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1" r:id="rId4"/>
    <p:sldMasterId id="2147483741" r:id="rId5"/>
    <p:sldMasterId id="2147483779" r:id="rId6"/>
  </p:sldMasterIdLst>
  <p:notesMasterIdLst>
    <p:notesMasterId r:id="rId16"/>
  </p:notesMasterIdLst>
  <p:handoutMasterIdLst>
    <p:handoutMasterId r:id="rId17"/>
  </p:handoutMasterIdLst>
  <p:sldIdLst>
    <p:sldId id="313" r:id="rId7"/>
    <p:sldId id="2134804945" r:id="rId8"/>
    <p:sldId id="2145704352" r:id="rId9"/>
    <p:sldId id="2145704351" r:id="rId10"/>
    <p:sldId id="2134804941" r:id="rId11"/>
    <p:sldId id="2145704353" r:id="rId12"/>
    <p:sldId id="2145704354" r:id="rId13"/>
    <p:sldId id="9603" r:id="rId14"/>
    <p:sldId id="271" r:id="rId15"/>
  </p:sldIdLst>
  <p:sldSz cx="9144000" cy="5143500" type="screen16x9"/>
  <p:notesSz cx="6797675" cy="9874250"/>
  <p:embeddedFontLst>
    <p:embeddedFont>
      <p:font typeface="Arial Black" panose="020B0A04020102020204" pitchFamily="34" charset="0"/>
      <p:bold r:id="rId18"/>
    </p:embeddedFon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Cabin Condensed" panose="020B0604020202020204" charset="0"/>
      <p:regular r:id="rId23"/>
      <p:bold r:id="rId24"/>
      <p:italic r:id="rId25"/>
      <p:boldItalic r:id="rId26"/>
    </p:embeddedFont>
    <p:embeddedFont>
      <p:font typeface="Cambria Math" panose="02040503050406030204" pitchFamily="18" charset="0"/>
      <p:regular r:id="rId27"/>
    </p:embeddedFont>
    <p:embeddedFont>
      <p:font typeface="Montserrat ExtraBold" panose="00000900000000000000" pitchFamily="2" charset="0"/>
      <p:bold r:id="rId28"/>
      <p:boldItalic r:id="rId29"/>
    </p:embeddedFont>
    <p:embeddedFont>
      <p:font typeface="Montserrat SemiBold" panose="00000700000000000000" pitchFamily="2" charset="0"/>
      <p:bold r:id="rId30"/>
      <p:boldItalic r:id="rId31"/>
    </p:embeddedFont>
    <p:embeddedFont>
      <p:font typeface="Wingdings 2" panose="05020102010507070707" pitchFamily="18" charset="2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27A"/>
    <a:srgbClr val="EAEAEA"/>
    <a:srgbClr val="6694CE"/>
    <a:srgbClr val="BABADA"/>
    <a:srgbClr val="DCE288"/>
    <a:srgbClr val="705889"/>
    <a:srgbClr val="BF76AA"/>
    <a:srgbClr val="8A5599"/>
    <a:srgbClr val="8AB973"/>
    <a:srgbClr val="007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7C151D-5152-4805-B243-561D9923B697}" v="81" dt="2022-02-12T06:58:15.682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89" autoAdjust="0"/>
  </p:normalViewPr>
  <p:slideViewPr>
    <p:cSldViewPr showGuides="1">
      <p:cViewPr varScale="1">
        <p:scale>
          <a:sx n="90" d="100"/>
          <a:sy n="90" d="100"/>
        </p:scale>
        <p:origin x="756" y="84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3288" y="62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F40CDD-5A5C-4027-A9EC-97547DCC257A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6BC52C6-FEB7-4E91-B203-B2D2E2BD6E22}">
      <dgm:prSet phldrT="[Texte]"/>
      <dgm:spPr/>
      <dgm:t>
        <a:bodyPr/>
        <a:lstStyle/>
        <a:p>
          <a:r>
            <a:rPr lang="fr-FR" dirty="0"/>
            <a:t>PM</a:t>
          </a:r>
        </a:p>
      </dgm:t>
    </dgm:pt>
    <dgm:pt modelId="{E804C6C3-8428-4B3A-8459-11DE17AA3889}" type="parTrans" cxnId="{2C7F2970-E857-4AB6-91F5-DC8F6964A3EE}">
      <dgm:prSet/>
      <dgm:spPr/>
      <dgm:t>
        <a:bodyPr/>
        <a:lstStyle/>
        <a:p>
          <a:endParaRPr lang="fr-FR"/>
        </a:p>
      </dgm:t>
    </dgm:pt>
    <dgm:pt modelId="{BC7EE248-3E19-4F7A-A716-DD8F711B99BE}" type="sibTrans" cxnId="{2C7F2970-E857-4AB6-91F5-DC8F6964A3EE}">
      <dgm:prSet/>
      <dgm:spPr/>
      <dgm:t>
        <a:bodyPr/>
        <a:lstStyle/>
        <a:p>
          <a:endParaRPr lang="fr-FR"/>
        </a:p>
      </dgm:t>
    </dgm:pt>
    <dgm:pt modelId="{A630AD6D-0F92-40B4-A335-86695C72D6B9}">
      <dgm:prSet phldrT="[Texte]"/>
      <dgm:spPr/>
      <dgm:t>
        <a:bodyPr/>
        <a:lstStyle/>
        <a:p>
          <a:r>
            <a:rPr lang="fr-FR" dirty="0">
              <a:solidFill>
                <a:srgbClr val="FF0000"/>
              </a:solidFill>
            </a:rPr>
            <a:t>CE net comptes et + </a:t>
          </a:r>
          <a:r>
            <a:rPr lang="fr-FR" baseline="30000" dirty="0">
              <a:solidFill>
                <a:srgbClr val="FF0000"/>
              </a:solidFill>
            </a:rPr>
            <a:t>3</a:t>
          </a:r>
        </a:p>
      </dgm:t>
    </dgm:pt>
    <dgm:pt modelId="{ABC80904-2872-48F7-8A84-EE3BE907B243}" type="parTrans" cxnId="{EDCD4E78-54C0-41CC-82EA-7338E931CC53}">
      <dgm:prSet/>
      <dgm:spPr/>
      <dgm:t>
        <a:bodyPr/>
        <a:lstStyle/>
        <a:p>
          <a:endParaRPr lang="fr-FR"/>
        </a:p>
      </dgm:t>
    </dgm:pt>
    <dgm:pt modelId="{EABC52FB-0DF2-4567-8357-E25134E81584}" type="sibTrans" cxnId="{EDCD4E78-54C0-41CC-82EA-7338E931CC53}">
      <dgm:prSet/>
      <dgm:spPr/>
      <dgm:t>
        <a:bodyPr/>
        <a:lstStyle/>
        <a:p>
          <a:endParaRPr lang="fr-FR"/>
        </a:p>
      </dgm:t>
    </dgm:pt>
    <dgm:pt modelId="{9BC3526F-B160-4B35-B25B-CE42A873C602}" type="pres">
      <dgm:prSet presAssocID="{76F40CDD-5A5C-4027-A9EC-97547DCC257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30AF0D3-B117-472A-97B2-62C0BD4FEBDE}" type="pres">
      <dgm:prSet presAssocID="{A6BC52C6-FEB7-4E91-B203-B2D2E2BD6E22}" presName="singleCycle" presStyleCnt="0"/>
      <dgm:spPr/>
    </dgm:pt>
    <dgm:pt modelId="{370EA1CC-594B-451E-8830-00043196CFB7}" type="pres">
      <dgm:prSet presAssocID="{A6BC52C6-FEB7-4E91-B203-B2D2E2BD6E22}" presName="singleCenter" presStyleLbl="node1" presStyleIdx="0" presStyleCnt="2" custScaleX="48922" custScaleY="65619" custLinFactNeighborX="-14822" custLinFactNeighborY="-1689">
        <dgm:presLayoutVars>
          <dgm:chMax val="7"/>
          <dgm:chPref val="7"/>
        </dgm:presLayoutVars>
      </dgm:prSet>
      <dgm:spPr/>
    </dgm:pt>
    <dgm:pt modelId="{1DF94793-39B0-490A-9100-25FB1FDF3823}" type="pres">
      <dgm:prSet presAssocID="{ABC80904-2872-48F7-8A84-EE3BE907B243}" presName="Name56" presStyleLbl="parChTrans1D2" presStyleIdx="0" presStyleCnt="1"/>
      <dgm:spPr/>
    </dgm:pt>
    <dgm:pt modelId="{0E0B1532-61BB-4B6E-A977-B8A0C97FF3DE}" type="pres">
      <dgm:prSet presAssocID="{A630AD6D-0F92-40B4-A335-86695C72D6B9}" presName="text0" presStyleLbl="node1" presStyleIdx="1" presStyleCnt="2" custScaleX="93517" custScaleY="76793" custRadScaleRad="81668" custRadScaleInc="-2445">
        <dgm:presLayoutVars>
          <dgm:bulletEnabled val="1"/>
        </dgm:presLayoutVars>
      </dgm:prSet>
      <dgm:spPr/>
    </dgm:pt>
  </dgm:ptLst>
  <dgm:cxnLst>
    <dgm:cxn modelId="{BAAC2A1C-322A-4CAC-B6B8-0D98AC3ED84C}" type="presOf" srcId="{ABC80904-2872-48F7-8A84-EE3BE907B243}" destId="{1DF94793-39B0-490A-9100-25FB1FDF3823}" srcOrd="0" destOrd="0" presId="urn:microsoft.com/office/officeart/2008/layout/RadialCluster"/>
    <dgm:cxn modelId="{2BF5F96B-4232-449D-8433-E67DD732E1A5}" type="presOf" srcId="{76F40CDD-5A5C-4027-A9EC-97547DCC257A}" destId="{9BC3526F-B160-4B35-B25B-CE42A873C602}" srcOrd="0" destOrd="0" presId="urn:microsoft.com/office/officeart/2008/layout/RadialCluster"/>
    <dgm:cxn modelId="{DE1F3D4F-C262-45B2-87B0-386B3AC6A8DD}" type="presOf" srcId="{A630AD6D-0F92-40B4-A335-86695C72D6B9}" destId="{0E0B1532-61BB-4B6E-A977-B8A0C97FF3DE}" srcOrd="0" destOrd="0" presId="urn:microsoft.com/office/officeart/2008/layout/RadialCluster"/>
    <dgm:cxn modelId="{2C7F2970-E857-4AB6-91F5-DC8F6964A3EE}" srcId="{76F40CDD-5A5C-4027-A9EC-97547DCC257A}" destId="{A6BC52C6-FEB7-4E91-B203-B2D2E2BD6E22}" srcOrd="0" destOrd="0" parTransId="{E804C6C3-8428-4B3A-8459-11DE17AA3889}" sibTransId="{BC7EE248-3E19-4F7A-A716-DD8F711B99BE}"/>
    <dgm:cxn modelId="{EDCD4E78-54C0-41CC-82EA-7338E931CC53}" srcId="{A6BC52C6-FEB7-4E91-B203-B2D2E2BD6E22}" destId="{A630AD6D-0F92-40B4-A335-86695C72D6B9}" srcOrd="0" destOrd="0" parTransId="{ABC80904-2872-48F7-8A84-EE3BE907B243}" sibTransId="{EABC52FB-0DF2-4567-8357-E25134E81584}"/>
    <dgm:cxn modelId="{341A407B-4BE7-466D-8534-6C31733209A9}" type="presOf" srcId="{A6BC52C6-FEB7-4E91-B203-B2D2E2BD6E22}" destId="{370EA1CC-594B-451E-8830-00043196CFB7}" srcOrd="0" destOrd="0" presId="urn:microsoft.com/office/officeart/2008/layout/RadialCluster"/>
    <dgm:cxn modelId="{9D26F2C9-0018-4ECE-A5ED-8B06C189D9F6}" type="presParOf" srcId="{9BC3526F-B160-4B35-B25B-CE42A873C602}" destId="{130AF0D3-B117-472A-97B2-62C0BD4FEBDE}" srcOrd="0" destOrd="0" presId="urn:microsoft.com/office/officeart/2008/layout/RadialCluster"/>
    <dgm:cxn modelId="{6518152F-C8EF-4FB1-BFD5-F287917AE2F9}" type="presParOf" srcId="{130AF0D3-B117-472A-97B2-62C0BD4FEBDE}" destId="{370EA1CC-594B-451E-8830-00043196CFB7}" srcOrd="0" destOrd="0" presId="urn:microsoft.com/office/officeart/2008/layout/RadialCluster"/>
    <dgm:cxn modelId="{48C6ED39-0ABE-4C48-9A37-8170614A7A13}" type="presParOf" srcId="{130AF0D3-B117-472A-97B2-62C0BD4FEBDE}" destId="{1DF94793-39B0-490A-9100-25FB1FDF3823}" srcOrd="1" destOrd="0" presId="urn:microsoft.com/office/officeart/2008/layout/RadialCluster"/>
    <dgm:cxn modelId="{78C8AFB0-A3DA-450D-88EB-42D7ED9C3EBA}" type="presParOf" srcId="{130AF0D3-B117-472A-97B2-62C0BD4FEBDE}" destId="{0E0B1532-61BB-4B6E-A977-B8A0C97FF3DE}" srcOrd="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89A015-C901-4B9D-BB9D-EC748C2C8E11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6782CAD-1D90-4B91-87A8-5E38E22E57CF}">
      <dgm:prSet phldrT="[Texte]"/>
      <dgm:spPr/>
      <dgm:t>
        <a:bodyPr/>
        <a:lstStyle/>
        <a:p>
          <a:r>
            <a:rPr lang="fr-FR" dirty="0"/>
            <a:t>EI</a:t>
          </a:r>
        </a:p>
      </dgm:t>
    </dgm:pt>
    <dgm:pt modelId="{B94D4FF5-D375-45EE-B4A1-6CCE5EBD77BB}" type="parTrans" cxnId="{37D241B1-CF3C-4EFA-96F3-DC65BA0A7223}">
      <dgm:prSet/>
      <dgm:spPr/>
      <dgm:t>
        <a:bodyPr/>
        <a:lstStyle/>
        <a:p>
          <a:endParaRPr lang="fr-FR"/>
        </a:p>
      </dgm:t>
    </dgm:pt>
    <dgm:pt modelId="{BC20F74F-7AA2-419F-832F-2FD6A99AA11F}" type="sibTrans" cxnId="{37D241B1-CF3C-4EFA-96F3-DC65BA0A7223}">
      <dgm:prSet/>
      <dgm:spPr/>
      <dgm:t>
        <a:bodyPr/>
        <a:lstStyle/>
        <a:p>
          <a:endParaRPr lang="fr-FR"/>
        </a:p>
      </dgm:t>
    </dgm:pt>
    <dgm:pt modelId="{AFDA0FF0-D132-4054-A629-7924A17C3037}">
      <dgm:prSet phldrT="[Texte]" custT="1"/>
      <dgm:spPr/>
      <dgm:t>
        <a:bodyPr/>
        <a:lstStyle/>
        <a:p>
          <a:r>
            <a:rPr lang="fr-FR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BESOINS COMPLEXES =      </a:t>
          </a: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CE net comptes </a:t>
          </a:r>
          <a:r>
            <a:rPr lang="fr-FR" sz="1200" kern="1200" baseline="300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(1,2) </a:t>
          </a:r>
        </a:p>
        <a:p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et + </a:t>
          </a:r>
          <a:r>
            <a:rPr lang="fr-FR" sz="1200" kern="1200" baseline="300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3</a:t>
          </a:r>
        </a:p>
      </dgm:t>
    </dgm:pt>
    <dgm:pt modelId="{E2F83ACB-C9FC-403E-B0FF-968877A55D1D}" type="parTrans" cxnId="{6479FD34-FF48-4E6D-807F-40DAC7A3B834}">
      <dgm:prSet/>
      <dgm:spPr/>
      <dgm:t>
        <a:bodyPr/>
        <a:lstStyle/>
        <a:p>
          <a:endParaRPr lang="fr-FR"/>
        </a:p>
      </dgm:t>
    </dgm:pt>
    <dgm:pt modelId="{6D57D8F4-4286-4CC7-8925-5D802A3B4779}" type="sibTrans" cxnId="{6479FD34-FF48-4E6D-807F-40DAC7A3B834}">
      <dgm:prSet/>
      <dgm:spPr/>
      <dgm:t>
        <a:bodyPr/>
        <a:lstStyle/>
        <a:p>
          <a:endParaRPr lang="fr-FR"/>
        </a:p>
      </dgm:t>
    </dgm:pt>
    <dgm:pt modelId="{70023CEC-05C3-4469-8095-DE1BD348339C}">
      <dgm:prSet phldrT="[Texte]" custT="1"/>
      <dgm:spPr/>
      <dgm:t>
        <a:bodyPr/>
        <a:lstStyle/>
        <a:p>
          <a:r>
            <a:rPr lang="fr-FR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BESOIN SIMPLES = </a:t>
          </a: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DEI PRO</a:t>
          </a:r>
        </a:p>
      </dgm:t>
    </dgm:pt>
    <dgm:pt modelId="{4795133D-A2C8-4A86-9CA2-2F9D3CB1D49B}" type="parTrans" cxnId="{391D0C12-0D94-49D7-BEDB-AFC6C3015250}">
      <dgm:prSet/>
      <dgm:spPr/>
      <dgm:t>
        <a:bodyPr/>
        <a:lstStyle/>
        <a:p>
          <a:endParaRPr lang="fr-FR"/>
        </a:p>
      </dgm:t>
    </dgm:pt>
    <dgm:pt modelId="{3DE9F800-3D00-4BAA-A95C-7619F2EF1EFE}" type="sibTrans" cxnId="{391D0C12-0D94-49D7-BEDB-AFC6C3015250}">
      <dgm:prSet/>
      <dgm:spPr/>
      <dgm:t>
        <a:bodyPr/>
        <a:lstStyle/>
        <a:p>
          <a:endParaRPr lang="fr-FR"/>
        </a:p>
      </dgm:t>
    </dgm:pt>
    <dgm:pt modelId="{8CB7FF0D-53DE-48A4-936A-4E22700212FE}" type="pres">
      <dgm:prSet presAssocID="{0089A015-C901-4B9D-BB9D-EC748C2C8E1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DE8AD6FC-C03D-4FFC-BECF-D677D4950ADF}" type="pres">
      <dgm:prSet presAssocID="{76782CAD-1D90-4B91-87A8-5E38E22E57CF}" presName="singleCycle" presStyleCnt="0"/>
      <dgm:spPr/>
    </dgm:pt>
    <dgm:pt modelId="{79367BA7-5498-41A9-ABCC-74838A46348F}" type="pres">
      <dgm:prSet presAssocID="{76782CAD-1D90-4B91-87A8-5E38E22E57CF}" presName="singleCenter" presStyleLbl="node1" presStyleIdx="0" presStyleCnt="3" custAng="0" custScaleX="99383" custScaleY="115630" custLinFactNeighborX="-51500" custLinFactNeighborY="-223">
        <dgm:presLayoutVars>
          <dgm:chMax val="7"/>
          <dgm:chPref val="7"/>
        </dgm:presLayoutVars>
      </dgm:prSet>
      <dgm:spPr/>
    </dgm:pt>
    <dgm:pt modelId="{B1D96748-A53A-404A-BC8E-77248A18E780}" type="pres">
      <dgm:prSet presAssocID="{E2F83ACB-C9FC-403E-B0FF-968877A55D1D}" presName="Name56" presStyleLbl="parChTrans1D2" presStyleIdx="0" presStyleCnt="2"/>
      <dgm:spPr/>
    </dgm:pt>
    <dgm:pt modelId="{63D07262-5E46-4D77-B018-AED8A7E577C3}" type="pres">
      <dgm:prSet presAssocID="{AFDA0FF0-D132-4054-A629-7924A17C3037}" presName="text0" presStyleLbl="node1" presStyleIdx="1" presStyleCnt="3" custScaleX="235641" custScaleY="155574" custRadScaleRad="105930" custRadScaleInc="34345">
        <dgm:presLayoutVars>
          <dgm:bulletEnabled val="1"/>
        </dgm:presLayoutVars>
      </dgm:prSet>
      <dgm:spPr/>
    </dgm:pt>
    <dgm:pt modelId="{55C28FB3-CB0A-4E22-889C-253DEE349D93}" type="pres">
      <dgm:prSet presAssocID="{4795133D-A2C8-4A86-9CA2-2F9D3CB1D49B}" presName="Name56" presStyleLbl="parChTrans1D2" presStyleIdx="1" presStyleCnt="2"/>
      <dgm:spPr/>
    </dgm:pt>
    <dgm:pt modelId="{0C369DD0-C889-487F-A652-089233E9F232}" type="pres">
      <dgm:prSet presAssocID="{70023CEC-05C3-4469-8095-DE1BD348339C}" presName="text0" presStyleLbl="node1" presStyleIdx="2" presStyleCnt="3" custScaleX="223870" custScaleY="152310" custRadScaleRad="107347" custRadScaleInc="-33256">
        <dgm:presLayoutVars>
          <dgm:bulletEnabled val="1"/>
        </dgm:presLayoutVars>
      </dgm:prSet>
      <dgm:spPr/>
    </dgm:pt>
  </dgm:ptLst>
  <dgm:cxnLst>
    <dgm:cxn modelId="{2A78A207-417C-435C-87FC-6C47103456F6}" type="presOf" srcId="{0089A015-C901-4B9D-BB9D-EC748C2C8E11}" destId="{8CB7FF0D-53DE-48A4-936A-4E22700212FE}" srcOrd="0" destOrd="0" presId="urn:microsoft.com/office/officeart/2008/layout/RadialCluster"/>
    <dgm:cxn modelId="{391D0C12-0D94-49D7-BEDB-AFC6C3015250}" srcId="{76782CAD-1D90-4B91-87A8-5E38E22E57CF}" destId="{70023CEC-05C3-4469-8095-DE1BD348339C}" srcOrd="1" destOrd="0" parTransId="{4795133D-A2C8-4A86-9CA2-2F9D3CB1D49B}" sibTransId="{3DE9F800-3D00-4BAA-A95C-7619F2EF1EFE}"/>
    <dgm:cxn modelId="{25A2D412-D08D-4624-B66E-980EB5F5166F}" type="presOf" srcId="{E2F83ACB-C9FC-403E-B0FF-968877A55D1D}" destId="{B1D96748-A53A-404A-BC8E-77248A18E780}" srcOrd="0" destOrd="0" presId="urn:microsoft.com/office/officeart/2008/layout/RadialCluster"/>
    <dgm:cxn modelId="{6479FD34-FF48-4E6D-807F-40DAC7A3B834}" srcId="{76782CAD-1D90-4B91-87A8-5E38E22E57CF}" destId="{AFDA0FF0-D132-4054-A629-7924A17C3037}" srcOrd="0" destOrd="0" parTransId="{E2F83ACB-C9FC-403E-B0FF-968877A55D1D}" sibTransId="{6D57D8F4-4286-4CC7-8925-5D802A3B4779}"/>
    <dgm:cxn modelId="{31E98864-EFBB-498D-9214-D9519ACBD5CF}" type="presOf" srcId="{AFDA0FF0-D132-4054-A629-7924A17C3037}" destId="{63D07262-5E46-4D77-B018-AED8A7E577C3}" srcOrd="0" destOrd="0" presId="urn:microsoft.com/office/officeart/2008/layout/RadialCluster"/>
    <dgm:cxn modelId="{822F937B-F661-46D6-A355-073D40F4C069}" type="presOf" srcId="{76782CAD-1D90-4B91-87A8-5E38E22E57CF}" destId="{79367BA7-5498-41A9-ABCC-74838A46348F}" srcOrd="0" destOrd="0" presId="urn:microsoft.com/office/officeart/2008/layout/RadialCluster"/>
    <dgm:cxn modelId="{EDC8E581-D31F-4B01-8A7E-862D37A35954}" type="presOf" srcId="{70023CEC-05C3-4469-8095-DE1BD348339C}" destId="{0C369DD0-C889-487F-A652-089233E9F232}" srcOrd="0" destOrd="0" presId="urn:microsoft.com/office/officeart/2008/layout/RadialCluster"/>
    <dgm:cxn modelId="{37D241B1-CF3C-4EFA-96F3-DC65BA0A7223}" srcId="{0089A015-C901-4B9D-BB9D-EC748C2C8E11}" destId="{76782CAD-1D90-4B91-87A8-5E38E22E57CF}" srcOrd="0" destOrd="0" parTransId="{B94D4FF5-D375-45EE-B4A1-6CCE5EBD77BB}" sibTransId="{BC20F74F-7AA2-419F-832F-2FD6A99AA11F}"/>
    <dgm:cxn modelId="{F3D2CDD9-A36F-449B-AA4A-64D2B0A22EF6}" type="presOf" srcId="{4795133D-A2C8-4A86-9CA2-2F9D3CB1D49B}" destId="{55C28FB3-CB0A-4E22-889C-253DEE349D93}" srcOrd="0" destOrd="0" presId="urn:microsoft.com/office/officeart/2008/layout/RadialCluster"/>
    <dgm:cxn modelId="{D5F78F24-7065-4D68-B494-DB682C9914E3}" type="presParOf" srcId="{8CB7FF0D-53DE-48A4-936A-4E22700212FE}" destId="{DE8AD6FC-C03D-4FFC-BECF-D677D4950ADF}" srcOrd="0" destOrd="0" presId="urn:microsoft.com/office/officeart/2008/layout/RadialCluster"/>
    <dgm:cxn modelId="{CE4EC3DA-0D42-4519-8BB2-76BE1816C2F4}" type="presParOf" srcId="{DE8AD6FC-C03D-4FFC-BECF-D677D4950ADF}" destId="{79367BA7-5498-41A9-ABCC-74838A46348F}" srcOrd="0" destOrd="0" presId="urn:microsoft.com/office/officeart/2008/layout/RadialCluster"/>
    <dgm:cxn modelId="{4531364F-BD1F-45DF-B56D-D0125E575DD9}" type="presParOf" srcId="{DE8AD6FC-C03D-4FFC-BECF-D677D4950ADF}" destId="{B1D96748-A53A-404A-BC8E-77248A18E780}" srcOrd="1" destOrd="0" presId="urn:microsoft.com/office/officeart/2008/layout/RadialCluster"/>
    <dgm:cxn modelId="{07A3E707-183E-4F49-8256-ED105FEDE0FD}" type="presParOf" srcId="{DE8AD6FC-C03D-4FFC-BECF-D677D4950ADF}" destId="{63D07262-5E46-4D77-B018-AED8A7E577C3}" srcOrd="2" destOrd="0" presId="urn:microsoft.com/office/officeart/2008/layout/RadialCluster"/>
    <dgm:cxn modelId="{8FB4A589-9460-4530-AC16-F5DA47AE9D45}" type="presParOf" srcId="{DE8AD6FC-C03D-4FFC-BECF-D677D4950ADF}" destId="{55C28FB3-CB0A-4E22-889C-253DEE349D93}" srcOrd="3" destOrd="0" presId="urn:microsoft.com/office/officeart/2008/layout/RadialCluster"/>
    <dgm:cxn modelId="{E65CAD4F-83A7-46F2-8EB2-E99FB7EF670D}" type="presParOf" srcId="{DE8AD6FC-C03D-4FFC-BECF-D677D4950ADF}" destId="{0C369DD0-C889-487F-A652-089233E9F232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9A78BA-B913-4B47-8DB3-A284E694A9D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4A02B37-45AB-45D4-A74A-17C5A3207FD8}">
      <dgm:prSet phldrT="[Texte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fr-F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Solution simple, aucune formation nécessaire</a:t>
          </a:r>
        </a:p>
      </dgm:t>
    </dgm:pt>
    <dgm:pt modelId="{A9131FBD-FFA2-4E09-8488-F473814C4747}" type="parTrans" cxnId="{46E41D2B-69B4-4C35-B155-846ADA640F1E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142D13-8EF6-45AE-84BD-FDF3E6FBB79B}" type="sibTrans" cxnId="{46E41D2B-69B4-4C35-B155-846ADA640F1E}">
      <dgm:prSet custT="1"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9CEE68-F41F-421E-92E2-07BBE705677C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fr-F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Renforcement de la sécurisation des transactions</a:t>
          </a:r>
        </a:p>
      </dgm:t>
    </dgm:pt>
    <dgm:pt modelId="{214AB667-F49C-42BA-9D67-A4B1DDDD843E}" type="parTrans" cxnId="{789E017C-0E50-466D-8E6A-2A643BBEBAA3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19528A-C8BB-468D-8440-4A5290668DAA}" type="sibTrans" cxnId="{789E017C-0E50-466D-8E6A-2A643BBEBAA3}">
      <dgm:prSet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AB3C84-FBC8-4B36-9C93-4885BDB5FE70}">
      <dgm:prSet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fr-F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Optimisation du temps de traitement  des transactions</a:t>
          </a:r>
        </a:p>
      </dgm:t>
    </dgm:pt>
    <dgm:pt modelId="{345E2041-5359-435F-BF21-1F4DFABC8C7C}" type="sibTrans" cxnId="{345560A5-3550-498F-AD9A-360F0FD0B8BB}">
      <dgm:prSet custT="1"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62DDEE-8107-4CE5-9592-8C952A028CEB}" type="parTrans" cxnId="{345560A5-3550-498F-AD9A-360F0FD0B8BB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FEB61F-A717-4016-B19F-8ADDB0BDB67B}" type="pres">
      <dgm:prSet presAssocID="{369A78BA-B913-4B47-8DB3-A284E694A9D4}" presName="Name0" presStyleCnt="0">
        <dgm:presLayoutVars>
          <dgm:dir/>
          <dgm:resizeHandles val="exact"/>
        </dgm:presLayoutVars>
      </dgm:prSet>
      <dgm:spPr/>
    </dgm:pt>
    <dgm:pt modelId="{1F91120B-730F-4F56-8895-981559ADBB5F}" type="pres">
      <dgm:prSet presAssocID="{74A02B37-45AB-45D4-A74A-17C5A3207FD8}" presName="node" presStyleLbl="node1" presStyleIdx="0" presStyleCnt="3" custLinFactNeighborX="-806" custLinFactNeighborY="0">
        <dgm:presLayoutVars>
          <dgm:bulletEnabled val="1"/>
        </dgm:presLayoutVars>
      </dgm:prSet>
      <dgm:spPr/>
    </dgm:pt>
    <dgm:pt modelId="{9FB39E37-EA01-4516-8072-CB006735B4C3}" type="pres">
      <dgm:prSet presAssocID="{F3142D13-8EF6-45AE-84BD-FDF3E6FBB79B}" presName="sibTrans" presStyleLbl="sibTrans2D1" presStyleIdx="0" presStyleCnt="2"/>
      <dgm:spPr>
        <a:prstGeom prst="mathPlus">
          <a:avLst/>
        </a:prstGeom>
      </dgm:spPr>
    </dgm:pt>
    <dgm:pt modelId="{46D1E4F7-CEAA-49F0-B3F6-CBFF20A84A4D}" type="pres">
      <dgm:prSet presAssocID="{F3142D13-8EF6-45AE-84BD-FDF3E6FBB79B}" presName="connectorText" presStyleLbl="sibTrans2D1" presStyleIdx="0" presStyleCnt="2"/>
      <dgm:spPr/>
    </dgm:pt>
    <dgm:pt modelId="{F7CE148F-21D9-46F3-8670-1E5DC195945C}" type="pres">
      <dgm:prSet presAssocID="{9CAB3C84-FBC8-4B36-9C93-4885BDB5FE70}" presName="node" presStyleLbl="node1" presStyleIdx="1" presStyleCnt="3">
        <dgm:presLayoutVars>
          <dgm:bulletEnabled val="1"/>
        </dgm:presLayoutVars>
      </dgm:prSet>
      <dgm:spPr/>
    </dgm:pt>
    <dgm:pt modelId="{4230B00A-B940-4311-A545-111ACD8C2FC4}" type="pres">
      <dgm:prSet presAssocID="{345E2041-5359-435F-BF21-1F4DFABC8C7C}" presName="sibTrans" presStyleLbl="sibTrans2D1" presStyleIdx="1" presStyleCnt="2"/>
      <dgm:spPr>
        <a:prstGeom prst="mathPlus">
          <a:avLst/>
        </a:prstGeom>
      </dgm:spPr>
    </dgm:pt>
    <dgm:pt modelId="{20AF0AC2-DB90-4FFA-87C2-DE25CB3F1819}" type="pres">
      <dgm:prSet presAssocID="{345E2041-5359-435F-BF21-1F4DFABC8C7C}" presName="connectorText" presStyleLbl="sibTrans2D1" presStyleIdx="1" presStyleCnt="2"/>
      <dgm:spPr/>
    </dgm:pt>
    <dgm:pt modelId="{636A2A35-2B0A-4E82-BBC5-732750C6CD76}" type="pres">
      <dgm:prSet presAssocID="{0C9CEE68-F41F-421E-92E2-07BBE705677C}" presName="node" presStyleLbl="node1" presStyleIdx="2" presStyleCnt="3">
        <dgm:presLayoutVars>
          <dgm:bulletEnabled val="1"/>
        </dgm:presLayoutVars>
      </dgm:prSet>
      <dgm:spPr/>
    </dgm:pt>
  </dgm:ptLst>
  <dgm:cxnLst>
    <dgm:cxn modelId="{46E41D2B-69B4-4C35-B155-846ADA640F1E}" srcId="{369A78BA-B913-4B47-8DB3-A284E694A9D4}" destId="{74A02B37-45AB-45D4-A74A-17C5A3207FD8}" srcOrd="0" destOrd="0" parTransId="{A9131FBD-FFA2-4E09-8488-F473814C4747}" sibTransId="{F3142D13-8EF6-45AE-84BD-FDF3E6FBB79B}"/>
    <dgm:cxn modelId="{8BFBB937-5872-4940-9414-4AB5FE3CB426}" type="presOf" srcId="{F3142D13-8EF6-45AE-84BD-FDF3E6FBB79B}" destId="{46D1E4F7-CEAA-49F0-B3F6-CBFF20A84A4D}" srcOrd="1" destOrd="0" presId="urn:microsoft.com/office/officeart/2005/8/layout/process1"/>
    <dgm:cxn modelId="{7AD15158-385D-49A5-9E78-F2F9A90C4BA9}" type="presOf" srcId="{345E2041-5359-435F-BF21-1F4DFABC8C7C}" destId="{4230B00A-B940-4311-A545-111ACD8C2FC4}" srcOrd="0" destOrd="0" presId="urn:microsoft.com/office/officeart/2005/8/layout/process1"/>
    <dgm:cxn modelId="{080F9A58-8773-466C-AD29-DF3903A8AE55}" type="presOf" srcId="{345E2041-5359-435F-BF21-1F4DFABC8C7C}" destId="{20AF0AC2-DB90-4FFA-87C2-DE25CB3F1819}" srcOrd="1" destOrd="0" presId="urn:microsoft.com/office/officeart/2005/8/layout/process1"/>
    <dgm:cxn modelId="{789E017C-0E50-466D-8E6A-2A643BBEBAA3}" srcId="{369A78BA-B913-4B47-8DB3-A284E694A9D4}" destId="{0C9CEE68-F41F-421E-92E2-07BBE705677C}" srcOrd="2" destOrd="0" parTransId="{214AB667-F49C-42BA-9D67-A4B1DDDD843E}" sibTransId="{C619528A-C8BB-468D-8440-4A5290668DAA}"/>
    <dgm:cxn modelId="{CC4AC58B-40B2-4657-9F95-F91AF56DC497}" type="presOf" srcId="{F3142D13-8EF6-45AE-84BD-FDF3E6FBB79B}" destId="{9FB39E37-EA01-4516-8072-CB006735B4C3}" srcOrd="0" destOrd="0" presId="urn:microsoft.com/office/officeart/2005/8/layout/process1"/>
    <dgm:cxn modelId="{F2028493-1F77-4433-8024-7007028F3F27}" type="presOf" srcId="{0C9CEE68-F41F-421E-92E2-07BBE705677C}" destId="{636A2A35-2B0A-4E82-BBC5-732750C6CD76}" srcOrd="0" destOrd="0" presId="urn:microsoft.com/office/officeart/2005/8/layout/process1"/>
    <dgm:cxn modelId="{6F1E39A5-9278-4AFC-B287-4C554BF7B0F6}" type="presOf" srcId="{369A78BA-B913-4B47-8DB3-A284E694A9D4}" destId="{BEFEB61F-A717-4016-B19F-8ADDB0BDB67B}" srcOrd="0" destOrd="0" presId="urn:microsoft.com/office/officeart/2005/8/layout/process1"/>
    <dgm:cxn modelId="{345560A5-3550-498F-AD9A-360F0FD0B8BB}" srcId="{369A78BA-B913-4B47-8DB3-A284E694A9D4}" destId="{9CAB3C84-FBC8-4B36-9C93-4885BDB5FE70}" srcOrd="1" destOrd="0" parTransId="{AF62DDEE-8107-4CE5-9592-8C952A028CEB}" sibTransId="{345E2041-5359-435F-BF21-1F4DFABC8C7C}"/>
    <dgm:cxn modelId="{EEB54DC4-3F48-4E27-B61E-F59C48D06EB3}" type="presOf" srcId="{9CAB3C84-FBC8-4B36-9C93-4885BDB5FE70}" destId="{F7CE148F-21D9-46F3-8670-1E5DC195945C}" srcOrd="0" destOrd="0" presId="urn:microsoft.com/office/officeart/2005/8/layout/process1"/>
    <dgm:cxn modelId="{F60423E5-90BC-43F5-89FE-76261E0576D6}" type="presOf" srcId="{74A02B37-45AB-45D4-A74A-17C5A3207FD8}" destId="{1F91120B-730F-4F56-8895-981559ADBB5F}" srcOrd="0" destOrd="0" presId="urn:microsoft.com/office/officeart/2005/8/layout/process1"/>
    <dgm:cxn modelId="{4FA90E66-0372-48EE-854D-FAE2D1F91F7C}" type="presParOf" srcId="{BEFEB61F-A717-4016-B19F-8ADDB0BDB67B}" destId="{1F91120B-730F-4F56-8895-981559ADBB5F}" srcOrd="0" destOrd="0" presId="urn:microsoft.com/office/officeart/2005/8/layout/process1"/>
    <dgm:cxn modelId="{BAFF9CA4-BD6D-4459-8D41-8AE089BE96D2}" type="presParOf" srcId="{BEFEB61F-A717-4016-B19F-8ADDB0BDB67B}" destId="{9FB39E37-EA01-4516-8072-CB006735B4C3}" srcOrd="1" destOrd="0" presId="urn:microsoft.com/office/officeart/2005/8/layout/process1"/>
    <dgm:cxn modelId="{5D258499-D658-488B-8723-45258798C454}" type="presParOf" srcId="{9FB39E37-EA01-4516-8072-CB006735B4C3}" destId="{46D1E4F7-CEAA-49F0-B3F6-CBFF20A84A4D}" srcOrd="0" destOrd="0" presId="urn:microsoft.com/office/officeart/2005/8/layout/process1"/>
    <dgm:cxn modelId="{EC0600D8-CDDF-4155-BB1D-DCA3930E71BD}" type="presParOf" srcId="{BEFEB61F-A717-4016-B19F-8ADDB0BDB67B}" destId="{F7CE148F-21D9-46F3-8670-1E5DC195945C}" srcOrd="2" destOrd="0" presId="urn:microsoft.com/office/officeart/2005/8/layout/process1"/>
    <dgm:cxn modelId="{568A5CE5-D049-4817-B002-07118D045518}" type="presParOf" srcId="{BEFEB61F-A717-4016-B19F-8ADDB0BDB67B}" destId="{4230B00A-B940-4311-A545-111ACD8C2FC4}" srcOrd="3" destOrd="0" presId="urn:microsoft.com/office/officeart/2005/8/layout/process1"/>
    <dgm:cxn modelId="{FE8E4577-839B-44E1-8422-35DE359FBE6D}" type="presParOf" srcId="{4230B00A-B940-4311-A545-111ACD8C2FC4}" destId="{20AF0AC2-DB90-4FFA-87C2-DE25CB3F1819}" srcOrd="0" destOrd="0" presId="urn:microsoft.com/office/officeart/2005/8/layout/process1"/>
    <dgm:cxn modelId="{1CD1BB00-960A-4812-8D84-4F1B82930175}" type="presParOf" srcId="{BEFEB61F-A717-4016-B19F-8ADDB0BDB67B}" destId="{636A2A35-2B0A-4E82-BBC5-732750C6CD76}" srcOrd="4" destOrd="0" presId="urn:microsoft.com/office/officeart/2005/8/layout/process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0EA1CC-594B-451E-8830-00043196CFB7}">
      <dsp:nvSpPr>
        <dsp:cNvPr id="0" name=""/>
        <dsp:cNvSpPr/>
      </dsp:nvSpPr>
      <dsp:spPr>
        <a:xfrm>
          <a:off x="0" y="1224136"/>
          <a:ext cx="946709" cy="12698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/>
            <a:t>PM</a:t>
          </a:r>
        </a:p>
      </dsp:txBody>
      <dsp:txXfrm>
        <a:off x="46215" y="1270351"/>
        <a:ext cx="854279" cy="1177389"/>
      </dsp:txXfrm>
    </dsp:sp>
    <dsp:sp modelId="{1DF94793-39B0-490A-9100-25FB1FDF3823}">
      <dsp:nvSpPr>
        <dsp:cNvPr id="0" name=""/>
        <dsp:cNvSpPr/>
      </dsp:nvSpPr>
      <dsp:spPr>
        <a:xfrm rot="21503943">
          <a:off x="946465" y="1828365"/>
          <a:ext cx="12492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4926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B1532-61BB-4B6E-A977-B8A0C97FF3DE}">
      <dsp:nvSpPr>
        <dsp:cNvPr id="0" name=""/>
        <dsp:cNvSpPr/>
      </dsp:nvSpPr>
      <dsp:spPr>
        <a:xfrm>
          <a:off x="2195487" y="1296142"/>
          <a:ext cx="1212488" cy="995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FF0000"/>
              </a:solidFill>
            </a:rPr>
            <a:t>CE net comptes et + </a:t>
          </a:r>
          <a:r>
            <a:rPr lang="fr-FR" sz="2000" kern="1200" baseline="30000" dirty="0">
              <a:solidFill>
                <a:srgbClr val="FF0000"/>
              </a:solidFill>
            </a:rPr>
            <a:t>3</a:t>
          </a:r>
        </a:p>
      </dsp:txBody>
      <dsp:txXfrm>
        <a:off x="2244091" y="1344746"/>
        <a:ext cx="1115280" cy="898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67BA7-5498-41A9-ABCC-74838A46348F}">
      <dsp:nvSpPr>
        <dsp:cNvPr id="0" name=""/>
        <dsp:cNvSpPr/>
      </dsp:nvSpPr>
      <dsp:spPr>
        <a:xfrm>
          <a:off x="309011" y="1162014"/>
          <a:ext cx="1061393" cy="12349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EI</a:t>
          </a:r>
        </a:p>
      </dsp:txBody>
      <dsp:txXfrm>
        <a:off x="360824" y="1213827"/>
        <a:ext cx="957767" cy="1131282"/>
      </dsp:txXfrm>
    </dsp:sp>
    <dsp:sp modelId="{B1D96748-A53A-404A-BC8E-77248A18E780}">
      <dsp:nvSpPr>
        <dsp:cNvPr id="0" name=""/>
        <dsp:cNvSpPr/>
      </dsp:nvSpPr>
      <dsp:spPr>
        <a:xfrm rot="19807304">
          <a:off x="1304143" y="1226228"/>
          <a:ext cx="9970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704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D07262-5E46-4D77-B018-AED8A7E577C3}">
      <dsp:nvSpPr>
        <dsp:cNvPr id="0" name=""/>
        <dsp:cNvSpPr/>
      </dsp:nvSpPr>
      <dsp:spPr>
        <a:xfrm>
          <a:off x="2234930" y="-63077"/>
          <a:ext cx="1686125" cy="1113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BESOINS COMPLEXES =      </a:t>
          </a: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CE net comptes </a:t>
          </a:r>
          <a:r>
            <a:rPr lang="fr-FR" sz="1200" kern="1200" baseline="300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(1,2)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et + </a:t>
          </a:r>
          <a:r>
            <a:rPr lang="fr-FR" sz="1200" kern="1200" baseline="300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3</a:t>
          </a:r>
        </a:p>
      </dsp:txBody>
      <dsp:txXfrm>
        <a:off x="2289272" y="-8735"/>
        <a:ext cx="1577441" cy="1004523"/>
      </dsp:txXfrm>
    </dsp:sp>
    <dsp:sp modelId="{55C28FB3-CB0A-4E22-889C-253DEE349D93}">
      <dsp:nvSpPr>
        <dsp:cNvPr id="0" name=""/>
        <dsp:cNvSpPr/>
      </dsp:nvSpPr>
      <dsp:spPr>
        <a:xfrm rot="1850389">
          <a:off x="1296752" y="2363356"/>
          <a:ext cx="10417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177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369DD0-C889-487F-A652-089233E9F232}">
      <dsp:nvSpPr>
        <dsp:cNvPr id="0" name=""/>
        <dsp:cNvSpPr/>
      </dsp:nvSpPr>
      <dsp:spPr>
        <a:xfrm>
          <a:off x="2264879" y="2563674"/>
          <a:ext cx="1601898" cy="1089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BESOIN SIMPLES = </a:t>
          </a:r>
          <a:r>
            <a:rPr lang="fr-FR" sz="1200" kern="1200" dirty="0">
              <a:solidFill>
                <a:srgbClr val="FF0000"/>
              </a:solidFill>
              <a:latin typeface="Arial" panose="020B0604020202020204"/>
              <a:ea typeface="+mn-ea"/>
              <a:cs typeface="+mn-cs"/>
            </a:rPr>
            <a:t>DEI PRO</a:t>
          </a:r>
        </a:p>
      </dsp:txBody>
      <dsp:txXfrm>
        <a:off x="2318081" y="2616876"/>
        <a:ext cx="1495494" cy="9834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1120B-730F-4F56-8895-981559ADBB5F}">
      <dsp:nvSpPr>
        <dsp:cNvPr id="0" name=""/>
        <dsp:cNvSpPr/>
      </dsp:nvSpPr>
      <dsp:spPr>
        <a:xfrm>
          <a:off x="2810" y="0"/>
          <a:ext cx="1417659" cy="46612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Solution simple, aucune formation nécessaire</a:t>
          </a:r>
        </a:p>
      </dsp:txBody>
      <dsp:txXfrm>
        <a:off x="16462" y="13652"/>
        <a:ext cx="1390355" cy="438823"/>
      </dsp:txXfrm>
    </dsp:sp>
    <dsp:sp modelId="{9FB39E37-EA01-4516-8072-CB006735B4C3}">
      <dsp:nvSpPr>
        <dsp:cNvPr id="0" name=""/>
        <dsp:cNvSpPr/>
      </dsp:nvSpPr>
      <dsp:spPr>
        <a:xfrm>
          <a:off x="1563377" y="57273"/>
          <a:ext cx="302966" cy="351579"/>
        </a:xfrm>
        <a:prstGeom prst="mathPlus">
          <a:avLst/>
        </a:prstGeom>
        <a:solidFill>
          <a:schemeClr val="accent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63377" y="127589"/>
        <a:ext cx="212076" cy="210947"/>
      </dsp:txXfrm>
    </dsp:sp>
    <dsp:sp modelId="{F7CE148F-21D9-46F3-8670-1E5DC195945C}">
      <dsp:nvSpPr>
        <dsp:cNvPr id="0" name=""/>
        <dsp:cNvSpPr/>
      </dsp:nvSpPr>
      <dsp:spPr>
        <a:xfrm>
          <a:off x="1992103" y="0"/>
          <a:ext cx="1417659" cy="46612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Optimisation du temps de traitement  des transactions</a:t>
          </a:r>
        </a:p>
      </dsp:txBody>
      <dsp:txXfrm>
        <a:off x="2005755" y="13652"/>
        <a:ext cx="1390355" cy="438823"/>
      </dsp:txXfrm>
    </dsp:sp>
    <dsp:sp modelId="{4230B00A-B940-4311-A545-111ACD8C2FC4}">
      <dsp:nvSpPr>
        <dsp:cNvPr id="0" name=""/>
        <dsp:cNvSpPr/>
      </dsp:nvSpPr>
      <dsp:spPr>
        <a:xfrm>
          <a:off x="3551528" y="57273"/>
          <a:ext cx="300543" cy="351579"/>
        </a:xfrm>
        <a:prstGeom prst="mathPlus">
          <a:avLst/>
        </a:prstGeom>
        <a:solidFill>
          <a:schemeClr val="accent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51528" y="127589"/>
        <a:ext cx="210380" cy="210947"/>
      </dsp:txXfrm>
    </dsp:sp>
    <dsp:sp modelId="{636A2A35-2B0A-4E82-BBC5-732750C6CD76}">
      <dsp:nvSpPr>
        <dsp:cNvPr id="0" name=""/>
        <dsp:cNvSpPr/>
      </dsp:nvSpPr>
      <dsp:spPr>
        <a:xfrm>
          <a:off x="3976826" y="0"/>
          <a:ext cx="1417659" cy="46612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Renforcement de la sécurisation des transactions</a:t>
          </a:r>
        </a:p>
      </dsp:txBody>
      <dsp:txXfrm>
        <a:off x="3990478" y="13652"/>
        <a:ext cx="1390355" cy="4388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1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714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78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64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2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5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06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75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99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3218-3909-4A10-978D-EFD2BF1D4BE0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9144900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3204650" y="824200"/>
            <a:ext cx="5583613" cy="29061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816" y="1130263"/>
            <a:ext cx="513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816" y="2460663"/>
            <a:ext cx="513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62816" y="315872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16 janvier 2023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4764" y="3729037"/>
            <a:ext cx="2107406" cy="871538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85506"/>
            <a:ext cx="1845057" cy="165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48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33"/>
            <a:ext cx="1737360" cy="1545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123" y="3560109"/>
            <a:ext cx="2183467" cy="958103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400994" y="401299"/>
            <a:ext cx="8370000" cy="3196334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653" y="795977"/>
            <a:ext cx="756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653" y="2126378"/>
            <a:ext cx="756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2655" y="304589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16 janvier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779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33"/>
            <a:ext cx="1737360" cy="1545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6123" y="3560109"/>
            <a:ext cx="2183467" cy="958103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402300" y="403085"/>
            <a:ext cx="8370000" cy="3196334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653" y="795977"/>
            <a:ext cx="7560000" cy="1350000"/>
          </a:xfrm>
        </p:spPr>
        <p:txBody>
          <a:bodyPr anchor="b"/>
          <a:lstStyle>
            <a:lvl1pPr algn="l">
              <a:lnSpc>
                <a:spcPct val="72000"/>
              </a:lnSpc>
              <a:defRPr sz="3525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653" y="2126378"/>
            <a:ext cx="7560000" cy="675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2655" y="3045899"/>
            <a:ext cx="1890000" cy="405000"/>
          </a:xfrm>
        </p:spPr>
        <p:txBody>
          <a:bodyPr/>
          <a:lstStyle>
            <a:lvl1pPr>
              <a:defRPr sz="1725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16 janvier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434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402300" y="402300"/>
            <a:ext cx="8370000" cy="4354127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5780"/>
            <a:ext cx="7965000" cy="377905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0893" y="1346807"/>
            <a:ext cx="2160000" cy="432000"/>
          </a:xfrm>
        </p:spPr>
        <p:txBody>
          <a:bodyPr anchor="t"/>
          <a:lstStyle>
            <a:lvl1pPr marL="0" indent="0">
              <a:buNone/>
              <a:defRPr sz="247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250892" y="1821867"/>
            <a:ext cx="2160000" cy="2430000"/>
          </a:xfrm>
        </p:spPr>
        <p:txBody>
          <a:bodyPr anchor="t"/>
          <a:lstStyle>
            <a:lvl1pPr marL="0" indent="0">
              <a:buNone/>
              <a:defRPr sz="11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576-F04C-490F-8279-C8266278EA01}" type="datetime4">
              <a:rPr lang="fr-FR" smtClean="0"/>
              <a:t>16 janvier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8088" y="1346807"/>
            <a:ext cx="2160000" cy="432000"/>
          </a:xfrm>
        </p:spPr>
        <p:txBody>
          <a:bodyPr/>
          <a:lstStyle>
            <a:lvl1pPr>
              <a:defRPr sz="24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48088" y="1821867"/>
            <a:ext cx="2160000" cy="2430000"/>
          </a:xfrm>
        </p:spPr>
        <p:txBody>
          <a:bodyPr/>
          <a:lstStyle>
            <a:lvl1pPr>
              <a:defRPr sz="112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7330" y="1346807"/>
            <a:ext cx="2160000" cy="432000"/>
          </a:xfrm>
        </p:spPr>
        <p:txBody>
          <a:bodyPr anchor="t"/>
          <a:lstStyle>
            <a:lvl1pPr marL="0" indent="0">
              <a:buNone/>
              <a:defRPr sz="247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330" y="1821867"/>
            <a:ext cx="2160000" cy="2430000"/>
          </a:xfrm>
        </p:spPr>
        <p:txBody>
          <a:bodyPr/>
          <a:lstStyle>
            <a:lvl1pPr>
              <a:defRPr sz="112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1434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402257" y="402258"/>
            <a:ext cx="8370044" cy="4354006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35" y="526500"/>
            <a:ext cx="7965000" cy="378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1589" y="1271798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882519" y="1070834"/>
            <a:ext cx="1620000" cy="81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975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16 janvier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1589" y="2297819"/>
            <a:ext cx="999000" cy="432000"/>
          </a:xfrm>
        </p:spPr>
        <p:txBody>
          <a:bodyPr anchor="ctr"/>
          <a:lstStyle>
            <a:lvl1pPr marL="0" indent="-216000">
              <a:buClr>
                <a:schemeClr val="tx2"/>
              </a:buClr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2519" y="2099627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1589" y="3323840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82519" y="3125684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835864" y="1271798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6794" y="1070834"/>
            <a:ext cx="1620000" cy="81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975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35864" y="2297819"/>
            <a:ext cx="999000" cy="432000"/>
          </a:xfrm>
        </p:spPr>
        <p:txBody>
          <a:bodyPr anchor="ctr"/>
          <a:lstStyle>
            <a:lvl1pPr marL="0" indent="-216000">
              <a:buClr>
                <a:schemeClr val="tx2"/>
              </a:buClr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6794" y="2099627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35864" y="3323840"/>
            <a:ext cx="999000" cy="432000"/>
          </a:xfrm>
        </p:spPr>
        <p:txBody>
          <a:bodyPr anchor="ctr"/>
          <a:lstStyle>
            <a:lvl1pPr marL="0" indent="-216000">
              <a:buFont typeface="Wingdings" panose="05000000000000000000" pitchFamily="2" charset="2"/>
              <a:buChar char=""/>
              <a:defRPr sz="2625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06794" y="3125684"/>
            <a:ext cx="1620000" cy="810000"/>
          </a:xfrm>
        </p:spPr>
        <p:txBody>
          <a:bodyPr anchor="ctr"/>
          <a:lstStyle>
            <a:lvl1pPr>
              <a:defRPr sz="975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74558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4133" y="4592902"/>
            <a:ext cx="1318020" cy="513765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402257" y="402259"/>
            <a:ext cx="8370002" cy="4275830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840" y="1705213"/>
            <a:ext cx="2160000" cy="810000"/>
          </a:xfrm>
        </p:spPr>
        <p:txBody>
          <a:bodyPr anchor="b"/>
          <a:lstStyle>
            <a:lvl1pPr algn="l">
              <a:defRPr sz="5175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2840" y="2451972"/>
            <a:ext cx="5940000" cy="1620000"/>
          </a:xfrm>
        </p:spPr>
        <p:txBody>
          <a:bodyPr anchor="t"/>
          <a:lstStyle>
            <a:lvl1pPr marL="0" indent="0" algn="l">
              <a:buNone/>
              <a:defRPr sz="1725" b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16 janvier 2023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1362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387000" y="4670654"/>
            <a:ext cx="8370000" cy="93460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05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714" y="1406128"/>
            <a:ext cx="7560000" cy="994172"/>
          </a:xfrm>
        </p:spPr>
        <p:txBody>
          <a:bodyPr anchor="t"/>
          <a:lstStyle>
            <a:lvl1pPr>
              <a:defRPr sz="2925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52714" y="969169"/>
            <a:ext cx="7560000" cy="513000"/>
          </a:xfrm>
        </p:spPr>
        <p:txBody>
          <a:bodyPr anchor="b"/>
          <a:lstStyle>
            <a:lvl1pPr marL="0" indent="0">
              <a:buNone/>
              <a:defRPr sz="29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1428" y="3142296"/>
            <a:ext cx="4968130" cy="1080000"/>
          </a:xfrm>
        </p:spPr>
        <p:txBody>
          <a:bodyPr/>
          <a:lstStyle>
            <a:lvl1pPr>
              <a:lnSpc>
                <a:spcPct val="90000"/>
              </a:lnSpc>
              <a:defRPr sz="2250" b="0">
                <a:solidFill>
                  <a:schemeClr val="tx1"/>
                </a:solidFill>
              </a:defRPr>
            </a:lvl1pPr>
            <a:lvl2pPr marL="3645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402300" y="402300"/>
            <a:ext cx="8370000" cy="2473384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 sz="105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906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Réunion de Marché 23 septembre: Espaces Transactionnels</a:t>
            </a:r>
          </a:p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E1642822-4E7F-4714-A42D-A5746939ED9A}"/>
              </a:ext>
            </a:extLst>
          </p:cNvPr>
          <p:cNvSpPr txBox="1">
            <a:spLocks/>
          </p:cNvSpPr>
          <p:nvPr userDrawn="1"/>
        </p:nvSpPr>
        <p:spPr>
          <a:xfrm>
            <a:off x="702888" y="5080333"/>
            <a:ext cx="2700000" cy="189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13"/>
          </a:p>
        </p:txBody>
      </p:sp>
    </p:spTree>
    <p:extLst>
      <p:ext uri="{BB962C8B-B14F-4D97-AF65-F5344CB8AC3E}">
        <p14:creationId xmlns:p14="http://schemas.microsoft.com/office/powerpoint/2010/main" val="1575909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38718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3388" y="1135260"/>
            <a:ext cx="3870899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41672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540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04017" y="1130025"/>
            <a:ext cx="2622230" cy="314677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67161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540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76B2-8D4A-44B5-9E98-9818E2B5D7B5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04017" y="1130025"/>
            <a:ext cx="2622230" cy="3146777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48527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03388" y="1135260"/>
            <a:ext cx="3870899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287" y="4326729"/>
            <a:ext cx="3988771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4597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7" y="1135260"/>
            <a:ext cx="3949301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67847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5516" y="4326729"/>
            <a:ext cx="3988771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03492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7" y="1135260"/>
            <a:ext cx="3949301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659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970909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4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659287" y="1135259"/>
            <a:ext cx="3915000" cy="3240000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04663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209055" y="1135260"/>
            <a:ext cx="3283079" cy="237442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288" y="1135260"/>
            <a:ext cx="4320000" cy="3429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6A84-6805-424B-9CB0-C2F5E39AD095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104017" y="2835575"/>
            <a:ext cx="2622230" cy="1580532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527389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3906440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3400" y="2332800"/>
            <a:ext cx="3871800" cy="2208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4287" y="4326729"/>
            <a:ext cx="3989189" cy="216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516483" y="1482232"/>
            <a:ext cx="4039582" cy="585296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025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1256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2872383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de Marché 23 septembre: Espaces Transactionnels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66566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668783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371000" y="1385430"/>
            <a:ext cx="1203724" cy="120372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225">
                <a:solidFill>
                  <a:schemeClr val="tx2"/>
                </a:solidFill>
              </a:defRPr>
            </a:lvl1pPr>
            <a:lvl2pPr algn="ctr">
              <a:defRPr sz="75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96100" y="3010500"/>
            <a:ext cx="4678187" cy="1560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200" y="4328100"/>
            <a:ext cx="2953801" cy="243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28269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6618" y="1135260"/>
            <a:ext cx="2872383" cy="315634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050" b="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69250" y="1385429"/>
            <a:ext cx="1517649" cy="1282761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489371" y="1385429"/>
            <a:ext cx="1575800" cy="1282761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067644" y="1385429"/>
            <a:ext cx="1519739" cy="1282761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750">
                <a:solidFill>
                  <a:schemeClr val="tx2"/>
                </a:solidFill>
              </a:defRPr>
            </a:lvl1pPr>
            <a:lvl2pPr algn="l">
              <a:spcBef>
                <a:spcPts val="825"/>
              </a:spcBef>
              <a:defRPr sz="825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96100" y="3010500"/>
            <a:ext cx="4678187" cy="15606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spcBef>
                <a:spcPts val="975"/>
              </a:spcBef>
              <a:defRPr sz="105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200" y="4328100"/>
            <a:ext cx="2953801" cy="243000"/>
          </a:xfrm>
        </p:spPr>
        <p:txBody>
          <a:bodyPr/>
          <a:lstStyle>
            <a:lvl1pPr>
              <a:defRPr sz="8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97793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81477" y="1631990"/>
            <a:ext cx="4195619" cy="2237066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450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450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45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588669" y="1631991"/>
            <a:ext cx="4173806" cy="22383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450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450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45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35076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1100" y="4857750"/>
            <a:ext cx="540000" cy="189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82215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82214" y="2867782"/>
            <a:ext cx="3629028" cy="98727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945260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45260" y="2867783"/>
            <a:ext cx="3629027" cy="98727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728526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1100" y="4857750"/>
            <a:ext cx="540000" cy="189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74288" y="621011"/>
            <a:ext cx="8099999" cy="324000"/>
          </a:xfrm>
        </p:spPr>
        <p:txBody>
          <a:bodyPr anchor="t"/>
          <a:lstStyle>
            <a:lvl1pPr marL="0" indent="0">
              <a:buNone/>
              <a:defRPr sz="1425" b="1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82215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82214" y="2867782"/>
            <a:ext cx="3629028" cy="98727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945260" y="1631990"/>
            <a:ext cx="3629027" cy="1209233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45260" y="2867783"/>
            <a:ext cx="3629027" cy="98727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200" b="0">
                <a:solidFill>
                  <a:schemeClr val="tx1"/>
                </a:solidFill>
              </a:defRPr>
            </a:lvl1pPr>
            <a:lvl2pPr>
              <a:spcBef>
                <a:spcPts val="450"/>
              </a:spcBef>
              <a:defRPr sz="1050">
                <a:solidFill>
                  <a:schemeClr val="tx1"/>
                </a:solidFill>
              </a:defRPr>
            </a:lvl2pPr>
            <a:lvl3pPr>
              <a:spcBef>
                <a:spcPts val="225"/>
              </a:spcBef>
              <a:defRPr sz="1050">
                <a:solidFill>
                  <a:schemeClr val="tx1"/>
                </a:solidFill>
              </a:defRPr>
            </a:lvl3pPr>
            <a:lvl4pPr>
              <a:spcBef>
                <a:spcPts val="225"/>
              </a:spcBef>
              <a:defRPr sz="900">
                <a:solidFill>
                  <a:schemeClr val="tx1"/>
                </a:solidFill>
              </a:defRPr>
            </a:lvl4pPr>
            <a:lvl5pPr>
              <a:spcBef>
                <a:spcPts val="225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557146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532" y="1447240"/>
            <a:ext cx="4524936" cy="224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915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3675" y="3017520"/>
            <a:ext cx="2600325" cy="21253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5975" y="1815669"/>
            <a:ext cx="1262063" cy="158951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3397590" y="1815668"/>
            <a:ext cx="0" cy="148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5746098" y="1815668"/>
            <a:ext cx="0" cy="148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4725" y="1815669"/>
            <a:ext cx="2110379" cy="15895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154" y="1815669"/>
            <a:ext cx="1260871" cy="158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67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86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3140" indent="0">
              <a:buNone/>
              <a:defRPr sz="1190" b="0">
                <a:solidFill>
                  <a:schemeClr val="bg1"/>
                </a:solidFill>
              </a:defRPr>
            </a:lvl2pPr>
            <a:lvl3pPr marL="906278" indent="0">
              <a:buNone/>
              <a:defRPr sz="1190" b="0">
                <a:solidFill>
                  <a:schemeClr val="bg1"/>
                </a:solidFill>
              </a:defRPr>
            </a:lvl3pPr>
            <a:lvl4pPr marL="1359418" indent="0">
              <a:buNone/>
              <a:defRPr sz="1190" b="0">
                <a:solidFill>
                  <a:schemeClr val="bg1"/>
                </a:solidFill>
              </a:defRPr>
            </a:lvl4pPr>
            <a:lvl5pPr marL="1812559" indent="0">
              <a:buNone/>
              <a:defRPr sz="119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4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603933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27584" y="612001"/>
            <a:ext cx="8424936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7897690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5" y="411511"/>
            <a:ext cx="6336704" cy="421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0354808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43" y="366931"/>
            <a:ext cx="5701904" cy="617359"/>
          </a:xfrm>
        </p:spPr>
        <p:txBody>
          <a:bodyPr lIns="0" tIns="0"/>
          <a:lstStyle>
            <a:lvl1pPr>
              <a:defRPr sz="165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616461" y="4643008"/>
            <a:ext cx="0" cy="108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538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6"/>
            <a:ext cx="8388932" cy="2158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4D6995"/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593153" y="807393"/>
            <a:ext cx="8388000" cy="38884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8AE3A4B-8028-466B-B7FB-098F5F5E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951469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6"/>
            <a:ext cx="8388932" cy="2158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4D6995"/>
                </a:solidFill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593153" y="807393"/>
            <a:ext cx="8388000" cy="38884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8AE3A4B-8028-466B-B7FB-098F5F5E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435474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90094-7293-4122-A3FD-57A4AF1A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01" y="229500"/>
            <a:ext cx="7749032" cy="300083"/>
          </a:xfrm>
        </p:spPr>
        <p:txBody>
          <a:bodyPr/>
          <a:lstStyle>
            <a:lvl1pPr>
              <a:defRPr sz="1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82ACC76-E173-452E-A8B5-FDEDFCB1DC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C6FAD-267A-4E60-BE7C-6B7042A4973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02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7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5220072" cy="5143502"/>
          </a:xfrm>
          <a:custGeom>
            <a:avLst/>
            <a:gdLst>
              <a:gd name="connsiteX0" fmla="*/ 0 w 5652120"/>
              <a:gd name="connsiteY0" fmla="*/ 0 h 4574624"/>
              <a:gd name="connsiteX1" fmla="*/ 5652120 w 5652120"/>
              <a:gd name="connsiteY1" fmla="*/ 0 h 4574624"/>
              <a:gd name="connsiteX2" fmla="*/ 5652120 w 5652120"/>
              <a:gd name="connsiteY2" fmla="*/ 1131590 h 4574624"/>
              <a:gd name="connsiteX3" fmla="*/ 4380119 w 5652120"/>
              <a:gd name="connsiteY3" fmla="*/ 1131590 h 4574624"/>
              <a:gd name="connsiteX4" fmla="*/ 4380119 w 5652120"/>
              <a:gd name="connsiteY4" fmla="*/ 3795886 h 4574624"/>
              <a:gd name="connsiteX5" fmla="*/ 5652120 w 5652120"/>
              <a:gd name="connsiteY5" fmla="*/ 3795886 h 4574624"/>
              <a:gd name="connsiteX6" fmla="*/ 5652120 w 5652120"/>
              <a:gd name="connsiteY6" fmla="*/ 4574624 h 4574624"/>
              <a:gd name="connsiteX7" fmla="*/ 0 w 5652120"/>
              <a:gd name="connsiteY7" fmla="*/ 4574624 h 45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4574624">
                <a:moveTo>
                  <a:pt x="0" y="0"/>
                </a:moveTo>
                <a:lnTo>
                  <a:pt x="5652120" y="0"/>
                </a:lnTo>
                <a:lnTo>
                  <a:pt x="5652120" y="1131590"/>
                </a:lnTo>
                <a:lnTo>
                  <a:pt x="4380119" y="1131590"/>
                </a:lnTo>
                <a:lnTo>
                  <a:pt x="4380119" y="3795886"/>
                </a:lnTo>
                <a:lnTo>
                  <a:pt x="5652120" y="3795886"/>
                </a:lnTo>
                <a:lnTo>
                  <a:pt x="5652120" y="4574624"/>
                </a:lnTo>
                <a:lnTo>
                  <a:pt x="0" y="4574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4283968" y="3486439"/>
            <a:ext cx="2592288" cy="165336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9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32" name="Shape 10"/>
          <p:cNvSpPr txBox="1">
            <a:spLocks noGrp="1"/>
          </p:cNvSpPr>
          <p:nvPr>
            <p:ph type="ctrTitle"/>
          </p:nvPr>
        </p:nvSpPr>
        <p:spPr>
          <a:xfrm>
            <a:off x="4283968" y="1851671"/>
            <a:ext cx="4752528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33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4283968" y="3051625"/>
            <a:ext cx="475252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9" y="4730948"/>
            <a:ext cx="1440160" cy="2402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A5EFDC-906E-4020-B2FE-F41700001D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128" y="172333"/>
            <a:ext cx="1858368" cy="56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840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7117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288917" y="1485926"/>
            <a:ext cx="144016" cy="1159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54" y="4840312"/>
            <a:ext cx="1333804" cy="222479"/>
          </a:xfrm>
          <a:prstGeom prst="rect">
            <a:avLst/>
          </a:prstGeom>
        </p:spPr>
      </p:pic>
      <p:sp>
        <p:nvSpPr>
          <p:cNvPr id="7" name="Oval 13"/>
          <p:cNvSpPr txBox="1">
            <a:spLocks noChangeAspect="1" noChangeArrowheads="1"/>
          </p:cNvSpPr>
          <p:nvPr userDrawn="1"/>
        </p:nvSpPr>
        <p:spPr bwMode="auto">
          <a:xfrm>
            <a:off x="179511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>
              <a:solidFill>
                <a:schemeClr val="accent1"/>
              </a:solidFill>
            </a:endParaRP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547664" y="1563639"/>
            <a:ext cx="7487092" cy="1082086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fr-FR" sz="80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547664" y="2645724"/>
            <a:ext cx="7487093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40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0861324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355727"/>
            <a:ext cx="3112616" cy="51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592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280941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6129594" y="4609686"/>
            <a:ext cx="2727547" cy="288247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19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0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1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3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4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5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8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672"/>
            </a:p>
          </p:txBody>
        </p:sp>
      </p:grpSp>
      <p:sp>
        <p:nvSpPr>
          <p:cNvPr id="9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965307" y="273654"/>
            <a:ext cx="754901" cy="50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171450" indent="-171450" algn="l">
              <a:buFont typeface="Arial" panose="020B0604020202020204" pitchFamily="34" charset="0"/>
              <a:buChar char="•"/>
              <a:defRPr sz="1400" b="1" baseline="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ITCE</a:t>
            </a:r>
          </a:p>
          <a:p>
            <a:pPr>
              <a:defRPr/>
            </a:pPr>
            <a:r>
              <a:rPr lang="fr-FR"/>
              <a:t>BPA </a:t>
            </a:r>
          </a:p>
        </p:txBody>
      </p:sp>
    </p:spTree>
    <p:extLst>
      <p:ext uri="{BB962C8B-B14F-4D97-AF65-F5344CB8AC3E}">
        <p14:creationId xmlns:p14="http://schemas.microsoft.com/office/powerpoint/2010/main" val="8642338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0075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6969190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55019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5269484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601789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46786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110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1221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32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34" Type="http://schemas.openxmlformats.org/officeDocument/2006/relationships/slideLayout" Target="../slideLayouts/slideLayout43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42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41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0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Relationship Id="rId35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233218-3909-4A10-978D-EFD2BF1D4BE0}" type="datetimeFigureOut">
              <a:rPr lang="fr-FR" smtClean="0"/>
              <a:pPr/>
              <a:t>16/01/2023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9" r:id="rId7"/>
    <p:sldLayoutId id="2147483740" r:id="rId8"/>
    <p:sldLayoutId id="214748373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311" y="4693443"/>
            <a:ext cx="980480" cy="382192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387000" y="4670654"/>
            <a:ext cx="8370000" cy="93460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05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8" y="148591"/>
            <a:ext cx="8100000" cy="539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4288" y="1135260"/>
            <a:ext cx="81000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1726" y="4851733"/>
            <a:ext cx="108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713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16 janvier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288" y="4851733"/>
            <a:ext cx="270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713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000" y="4857750"/>
            <a:ext cx="540000" cy="18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975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485596"/>
            <a:ext cx="418500" cy="78224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</p:spTree>
    <p:extLst>
      <p:ext uri="{BB962C8B-B14F-4D97-AF65-F5344CB8AC3E}">
        <p14:creationId xmlns:p14="http://schemas.microsoft.com/office/powerpoint/2010/main" val="302855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9" r:id="rId27"/>
    <p:sldLayoutId id="2147483770" r:id="rId28"/>
    <p:sldLayoutId id="2147483771" r:id="rId29"/>
    <p:sldLayoutId id="2147483772" r:id="rId30"/>
    <p:sldLayoutId id="2147483774" r:id="rId31"/>
    <p:sldLayoutId id="2147483775" r:id="rId32"/>
    <p:sldLayoutId id="2147483776" r:id="rId33"/>
    <p:sldLayoutId id="2147483777" r:id="rId34"/>
    <p:sldLayoutId id="2147483778" r:id="rId35"/>
    <p:sldLayoutId id="2147483790" r:id="rId3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725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125"/>
        </a:spcBef>
        <a:buFont typeface="Arial" panose="020B0604020202020204" pitchFamily="34" charset="0"/>
        <a:buNone/>
        <a:defRPr sz="12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975"/>
        </a:spcBef>
        <a:buClr>
          <a:schemeClr val="tx2"/>
        </a:buClr>
        <a:buFont typeface="Wingdings 2" panose="05020102010507070707" pitchFamily="18" charset="2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135000" indent="-135000" algn="l" defTabSz="685800" rtl="0" eaLnBrk="1" latinLnBrk="0" hangingPunct="1">
        <a:lnSpc>
          <a:spcPct val="100000"/>
        </a:lnSpc>
        <a:spcBef>
          <a:spcPts val="1125"/>
        </a:spcBef>
        <a:buClr>
          <a:schemeClr val="tx2"/>
        </a:buClr>
        <a:buFont typeface="Wingdings 2" panose="05020102010507070707" pitchFamily="18" charset="2"/>
        <a:buChar char=""/>
        <a:defRPr sz="105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108000" algn="l" defTabSz="685800" rtl="0" eaLnBrk="1" latinLnBrk="0" hangingPunct="1">
        <a:lnSpc>
          <a:spcPct val="10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05000" indent="-108000" algn="l" defTabSz="685800" rtl="0" eaLnBrk="1" latinLnBrk="0" hangingPunct="1">
        <a:lnSpc>
          <a:spcPct val="10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-"/>
        <a:defRPr sz="9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33810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9.sv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126/cenet-comptes/25732/cenet_application_mobile.mp4" TargetMode="External"/><Relationship Id="rId13" Type="http://schemas.openxmlformats.org/officeDocument/2006/relationships/hyperlink" Target="http://commerciaux.celca.caisse-epargne.fr/download/2126/cenet-comptes/29049/faq-migration-dei-vers-ce-net.pptx" TargetMode="External"/><Relationship Id="rId18" Type="http://schemas.openxmlformats.org/officeDocument/2006/relationships/image" Target="../media/image28.png"/><Relationship Id="rId3" Type="http://schemas.openxmlformats.org/officeDocument/2006/relationships/hyperlink" Target="http://commerciaux.celca.caisse-epargne.fr/download/2126/cenet-comptes/25727/arbre-decision-cenet.pptx" TargetMode="External"/><Relationship Id="rId21" Type="http://schemas.openxmlformats.org/officeDocument/2006/relationships/image" Target="../media/image30.jpg"/><Relationship Id="rId7" Type="http://schemas.openxmlformats.org/officeDocument/2006/relationships/hyperlink" Target="http://commerciaux.celca.caisse-epargne.fr/download/2126/cenet-comptes/25731/ce-net_decouverte-nouvelle-ergonomie.mp4" TargetMode="External"/><Relationship Id="rId12" Type="http://schemas.openxmlformats.org/officeDocument/2006/relationships/hyperlink" Target="http://commerciaux.celca.caisse-epargne.fr/download/2126/cenet-comptes/26092/poser-les-habilitations-vision-client-pas-a-pas.ppt" TargetMode="External"/><Relationship Id="rId17" Type="http://schemas.openxmlformats.org/officeDocument/2006/relationships/image" Target="../media/image27.png"/><Relationship Id="rId2" Type="http://schemas.openxmlformats.org/officeDocument/2006/relationships/hyperlink" Target="http://commerciaux.celca.caisse-epargne.fr/download/2126/cenet-comptes/24831/ce-net-comptes-fiche-memo-nov-2021-vdef.pptx" TargetMode="External"/><Relationship Id="rId16" Type="http://schemas.openxmlformats.org/officeDocument/2006/relationships/hyperlink" Target="http://commerciaux.celca.caisse-epargne.fr/download/2126/cenet-comptes/25591/ce_fiche_produit_pro_ce-net-comptes.pdf" TargetMode="External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34.xml"/><Relationship Id="rId6" Type="http://schemas.openxmlformats.org/officeDocument/2006/relationships/hyperlink" Target="http://commerciaux.celca.caisse-epargne.fr/download/2126/cenet-comptes/25735/souscription-pas-a-pas.pptx" TargetMode="External"/><Relationship Id="rId11" Type="http://schemas.openxmlformats.org/officeDocument/2006/relationships/hyperlink" Target="http://commerciaux.celca.caisse-epargne.fr/download/2126/cenet-comptes/26091/ajouter-un-utilisateur-pas-a-pas.pptx" TargetMode="External"/><Relationship Id="rId5" Type="http://schemas.openxmlformats.org/officeDocument/2006/relationships/hyperlink" Target="https://demo-val.hpr.caisse-epargne.fr/demo?brand=ce" TargetMode="External"/><Relationship Id="rId15" Type="http://schemas.openxmlformats.org/officeDocument/2006/relationships/hyperlink" Target="https://youtu.be/2RJp3FBtOTs" TargetMode="External"/><Relationship Id="rId10" Type="http://schemas.openxmlformats.org/officeDocument/2006/relationships/hyperlink" Target="http://commerciaux.celca.caisse-epargne.fr/download/2126/cenet-comptes/26093/reinitialiser-mot-de-passe-pas-a-pas.pptx" TargetMode="External"/><Relationship Id="rId19" Type="http://schemas.openxmlformats.org/officeDocument/2006/relationships/image" Target="../media/image29.png"/><Relationship Id="rId4" Type="http://schemas.openxmlformats.org/officeDocument/2006/relationships/hyperlink" Target="http://commerciaux.celca.caisse-epargne.fr/download/2126/cenet-comptes/29043/fiche-comparative-ce-net-new.xlsx" TargetMode="External"/><Relationship Id="rId9" Type="http://schemas.openxmlformats.org/officeDocument/2006/relationships/hyperlink" Target="http://commerciaux.celca.caisse-epargne.fr/download/2126/cenet-comptes/25734/presentation-de-lapplication-mobile-ce.ppt" TargetMode="External"/><Relationship Id="rId14" Type="http://schemas.openxmlformats.org/officeDocument/2006/relationships/hyperlink" Target="https://bpce.speach.me/s/32556c5a974/espaces-transactionnels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entreprises/gerer-comptes-flux-placements/certificat-electronique-certiceo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www.caisse-epargne.fr/professionnels/gerer-comptes-quotidien/ce-net-comptes/" TargetMode="External"/><Relationship Id="rId1" Type="http://schemas.openxmlformats.org/officeDocument/2006/relationships/slideLayout" Target="../slideLayouts/slideLayout45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6.png"/><Relationship Id="rId5" Type="http://schemas.openxmlformats.org/officeDocument/2006/relationships/diagramQuickStyle" Target="../diagrams/quickStyle3.xml"/><Relationship Id="rId10" Type="http://schemas.openxmlformats.org/officeDocument/2006/relationships/hyperlink" Target="http://commerciaux.celca.caisse-epargne.fr/download/434/banque-a-distance/25591/ce_fiche_produit_pro_ce-net-comptes.pdf" TargetMode="External"/><Relationship Id="rId4" Type="http://schemas.openxmlformats.org/officeDocument/2006/relationships/diagramLayout" Target="../diagrams/layout3.xml"/><Relationship Id="rId9" Type="http://schemas.openxmlformats.org/officeDocument/2006/relationships/hyperlink" Target="http://commerciaux.celca.caisse-epargne.fr/download/2126/cenet-comptes/27699/secur-pass-pro-memo-conseiller-2022-v3-2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1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9757E1F-9F99-48A3-ACB0-10C1DD48849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/>
          <a:srcRect t="460" b="460"/>
          <a:stretch/>
        </p:blipFill>
        <p:spPr>
          <a:xfrm>
            <a:off x="0" y="0"/>
            <a:ext cx="9144900" cy="51435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569A85-6680-4EEB-9EA8-124CF6518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089" y="2438625"/>
            <a:ext cx="2018561" cy="116067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FF725D4-91CD-4898-9C10-8A54C0F98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816" y="1130263"/>
            <a:ext cx="5130000" cy="1350000"/>
          </a:xfrm>
        </p:spPr>
        <p:txBody>
          <a:bodyPr/>
          <a:lstStyle/>
          <a:p>
            <a:r>
              <a:rPr lang="fr-FR" dirty="0"/>
              <a:t>Les principes de la migration vers Ce Net   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816" y="2460663"/>
            <a:ext cx="5130000" cy="675000"/>
          </a:xfrm>
        </p:spPr>
        <p:txBody>
          <a:bodyPr/>
          <a:lstStyle/>
          <a:p>
            <a:r>
              <a:rPr lang="fr-FR" dirty="0"/>
              <a:t>CE Net comptes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62816" y="3158729"/>
            <a:ext cx="2621352" cy="405000"/>
          </a:xfrm>
        </p:spPr>
        <p:txBody>
          <a:bodyPr/>
          <a:lstStyle/>
          <a:p>
            <a:r>
              <a:rPr lang="fr-FR" dirty="0"/>
              <a:t>Février 2022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567B2C4-1EC9-4384-ABA2-C4B8100EC5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4764" y="3729037"/>
            <a:ext cx="2107406" cy="871538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7FD72998-4D42-49F7-AFB3-8AE7966E4F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85506"/>
            <a:ext cx="1845057" cy="16573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7D9CE8-7364-4758-B239-C87681F16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672" y="2417832"/>
            <a:ext cx="2167541" cy="124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6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C3BD5E6D-A24C-498A-ABAC-F07DF6151BF7}"/>
              </a:ext>
            </a:extLst>
          </p:cNvPr>
          <p:cNvSpPr/>
          <p:nvPr/>
        </p:nvSpPr>
        <p:spPr>
          <a:xfrm>
            <a:off x="2627784" y="2689936"/>
            <a:ext cx="5246222" cy="1278587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2505D-78D2-47C6-9ED2-8CAAB64B5D41}"/>
              </a:ext>
            </a:extLst>
          </p:cNvPr>
          <p:cNvSpPr/>
          <p:nvPr/>
        </p:nvSpPr>
        <p:spPr>
          <a:xfrm>
            <a:off x="2627785" y="1412370"/>
            <a:ext cx="5246222" cy="1179305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66" name="Flèche : droite 65">
            <a:extLst>
              <a:ext uri="{FF2B5EF4-FFF2-40B4-BE49-F238E27FC236}">
                <a16:creationId xmlns:a16="http://schemas.microsoft.com/office/drawing/2014/main" id="{0ABE82D3-41D2-4D98-886A-F5CAECAB4894}"/>
              </a:ext>
            </a:extLst>
          </p:cNvPr>
          <p:cNvSpPr/>
          <p:nvPr/>
        </p:nvSpPr>
        <p:spPr>
          <a:xfrm>
            <a:off x="3838600" y="1447515"/>
            <a:ext cx="2279532" cy="612000"/>
          </a:xfrm>
          <a:prstGeom prst="rightArrow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84" name="Flèche : droite 83">
            <a:extLst>
              <a:ext uri="{FF2B5EF4-FFF2-40B4-BE49-F238E27FC236}">
                <a16:creationId xmlns:a16="http://schemas.microsoft.com/office/drawing/2014/main" id="{D25FECA3-50C0-4D00-8245-29F74BDF86C3}"/>
              </a:ext>
            </a:extLst>
          </p:cNvPr>
          <p:cNvSpPr/>
          <p:nvPr/>
        </p:nvSpPr>
        <p:spPr>
          <a:xfrm>
            <a:off x="3838600" y="2120974"/>
            <a:ext cx="2279532" cy="252000"/>
          </a:xfrm>
          <a:prstGeom prst="rightArrow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0" name="Flèche : droite 69">
            <a:extLst>
              <a:ext uri="{FF2B5EF4-FFF2-40B4-BE49-F238E27FC236}">
                <a16:creationId xmlns:a16="http://schemas.microsoft.com/office/drawing/2014/main" id="{F4BB5C4C-C98A-4BD0-91FD-891F5C122E8F}"/>
              </a:ext>
            </a:extLst>
          </p:cNvPr>
          <p:cNvSpPr/>
          <p:nvPr/>
        </p:nvSpPr>
        <p:spPr>
          <a:xfrm>
            <a:off x="3847613" y="2708513"/>
            <a:ext cx="2279532" cy="612000"/>
          </a:xfrm>
          <a:prstGeom prst="rightArrow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CE5482-8E54-49CB-93A4-DD6546438AFD}"/>
              </a:ext>
            </a:extLst>
          </p:cNvPr>
          <p:cNvSpPr/>
          <p:nvPr/>
        </p:nvSpPr>
        <p:spPr>
          <a:xfrm>
            <a:off x="2788200" y="2092408"/>
            <a:ext cx="889988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17 736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871" y="326311"/>
            <a:ext cx="8740648" cy="432000"/>
          </a:xfrm>
        </p:spPr>
        <p:txBody>
          <a:bodyPr/>
          <a:lstStyle/>
          <a:p>
            <a:r>
              <a:rPr lang="fr-FR" sz="1600" dirty="0"/>
              <a:t>RAPPEL du contexte: une Migration des CLIENTS Pros équipés DEI PRO prévue entre T1&amp;T2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01197" y="735908"/>
            <a:ext cx="7704098" cy="28803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sz="1575" dirty="0">
                <a:latin typeface="Montserrat SemiBold"/>
              </a:rPr>
              <a:t>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137824-371D-4750-B1F0-3A25AEB02D3E}"/>
              </a:ext>
            </a:extLst>
          </p:cNvPr>
          <p:cNvSpPr/>
          <p:nvPr/>
        </p:nvSpPr>
        <p:spPr>
          <a:xfrm>
            <a:off x="760696" y="2671485"/>
            <a:ext cx="889988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26 033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94067C-EFCA-45AF-B35A-534297D8FF0E}"/>
              </a:ext>
            </a:extLst>
          </p:cNvPr>
          <p:cNvSpPr/>
          <p:nvPr/>
        </p:nvSpPr>
        <p:spPr>
          <a:xfrm>
            <a:off x="2909500" y="3326314"/>
            <a:ext cx="761747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8 297</a:t>
            </a:r>
          </a:p>
        </p:txBody>
      </p:sp>
      <p:sp>
        <p:nvSpPr>
          <p:cNvPr id="54" name="Shape 190">
            <a:extLst>
              <a:ext uri="{FF2B5EF4-FFF2-40B4-BE49-F238E27FC236}">
                <a16:creationId xmlns:a16="http://schemas.microsoft.com/office/drawing/2014/main" id="{5917A9C8-07EE-41E7-B21E-4E46A004E430}"/>
              </a:ext>
            </a:extLst>
          </p:cNvPr>
          <p:cNvSpPr txBox="1">
            <a:spLocks/>
          </p:cNvSpPr>
          <p:nvPr/>
        </p:nvSpPr>
        <p:spPr>
          <a:xfrm>
            <a:off x="2774040" y="1476282"/>
            <a:ext cx="1210633" cy="64633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Titulaire Personnes Morales </a:t>
            </a:r>
          </a:p>
        </p:txBody>
      </p:sp>
      <p:sp>
        <p:nvSpPr>
          <p:cNvPr id="56" name="Shape 190">
            <a:extLst>
              <a:ext uri="{FF2B5EF4-FFF2-40B4-BE49-F238E27FC236}">
                <a16:creationId xmlns:a16="http://schemas.microsoft.com/office/drawing/2014/main" id="{8CA6ED7F-BF01-423D-A3B0-BEF196F7ED62}"/>
              </a:ext>
            </a:extLst>
          </p:cNvPr>
          <p:cNvSpPr txBox="1">
            <a:spLocks/>
          </p:cNvSpPr>
          <p:nvPr/>
        </p:nvSpPr>
        <p:spPr>
          <a:xfrm>
            <a:off x="2747673" y="2708514"/>
            <a:ext cx="1332652" cy="64633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Titulaire Entrepreneurs Individuels </a:t>
            </a: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6D4B9EA3-CC7C-4B7F-9FA5-04243B41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367" y="1555913"/>
            <a:ext cx="1636906" cy="31788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42C36908-53F0-4C3B-9A9B-7BD6719A1177}"/>
              </a:ext>
            </a:extLst>
          </p:cNvPr>
          <p:cNvSpPr/>
          <p:nvPr/>
        </p:nvSpPr>
        <p:spPr>
          <a:xfrm>
            <a:off x="3783968" y="1566633"/>
            <a:ext cx="1018227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17 386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5A3C119-ABA1-4113-8D59-B3C8B6CABD92}"/>
              </a:ext>
            </a:extLst>
          </p:cNvPr>
          <p:cNvSpPr/>
          <p:nvPr/>
        </p:nvSpPr>
        <p:spPr>
          <a:xfrm>
            <a:off x="4114735" y="2110824"/>
            <a:ext cx="420308" cy="2616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350</a:t>
            </a:r>
          </a:p>
        </p:txBody>
      </p:sp>
      <p:sp>
        <p:nvSpPr>
          <p:cNvPr id="53" name="Shape 190">
            <a:extLst>
              <a:ext uri="{FF2B5EF4-FFF2-40B4-BE49-F238E27FC236}">
                <a16:creationId xmlns:a16="http://schemas.microsoft.com/office/drawing/2014/main" id="{9BCEC159-A337-4DE3-9215-7FD5FE099ECB}"/>
              </a:ext>
            </a:extLst>
          </p:cNvPr>
          <p:cNvSpPr txBox="1">
            <a:spLocks/>
          </p:cNvSpPr>
          <p:nvPr/>
        </p:nvSpPr>
        <p:spPr>
          <a:xfrm>
            <a:off x="3773076" y="2839467"/>
            <a:ext cx="1047662" cy="3693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1800" b="1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Cabin"/>
              </a:rPr>
              <a:t>8 242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3E2E0C1-FEF3-411D-B115-76727C82C1F0}"/>
              </a:ext>
            </a:extLst>
          </p:cNvPr>
          <p:cNvSpPr/>
          <p:nvPr/>
        </p:nvSpPr>
        <p:spPr>
          <a:xfrm>
            <a:off x="6182366" y="2870814"/>
            <a:ext cx="1636907" cy="2765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Nouveau DEI Pro </a:t>
            </a:r>
          </a:p>
        </p:txBody>
      </p:sp>
      <p:sp>
        <p:nvSpPr>
          <p:cNvPr id="65" name="Shape 190">
            <a:extLst>
              <a:ext uri="{FF2B5EF4-FFF2-40B4-BE49-F238E27FC236}">
                <a16:creationId xmlns:a16="http://schemas.microsoft.com/office/drawing/2014/main" id="{0537BA63-83F4-42DD-8F59-B32A75A42E95}"/>
              </a:ext>
            </a:extLst>
          </p:cNvPr>
          <p:cNvSpPr txBox="1">
            <a:spLocks/>
          </p:cNvSpPr>
          <p:nvPr/>
        </p:nvSpPr>
        <p:spPr>
          <a:xfrm>
            <a:off x="4847373" y="2164751"/>
            <a:ext cx="1037006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lnSpc>
                <a:spcPts val="1300"/>
              </a:lnSpc>
              <a:defRPr sz="1300" b="1" baseline="0">
                <a:solidFill>
                  <a:srgbClr val="000000"/>
                </a:solidFill>
                <a:latin typeface="Arial Narrow" panose="020B0606020202030204" pitchFamily="34" charset="0"/>
                <a:ea typeface="Cabin"/>
                <a:cs typeface="Cabin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Avec liste de virements DEI PRO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de plus </a:t>
            </a: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d’un</a:t>
            </a: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 bénéficiaire</a:t>
            </a:r>
          </a:p>
        </p:txBody>
      </p:sp>
      <p:sp>
        <p:nvSpPr>
          <p:cNvPr id="87" name="Forme en L 86">
            <a:extLst>
              <a:ext uri="{FF2B5EF4-FFF2-40B4-BE49-F238E27FC236}">
                <a16:creationId xmlns:a16="http://schemas.microsoft.com/office/drawing/2014/main" id="{455EA20D-C1FB-4E7B-8360-E5F7D186A85B}"/>
              </a:ext>
            </a:extLst>
          </p:cNvPr>
          <p:cNvSpPr/>
          <p:nvPr/>
        </p:nvSpPr>
        <p:spPr>
          <a:xfrm rot="2700000">
            <a:off x="1969762" y="2281365"/>
            <a:ext cx="895495" cy="886732"/>
          </a:xfrm>
          <a:prstGeom prst="corner">
            <a:avLst>
              <a:gd name="adj1" fmla="val 28028"/>
              <a:gd name="adj2" fmla="val 29127"/>
            </a:avLst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51" name="Shape 190">
            <a:extLst>
              <a:ext uri="{FF2B5EF4-FFF2-40B4-BE49-F238E27FC236}">
                <a16:creationId xmlns:a16="http://schemas.microsoft.com/office/drawing/2014/main" id="{0D587C75-432A-4D74-9752-F8CFD560538C}"/>
              </a:ext>
            </a:extLst>
          </p:cNvPr>
          <p:cNvSpPr txBox="1">
            <a:spLocks/>
          </p:cNvSpPr>
          <p:nvPr/>
        </p:nvSpPr>
        <p:spPr>
          <a:xfrm>
            <a:off x="814272" y="2221424"/>
            <a:ext cx="1175056" cy="530915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Abonnements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bin"/>
                <a:cs typeface="Cabin"/>
                <a:sym typeface="Cabin"/>
              </a:rPr>
              <a:t>DEI PRO</a:t>
            </a:r>
            <a:endParaRPr kumimoji="0" lang="e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Cabin"/>
              <a:cs typeface="Cabin"/>
              <a:sym typeface="Cabi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FD1B17-E0FF-4F6B-9E7F-F91E347E22BC}"/>
              </a:ext>
            </a:extLst>
          </p:cNvPr>
          <p:cNvSpPr/>
          <p:nvPr/>
        </p:nvSpPr>
        <p:spPr>
          <a:xfrm>
            <a:off x="6182366" y="2117318"/>
            <a:ext cx="1007529" cy="23083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Selon le besoin client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cf</a:t>
            </a: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slide </a:t>
            </a:r>
            <a:r>
              <a:rPr lang="fr-FR" sz="600" kern="1200" dirty="0">
                <a:solidFill>
                  <a:schemeClr val="tx1">
                    <a:lumMod val="50000"/>
                  </a:schemeClr>
                </a:solidFill>
                <a:latin typeface="Arial" panose="020B0604020202020204"/>
              </a:rPr>
              <a:t>4</a:t>
            </a:r>
            <a:endParaRPr kumimoji="0" lang="fr-FR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Arial" panose="020B0604020202020204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87E3B0-E6D8-4D57-A67C-0E1859016D9A}"/>
              </a:ext>
            </a:extLst>
          </p:cNvPr>
          <p:cNvSpPr/>
          <p:nvPr/>
        </p:nvSpPr>
        <p:spPr>
          <a:xfrm>
            <a:off x="622840" y="2955895"/>
            <a:ext cx="101181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dont « inactifs* » : </a:t>
            </a: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6 294</a:t>
            </a:r>
            <a:endParaRPr kumimoji="0" lang="fr-FR" sz="6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ea typeface="Cabin"/>
              <a:cs typeface="Cabin"/>
              <a:sym typeface="Cabin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0650040-AE51-4886-AFF9-5C6C579EAE70}"/>
              </a:ext>
            </a:extLst>
          </p:cNvPr>
          <p:cNvSpPr/>
          <p:nvPr/>
        </p:nvSpPr>
        <p:spPr>
          <a:xfrm>
            <a:off x="895991" y="3787046"/>
            <a:ext cx="1412566" cy="20005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* « inactifs » : connexion &gt; 1an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413948-D93D-468D-A236-993F8EA94B65}"/>
              </a:ext>
            </a:extLst>
          </p:cNvPr>
          <p:cNvSpPr/>
          <p:nvPr/>
        </p:nvSpPr>
        <p:spPr>
          <a:xfrm>
            <a:off x="2627784" y="2369406"/>
            <a:ext cx="101181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dont « inactifs* » : </a:t>
            </a: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  <a:sym typeface="Arial"/>
              </a:rPr>
              <a:t>5 629</a:t>
            </a:r>
            <a:endParaRPr kumimoji="0" lang="fr-FR" sz="6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ea typeface="Cabin"/>
              <a:cs typeface="Cabin"/>
              <a:sym typeface="Cabi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D01D63-EB6B-4586-A5B8-84C4D00733B6}"/>
              </a:ext>
            </a:extLst>
          </p:cNvPr>
          <p:cNvSpPr/>
          <p:nvPr/>
        </p:nvSpPr>
        <p:spPr>
          <a:xfrm>
            <a:off x="2784464" y="3603312"/>
            <a:ext cx="96853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dont « inactifs* » 665 : </a:t>
            </a:r>
            <a:endParaRPr kumimoji="0" lang="fr-FR" sz="6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ea typeface="Cabin"/>
              <a:cs typeface="Cabin"/>
              <a:sym typeface="Cabin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9D8178-17DB-49EB-8F41-2F4047BF2F01}"/>
              </a:ext>
            </a:extLst>
          </p:cNvPr>
          <p:cNvSpPr/>
          <p:nvPr/>
        </p:nvSpPr>
        <p:spPr>
          <a:xfrm>
            <a:off x="4669791" y="1673223"/>
            <a:ext cx="492444" cy="2308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(98%)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CC2608-3CAB-47F5-8B42-97848D8BEF24}"/>
              </a:ext>
            </a:extLst>
          </p:cNvPr>
          <p:cNvSpPr/>
          <p:nvPr/>
        </p:nvSpPr>
        <p:spPr>
          <a:xfrm>
            <a:off x="4427602" y="2123331"/>
            <a:ext cx="460382" cy="2308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(2 %)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4D21AE8-27BB-4012-B311-A8B2A4DB3FED}"/>
              </a:ext>
            </a:extLst>
          </p:cNvPr>
          <p:cNvSpPr/>
          <p:nvPr/>
        </p:nvSpPr>
        <p:spPr>
          <a:xfrm>
            <a:off x="4688335" y="2937716"/>
            <a:ext cx="620684" cy="2308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(99,3 %)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DE1A4EB-3438-4349-B920-E789195D6C0C}"/>
              </a:ext>
            </a:extLst>
          </p:cNvPr>
          <p:cNvSpPr/>
          <p:nvPr/>
        </p:nvSpPr>
        <p:spPr>
          <a:xfrm>
            <a:off x="4031767" y="1947213"/>
            <a:ext cx="1846227" cy="690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1361CF-AEFA-4F90-BC85-5F6EC004BA6E}"/>
              </a:ext>
            </a:extLst>
          </p:cNvPr>
          <p:cNvSpPr/>
          <p:nvPr/>
        </p:nvSpPr>
        <p:spPr>
          <a:xfrm>
            <a:off x="143000" y="852247"/>
            <a:ext cx="9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Des nouveaux espaces transactionnels plus fluide, plus ergonomique, accessible à tous moments afin de faire gagner du temps et simplifier la gestion des comptes au quotidien de nos clients.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2BF21A68-46A5-4823-B8A3-1A9015143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779" y="3440226"/>
            <a:ext cx="835500" cy="162251"/>
          </a:xfrm>
          <a:prstGeom prst="rect">
            <a:avLst/>
          </a:prstGeom>
        </p:spPr>
      </p:pic>
      <p:sp>
        <p:nvSpPr>
          <p:cNvPr id="67" name="Shape 190">
            <a:extLst>
              <a:ext uri="{FF2B5EF4-FFF2-40B4-BE49-F238E27FC236}">
                <a16:creationId xmlns:a16="http://schemas.microsoft.com/office/drawing/2014/main" id="{AAE776BF-672A-4638-AD98-79FF1F39F9E0}"/>
              </a:ext>
            </a:extLst>
          </p:cNvPr>
          <p:cNvSpPr txBox="1">
            <a:spLocks/>
          </p:cNvSpPr>
          <p:nvPr/>
        </p:nvSpPr>
        <p:spPr>
          <a:xfrm>
            <a:off x="4279342" y="3539724"/>
            <a:ext cx="1944000" cy="9233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rPr>
              <a:t>avec usagers secondaires  actifs</a:t>
            </a:r>
          </a:p>
        </p:txBody>
      </p:sp>
      <p:sp>
        <p:nvSpPr>
          <p:cNvPr id="68" name="Shape 190">
            <a:extLst>
              <a:ext uri="{FF2B5EF4-FFF2-40B4-BE49-F238E27FC236}">
                <a16:creationId xmlns:a16="http://schemas.microsoft.com/office/drawing/2014/main" id="{3B9B1A22-0CC0-4D23-A15B-C056B942E70B}"/>
              </a:ext>
            </a:extLst>
          </p:cNvPr>
          <p:cNvSpPr txBox="1">
            <a:spLocks/>
          </p:cNvSpPr>
          <p:nvPr/>
        </p:nvSpPr>
        <p:spPr>
          <a:xfrm>
            <a:off x="4279342" y="3831288"/>
            <a:ext cx="1944000" cy="9233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rPr>
              <a:t>avec liste de virements de plus d’un bénéficiaire</a:t>
            </a:r>
          </a:p>
        </p:txBody>
      </p:sp>
      <p:sp>
        <p:nvSpPr>
          <p:cNvPr id="69" name="Shape 190">
            <a:extLst>
              <a:ext uri="{FF2B5EF4-FFF2-40B4-BE49-F238E27FC236}">
                <a16:creationId xmlns:a16="http://schemas.microsoft.com/office/drawing/2014/main" id="{936BA122-0115-4CEF-A879-1FFBB3101ABF}"/>
              </a:ext>
            </a:extLst>
          </p:cNvPr>
          <p:cNvSpPr txBox="1">
            <a:spLocks/>
          </p:cNvSpPr>
          <p:nvPr/>
        </p:nvSpPr>
        <p:spPr>
          <a:xfrm>
            <a:off x="4279342" y="3660078"/>
            <a:ext cx="1944000" cy="9233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rPr>
              <a:t>avec gestion des effets de commerces</a:t>
            </a:r>
          </a:p>
        </p:txBody>
      </p:sp>
      <p:sp>
        <p:nvSpPr>
          <p:cNvPr id="71" name="Flèche : droite 70">
            <a:extLst>
              <a:ext uri="{FF2B5EF4-FFF2-40B4-BE49-F238E27FC236}">
                <a16:creationId xmlns:a16="http://schemas.microsoft.com/office/drawing/2014/main" id="{67E11439-2016-4CC6-B5B9-BAA1FD4D6648}"/>
              </a:ext>
            </a:extLst>
          </p:cNvPr>
          <p:cNvSpPr/>
          <p:nvPr/>
        </p:nvSpPr>
        <p:spPr>
          <a:xfrm>
            <a:off x="3843816" y="3269352"/>
            <a:ext cx="2279532" cy="252000"/>
          </a:xfrm>
          <a:prstGeom prst="rightArrow">
            <a:avLst/>
          </a:prstGeom>
          <a:solidFill>
            <a:srgbClr val="FF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3" name="Shape 190">
            <a:extLst>
              <a:ext uri="{FF2B5EF4-FFF2-40B4-BE49-F238E27FC236}">
                <a16:creationId xmlns:a16="http://schemas.microsoft.com/office/drawing/2014/main" id="{D337EE9F-C26B-44BC-9552-2F14A415A780}"/>
              </a:ext>
            </a:extLst>
          </p:cNvPr>
          <p:cNvSpPr txBox="1">
            <a:spLocks/>
          </p:cNvSpPr>
          <p:nvPr/>
        </p:nvSpPr>
        <p:spPr>
          <a:xfrm>
            <a:off x="4838225" y="3319246"/>
            <a:ext cx="1173935" cy="18466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600" b="1" baseline="0">
                <a:latin typeface="Arial Narrow" panose="020B0606020202030204" pitchFamily="34" charset="0"/>
                <a:ea typeface="Cabin"/>
                <a:cs typeface="Cabin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Avec des services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 Narrow" panose="020B0606020202030204" pitchFamily="34" charset="0"/>
                <a:sym typeface="Cabin"/>
              </a:rPr>
              <a:t>non repris dans le nouveau DEI Pro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89B5E81-DD6B-4AFE-8770-501291F36E9F}"/>
              </a:ext>
            </a:extLst>
          </p:cNvPr>
          <p:cNvSpPr/>
          <p:nvPr/>
        </p:nvSpPr>
        <p:spPr>
          <a:xfrm>
            <a:off x="4080325" y="3269352"/>
            <a:ext cx="1846227" cy="690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966CD94-8E80-4F30-AD35-43E7BFD50AB8}"/>
              </a:ext>
            </a:extLst>
          </p:cNvPr>
          <p:cNvSpPr/>
          <p:nvPr/>
        </p:nvSpPr>
        <p:spPr>
          <a:xfrm>
            <a:off x="6186063" y="3699378"/>
            <a:ext cx="1007529" cy="23083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Selon le besoin client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cf</a:t>
            </a: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slide </a:t>
            </a:r>
            <a:r>
              <a:rPr lang="fr-FR" sz="600" kern="1200" dirty="0">
                <a:solidFill>
                  <a:schemeClr val="tx1">
                    <a:lumMod val="50000"/>
                  </a:schemeClr>
                </a:solidFill>
                <a:latin typeface="Arial" panose="020B0604020202020204"/>
              </a:rPr>
              <a:t>4</a:t>
            </a:r>
            <a:endParaRPr kumimoji="0" lang="fr-FR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Arial" panose="020B0604020202020204"/>
              <a:sym typeface="Arial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2610781-96B1-4B2D-A22B-B49A91322B58}"/>
              </a:ext>
            </a:extLst>
          </p:cNvPr>
          <p:cNvSpPr/>
          <p:nvPr/>
        </p:nvSpPr>
        <p:spPr>
          <a:xfrm>
            <a:off x="4146492" y="3246244"/>
            <a:ext cx="341760" cy="261610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55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A63DF5E-EEA4-423F-9CDE-189E62D2F46E}"/>
              </a:ext>
            </a:extLst>
          </p:cNvPr>
          <p:cNvSpPr/>
          <p:nvPr/>
        </p:nvSpPr>
        <p:spPr>
          <a:xfrm>
            <a:off x="4308140" y="3258751"/>
            <a:ext cx="588624" cy="23083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(0,7 %)</a:t>
            </a:r>
          </a:p>
        </p:txBody>
      </p:sp>
    </p:spTree>
    <p:extLst>
      <p:ext uri="{BB962C8B-B14F-4D97-AF65-F5344CB8AC3E}">
        <p14:creationId xmlns:p14="http://schemas.microsoft.com/office/powerpoint/2010/main" val="1857040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9957D4-0B91-452C-B543-47DD9959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/>
              <a:t>Le principe de migration et l’approche commerciale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A4BFFF-C26A-44CE-84E5-20F17303C35C}"/>
              </a:ext>
            </a:extLst>
          </p:cNvPr>
          <p:cNvSpPr txBox="1"/>
          <p:nvPr/>
        </p:nvSpPr>
        <p:spPr>
          <a:xfrm>
            <a:off x="250504" y="1415556"/>
            <a:ext cx="9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200" u="sng" kern="1200" dirty="0">
                <a:solidFill>
                  <a:srgbClr val="3E454A"/>
                </a:solidFill>
                <a:ea typeface="+mn-ea"/>
                <a:cs typeface="+mn-cs"/>
                <a:sym typeface="Wingdings" panose="05000000000000000000" pitchFamily="2" charset="2"/>
              </a:rPr>
              <a:t></a:t>
            </a:r>
            <a:r>
              <a:rPr lang="fr-FR" sz="1200" u="sng" kern="1200" dirty="0">
                <a:solidFill>
                  <a:srgbClr val="3E454A"/>
                </a:solidFill>
                <a:ea typeface="+mn-ea"/>
                <a:cs typeface="+mn-cs"/>
              </a:rPr>
              <a:t>Le principe de migration </a:t>
            </a:r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: </a:t>
            </a:r>
          </a:p>
          <a:p>
            <a:pPr defTabSz="685800"/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Les clients PM et les EI avec des besoins complexes* migreront vers CE Net Comptes.</a:t>
            </a:r>
          </a:p>
          <a:p>
            <a:pPr defTabSz="685800"/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Pour ceux utilisant la fonctionnalité virement sur liste une proposition de Ce Net Remise sera nécessaire (avec souscription individuelle et manuelle).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8508A6-B102-4E39-81D8-43105B44A5F8}"/>
              </a:ext>
            </a:extLst>
          </p:cNvPr>
          <p:cNvSpPr/>
          <p:nvPr/>
        </p:nvSpPr>
        <p:spPr>
          <a:xfrm>
            <a:off x="179511" y="2824339"/>
            <a:ext cx="8924821" cy="1027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70388D-03FE-4C4E-A085-0EFED295FE22}"/>
              </a:ext>
            </a:extLst>
          </p:cNvPr>
          <p:cNvSpPr txBox="1"/>
          <p:nvPr/>
        </p:nvSpPr>
        <p:spPr>
          <a:xfrm>
            <a:off x="250504" y="2824338"/>
            <a:ext cx="9001000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200" u="sng" kern="1200" dirty="0">
                <a:solidFill>
                  <a:srgbClr val="3E454A"/>
                </a:solidFill>
                <a:ea typeface="+mn-ea"/>
                <a:cs typeface="+mn-cs"/>
                <a:sym typeface="Wingdings" panose="05000000000000000000" pitchFamily="2" charset="2"/>
              </a:rPr>
              <a:t></a:t>
            </a:r>
            <a:r>
              <a:rPr lang="fr-FR" sz="1200" u="sng" kern="1200" dirty="0">
                <a:solidFill>
                  <a:srgbClr val="3E454A"/>
                </a:solidFill>
                <a:ea typeface="+mn-ea"/>
                <a:cs typeface="+mn-cs"/>
              </a:rPr>
              <a:t>L’approche commerciale à adopter dès aujourd’hui : </a:t>
            </a:r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defTabSz="685800"/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CE net comptes devient l’unique espace de banque en ligne à destination de nos clients PM et EI*. </a:t>
            </a:r>
          </a:p>
          <a:p>
            <a:pPr defTabSz="685800"/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L’ouverture d’un DEI Pro pour les PM n’est plus possible à compter du 28 mars.</a:t>
            </a:r>
          </a:p>
          <a:p>
            <a:pPr defTabSz="685800"/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Il convient d’équiper nos nouveaux clients PM et EI* à compter de ce jour d’un CE net comptes afin de ne pas les intégrer dans la migration et les équiper d’entrée de la solution cible.  </a:t>
            </a: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defTabSz="685800"/>
            <a:r>
              <a:rPr lang="fr-FR" sz="1200" kern="1200" dirty="0">
                <a:solidFill>
                  <a:srgbClr val="3E454A"/>
                </a:solidFill>
                <a:ea typeface="+mn-ea"/>
                <a:cs typeface="+mn-cs"/>
              </a:rPr>
              <a:t>A noter: Aucun changement sur nos Offres Groupées de Services, ce service est inclus dans l’ensemble des Forfaits de compte.</a:t>
            </a: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  <a:p>
            <a:pPr defTabSz="685800"/>
            <a:r>
              <a:rPr lang="fr-FR" sz="1050" i="1" dirty="0"/>
              <a:t>*</a:t>
            </a:r>
            <a:r>
              <a:rPr lang="fr-FR" sz="1050" i="1" dirty="0">
                <a:solidFill>
                  <a:schemeClr val="tx1">
                    <a:lumMod val="50000"/>
                  </a:schemeClr>
                </a:solidFill>
              </a:rPr>
              <a:t>Avec des besoins complexes : </a:t>
            </a:r>
            <a:r>
              <a:rPr lang="fr-FR" sz="1050" i="1" kern="1200" dirty="0">
                <a:solidFill>
                  <a:schemeClr val="tx1">
                    <a:lumMod val="50000"/>
                  </a:schemeClr>
                </a:solidFill>
              </a:rPr>
              <a:t>Il s’agit des clients avec utilisateur secondaire ou gérant des effets de commerce </a:t>
            </a:r>
            <a:endParaRPr lang="fr-FR" sz="1050" i="1" dirty="0">
              <a:solidFill>
                <a:schemeClr val="tx1">
                  <a:lumMod val="50000"/>
                </a:schemeClr>
              </a:solidFill>
            </a:endParaRPr>
          </a:p>
          <a:p>
            <a:pPr defTabSz="685800"/>
            <a:endParaRPr lang="fr-FR" sz="1200" kern="1200" dirty="0">
              <a:solidFill>
                <a:srgbClr val="3E454A"/>
              </a:solidFill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1AD609-AF96-4631-A685-8B16B6A36A41}"/>
              </a:ext>
            </a:extLst>
          </p:cNvPr>
          <p:cNvSpPr/>
          <p:nvPr/>
        </p:nvSpPr>
        <p:spPr>
          <a:xfrm>
            <a:off x="179511" y="1410676"/>
            <a:ext cx="8964489" cy="9084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Graphique 8" descr="Lumières allumées contour">
            <a:extLst>
              <a:ext uri="{FF2B5EF4-FFF2-40B4-BE49-F238E27FC236}">
                <a16:creationId xmlns:a16="http://schemas.microsoft.com/office/drawing/2014/main" id="{174B110A-C311-454A-825D-C60645BE1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743" y="4227934"/>
            <a:ext cx="548507" cy="54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49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AAD935-C5D7-43E7-BBD4-02DD086E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Migration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25B8A6-8F95-4F01-8567-FE9C8524FD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9552" y="612001"/>
            <a:ext cx="8424936" cy="288032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Synthèse de Gestion de la migration des Clients DEI PRO</a:t>
            </a:r>
          </a:p>
        </p:txBody>
      </p: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12C572E8-9714-4D6F-8B8D-685B721B7767}"/>
              </a:ext>
            </a:extLst>
          </p:cNvPr>
          <p:cNvGrpSpPr/>
          <p:nvPr/>
        </p:nvGrpSpPr>
        <p:grpSpPr>
          <a:xfrm>
            <a:off x="217995" y="983314"/>
            <a:ext cx="8728441" cy="3781071"/>
            <a:chOff x="217995" y="935533"/>
            <a:chExt cx="8728441" cy="3781071"/>
          </a:xfrm>
        </p:grpSpPr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68860789-D8E8-44AE-B3A0-447406C03638}"/>
                </a:ext>
              </a:extLst>
            </p:cNvPr>
            <p:cNvSpPr txBox="1"/>
            <p:nvPr/>
          </p:nvSpPr>
          <p:spPr>
            <a:xfrm>
              <a:off x="1331640" y="4469131"/>
              <a:ext cx="1484702" cy="21544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sz="800" b="1" dirty="0">
                  <a:solidFill>
                    <a:srgbClr val="00B0F0"/>
                  </a:solidFill>
                </a:rPr>
                <a:t>SANS besoins spécifiques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7414F787-8F33-4C8F-812D-B262A18020A4}"/>
                </a:ext>
              </a:extLst>
            </p:cNvPr>
            <p:cNvSpPr txBox="1"/>
            <p:nvPr/>
          </p:nvSpPr>
          <p:spPr>
            <a:xfrm>
              <a:off x="1325806" y="3594257"/>
              <a:ext cx="1484702" cy="21544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sz="800" b="1" dirty="0">
                  <a:solidFill>
                    <a:srgbClr val="00B0F0"/>
                  </a:solidFill>
                </a:rPr>
                <a:t>AVEC besoins spécifiques</a:t>
              </a:r>
            </a:p>
          </p:txBody>
        </p:sp>
        <p:cxnSp>
          <p:nvCxnSpPr>
            <p:cNvPr id="96" name="Connecteur droit avec flèche 95">
              <a:extLst>
                <a:ext uri="{FF2B5EF4-FFF2-40B4-BE49-F238E27FC236}">
                  <a16:creationId xmlns:a16="http://schemas.microsoft.com/office/drawing/2014/main" id="{A72F7061-DE9E-4A3F-A13A-BBBB90D9DEFF}"/>
                </a:ext>
              </a:extLst>
            </p:cNvPr>
            <p:cNvCxnSpPr>
              <a:cxnSpLocks/>
              <a:stCxn id="94" idx="3"/>
              <a:endCxn id="98" idx="1"/>
            </p:cNvCxnSpPr>
            <p:nvPr/>
          </p:nvCxnSpPr>
          <p:spPr>
            <a:xfrm>
              <a:off x="2816342" y="4576853"/>
              <a:ext cx="5233123" cy="1123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AB3FC71-8636-4C1A-B442-239BC1A4C9CA}"/>
                </a:ext>
              </a:extLst>
            </p:cNvPr>
            <p:cNvSpPr/>
            <p:nvPr/>
          </p:nvSpPr>
          <p:spPr>
            <a:xfrm>
              <a:off x="8049465" y="4466788"/>
              <a:ext cx="865258" cy="222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fr-FR" sz="1100" dirty="0">
                  <a:solidFill>
                    <a:schemeClr val="bg2"/>
                  </a:solidFill>
                  <a:latin typeface="+mj-lt"/>
                </a:rPr>
                <a:t>DEI PRO</a:t>
              </a:r>
            </a:p>
          </p:txBody>
        </p:sp>
        <p:sp>
          <p:nvSpPr>
            <p:cNvPr id="101" name="Rectangle : coins arrondis 100">
              <a:extLst>
                <a:ext uri="{FF2B5EF4-FFF2-40B4-BE49-F238E27FC236}">
                  <a16:creationId xmlns:a16="http://schemas.microsoft.com/office/drawing/2014/main" id="{D9FEA195-BE7B-44B1-A521-169321F7160E}"/>
                </a:ext>
              </a:extLst>
            </p:cNvPr>
            <p:cNvSpPr/>
            <p:nvPr/>
          </p:nvSpPr>
          <p:spPr>
            <a:xfrm>
              <a:off x="3199222" y="3534129"/>
              <a:ext cx="1008112" cy="360040"/>
            </a:xfrm>
            <a:prstGeom prst="roundRect">
              <a:avLst/>
            </a:prstGeom>
            <a:noFill/>
            <a:ln w="317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fr-FR" sz="700" dirty="0">
                  <a:solidFill>
                    <a:schemeClr val="tx1">
                      <a:lumMod val="50000"/>
                    </a:schemeClr>
                  </a:solidFill>
                </a:rPr>
                <a:t>Liste fournie aux établissements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A14D1A61-86F1-4644-9C64-ED96ABB51A10}"/>
                </a:ext>
              </a:extLst>
            </p:cNvPr>
            <p:cNvSpPr txBox="1"/>
            <p:nvPr/>
          </p:nvSpPr>
          <p:spPr>
            <a:xfrm>
              <a:off x="5535963" y="3480304"/>
              <a:ext cx="1317990" cy="338554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fr-FR" sz="800" b="1">
                  <a:solidFill>
                    <a:schemeClr val="accent3"/>
                  </a:solidFill>
                </a:rPr>
                <a:t>Souscription manuelle </a:t>
              </a:r>
            </a:p>
            <a:p>
              <a:pPr algn="ctr"/>
              <a:r>
                <a:rPr lang="fr-FR" sz="800" b="1">
                  <a:solidFill>
                    <a:schemeClr val="accent3"/>
                  </a:solidFill>
                </a:rPr>
                <a:t>CE net Remises</a:t>
              </a:r>
            </a:p>
          </p:txBody>
        </p:sp>
        <p:cxnSp>
          <p:nvCxnSpPr>
            <p:cNvPr id="104" name="Connecteur : en angle 103">
              <a:extLst>
                <a:ext uri="{FF2B5EF4-FFF2-40B4-BE49-F238E27FC236}">
                  <a16:creationId xmlns:a16="http://schemas.microsoft.com/office/drawing/2014/main" id="{4E9A860B-0BA3-40CC-B903-1B2A7C424A35}"/>
                </a:ext>
              </a:extLst>
            </p:cNvPr>
            <p:cNvCxnSpPr>
              <a:cxnSpLocks/>
              <a:stCxn id="101" idx="3"/>
              <a:endCxn id="102" idx="1"/>
            </p:cNvCxnSpPr>
            <p:nvPr/>
          </p:nvCxnSpPr>
          <p:spPr>
            <a:xfrm flipV="1">
              <a:off x="4207334" y="3649581"/>
              <a:ext cx="1328629" cy="64568"/>
            </a:xfrm>
            <a:prstGeom prst="bentConnector3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768E3B46-6B44-404E-BCDA-90C36F821945}"/>
                </a:ext>
              </a:extLst>
            </p:cNvPr>
            <p:cNvSpPr txBox="1"/>
            <p:nvPr/>
          </p:nvSpPr>
          <p:spPr>
            <a:xfrm>
              <a:off x="4798112" y="3622031"/>
              <a:ext cx="70724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700" dirty="0"/>
                <a:t>Besoin avéré</a:t>
              </a:r>
            </a:p>
            <a:p>
              <a:pPr algn="ctr"/>
              <a:r>
                <a:rPr lang="fr-FR" sz="700" dirty="0"/>
                <a:t>Liste de </a:t>
              </a:r>
              <a:r>
                <a:rPr lang="fr-FR" sz="700" dirty="0" err="1"/>
                <a:t>virts</a:t>
              </a:r>
              <a:endParaRPr lang="fr-FR" sz="700" dirty="0"/>
            </a:p>
          </p:txBody>
        </p:sp>
        <p:cxnSp>
          <p:nvCxnSpPr>
            <p:cNvPr id="107" name="Connecteur : en angle 106">
              <a:extLst>
                <a:ext uri="{FF2B5EF4-FFF2-40B4-BE49-F238E27FC236}">
                  <a16:creationId xmlns:a16="http://schemas.microsoft.com/office/drawing/2014/main" id="{E243FEB1-53CF-42C8-AD02-0CF836BE2452}"/>
                </a:ext>
              </a:extLst>
            </p:cNvPr>
            <p:cNvCxnSpPr>
              <a:cxnSpLocks/>
              <a:stCxn id="101" idx="0"/>
              <a:endCxn id="34" idx="2"/>
            </p:cNvCxnSpPr>
            <p:nvPr/>
          </p:nvCxnSpPr>
          <p:spPr>
            <a:xfrm rot="5400000" flipH="1" flipV="1">
              <a:off x="4560883" y="2111492"/>
              <a:ext cx="565033" cy="228024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555ECBF3-3195-441C-A603-F9A3472F4674}"/>
                </a:ext>
              </a:extLst>
            </p:cNvPr>
            <p:cNvSpPr txBox="1"/>
            <p:nvPr/>
          </p:nvSpPr>
          <p:spPr>
            <a:xfrm>
              <a:off x="4256168" y="2998466"/>
              <a:ext cx="723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/>
                <a:t>Besoin avéré</a:t>
              </a:r>
            </a:p>
            <a:p>
              <a:pPr algn="ctr"/>
              <a:r>
                <a:rPr lang="fr-FR" sz="700" dirty="0"/>
                <a:t>Gestion effet</a:t>
              </a:r>
            </a:p>
            <a:p>
              <a:pPr algn="ctr"/>
              <a:r>
                <a:rPr lang="fr-FR" sz="700" dirty="0"/>
                <a:t>Usager Secondaire</a:t>
              </a:r>
            </a:p>
          </p:txBody>
        </p:sp>
        <p:pic>
          <p:nvPicPr>
            <p:cNvPr id="115" name="Image 114">
              <a:extLst>
                <a:ext uri="{FF2B5EF4-FFF2-40B4-BE49-F238E27FC236}">
                  <a16:creationId xmlns:a16="http://schemas.microsoft.com/office/drawing/2014/main" id="{9DAFDBA4-BA62-4B47-96CD-0E81C0C0B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27643" y="3561890"/>
              <a:ext cx="900000" cy="176613"/>
            </a:xfrm>
            <a:prstGeom prst="rect">
              <a:avLst/>
            </a:prstGeom>
          </p:spPr>
        </p:pic>
        <p:cxnSp>
          <p:nvCxnSpPr>
            <p:cNvPr id="116" name="Connecteur droit avec flèche 115">
              <a:extLst>
                <a:ext uri="{FF2B5EF4-FFF2-40B4-BE49-F238E27FC236}">
                  <a16:creationId xmlns:a16="http://schemas.microsoft.com/office/drawing/2014/main" id="{FA55317A-1E0A-4662-8F5A-05309F946A5F}"/>
                </a:ext>
              </a:extLst>
            </p:cNvPr>
            <p:cNvCxnSpPr>
              <a:cxnSpLocks/>
              <a:stCxn id="95" idx="3"/>
              <a:endCxn id="101" idx="1"/>
            </p:cNvCxnSpPr>
            <p:nvPr/>
          </p:nvCxnSpPr>
          <p:spPr>
            <a:xfrm>
              <a:off x="2810508" y="3701979"/>
              <a:ext cx="388714" cy="12170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83865FFD-69C8-4B5C-8B9E-6FD78266955E}"/>
                </a:ext>
              </a:extLst>
            </p:cNvPr>
            <p:cNvSpPr txBox="1"/>
            <p:nvPr/>
          </p:nvSpPr>
          <p:spPr>
            <a:xfrm>
              <a:off x="5940959" y="3033076"/>
              <a:ext cx="8855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>
                  <a:solidFill>
                    <a:schemeClr val="tx1">
                      <a:lumMod val="50000"/>
                    </a:schemeClr>
                  </a:solidFill>
                </a:rPr>
                <a:t>Fichier fourni par le BPCE</a:t>
              </a:r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056C3C87-10E3-4C40-8BED-24481905990F}"/>
                </a:ext>
              </a:extLst>
            </p:cNvPr>
            <p:cNvSpPr txBox="1"/>
            <p:nvPr/>
          </p:nvSpPr>
          <p:spPr>
            <a:xfrm>
              <a:off x="4554930" y="4162262"/>
              <a:ext cx="881973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700"/>
                <a:t>Besoin non avéré</a:t>
              </a:r>
            </a:p>
          </p:txBody>
        </p:sp>
        <p:cxnSp>
          <p:nvCxnSpPr>
            <p:cNvPr id="121" name="Connecteur : en angle 120">
              <a:extLst>
                <a:ext uri="{FF2B5EF4-FFF2-40B4-BE49-F238E27FC236}">
                  <a16:creationId xmlns:a16="http://schemas.microsoft.com/office/drawing/2014/main" id="{A19BFB11-DE32-4742-87B7-50FFA8BB66B2}"/>
                </a:ext>
              </a:extLst>
            </p:cNvPr>
            <p:cNvCxnSpPr>
              <a:cxnSpLocks/>
              <a:stCxn id="101" idx="3"/>
              <a:endCxn id="119" idx="1"/>
            </p:cNvCxnSpPr>
            <p:nvPr/>
          </p:nvCxnSpPr>
          <p:spPr>
            <a:xfrm>
              <a:off x="4207334" y="3714149"/>
              <a:ext cx="347596" cy="548141"/>
            </a:xfrm>
            <a:prstGeom prst="bentConnector3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tangle : carré corné 122">
              <a:extLst>
                <a:ext uri="{FF2B5EF4-FFF2-40B4-BE49-F238E27FC236}">
                  <a16:creationId xmlns:a16="http://schemas.microsoft.com/office/drawing/2014/main" id="{2173E478-1117-435C-A61C-578CCA6F34BC}"/>
                </a:ext>
              </a:extLst>
            </p:cNvPr>
            <p:cNvSpPr/>
            <p:nvPr/>
          </p:nvSpPr>
          <p:spPr>
            <a:xfrm>
              <a:off x="5672670" y="3127350"/>
              <a:ext cx="244887" cy="237503"/>
            </a:xfrm>
            <a:prstGeom prst="foldedCorne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vert" rtlCol="0" anchor="ctr"/>
            <a:lstStyle/>
            <a:p>
              <a:pPr algn="ctr"/>
              <a:endParaRPr lang="fr-FR" sz="700">
                <a:solidFill>
                  <a:schemeClr val="accent1"/>
                </a:solidFill>
              </a:endParaRPr>
            </a:p>
          </p:txBody>
        </p:sp>
        <p:cxnSp>
          <p:nvCxnSpPr>
            <p:cNvPr id="124" name="Connecteur droit avec flèche 123">
              <a:extLst>
                <a:ext uri="{FF2B5EF4-FFF2-40B4-BE49-F238E27FC236}">
                  <a16:creationId xmlns:a16="http://schemas.microsoft.com/office/drawing/2014/main" id="{D7E2F50F-B625-40EF-903F-0154BA018298}"/>
                </a:ext>
              </a:extLst>
            </p:cNvPr>
            <p:cNvCxnSpPr>
              <a:cxnSpLocks/>
              <a:stCxn id="102" idx="3"/>
              <a:endCxn id="115" idx="1"/>
            </p:cNvCxnSpPr>
            <p:nvPr/>
          </p:nvCxnSpPr>
          <p:spPr>
            <a:xfrm>
              <a:off x="6853953" y="3649581"/>
              <a:ext cx="1173690" cy="616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5F36173-9E5D-4EAD-8374-1D4FE550FF4A}"/>
                </a:ext>
              </a:extLst>
            </p:cNvPr>
            <p:cNvGrpSpPr/>
            <p:nvPr/>
          </p:nvGrpSpPr>
          <p:grpSpPr>
            <a:xfrm>
              <a:off x="252617" y="935533"/>
              <a:ext cx="8693819" cy="2033563"/>
              <a:chOff x="252617" y="1033073"/>
              <a:chExt cx="8693819" cy="2033563"/>
            </a:xfrm>
          </p:grpSpPr>
          <p:grpSp>
            <p:nvGrpSpPr>
              <p:cNvPr id="93" name="Groupe 92">
                <a:extLst>
                  <a:ext uri="{FF2B5EF4-FFF2-40B4-BE49-F238E27FC236}">
                    <a16:creationId xmlns:a16="http://schemas.microsoft.com/office/drawing/2014/main" id="{1F3A99BC-BB11-41CE-9365-07810B0B4561}"/>
                  </a:ext>
                </a:extLst>
              </p:cNvPr>
              <p:cNvGrpSpPr/>
              <p:nvPr/>
            </p:nvGrpSpPr>
            <p:grpSpPr>
              <a:xfrm>
                <a:off x="934214" y="1033073"/>
                <a:ext cx="8012222" cy="2033563"/>
                <a:chOff x="916162" y="2538720"/>
                <a:chExt cx="8012222" cy="2033563"/>
              </a:xfrm>
            </p:grpSpPr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CA80CE95-4CE7-496B-A8AF-AA9820F16912}"/>
                    </a:ext>
                  </a:extLst>
                </p:cNvPr>
                <p:cNvSpPr txBox="1"/>
                <p:nvPr/>
              </p:nvSpPr>
              <p:spPr>
                <a:xfrm>
                  <a:off x="1233908" y="2601718"/>
                  <a:ext cx="1313180" cy="307777"/>
                </a:xfrm>
                <a:prstGeom prst="rect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fr-FR" sz="800" b="1" dirty="0">
                      <a:solidFill>
                        <a:srgbClr val="00B0F0"/>
                      </a:solidFill>
                    </a:rPr>
                    <a:t>SANS liste de virement</a:t>
                  </a:r>
                </a:p>
                <a:p>
                  <a:r>
                    <a:rPr lang="fr-FR" sz="600" i="1" dirty="0">
                      <a:solidFill>
                        <a:srgbClr val="00B0F0"/>
                      </a:solidFill>
                    </a:rPr>
                    <a:t>(ou liste de 1 bénéficiaire)</a:t>
                  </a:r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F5C96AFE-3430-433A-9299-AC576A1D6A9C}"/>
                    </a:ext>
                  </a:extLst>
                </p:cNvPr>
                <p:cNvSpPr txBox="1"/>
                <p:nvPr/>
              </p:nvSpPr>
              <p:spPr>
                <a:xfrm>
                  <a:off x="1191615" y="3487590"/>
                  <a:ext cx="1370888" cy="307777"/>
                </a:xfrm>
                <a:prstGeom prst="rect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fr-FR" sz="800" b="1" dirty="0">
                      <a:solidFill>
                        <a:srgbClr val="00B0F0"/>
                      </a:solidFill>
                    </a:rPr>
                    <a:t>AVEC liste de virements</a:t>
                  </a:r>
                </a:p>
                <a:p>
                  <a:r>
                    <a:rPr lang="fr-FR" sz="600" i="1" dirty="0">
                      <a:solidFill>
                        <a:srgbClr val="00B0F0"/>
                      </a:solidFill>
                    </a:rPr>
                    <a:t>(liste &gt; 1 bénéficiaire)</a:t>
                  </a:r>
                </a:p>
              </p:txBody>
            </p:sp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9A185DC2-BE6C-4A14-A37D-2B8131D2D3D5}"/>
                    </a:ext>
                  </a:extLst>
                </p:cNvPr>
                <p:cNvSpPr/>
                <p:nvPr/>
              </p:nvSpPr>
              <p:spPr>
                <a:xfrm>
                  <a:off x="3041780" y="3464848"/>
                  <a:ext cx="1008112" cy="360040"/>
                </a:xfrm>
                <a:prstGeom prst="roundRect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vert="horz" rtlCol="0" anchor="ctr"/>
                <a:lstStyle/>
                <a:p>
                  <a:pPr algn="ctr"/>
                  <a:r>
                    <a:rPr lang="fr-FR" sz="700" b="1" dirty="0">
                      <a:solidFill>
                        <a:srgbClr val="002060"/>
                      </a:solidFill>
                    </a:rPr>
                    <a:t>Traitement Action Commerciale Jusqu’au 12 juin</a:t>
                  </a:r>
                </a:p>
              </p:txBody>
            </p:sp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4DA37A2-9CCC-46E0-B32C-0596C696BE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8028384" y="3224747"/>
                  <a:ext cx="900000" cy="176613"/>
                </a:xfrm>
                <a:prstGeom prst="rect">
                  <a:avLst/>
                </a:prstGeom>
              </p:spPr>
            </p:pic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94A91BF-DD6F-4409-80FD-321A4EAA1826}"/>
                    </a:ext>
                  </a:extLst>
                </p:cNvPr>
                <p:cNvSpPr txBox="1"/>
                <p:nvPr/>
              </p:nvSpPr>
              <p:spPr>
                <a:xfrm>
                  <a:off x="4838048" y="3126113"/>
                  <a:ext cx="1317990" cy="338554"/>
                </a:xfrm>
                <a:prstGeom prst="rect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FR" sz="800" b="1" dirty="0">
                      <a:solidFill>
                        <a:srgbClr val="C00000"/>
                      </a:solidFill>
                    </a:rPr>
                    <a:t>Souscription manuelle </a:t>
                  </a:r>
                </a:p>
                <a:p>
                  <a:pPr algn="ctr"/>
                  <a:r>
                    <a:rPr lang="fr-FR" sz="800" b="1" dirty="0">
                      <a:solidFill>
                        <a:srgbClr val="C00000"/>
                      </a:solidFill>
                    </a:rPr>
                    <a:t>CE net Remises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E4445A02-1614-45CA-9257-7C81BD86CEDC}"/>
                    </a:ext>
                  </a:extLst>
                </p:cNvPr>
                <p:cNvSpPr txBox="1"/>
                <p:nvPr/>
              </p:nvSpPr>
              <p:spPr>
                <a:xfrm>
                  <a:off x="4385147" y="3292003"/>
                  <a:ext cx="48282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700"/>
                    <a:t>Besoin </a:t>
                  </a:r>
                </a:p>
                <a:p>
                  <a:r>
                    <a:rPr lang="fr-FR" sz="700"/>
                    <a:t>avéré</a:t>
                  </a:r>
                </a:p>
              </p:txBody>
            </p:sp>
            <p:cxnSp>
              <p:nvCxnSpPr>
                <p:cNvPr id="26" name="Connecteur : en angle 25">
                  <a:extLst>
                    <a:ext uri="{FF2B5EF4-FFF2-40B4-BE49-F238E27FC236}">
                      <a16:creationId xmlns:a16="http://schemas.microsoft.com/office/drawing/2014/main" id="{ECFCA4D8-FDF4-43AF-B51F-AF2A98F0A816}"/>
                    </a:ext>
                  </a:extLst>
                </p:cNvPr>
                <p:cNvCxnSpPr>
                  <a:cxnSpLocks/>
                  <a:stCxn id="11" idx="3"/>
                  <a:endCxn id="19" idx="1"/>
                </p:cNvCxnSpPr>
                <p:nvPr/>
              </p:nvCxnSpPr>
              <p:spPr>
                <a:xfrm flipV="1">
                  <a:off x="4049892" y="3295390"/>
                  <a:ext cx="788156" cy="349478"/>
                </a:xfrm>
                <a:prstGeom prst="bentConnector3">
                  <a:avLst/>
                </a:prstGeom>
                <a:ln>
                  <a:solidFill>
                    <a:srgbClr val="0020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Organigramme : Carte perforée 27">
                  <a:extLst>
                    <a:ext uri="{FF2B5EF4-FFF2-40B4-BE49-F238E27FC236}">
                      <a16:creationId xmlns:a16="http://schemas.microsoft.com/office/drawing/2014/main" id="{E979058D-169B-4233-B2D3-80DA3AE7313F}"/>
                    </a:ext>
                  </a:extLst>
                </p:cNvPr>
                <p:cNvSpPr/>
                <p:nvPr/>
              </p:nvSpPr>
              <p:spPr>
                <a:xfrm>
                  <a:off x="2969772" y="2560980"/>
                  <a:ext cx="900100" cy="397472"/>
                </a:xfrm>
                <a:prstGeom prst="flowChartPunchedCard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vert="horz" rtlCol="0" anchor="ctr"/>
                <a:lstStyle/>
                <a:p>
                  <a:pPr algn="ctr"/>
                  <a:r>
                    <a:rPr lang="fr-FR" sz="700" dirty="0">
                      <a:solidFill>
                        <a:schemeClr val="tx1">
                          <a:lumMod val="50000"/>
                        </a:schemeClr>
                      </a:solidFill>
                    </a:rPr>
                    <a:t>Courrier Début Février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C18F7ED-D27D-41B7-8AD5-EA4F243880A3}"/>
                    </a:ext>
                  </a:extLst>
                </p:cNvPr>
                <p:cNvSpPr/>
                <p:nvPr/>
              </p:nvSpPr>
              <p:spPr>
                <a:xfrm>
                  <a:off x="5502044" y="2538720"/>
                  <a:ext cx="1080120" cy="39747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rtlCol="0" anchor="ctr"/>
                <a:lstStyle/>
                <a:p>
                  <a:pPr algn="ctr"/>
                  <a:r>
                    <a:rPr lang="fr-FR" sz="800" b="1" dirty="0">
                      <a:solidFill>
                        <a:schemeClr val="bg1"/>
                      </a:solidFill>
                    </a:rPr>
                    <a:t>Migration CE net</a:t>
                  </a:r>
                </a:p>
                <a:p>
                  <a:pPr algn="ctr"/>
                  <a:r>
                    <a:rPr lang="fr-FR" sz="800" b="1" dirty="0">
                      <a:solidFill>
                        <a:schemeClr val="bg1"/>
                      </a:solidFill>
                    </a:rPr>
                    <a:t>le 13 Mars</a:t>
                  </a:r>
                </a:p>
              </p:txBody>
            </p:sp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16A45B6A-5F13-458C-A301-E8D65DD7E9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028384" y="2651264"/>
                  <a:ext cx="900000" cy="174779"/>
                </a:xfrm>
                <a:prstGeom prst="rect">
                  <a:avLst/>
                </a:prstGeom>
              </p:spPr>
            </p:pic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E4882AB4-BDA2-425F-BA38-5404235C2B36}"/>
                    </a:ext>
                  </a:extLst>
                </p:cNvPr>
                <p:cNvSpPr txBox="1"/>
                <p:nvPr/>
              </p:nvSpPr>
              <p:spPr>
                <a:xfrm>
                  <a:off x="4394051" y="3765420"/>
                  <a:ext cx="58381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700"/>
                    <a:t>Besoin </a:t>
                  </a:r>
                </a:p>
                <a:p>
                  <a:r>
                    <a:rPr lang="fr-FR" sz="700"/>
                    <a:t>non avéré</a:t>
                  </a:r>
                </a:p>
              </p:txBody>
            </p: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A2F01EA3-42CA-479C-BCFF-612AEFC5A20E}"/>
                    </a:ext>
                  </a:extLst>
                </p:cNvPr>
                <p:cNvSpPr txBox="1"/>
                <p:nvPr/>
              </p:nvSpPr>
              <p:spPr>
                <a:xfrm>
                  <a:off x="1233908" y="4211965"/>
                  <a:ext cx="1164101" cy="307777"/>
                </a:xfrm>
                <a:prstGeom prst="rect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fr-FR" sz="800" b="1" dirty="0">
                      <a:solidFill>
                        <a:srgbClr val="00B0F0"/>
                      </a:solidFill>
                    </a:rPr>
                    <a:t>Nouveaux Clients</a:t>
                  </a:r>
                </a:p>
                <a:p>
                  <a:r>
                    <a:rPr lang="fr-FR" sz="600" dirty="0">
                      <a:solidFill>
                        <a:srgbClr val="00B0F0"/>
                      </a:solidFill>
                    </a:rPr>
                    <a:t>Ouverture DEI &gt; 6 janvier 22</a:t>
                  </a:r>
                </a:p>
              </p:txBody>
            </p:sp>
            <p:sp>
              <p:nvSpPr>
                <p:cNvPr id="34" name="Organigramme : Carte perforée 33">
                  <a:extLst>
                    <a:ext uri="{FF2B5EF4-FFF2-40B4-BE49-F238E27FC236}">
                      <a16:creationId xmlns:a16="http://schemas.microsoft.com/office/drawing/2014/main" id="{B898D992-3BAF-4051-8368-EA60BD7C50B3}"/>
                    </a:ext>
                  </a:extLst>
                </p:cNvPr>
                <p:cNvSpPr/>
                <p:nvPr/>
              </p:nvSpPr>
              <p:spPr>
                <a:xfrm>
                  <a:off x="5515418" y="4174811"/>
                  <a:ext cx="900100" cy="397472"/>
                </a:xfrm>
                <a:prstGeom prst="flowChartPunchedCard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vert="horz" rtlCol="0" anchor="ctr"/>
                <a:lstStyle/>
                <a:p>
                  <a:pPr algn="ctr"/>
                  <a:r>
                    <a:rPr lang="fr-FR" sz="700" dirty="0">
                      <a:solidFill>
                        <a:schemeClr val="tx1">
                          <a:lumMod val="50000"/>
                        </a:schemeClr>
                      </a:solidFill>
                    </a:rPr>
                    <a:t>Courrier Début Mai</a:t>
                  </a:r>
                </a:p>
              </p:txBody>
            </p:sp>
            <p:cxnSp>
              <p:nvCxnSpPr>
                <p:cNvPr id="36" name="Connecteur : en angle 35">
                  <a:extLst>
                    <a:ext uri="{FF2B5EF4-FFF2-40B4-BE49-F238E27FC236}">
                      <a16:creationId xmlns:a16="http://schemas.microsoft.com/office/drawing/2014/main" id="{12410988-0099-40FD-AA5D-FACF77E3C515}"/>
                    </a:ext>
                  </a:extLst>
                </p:cNvPr>
                <p:cNvCxnSpPr>
                  <a:cxnSpLocks/>
                  <a:stCxn id="11" idx="3"/>
                  <a:endCxn id="34" idx="1"/>
                </p:cNvCxnSpPr>
                <p:nvPr/>
              </p:nvCxnSpPr>
              <p:spPr>
                <a:xfrm>
                  <a:off x="4049892" y="3644868"/>
                  <a:ext cx="1465526" cy="728679"/>
                </a:xfrm>
                <a:prstGeom prst="bentConnector3">
                  <a:avLst>
                    <a:gd name="adj1" fmla="val 26658"/>
                  </a:avLst>
                </a:prstGeom>
                <a:ln>
                  <a:solidFill>
                    <a:srgbClr val="0020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8" name="Image 37">
                  <a:extLst>
                    <a:ext uri="{FF2B5EF4-FFF2-40B4-BE49-F238E27FC236}">
                      <a16:creationId xmlns:a16="http://schemas.microsoft.com/office/drawing/2014/main" id="{C77AB677-3917-4FE8-8BB7-ADF947E79C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028384" y="4286157"/>
                  <a:ext cx="900000" cy="174779"/>
                </a:xfrm>
                <a:prstGeom prst="rect">
                  <a:avLst/>
                </a:prstGeom>
              </p:spPr>
            </p:pic>
            <p:cxnSp>
              <p:nvCxnSpPr>
                <p:cNvPr id="40" name="Connecteur droit avec flèche 39">
                  <a:extLst>
                    <a:ext uri="{FF2B5EF4-FFF2-40B4-BE49-F238E27FC236}">
                      <a16:creationId xmlns:a16="http://schemas.microsoft.com/office/drawing/2014/main" id="{B953036F-20FF-4D11-96C5-834A271C38B3}"/>
                    </a:ext>
                  </a:extLst>
                </p:cNvPr>
                <p:cNvCxnSpPr>
                  <a:cxnSpLocks/>
                  <a:stCxn id="33" idx="3"/>
                  <a:endCxn id="34" idx="1"/>
                </p:cNvCxnSpPr>
                <p:nvPr/>
              </p:nvCxnSpPr>
              <p:spPr>
                <a:xfrm>
                  <a:off x="2398009" y="4365854"/>
                  <a:ext cx="3117409" cy="7693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necteur droit avec flèche 42">
                  <a:extLst>
                    <a:ext uri="{FF2B5EF4-FFF2-40B4-BE49-F238E27FC236}">
                      <a16:creationId xmlns:a16="http://schemas.microsoft.com/office/drawing/2014/main" id="{6E493405-EDBF-4C2A-ABA1-4797424879FA}"/>
                    </a:ext>
                  </a:extLst>
                </p:cNvPr>
                <p:cNvCxnSpPr>
                  <a:cxnSpLocks/>
                  <a:stCxn id="10" idx="3"/>
                  <a:endCxn id="11" idx="1"/>
                </p:cNvCxnSpPr>
                <p:nvPr/>
              </p:nvCxnSpPr>
              <p:spPr>
                <a:xfrm>
                  <a:off x="2562503" y="3641479"/>
                  <a:ext cx="479277" cy="3389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eur droit avec flèche 46">
                  <a:extLst>
                    <a:ext uri="{FF2B5EF4-FFF2-40B4-BE49-F238E27FC236}">
                      <a16:creationId xmlns:a16="http://schemas.microsoft.com/office/drawing/2014/main" id="{55869FE0-CD7C-4F09-B378-4B207FC4FCE2}"/>
                    </a:ext>
                  </a:extLst>
                </p:cNvPr>
                <p:cNvCxnSpPr>
                  <a:cxnSpLocks/>
                  <a:stCxn id="9" idx="3"/>
                  <a:endCxn id="28" idx="1"/>
                </p:cNvCxnSpPr>
                <p:nvPr/>
              </p:nvCxnSpPr>
              <p:spPr>
                <a:xfrm>
                  <a:off x="2547088" y="2755607"/>
                  <a:ext cx="422684" cy="4109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Connecteur droit avec flèche 50">
                  <a:extLst>
                    <a:ext uri="{FF2B5EF4-FFF2-40B4-BE49-F238E27FC236}">
                      <a16:creationId xmlns:a16="http://schemas.microsoft.com/office/drawing/2014/main" id="{0CA3F756-E9B0-4ADD-8D7D-4CB66695F8BA}"/>
                    </a:ext>
                  </a:extLst>
                </p:cNvPr>
                <p:cNvCxnSpPr>
                  <a:cxnSpLocks/>
                  <a:stCxn id="28" idx="3"/>
                  <a:endCxn id="29" idx="1"/>
                </p:cNvCxnSpPr>
                <p:nvPr/>
              </p:nvCxnSpPr>
              <p:spPr>
                <a:xfrm flipV="1">
                  <a:off x="3869872" y="2737456"/>
                  <a:ext cx="1632172" cy="22260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avec flèche 54">
                  <a:extLst>
                    <a:ext uri="{FF2B5EF4-FFF2-40B4-BE49-F238E27FC236}">
                      <a16:creationId xmlns:a16="http://schemas.microsoft.com/office/drawing/2014/main" id="{2F014A40-D98E-4152-A6B8-0085842A2E41}"/>
                    </a:ext>
                  </a:extLst>
                </p:cNvPr>
                <p:cNvCxnSpPr>
                  <a:cxnSpLocks/>
                  <a:stCxn id="29" idx="3"/>
                  <a:endCxn id="30" idx="1"/>
                </p:cNvCxnSpPr>
                <p:nvPr/>
              </p:nvCxnSpPr>
              <p:spPr>
                <a:xfrm>
                  <a:off x="6582164" y="2737456"/>
                  <a:ext cx="1446220" cy="1198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avec flèche 59">
                  <a:extLst>
                    <a:ext uri="{FF2B5EF4-FFF2-40B4-BE49-F238E27FC236}">
                      <a16:creationId xmlns:a16="http://schemas.microsoft.com/office/drawing/2014/main" id="{4E9AB97B-5692-4160-AED0-D332C07AAE61}"/>
                    </a:ext>
                  </a:extLst>
                </p:cNvPr>
                <p:cNvCxnSpPr>
                  <a:cxnSpLocks/>
                  <a:stCxn id="19" idx="3"/>
                  <a:endCxn id="12" idx="1"/>
                </p:cNvCxnSpPr>
                <p:nvPr/>
              </p:nvCxnSpPr>
              <p:spPr>
                <a:xfrm>
                  <a:off x="6156038" y="3295390"/>
                  <a:ext cx="1872346" cy="17664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avec flèche 64">
                  <a:extLst>
                    <a:ext uri="{FF2B5EF4-FFF2-40B4-BE49-F238E27FC236}">
                      <a16:creationId xmlns:a16="http://schemas.microsoft.com/office/drawing/2014/main" id="{C348C6D4-C769-4F73-8EFB-837758D85A34}"/>
                    </a:ext>
                  </a:extLst>
                </p:cNvPr>
                <p:cNvCxnSpPr>
                  <a:cxnSpLocks/>
                  <a:stCxn id="34" idx="3"/>
                  <a:endCxn id="71" idx="1"/>
                </p:cNvCxnSpPr>
                <p:nvPr/>
              </p:nvCxnSpPr>
              <p:spPr>
                <a:xfrm>
                  <a:off x="6415518" y="4373547"/>
                  <a:ext cx="132809" cy="0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D08F07D0-CFAB-4444-B8AB-8938C8B34EE9}"/>
                    </a:ext>
                  </a:extLst>
                </p:cNvPr>
                <p:cNvSpPr/>
                <p:nvPr/>
              </p:nvSpPr>
              <p:spPr>
                <a:xfrm>
                  <a:off x="6548327" y="4174811"/>
                  <a:ext cx="1317989" cy="39747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rtlCol="0" anchor="ctr"/>
                <a:lstStyle/>
                <a:p>
                  <a:pPr algn="ctr"/>
                  <a:r>
                    <a:rPr lang="fr-FR" sz="800" b="1" dirty="0">
                      <a:solidFill>
                        <a:schemeClr val="bg1"/>
                      </a:solidFill>
                    </a:rPr>
                    <a:t>Migration CE net</a:t>
                  </a:r>
                </a:p>
                <a:p>
                  <a:pPr algn="ctr"/>
                  <a:r>
                    <a:rPr lang="fr-FR" sz="800" b="1" dirty="0">
                      <a:solidFill>
                        <a:schemeClr val="bg1"/>
                      </a:solidFill>
                    </a:rPr>
                    <a:t>Voiture balai le 12 juin</a:t>
                  </a:r>
                </a:p>
              </p:txBody>
            </p:sp>
            <p:cxnSp>
              <p:nvCxnSpPr>
                <p:cNvPr id="75" name="Connecteur droit avec flèche 74">
                  <a:extLst>
                    <a:ext uri="{FF2B5EF4-FFF2-40B4-BE49-F238E27FC236}">
                      <a16:creationId xmlns:a16="http://schemas.microsoft.com/office/drawing/2014/main" id="{4835DE74-BE7F-47A5-A287-A843DB5916BF}"/>
                    </a:ext>
                  </a:extLst>
                </p:cNvPr>
                <p:cNvCxnSpPr>
                  <a:cxnSpLocks/>
                  <a:stCxn id="71" idx="3"/>
                  <a:endCxn id="38" idx="1"/>
                </p:cNvCxnSpPr>
                <p:nvPr/>
              </p:nvCxnSpPr>
              <p:spPr>
                <a:xfrm>
                  <a:off x="7866316" y="4373547"/>
                  <a:ext cx="162068" cy="0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Connecteur : en angle 84">
                  <a:extLst>
                    <a:ext uri="{FF2B5EF4-FFF2-40B4-BE49-F238E27FC236}">
                      <a16:creationId xmlns:a16="http://schemas.microsoft.com/office/drawing/2014/main" id="{C5EFEB0A-AC10-4C39-A9B3-FB15BF8A1F81}"/>
                    </a:ext>
                  </a:extLst>
                </p:cNvPr>
                <p:cNvCxnSpPr>
                  <a:cxnSpLocks/>
                  <a:stCxn id="4" idx="3"/>
                  <a:endCxn id="9" idx="1"/>
                </p:cNvCxnSpPr>
                <p:nvPr/>
              </p:nvCxnSpPr>
              <p:spPr>
                <a:xfrm flipV="1">
                  <a:off x="916162" y="2755607"/>
                  <a:ext cx="317746" cy="645753"/>
                </a:xfrm>
                <a:prstGeom prst="bentConnector3">
                  <a:avLst>
                    <a:gd name="adj1" fmla="val 45607"/>
                  </a:avLst>
                </a:prstGeom>
                <a:ln w="12700">
                  <a:solidFill>
                    <a:schemeClr val="bg1">
                      <a:lumMod val="50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D8894EC-0A0C-496B-9B69-CDCA817E4420}"/>
                  </a:ext>
                </a:extLst>
              </p:cNvPr>
              <p:cNvSpPr/>
              <p:nvPr/>
            </p:nvSpPr>
            <p:spPr>
              <a:xfrm>
                <a:off x="252617" y="1695658"/>
                <a:ext cx="68159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000" b="1">
                    <a:solidFill>
                      <a:srgbClr val="C00000"/>
                    </a:solidFill>
                  </a:rPr>
                  <a:t>DEI Pro </a:t>
                </a:r>
              </a:p>
              <a:p>
                <a:pPr algn="ctr"/>
                <a:r>
                  <a:rPr lang="fr-FR" sz="1000" b="1">
                    <a:solidFill>
                      <a:srgbClr val="C00000"/>
                    </a:solidFill>
                  </a:rPr>
                  <a:t>PM</a:t>
                </a:r>
              </a:p>
            </p:txBody>
          </p:sp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B200B75-F49A-4DAE-99AC-FD8CD75B5E4A}"/>
                </a:ext>
              </a:extLst>
            </p:cNvPr>
            <p:cNvSpPr/>
            <p:nvPr/>
          </p:nvSpPr>
          <p:spPr>
            <a:xfrm>
              <a:off x="217995" y="3771324"/>
              <a:ext cx="6815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solidFill>
                    <a:srgbClr val="C00000"/>
                  </a:solidFill>
                </a:rPr>
                <a:t>DEI Pro </a:t>
              </a:r>
            </a:p>
            <a:p>
              <a:pPr algn="ctr"/>
              <a:r>
                <a:rPr lang="fr-FR" sz="1000" b="1">
                  <a:solidFill>
                    <a:srgbClr val="C00000"/>
                  </a:solidFill>
                </a:rPr>
                <a:t>EI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F32CD86-4A2D-47B6-A28D-E24D50C5B85D}"/>
                </a:ext>
              </a:extLst>
            </p:cNvPr>
            <p:cNvSpPr txBox="1"/>
            <p:nvPr/>
          </p:nvSpPr>
          <p:spPr>
            <a:xfrm>
              <a:off x="4175897" y="2472779"/>
              <a:ext cx="792205" cy="215444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C00000"/>
                  </a:solidFill>
                </a:rPr>
                <a:t>Pas d’action</a:t>
              </a:r>
            </a:p>
          </p:txBody>
        </p:sp>
        <p:cxnSp>
          <p:nvCxnSpPr>
            <p:cNvPr id="76" name="Connecteur : en angle 75">
              <a:extLst>
                <a:ext uri="{FF2B5EF4-FFF2-40B4-BE49-F238E27FC236}">
                  <a16:creationId xmlns:a16="http://schemas.microsoft.com/office/drawing/2014/main" id="{35F4BD69-79F3-4CBD-8C85-1A5227601DF7}"/>
                </a:ext>
              </a:extLst>
            </p:cNvPr>
            <p:cNvCxnSpPr>
              <a:cxnSpLocks/>
              <a:stCxn id="119" idx="2"/>
            </p:cNvCxnSpPr>
            <p:nvPr/>
          </p:nvCxnSpPr>
          <p:spPr>
            <a:xfrm rot="16200000" flipH="1">
              <a:off x="5252754" y="4105479"/>
              <a:ext cx="214538" cy="728213"/>
            </a:xfrm>
            <a:prstGeom prst="bentConnector2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7B7ADEA-E1A1-4007-AB78-0FEE5F23AA19}"/>
                </a:ext>
              </a:extLst>
            </p:cNvPr>
            <p:cNvSpPr/>
            <p:nvPr/>
          </p:nvSpPr>
          <p:spPr>
            <a:xfrm>
              <a:off x="2965192" y="2998466"/>
              <a:ext cx="2470904" cy="1718138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endParaRPr lang="fr-FR" sz="700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59" name="Connecteur : en angle 58">
            <a:extLst>
              <a:ext uri="{FF2B5EF4-FFF2-40B4-BE49-F238E27FC236}">
                <a16:creationId xmlns:a16="http://schemas.microsoft.com/office/drawing/2014/main" id="{2EDBE515-96AF-471C-ADB1-A81A713967F3}"/>
              </a:ext>
            </a:extLst>
          </p:cNvPr>
          <p:cNvCxnSpPr>
            <a:cxnSpLocks/>
          </p:cNvCxnSpPr>
          <p:nvPr/>
        </p:nvCxnSpPr>
        <p:spPr>
          <a:xfrm>
            <a:off x="941886" y="1845954"/>
            <a:ext cx="275453" cy="24011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necteur : en angle 61">
            <a:extLst>
              <a:ext uri="{FF2B5EF4-FFF2-40B4-BE49-F238E27FC236}">
                <a16:creationId xmlns:a16="http://schemas.microsoft.com/office/drawing/2014/main" id="{E3E3618D-9319-455F-8362-02C377F8B364}"/>
              </a:ext>
            </a:extLst>
          </p:cNvPr>
          <p:cNvCxnSpPr>
            <a:cxnSpLocks/>
          </p:cNvCxnSpPr>
          <p:nvPr/>
        </p:nvCxnSpPr>
        <p:spPr>
          <a:xfrm>
            <a:off x="941886" y="1845954"/>
            <a:ext cx="317746" cy="964494"/>
          </a:xfrm>
          <a:prstGeom prst="bentConnector3">
            <a:avLst>
              <a:gd name="adj1" fmla="val 45607"/>
            </a:avLst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necteur : en angle 67">
            <a:extLst>
              <a:ext uri="{FF2B5EF4-FFF2-40B4-BE49-F238E27FC236}">
                <a16:creationId xmlns:a16="http://schemas.microsoft.com/office/drawing/2014/main" id="{9512D2B5-15DC-4410-B9A9-02F6678AAE9A}"/>
              </a:ext>
            </a:extLst>
          </p:cNvPr>
          <p:cNvCxnSpPr>
            <a:cxnSpLocks/>
          </p:cNvCxnSpPr>
          <p:nvPr/>
        </p:nvCxnSpPr>
        <p:spPr>
          <a:xfrm flipV="1">
            <a:off x="899592" y="3749760"/>
            <a:ext cx="426214" cy="269400"/>
          </a:xfrm>
          <a:prstGeom prst="bentConnector3">
            <a:avLst>
              <a:gd name="adj1" fmla="val 51375"/>
            </a:avLst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necteur : en angle 71">
            <a:extLst>
              <a:ext uri="{FF2B5EF4-FFF2-40B4-BE49-F238E27FC236}">
                <a16:creationId xmlns:a16="http://schemas.microsoft.com/office/drawing/2014/main" id="{8F13C208-E968-4EA9-9C81-40473C78F76D}"/>
              </a:ext>
            </a:extLst>
          </p:cNvPr>
          <p:cNvCxnSpPr>
            <a:cxnSpLocks/>
          </p:cNvCxnSpPr>
          <p:nvPr/>
        </p:nvCxnSpPr>
        <p:spPr>
          <a:xfrm>
            <a:off x="899592" y="4019160"/>
            <a:ext cx="432048" cy="605474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A86AD1D7-6492-4DB3-A8A6-60A81B270820}"/>
              </a:ext>
            </a:extLst>
          </p:cNvPr>
          <p:cNvSpPr/>
          <p:nvPr/>
        </p:nvSpPr>
        <p:spPr>
          <a:xfrm>
            <a:off x="6156176" y="4410097"/>
            <a:ext cx="1530169" cy="39747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800" b="1" dirty="0">
                <a:solidFill>
                  <a:schemeClr val="bg1"/>
                </a:solidFill>
              </a:rPr>
              <a:t>Passage nouvel espace WEB le 15 juin au plus tard</a:t>
            </a:r>
          </a:p>
        </p:txBody>
      </p:sp>
    </p:spTree>
    <p:extLst>
      <p:ext uri="{BB962C8B-B14F-4D97-AF65-F5344CB8AC3E}">
        <p14:creationId xmlns:p14="http://schemas.microsoft.com/office/powerpoint/2010/main" val="2889167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9957D4-0B91-452C-B543-47DD9959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7" y="123478"/>
            <a:ext cx="8100000" cy="539420"/>
          </a:xfrm>
        </p:spPr>
        <p:txBody>
          <a:bodyPr/>
          <a:lstStyle/>
          <a:p>
            <a:r>
              <a:rPr lang="fr-FR" sz="1800" dirty="0"/>
              <a:t>En synthèse: RETENIR que la banque en ligne pour … </a:t>
            </a:r>
          </a:p>
        </p:txBody>
      </p:sp>
      <p:pic>
        <p:nvPicPr>
          <p:cNvPr id="9" name="Graphique 8" descr="Lumières allumées contour">
            <a:extLst>
              <a:ext uri="{FF2B5EF4-FFF2-40B4-BE49-F238E27FC236}">
                <a16:creationId xmlns:a16="http://schemas.microsoft.com/office/drawing/2014/main" id="{174B110A-C311-454A-825D-C60645BE1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6336" y="107823"/>
            <a:ext cx="548507" cy="548507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FA57C852-C04D-4527-B2A5-9F44B79326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7959197"/>
              </p:ext>
            </p:extLst>
          </p:nvPr>
        </p:nvGraphicFramePr>
        <p:xfrm>
          <a:off x="4716015" y="1037379"/>
          <a:ext cx="4320480" cy="387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FB0224C0-8839-4025-96DC-EE8F09CDC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085932"/>
              </p:ext>
            </p:extLst>
          </p:nvPr>
        </p:nvGraphicFramePr>
        <p:xfrm>
          <a:off x="290896" y="1072481"/>
          <a:ext cx="4608512" cy="3559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F23307E-1F72-45C7-B8F9-F64E553BF1DB}"/>
              </a:ext>
            </a:extLst>
          </p:cNvPr>
          <p:cNvCxnSpPr>
            <a:cxnSpLocks/>
          </p:cNvCxnSpPr>
          <p:nvPr/>
        </p:nvCxnSpPr>
        <p:spPr>
          <a:xfrm>
            <a:off x="4350901" y="915566"/>
            <a:ext cx="0" cy="412294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2627ED58-7837-4D21-8A6E-AF49D709F5DF}"/>
              </a:ext>
            </a:extLst>
          </p:cNvPr>
          <p:cNvSpPr txBox="1"/>
          <p:nvPr/>
        </p:nvSpPr>
        <p:spPr>
          <a:xfrm>
            <a:off x="6018230" y="703149"/>
            <a:ext cx="20569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1. Multi usagers</a:t>
            </a:r>
          </a:p>
          <a:p>
            <a:r>
              <a:rPr lang="fr-FR" sz="1100" dirty="0"/>
              <a:t>2. Gestion effet de commerce</a:t>
            </a:r>
          </a:p>
          <a:p>
            <a:r>
              <a:rPr lang="fr-FR" sz="1100" dirty="0"/>
              <a:t>3. Utilisation virement sur liste</a:t>
            </a:r>
          </a:p>
        </p:txBody>
      </p:sp>
    </p:spTree>
    <p:extLst>
      <p:ext uri="{BB962C8B-B14F-4D97-AF65-F5344CB8AC3E}">
        <p14:creationId xmlns:p14="http://schemas.microsoft.com/office/powerpoint/2010/main" val="1092861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9957D4-0B91-452C-B543-47DD9959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7" y="123478"/>
            <a:ext cx="8100000" cy="539420"/>
          </a:xfrm>
        </p:spPr>
        <p:txBody>
          <a:bodyPr/>
          <a:lstStyle/>
          <a:p>
            <a:r>
              <a:rPr lang="fr-FR" sz="1800" dirty="0"/>
              <a:t>Le plan de communication</a:t>
            </a:r>
          </a:p>
        </p:txBody>
      </p:sp>
      <p:pic>
        <p:nvPicPr>
          <p:cNvPr id="33" name="Picture 13" descr="Résultat de recherche d'images pour &quot;clic&quot;">
            <a:extLst>
              <a:ext uri="{FF2B5EF4-FFF2-40B4-BE49-F238E27FC236}">
                <a16:creationId xmlns:a16="http://schemas.microsoft.com/office/drawing/2014/main" id="{A7E5F826-293D-4F9E-8CA0-8B1916F38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386" y="2496163"/>
            <a:ext cx="475313" cy="44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6E5310E-042D-4A04-9757-A7590F67DC4B}"/>
              </a:ext>
            </a:extLst>
          </p:cNvPr>
          <p:cNvSpPr/>
          <p:nvPr/>
        </p:nvSpPr>
        <p:spPr>
          <a:xfrm>
            <a:off x="4624334" y="1760431"/>
            <a:ext cx="724016" cy="3644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27000" rIns="0" bIns="27000">
            <a:noAutofit/>
          </a:bodyPr>
          <a:lstStyle/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fr-FR" sz="788" b="1" kern="1200" dirty="0">
                <a:solidFill>
                  <a:srgbClr val="00AAD0"/>
                </a:solidFill>
                <a:latin typeface="Arial" panose="020B0604020202020204"/>
              </a:rPr>
              <a:t>13 mars 2022</a:t>
            </a:r>
          </a:p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fr-FR" sz="788" b="1" dirty="0">
                <a:solidFill>
                  <a:srgbClr val="00AAD0"/>
                </a:solidFill>
                <a:latin typeface="Arial" panose="020B0604020202020204"/>
              </a:rPr>
              <a:t>A confirmer</a:t>
            </a:r>
            <a:endParaRPr lang="fr-FR" sz="788" b="1" kern="1200" dirty="0">
              <a:solidFill>
                <a:srgbClr val="00AAD0"/>
              </a:solidFill>
              <a:latin typeface="Arial" panose="020B0604020202020204"/>
            </a:endParaRPr>
          </a:p>
        </p:txBody>
      </p:sp>
      <p:cxnSp>
        <p:nvCxnSpPr>
          <p:cNvPr id="35" name="Straight Connector 3">
            <a:extLst>
              <a:ext uri="{FF2B5EF4-FFF2-40B4-BE49-F238E27FC236}">
                <a16:creationId xmlns:a16="http://schemas.microsoft.com/office/drawing/2014/main" id="{3A6A4C99-D6C3-4580-994F-823B019168DA}"/>
              </a:ext>
            </a:extLst>
          </p:cNvPr>
          <p:cNvCxnSpPr>
            <a:cxnSpLocks/>
          </p:cNvCxnSpPr>
          <p:nvPr/>
        </p:nvCxnSpPr>
        <p:spPr>
          <a:xfrm>
            <a:off x="801754" y="2188019"/>
            <a:ext cx="6484615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6">
            <a:extLst>
              <a:ext uri="{FF2B5EF4-FFF2-40B4-BE49-F238E27FC236}">
                <a16:creationId xmlns:a16="http://schemas.microsoft.com/office/drawing/2014/main" id="{0F818BC8-BE53-4BE7-80C1-413893806F8E}"/>
              </a:ext>
            </a:extLst>
          </p:cNvPr>
          <p:cNvSpPr/>
          <p:nvPr/>
        </p:nvSpPr>
        <p:spPr>
          <a:xfrm>
            <a:off x="3252028" y="2111222"/>
            <a:ext cx="162000" cy="162000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/>
            <a:endParaRPr lang="en-US" sz="2025" kern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1101450-4EAE-44F8-A556-4E2B48E0BD59}"/>
              </a:ext>
            </a:extLst>
          </p:cNvPr>
          <p:cNvSpPr txBox="1"/>
          <p:nvPr/>
        </p:nvSpPr>
        <p:spPr>
          <a:xfrm>
            <a:off x="2571976" y="1668498"/>
            <a:ext cx="15270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25" b="1" kern="1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J-15 Message DEI Web relayant l’information</a:t>
            </a:r>
            <a:r>
              <a:rPr lang="fr-FR" sz="825" b="1" kern="1200" baseline="300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 1</a:t>
            </a:r>
            <a:r>
              <a:rPr lang="fr-FR" sz="825" b="1" kern="1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 </a:t>
            </a:r>
          </a:p>
          <a:p>
            <a:endParaRPr lang="fr-FR" sz="105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480FC58-0D98-4E31-87B3-A71AE38D1CF5}"/>
              </a:ext>
            </a:extLst>
          </p:cNvPr>
          <p:cNvSpPr txBox="1"/>
          <p:nvPr/>
        </p:nvSpPr>
        <p:spPr>
          <a:xfrm>
            <a:off x="2571976" y="2366140"/>
            <a:ext cx="152709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825" b="1" kern="1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J-15 Message BANXO relayant l’information </a:t>
            </a:r>
            <a:r>
              <a:rPr lang="fr-FR" sz="825" b="1" kern="1200" baseline="300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2</a:t>
            </a:r>
            <a:endParaRPr lang="fr-FR" sz="1050" dirty="0"/>
          </a:p>
        </p:txBody>
      </p:sp>
      <p:sp>
        <p:nvSpPr>
          <p:cNvPr id="39" name="Oval 6">
            <a:extLst>
              <a:ext uri="{FF2B5EF4-FFF2-40B4-BE49-F238E27FC236}">
                <a16:creationId xmlns:a16="http://schemas.microsoft.com/office/drawing/2014/main" id="{8994B471-FCC5-4648-A268-97F50E1C0BFD}"/>
              </a:ext>
            </a:extLst>
          </p:cNvPr>
          <p:cNvSpPr/>
          <p:nvPr/>
        </p:nvSpPr>
        <p:spPr>
          <a:xfrm>
            <a:off x="1449069" y="2111222"/>
            <a:ext cx="162000" cy="162000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/>
            <a:endParaRPr lang="en-US" sz="2025" kern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B8C8F5E-5531-4414-B626-B642227EB333}"/>
              </a:ext>
            </a:extLst>
          </p:cNvPr>
          <p:cNvSpPr txBox="1"/>
          <p:nvPr/>
        </p:nvSpPr>
        <p:spPr>
          <a:xfrm>
            <a:off x="697724" y="1678589"/>
            <a:ext cx="1719947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825" b="1" kern="1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J-30 Courrier de migration</a:t>
            </a:r>
          </a:p>
          <a:p>
            <a:endParaRPr lang="fr-FR" sz="105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49975FD-9BFC-4813-8977-44CBE68FA69E}"/>
              </a:ext>
            </a:extLst>
          </p:cNvPr>
          <p:cNvSpPr txBox="1"/>
          <p:nvPr/>
        </p:nvSpPr>
        <p:spPr>
          <a:xfrm>
            <a:off x="5219879" y="2314312"/>
            <a:ext cx="124777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spcBef>
                <a:spcPts val="225"/>
              </a:spcBef>
            </a:pPr>
            <a:r>
              <a:rPr lang="fr-FR" sz="825" b="1" kern="1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Message bloquant sur BANXO avec renvoi vers appli CE Net</a:t>
            </a:r>
            <a:r>
              <a:rPr lang="fr-FR" sz="825" b="1" kern="1200" baseline="300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 4</a:t>
            </a:r>
            <a:endParaRPr lang="fr-FR" sz="825" b="1" kern="12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  <a:ea typeface="ＭＳ Ｐゴシック" pitchFamily="34" charset="-128"/>
              <a:cs typeface="Calibri" panose="020F0502020204030204" pitchFamily="34" charset="0"/>
            </a:endParaRPr>
          </a:p>
          <a:p>
            <a:endParaRPr lang="fr-FR" sz="1050" dirty="0"/>
          </a:p>
        </p:txBody>
      </p:sp>
      <p:sp>
        <p:nvSpPr>
          <p:cNvPr id="42" name="Oval 6">
            <a:extLst>
              <a:ext uri="{FF2B5EF4-FFF2-40B4-BE49-F238E27FC236}">
                <a16:creationId xmlns:a16="http://schemas.microsoft.com/office/drawing/2014/main" id="{CFDE6A05-46C0-4DD2-B9F9-D49811938A64}"/>
              </a:ext>
            </a:extLst>
          </p:cNvPr>
          <p:cNvSpPr/>
          <p:nvPr/>
        </p:nvSpPr>
        <p:spPr>
          <a:xfrm>
            <a:off x="5518953" y="2111222"/>
            <a:ext cx="162000" cy="162000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/>
            <a:endParaRPr lang="en-US" sz="2025" kern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9A27776-9095-4732-9153-509F089D0FCC}"/>
              </a:ext>
            </a:extLst>
          </p:cNvPr>
          <p:cNvSpPr txBox="1"/>
          <p:nvPr/>
        </p:nvSpPr>
        <p:spPr>
          <a:xfrm>
            <a:off x="5148807" y="1675767"/>
            <a:ext cx="12477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spcBef>
                <a:spcPts val="225"/>
              </a:spcBef>
            </a:pPr>
            <a:r>
              <a:rPr lang="fr-FR" sz="825" b="1" kern="1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Message CE Net web à la 1</a:t>
            </a:r>
            <a:r>
              <a:rPr lang="fr-FR" sz="825" b="1" kern="1200" baseline="300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er</a:t>
            </a:r>
            <a:r>
              <a:rPr lang="fr-FR" sz="825" b="1" kern="1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 connexion </a:t>
            </a:r>
            <a:r>
              <a:rPr lang="fr-FR" sz="825" b="1" kern="1200" baseline="300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3</a:t>
            </a:r>
            <a:r>
              <a:rPr lang="fr-FR" sz="825" b="1" kern="1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 </a:t>
            </a:r>
            <a:endParaRPr lang="fr-FR" sz="1050" dirty="0"/>
          </a:p>
        </p:txBody>
      </p:sp>
      <p:sp>
        <p:nvSpPr>
          <p:cNvPr id="44" name="Signe de multiplication 43">
            <a:extLst>
              <a:ext uri="{FF2B5EF4-FFF2-40B4-BE49-F238E27FC236}">
                <a16:creationId xmlns:a16="http://schemas.microsoft.com/office/drawing/2014/main" id="{31C16E79-BF63-4FD6-9D8E-587ABC7C769D}"/>
              </a:ext>
            </a:extLst>
          </p:cNvPr>
          <p:cNvSpPr/>
          <p:nvPr/>
        </p:nvSpPr>
        <p:spPr>
          <a:xfrm>
            <a:off x="4768345" y="2026233"/>
            <a:ext cx="402428" cy="349979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7AF398E-3371-4908-B488-3343ACDBAF6B}"/>
              </a:ext>
            </a:extLst>
          </p:cNvPr>
          <p:cNvSpPr txBox="1"/>
          <p:nvPr/>
        </p:nvSpPr>
        <p:spPr>
          <a:xfrm>
            <a:off x="7430344" y="2723409"/>
            <a:ext cx="12910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kern="1200" dirty="0">
                <a:solidFill>
                  <a:srgbClr val="C00000"/>
                </a:solidFill>
                <a:latin typeface="Arial Black" panose="020B0A04020102020204" pitchFamily="34" charset="0"/>
                <a:ea typeface="ＭＳ Ｐゴシック" pitchFamily="34" charset="-128"/>
                <a:cs typeface="Calibri" panose="020F0502020204030204" pitchFamily="34" charset="0"/>
              </a:rPr>
              <a:t>= Migration </a:t>
            </a:r>
          </a:p>
        </p:txBody>
      </p:sp>
      <p:sp>
        <p:nvSpPr>
          <p:cNvPr id="46" name="Signe de multiplication 45">
            <a:extLst>
              <a:ext uri="{FF2B5EF4-FFF2-40B4-BE49-F238E27FC236}">
                <a16:creationId xmlns:a16="http://schemas.microsoft.com/office/drawing/2014/main" id="{2CD9C7DE-A012-406B-B942-689D0C0D9AAD}"/>
              </a:ext>
            </a:extLst>
          </p:cNvPr>
          <p:cNvSpPr/>
          <p:nvPr/>
        </p:nvSpPr>
        <p:spPr>
          <a:xfrm>
            <a:off x="7055283" y="2663836"/>
            <a:ext cx="402428" cy="349979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BDE05238-1749-4A70-A981-DA4E9187294C}"/>
              </a:ext>
            </a:extLst>
          </p:cNvPr>
          <p:cNvSpPr/>
          <p:nvPr/>
        </p:nvSpPr>
        <p:spPr>
          <a:xfrm>
            <a:off x="2983374" y="1932007"/>
            <a:ext cx="724016" cy="162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27000" rIns="0" bIns="27000">
            <a:noAutofit/>
          </a:bodyPr>
          <a:lstStyle/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fr-FR" sz="788" b="1" kern="1200" dirty="0">
                <a:solidFill>
                  <a:srgbClr val="00AAD0"/>
                </a:solidFill>
                <a:latin typeface="Arial" panose="020B0604020202020204"/>
              </a:rPr>
              <a:t>28 février 2022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5FD6E5D-E2CD-4DA7-AA38-03310CA20A8B}"/>
              </a:ext>
            </a:extLst>
          </p:cNvPr>
          <p:cNvSpPr/>
          <p:nvPr/>
        </p:nvSpPr>
        <p:spPr>
          <a:xfrm>
            <a:off x="966460" y="1895717"/>
            <a:ext cx="1154318" cy="1260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27000" rIns="0" bIns="27000">
            <a:noAutofit/>
          </a:bodyPr>
          <a:lstStyle/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fr-FR" sz="788" b="1" kern="1200" dirty="0">
                <a:solidFill>
                  <a:srgbClr val="00AAD0"/>
                </a:solidFill>
                <a:latin typeface="Arial" panose="020B0604020202020204"/>
              </a:rPr>
              <a:t>Envoi le 07 février 2022</a:t>
            </a:r>
          </a:p>
        </p:txBody>
      </p:sp>
      <p:graphicFrame>
        <p:nvGraphicFramePr>
          <p:cNvPr id="49" name="Objet 48">
            <a:extLst>
              <a:ext uri="{FF2B5EF4-FFF2-40B4-BE49-F238E27FC236}">
                <a16:creationId xmlns:a16="http://schemas.microsoft.com/office/drawing/2014/main" id="{ADC3751C-043B-4B45-AF9A-2702E819EE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243382"/>
              </p:ext>
            </p:extLst>
          </p:nvPr>
        </p:nvGraphicFramePr>
        <p:xfrm>
          <a:off x="306388" y="2478088"/>
          <a:ext cx="2473325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Objet d’environnement du Gestionnaire de liaisons" showAsIcon="1" r:id="rId4" imgW="3297960" imgH="437760" progId="Package">
                  <p:embed/>
                </p:oleObj>
              </mc:Choice>
              <mc:Fallback>
                <p:oleObj name="Objet d’environnement du Gestionnaire de liaisons" showAsIcon="1" r:id="rId4" imgW="3297960" imgH="437760" progId="Package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EC83E1AA-3E42-44A3-AD7F-E9F8CD5EBD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6388" y="2478088"/>
                        <a:ext cx="2473325" cy="32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ZoneTexte 49">
            <a:extLst>
              <a:ext uri="{FF2B5EF4-FFF2-40B4-BE49-F238E27FC236}">
                <a16:creationId xmlns:a16="http://schemas.microsoft.com/office/drawing/2014/main" id="{4D898917-CF81-477A-A55C-1A9F0D98256D}"/>
              </a:ext>
            </a:extLst>
          </p:cNvPr>
          <p:cNvSpPr txBox="1"/>
          <p:nvPr/>
        </p:nvSpPr>
        <p:spPr>
          <a:xfrm>
            <a:off x="251520" y="3256651"/>
            <a:ext cx="8712968" cy="154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88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fr-FR" sz="788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J-15 : interstitiel WEB</a:t>
            </a:r>
          </a:p>
          <a:p>
            <a:r>
              <a:rPr lang="fr-FR" sz="788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 Vous utilisez actuellement les services de Direct Ecureuil Internet Pro (DEI PRO) pour consultez et gérez vos comptes. Prochainement, vous disposerez d’un nouvel espace de banque à distance CE net accessible sur le web et par une application mobile. Pour en savoir plus =&gt; lien vers la Vidéo CE net comptes. Pour télécharger l’appli CE net :  Rendez-vous sur les Stores Google Play « lien vers le store» ou </a:t>
            </a:r>
            <a:r>
              <a:rPr lang="fr-FR" sz="788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AppStore</a:t>
            </a:r>
            <a:r>
              <a:rPr lang="fr-FR" sz="788" dirty="0">
                <a:solidFill>
                  <a:schemeClr val="tx1">
                    <a:lumMod val="95000"/>
                    <a:lumOff val="5000"/>
                  </a:schemeClr>
                </a:solidFill>
              </a:rPr>
              <a:t> « lien vers le store »</a:t>
            </a:r>
          </a:p>
          <a:p>
            <a:r>
              <a:rPr lang="fr-FR" sz="788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 </a:t>
            </a:r>
            <a:r>
              <a:rPr lang="fr-FR" sz="788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J-15 ; interstitiel BANXO </a:t>
            </a:r>
            <a:r>
              <a:rPr lang="fr-FR" sz="788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fr-FR" sz="788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 Une nouvelle application dédiée à vos besoins professionnels sera bientôt disponible. Vous recevrez prochainement un message vous invitant à la télécharger«  + Bouton « J’ai compris » pour fermer l’interstitiel</a:t>
            </a:r>
          </a:p>
          <a:p>
            <a:r>
              <a:rPr lang="fr-FR" sz="788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fr-FR" sz="788" u="sng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788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Post migration =&gt; message pendant 1 mois </a:t>
            </a:r>
          </a:p>
          <a:p>
            <a:r>
              <a:rPr lang="fr-FR" sz="788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 Pour consultez et gérez vos comptes, vous disposez désormais d’un nouvel espace de banque à distance CE net accessible sur le web et par une application mobile. Pour en savoir plus =&gt; lien vers la Vidéo CE net comptes. Pour télécharger l’appli CE net :  Rendez-vous sur les Stores Google Play « lien vers le store» ou </a:t>
            </a:r>
            <a:r>
              <a:rPr lang="fr-FR" sz="788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AppStore</a:t>
            </a:r>
            <a:r>
              <a:rPr lang="fr-FR" sz="788" dirty="0">
                <a:solidFill>
                  <a:schemeClr val="tx1">
                    <a:lumMod val="95000"/>
                    <a:lumOff val="5000"/>
                  </a:schemeClr>
                </a:solidFill>
              </a:rPr>
              <a:t> « lien vers le store »</a:t>
            </a:r>
          </a:p>
          <a:p>
            <a:r>
              <a:rPr lang="fr-FR" sz="788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 </a:t>
            </a:r>
            <a:r>
              <a:rPr lang="fr-FR" sz="788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Post migration clients utilisant BANXO message bloquant redirigeant vers CE Net</a:t>
            </a:r>
          </a:p>
          <a:p>
            <a:r>
              <a:rPr lang="fr-FR" sz="788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 Passez sur l'application adaptée à vos besoins. Nous vous invitons à télécharger la nouvelle application CE Net pour consulter et gérer vos comptes professionnels en mobilité »</a:t>
            </a:r>
            <a:endParaRPr lang="fr-FR" sz="105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5BFA827-3B5B-4F59-9203-12C5838A631D}"/>
              </a:ext>
            </a:extLst>
          </p:cNvPr>
          <p:cNvSpPr txBox="1"/>
          <p:nvPr/>
        </p:nvSpPr>
        <p:spPr>
          <a:xfrm>
            <a:off x="386163" y="771550"/>
            <a:ext cx="7824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dirty="0"/>
              <a:t>Les clients concernés ont réceptionné le premier mail/courrier les informant du passage de DEI Pro vers Ce Net Comptes. (voir modèle ci dessous). </a:t>
            </a:r>
          </a:p>
          <a:p>
            <a:pPr marL="214313" indent="-214313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dirty="0"/>
              <a:t>L’adresse d’expédition du mail utilisée peut surprendre                                                                                mais vous pouvez rassurer vos clients.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472DE64D-6EA3-409C-9F98-5D57E9F81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8377" y="1203267"/>
            <a:ext cx="3265150" cy="150040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6365693E-F222-4638-B964-66B4A3AF29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69" y="1113072"/>
            <a:ext cx="291314" cy="24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12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9957D4-0B91-452C-B543-47DD9959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7" y="123478"/>
            <a:ext cx="8100000" cy="539420"/>
          </a:xfrm>
        </p:spPr>
        <p:txBody>
          <a:bodyPr/>
          <a:lstStyle/>
          <a:p>
            <a:r>
              <a:rPr lang="fr-FR" sz="1800" dirty="0"/>
              <a:t>règles de migration des </a:t>
            </a:r>
            <a:r>
              <a:rPr lang="fr-FR" sz="1800" dirty="0" err="1"/>
              <a:t>donnees</a:t>
            </a:r>
            <a:r>
              <a:rPr lang="fr-FR" sz="1800" dirty="0"/>
              <a:t> de l’abonnement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86C190B-7221-4499-B986-59459CF50295}"/>
              </a:ext>
            </a:extLst>
          </p:cNvPr>
          <p:cNvSpPr txBox="1"/>
          <p:nvPr/>
        </p:nvSpPr>
        <p:spPr>
          <a:xfrm>
            <a:off x="251521" y="771550"/>
            <a:ext cx="871296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endParaRPr lang="fr-FR" sz="1200" dirty="0"/>
          </a:p>
          <a:p>
            <a:pPr marL="214313" lvl="2" indent="-214313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u="sng" dirty="0"/>
              <a:t>Abonnement</a:t>
            </a:r>
            <a:r>
              <a:rPr lang="fr-FR" sz="1200" dirty="0"/>
              <a:t> : il n’est prévu aucune migration automatique vers Ce Net Remise. Les clients utilisant les listes de virement dont la cible est Ce Net Remise devront soit: 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dirty="0"/>
              <a:t>Avoir fait l’objet d’une souscription manuelle à Ce Net Remise en amont de la migration 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200" dirty="0"/>
              <a:t>Faire l’objet d’une montée en gamme manuelle à l’issue de sa migration automatique vers Ce Net Compte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u="sng" dirty="0"/>
              <a:t>Utilisateurs</a:t>
            </a:r>
            <a:r>
              <a:rPr lang="fr-FR" sz="1200" dirty="0"/>
              <a:t> : L’usager principal devient « Utilisateur principal », les autres usagers deviennent « utilisateurs ».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u="sng" dirty="0"/>
              <a:t>Moyens d’authentifications fortes</a:t>
            </a:r>
            <a:r>
              <a:rPr lang="fr-FR" sz="1200" dirty="0"/>
              <a:t> : ils sont repris à l’identique coté Ce Net. 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u="sng" dirty="0"/>
              <a:t>Services</a:t>
            </a:r>
            <a:r>
              <a:rPr lang="fr-FR" sz="1200" dirty="0"/>
              <a:t> : Les abonnements CE Net Comptes héritent de l’ensemble des services de DEI.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u="sng" dirty="0"/>
              <a:t>Plafonds de virement </a:t>
            </a:r>
            <a:r>
              <a:rPr lang="fr-FR" sz="1200" dirty="0"/>
              <a:t>: A noter que certains plafonds de virement vont baisser.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u="sng" dirty="0"/>
              <a:t>Tarification</a:t>
            </a:r>
            <a:r>
              <a:rPr lang="fr-FR" sz="1200" dirty="0"/>
              <a:t> : les options tarifaires issus de DEI Pro sont reprises à l’identique coté Ce Net Comptes.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200" dirty="0"/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u="sng" dirty="0"/>
              <a:t>Les offres et services associés</a:t>
            </a:r>
            <a:r>
              <a:rPr lang="fr-FR" sz="1200" dirty="0"/>
              <a:t> : Au moment de la migration seront clôturés les services Téléphone Pro, Téléconseiller Pro et Mobile Pro. Les services tels que le RMP Pro en ligne et la digital box sont transférés. </a:t>
            </a:r>
          </a:p>
          <a:p>
            <a:pPr marL="171450" lvl="8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2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6B918D-AB2A-4221-B237-C4E18C43C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276643"/>
            <a:ext cx="3456384" cy="7352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718CC-BB75-43B0-B399-244831344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219822"/>
            <a:ext cx="1728192" cy="89701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52BB34-270C-4E36-A4CF-D26489EEE258}"/>
              </a:ext>
            </a:extLst>
          </p:cNvPr>
          <p:cNvSpPr txBox="1"/>
          <p:nvPr/>
        </p:nvSpPr>
        <p:spPr>
          <a:xfrm>
            <a:off x="2267744" y="3223772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DEI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C5D60CDE-2001-4D4D-913B-19122BE7E9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9552" y="612001"/>
            <a:ext cx="8424936" cy="288032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Les règles sont les suivantes</a:t>
            </a:r>
          </a:p>
        </p:txBody>
      </p:sp>
    </p:spTree>
    <p:extLst>
      <p:ext uri="{BB962C8B-B14F-4D97-AF65-F5344CB8AC3E}">
        <p14:creationId xmlns:p14="http://schemas.microsoft.com/office/powerpoint/2010/main" val="3872824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1762" y="191611"/>
            <a:ext cx="8100000" cy="539420"/>
          </a:xfrm>
        </p:spPr>
        <p:txBody>
          <a:bodyPr/>
          <a:lstStyle/>
          <a:p>
            <a:br>
              <a:rPr lang="fr-FR" dirty="0"/>
            </a:br>
            <a:r>
              <a:rPr lang="fr-FR" dirty="0"/>
              <a:t>Accompagnement : le </a:t>
            </a:r>
            <a:r>
              <a:rPr lang="fr-FR"/>
              <a:t>kit commercial ce net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611560" y="784335"/>
            <a:ext cx="7704098" cy="28803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  <a:latin typeface="Montserrat SemiBold"/>
                <a:cs typeface="Arial"/>
              </a:rPr>
              <a:t>La boîte à outils disponible sur la RDC</a:t>
            </a:r>
            <a:endParaRPr lang="fr-FR" dirty="0"/>
          </a:p>
        </p:txBody>
      </p:sp>
      <p:sp>
        <p:nvSpPr>
          <p:cNvPr id="38" name="Rectangle : coins arrondis 15"/>
          <p:cNvSpPr/>
          <p:nvPr/>
        </p:nvSpPr>
        <p:spPr>
          <a:xfrm>
            <a:off x="313462" y="1302078"/>
            <a:ext cx="2826113" cy="3283150"/>
          </a:xfrm>
          <a:prstGeom prst="roundRect">
            <a:avLst/>
          </a:prstGeom>
          <a:noFill/>
          <a:ln>
            <a:solidFill>
              <a:srgbClr val="8AB97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0" bIns="45720" rtlCol="0" anchor="t"/>
          <a:lstStyle/>
          <a:p>
            <a:pPr algn="ctr" defTabSz="685783"/>
            <a:r>
              <a:rPr lang="fr-FR" sz="1000" kern="1200" dirty="0">
                <a:solidFill>
                  <a:srgbClr val="8AB973"/>
                </a:solidFill>
                <a:latin typeface="Arial"/>
                <a:cs typeface="Arial"/>
              </a:rPr>
              <a:t>SUPPORTS COMMERCIAUX</a:t>
            </a:r>
          </a:p>
          <a:p>
            <a:pPr algn="ctr" defTabSz="685783"/>
            <a:endParaRPr lang="fr-FR" sz="1000" kern="1200" dirty="0">
              <a:solidFill>
                <a:srgbClr val="FCBE04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Fiche Mémo CE Net Comptes</a:t>
            </a:r>
            <a:endParaRPr lang="fr-FR" sz="10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buFont typeface="Wingdings" panose="020B0604020202020204" pitchFamily="34" charset="0"/>
              <a:buChar char="§"/>
            </a:pP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Arbre décisionnel sur le choix de  l’espace transactionnel adapté</a:t>
            </a:r>
            <a:endParaRPr lang="fr-FR" sz="10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lvl="1" indent="-171442" defTabSz="685783">
              <a:buFont typeface="Wingdings" panose="05000000000000000000" pitchFamily="2" charset="2"/>
              <a:buChar char="§"/>
            </a:pP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 des fonctionnalités entre DEI </a:t>
            </a:r>
            <a:r>
              <a:rPr lang="fr-FR" sz="1000" kern="1200" dirty="0" err="1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Pro&amp;CE</a:t>
            </a: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Net comptes et les Applis CE Net </a:t>
            </a:r>
            <a:r>
              <a:rPr lang="fr-FR" sz="1000" kern="1200" dirty="0" err="1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Comptes&amp;DEI</a:t>
            </a: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000" kern="120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</a:t>
            </a:r>
            <a:r>
              <a:rPr lang="fr-FR" sz="1000" strike="sngStrike" kern="120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fr-FR" sz="1000" kern="1200">
              <a:solidFill>
                <a:srgbClr val="3E454A"/>
              </a:solidFill>
              <a:latin typeface="Arial" panose="020B0604020202020204"/>
              <a:cs typeface="Arial"/>
            </a:endParaRPr>
          </a:p>
          <a:p>
            <a:pPr lvl="1" defTabSz="685783"/>
            <a:endParaRPr lang="fr-FR" sz="1000" kern="1200">
              <a:solidFill>
                <a:srgbClr val="3E454A"/>
              </a:solidFill>
              <a:latin typeface="Arial" panose="020B0604020202020204"/>
              <a:cs typeface="Arial"/>
            </a:endParaRPr>
          </a:p>
          <a:p>
            <a:pPr marL="214313" lvl="1" indent="-214313" defTabSz="685783">
              <a:buFont typeface="Wingdings" panose="05000000000000000000" pitchFamily="2" charset="2"/>
              <a:buChar char="§"/>
            </a:pPr>
            <a:r>
              <a:rPr lang="fr-FR" sz="1000" kern="1200">
                <a:solidFill>
                  <a:srgbClr val="3E454A"/>
                </a:solidFill>
                <a:latin typeface="Arial" panose="020B0604020202020204"/>
                <a:cs typeface="Arial"/>
                <a:hlinkClick r:id="rId5"/>
              </a:rPr>
              <a:t>Site </a:t>
            </a:r>
            <a:r>
              <a:rPr lang="fr-FR" sz="1000" kern="1200" dirty="0">
                <a:solidFill>
                  <a:srgbClr val="3E454A"/>
                </a:solidFill>
                <a:latin typeface="Arial" panose="020B0604020202020204"/>
                <a:cs typeface="Arial"/>
                <a:hlinkClick r:id="rId5"/>
              </a:rPr>
              <a:t>de Démo CE Net comptes</a:t>
            </a:r>
            <a:endParaRPr lang="fr-FR" sz="1000" kern="1200" dirty="0">
              <a:solidFill>
                <a:srgbClr val="3E454A"/>
              </a:solidFill>
              <a:latin typeface="Arial" panose="020B0604020202020204"/>
              <a:cs typeface="Arial"/>
            </a:endParaRPr>
          </a:p>
          <a:p>
            <a:pPr lvl="1" defTabSz="685783"/>
            <a:r>
              <a:rPr lang="fr-FR" sz="1000" kern="1200" dirty="0">
                <a:solidFill>
                  <a:srgbClr val="3E454A"/>
                </a:solidFill>
                <a:latin typeface="Arial" panose="020B0604020202020204"/>
                <a:cs typeface="Arial"/>
              </a:rPr>
              <a:t>                    </a:t>
            </a:r>
          </a:p>
        </p:txBody>
      </p:sp>
      <p:sp>
        <p:nvSpPr>
          <p:cNvPr id="39" name="Rectangle : coins arrondis 16"/>
          <p:cNvSpPr/>
          <p:nvPr/>
        </p:nvSpPr>
        <p:spPr>
          <a:xfrm>
            <a:off x="3246730" y="1277007"/>
            <a:ext cx="2764173" cy="3599000"/>
          </a:xfrm>
          <a:prstGeom prst="roundRect">
            <a:avLst/>
          </a:prstGeom>
          <a:noFill/>
          <a:ln>
            <a:solidFill>
              <a:srgbClr val="6694C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0" bIns="45720" rtlCol="0" anchor="t"/>
          <a:lstStyle/>
          <a:p>
            <a:pPr algn="ctr" defTabSz="685783"/>
            <a:r>
              <a:rPr lang="fr-FR" sz="1000" kern="1200" dirty="0">
                <a:solidFill>
                  <a:srgbClr val="6694CE"/>
                </a:solidFill>
                <a:latin typeface="Arial"/>
                <a:cs typeface="Arial"/>
              </a:rPr>
              <a:t>GUIDES ET FORMATIONS</a:t>
            </a:r>
          </a:p>
          <a:p>
            <a:pPr algn="ctr" defTabSz="685783"/>
            <a:endParaRPr lang="fr-FR" sz="1000" kern="1200" dirty="0">
              <a:solidFill>
                <a:srgbClr val="FCBE04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 à Pas Souscription CE Net Comptes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 interne de présentation  CE Net Comptes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 application CE NET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 à Pas application CE NET (vision client)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0"/>
              </a:rPr>
              <a:t>Pas à pas – Réinitialiser le mot de passe d’un utilisateur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1"/>
              </a:rPr>
              <a:t>Pas à pas – Ajouter un utilisateur</a:t>
            </a: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2"/>
              </a:rPr>
              <a:t>Pas à pas – la vision </a:t>
            </a:r>
            <a:r>
              <a:rPr lang="fr-FR" sz="900" kern="120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2"/>
              </a:rPr>
              <a:t>client – Ajouter des habilitations à un utilisateur</a:t>
            </a:r>
            <a:endParaRPr lang="fr-FR" sz="900" kern="1200">
              <a:solidFill>
                <a:srgbClr val="3E454A">
                  <a:lumMod val="50000"/>
                </a:srgbClr>
              </a:solidFill>
              <a:latin typeface="Arial" panose="020B0604020202020204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900" kern="1200">
                <a:solidFill>
                  <a:srgbClr val="3E454A">
                    <a:lumMod val="50000"/>
                  </a:srgbClr>
                </a:solidFill>
                <a:latin typeface="Arial" panose="020B0604020202020204"/>
                <a:cs typeface="Arial"/>
                <a:hlinkClick r:id="rId13"/>
              </a:rPr>
              <a:t>FAQ migration DEI PRO vers Ce Net </a:t>
            </a:r>
            <a:endParaRPr lang="fr-FR" sz="900" kern="1200">
              <a:solidFill>
                <a:srgbClr val="3E454A">
                  <a:lumMod val="50000"/>
                </a:srgbClr>
              </a:solidFill>
              <a:latin typeface="Arial" panose="020B0604020202020204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900" kern="1200">
              <a:solidFill>
                <a:srgbClr val="3E454A">
                  <a:lumMod val="50000"/>
                </a:srgbClr>
              </a:solidFill>
              <a:latin typeface="Arial" panose="020B0604020202020204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900" kern="1200" dirty="0">
              <a:solidFill>
                <a:srgbClr val="3E454A">
                  <a:lumMod val="50000"/>
                </a:srgbClr>
              </a:solidFill>
              <a:latin typeface="Arial" panose="020B0604020202020204"/>
              <a:cs typeface="Arial"/>
            </a:endParaRPr>
          </a:p>
          <a:p>
            <a:pPr defTabSz="685783">
              <a:spcBef>
                <a:spcPts val="300"/>
              </a:spcBef>
            </a:pPr>
            <a:r>
              <a:rPr lang="fr-FR" sz="900" b="1" kern="1200" dirty="0">
                <a:solidFill>
                  <a:srgbClr val="3E454A"/>
                </a:solidFill>
                <a:latin typeface="Arial" panose="020B0604020202020204"/>
                <a:cs typeface="Arial"/>
              </a:rPr>
              <a:t>Disponible </a:t>
            </a:r>
            <a:r>
              <a:rPr lang="fr-FR" sz="900" kern="1200" dirty="0">
                <a:solidFill>
                  <a:srgbClr val="3E454A"/>
                </a:solidFill>
                <a:latin typeface="Arial" panose="020B0604020202020204"/>
                <a:cs typeface="Arial"/>
              </a:rPr>
              <a:t>: E-learning dédié aux Espaces Transactionnels:</a:t>
            </a:r>
          </a:p>
          <a:p>
            <a:pPr defTabSz="685783">
              <a:spcBef>
                <a:spcPts val="300"/>
              </a:spcBef>
            </a:pPr>
            <a:r>
              <a:rPr lang="fr-FR" sz="900" u="sng" dirty="0">
                <a:solidFill>
                  <a:srgbClr val="3E454A">
                    <a:lumMod val="50000"/>
                  </a:srgbClr>
                </a:solidFill>
                <a:latin typeface="Arial" panose="020B0604020202020204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https://bpce.speach.me/s/32556c5a974</a:t>
            </a:r>
            <a:r>
              <a:rPr lang="fr-FR" sz="900" u="sng">
                <a:solidFill>
                  <a:srgbClr val="3E454A">
                    <a:lumMod val="50000"/>
                  </a:srgbClr>
                </a:solidFill>
                <a:latin typeface="Arial" panose="020B0604020202020204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/espaces-transactionnels</a:t>
            </a:r>
            <a:r>
              <a:rPr lang="fr-FR" sz="900" u="sng">
                <a:solidFill>
                  <a:srgbClr val="3E454A">
                    <a:lumMod val="50000"/>
                  </a:srgbClr>
                </a:solidFill>
                <a:latin typeface="Arial" panose="020B0604020202020204"/>
              </a:rPr>
              <a:t> (adresse à copier/coller dans un navigateur)</a:t>
            </a:r>
            <a:endParaRPr lang="fr-FR" sz="900" dirty="0">
              <a:solidFill>
                <a:srgbClr val="3E454A">
                  <a:lumMod val="50000"/>
                </a:srgbClr>
              </a:solidFill>
              <a:latin typeface="Arial" panose="020B0604020202020204"/>
            </a:endParaRPr>
          </a:p>
          <a:p>
            <a:pPr defTabSz="685783">
              <a:spcBef>
                <a:spcPts val="300"/>
              </a:spcBef>
            </a:pPr>
            <a:endParaRPr lang="fr-FR" sz="1000" kern="1200" dirty="0">
              <a:solidFill>
                <a:srgbClr val="3E454A"/>
              </a:solidFill>
              <a:highlight>
                <a:srgbClr val="FFFF00"/>
              </a:highlight>
              <a:latin typeface="Arial" panose="020B0604020202020204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</p:txBody>
      </p:sp>
      <p:sp>
        <p:nvSpPr>
          <p:cNvPr id="40" name="Rectangle : coins arrondis 17"/>
          <p:cNvSpPr/>
          <p:nvPr/>
        </p:nvSpPr>
        <p:spPr>
          <a:xfrm>
            <a:off x="6118057" y="1277007"/>
            <a:ext cx="2953784" cy="2706640"/>
          </a:xfrm>
          <a:prstGeom prst="roundRect">
            <a:avLst/>
          </a:prstGeom>
          <a:noFill/>
          <a:ln>
            <a:solidFill>
              <a:srgbClr val="55579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0" rtlCol="0" anchor="t"/>
          <a:lstStyle/>
          <a:p>
            <a:pPr algn="ctr" defTabSz="685783"/>
            <a:r>
              <a:rPr lang="fr-FR" sz="1000" kern="1200" dirty="0">
                <a:solidFill>
                  <a:srgbClr val="55579E"/>
                </a:solidFill>
                <a:latin typeface="Arial"/>
                <a:cs typeface="Arial"/>
              </a:rPr>
              <a:t>SUPPORTS CLIENTS</a:t>
            </a:r>
          </a:p>
          <a:p>
            <a:pPr algn="ctr" defTabSz="685783"/>
            <a:endParaRPr lang="fr-FR" sz="1000" kern="1200" dirty="0">
              <a:solidFill>
                <a:srgbClr val="FCBE04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000" kern="1200" dirty="0">
                <a:solidFill>
                  <a:srgbClr val="3E454A"/>
                </a:solidFill>
                <a:latin typeface="Arial"/>
                <a:cs typeface="Arial"/>
              </a:rPr>
              <a:t>Vidéo Présentation du nouveau CE NET Comptes</a:t>
            </a:r>
          </a:p>
          <a:p>
            <a:pPr algn="ctr" defTabSz="685783">
              <a:spcBef>
                <a:spcPts val="300"/>
              </a:spcBef>
            </a:pPr>
            <a:r>
              <a:rPr lang="fr-FR" sz="1050" u="sng" dirty="0">
                <a:solidFill>
                  <a:srgbClr val="3E454A">
                    <a:lumMod val="50000"/>
                  </a:srgbClr>
                </a:solidFill>
                <a:latin typeface="Arial" panose="020B0604020202020204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https://youtu.be/2RJp3FBtOTs</a:t>
            </a:r>
            <a:endParaRPr lang="fr-FR" sz="1050" u="sng" dirty="0">
              <a:solidFill>
                <a:srgbClr val="3E454A">
                  <a:lumMod val="50000"/>
                </a:srgbClr>
              </a:solidFill>
              <a:latin typeface="Arial" panose="020B0604020202020204"/>
            </a:endParaRPr>
          </a:p>
          <a:p>
            <a:pPr algn="ctr" defTabSz="685783">
              <a:spcBef>
                <a:spcPts val="300"/>
              </a:spcBef>
            </a:pPr>
            <a:endParaRPr lang="fr-FR" sz="1050" u="sng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algn="ctr" defTabSz="685783">
              <a:spcBef>
                <a:spcPts val="300"/>
              </a:spcBef>
            </a:pPr>
            <a:endParaRPr lang="fr-FR" sz="7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defTabSz="685783">
              <a:spcBef>
                <a:spcPts val="300"/>
              </a:spcBef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000" kern="1200" dirty="0">
                <a:solidFill>
                  <a:srgbClr val="3E454A">
                    <a:lumMod val="50000"/>
                  </a:srgbClr>
                </a:solidFill>
                <a:latin typeface="Arial"/>
                <a:cs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Fiche produit client CE net Comptes</a:t>
            </a:r>
            <a:endParaRPr lang="fr-FR" sz="1000" kern="1200" dirty="0">
              <a:solidFill>
                <a:srgbClr val="3E454A">
                  <a:lumMod val="50000"/>
                </a:srgbClr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marL="171442" indent="-171442" defTabSz="685783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  <a:p>
            <a:pPr defTabSz="685783">
              <a:spcBef>
                <a:spcPts val="300"/>
              </a:spcBef>
            </a:pPr>
            <a:endParaRPr lang="fr-FR" sz="1000" kern="1200" dirty="0">
              <a:solidFill>
                <a:srgbClr val="3E454A"/>
              </a:solidFill>
              <a:latin typeface="Arial"/>
              <a:cs typeface="Arial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5842D0C-EE1C-4002-9BD8-FE851AF20AD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76257" y="3086108"/>
            <a:ext cx="1182952" cy="49415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05CEAF-C099-4C98-8CC6-875D2496FF6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77803" y="2367274"/>
            <a:ext cx="1054848" cy="4636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DB3BAA-9C9B-4844-BE43-BD190C703B4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03648" y="3491076"/>
            <a:ext cx="718913" cy="98984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0E2052-9978-4C60-8391-7BA53781796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956377" y="571704"/>
            <a:ext cx="1173982" cy="661559"/>
          </a:xfrm>
          <a:prstGeom prst="rect">
            <a:avLst/>
          </a:prstGeom>
        </p:spPr>
      </p:pic>
      <p:pic>
        <p:nvPicPr>
          <p:cNvPr id="6" name="Image 5" descr="Petits et grands crayons">
            <a:extLst>
              <a:ext uri="{FF2B5EF4-FFF2-40B4-BE49-F238E27FC236}">
                <a16:creationId xmlns:a16="http://schemas.microsoft.com/office/drawing/2014/main" id="{5074E710-CD46-4E94-A74B-2BEC6F2ED26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052720" y="906175"/>
            <a:ext cx="786881" cy="5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8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1709682" y="0"/>
            <a:ext cx="5735976" cy="266631"/>
          </a:xfrm>
        </p:spPr>
        <p:txBody>
          <a:bodyPr>
            <a:normAutofit lnSpcReduction="10000"/>
          </a:bodyPr>
          <a:lstStyle/>
          <a:p>
            <a:pPr marL="0" lvl="5" indent="0" algn="ctr">
              <a:spcBef>
                <a:spcPts val="750"/>
              </a:spcBef>
              <a:buClr>
                <a:schemeClr val="tx2"/>
              </a:buClr>
              <a:buNone/>
            </a:pPr>
            <a:r>
              <a:rPr lang="fr-FR" b="1" cap="all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Net COMPTES en bref</a:t>
            </a:r>
          </a:p>
        </p:txBody>
      </p:sp>
      <p:sp>
        <p:nvSpPr>
          <p:cNvPr id="5" name="Rectangle 4"/>
          <p:cNvSpPr/>
          <p:nvPr/>
        </p:nvSpPr>
        <p:spPr>
          <a:xfrm>
            <a:off x="1560228" y="4696217"/>
            <a:ext cx="5992292" cy="189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plus de détails sur CE Net comptes </a:t>
            </a:r>
            <a:r>
              <a:rPr lang="fr-FR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lien vers la page web)</a:t>
            </a:r>
            <a:endParaRPr lang="fr-FR" sz="9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305769" y="412800"/>
            <a:ext cx="854869" cy="31749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BESOIN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1305769" y="838305"/>
            <a:ext cx="846875" cy="32403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OFFRE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12754" y="1820397"/>
            <a:ext cx="6401991" cy="189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DÉTAIL DE L’OFFRE </a:t>
            </a:r>
          </a:p>
        </p:txBody>
      </p:sp>
      <p:sp>
        <p:nvSpPr>
          <p:cNvPr id="13" name="Pentagone 12"/>
          <p:cNvSpPr/>
          <p:nvPr/>
        </p:nvSpPr>
        <p:spPr>
          <a:xfrm>
            <a:off x="1308745" y="1338444"/>
            <a:ext cx="849782" cy="366713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4463" y="412800"/>
            <a:ext cx="5203862" cy="31749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Votre client PM ou </a:t>
            </a:r>
            <a:r>
              <a:rPr lang="fr-FR" sz="825" dirty="0" err="1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</a:t>
            </a: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 souhaite gérer ses comptes au quotidien en toute autonomie.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4463" y="844473"/>
            <a:ext cx="5430283" cy="31786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fr-FR" sz="825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Net comptes </a:t>
            </a: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la solution sécurisée et conviviale, mise à votre disposition sur le site internet de la Caisse d’Epargne, pour gérer en toute simplicité vos opérations à distance via le contrat CE Net.</a:t>
            </a:r>
          </a:p>
        </p:txBody>
      </p:sp>
      <p:graphicFrame>
        <p:nvGraphicFramePr>
          <p:cNvPr id="17" name="Diagramme 16"/>
          <p:cNvGraphicFramePr/>
          <p:nvPr/>
        </p:nvGraphicFramePr>
        <p:xfrm>
          <a:off x="2284463" y="1288737"/>
          <a:ext cx="5401866" cy="466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ctangle 17"/>
          <p:cNvSpPr/>
          <p:nvPr/>
        </p:nvSpPr>
        <p:spPr>
          <a:xfrm>
            <a:off x="1364549" y="2009436"/>
            <a:ext cx="6401991" cy="229199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1001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fr-FR" sz="825" b="1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fr-FR" sz="825" b="1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fr-FR" sz="825" b="1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fr-FR" sz="825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Net comptes permet de </a:t>
            </a:r>
          </a:p>
          <a:p>
            <a:pPr marL="128588" indent="-128588" algn="just">
              <a:buFont typeface="Arial" panose="020B0604020202020204" pitchFamily="34" charset="0"/>
              <a:buChar char="•"/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Consulter et suivre les comptes professionnels</a:t>
            </a:r>
          </a:p>
          <a:p>
            <a:pPr marL="128588" indent="-128588" algn="just">
              <a:buFont typeface="Arial" panose="020B0604020202020204" pitchFamily="34" charset="0"/>
              <a:buChar char="•"/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Effectuer et suivre les opérations de paiements</a:t>
            </a:r>
          </a:p>
          <a:p>
            <a:pPr marL="128588" indent="-128588" algn="just">
              <a:buFont typeface="Arial" panose="020B0604020202020204" pitchFamily="34" charset="0"/>
              <a:buChar char="•"/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Déléguer des droits à d’autres utilisateurs </a:t>
            </a:r>
          </a:p>
          <a:p>
            <a:pPr marL="128588" indent="-128588" algn="just">
              <a:buFont typeface="Arial" panose="020B0604020202020204" pitchFamily="34" charset="0"/>
              <a:buChar char="•"/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Gérer un portefeuille en bourse (en option)</a:t>
            </a:r>
          </a:p>
          <a:p>
            <a:pPr marL="128588" indent="-128588" algn="just">
              <a:buFont typeface="Arial" panose="020B0604020202020204" pitchFamily="34" charset="0"/>
              <a:buChar char="•"/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Suivre les financements</a:t>
            </a:r>
          </a:p>
          <a:p>
            <a:pPr marL="128588" indent="-128588" algn="just">
              <a:buFont typeface="Arial" panose="020B0604020202020204" pitchFamily="34" charset="0"/>
              <a:buChar char="•"/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Gérer les moyens de paiements</a:t>
            </a:r>
          </a:p>
          <a:p>
            <a:pPr algn="just">
              <a:defRPr/>
            </a:pPr>
            <a:r>
              <a:rPr lang="fr-FR" sz="825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…C’est aussi une appli bancaire</a:t>
            </a:r>
          </a:p>
          <a:p>
            <a:pPr algn="just">
              <a:defRPr/>
            </a:pPr>
            <a:endParaRPr lang="fr-FR" sz="825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fr-FR" sz="825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Secur Pass Pro le client bénéficie (s’il est elligible*) d’un moyen d’authentification de dernière génération simple lui permettant de sécuriser l’ensemble de ses transactions et opérations. C’est le moyen à privilégier mais à défaut d’autres moyens comme le service « Sécurisation des Opérations en Ligne » (SOL) sont disponibles.</a:t>
            </a:r>
          </a:p>
          <a:p>
            <a:pPr algn="just">
              <a:defRPr/>
            </a:pPr>
            <a:endParaRPr lang="fr-FR" sz="825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 Net comptes permet également  :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suivre et gérer les effets de commerces à l’encaissement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consulter et télécharger des relevés de comptes, sous différents formats (CSV, PDF)</a:t>
            </a:r>
          </a:p>
          <a:p>
            <a:pPr algn="just">
              <a:defRPr/>
            </a:pP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Net comptes accepte également le certificat électronique </a:t>
            </a:r>
            <a:r>
              <a:rPr lang="fr-FR" sz="825" dirty="0" err="1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Certiceo</a:t>
            </a: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comme solution d’authentification et de signature électronique pour sécuriser les opérations en ligne.</a:t>
            </a:r>
          </a:p>
          <a:p>
            <a:pPr algn="just">
              <a:defRPr/>
            </a:pPr>
            <a:r>
              <a:rPr lang="fr-FR" sz="825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*Clic </a:t>
            </a:r>
            <a:r>
              <a:rPr lang="fr-FR" sz="825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ici</a:t>
            </a:r>
            <a:endParaRPr lang="fr-FR" sz="825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fr-FR" sz="825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d’information sur CE Net comptes, consultez </a:t>
            </a: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la fiche produit</a:t>
            </a:r>
            <a:r>
              <a:rPr lang="fr-FR" sz="825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defRPr/>
            </a:pPr>
            <a:endParaRPr lang="fr-FR" sz="825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60228" y="4948014"/>
            <a:ext cx="5979728" cy="135000"/>
          </a:xfrm>
          <a:prstGeom prst="rect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7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Votre solution puis choix 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4B3002-0E2C-47C1-A91A-26852EEC66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6329" y="83535"/>
            <a:ext cx="1242995" cy="71472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CE8A4-3DD7-45B3-A937-E6821C32F3DD}"/>
              </a:ext>
            </a:extLst>
          </p:cNvPr>
          <p:cNvSpPr txBox="1"/>
          <p:nvPr/>
        </p:nvSpPr>
        <p:spPr>
          <a:xfrm>
            <a:off x="7884368" y="911599"/>
            <a:ext cx="1152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*avec besoins complexes :</a:t>
            </a:r>
          </a:p>
          <a:p>
            <a:pPr marL="171450" indent="-171450">
              <a:buFontTx/>
              <a:buChar char="-"/>
            </a:pPr>
            <a:r>
              <a:rPr lang="fr-FR" sz="600" dirty="0"/>
              <a:t>Usagers secondaires</a:t>
            </a:r>
          </a:p>
          <a:p>
            <a:pPr marL="171450" indent="-171450">
              <a:buFontTx/>
              <a:buChar char="-"/>
            </a:pPr>
            <a:r>
              <a:rPr lang="fr-FR" sz="600" dirty="0"/>
              <a:t>gestion effets de commerce</a:t>
            </a:r>
          </a:p>
        </p:txBody>
      </p:sp>
    </p:spTree>
    <p:extLst>
      <p:ext uri="{BB962C8B-B14F-4D97-AF65-F5344CB8AC3E}">
        <p14:creationId xmlns:p14="http://schemas.microsoft.com/office/powerpoint/2010/main" val="1474275444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IT-CE-communaute.potx" id="{40F5AAA9-AB70-4ACD-9716-33FD3A29F245}" vid="{F4AB3BBE-85AE-47EE-B768-1463CB996FC8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DF063ED5DFB0459A557595B005E4F4" ma:contentTypeVersion="0" ma:contentTypeDescription="Crée un document." ma:contentTypeScope="" ma:versionID="45366bb114911dd96d992504bcec3c4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0F6B1CB-19D4-46D5-9063-B0EE87EB09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3784</TotalTime>
  <Words>1552</Words>
  <Application>Microsoft Office PowerPoint</Application>
  <PresentationFormat>Affichage à l'écran (16:9)</PresentationFormat>
  <Paragraphs>215</Paragraphs>
  <Slides>9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4" baseType="lpstr">
      <vt:lpstr>Wingdings</vt:lpstr>
      <vt:lpstr>Courier New</vt:lpstr>
      <vt:lpstr>Wingdings 2</vt:lpstr>
      <vt:lpstr>Cabin Condensed</vt:lpstr>
      <vt:lpstr>Arial</vt:lpstr>
      <vt:lpstr>Arial Narrow</vt:lpstr>
      <vt:lpstr>Arial Black</vt:lpstr>
      <vt:lpstr>Cambria Math</vt:lpstr>
      <vt:lpstr>Montserrat SemiBold</vt:lpstr>
      <vt:lpstr>Symbol</vt:lpstr>
      <vt:lpstr>Montserrat ExtraBold</vt:lpstr>
      <vt:lpstr>Conception personnalisée</vt:lpstr>
      <vt:lpstr>Caisse d'Epargne</vt:lpstr>
      <vt:lpstr>1_Conception personnalisée</vt:lpstr>
      <vt:lpstr>Objet d’environnement du Gestionnaire de liaisons</vt:lpstr>
      <vt:lpstr>Les principes de la migration vers Ce Net   </vt:lpstr>
      <vt:lpstr>RAPPEL du contexte: une Migration des CLIENTS Pros équipés DEI PRO prévue entre T1&amp;T2 2022</vt:lpstr>
      <vt:lpstr>Le principe de migration et l’approche commerciale</vt:lpstr>
      <vt:lpstr>Migration</vt:lpstr>
      <vt:lpstr>En synthèse: RETENIR que la banque en ligne pour … </vt:lpstr>
      <vt:lpstr>Le plan de communication</vt:lpstr>
      <vt:lpstr>règles de migration des donnees de l’abonnement</vt:lpstr>
      <vt:lpstr> Accompagnement : le kit commercial ce net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MEZIANE Nabila</dc:creator>
  <cp:lastModifiedBy>ZINCK Yves [CEGEE]</cp:lastModifiedBy>
  <cp:revision>107</cp:revision>
  <cp:lastPrinted>2021-10-21T15:43:45Z</cp:lastPrinted>
  <dcterms:created xsi:type="dcterms:W3CDTF">2021-10-21T13:50:08Z</dcterms:created>
  <dcterms:modified xsi:type="dcterms:W3CDTF">2023-01-16T07:52:55Z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0x0101007DDF063ED5DFB0459A557595B005E4F4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2023-01-13T16:00:28Z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