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5"/>
  </p:sldMasterIdLst>
  <p:notesMasterIdLst>
    <p:notesMasterId r:id="rId14"/>
  </p:notesMasterIdLst>
  <p:handoutMasterIdLst>
    <p:handoutMasterId r:id="rId15"/>
  </p:handoutMasterIdLst>
  <p:sldIdLst>
    <p:sldId id="267" r:id="rId6"/>
    <p:sldId id="269" r:id="rId7"/>
    <p:sldId id="272" r:id="rId8"/>
    <p:sldId id="274" r:id="rId9"/>
    <p:sldId id="275" r:id="rId10"/>
    <p:sldId id="279" r:id="rId11"/>
    <p:sldId id="276" r:id="rId12"/>
    <p:sldId id="277" r:id="rId13"/>
  </p:sldIdLst>
  <p:sldSz cx="6858000" cy="9144000" type="screen4x3"/>
  <p:notesSz cx="6669088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73">
          <p15:clr>
            <a:srgbClr val="A4A3A4"/>
          </p15:clr>
        </p15:guide>
        <p15:guide id="2" orient="horz" pos="2291">
          <p15:clr>
            <a:srgbClr val="A4A3A4"/>
          </p15:clr>
        </p15:guide>
        <p15:guide id="3" orient="horz" pos="371">
          <p15:clr>
            <a:srgbClr val="A4A3A4"/>
          </p15:clr>
        </p15:guide>
        <p15:guide id="4" orient="horz" pos="5295">
          <p15:clr>
            <a:srgbClr val="A4A3A4"/>
          </p15:clr>
        </p15:guide>
        <p15:guide id="5" pos="220">
          <p15:clr>
            <a:srgbClr val="A4A3A4"/>
          </p15:clr>
        </p15:guide>
        <p15:guide id="6" pos="5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CHICAYA Claude-isis" initials="" lastIdx="8" clrIdx="0"/>
  <p:cmAuthor id="2" name="GOUILLART Patricia" initials="" lastIdx="9" clrIdx="1"/>
  <p:cmAuthor id="3" name="ZOGOUE ANGELA" initials="ZA" lastIdx="3" clrIdx="2">
    <p:extLst>
      <p:ext uri="{19B8F6BF-5375-455C-9EA6-DF929625EA0E}">
        <p15:presenceInfo xmlns:p15="http://schemas.microsoft.com/office/powerpoint/2012/main" userId="S::Angela.ZOGOUE@bpce.fr::c9965560-9279-4df3-8f95-8f302a3bd7c4" providerId="AD"/>
      </p:ext>
    </p:extLst>
  </p:cmAuthor>
  <p:cmAuthor id="4" name="DELMAS PHILIPPE" initials="DP" lastIdx="1" clrIdx="3">
    <p:extLst>
      <p:ext uri="{19B8F6BF-5375-455C-9EA6-DF929625EA0E}">
        <p15:presenceInfo xmlns:p15="http://schemas.microsoft.com/office/powerpoint/2012/main" userId="S::Philippe.DELMAS@bpce.fr::5937ba3e-5864-424c-a3d7-9b1fd40e11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4494"/>
    <a:srgbClr val="0066FF"/>
    <a:srgbClr val="3C003A"/>
    <a:srgbClr val="A778AE"/>
    <a:srgbClr val="B265E1"/>
    <a:srgbClr val="C78FE9"/>
    <a:srgbClr val="F1EA74"/>
    <a:srgbClr val="00A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75DB4C-6158-4A41-9588-F67A28225E92}" v="3" dt="2023-06-08T11:43:46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16" autoAdjust="0"/>
    <p:restoredTop sz="96224" autoAdjust="0"/>
  </p:normalViewPr>
  <p:slideViewPr>
    <p:cSldViewPr snapToGrid="0">
      <p:cViewPr varScale="1">
        <p:scale>
          <a:sx n="40" d="100"/>
          <a:sy n="40" d="100"/>
        </p:scale>
        <p:origin x="2596" y="52"/>
      </p:cViewPr>
      <p:guideLst>
        <p:guide orient="horz" pos="773"/>
        <p:guide orient="horz" pos="2291"/>
        <p:guide orient="horz" pos="371"/>
        <p:guide orient="horz" pos="5295"/>
        <p:guide pos="220"/>
        <p:guide pos="5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4056" y="54"/>
      </p:cViewPr>
      <p:guideLst>
        <p:guide orient="horz" pos="312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6C75DB4C-6158-4A41-9588-F67A28225E92}"/>
    <pc:docChg chg="undo custSel modSld">
      <pc:chgData name="ZINCK Yves [CEGEE]" userId="58ab786b-eff3-4fb5-b8c5-161f6b44608b" providerId="ADAL" clId="{6C75DB4C-6158-4A41-9588-F67A28225E92}" dt="2023-06-08T11:46:19.427" v="64" actId="255"/>
      <pc:docMkLst>
        <pc:docMk/>
      </pc:docMkLst>
      <pc:sldChg chg="addSp delSp modSp mod">
        <pc:chgData name="ZINCK Yves [CEGEE]" userId="58ab786b-eff3-4fb5-b8c5-161f6b44608b" providerId="ADAL" clId="{6C75DB4C-6158-4A41-9588-F67A28225E92}" dt="2023-06-08T11:44:46.585" v="27" actId="166"/>
        <pc:sldMkLst>
          <pc:docMk/>
          <pc:sldMk cId="1087678034" sldId="279"/>
        </pc:sldMkLst>
        <pc:spChg chg="add del mod">
          <ac:chgData name="ZINCK Yves [CEGEE]" userId="58ab786b-eff3-4fb5-b8c5-161f6b44608b" providerId="ADAL" clId="{6C75DB4C-6158-4A41-9588-F67A28225E92}" dt="2023-06-08T11:43:38.887" v="5"/>
          <ac:spMkLst>
            <pc:docMk/>
            <pc:sldMk cId="1087678034" sldId="279"/>
            <ac:spMk id="2" creationId="{842D930C-6601-10A5-51B6-CB30BB365C04}"/>
          </ac:spMkLst>
        </pc:spChg>
        <pc:spChg chg="mod">
          <ac:chgData name="ZINCK Yves [CEGEE]" userId="58ab786b-eff3-4fb5-b8c5-161f6b44608b" providerId="ADAL" clId="{6C75DB4C-6158-4A41-9588-F67A28225E92}" dt="2023-06-08T11:44:17.967" v="22" actId="255"/>
          <ac:spMkLst>
            <pc:docMk/>
            <pc:sldMk cId="1087678034" sldId="279"/>
            <ac:spMk id="27" creationId="{803C4845-9AEF-E7E5-FD6B-C2DE6F7E0A24}"/>
          </ac:spMkLst>
        </pc:spChg>
        <pc:spChg chg="mod">
          <ac:chgData name="ZINCK Yves [CEGEE]" userId="58ab786b-eff3-4fb5-b8c5-161f6b44608b" providerId="ADAL" clId="{6C75DB4C-6158-4A41-9588-F67A28225E92}" dt="2023-06-08T11:43:46.673" v="6"/>
          <ac:spMkLst>
            <pc:docMk/>
            <pc:sldMk cId="1087678034" sldId="279"/>
            <ac:spMk id="28" creationId="{5893A557-1D4C-9E18-8717-D035ED18BC0F}"/>
          </ac:spMkLst>
        </pc:spChg>
        <pc:grpChg chg="add mod ord">
          <ac:chgData name="ZINCK Yves [CEGEE]" userId="58ab786b-eff3-4fb5-b8c5-161f6b44608b" providerId="ADAL" clId="{6C75DB4C-6158-4A41-9588-F67A28225E92}" dt="2023-06-08T11:44:46.585" v="27" actId="166"/>
          <ac:grpSpMkLst>
            <pc:docMk/>
            <pc:sldMk cId="1087678034" sldId="279"/>
            <ac:grpSpMk id="24" creationId="{69172BB1-C12F-D1C2-D129-67364FB6F590}"/>
          </ac:grpSpMkLst>
        </pc:grpChg>
        <pc:picChg chg="del mod">
          <ac:chgData name="ZINCK Yves [CEGEE]" userId="58ab786b-eff3-4fb5-b8c5-161f6b44608b" providerId="ADAL" clId="{6C75DB4C-6158-4A41-9588-F67A28225E92}" dt="2023-06-08T11:44:36.249" v="25" actId="478"/>
          <ac:picMkLst>
            <pc:docMk/>
            <pc:sldMk cId="1087678034" sldId="279"/>
            <ac:picMk id="89" creationId="{A5170631-D5DB-FFA1-35B8-B088EC9ED63C}"/>
          </ac:picMkLst>
        </pc:picChg>
      </pc:sldChg>
      <pc:sldChg chg="modSp mod">
        <pc:chgData name="ZINCK Yves [CEGEE]" userId="58ab786b-eff3-4fb5-b8c5-161f6b44608b" providerId="ADAL" clId="{6C75DB4C-6158-4A41-9588-F67A28225E92}" dt="2023-06-08T11:45:05.353" v="31" actId="20577"/>
        <pc:sldMkLst>
          <pc:docMk/>
          <pc:sldMk cId="0" sldId="280"/>
        </pc:sldMkLst>
        <pc:spChg chg="mod">
          <ac:chgData name="ZINCK Yves [CEGEE]" userId="58ab786b-eff3-4fb5-b8c5-161f6b44608b" providerId="ADAL" clId="{6C75DB4C-6158-4A41-9588-F67A28225E92}" dt="2023-06-08T11:45:05.353" v="31" actId="20577"/>
          <ac:spMkLst>
            <pc:docMk/>
            <pc:sldMk cId="0" sldId="280"/>
            <ac:spMk id="211" creationId="{5A624483-C685-4D92-97F9-821898D18FCE}"/>
          </ac:spMkLst>
        </pc:spChg>
      </pc:sldChg>
      <pc:sldChg chg="modSp mod">
        <pc:chgData name="ZINCK Yves [CEGEE]" userId="58ab786b-eff3-4fb5-b8c5-161f6b44608b" providerId="ADAL" clId="{6C75DB4C-6158-4A41-9588-F67A28225E92}" dt="2023-06-08T11:46:19.427" v="64" actId="255"/>
        <pc:sldMkLst>
          <pc:docMk/>
          <pc:sldMk cId="717062591" sldId="281"/>
        </pc:sldMkLst>
        <pc:spChg chg="mod">
          <ac:chgData name="ZINCK Yves [CEGEE]" userId="58ab786b-eff3-4fb5-b8c5-161f6b44608b" providerId="ADAL" clId="{6C75DB4C-6158-4A41-9588-F67A28225E92}" dt="2023-06-08T11:46:19.427" v="64" actId="255"/>
          <ac:spMkLst>
            <pc:docMk/>
            <pc:sldMk cId="717062591" sldId="281"/>
            <ac:spMk id="211" creationId="{5A624483-C685-4D92-97F9-821898D18FC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9734339C-F646-456D-B7BC-B93EC7EBB7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C820D53-B9BA-4ADC-97A6-77D23E8A310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E76C5E7E-C7BD-4F59-B3BF-D75BD91BAB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23903AD4-0EF2-4694-AD50-E1074993B37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CBF3EFB-88ED-4879-AE89-6CAE8EE4CA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7729EA-F743-477D-9FBC-C96CA5B26F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8CFA62-C6C6-4365-A591-5B7E8DE236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1026728-4260-4AB6-B506-BE911CA8867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38338" y="744538"/>
            <a:ext cx="27924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8A54B5B3-DD18-4C04-B90C-4AD6C88B81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56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C94D40A-D875-4036-8783-4249CDDDAC9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584D33E0-7677-4E89-8DC0-B86500C2E2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407C01D-83BE-4087-8453-C4890AAB541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>
            <a:extLst>
              <a:ext uri="{FF2B5EF4-FFF2-40B4-BE49-F238E27FC236}">
                <a16:creationId xmlns:a16="http://schemas.microsoft.com/office/drawing/2014/main" id="{210B0851-8732-4A4A-9E09-79DCD4FFD3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Espace réservé des notes 2">
            <a:extLst>
              <a:ext uri="{FF2B5EF4-FFF2-40B4-BE49-F238E27FC236}">
                <a16:creationId xmlns:a16="http://schemas.microsoft.com/office/drawing/2014/main" id="{CF00109C-686C-4337-8F6D-BCC53D22EB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FR" altLang="fr-FR">
                <a:solidFill>
                  <a:srgbClr val="FF0000"/>
                </a:solidFill>
                <a:latin typeface="Arial" panose="020B0604020202020204" pitchFamily="34" charset="0"/>
              </a:rPr>
              <a:t>Si ce document est la version avec activation au poste conseiller de nombreuses informations sont fausses </a:t>
            </a:r>
          </a:p>
          <a:p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6148" name="Espace réservé du numéro de diapositive 3">
            <a:extLst>
              <a:ext uri="{FF2B5EF4-FFF2-40B4-BE49-F238E27FC236}">
                <a16:creationId xmlns:a16="http://schemas.microsoft.com/office/drawing/2014/main" id="{A324A0BB-CC5F-4540-A933-631BD9FF2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4575C2-6C50-451C-A8E5-7AAEEA0E2C3E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3">
            <a:extLst>
              <a:ext uri="{FF2B5EF4-FFF2-40B4-BE49-F238E27FC236}">
                <a16:creationId xmlns:a16="http://schemas.microsoft.com/office/drawing/2014/main" id="{0ADE4451-8403-4A7E-8D80-66EC67A59F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2888" y="69850"/>
            <a:ext cx="3125787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-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82374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e 7">
            <a:extLst>
              <a:ext uri="{FF2B5EF4-FFF2-40B4-BE49-F238E27FC236}">
                <a16:creationId xmlns:a16="http://schemas.microsoft.com/office/drawing/2014/main" id="{FF35C253-FB1A-4F34-85F5-F38DC47163A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73038" y="476250"/>
            <a:ext cx="6446837" cy="560388"/>
            <a:chOff x="231382" y="357376"/>
            <a:chExt cx="8595012" cy="7094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52E5FC-3958-427C-B91C-E01BD982629E}"/>
                </a:ext>
              </a:extLst>
            </p:cNvPr>
            <p:cNvSpPr/>
            <p:nvPr userDrawn="1"/>
          </p:nvSpPr>
          <p:spPr bwMode="auto">
            <a:xfrm>
              <a:off x="299109" y="363406"/>
              <a:ext cx="8527285" cy="7033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" name="Rectangle 9">
              <a:extLst>
                <a:ext uri="{FF2B5EF4-FFF2-40B4-BE49-F238E27FC236}">
                  <a16:creationId xmlns:a16="http://schemas.microsoft.com/office/drawing/2014/main" id="{FE0C97C7-DE97-4E92-AD35-AF60DC565D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468" cy="466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fr-FR" altLang="fr-FR"/>
            </a:p>
          </p:txBody>
        </p:sp>
        <p:sp>
          <p:nvSpPr>
            <p:cNvPr id="3" name="Rectangle 10">
              <a:extLst>
                <a:ext uri="{FF2B5EF4-FFF2-40B4-BE49-F238E27FC236}">
                  <a16:creationId xmlns:a16="http://schemas.microsoft.com/office/drawing/2014/main" id="{0F1221E9-4532-44FE-8802-2FED22C2E9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7206" y="397570"/>
              <a:ext cx="311121" cy="31753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defRPr/>
              </a:pPr>
              <a:endParaRPr lang="fr-FR" alt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A13328C-CBD4-4568-9D44-B4A433555DAC}"/>
              </a:ext>
            </a:extLst>
          </p:cNvPr>
          <p:cNvSpPr/>
          <p:nvPr userDrawn="1"/>
        </p:nvSpPr>
        <p:spPr bwMode="auto">
          <a:xfrm>
            <a:off x="223838" y="8486775"/>
            <a:ext cx="206375" cy="35242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30" name="ZoneTexte 13">
            <a:extLst>
              <a:ext uri="{FF2B5EF4-FFF2-40B4-BE49-F238E27FC236}">
                <a16:creationId xmlns:a16="http://schemas.microsoft.com/office/drawing/2014/main" id="{1B8C1C76-185D-4D6E-AE18-F8272CF4E4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97525" y="46038"/>
            <a:ext cx="891591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Juin  2023</a:t>
            </a:r>
          </a:p>
        </p:txBody>
      </p:sp>
      <p:sp>
        <p:nvSpPr>
          <p:cNvPr id="16" name="Espace réservé du numéro de diapositive 1">
            <a:extLst>
              <a:ext uri="{FF2B5EF4-FFF2-40B4-BE49-F238E27FC236}">
                <a16:creationId xmlns:a16="http://schemas.microsoft.com/office/drawing/2014/main" id="{71F18ABA-ED95-42D1-B4C1-22F7918C9A71}"/>
              </a:ext>
            </a:extLst>
          </p:cNvPr>
          <p:cNvSpPr txBox="1">
            <a:spLocks/>
          </p:cNvSpPr>
          <p:nvPr userDrawn="1"/>
        </p:nvSpPr>
        <p:spPr>
          <a:xfrm>
            <a:off x="80963" y="8486775"/>
            <a:ext cx="493712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C7ADB7-61FB-49F5-A281-F4290390386D}" type="slidenum">
              <a:rPr lang="fr-FR" altLang="fr-FR" sz="7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7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30CD54-566A-452B-AE77-569A80E273EF}"/>
              </a:ext>
            </a:extLst>
          </p:cNvPr>
          <p:cNvSpPr txBox="1">
            <a:spLocks/>
          </p:cNvSpPr>
          <p:nvPr userDrawn="1"/>
        </p:nvSpPr>
        <p:spPr>
          <a:xfrm>
            <a:off x="574675" y="530225"/>
            <a:ext cx="6045200" cy="3746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  <a:defRPr/>
            </a:pPr>
            <a:r>
              <a:rPr lang="fr-FR" sz="2400" dirty="0">
                <a:solidFill>
                  <a:schemeClr val="bg1"/>
                </a:solidFill>
                <a:latin typeface="Trebuchet MS" panose="020B0603020202020204" pitchFamily="34" charset="0"/>
              </a:rPr>
              <a:t>SECUR’PASS PRO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DA60FFC-8BE8-476E-AA6F-DD3361722B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878" y="8466446"/>
            <a:ext cx="1929122" cy="63151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D460A3-4A33-4F34-BC08-A03B969686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390984"/>
            <a:ext cx="749047" cy="7490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30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image" Target="../media/image20.jpe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Espace réservé du contenu 2">
            <a:extLst>
              <a:ext uri="{FF2B5EF4-FFF2-40B4-BE49-F238E27FC236}">
                <a16:creationId xmlns:a16="http://schemas.microsoft.com/office/drawing/2014/main" id="{CB56AF0D-BD0A-4D0D-ADF5-6E738ABBD56F}"/>
              </a:ext>
            </a:extLst>
          </p:cNvPr>
          <p:cNvSpPr txBox="1">
            <a:spLocks/>
          </p:cNvSpPr>
          <p:nvPr/>
        </p:nvSpPr>
        <p:spPr>
          <a:xfrm>
            <a:off x="207963" y="5048250"/>
            <a:ext cx="6581775" cy="31432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marL="285750" indent="-28575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b="1" i="1" u="sng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ndalus" pitchFamily="18" charset="-78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C00000"/>
              </a:buClr>
              <a:defRPr/>
            </a:pPr>
            <a:r>
              <a:rPr lang="fr-FR" sz="1600" dirty="0">
                <a:latin typeface="+mn-lt"/>
              </a:rPr>
              <a:t>Avantages de Sécur’Pass Pro pour les clients B2B ?</a:t>
            </a:r>
          </a:p>
        </p:txBody>
      </p:sp>
      <p:sp>
        <p:nvSpPr>
          <p:cNvPr id="120" name="Espace réservé du contenu 2">
            <a:extLst>
              <a:ext uri="{FF2B5EF4-FFF2-40B4-BE49-F238E27FC236}">
                <a16:creationId xmlns:a16="http://schemas.microsoft.com/office/drawing/2014/main" id="{E15AA76C-192F-4887-B0C4-054CEB1AC68B}"/>
              </a:ext>
            </a:extLst>
          </p:cNvPr>
          <p:cNvSpPr txBox="1">
            <a:spLocks/>
          </p:cNvSpPr>
          <p:nvPr/>
        </p:nvSpPr>
        <p:spPr>
          <a:xfrm>
            <a:off x="160338" y="8016459"/>
            <a:ext cx="6581775" cy="6746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marL="285750" indent="-28575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b="1" i="1" u="sng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ndalus" pitchFamily="18" charset="-78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C00000"/>
              </a:buClr>
              <a:defRPr/>
            </a:pPr>
            <a:r>
              <a:rPr lang="fr-FR" sz="1600" dirty="0">
                <a:latin typeface="+mn-lt"/>
              </a:rPr>
              <a:t>Les bons réflexes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endParaRPr lang="fr-FR" sz="100" dirty="0">
              <a:latin typeface="+mn-lt"/>
            </a:endParaRPr>
          </a:p>
          <a:p>
            <a:pPr marL="800100" lvl="1" indent="-342900">
              <a:spcBef>
                <a:spcPts val="0"/>
              </a:spcBef>
              <a:buClr>
                <a:srgbClr val="C00000"/>
              </a:buClr>
              <a:buFont typeface="+mj-lt"/>
              <a:buAutoNum type="arabicPeriod"/>
              <a:defRPr/>
            </a:pPr>
            <a:endParaRPr lang="fr-FR" sz="500" dirty="0">
              <a:latin typeface="+mn-lt"/>
            </a:endParaRPr>
          </a:p>
          <a:p>
            <a:pPr marL="800100" lvl="1" indent="-342900">
              <a:spcBef>
                <a:spcPts val="0"/>
              </a:spcBef>
              <a:buClr>
                <a:srgbClr val="C00000"/>
              </a:buClr>
              <a:buFont typeface="+mj-lt"/>
              <a:buAutoNum type="arabicPeriod"/>
              <a:defRPr/>
            </a:pPr>
            <a:r>
              <a:rPr lang="fr-FR" sz="1000" dirty="0">
                <a:latin typeface="+mn-lt"/>
              </a:rPr>
              <a:t>Vérifier l’éligibilité de mon client et agir si besoin pour le rendre éligible</a:t>
            </a:r>
          </a:p>
          <a:p>
            <a:pPr marL="800100" lvl="1" indent="-342900">
              <a:spcBef>
                <a:spcPts val="0"/>
              </a:spcBef>
              <a:buClr>
                <a:srgbClr val="C00000"/>
              </a:buClr>
              <a:buFont typeface="+mj-lt"/>
              <a:buAutoNum type="arabicPeriod"/>
              <a:defRPr/>
            </a:pPr>
            <a:r>
              <a:rPr lang="fr-FR" sz="1000" dirty="0">
                <a:latin typeface="+mn-lt"/>
              </a:rPr>
              <a:t>Rappeler au client qu’il doit veiller à conserver secret le code Sécur’Pass Pro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795CA046-13DC-41D4-9B5F-E001540A73D4}"/>
              </a:ext>
            </a:extLst>
          </p:cNvPr>
          <p:cNvSpPr/>
          <p:nvPr/>
        </p:nvSpPr>
        <p:spPr>
          <a:xfrm>
            <a:off x="258763" y="1103478"/>
            <a:ext cx="6349999" cy="549377"/>
          </a:xfrm>
          <a:prstGeom prst="rect">
            <a:avLst/>
          </a:prstGeom>
          <a:solidFill>
            <a:schemeClr val="bg1"/>
          </a:solidFill>
        </p:spPr>
        <p:txBody>
          <a:bodyPr wrap="square" lIns="91435" tIns="45718" rIns="91435" bIns="45718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“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Les clients </a:t>
            </a:r>
            <a:r>
              <a:rPr lang="fr-FR" sz="1100" b="1" dirty="0">
                <a:solidFill>
                  <a:srgbClr val="C00000"/>
                </a:solidFill>
                <a:latin typeface="+mn-lt"/>
                <a:cs typeface="Open Sans Light" charset="0"/>
              </a:rPr>
              <a:t>Personnes morales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peuvent aujourd’hui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utiliser une solution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unique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,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simple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et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sécurisée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Open Sans Light" charset="0"/>
              </a:rPr>
              <a:t>pour réaliser leurs opérations sensibles”. L’authentification forte à l’accès de CE net avec SECUR’PASS Pro arrivera dans un second temps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A2F6A393-F586-4DAD-86C1-11A97BE1DE4E}"/>
              </a:ext>
            </a:extLst>
          </p:cNvPr>
          <p:cNvSpPr/>
          <p:nvPr/>
        </p:nvSpPr>
        <p:spPr>
          <a:xfrm>
            <a:off x="141288" y="5407025"/>
            <a:ext cx="2016125" cy="5540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EDC32558-F364-470A-BFD4-55DD2A57941A}"/>
              </a:ext>
            </a:extLst>
          </p:cNvPr>
          <p:cNvSpPr txBox="1"/>
          <p:nvPr/>
        </p:nvSpPr>
        <p:spPr>
          <a:xfrm>
            <a:off x="141288" y="5402263"/>
            <a:ext cx="13176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Sérénité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2974A1AD-0398-4948-9AB4-0155AF7162F9}"/>
              </a:ext>
            </a:extLst>
          </p:cNvPr>
          <p:cNvSpPr txBox="1"/>
          <p:nvPr/>
        </p:nvSpPr>
        <p:spPr>
          <a:xfrm>
            <a:off x="141288" y="5576888"/>
            <a:ext cx="2016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latin typeface="+mn-lt"/>
              </a:rPr>
              <a:t>Renforcement de la sécurité sur les opérations sensibles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6D69517-111F-4A3B-8E02-C74CFD7648CA}"/>
              </a:ext>
            </a:extLst>
          </p:cNvPr>
          <p:cNvSpPr/>
          <p:nvPr/>
        </p:nvSpPr>
        <p:spPr>
          <a:xfrm>
            <a:off x="2227263" y="5391150"/>
            <a:ext cx="2020887" cy="6318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E25937C4-73AC-47F8-AB2D-688C0D47D8BB}"/>
              </a:ext>
            </a:extLst>
          </p:cNvPr>
          <p:cNvSpPr txBox="1"/>
          <p:nvPr/>
        </p:nvSpPr>
        <p:spPr>
          <a:xfrm>
            <a:off x="2209800" y="5386388"/>
            <a:ext cx="21463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Gain de temps</a:t>
            </a: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D2F6F3EA-6E27-4652-9850-4859574DC69C}"/>
              </a:ext>
            </a:extLst>
          </p:cNvPr>
          <p:cNvSpPr txBox="1"/>
          <p:nvPr/>
        </p:nvSpPr>
        <p:spPr>
          <a:xfrm>
            <a:off x="2209800" y="5561013"/>
            <a:ext cx="16891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latin typeface="+mn-lt"/>
              </a:rPr>
              <a:t>Les opérations sont réalisées immédiatement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86181992-9CAE-47EC-9150-D2B22314EA4E}"/>
              </a:ext>
            </a:extLst>
          </p:cNvPr>
          <p:cNvSpPr/>
          <p:nvPr/>
        </p:nvSpPr>
        <p:spPr>
          <a:xfrm>
            <a:off x="4287838" y="5386388"/>
            <a:ext cx="2449512" cy="2444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F31A0C00-9780-4DAB-B7F5-C905F93F2453}"/>
              </a:ext>
            </a:extLst>
          </p:cNvPr>
          <p:cNvSpPr txBox="1"/>
          <p:nvPr/>
        </p:nvSpPr>
        <p:spPr>
          <a:xfrm>
            <a:off x="4287838" y="5367338"/>
            <a:ext cx="21463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Simplicité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70B07E58-0A8D-468F-84D8-CCA114127810}"/>
              </a:ext>
            </a:extLst>
          </p:cNvPr>
          <p:cNvSpPr txBox="1"/>
          <p:nvPr/>
        </p:nvSpPr>
        <p:spPr>
          <a:xfrm>
            <a:off x="4287838" y="5553075"/>
            <a:ext cx="24431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fr-FR" sz="1000" dirty="0">
                <a:latin typeface="+mn-lt"/>
              </a:rPr>
              <a:t>Plus besoin d’utiliser son lecteur CAP ni de recopier un code SMS à 8 chiffres.</a:t>
            </a:r>
          </a:p>
          <a:p>
            <a:pPr marL="171450" indent="-171450">
              <a:buFontTx/>
              <a:buChar char="-"/>
              <a:defRPr/>
            </a:pPr>
            <a:endParaRPr lang="fr-FR" sz="1000" dirty="0">
              <a:latin typeface="+mn-lt"/>
              <a:ea typeface="Helvetica Light"/>
              <a:cs typeface="Helvetica Light"/>
              <a:sym typeface="Helvetica Light"/>
            </a:endParaRPr>
          </a:p>
          <a:p>
            <a:pPr marL="171450" indent="-171450">
              <a:buFontTx/>
              <a:buChar char="-"/>
              <a:defRPr/>
            </a:pPr>
            <a:r>
              <a:rPr lang="fr-FR" sz="1000" dirty="0">
                <a:latin typeface="+mn-lt"/>
                <a:ea typeface="Helvetica Light"/>
                <a:cs typeface="Helvetica Light"/>
                <a:sym typeface="Helvetica Light"/>
              </a:rPr>
              <a:t>Utilisation  possible de la reconnaissance biométrique à la place du code Sécur’Pass Pro. Activation lors de l’inscription à Sécur’Pass ou via le menu de l’application CE net (rubrique « Sécur’Pass » ou via « Profil et réglages »)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396352A9-1F26-4F3F-ABEB-AE4B5955CB43}"/>
              </a:ext>
            </a:extLst>
          </p:cNvPr>
          <p:cNvSpPr/>
          <p:nvPr/>
        </p:nvSpPr>
        <p:spPr>
          <a:xfrm>
            <a:off x="2227263" y="6072188"/>
            <a:ext cx="2020887" cy="9271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DE45F864-0C95-4C52-A2A9-EE3189F03C8E}"/>
              </a:ext>
            </a:extLst>
          </p:cNvPr>
          <p:cNvSpPr txBox="1"/>
          <p:nvPr/>
        </p:nvSpPr>
        <p:spPr>
          <a:xfrm>
            <a:off x="2216150" y="6037263"/>
            <a:ext cx="21463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Optimisation</a:t>
            </a: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357DBC1A-CA9C-44A1-BE8E-D20B550AB855}"/>
              </a:ext>
            </a:extLst>
          </p:cNvPr>
          <p:cNvSpPr txBox="1"/>
          <p:nvPr/>
        </p:nvSpPr>
        <p:spPr>
          <a:xfrm>
            <a:off x="2211388" y="6273800"/>
            <a:ext cx="20764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latin typeface="+mn-lt"/>
              </a:rPr>
              <a:t>Si les notifications de l’application CE net sont activées, un  « clic » sur celle-ci ouvre automatiquement cette application</a:t>
            </a:r>
            <a:endParaRPr lang="fr-FR" sz="1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8510CF46-8D6C-4437-B0DA-D770ECCD6F26}"/>
              </a:ext>
            </a:extLst>
          </p:cNvPr>
          <p:cNvSpPr/>
          <p:nvPr/>
        </p:nvSpPr>
        <p:spPr>
          <a:xfrm>
            <a:off x="120650" y="6005513"/>
            <a:ext cx="2036763" cy="1825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25362035-DF99-49FB-84F3-F57AE22AA8EB}"/>
              </a:ext>
            </a:extLst>
          </p:cNvPr>
          <p:cNvSpPr txBox="1"/>
          <p:nvPr/>
        </p:nvSpPr>
        <p:spPr>
          <a:xfrm>
            <a:off x="138113" y="6005513"/>
            <a:ext cx="20240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Confort</a:t>
            </a: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63FEC68D-1785-4990-B97F-5E361923C419}"/>
              </a:ext>
            </a:extLst>
          </p:cNvPr>
          <p:cNvSpPr txBox="1"/>
          <p:nvPr/>
        </p:nvSpPr>
        <p:spPr>
          <a:xfrm>
            <a:off x="92075" y="6216605"/>
            <a:ext cx="2054225" cy="1631216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marL="171450" indent="-171450" defTabSz="179388">
              <a:buFontTx/>
              <a:buChar char="-"/>
              <a:defRPr/>
            </a:pPr>
            <a:r>
              <a:rPr lang="fr-FR" sz="1000" dirty="0">
                <a:latin typeface="+mn-lt"/>
                <a:cs typeface="Arial"/>
              </a:rPr>
              <a:t>	L’opération sensible peut être réalisée sur un ordinateur ou une tablette ou un Smart Phone.</a:t>
            </a:r>
          </a:p>
          <a:p>
            <a:pPr marL="171450" indent="-171450" defTabSz="179388">
              <a:buFontTx/>
              <a:buChar char="-"/>
              <a:defRPr/>
            </a:pPr>
            <a:r>
              <a:rPr lang="fr-FR" sz="1000" dirty="0">
                <a:latin typeface="+mn-lt"/>
                <a:cs typeface="Arial"/>
              </a:rPr>
              <a:t>Si le client change de terminal ou s’il désinstalle/réinstalle l’application CE net alors l’application l’invite à transférer / réinstaller Sécur’Pass PRO (le client réitère les actions d’activation de Sécur’Pass Pro)</a:t>
            </a:r>
            <a:endParaRPr lang="fr-FR" sz="1000" dirty="0">
              <a:latin typeface="+mn-lt"/>
              <a:ea typeface="Calibri"/>
              <a:cs typeface="Arial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9AF74D42-D0A3-46D7-BD51-407D96391163}"/>
              </a:ext>
            </a:extLst>
          </p:cNvPr>
          <p:cNvSpPr/>
          <p:nvPr/>
        </p:nvSpPr>
        <p:spPr>
          <a:xfrm>
            <a:off x="207963" y="1658938"/>
            <a:ext cx="2573337" cy="1025941"/>
          </a:xfrm>
          <a:prstGeom prst="rect">
            <a:avLst/>
          </a:prstGeom>
          <a:solidFill>
            <a:srgbClr val="FF0000">
              <a:alpha val="17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pic>
        <p:nvPicPr>
          <p:cNvPr id="5141" name="Picture 97">
            <a:extLst>
              <a:ext uri="{FF2B5EF4-FFF2-40B4-BE49-F238E27FC236}">
                <a16:creationId xmlns:a16="http://schemas.microsoft.com/office/drawing/2014/main" id="{50F3BF0D-6985-4084-9CB1-81C003855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890713"/>
            <a:ext cx="568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5" name="ZoneTexte 174">
            <a:extLst>
              <a:ext uri="{FF2B5EF4-FFF2-40B4-BE49-F238E27FC236}">
                <a16:creationId xmlns:a16="http://schemas.microsoft.com/office/drawing/2014/main" id="{41418652-D73A-4C3F-80A0-81622E54DBCB}"/>
              </a:ext>
            </a:extLst>
          </p:cNvPr>
          <p:cNvSpPr txBox="1"/>
          <p:nvPr/>
        </p:nvSpPr>
        <p:spPr>
          <a:xfrm>
            <a:off x="798513" y="1709738"/>
            <a:ext cx="1982787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Solution d’authentification forte pour les clients PROS ENTREPRISES, qui remplace lecteur CAP et OTP SMS renforcé</a:t>
            </a: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4717EEE4-C026-4C9D-8DC5-3C679363473B}"/>
              </a:ext>
            </a:extLst>
          </p:cNvPr>
          <p:cNvSpPr txBox="1"/>
          <p:nvPr/>
        </p:nvSpPr>
        <p:spPr>
          <a:xfrm>
            <a:off x="2781300" y="1607693"/>
            <a:ext cx="3943350" cy="14619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Les Opérations concernées par SECUR’PASS Pro 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Les opérations sensibles nécessitant certificat, le lecteur CAP ou OTP SMS (par exemple, « ajouter un bénéficiaire pour un virement »)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Authentification dans le cadre de la signature électronique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Paiements 3DS par carte bancaire sur internet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Accès à la BAD en authentification forte </a:t>
            </a:r>
          </a:p>
          <a:p>
            <a:pPr>
              <a:defRPr/>
            </a:pPr>
            <a:endParaRPr lang="fr-FR" sz="1100" dirty="0">
              <a:latin typeface="+mn-lt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4E167E2-72C9-4BEF-9E78-E14C111648DC}"/>
              </a:ext>
            </a:extLst>
          </p:cNvPr>
          <p:cNvSpPr/>
          <p:nvPr/>
        </p:nvSpPr>
        <p:spPr>
          <a:xfrm>
            <a:off x="2227263" y="7058025"/>
            <a:ext cx="2020887" cy="7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600" dirty="0" err="1">
              <a:solidFill>
                <a:schemeClr val="tx1"/>
              </a:solidFill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89094B5E-7A49-43EB-8275-E9AD80B14CCB}"/>
              </a:ext>
            </a:extLst>
          </p:cNvPr>
          <p:cNvSpPr txBox="1"/>
          <p:nvPr/>
        </p:nvSpPr>
        <p:spPr>
          <a:xfrm>
            <a:off x="2170113" y="7042150"/>
            <a:ext cx="18843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Disponibilité</a:t>
            </a:r>
            <a:r>
              <a:rPr lang="fr-FR" sz="1200" b="1" dirty="0">
                <a:solidFill>
                  <a:srgbClr val="0049A6"/>
                </a:solidFill>
                <a:latin typeface="+mn-lt"/>
              </a:rPr>
              <a:t>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accrue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092DFBBB-B5C6-448F-B391-075BF3B33C15}"/>
              </a:ext>
            </a:extLst>
          </p:cNvPr>
          <p:cNvSpPr txBox="1"/>
          <p:nvPr/>
        </p:nvSpPr>
        <p:spPr>
          <a:xfrm>
            <a:off x="2195513" y="7273925"/>
            <a:ext cx="2063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latin typeface="+mn-lt"/>
              </a:rPr>
              <a:t>L’accessibilité à Internet (WIFI, 4G, 5G) suffit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2289F70-00DB-4C16-944C-01B6DA933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03028"/>
              </p:ext>
            </p:extLst>
          </p:nvPr>
        </p:nvGraphicFramePr>
        <p:xfrm>
          <a:off x="4475163" y="7215188"/>
          <a:ext cx="2071687" cy="48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6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Touch</a:t>
                      </a:r>
                      <a:r>
                        <a:rPr lang="fr-FR" sz="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 ID / Face ID</a:t>
                      </a:r>
                    </a:p>
                  </a:txBody>
                  <a:tcPr marL="91385" marR="91385" marT="45646" marB="45646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Fingerprint</a:t>
                      </a:r>
                      <a:endParaRPr lang="fr-FR" sz="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91385" marR="91385" marT="45646" marB="45646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91385" marR="91385" marT="45646" marB="4564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91385" marR="91385" marT="45646" marB="4564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58" name="Image 66">
            <a:extLst>
              <a:ext uri="{FF2B5EF4-FFF2-40B4-BE49-F238E27FC236}">
                <a16:creationId xmlns:a16="http://schemas.microsoft.com/office/drawing/2014/main" id="{819637B1-53F0-4B6D-B258-2090E1E43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7499350"/>
            <a:ext cx="179388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9" name="Image 67">
            <a:extLst>
              <a:ext uri="{FF2B5EF4-FFF2-40B4-BE49-F238E27FC236}">
                <a16:creationId xmlns:a16="http://schemas.microsoft.com/office/drawing/2014/main" id="{82318FB2-CCC8-49A2-80EE-A0FBC358D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7486650"/>
            <a:ext cx="17621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Espace réservé du contenu 2">
            <a:extLst>
              <a:ext uri="{FF2B5EF4-FFF2-40B4-BE49-F238E27FC236}">
                <a16:creationId xmlns:a16="http://schemas.microsoft.com/office/drawing/2014/main" id="{BACB7D46-4A70-43BE-8F5B-E32F3380258E}"/>
              </a:ext>
            </a:extLst>
          </p:cNvPr>
          <p:cNvSpPr txBox="1">
            <a:spLocks/>
          </p:cNvSpPr>
          <p:nvPr/>
        </p:nvSpPr>
        <p:spPr>
          <a:xfrm>
            <a:off x="207963" y="2870200"/>
            <a:ext cx="6505575" cy="31432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marL="285750" indent="-28575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b="1" i="1" u="sng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ndalus" pitchFamily="18" charset="-78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C00000"/>
              </a:buClr>
              <a:defRPr/>
            </a:pPr>
            <a:r>
              <a:rPr lang="fr-FR" sz="1600" dirty="0">
                <a:latin typeface="+mn-lt"/>
              </a:rPr>
              <a:t>SECUR’PASS Pro, pour qui  ?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2E9115C5-9BD7-48AE-8867-26927F2D2E8D}"/>
              </a:ext>
            </a:extLst>
          </p:cNvPr>
          <p:cNvSpPr txBox="1"/>
          <p:nvPr/>
        </p:nvSpPr>
        <p:spPr>
          <a:xfrm>
            <a:off x="866774" y="3866534"/>
            <a:ext cx="60149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dirty="0">
                <a:latin typeface="+mn-lt"/>
              </a:rPr>
              <a:t>D’avoir un smartphone et d’avoir téléchargé l’application « CE net » depuis les stores (IOS, Android)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3ED4A3A2-8740-4C1B-8FC0-46B635FDD412}"/>
              </a:ext>
            </a:extLst>
          </p:cNvPr>
          <p:cNvSpPr txBox="1"/>
          <p:nvPr/>
        </p:nvSpPr>
        <p:spPr>
          <a:xfrm>
            <a:off x="866775" y="3515861"/>
            <a:ext cx="31956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dirty="0">
                <a:latin typeface="+mn-lt"/>
              </a:rPr>
              <a:t>D’être utilisateur de l’abonnement </a:t>
            </a:r>
            <a:r>
              <a:rPr lang="fr-FR" sz="1100" b="1" dirty="0">
                <a:solidFill>
                  <a:srgbClr val="C00000"/>
                </a:solidFill>
                <a:latin typeface="+mn-lt"/>
              </a:rPr>
              <a:t>CE net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DE958496-7949-4029-BAB0-25FF40B484AC}"/>
              </a:ext>
            </a:extLst>
          </p:cNvPr>
          <p:cNvSpPr txBox="1"/>
          <p:nvPr/>
        </p:nvSpPr>
        <p:spPr>
          <a:xfrm>
            <a:off x="866775" y="4566156"/>
            <a:ext cx="5648325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100" b="1" dirty="0">
                <a:solidFill>
                  <a:srgbClr val="C00000"/>
                </a:solidFill>
                <a:latin typeface="+mn-lt"/>
              </a:rPr>
              <a:t>Une carte bancaire (classique ou Business) activée ou une carte </a:t>
            </a:r>
            <a:r>
              <a:rPr lang="fr-FR" sz="1100" b="1" dirty="0" err="1">
                <a:solidFill>
                  <a:srgbClr val="C00000"/>
                </a:solidFill>
                <a:latin typeface="+mn-lt"/>
              </a:rPr>
              <a:t>secur</a:t>
            </a:r>
            <a:r>
              <a:rPr lang="fr-FR" sz="1100" b="1" dirty="0">
                <a:solidFill>
                  <a:srgbClr val="C00000"/>
                </a:solidFill>
                <a:latin typeface="+mn-lt"/>
              </a:rPr>
              <a:t>’@</a:t>
            </a:r>
            <a:r>
              <a:rPr lang="fr-FR" sz="1100" b="1" dirty="0" err="1">
                <a:solidFill>
                  <a:srgbClr val="C00000"/>
                </a:solidFill>
                <a:latin typeface="+mn-lt"/>
              </a:rPr>
              <a:t>cces</a:t>
            </a:r>
            <a:endParaRPr lang="fr-FR" sz="1100" dirty="0">
              <a:latin typeface="+mn-lt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A0CA0B03-6C95-4652-AFE0-FBD64C95A63D}"/>
              </a:ext>
            </a:extLst>
          </p:cNvPr>
          <p:cNvSpPr txBox="1"/>
          <p:nvPr/>
        </p:nvSpPr>
        <p:spPr>
          <a:xfrm>
            <a:off x="866775" y="4211022"/>
            <a:ext cx="5386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dirty="0">
                <a:latin typeface="+mn-lt"/>
              </a:rPr>
              <a:t>Un numéro de </a:t>
            </a:r>
            <a:r>
              <a:rPr lang="fr-FR" sz="1100" b="1" dirty="0">
                <a:solidFill>
                  <a:srgbClr val="C00000"/>
                </a:solidFill>
                <a:latin typeface="+mn-lt"/>
              </a:rPr>
              <a:t>mobile sécurisé renseigné dans la connaissance client Personne Physique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CE005A-D347-4A48-B016-117A67DABEA2}"/>
              </a:ext>
            </a:extLst>
          </p:cNvPr>
          <p:cNvSpPr/>
          <p:nvPr/>
        </p:nvSpPr>
        <p:spPr>
          <a:xfrm>
            <a:off x="165277" y="3213011"/>
            <a:ext cx="62159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dirty="0">
                <a:latin typeface="+mn-lt"/>
              </a:rPr>
              <a:t>Pour être éligible SECUR’PASS Pro, il est nécessaire :  </a:t>
            </a:r>
            <a:endParaRPr lang="fr-FR" sz="11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08B950-92BB-4982-ABCA-2319ABFF57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73" y="4184307"/>
            <a:ext cx="342325" cy="342325"/>
          </a:xfrm>
          <a:prstGeom prst="rect">
            <a:avLst/>
          </a:prstGeom>
        </p:spPr>
      </p:pic>
      <p:pic>
        <p:nvPicPr>
          <p:cNvPr id="9" name="Image 8" descr="Une image contenant texte, signe, sombre&#10;&#10;Description générée automatiquement">
            <a:extLst>
              <a:ext uri="{FF2B5EF4-FFF2-40B4-BE49-F238E27FC236}">
                <a16:creationId xmlns:a16="http://schemas.microsoft.com/office/drawing/2014/main" id="{2F71E579-7A74-4C60-A793-574C9A96E6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6" y="3454662"/>
            <a:ext cx="412518" cy="412518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5D7E75EE-4416-4A8A-8BFE-65AB3D6D7C37}"/>
              </a:ext>
            </a:extLst>
          </p:cNvPr>
          <p:cNvGrpSpPr>
            <a:grpSpLocks noChangeAspect="1"/>
          </p:cNvGrpSpPr>
          <p:nvPr/>
        </p:nvGrpSpPr>
        <p:grpSpPr>
          <a:xfrm>
            <a:off x="443864" y="3857743"/>
            <a:ext cx="301244" cy="280288"/>
            <a:chOff x="542925" y="1350963"/>
            <a:chExt cx="466725" cy="454024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02873384-8E7E-445B-ADA6-94F932BC9C77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64" name="Line 24">
                <a:extLst>
                  <a:ext uri="{FF2B5EF4-FFF2-40B4-BE49-F238E27FC236}">
                    <a16:creationId xmlns:a16="http://schemas.microsoft.com/office/drawing/2014/main" id="{68C3ABDA-1F94-4601-B768-7DF092A2C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65" name="Line 25">
                <a:extLst>
                  <a:ext uri="{FF2B5EF4-FFF2-40B4-BE49-F238E27FC236}">
                    <a16:creationId xmlns:a16="http://schemas.microsoft.com/office/drawing/2014/main" id="{F7CF725D-2A0C-4ED7-B0E5-6EB1C7B36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66" name="Line 26">
                <a:extLst>
                  <a:ext uri="{FF2B5EF4-FFF2-40B4-BE49-F238E27FC236}">
                    <a16:creationId xmlns:a16="http://schemas.microsoft.com/office/drawing/2014/main" id="{C8F1A4AD-0E62-4B1C-9E57-4D375E05EC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67" name="Freeform 27">
                <a:extLst>
                  <a:ext uri="{FF2B5EF4-FFF2-40B4-BE49-F238E27FC236}">
                    <a16:creationId xmlns:a16="http://schemas.microsoft.com/office/drawing/2014/main" id="{E4B52764-9F78-43B7-B2A6-EBE682E38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68" name="Freeform 28">
                <a:extLst>
                  <a:ext uri="{FF2B5EF4-FFF2-40B4-BE49-F238E27FC236}">
                    <a16:creationId xmlns:a16="http://schemas.microsoft.com/office/drawing/2014/main" id="{6CDAF062-820D-4AB1-A844-26CD79549B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69" name="Line 29">
                <a:extLst>
                  <a:ext uri="{FF2B5EF4-FFF2-40B4-BE49-F238E27FC236}">
                    <a16:creationId xmlns:a16="http://schemas.microsoft.com/office/drawing/2014/main" id="{E494AF0D-AAFE-4981-98D8-07E1D62441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0" name="Line 30">
                <a:extLst>
                  <a:ext uri="{FF2B5EF4-FFF2-40B4-BE49-F238E27FC236}">
                    <a16:creationId xmlns:a16="http://schemas.microsoft.com/office/drawing/2014/main" id="{C9C3D3C6-3D08-4808-B133-945C791666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1" name="Line 31">
                <a:extLst>
                  <a:ext uri="{FF2B5EF4-FFF2-40B4-BE49-F238E27FC236}">
                    <a16:creationId xmlns:a16="http://schemas.microsoft.com/office/drawing/2014/main" id="{6ABEB21A-8417-4B84-AFCF-9660AD8B0A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2" name="Line 32">
                <a:extLst>
                  <a:ext uri="{FF2B5EF4-FFF2-40B4-BE49-F238E27FC236}">
                    <a16:creationId xmlns:a16="http://schemas.microsoft.com/office/drawing/2014/main" id="{BC624499-285B-4810-9C8B-C3ED3E553E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D951E007-6AC3-4AA3-BF9D-15E9CEB39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4" name="Line 34">
                <a:extLst>
                  <a:ext uri="{FF2B5EF4-FFF2-40B4-BE49-F238E27FC236}">
                    <a16:creationId xmlns:a16="http://schemas.microsoft.com/office/drawing/2014/main" id="{1110AE28-EA02-42C1-B91F-2ED702712E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5" name="Line 35">
                <a:extLst>
                  <a:ext uri="{FF2B5EF4-FFF2-40B4-BE49-F238E27FC236}">
                    <a16:creationId xmlns:a16="http://schemas.microsoft.com/office/drawing/2014/main" id="{0F6EA50B-5251-4E7F-8559-8A9A2ACC81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6" name="Line 36">
                <a:extLst>
                  <a:ext uri="{FF2B5EF4-FFF2-40B4-BE49-F238E27FC236}">
                    <a16:creationId xmlns:a16="http://schemas.microsoft.com/office/drawing/2014/main" id="{FF4175A4-3C72-4CBA-8F73-4C6CF89D83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080F788-F324-4B8D-98E9-13AFBACDD509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58" name="Freeform 37">
                <a:extLst>
                  <a:ext uri="{FF2B5EF4-FFF2-40B4-BE49-F238E27FC236}">
                    <a16:creationId xmlns:a16="http://schemas.microsoft.com/office/drawing/2014/main" id="{42C28D18-3F90-45AB-81F5-05A8069AF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59" name="Line 38">
                <a:extLst>
                  <a:ext uri="{FF2B5EF4-FFF2-40B4-BE49-F238E27FC236}">
                    <a16:creationId xmlns:a16="http://schemas.microsoft.com/office/drawing/2014/main" id="{3B43228F-8460-4BC7-82BB-15A614301A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60" name="Line 39">
                <a:extLst>
                  <a:ext uri="{FF2B5EF4-FFF2-40B4-BE49-F238E27FC236}">
                    <a16:creationId xmlns:a16="http://schemas.microsoft.com/office/drawing/2014/main" id="{0C167659-30B3-4B15-A18E-3E7D881F57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6350" cap="rnd">
                <a:solidFill>
                  <a:srgbClr val="C00000">
                    <a:alpha val="65000"/>
                  </a:srgb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pic>
        <p:nvPicPr>
          <p:cNvPr id="11" name="Image 10" descr="Une image contenant texte, personne&#10;&#10;Description générée automatiquement">
            <a:extLst>
              <a:ext uri="{FF2B5EF4-FFF2-40B4-BE49-F238E27FC236}">
                <a16:creationId xmlns:a16="http://schemas.microsoft.com/office/drawing/2014/main" id="{77980E8A-294A-4CAD-875A-12DEAE9DF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6" y="4516616"/>
            <a:ext cx="375602" cy="37560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à coins arrondis 35">
            <a:extLst>
              <a:ext uri="{FF2B5EF4-FFF2-40B4-BE49-F238E27FC236}">
                <a16:creationId xmlns:a16="http://schemas.microsoft.com/office/drawing/2014/main" id="{1A98E977-76E5-454D-9F52-C999A88170E7}"/>
              </a:ext>
            </a:extLst>
          </p:cNvPr>
          <p:cNvSpPr/>
          <p:nvPr/>
        </p:nvSpPr>
        <p:spPr>
          <a:xfrm>
            <a:off x="146991" y="1103826"/>
            <a:ext cx="6640574" cy="4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E09FB53-BFB9-4DE8-8680-D9220833AEA6}"/>
              </a:ext>
            </a:extLst>
          </p:cNvPr>
          <p:cNvSpPr txBox="1"/>
          <p:nvPr/>
        </p:nvSpPr>
        <p:spPr>
          <a:xfrm>
            <a:off x="515938" y="1164889"/>
            <a:ext cx="70372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Activation de Sécur’Pass sans délai : action à réaliser par le client depuis son mobile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67CEC628-0D01-45FA-9B48-47CB398953CE}"/>
              </a:ext>
            </a:extLst>
          </p:cNvPr>
          <p:cNvSpPr txBox="1"/>
          <p:nvPr/>
        </p:nvSpPr>
        <p:spPr>
          <a:xfrm>
            <a:off x="281772" y="3005893"/>
            <a:ext cx="8397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Interstitiel d’enrôlement</a:t>
            </a: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uniquement si client éligible</a:t>
            </a:r>
          </a:p>
        </p:txBody>
      </p: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E124D2D1-81A3-4DF4-880F-984352E4192E}"/>
              </a:ext>
            </a:extLst>
          </p:cNvPr>
          <p:cNvCxnSpPr>
            <a:cxnSpLocks/>
          </p:cNvCxnSpPr>
          <p:nvPr/>
        </p:nvCxnSpPr>
        <p:spPr>
          <a:xfrm>
            <a:off x="179953" y="2378117"/>
            <a:ext cx="6607612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Image 82">
            <a:extLst>
              <a:ext uri="{FF2B5EF4-FFF2-40B4-BE49-F238E27FC236}">
                <a16:creationId xmlns:a16="http://schemas.microsoft.com/office/drawing/2014/main" id="{E25D88B0-4634-443A-A7DA-3F81B65A67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82643" y="1722481"/>
            <a:ext cx="660711" cy="11874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12FE091C-C003-469B-B894-F2AC480674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45000" y="1718512"/>
            <a:ext cx="660710" cy="11856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9374C35E-102B-4731-B320-B5A7276DEB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618580" y="1718512"/>
            <a:ext cx="660710" cy="11874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C2BC23C4-7A9A-486F-8247-FD347020E9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98996" y="1727748"/>
            <a:ext cx="664812" cy="118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69833CDE-6D55-410B-863F-22DA401EE9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174138" y="1732598"/>
            <a:ext cx="633765" cy="11694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B34B4261-CB7B-4AB5-8398-1CE98EAE1C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679441" y="1743671"/>
            <a:ext cx="590550" cy="1164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15191C76-C551-4C95-976D-2A91F949A0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68466" y="1724236"/>
            <a:ext cx="614706" cy="1192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51C3D4C-730A-471B-BFD2-676D0C5D8B8A}"/>
              </a:ext>
            </a:extLst>
          </p:cNvPr>
          <p:cNvGrpSpPr/>
          <p:nvPr/>
        </p:nvGrpSpPr>
        <p:grpSpPr>
          <a:xfrm>
            <a:off x="4909504" y="1733394"/>
            <a:ext cx="660710" cy="1182200"/>
            <a:chOff x="5925724" y="1534776"/>
            <a:chExt cx="879561" cy="1408135"/>
          </a:xfrm>
        </p:grpSpPr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CCB5A42D-2D38-4059-A91E-62134CCD9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25724" y="1534776"/>
              <a:ext cx="879561" cy="140813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8F68B2D-5096-47A6-8C3A-B2CFA8B0B4E8}"/>
                </a:ext>
              </a:extLst>
            </p:cNvPr>
            <p:cNvSpPr/>
            <p:nvPr/>
          </p:nvSpPr>
          <p:spPr>
            <a:xfrm flipV="1">
              <a:off x="5968229" y="2711457"/>
              <a:ext cx="794551" cy="93035"/>
            </a:xfrm>
            <a:prstGeom prst="rect">
              <a:avLst/>
            </a:prstGeom>
            <a:solidFill>
              <a:srgbClr val="D40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D1F9C35A-E339-4684-8466-47BC52322218}"/>
                </a:ext>
              </a:extLst>
            </p:cNvPr>
            <p:cNvSpPr txBox="1"/>
            <p:nvPr/>
          </p:nvSpPr>
          <p:spPr>
            <a:xfrm>
              <a:off x="6164268" y="2678218"/>
              <a:ext cx="495183" cy="16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" dirty="0">
                  <a:solidFill>
                    <a:srgbClr val="FFFFFF"/>
                  </a:solidFill>
                </a:rPr>
                <a:t>Activer</a:t>
              </a:r>
            </a:p>
          </p:txBody>
        </p:sp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CBE2D6FA-7DCE-4EEF-AE47-7D53BC388B87}"/>
              </a:ext>
            </a:extLst>
          </p:cNvPr>
          <p:cNvGrpSpPr>
            <a:grpSpLocks noChangeAspect="1"/>
          </p:cNvGrpSpPr>
          <p:nvPr/>
        </p:nvGrpSpPr>
        <p:grpSpPr>
          <a:xfrm>
            <a:off x="214694" y="1202164"/>
            <a:ext cx="301244" cy="280288"/>
            <a:chOff x="542925" y="1350963"/>
            <a:chExt cx="466725" cy="454024"/>
          </a:xfrm>
        </p:grpSpPr>
        <p:grpSp>
          <p:nvGrpSpPr>
            <p:cNvPr id="144" name="Groupe 143">
              <a:extLst>
                <a:ext uri="{FF2B5EF4-FFF2-40B4-BE49-F238E27FC236}">
                  <a16:creationId xmlns:a16="http://schemas.microsoft.com/office/drawing/2014/main" id="{749BE9C3-AA8D-4054-8710-9EF4DB7C0DE8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49" name="Line 24">
                <a:extLst>
                  <a:ext uri="{FF2B5EF4-FFF2-40B4-BE49-F238E27FC236}">
                    <a16:creationId xmlns:a16="http://schemas.microsoft.com/office/drawing/2014/main" id="{5BC72E79-CDD0-4A77-9682-4FE4BFDEC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0" name="Line 25">
                <a:extLst>
                  <a:ext uri="{FF2B5EF4-FFF2-40B4-BE49-F238E27FC236}">
                    <a16:creationId xmlns:a16="http://schemas.microsoft.com/office/drawing/2014/main" id="{F256F522-E064-4DD3-8E06-4C0E9758F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1" name="Line 26">
                <a:extLst>
                  <a:ext uri="{FF2B5EF4-FFF2-40B4-BE49-F238E27FC236}">
                    <a16:creationId xmlns:a16="http://schemas.microsoft.com/office/drawing/2014/main" id="{39E198CE-2EFB-4A21-837E-24293FD442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2" name="Freeform 27">
                <a:extLst>
                  <a:ext uri="{FF2B5EF4-FFF2-40B4-BE49-F238E27FC236}">
                    <a16:creationId xmlns:a16="http://schemas.microsoft.com/office/drawing/2014/main" id="{108D7C90-C8F2-44E1-A758-43F557798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3" name="Freeform 28">
                <a:extLst>
                  <a:ext uri="{FF2B5EF4-FFF2-40B4-BE49-F238E27FC236}">
                    <a16:creationId xmlns:a16="http://schemas.microsoft.com/office/drawing/2014/main" id="{F522660D-2FD4-4F57-8AE9-F4AEE6745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4" name="Line 29">
                <a:extLst>
                  <a:ext uri="{FF2B5EF4-FFF2-40B4-BE49-F238E27FC236}">
                    <a16:creationId xmlns:a16="http://schemas.microsoft.com/office/drawing/2014/main" id="{67B06021-1C92-49E8-98EA-A10FC77D35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5" name="Line 30">
                <a:extLst>
                  <a:ext uri="{FF2B5EF4-FFF2-40B4-BE49-F238E27FC236}">
                    <a16:creationId xmlns:a16="http://schemas.microsoft.com/office/drawing/2014/main" id="{4CFFD8DB-075A-45E5-ABCA-C233C0F6D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6" name="Line 31">
                <a:extLst>
                  <a:ext uri="{FF2B5EF4-FFF2-40B4-BE49-F238E27FC236}">
                    <a16:creationId xmlns:a16="http://schemas.microsoft.com/office/drawing/2014/main" id="{F411A1FA-E025-4754-B0A0-A6720EC981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7" name="Line 32">
                <a:extLst>
                  <a:ext uri="{FF2B5EF4-FFF2-40B4-BE49-F238E27FC236}">
                    <a16:creationId xmlns:a16="http://schemas.microsoft.com/office/drawing/2014/main" id="{1188BBA4-25A2-408E-A868-25F7719CD0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8" name="Freeform 33">
                <a:extLst>
                  <a:ext uri="{FF2B5EF4-FFF2-40B4-BE49-F238E27FC236}">
                    <a16:creationId xmlns:a16="http://schemas.microsoft.com/office/drawing/2014/main" id="{304A447E-65D0-4ADE-A841-811B947CC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9" name="Line 34">
                <a:extLst>
                  <a:ext uri="{FF2B5EF4-FFF2-40B4-BE49-F238E27FC236}">
                    <a16:creationId xmlns:a16="http://schemas.microsoft.com/office/drawing/2014/main" id="{4F0FB0E9-922E-4ED4-8427-B9A8D6E23D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0" name="Line 35">
                <a:extLst>
                  <a:ext uri="{FF2B5EF4-FFF2-40B4-BE49-F238E27FC236}">
                    <a16:creationId xmlns:a16="http://schemas.microsoft.com/office/drawing/2014/main" id="{E257B4B2-1EAA-4C09-BE17-2AD61018E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1" name="Line 36">
                <a:extLst>
                  <a:ext uri="{FF2B5EF4-FFF2-40B4-BE49-F238E27FC236}">
                    <a16:creationId xmlns:a16="http://schemas.microsoft.com/office/drawing/2014/main" id="{B26F0F6D-4C60-480F-9025-4D1098BFC3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848F3E67-8466-42C7-945E-83BB01BE189C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46" name="Freeform 37">
                <a:extLst>
                  <a:ext uri="{FF2B5EF4-FFF2-40B4-BE49-F238E27FC236}">
                    <a16:creationId xmlns:a16="http://schemas.microsoft.com/office/drawing/2014/main" id="{EF2E3B99-5B18-4D4E-9704-596AA9A48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7" name="Line 38">
                <a:extLst>
                  <a:ext uri="{FF2B5EF4-FFF2-40B4-BE49-F238E27FC236}">
                    <a16:creationId xmlns:a16="http://schemas.microsoft.com/office/drawing/2014/main" id="{E2B56CD5-93F9-422E-A862-033A98C38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8" name="Line 39">
                <a:extLst>
                  <a:ext uri="{FF2B5EF4-FFF2-40B4-BE49-F238E27FC236}">
                    <a16:creationId xmlns:a16="http://schemas.microsoft.com/office/drawing/2014/main" id="{F8F6F092-24CC-4C55-9DB6-9C7ECC337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sp>
        <p:nvSpPr>
          <p:cNvPr id="162" name="ZoneTexte 161">
            <a:extLst>
              <a:ext uri="{FF2B5EF4-FFF2-40B4-BE49-F238E27FC236}">
                <a16:creationId xmlns:a16="http://schemas.microsoft.com/office/drawing/2014/main" id="{7E524A38-3293-48CF-9587-799D2E706A0E}"/>
              </a:ext>
            </a:extLst>
          </p:cNvPr>
          <p:cNvSpPr txBox="1"/>
          <p:nvPr/>
        </p:nvSpPr>
        <p:spPr>
          <a:xfrm>
            <a:off x="1050710" y="2999145"/>
            <a:ext cx="778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Nom du smartphone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E77D7DD3-31F7-4759-8571-3071EB34F901}"/>
              </a:ext>
            </a:extLst>
          </p:cNvPr>
          <p:cNvSpPr txBox="1"/>
          <p:nvPr/>
        </p:nvSpPr>
        <p:spPr>
          <a:xfrm>
            <a:off x="1835335" y="2999145"/>
            <a:ext cx="77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Chiffre du PAN de la carte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F46DC9BD-CD37-4B8E-BD2B-95314A7E30D6}"/>
              </a:ext>
            </a:extLst>
          </p:cNvPr>
          <p:cNvSpPr txBox="1"/>
          <p:nvPr/>
        </p:nvSpPr>
        <p:spPr>
          <a:xfrm>
            <a:off x="2626563" y="2999145"/>
            <a:ext cx="778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Code SMS reçu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806DC27A-975F-4C9B-A380-9B2BE671E7C4}"/>
              </a:ext>
            </a:extLst>
          </p:cNvPr>
          <p:cNvSpPr txBox="1"/>
          <p:nvPr/>
        </p:nvSpPr>
        <p:spPr>
          <a:xfrm>
            <a:off x="3332335" y="2999145"/>
            <a:ext cx="841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Création d’un code personnel à 4 chiffres</a:t>
            </a: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E6B15F8F-16BB-459A-89AD-0EC9AF6B190F}"/>
              </a:ext>
            </a:extLst>
          </p:cNvPr>
          <p:cNvSpPr txBox="1"/>
          <p:nvPr/>
        </p:nvSpPr>
        <p:spPr>
          <a:xfrm>
            <a:off x="4118231" y="2999145"/>
            <a:ext cx="841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Confirmation du code personnel</a:t>
            </a: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698A46AF-A3C5-4E9E-84EA-7DDD628D5DC3}"/>
              </a:ext>
            </a:extLst>
          </p:cNvPr>
          <p:cNvSpPr txBox="1"/>
          <p:nvPr/>
        </p:nvSpPr>
        <p:spPr>
          <a:xfrm>
            <a:off x="4889436" y="2999145"/>
            <a:ext cx="7442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Activation de la biométrie </a:t>
            </a: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DC2F0266-04BB-4426-967F-965F4703CD87}"/>
              </a:ext>
            </a:extLst>
          </p:cNvPr>
          <p:cNvSpPr txBox="1"/>
          <p:nvPr/>
        </p:nvSpPr>
        <p:spPr>
          <a:xfrm>
            <a:off x="5645401" y="2999145"/>
            <a:ext cx="10515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Confirmation</a:t>
            </a: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Immédiate si le terminal est identifié comme terminal de confiance</a:t>
            </a:r>
          </a:p>
        </p:txBody>
      </p:sp>
      <p:sp>
        <p:nvSpPr>
          <p:cNvPr id="90" name="Rectangle à coins arrondis 35">
            <a:extLst>
              <a:ext uri="{FF2B5EF4-FFF2-40B4-BE49-F238E27FC236}">
                <a16:creationId xmlns:a16="http://schemas.microsoft.com/office/drawing/2014/main" id="{43FFD79E-9B53-47FF-9C41-4EDB2EFA1741}"/>
              </a:ext>
            </a:extLst>
          </p:cNvPr>
          <p:cNvSpPr/>
          <p:nvPr/>
        </p:nvSpPr>
        <p:spPr>
          <a:xfrm>
            <a:off x="118376" y="4463937"/>
            <a:ext cx="6739623" cy="437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25980833-C1A8-438C-9A0D-BDB904F58B34}"/>
              </a:ext>
            </a:extLst>
          </p:cNvPr>
          <p:cNvSpPr txBox="1"/>
          <p:nvPr/>
        </p:nvSpPr>
        <p:spPr>
          <a:xfrm>
            <a:off x="326807" y="4540150"/>
            <a:ext cx="66871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Activation de Sécur’Pass avec un délai : action à réaliser par le client depuis son mobile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FDC50222-78B0-4399-8611-BAD5EE296413}"/>
              </a:ext>
            </a:extLst>
          </p:cNvPr>
          <p:cNvSpPr txBox="1"/>
          <p:nvPr/>
        </p:nvSpPr>
        <p:spPr>
          <a:xfrm>
            <a:off x="253158" y="6904143"/>
            <a:ext cx="8397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Intersticiel</a:t>
            </a: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d’enrôlement</a:t>
            </a: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uniquement si client éligible</a:t>
            </a:r>
          </a:p>
        </p:txBody>
      </p:sp>
      <p:cxnSp>
        <p:nvCxnSpPr>
          <p:cNvPr id="96" name="Connecteur droit avec flèche 95">
            <a:extLst>
              <a:ext uri="{FF2B5EF4-FFF2-40B4-BE49-F238E27FC236}">
                <a16:creationId xmlns:a16="http://schemas.microsoft.com/office/drawing/2014/main" id="{4550A061-A450-4E7E-87A8-1F78716E31B8}"/>
              </a:ext>
            </a:extLst>
          </p:cNvPr>
          <p:cNvCxnSpPr>
            <a:cxnSpLocks/>
          </p:cNvCxnSpPr>
          <p:nvPr/>
        </p:nvCxnSpPr>
        <p:spPr>
          <a:xfrm>
            <a:off x="151339" y="6276367"/>
            <a:ext cx="6607612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Image 96">
            <a:extLst>
              <a:ext uri="{FF2B5EF4-FFF2-40B4-BE49-F238E27FC236}">
                <a16:creationId xmlns:a16="http://schemas.microsoft.com/office/drawing/2014/main" id="{CBBA823D-D18A-4E00-9507-EEBA2CB8CA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4029" y="5620731"/>
            <a:ext cx="660711" cy="11874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8" name="Image 97">
            <a:extLst>
              <a:ext uri="{FF2B5EF4-FFF2-40B4-BE49-F238E27FC236}">
                <a16:creationId xmlns:a16="http://schemas.microsoft.com/office/drawing/2014/main" id="{15FED572-FFF3-48FD-B778-4998C2D147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16386" y="5616762"/>
            <a:ext cx="660710" cy="11856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A20522FA-8A15-489C-99CA-34E2CB6BD2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89966" y="5616762"/>
            <a:ext cx="660710" cy="11874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3A544A6A-29E7-4CCC-B34C-8E39CB3FEC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70382" y="5625998"/>
            <a:ext cx="664812" cy="118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AE0BCF1A-3BF3-4656-9F06-076EE6CA09D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145524" y="5630848"/>
            <a:ext cx="633765" cy="11694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0CCF5C66-17EF-476C-8AF8-9C7360A1E08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47512" y="5622486"/>
            <a:ext cx="607046" cy="11778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FE984B7E-6219-40E2-A7C9-85E0E04B1BF8}"/>
              </a:ext>
            </a:extLst>
          </p:cNvPr>
          <p:cNvGrpSpPr/>
          <p:nvPr/>
        </p:nvGrpSpPr>
        <p:grpSpPr>
          <a:xfrm>
            <a:off x="4880890" y="5631644"/>
            <a:ext cx="660710" cy="1182200"/>
            <a:chOff x="5925724" y="1534776"/>
            <a:chExt cx="879561" cy="1408135"/>
          </a:xfrm>
        </p:grpSpPr>
        <p:pic>
          <p:nvPicPr>
            <p:cNvPr id="107" name="Image 106">
              <a:extLst>
                <a:ext uri="{FF2B5EF4-FFF2-40B4-BE49-F238E27FC236}">
                  <a16:creationId xmlns:a16="http://schemas.microsoft.com/office/drawing/2014/main" id="{75C40F80-73EC-4027-B706-C1A990DB1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25724" y="1534776"/>
              <a:ext cx="879561" cy="140813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9B27B9B-598A-481D-96EC-D1FADB2D4ABA}"/>
                </a:ext>
              </a:extLst>
            </p:cNvPr>
            <p:cNvSpPr/>
            <p:nvPr/>
          </p:nvSpPr>
          <p:spPr>
            <a:xfrm flipV="1">
              <a:off x="5968229" y="2711457"/>
              <a:ext cx="794551" cy="93035"/>
            </a:xfrm>
            <a:prstGeom prst="rect">
              <a:avLst/>
            </a:prstGeom>
            <a:solidFill>
              <a:srgbClr val="D40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B891C66E-6E51-4A1F-886B-B342F531BF12}"/>
                </a:ext>
              </a:extLst>
            </p:cNvPr>
            <p:cNvSpPr txBox="1"/>
            <p:nvPr/>
          </p:nvSpPr>
          <p:spPr>
            <a:xfrm>
              <a:off x="6164268" y="2678218"/>
              <a:ext cx="495183" cy="16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" dirty="0">
                  <a:solidFill>
                    <a:srgbClr val="FFFFFF"/>
                  </a:solidFill>
                </a:rPr>
                <a:t>Activer</a:t>
              </a:r>
            </a:p>
          </p:txBody>
        </p:sp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5A15C259-C1E1-45AF-816D-2F9B1CDEA4E5}"/>
              </a:ext>
            </a:extLst>
          </p:cNvPr>
          <p:cNvGrpSpPr>
            <a:grpSpLocks noChangeAspect="1"/>
          </p:cNvGrpSpPr>
          <p:nvPr/>
        </p:nvGrpSpPr>
        <p:grpSpPr>
          <a:xfrm>
            <a:off x="186080" y="4562275"/>
            <a:ext cx="301244" cy="280288"/>
            <a:chOff x="542925" y="1350963"/>
            <a:chExt cx="466725" cy="454024"/>
          </a:xfrm>
        </p:grpSpPr>
        <p:grpSp>
          <p:nvGrpSpPr>
            <p:cNvPr id="111" name="Groupe 110">
              <a:extLst>
                <a:ext uri="{FF2B5EF4-FFF2-40B4-BE49-F238E27FC236}">
                  <a16:creationId xmlns:a16="http://schemas.microsoft.com/office/drawing/2014/main" id="{5478941D-1E6F-4DE5-8570-2B5D8DE7506B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16" name="Line 24">
                <a:extLst>
                  <a:ext uri="{FF2B5EF4-FFF2-40B4-BE49-F238E27FC236}">
                    <a16:creationId xmlns:a16="http://schemas.microsoft.com/office/drawing/2014/main" id="{7B191934-1AD6-4A54-8874-23ED7F7584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7" name="Line 25">
                <a:extLst>
                  <a:ext uri="{FF2B5EF4-FFF2-40B4-BE49-F238E27FC236}">
                    <a16:creationId xmlns:a16="http://schemas.microsoft.com/office/drawing/2014/main" id="{55CD68D7-9F76-4585-BD83-8F0F844B6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8" name="Line 26">
                <a:extLst>
                  <a:ext uri="{FF2B5EF4-FFF2-40B4-BE49-F238E27FC236}">
                    <a16:creationId xmlns:a16="http://schemas.microsoft.com/office/drawing/2014/main" id="{E0866DB0-6609-4CF8-96C8-00108D5ACF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9" name="Freeform 27">
                <a:extLst>
                  <a:ext uri="{FF2B5EF4-FFF2-40B4-BE49-F238E27FC236}">
                    <a16:creationId xmlns:a16="http://schemas.microsoft.com/office/drawing/2014/main" id="{6799E068-6672-459C-A6B7-FB564A1EB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0" name="Freeform 28">
                <a:extLst>
                  <a:ext uri="{FF2B5EF4-FFF2-40B4-BE49-F238E27FC236}">
                    <a16:creationId xmlns:a16="http://schemas.microsoft.com/office/drawing/2014/main" id="{42E90F2F-1599-40CD-A43C-DAAA76A51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1" name="Line 29">
                <a:extLst>
                  <a:ext uri="{FF2B5EF4-FFF2-40B4-BE49-F238E27FC236}">
                    <a16:creationId xmlns:a16="http://schemas.microsoft.com/office/drawing/2014/main" id="{D7059F48-FAD2-47CE-B08D-B12642B9EF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2" name="Line 30">
                <a:extLst>
                  <a:ext uri="{FF2B5EF4-FFF2-40B4-BE49-F238E27FC236}">
                    <a16:creationId xmlns:a16="http://schemas.microsoft.com/office/drawing/2014/main" id="{00A4581E-A46B-4A1A-A133-6969560FBD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3" name="Line 31">
                <a:extLst>
                  <a:ext uri="{FF2B5EF4-FFF2-40B4-BE49-F238E27FC236}">
                    <a16:creationId xmlns:a16="http://schemas.microsoft.com/office/drawing/2014/main" id="{6D52EA32-7DB0-4B0A-82B9-CDD3B69128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9" name="Line 32">
                <a:extLst>
                  <a:ext uri="{FF2B5EF4-FFF2-40B4-BE49-F238E27FC236}">
                    <a16:creationId xmlns:a16="http://schemas.microsoft.com/office/drawing/2014/main" id="{B10E270F-5505-424C-9B08-6289D48685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70" name="Freeform 33">
                <a:extLst>
                  <a:ext uri="{FF2B5EF4-FFF2-40B4-BE49-F238E27FC236}">
                    <a16:creationId xmlns:a16="http://schemas.microsoft.com/office/drawing/2014/main" id="{C64FE894-C990-45D8-8A08-79F5DF2A4B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72" name="Line 34">
                <a:extLst>
                  <a:ext uri="{FF2B5EF4-FFF2-40B4-BE49-F238E27FC236}">
                    <a16:creationId xmlns:a16="http://schemas.microsoft.com/office/drawing/2014/main" id="{7794A968-0575-466C-ABAE-95CD36594D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82" name="Line 35">
                <a:extLst>
                  <a:ext uri="{FF2B5EF4-FFF2-40B4-BE49-F238E27FC236}">
                    <a16:creationId xmlns:a16="http://schemas.microsoft.com/office/drawing/2014/main" id="{C92B2AEB-1D0A-492F-AD76-78A2053A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87" name="Line 36">
                <a:extLst>
                  <a:ext uri="{FF2B5EF4-FFF2-40B4-BE49-F238E27FC236}">
                    <a16:creationId xmlns:a16="http://schemas.microsoft.com/office/drawing/2014/main" id="{EDC8D3EF-1885-44CA-96E3-BB9901A09A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2D8DEE94-DDCE-4554-A1ED-826E47F19EF7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13" name="Freeform 37">
                <a:extLst>
                  <a:ext uri="{FF2B5EF4-FFF2-40B4-BE49-F238E27FC236}">
                    <a16:creationId xmlns:a16="http://schemas.microsoft.com/office/drawing/2014/main" id="{B2A913A7-1545-4075-A6D1-12F34E558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4" name="Line 38">
                <a:extLst>
                  <a:ext uri="{FF2B5EF4-FFF2-40B4-BE49-F238E27FC236}">
                    <a16:creationId xmlns:a16="http://schemas.microsoft.com/office/drawing/2014/main" id="{7AFB0142-EA2A-4FC8-9D96-11C6D661BA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5" name="Line 39">
                <a:extLst>
                  <a:ext uri="{FF2B5EF4-FFF2-40B4-BE49-F238E27FC236}">
                    <a16:creationId xmlns:a16="http://schemas.microsoft.com/office/drawing/2014/main" id="{2CBFCC8D-F5DB-43CB-9B82-6FBE9B17AB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sp>
        <p:nvSpPr>
          <p:cNvPr id="188" name="ZoneTexte 187">
            <a:extLst>
              <a:ext uri="{FF2B5EF4-FFF2-40B4-BE49-F238E27FC236}">
                <a16:creationId xmlns:a16="http://schemas.microsoft.com/office/drawing/2014/main" id="{1E4537A7-4CD9-449D-B28D-1BEB7871EF5D}"/>
              </a:ext>
            </a:extLst>
          </p:cNvPr>
          <p:cNvSpPr txBox="1"/>
          <p:nvPr/>
        </p:nvSpPr>
        <p:spPr>
          <a:xfrm>
            <a:off x="1022096" y="6897395"/>
            <a:ext cx="778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Nom du smartphone</a:t>
            </a: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CFB7A86A-F1FE-41B2-B5BA-B7937BA558C9}"/>
              </a:ext>
            </a:extLst>
          </p:cNvPr>
          <p:cNvSpPr txBox="1"/>
          <p:nvPr/>
        </p:nvSpPr>
        <p:spPr>
          <a:xfrm>
            <a:off x="1806721" y="6897395"/>
            <a:ext cx="77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Chiffre du PAN de la carte</a:t>
            </a: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D28573B6-E7A7-4519-8007-98BFB35A7227}"/>
              </a:ext>
            </a:extLst>
          </p:cNvPr>
          <p:cNvSpPr txBox="1"/>
          <p:nvPr/>
        </p:nvSpPr>
        <p:spPr>
          <a:xfrm>
            <a:off x="2597949" y="6897395"/>
            <a:ext cx="778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Code SMS reçu</a:t>
            </a: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E47BED53-82C9-4C58-AEE1-476B2E76FA6C}"/>
              </a:ext>
            </a:extLst>
          </p:cNvPr>
          <p:cNvSpPr txBox="1"/>
          <p:nvPr/>
        </p:nvSpPr>
        <p:spPr>
          <a:xfrm>
            <a:off x="3303721" y="6897395"/>
            <a:ext cx="841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Création d’un code personnel à 4 chiffres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84E2212E-5D2E-43CA-BEB2-44B759A94714}"/>
              </a:ext>
            </a:extLst>
          </p:cNvPr>
          <p:cNvSpPr txBox="1"/>
          <p:nvPr/>
        </p:nvSpPr>
        <p:spPr>
          <a:xfrm>
            <a:off x="4089617" y="6897395"/>
            <a:ext cx="841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Confirmation du code personnel</a:t>
            </a:r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A1E90B69-8166-4DC7-83E5-9ABAE1F25EA5}"/>
              </a:ext>
            </a:extLst>
          </p:cNvPr>
          <p:cNvSpPr txBox="1"/>
          <p:nvPr/>
        </p:nvSpPr>
        <p:spPr>
          <a:xfrm>
            <a:off x="4860822" y="6897395"/>
            <a:ext cx="7442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Activation de la biométrie </a:t>
            </a: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19484268-0659-42B2-AC03-B417DA83DC5D}"/>
              </a:ext>
            </a:extLst>
          </p:cNvPr>
          <p:cNvSpPr txBox="1"/>
          <p:nvPr/>
        </p:nvSpPr>
        <p:spPr>
          <a:xfrm>
            <a:off x="5616787" y="6897395"/>
            <a:ext cx="1051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Confirmation</a:t>
            </a: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d’inscription avec délai d’activation de 72h</a:t>
            </a:r>
          </a:p>
        </p:txBody>
      </p:sp>
      <p:pic>
        <p:nvPicPr>
          <p:cNvPr id="195" name="Picture 2" descr="Résultat de recherche d'images pour &quot;warning picto&quot;">
            <a:extLst>
              <a:ext uri="{FF2B5EF4-FFF2-40B4-BE49-F238E27FC236}">
                <a16:creationId xmlns:a16="http://schemas.microsoft.com/office/drawing/2014/main" id="{CB5B29CC-50A4-48D1-A8CF-DAA419DA7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9" y="4958550"/>
            <a:ext cx="432711" cy="43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6" name="ZoneTexte 195">
            <a:extLst>
              <a:ext uri="{FF2B5EF4-FFF2-40B4-BE49-F238E27FC236}">
                <a16:creationId xmlns:a16="http://schemas.microsoft.com/office/drawing/2014/main" id="{0DE614EE-7CCA-414C-91DD-61DD024A7620}"/>
              </a:ext>
            </a:extLst>
          </p:cNvPr>
          <p:cNvSpPr txBox="1"/>
          <p:nvPr/>
        </p:nvSpPr>
        <p:spPr>
          <a:xfrm>
            <a:off x="765760" y="4972484"/>
            <a:ext cx="6039799" cy="6001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C00000"/>
                </a:solidFill>
              </a:rPr>
              <a:t>Si le smartphone du client n’est pas encore considéré comme un « terminal de confiance », un délai minimum de 72h s’applique. Les moyens d’authentifications existants seront toujours valables. </a:t>
            </a: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6829B48D-A236-4017-902F-83C92A04720C}"/>
              </a:ext>
            </a:extLst>
          </p:cNvPr>
          <p:cNvSpPr txBox="1"/>
          <p:nvPr/>
        </p:nvSpPr>
        <p:spPr>
          <a:xfrm>
            <a:off x="4716481" y="3574169"/>
            <a:ext cx="170746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  <a:latin typeface="+mn-lt"/>
              </a:rPr>
              <a:t>+ SMS de confirmation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CE06FF8-3D91-48E5-B67A-EFDC8B1F1A63}"/>
              </a:ext>
            </a:extLst>
          </p:cNvPr>
          <p:cNvCxnSpPr>
            <a:cxnSpLocks/>
          </p:cNvCxnSpPr>
          <p:nvPr/>
        </p:nvCxnSpPr>
        <p:spPr>
          <a:xfrm flipH="1">
            <a:off x="4725810" y="3819279"/>
            <a:ext cx="514049" cy="18471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ZoneTexte 197">
            <a:extLst>
              <a:ext uri="{FF2B5EF4-FFF2-40B4-BE49-F238E27FC236}">
                <a16:creationId xmlns:a16="http://schemas.microsoft.com/office/drawing/2014/main" id="{788C66A5-29F5-4B8F-9D8C-834940376C94}"/>
              </a:ext>
            </a:extLst>
          </p:cNvPr>
          <p:cNvSpPr txBox="1"/>
          <p:nvPr/>
        </p:nvSpPr>
        <p:spPr>
          <a:xfrm>
            <a:off x="4589971" y="7488322"/>
            <a:ext cx="274732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  <a:latin typeface="+mn-lt"/>
              </a:rPr>
              <a:t>+ SMS de confirmation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632F1-487E-409C-832D-10015F4D043A}"/>
              </a:ext>
            </a:extLst>
          </p:cNvPr>
          <p:cNvSpPr/>
          <p:nvPr/>
        </p:nvSpPr>
        <p:spPr>
          <a:xfrm>
            <a:off x="885825" y="1790700"/>
            <a:ext cx="6432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42B75B-6753-4AEF-B7F2-CF75790B3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474" y="5603165"/>
            <a:ext cx="633765" cy="125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" name="ZoneTexte 201">
            <a:extLst>
              <a:ext uri="{FF2B5EF4-FFF2-40B4-BE49-F238E27FC236}">
                <a16:creationId xmlns:a16="http://schemas.microsoft.com/office/drawing/2014/main" id="{476E9444-FC3A-4F45-A47E-0659949D3F74}"/>
              </a:ext>
            </a:extLst>
          </p:cNvPr>
          <p:cNvSpPr txBox="1"/>
          <p:nvPr/>
        </p:nvSpPr>
        <p:spPr>
          <a:xfrm>
            <a:off x="1688356" y="7711454"/>
            <a:ext cx="1865904" cy="7694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100" dirty="0"/>
              <a:t>Votre Sécur'Pass sera actif dans 72h sur votre mobile. En cas de doute, contactez votre agence.</a:t>
            </a:r>
          </a:p>
        </p:txBody>
      </p:sp>
      <p:sp>
        <p:nvSpPr>
          <p:cNvPr id="203" name="ZoneTexte 202">
            <a:extLst>
              <a:ext uri="{FF2B5EF4-FFF2-40B4-BE49-F238E27FC236}">
                <a16:creationId xmlns:a16="http://schemas.microsoft.com/office/drawing/2014/main" id="{F07C2235-1268-48F9-AD8A-7AA11399D5B1}"/>
              </a:ext>
            </a:extLst>
          </p:cNvPr>
          <p:cNvSpPr txBox="1"/>
          <p:nvPr/>
        </p:nvSpPr>
        <p:spPr>
          <a:xfrm>
            <a:off x="2893113" y="3525333"/>
            <a:ext cx="1707465" cy="7694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100" dirty="0"/>
              <a:t>votre </a:t>
            </a:r>
            <a:r>
              <a:rPr lang="fr-FR" sz="1100" dirty="0" err="1"/>
              <a:t>Sécur'pass</a:t>
            </a:r>
            <a:r>
              <a:rPr lang="fr-FR" sz="1100" dirty="0"/>
              <a:t> est activé sur votre mobile. En cas de doute, contactez votre agence</a:t>
            </a: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65AC8D74-2730-4085-A1C1-565671C95723}"/>
              </a:ext>
            </a:extLst>
          </p:cNvPr>
          <p:cNvSpPr txBox="1"/>
          <p:nvPr/>
        </p:nvSpPr>
        <p:spPr>
          <a:xfrm>
            <a:off x="1884435" y="7447184"/>
            <a:ext cx="170746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  <a:latin typeface="+mn-lt"/>
              </a:rPr>
              <a:t>+ SMS d’information</a:t>
            </a:r>
          </a:p>
        </p:txBody>
      </p:sp>
      <p:pic>
        <p:nvPicPr>
          <p:cNvPr id="205" name="Image 204">
            <a:extLst>
              <a:ext uri="{FF2B5EF4-FFF2-40B4-BE49-F238E27FC236}">
                <a16:creationId xmlns:a16="http://schemas.microsoft.com/office/drawing/2014/main" id="{DF3B34C5-C4C5-4B2F-BD2A-06A5340CF62C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511" y="7696586"/>
            <a:ext cx="482694" cy="482694"/>
          </a:xfrm>
          <a:prstGeom prst="rect">
            <a:avLst/>
          </a:prstGeom>
        </p:spPr>
      </p:pic>
      <p:cxnSp>
        <p:nvCxnSpPr>
          <p:cNvPr id="206" name="Connecteur droit avec flèche 205">
            <a:extLst>
              <a:ext uri="{FF2B5EF4-FFF2-40B4-BE49-F238E27FC236}">
                <a16:creationId xmlns:a16="http://schemas.microsoft.com/office/drawing/2014/main" id="{A289A3DA-FC31-43F2-8554-F98DE17F9209}"/>
              </a:ext>
            </a:extLst>
          </p:cNvPr>
          <p:cNvCxnSpPr>
            <a:cxnSpLocks/>
          </p:cNvCxnSpPr>
          <p:nvPr/>
        </p:nvCxnSpPr>
        <p:spPr>
          <a:xfrm>
            <a:off x="3554260" y="8396060"/>
            <a:ext cx="890379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ZoneTexte 207">
            <a:extLst>
              <a:ext uri="{FF2B5EF4-FFF2-40B4-BE49-F238E27FC236}">
                <a16:creationId xmlns:a16="http://schemas.microsoft.com/office/drawing/2014/main" id="{84B21447-1B7D-4703-92DF-7EEF6EDEDF35}"/>
              </a:ext>
            </a:extLst>
          </p:cNvPr>
          <p:cNvSpPr txBox="1"/>
          <p:nvPr/>
        </p:nvSpPr>
        <p:spPr>
          <a:xfrm>
            <a:off x="4587666" y="7698950"/>
            <a:ext cx="1865904" cy="7694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100" dirty="0"/>
              <a:t>Votre Sécur'Pass est désormais actif sur votre mobile. En cas de doute, contactez votre agence.</a:t>
            </a:r>
          </a:p>
        </p:txBody>
      </p:sp>
      <p:sp>
        <p:nvSpPr>
          <p:cNvPr id="209" name="ZoneTexte 208">
            <a:extLst>
              <a:ext uri="{FF2B5EF4-FFF2-40B4-BE49-F238E27FC236}">
                <a16:creationId xmlns:a16="http://schemas.microsoft.com/office/drawing/2014/main" id="{B69AC481-102A-40FD-BCBF-5B02B34BDD91}"/>
              </a:ext>
            </a:extLst>
          </p:cNvPr>
          <p:cNvSpPr txBox="1"/>
          <p:nvPr/>
        </p:nvSpPr>
        <p:spPr>
          <a:xfrm>
            <a:off x="3769027" y="8142144"/>
            <a:ext cx="39142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  <a:latin typeface="+mn-lt"/>
              </a:rPr>
              <a:t>72h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à coins arrondis 101">
            <a:extLst>
              <a:ext uri="{FF2B5EF4-FFF2-40B4-BE49-F238E27FC236}">
                <a16:creationId xmlns:a16="http://schemas.microsoft.com/office/drawing/2014/main" id="{F37505BC-731C-4BB4-88A7-3C55AB82DBB7}"/>
              </a:ext>
            </a:extLst>
          </p:cNvPr>
          <p:cNvSpPr/>
          <p:nvPr/>
        </p:nvSpPr>
        <p:spPr>
          <a:xfrm>
            <a:off x="95367" y="1225643"/>
            <a:ext cx="6607611" cy="4157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BC05268B-D5D6-4575-B3D9-AE19A774FA6B}"/>
              </a:ext>
            </a:extLst>
          </p:cNvPr>
          <p:cNvSpPr txBox="1"/>
          <p:nvPr/>
        </p:nvSpPr>
        <p:spPr>
          <a:xfrm>
            <a:off x="630693" y="1285769"/>
            <a:ext cx="6256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Exemple d’utilisation de Sécur’Pass pour valider un paiement 3DS</a:t>
            </a:r>
          </a:p>
        </p:txBody>
      </p: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C89F9502-EC7E-4222-A5E5-C1FEE7DFFB4F}"/>
              </a:ext>
            </a:extLst>
          </p:cNvPr>
          <p:cNvGrpSpPr>
            <a:grpSpLocks noChangeAspect="1"/>
          </p:cNvGrpSpPr>
          <p:nvPr/>
        </p:nvGrpSpPr>
        <p:grpSpPr>
          <a:xfrm>
            <a:off x="279858" y="1289114"/>
            <a:ext cx="301244" cy="280288"/>
            <a:chOff x="542925" y="1350963"/>
            <a:chExt cx="466725" cy="454024"/>
          </a:xfrm>
        </p:grpSpPr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2F0853BA-C850-401F-9850-3C3473522CC1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30" name="Line 24">
                <a:extLst>
                  <a:ext uri="{FF2B5EF4-FFF2-40B4-BE49-F238E27FC236}">
                    <a16:creationId xmlns:a16="http://schemas.microsoft.com/office/drawing/2014/main" id="{C055367C-CC57-4A59-80F7-EAFA5C8965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1" name="Line 25">
                <a:extLst>
                  <a:ext uri="{FF2B5EF4-FFF2-40B4-BE49-F238E27FC236}">
                    <a16:creationId xmlns:a16="http://schemas.microsoft.com/office/drawing/2014/main" id="{2EC4E249-4BE5-4025-9CE8-F84D288220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2" name="Line 26">
                <a:extLst>
                  <a:ext uri="{FF2B5EF4-FFF2-40B4-BE49-F238E27FC236}">
                    <a16:creationId xmlns:a16="http://schemas.microsoft.com/office/drawing/2014/main" id="{A60C57BA-8805-493D-BE39-9D7F0D39B4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3" name="Freeform 27">
                <a:extLst>
                  <a:ext uri="{FF2B5EF4-FFF2-40B4-BE49-F238E27FC236}">
                    <a16:creationId xmlns:a16="http://schemas.microsoft.com/office/drawing/2014/main" id="{3D10E096-5235-42BC-9191-F751E7A5AC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4" name="Freeform 28">
                <a:extLst>
                  <a:ext uri="{FF2B5EF4-FFF2-40B4-BE49-F238E27FC236}">
                    <a16:creationId xmlns:a16="http://schemas.microsoft.com/office/drawing/2014/main" id="{CD2B701B-5490-491D-9456-8B6F832B0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5" name="Line 29">
                <a:extLst>
                  <a:ext uri="{FF2B5EF4-FFF2-40B4-BE49-F238E27FC236}">
                    <a16:creationId xmlns:a16="http://schemas.microsoft.com/office/drawing/2014/main" id="{0F873C4F-16CD-418A-AFCA-1C011BAE0A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6" name="Line 30">
                <a:extLst>
                  <a:ext uri="{FF2B5EF4-FFF2-40B4-BE49-F238E27FC236}">
                    <a16:creationId xmlns:a16="http://schemas.microsoft.com/office/drawing/2014/main" id="{C61AA695-B542-4CBB-88D9-AD4217CB18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7" name="Line 31">
                <a:extLst>
                  <a:ext uri="{FF2B5EF4-FFF2-40B4-BE49-F238E27FC236}">
                    <a16:creationId xmlns:a16="http://schemas.microsoft.com/office/drawing/2014/main" id="{7E7EEEE4-D8EA-4F4A-A79D-51F6BAEBB3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8" name="Line 32">
                <a:extLst>
                  <a:ext uri="{FF2B5EF4-FFF2-40B4-BE49-F238E27FC236}">
                    <a16:creationId xmlns:a16="http://schemas.microsoft.com/office/drawing/2014/main" id="{9F4A8004-B731-4924-B742-CE32E51055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9" name="Freeform 33">
                <a:extLst>
                  <a:ext uri="{FF2B5EF4-FFF2-40B4-BE49-F238E27FC236}">
                    <a16:creationId xmlns:a16="http://schemas.microsoft.com/office/drawing/2014/main" id="{ABCCFB68-E083-4DCD-9130-87B685F27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0" name="Line 34">
                <a:extLst>
                  <a:ext uri="{FF2B5EF4-FFF2-40B4-BE49-F238E27FC236}">
                    <a16:creationId xmlns:a16="http://schemas.microsoft.com/office/drawing/2014/main" id="{46A90996-ACC9-4125-BCA9-B56F7CE83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1" name="Line 35">
                <a:extLst>
                  <a:ext uri="{FF2B5EF4-FFF2-40B4-BE49-F238E27FC236}">
                    <a16:creationId xmlns:a16="http://schemas.microsoft.com/office/drawing/2014/main" id="{EA5BF5A7-35B2-42EC-AE14-C3E45F40D9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2" name="Line 36">
                <a:extLst>
                  <a:ext uri="{FF2B5EF4-FFF2-40B4-BE49-F238E27FC236}">
                    <a16:creationId xmlns:a16="http://schemas.microsoft.com/office/drawing/2014/main" id="{165F93F7-5B9F-4C56-96A7-96B4563B39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2F4113E1-1B0B-4567-A744-1D1BE80F0DF2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27" name="Freeform 37">
                <a:extLst>
                  <a:ext uri="{FF2B5EF4-FFF2-40B4-BE49-F238E27FC236}">
                    <a16:creationId xmlns:a16="http://schemas.microsoft.com/office/drawing/2014/main" id="{283CFD8A-7A1D-4EE1-8BB1-40D36445B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8" name="Line 38">
                <a:extLst>
                  <a:ext uri="{FF2B5EF4-FFF2-40B4-BE49-F238E27FC236}">
                    <a16:creationId xmlns:a16="http://schemas.microsoft.com/office/drawing/2014/main" id="{D036FDE3-AA23-4511-9AC2-EB1B554F8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9" name="Line 39">
                <a:extLst>
                  <a:ext uri="{FF2B5EF4-FFF2-40B4-BE49-F238E27FC236}">
                    <a16:creationId xmlns:a16="http://schemas.microsoft.com/office/drawing/2014/main" id="{17B14B39-667C-440E-9859-431A7F715F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cxnSp>
        <p:nvCxnSpPr>
          <p:cNvPr id="173" name="Connecteur droit avec flèche 172">
            <a:extLst>
              <a:ext uri="{FF2B5EF4-FFF2-40B4-BE49-F238E27FC236}">
                <a16:creationId xmlns:a16="http://schemas.microsoft.com/office/drawing/2014/main" id="{C69A440B-7D7F-4013-93C2-082EFD6DBAC4}"/>
              </a:ext>
            </a:extLst>
          </p:cNvPr>
          <p:cNvCxnSpPr>
            <a:cxnSpLocks/>
          </p:cNvCxnSpPr>
          <p:nvPr/>
        </p:nvCxnSpPr>
        <p:spPr>
          <a:xfrm flipV="1">
            <a:off x="1531228" y="2922753"/>
            <a:ext cx="5208380" cy="2458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 : en arc 107">
            <a:extLst>
              <a:ext uri="{FF2B5EF4-FFF2-40B4-BE49-F238E27FC236}">
                <a16:creationId xmlns:a16="http://schemas.microsoft.com/office/drawing/2014/main" id="{3377FA9D-60E7-418E-8C99-F9F2F4286C81}"/>
              </a:ext>
            </a:extLst>
          </p:cNvPr>
          <p:cNvCxnSpPr>
            <a:cxnSpLocks/>
            <a:stCxn id="118" idx="2"/>
            <a:endCxn id="117" idx="2"/>
          </p:cNvCxnSpPr>
          <p:nvPr/>
        </p:nvCxnSpPr>
        <p:spPr>
          <a:xfrm rot="16200000" flipH="1">
            <a:off x="3385698" y="979226"/>
            <a:ext cx="12700" cy="5002609"/>
          </a:xfrm>
          <a:prstGeom prst="curvedConnector3">
            <a:avLst>
              <a:gd name="adj1" fmla="val 8700000"/>
            </a:avLst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10" name="Image 109">
            <a:extLst>
              <a:ext uri="{FF2B5EF4-FFF2-40B4-BE49-F238E27FC236}">
                <a16:creationId xmlns:a16="http://schemas.microsoft.com/office/drawing/2014/main" id="{AC3CAB45-3817-403D-B140-4D7A87FE1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304" y="3004437"/>
            <a:ext cx="1070424" cy="20430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1" name="Image 110">
            <a:extLst>
              <a:ext uri="{FF2B5EF4-FFF2-40B4-BE49-F238E27FC236}">
                <a16:creationId xmlns:a16="http://schemas.microsoft.com/office/drawing/2014/main" id="{2BAACB1F-CD5A-46C4-BFCB-54AE3959E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229" y="2997460"/>
            <a:ext cx="1148618" cy="2065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2" name="Ellipse 111">
            <a:extLst>
              <a:ext uri="{FF2B5EF4-FFF2-40B4-BE49-F238E27FC236}">
                <a16:creationId xmlns:a16="http://schemas.microsoft.com/office/drawing/2014/main" id="{6510C5C3-384E-44F4-BF66-7AC6603F6AF9}"/>
              </a:ext>
            </a:extLst>
          </p:cNvPr>
          <p:cNvSpPr/>
          <p:nvPr/>
        </p:nvSpPr>
        <p:spPr>
          <a:xfrm>
            <a:off x="638793" y="1613630"/>
            <a:ext cx="257110" cy="22511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113" name="Ellipse 112">
            <a:extLst>
              <a:ext uri="{FF2B5EF4-FFF2-40B4-BE49-F238E27FC236}">
                <a16:creationId xmlns:a16="http://schemas.microsoft.com/office/drawing/2014/main" id="{7F782819-A9A8-4954-BA6E-1CCAE9D1B227}"/>
              </a:ext>
            </a:extLst>
          </p:cNvPr>
          <p:cNvSpPr/>
          <p:nvPr/>
        </p:nvSpPr>
        <p:spPr>
          <a:xfrm>
            <a:off x="2254167" y="2626576"/>
            <a:ext cx="257110" cy="22511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>
                <a:solidFill>
                  <a:srgbClr val="FFFFFF"/>
                </a:solidFill>
                <a:latin typeface="Arial"/>
              </a:rPr>
              <a:t>2</a:t>
            </a: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4" name="Ellipse 113">
            <a:extLst>
              <a:ext uri="{FF2B5EF4-FFF2-40B4-BE49-F238E27FC236}">
                <a16:creationId xmlns:a16="http://schemas.microsoft.com/office/drawing/2014/main" id="{3764AD46-59F4-468D-B613-4C50DB18ABA0}"/>
              </a:ext>
            </a:extLst>
          </p:cNvPr>
          <p:cNvSpPr/>
          <p:nvPr/>
        </p:nvSpPr>
        <p:spPr>
          <a:xfrm>
            <a:off x="3237039" y="2607631"/>
            <a:ext cx="257110" cy="22511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>
                <a:solidFill>
                  <a:srgbClr val="FFFFFF"/>
                </a:solidFill>
                <a:latin typeface="Arial"/>
              </a:rPr>
              <a:t>3</a:t>
            </a: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D1875DDB-4B40-484F-8739-1D53B73F2382}"/>
              </a:ext>
            </a:extLst>
          </p:cNvPr>
          <p:cNvSpPr/>
          <p:nvPr/>
        </p:nvSpPr>
        <p:spPr>
          <a:xfrm>
            <a:off x="4438644" y="2610229"/>
            <a:ext cx="257110" cy="22511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DD10D5FD-ADE4-403F-921A-A866FF6A07C2}"/>
              </a:ext>
            </a:extLst>
          </p:cNvPr>
          <p:cNvSpPr txBox="1"/>
          <p:nvPr/>
        </p:nvSpPr>
        <p:spPr>
          <a:xfrm>
            <a:off x="1824472" y="5098909"/>
            <a:ext cx="30235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Saisie du code Sécur’Pass ou de la biométrie</a:t>
            </a:r>
          </a:p>
        </p:txBody>
      </p:sp>
      <p:pic>
        <p:nvPicPr>
          <p:cNvPr id="117" name="Image 1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D3C0800A-53A8-4493-8079-8068EF429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411" y="1858346"/>
            <a:ext cx="1753183" cy="16221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8" name="Image 117">
            <a:extLst>
              <a:ext uri="{FF2B5EF4-FFF2-40B4-BE49-F238E27FC236}">
                <a16:creationId xmlns:a16="http://schemas.microsoft.com/office/drawing/2014/main" id="{0D9962C7-CDDE-4B9F-B0E8-2DE6A3FD8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8" y="1959847"/>
            <a:ext cx="1682191" cy="15206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FD8A0FD-4CF3-48A2-80C1-C3887DCFC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442" y="2986196"/>
            <a:ext cx="1190305" cy="2114657"/>
          </a:xfrm>
          <a:prstGeom prst="rect">
            <a:avLst/>
          </a:prstGeom>
        </p:spPr>
      </p:pic>
      <p:sp>
        <p:nvSpPr>
          <p:cNvPr id="122" name="Ellipse 121">
            <a:extLst>
              <a:ext uri="{FF2B5EF4-FFF2-40B4-BE49-F238E27FC236}">
                <a16:creationId xmlns:a16="http://schemas.microsoft.com/office/drawing/2014/main" id="{8E584CD9-0A0D-469A-97EE-A6FDD17B198E}"/>
              </a:ext>
            </a:extLst>
          </p:cNvPr>
          <p:cNvSpPr/>
          <p:nvPr/>
        </p:nvSpPr>
        <p:spPr>
          <a:xfrm>
            <a:off x="5887003" y="1660465"/>
            <a:ext cx="257110" cy="22511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kern="0" dirty="0">
                <a:solidFill>
                  <a:srgbClr val="FFFFFF"/>
                </a:solidFill>
                <a:latin typeface="Arial"/>
                <a:sym typeface="Arial"/>
              </a:rPr>
              <a:t>5</a:t>
            </a: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AE78BFF-886D-4080-8D56-E226D9F4F3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403" y="3821053"/>
            <a:ext cx="811788" cy="468096"/>
          </a:xfrm>
          <a:prstGeom prst="rect">
            <a:avLst/>
          </a:prstGeom>
        </p:spPr>
      </p:pic>
      <p:sp>
        <p:nvSpPr>
          <p:cNvPr id="123" name="ZoneTexte 122">
            <a:extLst>
              <a:ext uri="{FF2B5EF4-FFF2-40B4-BE49-F238E27FC236}">
                <a16:creationId xmlns:a16="http://schemas.microsoft.com/office/drawing/2014/main" id="{FF634422-42B3-42CD-9C0F-0C4273127905}"/>
              </a:ext>
            </a:extLst>
          </p:cNvPr>
          <p:cNvSpPr txBox="1"/>
          <p:nvPr/>
        </p:nvSpPr>
        <p:spPr>
          <a:xfrm>
            <a:off x="5298414" y="4067986"/>
            <a:ext cx="169139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C00000"/>
                </a:solidFill>
              </a:rPr>
              <a:t>Une authentification réussie ne veut pas automatiquement dire « paiement validé ».</a:t>
            </a:r>
          </a:p>
          <a:p>
            <a:endParaRPr lang="fr-FR" sz="1100" dirty="0">
              <a:solidFill>
                <a:srgbClr val="C00000"/>
              </a:solidFill>
            </a:endParaRPr>
          </a:p>
          <a:p>
            <a:r>
              <a:rPr lang="fr-FR" sz="1100" dirty="0">
                <a:solidFill>
                  <a:srgbClr val="C00000"/>
                </a:solidFill>
              </a:rPr>
              <a:t>C’est le retour au site marchand qui pourra le confirmer.</a:t>
            </a:r>
          </a:p>
          <a:p>
            <a:endParaRPr lang="fr-FR" sz="11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Résultat de recherche d'images pour &quot;warning picto&quot;">
            <a:extLst>
              <a:ext uri="{FF2B5EF4-FFF2-40B4-BE49-F238E27FC236}">
                <a16:creationId xmlns:a16="http://schemas.microsoft.com/office/drawing/2014/main" id="{384AFF9C-A3A2-466A-9B3A-DEE727A91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081" y="3542136"/>
            <a:ext cx="512667" cy="51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à coins arrondis 101">
            <a:extLst>
              <a:ext uri="{FF2B5EF4-FFF2-40B4-BE49-F238E27FC236}">
                <a16:creationId xmlns:a16="http://schemas.microsoft.com/office/drawing/2014/main" id="{CDE5A7B8-7937-4F62-B8C7-4A47E31EC1E0}"/>
              </a:ext>
            </a:extLst>
          </p:cNvPr>
          <p:cNvSpPr/>
          <p:nvPr/>
        </p:nvSpPr>
        <p:spPr>
          <a:xfrm>
            <a:off x="94814" y="5564955"/>
            <a:ext cx="6607611" cy="4157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2E930C18-6B3F-4AA9-BFF5-CCE3464D2AF6}"/>
              </a:ext>
            </a:extLst>
          </p:cNvPr>
          <p:cNvSpPr txBox="1"/>
          <p:nvPr/>
        </p:nvSpPr>
        <p:spPr>
          <a:xfrm>
            <a:off x="630140" y="5625081"/>
            <a:ext cx="6256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Exemple d’utilisation de Sécur’Pass pour valider un virement depuis l’App CE net 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963A8D89-6A39-4971-A421-BE27015313CE}"/>
              </a:ext>
            </a:extLst>
          </p:cNvPr>
          <p:cNvGrpSpPr>
            <a:grpSpLocks noChangeAspect="1"/>
          </p:cNvGrpSpPr>
          <p:nvPr/>
        </p:nvGrpSpPr>
        <p:grpSpPr>
          <a:xfrm>
            <a:off x="279305" y="5628426"/>
            <a:ext cx="301244" cy="280288"/>
            <a:chOff x="542925" y="1350963"/>
            <a:chExt cx="466725" cy="454024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EB335553-314B-48AC-892A-E5A41C99B84D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80" name="Line 24">
                <a:extLst>
                  <a:ext uri="{FF2B5EF4-FFF2-40B4-BE49-F238E27FC236}">
                    <a16:creationId xmlns:a16="http://schemas.microsoft.com/office/drawing/2014/main" id="{085D271F-81C1-4641-BDF6-87AC04232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1" name="Line 25">
                <a:extLst>
                  <a:ext uri="{FF2B5EF4-FFF2-40B4-BE49-F238E27FC236}">
                    <a16:creationId xmlns:a16="http://schemas.microsoft.com/office/drawing/2014/main" id="{C5E17152-DCC1-457A-9E54-B4D9E22A0D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2" name="Line 26">
                <a:extLst>
                  <a:ext uri="{FF2B5EF4-FFF2-40B4-BE49-F238E27FC236}">
                    <a16:creationId xmlns:a16="http://schemas.microsoft.com/office/drawing/2014/main" id="{014010BE-4A6D-4A3C-8402-BC7BBBC4E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3" name="Freeform 27">
                <a:extLst>
                  <a:ext uri="{FF2B5EF4-FFF2-40B4-BE49-F238E27FC236}">
                    <a16:creationId xmlns:a16="http://schemas.microsoft.com/office/drawing/2014/main" id="{BD173231-B73C-485A-8CE1-F8DC143D6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4" name="Freeform 28">
                <a:extLst>
                  <a:ext uri="{FF2B5EF4-FFF2-40B4-BE49-F238E27FC236}">
                    <a16:creationId xmlns:a16="http://schemas.microsoft.com/office/drawing/2014/main" id="{52215A2E-BFC9-484E-BE2F-72B152841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5" name="Line 29">
                <a:extLst>
                  <a:ext uri="{FF2B5EF4-FFF2-40B4-BE49-F238E27FC236}">
                    <a16:creationId xmlns:a16="http://schemas.microsoft.com/office/drawing/2014/main" id="{9CE0BE5C-3E00-4231-8527-E6C21FA83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6" name="Line 30">
                <a:extLst>
                  <a:ext uri="{FF2B5EF4-FFF2-40B4-BE49-F238E27FC236}">
                    <a16:creationId xmlns:a16="http://schemas.microsoft.com/office/drawing/2014/main" id="{823F414F-AAF6-4385-A617-EA4E5BC64C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7" name="Line 31">
                <a:extLst>
                  <a:ext uri="{FF2B5EF4-FFF2-40B4-BE49-F238E27FC236}">
                    <a16:creationId xmlns:a16="http://schemas.microsoft.com/office/drawing/2014/main" id="{32D590E7-09C5-48AD-93A6-C4E12FDBC9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8" name="Line 32">
                <a:extLst>
                  <a:ext uri="{FF2B5EF4-FFF2-40B4-BE49-F238E27FC236}">
                    <a16:creationId xmlns:a16="http://schemas.microsoft.com/office/drawing/2014/main" id="{DCD953BE-A7E1-42D0-AE77-2137CA5D8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9" name="Freeform 33">
                <a:extLst>
                  <a:ext uri="{FF2B5EF4-FFF2-40B4-BE49-F238E27FC236}">
                    <a16:creationId xmlns:a16="http://schemas.microsoft.com/office/drawing/2014/main" id="{DC899932-8B47-4E60-A665-C3A98FE90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90" name="Line 34">
                <a:extLst>
                  <a:ext uri="{FF2B5EF4-FFF2-40B4-BE49-F238E27FC236}">
                    <a16:creationId xmlns:a16="http://schemas.microsoft.com/office/drawing/2014/main" id="{F8A6B4BB-B7F1-4172-9CB1-79EEE2386B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91" name="Line 35">
                <a:extLst>
                  <a:ext uri="{FF2B5EF4-FFF2-40B4-BE49-F238E27FC236}">
                    <a16:creationId xmlns:a16="http://schemas.microsoft.com/office/drawing/2014/main" id="{8FCE8B85-002A-4743-B8F8-D7FA49256B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92" name="Line 36">
                <a:extLst>
                  <a:ext uri="{FF2B5EF4-FFF2-40B4-BE49-F238E27FC236}">
                    <a16:creationId xmlns:a16="http://schemas.microsoft.com/office/drawing/2014/main" id="{CF5B073C-BE84-447E-A7E7-ABDA7A49C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8DB17EB4-79BC-4171-87AF-FE11DAF4FD25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77" name="Freeform 37">
                <a:extLst>
                  <a:ext uri="{FF2B5EF4-FFF2-40B4-BE49-F238E27FC236}">
                    <a16:creationId xmlns:a16="http://schemas.microsoft.com/office/drawing/2014/main" id="{7B97E774-6A4B-4BE7-8FD2-CC4EEDD72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8" name="Line 38">
                <a:extLst>
                  <a:ext uri="{FF2B5EF4-FFF2-40B4-BE49-F238E27FC236}">
                    <a16:creationId xmlns:a16="http://schemas.microsoft.com/office/drawing/2014/main" id="{B275F5E6-1E86-4936-8D59-470B8DBE91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79" name="Line 39">
                <a:extLst>
                  <a:ext uri="{FF2B5EF4-FFF2-40B4-BE49-F238E27FC236}">
                    <a16:creationId xmlns:a16="http://schemas.microsoft.com/office/drawing/2014/main" id="{C9CCE3CE-05E5-4EA4-87D2-493685E08C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cxnSp>
        <p:nvCxnSpPr>
          <p:cNvPr id="93" name="Connecteur droit avec flèche 92">
            <a:extLst>
              <a:ext uri="{FF2B5EF4-FFF2-40B4-BE49-F238E27FC236}">
                <a16:creationId xmlns:a16="http://schemas.microsoft.com/office/drawing/2014/main" id="{D6A68CD7-4871-458E-BCAD-1C76FC2B887E}"/>
              </a:ext>
            </a:extLst>
          </p:cNvPr>
          <p:cNvCxnSpPr>
            <a:cxnSpLocks/>
            <a:stCxn id="120" idx="1"/>
          </p:cNvCxnSpPr>
          <p:nvPr/>
        </p:nvCxnSpPr>
        <p:spPr>
          <a:xfrm flipV="1">
            <a:off x="57802" y="7492001"/>
            <a:ext cx="6800198" cy="3511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Image 93">
            <a:extLst>
              <a:ext uri="{FF2B5EF4-FFF2-40B4-BE49-F238E27FC236}">
                <a16:creationId xmlns:a16="http://schemas.microsoft.com/office/drawing/2014/main" id="{9FAF7B86-C759-4DB1-9A71-95C14BD9ED0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75007" y="6846670"/>
            <a:ext cx="765120" cy="13608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D09D38C4-22FF-4472-B7FC-72B74BAA706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708030" y="6846670"/>
            <a:ext cx="765120" cy="13608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9" name="Image 108">
            <a:extLst>
              <a:ext uri="{FF2B5EF4-FFF2-40B4-BE49-F238E27FC236}">
                <a16:creationId xmlns:a16="http://schemas.microsoft.com/office/drawing/2014/main" id="{661E0068-A1B0-436F-B3F0-9F8A71061A2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2511121" y="6846670"/>
            <a:ext cx="765120" cy="13608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9" name="ZoneTexte 118">
            <a:extLst>
              <a:ext uri="{FF2B5EF4-FFF2-40B4-BE49-F238E27FC236}">
                <a16:creationId xmlns:a16="http://schemas.microsoft.com/office/drawing/2014/main" id="{4FAE7F87-0F0E-4E9E-B158-F01D145C930F}"/>
              </a:ext>
            </a:extLst>
          </p:cNvPr>
          <p:cNvSpPr txBox="1"/>
          <p:nvPr/>
        </p:nvSpPr>
        <p:spPr>
          <a:xfrm>
            <a:off x="6605608" y="6070134"/>
            <a:ext cx="182675" cy="4044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2028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BF4FBE7-BFD4-48C6-A0C9-C0DE5EE58D6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7802" y="6846670"/>
            <a:ext cx="765120" cy="13608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2" name="Image 161">
            <a:extLst>
              <a:ext uri="{FF2B5EF4-FFF2-40B4-BE49-F238E27FC236}">
                <a16:creationId xmlns:a16="http://schemas.microsoft.com/office/drawing/2014/main" id="{4D127A4E-E4B2-457A-96D5-DFC9CD57A80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325200" y="6846671"/>
            <a:ext cx="765120" cy="13608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3" name="Image 162">
            <a:extLst>
              <a:ext uri="{FF2B5EF4-FFF2-40B4-BE49-F238E27FC236}">
                <a16:creationId xmlns:a16="http://schemas.microsoft.com/office/drawing/2014/main" id="{3745FEC3-C8CC-4646-A1E3-544DE0333E4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4162701" y="6838913"/>
            <a:ext cx="793797" cy="14119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4" name="Image 163">
            <a:extLst>
              <a:ext uri="{FF2B5EF4-FFF2-40B4-BE49-F238E27FC236}">
                <a16:creationId xmlns:a16="http://schemas.microsoft.com/office/drawing/2014/main" id="{81B4C373-FFEA-4AA6-BE28-6EDFE2DAA54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5082094" y="6078509"/>
            <a:ext cx="716721" cy="12748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5" name="Image 164">
            <a:extLst>
              <a:ext uri="{FF2B5EF4-FFF2-40B4-BE49-F238E27FC236}">
                <a16:creationId xmlns:a16="http://schemas.microsoft.com/office/drawing/2014/main" id="{751B276E-2A70-4B96-B4E7-842840BFFDE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903148" y="6801833"/>
            <a:ext cx="793797" cy="14119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66" name="Connecteur droit avec flèche 165">
            <a:extLst>
              <a:ext uri="{FF2B5EF4-FFF2-40B4-BE49-F238E27FC236}">
                <a16:creationId xmlns:a16="http://schemas.microsoft.com/office/drawing/2014/main" id="{CDBFC191-EBC7-431A-AFB9-751FE5BB62D0}"/>
              </a:ext>
            </a:extLst>
          </p:cNvPr>
          <p:cNvCxnSpPr>
            <a:cxnSpLocks/>
          </p:cNvCxnSpPr>
          <p:nvPr/>
        </p:nvCxnSpPr>
        <p:spPr>
          <a:xfrm flipV="1">
            <a:off x="4442981" y="6400341"/>
            <a:ext cx="616689" cy="3056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cteur droit avec flèche 166">
            <a:extLst>
              <a:ext uri="{FF2B5EF4-FFF2-40B4-BE49-F238E27FC236}">
                <a16:creationId xmlns:a16="http://schemas.microsoft.com/office/drawing/2014/main" id="{099D4030-707C-4259-A40B-1533A1AE5EBD}"/>
              </a:ext>
            </a:extLst>
          </p:cNvPr>
          <p:cNvCxnSpPr>
            <a:cxnSpLocks/>
          </p:cNvCxnSpPr>
          <p:nvPr/>
        </p:nvCxnSpPr>
        <p:spPr>
          <a:xfrm>
            <a:off x="4520082" y="8244954"/>
            <a:ext cx="567425" cy="3468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ZoneTexte 167">
            <a:extLst>
              <a:ext uri="{FF2B5EF4-FFF2-40B4-BE49-F238E27FC236}">
                <a16:creationId xmlns:a16="http://schemas.microsoft.com/office/drawing/2014/main" id="{B22EEA8E-425A-42B3-96C0-0DB2905E5F02}"/>
              </a:ext>
            </a:extLst>
          </p:cNvPr>
          <p:cNvSpPr txBox="1"/>
          <p:nvPr/>
        </p:nvSpPr>
        <p:spPr>
          <a:xfrm>
            <a:off x="3636121" y="8351040"/>
            <a:ext cx="1167673" cy="43088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FFFFFF"/>
                </a:solidFill>
              </a:rPr>
              <a:t>Avec biométrie par empreinte </a:t>
            </a: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7B313D69-5524-4376-A19B-3BDEDDF6D1E0}"/>
              </a:ext>
            </a:extLst>
          </p:cNvPr>
          <p:cNvSpPr txBox="1"/>
          <p:nvPr/>
        </p:nvSpPr>
        <p:spPr>
          <a:xfrm>
            <a:off x="3918114" y="6147863"/>
            <a:ext cx="944804" cy="43088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>
                <a:solidFill>
                  <a:srgbClr val="FFFFFF"/>
                </a:solidFill>
              </a:rPr>
              <a:t>Sans biométrie</a:t>
            </a:r>
          </a:p>
        </p:txBody>
      </p:sp>
      <p:pic>
        <p:nvPicPr>
          <p:cNvPr id="171" name="Image 170">
            <a:extLst>
              <a:ext uri="{FF2B5EF4-FFF2-40B4-BE49-F238E27FC236}">
                <a16:creationId xmlns:a16="http://schemas.microsoft.com/office/drawing/2014/main" id="{E03A9683-4CF1-4E26-9C3E-1BED80AC56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2986" y="7723463"/>
            <a:ext cx="754149" cy="13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83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3" name="Connecteur droit avec flèche 212">
            <a:extLst>
              <a:ext uri="{FF2B5EF4-FFF2-40B4-BE49-F238E27FC236}">
                <a16:creationId xmlns:a16="http://schemas.microsoft.com/office/drawing/2014/main" id="{26E27BDD-9002-44CF-8944-BC9D01BE319F}"/>
              </a:ext>
            </a:extLst>
          </p:cNvPr>
          <p:cNvCxnSpPr>
            <a:cxnSpLocks/>
          </p:cNvCxnSpPr>
          <p:nvPr/>
        </p:nvCxnSpPr>
        <p:spPr>
          <a:xfrm flipV="1">
            <a:off x="0" y="2683251"/>
            <a:ext cx="6327378" cy="1663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necteur droit avec flèche 211">
            <a:extLst>
              <a:ext uri="{FF2B5EF4-FFF2-40B4-BE49-F238E27FC236}">
                <a16:creationId xmlns:a16="http://schemas.microsoft.com/office/drawing/2014/main" id="{E68E97EC-C7FE-420A-A7A1-7D26A64A1211}"/>
              </a:ext>
            </a:extLst>
          </p:cNvPr>
          <p:cNvCxnSpPr>
            <a:cxnSpLocks/>
          </p:cNvCxnSpPr>
          <p:nvPr/>
        </p:nvCxnSpPr>
        <p:spPr>
          <a:xfrm flipV="1">
            <a:off x="265311" y="4895146"/>
            <a:ext cx="6327378" cy="1663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>
            <a:extLst>
              <a:ext uri="{FF2B5EF4-FFF2-40B4-BE49-F238E27FC236}">
                <a16:creationId xmlns:a16="http://schemas.microsoft.com/office/drawing/2014/main" id="{1A98E977-76E5-454D-9F52-C999A88170E7}"/>
              </a:ext>
            </a:extLst>
          </p:cNvPr>
          <p:cNvSpPr/>
          <p:nvPr/>
        </p:nvSpPr>
        <p:spPr>
          <a:xfrm>
            <a:off x="170021" y="6149032"/>
            <a:ext cx="6517958" cy="4225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E09FB53-BFB9-4DE8-8680-D9220833AEA6}"/>
              </a:ext>
            </a:extLst>
          </p:cNvPr>
          <p:cNvSpPr txBox="1"/>
          <p:nvPr/>
        </p:nvSpPr>
        <p:spPr>
          <a:xfrm>
            <a:off x="538968" y="6210095"/>
            <a:ext cx="64293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Accès à Sécur’Pass Pro dans les réglages et  parcours de suppression</a:t>
            </a:r>
          </a:p>
        </p:txBody>
      </p: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CBE2D6FA-7DCE-4EEF-AE47-7D53BC388B87}"/>
              </a:ext>
            </a:extLst>
          </p:cNvPr>
          <p:cNvGrpSpPr>
            <a:grpSpLocks noChangeAspect="1"/>
          </p:cNvGrpSpPr>
          <p:nvPr/>
        </p:nvGrpSpPr>
        <p:grpSpPr>
          <a:xfrm>
            <a:off x="237724" y="6247370"/>
            <a:ext cx="301244" cy="280288"/>
            <a:chOff x="542925" y="1350963"/>
            <a:chExt cx="466725" cy="454024"/>
          </a:xfrm>
        </p:grpSpPr>
        <p:grpSp>
          <p:nvGrpSpPr>
            <p:cNvPr id="144" name="Groupe 143">
              <a:extLst>
                <a:ext uri="{FF2B5EF4-FFF2-40B4-BE49-F238E27FC236}">
                  <a16:creationId xmlns:a16="http://schemas.microsoft.com/office/drawing/2014/main" id="{749BE9C3-AA8D-4054-8710-9EF4DB7C0DE8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49" name="Line 24">
                <a:extLst>
                  <a:ext uri="{FF2B5EF4-FFF2-40B4-BE49-F238E27FC236}">
                    <a16:creationId xmlns:a16="http://schemas.microsoft.com/office/drawing/2014/main" id="{5BC72E79-CDD0-4A77-9682-4FE4BFDEC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0" name="Line 25">
                <a:extLst>
                  <a:ext uri="{FF2B5EF4-FFF2-40B4-BE49-F238E27FC236}">
                    <a16:creationId xmlns:a16="http://schemas.microsoft.com/office/drawing/2014/main" id="{F256F522-E064-4DD3-8E06-4C0E9758F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1" name="Line 26">
                <a:extLst>
                  <a:ext uri="{FF2B5EF4-FFF2-40B4-BE49-F238E27FC236}">
                    <a16:creationId xmlns:a16="http://schemas.microsoft.com/office/drawing/2014/main" id="{39E198CE-2EFB-4A21-837E-24293FD442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2" name="Freeform 27">
                <a:extLst>
                  <a:ext uri="{FF2B5EF4-FFF2-40B4-BE49-F238E27FC236}">
                    <a16:creationId xmlns:a16="http://schemas.microsoft.com/office/drawing/2014/main" id="{108D7C90-C8F2-44E1-A758-43F557798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3" name="Freeform 28">
                <a:extLst>
                  <a:ext uri="{FF2B5EF4-FFF2-40B4-BE49-F238E27FC236}">
                    <a16:creationId xmlns:a16="http://schemas.microsoft.com/office/drawing/2014/main" id="{F522660D-2FD4-4F57-8AE9-F4AEE6745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4" name="Line 29">
                <a:extLst>
                  <a:ext uri="{FF2B5EF4-FFF2-40B4-BE49-F238E27FC236}">
                    <a16:creationId xmlns:a16="http://schemas.microsoft.com/office/drawing/2014/main" id="{67B06021-1C92-49E8-98EA-A10FC77D35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5" name="Line 30">
                <a:extLst>
                  <a:ext uri="{FF2B5EF4-FFF2-40B4-BE49-F238E27FC236}">
                    <a16:creationId xmlns:a16="http://schemas.microsoft.com/office/drawing/2014/main" id="{4CFFD8DB-075A-45E5-ABCA-C233C0F6D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6" name="Line 31">
                <a:extLst>
                  <a:ext uri="{FF2B5EF4-FFF2-40B4-BE49-F238E27FC236}">
                    <a16:creationId xmlns:a16="http://schemas.microsoft.com/office/drawing/2014/main" id="{F411A1FA-E025-4754-B0A0-A6720EC981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7" name="Line 32">
                <a:extLst>
                  <a:ext uri="{FF2B5EF4-FFF2-40B4-BE49-F238E27FC236}">
                    <a16:creationId xmlns:a16="http://schemas.microsoft.com/office/drawing/2014/main" id="{1188BBA4-25A2-408E-A868-25F7719CD0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8" name="Freeform 33">
                <a:extLst>
                  <a:ext uri="{FF2B5EF4-FFF2-40B4-BE49-F238E27FC236}">
                    <a16:creationId xmlns:a16="http://schemas.microsoft.com/office/drawing/2014/main" id="{304A447E-65D0-4ADE-A841-811B947CC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9" name="Line 34">
                <a:extLst>
                  <a:ext uri="{FF2B5EF4-FFF2-40B4-BE49-F238E27FC236}">
                    <a16:creationId xmlns:a16="http://schemas.microsoft.com/office/drawing/2014/main" id="{4F0FB0E9-922E-4ED4-8427-B9A8D6E23D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0" name="Line 35">
                <a:extLst>
                  <a:ext uri="{FF2B5EF4-FFF2-40B4-BE49-F238E27FC236}">
                    <a16:creationId xmlns:a16="http://schemas.microsoft.com/office/drawing/2014/main" id="{E257B4B2-1EAA-4C09-BE17-2AD61018E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1" name="Line 36">
                <a:extLst>
                  <a:ext uri="{FF2B5EF4-FFF2-40B4-BE49-F238E27FC236}">
                    <a16:creationId xmlns:a16="http://schemas.microsoft.com/office/drawing/2014/main" id="{B26F0F6D-4C60-480F-9025-4D1098BFC3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848F3E67-8466-42C7-945E-83BB01BE189C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46" name="Freeform 37">
                <a:extLst>
                  <a:ext uri="{FF2B5EF4-FFF2-40B4-BE49-F238E27FC236}">
                    <a16:creationId xmlns:a16="http://schemas.microsoft.com/office/drawing/2014/main" id="{EF2E3B99-5B18-4D4E-9704-596AA9A48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7" name="Line 38">
                <a:extLst>
                  <a:ext uri="{FF2B5EF4-FFF2-40B4-BE49-F238E27FC236}">
                    <a16:creationId xmlns:a16="http://schemas.microsoft.com/office/drawing/2014/main" id="{E2B56CD5-93F9-422E-A862-033A98C38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8" name="Line 39">
                <a:extLst>
                  <a:ext uri="{FF2B5EF4-FFF2-40B4-BE49-F238E27FC236}">
                    <a16:creationId xmlns:a16="http://schemas.microsoft.com/office/drawing/2014/main" id="{F8F6F092-24CC-4C55-9DB6-9C7ECC337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cxnSp>
        <p:nvCxnSpPr>
          <p:cNvPr id="98" name="Connecteur droit avec flèche 97">
            <a:extLst>
              <a:ext uri="{FF2B5EF4-FFF2-40B4-BE49-F238E27FC236}">
                <a16:creationId xmlns:a16="http://schemas.microsoft.com/office/drawing/2014/main" id="{8BF18222-A13D-4138-AE8E-45C9FDA64179}"/>
              </a:ext>
            </a:extLst>
          </p:cNvPr>
          <p:cNvCxnSpPr>
            <a:cxnSpLocks/>
          </p:cNvCxnSpPr>
          <p:nvPr/>
        </p:nvCxnSpPr>
        <p:spPr>
          <a:xfrm flipV="1">
            <a:off x="67034" y="7713710"/>
            <a:ext cx="6977129" cy="587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Image 98">
            <a:extLst>
              <a:ext uri="{FF2B5EF4-FFF2-40B4-BE49-F238E27FC236}">
                <a16:creationId xmlns:a16="http://schemas.microsoft.com/office/drawing/2014/main" id="{D53F6EA8-3453-4318-BA28-D053655CAF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15035" y="6707553"/>
            <a:ext cx="847983" cy="18361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153B4F5C-5E1B-4C64-B00B-7EE2D24284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07479" y="6707553"/>
            <a:ext cx="847983" cy="18123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CAD073B7-8B25-4EE4-BA59-0116C8F16A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87293" y="6707553"/>
            <a:ext cx="847983" cy="18361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C5AC72AC-C2E5-4534-AC69-1AA5E15D98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67107" y="6707553"/>
            <a:ext cx="847984" cy="18361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D80467D0-8811-4A9D-BDE2-53C18CFCBCC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124" y="6707553"/>
            <a:ext cx="847983" cy="18361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5" name="ZoneTexte 94">
            <a:extLst>
              <a:ext uri="{FF2B5EF4-FFF2-40B4-BE49-F238E27FC236}">
                <a16:creationId xmlns:a16="http://schemas.microsoft.com/office/drawing/2014/main" id="{AC2972E1-9659-4B2B-9B3D-5BD63F1B3B6A}"/>
              </a:ext>
            </a:extLst>
          </p:cNvPr>
          <p:cNvSpPr txBox="1"/>
          <p:nvPr/>
        </p:nvSpPr>
        <p:spPr>
          <a:xfrm>
            <a:off x="5323632" y="6742003"/>
            <a:ext cx="94949" cy="2592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22158"/>
            <a:endParaRPr lang="fr-FR" sz="1521"/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D69844F3-31DA-4D8A-90AA-C3D0ED44C05C}"/>
              </a:ext>
            </a:extLst>
          </p:cNvPr>
          <p:cNvSpPr txBox="1"/>
          <p:nvPr/>
        </p:nvSpPr>
        <p:spPr>
          <a:xfrm>
            <a:off x="6442374" y="6765277"/>
            <a:ext cx="91861" cy="2592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22158"/>
            <a:endParaRPr lang="fr-FR" sz="1521"/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FEE89B9B-F29A-4646-B2C4-B59BBBA3E6D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44993" y="6708471"/>
            <a:ext cx="847983" cy="1835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7" name="Image 106">
            <a:extLst>
              <a:ext uri="{FF2B5EF4-FFF2-40B4-BE49-F238E27FC236}">
                <a16:creationId xmlns:a16="http://schemas.microsoft.com/office/drawing/2014/main" id="{12AAA7FA-401E-4E89-ADAF-0F94424B32E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974471" y="6709280"/>
            <a:ext cx="848510" cy="1836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23554F-4081-46F9-99FC-AEFA58345F6D}"/>
              </a:ext>
            </a:extLst>
          </p:cNvPr>
          <p:cNvSpPr/>
          <p:nvPr/>
        </p:nvSpPr>
        <p:spPr>
          <a:xfrm>
            <a:off x="767430" y="8323143"/>
            <a:ext cx="183512" cy="2154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361479E-B57A-4B2A-959B-EDD3437FF3C4}"/>
              </a:ext>
            </a:extLst>
          </p:cNvPr>
          <p:cNvSpPr/>
          <p:nvPr/>
        </p:nvSpPr>
        <p:spPr>
          <a:xfrm>
            <a:off x="1033822" y="7449886"/>
            <a:ext cx="978693" cy="1731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2" name="Rectangle à coins arrondis 101">
            <a:extLst>
              <a:ext uri="{FF2B5EF4-FFF2-40B4-BE49-F238E27FC236}">
                <a16:creationId xmlns:a16="http://schemas.microsoft.com/office/drawing/2014/main" id="{28E22798-CDB7-419A-BA4F-066DA9C6FA74}"/>
              </a:ext>
            </a:extLst>
          </p:cNvPr>
          <p:cNvSpPr/>
          <p:nvPr/>
        </p:nvSpPr>
        <p:spPr>
          <a:xfrm>
            <a:off x="124298" y="1143631"/>
            <a:ext cx="6607611" cy="4157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B1004EB9-8422-4518-A668-F72CD5ED9E44}"/>
              </a:ext>
            </a:extLst>
          </p:cNvPr>
          <p:cNvSpPr txBox="1"/>
          <p:nvPr/>
        </p:nvSpPr>
        <p:spPr>
          <a:xfrm>
            <a:off x="659624" y="1203757"/>
            <a:ext cx="6256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Exemple d’utilisation de Sécur’Pass pour signer une remise dans le parafeur</a:t>
            </a:r>
          </a:p>
        </p:txBody>
      </p:sp>
      <p:grpSp>
        <p:nvGrpSpPr>
          <p:cNvPr id="184" name="Groupe 183">
            <a:extLst>
              <a:ext uri="{FF2B5EF4-FFF2-40B4-BE49-F238E27FC236}">
                <a16:creationId xmlns:a16="http://schemas.microsoft.com/office/drawing/2014/main" id="{2996449B-6BDC-499E-AD05-5CA649158C26}"/>
              </a:ext>
            </a:extLst>
          </p:cNvPr>
          <p:cNvGrpSpPr>
            <a:grpSpLocks noChangeAspect="1"/>
          </p:cNvGrpSpPr>
          <p:nvPr/>
        </p:nvGrpSpPr>
        <p:grpSpPr>
          <a:xfrm>
            <a:off x="308789" y="1207102"/>
            <a:ext cx="301244" cy="280288"/>
            <a:chOff x="542925" y="1350963"/>
            <a:chExt cx="466725" cy="454024"/>
          </a:xfrm>
        </p:grpSpPr>
        <p:grpSp>
          <p:nvGrpSpPr>
            <p:cNvPr id="185" name="Groupe 184">
              <a:extLst>
                <a:ext uri="{FF2B5EF4-FFF2-40B4-BE49-F238E27FC236}">
                  <a16:creationId xmlns:a16="http://schemas.microsoft.com/office/drawing/2014/main" id="{92B70B28-ADB2-46B2-BA1E-E1B165E0CFA1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90" name="Line 24">
                <a:extLst>
                  <a:ext uri="{FF2B5EF4-FFF2-40B4-BE49-F238E27FC236}">
                    <a16:creationId xmlns:a16="http://schemas.microsoft.com/office/drawing/2014/main" id="{942503B8-0B4B-4806-8BD9-CF2B778234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1" name="Line 25">
                <a:extLst>
                  <a:ext uri="{FF2B5EF4-FFF2-40B4-BE49-F238E27FC236}">
                    <a16:creationId xmlns:a16="http://schemas.microsoft.com/office/drawing/2014/main" id="{2AD30194-16E0-40AA-9972-8A0A9E0EE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2" name="Line 26">
                <a:extLst>
                  <a:ext uri="{FF2B5EF4-FFF2-40B4-BE49-F238E27FC236}">
                    <a16:creationId xmlns:a16="http://schemas.microsoft.com/office/drawing/2014/main" id="{9D42F607-1A37-4C8E-98C7-32CE9CCFB9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3" name="Freeform 27">
                <a:extLst>
                  <a:ext uri="{FF2B5EF4-FFF2-40B4-BE49-F238E27FC236}">
                    <a16:creationId xmlns:a16="http://schemas.microsoft.com/office/drawing/2014/main" id="{E6A2B16D-5900-40DA-BBFF-29951D4C1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4" name="Freeform 28">
                <a:extLst>
                  <a:ext uri="{FF2B5EF4-FFF2-40B4-BE49-F238E27FC236}">
                    <a16:creationId xmlns:a16="http://schemas.microsoft.com/office/drawing/2014/main" id="{B9A8E944-0CA6-48AA-ABE9-AAD73C4D6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5" name="Line 29">
                <a:extLst>
                  <a:ext uri="{FF2B5EF4-FFF2-40B4-BE49-F238E27FC236}">
                    <a16:creationId xmlns:a16="http://schemas.microsoft.com/office/drawing/2014/main" id="{79CF91EA-45C5-4932-A2CD-F9B47D2149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6" name="Line 30">
                <a:extLst>
                  <a:ext uri="{FF2B5EF4-FFF2-40B4-BE49-F238E27FC236}">
                    <a16:creationId xmlns:a16="http://schemas.microsoft.com/office/drawing/2014/main" id="{02BA5484-94B4-4F3C-8CDF-00D5DB9EA8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7" name="Line 31">
                <a:extLst>
                  <a:ext uri="{FF2B5EF4-FFF2-40B4-BE49-F238E27FC236}">
                    <a16:creationId xmlns:a16="http://schemas.microsoft.com/office/drawing/2014/main" id="{98DE76C3-EE5F-47C8-98D0-49E42CDCBA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8" name="Line 32">
                <a:extLst>
                  <a:ext uri="{FF2B5EF4-FFF2-40B4-BE49-F238E27FC236}">
                    <a16:creationId xmlns:a16="http://schemas.microsoft.com/office/drawing/2014/main" id="{FA35CBC7-0C4B-4E2F-97BD-3B7890B1C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9" name="Freeform 33">
                <a:extLst>
                  <a:ext uri="{FF2B5EF4-FFF2-40B4-BE49-F238E27FC236}">
                    <a16:creationId xmlns:a16="http://schemas.microsoft.com/office/drawing/2014/main" id="{FDE76585-70C0-4CF4-9FA0-A93A4F044C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00" name="Line 34">
                <a:extLst>
                  <a:ext uri="{FF2B5EF4-FFF2-40B4-BE49-F238E27FC236}">
                    <a16:creationId xmlns:a16="http://schemas.microsoft.com/office/drawing/2014/main" id="{DFEB34B4-7A19-4F4C-B1A4-9073CA3EF6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01" name="Line 35">
                <a:extLst>
                  <a:ext uri="{FF2B5EF4-FFF2-40B4-BE49-F238E27FC236}">
                    <a16:creationId xmlns:a16="http://schemas.microsoft.com/office/drawing/2014/main" id="{CCEA2D19-27D8-4965-863D-44C8FF0580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02" name="Line 36">
                <a:extLst>
                  <a:ext uri="{FF2B5EF4-FFF2-40B4-BE49-F238E27FC236}">
                    <a16:creationId xmlns:a16="http://schemas.microsoft.com/office/drawing/2014/main" id="{AF2AEDDA-6E0F-4006-A2E7-3877DFBC7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186" name="Groupe 185">
              <a:extLst>
                <a:ext uri="{FF2B5EF4-FFF2-40B4-BE49-F238E27FC236}">
                  <a16:creationId xmlns:a16="http://schemas.microsoft.com/office/drawing/2014/main" id="{80B7836A-FF93-41C0-8464-52E1B6691322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87" name="Freeform 37">
                <a:extLst>
                  <a:ext uri="{FF2B5EF4-FFF2-40B4-BE49-F238E27FC236}">
                    <a16:creationId xmlns:a16="http://schemas.microsoft.com/office/drawing/2014/main" id="{6F64768D-C5B2-48F5-9C5F-2C2088CC8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88" name="Line 38">
                <a:extLst>
                  <a:ext uri="{FF2B5EF4-FFF2-40B4-BE49-F238E27FC236}">
                    <a16:creationId xmlns:a16="http://schemas.microsoft.com/office/drawing/2014/main" id="{38AADB37-8464-431B-A928-1285D0D558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89" name="Line 39">
                <a:extLst>
                  <a:ext uri="{FF2B5EF4-FFF2-40B4-BE49-F238E27FC236}">
                    <a16:creationId xmlns:a16="http://schemas.microsoft.com/office/drawing/2014/main" id="{220622A6-72DB-48C2-B6EA-142B311012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pic>
        <p:nvPicPr>
          <p:cNvPr id="203" name="Image 202">
            <a:extLst>
              <a:ext uri="{FF2B5EF4-FFF2-40B4-BE49-F238E27FC236}">
                <a16:creationId xmlns:a16="http://schemas.microsoft.com/office/drawing/2014/main" id="{67A29A37-0BF5-49DD-9F69-103AB81554D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4299" y="1733822"/>
            <a:ext cx="1090364" cy="19384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4" name="Image 203">
            <a:extLst>
              <a:ext uri="{FF2B5EF4-FFF2-40B4-BE49-F238E27FC236}">
                <a16:creationId xmlns:a16="http://schemas.microsoft.com/office/drawing/2014/main" id="{3677D331-756A-4493-937A-018AEC8E52E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358474" y="1740657"/>
            <a:ext cx="1090364" cy="1938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" name="Image 204">
            <a:extLst>
              <a:ext uri="{FF2B5EF4-FFF2-40B4-BE49-F238E27FC236}">
                <a16:creationId xmlns:a16="http://schemas.microsoft.com/office/drawing/2014/main" id="{4EF79715-D41B-481C-9DC7-6DC9EC6F0F9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2550920" y="1726010"/>
            <a:ext cx="1090364" cy="1938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6" name="Image 205">
            <a:extLst>
              <a:ext uri="{FF2B5EF4-FFF2-40B4-BE49-F238E27FC236}">
                <a16:creationId xmlns:a16="http://schemas.microsoft.com/office/drawing/2014/main" id="{130820E3-C6CD-4F93-B584-ABDCF481163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3722146" y="1733822"/>
            <a:ext cx="1090364" cy="1938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7" name="Image 206">
            <a:extLst>
              <a:ext uri="{FF2B5EF4-FFF2-40B4-BE49-F238E27FC236}">
                <a16:creationId xmlns:a16="http://schemas.microsoft.com/office/drawing/2014/main" id="{941C34B5-6E13-47BA-AF53-EC126E4588E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4914144" y="1733821"/>
            <a:ext cx="1090364" cy="1938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8" name="Image 207">
            <a:extLst>
              <a:ext uri="{FF2B5EF4-FFF2-40B4-BE49-F238E27FC236}">
                <a16:creationId xmlns:a16="http://schemas.microsoft.com/office/drawing/2014/main" id="{B64788A9-174C-45A4-9253-E6D5BF6A40E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3658855" y="3859597"/>
            <a:ext cx="1172938" cy="20852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" name="Image 208">
            <a:extLst>
              <a:ext uri="{FF2B5EF4-FFF2-40B4-BE49-F238E27FC236}">
                <a16:creationId xmlns:a16="http://schemas.microsoft.com/office/drawing/2014/main" id="{D8014C1D-017C-4375-8E7A-9646CA1D61B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76486" y="3897080"/>
            <a:ext cx="1172938" cy="20852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0" name="Image 209">
            <a:extLst>
              <a:ext uri="{FF2B5EF4-FFF2-40B4-BE49-F238E27FC236}">
                <a16:creationId xmlns:a16="http://schemas.microsoft.com/office/drawing/2014/main" id="{8CCA1955-CC0F-4065-8FBA-82EFC196D52C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2380463" y="3870835"/>
            <a:ext cx="1172938" cy="20852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1" name="Image 210">
            <a:extLst>
              <a:ext uri="{FF2B5EF4-FFF2-40B4-BE49-F238E27FC236}">
                <a16:creationId xmlns:a16="http://schemas.microsoft.com/office/drawing/2014/main" id="{9185F2AC-450F-4524-B5E1-8950019EE06C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4966510" y="3887409"/>
            <a:ext cx="1172938" cy="20852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369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35">
            <a:extLst>
              <a:ext uri="{FF2B5EF4-FFF2-40B4-BE49-F238E27FC236}">
                <a16:creationId xmlns:a16="http://schemas.microsoft.com/office/drawing/2014/main" id="{505A6B4F-2BC8-AE7D-C579-E0A489C4C265}"/>
              </a:ext>
            </a:extLst>
          </p:cNvPr>
          <p:cNvSpPr/>
          <p:nvPr/>
        </p:nvSpPr>
        <p:spPr>
          <a:xfrm>
            <a:off x="170021" y="1211989"/>
            <a:ext cx="6517958" cy="4225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A06F2EE-CDA1-46F8-3E5C-D3C6198B2F9C}"/>
              </a:ext>
            </a:extLst>
          </p:cNvPr>
          <p:cNvGrpSpPr>
            <a:grpSpLocks noChangeAspect="1"/>
          </p:cNvGrpSpPr>
          <p:nvPr/>
        </p:nvGrpSpPr>
        <p:grpSpPr>
          <a:xfrm>
            <a:off x="237724" y="1283144"/>
            <a:ext cx="301244" cy="280288"/>
            <a:chOff x="542925" y="1350963"/>
            <a:chExt cx="466725" cy="45402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F8CC6F0-4E17-DA9B-F3D6-416DF7839D01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0" name="Line 24">
                <a:extLst>
                  <a:ext uri="{FF2B5EF4-FFF2-40B4-BE49-F238E27FC236}">
                    <a16:creationId xmlns:a16="http://schemas.microsoft.com/office/drawing/2014/main" id="{D6A9D643-3D18-248F-E8B3-824A9042F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" name="Line 25">
                <a:extLst>
                  <a:ext uri="{FF2B5EF4-FFF2-40B4-BE49-F238E27FC236}">
                    <a16:creationId xmlns:a16="http://schemas.microsoft.com/office/drawing/2014/main" id="{69515CF2-4ADF-14A7-45B6-5940F2EEC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" name="Line 26">
                <a:extLst>
                  <a:ext uri="{FF2B5EF4-FFF2-40B4-BE49-F238E27FC236}">
                    <a16:creationId xmlns:a16="http://schemas.microsoft.com/office/drawing/2014/main" id="{5C1E376D-A98F-8CBF-DA9A-38C986F6C0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29AB1943-6D6C-9062-EB28-C4AEF793F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FC712E2A-793C-6734-7624-B89DD70FC6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" name="Line 29">
                <a:extLst>
                  <a:ext uri="{FF2B5EF4-FFF2-40B4-BE49-F238E27FC236}">
                    <a16:creationId xmlns:a16="http://schemas.microsoft.com/office/drawing/2014/main" id="{2A4CD0AF-A154-6CE4-28E2-2B699CB25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" name="Line 30">
                <a:extLst>
                  <a:ext uri="{FF2B5EF4-FFF2-40B4-BE49-F238E27FC236}">
                    <a16:creationId xmlns:a16="http://schemas.microsoft.com/office/drawing/2014/main" id="{ED356D66-496B-9381-0BB7-050EB386D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7" name="Line 31">
                <a:extLst>
                  <a:ext uri="{FF2B5EF4-FFF2-40B4-BE49-F238E27FC236}">
                    <a16:creationId xmlns:a16="http://schemas.microsoft.com/office/drawing/2014/main" id="{47E6C4DA-19DD-75AE-68CB-A93BD0E487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8" name="Line 32">
                <a:extLst>
                  <a:ext uri="{FF2B5EF4-FFF2-40B4-BE49-F238E27FC236}">
                    <a16:creationId xmlns:a16="http://schemas.microsoft.com/office/drawing/2014/main" id="{1346C356-48D6-E834-A4B2-932576A12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E0FD0164-9F97-0684-E5A1-29A0DE634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0" name="Line 34">
                <a:extLst>
                  <a:ext uri="{FF2B5EF4-FFF2-40B4-BE49-F238E27FC236}">
                    <a16:creationId xmlns:a16="http://schemas.microsoft.com/office/drawing/2014/main" id="{EE0B9323-9B4C-78FC-0668-49066E17D3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1" name="Line 35">
                <a:extLst>
                  <a:ext uri="{FF2B5EF4-FFF2-40B4-BE49-F238E27FC236}">
                    <a16:creationId xmlns:a16="http://schemas.microsoft.com/office/drawing/2014/main" id="{E852457E-E83A-34BB-83D6-474CBF75BF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2" name="Line 36">
                <a:extLst>
                  <a:ext uri="{FF2B5EF4-FFF2-40B4-BE49-F238E27FC236}">
                    <a16:creationId xmlns:a16="http://schemas.microsoft.com/office/drawing/2014/main" id="{310C7D7B-73EE-FB35-3EFC-242B971A31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33A290-90FE-EDBD-3FD3-4D00FD7F0E42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7" name="Freeform 37">
                <a:extLst>
                  <a:ext uri="{FF2B5EF4-FFF2-40B4-BE49-F238E27FC236}">
                    <a16:creationId xmlns:a16="http://schemas.microsoft.com/office/drawing/2014/main" id="{EC8FD530-26B3-A2D6-94B9-1CEC49311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" name="Line 38">
                <a:extLst>
                  <a:ext uri="{FF2B5EF4-FFF2-40B4-BE49-F238E27FC236}">
                    <a16:creationId xmlns:a16="http://schemas.microsoft.com/office/drawing/2014/main" id="{93A74354-725C-FF83-7DA0-9A210EAB89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9" name="Line 39">
                <a:extLst>
                  <a:ext uri="{FF2B5EF4-FFF2-40B4-BE49-F238E27FC236}">
                    <a16:creationId xmlns:a16="http://schemas.microsoft.com/office/drawing/2014/main" id="{A8C16DB7-C435-D481-B18F-1FCC1597C5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D617FA74-ADFA-FE73-08F9-D7400E1D291B}"/>
              </a:ext>
            </a:extLst>
          </p:cNvPr>
          <p:cNvSpPr txBox="1"/>
          <p:nvPr/>
        </p:nvSpPr>
        <p:spPr>
          <a:xfrm>
            <a:off x="659624" y="1269400"/>
            <a:ext cx="6256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Authentification forte à l'accès sur l’application mobile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7FED3C3-38CB-E8CF-A081-0E136F632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" y="1986165"/>
            <a:ext cx="6858000" cy="300893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089B574-B062-431D-8BEE-3B8DA8699E1F}"/>
              </a:ext>
            </a:extLst>
          </p:cNvPr>
          <p:cNvSpPr txBox="1"/>
          <p:nvPr/>
        </p:nvSpPr>
        <p:spPr>
          <a:xfrm>
            <a:off x="114210" y="5142943"/>
            <a:ext cx="66295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Impacts liés à l’activation de l’authentification forte à l’accès avec Sécur’Pass sur l’application mobile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L’accès à l’application mobile est désormais impossible avec un lecteur de carte, la saisie du mot de passe devient </a:t>
            </a:r>
            <a:r>
              <a:rPr lang="fr-FR" sz="1100" b="1" u="sng" dirty="0">
                <a:latin typeface="+mn-lt"/>
              </a:rPr>
              <a:t>obligatoire</a:t>
            </a:r>
            <a:r>
              <a:rPr lang="fr-FR" sz="1100" dirty="0">
                <a:latin typeface="+mn-lt"/>
              </a:rPr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En dehors des accès où l’authentification forte est demandée, l’utilisateur n’a plus qu’à saisir son identifiant BAD, son numéro utilisateur et son mot de passe BAD (authentification </a:t>
            </a:r>
            <a:r>
              <a:rPr lang="fr-FR" sz="1100">
                <a:latin typeface="+mn-lt"/>
              </a:rPr>
              <a:t>simple).</a:t>
            </a:r>
            <a:endParaRPr lang="fr-FR" sz="1100" dirty="0">
              <a:latin typeface="+mn-lt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7F3F23D-2919-84C9-D176-527546776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27" y="6263640"/>
            <a:ext cx="5978747" cy="211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09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35">
            <a:extLst>
              <a:ext uri="{FF2B5EF4-FFF2-40B4-BE49-F238E27FC236}">
                <a16:creationId xmlns:a16="http://schemas.microsoft.com/office/drawing/2014/main" id="{505A6B4F-2BC8-AE7D-C579-E0A489C4C265}"/>
              </a:ext>
            </a:extLst>
          </p:cNvPr>
          <p:cNvSpPr/>
          <p:nvPr/>
        </p:nvSpPr>
        <p:spPr>
          <a:xfrm>
            <a:off x="170021" y="1211989"/>
            <a:ext cx="6517958" cy="4225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A06F2EE-CDA1-46F8-3E5C-D3C6198B2F9C}"/>
              </a:ext>
            </a:extLst>
          </p:cNvPr>
          <p:cNvGrpSpPr>
            <a:grpSpLocks noChangeAspect="1"/>
          </p:cNvGrpSpPr>
          <p:nvPr/>
        </p:nvGrpSpPr>
        <p:grpSpPr>
          <a:xfrm>
            <a:off x="237724" y="1283144"/>
            <a:ext cx="301244" cy="280288"/>
            <a:chOff x="542925" y="1350963"/>
            <a:chExt cx="466725" cy="45402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F8CC6F0-4E17-DA9B-F3D6-416DF7839D01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0" name="Line 24">
                <a:extLst>
                  <a:ext uri="{FF2B5EF4-FFF2-40B4-BE49-F238E27FC236}">
                    <a16:creationId xmlns:a16="http://schemas.microsoft.com/office/drawing/2014/main" id="{D6A9D643-3D18-248F-E8B3-824A9042F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1" name="Line 25">
                <a:extLst>
                  <a:ext uri="{FF2B5EF4-FFF2-40B4-BE49-F238E27FC236}">
                    <a16:creationId xmlns:a16="http://schemas.microsoft.com/office/drawing/2014/main" id="{69515CF2-4ADF-14A7-45B6-5940F2EEC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2" name="Line 26">
                <a:extLst>
                  <a:ext uri="{FF2B5EF4-FFF2-40B4-BE49-F238E27FC236}">
                    <a16:creationId xmlns:a16="http://schemas.microsoft.com/office/drawing/2014/main" id="{5C1E376D-A98F-8CBF-DA9A-38C986F6C0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29AB1943-6D6C-9062-EB28-C4AEF793F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FC712E2A-793C-6734-7624-B89DD70FC6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5" name="Line 29">
                <a:extLst>
                  <a:ext uri="{FF2B5EF4-FFF2-40B4-BE49-F238E27FC236}">
                    <a16:creationId xmlns:a16="http://schemas.microsoft.com/office/drawing/2014/main" id="{2A4CD0AF-A154-6CE4-28E2-2B699CB25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6" name="Line 30">
                <a:extLst>
                  <a:ext uri="{FF2B5EF4-FFF2-40B4-BE49-F238E27FC236}">
                    <a16:creationId xmlns:a16="http://schemas.microsoft.com/office/drawing/2014/main" id="{ED356D66-496B-9381-0BB7-050EB386D7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7" name="Line 31">
                <a:extLst>
                  <a:ext uri="{FF2B5EF4-FFF2-40B4-BE49-F238E27FC236}">
                    <a16:creationId xmlns:a16="http://schemas.microsoft.com/office/drawing/2014/main" id="{47E6C4DA-19DD-75AE-68CB-A93BD0E487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8" name="Line 32">
                <a:extLst>
                  <a:ext uri="{FF2B5EF4-FFF2-40B4-BE49-F238E27FC236}">
                    <a16:creationId xmlns:a16="http://schemas.microsoft.com/office/drawing/2014/main" id="{1346C356-48D6-E834-A4B2-932576A12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E0FD0164-9F97-0684-E5A1-29A0DE634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0" name="Line 34">
                <a:extLst>
                  <a:ext uri="{FF2B5EF4-FFF2-40B4-BE49-F238E27FC236}">
                    <a16:creationId xmlns:a16="http://schemas.microsoft.com/office/drawing/2014/main" id="{EE0B9323-9B4C-78FC-0668-49066E17D3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1" name="Line 35">
                <a:extLst>
                  <a:ext uri="{FF2B5EF4-FFF2-40B4-BE49-F238E27FC236}">
                    <a16:creationId xmlns:a16="http://schemas.microsoft.com/office/drawing/2014/main" id="{E852457E-E83A-34BB-83D6-474CBF75BF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22" name="Line 36">
                <a:extLst>
                  <a:ext uri="{FF2B5EF4-FFF2-40B4-BE49-F238E27FC236}">
                    <a16:creationId xmlns:a16="http://schemas.microsoft.com/office/drawing/2014/main" id="{310C7D7B-73EE-FB35-3EFC-242B971A31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33A290-90FE-EDBD-3FD3-4D00FD7F0E42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7" name="Freeform 37">
                <a:extLst>
                  <a:ext uri="{FF2B5EF4-FFF2-40B4-BE49-F238E27FC236}">
                    <a16:creationId xmlns:a16="http://schemas.microsoft.com/office/drawing/2014/main" id="{EC8FD530-26B3-A2D6-94B9-1CEC49311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8" name="Line 38">
                <a:extLst>
                  <a:ext uri="{FF2B5EF4-FFF2-40B4-BE49-F238E27FC236}">
                    <a16:creationId xmlns:a16="http://schemas.microsoft.com/office/drawing/2014/main" id="{93A74354-725C-FF83-7DA0-9A210EAB89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  <p:sp>
            <p:nvSpPr>
              <p:cNvPr id="9" name="Line 39">
                <a:extLst>
                  <a:ext uri="{FF2B5EF4-FFF2-40B4-BE49-F238E27FC236}">
                    <a16:creationId xmlns:a16="http://schemas.microsoft.com/office/drawing/2014/main" id="{A8C16DB7-C435-D481-B18F-1FCC1597C5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0632" tIns="45317" rIns="90632" bIns="45317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28"/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D617FA74-ADFA-FE73-08F9-D7400E1D291B}"/>
              </a:ext>
            </a:extLst>
          </p:cNvPr>
          <p:cNvSpPr txBox="1"/>
          <p:nvPr/>
        </p:nvSpPr>
        <p:spPr>
          <a:xfrm>
            <a:off x="659624" y="1269400"/>
            <a:ext cx="6256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Authentification forte à l'accès sur le site internet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089B574-B062-431D-8BEE-3B8DA8699E1F}"/>
              </a:ext>
            </a:extLst>
          </p:cNvPr>
          <p:cNvSpPr txBox="1"/>
          <p:nvPr/>
        </p:nvSpPr>
        <p:spPr>
          <a:xfrm>
            <a:off x="114210" y="4994505"/>
            <a:ext cx="662958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n-lt"/>
              </a:rPr>
              <a:t>Impacts liés à l’activation de l’authentification forte à l’accès avec Sécur’Pass sur le site internet (sauf avec un certificat matériel) :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La saisie du mot de passe devient</a:t>
            </a:r>
            <a:r>
              <a:rPr lang="fr-FR" sz="1100" b="1" u="sng" dirty="0">
                <a:latin typeface="+mn-lt"/>
              </a:rPr>
              <a:t> obligatoire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+mn-lt"/>
              </a:rPr>
              <a:t>En dehors des accès où l’authentification forte est demandée, l’utilisateur n’a plus qu’à saisir son identifiant BAD, son numéro utilisateur et son mot de passe BAD (authentification simple)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7FE4643-8DD9-AD0B-CD5B-0C313F6C0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05" y="1753369"/>
            <a:ext cx="6517958" cy="3122355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FCB074B4-FE41-A00F-5A10-543AA38F9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04" y="5964001"/>
            <a:ext cx="6085358" cy="2571671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69172BB1-C12F-D1C2-D129-67364FB6F590}"/>
              </a:ext>
            </a:extLst>
          </p:cNvPr>
          <p:cNvGrpSpPr/>
          <p:nvPr/>
        </p:nvGrpSpPr>
        <p:grpSpPr>
          <a:xfrm>
            <a:off x="5384551" y="1190144"/>
            <a:ext cx="1231626" cy="417297"/>
            <a:chOff x="10393628" y="2001648"/>
            <a:chExt cx="2553440" cy="55773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03C4845-9AEF-E7E5-FD6B-C2DE6F7E0A24}"/>
                </a:ext>
              </a:extLst>
            </p:cNvPr>
            <p:cNvSpPr/>
            <p:nvPr/>
          </p:nvSpPr>
          <p:spPr>
            <a:xfrm rot="21120000">
              <a:off x="10393628" y="2001648"/>
              <a:ext cx="2553440" cy="552786"/>
            </a:xfrm>
            <a:prstGeom prst="rect">
              <a:avLst/>
            </a:prstGeom>
            <a:noFill/>
            <a:ln w="28575" cmpd="thickThin">
              <a:noFill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lIns="82953" tIns="41476" rIns="82953" bIns="41476">
              <a:spAutoFit/>
            </a:bodyPr>
            <a:lstStyle/>
            <a:p>
              <a:pPr algn="ctr"/>
              <a:r>
                <a:rPr lang="fr-FR" sz="2400" b="1">
                  <a:ln w="12700">
                    <a:noFill/>
                    <a:prstDash val="solid"/>
                  </a:ln>
                  <a:solidFill>
                    <a:srgbClr val="FF00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Bahnschrift SemiBold Condensed" panose="020B0502040204020203" pitchFamily="34" charset="0"/>
                  <a:cs typeface="BrowalliaUPC" panose="020B0502040204020203" pitchFamily="34" charset="-34"/>
                </a:rPr>
                <a:t>14 JUIN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93A557-1D4C-9E18-8717-D035ED18BC0F}"/>
                </a:ext>
              </a:extLst>
            </p:cNvPr>
            <p:cNvSpPr/>
            <p:nvPr/>
          </p:nvSpPr>
          <p:spPr>
            <a:xfrm rot="-480000">
              <a:off x="10460871" y="2045991"/>
              <a:ext cx="2418957" cy="513394"/>
            </a:xfrm>
            <a:prstGeom prst="rect">
              <a:avLst/>
            </a:prstGeom>
            <a:noFill/>
            <a:ln w="47625" cmpd="dbl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33"/>
            </a:p>
          </p:txBody>
        </p:sp>
      </p:grpSp>
    </p:spTree>
    <p:extLst>
      <p:ext uri="{BB962C8B-B14F-4D97-AF65-F5344CB8AC3E}">
        <p14:creationId xmlns:p14="http://schemas.microsoft.com/office/powerpoint/2010/main" val="108767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à coins arrondis 35">
            <a:extLst>
              <a:ext uri="{FF2B5EF4-FFF2-40B4-BE49-F238E27FC236}">
                <a16:creationId xmlns:a16="http://schemas.microsoft.com/office/drawing/2014/main" id="{1A98E977-76E5-454D-9F52-C999A88170E7}"/>
              </a:ext>
            </a:extLst>
          </p:cNvPr>
          <p:cNvSpPr/>
          <p:nvPr/>
        </p:nvSpPr>
        <p:spPr>
          <a:xfrm>
            <a:off x="146991" y="1103826"/>
            <a:ext cx="6517958" cy="4225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E09FB53-BFB9-4DE8-8680-D9220833AEA6}"/>
              </a:ext>
            </a:extLst>
          </p:cNvPr>
          <p:cNvSpPr txBox="1"/>
          <p:nvPr/>
        </p:nvSpPr>
        <p:spPr>
          <a:xfrm>
            <a:off x="515938" y="1164889"/>
            <a:ext cx="64293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Poste de travail MYSYS : consultation des utilisateurs enrôlés </a:t>
            </a:r>
          </a:p>
        </p:txBody>
      </p:sp>
      <p:pic>
        <p:nvPicPr>
          <p:cNvPr id="108" name="Image 107" descr="Une image contenant texte&#10;&#10;Description générée automatiquement">
            <a:extLst>
              <a:ext uri="{FF2B5EF4-FFF2-40B4-BE49-F238E27FC236}">
                <a16:creationId xmlns:a16="http://schemas.microsoft.com/office/drawing/2014/main" id="{C93EDCEA-F4AA-4626-ABFC-D93A05920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1" y="1635105"/>
            <a:ext cx="6021724" cy="2815155"/>
          </a:xfrm>
          <a:prstGeom prst="rect">
            <a:avLst/>
          </a:prstGeom>
          <a:noFill/>
        </p:spPr>
      </p:pic>
      <p:pic>
        <p:nvPicPr>
          <p:cNvPr id="109" name="Image 108">
            <a:extLst>
              <a:ext uri="{FF2B5EF4-FFF2-40B4-BE49-F238E27FC236}">
                <a16:creationId xmlns:a16="http://schemas.microsoft.com/office/drawing/2014/main" id="{DBE57393-AE9D-4F78-B4D8-61624B77E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510" y="2994424"/>
            <a:ext cx="2097356" cy="1900729"/>
          </a:xfrm>
          <a:prstGeom prst="rect">
            <a:avLst/>
          </a:prstGeom>
          <a:effectLst>
            <a:outerShdw blurRad="431800" dist="38100" dir="2700000" algn="tl" rotWithShape="0">
              <a:prstClr val="black">
                <a:alpha val="81000"/>
              </a:prstClr>
            </a:outerShdw>
          </a:effectLst>
        </p:spPr>
      </p:pic>
      <p:pic>
        <p:nvPicPr>
          <p:cNvPr id="118" name="Image 117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7BB6EB-3CC7-4D1E-9690-0F09B985B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94" r="61493" b="48278"/>
          <a:stretch/>
        </p:blipFill>
        <p:spPr>
          <a:xfrm>
            <a:off x="415983" y="5199211"/>
            <a:ext cx="6097503" cy="911922"/>
          </a:xfrm>
          <a:prstGeom prst="rect">
            <a:avLst/>
          </a:prstGeom>
          <a:effectLst>
            <a:outerShdw blurRad="431800" dist="38100" dir="2700000" algn="tl" rotWithShape="0">
              <a:prstClr val="black">
                <a:alpha val="81000"/>
              </a:prstClr>
            </a:outerShdw>
          </a:effectLst>
        </p:spPr>
      </p:pic>
      <p:pic>
        <p:nvPicPr>
          <p:cNvPr id="119" name="Image 1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82550B2F-5C0D-4258-B6F5-46594946AD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99"/>
          <a:stretch/>
        </p:blipFill>
        <p:spPr>
          <a:xfrm>
            <a:off x="29223" y="6450935"/>
            <a:ext cx="6799554" cy="1723254"/>
          </a:xfrm>
          <a:prstGeom prst="rect">
            <a:avLst/>
          </a:prstGeom>
          <a:effectLst>
            <a:outerShdw blurRad="431800" dist="38100" dir="2700000" algn="tl" rotWithShape="0">
              <a:prstClr val="black">
                <a:alpha val="81000"/>
              </a:prstClr>
            </a:outerShdw>
          </a:effectLst>
        </p:spPr>
      </p:pic>
      <p:cxnSp>
        <p:nvCxnSpPr>
          <p:cNvPr id="120" name="Connecteur droit avec flèche 119">
            <a:extLst>
              <a:ext uri="{FF2B5EF4-FFF2-40B4-BE49-F238E27FC236}">
                <a16:creationId xmlns:a16="http://schemas.microsoft.com/office/drawing/2014/main" id="{F64ED296-6849-4C32-991C-2CEE3098C4C2}"/>
              </a:ext>
            </a:extLst>
          </p:cNvPr>
          <p:cNvCxnSpPr>
            <a:cxnSpLocks/>
          </p:cNvCxnSpPr>
          <p:nvPr/>
        </p:nvCxnSpPr>
        <p:spPr>
          <a:xfrm>
            <a:off x="2959100" y="4811898"/>
            <a:ext cx="214045" cy="60525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20">
            <a:extLst>
              <a:ext uri="{FF2B5EF4-FFF2-40B4-BE49-F238E27FC236}">
                <a16:creationId xmlns:a16="http://schemas.microsoft.com/office/drawing/2014/main" id="{C18D0B57-168C-4227-8D5C-32DD261BC42B}"/>
              </a:ext>
            </a:extLst>
          </p:cNvPr>
          <p:cNvCxnSpPr>
            <a:cxnSpLocks/>
          </p:cNvCxnSpPr>
          <p:nvPr/>
        </p:nvCxnSpPr>
        <p:spPr>
          <a:xfrm>
            <a:off x="3585866" y="5856273"/>
            <a:ext cx="0" cy="9119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528D46A-1AD6-482F-AE68-4FA1FCF929AE}"/>
              </a:ext>
            </a:extLst>
          </p:cNvPr>
          <p:cNvGrpSpPr/>
          <p:nvPr/>
        </p:nvGrpSpPr>
        <p:grpSpPr>
          <a:xfrm>
            <a:off x="3270136" y="2500399"/>
            <a:ext cx="1950401" cy="1798098"/>
            <a:chOff x="5445126" y="1825625"/>
            <a:chExt cx="376238" cy="400050"/>
          </a:xfrm>
        </p:grpSpPr>
        <p:sp>
          <p:nvSpPr>
            <p:cNvPr id="17" name="Line 520">
              <a:extLst>
                <a:ext uri="{FF2B5EF4-FFF2-40B4-BE49-F238E27FC236}">
                  <a16:creationId xmlns:a16="http://schemas.microsoft.com/office/drawing/2014/main" id="{67E097A8-C2C7-4BCD-823E-977034E4EA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521">
              <a:extLst>
                <a:ext uri="{FF2B5EF4-FFF2-40B4-BE49-F238E27FC236}">
                  <a16:creationId xmlns:a16="http://schemas.microsoft.com/office/drawing/2014/main" id="{709CE1BC-A2C0-4F9F-A8D0-7939F4D371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522">
              <a:extLst>
                <a:ext uri="{FF2B5EF4-FFF2-40B4-BE49-F238E27FC236}">
                  <a16:creationId xmlns:a16="http://schemas.microsoft.com/office/drawing/2014/main" id="{E7102747-3666-48AF-8660-2B4652E9AA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3">
              <a:extLst>
                <a:ext uri="{FF2B5EF4-FFF2-40B4-BE49-F238E27FC236}">
                  <a16:creationId xmlns:a16="http://schemas.microsoft.com/office/drawing/2014/main" id="{91DD59AD-9D6F-429B-A4C7-68B42979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524">
              <a:extLst>
                <a:ext uri="{FF2B5EF4-FFF2-40B4-BE49-F238E27FC236}">
                  <a16:creationId xmlns:a16="http://schemas.microsoft.com/office/drawing/2014/main" id="{92048DA5-56C4-41D4-989F-2E57E70E9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C5F5406-5B0B-43A4-90C7-93ACD3082CF4}"/>
              </a:ext>
            </a:extLst>
          </p:cNvPr>
          <p:cNvSpPr/>
          <p:nvPr/>
        </p:nvSpPr>
        <p:spPr>
          <a:xfrm>
            <a:off x="1676400" y="7495415"/>
            <a:ext cx="647700" cy="12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fr-FR" sz="800" dirty="0" err="1">
                <a:solidFill>
                  <a:schemeClr val="tx1"/>
                </a:solidFill>
              </a:rPr>
              <a:t>xxxxxxxx</a:t>
            </a:r>
            <a:endParaRPr lang="fr-FR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233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061B19CC-51F9-4EB9-AD28-47A6DE688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7" y="1880673"/>
            <a:ext cx="5669166" cy="2757813"/>
          </a:xfrm>
          <a:prstGeom prst="rect">
            <a:avLst/>
          </a:prstGeom>
        </p:spPr>
      </p:pic>
      <p:sp>
        <p:nvSpPr>
          <p:cNvPr id="36" name="Rectangle à coins arrondis 35">
            <a:extLst>
              <a:ext uri="{FF2B5EF4-FFF2-40B4-BE49-F238E27FC236}">
                <a16:creationId xmlns:a16="http://schemas.microsoft.com/office/drawing/2014/main" id="{1A98E977-76E5-454D-9F52-C999A88170E7}"/>
              </a:ext>
            </a:extLst>
          </p:cNvPr>
          <p:cNvSpPr/>
          <p:nvPr/>
        </p:nvSpPr>
        <p:spPr>
          <a:xfrm>
            <a:off x="146991" y="1103826"/>
            <a:ext cx="6517958" cy="4225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E09FB53-BFB9-4DE8-8680-D9220833AEA6}"/>
              </a:ext>
            </a:extLst>
          </p:cNvPr>
          <p:cNvSpPr txBox="1"/>
          <p:nvPr/>
        </p:nvSpPr>
        <p:spPr>
          <a:xfrm>
            <a:off x="515938" y="1164889"/>
            <a:ext cx="64293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Poste de travail MYSYS : consultation des utilisateurs enrôlés </a:t>
            </a:r>
          </a:p>
        </p:txBody>
      </p:sp>
    </p:spTree>
    <p:extLst>
      <p:ext uri="{BB962C8B-B14F-4D97-AF65-F5344CB8AC3E}">
        <p14:creationId xmlns:p14="http://schemas.microsoft.com/office/powerpoint/2010/main" val="34478303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rgbClr val="C0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77e6cb-be1f-4596-b7cc-4e76972887ad">
      <UserInfo>
        <DisplayName>CHAMMOUGOM Rose marie [CEPAC]</DisplayName>
        <AccountId>271</AccountId>
        <AccountType/>
      </UserInfo>
      <UserInfo>
        <DisplayName>DUFETELLE Francilia [CELC]</DisplayName>
        <AccountId>66</AccountId>
        <AccountType/>
      </UserInfo>
      <UserInfo>
        <DisplayName>BRIZON CHEVRON Sophie [CELC]</DisplayName>
        <AccountId>35</AccountId>
        <AccountType/>
      </UserInfo>
      <UserInfo>
        <DisplayName>DOURTHE Elisabeth [CEAPC]</DisplayName>
        <AccountId>243</AccountId>
        <AccountType/>
      </UserInfo>
      <UserInfo>
        <DisplayName>AUBRY Marc [CELC]</DisplayName>
        <AccountId>368</AccountId>
        <AccountType/>
      </UserInfo>
      <UserInfo>
        <DisplayName>ROMANENS Yves [CELDA]</DisplayName>
        <AccountId>309</AccountId>
        <AccountType/>
      </UserInfo>
      <UserInfo>
        <DisplayName>AGUILLAUME Iris [CEBFC]</DisplayName>
        <AccountId>346</AccountId>
        <AccountType/>
      </UserInfo>
      <UserInfo>
        <DisplayName>HASLE Geraldine [CELC]</DisplayName>
        <AccountId>277</AccountId>
        <AccountType/>
      </UserInfo>
      <UserInfo>
        <DisplayName>PICHON Servane [CELC]</DisplayName>
        <AccountId>328</AccountId>
        <AccountType/>
      </UserInfo>
      <UserInfo>
        <DisplayName>FAUCONNET Annabelle [CELDA]</DisplayName>
        <AccountId>359</AccountId>
        <AccountType/>
      </UserInfo>
      <UserInfo>
        <DisplayName>MARTINON Ludivine [CELDA]</DisplayName>
        <AccountId>241</AccountId>
        <AccountType/>
      </UserInfo>
      <UserInfo>
        <DisplayName>HUMERY Emilie [CELC]</DisplayName>
        <AccountId>61</AccountId>
        <AccountType/>
      </UserInfo>
      <UserInfo>
        <DisplayName>GUEUX Christophe [CELC]</DisplayName>
        <AccountId>369</AccountId>
        <AccountType/>
      </UserInfo>
      <UserInfo>
        <DisplayName>BAPTISTE Thierry [CELR]</DisplayName>
        <AccountId>303</AccountId>
        <AccountType/>
      </UserInfo>
      <UserInfo>
        <DisplayName>CERCUEIL BRUNO [CEBFC]</DisplayName>
        <AccountId>54</AccountId>
        <AccountType/>
      </UserInfo>
      <UserInfo>
        <DisplayName>GAILLARD Christophe [CEN]</DisplayName>
        <AccountId>26</AccountId>
        <AccountType/>
      </UserInfo>
      <UserInfo>
        <DisplayName>ROUMESTANT Fabrice [CEPAC]</DisplayName>
        <AccountId>137</AccountId>
        <AccountType/>
      </UserInfo>
      <UserInfo>
        <DisplayName>BOURIGAULT Fabien [CEBFC]</DisplayName>
        <AccountId>239</AccountId>
        <AccountType/>
      </UserInfo>
      <UserInfo>
        <DisplayName>GODON Fabrice [CEMP]</DisplayName>
        <AccountId>59</AccountId>
        <AccountType/>
      </UserInfo>
      <UserInfo>
        <DisplayName>RUMEAU Xavier [CEMP]</DisplayName>
        <AccountId>370</AccountId>
        <AccountType/>
      </UserInfo>
      <UserInfo>
        <DisplayName>COLLADO Jean-pascal [CEPAL]</DisplayName>
        <AccountId>371</AccountId>
        <AccountType/>
      </UserInfo>
      <UserInfo>
        <DisplayName>BARD Sabrina [CELR]</DisplayName>
        <AccountId>43</AccountId>
        <AccountType/>
      </UserInfo>
      <UserInfo>
        <DisplayName>FRANGEUL Annie [CEBPL]</DisplayName>
        <AccountId>22</AccountId>
        <AccountType/>
      </UserInfo>
      <UserInfo>
        <DisplayName>GUILLOTIN OLIVIER [CEN]</DisplayName>
        <AccountId>291</AccountId>
        <AccountType/>
      </UserInfo>
      <UserInfo>
        <DisplayName>JOLY Florence [CEPAL]</DisplayName>
        <AccountId>372</AccountId>
        <AccountType/>
      </UserInfo>
      <UserInfo>
        <DisplayName>FOUQUET Sabrina [HDF]</DisplayName>
        <AccountId>373</AccountId>
        <AccountType/>
      </UserInfo>
      <UserInfo>
        <DisplayName>TURPIN Joel [CELR]</DisplayName>
        <AccountId>318</AccountId>
        <AccountType/>
      </UserInfo>
      <UserInfo>
        <DisplayName>MEZIANE NABILA</DisplayName>
        <AccountId>348</AccountId>
        <AccountType/>
      </UserInfo>
      <UserInfo>
        <DisplayName>BUCLON Hugues [CEPAC]</DisplayName>
        <AccountId>347</AccountId>
        <AccountType/>
      </UserInfo>
      <UserInfo>
        <DisplayName>BARILLOT Josselin (BPCE-SI)</DisplayName>
        <AccountId>361</AccountId>
        <AccountType/>
      </UserInfo>
      <UserInfo>
        <DisplayName>BERTHOMIER Anne-Laure [CELDA]</DisplayName>
        <AccountId>220</AccountId>
        <AccountType/>
      </UserInfo>
      <UserInfo>
        <DisplayName>CLEMENT-HENRION Valerie [CEGEE]</DisplayName>
        <AccountId>53</AccountId>
        <AccountType/>
      </UserInfo>
      <UserInfo>
        <DisplayName>PICARD Sophie [CERA]</DisplayName>
        <AccountId>27</AccountId>
        <AccountType/>
      </UserInfo>
      <UserInfo>
        <DisplayName>HARRACA Yoan [CECAZ]</DisplayName>
        <AccountId>374</AccountId>
        <AccountType/>
      </UserInfo>
      <UserInfo>
        <DisplayName>CARME Magali [CEPAC]</DisplayName>
        <AccountId>375</AccountId>
        <AccountType/>
      </UserInfo>
      <UserInfo>
        <DisplayName>LE BOURHIS MORGAN</DisplayName>
        <AccountId>310</AccountId>
        <AccountType/>
      </UserInfo>
      <UserInfo>
        <DisplayName>PROST Philippe [CERA]</DisplayName>
        <AccountId>207</AccountId>
        <AccountType/>
      </UserInfo>
      <UserInfo>
        <DisplayName>GARNIER Jacqueline [CECAZ]</DisplayName>
        <AccountId>100</AccountId>
        <AccountType/>
      </UserInfo>
      <UserInfo>
        <DisplayName>LEPAGE Christophe [CEN]</DisplayName>
        <AccountId>88</AccountId>
        <AccountType/>
      </UserInfo>
      <UserInfo>
        <DisplayName>VILLARD Emmanuel [CECAZ]</DisplayName>
        <AccountId>16</AccountId>
        <AccountType/>
      </UserInfo>
      <UserInfo>
        <DisplayName>SOTTILE Philippe [CERA]</DisplayName>
        <AccountId>343</AccountId>
        <AccountType/>
      </UserInfo>
      <UserInfo>
        <DisplayName>CRAVE Emmanuel [CECAZ]</DisplayName>
        <AccountId>254</AccountId>
        <AccountType/>
      </UserInfo>
      <UserInfo>
        <DisplayName>FOULON Sophie [CECAZ]</DisplayName>
        <AccountId>290</AccountId>
        <AccountType/>
      </UserInfo>
      <UserInfo>
        <DisplayName>LEVANT David [CEBPL]</DisplayName>
        <AccountId>244</AccountId>
        <AccountType/>
      </UserInfo>
      <UserInfo>
        <DisplayName>LAIR Maxime [CEBFC]</DisplayName>
        <AccountId>376</AccountId>
        <AccountType/>
      </UserInfo>
      <UserInfo>
        <DisplayName>CREGUT Michel [CEPAC]</DisplayName>
        <AccountId>340</AccountId>
        <AccountType/>
      </UserInfo>
      <UserInfo>
        <DisplayName>ANDREJEWSKI Fabien [BanqueBCP]</DisplayName>
        <AccountId>349</AccountId>
        <AccountType/>
      </UserInfo>
      <UserInfo>
        <DisplayName>MOREAU Pauline [BanqueBCP]</DisplayName>
        <AccountId>377</AccountId>
        <AccountType/>
      </UserInfo>
      <UserInfo>
        <DisplayName>DICK Herve [CEBPL]</DisplayName>
        <AccountId>52</AccountId>
        <AccountType/>
      </UserInfo>
      <UserInfo>
        <DisplayName>BONNEMAINS MARC</DisplayName>
        <AccountId>378</AccountId>
        <AccountType/>
      </UserInfo>
      <UserInfo>
        <DisplayName>YHUEL Benjamin [CEBPL]</DisplayName>
        <AccountId>379</AccountId>
        <AccountType/>
      </UserInfo>
      <UserInfo>
        <DisplayName>BOUCHER SEBASTIEN</DisplayName>
        <AccountId>380</AccountId>
        <AccountType/>
      </UserInfo>
      <UserInfo>
        <DisplayName>LARDIN Nadine [CEBFC]</DisplayName>
        <AccountId>339</AccountId>
        <AccountType/>
      </UserInfo>
      <UserInfo>
        <DisplayName>OUSSOURD Ingrid [CEPAC]</DisplayName>
        <AccountId>111</AccountId>
        <AccountType/>
      </UserInfo>
      <UserInfo>
        <DisplayName>ROUSSEAU Ludovic [CEBPL]</DisplayName>
        <AccountId>381</AccountId>
        <AccountType/>
      </UserInfo>
      <UserInfo>
        <DisplayName>MARTINS Sonia [BanqueBCP]</DisplayName>
        <AccountId>24</AccountId>
        <AccountType/>
      </UserInfo>
      <UserInfo>
        <DisplayName>PACCOU Nathalie [HDF]</DisplayName>
        <AccountId>265</AccountId>
        <AccountType/>
      </UserInfo>
      <UserInfo>
        <DisplayName>BOULLAND Emilie (EXT - BPCE-SI)</DisplayName>
        <AccountId>382</AccountId>
        <AccountType/>
      </UserInfo>
      <UserInfo>
        <DisplayName>GEOFFROY Isabelle (BPCE-SI)</DisplayName>
        <AccountId>364</AccountId>
        <AccountType/>
      </UserInfo>
      <UserInfo>
        <DisplayName>LOPES Sandra [BanqueBCP]</DisplayName>
        <AccountId>383</AccountId>
        <AccountType/>
      </UserInfo>
      <UserInfo>
        <DisplayName>GENDRON Stephanie [CEPAC]</DisplayName>
        <AccountId>51</AccountId>
        <AccountType/>
      </UserInfo>
      <UserInfo>
        <DisplayName>GARNIER Philippe [CEBPL]</DisplayName>
        <AccountId>384</AccountId>
        <AccountType/>
      </UserInfo>
      <UserInfo>
        <DisplayName>HUICQ Sebastien [CEIDF]</DisplayName>
        <AccountId>385</AccountId>
        <AccountType/>
      </UserInfo>
      <UserInfo>
        <DisplayName>ZINCK Yves [CEGEE]</DisplayName>
        <AccountId>320</AccountId>
        <AccountType/>
      </UserInfo>
      <UserInfo>
        <DisplayName>CARVALHO Cathy [CEPAL]</DisplayName>
        <AccountId>289</AccountId>
        <AccountType/>
      </UserInfo>
      <UserInfo>
        <DisplayName>PEREIRA Yohann [BANQUEBCP]</DisplayName>
        <AccountId>308</AccountId>
        <AccountType/>
      </UserInfo>
      <UserInfo>
        <DisplayName>BURDA Thomas [CEPAL]</DisplayName>
        <AccountId>242</AccountId>
        <AccountType/>
      </UserInfo>
      <UserInfo>
        <DisplayName>SEGRETO Regine [CERA]</DisplayName>
        <AccountId>386</AccountId>
        <AccountType/>
      </UserInfo>
      <UserInfo>
        <DisplayName>DEPARIS Ludovic [CEPAL]</DisplayName>
        <AccountId>387</AccountId>
        <AccountType/>
      </UserInfo>
      <UserInfo>
        <DisplayName>RIGIEYX Corinne [CEPAL]</DisplayName>
        <AccountId>388</AccountId>
        <AccountType/>
      </UserInfo>
      <UserInfo>
        <DisplayName>DARON Lionel [HDF]</DisplayName>
        <AccountId>389</AccountId>
        <AccountType/>
      </UserInfo>
      <UserInfo>
        <DisplayName>DELMAS PHILIPPE</DisplayName>
        <AccountId>36</AccountId>
        <AccountType/>
      </UserInfo>
      <UserInfo>
        <DisplayName>PLICHET Corinne [CEAPC]</DisplayName>
        <AccountId>390</AccountId>
        <AccountType/>
      </UserInfo>
      <UserInfo>
        <DisplayName>LAMOUREUX FLORENT</DisplayName>
        <AccountId>391</AccountId>
        <AccountType/>
      </UserInfo>
      <UserInfo>
        <DisplayName>GRESILLEY Jerome [BanqueBCP]</DisplayName>
        <AccountId>187</AccountId>
        <AccountType/>
      </UserInfo>
      <UserInfo>
        <DisplayName>SEPTVANT Julie [CEN]</DisplayName>
        <AccountId>204</AccountId>
        <AccountType/>
      </UserInfo>
      <UserInfo>
        <DisplayName>SOLLOY Juliette [CEN]</DisplayName>
        <AccountId>74</AccountId>
        <AccountType/>
      </UserInfo>
      <UserInfo>
        <DisplayName>JULIE Jean-Francois [CEN]</DisplayName>
        <AccountId>42</AccountId>
        <AccountType/>
      </UserInfo>
      <UserInfo>
        <DisplayName>RETTER NATHALIE</DisplayName>
        <AccountId>322</AccountId>
        <AccountType/>
      </UserInfo>
      <UserInfo>
        <DisplayName>DETAILLE Thomas [CEPAC]</DisplayName>
        <AccountId>392</AccountId>
        <AccountType/>
      </UserInfo>
      <UserInfo>
        <DisplayName>RODRIGUEZ Carmen [CEIDF]</DisplayName>
        <AccountId>393</AccountId>
        <AccountType/>
      </UserInfo>
      <UserInfo>
        <DisplayName>AUVRAY Elodie [CEPAC]</DisplayName>
        <AccountId>142</AccountId>
        <AccountType/>
      </UserInfo>
      <UserInfo>
        <DisplayName>LOBIT Delphine [CEMP]</DisplayName>
        <AccountId>256</AccountId>
        <AccountType/>
      </UserInfo>
      <UserInfo>
        <DisplayName>LAPEYRERE Veronique (EXT - BPCE-SI)</DisplayName>
        <AccountId>46</AccountId>
        <AccountType/>
      </UserInfo>
      <UserInfo>
        <DisplayName>PINEAU Corentin [CEIDF]</DisplayName>
        <AccountId>109</AccountId>
        <AccountType/>
      </UserInfo>
      <UserInfo>
        <DisplayName>KOLLER Karine [CEPAC]</DisplayName>
        <AccountId>332</AccountId>
        <AccountType/>
      </UserInfo>
      <UserInfo>
        <DisplayName>DENEZ-LE DOUCE Patricia [CEBPL]</DisplayName>
        <AccountId>130</AccountId>
        <AccountType/>
      </UserInfo>
      <UserInfo>
        <DisplayName>RICHET Pascal [CEIDF]</DisplayName>
        <AccountId>77</AccountId>
        <AccountType/>
      </UserInfo>
      <UserInfo>
        <DisplayName>LESNE Jean-Yves [CEIDF]</DisplayName>
        <AccountId>34</AccountId>
        <AccountType/>
      </UserInfo>
      <UserInfo>
        <DisplayName>ROL Brigitte [CEPAC]</DisplayName>
        <AccountId>143</AccountId>
        <AccountType/>
      </UserInfo>
      <UserInfo>
        <DisplayName>PARRODI Denise [CEPAC]</DisplayName>
        <AccountId>99</AccountId>
        <AccountType/>
      </UserInfo>
      <UserInfo>
        <DisplayName>TROUILLET Agnes [HDF]</DisplayName>
        <AccountId>227</AccountId>
        <AccountType/>
      </UserInfo>
      <UserInfo>
        <DisplayName>JEANNE Colette [CEPAC]</DisplayName>
        <AccountId>394</AccountId>
        <AccountType/>
      </UserInfo>
      <UserInfo>
        <DisplayName>LE-FOLL Ophelie [CEBFC]</DisplayName>
        <AccountId>395</AccountId>
        <AccountType/>
      </UserInfo>
      <UserInfo>
        <DisplayName>DEIGAT Guy [CEAPC]</DisplayName>
        <AccountId>302</AccountId>
        <AccountType/>
      </UserInfo>
      <UserInfo>
        <DisplayName>LAUTH Antoine [CEAPC]</DisplayName>
        <AccountId>23</AccountId>
        <AccountType/>
      </UserInfo>
      <UserInfo>
        <DisplayName>WEIRICH Jean-Daniel [CELC]</DisplayName>
        <AccountId>396</AccountId>
        <AccountType/>
      </UserInfo>
      <UserInfo>
        <DisplayName>GIBAULT Olivier [CEMP]</DisplayName>
        <AccountId>397</AccountId>
        <AccountType/>
      </UserInfo>
      <UserInfo>
        <DisplayName>COSTA Fabien (BPCE-SI)</DisplayName>
        <AccountId>353</AccountId>
        <AccountType/>
      </UserInfo>
      <UserInfo>
        <DisplayName>BROCHOT Isabelle [CEAPC]</DisplayName>
        <AccountId>398</AccountId>
        <AccountType/>
      </UserInfo>
      <UserInfo>
        <DisplayName>DUNIS Franck [CEPAL]</DisplayName>
        <AccountId>288</AccountId>
        <AccountType/>
      </UserInfo>
      <UserInfo>
        <DisplayName>JAOUEN Elisabeth [CEBPL]</DisplayName>
        <AccountId>306</AccountId>
        <AccountType/>
      </UserInfo>
      <UserInfo>
        <DisplayName>PENOT Pascal [CEGEE]</DisplayName>
        <AccountId>276</AccountId>
        <AccountType/>
      </UserInfo>
      <UserInfo>
        <DisplayName>KVARATSKHELIA Sophie (BPCE-SI)</DisplayName>
        <AccountId>399</AccountId>
        <AccountType/>
      </UserInfo>
      <UserInfo>
        <DisplayName>AIGOIN Remi [CELR]</DisplayName>
        <AccountId>287</AccountId>
        <AccountType/>
      </UserInfo>
      <UserInfo>
        <DisplayName>POIGNANT Anne [CEGEE]</DisplayName>
        <AccountId>49</AccountId>
        <AccountType/>
      </UserInfo>
      <UserInfo>
        <DisplayName>BESNARD Sandra (BPCE-SI)</DisplayName>
        <AccountId>400</AccountId>
        <AccountType/>
      </UserInfo>
      <UserInfo>
        <DisplayName>BOUCHERIE Christophe [CECAZ]</DisplayName>
        <AccountId>186</AccountId>
        <AccountType/>
      </UserInfo>
      <UserInfo>
        <DisplayName>FOUCHARD Frederic [CEPAC]</DisplayName>
        <AccountId>133</AccountId>
        <AccountType/>
      </UserInfo>
      <UserInfo>
        <DisplayName>DEVLIES Thierry [HDF]</DisplayName>
        <AccountId>401</AccountId>
        <AccountType/>
      </UserInfo>
      <UserInfo>
        <DisplayName>MARTORELL Nicolas [CECAZ]</DisplayName>
        <AccountId>259</AccountId>
        <AccountType/>
      </UserInfo>
      <UserInfo>
        <DisplayName>ENNIFER Adnan [CERA]</DisplayName>
        <AccountId>341</AccountId>
        <AccountType/>
      </UserInfo>
      <UserInfo>
        <DisplayName>RALLIERE Emmanuel (Mission) [IT-CE]</DisplayName>
        <AccountId>97</AccountId>
        <AccountType/>
      </UserInfo>
      <UserInfo>
        <DisplayName>COURSEYRE David [CEPAL]</DisplayName>
        <AccountId>402</AccountId>
        <AccountType/>
      </UserInfo>
    </SharedWithUsers>
    <lcf76f155ced4ddcb4097134ff3c332f xmlns="e7f26f45-1026-4263-80bd-6dbdd820b58c">
      <Terms xmlns="http://schemas.microsoft.com/office/infopath/2007/PartnerControls"/>
    </lcf76f155ced4ddcb4097134ff3c332f>
    <TaxCatchAll xmlns="e977e6cb-be1f-4596-b7cc-4e76972887ad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7A092DC0563D4CB0FA71C8AD85D9F2" ma:contentTypeVersion="13" ma:contentTypeDescription="Create a new document." ma:contentTypeScope="" ma:versionID="757fa762a6d6ee21a671b2b14eb876c1">
  <xsd:schema xmlns:xsd="http://www.w3.org/2001/XMLSchema" xmlns:xs="http://www.w3.org/2001/XMLSchema" xmlns:p="http://schemas.microsoft.com/office/2006/metadata/properties" xmlns:ns2="e7f26f45-1026-4263-80bd-6dbdd820b58c" xmlns:ns3="e977e6cb-be1f-4596-b7cc-4e76972887ad" targetNamespace="http://schemas.microsoft.com/office/2006/metadata/properties" ma:root="true" ma:fieldsID="2725169676c6cc6c3625f4d84c425be5" ns2:_="" ns3:_="">
    <xsd:import namespace="e7f26f45-1026-4263-80bd-6dbdd820b58c"/>
    <xsd:import namespace="e977e6cb-be1f-4596-b7cc-4e76972887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f26f45-1026-4263-80bd-6dbdd820b5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77e6cb-be1f-4596-b7cc-4e76972887a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26211ea-4e5a-4a55-88dd-e1f04f84b04d}" ma:internalName="TaxCatchAll" ma:showField="CatchAllData" ma:web="e977e6cb-be1f-4596-b7cc-4e76972887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4FEF75-2DC0-4F5D-BFE7-B2E54600D6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E7C688-DE32-450B-84B0-81D8B0DC2D6B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D3C77AB-2404-423F-8EC6-9D116A04826E}">
  <ds:schemaRefs>
    <ds:schemaRef ds:uri="e7f26f45-1026-4263-80bd-6dbdd820b58c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e977e6cb-be1f-4596-b7cc-4e76972887ad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7B8FB62-5F12-473F-A0F9-3FFE834858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f26f45-1026-4263-80bd-6dbdd820b58c"/>
    <ds:schemaRef ds:uri="e977e6cb-be1f-4596-b7cc-4e76972887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19989</TotalTime>
  <Words>860</Words>
  <Application>Microsoft Office PowerPoint</Application>
  <PresentationFormat>Affichage à l'écran (4:3)</PresentationFormat>
  <Paragraphs>97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Bahnschrift SemiBold Condensed</vt:lpstr>
      <vt:lpstr>Calibri</vt:lpstr>
      <vt:lpstr>Trebuchet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palmam</dc:creator>
  <cp:lastModifiedBy>ZINCK Yves [CEGEE]</cp:lastModifiedBy>
  <cp:revision>270</cp:revision>
  <cp:lastPrinted>2019-01-08T14:41:03Z</cp:lastPrinted>
  <dcterms:created xsi:type="dcterms:W3CDTF">2017-11-28T10:11:15Z</dcterms:created>
  <dcterms:modified xsi:type="dcterms:W3CDTF">2023-08-18T13:20:13Z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0x010100BC7A092DC0563D4CB0FA71C8AD85D9F2</vt:lpwstr>
  </property>
  <property fmtid="{D5CDD505-2E9C-101B-9397-08002B2CF9AE}" pid="3" name="Order">
    <vt:r8>1800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  <property fmtid="{D5CDD505-2E9C-101B-9397-08002B2CF9AE}" pid="11" name="MSIP_Label_48a19f0c-bea1-442e-a475-ed109d9ec508_Enabled">
    <vt:lpwstr>true</vt:lpwstr>
  </property>
  <property fmtid="{D5CDD505-2E9C-101B-9397-08002B2CF9AE}" pid="12" name="MSIP_Label_48a19f0c-bea1-442e-a475-ed109d9ec508_SetDate">
    <vt:lpwstr>2023-08-18T13:20:03Z</vt:lpwstr>
  </property>
  <property fmtid="{D5CDD505-2E9C-101B-9397-08002B2CF9AE}" pid="13" name="MSIP_Label_48a19f0c-bea1-442e-a475-ed109d9ec508_Method">
    <vt:lpwstr>Standard</vt:lpwstr>
  </property>
  <property fmtid="{D5CDD505-2E9C-101B-9397-08002B2CF9AE}" pid="14" name="MSIP_Label_48a19f0c-bea1-442e-a475-ed109d9ec508_Name">
    <vt:lpwstr>48a19f0c-bea1-442e-a475-ed109d9ec508</vt:lpwstr>
  </property>
  <property fmtid="{D5CDD505-2E9C-101B-9397-08002B2CF9AE}" pid="15" name="MSIP_Label_48a19f0c-bea1-442e-a475-ed109d9ec508_SiteId">
    <vt:lpwstr>d5bb6d35-8a82-4329-b49a-5030bd6497ab</vt:lpwstr>
  </property>
  <property fmtid="{D5CDD505-2E9C-101B-9397-08002B2CF9AE}" pid="16" name="MSIP_Label_48a19f0c-bea1-442e-a475-ed109d9ec508_ContentBits">
    <vt:lpwstr>0</vt:lpwstr>
  </property>
</Properties>
</file>