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5"/>
  </p:sldMasterIdLst>
  <p:notesMasterIdLst>
    <p:notesMasterId r:id="rId8"/>
  </p:notesMasterIdLst>
  <p:handoutMasterIdLst>
    <p:handoutMasterId r:id="rId9"/>
  </p:handoutMasterIdLst>
  <p:sldIdLst>
    <p:sldId id="280" r:id="rId6"/>
    <p:sldId id="281" r:id="rId7"/>
  </p:sldIdLst>
  <p:sldSz cx="6858000" cy="9144000" type="screen4x3"/>
  <p:notesSz cx="6800850" cy="980757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73">
          <p15:clr>
            <a:srgbClr val="A4A3A4"/>
          </p15:clr>
        </p15:guide>
        <p15:guide id="2" orient="horz" pos="2291">
          <p15:clr>
            <a:srgbClr val="A4A3A4"/>
          </p15:clr>
        </p15:guide>
        <p15:guide id="3" orient="horz" pos="371">
          <p15:clr>
            <a:srgbClr val="A4A3A4"/>
          </p15:clr>
        </p15:guide>
        <p15:guide id="4" orient="horz" pos="5295">
          <p15:clr>
            <a:srgbClr val="A4A3A4"/>
          </p15:clr>
        </p15:guide>
        <p15:guide id="5" pos="220">
          <p15:clr>
            <a:srgbClr val="A4A3A4"/>
          </p15:clr>
        </p15:guide>
        <p15:guide id="6" pos="5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9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CHICAYA Claude-isis" initials="" lastIdx="8" clrIdx="0"/>
  <p:cmAuthor id="2" name="GOUILLART Patricia" initials="" lastIdx="9" clrIdx="1"/>
  <p:cmAuthor id="3" name="ZOGOUE ANGELA" initials="ZA" lastIdx="3" clrIdx="2">
    <p:extLst>
      <p:ext uri="{19B8F6BF-5375-455C-9EA6-DF929625EA0E}">
        <p15:presenceInfo xmlns:p15="http://schemas.microsoft.com/office/powerpoint/2012/main" userId="S::Angela.ZOGOUE@bpce.fr::c9965560-9279-4df3-8f95-8f302a3bd7c4" providerId="AD"/>
      </p:ext>
    </p:extLst>
  </p:cmAuthor>
  <p:cmAuthor id="4" name="DELMAS PHILIPPE" initials="DP" lastIdx="1" clrIdx="3">
    <p:extLst>
      <p:ext uri="{19B8F6BF-5375-455C-9EA6-DF929625EA0E}">
        <p15:presenceInfo xmlns:p15="http://schemas.microsoft.com/office/powerpoint/2012/main" userId="S::Philippe.DELMAS@bpce.fr::5937ba3e-5864-424c-a3d7-9b1fd40e111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EEE"/>
    <a:srgbClr val="004494"/>
    <a:srgbClr val="0066FF"/>
    <a:srgbClr val="3C003A"/>
    <a:srgbClr val="A778AE"/>
    <a:srgbClr val="B265E1"/>
    <a:srgbClr val="C78FE9"/>
    <a:srgbClr val="F1EA74"/>
    <a:srgbClr val="00A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7E745B-302B-46B3-B624-6F7407A88764}" v="5" dt="2024-01-15T09:03:36.8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08" autoAdjust="0"/>
    <p:restoredTop sz="95250" autoAdjust="0"/>
  </p:normalViewPr>
  <p:slideViewPr>
    <p:cSldViewPr snapToGrid="0">
      <p:cViewPr>
        <p:scale>
          <a:sx n="150" d="100"/>
          <a:sy n="150" d="100"/>
        </p:scale>
        <p:origin x="1662" y="-3666"/>
      </p:cViewPr>
      <p:guideLst>
        <p:guide orient="horz" pos="773"/>
        <p:guide orient="horz" pos="2291"/>
        <p:guide orient="horz" pos="371"/>
        <p:guide orient="horz" pos="5295"/>
        <p:guide pos="220"/>
        <p:guide pos="5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89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9734339C-F646-456D-B7BC-B93EC7EBB7E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333" cy="49092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4C820D53-B9BA-4ADC-97A6-77D23E8A310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97" y="0"/>
            <a:ext cx="2946333" cy="49092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40" name="Rectangle 4">
            <a:extLst>
              <a:ext uri="{FF2B5EF4-FFF2-40B4-BE49-F238E27FC236}">
                <a16:creationId xmlns:a16="http://schemas.microsoft.com/office/drawing/2014/main" id="{E76C5E7E-C7BD-4F59-B3BF-D75BD91BAB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15079"/>
            <a:ext cx="2946333" cy="4909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23903AD4-0EF2-4694-AD50-E1074993B37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97" y="9315079"/>
            <a:ext cx="2946333" cy="4909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CBF3EFB-88ED-4879-AE89-6CAE8EE4CAF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17729EA-F743-477D-9FBC-C96CA5B26F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333" cy="49092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8CFA62-C6C6-4365-A591-5B7E8DE236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2897" y="0"/>
            <a:ext cx="2946333" cy="49092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1026728-4260-4AB6-B506-BE911CA8867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20888" y="735013"/>
            <a:ext cx="2759075" cy="3678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8A54B5B3-DD18-4C04-B90C-4AD6C88B816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3" y="4659893"/>
            <a:ext cx="5441004" cy="4412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7C94D40A-D875-4036-8783-4249CDDDAC9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15079"/>
            <a:ext cx="2946333" cy="4909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584D33E0-7677-4E89-8DC0-B86500C2E2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97" y="9315079"/>
            <a:ext cx="2946333" cy="4909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407C01D-83BE-4087-8453-C4890AAB541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3">
            <a:extLst>
              <a:ext uri="{FF2B5EF4-FFF2-40B4-BE49-F238E27FC236}">
                <a16:creationId xmlns:a16="http://schemas.microsoft.com/office/drawing/2014/main" id="{0ADE4451-8403-4A7E-8D80-66EC67A59F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2888" y="69850"/>
            <a:ext cx="415370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fr-FR" alt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PERSONNES MORALES et EI CE net (prochainement) </a:t>
            </a:r>
          </a:p>
          <a:p>
            <a:pPr>
              <a:defRPr/>
            </a:pPr>
            <a:r>
              <a:rPr lang="fr-FR" alt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Document à usage interne -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82374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e 7">
            <a:extLst>
              <a:ext uri="{FF2B5EF4-FFF2-40B4-BE49-F238E27FC236}">
                <a16:creationId xmlns:a16="http://schemas.microsoft.com/office/drawing/2014/main" id="{FF35C253-FB1A-4F34-85F5-F38DC47163A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73038" y="476250"/>
            <a:ext cx="6446837" cy="560388"/>
            <a:chOff x="231382" y="357376"/>
            <a:chExt cx="8595012" cy="70942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152E5FC-3958-427C-B91C-E01BD982629E}"/>
                </a:ext>
              </a:extLst>
            </p:cNvPr>
            <p:cNvSpPr/>
            <p:nvPr userDrawn="1"/>
          </p:nvSpPr>
          <p:spPr bwMode="auto">
            <a:xfrm>
              <a:off x="299109" y="363406"/>
              <a:ext cx="8527285" cy="7033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" name="Rectangle 9">
              <a:extLst>
                <a:ext uri="{FF2B5EF4-FFF2-40B4-BE49-F238E27FC236}">
                  <a16:creationId xmlns:a16="http://schemas.microsoft.com/office/drawing/2014/main" id="{FE0C97C7-DE97-4E92-AD35-AF60DC565D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468" cy="466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fr-FR" altLang="fr-FR"/>
            </a:p>
          </p:txBody>
        </p:sp>
        <p:sp>
          <p:nvSpPr>
            <p:cNvPr id="3" name="Rectangle 10">
              <a:extLst>
                <a:ext uri="{FF2B5EF4-FFF2-40B4-BE49-F238E27FC236}">
                  <a16:creationId xmlns:a16="http://schemas.microsoft.com/office/drawing/2014/main" id="{0F1221E9-4532-44FE-8802-2FED22C2E95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7206" y="397570"/>
              <a:ext cx="311121" cy="31753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defRPr/>
              </a:pPr>
              <a:endParaRPr lang="fr-FR" alt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A13328C-CBD4-4568-9D44-B4A433555DAC}"/>
              </a:ext>
            </a:extLst>
          </p:cNvPr>
          <p:cNvSpPr/>
          <p:nvPr userDrawn="1"/>
        </p:nvSpPr>
        <p:spPr bwMode="auto">
          <a:xfrm>
            <a:off x="6509147" y="8700933"/>
            <a:ext cx="278606" cy="35242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endParaRPr lang="fr-FR" sz="9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30" name="ZoneTexte 13">
            <a:extLst>
              <a:ext uri="{FF2B5EF4-FFF2-40B4-BE49-F238E27FC236}">
                <a16:creationId xmlns:a16="http://schemas.microsoft.com/office/drawing/2014/main" id="{1B8C1C76-185D-4D6E-AE18-F8272CF4E4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41399" y="46038"/>
            <a:ext cx="1061509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</a:rPr>
              <a:t>Janvier 2024</a:t>
            </a:r>
          </a:p>
        </p:txBody>
      </p:sp>
      <p:sp>
        <p:nvSpPr>
          <p:cNvPr id="16" name="Espace réservé du numéro de diapositive 1">
            <a:extLst>
              <a:ext uri="{FF2B5EF4-FFF2-40B4-BE49-F238E27FC236}">
                <a16:creationId xmlns:a16="http://schemas.microsoft.com/office/drawing/2014/main" id="{71F18ABA-ED95-42D1-B4C1-22F7918C9A71}"/>
              </a:ext>
            </a:extLst>
          </p:cNvPr>
          <p:cNvSpPr txBox="1">
            <a:spLocks/>
          </p:cNvSpPr>
          <p:nvPr userDrawn="1"/>
        </p:nvSpPr>
        <p:spPr>
          <a:xfrm>
            <a:off x="6401594" y="8700933"/>
            <a:ext cx="493712" cy="3524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4FC7ADB7-61FB-49F5-A281-F4290390386D}" type="slidenum">
              <a:rPr lang="fr-FR" altLang="fr-FR" sz="10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30CD54-566A-452B-AE77-569A80E273EF}"/>
              </a:ext>
            </a:extLst>
          </p:cNvPr>
          <p:cNvSpPr txBox="1">
            <a:spLocks/>
          </p:cNvSpPr>
          <p:nvPr userDrawn="1"/>
        </p:nvSpPr>
        <p:spPr>
          <a:xfrm>
            <a:off x="574675" y="530225"/>
            <a:ext cx="6045200" cy="3746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  <a:defRPr/>
            </a:pPr>
            <a:r>
              <a:rPr lang="fr-FR" sz="2400">
                <a:solidFill>
                  <a:schemeClr val="bg1"/>
                </a:solidFill>
                <a:latin typeface="Trebuchet MS" panose="020B0603020202020204" pitchFamily="34" charset="0"/>
              </a:rPr>
              <a:t>Moyens d’authentification forte</a:t>
            </a:r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2DA60FFC-8BE8-476E-AA6F-DD3361722B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82"/>
          <a:stretch/>
        </p:blipFill>
        <p:spPr>
          <a:xfrm>
            <a:off x="6015359" y="443067"/>
            <a:ext cx="633091" cy="63151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D460A3-4A33-4F34-BC08-A03B969686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390984"/>
            <a:ext cx="749047" cy="7490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png"/><Relationship Id="rId3" Type="http://schemas.openxmlformats.org/officeDocument/2006/relationships/image" Target="../media/image4.svg"/><Relationship Id="rId7" Type="http://schemas.openxmlformats.org/officeDocument/2006/relationships/image" Target="../media/image6.png"/><Relationship Id="rId12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11.svg"/><Relationship Id="rId4" Type="http://schemas.openxmlformats.org/officeDocument/2006/relationships/image" Target="../media/image12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C1DC1538-D3E9-C343-F773-8977070C90C1}"/>
              </a:ext>
            </a:extLst>
          </p:cNvPr>
          <p:cNvSpPr/>
          <p:nvPr/>
        </p:nvSpPr>
        <p:spPr>
          <a:xfrm>
            <a:off x="67853" y="6297974"/>
            <a:ext cx="6660000" cy="288000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4A9C7A-52A3-8102-2D63-5FB4B2BBFE5D}"/>
              </a:ext>
            </a:extLst>
          </p:cNvPr>
          <p:cNvSpPr/>
          <p:nvPr/>
        </p:nvSpPr>
        <p:spPr>
          <a:xfrm>
            <a:off x="80367" y="6002118"/>
            <a:ext cx="6677890" cy="2736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5E44CB2B-79B5-4DBE-8C14-602E8CA3C34A}"/>
              </a:ext>
            </a:extLst>
          </p:cNvPr>
          <p:cNvSpPr/>
          <p:nvPr/>
        </p:nvSpPr>
        <p:spPr>
          <a:xfrm>
            <a:off x="81104" y="5613402"/>
            <a:ext cx="6677890" cy="373128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F9492F93-A197-48DF-9E3F-7B6260BDC9D2}"/>
              </a:ext>
            </a:extLst>
          </p:cNvPr>
          <p:cNvSpPr/>
          <p:nvPr/>
        </p:nvSpPr>
        <p:spPr>
          <a:xfrm>
            <a:off x="89217" y="7494711"/>
            <a:ext cx="6677890" cy="2736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D4A3B0C-CFB2-4CFB-B930-246A2EA89FA8}"/>
              </a:ext>
            </a:extLst>
          </p:cNvPr>
          <p:cNvSpPr/>
          <p:nvPr/>
        </p:nvSpPr>
        <p:spPr>
          <a:xfrm>
            <a:off x="89217" y="7788989"/>
            <a:ext cx="6677890" cy="273886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047D095-AB8E-4768-A3D3-63F980355564}"/>
              </a:ext>
            </a:extLst>
          </p:cNvPr>
          <p:cNvSpPr/>
          <p:nvPr/>
        </p:nvSpPr>
        <p:spPr>
          <a:xfrm>
            <a:off x="89217" y="8080135"/>
            <a:ext cx="6677890" cy="3240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D4A468C-3038-4808-A351-0277501B5200}"/>
              </a:ext>
            </a:extLst>
          </p:cNvPr>
          <p:cNvSpPr/>
          <p:nvPr/>
        </p:nvSpPr>
        <p:spPr>
          <a:xfrm>
            <a:off x="89217" y="7094381"/>
            <a:ext cx="6677890" cy="376024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B6ECA281-0416-4ED7-8765-7DFC9F890952}"/>
              </a:ext>
            </a:extLst>
          </p:cNvPr>
          <p:cNvSpPr/>
          <p:nvPr/>
        </p:nvSpPr>
        <p:spPr>
          <a:xfrm>
            <a:off x="89217" y="6800827"/>
            <a:ext cx="6677890" cy="2736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73262C01-2E25-4557-A20F-AEA73707D71D}"/>
              </a:ext>
            </a:extLst>
          </p:cNvPr>
          <p:cNvSpPr/>
          <p:nvPr/>
        </p:nvSpPr>
        <p:spPr>
          <a:xfrm>
            <a:off x="96022" y="2745960"/>
            <a:ext cx="6663649" cy="252000"/>
          </a:xfrm>
          <a:prstGeom prst="rect">
            <a:avLst/>
          </a:prstGeom>
          <a:solidFill>
            <a:schemeClr val="bg1">
              <a:lumMod val="75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22512077-442B-4D30-A406-8432CD572AA7}"/>
              </a:ext>
            </a:extLst>
          </p:cNvPr>
          <p:cNvSpPr/>
          <p:nvPr/>
        </p:nvSpPr>
        <p:spPr>
          <a:xfrm>
            <a:off x="95431" y="2433052"/>
            <a:ext cx="6663649" cy="288000"/>
          </a:xfrm>
          <a:prstGeom prst="rect">
            <a:avLst/>
          </a:prstGeom>
          <a:solidFill>
            <a:srgbClr val="B34A8C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F8D7DD93-7FA3-4E2D-823F-378DE214BC57}"/>
              </a:ext>
            </a:extLst>
          </p:cNvPr>
          <p:cNvSpPr/>
          <p:nvPr/>
        </p:nvSpPr>
        <p:spPr>
          <a:xfrm>
            <a:off x="80367" y="5006306"/>
            <a:ext cx="6681688" cy="273600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306CAF6E-FA53-4C23-A3DE-B3B0D3F1174D}"/>
              </a:ext>
            </a:extLst>
          </p:cNvPr>
          <p:cNvSpPr/>
          <p:nvPr/>
        </p:nvSpPr>
        <p:spPr>
          <a:xfrm>
            <a:off x="80367" y="5307516"/>
            <a:ext cx="6677890" cy="2736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AE622294-1C22-4CCA-B004-2E863784A587}"/>
              </a:ext>
            </a:extLst>
          </p:cNvPr>
          <p:cNvSpPr/>
          <p:nvPr/>
        </p:nvSpPr>
        <p:spPr>
          <a:xfrm>
            <a:off x="80367" y="4421505"/>
            <a:ext cx="6671162" cy="273886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28A1D75A-6803-45F6-8758-AE8ACD270425}"/>
              </a:ext>
            </a:extLst>
          </p:cNvPr>
          <p:cNvSpPr/>
          <p:nvPr/>
        </p:nvSpPr>
        <p:spPr>
          <a:xfrm>
            <a:off x="80366" y="4713945"/>
            <a:ext cx="6677891" cy="2736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85C46227-8721-46EE-AAD0-81651312ADE8}"/>
              </a:ext>
            </a:extLst>
          </p:cNvPr>
          <p:cNvSpPr/>
          <p:nvPr/>
        </p:nvSpPr>
        <p:spPr>
          <a:xfrm>
            <a:off x="80367" y="3984285"/>
            <a:ext cx="6677890" cy="416389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5642EC82-BF13-45DF-86A5-70508C8D49C7}"/>
              </a:ext>
            </a:extLst>
          </p:cNvPr>
          <p:cNvSpPr/>
          <p:nvPr/>
        </p:nvSpPr>
        <p:spPr>
          <a:xfrm>
            <a:off x="80367" y="3674338"/>
            <a:ext cx="6677890" cy="288623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A07D996-4A24-4EEE-9C86-4196D0D86A0A}"/>
              </a:ext>
            </a:extLst>
          </p:cNvPr>
          <p:cNvSpPr txBox="1"/>
          <p:nvPr/>
        </p:nvSpPr>
        <p:spPr>
          <a:xfrm>
            <a:off x="4705743" y="1788959"/>
            <a:ext cx="898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/>
              <a:t>Lecteur CAP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9FC3B97-FC19-44AE-A335-8E349FD41F1A}"/>
              </a:ext>
            </a:extLst>
          </p:cNvPr>
          <p:cNvSpPr txBox="1"/>
          <p:nvPr/>
        </p:nvSpPr>
        <p:spPr>
          <a:xfrm>
            <a:off x="5786790" y="1972233"/>
            <a:ext cx="100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/>
              <a:t>dans</a:t>
            </a:r>
          </a:p>
          <a:p>
            <a:r>
              <a:rPr lang="fr-FR" sz="900"/>
              <a:t> l’app CE net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CB95397-8908-455C-B52A-87AB353125EC}"/>
              </a:ext>
            </a:extLst>
          </p:cNvPr>
          <p:cNvSpPr txBox="1"/>
          <p:nvPr/>
        </p:nvSpPr>
        <p:spPr>
          <a:xfrm>
            <a:off x="3494677" y="1948506"/>
            <a:ext cx="75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/>
              <a:t>avec</a:t>
            </a:r>
          </a:p>
          <a:p>
            <a:r>
              <a:rPr lang="fr-FR" sz="900"/>
              <a:t> SOL SMS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D60D00-DAA6-4184-9D29-D9C34F3E151C}"/>
              </a:ext>
            </a:extLst>
          </p:cNvPr>
          <p:cNvSpPr txBox="1"/>
          <p:nvPr/>
        </p:nvSpPr>
        <p:spPr>
          <a:xfrm>
            <a:off x="47991" y="2229356"/>
            <a:ext cx="2084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Authentification forte à l’accès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4016A6F-B16A-48DD-B264-737580977C27}"/>
              </a:ext>
            </a:extLst>
          </p:cNvPr>
          <p:cNvSpPr txBox="1"/>
          <p:nvPr/>
        </p:nvSpPr>
        <p:spPr>
          <a:xfrm>
            <a:off x="98251" y="2389830"/>
            <a:ext cx="190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900" dirty="0"/>
              <a:t>Connexion à CE net web via navigateur sur mobile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03CFFC-6935-4AE6-ACE4-D59E25512A0E}"/>
              </a:ext>
            </a:extLst>
          </p:cNvPr>
          <p:cNvSpPr/>
          <p:nvPr/>
        </p:nvSpPr>
        <p:spPr>
          <a:xfrm>
            <a:off x="80367" y="3176020"/>
            <a:ext cx="6677890" cy="475850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868C2B7-F301-49C6-BD92-20DECA6E9B63}"/>
              </a:ext>
            </a:extLst>
          </p:cNvPr>
          <p:cNvSpPr txBox="1"/>
          <p:nvPr/>
        </p:nvSpPr>
        <p:spPr>
          <a:xfrm>
            <a:off x="47991" y="2964310"/>
            <a:ext cx="2373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Validation des opérations sensibles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29F8E59-8B29-4DC5-B9E3-3B900BBBC9CD}"/>
              </a:ext>
            </a:extLst>
          </p:cNvPr>
          <p:cNvSpPr txBox="1"/>
          <p:nvPr/>
        </p:nvSpPr>
        <p:spPr>
          <a:xfrm>
            <a:off x="47991" y="6588383"/>
            <a:ext cx="2282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Flux &amp; Opérations Financières</a:t>
            </a:r>
          </a:p>
        </p:txBody>
      </p:sp>
      <p:pic>
        <p:nvPicPr>
          <p:cNvPr id="42" name="Graphique 41" descr="Coche">
            <a:extLst>
              <a:ext uri="{FF2B5EF4-FFF2-40B4-BE49-F238E27FC236}">
                <a16:creationId xmlns:a16="http://schemas.microsoft.com/office/drawing/2014/main" id="{199570A9-98E6-424D-99B4-A2B8CB703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2716430"/>
            <a:ext cx="256689" cy="257876"/>
          </a:xfrm>
          <a:prstGeom prst="rect">
            <a:avLst/>
          </a:prstGeom>
        </p:spPr>
      </p:pic>
      <p:pic>
        <p:nvPicPr>
          <p:cNvPr id="41" name="Graphique 40" descr="Coche">
            <a:extLst>
              <a:ext uri="{FF2B5EF4-FFF2-40B4-BE49-F238E27FC236}">
                <a16:creationId xmlns:a16="http://schemas.microsoft.com/office/drawing/2014/main" id="{8496D583-DE9C-45B3-9301-7DE8F150D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11828" y="2447623"/>
            <a:ext cx="256689" cy="257876"/>
          </a:xfrm>
          <a:prstGeom prst="rect">
            <a:avLst/>
          </a:prstGeom>
        </p:spPr>
      </p:pic>
      <p:pic>
        <p:nvPicPr>
          <p:cNvPr id="43" name="Graphique 42" descr="Coche">
            <a:extLst>
              <a:ext uri="{FF2B5EF4-FFF2-40B4-BE49-F238E27FC236}">
                <a16:creationId xmlns:a16="http://schemas.microsoft.com/office/drawing/2014/main" id="{F689BD9C-9C69-4EA2-AC7F-3536A7AC6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3270804"/>
            <a:ext cx="256689" cy="257876"/>
          </a:xfrm>
          <a:prstGeom prst="rect">
            <a:avLst/>
          </a:prstGeom>
        </p:spPr>
      </p:pic>
      <p:pic>
        <p:nvPicPr>
          <p:cNvPr id="44" name="Graphique 43" descr="Coche">
            <a:extLst>
              <a:ext uri="{FF2B5EF4-FFF2-40B4-BE49-F238E27FC236}">
                <a16:creationId xmlns:a16="http://schemas.microsoft.com/office/drawing/2014/main" id="{B8ABAB08-E871-440B-BBD2-62AC4BD84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3692724"/>
            <a:ext cx="256689" cy="257876"/>
          </a:xfrm>
          <a:prstGeom prst="rect">
            <a:avLst/>
          </a:prstGeom>
        </p:spPr>
      </p:pic>
      <p:pic>
        <p:nvPicPr>
          <p:cNvPr id="45" name="Graphique 44" descr="Coche">
            <a:extLst>
              <a:ext uri="{FF2B5EF4-FFF2-40B4-BE49-F238E27FC236}">
                <a16:creationId xmlns:a16="http://schemas.microsoft.com/office/drawing/2014/main" id="{D73A84EB-352C-4E3E-9E43-A383C40BB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4430712"/>
            <a:ext cx="256689" cy="257876"/>
          </a:xfrm>
          <a:prstGeom prst="rect">
            <a:avLst/>
          </a:prstGeom>
        </p:spPr>
      </p:pic>
      <p:pic>
        <p:nvPicPr>
          <p:cNvPr id="46" name="Graphique 45" descr="Coche">
            <a:extLst>
              <a:ext uri="{FF2B5EF4-FFF2-40B4-BE49-F238E27FC236}">
                <a16:creationId xmlns:a16="http://schemas.microsoft.com/office/drawing/2014/main" id="{AF6E646E-B100-4BFA-AB49-29BD4539B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4737920"/>
            <a:ext cx="256689" cy="257876"/>
          </a:xfrm>
          <a:prstGeom prst="rect">
            <a:avLst/>
          </a:prstGeom>
        </p:spPr>
      </p:pic>
      <p:pic>
        <p:nvPicPr>
          <p:cNvPr id="47" name="Graphique 46" descr="Coche">
            <a:extLst>
              <a:ext uri="{FF2B5EF4-FFF2-40B4-BE49-F238E27FC236}">
                <a16:creationId xmlns:a16="http://schemas.microsoft.com/office/drawing/2014/main" id="{FAF37D30-7C1A-46A4-B999-21D550AFE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5037530"/>
            <a:ext cx="256689" cy="257876"/>
          </a:xfrm>
          <a:prstGeom prst="rect">
            <a:avLst/>
          </a:prstGeom>
        </p:spPr>
      </p:pic>
      <p:pic>
        <p:nvPicPr>
          <p:cNvPr id="48" name="Graphique 47" descr="Coche">
            <a:extLst>
              <a:ext uri="{FF2B5EF4-FFF2-40B4-BE49-F238E27FC236}">
                <a16:creationId xmlns:a16="http://schemas.microsoft.com/office/drawing/2014/main" id="{80805D1F-0835-45C1-9323-807354392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5322429"/>
            <a:ext cx="256689" cy="257876"/>
          </a:xfrm>
          <a:prstGeom prst="rect">
            <a:avLst/>
          </a:prstGeom>
        </p:spPr>
      </p:pic>
      <p:pic>
        <p:nvPicPr>
          <p:cNvPr id="49" name="Graphique 48" descr="Coche">
            <a:extLst>
              <a:ext uri="{FF2B5EF4-FFF2-40B4-BE49-F238E27FC236}">
                <a16:creationId xmlns:a16="http://schemas.microsoft.com/office/drawing/2014/main" id="{48F73BAE-073E-4DB1-B649-83C310BF1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6830518"/>
            <a:ext cx="256689" cy="257876"/>
          </a:xfrm>
          <a:prstGeom prst="rect">
            <a:avLst/>
          </a:prstGeom>
        </p:spPr>
      </p:pic>
      <p:pic>
        <p:nvPicPr>
          <p:cNvPr id="50" name="Graphique 49" descr="Coche">
            <a:extLst>
              <a:ext uri="{FF2B5EF4-FFF2-40B4-BE49-F238E27FC236}">
                <a16:creationId xmlns:a16="http://schemas.microsoft.com/office/drawing/2014/main" id="{284F74A0-870E-4C0D-955B-DD331562D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7102309"/>
            <a:ext cx="256689" cy="257876"/>
          </a:xfrm>
          <a:prstGeom prst="rect">
            <a:avLst/>
          </a:prstGeom>
        </p:spPr>
      </p:pic>
      <p:pic>
        <p:nvPicPr>
          <p:cNvPr id="52" name="Graphique 51" descr="Coche">
            <a:extLst>
              <a:ext uri="{FF2B5EF4-FFF2-40B4-BE49-F238E27FC236}">
                <a16:creationId xmlns:a16="http://schemas.microsoft.com/office/drawing/2014/main" id="{2E0A5355-6733-44CB-A200-48AFBB24D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7531818"/>
            <a:ext cx="256689" cy="257876"/>
          </a:xfrm>
          <a:prstGeom prst="rect">
            <a:avLst/>
          </a:prstGeom>
        </p:spPr>
      </p:pic>
      <p:pic>
        <p:nvPicPr>
          <p:cNvPr id="54" name="Graphique 53" descr="Coche">
            <a:extLst>
              <a:ext uri="{FF2B5EF4-FFF2-40B4-BE49-F238E27FC236}">
                <a16:creationId xmlns:a16="http://schemas.microsoft.com/office/drawing/2014/main" id="{5ED0424A-B8FE-4833-8B05-4E0A86267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4796" y="2448661"/>
            <a:ext cx="256689" cy="257876"/>
          </a:xfrm>
          <a:prstGeom prst="rect">
            <a:avLst/>
          </a:prstGeom>
        </p:spPr>
      </p:pic>
      <p:pic>
        <p:nvPicPr>
          <p:cNvPr id="56" name="Graphique 55" descr="Coche">
            <a:extLst>
              <a:ext uri="{FF2B5EF4-FFF2-40B4-BE49-F238E27FC236}">
                <a16:creationId xmlns:a16="http://schemas.microsoft.com/office/drawing/2014/main" id="{EDFDC0CA-D565-418E-A2FC-AB81CEF6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9732" y="3270804"/>
            <a:ext cx="256689" cy="257876"/>
          </a:xfrm>
          <a:prstGeom prst="rect">
            <a:avLst/>
          </a:prstGeom>
        </p:spPr>
      </p:pic>
      <p:pic>
        <p:nvPicPr>
          <p:cNvPr id="58" name="Graphique 57" descr="Coche">
            <a:extLst>
              <a:ext uri="{FF2B5EF4-FFF2-40B4-BE49-F238E27FC236}">
                <a16:creationId xmlns:a16="http://schemas.microsoft.com/office/drawing/2014/main" id="{74C599CB-49F3-40BA-8A1E-BF570694A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9732" y="4430712"/>
            <a:ext cx="256689" cy="257876"/>
          </a:xfrm>
          <a:prstGeom prst="rect">
            <a:avLst/>
          </a:prstGeom>
        </p:spPr>
      </p:pic>
      <p:pic>
        <p:nvPicPr>
          <p:cNvPr id="59" name="Graphique 58" descr="Coche">
            <a:extLst>
              <a:ext uri="{FF2B5EF4-FFF2-40B4-BE49-F238E27FC236}">
                <a16:creationId xmlns:a16="http://schemas.microsoft.com/office/drawing/2014/main" id="{7A3FC0AB-5CEC-44B3-A342-777F67507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9732" y="4737920"/>
            <a:ext cx="256689" cy="257876"/>
          </a:xfrm>
          <a:prstGeom prst="rect">
            <a:avLst/>
          </a:prstGeom>
        </p:spPr>
      </p:pic>
      <p:pic>
        <p:nvPicPr>
          <p:cNvPr id="60" name="Graphique 59" descr="Coche">
            <a:extLst>
              <a:ext uri="{FF2B5EF4-FFF2-40B4-BE49-F238E27FC236}">
                <a16:creationId xmlns:a16="http://schemas.microsoft.com/office/drawing/2014/main" id="{F36A6079-9749-48A5-88C0-C968C6E4E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9732" y="5037530"/>
            <a:ext cx="256689" cy="257876"/>
          </a:xfrm>
          <a:prstGeom prst="rect">
            <a:avLst/>
          </a:prstGeom>
        </p:spPr>
      </p:pic>
      <p:pic>
        <p:nvPicPr>
          <p:cNvPr id="61" name="Graphique 60" descr="Coche">
            <a:extLst>
              <a:ext uri="{FF2B5EF4-FFF2-40B4-BE49-F238E27FC236}">
                <a16:creationId xmlns:a16="http://schemas.microsoft.com/office/drawing/2014/main" id="{55682AC2-B39E-464F-90C7-202B869EF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9732" y="5322429"/>
            <a:ext cx="256689" cy="257876"/>
          </a:xfrm>
          <a:prstGeom prst="rect">
            <a:avLst/>
          </a:prstGeom>
        </p:spPr>
      </p:pic>
      <p:pic>
        <p:nvPicPr>
          <p:cNvPr id="67" name="Graphique 66" descr="Coche">
            <a:extLst>
              <a:ext uri="{FF2B5EF4-FFF2-40B4-BE49-F238E27FC236}">
                <a16:creationId xmlns:a16="http://schemas.microsoft.com/office/drawing/2014/main" id="{36A39E1A-0E9F-4CF0-A33E-8B48CEDAC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9069" y="2736003"/>
            <a:ext cx="256689" cy="257876"/>
          </a:xfrm>
          <a:prstGeom prst="rect">
            <a:avLst/>
          </a:prstGeom>
        </p:spPr>
      </p:pic>
      <p:pic>
        <p:nvPicPr>
          <p:cNvPr id="68" name="Graphique 67" descr="Coche">
            <a:extLst>
              <a:ext uri="{FF2B5EF4-FFF2-40B4-BE49-F238E27FC236}">
                <a16:creationId xmlns:a16="http://schemas.microsoft.com/office/drawing/2014/main" id="{FC4A5D6A-EEEF-4FFF-917B-8462C6F98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005" y="3270804"/>
            <a:ext cx="256689" cy="257876"/>
          </a:xfrm>
          <a:prstGeom prst="rect">
            <a:avLst/>
          </a:prstGeom>
        </p:spPr>
      </p:pic>
      <p:pic>
        <p:nvPicPr>
          <p:cNvPr id="69" name="Graphique 68" descr="Coche">
            <a:extLst>
              <a:ext uri="{FF2B5EF4-FFF2-40B4-BE49-F238E27FC236}">
                <a16:creationId xmlns:a16="http://schemas.microsoft.com/office/drawing/2014/main" id="{652A5BF2-7FF7-46C6-B9AD-1A8D7D652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005" y="3692724"/>
            <a:ext cx="256689" cy="257876"/>
          </a:xfrm>
          <a:prstGeom prst="rect">
            <a:avLst/>
          </a:prstGeom>
        </p:spPr>
      </p:pic>
      <p:pic>
        <p:nvPicPr>
          <p:cNvPr id="70" name="Graphique 69" descr="Coche">
            <a:extLst>
              <a:ext uri="{FF2B5EF4-FFF2-40B4-BE49-F238E27FC236}">
                <a16:creationId xmlns:a16="http://schemas.microsoft.com/office/drawing/2014/main" id="{56125C93-1BDC-4FBB-9F57-11DFD6F6E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005" y="4430712"/>
            <a:ext cx="256689" cy="257876"/>
          </a:xfrm>
          <a:prstGeom prst="rect">
            <a:avLst/>
          </a:prstGeom>
        </p:spPr>
      </p:pic>
      <p:pic>
        <p:nvPicPr>
          <p:cNvPr id="71" name="Graphique 70" descr="Coche">
            <a:extLst>
              <a:ext uri="{FF2B5EF4-FFF2-40B4-BE49-F238E27FC236}">
                <a16:creationId xmlns:a16="http://schemas.microsoft.com/office/drawing/2014/main" id="{EBAD4B5F-E7CD-4033-A4E9-A463CD54A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005" y="4737920"/>
            <a:ext cx="256689" cy="257876"/>
          </a:xfrm>
          <a:prstGeom prst="rect">
            <a:avLst/>
          </a:prstGeom>
        </p:spPr>
      </p:pic>
      <p:pic>
        <p:nvPicPr>
          <p:cNvPr id="72" name="Graphique 71" descr="Coche">
            <a:extLst>
              <a:ext uri="{FF2B5EF4-FFF2-40B4-BE49-F238E27FC236}">
                <a16:creationId xmlns:a16="http://schemas.microsoft.com/office/drawing/2014/main" id="{1A690330-967F-434D-9BEE-AE33D7C63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005" y="5037530"/>
            <a:ext cx="256689" cy="257876"/>
          </a:xfrm>
          <a:prstGeom prst="rect">
            <a:avLst/>
          </a:prstGeom>
        </p:spPr>
      </p:pic>
      <p:pic>
        <p:nvPicPr>
          <p:cNvPr id="73" name="Graphique 72" descr="Coche">
            <a:extLst>
              <a:ext uri="{FF2B5EF4-FFF2-40B4-BE49-F238E27FC236}">
                <a16:creationId xmlns:a16="http://schemas.microsoft.com/office/drawing/2014/main" id="{352A03CC-EBF2-4B1D-A830-4EA73EDDE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005" y="5322429"/>
            <a:ext cx="256689" cy="257876"/>
          </a:xfrm>
          <a:prstGeom prst="rect">
            <a:avLst/>
          </a:prstGeom>
        </p:spPr>
      </p:pic>
      <p:pic>
        <p:nvPicPr>
          <p:cNvPr id="74" name="Graphique 73" descr="Coche">
            <a:extLst>
              <a:ext uri="{FF2B5EF4-FFF2-40B4-BE49-F238E27FC236}">
                <a16:creationId xmlns:a16="http://schemas.microsoft.com/office/drawing/2014/main" id="{D2B2A811-CA9F-4020-B21B-ED8549444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2329" y="6830518"/>
            <a:ext cx="256689" cy="257876"/>
          </a:xfrm>
          <a:prstGeom prst="rect">
            <a:avLst/>
          </a:prstGeom>
        </p:spPr>
      </p:pic>
      <p:pic>
        <p:nvPicPr>
          <p:cNvPr id="75" name="Graphique 74" descr="Coche">
            <a:extLst>
              <a:ext uri="{FF2B5EF4-FFF2-40B4-BE49-F238E27FC236}">
                <a16:creationId xmlns:a16="http://schemas.microsoft.com/office/drawing/2014/main" id="{114C4115-8376-4BE0-B68F-0F97F1106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2329" y="7102309"/>
            <a:ext cx="256689" cy="257876"/>
          </a:xfrm>
          <a:prstGeom prst="rect">
            <a:avLst/>
          </a:prstGeom>
        </p:spPr>
      </p:pic>
      <p:pic>
        <p:nvPicPr>
          <p:cNvPr id="76" name="Graphique 75" descr="Coche">
            <a:extLst>
              <a:ext uri="{FF2B5EF4-FFF2-40B4-BE49-F238E27FC236}">
                <a16:creationId xmlns:a16="http://schemas.microsoft.com/office/drawing/2014/main" id="{69F8FDF0-D0FA-495D-8A8C-30D309B5E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2329" y="7500068"/>
            <a:ext cx="256689" cy="257876"/>
          </a:xfrm>
          <a:prstGeom prst="rect">
            <a:avLst/>
          </a:prstGeom>
        </p:spPr>
      </p:pic>
      <p:pic>
        <p:nvPicPr>
          <p:cNvPr id="77" name="Graphique 76" descr="Coche">
            <a:extLst>
              <a:ext uri="{FF2B5EF4-FFF2-40B4-BE49-F238E27FC236}">
                <a16:creationId xmlns:a16="http://schemas.microsoft.com/office/drawing/2014/main" id="{D06077F0-7859-4C65-B3D8-6EF0EFD9F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2329" y="7798527"/>
            <a:ext cx="256689" cy="257876"/>
          </a:xfrm>
          <a:prstGeom prst="rect">
            <a:avLst/>
          </a:prstGeom>
        </p:spPr>
      </p:pic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AFBD4807-3383-4522-8950-B67AC9D27127}"/>
              </a:ext>
            </a:extLst>
          </p:cNvPr>
          <p:cNvCxnSpPr>
            <a:cxnSpLocks/>
          </p:cNvCxnSpPr>
          <p:nvPr/>
        </p:nvCxnSpPr>
        <p:spPr>
          <a:xfrm>
            <a:off x="2529007" y="2419104"/>
            <a:ext cx="16672" cy="598502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ZoneTexte 104">
            <a:extLst>
              <a:ext uri="{FF2B5EF4-FFF2-40B4-BE49-F238E27FC236}">
                <a16:creationId xmlns:a16="http://schemas.microsoft.com/office/drawing/2014/main" id="{C05769F6-DDC4-443F-A8CA-7D0F59811088}"/>
              </a:ext>
            </a:extLst>
          </p:cNvPr>
          <p:cNvSpPr txBox="1"/>
          <p:nvPr/>
        </p:nvSpPr>
        <p:spPr>
          <a:xfrm>
            <a:off x="2213411" y="1971823"/>
            <a:ext cx="1432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2779">
              <a:defRPr/>
            </a:pPr>
            <a:r>
              <a:rPr lang="fr-FR" sz="900">
                <a:solidFill>
                  <a:schemeClr val="tx1">
                    <a:lumMod val="85000"/>
                    <a:lumOff val="15000"/>
                  </a:schemeClr>
                </a:solidFill>
              </a:rPr>
              <a:t> (numéro sécurisé</a:t>
            </a:r>
          </a:p>
          <a:p>
            <a:pPr algn="ctr" defTabSz="902779">
              <a:defRPr/>
            </a:pPr>
            <a:r>
              <a:rPr lang="fr-FR" sz="900">
                <a:solidFill>
                  <a:schemeClr val="tx1">
                    <a:lumMod val="85000"/>
                    <a:lumOff val="15000"/>
                  </a:schemeClr>
                </a:solidFill>
              </a:rPr>
              <a:t> + </a:t>
            </a:r>
            <a:r>
              <a:rPr lang="fr-FR" sz="900" err="1">
                <a:solidFill>
                  <a:schemeClr val="tx1">
                    <a:lumMod val="85000"/>
                    <a:lumOff val="15000"/>
                  </a:schemeClr>
                </a:solidFill>
              </a:rPr>
              <a:t>mdp</a:t>
            </a:r>
            <a:r>
              <a:rPr lang="fr-FR" sz="900">
                <a:solidFill>
                  <a:schemeClr val="tx1">
                    <a:lumMod val="85000"/>
                    <a:lumOff val="15000"/>
                  </a:schemeClr>
                </a:solidFill>
              </a:rPr>
              <a:t> CE net)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0872FB6F-1966-4A7A-9385-32FFD8137AEA}"/>
              </a:ext>
            </a:extLst>
          </p:cNvPr>
          <p:cNvSpPr txBox="1"/>
          <p:nvPr/>
        </p:nvSpPr>
        <p:spPr>
          <a:xfrm>
            <a:off x="90893" y="3172518"/>
            <a:ext cx="242326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>
              <a:defRPr/>
            </a:pPr>
            <a:r>
              <a:rPr lang="fr-FR" sz="900" dirty="0"/>
              <a:t>Commande de chéquiers (exemption si connexion avec AF à l’accès avec un moyen fort)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4DA4D266-8CE1-4256-AA6C-62D58899039A}"/>
              </a:ext>
            </a:extLst>
          </p:cNvPr>
          <p:cNvSpPr txBox="1"/>
          <p:nvPr/>
        </p:nvSpPr>
        <p:spPr>
          <a:xfrm>
            <a:off x="90893" y="3703745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Ajout d’un bénéficiaire 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909BB712-8162-4E77-A799-F7CE6B079C49}"/>
              </a:ext>
            </a:extLst>
          </p:cNvPr>
          <p:cNvSpPr txBox="1"/>
          <p:nvPr/>
        </p:nvSpPr>
        <p:spPr>
          <a:xfrm>
            <a:off x="90893" y="4454092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Signature PGE (Prêt Garanti par l’Etat)</a:t>
            </a: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F6FF13F8-26F0-4B54-9213-1B1FDBCC45A2}"/>
              </a:ext>
            </a:extLst>
          </p:cNvPr>
          <p:cNvSpPr txBox="1"/>
          <p:nvPr/>
        </p:nvSpPr>
        <p:spPr>
          <a:xfrm>
            <a:off x="90893" y="4731523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Signature E-Dailly</a:t>
            </a: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84D9D862-2375-43F5-8963-7ED795E539C5}"/>
              </a:ext>
            </a:extLst>
          </p:cNvPr>
          <p:cNvSpPr txBox="1"/>
          <p:nvPr/>
        </p:nvSpPr>
        <p:spPr>
          <a:xfrm>
            <a:off x="90893" y="5024064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Signature Demande Caution EPS</a:t>
            </a: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4DED605F-7E79-4C63-8D0B-3929546816B1}"/>
              </a:ext>
            </a:extLst>
          </p:cNvPr>
          <p:cNvSpPr txBox="1"/>
          <p:nvPr/>
        </p:nvSpPr>
        <p:spPr>
          <a:xfrm>
            <a:off x="97815" y="5330994"/>
            <a:ext cx="27102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Modification droits et habilitations CE net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57A92F43-2DBC-467E-A2FE-BE66A999A699}"/>
              </a:ext>
            </a:extLst>
          </p:cNvPr>
          <p:cNvSpPr txBox="1"/>
          <p:nvPr/>
        </p:nvSpPr>
        <p:spPr>
          <a:xfrm>
            <a:off x="105957" y="2762516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Connexion à l’appli CE net</a:t>
            </a: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D92768C3-9C68-4EDD-8DD3-69D4E60F607E}"/>
              </a:ext>
            </a:extLst>
          </p:cNvPr>
          <p:cNvSpPr txBox="1"/>
          <p:nvPr/>
        </p:nvSpPr>
        <p:spPr>
          <a:xfrm>
            <a:off x="87658" y="6832811"/>
            <a:ext cx="23928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Validation d’un virement unitaire SEPA</a:t>
            </a:r>
          </a:p>
        </p:txBody>
      </p:sp>
      <p:sp>
        <p:nvSpPr>
          <p:cNvPr id="196" name="ZoneTexte 195">
            <a:extLst>
              <a:ext uri="{FF2B5EF4-FFF2-40B4-BE49-F238E27FC236}">
                <a16:creationId xmlns:a16="http://schemas.microsoft.com/office/drawing/2014/main" id="{65ABA588-73F4-4A43-9636-6016C06E8CB5}"/>
              </a:ext>
            </a:extLst>
          </p:cNvPr>
          <p:cNvSpPr txBox="1"/>
          <p:nvPr/>
        </p:nvSpPr>
        <p:spPr>
          <a:xfrm>
            <a:off x="87658" y="7116745"/>
            <a:ext cx="2497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Validation d’un virement permanent SEPA uniquement</a:t>
            </a:r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D415412D-6A32-431D-B2D9-CC087BD13C32}"/>
              </a:ext>
            </a:extLst>
          </p:cNvPr>
          <p:cNvSpPr txBox="1"/>
          <p:nvPr/>
        </p:nvSpPr>
        <p:spPr>
          <a:xfrm>
            <a:off x="87658" y="7511209"/>
            <a:ext cx="24972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Validation d’un virement instantané (IP)</a:t>
            </a:r>
          </a:p>
        </p:txBody>
      </p:sp>
      <p:sp>
        <p:nvSpPr>
          <p:cNvPr id="199" name="ZoneTexte 198">
            <a:extLst>
              <a:ext uri="{FF2B5EF4-FFF2-40B4-BE49-F238E27FC236}">
                <a16:creationId xmlns:a16="http://schemas.microsoft.com/office/drawing/2014/main" id="{5BF4CB19-1D57-483C-AAD7-9826492785F2}"/>
              </a:ext>
            </a:extLst>
          </p:cNvPr>
          <p:cNvSpPr txBox="1"/>
          <p:nvPr/>
        </p:nvSpPr>
        <p:spPr>
          <a:xfrm>
            <a:off x="87658" y="7818956"/>
            <a:ext cx="229244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Signature d’une remise dans le parafeur</a:t>
            </a:r>
          </a:p>
        </p:txBody>
      </p:sp>
      <p:sp>
        <p:nvSpPr>
          <p:cNvPr id="200" name="ZoneTexte 199">
            <a:extLst>
              <a:ext uri="{FF2B5EF4-FFF2-40B4-BE49-F238E27FC236}">
                <a16:creationId xmlns:a16="http://schemas.microsoft.com/office/drawing/2014/main" id="{7587D89D-D349-443F-83BD-1840EDE73AF0}"/>
              </a:ext>
            </a:extLst>
          </p:cNvPr>
          <p:cNvSpPr txBox="1"/>
          <p:nvPr/>
        </p:nvSpPr>
        <p:spPr>
          <a:xfrm>
            <a:off x="87658" y="8147624"/>
            <a:ext cx="16747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Paiements sur internet </a:t>
            </a:r>
          </a:p>
        </p:txBody>
      </p:sp>
      <p:pic>
        <p:nvPicPr>
          <p:cNvPr id="115" name="Graphique 114" descr="Coche">
            <a:extLst>
              <a:ext uri="{FF2B5EF4-FFF2-40B4-BE49-F238E27FC236}">
                <a16:creationId xmlns:a16="http://schemas.microsoft.com/office/drawing/2014/main" id="{F2F335A6-6EBF-4A26-83AD-FC3B35E74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8680" y="8056403"/>
            <a:ext cx="256689" cy="257876"/>
          </a:xfrm>
          <a:prstGeom prst="rect">
            <a:avLst/>
          </a:prstGeom>
        </p:spPr>
      </p:pic>
      <p:pic>
        <p:nvPicPr>
          <p:cNvPr id="116" name="Graphique 115" descr="Coche">
            <a:extLst>
              <a:ext uri="{FF2B5EF4-FFF2-40B4-BE49-F238E27FC236}">
                <a16:creationId xmlns:a16="http://schemas.microsoft.com/office/drawing/2014/main" id="{17A4A9AA-8CA7-499C-AAFC-2BA7793C4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8056" y="8127552"/>
            <a:ext cx="256689" cy="257876"/>
          </a:xfrm>
          <a:prstGeom prst="rect">
            <a:avLst/>
          </a:prstGeom>
        </p:spPr>
      </p:pic>
      <p:pic>
        <p:nvPicPr>
          <p:cNvPr id="117" name="Graphique 116" descr="Coche">
            <a:extLst>
              <a:ext uri="{FF2B5EF4-FFF2-40B4-BE49-F238E27FC236}">
                <a16:creationId xmlns:a16="http://schemas.microsoft.com/office/drawing/2014/main" id="{674637F6-DA43-4CF0-AA86-9A1C4790D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5248" y="8127552"/>
            <a:ext cx="256689" cy="257876"/>
          </a:xfrm>
          <a:prstGeom prst="rect">
            <a:avLst/>
          </a:prstGeom>
        </p:spPr>
      </p:pic>
      <p:grpSp>
        <p:nvGrpSpPr>
          <p:cNvPr id="84" name="Groupe 83">
            <a:extLst>
              <a:ext uri="{FF2B5EF4-FFF2-40B4-BE49-F238E27FC236}">
                <a16:creationId xmlns:a16="http://schemas.microsoft.com/office/drawing/2014/main" id="{3BBF4A55-1205-46F1-8608-A4EFB07E7F98}"/>
              </a:ext>
            </a:extLst>
          </p:cNvPr>
          <p:cNvGrpSpPr/>
          <p:nvPr/>
        </p:nvGrpSpPr>
        <p:grpSpPr>
          <a:xfrm>
            <a:off x="3746390" y="7850718"/>
            <a:ext cx="156078" cy="161362"/>
            <a:chOff x="4343863" y="8660734"/>
            <a:chExt cx="156078" cy="161362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CF96852C-F8C2-4278-A169-AF6FAEF53A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7396" y="8660734"/>
              <a:ext cx="152545" cy="16136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droit 134">
              <a:extLst>
                <a:ext uri="{FF2B5EF4-FFF2-40B4-BE49-F238E27FC236}">
                  <a16:creationId xmlns:a16="http://schemas.microsoft.com/office/drawing/2014/main" id="{A6CBE54F-6D8C-47D7-8F42-22AF5E33A31C}"/>
                </a:ext>
              </a:extLst>
            </p:cNvPr>
            <p:cNvCxnSpPr>
              <a:cxnSpLocks/>
            </p:cNvCxnSpPr>
            <p:nvPr/>
          </p:nvCxnSpPr>
          <p:spPr>
            <a:xfrm>
              <a:off x="4343863" y="8665599"/>
              <a:ext cx="156078" cy="15163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5" name="Graphique 174" descr="Coche">
            <a:extLst>
              <a:ext uri="{FF2B5EF4-FFF2-40B4-BE49-F238E27FC236}">
                <a16:creationId xmlns:a16="http://schemas.microsoft.com/office/drawing/2014/main" id="{5A7CD607-74DD-4A5A-ADFE-03F851706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4048296"/>
            <a:ext cx="256689" cy="257876"/>
          </a:xfrm>
          <a:prstGeom prst="rect">
            <a:avLst/>
          </a:prstGeom>
        </p:spPr>
      </p:pic>
      <p:pic>
        <p:nvPicPr>
          <p:cNvPr id="185" name="Graphique 184" descr="Coche">
            <a:extLst>
              <a:ext uri="{FF2B5EF4-FFF2-40B4-BE49-F238E27FC236}">
                <a16:creationId xmlns:a16="http://schemas.microsoft.com/office/drawing/2014/main" id="{C7B4FA9A-4DB4-4275-8B01-BDF042987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005" y="4048296"/>
            <a:ext cx="256689" cy="257876"/>
          </a:xfrm>
          <a:prstGeom prst="rect">
            <a:avLst/>
          </a:prstGeom>
        </p:spPr>
      </p:pic>
      <p:sp>
        <p:nvSpPr>
          <p:cNvPr id="187" name="ZoneTexte 186">
            <a:extLst>
              <a:ext uri="{FF2B5EF4-FFF2-40B4-BE49-F238E27FC236}">
                <a16:creationId xmlns:a16="http://schemas.microsoft.com/office/drawing/2014/main" id="{0BAE0D8D-3CC5-41DD-AF56-B47504A88F93}"/>
              </a:ext>
            </a:extLst>
          </p:cNvPr>
          <p:cNvSpPr txBox="1"/>
          <p:nvPr/>
        </p:nvSpPr>
        <p:spPr>
          <a:xfrm>
            <a:off x="90893" y="3998947"/>
            <a:ext cx="2294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Ajout d’un bénéficiaire suivi d’un virement instantané (IP) </a:t>
            </a: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887C16C2-1E48-4687-8BE7-5666E58537A2}"/>
              </a:ext>
            </a:extLst>
          </p:cNvPr>
          <p:cNvSpPr txBox="1"/>
          <p:nvPr/>
        </p:nvSpPr>
        <p:spPr>
          <a:xfrm>
            <a:off x="4440462" y="1972233"/>
            <a:ext cx="672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/>
              <a:t>Mode </a:t>
            </a:r>
          </a:p>
          <a:p>
            <a:r>
              <a:rPr lang="fr-FR" sz="900"/>
              <a:t>Code</a:t>
            </a: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D98546CE-216E-4F51-B45A-DFA0425034D8}"/>
              </a:ext>
            </a:extLst>
          </p:cNvPr>
          <p:cNvSpPr txBox="1"/>
          <p:nvPr/>
        </p:nvSpPr>
        <p:spPr>
          <a:xfrm>
            <a:off x="5192658" y="1972233"/>
            <a:ext cx="61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/>
              <a:t>Mode</a:t>
            </a:r>
          </a:p>
          <a:p>
            <a:r>
              <a:rPr lang="fr-FR" sz="900"/>
              <a:t>réponse</a:t>
            </a:r>
          </a:p>
        </p:txBody>
      </p:sp>
      <p:pic>
        <p:nvPicPr>
          <p:cNvPr id="209" name="Graphique 208" descr="Coche">
            <a:extLst>
              <a:ext uri="{FF2B5EF4-FFF2-40B4-BE49-F238E27FC236}">
                <a16:creationId xmlns:a16="http://schemas.microsoft.com/office/drawing/2014/main" id="{7C02998B-3C24-4F7F-A4EC-5F856C01C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3737" y="3692724"/>
            <a:ext cx="256689" cy="257876"/>
          </a:xfrm>
          <a:prstGeom prst="rect">
            <a:avLst/>
          </a:prstGeom>
        </p:spPr>
      </p:pic>
      <p:pic>
        <p:nvPicPr>
          <p:cNvPr id="218" name="Graphique 217" descr="Coche">
            <a:extLst>
              <a:ext uri="{FF2B5EF4-FFF2-40B4-BE49-F238E27FC236}">
                <a16:creationId xmlns:a16="http://schemas.microsoft.com/office/drawing/2014/main" id="{4605EB2D-30A0-4C2B-801C-9AB7C174B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2061" y="6830518"/>
            <a:ext cx="256689" cy="257876"/>
          </a:xfrm>
          <a:prstGeom prst="rect">
            <a:avLst/>
          </a:prstGeom>
        </p:spPr>
      </p:pic>
      <p:pic>
        <p:nvPicPr>
          <p:cNvPr id="219" name="Graphique 218" descr="Coche">
            <a:extLst>
              <a:ext uri="{FF2B5EF4-FFF2-40B4-BE49-F238E27FC236}">
                <a16:creationId xmlns:a16="http://schemas.microsoft.com/office/drawing/2014/main" id="{F18B05C3-516B-484A-95E1-678D459F9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2061" y="7102309"/>
            <a:ext cx="256689" cy="257876"/>
          </a:xfrm>
          <a:prstGeom prst="rect">
            <a:avLst/>
          </a:prstGeom>
        </p:spPr>
      </p:pic>
      <p:pic>
        <p:nvPicPr>
          <p:cNvPr id="220" name="Graphique 219" descr="Coche">
            <a:extLst>
              <a:ext uri="{FF2B5EF4-FFF2-40B4-BE49-F238E27FC236}">
                <a16:creationId xmlns:a16="http://schemas.microsoft.com/office/drawing/2014/main" id="{AC63A48B-0427-42E5-92AF-5A0C42713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2061" y="7500068"/>
            <a:ext cx="256689" cy="257876"/>
          </a:xfrm>
          <a:prstGeom prst="rect">
            <a:avLst/>
          </a:prstGeom>
        </p:spPr>
      </p:pic>
      <p:pic>
        <p:nvPicPr>
          <p:cNvPr id="221" name="Graphique 220" descr="Coche">
            <a:extLst>
              <a:ext uri="{FF2B5EF4-FFF2-40B4-BE49-F238E27FC236}">
                <a16:creationId xmlns:a16="http://schemas.microsoft.com/office/drawing/2014/main" id="{9E2A47E2-6136-48AD-888A-E8F82ECD1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2061" y="7798527"/>
            <a:ext cx="256689" cy="257876"/>
          </a:xfrm>
          <a:prstGeom prst="rect">
            <a:avLst/>
          </a:prstGeom>
        </p:spPr>
      </p:pic>
      <p:pic>
        <p:nvPicPr>
          <p:cNvPr id="223" name="Graphique 222" descr="Coche">
            <a:extLst>
              <a:ext uri="{FF2B5EF4-FFF2-40B4-BE49-F238E27FC236}">
                <a16:creationId xmlns:a16="http://schemas.microsoft.com/office/drawing/2014/main" id="{7858AB96-91A9-40FD-AC5E-0E3DF8972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3737" y="4048296"/>
            <a:ext cx="256689" cy="257876"/>
          </a:xfrm>
          <a:prstGeom prst="rect">
            <a:avLst/>
          </a:prstGeom>
        </p:spPr>
      </p:pic>
      <p:sp>
        <p:nvSpPr>
          <p:cNvPr id="224" name="ZoneTexte 223">
            <a:extLst>
              <a:ext uri="{FF2B5EF4-FFF2-40B4-BE49-F238E27FC236}">
                <a16:creationId xmlns:a16="http://schemas.microsoft.com/office/drawing/2014/main" id="{B5C5DAED-D8B3-4F83-A42A-06A51813BCEE}"/>
              </a:ext>
            </a:extLst>
          </p:cNvPr>
          <p:cNvSpPr txBox="1"/>
          <p:nvPr/>
        </p:nvSpPr>
        <p:spPr>
          <a:xfrm>
            <a:off x="5758802" y="1788959"/>
            <a:ext cx="1043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err="1"/>
              <a:t>Sécur’Pass</a:t>
            </a:r>
            <a:r>
              <a:rPr lang="fr-FR" sz="900" b="1"/>
              <a:t> Pro</a:t>
            </a:r>
          </a:p>
        </p:txBody>
      </p:sp>
      <p:cxnSp>
        <p:nvCxnSpPr>
          <p:cNvPr id="249" name="Connecteur droit 248">
            <a:extLst>
              <a:ext uri="{FF2B5EF4-FFF2-40B4-BE49-F238E27FC236}">
                <a16:creationId xmlns:a16="http://schemas.microsoft.com/office/drawing/2014/main" id="{6BB2EF44-4F82-418B-9ED8-EBD81B1BA257}"/>
              </a:ext>
            </a:extLst>
          </p:cNvPr>
          <p:cNvCxnSpPr>
            <a:cxnSpLocks/>
            <a:endCxn id="257" idx="2"/>
          </p:cNvCxnSpPr>
          <p:nvPr/>
        </p:nvCxnSpPr>
        <p:spPr>
          <a:xfrm>
            <a:off x="3400861" y="2424493"/>
            <a:ext cx="27301" cy="597964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necteur droit 249">
            <a:extLst>
              <a:ext uri="{FF2B5EF4-FFF2-40B4-BE49-F238E27FC236}">
                <a16:creationId xmlns:a16="http://schemas.microsoft.com/office/drawing/2014/main" id="{1AF204CB-6BB7-4975-A319-EAEA5BDDFDA9}"/>
              </a:ext>
            </a:extLst>
          </p:cNvPr>
          <p:cNvCxnSpPr>
            <a:cxnSpLocks/>
          </p:cNvCxnSpPr>
          <p:nvPr/>
        </p:nvCxnSpPr>
        <p:spPr>
          <a:xfrm>
            <a:off x="4339553" y="2437166"/>
            <a:ext cx="14476" cy="597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necteur droit 250">
            <a:extLst>
              <a:ext uri="{FF2B5EF4-FFF2-40B4-BE49-F238E27FC236}">
                <a16:creationId xmlns:a16="http://schemas.microsoft.com/office/drawing/2014/main" id="{74928FBE-B9C2-4B9F-BDC9-9D317F5E8C9F}"/>
              </a:ext>
            </a:extLst>
          </p:cNvPr>
          <p:cNvCxnSpPr>
            <a:cxnSpLocks/>
          </p:cNvCxnSpPr>
          <p:nvPr/>
        </p:nvCxnSpPr>
        <p:spPr>
          <a:xfrm>
            <a:off x="5125981" y="2428130"/>
            <a:ext cx="40432" cy="597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necteur droit 251">
            <a:extLst>
              <a:ext uri="{FF2B5EF4-FFF2-40B4-BE49-F238E27FC236}">
                <a16:creationId xmlns:a16="http://schemas.microsoft.com/office/drawing/2014/main" id="{05CBAAF3-9259-4648-A7A0-67EF468BE355}"/>
              </a:ext>
            </a:extLst>
          </p:cNvPr>
          <p:cNvCxnSpPr>
            <a:cxnSpLocks/>
          </p:cNvCxnSpPr>
          <p:nvPr/>
        </p:nvCxnSpPr>
        <p:spPr>
          <a:xfrm>
            <a:off x="5864290" y="2423126"/>
            <a:ext cx="15654" cy="59900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ZoneTexte 257">
            <a:extLst>
              <a:ext uri="{FF2B5EF4-FFF2-40B4-BE49-F238E27FC236}">
                <a16:creationId xmlns:a16="http://schemas.microsoft.com/office/drawing/2014/main" id="{8275E299-A225-41B5-BB1C-FC24A6F0611A}"/>
              </a:ext>
            </a:extLst>
          </p:cNvPr>
          <p:cNvSpPr txBox="1"/>
          <p:nvPr/>
        </p:nvSpPr>
        <p:spPr>
          <a:xfrm>
            <a:off x="4010349" y="4222359"/>
            <a:ext cx="2018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b="1" i="1" dirty="0"/>
              <a:t>72h</a:t>
            </a: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AE15C90D-FB3B-42E8-866F-9D51C233286D}"/>
              </a:ext>
            </a:extLst>
          </p:cNvPr>
          <p:cNvSpPr txBox="1"/>
          <p:nvPr/>
        </p:nvSpPr>
        <p:spPr>
          <a:xfrm>
            <a:off x="3475752" y="1788959"/>
            <a:ext cx="898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/>
              <a:t>OTP SMS</a:t>
            </a: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7E4AB054-3DE6-46A6-84C4-6B57F78714FE}"/>
              </a:ext>
            </a:extLst>
          </p:cNvPr>
          <p:cNvSpPr txBox="1"/>
          <p:nvPr/>
        </p:nvSpPr>
        <p:spPr>
          <a:xfrm>
            <a:off x="2396841" y="1788959"/>
            <a:ext cx="12322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/>
              <a:t>OTP SMS renforcé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AFFDB09-7E08-B22E-6F36-E1748EA2C995}"/>
              </a:ext>
            </a:extLst>
          </p:cNvPr>
          <p:cNvGrpSpPr/>
          <p:nvPr/>
        </p:nvGrpSpPr>
        <p:grpSpPr>
          <a:xfrm>
            <a:off x="246601" y="1124238"/>
            <a:ext cx="1719849" cy="1241452"/>
            <a:chOff x="275439" y="1145133"/>
            <a:chExt cx="1964030" cy="15534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A312EAE-0B5D-4AE7-ADC9-396BD220F783}"/>
                </a:ext>
              </a:extLst>
            </p:cNvPr>
            <p:cNvSpPr/>
            <p:nvPr/>
          </p:nvSpPr>
          <p:spPr>
            <a:xfrm>
              <a:off x="275439" y="1145133"/>
              <a:ext cx="1912782" cy="1212563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 descr="Une image contenant flèche&#10;&#10;Description générée automatiquement">
              <a:extLst>
                <a:ext uri="{FF2B5EF4-FFF2-40B4-BE49-F238E27FC236}">
                  <a16:creationId xmlns:a16="http://schemas.microsoft.com/office/drawing/2014/main" id="{B4BC287B-88C6-4A8D-A9E0-66143255D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80" y="1394154"/>
              <a:ext cx="1403217" cy="1304437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6666429-15D4-47A9-9533-AD07CE197999}"/>
                </a:ext>
              </a:extLst>
            </p:cNvPr>
            <p:cNvSpPr txBox="1"/>
            <p:nvPr/>
          </p:nvSpPr>
          <p:spPr>
            <a:xfrm>
              <a:off x="295461" y="1184141"/>
              <a:ext cx="194400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>
                  <a:solidFill>
                    <a:srgbClr val="C00000"/>
                  </a:solidFill>
                  <a:latin typeface="Arial" panose="020B0604020202020204"/>
                </a:rPr>
                <a:t>Opérations sensibles réalisées sur terminal</a:t>
              </a:r>
            </a:p>
            <a:p>
              <a:r>
                <a:rPr lang="fr-FR" sz="1100" b="1" dirty="0">
                  <a:solidFill>
                    <a:srgbClr val="C00000"/>
                  </a:solidFill>
                  <a:latin typeface="Arial" panose="020B0604020202020204"/>
                </a:rPr>
                <a:t>mobile</a:t>
              </a:r>
              <a:endParaRPr lang="fr-FR" sz="1100" dirty="0"/>
            </a:p>
          </p:txBody>
        </p:sp>
      </p:grpSp>
      <p:sp>
        <p:nvSpPr>
          <p:cNvPr id="264" name="ZoneTexte 263">
            <a:extLst>
              <a:ext uri="{FF2B5EF4-FFF2-40B4-BE49-F238E27FC236}">
                <a16:creationId xmlns:a16="http://schemas.microsoft.com/office/drawing/2014/main" id="{D9A2E92D-AE5F-4BD4-8298-23A656DDF4A1}"/>
              </a:ext>
            </a:extLst>
          </p:cNvPr>
          <p:cNvSpPr txBox="1"/>
          <p:nvPr/>
        </p:nvSpPr>
        <p:spPr>
          <a:xfrm>
            <a:off x="90893" y="5555137"/>
            <a:ext cx="245489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Visualisation du code secret de la carte (utilisateurs principaux et à venir pour les secondaires)</a:t>
            </a:r>
          </a:p>
        </p:txBody>
      </p:sp>
      <p:pic>
        <p:nvPicPr>
          <p:cNvPr id="267" name="Graphique 266" descr="Coche">
            <a:extLst>
              <a:ext uri="{FF2B5EF4-FFF2-40B4-BE49-F238E27FC236}">
                <a16:creationId xmlns:a16="http://schemas.microsoft.com/office/drawing/2014/main" id="{798F87F2-0784-4063-90FF-9D4C5B0C3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4005" y="5621506"/>
            <a:ext cx="256689" cy="257876"/>
          </a:xfrm>
          <a:prstGeom prst="rect">
            <a:avLst/>
          </a:prstGeom>
        </p:spPr>
      </p:pic>
      <p:pic>
        <p:nvPicPr>
          <p:cNvPr id="26" name="Graphique 25">
            <a:extLst>
              <a:ext uri="{FF2B5EF4-FFF2-40B4-BE49-F238E27FC236}">
                <a16:creationId xmlns:a16="http://schemas.microsoft.com/office/drawing/2014/main" id="{C8C6E6B9-6DD0-B5B3-D849-20669D718F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734" y="1086655"/>
            <a:ext cx="762000" cy="762000"/>
          </a:xfrm>
          <a:prstGeom prst="rect">
            <a:avLst/>
          </a:prstGeom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B2CC4AD9-028D-2F82-22EB-AF0A8A9C33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77498" y="1125064"/>
            <a:ext cx="696966" cy="696966"/>
          </a:xfrm>
          <a:prstGeom prst="rect">
            <a:avLst/>
          </a:prstGeom>
        </p:spPr>
      </p:pic>
      <p:pic>
        <p:nvPicPr>
          <p:cNvPr id="28" name="Graphique 27">
            <a:extLst>
              <a:ext uri="{FF2B5EF4-FFF2-40B4-BE49-F238E27FC236}">
                <a16:creationId xmlns:a16="http://schemas.microsoft.com/office/drawing/2014/main" id="{9305C596-874E-6239-7374-DC33E0CFE5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88150" y="1086595"/>
            <a:ext cx="762000" cy="762000"/>
          </a:xfrm>
          <a:prstGeom prst="rect">
            <a:avLst/>
          </a:prstGeom>
        </p:spPr>
      </p:pic>
      <p:pic>
        <p:nvPicPr>
          <p:cNvPr id="29" name="Graphique 28">
            <a:extLst>
              <a:ext uri="{FF2B5EF4-FFF2-40B4-BE49-F238E27FC236}">
                <a16:creationId xmlns:a16="http://schemas.microsoft.com/office/drawing/2014/main" id="{3AD2D10B-6FF5-A786-6D91-2B6DCE5414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3352" y="1086595"/>
            <a:ext cx="762000" cy="762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EB5F42-F82F-EFED-BF10-8679AE9837E3}"/>
              </a:ext>
            </a:extLst>
          </p:cNvPr>
          <p:cNvSpPr txBox="1"/>
          <p:nvPr/>
        </p:nvSpPr>
        <p:spPr>
          <a:xfrm>
            <a:off x="97815" y="6041498"/>
            <a:ext cx="27102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Mise à jour adresse email </a:t>
            </a:r>
          </a:p>
        </p:txBody>
      </p:sp>
      <p:pic>
        <p:nvPicPr>
          <p:cNvPr id="12" name="Graphique 11" descr="Coche">
            <a:extLst>
              <a:ext uri="{FF2B5EF4-FFF2-40B4-BE49-F238E27FC236}">
                <a16:creationId xmlns:a16="http://schemas.microsoft.com/office/drawing/2014/main" id="{3267D616-8615-50A0-7597-04CC8769D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7362" y="6017048"/>
            <a:ext cx="256689" cy="257876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3712B76-DEB7-8AFE-D2DE-3EB870212499}"/>
              </a:ext>
            </a:extLst>
          </p:cNvPr>
          <p:cNvSpPr txBox="1"/>
          <p:nvPr/>
        </p:nvSpPr>
        <p:spPr>
          <a:xfrm>
            <a:off x="133671" y="8437141"/>
            <a:ext cx="626956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600" dirty="0"/>
              <a:t>(1) Priorité Sécur’Pass PRO &gt; repli SMS   </a:t>
            </a:r>
          </a:p>
          <a:p>
            <a:pPr defTabSz="829523"/>
            <a:r>
              <a:rPr lang="fr-FR" sz="600" dirty="0"/>
              <a:t>(2) Priorité CAP &gt; repli MDP + SMS</a:t>
            </a:r>
          </a:p>
          <a:p>
            <a:pPr defTabSz="829523"/>
            <a:r>
              <a:rPr lang="fr-FR" sz="600" dirty="0"/>
              <a:t>(3) Priorité Sécur’Pass PRO &gt; repli CAP mode code  &gt; repli SMS</a:t>
            </a:r>
          </a:p>
          <a:p>
            <a:pPr defTabSz="829523"/>
            <a:r>
              <a:rPr lang="fr-FR" sz="600" dirty="0"/>
              <a:t>(4) Priorité Sécur’Pass PRO &gt; repli CAP mode réponse </a:t>
            </a:r>
          </a:p>
          <a:p>
            <a:pPr defTabSz="829523"/>
            <a:r>
              <a:rPr lang="fr-FR" sz="600" dirty="0"/>
              <a:t>(5) Priorité Sécur’Pass PRO &gt; repli CAP mode réponse</a:t>
            </a:r>
          </a:p>
          <a:p>
            <a:pPr defTabSz="829523"/>
            <a:r>
              <a:rPr lang="fr-FR" sz="600" dirty="0"/>
              <a:t>(6) Priorité CAP mode code &gt; repli SMS + MDP </a:t>
            </a:r>
          </a:p>
          <a:p>
            <a:pPr defTabSz="829523"/>
            <a:r>
              <a:rPr lang="fr-FR" sz="600" dirty="0"/>
              <a:t>(7) Priorité  Sécur’Pass Pro&gt; repli technique en cas d’indisponibilité uniquement SMS</a:t>
            </a:r>
          </a:p>
          <a:p>
            <a:pPr defTabSz="829523"/>
            <a:endParaRPr lang="fr-FR" sz="6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5FA8CE9-B698-39EB-4285-F19F7190EB79}"/>
              </a:ext>
            </a:extLst>
          </p:cNvPr>
          <p:cNvSpPr txBox="1"/>
          <p:nvPr/>
        </p:nvSpPr>
        <p:spPr>
          <a:xfrm>
            <a:off x="2935182" y="252975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26" name="ZoneTexte 225">
            <a:extLst>
              <a:ext uri="{FF2B5EF4-FFF2-40B4-BE49-F238E27FC236}">
                <a16:creationId xmlns:a16="http://schemas.microsoft.com/office/drawing/2014/main" id="{37B52E2F-652D-A9F6-D7C4-EF351F820EF9}"/>
              </a:ext>
            </a:extLst>
          </p:cNvPr>
          <p:cNvSpPr txBox="1"/>
          <p:nvPr/>
        </p:nvSpPr>
        <p:spPr>
          <a:xfrm>
            <a:off x="3897471" y="606982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27" name="ZoneTexte 226">
            <a:extLst>
              <a:ext uri="{FF2B5EF4-FFF2-40B4-BE49-F238E27FC236}">
                <a16:creationId xmlns:a16="http://schemas.microsoft.com/office/drawing/2014/main" id="{CD3B3839-D539-DBE1-3659-5F5D64339401}"/>
              </a:ext>
            </a:extLst>
          </p:cNvPr>
          <p:cNvSpPr txBox="1"/>
          <p:nvPr/>
        </p:nvSpPr>
        <p:spPr>
          <a:xfrm>
            <a:off x="6352353" y="606982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28" name="ZoneTexte 227">
            <a:extLst>
              <a:ext uri="{FF2B5EF4-FFF2-40B4-BE49-F238E27FC236}">
                <a16:creationId xmlns:a16="http://schemas.microsoft.com/office/drawing/2014/main" id="{E19CBA24-B572-98C8-84BB-1A219CC70B1C}"/>
              </a:ext>
            </a:extLst>
          </p:cNvPr>
          <p:cNvSpPr txBox="1"/>
          <p:nvPr/>
        </p:nvSpPr>
        <p:spPr>
          <a:xfrm>
            <a:off x="4743663" y="254252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31" name="ZoneTexte 230">
            <a:extLst>
              <a:ext uri="{FF2B5EF4-FFF2-40B4-BE49-F238E27FC236}">
                <a16:creationId xmlns:a16="http://schemas.microsoft.com/office/drawing/2014/main" id="{A644B89E-4AC1-5392-75AB-2AA7942EE94D}"/>
              </a:ext>
            </a:extLst>
          </p:cNvPr>
          <p:cNvSpPr txBox="1"/>
          <p:nvPr/>
        </p:nvSpPr>
        <p:spPr>
          <a:xfrm>
            <a:off x="5527307" y="784743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(5)</a:t>
            </a: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DA89FB5E-E253-2BAC-255E-F3CF0F23B2DF}"/>
              </a:ext>
            </a:extLst>
          </p:cNvPr>
          <p:cNvSpPr txBox="1"/>
          <p:nvPr/>
        </p:nvSpPr>
        <p:spPr>
          <a:xfrm>
            <a:off x="6352353" y="784743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(5)</a:t>
            </a:r>
          </a:p>
        </p:txBody>
      </p:sp>
      <p:sp>
        <p:nvSpPr>
          <p:cNvPr id="237" name="ZoneTexte 236">
            <a:extLst>
              <a:ext uri="{FF2B5EF4-FFF2-40B4-BE49-F238E27FC236}">
                <a16:creationId xmlns:a16="http://schemas.microsoft.com/office/drawing/2014/main" id="{6827B137-1020-F3F6-ADF2-B5FEF00D1127}"/>
              </a:ext>
            </a:extLst>
          </p:cNvPr>
          <p:cNvSpPr txBox="1"/>
          <p:nvPr/>
        </p:nvSpPr>
        <p:spPr>
          <a:xfrm>
            <a:off x="3897471" y="715923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38" name="ZoneTexte 237">
            <a:extLst>
              <a:ext uri="{FF2B5EF4-FFF2-40B4-BE49-F238E27FC236}">
                <a16:creationId xmlns:a16="http://schemas.microsoft.com/office/drawing/2014/main" id="{C6EC731E-D6AC-0295-1579-7FEADDD3074B}"/>
              </a:ext>
            </a:extLst>
          </p:cNvPr>
          <p:cNvSpPr txBox="1"/>
          <p:nvPr/>
        </p:nvSpPr>
        <p:spPr>
          <a:xfrm>
            <a:off x="3897471" y="755805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39" name="ZoneTexte 238">
            <a:extLst>
              <a:ext uri="{FF2B5EF4-FFF2-40B4-BE49-F238E27FC236}">
                <a16:creationId xmlns:a16="http://schemas.microsoft.com/office/drawing/2014/main" id="{8357827C-1EEA-3881-29A2-7A7DB6FDCCD5}"/>
              </a:ext>
            </a:extLst>
          </p:cNvPr>
          <p:cNvSpPr txBox="1"/>
          <p:nvPr/>
        </p:nvSpPr>
        <p:spPr>
          <a:xfrm>
            <a:off x="5505297" y="755805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40" name="ZoneTexte 239">
            <a:extLst>
              <a:ext uri="{FF2B5EF4-FFF2-40B4-BE49-F238E27FC236}">
                <a16:creationId xmlns:a16="http://schemas.microsoft.com/office/drawing/2014/main" id="{C4145269-A156-89B3-904C-5A3E2CCB1208}"/>
              </a:ext>
            </a:extLst>
          </p:cNvPr>
          <p:cNvSpPr txBox="1"/>
          <p:nvPr/>
        </p:nvSpPr>
        <p:spPr>
          <a:xfrm>
            <a:off x="6352353" y="755805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41" name="ZoneTexte 240">
            <a:extLst>
              <a:ext uri="{FF2B5EF4-FFF2-40B4-BE49-F238E27FC236}">
                <a16:creationId xmlns:a16="http://schemas.microsoft.com/office/drawing/2014/main" id="{D22EE8E1-5204-5400-BF21-2DD668CFAB0A}"/>
              </a:ext>
            </a:extLst>
          </p:cNvPr>
          <p:cNvSpPr txBox="1"/>
          <p:nvPr/>
        </p:nvSpPr>
        <p:spPr>
          <a:xfrm>
            <a:off x="5489034" y="715923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44" name="ZoneTexte 243">
            <a:extLst>
              <a:ext uri="{FF2B5EF4-FFF2-40B4-BE49-F238E27FC236}">
                <a16:creationId xmlns:a16="http://schemas.microsoft.com/office/drawing/2014/main" id="{1391C82F-59A0-A8E9-F9A0-38B917940DBE}"/>
              </a:ext>
            </a:extLst>
          </p:cNvPr>
          <p:cNvSpPr txBox="1"/>
          <p:nvPr/>
        </p:nvSpPr>
        <p:spPr>
          <a:xfrm>
            <a:off x="6352353" y="715923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45" name="ZoneTexte 244">
            <a:extLst>
              <a:ext uri="{FF2B5EF4-FFF2-40B4-BE49-F238E27FC236}">
                <a16:creationId xmlns:a16="http://schemas.microsoft.com/office/drawing/2014/main" id="{532CC877-83AD-7EAC-C115-A0C44CA19256}"/>
              </a:ext>
            </a:extLst>
          </p:cNvPr>
          <p:cNvSpPr txBox="1"/>
          <p:nvPr/>
        </p:nvSpPr>
        <p:spPr>
          <a:xfrm>
            <a:off x="6352353" y="688328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46" name="ZoneTexte 245">
            <a:extLst>
              <a:ext uri="{FF2B5EF4-FFF2-40B4-BE49-F238E27FC236}">
                <a16:creationId xmlns:a16="http://schemas.microsoft.com/office/drawing/2014/main" id="{30E63DF1-B596-33FB-0684-6345589834AF}"/>
              </a:ext>
            </a:extLst>
          </p:cNvPr>
          <p:cNvSpPr txBox="1"/>
          <p:nvPr/>
        </p:nvSpPr>
        <p:spPr>
          <a:xfrm>
            <a:off x="5505297" y="688328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47" name="ZoneTexte 246">
            <a:extLst>
              <a:ext uri="{FF2B5EF4-FFF2-40B4-BE49-F238E27FC236}">
                <a16:creationId xmlns:a16="http://schemas.microsoft.com/office/drawing/2014/main" id="{13851616-B46D-5B71-E9DF-BF8E560DDC4C}"/>
              </a:ext>
            </a:extLst>
          </p:cNvPr>
          <p:cNvSpPr txBox="1"/>
          <p:nvPr/>
        </p:nvSpPr>
        <p:spPr>
          <a:xfrm>
            <a:off x="3897471" y="688328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48" name="ZoneTexte 247">
            <a:extLst>
              <a:ext uri="{FF2B5EF4-FFF2-40B4-BE49-F238E27FC236}">
                <a16:creationId xmlns:a16="http://schemas.microsoft.com/office/drawing/2014/main" id="{F4B02115-4426-1156-065E-A7C7E376605D}"/>
              </a:ext>
            </a:extLst>
          </p:cNvPr>
          <p:cNvSpPr txBox="1"/>
          <p:nvPr/>
        </p:nvSpPr>
        <p:spPr>
          <a:xfrm>
            <a:off x="6352353" y="536018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60" name="ZoneTexte 259">
            <a:extLst>
              <a:ext uri="{FF2B5EF4-FFF2-40B4-BE49-F238E27FC236}">
                <a16:creationId xmlns:a16="http://schemas.microsoft.com/office/drawing/2014/main" id="{86D533F7-81BA-5AF3-D3BA-C763FB2EA720}"/>
              </a:ext>
            </a:extLst>
          </p:cNvPr>
          <p:cNvSpPr txBox="1"/>
          <p:nvPr/>
        </p:nvSpPr>
        <p:spPr>
          <a:xfrm>
            <a:off x="4743663" y="536018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65" name="ZoneTexte 264">
            <a:extLst>
              <a:ext uri="{FF2B5EF4-FFF2-40B4-BE49-F238E27FC236}">
                <a16:creationId xmlns:a16="http://schemas.microsoft.com/office/drawing/2014/main" id="{35D1CC0E-7FA4-9ECE-92D8-02C93B91EA95}"/>
              </a:ext>
            </a:extLst>
          </p:cNvPr>
          <p:cNvSpPr txBox="1"/>
          <p:nvPr/>
        </p:nvSpPr>
        <p:spPr>
          <a:xfrm>
            <a:off x="3897471" y="536018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66" name="ZoneTexte 265">
            <a:extLst>
              <a:ext uri="{FF2B5EF4-FFF2-40B4-BE49-F238E27FC236}">
                <a16:creationId xmlns:a16="http://schemas.microsoft.com/office/drawing/2014/main" id="{DCB3C624-C96F-30DA-2455-55EDFC1D969F}"/>
              </a:ext>
            </a:extLst>
          </p:cNvPr>
          <p:cNvSpPr txBox="1"/>
          <p:nvPr/>
        </p:nvSpPr>
        <p:spPr>
          <a:xfrm>
            <a:off x="6352353" y="5059122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68" name="ZoneTexte 267">
            <a:extLst>
              <a:ext uri="{FF2B5EF4-FFF2-40B4-BE49-F238E27FC236}">
                <a16:creationId xmlns:a16="http://schemas.microsoft.com/office/drawing/2014/main" id="{C6BA3362-404B-3EEE-F35B-3B33739C8B07}"/>
              </a:ext>
            </a:extLst>
          </p:cNvPr>
          <p:cNvSpPr txBox="1"/>
          <p:nvPr/>
        </p:nvSpPr>
        <p:spPr>
          <a:xfrm>
            <a:off x="4743663" y="5059122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69" name="ZoneTexte 268">
            <a:extLst>
              <a:ext uri="{FF2B5EF4-FFF2-40B4-BE49-F238E27FC236}">
                <a16:creationId xmlns:a16="http://schemas.microsoft.com/office/drawing/2014/main" id="{12B049FD-8640-E642-0D96-7C820CEDCB87}"/>
              </a:ext>
            </a:extLst>
          </p:cNvPr>
          <p:cNvSpPr txBox="1"/>
          <p:nvPr/>
        </p:nvSpPr>
        <p:spPr>
          <a:xfrm>
            <a:off x="3897471" y="5059122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0" name="ZoneTexte 269">
            <a:extLst>
              <a:ext uri="{FF2B5EF4-FFF2-40B4-BE49-F238E27FC236}">
                <a16:creationId xmlns:a16="http://schemas.microsoft.com/office/drawing/2014/main" id="{BA51730F-923A-5C6F-C689-49CF1FA18028}"/>
              </a:ext>
            </a:extLst>
          </p:cNvPr>
          <p:cNvSpPr txBox="1"/>
          <p:nvPr/>
        </p:nvSpPr>
        <p:spPr>
          <a:xfrm>
            <a:off x="6352353" y="478241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1" name="ZoneTexte 270">
            <a:extLst>
              <a:ext uri="{FF2B5EF4-FFF2-40B4-BE49-F238E27FC236}">
                <a16:creationId xmlns:a16="http://schemas.microsoft.com/office/drawing/2014/main" id="{40DD0AA8-47A9-5FB7-E162-2B81353A9313}"/>
              </a:ext>
            </a:extLst>
          </p:cNvPr>
          <p:cNvSpPr txBox="1"/>
          <p:nvPr/>
        </p:nvSpPr>
        <p:spPr>
          <a:xfrm>
            <a:off x="4743663" y="478241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2" name="ZoneTexte 271">
            <a:extLst>
              <a:ext uri="{FF2B5EF4-FFF2-40B4-BE49-F238E27FC236}">
                <a16:creationId xmlns:a16="http://schemas.microsoft.com/office/drawing/2014/main" id="{17F14CD3-3B8F-8E85-044F-112FD3736FBD}"/>
              </a:ext>
            </a:extLst>
          </p:cNvPr>
          <p:cNvSpPr txBox="1"/>
          <p:nvPr/>
        </p:nvSpPr>
        <p:spPr>
          <a:xfrm>
            <a:off x="3897471" y="478241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3" name="ZoneTexte 272">
            <a:extLst>
              <a:ext uri="{FF2B5EF4-FFF2-40B4-BE49-F238E27FC236}">
                <a16:creationId xmlns:a16="http://schemas.microsoft.com/office/drawing/2014/main" id="{FA6CD6AA-39E5-B139-B139-9F2712879C54}"/>
              </a:ext>
            </a:extLst>
          </p:cNvPr>
          <p:cNvSpPr txBox="1"/>
          <p:nvPr/>
        </p:nvSpPr>
        <p:spPr>
          <a:xfrm>
            <a:off x="6352353" y="448188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4" name="ZoneTexte 273">
            <a:extLst>
              <a:ext uri="{FF2B5EF4-FFF2-40B4-BE49-F238E27FC236}">
                <a16:creationId xmlns:a16="http://schemas.microsoft.com/office/drawing/2014/main" id="{3F8BAEEA-F1A8-CBA2-DAD2-1C7647E370D1}"/>
              </a:ext>
            </a:extLst>
          </p:cNvPr>
          <p:cNvSpPr txBox="1"/>
          <p:nvPr/>
        </p:nvSpPr>
        <p:spPr>
          <a:xfrm>
            <a:off x="4743663" y="448188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5" name="ZoneTexte 274">
            <a:extLst>
              <a:ext uri="{FF2B5EF4-FFF2-40B4-BE49-F238E27FC236}">
                <a16:creationId xmlns:a16="http://schemas.microsoft.com/office/drawing/2014/main" id="{4C55100A-6E9D-B9CC-7484-A2461F1B8614}"/>
              </a:ext>
            </a:extLst>
          </p:cNvPr>
          <p:cNvSpPr txBox="1"/>
          <p:nvPr/>
        </p:nvSpPr>
        <p:spPr>
          <a:xfrm>
            <a:off x="3897471" y="448188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9" name="ZoneTexte 278">
            <a:extLst>
              <a:ext uri="{FF2B5EF4-FFF2-40B4-BE49-F238E27FC236}">
                <a16:creationId xmlns:a16="http://schemas.microsoft.com/office/drawing/2014/main" id="{E0FC7DF7-C81B-5E6E-A050-DA8D143698A7}"/>
              </a:ext>
            </a:extLst>
          </p:cNvPr>
          <p:cNvSpPr txBox="1"/>
          <p:nvPr/>
        </p:nvSpPr>
        <p:spPr>
          <a:xfrm>
            <a:off x="3897471" y="366856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80" name="ZoneTexte 279">
            <a:extLst>
              <a:ext uri="{FF2B5EF4-FFF2-40B4-BE49-F238E27FC236}">
                <a16:creationId xmlns:a16="http://schemas.microsoft.com/office/drawing/2014/main" id="{D4E7F983-0F07-9B46-B6E0-2B9A93B3A9AF}"/>
              </a:ext>
            </a:extLst>
          </p:cNvPr>
          <p:cNvSpPr txBox="1"/>
          <p:nvPr/>
        </p:nvSpPr>
        <p:spPr>
          <a:xfrm>
            <a:off x="5540077" y="3656920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81" name="ZoneTexte 280">
            <a:extLst>
              <a:ext uri="{FF2B5EF4-FFF2-40B4-BE49-F238E27FC236}">
                <a16:creationId xmlns:a16="http://schemas.microsoft.com/office/drawing/2014/main" id="{202F0626-8B09-4514-D7B7-AA385883B902}"/>
              </a:ext>
            </a:extLst>
          </p:cNvPr>
          <p:cNvSpPr txBox="1"/>
          <p:nvPr/>
        </p:nvSpPr>
        <p:spPr>
          <a:xfrm>
            <a:off x="6352353" y="3656920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82" name="ZoneTexte 281">
            <a:extLst>
              <a:ext uri="{FF2B5EF4-FFF2-40B4-BE49-F238E27FC236}">
                <a16:creationId xmlns:a16="http://schemas.microsoft.com/office/drawing/2014/main" id="{F4CF348D-09FB-D848-480F-7F49C7B52DB1}"/>
              </a:ext>
            </a:extLst>
          </p:cNvPr>
          <p:cNvSpPr txBox="1"/>
          <p:nvPr/>
        </p:nvSpPr>
        <p:spPr>
          <a:xfrm>
            <a:off x="3897471" y="396972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83" name="ZoneTexte 282">
            <a:extLst>
              <a:ext uri="{FF2B5EF4-FFF2-40B4-BE49-F238E27FC236}">
                <a16:creationId xmlns:a16="http://schemas.microsoft.com/office/drawing/2014/main" id="{1D5407AD-E1B8-A517-2F2F-493BAB729914}"/>
              </a:ext>
            </a:extLst>
          </p:cNvPr>
          <p:cNvSpPr txBox="1"/>
          <p:nvPr/>
        </p:nvSpPr>
        <p:spPr>
          <a:xfrm>
            <a:off x="5540077" y="395808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84" name="ZoneTexte 283">
            <a:extLst>
              <a:ext uri="{FF2B5EF4-FFF2-40B4-BE49-F238E27FC236}">
                <a16:creationId xmlns:a16="http://schemas.microsoft.com/office/drawing/2014/main" id="{86970829-85E0-EF6A-68FF-43F43B34668E}"/>
              </a:ext>
            </a:extLst>
          </p:cNvPr>
          <p:cNvSpPr txBox="1"/>
          <p:nvPr/>
        </p:nvSpPr>
        <p:spPr>
          <a:xfrm>
            <a:off x="6352353" y="396972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285" name="ZoneTexte 284">
            <a:extLst>
              <a:ext uri="{FF2B5EF4-FFF2-40B4-BE49-F238E27FC236}">
                <a16:creationId xmlns:a16="http://schemas.microsoft.com/office/drawing/2014/main" id="{612715C7-00CF-14C5-57FF-3BD14360D8C9}"/>
              </a:ext>
            </a:extLst>
          </p:cNvPr>
          <p:cNvSpPr txBox="1"/>
          <p:nvPr/>
        </p:nvSpPr>
        <p:spPr>
          <a:xfrm>
            <a:off x="6352353" y="337434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6" name="ZoneTexte 285">
            <a:extLst>
              <a:ext uri="{FF2B5EF4-FFF2-40B4-BE49-F238E27FC236}">
                <a16:creationId xmlns:a16="http://schemas.microsoft.com/office/drawing/2014/main" id="{C93F34D5-2D44-6D31-ED20-E267CBC4C4ED}"/>
              </a:ext>
            </a:extLst>
          </p:cNvPr>
          <p:cNvSpPr txBox="1"/>
          <p:nvPr/>
        </p:nvSpPr>
        <p:spPr>
          <a:xfrm>
            <a:off x="4743663" y="337434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7" name="ZoneTexte 286">
            <a:extLst>
              <a:ext uri="{FF2B5EF4-FFF2-40B4-BE49-F238E27FC236}">
                <a16:creationId xmlns:a16="http://schemas.microsoft.com/office/drawing/2014/main" id="{F3687747-DA11-BF6E-A2F6-AB32C1914F82}"/>
              </a:ext>
            </a:extLst>
          </p:cNvPr>
          <p:cNvSpPr txBox="1"/>
          <p:nvPr/>
        </p:nvSpPr>
        <p:spPr>
          <a:xfrm>
            <a:off x="3897471" y="337434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702A11F-4BA7-A8FD-77AE-6D964DA96A60}"/>
              </a:ext>
            </a:extLst>
          </p:cNvPr>
          <p:cNvSpPr txBox="1"/>
          <p:nvPr/>
        </p:nvSpPr>
        <p:spPr>
          <a:xfrm>
            <a:off x="4743332" y="819804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(6)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F7C36AD-1A63-4661-0E9D-8F28BB1BD1A0}"/>
              </a:ext>
            </a:extLst>
          </p:cNvPr>
          <p:cNvSpPr txBox="1"/>
          <p:nvPr/>
        </p:nvSpPr>
        <p:spPr>
          <a:xfrm>
            <a:off x="5921795" y="8237662"/>
            <a:ext cx="80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Pas de repli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49F01BB-84A9-28A5-43E6-8BCB9ED36221}"/>
              </a:ext>
            </a:extLst>
          </p:cNvPr>
          <p:cNvSpPr txBox="1"/>
          <p:nvPr/>
        </p:nvSpPr>
        <p:spPr>
          <a:xfrm>
            <a:off x="2953687" y="821322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(6)</a:t>
            </a:r>
          </a:p>
        </p:txBody>
      </p:sp>
      <p:pic>
        <p:nvPicPr>
          <p:cNvPr id="36" name="Graphique 35" descr="Coche">
            <a:extLst>
              <a:ext uri="{FF2B5EF4-FFF2-40B4-BE49-F238E27FC236}">
                <a16:creationId xmlns:a16="http://schemas.microsoft.com/office/drawing/2014/main" id="{F55A00BF-DAF0-F3CF-FB32-06D8DC6CE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9451" y="6025572"/>
            <a:ext cx="256689" cy="257876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3E38077-31D6-7314-982D-2CBB371BCBEE}"/>
              </a:ext>
            </a:extLst>
          </p:cNvPr>
          <p:cNvSpPr txBox="1"/>
          <p:nvPr/>
        </p:nvSpPr>
        <p:spPr>
          <a:xfrm>
            <a:off x="3897471" y="279936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B09EF5D-1503-A6DC-4AE4-9832D5362EDE}"/>
              </a:ext>
            </a:extLst>
          </p:cNvPr>
          <p:cNvSpPr txBox="1"/>
          <p:nvPr/>
        </p:nvSpPr>
        <p:spPr>
          <a:xfrm>
            <a:off x="6352353" y="2791632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6E64BB8-64BE-DFE2-E58E-FF0331380B79}"/>
              </a:ext>
            </a:extLst>
          </p:cNvPr>
          <p:cNvSpPr txBox="1"/>
          <p:nvPr/>
        </p:nvSpPr>
        <p:spPr>
          <a:xfrm>
            <a:off x="89125" y="6303025"/>
            <a:ext cx="27102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Déclarer / révoquer un mandat inter entreprise </a:t>
            </a:r>
          </a:p>
        </p:txBody>
      </p:sp>
      <p:pic>
        <p:nvPicPr>
          <p:cNvPr id="57" name="Graphique 56" descr="Coche">
            <a:extLst>
              <a:ext uri="{FF2B5EF4-FFF2-40B4-BE49-F238E27FC236}">
                <a16:creationId xmlns:a16="http://schemas.microsoft.com/office/drawing/2014/main" id="{7283CB78-6F14-D2D1-29DE-6F82AB847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4633" y="6305190"/>
            <a:ext cx="256689" cy="25787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A3FBFBE-A626-286B-AB2B-42FBA8FE277E}"/>
              </a:ext>
            </a:extLst>
          </p:cNvPr>
          <p:cNvSpPr txBox="1"/>
          <p:nvPr/>
        </p:nvSpPr>
        <p:spPr>
          <a:xfrm>
            <a:off x="5931750" y="5851199"/>
            <a:ext cx="85086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29523"/>
            <a:r>
              <a:rPr lang="fr-FR" sz="700" dirty="0"/>
              <a:t>Pas de repli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BC5F6C-CEEE-1344-3FB3-34D5181AA107}"/>
              </a:ext>
            </a:extLst>
          </p:cNvPr>
          <p:cNvSpPr txBox="1"/>
          <p:nvPr/>
        </p:nvSpPr>
        <p:spPr>
          <a:xfrm>
            <a:off x="6352353" y="636212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(7)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C8276D-8E54-5BD0-5862-739B2AB29C8E}"/>
              </a:ext>
            </a:extLst>
          </p:cNvPr>
          <p:cNvSpPr txBox="1"/>
          <p:nvPr/>
        </p:nvSpPr>
        <p:spPr>
          <a:xfrm>
            <a:off x="5593847" y="4220195"/>
            <a:ext cx="2018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b="1" i="1" dirty="0"/>
              <a:t>72h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2B6559C-63E8-4FC8-850D-385F53050FF8}"/>
              </a:ext>
            </a:extLst>
          </p:cNvPr>
          <p:cNvSpPr txBox="1"/>
          <p:nvPr/>
        </p:nvSpPr>
        <p:spPr>
          <a:xfrm>
            <a:off x="4112225" y="3850360"/>
            <a:ext cx="2018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b="1" i="1" dirty="0"/>
              <a:t>72h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29A336D3-367E-BC0F-64CB-A650D0F97736}"/>
              </a:ext>
            </a:extLst>
          </p:cNvPr>
          <p:cNvGrpSpPr/>
          <p:nvPr/>
        </p:nvGrpSpPr>
        <p:grpSpPr>
          <a:xfrm>
            <a:off x="3746390" y="8178701"/>
            <a:ext cx="156078" cy="161362"/>
            <a:chOff x="4343863" y="8660734"/>
            <a:chExt cx="156078" cy="161362"/>
          </a:xfrm>
        </p:grpSpPr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B708065C-355B-9ACE-E8B3-03633CF942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7396" y="8660734"/>
              <a:ext cx="152545" cy="16136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76091001-452B-A204-4950-FFA39254AEE5}"/>
                </a:ext>
              </a:extLst>
            </p:cNvPr>
            <p:cNvCxnSpPr>
              <a:cxnSpLocks/>
            </p:cNvCxnSpPr>
            <p:nvPr/>
          </p:nvCxnSpPr>
          <p:spPr>
            <a:xfrm>
              <a:off x="4343863" y="8665599"/>
              <a:ext cx="156078" cy="15163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Rectangle 190">
            <a:extLst>
              <a:ext uri="{FF2B5EF4-FFF2-40B4-BE49-F238E27FC236}">
                <a16:creationId xmlns:a16="http://schemas.microsoft.com/office/drawing/2014/main" id="{5B9D62A4-53EF-4C35-A574-11FB422B48CD}"/>
              </a:ext>
            </a:extLst>
          </p:cNvPr>
          <p:cNvSpPr/>
          <p:nvPr/>
        </p:nvSpPr>
        <p:spPr>
          <a:xfrm>
            <a:off x="108868" y="5916733"/>
            <a:ext cx="6677890" cy="288000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BA249147-1DAE-4879-A9D5-FD8DD4C2A990}"/>
              </a:ext>
            </a:extLst>
          </p:cNvPr>
          <p:cNvSpPr/>
          <p:nvPr/>
        </p:nvSpPr>
        <p:spPr>
          <a:xfrm>
            <a:off x="105957" y="3987038"/>
            <a:ext cx="6661988" cy="273886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F9492F93-A197-48DF-9E3F-7B6260BDC9D2}"/>
              </a:ext>
            </a:extLst>
          </p:cNvPr>
          <p:cNvSpPr/>
          <p:nvPr/>
        </p:nvSpPr>
        <p:spPr>
          <a:xfrm>
            <a:off x="105957" y="7211341"/>
            <a:ext cx="6677890" cy="300993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D4A3B0C-CFB2-4CFB-B930-246A2EA89FA8}"/>
              </a:ext>
            </a:extLst>
          </p:cNvPr>
          <p:cNvSpPr/>
          <p:nvPr/>
        </p:nvSpPr>
        <p:spPr>
          <a:xfrm>
            <a:off x="105957" y="7538006"/>
            <a:ext cx="6677890" cy="273886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047D095-AB8E-4768-A3D3-63F980355564}"/>
              </a:ext>
            </a:extLst>
          </p:cNvPr>
          <p:cNvSpPr/>
          <p:nvPr/>
        </p:nvSpPr>
        <p:spPr>
          <a:xfrm>
            <a:off x="105957" y="7835501"/>
            <a:ext cx="6677890" cy="3600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D4A468C-3038-4808-A351-0277501B5200}"/>
              </a:ext>
            </a:extLst>
          </p:cNvPr>
          <p:cNvSpPr/>
          <p:nvPr/>
        </p:nvSpPr>
        <p:spPr>
          <a:xfrm>
            <a:off x="105957" y="6773788"/>
            <a:ext cx="6677890" cy="413787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B6ECA281-0416-4ED7-8765-7DFC9F890952}"/>
              </a:ext>
            </a:extLst>
          </p:cNvPr>
          <p:cNvSpPr/>
          <p:nvPr/>
        </p:nvSpPr>
        <p:spPr>
          <a:xfrm>
            <a:off x="105957" y="6499042"/>
            <a:ext cx="6677890" cy="273600"/>
          </a:xfrm>
          <a:prstGeom prst="rect">
            <a:avLst/>
          </a:prstGeom>
          <a:solidFill>
            <a:srgbClr val="D1DEE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22512077-442B-4D30-A406-8432CD572AA7}"/>
              </a:ext>
            </a:extLst>
          </p:cNvPr>
          <p:cNvSpPr/>
          <p:nvPr/>
        </p:nvSpPr>
        <p:spPr>
          <a:xfrm>
            <a:off x="82144" y="2931360"/>
            <a:ext cx="6667318" cy="355082"/>
          </a:xfrm>
          <a:prstGeom prst="rect">
            <a:avLst/>
          </a:prstGeom>
          <a:solidFill>
            <a:srgbClr val="B34A8C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F8D7DD93-7FA3-4E2D-823F-378DE214BC57}"/>
              </a:ext>
            </a:extLst>
          </p:cNvPr>
          <p:cNvSpPr/>
          <p:nvPr/>
        </p:nvSpPr>
        <p:spPr>
          <a:xfrm>
            <a:off x="95431" y="5319163"/>
            <a:ext cx="6695338" cy="273600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306CAF6E-FA53-4C23-A3DE-B3B0D3F1174D}"/>
              </a:ext>
            </a:extLst>
          </p:cNvPr>
          <p:cNvSpPr/>
          <p:nvPr/>
        </p:nvSpPr>
        <p:spPr>
          <a:xfrm>
            <a:off x="117719" y="5619103"/>
            <a:ext cx="6677890" cy="2736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AE622294-1C22-4CCA-B004-2E863784A587}"/>
              </a:ext>
            </a:extLst>
          </p:cNvPr>
          <p:cNvSpPr/>
          <p:nvPr/>
        </p:nvSpPr>
        <p:spPr>
          <a:xfrm>
            <a:off x="105957" y="4724836"/>
            <a:ext cx="6677890" cy="273886"/>
          </a:xfrm>
          <a:prstGeom prst="rect">
            <a:avLst/>
          </a:prstGeom>
          <a:solidFill>
            <a:schemeClr val="accent1">
              <a:lumMod val="60000"/>
              <a:lumOff val="40000"/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28A1D75A-6803-45F6-8758-AE8ACD270425}"/>
              </a:ext>
            </a:extLst>
          </p:cNvPr>
          <p:cNvSpPr/>
          <p:nvPr/>
        </p:nvSpPr>
        <p:spPr>
          <a:xfrm>
            <a:off x="105957" y="5022039"/>
            <a:ext cx="6677890" cy="273600"/>
          </a:xfrm>
          <a:prstGeom prst="rect">
            <a:avLst/>
          </a:prstGeom>
          <a:solidFill>
            <a:srgbClr val="D1D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85C46227-8721-46EE-AAD0-81651312ADE8}"/>
              </a:ext>
            </a:extLst>
          </p:cNvPr>
          <p:cNvSpPr/>
          <p:nvPr/>
        </p:nvSpPr>
        <p:spPr>
          <a:xfrm>
            <a:off x="99229" y="4282535"/>
            <a:ext cx="6677890" cy="416389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A07D996-4A24-4EEE-9C86-4196D0D86A0A}"/>
              </a:ext>
            </a:extLst>
          </p:cNvPr>
          <p:cNvSpPr txBox="1"/>
          <p:nvPr/>
        </p:nvSpPr>
        <p:spPr>
          <a:xfrm>
            <a:off x="4128219" y="2182410"/>
            <a:ext cx="898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Lecteur CAP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9FC3B97-FC19-44AE-A335-8E349FD41F1A}"/>
              </a:ext>
            </a:extLst>
          </p:cNvPr>
          <p:cNvSpPr txBox="1"/>
          <p:nvPr/>
        </p:nvSpPr>
        <p:spPr>
          <a:xfrm>
            <a:off x="5100978" y="2419977"/>
            <a:ext cx="100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dirty="0"/>
              <a:t>dans l’app</a:t>
            </a:r>
          </a:p>
          <a:p>
            <a:r>
              <a:rPr lang="fr-FR" sz="900" dirty="0"/>
              <a:t> CE net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CB95397-8908-455C-B52A-87AB353125EC}"/>
              </a:ext>
            </a:extLst>
          </p:cNvPr>
          <p:cNvSpPr txBox="1"/>
          <p:nvPr/>
        </p:nvSpPr>
        <p:spPr>
          <a:xfrm>
            <a:off x="3132647" y="2398594"/>
            <a:ext cx="75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dirty="0"/>
              <a:t>avec</a:t>
            </a:r>
          </a:p>
          <a:p>
            <a:r>
              <a:rPr lang="fr-FR" sz="900" dirty="0"/>
              <a:t> SOL SMS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D60D00-DAA6-4184-9D29-D9C34F3E151C}"/>
              </a:ext>
            </a:extLst>
          </p:cNvPr>
          <p:cNvSpPr txBox="1"/>
          <p:nvPr/>
        </p:nvSpPr>
        <p:spPr>
          <a:xfrm>
            <a:off x="40218" y="2707350"/>
            <a:ext cx="2084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Authentification forte à l’accès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4016A6F-B16A-48DD-B264-737580977C27}"/>
              </a:ext>
            </a:extLst>
          </p:cNvPr>
          <p:cNvSpPr txBox="1"/>
          <p:nvPr/>
        </p:nvSpPr>
        <p:spPr>
          <a:xfrm>
            <a:off x="106072" y="3002462"/>
            <a:ext cx="19099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900" dirty="0"/>
              <a:t>Connexion à CE net Web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03CFFC-6935-4AE6-ACE4-D59E25512A0E}"/>
              </a:ext>
            </a:extLst>
          </p:cNvPr>
          <p:cNvSpPr/>
          <p:nvPr/>
        </p:nvSpPr>
        <p:spPr>
          <a:xfrm>
            <a:off x="103282" y="3489252"/>
            <a:ext cx="6669783" cy="475850"/>
          </a:xfrm>
          <a:prstGeom prst="rect">
            <a:avLst/>
          </a:prstGeom>
          <a:solidFill>
            <a:schemeClr val="accent1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23"/>
            <a:endParaRPr lang="fr-FR" sz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868C2B7-F301-49C6-BD92-20DECA6E9B63}"/>
              </a:ext>
            </a:extLst>
          </p:cNvPr>
          <p:cNvSpPr txBox="1"/>
          <p:nvPr/>
        </p:nvSpPr>
        <p:spPr>
          <a:xfrm>
            <a:off x="19712" y="3292479"/>
            <a:ext cx="2373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Validation des opérations sensibles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29F8E59-8B29-4DC5-B9E3-3B900BBBC9CD}"/>
              </a:ext>
            </a:extLst>
          </p:cNvPr>
          <p:cNvSpPr txBox="1"/>
          <p:nvPr/>
        </p:nvSpPr>
        <p:spPr>
          <a:xfrm>
            <a:off x="42050" y="6323984"/>
            <a:ext cx="2282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r>
              <a:rPr lang="fr-FR" sz="1000" b="1" dirty="0"/>
              <a:t>Flux &amp; Opérations Financières</a:t>
            </a:r>
          </a:p>
        </p:txBody>
      </p:sp>
      <p:pic>
        <p:nvPicPr>
          <p:cNvPr id="41" name="Graphique 40" descr="Coche">
            <a:extLst>
              <a:ext uri="{FF2B5EF4-FFF2-40B4-BE49-F238E27FC236}">
                <a16:creationId xmlns:a16="http://schemas.microsoft.com/office/drawing/2014/main" id="{8496D583-DE9C-45B3-9301-7DE8F150D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1481" y="2939403"/>
            <a:ext cx="256689" cy="257876"/>
          </a:xfrm>
          <a:prstGeom prst="rect">
            <a:avLst/>
          </a:prstGeom>
        </p:spPr>
      </p:pic>
      <p:pic>
        <p:nvPicPr>
          <p:cNvPr id="43" name="Graphique 42" descr="Coche">
            <a:extLst>
              <a:ext uri="{FF2B5EF4-FFF2-40B4-BE49-F238E27FC236}">
                <a16:creationId xmlns:a16="http://schemas.microsoft.com/office/drawing/2014/main" id="{F689BD9C-9C69-4EA2-AC7F-3536A7AC6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5835" y="3574135"/>
            <a:ext cx="256689" cy="257876"/>
          </a:xfrm>
          <a:prstGeom prst="rect">
            <a:avLst/>
          </a:prstGeom>
        </p:spPr>
      </p:pic>
      <p:pic>
        <p:nvPicPr>
          <p:cNvPr id="44" name="Graphique 43" descr="Coche">
            <a:extLst>
              <a:ext uri="{FF2B5EF4-FFF2-40B4-BE49-F238E27FC236}">
                <a16:creationId xmlns:a16="http://schemas.microsoft.com/office/drawing/2014/main" id="{B8ABAB08-E871-440B-BBD2-62AC4BD84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5835" y="3996055"/>
            <a:ext cx="256689" cy="257876"/>
          </a:xfrm>
          <a:prstGeom prst="rect">
            <a:avLst/>
          </a:prstGeom>
        </p:spPr>
      </p:pic>
      <p:pic>
        <p:nvPicPr>
          <p:cNvPr id="45" name="Graphique 44" descr="Coche">
            <a:extLst>
              <a:ext uri="{FF2B5EF4-FFF2-40B4-BE49-F238E27FC236}">
                <a16:creationId xmlns:a16="http://schemas.microsoft.com/office/drawing/2014/main" id="{D73A84EB-352C-4E3E-9E43-A383C40BB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5835" y="4734043"/>
            <a:ext cx="256689" cy="257876"/>
          </a:xfrm>
          <a:prstGeom prst="rect">
            <a:avLst/>
          </a:prstGeom>
        </p:spPr>
      </p:pic>
      <p:pic>
        <p:nvPicPr>
          <p:cNvPr id="46" name="Graphique 45" descr="Coche">
            <a:extLst>
              <a:ext uri="{FF2B5EF4-FFF2-40B4-BE49-F238E27FC236}">
                <a16:creationId xmlns:a16="http://schemas.microsoft.com/office/drawing/2014/main" id="{AF6E646E-B100-4BFA-AB49-29BD4539B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5835" y="5041251"/>
            <a:ext cx="256689" cy="257876"/>
          </a:xfrm>
          <a:prstGeom prst="rect">
            <a:avLst/>
          </a:prstGeom>
        </p:spPr>
      </p:pic>
      <p:pic>
        <p:nvPicPr>
          <p:cNvPr id="47" name="Graphique 46" descr="Coche">
            <a:extLst>
              <a:ext uri="{FF2B5EF4-FFF2-40B4-BE49-F238E27FC236}">
                <a16:creationId xmlns:a16="http://schemas.microsoft.com/office/drawing/2014/main" id="{FAF37D30-7C1A-46A4-B999-21D550AFE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5835" y="5340861"/>
            <a:ext cx="256689" cy="257876"/>
          </a:xfrm>
          <a:prstGeom prst="rect">
            <a:avLst/>
          </a:prstGeom>
        </p:spPr>
      </p:pic>
      <p:pic>
        <p:nvPicPr>
          <p:cNvPr id="48" name="Graphique 47" descr="Coche">
            <a:extLst>
              <a:ext uri="{FF2B5EF4-FFF2-40B4-BE49-F238E27FC236}">
                <a16:creationId xmlns:a16="http://schemas.microsoft.com/office/drawing/2014/main" id="{80805D1F-0835-45C1-9323-807354392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5835" y="5625760"/>
            <a:ext cx="256689" cy="257876"/>
          </a:xfrm>
          <a:prstGeom prst="rect">
            <a:avLst/>
          </a:prstGeom>
        </p:spPr>
      </p:pic>
      <p:pic>
        <p:nvPicPr>
          <p:cNvPr id="49" name="Graphique 48" descr="Coche">
            <a:extLst>
              <a:ext uri="{FF2B5EF4-FFF2-40B4-BE49-F238E27FC236}">
                <a16:creationId xmlns:a16="http://schemas.microsoft.com/office/drawing/2014/main" id="{48F73BAE-073E-4DB1-B649-83C310BF1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803" y="6513493"/>
            <a:ext cx="256689" cy="257876"/>
          </a:xfrm>
          <a:prstGeom prst="rect">
            <a:avLst/>
          </a:prstGeom>
        </p:spPr>
      </p:pic>
      <p:pic>
        <p:nvPicPr>
          <p:cNvPr id="50" name="Graphique 49" descr="Coche">
            <a:extLst>
              <a:ext uri="{FF2B5EF4-FFF2-40B4-BE49-F238E27FC236}">
                <a16:creationId xmlns:a16="http://schemas.microsoft.com/office/drawing/2014/main" id="{284F74A0-870E-4C0D-955B-DD331562D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803" y="6887985"/>
            <a:ext cx="256689" cy="257876"/>
          </a:xfrm>
          <a:prstGeom prst="rect">
            <a:avLst/>
          </a:prstGeom>
        </p:spPr>
      </p:pic>
      <p:pic>
        <p:nvPicPr>
          <p:cNvPr id="52" name="Graphique 51" descr="Coche">
            <a:extLst>
              <a:ext uri="{FF2B5EF4-FFF2-40B4-BE49-F238E27FC236}">
                <a16:creationId xmlns:a16="http://schemas.microsoft.com/office/drawing/2014/main" id="{2E0A5355-6733-44CB-A200-48AFBB24D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803" y="7230033"/>
            <a:ext cx="256689" cy="257876"/>
          </a:xfrm>
          <a:prstGeom prst="rect">
            <a:avLst/>
          </a:prstGeom>
        </p:spPr>
      </p:pic>
      <p:pic>
        <p:nvPicPr>
          <p:cNvPr id="54" name="Graphique 53" descr="Coche">
            <a:extLst>
              <a:ext uri="{FF2B5EF4-FFF2-40B4-BE49-F238E27FC236}">
                <a16:creationId xmlns:a16="http://schemas.microsoft.com/office/drawing/2014/main" id="{5ED0424A-B8FE-4833-8B05-4E0A86267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5400" y="2939403"/>
            <a:ext cx="256689" cy="257876"/>
          </a:xfrm>
          <a:prstGeom prst="rect">
            <a:avLst/>
          </a:prstGeom>
        </p:spPr>
      </p:pic>
      <p:pic>
        <p:nvPicPr>
          <p:cNvPr id="56" name="Graphique 55" descr="Coche">
            <a:extLst>
              <a:ext uri="{FF2B5EF4-FFF2-40B4-BE49-F238E27FC236}">
                <a16:creationId xmlns:a16="http://schemas.microsoft.com/office/drawing/2014/main" id="{EDFDC0CA-D565-418E-A2FC-AB81CEF6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5400" y="3574135"/>
            <a:ext cx="256689" cy="257876"/>
          </a:xfrm>
          <a:prstGeom prst="rect">
            <a:avLst/>
          </a:prstGeom>
        </p:spPr>
      </p:pic>
      <p:pic>
        <p:nvPicPr>
          <p:cNvPr id="58" name="Graphique 57" descr="Coche">
            <a:extLst>
              <a:ext uri="{FF2B5EF4-FFF2-40B4-BE49-F238E27FC236}">
                <a16:creationId xmlns:a16="http://schemas.microsoft.com/office/drawing/2014/main" id="{74C599CB-49F3-40BA-8A1E-BF570694A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5400" y="4734043"/>
            <a:ext cx="256689" cy="257876"/>
          </a:xfrm>
          <a:prstGeom prst="rect">
            <a:avLst/>
          </a:prstGeom>
        </p:spPr>
      </p:pic>
      <p:pic>
        <p:nvPicPr>
          <p:cNvPr id="59" name="Graphique 58" descr="Coche">
            <a:extLst>
              <a:ext uri="{FF2B5EF4-FFF2-40B4-BE49-F238E27FC236}">
                <a16:creationId xmlns:a16="http://schemas.microsoft.com/office/drawing/2014/main" id="{7A3FC0AB-5CEC-44B3-A342-777F67507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5400" y="5041251"/>
            <a:ext cx="256689" cy="257876"/>
          </a:xfrm>
          <a:prstGeom prst="rect">
            <a:avLst/>
          </a:prstGeom>
        </p:spPr>
      </p:pic>
      <p:pic>
        <p:nvPicPr>
          <p:cNvPr id="60" name="Graphique 59" descr="Coche">
            <a:extLst>
              <a:ext uri="{FF2B5EF4-FFF2-40B4-BE49-F238E27FC236}">
                <a16:creationId xmlns:a16="http://schemas.microsoft.com/office/drawing/2014/main" id="{F36A6079-9749-48A5-88C0-C968C6E4E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5400" y="5340861"/>
            <a:ext cx="256689" cy="257876"/>
          </a:xfrm>
          <a:prstGeom prst="rect">
            <a:avLst/>
          </a:prstGeom>
        </p:spPr>
      </p:pic>
      <p:pic>
        <p:nvPicPr>
          <p:cNvPr id="61" name="Graphique 60" descr="Coche">
            <a:extLst>
              <a:ext uri="{FF2B5EF4-FFF2-40B4-BE49-F238E27FC236}">
                <a16:creationId xmlns:a16="http://schemas.microsoft.com/office/drawing/2014/main" id="{55682AC2-B39E-464F-90C7-202B869EF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5400" y="5625760"/>
            <a:ext cx="256689" cy="257876"/>
          </a:xfrm>
          <a:prstGeom prst="rect">
            <a:avLst/>
          </a:prstGeom>
        </p:spPr>
      </p:pic>
      <p:pic>
        <p:nvPicPr>
          <p:cNvPr id="66" name="Graphique 65" descr="Coche">
            <a:extLst>
              <a:ext uri="{FF2B5EF4-FFF2-40B4-BE49-F238E27FC236}">
                <a16:creationId xmlns:a16="http://schemas.microsoft.com/office/drawing/2014/main" id="{C76F0C34-BD6C-4D21-9AD3-FA08B97F1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6763" y="2939403"/>
            <a:ext cx="256689" cy="257876"/>
          </a:xfrm>
          <a:prstGeom prst="rect">
            <a:avLst/>
          </a:prstGeom>
        </p:spPr>
      </p:pic>
      <p:pic>
        <p:nvPicPr>
          <p:cNvPr id="68" name="Graphique 67" descr="Coche">
            <a:extLst>
              <a:ext uri="{FF2B5EF4-FFF2-40B4-BE49-F238E27FC236}">
                <a16:creationId xmlns:a16="http://schemas.microsoft.com/office/drawing/2014/main" id="{FC4A5D6A-EEEF-4FFF-917B-8462C6F98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3574135"/>
            <a:ext cx="256689" cy="257876"/>
          </a:xfrm>
          <a:prstGeom prst="rect">
            <a:avLst/>
          </a:prstGeom>
        </p:spPr>
      </p:pic>
      <p:pic>
        <p:nvPicPr>
          <p:cNvPr id="69" name="Graphique 68" descr="Coche">
            <a:extLst>
              <a:ext uri="{FF2B5EF4-FFF2-40B4-BE49-F238E27FC236}">
                <a16:creationId xmlns:a16="http://schemas.microsoft.com/office/drawing/2014/main" id="{652A5BF2-7FF7-46C6-B9AD-1A8D7D652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3996055"/>
            <a:ext cx="256689" cy="257876"/>
          </a:xfrm>
          <a:prstGeom prst="rect">
            <a:avLst/>
          </a:prstGeom>
        </p:spPr>
      </p:pic>
      <p:pic>
        <p:nvPicPr>
          <p:cNvPr id="70" name="Graphique 69" descr="Coche">
            <a:extLst>
              <a:ext uri="{FF2B5EF4-FFF2-40B4-BE49-F238E27FC236}">
                <a16:creationId xmlns:a16="http://schemas.microsoft.com/office/drawing/2014/main" id="{56125C93-1BDC-4FBB-9F57-11DFD6F6E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4734043"/>
            <a:ext cx="256689" cy="257876"/>
          </a:xfrm>
          <a:prstGeom prst="rect">
            <a:avLst/>
          </a:prstGeom>
        </p:spPr>
      </p:pic>
      <p:pic>
        <p:nvPicPr>
          <p:cNvPr id="71" name="Graphique 70" descr="Coche">
            <a:extLst>
              <a:ext uri="{FF2B5EF4-FFF2-40B4-BE49-F238E27FC236}">
                <a16:creationId xmlns:a16="http://schemas.microsoft.com/office/drawing/2014/main" id="{EBAD4B5F-E7CD-4033-A4E9-A463CD54A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5041251"/>
            <a:ext cx="256689" cy="257876"/>
          </a:xfrm>
          <a:prstGeom prst="rect">
            <a:avLst/>
          </a:prstGeom>
        </p:spPr>
      </p:pic>
      <p:pic>
        <p:nvPicPr>
          <p:cNvPr id="72" name="Graphique 71" descr="Coche">
            <a:extLst>
              <a:ext uri="{FF2B5EF4-FFF2-40B4-BE49-F238E27FC236}">
                <a16:creationId xmlns:a16="http://schemas.microsoft.com/office/drawing/2014/main" id="{1A690330-967F-434D-9BEE-AE33D7C63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5340861"/>
            <a:ext cx="256689" cy="257876"/>
          </a:xfrm>
          <a:prstGeom prst="rect">
            <a:avLst/>
          </a:prstGeom>
        </p:spPr>
      </p:pic>
      <p:pic>
        <p:nvPicPr>
          <p:cNvPr id="73" name="Graphique 72" descr="Coche">
            <a:extLst>
              <a:ext uri="{FF2B5EF4-FFF2-40B4-BE49-F238E27FC236}">
                <a16:creationId xmlns:a16="http://schemas.microsoft.com/office/drawing/2014/main" id="{352A03CC-EBF2-4B1D-A830-4EA73EDDE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5625760"/>
            <a:ext cx="256689" cy="257876"/>
          </a:xfrm>
          <a:prstGeom prst="rect">
            <a:avLst/>
          </a:prstGeom>
        </p:spPr>
      </p:pic>
      <p:pic>
        <p:nvPicPr>
          <p:cNvPr id="74" name="Graphique 73" descr="Coche">
            <a:extLst>
              <a:ext uri="{FF2B5EF4-FFF2-40B4-BE49-F238E27FC236}">
                <a16:creationId xmlns:a16="http://schemas.microsoft.com/office/drawing/2014/main" id="{D2B2A811-CA9F-4020-B21B-ED8549444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6513493"/>
            <a:ext cx="256689" cy="257876"/>
          </a:xfrm>
          <a:prstGeom prst="rect">
            <a:avLst/>
          </a:prstGeom>
        </p:spPr>
      </p:pic>
      <p:pic>
        <p:nvPicPr>
          <p:cNvPr id="75" name="Graphique 74" descr="Coche">
            <a:extLst>
              <a:ext uri="{FF2B5EF4-FFF2-40B4-BE49-F238E27FC236}">
                <a16:creationId xmlns:a16="http://schemas.microsoft.com/office/drawing/2014/main" id="{114C4115-8376-4BE0-B68F-0F97F1106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6887985"/>
            <a:ext cx="256689" cy="257876"/>
          </a:xfrm>
          <a:prstGeom prst="rect">
            <a:avLst/>
          </a:prstGeom>
        </p:spPr>
      </p:pic>
      <p:pic>
        <p:nvPicPr>
          <p:cNvPr id="76" name="Graphique 75" descr="Coche">
            <a:extLst>
              <a:ext uri="{FF2B5EF4-FFF2-40B4-BE49-F238E27FC236}">
                <a16:creationId xmlns:a16="http://schemas.microsoft.com/office/drawing/2014/main" id="{69F8FDF0-D0FA-495D-8A8C-30D309B5E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7230033"/>
            <a:ext cx="256689" cy="257876"/>
          </a:xfrm>
          <a:prstGeom prst="rect">
            <a:avLst/>
          </a:prstGeom>
        </p:spPr>
      </p:pic>
      <p:pic>
        <p:nvPicPr>
          <p:cNvPr id="77" name="Graphique 76" descr="Coche">
            <a:extLst>
              <a:ext uri="{FF2B5EF4-FFF2-40B4-BE49-F238E27FC236}">
                <a16:creationId xmlns:a16="http://schemas.microsoft.com/office/drawing/2014/main" id="{D06077F0-7859-4C65-B3D8-6EF0EFD9F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7572942"/>
            <a:ext cx="256689" cy="257876"/>
          </a:xfrm>
          <a:prstGeom prst="rect">
            <a:avLst/>
          </a:prstGeom>
        </p:spPr>
      </p:pic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AFBD4807-3383-4522-8950-B67AC9D27127}"/>
              </a:ext>
            </a:extLst>
          </p:cNvPr>
          <p:cNvCxnSpPr>
            <a:cxnSpLocks/>
          </p:cNvCxnSpPr>
          <p:nvPr/>
        </p:nvCxnSpPr>
        <p:spPr>
          <a:xfrm flipH="1">
            <a:off x="2447625" y="2817160"/>
            <a:ext cx="3978" cy="567300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ZoneTexte 104">
            <a:extLst>
              <a:ext uri="{FF2B5EF4-FFF2-40B4-BE49-F238E27FC236}">
                <a16:creationId xmlns:a16="http://schemas.microsoft.com/office/drawing/2014/main" id="{C05769F6-DDC4-443F-A8CA-7D0F59811088}"/>
              </a:ext>
            </a:extLst>
          </p:cNvPr>
          <p:cNvSpPr txBox="1"/>
          <p:nvPr/>
        </p:nvSpPr>
        <p:spPr>
          <a:xfrm>
            <a:off x="2062948" y="2482369"/>
            <a:ext cx="1432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2779"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(n° sécurisé</a:t>
            </a:r>
          </a:p>
          <a:p>
            <a:pPr algn="ctr" defTabSz="902779">
              <a:defRPr/>
            </a:pP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+ </a:t>
            </a:r>
            <a:r>
              <a:rPr lang="fr-FR" sz="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mdp</a:t>
            </a:r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CE net)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0872FB6F-1966-4A7A-9385-32FFD8137AEA}"/>
              </a:ext>
            </a:extLst>
          </p:cNvPr>
          <p:cNvSpPr txBox="1"/>
          <p:nvPr/>
        </p:nvSpPr>
        <p:spPr>
          <a:xfrm>
            <a:off x="105957" y="3475849"/>
            <a:ext cx="242326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>
              <a:defRPr/>
            </a:pPr>
            <a:r>
              <a:rPr lang="fr-FR" sz="900"/>
              <a:t>Commande de chéquiers (exemption si connexion avec AF à l’accès avec un moyen fort)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4DA4D266-8CE1-4256-AA6C-62D58899039A}"/>
              </a:ext>
            </a:extLst>
          </p:cNvPr>
          <p:cNvSpPr txBox="1"/>
          <p:nvPr/>
        </p:nvSpPr>
        <p:spPr>
          <a:xfrm>
            <a:off x="105957" y="4005451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Ajout d’un bénéficiaire 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909BB712-8162-4E77-A799-F7CE6B079C49}"/>
              </a:ext>
            </a:extLst>
          </p:cNvPr>
          <p:cNvSpPr txBox="1"/>
          <p:nvPr/>
        </p:nvSpPr>
        <p:spPr>
          <a:xfrm>
            <a:off x="105957" y="4723995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Signature PGE (Prêt Garanti par l’Etat)</a:t>
            </a: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F6FF13F8-26F0-4B54-9213-1B1FDBCC45A2}"/>
              </a:ext>
            </a:extLst>
          </p:cNvPr>
          <p:cNvSpPr txBox="1"/>
          <p:nvPr/>
        </p:nvSpPr>
        <p:spPr>
          <a:xfrm>
            <a:off x="105957" y="5014351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Signature E-Dailly</a:t>
            </a: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84D9D862-2375-43F5-8963-7ED795E539C5}"/>
              </a:ext>
            </a:extLst>
          </p:cNvPr>
          <p:cNvSpPr txBox="1"/>
          <p:nvPr/>
        </p:nvSpPr>
        <p:spPr>
          <a:xfrm>
            <a:off x="105957" y="5312410"/>
            <a:ext cx="21528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Signature Demande Caution EPS</a:t>
            </a: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4DED605F-7E79-4C63-8D0B-3929546816B1}"/>
              </a:ext>
            </a:extLst>
          </p:cNvPr>
          <p:cNvSpPr txBox="1"/>
          <p:nvPr/>
        </p:nvSpPr>
        <p:spPr>
          <a:xfrm>
            <a:off x="105957" y="5609502"/>
            <a:ext cx="271719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Modification droits et habilitations CE net</a:t>
            </a: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D92768C3-9C68-4EDD-8DD3-69D4E60F607E}"/>
              </a:ext>
            </a:extLst>
          </p:cNvPr>
          <p:cNvSpPr txBox="1"/>
          <p:nvPr/>
        </p:nvSpPr>
        <p:spPr>
          <a:xfrm>
            <a:off x="105957" y="6531026"/>
            <a:ext cx="23928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Validation d’un virement unitaire SEPA </a:t>
            </a:r>
          </a:p>
        </p:txBody>
      </p:sp>
      <p:sp>
        <p:nvSpPr>
          <p:cNvPr id="196" name="ZoneTexte 195">
            <a:extLst>
              <a:ext uri="{FF2B5EF4-FFF2-40B4-BE49-F238E27FC236}">
                <a16:creationId xmlns:a16="http://schemas.microsoft.com/office/drawing/2014/main" id="{65ABA588-73F4-4A43-9636-6016C06E8CB5}"/>
              </a:ext>
            </a:extLst>
          </p:cNvPr>
          <p:cNvSpPr txBox="1"/>
          <p:nvPr/>
        </p:nvSpPr>
        <p:spPr>
          <a:xfrm>
            <a:off x="105957" y="6814960"/>
            <a:ext cx="2497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Validation d’un virement permanent (SEPA uniquement) </a:t>
            </a:r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D415412D-6A32-431D-B2D9-CC087BD13C32}"/>
              </a:ext>
            </a:extLst>
          </p:cNvPr>
          <p:cNvSpPr txBox="1"/>
          <p:nvPr/>
        </p:nvSpPr>
        <p:spPr>
          <a:xfrm>
            <a:off x="105957" y="7234824"/>
            <a:ext cx="24972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Validation d’un virement instantané (IP)</a:t>
            </a:r>
          </a:p>
        </p:txBody>
      </p:sp>
      <p:sp>
        <p:nvSpPr>
          <p:cNvPr id="199" name="ZoneTexte 198">
            <a:extLst>
              <a:ext uri="{FF2B5EF4-FFF2-40B4-BE49-F238E27FC236}">
                <a16:creationId xmlns:a16="http://schemas.microsoft.com/office/drawing/2014/main" id="{5BF4CB19-1D57-483C-AAD7-9826492785F2}"/>
              </a:ext>
            </a:extLst>
          </p:cNvPr>
          <p:cNvSpPr txBox="1"/>
          <p:nvPr/>
        </p:nvSpPr>
        <p:spPr>
          <a:xfrm>
            <a:off x="105957" y="7567971"/>
            <a:ext cx="24972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Signature d’une remise dans le parafeur</a:t>
            </a:r>
          </a:p>
        </p:txBody>
      </p:sp>
      <p:sp>
        <p:nvSpPr>
          <p:cNvPr id="200" name="ZoneTexte 199">
            <a:extLst>
              <a:ext uri="{FF2B5EF4-FFF2-40B4-BE49-F238E27FC236}">
                <a16:creationId xmlns:a16="http://schemas.microsoft.com/office/drawing/2014/main" id="{7587D89D-D349-443F-83BD-1840EDE73AF0}"/>
              </a:ext>
            </a:extLst>
          </p:cNvPr>
          <p:cNvSpPr txBox="1"/>
          <p:nvPr/>
        </p:nvSpPr>
        <p:spPr>
          <a:xfrm>
            <a:off x="105957" y="7924320"/>
            <a:ext cx="16747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Paiements sur internet </a:t>
            </a:r>
          </a:p>
        </p:txBody>
      </p:sp>
      <p:pic>
        <p:nvPicPr>
          <p:cNvPr id="115" name="Graphique 114" descr="Coche">
            <a:extLst>
              <a:ext uri="{FF2B5EF4-FFF2-40B4-BE49-F238E27FC236}">
                <a16:creationId xmlns:a16="http://schemas.microsoft.com/office/drawing/2014/main" id="{F2F335A6-6EBF-4A26-83AD-FC3B35E74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7889570"/>
            <a:ext cx="256689" cy="257876"/>
          </a:xfrm>
          <a:prstGeom prst="rect">
            <a:avLst/>
          </a:prstGeom>
        </p:spPr>
      </p:pic>
      <p:pic>
        <p:nvPicPr>
          <p:cNvPr id="116" name="Graphique 115" descr="Coche">
            <a:extLst>
              <a:ext uri="{FF2B5EF4-FFF2-40B4-BE49-F238E27FC236}">
                <a16:creationId xmlns:a16="http://schemas.microsoft.com/office/drawing/2014/main" id="{17A4A9AA-8CA7-499C-AAFC-2BA7793C4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5400" y="7910978"/>
            <a:ext cx="256689" cy="257876"/>
          </a:xfrm>
          <a:prstGeom prst="rect">
            <a:avLst/>
          </a:prstGeom>
        </p:spPr>
      </p:pic>
      <p:pic>
        <p:nvPicPr>
          <p:cNvPr id="117" name="Graphique 116" descr="Coche">
            <a:extLst>
              <a:ext uri="{FF2B5EF4-FFF2-40B4-BE49-F238E27FC236}">
                <a16:creationId xmlns:a16="http://schemas.microsoft.com/office/drawing/2014/main" id="{674637F6-DA43-4CF0-AA86-9A1C4790D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1956" y="7910978"/>
            <a:ext cx="256689" cy="257876"/>
          </a:xfrm>
          <a:prstGeom prst="rect">
            <a:avLst/>
          </a:prstGeom>
        </p:spPr>
      </p:pic>
      <p:pic>
        <p:nvPicPr>
          <p:cNvPr id="175" name="Graphique 174" descr="Coche">
            <a:extLst>
              <a:ext uri="{FF2B5EF4-FFF2-40B4-BE49-F238E27FC236}">
                <a16:creationId xmlns:a16="http://schemas.microsoft.com/office/drawing/2014/main" id="{5A7CD607-74DD-4A5A-ADFE-03F851706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7923" y="4351627"/>
            <a:ext cx="256689" cy="257876"/>
          </a:xfrm>
          <a:prstGeom prst="rect">
            <a:avLst/>
          </a:prstGeom>
        </p:spPr>
      </p:pic>
      <p:pic>
        <p:nvPicPr>
          <p:cNvPr id="185" name="Graphique 184" descr="Coche">
            <a:extLst>
              <a:ext uri="{FF2B5EF4-FFF2-40B4-BE49-F238E27FC236}">
                <a16:creationId xmlns:a16="http://schemas.microsoft.com/office/drawing/2014/main" id="{C7B4FA9A-4DB4-4275-8B01-BDF042987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257" y="4351627"/>
            <a:ext cx="256689" cy="257876"/>
          </a:xfrm>
          <a:prstGeom prst="rect">
            <a:avLst/>
          </a:prstGeom>
        </p:spPr>
      </p:pic>
      <p:sp>
        <p:nvSpPr>
          <p:cNvPr id="187" name="ZoneTexte 186">
            <a:extLst>
              <a:ext uri="{FF2B5EF4-FFF2-40B4-BE49-F238E27FC236}">
                <a16:creationId xmlns:a16="http://schemas.microsoft.com/office/drawing/2014/main" id="{0BAE0D8D-3CC5-41DD-AF56-B47504A88F93}"/>
              </a:ext>
            </a:extLst>
          </p:cNvPr>
          <p:cNvSpPr txBox="1"/>
          <p:nvPr/>
        </p:nvSpPr>
        <p:spPr>
          <a:xfrm>
            <a:off x="105957" y="4302278"/>
            <a:ext cx="2294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/>
              <a:t>Ajout d’un bénéficiaire suivi d’un virement instantané (IP) </a:t>
            </a: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887C16C2-1E48-4687-8BE7-5666E58537A2}"/>
              </a:ext>
            </a:extLst>
          </p:cNvPr>
          <p:cNvSpPr txBox="1"/>
          <p:nvPr/>
        </p:nvSpPr>
        <p:spPr>
          <a:xfrm>
            <a:off x="3947162" y="2419977"/>
            <a:ext cx="672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/>
              <a:t>Mode </a:t>
            </a:r>
          </a:p>
          <a:p>
            <a:r>
              <a:rPr lang="fr-FR" sz="900"/>
              <a:t>Code</a:t>
            </a: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D98546CE-216E-4F51-B45A-DFA0425034D8}"/>
              </a:ext>
            </a:extLst>
          </p:cNvPr>
          <p:cNvSpPr txBox="1"/>
          <p:nvPr/>
        </p:nvSpPr>
        <p:spPr>
          <a:xfrm>
            <a:off x="4591070" y="2419977"/>
            <a:ext cx="61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/>
              <a:t>Mode</a:t>
            </a:r>
          </a:p>
          <a:p>
            <a:r>
              <a:rPr lang="fr-FR" sz="900"/>
              <a:t>réponse</a:t>
            </a:r>
          </a:p>
        </p:txBody>
      </p:sp>
      <p:pic>
        <p:nvPicPr>
          <p:cNvPr id="209" name="Graphique 208" descr="Coche">
            <a:extLst>
              <a:ext uri="{FF2B5EF4-FFF2-40B4-BE49-F238E27FC236}">
                <a16:creationId xmlns:a16="http://schemas.microsoft.com/office/drawing/2014/main" id="{7C02998B-3C24-4F7F-A4EC-5F856C01C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8041" y="3996055"/>
            <a:ext cx="256689" cy="257876"/>
          </a:xfrm>
          <a:prstGeom prst="rect">
            <a:avLst/>
          </a:prstGeom>
        </p:spPr>
      </p:pic>
      <p:pic>
        <p:nvPicPr>
          <p:cNvPr id="218" name="Graphique 217" descr="Coche">
            <a:extLst>
              <a:ext uri="{FF2B5EF4-FFF2-40B4-BE49-F238E27FC236}">
                <a16:creationId xmlns:a16="http://schemas.microsoft.com/office/drawing/2014/main" id="{4605EB2D-30A0-4C2B-801C-9AB7C174B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8041" y="6513493"/>
            <a:ext cx="256689" cy="257876"/>
          </a:xfrm>
          <a:prstGeom prst="rect">
            <a:avLst/>
          </a:prstGeom>
        </p:spPr>
      </p:pic>
      <p:pic>
        <p:nvPicPr>
          <p:cNvPr id="219" name="Graphique 218" descr="Coche">
            <a:extLst>
              <a:ext uri="{FF2B5EF4-FFF2-40B4-BE49-F238E27FC236}">
                <a16:creationId xmlns:a16="http://schemas.microsoft.com/office/drawing/2014/main" id="{F18B05C3-516B-484A-95E1-678D459F9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8041" y="6887985"/>
            <a:ext cx="256689" cy="257876"/>
          </a:xfrm>
          <a:prstGeom prst="rect">
            <a:avLst/>
          </a:prstGeom>
        </p:spPr>
      </p:pic>
      <p:pic>
        <p:nvPicPr>
          <p:cNvPr id="220" name="Graphique 219" descr="Coche">
            <a:extLst>
              <a:ext uri="{FF2B5EF4-FFF2-40B4-BE49-F238E27FC236}">
                <a16:creationId xmlns:a16="http://schemas.microsoft.com/office/drawing/2014/main" id="{AC63A48B-0427-42E5-92AF-5A0C42713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8041" y="7230033"/>
            <a:ext cx="256689" cy="257876"/>
          </a:xfrm>
          <a:prstGeom prst="rect">
            <a:avLst/>
          </a:prstGeom>
        </p:spPr>
      </p:pic>
      <p:pic>
        <p:nvPicPr>
          <p:cNvPr id="221" name="Graphique 220" descr="Coche">
            <a:extLst>
              <a:ext uri="{FF2B5EF4-FFF2-40B4-BE49-F238E27FC236}">
                <a16:creationId xmlns:a16="http://schemas.microsoft.com/office/drawing/2014/main" id="{9E2A47E2-6136-48AD-888A-E8F82ECD1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8041" y="7572942"/>
            <a:ext cx="256689" cy="257876"/>
          </a:xfrm>
          <a:prstGeom prst="rect">
            <a:avLst/>
          </a:prstGeom>
        </p:spPr>
      </p:pic>
      <p:pic>
        <p:nvPicPr>
          <p:cNvPr id="223" name="Graphique 222" descr="Coche">
            <a:extLst>
              <a:ext uri="{FF2B5EF4-FFF2-40B4-BE49-F238E27FC236}">
                <a16:creationId xmlns:a16="http://schemas.microsoft.com/office/drawing/2014/main" id="{7858AB96-91A9-40FD-AC5E-0E3DF8972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8041" y="4351627"/>
            <a:ext cx="256689" cy="257876"/>
          </a:xfrm>
          <a:prstGeom prst="rect">
            <a:avLst/>
          </a:prstGeom>
        </p:spPr>
      </p:pic>
      <p:sp>
        <p:nvSpPr>
          <p:cNvPr id="224" name="ZoneTexte 223">
            <a:extLst>
              <a:ext uri="{FF2B5EF4-FFF2-40B4-BE49-F238E27FC236}">
                <a16:creationId xmlns:a16="http://schemas.microsoft.com/office/drawing/2014/main" id="{B5C5DAED-D8B3-4F83-A42A-06A51813BCEE}"/>
              </a:ext>
            </a:extLst>
          </p:cNvPr>
          <p:cNvSpPr txBox="1"/>
          <p:nvPr/>
        </p:nvSpPr>
        <p:spPr>
          <a:xfrm>
            <a:off x="5103454" y="2107539"/>
            <a:ext cx="1043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 err="1"/>
              <a:t>Sécur’Pass</a:t>
            </a:r>
            <a:endParaRPr lang="fr-FR" sz="900" b="1" dirty="0"/>
          </a:p>
          <a:p>
            <a:r>
              <a:rPr lang="fr-FR" sz="900" b="1" dirty="0"/>
              <a:t> Pro</a:t>
            </a:r>
          </a:p>
        </p:txBody>
      </p:sp>
      <p:cxnSp>
        <p:nvCxnSpPr>
          <p:cNvPr id="249" name="Connecteur droit 248">
            <a:extLst>
              <a:ext uri="{FF2B5EF4-FFF2-40B4-BE49-F238E27FC236}">
                <a16:creationId xmlns:a16="http://schemas.microsoft.com/office/drawing/2014/main" id="{6BB2EF44-4F82-418B-9ED8-EBD81B1BA257}"/>
              </a:ext>
            </a:extLst>
          </p:cNvPr>
          <p:cNvCxnSpPr>
            <a:cxnSpLocks/>
          </p:cNvCxnSpPr>
          <p:nvPr/>
        </p:nvCxnSpPr>
        <p:spPr>
          <a:xfrm flipH="1">
            <a:off x="3167796" y="2800424"/>
            <a:ext cx="14381" cy="568974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necteur droit 249">
            <a:extLst>
              <a:ext uri="{FF2B5EF4-FFF2-40B4-BE49-F238E27FC236}">
                <a16:creationId xmlns:a16="http://schemas.microsoft.com/office/drawing/2014/main" id="{1AF204CB-6BB7-4975-A319-EAEA5BDDFDA9}"/>
              </a:ext>
            </a:extLst>
          </p:cNvPr>
          <p:cNvCxnSpPr>
            <a:cxnSpLocks/>
          </p:cNvCxnSpPr>
          <p:nvPr/>
        </p:nvCxnSpPr>
        <p:spPr>
          <a:xfrm flipH="1">
            <a:off x="3878845" y="2802130"/>
            <a:ext cx="3507" cy="56880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necteur droit 250">
            <a:extLst>
              <a:ext uri="{FF2B5EF4-FFF2-40B4-BE49-F238E27FC236}">
                <a16:creationId xmlns:a16="http://schemas.microsoft.com/office/drawing/2014/main" id="{74928FBE-B9C2-4B9F-BDC9-9D317F5E8C9F}"/>
              </a:ext>
            </a:extLst>
          </p:cNvPr>
          <p:cNvCxnSpPr>
            <a:cxnSpLocks/>
          </p:cNvCxnSpPr>
          <p:nvPr/>
        </p:nvCxnSpPr>
        <p:spPr>
          <a:xfrm>
            <a:off x="4566105" y="2829641"/>
            <a:ext cx="29194" cy="566052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necteur droit 251">
            <a:extLst>
              <a:ext uri="{FF2B5EF4-FFF2-40B4-BE49-F238E27FC236}">
                <a16:creationId xmlns:a16="http://schemas.microsoft.com/office/drawing/2014/main" id="{05CBAAF3-9259-4648-A7A0-67EF468BE355}"/>
              </a:ext>
            </a:extLst>
          </p:cNvPr>
          <p:cNvCxnSpPr>
            <a:cxnSpLocks/>
          </p:cNvCxnSpPr>
          <p:nvPr/>
        </p:nvCxnSpPr>
        <p:spPr>
          <a:xfrm>
            <a:off x="5262702" y="2826194"/>
            <a:ext cx="8317" cy="566397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ZoneTexte 257">
            <a:extLst>
              <a:ext uri="{FF2B5EF4-FFF2-40B4-BE49-F238E27FC236}">
                <a16:creationId xmlns:a16="http://schemas.microsoft.com/office/drawing/2014/main" id="{8275E299-A225-41B5-BB1C-FC24A6F0611A}"/>
              </a:ext>
            </a:extLst>
          </p:cNvPr>
          <p:cNvSpPr txBox="1"/>
          <p:nvPr/>
        </p:nvSpPr>
        <p:spPr>
          <a:xfrm>
            <a:off x="3661351" y="4550545"/>
            <a:ext cx="22075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b="1" i="1" dirty="0"/>
              <a:t>72h</a:t>
            </a: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AE15C90D-FB3B-42E8-866F-9D51C233286D}"/>
              </a:ext>
            </a:extLst>
          </p:cNvPr>
          <p:cNvSpPr txBox="1"/>
          <p:nvPr/>
        </p:nvSpPr>
        <p:spPr>
          <a:xfrm>
            <a:off x="3102313" y="2163813"/>
            <a:ext cx="898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OTP SMS</a:t>
            </a: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7E4AB054-3DE6-46A6-84C4-6B57F78714FE}"/>
              </a:ext>
            </a:extLst>
          </p:cNvPr>
          <p:cNvSpPr txBox="1"/>
          <p:nvPr/>
        </p:nvSpPr>
        <p:spPr>
          <a:xfrm>
            <a:off x="2461127" y="2171865"/>
            <a:ext cx="733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OTP SMS</a:t>
            </a:r>
          </a:p>
          <a:p>
            <a:r>
              <a:rPr lang="fr-FR" sz="900" b="1" dirty="0"/>
              <a:t> renforcé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15A5ABD7-A788-4669-AA9F-D10F7444708A}"/>
              </a:ext>
            </a:extLst>
          </p:cNvPr>
          <p:cNvSpPr txBox="1"/>
          <p:nvPr/>
        </p:nvSpPr>
        <p:spPr>
          <a:xfrm>
            <a:off x="6089636" y="2117045"/>
            <a:ext cx="773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 defTabSz="902779">
              <a:defRPr sz="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z="900" b="1" dirty="0"/>
              <a:t>Certificat**</a:t>
            </a:r>
          </a:p>
        </p:txBody>
      </p:sp>
      <p:pic>
        <p:nvPicPr>
          <p:cNvPr id="124" name="Graphique 123" descr="Coche">
            <a:extLst>
              <a:ext uri="{FF2B5EF4-FFF2-40B4-BE49-F238E27FC236}">
                <a16:creationId xmlns:a16="http://schemas.microsoft.com/office/drawing/2014/main" id="{A0603B56-2B86-48DD-8F89-24652A1E7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3557946"/>
            <a:ext cx="256689" cy="257876"/>
          </a:xfrm>
          <a:prstGeom prst="rect">
            <a:avLst/>
          </a:prstGeom>
        </p:spPr>
      </p:pic>
      <p:pic>
        <p:nvPicPr>
          <p:cNvPr id="125" name="Graphique 124" descr="Coche">
            <a:extLst>
              <a:ext uri="{FF2B5EF4-FFF2-40B4-BE49-F238E27FC236}">
                <a16:creationId xmlns:a16="http://schemas.microsoft.com/office/drawing/2014/main" id="{449F3820-132D-40B3-B556-35762E257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2939403"/>
            <a:ext cx="256689" cy="257876"/>
          </a:xfrm>
          <a:prstGeom prst="rect">
            <a:avLst/>
          </a:prstGeom>
        </p:spPr>
      </p:pic>
      <p:pic>
        <p:nvPicPr>
          <p:cNvPr id="126" name="Graphique 125" descr="Coche">
            <a:extLst>
              <a:ext uri="{FF2B5EF4-FFF2-40B4-BE49-F238E27FC236}">
                <a16:creationId xmlns:a16="http://schemas.microsoft.com/office/drawing/2014/main" id="{BA169454-F32F-4F2E-AE58-15F6C7E02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3978910"/>
            <a:ext cx="256689" cy="257876"/>
          </a:xfrm>
          <a:prstGeom prst="rect">
            <a:avLst/>
          </a:prstGeom>
        </p:spPr>
      </p:pic>
      <p:pic>
        <p:nvPicPr>
          <p:cNvPr id="127" name="Graphique 126" descr="Coche">
            <a:extLst>
              <a:ext uri="{FF2B5EF4-FFF2-40B4-BE49-F238E27FC236}">
                <a16:creationId xmlns:a16="http://schemas.microsoft.com/office/drawing/2014/main" id="{A7F82311-8F59-49EA-B743-D52C7D89B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4729154"/>
            <a:ext cx="256689" cy="257876"/>
          </a:xfrm>
          <a:prstGeom prst="rect">
            <a:avLst/>
          </a:prstGeom>
        </p:spPr>
      </p:pic>
      <p:pic>
        <p:nvPicPr>
          <p:cNvPr id="128" name="Graphique 127" descr="Coche">
            <a:extLst>
              <a:ext uri="{FF2B5EF4-FFF2-40B4-BE49-F238E27FC236}">
                <a16:creationId xmlns:a16="http://schemas.microsoft.com/office/drawing/2014/main" id="{9FF96F63-9EA7-41AA-B98C-F93BB6A72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5042521"/>
            <a:ext cx="256689" cy="257876"/>
          </a:xfrm>
          <a:prstGeom prst="rect">
            <a:avLst/>
          </a:prstGeom>
        </p:spPr>
      </p:pic>
      <p:pic>
        <p:nvPicPr>
          <p:cNvPr id="129" name="Graphique 128" descr="Coche">
            <a:extLst>
              <a:ext uri="{FF2B5EF4-FFF2-40B4-BE49-F238E27FC236}">
                <a16:creationId xmlns:a16="http://schemas.microsoft.com/office/drawing/2014/main" id="{A1B944DB-8C2B-43CB-A375-E041BF23B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5321811"/>
            <a:ext cx="256689" cy="257876"/>
          </a:xfrm>
          <a:prstGeom prst="rect">
            <a:avLst/>
          </a:prstGeom>
        </p:spPr>
      </p:pic>
      <p:pic>
        <p:nvPicPr>
          <p:cNvPr id="130" name="Graphique 129" descr="Coche">
            <a:extLst>
              <a:ext uri="{FF2B5EF4-FFF2-40B4-BE49-F238E27FC236}">
                <a16:creationId xmlns:a16="http://schemas.microsoft.com/office/drawing/2014/main" id="{3B152B42-8499-46D1-B340-16B0B4103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5619726"/>
            <a:ext cx="256689" cy="257876"/>
          </a:xfrm>
          <a:prstGeom prst="rect">
            <a:avLst/>
          </a:prstGeom>
        </p:spPr>
      </p:pic>
      <p:pic>
        <p:nvPicPr>
          <p:cNvPr id="131" name="Graphique 130" descr="Coche">
            <a:extLst>
              <a:ext uri="{FF2B5EF4-FFF2-40B4-BE49-F238E27FC236}">
                <a16:creationId xmlns:a16="http://schemas.microsoft.com/office/drawing/2014/main" id="{0FC2B580-6F8A-479F-A7F7-F7717561A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6505212"/>
            <a:ext cx="256689" cy="257876"/>
          </a:xfrm>
          <a:prstGeom prst="rect">
            <a:avLst/>
          </a:prstGeom>
        </p:spPr>
      </p:pic>
      <p:pic>
        <p:nvPicPr>
          <p:cNvPr id="132" name="Graphique 131" descr="Coche">
            <a:extLst>
              <a:ext uri="{FF2B5EF4-FFF2-40B4-BE49-F238E27FC236}">
                <a16:creationId xmlns:a16="http://schemas.microsoft.com/office/drawing/2014/main" id="{CBA67B6D-3A79-4D91-ADD2-D59231671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6856844"/>
            <a:ext cx="256689" cy="257876"/>
          </a:xfrm>
          <a:prstGeom prst="rect">
            <a:avLst/>
          </a:prstGeom>
        </p:spPr>
      </p:pic>
      <p:pic>
        <p:nvPicPr>
          <p:cNvPr id="134" name="Graphique 133" descr="Coche">
            <a:extLst>
              <a:ext uri="{FF2B5EF4-FFF2-40B4-BE49-F238E27FC236}">
                <a16:creationId xmlns:a16="http://schemas.microsoft.com/office/drawing/2014/main" id="{C8BFCB0E-2972-4257-9AAD-7774739B4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7204362"/>
            <a:ext cx="256689" cy="257876"/>
          </a:xfrm>
          <a:prstGeom prst="rect">
            <a:avLst/>
          </a:prstGeom>
        </p:spPr>
      </p:pic>
      <p:pic>
        <p:nvPicPr>
          <p:cNvPr id="137" name="Graphique 136" descr="Coche">
            <a:extLst>
              <a:ext uri="{FF2B5EF4-FFF2-40B4-BE49-F238E27FC236}">
                <a16:creationId xmlns:a16="http://schemas.microsoft.com/office/drawing/2014/main" id="{66E9A6E6-66E5-4BFA-8BD0-6C69FBB55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7547271"/>
            <a:ext cx="256689" cy="257876"/>
          </a:xfrm>
          <a:prstGeom prst="rect">
            <a:avLst/>
          </a:prstGeom>
        </p:spPr>
      </p:pic>
      <p:pic>
        <p:nvPicPr>
          <p:cNvPr id="147" name="Graphique 146" descr="Coche">
            <a:extLst>
              <a:ext uri="{FF2B5EF4-FFF2-40B4-BE49-F238E27FC236}">
                <a16:creationId xmlns:a16="http://schemas.microsoft.com/office/drawing/2014/main" id="{4DE77F61-5CCF-4973-A1DF-0F8ABB291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938" y="4357300"/>
            <a:ext cx="256689" cy="257876"/>
          </a:xfrm>
          <a:prstGeom prst="rect">
            <a:avLst/>
          </a:prstGeom>
        </p:spPr>
      </p:pic>
      <p:cxnSp>
        <p:nvCxnSpPr>
          <p:cNvPr id="154" name="Connecteur droit 153">
            <a:extLst>
              <a:ext uri="{FF2B5EF4-FFF2-40B4-BE49-F238E27FC236}">
                <a16:creationId xmlns:a16="http://schemas.microsoft.com/office/drawing/2014/main" id="{A2423E00-FA8D-4504-BB0C-277D6C80F981}"/>
              </a:ext>
            </a:extLst>
          </p:cNvPr>
          <p:cNvCxnSpPr>
            <a:cxnSpLocks/>
          </p:cNvCxnSpPr>
          <p:nvPr/>
        </p:nvCxnSpPr>
        <p:spPr>
          <a:xfrm>
            <a:off x="6041940" y="2815379"/>
            <a:ext cx="14902" cy="56747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Groupe 157">
            <a:extLst>
              <a:ext uri="{FF2B5EF4-FFF2-40B4-BE49-F238E27FC236}">
                <a16:creationId xmlns:a16="http://schemas.microsoft.com/office/drawing/2014/main" id="{1C12E57B-FBDD-4C92-8677-BC43C50EC4C9}"/>
              </a:ext>
            </a:extLst>
          </p:cNvPr>
          <p:cNvGrpSpPr/>
          <p:nvPr/>
        </p:nvGrpSpPr>
        <p:grpSpPr>
          <a:xfrm rot="2700000">
            <a:off x="6302102" y="7898834"/>
            <a:ext cx="266640" cy="259468"/>
            <a:chOff x="6139910" y="3565961"/>
            <a:chExt cx="179490" cy="179490"/>
          </a:xfrm>
        </p:grpSpPr>
        <p:cxnSp>
          <p:nvCxnSpPr>
            <p:cNvPr id="160" name="Connecteur droit 159">
              <a:extLst>
                <a:ext uri="{FF2B5EF4-FFF2-40B4-BE49-F238E27FC236}">
                  <a16:creationId xmlns:a16="http://schemas.microsoft.com/office/drawing/2014/main" id="{843A1C85-365F-4354-A6F4-FC0CCC4A8B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1391" y="3565961"/>
              <a:ext cx="0" cy="1794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necteur droit 160">
              <a:extLst>
                <a:ext uri="{FF2B5EF4-FFF2-40B4-BE49-F238E27FC236}">
                  <a16:creationId xmlns:a16="http://schemas.microsoft.com/office/drawing/2014/main" id="{AFFD03B3-FE26-4A7C-9C0A-D2251E696CE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229655" y="3565961"/>
              <a:ext cx="0" cy="1794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e 163">
            <a:extLst>
              <a:ext uri="{FF2B5EF4-FFF2-40B4-BE49-F238E27FC236}">
                <a16:creationId xmlns:a16="http://schemas.microsoft.com/office/drawing/2014/main" id="{05D27990-B6F6-44BE-87A7-8CEBC387C994}"/>
              </a:ext>
            </a:extLst>
          </p:cNvPr>
          <p:cNvGrpSpPr/>
          <p:nvPr/>
        </p:nvGrpSpPr>
        <p:grpSpPr>
          <a:xfrm rot="2700000">
            <a:off x="3389721" y="7548337"/>
            <a:ext cx="266640" cy="259468"/>
            <a:chOff x="6139910" y="3565961"/>
            <a:chExt cx="179490" cy="179490"/>
          </a:xfrm>
        </p:grpSpPr>
        <p:cxnSp>
          <p:nvCxnSpPr>
            <p:cNvPr id="165" name="Connecteur droit 164">
              <a:extLst>
                <a:ext uri="{FF2B5EF4-FFF2-40B4-BE49-F238E27FC236}">
                  <a16:creationId xmlns:a16="http://schemas.microsoft.com/office/drawing/2014/main" id="{655D67D0-28B0-41FC-8AE7-5A0B3347D8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1391" y="3565961"/>
              <a:ext cx="0" cy="1794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cteur droit 165">
              <a:extLst>
                <a:ext uri="{FF2B5EF4-FFF2-40B4-BE49-F238E27FC236}">
                  <a16:creationId xmlns:a16="http://schemas.microsoft.com/office/drawing/2014/main" id="{2B1C7A4C-6838-43DA-A9E8-A48DBB67A91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229655" y="3565961"/>
              <a:ext cx="0" cy="1794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817DDF1D-8675-CD11-7E76-61E545FEF8B6}"/>
              </a:ext>
            </a:extLst>
          </p:cNvPr>
          <p:cNvGrpSpPr/>
          <p:nvPr/>
        </p:nvGrpSpPr>
        <p:grpSpPr>
          <a:xfrm rot="2700000">
            <a:off x="3380748" y="7910002"/>
            <a:ext cx="266640" cy="259468"/>
            <a:chOff x="6139910" y="3565961"/>
            <a:chExt cx="179490" cy="179490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AF19AAED-D4C1-4968-FBF1-2688C97669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1391" y="3565961"/>
              <a:ext cx="0" cy="1794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8047E69A-4B82-20A3-78AC-9E97E99147D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229655" y="3565961"/>
              <a:ext cx="0" cy="17949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2D35164-1526-74D3-9A64-8DA2A6776758}"/>
              </a:ext>
            </a:extLst>
          </p:cNvPr>
          <p:cNvSpPr txBox="1"/>
          <p:nvPr/>
        </p:nvSpPr>
        <p:spPr>
          <a:xfrm>
            <a:off x="2656" y="8058263"/>
            <a:ext cx="381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23"/>
            <a:endParaRPr lang="fr-FR" sz="800" dirty="0"/>
          </a:p>
          <a:p>
            <a:pPr defTabSz="829523"/>
            <a:r>
              <a:rPr lang="fr-FR" sz="800" dirty="0"/>
              <a:t>** certificat uniquement utilisable sur CE net Web</a:t>
            </a:r>
          </a:p>
          <a:p>
            <a:pPr defTabSz="829523"/>
            <a:r>
              <a:rPr lang="fr-FR" sz="800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A4FE0B-EFF3-3CED-0734-E90FE5383DE5}"/>
              </a:ext>
            </a:extLst>
          </p:cNvPr>
          <p:cNvSpPr txBox="1"/>
          <p:nvPr/>
        </p:nvSpPr>
        <p:spPr>
          <a:xfrm>
            <a:off x="5215469" y="8107530"/>
            <a:ext cx="85086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29523"/>
            <a:r>
              <a:rPr lang="fr-FR" sz="700" dirty="0"/>
              <a:t>Pas de repli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5082B2-3641-1A9C-7E62-9C3F1C6DF124}"/>
              </a:ext>
            </a:extLst>
          </p:cNvPr>
          <p:cNvSpPr txBox="1"/>
          <p:nvPr/>
        </p:nvSpPr>
        <p:spPr>
          <a:xfrm>
            <a:off x="5268410" y="3152547"/>
            <a:ext cx="7809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29523"/>
            <a:r>
              <a:rPr lang="fr-FR" sz="800" dirty="0"/>
              <a:t>Prochainement 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6C5947F-640B-4B81-8F7D-797BEC8BA712}"/>
              </a:ext>
            </a:extLst>
          </p:cNvPr>
          <p:cNvSpPr/>
          <p:nvPr/>
        </p:nvSpPr>
        <p:spPr>
          <a:xfrm>
            <a:off x="117718" y="1134768"/>
            <a:ext cx="1976503" cy="14564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6EA4CD-B774-1353-29B3-2490B99E4EDD}"/>
              </a:ext>
            </a:extLst>
          </p:cNvPr>
          <p:cNvSpPr txBox="1"/>
          <p:nvPr/>
        </p:nvSpPr>
        <p:spPr>
          <a:xfrm>
            <a:off x="66046" y="1136319"/>
            <a:ext cx="20018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>
                <a:solidFill>
                  <a:srgbClr val="C00000"/>
                </a:solidFill>
                <a:latin typeface="Arial" panose="020B0604020202020204"/>
              </a:defRPr>
            </a:lvl1pPr>
          </a:lstStyle>
          <a:p>
            <a:pPr algn="ctr"/>
            <a:r>
              <a:rPr lang="fr-FR" dirty="0"/>
              <a:t>Opérations sensibles réalisées sur </a:t>
            </a:r>
            <a:r>
              <a:rPr lang="fr-FR" dirty="0">
                <a:solidFill>
                  <a:srgbClr val="AD021F"/>
                </a:solidFill>
              </a:rPr>
              <a:t>terminal</a:t>
            </a:r>
            <a:r>
              <a:rPr lang="fr-FR" dirty="0"/>
              <a:t> fixe</a:t>
            </a:r>
          </a:p>
          <a:p>
            <a:pPr algn="ctr"/>
            <a:r>
              <a:rPr lang="fr-FR" dirty="0"/>
              <a:t>Via navigateur</a:t>
            </a:r>
          </a:p>
          <a:p>
            <a:pPr algn="ctr"/>
            <a:r>
              <a:rPr lang="fr-FR" dirty="0"/>
              <a:t> (PC / Mac / Tablette)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F0567A3-FFE5-C49B-FA2C-DE13C2F77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573" y="2019583"/>
            <a:ext cx="656170" cy="462420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8C7A6D-3EEA-AFF0-03E2-E60E1D9436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322" t="73214" r="43752" b="6797"/>
          <a:stretch/>
        </p:blipFill>
        <p:spPr>
          <a:xfrm>
            <a:off x="1787442" y="2204536"/>
            <a:ext cx="93745" cy="102166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0A86E6C-E2E8-ED00-F118-C3D344C86E34}"/>
              </a:ext>
            </a:extLst>
          </p:cNvPr>
          <p:cNvSpPr/>
          <p:nvPr/>
        </p:nvSpPr>
        <p:spPr>
          <a:xfrm>
            <a:off x="1348876" y="2317141"/>
            <a:ext cx="530826" cy="138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4520227-3D64-9A5B-79BB-BA1C02140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83" y="1552221"/>
            <a:ext cx="1255326" cy="1255326"/>
          </a:xfrm>
          <a:prstGeom prst="rect">
            <a:avLst/>
          </a:prstGeom>
        </p:spPr>
      </p:pic>
      <p:pic>
        <p:nvPicPr>
          <p:cNvPr id="28" name="Graphique 27">
            <a:extLst>
              <a:ext uri="{FF2B5EF4-FFF2-40B4-BE49-F238E27FC236}">
                <a16:creationId xmlns:a16="http://schemas.microsoft.com/office/drawing/2014/main" id="{ECDB336A-9A5D-03ED-9C08-FE856C259B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7722" y="1445409"/>
            <a:ext cx="732478" cy="732478"/>
          </a:xfrm>
          <a:prstGeom prst="rect">
            <a:avLst/>
          </a:prstGeom>
        </p:spPr>
      </p:pic>
      <p:pic>
        <p:nvPicPr>
          <p:cNvPr id="29" name="Graphique 28">
            <a:extLst>
              <a:ext uri="{FF2B5EF4-FFF2-40B4-BE49-F238E27FC236}">
                <a16:creationId xmlns:a16="http://schemas.microsoft.com/office/drawing/2014/main" id="{5CCE2C42-E803-7641-FDAE-0589530FDB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839" y="1461480"/>
            <a:ext cx="762000" cy="762000"/>
          </a:xfrm>
          <a:prstGeom prst="rect">
            <a:avLst/>
          </a:prstGeom>
        </p:spPr>
      </p:pic>
      <p:pic>
        <p:nvPicPr>
          <p:cNvPr id="30" name="Graphique 29">
            <a:extLst>
              <a:ext uri="{FF2B5EF4-FFF2-40B4-BE49-F238E27FC236}">
                <a16:creationId xmlns:a16="http://schemas.microsoft.com/office/drawing/2014/main" id="{1CA6BCD1-CE63-A42E-F2B5-7F098D490E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28825" y="1464307"/>
            <a:ext cx="762000" cy="762000"/>
          </a:xfrm>
          <a:prstGeom prst="rect">
            <a:avLst/>
          </a:prstGeom>
        </p:spPr>
      </p:pic>
      <p:pic>
        <p:nvPicPr>
          <p:cNvPr id="227" name="Graphique 226">
            <a:extLst>
              <a:ext uri="{FF2B5EF4-FFF2-40B4-BE49-F238E27FC236}">
                <a16:creationId xmlns:a16="http://schemas.microsoft.com/office/drawing/2014/main" id="{4F04AFEB-3B7E-B5E8-1430-26321F579B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13493" y="1471246"/>
            <a:ext cx="702574" cy="702574"/>
          </a:xfrm>
          <a:prstGeom prst="rect">
            <a:avLst/>
          </a:prstGeom>
        </p:spPr>
      </p:pic>
      <p:pic>
        <p:nvPicPr>
          <p:cNvPr id="228" name="Graphique 1">
            <a:extLst>
              <a:ext uri="{FF2B5EF4-FFF2-40B4-BE49-F238E27FC236}">
                <a16:creationId xmlns:a16="http://schemas.microsoft.com/office/drawing/2014/main" id="{557D5809-AFFC-7359-ADD5-F8FC23CF3A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41940" y="1430788"/>
            <a:ext cx="762000" cy="762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042FC14-161C-394F-CB42-D8C13694E761}"/>
              </a:ext>
            </a:extLst>
          </p:cNvPr>
          <p:cNvSpPr txBox="1"/>
          <p:nvPr/>
        </p:nvSpPr>
        <p:spPr>
          <a:xfrm>
            <a:off x="103282" y="8378904"/>
            <a:ext cx="626956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 defTabSz="829523">
              <a:buAutoNum type="arabicParenBoth"/>
            </a:pPr>
            <a:r>
              <a:rPr lang="fr-FR" sz="800" dirty="0"/>
              <a:t>Priorité Certificat Matériel &gt; repli CAP &gt; repli MDP + SMS</a:t>
            </a:r>
          </a:p>
          <a:p>
            <a:pPr marL="228600" indent="-228600" defTabSz="829523">
              <a:buAutoNum type="arabicParenBoth"/>
            </a:pPr>
            <a:r>
              <a:rPr lang="fr-FR" sz="800" dirty="0"/>
              <a:t>Priorité Certificat Matériel &gt; repli Sécur’Pass PRO &gt; repli CAP mode </a:t>
            </a:r>
            <a:r>
              <a:rPr lang="fr-FR" sz="800" u="sng" dirty="0"/>
              <a:t>code</a:t>
            </a:r>
            <a:r>
              <a:rPr lang="fr-FR" sz="800" dirty="0"/>
              <a:t> &gt; repli SMS   </a:t>
            </a:r>
          </a:p>
          <a:p>
            <a:pPr marL="228600" indent="-228600" defTabSz="829523">
              <a:buAutoNum type="arabicParenBoth"/>
            </a:pPr>
            <a:r>
              <a:rPr lang="fr-FR" sz="800" dirty="0"/>
              <a:t>Priorité Certificat Matériel&gt; repli Sécur’Pass PRO &gt; repli CAP mode </a:t>
            </a:r>
            <a:r>
              <a:rPr lang="fr-FR" sz="800" u="sng" dirty="0"/>
              <a:t>réponse</a:t>
            </a:r>
            <a:r>
              <a:rPr lang="fr-FR" sz="800" dirty="0"/>
              <a:t> &gt; repli SMS</a:t>
            </a:r>
          </a:p>
          <a:p>
            <a:pPr marL="228600" indent="-228600" defTabSz="829523">
              <a:buFontTx/>
              <a:buAutoNum type="arabicParenBoth"/>
            </a:pPr>
            <a:r>
              <a:rPr lang="fr-FR" sz="800" dirty="0"/>
              <a:t>Priorité Certificat Matériel&gt; repli Sécur’Pass PRO &gt; repli CAP mode </a:t>
            </a:r>
            <a:r>
              <a:rPr lang="fr-FR" sz="800" u="sng" dirty="0"/>
              <a:t>réponse</a:t>
            </a:r>
            <a:endParaRPr lang="fr-FR" sz="800" dirty="0"/>
          </a:p>
          <a:p>
            <a:pPr marL="228600" indent="-228600" defTabSz="829523">
              <a:buAutoNum type="arabicParenBoth"/>
            </a:pPr>
            <a:r>
              <a:rPr lang="fr-FR" sz="800" dirty="0"/>
              <a:t>Priorité CAP mode code &gt; repli SMS + MDP </a:t>
            </a:r>
          </a:p>
          <a:p>
            <a:pPr marL="228600" indent="-228600" defTabSz="829523">
              <a:buAutoNum type="arabicParenBoth"/>
            </a:pPr>
            <a:r>
              <a:rPr lang="fr-FR" sz="800" dirty="0"/>
              <a:t>Priorité certificat matériel &gt; repli Sécur’Pass PRO. En cas d’indispo repli technique sur le lecteur CAP mode code &gt; repli SMS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01082B-2711-21C8-CF3B-79B331429CE5}"/>
              </a:ext>
            </a:extLst>
          </p:cNvPr>
          <p:cNvSpPr txBox="1"/>
          <p:nvPr/>
        </p:nvSpPr>
        <p:spPr>
          <a:xfrm>
            <a:off x="2782195" y="303003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25" name="ZoneTexte 224">
            <a:extLst>
              <a:ext uri="{FF2B5EF4-FFF2-40B4-BE49-F238E27FC236}">
                <a16:creationId xmlns:a16="http://schemas.microsoft.com/office/drawing/2014/main" id="{FB656B85-2579-6E45-559C-26B29638468F}"/>
              </a:ext>
            </a:extLst>
          </p:cNvPr>
          <p:cNvSpPr txBox="1"/>
          <p:nvPr/>
        </p:nvSpPr>
        <p:spPr>
          <a:xfrm>
            <a:off x="4250440" y="302622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26" name="ZoneTexte 225">
            <a:extLst>
              <a:ext uri="{FF2B5EF4-FFF2-40B4-BE49-F238E27FC236}">
                <a16:creationId xmlns:a16="http://schemas.microsoft.com/office/drawing/2014/main" id="{B275D0D9-3DE1-C4A1-75D2-E91F69039CAE}"/>
              </a:ext>
            </a:extLst>
          </p:cNvPr>
          <p:cNvSpPr txBox="1"/>
          <p:nvPr/>
        </p:nvSpPr>
        <p:spPr>
          <a:xfrm>
            <a:off x="6438898" y="303198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(1)</a:t>
            </a:r>
          </a:p>
        </p:txBody>
      </p:sp>
      <p:sp>
        <p:nvSpPr>
          <p:cNvPr id="229" name="ZoneTexte 228">
            <a:extLst>
              <a:ext uri="{FF2B5EF4-FFF2-40B4-BE49-F238E27FC236}">
                <a16:creationId xmlns:a16="http://schemas.microsoft.com/office/drawing/2014/main" id="{DB39AA86-4B13-BCBB-34F0-F69D5D1AC3C4}"/>
              </a:ext>
            </a:extLst>
          </p:cNvPr>
          <p:cNvSpPr txBox="1"/>
          <p:nvPr/>
        </p:nvSpPr>
        <p:spPr>
          <a:xfrm>
            <a:off x="3578399" y="541902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31" name="ZoneTexte 230">
            <a:extLst>
              <a:ext uri="{FF2B5EF4-FFF2-40B4-BE49-F238E27FC236}">
                <a16:creationId xmlns:a16="http://schemas.microsoft.com/office/drawing/2014/main" id="{452857A0-A104-73C0-BD2E-CF094F06ECE8}"/>
              </a:ext>
            </a:extLst>
          </p:cNvPr>
          <p:cNvSpPr txBox="1"/>
          <p:nvPr/>
        </p:nvSpPr>
        <p:spPr>
          <a:xfrm>
            <a:off x="6438898" y="540463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4BBE7C30-1D1E-E327-DCCD-534C45B0DEF1}"/>
              </a:ext>
            </a:extLst>
          </p:cNvPr>
          <p:cNvSpPr txBox="1"/>
          <p:nvPr/>
        </p:nvSpPr>
        <p:spPr>
          <a:xfrm>
            <a:off x="5704331" y="538155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37" name="ZoneTexte 236">
            <a:extLst>
              <a:ext uri="{FF2B5EF4-FFF2-40B4-BE49-F238E27FC236}">
                <a16:creationId xmlns:a16="http://schemas.microsoft.com/office/drawing/2014/main" id="{1ECA4B53-72BD-E113-A09B-AE5D9B84A2B8}"/>
              </a:ext>
            </a:extLst>
          </p:cNvPr>
          <p:cNvSpPr txBox="1"/>
          <p:nvPr/>
        </p:nvSpPr>
        <p:spPr>
          <a:xfrm>
            <a:off x="4250440" y="5398087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38" name="ZoneTexte 237">
            <a:extLst>
              <a:ext uri="{FF2B5EF4-FFF2-40B4-BE49-F238E27FC236}">
                <a16:creationId xmlns:a16="http://schemas.microsoft.com/office/drawing/2014/main" id="{67AD935A-F9F3-4BFD-6B49-3D19405E4354}"/>
              </a:ext>
            </a:extLst>
          </p:cNvPr>
          <p:cNvSpPr txBox="1"/>
          <p:nvPr/>
        </p:nvSpPr>
        <p:spPr>
          <a:xfrm>
            <a:off x="3578399" y="3956687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41" name="ZoneTexte 240">
            <a:extLst>
              <a:ext uri="{FF2B5EF4-FFF2-40B4-BE49-F238E27FC236}">
                <a16:creationId xmlns:a16="http://schemas.microsoft.com/office/drawing/2014/main" id="{57F60A35-1F62-F9C5-E0D6-EC63031F3756}"/>
              </a:ext>
            </a:extLst>
          </p:cNvPr>
          <p:cNvSpPr txBox="1"/>
          <p:nvPr/>
        </p:nvSpPr>
        <p:spPr>
          <a:xfrm>
            <a:off x="4952363" y="4068797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43" name="ZoneTexte 242">
            <a:extLst>
              <a:ext uri="{FF2B5EF4-FFF2-40B4-BE49-F238E27FC236}">
                <a16:creationId xmlns:a16="http://schemas.microsoft.com/office/drawing/2014/main" id="{B55E25F4-929B-486A-DC2E-A6AE30C82D36}"/>
              </a:ext>
            </a:extLst>
          </p:cNvPr>
          <p:cNvSpPr txBox="1"/>
          <p:nvPr/>
        </p:nvSpPr>
        <p:spPr>
          <a:xfrm>
            <a:off x="3578399" y="3645372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4" name="ZoneTexte 243">
            <a:extLst>
              <a:ext uri="{FF2B5EF4-FFF2-40B4-BE49-F238E27FC236}">
                <a16:creationId xmlns:a16="http://schemas.microsoft.com/office/drawing/2014/main" id="{131DC816-B2FD-AAB2-AAF5-6922542968B0}"/>
              </a:ext>
            </a:extLst>
          </p:cNvPr>
          <p:cNvSpPr txBox="1"/>
          <p:nvPr/>
        </p:nvSpPr>
        <p:spPr>
          <a:xfrm>
            <a:off x="6438898" y="364622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5" name="ZoneTexte 244">
            <a:extLst>
              <a:ext uri="{FF2B5EF4-FFF2-40B4-BE49-F238E27FC236}">
                <a16:creationId xmlns:a16="http://schemas.microsoft.com/office/drawing/2014/main" id="{0CB80472-228C-2BF5-4042-3D3BFEA59318}"/>
              </a:ext>
            </a:extLst>
          </p:cNvPr>
          <p:cNvSpPr txBox="1"/>
          <p:nvPr/>
        </p:nvSpPr>
        <p:spPr>
          <a:xfrm>
            <a:off x="5704331" y="365362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6" name="ZoneTexte 245">
            <a:extLst>
              <a:ext uri="{FF2B5EF4-FFF2-40B4-BE49-F238E27FC236}">
                <a16:creationId xmlns:a16="http://schemas.microsoft.com/office/drawing/2014/main" id="{B0A30902-648F-875F-5B35-8E62CD8B4420}"/>
              </a:ext>
            </a:extLst>
          </p:cNvPr>
          <p:cNvSpPr txBox="1"/>
          <p:nvPr/>
        </p:nvSpPr>
        <p:spPr>
          <a:xfrm>
            <a:off x="4250440" y="366253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7" name="ZoneTexte 246">
            <a:extLst>
              <a:ext uri="{FF2B5EF4-FFF2-40B4-BE49-F238E27FC236}">
                <a16:creationId xmlns:a16="http://schemas.microsoft.com/office/drawing/2014/main" id="{A29DE16D-0D21-15CE-0B28-DE722E87174F}"/>
              </a:ext>
            </a:extLst>
          </p:cNvPr>
          <p:cNvSpPr txBox="1"/>
          <p:nvPr/>
        </p:nvSpPr>
        <p:spPr>
          <a:xfrm>
            <a:off x="3578399" y="479090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48" name="ZoneTexte 247">
            <a:extLst>
              <a:ext uri="{FF2B5EF4-FFF2-40B4-BE49-F238E27FC236}">
                <a16:creationId xmlns:a16="http://schemas.microsoft.com/office/drawing/2014/main" id="{84EBE76A-CD00-615A-0916-97EE3358230F}"/>
              </a:ext>
            </a:extLst>
          </p:cNvPr>
          <p:cNvSpPr txBox="1"/>
          <p:nvPr/>
        </p:nvSpPr>
        <p:spPr>
          <a:xfrm>
            <a:off x="6438898" y="480699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60" name="ZoneTexte 259">
            <a:extLst>
              <a:ext uri="{FF2B5EF4-FFF2-40B4-BE49-F238E27FC236}">
                <a16:creationId xmlns:a16="http://schemas.microsoft.com/office/drawing/2014/main" id="{016E6DE6-C3FC-E8F9-34BE-23B5FE873508}"/>
              </a:ext>
            </a:extLst>
          </p:cNvPr>
          <p:cNvSpPr txBox="1"/>
          <p:nvPr/>
        </p:nvSpPr>
        <p:spPr>
          <a:xfrm>
            <a:off x="5704331" y="479915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63" name="ZoneTexte 262">
            <a:extLst>
              <a:ext uri="{FF2B5EF4-FFF2-40B4-BE49-F238E27FC236}">
                <a16:creationId xmlns:a16="http://schemas.microsoft.com/office/drawing/2014/main" id="{22C6A413-EA7A-C36D-029D-9005DCC5D631}"/>
              </a:ext>
            </a:extLst>
          </p:cNvPr>
          <p:cNvSpPr txBox="1"/>
          <p:nvPr/>
        </p:nvSpPr>
        <p:spPr>
          <a:xfrm>
            <a:off x="4250440" y="4808068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64" name="ZoneTexte 263">
            <a:extLst>
              <a:ext uri="{FF2B5EF4-FFF2-40B4-BE49-F238E27FC236}">
                <a16:creationId xmlns:a16="http://schemas.microsoft.com/office/drawing/2014/main" id="{EB813F9A-51F1-1271-5A5F-854A2114CB73}"/>
              </a:ext>
            </a:extLst>
          </p:cNvPr>
          <p:cNvSpPr txBox="1"/>
          <p:nvPr/>
        </p:nvSpPr>
        <p:spPr>
          <a:xfrm>
            <a:off x="3578399" y="507047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65" name="ZoneTexte 264">
            <a:extLst>
              <a:ext uri="{FF2B5EF4-FFF2-40B4-BE49-F238E27FC236}">
                <a16:creationId xmlns:a16="http://schemas.microsoft.com/office/drawing/2014/main" id="{325C866F-7DEB-B9F1-17E6-FBC8AEE7E2EA}"/>
              </a:ext>
            </a:extLst>
          </p:cNvPr>
          <p:cNvSpPr txBox="1"/>
          <p:nvPr/>
        </p:nvSpPr>
        <p:spPr>
          <a:xfrm>
            <a:off x="6438898" y="5109427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66" name="ZoneTexte 265">
            <a:extLst>
              <a:ext uri="{FF2B5EF4-FFF2-40B4-BE49-F238E27FC236}">
                <a16:creationId xmlns:a16="http://schemas.microsoft.com/office/drawing/2014/main" id="{846DF86F-1C63-6795-A4E6-1EC2914B4154}"/>
              </a:ext>
            </a:extLst>
          </p:cNvPr>
          <p:cNvSpPr txBox="1"/>
          <p:nvPr/>
        </p:nvSpPr>
        <p:spPr>
          <a:xfrm>
            <a:off x="5704331" y="5078725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67" name="ZoneTexte 266">
            <a:extLst>
              <a:ext uri="{FF2B5EF4-FFF2-40B4-BE49-F238E27FC236}">
                <a16:creationId xmlns:a16="http://schemas.microsoft.com/office/drawing/2014/main" id="{D312C49B-C656-A6F1-3C59-9A338A3FD09D}"/>
              </a:ext>
            </a:extLst>
          </p:cNvPr>
          <p:cNvSpPr txBox="1"/>
          <p:nvPr/>
        </p:nvSpPr>
        <p:spPr>
          <a:xfrm>
            <a:off x="4250440" y="508763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68" name="ZoneTexte 267">
            <a:extLst>
              <a:ext uri="{FF2B5EF4-FFF2-40B4-BE49-F238E27FC236}">
                <a16:creationId xmlns:a16="http://schemas.microsoft.com/office/drawing/2014/main" id="{7AF609DA-9307-1E4C-F704-A19603241D25}"/>
              </a:ext>
            </a:extLst>
          </p:cNvPr>
          <p:cNvSpPr txBox="1"/>
          <p:nvPr/>
        </p:nvSpPr>
        <p:spPr>
          <a:xfrm>
            <a:off x="3578399" y="5685030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69" name="ZoneTexte 268">
            <a:extLst>
              <a:ext uri="{FF2B5EF4-FFF2-40B4-BE49-F238E27FC236}">
                <a16:creationId xmlns:a16="http://schemas.microsoft.com/office/drawing/2014/main" id="{267AF7FE-57A1-BFCC-6A67-EC89102C4D5A}"/>
              </a:ext>
            </a:extLst>
          </p:cNvPr>
          <p:cNvSpPr txBox="1"/>
          <p:nvPr/>
        </p:nvSpPr>
        <p:spPr>
          <a:xfrm>
            <a:off x="6438898" y="568588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70" name="ZoneTexte 269">
            <a:extLst>
              <a:ext uri="{FF2B5EF4-FFF2-40B4-BE49-F238E27FC236}">
                <a16:creationId xmlns:a16="http://schemas.microsoft.com/office/drawing/2014/main" id="{3C1BA03C-1D82-6D34-56C8-F5F499F0B36D}"/>
              </a:ext>
            </a:extLst>
          </p:cNvPr>
          <p:cNvSpPr txBox="1"/>
          <p:nvPr/>
        </p:nvSpPr>
        <p:spPr>
          <a:xfrm>
            <a:off x="5704331" y="5693279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71" name="ZoneTexte 270">
            <a:extLst>
              <a:ext uri="{FF2B5EF4-FFF2-40B4-BE49-F238E27FC236}">
                <a16:creationId xmlns:a16="http://schemas.microsoft.com/office/drawing/2014/main" id="{1FAB0CDF-8610-8EBE-A3A3-EE28E783AE4E}"/>
              </a:ext>
            </a:extLst>
          </p:cNvPr>
          <p:cNvSpPr txBox="1"/>
          <p:nvPr/>
        </p:nvSpPr>
        <p:spPr>
          <a:xfrm>
            <a:off x="4250440" y="568695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(2)</a:t>
            </a:r>
          </a:p>
        </p:txBody>
      </p:sp>
      <p:sp>
        <p:nvSpPr>
          <p:cNvPr id="272" name="ZoneTexte 271">
            <a:extLst>
              <a:ext uri="{FF2B5EF4-FFF2-40B4-BE49-F238E27FC236}">
                <a16:creationId xmlns:a16="http://schemas.microsoft.com/office/drawing/2014/main" id="{833A8E35-BEF9-D174-4FBA-3D07DC564747}"/>
              </a:ext>
            </a:extLst>
          </p:cNvPr>
          <p:cNvSpPr txBox="1"/>
          <p:nvPr/>
        </p:nvSpPr>
        <p:spPr>
          <a:xfrm>
            <a:off x="3578399" y="657018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3" name="ZoneTexte 272">
            <a:extLst>
              <a:ext uri="{FF2B5EF4-FFF2-40B4-BE49-F238E27FC236}">
                <a16:creationId xmlns:a16="http://schemas.microsoft.com/office/drawing/2014/main" id="{1666F364-54F9-1525-ABF4-1284C85D7C78}"/>
              </a:ext>
            </a:extLst>
          </p:cNvPr>
          <p:cNvSpPr txBox="1"/>
          <p:nvPr/>
        </p:nvSpPr>
        <p:spPr>
          <a:xfrm>
            <a:off x="6438898" y="657018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4" name="ZoneTexte 273">
            <a:extLst>
              <a:ext uri="{FF2B5EF4-FFF2-40B4-BE49-F238E27FC236}">
                <a16:creationId xmlns:a16="http://schemas.microsoft.com/office/drawing/2014/main" id="{153A7737-C254-EADC-6D63-13F74542CAA3}"/>
              </a:ext>
            </a:extLst>
          </p:cNvPr>
          <p:cNvSpPr txBox="1"/>
          <p:nvPr/>
        </p:nvSpPr>
        <p:spPr>
          <a:xfrm>
            <a:off x="5704331" y="657018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5" name="ZoneTexte 274">
            <a:extLst>
              <a:ext uri="{FF2B5EF4-FFF2-40B4-BE49-F238E27FC236}">
                <a16:creationId xmlns:a16="http://schemas.microsoft.com/office/drawing/2014/main" id="{1A8C5090-B9F4-9B34-8AE8-87F2E9E3E9B6}"/>
              </a:ext>
            </a:extLst>
          </p:cNvPr>
          <p:cNvSpPr txBox="1"/>
          <p:nvPr/>
        </p:nvSpPr>
        <p:spPr>
          <a:xfrm>
            <a:off x="4952363" y="657018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6" name="ZoneTexte 275">
            <a:extLst>
              <a:ext uri="{FF2B5EF4-FFF2-40B4-BE49-F238E27FC236}">
                <a16:creationId xmlns:a16="http://schemas.microsoft.com/office/drawing/2014/main" id="{3777B594-984C-2513-E8A4-F4C220330CAD}"/>
              </a:ext>
            </a:extLst>
          </p:cNvPr>
          <p:cNvSpPr txBox="1"/>
          <p:nvPr/>
        </p:nvSpPr>
        <p:spPr>
          <a:xfrm>
            <a:off x="3578399" y="698448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7" name="ZoneTexte 276">
            <a:extLst>
              <a:ext uri="{FF2B5EF4-FFF2-40B4-BE49-F238E27FC236}">
                <a16:creationId xmlns:a16="http://schemas.microsoft.com/office/drawing/2014/main" id="{29CAD560-1CD9-5A9B-8EAE-2102D0BE46DC}"/>
              </a:ext>
            </a:extLst>
          </p:cNvPr>
          <p:cNvSpPr txBox="1"/>
          <p:nvPr/>
        </p:nvSpPr>
        <p:spPr>
          <a:xfrm>
            <a:off x="6438898" y="698448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8" name="ZoneTexte 277">
            <a:extLst>
              <a:ext uri="{FF2B5EF4-FFF2-40B4-BE49-F238E27FC236}">
                <a16:creationId xmlns:a16="http://schemas.microsoft.com/office/drawing/2014/main" id="{2A6BE279-1995-C0AF-CB78-0167C0759B88}"/>
              </a:ext>
            </a:extLst>
          </p:cNvPr>
          <p:cNvSpPr txBox="1"/>
          <p:nvPr/>
        </p:nvSpPr>
        <p:spPr>
          <a:xfrm>
            <a:off x="5704331" y="698448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79" name="ZoneTexte 278">
            <a:extLst>
              <a:ext uri="{FF2B5EF4-FFF2-40B4-BE49-F238E27FC236}">
                <a16:creationId xmlns:a16="http://schemas.microsoft.com/office/drawing/2014/main" id="{04219458-4B0A-3DB8-6F38-3E52C9C803A6}"/>
              </a:ext>
            </a:extLst>
          </p:cNvPr>
          <p:cNvSpPr txBox="1"/>
          <p:nvPr/>
        </p:nvSpPr>
        <p:spPr>
          <a:xfrm>
            <a:off x="4952363" y="698448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0" name="ZoneTexte 279">
            <a:extLst>
              <a:ext uri="{FF2B5EF4-FFF2-40B4-BE49-F238E27FC236}">
                <a16:creationId xmlns:a16="http://schemas.microsoft.com/office/drawing/2014/main" id="{0F8EE3B5-FE44-28B7-891C-B221707C1BA3}"/>
              </a:ext>
            </a:extLst>
          </p:cNvPr>
          <p:cNvSpPr txBox="1"/>
          <p:nvPr/>
        </p:nvSpPr>
        <p:spPr>
          <a:xfrm>
            <a:off x="3578399" y="727912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1" name="ZoneTexte 280">
            <a:extLst>
              <a:ext uri="{FF2B5EF4-FFF2-40B4-BE49-F238E27FC236}">
                <a16:creationId xmlns:a16="http://schemas.microsoft.com/office/drawing/2014/main" id="{28394D22-8F93-596C-D188-ED78BA9644F8}"/>
              </a:ext>
            </a:extLst>
          </p:cNvPr>
          <p:cNvSpPr txBox="1"/>
          <p:nvPr/>
        </p:nvSpPr>
        <p:spPr>
          <a:xfrm>
            <a:off x="6438898" y="727912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2" name="ZoneTexte 281">
            <a:extLst>
              <a:ext uri="{FF2B5EF4-FFF2-40B4-BE49-F238E27FC236}">
                <a16:creationId xmlns:a16="http://schemas.microsoft.com/office/drawing/2014/main" id="{9A314F4F-1C9A-AFD3-0AED-F2619ED5E888}"/>
              </a:ext>
            </a:extLst>
          </p:cNvPr>
          <p:cNvSpPr txBox="1"/>
          <p:nvPr/>
        </p:nvSpPr>
        <p:spPr>
          <a:xfrm>
            <a:off x="5704331" y="727912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3" name="ZoneTexte 282">
            <a:extLst>
              <a:ext uri="{FF2B5EF4-FFF2-40B4-BE49-F238E27FC236}">
                <a16:creationId xmlns:a16="http://schemas.microsoft.com/office/drawing/2014/main" id="{4484018A-025D-3AAE-535A-8DE6A89DC453}"/>
              </a:ext>
            </a:extLst>
          </p:cNvPr>
          <p:cNvSpPr txBox="1"/>
          <p:nvPr/>
        </p:nvSpPr>
        <p:spPr>
          <a:xfrm>
            <a:off x="4952363" y="7279121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4" name="ZoneTexte 283">
            <a:extLst>
              <a:ext uri="{FF2B5EF4-FFF2-40B4-BE49-F238E27FC236}">
                <a16:creationId xmlns:a16="http://schemas.microsoft.com/office/drawing/2014/main" id="{DCF331D7-2DC7-8C11-6C52-FAB2CFE6CEE6}"/>
              </a:ext>
            </a:extLst>
          </p:cNvPr>
          <p:cNvSpPr txBox="1"/>
          <p:nvPr/>
        </p:nvSpPr>
        <p:spPr>
          <a:xfrm>
            <a:off x="5704331" y="4092463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5" name="ZoneTexte 284">
            <a:extLst>
              <a:ext uri="{FF2B5EF4-FFF2-40B4-BE49-F238E27FC236}">
                <a16:creationId xmlns:a16="http://schemas.microsoft.com/office/drawing/2014/main" id="{DE05A7C7-1D7D-2618-75EB-0A8F546A5F04}"/>
              </a:ext>
            </a:extLst>
          </p:cNvPr>
          <p:cNvSpPr txBox="1"/>
          <p:nvPr/>
        </p:nvSpPr>
        <p:spPr>
          <a:xfrm>
            <a:off x="6438898" y="406117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6" name="ZoneTexte 285">
            <a:extLst>
              <a:ext uri="{FF2B5EF4-FFF2-40B4-BE49-F238E27FC236}">
                <a16:creationId xmlns:a16="http://schemas.microsoft.com/office/drawing/2014/main" id="{BD965644-527B-1434-C39D-E9F43BECDE11}"/>
              </a:ext>
            </a:extLst>
          </p:cNvPr>
          <p:cNvSpPr txBox="1"/>
          <p:nvPr/>
        </p:nvSpPr>
        <p:spPr>
          <a:xfrm>
            <a:off x="6438898" y="444905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287" name="ZoneTexte 286">
            <a:extLst>
              <a:ext uri="{FF2B5EF4-FFF2-40B4-BE49-F238E27FC236}">
                <a16:creationId xmlns:a16="http://schemas.microsoft.com/office/drawing/2014/main" id="{820E5557-D797-C2D7-602A-396104B57A51}"/>
              </a:ext>
            </a:extLst>
          </p:cNvPr>
          <p:cNvSpPr txBox="1"/>
          <p:nvPr/>
        </p:nvSpPr>
        <p:spPr>
          <a:xfrm>
            <a:off x="5704331" y="444032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95A1397-217D-4F33-24E5-F760125F65EE}"/>
              </a:ext>
            </a:extLst>
          </p:cNvPr>
          <p:cNvSpPr txBox="1"/>
          <p:nvPr/>
        </p:nvSpPr>
        <p:spPr>
          <a:xfrm>
            <a:off x="4952363" y="4296367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D9AF66F-1329-07DB-438C-373C4CEF5BB7}"/>
              </a:ext>
            </a:extLst>
          </p:cNvPr>
          <p:cNvSpPr txBox="1"/>
          <p:nvPr/>
        </p:nvSpPr>
        <p:spPr>
          <a:xfrm>
            <a:off x="3578399" y="4279892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(3)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671F759-CBED-B321-850D-4B01B2A0C5E7}"/>
              </a:ext>
            </a:extLst>
          </p:cNvPr>
          <p:cNvSpPr txBox="1"/>
          <p:nvPr/>
        </p:nvSpPr>
        <p:spPr>
          <a:xfrm>
            <a:off x="4952363" y="761233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0B4C9FA-F282-ACF0-ED47-4E4CCCD89291}"/>
              </a:ext>
            </a:extLst>
          </p:cNvPr>
          <p:cNvSpPr txBox="1"/>
          <p:nvPr/>
        </p:nvSpPr>
        <p:spPr>
          <a:xfrm>
            <a:off x="5704331" y="761233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72AD7E7-5FDA-F4D8-C6C7-BECAF34D87A0}"/>
              </a:ext>
            </a:extLst>
          </p:cNvPr>
          <p:cNvSpPr txBox="1"/>
          <p:nvPr/>
        </p:nvSpPr>
        <p:spPr>
          <a:xfrm>
            <a:off x="6438898" y="7612336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(4)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F6FEC44-3936-73E1-6760-7B31287E996F}"/>
              </a:ext>
            </a:extLst>
          </p:cNvPr>
          <p:cNvSpPr txBox="1"/>
          <p:nvPr/>
        </p:nvSpPr>
        <p:spPr>
          <a:xfrm>
            <a:off x="4250440" y="7977407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(5)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591758D-F73A-04DF-F06E-A9D8280C5DF2}"/>
              </a:ext>
            </a:extLst>
          </p:cNvPr>
          <p:cNvSpPr txBox="1"/>
          <p:nvPr/>
        </p:nvSpPr>
        <p:spPr>
          <a:xfrm>
            <a:off x="2803315" y="7992647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(5)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BB873A9-7AF7-9D7D-2EDF-502A34CD1197}"/>
              </a:ext>
            </a:extLst>
          </p:cNvPr>
          <p:cNvSpPr txBox="1"/>
          <p:nvPr/>
        </p:nvSpPr>
        <p:spPr>
          <a:xfrm>
            <a:off x="97343" y="5942811"/>
            <a:ext cx="271719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523"/>
            <a:r>
              <a:rPr lang="fr-FR" sz="900" dirty="0"/>
              <a:t>Déclarer un mandat inter entreprise </a:t>
            </a:r>
          </a:p>
        </p:txBody>
      </p:sp>
      <p:pic>
        <p:nvPicPr>
          <p:cNvPr id="5" name="Graphique 4" descr="Coche">
            <a:extLst>
              <a:ext uri="{FF2B5EF4-FFF2-40B4-BE49-F238E27FC236}">
                <a16:creationId xmlns:a16="http://schemas.microsoft.com/office/drawing/2014/main" id="{655D1978-586F-CFA4-5392-3C62C5CD3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5249" y="5918443"/>
            <a:ext cx="256689" cy="257876"/>
          </a:xfrm>
          <a:prstGeom prst="rect">
            <a:avLst/>
          </a:prstGeom>
        </p:spPr>
      </p:pic>
      <p:pic>
        <p:nvPicPr>
          <p:cNvPr id="6" name="Graphique 5" descr="Coche">
            <a:extLst>
              <a:ext uri="{FF2B5EF4-FFF2-40B4-BE49-F238E27FC236}">
                <a16:creationId xmlns:a16="http://schemas.microsoft.com/office/drawing/2014/main" id="{6F250F8F-0CE0-8874-A385-A948ACE38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2930" y="5912409"/>
            <a:ext cx="256689" cy="25787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E565935-CD03-56CF-F3FF-FB843E1C9BA3}"/>
              </a:ext>
            </a:extLst>
          </p:cNvPr>
          <p:cNvSpPr txBox="1"/>
          <p:nvPr/>
        </p:nvSpPr>
        <p:spPr>
          <a:xfrm>
            <a:off x="6438898" y="5978564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(6)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47108C3-4575-AE25-4A0E-64A9926D2AA8}"/>
              </a:ext>
            </a:extLst>
          </p:cNvPr>
          <p:cNvSpPr txBox="1"/>
          <p:nvPr/>
        </p:nvSpPr>
        <p:spPr>
          <a:xfrm>
            <a:off x="5704331" y="5985962"/>
            <a:ext cx="5013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(6)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8FF1469-BAE3-04BA-633C-A0508CADD385}"/>
              </a:ext>
            </a:extLst>
          </p:cNvPr>
          <p:cNvSpPr txBox="1"/>
          <p:nvPr/>
        </p:nvSpPr>
        <p:spPr>
          <a:xfrm>
            <a:off x="5048865" y="4563102"/>
            <a:ext cx="22075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b="1" i="1" dirty="0"/>
              <a:t>72h</a:t>
            </a:r>
          </a:p>
        </p:txBody>
      </p:sp>
      <p:sp>
        <p:nvSpPr>
          <p:cNvPr id="239" name="ZoneTexte 238">
            <a:extLst>
              <a:ext uri="{FF2B5EF4-FFF2-40B4-BE49-F238E27FC236}">
                <a16:creationId xmlns:a16="http://schemas.microsoft.com/office/drawing/2014/main" id="{CB3734BC-F8F0-192B-DF83-282B6155D4FD}"/>
              </a:ext>
            </a:extLst>
          </p:cNvPr>
          <p:cNvSpPr txBox="1"/>
          <p:nvPr/>
        </p:nvSpPr>
        <p:spPr>
          <a:xfrm>
            <a:off x="3669035" y="4131553"/>
            <a:ext cx="22075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29523"/>
            <a:r>
              <a:rPr lang="fr-FR" sz="800" b="1" i="1" dirty="0"/>
              <a:t>72h</a:t>
            </a:r>
          </a:p>
        </p:txBody>
      </p:sp>
    </p:spTree>
    <p:extLst>
      <p:ext uri="{BB962C8B-B14F-4D97-AF65-F5344CB8AC3E}">
        <p14:creationId xmlns:p14="http://schemas.microsoft.com/office/powerpoint/2010/main" val="7170625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solidFill>
            <a:srgbClr val="C0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f26f45-1026-4263-80bd-6dbdd820b58c">
      <Terms xmlns="http://schemas.microsoft.com/office/infopath/2007/PartnerControls"/>
    </lcf76f155ced4ddcb4097134ff3c332f>
    <TaxCatchAll xmlns="e977e6cb-be1f-4596-b7cc-4e76972887ad" xsi:nil="true"/>
    <SharedWithUsers xmlns="e977e6cb-be1f-4596-b7cc-4e76972887ad">
      <UserInfo>
        <DisplayName>LAPEYRERE Veronique (EXT - BPCE-SI)</DisplayName>
        <AccountId>46</AccountId>
        <AccountType/>
      </UserInfo>
      <UserInfo>
        <DisplayName>RETTER NATHALIE</DisplayName>
        <AccountId>322</AccountId>
        <AccountType/>
      </UserInfo>
      <UserInfo>
        <DisplayName>DELBART Vincent (BPCE-SI)</DisplayName>
        <AccountId>450</AccountId>
        <AccountType/>
      </UserInfo>
      <UserInfo>
        <DisplayName>BUOT Sebastien (EXT - BPCE-SI)</DisplayName>
        <AccountId>451</AccountId>
        <AccountType/>
      </UserInfo>
      <UserInfo>
        <DisplayName>HUICQ Sebastien [CEIDF]</DisplayName>
        <AccountId>385</AccountId>
        <AccountType/>
      </UserInfo>
      <UserInfo>
        <DisplayName>QUIBOEUF Aurelie (EXT - BPCE-SI)</DisplayName>
        <AccountId>321</AccountId>
        <AccountType/>
      </UserInfo>
      <UserInfo>
        <DisplayName>NIZIER Mathilde (EXT - BPCE-SI)</DisplayName>
        <AccountId>452</AccountId>
        <AccountType/>
      </UserInfo>
      <UserInfo>
        <DisplayName>DENIEL Gaelle (BPCE-SI)</DisplayName>
        <AccountId>453</AccountId>
        <AccountType/>
      </UserInfo>
      <UserInfo>
        <DisplayName>SOULARD ROMAIN</DisplayName>
        <AccountId>325</AccountId>
        <AccountType/>
      </UserInfo>
      <UserInfo>
        <DisplayName>BOUARICHE Rachida [SOCFIM]</DisplayName>
        <AccountId>454</AccountId>
        <AccountType/>
      </UserInfo>
      <UserInfo>
        <DisplayName>BEAU ERIC</DisplayName>
        <AccountId>327</AccountId>
        <AccountType/>
      </UserInfo>
      <UserInfo>
        <DisplayName>BELLAN Laetitia [BTP]</DisplayName>
        <AccountId>360</AccountId>
        <AccountType/>
      </UserInfo>
      <UserInfo>
        <DisplayName>MANETTE Sabrina [CCO]</DisplayName>
        <AccountId>263</AccountId>
        <AccountType/>
      </UserInfo>
      <UserInfo>
        <DisplayName>YHUEL Benjamin [CEBPL]</DisplayName>
        <AccountId>379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7A092DC0563D4CB0FA71C8AD85D9F2" ma:contentTypeVersion="14" ma:contentTypeDescription="Crée un document." ma:contentTypeScope="" ma:versionID="561bbc9fe1719f0c6099d1e0ffcd19af">
  <xsd:schema xmlns:xsd="http://www.w3.org/2001/XMLSchema" xmlns:xs="http://www.w3.org/2001/XMLSchema" xmlns:p="http://schemas.microsoft.com/office/2006/metadata/properties" xmlns:ns2="e7f26f45-1026-4263-80bd-6dbdd820b58c" xmlns:ns3="e977e6cb-be1f-4596-b7cc-4e76972887ad" targetNamespace="http://schemas.microsoft.com/office/2006/metadata/properties" ma:root="true" ma:fieldsID="063445e55144ca2ac14e8e0aa96a2c63" ns2:_="" ns3:_="">
    <xsd:import namespace="e7f26f45-1026-4263-80bd-6dbdd820b58c"/>
    <xsd:import namespace="e977e6cb-be1f-4596-b7cc-4e76972887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f26f45-1026-4263-80bd-6dbdd820b5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77e6cb-be1f-4596-b7cc-4e76972887a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26211ea-4e5a-4a55-88dd-e1f04f84b04d}" ma:internalName="TaxCatchAll" ma:showField="CatchAllData" ma:web="e977e6cb-be1f-4596-b7cc-4e76972887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60B431-BB71-4309-8EF6-5849C5B14BFE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D3C77AB-2404-423F-8EC6-9D116A04826E}">
  <ds:schemaRefs>
    <ds:schemaRef ds:uri="e977e6cb-be1f-4596-b7cc-4e76972887ad"/>
    <ds:schemaRef ds:uri="http://purl.org/dc/terms/"/>
    <ds:schemaRef ds:uri="http://schemas.microsoft.com/office/2006/documentManagement/types"/>
    <ds:schemaRef ds:uri="e7f26f45-1026-4263-80bd-6dbdd820b58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34FEF75-2DC0-4F5D-BFE7-B2E54600D6F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6358261-FB0A-4529-BF73-F85B3E4B46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f26f45-1026-4263-80bd-6dbdd820b58c"/>
    <ds:schemaRef ds:uri="e977e6cb-be1f-4596-b7cc-4e76972887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4188</TotalTime>
  <Words>785</Words>
  <Application>Microsoft Office PowerPoint</Application>
  <PresentationFormat>Affichage à l'écran (4:3)</PresentationFormat>
  <Paragraphs>190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Company>BPCE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palmam</dc:creator>
  <cp:lastModifiedBy>LE BOURHIS MORGAN</cp:lastModifiedBy>
  <cp:revision>11</cp:revision>
  <cp:lastPrinted>2019-01-08T14:41:03Z</cp:lastPrinted>
  <dcterms:created xsi:type="dcterms:W3CDTF">2017-11-28T10:11:15Z</dcterms:created>
  <dcterms:modified xsi:type="dcterms:W3CDTF">2024-01-15T09:43:30Z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0x010100BC7A092DC0563D4CB0FA71C8AD85D9F2</vt:lpwstr>
  </property>
  <property fmtid="{D5CDD505-2E9C-101B-9397-08002B2CF9AE}" pid="3" name="MediaServiceImageTags">
    <vt:lpwstr/>
  </property>
  <property fmtid="{D5CDD505-2E9C-101B-9397-08002B2CF9AE}" pid="4" name="MSIP_Label_48a19f0c-bea1-442e-a475-ed109d9ec508_Enabled">
    <vt:lpwstr>true</vt:lpwstr>
  </property>
  <property fmtid="{D5CDD505-2E9C-101B-9397-08002B2CF9AE}" pid="5" name="MSIP_Label_48a19f0c-bea1-442e-a475-ed109d9ec508_SetDate">
    <vt:lpwstr>2023-06-05T12:49:14Z</vt:lpwstr>
  </property>
  <property fmtid="{D5CDD505-2E9C-101B-9397-08002B2CF9AE}" pid="6" name="MSIP_Label_48a19f0c-bea1-442e-a475-ed109d9ec508_Method">
    <vt:lpwstr>Standard</vt:lpwstr>
  </property>
  <property fmtid="{D5CDD505-2E9C-101B-9397-08002B2CF9AE}" pid="7" name="MSIP_Label_48a19f0c-bea1-442e-a475-ed109d9ec508_Name">
    <vt:lpwstr>48a19f0c-bea1-442e-a475-ed109d9ec508</vt:lpwstr>
  </property>
  <property fmtid="{D5CDD505-2E9C-101B-9397-08002B2CF9AE}" pid="8" name="MSIP_Label_48a19f0c-bea1-442e-a475-ed109d9ec508_SiteId">
    <vt:lpwstr>d5bb6d35-8a82-4329-b49a-5030bd6497ab</vt:lpwstr>
  </property>
  <property fmtid="{D5CDD505-2E9C-101B-9397-08002B2CF9AE}" pid="9" name="MSIP_Label_48a19f0c-bea1-442e-a475-ed109d9ec508_ContentBits">
    <vt:lpwstr>0</vt:lpwstr>
  </property>
</Properties>
</file>