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pptx" ContentType="application/vnd.openxmlformats-officedocument.presentationml.presentation"/>
  <Default Extension="rels" ContentType="application/vnd.openxmlformats-package.relationships+xml"/>
  <Default Extension="vml" ContentType="application/vnd.openxmlformats-officedocument.vmlDrawing"/>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0" r:id="rId4"/>
  </p:sldMasterIdLst>
  <p:notesMasterIdLst>
    <p:notesMasterId r:id="rId14"/>
  </p:notesMasterIdLst>
  <p:handoutMasterIdLst>
    <p:handoutMasterId r:id="rId15"/>
  </p:handoutMasterIdLst>
  <p:sldIdLst>
    <p:sldId id="308" r:id="rId5"/>
    <p:sldId id="318" r:id="rId6"/>
    <p:sldId id="319" r:id="rId7"/>
    <p:sldId id="2146847353" r:id="rId8"/>
    <p:sldId id="323" r:id="rId9"/>
    <p:sldId id="2146847351" r:id="rId10"/>
    <p:sldId id="2146847352" r:id="rId11"/>
    <p:sldId id="271" r:id="rId12"/>
    <p:sldId id="272" r:id="rId1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6265" autoAdjust="0"/>
  </p:normalViewPr>
  <p:slideViewPr>
    <p:cSldViewPr snapToGrid="0" showGuides="1">
      <p:cViewPr varScale="1">
        <p:scale>
          <a:sx n="68" d="100"/>
          <a:sy n="68" d="100"/>
        </p:scale>
        <p:origin x="780" y="66"/>
      </p:cViewPr>
      <p:guideLst>
        <p:guide pos="3840"/>
        <p:guide orient="horz" pos="2160"/>
      </p:guideLst>
    </p:cSldViewPr>
  </p:slideViewPr>
  <p:outlineViewPr>
    <p:cViewPr>
      <p:scale>
        <a:sx n="50" d="100"/>
        <a:sy n="50" d="100"/>
      </p:scale>
      <p:origin x="0" y="0"/>
    </p:cViewPr>
  </p:outlineViewPr>
  <p:notesTextViewPr>
    <p:cViewPr>
      <p:scale>
        <a:sx n="1" d="1"/>
        <a:sy n="1" d="1"/>
      </p:scale>
      <p:origin x="0" y="0"/>
    </p:cViewPr>
  </p:notesTextViewPr>
  <p:sorterViewPr>
    <p:cViewPr>
      <p:scale>
        <a:sx n="75" d="100"/>
        <a:sy n="75" d="100"/>
      </p:scale>
      <p:origin x="0" y="0"/>
    </p:cViewPr>
  </p:sorterViewPr>
  <p:notesViewPr>
    <p:cSldViewPr snapToGrid="0">
      <p:cViewPr varScale="1">
        <p:scale>
          <a:sx n="117" d="100"/>
          <a:sy n="117" d="100"/>
        </p:scale>
        <p:origin x="5028"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INCK Yves [CEGEE]" userId="58ab786b-eff3-4fb5-b8c5-161f6b44608b" providerId="ADAL" clId="{DA453CDC-C7F7-4211-8B37-3B50E94256C2}"/>
    <pc:docChg chg="custSel modSld">
      <pc:chgData name="ZINCK Yves [CEGEE]" userId="58ab786b-eff3-4fb5-b8c5-161f6b44608b" providerId="ADAL" clId="{DA453CDC-C7F7-4211-8B37-3B50E94256C2}" dt="2023-03-13T14:35:46.377" v="492" actId="6549"/>
      <pc:docMkLst>
        <pc:docMk/>
      </pc:docMkLst>
      <pc:sldChg chg="modSp mod">
        <pc:chgData name="ZINCK Yves [CEGEE]" userId="58ab786b-eff3-4fb5-b8c5-161f6b44608b" providerId="ADAL" clId="{DA453CDC-C7F7-4211-8B37-3B50E94256C2}" dt="2023-03-13T12:49:22.730" v="25" actId="20577"/>
        <pc:sldMkLst>
          <pc:docMk/>
          <pc:sldMk cId="818310574" sldId="319"/>
        </pc:sldMkLst>
        <pc:spChg chg="mod">
          <ac:chgData name="ZINCK Yves [CEGEE]" userId="58ab786b-eff3-4fb5-b8c5-161f6b44608b" providerId="ADAL" clId="{DA453CDC-C7F7-4211-8B37-3B50E94256C2}" dt="2023-03-13T12:49:22.730" v="25" actId="20577"/>
          <ac:spMkLst>
            <pc:docMk/>
            <pc:sldMk cId="818310574" sldId="319"/>
            <ac:spMk id="7" creationId="{622FFCA2-E096-4C4A-901A-6D87809F12A4}"/>
          </ac:spMkLst>
        </pc:spChg>
      </pc:sldChg>
      <pc:sldChg chg="modSp mod">
        <pc:chgData name="ZINCK Yves [CEGEE]" userId="58ab786b-eff3-4fb5-b8c5-161f6b44608b" providerId="ADAL" clId="{DA453CDC-C7F7-4211-8B37-3B50E94256C2}" dt="2023-03-13T14:35:46.377" v="492" actId="6549"/>
        <pc:sldMkLst>
          <pc:docMk/>
          <pc:sldMk cId="2285385321" sldId="2146847352"/>
        </pc:sldMkLst>
        <pc:spChg chg="mod">
          <ac:chgData name="ZINCK Yves [CEGEE]" userId="58ab786b-eff3-4fb5-b8c5-161f6b44608b" providerId="ADAL" clId="{DA453CDC-C7F7-4211-8B37-3B50E94256C2}" dt="2023-03-13T14:35:46.377" v="492" actId="6549"/>
          <ac:spMkLst>
            <pc:docMk/>
            <pc:sldMk cId="2285385321" sldId="2146847352"/>
            <ac:spMk id="7" creationId="{622FFCA2-E096-4C4A-901A-6D87809F12A4}"/>
          </ac:spMkLst>
        </pc:spChg>
      </pc:sldChg>
    </pc:docChg>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1F1DC9B7-CE78-4D70-B093-76A1E5038B6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B86A0124-9EAE-47D5-A0B4-F1FA629AEC8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B8CD560-A4A9-4D0B-B9D8-DF20B63F37C0}" type="datetimeFigureOut">
              <a:rPr lang="fr-FR" smtClean="0"/>
              <a:t>13/03/2023</a:t>
            </a:fld>
            <a:endParaRPr lang="fr-FR"/>
          </a:p>
        </p:txBody>
      </p:sp>
      <p:sp>
        <p:nvSpPr>
          <p:cNvPr id="4" name="Espace réservé du pied de page 3">
            <a:extLst>
              <a:ext uri="{FF2B5EF4-FFF2-40B4-BE49-F238E27FC236}">
                <a16:creationId xmlns:a16="http://schemas.microsoft.com/office/drawing/2014/main" id="{2D82DFCA-E2F7-4B29-BC20-B8C0A2894CF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BC8F3435-E04C-43A1-99BC-CD20F7F4A08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E867B09-A61B-4819-9CF7-B22A5248D8A3}" type="slidenum">
              <a:rPr lang="fr-FR" smtClean="0"/>
              <a:t>‹N°›</a:t>
            </a:fld>
            <a:endParaRPr lang="fr-FR"/>
          </a:p>
        </p:txBody>
      </p:sp>
    </p:spTree>
    <p:extLst>
      <p:ext uri="{BB962C8B-B14F-4D97-AF65-F5344CB8AC3E}">
        <p14:creationId xmlns:p14="http://schemas.microsoft.com/office/powerpoint/2010/main" val="34666149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F5C28A-2736-41DB-8B77-BB77B84DCA72}" type="datetimeFigureOut">
              <a:rPr lang="fr-FR" smtClean="0"/>
              <a:t>13/03/2023</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1A4440-8984-420A-82EA-536835DC729E}" type="slidenum">
              <a:rPr lang="fr-FR" smtClean="0"/>
              <a:t>‹N°›</a:t>
            </a:fld>
            <a:endParaRPr lang="fr-FR"/>
          </a:p>
        </p:txBody>
      </p:sp>
    </p:spTree>
    <p:extLst>
      <p:ext uri="{BB962C8B-B14F-4D97-AF65-F5344CB8AC3E}">
        <p14:creationId xmlns:p14="http://schemas.microsoft.com/office/powerpoint/2010/main" val="1277221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a:t>
            </a:fld>
            <a:endParaRPr lang="fr-FR"/>
          </a:p>
        </p:txBody>
      </p:sp>
    </p:spTree>
    <p:extLst>
      <p:ext uri="{BB962C8B-B14F-4D97-AF65-F5344CB8AC3E}">
        <p14:creationId xmlns:p14="http://schemas.microsoft.com/office/powerpoint/2010/main" val="30007818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1A4440-8984-420A-82EA-536835DC729E}" type="slidenum">
              <a:rPr kumimoji="0" lang="fr-FR" sz="1200" b="0" i="0" u="none" strike="noStrike" kern="1200" cap="none" spc="0" normalizeH="0" baseline="0" noProof="0" smtClean="0">
                <a:ln>
                  <a:noFill/>
                </a:ln>
                <a:solidFill>
                  <a:srgbClr val="3E454A"/>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fr-FR" sz="1200" b="0" i="0" u="none" strike="noStrike" kern="1200" cap="none" spc="0" normalizeH="0" baseline="0" noProof="0">
              <a:ln>
                <a:noFill/>
              </a:ln>
              <a:solidFill>
                <a:srgbClr val="3E454A"/>
              </a:solidFill>
              <a:effectLst/>
              <a:uLnTx/>
              <a:uFillTx/>
              <a:latin typeface="Arial" panose="020B0604020202020204"/>
              <a:ea typeface="+mn-ea"/>
              <a:cs typeface="+mn-cs"/>
            </a:endParaRPr>
          </a:p>
        </p:txBody>
      </p:sp>
    </p:spTree>
    <p:extLst>
      <p:ext uri="{BB962C8B-B14F-4D97-AF65-F5344CB8AC3E}">
        <p14:creationId xmlns:p14="http://schemas.microsoft.com/office/powerpoint/2010/main" val="29709066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1A4440-8984-420A-82EA-536835DC729E}" type="slidenum">
              <a:rPr kumimoji="0" lang="fr-FR" sz="1200" b="0" i="0" u="none" strike="noStrike" kern="1200" cap="none" spc="0" normalizeH="0" baseline="0" noProof="0" smtClean="0">
                <a:ln>
                  <a:noFill/>
                </a:ln>
                <a:solidFill>
                  <a:srgbClr val="3E454A"/>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FR" sz="1200" b="0" i="0" u="none" strike="noStrike" kern="1200" cap="none" spc="0" normalizeH="0" baseline="0" noProof="0">
              <a:ln>
                <a:noFill/>
              </a:ln>
              <a:solidFill>
                <a:srgbClr val="3E454A"/>
              </a:solidFill>
              <a:effectLst/>
              <a:uLnTx/>
              <a:uFillTx/>
              <a:latin typeface="Arial" panose="020B0604020202020204"/>
              <a:ea typeface="+mn-ea"/>
              <a:cs typeface="+mn-cs"/>
            </a:endParaRPr>
          </a:p>
        </p:txBody>
      </p:sp>
    </p:spTree>
    <p:extLst>
      <p:ext uri="{BB962C8B-B14F-4D97-AF65-F5344CB8AC3E}">
        <p14:creationId xmlns:p14="http://schemas.microsoft.com/office/powerpoint/2010/main" val="10689038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1A4440-8984-420A-82EA-536835DC729E}" type="slidenum">
              <a:rPr kumimoji="0" lang="fr-FR" sz="1200" b="0" i="0" u="none" strike="noStrike" kern="1200" cap="none" spc="0" normalizeH="0" baseline="0" noProof="0" smtClean="0">
                <a:ln>
                  <a:noFill/>
                </a:ln>
                <a:solidFill>
                  <a:srgbClr val="3E454A"/>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FR" sz="1200" b="0" i="0" u="none" strike="noStrike" kern="1200" cap="none" spc="0" normalizeH="0" baseline="0" noProof="0">
              <a:ln>
                <a:noFill/>
              </a:ln>
              <a:solidFill>
                <a:srgbClr val="3E454A"/>
              </a:solidFill>
              <a:effectLst/>
              <a:uLnTx/>
              <a:uFillTx/>
              <a:latin typeface="Arial" panose="020B0604020202020204"/>
              <a:ea typeface="+mn-ea"/>
              <a:cs typeface="+mn-cs"/>
            </a:endParaRPr>
          </a:p>
        </p:txBody>
      </p:sp>
    </p:spTree>
    <p:extLst>
      <p:ext uri="{BB962C8B-B14F-4D97-AF65-F5344CB8AC3E}">
        <p14:creationId xmlns:p14="http://schemas.microsoft.com/office/powerpoint/2010/main" val="28084852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1A4440-8984-420A-82EA-536835DC729E}" type="slidenum">
              <a:rPr kumimoji="0" lang="fr-FR" sz="1200" b="0" i="0" u="none" strike="noStrike" kern="1200" cap="none" spc="0" normalizeH="0" baseline="0" noProof="0" smtClean="0">
                <a:ln>
                  <a:noFill/>
                </a:ln>
                <a:solidFill>
                  <a:srgbClr val="3E454A"/>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fr-FR" sz="1200" b="0" i="0" u="none" strike="noStrike" kern="1200" cap="none" spc="0" normalizeH="0" baseline="0" noProof="0">
              <a:ln>
                <a:noFill/>
              </a:ln>
              <a:solidFill>
                <a:srgbClr val="3E454A"/>
              </a:solidFill>
              <a:effectLst/>
              <a:uLnTx/>
              <a:uFillTx/>
              <a:latin typeface="Arial" panose="020B0604020202020204"/>
              <a:ea typeface="+mn-ea"/>
              <a:cs typeface="+mn-cs"/>
            </a:endParaRPr>
          </a:p>
        </p:txBody>
      </p:sp>
    </p:spTree>
    <p:extLst>
      <p:ext uri="{BB962C8B-B14F-4D97-AF65-F5344CB8AC3E}">
        <p14:creationId xmlns:p14="http://schemas.microsoft.com/office/powerpoint/2010/main" val="9460171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1A4440-8984-420A-82EA-536835DC729E}" type="slidenum">
              <a:rPr kumimoji="0" lang="fr-FR" sz="1200" b="0" i="0" u="none" strike="noStrike" kern="1200" cap="none" spc="0" normalizeH="0" baseline="0" noProof="0" smtClean="0">
                <a:ln>
                  <a:noFill/>
                </a:ln>
                <a:solidFill>
                  <a:srgbClr val="3E454A"/>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fr-FR" sz="1200" b="0" i="0" u="none" strike="noStrike" kern="1200" cap="none" spc="0" normalizeH="0" baseline="0" noProof="0">
              <a:ln>
                <a:noFill/>
              </a:ln>
              <a:solidFill>
                <a:srgbClr val="3E454A"/>
              </a:solidFill>
              <a:effectLst/>
              <a:uLnTx/>
              <a:uFillTx/>
              <a:latin typeface="Arial" panose="020B0604020202020204"/>
              <a:ea typeface="+mn-ea"/>
              <a:cs typeface="+mn-cs"/>
            </a:endParaRPr>
          </a:p>
        </p:txBody>
      </p:sp>
    </p:spTree>
    <p:extLst>
      <p:ext uri="{BB962C8B-B14F-4D97-AF65-F5344CB8AC3E}">
        <p14:creationId xmlns:p14="http://schemas.microsoft.com/office/powerpoint/2010/main" val="26455468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1A4440-8984-420A-82EA-536835DC729E}" type="slidenum">
              <a:rPr kumimoji="0" lang="fr-FR" sz="1200" b="0" i="0" u="none" strike="noStrike" kern="1200" cap="none" spc="0" normalizeH="0" baseline="0" noProof="0" smtClean="0">
                <a:ln>
                  <a:noFill/>
                </a:ln>
                <a:solidFill>
                  <a:srgbClr val="3E454A"/>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fr-FR" sz="1200" b="0" i="0" u="none" strike="noStrike" kern="1200" cap="none" spc="0" normalizeH="0" baseline="0" noProof="0">
              <a:ln>
                <a:noFill/>
              </a:ln>
              <a:solidFill>
                <a:srgbClr val="3E454A"/>
              </a:solidFill>
              <a:effectLst/>
              <a:uLnTx/>
              <a:uFillTx/>
              <a:latin typeface="Arial" panose="020B0604020202020204"/>
              <a:ea typeface="+mn-ea"/>
              <a:cs typeface="+mn-cs"/>
            </a:endParaRPr>
          </a:p>
        </p:txBody>
      </p:sp>
    </p:spTree>
    <p:extLst>
      <p:ext uri="{BB962C8B-B14F-4D97-AF65-F5344CB8AC3E}">
        <p14:creationId xmlns:p14="http://schemas.microsoft.com/office/powerpoint/2010/main" val="38637109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8</a:t>
            </a:fld>
            <a:endParaRPr lang="fr-FR"/>
          </a:p>
        </p:txBody>
      </p:sp>
    </p:spTree>
    <p:extLst>
      <p:ext uri="{BB962C8B-B14F-4D97-AF65-F5344CB8AC3E}">
        <p14:creationId xmlns:p14="http://schemas.microsoft.com/office/powerpoint/2010/main" val="3345426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9</a:t>
            </a:fld>
            <a:endParaRPr lang="fr-FR"/>
          </a:p>
        </p:txBody>
      </p:sp>
    </p:spTree>
    <p:extLst>
      <p:ext uri="{BB962C8B-B14F-4D97-AF65-F5344CB8AC3E}">
        <p14:creationId xmlns:p14="http://schemas.microsoft.com/office/powerpoint/2010/main" val="24018830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1.xml"/><Relationship Id="rId6" Type="http://schemas.openxmlformats.org/officeDocument/2006/relationships/image" Target="../media/image2.jpg"/><Relationship Id="rId5" Type="http://schemas.openxmlformats.org/officeDocument/2006/relationships/image" Target="../media/image10.jpeg"/><Relationship Id="rId4" Type="http://schemas.openxmlformats.org/officeDocument/2006/relationships/image" Target="../media/image9.jpe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avec photo et logos Paris 2024">
    <p:spTree>
      <p:nvGrpSpPr>
        <p:cNvPr id="1" name=""/>
        <p:cNvGrpSpPr/>
        <p:nvPr/>
      </p:nvGrpSpPr>
      <p:grpSpPr>
        <a:xfrm>
          <a:off x="0" y="0"/>
          <a:ext cx="0" cy="0"/>
          <a:chOff x="0" y="0"/>
          <a:chExt cx="0" cy="0"/>
        </a:xfrm>
      </p:grpSpPr>
      <p:pic>
        <p:nvPicPr>
          <p:cNvPr id="21" name="Image 20"/>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37160" y="-30480"/>
            <a:ext cx="12435840" cy="6888480"/>
          </a:xfrm>
          <a:prstGeom prst="rect">
            <a:avLst/>
          </a:prstGeom>
        </p:spPr>
      </p:pic>
      <p:grpSp>
        <p:nvGrpSpPr>
          <p:cNvPr id="27" name="Groupe 26"/>
          <p:cNvGrpSpPr/>
          <p:nvPr userDrawn="1"/>
        </p:nvGrpSpPr>
        <p:grpSpPr>
          <a:xfrm>
            <a:off x="8913018" y="4973733"/>
            <a:ext cx="2804665" cy="1160354"/>
            <a:chOff x="8913018" y="4973733"/>
            <a:chExt cx="2804665" cy="1160354"/>
          </a:xfrm>
        </p:grpSpPr>
        <p:sp>
          <p:nvSpPr>
            <p:cNvPr id="26" name="Rectangle 25"/>
            <p:cNvSpPr/>
            <p:nvPr userDrawn="1"/>
          </p:nvSpPr>
          <p:spPr>
            <a:xfrm>
              <a:off x="8913018" y="4973733"/>
              <a:ext cx="2804665" cy="11603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5" name="Image 2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26987" y="4988106"/>
              <a:ext cx="2771078" cy="1145981"/>
            </a:xfrm>
            <a:prstGeom prst="rect">
              <a:avLst/>
            </a:prstGeom>
          </p:spPr>
        </p:pic>
      </p:grpSp>
      <p:sp>
        <p:nvSpPr>
          <p:cNvPr id="13" name="Espace réservé du texte 12">
            <a:extLst>
              <a:ext uri="{FF2B5EF4-FFF2-40B4-BE49-F238E27FC236}">
                <a16:creationId xmlns:a16="http://schemas.microsoft.com/office/drawing/2014/main" id="{95D0BFA2-1C41-49BD-812E-3DA0944DDB0F}"/>
              </a:ext>
            </a:extLst>
          </p:cNvPr>
          <p:cNvSpPr>
            <a:spLocks noGrp="1" noChangeAspect="1"/>
          </p:cNvSpPr>
          <p:nvPr>
            <p:ph type="body" sz="quarter" idx="14" hasCustomPrompt="1"/>
          </p:nvPr>
        </p:nvSpPr>
        <p:spPr>
          <a:xfrm>
            <a:off x="4272866" y="1098933"/>
            <a:ext cx="7444817" cy="3874800"/>
          </a:xfrm>
          <a:custGeom>
            <a:avLst/>
            <a:gdLst>
              <a:gd name="connsiteX0" fmla="*/ 0 w 7444817"/>
              <a:gd name="connsiteY0" fmla="*/ 0 h 3874800"/>
              <a:gd name="connsiteX1" fmla="*/ 7442616 w 7444817"/>
              <a:gd name="connsiteY1" fmla="*/ 0 h 3874800"/>
              <a:gd name="connsiteX2" fmla="*/ 7442616 w 7444817"/>
              <a:gd name="connsiteY2" fmla="*/ 3768874 h 3874800"/>
              <a:gd name="connsiteX3" fmla="*/ 4538674 w 7444817"/>
              <a:gd name="connsiteY3" fmla="*/ 3768874 h 3874800"/>
              <a:gd name="connsiteX4" fmla="*/ 4538674 w 7444817"/>
              <a:gd name="connsiteY4" fmla="*/ 3874800 h 3874800"/>
              <a:gd name="connsiteX5" fmla="*/ 0 w 7444817"/>
              <a:gd name="connsiteY5" fmla="*/ 3874800 h 387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44817" h="3874800">
                <a:moveTo>
                  <a:pt x="0" y="0"/>
                </a:moveTo>
                <a:lnTo>
                  <a:pt x="7442616" y="0"/>
                </a:lnTo>
                <a:cubicBezTo>
                  <a:pt x="7447569" y="263418"/>
                  <a:pt x="7442616" y="3768874"/>
                  <a:pt x="7442616" y="3768874"/>
                </a:cubicBezTo>
                <a:lnTo>
                  <a:pt x="4538674" y="3768874"/>
                </a:lnTo>
                <a:lnTo>
                  <a:pt x="4538674" y="3874800"/>
                </a:lnTo>
                <a:lnTo>
                  <a:pt x="0" y="3874800"/>
                </a:lnTo>
                <a:close/>
              </a:path>
            </a:pathLst>
          </a:custGeom>
          <a:solidFill>
            <a:schemeClr val="bg1"/>
          </a:solidFill>
          <a:ln>
            <a:noFill/>
          </a:ln>
        </p:spPr>
        <p:txBody>
          <a:bodyPr wrap="square">
            <a:noAutofit/>
          </a:bodyPr>
          <a:lstStyle>
            <a:lvl1pPr>
              <a:defRPr/>
            </a:lvl1pPr>
          </a:lstStyle>
          <a:p>
            <a:pPr lvl="0"/>
            <a:r>
              <a:rPr lang="fr-FR" dirty="0"/>
              <a:t> </a:t>
            </a: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4617088" y="1507017"/>
            <a:ext cx="6840000" cy="1800000"/>
          </a:xfrm>
        </p:spPr>
        <p:txBody>
          <a:bodyPr anchor="b"/>
          <a:lstStyle>
            <a:lvl1pPr algn="l">
              <a:lnSpc>
                <a:spcPct val="72000"/>
              </a:lnSpc>
              <a:defRPr sz="4700"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4617088" y="3280884"/>
            <a:ext cx="684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4617088" y="4211638"/>
            <a:ext cx="2520000" cy="540000"/>
          </a:xfrm>
        </p:spPr>
        <p:txBody>
          <a:bodyPr/>
          <a:lstStyle>
            <a:lvl1pPr>
              <a:defRPr sz="2300" b="1">
                <a:solidFill>
                  <a:schemeClr val="tx1"/>
                </a:solidFill>
              </a:defRPr>
            </a:lvl1pPr>
          </a:lstStyle>
          <a:p>
            <a:fld id="{B7947706-D9FF-4DB2-84DE-96214BBDFBCF}" type="datetime4">
              <a:rPr lang="fr-FR" smtClean="0"/>
              <a:t>13 mars 2023</a:t>
            </a:fld>
            <a:endParaRPr lang="fr-FR" dirty="0"/>
          </a:p>
        </p:txBody>
      </p:sp>
      <p:pic>
        <p:nvPicPr>
          <p:cNvPr id="24" name="Image 23" descr="Une image contenant texte&#10;&#10;Description générée automatiquement">
            <a:extLst>
              <a:ext uri="{FF2B5EF4-FFF2-40B4-BE49-F238E27FC236}">
                <a16:creationId xmlns:a16="http://schemas.microsoft.com/office/drawing/2014/main" id="{9E94AC8E-4327-42CB-A80E-858C6AAAF542}"/>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0" y="4647341"/>
            <a:ext cx="2460076" cy="2209801"/>
          </a:xfrm>
          <a:prstGeom prst="rect">
            <a:avLst/>
          </a:prstGeom>
        </p:spPr>
      </p:pic>
    </p:spTree>
    <p:extLst>
      <p:ext uri="{BB962C8B-B14F-4D97-AF65-F5344CB8AC3E}">
        <p14:creationId xmlns:p14="http://schemas.microsoft.com/office/powerpoint/2010/main" val="33369545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uverture avec encadré contour rouge">
    <p:spTree>
      <p:nvGrpSpPr>
        <p:cNvPr id="1" name=""/>
        <p:cNvGrpSpPr/>
        <p:nvPr/>
      </p:nvGrpSpPr>
      <p:grpSpPr>
        <a:xfrm>
          <a:off x="0" y="0"/>
          <a:ext cx="0" cy="0"/>
          <a:chOff x="0" y="0"/>
          <a:chExt cx="0" cy="0"/>
        </a:xfrm>
      </p:grpSpPr>
      <p:sp>
        <p:nvSpPr>
          <p:cNvPr id="19" name="Graphique 10">
            <a:extLst>
              <a:ext uri="{FF2B5EF4-FFF2-40B4-BE49-F238E27FC236}">
                <a16:creationId xmlns:a16="http://schemas.microsoft.com/office/drawing/2014/main" id="{E1B5B5FB-9CFB-4EC5-84C4-2DBF5FC5DFB2}"/>
              </a:ext>
            </a:extLst>
          </p:cNvPr>
          <p:cNvSpPr>
            <a:spLocks noChangeAspect="1"/>
          </p:cNvSpPr>
          <p:nvPr userDrawn="1"/>
        </p:nvSpPr>
        <p:spPr>
          <a:xfrm>
            <a:off x="536400" y="537446"/>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noFill/>
          <a:ln w="15240" cap="flat">
            <a:solidFill>
              <a:schemeClr val="tx2"/>
            </a:solid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6" y="4061199"/>
            <a:ext cx="2520000" cy="540000"/>
          </a:xfrm>
        </p:spPr>
        <p:txBody>
          <a:bodyPr/>
          <a:lstStyle>
            <a:lvl1pPr>
              <a:defRPr sz="2300" b="1">
                <a:solidFill>
                  <a:schemeClr val="tx1"/>
                </a:solidFill>
              </a:defRPr>
            </a:lvl1pPr>
          </a:lstStyle>
          <a:p>
            <a:fld id="{274E9185-B350-4D1D-9BDD-65A8BD48219C}" type="datetime4">
              <a:rPr lang="fr-FR" smtClean="0"/>
              <a:t>13 mars 2023</a:t>
            </a:fld>
            <a:endParaRPr lang="fr-FR" dirty="0"/>
          </a:p>
        </p:txBody>
      </p:sp>
      <p:pic>
        <p:nvPicPr>
          <p:cNvPr id="10" name="Image 9" descr="Une image contenant texte&#10;&#10;Description générée automatiquement">
            <a:extLst>
              <a:ext uri="{FF2B5EF4-FFF2-40B4-BE49-F238E27FC236}">
                <a16:creationId xmlns:a16="http://schemas.microsoft.com/office/drawing/2014/main" id="{9E94AC8E-4327-42CB-A80E-858C6AAAF54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4647341"/>
            <a:ext cx="2460076" cy="2209801"/>
          </a:xfrm>
          <a:prstGeom prst="rect">
            <a:avLst/>
          </a:prstGeom>
        </p:spPr>
      </p:pic>
      <p:pic>
        <p:nvPicPr>
          <p:cNvPr id="5" name="Imag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793736" y="4755650"/>
            <a:ext cx="3082580" cy="1274803"/>
          </a:xfrm>
          <a:prstGeom prst="rect">
            <a:avLst/>
          </a:prstGeom>
        </p:spPr>
      </p:pic>
    </p:spTree>
    <p:extLst>
      <p:ext uri="{BB962C8B-B14F-4D97-AF65-F5344CB8AC3E}">
        <p14:creationId xmlns:p14="http://schemas.microsoft.com/office/powerpoint/2010/main" val="27845039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contour rouge">
    <p:spTree>
      <p:nvGrpSpPr>
        <p:cNvPr id="1" name=""/>
        <p:cNvGrpSpPr/>
        <p:nvPr/>
      </p:nvGrpSpPr>
      <p:grpSpPr>
        <a:xfrm>
          <a:off x="0" y="0"/>
          <a:ext cx="0" cy="0"/>
          <a:chOff x="0" y="0"/>
          <a:chExt cx="0" cy="0"/>
        </a:xfrm>
      </p:grpSpPr>
      <p:pic>
        <p:nvPicPr>
          <p:cNvPr id="23" name="Image 22">
            <a:extLst>
              <a:ext uri="{FF2B5EF4-FFF2-40B4-BE49-F238E27FC236}">
                <a16:creationId xmlns:a16="http://schemas.microsoft.com/office/drawing/2014/main" id="{B118B9DB-4C04-4B63-8944-C9D098266FA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24" name="Forme libre : forme 23">
            <a:extLst>
              <a:ext uri="{FF2B5EF4-FFF2-40B4-BE49-F238E27FC236}">
                <a16:creationId xmlns:a16="http://schemas.microsoft.com/office/drawing/2014/main" id="{BF20E773-0DFF-49F5-88D1-06EE1957307C}"/>
              </a:ext>
            </a:extLst>
          </p:cNvPr>
          <p:cNvSpPr>
            <a:spLocks noChangeAspect="1"/>
          </p:cNvSpPr>
          <p:nvPr userDrawn="1"/>
        </p:nvSpPr>
        <p:spPr>
          <a:xfrm>
            <a:off x="536343" y="536344"/>
            <a:ext cx="11160058" cy="5805341"/>
          </a:xfrm>
          <a:custGeom>
            <a:avLst/>
            <a:gdLst>
              <a:gd name="connsiteX0" fmla="*/ 985106 w 11160058"/>
              <a:gd name="connsiteY0" fmla="*/ 0 h 5805341"/>
              <a:gd name="connsiteX1" fmla="*/ 10144358 w 11160058"/>
              <a:gd name="connsiteY1" fmla="*/ 0 h 5805341"/>
              <a:gd name="connsiteX2" fmla="*/ 10144358 w 11160058"/>
              <a:gd name="connsiteY2" fmla="*/ 1 h 5805341"/>
              <a:gd name="connsiteX3" fmla="*/ 11151002 w 11160058"/>
              <a:gd name="connsiteY3" fmla="*/ 1 h 5805341"/>
              <a:gd name="connsiteX4" fmla="*/ 11151128 w 11160058"/>
              <a:gd name="connsiteY4" fmla="*/ 0 h 5805341"/>
              <a:gd name="connsiteX5" fmla="*/ 11160002 w 11160058"/>
              <a:gd name="connsiteY5" fmla="*/ 8876 h 5805341"/>
              <a:gd name="connsiteX6" fmla="*/ 11160002 w 11160058"/>
              <a:gd name="connsiteY6" fmla="*/ 5407760 h 5805341"/>
              <a:gd name="connsiteX7" fmla="*/ 11160002 w 11160058"/>
              <a:gd name="connsiteY7" fmla="*/ 5441468 h 5805341"/>
              <a:gd name="connsiteX8" fmla="*/ 11160058 w 11160058"/>
              <a:gd name="connsiteY8" fmla="*/ 5441468 h 5805341"/>
              <a:gd name="connsiteX9" fmla="*/ 11160058 w 11160058"/>
              <a:gd name="connsiteY9" fmla="*/ 5628083 h 5805341"/>
              <a:gd name="connsiteX10" fmla="*/ 11160058 w 11160058"/>
              <a:gd name="connsiteY10" fmla="*/ 5646742 h 5805341"/>
              <a:gd name="connsiteX11" fmla="*/ 11160058 w 11160058"/>
              <a:gd name="connsiteY11" fmla="*/ 5685545 h 5805341"/>
              <a:gd name="connsiteX12" fmla="*/ 9606766 w 11160058"/>
              <a:gd name="connsiteY12" fmla="*/ 5685545 h 5805341"/>
              <a:gd name="connsiteX13" fmla="*/ 9606766 w 11160058"/>
              <a:gd name="connsiteY13" fmla="*/ 5805341 h 5805341"/>
              <a:gd name="connsiteX14" fmla="*/ 9 w 11160058"/>
              <a:gd name="connsiteY14" fmla="*/ 5805341 h 5805341"/>
              <a:gd name="connsiteX15" fmla="*/ 9 w 11160058"/>
              <a:gd name="connsiteY15" fmla="*/ 5685545 h 5805341"/>
              <a:gd name="connsiteX16" fmla="*/ 0 w 11160058"/>
              <a:gd name="connsiteY16" fmla="*/ 5628083 h 5805341"/>
              <a:gd name="connsiteX17" fmla="*/ 47 w 11160058"/>
              <a:gd name="connsiteY17" fmla="*/ 5628083 h 5805341"/>
              <a:gd name="connsiteX18" fmla="*/ 47 w 11160058"/>
              <a:gd name="connsiteY18" fmla="*/ 9636 h 5805341"/>
              <a:gd name="connsiteX19" fmla="*/ 0 w 11160058"/>
              <a:gd name="connsiteY19" fmla="*/ 8703 h 5805341"/>
              <a:gd name="connsiteX20" fmla="*/ 8793 w 11160058"/>
              <a:gd name="connsiteY20" fmla="*/ 1 h 5805341"/>
              <a:gd name="connsiteX21" fmla="*/ 985105 w 11160058"/>
              <a:gd name="connsiteY21" fmla="*/ 1 h 5805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160058" h="5805341">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281952"/>
                  <a:pt x="11160002" y="4469661"/>
                  <a:pt x="11160002" y="5407760"/>
                </a:cubicBezTo>
                <a:lnTo>
                  <a:pt x="11160002" y="5441468"/>
                </a:lnTo>
                <a:lnTo>
                  <a:pt x="11160058" y="5441468"/>
                </a:lnTo>
                <a:lnTo>
                  <a:pt x="11160058" y="5628083"/>
                </a:lnTo>
                <a:lnTo>
                  <a:pt x="11160058" y="5646742"/>
                </a:lnTo>
                <a:lnTo>
                  <a:pt x="11160058" y="5685545"/>
                </a:lnTo>
                <a:lnTo>
                  <a:pt x="9606766" y="5685545"/>
                </a:lnTo>
                <a:lnTo>
                  <a:pt x="9606766" y="5805341"/>
                </a:lnTo>
                <a:lnTo>
                  <a:pt x="9" y="5805341"/>
                </a:lnTo>
                <a:lnTo>
                  <a:pt x="9" y="5685545"/>
                </a:lnTo>
                <a:lnTo>
                  <a:pt x="0" y="5628083"/>
                </a:lnTo>
                <a:lnTo>
                  <a:pt x="47" y="5628083"/>
                </a:ln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round/>
          </a:ln>
        </p:spPr>
        <p:txBody>
          <a:bodyPr wrap="square" rtlCol="0" anchor="ctr">
            <a:noAutofit/>
          </a:bodyPr>
          <a:lstStyle/>
          <a:p>
            <a:endParaRPr lang="fr-FR">
              <a:solidFill>
                <a:schemeClr val="tx1"/>
              </a:solidFill>
            </a:endParaRP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2000"/>
            <a:ext cx="10620000" cy="504000"/>
          </a:xfrm>
        </p:spPr>
        <p:txBody>
          <a:bodyPr anchor="ctr"/>
          <a:lstStyle>
            <a:lvl1pPr>
              <a:defRPr>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4821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25100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F38021ED-04D9-4CB3-A56F-E81A26CF5370}" type="datetime4">
              <a:rPr lang="fr-FR" smtClean="0"/>
              <a:t>13 mars 2023</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r>
              <a:rPr lang="fr-FR"/>
              <a:t>FAQ Migration - Mars 2023</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14821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dirty="0"/>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2510025" y="2799503"/>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14821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2510025" y="4167579"/>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14" name="Espace réservé du texte 2">
            <a:extLst>
              <a:ext uri="{FF2B5EF4-FFF2-40B4-BE49-F238E27FC236}">
                <a16:creationId xmlns:a16="http://schemas.microsoft.com/office/drawing/2014/main" id="{863F8089-6DF1-41FC-B75B-F8D08910E464}"/>
              </a:ext>
            </a:extLst>
          </p:cNvPr>
          <p:cNvSpPr>
            <a:spLocks noGrp="1"/>
          </p:cNvSpPr>
          <p:nvPr>
            <p:ph type="body" idx="17" hasCustomPrompt="1"/>
          </p:nvPr>
        </p:nvSpPr>
        <p:spPr>
          <a:xfrm>
            <a:off x="64478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D6FE874C-587C-4A91-AE0E-C1C9C3F63BC2}"/>
              </a:ext>
            </a:extLst>
          </p:cNvPr>
          <p:cNvSpPr>
            <a:spLocks noGrp="1"/>
          </p:cNvSpPr>
          <p:nvPr>
            <p:ph type="body" sz="quarter" idx="18" hasCustomPrompt="1"/>
          </p:nvPr>
        </p:nvSpPr>
        <p:spPr>
          <a:xfrm>
            <a:off x="74757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9" name="Espace réservé du texte 10">
            <a:extLst>
              <a:ext uri="{FF2B5EF4-FFF2-40B4-BE49-F238E27FC236}">
                <a16:creationId xmlns:a16="http://schemas.microsoft.com/office/drawing/2014/main" id="{DF1A1049-8BD1-4AAB-9532-C00607823C73}"/>
              </a:ext>
            </a:extLst>
          </p:cNvPr>
          <p:cNvSpPr>
            <a:spLocks noGrp="1"/>
          </p:cNvSpPr>
          <p:nvPr>
            <p:ph type="body" sz="quarter" idx="19" hasCustomPrompt="1"/>
          </p:nvPr>
        </p:nvSpPr>
        <p:spPr>
          <a:xfrm>
            <a:off x="64478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dirty="0"/>
              <a:t>NN</a:t>
            </a:r>
          </a:p>
        </p:txBody>
      </p:sp>
      <p:sp>
        <p:nvSpPr>
          <p:cNvPr id="20" name="Espace réservé du texte 10">
            <a:extLst>
              <a:ext uri="{FF2B5EF4-FFF2-40B4-BE49-F238E27FC236}">
                <a16:creationId xmlns:a16="http://schemas.microsoft.com/office/drawing/2014/main" id="{8D862442-38EE-4BD1-AF2C-FFE3291DF1FD}"/>
              </a:ext>
            </a:extLst>
          </p:cNvPr>
          <p:cNvSpPr>
            <a:spLocks noGrp="1"/>
          </p:cNvSpPr>
          <p:nvPr>
            <p:ph type="body" sz="quarter" idx="20" hasCustomPrompt="1"/>
          </p:nvPr>
        </p:nvSpPr>
        <p:spPr>
          <a:xfrm>
            <a:off x="7475725" y="2799503"/>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21" name="Espace réservé du texte 4">
            <a:extLst>
              <a:ext uri="{FF2B5EF4-FFF2-40B4-BE49-F238E27FC236}">
                <a16:creationId xmlns:a16="http://schemas.microsoft.com/office/drawing/2014/main" id="{DA285AE0-6497-45A4-8007-BCBF45B21516}"/>
              </a:ext>
            </a:extLst>
          </p:cNvPr>
          <p:cNvSpPr>
            <a:spLocks noGrp="1"/>
          </p:cNvSpPr>
          <p:nvPr>
            <p:ph type="body" sz="quarter" idx="21" hasCustomPrompt="1"/>
          </p:nvPr>
        </p:nvSpPr>
        <p:spPr>
          <a:xfrm>
            <a:off x="64478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2" name="Espace réservé du texte 10">
            <a:extLst>
              <a:ext uri="{FF2B5EF4-FFF2-40B4-BE49-F238E27FC236}">
                <a16:creationId xmlns:a16="http://schemas.microsoft.com/office/drawing/2014/main" id="{1277DAF8-0330-4C20-B633-516490DCC020}"/>
              </a:ext>
            </a:extLst>
          </p:cNvPr>
          <p:cNvSpPr>
            <a:spLocks noGrp="1"/>
          </p:cNvSpPr>
          <p:nvPr>
            <p:ph type="body" sz="quarter" idx="22" hasCustomPrompt="1"/>
          </p:nvPr>
        </p:nvSpPr>
        <p:spPr>
          <a:xfrm>
            <a:off x="7475725" y="4167579"/>
            <a:ext cx="2160000" cy="1080000"/>
          </a:xfrm>
        </p:spPr>
        <p:txBody>
          <a:bodyPr anchor="ctr"/>
          <a:lstStyle>
            <a:lvl1pPr>
              <a:defRPr sz="1300">
                <a:solidFill>
                  <a:schemeClr val="tx1"/>
                </a:solidFill>
              </a:defRPr>
            </a:lvl1pPr>
          </a:lstStyle>
          <a:p>
            <a:pPr lvl="0"/>
            <a:r>
              <a:rPr lang="fr-FR" dirty="0"/>
              <a:t>Modifier les styles du texte du masque</a:t>
            </a:r>
          </a:p>
        </p:txBody>
      </p:sp>
      <p:pic>
        <p:nvPicPr>
          <p:cNvPr id="25" name="Image 2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4245264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Grande partie">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DF8C6C31-7D7B-47B9-8A52-F9215569A4C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65510" y="6177603"/>
            <a:ext cx="1757360" cy="577552"/>
          </a:xfrm>
          <a:prstGeom prst="rect">
            <a:avLst/>
          </a:prstGeom>
        </p:spPr>
      </p:pic>
      <p:sp>
        <p:nvSpPr>
          <p:cNvPr id="10" name="Forme libre : forme 9">
            <a:extLst>
              <a:ext uri="{FF2B5EF4-FFF2-40B4-BE49-F238E27FC236}">
                <a16:creationId xmlns:a16="http://schemas.microsoft.com/office/drawing/2014/main" id="{9287D92D-9701-44CA-94A2-69F6C452575D}"/>
              </a:ext>
            </a:extLst>
          </p:cNvPr>
          <p:cNvSpPr>
            <a:spLocks noChangeAspect="1"/>
          </p:cNvSpPr>
          <p:nvPr userDrawn="1"/>
        </p:nvSpPr>
        <p:spPr>
          <a:xfrm>
            <a:off x="536343" y="536344"/>
            <a:ext cx="11160002" cy="5701107"/>
          </a:xfrm>
          <a:custGeom>
            <a:avLst/>
            <a:gdLst>
              <a:gd name="connsiteX0" fmla="*/ 985106 w 11160002"/>
              <a:gd name="connsiteY0" fmla="*/ 0 h 5701107"/>
              <a:gd name="connsiteX1" fmla="*/ 10144358 w 11160002"/>
              <a:gd name="connsiteY1" fmla="*/ 0 h 5701107"/>
              <a:gd name="connsiteX2" fmla="*/ 10144358 w 11160002"/>
              <a:gd name="connsiteY2" fmla="*/ 1 h 5701107"/>
              <a:gd name="connsiteX3" fmla="*/ 11151002 w 11160002"/>
              <a:gd name="connsiteY3" fmla="*/ 1 h 5701107"/>
              <a:gd name="connsiteX4" fmla="*/ 11151128 w 11160002"/>
              <a:gd name="connsiteY4" fmla="*/ 0 h 5701107"/>
              <a:gd name="connsiteX5" fmla="*/ 11160002 w 11160002"/>
              <a:gd name="connsiteY5" fmla="*/ 8876 h 5701107"/>
              <a:gd name="connsiteX6" fmla="*/ 11160002 w 11160002"/>
              <a:gd name="connsiteY6" fmla="*/ 5586636 h 5701107"/>
              <a:gd name="connsiteX7" fmla="*/ 11160002 w 11160002"/>
              <a:gd name="connsiteY7" fmla="*/ 5586762 h 5701107"/>
              <a:gd name="connsiteX8" fmla="*/ 11150875 w 11160002"/>
              <a:gd name="connsiteY8" fmla="*/ 5595382 h 5701107"/>
              <a:gd name="connsiteX9" fmla="*/ 9246907 w 11160002"/>
              <a:gd name="connsiteY9" fmla="*/ 5595382 h 5701107"/>
              <a:gd name="connsiteX10" fmla="*/ 9238035 w 11160002"/>
              <a:gd name="connsiteY10" fmla="*/ 5604508 h 5701107"/>
              <a:gd name="connsiteX11" fmla="*/ 9238035 w 11160002"/>
              <a:gd name="connsiteY11" fmla="*/ 5692105 h 5701107"/>
              <a:gd name="connsiteX12" fmla="*/ 9228908 w 11160002"/>
              <a:gd name="connsiteY12" fmla="*/ 5701106 h 5701107"/>
              <a:gd name="connsiteX13" fmla="*/ 8252595 w 11160002"/>
              <a:gd name="connsiteY13" fmla="*/ 5701106 h 5701107"/>
              <a:gd name="connsiteX14" fmla="*/ 8252595 w 11160002"/>
              <a:gd name="connsiteY14" fmla="*/ 5701107 h 5701107"/>
              <a:gd name="connsiteX15" fmla="*/ 9046 w 11160002"/>
              <a:gd name="connsiteY15" fmla="*/ 5701107 h 5701107"/>
              <a:gd name="connsiteX16" fmla="*/ 47 w 11160002"/>
              <a:gd name="connsiteY16" fmla="*/ 5692106 h 5701107"/>
              <a:gd name="connsiteX17" fmla="*/ 47 w 11160002"/>
              <a:gd name="connsiteY17" fmla="*/ 9636 h 5701107"/>
              <a:gd name="connsiteX18" fmla="*/ 0 w 11160002"/>
              <a:gd name="connsiteY18" fmla="*/ 8703 h 5701107"/>
              <a:gd name="connsiteX19" fmla="*/ 8793 w 11160002"/>
              <a:gd name="connsiteY19" fmla="*/ 1 h 5701107"/>
              <a:gd name="connsiteX20" fmla="*/ 985105 w 11160002"/>
              <a:gd name="connsiteY20" fmla="*/ 1 h 570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60002" h="5701107">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310201"/>
                  <a:pt x="11160002" y="5377976"/>
                  <a:pt x="11160002" y="5586636"/>
                </a:cubicBezTo>
                <a:cubicBezTo>
                  <a:pt x="11160002" y="5586673"/>
                  <a:pt x="11160002" y="5586725"/>
                  <a:pt x="11160002" y="5586762"/>
                </a:cubicBezTo>
                <a:cubicBezTo>
                  <a:pt x="11159863" y="5591668"/>
                  <a:pt x="11155768" y="5595522"/>
                  <a:pt x="11150875" y="5595382"/>
                </a:cubicBezTo>
                <a:lnTo>
                  <a:pt x="9246907" y="5595382"/>
                </a:lnTo>
                <a:lnTo>
                  <a:pt x="9238035" y="5604508"/>
                </a:lnTo>
                <a:lnTo>
                  <a:pt x="9238035" y="5692105"/>
                </a:lnTo>
                <a:cubicBezTo>
                  <a:pt x="9237972" y="5697100"/>
                  <a:pt x="9233903" y="5701106"/>
                  <a:pt x="9228908" y="5701106"/>
                </a:cubicBezTo>
                <a:lnTo>
                  <a:pt x="8252595" y="5701106"/>
                </a:lnTo>
                <a:lnTo>
                  <a:pt x="8252595" y="5701107"/>
                </a:lnTo>
                <a:lnTo>
                  <a:pt x="9046" y="5701107"/>
                </a:lnTo>
                <a:cubicBezTo>
                  <a:pt x="4077" y="5701107"/>
                  <a:pt x="47" y="5697075"/>
                  <a:pt x="47" y="5692106"/>
                </a:cubicBez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fr-FR"/>
          </a:p>
        </p:txBody>
      </p:sp>
      <p:sp>
        <p:nvSpPr>
          <p:cNvPr id="2" name="Titre 1">
            <a:extLst>
              <a:ext uri="{FF2B5EF4-FFF2-40B4-BE49-F238E27FC236}">
                <a16:creationId xmlns:a16="http://schemas.microsoft.com/office/drawing/2014/main" id="{F5412AB6-7FD5-460F-B722-2C4F455C05AC}"/>
              </a:ext>
            </a:extLst>
          </p:cNvPr>
          <p:cNvSpPr>
            <a:spLocks noGrp="1"/>
          </p:cNvSpPr>
          <p:nvPr>
            <p:ph type="title" hasCustomPrompt="1"/>
          </p:nvPr>
        </p:nvSpPr>
        <p:spPr>
          <a:xfrm>
            <a:off x="1083787" y="2273617"/>
            <a:ext cx="2880000" cy="1080000"/>
          </a:xfrm>
        </p:spPr>
        <p:txBody>
          <a:bodyPr anchor="b"/>
          <a:lstStyle>
            <a:lvl1pPr algn="l">
              <a:defRPr sz="6900" i="1">
                <a:solidFill>
                  <a:schemeClr val="tx2"/>
                </a:solidFill>
              </a:defRPr>
            </a:lvl1pPr>
          </a:lstStyle>
          <a:p>
            <a:r>
              <a:rPr lang="fr-FR" dirty="0"/>
              <a:t>NN</a:t>
            </a:r>
          </a:p>
        </p:txBody>
      </p:sp>
      <p:sp>
        <p:nvSpPr>
          <p:cNvPr id="3" name="Espace réservé du texte 2">
            <a:extLst>
              <a:ext uri="{FF2B5EF4-FFF2-40B4-BE49-F238E27FC236}">
                <a16:creationId xmlns:a16="http://schemas.microsoft.com/office/drawing/2014/main" id="{461ED590-E3E6-4DF4-9162-2A904771452D}"/>
              </a:ext>
            </a:extLst>
          </p:cNvPr>
          <p:cNvSpPr>
            <a:spLocks noGrp="1"/>
          </p:cNvSpPr>
          <p:nvPr>
            <p:ph type="body" idx="1" hasCustomPrompt="1"/>
          </p:nvPr>
        </p:nvSpPr>
        <p:spPr>
          <a:xfrm>
            <a:off x="1083786" y="3269296"/>
            <a:ext cx="7920000" cy="2160000"/>
          </a:xfrm>
        </p:spPr>
        <p:txBody>
          <a:bodyPr anchor="t"/>
          <a:lstStyle>
            <a:lvl1pPr marL="0" indent="0" algn="l">
              <a:buNone/>
              <a:defRPr sz="23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Modifier les styles du texte du masque</a:t>
            </a:r>
          </a:p>
        </p:txBody>
      </p:sp>
      <p:sp>
        <p:nvSpPr>
          <p:cNvPr id="8" name="Espace réservé de la date 7">
            <a:extLst>
              <a:ext uri="{FF2B5EF4-FFF2-40B4-BE49-F238E27FC236}">
                <a16:creationId xmlns:a16="http://schemas.microsoft.com/office/drawing/2014/main" id="{CC76C4E5-F666-4B92-80DC-0D82AFEB22C8}"/>
              </a:ext>
            </a:extLst>
          </p:cNvPr>
          <p:cNvSpPr>
            <a:spLocks noGrp="1"/>
          </p:cNvSpPr>
          <p:nvPr>
            <p:ph type="dt" sz="half" idx="10"/>
          </p:nvPr>
        </p:nvSpPr>
        <p:spPr/>
        <p:txBody>
          <a:bodyPr/>
          <a:lstStyle/>
          <a:p>
            <a:fld id="{3FE34791-139F-402B-8EBC-48784758C517}" type="datetime4">
              <a:rPr lang="fr-FR" smtClean="0"/>
              <a:t>13 mars 2023</a:t>
            </a:fld>
            <a:endParaRPr lang="fr-FR" dirty="0"/>
          </a:p>
        </p:txBody>
      </p:sp>
      <p:sp>
        <p:nvSpPr>
          <p:cNvPr id="11" name="Espace réservé du pied de page 10">
            <a:extLst>
              <a:ext uri="{FF2B5EF4-FFF2-40B4-BE49-F238E27FC236}">
                <a16:creationId xmlns:a16="http://schemas.microsoft.com/office/drawing/2014/main" id="{BBFF2255-0FA4-4D10-B137-EF7395F54D76}"/>
              </a:ext>
            </a:extLst>
          </p:cNvPr>
          <p:cNvSpPr>
            <a:spLocks noGrp="1"/>
          </p:cNvSpPr>
          <p:nvPr>
            <p:ph type="ftr" sz="quarter" idx="11"/>
          </p:nvPr>
        </p:nvSpPr>
        <p:spPr/>
        <p:txBody>
          <a:bodyPr/>
          <a:lstStyle/>
          <a:p>
            <a:r>
              <a:rPr lang="fr-FR"/>
              <a:t>FAQ Migration - Mars 2023</a:t>
            </a:r>
            <a:endParaRPr lang="fr-FR" dirty="0"/>
          </a:p>
        </p:txBody>
      </p:sp>
      <p:sp>
        <p:nvSpPr>
          <p:cNvPr id="13" name="Espace réservé du numéro de diapositive 12">
            <a:extLst>
              <a:ext uri="{FF2B5EF4-FFF2-40B4-BE49-F238E27FC236}">
                <a16:creationId xmlns:a16="http://schemas.microsoft.com/office/drawing/2014/main" id="{C11476EE-CC7F-4592-910E-D01AC09E4DE8}"/>
              </a:ext>
            </a:extLst>
          </p:cNvPr>
          <p:cNvSpPr>
            <a:spLocks noGrp="1"/>
          </p:cNvSpPr>
          <p:nvPr>
            <p:ph type="sldNum" sz="quarter" idx="12"/>
          </p:nvPr>
        </p:nvSpPr>
        <p:spPr/>
        <p:txBody>
          <a:bodyPr/>
          <a:lstStyle/>
          <a:p>
            <a:fld id="{975A587B-5814-4D9B-9598-FE9CB954CB01}" type="slidenum">
              <a:rPr lang="fr-FR" smtClean="0"/>
              <a:pPr/>
              <a:t>‹N°›</a:t>
            </a:fld>
            <a:endParaRPr lang="fr-FR" dirty="0"/>
          </a:p>
        </p:txBody>
      </p:sp>
      <p:pic>
        <p:nvPicPr>
          <p:cNvPr id="9" name="Imag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792639" y="6156907"/>
            <a:ext cx="1808129" cy="594237"/>
          </a:xfrm>
          <a:prstGeom prst="rect">
            <a:avLst/>
          </a:prstGeom>
        </p:spPr>
      </p:pic>
    </p:spTree>
    <p:extLst>
      <p:ext uri="{BB962C8B-B14F-4D97-AF65-F5344CB8AC3E}">
        <p14:creationId xmlns:p14="http://schemas.microsoft.com/office/powerpoint/2010/main" val="683706396"/>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Intercalaire">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6EACE135-59D9-484C-AA32-3E7FCBCEA79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12" name="Graphique 9">
            <a:extLst>
              <a:ext uri="{FF2B5EF4-FFF2-40B4-BE49-F238E27FC236}">
                <a16:creationId xmlns:a16="http://schemas.microsoft.com/office/drawing/2014/main" id="{73DBF73D-0F1A-48F4-A208-D09D87208337}"/>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1003618" y="1874837"/>
            <a:ext cx="10080000" cy="1325563"/>
          </a:xfrm>
        </p:spPr>
        <p:txBody>
          <a:bodyPr anchor="t"/>
          <a:lstStyle>
            <a:lvl1pPr>
              <a:defRPr sz="3900" i="0" cap="none" baseline="0">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003618" y="1292225"/>
            <a:ext cx="10080000" cy="684000"/>
          </a:xfrm>
        </p:spPr>
        <p:txBody>
          <a:bodyPr anchor="b"/>
          <a:lstStyle>
            <a:lvl1pPr marL="0" indent="0">
              <a:buNone/>
              <a:defRPr sz="3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5068570" y="4189728"/>
            <a:ext cx="6624173" cy="1440000"/>
          </a:xfrm>
        </p:spPr>
        <p:txBody>
          <a:bodyPr/>
          <a:lstStyle>
            <a:lvl1pPr>
              <a:lnSpc>
                <a:spcPct val="90000"/>
              </a:lnSpc>
              <a:defRPr sz="3000" b="0">
                <a:solidFill>
                  <a:schemeClr val="tx1"/>
                </a:solidFill>
              </a:defRPr>
            </a:lvl1pPr>
            <a:lvl2pPr marL="486000" indent="0">
              <a:buNone/>
              <a:defRPr/>
            </a:lvl2pPr>
          </a:lstStyle>
          <a:p>
            <a:pPr lvl="0"/>
            <a:r>
              <a:rPr lang="fr-FR" dirty="0"/>
              <a:t>Modifier les styles du texte du masque</a:t>
            </a:r>
          </a:p>
        </p:txBody>
      </p:sp>
      <p:sp>
        <p:nvSpPr>
          <p:cNvPr id="18" name="Forme libre : forme 17">
            <a:extLst>
              <a:ext uri="{FF2B5EF4-FFF2-40B4-BE49-F238E27FC236}">
                <a16:creationId xmlns:a16="http://schemas.microsoft.com/office/drawing/2014/main" id="{D56C62DE-5253-4778-A5EA-AE2DB6A4F369}"/>
              </a:ext>
            </a:extLst>
          </p:cNvPr>
          <p:cNvSpPr>
            <a:spLocks noChangeAspect="1"/>
          </p:cNvSpPr>
          <p:nvPr userDrawn="1"/>
        </p:nvSpPr>
        <p:spPr>
          <a:xfrm flipH="1">
            <a:off x="536400" y="536400"/>
            <a:ext cx="11160000" cy="3297845"/>
          </a:xfrm>
          <a:custGeom>
            <a:avLst/>
            <a:gdLst>
              <a:gd name="connsiteX0" fmla="*/ 11153163 w 11161956"/>
              <a:gd name="connsiteY0" fmla="*/ 0 h 3298423"/>
              <a:gd name="connsiteX1" fmla="*/ 4123899 w 11161956"/>
              <a:gd name="connsiteY1" fmla="*/ 0 h 3298423"/>
              <a:gd name="connsiteX2" fmla="*/ 4123899 w 11161956"/>
              <a:gd name="connsiteY2" fmla="*/ 4660 h 3298423"/>
              <a:gd name="connsiteX3" fmla="*/ 6651 w 11161956"/>
              <a:gd name="connsiteY3" fmla="*/ 4660 h 3298423"/>
              <a:gd name="connsiteX4" fmla="*/ 0 w 11161956"/>
              <a:gd name="connsiteY4" fmla="*/ 11312 h 3298423"/>
              <a:gd name="connsiteX5" fmla="*/ 0 w 11161956"/>
              <a:gd name="connsiteY5" fmla="*/ 3185225 h 3298423"/>
              <a:gd name="connsiteX6" fmla="*/ 6650 w 11161956"/>
              <a:gd name="connsiteY6" fmla="*/ 3192066 h 3298423"/>
              <a:gd name="connsiteX7" fmla="*/ 6745 w 11161956"/>
              <a:gd name="connsiteY7" fmla="*/ 3192066 h 3298423"/>
              <a:gd name="connsiteX8" fmla="*/ 4132357 w 11161956"/>
              <a:gd name="connsiteY8" fmla="*/ 3192066 h 3298423"/>
              <a:gd name="connsiteX9" fmla="*/ 4133026 w 11161956"/>
              <a:gd name="connsiteY9" fmla="*/ 3192698 h 3298423"/>
              <a:gd name="connsiteX10" fmla="*/ 7013178 w 11161956"/>
              <a:gd name="connsiteY10" fmla="*/ 3192698 h 3298423"/>
              <a:gd name="connsiteX11" fmla="*/ 7013305 w 11161956"/>
              <a:gd name="connsiteY11" fmla="*/ 3192698 h 3298423"/>
              <a:gd name="connsiteX12" fmla="*/ 7022179 w 11161956"/>
              <a:gd name="connsiteY12" fmla="*/ 3201825 h 3298423"/>
              <a:gd name="connsiteX13" fmla="*/ 7022179 w 11161956"/>
              <a:gd name="connsiteY13" fmla="*/ 3289422 h 3298423"/>
              <a:gd name="connsiteX14" fmla="*/ 7031306 w 11161956"/>
              <a:gd name="connsiteY14" fmla="*/ 3298423 h 3298423"/>
              <a:gd name="connsiteX15" fmla="*/ 11161909 w 11161956"/>
              <a:gd name="connsiteY15" fmla="*/ 3298423 h 3298423"/>
              <a:gd name="connsiteX16" fmla="*/ 11161909 w 11161956"/>
              <a:gd name="connsiteY16" fmla="*/ 9634 h 3298423"/>
              <a:gd name="connsiteX17" fmla="*/ 11161956 w 11161956"/>
              <a:gd name="connsiteY17" fmla="*/ 8701 h 3298423"/>
              <a:gd name="connsiteX18" fmla="*/ 11153163 w 11161956"/>
              <a:gd name="connsiteY18" fmla="*/ 0 h 3298423"/>
              <a:gd name="connsiteX0" fmla="*/ 11153163 w 11161956"/>
              <a:gd name="connsiteY0" fmla="*/ 0 h 3298423"/>
              <a:gd name="connsiteX1" fmla="*/ 4123899 w 11161956"/>
              <a:gd name="connsiteY1" fmla="*/ 0 h 3298423"/>
              <a:gd name="connsiteX2" fmla="*/ 6651 w 11161956"/>
              <a:gd name="connsiteY2" fmla="*/ 4660 h 3298423"/>
              <a:gd name="connsiteX3" fmla="*/ 0 w 11161956"/>
              <a:gd name="connsiteY3" fmla="*/ 11312 h 3298423"/>
              <a:gd name="connsiteX4" fmla="*/ 0 w 11161956"/>
              <a:gd name="connsiteY4" fmla="*/ 3185225 h 3298423"/>
              <a:gd name="connsiteX5" fmla="*/ 6650 w 11161956"/>
              <a:gd name="connsiteY5" fmla="*/ 3192066 h 3298423"/>
              <a:gd name="connsiteX6" fmla="*/ 6745 w 11161956"/>
              <a:gd name="connsiteY6" fmla="*/ 3192066 h 3298423"/>
              <a:gd name="connsiteX7" fmla="*/ 4132357 w 11161956"/>
              <a:gd name="connsiteY7" fmla="*/ 3192066 h 3298423"/>
              <a:gd name="connsiteX8" fmla="*/ 4133026 w 11161956"/>
              <a:gd name="connsiteY8" fmla="*/ 3192698 h 3298423"/>
              <a:gd name="connsiteX9" fmla="*/ 7013178 w 11161956"/>
              <a:gd name="connsiteY9" fmla="*/ 3192698 h 3298423"/>
              <a:gd name="connsiteX10" fmla="*/ 7013305 w 11161956"/>
              <a:gd name="connsiteY10" fmla="*/ 3192698 h 3298423"/>
              <a:gd name="connsiteX11" fmla="*/ 7022179 w 11161956"/>
              <a:gd name="connsiteY11" fmla="*/ 3201825 h 3298423"/>
              <a:gd name="connsiteX12" fmla="*/ 7022179 w 11161956"/>
              <a:gd name="connsiteY12" fmla="*/ 3289422 h 3298423"/>
              <a:gd name="connsiteX13" fmla="*/ 7031306 w 11161956"/>
              <a:gd name="connsiteY13" fmla="*/ 3298423 h 3298423"/>
              <a:gd name="connsiteX14" fmla="*/ 11161909 w 11161956"/>
              <a:gd name="connsiteY14" fmla="*/ 3298423 h 3298423"/>
              <a:gd name="connsiteX15" fmla="*/ 11161909 w 11161956"/>
              <a:gd name="connsiteY15" fmla="*/ 9634 h 3298423"/>
              <a:gd name="connsiteX16" fmla="*/ 11161956 w 11161956"/>
              <a:gd name="connsiteY16" fmla="*/ 8701 h 3298423"/>
              <a:gd name="connsiteX17" fmla="*/ 11153163 w 11161956"/>
              <a:gd name="connsiteY17" fmla="*/ 0 h 329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161956" h="3298423">
                <a:moveTo>
                  <a:pt x="11153163" y="0"/>
                </a:moveTo>
                <a:lnTo>
                  <a:pt x="4123899" y="0"/>
                </a:lnTo>
                <a:lnTo>
                  <a:pt x="6651" y="4660"/>
                </a:lnTo>
                <a:cubicBezTo>
                  <a:pt x="2978" y="4660"/>
                  <a:pt x="0" y="7639"/>
                  <a:pt x="0" y="11312"/>
                </a:cubicBezTo>
                <a:lnTo>
                  <a:pt x="0" y="3185225"/>
                </a:lnTo>
                <a:cubicBezTo>
                  <a:pt x="-53" y="3188950"/>
                  <a:pt x="2924" y="3192009"/>
                  <a:pt x="6650" y="3192066"/>
                </a:cubicBezTo>
                <a:lnTo>
                  <a:pt x="6745" y="3192066"/>
                </a:lnTo>
                <a:lnTo>
                  <a:pt x="4132357" y="3192066"/>
                </a:lnTo>
                <a:lnTo>
                  <a:pt x="4133026" y="3192698"/>
                </a:lnTo>
                <a:lnTo>
                  <a:pt x="7013178" y="3192698"/>
                </a:lnTo>
                <a:lnTo>
                  <a:pt x="7013305" y="3192698"/>
                </a:lnTo>
                <a:cubicBezTo>
                  <a:pt x="7018274" y="3192774"/>
                  <a:pt x="7022254" y="3196856"/>
                  <a:pt x="7022179" y="3201825"/>
                </a:cubicBezTo>
                <a:lnTo>
                  <a:pt x="7022179" y="3289422"/>
                </a:lnTo>
                <a:cubicBezTo>
                  <a:pt x="7022242" y="3294417"/>
                  <a:pt x="7026311" y="3298423"/>
                  <a:pt x="7031306" y="3298423"/>
                </a:cubicBezTo>
                <a:lnTo>
                  <a:pt x="11161909" y="3298423"/>
                </a:lnTo>
                <a:lnTo>
                  <a:pt x="11161909" y="9634"/>
                </a:lnTo>
                <a:cubicBezTo>
                  <a:pt x="11161941" y="9325"/>
                  <a:pt x="11161957" y="9012"/>
                  <a:pt x="11161956" y="8701"/>
                </a:cubicBezTo>
                <a:cubicBezTo>
                  <a:pt x="11161931" y="3871"/>
                  <a:pt x="11157994" y="-26"/>
                  <a:pt x="11153163" y="0"/>
                </a:cubicBezTo>
                <a:close/>
              </a:path>
            </a:pathLst>
          </a:custGeom>
          <a:noFill/>
          <a:ln w="15240" cap="flat">
            <a:solidFill>
              <a:schemeClr val="tx2"/>
            </a:solidFill>
            <a:prstDash val="solid"/>
            <a:miter/>
          </a:ln>
        </p:spPr>
        <p:txBody>
          <a:bodyPr wrap="square" rtlCol="0" anchor="ctr">
            <a:noAutofit/>
          </a:bodyPr>
          <a:lstStyle/>
          <a:p>
            <a:pPr lvl="0"/>
            <a:endParaRPr lang="fr-FR"/>
          </a:p>
        </p:txBody>
      </p:sp>
      <p:sp>
        <p:nvSpPr>
          <p:cNvPr id="4" name="Espace réservé de la date 3">
            <a:extLst>
              <a:ext uri="{FF2B5EF4-FFF2-40B4-BE49-F238E27FC236}">
                <a16:creationId xmlns:a16="http://schemas.microsoft.com/office/drawing/2014/main" id="{785CC8D4-9036-4DEC-A292-8721EA6C2413}"/>
              </a:ext>
            </a:extLst>
          </p:cNvPr>
          <p:cNvSpPr>
            <a:spLocks noGrp="1"/>
          </p:cNvSpPr>
          <p:nvPr>
            <p:ph type="dt" sz="half" idx="14"/>
          </p:nvPr>
        </p:nvSpPr>
        <p:spPr/>
        <p:txBody>
          <a:bodyPr/>
          <a:lstStyle/>
          <a:p>
            <a:fld id="{756B987C-A287-495F-946A-DD451F6CC510}" type="datetime4">
              <a:rPr lang="fr-FR" smtClean="0"/>
              <a:t>13 mars 2023</a:t>
            </a:fld>
            <a:endParaRPr lang="fr-FR" dirty="0"/>
          </a:p>
        </p:txBody>
      </p:sp>
      <p:sp>
        <p:nvSpPr>
          <p:cNvPr id="5" name="Espace réservé du pied de page 4">
            <a:extLst>
              <a:ext uri="{FF2B5EF4-FFF2-40B4-BE49-F238E27FC236}">
                <a16:creationId xmlns:a16="http://schemas.microsoft.com/office/drawing/2014/main" id="{EE0D9201-4036-4805-93AA-7256AFC777A3}"/>
              </a:ext>
            </a:extLst>
          </p:cNvPr>
          <p:cNvSpPr>
            <a:spLocks noGrp="1"/>
          </p:cNvSpPr>
          <p:nvPr>
            <p:ph type="ftr" sz="quarter" idx="15"/>
          </p:nvPr>
        </p:nvSpPr>
        <p:spPr/>
        <p:txBody>
          <a:bodyPr/>
          <a:lstStyle/>
          <a:p>
            <a:r>
              <a:rPr lang="fr-FR"/>
              <a:t>FAQ Migration - Mars 2023</a:t>
            </a:r>
            <a:endParaRPr lang="fr-FR" dirty="0"/>
          </a:p>
        </p:txBody>
      </p:sp>
      <p:sp>
        <p:nvSpPr>
          <p:cNvPr id="8" name="Espace réservé du numéro de diapositive 7">
            <a:extLst>
              <a:ext uri="{FF2B5EF4-FFF2-40B4-BE49-F238E27FC236}">
                <a16:creationId xmlns:a16="http://schemas.microsoft.com/office/drawing/2014/main" id="{161397E8-F063-4026-A130-3F5A5175D280}"/>
              </a:ext>
            </a:extLst>
          </p:cNvPr>
          <p:cNvSpPr>
            <a:spLocks noGrp="1"/>
          </p:cNvSpPr>
          <p:nvPr>
            <p:ph type="sldNum" sz="quarter" idx="16"/>
          </p:nvPr>
        </p:nvSpPr>
        <p:spPr/>
        <p:txBody>
          <a:bodyPr/>
          <a:lstStyle/>
          <a:p>
            <a:fld id="{975A587B-5814-4D9B-9598-FE9CB954CB01}" type="slidenum">
              <a:rPr lang="fr-FR" smtClean="0"/>
              <a:pPr/>
              <a:t>‹N°›</a:t>
            </a:fld>
            <a:endParaRPr lang="fr-FR" dirty="0"/>
          </a:p>
        </p:txBody>
      </p:sp>
      <p:pic>
        <p:nvPicPr>
          <p:cNvPr id="6" name="Imag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8405580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hoto + 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BC2DD243-BBCC-42B9-9B9F-DC0D4723978F}" type="datetime4">
              <a:rPr lang="fr-FR" smtClean="0"/>
              <a:t>13 mars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FAQ Migration - Mars 2023</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32382" y="5768972"/>
            <a:ext cx="5318361" cy="288000"/>
          </a:xfrm>
        </p:spPr>
        <p:txBody>
          <a:bodyPr/>
          <a:lstStyle>
            <a:lvl1pPr>
              <a:defRPr sz="1100" b="0">
                <a:solidFill>
                  <a:schemeClr val="tx1"/>
                </a:solidFill>
              </a:defRPr>
            </a:lvl1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4739737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Fin Corporate">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79376" y="2164081"/>
            <a:ext cx="6033248" cy="2495054"/>
          </a:xfrm>
          <a:prstGeom prst="rect">
            <a:avLst/>
          </a:prstGeom>
        </p:spPr>
      </p:pic>
    </p:spTree>
    <p:extLst>
      <p:ext uri="{BB962C8B-B14F-4D97-AF65-F5344CB8AC3E}">
        <p14:creationId xmlns:p14="http://schemas.microsoft.com/office/powerpoint/2010/main" val="31336119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Fin JO">
    <p:spTree>
      <p:nvGrpSpPr>
        <p:cNvPr id="1" name=""/>
        <p:cNvGrpSpPr/>
        <p:nvPr/>
      </p:nvGrpSpPr>
      <p:grpSpPr>
        <a:xfrm>
          <a:off x="0" y="0"/>
          <a:ext cx="0" cy="0"/>
          <a:chOff x="0" y="0"/>
          <a:chExt cx="0" cy="0"/>
        </a:xfrm>
      </p:grpSpPr>
      <p:pic>
        <p:nvPicPr>
          <p:cNvPr id="26" name="Image 25">
            <a:extLst>
              <a:ext uri="{FF2B5EF4-FFF2-40B4-BE49-F238E27FC236}">
                <a16:creationId xmlns:a16="http://schemas.microsoft.com/office/drawing/2014/main" id="{E1515EB0-D500-46D9-9A13-F3C4A8B6549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8724900" y="4023359"/>
            <a:ext cx="3467100" cy="2833783"/>
          </a:xfrm>
          <a:prstGeom prst="rect">
            <a:avLst/>
          </a:prstGeom>
        </p:spPr>
      </p:pic>
      <p:pic>
        <p:nvPicPr>
          <p:cNvPr id="27" name="Image 26">
            <a:extLst>
              <a:ext uri="{FF2B5EF4-FFF2-40B4-BE49-F238E27FC236}">
                <a16:creationId xmlns:a16="http://schemas.microsoft.com/office/drawing/2014/main" id="{B0D2F4E0-5B37-427A-870D-E9C5DE6E9C2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2781300" y="2420891"/>
            <a:ext cx="1682750" cy="2119359"/>
          </a:xfrm>
          <a:prstGeom prst="rect">
            <a:avLst/>
          </a:prstGeom>
        </p:spPr>
      </p:pic>
      <p:cxnSp>
        <p:nvCxnSpPr>
          <p:cNvPr id="28" name="Connecteur droit 27">
            <a:extLst>
              <a:ext uri="{FF2B5EF4-FFF2-40B4-BE49-F238E27FC236}">
                <a16:creationId xmlns:a16="http://schemas.microsoft.com/office/drawing/2014/main" id="{FF2D43F4-F96E-44A9-AE46-46B7F1AF2705}"/>
              </a:ext>
            </a:extLst>
          </p:cNvPr>
          <p:cNvCxnSpPr/>
          <p:nvPr userDrawn="1"/>
        </p:nvCxnSpPr>
        <p:spPr>
          <a:xfrm>
            <a:off x="4530120"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DD0C038E-2247-4135-83AC-D1F887924847}"/>
              </a:ext>
            </a:extLst>
          </p:cNvPr>
          <p:cNvCxnSpPr/>
          <p:nvPr userDrawn="1"/>
        </p:nvCxnSpPr>
        <p:spPr>
          <a:xfrm>
            <a:off x="7661464"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0" name="Image 29">
            <a:extLst>
              <a:ext uri="{FF2B5EF4-FFF2-40B4-BE49-F238E27FC236}">
                <a16:creationId xmlns:a16="http://schemas.microsoft.com/office/drawing/2014/main" id="{61F6D58A-5260-4526-BD49-0818C739E9B4}"/>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4686300" y="2420891"/>
            <a:ext cx="2813838" cy="2119359"/>
          </a:xfrm>
          <a:prstGeom prst="rect">
            <a:avLst/>
          </a:prstGeom>
        </p:spPr>
      </p:pic>
      <p:pic>
        <p:nvPicPr>
          <p:cNvPr id="31" name="Image 30">
            <a:extLst>
              <a:ext uri="{FF2B5EF4-FFF2-40B4-BE49-F238E27FC236}">
                <a16:creationId xmlns:a16="http://schemas.microsoft.com/office/drawing/2014/main" id="{774B0C7C-BA17-4852-969C-DA2FC6D96188}"/>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a:stretch/>
        </p:blipFill>
        <p:spPr>
          <a:xfrm>
            <a:off x="7729538" y="2420891"/>
            <a:ext cx="1681161" cy="2119359"/>
          </a:xfrm>
          <a:prstGeom prst="rect">
            <a:avLst/>
          </a:prstGeom>
        </p:spPr>
      </p:pic>
      <p:pic>
        <p:nvPicPr>
          <p:cNvPr id="4" name="Image 3"/>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4852835" y="2902774"/>
            <a:ext cx="2508086" cy="824277"/>
          </a:xfrm>
          <a:prstGeom prst="rect">
            <a:avLst/>
          </a:prstGeom>
        </p:spPr>
      </p:pic>
    </p:spTree>
    <p:extLst>
      <p:ext uri="{BB962C8B-B14F-4D97-AF65-F5344CB8AC3E}">
        <p14:creationId xmlns:p14="http://schemas.microsoft.com/office/powerpoint/2010/main" val="17633067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jp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99FEEDDD-D6C0-4B7F-A0AD-C1C9349715D4}"/>
              </a:ext>
            </a:extLst>
          </p:cNvPr>
          <p:cNvPicPr>
            <a:picLocks noChangeAspect="1"/>
          </p:cNvPicPr>
          <p:nvPr userDrawn="1"/>
        </p:nvPicPr>
        <p:blipFill>
          <a:blip r:embed="rId10"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13" name="Graphique 9">
            <a:extLst>
              <a:ext uri="{FF2B5EF4-FFF2-40B4-BE49-F238E27FC236}">
                <a16:creationId xmlns:a16="http://schemas.microsoft.com/office/drawing/2014/main" id="{4A528FE9-6726-4371-A9EB-F5D6F5A79296}"/>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Espace réservé du titre 1">
            <a:extLst>
              <a:ext uri="{FF2B5EF4-FFF2-40B4-BE49-F238E27FC236}">
                <a16:creationId xmlns:a16="http://schemas.microsoft.com/office/drawing/2014/main" id="{BF798E53-107F-468D-A86A-B9E27C8FBA8B}"/>
              </a:ext>
            </a:extLst>
          </p:cNvPr>
          <p:cNvSpPr>
            <a:spLocks noGrp="1"/>
          </p:cNvSpPr>
          <p:nvPr>
            <p:ph type="title"/>
          </p:nvPr>
        </p:nvSpPr>
        <p:spPr>
          <a:xfrm>
            <a:off x="632384" y="198120"/>
            <a:ext cx="10800000" cy="719227"/>
          </a:xfrm>
          <a:prstGeom prst="rect">
            <a:avLst/>
          </a:prstGeom>
        </p:spPr>
        <p:txBody>
          <a:bodyPr vert="horz" lIns="91440" tIns="45720" rIns="91440" bIns="45720" rtlCol="0" anchor="b">
            <a:noAutofit/>
          </a:bodyPr>
          <a:lstStyle/>
          <a:p>
            <a:r>
              <a:rPr lang="fr-FR" dirty="0"/>
              <a:t>Modifiez le style du titre</a:t>
            </a:r>
          </a:p>
        </p:txBody>
      </p:sp>
      <p:sp>
        <p:nvSpPr>
          <p:cNvPr id="3" name="Espace réservé du texte 2">
            <a:extLst>
              <a:ext uri="{FF2B5EF4-FFF2-40B4-BE49-F238E27FC236}">
                <a16:creationId xmlns:a16="http://schemas.microsoft.com/office/drawing/2014/main" id="{33116353-A2DB-400D-836D-10B770C82C62}"/>
              </a:ext>
            </a:extLst>
          </p:cNvPr>
          <p:cNvSpPr>
            <a:spLocks noGrp="1"/>
          </p:cNvSpPr>
          <p:nvPr>
            <p:ph type="body" idx="1"/>
          </p:nvPr>
        </p:nvSpPr>
        <p:spPr>
          <a:xfrm>
            <a:off x="632384" y="1513680"/>
            <a:ext cx="10800000" cy="4572000"/>
          </a:xfrm>
          <a:prstGeom prst="rect">
            <a:avLst/>
          </a:prstGeom>
        </p:spPr>
        <p:txBody>
          <a:bodyPr vert="horz" lIns="91440" tIns="45720" rIns="91440" bIns="45720" rtlCol="0">
            <a:no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7548968" y="6468977"/>
            <a:ext cx="1440000" cy="252000"/>
          </a:xfrm>
          <a:prstGeom prst="rect">
            <a:avLst/>
          </a:prstGeom>
        </p:spPr>
        <p:txBody>
          <a:bodyPr vert="horz" lIns="91440" tIns="45720" rIns="91440" bIns="45720" rtlCol="0" anchor="ctr">
            <a:noAutofit/>
          </a:bodyPr>
          <a:lstStyle>
            <a:lvl1pPr algn="l">
              <a:defRPr sz="950">
                <a:solidFill>
                  <a:schemeClr val="tx1"/>
                </a:solidFill>
              </a:defRPr>
            </a:lvl1pPr>
          </a:lstStyle>
          <a:p>
            <a:fld id="{B9EC8E85-C391-4C5B-AC78-3B4992D8A3BB}" type="datetime4">
              <a:rPr lang="fr-FR" smtClean="0"/>
              <a:t>13 mars 2023</a:t>
            </a:fld>
            <a:endParaRPr lang="fr-FR" dirty="0"/>
          </a:p>
        </p:txBody>
      </p:sp>
      <p:sp>
        <p:nvSpPr>
          <p:cNvPr id="5" name="Espace réservé du pied de page 4">
            <a:extLst>
              <a:ext uri="{FF2B5EF4-FFF2-40B4-BE49-F238E27FC236}">
                <a16:creationId xmlns:a16="http://schemas.microsoft.com/office/drawing/2014/main" id="{16B74129-F7BE-4703-924F-ACEA71B2544C}"/>
              </a:ext>
            </a:extLst>
          </p:cNvPr>
          <p:cNvSpPr>
            <a:spLocks noGrp="1"/>
          </p:cNvSpPr>
          <p:nvPr>
            <p:ph type="ftr" sz="quarter" idx="3"/>
          </p:nvPr>
        </p:nvSpPr>
        <p:spPr>
          <a:xfrm>
            <a:off x="632384" y="6468977"/>
            <a:ext cx="3600000" cy="252000"/>
          </a:xfrm>
          <a:prstGeom prst="rect">
            <a:avLst/>
          </a:prstGeom>
        </p:spPr>
        <p:txBody>
          <a:bodyPr vert="horz" lIns="91440" tIns="45720" rIns="91440" bIns="45720" rtlCol="0" anchor="ctr">
            <a:noAutofit/>
          </a:bodyPr>
          <a:lstStyle>
            <a:lvl1pPr algn="l">
              <a:defRPr sz="950">
                <a:solidFill>
                  <a:schemeClr val="tx1"/>
                </a:solidFill>
              </a:defRPr>
            </a:lvl1pPr>
          </a:lstStyle>
          <a:p>
            <a:r>
              <a:rPr lang="fr-FR"/>
              <a:t>FAQ Migration - Mars 2023</a:t>
            </a:r>
            <a:endParaRPr lang="fr-FR" dirty="0"/>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5736000" y="6477000"/>
            <a:ext cx="720000" cy="252000"/>
          </a:xfrm>
          <a:prstGeom prst="rect">
            <a:avLst/>
          </a:prstGeom>
        </p:spPr>
        <p:txBody>
          <a:bodyPr vert="horz" lIns="91440" tIns="45720" rIns="91440" bIns="45720" rtlCol="0" anchor="ctr">
            <a:noAutofit/>
          </a:bodyPr>
          <a:lstStyle>
            <a:lvl1pPr algn="ctr">
              <a:defRPr sz="1300" b="1">
                <a:solidFill>
                  <a:schemeClr val="tx2"/>
                </a:solidFill>
              </a:defRPr>
            </a:lvl1pPr>
          </a:lstStyle>
          <a:p>
            <a:fld id="{975A587B-5814-4D9B-9598-FE9CB954CB01}" type="slidenum">
              <a:rPr lang="fr-FR" smtClean="0"/>
              <a:pPr/>
              <a:t>‹N°›</a:t>
            </a:fld>
            <a:endParaRPr lang="fr-FR" dirty="0"/>
          </a:p>
        </p:txBody>
      </p:sp>
      <p:sp>
        <p:nvSpPr>
          <p:cNvPr id="10" name="Rectangle 9">
            <a:extLst>
              <a:ext uri="{FF2B5EF4-FFF2-40B4-BE49-F238E27FC236}">
                <a16:creationId xmlns:a16="http://schemas.microsoft.com/office/drawing/2014/main" id="{A8D5B8EF-AB80-4B22-83F8-59F347BA5E67}"/>
              </a:ext>
            </a:extLst>
          </p:cNvPr>
          <p:cNvSpPr/>
          <p:nvPr userDrawn="1"/>
        </p:nvSpPr>
        <p:spPr>
          <a:xfrm>
            <a:off x="0" y="647462"/>
            <a:ext cx="558000" cy="104298"/>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Image 10"/>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384910722"/>
      </p:ext>
    </p:extLst>
  </p:cSld>
  <p:clrMap bg1="lt1" tx1="dk1" bg2="lt2" tx2="dk2" accent1="accent1" accent2="accent2" accent3="accent3" accent4="accent4" accent5="accent5" accent6="accent6" hlink="hlink" folHlink="folHlink"/>
  <p:sldLayoutIdLst>
    <p:sldLayoutId id="2147483736" r:id="rId1"/>
    <p:sldLayoutId id="2147483738" r:id="rId2"/>
    <p:sldLayoutId id="2147483740" r:id="rId3"/>
    <p:sldLayoutId id="2147483696" r:id="rId4"/>
    <p:sldLayoutId id="2147483697" r:id="rId5"/>
    <p:sldLayoutId id="2147483702" r:id="rId6"/>
    <p:sldLayoutId id="2147483733" r:id="rId7"/>
    <p:sldLayoutId id="2147483734" r:id="rId8"/>
  </p:sldLayoutIdLst>
  <p:hf sldNum="0" hdr="0"/>
  <p:txStyles>
    <p:title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hyperlink" Target="http://commerciaux.celca.caisse-epargne.fr/download/2126/cenet-comptes/27699/secur-pass-pro-memo-conseiller-2022-v3-2.pptx" TargetMode="External"/><Relationship Id="rId7" Type="http://schemas.microsoft.com/office/2007/relationships/hdphoto" Target="../media/hdphoto1.wdp"/><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8" Type="http://schemas.openxmlformats.org/officeDocument/2006/relationships/image" Target="../media/image15.wmf"/><Relationship Id="rId3" Type="http://schemas.openxmlformats.org/officeDocument/2006/relationships/notesSlide" Target="../notesSlides/notesSlide4.xml"/><Relationship Id="rId7"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image" Target="../media/image16.png"/><Relationship Id="rId5" Type="http://schemas.microsoft.com/office/2007/relationships/hdphoto" Target="../media/hdphoto1.wdp"/><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notesSlide" Target="../notesSlides/notesSlide6.xml"/><Relationship Id="rId7" Type="http://schemas.openxmlformats.org/officeDocument/2006/relationships/image" Target="../media/image17.wmf"/><Relationship Id="rId2" Type="http://schemas.openxmlformats.org/officeDocument/2006/relationships/slideLayout" Target="../slideLayouts/slideLayout6.xml"/><Relationship Id="rId1" Type="http://schemas.openxmlformats.org/officeDocument/2006/relationships/vmlDrawing" Target="../drawings/vmlDrawing2.vml"/><Relationship Id="rId6" Type="http://schemas.openxmlformats.org/officeDocument/2006/relationships/package" Target="../embeddings/Microsoft_PowerPoint_Presentation.pptx"/><Relationship Id="rId5" Type="http://schemas.microsoft.com/office/2007/relationships/hdphoto" Target="../media/hdphoto1.wdp"/><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C9E5945-562A-4F86-8939-9137C0B5A1D2}"/>
              </a:ext>
            </a:extLst>
          </p:cNvPr>
          <p:cNvSpPr>
            <a:spLocks noGrp="1"/>
          </p:cNvSpPr>
          <p:nvPr>
            <p:ph type="ctrTitle"/>
          </p:nvPr>
        </p:nvSpPr>
        <p:spPr>
          <a:xfrm>
            <a:off x="1110204" y="1061303"/>
            <a:ext cx="10080000" cy="1800000"/>
          </a:xfrm>
        </p:spPr>
        <p:txBody>
          <a:bodyPr/>
          <a:lstStyle/>
          <a:p>
            <a:r>
              <a:rPr lang="fr-FR"/>
              <a:t>FAQ </a:t>
            </a:r>
            <a:endParaRPr lang="fr-FR" dirty="0"/>
          </a:p>
        </p:txBody>
      </p:sp>
      <p:sp>
        <p:nvSpPr>
          <p:cNvPr id="4" name="Sous-titre 3">
            <a:extLst>
              <a:ext uri="{FF2B5EF4-FFF2-40B4-BE49-F238E27FC236}">
                <a16:creationId xmlns:a16="http://schemas.microsoft.com/office/drawing/2014/main" id="{F5B5E614-58A6-4AF6-85EC-90C4D3B103DB}"/>
              </a:ext>
            </a:extLst>
          </p:cNvPr>
          <p:cNvSpPr>
            <a:spLocks noGrp="1"/>
          </p:cNvSpPr>
          <p:nvPr>
            <p:ph type="subTitle" idx="1"/>
          </p:nvPr>
        </p:nvSpPr>
        <p:spPr>
          <a:xfrm>
            <a:off x="1110204" y="2835170"/>
            <a:ext cx="10080000" cy="900000"/>
          </a:xfrm>
        </p:spPr>
        <p:txBody>
          <a:bodyPr/>
          <a:lstStyle/>
          <a:p>
            <a:r>
              <a:rPr lang="fr-FR"/>
              <a:t>Migration des clients de DEI Pro vers Ce Net Comptes </a:t>
            </a:r>
            <a:br>
              <a:rPr lang="fr-FR" dirty="0"/>
            </a:br>
            <a:endParaRPr lang="fr-FR" dirty="0"/>
          </a:p>
        </p:txBody>
      </p:sp>
      <p:sp>
        <p:nvSpPr>
          <p:cNvPr id="5" name="Espace réservé de la date 4">
            <a:extLst>
              <a:ext uri="{FF2B5EF4-FFF2-40B4-BE49-F238E27FC236}">
                <a16:creationId xmlns:a16="http://schemas.microsoft.com/office/drawing/2014/main" id="{6031044F-DF51-400A-95A2-6A90D290AD9C}"/>
              </a:ext>
            </a:extLst>
          </p:cNvPr>
          <p:cNvSpPr>
            <a:spLocks noGrp="1"/>
          </p:cNvSpPr>
          <p:nvPr>
            <p:ph type="dt" sz="half" idx="10"/>
          </p:nvPr>
        </p:nvSpPr>
        <p:spPr>
          <a:xfrm>
            <a:off x="1110206" y="4061199"/>
            <a:ext cx="2974114" cy="540000"/>
          </a:xfrm>
        </p:spPr>
        <p:txBody>
          <a:bodyPr/>
          <a:lstStyle/>
          <a:p>
            <a:fld id="{72702C9B-CDD1-46E7-BEFD-2B3666E04D32}" type="datetime4">
              <a:rPr lang="fr-FR" smtClean="0"/>
              <a:t>13 mars 2023</a:t>
            </a:fld>
            <a:endParaRPr lang="fr-FR" dirty="0"/>
          </a:p>
        </p:txBody>
      </p:sp>
    </p:spTree>
    <p:extLst>
      <p:ext uri="{BB962C8B-B14F-4D97-AF65-F5344CB8AC3E}">
        <p14:creationId xmlns:p14="http://schemas.microsoft.com/office/powerpoint/2010/main" val="453845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pied de page 13">
            <a:extLst>
              <a:ext uri="{FF2B5EF4-FFF2-40B4-BE49-F238E27FC236}">
                <a16:creationId xmlns:a16="http://schemas.microsoft.com/office/drawing/2014/main" id="{271D9398-6777-4706-B543-9453BB686EA3}"/>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50" b="0" i="0" u="none" strike="noStrike" kern="1200" cap="none" spc="0" normalizeH="0" baseline="0" noProof="0">
                <a:ln>
                  <a:noFill/>
                </a:ln>
                <a:solidFill>
                  <a:srgbClr val="3E454A"/>
                </a:solidFill>
                <a:effectLst/>
                <a:uLnTx/>
                <a:uFillTx/>
                <a:latin typeface="Arial" panose="020B0604020202020204"/>
                <a:ea typeface="+mn-ea"/>
                <a:cs typeface="+mn-cs"/>
              </a:rPr>
              <a:t>FAQ Migration - Mars 2023</a:t>
            </a:r>
          </a:p>
        </p:txBody>
      </p:sp>
      <p:sp>
        <p:nvSpPr>
          <p:cNvPr id="12" name="Espace réservé du texte 11">
            <a:extLst>
              <a:ext uri="{FF2B5EF4-FFF2-40B4-BE49-F238E27FC236}">
                <a16:creationId xmlns:a16="http://schemas.microsoft.com/office/drawing/2014/main" id="{5DB16631-FC3D-4B34-8E15-0B3761762B7D}"/>
              </a:ext>
            </a:extLst>
          </p:cNvPr>
          <p:cNvSpPr>
            <a:spLocks noGrp="1"/>
          </p:cNvSpPr>
          <p:nvPr>
            <p:ph type="body" idx="1"/>
          </p:nvPr>
        </p:nvSpPr>
        <p:spPr/>
        <p:txBody>
          <a:bodyPr/>
          <a:lstStyle/>
          <a:p>
            <a:r>
              <a:rPr lang="fr-FR"/>
              <a:t>Questions/Réponses</a:t>
            </a:r>
            <a:endParaRPr lang="fr-FR" dirty="0"/>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p:txBody>
          <a:bodyPr/>
          <a:lstStyle/>
          <a:p>
            <a:r>
              <a:rPr lang="fr-FR"/>
              <a:t>LA FAQ</a:t>
            </a:r>
            <a:endParaRPr lang="fr-FR" dirty="0"/>
          </a:p>
        </p:txBody>
      </p:sp>
      <p:sp>
        <p:nvSpPr>
          <p:cNvPr id="7" name="ZoneTexte 6">
            <a:extLst>
              <a:ext uri="{FF2B5EF4-FFF2-40B4-BE49-F238E27FC236}">
                <a16:creationId xmlns:a16="http://schemas.microsoft.com/office/drawing/2014/main" id="{622FFCA2-E096-4C4A-901A-6D87809F12A4}"/>
              </a:ext>
            </a:extLst>
          </p:cNvPr>
          <p:cNvSpPr txBox="1"/>
          <p:nvPr/>
        </p:nvSpPr>
        <p:spPr>
          <a:xfrm>
            <a:off x="632383" y="1432222"/>
            <a:ext cx="10697468" cy="513986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fr-FR" sz="1800" b="0" i="1" u="none" strike="noStrike" kern="1200" cap="none" spc="0" normalizeH="0" baseline="0" noProof="0">
                <a:ln>
                  <a:noFill/>
                </a:ln>
                <a:solidFill>
                  <a:srgbClr val="3E454A"/>
                </a:solidFill>
                <a:effectLst/>
                <a:uLnTx/>
                <a:uFillTx/>
                <a:latin typeface="Arial" panose="020B0604020202020204"/>
                <a:ea typeface="+mn-ea"/>
                <a:cs typeface="+mn-cs"/>
              </a:rPr>
              <a:t>J’ai souhaité ajouter un bénéficiaire et effectuer un virement dans la foulée. Je suis surpris de constater que je dois attendre 72h avant de pouvoir effectuer le virement. Comment puis faire pour déclencher le virement sans délai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endParaRPr kumimoji="0" lang="fr-FR" sz="1800" b="0" i="0" u="none" strike="noStrike" kern="1200" cap="none" spc="0" normalizeH="0" baseline="0" noProof="0">
              <a:ln>
                <a:noFill/>
              </a:ln>
              <a:solidFill>
                <a:srgbClr val="3E454A"/>
              </a:solidFill>
              <a:effectLst/>
              <a:uLnTx/>
              <a:uFillTx/>
              <a:latin typeface="Arial" panose="020B0604020202020204"/>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a:ln>
                  <a:noFill/>
                </a:ln>
                <a:solidFill>
                  <a:srgbClr val="3E454A"/>
                </a:solidFill>
                <a:effectLst/>
                <a:uLnTx/>
                <a:uFillTx/>
                <a:latin typeface="Arial" panose="020B0604020202020204"/>
                <a:ea typeface="+mn-ea"/>
                <a:cs typeface="+mn-cs"/>
              </a:rPr>
              <a:t>Effectivement, face à la recrudescence de fraude, on considère que le SOL SMS n’est plus suffisamment sur. La solution consiste donc à proposer un enrollement à SECUR Pass qui permet de ne plus avoir de temporisation à l’ajout d’un bénéficiaire. </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a:ln>
                  <a:noFill/>
                </a:ln>
                <a:solidFill>
                  <a:srgbClr val="3E454A"/>
                </a:solidFill>
                <a:effectLst/>
                <a:uLnTx/>
                <a:uFillTx/>
                <a:latin typeface="Arial" panose="020B0604020202020204"/>
                <a:ea typeface="+mn-ea"/>
                <a:cs typeface="+mn-cs"/>
              </a:rPr>
              <a:t>Rappel sur SECUR PASS : clic </a:t>
            </a:r>
            <a:r>
              <a:rPr kumimoji="0" lang="fr-FR" sz="1600" b="0" i="0" u="none" strike="noStrike" kern="1200" cap="none" spc="0" normalizeH="0" baseline="0" noProof="0">
                <a:ln>
                  <a:noFill/>
                </a:ln>
                <a:solidFill>
                  <a:srgbClr val="3E454A"/>
                </a:solidFill>
                <a:effectLst/>
                <a:uLnTx/>
                <a:uFillTx/>
                <a:latin typeface="Arial" panose="020B0604020202020204"/>
                <a:ea typeface="+mn-ea"/>
                <a:cs typeface="+mn-cs"/>
                <a:hlinkClick r:id="rId3"/>
              </a:rPr>
              <a:t>ici </a:t>
            </a:r>
            <a:endParaRPr kumimoji="0" lang="fr-FR" sz="1600" b="0" i="0" u="none" strike="noStrike" kern="1200" cap="none" spc="0" normalizeH="0" baseline="0" noProof="0">
              <a:ln>
                <a:noFill/>
              </a:ln>
              <a:solidFill>
                <a:srgbClr val="3E454A"/>
              </a:solidFill>
              <a:effectLst/>
              <a:uLnTx/>
              <a:uFillTx/>
              <a:latin typeface="Arial" panose="020B0604020202020204"/>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600" b="0" i="0" u="none" strike="noStrike" kern="1200" cap="none" spc="0" normalizeH="0" baseline="0" noProof="0">
              <a:ln>
                <a:noFill/>
              </a:ln>
              <a:solidFill>
                <a:srgbClr val="3E454A"/>
              </a:solidFill>
              <a:effectLst/>
              <a:uLnTx/>
              <a:uFillTx/>
              <a:latin typeface="Arial" panose="020B0604020202020204"/>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600" b="0" i="0" u="none" strike="noStrike" kern="1200" cap="none" spc="0" normalizeH="0" baseline="0" noProof="0">
              <a:ln>
                <a:noFill/>
              </a:ln>
              <a:solidFill>
                <a:srgbClr val="3E454A"/>
              </a:solidFill>
              <a:effectLst/>
              <a:uLnTx/>
              <a:uFillTx/>
              <a:latin typeface="Arial" panose="020B0604020202020204"/>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600" b="0" i="0" u="none" strike="noStrike" kern="1200" cap="none" spc="0" normalizeH="0" baseline="0" noProof="0">
              <a:ln>
                <a:noFill/>
              </a:ln>
              <a:solidFill>
                <a:srgbClr val="3E454A"/>
              </a:solidFill>
              <a:effectLst/>
              <a:uLnTx/>
              <a:uFillTx/>
              <a:latin typeface="Arial" panose="020B0604020202020204"/>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600" b="0" i="0" u="none" strike="noStrike" kern="1200" cap="none" spc="0" normalizeH="0" baseline="0" noProof="0">
              <a:ln>
                <a:noFill/>
              </a:ln>
              <a:solidFill>
                <a:srgbClr val="3E454A"/>
              </a:solidFill>
              <a:effectLst/>
              <a:uLnTx/>
              <a:uFillTx/>
              <a:latin typeface="Arial" panose="020B0604020202020204"/>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600" b="0" i="0" u="none" strike="noStrike" kern="1200" cap="none" spc="0" normalizeH="0" baseline="0" noProof="0">
              <a:ln>
                <a:noFill/>
              </a:ln>
              <a:solidFill>
                <a:srgbClr val="3E454A"/>
              </a:solidFill>
              <a:effectLst/>
              <a:uLnTx/>
              <a:uFillTx/>
              <a:latin typeface="Arial" panose="020B0604020202020204"/>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600" b="0" i="0" u="none" strike="noStrike" kern="1200" cap="none" spc="0" normalizeH="0" baseline="0" noProof="0">
              <a:ln>
                <a:noFill/>
              </a:ln>
              <a:solidFill>
                <a:srgbClr val="3E454A"/>
              </a:solidFill>
              <a:effectLst/>
              <a:uLnTx/>
              <a:uFillTx/>
              <a:latin typeface="Arial" panose="020B0604020202020204"/>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600" b="0" i="0" u="none" strike="noStrike" kern="1200" cap="none" spc="0" normalizeH="0" baseline="0" noProof="0">
              <a:ln>
                <a:noFill/>
              </a:ln>
              <a:solidFill>
                <a:srgbClr val="3E454A"/>
              </a:solidFill>
              <a:effectLst/>
              <a:uLnTx/>
              <a:uFillTx/>
              <a:latin typeface="Arial" panose="020B0604020202020204"/>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600" b="0" i="0" u="none" strike="noStrike" kern="1200" cap="none" spc="0" normalizeH="0" baseline="0" noProof="0">
              <a:ln>
                <a:noFill/>
              </a:ln>
              <a:solidFill>
                <a:srgbClr val="3E454A"/>
              </a:solidFill>
              <a:effectLst/>
              <a:uLnTx/>
              <a:uFillTx/>
              <a:latin typeface="Arial" panose="020B0604020202020204"/>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a:ln>
                  <a:noFill/>
                </a:ln>
                <a:solidFill>
                  <a:srgbClr val="3E454A"/>
                </a:solidFill>
                <a:effectLst/>
                <a:uLnTx/>
                <a:uFillTx/>
                <a:latin typeface="Arial" panose="020B0604020202020204"/>
                <a:ea typeface="+mn-ea"/>
                <a:cs typeface="+mn-cs"/>
              </a:rPr>
              <a:t>Les utilisateurs remplissant ces conditions seront automatiquement notifiés à leur première connexion sur l’app. </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1" i="0" u="none" strike="noStrike" kern="1200" cap="none" spc="0" normalizeH="0" baseline="0" noProof="0">
                <a:ln>
                  <a:noFill/>
                </a:ln>
                <a:solidFill>
                  <a:srgbClr val="3E454A"/>
                </a:solidFill>
                <a:effectLst/>
                <a:uLnTx/>
                <a:uFillTx/>
                <a:latin typeface="Arial" panose="020B0604020202020204"/>
                <a:ea typeface="+mn-ea"/>
                <a:cs typeface="+mn-cs"/>
              </a:rPr>
              <a:t>Si vous supprimez le bénéficiaire (créé par le client) au poste de travail pour le rajouter vous-même cela ne reglera pas le problème de délai !</a:t>
            </a:r>
          </a:p>
        </p:txBody>
      </p:sp>
      <p:pic>
        <p:nvPicPr>
          <p:cNvPr id="8" name="Image 7">
            <a:extLst>
              <a:ext uri="{FF2B5EF4-FFF2-40B4-BE49-F238E27FC236}">
                <a16:creationId xmlns:a16="http://schemas.microsoft.com/office/drawing/2014/main" id="{0FA04E88-B622-438C-B275-A4B8A13CC908}"/>
              </a:ext>
            </a:extLst>
          </p:cNvPr>
          <p:cNvPicPr>
            <a:picLocks noChangeAspect="1"/>
          </p:cNvPicPr>
          <p:nvPr/>
        </p:nvPicPr>
        <p:blipFill>
          <a:blip r:embed="rId4"/>
          <a:stretch>
            <a:fillRect/>
          </a:stretch>
        </p:blipFill>
        <p:spPr>
          <a:xfrm>
            <a:off x="1485987" y="3749453"/>
            <a:ext cx="5201376" cy="1629002"/>
          </a:xfrm>
          <a:prstGeom prst="rect">
            <a:avLst/>
          </a:prstGeom>
        </p:spPr>
      </p:pic>
      <p:sp>
        <p:nvSpPr>
          <p:cNvPr id="19" name="ZoneTexte 18">
            <a:extLst>
              <a:ext uri="{FF2B5EF4-FFF2-40B4-BE49-F238E27FC236}">
                <a16:creationId xmlns:a16="http://schemas.microsoft.com/office/drawing/2014/main" id="{F5DA522F-3403-407A-954E-AB1D179A0A9E}"/>
              </a:ext>
            </a:extLst>
          </p:cNvPr>
          <p:cNvSpPr txBox="1"/>
          <p:nvPr/>
        </p:nvSpPr>
        <p:spPr>
          <a:xfrm>
            <a:off x="8208857" y="4144030"/>
            <a:ext cx="2930561" cy="830997"/>
          </a:xfrm>
          <a:prstGeom prst="rect">
            <a:avLst/>
          </a:prstGeom>
          <a:noFill/>
          <a:ln>
            <a:solidFill>
              <a:srgbClr val="C0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a:ln>
                  <a:noFill/>
                </a:ln>
                <a:solidFill>
                  <a:srgbClr val="3E454A"/>
                </a:solidFill>
                <a:effectLst/>
                <a:uLnTx/>
                <a:uFillTx/>
                <a:latin typeface="Arial" panose="020B0604020202020204"/>
                <a:ea typeface="+mn-ea"/>
                <a:cs typeface="+mn-cs"/>
              </a:rPr>
              <a:t>A la mise en place de Secur pass il y a une temporisation de 72 h pour son activation</a:t>
            </a:r>
          </a:p>
        </p:txBody>
      </p:sp>
      <p:pic>
        <p:nvPicPr>
          <p:cNvPr id="18" name="Image 17" descr="Une image contenant texte, clipart&#10;&#10;Description générée automatiquement">
            <a:extLst>
              <a:ext uri="{FF2B5EF4-FFF2-40B4-BE49-F238E27FC236}">
                <a16:creationId xmlns:a16="http://schemas.microsoft.com/office/drawing/2014/main" id="{2128D501-6973-48B5-B37C-7CC153EB4342}"/>
              </a:ext>
            </a:extLst>
          </p:cNvPr>
          <p:cNvPicPr>
            <a:picLocks noChangeAspect="1"/>
          </p:cNvPicPr>
          <p:nvPr/>
        </p:nvPicPr>
        <p:blipFill>
          <a:blip r:embed="rId5"/>
          <a:stretch>
            <a:fillRect/>
          </a:stretch>
        </p:blipFill>
        <p:spPr>
          <a:xfrm>
            <a:off x="7337729" y="3697576"/>
            <a:ext cx="959847" cy="650446"/>
          </a:xfrm>
          <a:prstGeom prst="rect">
            <a:avLst/>
          </a:prstGeom>
        </p:spPr>
      </p:pic>
      <p:pic>
        <p:nvPicPr>
          <p:cNvPr id="21" name="Image 20">
            <a:extLst>
              <a:ext uri="{FF2B5EF4-FFF2-40B4-BE49-F238E27FC236}">
                <a16:creationId xmlns:a16="http://schemas.microsoft.com/office/drawing/2014/main" id="{556C80F2-BBD4-4C12-918F-8D445E5C72FB}"/>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8046" b="89655" l="10000" r="90000">
                        <a14:foregroundMark x1="49655" y1="8046" x2="49655" y2="8046"/>
                        <a14:foregroundMark x1="43103" y1="8046" x2="43103" y2="8046"/>
                        <a14:foregroundMark x1="40690" y1="8046" x2="40690" y2="8046"/>
                        <a14:foregroundMark x1="40690" y1="9770" x2="40690" y2="9770"/>
                        <a14:foregroundMark x1="44828" y1="9770" x2="53103" y2="8046"/>
                        <a14:foregroundMark x1="51724" y1="13793" x2="41724" y2="15517"/>
                      </a14:backgroundRemoval>
                    </a14:imgEffect>
                  </a14:imgLayer>
                </a14:imgProps>
              </a:ext>
            </a:extLst>
          </a:blip>
          <a:stretch>
            <a:fillRect/>
          </a:stretch>
        </p:blipFill>
        <p:spPr>
          <a:xfrm>
            <a:off x="9718021" y="198120"/>
            <a:ext cx="1841595" cy="1104957"/>
          </a:xfrm>
          <a:prstGeom prst="rect">
            <a:avLst/>
          </a:prstGeom>
        </p:spPr>
      </p:pic>
      <p:pic>
        <p:nvPicPr>
          <p:cNvPr id="5" name="Image 4" descr="Une image contenant texte, clipart, signe&#10;&#10;Description générée automatiquement">
            <a:extLst>
              <a:ext uri="{FF2B5EF4-FFF2-40B4-BE49-F238E27FC236}">
                <a16:creationId xmlns:a16="http://schemas.microsoft.com/office/drawing/2014/main" id="{D25130C1-EDC2-4A5F-A488-476EA590B1A4}"/>
              </a:ext>
            </a:extLst>
          </p:cNvPr>
          <p:cNvPicPr>
            <a:picLocks noChangeAspect="1"/>
          </p:cNvPicPr>
          <p:nvPr/>
        </p:nvPicPr>
        <p:blipFill>
          <a:blip r:embed="rId8"/>
          <a:stretch>
            <a:fillRect/>
          </a:stretch>
        </p:blipFill>
        <p:spPr>
          <a:xfrm rot="20679837">
            <a:off x="222501" y="6052212"/>
            <a:ext cx="1166752" cy="448007"/>
          </a:xfrm>
          <a:prstGeom prst="rect">
            <a:avLst/>
          </a:prstGeom>
        </p:spPr>
      </p:pic>
      <p:sp>
        <p:nvSpPr>
          <p:cNvPr id="2" name="Espace réservé de la date 1">
            <a:extLst>
              <a:ext uri="{FF2B5EF4-FFF2-40B4-BE49-F238E27FC236}">
                <a16:creationId xmlns:a16="http://schemas.microsoft.com/office/drawing/2014/main" id="{5CDB0B82-F57C-4B3C-B005-2900183C0C8C}"/>
              </a:ext>
            </a:extLst>
          </p:cNvPr>
          <p:cNvSpPr>
            <a:spLocks noGrp="1"/>
          </p:cNvSpPr>
          <p:nvPr>
            <p:ph type="dt" sz="half" idx="10"/>
          </p:nvPr>
        </p:nvSpPr>
        <p:spPr/>
        <p:txBody>
          <a:bodyPr/>
          <a:lstStyle/>
          <a:p>
            <a:fld id="{442F2CEC-B247-4820-B419-96871A8967AF}" type="datetime4">
              <a:rPr lang="fr-FR" smtClean="0"/>
              <a:t>13 mars 2023</a:t>
            </a:fld>
            <a:endParaRPr lang="fr-FR"/>
          </a:p>
        </p:txBody>
      </p:sp>
    </p:spTree>
    <p:extLst>
      <p:ext uri="{BB962C8B-B14F-4D97-AF65-F5344CB8AC3E}">
        <p14:creationId xmlns:p14="http://schemas.microsoft.com/office/powerpoint/2010/main" val="1971893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pied de page 13">
            <a:extLst>
              <a:ext uri="{FF2B5EF4-FFF2-40B4-BE49-F238E27FC236}">
                <a16:creationId xmlns:a16="http://schemas.microsoft.com/office/drawing/2014/main" id="{271D9398-6777-4706-B543-9453BB686EA3}"/>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50" b="0" i="0" u="none" strike="noStrike" kern="1200" cap="none" spc="0" normalizeH="0" baseline="0" noProof="0">
                <a:ln>
                  <a:noFill/>
                </a:ln>
                <a:solidFill>
                  <a:srgbClr val="3E454A"/>
                </a:solidFill>
                <a:effectLst/>
                <a:uLnTx/>
                <a:uFillTx/>
                <a:latin typeface="Arial" panose="020B0604020202020204"/>
                <a:ea typeface="+mn-ea"/>
                <a:cs typeface="+mn-cs"/>
              </a:rPr>
              <a:t>FAQ Migration - Mars 2023</a:t>
            </a:r>
          </a:p>
        </p:txBody>
      </p:sp>
      <p:sp>
        <p:nvSpPr>
          <p:cNvPr id="12" name="Espace réservé du texte 11">
            <a:extLst>
              <a:ext uri="{FF2B5EF4-FFF2-40B4-BE49-F238E27FC236}">
                <a16:creationId xmlns:a16="http://schemas.microsoft.com/office/drawing/2014/main" id="{5DB16631-FC3D-4B34-8E15-0B3761762B7D}"/>
              </a:ext>
            </a:extLst>
          </p:cNvPr>
          <p:cNvSpPr>
            <a:spLocks noGrp="1"/>
          </p:cNvSpPr>
          <p:nvPr>
            <p:ph type="body" idx="1"/>
          </p:nvPr>
        </p:nvSpPr>
        <p:spPr/>
        <p:txBody>
          <a:bodyPr/>
          <a:lstStyle/>
          <a:p>
            <a:r>
              <a:rPr lang="fr-FR"/>
              <a:t>Questions/Réponses</a:t>
            </a:r>
            <a:endParaRPr lang="fr-FR" dirty="0"/>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p:txBody>
          <a:bodyPr/>
          <a:lstStyle/>
          <a:p>
            <a:r>
              <a:rPr lang="fr-FR"/>
              <a:t>LA FAQ</a:t>
            </a:r>
            <a:endParaRPr lang="fr-FR" dirty="0"/>
          </a:p>
        </p:txBody>
      </p:sp>
      <p:sp>
        <p:nvSpPr>
          <p:cNvPr id="7" name="ZoneTexte 6">
            <a:extLst>
              <a:ext uri="{FF2B5EF4-FFF2-40B4-BE49-F238E27FC236}">
                <a16:creationId xmlns:a16="http://schemas.microsoft.com/office/drawing/2014/main" id="{622FFCA2-E096-4C4A-901A-6D87809F12A4}"/>
              </a:ext>
            </a:extLst>
          </p:cNvPr>
          <p:cNvSpPr txBox="1"/>
          <p:nvPr/>
        </p:nvSpPr>
        <p:spPr>
          <a:xfrm>
            <a:off x="632383" y="1263406"/>
            <a:ext cx="10697468" cy="5047536"/>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endParaRPr kumimoji="0" lang="fr-FR" sz="1800" b="0" i="1" u="none" strike="noStrike" kern="1200" cap="none" spc="0" normalizeH="0" baseline="0" noProof="0">
              <a:ln>
                <a:noFill/>
              </a:ln>
              <a:solidFill>
                <a:srgbClr val="3E454A"/>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fr-FR" sz="1800" b="0" i="1" u="none" strike="noStrike" kern="1200" cap="none" spc="0" normalizeH="0" baseline="0" noProof="0">
                <a:ln>
                  <a:noFill/>
                </a:ln>
                <a:solidFill>
                  <a:srgbClr val="3E454A"/>
                </a:solidFill>
                <a:effectLst/>
                <a:uLnTx/>
                <a:uFillTx/>
                <a:latin typeface="Arial" panose="020B0604020202020204"/>
                <a:ea typeface="+mn-ea"/>
                <a:cs typeface="+mn-cs"/>
              </a:rPr>
              <a:t>L’usager 2 m’appelle et ne peut se connecter à son abonnement.</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endParaRPr kumimoji="0" lang="fr-FR" sz="1800" b="0" i="1" u="none" strike="noStrike" kern="1200" cap="none" spc="0" normalizeH="0" baseline="0" noProof="0">
              <a:ln>
                <a:noFill/>
              </a:ln>
              <a:solidFill>
                <a:srgbClr val="3E454A"/>
              </a:solidFill>
              <a:effectLst/>
              <a:uLnTx/>
              <a:uFillTx/>
              <a:latin typeface="Arial" panose="020B0604020202020204"/>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a:ln>
                  <a:noFill/>
                </a:ln>
                <a:solidFill>
                  <a:srgbClr val="3E454A"/>
                </a:solidFill>
                <a:effectLst/>
                <a:uLnTx/>
                <a:uFillTx/>
                <a:latin typeface="Arial" panose="020B0604020202020204"/>
                <a:ea typeface="+mn-ea"/>
                <a:cs typeface="+mn-cs"/>
              </a:rPr>
              <a:t>Si l’utilisateur principal n’a pas accepté les CG d’abord, aucun autre usager ne pourra se connecter.</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600" b="0" i="0" u="none" strike="noStrike" kern="1200" cap="none" spc="0" normalizeH="0" baseline="0" noProof="0">
              <a:ln>
                <a:noFill/>
              </a:ln>
              <a:solidFill>
                <a:srgbClr val="3E454A"/>
              </a:solidFill>
              <a:effectLst/>
              <a:uLnTx/>
              <a:uFillTx/>
              <a:latin typeface="Arial" panose="020B0604020202020204"/>
              <a:ea typeface="+mn-ea"/>
              <a:cs typeface="+mn-cs"/>
            </a:endParaRPr>
          </a:p>
          <a:p>
            <a:pPr marL="285750" indent="-285750">
              <a:buFont typeface="Wingdings" panose="05000000000000000000" pitchFamily="2" charset="2"/>
              <a:buChar char="q"/>
              <a:defRPr/>
            </a:pPr>
            <a:endParaRPr lang="fr-FR">
              <a:solidFill>
                <a:srgbClr val="3E454A"/>
              </a:solidFill>
            </a:endParaRPr>
          </a:p>
          <a:p>
            <a:pPr marL="285750" indent="-285750">
              <a:buFont typeface="Wingdings" panose="05000000000000000000" pitchFamily="2" charset="2"/>
              <a:buChar char="q"/>
              <a:defRPr/>
            </a:pPr>
            <a:r>
              <a:rPr lang="fr-FR" i="1">
                <a:solidFill>
                  <a:srgbClr val="3E454A"/>
                </a:solidFill>
              </a:rPr>
              <a:t>Je suis utilisateur principal et ne parviens pas à valider les Conditions Générales au moment de ma première connexion à Ce Net Comptes. J’ai bien l’étape de validation qui se déclenche mais seule la tuile « Refuser » apparait. Comment puis je faire pour valider les CG ?</a:t>
            </a:r>
          </a:p>
          <a:p>
            <a:pPr marL="285750" indent="-285750">
              <a:buFont typeface="Wingdings" panose="05000000000000000000" pitchFamily="2" charset="2"/>
              <a:buChar char="q"/>
              <a:defRPr/>
            </a:pPr>
            <a:endParaRPr lang="fr-FR" sz="1600">
              <a:solidFill>
                <a:srgbClr val="3E454A"/>
              </a:solidFill>
            </a:endParaRPr>
          </a:p>
          <a:p>
            <a:pPr marL="742950" lvl="1" indent="-285750">
              <a:buFont typeface="Wingdings" panose="05000000000000000000" pitchFamily="2" charset="2"/>
              <a:buChar char="§"/>
              <a:defRPr/>
            </a:pPr>
            <a:r>
              <a:rPr lang="fr-FR" sz="1600">
                <a:solidFill>
                  <a:srgbClr val="3E454A"/>
                </a:solidFill>
              </a:rPr>
              <a:t>Pour accéder au bouton « Valider », il faut que le client déroule à l’écran l’ensemble des CG (en scrollant vers le bas) avant de pouvoir valider celles-ci ?</a:t>
            </a:r>
          </a:p>
          <a:p>
            <a:pPr marL="742950" lvl="1" indent="-285750">
              <a:buFont typeface="Wingdings" panose="05000000000000000000" pitchFamily="2" charset="2"/>
              <a:buChar char="§"/>
              <a:defRPr/>
            </a:pPr>
            <a:endParaRPr lang="fr-FR" sz="1600">
              <a:solidFill>
                <a:srgbClr val="3E454A"/>
              </a:solidFill>
            </a:endParaRPr>
          </a:p>
          <a:p>
            <a:pPr marL="285750" indent="-285750">
              <a:buFont typeface="Wingdings" panose="05000000000000000000" pitchFamily="2" charset="2"/>
              <a:buChar char="q"/>
              <a:defRPr/>
            </a:pPr>
            <a:r>
              <a:rPr lang="fr-FR" i="1">
                <a:solidFill>
                  <a:srgbClr val="3E454A"/>
                </a:solidFill>
              </a:rPr>
              <a:t>Je suis utilisateur principale et j’ai cliqué sur le bouton « refuser » au moment de valider les CG parce que c’est la seule option disponible. Comment puis je valider les CG ? </a:t>
            </a:r>
          </a:p>
          <a:p>
            <a:pPr marL="285750" indent="-285750">
              <a:buFont typeface="Wingdings" panose="05000000000000000000" pitchFamily="2" charset="2"/>
              <a:buChar char="q"/>
              <a:defRPr/>
            </a:pPr>
            <a:endParaRPr lang="fr-FR" sz="1600">
              <a:solidFill>
                <a:srgbClr val="3E454A"/>
              </a:solidFill>
            </a:endParaRPr>
          </a:p>
          <a:p>
            <a:pPr marL="742950" lvl="1" indent="-285750">
              <a:buFont typeface="Wingdings" panose="05000000000000000000" pitchFamily="2" charset="2"/>
              <a:buChar char="§"/>
              <a:defRPr/>
            </a:pPr>
            <a:r>
              <a:rPr lang="fr-FR" sz="1600">
                <a:solidFill>
                  <a:srgbClr val="3E454A"/>
                </a:solidFill>
              </a:rPr>
              <a:t>Le client doit scroller jusqu’au bas de la page pour avoir accès à la validation des CG. Si le client a cliqué sur « Refuser » il lui suffit simplement de reprendre le process en se deconnectant puis en se connectant une nouvelle fois à Ce Net Comptes.</a:t>
            </a:r>
            <a:endParaRPr kumimoji="0" lang="fr-FR" sz="1600" b="0" i="0" u="none" strike="noStrike" kern="1200" cap="none" spc="0" normalizeH="0" baseline="0" noProof="0">
              <a:ln>
                <a:noFill/>
              </a:ln>
              <a:solidFill>
                <a:srgbClr val="3E454A"/>
              </a:solidFill>
              <a:effectLst/>
              <a:uLnTx/>
              <a:uFillTx/>
              <a:latin typeface="Arial" panose="020B0604020202020204"/>
              <a:ea typeface="+mn-ea"/>
              <a:cs typeface="+mn-cs"/>
            </a:endParaRPr>
          </a:p>
        </p:txBody>
      </p:sp>
      <p:pic>
        <p:nvPicPr>
          <p:cNvPr id="21" name="Image 20">
            <a:extLst>
              <a:ext uri="{FF2B5EF4-FFF2-40B4-BE49-F238E27FC236}">
                <a16:creationId xmlns:a16="http://schemas.microsoft.com/office/drawing/2014/main" id="{556C80F2-BBD4-4C12-918F-8D445E5C72FB}"/>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8046" b="89655" l="10000" r="90000">
                        <a14:foregroundMark x1="49655" y1="8046" x2="49655" y2="8046"/>
                        <a14:foregroundMark x1="43103" y1="8046" x2="43103" y2="8046"/>
                        <a14:foregroundMark x1="40690" y1="8046" x2="40690" y2="8046"/>
                        <a14:foregroundMark x1="40690" y1="9770" x2="40690" y2="9770"/>
                        <a14:foregroundMark x1="44828" y1="9770" x2="53103" y2="8046"/>
                        <a14:foregroundMark x1="51724" y1="13793" x2="41724" y2="15517"/>
                      </a14:backgroundRemoval>
                    </a14:imgEffect>
                  </a14:imgLayer>
                </a14:imgProps>
              </a:ext>
            </a:extLst>
          </a:blip>
          <a:stretch>
            <a:fillRect/>
          </a:stretch>
        </p:blipFill>
        <p:spPr>
          <a:xfrm>
            <a:off x="9718021" y="198120"/>
            <a:ext cx="1841595" cy="1104957"/>
          </a:xfrm>
          <a:prstGeom prst="rect">
            <a:avLst/>
          </a:prstGeom>
        </p:spPr>
      </p:pic>
      <p:sp>
        <p:nvSpPr>
          <p:cNvPr id="2" name="Espace réservé de la date 1">
            <a:extLst>
              <a:ext uri="{FF2B5EF4-FFF2-40B4-BE49-F238E27FC236}">
                <a16:creationId xmlns:a16="http://schemas.microsoft.com/office/drawing/2014/main" id="{4421DC30-3E20-4C45-B06E-14D9B0C580D6}"/>
              </a:ext>
            </a:extLst>
          </p:cNvPr>
          <p:cNvSpPr>
            <a:spLocks noGrp="1"/>
          </p:cNvSpPr>
          <p:nvPr>
            <p:ph type="dt" sz="half" idx="10"/>
          </p:nvPr>
        </p:nvSpPr>
        <p:spPr/>
        <p:txBody>
          <a:bodyPr/>
          <a:lstStyle/>
          <a:p>
            <a:fld id="{E861DFE0-7D0D-4323-9527-E5B611AA88B3}" type="datetime4">
              <a:rPr lang="fr-FR" smtClean="0"/>
              <a:t>13 mars 2023</a:t>
            </a:fld>
            <a:endParaRPr lang="fr-FR"/>
          </a:p>
        </p:txBody>
      </p:sp>
    </p:spTree>
    <p:extLst>
      <p:ext uri="{BB962C8B-B14F-4D97-AF65-F5344CB8AC3E}">
        <p14:creationId xmlns:p14="http://schemas.microsoft.com/office/powerpoint/2010/main" val="818310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pied de page 13">
            <a:extLst>
              <a:ext uri="{FF2B5EF4-FFF2-40B4-BE49-F238E27FC236}">
                <a16:creationId xmlns:a16="http://schemas.microsoft.com/office/drawing/2014/main" id="{271D9398-6777-4706-B543-9453BB686EA3}"/>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50" b="0" i="0" u="none" strike="noStrike" kern="1200" cap="none" spc="0" normalizeH="0" baseline="0" noProof="0">
                <a:ln>
                  <a:noFill/>
                </a:ln>
                <a:solidFill>
                  <a:srgbClr val="3E454A"/>
                </a:solidFill>
                <a:effectLst/>
                <a:uLnTx/>
                <a:uFillTx/>
                <a:latin typeface="Arial" panose="020B0604020202020204"/>
                <a:ea typeface="+mn-ea"/>
                <a:cs typeface="+mn-cs"/>
              </a:rPr>
              <a:t>FAQ Migration - Mars 2023</a:t>
            </a:r>
          </a:p>
        </p:txBody>
      </p:sp>
      <p:sp>
        <p:nvSpPr>
          <p:cNvPr id="12" name="Espace réservé du texte 11">
            <a:extLst>
              <a:ext uri="{FF2B5EF4-FFF2-40B4-BE49-F238E27FC236}">
                <a16:creationId xmlns:a16="http://schemas.microsoft.com/office/drawing/2014/main" id="{5DB16631-FC3D-4B34-8E15-0B3761762B7D}"/>
              </a:ext>
            </a:extLst>
          </p:cNvPr>
          <p:cNvSpPr>
            <a:spLocks noGrp="1"/>
          </p:cNvSpPr>
          <p:nvPr>
            <p:ph type="body" idx="1"/>
          </p:nvPr>
        </p:nvSpPr>
        <p:spPr/>
        <p:txBody>
          <a:bodyPr/>
          <a:lstStyle/>
          <a:p>
            <a:r>
              <a:rPr lang="fr-FR"/>
              <a:t>Questions/Réponses</a:t>
            </a:r>
            <a:endParaRPr lang="fr-FR" dirty="0"/>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p:txBody>
          <a:bodyPr/>
          <a:lstStyle/>
          <a:p>
            <a:r>
              <a:rPr lang="fr-FR"/>
              <a:t>LA FAQ</a:t>
            </a:r>
            <a:endParaRPr lang="fr-FR" dirty="0"/>
          </a:p>
        </p:txBody>
      </p:sp>
      <p:sp>
        <p:nvSpPr>
          <p:cNvPr id="7" name="ZoneTexte 6">
            <a:extLst>
              <a:ext uri="{FF2B5EF4-FFF2-40B4-BE49-F238E27FC236}">
                <a16:creationId xmlns:a16="http://schemas.microsoft.com/office/drawing/2014/main" id="{622FFCA2-E096-4C4A-901A-6D87809F12A4}"/>
              </a:ext>
            </a:extLst>
          </p:cNvPr>
          <p:cNvSpPr txBox="1"/>
          <p:nvPr/>
        </p:nvSpPr>
        <p:spPr>
          <a:xfrm>
            <a:off x="632383" y="1333746"/>
            <a:ext cx="10697468" cy="6832640"/>
          </a:xfrm>
          <a:prstGeom prst="rect">
            <a:avLst/>
          </a:prstGeom>
          <a:noFill/>
        </p:spPr>
        <p:txBody>
          <a:bodyPr wrap="square" rtlCol="0">
            <a:spAutoFit/>
          </a:bodyPr>
          <a:lstStyle/>
          <a:p>
            <a:pPr marL="285750" indent="-285750">
              <a:buFont typeface="Wingdings" panose="05000000000000000000" pitchFamily="2" charset="2"/>
              <a:buChar char="q"/>
              <a:defRPr/>
            </a:pPr>
            <a:endParaRPr lang="fr-FR" i="1">
              <a:solidFill>
                <a:srgbClr val="3E454A"/>
              </a:solidFill>
            </a:endParaRPr>
          </a:p>
          <a:p>
            <a:pPr marL="285750" indent="-285750">
              <a:buFont typeface="Wingdings" panose="05000000000000000000" pitchFamily="2" charset="2"/>
              <a:buChar char="q"/>
              <a:defRPr/>
            </a:pPr>
            <a:r>
              <a:rPr lang="fr-FR" i="1">
                <a:solidFill>
                  <a:srgbClr val="3E454A"/>
                </a:solidFill>
              </a:rPr>
              <a:t>Malgré toutes les manipulations et tentatives je ne parviens toujours pas  valider les CG ?</a:t>
            </a:r>
          </a:p>
          <a:p>
            <a:pPr marL="285750" indent="-285750">
              <a:buFont typeface="Wingdings" panose="05000000000000000000" pitchFamily="2" charset="2"/>
              <a:buChar char="q"/>
              <a:defRPr/>
            </a:pPr>
            <a:endParaRPr lang="fr-FR" sz="1600">
              <a:solidFill>
                <a:srgbClr val="3E454A"/>
              </a:solidFill>
            </a:endParaRPr>
          </a:p>
          <a:p>
            <a:pPr marL="742950" lvl="1" indent="-285750">
              <a:buFont typeface="Wingdings" panose="05000000000000000000" pitchFamily="2" charset="2"/>
              <a:buChar char="§"/>
              <a:defRPr/>
            </a:pPr>
            <a:r>
              <a:rPr lang="fr-FR" sz="1600">
                <a:solidFill>
                  <a:srgbClr val="3E454A"/>
                </a:solidFill>
              </a:rPr>
              <a:t>Si l’utilisateur principal ne parvient à valider les CG en toute autonomie et que la situation semble bloquée, vous pouvez faire un avenant sur le Ce Net en veillant à faire une impression au poste de travail. Vous faites signer l’avenant et le classez comme traditionnellement. Le client pourra alors à nouveau se connecter normalement.</a:t>
            </a:r>
          </a:p>
          <a:p>
            <a:pPr marL="742950" lvl="1" indent="-285750">
              <a:buFont typeface="Wingdings" panose="05000000000000000000" pitchFamily="2" charset="2"/>
              <a:buChar char="§"/>
              <a:defRPr/>
            </a:pPr>
            <a:endParaRPr lang="fr-FR" sz="1600">
              <a:solidFill>
                <a:srgbClr val="3E454A"/>
              </a:solidFill>
            </a:endParaRPr>
          </a:p>
          <a:p>
            <a:pPr marL="285750" lvl="0" indent="-285750">
              <a:buFont typeface="Wingdings" panose="05000000000000000000" pitchFamily="2" charset="2"/>
              <a:buChar char="q"/>
              <a:defRPr/>
            </a:pPr>
            <a:r>
              <a:rPr lang="fr-FR" i="1">
                <a:solidFill>
                  <a:srgbClr val="3E454A"/>
                </a:solidFill>
              </a:rPr>
              <a:t>Je n’ai plus mon identifiant </a:t>
            </a:r>
          </a:p>
          <a:p>
            <a:pPr lvl="0">
              <a:defRPr/>
            </a:pPr>
            <a:endParaRPr lang="fr-FR" sz="1600" i="1">
              <a:solidFill>
                <a:srgbClr val="3E454A"/>
              </a:solidFill>
            </a:endParaRPr>
          </a:p>
          <a:p>
            <a:pPr marL="742950" lvl="1" indent="-285750">
              <a:buFont typeface="Wingdings" panose="05000000000000000000" pitchFamily="2" charset="2"/>
              <a:buChar char="§"/>
              <a:defRPr/>
            </a:pPr>
            <a:r>
              <a:rPr lang="fr-FR" sz="1600">
                <a:solidFill>
                  <a:srgbClr val="3E454A"/>
                </a:solidFill>
              </a:rPr>
              <a:t>L’identifiant est le même que sur son ancien DEI Pro</a:t>
            </a:r>
          </a:p>
          <a:p>
            <a:pPr marL="742950" lvl="1" indent="-285750">
              <a:buFont typeface="Wingdings" panose="05000000000000000000" pitchFamily="2" charset="2"/>
              <a:buChar char="§"/>
              <a:defRPr/>
            </a:pPr>
            <a:r>
              <a:rPr lang="fr-FR" sz="1600">
                <a:solidFill>
                  <a:srgbClr val="3E454A"/>
                </a:solidFill>
              </a:rPr>
              <a:t>Il a été transmis sur le courrier/e-mail l’inormant de sa migration prochaine (30 jours avant migration). </a:t>
            </a:r>
          </a:p>
          <a:p>
            <a:pPr marL="742950" lvl="1" indent="-285750">
              <a:buFont typeface="Wingdings" panose="05000000000000000000" pitchFamily="2" charset="2"/>
              <a:buChar char="§"/>
              <a:defRPr/>
            </a:pPr>
            <a:r>
              <a:rPr lang="fr-FR" sz="1600">
                <a:solidFill>
                  <a:srgbClr val="3E454A"/>
                </a:solidFill>
              </a:rPr>
              <a:t>Il a été transmis par sms le jour de la migration.</a:t>
            </a:r>
          </a:p>
          <a:p>
            <a:pPr marL="742950" lvl="1" indent="-285750">
              <a:buFont typeface="Wingdings" panose="05000000000000000000" pitchFamily="2" charset="2"/>
              <a:buChar char="§"/>
              <a:defRPr/>
            </a:pPr>
            <a:r>
              <a:rPr lang="fr-FR" sz="1600">
                <a:solidFill>
                  <a:srgbClr val="3E454A"/>
                </a:solidFill>
              </a:rPr>
              <a:t>Le conseiller y a accès sur la synthèse du client</a:t>
            </a:r>
          </a:p>
          <a:p>
            <a:pPr marL="285750" indent="-285750">
              <a:buFont typeface="Wingdings" panose="05000000000000000000" pitchFamily="2" charset="2"/>
              <a:buChar char="q"/>
              <a:defRPr/>
            </a:pPr>
            <a:endParaRPr lang="fr-FR" sz="1600">
              <a:solidFill>
                <a:srgbClr val="3E454A"/>
              </a:solidFill>
            </a:endParaRPr>
          </a:p>
          <a:p>
            <a:pPr marL="742950" lvl="1" indent="-285750">
              <a:buFont typeface="Wingdings" panose="05000000000000000000" pitchFamily="2" charset="2"/>
              <a:buChar char="§"/>
              <a:defRPr/>
            </a:pPr>
            <a:endParaRPr lang="fr-FR" sz="1600">
              <a:solidFill>
                <a:srgbClr val="3E454A"/>
              </a:solidFill>
            </a:endParaRPr>
          </a:p>
          <a:p>
            <a:pPr marL="285750" indent="-285750">
              <a:buFont typeface="Wingdings" panose="05000000000000000000" pitchFamily="2" charset="2"/>
              <a:buChar char="§"/>
              <a:defRPr/>
            </a:pPr>
            <a:endParaRPr lang="fr-FR" sz="1600">
              <a:solidFill>
                <a:srgbClr val="3E454A"/>
              </a:solidFill>
              <a:latin typeface="Arial" panose="020B0604020202020204"/>
            </a:endParaRP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600" b="0" i="0" u="none" strike="noStrike" kern="1200" cap="none" spc="0" normalizeH="0" baseline="0" noProof="0">
              <a:ln>
                <a:noFill/>
              </a:ln>
              <a:solidFill>
                <a:srgbClr val="3E454A"/>
              </a:solidFill>
              <a:effectLst/>
              <a:uLnTx/>
              <a:uFillTx/>
              <a:latin typeface="Arial" panose="020B0604020202020204"/>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fr-FR" sz="1600">
              <a:solidFill>
                <a:srgbClr val="3E454A"/>
              </a:solidFill>
              <a:latin typeface="Arial" panose="020B0604020202020204"/>
            </a:endParaRP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600" b="0" i="0" u="none" strike="noStrike" kern="1200" cap="none" spc="0" normalizeH="0" baseline="0" noProof="0">
              <a:ln>
                <a:noFill/>
              </a:ln>
              <a:solidFill>
                <a:srgbClr val="3E454A"/>
              </a:solidFill>
              <a:effectLst/>
              <a:uLnTx/>
              <a:uFillTx/>
              <a:latin typeface="Arial" panose="020B0604020202020204"/>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fr-FR" sz="1600">
              <a:solidFill>
                <a:srgbClr val="3E454A"/>
              </a:solidFill>
              <a:latin typeface="Arial" panose="020B0604020202020204"/>
            </a:endParaRPr>
          </a:p>
          <a:p>
            <a:pPr marR="0" lvl="1" algn="l" defTabSz="914400" rtl="0" eaLnBrk="1" fontAlgn="auto" latinLnBrk="0" hangingPunct="1">
              <a:lnSpc>
                <a:spcPct val="100000"/>
              </a:lnSpc>
              <a:spcBef>
                <a:spcPts val="0"/>
              </a:spcBef>
              <a:spcAft>
                <a:spcPts val="0"/>
              </a:spcAft>
              <a:buClrTx/>
              <a:buSzTx/>
              <a:tabLst/>
              <a:defRPr/>
            </a:pPr>
            <a:endParaRPr kumimoji="0" lang="fr-FR" sz="1600" b="0" i="0" u="none" strike="noStrike" kern="1200" cap="none" spc="0" normalizeH="0" baseline="0" noProof="0">
              <a:ln>
                <a:noFill/>
              </a:ln>
              <a:solidFill>
                <a:srgbClr val="3E454A"/>
              </a:solidFill>
              <a:effectLst/>
              <a:uLnTx/>
              <a:uFillTx/>
              <a:latin typeface="Arial" panose="020B0604020202020204"/>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a:ln>
                <a:noFill/>
              </a:ln>
              <a:solidFill>
                <a:srgbClr val="3E454A"/>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600" b="0" i="0" u="none" strike="noStrike" kern="1200" cap="none" spc="0" normalizeH="0" baseline="0" noProof="0">
              <a:ln>
                <a:noFill/>
              </a:ln>
              <a:solidFill>
                <a:srgbClr val="3E454A"/>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1600" b="0" i="0" u="none" strike="noStrike" kern="1200" cap="none" spc="0" normalizeH="0" baseline="0" noProof="0">
              <a:ln>
                <a:noFill/>
              </a:ln>
              <a:solidFill>
                <a:srgbClr val="3E454A"/>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600" b="0" i="0" u="none" strike="noStrike" kern="1200" cap="none" spc="0" normalizeH="0" baseline="0" noProof="0">
              <a:ln>
                <a:noFill/>
              </a:ln>
              <a:solidFill>
                <a:srgbClr val="3E454A"/>
              </a:solidFill>
              <a:effectLst/>
              <a:uLnTx/>
              <a:uFillTx/>
              <a:latin typeface="Arial" panose="020B0604020202020204"/>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a:ln>
                <a:noFill/>
              </a:ln>
              <a:solidFill>
                <a:srgbClr val="3E454A"/>
              </a:solidFill>
              <a:effectLst/>
              <a:uLnTx/>
              <a:uFillTx/>
              <a:latin typeface="Arial" panose="020B0604020202020204"/>
              <a:ea typeface="+mn-ea"/>
              <a:cs typeface="+mn-cs"/>
            </a:endParaRPr>
          </a:p>
        </p:txBody>
      </p:sp>
      <p:pic>
        <p:nvPicPr>
          <p:cNvPr id="21" name="Image 20">
            <a:extLst>
              <a:ext uri="{FF2B5EF4-FFF2-40B4-BE49-F238E27FC236}">
                <a16:creationId xmlns:a16="http://schemas.microsoft.com/office/drawing/2014/main" id="{556C80F2-BBD4-4C12-918F-8D445E5C72FB}"/>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8046" b="89655" l="10000" r="90000">
                        <a14:foregroundMark x1="49655" y1="8046" x2="49655" y2="8046"/>
                        <a14:foregroundMark x1="43103" y1="8046" x2="43103" y2="8046"/>
                        <a14:foregroundMark x1="40690" y1="8046" x2="40690" y2="8046"/>
                        <a14:foregroundMark x1="40690" y1="9770" x2="40690" y2="9770"/>
                        <a14:foregroundMark x1="44828" y1="9770" x2="53103" y2="8046"/>
                        <a14:foregroundMark x1="51724" y1="13793" x2="41724" y2="15517"/>
                      </a14:backgroundRemoval>
                    </a14:imgEffect>
                  </a14:imgLayer>
                </a14:imgProps>
              </a:ext>
            </a:extLst>
          </a:blip>
          <a:stretch>
            <a:fillRect/>
          </a:stretch>
        </p:blipFill>
        <p:spPr>
          <a:xfrm>
            <a:off x="9718021" y="198120"/>
            <a:ext cx="1841595" cy="1104957"/>
          </a:xfrm>
          <a:prstGeom prst="rect">
            <a:avLst/>
          </a:prstGeom>
        </p:spPr>
      </p:pic>
      <p:sp>
        <p:nvSpPr>
          <p:cNvPr id="2" name="Espace réservé de la date 1">
            <a:extLst>
              <a:ext uri="{FF2B5EF4-FFF2-40B4-BE49-F238E27FC236}">
                <a16:creationId xmlns:a16="http://schemas.microsoft.com/office/drawing/2014/main" id="{4421DC30-3E20-4C45-B06E-14D9B0C580D6}"/>
              </a:ext>
            </a:extLst>
          </p:cNvPr>
          <p:cNvSpPr>
            <a:spLocks noGrp="1"/>
          </p:cNvSpPr>
          <p:nvPr>
            <p:ph type="dt" sz="half" idx="10"/>
          </p:nvPr>
        </p:nvSpPr>
        <p:spPr/>
        <p:txBody>
          <a:bodyPr/>
          <a:lstStyle/>
          <a:p>
            <a:fld id="{2C3AE2A7-10CA-48E4-9F61-F727E9C6CDB3}" type="datetime4">
              <a:rPr lang="fr-FR" smtClean="0"/>
              <a:t>13 mars 2023</a:t>
            </a:fld>
            <a:endParaRPr lang="fr-FR"/>
          </a:p>
        </p:txBody>
      </p:sp>
      <p:pic>
        <p:nvPicPr>
          <p:cNvPr id="8" name="Image 7">
            <a:extLst>
              <a:ext uri="{FF2B5EF4-FFF2-40B4-BE49-F238E27FC236}">
                <a16:creationId xmlns:a16="http://schemas.microsoft.com/office/drawing/2014/main" id="{5F392BA1-9F6B-40FD-92C1-564574784F8A}"/>
              </a:ext>
            </a:extLst>
          </p:cNvPr>
          <p:cNvPicPr>
            <a:picLocks noChangeAspect="1"/>
          </p:cNvPicPr>
          <p:nvPr/>
        </p:nvPicPr>
        <p:blipFill>
          <a:blip r:embed="rId6"/>
          <a:stretch>
            <a:fillRect/>
          </a:stretch>
        </p:blipFill>
        <p:spPr>
          <a:xfrm>
            <a:off x="6930009" y="4392158"/>
            <a:ext cx="2309711" cy="945998"/>
          </a:xfrm>
          <a:prstGeom prst="rect">
            <a:avLst/>
          </a:prstGeom>
        </p:spPr>
      </p:pic>
      <p:cxnSp>
        <p:nvCxnSpPr>
          <p:cNvPr id="9" name="Connecteur droit avec flèche 8">
            <a:extLst>
              <a:ext uri="{FF2B5EF4-FFF2-40B4-BE49-F238E27FC236}">
                <a16:creationId xmlns:a16="http://schemas.microsoft.com/office/drawing/2014/main" id="{C9A593B0-88C0-47B3-8B51-2FB4AF3503B6}"/>
              </a:ext>
            </a:extLst>
          </p:cNvPr>
          <p:cNvCxnSpPr>
            <a:cxnSpLocks/>
          </p:cNvCxnSpPr>
          <p:nvPr/>
        </p:nvCxnSpPr>
        <p:spPr>
          <a:xfrm>
            <a:off x="5869505" y="4528125"/>
            <a:ext cx="1060504"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0" name="Objet 9">
            <a:extLst>
              <a:ext uri="{FF2B5EF4-FFF2-40B4-BE49-F238E27FC236}">
                <a16:creationId xmlns:a16="http://schemas.microsoft.com/office/drawing/2014/main" id="{3EC47D4A-C896-44D6-A7B2-B87E1E06CEAF}"/>
              </a:ext>
            </a:extLst>
          </p:cNvPr>
          <p:cNvGraphicFramePr>
            <a:graphicFrameLocks noChangeAspect="1"/>
          </p:cNvGraphicFramePr>
          <p:nvPr>
            <p:extLst>
              <p:ext uri="{D42A27DB-BD31-4B8C-83A1-F6EECF244321}">
                <p14:modId xmlns:p14="http://schemas.microsoft.com/office/powerpoint/2010/main" val="4039869705"/>
              </p:ext>
            </p:extLst>
          </p:nvPr>
        </p:nvGraphicFramePr>
        <p:xfrm>
          <a:off x="11329851" y="4062498"/>
          <a:ext cx="614684" cy="518639"/>
        </p:xfrm>
        <a:graphic>
          <a:graphicData uri="http://schemas.openxmlformats.org/presentationml/2006/ole">
            <mc:AlternateContent xmlns:mc="http://schemas.openxmlformats.org/markup-compatibility/2006">
              <mc:Choice xmlns:v="urn:schemas-microsoft-com:vml" Requires="v">
                <p:oleObj spid="_x0000_s1026" name="Acrobat Document" showAsIcon="1" r:id="rId7" imgW="914400" imgH="771480" progId="AcroExch.Document.DC">
                  <p:embed/>
                </p:oleObj>
              </mc:Choice>
              <mc:Fallback>
                <p:oleObj name="Acrobat Document" showAsIcon="1" r:id="rId7" imgW="914400" imgH="771480" progId="AcroExch.Document.DC">
                  <p:embed/>
                  <p:pic>
                    <p:nvPicPr>
                      <p:cNvPr id="10" name="Objet 9">
                        <a:extLst>
                          <a:ext uri="{FF2B5EF4-FFF2-40B4-BE49-F238E27FC236}">
                            <a16:creationId xmlns:a16="http://schemas.microsoft.com/office/drawing/2014/main" id="{3EC47D4A-C896-44D6-A7B2-B87E1E06CEAF}"/>
                          </a:ext>
                        </a:extLst>
                      </p:cNvPr>
                      <p:cNvPicPr/>
                      <p:nvPr/>
                    </p:nvPicPr>
                    <p:blipFill>
                      <a:blip r:embed="rId8"/>
                      <a:stretch>
                        <a:fillRect/>
                      </a:stretch>
                    </p:blipFill>
                    <p:spPr>
                      <a:xfrm>
                        <a:off x="11329851" y="4062498"/>
                        <a:ext cx="614684" cy="518639"/>
                      </a:xfrm>
                      <a:prstGeom prst="rect">
                        <a:avLst/>
                      </a:prstGeom>
                      <a:ln w="19050">
                        <a:solidFill>
                          <a:schemeClr val="tx1"/>
                        </a:solidFill>
                      </a:ln>
                    </p:spPr>
                  </p:pic>
                </p:oleObj>
              </mc:Fallback>
            </mc:AlternateContent>
          </a:graphicData>
        </a:graphic>
      </p:graphicFrame>
      <p:cxnSp>
        <p:nvCxnSpPr>
          <p:cNvPr id="13" name="Connecteur droit avec flèche 12">
            <a:extLst>
              <a:ext uri="{FF2B5EF4-FFF2-40B4-BE49-F238E27FC236}">
                <a16:creationId xmlns:a16="http://schemas.microsoft.com/office/drawing/2014/main" id="{EDEDDFC5-290C-41BD-B7B7-C015033AD127}"/>
              </a:ext>
            </a:extLst>
          </p:cNvPr>
          <p:cNvCxnSpPr>
            <a:cxnSpLocks/>
          </p:cNvCxnSpPr>
          <p:nvPr/>
        </p:nvCxnSpPr>
        <p:spPr>
          <a:xfrm>
            <a:off x="10716395" y="4264671"/>
            <a:ext cx="502387"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6618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pied de page 13">
            <a:extLst>
              <a:ext uri="{FF2B5EF4-FFF2-40B4-BE49-F238E27FC236}">
                <a16:creationId xmlns:a16="http://schemas.microsoft.com/office/drawing/2014/main" id="{271D9398-6777-4706-B543-9453BB686EA3}"/>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50" b="0" i="0" u="none" strike="noStrike" kern="1200" cap="none" spc="0" normalizeH="0" baseline="0" noProof="0">
                <a:ln>
                  <a:noFill/>
                </a:ln>
                <a:solidFill>
                  <a:srgbClr val="3E454A"/>
                </a:solidFill>
                <a:effectLst/>
                <a:uLnTx/>
                <a:uFillTx/>
                <a:latin typeface="Arial" panose="020B0604020202020204"/>
                <a:ea typeface="+mn-ea"/>
                <a:cs typeface="+mn-cs"/>
              </a:rPr>
              <a:t>FAQ Migration - Mars 2023</a:t>
            </a:r>
          </a:p>
        </p:txBody>
      </p:sp>
      <p:sp>
        <p:nvSpPr>
          <p:cNvPr id="12" name="Espace réservé du texte 11">
            <a:extLst>
              <a:ext uri="{FF2B5EF4-FFF2-40B4-BE49-F238E27FC236}">
                <a16:creationId xmlns:a16="http://schemas.microsoft.com/office/drawing/2014/main" id="{5DB16631-FC3D-4B34-8E15-0B3761762B7D}"/>
              </a:ext>
            </a:extLst>
          </p:cNvPr>
          <p:cNvSpPr>
            <a:spLocks noGrp="1"/>
          </p:cNvSpPr>
          <p:nvPr>
            <p:ph type="body" idx="1"/>
          </p:nvPr>
        </p:nvSpPr>
        <p:spPr/>
        <p:txBody>
          <a:bodyPr/>
          <a:lstStyle/>
          <a:p>
            <a:r>
              <a:rPr lang="fr-FR"/>
              <a:t>Questions/Réponses</a:t>
            </a:r>
            <a:endParaRPr lang="fr-FR" dirty="0"/>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p:txBody>
          <a:bodyPr/>
          <a:lstStyle/>
          <a:p>
            <a:r>
              <a:rPr lang="fr-FR"/>
              <a:t>LA FAQ</a:t>
            </a:r>
            <a:endParaRPr lang="fr-FR" dirty="0"/>
          </a:p>
        </p:txBody>
      </p:sp>
      <p:sp>
        <p:nvSpPr>
          <p:cNvPr id="7" name="ZoneTexte 6">
            <a:extLst>
              <a:ext uri="{FF2B5EF4-FFF2-40B4-BE49-F238E27FC236}">
                <a16:creationId xmlns:a16="http://schemas.microsoft.com/office/drawing/2014/main" id="{622FFCA2-E096-4C4A-901A-6D87809F12A4}"/>
              </a:ext>
            </a:extLst>
          </p:cNvPr>
          <p:cNvSpPr txBox="1"/>
          <p:nvPr/>
        </p:nvSpPr>
        <p:spPr>
          <a:xfrm>
            <a:off x="632383" y="1446288"/>
            <a:ext cx="10697468" cy="5201424"/>
          </a:xfrm>
          <a:prstGeom prst="rect">
            <a:avLst/>
          </a:prstGeom>
          <a:noFill/>
        </p:spPr>
        <p:txBody>
          <a:bodyPr wrap="square" rtlCol="0">
            <a:spAutoFit/>
          </a:bodyPr>
          <a:lstStyle/>
          <a:p>
            <a:pPr marL="285750" lvl="0" indent="-285750">
              <a:buFont typeface="Wingdings" panose="05000000000000000000" pitchFamily="2" charset="2"/>
              <a:buChar char="q"/>
              <a:defRPr/>
            </a:pPr>
            <a:r>
              <a:rPr lang="fr-FR" i="1">
                <a:solidFill>
                  <a:srgbClr val="3E454A"/>
                </a:solidFill>
              </a:rPr>
              <a:t>Je n’ai plus accès à Banxo</a:t>
            </a:r>
          </a:p>
          <a:p>
            <a:pPr marL="285750" lvl="0" indent="-285750">
              <a:buFont typeface="Wingdings" panose="05000000000000000000" pitchFamily="2" charset="2"/>
              <a:buChar char="q"/>
              <a:defRPr/>
            </a:pPr>
            <a:endParaRPr lang="fr-FR" sz="1600" i="1">
              <a:solidFill>
                <a:srgbClr val="3E454A"/>
              </a:solidFill>
            </a:endParaRPr>
          </a:p>
          <a:p>
            <a:pPr marL="742950" lvl="1" indent="-285750">
              <a:buFont typeface="Wingdings" panose="05000000000000000000" pitchFamily="2" charset="2"/>
              <a:buChar char="§"/>
              <a:defRPr/>
            </a:pPr>
            <a:r>
              <a:rPr lang="fr-FR" sz="1600">
                <a:solidFill>
                  <a:srgbClr val="3E454A"/>
                </a:solidFill>
              </a:rPr>
              <a:t>Il faut aller charger la nouvelle application Ce Net comptes disponible tant sur IOS que sur Android</a:t>
            </a:r>
            <a:endParaRPr kumimoji="0" lang="fr-FR" sz="1800" b="0" i="1" u="none" strike="noStrike" kern="1200" cap="none" spc="0" normalizeH="0" baseline="0" noProof="0">
              <a:ln>
                <a:noFill/>
              </a:ln>
              <a:solidFill>
                <a:srgbClr val="3E454A"/>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endParaRPr kumimoji="0" lang="fr-FR" sz="1800" b="0" i="1" u="none" strike="noStrike" kern="1200" cap="none" spc="0" normalizeH="0" baseline="0" noProof="0">
              <a:ln>
                <a:noFill/>
              </a:ln>
              <a:solidFill>
                <a:srgbClr val="3E454A"/>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fr-FR" sz="1800" b="0" i="1" u="none" strike="noStrike" kern="1200" cap="none" spc="0" normalizeH="0" baseline="0" noProof="0">
                <a:ln>
                  <a:noFill/>
                </a:ln>
                <a:solidFill>
                  <a:srgbClr val="3E454A"/>
                </a:solidFill>
                <a:effectLst/>
                <a:uLnTx/>
                <a:uFillTx/>
                <a:latin typeface="Arial" panose="020B0604020202020204"/>
                <a:ea typeface="+mn-ea"/>
                <a:cs typeface="+mn-cs"/>
              </a:rPr>
              <a:t>Comment je fais pour accéder à mes comptes privés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endParaRPr kumimoji="0" lang="fr-FR" sz="1600" b="0" i="1" u="none" strike="noStrike" kern="1200" cap="none" spc="0" normalizeH="0" baseline="0" noProof="0">
              <a:ln>
                <a:noFill/>
              </a:ln>
              <a:solidFill>
                <a:srgbClr val="3E454A"/>
              </a:solidFill>
              <a:effectLst/>
              <a:uLnTx/>
              <a:uFillTx/>
              <a:latin typeface="Arial" panose="020B0604020202020204"/>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a:ln>
                  <a:noFill/>
                </a:ln>
                <a:solidFill>
                  <a:srgbClr val="3E454A"/>
                </a:solidFill>
                <a:effectLst/>
                <a:uLnTx/>
                <a:uFillTx/>
                <a:latin typeface="Arial" panose="020B0604020202020204"/>
                <a:ea typeface="+mn-ea"/>
                <a:cs typeface="+mn-cs"/>
              </a:rPr>
              <a:t>Vous procédez comme avant en vous connectant sur banxo pour la partie part. Vous avez ainsi dorénavant 2 applications à utiliser, une pour le part et une pour le pro. </a:t>
            </a:r>
            <a:endParaRPr kumimoji="0" lang="fr-FR" sz="1800" b="0" i="1" u="none" strike="noStrike" kern="1200" cap="none" spc="0" normalizeH="0" baseline="0" noProof="0">
              <a:ln>
                <a:noFill/>
              </a:ln>
              <a:solidFill>
                <a:srgbClr val="3E454A"/>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endParaRPr kumimoji="0" lang="fr-FR" sz="1800" b="0" i="1" u="none" strike="noStrike" kern="1200" cap="none" spc="0" normalizeH="0" baseline="0" noProof="0">
              <a:ln>
                <a:noFill/>
              </a:ln>
              <a:solidFill>
                <a:srgbClr val="3E454A"/>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fr-FR" sz="1800" b="0" i="1" u="none" strike="noStrike" kern="1200" cap="none" spc="0" normalizeH="0" baseline="0" noProof="0">
                <a:ln>
                  <a:noFill/>
                </a:ln>
                <a:solidFill>
                  <a:srgbClr val="3E454A"/>
                </a:solidFill>
                <a:effectLst/>
                <a:uLnTx/>
                <a:uFillTx/>
                <a:latin typeface="Arial" panose="020B0604020202020204"/>
                <a:ea typeface="+mn-ea"/>
                <a:cs typeface="+mn-cs"/>
              </a:rPr>
              <a:t>Je voudrais faire des virements au travers d’une liste, comment je procède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endParaRPr kumimoji="0" lang="fr-FR" sz="1800" b="0" i="1" u="none" strike="noStrike" kern="1200" cap="none" spc="0" normalizeH="0" baseline="0" noProof="0">
              <a:ln>
                <a:noFill/>
              </a:ln>
              <a:solidFill>
                <a:srgbClr val="3E454A"/>
              </a:solidFill>
              <a:effectLst/>
              <a:uLnTx/>
              <a:uFillTx/>
              <a:latin typeface="Arial" panose="020B0604020202020204"/>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a:ln>
                  <a:noFill/>
                </a:ln>
                <a:solidFill>
                  <a:srgbClr val="3E454A"/>
                </a:solidFill>
                <a:effectLst/>
                <a:uLnTx/>
                <a:uFillTx/>
                <a:latin typeface="Arial" panose="020B0604020202020204"/>
                <a:ea typeface="+mn-ea"/>
                <a:cs typeface="+mn-cs"/>
              </a:rPr>
              <a:t>Vous pouvez créer des listes de bénéficiaires mais il ne s’agira que d’une catégorisation de ces derniers. Sur Ce Net Comptes il n’est pas possible de faire des virements sur liste mais nous avons une offre qui vous permet d’accéder à cette fonctionnalité (Ce Net Remises). </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600" b="0" i="0" u="none" strike="noStrike" kern="1200" cap="none" spc="0" normalizeH="0" baseline="0" noProof="0">
              <a:ln>
                <a:noFill/>
              </a:ln>
              <a:solidFill>
                <a:srgbClr val="3E454A"/>
              </a:solidFill>
              <a:effectLst/>
              <a:uLnTx/>
              <a:uFillTx/>
              <a:latin typeface="Arial" panose="020B0604020202020204"/>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600" b="0" i="0" u="none" strike="noStrike" kern="1200" cap="none" spc="0" normalizeH="0" baseline="0" noProof="0">
              <a:ln>
                <a:noFill/>
              </a:ln>
              <a:solidFill>
                <a:srgbClr val="3E454A"/>
              </a:solidFill>
              <a:effectLst/>
              <a:uLnTx/>
              <a:uFillTx/>
              <a:latin typeface="Arial" panose="020B0604020202020204"/>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a:ln>
                <a:noFill/>
              </a:ln>
              <a:solidFill>
                <a:srgbClr val="3E454A"/>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600" b="0" i="0" u="none" strike="noStrike" kern="1200" cap="none" spc="0" normalizeH="0" baseline="0" noProof="0">
              <a:ln>
                <a:noFill/>
              </a:ln>
              <a:solidFill>
                <a:srgbClr val="3E454A"/>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600" b="0" i="0" u="none" strike="noStrike" kern="1200" cap="none" spc="0" normalizeH="0" baseline="0" noProof="0">
              <a:ln>
                <a:noFill/>
              </a:ln>
              <a:solidFill>
                <a:srgbClr val="3E454A"/>
              </a:solidFill>
              <a:effectLst/>
              <a:uLnTx/>
              <a:uFillTx/>
              <a:latin typeface="Arial" panose="020B0604020202020204"/>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a:ln>
                <a:noFill/>
              </a:ln>
              <a:solidFill>
                <a:srgbClr val="3E454A"/>
              </a:solidFill>
              <a:effectLst/>
              <a:uLnTx/>
              <a:uFillTx/>
              <a:latin typeface="Arial" panose="020B0604020202020204"/>
              <a:ea typeface="+mn-ea"/>
              <a:cs typeface="+mn-cs"/>
            </a:endParaRPr>
          </a:p>
        </p:txBody>
      </p:sp>
      <p:pic>
        <p:nvPicPr>
          <p:cNvPr id="21" name="Image 20">
            <a:extLst>
              <a:ext uri="{FF2B5EF4-FFF2-40B4-BE49-F238E27FC236}">
                <a16:creationId xmlns:a16="http://schemas.microsoft.com/office/drawing/2014/main" id="{556C80F2-BBD4-4C12-918F-8D445E5C72FB}"/>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8046" b="89655" l="10000" r="90000">
                        <a14:foregroundMark x1="49655" y1="8046" x2="49655" y2="8046"/>
                        <a14:foregroundMark x1="43103" y1="8046" x2="43103" y2="8046"/>
                        <a14:foregroundMark x1="40690" y1="8046" x2="40690" y2="8046"/>
                        <a14:foregroundMark x1="40690" y1="9770" x2="40690" y2="9770"/>
                        <a14:foregroundMark x1="44828" y1="9770" x2="53103" y2="8046"/>
                        <a14:foregroundMark x1="51724" y1="13793" x2="41724" y2="15517"/>
                      </a14:backgroundRemoval>
                    </a14:imgEffect>
                  </a14:imgLayer>
                </a14:imgProps>
              </a:ext>
            </a:extLst>
          </a:blip>
          <a:stretch>
            <a:fillRect/>
          </a:stretch>
        </p:blipFill>
        <p:spPr>
          <a:xfrm>
            <a:off x="9718021" y="198120"/>
            <a:ext cx="1841595" cy="1104957"/>
          </a:xfrm>
          <a:prstGeom prst="rect">
            <a:avLst/>
          </a:prstGeom>
        </p:spPr>
      </p:pic>
      <p:sp>
        <p:nvSpPr>
          <p:cNvPr id="2" name="Espace réservé de la date 1">
            <a:extLst>
              <a:ext uri="{FF2B5EF4-FFF2-40B4-BE49-F238E27FC236}">
                <a16:creationId xmlns:a16="http://schemas.microsoft.com/office/drawing/2014/main" id="{29567BA8-4864-4CF1-924E-E7C3B2B9A56E}"/>
              </a:ext>
            </a:extLst>
          </p:cNvPr>
          <p:cNvSpPr>
            <a:spLocks noGrp="1"/>
          </p:cNvSpPr>
          <p:nvPr>
            <p:ph type="dt" sz="half" idx="10"/>
          </p:nvPr>
        </p:nvSpPr>
        <p:spPr/>
        <p:txBody>
          <a:bodyPr/>
          <a:lstStyle/>
          <a:p>
            <a:fld id="{83887A1C-F90D-4412-9064-5F5B6B8EB23E}" type="datetime4">
              <a:rPr lang="fr-FR" smtClean="0"/>
              <a:t>13 mars 2023</a:t>
            </a:fld>
            <a:endParaRPr lang="fr-FR"/>
          </a:p>
        </p:txBody>
      </p:sp>
    </p:spTree>
    <p:extLst>
      <p:ext uri="{BB962C8B-B14F-4D97-AF65-F5344CB8AC3E}">
        <p14:creationId xmlns:p14="http://schemas.microsoft.com/office/powerpoint/2010/main" val="3321449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pied de page 13">
            <a:extLst>
              <a:ext uri="{FF2B5EF4-FFF2-40B4-BE49-F238E27FC236}">
                <a16:creationId xmlns:a16="http://schemas.microsoft.com/office/drawing/2014/main" id="{271D9398-6777-4706-B543-9453BB686EA3}"/>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50" b="0" i="0" u="none" strike="noStrike" kern="1200" cap="none" spc="0" normalizeH="0" baseline="0" noProof="0">
                <a:ln>
                  <a:noFill/>
                </a:ln>
                <a:solidFill>
                  <a:srgbClr val="3E454A"/>
                </a:solidFill>
                <a:effectLst/>
                <a:uLnTx/>
                <a:uFillTx/>
                <a:latin typeface="Arial" panose="020B0604020202020204"/>
                <a:ea typeface="+mn-ea"/>
                <a:cs typeface="+mn-cs"/>
              </a:rPr>
              <a:t>FAQ Migration - Mars 2023</a:t>
            </a:r>
          </a:p>
        </p:txBody>
      </p:sp>
      <p:sp>
        <p:nvSpPr>
          <p:cNvPr id="12" name="Espace réservé du texte 11">
            <a:extLst>
              <a:ext uri="{FF2B5EF4-FFF2-40B4-BE49-F238E27FC236}">
                <a16:creationId xmlns:a16="http://schemas.microsoft.com/office/drawing/2014/main" id="{5DB16631-FC3D-4B34-8E15-0B3761762B7D}"/>
              </a:ext>
            </a:extLst>
          </p:cNvPr>
          <p:cNvSpPr>
            <a:spLocks noGrp="1"/>
          </p:cNvSpPr>
          <p:nvPr>
            <p:ph type="body" idx="1"/>
          </p:nvPr>
        </p:nvSpPr>
        <p:spPr/>
        <p:txBody>
          <a:bodyPr/>
          <a:lstStyle/>
          <a:p>
            <a:r>
              <a:rPr lang="fr-FR"/>
              <a:t>Questions/Réponses</a:t>
            </a:r>
            <a:endParaRPr lang="fr-FR" dirty="0"/>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p:txBody>
          <a:bodyPr/>
          <a:lstStyle/>
          <a:p>
            <a:r>
              <a:rPr lang="fr-FR"/>
              <a:t>LA FAQ</a:t>
            </a:r>
            <a:endParaRPr lang="fr-FR" dirty="0"/>
          </a:p>
        </p:txBody>
      </p:sp>
      <p:sp>
        <p:nvSpPr>
          <p:cNvPr id="7" name="ZoneTexte 6">
            <a:extLst>
              <a:ext uri="{FF2B5EF4-FFF2-40B4-BE49-F238E27FC236}">
                <a16:creationId xmlns:a16="http://schemas.microsoft.com/office/drawing/2014/main" id="{622FFCA2-E096-4C4A-901A-6D87809F12A4}"/>
              </a:ext>
            </a:extLst>
          </p:cNvPr>
          <p:cNvSpPr txBox="1"/>
          <p:nvPr/>
        </p:nvSpPr>
        <p:spPr>
          <a:xfrm>
            <a:off x="632383" y="1271447"/>
            <a:ext cx="10697468" cy="3877985"/>
          </a:xfrm>
          <a:prstGeom prst="rect">
            <a:avLst/>
          </a:prstGeom>
          <a:noFill/>
        </p:spPr>
        <p:txBody>
          <a:bodyPr wrap="square" rtlCol="0">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a:ln>
                <a:noFill/>
              </a:ln>
              <a:solidFill>
                <a:srgbClr val="3E454A"/>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fr-FR" sz="1800" b="0" i="1" u="none" strike="noStrike" kern="1200" cap="none" spc="0" normalizeH="0" baseline="0" noProof="0">
                <a:ln>
                  <a:noFill/>
                </a:ln>
                <a:solidFill>
                  <a:srgbClr val="3E454A"/>
                </a:solidFill>
                <a:effectLst/>
                <a:uLnTx/>
                <a:uFillTx/>
                <a:latin typeface="Arial" panose="020B0604020202020204"/>
                <a:ea typeface="+mn-ea"/>
                <a:cs typeface="+mn-cs"/>
              </a:rPr>
              <a:t>Je veux faire un virement et mon lecteur CAP semble être bloqué, comment puis je valider mon virement rapidement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endParaRPr kumimoji="0" lang="fr-FR" sz="1800" b="0" i="1" u="none" strike="noStrike" kern="1200" cap="none" spc="0" normalizeH="0" baseline="0" noProof="0">
              <a:ln>
                <a:noFill/>
              </a:ln>
              <a:solidFill>
                <a:srgbClr val="3E454A"/>
              </a:solidFill>
              <a:effectLst/>
              <a:uLnTx/>
              <a:uFillTx/>
              <a:latin typeface="Arial" panose="020B0604020202020204"/>
              <a:ea typeface="+mn-ea"/>
              <a:cs typeface="+mn-cs"/>
            </a:endParaRPr>
          </a:p>
          <a:p>
            <a:pPr marL="742950" lvl="1" indent="-285750">
              <a:buFont typeface="Wingdings" panose="05000000000000000000" pitchFamily="2" charset="2"/>
              <a:buChar char="§"/>
            </a:pPr>
            <a:r>
              <a:rPr kumimoji="0" lang="fr-FR" sz="1600" b="0" i="0" u="none" strike="noStrike" kern="1200" cap="none" spc="0" normalizeH="0" baseline="0" noProof="0">
                <a:ln>
                  <a:noFill/>
                </a:ln>
                <a:solidFill>
                  <a:srgbClr val="3E454A"/>
                </a:solidFill>
                <a:effectLst/>
                <a:uLnTx/>
                <a:uFillTx/>
                <a:latin typeface="Arial" panose="020B0604020202020204"/>
                <a:ea typeface="+mn-ea"/>
                <a:cs typeface="+mn-cs"/>
              </a:rPr>
              <a:t>En migrant sur Ce Net Comptes le lecteur CAP est passé du mode code au mode réponse et nos clients peuvent être perturbés par ce nouveau fonctionnement. </a:t>
            </a:r>
            <a:r>
              <a:rPr lang="fr-FR" sz="1600"/>
              <a:t>Il peut leur arriver de bloquer temporairement leur lecteur CAP.</a:t>
            </a:r>
            <a:r>
              <a:rPr kumimoji="0" lang="fr-FR" sz="1600" b="0" i="0" u="none" strike="noStrike" kern="1200" cap="none" spc="0" normalizeH="0" baseline="0" noProof="0">
                <a:ln>
                  <a:noFill/>
                </a:ln>
                <a:solidFill>
                  <a:srgbClr val="3E454A"/>
                </a:solidFill>
                <a:effectLst/>
                <a:uLnTx/>
                <a:uFillTx/>
                <a:latin typeface="Arial" panose="020B0604020202020204"/>
                <a:ea typeface="+mn-ea"/>
                <a:cs typeface="+mn-cs"/>
              </a:rPr>
              <a:t> </a:t>
            </a:r>
            <a:r>
              <a:rPr lang="fr-FR" sz="1600"/>
              <a:t>En cas de blocage de celui-ci il suffit de patienter 20 minutes pour qu’il se réactive (voir ci-dessous la capture et le mémo conseiller). </a:t>
            </a:r>
            <a:r>
              <a:rPr kumimoji="0" lang="fr-FR" sz="1600" b="0" i="0" u="none" strike="noStrike" kern="1200" cap="none" spc="0" normalizeH="0" baseline="0" noProof="0">
                <a:ln>
                  <a:noFill/>
                </a:ln>
                <a:solidFill>
                  <a:srgbClr val="3E454A"/>
                </a:solidFill>
                <a:effectLst/>
                <a:uLnTx/>
                <a:uFillTx/>
                <a:latin typeface="Arial" panose="020B0604020202020204"/>
                <a:ea typeface="+mn-ea"/>
                <a:cs typeface="+mn-cs"/>
              </a:rPr>
              <a:t>En cas de besoin on peut bloquer le lecteur CAP au poste de travail pour solliciter le repli vers le SOL SMS. Dans tous les cas il faut inciter le client a télécharger l’application mobile pour ensuite s’enrôler à Secur pass ?</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600" b="0" i="0" u="none" strike="noStrike" kern="1200" cap="none" spc="0" normalizeH="0" baseline="0" noProof="0">
              <a:ln>
                <a:noFill/>
              </a:ln>
              <a:solidFill>
                <a:srgbClr val="3E454A"/>
              </a:solidFill>
              <a:effectLst/>
              <a:uLnTx/>
              <a:uFillTx/>
              <a:latin typeface="Arial" panose="020B0604020202020204"/>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a:ln>
                <a:noFill/>
              </a:ln>
              <a:solidFill>
                <a:srgbClr val="3E454A"/>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600" b="0" i="0" u="none" strike="noStrike" kern="1200" cap="none" spc="0" normalizeH="0" baseline="0" noProof="0">
              <a:ln>
                <a:noFill/>
              </a:ln>
              <a:solidFill>
                <a:srgbClr val="3E454A"/>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600" b="0" i="0" u="none" strike="noStrike" kern="1200" cap="none" spc="0" normalizeH="0" baseline="0" noProof="0">
              <a:ln>
                <a:noFill/>
              </a:ln>
              <a:solidFill>
                <a:srgbClr val="3E454A"/>
              </a:solidFill>
              <a:effectLst/>
              <a:uLnTx/>
              <a:uFillTx/>
              <a:latin typeface="Arial" panose="020B0604020202020204"/>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a:ln>
                <a:noFill/>
              </a:ln>
              <a:solidFill>
                <a:srgbClr val="3E454A"/>
              </a:solidFill>
              <a:effectLst/>
              <a:uLnTx/>
              <a:uFillTx/>
              <a:latin typeface="Arial" panose="020B0604020202020204"/>
              <a:ea typeface="+mn-ea"/>
              <a:cs typeface="+mn-cs"/>
            </a:endParaRPr>
          </a:p>
        </p:txBody>
      </p:sp>
      <p:pic>
        <p:nvPicPr>
          <p:cNvPr id="21" name="Image 20">
            <a:extLst>
              <a:ext uri="{FF2B5EF4-FFF2-40B4-BE49-F238E27FC236}">
                <a16:creationId xmlns:a16="http://schemas.microsoft.com/office/drawing/2014/main" id="{556C80F2-BBD4-4C12-918F-8D445E5C72FB}"/>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8046" b="89655" l="10000" r="90000">
                        <a14:foregroundMark x1="49655" y1="8046" x2="49655" y2="8046"/>
                        <a14:foregroundMark x1="43103" y1="8046" x2="43103" y2="8046"/>
                        <a14:foregroundMark x1="40690" y1="8046" x2="40690" y2="8046"/>
                        <a14:foregroundMark x1="40690" y1="9770" x2="40690" y2="9770"/>
                        <a14:foregroundMark x1="44828" y1="9770" x2="53103" y2="8046"/>
                        <a14:foregroundMark x1="51724" y1="13793" x2="41724" y2="15517"/>
                      </a14:backgroundRemoval>
                    </a14:imgEffect>
                  </a14:imgLayer>
                </a14:imgProps>
              </a:ext>
            </a:extLst>
          </a:blip>
          <a:stretch>
            <a:fillRect/>
          </a:stretch>
        </p:blipFill>
        <p:spPr>
          <a:xfrm>
            <a:off x="9718021" y="198120"/>
            <a:ext cx="1841595" cy="1104957"/>
          </a:xfrm>
          <a:prstGeom prst="rect">
            <a:avLst/>
          </a:prstGeom>
        </p:spPr>
      </p:pic>
      <p:graphicFrame>
        <p:nvGraphicFramePr>
          <p:cNvPr id="5" name="Objet 4">
            <a:hlinkClick r:id="" action="ppaction://ole?verb=0"/>
            <a:extLst>
              <a:ext uri="{FF2B5EF4-FFF2-40B4-BE49-F238E27FC236}">
                <a16:creationId xmlns:a16="http://schemas.microsoft.com/office/drawing/2014/main" id="{1B03F671-27DB-44F6-B257-7C5D30BF9ED5}"/>
              </a:ext>
            </a:extLst>
          </p:cNvPr>
          <p:cNvGraphicFramePr>
            <a:graphicFrameLocks noChangeAspect="1"/>
          </p:cNvGraphicFramePr>
          <p:nvPr/>
        </p:nvGraphicFramePr>
        <p:xfrm>
          <a:off x="9818914" y="4435021"/>
          <a:ext cx="914400" cy="771525"/>
        </p:xfrm>
        <a:graphic>
          <a:graphicData uri="http://schemas.openxmlformats.org/presentationml/2006/ole">
            <mc:AlternateContent xmlns:mc="http://schemas.openxmlformats.org/markup-compatibility/2006">
              <mc:Choice xmlns:v="urn:schemas-microsoft-com:vml" Requires="v">
                <p:oleObj spid="_x0000_s2050" name="Presentation" showAsIcon="1" r:id="rId6" imgW="914400" imgH="771480" progId="PowerPoint.Show.12">
                  <p:embed/>
                </p:oleObj>
              </mc:Choice>
              <mc:Fallback>
                <p:oleObj name="Presentation" showAsIcon="1" r:id="rId6" imgW="914400" imgH="771480" progId="PowerPoint.Show.12">
                  <p:embed/>
                  <p:pic>
                    <p:nvPicPr>
                      <p:cNvPr id="5" name="Objet 4">
                        <a:hlinkClick r:id="" action="ppaction://ole?verb=0"/>
                        <a:extLst>
                          <a:ext uri="{FF2B5EF4-FFF2-40B4-BE49-F238E27FC236}">
                            <a16:creationId xmlns:a16="http://schemas.microsoft.com/office/drawing/2014/main" id="{1B03F671-27DB-44F6-B257-7C5D30BF9ED5}"/>
                          </a:ext>
                        </a:extLst>
                      </p:cNvPr>
                      <p:cNvPicPr/>
                      <p:nvPr/>
                    </p:nvPicPr>
                    <p:blipFill>
                      <a:blip r:embed="rId7"/>
                      <a:stretch>
                        <a:fillRect/>
                      </a:stretch>
                    </p:blipFill>
                    <p:spPr>
                      <a:xfrm>
                        <a:off x="9818914" y="4435021"/>
                        <a:ext cx="914400" cy="771525"/>
                      </a:xfrm>
                      <a:prstGeom prst="rect">
                        <a:avLst/>
                      </a:prstGeom>
                    </p:spPr>
                  </p:pic>
                </p:oleObj>
              </mc:Fallback>
            </mc:AlternateContent>
          </a:graphicData>
        </a:graphic>
      </p:graphicFrame>
      <p:pic>
        <p:nvPicPr>
          <p:cNvPr id="6" name="Image 5">
            <a:extLst>
              <a:ext uri="{FF2B5EF4-FFF2-40B4-BE49-F238E27FC236}">
                <a16:creationId xmlns:a16="http://schemas.microsoft.com/office/drawing/2014/main" id="{CE5A08E9-4AEF-4F54-9236-43E9E84A582D}"/>
              </a:ext>
            </a:extLst>
          </p:cNvPr>
          <p:cNvPicPr>
            <a:picLocks noChangeAspect="1"/>
          </p:cNvPicPr>
          <p:nvPr/>
        </p:nvPicPr>
        <p:blipFill rotWithShape="1">
          <a:blip r:embed="rId8"/>
          <a:srcRect l="43714" t="23178" r="28429" b="34820"/>
          <a:stretch/>
        </p:blipFill>
        <p:spPr>
          <a:xfrm>
            <a:off x="4643033" y="3914731"/>
            <a:ext cx="3396343" cy="2783567"/>
          </a:xfrm>
          <a:prstGeom prst="rect">
            <a:avLst/>
          </a:prstGeom>
        </p:spPr>
      </p:pic>
      <p:sp>
        <p:nvSpPr>
          <p:cNvPr id="2" name="Espace réservé de la date 1">
            <a:extLst>
              <a:ext uri="{FF2B5EF4-FFF2-40B4-BE49-F238E27FC236}">
                <a16:creationId xmlns:a16="http://schemas.microsoft.com/office/drawing/2014/main" id="{71E07DA6-F140-4646-B0AF-2D2AA791A4C9}"/>
              </a:ext>
            </a:extLst>
          </p:cNvPr>
          <p:cNvSpPr>
            <a:spLocks noGrp="1"/>
          </p:cNvSpPr>
          <p:nvPr>
            <p:ph type="dt" sz="half" idx="10"/>
          </p:nvPr>
        </p:nvSpPr>
        <p:spPr/>
        <p:txBody>
          <a:bodyPr/>
          <a:lstStyle/>
          <a:p>
            <a:fld id="{2A6260F5-84F8-4D84-B847-49E61893116F}" type="datetime4">
              <a:rPr lang="fr-FR" smtClean="0"/>
              <a:t>13 mars 2023</a:t>
            </a:fld>
            <a:endParaRPr lang="fr-FR"/>
          </a:p>
        </p:txBody>
      </p:sp>
    </p:spTree>
    <p:extLst>
      <p:ext uri="{BB962C8B-B14F-4D97-AF65-F5344CB8AC3E}">
        <p14:creationId xmlns:p14="http://schemas.microsoft.com/office/powerpoint/2010/main" val="531977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pied de page 13">
            <a:extLst>
              <a:ext uri="{FF2B5EF4-FFF2-40B4-BE49-F238E27FC236}">
                <a16:creationId xmlns:a16="http://schemas.microsoft.com/office/drawing/2014/main" id="{271D9398-6777-4706-B543-9453BB686EA3}"/>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50" b="0" i="0" u="none" strike="noStrike" kern="1200" cap="none" spc="0" normalizeH="0" baseline="0" noProof="0">
                <a:ln>
                  <a:noFill/>
                </a:ln>
                <a:solidFill>
                  <a:srgbClr val="3E454A"/>
                </a:solidFill>
                <a:effectLst/>
                <a:uLnTx/>
                <a:uFillTx/>
                <a:latin typeface="Arial" panose="020B0604020202020204"/>
                <a:ea typeface="+mn-ea"/>
                <a:cs typeface="+mn-cs"/>
              </a:rPr>
              <a:t>FAQ Migration - Mars 2023</a:t>
            </a:r>
          </a:p>
        </p:txBody>
      </p:sp>
      <p:sp>
        <p:nvSpPr>
          <p:cNvPr id="12" name="Espace réservé du texte 11">
            <a:extLst>
              <a:ext uri="{FF2B5EF4-FFF2-40B4-BE49-F238E27FC236}">
                <a16:creationId xmlns:a16="http://schemas.microsoft.com/office/drawing/2014/main" id="{5DB16631-FC3D-4B34-8E15-0B3761762B7D}"/>
              </a:ext>
            </a:extLst>
          </p:cNvPr>
          <p:cNvSpPr>
            <a:spLocks noGrp="1"/>
          </p:cNvSpPr>
          <p:nvPr>
            <p:ph type="body" idx="1"/>
          </p:nvPr>
        </p:nvSpPr>
        <p:spPr/>
        <p:txBody>
          <a:bodyPr/>
          <a:lstStyle/>
          <a:p>
            <a:r>
              <a:rPr lang="fr-FR"/>
              <a:t>Questions/Réponses</a:t>
            </a:r>
            <a:endParaRPr lang="fr-FR" dirty="0"/>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p:txBody>
          <a:bodyPr/>
          <a:lstStyle/>
          <a:p>
            <a:r>
              <a:rPr lang="fr-FR"/>
              <a:t>LA FAQ</a:t>
            </a:r>
            <a:endParaRPr lang="fr-FR" dirty="0"/>
          </a:p>
        </p:txBody>
      </p:sp>
      <p:sp>
        <p:nvSpPr>
          <p:cNvPr id="7" name="ZoneTexte 6">
            <a:extLst>
              <a:ext uri="{FF2B5EF4-FFF2-40B4-BE49-F238E27FC236}">
                <a16:creationId xmlns:a16="http://schemas.microsoft.com/office/drawing/2014/main" id="{622FFCA2-E096-4C4A-901A-6D87809F12A4}"/>
              </a:ext>
            </a:extLst>
          </p:cNvPr>
          <p:cNvSpPr txBox="1"/>
          <p:nvPr/>
        </p:nvSpPr>
        <p:spPr>
          <a:xfrm>
            <a:off x="632383" y="1271447"/>
            <a:ext cx="10697468" cy="4093428"/>
          </a:xfrm>
          <a:prstGeom prst="rect">
            <a:avLst/>
          </a:prstGeom>
          <a:noFill/>
        </p:spPr>
        <p:txBody>
          <a:bodyPr wrap="square" rtlCol="0">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a:ln>
                <a:noFill/>
              </a:ln>
              <a:solidFill>
                <a:srgbClr val="3E454A"/>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fr-FR" sz="1800" b="0" i="1" u="none" strike="noStrike" kern="1200" cap="none" spc="0" normalizeH="0" baseline="0" noProof="0">
                <a:ln>
                  <a:noFill/>
                </a:ln>
                <a:solidFill>
                  <a:srgbClr val="3E454A"/>
                </a:solidFill>
                <a:effectLst/>
                <a:uLnTx/>
                <a:uFillTx/>
                <a:latin typeface="Arial" panose="020B0604020202020204"/>
                <a:ea typeface="+mn-ea"/>
                <a:cs typeface="+mn-cs"/>
              </a:rPr>
              <a:t>J’ai un virement SEPA hors France à faire et il ne passe pas. Comment cela se fait ‘il ?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endParaRPr kumimoji="0" lang="fr-FR" sz="1800" b="0" i="1" u="none" strike="noStrike" kern="1200" cap="none" spc="0" normalizeH="0" baseline="0" noProof="0">
              <a:ln>
                <a:noFill/>
              </a:ln>
              <a:solidFill>
                <a:srgbClr val="3E454A"/>
              </a:solidFill>
              <a:effectLst/>
              <a:uLnTx/>
              <a:uFillTx/>
              <a:latin typeface="Arial" panose="020B0604020202020204"/>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a:ln>
                  <a:noFill/>
                </a:ln>
                <a:solidFill>
                  <a:srgbClr val="3E454A"/>
                </a:solidFill>
                <a:effectLst/>
                <a:uLnTx/>
                <a:uFillTx/>
                <a:latin typeface="Arial" panose="020B0604020202020204"/>
                <a:ea typeface="+mn-ea"/>
                <a:cs typeface="+mn-cs"/>
              </a:rPr>
              <a:t>Sur cette ligne de virement les plafonds standards baissent pour passer de 50000€ à 10000€ et le montant personnalisé max est de 100000€. Les plafonds de virement peuvent être différents suivant le code marché (et notamment les associations).</a:t>
            </a:r>
          </a:p>
          <a:p>
            <a:pPr marR="0" lvl="1" algn="l" defTabSz="914400" rtl="0" eaLnBrk="1" fontAlgn="auto" latinLnBrk="0" hangingPunct="1">
              <a:lnSpc>
                <a:spcPct val="100000"/>
              </a:lnSpc>
              <a:spcBef>
                <a:spcPts val="0"/>
              </a:spcBef>
              <a:spcAft>
                <a:spcPts val="0"/>
              </a:spcAft>
              <a:buClrTx/>
              <a:buSzTx/>
              <a:tabLst/>
              <a:defRPr/>
            </a:pPr>
            <a:endParaRPr lang="fr-FR" sz="1600" noProof="0">
              <a:solidFill>
                <a:srgbClr val="3E454A"/>
              </a:solidFill>
              <a:latin typeface="Arial" panose="020B0604020202020204"/>
            </a:endParaRPr>
          </a:p>
          <a:p>
            <a:pPr marL="285750" indent="-285750">
              <a:buFont typeface="Wingdings" panose="05000000000000000000" pitchFamily="2" charset="2"/>
              <a:buChar char="q"/>
              <a:defRPr/>
            </a:pPr>
            <a:r>
              <a:rPr lang="fr-FR" sz="1600" i="1">
                <a:solidFill>
                  <a:srgbClr val="3E454A"/>
                </a:solidFill>
                <a:latin typeface="Arial" panose="020B0604020202020204"/>
              </a:rPr>
              <a:t>Je suis sur mon application Ce Net Comptes et je suis à la recherche des opérations à venir et ne les trouve pas. Où puis je les trouver ?</a:t>
            </a:r>
          </a:p>
          <a:p>
            <a:pPr marL="285750" indent="-285750">
              <a:buFont typeface="Wingdings" panose="05000000000000000000" pitchFamily="2" charset="2"/>
              <a:buChar char="q"/>
              <a:defRPr/>
            </a:pPr>
            <a:endParaRPr lang="fr-FR" sz="1600" noProof="0">
              <a:solidFill>
                <a:srgbClr val="3E454A"/>
              </a:solidFill>
              <a:latin typeface="Arial" panose="020B0604020202020204"/>
            </a:endParaRPr>
          </a:p>
          <a:p>
            <a:pPr marL="742950" lvl="1" indent="-285750">
              <a:buFont typeface="Wingdings" panose="05000000000000000000" pitchFamily="2" charset="2"/>
              <a:buChar char="§"/>
              <a:defRPr/>
            </a:pPr>
            <a:r>
              <a:rPr lang="fr-FR" sz="1600">
                <a:solidFill>
                  <a:srgbClr val="3E454A"/>
                </a:solidFill>
                <a:latin typeface="Arial" panose="020B0604020202020204"/>
              </a:rPr>
              <a:t>C’est un développement qui en cours et qui sera mis à disposition sur Ce Net Application le 20 juin. En revanche cette fonctionnalité est accessible sur la partie web au niveau du solde prévisionnel.  </a:t>
            </a:r>
            <a:endParaRPr lang="fr-FR" sz="1600" noProof="0">
              <a:solidFill>
                <a:srgbClr val="3E454A"/>
              </a:solidFill>
              <a:latin typeface="Arial" panose="020B0604020202020204"/>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a:ln>
                <a:noFill/>
              </a:ln>
              <a:solidFill>
                <a:srgbClr val="3E454A"/>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600" b="0" i="0" u="none" strike="noStrike" kern="1200" cap="none" spc="0" normalizeH="0" baseline="0" noProof="0">
              <a:ln>
                <a:noFill/>
              </a:ln>
              <a:solidFill>
                <a:srgbClr val="3E454A"/>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600" b="0" i="0" u="none" strike="noStrike" kern="1200" cap="none" spc="0" normalizeH="0" baseline="0" noProof="0">
              <a:ln>
                <a:noFill/>
              </a:ln>
              <a:solidFill>
                <a:srgbClr val="3E454A"/>
              </a:solidFill>
              <a:effectLst/>
              <a:uLnTx/>
              <a:uFillTx/>
              <a:latin typeface="Arial" panose="020B0604020202020204"/>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a:ln>
                <a:noFill/>
              </a:ln>
              <a:solidFill>
                <a:srgbClr val="3E454A"/>
              </a:solidFill>
              <a:effectLst/>
              <a:uLnTx/>
              <a:uFillTx/>
              <a:latin typeface="Arial" panose="020B0604020202020204"/>
              <a:ea typeface="+mn-ea"/>
              <a:cs typeface="+mn-cs"/>
            </a:endParaRPr>
          </a:p>
        </p:txBody>
      </p:sp>
      <p:pic>
        <p:nvPicPr>
          <p:cNvPr id="21" name="Image 20">
            <a:extLst>
              <a:ext uri="{FF2B5EF4-FFF2-40B4-BE49-F238E27FC236}">
                <a16:creationId xmlns:a16="http://schemas.microsoft.com/office/drawing/2014/main" id="{556C80F2-BBD4-4C12-918F-8D445E5C72FB}"/>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8046" b="89655" l="10000" r="90000">
                        <a14:foregroundMark x1="49655" y1="8046" x2="49655" y2="8046"/>
                        <a14:foregroundMark x1="43103" y1="8046" x2="43103" y2="8046"/>
                        <a14:foregroundMark x1="40690" y1="8046" x2="40690" y2="8046"/>
                        <a14:foregroundMark x1="40690" y1="9770" x2="40690" y2="9770"/>
                        <a14:foregroundMark x1="44828" y1="9770" x2="53103" y2="8046"/>
                        <a14:foregroundMark x1="51724" y1="13793" x2="41724" y2="15517"/>
                      </a14:backgroundRemoval>
                    </a14:imgEffect>
                  </a14:imgLayer>
                </a14:imgProps>
              </a:ext>
            </a:extLst>
          </a:blip>
          <a:stretch>
            <a:fillRect/>
          </a:stretch>
        </p:blipFill>
        <p:spPr>
          <a:xfrm>
            <a:off x="9718021" y="198120"/>
            <a:ext cx="1841595" cy="1104957"/>
          </a:xfrm>
          <a:prstGeom prst="rect">
            <a:avLst/>
          </a:prstGeom>
        </p:spPr>
      </p:pic>
      <p:sp>
        <p:nvSpPr>
          <p:cNvPr id="2" name="Espace réservé de la date 1">
            <a:extLst>
              <a:ext uri="{FF2B5EF4-FFF2-40B4-BE49-F238E27FC236}">
                <a16:creationId xmlns:a16="http://schemas.microsoft.com/office/drawing/2014/main" id="{DD30B432-EFAD-414F-8995-5C327265B666}"/>
              </a:ext>
            </a:extLst>
          </p:cNvPr>
          <p:cNvSpPr>
            <a:spLocks noGrp="1"/>
          </p:cNvSpPr>
          <p:nvPr>
            <p:ph type="dt" sz="half" idx="10"/>
          </p:nvPr>
        </p:nvSpPr>
        <p:spPr/>
        <p:txBody>
          <a:bodyPr/>
          <a:lstStyle/>
          <a:p>
            <a:fld id="{B77E347A-F120-40F6-9A39-0A989CEF6D07}" type="datetime4">
              <a:rPr lang="fr-FR" smtClean="0"/>
              <a:t>13 mars 2023</a:t>
            </a:fld>
            <a:endParaRPr lang="fr-FR"/>
          </a:p>
        </p:txBody>
      </p:sp>
    </p:spTree>
    <p:extLst>
      <p:ext uri="{BB962C8B-B14F-4D97-AF65-F5344CB8AC3E}">
        <p14:creationId xmlns:p14="http://schemas.microsoft.com/office/powerpoint/2010/main" val="2285385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80371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934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aisse d'Epargn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PPT OFFICIEL CEGEE 2021 2022.pptx  -  Lecture seule" id="{53D4FB61-12F4-444D-8F61-65FC809D45A3}" vid="{6B579B34-AB82-4C60-A2B3-3EDC0050A8D2}"/>
    </a:ext>
  </a:extLst>
</a:theme>
</file>

<file path=ppt/theme/theme2.xml><?xml version="1.0" encoding="utf-8"?>
<a:theme xmlns:a="http://schemas.openxmlformats.org/drawingml/2006/main" name="Thème Offic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CF08BC8829F314590D703EC1C666923" ma:contentTypeVersion="11" ma:contentTypeDescription="Create a new document." ma:contentTypeScope="" ma:versionID="1fdd38cdd583d584efeaf7caf4c9dd5d">
  <xsd:schema xmlns:xsd="http://www.w3.org/2001/XMLSchema" xmlns:xs="http://www.w3.org/2001/XMLSchema" xmlns:p="http://schemas.microsoft.com/office/2006/metadata/properties" xmlns:ns3="df2096ab-7d57-4ad3-817e-19c322fe2331" xmlns:ns4="a6eaa20e-8785-4f6a-ad54-680d61602c43" targetNamespace="http://schemas.microsoft.com/office/2006/metadata/properties" ma:root="true" ma:fieldsID="5b3e72cbce3e94d8abe10038ead05920" ns3:_="" ns4:_="">
    <xsd:import namespace="df2096ab-7d57-4ad3-817e-19c322fe2331"/>
    <xsd:import namespace="a6eaa20e-8785-4f6a-ad54-680d61602c43"/>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element ref="ns4:MediaServiceOCR" minOccurs="0"/>
                <xsd:element ref="ns4:MediaServiceDateTaken"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2096ab-7d57-4ad3-817e-19c322fe233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6eaa20e-8785-4f6a-ad54-680d61602c4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28FCF14-A54C-4419-8E54-EDF716CB9E8E}">
  <ds:schemaRefs>
    <ds:schemaRef ds:uri="http://purl.org/dc/elements/1.1/"/>
    <ds:schemaRef ds:uri="http://schemas.microsoft.com/office/2006/metadata/properties"/>
    <ds:schemaRef ds:uri="http://purl.org/dc/terms/"/>
    <ds:schemaRef ds:uri="df2096ab-7d57-4ad3-817e-19c322fe2331"/>
    <ds:schemaRef ds:uri="http://schemas.microsoft.com/office/2006/documentManagement/types"/>
    <ds:schemaRef ds:uri="http://schemas.microsoft.com/office/infopath/2007/PartnerControls"/>
    <ds:schemaRef ds:uri="http://schemas.openxmlformats.org/package/2006/metadata/core-properties"/>
    <ds:schemaRef ds:uri="a6eaa20e-8785-4f6a-ad54-680d61602c43"/>
    <ds:schemaRef ds:uri="http://www.w3.org/XML/1998/namespace"/>
    <ds:schemaRef ds:uri="http://purl.org/dc/dcmitype/"/>
  </ds:schemaRefs>
</ds:datastoreItem>
</file>

<file path=customXml/itemProps2.xml><?xml version="1.0" encoding="utf-8"?>
<ds:datastoreItem xmlns:ds="http://schemas.openxmlformats.org/officeDocument/2006/customXml" ds:itemID="{9AAAC012-CFBC-45E2-B1E8-A8D77684393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f2096ab-7d57-4ad3-817e-19c322fe2331"/>
    <ds:schemaRef ds:uri="a6eaa20e-8785-4f6a-ad54-680d61602c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07CE5C0-8FFB-4B69-97B2-067D7CDF971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PPT OFFICIEL CEGEE 2021 2022</Template>
  <TotalTime>144</TotalTime>
  <Words>956</Words>
  <Application>Microsoft Office PowerPoint</Application>
  <PresentationFormat>Grand écran</PresentationFormat>
  <Paragraphs>118</Paragraphs>
  <Slides>9</Slides>
  <Notes>9</Notes>
  <HiddenSlides>0</HiddenSlides>
  <MMClips>0</MMClips>
  <ScaleCrop>false</ScaleCrop>
  <HeadingPairs>
    <vt:vector size="8" baseType="variant">
      <vt:variant>
        <vt:lpstr>Polices utilisées</vt:lpstr>
      </vt:variant>
      <vt:variant>
        <vt:i4>4</vt:i4>
      </vt:variant>
      <vt:variant>
        <vt:lpstr>Thème</vt:lpstr>
      </vt:variant>
      <vt:variant>
        <vt:i4>1</vt:i4>
      </vt:variant>
      <vt:variant>
        <vt:lpstr>Serveurs OLE incorporés</vt:lpstr>
      </vt:variant>
      <vt:variant>
        <vt:i4>2</vt:i4>
      </vt:variant>
      <vt:variant>
        <vt:lpstr>Titres des diapositives</vt:lpstr>
      </vt:variant>
      <vt:variant>
        <vt:i4>9</vt:i4>
      </vt:variant>
    </vt:vector>
  </HeadingPairs>
  <TitlesOfParts>
    <vt:vector size="16" baseType="lpstr">
      <vt:lpstr>Arial</vt:lpstr>
      <vt:lpstr>Arial Black</vt:lpstr>
      <vt:lpstr>Wingdings</vt:lpstr>
      <vt:lpstr>Wingdings 2</vt:lpstr>
      <vt:lpstr>Caisse d'Epargne</vt:lpstr>
      <vt:lpstr>Acrobat Document</vt:lpstr>
      <vt:lpstr>Presentation</vt:lpstr>
      <vt:lpstr>FAQ </vt:lpstr>
      <vt:lpstr>LA FAQ</vt:lpstr>
      <vt:lpstr>LA FAQ</vt:lpstr>
      <vt:lpstr>LA FAQ</vt:lpstr>
      <vt:lpstr>LA FAQ</vt:lpstr>
      <vt:lpstr>LA FAQ</vt:lpstr>
      <vt:lpstr>LA FAQ</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FAQ</dc:title>
  <dc:creator>ZINCK Yves [CEGEE]</dc:creator>
  <cp:lastModifiedBy>ZINCK Yves [CEGEE]</cp:lastModifiedBy>
  <cp:revision>6</cp:revision>
  <dcterms:created xsi:type="dcterms:W3CDTF">2022-11-15T15:48:48Z</dcterms:created>
  <dcterms:modified xsi:type="dcterms:W3CDTF">2023-03-13T14:35:54Z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0x0101007CF08BC8829F314590D703EC1C666923</vt:lpwstr>
  </property>
  <property fmtid="{D5CDD505-2E9C-101B-9397-08002B2CF9AE}" pid="3" name="MSIP_Label_48a19f0c-bea1-442e-a475-ed109d9ec508_Enabled">
    <vt:lpwstr>true</vt:lpwstr>
  </property>
  <property fmtid="{D5CDD505-2E9C-101B-9397-08002B2CF9AE}" pid="4" name="MSIP_Label_48a19f0c-bea1-442e-a475-ed109d9ec508_SetDate">
    <vt:lpwstr>2023-03-12T16:34:52Z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