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70" r:id="rId5"/>
    <p:sldId id="336" r:id="rId6"/>
    <p:sldId id="292" r:id="rId7"/>
    <p:sldId id="314" r:id="rId8"/>
    <p:sldId id="293" r:id="rId9"/>
    <p:sldId id="339" r:id="rId10"/>
    <p:sldId id="316" r:id="rId11"/>
    <p:sldId id="337" r:id="rId12"/>
    <p:sldId id="338" r:id="rId13"/>
    <p:sldId id="340" r:id="rId14"/>
    <p:sldId id="341" r:id="rId15"/>
    <p:sldId id="342" r:id="rId16"/>
    <p:sldId id="343" r:id="rId17"/>
    <p:sldId id="344" r:id="rId18"/>
    <p:sldId id="347" r:id="rId19"/>
    <p:sldId id="345" r:id="rId20"/>
    <p:sldId id="348" r:id="rId21"/>
    <p:sldId id="320" r:id="rId22"/>
    <p:sldId id="346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18" r:id="rId31"/>
    <p:sldId id="319" r:id="rId32"/>
    <p:sldId id="324" r:id="rId33"/>
    <p:sldId id="325" r:id="rId34"/>
    <p:sldId id="357" r:id="rId35"/>
    <p:sldId id="327" r:id="rId36"/>
    <p:sldId id="330" r:id="rId37"/>
    <p:sldId id="328" r:id="rId38"/>
    <p:sldId id="335" r:id="rId39"/>
    <p:sldId id="356" r:id="rId4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  <p:cmAuthor id="20" name="CIGILTEPE Birsel [CEGEE]" initials="CB[" lastIdx="1" clrIdx="19">
    <p:extLst>
      <p:ext uri="{19B8F6BF-5375-455C-9EA6-DF929625EA0E}">
        <p15:presenceInfo xmlns:p15="http://schemas.microsoft.com/office/powerpoint/2012/main" userId="S-1-5-21-3736707515-2145877865-3703829272-2509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632"/>
    <a:srgbClr val="223A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8083" autoAdjust="0"/>
  </p:normalViewPr>
  <p:slideViewPr>
    <p:cSldViewPr showGuides="1">
      <p:cViewPr varScale="1">
        <p:scale>
          <a:sx n="99" d="100"/>
          <a:sy n="99" d="100"/>
        </p:scale>
        <p:origin x="1866" y="7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01/07/2021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01/07/2021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1619672" y="6376243"/>
            <a:ext cx="4932000" cy="365125"/>
          </a:xfrm>
        </p:spPr>
        <p:txBody>
          <a:bodyPr/>
          <a:lstStyle/>
          <a:p>
            <a:r>
              <a:rPr lang="fr-FR" dirty="0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620000"/>
            <a:ext cx="7722463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0" y="2060848"/>
            <a:ext cx="7722463" cy="4032448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8200206" cy="644958"/>
          </a:xfrm>
          <a:custGeom>
            <a:avLst/>
            <a:gdLst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0 w 8198784"/>
              <a:gd name="connsiteY2" fmla="*/ 0 h 640250"/>
              <a:gd name="connsiteX3" fmla="*/ 0 w 8198784"/>
              <a:gd name="connsiteY3" fmla="*/ 0 h 640250"/>
              <a:gd name="connsiteX4" fmla="*/ 8198784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640250 h 640250"/>
              <a:gd name="connsiteX7" fmla="*/ 8198784 w 8198784"/>
              <a:gd name="connsiteY7" fmla="*/ 640250 h 640250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9 w 8198784"/>
              <a:gd name="connsiteY2" fmla="*/ 637815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0 w 8198784"/>
              <a:gd name="connsiteY0" fmla="*/ 0 h 683121"/>
              <a:gd name="connsiteX1" fmla="*/ 0 w 8198784"/>
              <a:gd name="connsiteY1" fmla="*/ 0 h 683121"/>
              <a:gd name="connsiteX2" fmla="*/ 8198784 w 8198784"/>
              <a:gd name="connsiteY2" fmla="*/ 0 h 683121"/>
              <a:gd name="connsiteX3" fmla="*/ 8198784 w 8198784"/>
              <a:gd name="connsiteY3" fmla="*/ 0 h 683121"/>
              <a:gd name="connsiteX4" fmla="*/ 8198784 w 8198784"/>
              <a:gd name="connsiteY4" fmla="*/ 640250 h 683121"/>
              <a:gd name="connsiteX5" fmla="*/ 8198784 w 8198784"/>
              <a:gd name="connsiteY5" fmla="*/ 640250 h 683121"/>
              <a:gd name="connsiteX6" fmla="*/ 0 w 8198784"/>
              <a:gd name="connsiteY6" fmla="*/ 640250 h 683121"/>
              <a:gd name="connsiteX7" fmla="*/ 0 w 8198784"/>
              <a:gd name="connsiteY7" fmla="*/ 640250 h 683121"/>
              <a:gd name="connsiteX8" fmla="*/ 0 w 8198784"/>
              <a:gd name="connsiteY8" fmla="*/ 0 h 683121"/>
              <a:gd name="connsiteX0" fmla="*/ 0 w 8198784"/>
              <a:gd name="connsiteY0" fmla="*/ 640250 h 683121"/>
              <a:gd name="connsiteX1" fmla="*/ 0 w 8198784"/>
              <a:gd name="connsiteY1" fmla="*/ 640250 h 683121"/>
              <a:gd name="connsiteX2" fmla="*/ 959 w 8198784"/>
              <a:gd name="connsiteY2" fmla="*/ 637815 h 683121"/>
              <a:gd name="connsiteX3" fmla="*/ 959 w 8198784"/>
              <a:gd name="connsiteY3" fmla="*/ 635433 h 683121"/>
              <a:gd name="connsiteX4" fmla="*/ 0 w 8198784"/>
              <a:gd name="connsiteY4" fmla="*/ 0 h 683121"/>
              <a:gd name="connsiteX5" fmla="*/ 0 w 8198784"/>
              <a:gd name="connsiteY5" fmla="*/ 0 h 683121"/>
              <a:gd name="connsiteX6" fmla="*/ 8198784 w 8198784"/>
              <a:gd name="connsiteY6" fmla="*/ 0 h 683121"/>
              <a:gd name="connsiteX7" fmla="*/ 8198784 w 8198784"/>
              <a:gd name="connsiteY7" fmla="*/ 0 h 683121"/>
              <a:gd name="connsiteX8" fmla="*/ 8198784 w 8198784"/>
              <a:gd name="connsiteY8" fmla="*/ 640250 h 683121"/>
              <a:gd name="connsiteX9" fmla="*/ 8198784 w 8198784"/>
              <a:gd name="connsiteY9" fmla="*/ 640250 h 683121"/>
              <a:gd name="connsiteX0" fmla="*/ 0 w 8198784"/>
              <a:gd name="connsiteY0" fmla="*/ 0 h 677942"/>
              <a:gd name="connsiteX1" fmla="*/ 0 w 8198784"/>
              <a:gd name="connsiteY1" fmla="*/ 0 h 677942"/>
              <a:gd name="connsiteX2" fmla="*/ 8198784 w 8198784"/>
              <a:gd name="connsiteY2" fmla="*/ 0 h 677942"/>
              <a:gd name="connsiteX3" fmla="*/ 8198784 w 8198784"/>
              <a:gd name="connsiteY3" fmla="*/ 0 h 677942"/>
              <a:gd name="connsiteX4" fmla="*/ 8198784 w 8198784"/>
              <a:gd name="connsiteY4" fmla="*/ 640250 h 677942"/>
              <a:gd name="connsiteX5" fmla="*/ 8198784 w 8198784"/>
              <a:gd name="connsiteY5" fmla="*/ 640250 h 677942"/>
              <a:gd name="connsiteX6" fmla="*/ 0 w 8198784"/>
              <a:gd name="connsiteY6" fmla="*/ 640250 h 677942"/>
              <a:gd name="connsiteX7" fmla="*/ 0 w 8198784"/>
              <a:gd name="connsiteY7" fmla="*/ 640250 h 677942"/>
              <a:gd name="connsiteX8" fmla="*/ 0 w 8198784"/>
              <a:gd name="connsiteY8" fmla="*/ 0 h 677942"/>
              <a:gd name="connsiteX0" fmla="*/ 0 w 8198784"/>
              <a:gd name="connsiteY0" fmla="*/ 640250 h 677942"/>
              <a:gd name="connsiteX1" fmla="*/ 0 w 8198784"/>
              <a:gd name="connsiteY1" fmla="*/ 640250 h 677942"/>
              <a:gd name="connsiteX2" fmla="*/ 959 w 8198784"/>
              <a:gd name="connsiteY2" fmla="*/ 637815 h 677942"/>
              <a:gd name="connsiteX3" fmla="*/ 560552 w 8198784"/>
              <a:gd name="connsiteY3" fmla="*/ 628289 h 677942"/>
              <a:gd name="connsiteX4" fmla="*/ 0 w 8198784"/>
              <a:gd name="connsiteY4" fmla="*/ 0 h 677942"/>
              <a:gd name="connsiteX5" fmla="*/ 0 w 8198784"/>
              <a:gd name="connsiteY5" fmla="*/ 0 h 677942"/>
              <a:gd name="connsiteX6" fmla="*/ 8198784 w 8198784"/>
              <a:gd name="connsiteY6" fmla="*/ 0 h 677942"/>
              <a:gd name="connsiteX7" fmla="*/ 8198784 w 8198784"/>
              <a:gd name="connsiteY7" fmla="*/ 0 h 677942"/>
              <a:gd name="connsiteX8" fmla="*/ 8198784 w 8198784"/>
              <a:gd name="connsiteY8" fmla="*/ 640250 h 677942"/>
              <a:gd name="connsiteX9" fmla="*/ 8198784 w 8198784"/>
              <a:gd name="connsiteY9" fmla="*/ 640250 h 677942"/>
              <a:gd name="connsiteX0" fmla="*/ 0 w 8198784"/>
              <a:gd name="connsiteY0" fmla="*/ 0 h 678632"/>
              <a:gd name="connsiteX1" fmla="*/ 0 w 8198784"/>
              <a:gd name="connsiteY1" fmla="*/ 0 h 678632"/>
              <a:gd name="connsiteX2" fmla="*/ 8198784 w 8198784"/>
              <a:gd name="connsiteY2" fmla="*/ 0 h 678632"/>
              <a:gd name="connsiteX3" fmla="*/ 8198784 w 8198784"/>
              <a:gd name="connsiteY3" fmla="*/ 0 h 678632"/>
              <a:gd name="connsiteX4" fmla="*/ 8198784 w 8198784"/>
              <a:gd name="connsiteY4" fmla="*/ 640250 h 678632"/>
              <a:gd name="connsiteX5" fmla="*/ 8198784 w 8198784"/>
              <a:gd name="connsiteY5" fmla="*/ 640250 h 678632"/>
              <a:gd name="connsiteX6" fmla="*/ 0 w 8198784"/>
              <a:gd name="connsiteY6" fmla="*/ 640250 h 678632"/>
              <a:gd name="connsiteX7" fmla="*/ 0 w 8198784"/>
              <a:gd name="connsiteY7" fmla="*/ 640250 h 678632"/>
              <a:gd name="connsiteX8" fmla="*/ 0 w 8198784"/>
              <a:gd name="connsiteY8" fmla="*/ 0 h 678632"/>
              <a:gd name="connsiteX0" fmla="*/ 0 w 8198784"/>
              <a:gd name="connsiteY0" fmla="*/ 640250 h 678632"/>
              <a:gd name="connsiteX1" fmla="*/ 0 w 8198784"/>
              <a:gd name="connsiteY1" fmla="*/ 640250 h 678632"/>
              <a:gd name="connsiteX2" fmla="*/ 951078 w 8198784"/>
              <a:gd name="connsiteY2" fmla="*/ 640196 h 678632"/>
              <a:gd name="connsiteX3" fmla="*/ 560552 w 8198784"/>
              <a:gd name="connsiteY3" fmla="*/ 628289 h 678632"/>
              <a:gd name="connsiteX4" fmla="*/ 0 w 8198784"/>
              <a:gd name="connsiteY4" fmla="*/ 0 h 678632"/>
              <a:gd name="connsiteX5" fmla="*/ 0 w 8198784"/>
              <a:gd name="connsiteY5" fmla="*/ 0 h 678632"/>
              <a:gd name="connsiteX6" fmla="*/ 8198784 w 8198784"/>
              <a:gd name="connsiteY6" fmla="*/ 0 h 678632"/>
              <a:gd name="connsiteX7" fmla="*/ 8198784 w 8198784"/>
              <a:gd name="connsiteY7" fmla="*/ 0 h 678632"/>
              <a:gd name="connsiteX8" fmla="*/ 8198784 w 8198784"/>
              <a:gd name="connsiteY8" fmla="*/ 640250 h 678632"/>
              <a:gd name="connsiteX9" fmla="*/ 8198784 w 8198784"/>
              <a:gd name="connsiteY9" fmla="*/ 640250 h 678632"/>
              <a:gd name="connsiteX0" fmla="*/ 0 w 8198784"/>
              <a:gd name="connsiteY0" fmla="*/ 0 h 640250"/>
              <a:gd name="connsiteX1" fmla="*/ 0 w 8198784"/>
              <a:gd name="connsiteY1" fmla="*/ 0 h 640250"/>
              <a:gd name="connsiteX2" fmla="*/ 8198784 w 8198784"/>
              <a:gd name="connsiteY2" fmla="*/ 0 h 640250"/>
              <a:gd name="connsiteX3" fmla="*/ 8198784 w 8198784"/>
              <a:gd name="connsiteY3" fmla="*/ 0 h 640250"/>
              <a:gd name="connsiteX4" fmla="*/ 8198784 w 8198784"/>
              <a:gd name="connsiteY4" fmla="*/ 640250 h 640250"/>
              <a:gd name="connsiteX5" fmla="*/ 8198784 w 8198784"/>
              <a:gd name="connsiteY5" fmla="*/ 640250 h 640250"/>
              <a:gd name="connsiteX6" fmla="*/ 0 w 8198784"/>
              <a:gd name="connsiteY6" fmla="*/ 640250 h 640250"/>
              <a:gd name="connsiteX7" fmla="*/ 0 w 8198784"/>
              <a:gd name="connsiteY7" fmla="*/ 640250 h 640250"/>
              <a:gd name="connsiteX8" fmla="*/ 0 w 8198784"/>
              <a:gd name="connsiteY8" fmla="*/ 0 h 640250"/>
              <a:gd name="connsiteX0" fmla="*/ 0 w 8198784"/>
              <a:gd name="connsiteY0" fmla="*/ 640250 h 640250"/>
              <a:gd name="connsiteX1" fmla="*/ 0 w 8198784"/>
              <a:gd name="connsiteY1" fmla="*/ 640250 h 640250"/>
              <a:gd name="connsiteX2" fmla="*/ 951078 w 8198784"/>
              <a:gd name="connsiteY2" fmla="*/ 640196 h 640250"/>
              <a:gd name="connsiteX3" fmla="*/ 0 w 8198784"/>
              <a:gd name="connsiteY3" fmla="*/ 0 h 640250"/>
              <a:gd name="connsiteX4" fmla="*/ 0 w 8198784"/>
              <a:gd name="connsiteY4" fmla="*/ 0 h 640250"/>
              <a:gd name="connsiteX5" fmla="*/ 8198784 w 8198784"/>
              <a:gd name="connsiteY5" fmla="*/ 0 h 640250"/>
              <a:gd name="connsiteX6" fmla="*/ 8198784 w 8198784"/>
              <a:gd name="connsiteY6" fmla="*/ 0 h 640250"/>
              <a:gd name="connsiteX7" fmla="*/ 8198784 w 8198784"/>
              <a:gd name="connsiteY7" fmla="*/ 640250 h 640250"/>
              <a:gd name="connsiteX8" fmla="*/ 8198784 w 8198784"/>
              <a:gd name="connsiteY8" fmla="*/ 640250 h 640250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51428 w 8250212"/>
              <a:gd name="connsiteY1" fmla="*/ 640250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51428 w 8250212"/>
              <a:gd name="connsiteY0" fmla="*/ 0 h 644958"/>
              <a:gd name="connsiteX1" fmla="*/ 51428 w 8250212"/>
              <a:gd name="connsiteY1" fmla="*/ 0 h 644958"/>
              <a:gd name="connsiteX2" fmla="*/ 8250212 w 8250212"/>
              <a:gd name="connsiteY2" fmla="*/ 0 h 644958"/>
              <a:gd name="connsiteX3" fmla="*/ 8250212 w 8250212"/>
              <a:gd name="connsiteY3" fmla="*/ 0 h 644958"/>
              <a:gd name="connsiteX4" fmla="*/ 8250212 w 8250212"/>
              <a:gd name="connsiteY4" fmla="*/ 640250 h 644958"/>
              <a:gd name="connsiteX5" fmla="*/ 8250212 w 8250212"/>
              <a:gd name="connsiteY5" fmla="*/ 640250 h 644958"/>
              <a:gd name="connsiteX6" fmla="*/ 51428 w 8250212"/>
              <a:gd name="connsiteY6" fmla="*/ 640250 h 644958"/>
              <a:gd name="connsiteX7" fmla="*/ 51428 w 8250212"/>
              <a:gd name="connsiteY7" fmla="*/ 640250 h 644958"/>
              <a:gd name="connsiteX8" fmla="*/ 51428 w 8250212"/>
              <a:gd name="connsiteY8" fmla="*/ 0 h 644958"/>
              <a:gd name="connsiteX0" fmla="*/ 51428 w 8250212"/>
              <a:gd name="connsiteY0" fmla="*/ 640250 h 644958"/>
              <a:gd name="connsiteX1" fmla="*/ 482435 w 8250212"/>
              <a:gd name="connsiteY1" fmla="*/ 633106 h 644958"/>
              <a:gd name="connsiteX2" fmla="*/ 0 w 8250212"/>
              <a:gd name="connsiteY2" fmla="*/ 644958 h 644958"/>
              <a:gd name="connsiteX3" fmla="*/ 51428 w 8250212"/>
              <a:gd name="connsiteY3" fmla="*/ 0 h 644958"/>
              <a:gd name="connsiteX4" fmla="*/ 51428 w 8250212"/>
              <a:gd name="connsiteY4" fmla="*/ 0 h 644958"/>
              <a:gd name="connsiteX5" fmla="*/ 8250212 w 8250212"/>
              <a:gd name="connsiteY5" fmla="*/ 0 h 644958"/>
              <a:gd name="connsiteX6" fmla="*/ 8250212 w 8250212"/>
              <a:gd name="connsiteY6" fmla="*/ 0 h 644958"/>
              <a:gd name="connsiteX7" fmla="*/ 8250212 w 8250212"/>
              <a:gd name="connsiteY7" fmla="*/ 640250 h 644958"/>
              <a:gd name="connsiteX8" fmla="*/ 8250212 w 8250212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8200206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640250 h 644958"/>
              <a:gd name="connsiteX8" fmla="*/ 1422 w 8200206"/>
              <a:gd name="connsiteY8" fmla="*/ 0 h 644958"/>
              <a:gd name="connsiteX0" fmla="*/ 1422 w 8200206"/>
              <a:gd name="connsiteY0" fmla="*/ 640250 h 644958"/>
              <a:gd name="connsiteX1" fmla="*/ 432429 w 8200206"/>
              <a:gd name="connsiteY1" fmla="*/ 633106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5" fmla="*/ 8200206 w 8200206"/>
              <a:gd name="connsiteY5" fmla="*/ 0 h 644958"/>
              <a:gd name="connsiteX6" fmla="*/ 8200206 w 8200206"/>
              <a:gd name="connsiteY6" fmla="*/ 0 h 644958"/>
              <a:gd name="connsiteX7" fmla="*/ 8200206 w 8200206"/>
              <a:gd name="connsiteY7" fmla="*/ 640250 h 644958"/>
              <a:gd name="connsiteX8" fmla="*/ 8200206 w 8200206"/>
              <a:gd name="connsiteY8" fmla="*/ 640250 h 644958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0 h 645012"/>
              <a:gd name="connsiteX7" fmla="*/ 8200206 w 8200206"/>
              <a:gd name="connsiteY7" fmla="*/ 640250 h 645012"/>
              <a:gd name="connsiteX8" fmla="*/ 8200206 w 8200206"/>
              <a:gd name="connsiteY8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7" fmla="*/ 8200206 w 8200206"/>
              <a:gd name="connsiteY7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5" fmla="*/ 8200206 w 8200206"/>
              <a:gd name="connsiteY5" fmla="*/ 0 h 645012"/>
              <a:gd name="connsiteX6" fmla="*/ 8200206 w 8200206"/>
              <a:gd name="connsiteY6" fmla="*/ 64025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8200206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640250 h 645012"/>
              <a:gd name="connsiteX8" fmla="*/ 1422 w 8200206"/>
              <a:gd name="connsiteY8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5012"/>
              <a:gd name="connsiteX1" fmla="*/ 1422 w 8200206"/>
              <a:gd name="connsiteY1" fmla="*/ 0 h 645012"/>
              <a:gd name="connsiteX2" fmla="*/ 8200206 w 8200206"/>
              <a:gd name="connsiteY2" fmla="*/ 0 h 645012"/>
              <a:gd name="connsiteX3" fmla="*/ 8200206 w 8200206"/>
              <a:gd name="connsiteY3" fmla="*/ 0 h 645012"/>
              <a:gd name="connsiteX4" fmla="*/ 8200206 w 8200206"/>
              <a:gd name="connsiteY4" fmla="*/ 640250 h 645012"/>
              <a:gd name="connsiteX5" fmla="*/ 1422 w 8200206"/>
              <a:gd name="connsiteY5" fmla="*/ 640250 h 645012"/>
              <a:gd name="connsiteX6" fmla="*/ 1422 w 8200206"/>
              <a:gd name="connsiteY6" fmla="*/ 640250 h 645012"/>
              <a:gd name="connsiteX7" fmla="*/ 1422 w 8200206"/>
              <a:gd name="connsiteY7" fmla="*/ 0 h 645012"/>
              <a:gd name="connsiteX0" fmla="*/ 1422 w 8200206"/>
              <a:gd name="connsiteY0" fmla="*/ 640250 h 645012"/>
              <a:gd name="connsiteX1" fmla="*/ 3473286 w 8200206"/>
              <a:gd name="connsiteY1" fmla="*/ 645012 h 645012"/>
              <a:gd name="connsiteX2" fmla="*/ 0 w 8200206"/>
              <a:gd name="connsiteY2" fmla="*/ 644958 h 645012"/>
              <a:gd name="connsiteX3" fmla="*/ 1422 w 8200206"/>
              <a:gd name="connsiteY3" fmla="*/ 0 h 645012"/>
              <a:gd name="connsiteX4" fmla="*/ 1422 w 8200206"/>
              <a:gd name="connsiteY4" fmla="*/ 0 h 645012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607599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  <a:gd name="connsiteX0" fmla="*/ 1422 w 8200206"/>
              <a:gd name="connsiteY0" fmla="*/ 0 h 644958"/>
              <a:gd name="connsiteX1" fmla="*/ 1422 w 8200206"/>
              <a:gd name="connsiteY1" fmla="*/ 0 h 644958"/>
              <a:gd name="connsiteX2" fmla="*/ 8200206 w 8200206"/>
              <a:gd name="connsiteY2" fmla="*/ 0 h 644958"/>
              <a:gd name="connsiteX3" fmla="*/ 8200206 w 8200206"/>
              <a:gd name="connsiteY3" fmla="*/ 0 h 644958"/>
              <a:gd name="connsiteX4" fmla="*/ 8200206 w 8200206"/>
              <a:gd name="connsiteY4" fmla="*/ 640250 h 644958"/>
              <a:gd name="connsiteX5" fmla="*/ 1422 w 8200206"/>
              <a:gd name="connsiteY5" fmla="*/ 640250 h 644958"/>
              <a:gd name="connsiteX6" fmla="*/ 1422 w 8200206"/>
              <a:gd name="connsiteY6" fmla="*/ 640250 h 644958"/>
              <a:gd name="connsiteX7" fmla="*/ 1422 w 8200206"/>
              <a:gd name="connsiteY7" fmla="*/ 0 h 644958"/>
              <a:gd name="connsiteX0" fmla="*/ 1422 w 8200206"/>
              <a:gd name="connsiteY0" fmla="*/ 640250 h 644958"/>
              <a:gd name="connsiteX1" fmla="*/ 8190542 w 8200206"/>
              <a:gd name="connsiteY1" fmla="*/ 642631 h 644958"/>
              <a:gd name="connsiteX2" fmla="*/ 0 w 8200206"/>
              <a:gd name="connsiteY2" fmla="*/ 644958 h 644958"/>
              <a:gd name="connsiteX3" fmla="*/ 1422 w 8200206"/>
              <a:gd name="connsiteY3" fmla="*/ 0 h 644958"/>
              <a:gd name="connsiteX4" fmla="*/ 1422 w 8200206"/>
              <a:gd name="connsiteY4" fmla="*/ 0 h 64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06" h="644958" stroke="0" extrusionOk="0">
                <a:moveTo>
                  <a:pt x="1422" y="0"/>
                </a:moveTo>
                <a:lnTo>
                  <a:pt x="1422" y="0"/>
                </a:lnTo>
                <a:lnTo>
                  <a:pt x="8200206" y="0"/>
                </a:lnTo>
                <a:lnTo>
                  <a:pt x="8200206" y="0"/>
                </a:lnTo>
                <a:lnTo>
                  <a:pt x="8200206" y="640250"/>
                </a:lnTo>
                <a:lnTo>
                  <a:pt x="1422" y="640250"/>
                </a:lnTo>
                <a:lnTo>
                  <a:pt x="1422" y="640250"/>
                </a:lnTo>
                <a:lnTo>
                  <a:pt x="1422" y="0"/>
                </a:lnTo>
                <a:close/>
              </a:path>
              <a:path w="8200206" h="644958" fill="none">
                <a:moveTo>
                  <a:pt x="1422" y="640250"/>
                </a:moveTo>
                <a:lnTo>
                  <a:pt x="8190542" y="642631"/>
                </a:lnTo>
                <a:lnTo>
                  <a:pt x="0" y="644958"/>
                </a:lnTo>
                <a:lnTo>
                  <a:pt x="1422" y="0"/>
                </a:lnTo>
                <a:lnTo>
                  <a:pt x="1422" y="0"/>
                </a:lnTo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rgbClr val="C00000"/>
                </a:solidFill>
              </a:defRPr>
            </a:lvl1pPr>
            <a:lvl2pPr algn="l">
              <a:buNone/>
              <a:defRPr b="0"/>
            </a:lvl2pPr>
            <a:lvl3pPr algn="l">
              <a:buNone/>
              <a:defRPr b="0"/>
            </a:lvl3pPr>
            <a:lvl4pPr algn="l">
              <a:buNone/>
              <a:defRPr b="0"/>
            </a:lvl4pPr>
            <a:lvl5pPr algn="l">
              <a:buNone/>
              <a:defRPr b="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 rot="16200000">
            <a:off x="-3211477" y="3211477"/>
            <a:ext cx="6858000" cy="435046"/>
          </a:xfrm>
          <a:solidFill>
            <a:srgbClr val="C31632">
              <a:alpha val="20000"/>
            </a:srgbClr>
          </a:solidFill>
          <a:ln w="3175" cap="flat" cmpd="sng" algn="ctr">
            <a:noFill/>
            <a:prstDash val="solid"/>
          </a:ln>
          <a:effectLst/>
        </p:spPr>
        <p:txBody>
          <a:bodyPr rtlCol="0" anchor="ctr"/>
          <a:lstStyle>
            <a:lvl1pPr>
              <a:defRPr kumimoji="0" lang="fr-FR" b="1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6200" y="1439838"/>
            <a:ext cx="7738280" cy="4675211"/>
          </a:xfrm>
        </p:spPr>
        <p:txBody>
          <a:bodyPr>
            <a:normAutofit/>
          </a:bodyPr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"/>
              <a:tabLst/>
              <a:defRPr sz="1600" b="1">
                <a:solidFill>
                  <a:srgbClr val="C00000"/>
                </a:solidFill>
              </a:defRPr>
            </a:lvl1pPr>
            <a:lvl2pPr marL="717550" marR="0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 2" pitchFamily="18" charset="2"/>
              <a:buChar char=""/>
              <a:tabLst/>
              <a:defRPr lang="fr-FR" sz="14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68400" marR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itchFamily="2" charset="2"/>
              <a:buChar char=""/>
              <a:tabLst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612900" marR="0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70000"/>
              <a:buFont typeface="Wingdings" panose="05000000000000000000" pitchFamily="2" charset="2"/>
              <a:buChar char="¨"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"/>
              <a:tabLst/>
              <a:defRPr/>
            </a:pP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Modifiez les styles du texte du masque</a:t>
            </a:r>
          </a:p>
          <a:p>
            <a:pPr marL="717550" marR="0" lvl="1" indent="-260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 2" pitchFamily="18" charset="2"/>
              <a:buChar char="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Deuxième niveau</a:t>
            </a:r>
          </a:p>
          <a:p>
            <a:pPr marL="1168400" marR="0" lvl="2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itchFamily="2" charset="2"/>
              <a:buChar char=""/>
              <a:tabLst/>
              <a:defRPr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Troisième niveau</a:t>
            </a:r>
          </a:p>
          <a:p>
            <a:pPr marL="1612900" marR="0" lvl="3" indent="-2413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7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Quatrième niveau</a:t>
            </a:r>
          </a:p>
          <a:p>
            <a:pPr marL="2063750" marR="0" lvl="4" indent="-2349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9030A"/>
              </a:buClr>
              <a:buSzPct val="60000"/>
              <a:buFont typeface="Wingdings" panose="05000000000000000000" pitchFamily="2" charset="2"/>
              <a:buChar char="¨"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Cinquième niveau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159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8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12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3" Type="http://schemas.openxmlformats.org/officeDocument/2006/relationships/image" Target="../media/image35.png"/><Relationship Id="rId12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12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12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natixis.speach.me/s/a963055d0d2/application-gerer-les-flux-de-remise-edi" TargetMode="External"/><Relationship Id="rId2" Type="http://schemas.openxmlformats.org/officeDocument/2006/relationships/hyperlink" Target="https://natixis.speach.me/s/7f457922f97/autoroute-des-paiements-pour-les-etablissements-mysys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natixis.speach.me/s/da709b48921/application-parme-n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95536" y="2566935"/>
            <a:ext cx="432048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C316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Présentation Projet PARME</a:t>
            </a:r>
          </a:p>
          <a:p>
            <a:endParaRPr lang="fr-FR" sz="8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BDD</a:t>
            </a:r>
          </a:p>
        </p:txBody>
      </p:sp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025999" y="1268760"/>
            <a:ext cx="7722463" cy="584864"/>
          </a:xfrm>
        </p:spPr>
        <p:txBody>
          <a:bodyPr>
            <a:normAutofit/>
          </a:bodyPr>
          <a:lstStyle/>
          <a:p>
            <a:pPr>
              <a:buSzPct val="150000"/>
            </a:pPr>
            <a:r>
              <a:rPr lang="fr-FR" sz="1600" dirty="0" smtClean="0"/>
              <a:t>Les paiements en </a:t>
            </a:r>
            <a:r>
              <a:rPr lang="fr-FR" sz="1600" dirty="0" err="1" smtClean="0"/>
              <a:t>europe</a:t>
            </a:r>
            <a:endParaRPr lang="fr-FR" sz="1600" dirty="0" smtClean="0"/>
          </a:p>
          <a:p>
            <a:pPr>
              <a:buSzPct val="150000"/>
            </a:pPr>
            <a:endParaRPr lang="fr-FR" sz="16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305673" y="1594581"/>
            <a:ext cx="8766727" cy="4512508"/>
          </a:xfrm>
        </p:spPr>
        <p:txBody>
          <a:bodyPr>
            <a:normAutofit/>
          </a:bodyPr>
          <a:lstStyle/>
          <a:p>
            <a:pPr algn="just"/>
            <a:r>
              <a:rPr lang="fr-FR" sz="1400" dirty="0" smtClean="0"/>
              <a:t>Contexte et Tendances</a:t>
            </a:r>
          </a:p>
          <a:p>
            <a:pPr algn="just"/>
            <a:endParaRPr lang="fr-FR" sz="1400" dirty="0"/>
          </a:p>
          <a:p>
            <a:pPr algn="just"/>
            <a:endParaRPr lang="fr-FR" sz="1400" dirty="0" smtClean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</p:spPr>
        <p:txBody>
          <a:bodyPr/>
          <a:lstStyle/>
          <a:p>
            <a:r>
              <a:rPr lang="fr-FR" dirty="0" smtClean="0"/>
              <a:t>PARME</a:t>
            </a:r>
            <a:br>
              <a:rPr lang="fr-FR" dirty="0" smtClean="0"/>
            </a:br>
            <a:r>
              <a:rPr lang="fr-FR" dirty="0" smtClean="0"/>
              <a:t>contexte</a:t>
            </a:r>
            <a:endParaRPr lang="fr-FR" b="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18427" r="13043" b="14763"/>
          <a:stretch/>
        </p:blipFill>
        <p:spPr bwMode="auto">
          <a:xfrm>
            <a:off x="5364088" y="46939"/>
            <a:ext cx="2435785" cy="122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73" y="1897701"/>
            <a:ext cx="8766727" cy="406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3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1025999" y="1268760"/>
            <a:ext cx="7722463" cy="584864"/>
          </a:xfrm>
        </p:spPr>
        <p:txBody>
          <a:bodyPr>
            <a:normAutofit/>
          </a:bodyPr>
          <a:lstStyle/>
          <a:p>
            <a:pPr>
              <a:buSzPct val="150000"/>
            </a:pPr>
            <a:r>
              <a:rPr lang="fr-FR" sz="1600" dirty="0"/>
              <a:t>EN QUOI CONSISTE </a:t>
            </a:r>
            <a:r>
              <a:rPr lang="fr-FR" sz="1600" dirty="0" smtClean="0"/>
              <a:t>PARME ? QUELS SONT LES ENJEUX ?</a:t>
            </a:r>
          </a:p>
          <a:p>
            <a:pPr>
              <a:buSzPct val="150000"/>
            </a:pPr>
            <a:endParaRPr lang="fr-FR" sz="16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953990" y="1594581"/>
            <a:ext cx="7866480" cy="4512508"/>
          </a:xfrm>
        </p:spPr>
        <p:txBody>
          <a:bodyPr>
            <a:normAutofit/>
          </a:bodyPr>
          <a:lstStyle/>
          <a:p>
            <a:pPr algn="just"/>
            <a:r>
              <a:rPr lang="fr-FR" sz="1400" dirty="0" smtClean="0"/>
              <a:t>PARME : Plateforme Acquisition Restitution Mutualisée Entreprises</a:t>
            </a:r>
          </a:p>
          <a:p>
            <a:pPr algn="just"/>
            <a:endParaRPr lang="fr-FR" sz="1400" dirty="0"/>
          </a:p>
          <a:p>
            <a:pPr algn="just"/>
            <a:endParaRPr lang="fr-FR" sz="1400" dirty="0" smtClean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</p:spPr>
        <p:txBody>
          <a:bodyPr/>
          <a:lstStyle/>
          <a:p>
            <a:r>
              <a:rPr lang="fr-FR" dirty="0" smtClean="0"/>
              <a:t>PARME</a:t>
            </a:r>
            <a:br>
              <a:rPr lang="fr-FR" dirty="0" smtClean="0"/>
            </a:br>
            <a:r>
              <a:rPr lang="fr-FR" dirty="0" smtClean="0"/>
              <a:t>EN SYHNTESE</a:t>
            </a:r>
            <a:endParaRPr lang="fr-FR" b="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18427" r="13043" b="14763"/>
          <a:stretch/>
        </p:blipFill>
        <p:spPr bwMode="auto">
          <a:xfrm>
            <a:off x="5364088" y="46939"/>
            <a:ext cx="2435785" cy="122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999" y="1963878"/>
            <a:ext cx="7938489" cy="412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4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405825"/>
            <a:ext cx="3816424" cy="430887"/>
          </a:xfrm>
        </p:spPr>
        <p:txBody>
          <a:bodyPr/>
          <a:lstStyle/>
          <a:p>
            <a:r>
              <a:rPr lang="fr-FR" dirty="0" smtClean="0"/>
              <a:t>Parme dans psp2020</a:t>
            </a:r>
            <a:endParaRPr lang="fr-FR" b="0" dirty="0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026000" y="1340768"/>
            <a:ext cx="7722463" cy="144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 </a:t>
            </a:r>
            <a:r>
              <a:rPr lang="fr-FR" sz="1600" dirty="0" smtClean="0"/>
              <a:t>qu’EST-CE QE PSP2020 ?</a:t>
            </a:r>
            <a:endParaRPr lang="fr-FR" sz="1600" dirty="0"/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1026001" y="1925632"/>
            <a:ext cx="7722463" cy="3663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600" dirty="0" smtClean="0"/>
              <a:t>PSP2020 (</a:t>
            </a:r>
            <a:r>
              <a:rPr lang="fr-FR" sz="1600" b="1" dirty="0" err="1" smtClean="0"/>
              <a:t>P</a:t>
            </a:r>
            <a:r>
              <a:rPr lang="fr-FR" sz="1600" dirty="0" err="1" smtClean="0"/>
              <a:t>ayment</a:t>
            </a:r>
            <a:r>
              <a:rPr lang="fr-FR" sz="1600" dirty="0" smtClean="0"/>
              <a:t> </a:t>
            </a:r>
            <a:r>
              <a:rPr lang="fr-FR" sz="1600" b="1" dirty="0" smtClean="0"/>
              <a:t>S</a:t>
            </a:r>
            <a:r>
              <a:rPr lang="fr-FR" sz="1600" dirty="0" smtClean="0"/>
              <a:t>ervices </a:t>
            </a:r>
            <a:r>
              <a:rPr lang="fr-FR" sz="1600" b="1" dirty="0" smtClean="0"/>
              <a:t>P</a:t>
            </a:r>
            <a:r>
              <a:rPr lang="fr-FR" sz="1600" dirty="0" smtClean="0"/>
              <a:t>rogram </a:t>
            </a:r>
            <a:r>
              <a:rPr lang="fr-FR" sz="1600" b="1" dirty="0" smtClean="0"/>
              <a:t>2020</a:t>
            </a:r>
            <a:r>
              <a:rPr lang="fr-FR" sz="1600" dirty="0" smtClean="0"/>
              <a:t>) a pour but de renforcer l’avance et le positionnement technologique du Groupe BPCE et lui permettre de gagner des parts de marché avec des offres de paiement innovantes,</a:t>
            </a:r>
          </a:p>
          <a:p>
            <a:pPr algn="just">
              <a:spcBef>
                <a:spcPts val="1200"/>
              </a:spcBef>
            </a:pPr>
            <a:r>
              <a:rPr lang="fr-FR" sz="1600" dirty="0" smtClean="0"/>
              <a:t>Le programme vise plusieurs objectifs :</a:t>
            </a:r>
          </a:p>
          <a:p>
            <a:pPr algn="just">
              <a:spcBef>
                <a:spcPts val="1200"/>
              </a:spcBef>
            </a:pPr>
            <a:endParaRPr lang="fr-FR" sz="1600" dirty="0" smtClean="0"/>
          </a:p>
          <a:p>
            <a:pPr marL="429750" indent="-285750" algn="just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600" dirty="0" smtClean="0"/>
              <a:t>Construire une infrastructure commune appelée Autoroute des Paiements Groupe, et créer l’offre associée,</a:t>
            </a:r>
          </a:p>
          <a:p>
            <a:pPr marL="429750" indent="-285750" algn="just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600" dirty="0" smtClean="0"/>
              <a:t>Mettre en œuvre l’Instant </a:t>
            </a:r>
            <a:r>
              <a:rPr lang="fr-FR" sz="1600" dirty="0" err="1" smtClean="0"/>
              <a:t>Payment</a:t>
            </a:r>
            <a:r>
              <a:rPr lang="fr-FR" sz="1600" dirty="0" smtClean="0"/>
              <a:t> et développer l’offre commerciale,</a:t>
            </a:r>
          </a:p>
          <a:p>
            <a:pPr marL="429750" indent="-285750" algn="just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600" dirty="0" smtClean="0"/>
              <a:t>Transposer les exigences de la directive DSP2 au niveau réglementaire et identifier les opportunités commerciales qu’elle ouvre,</a:t>
            </a:r>
          </a:p>
          <a:p>
            <a:pPr marL="429750" indent="-285750" algn="just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sz="1600" dirty="0" smtClean="0"/>
              <a:t>Structurer une nouvelle filière Paiements.</a:t>
            </a:r>
          </a:p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1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89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5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405825"/>
            <a:ext cx="3816424" cy="430887"/>
          </a:xfrm>
        </p:spPr>
        <p:txBody>
          <a:bodyPr/>
          <a:lstStyle/>
          <a:p>
            <a:r>
              <a:rPr lang="fr-FR" dirty="0"/>
              <a:t>Parme dans psp2020</a:t>
            </a:r>
            <a:endParaRPr lang="fr-FR" b="0" dirty="0"/>
          </a:p>
        </p:txBody>
      </p:sp>
      <p:sp>
        <p:nvSpPr>
          <p:cNvPr id="15" name="Espace réservé du texte 19"/>
          <p:cNvSpPr txBox="1">
            <a:spLocks/>
          </p:cNvSpPr>
          <p:nvPr/>
        </p:nvSpPr>
        <p:spPr>
          <a:xfrm>
            <a:off x="4887232" y="4986337"/>
            <a:ext cx="4077182" cy="1871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b="0" cap="none" dirty="0"/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 smtClean="0"/>
              <a:t>Projet parme – psp20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>
          <a:xfrm>
            <a:off x="1026000" y="1119645"/>
            <a:ext cx="7722463" cy="584864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principaux enjeux de l’AUTOROUTE DES PAIEMENTS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484784"/>
            <a:ext cx="756084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6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6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405825"/>
            <a:ext cx="6048672" cy="1107996"/>
          </a:xfrm>
        </p:spPr>
        <p:txBody>
          <a:bodyPr/>
          <a:lstStyle/>
          <a:p>
            <a:r>
              <a:rPr lang="fr-FR" dirty="0" smtClean="0"/>
              <a:t>L AUTOROUTE DES PAIEMENTS ET SON ECOSYSTEME</a:t>
            </a:r>
            <a:br>
              <a:rPr lang="fr-FR" dirty="0" smtClean="0"/>
            </a:br>
            <a:endParaRPr lang="fr-FR" b="0" dirty="0"/>
          </a:p>
        </p:txBody>
      </p:sp>
      <p:sp>
        <p:nvSpPr>
          <p:cNvPr id="15" name="Espace réservé du texte 19"/>
          <p:cNvSpPr txBox="1">
            <a:spLocks/>
          </p:cNvSpPr>
          <p:nvPr/>
        </p:nvSpPr>
        <p:spPr>
          <a:xfrm>
            <a:off x="4887232" y="4986337"/>
            <a:ext cx="4077182" cy="1871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22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b="0" cap="none" dirty="0"/>
          </a:p>
        </p:txBody>
      </p:sp>
      <p:sp>
        <p:nvSpPr>
          <p:cNvPr id="18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 smtClean="0"/>
              <a:t>Projet parme – psp20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61933"/>
            <a:ext cx="8952022" cy="478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3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Parme, l’ENTREE SUR L’AUTOROUTE DES PAIEMENTS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20" y="1124743"/>
            <a:ext cx="8928559" cy="477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1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430887"/>
          </a:xfrm>
        </p:spPr>
        <p:txBody>
          <a:bodyPr/>
          <a:lstStyle/>
          <a:p>
            <a:r>
              <a:rPr lang="fr-FR" dirty="0" smtClean="0"/>
              <a:t>abs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3" y="1196752"/>
            <a:ext cx="9023814" cy="48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7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272808" cy="430887"/>
          </a:xfrm>
        </p:spPr>
        <p:txBody>
          <a:bodyPr/>
          <a:lstStyle/>
          <a:p>
            <a:r>
              <a:rPr lang="fr-FR" dirty="0" smtClean="0"/>
              <a:t>LA PLATEFORME D’ECHANGE DES PAIEMENTS EN MASSE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9" y="1052736"/>
            <a:ext cx="899206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59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272808" cy="430887"/>
          </a:xfrm>
        </p:spPr>
        <p:txBody>
          <a:bodyPr/>
          <a:lstStyle/>
          <a:p>
            <a:r>
              <a:rPr lang="fr-FR" dirty="0" smtClean="0"/>
              <a:t>PLATEFORME PARME, COMMENT CA MARCHE ?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2" y="908720"/>
            <a:ext cx="907461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53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272808" cy="430887"/>
          </a:xfrm>
        </p:spPr>
        <p:txBody>
          <a:bodyPr/>
          <a:lstStyle/>
          <a:p>
            <a:r>
              <a:rPr lang="fr-FR" dirty="0" smtClean="0"/>
              <a:t>PLATEFORME PARME, COMMENT CA MARCHE ?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1" y="908720"/>
            <a:ext cx="9087317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47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80728"/>
            <a:ext cx="8640960" cy="4968552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9"/>
            <a:ext cx="6192688" cy="576064"/>
          </a:xfrm>
        </p:spPr>
        <p:txBody>
          <a:bodyPr/>
          <a:lstStyle/>
          <a:p>
            <a:r>
              <a:rPr lang="fr-FR" dirty="0" smtClean="0"/>
              <a:t>La plateforme parme et ses application </a:t>
            </a:r>
            <a:r>
              <a:rPr lang="fr-FR" dirty="0" err="1" smtClean="0"/>
              <a:t>pcm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3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9"/>
            <a:ext cx="6192688" cy="430887"/>
          </a:xfrm>
        </p:spPr>
        <p:txBody>
          <a:bodyPr/>
          <a:lstStyle/>
          <a:p>
            <a:r>
              <a:rPr lang="fr-FR" dirty="0"/>
              <a:t>PLATEFORME PARME, COMMENT CA MARCHE ?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61" y="980728"/>
            <a:ext cx="829987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2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9"/>
            <a:ext cx="6192688" cy="430887"/>
          </a:xfrm>
        </p:spPr>
        <p:txBody>
          <a:bodyPr/>
          <a:lstStyle/>
          <a:p>
            <a:r>
              <a:rPr lang="fr-FR" dirty="0"/>
              <a:t>PLATEFORME PARME, </a:t>
            </a:r>
            <a:r>
              <a:rPr lang="fr-FR" dirty="0" smtClean="0"/>
              <a:t>et </a:t>
            </a:r>
            <a:r>
              <a:rPr lang="fr-FR" dirty="0" err="1" smtClean="0"/>
              <a:t>apres</a:t>
            </a:r>
            <a:r>
              <a:rPr lang="fr-FR" dirty="0" smtClean="0"/>
              <a:t> ?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" y="836712"/>
            <a:ext cx="9138120" cy="510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33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6987877" cy="644958"/>
          </a:xfrm>
        </p:spPr>
        <p:txBody>
          <a:bodyPr/>
          <a:lstStyle/>
          <a:p>
            <a:r>
              <a:rPr lang="fr-FR" sz="2400" dirty="0" smtClean="0"/>
              <a:t>PARME : LES PRINCIPAUX CHANGEMENTS</a:t>
            </a: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667175" y="5280212"/>
            <a:ext cx="17622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>
                <a:solidFill>
                  <a:schemeClr val="bg1"/>
                </a:solidFill>
              </a:rPr>
              <a:t>Identique au SEPA Jour pour l’URSSAF, TVA,… mais à moindre coût pour le client à date</a:t>
            </a:r>
            <a:endParaRPr lang="fr-FR" sz="700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6375576"/>
            <a:ext cx="4938188" cy="36579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050131"/>
            <a:ext cx="8523149" cy="49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2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38843" y="224426"/>
            <a:ext cx="6987877" cy="644958"/>
          </a:xfrm>
        </p:spPr>
        <p:txBody>
          <a:bodyPr/>
          <a:lstStyle/>
          <a:p>
            <a:r>
              <a:rPr lang="fr-FR" sz="2400" dirty="0" smtClean="0"/>
              <a:t>PARME : AVANT / APRES</a:t>
            </a: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667175" y="5280212"/>
            <a:ext cx="17622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>
                <a:solidFill>
                  <a:schemeClr val="bg1"/>
                </a:solidFill>
              </a:rPr>
              <a:t>Identique au SEPA Jour pour l’URSSAF, TVA,… mais à moindre coût pour le client à date</a:t>
            </a:r>
            <a:endParaRPr lang="fr-FR" sz="700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6375576"/>
            <a:ext cx="4938188" cy="36579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869384"/>
            <a:ext cx="8607858" cy="507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97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38843" y="224426"/>
            <a:ext cx="6987877" cy="644958"/>
          </a:xfrm>
        </p:spPr>
        <p:txBody>
          <a:bodyPr/>
          <a:lstStyle/>
          <a:p>
            <a:r>
              <a:rPr lang="fr-FR" sz="2400" dirty="0" smtClean="0"/>
              <a:t>PARME : AVANT / APRES</a:t>
            </a: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667175" y="5280212"/>
            <a:ext cx="17622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>
                <a:solidFill>
                  <a:schemeClr val="bg1"/>
                </a:solidFill>
              </a:rPr>
              <a:t>Identique au SEPA Jour pour l’URSSAF, TVA,… mais à moindre coût pour le client à date</a:t>
            </a:r>
            <a:endParaRPr lang="fr-FR" sz="700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6375576"/>
            <a:ext cx="4938188" cy="36579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869384"/>
            <a:ext cx="8598332" cy="51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3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18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</p:spPr>
        <p:txBody>
          <a:bodyPr/>
          <a:lstStyle/>
          <a:p>
            <a:r>
              <a:rPr lang="fr-FR" dirty="0" smtClean="0"/>
              <a:t>Parme, l’ENTREE SUR L’AUTOROUTE DES PAIEMENTS</a:t>
            </a:r>
            <a:endParaRPr lang="fr-FR" b="0" dirty="0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763688" y="2636912"/>
            <a:ext cx="5728681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 smtClean="0">
                <a:solidFill>
                  <a:srgbClr val="C31632"/>
                </a:solidFill>
              </a:rPr>
              <a:t>Que va apporter l’ARRIVEE DE parme POUR NOUS ET nos clients ?</a:t>
            </a:r>
            <a:endParaRPr lang="fr-FR" sz="2000" dirty="0">
              <a:solidFill>
                <a:srgbClr val="C3163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539ABB8-00CA-4A2A-BE3F-47CB2EDC2DFA}"/>
              </a:ext>
            </a:extLst>
          </p:cNvPr>
          <p:cNvSpPr txBox="1"/>
          <p:nvPr/>
        </p:nvSpPr>
        <p:spPr bwMode="gray">
          <a:xfrm>
            <a:off x="6660232" y="622429"/>
            <a:ext cx="112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900" b="1" dirty="0" smtClean="0">
                <a:solidFill>
                  <a:srgbClr val="EA4E55"/>
                </a:solidFill>
                <a:latin typeface="Gill Sans MT" panose="020B0502020104020203" pitchFamily="34" charset="0"/>
              </a:rPr>
              <a:t>Clients </a:t>
            </a:r>
            <a:r>
              <a:rPr lang="fr-FR" sz="900" b="1" dirty="0">
                <a:solidFill>
                  <a:srgbClr val="EA4E55"/>
                </a:solidFill>
                <a:latin typeface="Gill Sans MT" panose="020B0502020104020203" pitchFamily="34" charset="0"/>
              </a:rPr>
              <a:t>des marchés </a:t>
            </a:r>
            <a:r>
              <a:rPr lang="fr-FR" sz="900" b="1" dirty="0" smtClean="0">
                <a:solidFill>
                  <a:srgbClr val="EA4E55"/>
                </a:solidFill>
                <a:latin typeface="Gill Sans MT" panose="020B0502020104020203" pitchFamily="34" charset="0"/>
              </a:rPr>
              <a:t>BDR</a:t>
            </a:r>
            <a:endParaRPr lang="fr-FR" sz="800" b="1" kern="0" dirty="0">
              <a:solidFill>
                <a:srgbClr val="EA4E55"/>
              </a:solidFill>
              <a:latin typeface="Gill Sans MT" pitchFamily="34" charset="0"/>
              <a:sym typeface="Arial"/>
            </a:endParaRPr>
          </a:p>
        </p:txBody>
      </p:sp>
      <p:pic>
        <p:nvPicPr>
          <p:cNvPr id="16" name="Graphique 19" descr="Usine">
            <a:extLst>
              <a:ext uri="{FF2B5EF4-FFF2-40B4-BE49-F238E27FC236}">
                <a16:creationId xmlns:a16="http://schemas.microsoft.com/office/drawing/2014/main" id="{CFE07452-EA19-4C92-BEB5-E367E96ED3E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 bwMode="gray">
          <a:xfrm>
            <a:off x="7067325" y="339660"/>
            <a:ext cx="281028" cy="281028"/>
          </a:xfrm>
          <a:prstGeom prst="rect">
            <a:avLst/>
          </a:prstGeom>
          <a:solidFill>
            <a:srgbClr val="EA4E55"/>
          </a:solidFill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98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52475" y="405173"/>
            <a:ext cx="6987877" cy="644958"/>
          </a:xfrm>
        </p:spPr>
        <p:txBody>
          <a:bodyPr/>
          <a:lstStyle/>
          <a:p>
            <a:r>
              <a:rPr lang="fr-FR" sz="2400" dirty="0" smtClean="0"/>
              <a:t>Les apports du projet : focus client</a:t>
            </a:r>
            <a:endParaRPr lang="fr-FR" sz="2400" dirty="0"/>
          </a:p>
        </p:txBody>
      </p:sp>
      <p:sp>
        <p:nvSpPr>
          <p:cNvPr id="2" name="ZoneTexte 1"/>
          <p:cNvSpPr txBox="1"/>
          <p:nvPr/>
        </p:nvSpPr>
        <p:spPr>
          <a:xfrm>
            <a:off x="667175" y="5280212"/>
            <a:ext cx="17622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>
                <a:solidFill>
                  <a:schemeClr val="bg1"/>
                </a:solidFill>
              </a:rPr>
              <a:t>Identique au SEPA Jour pour l’URSSAF, TVA,… mais à moindre coût pour le client à date</a:t>
            </a:r>
            <a:endParaRPr lang="fr-FR" sz="700" dirty="0">
              <a:solidFill>
                <a:schemeClr val="bg1"/>
              </a:solidFill>
            </a:endParaRPr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666750" y="1173004"/>
            <a:ext cx="8064500" cy="484828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6375576"/>
            <a:ext cx="4938188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8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611560" y="116632"/>
            <a:ext cx="8200206" cy="720080"/>
          </a:xfrm>
        </p:spPr>
        <p:txBody>
          <a:bodyPr/>
          <a:lstStyle/>
          <a:p>
            <a:r>
              <a:rPr lang="fr-FR" sz="2400" dirty="0"/>
              <a:t>Les apports du projet : focus client</a:t>
            </a:r>
          </a:p>
          <a:p>
            <a:endParaRPr lang="fr-FR" sz="24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827787"/>
            <a:ext cx="852696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92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611560" y="116632"/>
            <a:ext cx="8200206" cy="720080"/>
          </a:xfrm>
        </p:spPr>
        <p:txBody>
          <a:bodyPr/>
          <a:lstStyle/>
          <a:p>
            <a:r>
              <a:rPr lang="fr-FR" sz="2400" dirty="0"/>
              <a:t>Les apports du projet : focus client</a:t>
            </a:r>
          </a:p>
          <a:p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80728"/>
            <a:ext cx="8340952" cy="5134321"/>
          </a:xfrm>
        </p:spPr>
        <p:txBody>
          <a:bodyPr/>
          <a:lstStyle/>
          <a:p>
            <a:r>
              <a:rPr lang="fr-FR" dirty="0" smtClean="0"/>
              <a:t>Les changements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12776"/>
            <a:ext cx="892899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32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611560" y="260648"/>
            <a:ext cx="8200206" cy="288032"/>
          </a:xfrm>
        </p:spPr>
        <p:txBody>
          <a:bodyPr/>
          <a:lstStyle/>
          <a:p>
            <a:r>
              <a:rPr lang="fr-FR" sz="2000" dirty="0"/>
              <a:t>Les apports du projet : focus </a:t>
            </a:r>
            <a:r>
              <a:rPr lang="fr-FR" sz="2000" dirty="0" smtClean="0"/>
              <a:t>ce</a:t>
            </a:r>
            <a:endParaRPr lang="fr-FR" sz="2000" dirty="0"/>
          </a:p>
          <a:p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548680"/>
            <a:ext cx="8856985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40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611560" y="260648"/>
            <a:ext cx="8200206" cy="288032"/>
          </a:xfrm>
        </p:spPr>
        <p:txBody>
          <a:bodyPr/>
          <a:lstStyle/>
          <a:p>
            <a:r>
              <a:rPr lang="fr-FR" sz="2000" dirty="0"/>
              <a:t>Les apports du projet : focus </a:t>
            </a:r>
            <a:r>
              <a:rPr lang="fr-FR" sz="2000" dirty="0" smtClean="0"/>
              <a:t>ce</a:t>
            </a:r>
            <a:endParaRPr lang="fr-FR" sz="2000" dirty="0"/>
          </a:p>
          <a:p>
            <a:endParaRPr lang="fr-FR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692696"/>
            <a:ext cx="8856985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57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611560" y="260648"/>
            <a:ext cx="8200206" cy="288032"/>
          </a:xfrm>
        </p:spPr>
        <p:txBody>
          <a:bodyPr/>
          <a:lstStyle/>
          <a:p>
            <a:r>
              <a:rPr lang="fr-FR" sz="2000" dirty="0"/>
              <a:t>Les apports du projet : focus </a:t>
            </a:r>
            <a:r>
              <a:rPr lang="fr-FR" sz="2000" dirty="0" smtClean="0"/>
              <a:t>ce</a:t>
            </a:r>
            <a:endParaRPr lang="fr-FR" sz="2000" dirty="0"/>
          </a:p>
          <a:p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5" y="548680"/>
            <a:ext cx="9144470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63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611560" y="260648"/>
            <a:ext cx="8200206" cy="288032"/>
          </a:xfrm>
        </p:spPr>
        <p:txBody>
          <a:bodyPr/>
          <a:lstStyle/>
          <a:p>
            <a:r>
              <a:rPr lang="fr-FR" sz="2000" dirty="0"/>
              <a:t>Les apports du projet : focus </a:t>
            </a:r>
            <a:r>
              <a:rPr lang="fr-FR" sz="2000" dirty="0" smtClean="0"/>
              <a:t>ce</a:t>
            </a:r>
            <a:endParaRPr lang="fr-FR" sz="2000" dirty="0"/>
          </a:p>
          <a:p>
            <a:endParaRPr lang="fr-FR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20688"/>
            <a:ext cx="878497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00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611560" y="260648"/>
            <a:ext cx="8200206" cy="288032"/>
          </a:xfrm>
        </p:spPr>
        <p:txBody>
          <a:bodyPr/>
          <a:lstStyle/>
          <a:p>
            <a:r>
              <a:rPr lang="fr-FR" sz="2000" dirty="0"/>
              <a:t>Les apports du projet : focus </a:t>
            </a:r>
            <a:r>
              <a:rPr lang="fr-FR" sz="2000" dirty="0" smtClean="0"/>
              <a:t>ce</a:t>
            </a:r>
            <a:endParaRPr lang="fr-FR" sz="2000" dirty="0"/>
          </a:p>
          <a:p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6" y="692697"/>
            <a:ext cx="9080967" cy="531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49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27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</p:spPr>
        <p:txBody>
          <a:bodyPr/>
          <a:lstStyle/>
          <a:p>
            <a:r>
              <a:rPr lang="fr-FR" dirty="0" smtClean="0"/>
              <a:t>Parme, l’ENTREE SUR L’AUTOROUTE DES PAIEMENTS</a:t>
            </a:r>
            <a:endParaRPr lang="fr-FR" b="0" dirty="0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026000" y="1092612"/>
            <a:ext cx="7722463" cy="144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 </a:t>
            </a:r>
            <a:r>
              <a:rPr lang="fr-FR" sz="1600" dirty="0" smtClean="0"/>
              <a:t>Nouveaux service dès la bascule</a:t>
            </a:r>
            <a:endParaRPr lang="fr-FR" sz="1600" dirty="0"/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1026001" y="1778764"/>
            <a:ext cx="7722463" cy="3882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539ABB8-00CA-4A2A-BE3F-47CB2EDC2DFA}"/>
              </a:ext>
            </a:extLst>
          </p:cNvPr>
          <p:cNvSpPr txBox="1"/>
          <p:nvPr/>
        </p:nvSpPr>
        <p:spPr bwMode="gray">
          <a:xfrm>
            <a:off x="6660232" y="622429"/>
            <a:ext cx="112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900" b="1" dirty="0" smtClean="0">
                <a:solidFill>
                  <a:srgbClr val="EA4E55"/>
                </a:solidFill>
                <a:latin typeface="Gill Sans MT" panose="020B0502020104020203" pitchFamily="34" charset="0"/>
              </a:rPr>
              <a:t>Clients </a:t>
            </a:r>
            <a:r>
              <a:rPr lang="fr-FR" sz="900" b="1" dirty="0">
                <a:solidFill>
                  <a:srgbClr val="EA4E55"/>
                </a:solidFill>
                <a:latin typeface="Gill Sans MT" panose="020B0502020104020203" pitchFamily="34" charset="0"/>
              </a:rPr>
              <a:t>des marchés </a:t>
            </a:r>
            <a:r>
              <a:rPr lang="fr-FR" sz="900" b="1" dirty="0" smtClean="0">
                <a:solidFill>
                  <a:srgbClr val="EA4E55"/>
                </a:solidFill>
                <a:latin typeface="Gill Sans MT" panose="020B0502020104020203" pitchFamily="34" charset="0"/>
              </a:rPr>
              <a:t>BDR</a:t>
            </a:r>
            <a:endParaRPr lang="fr-FR" sz="800" b="1" kern="0" dirty="0">
              <a:solidFill>
                <a:srgbClr val="EA4E55"/>
              </a:solidFill>
              <a:latin typeface="Gill Sans MT" pitchFamily="34" charset="0"/>
              <a:sym typeface="Arial"/>
            </a:endParaRPr>
          </a:p>
        </p:txBody>
      </p:sp>
      <p:pic>
        <p:nvPicPr>
          <p:cNvPr id="16" name="Graphique 19" descr="Usine">
            <a:extLst>
              <a:ext uri="{FF2B5EF4-FFF2-40B4-BE49-F238E27FC236}">
                <a16:creationId xmlns:a16="http://schemas.microsoft.com/office/drawing/2014/main" id="{CFE07452-EA19-4C92-BEB5-E367E96ED3E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 bwMode="gray">
          <a:xfrm>
            <a:off x="7067325" y="339660"/>
            <a:ext cx="281028" cy="281028"/>
          </a:xfrm>
          <a:prstGeom prst="rect">
            <a:avLst/>
          </a:prstGeom>
          <a:solidFill>
            <a:srgbClr val="EA4E55"/>
          </a:solidFill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9593" y="1484784"/>
            <a:ext cx="7056784" cy="446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0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28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</p:spPr>
        <p:txBody>
          <a:bodyPr/>
          <a:lstStyle/>
          <a:p>
            <a:r>
              <a:rPr lang="fr-FR" dirty="0" smtClean="0"/>
              <a:t>Parme, l’ENTREE SUR L’AUTOROUTE DES PAIEMENTS</a:t>
            </a:r>
            <a:endParaRPr lang="fr-FR" b="0" dirty="0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026000" y="1092612"/>
            <a:ext cx="7722463" cy="144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 </a:t>
            </a:r>
            <a:r>
              <a:rPr lang="fr-FR" sz="1600" dirty="0" smtClean="0"/>
              <a:t>Nouveaux service dès la bascule</a:t>
            </a:r>
            <a:endParaRPr lang="fr-FR" sz="1600" dirty="0"/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1026001" y="1778764"/>
            <a:ext cx="7722463" cy="3882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 smtClean="0"/>
          </a:p>
          <a:p>
            <a:pPr marL="429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539ABB8-00CA-4A2A-BE3F-47CB2EDC2DFA}"/>
              </a:ext>
            </a:extLst>
          </p:cNvPr>
          <p:cNvSpPr txBox="1"/>
          <p:nvPr/>
        </p:nvSpPr>
        <p:spPr bwMode="gray">
          <a:xfrm>
            <a:off x="6660232" y="622429"/>
            <a:ext cx="112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900" b="1" dirty="0" smtClean="0">
                <a:solidFill>
                  <a:srgbClr val="EA4E55"/>
                </a:solidFill>
                <a:latin typeface="Gill Sans MT" panose="020B0502020104020203" pitchFamily="34" charset="0"/>
              </a:rPr>
              <a:t>Clients </a:t>
            </a:r>
            <a:r>
              <a:rPr lang="fr-FR" sz="900" b="1" dirty="0">
                <a:solidFill>
                  <a:srgbClr val="EA4E55"/>
                </a:solidFill>
                <a:latin typeface="Gill Sans MT" panose="020B0502020104020203" pitchFamily="34" charset="0"/>
              </a:rPr>
              <a:t>des marchés </a:t>
            </a:r>
            <a:r>
              <a:rPr lang="fr-FR" sz="900" b="1" dirty="0" smtClean="0">
                <a:solidFill>
                  <a:srgbClr val="EA4E55"/>
                </a:solidFill>
                <a:latin typeface="Gill Sans MT" panose="020B0502020104020203" pitchFamily="34" charset="0"/>
              </a:rPr>
              <a:t>BDR</a:t>
            </a:r>
            <a:endParaRPr lang="fr-FR" sz="800" b="1" kern="0" dirty="0">
              <a:solidFill>
                <a:srgbClr val="EA4E55"/>
              </a:solidFill>
              <a:latin typeface="Gill Sans MT" pitchFamily="34" charset="0"/>
              <a:sym typeface="Arial"/>
            </a:endParaRPr>
          </a:p>
        </p:txBody>
      </p:sp>
      <p:pic>
        <p:nvPicPr>
          <p:cNvPr id="16" name="Graphique 19" descr="Usine">
            <a:extLst>
              <a:ext uri="{FF2B5EF4-FFF2-40B4-BE49-F238E27FC236}">
                <a16:creationId xmlns:a16="http://schemas.microsoft.com/office/drawing/2014/main" id="{CFE07452-EA19-4C92-BEB5-E367E96ED3E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 bwMode="gray">
          <a:xfrm>
            <a:off x="7067325" y="339660"/>
            <a:ext cx="281028" cy="281028"/>
          </a:xfrm>
          <a:prstGeom prst="rect">
            <a:avLst/>
          </a:prstGeom>
          <a:solidFill>
            <a:srgbClr val="EA4E55"/>
          </a:solidFill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7584" y="1568936"/>
            <a:ext cx="7200800" cy="438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4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>
          <a:xfrm>
            <a:off x="395536" y="1710769"/>
            <a:ext cx="7722463" cy="4032448"/>
          </a:xfrm>
        </p:spPr>
        <p:txBody>
          <a:bodyPr>
            <a:normAutofit fontScale="85000" lnSpcReduction="20000"/>
          </a:bodyPr>
          <a:lstStyle/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fr-FR" sz="2100" b="0" cap="none" dirty="0">
                <a:solidFill>
                  <a:schemeClr val="tx1"/>
                </a:solidFill>
                <a:latin typeface="Arial Narrow" panose="020B0606020202030204" pitchFamily="34" charset="0"/>
              </a:rPr>
              <a:t>Mise en place des traitements permettant la gestion des flux d’acquisitions </a:t>
            </a:r>
            <a:r>
              <a:rPr lang="fr-FR" sz="2100" b="0" cap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fr-FR" sz="2100" b="0" cap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fr-FR" sz="2100" b="0" cap="none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et </a:t>
            </a:r>
            <a:r>
              <a:rPr lang="fr-FR" sz="2100" b="0" cap="none" dirty="0">
                <a:solidFill>
                  <a:schemeClr val="tx1"/>
                </a:solidFill>
                <a:latin typeface="Arial Narrow" panose="020B0606020202030204" pitchFamily="34" charset="0"/>
              </a:rPr>
              <a:t>de restitutions clients par PARME</a:t>
            </a:r>
          </a:p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endParaRPr lang="fr-FR" sz="2100" b="0" cap="none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fr-FR" sz="2100" b="0" cap="none" dirty="0">
                <a:solidFill>
                  <a:schemeClr val="tx1"/>
                </a:solidFill>
                <a:latin typeface="Arial Narrow" panose="020B0606020202030204" pitchFamily="34" charset="0"/>
              </a:rPr>
              <a:t>Alimentation des éléments permettant le fonctionnement de la brique services de protection  </a:t>
            </a:r>
          </a:p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endParaRPr lang="fr-FR" sz="2100" b="0" cap="none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fr-FR" sz="2100" b="0" cap="none" dirty="0">
                <a:solidFill>
                  <a:schemeClr val="tx1"/>
                </a:solidFill>
                <a:latin typeface="Arial Narrow" panose="020B0606020202030204" pitchFamily="34" charset="0"/>
              </a:rPr>
              <a:t>Internalisation dans </a:t>
            </a:r>
            <a:r>
              <a:rPr lang="fr-FR" sz="2100" b="0" cap="none" dirty="0" err="1">
                <a:solidFill>
                  <a:schemeClr val="tx1"/>
                </a:solidFill>
                <a:latin typeface="Arial Narrow" panose="020B0606020202030204" pitchFamily="34" charset="0"/>
              </a:rPr>
              <a:t>MySys</a:t>
            </a:r>
            <a:r>
              <a:rPr lang="fr-FR" sz="2100" b="0" cap="none" dirty="0">
                <a:solidFill>
                  <a:schemeClr val="tx1"/>
                </a:solidFill>
                <a:latin typeface="Arial Narrow" panose="020B0606020202030204" pitchFamily="34" charset="0"/>
              </a:rPr>
              <a:t> des fonctions présentes dans la solution EDI actuelle non reprises dans PARME</a:t>
            </a:r>
          </a:p>
          <a:p>
            <a:pPr marL="1379538" lvl="2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endParaRPr lang="fr-FR" sz="2100" cap="none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1436688" lvl="2" indent="-34290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fr-FR" sz="2100" cap="none" dirty="0">
                <a:solidFill>
                  <a:schemeClr val="tx1"/>
                </a:solidFill>
                <a:latin typeface="Arial Narrow" panose="020B0606020202030204" pitchFamily="34" charset="0"/>
              </a:rPr>
              <a:t>Gestion des mandats </a:t>
            </a:r>
          </a:p>
          <a:p>
            <a:pPr marL="1436688" lvl="2" indent="-34290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fr-FR" sz="2100" cap="none" dirty="0">
                <a:solidFill>
                  <a:schemeClr val="tx1"/>
                </a:solidFill>
                <a:latin typeface="Arial Narrow" panose="020B0606020202030204" pitchFamily="34" charset="0"/>
              </a:rPr>
              <a:t>Gestion des remises sauvegardées </a:t>
            </a:r>
          </a:p>
          <a:p>
            <a:pPr marL="1436688" lvl="2" indent="-34290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fr-FR" sz="2100" cap="none" dirty="0">
                <a:solidFill>
                  <a:schemeClr val="tx1"/>
                </a:solidFill>
                <a:latin typeface="Arial Narrow" panose="020B0606020202030204" pitchFamily="34" charset="0"/>
              </a:rPr>
              <a:t>Gestion des effets</a:t>
            </a:r>
          </a:p>
          <a:p>
            <a:endParaRPr lang="fr-FR" dirty="0">
              <a:latin typeface="Arial Narrow" panose="020B0606020202030204" pitchFamily="34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05825"/>
            <a:ext cx="3816424" cy="430887"/>
          </a:xfrm>
        </p:spPr>
        <p:txBody>
          <a:bodyPr/>
          <a:lstStyle/>
          <a:p>
            <a:r>
              <a:rPr lang="fr-FR" dirty="0" smtClean="0"/>
              <a:t>Arrimage Mysys</a:t>
            </a:r>
            <a:endParaRPr lang="fr-FR" dirty="0"/>
          </a:p>
        </p:txBody>
      </p:sp>
      <p:sp>
        <p:nvSpPr>
          <p:cNvPr id="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6745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>
          <a:xfrm>
            <a:off x="755576" y="1438470"/>
            <a:ext cx="7722463" cy="4510809"/>
          </a:xfrm>
        </p:spPr>
        <p:txBody>
          <a:bodyPr>
            <a:normAutofit/>
          </a:bodyPr>
          <a:lstStyle/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fr-FR" b="0" cap="none" dirty="0">
                <a:solidFill>
                  <a:schemeClr val="tx1"/>
                </a:solidFill>
              </a:rPr>
              <a:t>Traitement des différents flux qu’ABS met à disposition de </a:t>
            </a:r>
            <a:r>
              <a:rPr lang="fr-FR" b="0" cap="none" dirty="0" err="1">
                <a:solidFill>
                  <a:schemeClr val="tx1"/>
                </a:solidFill>
              </a:rPr>
              <a:t>MySys</a:t>
            </a:r>
            <a:r>
              <a:rPr lang="fr-FR" b="0" cap="none" dirty="0">
                <a:solidFill>
                  <a:schemeClr val="tx1"/>
                </a:solidFill>
              </a:rPr>
              <a:t> à destination d’autres Domaines applicatifs (Comptabilité,  Imputation, Décisionnel, Risques, Editique, Tarification, Audit, Communications). </a:t>
            </a:r>
          </a:p>
          <a:p>
            <a:pPr lvl="2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endParaRPr lang="fr-FR" sz="1800" cap="none" dirty="0">
              <a:solidFill>
                <a:schemeClr val="tx1"/>
              </a:solidFill>
            </a:endParaRPr>
          </a:p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fr-FR" b="0" cap="none" dirty="0">
                <a:solidFill>
                  <a:schemeClr val="tx1"/>
                </a:solidFill>
              </a:rPr>
              <a:t>Gestion de l’accord banque et des imputations clients </a:t>
            </a:r>
          </a:p>
          <a:p>
            <a:pPr lvl="2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endParaRPr lang="fr-FR" sz="1800" cap="none" dirty="0">
              <a:solidFill>
                <a:schemeClr val="tx1"/>
              </a:solidFill>
            </a:endParaRPr>
          </a:p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fr-FR" b="0" cap="none" dirty="0">
                <a:solidFill>
                  <a:schemeClr val="tx1"/>
                </a:solidFill>
              </a:rPr>
              <a:t>Mise à disposition des établissements </a:t>
            </a:r>
            <a:r>
              <a:rPr lang="fr-FR" b="0" cap="none" dirty="0" err="1">
                <a:solidFill>
                  <a:schemeClr val="tx1"/>
                </a:solidFill>
              </a:rPr>
              <a:t>MySys</a:t>
            </a:r>
            <a:r>
              <a:rPr lang="fr-FR" b="0" cap="none" dirty="0">
                <a:solidFill>
                  <a:schemeClr val="tx1"/>
                </a:solidFill>
              </a:rPr>
              <a:t>,  d’IHM permettant de gérer </a:t>
            </a:r>
            <a:r>
              <a:rPr lang="fr-FR" b="0" cap="none" dirty="0" smtClean="0">
                <a:solidFill>
                  <a:schemeClr val="tx1"/>
                </a:solidFill>
              </a:rPr>
              <a:t/>
            </a:r>
            <a:br>
              <a:rPr lang="fr-FR" b="0" cap="none" dirty="0" smtClean="0">
                <a:solidFill>
                  <a:schemeClr val="tx1"/>
                </a:solidFill>
              </a:rPr>
            </a:br>
            <a:r>
              <a:rPr lang="fr-FR" b="0" cap="none" dirty="0" smtClean="0">
                <a:solidFill>
                  <a:schemeClr val="tx1"/>
                </a:solidFill>
              </a:rPr>
              <a:t>les </a:t>
            </a:r>
            <a:r>
              <a:rPr lang="fr-FR" b="0" cap="none" dirty="0">
                <a:solidFill>
                  <a:schemeClr val="tx1"/>
                </a:solidFill>
              </a:rPr>
              <a:t>flux de bout en bout ainsi que des process échanges SEPA.</a:t>
            </a:r>
          </a:p>
          <a:p>
            <a:pPr lvl="2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endParaRPr lang="fr-FR" sz="1800" cap="none" dirty="0">
              <a:solidFill>
                <a:schemeClr val="tx1"/>
              </a:solidFill>
            </a:endParaRPr>
          </a:p>
          <a:p>
            <a:pPr marL="1112838" lvl="1" indent="-285750">
              <a:lnSpc>
                <a:spcPct val="130000"/>
              </a:lnSpc>
              <a:buFont typeface="Wingdings" panose="05000000000000000000" pitchFamily="2" charset="2"/>
              <a:buChar char="q"/>
            </a:pPr>
            <a:r>
              <a:rPr lang="fr-FR" b="0" cap="none" dirty="0">
                <a:solidFill>
                  <a:schemeClr val="tx1"/>
                </a:solidFill>
              </a:rPr>
              <a:t>Réécriture de </a:t>
            </a:r>
            <a:r>
              <a:rPr lang="fr-FR" b="0" cap="none" dirty="0" err="1">
                <a:solidFill>
                  <a:schemeClr val="tx1"/>
                </a:solidFill>
              </a:rPr>
              <a:t>CeNet</a:t>
            </a:r>
            <a:r>
              <a:rPr lang="fr-FR" b="0" cap="none" dirty="0">
                <a:solidFill>
                  <a:schemeClr val="tx1"/>
                </a:solidFill>
              </a:rPr>
              <a:t> internet arrimé à l’autoroute </a:t>
            </a:r>
          </a:p>
          <a:p>
            <a:endParaRPr lang="fr-FR" sz="1800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05825"/>
            <a:ext cx="3816424" cy="430887"/>
          </a:xfrm>
        </p:spPr>
        <p:txBody>
          <a:bodyPr/>
          <a:lstStyle/>
          <a:p>
            <a:r>
              <a:rPr lang="fr-FR" dirty="0" err="1" smtClean="0"/>
              <a:t>ARrimage</a:t>
            </a:r>
            <a:r>
              <a:rPr lang="fr-FR" dirty="0" smtClean="0"/>
              <a:t> </a:t>
            </a:r>
            <a:r>
              <a:rPr lang="fr-FR" dirty="0" err="1"/>
              <a:t>mysys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574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>
                <a:solidFill>
                  <a:schemeClr val="tx1"/>
                </a:solidFill>
              </a:rPr>
              <a:pPr/>
              <a:t>31</a:t>
            </a:fld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</p:spPr>
        <p:txBody>
          <a:bodyPr/>
          <a:lstStyle/>
          <a:p>
            <a:r>
              <a:rPr lang="fr-FR" dirty="0" smtClean="0"/>
              <a:t>Parme, l’ENTREE SUR L’AUTOROUTE DES PAIEMENTS</a:t>
            </a:r>
            <a:endParaRPr lang="fr-FR" b="0" dirty="0"/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1763688" y="2636912"/>
            <a:ext cx="5728681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Tx/>
              <a:buNone/>
              <a:defRPr sz="18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600" b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4000" indent="0" algn="l" defTabSz="914400" rtl="0" eaLnBrk="1" latinLnBrk="0" hangingPunct="1">
              <a:lnSpc>
                <a:spcPts val="16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4000" indent="-144000" algn="l" defTabSz="914400" rtl="0" eaLnBrk="1" latinLnBrk="0" hangingPunct="1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 b="1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4000" indent="-144000" algn="l" defTabSz="914400" rtl="0" eaLnBrk="1" latinLnBrk="0" hangingPunct="1">
              <a:lnSpc>
                <a:spcPts val="1600"/>
              </a:lnSpc>
              <a:spcBef>
                <a:spcPts val="400"/>
              </a:spcBef>
              <a:buClr>
                <a:schemeClr val="accent1"/>
              </a:buClr>
              <a:buFont typeface="Wingdings 2" panose="05020102010507070707" pitchFamily="18" charset="2"/>
              <a:buChar char=""/>
              <a:defRPr sz="120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just" defTabSz="914400" rtl="0" eaLnBrk="1" latinLnBrk="0" hangingPunct="1">
              <a:lnSpc>
                <a:spcPts val="15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4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1600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Tx/>
              <a:buNone/>
              <a:defRPr sz="1100" b="0" i="0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 smtClean="0">
                <a:solidFill>
                  <a:srgbClr val="C31632"/>
                </a:solidFill>
              </a:rPr>
              <a:t>Organisation déploiement du projet</a:t>
            </a:r>
            <a:endParaRPr lang="fr-FR" sz="2000" dirty="0">
              <a:solidFill>
                <a:srgbClr val="C3163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539ABB8-00CA-4A2A-BE3F-47CB2EDC2DFA}"/>
              </a:ext>
            </a:extLst>
          </p:cNvPr>
          <p:cNvSpPr txBox="1"/>
          <p:nvPr/>
        </p:nvSpPr>
        <p:spPr bwMode="gray">
          <a:xfrm>
            <a:off x="6660232" y="622429"/>
            <a:ext cx="112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900" b="1" dirty="0" smtClean="0">
                <a:solidFill>
                  <a:srgbClr val="EA4E55"/>
                </a:solidFill>
                <a:latin typeface="Gill Sans MT" panose="020B0502020104020203" pitchFamily="34" charset="0"/>
              </a:rPr>
              <a:t>Clients </a:t>
            </a:r>
            <a:r>
              <a:rPr lang="fr-FR" sz="900" b="1" dirty="0">
                <a:solidFill>
                  <a:srgbClr val="EA4E55"/>
                </a:solidFill>
                <a:latin typeface="Gill Sans MT" panose="020B0502020104020203" pitchFamily="34" charset="0"/>
              </a:rPr>
              <a:t>des marchés </a:t>
            </a:r>
            <a:r>
              <a:rPr lang="fr-FR" sz="900" b="1" dirty="0" smtClean="0">
                <a:solidFill>
                  <a:srgbClr val="EA4E55"/>
                </a:solidFill>
                <a:latin typeface="Gill Sans MT" panose="020B0502020104020203" pitchFamily="34" charset="0"/>
              </a:rPr>
              <a:t>BDR</a:t>
            </a:r>
            <a:endParaRPr lang="fr-FR" sz="800" b="1" kern="0" dirty="0">
              <a:solidFill>
                <a:srgbClr val="EA4E55"/>
              </a:solidFill>
              <a:latin typeface="Gill Sans MT" pitchFamily="34" charset="0"/>
              <a:sym typeface="Arial"/>
            </a:endParaRPr>
          </a:p>
        </p:txBody>
      </p:sp>
      <p:pic>
        <p:nvPicPr>
          <p:cNvPr id="16" name="Graphique 19" descr="Usine">
            <a:extLst>
              <a:ext uri="{FF2B5EF4-FFF2-40B4-BE49-F238E27FC236}">
                <a16:creationId xmlns:a16="http://schemas.microsoft.com/office/drawing/2014/main" id="{CFE07452-EA19-4C92-BEB5-E367E96ED3E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 bwMode="gray">
          <a:xfrm>
            <a:off x="7067325" y="339660"/>
            <a:ext cx="281028" cy="281028"/>
          </a:xfrm>
          <a:prstGeom prst="rect">
            <a:avLst/>
          </a:prstGeom>
          <a:solidFill>
            <a:srgbClr val="EA4E55"/>
          </a:solidFill>
        </p:spPr>
      </p:pic>
      <p:sp>
        <p:nvSpPr>
          <p:cNvPr id="17" name="Espace réservé du pied de page 1"/>
          <p:cNvSpPr>
            <a:spLocks noGrp="1"/>
          </p:cNvSpPr>
          <p:nvPr>
            <p:ph type="ftr" sz="quarter" idx="14"/>
          </p:nvPr>
        </p:nvSpPr>
        <p:spPr>
          <a:xfrm>
            <a:off x="2106000" y="6376243"/>
            <a:ext cx="4932000" cy="365125"/>
          </a:xfrm>
        </p:spPr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13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991011" y="744618"/>
            <a:ext cx="7722463" cy="380126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Les grand jalons du programme nouvelle trajectoire </a:t>
            </a:r>
          </a:p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430887"/>
          </a:xfrm>
        </p:spPr>
        <p:txBody>
          <a:bodyPr/>
          <a:lstStyle/>
          <a:p>
            <a:r>
              <a:rPr lang="fr-FR" dirty="0" smtClean="0"/>
              <a:t>PLANNING ET AVANCEMENT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80728"/>
            <a:ext cx="8352927" cy="496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86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33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00" y="1080645"/>
            <a:ext cx="7596336" cy="4944165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>
          <a:xfrm>
            <a:off x="1026000" y="905199"/>
            <a:ext cx="7722463" cy="5188098"/>
          </a:xfrm>
        </p:spPr>
        <p:txBody>
          <a:bodyPr/>
          <a:lstStyle/>
          <a:p>
            <a:endParaRPr lang="fr-FR" dirty="0" smtClean="0"/>
          </a:p>
          <a:p>
            <a:pPr marL="429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1600" dirty="0" smtClean="0"/>
              <a:t>Chantiers engagés</a:t>
            </a:r>
            <a:endParaRPr lang="fr-FR" sz="1600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427311"/>
            <a:ext cx="5112568" cy="769441"/>
          </a:xfrm>
        </p:spPr>
        <p:txBody>
          <a:bodyPr/>
          <a:lstStyle/>
          <a:p>
            <a:r>
              <a:rPr lang="fr-FR" dirty="0" smtClean="0"/>
              <a:t>ORGANISATION DES CHANTIERS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74484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/>
              <a:t>Projet parme – psp20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914673" y="1129882"/>
            <a:ext cx="7722463" cy="350621"/>
          </a:xfrm>
        </p:spPr>
        <p:txBody>
          <a:bodyPr/>
          <a:lstStyle/>
          <a:p>
            <a:r>
              <a:rPr lang="fr-FR" dirty="0"/>
              <a:t>Dispositif global de formation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>
          <a:xfrm>
            <a:off x="916960" y="1480503"/>
            <a:ext cx="7722463" cy="4464094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Des parc Des parcours de formation proposés aux collaborateurs métier dans l’objectif d’avoir une </a:t>
            </a:r>
            <a:r>
              <a:rPr lang="fr-FR" b="1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bonne compréhension</a:t>
            </a:r>
            <a:r>
              <a:rPr lang="fr-FR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 des enjeux et de l’écosystème de </a:t>
            </a:r>
            <a:r>
              <a:rPr lang="fr-FR" b="1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l’Autoroute des paiements</a:t>
            </a:r>
            <a:r>
              <a:rPr lang="fr-FR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 ainsi qu’une </a:t>
            </a:r>
            <a:r>
              <a:rPr lang="fr-FR" b="1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appropriation efficiente des outils </a:t>
            </a:r>
            <a:r>
              <a:rPr lang="fr-FR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mis en œuvre ours de formation proposés aux collaborateurs métier dans l’objectif d’avoir une </a:t>
            </a:r>
            <a:r>
              <a:rPr lang="fr-FR" b="1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bonne compréhension</a:t>
            </a:r>
            <a:r>
              <a:rPr lang="fr-FR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 des enjeux et de l’écosystème de </a:t>
            </a:r>
            <a:r>
              <a:rPr lang="fr-FR" b="1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l’Autoroute des paiements</a:t>
            </a:r>
            <a:r>
              <a:rPr lang="fr-FR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 ainsi qu’une </a:t>
            </a:r>
            <a:r>
              <a:rPr lang="fr-FR" b="1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appropriation efficiente des outils </a:t>
            </a:r>
            <a:r>
              <a:rPr lang="fr-FR" dirty="0" smtClean="0">
                <a:solidFill>
                  <a:srgbClr val="FFFFFF"/>
                </a:solidFill>
                <a:latin typeface="Roboto"/>
                <a:cs typeface="Arial" pitchFamily="34" charset="0"/>
              </a:rPr>
              <a:t>mis en œuvre.</a:t>
            </a:r>
          </a:p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256584" cy="1107996"/>
          </a:xfrm>
        </p:spPr>
        <p:txBody>
          <a:bodyPr/>
          <a:lstStyle/>
          <a:p>
            <a:r>
              <a:rPr lang="fr-FR" dirty="0" smtClean="0"/>
              <a:t>Conduite de changement –</a:t>
            </a:r>
            <a:br>
              <a:rPr lang="fr-FR" dirty="0" smtClean="0"/>
            </a:br>
            <a:r>
              <a:rPr lang="fr-FR" dirty="0" smtClean="0"/>
              <a:t>Accompagnement - formations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3" y="1368644"/>
            <a:ext cx="7992888" cy="45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830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139753" y="927425"/>
            <a:ext cx="7722463" cy="341335"/>
          </a:xfrm>
        </p:spPr>
        <p:txBody>
          <a:bodyPr>
            <a:normAutofit/>
          </a:bodyPr>
          <a:lstStyle/>
          <a:p>
            <a:r>
              <a:rPr lang="fr-FR" sz="1400" dirty="0" smtClean="0"/>
              <a:t>organisation</a:t>
            </a:r>
            <a:endParaRPr lang="fr-FR" sz="14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>
          <a:xfrm>
            <a:off x="1043608" y="1372987"/>
            <a:ext cx="7722463" cy="4670297"/>
          </a:xfrm>
        </p:spPr>
        <p:txBody>
          <a:bodyPr>
            <a:no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REFERENTS CEGEE </a:t>
            </a:r>
          </a:p>
          <a:p>
            <a:endParaRPr lang="fr-FR" sz="1600" dirty="0" smtClean="0"/>
          </a:p>
          <a:p>
            <a:pPr marL="315450" indent="-171450">
              <a:buFont typeface="Wingdings" panose="05000000000000000000" pitchFamily="2" charset="2"/>
              <a:buChar char="Ø"/>
            </a:pPr>
            <a:r>
              <a:rPr lang="fr-FR" sz="1600" dirty="0" smtClean="0"/>
              <a:t> EDI : Tayfun ERDAMAR / Nicolas RIBOULIN</a:t>
            </a:r>
          </a:p>
          <a:p>
            <a:pPr marL="315450" indent="-171450">
              <a:buFont typeface="Wingdings" panose="05000000000000000000" pitchFamily="2" charset="2"/>
              <a:buChar char="Ø"/>
            </a:pPr>
            <a:r>
              <a:rPr lang="fr-FR" sz="1600" dirty="0" smtClean="0"/>
              <a:t>ABS : Rémy VENTEJOU / Sylvie HORWARTH</a:t>
            </a:r>
          </a:p>
          <a:p>
            <a:endParaRPr lang="fr-FR" sz="1600" dirty="0" smtClean="0"/>
          </a:p>
          <a:p>
            <a:r>
              <a:rPr lang="fr-FR" sz="1600" b="1" u="sng" dirty="0" smtClean="0"/>
              <a:t>Rôle</a:t>
            </a:r>
            <a:r>
              <a:rPr lang="fr-FR" sz="1600" dirty="0" smtClean="0"/>
              <a:t> : </a:t>
            </a:r>
          </a:p>
          <a:p>
            <a:pPr marL="315450" indent="-171450">
              <a:buFontTx/>
              <a:buChar char="-"/>
            </a:pPr>
            <a:r>
              <a:rPr lang="fr-FR" sz="1600" dirty="0" smtClean="0"/>
              <a:t>Fiabilisations du paramétrage pour cible PARME </a:t>
            </a:r>
          </a:p>
          <a:p>
            <a:pPr marL="315450" indent="-171450">
              <a:buFontTx/>
              <a:buChar char="-"/>
            </a:pPr>
            <a:r>
              <a:rPr lang="fr-FR" sz="1600" dirty="0" smtClean="0"/>
              <a:t>procéder au PENNY TEST pour vérifier le bon fonctionnement des services (du 15/02/2021 au 08/03/2021)</a:t>
            </a:r>
          </a:p>
          <a:p>
            <a:pPr marL="315450" indent="-171450">
              <a:buFontTx/>
              <a:buChar char="-"/>
            </a:pPr>
            <a:r>
              <a:rPr lang="fr-FR" sz="1600" dirty="0" smtClean="0"/>
              <a:t>Contrôler les clients pilotes lors de la bascule</a:t>
            </a:r>
          </a:p>
          <a:p>
            <a:endParaRPr lang="fr-FR" sz="1600" dirty="0"/>
          </a:p>
          <a:p>
            <a:r>
              <a:rPr lang="fr-FR" sz="1600" dirty="0" smtClean="0">
                <a:solidFill>
                  <a:srgbClr val="FF0000"/>
                </a:solidFill>
              </a:rPr>
              <a:t>AMBASSADEURS BDR </a:t>
            </a:r>
          </a:p>
          <a:p>
            <a:endParaRPr lang="fr-FR" sz="1600" dirty="0">
              <a:solidFill>
                <a:srgbClr val="FF0000"/>
              </a:solidFill>
            </a:endParaRPr>
          </a:p>
          <a:p>
            <a:pPr marL="315450" indent="-171450">
              <a:buFont typeface="Wingdings" panose="05000000000000000000" pitchFamily="2" charset="2"/>
              <a:buChar char="Ø"/>
            </a:pPr>
            <a:r>
              <a:rPr lang="fr-FR" sz="1600" dirty="0" smtClean="0"/>
              <a:t>CAF MARNE ARDENNE : Virginie HUMILIER</a:t>
            </a:r>
          </a:p>
          <a:p>
            <a:pPr marL="315450" indent="-171450">
              <a:buFont typeface="Wingdings" panose="05000000000000000000" pitchFamily="2" charset="2"/>
              <a:buChar char="Ø"/>
            </a:pPr>
            <a:r>
              <a:rPr lang="fr-FR" sz="1600" dirty="0" smtClean="0"/>
              <a:t>CAF LORRAINE : Théo DERIVAUX</a:t>
            </a:r>
          </a:p>
          <a:p>
            <a:pPr marL="315450" indent="-171450">
              <a:buFont typeface="Wingdings" panose="05000000000000000000" pitchFamily="2" charset="2"/>
              <a:buChar char="Ø"/>
            </a:pPr>
            <a:r>
              <a:rPr lang="fr-FR" sz="1600" dirty="0" smtClean="0"/>
              <a:t>CAF ALSACE : Jean-Claude DREGER</a:t>
            </a:r>
          </a:p>
          <a:p>
            <a:endParaRPr lang="fr-FR" sz="1600" dirty="0" smtClean="0"/>
          </a:p>
          <a:p>
            <a:r>
              <a:rPr lang="fr-FR" sz="1600" u="sng" dirty="0"/>
              <a:t>Rôle</a:t>
            </a:r>
            <a:r>
              <a:rPr lang="fr-FR" sz="1600" dirty="0"/>
              <a:t> </a:t>
            </a:r>
            <a:r>
              <a:rPr lang="fr-FR" sz="1600" dirty="0" smtClean="0"/>
              <a:t>: </a:t>
            </a:r>
          </a:p>
          <a:p>
            <a:pPr marL="315450" indent="-171450">
              <a:buFontTx/>
              <a:buChar char="-"/>
            </a:pPr>
            <a:r>
              <a:rPr lang="fr-FR" sz="1600" dirty="0" smtClean="0"/>
              <a:t>S’approprier le fonctionnement PARME et la Console de Gestion Flux, qui vient en remplacement de la 1196 </a:t>
            </a:r>
          </a:p>
          <a:p>
            <a:pPr marL="315450" indent="-171450">
              <a:buFontTx/>
              <a:buChar char="-"/>
            </a:pPr>
            <a:r>
              <a:rPr lang="fr-FR" sz="1600" dirty="0" smtClean="0"/>
              <a:t>Cibler les clients pilotes</a:t>
            </a:r>
          </a:p>
          <a:p>
            <a:pPr marL="315450" indent="-171450">
              <a:buFontTx/>
              <a:buChar char="-"/>
            </a:pPr>
            <a:r>
              <a:rPr lang="fr-FR" sz="1600" dirty="0" smtClean="0"/>
              <a:t>Accompagner les Chargés d’Affaires Pilotes dans le nouvel outil</a:t>
            </a:r>
            <a:endParaRPr lang="fr-FR" sz="1600" dirty="0"/>
          </a:p>
          <a:p>
            <a:endParaRPr lang="fr-FR" sz="1800" dirty="0" smtClean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111861"/>
            <a:ext cx="4536504" cy="1107996"/>
          </a:xfrm>
        </p:spPr>
        <p:txBody>
          <a:bodyPr/>
          <a:lstStyle/>
          <a:p>
            <a:r>
              <a:rPr lang="fr-FR" dirty="0"/>
              <a:t>Conduite de changement –</a:t>
            </a:r>
            <a:br>
              <a:rPr lang="fr-FR" dirty="0"/>
            </a:br>
            <a:r>
              <a:rPr lang="fr-FR" dirty="0"/>
              <a:t>Accompagnement - formations</a:t>
            </a:r>
          </a:p>
        </p:txBody>
      </p:sp>
    </p:spTree>
    <p:extLst>
      <p:ext uri="{BB962C8B-B14F-4D97-AF65-F5344CB8AC3E}">
        <p14:creationId xmlns:p14="http://schemas.microsoft.com/office/powerpoint/2010/main" val="4035236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5999" y="1129882"/>
            <a:ext cx="7722463" cy="584864"/>
          </a:xfrm>
        </p:spPr>
        <p:txBody>
          <a:bodyPr/>
          <a:lstStyle/>
          <a:p>
            <a:r>
              <a:rPr lang="fr-FR" dirty="0" smtClean="0"/>
              <a:t>Supports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>
          <a:xfrm>
            <a:off x="1026000" y="1484784"/>
            <a:ext cx="7722463" cy="4608512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sz="1800" dirty="0"/>
              <a:t>E-learning Autoroute des paiements : </a:t>
            </a:r>
            <a:r>
              <a:rPr lang="fr-FR" sz="1800" u="sng" dirty="0">
                <a:hlinkClick r:id="rId2"/>
              </a:rPr>
              <a:t>https://</a:t>
            </a:r>
            <a:r>
              <a:rPr lang="fr-FR" sz="1800" u="sng" dirty="0" smtClean="0">
                <a:hlinkClick r:id="rId2"/>
              </a:rPr>
              <a:t>natixis.speach.me/s/7f457922f97/autoroute-des-paiements-pour-les-etablissements-mysys</a:t>
            </a:r>
            <a:endParaRPr lang="fr-FR" sz="1800" u="sng" dirty="0" smtClean="0"/>
          </a:p>
          <a:p>
            <a:endParaRPr lang="fr-FR" sz="1800" dirty="0"/>
          </a:p>
          <a:p>
            <a:r>
              <a:rPr lang="fr-FR" sz="1800" dirty="0"/>
              <a:t>E-learning Gérer les flux des remises EDI : </a:t>
            </a:r>
            <a:endParaRPr lang="fr-FR" sz="1800" dirty="0" smtClean="0"/>
          </a:p>
          <a:p>
            <a:r>
              <a:rPr lang="fr-FR" sz="1800" u="sng" dirty="0" smtClean="0">
                <a:hlinkClick r:id="rId3"/>
              </a:rPr>
              <a:t>https</a:t>
            </a:r>
            <a:r>
              <a:rPr lang="fr-FR" sz="1800" u="sng" dirty="0">
                <a:hlinkClick r:id="rId3"/>
              </a:rPr>
              <a:t>://natixis.speach.me/s/a963055d0d2/application-gerer-les-flux-de-remise-edi</a:t>
            </a:r>
            <a:endParaRPr lang="fr-FR" sz="1800" dirty="0"/>
          </a:p>
          <a:p>
            <a:endParaRPr lang="en-US" sz="1800" dirty="0" smtClean="0"/>
          </a:p>
          <a:p>
            <a:r>
              <a:rPr lang="en-US" sz="1800" dirty="0" smtClean="0"/>
              <a:t>E-learning </a:t>
            </a:r>
            <a:r>
              <a:rPr lang="en-US" sz="1800" dirty="0"/>
              <a:t>Application PARME-NPS : </a:t>
            </a:r>
            <a:r>
              <a:rPr lang="en-US" sz="1800" u="sng" dirty="0">
                <a:hlinkClick r:id="rId4"/>
              </a:rPr>
              <a:t>https://natixis.speach.me/s/da709b48921/application-parme-nps</a:t>
            </a:r>
            <a:endParaRPr lang="fr-FR" sz="1800" dirty="0"/>
          </a:p>
          <a:p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52728" cy="1107996"/>
          </a:xfrm>
        </p:spPr>
        <p:txBody>
          <a:bodyPr/>
          <a:lstStyle/>
          <a:p>
            <a:r>
              <a:rPr lang="fr-FR" dirty="0"/>
              <a:t>Conduite de changement –</a:t>
            </a:r>
            <a:br>
              <a:rPr lang="fr-FR" dirty="0"/>
            </a:br>
            <a:r>
              <a:rPr lang="fr-FR" dirty="0"/>
              <a:t>Accompagnement - formations</a:t>
            </a:r>
          </a:p>
        </p:txBody>
      </p:sp>
    </p:spTree>
    <p:extLst>
      <p:ext uri="{BB962C8B-B14F-4D97-AF65-F5344CB8AC3E}">
        <p14:creationId xmlns:p14="http://schemas.microsoft.com/office/powerpoint/2010/main" val="27905287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6312</TotalTime>
  <Words>927</Words>
  <Application>Microsoft Office PowerPoint</Application>
  <PresentationFormat>Affichage à l'écran (4:3)</PresentationFormat>
  <Paragraphs>169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5" baseType="lpstr">
      <vt:lpstr>Arial</vt:lpstr>
      <vt:lpstr>Arial Narrow</vt:lpstr>
      <vt:lpstr>Calibri</vt:lpstr>
      <vt:lpstr>Gill Sans MT</vt:lpstr>
      <vt:lpstr>Roboto</vt:lpstr>
      <vt:lpstr>Verdana</vt:lpstr>
      <vt:lpstr>Wingdings</vt:lpstr>
      <vt:lpstr>Wingdings 2</vt:lpstr>
      <vt:lpstr>Thème Office</vt:lpstr>
      <vt:lpstr>Présentation PowerPoint</vt:lpstr>
      <vt:lpstr>PARME contexte</vt:lpstr>
      <vt:lpstr>PARME EN SYHNTESE</vt:lpstr>
      <vt:lpstr>Parme dans psp2020</vt:lpstr>
      <vt:lpstr>Parme dans psp2020</vt:lpstr>
      <vt:lpstr>L AUTOROUTE DES PAIEMENTS ET SON ECOSYSTEME </vt:lpstr>
      <vt:lpstr>Parme, l’ENTREE SUR L’AUTOROUTE DES PAIEMENTS</vt:lpstr>
      <vt:lpstr>abs</vt:lpstr>
      <vt:lpstr>LA PLATEFORME D’ECHANGE DES PAIEMENTS EN MASSE</vt:lpstr>
      <vt:lpstr>PLATEFORME PARME, COMMENT CA MARCHE ?</vt:lpstr>
      <vt:lpstr>PLATEFORME PARME, COMMENT CA MARCHE ?</vt:lpstr>
      <vt:lpstr>La plateforme parme et ses application pcm</vt:lpstr>
      <vt:lpstr>PLATEFORME PARME, COMMENT CA MARCHE ?</vt:lpstr>
      <vt:lpstr>PLATEFORME PARME, et apres ?</vt:lpstr>
      <vt:lpstr> </vt:lpstr>
      <vt:lpstr> </vt:lpstr>
      <vt:lpstr> </vt:lpstr>
      <vt:lpstr>Parme, l’ENTREE SUR L’AUTOROUTE DES PAIEMENTS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Parme, l’ENTREE SUR L’AUTOROUTE DES PAIEMENTS</vt:lpstr>
      <vt:lpstr>Parme, l’ENTREE SUR L’AUTOROUTE DES PAIEMENTS</vt:lpstr>
      <vt:lpstr>Arrimage Mysys</vt:lpstr>
      <vt:lpstr>ARrimage mysys</vt:lpstr>
      <vt:lpstr>Parme, l’ENTREE SUR L’AUTOROUTE DES PAIEMENTS</vt:lpstr>
      <vt:lpstr>PLANNING ET AVANCEMENT</vt:lpstr>
      <vt:lpstr>ORGANISATION DES CHANTIERS</vt:lpstr>
      <vt:lpstr>Conduite de changement – Accompagnement - formations</vt:lpstr>
      <vt:lpstr>Conduite de changement – Accompagnement - formations</vt:lpstr>
      <vt:lpstr>Conduite de changement – Accompagnement - formations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POIGNANT Anne [CEGEE]</cp:lastModifiedBy>
  <cp:revision>385</cp:revision>
  <cp:lastPrinted>2019-03-28T15:25:42Z</cp:lastPrinted>
  <dcterms:created xsi:type="dcterms:W3CDTF">2017-05-30T18:41:27Z</dcterms:created>
  <dcterms:modified xsi:type="dcterms:W3CDTF">2021-07-01T12:00:52Z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birsel.cigiltepe@cegee.caisse-epargne.fr</vt:lpwstr>
  </property>
  <property fmtid="{D5CDD505-2E9C-101B-9397-08002B2CF9AE}" pid="6" name="MSIP_Label_48a19f0c-bea1-442e-a475-ed109d9ec508_SetDate">
    <vt:lpwstr>2020-12-21T14:47:44.1644314Z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</Properties>
</file>