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4"/>
    <p:sldMasterId id="2147483746" r:id="rId5"/>
  </p:sldMasterIdLst>
  <p:notesMasterIdLst>
    <p:notesMasterId r:id="rId31"/>
  </p:notesMasterIdLst>
  <p:handoutMasterIdLst>
    <p:handoutMasterId r:id="rId32"/>
  </p:handoutMasterIdLst>
  <p:sldIdLst>
    <p:sldId id="308" r:id="rId6"/>
    <p:sldId id="314" r:id="rId7"/>
    <p:sldId id="270" r:id="rId8"/>
    <p:sldId id="284" r:id="rId9"/>
    <p:sldId id="2146847225" r:id="rId10"/>
    <p:sldId id="2146847253" r:id="rId11"/>
    <p:sldId id="2146847242" r:id="rId12"/>
    <p:sldId id="2146847243" r:id="rId13"/>
    <p:sldId id="2146847244" r:id="rId14"/>
    <p:sldId id="2146847245" r:id="rId15"/>
    <p:sldId id="2146847255" r:id="rId16"/>
    <p:sldId id="2146847239" r:id="rId17"/>
    <p:sldId id="2146847246" r:id="rId18"/>
    <p:sldId id="2146847249" r:id="rId19"/>
    <p:sldId id="2146847250" r:id="rId20"/>
    <p:sldId id="2146847247" r:id="rId21"/>
    <p:sldId id="2146847251" r:id="rId22"/>
    <p:sldId id="2146847257" r:id="rId23"/>
    <p:sldId id="2146847230" r:id="rId24"/>
    <p:sldId id="2146847258" r:id="rId25"/>
    <p:sldId id="527" r:id="rId26"/>
    <p:sldId id="2147376581" r:id="rId27"/>
    <p:sldId id="2147376580" r:id="rId28"/>
    <p:sldId id="271" r:id="rId29"/>
    <p:sldId id="272"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206677-BC6E-4A1E-A72E-B977BF504246}" v="43" dt="2022-09-13T06:55:43.1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265" autoAdjust="0"/>
  </p:normalViewPr>
  <p:slideViewPr>
    <p:cSldViewPr snapToGrid="0" showGuides="1">
      <p:cViewPr varScale="1">
        <p:scale>
          <a:sx n="110" d="100"/>
          <a:sy n="110" d="100"/>
        </p:scale>
        <p:origin x="576" y="102"/>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B2206677-BC6E-4A1E-A72E-B977BF504246}"/>
    <pc:docChg chg="custSel delSld modSld">
      <pc:chgData name="ZINCK Yves [CEGEE]" userId="58ab786b-eff3-4fb5-b8c5-161f6b44608b" providerId="ADAL" clId="{B2206677-BC6E-4A1E-A72E-B977BF504246}" dt="2022-09-13T06:55:43.197" v="82"/>
      <pc:docMkLst>
        <pc:docMk/>
      </pc:docMkLst>
      <pc:sldChg chg="del">
        <pc:chgData name="ZINCK Yves [CEGEE]" userId="58ab786b-eff3-4fb5-b8c5-161f6b44608b" providerId="ADAL" clId="{B2206677-BC6E-4A1E-A72E-B977BF504246}" dt="2022-09-13T06:53:35.670" v="50" actId="47"/>
        <pc:sldMkLst>
          <pc:docMk/>
          <pc:sldMk cId="436617331" sldId="263"/>
        </pc:sldMkLst>
      </pc:sldChg>
      <pc:sldChg chg="del">
        <pc:chgData name="ZINCK Yves [CEGEE]" userId="58ab786b-eff3-4fb5-b8c5-161f6b44608b" providerId="ADAL" clId="{B2206677-BC6E-4A1E-A72E-B977BF504246}" dt="2022-09-13T06:53:37.923" v="52" actId="47"/>
        <pc:sldMkLst>
          <pc:docMk/>
          <pc:sldMk cId="3847852410" sldId="265"/>
        </pc:sldMkLst>
      </pc:sldChg>
      <pc:sldChg chg="del">
        <pc:chgData name="ZINCK Yves [CEGEE]" userId="58ab786b-eff3-4fb5-b8c5-161f6b44608b" providerId="ADAL" clId="{B2206677-BC6E-4A1E-A72E-B977BF504246}" dt="2022-09-13T06:53:38.636" v="54" actId="47"/>
        <pc:sldMkLst>
          <pc:docMk/>
          <pc:sldMk cId="295616358" sldId="266"/>
        </pc:sldMkLst>
      </pc:sldChg>
      <pc:sldChg chg="del">
        <pc:chgData name="ZINCK Yves [CEGEE]" userId="58ab786b-eff3-4fb5-b8c5-161f6b44608b" providerId="ADAL" clId="{B2206677-BC6E-4A1E-A72E-B977BF504246}" dt="2022-09-13T06:53:38.862" v="55" actId="47"/>
        <pc:sldMkLst>
          <pc:docMk/>
          <pc:sldMk cId="1201386744" sldId="268"/>
        </pc:sldMkLst>
      </pc:sldChg>
      <pc:sldChg chg="del">
        <pc:chgData name="ZINCK Yves [CEGEE]" userId="58ab786b-eff3-4fb5-b8c5-161f6b44608b" providerId="ADAL" clId="{B2206677-BC6E-4A1E-A72E-B977BF504246}" dt="2022-09-13T06:53:41.698" v="59" actId="47"/>
        <pc:sldMkLst>
          <pc:docMk/>
          <pc:sldMk cId="1354396964" sldId="269"/>
        </pc:sldMkLst>
      </pc:sldChg>
      <pc:sldChg chg="modSp mod">
        <pc:chgData name="ZINCK Yves [CEGEE]" userId="58ab786b-eff3-4fb5-b8c5-161f6b44608b" providerId="ADAL" clId="{B2206677-BC6E-4A1E-A72E-B977BF504246}" dt="2022-09-13T06:54:44.465" v="63"/>
        <pc:sldMkLst>
          <pc:docMk/>
          <pc:sldMk cId="2359121877" sldId="270"/>
        </pc:sldMkLst>
        <pc:spChg chg="mod">
          <ac:chgData name="ZINCK Yves [CEGEE]" userId="58ab786b-eff3-4fb5-b8c5-161f6b44608b" providerId="ADAL" clId="{B2206677-BC6E-4A1E-A72E-B977BF504246}" dt="2022-09-13T06:54:44.465" v="63"/>
          <ac:spMkLst>
            <pc:docMk/>
            <pc:sldMk cId="2359121877" sldId="270"/>
            <ac:spMk id="17" creationId="{4C4ECD03-BBF7-4975-9529-492ADCA6B35C}"/>
          </ac:spMkLst>
        </pc:spChg>
      </pc:sldChg>
      <pc:sldChg chg="del">
        <pc:chgData name="ZINCK Yves [CEGEE]" userId="58ab786b-eff3-4fb5-b8c5-161f6b44608b" providerId="ADAL" clId="{B2206677-BC6E-4A1E-A72E-B977BF504246}" dt="2022-09-13T06:53:38.329" v="53" actId="47"/>
        <pc:sldMkLst>
          <pc:docMk/>
          <pc:sldMk cId="229841151" sldId="273"/>
        </pc:sldMkLst>
      </pc:sldChg>
      <pc:sldChg chg="del">
        <pc:chgData name="ZINCK Yves [CEGEE]" userId="58ab786b-eff3-4fb5-b8c5-161f6b44608b" providerId="ADAL" clId="{B2206677-BC6E-4A1E-A72E-B977BF504246}" dt="2022-09-13T06:53:40.536" v="57" actId="47"/>
        <pc:sldMkLst>
          <pc:docMk/>
          <pc:sldMk cId="979837445" sldId="274"/>
        </pc:sldMkLst>
      </pc:sldChg>
      <pc:sldChg chg="del">
        <pc:chgData name="ZINCK Yves [CEGEE]" userId="58ab786b-eff3-4fb5-b8c5-161f6b44608b" providerId="ADAL" clId="{B2206677-BC6E-4A1E-A72E-B977BF504246}" dt="2022-09-13T06:53:40.725" v="58" actId="47"/>
        <pc:sldMkLst>
          <pc:docMk/>
          <pc:sldMk cId="3884574521" sldId="275"/>
        </pc:sldMkLst>
      </pc:sldChg>
      <pc:sldChg chg="del">
        <pc:chgData name="ZINCK Yves [CEGEE]" userId="58ab786b-eff3-4fb5-b8c5-161f6b44608b" providerId="ADAL" clId="{B2206677-BC6E-4A1E-A72E-B977BF504246}" dt="2022-09-13T06:53:41.858" v="60" actId="47"/>
        <pc:sldMkLst>
          <pc:docMk/>
          <pc:sldMk cId="1744616106" sldId="281"/>
        </pc:sldMkLst>
      </pc:sldChg>
      <pc:sldChg chg="del">
        <pc:chgData name="ZINCK Yves [CEGEE]" userId="58ab786b-eff3-4fb5-b8c5-161f6b44608b" providerId="ADAL" clId="{B2206677-BC6E-4A1E-A72E-B977BF504246}" dt="2022-09-13T06:53:43.044" v="61" actId="47"/>
        <pc:sldMkLst>
          <pc:docMk/>
          <pc:sldMk cId="347512745" sldId="283"/>
        </pc:sldMkLst>
      </pc:sldChg>
      <pc:sldChg chg="del">
        <pc:chgData name="ZINCK Yves [CEGEE]" userId="58ab786b-eff3-4fb5-b8c5-161f6b44608b" providerId="ADAL" clId="{B2206677-BC6E-4A1E-A72E-B977BF504246}" dt="2022-09-13T06:53:34.296" v="49" actId="47"/>
        <pc:sldMkLst>
          <pc:docMk/>
          <pc:sldMk cId="233739478" sldId="310"/>
        </pc:sldMkLst>
      </pc:sldChg>
      <pc:sldChg chg="del">
        <pc:chgData name="ZINCK Yves [CEGEE]" userId="58ab786b-eff3-4fb5-b8c5-161f6b44608b" providerId="ADAL" clId="{B2206677-BC6E-4A1E-A72E-B977BF504246}" dt="2022-09-13T06:53:36.666" v="51" actId="47"/>
        <pc:sldMkLst>
          <pc:docMk/>
          <pc:sldMk cId="172090082" sldId="312"/>
        </pc:sldMkLst>
      </pc:sldChg>
      <pc:sldChg chg="del">
        <pc:chgData name="ZINCK Yves [CEGEE]" userId="58ab786b-eff3-4fb5-b8c5-161f6b44608b" providerId="ADAL" clId="{B2206677-BC6E-4A1E-A72E-B977BF504246}" dt="2022-09-13T06:53:40.317" v="56" actId="47"/>
        <pc:sldMkLst>
          <pc:docMk/>
          <pc:sldMk cId="3915506449" sldId="313"/>
        </pc:sldMkLst>
      </pc:sldChg>
      <pc:sldChg chg="addSp delSp modSp mod">
        <pc:chgData name="ZINCK Yves [CEGEE]" userId="58ab786b-eff3-4fb5-b8c5-161f6b44608b" providerId="ADAL" clId="{B2206677-BC6E-4A1E-A72E-B977BF504246}" dt="2022-09-13T06:55:35.498" v="80"/>
        <pc:sldMkLst>
          <pc:docMk/>
          <pc:sldMk cId="3347917229" sldId="527"/>
        </pc:sldMkLst>
        <pc:spChg chg="del">
          <ac:chgData name="ZINCK Yves [CEGEE]" userId="58ab786b-eff3-4fb5-b8c5-161f6b44608b" providerId="ADAL" clId="{B2206677-BC6E-4A1E-A72E-B977BF504246}" dt="2022-09-13T06:52:22.616" v="45" actId="478"/>
          <ac:spMkLst>
            <pc:docMk/>
            <pc:sldMk cId="3347917229" sldId="527"/>
            <ac:spMk id="2" creationId="{DEC24222-95CA-42A1-BB6D-51E7FD98E8DC}"/>
          </ac:spMkLst>
        </pc:spChg>
        <pc:spChg chg="del">
          <ac:chgData name="ZINCK Yves [CEGEE]" userId="58ab786b-eff3-4fb5-b8c5-161f6b44608b" providerId="ADAL" clId="{B2206677-BC6E-4A1E-A72E-B977BF504246}" dt="2022-09-13T06:52:22.616" v="45" actId="478"/>
          <ac:spMkLst>
            <pc:docMk/>
            <pc:sldMk cId="3347917229" sldId="527"/>
            <ac:spMk id="8" creationId="{FB51D51E-007B-4CF2-9F3B-D23EBEB30D3F}"/>
          </ac:spMkLst>
        </pc:spChg>
        <pc:spChg chg="del">
          <ac:chgData name="ZINCK Yves [CEGEE]" userId="58ab786b-eff3-4fb5-b8c5-161f6b44608b" providerId="ADAL" clId="{B2206677-BC6E-4A1E-A72E-B977BF504246}" dt="2022-09-13T06:52:22.616" v="45" actId="478"/>
          <ac:spMkLst>
            <pc:docMk/>
            <pc:sldMk cId="3347917229" sldId="527"/>
            <ac:spMk id="12" creationId="{7CB9DA72-311E-8306-C6F0-2068293083DD}"/>
          </ac:spMkLst>
        </pc:spChg>
        <pc:spChg chg="del">
          <ac:chgData name="ZINCK Yves [CEGEE]" userId="58ab786b-eff3-4fb5-b8c5-161f6b44608b" providerId="ADAL" clId="{B2206677-BC6E-4A1E-A72E-B977BF504246}" dt="2022-09-13T06:52:22.616" v="45" actId="478"/>
          <ac:spMkLst>
            <pc:docMk/>
            <pc:sldMk cId="3347917229" sldId="527"/>
            <ac:spMk id="35" creationId="{E82FCFC5-3DEE-4D95-B69F-831F82FF67EF}"/>
          </ac:spMkLst>
        </pc:spChg>
        <pc:spChg chg="del">
          <ac:chgData name="ZINCK Yves [CEGEE]" userId="58ab786b-eff3-4fb5-b8c5-161f6b44608b" providerId="ADAL" clId="{B2206677-BC6E-4A1E-A72E-B977BF504246}" dt="2022-09-13T06:52:22.616" v="45" actId="478"/>
          <ac:spMkLst>
            <pc:docMk/>
            <pc:sldMk cId="3347917229" sldId="527"/>
            <ac:spMk id="37" creationId="{189146ED-71F1-4A9F-81A9-FA37DA460200}"/>
          </ac:spMkLst>
        </pc:spChg>
        <pc:spChg chg="del">
          <ac:chgData name="ZINCK Yves [CEGEE]" userId="58ab786b-eff3-4fb5-b8c5-161f6b44608b" providerId="ADAL" clId="{B2206677-BC6E-4A1E-A72E-B977BF504246}" dt="2022-09-13T06:52:10.636" v="44" actId="478"/>
          <ac:spMkLst>
            <pc:docMk/>
            <pc:sldMk cId="3347917229" sldId="527"/>
            <ac:spMk id="70" creationId="{8D3C0F7B-BBC0-4576-98A0-855DEC4CCD77}"/>
          </ac:spMkLst>
        </pc:spChg>
        <pc:spChg chg="add mod">
          <ac:chgData name="ZINCK Yves [CEGEE]" userId="58ab786b-eff3-4fb5-b8c5-161f6b44608b" providerId="ADAL" clId="{B2206677-BC6E-4A1E-A72E-B977BF504246}" dt="2022-09-13T06:52:30.794" v="46"/>
          <ac:spMkLst>
            <pc:docMk/>
            <pc:sldMk cId="3347917229" sldId="527"/>
            <ac:spMk id="106" creationId="{2E268A39-2AF3-41D9-9669-333C7EFF292B}"/>
          </ac:spMkLst>
        </pc:spChg>
        <pc:spChg chg="mod">
          <ac:chgData name="ZINCK Yves [CEGEE]" userId="58ab786b-eff3-4fb5-b8c5-161f6b44608b" providerId="ADAL" clId="{B2206677-BC6E-4A1E-A72E-B977BF504246}" dt="2022-09-13T06:52:30.794" v="46"/>
          <ac:spMkLst>
            <pc:docMk/>
            <pc:sldMk cId="3347917229" sldId="527"/>
            <ac:spMk id="108" creationId="{7EBAB7B0-8733-4F4C-9411-76775746B906}"/>
          </ac:spMkLst>
        </pc:spChg>
        <pc:spChg chg="mod">
          <ac:chgData name="ZINCK Yves [CEGEE]" userId="58ab786b-eff3-4fb5-b8c5-161f6b44608b" providerId="ADAL" clId="{B2206677-BC6E-4A1E-A72E-B977BF504246}" dt="2022-09-13T06:52:30.794" v="46"/>
          <ac:spMkLst>
            <pc:docMk/>
            <pc:sldMk cId="3347917229" sldId="527"/>
            <ac:spMk id="109" creationId="{29DC336A-33BD-4085-B2C7-9FB7E358140D}"/>
          </ac:spMkLst>
        </pc:spChg>
        <pc:spChg chg="mod">
          <ac:chgData name="ZINCK Yves [CEGEE]" userId="58ab786b-eff3-4fb5-b8c5-161f6b44608b" providerId="ADAL" clId="{B2206677-BC6E-4A1E-A72E-B977BF504246}" dt="2022-09-13T06:52:30.794" v="46"/>
          <ac:spMkLst>
            <pc:docMk/>
            <pc:sldMk cId="3347917229" sldId="527"/>
            <ac:spMk id="110" creationId="{DE6598B5-1837-4CAE-9DAF-C80E36A436D6}"/>
          </ac:spMkLst>
        </pc:spChg>
        <pc:spChg chg="mod">
          <ac:chgData name="ZINCK Yves [CEGEE]" userId="58ab786b-eff3-4fb5-b8c5-161f6b44608b" providerId="ADAL" clId="{B2206677-BC6E-4A1E-A72E-B977BF504246}" dt="2022-09-13T06:52:30.794" v="46"/>
          <ac:spMkLst>
            <pc:docMk/>
            <pc:sldMk cId="3347917229" sldId="527"/>
            <ac:spMk id="111" creationId="{F8574B90-A6E9-42D6-B477-1D024A529109}"/>
          </ac:spMkLst>
        </pc:spChg>
        <pc:spChg chg="mod">
          <ac:chgData name="ZINCK Yves [CEGEE]" userId="58ab786b-eff3-4fb5-b8c5-161f6b44608b" providerId="ADAL" clId="{B2206677-BC6E-4A1E-A72E-B977BF504246}" dt="2022-09-13T06:52:30.794" v="46"/>
          <ac:spMkLst>
            <pc:docMk/>
            <pc:sldMk cId="3347917229" sldId="527"/>
            <ac:spMk id="112" creationId="{A05475EC-C54E-47DE-A488-0C83F5CC898A}"/>
          </ac:spMkLst>
        </pc:spChg>
        <pc:spChg chg="mod">
          <ac:chgData name="ZINCK Yves [CEGEE]" userId="58ab786b-eff3-4fb5-b8c5-161f6b44608b" providerId="ADAL" clId="{B2206677-BC6E-4A1E-A72E-B977BF504246}" dt="2022-09-13T06:52:30.794" v="46"/>
          <ac:spMkLst>
            <pc:docMk/>
            <pc:sldMk cId="3347917229" sldId="527"/>
            <ac:spMk id="113" creationId="{AF250927-FC66-4F58-808E-0C71043913C2}"/>
          </ac:spMkLst>
        </pc:spChg>
        <pc:spChg chg="mod">
          <ac:chgData name="ZINCK Yves [CEGEE]" userId="58ab786b-eff3-4fb5-b8c5-161f6b44608b" providerId="ADAL" clId="{B2206677-BC6E-4A1E-A72E-B977BF504246}" dt="2022-09-13T06:52:30.794" v="46"/>
          <ac:spMkLst>
            <pc:docMk/>
            <pc:sldMk cId="3347917229" sldId="527"/>
            <ac:spMk id="114" creationId="{DF19D1DF-6D18-45B2-9E25-693710F6842E}"/>
          </ac:spMkLst>
        </pc:spChg>
        <pc:spChg chg="mod">
          <ac:chgData name="ZINCK Yves [CEGEE]" userId="58ab786b-eff3-4fb5-b8c5-161f6b44608b" providerId="ADAL" clId="{B2206677-BC6E-4A1E-A72E-B977BF504246}" dt="2022-09-13T06:52:30.794" v="46"/>
          <ac:spMkLst>
            <pc:docMk/>
            <pc:sldMk cId="3347917229" sldId="527"/>
            <ac:spMk id="115" creationId="{94A90B1F-7442-430B-828E-043C0DDB2C9A}"/>
          </ac:spMkLst>
        </pc:spChg>
        <pc:spChg chg="mod">
          <ac:chgData name="ZINCK Yves [CEGEE]" userId="58ab786b-eff3-4fb5-b8c5-161f6b44608b" providerId="ADAL" clId="{B2206677-BC6E-4A1E-A72E-B977BF504246}" dt="2022-09-13T06:52:30.794" v="46"/>
          <ac:spMkLst>
            <pc:docMk/>
            <pc:sldMk cId="3347917229" sldId="527"/>
            <ac:spMk id="116" creationId="{73ED0BC0-3474-495F-957F-CA1A269BCE3B}"/>
          </ac:spMkLst>
        </pc:spChg>
        <pc:spChg chg="mod">
          <ac:chgData name="ZINCK Yves [CEGEE]" userId="58ab786b-eff3-4fb5-b8c5-161f6b44608b" providerId="ADAL" clId="{B2206677-BC6E-4A1E-A72E-B977BF504246}" dt="2022-09-13T06:52:30.794" v="46"/>
          <ac:spMkLst>
            <pc:docMk/>
            <pc:sldMk cId="3347917229" sldId="527"/>
            <ac:spMk id="117" creationId="{922DD1FB-48A4-4ED4-AAE9-5D03D532791E}"/>
          </ac:spMkLst>
        </pc:spChg>
        <pc:spChg chg="mod">
          <ac:chgData name="ZINCK Yves [CEGEE]" userId="58ab786b-eff3-4fb5-b8c5-161f6b44608b" providerId="ADAL" clId="{B2206677-BC6E-4A1E-A72E-B977BF504246}" dt="2022-09-13T06:52:30.794" v="46"/>
          <ac:spMkLst>
            <pc:docMk/>
            <pc:sldMk cId="3347917229" sldId="527"/>
            <ac:spMk id="118" creationId="{DE70F894-F2B5-467D-A385-C53843B01874}"/>
          </ac:spMkLst>
        </pc:spChg>
        <pc:spChg chg="mod">
          <ac:chgData name="ZINCK Yves [CEGEE]" userId="58ab786b-eff3-4fb5-b8c5-161f6b44608b" providerId="ADAL" clId="{B2206677-BC6E-4A1E-A72E-B977BF504246}" dt="2022-09-13T06:52:30.794" v="46"/>
          <ac:spMkLst>
            <pc:docMk/>
            <pc:sldMk cId="3347917229" sldId="527"/>
            <ac:spMk id="119" creationId="{A8E2BA02-C1B3-4AE7-B581-A43ADD2CDB7D}"/>
          </ac:spMkLst>
        </pc:spChg>
        <pc:spChg chg="mod">
          <ac:chgData name="ZINCK Yves [CEGEE]" userId="58ab786b-eff3-4fb5-b8c5-161f6b44608b" providerId="ADAL" clId="{B2206677-BC6E-4A1E-A72E-B977BF504246}" dt="2022-09-13T06:52:30.794" v="46"/>
          <ac:spMkLst>
            <pc:docMk/>
            <pc:sldMk cId="3347917229" sldId="527"/>
            <ac:spMk id="122" creationId="{B977A427-A36F-4FFC-91BE-2BD95B31A2D8}"/>
          </ac:spMkLst>
        </pc:spChg>
        <pc:spChg chg="mod">
          <ac:chgData name="ZINCK Yves [CEGEE]" userId="58ab786b-eff3-4fb5-b8c5-161f6b44608b" providerId="ADAL" clId="{B2206677-BC6E-4A1E-A72E-B977BF504246}" dt="2022-09-13T06:52:30.794" v="46"/>
          <ac:spMkLst>
            <pc:docMk/>
            <pc:sldMk cId="3347917229" sldId="527"/>
            <ac:spMk id="123" creationId="{38EC3867-B151-4268-B4AA-6B3744BBEF34}"/>
          </ac:spMkLst>
        </pc:spChg>
        <pc:spChg chg="mod">
          <ac:chgData name="ZINCK Yves [CEGEE]" userId="58ab786b-eff3-4fb5-b8c5-161f6b44608b" providerId="ADAL" clId="{B2206677-BC6E-4A1E-A72E-B977BF504246}" dt="2022-09-13T06:52:30.794" v="46"/>
          <ac:spMkLst>
            <pc:docMk/>
            <pc:sldMk cId="3347917229" sldId="527"/>
            <ac:spMk id="124" creationId="{E9F63F7D-FA7D-44DD-9170-15A51C660B3E}"/>
          </ac:spMkLst>
        </pc:spChg>
        <pc:spChg chg="mod">
          <ac:chgData name="ZINCK Yves [CEGEE]" userId="58ab786b-eff3-4fb5-b8c5-161f6b44608b" providerId="ADAL" clId="{B2206677-BC6E-4A1E-A72E-B977BF504246}" dt="2022-09-13T06:52:30.794" v="46"/>
          <ac:spMkLst>
            <pc:docMk/>
            <pc:sldMk cId="3347917229" sldId="527"/>
            <ac:spMk id="125" creationId="{33313839-C87F-4108-97EF-EBD2131E25F1}"/>
          </ac:spMkLst>
        </pc:spChg>
        <pc:spChg chg="mod">
          <ac:chgData name="ZINCK Yves [CEGEE]" userId="58ab786b-eff3-4fb5-b8c5-161f6b44608b" providerId="ADAL" clId="{B2206677-BC6E-4A1E-A72E-B977BF504246}" dt="2022-09-13T06:52:30.794" v="46"/>
          <ac:spMkLst>
            <pc:docMk/>
            <pc:sldMk cId="3347917229" sldId="527"/>
            <ac:spMk id="127" creationId="{EA30CA8B-3511-48A9-BAED-60D741954C85}"/>
          </ac:spMkLst>
        </pc:spChg>
        <pc:spChg chg="mod">
          <ac:chgData name="ZINCK Yves [CEGEE]" userId="58ab786b-eff3-4fb5-b8c5-161f6b44608b" providerId="ADAL" clId="{B2206677-BC6E-4A1E-A72E-B977BF504246}" dt="2022-09-13T06:52:30.794" v="46"/>
          <ac:spMkLst>
            <pc:docMk/>
            <pc:sldMk cId="3347917229" sldId="527"/>
            <ac:spMk id="128" creationId="{BE32CE1A-EEAC-407F-BAFA-9981D5023022}"/>
          </ac:spMkLst>
        </pc:spChg>
        <pc:spChg chg="mod">
          <ac:chgData name="ZINCK Yves [CEGEE]" userId="58ab786b-eff3-4fb5-b8c5-161f6b44608b" providerId="ADAL" clId="{B2206677-BC6E-4A1E-A72E-B977BF504246}" dt="2022-09-13T06:52:30.794" v="46"/>
          <ac:spMkLst>
            <pc:docMk/>
            <pc:sldMk cId="3347917229" sldId="527"/>
            <ac:spMk id="129" creationId="{17A63D8A-9AF6-41DD-B7D9-33A6BBA3288B}"/>
          </ac:spMkLst>
        </pc:spChg>
        <pc:spChg chg="mod">
          <ac:chgData name="ZINCK Yves [CEGEE]" userId="58ab786b-eff3-4fb5-b8c5-161f6b44608b" providerId="ADAL" clId="{B2206677-BC6E-4A1E-A72E-B977BF504246}" dt="2022-09-13T06:52:30.794" v="46"/>
          <ac:spMkLst>
            <pc:docMk/>
            <pc:sldMk cId="3347917229" sldId="527"/>
            <ac:spMk id="130" creationId="{45E6F625-7544-421E-96B9-23849C2E526B}"/>
          </ac:spMkLst>
        </pc:spChg>
        <pc:spChg chg="mod">
          <ac:chgData name="ZINCK Yves [CEGEE]" userId="58ab786b-eff3-4fb5-b8c5-161f6b44608b" providerId="ADAL" clId="{B2206677-BC6E-4A1E-A72E-B977BF504246}" dt="2022-09-13T06:52:30.794" v="46"/>
          <ac:spMkLst>
            <pc:docMk/>
            <pc:sldMk cId="3347917229" sldId="527"/>
            <ac:spMk id="132" creationId="{6FF47503-8F05-48E2-B286-2156C3641A07}"/>
          </ac:spMkLst>
        </pc:spChg>
        <pc:spChg chg="mod">
          <ac:chgData name="ZINCK Yves [CEGEE]" userId="58ab786b-eff3-4fb5-b8c5-161f6b44608b" providerId="ADAL" clId="{B2206677-BC6E-4A1E-A72E-B977BF504246}" dt="2022-09-13T06:52:30.794" v="46"/>
          <ac:spMkLst>
            <pc:docMk/>
            <pc:sldMk cId="3347917229" sldId="527"/>
            <ac:spMk id="133" creationId="{C8CE7CAD-3D82-4EF8-A91E-1F105F371256}"/>
          </ac:spMkLst>
        </pc:spChg>
        <pc:spChg chg="mod">
          <ac:chgData name="ZINCK Yves [CEGEE]" userId="58ab786b-eff3-4fb5-b8c5-161f6b44608b" providerId="ADAL" clId="{B2206677-BC6E-4A1E-A72E-B977BF504246}" dt="2022-09-13T06:52:30.794" v="46"/>
          <ac:spMkLst>
            <pc:docMk/>
            <pc:sldMk cId="3347917229" sldId="527"/>
            <ac:spMk id="135" creationId="{434E3C38-A945-4B94-820A-2033A58DDF2C}"/>
          </ac:spMkLst>
        </pc:spChg>
        <pc:spChg chg="add mod">
          <ac:chgData name="ZINCK Yves [CEGEE]" userId="58ab786b-eff3-4fb5-b8c5-161f6b44608b" providerId="ADAL" clId="{B2206677-BC6E-4A1E-A72E-B977BF504246}" dt="2022-09-13T06:52:30.794" v="46"/>
          <ac:spMkLst>
            <pc:docMk/>
            <pc:sldMk cId="3347917229" sldId="527"/>
            <ac:spMk id="136" creationId="{A5ADE8CA-1B73-437F-842E-463A34229E1C}"/>
          </ac:spMkLst>
        </pc:spChg>
        <pc:spChg chg="mod">
          <ac:chgData name="ZINCK Yves [CEGEE]" userId="58ab786b-eff3-4fb5-b8c5-161f6b44608b" providerId="ADAL" clId="{B2206677-BC6E-4A1E-A72E-B977BF504246}" dt="2022-09-13T06:52:30.794" v="46"/>
          <ac:spMkLst>
            <pc:docMk/>
            <pc:sldMk cId="3347917229" sldId="527"/>
            <ac:spMk id="138" creationId="{61CCE772-241F-43E4-8063-2942EE29E5BB}"/>
          </ac:spMkLst>
        </pc:spChg>
        <pc:spChg chg="mod">
          <ac:chgData name="ZINCK Yves [CEGEE]" userId="58ab786b-eff3-4fb5-b8c5-161f6b44608b" providerId="ADAL" clId="{B2206677-BC6E-4A1E-A72E-B977BF504246}" dt="2022-09-13T06:52:30.794" v="46"/>
          <ac:spMkLst>
            <pc:docMk/>
            <pc:sldMk cId="3347917229" sldId="527"/>
            <ac:spMk id="139" creationId="{4FAF49DD-5488-4F03-9D97-71B0BD4A9194}"/>
          </ac:spMkLst>
        </pc:spChg>
        <pc:spChg chg="mod">
          <ac:chgData name="ZINCK Yves [CEGEE]" userId="58ab786b-eff3-4fb5-b8c5-161f6b44608b" providerId="ADAL" clId="{B2206677-BC6E-4A1E-A72E-B977BF504246}" dt="2022-09-13T06:52:30.794" v="46"/>
          <ac:spMkLst>
            <pc:docMk/>
            <pc:sldMk cId="3347917229" sldId="527"/>
            <ac:spMk id="140" creationId="{65714275-F709-43DD-B412-27A5356CED2F}"/>
          </ac:spMkLst>
        </pc:spChg>
        <pc:spChg chg="mod">
          <ac:chgData name="ZINCK Yves [CEGEE]" userId="58ab786b-eff3-4fb5-b8c5-161f6b44608b" providerId="ADAL" clId="{B2206677-BC6E-4A1E-A72E-B977BF504246}" dt="2022-09-13T06:52:30.794" v="46"/>
          <ac:spMkLst>
            <pc:docMk/>
            <pc:sldMk cId="3347917229" sldId="527"/>
            <ac:spMk id="141" creationId="{7484106E-EB5A-44CD-9F09-02C416ABFF2A}"/>
          </ac:spMkLst>
        </pc:spChg>
        <pc:spChg chg="mod">
          <ac:chgData name="ZINCK Yves [CEGEE]" userId="58ab786b-eff3-4fb5-b8c5-161f6b44608b" providerId="ADAL" clId="{B2206677-BC6E-4A1E-A72E-B977BF504246}" dt="2022-09-13T06:52:30.794" v="46"/>
          <ac:spMkLst>
            <pc:docMk/>
            <pc:sldMk cId="3347917229" sldId="527"/>
            <ac:spMk id="142" creationId="{0B27FAD2-5307-4D1D-8217-A7A330ACBD3C}"/>
          </ac:spMkLst>
        </pc:spChg>
        <pc:spChg chg="mod">
          <ac:chgData name="ZINCK Yves [CEGEE]" userId="58ab786b-eff3-4fb5-b8c5-161f6b44608b" providerId="ADAL" clId="{B2206677-BC6E-4A1E-A72E-B977BF504246}" dt="2022-09-13T06:52:30.794" v="46"/>
          <ac:spMkLst>
            <pc:docMk/>
            <pc:sldMk cId="3347917229" sldId="527"/>
            <ac:spMk id="143" creationId="{880517D2-CDF6-4F56-B37B-F2F511E48CBF}"/>
          </ac:spMkLst>
        </pc:spChg>
        <pc:spChg chg="mod">
          <ac:chgData name="ZINCK Yves [CEGEE]" userId="58ab786b-eff3-4fb5-b8c5-161f6b44608b" providerId="ADAL" clId="{B2206677-BC6E-4A1E-A72E-B977BF504246}" dt="2022-09-13T06:52:30.794" v="46"/>
          <ac:spMkLst>
            <pc:docMk/>
            <pc:sldMk cId="3347917229" sldId="527"/>
            <ac:spMk id="144" creationId="{AFDA717C-BA96-4CD0-AA25-FEE7CA35848D}"/>
          </ac:spMkLst>
        </pc:spChg>
        <pc:spChg chg="mod">
          <ac:chgData name="ZINCK Yves [CEGEE]" userId="58ab786b-eff3-4fb5-b8c5-161f6b44608b" providerId="ADAL" clId="{B2206677-BC6E-4A1E-A72E-B977BF504246}" dt="2022-09-13T06:52:30.794" v="46"/>
          <ac:spMkLst>
            <pc:docMk/>
            <pc:sldMk cId="3347917229" sldId="527"/>
            <ac:spMk id="146" creationId="{76D271E9-231C-4E09-B75B-F08B42BFBD4B}"/>
          </ac:spMkLst>
        </pc:spChg>
        <pc:spChg chg="mod">
          <ac:chgData name="ZINCK Yves [CEGEE]" userId="58ab786b-eff3-4fb5-b8c5-161f6b44608b" providerId="ADAL" clId="{B2206677-BC6E-4A1E-A72E-B977BF504246}" dt="2022-09-13T06:52:30.794" v="46"/>
          <ac:spMkLst>
            <pc:docMk/>
            <pc:sldMk cId="3347917229" sldId="527"/>
            <ac:spMk id="147" creationId="{B5188E50-797C-46C4-A679-B227FCD6CA2E}"/>
          </ac:spMkLst>
        </pc:spChg>
        <pc:spChg chg="mod">
          <ac:chgData name="ZINCK Yves [CEGEE]" userId="58ab786b-eff3-4fb5-b8c5-161f6b44608b" providerId="ADAL" clId="{B2206677-BC6E-4A1E-A72E-B977BF504246}" dt="2022-09-13T06:52:30.794" v="46"/>
          <ac:spMkLst>
            <pc:docMk/>
            <pc:sldMk cId="3347917229" sldId="527"/>
            <ac:spMk id="148" creationId="{C706ABA9-CB97-408B-921C-BDBBCF294CDF}"/>
          </ac:spMkLst>
        </pc:spChg>
        <pc:spChg chg="mod">
          <ac:chgData name="ZINCK Yves [CEGEE]" userId="58ab786b-eff3-4fb5-b8c5-161f6b44608b" providerId="ADAL" clId="{B2206677-BC6E-4A1E-A72E-B977BF504246}" dt="2022-09-13T06:52:30.794" v="46"/>
          <ac:spMkLst>
            <pc:docMk/>
            <pc:sldMk cId="3347917229" sldId="527"/>
            <ac:spMk id="149" creationId="{5369A14B-DBC6-4E8F-83C0-8835C9DF61AA}"/>
          </ac:spMkLst>
        </pc:spChg>
        <pc:spChg chg="mod">
          <ac:chgData name="ZINCK Yves [CEGEE]" userId="58ab786b-eff3-4fb5-b8c5-161f6b44608b" providerId="ADAL" clId="{B2206677-BC6E-4A1E-A72E-B977BF504246}" dt="2022-09-13T06:52:30.794" v="46"/>
          <ac:spMkLst>
            <pc:docMk/>
            <pc:sldMk cId="3347917229" sldId="527"/>
            <ac:spMk id="150" creationId="{5D6155D9-DD59-4C17-AE3A-F434FC1DD997}"/>
          </ac:spMkLst>
        </pc:spChg>
        <pc:spChg chg="mod">
          <ac:chgData name="ZINCK Yves [CEGEE]" userId="58ab786b-eff3-4fb5-b8c5-161f6b44608b" providerId="ADAL" clId="{B2206677-BC6E-4A1E-A72E-B977BF504246}" dt="2022-09-13T06:52:30.794" v="46"/>
          <ac:spMkLst>
            <pc:docMk/>
            <pc:sldMk cId="3347917229" sldId="527"/>
            <ac:spMk id="154" creationId="{911D1FB7-786D-4DFE-A8C4-C70DA314CC3D}"/>
          </ac:spMkLst>
        </pc:spChg>
        <pc:spChg chg="mod">
          <ac:chgData name="ZINCK Yves [CEGEE]" userId="58ab786b-eff3-4fb5-b8c5-161f6b44608b" providerId="ADAL" clId="{B2206677-BC6E-4A1E-A72E-B977BF504246}" dt="2022-09-13T06:52:30.794" v="46"/>
          <ac:spMkLst>
            <pc:docMk/>
            <pc:sldMk cId="3347917229" sldId="527"/>
            <ac:spMk id="156" creationId="{93F761A1-34E3-4258-9AA4-F6834992E141}"/>
          </ac:spMkLst>
        </pc:spChg>
        <pc:spChg chg="mod">
          <ac:chgData name="ZINCK Yves [CEGEE]" userId="58ab786b-eff3-4fb5-b8c5-161f6b44608b" providerId="ADAL" clId="{B2206677-BC6E-4A1E-A72E-B977BF504246}" dt="2022-09-13T06:52:30.794" v="46"/>
          <ac:spMkLst>
            <pc:docMk/>
            <pc:sldMk cId="3347917229" sldId="527"/>
            <ac:spMk id="157" creationId="{D7BA0AC1-5E9E-4494-A64D-4837CE3B0260}"/>
          </ac:spMkLst>
        </pc:spChg>
        <pc:spChg chg="mod">
          <ac:chgData name="ZINCK Yves [CEGEE]" userId="58ab786b-eff3-4fb5-b8c5-161f6b44608b" providerId="ADAL" clId="{B2206677-BC6E-4A1E-A72E-B977BF504246}" dt="2022-09-13T06:52:30.794" v="46"/>
          <ac:spMkLst>
            <pc:docMk/>
            <pc:sldMk cId="3347917229" sldId="527"/>
            <ac:spMk id="158" creationId="{50B5AB6A-B2F9-43DA-B0FE-FB2071A26603}"/>
          </ac:spMkLst>
        </pc:spChg>
        <pc:spChg chg="mod">
          <ac:chgData name="ZINCK Yves [CEGEE]" userId="58ab786b-eff3-4fb5-b8c5-161f6b44608b" providerId="ADAL" clId="{B2206677-BC6E-4A1E-A72E-B977BF504246}" dt="2022-09-13T06:52:30.794" v="46"/>
          <ac:spMkLst>
            <pc:docMk/>
            <pc:sldMk cId="3347917229" sldId="527"/>
            <ac:spMk id="159" creationId="{E1842FB6-B4D8-4E7C-9BE5-43B6AF73C993}"/>
          </ac:spMkLst>
        </pc:spChg>
        <pc:spChg chg="mod">
          <ac:chgData name="ZINCK Yves [CEGEE]" userId="58ab786b-eff3-4fb5-b8c5-161f6b44608b" providerId="ADAL" clId="{B2206677-BC6E-4A1E-A72E-B977BF504246}" dt="2022-09-13T06:52:30.794" v="46"/>
          <ac:spMkLst>
            <pc:docMk/>
            <pc:sldMk cId="3347917229" sldId="527"/>
            <ac:spMk id="160" creationId="{AC131ED7-9689-4DFF-8D9F-AC0E4D0ECBB1}"/>
          </ac:spMkLst>
        </pc:spChg>
        <pc:spChg chg="mod">
          <ac:chgData name="ZINCK Yves [CEGEE]" userId="58ab786b-eff3-4fb5-b8c5-161f6b44608b" providerId="ADAL" clId="{B2206677-BC6E-4A1E-A72E-B977BF504246}" dt="2022-09-13T06:52:30.794" v="46"/>
          <ac:spMkLst>
            <pc:docMk/>
            <pc:sldMk cId="3347917229" sldId="527"/>
            <ac:spMk id="161" creationId="{AA1379DC-F90F-4923-9A04-92830F8A244F}"/>
          </ac:spMkLst>
        </pc:spChg>
        <pc:spChg chg="mod">
          <ac:chgData name="ZINCK Yves [CEGEE]" userId="58ab786b-eff3-4fb5-b8c5-161f6b44608b" providerId="ADAL" clId="{B2206677-BC6E-4A1E-A72E-B977BF504246}" dt="2022-09-13T06:52:30.794" v="46"/>
          <ac:spMkLst>
            <pc:docMk/>
            <pc:sldMk cId="3347917229" sldId="527"/>
            <ac:spMk id="162" creationId="{F6007B83-0446-4EBB-A576-80B9460BA500}"/>
          </ac:spMkLst>
        </pc:spChg>
        <pc:spChg chg="mod">
          <ac:chgData name="ZINCK Yves [CEGEE]" userId="58ab786b-eff3-4fb5-b8c5-161f6b44608b" providerId="ADAL" clId="{B2206677-BC6E-4A1E-A72E-B977BF504246}" dt="2022-09-13T06:52:30.794" v="46"/>
          <ac:spMkLst>
            <pc:docMk/>
            <pc:sldMk cId="3347917229" sldId="527"/>
            <ac:spMk id="164" creationId="{DF846B77-5609-4EA7-AC1A-F51EA8432743}"/>
          </ac:spMkLst>
        </pc:spChg>
        <pc:spChg chg="mod">
          <ac:chgData name="ZINCK Yves [CEGEE]" userId="58ab786b-eff3-4fb5-b8c5-161f6b44608b" providerId="ADAL" clId="{B2206677-BC6E-4A1E-A72E-B977BF504246}" dt="2022-09-13T06:52:30.794" v="46"/>
          <ac:spMkLst>
            <pc:docMk/>
            <pc:sldMk cId="3347917229" sldId="527"/>
            <ac:spMk id="165" creationId="{D948B012-2361-42C7-9502-329ADF57A1C2}"/>
          </ac:spMkLst>
        </pc:spChg>
        <pc:spChg chg="mod">
          <ac:chgData name="ZINCK Yves [CEGEE]" userId="58ab786b-eff3-4fb5-b8c5-161f6b44608b" providerId="ADAL" clId="{B2206677-BC6E-4A1E-A72E-B977BF504246}" dt="2022-09-13T06:52:30.794" v="46"/>
          <ac:spMkLst>
            <pc:docMk/>
            <pc:sldMk cId="3347917229" sldId="527"/>
            <ac:spMk id="166" creationId="{91D34E22-1FFB-452A-8313-C07BD7338DDB}"/>
          </ac:spMkLst>
        </pc:spChg>
        <pc:spChg chg="mod">
          <ac:chgData name="ZINCK Yves [CEGEE]" userId="58ab786b-eff3-4fb5-b8c5-161f6b44608b" providerId="ADAL" clId="{B2206677-BC6E-4A1E-A72E-B977BF504246}" dt="2022-09-13T06:52:30.794" v="46"/>
          <ac:spMkLst>
            <pc:docMk/>
            <pc:sldMk cId="3347917229" sldId="527"/>
            <ac:spMk id="168" creationId="{F2F8B005-2235-4C30-B5A6-75C3A48FBFAB}"/>
          </ac:spMkLst>
        </pc:spChg>
        <pc:spChg chg="add mod">
          <ac:chgData name="ZINCK Yves [CEGEE]" userId="58ab786b-eff3-4fb5-b8c5-161f6b44608b" providerId="ADAL" clId="{B2206677-BC6E-4A1E-A72E-B977BF504246}" dt="2022-09-13T06:52:30.794" v="46"/>
          <ac:spMkLst>
            <pc:docMk/>
            <pc:sldMk cId="3347917229" sldId="527"/>
            <ac:spMk id="169" creationId="{2CC11C54-A0B5-432B-8A89-B094C4A4C910}"/>
          </ac:spMkLst>
        </pc:spChg>
        <pc:spChg chg="add mod">
          <ac:chgData name="ZINCK Yves [CEGEE]" userId="58ab786b-eff3-4fb5-b8c5-161f6b44608b" providerId="ADAL" clId="{B2206677-BC6E-4A1E-A72E-B977BF504246}" dt="2022-09-13T06:52:30.794" v="46"/>
          <ac:spMkLst>
            <pc:docMk/>
            <pc:sldMk cId="3347917229" sldId="527"/>
            <ac:spMk id="170" creationId="{48A0AD41-86F8-4009-B7CF-7732B38FB790}"/>
          </ac:spMkLst>
        </pc:spChg>
        <pc:spChg chg="add mod">
          <ac:chgData name="ZINCK Yves [CEGEE]" userId="58ab786b-eff3-4fb5-b8c5-161f6b44608b" providerId="ADAL" clId="{B2206677-BC6E-4A1E-A72E-B977BF504246}" dt="2022-09-13T06:55:35.498" v="80"/>
          <ac:spMkLst>
            <pc:docMk/>
            <pc:sldMk cId="3347917229" sldId="527"/>
            <ac:spMk id="171" creationId="{95BBB04F-F9F9-4CEB-9718-9124D2B304C1}"/>
          </ac:spMkLst>
        </pc:spChg>
        <pc:grpChg chg="del">
          <ac:chgData name="ZINCK Yves [CEGEE]" userId="58ab786b-eff3-4fb5-b8c5-161f6b44608b" providerId="ADAL" clId="{B2206677-BC6E-4A1E-A72E-B977BF504246}" dt="2022-09-13T06:52:22.616" v="45" actId="478"/>
          <ac:grpSpMkLst>
            <pc:docMk/>
            <pc:sldMk cId="3347917229" sldId="527"/>
            <ac:grpSpMk id="4" creationId="{920CF7F2-F8F0-42F2-AEB8-A2B129CE6214}"/>
          </ac:grpSpMkLst>
        </pc:grpChg>
        <pc:grpChg chg="del">
          <ac:chgData name="ZINCK Yves [CEGEE]" userId="58ab786b-eff3-4fb5-b8c5-161f6b44608b" providerId="ADAL" clId="{B2206677-BC6E-4A1E-A72E-B977BF504246}" dt="2022-09-13T06:52:22.616" v="45" actId="478"/>
          <ac:grpSpMkLst>
            <pc:docMk/>
            <pc:sldMk cId="3347917229" sldId="527"/>
            <ac:grpSpMk id="10" creationId="{5D8E6A21-51C7-C3FC-D439-3D11E1DCA0D2}"/>
          </ac:grpSpMkLst>
        </pc:grpChg>
        <pc:grpChg chg="del">
          <ac:chgData name="ZINCK Yves [CEGEE]" userId="58ab786b-eff3-4fb5-b8c5-161f6b44608b" providerId="ADAL" clId="{B2206677-BC6E-4A1E-A72E-B977BF504246}" dt="2022-09-13T06:52:22.616" v="45" actId="478"/>
          <ac:grpSpMkLst>
            <pc:docMk/>
            <pc:sldMk cId="3347917229" sldId="527"/>
            <ac:grpSpMk id="74" creationId="{F2EEFB9C-C950-4F0A-9767-631CDA546F21}"/>
          </ac:grpSpMkLst>
        </pc:grpChg>
        <pc:grpChg chg="del">
          <ac:chgData name="ZINCK Yves [CEGEE]" userId="58ab786b-eff3-4fb5-b8c5-161f6b44608b" providerId="ADAL" clId="{B2206677-BC6E-4A1E-A72E-B977BF504246}" dt="2022-09-13T06:52:22.616" v="45" actId="478"/>
          <ac:grpSpMkLst>
            <pc:docMk/>
            <pc:sldMk cId="3347917229" sldId="527"/>
            <ac:grpSpMk id="92" creationId="{882BCD29-CBA9-41E3-A623-0E57FA77B46A}"/>
          </ac:grpSpMkLst>
        </pc:grpChg>
        <pc:grpChg chg="add mod">
          <ac:chgData name="ZINCK Yves [CEGEE]" userId="58ab786b-eff3-4fb5-b8c5-161f6b44608b" providerId="ADAL" clId="{B2206677-BC6E-4A1E-A72E-B977BF504246}" dt="2022-09-13T06:52:30.794" v="46"/>
          <ac:grpSpMkLst>
            <pc:docMk/>
            <pc:sldMk cId="3347917229" sldId="527"/>
            <ac:grpSpMk id="107" creationId="{D1E96101-B2C2-4D10-ADB6-53CC2A567A9A}"/>
          </ac:grpSpMkLst>
        </pc:grpChg>
        <pc:grpChg chg="mod">
          <ac:chgData name="ZINCK Yves [CEGEE]" userId="58ab786b-eff3-4fb5-b8c5-161f6b44608b" providerId="ADAL" clId="{B2206677-BC6E-4A1E-A72E-B977BF504246}" dt="2022-09-13T06:52:30.794" v="46"/>
          <ac:grpSpMkLst>
            <pc:docMk/>
            <pc:sldMk cId="3347917229" sldId="527"/>
            <ac:grpSpMk id="121" creationId="{FE783231-D049-4270-BCC0-DBAB87FB9E72}"/>
          </ac:grpSpMkLst>
        </pc:grpChg>
        <pc:grpChg chg="add mod">
          <ac:chgData name="ZINCK Yves [CEGEE]" userId="58ab786b-eff3-4fb5-b8c5-161f6b44608b" providerId="ADAL" clId="{B2206677-BC6E-4A1E-A72E-B977BF504246}" dt="2022-09-13T06:52:30.794" v="46"/>
          <ac:grpSpMkLst>
            <pc:docMk/>
            <pc:sldMk cId="3347917229" sldId="527"/>
            <ac:grpSpMk id="137" creationId="{28BCD837-9AF0-4832-8109-53B641C4BFF0}"/>
          </ac:grpSpMkLst>
        </pc:grpChg>
        <pc:grpChg chg="mod">
          <ac:chgData name="ZINCK Yves [CEGEE]" userId="58ab786b-eff3-4fb5-b8c5-161f6b44608b" providerId="ADAL" clId="{B2206677-BC6E-4A1E-A72E-B977BF504246}" dt="2022-09-13T06:52:30.794" v="46"/>
          <ac:grpSpMkLst>
            <pc:docMk/>
            <pc:sldMk cId="3347917229" sldId="527"/>
            <ac:grpSpMk id="145" creationId="{D1968C52-4565-4FF5-A076-E48A6172CD71}"/>
          </ac:grpSpMkLst>
        </pc:grpChg>
        <pc:grpChg chg="add mod">
          <ac:chgData name="ZINCK Yves [CEGEE]" userId="58ab786b-eff3-4fb5-b8c5-161f6b44608b" providerId="ADAL" clId="{B2206677-BC6E-4A1E-A72E-B977BF504246}" dt="2022-09-13T06:52:30.794" v="46"/>
          <ac:grpSpMkLst>
            <pc:docMk/>
            <pc:sldMk cId="3347917229" sldId="527"/>
            <ac:grpSpMk id="155" creationId="{5C86792E-FFF3-4323-A9F0-D65B80BA21BD}"/>
          </ac:grpSpMkLst>
        </pc:grpChg>
        <pc:grpChg chg="mod">
          <ac:chgData name="ZINCK Yves [CEGEE]" userId="58ab786b-eff3-4fb5-b8c5-161f6b44608b" providerId="ADAL" clId="{B2206677-BC6E-4A1E-A72E-B977BF504246}" dt="2022-09-13T06:52:30.794" v="46"/>
          <ac:grpSpMkLst>
            <pc:docMk/>
            <pc:sldMk cId="3347917229" sldId="527"/>
            <ac:grpSpMk id="163" creationId="{42A0243E-9BAE-4834-B88A-7ED9965F70B0}"/>
          </ac:grpSpMkLst>
        </pc:grpChg>
        <pc:picChg chg="mod">
          <ac:chgData name="ZINCK Yves [CEGEE]" userId="58ab786b-eff3-4fb5-b8c5-161f6b44608b" providerId="ADAL" clId="{B2206677-BC6E-4A1E-A72E-B977BF504246}" dt="2022-09-13T06:52:30.794" v="46"/>
          <ac:picMkLst>
            <pc:docMk/>
            <pc:sldMk cId="3347917229" sldId="527"/>
            <ac:picMk id="120" creationId="{7ECC2C90-D6CD-4142-9687-BEE0B2D77D21}"/>
          </ac:picMkLst>
        </pc:picChg>
        <pc:picChg chg="mod">
          <ac:chgData name="ZINCK Yves [CEGEE]" userId="58ab786b-eff3-4fb5-b8c5-161f6b44608b" providerId="ADAL" clId="{B2206677-BC6E-4A1E-A72E-B977BF504246}" dt="2022-09-13T06:52:30.794" v="46"/>
          <ac:picMkLst>
            <pc:docMk/>
            <pc:sldMk cId="3347917229" sldId="527"/>
            <ac:picMk id="126" creationId="{D337E9CE-D94D-4300-88AA-3FCFB2066AA9}"/>
          </ac:picMkLst>
        </pc:picChg>
        <pc:picChg chg="mod">
          <ac:chgData name="ZINCK Yves [CEGEE]" userId="58ab786b-eff3-4fb5-b8c5-161f6b44608b" providerId="ADAL" clId="{B2206677-BC6E-4A1E-A72E-B977BF504246}" dt="2022-09-13T06:52:30.794" v="46"/>
          <ac:picMkLst>
            <pc:docMk/>
            <pc:sldMk cId="3347917229" sldId="527"/>
            <ac:picMk id="131" creationId="{729B66B3-A3AF-4FF6-A0A2-05743BCBBCC0}"/>
          </ac:picMkLst>
        </pc:picChg>
        <pc:picChg chg="mod">
          <ac:chgData name="ZINCK Yves [CEGEE]" userId="58ab786b-eff3-4fb5-b8c5-161f6b44608b" providerId="ADAL" clId="{B2206677-BC6E-4A1E-A72E-B977BF504246}" dt="2022-09-13T06:52:30.794" v="46"/>
          <ac:picMkLst>
            <pc:docMk/>
            <pc:sldMk cId="3347917229" sldId="527"/>
            <ac:picMk id="134" creationId="{2913EDDC-D2F8-40A0-9072-D4F6F47CE315}"/>
          </ac:picMkLst>
        </pc:picChg>
        <pc:picChg chg="mod">
          <ac:chgData name="ZINCK Yves [CEGEE]" userId="58ab786b-eff3-4fb5-b8c5-161f6b44608b" providerId="ADAL" clId="{B2206677-BC6E-4A1E-A72E-B977BF504246}" dt="2022-09-13T06:52:30.794" v="46"/>
          <ac:picMkLst>
            <pc:docMk/>
            <pc:sldMk cId="3347917229" sldId="527"/>
            <ac:picMk id="151" creationId="{2B49F012-44E0-4D1D-9909-771C82BBA79B}"/>
          </ac:picMkLst>
        </pc:picChg>
        <pc:picChg chg="mod">
          <ac:chgData name="ZINCK Yves [CEGEE]" userId="58ab786b-eff3-4fb5-b8c5-161f6b44608b" providerId="ADAL" clId="{B2206677-BC6E-4A1E-A72E-B977BF504246}" dt="2022-09-13T06:52:30.794" v="46"/>
          <ac:picMkLst>
            <pc:docMk/>
            <pc:sldMk cId="3347917229" sldId="527"/>
            <ac:picMk id="152" creationId="{842F0AEF-A929-48F5-AF86-06B64541C973}"/>
          </ac:picMkLst>
        </pc:picChg>
        <pc:picChg chg="mod">
          <ac:chgData name="ZINCK Yves [CEGEE]" userId="58ab786b-eff3-4fb5-b8c5-161f6b44608b" providerId="ADAL" clId="{B2206677-BC6E-4A1E-A72E-B977BF504246}" dt="2022-09-13T06:52:30.794" v="46"/>
          <ac:picMkLst>
            <pc:docMk/>
            <pc:sldMk cId="3347917229" sldId="527"/>
            <ac:picMk id="153" creationId="{EBE4AAB6-442D-4929-AE43-1A0224345C5E}"/>
          </ac:picMkLst>
        </pc:picChg>
        <pc:picChg chg="mod">
          <ac:chgData name="ZINCK Yves [CEGEE]" userId="58ab786b-eff3-4fb5-b8c5-161f6b44608b" providerId="ADAL" clId="{B2206677-BC6E-4A1E-A72E-B977BF504246}" dt="2022-09-13T06:52:30.794" v="46"/>
          <ac:picMkLst>
            <pc:docMk/>
            <pc:sldMk cId="3347917229" sldId="527"/>
            <ac:picMk id="167" creationId="{BD516D01-F1C4-4203-9198-B70256D257AD}"/>
          </ac:picMkLst>
        </pc:picChg>
      </pc:sldChg>
      <pc:sldChg chg="addSp modSp">
        <pc:chgData name="ZINCK Yves [CEGEE]" userId="58ab786b-eff3-4fb5-b8c5-161f6b44608b" providerId="ADAL" clId="{B2206677-BC6E-4A1E-A72E-B977BF504246}" dt="2022-09-13T06:55:16.841" v="64"/>
        <pc:sldMkLst>
          <pc:docMk/>
          <pc:sldMk cId="1468123958" sldId="2146847225"/>
        </pc:sldMkLst>
        <pc:spChg chg="add mod">
          <ac:chgData name="ZINCK Yves [CEGEE]" userId="58ab786b-eff3-4fb5-b8c5-161f6b44608b" providerId="ADAL" clId="{B2206677-BC6E-4A1E-A72E-B977BF504246}" dt="2022-09-13T06:55:16.841" v="64"/>
          <ac:spMkLst>
            <pc:docMk/>
            <pc:sldMk cId="1468123958" sldId="2146847225"/>
            <ac:spMk id="7" creationId="{FE3B639F-D5E5-40E0-80EA-CF244C3FD34C}"/>
          </ac:spMkLst>
        </pc:spChg>
      </pc:sldChg>
      <pc:sldChg chg="addSp modSp mod">
        <pc:chgData name="ZINCK Yves [CEGEE]" userId="58ab786b-eff3-4fb5-b8c5-161f6b44608b" providerId="ADAL" clId="{B2206677-BC6E-4A1E-A72E-B977BF504246}" dt="2022-09-13T06:55:33.903" v="78"/>
        <pc:sldMkLst>
          <pc:docMk/>
          <pc:sldMk cId="1073137546" sldId="2146847230"/>
        </pc:sldMkLst>
        <pc:spChg chg="add mod">
          <ac:chgData name="ZINCK Yves [CEGEE]" userId="58ab786b-eff3-4fb5-b8c5-161f6b44608b" providerId="ADAL" clId="{B2206677-BC6E-4A1E-A72E-B977BF504246}" dt="2022-09-13T06:55:33.903" v="78"/>
          <ac:spMkLst>
            <pc:docMk/>
            <pc:sldMk cId="1073137546" sldId="2146847230"/>
            <ac:spMk id="9" creationId="{0F80660D-C5D3-4167-BD98-1AF0C9E83B8D}"/>
          </ac:spMkLst>
        </pc:spChg>
        <pc:spChg chg="mod">
          <ac:chgData name="ZINCK Yves [CEGEE]" userId="58ab786b-eff3-4fb5-b8c5-161f6b44608b" providerId="ADAL" clId="{B2206677-BC6E-4A1E-A72E-B977BF504246}" dt="2022-09-13T06:51:42.320" v="43" actId="207"/>
          <ac:spMkLst>
            <pc:docMk/>
            <pc:sldMk cId="1073137546" sldId="2146847230"/>
            <ac:spMk id="12" creationId="{65629156-9693-42CC-9E1B-870BD15F0214}"/>
          </ac:spMkLst>
        </pc:spChg>
      </pc:sldChg>
      <pc:sldChg chg="addSp modSp">
        <pc:chgData name="ZINCK Yves [CEGEE]" userId="58ab786b-eff3-4fb5-b8c5-161f6b44608b" providerId="ADAL" clId="{B2206677-BC6E-4A1E-A72E-B977BF504246}" dt="2022-09-13T06:55:27.370" v="71"/>
        <pc:sldMkLst>
          <pc:docMk/>
          <pc:sldMk cId="3186978382" sldId="2146847239"/>
        </pc:sldMkLst>
        <pc:spChg chg="add mod">
          <ac:chgData name="ZINCK Yves [CEGEE]" userId="58ab786b-eff3-4fb5-b8c5-161f6b44608b" providerId="ADAL" clId="{B2206677-BC6E-4A1E-A72E-B977BF504246}" dt="2022-09-13T06:55:27.370" v="71"/>
          <ac:spMkLst>
            <pc:docMk/>
            <pc:sldMk cId="3186978382" sldId="2146847239"/>
            <ac:spMk id="22" creationId="{6215392E-6D4D-422E-94E1-37923411320A}"/>
          </ac:spMkLst>
        </pc:spChg>
      </pc:sldChg>
      <pc:sldChg chg="addSp modSp">
        <pc:chgData name="ZINCK Yves [CEGEE]" userId="58ab786b-eff3-4fb5-b8c5-161f6b44608b" providerId="ADAL" clId="{B2206677-BC6E-4A1E-A72E-B977BF504246}" dt="2022-09-13T06:55:20.300" v="66"/>
        <pc:sldMkLst>
          <pc:docMk/>
          <pc:sldMk cId="1740354778" sldId="2146847242"/>
        </pc:sldMkLst>
        <pc:spChg chg="add mod">
          <ac:chgData name="ZINCK Yves [CEGEE]" userId="58ab786b-eff3-4fb5-b8c5-161f6b44608b" providerId="ADAL" clId="{B2206677-BC6E-4A1E-A72E-B977BF504246}" dt="2022-09-13T06:55:20.300" v="66"/>
          <ac:spMkLst>
            <pc:docMk/>
            <pc:sldMk cId="1740354778" sldId="2146847242"/>
            <ac:spMk id="23" creationId="{6414A495-62E1-4672-AD5C-26C819E36729}"/>
          </ac:spMkLst>
        </pc:spChg>
      </pc:sldChg>
      <pc:sldChg chg="addSp modSp">
        <pc:chgData name="ZINCK Yves [CEGEE]" userId="58ab786b-eff3-4fb5-b8c5-161f6b44608b" providerId="ADAL" clId="{B2206677-BC6E-4A1E-A72E-B977BF504246}" dt="2022-09-13T06:55:21.439" v="67"/>
        <pc:sldMkLst>
          <pc:docMk/>
          <pc:sldMk cId="950014567" sldId="2146847243"/>
        </pc:sldMkLst>
        <pc:spChg chg="add mod">
          <ac:chgData name="ZINCK Yves [CEGEE]" userId="58ab786b-eff3-4fb5-b8c5-161f6b44608b" providerId="ADAL" clId="{B2206677-BC6E-4A1E-A72E-B977BF504246}" dt="2022-09-13T06:55:21.439" v="67"/>
          <ac:spMkLst>
            <pc:docMk/>
            <pc:sldMk cId="950014567" sldId="2146847243"/>
            <ac:spMk id="18" creationId="{F521617A-0116-4437-97BB-6D3C28837DC9}"/>
          </ac:spMkLst>
        </pc:spChg>
      </pc:sldChg>
      <pc:sldChg chg="addSp modSp">
        <pc:chgData name="ZINCK Yves [CEGEE]" userId="58ab786b-eff3-4fb5-b8c5-161f6b44608b" providerId="ADAL" clId="{B2206677-BC6E-4A1E-A72E-B977BF504246}" dt="2022-09-13T06:55:22.370" v="68"/>
        <pc:sldMkLst>
          <pc:docMk/>
          <pc:sldMk cId="1446750035" sldId="2146847244"/>
        </pc:sldMkLst>
        <pc:spChg chg="add mod">
          <ac:chgData name="ZINCK Yves [CEGEE]" userId="58ab786b-eff3-4fb5-b8c5-161f6b44608b" providerId="ADAL" clId="{B2206677-BC6E-4A1E-A72E-B977BF504246}" dt="2022-09-13T06:55:22.370" v="68"/>
          <ac:spMkLst>
            <pc:docMk/>
            <pc:sldMk cId="1446750035" sldId="2146847244"/>
            <ac:spMk id="29" creationId="{412C015C-60FF-4C56-99A4-30B730AC3AE1}"/>
          </ac:spMkLst>
        </pc:spChg>
      </pc:sldChg>
      <pc:sldChg chg="addSp modSp">
        <pc:chgData name="ZINCK Yves [CEGEE]" userId="58ab786b-eff3-4fb5-b8c5-161f6b44608b" providerId="ADAL" clId="{B2206677-BC6E-4A1E-A72E-B977BF504246}" dt="2022-09-13T06:55:23.283" v="69"/>
        <pc:sldMkLst>
          <pc:docMk/>
          <pc:sldMk cId="3359979390" sldId="2146847245"/>
        </pc:sldMkLst>
        <pc:spChg chg="add mod">
          <ac:chgData name="ZINCK Yves [CEGEE]" userId="58ab786b-eff3-4fb5-b8c5-161f6b44608b" providerId="ADAL" clId="{B2206677-BC6E-4A1E-A72E-B977BF504246}" dt="2022-09-13T06:55:23.283" v="69"/>
          <ac:spMkLst>
            <pc:docMk/>
            <pc:sldMk cId="3359979390" sldId="2146847245"/>
            <ac:spMk id="15" creationId="{5EE6AEDF-9C3A-4A36-B81A-D8A9B2A790A7}"/>
          </ac:spMkLst>
        </pc:spChg>
      </pc:sldChg>
      <pc:sldChg chg="addSp modSp">
        <pc:chgData name="ZINCK Yves [CEGEE]" userId="58ab786b-eff3-4fb5-b8c5-161f6b44608b" providerId="ADAL" clId="{B2206677-BC6E-4A1E-A72E-B977BF504246}" dt="2022-09-13T06:55:28.442" v="72"/>
        <pc:sldMkLst>
          <pc:docMk/>
          <pc:sldMk cId="4105229556" sldId="2146847246"/>
        </pc:sldMkLst>
        <pc:spChg chg="add mod">
          <ac:chgData name="ZINCK Yves [CEGEE]" userId="58ab786b-eff3-4fb5-b8c5-161f6b44608b" providerId="ADAL" clId="{B2206677-BC6E-4A1E-A72E-B977BF504246}" dt="2022-09-13T06:55:28.442" v="72"/>
          <ac:spMkLst>
            <pc:docMk/>
            <pc:sldMk cId="4105229556" sldId="2146847246"/>
            <ac:spMk id="67" creationId="{9C1051DB-7547-4F98-843C-F3F7941080B6}"/>
          </ac:spMkLst>
        </pc:spChg>
      </pc:sldChg>
      <pc:sldChg chg="addSp modSp">
        <pc:chgData name="ZINCK Yves [CEGEE]" userId="58ab786b-eff3-4fb5-b8c5-161f6b44608b" providerId="ADAL" clId="{B2206677-BC6E-4A1E-A72E-B977BF504246}" dt="2022-09-13T06:55:31.405" v="75"/>
        <pc:sldMkLst>
          <pc:docMk/>
          <pc:sldMk cId="2125858958" sldId="2146847247"/>
        </pc:sldMkLst>
        <pc:spChg chg="add mod">
          <ac:chgData name="ZINCK Yves [CEGEE]" userId="58ab786b-eff3-4fb5-b8c5-161f6b44608b" providerId="ADAL" clId="{B2206677-BC6E-4A1E-A72E-B977BF504246}" dt="2022-09-13T06:55:31.405" v="75"/>
          <ac:spMkLst>
            <pc:docMk/>
            <pc:sldMk cId="2125858958" sldId="2146847247"/>
            <ac:spMk id="26" creationId="{3D8C4276-69BA-48CE-9764-44D95BCF3F37}"/>
          </ac:spMkLst>
        </pc:spChg>
        <pc:spChg chg="mod">
          <ac:chgData name="ZINCK Yves [CEGEE]" userId="58ab786b-eff3-4fb5-b8c5-161f6b44608b" providerId="ADAL" clId="{B2206677-BC6E-4A1E-A72E-B977BF504246}" dt="2022-09-13T06:31:54.512" v="8" actId="207"/>
          <ac:spMkLst>
            <pc:docMk/>
            <pc:sldMk cId="2125858958" sldId="2146847247"/>
            <ac:spMk id="28" creationId="{1504340B-6598-4DC6-8F3C-C859514736D5}"/>
          </ac:spMkLst>
        </pc:spChg>
        <pc:picChg chg="add mod">
          <ac:chgData name="ZINCK Yves [CEGEE]" userId="58ab786b-eff3-4fb5-b8c5-161f6b44608b" providerId="ADAL" clId="{B2206677-BC6E-4A1E-A72E-B977BF504246}" dt="2022-09-13T06:31:37.734" v="7"/>
          <ac:picMkLst>
            <pc:docMk/>
            <pc:sldMk cId="2125858958" sldId="2146847247"/>
            <ac:picMk id="24" creationId="{36B68464-E0FE-424B-819B-785CE2668242}"/>
          </ac:picMkLst>
        </pc:picChg>
      </pc:sldChg>
      <pc:sldChg chg="addSp modSp">
        <pc:chgData name="ZINCK Yves [CEGEE]" userId="58ab786b-eff3-4fb5-b8c5-161f6b44608b" providerId="ADAL" clId="{B2206677-BC6E-4A1E-A72E-B977BF504246}" dt="2022-09-13T06:55:29.730" v="73"/>
        <pc:sldMkLst>
          <pc:docMk/>
          <pc:sldMk cId="2834924229" sldId="2146847249"/>
        </pc:sldMkLst>
        <pc:spChg chg="add mod">
          <ac:chgData name="ZINCK Yves [CEGEE]" userId="58ab786b-eff3-4fb5-b8c5-161f6b44608b" providerId="ADAL" clId="{B2206677-BC6E-4A1E-A72E-B977BF504246}" dt="2022-09-13T06:55:29.730" v="73"/>
          <ac:spMkLst>
            <pc:docMk/>
            <pc:sldMk cId="2834924229" sldId="2146847249"/>
            <ac:spMk id="26" creationId="{D87F5992-383B-44AC-966D-6A6E37125172}"/>
          </ac:spMkLst>
        </pc:spChg>
        <pc:spChg chg="mod">
          <ac:chgData name="ZINCK Yves [CEGEE]" userId="58ab786b-eff3-4fb5-b8c5-161f6b44608b" providerId="ADAL" clId="{B2206677-BC6E-4A1E-A72E-B977BF504246}" dt="2022-09-13T06:30:01.545" v="1" actId="207"/>
          <ac:spMkLst>
            <pc:docMk/>
            <pc:sldMk cId="2834924229" sldId="2146847249"/>
            <ac:spMk id="30" creationId="{95D4EF87-15FF-4203-A44F-C9AF36B65422}"/>
          </ac:spMkLst>
        </pc:spChg>
      </pc:sldChg>
      <pc:sldChg chg="addSp delSp modSp mod">
        <pc:chgData name="ZINCK Yves [CEGEE]" userId="58ab786b-eff3-4fb5-b8c5-161f6b44608b" providerId="ADAL" clId="{B2206677-BC6E-4A1E-A72E-B977BF504246}" dt="2022-09-13T06:55:30.576" v="74"/>
        <pc:sldMkLst>
          <pc:docMk/>
          <pc:sldMk cId="3902121595" sldId="2146847250"/>
        </pc:sldMkLst>
        <pc:spChg chg="add mod">
          <ac:chgData name="ZINCK Yves [CEGEE]" userId="58ab786b-eff3-4fb5-b8c5-161f6b44608b" providerId="ADAL" clId="{B2206677-BC6E-4A1E-A72E-B977BF504246}" dt="2022-09-13T06:31:21.991" v="6"/>
          <ac:spMkLst>
            <pc:docMk/>
            <pc:sldMk cId="3902121595" sldId="2146847250"/>
            <ac:spMk id="22" creationId="{3931C392-7A77-44B0-8FF9-B16C86E70AE5}"/>
          </ac:spMkLst>
        </pc:spChg>
        <pc:spChg chg="add mod">
          <ac:chgData name="ZINCK Yves [CEGEE]" userId="58ab786b-eff3-4fb5-b8c5-161f6b44608b" providerId="ADAL" clId="{B2206677-BC6E-4A1E-A72E-B977BF504246}" dt="2022-09-13T06:55:30.576" v="74"/>
          <ac:spMkLst>
            <pc:docMk/>
            <pc:sldMk cId="3902121595" sldId="2146847250"/>
            <ac:spMk id="23" creationId="{78844071-4FA5-46FA-B1EB-78DE320A26B8}"/>
          </ac:spMkLst>
        </pc:spChg>
        <pc:picChg chg="del mod">
          <ac:chgData name="ZINCK Yves [CEGEE]" userId="58ab786b-eff3-4fb5-b8c5-161f6b44608b" providerId="ADAL" clId="{B2206677-BC6E-4A1E-A72E-B977BF504246}" dt="2022-09-13T06:31:16.888" v="5" actId="478"/>
          <ac:picMkLst>
            <pc:docMk/>
            <pc:sldMk cId="3902121595" sldId="2146847250"/>
            <ac:picMk id="7" creationId="{1A03FD2C-AE82-4857-8C22-DFD89B25CDC8}"/>
          </ac:picMkLst>
        </pc:picChg>
      </pc:sldChg>
      <pc:sldChg chg="addSp modSp">
        <pc:chgData name="ZINCK Yves [CEGEE]" userId="58ab786b-eff3-4fb5-b8c5-161f6b44608b" providerId="ADAL" clId="{B2206677-BC6E-4A1E-A72E-B977BF504246}" dt="2022-09-13T06:55:32.188" v="76"/>
        <pc:sldMkLst>
          <pc:docMk/>
          <pc:sldMk cId="3086952492" sldId="2146847251"/>
        </pc:sldMkLst>
        <pc:spChg chg="add mod">
          <ac:chgData name="ZINCK Yves [CEGEE]" userId="58ab786b-eff3-4fb5-b8c5-161f6b44608b" providerId="ADAL" clId="{B2206677-BC6E-4A1E-A72E-B977BF504246}" dt="2022-09-13T06:55:32.188" v="76"/>
          <ac:spMkLst>
            <pc:docMk/>
            <pc:sldMk cId="3086952492" sldId="2146847251"/>
            <ac:spMk id="22" creationId="{0694F638-8C3C-4CC3-958A-9B5FA63B7455}"/>
          </ac:spMkLst>
        </pc:spChg>
        <pc:spChg chg="mod">
          <ac:chgData name="ZINCK Yves [CEGEE]" userId="58ab786b-eff3-4fb5-b8c5-161f6b44608b" providerId="ADAL" clId="{B2206677-BC6E-4A1E-A72E-B977BF504246}" dt="2022-09-13T06:32:17.299" v="9" actId="207"/>
          <ac:spMkLst>
            <pc:docMk/>
            <pc:sldMk cId="3086952492" sldId="2146847251"/>
            <ac:spMk id="26" creationId="{2E72B273-B99F-4C52-B5A8-F6BCDBDA2D52}"/>
          </ac:spMkLst>
        </pc:spChg>
      </pc:sldChg>
      <pc:sldChg chg="addSp modSp">
        <pc:chgData name="ZINCK Yves [CEGEE]" userId="58ab786b-eff3-4fb5-b8c5-161f6b44608b" providerId="ADAL" clId="{B2206677-BC6E-4A1E-A72E-B977BF504246}" dt="2022-09-13T06:55:18.922" v="65"/>
        <pc:sldMkLst>
          <pc:docMk/>
          <pc:sldMk cId="408716001" sldId="2146847253"/>
        </pc:sldMkLst>
        <pc:spChg chg="add mod">
          <ac:chgData name="ZINCK Yves [CEGEE]" userId="58ab786b-eff3-4fb5-b8c5-161f6b44608b" providerId="ADAL" clId="{B2206677-BC6E-4A1E-A72E-B977BF504246}" dt="2022-09-13T06:55:18.922" v="65"/>
          <ac:spMkLst>
            <pc:docMk/>
            <pc:sldMk cId="408716001" sldId="2146847253"/>
            <ac:spMk id="23" creationId="{28C1F1F9-919A-4E87-9BA6-3728B29E52FE}"/>
          </ac:spMkLst>
        </pc:spChg>
      </pc:sldChg>
      <pc:sldChg chg="addSp modSp">
        <pc:chgData name="ZINCK Yves [CEGEE]" userId="58ab786b-eff3-4fb5-b8c5-161f6b44608b" providerId="ADAL" clId="{B2206677-BC6E-4A1E-A72E-B977BF504246}" dt="2022-09-13T06:55:25.187" v="70"/>
        <pc:sldMkLst>
          <pc:docMk/>
          <pc:sldMk cId="4090363524" sldId="2146847255"/>
        </pc:sldMkLst>
        <pc:spChg chg="add mod">
          <ac:chgData name="ZINCK Yves [CEGEE]" userId="58ab786b-eff3-4fb5-b8c5-161f6b44608b" providerId="ADAL" clId="{B2206677-BC6E-4A1E-A72E-B977BF504246}" dt="2022-09-13T06:55:25.187" v="70"/>
          <ac:spMkLst>
            <pc:docMk/>
            <pc:sldMk cId="4090363524" sldId="2146847255"/>
            <ac:spMk id="24" creationId="{37DE34B6-5B73-45C2-A4A9-843D09B7FC6D}"/>
          </ac:spMkLst>
        </pc:spChg>
      </pc:sldChg>
      <pc:sldChg chg="del">
        <pc:chgData name="ZINCK Yves [CEGEE]" userId="58ab786b-eff3-4fb5-b8c5-161f6b44608b" providerId="ADAL" clId="{B2206677-BC6E-4A1E-A72E-B977BF504246}" dt="2022-09-13T06:29:53.008" v="0" actId="47"/>
        <pc:sldMkLst>
          <pc:docMk/>
          <pc:sldMk cId="833363608" sldId="2146847256"/>
        </pc:sldMkLst>
      </pc:sldChg>
      <pc:sldChg chg="addSp modSp">
        <pc:chgData name="ZINCK Yves [CEGEE]" userId="58ab786b-eff3-4fb5-b8c5-161f6b44608b" providerId="ADAL" clId="{B2206677-BC6E-4A1E-A72E-B977BF504246}" dt="2022-09-13T06:55:32.937" v="77"/>
        <pc:sldMkLst>
          <pc:docMk/>
          <pc:sldMk cId="1956948074" sldId="2146847257"/>
        </pc:sldMkLst>
        <pc:spChg chg="add mod">
          <ac:chgData name="ZINCK Yves [CEGEE]" userId="58ab786b-eff3-4fb5-b8c5-161f6b44608b" providerId="ADAL" clId="{B2206677-BC6E-4A1E-A72E-B977BF504246}" dt="2022-09-13T06:55:32.937" v="77"/>
          <ac:spMkLst>
            <pc:docMk/>
            <pc:sldMk cId="1956948074" sldId="2146847257"/>
            <ac:spMk id="7" creationId="{EC8532C8-F155-4B21-868B-4F34C4D17CC5}"/>
          </ac:spMkLst>
        </pc:spChg>
      </pc:sldChg>
      <pc:sldChg chg="addSp modSp">
        <pc:chgData name="ZINCK Yves [CEGEE]" userId="58ab786b-eff3-4fb5-b8c5-161f6b44608b" providerId="ADAL" clId="{B2206677-BC6E-4A1E-A72E-B977BF504246}" dt="2022-09-13T06:55:34.634" v="79"/>
        <pc:sldMkLst>
          <pc:docMk/>
          <pc:sldMk cId="2306722102" sldId="2146847258"/>
        </pc:sldMkLst>
        <pc:spChg chg="add mod">
          <ac:chgData name="ZINCK Yves [CEGEE]" userId="58ab786b-eff3-4fb5-b8c5-161f6b44608b" providerId="ADAL" clId="{B2206677-BC6E-4A1E-A72E-B977BF504246}" dt="2022-09-13T06:55:34.634" v="79"/>
          <ac:spMkLst>
            <pc:docMk/>
            <pc:sldMk cId="2306722102" sldId="2146847258"/>
            <ac:spMk id="7" creationId="{3FA06CC1-0C5B-4329-8272-2E6FEB6821A2}"/>
          </ac:spMkLst>
        </pc:spChg>
      </pc:sldChg>
      <pc:sldChg chg="addSp modSp del">
        <pc:chgData name="ZINCK Yves [CEGEE]" userId="58ab786b-eff3-4fb5-b8c5-161f6b44608b" providerId="ADAL" clId="{B2206677-BC6E-4A1E-A72E-B977BF504246}" dt="2022-09-13T06:55:43.197" v="82"/>
        <pc:sldMkLst>
          <pc:docMk/>
          <pc:sldMk cId="3679151568" sldId="2147376580"/>
        </pc:sldMkLst>
        <pc:spChg chg="add mod">
          <ac:chgData name="ZINCK Yves [CEGEE]" userId="58ab786b-eff3-4fb5-b8c5-161f6b44608b" providerId="ADAL" clId="{B2206677-BC6E-4A1E-A72E-B977BF504246}" dt="2022-09-13T06:55:43.197" v="82"/>
          <ac:spMkLst>
            <pc:docMk/>
            <pc:sldMk cId="3679151568" sldId="2147376580"/>
            <ac:spMk id="18" creationId="{DB209D96-596B-4E03-831C-20C5F6E37327}"/>
          </ac:spMkLst>
        </pc:spChg>
      </pc:sldChg>
      <pc:sldChg chg="addSp modSp del">
        <pc:chgData name="ZINCK Yves [CEGEE]" userId="58ab786b-eff3-4fb5-b8c5-161f6b44608b" providerId="ADAL" clId="{B2206677-BC6E-4A1E-A72E-B977BF504246}" dt="2022-09-13T06:55:41.755" v="81"/>
        <pc:sldMkLst>
          <pc:docMk/>
          <pc:sldMk cId="2837664870" sldId="2147376581"/>
        </pc:sldMkLst>
        <pc:spChg chg="add mod">
          <ac:chgData name="ZINCK Yves [CEGEE]" userId="58ab786b-eff3-4fb5-b8c5-161f6b44608b" providerId="ADAL" clId="{B2206677-BC6E-4A1E-A72E-B977BF504246}" dt="2022-09-13T06:55:41.755" v="81"/>
          <ac:spMkLst>
            <pc:docMk/>
            <pc:sldMk cId="2837664870" sldId="2147376581"/>
            <ac:spMk id="6" creationId="{F8764D7A-44F4-4ED1-A1C6-C52A92200D48}"/>
          </ac:spMkLst>
        </pc:spChg>
      </pc:sldChg>
      <pc:sldMasterChg chg="delSldLayout">
        <pc:chgData name="ZINCK Yves [CEGEE]" userId="58ab786b-eff3-4fb5-b8c5-161f6b44608b" providerId="ADAL" clId="{B2206677-BC6E-4A1E-A72E-B977BF504246}" dt="2022-09-13T06:53:16.940" v="48" actId="47"/>
        <pc:sldMasterMkLst>
          <pc:docMk/>
          <pc:sldMasterMk cId="1384910722" sldId="2147483690"/>
        </pc:sldMasterMkLst>
        <pc:sldLayoutChg chg="del">
          <pc:chgData name="ZINCK Yves [CEGEE]" userId="58ab786b-eff3-4fb5-b8c5-161f6b44608b" providerId="ADAL" clId="{B2206677-BC6E-4A1E-A72E-B977BF504246}" dt="2022-09-13T06:53:16.940" v="48" actId="47"/>
          <pc:sldLayoutMkLst>
            <pc:docMk/>
            <pc:sldMasterMk cId="1384910722" sldId="2147483690"/>
            <pc:sldLayoutMk cId="1596473001" sldId="2147483745"/>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7F1C35-DE63-481A-841B-7D4F1034FFE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fr-FR"/>
        </a:p>
      </dgm:t>
    </dgm:pt>
    <dgm:pt modelId="{DE296059-D58E-4ECC-9DB4-9D1C42C1EC64}">
      <dgm:prSet phldrT="[Texte]" custT="1"/>
      <dgm:spPr>
        <a:noFill/>
        <a:ln>
          <a:noFill/>
        </a:ln>
      </dgm:spPr>
      <dgm:t>
        <a:bodyPr/>
        <a:lstStyle/>
        <a:p>
          <a:pPr>
            <a:buClr>
              <a:srgbClr val="DA1321"/>
            </a:buClr>
            <a:buFont typeface="Arial" panose="020B0604020202020204" pitchFamily="34" charset="0"/>
            <a:buChar char="•"/>
          </a:pPr>
          <a:r>
            <a:rPr lang="fr-FR" sz="1200" b="0" i="0" kern="1200">
              <a:solidFill>
                <a:srgbClr val="242424"/>
              </a:solidFill>
              <a:effectLst/>
              <a:latin typeface="Arial" panose="020B0604020202020204"/>
              <a:ea typeface="+mn-ea"/>
              <a:cs typeface="+mn-cs"/>
            </a:rPr>
            <a:t>Multi bancarisés, PM </a:t>
          </a:r>
        </a:p>
      </dgm:t>
    </dgm:pt>
    <dgm:pt modelId="{2AFC85E1-B1ED-4F60-AA94-E6CF9023852A}" type="parTrans" cxnId="{42771479-5C0D-438D-AA6F-5BA1B617D15F}">
      <dgm:prSet/>
      <dgm:spPr/>
      <dgm:t>
        <a:bodyPr/>
        <a:lstStyle/>
        <a:p>
          <a:endParaRPr lang="fr-FR"/>
        </a:p>
      </dgm:t>
    </dgm:pt>
    <dgm:pt modelId="{29B7D755-8236-4371-A7A5-7DB04C205F9C}" type="sibTrans" cxnId="{42771479-5C0D-438D-AA6F-5BA1B617D15F}">
      <dgm:prSet/>
      <dgm:spPr>
        <a:ln>
          <a:solidFill>
            <a:srgbClr val="C00000"/>
          </a:solidFill>
        </a:ln>
      </dgm:spPr>
      <dgm:t>
        <a:bodyPr/>
        <a:lstStyle/>
        <a:p>
          <a:endParaRPr lang="fr-FR"/>
        </a:p>
      </dgm:t>
    </dgm:pt>
    <dgm:pt modelId="{F0F24B0E-63D2-43FC-B39D-E05817628222}">
      <dgm:prSet phldrT="[Texte]" custT="1"/>
      <dgm:spPr>
        <a:noFill/>
        <a:ln>
          <a:noFill/>
        </a:ln>
      </dgm:spPr>
      <dgm:t>
        <a:bodyPr/>
        <a:lstStyle/>
        <a:p>
          <a:pPr>
            <a:buClr>
              <a:schemeClr val="tx2"/>
            </a:buClr>
            <a:buFont typeface="Arial" panose="020B0604020202020204" pitchFamily="34" charset="0"/>
            <a:buChar char="•"/>
          </a:pPr>
          <a:r>
            <a:rPr lang="fr-FR" sz="1100" b="0" i="0">
              <a:solidFill>
                <a:srgbClr val="242424"/>
              </a:solidFill>
              <a:effectLst/>
              <a:latin typeface="+mj-lt"/>
            </a:rPr>
            <a:t>L</a:t>
          </a:r>
          <a:r>
            <a:rPr lang="fr-FR" sz="1200" b="0" i="0">
              <a:solidFill>
                <a:srgbClr val="242424"/>
              </a:solidFill>
              <a:effectLst/>
              <a:latin typeface="+mn-lt"/>
            </a:rPr>
            <a:t>e besoin est détecté par le conseiller et le diagnostique se fait par un expert flux (CIF)</a:t>
          </a:r>
          <a:r>
            <a:rPr lang="fr-FR" sz="1200">
              <a:solidFill>
                <a:srgbClr val="C31632"/>
              </a:solidFill>
              <a:latin typeface="+mn-lt"/>
            </a:rPr>
            <a:t> </a:t>
          </a:r>
          <a:endParaRPr lang="fr-FR" sz="1200" b="0">
            <a:solidFill>
              <a:schemeClr val="tx1"/>
            </a:solidFill>
            <a:latin typeface="+mn-lt"/>
          </a:endParaRPr>
        </a:p>
      </dgm:t>
    </dgm:pt>
    <dgm:pt modelId="{DF867006-29BF-4C79-B5EB-FAA51C12E362}" type="parTrans" cxnId="{666CE469-9BAF-4622-8B4D-3C7F75E6AFBE}">
      <dgm:prSet/>
      <dgm:spPr/>
      <dgm:t>
        <a:bodyPr/>
        <a:lstStyle/>
        <a:p>
          <a:endParaRPr lang="fr-FR"/>
        </a:p>
      </dgm:t>
    </dgm:pt>
    <dgm:pt modelId="{124C1FA0-E552-4E12-9945-9A1E83A48F91}" type="sibTrans" cxnId="{666CE469-9BAF-4622-8B4D-3C7F75E6AFBE}">
      <dgm:prSet/>
      <dgm:spPr/>
      <dgm:t>
        <a:bodyPr/>
        <a:lstStyle/>
        <a:p>
          <a:endParaRPr lang="fr-FR"/>
        </a:p>
      </dgm:t>
    </dgm:pt>
    <dgm:pt modelId="{2D87F726-AA3E-4CC1-A97D-1FBE9E52C12E}" type="pres">
      <dgm:prSet presAssocID="{6A7F1C35-DE63-481A-841B-7D4F1034FFEA}" presName="Name0" presStyleCnt="0">
        <dgm:presLayoutVars>
          <dgm:chMax val="7"/>
          <dgm:chPref val="7"/>
          <dgm:dir/>
        </dgm:presLayoutVars>
      </dgm:prSet>
      <dgm:spPr/>
    </dgm:pt>
    <dgm:pt modelId="{5F1638E8-82CC-4CCB-9D59-AC7079B469EE}" type="pres">
      <dgm:prSet presAssocID="{6A7F1C35-DE63-481A-841B-7D4F1034FFEA}" presName="Name1" presStyleCnt="0"/>
      <dgm:spPr/>
    </dgm:pt>
    <dgm:pt modelId="{EE3B3563-F66A-404B-AE79-4333FF53DA41}" type="pres">
      <dgm:prSet presAssocID="{6A7F1C35-DE63-481A-841B-7D4F1034FFEA}" presName="cycle" presStyleCnt="0"/>
      <dgm:spPr/>
    </dgm:pt>
    <dgm:pt modelId="{AB0B5069-C56D-4EE8-8BBE-4DBC2756832C}" type="pres">
      <dgm:prSet presAssocID="{6A7F1C35-DE63-481A-841B-7D4F1034FFEA}" presName="srcNode" presStyleLbl="node1" presStyleIdx="0" presStyleCnt="2"/>
      <dgm:spPr/>
    </dgm:pt>
    <dgm:pt modelId="{880BF8AA-91D9-464B-9E4B-0922497044AA}" type="pres">
      <dgm:prSet presAssocID="{6A7F1C35-DE63-481A-841B-7D4F1034FFEA}" presName="conn" presStyleLbl="parChTrans1D2" presStyleIdx="0" presStyleCnt="1"/>
      <dgm:spPr/>
    </dgm:pt>
    <dgm:pt modelId="{738E6626-1719-431F-B8BD-92394D87E28E}" type="pres">
      <dgm:prSet presAssocID="{6A7F1C35-DE63-481A-841B-7D4F1034FFEA}" presName="extraNode" presStyleLbl="node1" presStyleIdx="0" presStyleCnt="2"/>
      <dgm:spPr/>
    </dgm:pt>
    <dgm:pt modelId="{6EF187F2-01E6-40C1-9F69-90DFC5F11235}" type="pres">
      <dgm:prSet presAssocID="{6A7F1C35-DE63-481A-841B-7D4F1034FFEA}" presName="dstNode" presStyleLbl="node1" presStyleIdx="0" presStyleCnt="2"/>
      <dgm:spPr/>
    </dgm:pt>
    <dgm:pt modelId="{C7BA2D89-026A-4FB0-ACE5-C73F9D9DA109}" type="pres">
      <dgm:prSet presAssocID="{DE296059-D58E-4ECC-9DB4-9D1C42C1EC64}" presName="text_1" presStyleLbl="node1" presStyleIdx="0" presStyleCnt="2" custScaleX="98374" custLinFactNeighborX="-6637" custLinFactNeighborY="-482">
        <dgm:presLayoutVars>
          <dgm:bulletEnabled val="1"/>
        </dgm:presLayoutVars>
      </dgm:prSet>
      <dgm:spPr/>
    </dgm:pt>
    <dgm:pt modelId="{8B65A33B-9DBB-4185-9C42-1B23A12619A5}" type="pres">
      <dgm:prSet presAssocID="{DE296059-D58E-4ECC-9DB4-9D1C42C1EC64}" presName="accent_1" presStyleCnt="0"/>
      <dgm:spPr/>
    </dgm:pt>
    <dgm:pt modelId="{093C1DF1-3B2D-4DFE-81EB-67CC03A93B05}" type="pres">
      <dgm:prSet presAssocID="{DE296059-D58E-4ECC-9DB4-9D1C42C1EC64}" presName="accentRepeatNode" presStyleLbl="solidFgAcc1" presStyleIdx="0" presStyleCnt="2" custScaleX="84187" custScaleY="82577" custLinFactNeighborX="1786" custLinFactNeighborY="-1816"/>
      <dgm:spPr>
        <a:solidFill>
          <a:schemeClr val="bg1">
            <a:lumMod val="95000"/>
          </a:schemeClr>
        </a:solidFill>
        <a:ln>
          <a:solidFill>
            <a:schemeClr val="bg2"/>
          </a:solidFill>
        </a:ln>
      </dgm:spPr>
    </dgm:pt>
    <dgm:pt modelId="{2D57FA19-6FA8-47EF-B41A-AC2DA887F3F9}" type="pres">
      <dgm:prSet presAssocID="{F0F24B0E-63D2-43FC-B39D-E05817628222}" presName="text_2" presStyleLbl="node1" presStyleIdx="1" presStyleCnt="2" custScaleX="101890" custLinFactNeighborX="-5692" custLinFactNeighborY="-1306">
        <dgm:presLayoutVars>
          <dgm:bulletEnabled val="1"/>
        </dgm:presLayoutVars>
      </dgm:prSet>
      <dgm:spPr/>
    </dgm:pt>
    <dgm:pt modelId="{4AAC64F8-C639-4E44-B16D-91EC230EFAA3}" type="pres">
      <dgm:prSet presAssocID="{F0F24B0E-63D2-43FC-B39D-E05817628222}" presName="accent_2" presStyleCnt="0"/>
      <dgm:spPr/>
    </dgm:pt>
    <dgm:pt modelId="{FB6412C5-605F-417D-8906-6876386A5D7F}" type="pres">
      <dgm:prSet presAssocID="{F0F24B0E-63D2-43FC-B39D-E05817628222}" presName="accentRepeatNode" presStyleLbl="solidFgAcc1" presStyleIdx="1" presStyleCnt="2" custScaleX="80615" custScaleY="83615"/>
      <dgm:spPr>
        <a:solidFill>
          <a:schemeClr val="bg1">
            <a:lumMod val="95000"/>
          </a:schemeClr>
        </a:solidFill>
        <a:ln>
          <a:solidFill>
            <a:schemeClr val="bg2"/>
          </a:solidFill>
        </a:ln>
      </dgm:spPr>
    </dgm:pt>
  </dgm:ptLst>
  <dgm:cxnLst>
    <dgm:cxn modelId="{B671BE1A-EC35-475E-B5D7-51246496C55E}" type="presOf" srcId="{29B7D755-8236-4371-A7A5-7DB04C205F9C}" destId="{880BF8AA-91D9-464B-9E4B-0922497044AA}" srcOrd="0" destOrd="0" presId="urn:microsoft.com/office/officeart/2008/layout/VerticalCurvedList"/>
    <dgm:cxn modelId="{65479D49-0185-4439-B22D-884E87ECF5FF}" type="presOf" srcId="{F0F24B0E-63D2-43FC-B39D-E05817628222}" destId="{2D57FA19-6FA8-47EF-B41A-AC2DA887F3F9}" srcOrd="0" destOrd="0" presId="urn:microsoft.com/office/officeart/2008/layout/VerticalCurvedList"/>
    <dgm:cxn modelId="{666CE469-9BAF-4622-8B4D-3C7F75E6AFBE}" srcId="{6A7F1C35-DE63-481A-841B-7D4F1034FFEA}" destId="{F0F24B0E-63D2-43FC-B39D-E05817628222}" srcOrd="1" destOrd="0" parTransId="{DF867006-29BF-4C79-B5EB-FAA51C12E362}" sibTransId="{124C1FA0-E552-4E12-9945-9A1E83A48F91}"/>
    <dgm:cxn modelId="{42771479-5C0D-438D-AA6F-5BA1B617D15F}" srcId="{6A7F1C35-DE63-481A-841B-7D4F1034FFEA}" destId="{DE296059-D58E-4ECC-9DB4-9D1C42C1EC64}" srcOrd="0" destOrd="0" parTransId="{2AFC85E1-B1ED-4F60-AA94-E6CF9023852A}" sibTransId="{29B7D755-8236-4371-A7A5-7DB04C205F9C}"/>
    <dgm:cxn modelId="{D8B1B183-B0A5-4F4D-9FCF-4A0E3142ACF2}" type="presOf" srcId="{DE296059-D58E-4ECC-9DB4-9D1C42C1EC64}" destId="{C7BA2D89-026A-4FB0-ACE5-C73F9D9DA109}" srcOrd="0" destOrd="0" presId="urn:microsoft.com/office/officeart/2008/layout/VerticalCurvedList"/>
    <dgm:cxn modelId="{0AA05BA9-22AD-4E11-8FF0-9AE027CCCDB1}" type="presOf" srcId="{6A7F1C35-DE63-481A-841B-7D4F1034FFEA}" destId="{2D87F726-AA3E-4CC1-A97D-1FBE9E52C12E}" srcOrd="0" destOrd="0" presId="urn:microsoft.com/office/officeart/2008/layout/VerticalCurvedList"/>
    <dgm:cxn modelId="{FAFBDDB9-597C-41D6-8776-9B94432369EF}" type="presParOf" srcId="{2D87F726-AA3E-4CC1-A97D-1FBE9E52C12E}" destId="{5F1638E8-82CC-4CCB-9D59-AC7079B469EE}" srcOrd="0" destOrd="0" presId="urn:microsoft.com/office/officeart/2008/layout/VerticalCurvedList"/>
    <dgm:cxn modelId="{FBA9F52D-4333-4DF3-99FD-8B1AFF8D6C90}" type="presParOf" srcId="{5F1638E8-82CC-4CCB-9D59-AC7079B469EE}" destId="{EE3B3563-F66A-404B-AE79-4333FF53DA41}" srcOrd="0" destOrd="0" presId="urn:microsoft.com/office/officeart/2008/layout/VerticalCurvedList"/>
    <dgm:cxn modelId="{723EF316-3C5C-4B70-96CA-CCB61A5E6E88}" type="presParOf" srcId="{EE3B3563-F66A-404B-AE79-4333FF53DA41}" destId="{AB0B5069-C56D-4EE8-8BBE-4DBC2756832C}" srcOrd="0" destOrd="0" presId="urn:microsoft.com/office/officeart/2008/layout/VerticalCurvedList"/>
    <dgm:cxn modelId="{1DC8DDB2-95CF-4FE7-A0E5-74923A7F169B}" type="presParOf" srcId="{EE3B3563-F66A-404B-AE79-4333FF53DA41}" destId="{880BF8AA-91D9-464B-9E4B-0922497044AA}" srcOrd="1" destOrd="0" presId="urn:microsoft.com/office/officeart/2008/layout/VerticalCurvedList"/>
    <dgm:cxn modelId="{5FC1B5B5-34FD-4BDA-A431-72FBBF201D9B}" type="presParOf" srcId="{EE3B3563-F66A-404B-AE79-4333FF53DA41}" destId="{738E6626-1719-431F-B8BD-92394D87E28E}" srcOrd="2" destOrd="0" presId="urn:microsoft.com/office/officeart/2008/layout/VerticalCurvedList"/>
    <dgm:cxn modelId="{AD6EDEC6-330C-4AA1-B5A8-DAD86C38855E}" type="presParOf" srcId="{EE3B3563-F66A-404B-AE79-4333FF53DA41}" destId="{6EF187F2-01E6-40C1-9F69-90DFC5F11235}" srcOrd="3" destOrd="0" presId="urn:microsoft.com/office/officeart/2008/layout/VerticalCurvedList"/>
    <dgm:cxn modelId="{02BF2373-0EDD-4F29-9000-001C7F382EDC}" type="presParOf" srcId="{5F1638E8-82CC-4CCB-9D59-AC7079B469EE}" destId="{C7BA2D89-026A-4FB0-ACE5-C73F9D9DA109}" srcOrd="1" destOrd="0" presId="urn:microsoft.com/office/officeart/2008/layout/VerticalCurvedList"/>
    <dgm:cxn modelId="{FDBBE527-5B41-4FE3-BB24-762AFE31924B}" type="presParOf" srcId="{5F1638E8-82CC-4CCB-9D59-AC7079B469EE}" destId="{8B65A33B-9DBB-4185-9C42-1B23A12619A5}" srcOrd="2" destOrd="0" presId="urn:microsoft.com/office/officeart/2008/layout/VerticalCurvedList"/>
    <dgm:cxn modelId="{24BAD48D-64CB-4206-A8ED-F5606B4A7E19}" type="presParOf" srcId="{8B65A33B-9DBB-4185-9C42-1B23A12619A5}" destId="{093C1DF1-3B2D-4DFE-81EB-67CC03A93B05}" srcOrd="0" destOrd="0" presId="urn:microsoft.com/office/officeart/2008/layout/VerticalCurvedList"/>
    <dgm:cxn modelId="{B666C8B9-4753-4F50-B656-D97CA19A8765}" type="presParOf" srcId="{5F1638E8-82CC-4CCB-9D59-AC7079B469EE}" destId="{2D57FA19-6FA8-47EF-B41A-AC2DA887F3F9}" srcOrd="3" destOrd="0" presId="urn:microsoft.com/office/officeart/2008/layout/VerticalCurvedList"/>
    <dgm:cxn modelId="{88C1FB58-A96C-42E7-9CC9-A7FED528B58E}" type="presParOf" srcId="{5F1638E8-82CC-4CCB-9D59-AC7079B469EE}" destId="{4AAC64F8-C639-4E44-B16D-91EC230EFAA3}" srcOrd="4" destOrd="0" presId="urn:microsoft.com/office/officeart/2008/layout/VerticalCurvedList"/>
    <dgm:cxn modelId="{5EB15062-30F0-4CF4-866B-2F9565BDAE3A}" type="presParOf" srcId="{4AAC64F8-C639-4E44-B16D-91EC230EFAA3}" destId="{FB6412C5-605F-417D-8906-6876386A5D7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7F1C35-DE63-481A-841B-7D4F1034FFE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fr-FR"/>
        </a:p>
      </dgm:t>
    </dgm:pt>
    <dgm:pt modelId="{DE296059-D58E-4ECC-9DB4-9D1C42C1EC64}">
      <dgm:prSet phldrT="[Texte]" custT="1"/>
      <dgm:spPr>
        <a:noFill/>
        <a:ln>
          <a:noFill/>
        </a:ln>
      </dgm:spPr>
      <dgm:t>
        <a:bodyPr/>
        <a:lstStyle/>
        <a:p>
          <a:pPr>
            <a:buClr>
              <a:srgbClr val="DA1321"/>
            </a:buClr>
            <a:buFont typeface="Arial" panose="020B0604020202020204" pitchFamily="34" charset="0"/>
            <a:buChar char="•"/>
          </a:pPr>
          <a:r>
            <a:rPr lang="fr-FR" sz="1100"/>
            <a:t>Toutes activités sédentaire ou en mobilité </a:t>
          </a:r>
          <a:r>
            <a:rPr lang="fr-FR" sz="1200" b="0">
              <a:solidFill>
                <a:schemeClr val="tx1"/>
              </a:solidFill>
            </a:rPr>
            <a:t>Paysagistes, taxis, coiffeurs, services légaux (liquidateurs judiciaires, huissiers),fleuristes, traiteur, restauration en livraison, activités de bureau</a:t>
          </a:r>
        </a:p>
        <a:p>
          <a:pPr>
            <a:buFont typeface="Arial" panose="020B0604020202020204" pitchFamily="34" charset="0"/>
            <a:buChar char="•"/>
          </a:pPr>
          <a:r>
            <a:rPr lang="fr-FR" sz="1200" b="0">
              <a:solidFill>
                <a:schemeClr val="tx1"/>
              </a:solidFill>
            </a:rPr>
            <a:t>Professions libérales de santé en prestation à domicile.</a:t>
          </a:r>
          <a:endParaRPr lang="fr-FR" sz="1200"/>
        </a:p>
      </dgm:t>
    </dgm:pt>
    <dgm:pt modelId="{2AFC85E1-B1ED-4F60-AA94-E6CF9023852A}" type="parTrans" cxnId="{42771479-5C0D-438D-AA6F-5BA1B617D15F}">
      <dgm:prSet/>
      <dgm:spPr/>
      <dgm:t>
        <a:bodyPr/>
        <a:lstStyle/>
        <a:p>
          <a:endParaRPr lang="fr-FR"/>
        </a:p>
      </dgm:t>
    </dgm:pt>
    <dgm:pt modelId="{29B7D755-8236-4371-A7A5-7DB04C205F9C}" type="sibTrans" cxnId="{42771479-5C0D-438D-AA6F-5BA1B617D15F}">
      <dgm:prSet/>
      <dgm:spPr>
        <a:ln>
          <a:solidFill>
            <a:srgbClr val="C00000"/>
          </a:solidFill>
        </a:ln>
      </dgm:spPr>
      <dgm:t>
        <a:bodyPr/>
        <a:lstStyle/>
        <a:p>
          <a:endParaRPr lang="fr-FR"/>
        </a:p>
      </dgm:t>
    </dgm:pt>
    <dgm:pt modelId="{F0F24B0E-63D2-43FC-B39D-E05817628222}">
      <dgm:prSet phldrT="[Texte]" custT="1"/>
      <dgm:spPr>
        <a:noFill/>
        <a:ln>
          <a:noFill/>
        </a:ln>
      </dgm:spPr>
      <dgm:t>
        <a:bodyPr/>
        <a:lstStyle/>
        <a:p>
          <a:pPr algn="l">
            <a:buClr>
              <a:schemeClr val="tx2"/>
            </a:buClr>
            <a:buFont typeface="Arial" panose="020B0604020202020204" pitchFamily="34" charset="0"/>
            <a:buChar char="•"/>
          </a:pPr>
          <a:r>
            <a:rPr lang="fr-FR" sz="1200">
              <a:solidFill>
                <a:srgbClr val="3F3F3F"/>
              </a:solidFill>
              <a:latin typeface="Arial"/>
              <a:ea typeface="Arial"/>
              <a:cs typeface="Arial"/>
              <a:sym typeface="Arial"/>
            </a:rPr>
            <a:t>Souscription directe par le conseiller via Myflow </a:t>
          </a:r>
        </a:p>
        <a:p>
          <a:pPr algn="ctr">
            <a:buClr>
              <a:schemeClr val="tx2"/>
            </a:buClr>
            <a:buFont typeface="Arial" panose="020B0604020202020204" pitchFamily="34" charset="0"/>
            <a:buChar char="•"/>
          </a:pPr>
          <a:r>
            <a:rPr lang="fr-FR" sz="1200">
              <a:solidFill>
                <a:srgbClr val="3F3F3F"/>
              </a:solidFill>
              <a:latin typeface="Arial"/>
              <a:ea typeface="Arial"/>
              <a:cs typeface="Arial"/>
              <a:sym typeface="Arial"/>
            </a:rPr>
            <a:t>ou</a:t>
          </a:r>
        </a:p>
        <a:p>
          <a:pPr algn="l">
            <a:buClr>
              <a:schemeClr val="tx2"/>
            </a:buClr>
            <a:buFont typeface="Arial" panose="020B0604020202020204" pitchFamily="34" charset="0"/>
            <a:buChar char="•"/>
          </a:pPr>
          <a:r>
            <a:rPr lang="fr-FR" sz="1200">
              <a:solidFill>
                <a:srgbClr val="3F3F3F"/>
              </a:solidFill>
              <a:latin typeface="Arial"/>
              <a:ea typeface="Arial"/>
              <a:cs typeface="Arial"/>
              <a:sym typeface="Arial"/>
            </a:rPr>
            <a:t>Création d’un lead par le conseiller sur Monexpert pour prise en charge du client par les équipes </a:t>
          </a:r>
          <a:r>
            <a:rPr lang="fr-FR" sz="1200" err="1">
              <a:solidFill>
                <a:srgbClr val="3F3F3F"/>
              </a:solidFill>
              <a:latin typeface="Arial"/>
              <a:ea typeface="Arial"/>
              <a:cs typeface="Arial"/>
              <a:sym typeface="Arial"/>
            </a:rPr>
            <a:t>Leadexpert</a:t>
          </a:r>
          <a:endParaRPr lang="fr-FR" sz="1200" b="0">
            <a:solidFill>
              <a:schemeClr val="tx1"/>
            </a:solidFill>
          </a:endParaRPr>
        </a:p>
      </dgm:t>
    </dgm:pt>
    <dgm:pt modelId="{DF867006-29BF-4C79-B5EB-FAA51C12E362}" type="parTrans" cxnId="{666CE469-9BAF-4622-8B4D-3C7F75E6AFBE}">
      <dgm:prSet/>
      <dgm:spPr/>
      <dgm:t>
        <a:bodyPr/>
        <a:lstStyle/>
        <a:p>
          <a:endParaRPr lang="fr-FR"/>
        </a:p>
      </dgm:t>
    </dgm:pt>
    <dgm:pt modelId="{124C1FA0-E552-4E12-9945-9A1E83A48F91}" type="sibTrans" cxnId="{666CE469-9BAF-4622-8B4D-3C7F75E6AFBE}">
      <dgm:prSet/>
      <dgm:spPr/>
      <dgm:t>
        <a:bodyPr/>
        <a:lstStyle/>
        <a:p>
          <a:endParaRPr lang="fr-FR"/>
        </a:p>
      </dgm:t>
    </dgm:pt>
    <dgm:pt modelId="{2D87F726-AA3E-4CC1-A97D-1FBE9E52C12E}" type="pres">
      <dgm:prSet presAssocID="{6A7F1C35-DE63-481A-841B-7D4F1034FFEA}" presName="Name0" presStyleCnt="0">
        <dgm:presLayoutVars>
          <dgm:chMax val="7"/>
          <dgm:chPref val="7"/>
          <dgm:dir/>
        </dgm:presLayoutVars>
      </dgm:prSet>
      <dgm:spPr/>
    </dgm:pt>
    <dgm:pt modelId="{5F1638E8-82CC-4CCB-9D59-AC7079B469EE}" type="pres">
      <dgm:prSet presAssocID="{6A7F1C35-DE63-481A-841B-7D4F1034FFEA}" presName="Name1" presStyleCnt="0"/>
      <dgm:spPr/>
    </dgm:pt>
    <dgm:pt modelId="{EE3B3563-F66A-404B-AE79-4333FF53DA41}" type="pres">
      <dgm:prSet presAssocID="{6A7F1C35-DE63-481A-841B-7D4F1034FFEA}" presName="cycle" presStyleCnt="0"/>
      <dgm:spPr/>
    </dgm:pt>
    <dgm:pt modelId="{AB0B5069-C56D-4EE8-8BBE-4DBC2756832C}" type="pres">
      <dgm:prSet presAssocID="{6A7F1C35-DE63-481A-841B-7D4F1034FFEA}" presName="srcNode" presStyleLbl="node1" presStyleIdx="0" presStyleCnt="2"/>
      <dgm:spPr/>
    </dgm:pt>
    <dgm:pt modelId="{880BF8AA-91D9-464B-9E4B-0922497044AA}" type="pres">
      <dgm:prSet presAssocID="{6A7F1C35-DE63-481A-841B-7D4F1034FFEA}" presName="conn" presStyleLbl="parChTrans1D2" presStyleIdx="0" presStyleCnt="1"/>
      <dgm:spPr/>
    </dgm:pt>
    <dgm:pt modelId="{738E6626-1719-431F-B8BD-92394D87E28E}" type="pres">
      <dgm:prSet presAssocID="{6A7F1C35-DE63-481A-841B-7D4F1034FFEA}" presName="extraNode" presStyleLbl="node1" presStyleIdx="0" presStyleCnt="2"/>
      <dgm:spPr/>
    </dgm:pt>
    <dgm:pt modelId="{6EF187F2-01E6-40C1-9F69-90DFC5F11235}" type="pres">
      <dgm:prSet presAssocID="{6A7F1C35-DE63-481A-841B-7D4F1034FFEA}" presName="dstNode" presStyleLbl="node1" presStyleIdx="0" presStyleCnt="2"/>
      <dgm:spPr/>
    </dgm:pt>
    <dgm:pt modelId="{C7BA2D89-026A-4FB0-ACE5-C73F9D9DA109}" type="pres">
      <dgm:prSet presAssocID="{DE296059-D58E-4ECC-9DB4-9D1C42C1EC64}" presName="text_1" presStyleLbl="node1" presStyleIdx="0" presStyleCnt="2" custScaleX="98374" custLinFactNeighborX="-6637" custLinFactNeighborY="-482">
        <dgm:presLayoutVars>
          <dgm:bulletEnabled val="1"/>
        </dgm:presLayoutVars>
      </dgm:prSet>
      <dgm:spPr/>
    </dgm:pt>
    <dgm:pt modelId="{8B65A33B-9DBB-4185-9C42-1B23A12619A5}" type="pres">
      <dgm:prSet presAssocID="{DE296059-D58E-4ECC-9DB4-9D1C42C1EC64}" presName="accent_1" presStyleCnt="0"/>
      <dgm:spPr/>
    </dgm:pt>
    <dgm:pt modelId="{093C1DF1-3B2D-4DFE-81EB-67CC03A93B05}" type="pres">
      <dgm:prSet presAssocID="{DE296059-D58E-4ECC-9DB4-9D1C42C1EC64}" presName="accentRepeatNode" presStyleLbl="solidFgAcc1" presStyleIdx="0" presStyleCnt="2" custScaleX="73075" custScaleY="73075" custLinFactNeighborX="2389" custLinFactNeighborY="3734"/>
      <dgm:spPr>
        <a:solidFill>
          <a:schemeClr val="bg1">
            <a:lumMod val="95000"/>
          </a:schemeClr>
        </a:solidFill>
        <a:ln>
          <a:solidFill>
            <a:schemeClr val="bg2"/>
          </a:solidFill>
        </a:ln>
      </dgm:spPr>
    </dgm:pt>
    <dgm:pt modelId="{2D57FA19-6FA8-47EF-B41A-AC2DA887F3F9}" type="pres">
      <dgm:prSet presAssocID="{F0F24B0E-63D2-43FC-B39D-E05817628222}" presName="text_2" presStyleLbl="node1" presStyleIdx="1" presStyleCnt="2" custScaleX="93868" custScaleY="92786" custLinFactNeighborX="-8506" custLinFactNeighborY="-5183">
        <dgm:presLayoutVars>
          <dgm:bulletEnabled val="1"/>
        </dgm:presLayoutVars>
      </dgm:prSet>
      <dgm:spPr/>
    </dgm:pt>
    <dgm:pt modelId="{4AAC64F8-C639-4E44-B16D-91EC230EFAA3}" type="pres">
      <dgm:prSet presAssocID="{F0F24B0E-63D2-43FC-B39D-E05817628222}" presName="accent_2" presStyleCnt="0"/>
      <dgm:spPr/>
    </dgm:pt>
    <dgm:pt modelId="{FB6412C5-605F-417D-8906-6876386A5D7F}" type="pres">
      <dgm:prSet presAssocID="{F0F24B0E-63D2-43FC-B39D-E05817628222}" presName="accentRepeatNode" presStyleLbl="solidFgAcc1" presStyleIdx="1" presStyleCnt="2" custScaleX="74891" custScaleY="74891" custLinFactNeighborX="361" custLinFactNeighborY="-562"/>
      <dgm:spPr>
        <a:solidFill>
          <a:schemeClr val="bg1">
            <a:lumMod val="95000"/>
          </a:schemeClr>
        </a:solidFill>
        <a:ln>
          <a:solidFill>
            <a:schemeClr val="bg2"/>
          </a:solidFill>
        </a:ln>
      </dgm:spPr>
    </dgm:pt>
  </dgm:ptLst>
  <dgm:cxnLst>
    <dgm:cxn modelId="{B671BE1A-EC35-475E-B5D7-51246496C55E}" type="presOf" srcId="{29B7D755-8236-4371-A7A5-7DB04C205F9C}" destId="{880BF8AA-91D9-464B-9E4B-0922497044AA}" srcOrd="0" destOrd="0" presId="urn:microsoft.com/office/officeart/2008/layout/VerticalCurvedList"/>
    <dgm:cxn modelId="{65479D49-0185-4439-B22D-884E87ECF5FF}" type="presOf" srcId="{F0F24B0E-63D2-43FC-B39D-E05817628222}" destId="{2D57FA19-6FA8-47EF-B41A-AC2DA887F3F9}" srcOrd="0" destOrd="0" presId="urn:microsoft.com/office/officeart/2008/layout/VerticalCurvedList"/>
    <dgm:cxn modelId="{666CE469-9BAF-4622-8B4D-3C7F75E6AFBE}" srcId="{6A7F1C35-DE63-481A-841B-7D4F1034FFEA}" destId="{F0F24B0E-63D2-43FC-B39D-E05817628222}" srcOrd="1" destOrd="0" parTransId="{DF867006-29BF-4C79-B5EB-FAA51C12E362}" sibTransId="{124C1FA0-E552-4E12-9945-9A1E83A48F91}"/>
    <dgm:cxn modelId="{42771479-5C0D-438D-AA6F-5BA1B617D15F}" srcId="{6A7F1C35-DE63-481A-841B-7D4F1034FFEA}" destId="{DE296059-D58E-4ECC-9DB4-9D1C42C1EC64}" srcOrd="0" destOrd="0" parTransId="{2AFC85E1-B1ED-4F60-AA94-E6CF9023852A}" sibTransId="{29B7D755-8236-4371-A7A5-7DB04C205F9C}"/>
    <dgm:cxn modelId="{D8B1B183-B0A5-4F4D-9FCF-4A0E3142ACF2}" type="presOf" srcId="{DE296059-D58E-4ECC-9DB4-9D1C42C1EC64}" destId="{C7BA2D89-026A-4FB0-ACE5-C73F9D9DA109}" srcOrd="0" destOrd="0" presId="urn:microsoft.com/office/officeart/2008/layout/VerticalCurvedList"/>
    <dgm:cxn modelId="{0AA05BA9-22AD-4E11-8FF0-9AE027CCCDB1}" type="presOf" srcId="{6A7F1C35-DE63-481A-841B-7D4F1034FFEA}" destId="{2D87F726-AA3E-4CC1-A97D-1FBE9E52C12E}" srcOrd="0" destOrd="0" presId="urn:microsoft.com/office/officeart/2008/layout/VerticalCurvedList"/>
    <dgm:cxn modelId="{FAFBDDB9-597C-41D6-8776-9B94432369EF}" type="presParOf" srcId="{2D87F726-AA3E-4CC1-A97D-1FBE9E52C12E}" destId="{5F1638E8-82CC-4CCB-9D59-AC7079B469EE}" srcOrd="0" destOrd="0" presId="urn:microsoft.com/office/officeart/2008/layout/VerticalCurvedList"/>
    <dgm:cxn modelId="{FBA9F52D-4333-4DF3-99FD-8B1AFF8D6C90}" type="presParOf" srcId="{5F1638E8-82CC-4CCB-9D59-AC7079B469EE}" destId="{EE3B3563-F66A-404B-AE79-4333FF53DA41}" srcOrd="0" destOrd="0" presId="urn:microsoft.com/office/officeart/2008/layout/VerticalCurvedList"/>
    <dgm:cxn modelId="{723EF316-3C5C-4B70-96CA-CCB61A5E6E88}" type="presParOf" srcId="{EE3B3563-F66A-404B-AE79-4333FF53DA41}" destId="{AB0B5069-C56D-4EE8-8BBE-4DBC2756832C}" srcOrd="0" destOrd="0" presId="urn:microsoft.com/office/officeart/2008/layout/VerticalCurvedList"/>
    <dgm:cxn modelId="{1DC8DDB2-95CF-4FE7-A0E5-74923A7F169B}" type="presParOf" srcId="{EE3B3563-F66A-404B-AE79-4333FF53DA41}" destId="{880BF8AA-91D9-464B-9E4B-0922497044AA}" srcOrd="1" destOrd="0" presId="urn:microsoft.com/office/officeart/2008/layout/VerticalCurvedList"/>
    <dgm:cxn modelId="{5FC1B5B5-34FD-4BDA-A431-72FBBF201D9B}" type="presParOf" srcId="{EE3B3563-F66A-404B-AE79-4333FF53DA41}" destId="{738E6626-1719-431F-B8BD-92394D87E28E}" srcOrd="2" destOrd="0" presId="urn:microsoft.com/office/officeart/2008/layout/VerticalCurvedList"/>
    <dgm:cxn modelId="{AD6EDEC6-330C-4AA1-B5A8-DAD86C38855E}" type="presParOf" srcId="{EE3B3563-F66A-404B-AE79-4333FF53DA41}" destId="{6EF187F2-01E6-40C1-9F69-90DFC5F11235}" srcOrd="3" destOrd="0" presId="urn:microsoft.com/office/officeart/2008/layout/VerticalCurvedList"/>
    <dgm:cxn modelId="{02BF2373-0EDD-4F29-9000-001C7F382EDC}" type="presParOf" srcId="{5F1638E8-82CC-4CCB-9D59-AC7079B469EE}" destId="{C7BA2D89-026A-4FB0-ACE5-C73F9D9DA109}" srcOrd="1" destOrd="0" presId="urn:microsoft.com/office/officeart/2008/layout/VerticalCurvedList"/>
    <dgm:cxn modelId="{FDBBE527-5B41-4FE3-BB24-762AFE31924B}" type="presParOf" srcId="{5F1638E8-82CC-4CCB-9D59-AC7079B469EE}" destId="{8B65A33B-9DBB-4185-9C42-1B23A12619A5}" srcOrd="2" destOrd="0" presId="urn:microsoft.com/office/officeart/2008/layout/VerticalCurvedList"/>
    <dgm:cxn modelId="{24BAD48D-64CB-4206-A8ED-F5606B4A7E19}" type="presParOf" srcId="{8B65A33B-9DBB-4185-9C42-1B23A12619A5}" destId="{093C1DF1-3B2D-4DFE-81EB-67CC03A93B05}" srcOrd="0" destOrd="0" presId="urn:microsoft.com/office/officeart/2008/layout/VerticalCurvedList"/>
    <dgm:cxn modelId="{B666C8B9-4753-4F50-B656-D97CA19A8765}" type="presParOf" srcId="{5F1638E8-82CC-4CCB-9D59-AC7079B469EE}" destId="{2D57FA19-6FA8-47EF-B41A-AC2DA887F3F9}" srcOrd="3" destOrd="0" presId="urn:microsoft.com/office/officeart/2008/layout/VerticalCurvedList"/>
    <dgm:cxn modelId="{88C1FB58-A96C-42E7-9CC9-A7FED528B58E}" type="presParOf" srcId="{5F1638E8-82CC-4CCB-9D59-AC7079B469EE}" destId="{4AAC64F8-C639-4E44-B16D-91EC230EFAA3}" srcOrd="4" destOrd="0" presId="urn:microsoft.com/office/officeart/2008/layout/VerticalCurvedList"/>
    <dgm:cxn modelId="{5EB15062-30F0-4CF4-866B-2F9565BDAE3A}" type="presParOf" srcId="{4AAC64F8-C639-4E44-B16D-91EC230EFAA3}" destId="{FB6412C5-605F-417D-8906-6876386A5D7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7F1C35-DE63-481A-841B-7D4F1034FFE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fr-FR"/>
        </a:p>
      </dgm:t>
    </dgm:pt>
    <dgm:pt modelId="{DE296059-D58E-4ECC-9DB4-9D1C42C1EC64}">
      <dgm:prSet phldrT="[Texte]" custT="1"/>
      <dgm:spPr>
        <a:noFill/>
        <a:ln>
          <a:noFill/>
        </a:ln>
      </dgm:spPr>
      <dgm:t>
        <a:bodyPr/>
        <a:lstStyle/>
        <a:p>
          <a:pPr>
            <a:buClr>
              <a:srgbClr val="DA1321"/>
            </a:buClr>
            <a:buFont typeface="Arial" panose="020B0604020202020204" pitchFamily="34" charset="0"/>
            <a:buChar char="•"/>
          </a:pPr>
          <a:r>
            <a:rPr lang="fr-FR" sz="1200" b="0">
              <a:solidFill>
                <a:schemeClr val="tx1"/>
              </a:solidFill>
            </a:rPr>
            <a:t>Les Professionnels avec des besoins d’encaissement spécifiques (commerçants, artisans, professions libérales )</a:t>
          </a:r>
          <a:endParaRPr lang="fr-FR" sz="1200"/>
        </a:p>
      </dgm:t>
    </dgm:pt>
    <dgm:pt modelId="{2AFC85E1-B1ED-4F60-AA94-E6CF9023852A}" type="parTrans" cxnId="{42771479-5C0D-438D-AA6F-5BA1B617D15F}">
      <dgm:prSet/>
      <dgm:spPr/>
      <dgm:t>
        <a:bodyPr/>
        <a:lstStyle/>
        <a:p>
          <a:endParaRPr lang="fr-FR"/>
        </a:p>
      </dgm:t>
    </dgm:pt>
    <dgm:pt modelId="{29B7D755-8236-4371-A7A5-7DB04C205F9C}" type="sibTrans" cxnId="{42771479-5C0D-438D-AA6F-5BA1B617D15F}">
      <dgm:prSet/>
      <dgm:spPr>
        <a:ln>
          <a:solidFill>
            <a:srgbClr val="C00000"/>
          </a:solidFill>
        </a:ln>
      </dgm:spPr>
      <dgm:t>
        <a:bodyPr/>
        <a:lstStyle/>
        <a:p>
          <a:endParaRPr lang="fr-FR"/>
        </a:p>
      </dgm:t>
    </dgm:pt>
    <dgm:pt modelId="{F0F24B0E-63D2-43FC-B39D-E05817628222}">
      <dgm:prSet phldrT="[Texte]" custT="1"/>
      <dgm:spPr>
        <a:noFill/>
        <a:ln>
          <a:noFill/>
        </a:ln>
      </dgm:spPr>
      <dgm:t>
        <a:bodyPr/>
        <a:lstStyle/>
        <a:p>
          <a:pPr marL="0" lvl="0" indent="0" algn="l" defTabSz="533400">
            <a:lnSpc>
              <a:spcPct val="90000"/>
            </a:lnSpc>
            <a:spcBef>
              <a:spcPct val="0"/>
            </a:spcBef>
            <a:spcAft>
              <a:spcPct val="35000"/>
            </a:spcAft>
            <a:buClr>
              <a:srgbClr val="DA1321"/>
            </a:buClr>
            <a:buFont typeface="Arial" panose="020B0604020202020204" pitchFamily="34" charset="0"/>
            <a:buNone/>
          </a:pPr>
          <a:r>
            <a:rPr lang="fr-FR" sz="1200" b="0" kern="1200">
              <a:solidFill>
                <a:srgbClr val="3E454A"/>
              </a:solidFill>
              <a:latin typeface="Arial" panose="020B0604020202020204"/>
              <a:ea typeface="+mn-ea"/>
              <a:cs typeface="+mn-cs"/>
            </a:rPr>
            <a:t>Le Conseiller détecte le besoin et procède à l’ouverture du contrat via MyFlow</a:t>
          </a:r>
        </a:p>
        <a:p>
          <a:pPr marL="0" lvl="0" indent="0" algn="ctr" defTabSz="533400">
            <a:lnSpc>
              <a:spcPct val="90000"/>
            </a:lnSpc>
            <a:spcBef>
              <a:spcPct val="0"/>
            </a:spcBef>
            <a:spcAft>
              <a:spcPct val="35000"/>
            </a:spcAft>
            <a:buClr>
              <a:srgbClr val="DA1321"/>
            </a:buClr>
            <a:buFont typeface="Arial" panose="020B0604020202020204" pitchFamily="34" charset="0"/>
            <a:buNone/>
          </a:pPr>
          <a:r>
            <a:rPr lang="fr-FR" sz="1200" b="0" kern="1200">
              <a:solidFill>
                <a:srgbClr val="3E454A"/>
              </a:solidFill>
              <a:latin typeface="Arial" panose="020B0604020202020204"/>
              <a:ea typeface="+mn-ea"/>
              <a:cs typeface="+mn-cs"/>
            </a:rPr>
            <a:t>ou</a:t>
          </a:r>
        </a:p>
        <a:p>
          <a:pPr marL="0" lvl="0" indent="0" algn="l" defTabSz="533400">
            <a:lnSpc>
              <a:spcPct val="90000"/>
            </a:lnSpc>
            <a:spcBef>
              <a:spcPct val="0"/>
            </a:spcBef>
            <a:spcAft>
              <a:spcPct val="35000"/>
            </a:spcAft>
            <a:buClr>
              <a:schemeClr val="tx2"/>
            </a:buClr>
            <a:buFont typeface="Arial" panose="020B0604020202020204" pitchFamily="34" charset="0"/>
            <a:buChar char="•"/>
          </a:pPr>
          <a:r>
            <a:rPr lang="fr-FR" sz="1200" kern="1200">
              <a:solidFill>
                <a:srgbClr val="3F3F3F"/>
              </a:solidFill>
              <a:latin typeface="Arial"/>
              <a:ea typeface="Arial"/>
              <a:cs typeface="Arial"/>
              <a:sym typeface="Arial"/>
            </a:rPr>
            <a:t>Création d’un lead par le conseiller sur Monexpert pour prise en charge du client par les équipes Leadexpert</a:t>
          </a:r>
          <a:endParaRPr lang="fr-FR" sz="1200" b="0" kern="1200">
            <a:solidFill>
              <a:srgbClr val="3E454A"/>
            </a:solidFill>
            <a:latin typeface="Arial" panose="020B0604020202020204"/>
            <a:ea typeface="+mn-ea"/>
            <a:cs typeface="+mn-cs"/>
          </a:endParaRPr>
        </a:p>
      </dgm:t>
    </dgm:pt>
    <dgm:pt modelId="{DF867006-29BF-4C79-B5EB-FAA51C12E362}" type="parTrans" cxnId="{666CE469-9BAF-4622-8B4D-3C7F75E6AFBE}">
      <dgm:prSet/>
      <dgm:spPr/>
      <dgm:t>
        <a:bodyPr/>
        <a:lstStyle/>
        <a:p>
          <a:endParaRPr lang="fr-FR"/>
        </a:p>
      </dgm:t>
    </dgm:pt>
    <dgm:pt modelId="{124C1FA0-E552-4E12-9945-9A1E83A48F91}" type="sibTrans" cxnId="{666CE469-9BAF-4622-8B4D-3C7F75E6AFBE}">
      <dgm:prSet/>
      <dgm:spPr/>
      <dgm:t>
        <a:bodyPr/>
        <a:lstStyle/>
        <a:p>
          <a:endParaRPr lang="fr-FR"/>
        </a:p>
      </dgm:t>
    </dgm:pt>
    <dgm:pt modelId="{2D87F726-AA3E-4CC1-A97D-1FBE9E52C12E}" type="pres">
      <dgm:prSet presAssocID="{6A7F1C35-DE63-481A-841B-7D4F1034FFEA}" presName="Name0" presStyleCnt="0">
        <dgm:presLayoutVars>
          <dgm:chMax val="7"/>
          <dgm:chPref val="7"/>
          <dgm:dir/>
        </dgm:presLayoutVars>
      </dgm:prSet>
      <dgm:spPr/>
    </dgm:pt>
    <dgm:pt modelId="{5F1638E8-82CC-4CCB-9D59-AC7079B469EE}" type="pres">
      <dgm:prSet presAssocID="{6A7F1C35-DE63-481A-841B-7D4F1034FFEA}" presName="Name1" presStyleCnt="0"/>
      <dgm:spPr/>
    </dgm:pt>
    <dgm:pt modelId="{EE3B3563-F66A-404B-AE79-4333FF53DA41}" type="pres">
      <dgm:prSet presAssocID="{6A7F1C35-DE63-481A-841B-7D4F1034FFEA}" presName="cycle" presStyleCnt="0"/>
      <dgm:spPr/>
    </dgm:pt>
    <dgm:pt modelId="{AB0B5069-C56D-4EE8-8BBE-4DBC2756832C}" type="pres">
      <dgm:prSet presAssocID="{6A7F1C35-DE63-481A-841B-7D4F1034FFEA}" presName="srcNode" presStyleLbl="node1" presStyleIdx="0" presStyleCnt="2"/>
      <dgm:spPr/>
    </dgm:pt>
    <dgm:pt modelId="{880BF8AA-91D9-464B-9E4B-0922497044AA}" type="pres">
      <dgm:prSet presAssocID="{6A7F1C35-DE63-481A-841B-7D4F1034FFEA}" presName="conn" presStyleLbl="parChTrans1D2" presStyleIdx="0" presStyleCnt="1"/>
      <dgm:spPr/>
    </dgm:pt>
    <dgm:pt modelId="{738E6626-1719-431F-B8BD-92394D87E28E}" type="pres">
      <dgm:prSet presAssocID="{6A7F1C35-DE63-481A-841B-7D4F1034FFEA}" presName="extraNode" presStyleLbl="node1" presStyleIdx="0" presStyleCnt="2"/>
      <dgm:spPr/>
    </dgm:pt>
    <dgm:pt modelId="{6EF187F2-01E6-40C1-9F69-90DFC5F11235}" type="pres">
      <dgm:prSet presAssocID="{6A7F1C35-DE63-481A-841B-7D4F1034FFEA}" presName="dstNode" presStyleLbl="node1" presStyleIdx="0" presStyleCnt="2"/>
      <dgm:spPr/>
    </dgm:pt>
    <dgm:pt modelId="{C7BA2D89-026A-4FB0-ACE5-C73F9D9DA109}" type="pres">
      <dgm:prSet presAssocID="{DE296059-D58E-4ECC-9DB4-9D1C42C1EC64}" presName="text_1" presStyleLbl="node1" presStyleIdx="0" presStyleCnt="2" custScaleX="98374" custLinFactNeighborX="-2672" custLinFactNeighborY="-3021">
        <dgm:presLayoutVars>
          <dgm:bulletEnabled val="1"/>
        </dgm:presLayoutVars>
      </dgm:prSet>
      <dgm:spPr/>
    </dgm:pt>
    <dgm:pt modelId="{8B65A33B-9DBB-4185-9C42-1B23A12619A5}" type="pres">
      <dgm:prSet presAssocID="{DE296059-D58E-4ECC-9DB4-9D1C42C1EC64}" presName="accent_1" presStyleCnt="0"/>
      <dgm:spPr/>
    </dgm:pt>
    <dgm:pt modelId="{093C1DF1-3B2D-4DFE-81EB-67CC03A93B05}" type="pres">
      <dgm:prSet presAssocID="{DE296059-D58E-4ECC-9DB4-9D1C42C1EC64}" presName="accentRepeatNode" presStyleLbl="solidFgAcc1" presStyleIdx="0" presStyleCnt="2" custScaleX="88203" custScaleY="88711"/>
      <dgm:spPr>
        <a:solidFill>
          <a:schemeClr val="bg1">
            <a:lumMod val="95000"/>
          </a:schemeClr>
        </a:solidFill>
        <a:ln>
          <a:solidFill>
            <a:schemeClr val="bg2"/>
          </a:solidFill>
        </a:ln>
      </dgm:spPr>
    </dgm:pt>
    <dgm:pt modelId="{2D57FA19-6FA8-47EF-B41A-AC2DA887F3F9}" type="pres">
      <dgm:prSet presAssocID="{F0F24B0E-63D2-43FC-B39D-E05817628222}" presName="text_2" presStyleLbl="node1" presStyleIdx="1" presStyleCnt="2" custScaleX="101890" custLinFactNeighborX="-204" custLinFactNeighborY="-4123">
        <dgm:presLayoutVars>
          <dgm:bulletEnabled val="1"/>
        </dgm:presLayoutVars>
      </dgm:prSet>
      <dgm:spPr/>
    </dgm:pt>
    <dgm:pt modelId="{4AAC64F8-C639-4E44-B16D-91EC230EFAA3}" type="pres">
      <dgm:prSet presAssocID="{F0F24B0E-63D2-43FC-B39D-E05817628222}" presName="accent_2" presStyleCnt="0"/>
      <dgm:spPr/>
    </dgm:pt>
    <dgm:pt modelId="{FB6412C5-605F-417D-8906-6876386A5D7F}" type="pres">
      <dgm:prSet presAssocID="{F0F24B0E-63D2-43FC-B39D-E05817628222}" presName="accentRepeatNode" presStyleLbl="solidFgAcc1" presStyleIdx="1" presStyleCnt="2" custScaleX="88203" custScaleY="93050"/>
      <dgm:spPr>
        <a:solidFill>
          <a:schemeClr val="bg1">
            <a:lumMod val="95000"/>
          </a:schemeClr>
        </a:solidFill>
        <a:ln>
          <a:solidFill>
            <a:schemeClr val="bg2"/>
          </a:solidFill>
        </a:ln>
      </dgm:spPr>
    </dgm:pt>
  </dgm:ptLst>
  <dgm:cxnLst>
    <dgm:cxn modelId="{B671BE1A-EC35-475E-B5D7-51246496C55E}" type="presOf" srcId="{29B7D755-8236-4371-A7A5-7DB04C205F9C}" destId="{880BF8AA-91D9-464B-9E4B-0922497044AA}" srcOrd="0" destOrd="0" presId="urn:microsoft.com/office/officeart/2008/layout/VerticalCurvedList"/>
    <dgm:cxn modelId="{65479D49-0185-4439-B22D-884E87ECF5FF}" type="presOf" srcId="{F0F24B0E-63D2-43FC-B39D-E05817628222}" destId="{2D57FA19-6FA8-47EF-B41A-AC2DA887F3F9}" srcOrd="0" destOrd="0" presId="urn:microsoft.com/office/officeart/2008/layout/VerticalCurvedList"/>
    <dgm:cxn modelId="{666CE469-9BAF-4622-8B4D-3C7F75E6AFBE}" srcId="{6A7F1C35-DE63-481A-841B-7D4F1034FFEA}" destId="{F0F24B0E-63D2-43FC-B39D-E05817628222}" srcOrd="1" destOrd="0" parTransId="{DF867006-29BF-4C79-B5EB-FAA51C12E362}" sibTransId="{124C1FA0-E552-4E12-9945-9A1E83A48F91}"/>
    <dgm:cxn modelId="{42771479-5C0D-438D-AA6F-5BA1B617D15F}" srcId="{6A7F1C35-DE63-481A-841B-7D4F1034FFEA}" destId="{DE296059-D58E-4ECC-9DB4-9D1C42C1EC64}" srcOrd="0" destOrd="0" parTransId="{2AFC85E1-B1ED-4F60-AA94-E6CF9023852A}" sibTransId="{29B7D755-8236-4371-A7A5-7DB04C205F9C}"/>
    <dgm:cxn modelId="{D8B1B183-B0A5-4F4D-9FCF-4A0E3142ACF2}" type="presOf" srcId="{DE296059-D58E-4ECC-9DB4-9D1C42C1EC64}" destId="{C7BA2D89-026A-4FB0-ACE5-C73F9D9DA109}" srcOrd="0" destOrd="0" presId="urn:microsoft.com/office/officeart/2008/layout/VerticalCurvedList"/>
    <dgm:cxn modelId="{0AA05BA9-22AD-4E11-8FF0-9AE027CCCDB1}" type="presOf" srcId="{6A7F1C35-DE63-481A-841B-7D4F1034FFEA}" destId="{2D87F726-AA3E-4CC1-A97D-1FBE9E52C12E}" srcOrd="0" destOrd="0" presId="urn:microsoft.com/office/officeart/2008/layout/VerticalCurvedList"/>
    <dgm:cxn modelId="{FAFBDDB9-597C-41D6-8776-9B94432369EF}" type="presParOf" srcId="{2D87F726-AA3E-4CC1-A97D-1FBE9E52C12E}" destId="{5F1638E8-82CC-4CCB-9D59-AC7079B469EE}" srcOrd="0" destOrd="0" presId="urn:microsoft.com/office/officeart/2008/layout/VerticalCurvedList"/>
    <dgm:cxn modelId="{FBA9F52D-4333-4DF3-99FD-8B1AFF8D6C90}" type="presParOf" srcId="{5F1638E8-82CC-4CCB-9D59-AC7079B469EE}" destId="{EE3B3563-F66A-404B-AE79-4333FF53DA41}" srcOrd="0" destOrd="0" presId="urn:microsoft.com/office/officeart/2008/layout/VerticalCurvedList"/>
    <dgm:cxn modelId="{723EF316-3C5C-4B70-96CA-CCB61A5E6E88}" type="presParOf" srcId="{EE3B3563-F66A-404B-AE79-4333FF53DA41}" destId="{AB0B5069-C56D-4EE8-8BBE-4DBC2756832C}" srcOrd="0" destOrd="0" presId="urn:microsoft.com/office/officeart/2008/layout/VerticalCurvedList"/>
    <dgm:cxn modelId="{1DC8DDB2-95CF-4FE7-A0E5-74923A7F169B}" type="presParOf" srcId="{EE3B3563-F66A-404B-AE79-4333FF53DA41}" destId="{880BF8AA-91D9-464B-9E4B-0922497044AA}" srcOrd="1" destOrd="0" presId="urn:microsoft.com/office/officeart/2008/layout/VerticalCurvedList"/>
    <dgm:cxn modelId="{5FC1B5B5-34FD-4BDA-A431-72FBBF201D9B}" type="presParOf" srcId="{EE3B3563-F66A-404B-AE79-4333FF53DA41}" destId="{738E6626-1719-431F-B8BD-92394D87E28E}" srcOrd="2" destOrd="0" presId="urn:microsoft.com/office/officeart/2008/layout/VerticalCurvedList"/>
    <dgm:cxn modelId="{AD6EDEC6-330C-4AA1-B5A8-DAD86C38855E}" type="presParOf" srcId="{EE3B3563-F66A-404B-AE79-4333FF53DA41}" destId="{6EF187F2-01E6-40C1-9F69-90DFC5F11235}" srcOrd="3" destOrd="0" presId="urn:microsoft.com/office/officeart/2008/layout/VerticalCurvedList"/>
    <dgm:cxn modelId="{02BF2373-0EDD-4F29-9000-001C7F382EDC}" type="presParOf" srcId="{5F1638E8-82CC-4CCB-9D59-AC7079B469EE}" destId="{C7BA2D89-026A-4FB0-ACE5-C73F9D9DA109}" srcOrd="1" destOrd="0" presId="urn:microsoft.com/office/officeart/2008/layout/VerticalCurvedList"/>
    <dgm:cxn modelId="{FDBBE527-5B41-4FE3-BB24-762AFE31924B}" type="presParOf" srcId="{5F1638E8-82CC-4CCB-9D59-AC7079B469EE}" destId="{8B65A33B-9DBB-4185-9C42-1B23A12619A5}" srcOrd="2" destOrd="0" presId="urn:microsoft.com/office/officeart/2008/layout/VerticalCurvedList"/>
    <dgm:cxn modelId="{24BAD48D-64CB-4206-A8ED-F5606B4A7E19}" type="presParOf" srcId="{8B65A33B-9DBB-4185-9C42-1B23A12619A5}" destId="{093C1DF1-3B2D-4DFE-81EB-67CC03A93B05}" srcOrd="0" destOrd="0" presId="urn:microsoft.com/office/officeart/2008/layout/VerticalCurvedList"/>
    <dgm:cxn modelId="{B666C8B9-4753-4F50-B656-D97CA19A8765}" type="presParOf" srcId="{5F1638E8-82CC-4CCB-9D59-AC7079B469EE}" destId="{2D57FA19-6FA8-47EF-B41A-AC2DA887F3F9}" srcOrd="3" destOrd="0" presId="urn:microsoft.com/office/officeart/2008/layout/VerticalCurvedList"/>
    <dgm:cxn modelId="{88C1FB58-A96C-42E7-9CC9-A7FED528B58E}" type="presParOf" srcId="{5F1638E8-82CC-4CCB-9D59-AC7079B469EE}" destId="{4AAC64F8-C639-4E44-B16D-91EC230EFAA3}" srcOrd="4" destOrd="0" presId="urn:microsoft.com/office/officeart/2008/layout/VerticalCurvedList"/>
    <dgm:cxn modelId="{5EB15062-30F0-4CF4-866B-2F9565BDAE3A}" type="presParOf" srcId="{4AAC64F8-C639-4E44-B16D-91EC230EFAA3}" destId="{FB6412C5-605F-417D-8906-6876386A5D7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7F1C35-DE63-481A-841B-7D4F1034FFE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fr-FR"/>
        </a:p>
      </dgm:t>
    </dgm:pt>
    <dgm:pt modelId="{DE296059-D58E-4ECC-9DB4-9D1C42C1EC64}">
      <dgm:prSet phldrT="[Texte]" custT="1"/>
      <dgm:spPr>
        <a:noFill/>
        <a:ln>
          <a:noFill/>
        </a:ln>
      </dgm:spPr>
      <dgm:t>
        <a:bodyPr/>
        <a:lstStyle/>
        <a:p>
          <a:pPr>
            <a:buClr>
              <a:srgbClr val="DA1321"/>
            </a:buClr>
            <a:buFont typeface="Arial" panose="020B0604020202020204" pitchFamily="34" charset="0"/>
            <a:buChar char="•"/>
          </a:pPr>
          <a:endParaRPr lang="fr-FR" sz="1100" b="0"/>
        </a:p>
      </dgm:t>
    </dgm:pt>
    <dgm:pt modelId="{2AFC85E1-B1ED-4F60-AA94-E6CF9023852A}" type="parTrans" cxnId="{42771479-5C0D-438D-AA6F-5BA1B617D15F}">
      <dgm:prSet/>
      <dgm:spPr/>
      <dgm:t>
        <a:bodyPr/>
        <a:lstStyle/>
        <a:p>
          <a:endParaRPr lang="fr-FR"/>
        </a:p>
      </dgm:t>
    </dgm:pt>
    <dgm:pt modelId="{29B7D755-8236-4371-A7A5-7DB04C205F9C}" type="sibTrans" cxnId="{42771479-5C0D-438D-AA6F-5BA1B617D15F}">
      <dgm:prSet/>
      <dgm:spPr>
        <a:ln>
          <a:solidFill>
            <a:schemeClr val="tx1"/>
          </a:solidFill>
        </a:ln>
      </dgm:spPr>
      <dgm:t>
        <a:bodyPr/>
        <a:lstStyle/>
        <a:p>
          <a:endParaRPr lang="fr-FR"/>
        </a:p>
      </dgm:t>
    </dgm:pt>
    <dgm:pt modelId="{F0F24B0E-63D2-43FC-B39D-E05817628222}">
      <dgm:prSet phldrT="[Texte]" custT="1"/>
      <dgm:spPr>
        <a:noFill/>
        <a:ln>
          <a:noFill/>
        </a:ln>
      </dgm:spPr>
      <dgm:t>
        <a:bodyPr/>
        <a:lstStyle/>
        <a:p>
          <a:pPr>
            <a:buClr>
              <a:schemeClr val="tx2"/>
            </a:buClr>
            <a:buFont typeface="Arial" panose="020B0604020202020204" pitchFamily="34" charset="0"/>
            <a:buChar char="•"/>
          </a:pPr>
          <a:endParaRPr lang="fr-FR" sz="1100" b="0">
            <a:solidFill>
              <a:schemeClr val="tx1"/>
            </a:solidFill>
          </a:endParaRPr>
        </a:p>
      </dgm:t>
    </dgm:pt>
    <dgm:pt modelId="{DF867006-29BF-4C79-B5EB-FAA51C12E362}" type="parTrans" cxnId="{666CE469-9BAF-4622-8B4D-3C7F75E6AFBE}">
      <dgm:prSet/>
      <dgm:spPr/>
      <dgm:t>
        <a:bodyPr/>
        <a:lstStyle/>
        <a:p>
          <a:endParaRPr lang="fr-FR"/>
        </a:p>
      </dgm:t>
    </dgm:pt>
    <dgm:pt modelId="{124C1FA0-E552-4E12-9945-9A1E83A48F91}" type="sibTrans" cxnId="{666CE469-9BAF-4622-8B4D-3C7F75E6AFBE}">
      <dgm:prSet/>
      <dgm:spPr/>
      <dgm:t>
        <a:bodyPr/>
        <a:lstStyle/>
        <a:p>
          <a:endParaRPr lang="fr-FR"/>
        </a:p>
      </dgm:t>
    </dgm:pt>
    <dgm:pt modelId="{2D87F726-AA3E-4CC1-A97D-1FBE9E52C12E}" type="pres">
      <dgm:prSet presAssocID="{6A7F1C35-DE63-481A-841B-7D4F1034FFEA}" presName="Name0" presStyleCnt="0">
        <dgm:presLayoutVars>
          <dgm:chMax val="7"/>
          <dgm:chPref val="7"/>
          <dgm:dir/>
        </dgm:presLayoutVars>
      </dgm:prSet>
      <dgm:spPr/>
    </dgm:pt>
    <dgm:pt modelId="{5F1638E8-82CC-4CCB-9D59-AC7079B469EE}" type="pres">
      <dgm:prSet presAssocID="{6A7F1C35-DE63-481A-841B-7D4F1034FFEA}" presName="Name1" presStyleCnt="0"/>
      <dgm:spPr/>
    </dgm:pt>
    <dgm:pt modelId="{EE3B3563-F66A-404B-AE79-4333FF53DA41}" type="pres">
      <dgm:prSet presAssocID="{6A7F1C35-DE63-481A-841B-7D4F1034FFEA}" presName="cycle" presStyleCnt="0"/>
      <dgm:spPr/>
    </dgm:pt>
    <dgm:pt modelId="{AB0B5069-C56D-4EE8-8BBE-4DBC2756832C}" type="pres">
      <dgm:prSet presAssocID="{6A7F1C35-DE63-481A-841B-7D4F1034FFEA}" presName="srcNode" presStyleLbl="node1" presStyleIdx="0" presStyleCnt="2"/>
      <dgm:spPr/>
    </dgm:pt>
    <dgm:pt modelId="{880BF8AA-91D9-464B-9E4B-0922497044AA}" type="pres">
      <dgm:prSet presAssocID="{6A7F1C35-DE63-481A-841B-7D4F1034FFEA}" presName="conn" presStyleLbl="parChTrans1D2" presStyleIdx="0" presStyleCnt="1" custLinFactNeighborX="2282"/>
      <dgm:spPr/>
    </dgm:pt>
    <dgm:pt modelId="{738E6626-1719-431F-B8BD-92394D87E28E}" type="pres">
      <dgm:prSet presAssocID="{6A7F1C35-DE63-481A-841B-7D4F1034FFEA}" presName="extraNode" presStyleLbl="node1" presStyleIdx="0" presStyleCnt="2"/>
      <dgm:spPr/>
    </dgm:pt>
    <dgm:pt modelId="{6EF187F2-01E6-40C1-9F69-90DFC5F11235}" type="pres">
      <dgm:prSet presAssocID="{6A7F1C35-DE63-481A-841B-7D4F1034FFEA}" presName="dstNode" presStyleLbl="node1" presStyleIdx="0" presStyleCnt="2"/>
      <dgm:spPr/>
    </dgm:pt>
    <dgm:pt modelId="{C7BA2D89-026A-4FB0-ACE5-C73F9D9DA109}" type="pres">
      <dgm:prSet presAssocID="{DE296059-D58E-4ECC-9DB4-9D1C42C1EC64}" presName="text_1" presStyleLbl="node1" presStyleIdx="0" presStyleCnt="2" custScaleX="111823" custLinFactNeighborX="99" custLinFactNeighborY="-482">
        <dgm:presLayoutVars>
          <dgm:bulletEnabled val="1"/>
        </dgm:presLayoutVars>
      </dgm:prSet>
      <dgm:spPr/>
    </dgm:pt>
    <dgm:pt modelId="{8B65A33B-9DBB-4185-9C42-1B23A12619A5}" type="pres">
      <dgm:prSet presAssocID="{DE296059-D58E-4ECC-9DB4-9D1C42C1EC64}" presName="accent_1" presStyleCnt="0"/>
      <dgm:spPr/>
    </dgm:pt>
    <dgm:pt modelId="{093C1DF1-3B2D-4DFE-81EB-67CC03A93B05}" type="pres">
      <dgm:prSet presAssocID="{DE296059-D58E-4ECC-9DB4-9D1C42C1EC64}" presName="accentRepeatNode" presStyleLbl="solidFgAcc1" presStyleIdx="0" presStyleCnt="2" custScaleX="73075" custScaleY="73075"/>
      <dgm:spPr>
        <a:solidFill>
          <a:schemeClr val="bg1"/>
        </a:solidFill>
        <a:ln>
          <a:solidFill>
            <a:schemeClr val="tx1"/>
          </a:solidFill>
        </a:ln>
      </dgm:spPr>
    </dgm:pt>
    <dgm:pt modelId="{2D57FA19-6FA8-47EF-B41A-AC2DA887F3F9}" type="pres">
      <dgm:prSet presAssocID="{F0F24B0E-63D2-43FC-B39D-E05817628222}" presName="text_2" presStyleLbl="node1" presStyleIdx="1" presStyleCnt="2" custScaleX="101890" custLinFactNeighborX="-5692" custLinFactNeighborY="-1306">
        <dgm:presLayoutVars>
          <dgm:bulletEnabled val="1"/>
        </dgm:presLayoutVars>
      </dgm:prSet>
      <dgm:spPr/>
    </dgm:pt>
    <dgm:pt modelId="{4AAC64F8-C639-4E44-B16D-91EC230EFAA3}" type="pres">
      <dgm:prSet presAssocID="{F0F24B0E-63D2-43FC-B39D-E05817628222}" presName="accent_2" presStyleCnt="0"/>
      <dgm:spPr/>
    </dgm:pt>
    <dgm:pt modelId="{FB6412C5-605F-417D-8906-6876386A5D7F}" type="pres">
      <dgm:prSet presAssocID="{F0F24B0E-63D2-43FC-B39D-E05817628222}" presName="accentRepeatNode" presStyleLbl="solidFgAcc1" presStyleIdx="1" presStyleCnt="2" custScaleX="74891" custScaleY="74891" custLinFactNeighborX="-482" custLinFactNeighborY="2115"/>
      <dgm:spPr>
        <a:solidFill>
          <a:schemeClr val="bg1"/>
        </a:solidFill>
        <a:ln>
          <a:solidFill>
            <a:schemeClr val="tx1"/>
          </a:solidFill>
        </a:ln>
      </dgm:spPr>
    </dgm:pt>
  </dgm:ptLst>
  <dgm:cxnLst>
    <dgm:cxn modelId="{B671BE1A-EC35-475E-B5D7-51246496C55E}" type="presOf" srcId="{29B7D755-8236-4371-A7A5-7DB04C205F9C}" destId="{880BF8AA-91D9-464B-9E4B-0922497044AA}" srcOrd="0" destOrd="0" presId="urn:microsoft.com/office/officeart/2008/layout/VerticalCurvedList"/>
    <dgm:cxn modelId="{65479D49-0185-4439-B22D-884E87ECF5FF}" type="presOf" srcId="{F0F24B0E-63D2-43FC-B39D-E05817628222}" destId="{2D57FA19-6FA8-47EF-B41A-AC2DA887F3F9}" srcOrd="0" destOrd="0" presId="urn:microsoft.com/office/officeart/2008/layout/VerticalCurvedList"/>
    <dgm:cxn modelId="{666CE469-9BAF-4622-8B4D-3C7F75E6AFBE}" srcId="{6A7F1C35-DE63-481A-841B-7D4F1034FFEA}" destId="{F0F24B0E-63D2-43FC-B39D-E05817628222}" srcOrd="1" destOrd="0" parTransId="{DF867006-29BF-4C79-B5EB-FAA51C12E362}" sibTransId="{124C1FA0-E552-4E12-9945-9A1E83A48F91}"/>
    <dgm:cxn modelId="{42771479-5C0D-438D-AA6F-5BA1B617D15F}" srcId="{6A7F1C35-DE63-481A-841B-7D4F1034FFEA}" destId="{DE296059-D58E-4ECC-9DB4-9D1C42C1EC64}" srcOrd="0" destOrd="0" parTransId="{2AFC85E1-B1ED-4F60-AA94-E6CF9023852A}" sibTransId="{29B7D755-8236-4371-A7A5-7DB04C205F9C}"/>
    <dgm:cxn modelId="{D8B1B183-B0A5-4F4D-9FCF-4A0E3142ACF2}" type="presOf" srcId="{DE296059-D58E-4ECC-9DB4-9D1C42C1EC64}" destId="{C7BA2D89-026A-4FB0-ACE5-C73F9D9DA109}" srcOrd="0" destOrd="0" presId="urn:microsoft.com/office/officeart/2008/layout/VerticalCurvedList"/>
    <dgm:cxn modelId="{0AA05BA9-22AD-4E11-8FF0-9AE027CCCDB1}" type="presOf" srcId="{6A7F1C35-DE63-481A-841B-7D4F1034FFEA}" destId="{2D87F726-AA3E-4CC1-A97D-1FBE9E52C12E}" srcOrd="0" destOrd="0" presId="urn:microsoft.com/office/officeart/2008/layout/VerticalCurvedList"/>
    <dgm:cxn modelId="{FAFBDDB9-597C-41D6-8776-9B94432369EF}" type="presParOf" srcId="{2D87F726-AA3E-4CC1-A97D-1FBE9E52C12E}" destId="{5F1638E8-82CC-4CCB-9D59-AC7079B469EE}" srcOrd="0" destOrd="0" presId="urn:microsoft.com/office/officeart/2008/layout/VerticalCurvedList"/>
    <dgm:cxn modelId="{FBA9F52D-4333-4DF3-99FD-8B1AFF8D6C90}" type="presParOf" srcId="{5F1638E8-82CC-4CCB-9D59-AC7079B469EE}" destId="{EE3B3563-F66A-404B-AE79-4333FF53DA41}" srcOrd="0" destOrd="0" presId="urn:microsoft.com/office/officeart/2008/layout/VerticalCurvedList"/>
    <dgm:cxn modelId="{723EF316-3C5C-4B70-96CA-CCB61A5E6E88}" type="presParOf" srcId="{EE3B3563-F66A-404B-AE79-4333FF53DA41}" destId="{AB0B5069-C56D-4EE8-8BBE-4DBC2756832C}" srcOrd="0" destOrd="0" presId="urn:microsoft.com/office/officeart/2008/layout/VerticalCurvedList"/>
    <dgm:cxn modelId="{1DC8DDB2-95CF-4FE7-A0E5-74923A7F169B}" type="presParOf" srcId="{EE3B3563-F66A-404B-AE79-4333FF53DA41}" destId="{880BF8AA-91D9-464B-9E4B-0922497044AA}" srcOrd="1" destOrd="0" presId="urn:microsoft.com/office/officeart/2008/layout/VerticalCurvedList"/>
    <dgm:cxn modelId="{5FC1B5B5-34FD-4BDA-A431-72FBBF201D9B}" type="presParOf" srcId="{EE3B3563-F66A-404B-AE79-4333FF53DA41}" destId="{738E6626-1719-431F-B8BD-92394D87E28E}" srcOrd="2" destOrd="0" presId="urn:microsoft.com/office/officeart/2008/layout/VerticalCurvedList"/>
    <dgm:cxn modelId="{AD6EDEC6-330C-4AA1-B5A8-DAD86C38855E}" type="presParOf" srcId="{EE3B3563-F66A-404B-AE79-4333FF53DA41}" destId="{6EF187F2-01E6-40C1-9F69-90DFC5F11235}" srcOrd="3" destOrd="0" presId="urn:microsoft.com/office/officeart/2008/layout/VerticalCurvedList"/>
    <dgm:cxn modelId="{02BF2373-0EDD-4F29-9000-001C7F382EDC}" type="presParOf" srcId="{5F1638E8-82CC-4CCB-9D59-AC7079B469EE}" destId="{C7BA2D89-026A-4FB0-ACE5-C73F9D9DA109}" srcOrd="1" destOrd="0" presId="urn:microsoft.com/office/officeart/2008/layout/VerticalCurvedList"/>
    <dgm:cxn modelId="{FDBBE527-5B41-4FE3-BB24-762AFE31924B}" type="presParOf" srcId="{5F1638E8-82CC-4CCB-9D59-AC7079B469EE}" destId="{8B65A33B-9DBB-4185-9C42-1B23A12619A5}" srcOrd="2" destOrd="0" presId="urn:microsoft.com/office/officeart/2008/layout/VerticalCurvedList"/>
    <dgm:cxn modelId="{24BAD48D-64CB-4206-A8ED-F5606B4A7E19}" type="presParOf" srcId="{8B65A33B-9DBB-4185-9C42-1B23A12619A5}" destId="{093C1DF1-3B2D-4DFE-81EB-67CC03A93B05}" srcOrd="0" destOrd="0" presId="urn:microsoft.com/office/officeart/2008/layout/VerticalCurvedList"/>
    <dgm:cxn modelId="{B666C8B9-4753-4F50-B656-D97CA19A8765}" type="presParOf" srcId="{5F1638E8-82CC-4CCB-9D59-AC7079B469EE}" destId="{2D57FA19-6FA8-47EF-B41A-AC2DA887F3F9}" srcOrd="3" destOrd="0" presId="urn:microsoft.com/office/officeart/2008/layout/VerticalCurvedList"/>
    <dgm:cxn modelId="{88C1FB58-A96C-42E7-9CC9-A7FED528B58E}" type="presParOf" srcId="{5F1638E8-82CC-4CCB-9D59-AC7079B469EE}" destId="{4AAC64F8-C639-4E44-B16D-91EC230EFAA3}" srcOrd="4" destOrd="0" presId="urn:microsoft.com/office/officeart/2008/layout/VerticalCurvedList"/>
    <dgm:cxn modelId="{5EB15062-30F0-4CF4-866B-2F9565BDAE3A}" type="presParOf" srcId="{4AAC64F8-C639-4E44-B16D-91EC230EFAA3}" destId="{FB6412C5-605F-417D-8906-6876386A5D7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A7F1C35-DE63-481A-841B-7D4F1034FFE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fr-FR"/>
        </a:p>
      </dgm:t>
    </dgm:pt>
    <dgm:pt modelId="{DE296059-D58E-4ECC-9DB4-9D1C42C1EC64}">
      <dgm:prSet phldrT="[Texte]" custT="1"/>
      <dgm:spPr>
        <a:noFill/>
        <a:ln>
          <a:noFill/>
        </a:ln>
      </dgm:spPr>
      <dgm:t>
        <a:bodyPr/>
        <a:lstStyle/>
        <a:p>
          <a:pPr>
            <a:buClr>
              <a:srgbClr val="DA1321"/>
            </a:buClr>
            <a:buFont typeface="Arial" panose="020B0604020202020204" pitchFamily="34" charset="0"/>
            <a:buChar char="•"/>
          </a:pPr>
          <a:r>
            <a:rPr lang="fr-FR" sz="1200" b="0">
              <a:solidFill>
                <a:schemeClr val="tx1"/>
              </a:solidFill>
            </a:rPr>
            <a:t>Professionnel souhaitant encaisser sur un site marchand</a:t>
          </a:r>
        </a:p>
      </dgm:t>
    </dgm:pt>
    <dgm:pt modelId="{2AFC85E1-B1ED-4F60-AA94-E6CF9023852A}" type="parTrans" cxnId="{42771479-5C0D-438D-AA6F-5BA1B617D15F}">
      <dgm:prSet/>
      <dgm:spPr/>
      <dgm:t>
        <a:bodyPr/>
        <a:lstStyle/>
        <a:p>
          <a:endParaRPr lang="fr-FR"/>
        </a:p>
      </dgm:t>
    </dgm:pt>
    <dgm:pt modelId="{29B7D755-8236-4371-A7A5-7DB04C205F9C}" type="sibTrans" cxnId="{42771479-5C0D-438D-AA6F-5BA1B617D15F}">
      <dgm:prSet/>
      <dgm:spPr>
        <a:ln>
          <a:solidFill>
            <a:schemeClr val="tx1"/>
          </a:solidFill>
        </a:ln>
      </dgm:spPr>
      <dgm:t>
        <a:bodyPr/>
        <a:lstStyle/>
        <a:p>
          <a:endParaRPr lang="fr-FR"/>
        </a:p>
      </dgm:t>
    </dgm:pt>
    <dgm:pt modelId="{F0F24B0E-63D2-43FC-B39D-E05817628222}">
      <dgm:prSet phldrT="[Texte]" custT="1"/>
      <dgm:spPr>
        <a:noFill/>
        <a:ln>
          <a:noFill/>
        </a:ln>
      </dgm:spPr>
      <dgm:t>
        <a:bodyPr/>
        <a:lstStyle/>
        <a:p>
          <a:pPr>
            <a:buClr>
              <a:schemeClr val="tx2"/>
            </a:buClr>
            <a:buFont typeface="Arial" panose="020B0604020202020204" pitchFamily="34" charset="0"/>
            <a:buChar char="•"/>
          </a:pPr>
          <a:r>
            <a:rPr lang="fr-FR" sz="1100" b="0">
              <a:solidFill>
                <a:schemeClr val="tx1"/>
              </a:solidFill>
            </a:rPr>
            <a:t>D</a:t>
          </a:r>
          <a:r>
            <a:rPr lang="fr-FR" sz="1200" b="0">
              <a:solidFill>
                <a:schemeClr val="tx1"/>
              </a:solidFill>
            </a:rPr>
            <a:t>étection du besoin par le conseiller et envoi d’un lead dans Monexpert</a:t>
          </a:r>
        </a:p>
        <a:p>
          <a:pPr>
            <a:buClr>
              <a:schemeClr val="tx2"/>
            </a:buClr>
            <a:buFont typeface="Arial" panose="020B0604020202020204" pitchFamily="34" charset="0"/>
            <a:buChar char="•"/>
          </a:pPr>
          <a:r>
            <a:rPr kumimoji="0" lang="fr-FR" sz="1200" b="0" i="0" u="none" strike="noStrike" cap="none" spc="0" normalizeH="0" baseline="0" noProof="0">
              <a:ln>
                <a:noFill/>
              </a:ln>
              <a:solidFill>
                <a:srgbClr val="3E454A"/>
              </a:solidFill>
              <a:effectLst/>
              <a:uLnTx/>
              <a:uFillTx/>
            </a:rPr>
            <a:t>Gestion du lead part les expert PayPlug e-commerce (qualification du besoin et vente du contrat adapté)</a:t>
          </a:r>
        </a:p>
        <a:p>
          <a:pPr>
            <a:buClr>
              <a:schemeClr val="tx2"/>
            </a:buClr>
            <a:buFont typeface="Arial" panose="020B0604020202020204" pitchFamily="34" charset="0"/>
            <a:buChar char="•"/>
          </a:pPr>
          <a:endParaRPr lang="fr-FR" sz="1100" b="1">
            <a:solidFill>
              <a:schemeClr val="tx1"/>
            </a:solidFill>
          </a:endParaRPr>
        </a:p>
      </dgm:t>
    </dgm:pt>
    <dgm:pt modelId="{DF867006-29BF-4C79-B5EB-FAA51C12E362}" type="parTrans" cxnId="{666CE469-9BAF-4622-8B4D-3C7F75E6AFBE}">
      <dgm:prSet/>
      <dgm:spPr/>
      <dgm:t>
        <a:bodyPr/>
        <a:lstStyle/>
        <a:p>
          <a:endParaRPr lang="fr-FR"/>
        </a:p>
      </dgm:t>
    </dgm:pt>
    <dgm:pt modelId="{124C1FA0-E552-4E12-9945-9A1E83A48F91}" type="sibTrans" cxnId="{666CE469-9BAF-4622-8B4D-3C7F75E6AFBE}">
      <dgm:prSet/>
      <dgm:spPr/>
      <dgm:t>
        <a:bodyPr/>
        <a:lstStyle/>
        <a:p>
          <a:endParaRPr lang="fr-FR"/>
        </a:p>
      </dgm:t>
    </dgm:pt>
    <dgm:pt modelId="{2D87F726-AA3E-4CC1-A97D-1FBE9E52C12E}" type="pres">
      <dgm:prSet presAssocID="{6A7F1C35-DE63-481A-841B-7D4F1034FFEA}" presName="Name0" presStyleCnt="0">
        <dgm:presLayoutVars>
          <dgm:chMax val="7"/>
          <dgm:chPref val="7"/>
          <dgm:dir/>
        </dgm:presLayoutVars>
      </dgm:prSet>
      <dgm:spPr/>
    </dgm:pt>
    <dgm:pt modelId="{5F1638E8-82CC-4CCB-9D59-AC7079B469EE}" type="pres">
      <dgm:prSet presAssocID="{6A7F1C35-DE63-481A-841B-7D4F1034FFEA}" presName="Name1" presStyleCnt="0"/>
      <dgm:spPr/>
    </dgm:pt>
    <dgm:pt modelId="{EE3B3563-F66A-404B-AE79-4333FF53DA41}" type="pres">
      <dgm:prSet presAssocID="{6A7F1C35-DE63-481A-841B-7D4F1034FFEA}" presName="cycle" presStyleCnt="0"/>
      <dgm:spPr/>
    </dgm:pt>
    <dgm:pt modelId="{AB0B5069-C56D-4EE8-8BBE-4DBC2756832C}" type="pres">
      <dgm:prSet presAssocID="{6A7F1C35-DE63-481A-841B-7D4F1034FFEA}" presName="srcNode" presStyleLbl="node1" presStyleIdx="0" presStyleCnt="2"/>
      <dgm:spPr/>
    </dgm:pt>
    <dgm:pt modelId="{880BF8AA-91D9-464B-9E4B-0922497044AA}" type="pres">
      <dgm:prSet presAssocID="{6A7F1C35-DE63-481A-841B-7D4F1034FFEA}" presName="conn" presStyleLbl="parChTrans1D2" presStyleIdx="0" presStyleCnt="1" custLinFactNeighborX="2282"/>
      <dgm:spPr/>
    </dgm:pt>
    <dgm:pt modelId="{738E6626-1719-431F-B8BD-92394D87E28E}" type="pres">
      <dgm:prSet presAssocID="{6A7F1C35-DE63-481A-841B-7D4F1034FFEA}" presName="extraNode" presStyleLbl="node1" presStyleIdx="0" presStyleCnt="2"/>
      <dgm:spPr/>
    </dgm:pt>
    <dgm:pt modelId="{6EF187F2-01E6-40C1-9F69-90DFC5F11235}" type="pres">
      <dgm:prSet presAssocID="{6A7F1C35-DE63-481A-841B-7D4F1034FFEA}" presName="dstNode" presStyleLbl="node1" presStyleIdx="0" presStyleCnt="2"/>
      <dgm:spPr/>
    </dgm:pt>
    <dgm:pt modelId="{C7BA2D89-026A-4FB0-ACE5-C73F9D9DA109}" type="pres">
      <dgm:prSet presAssocID="{DE296059-D58E-4ECC-9DB4-9D1C42C1EC64}" presName="text_1" presStyleLbl="node1" presStyleIdx="0" presStyleCnt="2" custScaleX="111823" custLinFactNeighborX="99" custLinFactNeighborY="-482">
        <dgm:presLayoutVars>
          <dgm:bulletEnabled val="1"/>
        </dgm:presLayoutVars>
      </dgm:prSet>
      <dgm:spPr/>
    </dgm:pt>
    <dgm:pt modelId="{8B65A33B-9DBB-4185-9C42-1B23A12619A5}" type="pres">
      <dgm:prSet presAssocID="{DE296059-D58E-4ECC-9DB4-9D1C42C1EC64}" presName="accent_1" presStyleCnt="0"/>
      <dgm:spPr/>
    </dgm:pt>
    <dgm:pt modelId="{093C1DF1-3B2D-4DFE-81EB-67CC03A93B05}" type="pres">
      <dgm:prSet presAssocID="{DE296059-D58E-4ECC-9DB4-9D1C42C1EC64}" presName="accentRepeatNode" presStyleLbl="solidFgAcc1" presStyleIdx="0" presStyleCnt="2" custScaleX="73075" custScaleY="73075"/>
      <dgm:spPr>
        <a:solidFill>
          <a:schemeClr val="bg1"/>
        </a:solidFill>
        <a:ln>
          <a:solidFill>
            <a:schemeClr val="tx1"/>
          </a:solidFill>
        </a:ln>
      </dgm:spPr>
    </dgm:pt>
    <dgm:pt modelId="{2D57FA19-6FA8-47EF-B41A-AC2DA887F3F9}" type="pres">
      <dgm:prSet presAssocID="{F0F24B0E-63D2-43FC-B39D-E05817628222}" presName="text_2" presStyleLbl="node1" presStyleIdx="1" presStyleCnt="2" custScaleX="101890" custScaleY="176764" custLinFactNeighborX="-5692" custLinFactNeighborY="-1306">
        <dgm:presLayoutVars>
          <dgm:bulletEnabled val="1"/>
        </dgm:presLayoutVars>
      </dgm:prSet>
      <dgm:spPr/>
    </dgm:pt>
    <dgm:pt modelId="{4AAC64F8-C639-4E44-B16D-91EC230EFAA3}" type="pres">
      <dgm:prSet presAssocID="{F0F24B0E-63D2-43FC-B39D-E05817628222}" presName="accent_2" presStyleCnt="0"/>
      <dgm:spPr/>
    </dgm:pt>
    <dgm:pt modelId="{FB6412C5-605F-417D-8906-6876386A5D7F}" type="pres">
      <dgm:prSet presAssocID="{F0F24B0E-63D2-43FC-B39D-E05817628222}" presName="accentRepeatNode" presStyleLbl="solidFgAcc1" presStyleIdx="1" presStyleCnt="2" custScaleX="74891" custScaleY="74891" custLinFactNeighborX="-482" custLinFactNeighborY="2115"/>
      <dgm:spPr>
        <a:solidFill>
          <a:schemeClr val="bg1"/>
        </a:solidFill>
        <a:ln>
          <a:solidFill>
            <a:schemeClr val="tx1"/>
          </a:solidFill>
        </a:ln>
      </dgm:spPr>
    </dgm:pt>
  </dgm:ptLst>
  <dgm:cxnLst>
    <dgm:cxn modelId="{B671BE1A-EC35-475E-B5D7-51246496C55E}" type="presOf" srcId="{29B7D755-8236-4371-A7A5-7DB04C205F9C}" destId="{880BF8AA-91D9-464B-9E4B-0922497044AA}" srcOrd="0" destOrd="0" presId="urn:microsoft.com/office/officeart/2008/layout/VerticalCurvedList"/>
    <dgm:cxn modelId="{65479D49-0185-4439-B22D-884E87ECF5FF}" type="presOf" srcId="{F0F24B0E-63D2-43FC-B39D-E05817628222}" destId="{2D57FA19-6FA8-47EF-B41A-AC2DA887F3F9}" srcOrd="0" destOrd="0" presId="urn:microsoft.com/office/officeart/2008/layout/VerticalCurvedList"/>
    <dgm:cxn modelId="{666CE469-9BAF-4622-8B4D-3C7F75E6AFBE}" srcId="{6A7F1C35-DE63-481A-841B-7D4F1034FFEA}" destId="{F0F24B0E-63D2-43FC-B39D-E05817628222}" srcOrd="1" destOrd="0" parTransId="{DF867006-29BF-4C79-B5EB-FAA51C12E362}" sibTransId="{124C1FA0-E552-4E12-9945-9A1E83A48F91}"/>
    <dgm:cxn modelId="{42771479-5C0D-438D-AA6F-5BA1B617D15F}" srcId="{6A7F1C35-DE63-481A-841B-7D4F1034FFEA}" destId="{DE296059-D58E-4ECC-9DB4-9D1C42C1EC64}" srcOrd="0" destOrd="0" parTransId="{2AFC85E1-B1ED-4F60-AA94-E6CF9023852A}" sibTransId="{29B7D755-8236-4371-A7A5-7DB04C205F9C}"/>
    <dgm:cxn modelId="{D8B1B183-B0A5-4F4D-9FCF-4A0E3142ACF2}" type="presOf" srcId="{DE296059-D58E-4ECC-9DB4-9D1C42C1EC64}" destId="{C7BA2D89-026A-4FB0-ACE5-C73F9D9DA109}" srcOrd="0" destOrd="0" presId="urn:microsoft.com/office/officeart/2008/layout/VerticalCurvedList"/>
    <dgm:cxn modelId="{0AA05BA9-22AD-4E11-8FF0-9AE027CCCDB1}" type="presOf" srcId="{6A7F1C35-DE63-481A-841B-7D4F1034FFEA}" destId="{2D87F726-AA3E-4CC1-A97D-1FBE9E52C12E}" srcOrd="0" destOrd="0" presId="urn:microsoft.com/office/officeart/2008/layout/VerticalCurvedList"/>
    <dgm:cxn modelId="{FAFBDDB9-597C-41D6-8776-9B94432369EF}" type="presParOf" srcId="{2D87F726-AA3E-4CC1-A97D-1FBE9E52C12E}" destId="{5F1638E8-82CC-4CCB-9D59-AC7079B469EE}" srcOrd="0" destOrd="0" presId="urn:microsoft.com/office/officeart/2008/layout/VerticalCurvedList"/>
    <dgm:cxn modelId="{FBA9F52D-4333-4DF3-99FD-8B1AFF8D6C90}" type="presParOf" srcId="{5F1638E8-82CC-4CCB-9D59-AC7079B469EE}" destId="{EE3B3563-F66A-404B-AE79-4333FF53DA41}" srcOrd="0" destOrd="0" presId="urn:microsoft.com/office/officeart/2008/layout/VerticalCurvedList"/>
    <dgm:cxn modelId="{723EF316-3C5C-4B70-96CA-CCB61A5E6E88}" type="presParOf" srcId="{EE3B3563-F66A-404B-AE79-4333FF53DA41}" destId="{AB0B5069-C56D-4EE8-8BBE-4DBC2756832C}" srcOrd="0" destOrd="0" presId="urn:microsoft.com/office/officeart/2008/layout/VerticalCurvedList"/>
    <dgm:cxn modelId="{1DC8DDB2-95CF-4FE7-A0E5-74923A7F169B}" type="presParOf" srcId="{EE3B3563-F66A-404B-AE79-4333FF53DA41}" destId="{880BF8AA-91D9-464B-9E4B-0922497044AA}" srcOrd="1" destOrd="0" presId="urn:microsoft.com/office/officeart/2008/layout/VerticalCurvedList"/>
    <dgm:cxn modelId="{5FC1B5B5-34FD-4BDA-A431-72FBBF201D9B}" type="presParOf" srcId="{EE3B3563-F66A-404B-AE79-4333FF53DA41}" destId="{738E6626-1719-431F-B8BD-92394D87E28E}" srcOrd="2" destOrd="0" presId="urn:microsoft.com/office/officeart/2008/layout/VerticalCurvedList"/>
    <dgm:cxn modelId="{AD6EDEC6-330C-4AA1-B5A8-DAD86C38855E}" type="presParOf" srcId="{EE3B3563-F66A-404B-AE79-4333FF53DA41}" destId="{6EF187F2-01E6-40C1-9F69-90DFC5F11235}" srcOrd="3" destOrd="0" presId="urn:microsoft.com/office/officeart/2008/layout/VerticalCurvedList"/>
    <dgm:cxn modelId="{02BF2373-0EDD-4F29-9000-001C7F382EDC}" type="presParOf" srcId="{5F1638E8-82CC-4CCB-9D59-AC7079B469EE}" destId="{C7BA2D89-026A-4FB0-ACE5-C73F9D9DA109}" srcOrd="1" destOrd="0" presId="urn:microsoft.com/office/officeart/2008/layout/VerticalCurvedList"/>
    <dgm:cxn modelId="{FDBBE527-5B41-4FE3-BB24-762AFE31924B}" type="presParOf" srcId="{5F1638E8-82CC-4CCB-9D59-AC7079B469EE}" destId="{8B65A33B-9DBB-4185-9C42-1B23A12619A5}" srcOrd="2" destOrd="0" presId="urn:microsoft.com/office/officeart/2008/layout/VerticalCurvedList"/>
    <dgm:cxn modelId="{24BAD48D-64CB-4206-A8ED-F5606B4A7E19}" type="presParOf" srcId="{8B65A33B-9DBB-4185-9C42-1B23A12619A5}" destId="{093C1DF1-3B2D-4DFE-81EB-67CC03A93B05}" srcOrd="0" destOrd="0" presId="urn:microsoft.com/office/officeart/2008/layout/VerticalCurvedList"/>
    <dgm:cxn modelId="{B666C8B9-4753-4F50-B656-D97CA19A8765}" type="presParOf" srcId="{5F1638E8-82CC-4CCB-9D59-AC7079B469EE}" destId="{2D57FA19-6FA8-47EF-B41A-AC2DA887F3F9}" srcOrd="3" destOrd="0" presId="urn:microsoft.com/office/officeart/2008/layout/VerticalCurvedList"/>
    <dgm:cxn modelId="{88C1FB58-A96C-42E7-9CC9-A7FED528B58E}" type="presParOf" srcId="{5F1638E8-82CC-4CCB-9D59-AC7079B469EE}" destId="{4AAC64F8-C639-4E44-B16D-91EC230EFAA3}" srcOrd="4" destOrd="0" presId="urn:microsoft.com/office/officeart/2008/layout/VerticalCurvedList"/>
    <dgm:cxn modelId="{5EB15062-30F0-4CF4-866B-2F9565BDAE3A}" type="presParOf" srcId="{4AAC64F8-C639-4E44-B16D-91EC230EFAA3}" destId="{FB6412C5-605F-417D-8906-6876386A5D7F}"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A7F1C35-DE63-481A-841B-7D4F1034FFE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fr-FR"/>
        </a:p>
      </dgm:t>
    </dgm:pt>
    <dgm:pt modelId="{DE296059-D58E-4ECC-9DB4-9D1C42C1EC64}">
      <dgm:prSet phldrT="[Texte]" custT="1"/>
      <dgm:spPr>
        <a:noFill/>
        <a:ln>
          <a:noFill/>
        </a:ln>
      </dgm:spPr>
      <dgm:t>
        <a:bodyPr/>
        <a:lstStyle/>
        <a:p>
          <a:pPr>
            <a:buClr>
              <a:srgbClr val="DA1321"/>
            </a:buClr>
            <a:buFont typeface="Arial" panose="020B0604020202020204" pitchFamily="34" charset="0"/>
            <a:buChar char="•"/>
          </a:pPr>
          <a:r>
            <a:rPr lang="fr-FR" sz="1200" b="0">
              <a:solidFill>
                <a:schemeClr val="tx1"/>
              </a:solidFill>
            </a:rPr>
            <a:t>Professionnel souhaitant proposer la paiement en 3 ou 4 fois sur son site internet. Equipé ou pas d’une solution de paiement du Groupe </a:t>
          </a:r>
        </a:p>
      </dgm:t>
    </dgm:pt>
    <dgm:pt modelId="{2AFC85E1-B1ED-4F60-AA94-E6CF9023852A}" type="parTrans" cxnId="{42771479-5C0D-438D-AA6F-5BA1B617D15F}">
      <dgm:prSet/>
      <dgm:spPr/>
      <dgm:t>
        <a:bodyPr/>
        <a:lstStyle/>
        <a:p>
          <a:endParaRPr lang="fr-FR"/>
        </a:p>
      </dgm:t>
    </dgm:pt>
    <dgm:pt modelId="{29B7D755-8236-4371-A7A5-7DB04C205F9C}" type="sibTrans" cxnId="{42771479-5C0D-438D-AA6F-5BA1B617D15F}">
      <dgm:prSet/>
      <dgm:spPr>
        <a:ln>
          <a:solidFill>
            <a:schemeClr val="tx1"/>
          </a:solidFill>
        </a:ln>
      </dgm:spPr>
      <dgm:t>
        <a:bodyPr/>
        <a:lstStyle/>
        <a:p>
          <a:endParaRPr lang="fr-FR"/>
        </a:p>
      </dgm:t>
    </dgm:pt>
    <dgm:pt modelId="{F0F24B0E-63D2-43FC-B39D-E05817628222}">
      <dgm:prSet phldrT="[Texte]" custT="1"/>
      <dgm:spPr>
        <a:noFill/>
        <a:ln>
          <a:noFill/>
        </a:ln>
      </dgm:spPr>
      <dgm:t>
        <a:bodyPr/>
        <a:lstStyle/>
        <a:p>
          <a:pPr>
            <a:buClr>
              <a:schemeClr val="tx2"/>
            </a:buClr>
            <a:buFont typeface="Arial" panose="020B0604020202020204" pitchFamily="34" charset="0"/>
            <a:buChar char="•"/>
          </a:pPr>
          <a:r>
            <a:rPr lang="fr-FR" sz="1200" b="0">
              <a:solidFill>
                <a:schemeClr val="tx1"/>
              </a:solidFill>
            </a:rPr>
            <a:t>Le conseiller détecte le besoin et saisit la demande dans Monexpert</a:t>
          </a:r>
        </a:p>
        <a:p>
          <a:pPr>
            <a:buClr>
              <a:schemeClr val="tx2"/>
            </a:buClr>
            <a:buFont typeface="Arial" panose="020B0604020202020204" pitchFamily="34" charset="0"/>
            <a:buChar char="•"/>
          </a:pPr>
          <a:r>
            <a:rPr kumimoji="0" lang="fr-FR" sz="1200" b="0" i="0" u="none" strike="noStrike" cap="none" spc="0" normalizeH="0" baseline="0" noProof="0">
              <a:ln>
                <a:noFill/>
              </a:ln>
              <a:solidFill>
                <a:srgbClr val="3E454A"/>
              </a:solidFill>
              <a:effectLst/>
              <a:uLnTx/>
              <a:uFillTx/>
            </a:rPr>
            <a:t>Gestion du lead part les experts PayPlug e-commerce (qualification du besoin et vente du contrat adapté)</a:t>
          </a:r>
          <a:endParaRPr lang="fr-FR" sz="1200" b="0">
            <a:solidFill>
              <a:schemeClr val="tx1"/>
            </a:solidFill>
          </a:endParaRPr>
        </a:p>
      </dgm:t>
    </dgm:pt>
    <dgm:pt modelId="{DF867006-29BF-4C79-B5EB-FAA51C12E362}" type="parTrans" cxnId="{666CE469-9BAF-4622-8B4D-3C7F75E6AFBE}">
      <dgm:prSet/>
      <dgm:spPr/>
      <dgm:t>
        <a:bodyPr/>
        <a:lstStyle/>
        <a:p>
          <a:endParaRPr lang="fr-FR"/>
        </a:p>
      </dgm:t>
    </dgm:pt>
    <dgm:pt modelId="{124C1FA0-E552-4E12-9945-9A1E83A48F91}" type="sibTrans" cxnId="{666CE469-9BAF-4622-8B4D-3C7F75E6AFBE}">
      <dgm:prSet/>
      <dgm:spPr/>
      <dgm:t>
        <a:bodyPr/>
        <a:lstStyle/>
        <a:p>
          <a:endParaRPr lang="fr-FR"/>
        </a:p>
      </dgm:t>
    </dgm:pt>
    <dgm:pt modelId="{2D87F726-AA3E-4CC1-A97D-1FBE9E52C12E}" type="pres">
      <dgm:prSet presAssocID="{6A7F1C35-DE63-481A-841B-7D4F1034FFEA}" presName="Name0" presStyleCnt="0">
        <dgm:presLayoutVars>
          <dgm:chMax val="7"/>
          <dgm:chPref val="7"/>
          <dgm:dir/>
        </dgm:presLayoutVars>
      </dgm:prSet>
      <dgm:spPr/>
    </dgm:pt>
    <dgm:pt modelId="{5F1638E8-82CC-4CCB-9D59-AC7079B469EE}" type="pres">
      <dgm:prSet presAssocID="{6A7F1C35-DE63-481A-841B-7D4F1034FFEA}" presName="Name1" presStyleCnt="0"/>
      <dgm:spPr/>
    </dgm:pt>
    <dgm:pt modelId="{EE3B3563-F66A-404B-AE79-4333FF53DA41}" type="pres">
      <dgm:prSet presAssocID="{6A7F1C35-DE63-481A-841B-7D4F1034FFEA}" presName="cycle" presStyleCnt="0"/>
      <dgm:spPr/>
    </dgm:pt>
    <dgm:pt modelId="{AB0B5069-C56D-4EE8-8BBE-4DBC2756832C}" type="pres">
      <dgm:prSet presAssocID="{6A7F1C35-DE63-481A-841B-7D4F1034FFEA}" presName="srcNode" presStyleLbl="node1" presStyleIdx="0" presStyleCnt="2"/>
      <dgm:spPr/>
    </dgm:pt>
    <dgm:pt modelId="{880BF8AA-91D9-464B-9E4B-0922497044AA}" type="pres">
      <dgm:prSet presAssocID="{6A7F1C35-DE63-481A-841B-7D4F1034FFEA}" presName="conn" presStyleLbl="parChTrans1D2" presStyleIdx="0" presStyleCnt="1" custLinFactNeighborX="2282"/>
      <dgm:spPr/>
    </dgm:pt>
    <dgm:pt modelId="{738E6626-1719-431F-B8BD-92394D87E28E}" type="pres">
      <dgm:prSet presAssocID="{6A7F1C35-DE63-481A-841B-7D4F1034FFEA}" presName="extraNode" presStyleLbl="node1" presStyleIdx="0" presStyleCnt="2"/>
      <dgm:spPr/>
    </dgm:pt>
    <dgm:pt modelId="{6EF187F2-01E6-40C1-9F69-90DFC5F11235}" type="pres">
      <dgm:prSet presAssocID="{6A7F1C35-DE63-481A-841B-7D4F1034FFEA}" presName="dstNode" presStyleLbl="node1" presStyleIdx="0" presStyleCnt="2"/>
      <dgm:spPr/>
    </dgm:pt>
    <dgm:pt modelId="{C7BA2D89-026A-4FB0-ACE5-C73F9D9DA109}" type="pres">
      <dgm:prSet presAssocID="{DE296059-D58E-4ECC-9DB4-9D1C42C1EC64}" presName="text_1" presStyleLbl="node1" presStyleIdx="0" presStyleCnt="2" custScaleX="111823" custLinFactNeighborX="126" custLinFactNeighborY="10933">
        <dgm:presLayoutVars>
          <dgm:bulletEnabled val="1"/>
        </dgm:presLayoutVars>
      </dgm:prSet>
      <dgm:spPr/>
    </dgm:pt>
    <dgm:pt modelId="{8B65A33B-9DBB-4185-9C42-1B23A12619A5}" type="pres">
      <dgm:prSet presAssocID="{DE296059-D58E-4ECC-9DB4-9D1C42C1EC64}" presName="accent_1" presStyleCnt="0"/>
      <dgm:spPr/>
    </dgm:pt>
    <dgm:pt modelId="{093C1DF1-3B2D-4DFE-81EB-67CC03A93B05}" type="pres">
      <dgm:prSet presAssocID="{DE296059-D58E-4ECC-9DB4-9D1C42C1EC64}" presName="accentRepeatNode" presStyleLbl="solidFgAcc1" presStyleIdx="0" presStyleCnt="2" custScaleX="73075" custScaleY="73075"/>
      <dgm:spPr>
        <a:solidFill>
          <a:schemeClr val="bg1"/>
        </a:solidFill>
        <a:ln>
          <a:solidFill>
            <a:schemeClr val="tx1"/>
          </a:solidFill>
        </a:ln>
      </dgm:spPr>
    </dgm:pt>
    <dgm:pt modelId="{2D57FA19-6FA8-47EF-B41A-AC2DA887F3F9}" type="pres">
      <dgm:prSet presAssocID="{F0F24B0E-63D2-43FC-B39D-E05817628222}" presName="text_2" presStyleLbl="node1" presStyleIdx="1" presStyleCnt="2" custScaleX="101890" custLinFactNeighborX="-5692" custLinFactNeighborY="-1306">
        <dgm:presLayoutVars>
          <dgm:bulletEnabled val="1"/>
        </dgm:presLayoutVars>
      </dgm:prSet>
      <dgm:spPr/>
    </dgm:pt>
    <dgm:pt modelId="{4AAC64F8-C639-4E44-B16D-91EC230EFAA3}" type="pres">
      <dgm:prSet presAssocID="{F0F24B0E-63D2-43FC-B39D-E05817628222}" presName="accent_2" presStyleCnt="0"/>
      <dgm:spPr/>
    </dgm:pt>
    <dgm:pt modelId="{FB6412C5-605F-417D-8906-6876386A5D7F}" type="pres">
      <dgm:prSet presAssocID="{F0F24B0E-63D2-43FC-B39D-E05817628222}" presName="accentRepeatNode" presStyleLbl="solidFgAcc1" presStyleIdx="1" presStyleCnt="2" custScaleX="74891" custScaleY="74891" custLinFactNeighborX="-482" custLinFactNeighborY="2115"/>
      <dgm:spPr>
        <a:solidFill>
          <a:schemeClr val="bg1"/>
        </a:solidFill>
        <a:ln>
          <a:solidFill>
            <a:schemeClr val="tx1"/>
          </a:solidFill>
        </a:ln>
      </dgm:spPr>
    </dgm:pt>
  </dgm:ptLst>
  <dgm:cxnLst>
    <dgm:cxn modelId="{B671BE1A-EC35-475E-B5D7-51246496C55E}" type="presOf" srcId="{29B7D755-8236-4371-A7A5-7DB04C205F9C}" destId="{880BF8AA-91D9-464B-9E4B-0922497044AA}" srcOrd="0" destOrd="0" presId="urn:microsoft.com/office/officeart/2008/layout/VerticalCurvedList"/>
    <dgm:cxn modelId="{65479D49-0185-4439-B22D-884E87ECF5FF}" type="presOf" srcId="{F0F24B0E-63D2-43FC-B39D-E05817628222}" destId="{2D57FA19-6FA8-47EF-B41A-AC2DA887F3F9}" srcOrd="0" destOrd="0" presId="urn:microsoft.com/office/officeart/2008/layout/VerticalCurvedList"/>
    <dgm:cxn modelId="{666CE469-9BAF-4622-8B4D-3C7F75E6AFBE}" srcId="{6A7F1C35-DE63-481A-841B-7D4F1034FFEA}" destId="{F0F24B0E-63D2-43FC-B39D-E05817628222}" srcOrd="1" destOrd="0" parTransId="{DF867006-29BF-4C79-B5EB-FAA51C12E362}" sibTransId="{124C1FA0-E552-4E12-9945-9A1E83A48F91}"/>
    <dgm:cxn modelId="{42771479-5C0D-438D-AA6F-5BA1B617D15F}" srcId="{6A7F1C35-DE63-481A-841B-7D4F1034FFEA}" destId="{DE296059-D58E-4ECC-9DB4-9D1C42C1EC64}" srcOrd="0" destOrd="0" parTransId="{2AFC85E1-B1ED-4F60-AA94-E6CF9023852A}" sibTransId="{29B7D755-8236-4371-A7A5-7DB04C205F9C}"/>
    <dgm:cxn modelId="{D8B1B183-B0A5-4F4D-9FCF-4A0E3142ACF2}" type="presOf" srcId="{DE296059-D58E-4ECC-9DB4-9D1C42C1EC64}" destId="{C7BA2D89-026A-4FB0-ACE5-C73F9D9DA109}" srcOrd="0" destOrd="0" presId="urn:microsoft.com/office/officeart/2008/layout/VerticalCurvedList"/>
    <dgm:cxn modelId="{0AA05BA9-22AD-4E11-8FF0-9AE027CCCDB1}" type="presOf" srcId="{6A7F1C35-DE63-481A-841B-7D4F1034FFEA}" destId="{2D87F726-AA3E-4CC1-A97D-1FBE9E52C12E}" srcOrd="0" destOrd="0" presId="urn:microsoft.com/office/officeart/2008/layout/VerticalCurvedList"/>
    <dgm:cxn modelId="{FAFBDDB9-597C-41D6-8776-9B94432369EF}" type="presParOf" srcId="{2D87F726-AA3E-4CC1-A97D-1FBE9E52C12E}" destId="{5F1638E8-82CC-4CCB-9D59-AC7079B469EE}" srcOrd="0" destOrd="0" presId="urn:microsoft.com/office/officeart/2008/layout/VerticalCurvedList"/>
    <dgm:cxn modelId="{FBA9F52D-4333-4DF3-99FD-8B1AFF8D6C90}" type="presParOf" srcId="{5F1638E8-82CC-4CCB-9D59-AC7079B469EE}" destId="{EE3B3563-F66A-404B-AE79-4333FF53DA41}" srcOrd="0" destOrd="0" presId="urn:microsoft.com/office/officeart/2008/layout/VerticalCurvedList"/>
    <dgm:cxn modelId="{723EF316-3C5C-4B70-96CA-CCB61A5E6E88}" type="presParOf" srcId="{EE3B3563-F66A-404B-AE79-4333FF53DA41}" destId="{AB0B5069-C56D-4EE8-8BBE-4DBC2756832C}" srcOrd="0" destOrd="0" presId="urn:microsoft.com/office/officeart/2008/layout/VerticalCurvedList"/>
    <dgm:cxn modelId="{1DC8DDB2-95CF-4FE7-A0E5-74923A7F169B}" type="presParOf" srcId="{EE3B3563-F66A-404B-AE79-4333FF53DA41}" destId="{880BF8AA-91D9-464B-9E4B-0922497044AA}" srcOrd="1" destOrd="0" presId="urn:microsoft.com/office/officeart/2008/layout/VerticalCurvedList"/>
    <dgm:cxn modelId="{5FC1B5B5-34FD-4BDA-A431-72FBBF201D9B}" type="presParOf" srcId="{EE3B3563-F66A-404B-AE79-4333FF53DA41}" destId="{738E6626-1719-431F-B8BD-92394D87E28E}" srcOrd="2" destOrd="0" presId="urn:microsoft.com/office/officeart/2008/layout/VerticalCurvedList"/>
    <dgm:cxn modelId="{AD6EDEC6-330C-4AA1-B5A8-DAD86C38855E}" type="presParOf" srcId="{EE3B3563-F66A-404B-AE79-4333FF53DA41}" destId="{6EF187F2-01E6-40C1-9F69-90DFC5F11235}" srcOrd="3" destOrd="0" presId="urn:microsoft.com/office/officeart/2008/layout/VerticalCurvedList"/>
    <dgm:cxn modelId="{02BF2373-0EDD-4F29-9000-001C7F382EDC}" type="presParOf" srcId="{5F1638E8-82CC-4CCB-9D59-AC7079B469EE}" destId="{C7BA2D89-026A-4FB0-ACE5-C73F9D9DA109}" srcOrd="1" destOrd="0" presId="urn:microsoft.com/office/officeart/2008/layout/VerticalCurvedList"/>
    <dgm:cxn modelId="{FDBBE527-5B41-4FE3-BB24-762AFE31924B}" type="presParOf" srcId="{5F1638E8-82CC-4CCB-9D59-AC7079B469EE}" destId="{8B65A33B-9DBB-4185-9C42-1B23A12619A5}" srcOrd="2" destOrd="0" presId="urn:microsoft.com/office/officeart/2008/layout/VerticalCurvedList"/>
    <dgm:cxn modelId="{24BAD48D-64CB-4206-A8ED-F5606B4A7E19}" type="presParOf" srcId="{8B65A33B-9DBB-4185-9C42-1B23A12619A5}" destId="{093C1DF1-3B2D-4DFE-81EB-67CC03A93B05}" srcOrd="0" destOrd="0" presId="urn:microsoft.com/office/officeart/2008/layout/VerticalCurvedList"/>
    <dgm:cxn modelId="{B666C8B9-4753-4F50-B656-D97CA19A8765}" type="presParOf" srcId="{5F1638E8-82CC-4CCB-9D59-AC7079B469EE}" destId="{2D57FA19-6FA8-47EF-B41A-AC2DA887F3F9}" srcOrd="3" destOrd="0" presId="urn:microsoft.com/office/officeart/2008/layout/VerticalCurvedList"/>
    <dgm:cxn modelId="{88C1FB58-A96C-42E7-9CC9-A7FED528B58E}" type="presParOf" srcId="{5F1638E8-82CC-4CCB-9D59-AC7079B469EE}" destId="{4AAC64F8-C639-4E44-B16D-91EC230EFAA3}" srcOrd="4" destOrd="0" presId="urn:microsoft.com/office/officeart/2008/layout/VerticalCurvedList"/>
    <dgm:cxn modelId="{5EB15062-30F0-4CF4-866B-2F9565BDAE3A}" type="presParOf" srcId="{4AAC64F8-C639-4E44-B16D-91EC230EFAA3}" destId="{FB6412C5-605F-417D-8906-6876386A5D7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0BF8AA-91D9-464B-9E4B-0922497044AA}">
      <dsp:nvSpPr>
        <dsp:cNvPr id="0" name=""/>
        <dsp:cNvSpPr/>
      </dsp:nvSpPr>
      <dsp:spPr>
        <a:xfrm>
          <a:off x="-4413923" y="-674208"/>
          <a:ext cx="5236836" cy="5236836"/>
        </a:xfrm>
        <a:prstGeom prst="blockArc">
          <a:avLst>
            <a:gd name="adj1" fmla="val 18900000"/>
            <a:gd name="adj2" fmla="val 2700000"/>
            <a:gd name="adj3" fmla="val 412"/>
          </a:avLst>
        </a:prstGeom>
        <a:noFill/>
        <a:ln w="12700"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C7BA2D89-026A-4FB0-ACE5-C73F9D9DA109}">
      <dsp:nvSpPr>
        <dsp:cNvPr id="0" name=""/>
        <dsp:cNvSpPr/>
      </dsp:nvSpPr>
      <dsp:spPr>
        <a:xfrm>
          <a:off x="439880" y="550145"/>
          <a:ext cx="3796632" cy="1110843"/>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1732" tIns="30480" rIns="30480" bIns="30480" numCol="1" spcCol="1270" anchor="ctr" anchorCtr="0">
          <a:noAutofit/>
        </a:bodyPr>
        <a:lstStyle/>
        <a:p>
          <a:pPr marL="0" lvl="0" indent="0" algn="l" defTabSz="533400">
            <a:lnSpc>
              <a:spcPct val="90000"/>
            </a:lnSpc>
            <a:spcBef>
              <a:spcPct val="0"/>
            </a:spcBef>
            <a:spcAft>
              <a:spcPct val="35000"/>
            </a:spcAft>
            <a:buClr>
              <a:srgbClr val="DA1321"/>
            </a:buClr>
            <a:buFont typeface="Arial" panose="020B0604020202020204" pitchFamily="34" charset="0"/>
            <a:buNone/>
          </a:pPr>
          <a:r>
            <a:rPr lang="fr-FR" sz="1200" b="0" i="0" kern="1200">
              <a:solidFill>
                <a:srgbClr val="242424"/>
              </a:solidFill>
              <a:effectLst/>
              <a:latin typeface="Arial" panose="020B0604020202020204"/>
              <a:ea typeface="+mn-ea"/>
              <a:cs typeface="+mn-cs"/>
            </a:rPr>
            <a:t>Multi bancarisés, PM </a:t>
          </a:r>
        </a:p>
      </dsp:txBody>
      <dsp:txXfrm>
        <a:off x="439880" y="550145"/>
        <a:ext cx="3796632" cy="1110843"/>
      </dsp:txXfrm>
    </dsp:sp>
    <dsp:sp modelId="{093C1DF1-3B2D-4DFE-81EB-67CC03A93B05}">
      <dsp:nvSpPr>
        <dsp:cNvPr id="0" name=""/>
        <dsp:cNvSpPr/>
      </dsp:nvSpPr>
      <dsp:spPr>
        <a:xfrm>
          <a:off x="104959" y="512391"/>
          <a:ext cx="1168982" cy="1146626"/>
        </a:xfrm>
        <a:prstGeom prst="ellipse">
          <a:avLst/>
        </a:prstGeom>
        <a:solidFill>
          <a:schemeClr val="bg1">
            <a:lumMod val="9500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dsp:style>
    </dsp:sp>
    <dsp:sp modelId="{2D57FA19-6FA8-47EF-B41A-AC2DA887F3F9}">
      <dsp:nvSpPr>
        <dsp:cNvPr id="0" name=""/>
        <dsp:cNvSpPr/>
      </dsp:nvSpPr>
      <dsp:spPr>
        <a:xfrm>
          <a:off x="408503" y="2207568"/>
          <a:ext cx="3932328" cy="1110843"/>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1732" tIns="27940" rIns="27940" bIns="27940" numCol="1" spcCol="1270" anchor="ctr" anchorCtr="0">
          <a:noAutofit/>
        </a:bodyPr>
        <a:lstStyle/>
        <a:p>
          <a:pPr marL="0" lvl="0" indent="0" algn="l" defTabSz="488950">
            <a:lnSpc>
              <a:spcPct val="90000"/>
            </a:lnSpc>
            <a:spcBef>
              <a:spcPct val="0"/>
            </a:spcBef>
            <a:spcAft>
              <a:spcPct val="35000"/>
            </a:spcAft>
            <a:buClr>
              <a:schemeClr val="tx2"/>
            </a:buClr>
            <a:buFont typeface="Arial" panose="020B0604020202020204" pitchFamily="34" charset="0"/>
            <a:buNone/>
          </a:pPr>
          <a:r>
            <a:rPr lang="fr-FR" sz="1100" b="0" i="0" kern="1200">
              <a:solidFill>
                <a:srgbClr val="242424"/>
              </a:solidFill>
              <a:effectLst/>
              <a:latin typeface="+mj-lt"/>
            </a:rPr>
            <a:t>L</a:t>
          </a:r>
          <a:r>
            <a:rPr lang="fr-FR" sz="1200" b="0" i="0" kern="1200">
              <a:solidFill>
                <a:srgbClr val="242424"/>
              </a:solidFill>
              <a:effectLst/>
              <a:latin typeface="+mn-lt"/>
            </a:rPr>
            <a:t>e besoin est détecté par le conseiller et le diagnostique se fait par un expert flux (CIF)</a:t>
          </a:r>
          <a:r>
            <a:rPr lang="fr-FR" sz="1200" kern="1200">
              <a:solidFill>
                <a:srgbClr val="C31632"/>
              </a:solidFill>
              <a:latin typeface="+mn-lt"/>
            </a:rPr>
            <a:t> </a:t>
          </a:r>
          <a:endParaRPr lang="fr-FR" sz="1200" b="0" kern="1200">
            <a:solidFill>
              <a:schemeClr val="tx1"/>
            </a:solidFill>
            <a:latin typeface="+mn-lt"/>
          </a:endParaRPr>
        </a:p>
      </dsp:txBody>
      <dsp:txXfrm>
        <a:off x="408503" y="2207568"/>
        <a:ext cx="3932328" cy="1110843"/>
      </dsp:txXfrm>
    </dsp:sp>
    <dsp:sp modelId="{FB6412C5-605F-417D-8906-6876386A5D7F}">
      <dsp:nvSpPr>
        <dsp:cNvPr id="0" name=""/>
        <dsp:cNvSpPr/>
      </dsp:nvSpPr>
      <dsp:spPr>
        <a:xfrm>
          <a:off x="104959" y="2196978"/>
          <a:ext cx="1119383" cy="1161040"/>
        </a:xfrm>
        <a:prstGeom prst="ellipse">
          <a:avLst/>
        </a:prstGeom>
        <a:solidFill>
          <a:schemeClr val="bg1">
            <a:lumMod val="9500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0BF8AA-91D9-464B-9E4B-0922497044AA}">
      <dsp:nvSpPr>
        <dsp:cNvPr id="0" name=""/>
        <dsp:cNvSpPr/>
      </dsp:nvSpPr>
      <dsp:spPr>
        <a:xfrm>
          <a:off x="-5144681" y="-790867"/>
          <a:ext cx="6148409" cy="6148409"/>
        </a:xfrm>
        <a:prstGeom prst="blockArc">
          <a:avLst>
            <a:gd name="adj1" fmla="val 18900000"/>
            <a:gd name="adj2" fmla="val 2700000"/>
            <a:gd name="adj3" fmla="val 351"/>
          </a:avLst>
        </a:prstGeom>
        <a:noFill/>
        <a:ln w="12700"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C7BA2D89-026A-4FB0-ACE5-C73F9D9DA109}">
      <dsp:nvSpPr>
        <dsp:cNvPr id="0" name=""/>
        <dsp:cNvSpPr/>
      </dsp:nvSpPr>
      <dsp:spPr>
        <a:xfrm>
          <a:off x="555600" y="646106"/>
          <a:ext cx="4445786" cy="1304607"/>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5532" tIns="27940" rIns="27940" bIns="27940" numCol="1" spcCol="1270" anchor="ctr" anchorCtr="0">
          <a:noAutofit/>
        </a:bodyPr>
        <a:lstStyle/>
        <a:p>
          <a:pPr marL="0" lvl="0" indent="0" algn="l" defTabSz="488950">
            <a:lnSpc>
              <a:spcPct val="90000"/>
            </a:lnSpc>
            <a:spcBef>
              <a:spcPct val="0"/>
            </a:spcBef>
            <a:spcAft>
              <a:spcPct val="35000"/>
            </a:spcAft>
            <a:buClr>
              <a:srgbClr val="DA1321"/>
            </a:buClr>
            <a:buFont typeface="Arial" panose="020B0604020202020204" pitchFamily="34" charset="0"/>
            <a:buNone/>
          </a:pPr>
          <a:r>
            <a:rPr lang="fr-FR" sz="1100" kern="1200"/>
            <a:t>Toutes activités sédentaire ou en mobilité </a:t>
          </a:r>
          <a:r>
            <a:rPr lang="fr-FR" sz="1200" b="0" kern="1200">
              <a:solidFill>
                <a:schemeClr val="tx1"/>
              </a:solidFill>
            </a:rPr>
            <a:t>Paysagistes, taxis, coiffeurs, services légaux (liquidateurs judiciaires, huissiers),fleuristes, traiteur, restauration en livraison, activités de bureau</a:t>
          </a:r>
        </a:p>
        <a:p>
          <a:pPr marL="0" lvl="0" indent="0" algn="l" defTabSz="488950">
            <a:lnSpc>
              <a:spcPct val="90000"/>
            </a:lnSpc>
            <a:spcBef>
              <a:spcPct val="0"/>
            </a:spcBef>
            <a:spcAft>
              <a:spcPct val="35000"/>
            </a:spcAft>
            <a:buFont typeface="Arial" panose="020B0604020202020204" pitchFamily="34" charset="0"/>
            <a:buNone/>
          </a:pPr>
          <a:r>
            <a:rPr lang="fr-FR" sz="1200" b="0" kern="1200">
              <a:solidFill>
                <a:schemeClr val="tx1"/>
              </a:solidFill>
            </a:rPr>
            <a:t>Professions libérales de santé en prestation à domicile.</a:t>
          </a:r>
          <a:endParaRPr lang="fr-FR" sz="1200" kern="1200"/>
        </a:p>
      </dsp:txBody>
      <dsp:txXfrm>
        <a:off x="555600" y="646106"/>
        <a:ext cx="4445786" cy="1304607"/>
      </dsp:txXfrm>
    </dsp:sp>
    <dsp:sp modelId="{093C1DF1-3B2D-4DFE-81EB-67CC03A93B05}">
      <dsp:nvSpPr>
        <dsp:cNvPr id="0" name=""/>
        <dsp:cNvSpPr/>
      </dsp:nvSpPr>
      <dsp:spPr>
        <a:xfrm>
          <a:off x="261923" y="769752"/>
          <a:ext cx="1191677" cy="1191677"/>
        </a:xfrm>
        <a:prstGeom prst="ellipse">
          <a:avLst/>
        </a:prstGeom>
        <a:solidFill>
          <a:schemeClr val="bg1">
            <a:lumMod val="9500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dsp:style>
    </dsp:sp>
    <dsp:sp modelId="{2D57FA19-6FA8-47EF-B41A-AC2DA887F3F9}">
      <dsp:nvSpPr>
        <dsp:cNvPr id="0" name=""/>
        <dsp:cNvSpPr/>
      </dsp:nvSpPr>
      <dsp:spPr>
        <a:xfrm>
          <a:off x="572954" y="2589110"/>
          <a:ext cx="4242148" cy="1210493"/>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5532" tIns="30480" rIns="30480" bIns="30480" numCol="1" spcCol="1270" anchor="ctr" anchorCtr="0">
          <a:noAutofit/>
        </a:bodyPr>
        <a:lstStyle/>
        <a:p>
          <a:pPr marL="0" lvl="0" indent="0" algn="l" defTabSz="533400">
            <a:lnSpc>
              <a:spcPct val="90000"/>
            </a:lnSpc>
            <a:spcBef>
              <a:spcPct val="0"/>
            </a:spcBef>
            <a:spcAft>
              <a:spcPct val="35000"/>
            </a:spcAft>
            <a:buClr>
              <a:schemeClr val="tx2"/>
            </a:buClr>
            <a:buFont typeface="Arial" panose="020B0604020202020204" pitchFamily="34" charset="0"/>
            <a:buNone/>
          </a:pPr>
          <a:r>
            <a:rPr lang="fr-FR" sz="1200" kern="1200">
              <a:solidFill>
                <a:srgbClr val="3F3F3F"/>
              </a:solidFill>
              <a:latin typeface="Arial"/>
              <a:ea typeface="Arial"/>
              <a:cs typeface="Arial"/>
              <a:sym typeface="Arial"/>
            </a:rPr>
            <a:t>Souscription directe par le conseiller via Myflow </a:t>
          </a:r>
        </a:p>
        <a:p>
          <a:pPr marL="0" lvl="0" indent="0" algn="ctr" defTabSz="533400">
            <a:lnSpc>
              <a:spcPct val="90000"/>
            </a:lnSpc>
            <a:spcBef>
              <a:spcPct val="0"/>
            </a:spcBef>
            <a:spcAft>
              <a:spcPct val="35000"/>
            </a:spcAft>
            <a:buClr>
              <a:schemeClr val="tx2"/>
            </a:buClr>
            <a:buFont typeface="Arial" panose="020B0604020202020204" pitchFamily="34" charset="0"/>
            <a:buNone/>
          </a:pPr>
          <a:r>
            <a:rPr lang="fr-FR" sz="1200" kern="1200">
              <a:solidFill>
                <a:srgbClr val="3F3F3F"/>
              </a:solidFill>
              <a:latin typeface="Arial"/>
              <a:ea typeface="Arial"/>
              <a:cs typeface="Arial"/>
              <a:sym typeface="Arial"/>
            </a:rPr>
            <a:t>ou</a:t>
          </a:r>
        </a:p>
        <a:p>
          <a:pPr marL="0" lvl="0" indent="0" algn="l" defTabSz="533400">
            <a:lnSpc>
              <a:spcPct val="90000"/>
            </a:lnSpc>
            <a:spcBef>
              <a:spcPct val="0"/>
            </a:spcBef>
            <a:spcAft>
              <a:spcPct val="35000"/>
            </a:spcAft>
            <a:buClr>
              <a:schemeClr val="tx2"/>
            </a:buClr>
            <a:buFont typeface="Arial" panose="020B0604020202020204" pitchFamily="34" charset="0"/>
            <a:buNone/>
          </a:pPr>
          <a:r>
            <a:rPr lang="fr-FR" sz="1200" kern="1200">
              <a:solidFill>
                <a:srgbClr val="3F3F3F"/>
              </a:solidFill>
              <a:latin typeface="Arial"/>
              <a:ea typeface="Arial"/>
              <a:cs typeface="Arial"/>
              <a:sym typeface="Arial"/>
            </a:rPr>
            <a:t>Création d’un lead par le conseiller sur Monexpert pour prise en charge du client par les équipes </a:t>
          </a:r>
          <a:r>
            <a:rPr lang="fr-FR" sz="1200" kern="1200" err="1">
              <a:solidFill>
                <a:srgbClr val="3F3F3F"/>
              </a:solidFill>
              <a:latin typeface="Arial"/>
              <a:ea typeface="Arial"/>
              <a:cs typeface="Arial"/>
              <a:sym typeface="Arial"/>
            </a:rPr>
            <a:t>Leadexpert</a:t>
          </a:r>
          <a:endParaRPr lang="fr-FR" sz="1200" b="0" kern="1200">
            <a:solidFill>
              <a:schemeClr val="tx1"/>
            </a:solidFill>
          </a:endParaRPr>
        </a:p>
      </dsp:txBody>
      <dsp:txXfrm>
        <a:off x="572954" y="2589110"/>
        <a:ext cx="4242148" cy="1210493"/>
      </dsp:txXfrm>
    </dsp:sp>
    <dsp:sp modelId="{FB6412C5-605F-417D-8906-6876386A5D7F}">
      <dsp:nvSpPr>
        <dsp:cNvPr id="0" name=""/>
        <dsp:cNvSpPr/>
      </dsp:nvSpPr>
      <dsp:spPr>
        <a:xfrm>
          <a:off x="214044" y="2642164"/>
          <a:ext cx="1221291" cy="1221291"/>
        </a:xfrm>
        <a:prstGeom prst="ellipse">
          <a:avLst/>
        </a:prstGeom>
        <a:solidFill>
          <a:schemeClr val="bg1">
            <a:lumMod val="9500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0BF8AA-91D9-464B-9E4B-0922497044AA}">
      <dsp:nvSpPr>
        <dsp:cNvPr id="0" name=""/>
        <dsp:cNvSpPr/>
      </dsp:nvSpPr>
      <dsp:spPr>
        <a:xfrm>
          <a:off x="-4413923" y="-674208"/>
          <a:ext cx="5236836" cy="5236836"/>
        </a:xfrm>
        <a:prstGeom prst="blockArc">
          <a:avLst>
            <a:gd name="adj1" fmla="val 18900000"/>
            <a:gd name="adj2" fmla="val 2700000"/>
            <a:gd name="adj3" fmla="val 412"/>
          </a:avLst>
        </a:prstGeom>
        <a:noFill/>
        <a:ln w="12700"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C7BA2D89-026A-4FB0-ACE5-C73F9D9DA109}">
      <dsp:nvSpPr>
        <dsp:cNvPr id="0" name=""/>
        <dsp:cNvSpPr/>
      </dsp:nvSpPr>
      <dsp:spPr>
        <a:xfrm>
          <a:off x="592905" y="521941"/>
          <a:ext cx="3796632" cy="1110843"/>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1732" tIns="30480" rIns="30480" bIns="30480" numCol="1" spcCol="1270" anchor="ctr" anchorCtr="0">
          <a:noAutofit/>
        </a:bodyPr>
        <a:lstStyle/>
        <a:p>
          <a:pPr marL="0" lvl="0" indent="0" algn="l" defTabSz="533400">
            <a:lnSpc>
              <a:spcPct val="90000"/>
            </a:lnSpc>
            <a:spcBef>
              <a:spcPct val="0"/>
            </a:spcBef>
            <a:spcAft>
              <a:spcPct val="35000"/>
            </a:spcAft>
            <a:buClr>
              <a:srgbClr val="DA1321"/>
            </a:buClr>
            <a:buFont typeface="Arial" panose="020B0604020202020204" pitchFamily="34" charset="0"/>
            <a:buNone/>
          </a:pPr>
          <a:r>
            <a:rPr lang="fr-FR" sz="1200" b="0" kern="1200">
              <a:solidFill>
                <a:schemeClr val="tx1"/>
              </a:solidFill>
            </a:rPr>
            <a:t>Les Professionnels avec des besoins d’encaissement spécifiques (commerçants, artisans, professions libérales )</a:t>
          </a:r>
          <a:endParaRPr lang="fr-FR" sz="1200" kern="1200"/>
        </a:p>
      </dsp:txBody>
      <dsp:txXfrm>
        <a:off x="592905" y="521941"/>
        <a:ext cx="3796632" cy="1110843"/>
      </dsp:txXfrm>
    </dsp:sp>
    <dsp:sp modelId="{093C1DF1-3B2D-4DFE-81EB-67CC03A93B05}">
      <dsp:nvSpPr>
        <dsp:cNvPr id="0" name=""/>
        <dsp:cNvSpPr/>
      </dsp:nvSpPr>
      <dsp:spPr>
        <a:xfrm>
          <a:off x="52277" y="495021"/>
          <a:ext cx="1224746" cy="1231800"/>
        </a:xfrm>
        <a:prstGeom prst="ellipse">
          <a:avLst/>
        </a:prstGeom>
        <a:solidFill>
          <a:schemeClr val="bg1">
            <a:lumMod val="9500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dsp:style>
    </dsp:sp>
    <dsp:sp modelId="{2D57FA19-6FA8-47EF-B41A-AC2DA887F3F9}">
      <dsp:nvSpPr>
        <dsp:cNvPr id="0" name=""/>
        <dsp:cNvSpPr/>
      </dsp:nvSpPr>
      <dsp:spPr>
        <a:xfrm>
          <a:off x="620306" y="2176276"/>
          <a:ext cx="3932328" cy="1110843"/>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1732" tIns="30480" rIns="30480" bIns="30480" numCol="1" spcCol="1270" anchor="ctr" anchorCtr="0">
          <a:noAutofit/>
        </a:bodyPr>
        <a:lstStyle/>
        <a:p>
          <a:pPr marL="0" lvl="0" indent="0" algn="l" defTabSz="533400">
            <a:lnSpc>
              <a:spcPct val="90000"/>
            </a:lnSpc>
            <a:spcBef>
              <a:spcPct val="0"/>
            </a:spcBef>
            <a:spcAft>
              <a:spcPct val="35000"/>
            </a:spcAft>
            <a:buClr>
              <a:srgbClr val="DA1321"/>
            </a:buClr>
            <a:buFont typeface="Arial" panose="020B0604020202020204" pitchFamily="34" charset="0"/>
            <a:buNone/>
          </a:pPr>
          <a:r>
            <a:rPr lang="fr-FR" sz="1200" b="0" kern="1200">
              <a:solidFill>
                <a:srgbClr val="3E454A"/>
              </a:solidFill>
              <a:latin typeface="Arial" panose="020B0604020202020204"/>
              <a:ea typeface="+mn-ea"/>
              <a:cs typeface="+mn-cs"/>
            </a:rPr>
            <a:t>Le Conseiller détecte le besoin et procède à l’ouverture du contrat via MyFlow</a:t>
          </a:r>
        </a:p>
        <a:p>
          <a:pPr marL="0" lvl="0" indent="0" algn="ctr" defTabSz="533400">
            <a:lnSpc>
              <a:spcPct val="90000"/>
            </a:lnSpc>
            <a:spcBef>
              <a:spcPct val="0"/>
            </a:spcBef>
            <a:spcAft>
              <a:spcPct val="35000"/>
            </a:spcAft>
            <a:buClr>
              <a:srgbClr val="DA1321"/>
            </a:buClr>
            <a:buFont typeface="Arial" panose="020B0604020202020204" pitchFamily="34" charset="0"/>
            <a:buNone/>
          </a:pPr>
          <a:r>
            <a:rPr lang="fr-FR" sz="1200" b="0" kern="1200">
              <a:solidFill>
                <a:srgbClr val="3E454A"/>
              </a:solidFill>
              <a:latin typeface="Arial" panose="020B0604020202020204"/>
              <a:ea typeface="+mn-ea"/>
              <a:cs typeface="+mn-cs"/>
            </a:rPr>
            <a:t>ou</a:t>
          </a:r>
        </a:p>
        <a:p>
          <a:pPr marL="0" lvl="0" indent="0" algn="l" defTabSz="533400">
            <a:lnSpc>
              <a:spcPct val="90000"/>
            </a:lnSpc>
            <a:spcBef>
              <a:spcPct val="0"/>
            </a:spcBef>
            <a:spcAft>
              <a:spcPct val="35000"/>
            </a:spcAft>
            <a:buClr>
              <a:schemeClr val="tx2"/>
            </a:buClr>
            <a:buFont typeface="Arial" panose="020B0604020202020204" pitchFamily="34" charset="0"/>
            <a:buNone/>
          </a:pPr>
          <a:r>
            <a:rPr lang="fr-FR" sz="1200" kern="1200">
              <a:solidFill>
                <a:srgbClr val="3F3F3F"/>
              </a:solidFill>
              <a:latin typeface="Arial"/>
              <a:ea typeface="Arial"/>
              <a:cs typeface="Arial"/>
              <a:sym typeface="Arial"/>
            </a:rPr>
            <a:t>Création d’un lead par le conseiller sur Monexpert pour prise en charge du client par les équipes Leadexpert</a:t>
          </a:r>
          <a:endParaRPr lang="fr-FR" sz="1200" b="0" kern="1200">
            <a:solidFill>
              <a:srgbClr val="3E454A"/>
            </a:solidFill>
            <a:latin typeface="Arial" panose="020B0604020202020204"/>
            <a:ea typeface="+mn-ea"/>
            <a:cs typeface="+mn-cs"/>
          </a:endParaRPr>
        </a:p>
      </dsp:txBody>
      <dsp:txXfrm>
        <a:off x="620306" y="2176276"/>
        <a:ext cx="3932328" cy="1110843"/>
      </dsp:txXfrm>
    </dsp:sp>
    <dsp:sp modelId="{FB6412C5-605F-417D-8906-6876386A5D7F}">
      <dsp:nvSpPr>
        <dsp:cNvPr id="0" name=""/>
        <dsp:cNvSpPr/>
      </dsp:nvSpPr>
      <dsp:spPr>
        <a:xfrm>
          <a:off x="52277" y="2131473"/>
          <a:ext cx="1224746" cy="1292050"/>
        </a:xfrm>
        <a:prstGeom prst="ellipse">
          <a:avLst/>
        </a:prstGeom>
        <a:solidFill>
          <a:schemeClr val="bg1">
            <a:lumMod val="9500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0BF8AA-91D9-464B-9E4B-0922497044AA}">
      <dsp:nvSpPr>
        <dsp:cNvPr id="0" name=""/>
        <dsp:cNvSpPr/>
      </dsp:nvSpPr>
      <dsp:spPr>
        <a:xfrm>
          <a:off x="-4390256" y="-674208"/>
          <a:ext cx="5236836" cy="5236836"/>
        </a:xfrm>
        <a:prstGeom prst="blockArc">
          <a:avLst>
            <a:gd name="adj1" fmla="val 18900000"/>
            <a:gd name="adj2" fmla="val 2700000"/>
            <a:gd name="adj3" fmla="val 412"/>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C7BA2D89-026A-4FB0-ACE5-C73F9D9DA109}">
      <dsp:nvSpPr>
        <dsp:cNvPr id="0" name=""/>
        <dsp:cNvSpPr/>
      </dsp:nvSpPr>
      <dsp:spPr>
        <a:xfrm>
          <a:off x="340665" y="550145"/>
          <a:ext cx="4315680" cy="1110843"/>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1732" tIns="27940" rIns="27940" bIns="27940" numCol="1" spcCol="1270" anchor="ctr" anchorCtr="0">
          <a:noAutofit/>
        </a:bodyPr>
        <a:lstStyle/>
        <a:p>
          <a:pPr marL="0" lvl="0" indent="0" algn="l" defTabSz="488950">
            <a:lnSpc>
              <a:spcPct val="90000"/>
            </a:lnSpc>
            <a:spcBef>
              <a:spcPct val="0"/>
            </a:spcBef>
            <a:spcAft>
              <a:spcPct val="35000"/>
            </a:spcAft>
            <a:buClr>
              <a:srgbClr val="DA1321"/>
            </a:buClr>
            <a:buFont typeface="Arial" panose="020B0604020202020204" pitchFamily="34" charset="0"/>
            <a:buNone/>
          </a:pPr>
          <a:endParaRPr lang="fr-FR" sz="1100" b="0" kern="1200"/>
        </a:p>
      </dsp:txBody>
      <dsp:txXfrm>
        <a:off x="340665" y="550145"/>
        <a:ext cx="4315680" cy="1110843"/>
      </dsp:txXfrm>
    </dsp:sp>
    <dsp:sp modelId="{093C1DF1-3B2D-4DFE-81EB-67CC03A93B05}">
      <dsp:nvSpPr>
        <dsp:cNvPr id="0" name=""/>
        <dsp:cNvSpPr/>
      </dsp:nvSpPr>
      <dsp:spPr>
        <a:xfrm>
          <a:off x="61469" y="603578"/>
          <a:ext cx="1014686" cy="1014686"/>
        </a:xfrm>
        <a:prstGeom prst="ellips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2D57FA19-6FA8-47EF-B41A-AC2DA887F3F9}">
      <dsp:nvSpPr>
        <dsp:cNvPr id="0" name=""/>
        <dsp:cNvSpPr/>
      </dsp:nvSpPr>
      <dsp:spPr>
        <a:xfrm>
          <a:off x="312665" y="2207568"/>
          <a:ext cx="3932328" cy="1110843"/>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1732" tIns="27940" rIns="27940" bIns="27940" numCol="1" spcCol="1270" anchor="ctr" anchorCtr="0">
          <a:noAutofit/>
        </a:bodyPr>
        <a:lstStyle/>
        <a:p>
          <a:pPr marL="0" lvl="0" indent="0" algn="l" defTabSz="488950">
            <a:lnSpc>
              <a:spcPct val="90000"/>
            </a:lnSpc>
            <a:spcBef>
              <a:spcPct val="0"/>
            </a:spcBef>
            <a:spcAft>
              <a:spcPct val="35000"/>
            </a:spcAft>
            <a:buClr>
              <a:schemeClr val="tx2"/>
            </a:buClr>
            <a:buFont typeface="Arial" panose="020B0604020202020204" pitchFamily="34" charset="0"/>
            <a:buNone/>
          </a:pPr>
          <a:endParaRPr lang="fr-FR" sz="1100" b="0" kern="1200">
            <a:solidFill>
              <a:schemeClr val="tx1"/>
            </a:solidFill>
          </a:endParaRPr>
        </a:p>
      </dsp:txBody>
      <dsp:txXfrm>
        <a:off x="312665" y="2207568"/>
        <a:ext cx="3932328" cy="1110843"/>
      </dsp:txXfrm>
    </dsp:sp>
    <dsp:sp modelId="{FB6412C5-605F-417D-8906-6876386A5D7F}">
      <dsp:nvSpPr>
        <dsp:cNvPr id="0" name=""/>
        <dsp:cNvSpPr/>
      </dsp:nvSpPr>
      <dsp:spPr>
        <a:xfrm>
          <a:off x="42168" y="2286915"/>
          <a:ext cx="1039902" cy="1039902"/>
        </a:xfrm>
        <a:prstGeom prst="ellips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0BF8AA-91D9-464B-9E4B-0922497044AA}">
      <dsp:nvSpPr>
        <dsp:cNvPr id="0" name=""/>
        <dsp:cNvSpPr/>
      </dsp:nvSpPr>
      <dsp:spPr>
        <a:xfrm>
          <a:off x="-4390256" y="-674208"/>
          <a:ext cx="5236836" cy="5236836"/>
        </a:xfrm>
        <a:prstGeom prst="blockArc">
          <a:avLst>
            <a:gd name="adj1" fmla="val 18900000"/>
            <a:gd name="adj2" fmla="val 2700000"/>
            <a:gd name="adj3" fmla="val 412"/>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C7BA2D89-026A-4FB0-ACE5-C73F9D9DA109}">
      <dsp:nvSpPr>
        <dsp:cNvPr id="0" name=""/>
        <dsp:cNvSpPr/>
      </dsp:nvSpPr>
      <dsp:spPr>
        <a:xfrm>
          <a:off x="340665" y="550145"/>
          <a:ext cx="4315680" cy="1110843"/>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1732" tIns="30480" rIns="30480" bIns="30480" numCol="1" spcCol="1270" anchor="ctr" anchorCtr="0">
          <a:noAutofit/>
        </a:bodyPr>
        <a:lstStyle/>
        <a:p>
          <a:pPr marL="0" lvl="0" indent="0" algn="l" defTabSz="533400">
            <a:lnSpc>
              <a:spcPct val="90000"/>
            </a:lnSpc>
            <a:spcBef>
              <a:spcPct val="0"/>
            </a:spcBef>
            <a:spcAft>
              <a:spcPct val="35000"/>
            </a:spcAft>
            <a:buClr>
              <a:srgbClr val="DA1321"/>
            </a:buClr>
            <a:buFont typeface="Arial" panose="020B0604020202020204" pitchFamily="34" charset="0"/>
            <a:buNone/>
          </a:pPr>
          <a:r>
            <a:rPr lang="fr-FR" sz="1200" b="0" kern="1200">
              <a:solidFill>
                <a:schemeClr val="tx1"/>
              </a:solidFill>
            </a:rPr>
            <a:t>Professionnel souhaitant encaisser sur un site marchand</a:t>
          </a:r>
        </a:p>
      </dsp:txBody>
      <dsp:txXfrm>
        <a:off x="340665" y="550145"/>
        <a:ext cx="4315680" cy="1110843"/>
      </dsp:txXfrm>
    </dsp:sp>
    <dsp:sp modelId="{093C1DF1-3B2D-4DFE-81EB-67CC03A93B05}">
      <dsp:nvSpPr>
        <dsp:cNvPr id="0" name=""/>
        <dsp:cNvSpPr/>
      </dsp:nvSpPr>
      <dsp:spPr>
        <a:xfrm>
          <a:off x="61469" y="603578"/>
          <a:ext cx="1014686" cy="1014686"/>
        </a:xfrm>
        <a:prstGeom prst="ellips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2D57FA19-6FA8-47EF-B41A-AC2DA887F3F9}">
      <dsp:nvSpPr>
        <dsp:cNvPr id="0" name=""/>
        <dsp:cNvSpPr/>
      </dsp:nvSpPr>
      <dsp:spPr>
        <a:xfrm>
          <a:off x="312665" y="1781204"/>
          <a:ext cx="3932328" cy="1963571"/>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1732" tIns="27940" rIns="27940" bIns="27940" numCol="1" spcCol="1270" anchor="ctr" anchorCtr="0">
          <a:noAutofit/>
        </a:bodyPr>
        <a:lstStyle/>
        <a:p>
          <a:pPr marL="0" lvl="0" indent="0" algn="l" defTabSz="488950">
            <a:lnSpc>
              <a:spcPct val="90000"/>
            </a:lnSpc>
            <a:spcBef>
              <a:spcPct val="0"/>
            </a:spcBef>
            <a:spcAft>
              <a:spcPct val="35000"/>
            </a:spcAft>
            <a:buClr>
              <a:schemeClr val="tx2"/>
            </a:buClr>
            <a:buFont typeface="Arial" panose="020B0604020202020204" pitchFamily="34" charset="0"/>
            <a:buNone/>
          </a:pPr>
          <a:r>
            <a:rPr lang="fr-FR" sz="1100" b="0" kern="1200">
              <a:solidFill>
                <a:schemeClr val="tx1"/>
              </a:solidFill>
            </a:rPr>
            <a:t>D</a:t>
          </a:r>
          <a:r>
            <a:rPr lang="fr-FR" sz="1200" b="0" kern="1200">
              <a:solidFill>
                <a:schemeClr val="tx1"/>
              </a:solidFill>
            </a:rPr>
            <a:t>étection du besoin par le conseiller et envoi d’un lead dans Monexpert</a:t>
          </a:r>
        </a:p>
        <a:p>
          <a:pPr marL="0" lvl="0" indent="0" algn="l" defTabSz="488950">
            <a:lnSpc>
              <a:spcPct val="90000"/>
            </a:lnSpc>
            <a:spcBef>
              <a:spcPct val="0"/>
            </a:spcBef>
            <a:spcAft>
              <a:spcPct val="35000"/>
            </a:spcAft>
            <a:buClr>
              <a:schemeClr val="tx2"/>
            </a:buClr>
            <a:buFont typeface="Arial" panose="020B0604020202020204" pitchFamily="34" charset="0"/>
            <a:buNone/>
          </a:pPr>
          <a:r>
            <a:rPr kumimoji="0" lang="fr-FR" sz="1200" b="0" i="0" u="none" strike="noStrike" kern="1200" cap="none" spc="0" normalizeH="0" baseline="0" noProof="0">
              <a:ln>
                <a:noFill/>
              </a:ln>
              <a:solidFill>
                <a:srgbClr val="3E454A"/>
              </a:solidFill>
              <a:effectLst/>
              <a:uLnTx/>
              <a:uFillTx/>
            </a:rPr>
            <a:t>Gestion du lead part les expert PayPlug e-commerce (qualification du besoin et vente du contrat adapté)</a:t>
          </a:r>
        </a:p>
        <a:p>
          <a:pPr marL="0" lvl="0" indent="0" algn="l" defTabSz="488950">
            <a:lnSpc>
              <a:spcPct val="90000"/>
            </a:lnSpc>
            <a:spcBef>
              <a:spcPct val="0"/>
            </a:spcBef>
            <a:spcAft>
              <a:spcPct val="35000"/>
            </a:spcAft>
            <a:buClr>
              <a:schemeClr val="tx2"/>
            </a:buClr>
            <a:buFont typeface="Arial" panose="020B0604020202020204" pitchFamily="34" charset="0"/>
            <a:buNone/>
          </a:pPr>
          <a:endParaRPr lang="fr-FR" sz="1100" b="1" kern="1200">
            <a:solidFill>
              <a:schemeClr val="tx1"/>
            </a:solidFill>
          </a:endParaRPr>
        </a:p>
      </dsp:txBody>
      <dsp:txXfrm>
        <a:off x="312665" y="1781204"/>
        <a:ext cx="3932328" cy="1963571"/>
      </dsp:txXfrm>
    </dsp:sp>
    <dsp:sp modelId="{FB6412C5-605F-417D-8906-6876386A5D7F}">
      <dsp:nvSpPr>
        <dsp:cNvPr id="0" name=""/>
        <dsp:cNvSpPr/>
      </dsp:nvSpPr>
      <dsp:spPr>
        <a:xfrm>
          <a:off x="42168" y="2286915"/>
          <a:ext cx="1039902" cy="1039902"/>
        </a:xfrm>
        <a:prstGeom prst="ellips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0BF8AA-91D9-464B-9E4B-0922497044AA}">
      <dsp:nvSpPr>
        <dsp:cNvPr id="0" name=""/>
        <dsp:cNvSpPr/>
      </dsp:nvSpPr>
      <dsp:spPr>
        <a:xfrm>
          <a:off x="-4390256" y="-674208"/>
          <a:ext cx="5236836" cy="5236836"/>
        </a:xfrm>
        <a:prstGeom prst="blockArc">
          <a:avLst>
            <a:gd name="adj1" fmla="val 18900000"/>
            <a:gd name="adj2" fmla="val 2700000"/>
            <a:gd name="adj3" fmla="val 412"/>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C7BA2D89-026A-4FB0-ACE5-C73F9D9DA109}">
      <dsp:nvSpPr>
        <dsp:cNvPr id="0" name=""/>
        <dsp:cNvSpPr/>
      </dsp:nvSpPr>
      <dsp:spPr>
        <a:xfrm>
          <a:off x="340665" y="676948"/>
          <a:ext cx="4315680" cy="1110843"/>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1732" tIns="30480" rIns="30480" bIns="30480" numCol="1" spcCol="1270" anchor="ctr" anchorCtr="0">
          <a:noAutofit/>
        </a:bodyPr>
        <a:lstStyle/>
        <a:p>
          <a:pPr marL="0" lvl="0" indent="0" algn="l" defTabSz="533400">
            <a:lnSpc>
              <a:spcPct val="90000"/>
            </a:lnSpc>
            <a:spcBef>
              <a:spcPct val="0"/>
            </a:spcBef>
            <a:spcAft>
              <a:spcPct val="35000"/>
            </a:spcAft>
            <a:buClr>
              <a:srgbClr val="DA1321"/>
            </a:buClr>
            <a:buFont typeface="Arial" panose="020B0604020202020204" pitchFamily="34" charset="0"/>
            <a:buNone/>
          </a:pPr>
          <a:r>
            <a:rPr lang="fr-FR" sz="1200" b="0" kern="1200">
              <a:solidFill>
                <a:schemeClr val="tx1"/>
              </a:solidFill>
            </a:rPr>
            <a:t>Professionnel souhaitant proposer la paiement en 3 ou 4 fois sur son site internet. Equipé ou pas d’une solution de paiement du Groupe </a:t>
          </a:r>
        </a:p>
      </dsp:txBody>
      <dsp:txXfrm>
        <a:off x="340665" y="676948"/>
        <a:ext cx="4315680" cy="1110843"/>
      </dsp:txXfrm>
    </dsp:sp>
    <dsp:sp modelId="{093C1DF1-3B2D-4DFE-81EB-67CC03A93B05}">
      <dsp:nvSpPr>
        <dsp:cNvPr id="0" name=""/>
        <dsp:cNvSpPr/>
      </dsp:nvSpPr>
      <dsp:spPr>
        <a:xfrm>
          <a:off x="61469" y="603578"/>
          <a:ext cx="1014686" cy="1014686"/>
        </a:xfrm>
        <a:prstGeom prst="ellips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2D57FA19-6FA8-47EF-B41A-AC2DA887F3F9}">
      <dsp:nvSpPr>
        <dsp:cNvPr id="0" name=""/>
        <dsp:cNvSpPr/>
      </dsp:nvSpPr>
      <dsp:spPr>
        <a:xfrm>
          <a:off x="312665" y="2207568"/>
          <a:ext cx="3932328" cy="1110843"/>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1732" tIns="30480" rIns="30480" bIns="30480" numCol="1" spcCol="1270" anchor="ctr" anchorCtr="0">
          <a:noAutofit/>
        </a:bodyPr>
        <a:lstStyle/>
        <a:p>
          <a:pPr marL="0" lvl="0" indent="0" algn="l" defTabSz="533400">
            <a:lnSpc>
              <a:spcPct val="90000"/>
            </a:lnSpc>
            <a:spcBef>
              <a:spcPct val="0"/>
            </a:spcBef>
            <a:spcAft>
              <a:spcPct val="35000"/>
            </a:spcAft>
            <a:buClr>
              <a:schemeClr val="tx2"/>
            </a:buClr>
            <a:buFont typeface="Arial" panose="020B0604020202020204" pitchFamily="34" charset="0"/>
            <a:buNone/>
          </a:pPr>
          <a:r>
            <a:rPr lang="fr-FR" sz="1200" b="0" kern="1200">
              <a:solidFill>
                <a:schemeClr val="tx1"/>
              </a:solidFill>
            </a:rPr>
            <a:t>Le conseiller détecte le besoin et saisit la demande dans Monexpert</a:t>
          </a:r>
        </a:p>
        <a:p>
          <a:pPr marL="0" lvl="0" indent="0" algn="l" defTabSz="533400">
            <a:lnSpc>
              <a:spcPct val="90000"/>
            </a:lnSpc>
            <a:spcBef>
              <a:spcPct val="0"/>
            </a:spcBef>
            <a:spcAft>
              <a:spcPct val="35000"/>
            </a:spcAft>
            <a:buClr>
              <a:schemeClr val="tx2"/>
            </a:buClr>
            <a:buFont typeface="Arial" panose="020B0604020202020204" pitchFamily="34" charset="0"/>
            <a:buNone/>
          </a:pPr>
          <a:r>
            <a:rPr kumimoji="0" lang="fr-FR" sz="1200" b="0" i="0" u="none" strike="noStrike" kern="1200" cap="none" spc="0" normalizeH="0" baseline="0" noProof="0">
              <a:ln>
                <a:noFill/>
              </a:ln>
              <a:solidFill>
                <a:srgbClr val="3E454A"/>
              </a:solidFill>
              <a:effectLst/>
              <a:uLnTx/>
              <a:uFillTx/>
            </a:rPr>
            <a:t>Gestion du lead part les experts PayPlug e-commerce (qualification du besoin et vente du contrat adapté)</a:t>
          </a:r>
          <a:endParaRPr lang="fr-FR" sz="1200" b="0" kern="1200">
            <a:solidFill>
              <a:schemeClr val="tx1"/>
            </a:solidFill>
          </a:endParaRPr>
        </a:p>
      </dsp:txBody>
      <dsp:txXfrm>
        <a:off x="312665" y="2207568"/>
        <a:ext cx="3932328" cy="1110843"/>
      </dsp:txXfrm>
    </dsp:sp>
    <dsp:sp modelId="{FB6412C5-605F-417D-8906-6876386A5D7F}">
      <dsp:nvSpPr>
        <dsp:cNvPr id="0" name=""/>
        <dsp:cNvSpPr/>
      </dsp:nvSpPr>
      <dsp:spPr>
        <a:xfrm>
          <a:off x="42168" y="2286915"/>
          <a:ext cx="1039902" cy="1039902"/>
        </a:xfrm>
        <a:prstGeom prst="ellips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13/09/2022</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13/09/2022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300078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a:t>
            </a:fld>
            <a:endParaRPr lang="fr-FR"/>
          </a:p>
        </p:txBody>
      </p:sp>
    </p:spTree>
    <p:extLst>
      <p:ext uri="{BB962C8B-B14F-4D97-AF65-F5344CB8AC3E}">
        <p14:creationId xmlns:p14="http://schemas.microsoft.com/office/powerpoint/2010/main" val="429919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a:t>
            </a:fld>
            <a:endParaRPr lang="fr-FR"/>
          </a:p>
        </p:txBody>
      </p:sp>
    </p:spTree>
    <p:extLst>
      <p:ext uri="{BB962C8B-B14F-4D97-AF65-F5344CB8AC3E}">
        <p14:creationId xmlns:p14="http://schemas.microsoft.com/office/powerpoint/2010/main" val="2592262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3159354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13</a:t>
            </a:fld>
            <a:endParaRPr lang="fr-FR"/>
          </a:p>
        </p:txBody>
      </p:sp>
    </p:spTree>
    <p:extLst>
      <p:ext uri="{BB962C8B-B14F-4D97-AF65-F5344CB8AC3E}">
        <p14:creationId xmlns:p14="http://schemas.microsoft.com/office/powerpoint/2010/main" val="1011715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15</a:t>
            </a:fld>
            <a:endParaRPr lang="fr-FR"/>
          </a:p>
        </p:txBody>
      </p:sp>
    </p:spTree>
    <p:extLst>
      <p:ext uri="{BB962C8B-B14F-4D97-AF65-F5344CB8AC3E}">
        <p14:creationId xmlns:p14="http://schemas.microsoft.com/office/powerpoint/2010/main" val="1283523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16</a:t>
            </a:fld>
            <a:endParaRPr lang="fr-FR"/>
          </a:p>
        </p:txBody>
      </p:sp>
    </p:spTree>
    <p:extLst>
      <p:ext uri="{BB962C8B-B14F-4D97-AF65-F5344CB8AC3E}">
        <p14:creationId xmlns:p14="http://schemas.microsoft.com/office/powerpoint/2010/main" val="2303787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21</a:t>
            </a:fld>
            <a:endParaRPr lang="fr-FR"/>
          </a:p>
        </p:txBody>
      </p:sp>
    </p:spTree>
    <p:extLst>
      <p:ext uri="{BB962C8B-B14F-4D97-AF65-F5344CB8AC3E}">
        <p14:creationId xmlns:p14="http://schemas.microsoft.com/office/powerpoint/2010/main" val="3625082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000" b="0" i="1" baseline="0" dirty="0"/>
          </a:p>
        </p:txBody>
      </p:sp>
      <p:sp>
        <p:nvSpPr>
          <p:cNvPr id="4" name="Espace réservé du numéro de diapositive 3"/>
          <p:cNvSpPr>
            <a:spLocks noGrp="1"/>
          </p:cNvSpPr>
          <p:nvPr>
            <p:ph type="sldNum" sz="quarter" idx="10"/>
          </p:nvPr>
        </p:nvSpPr>
        <p:spPr/>
        <p:txBody>
          <a:bodyPr/>
          <a:lstStyle/>
          <a:p>
            <a:pPr marL="0" marR="0" lvl="0" indent="0" algn="r" defTabSz="810707" rtl="0" eaLnBrk="1" fontAlgn="auto" latinLnBrk="0" hangingPunct="1">
              <a:lnSpc>
                <a:spcPct val="100000"/>
              </a:lnSpc>
              <a:spcBef>
                <a:spcPts val="0"/>
              </a:spcBef>
              <a:spcAft>
                <a:spcPts val="0"/>
              </a:spcAft>
              <a:buClrTx/>
              <a:buSzTx/>
              <a:buFontTx/>
              <a:buNone/>
              <a:tabLst/>
              <a:defRPr/>
            </a:pPr>
            <a:fld id="{CB08843C-87A8-4271-9C39-0A66A07D3836}"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810707"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3754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24</a:t>
            </a:fld>
            <a:endParaRPr lang="fr-FR"/>
          </a:p>
        </p:txBody>
      </p:sp>
    </p:spTree>
    <p:extLst>
      <p:ext uri="{BB962C8B-B14F-4D97-AF65-F5344CB8AC3E}">
        <p14:creationId xmlns:p14="http://schemas.microsoft.com/office/powerpoint/2010/main" val="334542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25</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 Id="rId6" Type="http://schemas.openxmlformats.org/officeDocument/2006/relationships/image" Target="../media/image2.jp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DEBB962E-4401-4C35-8B93-FC2C6F702593}" type="datetime4">
              <a:rPr lang="fr-FR" smtClean="0"/>
              <a:t>13 septembre 2022</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811A2BBD-15FB-4EF3-9A9C-C3E822B6B12D}" type="datetime4">
              <a:rPr lang="fr-FR" smtClean="0"/>
              <a:t>13 septembre 2022</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2784503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B677F6CA-E426-40D2-89C1-201CF387C333}" type="datetime4">
              <a:rPr lang="fr-FR" smtClean="0"/>
              <a:t>13 septembre 2022</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La Gestion des Flux - Septembre 2022</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24526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A38A5421-8FBA-421B-925B-49CC0C775A0C}" type="datetime4">
              <a:rPr lang="fr-FR" smtClean="0"/>
              <a:t>13 septembre 2022</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La Gestion des Flux - Septembre 2022</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2A5963BC-9BC2-4BBE-9D4D-AC739A8C031B}" type="datetime4">
              <a:rPr lang="fr-FR" smtClean="0"/>
              <a:t>13 septembre 2022</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La Gestion des Flux - Septembre 2022</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40558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E3DAD0B-7178-4A0A-8B66-E772476EECD8}"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67283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EB40FD6E-3707-4A4E-9C36-84D2E3C99EA0}"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02608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6C2B0D4-A44F-42A5-B98B-C22DD8F64DA0}"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91649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39CCCDC3-57DD-4710-9CB9-51DD0C20ED7D}"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73973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6282D-8387-4C1A-B0F8-8821C0D8DB9C}"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85463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4B7CAD3-7ED0-4043-8621-67D72A390EDE}"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261513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FB5E89CF-D9C9-4ECE-BE85-9B1FB4765B13}"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45090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E95217-43E7-41EE-BBAD-3819DDCD3023}"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978534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F03FE6AC-D114-4F84-8169-A13E865987E1}"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2245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06262A3-0812-415E-96E1-0C823A026619}"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5090158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632A275-672C-4715-92F6-2873D1126D41}"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4013342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6A995F7-3C51-4159-BB8C-FA151705F89F}"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4113848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DEBB962E-4401-4C35-8B93-FC2C6F702593}" type="datetime4">
              <a:rPr lang="fr-FR" smtClean="0"/>
              <a:t>13 septembre 2022</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19293900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811A2BBD-15FB-4EF3-9A9C-C3E822B6B12D}" type="datetime4">
              <a:rPr lang="fr-FR" smtClean="0"/>
              <a:t>13 septembre 2022</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20776195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B677F6CA-E426-40D2-89C1-201CF387C333}" type="datetime4">
              <a:rPr lang="fr-FR" smtClean="0"/>
              <a:t>13 septembre 2022</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La Gestion des Flux - Septembre 2022</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6542064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A38A5421-8FBA-421B-925B-49CC0C775A0C}" type="datetime4">
              <a:rPr lang="fr-FR" smtClean="0"/>
              <a:t>13 septembre 2022</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La Gestion des Flux - Septembre 2022</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4086587803"/>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2A5963BC-9BC2-4BBE-9D4D-AC739A8C031B}" type="datetime4">
              <a:rPr lang="fr-FR" smtClean="0"/>
              <a:t>13 septembre 2022</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La Gestion des Flux - Septembre 2022</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7408379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E3DAD0B-7178-4A0A-8B66-E772476EECD8}"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430845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EB40FD6E-3707-4A4E-9C36-84D2E3C99EA0}"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7991768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6C2B0D4-A44F-42A5-B98B-C22DD8F64DA0}"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875741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39CCCDC3-57DD-4710-9CB9-51DD0C20ED7D}"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5547753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6282D-8387-4C1A-B0F8-8821C0D8DB9C}"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9917397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4B7CAD3-7ED0-4043-8621-67D72A390EDE}"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093862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FB5E89CF-D9C9-4ECE-BE85-9B1FB4765B13}"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626917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E95217-43E7-41EE-BBAD-3819DDCD3023}"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0787241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F03FE6AC-D114-4F84-8169-A13E865987E1}"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9357981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0547394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23410681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06262A3-0812-415E-96E1-0C823A026619}"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37979812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632A275-672C-4715-92F6-2873D1126D41}"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4173267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6A995F7-3C51-4159-BB8C-FA151705F89F}" type="datetime4">
              <a:rPr lang="fr-FR" smtClean="0"/>
              <a:t>13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 Gestion des Flux - Septembre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0407966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8541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theme" Target="../theme/theme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image" Target="../media/image2.jpg"/><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D0782C51-21CD-48F3-834C-FA7D534A5A07}" type="datetime4">
              <a:rPr lang="fr-FR" smtClean="0"/>
              <a:t>13 septembre 2022</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La Gestion des Flux - Septembre 2022</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8" r:id="rId2"/>
    <p:sldLayoutId id="2147483740" r:id="rId3"/>
    <p:sldLayoutId id="2147483696" r:id="rId4"/>
    <p:sldLayoutId id="2147483697" r:id="rId5"/>
    <p:sldLayoutId id="2147483698" r:id="rId6"/>
    <p:sldLayoutId id="2147483699" r:id="rId7"/>
    <p:sldLayoutId id="2147483700" r:id="rId8"/>
    <p:sldLayoutId id="2147483702" r:id="rId9"/>
    <p:sldLayoutId id="2147483703" r:id="rId10"/>
    <p:sldLayoutId id="2147483704" r:id="rId11"/>
    <p:sldLayoutId id="2147483705" r:id="rId12"/>
    <p:sldLayoutId id="2147483707" r:id="rId13"/>
    <p:sldLayoutId id="2147483708" r:id="rId14"/>
    <p:sldLayoutId id="2147483733" r:id="rId15"/>
    <p:sldLayoutId id="2147483734" r:id="rId16"/>
    <p:sldLayoutId id="2147483742" r:id="rId17"/>
    <p:sldLayoutId id="2147483743" r:id="rId18"/>
    <p:sldLayoutId id="2147483744" r:id="rId19"/>
  </p:sldLayoutIdLst>
  <p:hf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D0782C51-21CD-48F3-834C-FA7D534A5A07}" type="datetime4">
              <a:rPr lang="fr-FR" smtClean="0"/>
              <a:t>13 septembre 2022</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La Gestion des Flux - Septembre 2022</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86085321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 id="2147483766" r:id="rId20"/>
  </p:sldLayoutIdLst>
  <p:hf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9.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9.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diagramLayout" Target="../diagrams/layout1.xml"/><Relationship Id="rId7" Type="http://schemas.openxmlformats.org/officeDocument/2006/relationships/image" Target="../media/image19.png"/><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hyperlink" Target="https://youtu.be/ektWChKXW6Y" TargetMode="External"/><Relationship Id="rId4" Type="http://schemas.openxmlformats.org/officeDocument/2006/relationships/diagramQuickStyle" Target="../diagrams/quickStyle1.xml"/><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9.xml"/><Relationship Id="rId6" Type="http://schemas.openxmlformats.org/officeDocument/2006/relationships/image" Target="../media/image25.png"/><Relationship Id="rId5" Type="http://schemas.openxmlformats.org/officeDocument/2006/relationships/hyperlink" Target="http://commerciaux.celca.caisse-epargne.fr/download/448/simul-easy/24608/simuleasy_agence_cepls_juin_2021.xlsm" TargetMode="Externa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2.xml"/><Relationship Id="rId7" Type="http://schemas.openxmlformats.org/officeDocument/2006/relationships/image" Target="../media/image26.png"/><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8.png"/><Relationship Id="rId2" Type="http://schemas.openxmlformats.org/officeDocument/2006/relationships/diagramData" Target="../diagrams/data3.xml"/><Relationship Id="rId1" Type="http://schemas.openxmlformats.org/officeDocument/2006/relationships/slideLayout" Target="../slideLayouts/slideLayout1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commerciaux.celca.caisse-epargne.fr/download/1836/gamme-tpe/25239/catalogue-tpe-2022-metropole.pdf" TargetMode="External"/><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diagramLayout" Target="../diagrams/layout4.xml"/><Relationship Id="rId7" Type="http://schemas.openxmlformats.org/officeDocument/2006/relationships/image" Target="../media/image19.png"/><Relationship Id="rId2" Type="http://schemas.openxmlformats.org/officeDocument/2006/relationships/diagramData" Target="../diagrams/data4.xml"/><Relationship Id="rId1" Type="http://schemas.openxmlformats.org/officeDocument/2006/relationships/slideLayout" Target="../slideLayouts/slideLayout19.xml"/><Relationship Id="rId6" Type="http://schemas.microsoft.com/office/2007/relationships/diagramDrawing" Target="../diagrams/drawing4.xml"/><Relationship Id="rId11" Type="http://schemas.openxmlformats.org/officeDocument/2006/relationships/hyperlink" Target="http://commerciaux.celca.caisse-epargne.fr/download/2122/iz-e-commerce/27048/bref_ep3.mp4" TargetMode="External"/><Relationship Id="rId5" Type="http://schemas.openxmlformats.org/officeDocument/2006/relationships/diagramColors" Target="../diagrams/colors4.xml"/><Relationship Id="rId10" Type="http://schemas.openxmlformats.org/officeDocument/2006/relationships/hyperlink" Target="http://commerciaux.celca.caisse-epargne.fr/download/2122/iz-e-commerce/27049/bref_ep2.mp4" TargetMode="External"/><Relationship Id="rId4" Type="http://schemas.openxmlformats.org/officeDocument/2006/relationships/diagramQuickStyle" Target="../diagrams/quickStyle4.xml"/><Relationship Id="rId9" Type="http://schemas.openxmlformats.org/officeDocument/2006/relationships/hyperlink" Target="http://commerciaux.celca.caisse-epargne.fr/download/2122/iz-e-commerce/27050/bref_ep1.mp4"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payplug.com/fr/paiement-fractionne-garanti?hsLang=fr" TargetMode="Externa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hyperlink" Target="http://commerciaux.celca.caisse-epargne.fr/download/1466/monetique/27698/hebdo-pro-_s35-2022_-monetique_paylater.pptx" TargetMode="External"/><Relationship Id="rId3" Type="http://schemas.openxmlformats.org/officeDocument/2006/relationships/hyperlink" Target="https://www.ce-boost-pay.fr/" TargetMode="External"/><Relationship Id="rId7" Type="http://schemas.openxmlformats.org/officeDocument/2006/relationships/hyperlink" Target="http://commerciaux.celca.caisse-epargne.fr/professionnels/gestion-des-flux-2/payplug/" TargetMode="External"/><Relationship Id="rId12" Type="http://schemas.openxmlformats.org/officeDocument/2006/relationships/image" Target="../media/image35.jpeg"/><Relationship Id="rId2" Type="http://schemas.openxmlformats.org/officeDocument/2006/relationships/hyperlink" Target="http://commerciaux.celca.caisse-epargne.fr/download/1836/gamme-tpe/25239/catalogue-tpe-2022-metropole.pdf" TargetMode="External"/><Relationship Id="rId1" Type="http://schemas.openxmlformats.org/officeDocument/2006/relationships/slideLayout" Target="../slideLayouts/slideLayout6.xml"/><Relationship Id="rId6" Type="http://schemas.openxmlformats.org/officeDocument/2006/relationships/hyperlink" Target="http://commerciaux.celca.caisse-epargne.fr/professionnels/gestion-des-flux-2/iz-e-commerce/" TargetMode="External"/><Relationship Id="rId11" Type="http://schemas.openxmlformats.org/officeDocument/2006/relationships/hyperlink" Target="http://commerciaux.celca.caisse-epargne.fr/download/1691/payplug/27842/oav-e-commerce-cegee.pptx" TargetMode="External"/><Relationship Id="rId5" Type="http://schemas.openxmlformats.org/officeDocument/2006/relationships/hyperlink" Target="http://commerciaux.celca.caisse-epargne.fr/download/448/simul-easy/24608/simuleasy_agence_cepls_juin_2021.xlsm" TargetMode="External"/><Relationship Id="rId10" Type="http://schemas.openxmlformats.org/officeDocument/2006/relationships/hyperlink" Target="http://commerciaux.celca.caisse-epargne.fr/download/2082/jpel-express/27817/presentation-complete-jpel-express.pptx" TargetMode="External"/><Relationship Id="rId4" Type="http://schemas.openxmlformats.org/officeDocument/2006/relationships/hyperlink" Target="https://easytpe.d.bbg/" TargetMode="External"/><Relationship Id="rId9" Type="http://schemas.openxmlformats.org/officeDocument/2006/relationships/hyperlink" Target="http://commerciaux.celca.caisse-epargne.fr/professionnels/gestion-des-flux-2/offre-sp-plus/offre-sp-plu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png"/><Relationship Id="rId7" Type="http://schemas.openxmlformats.org/officeDocument/2006/relationships/image" Target="../media/image38.png"/><Relationship Id="rId12"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microsoft.com/office/2007/relationships/hdphoto" Target="../media/hdphoto3.wdp"/><Relationship Id="rId11" Type="http://schemas.microsoft.com/office/2007/relationships/hdphoto" Target="../media/hdphoto5.wdp"/><Relationship Id="rId5" Type="http://schemas.openxmlformats.org/officeDocument/2006/relationships/image" Target="../media/image37.png"/><Relationship Id="rId10" Type="http://schemas.openxmlformats.org/officeDocument/2006/relationships/image" Target="../media/image40.png"/><Relationship Id="rId4" Type="http://schemas.microsoft.com/office/2007/relationships/hdphoto" Target="../media/hdphoto2.wdp"/><Relationship Id="rId9" Type="http://schemas.microsoft.com/office/2007/relationships/hdphoto" Target="../media/hdphoto4.wdp"/></Relationships>
</file>

<file path=ppt/slides/_rels/slide22.xml.rels><?xml version="1.0" encoding="UTF-8" standalone="yes"?>
<Relationships xmlns="http://schemas.openxmlformats.org/package/2006/relationships"><Relationship Id="rId2" Type="http://schemas.openxmlformats.org/officeDocument/2006/relationships/hyperlink" Target="mailto:cegee-b-rm-professionnel@cegee.caisse-epargne.fr" TargetMode="Externa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39.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1110204" y="1061303"/>
            <a:ext cx="10080000" cy="1800000"/>
          </a:xfrm>
        </p:spPr>
        <p:txBody>
          <a:bodyPr/>
          <a:lstStyle/>
          <a:p>
            <a:r>
              <a:rPr lang="fr-FR">
                <a:effectLst>
                  <a:outerShdw blurRad="50800" dist="38100" dir="2700000" algn="tl" rotWithShape="0">
                    <a:prstClr val="black">
                      <a:alpha val="40000"/>
                    </a:prstClr>
                  </a:outerShdw>
                </a:effectLst>
              </a:rPr>
              <a:t>Comment activer l’univers Gestion des Flux</a:t>
            </a:r>
            <a:endParaRPr lang="fr-FR" dirty="0"/>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a:xfrm>
            <a:off x="1110204" y="2835170"/>
            <a:ext cx="10080000" cy="900000"/>
          </a:xfrm>
        </p:spPr>
        <p:txBody>
          <a:bodyPr/>
          <a:lstStyle/>
          <a:p>
            <a:r>
              <a:rPr lang="fr-FR">
                <a:effectLst>
                  <a:outerShdw blurRad="50800" dist="38100" dir="2700000" algn="tl" rotWithShape="0">
                    <a:prstClr val="black">
                      <a:alpha val="40000"/>
                    </a:prstClr>
                  </a:outerShdw>
                </a:effectLst>
              </a:rPr>
              <a:t>BE</a:t>
            </a:r>
            <a:r>
              <a:rPr lang="fr-FR" sz="3600">
                <a:solidFill>
                  <a:srgbClr val="FF0000"/>
                </a:solidFill>
                <a:effectLst>
                  <a:outerShdw blurRad="50800" dist="38100" dir="2700000" algn="tl" rotWithShape="0">
                    <a:prstClr val="black">
                      <a:alpha val="40000"/>
                    </a:prstClr>
                  </a:outerShdw>
                </a:effectLst>
              </a:rPr>
              <a:t>G</a:t>
            </a:r>
            <a:r>
              <a:rPr lang="fr-FR">
                <a:effectLst>
                  <a:outerShdw blurRad="50800" dist="38100" dir="2700000" algn="tl" rotWithShape="0">
                    <a:prstClr val="black">
                      <a:alpha val="40000"/>
                    </a:prstClr>
                  </a:outerShdw>
                </a:effectLst>
              </a:rPr>
              <a:t>ACLI</a:t>
            </a:r>
            <a:endParaRPr lang="fr-FR"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4538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1232DC-69E6-48D8-B420-6F1B7390B0D1}"/>
              </a:ext>
            </a:extLst>
          </p:cNvPr>
          <p:cNvSpPr>
            <a:spLocks noGrp="1"/>
          </p:cNvSpPr>
          <p:nvPr>
            <p:ph type="title"/>
          </p:nvPr>
        </p:nvSpPr>
        <p:spPr>
          <a:xfrm>
            <a:off x="773113" y="702000"/>
            <a:ext cx="10620000" cy="504000"/>
          </a:xfrm>
        </p:spPr>
        <p:txBody>
          <a:bodyPr/>
          <a:lstStyle/>
          <a:p>
            <a:r>
              <a:rPr lang="fr-FR"/>
              <a:t>Sommaire</a:t>
            </a:r>
          </a:p>
        </p:txBody>
      </p:sp>
      <p:sp>
        <p:nvSpPr>
          <p:cNvPr id="3" name="Espace réservé du texte 2">
            <a:extLst>
              <a:ext uri="{FF2B5EF4-FFF2-40B4-BE49-F238E27FC236}">
                <a16:creationId xmlns:a16="http://schemas.microsoft.com/office/drawing/2014/main" id="{02DF3AA0-9398-424F-8BAF-64430D564217}"/>
              </a:ext>
            </a:extLst>
          </p:cNvPr>
          <p:cNvSpPr>
            <a:spLocks noGrp="1"/>
          </p:cNvSpPr>
          <p:nvPr>
            <p:ph type="body" idx="1"/>
          </p:nvPr>
        </p:nvSpPr>
        <p:spPr>
          <a:xfrm>
            <a:off x="1482118" y="1695730"/>
            <a:ext cx="1332000" cy="576000"/>
          </a:xfrm>
        </p:spPr>
        <p:txBody>
          <a:bodyPr/>
          <a:lstStyle/>
          <a:p>
            <a:r>
              <a:rPr lang="fr-FR"/>
              <a:t>01</a:t>
            </a:r>
          </a:p>
        </p:txBody>
      </p:sp>
      <p:sp>
        <p:nvSpPr>
          <p:cNvPr id="4" name="Espace réservé du texte 3">
            <a:extLst>
              <a:ext uri="{FF2B5EF4-FFF2-40B4-BE49-F238E27FC236}">
                <a16:creationId xmlns:a16="http://schemas.microsoft.com/office/drawing/2014/main" id="{B4FDDBF1-0270-41EC-823D-CC7ECB6F32D8}"/>
              </a:ext>
            </a:extLst>
          </p:cNvPr>
          <p:cNvSpPr>
            <a:spLocks noGrp="1"/>
          </p:cNvSpPr>
          <p:nvPr>
            <p:ph type="body" sz="quarter" idx="3"/>
          </p:nvPr>
        </p:nvSpPr>
        <p:spPr>
          <a:xfrm>
            <a:off x="2510025" y="1427778"/>
            <a:ext cx="2160000" cy="1080000"/>
          </a:xfrm>
        </p:spPr>
        <p:txBody>
          <a:bodyPr/>
          <a:lstStyle/>
          <a:p>
            <a:r>
              <a:rPr lang="fr-FR"/>
              <a:t>Contexte </a:t>
            </a:r>
          </a:p>
        </p:txBody>
      </p:sp>
      <p:sp>
        <p:nvSpPr>
          <p:cNvPr id="59" name="Espace réservé du pied de page 58">
            <a:extLst>
              <a:ext uri="{FF2B5EF4-FFF2-40B4-BE49-F238E27FC236}">
                <a16:creationId xmlns:a16="http://schemas.microsoft.com/office/drawing/2014/main" id="{C13EBF97-37E3-4EA0-8AFC-C3CF61F5B2AB}"/>
              </a:ext>
            </a:extLst>
          </p:cNvPr>
          <p:cNvSpPr>
            <a:spLocks noGrp="1"/>
          </p:cNvSpPr>
          <p:nvPr>
            <p:ph type="ftr" sz="quarter" idx="11"/>
          </p:nvPr>
        </p:nvSpPr>
        <p:spPr>
          <a:xfrm>
            <a:off x="632384" y="6468977"/>
            <a:ext cx="3600000" cy="252000"/>
          </a:xfrm>
        </p:spPr>
        <p:txBody>
          <a:bodyPr/>
          <a:lstStyle/>
          <a:p>
            <a:r>
              <a:rPr lang="fr-FR"/>
              <a:t>La Gestion des Flux - Septembre 2022</a:t>
            </a:r>
          </a:p>
        </p:txBody>
      </p:sp>
      <p:sp>
        <p:nvSpPr>
          <p:cNvPr id="60" name="Espace réservé du numéro de diapositive 59">
            <a:extLst>
              <a:ext uri="{FF2B5EF4-FFF2-40B4-BE49-F238E27FC236}">
                <a16:creationId xmlns:a16="http://schemas.microsoft.com/office/drawing/2014/main" id="{9AA5C2C7-C39C-49CA-9A89-2F8FEE3C6545}"/>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a:t>
            </a:fld>
            <a:endParaRPr lang="fr-FR"/>
          </a:p>
        </p:txBody>
      </p:sp>
      <p:sp>
        <p:nvSpPr>
          <p:cNvPr id="6" name="Espace réservé du texte 5">
            <a:extLst>
              <a:ext uri="{FF2B5EF4-FFF2-40B4-BE49-F238E27FC236}">
                <a16:creationId xmlns:a16="http://schemas.microsoft.com/office/drawing/2014/main" id="{5B4AFCA1-C86A-47B6-AC5D-A949EFA48FFC}"/>
              </a:ext>
            </a:extLst>
          </p:cNvPr>
          <p:cNvSpPr>
            <a:spLocks noGrp="1"/>
          </p:cNvSpPr>
          <p:nvPr>
            <p:ph type="body" sz="quarter" idx="13"/>
          </p:nvPr>
        </p:nvSpPr>
        <p:spPr>
          <a:xfrm>
            <a:off x="1482118" y="3063759"/>
            <a:ext cx="1332000" cy="576000"/>
          </a:xfrm>
        </p:spPr>
        <p:txBody>
          <a:bodyPr/>
          <a:lstStyle/>
          <a:p>
            <a:r>
              <a:rPr lang="fr-FR"/>
              <a:t>02</a:t>
            </a:r>
          </a:p>
        </p:txBody>
      </p:sp>
      <p:sp>
        <p:nvSpPr>
          <p:cNvPr id="7" name="Espace réservé du texte 6">
            <a:extLst>
              <a:ext uri="{FF2B5EF4-FFF2-40B4-BE49-F238E27FC236}">
                <a16:creationId xmlns:a16="http://schemas.microsoft.com/office/drawing/2014/main" id="{8B884F33-15FE-4EA1-B09E-3D5115C5FEA7}"/>
              </a:ext>
            </a:extLst>
          </p:cNvPr>
          <p:cNvSpPr>
            <a:spLocks noGrp="1"/>
          </p:cNvSpPr>
          <p:nvPr>
            <p:ph type="body" sz="quarter" idx="14"/>
          </p:nvPr>
        </p:nvSpPr>
        <p:spPr>
          <a:xfrm>
            <a:off x="2510025" y="2799503"/>
            <a:ext cx="2160000" cy="1080000"/>
          </a:xfrm>
        </p:spPr>
        <p:txBody>
          <a:bodyPr/>
          <a:lstStyle/>
          <a:p>
            <a:r>
              <a:rPr lang="fr-FR"/>
              <a:t>Solutions de l’univers gestion des flux</a:t>
            </a:r>
          </a:p>
        </p:txBody>
      </p:sp>
      <p:sp>
        <p:nvSpPr>
          <p:cNvPr id="8" name="Espace réservé du texte 7">
            <a:extLst>
              <a:ext uri="{FF2B5EF4-FFF2-40B4-BE49-F238E27FC236}">
                <a16:creationId xmlns:a16="http://schemas.microsoft.com/office/drawing/2014/main" id="{5B78A84E-F62E-4BC5-B856-B7357EED0CF6}"/>
              </a:ext>
            </a:extLst>
          </p:cNvPr>
          <p:cNvSpPr>
            <a:spLocks noGrp="1"/>
          </p:cNvSpPr>
          <p:nvPr>
            <p:ph type="body" sz="quarter" idx="15"/>
          </p:nvPr>
        </p:nvSpPr>
        <p:spPr>
          <a:xfrm>
            <a:off x="1482118" y="4431787"/>
            <a:ext cx="1332000" cy="576000"/>
          </a:xfrm>
        </p:spPr>
        <p:txBody>
          <a:bodyPr/>
          <a:lstStyle/>
          <a:p>
            <a:r>
              <a:rPr lang="fr-FR"/>
              <a:t>03</a:t>
            </a:r>
          </a:p>
        </p:txBody>
      </p:sp>
      <p:sp>
        <p:nvSpPr>
          <p:cNvPr id="9" name="Espace réservé du texte 8">
            <a:extLst>
              <a:ext uri="{FF2B5EF4-FFF2-40B4-BE49-F238E27FC236}">
                <a16:creationId xmlns:a16="http://schemas.microsoft.com/office/drawing/2014/main" id="{1FDF7B8C-6CFA-4842-BA56-7AAB4A6F8053}"/>
              </a:ext>
            </a:extLst>
          </p:cNvPr>
          <p:cNvSpPr>
            <a:spLocks noGrp="1"/>
          </p:cNvSpPr>
          <p:nvPr>
            <p:ph type="body" sz="quarter" idx="16"/>
          </p:nvPr>
        </p:nvSpPr>
        <p:spPr>
          <a:xfrm>
            <a:off x="2510025" y="4167579"/>
            <a:ext cx="2160000" cy="1080000"/>
          </a:xfrm>
        </p:spPr>
        <p:txBody>
          <a:bodyPr/>
          <a:lstStyle/>
          <a:p>
            <a:r>
              <a:rPr lang="fr-FR"/>
              <a:t>Nouvelles solutions gestion des flux </a:t>
            </a:r>
          </a:p>
        </p:txBody>
      </p:sp>
      <p:sp>
        <p:nvSpPr>
          <p:cNvPr id="10" name="Espace réservé du texte 9">
            <a:extLst>
              <a:ext uri="{FF2B5EF4-FFF2-40B4-BE49-F238E27FC236}">
                <a16:creationId xmlns:a16="http://schemas.microsoft.com/office/drawing/2014/main" id="{BA3B7674-E629-40D0-B2C6-07B173A0B80A}"/>
              </a:ext>
            </a:extLst>
          </p:cNvPr>
          <p:cNvSpPr>
            <a:spLocks noGrp="1"/>
          </p:cNvSpPr>
          <p:nvPr>
            <p:ph type="body" idx="17"/>
          </p:nvPr>
        </p:nvSpPr>
        <p:spPr>
          <a:xfrm>
            <a:off x="6447818" y="1695730"/>
            <a:ext cx="1332000" cy="576000"/>
          </a:xfrm>
        </p:spPr>
        <p:txBody>
          <a:bodyPr/>
          <a:lstStyle/>
          <a:p>
            <a:r>
              <a:rPr lang="fr-FR"/>
              <a:t>04</a:t>
            </a:r>
          </a:p>
        </p:txBody>
      </p:sp>
      <p:sp>
        <p:nvSpPr>
          <p:cNvPr id="11" name="Espace réservé du texte 10">
            <a:extLst>
              <a:ext uri="{FF2B5EF4-FFF2-40B4-BE49-F238E27FC236}">
                <a16:creationId xmlns:a16="http://schemas.microsoft.com/office/drawing/2014/main" id="{4FFC0C4E-3880-4272-80C3-88D4B105A109}"/>
              </a:ext>
            </a:extLst>
          </p:cNvPr>
          <p:cNvSpPr>
            <a:spLocks noGrp="1"/>
          </p:cNvSpPr>
          <p:nvPr>
            <p:ph type="body" sz="quarter" idx="18"/>
          </p:nvPr>
        </p:nvSpPr>
        <p:spPr>
          <a:xfrm>
            <a:off x="7475725" y="1427778"/>
            <a:ext cx="2160000" cy="1080000"/>
          </a:xfrm>
        </p:spPr>
        <p:txBody>
          <a:bodyPr/>
          <a:lstStyle/>
          <a:p>
            <a:r>
              <a:rPr lang="en-US" err="1"/>
              <a:t>Outils</a:t>
            </a:r>
            <a:r>
              <a:rPr lang="en-US"/>
              <a:t> </a:t>
            </a:r>
            <a:r>
              <a:rPr lang="en-US" err="1"/>
              <a:t>d’accompagnement</a:t>
            </a:r>
            <a:endParaRPr lang="fr-FR"/>
          </a:p>
        </p:txBody>
      </p:sp>
      <p:sp>
        <p:nvSpPr>
          <p:cNvPr id="12" name="Espace réservé du texte 11">
            <a:extLst>
              <a:ext uri="{FF2B5EF4-FFF2-40B4-BE49-F238E27FC236}">
                <a16:creationId xmlns:a16="http://schemas.microsoft.com/office/drawing/2014/main" id="{D9B0B1D8-0236-4C23-B572-4CDC2F2CB274}"/>
              </a:ext>
            </a:extLst>
          </p:cNvPr>
          <p:cNvSpPr>
            <a:spLocks noGrp="1"/>
          </p:cNvSpPr>
          <p:nvPr>
            <p:ph type="body" sz="quarter" idx="19"/>
          </p:nvPr>
        </p:nvSpPr>
        <p:spPr>
          <a:xfrm>
            <a:off x="6447818" y="3063759"/>
            <a:ext cx="1332000" cy="576000"/>
          </a:xfrm>
        </p:spPr>
        <p:txBody>
          <a:bodyPr/>
          <a:lstStyle/>
          <a:p>
            <a:r>
              <a:rPr lang="fr-FR"/>
              <a:t>05</a:t>
            </a:r>
          </a:p>
        </p:txBody>
      </p:sp>
      <p:sp>
        <p:nvSpPr>
          <p:cNvPr id="13" name="Espace réservé du texte 12">
            <a:extLst>
              <a:ext uri="{FF2B5EF4-FFF2-40B4-BE49-F238E27FC236}">
                <a16:creationId xmlns:a16="http://schemas.microsoft.com/office/drawing/2014/main" id="{CFABE2AA-DFBF-455D-92DC-DA7395D1D587}"/>
              </a:ext>
            </a:extLst>
          </p:cNvPr>
          <p:cNvSpPr>
            <a:spLocks noGrp="1"/>
          </p:cNvSpPr>
          <p:nvPr>
            <p:ph type="body" sz="quarter" idx="20"/>
          </p:nvPr>
        </p:nvSpPr>
        <p:spPr>
          <a:xfrm>
            <a:off x="7475725" y="2799503"/>
            <a:ext cx="2160000" cy="1080000"/>
          </a:xfrm>
        </p:spPr>
        <p:txBody>
          <a:bodyPr/>
          <a:lstStyle/>
          <a:p>
            <a:r>
              <a:rPr lang="fr-FR"/>
              <a:t>Les offres promotionnelles</a:t>
            </a:r>
          </a:p>
        </p:txBody>
      </p:sp>
      <p:sp>
        <p:nvSpPr>
          <p:cNvPr id="15" name="ZoneTexte 14">
            <a:extLst>
              <a:ext uri="{FF2B5EF4-FFF2-40B4-BE49-F238E27FC236}">
                <a16:creationId xmlns:a16="http://schemas.microsoft.com/office/drawing/2014/main" id="{BBDCD90B-0879-4810-8D30-742C22152451}"/>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186975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ace réservé du numéro de diapositive 28">
            <a:extLst>
              <a:ext uri="{FF2B5EF4-FFF2-40B4-BE49-F238E27FC236}">
                <a16:creationId xmlns:a16="http://schemas.microsoft.com/office/drawing/2014/main" id="{44B9E799-27B6-4A48-912A-84B5A4282101}"/>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a:t>Les objectifs </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a:t>POURQUOI activer l’UNIVERS g</a:t>
            </a:r>
          </a:p>
        </p:txBody>
      </p:sp>
      <p:sp>
        <p:nvSpPr>
          <p:cNvPr id="9" name="ZoneTexte 8">
            <a:extLst>
              <a:ext uri="{FF2B5EF4-FFF2-40B4-BE49-F238E27FC236}">
                <a16:creationId xmlns:a16="http://schemas.microsoft.com/office/drawing/2014/main" id="{87E8E399-ED5D-4A71-9A97-5FD5F796889B}"/>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
        <p:nvSpPr>
          <p:cNvPr id="15" name="Rectangle 14">
            <a:extLst>
              <a:ext uri="{FF2B5EF4-FFF2-40B4-BE49-F238E27FC236}">
                <a16:creationId xmlns:a16="http://schemas.microsoft.com/office/drawing/2014/main" id="{DA3C6B3E-4731-450E-A0F8-1B04A50EAAFC}"/>
              </a:ext>
            </a:extLst>
          </p:cNvPr>
          <p:cNvSpPr/>
          <p:nvPr/>
        </p:nvSpPr>
        <p:spPr>
          <a:xfrm>
            <a:off x="6243226" y="1547242"/>
            <a:ext cx="4415532" cy="4142296"/>
          </a:xfrm>
          <a:prstGeom prst="rect">
            <a:avLst/>
          </a:prstGeom>
          <a:noFill/>
          <a:ln w="25400" cap="flat" cmpd="sng" algn="ctr">
            <a:solidFill>
              <a:schemeClr val="bg2"/>
            </a:solidFill>
            <a:prstDash val="solid"/>
          </a:ln>
          <a:effectLst/>
        </p:spPr>
        <p:txBody>
          <a:bodyPr lIns="91440" tIns="45720" rIns="91440" bIns="45720" rtlCol="0" anchor="ctr" anchorCtr="0"/>
          <a:lstStyle/>
          <a:p>
            <a:pPr marL="0" lvl="2">
              <a:buClr>
                <a:schemeClr val="accent4"/>
              </a:buClr>
            </a:pPr>
            <a:endParaRPr lang="fr-FR" sz="1200"/>
          </a:p>
          <a:p>
            <a:pPr marL="171450" lvl="2" indent="-171450">
              <a:spcBef>
                <a:spcPts val="1200"/>
              </a:spcBef>
              <a:buClr>
                <a:schemeClr val="tx2"/>
              </a:buClr>
              <a:buFont typeface="Abadi Extra Light" panose="020B0204020104020204" pitchFamily="34" charset="0"/>
              <a:buChar char="+"/>
            </a:pPr>
            <a:endParaRPr lang="fr-FR" sz="1200"/>
          </a:p>
          <a:p>
            <a:pPr marL="0" lvl="2">
              <a:spcBef>
                <a:spcPts val="1200"/>
              </a:spcBef>
              <a:buClr>
                <a:schemeClr val="tx2"/>
              </a:buClr>
            </a:pPr>
            <a:endParaRPr lang="fr-FR" sz="1600" b="1">
              <a:solidFill>
                <a:schemeClr val="tx2"/>
              </a:solidFill>
            </a:endParaRPr>
          </a:p>
          <a:p>
            <a:pPr marL="0" lvl="2">
              <a:spcBef>
                <a:spcPts val="1200"/>
              </a:spcBef>
              <a:buClr>
                <a:schemeClr val="tx2"/>
              </a:buClr>
            </a:pPr>
            <a:r>
              <a:rPr lang="fr-FR" sz="1600" b="1">
                <a:solidFill>
                  <a:schemeClr val="tx2"/>
                </a:solidFill>
              </a:rPr>
              <a:t>Proposer une solution de l’univers G à nos clients non équipés est l’opportunité de :</a:t>
            </a:r>
          </a:p>
          <a:p>
            <a:pPr marL="0" lvl="2">
              <a:spcBef>
                <a:spcPts val="1200"/>
              </a:spcBef>
              <a:buClr>
                <a:schemeClr val="tx2"/>
              </a:buClr>
            </a:pPr>
            <a:endParaRPr lang="fr-FR" sz="1600" b="1">
              <a:solidFill>
                <a:schemeClr val="tx2"/>
              </a:solidFill>
            </a:endParaRPr>
          </a:p>
          <a:p>
            <a:pPr marL="171450" lvl="2" indent="-171450">
              <a:spcBef>
                <a:spcPts val="1200"/>
              </a:spcBef>
              <a:spcAft>
                <a:spcPts val="600"/>
              </a:spcAft>
              <a:buClr>
                <a:schemeClr val="tx2"/>
              </a:buClr>
              <a:buFont typeface="Arial" panose="020B0604020202020204" pitchFamily="34" charset="0"/>
              <a:buChar char="•"/>
            </a:pPr>
            <a:r>
              <a:rPr lang="fr-FR" sz="1600" b="1"/>
              <a:t>Capter les flux et activer l’univers G</a:t>
            </a:r>
            <a:endParaRPr lang="fr-FR" sz="1600" b="1">
              <a:cs typeface="Arial"/>
            </a:endParaRPr>
          </a:p>
          <a:p>
            <a:pPr marL="171450" lvl="2" indent="-171450">
              <a:spcBef>
                <a:spcPts val="1200"/>
              </a:spcBef>
              <a:spcAft>
                <a:spcPts val="600"/>
              </a:spcAft>
              <a:buClr>
                <a:schemeClr val="tx2"/>
              </a:buClr>
              <a:buFont typeface="Arial" panose="020B0604020202020204" pitchFamily="34" charset="0"/>
              <a:buChar char="•"/>
            </a:pPr>
            <a:r>
              <a:rPr lang="fr-FR" sz="1600"/>
              <a:t>Compléter l’équipement de nos PRO avec des solutions à forte valeur ajoutée</a:t>
            </a:r>
          </a:p>
          <a:p>
            <a:pPr marL="171450" lvl="2" indent="-171450">
              <a:spcBef>
                <a:spcPts val="1200"/>
              </a:spcBef>
              <a:spcAft>
                <a:spcPts val="600"/>
              </a:spcAft>
              <a:buClr>
                <a:schemeClr val="tx2"/>
              </a:buClr>
              <a:buFont typeface="Arial" panose="020B0604020202020204" pitchFamily="34" charset="0"/>
              <a:buChar char="•"/>
            </a:pPr>
            <a:r>
              <a:rPr lang="fr-FR" sz="1600"/>
              <a:t>Fidéliser la clientèle des 2 et 3 étoiles</a:t>
            </a:r>
          </a:p>
          <a:p>
            <a:pPr marL="171450" lvl="2" indent="-171450">
              <a:spcBef>
                <a:spcPts val="1200"/>
              </a:spcBef>
              <a:spcAft>
                <a:spcPts val="600"/>
              </a:spcAft>
              <a:buClr>
                <a:schemeClr val="tx2"/>
              </a:buClr>
              <a:buFont typeface="Arial" panose="020B0604020202020204" pitchFamily="34" charset="0"/>
              <a:buChar char="•"/>
            </a:pPr>
            <a:r>
              <a:rPr lang="fr-FR" sz="1600"/>
              <a:t>Augmenter le PNB par client</a:t>
            </a:r>
          </a:p>
          <a:p>
            <a:pPr marL="171450" lvl="2" indent="-171450">
              <a:spcBef>
                <a:spcPts val="1200"/>
              </a:spcBef>
              <a:spcAft>
                <a:spcPts val="600"/>
              </a:spcAft>
              <a:buClr>
                <a:schemeClr val="tx2"/>
              </a:buClr>
              <a:buFont typeface="Arial" panose="020B0604020202020204" pitchFamily="34" charset="0"/>
              <a:buChar char="•"/>
            </a:pPr>
            <a:r>
              <a:rPr lang="fr-FR" sz="1600"/>
              <a:t>Améliorer la satisfaction client</a:t>
            </a:r>
          </a:p>
          <a:p>
            <a:pPr marL="171450" lvl="2" indent="-171450">
              <a:spcBef>
                <a:spcPts val="1200"/>
              </a:spcBef>
              <a:spcAft>
                <a:spcPts val="600"/>
              </a:spcAft>
              <a:buClr>
                <a:schemeClr val="tx2"/>
              </a:buClr>
              <a:buFont typeface="Arial" panose="020B0604020202020204" pitchFamily="34" charset="0"/>
              <a:buChar char="•"/>
            </a:pPr>
            <a:endParaRPr lang="fr-FR" sz="1600"/>
          </a:p>
          <a:p>
            <a:pPr marL="171450" lvl="2" indent="-171450">
              <a:spcBef>
                <a:spcPts val="1200"/>
              </a:spcBef>
              <a:buClr>
                <a:schemeClr val="tx2"/>
              </a:buClr>
              <a:buFont typeface="Abadi Extra Light" panose="020B0204020104020204" pitchFamily="34" charset="0"/>
              <a:buChar char="+"/>
            </a:pPr>
            <a:endParaRPr lang="fr-FR" sz="1200"/>
          </a:p>
          <a:p>
            <a:pPr marL="171450" lvl="2" indent="-171450">
              <a:spcBef>
                <a:spcPts val="1200"/>
              </a:spcBef>
              <a:buClr>
                <a:schemeClr val="tx2"/>
              </a:buClr>
              <a:buFont typeface="Abadi Extra Light" panose="020B0204020104020204" pitchFamily="34" charset="0"/>
              <a:buChar char="+"/>
            </a:pPr>
            <a:endParaRPr lang="fr-FR" sz="1200"/>
          </a:p>
        </p:txBody>
      </p:sp>
      <p:sp>
        <p:nvSpPr>
          <p:cNvPr id="16" name="Espace réservé du texte 12">
            <a:extLst>
              <a:ext uri="{FF2B5EF4-FFF2-40B4-BE49-F238E27FC236}">
                <a16:creationId xmlns:a16="http://schemas.microsoft.com/office/drawing/2014/main" id="{C3E2F168-642A-4E4D-934F-9737F4A08A47}"/>
              </a:ext>
            </a:extLst>
          </p:cNvPr>
          <p:cNvSpPr>
            <a:spLocks noGrp="1"/>
          </p:cNvSpPr>
          <p:nvPr>
            <p:ph type="body" sz="quarter" idx="13"/>
          </p:nvPr>
        </p:nvSpPr>
        <p:spPr>
          <a:xfrm>
            <a:off x="747019" y="1889910"/>
            <a:ext cx="4415532" cy="1339065"/>
          </a:xfrm>
        </p:spPr>
        <p:txBody>
          <a:bodyPr/>
          <a:lstStyle/>
          <a:p>
            <a:pPr lvl="1"/>
            <a:r>
              <a:rPr lang="fr-FR"/>
              <a:t>Dans ce document, vous trouverez tous les outils pour vous permettre d’activer l’univers :</a:t>
            </a:r>
          </a:p>
          <a:p>
            <a:pPr marL="285750" lvl="1" indent="-285750">
              <a:buFontTx/>
              <a:buChar char="-"/>
            </a:pPr>
            <a:r>
              <a:rPr lang="fr-FR"/>
              <a:t>Fiche produits</a:t>
            </a:r>
          </a:p>
          <a:p>
            <a:pPr marL="285750" lvl="1" indent="-285750">
              <a:buFontTx/>
              <a:buChar char="-"/>
            </a:pPr>
            <a:r>
              <a:rPr lang="fr-FR"/>
              <a:t>Outils</a:t>
            </a:r>
          </a:p>
          <a:p>
            <a:pPr marL="285750" lvl="1" indent="-285750">
              <a:buFontTx/>
              <a:buChar char="-"/>
            </a:pPr>
            <a:r>
              <a:rPr lang="fr-FR"/>
              <a:t>Tarification</a:t>
            </a:r>
          </a:p>
          <a:p>
            <a:pPr marL="285750" lvl="1" indent="-285750">
              <a:buFontTx/>
              <a:buChar char="-"/>
            </a:pPr>
            <a:endParaRPr lang="fr-FR"/>
          </a:p>
          <a:p>
            <a:pPr marL="396000" lvl="4" indent="0">
              <a:buNone/>
            </a:pPr>
            <a:endParaRPr lang="fr-FR"/>
          </a:p>
        </p:txBody>
      </p:sp>
      <p:sp>
        <p:nvSpPr>
          <p:cNvPr id="13" name="Espace réservé du texte 12">
            <a:extLst>
              <a:ext uri="{FF2B5EF4-FFF2-40B4-BE49-F238E27FC236}">
                <a16:creationId xmlns:a16="http://schemas.microsoft.com/office/drawing/2014/main" id="{B6D1C3B9-940C-4D23-AC46-62BEAA4F687F}"/>
              </a:ext>
            </a:extLst>
          </p:cNvPr>
          <p:cNvSpPr txBox="1">
            <a:spLocks/>
          </p:cNvSpPr>
          <p:nvPr/>
        </p:nvSpPr>
        <p:spPr>
          <a:xfrm>
            <a:off x="747019" y="4106800"/>
            <a:ext cx="4566040" cy="70917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Taux d’activation de 17% sur l’ensemble du fonds de commerce de l’univers G*</a:t>
            </a:r>
          </a:p>
        </p:txBody>
      </p:sp>
      <p:sp>
        <p:nvSpPr>
          <p:cNvPr id="14" name="Espace réservé du pied de page 5">
            <a:extLst>
              <a:ext uri="{FF2B5EF4-FFF2-40B4-BE49-F238E27FC236}">
                <a16:creationId xmlns:a16="http://schemas.microsoft.com/office/drawing/2014/main" id="{2D7F35AF-E3B9-4029-AA0D-766643B17972}"/>
              </a:ext>
            </a:extLst>
          </p:cNvPr>
          <p:cNvSpPr>
            <a:spLocks noGrp="1"/>
          </p:cNvSpPr>
          <p:nvPr>
            <p:ph type="ftr" sz="quarter" idx="11"/>
          </p:nvPr>
        </p:nvSpPr>
        <p:spPr>
          <a:xfrm>
            <a:off x="632384" y="6468977"/>
            <a:ext cx="3600000" cy="252000"/>
          </a:xfrm>
        </p:spPr>
        <p:txBody>
          <a:bodyPr/>
          <a:lstStyle/>
          <a:p>
            <a:r>
              <a:rPr lang="fr-FR"/>
              <a:t>La Gestion des Flux - Septembre 2022</a:t>
            </a:r>
          </a:p>
        </p:txBody>
      </p:sp>
      <p:sp>
        <p:nvSpPr>
          <p:cNvPr id="17" name="Espace réservé du texte 12">
            <a:extLst>
              <a:ext uri="{FF2B5EF4-FFF2-40B4-BE49-F238E27FC236}">
                <a16:creationId xmlns:a16="http://schemas.microsoft.com/office/drawing/2014/main" id="{4C4ECD03-BBF7-4975-9529-492ADCA6B35C}"/>
              </a:ext>
            </a:extLst>
          </p:cNvPr>
          <p:cNvSpPr txBox="1">
            <a:spLocks/>
          </p:cNvSpPr>
          <p:nvPr/>
        </p:nvSpPr>
        <p:spPr>
          <a:xfrm>
            <a:off x="671765" y="6080815"/>
            <a:ext cx="4566040" cy="70917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00" b="0">
                <a:solidFill>
                  <a:schemeClr val="tx1"/>
                </a:solidFill>
              </a:rPr>
              <a:t>* Taux à Juin 2022 (source fichier fonds de commerce)</a:t>
            </a:r>
          </a:p>
        </p:txBody>
      </p:sp>
    </p:spTree>
    <p:extLst>
      <p:ext uri="{BB962C8B-B14F-4D97-AF65-F5344CB8AC3E}">
        <p14:creationId xmlns:p14="http://schemas.microsoft.com/office/powerpoint/2010/main" val="235912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B5B41C5C-1812-44A1-B137-0D4B60565C1C}"/>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4</a:t>
            </a:fld>
            <a:endParaRPr lang="fr-FR"/>
          </a:p>
        </p:txBody>
      </p:sp>
      <p:sp>
        <p:nvSpPr>
          <p:cNvPr id="37" name="Espace réservé du texte 36">
            <a:extLst>
              <a:ext uri="{FF2B5EF4-FFF2-40B4-BE49-F238E27FC236}">
                <a16:creationId xmlns:a16="http://schemas.microsoft.com/office/drawing/2014/main" id="{9F3E7209-487C-470D-B6B5-5191F49B4EC5}"/>
              </a:ext>
            </a:extLst>
          </p:cNvPr>
          <p:cNvSpPr>
            <a:spLocks noGrp="1"/>
          </p:cNvSpPr>
          <p:nvPr>
            <p:ph type="body" idx="1"/>
          </p:nvPr>
        </p:nvSpPr>
        <p:spPr>
          <a:xfrm>
            <a:off x="501378" y="794707"/>
            <a:ext cx="10799999" cy="432000"/>
          </a:xfrm>
        </p:spPr>
        <p:txBody>
          <a:bodyPr/>
          <a:lstStyle/>
          <a:p>
            <a:r>
              <a:rPr lang="fr-FR"/>
              <a:t>L’univers Gestion des flux à activer</a:t>
            </a:r>
          </a:p>
        </p:txBody>
      </p:sp>
      <p:sp>
        <p:nvSpPr>
          <p:cNvPr id="36" name="Titre 35">
            <a:extLst>
              <a:ext uri="{FF2B5EF4-FFF2-40B4-BE49-F238E27FC236}">
                <a16:creationId xmlns:a16="http://schemas.microsoft.com/office/drawing/2014/main" id="{233831D2-3C3A-41CB-B6CC-F604725FD181}"/>
              </a:ext>
            </a:extLst>
          </p:cNvPr>
          <p:cNvSpPr>
            <a:spLocks noGrp="1"/>
          </p:cNvSpPr>
          <p:nvPr>
            <p:ph type="title"/>
          </p:nvPr>
        </p:nvSpPr>
        <p:spPr>
          <a:xfrm>
            <a:off x="533018" y="76559"/>
            <a:ext cx="10800000" cy="719227"/>
          </a:xfrm>
        </p:spPr>
        <p:txBody>
          <a:bodyPr/>
          <a:lstStyle/>
          <a:p>
            <a:r>
              <a:rPr lang="fr-FR"/>
              <a:t>Contexte &amp; Enjeux</a:t>
            </a:r>
          </a:p>
        </p:txBody>
      </p:sp>
      <p:sp>
        <p:nvSpPr>
          <p:cNvPr id="6" name="Espace réservé du pied de page 5">
            <a:extLst>
              <a:ext uri="{FF2B5EF4-FFF2-40B4-BE49-F238E27FC236}">
                <a16:creationId xmlns:a16="http://schemas.microsoft.com/office/drawing/2014/main" id="{768C6AD8-325F-4D6B-AB0B-7E0D38E5220A}"/>
              </a:ext>
            </a:extLst>
          </p:cNvPr>
          <p:cNvSpPr>
            <a:spLocks noGrp="1"/>
          </p:cNvSpPr>
          <p:nvPr>
            <p:ph type="ftr" sz="quarter" idx="11"/>
          </p:nvPr>
        </p:nvSpPr>
        <p:spPr>
          <a:xfrm>
            <a:off x="632384" y="6468977"/>
            <a:ext cx="3600000" cy="252000"/>
          </a:xfrm>
        </p:spPr>
        <p:txBody>
          <a:bodyPr/>
          <a:lstStyle/>
          <a:p>
            <a:r>
              <a:rPr lang="fr-FR"/>
              <a:t>La Gestion des Flux - Septembre 2022</a:t>
            </a:r>
          </a:p>
        </p:txBody>
      </p:sp>
      <p:sp>
        <p:nvSpPr>
          <p:cNvPr id="13" name="ZoneTexte 12">
            <a:extLst>
              <a:ext uri="{FF2B5EF4-FFF2-40B4-BE49-F238E27FC236}">
                <a16:creationId xmlns:a16="http://schemas.microsoft.com/office/drawing/2014/main" id="{8720844D-F5FA-404B-86F9-83ABB319B9F8}"/>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
        <p:nvSpPr>
          <p:cNvPr id="5" name="ZoneTexte 4">
            <a:extLst>
              <a:ext uri="{FF2B5EF4-FFF2-40B4-BE49-F238E27FC236}">
                <a16:creationId xmlns:a16="http://schemas.microsoft.com/office/drawing/2014/main" id="{FB644D36-D1DA-4C41-BC20-A343AACF2381}"/>
              </a:ext>
            </a:extLst>
          </p:cNvPr>
          <p:cNvSpPr txBox="1"/>
          <p:nvPr/>
        </p:nvSpPr>
        <p:spPr>
          <a:xfrm>
            <a:off x="573618" y="1510263"/>
            <a:ext cx="10324764" cy="738664"/>
          </a:xfrm>
          <a:prstGeom prst="rect">
            <a:avLst/>
          </a:prstGeom>
          <a:noFill/>
        </p:spPr>
        <p:txBody>
          <a:bodyPr wrap="square" rtlCol="0">
            <a:spAutoFit/>
          </a:bodyPr>
          <a:lstStyle/>
          <a:p>
            <a:r>
              <a:rPr lang="fr-FR" sz="1400"/>
              <a:t>L’offre constituant l’univers G englobe des solutions dédiées aux flux mais également à l’encaissement que ce soit en proximité ou à distance. A date, elle est constituée d’offres permettant d’activer l’univers et de nouvelles offres qui seront intégrées dans l’année. Ces dernières complètent l’existant offrant ainsi une large gamme profitable à nos clients.</a:t>
            </a:r>
          </a:p>
        </p:txBody>
      </p:sp>
      <p:pic>
        <p:nvPicPr>
          <p:cNvPr id="2" name="Image 1">
            <a:extLst>
              <a:ext uri="{FF2B5EF4-FFF2-40B4-BE49-F238E27FC236}">
                <a16:creationId xmlns:a16="http://schemas.microsoft.com/office/drawing/2014/main" id="{309E87BB-5036-4B1C-B77E-2D0C25BA112C}"/>
              </a:ext>
            </a:extLst>
          </p:cNvPr>
          <p:cNvPicPr>
            <a:picLocks noChangeAspect="1"/>
          </p:cNvPicPr>
          <p:nvPr/>
        </p:nvPicPr>
        <p:blipFill>
          <a:blip r:embed="rId3"/>
          <a:stretch>
            <a:fillRect/>
          </a:stretch>
        </p:blipFill>
        <p:spPr>
          <a:xfrm>
            <a:off x="1855749" y="2278472"/>
            <a:ext cx="8154538" cy="3991532"/>
          </a:xfrm>
          <a:prstGeom prst="rect">
            <a:avLst/>
          </a:prstGeom>
        </p:spPr>
      </p:pic>
    </p:spTree>
    <p:extLst>
      <p:ext uri="{BB962C8B-B14F-4D97-AF65-F5344CB8AC3E}">
        <p14:creationId xmlns:p14="http://schemas.microsoft.com/office/powerpoint/2010/main" val="1562106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
            <a:extLst>
              <a:ext uri="{FF2B5EF4-FFF2-40B4-BE49-F238E27FC236}">
                <a16:creationId xmlns:a16="http://schemas.microsoft.com/office/drawing/2014/main" id="{F75E24D7-E592-3F6C-B9D9-E02326332CC9}"/>
              </a:ext>
            </a:extLst>
          </p:cNvPr>
          <p:cNvSpPr>
            <a:spLocks noGrp="1"/>
          </p:cNvSpPr>
          <p:nvPr>
            <p:ph type="body" idx="1"/>
          </p:nvPr>
        </p:nvSpPr>
        <p:spPr>
          <a:xfrm>
            <a:off x="1083786" y="3269296"/>
            <a:ext cx="10586999" cy="2160000"/>
          </a:xfrm>
        </p:spPr>
        <p:txBody>
          <a:bodyPr/>
          <a:lstStyle/>
          <a:p>
            <a:r>
              <a:rPr lang="en-US"/>
              <a:t>OFFRES COMPOSANT L’UNIVERS GESTION DES FLUX</a:t>
            </a:r>
          </a:p>
        </p:txBody>
      </p:sp>
      <p:sp>
        <p:nvSpPr>
          <p:cNvPr id="5" name="Espace réservé du numéro de diapositive 4">
            <a:extLst>
              <a:ext uri="{FF2B5EF4-FFF2-40B4-BE49-F238E27FC236}">
                <a16:creationId xmlns:a16="http://schemas.microsoft.com/office/drawing/2014/main" id="{6B281AA9-DB7A-47D7-9041-C0615306A355}"/>
              </a:ext>
            </a:extLst>
          </p:cNvPr>
          <p:cNvSpPr>
            <a:spLocks noGrp="1"/>
          </p:cNvSpPr>
          <p:nvPr>
            <p:ph type="sldNum" sz="quarter" idx="12"/>
          </p:nvPr>
        </p:nvSpPr>
        <p:spPr>
          <a:xfrm>
            <a:off x="5736000" y="6477000"/>
            <a:ext cx="720000" cy="252000"/>
          </a:xfrm>
        </p:spPr>
        <p:txBody>
          <a:bodyPr anchor="ctr">
            <a:normAutofit/>
          </a:bodyPr>
          <a:lstStyle/>
          <a:p>
            <a:pPr>
              <a:lnSpc>
                <a:spcPct val="90000"/>
              </a:lnSpc>
              <a:spcAft>
                <a:spcPts val="600"/>
              </a:spcAft>
            </a:pPr>
            <a:fld id="{975A587B-5814-4D9B-9598-FE9CB954CB01}" type="slidenum">
              <a:rPr lang="fr-FR" sz="1100" smtClean="0"/>
              <a:pPr>
                <a:lnSpc>
                  <a:spcPct val="90000"/>
                </a:lnSpc>
                <a:spcAft>
                  <a:spcPts val="600"/>
                </a:spcAft>
              </a:pPr>
              <a:t>5</a:t>
            </a:fld>
            <a:endParaRPr lang="fr-FR" sz="1100"/>
          </a:p>
        </p:txBody>
      </p:sp>
      <p:sp>
        <p:nvSpPr>
          <p:cNvPr id="6" name="Espace réservé du pied de page 5">
            <a:extLst>
              <a:ext uri="{FF2B5EF4-FFF2-40B4-BE49-F238E27FC236}">
                <a16:creationId xmlns:a16="http://schemas.microsoft.com/office/drawing/2014/main" id="{239A6BFF-81F7-4E27-A22D-9C8575AE87A3}"/>
              </a:ext>
            </a:extLst>
          </p:cNvPr>
          <p:cNvSpPr>
            <a:spLocks noGrp="1"/>
          </p:cNvSpPr>
          <p:nvPr>
            <p:ph type="ftr" sz="quarter" idx="11"/>
          </p:nvPr>
        </p:nvSpPr>
        <p:spPr>
          <a:xfrm>
            <a:off x="632382" y="6606000"/>
            <a:ext cx="3600000" cy="252000"/>
          </a:xfrm>
        </p:spPr>
        <p:txBody>
          <a:bodyPr/>
          <a:lstStyle/>
          <a:p>
            <a:r>
              <a:rPr lang="fr-FR"/>
              <a:t>La Gestion des Flux - Septembre 2022</a:t>
            </a:r>
          </a:p>
        </p:txBody>
      </p:sp>
      <p:sp>
        <p:nvSpPr>
          <p:cNvPr id="7" name="ZoneTexte 6">
            <a:extLst>
              <a:ext uri="{FF2B5EF4-FFF2-40B4-BE49-F238E27FC236}">
                <a16:creationId xmlns:a16="http://schemas.microsoft.com/office/drawing/2014/main" id="{FE3B639F-D5E5-40E0-80EA-CF244C3FD34C}"/>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1468123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6534B706-B6B2-4AD7-81B3-FCEBB108C736}"/>
              </a:ext>
            </a:extLst>
          </p:cNvPr>
          <p:cNvSpPr>
            <a:spLocks noGrp="1"/>
          </p:cNvSpPr>
          <p:nvPr>
            <p:ph type="sldNum" sz="quarter" idx="12"/>
          </p:nvPr>
        </p:nvSpPr>
        <p:spPr/>
        <p:txBody>
          <a:bodyPr/>
          <a:lstStyle/>
          <a:p>
            <a:fld id="{975A587B-5814-4D9B-9598-FE9CB954CB01}" type="slidenum">
              <a:rPr lang="fr-FR" smtClean="0"/>
              <a:t>6</a:t>
            </a:fld>
            <a:endParaRPr lang="fr-FR"/>
          </a:p>
        </p:txBody>
      </p:sp>
      <p:sp>
        <p:nvSpPr>
          <p:cNvPr id="5" name="Espace réservé du texte 4">
            <a:extLst>
              <a:ext uri="{FF2B5EF4-FFF2-40B4-BE49-F238E27FC236}">
                <a16:creationId xmlns:a16="http://schemas.microsoft.com/office/drawing/2014/main" id="{0BCC57B3-0D9C-43A6-96EA-1324D7A569D0}"/>
              </a:ext>
            </a:extLst>
          </p:cNvPr>
          <p:cNvSpPr>
            <a:spLocks noGrp="1"/>
          </p:cNvSpPr>
          <p:nvPr>
            <p:ph type="body" idx="1"/>
          </p:nvPr>
        </p:nvSpPr>
        <p:spPr/>
        <p:txBody>
          <a:bodyPr/>
          <a:lstStyle/>
          <a:p>
            <a:r>
              <a:rPr lang="fr-FR"/>
              <a:t>ZOOM SUR LES SOLUTIONS PERMETTANT L’ACTIVATION</a:t>
            </a:r>
          </a:p>
        </p:txBody>
      </p:sp>
      <p:sp>
        <p:nvSpPr>
          <p:cNvPr id="6" name="Titre 5">
            <a:extLst>
              <a:ext uri="{FF2B5EF4-FFF2-40B4-BE49-F238E27FC236}">
                <a16:creationId xmlns:a16="http://schemas.microsoft.com/office/drawing/2014/main" id="{FE703F78-DC26-4678-8B47-C1CC9793D8BB}"/>
              </a:ext>
            </a:extLst>
          </p:cNvPr>
          <p:cNvSpPr>
            <a:spLocks noGrp="1"/>
          </p:cNvSpPr>
          <p:nvPr>
            <p:ph type="title"/>
          </p:nvPr>
        </p:nvSpPr>
        <p:spPr>
          <a:xfrm>
            <a:off x="632382" y="386598"/>
            <a:ext cx="10800000" cy="719227"/>
          </a:xfrm>
        </p:spPr>
        <p:txBody>
          <a:bodyPr/>
          <a:lstStyle/>
          <a:p>
            <a:r>
              <a:rPr lang="en-US"/>
              <a:t>SOLUTIONS DE L’UNIVERS GESTION DES FLUX</a:t>
            </a:r>
            <a:br>
              <a:rPr lang="en-US"/>
            </a:br>
            <a:endParaRPr lang="fr-FR"/>
          </a:p>
        </p:txBody>
      </p:sp>
      <p:sp>
        <p:nvSpPr>
          <p:cNvPr id="12" name="Rectangle : coins arrondis 11">
            <a:extLst>
              <a:ext uri="{FF2B5EF4-FFF2-40B4-BE49-F238E27FC236}">
                <a16:creationId xmlns:a16="http://schemas.microsoft.com/office/drawing/2014/main" id="{FC83024F-03A2-4583-85F7-067B98DADB52}"/>
              </a:ext>
            </a:extLst>
          </p:cNvPr>
          <p:cNvSpPr/>
          <p:nvPr/>
        </p:nvSpPr>
        <p:spPr>
          <a:xfrm>
            <a:off x="592436" y="2055303"/>
            <a:ext cx="1840523" cy="124264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CE Net Remises</a:t>
            </a:r>
          </a:p>
        </p:txBody>
      </p:sp>
      <p:sp>
        <p:nvSpPr>
          <p:cNvPr id="13" name="Rectangle : coins arrondis 12">
            <a:extLst>
              <a:ext uri="{FF2B5EF4-FFF2-40B4-BE49-F238E27FC236}">
                <a16:creationId xmlns:a16="http://schemas.microsoft.com/office/drawing/2014/main" id="{EDD74351-7576-4892-84B5-CF2A1C12BE92}"/>
              </a:ext>
            </a:extLst>
          </p:cNvPr>
          <p:cNvSpPr/>
          <p:nvPr/>
        </p:nvSpPr>
        <p:spPr>
          <a:xfrm>
            <a:off x="2884702" y="2038606"/>
            <a:ext cx="1840523" cy="124264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CE Net EDI</a:t>
            </a:r>
          </a:p>
        </p:txBody>
      </p:sp>
      <p:sp>
        <p:nvSpPr>
          <p:cNvPr id="14" name="Rectangle : coins arrondis 13">
            <a:extLst>
              <a:ext uri="{FF2B5EF4-FFF2-40B4-BE49-F238E27FC236}">
                <a16:creationId xmlns:a16="http://schemas.microsoft.com/office/drawing/2014/main" id="{7A008908-A533-4BCA-854E-A71C9D1C3853}"/>
              </a:ext>
            </a:extLst>
          </p:cNvPr>
          <p:cNvSpPr/>
          <p:nvPr/>
        </p:nvSpPr>
        <p:spPr>
          <a:xfrm>
            <a:off x="7469234" y="2072000"/>
            <a:ext cx="1840523" cy="124264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a:t>Contrats monétiques </a:t>
            </a:r>
          </a:p>
          <a:p>
            <a:pPr algn="ctr"/>
            <a:r>
              <a:rPr lang="fr-FR"/>
              <a:t>actifs</a:t>
            </a:r>
          </a:p>
        </p:txBody>
      </p:sp>
      <p:sp>
        <p:nvSpPr>
          <p:cNvPr id="15" name="Rectangle : coins arrondis 14">
            <a:extLst>
              <a:ext uri="{FF2B5EF4-FFF2-40B4-BE49-F238E27FC236}">
                <a16:creationId xmlns:a16="http://schemas.microsoft.com/office/drawing/2014/main" id="{514D2B07-3C4D-4F41-A5C1-A8BFCF4BEA92}"/>
              </a:ext>
            </a:extLst>
          </p:cNvPr>
          <p:cNvSpPr/>
          <p:nvPr/>
        </p:nvSpPr>
        <p:spPr>
          <a:xfrm>
            <a:off x="9761502" y="2021909"/>
            <a:ext cx="1840523" cy="124264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JPEL Express</a:t>
            </a:r>
          </a:p>
        </p:txBody>
      </p:sp>
      <p:sp>
        <p:nvSpPr>
          <p:cNvPr id="16" name="Rectangle : coins arrondis 15">
            <a:extLst>
              <a:ext uri="{FF2B5EF4-FFF2-40B4-BE49-F238E27FC236}">
                <a16:creationId xmlns:a16="http://schemas.microsoft.com/office/drawing/2014/main" id="{0E587B52-F841-4010-B902-4243857FFBBC}"/>
              </a:ext>
            </a:extLst>
          </p:cNvPr>
          <p:cNvSpPr/>
          <p:nvPr/>
        </p:nvSpPr>
        <p:spPr>
          <a:xfrm>
            <a:off x="5176968" y="2088699"/>
            <a:ext cx="1840523" cy="124264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err="1"/>
              <a:t>PulCEo</a:t>
            </a:r>
            <a:endParaRPr lang="fr-FR"/>
          </a:p>
        </p:txBody>
      </p:sp>
      <p:sp>
        <p:nvSpPr>
          <p:cNvPr id="17" name="Rectangle : coins arrondis 16">
            <a:extLst>
              <a:ext uri="{FF2B5EF4-FFF2-40B4-BE49-F238E27FC236}">
                <a16:creationId xmlns:a16="http://schemas.microsoft.com/office/drawing/2014/main" id="{EDBABA60-3CB5-49C6-920F-3095ED6F9392}"/>
              </a:ext>
            </a:extLst>
          </p:cNvPr>
          <p:cNvSpPr/>
          <p:nvPr/>
        </p:nvSpPr>
        <p:spPr>
          <a:xfrm>
            <a:off x="592436" y="3650737"/>
            <a:ext cx="1840523" cy="124264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SP+</a:t>
            </a:r>
          </a:p>
        </p:txBody>
      </p:sp>
      <p:sp>
        <p:nvSpPr>
          <p:cNvPr id="18" name="Espace réservé du pied de page 5">
            <a:extLst>
              <a:ext uri="{FF2B5EF4-FFF2-40B4-BE49-F238E27FC236}">
                <a16:creationId xmlns:a16="http://schemas.microsoft.com/office/drawing/2014/main" id="{FFBE1E7D-C449-40A0-A67F-1E01DAA0E6F2}"/>
              </a:ext>
            </a:extLst>
          </p:cNvPr>
          <p:cNvSpPr>
            <a:spLocks noGrp="1"/>
          </p:cNvSpPr>
          <p:nvPr>
            <p:ph type="ftr" sz="quarter" idx="11"/>
          </p:nvPr>
        </p:nvSpPr>
        <p:spPr>
          <a:xfrm>
            <a:off x="632382" y="6606000"/>
            <a:ext cx="3600000" cy="252000"/>
          </a:xfrm>
        </p:spPr>
        <p:txBody>
          <a:bodyPr/>
          <a:lstStyle/>
          <a:p>
            <a:r>
              <a:rPr lang="fr-FR"/>
              <a:t>La Gestion des Flux - Septembre 2022</a:t>
            </a:r>
          </a:p>
        </p:txBody>
      </p:sp>
      <p:sp>
        <p:nvSpPr>
          <p:cNvPr id="19" name="Rectangle : coins arrondis 18">
            <a:extLst>
              <a:ext uri="{FF2B5EF4-FFF2-40B4-BE49-F238E27FC236}">
                <a16:creationId xmlns:a16="http://schemas.microsoft.com/office/drawing/2014/main" id="{15FBB1BE-BBEB-4E52-86F6-00C4EE561AF9}"/>
              </a:ext>
            </a:extLst>
          </p:cNvPr>
          <p:cNvSpPr/>
          <p:nvPr/>
        </p:nvSpPr>
        <p:spPr>
          <a:xfrm>
            <a:off x="2884702" y="3655316"/>
            <a:ext cx="1840523" cy="124264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TPE</a:t>
            </a:r>
          </a:p>
        </p:txBody>
      </p:sp>
      <p:sp>
        <p:nvSpPr>
          <p:cNvPr id="20" name="Rectangle : coins arrondis 19">
            <a:extLst>
              <a:ext uri="{FF2B5EF4-FFF2-40B4-BE49-F238E27FC236}">
                <a16:creationId xmlns:a16="http://schemas.microsoft.com/office/drawing/2014/main" id="{3D08736E-0960-4D4C-A52B-DDE46FC06E61}"/>
              </a:ext>
            </a:extLst>
          </p:cNvPr>
          <p:cNvSpPr/>
          <p:nvPr/>
        </p:nvSpPr>
        <p:spPr>
          <a:xfrm>
            <a:off x="5176968" y="3641579"/>
            <a:ext cx="1840523" cy="124264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IZ e-commerce</a:t>
            </a:r>
          </a:p>
        </p:txBody>
      </p:sp>
      <p:sp>
        <p:nvSpPr>
          <p:cNvPr id="21" name="Rectangle : coins arrondis 20">
            <a:extLst>
              <a:ext uri="{FF2B5EF4-FFF2-40B4-BE49-F238E27FC236}">
                <a16:creationId xmlns:a16="http://schemas.microsoft.com/office/drawing/2014/main" id="{871AB08A-5A6B-4539-8367-2667FA72D312}"/>
              </a:ext>
            </a:extLst>
          </p:cNvPr>
          <p:cNvSpPr/>
          <p:nvPr/>
        </p:nvSpPr>
        <p:spPr>
          <a:xfrm>
            <a:off x="9761502" y="3646158"/>
            <a:ext cx="1840523" cy="124264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Paiement Garanti 3x4x</a:t>
            </a:r>
          </a:p>
        </p:txBody>
      </p:sp>
      <p:sp>
        <p:nvSpPr>
          <p:cNvPr id="22" name="Rectangle : coins arrondis 21">
            <a:extLst>
              <a:ext uri="{FF2B5EF4-FFF2-40B4-BE49-F238E27FC236}">
                <a16:creationId xmlns:a16="http://schemas.microsoft.com/office/drawing/2014/main" id="{C7E76F89-9B80-43F8-BC68-23A5D2F43C80}"/>
              </a:ext>
            </a:extLst>
          </p:cNvPr>
          <p:cNvSpPr/>
          <p:nvPr/>
        </p:nvSpPr>
        <p:spPr>
          <a:xfrm>
            <a:off x="7469234" y="3659896"/>
            <a:ext cx="1840523" cy="124264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err="1"/>
              <a:t>PayPlug</a:t>
            </a:r>
            <a:endParaRPr lang="fr-FR"/>
          </a:p>
        </p:txBody>
      </p:sp>
      <p:sp>
        <p:nvSpPr>
          <p:cNvPr id="23" name="ZoneTexte 22">
            <a:extLst>
              <a:ext uri="{FF2B5EF4-FFF2-40B4-BE49-F238E27FC236}">
                <a16:creationId xmlns:a16="http://schemas.microsoft.com/office/drawing/2014/main" id="{28C1F1F9-919A-4E87-9BA6-3728B29E52FE}"/>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408716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890B3D6-528F-4B6D-9920-D65447629D71}"/>
              </a:ext>
            </a:extLst>
          </p:cNvPr>
          <p:cNvSpPr>
            <a:spLocks noGrp="1"/>
          </p:cNvSpPr>
          <p:nvPr>
            <p:ph type="sldNum" sz="quarter" idx="12"/>
          </p:nvPr>
        </p:nvSpPr>
        <p:spPr/>
        <p:txBody>
          <a:bodyPr/>
          <a:lstStyle/>
          <a:p>
            <a:fld id="{975A587B-5814-4D9B-9598-FE9CB954CB01}" type="slidenum">
              <a:rPr lang="fr-FR" smtClean="0"/>
              <a:t>7</a:t>
            </a:fld>
            <a:endParaRPr lang="fr-FR"/>
          </a:p>
        </p:txBody>
      </p:sp>
      <p:sp>
        <p:nvSpPr>
          <p:cNvPr id="6" name="Titre 5">
            <a:extLst>
              <a:ext uri="{FF2B5EF4-FFF2-40B4-BE49-F238E27FC236}">
                <a16:creationId xmlns:a16="http://schemas.microsoft.com/office/drawing/2014/main" id="{933D3E2E-D611-47C5-9B2E-2672968EF2C3}"/>
              </a:ext>
            </a:extLst>
          </p:cNvPr>
          <p:cNvSpPr>
            <a:spLocks noGrp="1"/>
          </p:cNvSpPr>
          <p:nvPr>
            <p:ph type="title"/>
          </p:nvPr>
        </p:nvSpPr>
        <p:spPr/>
        <p:txBody>
          <a:bodyPr/>
          <a:lstStyle/>
          <a:p>
            <a:r>
              <a:rPr lang="fr-FR"/>
              <a:t>CE NET Remises</a:t>
            </a:r>
          </a:p>
        </p:txBody>
      </p:sp>
      <p:sp>
        <p:nvSpPr>
          <p:cNvPr id="25" name="Espace réservé du pied de page 5">
            <a:extLst>
              <a:ext uri="{FF2B5EF4-FFF2-40B4-BE49-F238E27FC236}">
                <a16:creationId xmlns:a16="http://schemas.microsoft.com/office/drawing/2014/main" id="{D1030A0E-67D8-4507-8908-77EC94A0B898}"/>
              </a:ext>
            </a:extLst>
          </p:cNvPr>
          <p:cNvSpPr>
            <a:spLocks noGrp="1"/>
          </p:cNvSpPr>
          <p:nvPr>
            <p:ph type="ftr" sz="quarter" idx="11"/>
          </p:nvPr>
        </p:nvSpPr>
        <p:spPr>
          <a:xfrm>
            <a:off x="632382" y="6606000"/>
            <a:ext cx="3600000" cy="252000"/>
          </a:xfrm>
        </p:spPr>
        <p:txBody>
          <a:bodyPr/>
          <a:lstStyle/>
          <a:p>
            <a:r>
              <a:rPr lang="fr-FR"/>
              <a:t>La Gestion des Flux - Septembre 2022</a:t>
            </a:r>
          </a:p>
        </p:txBody>
      </p:sp>
      <p:sp>
        <p:nvSpPr>
          <p:cNvPr id="29" name="Espace réservé du texte 6">
            <a:extLst>
              <a:ext uri="{FF2B5EF4-FFF2-40B4-BE49-F238E27FC236}">
                <a16:creationId xmlns:a16="http://schemas.microsoft.com/office/drawing/2014/main" id="{FB33BE7D-AAC0-0466-2071-167E83C73274}"/>
              </a:ext>
            </a:extLst>
          </p:cNvPr>
          <p:cNvSpPr txBox="1">
            <a:spLocks/>
          </p:cNvSpPr>
          <p:nvPr/>
        </p:nvSpPr>
        <p:spPr>
          <a:xfrm>
            <a:off x="632383" y="828015"/>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defTabSz="609585">
              <a:buClr>
                <a:schemeClr val="tx2"/>
              </a:buClr>
              <a:defRPr/>
            </a:pPr>
            <a:r>
              <a:rPr lang="fr-FR"/>
              <a:t>Gérez les remises d’ordres sur l’espace de banque en ligne</a:t>
            </a:r>
          </a:p>
        </p:txBody>
      </p:sp>
      <p:pic>
        <p:nvPicPr>
          <p:cNvPr id="7" name="Image 6">
            <a:extLst>
              <a:ext uri="{FF2B5EF4-FFF2-40B4-BE49-F238E27FC236}">
                <a16:creationId xmlns:a16="http://schemas.microsoft.com/office/drawing/2014/main" id="{E044B150-28A1-4E0D-BE56-9CA604C26A78}"/>
              </a:ext>
            </a:extLst>
          </p:cNvPr>
          <p:cNvPicPr>
            <a:picLocks noChangeAspect="1"/>
          </p:cNvPicPr>
          <p:nvPr/>
        </p:nvPicPr>
        <p:blipFill>
          <a:blip r:embed="rId2"/>
          <a:stretch>
            <a:fillRect/>
          </a:stretch>
        </p:blipFill>
        <p:spPr>
          <a:xfrm>
            <a:off x="10563225" y="276451"/>
            <a:ext cx="996391" cy="739679"/>
          </a:xfrm>
          <a:prstGeom prst="rect">
            <a:avLst/>
          </a:prstGeom>
        </p:spPr>
      </p:pic>
      <p:sp>
        <p:nvSpPr>
          <p:cNvPr id="26" name="ZoneTexte 25">
            <a:extLst>
              <a:ext uri="{FF2B5EF4-FFF2-40B4-BE49-F238E27FC236}">
                <a16:creationId xmlns:a16="http://schemas.microsoft.com/office/drawing/2014/main" id="{97B4D130-B40F-4423-9A13-DEF752BF972B}"/>
              </a:ext>
            </a:extLst>
          </p:cNvPr>
          <p:cNvSpPr txBox="1"/>
          <p:nvPr/>
        </p:nvSpPr>
        <p:spPr>
          <a:xfrm>
            <a:off x="632382" y="1621181"/>
            <a:ext cx="4763547" cy="1492716"/>
          </a:xfrm>
          <a:prstGeom prst="rect">
            <a:avLst/>
          </a:prstGeom>
          <a:noFill/>
        </p:spPr>
        <p:txBody>
          <a:bodyPr wrap="square">
            <a:spAutoFit/>
          </a:bodyPr>
          <a:lstStyle/>
          <a:p>
            <a:pPr algn="l">
              <a:spcBef>
                <a:spcPts val="600"/>
              </a:spcBef>
            </a:pPr>
            <a:r>
              <a:rPr lang="fr-FR" sz="1400" b="1">
                <a:solidFill>
                  <a:srgbClr val="C00000"/>
                </a:solidFill>
              </a:rPr>
              <a:t>L’ensemble des services de banque en ligne sur un seul espace permettant de :</a:t>
            </a:r>
          </a:p>
          <a:p>
            <a:pPr algn="l">
              <a:spcBef>
                <a:spcPts val="600"/>
              </a:spcBef>
              <a:buFont typeface="Arial" panose="020B0604020202020204" pitchFamily="34" charset="0"/>
              <a:buChar char="•"/>
            </a:pPr>
            <a:r>
              <a:rPr lang="fr-FR" sz="1200" i="0">
                <a:solidFill>
                  <a:srgbClr val="333333"/>
                </a:solidFill>
                <a:effectLst/>
              </a:rPr>
              <a:t> Simplifier les saisies, transmissions et confirmations d’ordres (LCR/BOR, virements, prélèvements…) ;</a:t>
            </a:r>
          </a:p>
          <a:p>
            <a:pPr algn="l">
              <a:spcBef>
                <a:spcPts val="600"/>
              </a:spcBef>
              <a:buFont typeface="Arial" panose="020B0604020202020204" pitchFamily="34" charset="0"/>
              <a:buChar char="•"/>
            </a:pPr>
            <a:r>
              <a:rPr lang="fr-FR" sz="1200" i="0">
                <a:solidFill>
                  <a:srgbClr val="333333"/>
                </a:solidFill>
                <a:effectLst/>
              </a:rPr>
              <a:t> Automatiser </a:t>
            </a:r>
            <a:r>
              <a:rPr lang="fr-FR" sz="1200">
                <a:solidFill>
                  <a:srgbClr val="333333"/>
                </a:solidFill>
              </a:rPr>
              <a:t>le</a:t>
            </a:r>
            <a:r>
              <a:rPr lang="fr-FR" sz="1200" i="0">
                <a:solidFill>
                  <a:srgbClr val="333333"/>
                </a:solidFill>
                <a:effectLst/>
              </a:rPr>
              <a:t>s rapprochements comptables ;</a:t>
            </a:r>
          </a:p>
          <a:p>
            <a:pPr algn="l">
              <a:spcBef>
                <a:spcPts val="600"/>
              </a:spcBef>
              <a:buFont typeface="Arial" panose="020B0604020202020204" pitchFamily="34" charset="0"/>
              <a:buChar char="•"/>
            </a:pPr>
            <a:r>
              <a:rPr lang="fr-FR" sz="1200" i="0">
                <a:solidFill>
                  <a:srgbClr val="333333"/>
                </a:solidFill>
                <a:effectLst/>
              </a:rPr>
              <a:t> Suivre et gérer </a:t>
            </a:r>
            <a:r>
              <a:rPr lang="fr-FR" sz="1200">
                <a:solidFill>
                  <a:srgbClr val="333333"/>
                </a:solidFill>
              </a:rPr>
              <a:t>le</a:t>
            </a:r>
            <a:r>
              <a:rPr lang="fr-FR" sz="1200" i="0">
                <a:solidFill>
                  <a:srgbClr val="333333"/>
                </a:solidFill>
                <a:effectLst/>
              </a:rPr>
              <a:t>s comptes au quotidien.</a:t>
            </a:r>
          </a:p>
        </p:txBody>
      </p:sp>
      <p:sp>
        <p:nvSpPr>
          <p:cNvPr id="39" name="ZoneTexte 38">
            <a:extLst>
              <a:ext uri="{FF2B5EF4-FFF2-40B4-BE49-F238E27FC236}">
                <a16:creationId xmlns:a16="http://schemas.microsoft.com/office/drawing/2014/main" id="{F09709CD-F7BE-4774-8533-8A15A7A38D04}"/>
              </a:ext>
            </a:extLst>
          </p:cNvPr>
          <p:cNvSpPr txBox="1"/>
          <p:nvPr/>
        </p:nvSpPr>
        <p:spPr>
          <a:xfrm>
            <a:off x="6583635" y="2975169"/>
            <a:ext cx="5183030" cy="677108"/>
          </a:xfrm>
          <a:prstGeom prst="rect">
            <a:avLst/>
          </a:prstGeom>
          <a:noFill/>
        </p:spPr>
        <p:txBody>
          <a:bodyPr wrap="square">
            <a:spAutoFit/>
          </a:bodyPr>
          <a:lstStyle/>
          <a:p>
            <a:pPr algn="l">
              <a:spcBef>
                <a:spcPts val="600"/>
              </a:spcBef>
            </a:pPr>
            <a:r>
              <a:rPr lang="fr-FR" sz="1400" b="1">
                <a:solidFill>
                  <a:srgbClr val="C00000"/>
                </a:solidFill>
              </a:rPr>
              <a:t>Notre</a:t>
            </a:r>
            <a:r>
              <a:rPr lang="fr-FR" sz="1100" b="0" i="0">
                <a:solidFill>
                  <a:srgbClr val="333333"/>
                </a:solidFill>
                <a:effectLst/>
              </a:rPr>
              <a:t> </a:t>
            </a:r>
            <a:r>
              <a:rPr lang="fr-FR" sz="1400" b="1">
                <a:solidFill>
                  <a:srgbClr val="C00000"/>
                </a:solidFill>
              </a:rPr>
              <a:t>cible, </a:t>
            </a:r>
            <a:r>
              <a:rPr lang="fr-FR" sz="1200" b="0" i="0">
                <a:solidFill>
                  <a:srgbClr val="333333"/>
                </a:solidFill>
                <a:effectLst/>
                <a:sym typeface="Wingdings" panose="05000000000000000000" pitchFamily="2" charset="2"/>
              </a:rPr>
              <a:t>un</a:t>
            </a:r>
            <a:r>
              <a:rPr lang="fr-FR" sz="1200" b="0" i="0">
                <a:solidFill>
                  <a:srgbClr val="333333"/>
                </a:solidFill>
                <a:effectLst/>
              </a:rPr>
              <a:t> client titulaire d’un compte courant professionnel ouvert à la Caisse d’Epargne souhaitant réaliser des virements et prélèvements en nombre</a:t>
            </a:r>
            <a:endParaRPr lang="fr-FR" sz="1200" i="0">
              <a:solidFill>
                <a:srgbClr val="333333"/>
              </a:solidFill>
              <a:effectLst/>
            </a:endParaRPr>
          </a:p>
        </p:txBody>
      </p:sp>
      <p:pic>
        <p:nvPicPr>
          <p:cNvPr id="19" name="Image 18">
            <a:extLst>
              <a:ext uri="{FF2B5EF4-FFF2-40B4-BE49-F238E27FC236}">
                <a16:creationId xmlns:a16="http://schemas.microsoft.com/office/drawing/2014/main" id="{9ABC058D-356A-43E0-8A3F-6F9EFFE4B679}"/>
              </a:ext>
            </a:extLst>
          </p:cNvPr>
          <p:cNvPicPr>
            <a:picLocks noChangeAspect="1"/>
          </p:cNvPicPr>
          <p:nvPr/>
        </p:nvPicPr>
        <p:blipFill rotWithShape="1">
          <a:blip r:embed="rId3"/>
          <a:srcRect l="2931" t="57812" r="53895" b="13213"/>
          <a:stretch/>
        </p:blipFill>
        <p:spPr>
          <a:xfrm>
            <a:off x="743291" y="5055875"/>
            <a:ext cx="2238151" cy="792476"/>
          </a:xfrm>
          <a:prstGeom prst="rect">
            <a:avLst/>
          </a:prstGeom>
        </p:spPr>
      </p:pic>
      <p:pic>
        <p:nvPicPr>
          <p:cNvPr id="28" name="Image 27">
            <a:extLst>
              <a:ext uri="{FF2B5EF4-FFF2-40B4-BE49-F238E27FC236}">
                <a16:creationId xmlns:a16="http://schemas.microsoft.com/office/drawing/2014/main" id="{C5CD1670-695B-493C-8065-03B9240263D5}"/>
              </a:ext>
            </a:extLst>
          </p:cNvPr>
          <p:cNvPicPr>
            <a:picLocks noChangeAspect="1"/>
          </p:cNvPicPr>
          <p:nvPr/>
        </p:nvPicPr>
        <p:blipFill rotWithShape="1">
          <a:blip r:embed="rId3"/>
          <a:srcRect l="60314" t="54330" r="8324" b="12875"/>
          <a:stretch/>
        </p:blipFill>
        <p:spPr>
          <a:xfrm>
            <a:off x="3656653" y="5074724"/>
            <a:ext cx="1563047" cy="862333"/>
          </a:xfrm>
          <a:prstGeom prst="rect">
            <a:avLst/>
          </a:prstGeom>
        </p:spPr>
      </p:pic>
      <p:pic>
        <p:nvPicPr>
          <p:cNvPr id="33" name="Image 32">
            <a:extLst>
              <a:ext uri="{FF2B5EF4-FFF2-40B4-BE49-F238E27FC236}">
                <a16:creationId xmlns:a16="http://schemas.microsoft.com/office/drawing/2014/main" id="{48823188-83EC-4015-B915-B43AED5DD60C}"/>
              </a:ext>
            </a:extLst>
          </p:cNvPr>
          <p:cNvPicPr>
            <a:picLocks noChangeAspect="1"/>
          </p:cNvPicPr>
          <p:nvPr/>
        </p:nvPicPr>
        <p:blipFill rotWithShape="1">
          <a:blip r:embed="rId4"/>
          <a:srcRect t="12737" r="713"/>
          <a:stretch/>
        </p:blipFill>
        <p:spPr>
          <a:xfrm>
            <a:off x="6583635" y="3604410"/>
            <a:ext cx="5183030" cy="2448585"/>
          </a:xfrm>
          <a:prstGeom prst="rect">
            <a:avLst/>
          </a:prstGeom>
        </p:spPr>
      </p:pic>
      <p:sp>
        <p:nvSpPr>
          <p:cNvPr id="47" name="ZoneTexte 46">
            <a:extLst>
              <a:ext uri="{FF2B5EF4-FFF2-40B4-BE49-F238E27FC236}">
                <a16:creationId xmlns:a16="http://schemas.microsoft.com/office/drawing/2014/main" id="{7BF2716F-E47B-4C52-B702-5C58053F22AD}"/>
              </a:ext>
            </a:extLst>
          </p:cNvPr>
          <p:cNvSpPr txBox="1"/>
          <p:nvPr/>
        </p:nvSpPr>
        <p:spPr>
          <a:xfrm>
            <a:off x="632382" y="3475063"/>
            <a:ext cx="6096000" cy="307777"/>
          </a:xfrm>
          <a:prstGeom prst="rect">
            <a:avLst/>
          </a:prstGeom>
          <a:noFill/>
        </p:spPr>
        <p:txBody>
          <a:bodyPr wrap="square">
            <a:spAutoFit/>
          </a:bodyPr>
          <a:lstStyle/>
          <a:p>
            <a:r>
              <a:rPr lang="fr-FR" sz="1400" b="1">
                <a:solidFill>
                  <a:srgbClr val="C00000"/>
                </a:solidFill>
                <a:latin typeface="+mj-lt"/>
              </a:rPr>
              <a:t>Les points clés</a:t>
            </a:r>
          </a:p>
        </p:txBody>
      </p:sp>
      <p:sp>
        <p:nvSpPr>
          <p:cNvPr id="48" name="ZoneTexte 47">
            <a:extLst>
              <a:ext uri="{FF2B5EF4-FFF2-40B4-BE49-F238E27FC236}">
                <a16:creationId xmlns:a16="http://schemas.microsoft.com/office/drawing/2014/main" id="{23B1B6B4-512A-4D02-BC4E-592C600D42D4}"/>
              </a:ext>
            </a:extLst>
          </p:cNvPr>
          <p:cNvSpPr txBox="1"/>
          <p:nvPr/>
        </p:nvSpPr>
        <p:spPr>
          <a:xfrm>
            <a:off x="6583636" y="1938700"/>
            <a:ext cx="5183029" cy="646331"/>
          </a:xfrm>
          <a:prstGeom prst="rect">
            <a:avLst/>
          </a:prstGeom>
          <a:noFill/>
        </p:spPr>
        <p:txBody>
          <a:bodyPr wrap="square">
            <a:spAutoFit/>
          </a:bodyPr>
          <a:lstStyle/>
          <a:p>
            <a:pPr algn="l">
              <a:spcBef>
                <a:spcPts val="600"/>
              </a:spcBef>
            </a:pPr>
            <a:r>
              <a:rPr lang="fr-FR" b="1">
                <a:solidFill>
                  <a:srgbClr val="333333"/>
                </a:solidFill>
                <a:latin typeface="Ubuntu" panose="020B0504030602030204" pitchFamily="34" charset="0"/>
              </a:rPr>
              <a:t>L’expert flux (CIF) accompagne le conseiller et propose le diagnostique au client </a:t>
            </a:r>
          </a:p>
        </p:txBody>
      </p:sp>
      <p:grpSp>
        <p:nvGrpSpPr>
          <p:cNvPr id="42" name="Groupe 41">
            <a:extLst>
              <a:ext uri="{FF2B5EF4-FFF2-40B4-BE49-F238E27FC236}">
                <a16:creationId xmlns:a16="http://schemas.microsoft.com/office/drawing/2014/main" id="{9FE7D73B-8F16-4A0B-B63E-3A419945B168}"/>
              </a:ext>
            </a:extLst>
          </p:cNvPr>
          <p:cNvGrpSpPr/>
          <p:nvPr/>
        </p:nvGrpSpPr>
        <p:grpSpPr>
          <a:xfrm>
            <a:off x="3490993" y="3700400"/>
            <a:ext cx="2781300" cy="1249965"/>
            <a:chOff x="3490993" y="3700400"/>
            <a:chExt cx="2781300" cy="1249965"/>
          </a:xfrm>
        </p:grpSpPr>
        <p:pic>
          <p:nvPicPr>
            <p:cNvPr id="24" name="Image 23">
              <a:extLst>
                <a:ext uri="{FF2B5EF4-FFF2-40B4-BE49-F238E27FC236}">
                  <a16:creationId xmlns:a16="http://schemas.microsoft.com/office/drawing/2014/main" id="{2B3EE429-C26A-4D7F-9B21-0DCB5DD9C86D}"/>
                </a:ext>
              </a:extLst>
            </p:cNvPr>
            <p:cNvPicPr>
              <a:picLocks noChangeAspect="1"/>
            </p:cNvPicPr>
            <p:nvPr/>
          </p:nvPicPr>
          <p:blipFill rotWithShape="1">
            <a:blip r:embed="rId3"/>
            <a:srcRect l="63150" t="1635" r="9742" b="61075"/>
            <a:stretch/>
          </p:blipFill>
          <p:spPr>
            <a:xfrm>
              <a:off x="3656654" y="3700400"/>
              <a:ext cx="1477322" cy="1072207"/>
            </a:xfrm>
            <a:prstGeom prst="rect">
              <a:avLst/>
            </a:prstGeom>
          </p:spPr>
        </p:pic>
        <p:sp>
          <p:nvSpPr>
            <p:cNvPr id="41" name="ZoneTexte 40">
              <a:extLst>
                <a:ext uri="{FF2B5EF4-FFF2-40B4-BE49-F238E27FC236}">
                  <a16:creationId xmlns:a16="http://schemas.microsoft.com/office/drawing/2014/main" id="{595395D5-5C52-4C8A-A61C-903FB4CB6CB0}"/>
                </a:ext>
              </a:extLst>
            </p:cNvPr>
            <p:cNvSpPr txBox="1"/>
            <p:nvPr/>
          </p:nvSpPr>
          <p:spPr>
            <a:xfrm>
              <a:off x="3490993" y="4734921"/>
              <a:ext cx="2781300" cy="215444"/>
            </a:xfrm>
            <a:prstGeom prst="rect">
              <a:avLst/>
            </a:prstGeom>
            <a:noFill/>
          </p:spPr>
          <p:txBody>
            <a:bodyPr wrap="square" rtlCol="0">
              <a:spAutoFit/>
            </a:bodyPr>
            <a:lstStyle/>
            <a:p>
              <a:r>
                <a:rPr lang="fr-FR" sz="800"/>
                <a:t>Signature électronique des ordres.</a:t>
              </a:r>
            </a:p>
          </p:txBody>
        </p:sp>
      </p:grpSp>
      <p:grpSp>
        <p:nvGrpSpPr>
          <p:cNvPr id="44" name="Groupe 43">
            <a:extLst>
              <a:ext uri="{FF2B5EF4-FFF2-40B4-BE49-F238E27FC236}">
                <a16:creationId xmlns:a16="http://schemas.microsoft.com/office/drawing/2014/main" id="{62C3D992-0484-4082-AD62-D003C6C22458}"/>
              </a:ext>
            </a:extLst>
          </p:cNvPr>
          <p:cNvGrpSpPr/>
          <p:nvPr/>
        </p:nvGrpSpPr>
        <p:grpSpPr>
          <a:xfrm>
            <a:off x="710861" y="3807611"/>
            <a:ext cx="2514600" cy="1223154"/>
            <a:chOff x="710861" y="3807611"/>
            <a:chExt cx="2514600" cy="1223154"/>
          </a:xfrm>
        </p:grpSpPr>
        <p:pic>
          <p:nvPicPr>
            <p:cNvPr id="21" name="Image 20">
              <a:extLst>
                <a:ext uri="{FF2B5EF4-FFF2-40B4-BE49-F238E27FC236}">
                  <a16:creationId xmlns:a16="http://schemas.microsoft.com/office/drawing/2014/main" id="{A4EF7CBF-0F07-405F-B3D8-FD8B7F0994A1}"/>
                </a:ext>
              </a:extLst>
            </p:cNvPr>
            <p:cNvPicPr>
              <a:picLocks noChangeAspect="1"/>
            </p:cNvPicPr>
            <p:nvPr/>
          </p:nvPicPr>
          <p:blipFill rotWithShape="1">
            <a:blip r:embed="rId3"/>
            <a:srcRect r="51976" b="61314"/>
            <a:stretch/>
          </p:blipFill>
          <p:spPr>
            <a:xfrm>
              <a:off x="710861" y="3807611"/>
              <a:ext cx="2270581" cy="964996"/>
            </a:xfrm>
            <a:prstGeom prst="rect">
              <a:avLst/>
            </a:prstGeom>
          </p:spPr>
        </p:pic>
        <p:sp>
          <p:nvSpPr>
            <p:cNvPr id="43" name="ZoneTexte 42">
              <a:extLst>
                <a:ext uri="{FF2B5EF4-FFF2-40B4-BE49-F238E27FC236}">
                  <a16:creationId xmlns:a16="http://schemas.microsoft.com/office/drawing/2014/main" id="{6B7B491A-7A44-4411-A4E4-56F86F7EB008}"/>
                </a:ext>
              </a:extLst>
            </p:cNvPr>
            <p:cNvSpPr txBox="1"/>
            <p:nvPr/>
          </p:nvSpPr>
          <p:spPr>
            <a:xfrm>
              <a:off x="710861" y="4692211"/>
              <a:ext cx="2514600" cy="338554"/>
            </a:xfrm>
            <a:prstGeom prst="rect">
              <a:avLst/>
            </a:prstGeom>
            <a:noFill/>
          </p:spPr>
          <p:txBody>
            <a:bodyPr wrap="square" rtlCol="0">
              <a:spAutoFit/>
            </a:bodyPr>
            <a:lstStyle/>
            <a:p>
              <a:r>
                <a:rPr lang="fr-FR" sz="800"/>
                <a:t>Des fonctionnalités accessibles 24h/24, 7J/7 sur PC, mobile et tablette.</a:t>
              </a:r>
            </a:p>
          </p:txBody>
        </p:sp>
      </p:grpSp>
      <p:sp>
        <p:nvSpPr>
          <p:cNvPr id="45" name="ZoneTexte 44">
            <a:extLst>
              <a:ext uri="{FF2B5EF4-FFF2-40B4-BE49-F238E27FC236}">
                <a16:creationId xmlns:a16="http://schemas.microsoft.com/office/drawing/2014/main" id="{72EF72B8-C1A4-453E-8A74-AB0B79B4D3A6}"/>
              </a:ext>
            </a:extLst>
          </p:cNvPr>
          <p:cNvSpPr txBox="1"/>
          <p:nvPr/>
        </p:nvSpPr>
        <p:spPr>
          <a:xfrm>
            <a:off x="3680382" y="5932974"/>
            <a:ext cx="1695450" cy="338554"/>
          </a:xfrm>
          <a:prstGeom prst="rect">
            <a:avLst/>
          </a:prstGeom>
          <a:noFill/>
        </p:spPr>
        <p:txBody>
          <a:bodyPr wrap="square" rtlCol="0">
            <a:spAutoFit/>
          </a:bodyPr>
          <a:lstStyle/>
          <a:p>
            <a:r>
              <a:rPr lang="fr-FR" sz="800"/>
              <a:t>Consultation des comptes et gestion des flux </a:t>
            </a:r>
          </a:p>
        </p:txBody>
      </p:sp>
      <p:sp>
        <p:nvSpPr>
          <p:cNvPr id="55" name="ZoneTexte 54">
            <a:extLst>
              <a:ext uri="{FF2B5EF4-FFF2-40B4-BE49-F238E27FC236}">
                <a16:creationId xmlns:a16="http://schemas.microsoft.com/office/drawing/2014/main" id="{5CE3B358-AEA9-4935-9F48-F475F0068A57}"/>
              </a:ext>
            </a:extLst>
          </p:cNvPr>
          <p:cNvSpPr txBox="1"/>
          <p:nvPr/>
        </p:nvSpPr>
        <p:spPr>
          <a:xfrm>
            <a:off x="710861" y="5848351"/>
            <a:ext cx="2270580" cy="338554"/>
          </a:xfrm>
          <a:prstGeom prst="rect">
            <a:avLst/>
          </a:prstGeom>
          <a:noFill/>
        </p:spPr>
        <p:txBody>
          <a:bodyPr wrap="square" rtlCol="0">
            <a:spAutoFit/>
          </a:bodyPr>
          <a:lstStyle/>
          <a:p>
            <a:r>
              <a:rPr lang="fr-FR" sz="800"/>
              <a:t>Réalisation des remises d’ordres multiples dans un environnement sécurisé.</a:t>
            </a:r>
          </a:p>
        </p:txBody>
      </p:sp>
      <p:pic>
        <p:nvPicPr>
          <p:cNvPr id="3" name="Image 2">
            <a:extLst>
              <a:ext uri="{FF2B5EF4-FFF2-40B4-BE49-F238E27FC236}">
                <a16:creationId xmlns:a16="http://schemas.microsoft.com/office/drawing/2014/main" id="{FC288200-857E-4A44-ACE6-3EE6A2B9D5CD}"/>
              </a:ext>
            </a:extLst>
          </p:cNvPr>
          <p:cNvPicPr>
            <a:picLocks noChangeAspect="1"/>
          </p:cNvPicPr>
          <p:nvPr/>
        </p:nvPicPr>
        <p:blipFill>
          <a:blip r:embed="rId5"/>
          <a:stretch>
            <a:fillRect/>
          </a:stretch>
        </p:blipFill>
        <p:spPr>
          <a:xfrm>
            <a:off x="10582879" y="342260"/>
            <a:ext cx="931725" cy="653417"/>
          </a:xfrm>
          <a:prstGeom prst="rect">
            <a:avLst/>
          </a:prstGeom>
        </p:spPr>
      </p:pic>
      <p:sp>
        <p:nvSpPr>
          <p:cNvPr id="23" name="ZoneTexte 22">
            <a:extLst>
              <a:ext uri="{FF2B5EF4-FFF2-40B4-BE49-F238E27FC236}">
                <a16:creationId xmlns:a16="http://schemas.microsoft.com/office/drawing/2014/main" id="{6414A495-62E1-4672-AD5C-26C819E36729}"/>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1740354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890B3D6-528F-4B6D-9920-D65447629D71}"/>
              </a:ext>
            </a:extLst>
          </p:cNvPr>
          <p:cNvSpPr>
            <a:spLocks noGrp="1"/>
          </p:cNvSpPr>
          <p:nvPr>
            <p:ph type="sldNum" sz="quarter" idx="12"/>
          </p:nvPr>
        </p:nvSpPr>
        <p:spPr/>
        <p:txBody>
          <a:bodyPr/>
          <a:lstStyle/>
          <a:p>
            <a:fld id="{975A587B-5814-4D9B-9598-FE9CB954CB01}" type="slidenum">
              <a:rPr lang="fr-FR" smtClean="0"/>
              <a:t>8</a:t>
            </a:fld>
            <a:endParaRPr lang="fr-FR"/>
          </a:p>
        </p:txBody>
      </p:sp>
      <p:sp>
        <p:nvSpPr>
          <p:cNvPr id="5" name="Espace réservé du texte 4">
            <a:extLst>
              <a:ext uri="{FF2B5EF4-FFF2-40B4-BE49-F238E27FC236}">
                <a16:creationId xmlns:a16="http://schemas.microsoft.com/office/drawing/2014/main" id="{767642D7-CB8C-4CA6-B6D9-4C788E94872C}"/>
              </a:ext>
            </a:extLst>
          </p:cNvPr>
          <p:cNvSpPr>
            <a:spLocks noGrp="1"/>
          </p:cNvSpPr>
          <p:nvPr>
            <p:ph type="body" idx="1"/>
          </p:nvPr>
        </p:nvSpPr>
        <p:spPr>
          <a:xfrm>
            <a:off x="584287" y="1551824"/>
            <a:ext cx="10769511" cy="1078217"/>
          </a:xfrm>
        </p:spPr>
        <p:txBody>
          <a:bodyPr/>
          <a:lstStyle/>
          <a:p>
            <a:pPr>
              <a:spcBef>
                <a:spcPts val="600"/>
              </a:spcBef>
              <a:buClr>
                <a:schemeClr val="bg2"/>
              </a:buClr>
            </a:pPr>
            <a:r>
              <a:rPr lang="fr-FR" sz="1200" b="0">
                <a:solidFill>
                  <a:srgbClr val="333333"/>
                </a:solidFill>
              </a:rPr>
              <a:t>CE Net EDI permet de dématérialiser vos ordres de paiement et d’automatiser le traitement des relevés bancaires pour gagner en productivité et en sécurité via les protocoles de communication bancaires.</a:t>
            </a:r>
          </a:p>
          <a:p>
            <a:pPr indent="-285750">
              <a:spcBef>
                <a:spcPts val="600"/>
              </a:spcBef>
              <a:buClr>
                <a:schemeClr val="bg2"/>
              </a:buClr>
              <a:buFont typeface="Arial" panose="020B0604020202020204" pitchFamily="34" charset="0"/>
              <a:buChar char="•"/>
            </a:pPr>
            <a:endParaRPr lang="fr-FR" sz="1200">
              <a:solidFill>
                <a:srgbClr val="333333"/>
              </a:solidFill>
              <a:latin typeface="+mj-lt"/>
            </a:endParaRPr>
          </a:p>
          <a:p>
            <a:pPr>
              <a:spcBef>
                <a:spcPts val="0"/>
              </a:spcBef>
              <a:buClr>
                <a:schemeClr val="bg2"/>
              </a:buClr>
            </a:pPr>
            <a:endParaRPr lang="fr-FR" sz="1600" b="0"/>
          </a:p>
        </p:txBody>
      </p:sp>
      <p:sp>
        <p:nvSpPr>
          <p:cNvPr id="6" name="Titre 5">
            <a:extLst>
              <a:ext uri="{FF2B5EF4-FFF2-40B4-BE49-F238E27FC236}">
                <a16:creationId xmlns:a16="http://schemas.microsoft.com/office/drawing/2014/main" id="{933D3E2E-D611-47C5-9B2E-2672968EF2C3}"/>
              </a:ext>
            </a:extLst>
          </p:cNvPr>
          <p:cNvSpPr>
            <a:spLocks noGrp="1"/>
          </p:cNvSpPr>
          <p:nvPr>
            <p:ph type="title"/>
          </p:nvPr>
        </p:nvSpPr>
        <p:spPr/>
        <p:txBody>
          <a:bodyPr/>
          <a:lstStyle/>
          <a:p>
            <a:r>
              <a:rPr lang="fr-FR"/>
              <a:t>CE NET EDI</a:t>
            </a:r>
          </a:p>
        </p:txBody>
      </p:sp>
      <p:sp>
        <p:nvSpPr>
          <p:cNvPr id="25" name="Espace réservé du pied de page 5">
            <a:extLst>
              <a:ext uri="{FF2B5EF4-FFF2-40B4-BE49-F238E27FC236}">
                <a16:creationId xmlns:a16="http://schemas.microsoft.com/office/drawing/2014/main" id="{D1030A0E-67D8-4507-8908-77EC94A0B898}"/>
              </a:ext>
            </a:extLst>
          </p:cNvPr>
          <p:cNvSpPr>
            <a:spLocks noGrp="1"/>
          </p:cNvSpPr>
          <p:nvPr>
            <p:ph type="ftr" sz="quarter" idx="11"/>
          </p:nvPr>
        </p:nvSpPr>
        <p:spPr>
          <a:xfrm>
            <a:off x="632382" y="6606000"/>
            <a:ext cx="3600000" cy="252000"/>
          </a:xfrm>
        </p:spPr>
        <p:txBody>
          <a:bodyPr/>
          <a:lstStyle/>
          <a:p>
            <a:r>
              <a:rPr lang="fr-FR"/>
              <a:t>La Gestion des Flux - Septembre 2022</a:t>
            </a:r>
          </a:p>
        </p:txBody>
      </p:sp>
      <p:sp>
        <p:nvSpPr>
          <p:cNvPr id="29" name="Espace réservé du texte 6">
            <a:extLst>
              <a:ext uri="{FF2B5EF4-FFF2-40B4-BE49-F238E27FC236}">
                <a16:creationId xmlns:a16="http://schemas.microsoft.com/office/drawing/2014/main" id="{FB33BE7D-AAC0-0466-2071-167E83C73274}"/>
              </a:ext>
            </a:extLst>
          </p:cNvPr>
          <p:cNvSpPr txBox="1">
            <a:spLocks/>
          </p:cNvSpPr>
          <p:nvPr/>
        </p:nvSpPr>
        <p:spPr>
          <a:xfrm>
            <a:off x="632383" y="828015"/>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defTabSz="609585">
              <a:buClr>
                <a:schemeClr val="tx2"/>
              </a:buClr>
              <a:defRPr/>
            </a:pPr>
            <a:r>
              <a:rPr lang="fr-FR"/>
              <a:t>Un logiciel d’Echanges de Données Informatisées (EDI)</a:t>
            </a:r>
          </a:p>
        </p:txBody>
      </p:sp>
      <p:pic>
        <p:nvPicPr>
          <p:cNvPr id="7" name="Image 6">
            <a:extLst>
              <a:ext uri="{FF2B5EF4-FFF2-40B4-BE49-F238E27FC236}">
                <a16:creationId xmlns:a16="http://schemas.microsoft.com/office/drawing/2014/main" id="{C85B9548-53A4-46E9-8108-10C96C2AA2EE}"/>
              </a:ext>
            </a:extLst>
          </p:cNvPr>
          <p:cNvPicPr>
            <a:picLocks noChangeAspect="1"/>
          </p:cNvPicPr>
          <p:nvPr/>
        </p:nvPicPr>
        <p:blipFill>
          <a:blip r:embed="rId2"/>
          <a:stretch>
            <a:fillRect/>
          </a:stretch>
        </p:blipFill>
        <p:spPr>
          <a:xfrm>
            <a:off x="10801348" y="159711"/>
            <a:ext cx="1104901" cy="766763"/>
          </a:xfrm>
          <a:prstGeom prst="rect">
            <a:avLst/>
          </a:prstGeom>
        </p:spPr>
      </p:pic>
      <p:pic>
        <p:nvPicPr>
          <p:cNvPr id="9" name="Image 8">
            <a:extLst>
              <a:ext uri="{FF2B5EF4-FFF2-40B4-BE49-F238E27FC236}">
                <a16:creationId xmlns:a16="http://schemas.microsoft.com/office/drawing/2014/main" id="{572C97F0-6D68-46C4-894F-03E03D91F9C3}"/>
              </a:ext>
            </a:extLst>
          </p:cNvPr>
          <p:cNvPicPr>
            <a:picLocks noChangeAspect="1"/>
          </p:cNvPicPr>
          <p:nvPr/>
        </p:nvPicPr>
        <p:blipFill>
          <a:blip r:embed="rId3"/>
          <a:stretch>
            <a:fillRect/>
          </a:stretch>
        </p:blipFill>
        <p:spPr>
          <a:xfrm>
            <a:off x="6979692" y="3434024"/>
            <a:ext cx="4771662" cy="2325148"/>
          </a:xfrm>
          <a:prstGeom prst="rect">
            <a:avLst/>
          </a:prstGeom>
        </p:spPr>
      </p:pic>
      <p:sp>
        <p:nvSpPr>
          <p:cNvPr id="30" name="ZoneTexte 29">
            <a:extLst>
              <a:ext uri="{FF2B5EF4-FFF2-40B4-BE49-F238E27FC236}">
                <a16:creationId xmlns:a16="http://schemas.microsoft.com/office/drawing/2014/main" id="{2A60B231-F55D-4675-B8CF-B8E9B28D1B07}"/>
              </a:ext>
            </a:extLst>
          </p:cNvPr>
          <p:cNvSpPr txBox="1"/>
          <p:nvPr/>
        </p:nvSpPr>
        <p:spPr>
          <a:xfrm>
            <a:off x="6979692" y="2807039"/>
            <a:ext cx="4517232" cy="677108"/>
          </a:xfrm>
          <a:prstGeom prst="rect">
            <a:avLst/>
          </a:prstGeom>
          <a:noFill/>
        </p:spPr>
        <p:txBody>
          <a:bodyPr wrap="square">
            <a:spAutoFit/>
          </a:bodyPr>
          <a:lstStyle/>
          <a:p>
            <a:pPr algn="l">
              <a:spcBef>
                <a:spcPts val="600"/>
              </a:spcBef>
            </a:pPr>
            <a:r>
              <a:rPr lang="fr-FR" sz="1400" b="1">
                <a:solidFill>
                  <a:srgbClr val="C00000"/>
                </a:solidFill>
                <a:latin typeface="+mj-lt"/>
              </a:rPr>
              <a:t>Notre</a:t>
            </a:r>
            <a:r>
              <a:rPr lang="fr-FR" sz="1100" b="0" i="0">
                <a:solidFill>
                  <a:srgbClr val="333333"/>
                </a:solidFill>
                <a:effectLst/>
                <a:latin typeface="+mj-lt"/>
              </a:rPr>
              <a:t> </a:t>
            </a:r>
            <a:r>
              <a:rPr lang="fr-FR" sz="1400" b="1">
                <a:solidFill>
                  <a:srgbClr val="C00000"/>
                </a:solidFill>
                <a:latin typeface="+mj-lt"/>
              </a:rPr>
              <a:t>cible, </a:t>
            </a:r>
            <a:r>
              <a:rPr lang="fr-FR" sz="1200" b="0" i="0">
                <a:solidFill>
                  <a:srgbClr val="333333"/>
                </a:solidFill>
                <a:effectLst/>
                <a:sym typeface="Wingdings" panose="05000000000000000000" pitchFamily="2" charset="2"/>
              </a:rPr>
              <a:t>un</a:t>
            </a:r>
            <a:r>
              <a:rPr lang="fr-FR" sz="1200" b="0" i="0">
                <a:solidFill>
                  <a:srgbClr val="333333"/>
                </a:solidFill>
                <a:effectLst/>
              </a:rPr>
              <a:t> client  détenteur </a:t>
            </a:r>
            <a:r>
              <a:rPr lang="fr-FR" sz="1200"/>
              <a:t>d’un compte courant professionnel ouvert à la Caisse d’Epargne sous réserve qu’il dispose d’un logiciel de communication bancaire.</a:t>
            </a:r>
            <a:endParaRPr lang="fr-FR" sz="1200" i="0">
              <a:solidFill>
                <a:srgbClr val="333333"/>
              </a:solidFill>
              <a:effectLst/>
              <a:highlight>
                <a:srgbClr val="FFFF00"/>
              </a:highlight>
            </a:endParaRPr>
          </a:p>
        </p:txBody>
      </p:sp>
      <p:sp>
        <p:nvSpPr>
          <p:cNvPr id="31" name="ZoneTexte 30">
            <a:extLst>
              <a:ext uri="{FF2B5EF4-FFF2-40B4-BE49-F238E27FC236}">
                <a16:creationId xmlns:a16="http://schemas.microsoft.com/office/drawing/2014/main" id="{35795073-EB70-46D6-9080-8DCD4CCD0320}"/>
              </a:ext>
            </a:extLst>
          </p:cNvPr>
          <p:cNvSpPr txBox="1"/>
          <p:nvPr/>
        </p:nvSpPr>
        <p:spPr>
          <a:xfrm>
            <a:off x="551771" y="2464605"/>
            <a:ext cx="5183029" cy="646331"/>
          </a:xfrm>
          <a:prstGeom prst="rect">
            <a:avLst/>
          </a:prstGeom>
          <a:noFill/>
        </p:spPr>
        <p:txBody>
          <a:bodyPr wrap="square" lIns="91440" tIns="45720" rIns="91440" bIns="45720" anchor="t">
            <a:spAutoFit/>
          </a:bodyPr>
          <a:lstStyle/>
          <a:p>
            <a:pPr>
              <a:spcBef>
                <a:spcPts val="600"/>
              </a:spcBef>
            </a:pPr>
            <a:r>
              <a:rPr lang="fr-FR" b="1">
                <a:solidFill>
                  <a:srgbClr val="333333"/>
                </a:solidFill>
                <a:latin typeface="Ubuntu"/>
              </a:rPr>
              <a:t>L’expert flux (CIF) accompagne le conseiller et propose le diagnostique au client</a:t>
            </a:r>
            <a:r>
              <a:rPr lang="fr-FR" sz="1200">
                <a:solidFill>
                  <a:srgbClr val="333333"/>
                </a:solidFill>
                <a:latin typeface="Ubuntu"/>
              </a:rPr>
              <a:t> </a:t>
            </a:r>
          </a:p>
        </p:txBody>
      </p:sp>
      <p:pic>
        <p:nvPicPr>
          <p:cNvPr id="15" name="Image 14">
            <a:extLst>
              <a:ext uri="{FF2B5EF4-FFF2-40B4-BE49-F238E27FC236}">
                <a16:creationId xmlns:a16="http://schemas.microsoft.com/office/drawing/2014/main" id="{F0760F65-74F3-4DB2-86EA-4C147B003059}"/>
              </a:ext>
            </a:extLst>
          </p:cNvPr>
          <p:cNvPicPr>
            <a:picLocks noChangeAspect="1"/>
          </p:cNvPicPr>
          <p:nvPr/>
        </p:nvPicPr>
        <p:blipFill rotWithShape="1">
          <a:blip r:embed="rId4"/>
          <a:srcRect r="68909" b="34851"/>
          <a:stretch/>
        </p:blipFill>
        <p:spPr>
          <a:xfrm>
            <a:off x="440646" y="4276701"/>
            <a:ext cx="1874496" cy="1038438"/>
          </a:xfrm>
          <a:prstGeom prst="rect">
            <a:avLst/>
          </a:prstGeom>
        </p:spPr>
      </p:pic>
      <p:sp>
        <p:nvSpPr>
          <p:cNvPr id="33" name="ZoneTexte 32">
            <a:extLst>
              <a:ext uri="{FF2B5EF4-FFF2-40B4-BE49-F238E27FC236}">
                <a16:creationId xmlns:a16="http://schemas.microsoft.com/office/drawing/2014/main" id="{29ADB34D-165E-49A9-ABA2-9FA42FB9698F}"/>
              </a:ext>
            </a:extLst>
          </p:cNvPr>
          <p:cNvSpPr txBox="1"/>
          <p:nvPr/>
        </p:nvSpPr>
        <p:spPr>
          <a:xfrm>
            <a:off x="598573" y="3621840"/>
            <a:ext cx="6096000" cy="307777"/>
          </a:xfrm>
          <a:prstGeom prst="rect">
            <a:avLst/>
          </a:prstGeom>
          <a:noFill/>
        </p:spPr>
        <p:txBody>
          <a:bodyPr wrap="square">
            <a:spAutoFit/>
          </a:bodyPr>
          <a:lstStyle/>
          <a:p>
            <a:r>
              <a:rPr lang="fr-FR" sz="1400" b="1">
                <a:solidFill>
                  <a:srgbClr val="C00000"/>
                </a:solidFill>
                <a:latin typeface="+mj-lt"/>
              </a:rPr>
              <a:t>Les points clés</a:t>
            </a:r>
          </a:p>
        </p:txBody>
      </p:sp>
      <p:sp>
        <p:nvSpPr>
          <p:cNvPr id="16" name="ZoneTexte 15">
            <a:extLst>
              <a:ext uri="{FF2B5EF4-FFF2-40B4-BE49-F238E27FC236}">
                <a16:creationId xmlns:a16="http://schemas.microsoft.com/office/drawing/2014/main" id="{A71023EB-D3BB-4A76-9539-3EEE856CE190}"/>
              </a:ext>
            </a:extLst>
          </p:cNvPr>
          <p:cNvSpPr txBox="1"/>
          <p:nvPr/>
        </p:nvSpPr>
        <p:spPr>
          <a:xfrm>
            <a:off x="540208" y="5319361"/>
            <a:ext cx="1774934" cy="584775"/>
          </a:xfrm>
          <a:prstGeom prst="rect">
            <a:avLst/>
          </a:prstGeom>
          <a:noFill/>
        </p:spPr>
        <p:txBody>
          <a:bodyPr wrap="square" rtlCol="0">
            <a:spAutoFit/>
          </a:bodyPr>
          <a:lstStyle/>
          <a:p>
            <a:r>
              <a:rPr lang="fr-FR" sz="800"/>
              <a:t>Les fichiers d’ordres sont transmis automatiquement et la gestion des flux est accélérée dans un environnement sécurisé</a:t>
            </a:r>
          </a:p>
        </p:txBody>
      </p:sp>
      <p:sp>
        <p:nvSpPr>
          <p:cNvPr id="39" name="ZoneTexte 38">
            <a:extLst>
              <a:ext uri="{FF2B5EF4-FFF2-40B4-BE49-F238E27FC236}">
                <a16:creationId xmlns:a16="http://schemas.microsoft.com/office/drawing/2014/main" id="{BE66E76B-5476-4096-B444-127920F2D4D6}"/>
              </a:ext>
            </a:extLst>
          </p:cNvPr>
          <p:cNvSpPr txBox="1"/>
          <p:nvPr/>
        </p:nvSpPr>
        <p:spPr>
          <a:xfrm>
            <a:off x="2812383" y="5330762"/>
            <a:ext cx="1774934" cy="707886"/>
          </a:xfrm>
          <a:prstGeom prst="rect">
            <a:avLst/>
          </a:prstGeom>
          <a:noFill/>
        </p:spPr>
        <p:txBody>
          <a:bodyPr wrap="square" rtlCol="0">
            <a:spAutoFit/>
          </a:bodyPr>
          <a:lstStyle/>
          <a:p>
            <a:r>
              <a:rPr lang="fr-FR" sz="800"/>
              <a:t>Une solution personnalisées en choisissant des fonctionnalités de CE net Comptes ou CE net Remises ( banque en ligne) en fonction des besoins client.</a:t>
            </a:r>
          </a:p>
        </p:txBody>
      </p:sp>
      <p:sp>
        <p:nvSpPr>
          <p:cNvPr id="40" name="ZoneTexte 39">
            <a:extLst>
              <a:ext uri="{FF2B5EF4-FFF2-40B4-BE49-F238E27FC236}">
                <a16:creationId xmlns:a16="http://schemas.microsoft.com/office/drawing/2014/main" id="{8A2C60B7-AC78-468D-9291-4EBDBB489B1F}"/>
              </a:ext>
            </a:extLst>
          </p:cNvPr>
          <p:cNvSpPr txBox="1"/>
          <p:nvPr/>
        </p:nvSpPr>
        <p:spPr>
          <a:xfrm>
            <a:off x="4679866" y="5319362"/>
            <a:ext cx="1774934" cy="584775"/>
          </a:xfrm>
          <a:prstGeom prst="rect">
            <a:avLst/>
          </a:prstGeom>
          <a:noFill/>
        </p:spPr>
        <p:txBody>
          <a:bodyPr wrap="square" rtlCol="0">
            <a:spAutoFit/>
          </a:bodyPr>
          <a:lstStyle/>
          <a:p>
            <a:r>
              <a:rPr lang="fr-FR" sz="800"/>
              <a:t>Les solutions de signature électronique adaptées à chaque canal d’échange garantissent la sécurité des opérations.  </a:t>
            </a:r>
          </a:p>
        </p:txBody>
      </p:sp>
      <p:pic>
        <p:nvPicPr>
          <p:cNvPr id="41" name="Image 40">
            <a:extLst>
              <a:ext uri="{FF2B5EF4-FFF2-40B4-BE49-F238E27FC236}">
                <a16:creationId xmlns:a16="http://schemas.microsoft.com/office/drawing/2014/main" id="{D43011B9-6FCA-4F8B-857D-4E4AA9917340}"/>
              </a:ext>
            </a:extLst>
          </p:cNvPr>
          <p:cNvPicPr>
            <a:picLocks noChangeAspect="1"/>
          </p:cNvPicPr>
          <p:nvPr/>
        </p:nvPicPr>
        <p:blipFill rotWithShape="1">
          <a:blip r:embed="rId4"/>
          <a:srcRect l="36337" t="1" r="40289" b="24739"/>
          <a:stretch/>
        </p:blipFill>
        <p:spPr>
          <a:xfrm>
            <a:off x="2908100" y="4125962"/>
            <a:ext cx="1409249" cy="1199601"/>
          </a:xfrm>
          <a:prstGeom prst="rect">
            <a:avLst/>
          </a:prstGeom>
        </p:spPr>
      </p:pic>
      <p:pic>
        <p:nvPicPr>
          <p:cNvPr id="42" name="Image 41">
            <a:extLst>
              <a:ext uri="{FF2B5EF4-FFF2-40B4-BE49-F238E27FC236}">
                <a16:creationId xmlns:a16="http://schemas.microsoft.com/office/drawing/2014/main" id="{1741EF8E-C154-40F1-AC4F-F13364C88641}"/>
              </a:ext>
            </a:extLst>
          </p:cNvPr>
          <p:cNvPicPr>
            <a:picLocks noChangeAspect="1"/>
          </p:cNvPicPr>
          <p:nvPr/>
        </p:nvPicPr>
        <p:blipFill rotWithShape="1">
          <a:blip r:embed="rId4"/>
          <a:srcRect l="64932" r="3802" b="35182"/>
          <a:stretch/>
        </p:blipFill>
        <p:spPr>
          <a:xfrm>
            <a:off x="4565112" y="4246965"/>
            <a:ext cx="1885044" cy="1033159"/>
          </a:xfrm>
          <a:prstGeom prst="rect">
            <a:avLst/>
          </a:prstGeom>
        </p:spPr>
      </p:pic>
      <p:sp>
        <p:nvSpPr>
          <p:cNvPr id="18" name="ZoneTexte 17">
            <a:extLst>
              <a:ext uri="{FF2B5EF4-FFF2-40B4-BE49-F238E27FC236}">
                <a16:creationId xmlns:a16="http://schemas.microsoft.com/office/drawing/2014/main" id="{F521617A-0116-4437-97BB-6D3C28837DC9}"/>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950014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890B3D6-528F-4B6D-9920-D65447629D71}"/>
              </a:ext>
            </a:extLst>
          </p:cNvPr>
          <p:cNvSpPr>
            <a:spLocks noGrp="1"/>
          </p:cNvSpPr>
          <p:nvPr>
            <p:ph type="sldNum" sz="quarter" idx="12"/>
          </p:nvPr>
        </p:nvSpPr>
        <p:spPr/>
        <p:txBody>
          <a:bodyPr/>
          <a:lstStyle/>
          <a:p>
            <a:fld id="{975A587B-5814-4D9B-9598-FE9CB954CB01}" type="slidenum">
              <a:rPr lang="fr-FR" smtClean="0"/>
              <a:t>9</a:t>
            </a:fld>
            <a:endParaRPr lang="fr-FR"/>
          </a:p>
        </p:txBody>
      </p:sp>
      <p:sp>
        <p:nvSpPr>
          <p:cNvPr id="5" name="Espace réservé du texte 4">
            <a:extLst>
              <a:ext uri="{FF2B5EF4-FFF2-40B4-BE49-F238E27FC236}">
                <a16:creationId xmlns:a16="http://schemas.microsoft.com/office/drawing/2014/main" id="{767642D7-CB8C-4CA6-B6D9-4C788E94872C}"/>
              </a:ext>
            </a:extLst>
          </p:cNvPr>
          <p:cNvSpPr>
            <a:spLocks noGrp="1"/>
          </p:cNvSpPr>
          <p:nvPr>
            <p:ph type="body" idx="1"/>
          </p:nvPr>
        </p:nvSpPr>
        <p:spPr>
          <a:xfrm>
            <a:off x="437845" y="1238319"/>
            <a:ext cx="10769511" cy="1078217"/>
          </a:xfrm>
        </p:spPr>
        <p:txBody>
          <a:bodyPr/>
          <a:lstStyle/>
          <a:p>
            <a:pPr>
              <a:spcBef>
                <a:spcPts val="0"/>
              </a:spcBef>
              <a:buClr>
                <a:schemeClr val="bg2"/>
              </a:buClr>
            </a:pPr>
            <a:r>
              <a:rPr lang="fr-FR" sz="1400">
                <a:solidFill>
                  <a:schemeClr val="bg2"/>
                </a:solidFill>
              </a:rPr>
              <a:t>Pulceo permet de</a:t>
            </a:r>
            <a:r>
              <a:rPr lang="fr-FR" sz="1400">
                <a:solidFill>
                  <a:schemeClr val="bg2"/>
                </a:solidFill>
                <a:cs typeface="Arial"/>
              </a:rPr>
              <a:t> :</a:t>
            </a:r>
          </a:p>
          <a:p>
            <a:pPr marL="171450" indent="-171450">
              <a:spcBef>
                <a:spcPts val="0"/>
              </a:spcBef>
              <a:buClr>
                <a:schemeClr val="tx1"/>
              </a:buClr>
              <a:buFont typeface="Arial" panose="020B0604020202020204" pitchFamily="34" charset="0"/>
              <a:buChar char="•"/>
            </a:pPr>
            <a:r>
              <a:rPr lang="fr-FR" sz="1200" b="0">
                <a:solidFill>
                  <a:srgbClr val="333333"/>
                </a:solidFill>
              </a:rPr>
              <a:t>Visionner l’ensemble des comptes PRO détenus dans ses diverses banques </a:t>
            </a:r>
          </a:p>
          <a:p>
            <a:pPr marL="171450" indent="-171450">
              <a:spcBef>
                <a:spcPts val="0"/>
              </a:spcBef>
              <a:buClr>
                <a:schemeClr val="tx1"/>
              </a:buClr>
              <a:buFont typeface="Arial" panose="020B0604020202020204" pitchFamily="34" charset="0"/>
              <a:buChar char="•"/>
            </a:pPr>
            <a:r>
              <a:rPr lang="fr-FR" sz="1200" b="0">
                <a:solidFill>
                  <a:srgbClr val="333333"/>
                </a:solidFill>
              </a:rPr>
              <a:t>Permet d'effectuer des virements, des prélèvements et de gérer les effets de commerces </a:t>
            </a:r>
          </a:p>
          <a:p>
            <a:pPr marL="285750" indent="-285750">
              <a:spcBef>
                <a:spcPts val="0"/>
              </a:spcBef>
              <a:buClr>
                <a:schemeClr val="bg2"/>
              </a:buClr>
              <a:buFont typeface="Wingdings" panose="05000000000000000000" pitchFamily="2" charset="2"/>
              <a:buChar char="§"/>
            </a:pPr>
            <a:endParaRPr lang="fr-FR" sz="1200" b="0">
              <a:latin typeface="+mj-lt"/>
            </a:endParaRPr>
          </a:p>
          <a:p>
            <a:pPr marL="285750" indent="-285750">
              <a:spcBef>
                <a:spcPts val="0"/>
              </a:spcBef>
              <a:buClr>
                <a:schemeClr val="bg2"/>
              </a:buClr>
              <a:buFont typeface="Wingdings" panose="05000000000000000000" pitchFamily="2" charset="2"/>
              <a:buChar char="§"/>
            </a:pPr>
            <a:endParaRPr lang="fr-FR" sz="1200" b="0"/>
          </a:p>
          <a:p>
            <a:pPr>
              <a:spcBef>
                <a:spcPts val="0"/>
              </a:spcBef>
              <a:buClr>
                <a:schemeClr val="bg2"/>
              </a:buClr>
            </a:pPr>
            <a:endParaRPr lang="fr-FR" sz="1600" b="0"/>
          </a:p>
          <a:p>
            <a:pPr>
              <a:spcBef>
                <a:spcPts val="0"/>
              </a:spcBef>
              <a:buClr>
                <a:schemeClr val="bg2"/>
              </a:buClr>
            </a:pPr>
            <a:endParaRPr lang="fr-FR" sz="1600" b="0"/>
          </a:p>
        </p:txBody>
      </p:sp>
      <p:sp>
        <p:nvSpPr>
          <p:cNvPr id="6" name="Titre 5">
            <a:extLst>
              <a:ext uri="{FF2B5EF4-FFF2-40B4-BE49-F238E27FC236}">
                <a16:creationId xmlns:a16="http://schemas.microsoft.com/office/drawing/2014/main" id="{933D3E2E-D611-47C5-9B2E-2672968EF2C3}"/>
              </a:ext>
            </a:extLst>
          </p:cNvPr>
          <p:cNvSpPr>
            <a:spLocks noGrp="1"/>
          </p:cNvSpPr>
          <p:nvPr>
            <p:ph type="title"/>
          </p:nvPr>
        </p:nvSpPr>
        <p:spPr/>
        <p:txBody>
          <a:bodyPr/>
          <a:lstStyle/>
          <a:p>
            <a:r>
              <a:rPr lang="fr-FR"/>
              <a:t>Pulceo* </a:t>
            </a:r>
          </a:p>
        </p:txBody>
      </p:sp>
      <p:sp>
        <p:nvSpPr>
          <p:cNvPr id="25" name="Espace réservé du pied de page 5">
            <a:extLst>
              <a:ext uri="{FF2B5EF4-FFF2-40B4-BE49-F238E27FC236}">
                <a16:creationId xmlns:a16="http://schemas.microsoft.com/office/drawing/2014/main" id="{D1030A0E-67D8-4507-8908-77EC94A0B898}"/>
              </a:ext>
            </a:extLst>
          </p:cNvPr>
          <p:cNvSpPr>
            <a:spLocks noGrp="1"/>
          </p:cNvSpPr>
          <p:nvPr>
            <p:ph type="ftr" sz="quarter" idx="11"/>
          </p:nvPr>
        </p:nvSpPr>
        <p:spPr>
          <a:xfrm>
            <a:off x="632382" y="6606000"/>
            <a:ext cx="3600000" cy="252000"/>
          </a:xfrm>
        </p:spPr>
        <p:txBody>
          <a:bodyPr/>
          <a:lstStyle/>
          <a:p>
            <a:r>
              <a:rPr lang="fr-FR"/>
              <a:t>La Gestion des Flux - Septembre 2022</a:t>
            </a:r>
          </a:p>
        </p:txBody>
      </p:sp>
      <p:sp>
        <p:nvSpPr>
          <p:cNvPr id="12" name="Organigramme : Connecteur page suivante 11">
            <a:extLst>
              <a:ext uri="{FF2B5EF4-FFF2-40B4-BE49-F238E27FC236}">
                <a16:creationId xmlns:a16="http://schemas.microsoft.com/office/drawing/2014/main" id="{9B8C2B7C-08A2-D1A0-D794-BE88CB82B924}"/>
              </a:ext>
            </a:extLst>
          </p:cNvPr>
          <p:cNvSpPr/>
          <p:nvPr/>
        </p:nvSpPr>
        <p:spPr>
          <a:xfrm>
            <a:off x="4963361" y="2725954"/>
            <a:ext cx="6731063" cy="510216"/>
          </a:xfrm>
          <a:prstGeom prst="flowChartOffpageConnector">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a:t>Besoins clients </a:t>
            </a:r>
          </a:p>
        </p:txBody>
      </p:sp>
      <p:sp>
        <p:nvSpPr>
          <p:cNvPr id="13" name="Forme en L 12">
            <a:extLst>
              <a:ext uri="{FF2B5EF4-FFF2-40B4-BE49-F238E27FC236}">
                <a16:creationId xmlns:a16="http://schemas.microsoft.com/office/drawing/2014/main" id="{9D263E59-30BD-365F-D7E4-DDB2B8247265}"/>
              </a:ext>
            </a:extLst>
          </p:cNvPr>
          <p:cNvSpPr/>
          <p:nvPr/>
        </p:nvSpPr>
        <p:spPr>
          <a:xfrm rot="10800000">
            <a:off x="4963361" y="3311807"/>
            <a:ext cx="2160856" cy="1223741"/>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orme en L 33">
            <a:extLst>
              <a:ext uri="{FF2B5EF4-FFF2-40B4-BE49-F238E27FC236}">
                <a16:creationId xmlns:a16="http://schemas.microsoft.com/office/drawing/2014/main" id="{0A9AFCF7-1EB3-57F3-0D0C-19EFF02A6E94}"/>
              </a:ext>
            </a:extLst>
          </p:cNvPr>
          <p:cNvSpPr/>
          <p:nvPr/>
        </p:nvSpPr>
        <p:spPr>
          <a:xfrm>
            <a:off x="4963361" y="4473301"/>
            <a:ext cx="2160856" cy="1355436"/>
          </a:xfrm>
          <a:prstGeom prst="corner">
            <a:avLst>
              <a:gd name="adj1" fmla="val 90334"/>
              <a:gd name="adj2" fmla="val 99146"/>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err="1">
                <a:solidFill>
                  <a:schemeClr val="tx1"/>
                </a:solidFill>
              </a:rPr>
              <a:t>Pulceo</a:t>
            </a:r>
            <a:r>
              <a:rPr lang="fr-FR" sz="1100">
                <a:solidFill>
                  <a:schemeClr val="tx1"/>
                </a:solidFill>
              </a:rPr>
              <a:t> met à disposition les extraits de comptes quotidiennement</a:t>
            </a:r>
          </a:p>
        </p:txBody>
      </p:sp>
      <p:sp>
        <p:nvSpPr>
          <p:cNvPr id="35" name="Forme en L 34">
            <a:extLst>
              <a:ext uri="{FF2B5EF4-FFF2-40B4-BE49-F238E27FC236}">
                <a16:creationId xmlns:a16="http://schemas.microsoft.com/office/drawing/2014/main" id="{C0742289-AE96-3A9C-72A2-E1553C9CB121}"/>
              </a:ext>
            </a:extLst>
          </p:cNvPr>
          <p:cNvSpPr/>
          <p:nvPr/>
        </p:nvSpPr>
        <p:spPr>
          <a:xfrm rot="10800000">
            <a:off x="7264157" y="3306084"/>
            <a:ext cx="2160856" cy="1227338"/>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Forme en L 35">
            <a:extLst>
              <a:ext uri="{FF2B5EF4-FFF2-40B4-BE49-F238E27FC236}">
                <a16:creationId xmlns:a16="http://schemas.microsoft.com/office/drawing/2014/main" id="{82E6F584-187E-6D46-5E84-4F211342FF3A}"/>
              </a:ext>
            </a:extLst>
          </p:cNvPr>
          <p:cNvSpPr/>
          <p:nvPr/>
        </p:nvSpPr>
        <p:spPr>
          <a:xfrm>
            <a:off x="7264157" y="4467578"/>
            <a:ext cx="2160856" cy="1355436"/>
          </a:xfrm>
          <a:prstGeom prst="corner">
            <a:avLst>
              <a:gd name="adj1" fmla="val 90334"/>
              <a:gd name="adj2" fmla="val 9710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PULCEO est installé en mode SAAS, de fait, pas besoin d’installer le logiciel sur les environnements clients (PC, serveurs)</a:t>
            </a:r>
          </a:p>
        </p:txBody>
      </p:sp>
      <p:sp>
        <p:nvSpPr>
          <p:cNvPr id="37" name="Forme en L 36">
            <a:extLst>
              <a:ext uri="{FF2B5EF4-FFF2-40B4-BE49-F238E27FC236}">
                <a16:creationId xmlns:a16="http://schemas.microsoft.com/office/drawing/2014/main" id="{5132CC7C-1C1E-6248-900E-B98E19586643}"/>
              </a:ext>
            </a:extLst>
          </p:cNvPr>
          <p:cNvSpPr/>
          <p:nvPr/>
        </p:nvSpPr>
        <p:spPr>
          <a:xfrm rot="10800000">
            <a:off x="9564953" y="3308882"/>
            <a:ext cx="2160856" cy="1224540"/>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orme en L 37">
            <a:extLst>
              <a:ext uri="{FF2B5EF4-FFF2-40B4-BE49-F238E27FC236}">
                <a16:creationId xmlns:a16="http://schemas.microsoft.com/office/drawing/2014/main" id="{E60617BF-AEE5-0CD1-B401-E04D336D3730}"/>
              </a:ext>
            </a:extLst>
          </p:cNvPr>
          <p:cNvSpPr/>
          <p:nvPr/>
        </p:nvSpPr>
        <p:spPr>
          <a:xfrm>
            <a:off x="9564953" y="4470375"/>
            <a:ext cx="2160856" cy="1355436"/>
          </a:xfrm>
          <a:prstGeom prst="corner">
            <a:avLst>
              <a:gd name="adj1" fmla="val 90334"/>
              <a:gd name="adj2" fmla="val 10187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fr-FR" sz="1100">
                <a:solidFill>
                  <a:schemeClr val="tx1">
                    <a:lumMod val="85000"/>
                    <a:lumOff val="15000"/>
                  </a:schemeClr>
                </a:solidFill>
                <a:latin typeface="Arial" panose="020B0604020202020204" pitchFamily="34" charset="0"/>
                <a:cs typeface="Arial" panose="020B0604020202020204" pitchFamily="34" charset="0"/>
              </a:rPr>
              <a:t>Pour limiter les risques de rejets, d’impayés et de fraude Les utilisateurs habilités peuvent vérifier la concordance entre le titulaire du compte et l’IBAN en quelques minutes à partir de l’interface PULCEO </a:t>
            </a:r>
          </a:p>
        </p:txBody>
      </p:sp>
      <p:sp>
        <p:nvSpPr>
          <p:cNvPr id="60" name="Rectangle 59">
            <a:extLst>
              <a:ext uri="{FF2B5EF4-FFF2-40B4-BE49-F238E27FC236}">
                <a16:creationId xmlns:a16="http://schemas.microsoft.com/office/drawing/2014/main" id="{9EA7575D-C369-A0DE-675D-6F9B8E085FC6}"/>
              </a:ext>
            </a:extLst>
          </p:cNvPr>
          <p:cNvSpPr/>
          <p:nvPr/>
        </p:nvSpPr>
        <p:spPr>
          <a:xfrm>
            <a:off x="4963361" y="3306084"/>
            <a:ext cx="2160856" cy="1064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désire réceptionner mes relevés de comptes</a:t>
            </a:r>
          </a:p>
        </p:txBody>
      </p:sp>
      <p:sp>
        <p:nvSpPr>
          <p:cNvPr id="62" name="Rectangle 61">
            <a:extLst>
              <a:ext uri="{FF2B5EF4-FFF2-40B4-BE49-F238E27FC236}">
                <a16:creationId xmlns:a16="http://schemas.microsoft.com/office/drawing/2014/main" id="{6AF59B10-99BC-C41C-4F8A-A45017C88506}"/>
              </a:ext>
            </a:extLst>
          </p:cNvPr>
          <p:cNvSpPr/>
          <p:nvPr/>
        </p:nvSpPr>
        <p:spPr>
          <a:xfrm>
            <a:off x="7264157" y="3306083"/>
            <a:ext cx="2160856" cy="1064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souhaite ne rien installer par moi-même</a:t>
            </a:r>
          </a:p>
        </p:txBody>
      </p:sp>
      <p:sp>
        <p:nvSpPr>
          <p:cNvPr id="63" name="Rectangle 62">
            <a:extLst>
              <a:ext uri="{FF2B5EF4-FFF2-40B4-BE49-F238E27FC236}">
                <a16:creationId xmlns:a16="http://schemas.microsoft.com/office/drawing/2014/main" id="{AAC86E5F-F378-3D61-24F4-24AC6BE059EE}"/>
              </a:ext>
            </a:extLst>
          </p:cNvPr>
          <p:cNvSpPr/>
          <p:nvPr/>
        </p:nvSpPr>
        <p:spPr>
          <a:xfrm>
            <a:off x="9564953" y="3306084"/>
            <a:ext cx="2160856" cy="1064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souhaiter vérifier la concordance des comptes et IBAN</a:t>
            </a:r>
          </a:p>
        </p:txBody>
      </p:sp>
      <p:graphicFrame>
        <p:nvGraphicFramePr>
          <p:cNvPr id="69" name="Diagramme 68">
            <a:extLst>
              <a:ext uri="{FF2B5EF4-FFF2-40B4-BE49-F238E27FC236}">
                <a16:creationId xmlns:a16="http://schemas.microsoft.com/office/drawing/2014/main" id="{6672856F-AA73-85CC-D2B4-3425200237E8}"/>
              </a:ext>
            </a:extLst>
          </p:cNvPr>
          <p:cNvGraphicFramePr/>
          <p:nvPr/>
        </p:nvGraphicFramePr>
        <p:xfrm>
          <a:off x="39462" y="2459116"/>
          <a:ext cx="4594686" cy="3888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0" name="Rectangle 69">
            <a:extLst>
              <a:ext uri="{FF2B5EF4-FFF2-40B4-BE49-F238E27FC236}">
                <a16:creationId xmlns:a16="http://schemas.microsoft.com/office/drawing/2014/main" id="{68E61A5F-88E2-982C-7186-12B7F619A18A}"/>
              </a:ext>
            </a:extLst>
          </p:cNvPr>
          <p:cNvSpPr/>
          <p:nvPr/>
        </p:nvSpPr>
        <p:spPr>
          <a:xfrm>
            <a:off x="144419" y="2997810"/>
            <a:ext cx="1168899" cy="1069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a:solidFill>
                  <a:schemeClr val="tx1"/>
                </a:solidFill>
              </a:rPr>
              <a:t>CIBLE</a:t>
            </a:r>
          </a:p>
        </p:txBody>
      </p:sp>
      <p:sp>
        <p:nvSpPr>
          <p:cNvPr id="71" name="Rectangle 70">
            <a:extLst>
              <a:ext uri="{FF2B5EF4-FFF2-40B4-BE49-F238E27FC236}">
                <a16:creationId xmlns:a16="http://schemas.microsoft.com/office/drawing/2014/main" id="{0B922F2C-8EDF-8F49-BCAE-FAE3999FA69C}"/>
              </a:ext>
            </a:extLst>
          </p:cNvPr>
          <p:cNvSpPr/>
          <p:nvPr/>
        </p:nvSpPr>
        <p:spPr>
          <a:xfrm>
            <a:off x="147586" y="4707459"/>
            <a:ext cx="1168899" cy="102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a:solidFill>
                  <a:schemeClr val="tx1"/>
                </a:solidFill>
              </a:rPr>
              <a:t>DISTRIBUTION</a:t>
            </a:r>
          </a:p>
        </p:txBody>
      </p:sp>
      <p:grpSp>
        <p:nvGrpSpPr>
          <p:cNvPr id="9" name="Groupe 8">
            <a:extLst>
              <a:ext uri="{FF2B5EF4-FFF2-40B4-BE49-F238E27FC236}">
                <a16:creationId xmlns:a16="http://schemas.microsoft.com/office/drawing/2014/main" id="{5BFA6F54-89D3-437A-9D55-C40E435D901C}"/>
              </a:ext>
            </a:extLst>
          </p:cNvPr>
          <p:cNvGrpSpPr/>
          <p:nvPr/>
        </p:nvGrpSpPr>
        <p:grpSpPr>
          <a:xfrm>
            <a:off x="7368039" y="2057556"/>
            <a:ext cx="619956" cy="619956"/>
            <a:chOff x="7076345" y="5206366"/>
            <a:chExt cx="619956" cy="619956"/>
          </a:xfrm>
        </p:grpSpPr>
        <p:sp>
          <p:nvSpPr>
            <p:cNvPr id="28" name="Oval 5">
              <a:extLst>
                <a:ext uri="{FF2B5EF4-FFF2-40B4-BE49-F238E27FC236}">
                  <a16:creationId xmlns:a16="http://schemas.microsoft.com/office/drawing/2014/main" id="{F518E24C-96C1-4B90-99AF-8A83C3204C67}"/>
                </a:ext>
              </a:extLst>
            </p:cNvPr>
            <p:cNvSpPr/>
            <p:nvPr/>
          </p:nvSpPr>
          <p:spPr>
            <a:xfrm>
              <a:off x="7076345" y="5206366"/>
              <a:ext cx="619956" cy="619956"/>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pic>
          <p:nvPicPr>
            <p:cNvPr id="30" name="Graphic 50">
              <a:extLst>
                <a:ext uri="{FF2B5EF4-FFF2-40B4-BE49-F238E27FC236}">
                  <a16:creationId xmlns:a16="http://schemas.microsoft.com/office/drawing/2014/main" id="{4D6A08AD-9E1E-483B-AFDA-FEADA068707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96508" y="5357296"/>
              <a:ext cx="384000" cy="384000"/>
            </a:xfrm>
            <a:prstGeom prst="rect">
              <a:avLst/>
            </a:prstGeom>
          </p:spPr>
        </p:pic>
      </p:grpSp>
      <p:pic>
        <p:nvPicPr>
          <p:cNvPr id="7" name="Image 6">
            <a:extLst>
              <a:ext uri="{FF2B5EF4-FFF2-40B4-BE49-F238E27FC236}">
                <a16:creationId xmlns:a16="http://schemas.microsoft.com/office/drawing/2014/main" id="{8C19B090-0A47-4107-9646-373E9F90E96C}"/>
              </a:ext>
            </a:extLst>
          </p:cNvPr>
          <p:cNvPicPr>
            <a:picLocks noChangeAspect="1"/>
          </p:cNvPicPr>
          <p:nvPr/>
        </p:nvPicPr>
        <p:blipFill>
          <a:blip r:embed="rId9"/>
          <a:stretch>
            <a:fillRect/>
          </a:stretch>
        </p:blipFill>
        <p:spPr>
          <a:xfrm>
            <a:off x="10645381" y="168047"/>
            <a:ext cx="1123950" cy="749300"/>
          </a:xfrm>
          <a:prstGeom prst="rect">
            <a:avLst/>
          </a:prstGeom>
        </p:spPr>
      </p:pic>
      <p:sp>
        <p:nvSpPr>
          <p:cNvPr id="3" name="ZoneTexte 2">
            <a:extLst>
              <a:ext uri="{FF2B5EF4-FFF2-40B4-BE49-F238E27FC236}">
                <a16:creationId xmlns:a16="http://schemas.microsoft.com/office/drawing/2014/main" id="{98266253-7E20-44FE-9563-D4EA9F69E192}"/>
              </a:ext>
            </a:extLst>
          </p:cNvPr>
          <p:cNvSpPr txBox="1"/>
          <p:nvPr/>
        </p:nvSpPr>
        <p:spPr>
          <a:xfrm>
            <a:off x="728869" y="6120993"/>
            <a:ext cx="6162472" cy="276999"/>
          </a:xfrm>
          <a:prstGeom prst="rect">
            <a:avLst/>
          </a:prstGeom>
          <a:noFill/>
        </p:spPr>
        <p:txBody>
          <a:bodyPr wrap="square" rtlCol="0">
            <a:spAutoFit/>
          </a:bodyPr>
          <a:lstStyle/>
          <a:p>
            <a:r>
              <a:rPr lang="fr-FR" sz="1200"/>
              <a:t>*L’offre PULCEO implique un abonnement à CENet EDI et au protocole EBICS</a:t>
            </a:r>
          </a:p>
        </p:txBody>
      </p:sp>
      <p:sp>
        <p:nvSpPr>
          <p:cNvPr id="26" name="Espace réservé du texte 6">
            <a:extLst>
              <a:ext uri="{FF2B5EF4-FFF2-40B4-BE49-F238E27FC236}">
                <a16:creationId xmlns:a16="http://schemas.microsoft.com/office/drawing/2014/main" id="{DA3C9FF3-5370-42DE-85ED-28A75B4434FB}"/>
              </a:ext>
            </a:extLst>
          </p:cNvPr>
          <p:cNvSpPr txBox="1">
            <a:spLocks/>
          </p:cNvSpPr>
          <p:nvPr/>
        </p:nvSpPr>
        <p:spPr>
          <a:xfrm>
            <a:off x="632383" y="828015"/>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defTabSz="609585">
              <a:buClr>
                <a:schemeClr val="tx2"/>
              </a:buClr>
              <a:defRPr/>
            </a:pPr>
            <a:r>
              <a:rPr lang="fr-FR"/>
              <a:t>Gestion des opérations via une seule interface bancaire pour les clients multi-bancarisés</a:t>
            </a:r>
          </a:p>
        </p:txBody>
      </p:sp>
      <p:sp>
        <p:nvSpPr>
          <p:cNvPr id="27" name="TextBox 75">
            <a:extLst>
              <a:ext uri="{FF2B5EF4-FFF2-40B4-BE49-F238E27FC236}">
                <a16:creationId xmlns:a16="http://schemas.microsoft.com/office/drawing/2014/main" id="{1C17F357-9659-414E-96A7-658968CF45FC}"/>
              </a:ext>
            </a:extLst>
          </p:cNvPr>
          <p:cNvSpPr txBox="1"/>
          <p:nvPr/>
        </p:nvSpPr>
        <p:spPr>
          <a:xfrm>
            <a:off x="7987995" y="2280725"/>
            <a:ext cx="5296711" cy="205121"/>
          </a:xfrm>
          <a:prstGeom prst="rect">
            <a:avLst/>
          </a:prstGeom>
          <a:noFill/>
        </p:spPr>
        <p:txBody>
          <a:bodyPr wrap="square" lIns="0" tIns="0" rIns="0" bIns="0" rtlCol="0" anchor="ctr">
            <a:noAutofit/>
          </a:bodyPr>
          <a:lstStyle/>
          <a:p>
            <a:pPr>
              <a:spcAft>
                <a:spcPts val="200"/>
              </a:spcAft>
            </a:pPr>
            <a:r>
              <a:rPr lang="fr-FR" sz="1333" b="1" dirty="0">
                <a:hlinkClick r:id="rId10"/>
              </a:rPr>
              <a:t>Pensez à visionner les vidéos à votre disposition</a:t>
            </a:r>
            <a:endParaRPr lang="fr-FR" sz="1333" b="1" dirty="0"/>
          </a:p>
        </p:txBody>
      </p:sp>
      <p:sp>
        <p:nvSpPr>
          <p:cNvPr id="29" name="ZoneTexte 28">
            <a:extLst>
              <a:ext uri="{FF2B5EF4-FFF2-40B4-BE49-F238E27FC236}">
                <a16:creationId xmlns:a16="http://schemas.microsoft.com/office/drawing/2014/main" id="{412C015C-60FF-4C56-99A4-30B730AC3AE1}"/>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1446750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B3C1B1A8-8DEB-4BB6-BED4-CF3BB419FCE0}"/>
              </a:ext>
            </a:extLst>
          </p:cNvPr>
          <p:cNvPicPr>
            <a:picLocks noChangeAspect="1"/>
          </p:cNvPicPr>
          <p:nvPr/>
        </p:nvPicPr>
        <p:blipFill>
          <a:blip r:embed="rId2"/>
          <a:stretch>
            <a:fillRect/>
          </a:stretch>
        </p:blipFill>
        <p:spPr>
          <a:xfrm>
            <a:off x="7548968" y="1373618"/>
            <a:ext cx="1699972" cy="1050711"/>
          </a:xfrm>
          <a:prstGeom prst="rect">
            <a:avLst/>
          </a:prstGeom>
        </p:spPr>
      </p:pic>
      <p:sp>
        <p:nvSpPr>
          <p:cNvPr id="4" name="Espace réservé du numéro de diapositive 3">
            <a:extLst>
              <a:ext uri="{FF2B5EF4-FFF2-40B4-BE49-F238E27FC236}">
                <a16:creationId xmlns:a16="http://schemas.microsoft.com/office/drawing/2014/main" id="{9890B3D6-528F-4B6D-9920-D65447629D71}"/>
              </a:ext>
            </a:extLst>
          </p:cNvPr>
          <p:cNvSpPr>
            <a:spLocks noGrp="1"/>
          </p:cNvSpPr>
          <p:nvPr>
            <p:ph type="sldNum" sz="quarter" idx="12"/>
          </p:nvPr>
        </p:nvSpPr>
        <p:spPr/>
        <p:txBody>
          <a:bodyPr/>
          <a:lstStyle/>
          <a:p>
            <a:fld id="{975A587B-5814-4D9B-9598-FE9CB954CB01}" type="slidenum">
              <a:rPr lang="fr-FR" smtClean="0"/>
              <a:t>10</a:t>
            </a:fld>
            <a:endParaRPr lang="fr-FR"/>
          </a:p>
        </p:txBody>
      </p:sp>
      <p:sp>
        <p:nvSpPr>
          <p:cNvPr id="6" name="Titre 5">
            <a:extLst>
              <a:ext uri="{FF2B5EF4-FFF2-40B4-BE49-F238E27FC236}">
                <a16:creationId xmlns:a16="http://schemas.microsoft.com/office/drawing/2014/main" id="{933D3E2E-D611-47C5-9B2E-2672968EF2C3}"/>
              </a:ext>
            </a:extLst>
          </p:cNvPr>
          <p:cNvSpPr>
            <a:spLocks noGrp="1"/>
          </p:cNvSpPr>
          <p:nvPr>
            <p:ph type="title"/>
          </p:nvPr>
        </p:nvSpPr>
        <p:spPr/>
        <p:txBody>
          <a:bodyPr/>
          <a:lstStyle/>
          <a:p>
            <a:r>
              <a:rPr lang="fr-FR"/>
              <a:t>Contrats monétiques actifs</a:t>
            </a:r>
            <a:endParaRPr lang="fr-FR">
              <a:cs typeface="Arial"/>
            </a:endParaRPr>
          </a:p>
        </p:txBody>
      </p:sp>
      <p:sp>
        <p:nvSpPr>
          <p:cNvPr id="25" name="Espace réservé du pied de page 5">
            <a:extLst>
              <a:ext uri="{FF2B5EF4-FFF2-40B4-BE49-F238E27FC236}">
                <a16:creationId xmlns:a16="http://schemas.microsoft.com/office/drawing/2014/main" id="{D1030A0E-67D8-4507-8908-77EC94A0B898}"/>
              </a:ext>
            </a:extLst>
          </p:cNvPr>
          <p:cNvSpPr>
            <a:spLocks noGrp="1"/>
          </p:cNvSpPr>
          <p:nvPr>
            <p:ph type="ftr" sz="quarter" idx="11"/>
          </p:nvPr>
        </p:nvSpPr>
        <p:spPr>
          <a:xfrm>
            <a:off x="632382" y="6606000"/>
            <a:ext cx="3600000" cy="252000"/>
          </a:xfrm>
        </p:spPr>
        <p:txBody>
          <a:bodyPr/>
          <a:lstStyle/>
          <a:p>
            <a:r>
              <a:rPr lang="fr-FR"/>
              <a:t>La Gestion des Flux - Septembre 2022</a:t>
            </a:r>
          </a:p>
        </p:txBody>
      </p:sp>
      <p:sp>
        <p:nvSpPr>
          <p:cNvPr id="29" name="Espace réservé du texte 6">
            <a:extLst>
              <a:ext uri="{FF2B5EF4-FFF2-40B4-BE49-F238E27FC236}">
                <a16:creationId xmlns:a16="http://schemas.microsoft.com/office/drawing/2014/main" id="{FB33BE7D-AAC0-0466-2071-167E83C73274}"/>
              </a:ext>
            </a:extLst>
          </p:cNvPr>
          <p:cNvSpPr txBox="1">
            <a:spLocks/>
          </p:cNvSpPr>
          <p:nvPr/>
        </p:nvSpPr>
        <p:spPr>
          <a:xfrm>
            <a:off x="632382" y="943747"/>
            <a:ext cx="9782700"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defTabSz="609585">
              <a:buClr>
                <a:schemeClr val="tx2"/>
              </a:buClr>
              <a:defRPr/>
            </a:pPr>
            <a:r>
              <a:rPr lang="fr-FR"/>
              <a:t>Une solution pour réduire le temps consacré et les risques liés au traitement des chèques et des espèces</a:t>
            </a:r>
          </a:p>
        </p:txBody>
      </p:sp>
      <p:pic>
        <p:nvPicPr>
          <p:cNvPr id="7" name="Image 6">
            <a:extLst>
              <a:ext uri="{FF2B5EF4-FFF2-40B4-BE49-F238E27FC236}">
                <a16:creationId xmlns:a16="http://schemas.microsoft.com/office/drawing/2014/main" id="{64E082C2-D751-427D-A633-81FF4E6F4CEE}"/>
              </a:ext>
            </a:extLst>
          </p:cNvPr>
          <p:cNvPicPr>
            <a:picLocks noChangeAspect="1"/>
          </p:cNvPicPr>
          <p:nvPr/>
        </p:nvPicPr>
        <p:blipFill>
          <a:blip r:embed="rId3"/>
          <a:stretch>
            <a:fillRect/>
          </a:stretch>
        </p:blipFill>
        <p:spPr>
          <a:xfrm>
            <a:off x="10477500" y="124353"/>
            <a:ext cx="1558950" cy="983623"/>
          </a:xfrm>
          <a:prstGeom prst="rect">
            <a:avLst/>
          </a:prstGeom>
        </p:spPr>
      </p:pic>
      <p:pic>
        <p:nvPicPr>
          <p:cNvPr id="9" name="Image 8">
            <a:extLst>
              <a:ext uri="{FF2B5EF4-FFF2-40B4-BE49-F238E27FC236}">
                <a16:creationId xmlns:a16="http://schemas.microsoft.com/office/drawing/2014/main" id="{A73D37C8-71E2-4771-87D6-F1EAE37660EF}"/>
              </a:ext>
            </a:extLst>
          </p:cNvPr>
          <p:cNvPicPr>
            <a:picLocks noChangeAspect="1"/>
          </p:cNvPicPr>
          <p:nvPr/>
        </p:nvPicPr>
        <p:blipFill>
          <a:blip r:embed="rId4"/>
          <a:stretch>
            <a:fillRect/>
          </a:stretch>
        </p:blipFill>
        <p:spPr>
          <a:xfrm>
            <a:off x="5371906" y="2115239"/>
            <a:ext cx="6820094" cy="3799014"/>
          </a:xfrm>
          <a:prstGeom prst="rect">
            <a:avLst/>
          </a:prstGeom>
        </p:spPr>
      </p:pic>
      <p:sp>
        <p:nvSpPr>
          <p:cNvPr id="28" name="ZoneTexte 27">
            <a:extLst>
              <a:ext uri="{FF2B5EF4-FFF2-40B4-BE49-F238E27FC236}">
                <a16:creationId xmlns:a16="http://schemas.microsoft.com/office/drawing/2014/main" id="{C82C5BF7-E668-467F-B84C-6DED904F6E87}"/>
              </a:ext>
            </a:extLst>
          </p:cNvPr>
          <p:cNvSpPr txBox="1"/>
          <p:nvPr/>
        </p:nvSpPr>
        <p:spPr>
          <a:xfrm>
            <a:off x="718108" y="4791601"/>
            <a:ext cx="4549218" cy="738664"/>
          </a:xfrm>
          <a:prstGeom prst="rect">
            <a:avLst/>
          </a:prstGeom>
          <a:noFill/>
        </p:spPr>
        <p:txBody>
          <a:bodyPr wrap="square">
            <a:spAutoFit/>
          </a:bodyPr>
          <a:lstStyle/>
          <a:p>
            <a:pPr lvl="0">
              <a:buClr>
                <a:srgbClr val="DA1321"/>
              </a:buClr>
            </a:pPr>
            <a:r>
              <a:rPr lang="fr-FR" sz="1400" b="1">
                <a:solidFill>
                  <a:srgbClr val="C00000"/>
                </a:solidFill>
                <a:latin typeface="+mj-lt"/>
              </a:rPr>
              <a:t>Notre cible, </a:t>
            </a:r>
            <a:r>
              <a:rPr lang="fr-FR" sz="1400">
                <a:solidFill>
                  <a:srgbClr val="333333"/>
                </a:solidFill>
                <a:latin typeface="+mj-lt"/>
              </a:rPr>
              <a:t>tout professionnel souhaitant accepter des paiements via un terminal de paiement, par Internet ou en à vente à distance sécurisée. </a:t>
            </a:r>
          </a:p>
        </p:txBody>
      </p:sp>
      <p:sp>
        <p:nvSpPr>
          <p:cNvPr id="30" name="ZoneTexte 29">
            <a:extLst>
              <a:ext uri="{FF2B5EF4-FFF2-40B4-BE49-F238E27FC236}">
                <a16:creationId xmlns:a16="http://schemas.microsoft.com/office/drawing/2014/main" id="{232A723E-63AA-472C-A03A-10A4FB9D83F0}"/>
              </a:ext>
            </a:extLst>
          </p:cNvPr>
          <p:cNvSpPr txBox="1"/>
          <p:nvPr/>
        </p:nvSpPr>
        <p:spPr>
          <a:xfrm>
            <a:off x="718107" y="5748991"/>
            <a:ext cx="6292293" cy="307777"/>
          </a:xfrm>
          <a:prstGeom prst="rect">
            <a:avLst/>
          </a:prstGeom>
          <a:noFill/>
        </p:spPr>
        <p:txBody>
          <a:bodyPr wrap="square">
            <a:spAutoFit/>
          </a:bodyPr>
          <a:lstStyle/>
          <a:p>
            <a:pPr>
              <a:buClr>
                <a:srgbClr val="C00000"/>
              </a:buClr>
            </a:pPr>
            <a:r>
              <a:rPr lang="fr-FR" sz="1400" b="1">
                <a:solidFill>
                  <a:srgbClr val="C00000"/>
                </a:solidFill>
                <a:latin typeface="+mj-lt"/>
              </a:rPr>
              <a:t>Votre outil : </a:t>
            </a:r>
            <a:r>
              <a:rPr lang="fr-FR" sz="1400">
                <a:solidFill>
                  <a:srgbClr val="333333"/>
                </a:solidFill>
                <a:latin typeface="+mj-lt"/>
              </a:rPr>
              <a:t>Simul Easy à ce </a:t>
            </a:r>
            <a:r>
              <a:rPr lang="fr-FR" sz="1400" b="0">
                <a:solidFill>
                  <a:schemeClr val="tx1"/>
                </a:solidFill>
                <a:latin typeface="+mj-lt"/>
                <a:hlinkClick r:id="rId5"/>
              </a:rPr>
              <a:t>lien</a:t>
            </a:r>
            <a:endParaRPr lang="fr-FR" sz="1400" b="0">
              <a:solidFill>
                <a:schemeClr val="tx1"/>
              </a:solidFill>
              <a:latin typeface="+mj-lt"/>
            </a:endParaRPr>
          </a:p>
        </p:txBody>
      </p:sp>
      <p:sp>
        <p:nvSpPr>
          <p:cNvPr id="31" name="ZoneTexte 30">
            <a:extLst>
              <a:ext uri="{FF2B5EF4-FFF2-40B4-BE49-F238E27FC236}">
                <a16:creationId xmlns:a16="http://schemas.microsoft.com/office/drawing/2014/main" id="{E094597A-5677-4A19-B34B-E6F6C22BE005}"/>
              </a:ext>
            </a:extLst>
          </p:cNvPr>
          <p:cNvSpPr txBox="1"/>
          <p:nvPr/>
        </p:nvSpPr>
        <p:spPr>
          <a:xfrm>
            <a:off x="718107" y="1966137"/>
            <a:ext cx="6096000" cy="307777"/>
          </a:xfrm>
          <a:prstGeom prst="rect">
            <a:avLst/>
          </a:prstGeom>
          <a:noFill/>
        </p:spPr>
        <p:txBody>
          <a:bodyPr wrap="square">
            <a:spAutoFit/>
          </a:bodyPr>
          <a:lstStyle/>
          <a:p>
            <a:r>
              <a:rPr lang="fr-FR" sz="1400" b="1">
                <a:solidFill>
                  <a:srgbClr val="C00000"/>
                </a:solidFill>
                <a:latin typeface="+mj-lt"/>
              </a:rPr>
              <a:t>Deux formules </a:t>
            </a:r>
          </a:p>
        </p:txBody>
      </p:sp>
      <p:sp>
        <p:nvSpPr>
          <p:cNvPr id="39" name="ZoneTexte 38">
            <a:extLst>
              <a:ext uri="{FF2B5EF4-FFF2-40B4-BE49-F238E27FC236}">
                <a16:creationId xmlns:a16="http://schemas.microsoft.com/office/drawing/2014/main" id="{E43E144B-339A-4EA9-8902-F0772E590466}"/>
              </a:ext>
            </a:extLst>
          </p:cNvPr>
          <p:cNvSpPr txBox="1"/>
          <p:nvPr/>
        </p:nvSpPr>
        <p:spPr>
          <a:xfrm>
            <a:off x="766568" y="2319971"/>
            <a:ext cx="4215007" cy="800219"/>
          </a:xfrm>
          <a:prstGeom prst="rect">
            <a:avLst/>
          </a:prstGeom>
          <a:noFill/>
        </p:spPr>
        <p:txBody>
          <a:bodyPr wrap="square">
            <a:spAutoFit/>
          </a:bodyPr>
          <a:lstStyle/>
          <a:p>
            <a:pPr lvl="0">
              <a:buClr>
                <a:srgbClr val="DA1321"/>
              </a:buClr>
            </a:pPr>
            <a:r>
              <a:rPr lang="fr-FR" sz="1800" b="1">
                <a:solidFill>
                  <a:srgbClr val="C00000"/>
                </a:solidFill>
                <a:latin typeface="+mj-lt"/>
              </a:rPr>
              <a:t>2 </a:t>
            </a:r>
            <a:r>
              <a:rPr lang="fr-FR" sz="1400">
                <a:solidFill>
                  <a:srgbClr val="333333"/>
                </a:solidFill>
                <a:latin typeface="+mj-lt"/>
              </a:rPr>
              <a:t>formules pratiques et sécurisées pour vous permettre d’encaisser vos loyers par carte bancaire. </a:t>
            </a:r>
          </a:p>
        </p:txBody>
      </p:sp>
      <p:sp>
        <p:nvSpPr>
          <p:cNvPr id="40" name="ZoneTexte 39">
            <a:extLst>
              <a:ext uri="{FF2B5EF4-FFF2-40B4-BE49-F238E27FC236}">
                <a16:creationId xmlns:a16="http://schemas.microsoft.com/office/drawing/2014/main" id="{ABDAF163-BF46-4ED0-BA31-7FE7F51451A4}"/>
              </a:ext>
            </a:extLst>
          </p:cNvPr>
          <p:cNvSpPr txBox="1"/>
          <p:nvPr/>
        </p:nvSpPr>
        <p:spPr>
          <a:xfrm>
            <a:off x="766568" y="3264093"/>
            <a:ext cx="4100707" cy="1169551"/>
          </a:xfrm>
          <a:prstGeom prst="rect">
            <a:avLst/>
          </a:prstGeom>
          <a:noFill/>
        </p:spPr>
        <p:txBody>
          <a:bodyPr wrap="square">
            <a:spAutoFit/>
          </a:bodyPr>
          <a:lstStyle/>
          <a:p>
            <a:pPr marL="285750" indent="-285750">
              <a:buClr>
                <a:schemeClr val="bg2"/>
              </a:buClr>
              <a:buFont typeface="Arial" panose="020B0604020202020204" pitchFamily="34" charset="0"/>
              <a:buChar char="•"/>
            </a:pPr>
            <a:r>
              <a:rPr lang="fr-FR" sz="1400">
                <a:solidFill>
                  <a:srgbClr val="333333"/>
                </a:solidFill>
                <a:latin typeface="+mj-lt"/>
              </a:rPr>
              <a:t>Des solutions sur mesure et sécurisées pour des encaissements en ligne.</a:t>
            </a:r>
          </a:p>
          <a:p>
            <a:pPr marL="285750" indent="-285750">
              <a:buClr>
                <a:schemeClr val="bg2"/>
              </a:buClr>
              <a:buFont typeface="Arial" panose="020B0604020202020204" pitchFamily="34" charset="0"/>
              <a:buChar char="•"/>
            </a:pPr>
            <a:endParaRPr lang="fr-FR" sz="1400">
              <a:solidFill>
                <a:srgbClr val="333333"/>
              </a:solidFill>
              <a:latin typeface="+mj-lt"/>
            </a:endParaRPr>
          </a:p>
          <a:p>
            <a:pPr marL="285750" indent="-285750">
              <a:buClr>
                <a:schemeClr val="bg2"/>
              </a:buClr>
              <a:buFont typeface="Arial" panose="020B0604020202020204" pitchFamily="34" charset="0"/>
              <a:buChar char="•"/>
            </a:pPr>
            <a:r>
              <a:rPr lang="fr-FR" sz="1400">
                <a:solidFill>
                  <a:srgbClr val="333333"/>
                </a:solidFill>
                <a:latin typeface="+mj-lt"/>
              </a:rPr>
              <a:t>Des solutions sur mesure pour encaisser en point de vente</a:t>
            </a:r>
          </a:p>
        </p:txBody>
      </p:sp>
      <p:pic>
        <p:nvPicPr>
          <p:cNvPr id="3" name="Image 2">
            <a:extLst>
              <a:ext uri="{FF2B5EF4-FFF2-40B4-BE49-F238E27FC236}">
                <a16:creationId xmlns:a16="http://schemas.microsoft.com/office/drawing/2014/main" id="{AB87B94D-09B1-4CF6-9429-C08541C5F73B}"/>
              </a:ext>
            </a:extLst>
          </p:cNvPr>
          <p:cNvPicPr>
            <a:picLocks noChangeAspect="1"/>
          </p:cNvPicPr>
          <p:nvPr/>
        </p:nvPicPr>
        <p:blipFill>
          <a:blip r:embed="rId6"/>
          <a:stretch>
            <a:fillRect/>
          </a:stretch>
        </p:blipFill>
        <p:spPr>
          <a:xfrm>
            <a:off x="10590327" y="112824"/>
            <a:ext cx="1333295" cy="935646"/>
          </a:xfrm>
          <a:prstGeom prst="rect">
            <a:avLst/>
          </a:prstGeom>
        </p:spPr>
      </p:pic>
      <p:sp>
        <p:nvSpPr>
          <p:cNvPr id="15" name="ZoneTexte 14">
            <a:extLst>
              <a:ext uri="{FF2B5EF4-FFF2-40B4-BE49-F238E27FC236}">
                <a16:creationId xmlns:a16="http://schemas.microsoft.com/office/drawing/2014/main" id="{5EE6AEDF-9C3A-4A36-B81A-D8A9B2A790A7}"/>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3359979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890B3D6-528F-4B6D-9920-D65447629D71}"/>
              </a:ext>
            </a:extLst>
          </p:cNvPr>
          <p:cNvSpPr>
            <a:spLocks noGrp="1"/>
          </p:cNvSpPr>
          <p:nvPr>
            <p:ph type="sldNum" sz="quarter" idx="12"/>
          </p:nvPr>
        </p:nvSpPr>
        <p:spPr/>
        <p:txBody>
          <a:bodyPr/>
          <a:lstStyle/>
          <a:p>
            <a:fld id="{975A587B-5814-4D9B-9598-FE9CB954CB01}" type="slidenum">
              <a:rPr lang="fr-FR" smtClean="0"/>
              <a:t>11</a:t>
            </a:fld>
            <a:endParaRPr lang="fr-FR"/>
          </a:p>
        </p:txBody>
      </p:sp>
      <p:sp>
        <p:nvSpPr>
          <p:cNvPr id="5" name="Espace réservé du texte 4">
            <a:extLst>
              <a:ext uri="{FF2B5EF4-FFF2-40B4-BE49-F238E27FC236}">
                <a16:creationId xmlns:a16="http://schemas.microsoft.com/office/drawing/2014/main" id="{767642D7-CB8C-4CA6-B6D9-4C788E94872C}"/>
              </a:ext>
            </a:extLst>
          </p:cNvPr>
          <p:cNvSpPr>
            <a:spLocks noGrp="1"/>
          </p:cNvSpPr>
          <p:nvPr>
            <p:ph type="body" idx="1"/>
          </p:nvPr>
        </p:nvSpPr>
        <p:spPr>
          <a:xfrm>
            <a:off x="612403" y="1407890"/>
            <a:ext cx="10769511" cy="1175181"/>
          </a:xfrm>
        </p:spPr>
        <p:txBody>
          <a:bodyPr/>
          <a:lstStyle/>
          <a:p>
            <a:pPr>
              <a:spcBef>
                <a:spcPts val="0"/>
              </a:spcBef>
              <a:buClr>
                <a:schemeClr val="bg2"/>
              </a:buClr>
            </a:pPr>
            <a:r>
              <a:rPr lang="fr-FR" sz="1400">
                <a:solidFill>
                  <a:schemeClr val="bg2"/>
                </a:solidFill>
              </a:rPr>
              <a:t>Je Paie En Ligne EXPRESS permet </a:t>
            </a:r>
            <a:r>
              <a:rPr lang="fr-FR" sz="1400" b="0">
                <a:solidFill>
                  <a:schemeClr val="tx1">
                    <a:lumMod val="75000"/>
                  </a:schemeClr>
                </a:solidFill>
              </a:rPr>
              <a:t>d’encaisser en mobilité ou en proximité sans site marchand via un simple envoi d’un message depuis un smartphone ou TPE Android</a:t>
            </a:r>
            <a:endParaRPr lang="fr-FR" sz="1400" b="0">
              <a:solidFill>
                <a:schemeClr val="tx1">
                  <a:lumMod val="75000"/>
                </a:schemeClr>
              </a:solidFill>
              <a:cs typeface="Arial"/>
            </a:endParaRPr>
          </a:p>
        </p:txBody>
      </p:sp>
      <p:sp>
        <p:nvSpPr>
          <p:cNvPr id="6" name="Titre 5">
            <a:extLst>
              <a:ext uri="{FF2B5EF4-FFF2-40B4-BE49-F238E27FC236}">
                <a16:creationId xmlns:a16="http://schemas.microsoft.com/office/drawing/2014/main" id="{933D3E2E-D611-47C5-9B2E-2672968EF2C3}"/>
              </a:ext>
            </a:extLst>
          </p:cNvPr>
          <p:cNvSpPr>
            <a:spLocks noGrp="1"/>
          </p:cNvSpPr>
          <p:nvPr>
            <p:ph type="title"/>
          </p:nvPr>
        </p:nvSpPr>
        <p:spPr/>
        <p:txBody>
          <a:bodyPr/>
          <a:lstStyle/>
          <a:p>
            <a:r>
              <a:rPr lang="fr-FR"/>
              <a:t>JE Paie en ligne Express </a:t>
            </a:r>
          </a:p>
        </p:txBody>
      </p:sp>
      <p:sp>
        <p:nvSpPr>
          <p:cNvPr id="25" name="Espace réservé du pied de page 5">
            <a:extLst>
              <a:ext uri="{FF2B5EF4-FFF2-40B4-BE49-F238E27FC236}">
                <a16:creationId xmlns:a16="http://schemas.microsoft.com/office/drawing/2014/main" id="{D1030A0E-67D8-4507-8908-77EC94A0B898}"/>
              </a:ext>
            </a:extLst>
          </p:cNvPr>
          <p:cNvSpPr>
            <a:spLocks noGrp="1"/>
          </p:cNvSpPr>
          <p:nvPr>
            <p:ph type="ftr" sz="quarter" idx="11"/>
          </p:nvPr>
        </p:nvSpPr>
        <p:spPr>
          <a:xfrm>
            <a:off x="632382" y="6606000"/>
            <a:ext cx="3600000" cy="252000"/>
          </a:xfrm>
        </p:spPr>
        <p:txBody>
          <a:bodyPr/>
          <a:lstStyle/>
          <a:p>
            <a:r>
              <a:rPr lang="fr-FR"/>
              <a:t>La Gestion des Flux - Septembre 2022</a:t>
            </a:r>
          </a:p>
        </p:txBody>
      </p:sp>
      <p:sp>
        <p:nvSpPr>
          <p:cNvPr id="29" name="Espace réservé du texte 6">
            <a:extLst>
              <a:ext uri="{FF2B5EF4-FFF2-40B4-BE49-F238E27FC236}">
                <a16:creationId xmlns:a16="http://schemas.microsoft.com/office/drawing/2014/main" id="{FB33BE7D-AAC0-0466-2071-167E83C73274}"/>
              </a:ext>
            </a:extLst>
          </p:cNvPr>
          <p:cNvSpPr txBox="1">
            <a:spLocks/>
          </p:cNvSpPr>
          <p:nvPr/>
        </p:nvSpPr>
        <p:spPr>
          <a:xfrm>
            <a:off x="632383" y="828015"/>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defTabSz="609585">
              <a:buClr>
                <a:schemeClr val="tx2"/>
              </a:buClr>
              <a:defRPr/>
            </a:pPr>
            <a:r>
              <a:rPr lang="fr-FR">
                <a:latin typeface="+mj-lt"/>
              </a:rPr>
              <a:t>Paiement par lien sans site marchand*</a:t>
            </a:r>
          </a:p>
        </p:txBody>
      </p:sp>
      <p:graphicFrame>
        <p:nvGraphicFramePr>
          <p:cNvPr id="65" name="Diagramme 64">
            <a:extLst>
              <a:ext uri="{FF2B5EF4-FFF2-40B4-BE49-F238E27FC236}">
                <a16:creationId xmlns:a16="http://schemas.microsoft.com/office/drawing/2014/main" id="{1EFBD376-E357-DC67-8101-BDFB36520C58}"/>
              </a:ext>
            </a:extLst>
          </p:cNvPr>
          <p:cNvGraphicFramePr/>
          <p:nvPr>
            <p:extLst>
              <p:ext uri="{D42A27DB-BD31-4B8C-83A1-F6EECF244321}">
                <p14:modId xmlns:p14="http://schemas.microsoft.com/office/powerpoint/2010/main" val="2236922021"/>
              </p:ext>
            </p:extLst>
          </p:nvPr>
        </p:nvGraphicFramePr>
        <p:xfrm>
          <a:off x="39462" y="2093206"/>
          <a:ext cx="5382828" cy="45666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6" name="Rectangle 65">
            <a:extLst>
              <a:ext uri="{FF2B5EF4-FFF2-40B4-BE49-F238E27FC236}">
                <a16:creationId xmlns:a16="http://schemas.microsoft.com/office/drawing/2014/main" id="{27F44A3D-DDC3-DED0-CCD2-679525181412}"/>
              </a:ext>
            </a:extLst>
          </p:cNvPr>
          <p:cNvSpPr/>
          <p:nvPr/>
        </p:nvSpPr>
        <p:spPr>
          <a:xfrm>
            <a:off x="384214" y="2969215"/>
            <a:ext cx="1020932" cy="1029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a:solidFill>
                  <a:schemeClr val="tx1"/>
                </a:solidFill>
              </a:rPr>
              <a:t>CIBLE</a:t>
            </a:r>
          </a:p>
        </p:txBody>
      </p:sp>
      <p:sp>
        <p:nvSpPr>
          <p:cNvPr id="67" name="Rectangle 66">
            <a:extLst>
              <a:ext uri="{FF2B5EF4-FFF2-40B4-BE49-F238E27FC236}">
                <a16:creationId xmlns:a16="http://schemas.microsoft.com/office/drawing/2014/main" id="{CB97C120-C608-553F-F463-9706BCF6AC36}"/>
              </a:ext>
            </a:extLst>
          </p:cNvPr>
          <p:cNvSpPr/>
          <p:nvPr/>
        </p:nvSpPr>
        <p:spPr>
          <a:xfrm>
            <a:off x="310230" y="4836223"/>
            <a:ext cx="1168899" cy="102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a:solidFill>
                  <a:schemeClr val="tx1"/>
                </a:solidFill>
              </a:rPr>
              <a:t>DISTRIBUTION</a:t>
            </a:r>
          </a:p>
        </p:txBody>
      </p:sp>
      <p:sp>
        <p:nvSpPr>
          <p:cNvPr id="26" name="Organigramme : Connecteur page suivante 25">
            <a:extLst>
              <a:ext uri="{FF2B5EF4-FFF2-40B4-BE49-F238E27FC236}">
                <a16:creationId xmlns:a16="http://schemas.microsoft.com/office/drawing/2014/main" id="{9CEEE090-0B23-9F66-90FC-7E45103BE52F}"/>
              </a:ext>
            </a:extLst>
          </p:cNvPr>
          <p:cNvSpPr/>
          <p:nvPr/>
        </p:nvSpPr>
        <p:spPr>
          <a:xfrm>
            <a:off x="4963361" y="2539523"/>
            <a:ext cx="6731063" cy="510216"/>
          </a:xfrm>
          <a:prstGeom prst="flowChartOffpageConnector">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b="1">
                <a:solidFill>
                  <a:schemeClr val="bg1"/>
                </a:solidFill>
                <a:cs typeface="Arial"/>
              </a:rPr>
              <a:t>Besoins clients </a:t>
            </a:r>
          </a:p>
        </p:txBody>
      </p:sp>
      <p:sp>
        <p:nvSpPr>
          <p:cNvPr id="27" name="Forme en L 26">
            <a:extLst>
              <a:ext uri="{FF2B5EF4-FFF2-40B4-BE49-F238E27FC236}">
                <a16:creationId xmlns:a16="http://schemas.microsoft.com/office/drawing/2014/main" id="{FB606EBC-4D7D-B6B6-7B69-0291B7EA0A49}"/>
              </a:ext>
            </a:extLst>
          </p:cNvPr>
          <p:cNvSpPr/>
          <p:nvPr/>
        </p:nvSpPr>
        <p:spPr>
          <a:xfrm rot="10800000">
            <a:off x="4963361" y="3125376"/>
            <a:ext cx="2160856" cy="1223741"/>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Forme en L 27">
            <a:extLst>
              <a:ext uri="{FF2B5EF4-FFF2-40B4-BE49-F238E27FC236}">
                <a16:creationId xmlns:a16="http://schemas.microsoft.com/office/drawing/2014/main" id="{9F637BE0-7B49-06D0-A1CB-C6D08806E4D9}"/>
              </a:ext>
            </a:extLst>
          </p:cNvPr>
          <p:cNvSpPr/>
          <p:nvPr/>
        </p:nvSpPr>
        <p:spPr>
          <a:xfrm>
            <a:off x="4963361" y="4286870"/>
            <a:ext cx="2160856" cy="1355436"/>
          </a:xfrm>
          <a:prstGeom prst="corner">
            <a:avLst>
              <a:gd name="adj1" fmla="val 90334"/>
              <a:gd name="adj2" fmla="val 99146"/>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Grace à l’application de Je Paie En ligne Express, le lien de paiement peut-être envoyé avec un smartphone</a:t>
            </a:r>
          </a:p>
        </p:txBody>
      </p:sp>
      <p:sp>
        <p:nvSpPr>
          <p:cNvPr id="31" name="Forme en L 30">
            <a:extLst>
              <a:ext uri="{FF2B5EF4-FFF2-40B4-BE49-F238E27FC236}">
                <a16:creationId xmlns:a16="http://schemas.microsoft.com/office/drawing/2014/main" id="{4CE788BA-8941-FB9E-C7C7-A3AA13DCC8A0}"/>
              </a:ext>
            </a:extLst>
          </p:cNvPr>
          <p:cNvSpPr/>
          <p:nvPr/>
        </p:nvSpPr>
        <p:spPr>
          <a:xfrm rot="10800000">
            <a:off x="7264157" y="3119653"/>
            <a:ext cx="2160856" cy="1227338"/>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Forme en L 31">
            <a:extLst>
              <a:ext uri="{FF2B5EF4-FFF2-40B4-BE49-F238E27FC236}">
                <a16:creationId xmlns:a16="http://schemas.microsoft.com/office/drawing/2014/main" id="{CBD91B2A-02C1-3F70-A127-E5080ECE52A2}"/>
              </a:ext>
            </a:extLst>
          </p:cNvPr>
          <p:cNvSpPr/>
          <p:nvPr/>
        </p:nvSpPr>
        <p:spPr>
          <a:xfrm>
            <a:off x="7264157" y="4281147"/>
            <a:ext cx="2160856" cy="1355436"/>
          </a:xfrm>
          <a:prstGeom prst="corner">
            <a:avLst>
              <a:gd name="adj1" fmla="val 90334"/>
              <a:gd name="adj2" fmla="val 9710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En cliquant sur le lien réceptionné le client va être redirigé vers une page de paiement internet pour un règlement sécurisé par carte</a:t>
            </a:r>
          </a:p>
        </p:txBody>
      </p:sp>
      <p:sp>
        <p:nvSpPr>
          <p:cNvPr id="33" name="Forme en L 32">
            <a:extLst>
              <a:ext uri="{FF2B5EF4-FFF2-40B4-BE49-F238E27FC236}">
                <a16:creationId xmlns:a16="http://schemas.microsoft.com/office/drawing/2014/main" id="{2E8ADDFD-7D7E-1663-61A5-26786E44CD89}"/>
              </a:ext>
            </a:extLst>
          </p:cNvPr>
          <p:cNvSpPr/>
          <p:nvPr/>
        </p:nvSpPr>
        <p:spPr>
          <a:xfrm rot="10800000">
            <a:off x="9564953" y="3122451"/>
            <a:ext cx="2160856" cy="1224540"/>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Forme en L 38">
            <a:extLst>
              <a:ext uri="{FF2B5EF4-FFF2-40B4-BE49-F238E27FC236}">
                <a16:creationId xmlns:a16="http://schemas.microsoft.com/office/drawing/2014/main" id="{1DF40C4F-A467-E8A0-1B41-F087D17888C5}"/>
              </a:ext>
            </a:extLst>
          </p:cNvPr>
          <p:cNvSpPr/>
          <p:nvPr/>
        </p:nvSpPr>
        <p:spPr>
          <a:xfrm>
            <a:off x="9564953" y="4283944"/>
            <a:ext cx="2160856" cy="1355436"/>
          </a:xfrm>
          <a:prstGeom prst="corner">
            <a:avLst>
              <a:gd name="adj1" fmla="val 90334"/>
              <a:gd name="adj2" fmla="val 10187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Seul les TPE Android sont compatibles avec l’application </a:t>
            </a:r>
          </a:p>
        </p:txBody>
      </p:sp>
      <p:sp>
        <p:nvSpPr>
          <p:cNvPr id="40" name="Rectangle 39">
            <a:extLst>
              <a:ext uri="{FF2B5EF4-FFF2-40B4-BE49-F238E27FC236}">
                <a16:creationId xmlns:a16="http://schemas.microsoft.com/office/drawing/2014/main" id="{99B46C15-E750-0184-A273-8FB622BD37C8}"/>
              </a:ext>
            </a:extLst>
          </p:cNvPr>
          <p:cNvSpPr/>
          <p:nvPr/>
        </p:nvSpPr>
        <p:spPr>
          <a:xfrm>
            <a:off x="4963361" y="3119653"/>
            <a:ext cx="2160856" cy="1064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désire utiliser mon smartphone lors de mes déplacements</a:t>
            </a:r>
          </a:p>
        </p:txBody>
      </p:sp>
      <p:sp>
        <p:nvSpPr>
          <p:cNvPr id="41" name="Rectangle 40">
            <a:extLst>
              <a:ext uri="{FF2B5EF4-FFF2-40B4-BE49-F238E27FC236}">
                <a16:creationId xmlns:a16="http://schemas.microsoft.com/office/drawing/2014/main" id="{02EE0706-5694-D74B-9335-64E10A50B2B0}"/>
              </a:ext>
            </a:extLst>
          </p:cNvPr>
          <p:cNvSpPr/>
          <p:nvPr/>
        </p:nvSpPr>
        <p:spPr>
          <a:xfrm>
            <a:off x="7264157" y="3119652"/>
            <a:ext cx="2160856" cy="1064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souhaite savoir comment mon client règle</a:t>
            </a:r>
          </a:p>
        </p:txBody>
      </p:sp>
      <p:sp>
        <p:nvSpPr>
          <p:cNvPr id="42" name="Rectangle 41">
            <a:extLst>
              <a:ext uri="{FF2B5EF4-FFF2-40B4-BE49-F238E27FC236}">
                <a16:creationId xmlns:a16="http://schemas.microsoft.com/office/drawing/2014/main" id="{334A5C30-A911-9830-9CBF-08840EF599BF}"/>
              </a:ext>
            </a:extLst>
          </p:cNvPr>
          <p:cNvSpPr/>
          <p:nvPr/>
        </p:nvSpPr>
        <p:spPr>
          <a:xfrm>
            <a:off x="9564953" y="3119653"/>
            <a:ext cx="2160856" cy="1064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désire pouvoir utiliser le produit sur mon TPE</a:t>
            </a:r>
          </a:p>
        </p:txBody>
      </p:sp>
      <p:sp>
        <p:nvSpPr>
          <p:cNvPr id="22" name="ZoneTexte 21">
            <a:extLst>
              <a:ext uri="{FF2B5EF4-FFF2-40B4-BE49-F238E27FC236}">
                <a16:creationId xmlns:a16="http://schemas.microsoft.com/office/drawing/2014/main" id="{AD602269-8A9D-4198-9DF0-6BEAC49153CB}"/>
              </a:ext>
            </a:extLst>
          </p:cNvPr>
          <p:cNvSpPr txBox="1"/>
          <p:nvPr/>
        </p:nvSpPr>
        <p:spPr>
          <a:xfrm>
            <a:off x="633349" y="6159279"/>
            <a:ext cx="3688938" cy="230832"/>
          </a:xfrm>
          <a:prstGeom prst="rect">
            <a:avLst/>
          </a:prstGeom>
          <a:noFill/>
        </p:spPr>
        <p:txBody>
          <a:bodyPr wrap="square" lIns="91440" tIns="45720" rIns="91440" bIns="45720" rtlCol="0" anchor="t">
            <a:spAutoFit/>
          </a:bodyPr>
          <a:lstStyle/>
          <a:p>
            <a:r>
              <a:rPr lang="fr-FR" sz="900"/>
              <a:t>*  associé à un contrat monétique de Vente à distance sécurisée </a:t>
            </a:r>
          </a:p>
        </p:txBody>
      </p:sp>
      <p:pic>
        <p:nvPicPr>
          <p:cNvPr id="23" name="Image 22">
            <a:extLst>
              <a:ext uri="{FF2B5EF4-FFF2-40B4-BE49-F238E27FC236}">
                <a16:creationId xmlns:a16="http://schemas.microsoft.com/office/drawing/2014/main" id="{D5978F7C-692E-4452-9EE6-48AC646570A4}"/>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35370" b="56667" l="17109" r="26758">
                        <a14:foregroundMark x1="17148" y1="39444" x2="17305" y2="50556"/>
                        <a14:foregroundMark x1="20313" y1="35370" x2="23672" y2="36389"/>
                        <a14:foregroundMark x1="24258" y1="38426" x2="21758" y2="44815"/>
                        <a14:foregroundMark x1="21758" y1="44815" x2="21055" y2="52130"/>
                        <a14:foregroundMark x1="21055" y1="52130" x2="20078" y2="52685"/>
                        <a14:foregroundMark x1="23555" y1="38333" x2="20781" y2="47593"/>
                        <a14:foregroundMark x1="22031" y1="42593" x2="19844" y2="47037"/>
                        <a14:foregroundMark x1="19844" y1="47037" x2="19844" y2="47685"/>
                        <a14:foregroundMark x1="21875" y1="41759" x2="21914" y2="41759"/>
                        <a14:foregroundMark x1="23008" y1="43426" x2="22773" y2="46204"/>
                        <a14:foregroundMark x1="22305" y1="47593" x2="22578" y2="47037"/>
                        <a14:foregroundMark x1="22617" y1="49167" x2="22617" y2="49167"/>
                        <a14:foregroundMark x1="23047" y1="48981" x2="21641" y2="48704"/>
                        <a14:foregroundMark x1="23867" y1="53148" x2="19609" y2="52963"/>
                        <a14:foregroundMark x1="24531" y1="52315" x2="23750" y2="53796"/>
                        <a14:foregroundMark x1="19766" y1="52037" x2="19648" y2="54907"/>
                        <a14:foregroundMark x1="20313" y1="56667" x2="19414" y2="56574"/>
                      </a14:backgroundRemoval>
                    </a14:imgEffect>
                  </a14:imgLayer>
                </a14:imgProps>
              </a:ext>
            </a:extLst>
          </a:blip>
          <a:srcRect l="16138" t="33200" r="72050" b="40667"/>
          <a:stretch/>
        </p:blipFill>
        <p:spPr>
          <a:xfrm>
            <a:off x="6612026" y="3892906"/>
            <a:ext cx="462858" cy="432000"/>
          </a:xfrm>
          <a:prstGeom prst="rect">
            <a:avLst/>
          </a:prstGeom>
        </p:spPr>
      </p:pic>
      <p:pic>
        <p:nvPicPr>
          <p:cNvPr id="30" name="Image 29">
            <a:extLst>
              <a:ext uri="{FF2B5EF4-FFF2-40B4-BE49-F238E27FC236}">
                <a16:creationId xmlns:a16="http://schemas.microsoft.com/office/drawing/2014/main" id="{1F89A13C-A3F1-4ED2-9238-280F7543DD60}"/>
              </a:ext>
            </a:extLst>
          </p:cNvPr>
          <p:cNvPicPr>
            <a:picLocks noChangeAspect="1"/>
          </p:cNvPicPr>
          <p:nvPr/>
        </p:nvPicPr>
        <p:blipFill>
          <a:blip r:embed="rId9"/>
          <a:stretch>
            <a:fillRect/>
          </a:stretch>
        </p:blipFill>
        <p:spPr>
          <a:xfrm>
            <a:off x="10906125" y="96329"/>
            <a:ext cx="1052513" cy="723900"/>
          </a:xfrm>
          <a:prstGeom prst="rect">
            <a:avLst/>
          </a:prstGeom>
        </p:spPr>
      </p:pic>
      <p:sp>
        <p:nvSpPr>
          <p:cNvPr id="24" name="ZoneTexte 23">
            <a:extLst>
              <a:ext uri="{FF2B5EF4-FFF2-40B4-BE49-F238E27FC236}">
                <a16:creationId xmlns:a16="http://schemas.microsoft.com/office/drawing/2014/main" id="{37DE34B6-5B73-45C2-A4A9-843D09B7FC6D}"/>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4090363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890B3D6-528F-4B6D-9920-D65447629D71}"/>
              </a:ext>
            </a:extLst>
          </p:cNvPr>
          <p:cNvSpPr>
            <a:spLocks noGrp="1"/>
          </p:cNvSpPr>
          <p:nvPr>
            <p:ph type="sldNum" sz="quarter" idx="12"/>
          </p:nvPr>
        </p:nvSpPr>
        <p:spPr/>
        <p:txBody>
          <a:bodyPr/>
          <a:lstStyle/>
          <a:p>
            <a:fld id="{975A587B-5814-4D9B-9598-FE9CB954CB01}" type="slidenum">
              <a:rPr lang="fr-FR" smtClean="0"/>
              <a:t>12</a:t>
            </a:fld>
            <a:endParaRPr lang="fr-FR"/>
          </a:p>
        </p:txBody>
      </p:sp>
      <p:sp>
        <p:nvSpPr>
          <p:cNvPr id="5" name="Espace réservé du texte 4">
            <a:extLst>
              <a:ext uri="{FF2B5EF4-FFF2-40B4-BE49-F238E27FC236}">
                <a16:creationId xmlns:a16="http://schemas.microsoft.com/office/drawing/2014/main" id="{767642D7-CB8C-4CA6-B6D9-4C788E94872C}"/>
              </a:ext>
            </a:extLst>
          </p:cNvPr>
          <p:cNvSpPr>
            <a:spLocks noGrp="1"/>
          </p:cNvSpPr>
          <p:nvPr>
            <p:ph type="body" idx="1"/>
          </p:nvPr>
        </p:nvSpPr>
        <p:spPr>
          <a:xfrm>
            <a:off x="632383" y="1495487"/>
            <a:ext cx="10769511" cy="1175181"/>
          </a:xfrm>
        </p:spPr>
        <p:txBody>
          <a:bodyPr/>
          <a:lstStyle/>
          <a:p>
            <a:pPr>
              <a:spcBef>
                <a:spcPts val="0"/>
              </a:spcBef>
              <a:buClr>
                <a:schemeClr val="bg2"/>
              </a:buClr>
            </a:pPr>
            <a:r>
              <a:rPr lang="fr-FR" sz="1400">
                <a:solidFill>
                  <a:schemeClr val="bg2"/>
                </a:solidFill>
              </a:rPr>
              <a:t>SP PLUS PRO et PRO EXPERT permet : </a:t>
            </a:r>
          </a:p>
          <a:p>
            <a:pPr>
              <a:spcBef>
                <a:spcPts val="0"/>
              </a:spcBef>
              <a:buClr>
                <a:schemeClr val="bg2"/>
              </a:buClr>
            </a:pPr>
            <a:r>
              <a:rPr lang="fr-FR" sz="1200" b="0"/>
              <a:t>D’encaisser sur un site marchand avec des moyens de paiements privatifs (Cartes American Express et autres à venir courant 2022) </a:t>
            </a:r>
            <a:endParaRPr lang="fr-FR" sz="1200" b="0">
              <a:cs typeface="Arial"/>
            </a:endParaRPr>
          </a:p>
          <a:p>
            <a:pPr marL="285750" indent="-285750">
              <a:spcBef>
                <a:spcPts val="0"/>
              </a:spcBef>
              <a:buClr>
                <a:schemeClr val="bg2"/>
              </a:buClr>
              <a:buFont typeface="Wingdings" panose="05000000000000000000" pitchFamily="2" charset="2"/>
              <a:buChar char="§"/>
            </a:pPr>
            <a:r>
              <a:rPr lang="fr-FR" sz="1200" b="0"/>
              <a:t>Outil de gestion en ligne performant pour un suivi quotidien des opérations</a:t>
            </a:r>
            <a:endParaRPr lang="fr-FR" sz="1200" b="0">
              <a:cs typeface="Arial"/>
            </a:endParaRPr>
          </a:p>
          <a:p>
            <a:pPr marL="285750" indent="-285750">
              <a:spcBef>
                <a:spcPts val="0"/>
              </a:spcBef>
              <a:buClr>
                <a:schemeClr val="bg2"/>
              </a:buClr>
              <a:buFont typeface="Wingdings" panose="05000000000000000000" pitchFamily="2" charset="2"/>
              <a:buChar char="§"/>
            </a:pPr>
            <a:r>
              <a:rPr lang="fr-FR" sz="1200" b="0"/>
              <a:t>Pages de paiement personnalisables et s’adaptant à tous les supports (smartphone, tablette…)</a:t>
            </a:r>
          </a:p>
          <a:p>
            <a:pPr marL="285750" indent="-285750">
              <a:spcBef>
                <a:spcPts val="0"/>
              </a:spcBef>
              <a:buClr>
                <a:schemeClr val="bg2"/>
              </a:buClr>
              <a:buFont typeface="Wingdings" panose="05000000000000000000" pitchFamily="2" charset="2"/>
              <a:buChar char="§"/>
            </a:pPr>
            <a:r>
              <a:rPr lang="fr-FR" sz="1200" b="0">
                <a:cs typeface="Arial"/>
              </a:rPr>
              <a:t>Négocier les conditions monétiques </a:t>
            </a:r>
          </a:p>
          <a:p>
            <a:pPr marL="342900" indent="-342900">
              <a:spcBef>
                <a:spcPts val="0"/>
              </a:spcBef>
              <a:buClr>
                <a:schemeClr val="bg2"/>
              </a:buClr>
              <a:buFont typeface="Wingdings" panose="05000000000000000000" pitchFamily="2" charset="2"/>
              <a:buChar char="§"/>
            </a:pPr>
            <a:endParaRPr lang="fr-FR" sz="1600" b="0"/>
          </a:p>
        </p:txBody>
      </p:sp>
      <p:sp>
        <p:nvSpPr>
          <p:cNvPr id="6" name="Titre 5">
            <a:extLst>
              <a:ext uri="{FF2B5EF4-FFF2-40B4-BE49-F238E27FC236}">
                <a16:creationId xmlns:a16="http://schemas.microsoft.com/office/drawing/2014/main" id="{933D3E2E-D611-47C5-9B2E-2672968EF2C3}"/>
              </a:ext>
            </a:extLst>
          </p:cNvPr>
          <p:cNvSpPr>
            <a:spLocks noGrp="1"/>
          </p:cNvSpPr>
          <p:nvPr>
            <p:ph type="title"/>
          </p:nvPr>
        </p:nvSpPr>
        <p:spPr/>
        <p:txBody>
          <a:bodyPr/>
          <a:lstStyle/>
          <a:p>
            <a:r>
              <a:rPr lang="fr-FR"/>
              <a:t>SP Plus PRO ou PRO EXPERT*</a:t>
            </a:r>
          </a:p>
        </p:txBody>
      </p:sp>
      <p:sp>
        <p:nvSpPr>
          <p:cNvPr id="25" name="Espace réservé du pied de page 5">
            <a:extLst>
              <a:ext uri="{FF2B5EF4-FFF2-40B4-BE49-F238E27FC236}">
                <a16:creationId xmlns:a16="http://schemas.microsoft.com/office/drawing/2014/main" id="{D1030A0E-67D8-4507-8908-77EC94A0B898}"/>
              </a:ext>
            </a:extLst>
          </p:cNvPr>
          <p:cNvSpPr>
            <a:spLocks noGrp="1"/>
          </p:cNvSpPr>
          <p:nvPr>
            <p:ph type="ftr" sz="quarter" idx="11"/>
          </p:nvPr>
        </p:nvSpPr>
        <p:spPr>
          <a:xfrm>
            <a:off x="632382" y="6606000"/>
            <a:ext cx="3600000" cy="252000"/>
          </a:xfrm>
        </p:spPr>
        <p:txBody>
          <a:bodyPr/>
          <a:lstStyle/>
          <a:p>
            <a:r>
              <a:rPr lang="fr-FR"/>
              <a:t>La Gestion des Flux - Septembre 2022</a:t>
            </a:r>
          </a:p>
        </p:txBody>
      </p:sp>
      <p:sp>
        <p:nvSpPr>
          <p:cNvPr id="29" name="Espace réservé du texte 6">
            <a:extLst>
              <a:ext uri="{FF2B5EF4-FFF2-40B4-BE49-F238E27FC236}">
                <a16:creationId xmlns:a16="http://schemas.microsoft.com/office/drawing/2014/main" id="{FB33BE7D-AAC0-0466-2071-167E83C73274}"/>
              </a:ext>
            </a:extLst>
          </p:cNvPr>
          <p:cNvSpPr txBox="1">
            <a:spLocks/>
          </p:cNvSpPr>
          <p:nvPr/>
        </p:nvSpPr>
        <p:spPr>
          <a:xfrm>
            <a:off x="632383" y="828015"/>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defTabSz="609585">
              <a:buClr>
                <a:schemeClr val="tx2"/>
              </a:buClr>
              <a:defRPr/>
            </a:pPr>
            <a:r>
              <a:rPr lang="fr-FR" sz="1600">
                <a:latin typeface="+mj-lt"/>
              </a:rPr>
              <a:t>La solution de paiement clé en main hébergée et administrée par la Caisse d'Epargne</a:t>
            </a:r>
            <a:endParaRPr lang="fr-FR">
              <a:latin typeface="+mj-lt"/>
            </a:endParaRPr>
          </a:p>
        </p:txBody>
      </p:sp>
      <p:sp>
        <p:nvSpPr>
          <p:cNvPr id="12" name="Organigramme : Connecteur page suivante 11">
            <a:extLst>
              <a:ext uri="{FF2B5EF4-FFF2-40B4-BE49-F238E27FC236}">
                <a16:creationId xmlns:a16="http://schemas.microsoft.com/office/drawing/2014/main" id="{9B8C2B7C-08A2-D1A0-D794-BE88CB82B924}"/>
              </a:ext>
            </a:extLst>
          </p:cNvPr>
          <p:cNvSpPr/>
          <p:nvPr/>
        </p:nvSpPr>
        <p:spPr>
          <a:xfrm>
            <a:off x="4963361" y="2725954"/>
            <a:ext cx="6731063" cy="510216"/>
          </a:xfrm>
          <a:prstGeom prst="flowChartOffpageConnector">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a:solidFill>
                  <a:schemeClr val="bg1"/>
                </a:solidFill>
                <a:cs typeface="Arial"/>
              </a:rPr>
              <a:t>Besoins clients </a:t>
            </a:r>
          </a:p>
        </p:txBody>
      </p:sp>
      <p:sp>
        <p:nvSpPr>
          <p:cNvPr id="13" name="Forme en L 12">
            <a:extLst>
              <a:ext uri="{FF2B5EF4-FFF2-40B4-BE49-F238E27FC236}">
                <a16:creationId xmlns:a16="http://schemas.microsoft.com/office/drawing/2014/main" id="{9D263E59-30BD-365F-D7E4-DDB2B8247265}"/>
              </a:ext>
            </a:extLst>
          </p:cNvPr>
          <p:cNvSpPr/>
          <p:nvPr/>
        </p:nvSpPr>
        <p:spPr>
          <a:xfrm rot="10800000">
            <a:off x="4963361" y="3311807"/>
            <a:ext cx="2160856" cy="1223741"/>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orme en L 33">
            <a:extLst>
              <a:ext uri="{FF2B5EF4-FFF2-40B4-BE49-F238E27FC236}">
                <a16:creationId xmlns:a16="http://schemas.microsoft.com/office/drawing/2014/main" id="{0A9AFCF7-1EB3-57F3-0D0C-19EFF02A6E94}"/>
              </a:ext>
            </a:extLst>
          </p:cNvPr>
          <p:cNvSpPr/>
          <p:nvPr/>
        </p:nvSpPr>
        <p:spPr>
          <a:xfrm>
            <a:off x="4963361" y="4473301"/>
            <a:ext cx="2160856" cy="1355436"/>
          </a:xfrm>
          <a:prstGeom prst="corner">
            <a:avLst>
              <a:gd name="adj1" fmla="val 90334"/>
              <a:gd name="adj2" fmla="val 99146"/>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Il est possible avec SP Plus de régler à la commande, à la livraison, en différé, en plusieurs fois</a:t>
            </a:r>
          </a:p>
        </p:txBody>
      </p:sp>
      <p:sp>
        <p:nvSpPr>
          <p:cNvPr id="35" name="Forme en L 34">
            <a:extLst>
              <a:ext uri="{FF2B5EF4-FFF2-40B4-BE49-F238E27FC236}">
                <a16:creationId xmlns:a16="http://schemas.microsoft.com/office/drawing/2014/main" id="{C0742289-AE96-3A9C-72A2-E1553C9CB121}"/>
              </a:ext>
            </a:extLst>
          </p:cNvPr>
          <p:cNvSpPr/>
          <p:nvPr/>
        </p:nvSpPr>
        <p:spPr>
          <a:xfrm rot="10800000">
            <a:off x="7264157" y="3306084"/>
            <a:ext cx="2160856" cy="1227338"/>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Forme en L 36">
            <a:extLst>
              <a:ext uri="{FF2B5EF4-FFF2-40B4-BE49-F238E27FC236}">
                <a16:creationId xmlns:a16="http://schemas.microsoft.com/office/drawing/2014/main" id="{5132CC7C-1C1E-6248-900E-B98E19586643}"/>
              </a:ext>
            </a:extLst>
          </p:cNvPr>
          <p:cNvSpPr/>
          <p:nvPr/>
        </p:nvSpPr>
        <p:spPr>
          <a:xfrm rot="10800000">
            <a:off x="9564953" y="3308882"/>
            <a:ext cx="2160856" cy="1224540"/>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orme en L 37">
            <a:extLst>
              <a:ext uri="{FF2B5EF4-FFF2-40B4-BE49-F238E27FC236}">
                <a16:creationId xmlns:a16="http://schemas.microsoft.com/office/drawing/2014/main" id="{E60617BF-AEE5-0CD1-B401-E04D336D3730}"/>
              </a:ext>
            </a:extLst>
          </p:cNvPr>
          <p:cNvSpPr/>
          <p:nvPr/>
        </p:nvSpPr>
        <p:spPr>
          <a:xfrm>
            <a:off x="9564953" y="4470375"/>
            <a:ext cx="2160856" cy="1355436"/>
          </a:xfrm>
          <a:prstGeom prst="corner">
            <a:avLst>
              <a:gd name="adj1" fmla="val 90334"/>
              <a:gd name="adj2" fmla="val 10187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SP Plus intègre un module de gestion personnalisée du risque client qui vous permet de mettre en place des filtres pertinents de surveillance des paiements</a:t>
            </a:r>
          </a:p>
        </p:txBody>
      </p:sp>
      <p:sp>
        <p:nvSpPr>
          <p:cNvPr id="60" name="Rectangle 59">
            <a:extLst>
              <a:ext uri="{FF2B5EF4-FFF2-40B4-BE49-F238E27FC236}">
                <a16:creationId xmlns:a16="http://schemas.microsoft.com/office/drawing/2014/main" id="{9EA7575D-C369-A0DE-675D-6F9B8E085FC6}"/>
              </a:ext>
            </a:extLst>
          </p:cNvPr>
          <p:cNvSpPr/>
          <p:nvPr/>
        </p:nvSpPr>
        <p:spPr>
          <a:xfrm>
            <a:off x="4963361" y="3306084"/>
            <a:ext cx="2160856" cy="1064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J’ai besoin de plusieurs mode de règlement</a:t>
            </a:r>
          </a:p>
        </p:txBody>
      </p:sp>
      <p:sp>
        <p:nvSpPr>
          <p:cNvPr id="62" name="Rectangle 61">
            <a:extLst>
              <a:ext uri="{FF2B5EF4-FFF2-40B4-BE49-F238E27FC236}">
                <a16:creationId xmlns:a16="http://schemas.microsoft.com/office/drawing/2014/main" id="{6AF59B10-99BC-C41C-4F8A-A45017C88506}"/>
              </a:ext>
            </a:extLst>
          </p:cNvPr>
          <p:cNvSpPr/>
          <p:nvPr/>
        </p:nvSpPr>
        <p:spPr>
          <a:xfrm>
            <a:off x="7264157" y="3306083"/>
            <a:ext cx="2160856" cy="1064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souhaite posséder un </a:t>
            </a:r>
            <a:r>
              <a:rPr lang="fr-FR" sz="1100" b="1" err="1">
                <a:solidFill>
                  <a:schemeClr val="tx1"/>
                </a:solidFill>
              </a:rPr>
              <a:t>reporting</a:t>
            </a:r>
            <a:r>
              <a:rPr lang="fr-FR" sz="1100" b="1">
                <a:solidFill>
                  <a:schemeClr val="tx1"/>
                </a:solidFill>
              </a:rPr>
              <a:t> simple </a:t>
            </a:r>
          </a:p>
        </p:txBody>
      </p:sp>
      <p:sp>
        <p:nvSpPr>
          <p:cNvPr id="63" name="Rectangle 62">
            <a:extLst>
              <a:ext uri="{FF2B5EF4-FFF2-40B4-BE49-F238E27FC236}">
                <a16:creationId xmlns:a16="http://schemas.microsoft.com/office/drawing/2014/main" id="{AAC86E5F-F378-3D61-24F4-24AC6BE059EE}"/>
              </a:ext>
            </a:extLst>
          </p:cNvPr>
          <p:cNvSpPr/>
          <p:nvPr/>
        </p:nvSpPr>
        <p:spPr>
          <a:xfrm>
            <a:off x="9564953" y="3306084"/>
            <a:ext cx="2160856" cy="1064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chorCtr="0"/>
          <a:lstStyle/>
          <a:p>
            <a:r>
              <a:rPr lang="fr-FR" sz="1100" b="1">
                <a:solidFill>
                  <a:schemeClr val="tx1"/>
                </a:solidFill>
              </a:rPr>
              <a:t>Je désire surveiller mes paiements</a:t>
            </a:r>
            <a:endParaRPr lang="fr-FR" sz="1100" b="1">
              <a:solidFill>
                <a:schemeClr val="tx1"/>
              </a:solidFill>
              <a:cs typeface="Arial"/>
            </a:endParaRPr>
          </a:p>
        </p:txBody>
      </p:sp>
      <p:sp>
        <p:nvSpPr>
          <p:cNvPr id="64" name="ZoneTexte 63">
            <a:extLst>
              <a:ext uri="{FF2B5EF4-FFF2-40B4-BE49-F238E27FC236}">
                <a16:creationId xmlns:a16="http://schemas.microsoft.com/office/drawing/2014/main" id="{22A1655E-0C85-E66B-FC61-FB7B3EAD1CE6}"/>
              </a:ext>
            </a:extLst>
          </p:cNvPr>
          <p:cNvSpPr txBox="1"/>
          <p:nvPr/>
        </p:nvSpPr>
        <p:spPr>
          <a:xfrm>
            <a:off x="886271" y="5880373"/>
            <a:ext cx="6871216" cy="738664"/>
          </a:xfrm>
          <a:prstGeom prst="rect">
            <a:avLst/>
          </a:prstGeom>
          <a:noFill/>
        </p:spPr>
        <p:txBody>
          <a:bodyPr wrap="square" lIns="91440" tIns="45720" rIns="91440" bIns="45720" rtlCol="0" anchor="t">
            <a:spAutoFit/>
          </a:bodyPr>
          <a:lstStyle/>
          <a:p>
            <a:endParaRPr lang="fr-FR" sz="800">
              <a:latin typeface="Ubuntu"/>
            </a:endParaRPr>
          </a:p>
          <a:p>
            <a:r>
              <a:rPr lang="fr-FR" sz="800">
                <a:ea typeface="+mn-lt"/>
                <a:cs typeface="+mn-lt"/>
              </a:rPr>
              <a:t>* Associé à un contrat monétique de Vente à distance sécurisée </a:t>
            </a:r>
            <a:endParaRPr lang="fr-FR"/>
          </a:p>
          <a:p>
            <a:endParaRPr lang="fr-FR" sz="800">
              <a:ea typeface="+mn-lt"/>
              <a:cs typeface="+mn-lt"/>
            </a:endParaRPr>
          </a:p>
          <a:p>
            <a:endParaRPr lang="fr-FR">
              <a:cs typeface="Arial" panose="020B0604020202020204"/>
            </a:endParaRPr>
          </a:p>
        </p:txBody>
      </p:sp>
      <p:graphicFrame>
        <p:nvGraphicFramePr>
          <p:cNvPr id="69" name="Diagramme 68">
            <a:extLst>
              <a:ext uri="{FF2B5EF4-FFF2-40B4-BE49-F238E27FC236}">
                <a16:creationId xmlns:a16="http://schemas.microsoft.com/office/drawing/2014/main" id="{6672856F-AA73-85CC-D2B4-3425200237E8}"/>
              </a:ext>
            </a:extLst>
          </p:cNvPr>
          <p:cNvGraphicFramePr/>
          <p:nvPr>
            <p:extLst>
              <p:ext uri="{D42A27DB-BD31-4B8C-83A1-F6EECF244321}">
                <p14:modId xmlns:p14="http://schemas.microsoft.com/office/powerpoint/2010/main" val="3130450467"/>
              </p:ext>
            </p:extLst>
          </p:nvPr>
        </p:nvGraphicFramePr>
        <p:xfrm>
          <a:off x="39462" y="2459116"/>
          <a:ext cx="4594686" cy="3888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0" name="Rectangle 69">
            <a:extLst>
              <a:ext uri="{FF2B5EF4-FFF2-40B4-BE49-F238E27FC236}">
                <a16:creationId xmlns:a16="http://schemas.microsoft.com/office/drawing/2014/main" id="{68E61A5F-88E2-982C-7186-12B7F619A18A}"/>
              </a:ext>
            </a:extLst>
          </p:cNvPr>
          <p:cNvSpPr/>
          <p:nvPr/>
        </p:nvSpPr>
        <p:spPr>
          <a:xfrm>
            <a:off x="221569" y="3050038"/>
            <a:ext cx="1020932" cy="1029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a:solidFill>
                  <a:schemeClr val="tx1"/>
                </a:solidFill>
              </a:rPr>
              <a:t>CIBLE</a:t>
            </a:r>
          </a:p>
        </p:txBody>
      </p:sp>
      <p:sp>
        <p:nvSpPr>
          <p:cNvPr id="71" name="Rectangle 70">
            <a:extLst>
              <a:ext uri="{FF2B5EF4-FFF2-40B4-BE49-F238E27FC236}">
                <a16:creationId xmlns:a16="http://schemas.microsoft.com/office/drawing/2014/main" id="{0B922F2C-8EDF-8F49-BCAE-FAE3999FA69C}"/>
              </a:ext>
            </a:extLst>
          </p:cNvPr>
          <p:cNvSpPr/>
          <p:nvPr/>
        </p:nvSpPr>
        <p:spPr>
          <a:xfrm>
            <a:off x="147586" y="4707459"/>
            <a:ext cx="1168899" cy="102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a:solidFill>
                  <a:schemeClr val="tx1"/>
                </a:solidFill>
              </a:rPr>
              <a:t>DISTRIBUTION</a:t>
            </a:r>
          </a:p>
        </p:txBody>
      </p:sp>
      <p:pic>
        <p:nvPicPr>
          <p:cNvPr id="7" name="Image 6">
            <a:extLst>
              <a:ext uri="{FF2B5EF4-FFF2-40B4-BE49-F238E27FC236}">
                <a16:creationId xmlns:a16="http://schemas.microsoft.com/office/drawing/2014/main" id="{A50795D2-EBEE-43B1-9A90-A26A09620C25}"/>
              </a:ext>
            </a:extLst>
          </p:cNvPr>
          <p:cNvPicPr>
            <a:picLocks noChangeAspect="1"/>
          </p:cNvPicPr>
          <p:nvPr/>
        </p:nvPicPr>
        <p:blipFill>
          <a:blip r:embed="rId7"/>
          <a:stretch>
            <a:fillRect/>
          </a:stretch>
        </p:blipFill>
        <p:spPr>
          <a:xfrm>
            <a:off x="11107514" y="110306"/>
            <a:ext cx="904203" cy="596221"/>
          </a:xfrm>
          <a:prstGeom prst="rect">
            <a:avLst/>
          </a:prstGeom>
        </p:spPr>
      </p:pic>
      <p:sp>
        <p:nvSpPr>
          <p:cNvPr id="23" name="Forme en L 22">
            <a:extLst>
              <a:ext uri="{FF2B5EF4-FFF2-40B4-BE49-F238E27FC236}">
                <a16:creationId xmlns:a16="http://schemas.microsoft.com/office/drawing/2014/main" id="{6D77A041-08AA-49B9-8E39-26EA67229688}"/>
              </a:ext>
            </a:extLst>
          </p:cNvPr>
          <p:cNvSpPr/>
          <p:nvPr/>
        </p:nvSpPr>
        <p:spPr>
          <a:xfrm>
            <a:off x="7264157" y="4467578"/>
            <a:ext cx="2160856" cy="1355436"/>
          </a:xfrm>
          <a:prstGeom prst="corner">
            <a:avLst>
              <a:gd name="adj1" fmla="val 90334"/>
              <a:gd name="adj2" fmla="val 9710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rPr>
              <a:t>Un reporting est mis à disposition de manière quotidienne et/ou hebdomadaire, listant les paiements enregistrés et les opérations de gestion</a:t>
            </a:r>
          </a:p>
        </p:txBody>
      </p:sp>
      <p:sp>
        <p:nvSpPr>
          <p:cNvPr id="22" name="ZoneTexte 21">
            <a:extLst>
              <a:ext uri="{FF2B5EF4-FFF2-40B4-BE49-F238E27FC236}">
                <a16:creationId xmlns:a16="http://schemas.microsoft.com/office/drawing/2014/main" id="{6215392E-6D4D-422E-94E1-37923411320A}"/>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3186978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767642D7-CB8C-4CA6-B6D9-4C788E94872C}"/>
              </a:ext>
            </a:extLst>
          </p:cNvPr>
          <p:cNvSpPr>
            <a:spLocks noGrp="1"/>
          </p:cNvSpPr>
          <p:nvPr>
            <p:ph type="body" idx="1"/>
          </p:nvPr>
        </p:nvSpPr>
        <p:spPr>
          <a:xfrm>
            <a:off x="647626" y="1319789"/>
            <a:ext cx="10769511" cy="510217"/>
          </a:xfrm>
        </p:spPr>
        <p:txBody>
          <a:bodyPr/>
          <a:lstStyle/>
          <a:p>
            <a:pPr>
              <a:spcBef>
                <a:spcPts val="0"/>
              </a:spcBef>
              <a:buClr>
                <a:schemeClr val="bg2"/>
              </a:buClr>
            </a:pPr>
            <a:r>
              <a:rPr lang="fr-FR" sz="1400" b="0" dirty="0">
                <a:solidFill>
                  <a:srgbClr val="333333"/>
                </a:solidFill>
              </a:rPr>
              <a:t>La CE possède une large gamme d’équipements monétiques polyvalents et adaptés pour chaque activité. Le client peut bénéficier de services intégrant la fourniture d’équipements monétiques ainsi que la gestion du contrat d’acceptation (télécollecte des flux et leur versement au compte de l’établissement ouvert à la Caisse d'Epargne). </a:t>
            </a:r>
          </a:p>
          <a:p>
            <a:pPr>
              <a:spcBef>
                <a:spcPts val="0"/>
              </a:spcBef>
              <a:buClr>
                <a:schemeClr val="bg2"/>
              </a:buClr>
            </a:pPr>
            <a:endParaRPr lang="fr-FR" dirty="0"/>
          </a:p>
          <a:p>
            <a:pPr>
              <a:spcBef>
                <a:spcPts val="0"/>
              </a:spcBef>
              <a:buClr>
                <a:schemeClr val="bg2"/>
              </a:buClr>
            </a:pPr>
            <a:endParaRPr lang="fr-FR" sz="1200" b="0" dirty="0">
              <a:latin typeface="+mj-lt"/>
            </a:endParaRPr>
          </a:p>
          <a:p>
            <a:pPr marL="285750" indent="-285750">
              <a:spcBef>
                <a:spcPts val="0"/>
              </a:spcBef>
              <a:buClr>
                <a:schemeClr val="bg2"/>
              </a:buClr>
              <a:buFont typeface="Wingdings" panose="05000000000000000000" pitchFamily="2" charset="2"/>
              <a:buChar char="§"/>
            </a:pPr>
            <a:endParaRPr lang="fr-FR" sz="1200" b="0" dirty="0">
              <a:latin typeface="+mj-lt"/>
            </a:endParaRPr>
          </a:p>
          <a:p>
            <a:pPr marL="285750" indent="-285750">
              <a:spcBef>
                <a:spcPts val="0"/>
              </a:spcBef>
              <a:buClr>
                <a:schemeClr val="bg2"/>
              </a:buClr>
              <a:buFont typeface="Wingdings" panose="05000000000000000000" pitchFamily="2" charset="2"/>
              <a:buChar char="§"/>
            </a:pPr>
            <a:endParaRPr lang="fr-FR" sz="1200" b="0" dirty="0"/>
          </a:p>
          <a:p>
            <a:pPr>
              <a:spcBef>
                <a:spcPts val="0"/>
              </a:spcBef>
              <a:buClr>
                <a:schemeClr val="bg2"/>
              </a:buClr>
            </a:pPr>
            <a:endParaRPr lang="fr-FR" sz="1600" b="0" dirty="0"/>
          </a:p>
          <a:p>
            <a:pPr>
              <a:spcBef>
                <a:spcPts val="0"/>
              </a:spcBef>
              <a:buClr>
                <a:schemeClr val="bg2"/>
              </a:buClr>
            </a:pPr>
            <a:endParaRPr lang="fr-FR" sz="1600" b="0" dirty="0"/>
          </a:p>
        </p:txBody>
      </p:sp>
      <p:sp>
        <p:nvSpPr>
          <p:cNvPr id="6" name="Titre 5">
            <a:extLst>
              <a:ext uri="{FF2B5EF4-FFF2-40B4-BE49-F238E27FC236}">
                <a16:creationId xmlns:a16="http://schemas.microsoft.com/office/drawing/2014/main" id="{933D3E2E-D611-47C5-9B2E-2672968EF2C3}"/>
              </a:ext>
            </a:extLst>
          </p:cNvPr>
          <p:cNvSpPr>
            <a:spLocks noGrp="1"/>
          </p:cNvSpPr>
          <p:nvPr>
            <p:ph type="title"/>
          </p:nvPr>
        </p:nvSpPr>
        <p:spPr/>
        <p:txBody>
          <a:bodyPr/>
          <a:lstStyle/>
          <a:p>
            <a:r>
              <a:rPr lang="fr-FR">
                <a:solidFill>
                  <a:srgbClr val="C00000"/>
                </a:solidFill>
              </a:rPr>
              <a:t>GAMME DES TERMINAUX DE PAIEMENT</a:t>
            </a:r>
          </a:p>
        </p:txBody>
      </p:sp>
      <p:sp>
        <p:nvSpPr>
          <p:cNvPr id="25" name="Espace réservé du pied de page 5">
            <a:extLst>
              <a:ext uri="{FF2B5EF4-FFF2-40B4-BE49-F238E27FC236}">
                <a16:creationId xmlns:a16="http://schemas.microsoft.com/office/drawing/2014/main" id="{D1030A0E-67D8-4507-8908-77EC94A0B898}"/>
              </a:ext>
            </a:extLst>
          </p:cNvPr>
          <p:cNvSpPr>
            <a:spLocks noGrp="1"/>
          </p:cNvSpPr>
          <p:nvPr>
            <p:ph type="ftr" sz="quarter" idx="11"/>
          </p:nvPr>
        </p:nvSpPr>
        <p:spPr>
          <a:xfrm>
            <a:off x="632382" y="6606000"/>
            <a:ext cx="3600000" cy="252000"/>
          </a:xfrm>
        </p:spPr>
        <p:txBody>
          <a:bodyPr/>
          <a:lstStyle/>
          <a:p>
            <a:r>
              <a:rPr lang="fr-FR"/>
              <a:t>La Gestion des Flux - Septembre 2022</a:t>
            </a:r>
          </a:p>
        </p:txBody>
      </p:sp>
      <p:sp>
        <p:nvSpPr>
          <p:cNvPr id="29" name="Espace réservé du texte 6">
            <a:extLst>
              <a:ext uri="{FF2B5EF4-FFF2-40B4-BE49-F238E27FC236}">
                <a16:creationId xmlns:a16="http://schemas.microsoft.com/office/drawing/2014/main" id="{FB33BE7D-AAC0-0466-2071-167E83C73274}"/>
              </a:ext>
            </a:extLst>
          </p:cNvPr>
          <p:cNvSpPr txBox="1">
            <a:spLocks/>
          </p:cNvSpPr>
          <p:nvPr/>
        </p:nvSpPr>
        <p:spPr>
          <a:xfrm>
            <a:off x="632383" y="828015"/>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defTabSz="609585">
              <a:buClr>
                <a:schemeClr val="tx2"/>
              </a:buClr>
              <a:defRPr/>
            </a:pPr>
            <a:r>
              <a:rPr lang="fr-FR" sz="1600">
                <a:latin typeface="+mj-lt"/>
              </a:rPr>
              <a:t>Paiement de proximité</a:t>
            </a:r>
            <a:endParaRPr lang="fr-FR">
              <a:latin typeface="+mj-lt"/>
            </a:endParaRPr>
          </a:p>
        </p:txBody>
      </p:sp>
      <p:sp>
        <p:nvSpPr>
          <p:cNvPr id="33" name="ZoneTexte 32">
            <a:extLst>
              <a:ext uri="{FF2B5EF4-FFF2-40B4-BE49-F238E27FC236}">
                <a16:creationId xmlns:a16="http://schemas.microsoft.com/office/drawing/2014/main" id="{CAAD2C80-90E8-42DD-8005-CBF73E62097A}"/>
              </a:ext>
            </a:extLst>
          </p:cNvPr>
          <p:cNvSpPr txBox="1"/>
          <p:nvPr/>
        </p:nvSpPr>
        <p:spPr>
          <a:xfrm>
            <a:off x="650217" y="6029985"/>
            <a:ext cx="4658781" cy="338554"/>
          </a:xfrm>
          <a:prstGeom prst="rect">
            <a:avLst/>
          </a:prstGeom>
          <a:noFill/>
        </p:spPr>
        <p:txBody>
          <a:bodyPr wrap="square" rtlCol="0">
            <a:spAutoFit/>
          </a:bodyPr>
          <a:lstStyle/>
          <a:p>
            <a:r>
              <a:rPr lang="fr-FR" sz="1200">
                <a:hlinkClick r:id="rId3"/>
              </a:rPr>
              <a:t>&gt; </a:t>
            </a:r>
            <a:r>
              <a:rPr lang="fr-FR" sz="1600" b="0">
                <a:solidFill>
                  <a:schemeClr val="tx1"/>
                </a:solidFill>
                <a:latin typeface="+mj-lt"/>
                <a:hlinkClick r:id="rId3"/>
              </a:rPr>
              <a:t>Accès à la Gamme complète</a:t>
            </a:r>
            <a:endParaRPr lang="fr-FR" sz="1600"/>
          </a:p>
        </p:txBody>
      </p:sp>
      <p:sp>
        <p:nvSpPr>
          <p:cNvPr id="37" name="ZoneTexte 36">
            <a:extLst>
              <a:ext uri="{FF2B5EF4-FFF2-40B4-BE49-F238E27FC236}">
                <a16:creationId xmlns:a16="http://schemas.microsoft.com/office/drawing/2014/main" id="{0939DFDE-522D-4AB4-A7AA-3AB68CC4DC4E}"/>
              </a:ext>
            </a:extLst>
          </p:cNvPr>
          <p:cNvSpPr txBox="1"/>
          <p:nvPr/>
        </p:nvSpPr>
        <p:spPr>
          <a:xfrm>
            <a:off x="647626" y="2346345"/>
            <a:ext cx="3777230" cy="3447098"/>
          </a:xfrm>
          <a:prstGeom prst="rect">
            <a:avLst/>
          </a:prstGeom>
          <a:noFill/>
        </p:spPr>
        <p:txBody>
          <a:bodyPr wrap="square">
            <a:spAutoFit/>
          </a:bodyPr>
          <a:lstStyle/>
          <a:p>
            <a:pPr>
              <a:spcBef>
                <a:spcPts val="0"/>
              </a:spcBef>
              <a:buClr>
                <a:schemeClr val="bg2"/>
              </a:buClr>
            </a:pPr>
            <a:r>
              <a:rPr lang="fr-FR" sz="1400" b="1">
                <a:solidFill>
                  <a:srgbClr val="C00000"/>
                </a:solidFill>
                <a:latin typeface="+mj-lt"/>
              </a:rPr>
              <a:t>Les Plus de l’offre :</a:t>
            </a:r>
          </a:p>
          <a:p>
            <a:pPr indent="-285750" algn="just">
              <a:spcBef>
                <a:spcPts val="1200"/>
              </a:spcBef>
              <a:buClr>
                <a:schemeClr val="bg2"/>
              </a:buClr>
              <a:buFont typeface="Arial" panose="020B0604020202020204" pitchFamily="34" charset="0"/>
              <a:buChar char="•"/>
              <a:defRPr/>
            </a:pPr>
            <a:r>
              <a:rPr lang="fr-FR" sz="1400">
                <a:solidFill>
                  <a:srgbClr val="333333"/>
                </a:solidFill>
                <a:latin typeface="+mj-lt"/>
              </a:rPr>
              <a:t>Acceptation des cartes bancaires CB, Visa, Mastercard,</a:t>
            </a:r>
          </a:p>
          <a:p>
            <a:pPr indent="-285750" algn="just">
              <a:spcBef>
                <a:spcPts val="1200"/>
              </a:spcBef>
              <a:buClr>
                <a:schemeClr val="bg2"/>
              </a:buClr>
              <a:buFont typeface="Arial" panose="020B0604020202020204" pitchFamily="34" charset="0"/>
              <a:buChar char="•"/>
              <a:defRPr/>
            </a:pPr>
            <a:r>
              <a:rPr lang="fr-FR" sz="1400">
                <a:solidFill>
                  <a:srgbClr val="333333"/>
                </a:solidFill>
                <a:latin typeface="+mj-lt"/>
              </a:rPr>
              <a:t>Paiement sans contact, paiement mobile avec Apple </a:t>
            </a:r>
            <a:r>
              <a:rPr lang="fr-FR" sz="1400" err="1">
                <a:solidFill>
                  <a:srgbClr val="333333"/>
                </a:solidFill>
                <a:latin typeface="+mj-lt"/>
              </a:rPr>
              <a:t>Pay</a:t>
            </a:r>
            <a:r>
              <a:rPr lang="fr-FR" sz="1400">
                <a:solidFill>
                  <a:srgbClr val="333333"/>
                </a:solidFill>
                <a:latin typeface="+mj-lt"/>
              </a:rPr>
              <a:t>, Samsung </a:t>
            </a:r>
            <a:r>
              <a:rPr lang="fr-FR" sz="1400" err="1">
                <a:solidFill>
                  <a:srgbClr val="333333"/>
                </a:solidFill>
                <a:latin typeface="+mj-lt"/>
              </a:rPr>
              <a:t>Pay</a:t>
            </a:r>
            <a:r>
              <a:rPr lang="fr-FR" sz="1400">
                <a:solidFill>
                  <a:srgbClr val="333333"/>
                </a:solidFill>
                <a:latin typeface="+mj-lt"/>
              </a:rPr>
              <a:t> ou Titres-restaurant</a:t>
            </a:r>
          </a:p>
          <a:p>
            <a:pPr indent="-285750" algn="just">
              <a:spcBef>
                <a:spcPts val="1200"/>
              </a:spcBef>
              <a:buClr>
                <a:schemeClr val="bg2"/>
              </a:buClr>
              <a:buFont typeface="Arial" panose="020B0604020202020204" pitchFamily="34" charset="0"/>
              <a:buChar char="•"/>
              <a:defRPr/>
            </a:pPr>
            <a:r>
              <a:rPr lang="fr-FR" sz="1400">
                <a:solidFill>
                  <a:srgbClr val="333333"/>
                </a:solidFill>
                <a:latin typeface="+mj-lt"/>
              </a:rPr>
              <a:t>Utilisation de matériels neufs intégrant les dernières évolutions et techniques</a:t>
            </a:r>
          </a:p>
          <a:p>
            <a:pPr indent="-285750" algn="just">
              <a:spcBef>
                <a:spcPts val="1200"/>
              </a:spcBef>
              <a:buClr>
                <a:schemeClr val="bg2"/>
              </a:buClr>
              <a:buFont typeface="Arial" panose="020B0604020202020204" pitchFamily="34" charset="0"/>
              <a:buChar char="•"/>
              <a:defRPr/>
            </a:pPr>
            <a:r>
              <a:rPr lang="fr-FR" sz="1400">
                <a:solidFill>
                  <a:srgbClr val="333333"/>
                </a:solidFill>
                <a:latin typeface="+mj-lt"/>
              </a:rPr>
              <a:t>Souscription à un terminal de paiement en formule location</a:t>
            </a:r>
          </a:p>
          <a:p>
            <a:pPr indent="-285750" algn="just">
              <a:spcBef>
                <a:spcPts val="1200"/>
              </a:spcBef>
              <a:buClr>
                <a:schemeClr val="bg2"/>
              </a:buClr>
              <a:buFont typeface="Arial" panose="020B0604020202020204" pitchFamily="34" charset="0"/>
              <a:buChar char="•"/>
              <a:defRPr/>
            </a:pPr>
            <a:r>
              <a:rPr lang="fr-FR" sz="1400">
                <a:solidFill>
                  <a:srgbClr val="333333"/>
                </a:solidFill>
                <a:latin typeface="+mj-lt"/>
              </a:rPr>
              <a:t>Une maintenance technique et assistance téléphonique </a:t>
            </a:r>
          </a:p>
        </p:txBody>
      </p:sp>
      <p:sp>
        <p:nvSpPr>
          <p:cNvPr id="49" name="Rectangle : coins arrondis 48">
            <a:extLst>
              <a:ext uri="{FF2B5EF4-FFF2-40B4-BE49-F238E27FC236}">
                <a16:creationId xmlns:a16="http://schemas.microsoft.com/office/drawing/2014/main" id="{6374A702-57D6-4EE8-A6EE-6381E27A15C6}"/>
              </a:ext>
            </a:extLst>
          </p:cNvPr>
          <p:cNvSpPr/>
          <p:nvPr/>
        </p:nvSpPr>
        <p:spPr>
          <a:xfrm>
            <a:off x="11077575" y="198120"/>
            <a:ext cx="824318" cy="62989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TPE</a:t>
            </a:r>
          </a:p>
        </p:txBody>
      </p:sp>
      <p:sp>
        <p:nvSpPr>
          <p:cNvPr id="3" name="Espace réservé du numéro de diapositive 2">
            <a:extLst>
              <a:ext uri="{FF2B5EF4-FFF2-40B4-BE49-F238E27FC236}">
                <a16:creationId xmlns:a16="http://schemas.microsoft.com/office/drawing/2014/main" id="{63906691-FAFA-4570-919D-10E37670A76E}"/>
              </a:ext>
            </a:extLst>
          </p:cNvPr>
          <p:cNvSpPr>
            <a:spLocks noGrp="1"/>
          </p:cNvSpPr>
          <p:nvPr>
            <p:ph type="sldNum" sz="quarter" idx="12"/>
          </p:nvPr>
        </p:nvSpPr>
        <p:spPr/>
        <p:txBody>
          <a:bodyPr/>
          <a:lstStyle/>
          <a:p>
            <a:fld id="{975A587B-5814-4D9B-9598-FE9CB954CB01}" type="slidenum">
              <a:rPr lang="fr-FR" smtClean="0"/>
              <a:t>13</a:t>
            </a:fld>
            <a:endParaRPr lang="fr-FR"/>
          </a:p>
        </p:txBody>
      </p:sp>
      <p:sp>
        <p:nvSpPr>
          <p:cNvPr id="30" name="Organigramme : Connecteur page suivante 29">
            <a:extLst>
              <a:ext uri="{FF2B5EF4-FFF2-40B4-BE49-F238E27FC236}">
                <a16:creationId xmlns:a16="http://schemas.microsoft.com/office/drawing/2014/main" id="{60CDCBC1-C168-4333-A9DE-473D12FB8421}"/>
              </a:ext>
            </a:extLst>
          </p:cNvPr>
          <p:cNvSpPr/>
          <p:nvPr/>
        </p:nvSpPr>
        <p:spPr>
          <a:xfrm>
            <a:off x="4963361" y="2310321"/>
            <a:ext cx="6731063" cy="510216"/>
          </a:xfrm>
          <a:prstGeom prst="flowChartOffpageConnector">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a:t>Les terminaux de paiement</a:t>
            </a:r>
          </a:p>
        </p:txBody>
      </p:sp>
      <p:sp>
        <p:nvSpPr>
          <p:cNvPr id="31" name="Forme en L 30">
            <a:extLst>
              <a:ext uri="{FF2B5EF4-FFF2-40B4-BE49-F238E27FC236}">
                <a16:creationId xmlns:a16="http://schemas.microsoft.com/office/drawing/2014/main" id="{80C3A1CB-05FD-4D6D-AFCD-6D1B84D64566}"/>
              </a:ext>
            </a:extLst>
          </p:cNvPr>
          <p:cNvSpPr/>
          <p:nvPr/>
        </p:nvSpPr>
        <p:spPr>
          <a:xfrm>
            <a:off x="4963361" y="4048430"/>
            <a:ext cx="2160856" cy="1355436"/>
          </a:xfrm>
          <a:prstGeom prst="corner">
            <a:avLst>
              <a:gd name="adj1" fmla="val 90334"/>
              <a:gd name="adj2" fmla="val 99146"/>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Clr>
                <a:schemeClr val="tx2"/>
              </a:buClr>
              <a:buFont typeface="Arial" panose="020B0604020202020204" pitchFamily="34" charset="0"/>
              <a:buChar char="•"/>
            </a:pPr>
            <a:r>
              <a:rPr lang="fr-FR" sz="1100">
                <a:solidFill>
                  <a:schemeClr val="tx1"/>
                </a:solidFill>
              </a:rPr>
              <a:t>Imprimante thermique </a:t>
            </a:r>
          </a:p>
          <a:p>
            <a:pPr marL="171450" indent="-171450">
              <a:buClr>
                <a:schemeClr val="tx2"/>
              </a:buClr>
              <a:buFont typeface="Arial" panose="020B0604020202020204" pitchFamily="34" charset="0"/>
              <a:buChar char="•"/>
            </a:pPr>
            <a:r>
              <a:rPr lang="fr-FR" sz="1100">
                <a:solidFill>
                  <a:schemeClr val="tx1"/>
                </a:solidFill>
              </a:rPr>
              <a:t>Transaction plus rapide + sauvegardées sur un serveur centralisé </a:t>
            </a:r>
          </a:p>
          <a:p>
            <a:pPr marL="171450" indent="-171450">
              <a:buClr>
                <a:schemeClr val="bg2"/>
              </a:buClr>
              <a:buFont typeface="Arial" panose="020B0604020202020204" pitchFamily="34" charset="0"/>
              <a:buChar char="•"/>
            </a:pPr>
            <a:r>
              <a:rPr lang="fr-FR" sz="1100">
                <a:solidFill>
                  <a:schemeClr val="tx1"/>
                </a:solidFill>
              </a:rPr>
              <a:t>Dématérialisation possible des tickets </a:t>
            </a:r>
          </a:p>
        </p:txBody>
      </p:sp>
      <p:sp>
        <p:nvSpPr>
          <p:cNvPr id="32" name="Forme en L 31">
            <a:extLst>
              <a:ext uri="{FF2B5EF4-FFF2-40B4-BE49-F238E27FC236}">
                <a16:creationId xmlns:a16="http://schemas.microsoft.com/office/drawing/2014/main" id="{361F1DF7-3E95-4232-B574-EBEA134B5616}"/>
              </a:ext>
            </a:extLst>
          </p:cNvPr>
          <p:cNvSpPr/>
          <p:nvPr/>
        </p:nvSpPr>
        <p:spPr>
          <a:xfrm>
            <a:off x="9467428" y="4042707"/>
            <a:ext cx="2160856" cy="1355436"/>
          </a:xfrm>
          <a:prstGeom prst="corner">
            <a:avLst>
              <a:gd name="adj1" fmla="val 90334"/>
              <a:gd name="adj2" fmla="val 9710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Clr>
                <a:schemeClr val="tx2"/>
              </a:buClr>
              <a:buFont typeface="Arial" panose="020B0604020202020204" pitchFamily="34" charset="0"/>
              <a:buChar char="•"/>
            </a:pPr>
            <a:r>
              <a:rPr lang="fr-FR" sz="1100">
                <a:solidFill>
                  <a:schemeClr val="tx1"/>
                </a:solidFill>
              </a:rPr>
              <a:t>Imprimante thermique </a:t>
            </a:r>
          </a:p>
        </p:txBody>
      </p:sp>
      <p:sp>
        <p:nvSpPr>
          <p:cNvPr id="35" name="Forme en L 34">
            <a:extLst>
              <a:ext uri="{FF2B5EF4-FFF2-40B4-BE49-F238E27FC236}">
                <a16:creationId xmlns:a16="http://schemas.microsoft.com/office/drawing/2014/main" id="{FA15EFBD-C77E-4AA4-94A0-61B46EC9828F}"/>
              </a:ext>
            </a:extLst>
          </p:cNvPr>
          <p:cNvSpPr/>
          <p:nvPr/>
        </p:nvSpPr>
        <p:spPr>
          <a:xfrm>
            <a:off x="7212922" y="4056469"/>
            <a:ext cx="2160856" cy="1355436"/>
          </a:xfrm>
          <a:prstGeom prst="corner">
            <a:avLst>
              <a:gd name="adj1" fmla="val 90334"/>
              <a:gd name="adj2" fmla="val 10187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Clr>
                <a:schemeClr val="tx2"/>
              </a:buClr>
              <a:buFont typeface="Arial" panose="020B0604020202020204" pitchFamily="34" charset="0"/>
              <a:buChar char="•"/>
            </a:pPr>
            <a:r>
              <a:rPr lang="fr-FR" sz="1100">
                <a:solidFill>
                  <a:schemeClr val="tx1"/>
                </a:solidFill>
              </a:rPr>
              <a:t>Ultra mobile</a:t>
            </a:r>
          </a:p>
          <a:p>
            <a:pPr marL="171450" indent="-171450">
              <a:buClr>
                <a:schemeClr val="tx2"/>
              </a:buClr>
              <a:buFont typeface="Arial" panose="020B0604020202020204" pitchFamily="34" charset="0"/>
              <a:buChar char="•"/>
            </a:pPr>
            <a:r>
              <a:rPr lang="fr-FR" sz="1100">
                <a:solidFill>
                  <a:schemeClr val="tx1"/>
                </a:solidFill>
              </a:rPr>
              <a:t>Pas d’imprimante : tickets dématérialisés</a:t>
            </a:r>
          </a:p>
          <a:p>
            <a:pPr marL="171450" indent="-171450">
              <a:buClr>
                <a:schemeClr val="tx2"/>
              </a:buClr>
              <a:buFont typeface="Arial" panose="020B0604020202020204" pitchFamily="34" charset="0"/>
              <a:buChar char="•"/>
            </a:pPr>
            <a:r>
              <a:rPr lang="fr-FR" sz="1100">
                <a:solidFill>
                  <a:schemeClr val="tx1"/>
                </a:solidFill>
              </a:rPr>
              <a:t>Boitier compact, format de poche</a:t>
            </a:r>
          </a:p>
        </p:txBody>
      </p:sp>
      <p:pic>
        <p:nvPicPr>
          <p:cNvPr id="45" name="Image 44">
            <a:extLst>
              <a:ext uri="{FF2B5EF4-FFF2-40B4-BE49-F238E27FC236}">
                <a16:creationId xmlns:a16="http://schemas.microsoft.com/office/drawing/2014/main" id="{BA501BA1-F0C7-435C-988F-73B505061701}"/>
              </a:ext>
            </a:extLst>
          </p:cNvPr>
          <p:cNvPicPr>
            <a:picLocks noChangeAspect="1"/>
          </p:cNvPicPr>
          <p:nvPr/>
        </p:nvPicPr>
        <p:blipFill>
          <a:blip r:embed="rId4"/>
          <a:stretch>
            <a:fillRect/>
          </a:stretch>
        </p:blipFill>
        <p:spPr>
          <a:xfrm>
            <a:off x="4981750" y="2887582"/>
            <a:ext cx="2226099" cy="1025177"/>
          </a:xfrm>
          <a:prstGeom prst="rect">
            <a:avLst/>
          </a:prstGeom>
        </p:spPr>
      </p:pic>
      <p:pic>
        <p:nvPicPr>
          <p:cNvPr id="47" name="Image 46">
            <a:extLst>
              <a:ext uri="{FF2B5EF4-FFF2-40B4-BE49-F238E27FC236}">
                <a16:creationId xmlns:a16="http://schemas.microsoft.com/office/drawing/2014/main" id="{4B1CCEEF-412F-4E3C-9BC4-CE15FD9E27DA}"/>
              </a:ext>
            </a:extLst>
          </p:cNvPr>
          <p:cNvPicPr>
            <a:picLocks noChangeAspect="1"/>
          </p:cNvPicPr>
          <p:nvPr/>
        </p:nvPicPr>
        <p:blipFill>
          <a:blip r:embed="rId5"/>
          <a:stretch>
            <a:fillRect/>
          </a:stretch>
        </p:blipFill>
        <p:spPr>
          <a:xfrm>
            <a:off x="7212922" y="2810897"/>
            <a:ext cx="2160857" cy="1214127"/>
          </a:xfrm>
          <a:prstGeom prst="rect">
            <a:avLst/>
          </a:prstGeom>
        </p:spPr>
      </p:pic>
      <p:pic>
        <p:nvPicPr>
          <p:cNvPr id="50" name="Image 49">
            <a:extLst>
              <a:ext uri="{FF2B5EF4-FFF2-40B4-BE49-F238E27FC236}">
                <a16:creationId xmlns:a16="http://schemas.microsoft.com/office/drawing/2014/main" id="{3914D261-8E8B-4B19-8C29-954061365441}"/>
              </a:ext>
            </a:extLst>
          </p:cNvPr>
          <p:cNvPicPr>
            <a:picLocks noChangeAspect="1"/>
          </p:cNvPicPr>
          <p:nvPr/>
        </p:nvPicPr>
        <p:blipFill>
          <a:blip r:embed="rId6"/>
          <a:stretch>
            <a:fillRect/>
          </a:stretch>
        </p:blipFill>
        <p:spPr>
          <a:xfrm>
            <a:off x="9467428" y="2903115"/>
            <a:ext cx="2324257" cy="1025177"/>
          </a:xfrm>
          <a:prstGeom prst="rect">
            <a:avLst/>
          </a:prstGeom>
        </p:spPr>
      </p:pic>
      <p:sp>
        <p:nvSpPr>
          <p:cNvPr id="51" name="ZoneTexte 50">
            <a:extLst>
              <a:ext uri="{FF2B5EF4-FFF2-40B4-BE49-F238E27FC236}">
                <a16:creationId xmlns:a16="http://schemas.microsoft.com/office/drawing/2014/main" id="{86919BF9-8017-46BD-BEB3-8CEE621CAE87}"/>
              </a:ext>
            </a:extLst>
          </p:cNvPr>
          <p:cNvSpPr txBox="1"/>
          <p:nvPr/>
        </p:nvSpPr>
        <p:spPr>
          <a:xfrm rot="16200000">
            <a:off x="6118002" y="4394211"/>
            <a:ext cx="1836369" cy="230832"/>
          </a:xfrm>
          <a:prstGeom prst="rect">
            <a:avLst/>
          </a:prstGeom>
          <a:noFill/>
        </p:spPr>
        <p:txBody>
          <a:bodyPr wrap="square" rtlCol="0">
            <a:spAutoFit/>
          </a:bodyPr>
          <a:lstStyle/>
          <a:p>
            <a:r>
              <a:rPr lang="fr-FR" sz="900"/>
              <a:t>Tout commerçant</a:t>
            </a:r>
          </a:p>
        </p:txBody>
      </p:sp>
      <p:sp>
        <p:nvSpPr>
          <p:cNvPr id="52" name="ZoneTexte 51">
            <a:extLst>
              <a:ext uri="{FF2B5EF4-FFF2-40B4-BE49-F238E27FC236}">
                <a16:creationId xmlns:a16="http://schemas.microsoft.com/office/drawing/2014/main" id="{E20D2180-59E7-4C13-8E5E-DF7DB5E277D4}"/>
              </a:ext>
            </a:extLst>
          </p:cNvPr>
          <p:cNvSpPr txBox="1"/>
          <p:nvPr/>
        </p:nvSpPr>
        <p:spPr>
          <a:xfrm rot="16200000">
            <a:off x="8546614" y="4640338"/>
            <a:ext cx="1360726" cy="230832"/>
          </a:xfrm>
          <a:prstGeom prst="rect">
            <a:avLst/>
          </a:prstGeom>
          <a:noFill/>
        </p:spPr>
        <p:txBody>
          <a:bodyPr wrap="square" rtlCol="0">
            <a:spAutoFit/>
          </a:bodyPr>
          <a:lstStyle/>
          <a:p>
            <a:r>
              <a:rPr lang="fr-FR" sz="900"/>
              <a:t>Faible encaissement</a:t>
            </a:r>
          </a:p>
        </p:txBody>
      </p:sp>
      <p:sp>
        <p:nvSpPr>
          <p:cNvPr id="53" name="Rectangle 52">
            <a:extLst>
              <a:ext uri="{FF2B5EF4-FFF2-40B4-BE49-F238E27FC236}">
                <a16:creationId xmlns:a16="http://schemas.microsoft.com/office/drawing/2014/main" id="{B065C589-D26E-42FC-847F-5C3003056E3B}"/>
              </a:ext>
            </a:extLst>
          </p:cNvPr>
          <p:cNvSpPr/>
          <p:nvPr/>
        </p:nvSpPr>
        <p:spPr>
          <a:xfrm>
            <a:off x="4963361" y="5515991"/>
            <a:ext cx="6771439" cy="656969"/>
          </a:xfrm>
          <a:prstGeom prst="rect">
            <a:avLst/>
          </a:prstGeom>
          <a:solidFill>
            <a:srgbClr val="60A285">
              <a:lumMod val="75000"/>
            </a:srgb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54" name="ZoneTexte 53">
            <a:extLst>
              <a:ext uri="{FF2B5EF4-FFF2-40B4-BE49-F238E27FC236}">
                <a16:creationId xmlns:a16="http://schemas.microsoft.com/office/drawing/2014/main" id="{A2083C05-7A07-4C47-AB99-0A669CD158DB}"/>
              </a:ext>
            </a:extLst>
          </p:cNvPr>
          <p:cNvSpPr txBox="1"/>
          <p:nvPr/>
        </p:nvSpPr>
        <p:spPr>
          <a:xfrm>
            <a:off x="4854056" y="5537038"/>
            <a:ext cx="6682170" cy="523220"/>
          </a:xfrm>
          <a:prstGeom prst="rect">
            <a:avLst/>
          </a:prstGeom>
          <a:noFill/>
        </p:spPr>
        <p:txBody>
          <a:bodyPr wrap="square" lIns="91440" tIns="45720" rIns="91440" bIns="45720" rtlCol="0" anchor="t">
            <a:spAutoFit/>
          </a:bodyPr>
          <a:lstStyle/>
          <a:p>
            <a:pPr algn="ctr"/>
            <a:r>
              <a:rPr lang="fr-FR" sz="1400" b="1">
                <a:solidFill>
                  <a:srgbClr val="FFFFFF"/>
                </a:solidFill>
                <a:latin typeface="Ubuntu"/>
              </a:rPr>
              <a:t>+ Les Offres dédiées  aux</a:t>
            </a:r>
          </a:p>
          <a:p>
            <a:pPr algn="ctr"/>
            <a:r>
              <a:rPr lang="fr-FR" sz="1400" b="1">
                <a:solidFill>
                  <a:srgbClr val="FFFFFF"/>
                </a:solidFill>
                <a:latin typeface="Ubuntu"/>
              </a:rPr>
              <a:t>Professionnels de Santé</a:t>
            </a:r>
          </a:p>
        </p:txBody>
      </p:sp>
      <p:sp>
        <p:nvSpPr>
          <p:cNvPr id="55" name="ZoneTexte 54">
            <a:extLst>
              <a:ext uri="{FF2B5EF4-FFF2-40B4-BE49-F238E27FC236}">
                <a16:creationId xmlns:a16="http://schemas.microsoft.com/office/drawing/2014/main" id="{0E8E015C-EB48-4E29-9E71-8AEFDC311D4C}"/>
              </a:ext>
            </a:extLst>
          </p:cNvPr>
          <p:cNvSpPr txBox="1"/>
          <p:nvPr/>
        </p:nvSpPr>
        <p:spPr>
          <a:xfrm rot="16200000">
            <a:off x="10591054" y="4375937"/>
            <a:ext cx="1836369" cy="230832"/>
          </a:xfrm>
          <a:prstGeom prst="rect">
            <a:avLst/>
          </a:prstGeom>
          <a:noFill/>
        </p:spPr>
        <p:txBody>
          <a:bodyPr wrap="square" rtlCol="0">
            <a:spAutoFit/>
          </a:bodyPr>
          <a:lstStyle/>
          <a:p>
            <a:r>
              <a:rPr lang="fr-FR" sz="900"/>
              <a:t>Tout commerçant</a:t>
            </a:r>
          </a:p>
        </p:txBody>
      </p:sp>
      <p:sp>
        <p:nvSpPr>
          <p:cNvPr id="56" name="Rectangle 55">
            <a:extLst>
              <a:ext uri="{FF2B5EF4-FFF2-40B4-BE49-F238E27FC236}">
                <a16:creationId xmlns:a16="http://schemas.microsoft.com/office/drawing/2014/main" id="{B02194B9-9F98-409C-809C-F728FF135521}"/>
              </a:ext>
            </a:extLst>
          </p:cNvPr>
          <p:cNvSpPr/>
          <p:nvPr/>
        </p:nvSpPr>
        <p:spPr>
          <a:xfrm>
            <a:off x="5170750" y="3119966"/>
            <a:ext cx="1693712" cy="700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7" name="Image 56">
            <a:extLst>
              <a:ext uri="{FF2B5EF4-FFF2-40B4-BE49-F238E27FC236}">
                <a16:creationId xmlns:a16="http://schemas.microsoft.com/office/drawing/2014/main" id="{6B3B7B81-36C9-46E1-857D-3E4121F4DD5C}"/>
              </a:ext>
            </a:extLst>
          </p:cNvPr>
          <p:cNvPicPr>
            <a:picLocks noChangeAspect="1"/>
          </p:cNvPicPr>
          <p:nvPr/>
        </p:nvPicPr>
        <p:blipFill rotWithShape="1">
          <a:blip r:embed="rId4"/>
          <a:srcRect l="11545" t="27629" r="62355" b="42072"/>
          <a:stretch/>
        </p:blipFill>
        <p:spPr>
          <a:xfrm>
            <a:off x="5476863" y="3196175"/>
            <a:ext cx="1142507" cy="556238"/>
          </a:xfrm>
          <a:prstGeom prst="rect">
            <a:avLst/>
          </a:prstGeom>
        </p:spPr>
      </p:pic>
      <p:sp>
        <p:nvSpPr>
          <p:cNvPr id="58" name="Rectangle 57">
            <a:extLst>
              <a:ext uri="{FF2B5EF4-FFF2-40B4-BE49-F238E27FC236}">
                <a16:creationId xmlns:a16="http://schemas.microsoft.com/office/drawing/2014/main" id="{3EBF0D97-9F33-46B2-85CD-ADB441CFAACA}"/>
              </a:ext>
            </a:extLst>
          </p:cNvPr>
          <p:cNvSpPr/>
          <p:nvPr/>
        </p:nvSpPr>
        <p:spPr>
          <a:xfrm>
            <a:off x="9738146" y="3121961"/>
            <a:ext cx="1642513" cy="6915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9" name="Image 58">
            <a:extLst>
              <a:ext uri="{FF2B5EF4-FFF2-40B4-BE49-F238E27FC236}">
                <a16:creationId xmlns:a16="http://schemas.microsoft.com/office/drawing/2014/main" id="{78AC8388-C8AB-45DA-BBBC-6E704ECBD3BD}"/>
              </a:ext>
            </a:extLst>
          </p:cNvPr>
          <p:cNvPicPr>
            <a:picLocks noChangeAspect="1"/>
          </p:cNvPicPr>
          <p:nvPr/>
        </p:nvPicPr>
        <p:blipFill>
          <a:blip r:embed="rId7"/>
          <a:stretch>
            <a:fillRect/>
          </a:stretch>
        </p:blipFill>
        <p:spPr>
          <a:xfrm>
            <a:off x="10232846" y="3233850"/>
            <a:ext cx="612441" cy="529997"/>
          </a:xfrm>
          <a:prstGeom prst="rect">
            <a:avLst/>
          </a:prstGeom>
        </p:spPr>
      </p:pic>
      <p:sp>
        <p:nvSpPr>
          <p:cNvPr id="60" name="Rectangle 59">
            <a:extLst>
              <a:ext uri="{FF2B5EF4-FFF2-40B4-BE49-F238E27FC236}">
                <a16:creationId xmlns:a16="http://schemas.microsoft.com/office/drawing/2014/main" id="{1BBE4D23-CC9C-4172-B648-6945AF37DB6B}"/>
              </a:ext>
            </a:extLst>
          </p:cNvPr>
          <p:cNvSpPr/>
          <p:nvPr/>
        </p:nvSpPr>
        <p:spPr>
          <a:xfrm>
            <a:off x="7406643" y="3061811"/>
            <a:ext cx="1704918" cy="780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1" name="Image 60">
            <a:extLst>
              <a:ext uri="{FF2B5EF4-FFF2-40B4-BE49-F238E27FC236}">
                <a16:creationId xmlns:a16="http://schemas.microsoft.com/office/drawing/2014/main" id="{82D2C82C-E02B-4FB2-A77A-18A1DB069623}"/>
              </a:ext>
            </a:extLst>
          </p:cNvPr>
          <p:cNvPicPr>
            <a:picLocks noChangeAspect="1"/>
          </p:cNvPicPr>
          <p:nvPr/>
        </p:nvPicPr>
        <p:blipFill>
          <a:blip r:embed="rId8"/>
          <a:stretch>
            <a:fillRect/>
          </a:stretch>
        </p:blipFill>
        <p:spPr>
          <a:xfrm>
            <a:off x="7922876" y="3152688"/>
            <a:ext cx="477237" cy="689343"/>
          </a:xfrm>
          <a:prstGeom prst="rect">
            <a:avLst/>
          </a:prstGeom>
        </p:spPr>
      </p:pic>
      <p:sp>
        <p:nvSpPr>
          <p:cNvPr id="62" name="Rectangle 61">
            <a:extLst>
              <a:ext uri="{FF2B5EF4-FFF2-40B4-BE49-F238E27FC236}">
                <a16:creationId xmlns:a16="http://schemas.microsoft.com/office/drawing/2014/main" id="{96A20162-8F52-4FBB-8EAE-F8B399A39F2B}"/>
              </a:ext>
            </a:extLst>
          </p:cNvPr>
          <p:cNvSpPr/>
          <p:nvPr/>
        </p:nvSpPr>
        <p:spPr>
          <a:xfrm>
            <a:off x="4854056" y="2717074"/>
            <a:ext cx="4600209" cy="27429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Rectangle 62">
            <a:extLst>
              <a:ext uri="{FF2B5EF4-FFF2-40B4-BE49-F238E27FC236}">
                <a16:creationId xmlns:a16="http://schemas.microsoft.com/office/drawing/2014/main" id="{F3D4C242-9986-4626-8C01-D679EAF06C50}"/>
              </a:ext>
            </a:extLst>
          </p:cNvPr>
          <p:cNvSpPr/>
          <p:nvPr/>
        </p:nvSpPr>
        <p:spPr>
          <a:xfrm>
            <a:off x="4876011" y="2837023"/>
            <a:ext cx="4534708" cy="2649097"/>
          </a:xfrm>
          <a:custGeom>
            <a:avLst/>
            <a:gdLst>
              <a:gd name="connsiteX0" fmla="*/ 0 w 4534708"/>
              <a:gd name="connsiteY0" fmla="*/ 0 h 2649097"/>
              <a:gd name="connsiteX1" fmla="*/ 602468 w 4534708"/>
              <a:gd name="connsiteY1" fmla="*/ 0 h 2649097"/>
              <a:gd name="connsiteX2" fmla="*/ 1114243 w 4534708"/>
              <a:gd name="connsiteY2" fmla="*/ 0 h 2649097"/>
              <a:gd name="connsiteX3" fmla="*/ 1852752 w 4534708"/>
              <a:gd name="connsiteY3" fmla="*/ 0 h 2649097"/>
              <a:gd name="connsiteX4" fmla="*/ 2455220 w 4534708"/>
              <a:gd name="connsiteY4" fmla="*/ 0 h 2649097"/>
              <a:gd name="connsiteX5" fmla="*/ 3057689 w 4534708"/>
              <a:gd name="connsiteY5" fmla="*/ 0 h 2649097"/>
              <a:gd name="connsiteX6" fmla="*/ 3796198 w 4534708"/>
              <a:gd name="connsiteY6" fmla="*/ 0 h 2649097"/>
              <a:gd name="connsiteX7" fmla="*/ 4534708 w 4534708"/>
              <a:gd name="connsiteY7" fmla="*/ 0 h 2649097"/>
              <a:gd name="connsiteX8" fmla="*/ 4534708 w 4534708"/>
              <a:gd name="connsiteY8" fmla="*/ 715256 h 2649097"/>
              <a:gd name="connsiteX9" fmla="*/ 4534708 w 4534708"/>
              <a:gd name="connsiteY9" fmla="*/ 1324549 h 2649097"/>
              <a:gd name="connsiteX10" fmla="*/ 4534708 w 4534708"/>
              <a:gd name="connsiteY10" fmla="*/ 1933841 h 2649097"/>
              <a:gd name="connsiteX11" fmla="*/ 4534708 w 4534708"/>
              <a:gd name="connsiteY11" fmla="*/ 2649097 h 2649097"/>
              <a:gd name="connsiteX12" fmla="*/ 3841545 w 4534708"/>
              <a:gd name="connsiteY12" fmla="*/ 2649097 h 2649097"/>
              <a:gd name="connsiteX13" fmla="*/ 3103036 w 4534708"/>
              <a:gd name="connsiteY13" fmla="*/ 2649097 h 2649097"/>
              <a:gd name="connsiteX14" fmla="*/ 2364526 w 4534708"/>
              <a:gd name="connsiteY14" fmla="*/ 2649097 h 2649097"/>
              <a:gd name="connsiteX15" fmla="*/ 1807405 w 4534708"/>
              <a:gd name="connsiteY15" fmla="*/ 2649097 h 2649097"/>
              <a:gd name="connsiteX16" fmla="*/ 1159590 w 4534708"/>
              <a:gd name="connsiteY16" fmla="*/ 2649097 h 2649097"/>
              <a:gd name="connsiteX17" fmla="*/ 0 w 4534708"/>
              <a:gd name="connsiteY17" fmla="*/ 2649097 h 2649097"/>
              <a:gd name="connsiteX18" fmla="*/ 0 w 4534708"/>
              <a:gd name="connsiteY18" fmla="*/ 1986823 h 2649097"/>
              <a:gd name="connsiteX19" fmla="*/ 0 w 4534708"/>
              <a:gd name="connsiteY19" fmla="*/ 1377530 h 2649097"/>
              <a:gd name="connsiteX20" fmla="*/ 0 w 4534708"/>
              <a:gd name="connsiteY20" fmla="*/ 768238 h 2649097"/>
              <a:gd name="connsiteX21" fmla="*/ 0 w 4534708"/>
              <a:gd name="connsiteY21" fmla="*/ 0 h 264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534708" h="2649097" extrusionOk="0">
                <a:moveTo>
                  <a:pt x="0" y="0"/>
                </a:moveTo>
                <a:cubicBezTo>
                  <a:pt x="211254" y="21111"/>
                  <a:pt x="469492" y="18782"/>
                  <a:pt x="602468" y="0"/>
                </a:cubicBezTo>
                <a:cubicBezTo>
                  <a:pt x="735444" y="-18782"/>
                  <a:pt x="1009024" y="-23700"/>
                  <a:pt x="1114243" y="0"/>
                </a:cubicBezTo>
                <a:cubicBezTo>
                  <a:pt x="1219462" y="23700"/>
                  <a:pt x="1484384" y="-2377"/>
                  <a:pt x="1852752" y="0"/>
                </a:cubicBezTo>
                <a:cubicBezTo>
                  <a:pt x="2221120" y="2377"/>
                  <a:pt x="2208047" y="-3994"/>
                  <a:pt x="2455220" y="0"/>
                </a:cubicBezTo>
                <a:cubicBezTo>
                  <a:pt x="2702393" y="3994"/>
                  <a:pt x="2762628" y="-14015"/>
                  <a:pt x="3057689" y="0"/>
                </a:cubicBezTo>
                <a:cubicBezTo>
                  <a:pt x="3352750" y="14015"/>
                  <a:pt x="3590092" y="-5261"/>
                  <a:pt x="3796198" y="0"/>
                </a:cubicBezTo>
                <a:cubicBezTo>
                  <a:pt x="4002304" y="5261"/>
                  <a:pt x="4200972" y="-32156"/>
                  <a:pt x="4534708" y="0"/>
                </a:cubicBezTo>
                <a:cubicBezTo>
                  <a:pt x="4557077" y="160460"/>
                  <a:pt x="4523761" y="483952"/>
                  <a:pt x="4534708" y="715256"/>
                </a:cubicBezTo>
                <a:cubicBezTo>
                  <a:pt x="4545655" y="946560"/>
                  <a:pt x="4528275" y="1164364"/>
                  <a:pt x="4534708" y="1324549"/>
                </a:cubicBezTo>
                <a:cubicBezTo>
                  <a:pt x="4541141" y="1484734"/>
                  <a:pt x="4545937" y="1637331"/>
                  <a:pt x="4534708" y="1933841"/>
                </a:cubicBezTo>
                <a:cubicBezTo>
                  <a:pt x="4523479" y="2230351"/>
                  <a:pt x="4538283" y="2381445"/>
                  <a:pt x="4534708" y="2649097"/>
                </a:cubicBezTo>
                <a:cubicBezTo>
                  <a:pt x="4330764" y="2653594"/>
                  <a:pt x="4039185" y="2635244"/>
                  <a:pt x="3841545" y="2649097"/>
                </a:cubicBezTo>
                <a:cubicBezTo>
                  <a:pt x="3643905" y="2662950"/>
                  <a:pt x="3355336" y="2630407"/>
                  <a:pt x="3103036" y="2649097"/>
                </a:cubicBezTo>
                <a:cubicBezTo>
                  <a:pt x="2850736" y="2667787"/>
                  <a:pt x="2620204" y="2632252"/>
                  <a:pt x="2364526" y="2649097"/>
                </a:cubicBezTo>
                <a:cubicBezTo>
                  <a:pt x="2108848" y="2665943"/>
                  <a:pt x="1958893" y="2643412"/>
                  <a:pt x="1807405" y="2649097"/>
                </a:cubicBezTo>
                <a:cubicBezTo>
                  <a:pt x="1655917" y="2654782"/>
                  <a:pt x="1291604" y="2679154"/>
                  <a:pt x="1159590" y="2649097"/>
                </a:cubicBezTo>
                <a:cubicBezTo>
                  <a:pt x="1027576" y="2619040"/>
                  <a:pt x="379845" y="2612956"/>
                  <a:pt x="0" y="2649097"/>
                </a:cubicBezTo>
                <a:cubicBezTo>
                  <a:pt x="-10005" y="2490810"/>
                  <a:pt x="-10927" y="2277417"/>
                  <a:pt x="0" y="1986823"/>
                </a:cubicBezTo>
                <a:cubicBezTo>
                  <a:pt x="10927" y="1696229"/>
                  <a:pt x="-3188" y="1663365"/>
                  <a:pt x="0" y="1377530"/>
                </a:cubicBezTo>
                <a:cubicBezTo>
                  <a:pt x="3188" y="1091695"/>
                  <a:pt x="26404" y="1010811"/>
                  <a:pt x="0" y="768238"/>
                </a:cubicBezTo>
                <a:cubicBezTo>
                  <a:pt x="-26404" y="525665"/>
                  <a:pt x="-1311" y="322926"/>
                  <a:pt x="0" y="0"/>
                </a:cubicBezTo>
                <a:close/>
              </a:path>
            </a:pathLst>
          </a:custGeom>
          <a:noFill/>
          <a:ln w="28575">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ZoneTexte 63">
            <a:extLst>
              <a:ext uri="{FF2B5EF4-FFF2-40B4-BE49-F238E27FC236}">
                <a16:creationId xmlns:a16="http://schemas.microsoft.com/office/drawing/2014/main" id="{D65F9211-A910-4DB8-847B-1331C9F5F652}"/>
              </a:ext>
            </a:extLst>
          </p:cNvPr>
          <p:cNvSpPr txBox="1"/>
          <p:nvPr/>
        </p:nvSpPr>
        <p:spPr>
          <a:xfrm>
            <a:off x="5357376" y="2930103"/>
            <a:ext cx="1097423" cy="184666"/>
          </a:xfrm>
          <a:prstGeom prst="rect">
            <a:avLst/>
          </a:prstGeom>
          <a:solidFill>
            <a:schemeClr val="bg1"/>
          </a:solidFill>
          <a:ln>
            <a:solidFill>
              <a:srgbClr val="7030A0"/>
            </a:solidFill>
          </a:ln>
        </p:spPr>
        <p:txBody>
          <a:bodyPr wrap="square" rtlCol="0">
            <a:spAutoFit/>
          </a:bodyPr>
          <a:lstStyle/>
          <a:p>
            <a:pPr algn="ctr"/>
            <a:r>
              <a:rPr lang="fr-FR" sz="600">
                <a:solidFill>
                  <a:srgbClr val="7030A0"/>
                </a:solidFill>
              </a:rPr>
              <a:t>TPE Android</a:t>
            </a:r>
          </a:p>
        </p:txBody>
      </p:sp>
      <p:sp>
        <p:nvSpPr>
          <p:cNvPr id="65" name="ZoneTexte 64">
            <a:extLst>
              <a:ext uri="{FF2B5EF4-FFF2-40B4-BE49-F238E27FC236}">
                <a16:creationId xmlns:a16="http://schemas.microsoft.com/office/drawing/2014/main" id="{C0582FF3-6DA2-433D-8815-43C176DFBB4A}"/>
              </a:ext>
            </a:extLst>
          </p:cNvPr>
          <p:cNvSpPr txBox="1"/>
          <p:nvPr/>
        </p:nvSpPr>
        <p:spPr>
          <a:xfrm>
            <a:off x="7552882" y="2868031"/>
            <a:ext cx="1097423" cy="184666"/>
          </a:xfrm>
          <a:prstGeom prst="rect">
            <a:avLst/>
          </a:prstGeom>
          <a:solidFill>
            <a:schemeClr val="bg1"/>
          </a:solidFill>
          <a:ln>
            <a:solidFill>
              <a:srgbClr val="7030A0"/>
            </a:solidFill>
          </a:ln>
        </p:spPr>
        <p:txBody>
          <a:bodyPr wrap="square" rtlCol="0">
            <a:spAutoFit/>
          </a:bodyPr>
          <a:lstStyle/>
          <a:p>
            <a:pPr algn="ctr"/>
            <a:r>
              <a:rPr lang="fr-FR" sz="600">
                <a:solidFill>
                  <a:srgbClr val="7030A0"/>
                </a:solidFill>
              </a:rPr>
              <a:t>Android Mini</a:t>
            </a:r>
          </a:p>
        </p:txBody>
      </p:sp>
      <p:sp>
        <p:nvSpPr>
          <p:cNvPr id="66" name="ZoneTexte 65">
            <a:extLst>
              <a:ext uri="{FF2B5EF4-FFF2-40B4-BE49-F238E27FC236}">
                <a16:creationId xmlns:a16="http://schemas.microsoft.com/office/drawing/2014/main" id="{78233272-5AD5-47EE-A739-F965200D79AF}"/>
              </a:ext>
            </a:extLst>
          </p:cNvPr>
          <p:cNvSpPr txBox="1"/>
          <p:nvPr/>
        </p:nvSpPr>
        <p:spPr>
          <a:xfrm>
            <a:off x="6214934" y="3648426"/>
            <a:ext cx="1963038" cy="369332"/>
          </a:xfrm>
          <a:prstGeom prst="rect">
            <a:avLst/>
          </a:prstGeom>
          <a:noFill/>
          <a:ln>
            <a:solidFill>
              <a:schemeClr val="tx1"/>
            </a:solidFill>
          </a:ln>
        </p:spPr>
        <p:txBody>
          <a:bodyPr wrap="none" rtlCol="0">
            <a:spAutoFit/>
          </a:bodyPr>
          <a:lstStyle/>
          <a:p>
            <a:r>
              <a:rPr lang="fr-FR"/>
              <a:t>Offres à prioriser</a:t>
            </a:r>
          </a:p>
        </p:txBody>
      </p:sp>
      <p:sp>
        <p:nvSpPr>
          <p:cNvPr id="67" name="ZoneTexte 66">
            <a:extLst>
              <a:ext uri="{FF2B5EF4-FFF2-40B4-BE49-F238E27FC236}">
                <a16:creationId xmlns:a16="http://schemas.microsoft.com/office/drawing/2014/main" id="{9C1051DB-7547-4F98-843C-F3F7941080B6}"/>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4105229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890B3D6-528F-4B6D-9920-D65447629D71}"/>
              </a:ext>
            </a:extLst>
          </p:cNvPr>
          <p:cNvSpPr>
            <a:spLocks noGrp="1"/>
          </p:cNvSpPr>
          <p:nvPr>
            <p:ph type="sldNum" sz="quarter" idx="12"/>
          </p:nvPr>
        </p:nvSpPr>
        <p:spPr/>
        <p:txBody>
          <a:bodyPr/>
          <a:lstStyle/>
          <a:p>
            <a:fld id="{975A587B-5814-4D9B-9598-FE9CB954CB01}" type="slidenum">
              <a:rPr lang="fr-FR" smtClean="0"/>
              <a:t>14</a:t>
            </a:fld>
            <a:endParaRPr lang="fr-FR"/>
          </a:p>
        </p:txBody>
      </p:sp>
      <p:sp>
        <p:nvSpPr>
          <p:cNvPr id="5" name="Espace réservé du texte 4">
            <a:extLst>
              <a:ext uri="{FF2B5EF4-FFF2-40B4-BE49-F238E27FC236}">
                <a16:creationId xmlns:a16="http://schemas.microsoft.com/office/drawing/2014/main" id="{767642D7-CB8C-4CA6-B6D9-4C788E94872C}"/>
              </a:ext>
            </a:extLst>
          </p:cNvPr>
          <p:cNvSpPr>
            <a:spLocks noGrp="1"/>
          </p:cNvSpPr>
          <p:nvPr>
            <p:ph type="body" idx="1"/>
          </p:nvPr>
        </p:nvSpPr>
        <p:spPr>
          <a:xfrm>
            <a:off x="632382" y="1262503"/>
            <a:ext cx="10769511" cy="1175181"/>
          </a:xfrm>
        </p:spPr>
        <p:txBody>
          <a:bodyPr/>
          <a:lstStyle/>
          <a:p>
            <a:pPr>
              <a:spcBef>
                <a:spcPts val="0"/>
              </a:spcBef>
              <a:buClr>
                <a:schemeClr val="bg2"/>
              </a:buClr>
            </a:pPr>
            <a:r>
              <a:rPr lang="fr-FR" sz="1400" dirty="0">
                <a:solidFill>
                  <a:schemeClr val="bg2"/>
                </a:solidFill>
              </a:rPr>
              <a:t>IZ E-Commerce permet de : </a:t>
            </a:r>
          </a:p>
          <a:p>
            <a:pPr>
              <a:spcBef>
                <a:spcPts val="0"/>
              </a:spcBef>
              <a:buClr>
                <a:schemeClr val="tx1"/>
              </a:buClr>
            </a:pPr>
            <a:r>
              <a:rPr lang="fr-FR" sz="1200" b="0" dirty="0"/>
              <a:t>créer un site marchand, un site vitrine, de mettre en place des campagnes publicitaires ou de référencement sur internet </a:t>
            </a:r>
            <a:endParaRPr lang="fr-FR" sz="1200" b="0" dirty="0">
              <a:cs typeface="Arial"/>
            </a:endParaRPr>
          </a:p>
          <a:p>
            <a:pPr marL="285750" indent="-285750">
              <a:spcBef>
                <a:spcPts val="0"/>
              </a:spcBef>
              <a:buClr>
                <a:schemeClr val="tx1"/>
              </a:buClr>
              <a:buFont typeface="Arial" panose="020B0604020202020204" pitchFamily="34" charset="0"/>
              <a:buChar char="•"/>
            </a:pPr>
            <a:r>
              <a:rPr lang="fr-FR" sz="1200" b="0" dirty="0"/>
              <a:t>Offre clé en main de création de site Click &amp; </a:t>
            </a:r>
            <a:r>
              <a:rPr lang="fr-FR" sz="1200" b="0" dirty="0" err="1"/>
              <a:t>Collect</a:t>
            </a:r>
            <a:endParaRPr lang="fr-FR" sz="1200" b="0" dirty="0">
              <a:cs typeface="Arial"/>
            </a:endParaRPr>
          </a:p>
          <a:p>
            <a:pPr marL="285750" indent="-285750">
              <a:spcBef>
                <a:spcPts val="0"/>
              </a:spcBef>
              <a:buClr>
                <a:schemeClr val="tx1"/>
              </a:buClr>
              <a:buFont typeface="Arial" panose="020B0604020202020204" pitchFamily="34" charset="0"/>
              <a:buChar char="•"/>
            </a:pPr>
            <a:r>
              <a:rPr lang="fr-FR" sz="1200" b="0" dirty="0"/>
              <a:t>Référencement</a:t>
            </a:r>
            <a:endParaRPr lang="fr-FR" sz="1200" b="0" dirty="0">
              <a:cs typeface="Arial"/>
            </a:endParaRPr>
          </a:p>
          <a:p>
            <a:pPr marL="285750" indent="-285750">
              <a:spcBef>
                <a:spcPts val="0"/>
              </a:spcBef>
              <a:buClr>
                <a:schemeClr val="tx1"/>
              </a:buClr>
              <a:buFont typeface="Arial" panose="020B0604020202020204" pitchFamily="34" charset="0"/>
              <a:buChar char="•"/>
            </a:pPr>
            <a:r>
              <a:rPr lang="fr-FR" sz="1200" b="0" dirty="0"/>
              <a:t>Conseiller sur la présence en ligne et réseaux sociaux et accompagnement publicitaire </a:t>
            </a:r>
            <a:endParaRPr lang="fr-FR" sz="1200" b="0" dirty="0">
              <a:cs typeface="Arial"/>
            </a:endParaRPr>
          </a:p>
          <a:p>
            <a:pPr marL="342900" indent="-342900">
              <a:spcBef>
                <a:spcPts val="0"/>
              </a:spcBef>
              <a:buClr>
                <a:schemeClr val="bg2"/>
              </a:buClr>
              <a:buFont typeface="Wingdings" panose="05000000000000000000" pitchFamily="2" charset="2"/>
              <a:buChar char="§"/>
            </a:pPr>
            <a:endParaRPr lang="fr-FR" sz="1600" b="0" dirty="0"/>
          </a:p>
        </p:txBody>
      </p:sp>
      <p:sp>
        <p:nvSpPr>
          <p:cNvPr id="6" name="Titre 5">
            <a:extLst>
              <a:ext uri="{FF2B5EF4-FFF2-40B4-BE49-F238E27FC236}">
                <a16:creationId xmlns:a16="http://schemas.microsoft.com/office/drawing/2014/main" id="{933D3E2E-D611-47C5-9B2E-2672968EF2C3}"/>
              </a:ext>
            </a:extLst>
          </p:cNvPr>
          <p:cNvSpPr>
            <a:spLocks noGrp="1"/>
          </p:cNvSpPr>
          <p:nvPr>
            <p:ph type="title"/>
          </p:nvPr>
        </p:nvSpPr>
        <p:spPr>
          <a:xfrm>
            <a:off x="667686" y="171798"/>
            <a:ext cx="10800000" cy="719227"/>
          </a:xfrm>
        </p:spPr>
        <p:txBody>
          <a:bodyPr/>
          <a:lstStyle/>
          <a:p>
            <a:r>
              <a:rPr lang="fr-FR" err="1"/>
              <a:t>Iz</a:t>
            </a:r>
            <a:r>
              <a:rPr lang="fr-FR"/>
              <a:t> E-commerce</a:t>
            </a:r>
          </a:p>
        </p:txBody>
      </p:sp>
      <p:sp>
        <p:nvSpPr>
          <p:cNvPr id="25" name="Espace réservé du pied de page 5">
            <a:extLst>
              <a:ext uri="{FF2B5EF4-FFF2-40B4-BE49-F238E27FC236}">
                <a16:creationId xmlns:a16="http://schemas.microsoft.com/office/drawing/2014/main" id="{D1030A0E-67D8-4507-8908-77EC94A0B898}"/>
              </a:ext>
            </a:extLst>
          </p:cNvPr>
          <p:cNvSpPr>
            <a:spLocks noGrp="1"/>
          </p:cNvSpPr>
          <p:nvPr>
            <p:ph type="ftr" sz="quarter" idx="11"/>
          </p:nvPr>
        </p:nvSpPr>
        <p:spPr>
          <a:xfrm>
            <a:off x="632382" y="6606000"/>
            <a:ext cx="3600000" cy="252000"/>
          </a:xfrm>
        </p:spPr>
        <p:txBody>
          <a:bodyPr/>
          <a:lstStyle/>
          <a:p>
            <a:r>
              <a:rPr lang="fr-FR"/>
              <a:t>La Gestion des Flux - Septembre 2022</a:t>
            </a:r>
          </a:p>
        </p:txBody>
      </p:sp>
      <p:sp>
        <p:nvSpPr>
          <p:cNvPr id="29" name="Espace réservé du texte 6">
            <a:extLst>
              <a:ext uri="{FF2B5EF4-FFF2-40B4-BE49-F238E27FC236}">
                <a16:creationId xmlns:a16="http://schemas.microsoft.com/office/drawing/2014/main" id="{FB33BE7D-AAC0-0466-2071-167E83C73274}"/>
              </a:ext>
            </a:extLst>
          </p:cNvPr>
          <p:cNvSpPr txBox="1">
            <a:spLocks/>
          </p:cNvSpPr>
          <p:nvPr/>
        </p:nvSpPr>
        <p:spPr>
          <a:xfrm>
            <a:off x="632383" y="828015"/>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defTabSz="609585">
              <a:buClr>
                <a:schemeClr val="tx2"/>
              </a:buClr>
              <a:defRPr/>
            </a:pPr>
            <a:r>
              <a:rPr lang="fr-FR" sz="1600">
                <a:latin typeface="+mj-lt"/>
              </a:rPr>
              <a:t>Accompagnement du client dans la digitalisation de son activité au travers d’une offre étendue </a:t>
            </a:r>
            <a:endParaRPr lang="fr-FR">
              <a:latin typeface="+mj-lt"/>
            </a:endParaRPr>
          </a:p>
        </p:txBody>
      </p:sp>
      <p:sp>
        <p:nvSpPr>
          <p:cNvPr id="12" name="Organigramme : Connecteur page suivante 11">
            <a:extLst>
              <a:ext uri="{FF2B5EF4-FFF2-40B4-BE49-F238E27FC236}">
                <a16:creationId xmlns:a16="http://schemas.microsoft.com/office/drawing/2014/main" id="{9B8C2B7C-08A2-D1A0-D794-BE88CB82B924}"/>
              </a:ext>
            </a:extLst>
          </p:cNvPr>
          <p:cNvSpPr/>
          <p:nvPr/>
        </p:nvSpPr>
        <p:spPr>
          <a:xfrm>
            <a:off x="4812360" y="2677537"/>
            <a:ext cx="6731063" cy="510216"/>
          </a:xfrm>
          <a:prstGeom prst="flowChartOffpageConnector">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a:t>Besoins clients</a:t>
            </a:r>
          </a:p>
        </p:txBody>
      </p:sp>
      <p:sp>
        <p:nvSpPr>
          <p:cNvPr id="13" name="Forme en L 12">
            <a:extLst>
              <a:ext uri="{FF2B5EF4-FFF2-40B4-BE49-F238E27FC236}">
                <a16:creationId xmlns:a16="http://schemas.microsoft.com/office/drawing/2014/main" id="{9D263E59-30BD-365F-D7E4-DDB2B8247265}"/>
              </a:ext>
            </a:extLst>
          </p:cNvPr>
          <p:cNvSpPr/>
          <p:nvPr/>
        </p:nvSpPr>
        <p:spPr>
          <a:xfrm rot="10800000">
            <a:off x="4812360" y="3263390"/>
            <a:ext cx="2160856" cy="1223741"/>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orme en L 33">
            <a:extLst>
              <a:ext uri="{FF2B5EF4-FFF2-40B4-BE49-F238E27FC236}">
                <a16:creationId xmlns:a16="http://schemas.microsoft.com/office/drawing/2014/main" id="{0A9AFCF7-1EB3-57F3-0D0C-19EFF02A6E94}"/>
              </a:ext>
            </a:extLst>
          </p:cNvPr>
          <p:cNvSpPr/>
          <p:nvPr/>
        </p:nvSpPr>
        <p:spPr>
          <a:xfrm>
            <a:off x="4812360" y="4424884"/>
            <a:ext cx="2160856" cy="1355436"/>
          </a:xfrm>
          <a:prstGeom prst="corner">
            <a:avLst>
              <a:gd name="adj1" fmla="val 90334"/>
              <a:gd name="adj2" fmla="val 99146"/>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Ize-commerce vous accompagne dans la création de votre site internet, grâce à leurs experts</a:t>
            </a:r>
          </a:p>
        </p:txBody>
      </p:sp>
      <p:sp>
        <p:nvSpPr>
          <p:cNvPr id="35" name="Forme en L 34">
            <a:extLst>
              <a:ext uri="{FF2B5EF4-FFF2-40B4-BE49-F238E27FC236}">
                <a16:creationId xmlns:a16="http://schemas.microsoft.com/office/drawing/2014/main" id="{C0742289-AE96-3A9C-72A2-E1553C9CB121}"/>
              </a:ext>
            </a:extLst>
          </p:cNvPr>
          <p:cNvSpPr/>
          <p:nvPr/>
        </p:nvSpPr>
        <p:spPr>
          <a:xfrm rot="10800000">
            <a:off x="7113156" y="3257667"/>
            <a:ext cx="2160856" cy="1227338"/>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Forme en L 35">
            <a:extLst>
              <a:ext uri="{FF2B5EF4-FFF2-40B4-BE49-F238E27FC236}">
                <a16:creationId xmlns:a16="http://schemas.microsoft.com/office/drawing/2014/main" id="{82E6F584-187E-6D46-5E84-4F211342FF3A}"/>
              </a:ext>
            </a:extLst>
          </p:cNvPr>
          <p:cNvSpPr/>
          <p:nvPr/>
        </p:nvSpPr>
        <p:spPr>
          <a:xfrm>
            <a:off x="7113156" y="4419161"/>
            <a:ext cx="2160856" cy="1355436"/>
          </a:xfrm>
          <a:prstGeom prst="corner">
            <a:avLst>
              <a:gd name="adj1" fmla="val 90334"/>
              <a:gd name="adj2" fmla="val 9710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Ize-commerce propose un accompagnement sur votre visibilité sur internet (référencement, réseau sociaux </a:t>
            </a:r>
            <a:r>
              <a:rPr lang="fr-FR" sz="1100" err="1">
                <a:solidFill>
                  <a:schemeClr val="tx1"/>
                </a:solidFill>
              </a:rPr>
              <a:t>etc</a:t>
            </a:r>
            <a:r>
              <a:rPr lang="fr-FR" sz="1100">
                <a:solidFill>
                  <a:schemeClr val="tx1"/>
                </a:solidFill>
              </a:rPr>
              <a:t>)</a:t>
            </a:r>
          </a:p>
        </p:txBody>
      </p:sp>
      <p:sp>
        <p:nvSpPr>
          <p:cNvPr id="37" name="Forme en L 36">
            <a:extLst>
              <a:ext uri="{FF2B5EF4-FFF2-40B4-BE49-F238E27FC236}">
                <a16:creationId xmlns:a16="http://schemas.microsoft.com/office/drawing/2014/main" id="{5132CC7C-1C1E-6248-900E-B98E19586643}"/>
              </a:ext>
            </a:extLst>
          </p:cNvPr>
          <p:cNvSpPr/>
          <p:nvPr/>
        </p:nvSpPr>
        <p:spPr>
          <a:xfrm rot="10800000">
            <a:off x="9413952" y="3260465"/>
            <a:ext cx="2160856" cy="1224540"/>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orme en L 37">
            <a:extLst>
              <a:ext uri="{FF2B5EF4-FFF2-40B4-BE49-F238E27FC236}">
                <a16:creationId xmlns:a16="http://schemas.microsoft.com/office/drawing/2014/main" id="{E60617BF-AEE5-0CD1-B401-E04D336D3730}"/>
              </a:ext>
            </a:extLst>
          </p:cNvPr>
          <p:cNvSpPr/>
          <p:nvPr/>
        </p:nvSpPr>
        <p:spPr>
          <a:xfrm>
            <a:off x="9413952" y="4421958"/>
            <a:ext cx="2160856" cy="1352639"/>
          </a:xfrm>
          <a:prstGeom prst="corner">
            <a:avLst>
              <a:gd name="adj1" fmla="val 90334"/>
              <a:gd name="adj2" fmla="val 10187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Ize-commerce propose des Campagnes Temps Forts (Facebook, Waze, SMS…) pour générer du trafic et développer son chiffre d’affaires</a:t>
            </a:r>
          </a:p>
        </p:txBody>
      </p:sp>
      <p:sp>
        <p:nvSpPr>
          <p:cNvPr id="60" name="Rectangle 59">
            <a:extLst>
              <a:ext uri="{FF2B5EF4-FFF2-40B4-BE49-F238E27FC236}">
                <a16:creationId xmlns:a16="http://schemas.microsoft.com/office/drawing/2014/main" id="{9EA7575D-C369-A0DE-675D-6F9B8E085FC6}"/>
              </a:ext>
            </a:extLst>
          </p:cNvPr>
          <p:cNvSpPr/>
          <p:nvPr/>
        </p:nvSpPr>
        <p:spPr>
          <a:xfrm>
            <a:off x="4812360" y="3257667"/>
            <a:ext cx="2160856" cy="1064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souhaite un site internet vitrine sans e-commerce</a:t>
            </a:r>
          </a:p>
        </p:txBody>
      </p:sp>
      <p:sp>
        <p:nvSpPr>
          <p:cNvPr id="62" name="Rectangle 61">
            <a:extLst>
              <a:ext uri="{FF2B5EF4-FFF2-40B4-BE49-F238E27FC236}">
                <a16:creationId xmlns:a16="http://schemas.microsoft.com/office/drawing/2014/main" id="{6AF59B10-99BC-C41C-4F8A-A45017C88506}"/>
              </a:ext>
            </a:extLst>
          </p:cNvPr>
          <p:cNvSpPr/>
          <p:nvPr/>
        </p:nvSpPr>
        <p:spPr>
          <a:xfrm>
            <a:off x="7113156" y="3257666"/>
            <a:ext cx="2160856" cy="1064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J’ai déjà un site internet mais souhaite renforcer sa présence et sa visibilité sur le Web</a:t>
            </a:r>
          </a:p>
        </p:txBody>
      </p:sp>
      <p:graphicFrame>
        <p:nvGraphicFramePr>
          <p:cNvPr id="69" name="Diagramme 68">
            <a:extLst>
              <a:ext uri="{FF2B5EF4-FFF2-40B4-BE49-F238E27FC236}">
                <a16:creationId xmlns:a16="http://schemas.microsoft.com/office/drawing/2014/main" id="{6672856F-AA73-85CC-D2B4-3425200237E8}"/>
              </a:ext>
            </a:extLst>
          </p:cNvPr>
          <p:cNvGraphicFramePr/>
          <p:nvPr/>
        </p:nvGraphicFramePr>
        <p:xfrm>
          <a:off x="39462" y="2459116"/>
          <a:ext cx="4594686" cy="3888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0" name="Rectangle 69">
            <a:extLst>
              <a:ext uri="{FF2B5EF4-FFF2-40B4-BE49-F238E27FC236}">
                <a16:creationId xmlns:a16="http://schemas.microsoft.com/office/drawing/2014/main" id="{68E61A5F-88E2-982C-7186-12B7F619A18A}"/>
              </a:ext>
            </a:extLst>
          </p:cNvPr>
          <p:cNvSpPr/>
          <p:nvPr/>
        </p:nvSpPr>
        <p:spPr>
          <a:xfrm>
            <a:off x="86555" y="3045969"/>
            <a:ext cx="1020932" cy="1029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a:solidFill>
                  <a:schemeClr val="bg2"/>
                </a:solidFill>
              </a:rPr>
              <a:t>CIBLE</a:t>
            </a:r>
          </a:p>
        </p:txBody>
      </p:sp>
      <p:sp>
        <p:nvSpPr>
          <p:cNvPr id="71" name="Rectangle 70">
            <a:extLst>
              <a:ext uri="{FF2B5EF4-FFF2-40B4-BE49-F238E27FC236}">
                <a16:creationId xmlns:a16="http://schemas.microsoft.com/office/drawing/2014/main" id="{0B922F2C-8EDF-8F49-BCAE-FAE3999FA69C}"/>
              </a:ext>
            </a:extLst>
          </p:cNvPr>
          <p:cNvSpPr/>
          <p:nvPr/>
        </p:nvSpPr>
        <p:spPr>
          <a:xfrm>
            <a:off x="21523" y="4745299"/>
            <a:ext cx="1168899" cy="102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a:solidFill>
                  <a:schemeClr val="bg2"/>
                </a:solidFill>
              </a:rPr>
              <a:t>DISTRIBUTION</a:t>
            </a:r>
          </a:p>
        </p:txBody>
      </p:sp>
      <p:sp>
        <p:nvSpPr>
          <p:cNvPr id="27" name="Oval 5">
            <a:extLst>
              <a:ext uri="{FF2B5EF4-FFF2-40B4-BE49-F238E27FC236}">
                <a16:creationId xmlns:a16="http://schemas.microsoft.com/office/drawing/2014/main" id="{E82D5ACA-9A8C-3BAA-B657-005BF3D86F00}"/>
              </a:ext>
            </a:extLst>
          </p:cNvPr>
          <p:cNvSpPr/>
          <p:nvPr/>
        </p:nvSpPr>
        <p:spPr>
          <a:xfrm>
            <a:off x="7004004" y="2126760"/>
            <a:ext cx="403746" cy="447015"/>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pic>
        <p:nvPicPr>
          <p:cNvPr id="28" name="Graphic 50">
            <a:extLst>
              <a:ext uri="{FF2B5EF4-FFF2-40B4-BE49-F238E27FC236}">
                <a16:creationId xmlns:a16="http://schemas.microsoft.com/office/drawing/2014/main" id="{0400BFF5-0F98-24F7-5AA1-1F0556E0A7D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44280" y="1980600"/>
            <a:ext cx="262538" cy="290674"/>
          </a:xfrm>
          <a:prstGeom prst="rect">
            <a:avLst/>
          </a:prstGeom>
        </p:spPr>
      </p:pic>
      <p:sp>
        <p:nvSpPr>
          <p:cNvPr id="31" name="ZoneTexte 30">
            <a:extLst>
              <a:ext uri="{FF2B5EF4-FFF2-40B4-BE49-F238E27FC236}">
                <a16:creationId xmlns:a16="http://schemas.microsoft.com/office/drawing/2014/main" id="{D8DEF0A9-02D7-B0B4-9BB8-42654E27D645}"/>
              </a:ext>
            </a:extLst>
          </p:cNvPr>
          <p:cNvSpPr txBox="1"/>
          <p:nvPr/>
        </p:nvSpPr>
        <p:spPr>
          <a:xfrm>
            <a:off x="1107487" y="3185029"/>
            <a:ext cx="3544600" cy="1200329"/>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
                <a:srgbClr val="DA1321"/>
              </a:buClr>
              <a:buSzTx/>
              <a:tabLst/>
              <a:defRPr/>
            </a:pPr>
            <a:r>
              <a:rPr kumimoji="0" lang="fr-FR" sz="1200" i="0" u="none" strike="noStrike" kern="0" cap="none" spc="0" normalizeH="0" baseline="0" noProof="0" dirty="0">
                <a:ln>
                  <a:noFill/>
                </a:ln>
                <a:solidFill>
                  <a:srgbClr val="3E454A"/>
                </a:solidFill>
                <a:effectLst/>
                <a:uLnTx/>
                <a:uFillTx/>
              </a:rPr>
              <a:t>Professionnel souhaitant créer son site internet (site e-commerce, site Click&amp;Collect, site vitrine) : commerçant, artisan, profession libérale</a:t>
            </a:r>
          </a:p>
          <a:p>
            <a:pPr marR="0" lvl="0" defTabSz="914400" eaLnBrk="1" fontAlgn="auto" latinLnBrk="0" hangingPunct="1">
              <a:lnSpc>
                <a:spcPct val="100000"/>
              </a:lnSpc>
              <a:spcBef>
                <a:spcPts val="0"/>
              </a:spcBef>
              <a:spcAft>
                <a:spcPts val="0"/>
              </a:spcAft>
              <a:buClr>
                <a:srgbClr val="DA1321"/>
              </a:buClr>
              <a:buSzTx/>
              <a:tabLst/>
              <a:defRPr/>
            </a:pPr>
            <a:endParaRPr kumimoji="0" lang="fr-FR" sz="1200" i="0" u="none" strike="noStrike" kern="0" cap="none" spc="0" normalizeH="0" baseline="0" noProof="0" dirty="0">
              <a:ln>
                <a:noFill/>
              </a:ln>
              <a:solidFill>
                <a:srgbClr val="3E454A"/>
              </a:solidFill>
              <a:effectLst/>
              <a:uLnTx/>
              <a:uFillTx/>
            </a:endParaRPr>
          </a:p>
          <a:p>
            <a:pPr marR="0" lvl="0" defTabSz="914400" eaLnBrk="1" fontAlgn="auto" latinLnBrk="0" hangingPunct="1">
              <a:lnSpc>
                <a:spcPct val="100000"/>
              </a:lnSpc>
              <a:spcBef>
                <a:spcPts val="0"/>
              </a:spcBef>
              <a:spcAft>
                <a:spcPts val="0"/>
              </a:spcAft>
              <a:buClr>
                <a:srgbClr val="DA1321"/>
              </a:buClr>
              <a:buSzTx/>
              <a:tabLst/>
              <a:defRPr/>
            </a:pPr>
            <a:r>
              <a:rPr kumimoji="0" lang="fr-FR" sz="1200" i="0" u="none" strike="noStrike" kern="0" cap="none" spc="0" normalizeH="0" baseline="0" noProof="0" dirty="0">
                <a:ln>
                  <a:noFill/>
                </a:ln>
                <a:solidFill>
                  <a:srgbClr val="3E454A"/>
                </a:solidFill>
                <a:effectLst/>
                <a:uLnTx/>
                <a:uFillTx/>
              </a:rPr>
              <a:t>Professionnel souhaitant développer sa visibilité sur internet</a:t>
            </a:r>
            <a:endParaRPr kumimoji="0" lang="fr-FR" sz="1200" i="0" u="none" strike="noStrike" kern="0" cap="none" spc="0" normalizeH="0" baseline="0" noProof="0" dirty="0">
              <a:ln>
                <a:noFill/>
              </a:ln>
              <a:solidFill>
                <a:sysClr val="windowText" lastClr="000000"/>
              </a:solidFill>
              <a:effectLst/>
              <a:uLnTx/>
              <a:uFillTx/>
            </a:endParaRPr>
          </a:p>
        </p:txBody>
      </p:sp>
      <p:sp>
        <p:nvSpPr>
          <p:cNvPr id="33" name="ZoneTexte 32">
            <a:extLst>
              <a:ext uri="{FF2B5EF4-FFF2-40B4-BE49-F238E27FC236}">
                <a16:creationId xmlns:a16="http://schemas.microsoft.com/office/drawing/2014/main" id="{1C547C58-3B12-A223-7990-CABA6A2EECAC}"/>
              </a:ext>
            </a:extLst>
          </p:cNvPr>
          <p:cNvSpPr txBox="1"/>
          <p:nvPr/>
        </p:nvSpPr>
        <p:spPr>
          <a:xfrm>
            <a:off x="1190422" y="4745299"/>
            <a:ext cx="3300532" cy="1738938"/>
          </a:xfrm>
          <a:prstGeom prst="rect">
            <a:avLst/>
          </a:prstGeom>
          <a:noFill/>
        </p:spPr>
        <p:txBody>
          <a:bodyPr wrap="square">
            <a:spAutoFit/>
          </a:bodyPr>
          <a:lstStyle/>
          <a:p>
            <a:pPr>
              <a:buClr>
                <a:srgbClr val="DA1321"/>
              </a:buClr>
              <a:defRPr/>
            </a:pPr>
            <a:r>
              <a:rPr lang="fr-FR" sz="1200" kern="0">
                <a:solidFill>
                  <a:srgbClr val="3E454A"/>
                </a:solidFill>
              </a:rPr>
              <a:t>Détection du besoin par le conseiller et envoi d’un lead dans Monexpert</a:t>
            </a:r>
          </a:p>
          <a:p>
            <a:pPr>
              <a:buClr>
                <a:srgbClr val="DA1321"/>
              </a:buClr>
              <a:defRPr/>
            </a:pPr>
            <a:endParaRPr lang="fr-FR" sz="1200" kern="0">
              <a:solidFill>
                <a:srgbClr val="3E454A"/>
              </a:solidFill>
            </a:endParaRPr>
          </a:p>
          <a:p>
            <a:pPr>
              <a:buClr>
                <a:srgbClr val="DA1321"/>
              </a:buClr>
              <a:defRPr/>
            </a:pPr>
            <a:r>
              <a:rPr lang="fr-FR" sz="1200" kern="0">
                <a:solidFill>
                  <a:srgbClr val="3E454A"/>
                </a:solidFill>
              </a:rPr>
              <a:t>Gestion du lead part les expert IZ e-commerce (qualification du besoin et vente du contrat adapté)</a:t>
            </a:r>
          </a:p>
          <a:p>
            <a:pPr>
              <a:buClr>
                <a:srgbClr val="DA1321"/>
              </a:buClr>
              <a:defRPr/>
            </a:pPr>
            <a:endParaRPr lang="fr-FR" sz="1200" kern="0">
              <a:solidFill>
                <a:srgbClr val="3E454A"/>
              </a:solidFill>
            </a:endParaRPr>
          </a:p>
          <a:p>
            <a:pPr>
              <a:buClr>
                <a:srgbClr val="DA1321"/>
              </a:buClr>
              <a:defRPr/>
            </a:pPr>
            <a:r>
              <a:rPr lang="fr-FR" sz="1200" kern="0">
                <a:solidFill>
                  <a:srgbClr val="3E454A"/>
                </a:solidFill>
              </a:rPr>
              <a:t>Suivi des leads envoyés via Monexpert </a:t>
            </a:r>
          </a:p>
          <a:p>
            <a:pPr marR="0" lvl="0" defTabSz="914400" eaLnBrk="1" fontAlgn="auto" latinLnBrk="0" hangingPunct="1">
              <a:lnSpc>
                <a:spcPct val="100000"/>
              </a:lnSpc>
              <a:spcBef>
                <a:spcPts val="0"/>
              </a:spcBef>
              <a:spcAft>
                <a:spcPts val="0"/>
              </a:spcAft>
              <a:buClr>
                <a:srgbClr val="D7000F"/>
              </a:buClr>
              <a:buSzTx/>
              <a:tabLst/>
              <a:defRPr/>
            </a:pPr>
            <a:endParaRPr kumimoji="0" lang="fr-FR" sz="1100" b="0" i="0" u="none" strike="noStrike" kern="0" cap="none" spc="0" normalizeH="0" baseline="0" noProof="0">
              <a:ln>
                <a:noFill/>
              </a:ln>
              <a:solidFill>
                <a:srgbClr val="3E454A"/>
              </a:solidFill>
              <a:effectLst/>
              <a:uLnTx/>
              <a:uFillTx/>
            </a:endParaRPr>
          </a:p>
        </p:txBody>
      </p:sp>
      <p:sp>
        <p:nvSpPr>
          <p:cNvPr id="30" name="Rectangle : coins arrondis 29">
            <a:extLst>
              <a:ext uri="{FF2B5EF4-FFF2-40B4-BE49-F238E27FC236}">
                <a16:creationId xmlns:a16="http://schemas.microsoft.com/office/drawing/2014/main" id="{95D4EF87-15FF-4203-A44F-C9AF36B65422}"/>
              </a:ext>
            </a:extLst>
          </p:cNvPr>
          <p:cNvSpPr/>
          <p:nvPr/>
        </p:nvSpPr>
        <p:spPr>
          <a:xfrm>
            <a:off x="10836923" y="98439"/>
            <a:ext cx="1261527" cy="6300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a:t>IZ’Ecommerce</a:t>
            </a:r>
          </a:p>
        </p:txBody>
      </p:sp>
      <p:sp>
        <p:nvSpPr>
          <p:cNvPr id="32" name="TextBox 75">
            <a:extLst>
              <a:ext uri="{FF2B5EF4-FFF2-40B4-BE49-F238E27FC236}">
                <a16:creationId xmlns:a16="http://schemas.microsoft.com/office/drawing/2014/main" id="{057573FA-CB9F-4C54-B876-5E5C313B1538}"/>
              </a:ext>
            </a:extLst>
          </p:cNvPr>
          <p:cNvSpPr txBox="1"/>
          <p:nvPr/>
        </p:nvSpPr>
        <p:spPr>
          <a:xfrm>
            <a:off x="7548968" y="2086162"/>
            <a:ext cx="4196017" cy="222385"/>
          </a:xfrm>
          <a:prstGeom prst="rect">
            <a:avLst/>
          </a:prstGeom>
          <a:noFill/>
        </p:spPr>
        <p:txBody>
          <a:bodyPr wrap="square" lIns="0" tIns="0" rIns="0" bIns="0" rtlCol="0" anchor="ctr">
            <a:noAutofit/>
          </a:bodyPr>
          <a:lstStyle/>
          <a:p>
            <a:pPr>
              <a:spcAft>
                <a:spcPts val="200"/>
              </a:spcAft>
            </a:pPr>
            <a:r>
              <a:rPr lang="fr-FR" sz="1333" b="1"/>
              <a:t>Pensez à visionner les vidéos à votre disposition</a:t>
            </a:r>
          </a:p>
          <a:p>
            <a:pPr>
              <a:spcAft>
                <a:spcPts val="200"/>
              </a:spcAft>
            </a:pPr>
            <a:r>
              <a:rPr lang="fr-FR" sz="1333"/>
              <a:t>Clic </a:t>
            </a:r>
            <a:r>
              <a:rPr lang="fr-FR" sz="1333">
                <a:hlinkClick r:id="rId9"/>
              </a:rPr>
              <a:t>ici</a:t>
            </a:r>
            <a:r>
              <a:rPr lang="fr-FR" sz="1333"/>
              <a:t>, </a:t>
            </a:r>
            <a:r>
              <a:rPr lang="fr-FR" sz="1333">
                <a:hlinkClick r:id="rId10"/>
              </a:rPr>
              <a:t>ici</a:t>
            </a:r>
            <a:r>
              <a:rPr lang="fr-FR" sz="1333"/>
              <a:t> et </a:t>
            </a:r>
            <a:r>
              <a:rPr lang="fr-FR" sz="1333">
                <a:hlinkClick r:id="rId11"/>
              </a:rPr>
              <a:t>ici</a:t>
            </a:r>
            <a:endParaRPr lang="fr-FR" sz="1333"/>
          </a:p>
        </p:txBody>
      </p:sp>
      <p:sp>
        <p:nvSpPr>
          <p:cNvPr id="39" name="Rectangle 38">
            <a:extLst>
              <a:ext uri="{FF2B5EF4-FFF2-40B4-BE49-F238E27FC236}">
                <a16:creationId xmlns:a16="http://schemas.microsoft.com/office/drawing/2014/main" id="{0CAD5341-CA93-41F8-8649-B3D683D8EAB7}"/>
              </a:ext>
            </a:extLst>
          </p:cNvPr>
          <p:cNvSpPr/>
          <p:nvPr/>
        </p:nvSpPr>
        <p:spPr>
          <a:xfrm>
            <a:off x="9413952" y="3257667"/>
            <a:ext cx="2160856" cy="1064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dirty="0">
                <a:solidFill>
                  <a:schemeClr val="tx1"/>
                </a:solidFill>
              </a:rPr>
              <a:t>Je désire booster mes ventes</a:t>
            </a:r>
          </a:p>
        </p:txBody>
      </p:sp>
      <p:sp>
        <p:nvSpPr>
          <p:cNvPr id="26" name="ZoneTexte 25">
            <a:extLst>
              <a:ext uri="{FF2B5EF4-FFF2-40B4-BE49-F238E27FC236}">
                <a16:creationId xmlns:a16="http://schemas.microsoft.com/office/drawing/2014/main" id="{D87F5992-383B-44AC-966D-6A6E37125172}"/>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2834924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890B3D6-528F-4B6D-9920-D65447629D71}"/>
              </a:ext>
            </a:extLst>
          </p:cNvPr>
          <p:cNvSpPr>
            <a:spLocks noGrp="1"/>
          </p:cNvSpPr>
          <p:nvPr>
            <p:ph type="sldNum" sz="quarter" idx="12"/>
          </p:nvPr>
        </p:nvSpPr>
        <p:spPr/>
        <p:txBody>
          <a:bodyPr/>
          <a:lstStyle/>
          <a:p>
            <a:fld id="{975A587B-5814-4D9B-9598-FE9CB954CB01}" type="slidenum">
              <a:rPr lang="fr-FR" smtClean="0"/>
              <a:t>15</a:t>
            </a:fld>
            <a:endParaRPr lang="fr-FR"/>
          </a:p>
        </p:txBody>
      </p:sp>
      <p:sp>
        <p:nvSpPr>
          <p:cNvPr id="5" name="Espace réservé du texte 4">
            <a:extLst>
              <a:ext uri="{FF2B5EF4-FFF2-40B4-BE49-F238E27FC236}">
                <a16:creationId xmlns:a16="http://schemas.microsoft.com/office/drawing/2014/main" id="{767642D7-CB8C-4CA6-B6D9-4C788E94872C}"/>
              </a:ext>
            </a:extLst>
          </p:cNvPr>
          <p:cNvSpPr>
            <a:spLocks noGrp="1"/>
          </p:cNvSpPr>
          <p:nvPr>
            <p:ph type="body" idx="1"/>
          </p:nvPr>
        </p:nvSpPr>
        <p:spPr>
          <a:xfrm>
            <a:off x="632382" y="1271975"/>
            <a:ext cx="10769511" cy="1175181"/>
          </a:xfrm>
        </p:spPr>
        <p:txBody>
          <a:bodyPr/>
          <a:lstStyle/>
          <a:p>
            <a:pPr>
              <a:spcBef>
                <a:spcPts val="0"/>
              </a:spcBef>
              <a:buClr>
                <a:schemeClr val="bg2"/>
              </a:buClr>
            </a:pPr>
            <a:r>
              <a:rPr lang="fr-FR" sz="1400">
                <a:solidFill>
                  <a:schemeClr val="bg2"/>
                </a:solidFill>
              </a:rPr>
              <a:t>PayPlug permet de : </a:t>
            </a:r>
          </a:p>
          <a:p>
            <a:pPr>
              <a:spcBef>
                <a:spcPts val="0"/>
              </a:spcBef>
              <a:buClr>
                <a:schemeClr val="bg2"/>
              </a:buClr>
            </a:pPr>
            <a:r>
              <a:rPr lang="fr-FR" sz="1200" b="0"/>
              <a:t>Proposer une solution complète d’encaissements sur un site marchand incluant le contrat monétique et la solution technique (full service)</a:t>
            </a:r>
            <a:endParaRPr lang="fr-FR" sz="1200" b="0">
              <a:cs typeface="Arial"/>
            </a:endParaRPr>
          </a:p>
          <a:p>
            <a:pPr marL="171450" indent="-171450">
              <a:spcBef>
                <a:spcPts val="0"/>
              </a:spcBef>
              <a:buClr>
                <a:schemeClr val="tx1"/>
              </a:buClr>
              <a:buFont typeface="Arial" panose="020B0604020202020204" pitchFamily="34" charset="0"/>
              <a:buChar char="•"/>
            </a:pPr>
            <a:r>
              <a:rPr lang="fr-FR" sz="1200" b="0"/>
              <a:t>Accompagnement complet en français par des experts du e-commerce</a:t>
            </a:r>
            <a:endParaRPr lang="fr-FR" sz="1200" b="0">
              <a:cs typeface="Arial"/>
            </a:endParaRPr>
          </a:p>
          <a:p>
            <a:pPr marL="171450" indent="-171450">
              <a:spcBef>
                <a:spcPts val="0"/>
              </a:spcBef>
              <a:buClr>
                <a:schemeClr val="tx1"/>
              </a:buClr>
              <a:buFont typeface="Arial" panose="020B0604020202020204" pitchFamily="34" charset="0"/>
              <a:buChar char="•"/>
            </a:pPr>
            <a:r>
              <a:rPr lang="fr-FR" sz="1200" b="0"/>
              <a:t>3 offres possibles (Starter, Pro, Premium)</a:t>
            </a:r>
            <a:endParaRPr lang="fr-FR" sz="1200" b="0">
              <a:cs typeface="Arial"/>
            </a:endParaRPr>
          </a:p>
          <a:p>
            <a:pPr marL="171450" indent="-171450">
              <a:spcBef>
                <a:spcPts val="0"/>
              </a:spcBef>
              <a:buClr>
                <a:schemeClr val="tx1"/>
              </a:buClr>
              <a:buFont typeface="Arial" panose="020B0604020202020204" pitchFamily="34" charset="0"/>
              <a:buChar char="•"/>
            </a:pPr>
            <a:r>
              <a:rPr lang="fr-FR" sz="1200" b="0"/>
              <a:t>Paiement fractionné garanti en 3 ou 4 fois avec Oney - PayLater(1)</a:t>
            </a:r>
            <a:endParaRPr lang="fr-FR" sz="1200" b="0">
              <a:cs typeface="Arial"/>
            </a:endParaRPr>
          </a:p>
          <a:p>
            <a:pPr marL="342900" indent="-342900">
              <a:spcBef>
                <a:spcPts val="0"/>
              </a:spcBef>
              <a:buClr>
                <a:schemeClr val="bg2"/>
              </a:buClr>
              <a:buFont typeface="Wingdings" panose="05000000000000000000" pitchFamily="2" charset="2"/>
              <a:buChar char="§"/>
            </a:pPr>
            <a:endParaRPr lang="fr-FR" sz="1600" b="0"/>
          </a:p>
        </p:txBody>
      </p:sp>
      <p:sp>
        <p:nvSpPr>
          <p:cNvPr id="6" name="Titre 5">
            <a:extLst>
              <a:ext uri="{FF2B5EF4-FFF2-40B4-BE49-F238E27FC236}">
                <a16:creationId xmlns:a16="http://schemas.microsoft.com/office/drawing/2014/main" id="{933D3E2E-D611-47C5-9B2E-2672968EF2C3}"/>
              </a:ext>
            </a:extLst>
          </p:cNvPr>
          <p:cNvSpPr>
            <a:spLocks noGrp="1"/>
          </p:cNvSpPr>
          <p:nvPr>
            <p:ph type="title"/>
          </p:nvPr>
        </p:nvSpPr>
        <p:spPr/>
        <p:txBody>
          <a:bodyPr/>
          <a:lstStyle/>
          <a:p>
            <a:r>
              <a:rPr lang="fr-FR"/>
              <a:t>Payplug</a:t>
            </a:r>
          </a:p>
        </p:txBody>
      </p:sp>
      <p:sp>
        <p:nvSpPr>
          <p:cNvPr id="25" name="Espace réservé du pied de page 5">
            <a:extLst>
              <a:ext uri="{FF2B5EF4-FFF2-40B4-BE49-F238E27FC236}">
                <a16:creationId xmlns:a16="http://schemas.microsoft.com/office/drawing/2014/main" id="{D1030A0E-67D8-4507-8908-77EC94A0B898}"/>
              </a:ext>
            </a:extLst>
          </p:cNvPr>
          <p:cNvSpPr>
            <a:spLocks noGrp="1"/>
          </p:cNvSpPr>
          <p:nvPr>
            <p:ph type="ftr" sz="quarter" idx="11"/>
          </p:nvPr>
        </p:nvSpPr>
        <p:spPr>
          <a:xfrm>
            <a:off x="632382" y="6606000"/>
            <a:ext cx="3600000" cy="252000"/>
          </a:xfrm>
        </p:spPr>
        <p:txBody>
          <a:bodyPr/>
          <a:lstStyle/>
          <a:p>
            <a:r>
              <a:rPr lang="fr-FR"/>
              <a:t>La Gestion des Flux - Septembre 2022</a:t>
            </a:r>
          </a:p>
        </p:txBody>
      </p:sp>
      <p:sp>
        <p:nvSpPr>
          <p:cNvPr id="29" name="Espace réservé du texte 6">
            <a:extLst>
              <a:ext uri="{FF2B5EF4-FFF2-40B4-BE49-F238E27FC236}">
                <a16:creationId xmlns:a16="http://schemas.microsoft.com/office/drawing/2014/main" id="{FB33BE7D-AAC0-0466-2071-167E83C73274}"/>
              </a:ext>
            </a:extLst>
          </p:cNvPr>
          <p:cNvSpPr txBox="1">
            <a:spLocks/>
          </p:cNvSpPr>
          <p:nvPr/>
        </p:nvSpPr>
        <p:spPr>
          <a:xfrm>
            <a:off x="632383" y="828015"/>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defTabSz="609585">
              <a:buClr>
                <a:schemeClr val="tx2"/>
              </a:buClr>
              <a:defRPr/>
            </a:pPr>
            <a:r>
              <a:rPr lang="fr-FR" sz="1600">
                <a:latin typeface="+mj-lt"/>
              </a:rPr>
              <a:t>Solution d’encaissement sur un site marchand </a:t>
            </a:r>
          </a:p>
        </p:txBody>
      </p:sp>
      <p:sp>
        <p:nvSpPr>
          <p:cNvPr id="12" name="Organigramme : Connecteur page suivante 11">
            <a:extLst>
              <a:ext uri="{FF2B5EF4-FFF2-40B4-BE49-F238E27FC236}">
                <a16:creationId xmlns:a16="http://schemas.microsoft.com/office/drawing/2014/main" id="{9B8C2B7C-08A2-D1A0-D794-BE88CB82B924}"/>
              </a:ext>
            </a:extLst>
          </p:cNvPr>
          <p:cNvSpPr/>
          <p:nvPr/>
        </p:nvSpPr>
        <p:spPr>
          <a:xfrm>
            <a:off x="4812360" y="2677537"/>
            <a:ext cx="6731063" cy="510216"/>
          </a:xfrm>
          <a:prstGeom prst="flowChartOffpageConnector">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b="1">
                <a:cs typeface="Arial"/>
              </a:rPr>
              <a:t>Besoins clients </a:t>
            </a:r>
          </a:p>
        </p:txBody>
      </p:sp>
      <p:sp>
        <p:nvSpPr>
          <p:cNvPr id="13" name="Forme en L 12">
            <a:extLst>
              <a:ext uri="{FF2B5EF4-FFF2-40B4-BE49-F238E27FC236}">
                <a16:creationId xmlns:a16="http://schemas.microsoft.com/office/drawing/2014/main" id="{9D263E59-30BD-365F-D7E4-DDB2B8247265}"/>
              </a:ext>
            </a:extLst>
          </p:cNvPr>
          <p:cNvSpPr/>
          <p:nvPr/>
        </p:nvSpPr>
        <p:spPr>
          <a:xfrm rot="10800000">
            <a:off x="4812360" y="3263390"/>
            <a:ext cx="2160856" cy="1223741"/>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orme en L 33">
            <a:extLst>
              <a:ext uri="{FF2B5EF4-FFF2-40B4-BE49-F238E27FC236}">
                <a16:creationId xmlns:a16="http://schemas.microsoft.com/office/drawing/2014/main" id="{0A9AFCF7-1EB3-57F3-0D0C-19EFF02A6E94}"/>
              </a:ext>
            </a:extLst>
          </p:cNvPr>
          <p:cNvSpPr/>
          <p:nvPr/>
        </p:nvSpPr>
        <p:spPr>
          <a:xfrm>
            <a:off x="4812360" y="4424884"/>
            <a:ext cx="2160856" cy="1355436"/>
          </a:xfrm>
          <a:prstGeom prst="corner">
            <a:avLst>
              <a:gd name="adj1" fmla="val 90334"/>
              <a:gd name="adj2" fmla="val 99146"/>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La page est personnalisable et optimisée pour une utilisation sur tablette et mobile </a:t>
            </a:r>
          </a:p>
        </p:txBody>
      </p:sp>
      <p:sp>
        <p:nvSpPr>
          <p:cNvPr id="35" name="Forme en L 34">
            <a:extLst>
              <a:ext uri="{FF2B5EF4-FFF2-40B4-BE49-F238E27FC236}">
                <a16:creationId xmlns:a16="http://schemas.microsoft.com/office/drawing/2014/main" id="{C0742289-AE96-3A9C-72A2-E1553C9CB121}"/>
              </a:ext>
            </a:extLst>
          </p:cNvPr>
          <p:cNvSpPr/>
          <p:nvPr/>
        </p:nvSpPr>
        <p:spPr>
          <a:xfrm rot="10800000">
            <a:off x="7113156" y="3257667"/>
            <a:ext cx="2160856" cy="1227338"/>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Forme en L 35">
            <a:extLst>
              <a:ext uri="{FF2B5EF4-FFF2-40B4-BE49-F238E27FC236}">
                <a16:creationId xmlns:a16="http://schemas.microsoft.com/office/drawing/2014/main" id="{82E6F584-187E-6D46-5E84-4F211342FF3A}"/>
              </a:ext>
            </a:extLst>
          </p:cNvPr>
          <p:cNvSpPr/>
          <p:nvPr/>
        </p:nvSpPr>
        <p:spPr>
          <a:xfrm>
            <a:off x="7113156" y="4419161"/>
            <a:ext cx="2160856" cy="1355436"/>
          </a:xfrm>
          <a:prstGeom prst="corner">
            <a:avLst>
              <a:gd name="adj1" fmla="val 90334"/>
              <a:gd name="adj2" fmla="val 9710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C’est tout à possible avec le Paiement différé (débit de l’achat lors de l’envoi ou de la livraison de la commande)</a:t>
            </a:r>
          </a:p>
        </p:txBody>
      </p:sp>
      <p:sp>
        <p:nvSpPr>
          <p:cNvPr id="37" name="Forme en L 36">
            <a:extLst>
              <a:ext uri="{FF2B5EF4-FFF2-40B4-BE49-F238E27FC236}">
                <a16:creationId xmlns:a16="http://schemas.microsoft.com/office/drawing/2014/main" id="{5132CC7C-1C1E-6248-900E-B98E19586643}"/>
              </a:ext>
            </a:extLst>
          </p:cNvPr>
          <p:cNvSpPr/>
          <p:nvPr/>
        </p:nvSpPr>
        <p:spPr>
          <a:xfrm rot="10800000">
            <a:off x="9413952" y="3260465"/>
            <a:ext cx="2160856" cy="1224540"/>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orme en L 37">
            <a:extLst>
              <a:ext uri="{FF2B5EF4-FFF2-40B4-BE49-F238E27FC236}">
                <a16:creationId xmlns:a16="http://schemas.microsoft.com/office/drawing/2014/main" id="{E60617BF-AEE5-0CD1-B401-E04D336D3730}"/>
              </a:ext>
            </a:extLst>
          </p:cNvPr>
          <p:cNvSpPr/>
          <p:nvPr/>
        </p:nvSpPr>
        <p:spPr>
          <a:xfrm>
            <a:off x="9413952" y="4421958"/>
            <a:ext cx="2160856" cy="1352639"/>
          </a:xfrm>
          <a:prstGeom prst="corner">
            <a:avLst>
              <a:gd name="adj1" fmla="val 90334"/>
              <a:gd name="adj2" fmla="val 10187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Les fonds sont récupérables par virement automatique sous 24h sur le compte bancaire </a:t>
            </a:r>
          </a:p>
        </p:txBody>
      </p:sp>
      <p:sp>
        <p:nvSpPr>
          <p:cNvPr id="60" name="Rectangle 59">
            <a:extLst>
              <a:ext uri="{FF2B5EF4-FFF2-40B4-BE49-F238E27FC236}">
                <a16:creationId xmlns:a16="http://schemas.microsoft.com/office/drawing/2014/main" id="{9EA7575D-C369-A0DE-675D-6F9B8E085FC6}"/>
              </a:ext>
            </a:extLst>
          </p:cNvPr>
          <p:cNvSpPr/>
          <p:nvPr/>
        </p:nvSpPr>
        <p:spPr>
          <a:xfrm>
            <a:off x="4812360" y="3257667"/>
            <a:ext cx="2160856" cy="1064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souhaite pouvoir personnaliser ma page d’encaissement </a:t>
            </a:r>
          </a:p>
        </p:txBody>
      </p:sp>
      <p:sp>
        <p:nvSpPr>
          <p:cNvPr id="62" name="Rectangle 61">
            <a:extLst>
              <a:ext uri="{FF2B5EF4-FFF2-40B4-BE49-F238E27FC236}">
                <a16:creationId xmlns:a16="http://schemas.microsoft.com/office/drawing/2014/main" id="{6AF59B10-99BC-C41C-4F8A-A45017C88506}"/>
              </a:ext>
            </a:extLst>
          </p:cNvPr>
          <p:cNvSpPr/>
          <p:nvPr/>
        </p:nvSpPr>
        <p:spPr>
          <a:xfrm>
            <a:off x="7113156" y="3257666"/>
            <a:ext cx="2160856" cy="1064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désire être payé à l’envoi de la commande</a:t>
            </a:r>
          </a:p>
        </p:txBody>
      </p:sp>
      <p:sp>
        <p:nvSpPr>
          <p:cNvPr id="63" name="Rectangle 62">
            <a:extLst>
              <a:ext uri="{FF2B5EF4-FFF2-40B4-BE49-F238E27FC236}">
                <a16:creationId xmlns:a16="http://schemas.microsoft.com/office/drawing/2014/main" id="{AAC86E5F-F378-3D61-24F4-24AC6BE059EE}"/>
              </a:ext>
            </a:extLst>
          </p:cNvPr>
          <p:cNvSpPr/>
          <p:nvPr/>
        </p:nvSpPr>
        <p:spPr>
          <a:xfrm>
            <a:off x="9413952" y="3257667"/>
            <a:ext cx="2160856" cy="1064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J’ai besoin de récupérer des fonds</a:t>
            </a:r>
          </a:p>
        </p:txBody>
      </p:sp>
      <p:graphicFrame>
        <p:nvGraphicFramePr>
          <p:cNvPr id="69" name="Diagramme 68">
            <a:extLst>
              <a:ext uri="{FF2B5EF4-FFF2-40B4-BE49-F238E27FC236}">
                <a16:creationId xmlns:a16="http://schemas.microsoft.com/office/drawing/2014/main" id="{6672856F-AA73-85CC-D2B4-3425200237E8}"/>
              </a:ext>
            </a:extLst>
          </p:cNvPr>
          <p:cNvGraphicFramePr/>
          <p:nvPr/>
        </p:nvGraphicFramePr>
        <p:xfrm>
          <a:off x="39462" y="2459116"/>
          <a:ext cx="4594686" cy="38884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0" name="Rectangle 69">
            <a:extLst>
              <a:ext uri="{FF2B5EF4-FFF2-40B4-BE49-F238E27FC236}">
                <a16:creationId xmlns:a16="http://schemas.microsoft.com/office/drawing/2014/main" id="{68E61A5F-88E2-982C-7186-12B7F619A18A}"/>
              </a:ext>
            </a:extLst>
          </p:cNvPr>
          <p:cNvSpPr/>
          <p:nvPr/>
        </p:nvSpPr>
        <p:spPr>
          <a:xfrm>
            <a:off x="86555" y="3045969"/>
            <a:ext cx="1020932" cy="1029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a:solidFill>
                  <a:schemeClr val="bg2"/>
                </a:solidFill>
              </a:rPr>
              <a:t>CIBLE</a:t>
            </a:r>
          </a:p>
        </p:txBody>
      </p:sp>
      <p:sp>
        <p:nvSpPr>
          <p:cNvPr id="71" name="Rectangle 70">
            <a:extLst>
              <a:ext uri="{FF2B5EF4-FFF2-40B4-BE49-F238E27FC236}">
                <a16:creationId xmlns:a16="http://schemas.microsoft.com/office/drawing/2014/main" id="{0B922F2C-8EDF-8F49-BCAE-FAE3999FA69C}"/>
              </a:ext>
            </a:extLst>
          </p:cNvPr>
          <p:cNvSpPr/>
          <p:nvPr/>
        </p:nvSpPr>
        <p:spPr>
          <a:xfrm>
            <a:off x="21523" y="4745299"/>
            <a:ext cx="1168899" cy="102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a:solidFill>
                  <a:schemeClr val="bg2"/>
                </a:solidFill>
              </a:rPr>
              <a:t>DISTRIBUTION</a:t>
            </a:r>
          </a:p>
        </p:txBody>
      </p:sp>
      <p:sp>
        <p:nvSpPr>
          <p:cNvPr id="30" name="Espace réservé du pied de page 3">
            <a:extLst>
              <a:ext uri="{FF2B5EF4-FFF2-40B4-BE49-F238E27FC236}">
                <a16:creationId xmlns:a16="http://schemas.microsoft.com/office/drawing/2014/main" id="{55D7F3D2-9EDE-BAF0-BA0E-A5E6CB6D9D84}"/>
              </a:ext>
            </a:extLst>
          </p:cNvPr>
          <p:cNvSpPr txBox="1">
            <a:spLocks/>
          </p:cNvSpPr>
          <p:nvPr/>
        </p:nvSpPr>
        <p:spPr>
          <a:xfrm>
            <a:off x="922988" y="5916363"/>
            <a:ext cx="10478906" cy="408549"/>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800" i="1"/>
              <a:t>(1) Le paiement garanti en 3 ou 4 fois de Oney est disponible dans le cadre de la souscription d’une Offre Premium ou Pro de </a:t>
            </a:r>
            <a:r>
              <a:rPr lang="fr-FR" sz="800" i="1" err="1"/>
              <a:t>PayPlug</a:t>
            </a:r>
            <a:r>
              <a:rPr lang="fr-FR" sz="800" i="1"/>
              <a:t>..Pour en savoir plus : </a:t>
            </a:r>
            <a:r>
              <a:rPr lang="fr-FR" sz="800" i="1">
                <a:hlinkClick r:id="rId8"/>
              </a:rPr>
              <a:t>https://www.payplug.com/fr/paiement-fractionne-garanti?hsLang=fr</a:t>
            </a:r>
            <a:endParaRPr lang="fr-FR" sz="800" i="1"/>
          </a:p>
        </p:txBody>
      </p:sp>
      <p:sp>
        <p:nvSpPr>
          <p:cNvPr id="22" name="Rectangle : coins arrondis 21">
            <a:extLst>
              <a:ext uri="{FF2B5EF4-FFF2-40B4-BE49-F238E27FC236}">
                <a16:creationId xmlns:a16="http://schemas.microsoft.com/office/drawing/2014/main" id="{3931C392-7A77-44B0-8FF9-B16C86E70AE5}"/>
              </a:ext>
            </a:extLst>
          </p:cNvPr>
          <p:cNvSpPr/>
          <p:nvPr/>
        </p:nvSpPr>
        <p:spPr>
          <a:xfrm>
            <a:off x="10633066" y="268035"/>
            <a:ext cx="1098582" cy="71922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a:t>PayPlug</a:t>
            </a:r>
          </a:p>
        </p:txBody>
      </p:sp>
      <p:sp>
        <p:nvSpPr>
          <p:cNvPr id="23" name="ZoneTexte 22">
            <a:extLst>
              <a:ext uri="{FF2B5EF4-FFF2-40B4-BE49-F238E27FC236}">
                <a16:creationId xmlns:a16="http://schemas.microsoft.com/office/drawing/2014/main" id="{78844071-4FA5-46FA-B1EB-78DE320A26B8}"/>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3902121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890B3D6-528F-4B6D-9920-D65447629D71}"/>
              </a:ext>
            </a:extLst>
          </p:cNvPr>
          <p:cNvSpPr>
            <a:spLocks noGrp="1"/>
          </p:cNvSpPr>
          <p:nvPr>
            <p:ph type="sldNum" sz="quarter" idx="12"/>
          </p:nvPr>
        </p:nvSpPr>
        <p:spPr/>
        <p:txBody>
          <a:bodyPr/>
          <a:lstStyle/>
          <a:p>
            <a:fld id="{975A587B-5814-4D9B-9598-FE9CB954CB01}" type="slidenum">
              <a:rPr lang="fr-FR" smtClean="0"/>
              <a:t>16</a:t>
            </a:fld>
            <a:endParaRPr lang="fr-FR"/>
          </a:p>
        </p:txBody>
      </p:sp>
      <p:sp>
        <p:nvSpPr>
          <p:cNvPr id="6" name="Titre 5">
            <a:extLst>
              <a:ext uri="{FF2B5EF4-FFF2-40B4-BE49-F238E27FC236}">
                <a16:creationId xmlns:a16="http://schemas.microsoft.com/office/drawing/2014/main" id="{933D3E2E-D611-47C5-9B2E-2672968EF2C3}"/>
              </a:ext>
            </a:extLst>
          </p:cNvPr>
          <p:cNvSpPr>
            <a:spLocks noGrp="1"/>
          </p:cNvSpPr>
          <p:nvPr>
            <p:ph type="title"/>
          </p:nvPr>
        </p:nvSpPr>
        <p:spPr/>
        <p:txBody>
          <a:bodyPr/>
          <a:lstStyle/>
          <a:p>
            <a:r>
              <a:rPr lang="fr-FR"/>
              <a:t>Paiement en 3X ou 4X</a:t>
            </a:r>
          </a:p>
        </p:txBody>
      </p:sp>
      <p:sp>
        <p:nvSpPr>
          <p:cNvPr id="25" name="Espace réservé du pied de page 5">
            <a:extLst>
              <a:ext uri="{FF2B5EF4-FFF2-40B4-BE49-F238E27FC236}">
                <a16:creationId xmlns:a16="http://schemas.microsoft.com/office/drawing/2014/main" id="{D1030A0E-67D8-4507-8908-77EC94A0B898}"/>
              </a:ext>
            </a:extLst>
          </p:cNvPr>
          <p:cNvSpPr>
            <a:spLocks noGrp="1"/>
          </p:cNvSpPr>
          <p:nvPr>
            <p:ph type="ftr" sz="quarter" idx="11"/>
          </p:nvPr>
        </p:nvSpPr>
        <p:spPr>
          <a:xfrm>
            <a:off x="632382" y="6606000"/>
            <a:ext cx="3600000" cy="252000"/>
          </a:xfrm>
        </p:spPr>
        <p:txBody>
          <a:bodyPr/>
          <a:lstStyle/>
          <a:p>
            <a:r>
              <a:rPr lang="fr-FR"/>
              <a:t>La Gestion des Flux - Septembre 2022</a:t>
            </a:r>
          </a:p>
        </p:txBody>
      </p:sp>
      <p:grpSp>
        <p:nvGrpSpPr>
          <p:cNvPr id="10" name="Groupe 9">
            <a:extLst>
              <a:ext uri="{FF2B5EF4-FFF2-40B4-BE49-F238E27FC236}">
                <a16:creationId xmlns:a16="http://schemas.microsoft.com/office/drawing/2014/main" id="{203C787F-8703-4DA8-97A8-07D8D46359A5}"/>
              </a:ext>
            </a:extLst>
          </p:cNvPr>
          <p:cNvGrpSpPr/>
          <p:nvPr/>
        </p:nvGrpSpPr>
        <p:grpSpPr>
          <a:xfrm>
            <a:off x="5130999" y="3188470"/>
            <a:ext cx="6802889" cy="3097060"/>
            <a:chOff x="4800600" y="2650345"/>
            <a:chExt cx="6802889" cy="3097060"/>
          </a:xfrm>
        </p:grpSpPr>
        <p:sp>
          <p:nvSpPr>
            <p:cNvPr id="12" name="Organigramme : Connecteur page suivante 11">
              <a:extLst>
                <a:ext uri="{FF2B5EF4-FFF2-40B4-BE49-F238E27FC236}">
                  <a16:creationId xmlns:a16="http://schemas.microsoft.com/office/drawing/2014/main" id="{9B8C2B7C-08A2-D1A0-D794-BE88CB82B924}"/>
                </a:ext>
              </a:extLst>
            </p:cNvPr>
            <p:cNvSpPr/>
            <p:nvPr/>
          </p:nvSpPr>
          <p:spPr>
            <a:xfrm>
              <a:off x="4872426" y="2650345"/>
              <a:ext cx="6731063" cy="510216"/>
            </a:xfrm>
            <a:prstGeom prst="flowChartOffpageConnector">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a:t>Besoins clients</a:t>
              </a:r>
            </a:p>
          </p:txBody>
        </p:sp>
        <p:sp>
          <p:nvSpPr>
            <p:cNvPr id="13" name="Forme en L 12">
              <a:extLst>
                <a:ext uri="{FF2B5EF4-FFF2-40B4-BE49-F238E27FC236}">
                  <a16:creationId xmlns:a16="http://schemas.microsoft.com/office/drawing/2014/main" id="{9D263E59-30BD-365F-D7E4-DDB2B8247265}"/>
                </a:ext>
              </a:extLst>
            </p:cNvPr>
            <p:cNvSpPr/>
            <p:nvPr/>
          </p:nvSpPr>
          <p:spPr>
            <a:xfrm rot="10800000">
              <a:off x="4800600" y="3236198"/>
              <a:ext cx="2160856" cy="1223741"/>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orme en L 33">
              <a:extLst>
                <a:ext uri="{FF2B5EF4-FFF2-40B4-BE49-F238E27FC236}">
                  <a16:creationId xmlns:a16="http://schemas.microsoft.com/office/drawing/2014/main" id="{0A9AFCF7-1EB3-57F3-0D0C-19EFF02A6E94}"/>
                </a:ext>
              </a:extLst>
            </p:cNvPr>
            <p:cNvSpPr/>
            <p:nvPr/>
          </p:nvSpPr>
          <p:spPr>
            <a:xfrm>
              <a:off x="4841039" y="4391969"/>
              <a:ext cx="2160856" cy="1355436"/>
            </a:xfrm>
            <a:prstGeom prst="corner">
              <a:avLst>
                <a:gd name="adj1" fmla="val 90334"/>
                <a:gd name="adj2" fmla="val 99146"/>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Le parcours de souscription du commerçant à la demande de financement du client est à 100% digital accessible par ordinateur, tablette et téléphone</a:t>
              </a:r>
            </a:p>
          </p:txBody>
        </p:sp>
        <p:sp>
          <p:nvSpPr>
            <p:cNvPr id="35" name="Forme en L 34">
              <a:extLst>
                <a:ext uri="{FF2B5EF4-FFF2-40B4-BE49-F238E27FC236}">
                  <a16:creationId xmlns:a16="http://schemas.microsoft.com/office/drawing/2014/main" id="{C0742289-AE96-3A9C-72A2-E1553C9CB121}"/>
                </a:ext>
              </a:extLst>
            </p:cNvPr>
            <p:cNvSpPr/>
            <p:nvPr/>
          </p:nvSpPr>
          <p:spPr>
            <a:xfrm rot="10800000">
              <a:off x="7173222" y="3230475"/>
              <a:ext cx="2160856" cy="1227338"/>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Forme en L 35">
              <a:extLst>
                <a:ext uri="{FF2B5EF4-FFF2-40B4-BE49-F238E27FC236}">
                  <a16:creationId xmlns:a16="http://schemas.microsoft.com/office/drawing/2014/main" id="{82E6F584-187E-6D46-5E84-4F211342FF3A}"/>
                </a:ext>
              </a:extLst>
            </p:cNvPr>
            <p:cNvSpPr/>
            <p:nvPr/>
          </p:nvSpPr>
          <p:spPr>
            <a:xfrm>
              <a:off x="7101396" y="4391969"/>
              <a:ext cx="2160856" cy="1355436"/>
            </a:xfrm>
            <a:prstGeom prst="corner">
              <a:avLst>
                <a:gd name="adj1" fmla="val 90334"/>
                <a:gd name="adj2" fmla="val 9710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Oney met à disposition un reporting et un suivi d’activité ainsi que l’avancement des dossiers et les relevés de transactions mensuels. </a:t>
              </a:r>
            </a:p>
          </p:txBody>
        </p:sp>
        <p:sp>
          <p:nvSpPr>
            <p:cNvPr id="37" name="Forme en L 36">
              <a:extLst>
                <a:ext uri="{FF2B5EF4-FFF2-40B4-BE49-F238E27FC236}">
                  <a16:creationId xmlns:a16="http://schemas.microsoft.com/office/drawing/2014/main" id="{5132CC7C-1C1E-6248-900E-B98E19586643}"/>
                </a:ext>
              </a:extLst>
            </p:cNvPr>
            <p:cNvSpPr/>
            <p:nvPr/>
          </p:nvSpPr>
          <p:spPr>
            <a:xfrm rot="10800000">
              <a:off x="9442633" y="3230476"/>
              <a:ext cx="2160856" cy="1224540"/>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orme en L 37">
              <a:extLst>
                <a:ext uri="{FF2B5EF4-FFF2-40B4-BE49-F238E27FC236}">
                  <a16:creationId xmlns:a16="http://schemas.microsoft.com/office/drawing/2014/main" id="{E60617BF-AEE5-0CD1-B401-E04D336D3730}"/>
                </a:ext>
              </a:extLst>
            </p:cNvPr>
            <p:cNvSpPr/>
            <p:nvPr/>
          </p:nvSpPr>
          <p:spPr>
            <a:xfrm>
              <a:off x="9402192" y="4391969"/>
              <a:ext cx="2160856" cy="1355436"/>
            </a:xfrm>
            <a:prstGeom prst="corner">
              <a:avLst>
                <a:gd name="adj1" fmla="val 90334"/>
                <a:gd name="adj2" fmla="val 10187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Les fonds sont perçus à J+2 suite à la validation du dossier du client final. </a:t>
              </a:r>
            </a:p>
          </p:txBody>
        </p:sp>
        <p:sp>
          <p:nvSpPr>
            <p:cNvPr id="60" name="Rectangle 59">
              <a:extLst>
                <a:ext uri="{FF2B5EF4-FFF2-40B4-BE49-F238E27FC236}">
                  <a16:creationId xmlns:a16="http://schemas.microsoft.com/office/drawing/2014/main" id="{9EA7575D-C369-A0DE-675D-6F9B8E085FC6}"/>
                </a:ext>
              </a:extLst>
            </p:cNvPr>
            <p:cNvSpPr/>
            <p:nvPr/>
          </p:nvSpPr>
          <p:spPr>
            <a:xfrm>
              <a:off x="4872426" y="3230475"/>
              <a:ext cx="2160856" cy="1064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souhaite utiliser mon smartphone pour créer un dossier de financement</a:t>
              </a:r>
            </a:p>
          </p:txBody>
        </p:sp>
        <p:sp>
          <p:nvSpPr>
            <p:cNvPr id="62" name="Rectangle 61">
              <a:extLst>
                <a:ext uri="{FF2B5EF4-FFF2-40B4-BE49-F238E27FC236}">
                  <a16:creationId xmlns:a16="http://schemas.microsoft.com/office/drawing/2014/main" id="{6AF59B10-99BC-C41C-4F8A-A45017C88506}"/>
                </a:ext>
              </a:extLst>
            </p:cNvPr>
            <p:cNvSpPr/>
            <p:nvPr/>
          </p:nvSpPr>
          <p:spPr>
            <a:xfrm>
              <a:off x="7101396" y="3327358"/>
              <a:ext cx="2160856" cy="1064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J’ai besoin de suivre les dossiers </a:t>
              </a:r>
            </a:p>
          </p:txBody>
        </p:sp>
        <p:sp>
          <p:nvSpPr>
            <p:cNvPr id="63" name="Rectangle 62">
              <a:extLst>
                <a:ext uri="{FF2B5EF4-FFF2-40B4-BE49-F238E27FC236}">
                  <a16:creationId xmlns:a16="http://schemas.microsoft.com/office/drawing/2014/main" id="{AAC86E5F-F378-3D61-24F4-24AC6BE059EE}"/>
                </a:ext>
              </a:extLst>
            </p:cNvPr>
            <p:cNvSpPr/>
            <p:nvPr/>
          </p:nvSpPr>
          <p:spPr>
            <a:xfrm>
              <a:off x="9402192" y="3227678"/>
              <a:ext cx="2160856" cy="1064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désire savoir quand je recevrais les fonds</a:t>
              </a:r>
            </a:p>
          </p:txBody>
        </p:sp>
      </p:grpSp>
      <p:sp>
        <p:nvSpPr>
          <p:cNvPr id="68" name="Rectangle 67">
            <a:extLst>
              <a:ext uri="{FF2B5EF4-FFF2-40B4-BE49-F238E27FC236}">
                <a16:creationId xmlns:a16="http://schemas.microsoft.com/office/drawing/2014/main" id="{90B77C90-E737-D700-86AB-2FE0A92322FE}"/>
              </a:ext>
            </a:extLst>
          </p:cNvPr>
          <p:cNvSpPr/>
          <p:nvPr/>
        </p:nvSpPr>
        <p:spPr>
          <a:xfrm>
            <a:off x="706373" y="2854379"/>
            <a:ext cx="1020932" cy="102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a:solidFill>
                  <a:schemeClr val="bg2"/>
                </a:solidFill>
              </a:rPr>
              <a:t>TARIFS</a:t>
            </a:r>
            <a:r>
              <a:rPr lang="fr-FR" sz="800" b="1">
                <a:solidFill>
                  <a:schemeClr val="bg2"/>
                </a:solidFill>
              </a:rPr>
              <a:t>(1)</a:t>
            </a:r>
          </a:p>
        </p:txBody>
      </p:sp>
      <p:sp>
        <p:nvSpPr>
          <p:cNvPr id="30" name="ZoneTexte 29">
            <a:extLst>
              <a:ext uri="{FF2B5EF4-FFF2-40B4-BE49-F238E27FC236}">
                <a16:creationId xmlns:a16="http://schemas.microsoft.com/office/drawing/2014/main" id="{32D2FB6C-FD3D-A658-170E-00E95729DCBE}"/>
              </a:ext>
            </a:extLst>
          </p:cNvPr>
          <p:cNvSpPr txBox="1"/>
          <p:nvPr/>
        </p:nvSpPr>
        <p:spPr>
          <a:xfrm>
            <a:off x="3037336" y="6282280"/>
            <a:ext cx="1431115" cy="492443"/>
          </a:xfrm>
          <a:prstGeom prst="rect">
            <a:avLst/>
          </a:prstGeom>
          <a:noFill/>
        </p:spPr>
        <p:txBody>
          <a:bodyPr wrap="square" rtlCol="0">
            <a:spAutoFit/>
          </a:bodyPr>
          <a:lstStyle/>
          <a:p>
            <a:r>
              <a:rPr lang="fr-FR" sz="800" b="0"/>
              <a:t>(1) % du montant TTC</a:t>
            </a:r>
            <a:endParaRPr lang="fr-FR" sz="800" i="1"/>
          </a:p>
          <a:p>
            <a:endParaRPr lang="fr-FR"/>
          </a:p>
        </p:txBody>
      </p:sp>
      <p:sp>
        <p:nvSpPr>
          <p:cNvPr id="27" name="Espace réservé du texte 6">
            <a:extLst>
              <a:ext uri="{FF2B5EF4-FFF2-40B4-BE49-F238E27FC236}">
                <a16:creationId xmlns:a16="http://schemas.microsoft.com/office/drawing/2014/main" id="{5BB80502-CB07-4ABC-AE60-B366DCA371A1}"/>
              </a:ext>
            </a:extLst>
          </p:cNvPr>
          <p:cNvSpPr txBox="1">
            <a:spLocks/>
          </p:cNvSpPr>
          <p:nvPr/>
        </p:nvSpPr>
        <p:spPr>
          <a:xfrm>
            <a:off x="632382" y="903009"/>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defTabSz="609585">
              <a:buClr>
                <a:schemeClr val="tx2"/>
              </a:buClr>
              <a:defRPr/>
            </a:pPr>
            <a:r>
              <a:rPr lang="fr-FR" sz="2300" b="0" cap="all">
                <a:latin typeface="+mj-lt"/>
                <a:ea typeface="+mj-ea"/>
                <a:cs typeface="+mj-cs"/>
              </a:rPr>
              <a:t>EN PROXIMITE</a:t>
            </a:r>
          </a:p>
        </p:txBody>
      </p:sp>
      <p:sp>
        <p:nvSpPr>
          <p:cNvPr id="28" name="Rectangle : coins arrondis 27">
            <a:extLst>
              <a:ext uri="{FF2B5EF4-FFF2-40B4-BE49-F238E27FC236}">
                <a16:creationId xmlns:a16="http://schemas.microsoft.com/office/drawing/2014/main" id="{1504340B-6598-4DC6-8F3C-C859514736D5}"/>
              </a:ext>
            </a:extLst>
          </p:cNvPr>
          <p:cNvSpPr/>
          <p:nvPr/>
        </p:nvSpPr>
        <p:spPr>
          <a:xfrm>
            <a:off x="10587210" y="98642"/>
            <a:ext cx="1467971" cy="56613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Paiement 3x4x</a:t>
            </a:r>
          </a:p>
        </p:txBody>
      </p:sp>
      <p:sp>
        <p:nvSpPr>
          <p:cNvPr id="32" name="ZoneTexte 31">
            <a:extLst>
              <a:ext uri="{FF2B5EF4-FFF2-40B4-BE49-F238E27FC236}">
                <a16:creationId xmlns:a16="http://schemas.microsoft.com/office/drawing/2014/main" id="{459F845E-58B1-46FC-9279-23FAF2E57F4A}"/>
              </a:ext>
            </a:extLst>
          </p:cNvPr>
          <p:cNvSpPr txBox="1"/>
          <p:nvPr/>
        </p:nvSpPr>
        <p:spPr>
          <a:xfrm>
            <a:off x="431677" y="1408781"/>
            <a:ext cx="4704364" cy="1815882"/>
          </a:xfrm>
          <a:prstGeom prst="rect">
            <a:avLst/>
          </a:prstGeom>
          <a:noFill/>
        </p:spPr>
        <p:txBody>
          <a:bodyPr wrap="square" lIns="91440" tIns="45720" rIns="91440" bIns="45720" anchor="t">
            <a:spAutoFit/>
          </a:bodyPr>
          <a:lstStyle/>
          <a:p>
            <a:pPr>
              <a:spcBef>
                <a:spcPts val="600"/>
              </a:spcBef>
            </a:pPr>
            <a:r>
              <a:rPr lang="fr-FR" sz="1400" b="1">
                <a:solidFill>
                  <a:schemeClr val="bg2"/>
                </a:solidFill>
                <a:latin typeface="+mj-lt"/>
              </a:rPr>
              <a:t>Option de paiement à crédit proposée au moment du choix du moyen de paiement</a:t>
            </a:r>
            <a:endParaRPr lang="fr-FR" sz="1400" b="1">
              <a:solidFill>
                <a:schemeClr val="bg2"/>
              </a:solidFill>
              <a:latin typeface="+mj-lt"/>
              <a:cs typeface="Arial"/>
            </a:endParaRPr>
          </a:p>
          <a:p>
            <a:pPr marL="171450" indent="-171450">
              <a:spcBef>
                <a:spcPts val="600"/>
              </a:spcBef>
              <a:buClr>
                <a:schemeClr val="tx1"/>
              </a:buClr>
              <a:buFont typeface="Arial" panose="020B0604020202020204" pitchFamily="34" charset="0"/>
              <a:buChar char="•"/>
            </a:pPr>
            <a:endParaRPr lang="fr-FR" sz="1200" i="0">
              <a:solidFill>
                <a:schemeClr val="accent1"/>
              </a:solidFill>
              <a:effectLst/>
              <a:latin typeface="+mj-lt"/>
              <a:cs typeface="Arial"/>
            </a:endParaRPr>
          </a:p>
          <a:p>
            <a:pPr marL="285750" indent="-285750">
              <a:spcBef>
                <a:spcPts val="0"/>
              </a:spcBef>
              <a:buClr>
                <a:schemeClr val="tx1"/>
              </a:buClr>
              <a:buFont typeface="Arial" panose="020B0604020202020204" pitchFamily="34" charset="0"/>
              <a:buChar char="•"/>
            </a:pPr>
            <a:r>
              <a:rPr lang="fr-FR" sz="1200" b="0"/>
              <a:t>Régler en magasin un achat entre 100 € et 3 000 € par carte bancaire</a:t>
            </a:r>
            <a:endParaRPr lang="fr-FR" sz="1200" b="0">
              <a:cs typeface="Arial"/>
            </a:endParaRPr>
          </a:p>
          <a:p>
            <a:pPr marL="285750" indent="-285750">
              <a:spcBef>
                <a:spcPts val="0"/>
              </a:spcBef>
              <a:buClr>
                <a:schemeClr val="tx1"/>
              </a:buClr>
              <a:buFont typeface="Arial" panose="020B0604020202020204" pitchFamily="34" charset="0"/>
              <a:buChar char="•"/>
            </a:pPr>
            <a:r>
              <a:rPr lang="fr-FR" sz="1200" b="0"/>
              <a:t>Le Professionnel saisi simplement le montant via le site internet d’Oney accessible sur ordinateur ou tablette</a:t>
            </a:r>
          </a:p>
          <a:p>
            <a:pPr>
              <a:spcBef>
                <a:spcPts val="600"/>
              </a:spcBef>
            </a:pPr>
            <a:endParaRPr lang="fr-FR" sz="1200" i="0">
              <a:solidFill>
                <a:srgbClr val="333333"/>
              </a:solidFill>
              <a:effectLst/>
              <a:latin typeface="+mj-lt"/>
            </a:endParaRPr>
          </a:p>
        </p:txBody>
      </p:sp>
      <p:sp>
        <p:nvSpPr>
          <p:cNvPr id="40" name="ZoneTexte 39">
            <a:extLst>
              <a:ext uri="{FF2B5EF4-FFF2-40B4-BE49-F238E27FC236}">
                <a16:creationId xmlns:a16="http://schemas.microsoft.com/office/drawing/2014/main" id="{B52D1A3F-3EBF-49A8-ABAC-99955643F2A1}"/>
              </a:ext>
            </a:extLst>
          </p:cNvPr>
          <p:cNvSpPr txBox="1"/>
          <p:nvPr/>
        </p:nvSpPr>
        <p:spPr>
          <a:xfrm>
            <a:off x="5069256" y="2675002"/>
            <a:ext cx="6068074" cy="1215717"/>
          </a:xfrm>
          <a:prstGeom prst="rect">
            <a:avLst/>
          </a:prstGeom>
          <a:noFill/>
        </p:spPr>
        <p:txBody>
          <a:bodyPr wrap="square">
            <a:spAutoFit/>
          </a:bodyPr>
          <a:lstStyle/>
          <a:p>
            <a:pPr>
              <a:spcBef>
                <a:spcPts val="600"/>
              </a:spcBef>
            </a:pPr>
            <a:r>
              <a:rPr lang="fr-FR" sz="1400" b="1">
                <a:solidFill>
                  <a:srgbClr val="C00000"/>
                </a:solidFill>
                <a:latin typeface="+mj-lt"/>
              </a:rPr>
              <a:t>Notre</a:t>
            </a:r>
            <a:r>
              <a:rPr lang="fr-FR" sz="1100" b="0" i="0">
                <a:solidFill>
                  <a:srgbClr val="333333"/>
                </a:solidFill>
                <a:effectLst/>
                <a:latin typeface="+mj-lt"/>
              </a:rPr>
              <a:t> </a:t>
            </a:r>
            <a:r>
              <a:rPr lang="fr-FR" sz="1400" b="1">
                <a:solidFill>
                  <a:srgbClr val="C00000"/>
                </a:solidFill>
                <a:latin typeface="+mj-lt"/>
              </a:rPr>
              <a:t>cible : </a:t>
            </a:r>
            <a:r>
              <a:rPr lang="fr-FR" sz="1100">
                <a:latin typeface="Arial" panose="020B0604020202020204" pitchFamily="34" charset="0"/>
                <a:cs typeface="Arial" panose="020B0604020202020204" pitchFamily="34" charset="0"/>
              </a:rPr>
              <a:t>La solution s’adresse aux clients professionnels de proximité de la Caisse d’épargne pour une clientèle d’acheteurs particuliers.</a:t>
            </a:r>
          </a:p>
          <a:p>
            <a:pPr>
              <a:spcBef>
                <a:spcPts val="600"/>
              </a:spcBef>
            </a:pPr>
            <a:endParaRPr lang="fr-FR" sz="1100" b="1">
              <a:solidFill>
                <a:schemeClr val="tx1"/>
              </a:solidFill>
            </a:endParaRPr>
          </a:p>
          <a:p>
            <a:pPr>
              <a:spcBef>
                <a:spcPts val="600"/>
              </a:spcBef>
            </a:pPr>
            <a:endParaRPr lang="fr-FR" sz="1100" b="0">
              <a:solidFill>
                <a:schemeClr val="tx1"/>
              </a:solidFill>
            </a:endParaRPr>
          </a:p>
          <a:p>
            <a:pPr algn="l">
              <a:spcBef>
                <a:spcPts val="600"/>
              </a:spcBef>
            </a:pPr>
            <a:endParaRPr lang="fr-FR" sz="1100" i="0">
              <a:solidFill>
                <a:srgbClr val="333333"/>
              </a:solidFill>
              <a:effectLst/>
              <a:latin typeface="+mj-lt"/>
            </a:endParaRPr>
          </a:p>
        </p:txBody>
      </p:sp>
      <p:sp>
        <p:nvSpPr>
          <p:cNvPr id="41" name="ZoneTexte 40">
            <a:extLst>
              <a:ext uri="{FF2B5EF4-FFF2-40B4-BE49-F238E27FC236}">
                <a16:creationId xmlns:a16="http://schemas.microsoft.com/office/drawing/2014/main" id="{363924A2-69EF-420B-8416-1E169CC424F5}"/>
              </a:ext>
            </a:extLst>
          </p:cNvPr>
          <p:cNvSpPr txBox="1"/>
          <p:nvPr/>
        </p:nvSpPr>
        <p:spPr>
          <a:xfrm>
            <a:off x="5073020" y="1713519"/>
            <a:ext cx="6801136" cy="859933"/>
          </a:xfrm>
          <a:prstGeom prst="rect">
            <a:avLst/>
          </a:prstGeom>
          <a:noFill/>
        </p:spPr>
        <p:txBody>
          <a:bodyPr wrap="square" lIns="91440" tIns="45720" rIns="91440" bIns="45720" anchor="t">
            <a:spAutoFit/>
          </a:bodyPr>
          <a:lstStyle/>
          <a:p>
            <a:pPr>
              <a:spcBef>
                <a:spcPts val="600"/>
              </a:spcBef>
            </a:pPr>
            <a:r>
              <a:rPr lang="fr-FR" sz="1600" b="1">
                <a:solidFill>
                  <a:srgbClr val="333333"/>
                </a:solidFill>
                <a:latin typeface="Ubuntu"/>
              </a:rPr>
              <a:t>Le conseiller saisit un </a:t>
            </a:r>
            <a:r>
              <a:rPr lang="fr-FR" sz="1600" b="1" err="1">
                <a:solidFill>
                  <a:srgbClr val="333333"/>
                </a:solidFill>
                <a:latin typeface="Ubuntu"/>
              </a:rPr>
              <a:t>pré-contrat</a:t>
            </a:r>
            <a:r>
              <a:rPr lang="fr-FR" sz="1600" b="1">
                <a:solidFill>
                  <a:srgbClr val="333333"/>
                </a:solidFill>
                <a:latin typeface="Ubuntu"/>
              </a:rPr>
              <a:t> de souscription dans Monexpert.  Le contrat sera envoyé au client par Oney après validation du </a:t>
            </a:r>
            <a:r>
              <a:rPr lang="fr-FR" sz="1600" b="1" err="1">
                <a:solidFill>
                  <a:srgbClr val="333333"/>
                </a:solidFill>
                <a:latin typeface="Ubuntu"/>
              </a:rPr>
              <a:t>pré-contrat</a:t>
            </a:r>
            <a:r>
              <a:rPr lang="fr-FR" sz="1600" b="1">
                <a:solidFill>
                  <a:srgbClr val="333333"/>
                </a:solidFill>
                <a:latin typeface="Ubuntu"/>
              </a:rPr>
              <a:t>.</a:t>
            </a:r>
            <a:endParaRPr lang="fr-FR" sz="1600" b="1">
              <a:solidFill>
                <a:srgbClr val="333333"/>
              </a:solidFill>
              <a:latin typeface="Ubuntu" panose="020B0504030602030204" pitchFamily="34" charset="0"/>
            </a:endParaRPr>
          </a:p>
        </p:txBody>
      </p:sp>
      <p:graphicFrame>
        <p:nvGraphicFramePr>
          <p:cNvPr id="43" name="Tableau 42">
            <a:extLst>
              <a:ext uri="{FF2B5EF4-FFF2-40B4-BE49-F238E27FC236}">
                <a16:creationId xmlns:a16="http://schemas.microsoft.com/office/drawing/2014/main" id="{B7AC162B-9FCE-4FA8-99AA-9304C9FE49D6}"/>
              </a:ext>
            </a:extLst>
          </p:cNvPr>
          <p:cNvGraphicFramePr>
            <a:graphicFrameLocks noGrp="1"/>
          </p:cNvGraphicFramePr>
          <p:nvPr/>
        </p:nvGraphicFramePr>
        <p:xfrm>
          <a:off x="943488" y="3477837"/>
          <a:ext cx="3184073" cy="2749664"/>
        </p:xfrm>
        <a:graphic>
          <a:graphicData uri="http://schemas.openxmlformats.org/drawingml/2006/table">
            <a:tbl>
              <a:tblPr firstRow="1" firstCol="1" bandRow="1">
                <a:tableStyleId>{5C22544A-7EE6-4342-B048-85BDC9FD1C3A}</a:tableStyleId>
              </a:tblPr>
              <a:tblGrid>
                <a:gridCol w="1094506">
                  <a:extLst>
                    <a:ext uri="{9D8B030D-6E8A-4147-A177-3AD203B41FA5}">
                      <a16:colId xmlns:a16="http://schemas.microsoft.com/office/drawing/2014/main" val="3372169134"/>
                    </a:ext>
                  </a:extLst>
                </a:gridCol>
                <a:gridCol w="1008112">
                  <a:extLst>
                    <a:ext uri="{9D8B030D-6E8A-4147-A177-3AD203B41FA5}">
                      <a16:colId xmlns:a16="http://schemas.microsoft.com/office/drawing/2014/main" val="2283177378"/>
                    </a:ext>
                  </a:extLst>
                </a:gridCol>
                <a:gridCol w="1081455">
                  <a:extLst>
                    <a:ext uri="{9D8B030D-6E8A-4147-A177-3AD203B41FA5}">
                      <a16:colId xmlns:a16="http://schemas.microsoft.com/office/drawing/2014/main" val="2060127141"/>
                    </a:ext>
                  </a:extLst>
                </a:gridCol>
              </a:tblGrid>
              <a:tr h="421351">
                <a:tc>
                  <a:txBody>
                    <a:bodyPr/>
                    <a:lstStyle/>
                    <a:p>
                      <a:pPr algn="ctr"/>
                      <a:r>
                        <a:rPr lang="fr-FR" sz="1000">
                          <a:solidFill>
                            <a:schemeClr val="tx1"/>
                          </a:solidFill>
                          <a:effectLst/>
                        </a:rPr>
                        <a:t>Montants d’achats</a:t>
                      </a:r>
                    </a:p>
                    <a:p>
                      <a:pPr algn="ctr"/>
                      <a:r>
                        <a:rPr lang="fr-FR" sz="1000">
                          <a:solidFill>
                            <a:schemeClr val="tx1"/>
                          </a:solidFill>
                          <a:effectLst/>
                        </a:rPr>
                        <a:t>de 100€ à 3000€</a:t>
                      </a:r>
                      <a:endParaRPr lang="fr-FR" sz="1000">
                        <a:solidFill>
                          <a:schemeClr val="tx1"/>
                        </a:solidFill>
                        <a:effectLst/>
                        <a:latin typeface="Calibri" panose="020F0502020204030204" pitchFamily="34" charset="0"/>
                        <a:ea typeface="Calibri" panose="020F0502020204030204" pitchFamily="34" charset="0"/>
                      </a:endParaRPr>
                    </a:p>
                  </a:txBody>
                  <a:tcPr marL="50800" marR="50800" marT="50800" marB="50800">
                    <a:solidFill>
                      <a:schemeClr val="bg1">
                        <a:lumMod val="75000"/>
                      </a:schemeClr>
                    </a:solidFill>
                  </a:tcPr>
                </a:tc>
                <a:tc>
                  <a:txBody>
                    <a:bodyPr/>
                    <a:lstStyle/>
                    <a:p>
                      <a:pPr algn="ctr"/>
                      <a:r>
                        <a:rPr lang="fr-FR" sz="1000">
                          <a:solidFill>
                            <a:schemeClr val="tx1"/>
                          </a:solidFill>
                          <a:effectLst/>
                        </a:rPr>
                        <a:t>Frais clients final</a:t>
                      </a:r>
                    </a:p>
                    <a:p>
                      <a:pPr algn="ctr"/>
                      <a:r>
                        <a:rPr lang="fr-FR" sz="1000">
                          <a:solidFill>
                            <a:schemeClr val="tx1"/>
                          </a:solidFill>
                          <a:effectLst/>
                        </a:rPr>
                        <a:t>(% montant TTC)</a:t>
                      </a:r>
                      <a:endParaRPr lang="fr-FR" sz="1000">
                        <a:solidFill>
                          <a:schemeClr val="tx1"/>
                        </a:solidFill>
                        <a:effectLst/>
                        <a:latin typeface="Calibri" panose="020F0502020204030204" pitchFamily="34" charset="0"/>
                        <a:ea typeface="Calibri" panose="020F0502020204030204" pitchFamily="34" charset="0"/>
                      </a:endParaRPr>
                    </a:p>
                  </a:txBody>
                  <a:tcPr marL="50800" marR="50800" marT="50800" marB="50800">
                    <a:solidFill>
                      <a:schemeClr val="bg1">
                        <a:lumMod val="75000"/>
                      </a:schemeClr>
                    </a:solidFill>
                  </a:tcPr>
                </a:tc>
                <a:tc>
                  <a:txBody>
                    <a:bodyPr/>
                    <a:lstStyle/>
                    <a:p>
                      <a:pPr algn="ctr"/>
                      <a:r>
                        <a:rPr lang="fr-FR" sz="1000">
                          <a:solidFill>
                            <a:schemeClr val="tx1"/>
                          </a:solidFill>
                          <a:effectLst/>
                        </a:rPr>
                        <a:t>Frais commerçant</a:t>
                      </a:r>
                    </a:p>
                    <a:p>
                      <a:pPr algn="ctr"/>
                      <a:r>
                        <a:rPr lang="fr-FR" sz="1000">
                          <a:solidFill>
                            <a:schemeClr val="tx1"/>
                          </a:solidFill>
                          <a:effectLst/>
                        </a:rPr>
                        <a:t>(% montant TTC)</a:t>
                      </a:r>
                      <a:endParaRPr lang="fr-FR" sz="1000">
                        <a:solidFill>
                          <a:schemeClr val="tx1"/>
                        </a:solidFill>
                        <a:effectLst/>
                        <a:latin typeface="Calibri" panose="020F0502020204030204" pitchFamily="34" charset="0"/>
                        <a:ea typeface="Calibri" panose="020F0502020204030204" pitchFamily="34" charset="0"/>
                      </a:endParaRPr>
                    </a:p>
                  </a:txBody>
                  <a:tcPr marL="50800" marR="50800" marT="50800" marB="50800">
                    <a:solidFill>
                      <a:schemeClr val="bg1">
                        <a:lumMod val="75000"/>
                      </a:schemeClr>
                    </a:solidFill>
                  </a:tcPr>
                </a:tc>
                <a:extLst>
                  <a:ext uri="{0D108BD9-81ED-4DB2-BD59-A6C34878D82A}">
                    <a16:rowId xmlns:a16="http://schemas.microsoft.com/office/drawing/2014/main" val="767513726"/>
                  </a:ext>
                </a:extLst>
              </a:tr>
              <a:tr h="474489">
                <a:tc>
                  <a:txBody>
                    <a:bodyPr/>
                    <a:lstStyle/>
                    <a:p>
                      <a:r>
                        <a:rPr lang="fr-FR" sz="1000">
                          <a:solidFill>
                            <a:schemeClr val="tx1"/>
                          </a:solidFill>
                          <a:effectLst/>
                          <a:latin typeface="Calibri" panose="020F0502020204030204" pitchFamily="34" charset="0"/>
                          <a:ea typeface="Calibri" panose="020F0502020204030204" pitchFamily="34" charset="0"/>
                        </a:rPr>
                        <a:t>Paiement en 3X </a:t>
                      </a:r>
                    </a:p>
                    <a:p>
                      <a:r>
                        <a:rPr lang="fr-FR" sz="1000">
                          <a:solidFill>
                            <a:schemeClr val="tx1"/>
                          </a:solidFill>
                          <a:effectLst/>
                          <a:latin typeface="Calibri" panose="020F0502020204030204" pitchFamily="34" charset="0"/>
                          <a:ea typeface="Calibri" panose="020F0502020204030204" pitchFamily="34" charset="0"/>
                        </a:rPr>
                        <a:t>sans frais</a:t>
                      </a:r>
                    </a:p>
                  </a:txBody>
                  <a:tcPr marL="50800" marR="50800" marT="50800" marB="50800">
                    <a:solidFill>
                      <a:schemeClr val="bg1">
                        <a:lumMod val="75000"/>
                      </a:schemeClr>
                    </a:solidFill>
                  </a:tcPr>
                </a:tc>
                <a:tc>
                  <a:txBody>
                    <a:bodyPr/>
                    <a:lstStyle/>
                    <a:p>
                      <a:r>
                        <a:rPr lang="fr-FR" sz="1000">
                          <a:solidFill>
                            <a:schemeClr val="tx1"/>
                          </a:solidFill>
                          <a:effectLst/>
                        </a:rPr>
                        <a:t> </a:t>
                      </a:r>
                      <a:endParaRPr lang="fr-FR" sz="1000">
                        <a:solidFill>
                          <a:schemeClr val="tx1"/>
                        </a:solidFill>
                        <a:effectLst/>
                        <a:latin typeface="Calibri" panose="020F0502020204030204" pitchFamily="34" charset="0"/>
                        <a:ea typeface="Calibri" panose="020F0502020204030204" pitchFamily="34" charset="0"/>
                      </a:endParaRPr>
                    </a:p>
                  </a:txBody>
                  <a:tcPr marL="50800" marR="50800" marT="50800" marB="50800">
                    <a:solidFill>
                      <a:schemeClr val="bg1">
                        <a:lumMod val="85000"/>
                      </a:schemeClr>
                    </a:solidFill>
                  </a:tcPr>
                </a:tc>
                <a:tc>
                  <a:txBody>
                    <a:bodyPr/>
                    <a:lstStyle/>
                    <a:p>
                      <a:pPr algn="ctr"/>
                      <a:r>
                        <a:rPr lang="fr-FR" sz="1000">
                          <a:solidFill>
                            <a:schemeClr val="tx1"/>
                          </a:solidFill>
                          <a:effectLst/>
                        </a:rPr>
                        <a:t>3,00%</a:t>
                      </a:r>
                      <a:endParaRPr lang="fr-FR" sz="1000">
                        <a:solidFill>
                          <a:schemeClr val="tx1"/>
                        </a:solidFill>
                        <a:effectLst/>
                        <a:latin typeface="Calibri" panose="020F0502020204030204" pitchFamily="34" charset="0"/>
                        <a:ea typeface="Calibri" panose="020F0502020204030204" pitchFamily="34" charset="0"/>
                      </a:endParaRPr>
                    </a:p>
                  </a:txBody>
                  <a:tcPr marL="50800" marR="50800" marT="50800" marB="50800">
                    <a:solidFill>
                      <a:schemeClr val="bg1">
                        <a:lumMod val="85000"/>
                      </a:schemeClr>
                    </a:solidFill>
                  </a:tcPr>
                </a:tc>
                <a:extLst>
                  <a:ext uri="{0D108BD9-81ED-4DB2-BD59-A6C34878D82A}">
                    <a16:rowId xmlns:a16="http://schemas.microsoft.com/office/drawing/2014/main" val="2187588743"/>
                  </a:ext>
                </a:extLst>
              </a:tr>
              <a:tr h="474489">
                <a:tc>
                  <a:txBody>
                    <a:bodyPr/>
                    <a:lstStyle/>
                    <a:p>
                      <a:r>
                        <a:rPr lang="fr-FR" sz="1000">
                          <a:solidFill>
                            <a:schemeClr val="tx1"/>
                          </a:solidFill>
                          <a:effectLst/>
                        </a:rPr>
                        <a:t>Paiement en 3X </a:t>
                      </a:r>
                    </a:p>
                    <a:p>
                      <a:r>
                        <a:rPr lang="fr-FR" sz="1000">
                          <a:solidFill>
                            <a:schemeClr val="tx1"/>
                          </a:solidFill>
                          <a:effectLst/>
                        </a:rPr>
                        <a:t>avec frais</a:t>
                      </a:r>
                      <a:endParaRPr lang="fr-FR" sz="1000">
                        <a:solidFill>
                          <a:schemeClr val="tx1"/>
                        </a:solidFill>
                        <a:effectLst/>
                        <a:latin typeface="Calibri" panose="020F0502020204030204" pitchFamily="34" charset="0"/>
                        <a:ea typeface="Calibri" panose="020F0502020204030204" pitchFamily="34" charset="0"/>
                      </a:endParaRPr>
                    </a:p>
                  </a:txBody>
                  <a:tcPr marL="50800" marR="50800" marT="50800" marB="50800">
                    <a:solidFill>
                      <a:schemeClr val="bg1">
                        <a:lumMod val="75000"/>
                      </a:schemeClr>
                    </a:solidFill>
                  </a:tcPr>
                </a:tc>
                <a:tc>
                  <a:txBody>
                    <a:bodyPr/>
                    <a:lstStyle/>
                    <a:p>
                      <a:pPr algn="ctr"/>
                      <a:r>
                        <a:rPr lang="fr-FR" sz="1000">
                          <a:solidFill>
                            <a:schemeClr val="tx1"/>
                          </a:solidFill>
                          <a:effectLst/>
                        </a:rPr>
                        <a:t>1,45% </a:t>
                      </a:r>
                    </a:p>
                    <a:p>
                      <a:pPr algn="ctr"/>
                      <a:r>
                        <a:rPr lang="fr-FR" sz="1000" i="1">
                          <a:solidFill>
                            <a:schemeClr val="tx1"/>
                          </a:solidFill>
                          <a:effectLst/>
                        </a:rPr>
                        <a:t>(max 15€)</a:t>
                      </a:r>
                      <a:endParaRPr lang="fr-FR" sz="1000">
                        <a:solidFill>
                          <a:schemeClr val="tx1"/>
                        </a:solidFill>
                        <a:effectLst/>
                        <a:latin typeface="Calibri" panose="020F0502020204030204" pitchFamily="34" charset="0"/>
                        <a:ea typeface="Calibri" panose="020F0502020204030204" pitchFamily="34" charset="0"/>
                      </a:endParaRPr>
                    </a:p>
                  </a:txBody>
                  <a:tcPr marL="50800" marR="50800" marT="50800" marB="50800">
                    <a:solidFill>
                      <a:schemeClr val="bg1">
                        <a:lumMod val="85000"/>
                      </a:schemeClr>
                    </a:solidFill>
                  </a:tcPr>
                </a:tc>
                <a:tc>
                  <a:txBody>
                    <a:bodyPr/>
                    <a:lstStyle/>
                    <a:p>
                      <a:pPr algn="ctr"/>
                      <a:r>
                        <a:rPr lang="fr-FR" sz="1000">
                          <a:solidFill>
                            <a:schemeClr val="tx1"/>
                          </a:solidFill>
                          <a:effectLst/>
                        </a:rPr>
                        <a:t>1,55%</a:t>
                      </a:r>
                      <a:endParaRPr lang="fr-FR" sz="1000">
                        <a:solidFill>
                          <a:schemeClr val="tx1"/>
                        </a:solidFill>
                        <a:effectLst/>
                        <a:latin typeface="Calibri" panose="020F0502020204030204" pitchFamily="34" charset="0"/>
                        <a:ea typeface="Calibri" panose="020F0502020204030204" pitchFamily="34" charset="0"/>
                      </a:endParaRPr>
                    </a:p>
                  </a:txBody>
                  <a:tcPr marL="50800" marR="50800" marT="50800" marB="50800">
                    <a:solidFill>
                      <a:schemeClr val="bg1">
                        <a:lumMod val="85000"/>
                      </a:schemeClr>
                    </a:solidFill>
                  </a:tcPr>
                </a:tc>
                <a:extLst>
                  <a:ext uri="{0D108BD9-81ED-4DB2-BD59-A6C34878D82A}">
                    <a16:rowId xmlns:a16="http://schemas.microsoft.com/office/drawing/2014/main" val="1900251199"/>
                  </a:ext>
                </a:extLst>
              </a:tr>
              <a:tr h="140508">
                <a:tc gridSpan="3">
                  <a:txBody>
                    <a:bodyPr/>
                    <a:lstStyle/>
                    <a:p>
                      <a:pPr algn="ctr"/>
                      <a:r>
                        <a:rPr lang="fr-FR" sz="200">
                          <a:solidFill>
                            <a:schemeClr val="tx1"/>
                          </a:solidFill>
                          <a:effectLst/>
                        </a:rPr>
                        <a:t> </a:t>
                      </a:r>
                      <a:endParaRPr lang="fr-FR" sz="200">
                        <a:solidFill>
                          <a:schemeClr val="tx1"/>
                        </a:solidFill>
                        <a:effectLst/>
                        <a:latin typeface="Calibri" panose="020F0502020204030204" pitchFamily="34" charset="0"/>
                        <a:ea typeface="Calibri" panose="020F0502020204030204" pitchFamily="34" charset="0"/>
                      </a:endParaRPr>
                    </a:p>
                  </a:txBody>
                  <a:tcPr marL="50800" marR="50800" marT="50800" marB="50800">
                    <a:solidFill>
                      <a:schemeClr val="bg1">
                        <a:lumMod val="95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671557539"/>
                  </a:ext>
                </a:extLst>
              </a:tr>
              <a:tr h="474489">
                <a:tc>
                  <a:txBody>
                    <a:bodyPr/>
                    <a:lstStyle/>
                    <a:p>
                      <a:r>
                        <a:rPr lang="fr-FR" sz="1000">
                          <a:solidFill>
                            <a:schemeClr val="tx1"/>
                          </a:solidFill>
                          <a:effectLst/>
                        </a:rPr>
                        <a:t>Paiement en 4X </a:t>
                      </a:r>
                    </a:p>
                    <a:p>
                      <a:r>
                        <a:rPr lang="fr-FR" sz="1000">
                          <a:solidFill>
                            <a:schemeClr val="tx1"/>
                          </a:solidFill>
                          <a:effectLst/>
                          <a:latin typeface="Calibri" panose="020F0502020204030204" pitchFamily="34" charset="0"/>
                          <a:ea typeface="Calibri" panose="020F0502020204030204" pitchFamily="34" charset="0"/>
                        </a:rPr>
                        <a:t>sans frais</a:t>
                      </a:r>
                    </a:p>
                  </a:txBody>
                  <a:tcPr marL="50800" marR="50800" marT="50800" marB="50800">
                    <a:solidFill>
                      <a:schemeClr val="bg1">
                        <a:lumMod val="75000"/>
                      </a:schemeClr>
                    </a:solidFill>
                  </a:tcPr>
                </a:tc>
                <a:tc>
                  <a:txBody>
                    <a:bodyPr/>
                    <a:lstStyle/>
                    <a:p>
                      <a:r>
                        <a:rPr lang="fr-FR" sz="1000">
                          <a:solidFill>
                            <a:schemeClr val="tx1"/>
                          </a:solidFill>
                          <a:effectLst/>
                        </a:rPr>
                        <a:t> </a:t>
                      </a:r>
                      <a:endParaRPr lang="fr-FR" sz="1000">
                        <a:solidFill>
                          <a:schemeClr val="tx1"/>
                        </a:solidFill>
                        <a:effectLst/>
                        <a:latin typeface="Calibri" panose="020F0502020204030204" pitchFamily="34" charset="0"/>
                        <a:ea typeface="Calibri" panose="020F0502020204030204" pitchFamily="34" charset="0"/>
                      </a:endParaRPr>
                    </a:p>
                  </a:txBody>
                  <a:tcPr marL="50800" marR="50800" marT="50800" marB="50800">
                    <a:solidFill>
                      <a:schemeClr val="bg1">
                        <a:lumMod val="85000"/>
                      </a:schemeClr>
                    </a:solidFill>
                  </a:tcPr>
                </a:tc>
                <a:tc>
                  <a:txBody>
                    <a:bodyPr/>
                    <a:lstStyle/>
                    <a:p>
                      <a:pPr algn="ctr"/>
                      <a:r>
                        <a:rPr lang="fr-FR" sz="1000">
                          <a:solidFill>
                            <a:schemeClr val="tx1"/>
                          </a:solidFill>
                          <a:effectLst/>
                        </a:rPr>
                        <a:t>3,30%</a:t>
                      </a:r>
                      <a:endParaRPr lang="fr-FR" sz="1000">
                        <a:solidFill>
                          <a:schemeClr val="tx1"/>
                        </a:solidFill>
                        <a:effectLst/>
                        <a:latin typeface="Calibri" panose="020F0502020204030204" pitchFamily="34" charset="0"/>
                        <a:ea typeface="Calibri" panose="020F0502020204030204" pitchFamily="34" charset="0"/>
                      </a:endParaRPr>
                    </a:p>
                  </a:txBody>
                  <a:tcPr marL="50800" marR="50800" marT="50800" marB="50800">
                    <a:solidFill>
                      <a:schemeClr val="bg1">
                        <a:lumMod val="85000"/>
                      </a:schemeClr>
                    </a:solidFill>
                  </a:tcPr>
                </a:tc>
                <a:extLst>
                  <a:ext uri="{0D108BD9-81ED-4DB2-BD59-A6C34878D82A}">
                    <a16:rowId xmlns:a16="http://schemas.microsoft.com/office/drawing/2014/main" val="2988859034"/>
                  </a:ext>
                </a:extLst>
              </a:tr>
              <a:tr h="474489">
                <a:tc>
                  <a:txBody>
                    <a:bodyPr/>
                    <a:lstStyle/>
                    <a:p>
                      <a:r>
                        <a:rPr lang="fr-FR" sz="1000">
                          <a:solidFill>
                            <a:schemeClr val="tx1"/>
                          </a:solidFill>
                          <a:effectLst/>
                        </a:rPr>
                        <a:t>Paiement en 4X</a:t>
                      </a:r>
                    </a:p>
                    <a:p>
                      <a:r>
                        <a:rPr lang="fr-FR" sz="1000">
                          <a:solidFill>
                            <a:schemeClr val="tx1"/>
                          </a:solidFill>
                          <a:effectLst/>
                          <a:latin typeface="Calibri" panose="020F0502020204030204" pitchFamily="34" charset="0"/>
                          <a:ea typeface="Calibri" panose="020F0502020204030204" pitchFamily="34" charset="0"/>
                        </a:rPr>
                        <a:t>avec frais</a:t>
                      </a:r>
                    </a:p>
                  </a:txBody>
                  <a:tcPr marL="50800" marR="50800" marT="50800" marB="50800">
                    <a:solidFill>
                      <a:schemeClr val="bg1">
                        <a:lumMod val="75000"/>
                      </a:schemeClr>
                    </a:solidFill>
                  </a:tcPr>
                </a:tc>
                <a:tc>
                  <a:txBody>
                    <a:bodyPr/>
                    <a:lstStyle/>
                    <a:p>
                      <a:pPr algn="ctr"/>
                      <a:r>
                        <a:rPr lang="fr-FR" sz="1000">
                          <a:solidFill>
                            <a:schemeClr val="tx1"/>
                          </a:solidFill>
                          <a:effectLst/>
                        </a:rPr>
                        <a:t>2,20% </a:t>
                      </a:r>
                    </a:p>
                    <a:p>
                      <a:pPr algn="ctr"/>
                      <a:r>
                        <a:rPr lang="fr-FR" sz="1000" i="1">
                          <a:solidFill>
                            <a:schemeClr val="tx1"/>
                          </a:solidFill>
                          <a:effectLst/>
                        </a:rPr>
                        <a:t>(max 30€)</a:t>
                      </a:r>
                      <a:endParaRPr lang="fr-FR" sz="1000">
                        <a:solidFill>
                          <a:schemeClr val="tx1"/>
                        </a:solidFill>
                        <a:effectLst/>
                        <a:latin typeface="Calibri" panose="020F0502020204030204" pitchFamily="34" charset="0"/>
                        <a:ea typeface="Calibri" panose="020F0502020204030204" pitchFamily="34" charset="0"/>
                      </a:endParaRPr>
                    </a:p>
                  </a:txBody>
                  <a:tcPr marL="50800" marR="50800" marT="50800" marB="50800">
                    <a:solidFill>
                      <a:schemeClr val="bg1">
                        <a:lumMod val="85000"/>
                      </a:schemeClr>
                    </a:solidFill>
                  </a:tcPr>
                </a:tc>
                <a:tc>
                  <a:txBody>
                    <a:bodyPr/>
                    <a:lstStyle/>
                    <a:p>
                      <a:pPr algn="ctr"/>
                      <a:r>
                        <a:rPr lang="fr-FR" sz="1000">
                          <a:solidFill>
                            <a:schemeClr val="tx1"/>
                          </a:solidFill>
                          <a:effectLst/>
                        </a:rPr>
                        <a:t>1,55%</a:t>
                      </a:r>
                      <a:endParaRPr lang="fr-FR" sz="1000">
                        <a:solidFill>
                          <a:schemeClr val="tx1"/>
                        </a:solidFill>
                        <a:effectLst/>
                        <a:latin typeface="Calibri" panose="020F0502020204030204" pitchFamily="34" charset="0"/>
                        <a:ea typeface="Calibri" panose="020F0502020204030204" pitchFamily="34" charset="0"/>
                      </a:endParaRPr>
                    </a:p>
                  </a:txBody>
                  <a:tcPr marL="50800" marR="50800" marT="50800" marB="50800">
                    <a:solidFill>
                      <a:schemeClr val="bg1">
                        <a:lumMod val="85000"/>
                      </a:schemeClr>
                    </a:solidFill>
                  </a:tcPr>
                </a:tc>
                <a:extLst>
                  <a:ext uri="{0D108BD9-81ED-4DB2-BD59-A6C34878D82A}">
                    <a16:rowId xmlns:a16="http://schemas.microsoft.com/office/drawing/2014/main" val="3523478110"/>
                  </a:ext>
                </a:extLst>
              </a:tr>
            </a:tbl>
          </a:graphicData>
        </a:graphic>
      </p:graphicFrame>
      <p:pic>
        <p:nvPicPr>
          <p:cNvPr id="24" name="Image 23">
            <a:extLst>
              <a:ext uri="{FF2B5EF4-FFF2-40B4-BE49-F238E27FC236}">
                <a16:creationId xmlns:a16="http://schemas.microsoft.com/office/drawing/2014/main" id="{36B68464-E0FE-424B-819B-785CE266824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30603"/>
          <a:stretch/>
        </p:blipFill>
        <p:spPr>
          <a:xfrm>
            <a:off x="7503621" y="1084144"/>
            <a:ext cx="1827454" cy="373168"/>
          </a:xfrm>
          <a:prstGeom prst="rect">
            <a:avLst/>
          </a:prstGeom>
        </p:spPr>
      </p:pic>
      <p:sp>
        <p:nvSpPr>
          <p:cNvPr id="26" name="ZoneTexte 25">
            <a:extLst>
              <a:ext uri="{FF2B5EF4-FFF2-40B4-BE49-F238E27FC236}">
                <a16:creationId xmlns:a16="http://schemas.microsoft.com/office/drawing/2014/main" id="{3D8C4276-69BA-48CE-9764-44D95BCF3F37}"/>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2125858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890B3D6-528F-4B6D-9920-D65447629D71}"/>
              </a:ext>
            </a:extLst>
          </p:cNvPr>
          <p:cNvSpPr>
            <a:spLocks noGrp="1"/>
          </p:cNvSpPr>
          <p:nvPr>
            <p:ph type="sldNum" sz="quarter" idx="12"/>
          </p:nvPr>
        </p:nvSpPr>
        <p:spPr/>
        <p:txBody>
          <a:bodyPr/>
          <a:lstStyle/>
          <a:p>
            <a:fld id="{975A587B-5814-4D9B-9598-FE9CB954CB01}" type="slidenum">
              <a:rPr lang="fr-FR" smtClean="0"/>
              <a:t>17</a:t>
            </a:fld>
            <a:endParaRPr lang="fr-FR"/>
          </a:p>
        </p:txBody>
      </p:sp>
      <p:sp>
        <p:nvSpPr>
          <p:cNvPr id="5" name="Espace réservé du texte 4">
            <a:extLst>
              <a:ext uri="{FF2B5EF4-FFF2-40B4-BE49-F238E27FC236}">
                <a16:creationId xmlns:a16="http://schemas.microsoft.com/office/drawing/2014/main" id="{767642D7-CB8C-4CA6-B6D9-4C788E94872C}"/>
              </a:ext>
            </a:extLst>
          </p:cNvPr>
          <p:cNvSpPr>
            <a:spLocks noGrp="1"/>
          </p:cNvSpPr>
          <p:nvPr>
            <p:ph type="body" idx="1"/>
          </p:nvPr>
        </p:nvSpPr>
        <p:spPr>
          <a:xfrm>
            <a:off x="694799" y="1257935"/>
            <a:ext cx="10769511" cy="1175181"/>
          </a:xfrm>
        </p:spPr>
        <p:txBody>
          <a:bodyPr/>
          <a:lstStyle/>
          <a:p>
            <a:pPr>
              <a:spcBef>
                <a:spcPts val="0"/>
              </a:spcBef>
              <a:buClr>
                <a:schemeClr val="bg2"/>
              </a:buClr>
            </a:pPr>
            <a:r>
              <a:rPr lang="fr-FR" sz="1400" dirty="0">
                <a:solidFill>
                  <a:schemeClr val="bg2"/>
                </a:solidFill>
              </a:rPr>
              <a:t>PAYLATER permet de : </a:t>
            </a:r>
          </a:p>
          <a:p>
            <a:pPr>
              <a:spcBef>
                <a:spcPts val="0"/>
              </a:spcBef>
              <a:buClr>
                <a:schemeClr val="bg2"/>
              </a:buClr>
            </a:pPr>
            <a:r>
              <a:rPr lang="fr-FR" sz="1200" b="0" dirty="0"/>
              <a:t>Proposer une solution de paiement en plusieurs fois garanti pour le Pro souhaitant augmenter le panier moyen de leurs clients </a:t>
            </a:r>
          </a:p>
          <a:p>
            <a:pPr marL="285750" indent="-285750">
              <a:spcBef>
                <a:spcPts val="0"/>
              </a:spcBef>
              <a:buClr>
                <a:schemeClr val="tx1"/>
              </a:buClr>
              <a:buFont typeface="Arial" panose="020B0604020202020204" pitchFamily="34" charset="0"/>
              <a:buChar char="•"/>
            </a:pPr>
            <a:r>
              <a:rPr lang="fr-FR" sz="1200" b="0" dirty="0"/>
              <a:t>Simplicité d’utilisation, option activable en un clic </a:t>
            </a:r>
            <a:endParaRPr lang="fr-FR" sz="1200" b="0" dirty="0">
              <a:cs typeface="Arial"/>
            </a:endParaRPr>
          </a:p>
          <a:p>
            <a:pPr marL="285750" indent="-285750">
              <a:spcBef>
                <a:spcPts val="0"/>
              </a:spcBef>
              <a:buClr>
                <a:schemeClr val="tx1"/>
              </a:buClr>
              <a:buFont typeface="Arial" panose="020B0604020202020204" pitchFamily="34" charset="0"/>
              <a:buChar char="•"/>
            </a:pPr>
            <a:r>
              <a:rPr lang="fr-FR" sz="1200" b="0" dirty="0"/>
              <a:t>Augmentation du panier moyen du client</a:t>
            </a:r>
            <a:r>
              <a:rPr lang="fr-FR" sz="800" b="0" dirty="0"/>
              <a:t>(1)</a:t>
            </a:r>
            <a:endParaRPr lang="fr-FR" sz="800" b="0" dirty="0">
              <a:cs typeface="Arial"/>
            </a:endParaRPr>
          </a:p>
          <a:p>
            <a:pPr marL="285750" indent="-285750">
              <a:spcBef>
                <a:spcPts val="0"/>
              </a:spcBef>
              <a:buClr>
                <a:schemeClr val="tx1"/>
              </a:buClr>
              <a:buFont typeface="Arial" panose="020B0604020202020204" pitchFamily="34" charset="0"/>
              <a:buChar char="•"/>
            </a:pPr>
            <a:r>
              <a:rPr lang="fr-FR" sz="1200" b="0" dirty="0"/>
              <a:t>Gestion de tous les paiements depuis le portail PayPlug </a:t>
            </a:r>
            <a:endParaRPr lang="fr-FR" sz="1200" b="0" dirty="0">
              <a:cs typeface="Arial"/>
            </a:endParaRPr>
          </a:p>
          <a:p>
            <a:pPr marL="285750" indent="-285750">
              <a:spcBef>
                <a:spcPts val="0"/>
              </a:spcBef>
              <a:buClr>
                <a:schemeClr val="tx1"/>
              </a:buClr>
              <a:buFont typeface="Arial" panose="020B0604020202020204" pitchFamily="34" charset="0"/>
              <a:buChar char="•"/>
            </a:pPr>
            <a:r>
              <a:rPr lang="fr-FR" sz="1200" b="0" dirty="0"/>
              <a:t>Garantie contre la fraude et le risque d'impayés</a:t>
            </a:r>
            <a:r>
              <a:rPr lang="fr-FR" sz="800" b="0" dirty="0"/>
              <a:t>(2)</a:t>
            </a:r>
            <a:endParaRPr lang="fr-FR" sz="1200" b="0" dirty="0"/>
          </a:p>
          <a:p>
            <a:pPr marL="285750" indent="-285750">
              <a:spcBef>
                <a:spcPts val="0"/>
              </a:spcBef>
              <a:buClr>
                <a:schemeClr val="bg2"/>
              </a:buClr>
              <a:buFont typeface="Wingdings" panose="05000000000000000000" pitchFamily="2" charset="2"/>
              <a:buChar char="§"/>
            </a:pPr>
            <a:endParaRPr lang="fr-FR" sz="1200" b="0" dirty="0"/>
          </a:p>
          <a:p>
            <a:pPr marL="342900" indent="-342900">
              <a:spcBef>
                <a:spcPts val="0"/>
              </a:spcBef>
              <a:buClr>
                <a:schemeClr val="bg2"/>
              </a:buClr>
              <a:buFont typeface="Wingdings" panose="05000000000000000000" pitchFamily="2" charset="2"/>
              <a:buChar char="§"/>
            </a:pPr>
            <a:endParaRPr lang="fr-FR" sz="1600" b="0" dirty="0"/>
          </a:p>
        </p:txBody>
      </p:sp>
      <p:sp>
        <p:nvSpPr>
          <p:cNvPr id="6" name="Titre 5">
            <a:extLst>
              <a:ext uri="{FF2B5EF4-FFF2-40B4-BE49-F238E27FC236}">
                <a16:creationId xmlns:a16="http://schemas.microsoft.com/office/drawing/2014/main" id="{933D3E2E-D611-47C5-9B2E-2672968EF2C3}"/>
              </a:ext>
            </a:extLst>
          </p:cNvPr>
          <p:cNvSpPr>
            <a:spLocks noGrp="1"/>
          </p:cNvSpPr>
          <p:nvPr>
            <p:ph type="title"/>
          </p:nvPr>
        </p:nvSpPr>
        <p:spPr>
          <a:xfrm>
            <a:off x="697201" y="767951"/>
            <a:ext cx="10800000" cy="719227"/>
          </a:xfrm>
        </p:spPr>
        <p:txBody>
          <a:bodyPr/>
          <a:lstStyle/>
          <a:p>
            <a:r>
              <a:rPr lang="fr-FR" b="0" dirty="0">
                <a:solidFill>
                  <a:schemeClr val="tx1"/>
                </a:solidFill>
              </a:rPr>
              <a:t>Paylater – Paiement garanti en 3 ou 4 fois e-commerce</a:t>
            </a:r>
            <a:br>
              <a:rPr lang="fr-FR" b="0" dirty="0">
                <a:solidFill>
                  <a:schemeClr val="tx1"/>
                </a:solidFill>
              </a:rPr>
            </a:br>
            <a:endParaRPr lang="fr-FR" b="0" dirty="0">
              <a:solidFill>
                <a:schemeClr val="tx1"/>
              </a:solidFill>
            </a:endParaRPr>
          </a:p>
        </p:txBody>
      </p:sp>
      <p:sp>
        <p:nvSpPr>
          <p:cNvPr id="25" name="Espace réservé du pied de page 5">
            <a:extLst>
              <a:ext uri="{FF2B5EF4-FFF2-40B4-BE49-F238E27FC236}">
                <a16:creationId xmlns:a16="http://schemas.microsoft.com/office/drawing/2014/main" id="{D1030A0E-67D8-4507-8908-77EC94A0B898}"/>
              </a:ext>
            </a:extLst>
          </p:cNvPr>
          <p:cNvSpPr>
            <a:spLocks noGrp="1"/>
          </p:cNvSpPr>
          <p:nvPr>
            <p:ph type="ftr" sz="quarter" idx="11"/>
          </p:nvPr>
        </p:nvSpPr>
        <p:spPr>
          <a:xfrm>
            <a:off x="632382" y="6606000"/>
            <a:ext cx="3600000" cy="252000"/>
          </a:xfrm>
        </p:spPr>
        <p:txBody>
          <a:bodyPr/>
          <a:lstStyle/>
          <a:p>
            <a:r>
              <a:rPr lang="fr-FR"/>
              <a:t>La Gestion des Flux - Septembre 2022</a:t>
            </a:r>
          </a:p>
        </p:txBody>
      </p:sp>
      <p:sp>
        <p:nvSpPr>
          <p:cNvPr id="12" name="Organigramme : Connecteur page suivante 11">
            <a:extLst>
              <a:ext uri="{FF2B5EF4-FFF2-40B4-BE49-F238E27FC236}">
                <a16:creationId xmlns:a16="http://schemas.microsoft.com/office/drawing/2014/main" id="{9B8C2B7C-08A2-D1A0-D794-BE88CB82B924}"/>
              </a:ext>
            </a:extLst>
          </p:cNvPr>
          <p:cNvSpPr/>
          <p:nvPr/>
        </p:nvSpPr>
        <p:spPr>
          <a:xfrm>
            <a:off x="4812360" y="2677537"/>
            <a:ext cx="6731063" cy="510216"/>
          </a:xfrm>
          <a:prstGeom prst="flowChartOffpageConnector">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a:t>Besoins clients</a:t>
            </a:r>
          </a:p>
        </p:txBody>
      </p:sp>
      <p:sp>
        <p:nvSpPr>
          <p:cNvPr id="13" name="Forme en L 12">
            <a:extLst>
              <a:ext uri="{FF2B5EF4-FFF2-40B4-BE49-F238E27FC236}">
                <a16:creationId xmlns:a16="http://schemas.microsoft.com/office/drawing/2014/main" id="{9D263E59-30BD-365F-D7E4-DDB2B8247265}"/>
              </a:ext>
            </a:extLst>
          </p:cNvPr>
          <p:cNvSpPr/>
          <p:nvPr/>
        </p:nvSpPr>
        <p:spPr>
          <a:xfrm rot="10800000">
            <a:off x="4812360" y="3263390"/>
            <a:ext cx="2160856" cy="1223741"/>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orme en L 33">
            <a:extLst>
              <a:ext uri="{FF2B5EF4-FFF2-40B4-BE49-F238E27FC236}">
                <a16:creationId xmlns:a16="http://schemas.microsoft.com/office/drawing/2014/main" id="{0A9AFCF7-1EB3-57F3-0D0C-19EFF02A6E94}"/>
              </a:ext>
            </a:extLst>
          </p:cNvPr>
          <p:cNvSpPr/>
          <p:nvPr/>
        </p:nvSpPr>
        <p:spPr>
          <a:xfrm>
            <a:off x="4812360" y="4424884"/>
            <a:ext cx="2160856" cy="1355436"/>
          </a:xfrm>
          <a:prstGeom prst="corner">
            <a:avLst>
              <a:gd name="adj1" fmla="val 90334"/>
              <a:gd name="adj2" fmla="val 99146"/>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La page est personnalisable et optimisée pour une utilisation sur tablette et mobile </a:t>
            </a:r>
          </a:p>
        </p:txBody>
      </p:sp>
      <p:sp>
        <p:nvSpPr>
          <p:cNvPr id="35" name="Forme en L 34">
            <a:extLst>
              <a:ext uri="{FF2B5EF4-FFF2-40B4-BE49-F238E27FC236}">
                <a16:creationId xmlns:a16="http://schemas.microsoft.com/office/drawing/2014/main" id="{C0742289-AE96-3A9C-72A2-E1553C9CB121}"/>
              </a:ext>
            </a:extLst>
          </p:cNvPr>
          <p:cNvSpPr/>
          <p:nvPr/>
        </p:nvSpPr>
        <p:spPr>
          <a:xfrm rot="10800000">
            <a:off x="7113156" y="3257667"/>
            <a:ext cx="2160856" cy="1227338"/>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Forme en L 35">
            <a:extLst>
              <a:ext uri="{FF2B5EF4-FFF2-40B4-BE49-F238E27FC236}">
                <a16:creationId xmlns:a16="http://schemas.microsoft.com/office/drawing/2014/main" id="{82E6F584-187E-6D46-5E84-4F211342FF3A}"/>
              </a:ext>
            </a:extLst>
          </p:cNvPr>
          <p:cNvSpPr/>
          <p:nvPr/>
        </p:nvSpPr>
        <p:spPr>
          <a:xfrm>
            <a:off x="7113156" y="4419161"/>
            <a:ext cx="2160856" cy="1355436"/>
          </a:xfrm>
          <a:prstGeom prst="corner">
            <a:avLst>
              <a:gd name="adj1" fmla="val 90334"/>
              <a:gd name="adj2" fmla="val 9710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PayLater et le paiement en 3 ou 4 fois montre une augmentation du panier moyen</a:t>
            </a:r>
          </a:p>
        </p:txBody>
      </p:sp>
      <p:sp>
        <p:nvSpPr>
          <p:cNvPr id="37" name="Forme en L 36">
            <a:extLst>
              <a:ext uri="{FF2B5EF4-FFF2-40B4-BE49-F238E27FC236}">
                <a16:creationId xmlns:a16="http://schemas.microsoft.com/office/drawing/2014/main" id="{5132CC7C-1C1E-6248-900E-B98E19586643}"/>
              </a:ext>
            </a:extLst>
          </p:cNvPr>
          <p:cNvSpPr/>
          <p:nvPr/>
        </p:nvSpPr>
        <p:spPr>
          <a:xfrm rot="10800000">
            <a:off x="9413952" y="3260465"/>
            <a:ext cx="2160856" cy="1224540"/>
          </a:xfrm>
          <a:prstGeom prst="corner">
            <a:avLst>
              <a:gd name="adj1" fmla="val 86612"/>
              <a:gd name="adj2" fmla="val 5595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orme en L 37">
            <a:extLst>
              <a:ext uri="{FF2B5EF4-FFF2-40B4-BE49-F238E27FC236}">
                <a16:creationId xmlns:a16="http://schemas.microsoft.com/office/drawing/2014/main" id="{E60617BF-AEE5-0CD1-B401-E04D336D3730}"/>
              </a:ext>
            </a:extLst>
          </p:cNvPr>
          <p:cNvSpPr/>
          <p:nvPr/>
        </p:nvSpPr>
        <p:spPr>
          <a:xfrm>
            <a:off x="9413952" y="4421958"/>
            <a:ext cx="2160856" cy="1352639"/>
          </a:xfrm>
          <a:prstGeom prst="corner">
            <a:avLst>
              <a:gd name="adj1" fmla="val 90334"/>
              <a:gd name="adj2" fmla="val 101871"/>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tx1"/>
                </a:solidFill>
              </a:rPr>
              <a:t>Fidélisation des clients grâce à un service apprécié : Plus d’1 Français sur 3 a déjà eu recours au paiement fractionné garanti</a:t>
            </a:r>
            <a:r>
              <a:rPr lang="fr-FR" sz="800">
                <a:solidFill>
                  <a:schemeClr val="tx1"/>
                </a:solidFill>
              </a:rPr>
              <a:t>(3)</a:t>
            </a:r>
          </a:p>
        </p:txBody>
      </p:sp>
      <p:sp>
        <p:nvSpPr>
          <p:cNvPr id="60" name="Rectangle 59">
            <a:extLst>
              <a:ext uri="{FF2B5EF4-FFF2-40B4-BE49-F238E27FC236}">
                <a16:creationId xmlns:a16="http://schemas.microsoft.com/office/drawing/2014/main" id="{9EA7575D-C369-A0DE-675D-6F9B8E085FC6}"/>
              </a:ext>
            </a:extLst>
          </p:cNvPr>
          <p:cNvSpPr/>
          <p:nvPr/>
        </p:nvSpPr>
        <p:spPr>
          <a:xfrm>
            <a:off x="4812360" y="3257667"/>
            <a:ext cx="2160856" cy="1064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souhaite pourvoir personnaliser sa page d’encaissement </a:t>
            </a:r>
          </a:p>
        </p:txBody>
      </p:sp>
      <p:sp>
        <p:nvSpPr>
          <p:cNvPr id="62" name="Rectangle 61">
            <a:extLst>
              <a:ext uri="{FF2B5EF4-FFF2-40B4-BE49-F238E27FC236}">
                <a16:creationId xmlns:a16="http://schemas.microsoft.com/office/drawing/2014/main" id="{6AF59B10-99BC-C41C-4F8A-A45017C88506}"/>
              </a:ext>
            </a:extLst>
          </p:cNvPr>
          <p:cNvSpPr/>
          <p:nvPr/>
        </p:nvSpPr>
        <p:spPr>
          <a:xfrm>
            <a:off x="7113156" y="3257666"/>
            <a:ext cx="2160856" cy="1064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désire pouvoir augmenter le panier moyen de mes clients</a:t>
            </a:r>
          </a:p>
        </p:txBody>
      </p:sp>
      <p:sp>
        <p:nvSpPr>
          <p:cNvPr id="63" name="Rectangle 62">
            <a:extLst>
              <a:ext uri="{FF2B5EF4-FFF2-40B4-BE49-F238E27FC236}">
                <a16:creationId xmlns:a16="http://schemas.microsoft.com/office/drawing/2014/main" id="{AAC86E5F-F378-3D61-24F4-24AC6BE059EE}"/>
              </a:ext>
            </a:extLst>
          </p:cNvPr>
          <p:cNvSpPr/>
          <p:nvPr/>
        </p:nvSpPr>
        <p:spPr>
          <a:xfrm>
            <a:off x="9413952" y="3257667"/>
            <a:ext cx="2160856" cy="1064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fr-FR" sz="1100" b="1">
                <a:solidFill>
                  <a:schemeClr val="tx1"/>
                </a:solidFill>
              </a:rPr>
              <a:t>Je souhaite savoir si PayLater est un réel accélérateur de ventes</a:t>
            </a:r>
          </a:p>
        </p:txBody>
      </p:sp>
      <p:graphicFrame>
        <p:nvGraphicFramePr>
          <p:cNvPr id="69" name="Diagramme 68">
            <a:extLst>
              <a:ext uri="{FF2B5EF4-FFF2-40B4-BE49-F238E27FC236}">
                <a16:creationId xmlns:a16="http://schemas.microsoft.com/office/drawing/2014/main" id="{6672856F-AA73-85CC-D2B4-3425200237E8}"/>
              </a:ext>
            </a:extLst>
          </p:cNvPr>
          <p:cNvGraphicFramePr/>
          <p:nvPr>
            <p:extLst>
              <p:ext uri="{D42A27DB-BD31-4B8C-83A1-F6EECF244321}">
                <p14:modId xmlns:p14="http://schemas.microsoft.com/office/powerpoint/2010/main" val="13207510"/>
              </p:ext>
            </p:extLst>
          </p:nvPr>
        </p:nvGraphicFramePr>
        <p:xfrm>
          <a:off x="39462" y="2459116"/>
          <a:ext cx="4594686" cy="3888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0" name="Rectangle 69">
            <a:extLst>
              <a:ext uri="{FF2B5EF4-FFF2-40B4-BE49-F238E27FC236}">
                <a16:creationId xmlns:a16="http://schemas.microsoft.com/office/drawing/2014/main" id="{68E61A5F-88E2-982C-7186-12B7F619A18A}"/>
              </a:ext>
            </a:extLst>
          </p:cNvPr>
          <p:cNvSpPr/>
          <p:nvPr/>
        </p:nvSpPr>
        <p:spPr>
          <a:xfrm>
            <a:off x="86555" y="3045969"/>
            <a:ext cx="1020932" cy="1029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a:solidFill>
                  <a:schemeClr val="bg2"/>
                </a:solidFill>
              </a:rPr>
              <a:t>CIBLE</a:t>
            </a:r>
          </a:p>
        </p:txBody>
      </p:sp>
      <p:sp>
        <p:nvSpPr>
          <p:cNvPr id="71" name="Rectangle 70">
            <a:extLst>
              <a:ext uri="{FF2B5EF4-FFF2-40B4-BE49-F238E27FC236}">
                <a16:creationId xmlns:a16="http://schemas.microsoft.com/office/drawing/2014/main" id="{0B922F2C-8EDF-8F49-BCAE-FAE3999FA69C}"/>
              </a:ext>
            </a:extLst>
          </p:cNvPr>
          <p:cNvSpPr/>
          <p:nvPr/>
        </p:nvSpPr>
        <p:spPr>
          <a:xfrm>
            <a:off x="21523" y="4745299"/>
            <a:ext cx="1168899" cy="102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a:solidFill>
                  <a:schemeClr val="bg2"/>
                </a:solidFill>
              </a:rPr>
              <a:t>DISTRIBUTION</a:t>
            </a:r>
          </a:p>
        </p:txBody>
      </p:sp>
      <p:sp>
        <p:nvSpPr>
          <p:cNvPr id="30" name="Espace réservé du pied de page 3">
            <a:extLst>
              <a:ext uri="{FF2B5EF4-FFF2-40B4-BE49-F238E27FC236}">
                <a16:creationId xmlns:a16="http://schemas.microsoft.com/office/drawing/2014/main" id="{55D7F3D2-9EDE-BAF0-BA0E-A5E6CB6D9D84}"/>
              </a:ext>
            </a:extLst>
          </p:cNvPr>
          <p:cNvSpPr txBox="1">
            <a:spLocks/>
          </p:cNvSpPr>
          <p:nvPr/>
        </p:nvSpPr>
        <p:spPr>
          <a:xfrm>
            <a:off x="922988" y="5916363"/>
            <a:ext cx="6839950" cy="408549"/>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800" i="1"/>
              <a:t>(1) Les montants des paniers moyens payés en fractionné sont plus de 2 fois supérieurs aux montant des paniers moyens payés comptants.</a:t>
            </a:r>
          </a:p>
          <a:p>
            <a:pPr defTabSz="609585">
              <a:defRPr/>
            </a:pPr>
            <a:r>
              <a:rPr lang="fr-FR" sz="800" i="1"/>
              <a:t>(2) Oney prend en charge 100% du risque, la trésorerie est sécurisée et le montant de la transaction disponible sur le compte </a:t>
            </a:r>
            <a:r>
              <a:rPr lang="fr-FR" sz="800" i="1" err="1"/>
              <a:t>PayPlug</a:t>
            </a:r>
            <a:r>
              <a:rPr lang="fr-FR" sz="800" i="1"/>
              <a:t> du marchand</a:t>
            </a:r>
          </a:p>
          <a:p>
            <a:pPr defTabSz="609585">
              <a:defRPr/>
            </a:pPr>
            <a:r>
              <a:rPr lang="fr-FR" sz="800" i="1"/>
              <a:t>(2) Etude Kantar dans l’article “Paiement fractionné : plus d’un Français sur trois y a déjà eu recours”, Le Parisien, 8 février 2022.  </a:t>
            </a:r>
          </a:p>
        </p:txBody>
      </p:sp>
      <p:sp>
        <p:nvSpPr>
          <p:cNvPr id="24" name="ZoneTexte 23">
            <a:extLst>
              <a:ext uri="{FF2B5EF4-FFF2-40B4-BE49-F238E27FC236}">
                <a16:creationId xmlns:a16="http://schemas.microsoft.com/office/drawing/2014/main" id="{A41B3053-5637-472B-BF45-584AE72D93F9}"/>
              </a:ext>
            </a:extLst>
          </p:cNvPr>
          <p:cNvSpPr txBox="1"/>
          <p:nvPr/>
        </p:nvSpPr>
        <p:spPr>
          <a:xfrm>
            <a:off x="694799" y="376310"/>
            <a:ext cx="6096000" cy="446276"/>
          </a:xfrm>
          <a:prstGeom prst="rect">
            <a:avLst/>
          </a:prstGeom>
          <a:noFill/>
        </p:spPr>
        <p:txBody>
          <a:bodyPr wrap="square">
            <a:spAutoFit/>
          </a:bodyPr>
          <a:lstStyle/>
          <a:p>
            <a:r>
              <a:rPr lang="fr-FR" sz="2300" b="1" cap="all">
                <a:solidFill>
                  <a:schemeClr val="tx2"/>
                </a:solidFill>
                <a:latin typeface="+mj-lt"/>
                <a:ea typeface="+mj-ea"/>
                <a:cs typeface="+mj-cs"/>
              </a:rPr>
              <a:t>Paiement en 3X ou 4X </a:t>
            </a:r>
          </a:p>
        </p:txBody>
      </p:sp>
      <p:sp>
        <p:nvSpPr>
          <p:cNvPr id="26" name="Rectangle : coins arrondis 25">
            <a:extLst>
              <a:ext uri="{FF2B5EF4-FFF2-40B4-BE49-F238E27FC236}">
                <a16:creationId xmlns:a16="http://schemas.microsoft.com/office/drawing/2014/main" id="{2E72B273-B99F-4C52-B5A8-F6BCDBDA2D52}"/>
              </a:ext>
            </a:extLst>
          </p:cNvPr>
          <p:cNvSpPr/>
          <p:nvPr/>
        </p:nvSpPr>
        <p:spPr>
          <a:xfrm>
            <a:off x="10587210" y="98642"/>
            <a:ext cx="1467971" cy="56613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Paiement 3x4x</a:t>
            </a:r>
          </a:p>
        </p:txBody>
      </p:sp>
      <p:sp>
        <p:nvSpPr>
          <p:cNvPr id="22" name="ZoneTexte 21">
            <a:extLst>
              <a:ext uri="{FF2B5EF4-FFF2-40B4-BE49-F238E27FC236}">
                <a16:creationId xmlns:a16="http://schemas.microsoft.com/office/drawing/2014/main" id="{0694F638-8C3C-4CC3-958A-9B5FA63B7455}"/>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3086952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
            <a:extLst>
              <a:ext uri="{FF2B5EF4-FFF2-40B4-BE49-F238E27FC236}">
                <a16:creationId xmlns:a16="http://schemas.microsoft.com/office/drawing/2014/main" id="{F75E24D7-E592-3F6C-B9D9-E02326332CC9}"/>
              </a:ext>
            </a:extLst>
          </p:cNvPr>
          <p:cNvSpPr>
            <a:spLocks noGrp="1"/>
          </p:cNvSpPr>
          <p:nvPr>
            <p:ph type="body" idx="1"/>
          </p:nvPr>
        </p:nvSpPr>
        <p:spPr>
          <a:xfrm>
            <a:off x="1083786" y="3269296"/>
            <a:ext cx="8288814" cy="2160000"/>
          </a:xfrm>
        </p:spPr>
        <p:txBody>
          <a:bodyPr/>
          <a:lstStyle/>
          <a:p>
            <a:r>
              <a:rPr lang="fr-FR"/>
              <a:t>OUTILS D’ACCOMPAGNEMENT</a:t>
            </a:r>
          </a:p>
          <a:p>
            <a:endParaRPr lang="en-US"/>
          </a:p>
        </p:txBody>
      </p:sp>
      <p:sp>
        <p:nvSpPr>
          <p:cNvPr id="5" name="Espace réservé du numéro de diapositive 4">
            <a:extLst>
              <a:ext uri="{FF2B5EF4-FFF2-40B4-BE49-F238E27FC236}">
                <a16:creationId xmlns:a16="http://schemas.microsoft.com/office/drawing/2014/main" id="{6B281AA9-DB7A-47D7-9041-C0615306A355}"/>
              </a:ext>
            </a:extLst>
          </p:cNvPr>
          <p:cNvSpPr>
            <a:spLocks noGrp="1"/>
          </p:cNvSpPr>
          <p:nvPr>
            <p:ph type="sldNum" sz="quarter" idx="12"/>
          </p:nvPr>
        </p:nvSpPr>
        <p:spPr>
          <a:xfrm>
            <a:off x="5736000" y="6477000"/>
            <a:ext cx="720000" cy="252000"/>
          </a:xfrm>
        </p:spPr>
        <p:txBody>
          <a:bodyPr anchor="ctr">
            <a:normAutofit/>
          </a:bodyPr>
          <a:lstStyle/>
          <a:p>
            <a:pPr>
              <a:lnSpc>
                <a:spcPct val="90000"/>
              </a:lnSpc>
              <a:spcAft>
                <a:spcPts val="600"/>
              </a:spcAft>
            </a:pPr>
            <a:fld id="{975A587B-5814-4D9B-9598-FE9CB954CB01}" type="slidenum">
              <a:rPr lang="fr-FR" sz="1100" smtClean="0"/>
              <a:pPr>
                <a:lnSpc>
                  <a:spcPct val="90000"/>
                </a:lnSpc>
                <a:spcAft>
                  <a:spcPts val="600"/>
                </a:spcAft>
              </a:pPr>
              <a:t>18</a:t>
            </a:fld>
            <a:endParaRPr lang="fr-FR" sz="1100"/>
          </a:p>
        </p:txBody>
      </p:sp>
      <p:sp>
        <p:nvSpPr>
          <p:cNvPr id="6" name="Espace réservé du pied de page 5">
            <a:extLst>
              <a:ext uri="{FF2B5EF4-FFF2-40B4-BE49-F238E27FC236}">
                <a16:creationId xmlns:a16="http://schemas.microsoft.com/office/drawing/2014/main" id="{491A7B77-AFE5-40CE-A9C8-144011E2778E}"/>
              </a:ext>
            </a:extLst>
          </p:cNvPr>
          <p:cNvSpPr>
            <a:spLocks noGrp="1"/>
          </p:cNvSpPr>
          <p:nvPr>
            <p:ph type="ftr" sz="quarter" idx="11"/>
          </p:nvPr>
        </p:nvSpPr>
        <p:spPr>
          <a:xfrm>
            <a:off x="632382" y="6606000"/>
            <a:ext cx="3600000" cy="252000"/>
          </a:xfrm>
        </p:spPr>
        <p:txBody>
          <a:bodyPr/>
          <a:lstStyle/>
          <a:p>
            <a:r>
              <a:rPr lang="fr-FR"/>
              <a:t>La Gestion des Flux - Septembre 2022</a:t>
            </a:r>
          </a:p>
        </p:txBody>
      </p:sp>
      <p:sp>
        <p:nvSpPr>
          <p:cNvPr id="7" name="ZoneTexte 6">
            <a:extLst>
              <a:ext uri="{FF2B5EF4-FFF2-40B4-BE49-F238E27FC236}">
                <a16:creationId xmlns:a16="http://schemas.microsoft.com/office/drawing/2014/main" id="{EC8532C8-F155-4B21-868B-4F34C4D17CC5}"/>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1956948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493D13FF-88A9-48E0-A333-93C94E4388CA}"/>
              </a:ext>
            </a:extLst>
          </p:cNvPr>
          <p:cNvSpPr>
            <a:spLocks noGrp="1"/>
          </p:cNvSpPr>
          <p:nvPr>
            <p:ph type="ftr" sz="quarter" idx="11"/>
          </p:nvPr>
        </p:nvSpPr>
        <p:spPr/>
        <p:txBody>
          <a:bodyPr/>
          <a:lstStyle/>
          <a:p>
            <a:r>
              <a:rPr lang="fr-FR"/>
              <a:t>La Gestion des Flux - Septembre 2022</a:t>
            </a:r>
          </a:p>
        </p:txBody>
      </p:sp>
      <p:sp>
        <p:nvSpPr>
          <p:cNvPr id="5" name="Espace réservé du numéro de diapositive 4">
            <a:extLst>
              <a:ext uri="{FF2B5EF4-FFF2-40B4-BE49-F238E27FC236}">
                <a16:creationId xmlns:a16="http://schemas.microsoft.com/office/drawing/2014/main" id="{6D16BB0D-DD60-4180-86CC-177008164CA1}"/>
              </a:ext>
            </a:extLst>
          </p:cNvPr>
          <p:cNvSpPr>
            <a:spLocks noGrp="1"/>
          </p:cNvSpPr>
          <p:nvPr>
            <p:ph type="sldNum" sz="quarter" idx="12"/>
          </p:nvPr>
        </p:nvSpPr>
        <p:spPr/>
        <p:txBody>
          <a:bodyPr/>
          <a:lstStyle/>
          <a:p>
            <a:fld id="{975A587B-5814-4D9B-9598-FE9CB954CB01}" type="slidenum">
              <a:rPr lang="fr-FR" smtClean="0"/>
              <a:t>19</a:t>
            </a:fld>
            <a:endParaRPr lang="fr-FR"/>
          </a:p>
        </p:txBody>
      </p:sp>
      <p:sp>
        <p:nvSpPr>
          <p:cNvPr id="6" name="Espace réservé du texte 5">
            <a:extLst>
              <a:ext uri="{FF2B5EF4-FFF2-40B4-BE49-F238E27FC236}">
                <a16:creationId xmlns:a16="http://schemas.microsoft.com/office/drawing/2014/main" id="{F1175BEE-9FB6-41C7-B4C1-5DC1666F83E3}"/>
              </a:ext>
            </a:extLst>
          </p:cNvPr>
          <p:cNvSpPr>
            <a:spLocks noGrp="1"/>
          </p:cNvSpPr>
          <p:nvPr>
            <p:ph type="body" idx="1"/>
          </p:nvPr>
        </p:nvSpPr>
        <p:spPr/>
        <p:txBody>
          <a:bodyPr/>
          <a:lstStyle/>
          <a:p>
            <a:r>
              <a:rPr lang="fr-FR"/>
              <a:t>Ou retrouver l’information</a:t>
            </a:r>
          </a:p>
        </p:txBody>
      </p:sp>
      <p:sp>
        <p:nvSpPr>
          <p:cNvPr id="7" name="Titre 6">
            <a:extLst>
              <a:ext uri="{FF2B5EF4-FFF2-40B4-BE49-F238E27FC236}">
                <a16:creationId xmlns:a16="http://schemas.microsoft.com/office/drawing/2014/main" id="{7E5B7A93-7350-492F-AEEC-F8349308A10B}"/>
              </a:ext>
            </a:extLst>
          </p:cNvPr>
          <p:cNvSpPr>
            <a:spLocks noGrp="1"/>
          </p:cNvSpPr>
          <p:nvPr>
            <p:ph type="title"/>
          </p:nvPr>
        </p:nvSpPr>
        <p:spPr/>
        <p:txBody>
          <a:bodyPr/>
          <a:lstStyle/>
          <a:p>
            <a:r>
              <a:rPr lang="fr-FR"/>
              <a:t>LES Outils D’accompagnement</a:t>
            </a:r>
          </a:p>
        </p:txBody>
      </p:sp>
      <p:sp>
        <p:nvSpPr>
          <p:cNvPr id="8" name="Espace réservé du texte 12">
            <a:extLst>
              <a:ext uri="{FF2B5EF4-FFF2-40B4-BE49-F238E27FC236}">
                <a16:creationId xmlns:a16="http://schemas.microsoft.com/office/drawing/2014/main" id="{1FDC8DFD-29D9-4012-85AE-E5FDFE4E1AF5}"/>
              </a:ext>
            </a:extLst>
          </p:cNvPr>
          <p:cNvSpPr txBox="1">
            <a:spLocks/>
          </p:cNvSpPr>
          <p:nvPr/>
        </p:nvSpPr>
        <p:spPr>
          <a:xfrm>
            <a:off x="640309" y="1686263"/>
            <a:ext cx="3696115" cy="2087038"/>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300"/>
              </a:spcBef>
              <a:buClr>
                <a:srgbClr val="C00000"/>
              </a:buClr>
              <a:defRPr/>
            </a:pPr>
            <a:r>
              <a:rPr lang="fr-FR">
                <a:solidFill>
                  <a:srgbClr val="C31632"/>
                </a:solidFill>
                <a:latin typeface="+mj-lt"/>
              </a:rPr>
              <a:t>TPE :</a:t>
            </a:r>
          </a:p>
          <a:p>
            <a:pPr>
              <a:spcBef>
                <a:spcPts val="300"/>
              </a:spcBef>
              <a:buClr>
                <a:srgbClr val="C00000"/>
              </a:buClr>
              <a:buFont typeface="Wingdings" panose="05000000000000000000" pitchFamily="2" charset="2"/>
              <a:buChar char="ü"/>
              <a:defRPr/>
            </a:pPr>
            <a:r>
              <a:rPr lang="fr-FR" sz="1200" b="0">
                <a:solidFill>
                  <a:schemeClr val="tx1"/>
                </a:solidFill>
                <a:latin typeface="+mj-lt"/>
              </a:rPr>
              <a:t> La Gamme TPE complète accessible à ce </a:t>
            </a:r>
            <a:r>
              <a:rPr lang="fr-FR" sz="1200" b="0">
                <a:solidFill>
                  <a:schemeClr val="tx1"/>
                </a:solidFill>
                <a:latin typeface="+mj-lt"/>
                <a:hlinkClick r:id="rId2"/>
              </a:rPr>
              <a:t>lien</a:t>
            </a:r>
            <a:endParaRPr lang="fr-FR" sz="1200" b="0">
              <a:solidFill>
                <a:schemeClr val="tx1"/>
              </a:solidFill>
              <a:latin typeface="+mj-lt"/>
            </a:endParaRPr>
          </a:p>
          <a:p>
            <a:pPr>
              <a:spcBef>
                <a:spcPts val="300"/>
              </a:spcBef>
              <a:buClr>
                <a:srgbClr val="C00000"/>
              </a:buClr>
              <a:buFont typeface="Wingdings" panose="05000000000000000000" pitchFamily="2" charset="2"/>
              <a:buChar char="ü"/>
              <a:defRPr/>
            </a:pPr>
            <a:r>
              <a:rPr lang="fr-FR" sz="1200" b="0">
                <a:solidFill>
                  <a:schemeClr val="tx1"/>
                </a:solidFill>
                <a:latin typeface="+mj-lt"/>
              </a:rPr>
              <a:t> Les TPE Android : </a:t>
            </a:r>
            <a:r>
              <a:rPr lang="fr-FR" sz="1200" b="0">
                <a:solidFill>
                  <a:schemeClr val="tx1"/>
                </a:solidFill>
                <a:latin typeface="+mj-lt"/>
                <a:hlinkClick r:id="rId3"/>
              </a:rPr>
              <a:t>lien</a:t>
            </a:r>
            <a:endParaRPr lang="fr-FR" sz="1200" b="0">
              <a:solidFill>
                <a:schemeClr val="tx1"/>
              </a:solidFill>
              <a:latin typeface="+mj-lt"/>
            </a:endParaRPr>
          </a:p>
          <a:p>
            <a:pPr>
              <a:spcBef>
                <a:spcPts val="300"/>
              </a:spcBef>
              <a:buClr>
                <a:srgbClr val="C00000"/>
              </a:buClr>
              <a:buFont typeface="Wingdings" panose="05000000000000000000" pitchFamily="2" charset="2"/>
              <a:buChar char="ü"/>
              <a:defRPr/>
            </a:pPr>
            <a:r>
              <a:rPr lang="fr-FR" sz="1200" b="0">
                <a:solidFill>
                  <a:schemeClr val="tx1"/>
                </a:solidFill>
                <a:latin typeface="+mj-lt"/>
                <a:cs typeface="Arial"/>
              </a:rPr>
              <a:t> </a:t>
            </a:r>
            <a:r>
              <a:rPr lang="fr-FR" sz="1200" b="0" err="1">
                <a:solidFill>
                  <a:schemeClr val="tx1"/>
                </a:solidFill>
                <a:latin typeface="+mj-lt"/>
                <a:cs typeface="Arial"/>
              </a:rPr>
              <a:t>Easy</a:t>
            </a:r>
            <a:r>
              <a:rPr lang="fr-FR" sz="1200" b="0">
                <a:solidFill>
                  <a:schemeClr val="tx1"/>
                </a:solidFill>
                <a:latin typeface="+mj-lt"/>
                <a:cs typeface="Arial"/>
              </a:rPr>
              <a:t> TPE : </a:t>
            </a:r>
            <a:r>
              <a:rPr lang="fr-FR" sz="1200" b="0">
                <a:solidFill>
                  <a:schemeClr val="tx1"/>
                </a:solidFill>
                <a:latin typeface="+mj-lt"/>
                <a:cs typeface="Arial"/>
                <a:hlinkClick r:id="rId4"/>
              </a:rPr>
              <a:t>lien</a:t>
            </a:r>
            <a:endParaRPr lang="fr-FR" sz="1200" b="0">
              <a:solidFill>
                <a:schemeClr val="tx1"/>
              </a:solidFill>
              <a:latin typeface="+mj-lt"/>
              <a:cs typeface="Arial"/>
            </a:endParaRPr>
          </a:p>
          <a:p>
            <a:pPr>
              <a:spcBef>
                <a:spcPts val="300"/>
              </a:spcBef>
              <a:buClr>
                <a:srgbClr val="C00000"/>
              </a:buClr>
              <a:buFont typeface="Wingdings" panose="05000000000000000000" pitchFamily="2" charset="2"/>
              <a:buChar char="ü"/>
              <a:defRPr/>
            </a:pPr>
            <a:endParaRPr lang="fr-FR" sz="1200" b="0">
              <a:solidFill>
                <a:srgbClr val="3E454A"/>
              </a:solidFill>
              <a:latin typeface="+mj-lt"/>
            </a:endParaRPr>
          </a:p>
          <a:p>
            <a:pPr>
              <a:spcBef>
                <a:spcPts val="300"/>
              </a:spcBef>
              <a:buClr>
                <a:srgbClr val="C00000"/>
              </a:buClr>
              <a:defRPr/>
            </a:pPr>
            <a:r>
              <a:rPr lang="fr-FR">
                <a:solidFill>
                  <a:srgbClr val="C31632"/>
                </a:solidFill>
                <a:latin typeface="+mj-lt"/>
              </a:rPr>
              <a:t>Contrat monétique : </a:t>
            </a:r>
            <a:endParaRPr lang="fr-FR">
              <a:solidFill>
                <a:srgbClr val="C31632"/>
              </a:solidFill>
              <a:latin typeface="+mj-lt"/>
              <a:cs typeface="Arial"/>
            </a:endParaRPr>
          </a:p>
          <a:p>
            <a:pPr>
              <a:spcBef>
                <a:spcPts val="300"/>
              </a:spcBef>
              <a:defRPr/>
            </a:pPr>
            <a:r>
              <a:rPr lang="fr-FR" sz="1200" b="0" err="1">
                <a:solidFill>
                  <a:schemeClr val="tx1"/>
                </a:solidFill>
                <a:latin typeface="+mj-lt"/>
                <a:cs typeface="Arial"/>
              </a:rPr>
              <a:t>Simul</a:t>
            </a:r>
            <a:r>
              <a:rPr lang="fr-FR" sz="1200" b="0">
                <a:solidFill>
                  <a:schemeClr val="tx1"/>
                </a:solidFill>
                <a:latin typeface="+mj-lt"/>
                <a:cs typeface="Arial"/>
              </a:rPr>
              <a:t> </a:t>
            </a:r>
            <a:r>
              <a:rPr lang="fr-FR" sz="1200" b="0" err="1">
                <a:solidFill>
                  <a:schemeClr val="tx1"/>
                </a:solidFill>
                <a:latin typeface="+mj-lt"/>
                <a:cs typeface="Arial"/>
              </a:rPr>
              <a:t>Easy</a:t>
            </a:r>
            <a:r>
              <a:rPr lang="fr-FR" sz="1200" b="0">
                <a:solidFill>
                  <a:schemeClr val="tx1"/>
                </a:solidFill>
                <a:latin typeface="+mj-lt"/>
                <a:cs typeface="Arial"/>
              </a:rPr>
              <a:t> , outil de simulation à ce </a:t>
            </a:r>
            <a:r>
              <a:rPr lang="fr-FR" sz="1200" b="0">
                <a:solidFill>
                  <a:schemeClr val="tx1"/>
                </a:solidFill>
                <a:latin typeface="+mj-lt"/>
                <a:cs typeface="Arial"/>
                <a:hlinkClick r:id="rId5"/>
              </a:rPr>
              <a:t>lien</a:t>
            </a:r>
            <a:endParaRPr lang="fr-FR">
              <a:solidFill>
                <a:schemeClr val="tx1"/>
              </a:solidFill>
            </a:endParaRPr>
          </a:p>
          <a:p>
            <a:pPr>
              <a:spcBef>
                <a:spcPts val="300"/>
              </a:spcBef>
              <a:buClr>
                <a:srgbClr val="C00000"/>
              </a:buClr>
              <a:defRPr/>
            </a:pPr>
            <a:endParaRPr lang="fr-FR" sz="1200" b="0">
              <a:solidFill>
                <a:schemeClr val="tx1"/>
              </a:solidFill>
              <a:latin typeface="+mj-lt"/>
              <a:cs typeface="Arial"/>
            </a:endParaRPr>
          </a:p>
          <a:p>
            <a:pPr marL="285750" indent="-285750">
              <a:buClr>
                <a:srgbClr val="C00000"/>
              </a:buClr>
              <a:buChar char="•"/>
              <a:defRPr/>
            </a:pPr>
            <a:endParaRPr lang="fr-FR" sz="1400" b="0">
              <a:solidFill>
                <a:schemeClr val="tx1"/>
              </a:solidFill>
              <a:latin typeface="+mj-lt"/>
              <a:cs typeface="Arial" panose="020B0604020202020204"/>
            </a:endParaRPr>
          </a:p>
          <a:p>
            <a:pPr>
              <a:spcBef>
                <a:spcPts val="500"/>
              </a:spcBef>
              <a:buClr>
                <a:srgbClr val="C00000"/>
              </a:buClr>
              <a:defRPr/>
            </a:pPr>
            <a:endParaRPr lang="fr-FR" sz="1400" b="0">
              <a:solidFill>
                <a:schemeClr val="tx1"/>
              </a:solidFill>
              <a:latin typeface="+mj-lt"/>
              <a:cs typeface="Arial" panose="020B0604020202020204"/>
            </a:endParaRPr>
          </a:p>
          <a:p>
            <a:pPr>
              <a:spcBef>
                <a:spcPts val="300"/>
              </a:spcBef>
              <a:buClr>
                <a:srgbClr val="C00000"/>
              </a:buClr>
              <a:defRPr/>
            </a:pPr>
            <a:endParaRPr lang="fr-FR" sz="1400" b="0">
              <a:solidFill>
                <a:schemeClr val="tx1"/>
              </a:solidFill>
              <a:latin typeface="+mj-lt"/>
              <a:cs typeface="Arial" panose="020B0604020202020204"/>
            </a:endParaRPr>
          </a:p>
          <a:p>
            <a:pPr marL="171450" indent="-171450">
              <a:buClr>
                <a:srgbClr val="C00000"/>
              </a:buClr>
              <a:buChar char="•"/>
              <a:defRPr/>
            </a:pPr>
            <a:endParaRPr lang="fr-FR" sz="1400" b="0">
              <a:solidFill>
                <a:schemeClr val="tx1"/>
              </a:solidFill>
              <a:latin typeface="+mj-lt"/>
              <a:cs typeface="Arial" panose="020B0604020202020204"/>
            </a:endParaRPr>
          </a:p>
        </p:txBody>
      </p:sp>
      <p:sp>
        <p:nvSpPr>
          <p:cNvPr id="12" name="Espace réservé du texte 12">
            <a:extLst>
              <a:ext uri="{FF2B5EF4-FFF2-40B4-BE49-F238E27FC236}">
                <a16:creationId xmlns:a16="http://schemas.microsoft.com/office/drawing/2014/main" id="{65629156-9693-42CC-9E1B-870BD15F0214}"/>
              </a:ext>
            </a:extLst>
          </p:cNvPr>
          <p:cNvSpPr txBox="1">
            <a:spLocks/>
          </p:cNvSpPr>
          <p:nvPr/>
        </p:nvSpPr>
        <p:spPr>
          <a:xfrm>
            <a:off x="678892" y="3868419"/>
            <a:ext cx="4238341" cy="2828866"/>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300"/>
              </a:spcBef>
              <a:buClr>
                <a:srgbClr val="C00000"/>
              </a:buClr>
              <a:defRPr/>
            </a:pPr>
            <a:r>
              <a:rPr lang="fr-FR">
                <a:solidFill>
                  <a:srgbClr val="C31632"/>
                </a:solidFill>
                <a:latin typeface="+mj-lt"/>
              </a:rPr>
              <a:t>Rubrique des Commerciaux Marché </a:t>
            </a:r>
            <a:r>
              <a:rPr lang="fr-FR" dirty="0">
                <a:solidFill>
                  <a:srgbClr val="C31632"/>
                </a:solidFill>
                <a:latin typeface="+mj-lt"/>
              </a:rPr>
              <a:t>des PROS</a:t>
            </a:r>
            <a:endParaRPr lang="fr-FR" dirty="0">
              <a:solidFill>
                <a:srgbClr val="C31632"/>
              </a:solidFill>
              <a:latin typeface="+mj-lt"/>
              <a:cs typeface="Arial"/>
            </a:endParaRPr>
          </a:p>
          <a:p>
            <a:pPr marL="171450" indent="-171450">
              <a:spcBef>
                <a:spcPts val="300"/>
              </a:spcBef>
              <a:buClr>
                <a:srgbClr val="C00000"/>
              </a:buClr>
              <a:buFont typeface="Wingdings" panose="05000000000000000000" pitchFamily="2" charset="2"/>
              <a:buChar char="ü"/>
              <a:defRPr/>
            </a:pPr>
            <a:r>
              <a:rPr lang="fr-FR" sz="1200" b="0">
                <a:solidFill>
                  <a:schemeClr val="tx1"/>
                </a:solidFill>
                <a:latin typeface="+mj-lt"/>
              </a:rPr>
              <a:t>IZ </a:t>
            </a:r>
            <a:r>
              <a:rPr lang="fr-FR" sz="1200" b="0" dirty="0">
                <a:solidFill>
                  <a:schemeClr val="tx1"/>
                </a:solidFill>
                <a:latin typeface="+mj-lt"/>
              </a:rPr>
              <a:t>E-commerce </a:t>
            </a:r>
            <a:r>
              <a:rPr lang="fr-FR" sz="1200" b="0">
                <a:solidFill>
                  <a:schemeClr val="tx1"/>
                </a:solidFill>
                <a:latin typeface="+mj-lt"/>
              </a:rPr>
              <a:t>: </a:t>
            </a:r>
            <a:r>
              <a:rPr lang="fr-FR" sz="1200" b="0">
                <a:solidFill>
                  <a:schemeClr val="tx1"/>
                </a:solidFill>
                <a:latin typeface="+mj-lt"/>
                <a:hlinkClick r:id="rId6"/>
              </a:rPr>
              <a:t>lien</a:t>
            </a:r>
            <a:endParaRPr lang="fr-FR" sz="1200" b="0" dirty="0">
              <a:solidFill>
                <a:schemeClr val="tx1"/>
              </a:solidFill>
              <a:latin typeface="+mj-lt"/>
            </a:endParaRPr>
          </a:p>
          <a:p>
            <a:pPr marL="171450" indent="-171450">
              <a:spcBef>
                <a:spcPts val="300"/>
              </a:spcBef>
              <a:buClr>
                <a:srgbClr val="C00000"/>
              </a:buClr>
              <a:buFont typeface="Wingdings" panose="05000000000000000000" pitchFamily="2" charset="2"/>
              <a:buChar char="ü"/>
              <a:defRPr/>
            </a:pPr>
            <a:r>
              <a:rPr lang="fr-FR" sz="1200" b="0" dirty="0">
                <a:solidFill>
                  <a:schemeClr val="tx1"/>
                </a:solidFill>
                <a:latin typeface="+mj-lt"/>
              </a:rPr>
              <a:t>PayPlug </a:t>
            </a:r>
            <a:r>
              <a:rPr lang="fr-FR" sz="1200" b="0">
                <a:solidFill>
                  <a:schemeClr val="tx1"/>
                </a:solidFill>
                <a:latin typeface="+mj-lt"/>
              </a:rPr>
              <a:t>: </a:t>
            </a:r>
            <a:r>
              <a:rPr lang="fr-FR" sz="1200" b="0">
                <a:solidFill>
                  <a:schemeClr val="tx1"/>
                </a:solidFill>
                <a:latin typeface="+mj-lt"/>
                <a:hlinkClick r:id="rId7"/>
              </a:rPr>
              <a:t>lien</a:t>
            </a:r>
            <a:endParaRPr lang="fr-FR" sz="1200" b="0" dirty="0">
              <a:solidFill>
                <a:schemeClr val="tx1"/>
              </a:solidFill>
              <a:latin typeface="+mj-lt"/>
            </a:endParaRPr>
          </a:p>
          <a:p>
            <a:pPr marL="171450" indent="-171450">
              <a:spcBef>
                <a:spcPts val="300"/>
              </a:spcBef>
              <a:buClr>
                <a:srgbClr val="C00000"/>
              </a:buClr>
              <a:buFont typeface="Wingdings" panose="05000000000000000000" pitchFamily="2" charset="2"/>
              <a:buChar char="ü"/>
              <a:defRPr/>
            </a:pPr>
            <a:r>
              <a:rPr lang="fr-FR" sz="1200" b="0">
                <a:solidFill>
                  <a:schemeClr val="tx1">
                    <a:lumMod val="75000"/>
                  </a:schemeClr>
                </a:solidFill>
                <a:latin typeface="+mj-lt"/>
              </a:rPr>
              <a:t>PayLater : </a:t>
            </a:r>
            <a:r>
              <a:rPr lang="fr-FR" sz="1200" b="0">
                <a:solidFill>
                  <a:schemeClr val="tx1">
                    <a:lumMod val="75000"/>
                  </a:schemeClr>
                </a:solidFill>
                <a:latin typeface="+mj-lt"/>
                <a:hlinkClick r:id="rId8"/>
              </a:rPr>
              <a:t>lien</a:t>
            </a:r>
            <a:endParaRPr lang="fr-FR" sz="1200" b="0" dirty="0">
              <a:solidFill>
                <a:schemeClr val="tx1">
                  <a:lumMod val="75000"/>
                </a:schemeClr>
              </a:solidFill>
              <a:latin typeface="+mj-lt"/>
              <a:cs typeface="Arial"/>
            </a:endParaRPr>
          </a:p>
          <a:p>
            <a:pPr marL="171450" indent="-171450">
              <a:spcBef>
                <a:spcPts val="300"/>
              </a:spcBef>
              <a:buClr>
                <a:srgbClr val="C00000"/>
              </a:buClr>
              <a:buFont typeface="Wingdings" panose="05000000000000000000" pitchFamily="2" charset="2"/>
              <a:buChar char="ü"/>
              <a:defRPr/>
            </a:pPr>
            <a:r>
              <a:rPr lang="fr-FR" sz="1200" b="0" dirty="0">
                <a:solidFill>
                  <a:schemeClr val="tx1"/>
                </a:solidFill>
                <a:latin typeface="+mj-lt"/>
              </a:rPr>
              <a:t>SP Plus </a:t>
            </a:r>
            <a:r>
              <a:rPr lang="fr-FR" sz="1200" b="0">
                <a:solidFill>
                  <a:schemeClr val="tx1"/>
                </a:solidFill>
                <a:latin typeface="+mj-lt"/>
              </a:rPr>
              <a:t>: </a:t>
            </a:r>
            <a:r>
              <a:rPr lang="fr-FR" sz="1200" b="0">
                <a:solidFill>
                  <a:schemeClr val="tx1"/>
                </a:solidFill>
                <a:latin typeface="+mj-lt"/>
                <a:hlinkClick r:id="rId9"/>
              </a:rPr>
              <a:t>lien</a:t>
            </a:r>
            <a:endParaRPr lang="fr-FR" sz="1200" b="0" dirty="0">
              <a:solidFill>
                <a:schemeClr val="tx1"/>
              </a:solidFill>
              <a:latin typeface="+mj-lt"/>
            </a:endParaRPr>
          </a:p>
          <a:p>
            <a:pPr marL="171450" indent="-171450">
              <a:spcBef>
                <a:spcPts val="300"/>
              </a:spcBef>
              <a:buClr>
                <a:srgbClr val="C00000"/>
              </a:buClr>
              <a:buFont typeface="Wingdings" panose="05000000000000000000" pitchFamily="2" charset="2"/>
              <a:buChar char="ü"/>
              <a:defRPr/>
            </a:pPr>
            <a:r>
              <a:rPr lang="fr-FR" sz="1200" b="0" dirty="0">
                <a:solidFill>
                  <a:schemeClr val="tx1"/>
                </a:solidFill>
                <a:latin typeface="+mj-lt"/>
              </a:rPr>
              <a:t>Je Paie En Ligne EXPRESS </a:t>
            </a:r>
            <a:r>
              <a:rPr lang="fr-FR" sz="1200" b="0">
                <a:solidFill>
                  <a:schemeClr val="tx1"/>
                </a:solidFill>
                <a:latin typeface="+mj-lt"/>
              </a:rPr>
              <a:t>: </a:t>
            </a:r>
            <a:r>
              <a:rPr lang="fr-FR" sz="1200" b="0">
                <a:solidFill>
                  <a:schemeClr val="tx1"/>
                </a:solidFill>
                <a:latin typeface="+mj-lt"/>
                <a:hlinkClick r:id="rId10"/>
              </a:rPr>
              <a:t>lien</a:t>
            </a:r>
            <a:endParaRPr lang="fr-FR" sz="1200" b="0" dirty="0">
              <a:solidFill>
                <a:schemeClr val="tx1"/>
              </a:solidFill>
              <a:latin typeface="+mj-lt"/>
            </a:endParaRPr>
          </a:p>
          <a:p>
            <a:pPr marL="171450" indent="-171450">
              <a:spcBef>
                <a:spcPts val="300"/>
              </a:spcBef>
              <a:buClr>
                <a:srgbClr val="C00000"/>
              </a:buClr>
              <a:buFont typeface="Wingdings" panose="05000000000000000000" pitchFamily="2" charset="2"/>
              <a:buChar char="ü"/>
              <a:defRPr/>
            </a:pPr>
            <a:r>
              <a:rPr lang="fr-FR" sz="1200" b="0">
                <a:solidFill>
                  <a:schemeClr val="tx1"/>
                </a:solidFill>
                <a:latin typeface="+mj-lt"/>
                <a:cs typeface="Arial"/>
              </a:rPr>
              <a:t>OAV Complète intégrant toutes les solutions e-commerce: </a:t>
            </a:r>
            <a:r>
              <a:rPr lang="fr-FR" sz="1200" b="0">
                <a:solidFill>
                  <a:schemeClr val="tx1"/>
                </a:solidFill>
                <a:latin typeface="+mj-lt"/>
                <a:cs typeface="Arial"/>
                <a:hlinkClick r:id="rId11"/>
              </a:rPr>
              <a:t>lien</a:t>
            </a:r>
            <a:endParaRPr lang="fr-FR" sz="1200" b="0">
              <a:solidFill>
                <a:schemeClr val="tx1"/>
              </a:solidFill>
              <a:latin typeface="+mj-lt"/>
              <a:cs typeface="Arial"/>
            </a:endParaRPr>
          </a:p>
          <a:p>
            <a:pPr marL="171450" indent="-171450">
              <a:spcBef>
                <a:spcPts val="300"/>
              </a:spcBef>
              <a:buClr>
                <a:srgbClr val="C00000"/>
              </a:buClr>
              <a:buFont typeface="Wingdings" panose="05000000000000000000" pitchFamily="2" charset="2"/>
              <a:buChar char="ü"/>
              <a:defRPr/>
            </a:pPr>
            <a:r>
              <a:rPr lang="fr-FR" sz="1200" b="0">
                <a:solidFill>
                  <a:schemeClr val="tx1"/>
                </a:solidFill>
                <a:latin typeface="+mj-lt"/>
                <a:cs typeface="Arial"/>
              </a:rPr>
              <a:t>Simul </a:t>
            </a:r>
            <a:r>
              <a:rPr lang="fr-FR" sz="1200" b="0" dirty="0">
                <a:solidFill>
                  <a:schemeClr val="tx1"/>
                </a:solidFill>
                <a:latin typeface="+mj-lt"/>
                <a:cs typeface="Arial"/>
              </a:rPr>
              <a:t>Easy , outil de simulation à ce </a:t>
            </a:r>
            <a:r>
              <a:rPr lang="fr-FR" sz="1200" b="0" dirty="0">
                <a:solidFill>
                  <a:schemeClr val="bg2"/>
                </a:solidFill>
                <a:latin typeface="+mj-lt"/>
                <a:cs typeface="Arial"/>
                <a:hlinkClick r:id="rId5">
                  <a:extLst>
                    <a:ext uri="{A12FA001-AC4F-418D-AE19-62706E023703}">
                      <ahyp:hlinkClr xmlns:ahyp="http://schemas.microsoft.com/office/drawing/2018/hyperlinkcolor" val="tx"/>
                    </a:ext>
                  </a:extLst>
                </a:hlinkClick>
              </a:rPr>
              <a:t>lien</a:t>
            </a:r>
            <a:endParaRPr lang="fr-FR" sz="1200" b="0" dirty="0">
              <a:solidFill>
                <a:schemeClr val="bg2"/>
              </a:solidFill>
              <a:latin typeface="+mj-lt"/>
              <a:cs typeface="Arial"/>
            </a:endParaRPr>
          </a:p>
          <a:p>
            <a:pPr>
              <a:spcBef>
                <a:spcPts val="300"/>
              </a:spcBef>
              <a:buClr>
                <a:srgbClr val="C00000"/>
              </a:buClr>
              <a:defRPr/>
            </a:pPr>
            <a:endParaRPr lang="fr-FR" sz="1200" b="0" dirty="0">
              <a:solidFill>
                <a:schemeClr val="tx1"/>
              </a:solidFill>
              <a:latin typeface="+mj-lt"/>
            </a:endParaRPr>
          </a:p>
          <a:p>
            <a:pPr>
              <a:spcBef>
                <a:spcPts val="300"/>
              </a:spcBef>
              <a:buClr>
                <a:srgbClr val="C00000"/>
              </a:buClr>
              <a:defRPr/>
            </a:pPr>
            <a:endParaRPr lang="fr-FR" sz="1200" b="0" dirty="0">
              <a:solidFill>
                <a:schemeClr val="tx1"/>
              </a:solidFill>
              <a:latin typeface="+mj-lt"/>
              <a:cs typeface="Arial" panose="020B0604020202020204"/>
            </a:endParaRPr>
          </a:p>
          <a:p>
            <a:pPr marL="285750" indent="-285750">
              <a:buClr>
                <a:srgbClr val="C00000"/>
              </a:buClr>
              <a:buChar char="•"/>
              <a:defRPr/>
            </a:pPr>
            <a:endParaRPr lang="fr-FR" sz="1400" b="0" dirty="0">
              <a:solidFill>
                <a:schemeClr val="tx1"/>
              </a:solidFill>
              <a:latin typeface="+mj-lt"/>
              <a:cs typeface="Arial" panose="020B0604020202020204"/>
            </a:endParaRPr>
          </a:p>
          <a:p>
            <a:pPr>
              <a:spcBef>
                <a:spcPts val="500"/>
              </a:spcBef>
              <a:buClr>
                <a:srgbClr val="C00000"/>
              </a:buClr>
              <a:defRPr/>
            </a:pPr>
            <a:endParaRPr lang="fr-FR" sz="1400" b="0" dirty="0">
              <a:solidFill>
                <a:schemeClr val="tx1"/>
              </a:solidFill>
              <a:latin typeface="+mj-lt"/>
              <a:cs typeface="Arial" panose="020B0604020202020204"/>
            </a:endParaRPr>
          </a:p>
          <a:p>
            <a:pPr>
              <a:spcBef>
                <a:spcPts val="300"/>
              </a:spcBef>
              <a:buClr>
                <a:srgbClr val="C00000"/>
              </a:buClr>
              <a:defRPr/>
            </a:pPr>
            <a:endParaRPr lang="fr-FR" sz="1400" b="0" dirty="0">
              <a:solidFill>
                <a:schemeClr val="tx1"/>
              </a:solidFill>
              <a:latin typeface="+mj-lt"/>
              <a:cs typeface="Arial" panose="020B0604020202020204"/>
            </a:endParaRPr>
          </a:p>
          <a:p>
            <a:pPr marL="171450" indent="-171450">
              <a:buClr>
                <a:srgbClr val="C00000"/>
              </a:buClr>
              <a:buFont typeface="Arial" panose="020B0604020202020204" pitchFamily="34" charset="0"/>
              <a:buChar char="•"/>
              <a:defRPr/>
            </a:pPr>
            <a:endParaRPr lang="fr-FR" sz="1400" b="0" dirty="0">
              <a:solidFill>
                <a:schemeClr val="tx1"/>
              </a:solidFill>
              <a:latin typeface="+mj-lt"/>
              <a:cs typeface="Arial" panose="020B0604020202020204"/>
            </a:endParaRPr>
          </a:p>
        </p:txBody>
      </p:sp>
      <p:pic>
        <p:nvPicPr>
          <p:cNvPr id="13" name="Image 12" descr="Une image contenant personne, femme, téléphone mobile, téléphone&#10;&#10;Description générée automatiquement">
            <a:extLst>
              <a:ext uri="{FF2B5EF4-FFF2-40B4-BE49-F238E27FC236}">
                <a16:creationId xmlns:a16="http://schemas.microsoft.com/office/drawing/2014/main" id="{FDDFCF8B-9873-40AA-BE2F-1E568FB6BB95}"/>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l="-167" t="-836" r="42462" b="279"/>
          <a:stretch/>
        </p:blipFill>
        <p:spPr>
          <a:xfrm>
            <a:off x="5287943" y="1735580"/>
            <a:ext cx="5297142" cy="4133430"/>
          </a:xfrm>
          <a:prstGeom prst="rect">
            <a:avLst/>
          </a:prstGeom>
        </p:spPr>
      </p:pic>
      <p:sp>
        <p:nvSpPr>
          <p:cNvPr id="9" name="ZoneTexte 8">
            <a:extLst>
              <a:ext uri="{FF2B5EF4-FFF2-40B4-BE49-F238E27FC236}">
                <a16:creationId xmlns:a16="http://schemas.microsoft.com/office/drawing/2014/main" id="{0F80660D-C5D3-4167-BD98-1AF0C9E83B8D}"/>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1073137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
            <a:extLst>
              <a:ext uri="{FF2B5EF4-FFF2-40B4-BE49-F238E27FC236}">
                <a16:creationId xmlns:a16="http://schemas.microsoft.com/office/drawing/2014/main" id="{F75E24D7-E592-3F6C-B9D9-E02326332CC9}"/>
              </a:ext>
            </a:extLst>
          </p:cNvPr>
          <p:cNvSpPr>
            <a:spLocks noGrp="1"/>
          </p:cNvSpPr>
          <p:nvPr>
            <p:ph type="body" idx="1"/>
          </p:nvPr>
        </p:nvSpPr>
        <p:spPr>
          <a:xfrm>
            <a:off x="1083786" y="3269296"/>
            <a:ext cx="8288814" cy="2160000"/>
          </a:xfrm>
        </p:spPr>
        <p:txBody>
          <a:bodyPr/>
          <a:lstStyle/>
          <a:p>
            <a:r>
              <a:rPr lang="en-US"/>
              <a:t>OFFRES PROMOTIONNELLES </a:t>
            </a:r>
            <a:r>
              <a:rPr lang="fr-FR"/>
              <a:t>2022</a:t>
            </a:r>
          </a:p>
          <a:p>
            <a:endParaRPr lang="en-US"/>
          </a:p>
        </p:txBody>
      </p:sp>
      <p:sp>
        <p:nvSpPr>
          <p:cNvPr id="5" name="Espace réservé du numéro de diapositive 4">
            <a:extLst>
              <a:ext uri="{FF2B5EF4-FFF2-40B4-BE49-F238E27FC236}">
                <a16:creationId xmlns:a16="http://schemas.microsoft.com/office/drawing/2014/main" id="{6B281AA9-DB7A-47D7-9041-C0615306A355}"/>
              </a:ext>
            </a:extLst>
          </p:cNvPr>
          <p:cNvSpPr>
            <a:spLocks noGrp="1"/>
          </p:cNvSpPr>
          <p:nvPr>
            <p:ph type="sldNum" sz="quarter" idx="12"/>
          </p:nvPr>
        </p:nvSpPr>
        <p:spPr>
          <a:xfrm>
            <a:off x="5736000" y="6477000"/>
            <a:ext cx="720000" cy="252000"/>
          </a:xfrm>
        </p:spPr>
        <p:txBody>
          <a:bodyPr anchor="ctr">
            <a:normAutofit/>
          </a:bodyPr>
          <a:lstStyle/>
          <a:p>
            <a:pPr>
              <a:lnSpc>
                <a:spcPct val="90000"/>
              </a:lnSpc>
              <a:spcAft>
                <a:spcPts val="600"/>
              </a:spcAft>
            </a:pPr>
            <a:fld id="{975A587B-5814-4D9B-9598-FE9CB954CB01}" type="slidenum">
              <a:rPr lang="fr-FR" sz="1100" smtClean="0"/>
              <a:pPr>
                <a:lnSpc>
                  <a:spcPct val="90000"/>
                </a:lnSpc>
                <a:spcAft>
                  <a:spcPts val="600"/>
                </a:spcAft>
              </a:pPr>
              <a:t>20</a:t>
            </a:fld>
            <a:endParaRPr lang="fr-FR" sz="1100"/>
          </a:p>
        </p:txBody>
      </p:sp>
      <p:sp>
        <p:nvSpPr>
          <p:cNvPr id="6" name="Espace réservé du pied de page 5">
            <a:extLst>
              <a:ext uri="{FF2B5EF4-FFF2-40B4-BE49-F238E27FC236}">
                <a16:creationId xmlns:a16="http://schemas.microsoft.com/office/drawing/2014/main" id="{7BFA9B4F-D04E-440E-9F22-824E060B1F29}"/>
              </a:ext>
            </a:extLst>
          </p:cNvPr>
          <p:cNvSpPr>
            <a:spLocks noGrp="1"/>
          </p:cNvSpPr>
          <p:nvPr>
            <p:ph type="ftr" sz="quarter" idx="11"/>
          </p:nvPr>
        </p:nvSpPr>
        <p:spPr>
          <a:xfrm>
            <a:off x="632382" y="6606000"/>
            <a:ext cx="3600000" cy="252000"/>
          </a:xfrm>
        </p:spPr>
        <p:txBody>
          <a:bodyPr/>
          <a:lstStyle/>
          <a:p>
            <a:r>
              <a:rPr lang="fr-FR"/>
              <a:t>La Gestion des Flux - Septembre 2022</a:t>
            </a:r>
          </a:p>
        </p:txBody>
      </p:sp>
      <p:sp>
        <p:nvSpPr>
          <p:cNvPr id="7" name="ZoneTexte 6">
            <a:extLst>
              <a:ext uri="{FF2B5EF4-FFF2-40B4-BE49-F238E27FC236}">
                <a16:creationId xmlns:a16="http://schemas.microsoft.com/office/drawing/2014/main" id="{3FA06CC1-0C5B-4329-8272-2E6FEB6821A2}"/>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2306722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593882" y="44576"/>
            <a:ext cx="10800000" cy="719227"/>
          </a:xfrm>
        </p:spPr>
        <p:txBody>
          <a:bodyPr/>
          <a:lstStyle/>
          <a:p>
            <a:r>
              <a:rPr lang="fr-FR"/>
              <a:t>Offres Promotionnelles 2022</a:t>
            </a:r>
          </a:p>
        </p:txBody>
      </p:sp>
      <p:sp>
        <p:nvSpPr>
          <p:cNvPr id="3" name="Espace réservé du texte 2">
            <a:extLst>
              <a:ext uri="{FF2B5EF4-FFF2-40B4-BE49-F238E27FC236}">
                <a16:creationId xmlns:a16="http://schemas.microsoft.com/office/drawing/2014/main" id="{79B86093-8922-4B44-98BA-79F88B94D1BE}"/>
              </a:ext>
            </a:extLst>
          </p:cNvPr>
          <p:cNvSpPr>
            <a:spLocks noGrp="1"/>
          </p:cNvSpPr>
          <p:nvPr>
            <p:ph type="body" idx="1"/>
          </p:nvPr>
        </p:nvSpPr>
        <p:spPr>
          <a:xfrm>
            <a:off x="729788" y="689123"/>
            <a:ext cx="5276832" cy="432000"/>
          </a:xfrm>
        </p:spPr>
        <p:txBody>
          <a:bodyPr/>
          <a:lstStyle/>
          <a:p>
            <a:r>
              <a:rPr lang="fr-FR"/>
              <a:t>Offre de PROXI </a:t>
            </a:r>
          </a:p>
        </p:txBody>
      </p:sp>
      <p:sp>
        <p:nvSpPr>
          <p:cNvPr id="106" name="Espace réservé du numéro de diapositive 7">
            <a:extLst>
              <a:ext uri="{FF2B5EF4-FFF2-40B4-BE49-F238E27FC236}">
                <a16:creationId xmlns:a16="http://schemas.microsoft.com/office/drawing/2014/main" id="{2E268A39-2AF3-41D9-9669-333C7EFF292B}"/>
              </a:ext>
            </a:extLst>
          </p:cNvPr>
          <p:cNvSpPr>
            <a:spLocks noGrp="1"/>
          </p:cNvSpPr>
          <p:nvPr>
            <p:ph type="sldNum" sz="quarter" idx="12"/>
          </p:nvPr>
        </p:nvSpPr>
        <p:spPr>
          <a:xfrm>
            <a:off x="5053074" y="6364040"/>
            <a:ext cx="720000" cy="252000"/>
          </a:xfrm>
        </p:spPr>
        <p:txBody>
          <a:bodyPr/>
          <a:lstStyle/>
          <a:p>
            <a:fld id="{975A587B-5814-4D9B-9598-FE9CB954CB01}" type="slidenum">
              <a:rPr lang="fr-FR" smtClean="0"/>
              <a:pPr/>
              <a:t>21</a:t>
            </a:fld>
            <a:endParaRPr lang="fr-FR"/>
          </a:p>
        </p:txBody>
      </p:sp>
      <p:grpSp>
        <p:nvGrpSpPr>
          <p:cNvPr id="107" name="Groupe 106">
            <a:extLst>
              <a:ext uri="{FF2B5EF4-FFF2-40B4-BE49-F238E27FC236}">
                <a16:creationId xmlns:a16="http://schemas.microsoft.com/office/drawing/2014/main" id="{D1E96101-B2C2-4D10-ADB6-53CC2A567A9A}"/>
              </a:ext>
            </a:extLst>
          </p:cNvPr>
          <p:cNvGrpSpPr/>
          <p:nvPr/>
        </p:nvGrpSpPr>
        <p:grpSpPr>
          <a:xfrm>
            <a:off x="3483396" y="1024155"/>
            <a:ext cx="4327587" cy="5376442"/>
            <a:chOff x="7816900" y="182349"/>
            <a:chExt cx="4327587" cy="5376442"/>
          </a:xfrm>
        </p:grpSpPr>
        <p:sp>
          <p:nvSpPr>
            <p:cNvPr id="108" name="Rectangle 107">
              <a:extLst>
                <a:ext uri="{FF2B5EF4-FFF2-40B4-BE49-F238E27FC236}">
                  <a16:creationId xmlns:a16="http://schemas.microsoft.com/office/drawing/2014/main" id="{7EBAB7B0-8733-4F4C-9411-76775746B906}"/>
                </a:ext>
              </a:extLst>
            </p:cNvPr>
            <p:cNvSpPr/>
            <p:nvPr/>
          </p:nvSpPr>
          <p:spPr>
            <a:xfrm>
              <a:off x="7844177" y="182349"/>
              <a:ext cx="4278698" cy="656969"/>
            </a:xfrm>
            <a:prstGeom prst="rect">
              <a:avLst/>
            </a:prstGeom>
            <a:solidFill>
              <a:srgbClr val="60A285">
                <a:lumMod val="75000"/>
              </a:srgb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09" name="Rectangle 108">
              <a:extLst>
                <a:ext uri="{FF2B5EF4-FFF2-40B4-BE49-F238E27FC236}">
                  <a16:creationId xmlns:a16="http://schemas.microsoft.com/office/drawing/2014/main" id="{29DC336A-33BD-4085-B2C7-9FB7E358140D}"/>
                </a:ext>
              </a:extLst>
            </p:cNvPr>
            <p:cNvSpPr/>
            <p:nvPr/>
          </p:nvSpPr>
          <p:spPr>
            <a:xfrm>
              <a:off x="7855333" y="846963"/>
              <a:ext cx="4280426" cy="4711828"/>
            </a:xfrm>
            <a:prstGeom prst="rect">
              <a:avLst/>
            </a:prstGeom>
            <a:solidFill>
              <a:srgbClr val="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noFill/>
                <a:effectLst/>
                <a:uLnTx/>
                <a:uFillTx/>
                <a:latin typeface="Roboto Light"/>
                <a:ea typeface="+mn-ea"/>
                <a:cs typeface="+mn-cs"/>
              </a:endParaRPr>
            </a:p>
          </p:txBody>
        </p:sp>
        <p:sp>
          <p:nvSpPr>
            <p:cNvPr id="110" name="ZoneTexte 109">
              <a:extLst>
                <a:ext uri="{FF2B5EF4-FFF2-40B4-BE49-F238E27FC236}">
                  <a16:creationId xmlns:a16="http://schemas.microsoft.com/office/drawing/2014/main" id="{DE6598B5-1837-4CAE-9DAF-C80E36A436D6}"/>
                </a:ext>
              </a:extLst>
            </p:cNvPr>
            <p:cNvSpPr txBox="1"/>
            <p:nvPr/>
          </p:nvSpPr>
          <p:spPr>
            <a:xfrm>
              <a:off x="7857058" y="261416"/>
              <a:ext cx="4278698" cy="523220"/>
            </a:xfrm>
            <a:prstGeom prst="rect">
              <a:avLst/>
            </a:prstGeom>
            <a:noFill/>
          </p:spPr>
          <p:txBody>
            <a:bodyPr wrap="square" rtlCol="0">
              <a:spAutoFit/>
            </a:bodyPr>
            <a:lstStyle/>
            <a:p>
              <a:pPr algn="ctr"/>
              <a:r>
                <a:rPr lang="fr-FR" sz="1400" b="1">
                  <a:solidFill>
                    <a:srgbClr val="FFFFFF"/>
                  </a:solidFill>
                  <a:latin typeface="Ubuntu" panose="020B0504030602030204" pitchFamily="34" charset="0"/>
                </a:rPr>
                <a:t>Offre pour les </a:t>
              </a:r>
            </a:p>
            <a:p>
              <a:pPr algn="ctr"/>
              <a:r>
                <a:rPr lang="fr-FR" sz="1400" b="1">
                  <a:solidFill>
                    <a:srgbClr val="FFFFFF"/>
                  </a:solidFill>
                  <a:latin typeface="Ubuntu" panose="020B0504030602030204" pitchFamily="34" charset="0"/>
                </a:rPr>
                <a:t>Professionnels de Santé</a:t>
              </a:r>
            </a:p>
          </p:txBody>
        </p:sp>
        <p:sp>
          <p:nvSpPr>
            <p:cNvPr id="111" name="ZoneTexte 110">
              <a:extLst>
                <a:ext uri="{FF2B5EF4-FFF2-40B4-BE49-F238E27FC236}">
                  <a16:creationId xmlns:a16="http://schemas.microsoft.com/office/drawing/2014/main" id="{F8574B90-A6E9-42D6-B477-1D024A529109}"/>
                </a:ext>
              </a:extLst>
            </p:cNvPr>
            <p:cNvSpPr txBox="1"/>
            <p:nvPr/>
          </p:nvSpPr>
          <p:spPr>
            <a:xfrm>
              <a:off x="7866488" y="926952"/>
              <a:ext cx="4036380" cy="261610"/>
            </a:xfrm>
            <a:prstGeom prst="rect">
              <a:avLst/>
            </a:prstGeom>
            <a:noFill/>
          </p:spPr>
          <p:txBody>
            <a:bodyPr wrap="square">
              <a:spAutoFit/>
            </a:bodyPr>
            <a:lstStyle/>
            <a:p>
              <a:pPr algn="ctr"/>
              <a:r>
                <a:rPr lang="fr-FR" sz="1100">
                  <a:solidFill>
                    <a:srgbClr val="000000"/>
                  </a:solidFill>
                  <a:latin typeface="Ubuntu" panose="020B0504030602030204" pitchFamily="34" charset="0"/>
                </a:rPr>
                <a:t>Pour tous les Pro de Santé</a:t>
              </a:r>
              <a:r>
                <a:rPr lang="fr-FR" sz="1100" baseline="30000">
                  <a:solidFill>
                    <a:srgbClr val="000000"/>
                  </a:solidFill>
                  <a:latin typeface="Ubuntu" panose="020B0504030602030204" pitchFamily="34" charset="0"/>
                </a:rPr>
                <a:t> (2)</a:t>
              </a:r>
              <a:endParaRPr lang="fr-FR" sz="1100">
                <a:solidFill>
                  <a:srgbClr val="000000"/>
                </a:solidFill>
                <a:latin typeface="Ubuntu" panose="020B0504030602030204" pitchFamily="34" charset="0"/>
              </a:endParaRPr>
            </a:p>
          </p:txBody>
        </p:sp>
        <p:sp>
          <p:nvSpPr>
            <p:cNvPr id="112" name="Rectangle 111">
              <a:extLst>
                <a:ext uri="{FF2B5EF4-FFF2-40B4-BE49-F238E27FC236}">
                  <a16:creationId xmlns:a16="http://schemas.microsoft.com/office/drawing/2014/main" id="{A05475EC-C54E-47DE-A488-0C83F5CC898A}"/>
                </a:ext>
              </a:extLst>
            </p:cNvPr>
            <p:cNvSpPr/>
            <p:nvPr/>
          </p:nvSpPr>
          <p:spPr>
            <a:xfrm>
              <a:off x="7851478" y="1248019"/>
              <a:ext cx="4278698" cy="949169"/>
            </a:xfrm>
            <a:prstGeom prst="rect">
              <a:avLst/>
            </a:prstGeom>
            <a:solidFill>
              <a:srgbClr val="60A285">
                <a:lumMod val="20000"/>
                <a:lumOff val="80000"/>
                <a:alpha val="61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13" name="ZoneTexte 112">
              <a:extLst>
                <a:ext uri="{FF2B5EF4-FFF2-40B4-BE49-F238E27FC236}">
                  <a16:creationId xmlns:a16="http://schemas.microsoft.com/office/drawing/2014/main" id="{AF250927-FC66-4F58-808E-0C71043913C2}"/>
                </a:ext>
              </a:extLst>
            </p:cNvPr>
            <p:cNvSpPr txBox="1"/>
            <p:nvPr/>
          </p:nvSpPr>
          <p:spPr>
            <a:xfrm>
              <a:off x="8809465" y="1248713"/>
              <a:ext cx="3335022" cy="954107"/>
            </a:xfrm>
            <a:prstGeom prst="rect">
              <a:avLst/>
            </a:prstGeom>
            <a:noFill/>
          </p:spPr>
          <p:txBody>
            <a:bodyPr wrap="square">
              <a:spAutoFit/>
            </a:bodyPr>
            <a:lstStyle/>
            <a:p>
              <a:pPr algn="ctr">
                <a:defRPr/>
              </a:pPr>
              <a:r>
                <a:rPr lang="fr-FR" sz="1400" b="1">
                  <a:solidFill>
                    <a:srgbClr val="FF0000"/>
                  </a:solidFill>
                  <a:latin typeface="Ubuntu" panose="020B0504030602030204" pitchFamily="34" charset="0"/>
                </a:rPr>
                <a:t>9,90 € HT / mois</a:t>
              </a:r>
            </a:p>
            <a:p>
              <a:pPr algn="ctr">
                <a:defRPr/>
              </a:pPr>
              <a:r>
                <a:rPr lang="fr-FR" sz="700">
                  <a:solidFill>
                    <a:srgbClr val="000000"/>
                  </a:solidFill>
                  <a:latin typeface="Ubuntu" panose="020B0504030602030204" pitchFamily="34" charset="0"/>
                </a:rPr>
                <a:t>(au lieu de 16€ HT par mois)</a:t>
              </a:r>
            </a:p>
            <a:p>
              <a:pPr algn="ctr"/>
              <a:endParaRPr lang="fr-FR" sz="300" b="1">
                <a:solidFill>
                  <a:srgbClr val="000000"/>
                </a:solidFill>
                <a:latin typeface="Ubuntu" panose="020B0504030602030204" pitchFamily="34" charset="0"/>
              </a:endParaRPr>
            </a:p>
            <a:p>
              <a:pPr algn="ctr"/>
              <a:r>
                <a:rPr lang="fr-FR" sz="900">
                  <a:solidFill>
                    <a:srgbClr val="000000"/>
                  </a:solidFill>
                  <a:latin typeface="Ubuntu" panose="020B0504030602030204" pitchFamily="34" charset="0"/>
                </a:rPr>
                <a:t>Engagement 48 mois</a:t>
              </a:r>
            </a:p>
            <a:p>
              <a:pPr algn="ctr"/>
              <a:endParaRPr lang="fr-FR" sz="300">
                <a:solidFill>
                  <a:srgbClr val="000000"/>
                </a:solidFill>
                <a:latin typeface="Ubuntu" panose="020B0504030602030204" pitchFamily="34" charset="0"/>
              </a:endParaRPr>
            </a:p>
            <a:p>
              <a:pPr algn="ctr"/>
              <a:r>
                <a:rPr lang="fr-FR" sz="900">
                  <a:solidFill>
                    <a:srgbClr val="000000"/>
                  </a:solidFill>
                  <a:latin typeface="Ubuntu" panose="020B0504030602030204" pitchFamily="34" charset="0"/>
                </a:rPr>
                <a:t>Non valable pour un changement ou un renouvellement</a:t>
              </a:r>
              <a:r>
                <a:rPr lang="fr-FR" sz="900" baseline="30000">
                  <a:solidFill>
                    <a:srgbClr val="000000"/>
                  </a:solidFill>
                  <a:latin typeface="Ubuntu" panose="020B0504030602030204" pitchFamily="34" charset="0"/>
                </a:rPr>
                <a:t> (1)</a:t>
              </a:r>
            </a:p>
            <a:p>
              <a:pPr algn="ctr"/>
              <a:endParaRPr lang="fr-FR" sz="300" baseline="30000">
                <a:solidFill>
                  <a:srgbClr val="000000"/>
                </a:solidFill>
                <a:latin typeface="Ubuntu" panose="020B0504030602030204" pitchFamily="34" charset="0"/>
              </a:endParaRPr>
            </a:p>
            <a:p>
              <a:pPr algn="ctr"/>
              <a:r>
                <a:rPr lang="fr-FR" sz="900">
                  <a:solidFill>
                    <a:srgbClr val="000000"/>
                  </a:solidFill>
                  <a:latin typeface="Ubuntu" panose="020B0504030602030204" pitchFamily="34" charset="0"/>
                </a:rPr>
                <a:t>Non cumulable avec l’offre de Bienvenue – 1 mois offert</a:t>
              </a:r>
            </a:p>
          </p:txBody>
        </p:sp>
        <p:sp>
          <p:nvSpPr>
            <p:cNvPr id="114" name="Ellipse 113">
              <a:extLst>
                <a:ext uri="{FF2B5EF4-FFF2-40B4-BE49-F238E27FC236}">
                  <a16:creationId xmlns:a16="http://schemas.microsoft.com/office/drawing/2014/main" id="{DF19D1DF-6D18-45B2-9E25-693710F6842E}"/>
                </a:ext>
              </a:extLst>
            </p:cNvPr>
            <p:cNvSpPr/>
            <p:nvPr/>
          </p:nvSpPr>
          <p:spPr>
            <a:xfrm>
              <a:off x="7925859" y="1264002"/>
              <a:ext cx="947515" cy="910814"/>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15" name="ZoneTexte 114">
              <a:extLst>
                <a:ext uri="{FF2B5EF4-FFF2-40B4-BE49-F238E27FC236}">
                  <a16:creationId xmlns:a16="http://schemas.microsoft.com/office/drawing/2014/main" id="{94A90B1F-7442-430B-828E-043C0DDB2C9A}"/>
                </a:ext>
              </a:extLst>
            </p:cNvPr>
            <p:cNvSpPr txBox="1"/>
            <p:nvPr/>
          </p:nvSpPr>
          <p:spPr>
            <a:xfrm>
              <a:off x="7899448" y="1333724"/>
              <a:ext cx="973926" cy="230832"/>
            </a:xfrm>
            <a:prstGeom prst="rect">
              <a:avLst/>
            </a:prstGeom>
            <a:noFill/>
          </p:spPr>
          <p:txBody>
            <a:bodyPr wrap="square">
              <a:spAutoFit/>
            </a:bodyPr>
            <a:lstStyle/>
            <a:p>
              <a:pPr algn="ctr">
                <a:defRPr/>
              </a:pPr>
              <a:r>
                <a:rPr lang="fr-FR" sz="900" b="1">
                  <a:solidFill>
                    <a:srgbClr val="000000"/>
                  </a:solidFill>
                  <a:latin typeface="Ubuntu" panose="020B0504030602030204" pitchFamily="34" charset="0"/>
                </a:rPr>
                <a:t>IP Fixe</a:t>
              </a:r>
            </a:p>
          </p:txBody>
        </p:sp>
        <p:sp>
          <p:nvSpPr>
            <p:cNvPr id="116" name="Rectangle 115">
              <a:extLst>
                <a:ext uri="{FF2B5EF4-FFF2-40B4-BE49-F238E27FC236}">
                  <a16:creationId xmlns:a16="http://schemas.microsoft.com/office/drawing/2014/main" id="{73ED0BC0-3474-495F-957F-CA1A269BCE3B}"/>
                </a:ext>
              </a:extLst>
            </p:cNvPr>
            <p:cNvSpPr/>
            <p:nvPr/>
          </p:nvSpPr>
          <p:spPr>
            <a:xfrm>
              <a:off x="7844177" y="3356817"/>
              <a:ext cx="4291579" cy="949169"/>
            </a:xfrm>
            <a:prstGeom prst="rect">
              <a:avLst/>
            </a:prstGeom>
            <a:solidFill>
              <a:srgbClr val="60A285">
                <a:lumMod val="20000"/>
                <a:lumOff val="80000"/>
                <a:alpha val="61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17" name="Ellipse 116">
              <a:extLst>
                <a:ext uri="{FF2B5EF4-FFF2-40B4-BE49-F238E27FC236}">
                  <a16:creationId xmlns:a16="http://schemas.microsoft.com/office/drawing/2014/main" id="{922DD1FB-48A4-4ED4-AAE9-5D03D532791E}"/>
                </a:ext>
              </a:extLst>
            </p:cNvPr>
            <p:cNvSpPr/>
            <p:nvPr/>
          </p:nvSpPr>
          <p:spPr>
            <a:xfrm>
              <a:off x="7937013" y="3372800"/>
              <a:ext cx="947515" cy="910814"/>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18" name="ZoneTexte 117">
              <a:extLst>
                <a:ext uri="{FF2B5EF4-FFF2-40B4-BE49-F238E27FC236}">
                  <a16:creationId xmlns:a16="http://schemas.microsoft.com/office/drawing/2014/main" id="{DE70F894-F2B5-467D-A385-C53843B01874}"/>
                </a:ext>
              </a:extLst>
            </p:cNvPr>
            <p:cNvSpPr txBox="1"/>
            <p:nvPr/>
          </p:nvSpPr>
          <p:spPr>
            <a:xfrm>
              <a:off x="8872562" y="3342366"/>
              <a:ext cx="3255414" cy="974626"/>
            </a:xfrm>
            <a:prstGeom prst="rect">
              <a:avLst/>
            </a:prstGeom>
            <a:noFill/>
          </p:spPr>
          <p:txBody>
            <a:bodyPr wrap="square">
              <a:spAutoFit/>
            </a:bodyPr>
            <a:lstStyle/>
            <a:p>
              <a:pPr algn="ctr"/>
              <a:r>
                <a:rPr lang="fr-FR" sz="1400" b="1">
                  <a:solidFill>
                    <a:srgbClr val="FF0000"/>
                  </a:solidFill>
                  <a:latin typeface="Ubuntu" panose="020B0504030602030204" pitchFamily="34" charset="0"/>
                </a:rPr>
                <a:t>27,90 € HT / mois</a:t>
              </a:r>
            </a:p>
            <a:p>
              <a:pPr algn="ctr"/>
              <a:r>
                <a:rPr lang="fr-FR" sz="700">
                  <a:solidFill>
                    <a:srgbClr val="000000"/>
                  </a:solidFill>
                  <a:latin typeface="Ubuntu" panose="020B0504030602030204" pitchFamily="34" charset="0"/>
                </a:rPr>
                <a:t>(au lieu de 29,90€ HT par mois) </a:t>
              </a:r>
            </a:p>
            <a:p>
              <a:pPr algn="ctr"/>
              <a:endParaRPr lang="fr-FR" sz="300">
                <a:solidFill>
                  <a:srgbClr val="000000"/>
                </a:solidFill>
                <a:latin typeface="Ubuntu" panose="020B0504030602030204" pitchFamily="34" charset="0"/>
              </a:endParaRPr>
            </a:p>
            <a:p>
              <a:pPr algn="ctr"/>
              <a:r>
                <a:rPr lang="fr-FR" sz="900">
                  <a:solidFill>
                    <a:srgbClr val="000000"/>
                  </a:solidFill>
                  <a:latin typeface="Ubuntu" panose="020B0504030602030204" pitchFamily="34" charset="0"/>
                </a:rPr>
                <a:t>Engagement 48 mois</a:t>
              </a:r>
            </a:p>
            <a:p>
              <a:pPr algn="ctr"/>
              <a:endParaRPr lang="fr-FR" sz="300">
                <a:solidFill>
                  <a:srgbClr val="000000"/>
                </a:solidFill>
                <a:latin typeface="Ubuntu" panose="020B0504030602030204" pitchFamily="34" charset="0"/>
              </a:endParaRPr>
            </a:p>
            <a:p>
              <a:pPr algn="ctr"/>
              <a:r>
                <a:rPr lang="fr-FR" sz="900">
                  <a:solidFill>
                    <a:srgbClr val="000000"/>
                  </a:solidFill>
                  <a:latin typeface="Ubuntu" panose="020B0504030602030204" pitchFamily="34" charset="0"/>
                </a:rPr>
                <a:t>Valable pour un changement ou un renouvellement </a:t>
              </a:r>
              <a:r>
                <a:rPr lang="fr-FR" sz="900" baseline="30000">
                  <a:solidFill>
                    <a:srgbClr val="000000"/>
                  </a:solidFill>
                  <a:latin typeface="Ubuntu" panose="020B050403060203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500" b="0" i="0" u="none" strike="noStrike" kern="1200" cap="none" spc="0" normalizeH="0" baseline="30000" noProof="0">
                <a:ln>
                  <a:noFill/>
                </a:ln>
                <a:solidFill>
                  <a:srgbClr val="000000"/>
                </a:solidFill>
                <a:effectLst/>
                <a:uLnTx/>
                <a:uFillTx/>
                <a:latin typeface="Ubuntu" panose="020B0504030602030204" pitchFamily="34" charset="0"/>
              </a:endParaRPr>
            </a:p>
            <a:p>
              <a:pPr algn="ctr"/>
              <a:r>
                <a:rPr lang="fr-FR" sz="900">
                  <a:solidFill>
                    <a:srgbClr val="000000"/>
                  </a:solidFill>
                  <a:latin typeface="Ubuntu" panose="020B0504030602030204" pitchFamily="34" charset="0"/>
                </a:rPr>
                <a:t>Cumulable avec l’offre de Bienvenue – 2 mois offerts</a:t>
              </a:r>
            </a:p>
          </p:txBody>
        </p:sp>
        <p:sp>
          <p:nvSpPr>
            <p:cNvPr id="119" name="ZoneTexte 118">
              <a:extLst>
                <a:ext uri="{FF2B5EF4-FFF2-40B4-BE49-F238E27FC236}">
                  <a16:creationId xmlns:a16="http://schemas.microsoft.com/office/drawing/2014/main" id="{A8E2BA02-C1B3-4AE7-B581-A43ADD2CDB7D}"/>
                </a:ext>
              </a:extLst>
            </p:cNvPr>
            <p:cNvSpPr txBox="1"/>
            <p:nvPr/>
          </p:nvSpPr>
          <p:spPr>
            <a:xfrm>
              <a:off x="7976781" y="3441933"/>
              <a:ext cx="862127" cy="369332"/>
            </a:xfrm>
            <a:prstGeom prst="rect">
              <a:avLst/>
            </a:prstGeom>
            <a:noFill/>
          </p:spPr>
          <p:txBody>
            <a:bodyPr wrap="square">
              <a:spAutoFit/>
            </a:bodyPr>
            <a:lstStyle/>
            <a:p>
              <a:pPr algn="ctr">
                <a:defRPr/>
              </a:pPr>
              <a:r>
                <a:rPr lang="fr-FR" sz="900" b="1">
                  <a:solidFill>
                    <a:srgbClr val="000000"/>
                  </a:solidFill>
                  <a:latin typeface="Ubuntu" panose="020B0504030602030204" pitchFamily="34" charset="0"/>
                </a:rPr>
                <a:t>Premium </a:t>
              </a:r>
            </a:p>
            <a:p>
              <a:pPr algn="ctr">
                <a:defRPr/>
              </a:pPr>
              <a:r>
                <a:rPr lang="fr-FR" sz="900" b="1">
                  <a:solidFill>
                    <a:srgbClr val="000000"/>
                  </a:solidFill>
                  <a:latin typeface="Ubuntu" panose="020B0504030602030204" pitchFamily="34" charset="0"/>
                </a:rPr>
                <a:t>IP Mobile</a:t>
              </a:r>
            </a:p>
          </p:txBody>
        </p:sp>
        <p:pic>
          <p:nvPicPr>
            <p:cNvPr id="120" name="Image 119">
              <a:extLst>
                <a:ext uri="{FF2B5EF4-FFF2-40B4-BE49-F238E27FC236}">
                  <a16:creationId xmlns:a16="http://schemas.microsoft.com/office/drawing/2014/main" id="{7ECC2C90-D6CD-4142-9687-BEE0B2D77D21}"/>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foregroundMark x1="56040" y1="33132" x2="32752" y2="22478"/>
                          <a14:foregroundMark x1="25803" y1="41606" x2="32229" y2="42978"/>
                          <a14:foregroundMark x1="75467" y1="47215" x2="66276" y2="49758"/>
                          <a14:foregroundMark x1="66276" y1="49758" x2="66276" y2="49758"/>
                          <a14:foregroundMark x1="79128" y1="43826" x2="77036" y2="50040"/>
                          <a14:foregroundMark x1="77210" y1="39629" x2="75641" y2="39064"/>
                          <a14:foregroundMark x1="64359" y1="32042" x2="38356" y2="17998"/>
                          <a14:foregroundMark x1="38356" y1="17998" x2="42665" y2="21348"/>
                          <a14:foregroundMark x1="53773" y1="24697" x2="47347" y2="21065"/>
                        </a14:backgroundRemoval>
                      </a14:imgEffect>
                    </a14:imgLayer>
                  </a14:imgProps>
                </a:ext>
                <a:ext uri="{28A0092B-C50C-407E-A947-70E740481C1C}">
                  <a14:useLocalDpi xmlns:a14="http://schemas.microsoft.com/office/drawing/2010/main" val="0"/>
                </a:ext>
              </a:extLst>
            </a:blip>
            <a:srcRect l="20432" t="14257" r="16708" b="22322"/>
            <a:stretch/>
          </p:blipFill>
          <p:spPr>
            <a:xfrm>
              <a:off x="8074071" y="3824880"/>
              <a:ext cx="673397" cy="419333"/>
            </a:xfrm>
            <a:prstGeom prst="rect">
              <a:avLst/>
            </a:prstGeom>
          </p:spPr>
        </p:pic>
        <p:grpSp>
          <p:nvGrpSpPr>
            <p:cNvPr id="121" name="Groupe 120">
              <a:extLst>
                <a:ext uri="{FF2B5EF4-FFF2-40B4-BE49-F238E27FC236}">
                  <a16:creationId xmlns:a16="http://schemas.microsoft.com/office/drawing/2014/main" id="{FE783231-D049-4270-BCC0-DBAB87FB9E72}"/>
                </a:ext>
              </a:extLst>
            </p:cNvPr>
            <p:cNvGrpSpPr/>
            <p:nvPr/>
          </p:nvGrpSpPr>
          <p:grpSpPr>
            <a:xfrm>
              <a:off x="7988031" y="1548611"/>
              <a:ext cx="640413" cy="584116"/>
              <a:chOff x="4617831" y="2733288"/>
              <a:chExt cx="640413" cy="584116"/>
            </a:xfrm>
          </p:grpSpPr>
          <p:pic>
            <p:nvPicPr>
              <p:cNvPr id="134" name="Picture 2" descr="TPE fixe Ingenico Tetra Desk 5000 3G GPRS et IPADSL">
                <a:extLst>
                  <a:ext uri="{FF2B5EF4-FFF2-40B4-BE49-F238E27FC236}">
                    <a16:creationId xmlns:a16="http://schemas.microsoft.com/office/drawing/2014/main" id="{2913EDDC-D2F8-40A0-9072-D4F6F47CE315}"/>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7000" b="90000" l="10000" r="95444">
                            <a14:foregroundMark x1="32222" y1="9667" x2="17444" y2="7000"/>
                            <a14:foregroundMark x1="17444" y1="7000" x2="13222" y2="7667"/>
                            <a14:foregroundMark x1="91333" y1="57222" x2="94556" y2="72333"/>
                            <a14:foregroundMark x1="85111" y1="49667" x2="83778" y2="54444"/>
                            <a14:foregroundMark x1="87889" y1="45667" x2="88778" y2="49222"/>
                            <a14:foregroundMark x1="66444" y1="77556" x2="71556" y2="82333"/>
                            <a14:foregroundMark x1="71556" y1="82333" x2="92889" y2="78333"/>
                            <a14:foregroundMark x1="92889" y1="78333" x2="94889" y2="74333"/>
                            <a14:foregroundMark x1="95444" y1="75556" x2="93667" y2="77333"/>
                            <a14:backgroundMark x1="22111" y1="45111" x2="39111" y2="59889"/>
                            <a14:backgroundMark x1="39111" y1="59889" x2="50444" y2="77889"/>
                            <a14:backgroundMark x1="50444" y1="77889" x2="39444" y2="83778"/>
                            <a14:backgroundMark x1="39444" y1="83778" x2="32778" y2="80444"/>
                            <a14:backgroundMark x1="32778" y1="80444" x2="27556" y2="72778"/>
                            <a14:backgroundMark x1="27556" y1="72778" x2="26556" y2="53778"/>
                            <a14:backgroundMark x1="26556" y1="53778" x2="30111" y2="68889"/>
                            <a14:backgroundMark x1="30111" y1="68889" x2="24111" y2="75000"/>
                            <a14:backgroundMark x1="24111" y1="75000" x2="10889" y2="70111"/>
                            <a14:backgroundMark x1="10889" y1="70111" x2="7889" y2="61333"/>
                            <a14:backgroundMark x1="7889" y1="61333" x2="13111" y2="52333"/>
                            <a14:backgroundMark x1="13111" y1="52333" x2="19667" y2="51222"/>
                            <a14:backgroundMark x1="28000" y1="60222" x2="18222" y2="72889"/>
                            <a14:backgroundMark x1="18222" y1="72889" x2="17333" y2="44667"/>
                            <a14:backgroundMark x1="15667" y1="47333" x2="24889" y2="43667"/>
                            <a14:backgroundMark x1="24889" y1="43667" x2="25889" y2="43556"/>
                          </a14:backgroundRemoval>
                        </a14:imgEffect>
                      </a14:imgLayer>
                    </a14:imgProps>
                  </a:ext>
                  <a:ext uri="{28A0092B-C50C-407E-A947-70E740481C1C}">
                    <a14:useLocalDpi xmlns:a14="http://schemas.microsoft.com/office/drawing/2010/main" val="0"/>
                  </a:ext>
                </a:extLst>
              </a:blip>
              <a:srcRect l="9221" t="3711" r="2944" b="16175"/>
              <a:stretch/>
            </p:blipFill>
            <p:spPr bwMode="auto">
              <a:xfrm>
                <a:off x="4617831" y="2733288"/>
                <a:ext cx="640413" cy="584116"/>
              </a:xfrm>
              <a:prstGeom prst="rect">
                <a:avLst/>
              </a:prstGeom>
              <a:noFill/>
              <a:extLst>
                <a:ext uri="{909E8E84-426E-40DD-AFC4-6F175D3DCCD1}">
                  <a14:hiddenFill xmlns:a14="http://schemas.microsoft.com/office/drawing/2010/main">
                    <a:solidFill>
                      <a:srgbClr val="FFFFFF"/>
                    </a:solidFill>
                  </a14:hiddenFill>
                </a:ext>
              </a:extLst>
            </p:spPr>
          </p:pic>
          <p:sp>
            <p:nvSpPr>
              <p:cNvPr id="135" name="Forme libre : forme 134">
                <a:extLst>
                  <a:ext uri="{FF2B5EF4-FFF2-40B4-BE49-F238E27FC236}">
                    <a16:creationId xmlns:a16="http://schemas.microsoft.com/office/drawing/2014/main" id="{434E3C38-A945-4B94-820A-2033A58DDF2C}"/>
                  </a:ext>
                </a:extLst>
              </p:cNvPr>
              <p:cNvSpPr/>
              <p:nvPr/>
            </p:nvSpPr>
            <p:spPr>
              <a:xfrm>
                <a:off x="4925760" y="2879267"/>
                <a:ext cx="234409" cy="193921"/>
              </a:xfrm>
              <a:custGeom>
                <a:avLst/>
                <a:gdLst>
                  <a:gd name="connsiteX0" fmla="*/ 0 w 2187019"/>
                  <a:gd name="connsiteY0" fmla="*/ 235670 h 1838227"/>
                  <a:gd name="connsiteX1" fmla="*/ 716437 w 2187019"/>
                  <a:gd name="connsiteY1" fmla="*/ 1838227 h 1838227"/>
                  <a:gd name="connsiteX2" fmla="*/ 2187019 w 2187019"/>
                  <a:gd name="connsiteY2" fmla="*/ 1602557 h 1838227"/>
                  <a:gd name="connsiteX3" fmla="*/ 1432875 w 2187019"/>
                  <a:gd name="connsiteY3" fmla="*/ 0 h 1838227"/>
                  <a:gd name="connsiteX4" fmla="*/ 0 w 2187019"/>
                  <a:gd name="connsiteY4" fmla="*/ 235670 h 1838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019" h="1838227">
                    <a:moveTo>
                      <a:pt x="0" y="235670"/>
                    </a:moveTo>
                    <a:lnTo>
                      <a:pt x="716437" y="1838227"/>
                    </a:lnTo>
                    <a:lnTo>
                      <a:pt x="2187019" y="1602557"/>
                    </a:lnTo>
                    <a:lnTo>
                      <a:pt x="1432875" y="0"/>
                    </a:lnTo>
                    <a:lnTo>
                      <a:pt x="0" y="235670"/>
                    </a:lnTo>
                    <a:close/>
                  </a:path>
                </a:pathLst>
              </a:cu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grpSp>
        <p:sp>
          <p:nvSpPr>
            <p:cNvPr id="122" name="Rectangle 121">
              <a:extLst>
                <a:ext uri="{FF2B5EF4-FFF2-40B4-BE49-F238E27FC236}">
                  <a16:creationId xmlns:a16="http://schemas.microsoft.com/office/drawing/2014/main" id="{B977A427-A36F-4FFC-91BE-2BD95B31A2D8}"/>
                </a:ext>
              </a:extLst>
            </p:cNvPr>
            <p:cNvSpPr/>
            <p:nvPr/>
          </p:nvSpPr>
          <p:spPr>
            <a:xfrm>
              <a:off x="7844177" y="4409722"/>
              <a:ext cx="4291579" cy="949169"/>
            </a:xfrm>
            <a:prstGeom prst="rect">
              <a:avLst/>
            </a:prstGeom>
            <a:solidFill>
              <a:srgbClr val="60A285">
                <a:lumMod val="20000"/>
                <a:lumOff val="80000"/>
                <a:alpha val="61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23" name="ZoneTexte 122">
              <a:extLst>
                <a:ext uri="{FF2B5EF4-FFF2-40B4-BE49-F238E27FC236}">
                  <a16:creationId xmlns:a16="http://schemas.microsoft.com/office/drawing/2014/main" id="{38EC3867-B151-4268-B4AA-6B3744BBEF34}"/>
                </a:ext>
              </a:extLst>
            </p:cNvPr>
            <p:cNvSpPr txBox="1"/>
            <p:nvPr/>
          </p:nvSpPr>
          <p:spPr>
            <a:xfrm>
              <a:off x="8996840" y="4391135"/>
              <a:ext cx="3138915" cy="974626"/>
            </a:xfrm>
            <a:prstGeom prst="rect">
              <a:avLst/>
            </a:prstGeom>
            <a:noFill/>
          </p:spPr>
          <p:txBody>
            <a:bodyPr wrap="square">
              <a:spAutoFit/>
            </a:bodyPr>
            <a:lstStyle/>
            <a:p>
              <a:pPr algn="ctr"/>
              <a:r>
                <a:rPr lang="fr-FR" sz="1400" b="1">
                  <a:solidFill>
                    <a:srgbClr val="FF0000"/>
                  </a:solidFill>
                  <a:latin typeface="Ubuntu" panose="020B0504030602030204" pitchFamily="34" charset="0"/>
                </a:rPr>
                <a:t>33,90 € HT / mois </a:t>
              </a:r>
            </a:p>
            <a:p>
              <a:pPr algn="ctr"/>
              <a:r>
                <a:rPr lang="fr-FR" sz="700">
                  <a:solidFill>
                    <a:srgbClr val="000000"/>
                  </a:solidFill>
                  <a:latin typeface="Ubuntu" panose="020B0504030602030204" pitchFamily="34" charset="0"/>
                </a:rPr>
                <a:t>(au lieu de 35,90€ HT par mois)</a:t>
              </a:r>
            </a:p>
            <a:p>
              <a:pPr algn="ctr"/>
              <a:endParaRPr lang="fr-FR" sz="300">
                <a:solidFill>
                  <a:srgbClr val="000000"/>
                </a:solidFill>
                <a:latin typeface="Ubuntu" panose="020B0504030602030204" pitchFamily="34" charset="0"/>
              </a:endParaRPr>
            </a:p>
            <a:p>
              <a:pPr algn="ctr"/>
              <a:r>
                <a:rPr lang="fr-FR" sz="900">
                  <a:solidFill>
                    <a:srgbClr val="000000"/>
                  </a:solidFill>
                  <a:latin typeface="Ubuntu" panose="020B0504030602030204" pitchFamily="34" charset="0"/>
                </a:rPr>
                <a:t>Engagement 48 mois</a:t>
              </a:r>
            </a:p>
            <a:p>
              <a:pPr algn="ctr"/>
              <a:endParaRPr lang="fr-FR" sz="300">
                <a:solidFill>
                  <a:srgbClr val="000000"/>
                </a:solidFill>
                <a:latin typeface="Ubuntu" panose="020B0504030602030204" pitchFamily="34" charset="0"/>
              </a:endParaRPr>
            </a:p>
            <a:p>
              <a:pPr algn="ctr"/>
              <a:r>
                <a:rPr lang="fr-FR" sz="900">
                  <a:solidFill>
                    <a:srgbClr val="000000"/>
                  </a:solidFill>
                  <a:latin typeface="Ubuntu" panose="020B0504030602030204" pitchFamily="34" charset="0"/>
                </a:rPr>
                <a:t>Valable pour un changement ou un renouvellement </a:t>
              </a:r>
              <a:r>
                <a:rPr lang="fr-FR" sz="900" baseline="30000">
                  <a:solidFill>
                    <a:srgbClr val="000000"/>
                  </a:solidFill>
                  <a:latin typeface="Ubuntu" panose="020B0504030602030204" pitchFamily="34" charset="0"/>
                </a:rPr>
                <a:t>(1)</a:t>
              </a:r>
            </a:p>
            <a:p>
              <a:pPr algn="ctr"/>
              <a:endParaRPr lang="fr-FR" sz="500" baseline="30000">
                <a:solidFill>
                  <a:srgbClr val="000000"/>
                </a:solidFill>
                <a:latin typeface="Ubuntu" panose="020B0504030602030204" pitchFamily="34" charset="0"/>
              </a:endParaRPr>
            </a:p>
            <a:p>
              <a:pPr algn="ctr">
                <a:defRPr/>
              </a:pPr>
              <a:r>
                <a:rPr lang="fr-FR" sz="900">
                  <a:solidFill>
                    <a:srgbClr val="000000"/>
                  </a:solidFill>
                  <a:latin typeface="Ubuntu" panose="020B0504030602030204" pitchFamily="34" charset="0"/>
                </a:rPr>
                <a:t>Cumulable avec l’offre de Bienvenue – 2 mois offerts</a:t>
              </a:r>
            </a:p>
          </p:txBody>
        </p:sp>
        <p:sp>
          <p:nvSpPr>
            <p:cNvPr id="124" name="Ellipse 123">
              <a:extLst>
                <a:ext uri="{FF2B5EF4-FFF2-40B4-BE49-F238E27FC236}">
                  <a16:creationId xmlns:a16="http://schemas.microsoft.com/office/drawing/2014/main" id="{E9F63F7D-FA7D-44DD-9170-15A51C660B3E}"/>
                </a:ext>
              </a:extLst>
            </p:cNvPr>
            <p:cNvSpPr/>
            <p:nvPr/>
          </p:nvSpPr>
          <p:spPr>
            <a:xfrm>
              <a:off x="7937013" y="4430794"/>
              <a:ext cx="947515" cy="910814"/>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25" name="ZoneTexte 124">
              <a:extLst>
                <a:ext uri="{FF2B5EF4-FFF2-40B4-BE49-F238E27FC236}">
                  <a16:creationId xmlns:a16="http://schemas.microsoft.com/office/drawing/2014/main" id="{33313839-C87F-4108-97EF-EBD2131E25F1}"/>
                </a:ext>
              </a:extLst>
            </p:cNvPr>
            <p:cNvSpPr txBox="1"/>
            <p:nvPr/>
          </p:nvSpPr>
          <p:spPr>
            <a:xfrm>
              <a:off x="7988031" y="4454757"/>
              <a:ext cx="884532" cy="507831"/>
            </a:xfrm>
            <a:prstGeom prst="rect">
              <a:avLst/>
            </a:prstGeom>
            <a:noFill/>
          </p:spPr>
          <p:txBody>
            <a:bodyPr wrap="square">
              <a:spAutoFit/>
            </a:bodyPr>
            <a:lstStyle/>
            <a:p>
              <a:pPr algn="ctr">
                <a:defRPr/>
              </a:pPr>
              <a:r>
                <a:rPr lang="fr-FR" sz="900" b="1">
                  <a:solidFill>
                    <a:srgbClr val="000000"/>
                  </a:solidFill>
                  <a:latin typeface="Ubuntu" panose="020B0504030602030204" pitchFamily="34" charset="0"/>
                </a:rPr>
                <a:t>Premium GPRS Mobile</a:t>
              </a:r>
            </a:p>
          </p:txBody>
        </p:sp>
        <p:pic>
          <p:nvPicPr>
            <p:cNvPr id="126" name="Image 125">
              <a:extLst>
                <a:ext uri="{FF2B5EF4-FFF2-40B4-BE49-F238E27FC236}">
                  <a16:creationId xmlns:a16="http://schemas.microsoft.com/office/drawing/2014/main" id="{D337E9CE-D94D-4300-88AA-3FCFB2066AA9}"/>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foregroundMark x1="56040" y1="33132" x2="32752" y2="22478"/>
                          <a14:foregroundMark x1="25803" y1="41606" x2="32229" y2="42978"/>
                          <a14:foregroundMark x1="75467" y1="47215" x2="66276" y2="49758"/>
                          <a14:foregroundMark x1="66276" y1="49758" x2="66276" y2="49758"/>
                          <a14:foregroundMark x1="79128" y1="43826" x2="77036" y2="50040"/>
                          <a14:foregroundMark x1="77210" y1="39629" x2="75641" y2="39064"/>
                          <a14:foregroundMark x1="64359" y1="32042" x2="38356" y2="17998"/>
                          <a14:foregroundMark x1="38356" y1="17998" x2="42665" y2="21348"/>
                          <a14:foregroundMark x1="53773" y1="24697" x2="47347" y2="21065"/>
                        </a14:backgroundRemoval>
                      </a14:imgEffect>
                    </a14:imgLayer>
                  </a14:imgProps>
                </a:ext>
                <a:ext uri="{28A0092B-C50C-407E-A947-70E740481C1C}">
                  <a14:useLocalDpi xmlns:a14="http://schemas.microsoft.com/office/drawing/2010/main" val="0"/>
                </a:ext>
              </a:extLst>
            </a:blip>
            <a:srcRect l="20432" t="14257" r="16708" b="22322"/>
            <a:stretch/>
          </p:blipFill>
          <p:spPr>
            <a:xfrm>
              <a:off x="8086736" y="4870767"/>
              <a:ext cx="673397" cy="419333"/>
            </a:xfrm>
            <a:prstGeom prst="rect">
              <a:avLst/>
            </a:prstGeom>
          </p:spPr>
        </p:pic>
        <p:sp>
          <p:nvSpPr>
            <p:cNvPr id="127" name="Rectangle 126">
              <a:extLst>
                <a:ext uri="{FF2B5EF4-FFF2-40B4-BE49-F238E27FC236}">
                  <a16:creationId xmlns:a16="http://schemas.microsoft.com/office/drawing/2014/main" id="{EA30CA8B-3511-48A9-BAED-60D741954C85}"/>
                </a:ext>
              </a:extLst>
            </p:cNvPr>
            <p:cNvSpPr/>
            <p:nvPr/>
          </p:nvSpPr>
          <p:spPr>
            <a:xfrm>
              <a:off x="7854685" y="2303256"/>
              <a:ext cx="4275491" cy="949169"/>
            </a:xfrm>
            <a:prstGeom prst="rect">
              <a:avLst/>
            </a:prstGeom>
            <a:solidFill>
              <a:srgbClr val="60A285">
                <a:lumMod val="20000"/>
                <a:lumOff val="80000"/>
                <a:alpha val="61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28" name="Ellipse 127">
              <a:extLst>
                <a:ext uri="{FF2B5EF4-FFF2-40B4-BE49-F238E27FC236}">
                  <a16:creationId xmlns:a16="http://schemas.microsoft.com/office/drawing/2014/main" id="{BE32CE1A-EEAC-407F-BAFA-9981D5023022}"/>
                </a:ext>
              </a:extLst>
            </p:cNvPr>
            <p:cNvSpPr/>
            <p:nvPr/>
          </p:nvSpPr>
          <p:spPr>
            <a:xfrm>
              <a:off x="7927947" y="2324328"/>
              <a:ext cx="947515" cy="910814"/>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29" name="ZoneTexte 128">
              <a:extLst>
                <a:ext uri="{FF2B5EF4-FFF2-40B4-BE49-F238E27FC236}">
                  <a16:creationId xmlns:a16="http://schemas.microsoft.com/office/drawing/2014/main" id="{17A63D8A-9AF6-41DD-B7D9-33A6BBA3288B}"/>
                </a:ext>
              </a:extLst>
            </p:cNvPr>
            <p:cNvSpPr txBox="1"/>
            <p:nvPr/>
          </p:nvSpPr>
          <p:spPr>
            <a:xfrm>
              <a:off x="8886618" y="2284283"/>
              <a:ext cx="3241358" cy="974626"/>
            </a:xfrm>
            <a:prstGeom prst="rect">
              <a:avLst/>
            </a:prstGeom>
            <a:noFill/>
          </p:spPr>
          <p:txBody>
            <a:bodyPr wrap="square">
              <a:spAutoFit/>
            </a:bodyPr>
            <a:lstStyle/>
            <a:p>
              <a:pPr algn="ctr"/>
              <a:r>
                <a:rPr lang="fr-FR" sz="1400" b="1">
                  <a:solidFill>
                    <a:srgbClr val="FF0000"/>
                  </a:solidFill>
                  <a:latin typeface="Ubuntu" panose="020B0504030602030204" pitchFamily="34" charset="0"/>
                </a:rPr>
                <a:t>23,90 € HT / mois </a:t>
              </a:r>
            </a:p>
            <a:p>
              <a:pPr algn="ctr"/>
              <a:r>
                <a:rPr lang="fr-FR" sz="700">
                  <a:solidFill>
                    <a:srgbClr val="000000"/>
                  </a:solidFill>
                  <a:latin typeface="Ubuntu" panose="020B0504030602030204" pitchFamily="34" charset="0"/>
                </a:rPr>
                <a:t>(au lieu de 25,90€ HT par mois)</a:t>
              </a:r>
            </a:p>
            <a:p>
              <a:pPr algn="ctr"/>
              <a:endParaRPr lang="fr-FR" sz="300">
                <a:solidFill>
                  <a:srgbClr val="000000"/>
                </a:solidFill>
                <a:latin typeface="Ubuntu" panose="020B0504030602030204" pitchFamily="34" charset="0"/>
              </a:endParaRPr>
            </a:p>
            <a:p>
              <a:pPr algn="ctr"/>
              <a:r>
                <a:rPr lang="fr-FR" sz="900">
                  <a:solidFill>
                    <a:srgbClr val="000000"/>
                  </a:solidFill>
                  <a:latin typeface="Ubuntu" panose="020B0504030602030204" pitchFamily="34" charset="0"/>
                </a:rPr>
                <a:t>Engagement 48 mois</a:t>
              </a:r>
            </a:p>
            <a:p>
              <a:pPr algn="ctr"/>
              <a:endParaRPr lang="fr-FR" sz="300">
                <a:solidFill>
                  <a:srgbClr val="000000"/>
                </a:solidFill>
                <a:latin typeface="Ubuntu" panose="020B0504030602030204" pitchFamily="34" charset="0"/>
              </a:endParaRPr>
            </a:p>
            <a:p>
              <a:pPr algn="ctr"/>
              <a:r>
                <a:rPr lang="fr-FR" sz="900">
                  <a:solidFill>
                    <a:srgbClr val="000000"/>
                  </a:solidFill>
                  <a:latin typeface="Ubuntu" panose="020B0504030602030204" pitchFamily="34" charset="0"/>
                </a:rPr>
                <a:t>Valable pour un changement ou un renouvellement </a:t>
              </a:r>
              <a:r>
                <a:rPr lang="fr-FR" sz="900" baseline="30000">
                  <a:solidFill>
                    <a:srgbClr val="000000"/>
                  </a:solidFill>
                  <a:latin typeface="Ubuntu" panose="020B0504030602030204" pitchFamily="34" charset="0"/>
                </a:rPr>
                <a:t>(1)</a:t>
              </a:r>
            </a:p>
            <a:p>
              <a:pPr algn="ctr"/>
              <a:endParaRPr lang="fr-FR" sz="500" baseline="30000">
                <a:solidFill>
                  <a:srgbClr val="000000"/>
                </a:solidFill>
                <a:latin typeface="Ubuntu" panose="020B0504030602030204" pitchFamily="34" charset="0"/>
              </a:endParaRPr>
            </a:p>
            <a:p>
              <a:pPr algn="ctr"/>
              <a:r>
                <a:rPr lang="fr-FR" sz="900">
                  <a:solidFill>
                    <a:srgbClr val="000000"/>
                  </a:solidFill>
                  <a:latin typeface="Ubuntu" panose="020B0504030602030204" pitchFamily="34" charset="0"/>
                </a:rPr>
                <a:t>Cumulable avec l’offre de Bienvenue – 2 mois offerts</a:t>
              </a:r>
            </a:p>
          </p:txBody>
        </p:sp>
        <p:sp>
          <p:nvSpPr>
            <p:cNvPr id="130" name="ZoneTexte 129">
              <a:extLst>
                <a:ext uri="{FF2B5EF4-FFF2-40B4-BE49-F238E27FC236}">
                  <a16:creationId xmlns:a16="http://schemas.microsoft.com/office/drawing/2014/main" id="{45E6F625-7544-421E-96B9-23849C2E526B}"/>
                </a:ext>
              </a:extLst>
            </p:cNvPr>
            <p:cNvSpPr txBox="1"/>
            <p:nvPr/>
          </p:nvSpPr>
          <p:spPr>
            <a:xfrm>
              <a:off x="7816900" y="2362410"/>
              <a:ext cx="1131078" cy="369332"/>
            </a:xfrm>
            <a:prstGeom prst="rect">
              <a:avLst/>
            </a:prstGeom>
            <a:noFill/>
          </p:spPr>
          <p:txBody>
            <a:bodyPr wrap="square">
              <a:spAutoFit/>
            </a:bodyPr>
            <a:lstStyle/>
            <a:p>
              <a:pPr algn="ctr">
                <a:defRPr/>
              </a:pPr>
              <a:r>
                <a:rPr lang="fr-FR" sz="900" b="1">
                  <a:solidFill>
                    <a:srgbClr val="000000"/>
                  </a:solidFill>
                  <a:latin typeface="Ubuntu" panose="020B0504030602030204" pitchFamily="34" charset="0"/>
                </a:rPr>
                <a:t>Premium </a:t>
              </a:r>
            </a:p>
            <a:p>
              <a:pPr algn="ctr">
                <a:defRPr/>
              </a:pPr>
              <a:r>
                <a:rPr lang="fr-FR" sz="900" b="1">
                  <a:solidFill>
                    <a:srgbClr val="000000"/>
                  </a:solidFill>
                  <a:latin typeface="Ubuntu" panose="020B0504030602030204" pitchFamily="34" charset="0"/>
                </a:rPr>
                <a:t>GPRS Mini</a:t>
              </a:r>
            </a:p>
          </p:txBody>
        </p:sp>
        <p:pic>
          <p:nvPicPr>
            <p:cNvPr id="131" name="Image 130">
              <a:extLst>
                <a:ext uri="{FF2B5EF4-FFF2-40B4-BE49-F238E27FC236}">
                  <a16:creationId xmlns:a16="http://schemas.microsoft.com/office/drawing/2014/main" id="{729B66B3-A3AF-4FF6-A0A2-05743BCBBCC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00547" y="2715941"/>
              <a:ext cx="471220" cy="618273"/>
            </a:xfrm>
            <a:prstGeom prst="rect">
              <a:avLst/>
            </a:prstGeom>
          </p:spPr>
        </p:pic>
        <p:sp>
          <p:nvSpPr>
            <p:cNvPr id="132" name="AutoShape 8" descr="Bienvenue à la Caisse d&amp;#39;Epargne | Rhône Alpes">
              <a:extLst>
                <a:ext uri="{FF2B5EF4-FFF2-40B4-BE49-F238E27FC236}">
                  <a16:creationId xmlns:a16="http://schemas.microsoft.com/office/drawing/2014/main" id="{6FF47503-8F05-48E2-B286-2156C3641A07}"/>
                </a:ext>
              </a:extLst>
            </p:cNvPr>
            <p:cNvSpPr>
              <a:spLocks noChangeAspect="1" noChangeArrowheads="1"/>
            </p:cNvSpPr>
            <p:nvPr/>
          </p:nvSpPr>
          <p:spPr bwMode="auto">
            <a:xfrm>
              <a:off x="9530621" y="227830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000000"/>
                </a:solidFill>
                <a:latin typeface="Roboto Light"/>
              </a:endParaRPr>
            </a:p>
          </p:txBody>
        </p:sp>
        <p:sp>
          <p:nvSpPr>
            <p:cNvPr id="133" name="AutoShape 10">
              <a:extLst>
                <a:ext uri="{FF2B5EF4-FFF2-40B4-BE49-F238E27FC236}">
                  <a16:creationId xmlns:a16="http://schemas.microsoft.com/office/drawing/2014/main" id="{C8CE7CAD-3D82-4EF8-A91E-1F105F371256}"/>
                </a:ext>
              </a:extLst>
            </p:cNvPr>
            <p:cNvSpPr>
              <a:spLocks noChangeAspect="1" noChangeArrowheads="1"/>
            </p:cNvSpPr>
            <p:nvPr/>
          </p:nvSpPr>
          <p:spPr bwMode="auto">
            <a:xfrm>
              <a:off x="9683021" y="243070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000000"/>
                </a:solidFill>
                <a:latin typeface="Roboto Light"/>
              </a:endParaRPr>
            </a:p>
          </p:txBody>
        </p:sp>
      </p:grpSp>
      <p:sp>
        <p:nvSpPr>
          <p:cNvPr id="136" name="ZoneTexte 135">
            <a:extLst>
              <a:ext uri="{FF2B5EF4-FFF2-40B4-BE49-F238E27FC236}">
                <a16:creationId xmlns:a16="http://schemas.microsoft.com/office/drawing/2014/main" id="{A5ADE8CA-1B73-437F-842E-463A34229E1C}"/>
              </a:ext>
            </a:extLst>
          </p:cNvPr>
          <p:cNvSpPr txBox="1"/>
          <p:nvPr/>
        </p:nvSpPr>
        <p:spPr>
          <a:xfrm>
            <a:off x="9929966" y="6637605"/>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grpSp>
        <p:nvGrpSpPr>
          <p:cNvPr id="137" name="Groupe 136">
            <a:extLst>
              <a:ext uri="{FF2B5EF4-FFF2-40B4-BE49-F238E27FC236}">
                <a16:creationId xmlns:a16="http://schemas.microsoft.com/office/drawing/2014/main" id="{28BCD837-9AF0-4832-8109-53B641C4BFF0}"/>
              </a:ext>
            </a:extLst>
          </p:cNvPr>
          <p:cNvGrpSpPr/>
          <p:nvPr/>
        </p:nvGrpSpPr>
        <p:grpSpPr>
          <a:xfrm>
            <a:off x="20513" y="1117091"/>
            <a:ext cx="3359839" cy="5364247"/>
            <a:chOff x="270586" y="1289536"/>
            <a:chExt cx="3359839" cy="5364247"/>
          </a:xfrm>
        </p:grpSpPr>
        <p:sp>
          <p:nvSpPr>
            <p:cNvPr id="138" name="Rectangle 137">
              <a:extLst>
                <a:ext uri="{FF2B5EF4-FFF2-40B4-BE49-F238E27FC236}">
                  <a16:creationId xmlns:a16="http://schemas.microsoft.com/office/drawing/2014/main" id="{61CCE772-241F-43E4-8063-2942EE29E5BB}"/>
                </a:ext>
              </a:extLst>
            </p:cNvPr>
            <p:cNvSpPr/>
            <p:nvPr/>
          </p:nvSpPr>
          <p:spPr>
            <a:xfrm>
              <a:off x="406419" y="1289536"/>
              <a:ext cx="3221733" cy="656969"/>
            </a:xfrm>
            <a:prstGeom prst="rect">
              <a:avLst/>
            </a:prstGeom>
            <a:solidFill>
              <a:srgbClr val="A59BB8">
                <a:lumMod val="75000"/>
              </a:srgb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39" name="Rectangle 138">
              <a:extLst>
                <a:ext uri="{FF2B5EF4-FFF2-40B4-BE49-F238E27FC236}">
                  <a16:creationId xmlns:a16="http://schemas.microsoft.com/office/drawing/2014/main" id="{4FAF49DD-5488-4F03-9D97-71B0BD4A9194}"/>
                </a:ext>
              </a:extLst>
            </p:cNvPr>
            <p:cNvSpPr/>
            <p:nvPr/>
          </p:nvSpPr>
          <p:spPr>
            <a:xfrm>
              <a:off x="406419" y="1941956"/>
              <a:ext cx="3221733" cy="4711827"/>
            </a:xfrm>
            <a:prstGeom prst="rect">
              <a:avLst/>
            </a:prstGeom>
            <a:solidFill>
              <a:srgbClr val="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noFill/>
                <a:effectLst/>
                <a:uLnTx/>
                <a:uFillTx/>
                <a:latin typeface="Roboto Light"/>
                <a:ea typeface="+mn-ea"/>
                <a:cs typeface="+mn-cs"/>
              </a:endParaRPr>
            </a:p>
          </p:txBody>
        </p:sp>
        <p:sp>
          <p:nvSpPr>
            <p:cNvPr id="140" name="ZoneTexte 139">
              <a:extLst>
                <a:ext uri="{FF2B5EF4-FFF2-40B4-BE49-F238E27FC236}">
                  <a16:creationId xmlns:a16="http://schemas.microsoft.com/office/drawing/2014/main" id="{65714275-F709-43DD-B412-27A5356CED2F}"/>
                </a:ext>
              </a:extLst>
            </p:cNvPr>
            <p:cNvSpPr txBox="1"/>
            <p:nvPr/>
          </p:nvSpPr>
          <p:spPr>
            <a:xfrm>
              <a:off x="406416" y="1360434"/>
              <a:ext cx="3221735" cy="523220"/>
            </a:xfrm>
            <a:prstGeom prst="rect">
              <a:avLst/>
            </a:prstGeom>
            <a:noFill/>
          </p:spPr>
          <p:txBody>
            <a:bodyPr wrap="square" rtlCol="0">
              <a:spAutoFit/>
            </a:bodyPr>
            <a:lstStyle/>
            <a:p>
              <a:pPr algn="ctr"/>
              <a:r>
                <a:rPr lang="fr-FR" sz="1400" b="1">
                  <a:solidFill>
                    <a:srgbClr val="FFFFFF"/>
                  </a:solidFill>
                  <a:latin typeface="Roboto"/>
                </a:rPr>
                <a:t>Offre de </a:t>
              </a:r>
            </a:p>
            <a:p>
              <a:pPr algn="ctr"/>
              <a:r>
                <a:rPr lang="fr-FR" sz="1400" b="1">
                  <a:solidFill>
                    <a:srgbClr val="FFFFFF"/>
                  </a:solidFill>
                  <a:latin typeface="Roboto"/>
                </a:rPr>
                <a:t>Bienvenue</a:t>
              </a:r>
            </a:p>
          </p:txBody>
        </p:sp>
        <p:sp>
          <p:nvSpPr>
            <p:cNvPr id="141" name="ZoneTexte 140">
              <a:extLst>
                <a:ext uri="{FF2B5EF4-FFF2-40B4-BE49-F238E27FC236}">
                  <a16:creationId xmlns:a16="http://schemas.microsoft.com/office/drawing/2014/main" id="{7484106E-EB5A-44CD-9F09-02C416ABFF2A}"/>
                </a:ext>
              </a:extLst>
            </p:cNvPr>
            <p:cNvSpPr txBox="1"/>
            <p:nvPr/>
          </p:nvSpPr>
          <p:spPr>
            <a:xfrm>
              <a:off x="406416" y="2125642"/>
              <a:ext cx="3221735" cy="261610"/>
            </a:xfrm>
            <a:prstGeom prst="rect">
              <a:avLst/>
            </a:prstGeom>
            <a:noFill/>
          </p:spPr>
          <p:txBody>
            <a:bodyPr wrap="square">
              <a:spAutoFit/>
            </a:bodyPr>
            <a:lstStyle/>
            <a:p>
              <a:pPr algn="ctr"/>
              <a:r>
                <a:rPr lang="fr-FR" sz="1100">
                  <a:solidFill>
                    <a:srgbClr val="000000"/>
                  </a:solidFill>
                  <a:latin typeface="Roboto Light"/>
                </a:rPr>
                <a:t>Pour toute commande d’un TPE</a:t>
              </a:r>
            </a:p>
          </p:txBody>
        </p:sp>
        <p:sp>
          <p:nvSpPr>
            <p:cNvPr id="142" name="Rectangle 141">
              <a:extLst>
                <a:ext uri="{FF2B5EF4-FFF2-40B4-BE49-F238E27FC236}">
                  <a16:creationId xmlns:a16="http://schemas.microsoft.com/office/drawing/2014/main" id="{0B27FAD2-5307-4D1D-8217-A7A330ACBD3C}"/>
                </a:ext>
              </a:extLst>
            </p:cNvPr>
            <p:cNvSpPr/>
            <p:nvPr/>
          </p:nvSpPr>
          <p:spPr>
            <a:xfrm>
              <a:off x="388027" y="2586308"/>
              <a:ext cx="3240123" cy="1431596"/>
            </a:xfrm>
            <a:prstGeom prst="rect">
              <a:avLst/>
            </a:prstGeom>
            <a:solidFill>
              <a:srgbClr val="A59BB8">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43" name="ZoneTexte 142">
              <a:extLst>
                <a:ext uri="{FF2B5EF4-FFF2-40B4-BE49-F238E27FC236}">
                  <a16:creationId xmlns:a16="http://schemas.microsoft.com/office/drawing/2014/main" id="{880517D2-CDF6-4F56-B37B-F2F511E48CBF}"/>
                </a:ext>
              </a:extLst>
            </p:cNvPr>
            <p:cNvSpPr txBox="1"/>
            <p:nvPr/>
          </p:nvSpPr>
          <p:spPr>
            <a:xfrm>
              <a:off x="1412668" y="2707101"/>
              <a:ext cx="2215483" cy="1154162"/>
            </a:xfrm>
            <a:prstGeom prst="rect">
              <a:avLst/>
            </a:prstGeom>
            <a:noFill/>
          </p:spPr>
          <p:txBody>
            <a:bodyPr wrap="square">
              <a:spAutoFit/>
            </a:bodyPr>
            <a:lstStyle/>
            <a:p>
              <a:pPr algn="ctr">
                <a:defRPr/>
              </a:pPr>
              <a:r>
                <a:rPr lang="fr-FR" sz="1400" b="1">
                  <a:solidFill>
                    <a:srgbClr val="FF0000"/>
                  </a:solidFill>
                  <a:latin typeface="Roboto"/>
                </a:rPr>
                <a:t>1 mois </a:t>
              </a:r>
              <a:r>
                <a:rPr lang="fr-FR" sz="1100">
                  <a:solidFill>
                    <a:srgbClr val="000000"/>
                  </a:solidFill>
                  <a:latin typeface="Roboto Light"/>
                </a:rPr>
                <a:t>offert </a:t>
              </a:r>
            </a:p>
            <a:p>
              <a:pPr algn="ctr">
                <a:defRPr/>
              </a:pPr>
              <a:r>
                <a:rPr lang="fr-FR" sz="1100">
                  <a:solidFill>
                    <a:srgbClr val="000000"/>
                  </a:solidFill>
                  <a:latin typeface="Roboto Light"/>
                </a:rPr>
                <a:t>engagement 48 mois </a:t>
              </a:r>
            </a:p>
            <a:p>
              <a:pPr algn="ctr">
                <a:defRPr/>
              </a:pPr>
              <a:endParaRPr lang="fr-FR" sz="1100">
                <a:solidFill>
                  <a:srgbClr val="000000"/>
                </a:solidFill>
                <a:latin typeface="Roboto Light"/>
              </a:endParaRPr>
            </a:p>
            <a:p>
              <a:pPr algn="ctr">
                <a:defRPr/>
              </a:pPr>
              <a:r>
                <a:rPr lang="fr-FR" sz="1100" b="1">
                  <a:solidFill>
                    <a:srgbClr val="000000"/>
                  </a:solidFill>
                  <a:latin typeface="Roboto"/>
                </a:rPr>
                <a:t>Non valable pour un changement ou un renouvellement </a:t>
              </a:r>
              <a:r>
                <a:rPr lang="fr-FR" sz="1100" baseline="30000">
                  <a:solidFill>
                    <a:srgbClr val="000000"/>
                  </a:solidFill>
                  <a:latin typeface="Roboto Light"/>
                </a:rPr>
                <a:t>(1)</a:t>
              </a:r>
            </a:p>
          </p:txBody>
        </p:sp>
        <p:sp>
          <p:nvSpPr>
            <p:cNvPr id="144" name="Ellipse 143">
              <a:extLst>
                <a:ext uri="{FF2B5EF4-FFF2-40B4-BE49-F238E27FC236}">
                  <a16:creationId xmlns:a16="http://schemas.microsoft.com/office/drawing/2014/main" id="{AFDA717C-BA96-4CD0-AA25-FEE7CA35848D}"/>
                </a:ext>
              </a:extLst>
            </p:cNvPr>
            <p:cNvSpPr/>
            <p:nvPr/>
          </p:nvSpPr>
          <p:spPr>
            <a:xfrm>
              <a:off x="511738" y="2800895"/>
              <a:ext cx="947515" cy="910814"/>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grpSp>
          <p:nvGrpSpPr>
            <p:cNvPr id="145" name="Groupe 144">
              <a:extLst>
                <a:ext uri="{FF2B5EF4-FFF2-40B4-BE49-F238E27FC236}">
                  <a16:creationId xmlns:a16="http://schemas.microsoft.com/office/drawing/2014/main" id="{D1968C52-4565-4FF5-A076-E48A6172CD71}"/>
                </a:ext>
              </a:extLst>
            </p:cNvPr>
            <p:cNvGrpSpPr/>
            <p:nvPr/>
          </p:nvGrpSpPr>
          <p:grpSpPr>
            <a:xfrm>
              <a:off x="724789" y="3248237"/>
              <a:ext cx="558347" cy="673181"/>
              <a:chOff x="4799227" y="2792132"/>
              <a:chExt cx="433967" cy="523220"/>
            </a:xfrm>
          </p:grpSpPr>
          <p:pic>
            <p:nvPicPr>
              <p:cNvPr id="153" name="Image 152">
                <a:extLst>
                  <a:ext uri="{FF2B5EF4-FFF2-40B4-BE49-F238E27FC236}">
                    <a16:creationId xmlns:a16="http://schemas.microsoft.com/office/drawing/2014/main" id="{EBE4AAB6-442D-4929-AE43-1A0224345C5E}"/>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34178" y1="26324" x2="53340" y2="28508"/>
                            <a14:foregroundMark x1="53340" y1="28508" x2="31302" y2="30287"/>
                            <a14:foregroundMark x1="31302" y1="30287" x2="53340" y2="23777"/>
                            <a14:foregroundMark x1="53340" y1="23777" x2="45831" y2="21027"/>
                            <a14:foregroundMark x1="83764" y1="58714" x2="89030" y2="65588"/>
                            <a14:foregroundMark x1="38664" y1="74282" x2="39444" y2="73676"/>
                            <a14:foregroundMark x1="87518" y1="74606" x2="88250" y2="73676"/>
                            <a14:foregroundMark x1="87518" y1="76142" x2="89371" y2="73999"/>
                          </a14:backgroundRemoval>
                        </a14:imgEffect>
                      </a14:imgLayer>
                    </a14:imgProps>
                  </a:ext>
                  <a:ext uri="{28A0092B-C50C-407E-A947-70E740481C1C}">
                    <a14:useLocalDpi xmlns:a14="http://schemas.microsoft.com/office/drawing/2010/main" val="0"/>
                  </a:ext>
                </a:extLst>
              </a:blip>
              <a:stretch>
                <a:fillRect/>
              </a:stretch>
            </p:blipFill>
            <p:spPr>
              <a:xfrm>
                <a:off x="4799227" y="2792132"/>
                <a:ext cx="433967" cy="523220"/>
              </a:xfrm>
              <a:prstGeom prst="rect">
                <a:avLst/>
              </a:prstGeom>
            </p:spPr>
          </p:pic>
          <p:sp>
            <p:nvSpPr>
              <p:cNvPr id="154" name="Forme libre : forme 153">
                <a:extLst>
                  <a:ext uri="{FF2B5EF4-FFF2-40B4-BE49-F238E27FC236}">
                    <a16:creationId xmlns:a16="http://schemas.microsoft.com/office/drawing/2014/main" id="{911D1FB7-786D-4DFE-A8C4-C70DA314CC3D}"/>
                  </a:ext>
                </a:extLst>
              </p:cNvPr>
              <p:cNvSpPr/>
              <p:nvPr/>
            </p:nvSpPr>
            <p:spPr>
              <a:xfrm>
                <a:off x="4900613" y="2874168"/>
                <a:ext cx="225425" cy="196246"/>
              </a:xfrm>
              <a:custGeom>
                <a:avLst/>
                <a:gdLst>
                  <a:gd name="connsiteX0" fmla="*/ 0 w 207169"/>
                  <a:gd name="connsiteY0" fmla="*/ 23813 h 188119"/>
                  <a:gd name="connsiteX1" fmla="*/ 64294 w 207169"/>
                  <a:gd name="connsiteY1" fmla="*/ 188119 h 188119"/>
                  <a:gd name="connsiteX2" fmla="*/ 207169 w 207169"/>
                  <a:gd name="connsiteY2" fmla="*/ 157163 h 188119"/>
                  <a:gd name="connsiteX3" fmla="*/ 130969 w 207169"/>
                  <a:gd name="connsiteY3" fmla="*/ 0 h 188119"/>
                  <a:gd name="connsiteX4" fmla="*/ 0 w 207169"/>
                  <a:gd name="connsiteY4" fmla="*/ 23813 h 188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169" h="188119">
                    <a:moveTo>
                      <a:pt x="0" y="23813"/>
                    </a:moveTo>
                    <a:lnTo>
                      <a:pt x="64294" y="188119"/>
                    </a:lnTo>
                    <a:lnTo>
                      <a:pt x="207169" y="157163"/>
                    </a:lnTo>
                    <a:lnTo>
                      <a:pt x="130969" y="0"/>
                    </a:lnTo>
                    <a:lnTo>
                      <a:pt x="0" y="23813"/>
                    </a:lnTo>
                    <a:close/>
                  </a:path>
                </a:pathLst>
              </a:custGeom>
              <a:solidFill>
                <a:srgbClr val="E5E5E5">
                  <a:lumMod val="1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grpSp>
        <p:sp>
          <p:nvSpPr>
            <p:cNvPr id="146" name="ZoneTexte 145">
              <a:extLst>
                <a:ext uri="{FF2B5EF4-FFF2-40B4-BE49-F238E27FC236}">
                  <a16:creationId xmlns:a16="http://schemas.microsoft.com/office/drawing/2014/main" id="{76D271E9-231C-4E09-B75B-F08B42BFBD4B}"/>
                </a:ext>
              </a:extLst>
            </p:cNvPr>
            <p:cNvSpPr txBox="1"/>
            <p:nvPr/>
          </p:nvSpPr>
          <p:spPr>
            <a:xfrm>
              <a:off x="449698" y="2854789"/>
              <a:ext cx="1072131" cy="430887"/>
            </a:xfrm>
            <a:prstGeom prst="rect">
              <a:avLst/>
            </a:prstGeom>
            <a:noFill/>
          </p:spPr>
          <p:txBody>
            <a:bodyPr wrap="square">
              <a:spAutoFit/>
            </a:bodyPr>
            <a:lstStyle/>
            <a:p>
              <a:pPr algn="ctr">
                <a:defRPr/>
              </a:pPr>
              <a:r>
                <a:rPr lang="fr-FR" sz="1100" b="1">
                  <a:solidFill>
                    <a:srgbClr val="000000"/>
                  </a:solidFill>
                  <a:latin typeface="Roboto"/>
                </a:rPr>
                <a:t>TPE classiques</a:t>
              </a:r>
            </a:p>
          </p:txBody>
        </p:sp>
        <p:sp>
          <p:nvSpPr>
            <p:cNvPr id="147" name="Rectangle 146">
              <a:extLst>
                <a:ext uri="{FF2B5EF4-FFF2-40B4-BE49-F238E27FC236}">
                  <a16:creationId xmlns:a16="http://schemas.microsoft.com/office/drawing/2014/main" id="{B5188E50-797C-46C4-A679-B227FCD6CA2E}"/>
                </a:ext>
              </a:extLst>
            </p:cNvPr>
            <p:cNvSpPr/>
            <p:nvPr/>
          </p:nvSpPr>
          <p:spPr>
            <a:xfrm>
              <a:off x="390302" y="4245498"/>
              <a:ext cx="3240123" cy="1588915"/>
            </a:xfrm>
            <a:prstGeom prst="rect">
              <a:avLst/>
            </a:prstGeom>
            <a:solidFill>
              <a:srgbClr val="A59BB8">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48" name="ZoneTexte 147">
              <a:extLst>
                <a:ext uri="{FF2B5EF4-FFF2-40B4-BE49-F238E27FC236}">
                  <a16:creationId xmlns:a16="http://schemas.microsoft.com/office/drawing/2014/main" id="{C706ABA9-CB97-408B-921C-BDBBCF294CDF}"/>
                </a:ext>
              </a:extLst>
            </p:cNvPr>
            <p:cNvSpPr txBox="1"/>
            <p:nvPr/>
          </p:nvSpPr>
          <p:spPr>
            <a:xfrm>
              <a:off x="1470511" y="4554597"/>
              <a:ext cx="2157639" cy="984885"/>
            </a:xfrm>
            <a:prstGeom prst="rect">
              <a:avLst/>
            </a:prstGeom>
            <a:noFill/>
          </p:spPr>
          <p:txBody>
            <a:bodyPr wrap="square">
              <a:spAutoFit/>
            </a:bodyPr>
            <a:lstStyle/>
            <a:p>
              <a:pPr algn="ctr"/>
              <a:r>
                <a:rPr lang="fr-FR" sz="1400" b="1">
                  <a:solidFill>
                    <a:srgbClr val="FF0000"/>
                  </a:solidFill>
                  <a:latin typeface="Roboto"/>
                </a:rPr>
                <a:t>2 mois </a:t>
              </a:r>
              <a:r>
                <a:rPr lang="fr-FR" sz="1100">
                  <a:solidFill>
                    <a:srgbClr val="000000"/>
                  </a:solidFill>
                  <a:latin typeface="Roboto Light"/>
                </a:rPr>
                <a:t>offerts </a:t>
              </a:r>
            </a:p>
            <a:p>
              <a:pPr algn="ctr"/>
              <a:r>
                <a:rPr lang="fr-FR" sz="1100">
                  <a:solidFill>
                    <a:srgbClr val="000000"/>
                  </a:solidFill>
                  <a:latin typeface="Roboto Light"/>
                </a:rPr>
                <a:t>engagement 48 mois</a:t>
              </a:r>
            </a:p>
            <a:p>
              <a:pPr algn="ctr"/>
              <a:endParaRPr lang="fr-FR" sz="1100">
                <a:solidFill>
                  <a:srgbClr val="000000"/>
                </a:solidFill>
                <a:latin typeface="Roboto Light"/>
              </a:endParaRPr>
            </a:p>
            <a:p>
              <a:pPr algn="ctr"/>
              <a:r>
                <a:rPr lang="fr-FR" sz="1100" b="1">
                  <a:solidFill>
                    <a:srgbClr val="000000"/>
                  </a:solidFill>
                  <a:latin typeface="Roboto"/>
                </a:rPr>
                <a:t>Valable pour un changement ou un renouvellement </a:t>
              </a:r>
              <a:r>
                <a:rPr lang="fr-FR" sz="1100" baseline="30000">
                  <a:solidFill>
                    <a:srgbClr val="000000"/>
                  </a:solidFill>
                  <a:latin typeface="Roboto Light"/>
                </a:rPr>
                <a:t>(1)</a:t>
              </a:r>
              <a:endParaRPr lang="fr-FR" sz="1100">
                <a:solidFill>
                  <a:srgbClr val="000000"/>
                </a:solidFill>
                <a:latin typeface="Roboto Light"/>
              </a:endParaRPr>
            </a:p>
          </p:txBody>
        </p:sp>
        <p:sp>
          <p:nvSpPr>
            <p:cNvPr id="149" name="Ellipse 148">
              <a:extLst>
                <a:ext uri="{FF2B5EF4-FFF2-40B4-BE49-F238E27FC236}">
                  <a16:creationId xmlns:a16="http://schemas.microsoft.com/office/drawing/2014/main" id="{5369A14B-DBC6-4E8F-83C0-8835C9DF61AA}"/>
                </a:ext>
              </a:extLst>
            </p:cNvPr>
            <p:cNvSpPr/>
            <p:nvPr/>
          </p:nvSpPr>
          <p:spPr>
            <a:xfrm>
              <a:off x="522996" y="4519405"/>
              <a:ext cx="947515" cy="910814"/>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50" name="ZoneTexte 149">
              <a:extLst>
                <a:ext uri="{FF2B5EF4-FFF2-40B4-BE49-F238E27FC236}">
                  <a16:creationId xmlns:a16="http://schemas.microsoft.com/office/drawing/2014/main" id="{5D6155D9-DD59-4C17-AE3A-F434FC1DD997}"/>
                </a:ext>
              </a:extLst>
            </p:cNvPr>
            <p:cNvSpPr txBox="1"/>
            <p:nvPr/>
          </p:nvSpPr>
          <p:spPr>
            <a:xfrm>
              <a:off x="270586" y="4541256"/>
              <a:ext cx="1456204" cy="769441"/>
            </a:xfrm>
            <a:prstGeom prst="rect">
              <a:avLst/>
            </a:prstGeom>
            <a:noFill/>
          </p:spPr>
          <p:txBody>
            <a:bodyPr wrap="square">
              <a:spAutoFit/>
            </a:bodyPr>
            <a:lstStyle/>
            <a:p>
              <a:pPr algn="ctr">
                <a:defRPr/>
              </a:pPr>
              <a:r>
                <a:rPr lang="fr-FR" sz="1100" b="1">
                  <a:solidFill>
                    <a:srgbClr val="000000"/>
                  </a:solidFill>
                  <a:latin typeface="Roboto"/>
                </a:rPr>
                <a:t>TPE </a:t>
              </a:r>
            </a:p>
            <a:p>
              <a:pPr algn="ctr">
                <a:defRPr/>
              </a:pPr>
              <a:r>
                <a:rPr lang="fr-FR" sz="1100" b="1">
                  <a:solidFill>
                    <a:srgbClr val="000000"/>
                  </a:solidFill>
                  <a:latin typeface="Roboto"/>
                </a:rPr>
                <a:t>Premium et </a:t>
              </a:r>
            </a:p>
            <a:p>
              <a:pPr algn="ctr">
                <a:defRPr/>
              </a:pPr>
              <a:r>
                <a:rPr lang="fr-FR" sz="1100" b="1">
                  <a:solidFill>
                    <a:srgbClr val="000000"/>
                  </a:solidFill>
                  <a:latin typeface="Roboto"/>
                </a:rPr>
                <a:t>CE Boost Pay Business</a:t>
              </a:r>
            </a:p>
          </p:txBody>
        </p:sp>
        <p:pic>
          <p:nvPicPr>
            <p:cNvPr id="151" name="Image 150">
              <a:extLst>
                <a:ext uri="{FF2B5EF4-FFF2-40B4-BE49-F238E27FC236}">
                  <a16:creationId xmlns:a16="http://schemas.microsoft.com/office/drawing/2014/main" id="{2B49F012-44E0-4D1D-9909-771C82BBA79B}"/>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10000" b="90000" l="10000" r="90000">
                          <a14:foregroundMark x1="56040" y1="33132" x2="32752" y2="22478"/>
                          <a14:foregroundMark x1="25803" y1="41606" x2="32229" y2="42978"/>
                          <a14:foregroundMark x1="75467" y1="47215" x2="66276" y2="49758"/>
                          <a14:foregroundMark x1="66276" y1="49758" x2="66276" y2="49758"/>
                          <a14:foregroundMark x1="79128" y1="43826" x2="77036" y2="50040"/>
                          <a14:foregroundMark x1="77210" y1="39629" x2="75641" y2="39064"/>
                          <a14:foregroundMark x1="64359" y1="32042" x2="38356" y2="17998"/>
                          <a14:foregroundMark x1="38356" y1="17998" x2="42665" y2="21348"/>
                          <a14:foregroundMark x1="53773" y1="24697" x2="47347" y2="21065"/>
                        </a14:backgroundRemoval>
                      </a14:imgEffect>
                    </a14:imgLayer>
                  </a14:imgProps>
                </a:ext>
                <a:ext uri="{28A0092B-C50C-407E-A947-70E740481C1C}">
                  <a14:useLocalDpi xmlns:a14="http://schemas.microsoft.com/office/drawing/2010/main" val="0"/>
                </a:ext>
              </a:extLst>
            </a:blip>
            <a:srcRect l="20432" t="14257" r="16708" b="22322"/>
            <a:stretch/>
          </p:blipFill>
          <p:spPr>
            <a:xfrm>
              <a:off x="559017" y="5280391"/>
              <a:ext cx="673397" cy="419333"/>
            </a:xfrm>
            <a:prstGeom prst="rect">
              <a:avLst/>
            </a:prstGeom>
          </p:spPr>
        </p:pic>
        <p:pic>
          <p:nvPicPr>
            <p:cNvPr id="152" name="Image 151">
              <a:extLst>
                <a:ext uri="{FF2B5EF4-FFF2-40B4-BE49-F238E27FC236}">
                  <a16:creationId xmlns:a16="http://schemas.microsoft.com/office/drawing/2014/main" id="{842F0AEF-A929-48F5-AF86-06B64541C97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89202" y="5278526"/>
              <a:ext cx="471220" cy="618273"/>
            </a:xfrm>
            <a:prstGeom prst="rect">
              <a:avLst/>
            </a:prstGeom>
          </p:spPr>
        </p:pic>
      </p:grpSp>
      <p:grpSp>
        <p:nvGrpSpPr>
          <p:cNvPr id="155" name="Groupe 154">
            <a:extLst>
              <a:ext uri="{FF2B5EF4-FFF2-40B4-BE49-F238E27FC236}">
                <a16:creationId xmlns:a16="http://schemas.microsoft.com/office/drawing/2014/main" id="{5C86792E-FFF3-4323-A9F0-D65B80BA21BD}"/>
              </a:ext>
            </a:extLst>
          </p:cNvPr>
          <p:cNvGrpSpPr/>
          <p:nvPr/>
        </p:nvGrpSpPr>
        <p:grpSpPr>
          <a:xfrm>
            <a:off x="7914465" y="992503"/>
            <a:ext cx="3196667" cy="4048238"/>
            <a:chOff x="8753444" y="1289536"/>
            <a:chExt cx="3221736" cy="4466294"/>
          </a:xfrm>
        </p:grpSpPr>
        <p:sp>
          <p:nvSpPr>
            <p:cNvPr id="156" name="Rectangle 155">
              <a:extLst>
                <a:ext uri="{FF2B5EF4-FFF2-40B4-BE49-F238E27FC236}">
                  <a16:creationId xmlns:a16="http://schemas.microsoft.com/office/drawing/2014/main" id="{93F761A1-34E3-4258-9AA4-F6834992E141}"/>
                </a:ext>
              </a:extLst>
            </p:cNvPr>
            <p:cNvSpPr/>
            <p:nvPr/>
          </p:nvSpPr>
          <p:spPr>
            <a:xfrm>
              <a:off x="8753447" y="1289536"/>
              <a:ext cx="3221733" cy="656969"/>
            </a:xfrm>
            <a:prstGeom prst="rect">
              <a:avLst/>
            </a:prstGeom>
            <a:solidFill>
              <a:srgbClr val="E5E5E5">
                <a:lumMod val="50000"/>
              </a:srgb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57" name="Rectangle 156">
              <a:extLst>
                <a:ext uri="{FF2B5EF4-FFF2-40B4-BE49-F238E27FC236}">
                  <a16:creationId xmlns:a16="http://schemas.microsoft.com/office/drawing/2014/main" id="{D7BA0AC1-5E9E-4494-A64D-4837CE3B0260}"/>
                </a:ext>
              </a:extLst>
            </p:cNvPr>
            <p:cNvSpPr/>
            <p:nvPr/>
          </p:nvSpPr>
          <p:spPr>
            <a:xfrm>
              <a:off x="8753447" y="1941957"/>
              <a:ext cx="3221733" cy="3514412"/>
            </a:xfrm>
            <a:prstGeom prst="rect">
              <a:avLst/>
            </a:prstGeom>
            <a:solidFill>
              <a:srgbClr val="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noFill/>
                <a:effectLst/>
                <a:uLnTx/>
                <a:uFillTx/>
                <a:latin typeface="Roboto Light"/>
                <a:ea typeface="+mn-ea"/>
                <a:cs typeface="+mn-cs"/>
              </a:endParaRPr>
            </a:p>
          </p:txBody>
        </p:sp>
        <p:sp>
          <p:nvSpPr>
            <p:cNvPr id="158" name="ZoneTexte 157">
              <a:extLst>
                <a:ext uri="{FF2B5EF4-FFF2-40B4-BE49-F238E27FC236}">
                  <a16:creationId xmlns:a16="http://schemas.microsoft.com/office/drawing/2014/main" id="{50B5AB6A-B2F9-43DA-B0FE-FB2071A26603}"/>
                </a:ext>
              </a:extLst>
            </p:cNvPr>
            <p:cNvSpPr txBox="1"/>
            <p:nvPr/>
          </p:nvSpPr>
          <p:spPr>
            <a:xfrm>
              <a:off x="8753444" y="1356409"/>
              <a:ext cx="3221733" cy="523220"/>
            </a:xfrm>
            <a:prstGeom prst="rect">
              <a:avLst/>
            </a:prstGeom>
            <a:noFill/>
          </p:spPr>
          <p:txBody>
            <a:bodyPr wrap="square" rtlCol="0">
              <a:spAutoFit/>
            </a:bodyPr>
            <a:lstStyle/>
            <a:p>
              <a:pPr algn="ctr"/>
              <a:r>
                <a:rPr lang="fr-FR" sz="1400" b="1">
                  <a:solidFill>
                    <a:srgbClr val="FFFFFF"/>
                  </a:solidFill>
                  <a:latin typeface="Roboto"/>
                </a:rPr>
                <a:t>Offre pour les </a:t>
              </a:r>
            </a:p>
            <a:p>
              <a:pPr algn="ctr"/>
              <a:r>
                <a:rPr lang="fr-FR" sz="1400" b="1">
                  <a:solidFill>
                    <a:srgbClr val="FFFFFF"/>
                  </a:solidFill>
                  <a:latin typeface="Roboto"/>
                </a:rPr>
                <a:t>TPE obsolètes</a:t>
              </a:r>
            </a:p>
          </p:txBody>
        </p:sp>
        <p:sp>
          <p:nvSpPr>
            <p:cNvPr id="159" name="ZoneTexte 158">
              <a:extLst>
                <a:ext uri="{FF2B5EF4-FFF2-40B4-BE49-F238E27FC236}">
                  <a16:creationId xmlns:a16="http://schemas.microsoft.com/office/drawing/2014/main" id="{E1842FB6-B4D8-4E7C-9BE5-43B6AF73C993}"/>
                </a:ext>
              </a:extLst>
            </p:cNvPr>
            <p:cNvSpPr txBox="1"/>
            <p:nvPr/>
          </p:nvSpPr>
          <p:spPr>
            <a:xfrm>
              <a:off x="8753446" y="2116215"/>
              <a:ext cx="3221732" cy="662142"/>
            </a:xfrm>
            <a:prstGeom prst="rect">
              <a:avLst/>
            </a:prstGeom>
            <a:noFill/>
          </p:spPr>
          <p:txBody>
            <a:bodyPr wrap="square">
              <a:spAutoFit/>
            </a:bodyPr>
            <a:lstStyle/>
            <a:p>
              <a:pPr algn="ctr"/>
              <a:r>
                <a:rPr lang="fr-FR" sz="1100">
                  <a:solidFill>
                    <a:srgbClr val="000000"/>
                  </a:solidFill>
                  <a:latin typeface="Roboto Light"/>
                </a:rPr>
                <a:t>Pour nos clients locataires souhaitant remplacer leur TPE non compatible Sans Contact et/ou non CB5.5</a:t>
              </a:r>
            </a:p>
          </p:txBody>
        </p:sp>
        <p:sp>
          <p:nvSpPr>
            <p:cNvPr id="160" name="ZoneTexte 159">
              <a:extLst>
                <a:ext uri="{FF2B5EF4-FFF2-40B4-BE49-F238E27FC236}">
                  <a16:creationId xmlns:a16="http://schemas.microsoft.com/office/drawing/2014/main" id="{AC131ED7-9689-4DFF-8D9F-AC0E4D0ECBB1}"/>
                </a:ext>
              </a:extLst>
            </p:cNvPr>
            <p:cNvSpPr txBox="1"/>
            <p:nvPr/>
          </p:nvSpPr>
          <p:spPr>
            <a:xfrm>
              <a:off x="8753446" y="5540386"/>
              <a:ext cx="3221731" cy="215444"/>
            </a:xfrm>
            <a:prstGeom prst="rect">
              <a:avLst/>
            </a:prstGeom>
            <a:solidFill>
              <a:srgbClr val="FFFFFF"/>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800" b="0" i="1" u="none" strike="noStrike" kern="0" cap="none" spc="0" normalizeH="0" baseline="0" noProof="0">
                <a:ln>
                  <a:noFill/>
                </a:ln>
                <a:solidFill>
                  <a:srgbClr val="000000"/>
                </a:solidFill>
                <a:effectLst/>
                <a:uLnTx/>
                <a:uFillTx/>
                <a:latin typeface="Roboto Light"/>
              </a:endParaRPr>
            </a:p>
          </p:txBody>
        </p:sp>
        <p:sp>
          <p:nvSpPr>
            <p:cNvPr id="161" name="Rectangle 160">
              <a:extLst>
                <a:ext uri="{FF2B5EF4-FFF2-40B4-BE49-F238E27FC236}">
                  <a16:creationId xmlns:a16="http://schemas.microsoft.com/office/drawing/2014/main" id="{AA1379DC-F90F-4923-9A04-92830F8A244F}"/>
                </a:ext>
              </a:extLst>
            </p:cNvPr>
            <p:cNvSpPr/>
            <p:nvPr/>
          </p:nvSpPr>
          <p:spPr>
            <a:xfrm>
              <a:off x="8753444" y="2876633"/>
              <a:ext cx="3221732" cy="1777346"/>
            </a:xfrm>
            <a:prstGeom prst="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sp>
          <p:nvSpPr>
            <p:cNvPr id="162" name="Ellipse 161">
              <a:extLst>
                <a:ext uri="{FF2B5EF4-FFF2-40B4-BE49-F238E27FC236}">
                  <a16:creationId xmlns:a16="http://schemas.microsoft.com/office/drawing/2014/main" id="{F6007B83-0446-4EBB-A576-80B9460BA500}"/>
                </a:ext>
              </a:extLst>
            </p:cNvPr>
            <p:cNvSpPr/>
            <p:nvPr/>
          </p:nvSpPr>
          <p:spPr>
            <a:xfrm>
              <a:off x="8884959" y="3202723"/>
              <a:ext cx="947515" cy="910814"/>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grpSp>
          <p:nvGrpSpPr>
            <p:cNvPr id="163" name="Groupe 162">
              <a:extLst>
                <a:ext uri="{FF2B5EF4-FFF2-40B4-BE49-F238E27FC236}">
                  <a16:creationId xmlns:a16="http://schemas.microsoft.com/office/drawing/2014/main" id="{42A0243E-9BAE-4834-B88A-7ED9965F70B0}"/>
                </a:ext>
              </a:extLst>
            </p:cNvPr>
            <p:cNvGrpSpPr/>
            <p:nvPr/>
          </p:nvGrpSpPr>
          <p:grpSpPr>
            <a:xfrm>
              <a:off x="9113644" y="3659864"/>
              <a:ext cx="558347" cy="673181"/>
              <a:chOff x="4799227" y="2792132"/>
              <a:chExt cx="433967" cy="523220"/>
            </a:xfrm>
          </p:grpSpPr>
          <p:pic>
            <p:nvPicPr>
              <p:cNvPr id="167" name="Image 166">
                <a:extLst>
                  <a:ext uri="{FF2B5EF4-FFF2-40B4-BE49-F238E27FC236}">
                    <a16:creationId xmlns:a16="http://schemas.microsoft.com/office/drawing/2014/main" id="{BD516D01-F1C4-4203-9198-B70256D257AD}"/>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34178" y1="26324" x2="53340" y2="28508"/>
                            <a14:foregroundMark x1="53340" y1="28508" x2="31302" y2="30287"/>
                            <a14:foregroundMark x1="31302" y1="30287" x2="53340" y2="23777"/>
                            <a14:foregroundMark x1="53340" y1="23777" x2="45831" y2="21027"/>
                            <a14:foregroundMark x1="83764" y1="58714" x2="89030" y2="65588"/>
                            <a14:foregroundMark x1="38664" y1="74282" x2="39444" y2="73676"/>
                            <a14:foregroundMark x1="87518" y1="74606" x2="88250" y2="73676"/>
                            <a14:foregroundMark x1="87518" y1="76142" x2="89371" y2="73999"/>
                          </a14:backgroundRemoval>
                        </a14:imgEffect>
                      </a14:imgLayer>
                    </a14:imgProps>
                  </a:ext>
                  <a:ext uri="{28A0092B-C50C-407E-A947-70E740481C1C}">
                    <a14:useLocalDpi xmlns:a14="http://schemas.microsoft.com/office/drawing/2010/main" val="0"/>
                  </a:ext>
                </a:extLst>
              </a:blip>
              <a:stretch>
                <a:fillRect/>
              </a:stretch>
            </p:blipFill>
            <p:spPr>
              <a:xfrm>
                <a:off x="4799227" y="2792132"/>
                <a:ext cx="433967" cy="523220"/>
              </a:xfrm>
              <a:prstGeom prst="rect">
                <a:avLst/>
              </a:prstGeom>
            </p:spPr>
          </p:pic>
          <p:sp>
            <p:nvSpPr>
              <p:cNvPr id="168" name="Forme libre : forme 167">
                <a:extLst>
                  <a:ext uri="{FF2B5EF4-FFF2-40B4-BE49-F238E27FC236}">
                    <a16:creationId xmlns:a16="http://schemas.microsoft.com/office/drawing/2014/main" id="{F2F8B005-2235-4C30-B5A6-75C3A48FBFAB}"/>
                  </a:ext>
                </a:extLst>
              </p:cNvPr>
              <p:cNvSpPr/>
              <p:nvPr/>
            </p:nvSpPr>
            <p:spPr>
              <a:xfrm>
                <a:off x="4900613" y="2874168"/>
                <a:ext cx="225425" cy="196246"/>
              </a:xfrm>
              <a:custGeom>
                <a:avLst/>
                <a:gdLst>
                  <a:gd name="connsiteX0" fmla="*/ 0 w 207169"/>
                  <a:gd name="connsiteY0" fmla="*/ 23813 h 188119"/>
                  <a:gd name="connsiteX1" fmla="*/ 64294 w 207169"/>
                  <a:gd name="connsiteY1" fmla="*/ 188119 h 188119"/>
                  <a:gd name="connsiteX2" fmla="*/ 207169 w 207169"/>
                  <a:gd name="connsiteY2" fmla="*/ 157163 h 188119"/>
                  <a:gd name="connsiteX3" fmla="*/ 130969 w 207169"/>
                  <a:gd name="connsiteY3" fmla="*/ 0 h 188119"/>
                  <a:gd name="connsiteX4" fmla="*/ 0 w 207169"/>
                  <a:gd name="connsiteY4" fmla="*/ 23813 h 188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169" h="188119">
                    <a:moveTo>
                      <a:pt x="0" y="23813"/>
                    </a:moveTo>
                    <a:lnTo>
                      <a:pt x="64294" y="188119"/>
                    </a:lnTo>
                    <a:lnTo>
                      <a:pt x="207169" y="157163"/>
                    </a:lnTo>
                    <a:lnTo>
                      <a:pt x="130969" y="0"/>
                    </a:lnTo>
                    <a:lnTo>
                      <a:pt x="0" y="23813"/>
                    </a:lnTo>
                    <a:close/>
                  </a:path>
                </a:pathLst>
              </a:custGeom>
              <a:solidFill>
                <a:srgbClr val="E5E5E5">
                  <a:lumMod val="1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Roboto Light"/>
                  <a:ea typeface="+mn-ea"/>
                  <a:cs typeface="+mn-cs"/>
                </a:endParaRPr>
              </a:p>
            </p:txBody>
          </p:sp>
        </p:grpSp>
        <p:sp>
          <p:nvSpPr>
            <p:cNvPr id="164" name="ZoneTexte 163">
              <a:extLst>
                <a:ext uri="{FF2B5EF4-FFF2-40B4-BE49-F238E27FC236}">
                  <a16:creationId xmlns:a16="http://schemas.microsoft.com/office/drawing/2014/main" id="{DF846B77-5609-4EA7-AC1A-F51EA8432743}"/>
                </a:ext>
              </a:extLst>
            </p:cNvPr>
            <p:cNvSpPr txBox="1"/>
            <p:nvPr/>
          </p:nvSpPr>
          <p:spPr>
            <a:xfrm>
              <a:off x="8767758" y="3261347"/>
              <a:ext cx="1188824" cy="430887"/>
            </a:xfrm>
            <a:prstGeom prst="rect">
              <a:avLst/>
            </a:prstGeom>
            <a:noFill/>
          </p:spPr>
          <p:txBody>
            <a:bodyPr wrap="square">
              <a:spAutoFit/>
            </a:bodyPr>
            <a:lstStyle/>
            <a:p>
              <a:pPr algn="ctr">
                <a:defRPr/>
              </a:pPr>
              <a:r>
                <a:rPr lang="fr-FR" sz="1100" b="1">
                  <a:solidFill>
                    <a:srgbClr val="000000"/>
                  </a:solidFill>
                  <a:latin typeface="Roboto"/>
                </a:rPr>
                <a:t>TPE </a:t>
              </a:r>
            </a:p>
            <a:p>
              <a:pPr algn="ctr">
                <a:defRPr/>
              </a:pPr>
              <a:r>
                <a:rPr lang="fr-FR" sz="1100" b="1">
                  <a:solidFill>
                    <a:srgbClr val="000000"/>
                  </a:solidFill>
                  <a:latin typeface="Roboto"/>
                </a:rPr>
                <a:t>classiques</a:t>
              </a:r>
            </a:p>
          </p:txBody>
        </p:sp>
        <p:sp>
          <p:nvSpPr>
            <p:cNvPr id="165" name="ZoneTexte 164">
              <a:extLst>
                <a:ext uri="{FF2B5EF4-FFF2-40B4-BE49-F238E27FC236}">
                  <a16:creationId xmlns:a16="http://schemas.microsoft.com/office/drawing/2014/main" id="{D948B012-2361-42C7-9502-329ADF57A1C2}"/>
                </a:ext>
              </a:extLst>
            </p:cNvPr>
            <p:cNvSpPr txBox="1"/>
            <p:nvPr/>
          </p:nvSpPr>
          <p:spPr>
            <a:xfrm>
              <a:off x="9737747" y="3129311"/>
              <a:ext cx="2237429" cy="1349752"/>
            </a:xfrm>
            <a:prstGeom prst="rect">
              <a:avLst/>
            </a:prstGeom>
            <a:noFill/>
          </p:spPr>
          <p:txBody>
            <a:bodyPr wrap="square">
              <a:spAutoFit/>
            </a:bodyPr>
            <a:lstStyle/>
            <a:p>
              <a:pPr algn="ctr">
                <a:defRPr/>
              </a:pPr>
              <a:r>
                <a:rPr lang="fr-FR" sz="1050" b="1">
                  <a:solidFill>
                    <a:srgbClr val="000000"/>
                  </a:solidFill>
                  <a:latin typeface="Roboto"/>
                </a:rPr>
                <a:t>Frais de dossier </a:t>
              </a:r>
              <a:r>
                <a:rPr lang="fr-FR" sz="900">
                  <a:solidFill>
                    <a:srgbClr val="000000"/>
                  </a:solidFill>
                  <a:latin typeface="Roboto Light"/>
                </a:rPr>
                <a:t>offerts</a:t>
              </a:r>
            </a:p>
            <a:p>
              <a:pPr algn="ctr">
                <a:defRPr/>
              </a:pPr>
              <a:endParaRPr lang="fr-FR" sz="900">
                <a:solidFill>
                  <a:srgbClr val="000000"/>
                </a:solidFill>
                <a:latin typeface="Roboto Light"/>
              </a:endParaRPr>
            </a:p>
            <a:p>
              <a:pPr algn="ctr">
                <a:defRPr/>
              </a:pPr>
              <a:r>
                <a:rPr lang="fr-FR" sz="1200" b="1">
                  <a:solidFill>
                    <a:srgbClr val="FF0000"/>
                  </a:solidFill>
                  <a:latin typeface="Roboto"/>
                </a:rPr>
                <a:t>4 mois </a:t>
              </a:r>
              <a:r>
                <a:rPr lang="fr-FR" sz="900">
                  <a:solidFill>
                    <a:srgbClr val="000000"/>
                  </a:solidFill>
                  <a:latin typeface="Roboto Light"/>
                </a:rPr>
                <a:t>offerts </a:t>
              </a:r>
            </a:p>
            <a:p>
              <a:pPr algn="ctr">
                <a:defRPr/>
              </a:pPr>
              <a:r>
                <a:rPr lang="fr-FR" sz="900">
                  <a:solidFill>
                    <a:srgbClr val="000000"/>
                  </a:solidFill>
                  <a:latin typeface="Roboto Light"/>
                </a:rPr>
                <a:t>engagement 48 mois</a:t>
              </a:r>
            </a:p>
            <a:p>
              <a:pPr algn="ctr">
                <a:defRPr/>
              </a:pPr>
              <a:endParaRPr lang="fr-FR" sz="900">
                <a:solidFill>
                  <a:srgbClr val="000000"/>
                </a:solidFill>
                <a:latin typeface="Roboto Light"/>
              </a:endParaRPr>
            </a:p>
            <a:p>
              <a:pPr algn="ctr">
                <a:defRPr/>
              </a:pPr>
              <a:r>
                <a:rPr lang="fr-FR" sz="1200" b="1">
                  <a:solidFill>
                    <a:srgbClr val="FF0000"/>
                  </a:solidFill>
                  <a:latin typeface="Roboto"/>
                </a:rPr>
                <a:t>1 mois </a:t>
              </a:r>
              <a:r>
                <a:rPr lang="fr-FR" sz="900">
                  <a:solidFill>
                    <a:srgbClr val="000000"/>
                  </a:solidFill>
                  <a:latin typeface="Roboto Light"/>
                </a:rPr>
                <a:t>offert </a:t>
              </a:r>
            </a:p>
            <a:p>
              <a:pPr algn="ctr">
                <a:defRPr/>
              </a:pPr>
              <a:r>
                <a:rPr lang="fr-FR" sz="900">
                  <a:solidFill>
                    <a:srgbClr val="000000"/>
                  </a:solidFill>
                  <a:latin typeface="Roboto Light"/>
                </a:rPr>
                <a:t>engagement 24 mois</a:t>
              </a:r>
              <a:endParaRPr lang="fr-FR" sz="1000">
                <a:solidFill>
                  <a:srgbClr val="000000"/>
                </a:solidFill>
                <a:latin typeface="Roboto Light"/>
              </a:endParaRPr>
            </a:p>
          </p:txBody>
        </p:sp>
        <p:sp>
          <p:nvSpPr>
            <p:cNvPr id="166" name="ZoneTexte 165">
              <a:extLst>
                <a:ext uri="{FF2B5EF4-FFF2-40B4-BE49-F238E27FC236}">
                  <a16:creationId xmlns:a16="http://schemas.microsoft.com/office/drawing/2014/main" id="{91D34E22-1FFB-452A-8313-C07BD7338DDB}"/>
                </a:ext>
              </a:extLst>
            </p:cNvPr>
            <p:cNvSpPr txBox="1"/>
            <p:nvPr/>
          </p:nvSpPr>
          <p:spPr>
            <a:xfrm>
              <a:off x="9073428" y="5137171"/>
              <a:ext cx="2595576" cy="230832"/>
            </a:xfrm>
            <a:prstGeom prst="rect">
              <a:avLst/>
            </a:prstGeom>
            <a:noFill/>
          </p:spPr>
          <p:txBody>
            <a:bodyPr wrap="square">
              <a:spAutoFit/>
            </a:bodyPr>
            <a:lstStyle/>
            <a:p>
              <a:pPr algn="ctr"/>
              <a:r>
                <a:rPr kumimoji="0" lang="fr-FR" sz="900" b="0" i="1" u="none" strike="noStrike" kern="0" cap="none" spc="0" normalizeH="0" baseline="0" noProof="0">
                  <a:ln>
                    <a:noFill/>
                  </a:ln>
                  <a:solidFill>
                    <a:srgbClr val="000000"/>
                  </a:solidFill>
                  <a:effectLst/>
                  <a:uLnTx/>
                  <a:uFillTx/>
                  <a:latin typeface="Roboto Light"/>
                </a:rPr>
                <a:t>Commentaire OSC : offre TPE Obsolètes</a:t>
              </a:r>
              <a:endParaRPr lang="fr-FR" sz="900"/>
            </a:p>
          </p:txBody>
        </p:sp>
      </p:grpSp>
      <p:sp>
        <p:nvSpPr>
          <p:cNvPr id="169" name="ZoneTexte 168">
            <a:extLst>
              <a:ext uri="{FF2B5EF4-FFF2-40B4-BE49-F238E27FC236}">
                <a16:creationId xmlns:a16="http://schemas.microsoft.com/office/drawing/2014/main" id="{2CC11C54-A0B5-432B-8A89-B094C4A4C910}"/>
              </a:ext>
            </a:extLst>
          </p:cNvPr>
          <p:cNvSpPr txBox="1"/>
          <p:nvPr/>
        </p:nvSpPr>
        <p:spPr>
          <a:xfrm>
            <a:off x="5453661" y="6439809"/>
            <a:ext cx="6670850" cy="400110"/>
          </a:xfrm>
          <a:prstGeom prst="rect">
            <a:avLst/>
          </a:prstGeom>
          <a:noFill/>
        </p:spPr>
        <p:txBody>
          <a:bodyPr wrap="square" lIns="91440" tIns="45720" rIns="91440" bIns="45720" anchor="t">
            <a:spAutoFit/>
          </a:bodyPr>
          <a:lstStyle/>
          <a:p>
            <a:r>
              <a:rPr lang="fr-FR" sz="600" i="1"/>
              <a:t>(1)  Changement d’un TPE en cours de vie de contrat TPE ou Renouvellement d’un contrat TPE arrivant à terme</a:t>
            </a:r>
            <a:endParaRPr lang="fr-FR" sz="600" i="1">
              <a:cs typeface="Arial"/>
            </a:endParaRPr>
          </a:p>
          <a:p>
            <a:endParaRPr lang="fr-FR" sz="600" i="1">
              <a:cs typeface="Arial"/>
            </a:endParaRPr>
          </a:p>
          <a:p>
            <a:r>
              <a:rPr lang="fr-FR" sz="600" i="1"/>
              <a:t>(2) Ces derniers sont identifiés par OSC lors de la saisie du code MCC.</a:t>
            </a:r>
            <a:r>
              <a:rPr lang="fr-FR" sz="800" i="1"/>
              <a:t> </a:t>
            </a:r>
            <a:endParaRPr lang="fr-FR" sz="800" i="1">
              <a:cs typeface="Arial"/>
            </a:endParaRPr>
          </a:p>
        </p:txBody>
      </p:sp>
      <p:sp>
        <p:nvSpPr>
          <p:cNvPr id="170" name="Espace réservé du pied de page 1">
            <a:extLst>
              <a:ext uri="{FF2B5EF4-FFF2-40B4-BE49-F238E27FC236}">
                <a16:creationId xmlns:a16="http://schemas.microsoft.com/office/drawing/2014/main" id="{48A0AD41-86F8-4009-B7CF-7732B38FB790}"/>
              </a:ext>
            </a:extLst>
          </p:cNvPr>
          <p:cNvSpPr>
            <a:spLocks noGrp="1"/>
          </p:cNvSpPr>
          <p:nvPr>
            <p:ph type="ftr" sz="quarter" idx="11"/>
          </p:nvPr>
        </p:nvSpPr>
        <p:spPr>
          <a:xfrm>
            <a:off x="632384" y="6468977"/>
            <a:ext cx="3600000" cy="252000"/>
          </a:xfrm>
        </p:spPr>
        <p:txBody>
          <a:bodyPr/>
          <a:lstStyle/>
          <a:p>
            <a:r>
              <a:rPr lang="fr-FR"/>
              <a:t>La Gestion des Flux - Septembre 2022</a:t>
            </a:r>
          </a:p>
        </p:txBody>
      </p:sp>
      <p:sp>
        <p:nvSpPr>
          <p:cNvPr id="171" name="ZoneTexte 170">
            <a:extLst>
              <a:ext uri="{FF2B5EF4-FFF2-40B4-BE49-F238E27FC236}">
                <a16:creationId xmlns:a16="http://schemas.microsoft.com/office/drawing/2014/main" id="{95BBB04F-F9F9-4CEB-9718-9124D2B304C1}"/>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3347917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784AC5C1-4DC5-4CF1-9767-4778CCEB8978}"/>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300" b="1" i="0" u="none" strike="noStrike" kern="1200" cap="none" spc="0" normalizeH="0" baseline="0" noProof="0" smtClean="0">
                <a:ln>
                  <a:noFill/>
                </a:ln>
                <a:solidFill>
                  <a:srgbClr val="D7000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fr-FR" sz="1300" b="1" i="0" u="none" strike="noStrike" kern="1200" cap="none" spc="0" normalizeH="0" baseline="0" noProof="0">
              <a:ln>
                <a:noFill/>
              </a:ln>
              <a:solidFill>
                <a:srgbClr val="D7000F"/>
              </a:solidFill>
              <a:effectLst/>
              <a:uLnTx/>
              <a:uFillTx/>
              <a:latin typeface="Arial" panose="020B0604020202020204"/>
              <a:ea typeface="+mn-ea"/>
              <a:cs typeface="+mn-cs"/>
            </a:endParaRPr>
          </a:p>
        </p:txBody>
      </p:sp>
      <p:sp>
        <p:nvSpPr>
          <p:cNvPr id="7" name="Titre 6">
            <a:extLst>
              <a:ext uri="{FF2B5EF4-FFF2-40B4-BE49-F238E27FC236}">
                <a16:creationId xmlns:a16="http://schemas.microsoft.com/office/drawing/2014/main" id="{4E7161E9-E34F-4271-A254-67BD5F164B2D}"/>
              </a:ext>
            </a:extLst>
          </p:cNvPr>
          <p:cNvSpPr>
            <a:spLocks noGrp="1"/>
          </p:cNvSpPr>
          <p:nvPr>
            <p:ph type="title"/>
          </p:nvPr>
        </p:nvSpPr>
        <p:spPr/>
        <p:txBody>
          <a:bodyPr/>
          <a:lstStyle/>
          <a:p>
            <a:r>
              <a:rPr lang="fr-FR"/>
              <a:t>Enveloppe monetique BPCE PS</a:t>
            </a:r>
            <a:endParaRPr lang="fr-FR" dirty="0"/>
          </a:p>
        </p:txBody>
      </p:sp>
      <p:sp>
        <p:nvSpPr>
          <p:cNvPr id="12" name="ZoneTexte 11">
            <a:extLst>
              <a:ext uri="{FF2B5EF4-FFF2-40B4-BE49-F238E27FC236}">
                <a16:creationId xmlns:a16="http://schemas.microsoft.com/office/drawing/2014/main" id="{A5780925-75AA-407F-8D07-8D6E9E6A7236}"/>
              </a:ext>
            </a:extLst>
          </p:cNvPr>
          <p:cNvSpPr txBox="1"/>
          <p:nvPr/>
        </p:nvSpPr>
        <p:spPr>
          <a:xfrm>
            <a:off x="400468" y="1473716"/>
            <a:ext cx="11399646" cy="38164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C00000"/>
                </a:solidFill>
                <a:effectLst/>
                <a:uLnTx/>
                <a:uFillTx/>
                <a:latin typeface="Arial" panose="020B0604020202020204"/>
                <a:ea typeface="+mn-ea"/>
                <a:cs typeface="+mn-cs"/>
              </a:rPr>
              <a:t>BPCE PS met à disposition des Caisses une enveloppe monétique </a:t>
            </a:r>
            <a:r>
              <a:rPr kumimoji="0" lang="fr-FR" sz="1400" b="1" i="0" u="none" strike="noStrike" kern="1200" cap="none" spc="0" normalizeH="0" baseline="0" noProof="0" dirty="0">
                <a:ln>
                  <a:noFill/>
                </a:ln>
                <a:solidFill>
                  <a:srgbClr val="C00000"/>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Elle permet une certaine souplesse </a:t>
            </a:r>
            <a:r>
              <a:rPr kumimoji="0" lang="fr-FR" sz="12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rPr>
              <a:t>de la tarification liée à </a:t>
            </a: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l’offre TPE </a:t>
            </a:r>
            <a:r>
              <a:rPr kumimoji="0" lang="fr-FR" sz="12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rPr>
              <a:t>via la prise en </a:t>
            </a: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charge :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des </a:t>
            </a:r>
            <a:r>
              <a:rPr kumimoji="0" lang="fr-FR" sz="12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rPr>
              <a:t>frais de dossiers</a:t>
            </a: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de </a:t>
            </a:r>
            <a:r>
              <a:rPr kumimoji="0" lang="fr-FR" sz="12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rPr>
              <a:t>mois de </a:t>
            </a: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loyers gratuits,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des </a:t>
            </a:r>
            <a:r>
              <a:rPr kumimoji="0" lang="fr-FR" sz="12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rPr>
              <a:t>remboursements d’IRA (Indemnités de Rupture Anticipée) demandées par la concurrence (dans le cas où un commerçant quitte son prestataire pour rejoindre la Caisse d’Epargne).</a:t>
            </a:r>
            <a:endParaRPr kumimoji="0" lang="fr-FR" sz="1200" b="0" i="0" u="none" strike="noStrike" kern="1200" cap="none" spc="0" normalizeH="0" baseline="0" noProof="0" dirty="0">
              <a:ln>
                <a:noFill/>
              </a:ln>
              <a:solidFill>
                <a:srgbClr val="000000"/>
              </a:solidFill>
              <a:effectLst/>
              <a:uLnTx/>
              <a:uFillTx/>
              <a:latin typeface="Arial" panose="020B0604020202020204"/>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2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rPr>
              <a:t>Chaque Caisse d’Epargne doit justifier l’utilisation de l’enveloppe via l’envoi de </a:t>
            </a: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documents.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Pour toute demande envoyer un mail dans la boite RM du marché (</a:t>
            </a: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hlinkClick r:id="rId2"/>
              </a:rPr>
              <a:t>cegee-b-rm-professionnel@cegee.caisse-epargne.fr</a:t>
            </a: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 en y indiquant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Le nom du client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Le montant HT à prendre en charge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Le RIB du compte à créditer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Le numéro du contrat commerçant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000000"/>
                </a:solidFill>
                <a:effectLst/>
                <a:uLnTx/>
                <a:uFillTx/>
                <a:latin typeface="Arial" panose="020B0604020202020204"/>
                <a:ea typeface="Times New Roman" panose="02020603050405020304" pitchFamily="18" charset="0"/>
                <a:cs typeface="+mn-cs"/>
              </a:rPr>
              <a:t>Le motif de la prise en charge </a:t>
            </a:r>
            <a:endParaRPr kumimoji="0" lang="fr-FR" sz="12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4" name="Espace réservé du pied de page 3">
            <a:extLst>
              <a:ext uri="{FF2B5EF4-FFF2-40B4-BE49-F238E27FC236}">
                <a16:creationId xmlns:a16="http://schemas.microsoft.com/office/drawing/2014/main" id="{0C87C90E-6764-4DD7-951B-A0F39989F226}"/>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50" b="0" i="0" u="none" strike="noStrike" kern="1200" cap="none" spc="0" normalizeH="0" baseline="0" noProof="0">
                <a:ln>
                  <a:noFill/>
                </a:ln>
                <a:solidFill>
                  <a:srgbClr val="3E454A"/>
                </a:solidFill>
                <a:effectLst/>
                <a:uLnTx/>
                <a:uFillTx/>
                <a:latin typeface="Arial" panose="020B0604020202020204"/>
                <a:ea typeface="+mn-ea"/>
                <a:cs typeface="+mn-cs"/>
              </a:rPr>
              <a:t>La Gestion des Flux - Septembre 2022</a:t>
            </a:r>
          </a:p>
        </p:txBody>
      </p:sp>
      <p:sp>
        <p:nvSpPr>
          <p:cNvPr id="6" name="ZoneTexte 5">
            <a:extLst>
              <a:ext uri="{FF2B5EF4-FFF2-40B4-BE49-F238E27FC236}">
                <a16:creationId xmlns:a16="http://schemas.microsoft.com/office/drawing/2014/main" id="{F8764D7A-44F4-4ED1-A1C6-C52A92200D48}"/>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2837664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space réservé du texte 4">
            <a:extLst>
              <a:ext uri="{FF2B5EF4-FFF2-40B4-BE49-F238E27FC236}">
                <a16:creationId xmlns:a16="http://schemas.microsoft.com/office/drawing/2014/main" id="{9169AC4F-7A94-4C1D-907F-C5A83A567B66}"/>
              </a:ext>
            </a:extLst>
          </p:cNvPr>
          <p:cNvSpPr txBox="1">
            <a:spLocks/>
          </p:cNvSpPr>
          <p:nvPr/>
        </p:nvSpPr>
        <p:spPr>
          <a:xfrm>
            <a:off x="7319171" y="937607"/>
            <a:ext cx="3402618" cy="682399"/>
          </a:xfrm>
          <a:prstGeom prst="rect">
            <a:avLst/>
          </a:prstGeom>
        </p:spPr>
        <p:txBody>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
                <a:srgbClr val="D7000F"/>
              </a:buClr>
              <a:buSzTx/>
              <a:buFont typeface="Cambria Math" panose="02040503050406030204" pitchFamily="18" charset="0"/>
              <a:buNone/>
              <a:tabLst/>
              <a:defRPr/>
            </a:pPr>
            <a:r>
              <a:rPr kumimoji="0" lang="fr-FR" sz="2667" b="0" i="0" u="none" strike="noStrike" kern="1200" cap="none" spc="0" normalizeH="0" baseline="0" noProof="0" dirty="0">
                <a:ln>
                  <a:noFill/>
                </a:ln>
                <a:solidFill>
                  <a:srgbClr val="3E454A"/>
                </a:solidFill>
                <a:effectLst/>
                <a:uLnTx/>
                <a:uFillTx/>
                <a:latin typeface="Arial" panose="020B0604020202020204" pitchFamily="34" charset="0"/>
                <a:ea typeface="+mn-ea"/>
                <a:cs typeface="Arial" panose="020B0604020202020204" pitchFamily="34" charset="0"/>
              </a:rPr>
              <a:t>                     </a:t>
            </a:r>
            <a:endParaRPr kumimoji="0" lang="fr-FR" sz="1600" b="0" i="0" u="none" strike="noStrike" kern="1200" cap="none" spc="0" normalizeH="0" baseline="0" noProof="0" dirty="0">
              <a:ln>
                <a:noFill/>
              </a:ln>
              <a:solidFill>
                <a:srgbClr val="3E454A"/>
              </a:solidFill>
              <a:effectLst/>
              <a:uLnTx/>
              <a:uFillTx/>
              <a:latin typeface="Arial" panose="020B0604020202020204" pitchFamily="34" charset="0"/>
              <a:ea typeface="+mn-ea"/>
              <a:cs typeface="Arial" panose="020B0604020202020204" pitchFamily="34" charset="0"/>
            </a:endParaRPr>
          </a:p>
          <a:p>
            <a:pPr marL="355591" marR="0" lvl="0" indent="-355591" algn="ctr" defTabSz="1219170" rtl="0" eaLnBrk="1" fontAlgn="auto" latinLnBrk="0" hangingPunct="1">
              <a:lnSpc>
                <a:spcPct val="90000"/>
              </a:lnSpc>
              <a:spcBef>
                <a:spcPts val="1333"/>
              </a:spcBef>
              <a:spcAft>
                <a:spcPts val="0"/>
              </a:spcAft>
              <a:buClr>
                <a:srgbClr val="D7000F"/>
              </a:buClr>
              <a:buSzTx/>
              <a:buFont typeface="Cambria Math" panose="02040503050406030204" pitchFamily="18" charset="0"/>
              <a:buChar char="ʘ"/>
              <a:tabLst/>
              <a:defRPr/>
            </a:pPr>
            <a:endParaRPr kumimoji="0" lang="en-GB" sz="2025" b="0" i="0" u="none" strike="noStrike" kern="1200" cap="none" spc="0" normalizeH="0" baseline="0" noProof="0" dirty="0">
              <a:ln>
                <a:noFill/>
              </a:ln>
              <a:solidFill>
                <a:srgbClr val="3E454A"/>
              </a:solidFill>
              <a:effectLst/>
              <a:uLnTx/>
              <a:uFillTx/>
              <a:latin typeface="Arial" panose="020B0604020202020204" pitchFamily="34" charset="0"/>
              <a:ea typeface="+mn-ea"/>
              <a:cs typeface="Arial" panose="020B0604020202020204" pitchFamily="34" charset="0"/>
            </a:endParaRPr>
          </a:p>
          <a:p>
            <a:pPr marL="355591" marR="0" lvl="0" indent="-355591" algn="ctr" defTabSz="1219170" rtl="0" eaLnBrk="1" fontAlgn="auto" latinLnBrk="0" hangingPunct="1">
              <a:lnSpc>
                <a:spcPct val="90000"/>
              </a:lnSpc>
              <a:spcBef>
                <a:spcPts val="1333"/>
              </a:spcBef>
              <a:spcAft>
                <a:spcPts val="0"/>
              </a:spcAft>
              <a:buClr>
                <a:srgbClr val="D7000F"/>
              </a:buClr>
              <a:buSzTx/>
              <a:buFont typeface="Cambria Math" panose="02040503050406030204" pitchFamily="18" charset="0"/>
              <a:buChar char="ʘ"/>
              <a:tabLst/>
              <a:defRPr/>
            </a:pPr>
            <a:endParaRPr kumimoji="0" lang="en-GB" sz="2025" b="0" i="0" u="none" strike="noStrike" kern="1200" cap="none" spc="0" normalizeH="0" baseline="0" noProof="0" dirty="0">
              <a:ln>
                <a:noFill/>
              </a:ln>
              <a:solidFill>
                <a:srgbClr val="3E454A"/>
              </a:solidFill>
              <a:effectLst/>
              <a:uLnTx/>
              <a:uFillTx/>
              <a:latin typeface="Arial" panose="020B060402020202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B6B5BEA8-4E3C-49F6-8D7F-9156EF54CFA6}"/>
              </a:ext>
            </a:extLst>
          </p:cNvPr>
          <p:cNvSpPr/>
          <p:nvPr/>
        </p:nvSpPr>
        <p:spPr>
          <a:xfrm>
            <a:off x="615589" y="1570285"/>
            <a:ext cx="4369238" cy="923330"/>
          </a:xfrm>
          <a:prstGeom prst="rect">
            <a:avLst/>
          </a:prstGeom>
          <a:solidFill>
            <a:schemeClr val="bg1">
              <a:lumMod val="85000"/>
            </a:schemeClr>
          </a:solidFill>
          <a:ln>
            <a:noFill/>
          </a:ln>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Arial corps"/>
                <a:ea typeface="Verdana" panose="020B0604030504040204" pitchFamily="34" charset="0"/>
                <a:cs typeface="Verdana" panose="020B0604030504040204" pitchFamily="34" charset="0"/>
              </a:rPr>
              <a:t>3 mois </a:t>
            </a:r>
            <a:r>
              <a:rPr kumimoji="0" lang="fr-FR" sz="1800" b="1" i="0" u="none" strike="noStrike" kern="1200" cap="none" spc="0" normalizeH="0" baseline="0" noProof="0" dirty="0">
                <a:ln>
                  <a:noFill/>
                </a:ln>
                <a:solidFill>
                  <a:srgbClr val="3E454A"/>
                </a:solidFill>
                <a:effectLst/>
                <a:uLnTx/>
                <a:uFillTx/>
                <a:latin typeface="Arial corps"/>
                <a:ea typeface="Verdana" panose="020B0604030504040204" pitchFamily="34" charset="0"/>
                <a:cs typeface="Verdana" panose="020B0604030504040204" pitchFamily="34" charset="0"/>
              </a:rPr>
              <a:t>d’abonnement offerts (1)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3E454A"/>
                </a:solidFill>
                <a:effectLst/>
                <a:uLnTx/>
                <a:uFillTx/>
                <a:latin typeface="Arial corps"/>
                <a:ea typeface="Verdana" panose="020B0604030504040204" pitchFamily="34" charset="0"/>
                <a:cs typeface="Verdana" panose="020B0604030504040204" pitchFamily="34" charset="0"/>
              </a:rPr>
              <a:t>sur les packs</a:t>
            </a:r>
            <a:r>
              <a:rPr kumimoji="0" lang="fr-FR" sz="1800" b="1" i="0" u="none" strike="noStrike" kern="1200" cap="none" spc="0" normalizeH="0" baseline="0" noProof="0" dirty="0">
                <a:ln>
                  <a:noFill/>
                </a:ln>
                <a:solidFill>
                  <a:srgbClr val="FF0000"/>
                </a:solidFill>
                <a:effectLst/>
                <a:uLnTx/>
                <a:uFillTx/>
                <a:latin typeface="Arial corps"/>
                <a:ea typeface="Verdana" panose="020B0604030504040204" pitchFamily="34" charset="0"/>
                <a:cs typeface="Verdana" panose="020B0604030504040204" pitchFamily="34" charset="0"/>
              </a:rPr>
              <a:t> Starter, PRO et PREMIUM</a:t>
            </a:r>
            <a:r>
              <a:rPr kumimoji="0" lang="fr-FR" sz="900" b="1" i="0" u="none" strike="noStrike" kern="1200" cap="none" spc="0" normalizeH="0" baseline="0" noProof="0" dirty="0">
                <a:ln>
                  <a:noFill/>
                </a:ln>
                <a:solidFill>
                  <a:srgbClr val="FF0000"/>
                </a:solidFill>
                <a:effectLst/>
                <a:uLnTx/>
                <a:uFillTx/>
                <a:latin typeface="Arial corps"/>
                <a:ea typeface="Verdana" panose="020B0604030504040204" pitchFamily="34" charset="0"/>
                <a:cs typeface="Verdana" panose="020B0604030504040204" pitchFamily="34" charset="0"/>
              </a:rPr>
              <a:t>(2) </a:t>
            </a:r>
            <a:endParaRPr kumimoji="0" lang="fr-FR" sz="1400" b="1" i="0" u="none" strike="noStrike" kern="1200" cap="none" spc="0" normalizeH="0" baseline="0" noProof="0" dirty="0">
              <a:ln>
                <a:noFill/>
              </a:ln>
              <a:solidFill>
                <a:srgbClr val="FF0000"/>
              </a:solidFill>
              <a:effectLst/>
              <a:uLnTx/>
              <a:uFillTx/>
              <a:latin typeface="Arial corps"/>
              <a:ea typeface="Verdana" panose="020B0604030504040204" pitchFamily="34" charset="0"/>
              <a:cs typeface="Verdana" panose="020B0604030504040204" pitchFamily="34" charset="0"/>
            </a:endParaRPr>
          </a:p>
        </p:txBody>
      </p:sp>
      <p:pic>
        <p:nvPicPr>
          <p:cNvPr id="21" name="Picture 2" descr="PayPlug - Solution de paiement pour les PME">
            <a:extLst>
              <a:ext uri="{FF2B5EF4-FFF2-40B4-BE49-F238E27FC236}">
                <a16:creationId xmlns:a16="http://schemas.microsoft.com/office/drawing/2014/main" id="{4AED05FA-A815-4DB9-BE30-FA7FA2BF74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8899" y="806749"/>
            <a:ext cx="2094103" cy="734128"/>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4C9580EC-8FC0-4A88-9F18-3B07E98175BE}"/>
              </a:ext>
            </a:extLst>
          </p:cNvPr>
          <p:cNvSpPr/>
          <p:nvPr/>
        </p:nvSpPr>
        <p:spPr>
          <a:xfrm>
            <a:off x="1174633" y="4700020"/>
            <a:ext cx="3251150" cy="923330"/>
          </a:xfrm>
          <a:prstGeom prst="rect">
            <a:avLst/>
          </a:prstGeom>
          <a:ln w="38100">
            <a:solidFill>
              <a:schemeClr val="bg2"/>
            </a:solid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altLang="en-US" sz="1800" b="1" i="0" u="none" strike="noStrike" kern="1200" cap="none" spc="0" normalizeH="0" baseline="0" noProof="0" dirty="0">
                <a:ln>
                  <a:noFill/>
                </a:ln>
                <a:solidFill>
                  <a:srgbClr val="3E454A"/>
                </a:solidFill>
                <a:effectLst/>
                <a:uLnTx/>
                <a:uFillTx/>
                <a:latin typeface="Arial corps"/>
                <a:ea typeface="+mn-ea"/>
                <a:cs typeface="Arial" panose="020B0604020202020204" pitchFamily="34" charset="0"/>
              </a:rPr>
              <a:t>OFFRES VALABLES</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altLang="en-US" sz="1800" b="1" i="0" u="none" strike="noStrike" kern="1200" cap="none" spc="0" normalizeH="0" baseline="0" noProof="0" dirty="0">
                <a:ln>
                  <a:noFill/>
                </a:ln>
                <a:solidFill>
                  <a:srgbClr val="FF0000"/>
                </a:solidFill>
                <a:effectLst/>
                <a:uLnTx/>
                <a:uFillTx/>
                <a:latin typeface="Arial corps"/>
                <a:ea typeface="+mn-ea"/>
                <a:cs typeface="Arial" panose="020B0604020202020204" pitchFamily="34" charset="0"/>
              </a:rPr>
              <a:t>DU 02/05/2022 AU 31/12/</a:t>
            </a:r>
            <a:r>
              <a:rPr kumimoji="0" lang="fr-FR" sz="1800" b="1" i="0" u="none" strike="noStrike" kern="1200" cap="none" spc="0" normalizeH="0" baseline="0" noProof="0" dirty="0">
                <a:ln>
                  <a:noFill/>
                </a:ln>
                <a:solidFill>
                  <a:srgbClr val="FF0000"/>
                </a:solidFill>
                <a:effectLst/>
                <a:uLnTx/>
                <a:uFillTx/>
                <a:latin typeface="Arial corps"/>
                <a:ea typeface="+mn-ea"/>
                <a:cs typeface="Arial" panose="020B0604020202020204" pitchFamily="34" charset="0"/>
              </a:rPr>
              <a:t>2022</a:t>
            </a:r>
            <a:endParaRPr kumimoji="0" lang="fr-FR" sz="1600" b="0" i="0" u="none" strike="noStrike" kern="1200" cap="none" spc="0" normalizeH="0" baseline="0" noProof="0" dirty="0">
              <a:ln>
                <a:noFill/>
              </a:ln>
              <a:solidFill>
                <a:srgbClr val="FF0000"/>
              </a:solidFill>
              <a:effectLst/>
              <a:uLnTx/>
              <a:uFillTx/>
              <a:latin typeface="Arial corps"/>
              <a:ea typeface="+mn-ea"/>
              <a:cs typeface="+mn-cs"/>
            </a:endParaRPr>
          </a:p>
        </p:txBody>
      </p:sp>
      <p:sp>
        <p:nvSpPr>
          <p:cNvPr id="23" name="ZoneTexte 22">
            <a:extLst>
              <a:ext uri="{FF2B5EF4-FFF2-40B4-BE49-F238E27FC236}">
                <a16:creationId xmlns:a16="http://schemas.microsoft.com/office/drawing/2014/main" id="{FBC5BE59-E0B0-4246-A9DC-A8B1A81A2A6C}"/>
              </a:ext>
            </a:extLst>
          </p:cNvPr>
          <p:cNvSpPr txBox="1"/>
          <p:nvPr/>
        </p:nvSpPr>
        <p:spPr>
          <a:xfrm>
            <a:off x="6334896" y="5645248"/>
            <a:ext cx="3791362"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3E454A">
                    <a:lumMod val="50000"/>
                    <a:lumOff val="50000"/>
                  </a:srgbClr>
                </a:solidFill>
                <a:effectLst/>
                <a:uLnTx/>
                <a:uFillTx/>
                <a:latin typeface="Arial corps"/>
                <a:ea typeface="Calibri" panose="020F0502020204030204" pitchFamily="34" charset="0"/>
                <a:cs typeface="+mn-cs"/>
              </a:rPr>
              <a:t>(1)</a:t>
            </a:r>
            <a:r>
              <a:rPr kumimoji="0" lang="fr-FR" sz="600" b="0" i="0" u="none" strike="noStrike" kern="1200" cap="none" spc="0" normalizeH="0" baseline="0" noProof="0" dirty="0">
                <a:ln>
                  <a:noFill/>
                </a:ln>
                <a:solidFill>
                  <a:srgbClr val="3E454A">
                    <a:lumMod val="50000"/>
                    <a:lumOff val="50000"/>
                  </a:srgbClr>
                </a:solidFill>
                <a:effectLst/>
                <a:uLnTx/>
                <a:uFillTx/>
                <a:latin typeface="Arial corps"/>
                <a:ea typeface="Calibri" panose="020F0502020204030204" pitchFamily="34" charset="0"/>
                <a:cs typeface="+mn-cs"/>
              </a:rPr>
              <a:t>IZ e-commerce est un service fourni par la société REGICOM, partenaire de la Caisse d’Epargne et proposé par la Caisse d’Epargne. Pour un engagement sur 48 mois uniquement à compter de la souscription de l’offre IZ e-commerce auprès de notre partenaire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corps"/>
                <a:ea typeface="Calibri" panose="020F0502020204030204" pitchFamily="34" charset="0"/>
                <a:cs typeface="+mn-cs"/>
              </a:rPr>
              <a:t>Regicom</a:t>
            </a:r>
            <a:r>
              <a:rPr kumimoji="0" lang="fr-FR" sz="600" b="0" i="0" u="none" strike="noStrike" kern="1200" cap="none" spc="0" normalizeH="0" baseline="0" noProof="0" dirty="0">
                <a:ln>
                  <a:noFill/>
                </a:ln>
                <a:solidFill>
                  <a:srgbClr val="3E454A">
                    <a:lumMod val="50000"/>
                    <a:lumOff val="50000"/>
                  </a:srgbClr>
                </a:solidFill>
                <a:effectLst/>
                <a:uLnTx/>
                <a:uFillTx/>
                <a:latin typeface="Arial corps"/>
                <a:ea typeface="Calibri" panose="020F0502020204030204" pitchFamily="34" charset="0"/>
                <a:cs typeface="+mn-cs"/>
              </a:rPr>
              <a:t> entre le 2 mai 2022 et le 31 décembre 2022 et de l’activation de votre compte IZ e-commerce. Tacite reconduction à échéance. Possibilité de règlement des frais de set up et de création en 3 fois sans frais. Possibilité de résilier au bout de 12 mois. 1 mois de préavis avant date anniversaire. Tarif HT.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a:ln>
                  <a:noFill/>
                </a:ln>
                <a:solidFill>
                  <a:srgbClr val="3E454A">
                    <a:lumMod val="50000"/>
                    <a:lumOff val="50000"/>
                  </a:srgbClr>
                </a:solidFill>
                <a:effectLst/>
                <a:uLnTx/>
                <a:uFillTx/>
                <a:latin typeface="Arial corps"/>
                <a:ea typeface="Calibri" panose="020F0502020204030204" pitchFamily="34" charset="0"/>
                <a:cs typeface="+mn-cs"/>
              </a:rPr>
              <a:t>(2)Pour un engagement de 12 mois. Tacite reconduction à échéance.</a:t>
            </a:r>
          </a:p>
        </p:txBody>
      </p:sp>
      <p:sp>
        <p:nvSpPr>
          <p:cNvPr id="26" name="Rectangle 25">
            <a:extLst>
              <a:ext uri="{FF2B5EF4-FFF2-40B4-BE49-F238E27FC236}">
                <a16:creationId xmlns:a16="http://schemas.microsoft.com/office/drawing/2014/main" id="{C0BE88F5-8056-48AE-9BCA-632653DE907B}"/>
              </a:ext>
            </a:extLst>
          </p:cNvPr>
          <p:cNvSpPr/>
          <p:nvPr/>
        </p:nvSpPr>
        <p:spPr>
          <a:xfrm>
            <a:off x="6334896" y="4470122"/>
            <a:ext cx="3317355" cy="646331"/>
          </a:xfrm>
          <a:prstGeom prst="rect">
            <a:avLst/>
          </a:prstGeom>
          <a:ln w="38100">
            <a:solidFill>
              <a:schemeClr val="bg2"/>
            </a:solid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altLang="en-US" sz="1800" b="1" i="0" u="none" strike="noStrike" kern="1200" cap="none" spc="0" normalizeH="0" baseline="0" noProof="0" dirty="0">
                <a:ln>
                  <a:noFill/>
                </a:ln>
                <a:solidFill>
                  <a:srgbClr val="3E454A"/>
                </a:solidFill>
                <a:effectLst/>
                <a:uLnTx/>
                <a:uFillTx/>
                <a:latin typeface="Arial corps"/>
                <a:ea typeface="+mn-ea"/>
                <a:cs typeface="Arial" panose="020B0604020202020204" pitchFamily="34" charset="0"/>
              </a:rPr>
              <a:t>OFFRES VALABLES</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altLang="en-US" sz="1800" b="1" i="0" u="none" strike="noStrike" kern="1200" cap="none" spc="0" normalizeH="0" baseline="0" noProof="0" dirty="0">
                <a:ln>
                  <a:noFill/>
                </a:ln>
                <a:solidFill>
                  <a:srgbClr val="FF0000"/>
                </a:solidFill>
                <a:effectLst/>
                <a:uLnTx/>
                <a:uFillTx/>
                <a:latin typeface="Arial corps"/>
                <a:ea typeface="+mn-ea"/>
                <a:cs typeface="Arial" panose="020B0604020202020204" pitchFamily="34" charset="0"/>
              </a:rPr>
              <a:t>DU 02/05/2022 AU 31/12/</a:t>
            </a:r>
            <a:r>
              <a:rPr kumimoji="0" lang="fr-FR" sz="1800" b="1" i="0" u="none" strike="noStrike" kern="1200" cap="none" spc="0" normalizeH="0" baseline="0" noProof="0" dirty="0">
                <a:ln>
                  <a:noFill/>
                </a:ln>
                <a:solidFill>
                  <a:srgbClr val="FF0000"/>
                </a:solidFill>
                <a:effectLst/>
                <a:uLnTx/>
                <a:uFillTx/>
                <a:latin typeface="Arial corps"/>
                <a:ea typeface="+mn-ea"/>
                <a:cs typeface="Arial" panose="020B0604020202020204" pitchFamily="34" charset="0"/>
              </a:rPr>
              <a:t>2022</a:t>
            </a:r>
            <a:endParaRPr kumimoji="0" lang="fr-FR" sz="1800" b="0" i="0" u="none" strike="noStrike" kern="1200" cap="none" spc="0" normalizeH="0" baseline="0" noProof="0" dirty="0">
              <a:ln>
                <a:noFill/>
              </a:ln>
              <a:solidFill>
                <a:srgbClr val="FF0000"/>
              </a:solidFill>
              <a:effectLst/>
              <a:uLnTx/>
              <a:uFillTx/>
              <a:latin typeface="Arial corps"/>
              <a:ea typeface="+mn-ea"/>
              <a:cs typeface="+mn-cs"/>
            </a:endParaRPr>
          </a:p>
        </p:txBody>
      </p:sp>
      <p:sp>
        <p:nvSpPr>
          <p:cNvPr id="27" name="Rectangle 26">
            <a:extLst>
              <a:ext uri="{FF2B5EF4-FFF2-40B4-BE49-F238E27FC236}">
                <a16:creationId xmlns:a16="http://schemas.microsoft.com/office/drawing/2014/main" id="{6606DD14-FDE7-4EC7-BC75-1A031C8BF367}"/>
              </a:ext>
            </a:extLst>
          </p:cNvPr>
          <p:cNvSpPr/>
          <p:nvPr/>
        </p:nvSpPr>
        <p:spPr>
          <a:xfrm>
            <a:off x="6043745" y="2022034"/>
            <a:ext cx="4171399" cy="938719"/>
          </a:xfrm>
          <a:prstGeom prst="rect">
            <a:avLst/>
          </a:prstGeom>
          <a:solidFill>
            <a:schemeClr val="bg1">
              <a:lumMod val="85000"/>
            </a:schemeClr>
          </a:solidFill>
          <a:ln>
            <a:noFill/>
          </a:ln>
        </p:spPr>
        <p:txBody>
          <a:bodyPr wrap="square">
            <a:spAutoFit/>
          </a:bodyPr>
          <a:lstStyle/>
          <a:p>
            <a:pPr marL="0" marR="0" lvl="0" indent="0" algn="ctr" defTabSz="91202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3E454A"/>
                </a:solidFill>
                <a:effectLst/>
                <a:uLnTx/>
                <a:uFillTx/>
                <a:latin typeface="Arial corps"/>
                <a:ea typeface="+mn-ea"/>
                <a:cs typeface="Calibri"/>
              </a:rPr>
              <a:t>Pour la </a:t>
            </a:r>
            <a:r>
              <a:rPr kumimoji="0" lang="fr-FR" sz="1800" b="1" i="0" u="none" strike="noStrike" kern="1200" cap="none" spc="0" normalizeH="0" baseline="0" noProof="0" dirty="0">
                <a:ln>
                  <a:noFill/>
                </a:ln>
                <a:solidFill>
                  <a:srgbClr val="FF0000"/>
                </a:solidFill>
                <a:effectLst/>
                <a:uLnTx/>
                <a:uFillTx/>
                <a:latin typeface="Arial corps"/>
                <a:ea typeface="+mn-ea"/>
                <a:cs typeface="Calibri"/>
              </a:rPr>
              <a:t>création de sites </a:t>
            </a:r>
            <a:br>
              <a:rPr kumimoji="0" lang="fr-FR" sz="1800" b="0" i="0" u="none" strike="noStrike" kern="1200" cap="none" spc="0" normalizeH="0" baseline="0" noProof="0" dirty="0">
                <a:ln>
                  <a:noFill/>
                </a:ln>
                <a:solidFill>
                  <a:srgbClr val="FF0000"/>
                </a:solidFill>
                <a:effectLst/>
                <a:uLnTx/>
                <a:uFillTx/>
                <a:latin typeface="Arial corps"/>
                <a:ea typeface="+mn-ea"/>
                <a:cs typeface="Calibri"/>
              </a:rPr>
            </a:br>
            <a:r>
              <a:rPr kumimoji="0" lang="fr-FR" sz="1100" b="0" i="0" u="none" strike="noStrike" kern="1200" cap="none" spc="0" normalizeH="0" baseline="0" noProof="0" dirty="0">
                <a:ln>
                  <a:noFill/>
                </a:ln>
                <a:solidFill>
                  <a:srgbClr val="3E454A"/>
                </a:solidFill>
                <a:effectLst/>
                <a:uLnTx/>
                <a:uFillTx/>
                <a:latin typeface="Arial corps"/>
                <a:ea typeface="+mn-ea"/>
                <a:cs typeface="Calibri"/>
              </a:rPr>
              <a:t>(Click &amp; </a:t>
            </a:r>
            <a:r>
              <a:rPr kumimoji="0" lang="fr-FR" sz="1100" b="0" i="0" u="none" strike="noStrike" kern="1200" cap="none" spc="0" normalizeH="0" baseline="0" noProof="0" dirty="0" err="1">
                <a:ln>
                  <a:noFill/>
                </a:ln>
                <a:solidFill>
                  <a:srgbClr val="3E454A"/>
                </a:solidFill>
                <a:effectLst/>
                <a:uLnTx/>
                <a:uFillTx/>
                <a:latin typeface="Arial corps"/>
                <a:ea typeface="+mn-ea"/>
                <a:cs typeface="Calibri"/>
              </a:rPr>
              <a:t>Collect</a:t>
            </a:r>
            <a:r>
              <a:rPr kumimoji="0" lang="fr-FR" sz="1100" b="0" i="0" u="none" strike="noStrike" kern="1200" cap="none" spc="0" normalizeH="0" baseline="0" noProof="0" dirty="0">
                <a:ln>
                  <a:noFill/>
                </a:ln>
                <a:solidFill>
                  <a:srgbClr val="3E454A"/>
                </a:solidFill>
                <a:effectLst/>
                <a:uLnTx/>
                <a:uFillTx/>
                <a:latin typeface="Arial corps"/>
                <a:ea typeface="+mn-ea"/>
                <a:cs typeface="Calibri"/>
              </a:rPr>
              <a:t>, e-commerce, et vitrine) :</a:t>
            </a:r>
          </a:p>
          <a:p>
            <a:pPr marL="0" marR="0" lvl="0" indent="0" algn="ctr" defTabSz="91202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Arial corps"/>
                <a:ea typeface="+mn-ea"/>
                <a:cs typeface="Calibri"/>
              </a:rPr>
              <a:t>Abonnement à 1€ </a:t>
            </a:r>
            <a:r>
              <a:rPr kumimoji="0" lang="fr-FR" sz="1800" b="1" i="0" u="none" strike="noStrike" kern="1200" cap="none" spc="0" normalizeH="0" baseline="0" noProof="0" dirty="0">
                <a:ln>
                  <a:noFill/>
                </a:ln>
                <a:solidFill>
                  <a:srgbClr val="3E454A"/>
                </a:solidFill>
                <a:effectLst/>
                <a:uLnTx/>
                <a:uFillTx/>
                <a:latin typeface="Arial corps"/>
                <a:ea typeface="+mn-ea"/>
                <a:cs typeface="Calibri"/>
              </a:rPr>
              <a:t>la première année </a:t>
            </a:r>
            <a:r>
              <a:rPr kumimoji="0" lang="fr-FR" sz="800" b="0" i="0" u="none" strike="noStrike" kern="1200" cap="none" spc="0" normalizeH="0" baseline="0" noProof="0" dirty="0">
                <a:ln>
                  <a:noFill/>
                </a:ln>
                <a:solidFill>
                  <a:srgbClr val="3E454A"/>
                </a:solidFill>
                <a:effectLst/>
                <a:uLnTx/>
                <a:uFillTx/>
                <a:latin typeface="Arial corps"/>
                <a:ea typeface="+mn-ea"/>
                <a:cs typeface="Calibri"/>
              </a:rPr>
              <a:t>(1)</a:t>
            </a:r>
          </a:p>
        </p:txBody>
      </p:sp>
      <p:pic>
        <p:nvPicPr>
          <p:cNvPr id="29" name="Image 28">
            <a:extLst>
              <a:ext uri="{FF2B5EF4-FFF2-40B4-BE49-F238E27FC236}">
                <a16:creationId xmlns:a16="http://schemas.microsoft.com/office/drawing/2014/main" id="{1ACB019D-B286-46A8-AE02-C6CC7D852207}"/>
              </a:ext>
            </a:extLst>
          </p:cNvPr>
          <p:cNvPicPr>
            <a:picLocks noChangeAspect="1"/>
          </p:cNvPicPr>
          <p:nvPr/>
        </p:nvPicPr>
        <p:blipFill>
          <a:blip r:embed="rId4"/>
          <a:stretch>
            <a:fillRect/>
          </a:stretch>
        </p:blipFill>
        <p:spPr>
          <a:xfrm>
            <a:off x="6575984" y="1014186"/>
            <a:ext cx="2765531" cy="449815"/>
          </a:xfrm>
          <a:prstGeom prst="rect">
            <a:avLst/>
          </a:prstGeom>
        </p:spPr>
      </p:pic>
      <p:sp>
        <p:nvSpPr>
          <p:cNvPr id="30" name="Rectangle 29">
            <a:extLst>
              <a:ext uri="{FF2B5EF4-FFF2-40B4-BE49-F238E27FC236}">
                <a16:creationId xmlns:a16="http://schemas.microsoft.com/office/drawing/2014/main" id="{1AD10BBB-30BE-46DE-B1A4-05864CCA1981}"/>
              </a:ext>
            </a:extLst>
          </p:cNvPr>
          <p:cNvSpPr/>
          <p:nvPr/>
        </p:nvSpPr>
        <p:spPr>
          <a:xfrm>
            <a:off x="606613" y="3859322"/>
            <a:ext cx="4344236" cy="646331"/>
          </a:xfrm>
          <a:prstGeom prst="rect">
            <a:avLst/>
          </a:prstGeom>
          <a:solidFill>
            <a:schemeClr val="bg1">
              <a:lumMod val="85000"/>
            </a:schemeClr>
          </a:solid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3E454A"/>
                </a:solidFill>
                <a:effectLst/>
                <a:uLnTx/>
                <a:uFillTx/>
                <a:latin typeface="Arial corps"/>
                <a:ea typeface="Verdana" panose="020B0604030504040204" pitchFamily="34" charset="0"/>
                <a:cs typeface="Verdana" panose="020B0604030504040204" pitchFamily="34" charset="0"/>
              </a:rPr>
              <a:t>Taux de commission à 1,2 %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3E454A"/>
                </a:solidFill>
                <a:effectLst/>
                <a:uLnTx/>
                <a:uFillTx/>
                <a:latin typeface="Arial corps"/>
                <a:ea typeface="Verdana" panose="020B0604030504040204" pitchFamily="34" charset="0"/>
                <a:cs typeface="Verdana" panose="020B0604030504040204" pitchFamily="34" charset="0"/>
              </a:rPr>
              <a:t>sur l’offre STARTER </a:t>
            </a:r>
          </a:p>
        </p:txBody>
      </p:sp>
      <p:sp>
        <p:nvSpPr>
          <p:cNvPr id="35" name="Rectangle 34">
            <a:extLst>
              <a:ext uri="{FF2B5EF4-FFF2-40B4-BE49-F238E27FC236}">
                <a16:creationId xmlns:a16="http://schemas.microsoft.com/office/drawing/2014/main" id="{F348A54D-0EA7-407E-BC89-54620F2BB9B1}"/>
              </a:ext>
            </a:extLst>
          </p:cNvPr>
          <p:cNvSpPr/>
          <p:nvPr/>
        </p:nvSpPr>
        <p:spPr>
          <a:xfrm>
            <a:off x="4892425" y="2965673"/>
            <a:ext cx="2228501" cy="8730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38" name="ZoneTexte 37">
            <a:extLst>
              <a:ext uri="{FF2B5EF4-FFF2-40B4-BE49-F238E27FC236}">
                <a16:creationId xmlns:a16="http://schemas.microsoft.com/office/drawing/2014/main" id="{3C6ABB6C-CACF-48C5-8B5D-55AC47F79C6C}"/>
              </a:ext>
            </a:extLst>
          </p:cNvPr>
          <p:cNvSpPr txBox="1"/>
          <p:nvPr/>
        </p:nvSpPr>
        <p:spPr>
          <a:xfrm>
            <a:off x="452877" y="5608319"/>
            <a:ext cx="4651271" cy="1415772"/>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a:ln>
                  <a:noFill/>
                </a:ln>
                <a:solidFill>
                  <a:srgbClr val="3E454A">
                    <a:lumMod val="50000"/>
                    <a:lumOff val="50000"/>
                  </a:srgbClr>
                </a:solidFill>
                <a:effectLst/>
                <a:uLnTx/>
                <a:uFillTx/>
                <a:latin typeface="Arial corps"/>
                <a:ea typeface="+mn-ea"/>
                <a:cs typeface="+mn-cs"/>
              </a:rPr>
              <a:t>(1) A compter de l’activation du pack STARTER, PRO ou PREMIUM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corps"/>
                <a:ea typeface="+mn-ea"/>
                <a:cs typeface="+mn-cs"/>
              </a:rPr>
              <a:t>PayPlug</a:t>
            </a:r>
            <a:r>
              <a:rPr kumimoji="0" lang="fr-FR" sz="600" b="0" i="0" u="none" strike="noStrike" kern="1200" cap="none" spc="0" normalizeH="0" baseline="0" noProof="0" dirty="0">
                <a:ln>
                  <a:noFill/>
                </a:ln>
                <a:solidFill>
                  <a:srgbClr val="3E454A">
                    <a:lumMod val="50000"/>
                    <a:lumOff val="50000"/>
                  </a:srgbClr>
                </a:solidFill>
                <a:effectLst/>
                <a:uLnTx/>
                <a:uFillTx/>
                <a:latin typeface="Arial corps"/>
                <a:ea typeface="+mn-ea"/>
                <a:cs typeface="+mn-cs"/>
              </a:rPr>
              <a:t> auprès de notre partenaire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corps"/>
                <a:ea typeface="+mn-ea"/>
                <a:cs typeface="+mn-cs"/>
              </a:rPr>
              <a:t>PayPlug</a:t>
            </a:r>
            <a:r>
              <a:rPr kumimoji="0" lang="fr-FR" sz="600" b="0" i="0" u="none" strike="noStrike" kern="1200" cap="none" spc="0" normalizeH="0" baseline="0" noProof="0" dirty="0">
                <a:ln>
                  <a:noFill/>
                </a:ln>
                <a:solidFill>
                  <a:srgbClr val="3E454A">
                    <a:lumMod val="50000"/>
                    <a:lumOff val="50000"/>
                  </a:srgbClr>
                </a:solidFill>
                <a:effectLst/>
                <a:uLnTx/>
                <a:uFillTx/>
                <a:latin typeface="Arial corps"/>
                <a:ea typeface="+mn-ea"/>
                <a:cs typeface="+mn-cs"/>
              </a:rPr>
              <a:t> d’ici le 31 décembre 2022, bénéficiez de trois mois de gratuité sur votre abonnement au pack STARTER, PRO ou PREMIUM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corps"/>
                <a:ea typeface="+mn-ea"/>
                <a:cs typeface="+mn-cs"/>
              </a:rPr>
              <a:t>PayPlug</a:t>
            </a:r>
            <a:r>
              <a:rPr kumimoji="0" lang="fr-FR" sz="600" b="0" i="0" u="none" strike="noStrike" kern="1200" cap="none" spc="0" normalizeH="0" baseline="0" noProof="0" dirty="0">
                <a:ln>
                  <a:noFill/>
                </a:ln>
                <a:solidFill>
                  <a:srgbClr val="3E454A">
                    <a:lumMod val="50000"/>
                    <a:lumOff val="50000"/>
                  </a:srgbClr>
                </a:solidFill>
                <a:effectLst/>
                <a:uLnTx/>
                <a:uFillTx/>
                <a:latin typeface="Arial corps"/>
                <a:ea typeface="+mn-ea"/>
                <a:cs typeface="+mn-cs"/>
              </a:rPr>
              <a:t>. Voir conditions tarifaires de l’offre applicables aux clients Banque Populaire après la période de gratuité sur le site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corps"/>
                <a:ea typeface="+mn-ea"/>
                <a:cs typeface="+mn-cs"/>
              </a:rPr>
              <a:t>PayPlug</a:t>
            </a:r>
            <a:r>
              <a:rPr kumimoji="0" lang="fr-FR" sz="600" b="0" i="0" u="none" strike="noStrike" kern="1200" cap="none" spc="0" normalizeH="0" baseline="0" noProof="0" dirty="0">
                <a:ln>
                  <a:noFill/>
                </a:ln>
                <a:solidFill>
                  <a:srgbClr val="3E454A">
                    <a:lumMod val="50000"/>
                    <a:lumOff val="50000"/>
                  </a:srgbClr>
                </a:solidFill>
                <a:effectLst/>
                <a:uLnTx/>
                <a:uFillTx/>
                <a:latin typeface="Arial corps"/>
                <a:ea typeface="+mn-ea"/>
                <a:cs typeface="+mn-cs"/>
              </a:rPr>
              <a:t>. Offre réservée aux personnes qui, lors de la souscription au service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corps"/>
                <a:ea typeface="+mn-ea"/>
                <a:cs typeface="+mn-cs"/>
              </a:rPr>
              <a:t>PayPlug</a:t>
            </a:r>
            <a:r>
              <a:rPr kumimoji="0" lang="fr-FR" sz="600" b="0" i="0" u="none" strike="noStrike" kern="1200" cap="none" spc="0" normalizeH="0" baseline="0" noProof="0" dirty="0">
                <a:ln>
                  <a:noFill/>
                </a:ln>
                <a:solidFill>
                  <a:srgbClr val="3E454A">
                    <a:lumMod val="50000"/>
                    <a:lumOff val="50000"/>
                  </a:srgbClr>
                </a:solidFill>
                <a:effectLst/>
                <a:uLnTx/>
                <a:uFillTx/>
                <a:latin typeface="Arial corps"/>
                <a:ea typeface="+mn-ea"/>
                <a:cs typeface="+mn-cs"/>
              </a:rPr>
              <a:t>, renseignent l’IBAN de leur compte bancaire Banque Populaire vers lequel seront transférés les fonds encaissés via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corps"/>
                <a:ea typeface="+mn-ea"/>
                <a:cs typeface="+mn-cs"/>
              </a:rPr>
              <a:t>PayPlug</a:t>
            </a:r>
            <a:r>
              <a:rPr kumimoji="0" lang="fr-FR" sz="600" b="0" i="0" u="none" strike="noStrike" kern="1200" cap="none" spc="0" normalizeH="0" baseline="0" noProof="0" dirty="0">
                <a:ln>
                  <a:noFill/>
                </a:ln>
                <a:solidFill>
                  <a:srgbClr val="3E454A">
                    <a:lumMod val="50000"/>
                    <a:lumOff val="50000"/>
                  </a:srgbClr>
                </a:solidFill>
                <a:effectLst/>
                <a:uLnTx/>
                <a:uFillTx/>
                <a:latin typeface="Arial corps"/>
                <a:ea typeface="+mn-ea"/>
                <a:cs typeface="+mn-cs"/>
              </a:rPr>
              <a:t>.</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a:ln>
                  <a:noFill/>
                </a:ln>
                <a:solidFill>
                  <a:srgbClr val="3E454A">
                    <a:lumMod val="50000"/>
                    <a:lumOff val="50000"/>
                  </a:srgbClr>
                </a:solidFill>
                <a:effectLst/>
                <a:uLnTx/>
                <a:uFillTx/>
                <a:latin typeface="Arial corps"/>
                <a:ea typeface="+mn-ea"/>
                <a:cs typeface="+mn-cs"/>
              </a:rPr>
              <a:t>(2) Service proposé par la société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corps"/>
                <a:ea typeface="+mn-ea"/>
                <a:cs typeface="+mn-cs"/>
              </a:rPr>
              <a:t>PayPlug</a:t>
            </a:r>
            <a:r>
              <a:rPr kumimoji="0" lang="fr-FR" sz="600" b="0" i="0" u="none" strike="noStrike" kern="1200" cap="none" spc="0" normalizeH="0" baseline="0" noProof="0" dirty="0">
                <a:ln>
                  <a:noFill/>
                </a:ln>
                <a:solidFill>
                  <a:srgbClr val="3E454A">
                    <a:lumMod val="50000"/>
                    <a:lumOff val="50000"/>
                  </a:srgbClr>
                </a:solidFill>
                <a:effectLst/>
                <a:uLnTx/>
                <a:uFillTx/>
                <a:latin typeface="Arial corps"/>
                <a:ea typeface="+mn-ea"/>
                <a:cs typeface="+mn-cs"/>
              </a:rPr>
              <a:t>, partenaire de la Caisse d’Epargne.</a:t>
            </a:r>
            <a:endParaRPr kumimoji="0" lang="fr-FR" sz="600" b="0" i="0" u="none" strike="noStrike" kern="1200" cap="none" spc="0" normalizeH="0" baseline="0" noProof="0" dirty="0">
              <a:ln>
                <a:noFill/>
              </a:ln>
              <a:solidFill>
                <a:srgbClr val="3E454A">
                  <a:lumMod val="50000"/>
                  <a:lumOff val="50000"/>
                </a:srgbClr>
              </a:solidFill>
              <a:effectLst/>
              <a:uLnTx/>
              <a:uFillTx/>
              <a:latin typeface="Arial corps"/>
              <a:ea typeface="Verdana" panose="020B0604030504040204" pitchFamily="34" charset="0"/>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a:ln>
                  <a:noFill/>
                </a:ln>
                <a:solidFill>
                  <a:srgbClr val="3E454A">
                    <a:lumMod val="50000"/>
                    <a:lumOff val="50000"/>
                  </a:srgbClr>
                </a:solidFill>
                <a:effectLst/>
                <a:uLnTx/>
                <a:uFillTx/>
                <a:latin typeface="Arial corps"/>
                <a:ea typeface="Verdana" panose="020B0604030504040204" pitchFamily="34" charset="0"/>
                <a:cs typeface="+mn-cs"/>
              </a:rPr>
              <a:t>(3) </a:t>
            </a:r>
            <a:r>
              <a:rPr kumimoji="0" lang="fr-FR" sz="600" b="0" i="0" u="none" strike="noStrike" kern="1200" cap="none" spc="0" normalizeH="0" baseline="0" noProof="0" dirty="0">
                <a:ln>
                  <a:noFill/>
                </a:ln>
                <a:solidFill>
                  <a:srgbClr val="3E454A">
                    <a:lumMod val="50000"/>
                    <a:lumOff val="50000"/>
                  </a:srgbClr>
                </a:solidFill>
                <a:effectLst/>
                <a:uLnTx/>
                <a:uFillTx/>
                <a:latin typeface="Arial" panose="020B0604020202020204"/>
                <a:ea typeface="+mn-ea"/>
                <a:cs typeface="+mn-cs"/>
              </a:rPr>
              <a:t>6 mois d’abonnement offerts à compter de l’activation de l’offre PRO ou PREMIUM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panose="020B0604020202020204"/>
                <a:ea typeface="+mn-ea"/>
                <a:cs typeface="+mn-cs"/>
              </a:rPr>
              <a:t>PayPlug</a:t>
            </a:r>
            <a:r>
              <a:rPr kumimoji="0" lang="fr-FR" sz="600" b="0" i="0" u="none" strike="noStrike" kern="1200" cap="none" spc="0" normalizeH="0" baseline="0" noProof="0" dirty="0">
                <a:ln>
                  <a:noFill/>
                </a:ln>
                <a:solidFill>
                  <a:srgbClr val="3E454A">
                    <a:lumMod val="50000"/>
                    <a:lumOff val="50000"/>
                  </a:srgbClr>
                </a:solidFill>
                <a:effectLst/>
                <a:uLnTx/>
                <a:uFillTx/>
                <a:latin typeface="Arial" panose="020B0604020202020204"/>
                <a:ea typeface="+mn-ea"/>
                <a:cs typeface="+mn-cs"/>
              </a:rPr>
              <a:t> et de la souscription à la fonctionnalité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panose="020B0604020202020204"/>
                <a:ea typeface="+mn-ea"/>
                <a:cs typeface="+mn-cs"/>
              </a:rPr>
              <a:t>PayLater</a:t>
            </a:r>
            <a:r>
              <a:rPr kumimoji="0" lang="fr-FR" sz="600" b="0" i="0" u="none" strike="noStrike" kern="1200" cap="none" spc="0" normalizeH="0" baseline="0" noProof="0" dirty="0">
                <a:ln>
                  <a:noFill/>
                </a:ln>
                <a:solidFill>
                  <a:srgbClr val="3E454A">
                    <a:lumMod val="50000"/>
                    <a:lumOff val="50000"/>
                  </a:srgbClr>
                </a:solidFill>
                <a:effectLst/>
                <a:uLnTx/>
                <a:uFillTx/>
                <a:latin typeface="Arial" panose="020B0604020202020204"/>
                <a:ea typeface="+mn-ea"/>
                <a:cs typeface="+mn-cs"/>
              </a:rPr>
              <a:t> auprès de notre partenaire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panose="020B0604020202020204"/>
                <a:ea typeface="+mn-ea"/>
                <a:cs typeface="+mn-cs"/>
              </a:rPr>
              <a:t>PayPlug</a:t>
            </a:r>
            <a:r>
              <a:rPr kumimoji="0" lang="fr-FR" sz="600" b="0" i="0" u="none" strike="noStrike" kern="1200" cap="none" spc="0" normalizeH="0" baseline="0" noProof="0" dirty="0">
                <a:ln>
                  <a:noFill/>
                </a:ln>
                <a:solidFill>
                  <a:srgbClr val="3E454A">
                    <a:lumMod val="50000"/>
                    <a:lumOff val="50000"/>
                  </a:srgbClr>
                </a:solidFill>
                <a:effectLst/>
                <a:uLnTx/>
                <a:uFillTx/>
                <a:latin typeface="Arial" panose="020B0604020202020204"/>
                <a:ea typeface="+mn-ea"/>
                <a:cs typeface="+mn-cs"/>
              </a:rPr>
              <a:t> d’ici </a:t>
            </a:r>
            <a:r>
              <a:rPr kumimoji="0" lang="fr-FR" sz="600" b="0" i="0" u="none" strike="noStrike" kern="1200" cap="none" spc="0" normalizeH="0" baseline="0" noProof="0">
                <a:ln>
                  <a:noFill/>
                </a:ln>
                <a:solidFill>
                  <a:srgbClr val="3E454A">
                    <a:lumMod val="50000"/>
                    <a:lumOff val="50000"/>
                  </a:srgbClr>
                </a:solidFill>
                <a:effectLst/>
                <a:uLnTx/>
                <a:uFillTx/>
                <a:latin typeface="Arial" panose="020B0604020202020204"/>
                <a:ea typeface="+mn-ea"/>
                <a:cs typeface="+mn-cs"/>
              </a:rPr>
              <a:t>le 31 décembre </a:t>
            </a:r>
            <a:r>
              <a:rPr kumimoji="0" lang="fr-FR" sz="600" b="0" i="0" u="none" strike="noStrike" kern="1200" cap="none" spc="0" normalizeH="0" baseline="0" noProof="0" dirty="0">
                <a:ln>
                  <a:noFill/>
                </a:ln>
                <a:solidFill>
                  <a:srgbClr val="3E454A">
                    <a:lumMod val="50000"/>
                    <a:lumOff val="50000"/>
                  </a:srgbClr>
                </a:solidFill>
                <a:effectLst/>
                <a:uLnTx/>
                <a:uFillTx/>
                <a:latin typeface="Arial" panose="020B0604020202020204"/>
                <a:ea typeface="+mn-ea"/>
                <a:cs typeface="+mn-cs"/>
              </a:rPr>
              <a:t>2022. Voir conditions tarifaires des offres PRO/ PREMIUM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panose="020B0604020202020204"/>
                <a:ea typeface="+mn-ea"/>
                <a:cs typeface="+mn-cs"/>
              </a:rPr>
              <a:t>PayPlug</a:t>
            </a:r>
            <a:r>
              <a:rPr kumimoji="0" lang="fr-FR" sz="600" b="0" i="0" u="none" strike="noStrike" kern="1200" cap="none" spc="0" normalizeH="0" baseline="0" noProof="0" dirty="0">
                <a:ln>
                  <a:noFill/>
                </a:ln>
                <a:solidFill>
                  <a:srgbClr val="3E454A">
                    <a:lumMod val="50000"/>
                    <a:lumOff val="50000"/>
                  </a:srgbClr>
                </a:solidFill>
                <a:effectLst/>
                <a:uLnTx/>
                <a:uFillTx/>
                <a:latin typeface="Arial" panose="020B0604020202020204"/>
                <a:ea typeface="+mn-ea"/>
                <a:cs typeface="+mn-cs"/>
              </a:rPr>
              <a:t> applicables aux clients Caisse d’Epargne après la période de gratuité auprès de votre conseiller bancaire. Offre réservée aux personnes qui, lors de la souscription à l’offre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panose="020B0604020202020204"/>
                <a:ea typeface="+mn-ea"/>
                <a:cs typeface="+mn-cs"/>
              </a:rPr>
              <a:t>PayPlug</a:t>
            </a:r>
            <a:r>
              <a:rPr kumimoji="0" lang="fr-FR" sz="600" b="0" i="0" u="none" strike="noStrike" kern="1200" cap="none" spc="0" normalizeH="0" baseline="0" noProof="0" dirty="0">
                <a:ln>
                  <a:noFill/>
                </a:ln>
                <a:solidFill>
                  <a:srgbClr val="3E454A">
                    <a:lumMod val="50000"/>
                    <a:lumOff val="50000"/>
                  </a:srgbClr>
                </a:solidFill>
                <a:effectLst/>
                <a:uLnTx/>
                <a:uFillTx/>
                <a:latin typeface="Arial" panose="020B0604020202020204"/>
                <a:ea typeface="+mn-ea"/>
                <a:cs typeface="+mn-cs"/>
              </a:rPr>
              <a:t>, renseignent l’IBAN de leur compte bancaire Caisse d’Epargne vers lequel seront transférés les fonds encaissés via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panose="020B0604020202020204"/>
                <a:ea typeface="+mn-ea"/>
                <a:cs typeface="+mn-cs"/>
              </a:rPr>
              <a:t>PayPlug</a:t>
            </a:r>
            <a:r>
              <a:rPr kumimoji="0" lang="fr-FR" sz="600" b="0" i="0" u="none" strike="noStrike" kern="1200" cap="none" spc="0" normalizeH="0" baseline="0" noProof="0" dirty="0">
                <a:ln>
                  <a:noFill/>
                </a:ln>
                <a:solidFill>
                  <a:srgbClr val="3E454A">
                    <a:lumMod val="50000"/>
                    <a:lumOff val="50000"/>
                  </a:srgbClr>
                </a:solidFill>
                <a:effectLst/>
                <a:uLnTx/>
                <a:uFillTx/>
                <a:latin typeface="Arial" panose="020B0604020202020204"/>
                <a:ea typeface="+mn-ea"/>
                <a:cs typeface="+mn-cs"/>
              </a:rPr>
              <a:t>. </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dirty="0">
                <a:ln>
                  <a:noFill/>
                </a:ln>
                <a:solidFill>
                  <a:srgbClr val="3E454A">
                    <a:lumMod val="50000"/>
                    <a:lumOff val="50000"/>
                  </a:srgbClr>
                </a:solidFill>
                <a:effectLst/>
                <a:uLnTx/>
                <a:uFillTx/>
                <a:latin typeface="Arial" panose="020B0604020202020204"/>
                <a:ea typeface="+mn-ea"/>
                <a:cs typeface="+mn-cs"/>
              </a:rPr>
              <a:t>(4) La fonctionnalité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panose="020B0604020202020204"/>
                <a:ea typeface="+mn-ea"/>
                <a:cs typeface="+mn-cs"/>
              </a:rPr>
              <a:t>PayLater</a:t>
            </a:r>
            <a:r>
              <a:rPr kumimoji="0" lang="fr-FR" sz="600" b="0" i="0" u="none" strike="noStrike" kern="1200" cap="none" spc="0" normalizeH="0" baseline="0" noProof="0" dirty="0">
                <a:ln>
                  <a:noFill/>
                </a:ln>
                <a:solidFill>
                  <a:srgbClr val="3E454A">
                    <a:lumMod val="50000"/>
                    <a:lumOff val="50000"/>
                  </a:srgbClr>
                </a:solidFill>
                <a:effectLst/>
                <a:uLnTx/>
                <a:uFillTx/>
                <a:latin typeface="Arial" panose="020B0604020202020204"/>
                <a:ea typeface="+mn-ea"/>
                <a:cs typeface="+mn-cs"/>
              </a:rPr>
              <a:t> proposée par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panose="020B0604020202020204"/>
                <a:ea typeface="+mn-ea"/>
                <a:cs typeface="+mn-cs"/>
              </a:rPr>
              <a:t>PayPlug</a:t>
            </a:r>
            <a:r>
              <a:rPr kumimoji="0" lang="fr-FR" sz="600" b="0" i="0" u="none" strike="noStrike" kern="1200" cap="none" spc="0" normalizeH="0" baseline="0" noProof="0" dirty="0">
                <a:ln>
                  <a:noFill/>
                </a:ln>
                <a:solidFill>
                  <a:srgbClr val="3E454A">
                    <a:lumMod val="50000"/>
                    <a:lumOff val="50000"/>
                  </a:srgbClr>
                </a:solidFill>
                <a:effectLst/>
                <a:uLnTx/>
                <a:uFillTx/>
                <a:latin typeface="Arial" panose="020B0604020202020204"/>
                <a:ea typeface="+mn-ea"/>
                <a:cs typeface="+mn-cs"/>
              </a:rPr>
              <a:t> est soumise à acceptation de votre dossier par Oney, partenaire financier de </a:t>
            </a:r>
            <a:r>
              <a:rPr kumimoji="0" lang="fr-FR" sz="600" b="0" i="0" u="none" strike="noStrike" kern="1200" cap="none" spc="0" normalizeH="0" baseline="0" noProof="0" dirty="0" err="1">
                <a:ln>
                  <a:noFill/>
                </a:ln>
                <a:solidFill>
                  <a:srgbClr val="3E454A">
                    <a:lumMod val="50000"/>
                    <a:lumOff val="50000"/>
                  </a:srgbClr>
                </a:solidFill>
                <a:effectLst/>
                <a:uLnTx/>
                <a:uFillTx/>
                <a:latin typeface="Arial" panose="020B0604020202020204"/>
                <a:ea typeface="+mn-ea"/>
                <a:cs typeface="+mn-cs"/>
              </a:rPr>
              <a:t>PayPlug</a:t>
            </a:r>
            <a:r>
              <a:rPr kumimoji="0" lang="fr-FR" sz="600" b="0" i="0" u="none" strike="noStrike" kern="1200" cap="none" spc="0" normalizeH="0" baseline="0" noProof="0" dirty="0">
                <a:ln>
                  <a:noFill/>
                </a:ln>
                <a:solidFill>
                  <a:srgbClr val="3E454A">
                    <a:lumMod val="50000"/>
                    <a:lumOff val="50000"/>
                  </a:srgbClr>
                </a:solidFill>
                <a:effectLst/>
                <a:uLnTx/>
                <a:uFillTx/>
                <a:latin typeface="Arial" panose="020B0604020202020204"/>
                <a:ea typeface="+mn-ea"/>
                <a:cs typeface="+mn-cs"/>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3E454A">
                  <a:lumMod val="50000"/>
                  <a:lumOff val="50000"/>
                </a:srgbClr>
              </a:solidFill>
              <a:effectLst/>
              <a:uLnTx/>
              <a:uFillTx/>
              <a:latin typeface="Arial corps"/>
              <a:ea typeface="Verdana" panose="020B0604030504040204" pitchFamily="34" charset="0"/>
              <a:cs typeface="Verdana" panose="020B0604030504040204" pitchFamily="34" charset="0"/>
            </a:endParaRPr>
          </a:p>
        </p:txBody>
      </p:sp>
      <p:sp>
        <p:nvSpPr>
          <p:cNvPr id="39" name="Rectangle 38">
            <a:extLst>
              <a:ext uri="{FF2B5EF4-FFF2-40B4-BE49-F238E27FC236}">
                <a16:creationId xmlns:a16="http://schemas.microsoft.com/office/drawing/2014/main" id="{AAD3D748-1DE8-4993-A8D6-99A221BAED99}"/>
              </a:ext>
            </a:extLst>
          </p:cNvPr>
          <p:cNvSpPr/>
          <p:nvPr/>
        </p:nvSpPr>
        <p:spPr>
          <a:xfrm>
            <a:off x="606613" y="2688354"/>
            <a:ext cx="4344236" cy="1477328"/>
          </a:xfrm>
          <a:prstGeom prst="rect">
            <a:avLst/>
          </a:prstGeom>
          <a:solidFill>
            <a:schemeClr val="bg1">
              <a:lumMod val="85000"/>
            </a:schemeClr>
          </a:solid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Arial corps"/>
                <a:ea typeface="Verdana" panose="020B0604030504040204" pitchFamily="34" charset="0"/>
                <a:cs typeface="Verdana" panose="020B0604030504040204" pitchFamily="34" charset="0"/>
              </a:rPr>
              <a:t>6 mois d’abonnement </a:t>
            </a:r>
            <a:r>
              <a:rPr kumimoji="0" lang="fr-FR" sz="1800" b="1" i="0" u="none" strike="noStrike" kern="1200" cap="none" spc="0" normalizeH="0" baseline="0" noProof="0" dirty="0">
                <a:ln>
                  <a:noFill/>
                </a:ln>
                <a:solidFill>
                  <a:srgbClr val="3E454A"/>
                </a:solidFill>
                <a:effectLst/>
                <a:uLnTx/>
                <a:uFillTx/>
                <a:latin typeface="Arial corps"/>
                <a:ea typeface="Verdana" panose="020B0604030504040204" pitchFamily="34" charset="0"/>
                <a:cs typeface="Verdana" panose="020B0604030504040204" pitchFamily="34" charset="0"/>
              </a:rPr>
              <a:t>offerts pour toute première souscription à une </a:t>
            </a:r>
            <a:r>
              <a:rPr kumimoji="0" lang="fr-FR" sz="1800" b="1" i="0" u="none" strike="noStrike" kern="1200" cap="none" spc="0" normalizeH="0" baseline="0" noProof="0" dirty="0">
                <a:ln>
                  <a:noFill/>
                </a:ln>
                <a:solidFill>
                  <a:srgbClr val="FF0000"/>
                </a:solidFill>
                <a:effectLst/>
                <a:uLnTx/>
                <a:uFillTx/>
                <a:latin typeface="Arial corps"/>
                <a:ea typeface="Verdana" panose="020B0604030504040204" pitchFamily="34" charset="0"/>
                <a:cs typeface="Verdana" panose="020B0604030504040204" pitchFamily="34" charset="0"/>
              </a:rPr>
              <a:t>offre </a:t>
            </a:r>
            <a:r>
              <a:rPr kumimoji="0" lang="fr-FR" sz="1800" b="1" i="0" u="none" strike="noStrike" kern="1200" cap="none" spc="0" normalizeH="0" baseline="0" noProof="0" dirty="0" err="1">
                <a:ln>
                  <a:noFill/>
                </a:ln>
                <a:solidFill>
                  <a:srgbClr val="FF0000"/>
                </a:solidFill>
                <a:effectLst/>
                <a:uLnTx/>
                <a:uFillTx/>
                <a:latin typeface="Arial corps"/>
                <a:ea typeface="Verdana" panose="020B0604030504040204" pitchFamily="34" charset="0"/>
                <a:cs typeface="Verdana" panose="020B0604030504040204" pitchFamily="34" charset="0"/>
              </a:rPr>
              <a:t>PayPlug</a:t>
            </a:r>
            <a:r>
              <a:rPr kumimoji="0" lang="fr-FR" sz="1800" b="1" i="0" u="none" strike="noStrike" kern="1200" cap="none" spc="0" normalizeH="0" baseline="0" noProof="0" dirty="0">
                <a:ln>
                  <a:noFill/>
                </a:ln>
                <a:solidFill>
                  <a:srgbClr val="FF0000"/>
                </a:solidFill>
                <a:effectLst/>
                <a:uLnTx/>
                <a:uFillTx/>
                <a:latin typeface="Arial corps"/>
                <a:ea typeface="Verdana" panose="020B0604030504040204" pitchFamily="34" charset="0"/>
                <a:cs typeface="Verdana" panose="020B0604030504040204" pitchFamily="34" charset="0"/>
              </a:rPr>
              <a:t> PRO ou PREMIUM</a:t>
            </a:r>
            <a:r>
              <a:rPr kumimoji="0" lang="fr-FR" sz="1800" b="1" i="0" u="none" strike="noStrike" kern="1200" cap="none" spc="0" normalizeH="0" baseline="30000" noProof="0" dirty="0">
                <a:ln>
                  <a:noFill/>
                </a:ln>
                <a:solidFill>
                  <a:srgbClr val="FF0000"/>
                </a:solidFill>
                <a:effectLst/>
                <a:uLnTx/>
                <a:uFillTx/>
                <a:latin typeface="Arial corps"/>
                <a:ea typeface="Verdana" panose="020B0604030504040204" pitchFamily="34" charset="0"/>
                <a:cs typeface="Verdana" panose="020B0604030504040204" pitchFamily="34" charset="0"/>
              </a:rPr>
              <a:t>(3)</a:t>
            </a:r>
            <a:r>
              <a:rPr kumimoji="0" lang="fr-FR" sz="1800" b="1" i="0" u="none" strike="noStrike" kern="1200" cap="none" spc="0" normalizeH="0" baseline="0" noProof="0" dirty="0">
                <a:ln>
                  <a:noFill/>
                </a:ln>
                <a:solidFill>
                  <a:srgbClr val="FF0000"/>
                </a:solidFill>
                <a:effectLst/>
                <a:uLnTx/>
                <a:uFillTx/>
                <a:latin typeface="Arial corps"/>
                <a:ea typeface="Verdana" panose="020B0604030504040204" pitchFamily="34" charset="0"/>
                <a:cs typeface="Verdana" panose="020B0604030504040204" pitchFamily="34" charset="0"/>
              </a:rPr>
              <a:t> avec souscription à la fonctionnalité </a:t>
            </a:r>
            <a:r>
              <a:rPr kumimoji="0" lang="fr-FR" sz="1800" b="1" i="0" u="none" strike="noStrike" kern="1200" cap="none" spc="0" normalizeH="0" baseline="0" noProof="0" dirty="0" err="1">
                <a:ln>
                  <a:noFill/>
                </a:ln>
                <a:solidFill>
                  <a:srgbClr val="FF0000"/>
                </a:solidFill>
                <a:effectLst/>
                <a:uLnTx/>
                <a:uFillTx/>
                <a:latin typeface="Arial corps"/>
                <a:ea typeface="Verdana" panose="020B0604030504040204" pitchFamily="34" charset="0"/>
                <a:cs typeface="Verdana" panose="020B0604030504040204" pitchFamily="34" charset="0"/>
              </a:rPr>
              <a:t>PayLater</a:t>
            </a:r>
            <a:r>
              <a:rPr kumimoji="0" lang="fr-FR" sz="1800" b="1" i="0" u="none" strike="noStrike" kern="1200" cap="none" spc="0" normalizeH="0" baseline="30000" noProof="0" dirty="0">
                <a:ln>
                  <a:noFill/>
                </a:ln>
                <a:solidFill>
                  <a:srgbClr val="FF0000"/>
                </a:solidFill>
                <a:effectLst/>
                <a:uLnTx/>
                <a:uFillTx/>
                <a:latin typeface="Arial corps"/>
                <a:ea typeface="Verdana" panose="020B0604030504040204" pitchFamily="34" charset="0"/>
                <a:cs typeface="Verdana" panose="020B0604030504040204" pitchFamily="34" charset="0"/>
              </a:rPr>
              <a:t> (4) </a:t>
            </a:r>
            <a:endParaRPr kumimoji="0" lang="fr-FR" sz="1800" b="1" i="0" u="none" strike="noStrike" kern="1200" cap="none" spc="0" normalizeH="0" baseline="0" noProof="0" dirty="0">
              <a:ln>
                <a:noFill/>
              </a:ln>
              <a:solidFill>
                <a:srgbClr val="FF0000"/>
              </a:solidFill>
              <a:effectLst/>
              <a:uLnTx/>
              <a:uFillTx/>
              <a:latin typeface="Arial corps"/>
              <a:ea typeface="Verdana" panose="020B0604030504040204" pitchFamily="34" charset="0"/>
              <a:cs typeface="Verdana" panose="020B0604030504040204" pitchFamily="34" charset="0"/>
            </a:endParaRPr>
          </a:p>
        </p:txBody>
      </p:sp>
      <p:sp>
        <p:nvSpPr>
          <p:cNvPr id="28" name="ZoneTexte 27">
            <a:extLst>
              <a:ext uri="{FF2B5EF4-FFF2-40B4-BE49-F238E27FC236}">
                <a16:creationId xmlns:a16="http://schemas.microsoft.com/office/drawing/2014/main" id="{6AB5AC2A-EE65-413A-B744-FD87E8C85A31}"/>
              </a:ext>
            </a:extLst>
          </p:cNvPr>
          <p:cNvSpPr txBox="1"/>
          <p:nvPr/>
        </p:nvSpPr>
        <p:spPr>
          <a:xfrm>
            <a:off x="6043746" y="3192364"/>
            <a:ext cx="4127856" cy="646331"/>
          </a:xfrm>
          <a:prstGeom prst="rect">
            <a:avLst/>
          </a:prstGeom>
          <a:solidFill>
            <a:schemeClr val="bg1">
              <a:lumMod val="85000"/>
            </a:schemeClr>
          </a:solidFill>
          <a:ln>
            <a:noFill/>
          </a:ln>
        </p:spPr>
        <p:txBody>
          <a:bodyPr wrap="square">
            <a:spAutoFit/>
          </a:bodyPr>
          <a:lstStyle>
            <a:defPPr>
              <a:defRPr lang="fr-FR"/>
            </a:defPPr>
            <a:lvl1pPr algn="ctr" defTabSz="912023">
              <a:defRPr b="1">
                <a:latin typeface="Arial corps"/>
                <a:cs typeface="Calibri"/>
              </a:defRPr>
            </a:lvl1pPr>
          </a:lstStyle>
          <a:p>
            <a:pPr marL="0" marR="0" lvl="0" indent="0" algn="ctr" defTabSz="91202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3E454A"/>
                </a:solidFill>
                <a:effectLst/>
                <a:uLnTx/>
                <a:uFillTx/>
                <a:latin typeface="Arial corps"/>
                <a:ea typeface="+mn-ea"/>
                <a:cs typeface="Calibri"/>
              </a:rPr>
              <a:t>Frais de création de </a:t>
            </a:r>
            <a:r>
              <a:rPr kumimoji="0" lang="fr-FR" sz="1800" b="1" i="0" u="none" strike="noStrike" kern="1200" cap="none" spc="0" normalizeH="0" baseline="0" noProof="0" dirty="0">
                <a:ln>
                  <a:noFill/>
                </a:ln>
                <a:solidFill>
                  <a:srgbClr val="FF0000"/>
                </a:solidFill>
                <a:effectLst/>
                <a:uLnTx/>
                <a:uFillTx/>
                <a:latin typeface="Arial corps"/>
                <a:ea typeface="+mn-ea"/>
                <a:cs typeface="Calibri"/>
              </a:rPr>
              <a:t>campagne Google OFFERTS </a:t>
            </a:r>
            <a:r>
              <a:rPr kumimoji="0" lang="fr-FR" sz="800" b="1" i="0" u="none" strike="noStrike" kern="1200" cap="none" spc="0" normalizeH="0" baseline="0" noProof="0" dirty="0">
                <a:ln>
                  <a:noFill/>
                </a:ln>
                <a:solidFill>
                  <a:srgbClr val="3E454A"/>
                </a:solidFill>
                <a:effectLst/>
                <a:uLnTx/>
                <a:uFillTx/>
                <a:latin typeface="Arial corps"/>
                <a:ea typeface="+mn-ea"/>
                <a:cs typeface="Calibri"/>
              </a:rPr>
              <a:t>(2)</a:t>
            </a:r>
          </a:p>
        </p:txBody>
      </p:sp>
      <p:sp>
        <p:nvSpPr>
          <p:cNvPr id="31" name="Titre 3">
            <a:extLst>
              <a:ext uri="{FF2B5EF4-FFF2-40B4-BE49-F238E27FC236}">
                <a16:creationId xmlns:a16="http://schemas.microsoft.com/office/drawing/2014/main" id="{BD640761-BA1C-4478-BC22-869232B5C895}"/>
              </a:ext>
            </a:extLst>
          </p:cNvPr>
          <p:cNvSpPr>
            <a:spLocks noGrp="1"/>
          </p:cNvSpPr>
          <p:nvPr>
            <p:ph type="title"/>
          </p:nvPr>
        </p:nvSpPr>
        <p:spPr>
          <a:xfrm>
            <a:off x="706778" y="393822"/>
            <a:ext cx="10778444" cy="405000"/>
          </a:xfrm>
        </p:spPr>
        <p:txBody>
          <a:bodyPr>
            <a:noAutofit/>
          </a:bodyPr>
          <a:lstStyle/>
          <a:p>
            <a:pPr algn="l"/>
            <a:r>
              <a:rPr lang="fr-FR" altLang="en-US" sz="2400" b="1" dirty="0">
                <a:solidFill>
                  <a:schemeClr val="bg2"/>
                </a:solidFill>
                <a:latin typeface="Arial" panose="020B0604020202020204" pitchFamily="34" charset="0"/>
                <a:cs typeface="Arial" panose="020B0604020202020204" pitchFamily="34" charset="0"/>
              </a:rPr>
              <a:t>RAPPEL DES Offres Promotionnelles EN COURS Q2/Q3-2022 </a:t>
            </a:r>
            <a:endParaRPr lang="en-GB" sz="2400" b="1" u="sng" dirty="0">
              <a:solidFill>
                <a:schemeClr val="bg2"/>
              </a:solidFill>
              <a:latin typeface="Arial" panose="020B0604020202020204" pitchFamily="34" charset="0"/>
              <a:cs typeface="Arial" panose="020B0604020202020204" pitchFamily="34" charset="0"/>
            </a:endParaRPr>
          </a:p>
        </p:txBody>
      </p:sp>
      <p:cxnSp>
        <p:nvCxnSpPr>
          <p:cNvPr id="17" name="Connecteur droit 16">
            <a:extLst>
              <a:ext uri="{FF2B5EF4-FFF2-40B4-BE49-F238E27FC236}">
                <a16:creationId xmlns:a16="http://schemas.microsoft.com/office/drawing/2014/main" id="{77EC7FF3-F306-499A-B3BF-92820CB56F4D}"/>
              </a:ext>
            </a:extLst>
          </p:cNvPr>
          <p:cNvCxnSpPr/>
          <p:nvPr/>
        </p:nvCxnSpPr>
        <p:spPr>
          <a:xfrm>
            <a:off x="5517794" y="1014186"/>
            <a:ext cx="0" cy="5277394"/>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DB209D96-596B-4E03-831C-20C5F6E37327}"/>
              </a:ext>
            </a:extLst>
          </p:cNvPr>
          <p:cNvSpPr txBox="1"/>
          <p:nvPr/>
        </p:nvSpPr>
        <p:spPr>
          <a:xfrm>
            <a:off x="7277434" y="6570086"/>
            <a:ext cx="2347117" cy="261610"/>
          </a:xfrm>
          <a:prstGeom prst="rect">
            <a:avLst/>
          </a:prstGeom>
          <a:noFill/>
        </p:spPr>
        <p:txBody>
          <a:bodyPr wrap="none" rtlCol="0">
            <a:spAutoFit/>
          </a:bodyPr>
          <a:lstStyle/>
          <a:p>
            <a:r>
              <a:rPr lang="fr-FR" sz="1100">
                <a:effectLst/>
                <a:latin typeface="Segoe UI" panose="020B0502040204020203" pitchFamily="34" charset="0"/>
              </a:rPr>
              <a:t>document interne - ne pas diffuser</a:t>
            </a:r>
            <a:endParaRPr lang="fr-FR" sz="1100">
              <a:effectLst/>
              <a:latin typeface="Arial" panose="020B0604020202020204" pitchFamily="34" charset="0"/>
            </a:endParaRPr>
          </a:p>
        </p:txBody>
      </p:sp>
    </p:spTree>
    <p:extLst>
      <p:ext uri="{BB962C8B-B14F-4D97-AF65-F5344CB8AC3E}">
        <p14:creationId xmlns:p14="http://schemas.microsoft.com/office/powerpoint/2010/main" val="3679151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37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 OFFICIEL CEGEE 2021 2022.pptx  -  Lecture seule" id="{53D4FB61-12F4-444D-8F61-65FC809D45A3}" vid="{6B579B34-AB82-4C60-A2B3-3EDC0050A8D2}"/>
    </a:ext>
  </a:extLst>
</a:theme>
</file>

<file path=ppt/theme/theme2.xml><?xml version="1.0" encoding="utf-8"?>
<a:theme xmlns:a="http://schemas.openxmlformats.org/drawingml/2006/main" name="1_Caisse d'Epargne">
  <a:themeElements>
    <a:clrScheme name="Personnalisé 4">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C00000"/>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 OFFICIEL CEGEE 2021 2022.pptx  -  Lecture seule" id="{53D4FB61-12F4-444D-8F61-65FC809D45A3}" vid="{6B579B34-AB82-4C60-A2B3-3EDC0050A8D2}"/>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8FCF14-A54C-4419-8E54-EDF716CB9E8E}">
  <ds:schemaRefs>
    <ds:schemaRef ds:uri="http://purl.org/dc/elements/1.1/"/>
    <ds:schemaRef ds:uri="http://schemas.microsoft.com/office/2006/metadata/properties"/>
    <ds:schemaRef ds:uri="http://purl.org/dc/terms/"/>
    <ds:schemaRef ds:uri="df2096ab-7d57-4ad3-817e-19c322fe2331"/>
    <ds:schemaRef ds:uri="http://schemas.microsoft.com/office/2006/documentManagement/types"/>
    <ds:schemaRef ds:uri="http://schemas.microsoft.com/office/infopath/2007/PartnerControls"/>
    <ds:schemaRef ds:uri="http://schemas.openxmlformats.org/package/2006/metadata/core-properties"/>
    <ds:schemaRef ds:uri="a6eaa20e-8785-4f6a-ad54-680d61602c43"/>
    <ds:schemaRef ds:uri="http://www.w3.org/XML/1998/namespace"/>
    <ds:schemaRef ds:uri="http://purl.org/dc/dcmitype/"/>
  </ds:schemaRefs>
</ds:datastoreItem>
</file>

<file path=customXml/itemProps2.xml><?xml version="1.0" encoding="utf-8"?>
<ds:datastoreItem xmlns:ds="http://schemas.openxmlformats.org/officeDocument/2006/customXml" ds:itemID="{207CE5C0-8FFB-4B69-97B2-067D7CDF9714}">
  <ds:schemaRefs>
    <ds:schemaRef ds:uri="http://schemas.microsoft.com/sharepoint/v3/contenttype/forms"/>
  </ds:schemaRefs>
</ds:datastoreItem>
</file>

<file path=customXml/itemProps3.xml><?xml version="1.0" encoding="utf-8"?>
<ds:datastoreItem xmlns:ds="http://schemas.openxmlformats.org/officeDocument/2006/customXml" ds:itemID="{9AAAC012-CFBC-45E2-B1E8-A8D7768439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PPT OFFICIEL CEGEE 2021 2022</Template>
  <TotalTime>708</TotalTime>
  <Words>3754</Words>
  <Application>Microsoft Office PowerPoint</Application>
  <PresentationFormat>Grand écran</PresentationFormat>
  <Paragraphs>500</Paragraphs>
  <Slides>25</Slides>
  <Notes>11</Notes>
  <HiddenSlides>0</HiddenSlides>
  <MMClips>0</MMClips>
  <ScaleCrop>false</ScaleCrop>
  <HeadingPairs>
    <vt:vector size="6" baseType="variant">
      <vt:variant>
        <vt:lpstr>Polices utilisées</vt:lpstr>
      </vt:variant>
      <vt:variant>
        <vt:i4>12</vt:i4>
      </vt:variant>
      <vt:variant>
        <vt:lpstr>Thème</vt:lpstr>
      </vt:variant>
      <vt:variant>
        <vt:i4>2</vt:i4>
      </vt:variant>
      <vt:variant>
        <vt:lpstr>Titres des diapositives</vt:lpstr>
      </vt:variant>
      <vt:variant>
        <vt:i4>25</vt:i4>
      </vt:variant>
    </vt:vector>
  </HeadingPairs>
  <TitlesOfParts>
    <vt:vector size="39" baseType="lpstr">
      <vt:lpstr>Abadi Extra Light</vt:lpstr>
      <vt:lpstr>Arial</vt:lpstr>
      <vt:lpstr>Arial Black</vt:lpstr>
      <vt:lpstr>Arial corps</vt:lpstr>
      <vt:lpstr>Calibri</vt:lpstr>
      <vt:lpstr>Cambria Math</vt:lpstr>
      <vt:lpstr>Roboto</vt:lpstr>
      <vt:lpstr>Roboto Light</vt:lpstr>
      <vt:lpstr>Segoe UI</vt:lpstr>
      <vt:lpstr>Ubuntu</vt:lpstr>
      <vt:lpstr>Wingdings</vt:lpstr>
      <vt:lpstr>Wingdings 2</vt:lpstr>
      <vt:lpstr>Caisse d'Epargne</vt:lpstr>
      <vt:lpstr>1_Caisse d'Epargne</vt:lpstr>
      <vt:lpstr>Comment activer l’univers Gestion des Flux</vt:lpstr>
      <vt:lpstr>Sommaire</vt:lpstr>
      <vt:lpstr>POURQUOI activer l’UNIVERS g</vt:lpstr>
      <vt:lpstr>Contexte &amp; Enjeux</vt:lpstr>
      <vt:lpstr>Présentation PowerPoint</vt:lpstr>
      <vt:lpstr>SOLUTIONS DE L’UNIVERS GESTION DES FLUX </vt:lpstr>
      <vt:lpstr>CE NET Remises</vt:lpstr>
      <vt:lpstr>CE NET EDI</vt:lpstr>
      <vt:lpstr>Pulceo* </vt:lpstr>
      <vt:lpstr>Contrats monétiques actifs</vt:lpstr>
      <vt:lpstr>JE Paie en ligne Express </vt:lpstr>
      <vt:lpstr>SP Plus PRO ou PRO EXPERT*</vt:lpstr>
      <vt:lpstr>GAMME DES TERMINAUX DE PAIEMENT</vt:lpstr>
      <vt:lpstr>Iz E-commerce</vt:lpstr>
      <vt:lpstr>Payplug</vt:lpstr>
      <vt:lpstr>Paiement en 3X ou 4X</vt:lpstr>
      <vt:lpstr>Paylater – Paiement garanti en 3 ou 4 fois e-commerce </vt:lpstr>
      <vt:lpstr>Présentation PowerPoint</vt:lpstr>
      <vt:lpstr>LES Outils D’accompagnement</vt:lpstr>
      <vt:lpstr>Présentation PowerPoint</vt:lpstr>
      <vt:lpstr>Offres Promotionnelles 2022</vt:lpstr>
      <vt:lpstr>Enveloppe monetique BPCE PS</vt:lpstr>
      <vt:lpstr>RAPPEL DES Offres Promotionnelles EN COURS Q2/Q3-2022 </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Comment activer l’univers Gestion des Flux</dc:title>
  <dc:creator>ZINCK Yves [CEGEE]</dc:creator>
  <cp:lastModifiedBy>ZINCK Yves [CEGEE]</cp:lastModifiedBy>
  <cp:revision>4</cp:revision>
  <dcterms:created xsi:type="dcterms:W3CDTF">2022-08-24T07:11:35Z</dcterms:created>
  <dcterms:modified xsi:type="dcterms:W3CDTF">2022-09-13T06:55:47Z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Simone.AGAREZ@bpce.fr</vt:lpwstr>
  </property>
  <property fmtid="{D5CDD505-2E9C-101B-9397-08002B2CF9AE}" pid="5" name="MSIP_Label_48a19f0c-bea1-442e-a475-ed109d9ec508_SetDate">
    <vt:lpwstr>2021-07-28T12:58:55.6325935Z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