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Lst>
  <p:sldSz cx="6858000" cy="9144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KKARI Nadia" initials="AN" lastIdx="3" clrIdx="0">
    <p:extLst>
      <p:ext uri="{19B8F6BF-5375-455C-9EA6-DF929625EA0E}">
        <p15:presenceInfo xmlns:p15="http://schemas.microsoft.com/office/powerpoint/2012/main" userId="S::nadia.akkari@bpce.fr::1e096805-7ef9-4f20-bd9a-7af05092bfc9" providerId="AD"/>
      </p:ext>
    </p:extLst>
  </p:cmAuthor>
  <p:cmAuthor id="2" name="CALVEZ CHLOE" initials="CC" lastIdx="3" clrIdx="1">
    <p:extLst>
      <p:ext uri="{19B8F6BF-5375-455C-9EA6-DF929625EA0E}">
        <p15:presenceInfo xmlns:p15="http://schemas.microsoft.com/office/powerpoint/2012/main" userId="S::Chloe.CALVEZ@bpce.fr::96e9bb81-fc94-4f8d-85d6-4d3c1f3a1869" providerId="AD"/>
      </p:ext>
    </p:extLst>
  </p:cmAuthor>
  <p:cmAuthor id="3" name="VIDAL CORALIE" initials="VC" lastIdx="2" clrIdx="2">
    <p:extLst>
      <p:ext uri="{19B8F6BF-5375-455C-9EA6-DF929625EA0E}">
        <p15:presenceInfo xmlns:p15="http://schemas.microsoft.com/office/powerpoint/2012/main" userId="S::Coralie.VIDAL@bpce.fr::999456e2-bbe2-4d00-9c92-9a6ce0dc230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E31D1A"/>
    <a:srgbClr val="DB0029"/>
    <a:srgbClr val="1B2A70"/>
    <a:srgbClr val="3689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084" autoAdjust="0"/>
  </p:normalViewPr>
  <p:slideViewPr>
    <p:cSldViewPr snapToGrid="0">
      <p:cViewPr varScale="1">
        <p:scale>
          <a:sx n="77" d="100"/>
          <a:sy n="77" d="100"/>
        </p:scale>
        <p:origin x="315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commentAuthors" Target="commen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857250" y="1496484"/>
            <a:ext cx="5143500" cy="3183467"/>
          </a:xfrm>
        </p:spPr>
        <p:txBody>
          <a:bodyPr anchor="b"/>
          <a:lstStyle>
            <a:lvl1pPr algn="ctr">
              <a:defRPr sz="8000"/>
            </a:lvl1pPr>
          </a:lstStyle>
          <a:p>
            <a:r>
              <a:rPr lang="fr-FR"/>
              <a:t>Modifiez le style du titre</a:t>
            </a:r>
            <a:endParaRPr lang="de-DE"/>
          </a:p>
        </p:txBody>
      </p:sp>
      <p:sp>
        <p:nvSpPr>
          <p:cNvPr id="3" name="Sous-titre 2"/>
          <p:cNvSpPr>
            <a:spLocks noGrp="1"/>
          </p:cNvSpPr>
          <p:nvPr>
            <p:ph type="subTitle" idx="1"/>
          </p:nvPr>
        </p:nvSpPr>
        <p:spPr>
          <a:xfrm>
            <a:off x="857250" y="4802717"/>
            <a:ext cx="5143500" cy="220768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fr-FR"/>
              <a:t>Modifiez le style des sous-titres du masque</a:t>
            </a:r>
            <a:endParaRPr lang="de-DE"/>
          </a:p>
        </p:txBody>
      </p:sp>
      <p:sp>
        <p:nvSpPr>
          <p:cNvPr id="4" name="Espace réservé de la date 3"/>
          <p:cNvSpPr>
            <a:spLocks noGrp="1"/>
          </p:cNvSpPr>
          <p:nvPr>
            <p:ph type="dt" sz="half" idx="10"/>
          </p:nvPr>
        </p:nvSpPr>
        <p:spPr/>
        <p:txBody>
          <a:bodyPr/>
          <a:lstStyle/>
          <a:p>
            <a:fld id="{638941B0-F4D5-4460-BCAD-F7E2B41A8257}" type="datetimeFigureOut">
              <a:rPr lang="de-DE" smtClean="0"/>
              <a:t>13.01.2023</a:t>
            </a:fld>
            <a:endParaRPr lang="de-DE"/>
          </a:p>
        </p:txBody>
      </p:sp>
      <p:sp>
        <p:nvSpPr>
          <p:cNvPr id="5" name="Espace réservé du pied de page 4"/>
          <p:cNvSpPr>
            <a:spLocks noGrp="1"/>
          </p:cNvSpPr>
          <p:nvPr>
            <p:ph type="ftr" sz="quarter" idx="11"/>
          </p:nvPr>
        </p:nvSpPr>
        <p:spPr/>
        <p:txBody>
          <a:bodyPr/>
          <a:lstStyle/>
          <a:p>
            <a:endParaRPr lang="de-DE"/>
          </a:p>
        </p:txBody>
      </p:sp>
      <p:sp>
        <p:nvSpPr>
          <p:cNvPr id="6" name="Espace réservé du numéro de diapositive 5"/>
          <p:cNvSpPr>
            <a:spLocks noGrp="1"/>
          </p:cNvSpPr>
          <p:nvPr>
            <p:ph type="sldNum" sz="quarter" idx="12"/>
          </p:nvPr>
        </p:nvSpPr>
        <p:spPr/>
        <p:txBody>
          <a:bodyPr/>
          <a:lstStyle/>
          <a:p>
            <a:fld id="{27C6CCC6-2BE5-4E42-96A4-D1E8E81A3D8E}" type="slidenum">
              <a:rPr lang="de-DE" smtClean="0"/>
              <a:t>‹N°›</a:t>
            </a:fld>
            <a:endParaRPr lang="de-DE"/>
          </a:p>
        </p:txBody>
      </p:sp>
    </p:spTree>
    <p:extLst>
      <p:ext uri="{BB962C8B-B14F-4D97-AF65-F5344CB8AC3E}">
        <p14:creationId xmlns:p14="http://schemas.microsoft.com/office/powerpoint/2010/main" val="3310491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de-DE"/>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4" name="Espace réservé de la date 3"/>
          <p:cNvSpPr>
            <a:spLocks noGrp="1"/>
          </p:cNvSpPr>
          <p:nvPr>
            <p:ph type="dt" sz="half" idx="10"/>
          </p:nvPr>
        </p:nvSpPr>
        <p:spPr/>
        <p:txBody>
          <a:bodyPr/>
          <a:lstStyle/>
          <a:p>
            <a:fld id="{638941B0-F4D5-4460-BCAD-F7E2B41A8257}" type="datetimeFigureOut">
              <a:rPr lang="de-DE" smtClean="0"/>
              <a:t>13.01.2023</a:t>
            </a:fld>
            <a:endParaRPr lang="de-DE"/>
          </a:p>
        </p:txBody>
      </p:sp>
      <p:sp>
        <p:nvSpPr>
          <p:cNvPr id="5" name="Espace réservé du pied de page 4"/>
          <p:cNvSpPr>
            <a:spLocks noGrp="1"/>
          </p:cNvSpPr>
          <p:nvPr>
            <p:ph type="ftr" sz="quarter" idx="11"/>
          </p:nvPr>
        </p:nvSpPr>
        <p:spPr/>
        <p:txBody>
          <a:bodyPr/>
          <a:lstStyle/>
          <a:p>
            <a:endParaRPr lang="de-DE"/>
          </a:p>
        </p:txBody>
      </p:sp>
      <p:sp>
        <p:nvSpPr>
          <p:cNvPr id="6" name="Espace réservé du numéro de diapositive 5"/>
          <p:cNvSpPr>
            <a:spLocks noGrp="1"/>
          </p:cNvSpPr>
          <p:nvPr>
            <p:ph type="sldNum" sz="quarter" idx="12"/>
          </p:nvPr>
        </p:nvSpPr>
        <p:spPr/>
        <p:txBody>
          <a:bodyPr/>
          <a:lstStyle/>
          <a:p>
            <a:fld id="{27C6CCC6-2BE5-4E42-96A4-D1E8E81A3D8E}" type="slidenum">
              <a:rPr lang="de-DE" smtClean="0"/>
              <a:t>‹N°›</a:t>
            </a:fld>
            <a:endParaRPr lang="de-DE"/>
          </a:p>
        </p:txBody>
      </p:sp>
    </p:spTree>
    <p:extLst>
      <p:ext uri="{BB962C8B-B14F-4D97-AF65-F5344CB8AC3E}">
        <p14:creationId xmlns:p14="http://schemas.microsoft.com/office/powerpoint/2010/main" val="3841795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467916" y="2279653"/>
            <a:ext cx="5915025" cy="3803649"/>
          </a:xfrm>
        </p:spPr>
        <p:txBody>
          <a:bodyPr anchor="b"/>
          <a:lstStyle>
            <a:lvl1pPr>
              <a:defRPr sz="8000"/>
            </a:lvl1pPr>
          </a:lstStyle>
          <a:p>
            <a:r>
              <a:rPr lang="fr-FR"/>
              <a:t>Modifiez le style du titre</a:t>
            </a:r>
            <a:endParaRPr lang="de-DE"/>
          </a:p>
        </p:txBody>
      </p:sp>
      <p:sp>
        <p:nvSpPr>
          <p:cNvPr id="3" name="Espace réservé du texte 2"/>
          <p:cNvSpPr>
            <a:spLocks noGrp="1"/>
          </p:cNvSpPr>
          <p:nvPr>
            <p:ph type="body" idx="1"/>
          </p:nvPr>
        </p:nvSpPr>
        <p:spPr>
          <a:xfrm>
            <a:off x="467916" y="6119286"/>
            <a:ext cx="5915025" cy="2000249"/>
          </a:xfrm>
        </p:spPr>
        <p:txBody>
          <a:bodyPr/>
          <a:lstStyle>
            <a:lvl1pPr marL="0" indent="0">
              <a:buNone/>
              <a:defRPr sz="3200">
                <a:solidFill>
                  <a:schemeClr val="tx1">
                    <a:tint val="75000"/>
                  </a:schemeClr>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638941B0-F4D5-4460-BCAD-F7E2B41A8257}" type="datetimeFigureOut">
              <a:rPr lang="de-DE" smtClean="0"/>
              <a:t>13.01.2023</a:t>
            </a:fld>
            <a:endParaRPr lang="de-DE"/>
          </a:p>
        </p:txBody>
      </p:sp>
      <p:sp>
        <p:nvSpPr>
          <p:cNvPr id="5" name="Espace réservé du pied de page 4"/>
          <p:cNvSpPr>
            <a:spLocks noGrp="1"/>
          </p:cNvSpPr>
          <p:nvPr>
            <p:ph type="ftr" sz="quarter" idx="11"/>
          </p:nvPr>
        </p:nvSpPr>
        <p:spPr/>
        <p:txBody>
          <a:bodyPr/>
          <a:lstStyle/>
          <a:p>
            <a:endParaRPr lang="de-DE"/>
          </a:p>
        </p:txBody>
      </p:sp>
      <p:sp>
        <p:nvSpPr>
          <p:cNvPr id="6" name="Espace réservé du numéro de diapositive 5"/>
          <p:cNvSpPr>
            <a:spLocks noGrp="1"/>
          </p:cNvSpPr>
          <p:nvPr>
            <p:ph type="sldNum" sz="quarter" idx="12"/>
          </p:nvPr>
        </p:nvSpPr>
        <p:spPr/>
        <p:txBody>
          <a:bodyPr/>
          <a:lstStyle/>
          <a:p>
            <a:fld id="{27C6CCC6-2BE5-4E42-96A4-D1E8E81A3D8E}" type="slidenum">
              <a:rPr lang="de-DE" smtClean="0"/>
              <a:t>‹N°›</a:t>
            </a:fld>
            <a:endParaRPr lang="de-DE"/>
          </a:p>
        </p:txBody>
      </p:sp>
    </p:spTree>
    <p:extLst>
      <p:ext uri="{BB962C8B-B14F-4D97-AF65-F5344CB8AC3E}">
        <p14:creationId xmlns:p14="http://schemas.microsoft.com/office/powerpoint/2010/main" val="3466923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de-DE"/>
          </a:p>
        </p:txBody>
      </p:sp>
      <p:sp>
        <p:nvSpPr>
          <p:cNvPr id="3" name="Espace réservé du contenu 2"/>
          <p:cNvSpPr>
            <a:spLocks noGrp="1"/>
          </p:cNvSpPr>
          <p:nvPr>
            <p:ph sz="half" idx="1"/>
          </p:nvPr>
        </p:nvSpPr>
        <p:spPr>
          <a:xfrm>
            <a:off x="471488" y="2434167"/>
            <a:ext cx="2914650" cy="5801784"/>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4" name="Espace réservé du contenu 3"/>
          <p:cNvSpPr>
            <a:spLocks noGrp="1"/>
          </p:cNvSpPr>
          <p:nvPr>
            <p:ph sz="half" idx="2"/>
          </p:nvPr>
        </p:nvSpPr>
        <p:spPr>
          <a:xfrm>
            <a:off x="3471863" y="2434167"/>
            <a:ext cx="2914650" cy="5801784"/>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5" name="Espace réservé de la date 4"/>
          <p:cNvSpPr>
            <a:spLocks noGrp="1"/>
          </p:cNvSpPr>
          <p:nvPr>
            <p:ph type="dt" sz="half" idx="10"/>
          </p:nvPr>
        </p:nvSpPr>
        <p:spPr/>
        <p:txBody>
          <a:bodyPr/>
          <a:lstStyle/>
          <a:p>
            <a:fld id="{638941B0-F4D5-4460-BCAD-F7E2B41A8257}" type="datetimeFigureOut">
              <a:rPr lang="de-DE" smtClean="0"/>
              <a:t>13.01.2023</a:t>
            </a:fld>
            <a:endParaRPr lang="de-DE"/>
          </a:p>
        </p:txBody>
      </p:sp>
      <p:sp>
        <p:nvSpPr>
          <p:cNvPr id="6" name="Espace réservé du pied de page 5"/>
          <p:cNvSpPr>
            <a:spLocks noGrp="1"/>
          </p:cNvSpPr>
          <p:nvPr>
            <p:ph type="ftr" sz="quarter" idx="11"/>
          </p:nvPr>
        </p:nvSpPr>
        <p:spPr/>
        <p:txBody>
          <a:bodyPr/>
          <a:lstStyle/>
          <a:p>
            <a:endParaRPr lang="de-DE"/>
          </a:p>
        </p:txBody>
      </p:sp>
      <p:sp>
        <p:nvSpPr>
          <p:cNvPr id="7" name="Espace réservé du numéro de diapositive 6"/>
          <p:cNvSpPr>
            <a:spLocks noGrp="1"/>
          </p:cNvSpPr>
          <p:nvPr>
            <p:ph type="sldNum" sz="quarter" idx="12"/>
          </p:nvPr>
        </p:nvSpPr>
        <p:spPr/>
        <p:txBody>
          <a:bodyPr/>
          <a:lstStyle/>
          <a:p>
            <a:fld id="{27C6CCC6-2BE5-4E42-96A4-D1E8E81A3D8E}" type="slidenum">
              <a:rPr lang="de-DE" smtClean="0"/>
              <a:t>‹N°›</a:t>
            </a:fld>
            <a:endParaRPr lang="de-DE"/>
          </a:p>
        </p:txBody>
      </p:sp>
    </p:spTree>
    <p:extLst>
      <p:ext uri="{BB962C8B-B14F-4D97-AF65-F5344CB8AC3E}">
        <p14:creationId xmlns:p14="http://schemas.microsoft.com/office/powerpoint/2010/main" val="3747632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72381" y="486836"/>
            <a:ext cx="5915025" cy="1767417"/>
          </a:xfrm>
        </p:spPr>
        <p:txBody>
          <a:bodyPr/>
          <a:lstStyle/>
          <a:p>
            <a:r>
              <a:rPr lang="fr-FR"/>
              <a:t>Modifiez le style du titre</a:t>
            </a:r>
            <a:endParaRPr lang="de-DE"/>
          </a:p>
        </p:txBody>
      </p:sp>
      <p:sp>
        <p:nvSpPr>
          <p:cNvPr id="3" name="Espace réservé du texte 2"/>
          <p:cNvSpPr>
            <a:spLocks noGrp="1"/>
          </p:cNvSpPr>
          <p:nvPr>
            <p:ph type="body" idx="1"/>
          </p:nvPr>
        </p:nvSpPr>
        <p:spPr>
          <a:xfrm>
            <a:off x="472381" y="2241551"/>
            <a:ext cx="2901255" cy="1098549"/>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fr-FR"/>
              <a:t>Modifiez les styles du texte du masque</a:t>
            </a:r>
          </a:p>
        </p:txBody>
      </p:sp>
      <p:sp>
        <p:nvSpPr>
          <p:cNvPr id="4" name="Espace réservé du contenu 3"/>
          <p:cNvSpPr>
            <a:spLocks noGrp="1"/>
          </p:cNvSpPr>
          <p:nvPr>
            <p:ph sz="half" idx="2"/>
          </p:nvPr>
        </p:nvSpPr>
        <p:spPr>
          <a:xfrm>
            <a:off x="472381" y="3340100"/>
            <a:ext cx="2901255" cy="4912784"/>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5" name="Espace réservé du texte 4"/>
          <p:cNvSpPr>
            <a:spLocks noGrp="1"/>
          </p:cNvSpPr>
          <p:nvPr>
            <p:ph type="body" sz="quarter" idx="3"/>
          </p:nvPr>
        </p:nvSpPr>
        <p:spPr>
          <a:xfrm>
            <a:off x="3471863" y="2241551"/>
            <a:ext cx="2915543" cy="1098549"/>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fr-FR"/>
              <a:t>Modifiez les styles du texte du masque</a:t>
            </a:r>
          </a:p>
        </p:txBody>
      </p:sp>
      <p:sp>
        <p:nvSpPr>
          <p:cNvPr id="6" name="Espace réservé du contenu 5"/>
          <p:cNvSpPr>
            <a:spLocks noGrp="1"/>
          </p:cNvSpPr>
          <p:nvPr>
            <p:ph sz="quarter" idx="4"/>
          </p:nvPr>
        </p:nvSpPr>
        <p:spPr>
          <a:xfrm>
            <a:off x="3471863" y="3340100"/>
            <a:ext cx="2915543" cy="4912784"/>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7" name="Espace réservé de la date 6"/>
          <p:cNvSpPr>
            <a:spLocks noGrp="1"/>
          </p:cNvSpPr>
          <p:nvPr>
            <p:ph type="dt" sz="half" idx="10"/>
          </p:nvPr>
        </p:nvSpPr>
        <p:spPr/>
        <p:txBody>
          <a:bodyPr/>
          <a:lstStyle/>
          <a:p>
            <a:fld id="{638941B0-F4D5-4460-BCAD-F7E2B41A8257}" type="datetimeFigureOut">
              <a:rPr lang="de-DE" smtClean="0"/>
              <a:t>13.01.2023</a:t>
            </a:fld>
            <a:endParaRPr lang="de-DE"/>
          </a:p>
        </p:txBody>
      </p:sp>
      <p:sp>
        <p:nvSpPr>
          <p:cNvPr id="8" name="Espace réservé du pied de page 7"/>
          <p:cNvSpPr>
            <a:spLocks noGrp="1"/>
          </p:cNvSpPr>
          <p:nvPr>
            <p:ph type="ftr" sz="quarter" idx="11"/>
          </p:nvPr>
        </p:nvSpPr>
        <p:spPr/>
        <p:txBody>
          <a:bodyPr/>
          <a:lstStyle/>
          <a:p>
            <a:endParaRPr lang="de-DE"/>
          </a:p>
        </p:txBody>
      </p:sp>
      <p:sp>
        <p:nvSpPr>
          <p:cNvPr id="9" name="Espace réservé du numéro de diapositive 8"/>
          <p:cNvSpPr>
            <a:spLocks noGrp="1"/>
          </p:cNvSpPr>
          <p:nvPr>
            <p:ph type="sldNum" sz="quarter" idx="12"/>
          </p:nvPr>
        </p:nvSpPr>
        <p:spPr/>
        <p:txBody>
          <a:bodyPr/>
          <a:lstStyle/>
          <a:p>
            <a:fld id="{27C6CCC6-2BE5-4E42-96A4-D1E8E81A3D8E}" type="slidenum">
              <a:rPr lang="de-DE" smtClean="0"/>
              <a:t>‹N°›</a:t>
            </a:fld>
            <a:endParaRPr lang="de-DE"/>
          </a:p>
        </p:txBody>
      </p:sp>
    </p:spTree>
    <p:extLst>
      <p:ext uri="{BB962C8B-B14F-4D97-AF65-F5344CB8AC3E}">
        <p14:creationId xmlns:p14="http://schemas.microsoft.com/office/powerpoint/2010/main" val="26118665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de-DE"/>
          </a:p>
        </p:txBody>
      </p:sp>
      <p:sp>
        <p:nvSpPr>
          <p:cNvPr id="3" name="Espace réservé de la date 2"/>
          <p:cNvSpPr>
            <a:spLocks noGrp="1"/>
          </p:cNvSpPr>
          <p:nvPr>
            <p:ph type="dt" sz="half" idx="10"/>
          </p:nvPr>
        </p:nvSpPr>
        <p:spPr/>
        <p:txBody>
          <a:bodyPr/>
          <a:lstStyle/>
          <a:p>
            <a:fld id="{638941B0-F4D5-4460-BCAD-F7E2B41A8257}" type="datetimeFigureOut">
              <a:rPr lang="de-DE" smtClean="0"/>
              <a:t>13.01.2023</a:t>
            </a:fld>
            <a:endParaRPr lang="de-DE"/>
          </a:p>
        </p:txBody>
      </p:sp>
      <p:sp>
        <p:nvSpPr>
          <p:cNvPr id="4" name="Espace réservé du pied de page 3"/>
          <p:cNvSpPr>
            <a:spLocks noGrp="1"/>
          </p:cNvSpPr>
          <p:nvPr>
            <p:ph type="ftr" sz="quarter" idx="11"/>
          </p:nvPr>
        </p:nvSpPr>
        <p:spPr/>
        <p:txBody>
          <a:bodyPr/>
          <a:lstStyle/>
          <a:p>
            <a:endParaRPr lang="de-DE"/>
          </a:p>
        </p:txBody>
      </p:sp>
      <p:sp>
        <p:nvSpPr>
          <p:cNvPr id="5" name="Espace réservé du numéro de diapositive 4"/>
          <p:cNvSpPr>
            <a:spLocks noGrp="1"/>
          </p:cNvSpPr>
          <p:nvPr>
            <p:ph type="sldNum" sz="quarter" idx="12"/>
          </p:nvPr>
        </p:nvSpPr>
        <p:spPr/>
        <p:txBody>
          <a:bodyPr/>
          <a:lstStyle/>
          <a:p>
            <a:fld id="{27C6CCC6-2BE5-4E42-96A4-D1E8E81A3D8E}" type="slidenum">
              <a:rPr lang="de-DE" smtClean="0"/>
              <a:t>‹N°›</a:t>
            </a:fld>
            <a:endParaRPr lang="de-DE"/>
          </a:p>
        </p:txBody>
      </p:sp>
    </p:spTree>
    <p:extLst>
      <p:ext uri="{BB962C8B-B14F-4D97-AF65-F5344CB8AC3E}">
        <p14:creationId xmlns:p14="http://schemas.microsoft.com/office/powerpoint/2010/main" val="3395854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638941B0-F4D5-4460-BCAD-F7E2B41A8257}" type="datetimeFigureOut">
              <a:rPr lang="de-DE" smtClean="0"/>
              <a:t>13.01.2023</a:t>
            </a:fld>
            <a:endParaRPr lang="de-DE"/>
          </a:p>
        </p:txBody>
      </p:sp>
      <p:sp>
        <p:nvSpPr>
          <p:cNvPr id="3" name="Espace réservé du pied de page 2"/>
          <p:cNvSpPr>
            <a:spLocks noGrp="1"/>
          </p:cNvSpPr>
          <p:nvPr>
            <p:ph type="ftr" sz="quarter" idx="11"/>
          </p:nvPr>
        </p:nvSpPr>
        <p:spPr/>
        <p:txBody>
          <a:bodyPr/>
          <a:lstStyle/>
          <a:p>
            <a:endParaRPr lang="de-DE"/>
          </a:p>
        </p:txBody>
      </p:sp>
      <p:sp>
        <p:nvSpPr>
          <p:cNvPr id="4" name="Espace réservé du numéro de diapositive 3"/>
          <p:cNvSpPr>
            <a:spLocks noGrp="1"/>
          </p:cNvSpPr>
          <p:nvPr>
            <p:ph type="sldNum" sz="quarter" idx="12"/>
          </p:nvPr>
        </p:nvSpPr>
        <p:spPr/>
        <p:txBody>
          <a:bodyPr/>
          <a:lstStyle/>
          <a:p>
            <a:fld id="{27C6CCC6-2BE5-4E42-96A4-D1E8E81A3D8E}" type="slidenum">
              <a:rPr lang="de-DE" smtClean="0"/>
              <a:t>‹N°›</a:t>
            </a:fld>
            <a:endParaRPr lang="de-DE"/>
          </a:p>
        </p:txBody>
      </p:sp>
    </p:spTree>
    <p:extLst>
      <p:ext uri="{BB962C8B-B14F-4D97-AF65-F5344CB8AC3E}">
        <p14:creationId xmlns:p14="http://schemas.microsoft.com/office/powerpoint/2010/main" val="4040201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72381" y="609600"/>
            <a:ext cx="2211884" cy="2133600"/>
          </a:xfrm>
        </p:spPr>
        <p:txBody>
          <a:bodyPr anchor="b"/>
          <a:lstStyle>
            <a:lvl1pPr>
              <a:defRPr sz="4267"/>
            </a:lvl1pPr>
          </a:lstStyle>
          <a:p>
            <a:r>
              <a:rPr lang="fr-FR"/>
              <a:t>Modifiez le style du titre</a:t>
            </a:r>
            <a:endParaRPr lang="de-DE"/>
          </a:p>
        </p:txBody>
      </p:sp>
      <p:sp>
        <p:nvSpPr>
          <p:cNvPr id="3" name="Espace réservé du contenu 2"/>
          <p:cNvSpPr>
            <a:spLocks noGrp="1"/>
          </p:cNvSpPr>
          <p:nvPr>
            <p:ph idx="1"/>
          </p:nvPr>
        </p:nvSpPr>
        <p:spPr>
          <a:xfrm>
            <a:off x="2915543" y="1316569"/>
            <a:ext cx="3471863" cy="6498167"/>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4" name="Espace réservé du texte 3"/>
          <p:cNvSpPr>
            <a:spLocks noGrp="1"/>
          </p:cNvSpPr>
          <p:nvPr>
            <p:ph type="body" sz="half" idx="2"/>
          </p:nvPr>
        </p:nvSpPr>
        <p:spPr>
          <a:xfrm>
            <a:off x="472381" y="2743200"/>
            <a:ext cx="2211884" cy="5082117"/>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638941B0-F4D5-4460-BCAD-F7E2B41A8257}" type="datetimeFigureOut">
              <a:rPr lang="de-DE" smtClean="0"/>
              <a:t>13.01.2023</a:t>
            </a:fld>
            <a:endParaRPr lang="de-DE"/>
          </a:p>
        </p:txBody>
      </p:sp>
      <p:sp>
        <p:nvSpPr>
          <p:cNvPr id="6" name="Espace réservé du pied de page 5"/>
          <p:cNvSpPr>
            <a:spLocks noGrp="1"/>
          </p:cNvSpPr>
          <p:nvPr>
            <p:ph type="ftr" sz="quarter" idx="11"/>
          </p:nvPr>
        </p:nvSpPr>
        <p:spPr/>
        <p:txBody>
          <a:bodyPr/>
          <a:lstStyle/>
          <a:p>
            <a:endParaRPr lang="de-DE"/>
          </a:p>
        </p:txBody>
      </p:sp>
      <p:sp>
        <p:nvSpPr>
          <p:cNvPr id="7" name="Espace réservé du numéro de diapositive 6"/>
          <p:cNvSpPr>
            <a:spLocks noGrp="1"/>
          </p:cNvSpPr>
          <p:nvPr>
            <p:ph type="sldNum" sz="quarter" idx="12"/>
          </p:nvPr>
        </p:nvSpPr>
        <p:spPr/>
        <p:txBody>
          <a:bodyPr/>
          <a:lstStyle/>
          <a:p>
            <a:fld id="{27C6CCC6-2BE5-4E42-96A4-D1E8E81A3D8E}" type="slidenum">
              <a:rPr lang="de-DE" smtClean="0"/>
              <a:t>‹N°›</a:t>
            </a:fld>
            <a:endParaRPr lang="de-DE"/>
          </a:p>
        </p:txBody>
      </p:sp>
    </p:spTree>
    <p:extLst>
      <p:ext uri="{BB962C8B-B14F-4D97-AF65-F5344CB8AC3E}">
        <p14:creationId xmlns:p14="http://schemas.microsoft.com/office/powerpoint/2010/main" val="270640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72381" y="609600"/>
            <a:ext cx="2211884" cy="2133600"/>
          </a:xfrm>
        </p:spPr>
        <p:txBody>
          <a:bodyPr anchor="b"/>
          <a:lstStyle>
            <a:lvl1pPr>
              <a:defRPr sz="4267"/>
            </a:lvl1pPr>
          </a:lstStyle>
          <a:p>
            <a:r>
              <a:rPr lang="fr-FR"/>
              <a:t>Modifiez le style du titre</a:t>
            </a:r>
            <a:endParaRPr lang="de-DE"/>
          </a:p>
        </p:txBody>
      </p:sp>
      <p:sp>
        <p:nvSpPr>
          <p:cNvPr id="3" name="Espace réservé pour une image  2"/>
          <p:cNvSpPr>
            <a:spLocks noGrp="1"/>
          </p:cNvSpPr>
          <p:nvPr>
            <p:ph type="pic" idx="1"/>
          </p:nvPr>
        </p:nvSpPr>
        <p:spPr>
          <a:xfrm>
            <a:off x="2915543" y="1316569"/>
            <a:ext cx="3471863" cy="6498167"/>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de-DE"/>
          </a:p>
        </p:txBody>
      </p:sp>
      <p:sp>
        <p:nvSpPr>
          <p:cNvPr id="4" name="Espace réservé du texte 3"/>
          <p:cNvSpPr>
            <a:spLocks noGrp="1"/>
          </p:cNvSpPr>
          <p:nvPr>
            <p:ph type="body" sz="half" idx="2"/>
          </p:nvPr>
        </p:nvSpPr>
        <p:spPr>
          <a:xfrm>
            <a:off x="472381" y="2743200"/>
            <a:ext cx="2211884" cy="5082117"/>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638941B0-F4D5-4460-BCAD-F7E2B41A8257}" type="datetimeFigureOut">
              <a:rPr lang="de-DE" smtClean="0"/>
              <a:t>13.01.2023</a:t>
            </a:fld>
            <a:endParaRPr lang="de-DE"/>
          </a:p>
        </p:txBody>
      </p:sp>
      <p:sp>
        <p:nvSpPr>
          <p:cNvPr id="6" name="Espace réservé du pied de page 5"/>
          <p:cNvSpPr>
            <a:spLocks noGrp="1"/>
          </p:cNvSpPr>
          <p:nvPr>
            <p:ph type="ftr" sz="quarter" idx="11"/>
          </p:nvPr>
        </p:nvSpPr>
        <p:spPr/>
        <p:txBody>
          <a:bodyPr/>
          <a:lstStyle/>
          <a:p>
            <a:endParaRPr lang="de-DE"/>
          </a:p>
        </p:txBody>
      </p:sp>
      <p:sp>
        <p:nvSpPr>
          <p:cNvPr id="7" name="Espace réservé du numéro de diapositive 6"/>
          <p:cNvSpPr>
            <a:spLocks noGrp="1"/>
          </p:cNvSpPr>
          <p:nvPr>
            <p:ph type="sldNum" sz="quarter" idx="12"/>
          </p:nvPr>
        </p:nvSpPr>
        <p:spPr/>
        <p:txBody>
          <a:bodyPr/>
          <a:lstStyle/>
          <a:p>
            <a:fld id="{27C6CCC6-2BE5-4E42-96A4-D1E8E81A3D8E}" type="slidenum">
              <a:rPr lang="de-DE" smtClean="0"/>
              <a:t>‹N°›</a:t>
            </a:fld>
            <a:endParaRPr lang="de-DE"/>
          </a:p>
        </p:txBody>
      </p:sp>
    </p:spTree>
    <p:extLst>
      <p:ext uri="{BB962C8B-B14F-4D97-AF65-F5344CB8AC3E}">
        <p14:creationId xmlns:p14="http://schemas.microsoft.com/office/powerpoint/2010/main" val="1610903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de-DE"/>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4" name="Espace réservé de la date 3"/>
          <p:cNvSpPr>
            <a:spLocks noGrp="1"/>
          </p:cNvSpPr>
          <p:nvPr>
            <p:ph type="dt" sz="half" idx="10"/>
          </p:nvPr>
        </p:nvSpPr>
        <p:spPr/>
        <p:txBody>
          <a:bodyPr/>
          <a:lstStyle/>
          <a:p>
            <a:fld id="{638941B0-F4D5-4460-BCAD-F7E2B41A8257}" type="datetimeFigureOut">
              <a:rPr lang="de-DE" smtClean="0"/>
              <a:t>13.01.2023</a:t>
            </a:fld>
            <a:endParaRPr lang="de-DE"/>
          </a:p>
        </p:txBody>
      </p:sp>
      <p:sp>
        <p:nvSpPr>
          <p:cNvPr id="5" name="Espace réservé du pied de page 4"/>
          <p:cNvSpPr>
            <a:spLocks noGrp="1"/>
          </p:cNvSpPr>
          <p:nvPr>
            <p:ph type="ftr" sz="quarter" idx="11"/>
          </p:nvPr>
        </p:nvSpPr>
        <p:spPr/>
        <p:txBody>
          <a:bodyPr/>
          <a:lstStyle/>
          <a:p>
            <a:endParaRPr lang="de-DE"/>
          </a:p>
        </p:txBody>
      </p:sp>
      <p:sp>
        <p:nvSpPr>
          <p:cNvPr id="6" name="Espace réservé du numéro de diapositive 5"/>
          <p:cNvSpPr>
            <a:spLocks noGrp="1"/>
          </p:cNvSpPr>
          <p:nvPr>
            <p:ph type="sldNum" sz="quarter" idx="12"/>
          </p:nvPr>
        </p:nvSpPr>
        <p:spPr/>
        <p:txBody>
          <a:bodyPr/>
          <a:lstStyle/>
          <a:p>
            <a:fld id="{27C6CCC6-2BE5-4E42-96A4-D1E8E81A3D8E}" type="slidenum">
              <a:rPr lang="de-DE" smtClean="0"/>
              <a:t>‹N°›</a:t>
            </a:fld>
            <a:endParaRPr lang="de-DE"/>
          </a:p>
        </p:txBody>
      </p:sp>
    </p:spTree>
    <p:extLst>
      <p:ext uri="{BB962C8B-B14F-4D97-AF65-F5344CB8AC3E}">
        <p14:creationId xmlns:p14="http://schemas.microsoft.com/office/powerpoint/2010/main" val="4172787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4907757" y="486834"/>
            <a:ext cx="1478756" cy="7749117"/>
          </a:xfrm>
        </p:spPr>
        <p:txBody>
          <a:bodyPr vert="eaVert"/>
          <a:lstStyle/>
          <a:p>
            <a:r>
              <a:rPr lang="fr-FR"/>
              <a:t>Modifiez le style du titre</a:t>
            </a:r>
            <a:endParaRPr lang="de-DE"/>
          </a:p>
        </p:txBody>
      </p:sp>
      <p:sp>
        <p:nvSpPr>
          <p:cNvPr id="3" name="Espace réservé du texte vertical 2"/>
          <p:cNvSpPr>
            <a:spLocks noGrp="1"/>
          </p:cNvSpPr>
          <p:nvPr>
            <p:ph type="body" orient="vert" idx="1"/>
          </p:nvPr>
        </p:nvSpPr>
        <p:spPr>
          <a:xfrm>
            <a:off x="471488" y="486834"/>
            <a:ext cx="4350544" cy="7749117"/>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4" name="Espace réservé de la date 3"/>
          <p:cNvSpPr>
            <a:spLocks noGrp="1"/>
          </p:cNvSpPr>
          <p:nvPr>
            <p:ph type="dt" sz="half" idx="10"/>
          </p:nvPr>
        </p:nvSpPr>
        <p:spPr/>
        <p:txBody>
          <a:bodyPr/>
          <a:lstStyle/>
          <a:p>
            <a:fld id="{638941B0-F4D5-4460-BCAD-F7E2B41A8257}" type="datetimeFigureOut">
              <a:rPr lang="de-DE" smtClean="0"/>
              <a:t>13.01.2023</a:t>
            </a:fld>
            <a:endParaRPr lang="de-DE"/>
          </a:p>
        </p:txBody>
      </p:sp>
      <p:sp>
        <p:nvSpPr>
          <p:cNvPr id="5" name="Espace réservé du pied de page 4"/>
          <p:cNvSpPr>
            <a:spLocks noGrp="1"/>
          </p:cNvSpPr>
          <p:nvPr>
            <p:ph type="ftr" sz="quarter" idx="11"/>
          </p:nvPr>
        </p:nvSpPr>
        <p:spPr/>
        <p:txBody>
          <a:bodyPr/>
          <a:lstStyle/>
          <a:p>
            <a:endParaRPr lang="de-DE"/>
          </a:p>
        </p:txBody>
      </p:sp>
      <p:sp>
        <p:nvSpPr>
          <p:cNvPr id="6" name="Espace réservé du numéro de diapositive 5"/>
          <p:cNvSpPr>
            <a:spLocks noGrp="1"/>
          </p:cNvSpPr>
          <p:nvPr>
            <p:ph type="sldNum" sz="quarter" idx="12"/>
          </p:nvPr>
        </p:nvSpPr>
        <p:spPr/>
        <p:txBody>
          <a:bodyPr/>
          <a:lstStyle/>
          <a:p>
            <a:fld id="{27C6CCC6-2BE5-4E42-96A4-D1E8E81A3D8E}" type="slidenum">
              <a:rPr lang="de-DE" smtClean="0"/>
              <a:t>‹N°›</a:t>
            </a:fld>
            <a:endParaRPr lang="de-DE"/>
          </a:p>
        </p:txBody>
      </p:sp>
    </p:spTree>
    <p:extLst>
      <p:ext uri="{BB962C8B-B14F-4D97-AF65-F5344CB8AC3E}">
        <p14:creationId xmlns:p14="http://schemas.microsoft.com/office/powerpoint/2010/main" val="1902177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fr-FR"/>
              <a:t>Modifiez le style du titre</a:t>
            </a:r>
            <a:endParaRPr lang="de-DE"/>
          </a:p>
        </p:txBody>
      </p:sp>
      <p:sp>
        <p:nvSpPr>
          <p:cNvPr id="3" name="Espace réservé du texte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4" name="Espace réservé de la date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1600">
                <a:solidFill>
                  <a:schemeClr val="tx1">
                    <a:tint val="75000"/>
                  </a:schemeClr>
                </a:solidFill>
              </a:defRPr>
            </a:lvl1pPr>
          </a:lstStyle>
          <a:p>
            <a:fld id="{638941B0-F4D5-4460-BCAD-F7E2B41A8257}" type="datetimeFigureOut">
              <a:rPr lang="de-DE" smtClean="0"/>
              <a:t>13.01.2023</a:t>
            </a:fld>
            <a:endParaRPr lang="de-DE"/>
          </a:p>
        </p:txBody>
      </p:sp>
      <p:sp>
        <p:nvSpPr>
          <p:cNvPr id="5" name="Espace réservé du pied de page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de-DE"/>
          </a:p>
        </p:txBody>
      </p:sp>
      <p:sp>
        <p:nvSpPr>
          <p:cNvPr id="6" name="Espace réservé du numéro de diapositive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1600">
                <a:solidFill>
                  <a:schemeClr val="tx1">
                    <a:tint val="75000"/>
                  </a:schemeClr>
                </a:solidFill>
              </a:defRPr>
            </a:lvl1pPr>
          </a:lstStyle>
          <a:p>
            <a:fld id="{27C6CCC6-2BE5-4E42-96A4-D1E8E81A3D8E}" type="slidenum">
              <a:rPr lang="de-DE" smtClean="0"/>
              <a:t>‹N°›</a:t>
            </a:fld>
            <a:endParaRPr lang="de-DE"/>
          </a:p>
        </p:txBody>
      </p:sp>
    </p:spTree>
    <p:extLst>
      <p:ext uri="{BB962C8B-B14F-4D97-AF65-F5344CB8AC3E}">
        <p14:creationId xmlns:p14="http://schemas.microsoft.com/office/powerpoint/2010/main" val="3071127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youtube.com/playlist?list=PLK1AxSKjOiQD8UAustWxzOZpcRgBCr98w"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6FAF7820-9553-41DE-85F9-E3164F2FA498}"/>
              </a:ext>
            </a:extLst>
          </p:cNvPr>
          <p:cNvSpPr/>
          <p:nvPr/>
        </p:nvSpPr>
        <p:spPr>
          <a:xfrm>
            <a:off x="241594" y="3546497"/>
            <a:ext cx="3646719" cy="303566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cs typeface="Calibri"/>
            </a:endParaRPr>
          </a:p>
        </p:txBody>
      </p:sp>
      <p:sp>
        <p:nvSpPr>
          <p:cNvPr id="4" name="Forme en L 3">
            <a:extLst>
              <a:ext uri="{FF2B5EF4-FFF2-40B4-BE49-F238E27FC236}">
                <a16:creationId xmlns:a16="http://schemas.microsoft.com/office/drawing/2014/main" id="{05A56007-550E-4C04-A166-2E23D32B523B}"/>
              </a:ext>
            </a:extLst>
          </p:cNvPr>
          <p:cNvSpPr/>
          <p:nvPr/>
        </p:nvSpPr>
        <p:spPr>
          <a:xfrm rot="5400000">
            <a:off x="3298752" y="-2847752"/>
            <a:ext cx="283830" cy="6493243"/>
          </a:xfrm>
          <a:prstGeom prst="corner">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Forme en L 4">
            <a:extLst>
              <a:ext uri="{FF2B5EF4-FFF2-40B4-BE49-F238E27FC236}">
                <a16:creationId xmlns:a16="http://schemas.microsoft.com/office/drawing/2014/main" id="{EDC95F46-D688-4B62-B47F-64312F723763}"/>
              </a:ext>
            </a:extLst>
          </p:cNvPr>
          <p:cNvSpPr/>
          <p:nvPr/>
        </p:nvSpPr>
        <p:spPr>
          <a:xfrm rot="16200000">
            <a:off x="3296778" y="5571126"/>
            <a:ext cx="385430" cy="6544043"/>
          </a:xfrm>
          <a:prstGeom prst="corner">
            <a:avLst>
              <a:gd name="adj1" fmla="val 43756"/>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1C4CFF7A-E16B-4E74-8BFC-C9D5E5C7CDE0}"/>
              </a:ext>
            </a:extLst>
          </p:cNvPr>
          <p:cNvSpPr txBox="1"/>
          <p:nvPr/>
        </p:nvSpPr>
        <p:spPr>
          <a:xfrm>
            <a:off x="2054078" y="485775"/>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a:latin typeface="Univers"/>
              </a:rPr>
              <a:t>Fiche pratique</a:t>
            </a:r>
          </a:p>
        </p:txBody>
      </p:sp>
      <p:sp>
        <p:nvSpPr>
          <p:cNvPr id="12" name="ZoneTexte 11">
            <a:extLst>
              <a:ext uri="{FF2B5EF4-FFF2-40B4-BE49-F238E27FC236}">
                <a16:creationId xmlns:a16="http://schemas.microsoft.com/office/drawing/2014/main" id="{90048ECC-CA97-4DD7-B562-A92B8A1FECF5}"/>
              </a:ext>
            </a:extLst>
          </p:cNvPr>
          <p:cNvSpPr txBox="1"/>
          <p:nvPr/>
        </p:nvSpPr>
        <p:spPr>
          <a:xfrm>
            <a:off x="230278" y="1498313"/>
            <a:ext cx="6314795" cy="2002023"/>
          </a:xfrm>
          <a:prstGeom prst="rect">
            <a:avLst/>
          </a:prstGeom>
          <a:noFill/>
          <a:ln>
            <a:solidFill>
              <a:srgbClr val="DB0029"/>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150000"/>
              </a:lnSpc>
              <a:spcBef>
                <a:spcPts val="100"/>
              </a:spcBef>
            </a:pPr>
            <a:r>
              <a:rPr lang="fr-FR" sz="1200" b="1" dirty="0">
                <a:solidFill>
                  <a:srgbClr val="FF0000"/>
                </a:solidFill>
                <a:latin typeface="Univers"/>
              </a:rPr>
              <a:t>QU'EST-CE QUE C'EST ?</a:t>
            </a:r>
            <a:endParaRPr lang="fr-FR" sz="1000" dirty="0">
              <a:solidFill>
                <a:srgbClr val="FF0000"/>
              </a:solidFill>
              <a:latin typeface="Univers"/>
            </a:endParaRPr>
          </a:p>
          <a:p>
            <a:pPr>
              <a:spcBef>
                <a:spcPts val="100"/>
              </a:spcBef>
            </a:pPr>
            <a:endParaRPr lang="fr-FR" altLang="fr-FR" sz="800" dirty="0"/>
          </a:p>
          <a:p>
            <a:pPr>
              <a:spcBef>
                <a:spcPts val="100"/>
              </a:spcBef>
            </a:pPr>
            <a:r>
              <a:rPr lang="fr-FR" altLang="fr-FR" sz="1100" dirty="0"/>
              <a:t>DEI PRO a évolué vers une nouvelle présentation des comptes </a:t>
            </a:r>
            <a:r>
              <a:rPr lang="fr-FR" sz="1100" dirty="0"/>
              <a:t>pour les entrepreneurs individuels* . Cette nouvelle offre de banque à distance simple, avec des besoins proches de ceux des particuliers permet aux entrepreneurs individuels de disposer d’une consultation et d’une gestion de leurs comptes sur le web et sur une application.</a:t>
            </a:r>
            <a:r>
              <a:rPr lang="fr-FR" sz="1100" b="1" dirty="0"/>
              <a:t> </a:t>
            </a:r>
            <a:r>
              <a:rPr lang="fr-FR" sz="1100" dirty="0"/>
              <a:t>Avec le nouveau DEI PRO, nous proposons à nos clients de vivre une expérience similaire côté PART et côté PRO.</a:t>
            </a:r>
          </a:p>
          <a:p>
            <a:pPr>
              <a:spcBef>
                <a:spcPts val="100"/>
              </a:spcBef>
            </a:pPr>
            <a:endParaRPr lang="fr-FR" sz="800" dirty="0">
              <a:latin typeface="Calibri"/>
              <a:cs typeface="Calibri"/>
            </a:endParaRPr>
          </a:p>
          <a:p>
            <a:pPr>
              <a:spcBef>
                <a:spcPts val="100"/>
              </a:spcBef>
            </a:pPr>
            <a:r>
              <a:rPr lang="fr-FR" sz="1100" dirty="0">
                <a:latin typeface="Calibri"/>
                <a:cs typeface="Calibri"/>
              </a:rPr>
              <a:t>DEI est disponible :</a:t>
            </a:r>
            <a:endParaRPr lang="en-US" sz="1100" dirty="0">
              <a:latin typeface="Calibri"/>
              <a:cs typeface="Calibri"/>
            </a:endParaRPr>
          </a:p>
          <a:p>
            <a:pPr marL="1085850" lvl="2" indent="-171450" fontAlgn="base">
              <a:lnSpc>
                <a:spcPts val="0"/>
              </a:lnSpc>
              <a:spcBef>
                <a:spcPts val="1100"/>
              </a:spcBef>
              <a:buFont typeface="Arial" panose="020B0604020202020204" pitchFamily="34" charset="0"/>
              <a:buChar char="•"/>
            </a:pPr>
            <a:r>
              <a:rPr lang="fr-FR" sz="1100" dirty="0">
                <a:latin typeface="Calibri"/>
                <a:cs typeface="Calibri"/>
              </a:rPr>
              <a:t>Pour les clients particuliers et/ou les entrepreneurs individuels</a:t>
            </a:r>
          </a:p>
          <a:p>
            <a:pPr marL="1085850" lvl="2" indent="-171450" fontAlgn="base">
              <a:lnSpc>
                <a:spcPts val="0"/>
              </a:lnSpc>
              <a:spcBef>
                <a:spcPts val="1100"/>
              </a:spcBef>
              <a:buFont typeface="Arial" panose="020B0604020202020204" pitchFamily="34" charset="0"/>
              <a:buChar char="•"/>
            </a:pPr>
            <a:r>
              <a:rPr lang="fr-FR" sz="1100" dirty="0">
                <a:latin typeface="Calibri"/>
                <a:cs typeface="Calibri"/>
              </a:rPr>
              <a:t>Pour tous les établissements </a:t>
            </a:r>
            <a:endParaRPr lang="fr-FR" altLang="fr-FR" sz="1000" dirty="0">
              <a:latin typeface="Calibri"/>
              <a:cs typeface="Calibri"/>
            </a:endParaRPr>
          </a:p>
        </p:txBody>
      </p:sp>
      <p:sp>
        <p:nvSpPr>
          <p:cNvPr id="20" name="ZoneTexte 19">
            <a:extLst>
              <a:ext uri="{FF2B5EF4-FFF2-40B4-BE49-F238E27FC236}">
                <a16:creationId xmlns:a16="http://schemas.microsoft.com/office/drawing/2014/main" id="{DAF8AF92-DC56-4014-8EFB-73B447669E71}"/>
              </a:ext>
            </a:extLst>
          </p:cNvPr>
          <p:cNvSpPr txBox="1"/>
          <p:nvPr/>
        </p:nvSpPr>
        <p:spPr>
          <a:xfrm>
            <a:off x="318061" y="6663849"/>
            <a:ext cx="3570253" cy="1779974"/>
          </a:xfrm>
          <a:prstGeom prst="rect">
            <a:avLst/>
          </a:prstGeom>
          <a:noFill/>
          <a:ln>
            <a:solidFill>
              <a:srgbClr val="DB0029"/>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Aft>
                <a:spcPts val="200"/>
              </a:spcAft>
            </a:pPr>
            <a:r>
              <a:rPr lang="fr-FR" sz="1200" b="1" dirty="0">
                <a:solidFill>
                  <a:srgbClr val="FF0000"/>
                </a:solidFill>
                <a:latin typeface="Univers"/>
              </a:rPr>
              <a:t>EN SAVOIR PLUS</a:t>
            </a:r>
          </a:p>
          <a:p>
            <a:pPr algn="ctr">
              <a:spcAft>
                <a:spcPts val="200"/>
              </a:spcAft>
            </a:pPr>
            <a:endParaRPr lang="fr-FR" sz="600" dirty="0">
              <a:solidFill>
                <a:srgbClr val="FF0000"/>
              </a:solidFill>
              <a:latin typeface="Univers"/>
            </a:endParaRPr>
          </a:p>
          <a:p>
            <a:pPr>
              <a:spcAft>
                <a:spcPts val="200"/>
              </a:spcAft>
            </a:pPr>
            <a:r>
              <a:rPr lang="fr-FR" sz="1000" b="1" dirty="0">
                <a:solidFill>
                  <a:srgbClr val="FF0000"/>
                </a:solidFill>
                <a:latin typeface="Univers"/>
              </a:rPr>
              <a:t>SUPPORTS D'ACCOMPAGNEMENT</a:t>
            </a:r>
          </a:p>
          <a:p>
            <a:pPr>
              <a:spcAft>
                <a:spcPts val="200"/>
              </a:spcAft>
            </a:pPr>
            <a:r>
              <a:rPr lang="fr-FR" sz="1000" dirty="0"/>
              <a:t>En complément : supports d’accompagnement de la conduite du changement adaptés pour chacune des évolutions</a:t>
            </a:r>
            <a:endParaRPr lang="fr-FR" sz="1000" b="1" dirty="0">
              <a:solidFill>
                <a:srgbClr val="1B2A70"/>
              </a:solidFill>
              <a:latin typeface="Univers"/>
            </a:endParaRPr>
          </a:p>
          <a:p>
            <a:pPr marL="171450" indent="-171450">
              <a:spcAft>
                <a:spcPts val="200"/>
              </a:spcAft>
              <a:buFont typeface="Arial"/>
              <a:buChar char="•"/>
            </a:pPr>
            <a:r>
              <a:rPr lang="fr-FR" sz="1000" b="1" dirty="0">
                <a:latin typeface="Univers"/>
              </a:rPr>
              <a:t>Outil de formation</a:t>
            </a:r>
          </a:p>
          <a:p>
            <a:pPr>
              <a:spcAft>
                <a:spcPts val="200"/>
              </a:spcAft>
            </a:pPr>
            <a:r>
              <a:rPr lang="fr-FR" sz="1000" dirty="0">
                <a:latin typeface="Univers"/>
              </a:rPr>
              <a:t>Comprendre le fonctionnement de DEI PRO </a:t>
            </a:r>
            <a:endParaRPr lang="fr-FR" sz="1000" dirty="0">
              <a:cs typeface="Calibri" panose="020F0502020204030204"/>
            </a:endParaRPr>
          </a:p>
          <a:p>
            <a:pPr marL="171450" indent="-171450">
              <a:spcAft>
                <a:spcPts val="200"/>
              </a:spcAft>
              <a:buFont typeface="Arial"/>
              <a:buChar char="•"/>
            </a:pPr>
            <a:r>
              <a:rPr lang="fr-FR" sz="1000" b="1" dirty="0">
                <a:latin typeface="Univers"/>
              </a:rPr>
              <a:t>Tutoriels :</a:t>
            </a:r>
          </a:p>
          <a:p>
            <a:pPr marL="628650" lvl="1" indent="-171450">
              <a:spcAft>
                <a:spcPts val="200"/>
              </a:spcAft>
              <a:buFont typeface="Arial"/>
              <a:buChar char="•"/>
            </a:pPr>
            <a:r>
              <a:rPr lang="fr-FR" sz="1000" dirty="0">
                <a:latin typeface="Univers"/>
              </a:rPr>
              <a:t>Découvrez les nouveaux espaces clients web et mobile</a:t>
            </a:r>
            <a:endParaRPr lang="fr-FR" sz="1000" b="1" dirty="0">
              <a:latin typeface="Univers"/>
            </a:endParaRPr>
          </a:p>
        </p:txBody>
      </p:sp>
      <p:sp>
        <p:nvSpPr>
          <p:cNvPr id="2" name="ZoneTexte 1">
            <a:extLst>
              <a:ext uri="{FF2B5EF4-FFF2-40B4-BE49-F238E27FC236}">
                <a16:creationId xmlns:a16="http://schemas.microsoft.com/office/drawing/2014/main" id="{5E6B4E52-181E-4639-9E09-AD9347B59B00}"/>
              </a:ext>
            </a:extLst>
          </p:cNvPr>
          <p:cNvSpPr txBox="1"/>
          <p:nvPr/>
        </p:nvSpPr>
        <p:spPr>
          <a:xfrm rot="16200000">
            <a:off x="-1722394" y="6772339"/>
            <a:ext cx="3784600"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800">
                <a:latin typeface="Univers"/>
              </a:rPr>
              <a:t>Document à usage strictement interne – Ne pas diffuser</a:t>
            </a:r>
            <a:endParaRPr lang="fr-FR" sz="800">
              <a:latin typeface="Univers"/>
              <a:cs typeface="Calibri"/>
            </a:endParaRPr>
          </a:p>
        </p:txBody>
      </p:sp>
      <p:sp>
        <p:nvSpPr>
          <p:cNvPr id="14" name="ZoneTexte 13">
            <a:extLst>
              <a:ext uri="{FF2B5EF4-FFF2-40B4-BE49-F238E27FC236}">
                <a16:creationId xmlns:a16="http://schemas.microsoft.com/office/drawing/2014/main" id="{DAF8AF92-DC56-4014-8EFB-73B447669E71}"/>
              </a:ext>
            </a:extLst>
          </p:cNvPr>
          <p:cNvSpPr txBox="1"/>
          <p:nvPr/>
        </p:nvSpPr>
        <p:spPr>
          <a:xfrm>
            <a:off x="3967518" y="3555349"/>
            <a:ext cx="2566678" cy="2913618"/>
          </a:xfrm>
          <a:prstGeom prst="rect">
            <a:avLst/>
          </a:prstGeom>
          <a:noFill/>
          <a:ln>
            <a:solidFill>
              <a:srgbClr val="DB0029"/>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Aft>
                <a:spcPts val="200"/>
              </a:spcAft>
            </a:pPr>
            <a:r>
              <a:rPr lang="fr-FR" sz="1100" b="1" dirty="0">
                <a:solidFill>
                  <a:srgbClr val="FF0000"/>
                </a:solidFill>
                <a:latin typeface="Univers"/>
              </a:rPr>
              <a:t>LA CIBLE </a:t>
            </a:r>
          </a:p>
          <a:p>
            <a:pPr algn="ctr">
              <a:spcAft>
                <a:spcPts val="200"/>
              </a:spcAft>
            </a:pPr>
            <a:endParaRPr lang="fr-FR" sz="1100" b="1" dirty="0">
              <a:solidFill>
                <a:srgbClr val="FF0000"/>
              </a:solidFill>
              <a:latin typeface="Univers"/>
            </a:endParaRPr>
          </a:p>
          <a:p>
            <a:pPr marL="171450" indent="-171450">
              <a:spcAft>
                <a:spcPts val="200"/>
              </a:spcAft>
              <a:buFont typeface="Arial" panose="020B0604020202020204" pitchFamily="34" charset="0"/>
              <a:buChar char="•"/>
            </a:pPr>
            <a:r>
              <a:rPr lang="fr-FR" sz="1100" dirty="0"/>
              <a:t>Les entrepreneurs individuels</a:t>
            </a:r>
          </a:p>
          <a:p>
            <a:pPr marL="171450" indent="-171450">
              <a:spcAft>
                <a:spcPts val="200"/>
              </a:spcAft>
              <a:buFont typeface="Arial" panose="020B0604020202020204" pitchFamily="34" charset="0"/>
              <a:buChar char="•"/>
            </a:pPr>
            <a:endParaRPr lang="fr-FR" sz="1100" dirty="0"/>
          </a:p>
          <a:p>
            <a:pPr marL="171450" indent="-171450">
              <a:spcAft>
                <a:spcPts val="200"/>
              </a:spcAft>
              <a:buFont typeface="Arial" panose="020B0604020202020204" pitchFamily="34" charset="0"/>
              <a:buChar char="•"/>
            </a:pPr>
            <a:r>
              <a:rPr lang="fr-FR" sz="1100" u="sng" dirty="0"/>
              <a:t>Hors EI nécessitant : </a:t>
            </a:r>
          </a:p>
          <a:p>
            <a:pPr marL="171450" indent="-171450">
              <a:spcAft>
                <a:spcPts val="200"/>
              </a:spcAft>
              <a:buFont typeface="Arial" panose="020B0604020202020204" pitchFamily="34" charset="0"/>
              <a:buChar char="•"/>
            </a:pPr>
            <a:r>
              <a:rPr lang="fr-FR" sz="1100" dirty="0"/>
              <a:t>La mise en place d’un usager secondaire,</a:t>
            </a:r>
          </a:p>
          <a:p>
            <a:pPr marL="171450" indent="-171450">
              <a:spcAft>
                <a:spcPts val="200"/>
              </a:spcAft>
              <a:buFont typeface="Arial" panose="020B0604020202020204" pitchFamily="34" charset="0"/>
              <a:buChar char="•"/>
            </a:pPr>
            <a:r>
              <a:rPr lang="fr-FR" sz="1100" dirty="0"/>
              <a:t>Le suivi des effets de commerce, </a:t>
            </a:r>
          </a:p>
          <a:p>
            <a:pPr marL="171450" indent="-171450">
              <a:spcAft>
                <a:spcPts val="200"/>
              </a:spcAft>
              <a:buFont typeface="Arial" panose="020B0604020202020204" pitchFamily="34" charset="0"/>
              <a:buChar char="•"/>
            </a:pPr>
            <a:r>
              <a:rPr lang="fr-FR" sz="1100" dirty="0"/>
              <a:t> Des virements sur liste</a:t>
            </a:r>
          </a:p>
          <a:p>
            <a:pPr>
              <a:spcAft>
                <a:spcPts val="200"/>
              </a:spcAft>
            </a:pPr>
            <a:r>
              <a:rPr lang="fr-FR" sz="1100" dirty="0"/>
              <a:t>Ces EI pourront se voir proposer le service CE NET Comptes. </a:t>
            </a:r>
          </a:p>
          <a:p>
            <a:pPr algn="ctr">
              <a:spcAft>
                <a:spcPts val="200"/>
              </a:spcAft>
            </a:pPr>
            <a:endParaRPr lang="fr-FR" sz="1100" dirty="0">
              <a:solidFill>
                <a:srgbClr val="FF0000"/>
              </a:solidFill>
            </a:endParaRPr>
          </a:p>
          <a:p>
            <a:pPr>
              <a:spcAft>
                <a:spcPts val="200"/>
              </a:spcAft>
            </a:pPr>
            <a:r>
              <a:rPr lang="fr-FR" sz="1100" dirty="0">
                <a:solidFill>
                  <a:srgbClr val="FF0000"/>
                </a:solidFill>
              </a:rPr>
              <a:t>SUPPORTS D'ACCOMPAGNEMENT</a:t>
            </a:r>
          </a:p>
          <a:p>
            <a:pPr>
              <a:spcAft>
                <a:spcPts val="200"/>
              </a:spcAft>
            </a:pPr>
            <a:r>
              <a:rPr lang="fr-FR" sz="1100" dirty="0"/>
              <a:t>Arbre décisionnel pour sélectionner la bonne solution entre DEI PRO et CE NET.</a:t>
            </a:r>
            <a:endParaRPr lang="fr-FR" sz="1000" dirty="0"/>
          </a:p>
        </p:txBody>
      </p:sp>
      <p:pic>
        <p:nvPicPr>
          <p:cNvPr id="3" name="Imag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85502" y="3555349"/>
            <a:ext cx="350012" cy="362381"/>
          </a:xfrm>
          <a:prstGeom prst="rect">
            <a:avLst/>
          </a:prstGeom>
        </p:spPr>
      </p:pic>
      <p:sp>
        <p:nvSpPr>
          <p:cNvPr id="10" name="ZoneTexte 9">
            <a:extLst>
              <a:ext uri="{FF2B5EF4-FFF2-40B4-BE49-F238E27FC236}">
                <a16:creationId xmlns:a16="http://schemas.microsoft.com/office/drawing/2014/main" id="{FEB6CC78-499B-4E05-A11D-8E893C98C379}"/>
              </a:ext>
            </a:extLst>
          </p:cNvPr>
          <p:cNvSpPr txBox="1"/>
          <p:nvPr/>
        </p:nvSpPr>
        <p:spPr>
          <a:xfrm>
            <a:off x="1194460" y="8810294"/>
            <a:ext cx="4668981"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1000" dirty="0">
                <a:solidFill>
                  <a:srgbClr val="FFFFFF"/>
                </a:solidFill>
              </a:rPr>
              <a:t>Mai </a:t>
            </a:r>
            <a:r>
              <a:rPr lang="fr-FR" sz="1000" dirty="0">
                <a:solidFill>
                  <a:srgbClr val="FFFFFF"/>
                </a:solidFill>
                <a:cs typeface="Calibri"/>
              </a:rPr>
              <a:t>2022</a:t>
            </a:r>
            <a:endParaRPr lang="fr-FR" dirty="0">
              <a:solidFill>
                <a:srgbClr val="FFFFFF"/>
              </a:solidFill>
            </a:endParaRPr>
          </a:p>
        </p:txBody>
      </p:sp>
      <p:sp>
        <p:nvSpPr>
          <p:cNvPr id="21" name="ZoneTexte 20">
            <a:extLst>
              <a:ext uri="{FF2B5EF4-FFF2-40B4-BE49-F238E27FC236}">
                <a16:creationId xmlns:a16="http://schemas.microsoft.com/office/drawing/2014/main" id="{D5E4900C-5900-4F5B-B533-83CB48DF3A40}"/>
              </a:ext>
            </a:extLst>
          </p:cNvPr>
          <p:cNvSpPr txBox="1"/>
          <p:nvPr/>
        </p:nvSpPr>
        <p:spPr>
          <a:xfrm>
            <a:off x="896121" y="784190"/>
            <a:ext cx="5059112"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2000" b="1" dirty="0">
                <a:latin typeface="Univers"/>
              </a:rPr>
              <a:t>NOUVEL ESPACE CLIENT POUR LES ENTREPRENEURS INDIVIDUELS</a:t>
            </a:r>
            <a:endParaRPr lang="fr-FR" dirty="0"/>
          </a:p>
        </p:txBody>
      </p:sp>
      <p:sp>
        <p:nvSpPr>
          <p:cNvPr id="25" name="Rectangle 24"/>
          <p:cNvSpPr/>
          <p:nvPr/>
        </p:nvSpPr>
        <p:spPr>
          <a:xfrm>
            <a:off x="4081867" y="7097134"/>
            <a:ext cx="2566678" cy="1031051"/>
          </a:xfrm>
          <a:prstGeom prst="rect">
            <a:avLst/>
          </a:prstGeom>
          <a:solidFill>
            <a:srgbClr val="FF0000"/>
          </a:solidFill>
          <a:ln>
            <a:solidFill>
              <a:srgbClr val="DB0029"/>
            </a:solidFill>
          </a:ln>
        </p:spPr>
        <p:txBody>
          <a:bodyPr wrap="square">
            <a:spAutoFit/>
          </a:bodyPr>
          <a:lstStyle/>
          <a:p>
            <a:pPr algn="ctr">
              <a:spcAft>
                <a:spcPts val="200"/>
              </a:spcAft>
            </a:pPr>
            <a:r>
              <a:rPr lang="fr-FR" sz="1200" b="1" dirty="0">
                <a:solidFill>
                  <a:schemeClr val="bg1"/>
                </a:solidFill>
                <a:latin typeface="Univers"/>
              </a:rPr>
              <a:t>OÙ LES TROUVER ?</a:t>
            </a:r>
          </a:p>
          <a:p>
            <a:pPr>
              <a:spcAft>
                <a:spcPts val="200"/>
              </a:spcAft>
            </a:pPr>
            <a:endParaRPr lang="fr-FR" sz="800" b="1" dirty="0">
              <a:solidFill>
                <a:schemeClr val="bg1"/>
              </a:solidFill>
              <a:latin typeface="Univers"/>
            </a:endParaRPr>
          </a:p>
          <a:p>
            <a:pPr marL="171450" indent="-171450">
              <a:spcAft>
                <a:spcPts val="200"/>
              </a:spcAft>
              <a:buFont typeface="Arial"/>
              <a:buChar char="•"/>
            </a:pPr>
            <a:r>
              <a:rPr lang="fr-FR" sz="900" dirty="0">
                <a:solidFill>
                  <a:schemeClr val="bg1"/>
                </a:solidFill>
                <a:latin typeface="Univers"/>
              </a:rPr>
              <a:t>SharePoint Formation  </a:t>
            </a:r>
          </a:p>
          <a:p>
            <a:pPr marL="171450" indent="-171450">
              <a:spcAft>
                <a:spcPts val="200"/>
              </a:spcAft>
              <a:buFont typeface="Arial"/>
              <a:buChar char="•"/>
            </a:pPr>
            <a:r>
              <a:rPr lang="fr-FR" sz="900" dirty="0">
                <a:solidFill>
                  <a:schemeClr val="bg1"/>
                </a:solidFill>
                <a:latin typeface="Univers"/>
                <a:hlinkClick r:id="rId3">
                  <a:extLst>
                    <a:ext uri="{A12FA001-AC4F-418D-AE19-62706E023703}">
                      <ahyp:hlinkClr xmlns:ahyp="http://schemas.microsoft.com/office/drawing/2018/hyperlinkcolor" val="tx"/>
                    </a:ext>
                  </a:extLst>
                </a:hlinkClick>
              </a:rPr>
              <a:t>Chaine </a:t>
            </a:r>
            <a:r>
              <a:rPr lang="fr-FR" sz="900" dirty="0" err="1">
                <a:solidFill>
                  <a:schemeClr val="bg1"/>
                </a:solidFill>
                <a:latin typeface="Univers"/>
                <a:hlinkClick r:id="rId3">
                  <a:extLst>
                    <a:ext uri="{A12FA001-AC4F-418D-AE19-62706E023703}">
                      <ahyp:hlinkClr xmlns:ahyp="http://schemas.microsoft.com/office/drawing/2018/hyperlinkcolor" val="tx"/>
                    </a:ext>
                  </a:extLst>
                </a:hlinkClick>
              </a:rPr>
              <a:t>Youtube</a:t>
            </a:r>
            <a:r>
              <a:rPr lang="fr-FR" sz="900" dirty="0">
                <a:solidFill>
                  <a:schemeClr val="bg1"/>
                </a:solidFill>
                <a:latin typeface="Univers"/>
                <a:hlinkClick r:id="rId3">
                  <a:extLst>
                    <a:ext uri="{A12FA001-AC4F-418D-AE19-62706E023703}">
                      <ahyp:hlinkClr xmlns:ahyp="http://schemas.microsoft.com/office/drawing/2018/hyperlinkcolor" val="tx"/>
                    </a:ext>
                  </a:extLst>
                </a:hlinkClick>
              </a:rPr>
              <a:t> Caisse d’Epargne </a:t>
            </a:r>
            <a:r>
              <a:rPr lang="fr-FR" sz="900" dirty="0">
                <a:solidFill>
                  <a:schemeClr val="bg1"/>
                </a:solidFill>
                <a:latin typeface="Univers"/>
              </a:rPr>
              <a:t>(playlist Appli mobile-Les tutos Caisse d’Epargne)</a:t>
            </a:r>
          </a:p>
        </p:txBody>
      </p:sp>
      <p:sp>
        <p:nvSpPr>
          <p:cNvPr id="26" name="Flèche droite 25"/>
          <p:cNvSpPr/>
          <p:nvPr/>
        </p:nvSpPr>
        <p:spPr>
          <a:xfrm>
            <a:off x="3772945" y="7696928"/>
            <a:ext cx="389146" cy="256599"/>
          </a:xfrm>
          <a:prstGeom prst="right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p:cNvSpPr/>
          <p:nvPr/>
        </p:nvSpPr>
        <p:spPr>
          <a:xfrm>
            <a:off x="316058" y="3559958"/>
            <a:ext cx="3514197" cy="3385542"/>
          </a:xfrm>
          <a:prstGeom prst="rect">
            <a:avLst/>
          </a:prstGeom>
        </p:spPr>
        <p:txBody>
          <a:bodyPr wrap="square" lIns="91440" tIns="45720" rIns="91440" bIns="45720" anchor="t">
            <a:spAutoFit/>
          </a:bodyPr>
          <a:lstStyle/>
          <a:p>
            <a:pPr algn="ctr">
              <a:defRPr/>
            </a:pPr>
            <a:r>
              <a:rPr lang="fr-FR" altLang="fr-FR" sz="1400" b="1" dirty="0">
                <a:solidFill>
                  <a:schemeClr val="bg1"/>
                </a:solidFill>
                <a:latin typeface="Univers"/>
                <a:cs typeface="Calibri"/>
              </a:rPr>
              <a:t>AVANTAGES CLIENTS</a:t>
            </a:r>
          </a:p>
          <a:p>
            <a:pPr algn="ctr">
              <a:defRPr/>
            </a:pPr>
            <a:endParaRPr lang="fr-FR" altLang="fr-FR" sz="1000" dirty="0">
              <a:solidFill>
                <a:schemeClr val="bg1"/>
              </a:solidFill>
              <a:latin typeface="Univers"/>
              <a:cs typeface="Calibri"/>
            </a:endParaRPr>
          </a:p>
          <a:p>
            <a:pPr marL="171450" indent="-171450">
              <a:spcBef>
                <a:spcPct val="0"/>
              </a:spcBef>
              <a:spcAft>
                <a:spcPct val="0"/>
              </a:spcAft>
              <a:buFont typeface="Arial" panose="020B0604020202020204" pitchFamily="34" charset="0"/>
              <a:buChar char="•"/>
              <a:defRPr/>
            </a:pPr>
            <a:r>
              <a:rPr lang="fr-FR" altLang="fr-FR" sz="1000" b="1" dirty="0">
                <a:solidFill>
                  <a:schemeClr val="bg1"/>
                </a:solidFill>
                <a:latin typeface="Univers"/>
                <a:cs typeface="Calibri"/>
              </a:rPr>
              <a:t>Gestion de la double relation</a:t>
            </a:r>
          </a:p>
          <a:p>
            <a:pPr marL="628650" lvl="1" indent="-171450">
              <a:spcBef>
                <a:spcPct val="0"/>
              </a:spcBef>
              <a:spcAft>
                <a:spcPct val="0"/>
              </a:spcAft>
              <a:buFont typeface="Arial" panose="020B0604020202020204" pitchFamily="34" charset="0"/>
              <a:buChar char="•"/>
              <a:defRPr/>
            </a:pPr>
            <a:r>
              <a:rPr lang="fr-FR" sz="1000" dirty="0">
                <a:solidFill>
                  <a:schemeClr val="bg1"/>
                </a:solidFill>
                <a:latin typeface="Univers"/>
                <a:cs typeface="Calibri"/>
              </a:rPr>
              <a:t>Identification simple des comptes PRO et PART</a:t>
            </a:r>
          </a:p>
          <a:p>
            <a:pPr marL="628650" lvl="1" indent="-171450">
              <a:spcBef>
                <a:spcPct val="0"/>
              </a:spcBef>
              <a:spcAft>
                <a:spcPct val="0"/>
              </a:spcAft>
              <a:buFont typeface="Arial" panose="020B0604020202020204" pitchFamily="34" charset="0"/>
              <a:buChar char="•"/>
              <a:defRPr/>
            </a:pPr>
            <a:r>
              <a:rPr lang="fr-FR" sz="1000" dirty="0">
                <a:solidFill>
                  <a:schemeClr val="bg1"/>
                </a:solidFill>
                <a:latin typeface="Univers"/>
                <a:cs typeface="Calibri"/>
              </a:rPr>
              <a:t>Fluidité dans la gestion des comptes PRO et PART</a:t>
            </a:r>
          </a:p>
          <a:p>
            <a:pPr marL="628650" lvl="1" indent="-171450">
              <a:spcBef>
                <a:spcPct val="0"/>
              </a:spcBef>
              <a:spcAft>
                <a:spcPct val="0"/>
              </a:spcAft>
              <a:buFont typeface="Arial" panose="020B0604020202020204" pitchFamily="34" charset="0"/>
              <a:buChar char="•"/>
              <a:defRPr/>
            </a:pPr>
            <a:r>
              <a:rPr lang="fr-FR" sz="1000" dirty="0">
                <a:solidFill>
                  <a:schemeClr val="bg1"/>
                </a:solidFill>
                <a:latin typeface="Univers"/>
                <a:cs typeface="Calibri"/>
              </a:rPr>
              <a:t>Visualisation des comptes personnes morales par mandat</a:t>
            </a:r>
            <a:endParaRPr lang="en-US" sz="1000" dirty="0">
              <a:solidFill>
                <a:schemeClr val="bg1"/>
              </a:solidFill>
              <a:latin typeface="Univers"/>
              <a:cs typeface="Calibri"/>
            </a:endParaRPr>
          </a:p>
          <a:p>
            <a:pPr marL="171450" indent="-171450">
              <a:spcBef>
                <a:spcPct val="0"/>
              </a:spcBef>
              <a:spcAft>
                <a:spcPct val="0"/>
              </a:spcAft>
              <a:buFont typeface="Arial" panose="020B0604020202020204" pitchFamily="34" charset="0"/>
              <a:buChar char="•"/>
              <a:defRPr/>
            </a:pPr>
            <a:endParaRPr lang="fr-FR" sz="1000" b="1" dirty="0">
              <a:solidFill>
                <a:schemeClr val="bg1"/>
              </a:solidFill>
              <a:latin typeface="Univers"/>
              <a:cs typeface="Calibri"/>
            </a:endParaRPr>
          </a:p>
          <a:p>
            <a:pPr marL="171450" indent="-171450">
              <a:spcBef>
                <a:spcPct val="0"/>
              </a:spcBef>
              <a:spcAft>
                <a:spcPct val="0"/>
              </a:spcAft>
              <a:buFont typeface="Arial" panose="020B0604020202020204" pitchFamily="34" charset="0"/>
              <a:buChar char="•"/>
              <a:defRPr/>
            </a:pPr>
            <a:r>
              <a:rPr lang="fr-FR" sz="1000" b="1" dirty="0">
                <a:solidFill>
                  <a:schemeClr val="bg1"/>
                </a:solidFill>
                <a:latin typeface="Univers"/>
                <a:cs typeface="Calibri"/>
              </a:rPr>
              <a:t>Des services pratiques côté  : </a:t>
            </a:r>
            <a:endParaRPr lang="fr-FR" sz="1000" dirty="0">
              <a:solidFill>
                <a:schemeClr val="bg1"/>
              </a:solidFill>
              <a:latin typeface="Univers"/>
              <a:cs typeface="Calibri"/>
            </a:endParaRPr>
          </a:p>
          <a:p>
            <a:pPr marL="628650" lvl="1" indent="-171450">
              <a:spcBef>
                <a:spcPct val="0"/>
              </a:spcBef>
              <a:spcAft>
                <a:spcPct val="0"/>
              </a:spcAft>
              <a:buFont typeface="Arial" panose="020B0604020202020204" pitchFamily="34" charset="0"/>
              <a:buChar char="•"/>
              <a:defRPr/>
            </a:pPr>
            <a:r>
              <a:rPr lang="fr-FR" sz="1000" dirty="0">
                <a:solidFill>
                  <a:schemeClr val="bg1"/>
                </a:solidFill>
                <a:latin typeface="Univers"/>
                <a:cs typeface="Calibri"/>
              </a:rPr>
              <a:t>Consultation et gestion des comptes via la synthèse avancée</a:t>
            </a:r>
          </a:p>
          <a:p>
            <a:pPr marL="628650" lvl="1" indent="-171450">
              <a:spcBef>
                <a:spcPct val="0"/>
              </a:spcBef>
              <a:spcAft>
                <a:spcPct val="0"/>
              </a:spcAft>
              <a:buFont typeface="Arial" panose="020B0604020202020204" pitchFamily="34" charset="0"/>
              <a:buChar char="•"/>
              <a:defRPr/>
            </a:pPr>
            <a:r>
              <a:rPr lang="fr-FR" sz="1000" dirty="0">
                <a:solidFill>
                  <a:schemeClr val="bg1"/>
                </a:solidFill>
                <a:latin typeface="Univers"/>
                <a:cs typeface="Calibri"/>
              </a:rPr>
              <a:t>Accès aux offres de produits PART/PRO</a:t>
            </a:r>
            <a:endParaRPr lang="en-US" sz="1000" dirty="0">
              <a:solidFill>
                <a:schemeClr val="bg1"/>
              </a:solidFill>
              <a:latin typeface="Univers"/>
              <a:cs typeface="Calibri"/>
            </a:endParaRPr>
          </a:p>
          <a:p>
            <a:pPr marL="628650" lvl="1" indent="-171450">
              <a:spcBef>
                <a:spcPct val="0"/>
              </a:spcBef>
              <a:spcAft>
                <a:spcPct val="0"/>
              </a:spcAft>
              <a:buFont typeface="Arial" panose="020B0604020202020204" pitchFamily="34" charset="0"/>
              <a:buChar char="•"/>
              <a:defRPr/>
            </a:pPr>
            <a:r>
              <a:rPr lang="fr-FR" sz="1000" dirty="0">
                <a:solidFill>
                  <a:schemeClr val="bg1"/>
                </a:solidFill>
                <a:latin typeface="Univers"/>
                <a:cs typeface="Calibri"/>
              </a:rPr>
              <a:t>Souscription des offres en ligne</a:t>
            </a:r>
          </a:p>
          <a:p>
            <a:pPr marL="628650" lvl="1" indent="-171450">
              <a:spcBef>
                <a:spcPct val="0"/>
              </a:spcBef>
              <a:spcAft>
                <a:spcPct val="0"/>
              </a:spcAft>
              <a:buFont typeface="Arial" panose="020B0604020202020204" pitchFamily="34" charset="0"/>
              <a:buChar char="•"/>
              <a:defRPr/>
            </a:pPr>
            <a:r>
              <a:rPr lang="fr-FR" sz="1000" dirty="0">
                <a:solidFill>
                  <a:schemeClr val="bg1"/>
                </a:solidFill>
                <a:latin typeface="Univers"/>
                <a:cs typeface="Calibri"/>
              </a:rPr>
              <a:t>Signature électronique des contrats éligibles en VAD</a:t>
            </a:r>
          </a:p>
          <a:p>
            <a:pPr marL="628650" lvl="1" indent="-171450">
              <a:spcBef>
                <a:spcPct val="0"/>
              </a:spcBef>
              <a:spcAft>
                <a:spcPct val="0"/>
              </a:spcAft>
              <a:buFont typeface="Arial" panose="020B0604020202020204" pitchFamily="34" charset="0"/>
              <a:buChar char="•"/>
              <a:defRPr/>
            </a:pPr>
            <a:r>
              <a:rPr lang="fr-FR" sz="1000" dirty="0">
                <a:solidFill>
                  <a:schemeClr val="bg1"/>
                </a:solidFill>
                <a:latin typeface="Univers"/>
                <a:cs typeface="Calibri"/>
              </a:rPr>
              <a:t>Contact : fiche conseiller, numéro d’urgence, liste des agences et des distributeurs à proximité</a:t>
            </a:r>
          </a:p>
          <a:p>
            <a:pPr marL="628650" lvl="1" indent="-171450">
              <a:spcBef>
                <a:spcPct val="0"/>
              </a:spcBef>
              <a:spcAft>
                <a:spcPct val="0"/>
              </a:spcAft>
              <a:buFont typeface="Arial" panose="020B0604020202020204" pitchFamily="34" charset="0"/>
              <a:buChar char="•"/>
              <a:defRPr/>
            </a:pPr>
            <a:endParaRPr lang="fr-FR" sz="1000" dirty="0">
              <a:solidFill>
                <a:schemeClr val="bg1"/>
              </a:solidFill>
              <a:latin typeface="Univers"/>
              <a:cs typeface="Calibri"/>
            </a:endParaRPr>
          </a:p>
        </p:txBody>
      </p:sp>
      <p:pic>
        <p:nvPicPr>
          <p:cNvPr id="7" name="Imag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84428" y="439182"/>
            <a:ext cx="589847" cy="618053"/>
          </a:xfrm>
          <a:prstGeom prst="rect">
            <a:avLst/>
          </a:prstGeom>
        </p:spPr>
      </p:pic>
      <p:sp>
        <p:nvSpPr>
          <p:cNvPr id="6" name="ZoneTexte 5">
            <a:extLst>
              <a:ext uri="{FF2B5EF4-FFF2-40B4-BE49-F238E27FC236}">
                <a16:creationId xmlns:a16="http://schemas.microsoft.com/office/drawing/2014/main" id="{5DC57F15-68BE-4FF3-B199-8A58C257BC2F}"/>
              </a:ext>
            </a:extLst>
          </p:cNvPr>
          <p:cNvSpPr txBox="1"/>
          <p:nvPr/>
        </p:nvSpPr>
        <p:spPr>
          <a:xfrm>
            <a:off x="249147" y="8407688"/>
            <a:ext cx="6072710" cy="615553"/>
          </a:xfrm>
          <a:prstGeom prst="rect">
            <a:avLst/>
          </a:prstGeom>
          <a:noFill/>
        </p:spPr>
        <p:txBody>
          <a:bodyPr wrap="square" rtlCol="0">
            <a:spAutoFit/>
          </a:bodyPr>
          <a:lstStyle/>
          <a:p>
            <a:r>
              <a:rPr lang="fr-FR" sz="800" dirty="0">
                <a:effectLst/>
                <a:latin typeface="Calibri" panose="020F0502020204030204" pitchFamily="34" charset="0"/>
                <a:ea typeface="Calibri" panose="020F0502020204030204" pitchFamily="34" charset="0"/>
                <a:cs typeface="Times New Roman" panose="02020603050405020304" pitchFamily="18" charset="0"/>
              </a:rPr>
              <a:t>*Les clients souhaitant bénéficier des fonctionnalités suivantes sont invités à s’abonner au service de banque à distance CE net : usager secondaire, gestion  des effets de commerce et virements sur liste</a:t>
            </a:r>
            <a:r>
              <a:rPr lang="fr-FR" sz="800" dirty="0">
                <a:latin typeface="Calibri" panose="020F0502020204030204" pitchFamily="34" charset="0"/>
                <a:cs typeface="Times New Roman" panose="02020603050405020304" pitchFamily="18" charset="0"/>
              </a:rPr>
              <a:t>.</a:t>
            </a:r>
            <a:endParaRPr lang="fr-FR" sz="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3784089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rme en L 3">
            <a:extLst>
              <a:ext uri="{FF2B5EF4-FFF2-40B4-BE49-F238E27FC236}">
                <a16:creationId xmlns:a16="http://schemas.microsoft.com/office/drawing/2014/main" id="{05A56007-550E-4C04-A166-2E23D32B523B}"/>
              </a:ext>
            </a:extLst>
          </p:cNvPr>
          <p:cNvSpPr/>
          <p:nvPr/>
        </p:nvSpPr>
        <p:spPr>
          <a:xfrm rot="5400000">
            <a:off x="3184452" y="-2809652"/>
            <a:ext cx="385430" cy="6366243"/>
          </a:xfrm>
          <a:prstGeom prst="corner">
            <a:avLst/>
          </a:prstGeom>
          <a:solidFill>
            <a:srgbClr val="DB00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1C4CFF7A-E16B-4E74-8BFC-C9D5E5C7CDE0}"/>
              </a:ext>
            </a:extLst>
          </p:cNvPr>
          <p:cNvSpPr txBox="1"/>
          <p:nvPr/>
        </p:nvSpPr>
        <p:spPr>
          <a:xfrm>
            <a:off x="2057400" y="376939"/>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dirty="0">
                <a:latin typeface="Univers"/>
              </a:rPr>
              <a:t>Fiche pratique</a:t>
            </a:r>
          </a:p>
        </p:txBody>
      </p:sp>
      <p:sp>
        <p:nvSpPr>
          <p:cNvPr id="2" name="ZoneTexte 1">
            <a:extLst>
              <a:ext uri="{FF2B5EF4-FFF2-40B4-BE49-F238E27FC236}">
                <a16:creationId xmlns:a16="http://schemas.microsoft.com/office/drawing/2014/main" id="{5E6B4E52-181E-4639-9E09-AD9347B59B00}"/>
              </a:ext>
            </a:extLst>
          </p:cNvPr>
          <p:cNvSpPr txBox="1"/>
          <p:nvPr/>
        </p:nvSpPr>
        <p:spPr>
          <a:xfrm>
            <a:off x="2206625" y="8836025"/>
            <a:ext cx="3784600"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800">
                <a:solidFill>
                  <a:schemeClr val="bg1"/>
                </a:solidFill>
                <a:latin typeface="Univers"/>
              </a:rPr>
              <a:t>Document à usage strictement interne – Ne pas diffuser</a:t>
            </a:r>
            <a:endParaRPr lang="fr-FR" sz="800">
              <a:solidFill>
                <a:schemeClr val="bg1"/>
              </a:solidFill>
              <a:latin typeface="Univers"/>
              <a:cs typeface="Calibri"/>
            </a:endParaRPr>
          </a:p>
        </p:txBody>
      </p:sp>
      <p:sp>
        <p:nvSpPr>
          <p:cNvPr id="56" name="Rectangle à coins arrondis 55"/>
          <p:cNvSpPr/>
          <p:nvPr/>
        </p:nvSpPr>
        <p:spPr>
          <a:xfrm>
            <a:off x="1355964" y="8745371"/>
            <a:ext cx="5048592" cy="18604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52" name="Forme en L 51">
            <a:extLst>
              <a:ext uri="{FF2B5EF4-FFF2-40B4-BE49-F238E27FC236}">
                <a16:creationId xmlns:a16="http://schemas.microsoft.com/office/drawing/2014/main" id="{05A56007-550E-4C04-A166-2E23D32B523B}"/>
              </a:ext>
            </a:extLst>
          </p:cNvPr>
          <p:cNvSpPr/>
          <p:nvPr/>
        </p:nvSpPr>
        <p:spPr>
          <a:xfrm rot="5400000">
            <a:off x="3184453" y="-2809651"/>
            <a:ext cx="385430" cy="6366243"/>
          </a:xfrm>
          <a:prstGeom prst="corner">
            <a:avLst/>
          </a:prstGeom>
          <a:solidFill>
            <a:srgbClr val="DB00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4" name="Forme en L 73">
            <a:extLst>
              <a:ext uri="{FF2B5EF4-FFF2-40B4-BE49-F238E27FC236}">
                <a16:creationId xmlns:a16="http://schemas.microsoft.com/office/drawing/2014/main" id="{05A56007-550E-4C04-A166-2E23D32B523B}"/>
              </a:ext>
            </a:extLst>
          </p:cNvPr>
          <p:cNvSpPr/>
          <p:nvPr/>
        </p:nvSpPr>
        <p:spPr>
          <a:xfrm rot="5400000">
            <a:off x="3184454" y="-2809650"/>
            <a:ext cx="385430" cy="6366243"/>
          </a:xfrm>
          <a:prstGeom prst="corner">
            <a:avLst/>
          </a:prstGeom>
          <a:solidFill>
            <a:srgbClr val="DB00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7" name="Forme en L 76">
            <a:extLst>
              <a:ext uri="{FF2B5EF4-FFF2-40B4-BE49-F238E27FC236}">
                <a16:creationId xmlns:a16="http://schemas.microsoft.com/office/drawing/2014/main" id="{EDC95F46-D688-4B62-B47F-64312F723763}"/>
              </a:ext>
            </a:extLst>
          </p:cNvPr>
          <p:cNvSpPr/>
          <p:nvPr/>
        </p:nvSpPr>
        <p:spPr>
          <a:xfrm rot="16200000">
            <a:off x="3290548" y="5619592"/>
            <a:ext cx="373777" cy="6570693"/>
          </a:xfrm>
          <a:prstGeom prst="corner">
            <a:avLst>
              <a:gd name="adj1" fmla="val 50000"/>
              <a:gd name="adj2" fmla="val 42883"/>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9" name="Forme en L 78">
            <a:extLst>
              <a:ext uri="{FF2B5EF4-FFF2-40B4-BE49-F238E27FC236}">
                <a16:creationId xmlns:a16="http://schemas.microsoft.com/office/drawing/2014/main" id="{05A56007-550E-4C04-A166-2E23D32B523B}"/>
              </a:ext>
            </a:extLst>
          </p:cNvPr>
          <p:cNvSpPr/>
          <p:nvPr/>
        </p:nvSpPr>
        <p:spPr>
          <a:xfrm rot="5400000">
            <a:off x="3184455" y="-2809650"/>
            <a:ext cx="385430" cy="6366243"/>
          </a:xfrm>
          <a:prstGeom prst="corner">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0" name="Rectangle 79">
            <a:extLst>
              <a:ext uri="{FF2B5EF4-FFF2-40B4-BE49-F238E27FC236}">
                <a16:creationId xmlns:a16="http://schemas.microsoft.com/office/drawing/2014/main" id="{6FAF7820-9553-41DE-85F9-E3164F2FA498}"/>
              </a:ext>
            </a:extLst>
          </p:cNvPr>
          <p:cNvSpPr/>
          <p:nvPr/>
        </p:nvSpPr>
        <p:spPr>
          <a:xfrm>
            <a:off x="225017" y="1419876"/>
            <a:ext cx="6476999" cy="50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cs typeface="Calibri"/>
              </a:rPr>
              <a:t>PRINCIPALES FONCTIONNALITES</a:t>
            </a:r>
          </a:p>
        </p:txBody>
      </p:sp>
      <p:sp>
        <p:nvSpPr>
          <p:cNvPr id="18" name="ZoneTexte 17"/>
          <p:cNvSpPr txBox="1"/>
          <p:nvPr/>
        </p:nvSpPr>
        <p:spPr>
          <a:xfrm>
            <a:off x="201689" y="8916132"/>
            <a:ext cx="6350955" cy="184666"/>
          </a:xfrm>
          <a:prstGeom prst="rect">
            <a:avLst/>
          </a:prstGeom>
          <a:noFill/>
        </p:spPr>
        <p:txBody>
          <a:bodyPr wrap="square" rtlCol="0" anchor="t">
            <a:spAutoFit/>
          </a:bodyPr>
          <a:lstStyle/>
          <a:p>
            <a:r>
              <a:rPr lang="fr-FR" sz="600" dirty="0">
                <a:solidFill>
                  <a:schemeClr val="bg1"/>
                </a:solidFill>
                <a:latin typeface="Univers"/>
              </a:rPr>
              <a:t>Ce support n’est pas un document à caractère commercial ou publicitaire, il s’agit d’un tutoriel conçu pour faciliter la compréhension du fonctionnement de l’application</a:t>
            </a:r>
            <a:endParaRPr lang="fr-FR" sz="600" dirty="0">
              <a:solidFill>
                <a:schemeClr val="bg1"/>
              </a:solidFill>
            </a:endParaRPr>
          </a:p>
        </p:txBody>
      </p:sp>
      <p:sp>
        <p:nvSpPr>
          <p:cNvPr id="62" name="ZoneTexte 61">
            <a:extLst>
              <a:ext uri="{FF2B5EF4-FFF2-40B4-BE49-F238E27FC236}">
                <a16:creationId xmlns:a16="http://schemas.microsoft.com/office/drawing/2014/main" id="{993ED626-9F10-4A8D-881C-D268818C0FED}"/>
              </a:ext>
            </a:extLst>
          </p:cNvPr>
          <p:cNvSpPr txBox="1"/>
          <p:nvPr/>
        </p:nvSpPr>
        <p:spPr>
          <a:xfrm>
            <a:off x="899444" y="752818"/>
            <a:ext cx="5059112"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2000" b="1" dirty="0">
                <a:latin typeface="Univers"/>
              </a:rPr>
              <a:t>NOUVEL ESPACE CLIENT POUR LES ENTREPRENEURS INDIVIDUELS</a:t>
            </a:r>
            <a:endParaRPr lang="fr-FR" dirty="0"/>
          </a:p>
        </p:txBody>
      </p:sp>
      <p:pic>
        <p:nvPicPr>
          <p:cNvPr id="3" name="Image 2">
            <a:extLst>
              <a:ext uri="{FF2B5EF4-FFF2-40B4-BE49-F238E27FC236}">
                <a16:creationId xmlns:a16="http://schemas.microsoft.com/office/drawing/2014/main" id="{A995C62F-4E15-4720-AA10-20C05B9DFA85}"/>
              </a:ext>
            </a:extLst>
          </p:cNvPr>
          <p:cNvPicPr>
            <a:picLocks noChangeAspect="1"/>
          </p:cNvPicPr>
          <p:nvPr/>
        </p:nvPicPr>
        <p:blipFill rotWithShape="1">
          <a:blip r:embed="rId2"/>
          <a:srcRect t="9192" r="188"/>
          <a:stretch/>
        </p:blipFill>
        <p:spPr>
          <a:xfrm>
            <a:off x="245481" y="2180744"/>
            <a:ext cx="6255921" cy="2609729"/>
          </a:xfrm>
          <a:prstGeom prst="rect">
            <a:avLst/>
          </a:prstGeom>
        </p:spPr>
      </p:pic>
      <p:sp>
        <p:nvSpPr>
          <p:cNvPr id="32" name="Rectangle 31">
            <a:extLst>
              <a:ext uri="{FF2B5EF4-FFF2-40B4-BE49-F238E27FC236}">
                <a16:creationId xmlns:a16="http://schemas.microsoft.com/office/drawing/2014/main" id="{B2841BB8-01E4-473D-9AEB-05EB456C2477}"/>
              </a:ext>
            </a:extLst>
          </p:cNvPr>
          <p:cNvSpPr/>
          <p:nvPr/>
        </p:nvSpPr>
        <p:spPr>
          <a:xfrm>
            <a:off x="3544839" y="5069423"/>
            <a:ext cx="1493391" cy="3589071"/>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3C5700B5-9E8D-4D26-9647-CADA558B77EF}"/>
              </a:ext>
            </a:extLst>
          </p:cNvPr>
          <p:cNvSpPr/>
          <p:nvPr/>
        </p:nvSpPr>
        <p:spPr>
          <a:xfrm>
            <a:off x="237560" y="5038912"/>
            <a:ext cx="1587301" cy="3614158"/>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ZoneTexte 33">
            <a:extLst>
              <a:ext uri="{FF2B5EF4-FFF2-40B4-BE49-F238E27FC236}">
                <a16:creationId xmlns:a16="http://schemas.microsoft.com/office/drawing/2014/main" id="{979B139B-C7E3-4B97-A39A-94003045009C}"/>
              </a:ext>
            </a:extLst>
          </p:cNvPr>
          <p:cNvSpPr txBox="1"/>
          <p:nvPr/>
        </p:nvSpPr>
        <p:spPr>
          <a:xfrm>
            <a:off x="226712" y="5000300"/>
            <a:ext cx="1768097" cy="1107996"/>
          </a:xfrm>
          <a:prstGeom prst="rect">
            <a:avLst/>
          </a:prstGeom>
          <a:noFill/>
        </p:spPr>
        <p:txBody>
          <a:bodyPr wrap="square" rtlCol="0">
            <a:spAutoFit/>
          </a:bodyPr>
          <a:lstStyle/>
          <a:p>
            <a:pPr algn="ctr"/>
            <a:r>
              <a:rPr lang="fr-FR" sz="1100" b="1" dirty="0"/>
              <a:t>Nouvelle page de connexion </a:t>
            </a:r>
          </a:p>
          <a:p>
            <a:pPr algn="ctr"/>
            <a:r>
              <a:rPr lang="fr-FR" sz="1100" dirty="0"/>
              <a:t>avec mémorisation des profils </a:t>
            </a:r>
          </a:p>
          <a:p>
            <a:pPr algn="ctr"/>
            <a:r>
              <a:rPr lang="fr-FR" sz="1100" dirty="0"/>
              <a:t>&amp; solde rapide</a:t>
            </a:r>
          </a:p>
          <a:p>
            <a:pPr algn="ctr"/>
            <a:endParaRPr lang="fr-FR" sz="1100" dirty="0"/>
          </a:p>
        </p:txBody>
      </p:sp>
      <p:sp>
        <p:nvSpPr>
          <p:cNvPr id="35" name="Rectangle 34">
            <a:extLst>
              <a:ext uri="{FF2B5EF4-FFF2-40B4-BE49-F238E27FC236}">
                <a16:creationId xmlns:a16="http://schemas.microsoft.com/office/drawing/2014/main" id="{42245BCC-B0A6-4650-A07F-661F325F2476}"/>
              </a:ext>
            </a:extLst>
          </p:cNvPr>
          <p:cNvSpPr/>
          <p:nvPr/>
        </p:nvSpPr>
        <p:spPr>
          <a:xfrm>
            <a:off x="1900990" y="5053189"/>
            <a:ext cx="1587301" cy="3614158"/>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ZoneTexte 35">
            <a:extLst>
              <a:ext uri="{FF2B5EF4-FFF2-40B4-BE49-F238E27FC236}">
                <a16:creationId xmlns:a16="http://schemas.microsoft.com/office/drawing/2014/main" id="{32F6AAEC-1A09-4802-8D62-2501A9FE2BC9}"/>
              </a:ext>
            </a:extLst>
          </p:cNvPr>
          <p:cNvSpPr txBox="1"/>
          <p:nvPr/>
        </p:nvSpPr>
        <p:spPr>
          <a:xfrm>
            <a:off x="1886221" y="5168186"/>
            <a:ext cx="1315115" cy="769441"/>
          </a:xfrm>
          <a:prstGeom prst="rect">
            <a:avLst/>
          </a:prstGeom>
          <a:noFill/>
        </p:spPr>
        <p:txBody>
          <a:bodyPr wrap="square" rtlCol="0">
            <a:spAutoFit/>
          </a:bodyPr>
          <a:lstStyle/>
          <a:p>
            <a:pPr algn="ctr"/>
            <a:r>
              <a:rPr lang="fr-FR" sz="1100" b="1" dirty="0"/>
              <a:t>Tab Bar </a:t>
            </a:r>
          </a:p>
          <a:p>
            <a:pPr algn="ctr"/>
            <a:r>
              <a:rPr lang="fr-FR" sz="1100" b="1" dirty="0"/>
              <a:t>Vignettes pros sur comptes pros</a:t>
            </a:r>
            <a:endParaRPr lang="fr-FR" sz="1100" dirty="0"/>
          </a:p>
          <a:p>
            <a:pPr algn="ctr"/>
            <a:endParaRPr lang="fr-FR" sz="1100" dirty="0"/>
          </a:p>
        </p:txBody>
      </p:sp>
      <p:sp>
        <p:nvSpPr>
          <p:cNvPr id="37" name="ZoneTexte 36">
            <a:extLst>
              <a:ext uri="{FF2B5EF4-FFF2-40B4-BE49-F238E27FC236}">
                <a16:creationId xmlns:a16="http://schemas.microsoft.com/office/drawing/2014/main" id="{25489143-8E4F-4EC1-8FB8-CD306161E80E}"/>
              </a:ext>
            </a:extLst>
          </p:cNvPr>
          <p:cNvSpPr txBox="1"/>
          <p:nvPr/>
        </p:nvSpPr>
        <p:spPr>
          <a:xfrm>
            <a:off x="3419638" y="5298330"/>
            <a:ext cx="1768097" cy="600164"/>
          </a:xfrm>
          <a:prstGeom prst="rect">
            <a:avLst/>
          </a:prstGeom>
          <a:noFill/>
        </p:spPr>
        <p:txBody>
          <a:bodyPr wrap="square" rtlCol="0">
            <a:spAutoFit/>
          </a:bodyPr>
          <a:lstStyle/>
          <a:p>
            <a:pPr algn="ctr"/>
            <a:r>
              <a:rPr lang="fr-FR" sz="1100" b="1" dirty="0"/>
              <a:t>Vignettes pros dans le parcours de virements</a:t>
            </a:r>
            <a:endParaRPr lang="fr-FR" sz="1100" dirty="0"/>
          </a:p>
          <a:p>
            <a:pPr algn="ctr"/>
            <a:endParaRPr lang="fr-FR" sz="1100" dirty="0"/>
          </a:p>
        </p:txBody>
      </p:sp>
      <p:pic>
        <p:nvPicPr>
          <p:cNvPr id="38" name="Image 37">
            <a:extLst>
              <a:ext uri="{FF2B5EF4-FFF2-40B4-BE49-F238E27FC236}">
                <a16:creationId xmlns:a16="http://schemas.microsoft.com/office/drawing/2014/main" id="{38DA736E-C8AB-424D-80E6-C58E97C77A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2991" y="5887080"/>
            <a:ext cx="1468036" cy="2611147"/>
          </a:xfrm>
          <a:prstGeom prst="rect">
            <a:avLst/>
          </a:prstGeom>
        </p:spPr>
      </p:pic>
      <p:pic>
        <p:nvPicPr>
          <p:cNvPr id="39" name="Image 38">
            <a:extLst>
              <a:ext uri="{FF2B5EF4-FFF2-40B4-BE49-F238E27FC236}">
                <a16:creationId xmlns:a16="http://schemas.microsoft.com/office/drawing/2014/main" id="{33AFAEF3-B741-4353-8C41-5A7AC72C816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81291" y="5897225"/>
            <a:ext cx="1468036" cy="2611147"/>
          </a:xfrm>
          <a:prstGeom prst="rect">
            <a:avLst/>
          </a:prstGeom>
        </p:spPr>
      </p:pic>
      <p:pic>
        <p:nvPicPr>
          <p:cNvPr id="41" name="Image 40">
            <a:extLst>
              <a:ext uri="{FF2B5EF4-FFF2-40B4-BE49-F238E27FC236}">
                <a16:creationId xmlns:a16="http://schemas.microsoft.com/office/drawing/2014/main" id="{A38B77B7-3B6E-4F48-93C1-6EFAE37757E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01820" y="5896632"/>
            <a:ext cx="1262798" cy="2592264"/>
          </a:xfrm>
          <a:prstGeom prst="rect">
            <a:avLst/>
          </a:prstGeom>
        </p:spPr>
      </p:pic>
      <p:sp>
        <p:nvSpPr>
          <p:cNvPr id="44" name="Rectangle 43">
            <a:extLst>
              <a:ext uri="{FF2B5EF4-FFF2-40B4-BE49-F238E27FC236}">
                <a16:creationId xmlns:a16="http://schemas.microsoft.com/office/drawing/2014/main" id="{38B82807-8B83-42FA-8936-41DFE897DB76}"/>
              </a:ext>
            </a:extLst>
          </p:cNvPr>
          <p:cNvSpPr/>
          <p:nvPr/>
        </p:nvSpPr>
        <p:spPr>
          <a:xfrm>
            <a:off x="2015735" y="8109543"/>
            <a:ext cx="1414960" cy="20438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9pPr>
          </a:lstStyle>
          <a:p>
            <a:pPr algn="ctr"/>
            <a:endParaRPr lang="fr-FR"/>
          </a:p>
        </p:txBody>
      </p:sp>
      <p:sp>
        <p:nvSpPr>
          <p:cNvPr id="53" name="Rectangle 52">
            <a:extLst>
              <a:ext uri="{FF2B5EF4-FFF2-40B4-BE49-F238E27FC236}">
                <a16:creationId xmlns:a16="http://schemas.microsoft.com/office/drawing/2014/main" id="{FBB3E99A-D7D1-4A23-A454-08D1AFBC0CDD}"/>
              </a:ext>
            </a:extLst>
          </p:cNvPr>
          <p:cNvSpPr/>
          <p:nvPr/>
        </p:nvSpPr>
        <p:spPr>
          <a:xfrm>
            <a:off x="5101266" y="5079971"/>
            <a:ext cx="1409445" cy="3573099"/>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 name="ZoneTexte 62">
            <a:extLst>
              <a:ext uri="{FF2B5EF4-FFF2-40B4-BE49-F238E27FC236}">
                <a16:creationId xmlns:a16="http://schemas.microsoft.com/office/drawing/2014/main" id="{EF3FEAD1-D20D-4931-AEF6-C1A60218BAA2}"/>
              </a:ext>
            </a:extLst>
          </p:cNvPr>
          <p:cNvSpPr txBox="1"/>
          <p:nvPr/>
        </p:nvSpPr>
        <p:spPr>
          <a:xfrm>
            <a:off x="4991236" y="5160078"/>
            <a:ext cx="1570748" cy="938719"/>
          </a:xfrm>
          <a:prstGeom prst="rect">
            <a:avLst/>
          </a:prstGeom>
          <a:noFill/>
        </p:spPr>
        <p:txBody>
          <a:bodyPr wrap="square" rtlCol="0">
            <a:spAutoFit/>
          </a:bodyPr>
          <a:lstStyle/>
          <a:p>
            <a:pPr algn="ctr"/>
            <a:r>
              <a:rPr lang="fr-FR" sz="1100" b="1" dirty="0"/>
              <a:t>Nouvelle rubrique contact dont fiche conseiller pour les clients abonnés PROS</a:t>
            </a:r>
            <a:endParaRPr lang="fr-FR" sz="1100" dirty="0"/>
          </a:p>
          <a:p>
            <a:pPr algn="ctr"/>
            <a:endParaRPr lang="fr-FR" sz="1100" dirty="0"/>
          </a:p>
        </p:txBody>
      </p:sp>
      <p:pic>
        <p:nvPicPr>
          <p:cNvPr id="64" name="Image 63">
            <a:extLst>
              <a:ext uri="{FF2B5EF4-FFF2-40B4-BE49-F238E27FC236}">
                <a16:creationId xmlns:a16="http://schemas.microsoft.com/office/drawing/2014/main" id="{00189460-25C2-4926-845E-81B7DD9C46E3}"/>
              </a:ext>
            </a:extLst>
          </p:cNvPr>
          <p:cNvPicPr>
            <a:picLocks noChangeAspect="1"/>
          </p:cNvPicPr>
          <p:nvPr/>
        </p:nvPicPr>
        <p:blipFill rotWithShape="1">
          <a:blip r:embed="rId6"/>
          <a:srcRect r="9414" b="15408"/>
          <a:stretch/>
        </p:blipFill>
        <p:spPr>
          <a:xfrm>
            <a:off x="5250307" y="6026364"/>
            <a:ext cx="1105000" cy="2155853"/>
          </a:xfrm>
          <a:prstGeom prst="rect">
            <a:avLst/>
          </a:prstGeom>
        </p:spPr>
      </p:pic>
      <p:pic>
        <p:nvPicPr>
          <p:cNvPr id="65" name="Image 64">
            <a:extLst>
              <a:ext uri="{FF2B5EF4-FFF2-40B4-BE49-F238E27FC236}">
                <a16:creationId xmlns:a16="http://schemas.microsoft.com/office/drawing/2014/main" id="{9FCE21B7-038C-4FC6-A272-739D55BD29C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99205" y="6058574"/>
            <a:ext cx="354615" cy="333380"/>
          </a:xfrm>
          <a:prstGeom prst="rect">
            <a:avLst/>
          </a:prstGeom>
        </p:spPr>
      </p:pic>
    </p:spTree>
    <p:extLst>
      <p:ext uri="{BB962C8B-B14F-4D97-AF65-F5344CB8AC3E}">
        <p14:creationId xmlns:p14="http://schemas.microsoft.com/office/powerpoint/2010/main" val="29674154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DDF063ED5DFB0459A557595B005E4F4" ma:contentTypeVersion="0" ma:contentTypeDescription="Crée un document." ma:contentTypeScope="" ma:versionID="45366bb114911dd96d992504bcec3c40">
  <xsd:schema xmlns:xsd="http://www.w3.org/2001/XMLSchema" xmlns:xs="http://www.w3.org/2001/XMLSchema" xmlns:p="http://schemas.microsoft.com/office/2006/metadata/properties" targetNamespace="http://schemas.microsoft.com/office/2006/metadata/properties" ma:root="true" ma:fieldsID="ab09c1ba23edfaa45a5e9d385267c9b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0733C7A-25DC-4A78-B015-6326AE05E904}">
  <ds:schemaRef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www.w3.org/XML/1998/namespace"/>
    <ds:schemaRef ds:uri="http://purl.org/dc/dcmitype/"/>
  </ds:schemaRefs>
</ds:datastoreItem>
</file>

<file path=customXml/itemProps2.xml><?xml version="1.0" encoding="utf-8"?>
<ds:datastoreItem xmlns:ds="http://schemas.openxmlformats.org/officeDocument/2006/customXml" ds:itemID="{9FFC16B4-3C87-42D3-89B4-B7CFBCAE54B3}">
  <ds:schemaRefs>
    <ds:schemaRef ds:uri="http://schemas.microsoft.com/sharepoint/v3/contenttype/forms"/>
  </ds:schemaRefs>
</ds:datastoreItem>
</file>

<file path=customXml/itemProps3.xml><?xml version="1.0" encoding="utf-8"?>
<ds:datastoreItem xmlns:ds="http://schemas.openxmlformats.org/officeDocument/2006/customXml" ds:itemID="{68F2E63B-3DB7-45CC-B62C-1E493849327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397</TotalTime>
  <Words>428</Words>
  <Application>Microsoft Office PowerPoint</Application>
  <PresentationFormat>Affichage à l'écran (4:3)</PresentationFormat>
  <Paragraphs>61</Paragraphs>
  <Slides>2</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vt:i4>
      </vt:variant>
    </vt:vector>
  </HeadingPairs>
  <TitlesOfParts>
    <vt:vector size="7" baseType="lpstr">
      <vt:lpstr>Arial</vt:lpstr>
      <vt:lpstr>Calibri</vt:lpstr>
      <vt:lpstr>Calibri Light</vt:lpstr>
      <vt:lpstr>Univers</vt:lpstr>
      <vt:lpstr>Thème Office</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AKKARI Nadia</dc:creator>
  <cp:lastModifiedBy>ZINCK Yves [CEGEE]</cp:lastModifiedBy>
  <cp:revision>43</cp:revision>
  <dcterms:created xsi:type="dcterms:W3CDTF">2020-01-07T15:26:46Z</dcterms:created>
  <dcterms:modified xsi:type="dcterms:W3CDTF">2023-01-13T14:52:13Z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0x0101007DDF063ED5DFB0459A557595B005E4F4</vt:lpwstr>
  </property>
  <property fmtid="{D5CDD505-2E9C-101B-9397-08002B2CF9AE}" pid="3" name="MSIP_Label_48a19f0c-bea1-442e-a475-ed109d9ec508_Enabled">
    <vt:lpwstr>true</vt:lpwstr>
  </property>
  <property fmtid="{D5CDD505-2E9C-101B-9397-08002B2CF9AE}" pid="4" name="MSIP_Label_48a19f0c-bea1-442e-a475-ed109d9ec508_SetDate">
    <vt:lpwstr>2023-01-13T14:52:13Z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