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570435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9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20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4647344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21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5"/>
            <a:ext cx="2316480" cy="20602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6" y="4746814"/>
            <a:ext cx="2911289" cy="1277471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9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4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1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7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</p:spTree>
    <p:extLst>
      <p:ext uri="{BB962C8B-B14F-4D97-AF65-F5344CB8AC3E}">
        <p14:creationId xmlns:p14="http://schemas.microsoft.com/office/powerpoint/2010/main" val="878241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5"/>
            <a:ext cx="2316480" cy="20602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6" y="4746814"/>
            <a:ext cx="2911289" cy="1277471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8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sz="14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1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7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</p:spTree>
    <p:extLst>
      <p:ext uri="{BB962C8B-B14F-4D97-AF65-F5344CB8AC3E}">
        <p14:creationId xmlns:p14="http://schemas.microsoft.com/office/powerpoint/2010/main" val="2084680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2"/>
            <a:ext cx="11160000" cy="5805503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4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2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1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1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7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1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4" y="536344"/>
            <a:ext cx="11160059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sz="140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9" y="1695731"/>
            <a:ext cx="1332000" cy="576000"/>
          </a:xfrm>
        </p:spPr>
        <p:txBody>
          <a:bodyPr anchor="ctr"/>
          <a:lstStyle>
            <a:lvl1pPr marL="0" indent="-287986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9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9" y="3063759"/>
            <a:ext cx="1332000" cy="576000"/>
          </a:xfrm>
        </p:spPr>
        <p:txBody>
          <a:bodyPr anchor="ctr"/>
          <a:lstStyle>
            <a:lvl1pPr marL="0" indent="-287986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9" y="4431787"/>
            <a:ext cx="1332000" cy="576000"/>
          </a:xfrm>
        </p:spPr>
        <p:txBody>
          <a:bodyPr anchor="ctr"/>
          <a:lstStyle>
            <a:lvl1pPr marL="0" indent="-287986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9" y="1695731"/>
            <a:ext cx="1332000" cy="576000"/>
          </a:xfrm>
        </p:spPr>
        <p:txBody>
          <a:bodyPr anchor="ctr"/>
          <a:lstStyle>
            <a:lvl1pPr marL="0" indent="-287986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9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9" y="3063759"/>
            <a:ext cx="1332000" cy="576000"/>
          </a:xfrm>
        </p:spPr>
        <p:txBody>
          <a:bodyPr anchor="ctr"/>
          <a:lstStyle>
            <a:lvl1pPr marL="0" indent="-287986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9" y="4431787"/>
            <a:ext cx="1332000" cy="576000"/>
          </a:xfrm>
        </p:spPr>
        <p:txBody>
          <a:bodyPr anchor="ctr"/>
          <a:lstStyle>
            <a:lvl1pPr marL="0" indent="-287986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3637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1" y="6123871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4" y="536345"/>
            <a:ext cx="11160003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sz="14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7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7664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40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9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9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2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5976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sz="14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275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1642822-4E7F-4714-A42D-A5746939ED9A}"/>
              </a:ext>
            </a:extLst>
          </p:cNvPr>
          <p:cNvSpPr txBox="1">
            <a:spLocks/>
          </p:cNvSpPr>
          <p:nvPr userDrawn="1"/>
        </p:nvSpPr>
        <p:spPr>
          <a:xfrm>
            <a:off x="937184" y="67737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951"/>
          </a:p>
        </p:txBody>
      </p:sp>
    </p:spTree>
    <p:extLst>
      <p:ext uri="{BB962C8B-B14F-4D97-AF65-F5344CB8AC3E}">
        <p14:creationId xmlns:p14="http://schemas.microsoft.com/office/powerpoint/2010/main" val="21457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6" y="1513680"/>
            <a:ext cx="5161199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0413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702"/>
            <a:ext cx="3496307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0558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702"/>
            <a:ext cx="3496307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07389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6" y="1513680"/>
            <a:ext cx="5161199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5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70895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5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4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15899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5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76806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7790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9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7"/>
            <a:ext cx="3496307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61930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5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4" y="1976309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22869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9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6" y="1847240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9" y="1847240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40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2" y="4014000"/>
            <a:ext cx="6237583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2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53135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9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5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7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2" y="4014000"/>
            <a:ext cx="6237583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2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3504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8" y="2175986"/>
            <a:ext cx="5594159" cy="2982755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90"/>
            <a:ext cx="5565075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5735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9" y="2175989"/>
            <a:ext cx="4838703" cy="1612311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1"/>
            <a:ext cx="4838704" cy="1316367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82" y="2175989"/>
            <a:ext cx="4838703" cy="1612311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82" y="3823713"/>
            <a:ext cx="4838703" cy="1316367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86119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6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9" y="2175989"/>
            <a:ext cx="4838703" cy="1612311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1"/>
            <a:ext cx="4838704" cy="1316367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82" y="2175989"/>
            <a:ext cx="4838703" cy="1612311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82" y="3823713"/>
            <a:ext cx="4838703" cy="1316367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66906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5"/>
            <a:ext cx="6033248" cy="299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10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2" y="4023362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2" y="2420894"/>
            <a:ext cx="1682751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2" y="2420894"/>
            <a:ext cx="2813839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41" y="2420894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783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4157" indent="0">
              <a:buNone/>
              <a:defRPr sz="1587" b="0">
                <a:solidFill>
                  <a:schemeClr val="bg1"/>
                </a:solidFill>
              </a:defRPr>
            </a:lvl2pPr>
            <a:lvl3pPr marL="1208310" indent="0">
              <a:buNone/>
              <a:defRPr sz="1587" b="0">
                <a:solidFill>
                  <a:schemeClr val="bg1"/>
                </a:solidFill>
              </a:defRPr>
            </a:lvl3pPr>
            <a:lvl4pPr marL="1812467" indent="0">
              <a:buNone/>
              <a:defRPr sz="1587" b="0">
                <a:solidFill>
                  <a:schemeClr val="bg1"/>
                </a:solidFill>
              </a:defRPr>
            </a:lvl4pPr>
            <a:lvl5pPr marL="2416625" indent="0">
              <a:buNone/>
              <a:defRPr sz="1587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94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008542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103445" y="816001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702642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9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3" y="548684"/>
            <a:ext cx="8448939" cy="5616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268109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92" y="489244"/>
            <a:ext cx="7602539" cy="823145"/>
          </a:xfrm>
        </p:spPr>
        <p:txBody>
          <a:bodyPr lIns="0" tIns="0"/>
          <a:lstStyle>
            <a:lvl1pPr>
              <a:defRPr sz="2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6724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4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790871" y="1076524"/>
            <a:ext cx="11184000" cy="518457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8AE3A4B-8028-466B-B7FB-098F5F5E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69706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90094-7293-4122-A3FD-57A4AF1A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001" y="306002"/>
            <a:ext cx="10332043" cy="400111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82ACC76-E173-452E-A8B5-FDEDFCB1D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C6FAD-267A-4E60-BE7C-6B7042A497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03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3"/>
            <a:ext cx="6960096" cy="6858003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5711957" y="4648585"/>
            <a:ext cx="3456384" cy="220448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5711957" y="2468897"/>
            <a:ext cx="6336704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5711957" y="4068835"/>
            <a:ext cx="6336704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40" y="6307931"/>
            <a:ext cx="1920213" cy="32029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A5EFDC-906E-4020-B2FE-F41700001D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837" y="229777"/>
            <a:ext cx="2477824" cy="74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642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3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3" y="822104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3" y="1756110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3" y="2690117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3" y="3624124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3" y="4558130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3" y="5492136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4" y="82200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4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2690020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4" y="362402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4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4" y="5492040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56253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718556" y="1981237"/>
            <a:ext cx="192021" cy="154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40" y="6453751"/>
            <a:ext cx="1778405" cy="296639"/>
          </a:xfrm>
          <a:prstGeom prst="rect">
            <a:avLst/>
          </a:prstGeom>
        </p:spPr>
      </p:pic>
      <p:sp>
        <p:nvSpPr>
          <p:cNvPr id="7" name="Oval 13"/>
          <p:cNvSpPr txBox="1">
            <a:spLocks noChangeAspect="1" noChangeArrowheads="1"/>
          </p:cNvSpPr>
          <p:nvPr userDrawn="1"/>
        </p:nvSpPr>
        <p:spPr bwMode="auto">
          <a:xfrm>
            <a:off x="240952" y="6501344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063552" y="2084852"/>
            <a:ext cx="9982789" cy="1442781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fr-FR" sz="10666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063554" y="3527632"/>
            <a:ext cx="9982791" cy="144278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5333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9648288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765" y="3140971"/>
            <a:ext cx="4150155" cy="69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474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8019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40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1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1">
                <a:solidFill>
                  <a:schemeClr val="tx1"/>
                </a:solidFill>
              </a:defRPr>
            </a:lvl1pPr>
          </a:lstStyle>
          <a:p>
            <a:r>
              <a:rPr lang="fr-FR"/>
              <a:t>Janvier 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1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1"/>
            <a:ext cx="558000" cy="104299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17688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</p:sldLayoutIdLst>
  <p:hf hdr="0" ft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54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2" indent="-179992" algn="l" defTabSz="914354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59982" indent="-143992" algn="l" defTabSz="914354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39973" indent="-143992" algn="l" defTabSz="914354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pce.speach.me/s/32556c5a974/espaces-transactionnels" TargetMode="External"/><Relationship Id="rId13" Type="http://schemas.openxmlformats.org/officeDocument/2006/relationships/image" Target="../media/image14.jpg"/><Relationship Id="rId3" Type="http://schemas.openxmlformats.org/officeDocument/2006/relationships/hyperlink" Target="http://commerciaux.celca.caisse-epargne.fr/download/2126/cenet-comptes/25727/arbre-decision-cenet.pptx" TargetMode="External"/><Relationship Id="rId7" Type="http://schemas.openxmlformats.org/officeDocument/2006/relationships/hyperlink" Target="http://commerciaux.celca.caisse-epargne.fr/download/2129/dei-pro/31100/memo-conseiller-moyens-daf-dei-pro.pdf" TargetMode="External"/><Relationship Id="rId12" Type="http://schemas.openxmlformats.org/officeDocument/2006/relationships/image" Target="../media/image13.png"/><Relationship Id="rId2" Type="http://schemas.openxmlformats.org/officeDocument/2006/relationships/hyperlink" Target="http://commerciaux.celca.caisse-epargne.fr/download/2129/dei-pro/29036/fiche-de-synthese-dei-pro-2022.pptx" TargetMode="Externa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5.xml"/><Relationship Id="rId6" Type="http://schemas.openxmlformats.org/officeDocument/2006/relationships/hyperlink" Target="http://commerciaux.celca.caisse-epargne.fr/download/2129/dei-pro/27627/ei-nouvel-espace-web-fonctionnalites1.pptx" TargetMode="External"/><Relationship Id="rId11" Type="http://schemas.openxmlformats.org/officeDocument/2006/relationships/hyperlink" Target="http://commerciaux.celca.caisse-epargne.fr/download/2129/dei-pro/29038/ce_fiche-produit-dei-pro.pdf" TargetMode="External"/><Relationship Id="rId5" Type="http://schemas.openxmlformats.org/officeDocument/2006/relationships/hyperlink" Target="http://commerciaux.celca.caisse-epargne.fr/download/2129/dei-pro/29037/fiche-pratique_nouvel-espace-client.pptx" TargetMode="External"/><Relationship Id="rId15" Type="http://schemas.openxmlformats.org/officeDocument/2006/relationships/image" Target="../media/image16.png"/><Relationship Id="rId10" Type="http://schemas.openxmlformats.org/officeDocument/2006/relationships/hyperlink" Target="http://commerciaux.celca.caisse-epargne.fr/download/2129/dei-pro/29035/teaser-bpce-dei.mp4" TargetMode="External"/><Relationship Id="rId4" Type="http://schemas.openxmlformats.org/officeDocument/2006/relationships/hyperlink" Target="http://commerciaux.celca.caisse-epargne.fr/download/2126/cenet-comptes/25733/fiche-comparative.pdf" TargetMode="External"/><Relationship Id="rId9" Type="http://schemas.openxmlformats.org/officeDocument/2006/relationships/hyperlink" Target="https://youtu.be/W0jMcTRGb-0" TargetMode="External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22349" y="255481"/>
            <a:ext cx="10800000" cy="719227"/>
          </a:xfrm>
        </p:spPr>
        <p:txBody>
          <a:bodyPr/>
          <a:lstStyle/>
          <a:p>
            <a:br>
              <a:rPr lang="fr-FR" dirty="0"/>
            </a:br>
            <a:r>
              <a:rPr lang="fr-FR" dirty="0"/>
              <a:t>Accompagnement : le </a:t>
            </a:r>
            <a:r>
              <a:rPr lang="fr-FR"/>
              <a:t>kit commercial DEI PRO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15413" y="1045780"/>
            <a:ext cx="10272131" cy="38404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Montserrat SemiBold"/>
                <a:cs typeface="Arial"/>
              </a:rPr>
              <a:t>La boîte à outils disponible sur la RDC</a:t>
            </a:r>
            <a:endParaRPr lang="fr-FR" dirty="0"/>
          </a:p>
        </p:txBody>
      </p:sp>
      <p:sp>
        <p:nvSpPr>
          <p:cNvPr id="38" name="Rectangle : coins arrondis 15"/>
          <p:cNvSpPr/>
          <p:nvPr/>
        </p:nvSpPr>
        <p:spPr>
          <a:xfrm>
            <a:off x="417950" y="1736104"/>
            <a:ext cx="3768151" cy="4377533"/>
          </a:xfrm>
          <a:prstGeom prst="roundRect">
            <a:avLst/>
          </a:prstGeom>
          <a:noFill/>
          <a:ln>
            <a:solidFill>
              <a:srgbClr val="8AB97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0" tIns="96000" rIns="0" bIns="60960" rtlCol="0" anchor="t"/>
          <a:lstStyle/>
          <a:p>
            <a:pPr algn="ctr" defTabSz="914354"/>
            <a:r>
              <a:rPr lang="fr-FR" sz="1333" dirty="0">
                <a:solidFill>
                  <a:srgbClr val="8AB973"/>
                </a:solidFill>
                <a:latin typeface="Arial"/>
                <a:cs typeface="Arial"/>
                <a:sym typeface="Arial"/>
              </a:rPr>
              <a:t>SUPPORTS COMMERCIAUX</a:t>
            </a:r>
          </a:p>
          <a:p>
            <a:pPr algn="ctr" defTabSz="914354"/>
            <a:endParaRPr lang="fr-FR" sz="1333" dirty="0">
              <a:solidFill>
                <a:srgbClr val="FCBE04"/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fr-FR" sz="1333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2"/>
              </a:rPr>
              <a:t>Fiche de synthèse DEI Pro</a:t>
            </a:r>
            <a:endParaRPr lang="fr-FR" sz="1333" dirty="0">
              <a:solidFill>
                <a:srgbClr val="3E454A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buFont typeface="Wingdings" panose="020B0604020202020204" pitchFamily="34" charset="0"/>
              <a:buChar char="§"/>
            </a:pPr>
            <a:r>
              <a:rPr lang="fr-FR" sz="1333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Arbre décisionnel sur le choix de  l’espace transactionnel adapté</a:t>
            </a:r>
            <a:endParaRPr lang="fr-FR" sz="1333" dirty="0">
              <a:solidFill>
                <a:srgbClr val="3E454A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28584" lvl="1" indent="-228584" defTabSz="914354">
              <a:buFont typeface="Wingdings" panose="05000000000000000000" pitchFamily="2" charset="2"/>
              <a:buChar char="§"/>
            </a:pPr>
            <a:r>
              <a:rPr lang="fr-FR" sz="1333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 des fonctionnalités entre DEI </a:t>
            </a:r>
            <a:r>
              <a:rPr lang="fr-FR" sz="1333" dirty="0" err="1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Pro&amp;CE</a:t>
            </a:r>
            <a:r>
              <a:rPr lang="fr-FR" sz="1333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Net comptes et les Applis CE Net </a:t>
            </a:r>
            <a:r>
              <a:rPr lang="fr-FR" sz="1333" dirty="0" err="1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Comptes&amp;DEI</a:t>
            </a:r>
            <a:r>
              <a:rPr lang="fr-FR" sz="1333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333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</a:t>
            </a:r>
            <a:r>
              <a:rPr lang="fr-FR" sz="1333" strike="sngStrike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fr-FR" sz="1333" strike="sngStrike">
              <a:solidFill>
                <a:srgbClr val="3E454A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28584" lvl="1" indent="-228584" defTabSz="914354">
              <a:buFont typeface="Wingdings" panose="05000000000000000000" pitchFamily="2" charset="2"/>
              <a:buChar char="§"/>
            </a:pPr>
            <a:r>
              <a:rPr lang="fr-FR" sz="1333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5"/>
              </a:rPr>
              <a:t>Fiche Pratique DEI Pro</a:t>
            </a:r>
            <a:endParaRPr lang="fr-FR" sz="1333">
              <a:solidFill>
                <a:srgbClr val="3E454A"/>
              </a:solidFill>
              <a:latin typeface="Arial" panose="020B0604020202020204"/>
              <a:cs typeface="Arial"/>
              <a:sym typeface="Arial"/>
            </a:endParaRPr>
          </a:p>
          <a:p>
            <a:pPr marL="0" lvl="1" defTabSz="914354"/>
            <a:endParaRPr lang="fr-FR" sz="1333">
              <a:solidFill>
                <a:srgbClr val="3E454A"/>
              </a:solidFill>
              <a:latin typeface="Arial" panose="020B0604020202020204"/>
              <a:cs typeface="Arial"/>
              <a:sym typeface="Arial"/>
            </a:endParaRPr>
          </a:p>
          <a:p>
            <a:pPr marL="0" lvl="1" defTabSz="914354"/>
            <a:r>
              <a:rPr lang="fr-FR" sz="1333">
                <a:solidFill>
                  <a:srgbClr val="3E454A"/>
                </a:solidFill>
                <a:latin typeface="Arial" panose="020B0604020202020204"/>
                <a:cs typeface="Arial"/>
                <a:sym typeface="Arial"/>
              </a:rPr>
              <a:t>                    </a:t>
            </a:r>
            <a:endParaRPr lang="fr-FR" sz="1333" dirty="0">
              <a:solidFill>
                <a:srgbClr val="3E454A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39" name="Rectangle : coins arrondis 16"/>
          <p:cNvSpPr/>
          <p:nvPr/>
        </p:nvSpPr>
        <p:spPr>
          <a:xfrm>
            <a:off x="4328974" y="1702676"/>
            <a:ext cx="3685564" cy="4798667"/>
          </a:xfrm>
          <a:prstGeom prst="roundRect">
            <a:avLst/>
          </a:prstGeom>
          <a:noFill/>
          <a:ln>
            <a:solidFill>
              <a:srgbClr val="6694C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0" tIns="96000" rIns="0" bIns="60960" rtlCol="0" anchor="t"/>
          <a:lstStyle/>
          <a:p>
            <a:pPr algn="ctr" defTabSz="914354"/>
            <a:r>
              <a:rPr lang="fr-FR" sz="1333" dirty="0">
                <a:solidFill>
                  <a:srgbClr val="6694CE"/>
                </a:solidFill>
                <a:latin typeface="Arial"/>
                <a:cs typeface="Arial"/>
                <a:sym typeface="Arial"/>
              </a:rPr>
              <a:t>GUIDES ET FORMATIONS</a:t>
            </a:r>
          </a:p>
          <a:p>
            <a:pPr algn="ctr" defTabSz="914354"/>
            <a:endParaRPr lang="fr-FR" sz="1333" dirty="0">
              <a:solidFill>
                <a:srgbClr val="FCBE04"/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fr-FR" sz="1333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6"/>
              </a:rPr>
              <a:t>Fonctionnalités disponibles</a:t>
            </a:r>
            <a:endParaRPr lang="fr-FR" sz="1333" dirty="0">
              <a:solidFill>
                <a:srgbClr val="3E454A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fr-FR" sz="1333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7"/>
              </a:rPr>
              <a:t>Mémo Moyens d’Authentification Forte</a:t>
            </a:r>
            <a:endParaRPr lang="fr-FR" sz="1333" dirty="0">
              <a:solidFill>
                <a:srgbClr val="3E454A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 b="1" dirty="0">
              <a:solidFill>
                <a:srgbClr val="3E454A"/>
              </a:solidFill>
              <a:latin typeface="Arial" panose="020B0604020202020204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 b="1" dirty="0">
              <a:solidFill>
                <a:srgbClr val="3E454A"/>
              </a:solidFill>
              <a:latin typeface="Arial" panose="020B0604020202020204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 b="1" dirty="0">
              <a:solidFill>
                <a:srgbClr val="3E454A"/>
              </a:solidFill>
              <a:latin typeface="Arial" panose="020B0604020202020204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r>
              <a:rPr lang="fr-FR" sz="1333" b="1" dirty="0">
                <a:solidFill>
                  <a:srgbClr val="3E454A"/>
                </a:solidFill>
                <a:latin typeface="Arial" panose="020B0604020202020204"/>
                <a:cs typeface="Arial"/>
                <a:sym typeface="Arial"/>
              </a:rPr>
              <a:t>Disponible </a:t>
            </a:r>
            <a:r>
              <a:rPr lang="fr-FR" sz="1333" dirty="0">
                <a:solidFill>
                  <a:srgbClr val="3E454A"/>
                </a:solidFill>
                <a:latin typeface="Arial" panose="020B0604020202020204"/>
                <a:cs typeface="Arial"/>
                <a:sym typeface="Arial"/>
              </a:rPr>
              <a:t>: E-learning dédié aux Espaces Transactionnels:</a:t>
            </a:r>
          </a:p>
          <a:p>
            <a:pPr defTabSz="914354">
              <a:spcBef>
                <a:spcPts val="400"/>
              </a:spcBef>
            </a:pPr>
            <a:r>
              <a:rPr lang="fr-FR" sz="1400" u="sng" kern="0" dirty="0">
                <a:solidFill>
                  <a:srgbClr val="3E454A">
                    <a:lumMod val="50000"/>
                  </a:srgbClr>
                </a:solidFill>
                <a:latin typeface="Arial" panose="020B0604020202020204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https://bpce.speach.me/s/32556c5a974/espaces-transactionnels</a:t>
            </a:r>
            <a:r>
              <a:rPr lang="fr-FR" sz="1400" u="sng" kern="0" dirty="0">
                <a:solidFill>
                  <a:srgbClr val="3E454A">
                    <a:lumMod val="50000"/>
                  </a:srgbClr>
                </a:solidFill>
                <a:latin typeface="Arial" panose="020B0604020202020204"/>
                <a:sym typeface="Arial"/>
              </a:rPr>
              <a:t> (adresse à copier/coller dans un navigateur)</a:t>
            </a:r>
            <a:endParaRPr lang="fr-FR" sz="1400" kern="0" dirty="0">
              <a:solidFill>
                <a:srgbClr val="3E454A">
                  <a:lumMod val="50000"/>
                </a:srgbClr>
              </a:solidFill>
              <a:latin typeface="Arial" panose="020B0604020202020204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 dirty="0">
              <a:solidFill>
                <a:srgbClr val="3E454A"/>
              </a:solidFill>
              <a:highlight>
                <a:srgbClr val="FFFF00"/>
              </a:highlight>
              <a:latin typeface="Arial" panose="020B0604020202020204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endParaRPr lang="fr-FR" sz="13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" name="Rectangle : coins arrondis 17"/>
          <p:cNvSpPr/>
          <p:nvPr/>
        </p:nvSpPr>
        <p:spPr>
          <a:xfrm>
            <a:off x="8157409" y="1702675"/>
            <a:ext cx="3938379" cy="4702656"/>
          </a:xfrm>
          <a:prstGeom prst="roundRect">
            <a:avLst/>
          </a:prstGeom>
          <a:noFill/>
          <a:ln>
            <a:solidFill>
              <a:srgbClr val="55579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0" tIns="96000" rIns="0" rtlCol="0" anchor="t"/>
          <a:lstStyle/>
          <a:p>
            <a:pPr algn="ctr" defTabSz="914354"/>
            <a:r>
              <a:rPr lang="fr-FR" sz="1333" dirty="0">
                <a:solidFill>
                  <a:srgbClr val="55579E"/>
                </a:solidFill>
                <a:latin typeface="Arial"/>
                <a:cs typeface="Arial"/>
                <a:sym typeface="Arial"/>
              </a:rPr>
              <a:t>SUPPORTS CLIENTS</a:t>
            </a:r>
          </a:p>
          <a:p>
            <a:pPr algn="ctr" defTabSz="914354"/>
            <a:endParaRPr lang="fr-FR" sz="1333" dirty="0">
              <a:solidFill>
                <a:srgbClr val="FCBE04"/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fr-FR" sz="1333" dirty="0">
                <a:solidFill>
                  <a:srgbClr val="3E454A"/>
                </a:solidFill>
                <a:latin typeface="Arial"/>
                <a:cs typeface="Arial"/>
                <a:sym typeface="Arial"/>
              </a:rPr>
              <a:t>Vidéo Présentation du </a:t>
            </a:r>
            <a:r>
              <a:rPr lang="fr-FR" sz="1333">
                <a:solidFill>
                  <a:srgbClr val="3E454A"/>
                </a:solidFill>
                <a:latin typeface="Arial"/>
                <a:cs typeface="Arial"/>
                <a:sym typeface="Arial"/>
              </a:rPr>
              <a:t>nouveau DEI PRO EI</a:t>
            </a:r>
            <a:endParaRPr lang="fr-FR" sz="13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algn="ctr" defTabSz="914354">
              <a:spcBef>
                <a:spcPts val="400"/>
              </a:spcBef>
            </a:pPr>
            <a:r>
              <a:rPr lang="fr-FR" sz="1400" kern="0">
                <a:solidFill>
                  <a:srgbClr val="FFFFFF"/>
                </a:solidFill>
                <a:latin typeface="Arial" panose="020B0604020202020204"/>
                <a:sym typeface="Arial"/>
                <a:hlinkClick r:id="rId9"/>
              </a:rPr>
              <a:t>https://youtu.be/W0jMcTRGb-0</a:t>
            </a:r>
            <a:endParaRPr lang="fr-FR" sz="1400" u="sng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algn="ctr" defTabSz="914354">
              <a:spcBef>
                <a:spcPts val="400"/>
              </a:spcBef>
            </a:pPr>
            <a:endParaRPr lang="fr-FR" sz="9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marL="228594" indent="-22859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fr-FR" sz="1333">
                <a:solidFill>
                  <a:srgbClr val="3E454A"/>
                </a:solidFill>
                <a:latin typeface="Arial"/>
                <a:cs typeface="Arial"/>
                <a:sym typeface="Arial"/>
                <a:hlinkClick r:id="rId10"/>
              </a:rPr>
              <a:t>Teaser vidéo</a:t>
            </a:r>
            <a:endParaRPr lang="fr-FR" sz="1333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marL="228594" indent="-22859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endParaRPr lang="fr-FR" sz="1333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fr-FR" sz="1333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11"/>
              </a:rPr>
              <a:t>Fiche produit client </a:t>
            </a:r>
            <a:r>
              <a:rPr lang="fr-FR" sz="1333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sym typeface="Arial"/>
                <a:hlinkClick r:id="rId11"/>
              </a:rPr>
              <a:t>CE DEI PRO</a:t>
            </a:r>
            <a:endParaRPr lang="fr-FR" sz="1333" dirty="0">
              <a:solidFill>
                <a:srgbClr val="3E454A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endParaRPr lang="fr-FR" sz="13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endParaRPr lang="fr-FR" sz="13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marL="228584" indent="-228584" defTabSz="914354">
              <a:spcBef>
                <a:spcPts val="400"/>
              </a:spcBef>
              <a:buFont typeface="Wingdings" panose="05000000000000000000" pitchFamily="2" charset="2"/>
              <a:buChar char="§"/>
            </a:pPr>
            <a:endParaRPr lang="fr-FR" sz="13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  <a:p>
            <a:pPr defTabSz="914354">
              <a:spcBef>
                <a:spcPts val="400"/>
              </a:spcBef>
            </a:pPr>
            <a:endParaRPr lang="fr-FR" sz="1333" dirty="0">
              <a:solidFill>
                <a:srgbClr val="3E454A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0E2052-9978-4C60-8391-7BA5378179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08503" y="762273"/>
            <a:ext cx="1565309" cy="882079"/>
          </a:xfrm>
          <a:prstGeom prst="rect">
            <a:avLst/>
          </a:prstGeom>
        </p:spPr>
      </p:pic>
      <p:pic>
        <p:nvPicPr>
          <p:cNvPr id="6" name="Image 5" descr="Petits et grands crayons">
            <a:extLst>
              <a:ext uri="{FF2B5EF4-FFF2-40B4-BE49-F238E27FC236}">
                <a16:creationId xmlns:a16="http://schemas.microsoft.com/office/drawing/2014/main" id="{5074E710-CD46-4E94-A74B-2BEC6F2ED2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36961" y="1208233"/>
            <a:ext cx="1049175" cy="6994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047D2E-BD1C-4FA7-A774-6D6EEB13B23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36399" y="3187706"/>
            <a:ext cx="1169709" cy="6681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66F109-891D-4A07-A771-FDB165DDA8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8292" y="4004959"/>
            <a:ext cx="1823192" cy="10414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DB9C53-8E16-4CDA-A1E1-69B71CBCB5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80309" y="5379044"/>
            <a:ext cx="2422680" cy="82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64580"/>
      </p:ext>
    </p:extLst>
  </p:cSld>
  <p:clrMapOvr>
    <a:masterClrMapping/>
  </p:clrMapOvr>
</p:sld>
</file>

<file path=ppt/theme/theme1.xml><?xml version="1.0" encoding="utf-8"?>
<a:theme xmlns:a="http://schemas.openxmlformats.org/drawingml/2006/main" name="1_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120</Words>
  <Application>Microsoft Office PowerPoint</Application>
  <PresentationFormat>Grand écran</PresentationFormat>
  <Paragraphs>34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Arial Narrow</vt:lpstr>
      <vt:lpstr>Cabin Condensed</vt:lpstr>
      <vt:lpstr>Montserrat ExtraBold</vt:lpstr>
      <vt:lpstr>Montserrat SemiBold</vt:lpstr>
      <vt:lpstr>Wingdings</vt:lpstr>
      <vt:lpstr>Wingdings 2</vt:lpstr>
      <vt:lpstr>1_Caisse d'Epargne</vt:lpstr>
      <vt:lpstr> Accompagnement : le kit commercial DEI PRO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Accompagnement : le kit commercial DEI PRO</dc:title>
  <dc:creator>ZINCK Yves [CEGEE]</dc:creator>
  <cp:lastModifiedBy>ZINCK Yves [CEGEE]</cp:lastModifiedBy>
  <cp:revision>2</cp:revision>
  <dcterms:created xsi:type="dcterms:W3CDTF">2023-02-16T10:07:52Z</dcterms:created>
  <dcterms:modified xsi:type="dcterms:W3CDTF">2023-09-15T07:52:33Z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2023-02-16T10:07:52Z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506c0dcd-19dc-41a0-a219-075cfe75a20b</vt:lpwstr>
  </property>
  <property fmtid="{D5CDD505-2E9C-101B-9397-08002B2CF9AE}" pid="8" name="MSIP_Label_48a19f0c-bea1-442e-a475-ed109d9ec508_ContentBits">
    <vt:lpwstr>0</vt:lpwstr>
  </property>
</Properties>
</file>