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5"/>
  </p:sldMasterIdLst>
  <p:notesMasterIdLst>
    <p:notesMasterId r:id="rId8"/>
  </p:notesMasterIdLst>
  <p:handoutMasterIdLst>
    <p:handoutMasterId r:id="rId9"/>
  </p:handoutMasterIdLst>
  <p:sldIdLst>
    <p:sldId id="282" r:id="rId6"/>
    <p:sldId id="284" r:id="rId7"/>
  </p:sldIdLst>
  <p:sldSz cx="6858000" cy="9144000" type="screen4x3"/>
  <p:notesSz cx="10234613" cy="710406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73">
          <p15:clr>
            <a:srgbClr val="A4A3A4"/>
          </p15:clr>
        </p15:guide>
        <p15:guide id="2" orient="horz" pos="2291">
          <p15:clr>
            <a:srgbClr val="A4A3A4"/>
          </p15:clr>
        </p15:guide>
        <p15:guide id="3" orient="horz" pos="371">
          <p15:clr>
            <a:srgbClr val="A4A3A4"/>
          </p15:clr>
        </p15:guide>
        <p15:guide id="4" orient="horz" pos="5295">
          <p15:clr>
            <a:srgbClr val="A4A3A4"/>
          </p15:clr>
        </p15:guide>
        <p15:guide id="5" pos="220">
          <p15:clr>
            <a:srgbClr val="A4A3A4"/>
          </p15:clr>
        </p15:guide>
        <p15:guide id="6" pos="5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8" userDrawn="1">
          <p15:clr>
            <a:srgbClr val="A4A3A4"/>
          </p15:clr>
        </p15:guide>
        <p15:guide id="2" pos="32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CHICAYA Claude-isis" initials="" lastIdx="8" clrIdx="0"/>
  <p:cmAuthor id="2" name="GOUILLART Patricia" initials="" lastIdx="9" clrIdx="1"/>
  <p:cmAuthor id="3" name="ZOGOUE ANGELA" initials="ZA" lastIdx="3" clrIdx="2">
    <p:extLst>
      <p:ext uri="{19B8F6BF-5375-455C-9EA6-DF929625EA0E}">
        <p15:presenceInfo xmlns:p15="http://schemas.microsoft.com/office/powerpoint/2012/main" userId="S::Angela.ZOGOUE@bpce.fr::c9965560-9279-4df3-8f95-8f302a3bd7c4" providerId="AD"/>
      </p:ext>
    </p:extLst>
  </p:cmAuthor>
  <p:cmAuthor id="4" name="DELMAS PHILIPPE" initials="DP" lastIdx="1" clrIdx="3">
    <p:extLst>
      <p:ext uri="{19B8F6BF-5375-455C-9EA6-DF929625EA0E}">
        <p15:presenceInfo xmlns:p15="http://schemas.microsoft.com/office/powerpoint/2012/main" userId="S::Philippe.DELMAS@bpce.fr::5937ba3e-5864-424c-a3d7-9b1fd40e111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021F"/>
    <a:srgbClr val="D1DEEE"/>
    <a:srgbClr val="004494"/>
    <a:srgbClr val="0066FF"/>
    <a:srgbClr val="3C003A"/>
    <a:srgbClr val="A778AE"/>
    <a:srgbClr val="B265E1"/>
    <a:srgbClr val="C78FE9"/>
    <a:srgbClr val="F1EA74"/>
    <a:srgbClr val="00A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250" autoAdjust="0"/>
  </p:normalViewPr>
  <p:slideViewPr>
    <p:cSldViewPr snapToGrid="0">
      <p:cViewPr varScale="1">
        <p:scale>
          <a:sx n="43" d="100"/>
          <a:sy n="43" d="100"/>
        </p:scale>
        <p:origin x="2264" y="64"/>
      </p:cViewPr>
      <p:guideLst>
        <p:guide orient="horz" pos="773"/>
        <p:guide orient="horz" pos="2291"/>
        <p:guide orient="horz" pos="371"/>
        <p:guide orient="horz" pos="5295"/>
        <p:guide pos="220"/>
        <p:guide pos="5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238"/>
        <p:guide pos="32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D594DF8F-7FE9-4969-A731-B9888FE06522}"/>
    <pc:docChg chg="undo custSel modSld modMainMaster">
      <pc:chgData name="ZINCK Yves [CEGEE]" userId="58ab786b-eff3-4fb5-b8c5-161f6b44608b" providerId="ADAL" clId="{D594DF8F-7FE9-4969-A731-B9888FE06522}" dt="2024-01-05T10:54:26.652" v="45" actId="20577"/>
      <pc:docMkLst>
        <pc:docMk/>
      </pc:docMkLst>
      <pc:sldChg chg="modSp mod">
        <pc:chgData name="ZINCK Yves [CEGEE]" userId="58ab786b-eff3-4fb5-b8c5-161f6b44608b" providerId="ADAL" clId="{D594DF8F-7FE9-4969-A731-B9888FE06522}" dt="2024-01-05T07:10:53.309" v="33" actId="1076"/>
        <pc:sldMkLst>
          <pc:docMk/>
          <pc:sldMk cId="0" sldId="282"/>
        </pc:sldMkLst>
        <pc:picChg chg="mod">
          <ac:chgData name="ZINCK Yves [CEGEE]" userId="58ab786b-eff3-4fb5-b8c5-161f6b44608b" providerId="ADAL" clId="{D594DF8F-7FE9-4969-A731-B9888FE06522}" dt="2024-01-05T07:10:53.309" v="33" actId="1076"/>
          <ac:picMkLst>
            <pc:docMk/>
            <pc:sldMk cId="0" sldId="282"/>
            <ac:picMk id="282" creationId="{5C78ECB6-D770-AB0F-C566-1F90CE55A324}"/>
          </ac:picMkLst>
        </pc:picChg>
      </pc:sldChg>
      <pc:sldChg chg="modSp mod">
        <pc:chgData name="ZINCK Yves [CEGEE]" userId="58ab786b-eff3-4fb5-b8c5-161f6b44608b" providerId="ADAL" clId="{D594DF8F-7FE9-4969-A731-B9888FE06522}" dt="2024-01-02T13:55:01.389" v="31" actId="6549"/>
        <pc:sldMkLst>
          <pc:docMk/>
          <pc:sldMk cId="3073360776" sldId="284"/>
        </pc:sldMkLst>
        <pc:spChg chg="mod">
          <ac:chgData name="ZINCK Yves [CEGEE]" userId="58ab786b-eff3-4fb5-b8c5-161f6b44608b" providerId="ADAL" clId="{D594DF8F-7FE9-4969-A731-B9888FE06522}" dt="2024-01-02T13:55:01.389" v="31" actId="6549"/>
          <ac:spMkLst>
            <pc:docMk/>
            <pc:sldMk cId="3073360776" sldId="284"/>
            <ac:spMk id="270" creationId="{B101A33B-AE64-4E54-CBD2-582C1E220F69}"/>
          </ac:spMkLst>
        </pc:spChg>
      </pc:sldChg>
      <pc:sldMasterChg chg="modSp mod">
        <pc:chgData name="ZINCK Yves [CEGEE]" userId="58ab786b-eff3-4fb5-b8c5-161f6b44608b" providerId="ADAL" clId="{D594DF8F-7FE9-4969-A731-B9888FE06522}" dt="2024-01-05T10:54:26.652" v="45" actId="20577"/>
        <pc:sldMasterMkLst>
          <pc:docMk/>
          <pc:sldMasterMk cId="0" sldId="2147483758"/>
        </pc:sldMasterMkLst>
        <pc:spChg chg="mod">
          <ac:chgData name="ZINCK Yves [CEGEE]" userId="58ab786b-eff3-4fb5-b8c5-161f6b44608b" providerId="ADAL" clId="{D594DF8F-7FE9-4969-A731-B9888FE06522}" dt="2024-01-05T10:54:26.652" v="45" actId="20577"/>
          <ac:spMkLst>
            <pc:docMk/>
            <pc:sldMasterMk cId="0" sldId="2147483758"/>
            <ac:spMk id="1030" creationId="{1B8C1C76-185D-4D6E-AE18-F8272CF4E4F8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9734339C-F646-456D-B7BC-B93EC7EBB7E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3943" cy="3556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54" tIns="47727" rIns="95454" bIns="4772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4C820D53-B9BA-4ADC-97A6-77D23E8A310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8234" y="0"/>
            <a:ext cx="4433943" cy="3556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54" tIns="47727" rIns="95454" bIns="4772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1140" name="Rectangle 4">
            <a:extLst>
              <a:ext uri="{FF2B5EF4-FFF2-40B4-BE49-F238E27FC236}">
                <a16:creationId xmlns:a16="http://schemas.microsoft.com/office/drawing/2014/main" id="{E76C5E7E-C7BD-4F59-B3BF-D75BD91BAB2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747327"/>
            <a:ext cx="4433943" cy="3556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54" tIns="47727" rIns="95454" bIns="4772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23903AD4-0EF2-4694-AD50-E1074993B37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8234" y="6747327"/>
            <a:ext cx="4433943" cy="3556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54" tIns="47727" rIns="95454" bIns="4772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7CBF3EFB-88ED-4879-AE89-6CAE8EE4CAF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17729EA-F743-477D-9FBC-C96CA5B26FB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3943" cy="3556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54" tIns="47727" rIns="95454" bIns="4772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8CFA62-C6C6-4365-A591-5B7E8DE236A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798234" y="0"/>
            <a:ext cx="4433943" cy="3556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54" tIns="47727" rIns="95454" bIns="4772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1026728-4260-4AB6-B506-BE911CA8867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7975" y="531813"/>
            <a:ext cx="1998663" cy="26654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8A54B5B3-DD18-4C04-B90C-4AD6C88B816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218" y="3375368"/>
            <a:ext cx="8188178" cy="31958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54" tIns="47727" rIns="95454" bIns="477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7C94D40A-D875-4036-8783-4249CDDDAC9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747327"/>
            <a:ext cx="4433943" cy="3556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54" tIns="47727" rIns="95454" bIns="4772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584D33E0-7677-4E89-8DC0-B86500C2E2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8234" y="6747327"/>
            <a:ext cx="4433943" cy="3556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454" tIns="47727" rIns="95454" bIns="4772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A407C01D-83BE-4087-8453-C4890AAB541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07C01D-83BE-4087-8453-C4890AAB5418}" type="slidenum">
              <a:rPr lang="fr-FR" altLang="fr-FR" smtClean="0"/>
              <a:pPr>
                <a:defRPr/>
              </a:pPr>
              <a:t>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79870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07C01D-83BE-4087-8453-C4890AAB5418}" type="slidenum">
              <a:rPr lang="fr-FR" altLang="fr-FR" smtClean="0"/>
              <a:pPr>
                <a:defRPr/>
              </a:pPr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11717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3">
            <a:extLst>
              <a:ext uri="{FF2B5EF4-FFF2-40B4-BE49-F238E27FC236}">
                <a16:creationId xmlns:a16="http://schemas.microsoft.com/office/drawing/2014/main" id="{0ADE4451-8403-4A7E-8D80-66EC67A59F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19137" y="46100"/>
            <a:ext cx="605765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fr-FR" alt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ENTREPRENEURS INDIVIDUELS (EI) abonnés DEI PRO</a:t>
            </a:r>
          </a:p>
          <a:p>
            <a:pPr>
              <a:defRPr/>
            </a:pPr>
            <a:r>
              <a:rPr lang="fr-FR" alt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alt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Document à usage interne -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82374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e 7">
            <a:extLst>
              <a:ext uri="{FF2B5EF4-FFF2-40B4-BE49-F238E27FC236}">
                <a16:creationId xmlns:a16="http://schemas.microsoft.com/office/drawing/2014/main" id="{FF35C253-FB1A-4F34-85F5-F38DC47163A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73038" y="476250"/>
            <a:ext cx="6446837" cy="560388"/>
            <a:chOff x="231382" y="357376"/>
            <a:chExt cx="8595012" cy="70942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152E5FC-3958-427C-B91C-E01BD982629E}"/>
                </a:ext>
              </a:extLst>
            </p:cNvPr>
            <p:cNvSpPr/>
            <p:nvPr userDrawn="1"/>
          </p:nvSpPr>
          <p:spPr bwMode="auto">
            <a:xfrm>
              <a:off x="299109" y="363406"/>
              <a:ext cx="8527285" cy="70339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" name="Rectangle 9">
              <a:extLst>
                <a:ext uri="{FF2B5EF4-FFF2-40B4-BE49-F238E27FC236}">
                  <a16:creationId xmlns:a16="http://schemas.microsoft.com/office/drawing/2014/main" id="{FE0C97C7-DE97-4E92-AD35-AF60DC565DA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468" cy="466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fr-FR" altLang="fr-FR"/>
            </a:p>
          </p:txBody>
        </p:sp>
        <p:sp>
          <p:nvSpPr>
            <p:cNvPr id="3" name="Rectangle 10">
              <a:extLst>
                <a:ext uri="{FF2B5EF4-FFF2-40B4-BE49-F238E27FC236}">
                  <a16:creationId xmlns:a16="http://schemas.microsoft.com/office/drawing/2014/main" id="{0F1221E9-4532-44FE-8802-2FED22C2E95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7206" y="397570"/>
              <a:ext cx="311121" cy="31753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defRPr/>
              </a:pPr>
              <a:endParaRPr lang="fr-FR" alt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A13328C-CBD4-4568-9D44-B4A433555DAC}"/>
              </a:ext>
            </a:extLst>
          </p:cNvPr>
          <p:cNvSpPr/>
          <p:nvPr userDrawn="1"/>
        </p:nvSpPr>
        <p:spPr bwMode="auto">
          <a:xfrm>
            <a:off x="105085" y="8676776"/>
            <a:ext cx="206375" cy="35242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lnSpc>
                <a:spcPct val="150000"/>
              </a:lnSpc>
              <a:defRPr/>
            </a:pPr>
            <a:endParaRPr lang="fr-FR" sz="7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30" name="ZoneTexte 13">
            <a:extLst>
              <a:ext uri="{FF2B5EF4-FFF2-40B4-BE49-F238E27FC236}">
                <a16:creationId xmlns:a16="http://schemas.microsoft.com/office/drawing/2014/main" id="{1B8C1C76-185D-4D6E-AE18-F8272CF4E4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61333" y="46038"/>
            <a:ext cx="1061509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fr-FR" altLang="fr-FR" sz="1200" dirty="0">
                <a:solidFill>
                  <a:schemeClr val="bg1">
                    <a:lumMod val="50000"/>
                  </a:schemeClr>
                </a:solidFill>
              </a:rPr>
              <a:t>Janvier 2024</a:t>
            </a:r>
          </a:p>
        </p:txBody>
      </p:sp>
      <p:sp>
        <p:nvSpPr>
          <p:cNvPr id="16" name="Espace réservé du numéro de diapositive 1">
            <a:extLst>
              <a:ext uri="{FF2B5EF4-FFF2-40B4-BE49-F238E27FC236}">
                <a16:creationId xmlns:a16="http://schemas.microsoft.com/office/drawing/2014/main" id="{71F18ABA-ED95-42D1-B4C1-22F7918C9A71}"/>
              </a:ext>
            </a:extLst>
          </p:cNvPr>
          <p:cNvSpPr txBox="1">
            <a:spLocks/>
          </p:cNvSpPr>
          <p:nvPr userDrawn="1"/>
        </p:nvSpPr>
        <p:spPr>
          <a:xfrm>
            <a:off x="-37790" y="8676776"/>
            <a:ext cx="493712" cy="3524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4FC7ADB7-61FB-49F5-A281-F4290390386D}" type="slidenum">
              <a:rPr lang="fr-FR" altLang="fr-FR" sz="7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7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4930CD54-566A-452B-AE77-569A80E273EF}"/>
              </a:ext>
            </a:extLst>
          </p:cNvPr>
          <p:cNvSpPr txBox="1">
            <a:spLocks/>
          </p:cNvSpPr>
          <p:nvPr userDrawn="1"/>
        </p:nvSpPr>
        <p:spPr>
          <a:xfrm>
            <a:off x="574675" y="530225"/>
            <a:ext cx="6045200" cy="3746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  <a:defRPr/>
            </a:pPr>
            <a:r>
              <a:rPr lang="fr-FR" sz="2400">
                <a:solidFill>
                  <a:schemeClr val="bg1"/>
                </a:solidFill>
                <a:latin typeface="Trebuchet MS" panose="020B0603020202020204" pitchFamily="34" charset="0"/>
              </a:rPr>
              <a:t>Moyens d’authentification forte</a:t>
            </a:r>
          </a:p>
        </p:txBody>
      </p:sp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2DA60FFC-8BE8-476E-AA6F-DD3361722B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0" r="68927" b="1"/>
          <a:stretch/>
        </p:blipFill>
        <p:spPr>
          <a:xfrm>
            <a:off x="6006152" y="530225"/>
            <a:ext cx="599436" cy="54435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D460A3-4A33-4F34-BC08-A03B969686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" y="390984"/>
            <a:ext cx="749047" cy="7490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4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15.svg"/><Relationship Id="rId9" Type="http://schemas.openxmlformats.org/officeDocument/2006/relationships/image" Target="../media/image10.png"/><Relationship Id="rId1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9259591-4343-8C28-FAE3-97F84F90479A}"/>
              </a:ext>
            </a:extLst>
          </p:cNvPr>
          <p:cNvSpPr/>
          <p:nvPr/>
        </p:nvSpPr>
        <p:spPr>
          <a:xfrm>
            <a:off x="309596" y="5519196"/>
            <a:ext cx="6372000" cy="291805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306CAF6E-FA53-4C23-A3DE-B3B0D3F1174D}"/>
              </a:ext>
            </a:extLst>
          </p:cNvPr>
          <p:cNvSpPr/>
          <p:nvPr/>
        </p:nvSpPr>
        <p:spPr>
          <a:xfrm>
            <a:off x="309596" y="5228921"/>
            <a:ext cx="6372000" cy="264686"/>
          </a:xfrm>
          <a:prstGeom prst="rect">
            <a:avLst/>
          </a:prstGeom>
          <a:solidFill>
            <a:schemeClr val="accent1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F8A8A1BB-5061-9E96-0B48-5F60830902B6}"/>
              </a:ext>
            </a:extLst>
          </p:cNvPr>
          <p:cNvSpPr/>
          <p:nvPr/>
        </p:nvSpPr>
        <p:spPr>
          <a:xfrm>
            <a:off x="319122" y="2584674"/>
            <a:ext cx="6362475" cy="370592"/>
          </a:xfrm>
          <a:prstGeom prst="rect">
            <a:avLst/>
          </a:prstGeom>
          <a:solidFill>
            <a:srgbClr val="B34A8C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C9B273BB-E14A-7E65-2D0C-A394EDBA566C}"/>
              </a:ext>
            </a:extLst>
          </p:cNvPr>
          <p:cNvSpPr/>
          <p:nvPr/>
        </p:nvSpPr>
        <p:spPr>
          <a:xfrm>
            <a:off x="309596" y="4609510"/>
            <a:ext cx="6372000" cy="288000"/>
          </a:xfrm>
          <a:prstGeom prst="rect">
            <a:avLst/>
          </a:prstGeom>
          <a:solidFill>
            <a:schemeClr val="accent1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863B5778-71DC-FFCC-AC78-B89F45E639BF}"/>
              </a:ext>
            </a:extLst>
          </p:cNvPr>
          <p:cNvSpPr/>
          <p:nvPr/>
        </p:nvSpPr>
        <p:spPr>
          <a:xfrm>
            <a:off x="303246" y="5792485"/>
            <a:ext cx="6390732" cy="303970"/>
          </a:xfrm>
          <a:prstGeom prst="rect">
            <a:avLst/>
          </a:prstGeom>
          <a:solidFill>
            <a:srgbClr val="D1DEE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F9492F93-A197-48DF-9E3F-7B6260BDC9D2}"/>
              </a:ext>
            </a:extLst>
          </p:cNvPr>
          <p:cNvSpPr/>
          <p:nvPr/>
        </p:nvSpPr>
        <p:spPr>
          <a:xfrm>
            <a:off x="329647" y="7991444"/>
            <a:ext cx="6350633" cy="290074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FD4A3B0C-CFB2-4CFB-B930-246A2EA89FA8}"/>
              </a:ext>
            </a:extLst>
          </p:cNvPr>
          <p:cNvSpPr/>
          <p:nvPr/>
        </p:nvSpPr>
        <p:spPr>
          <a:xfrm>
            <a:off x="328089" y="8301583"/>
            <a:ext cx="6353508" cy="465546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FD4A468C-3038-4808-A351-0277501B5200}"/>
              </a:ext>
            </a:extLst>
          </p:cNvPr>
          <p:cNvSpPr/>
          <p:nvPr/>
        </p:nvSpPr>
        <p:spPr>
          <a:xfrm>
            <a:off x="328330" y="7625943"/>
            <a:ext cx="6351950" cy="348780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B6ECA281-0416-4ED7-8765-7DFC9F890952}"/>
              </a:ext>
            </a:extLst>
          </p:cNvPr>
          <p:cNvSpPr/>
          <p:nvPr/>
        </p:nvSpPr>
        <p:spPr>
          <a:xfrm>
            <a:off x="329647" y="7240409"/>
            <a:ext cx="6350633" cy="355794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73262C01-2E25-4557-A20F-AEA73707D71D}"/>
              </a:ext>
            </a:extLst>
          </p:cNvPr>
          <p:cNvSpPr/>
          <p:nvPr/>
        </p:nvSpPr>
        <p:spPr>
          <a:xfrm>
            <a:off x="319714" y="2984378"/>
            <a:ext cx="6361883" cy="347371"/>
          </a:xfrm>
          <a:prstGeom prst="rect">
            <a:avLst/>
          </a:prstGeom>
          <a:solidFill>
            <a:schemeClr val="bg1">
              <a:lumMod val="75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F8D7DD93-7FA3-4E2D-823F-378DE214BC57}"/>
              </a:ext>
            </a:extLst>
          </p:cNvPr>
          <p:cNvSpPr/>
          <p:nvPr/>
        </p:nvSpPr>
        <p:spPr>
          <a:xfrm>
            <a:off x="309596" y="4924355"/>
            <a:ext cx="6372000" cy="284891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AE622294-1C22-4CCA-B004-2E863784A587}"/>
              </a:ext>
            </a:extLst>
          </p:cNvPr>
          <p:cNvSpPr/>
          <p:nvPr/>
        </p:nvSpPr>
        <p:spPr>
          <a:xfrm>
            <a:off x="309596" y="4296592"/>
            <a:ext cx="6372000" cy="292255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85C46227-8721-46EE-AAD0-81651312ADE8}"/>
              </a:ext>
            </a:extLst>
          </p:cNvPr>
          <p:cNvSpPr/>
          <p:nvPr/>
        </p:nvSpPr>
        <p:spPr>
          <a:xfrm>
            <a:off x="309596" y="3935574"/>
            <a:ext cx="6372000" cy="342888"/>
          </a:xfrm>
          <a:prstGeom prst="rect">
            <a:avLst/>
          </a:prstGeom>
          <a:solidFill>
            <a:schemeClr val="accent1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642EC82-BF13-45DF-86A5-70508C8D49C7}"/>
              </a:ext>
            </a:extLst>
          </p:cNvPr>
          <p:cNvSpPr/>
          <p:nvPr/>
        </p:nvSpPr>
        <p:spPr>
          <a:xfrm>
            <a:off x="309596" y="3618006"/>
            <a:ext cx="6372000" cy="291186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A312EAE-0B5D-4AE7-ADC9-396BD220F783}"/>
              </a:ext>
            </a:extLst>
          </p:cNvPr>
          <p:cNvSpPr/>
          <p:nvPr/>
        </p:nvSpPr>
        <p:spPr>
          <a:xfrm>
            <a:off x="304969" y="1064972"/>
            <a:ext cx="2084587" cy="124290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9FC3B97-FC19-44AE-A335-8E349FD41F1A}"/>
              </a:ext>
            </a:extLst>
          </p:cNvPr>
          <p:cNvSpPr txBox="1"/>
          <p:nvPr/>
        </p:nvSpPr>
        <p:spPr>
          <a:xfrm>
            <a:off x="2572650" y="2059442"/>
            <a:ext cx="1005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i="1" dirty="0"/>
              <a:t>Dans</a:t>
            </a:r>
          </a:p>
          <a:p>
            <a:r>
              <a:rPr lang="fr-FR" sz="900" i="1" dirty="0"/>
              <a:t> l’app </a:t>
            </a:r>
            <a:r>
              <a:rPr lang="fr-FR" sz="900" i="1" dirty="0" err="1"/>
              <a:t>Banxo</a:t>
            </a:r>
            <a:endParaRPr lang="fr-FR" sz="900" i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AD60D00-DAA6-4184-9D29-D9C34F3E151C}"/>
              </a:ext>
            </a:extLst>
          </p:cNvPr>
          <p:cNvSpPr txBox="1"/>
          <p:nvPr/>
        </p:nvSpPr>
        <p:spPr>
          <a:xfrm>
            <a:off x="290337" y="2379450"/>
            <a:ext cx="2084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 dirty="0"/>
              <a:t>Authentification forte à l’accès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4016A6F-B16A-48DD-B264-737580977C27}"/>
              </a:ext>
            </a:extLst>
          </p:cNvPr>
          <p:cNvSpPr txBox="1"/>
          <p:nvPr/>
        </p:nvSpPr>
        <p:spPr>
          <a:xfrm>
            <a:off x="329648" y="2617453"/>
            <a:ext cx="230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900" dirty="0"/>
              <a:t>Connexion à l’espace Web abonné DEI PRO </a:t>
            </a:r>
            <a:r>
              <a:rPr lang="fr-FR" sz="900" b="1" u="sng" dirty="0"/>
              <a:t>via navigateur </a:t>
            </a:r>
            <a:r>
              <a:rPr lang="fr-FR" sz="900" dirty="0"/>
              <a:t>sur mobile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868C2B7-F301-49C6-BD92-20DECA6E9B63}"/>
              </a:ext>
            </a:extLst>
          </p:cNvPr>
          <p:cNvSpPr txBox="1"/>
          <p:nvPr/>
        </p:nvSpPr>
        <p:spPr>
          <a:xfrm>
            <a:off x="282622" y="3391934"/>
            <a:ext cx="2373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 dirty="0"/>
              <a:t>Validation des opérations sensibles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29F8E59-8B29-4DC5-B9E3-3B900BBBC9CD}"/>
              </a:ext>
            </a:extLst>
          </p:cNvPr>
          <p:cNvSpPr txBox="1"/>
          <p:nvPr/>
        </p:nvSpPr>
        <p:spPr>
          <a:xfrm>
            <a:off x="233090" y="6998704"/>
            <a:ext cx="2282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 dirty="0"/>
              <a:t>Flux &amp; Opérations Financières</a:t>
            </a:r>
          </a:p>
        </p:txBody>
      </p:sp>
      <p:pic>
        <p:nvPicPr>
          <p:cNvPr id="41" name="Graphique 40" descr="Coche">
            <a:extLst>
              <a:ext uri="{FF2B5EF4-FFF2-40B4-BE49-F238E27FC236}">
                <a16:creationId xmlns:a16="http://schemas.microsoft.com/office/drawing/2014/main" id="{8496D583-DE9C-45B3-9301-7DE8F150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6368" y="2603696"/>
            <a:ext cx="256689" cy="257876"/>
          </a:xfrm>
          <a:prstGeom prst="rect">
            <a:avLst/>
          </a:prstGeom>
        </p:spPr>
      </p:pic>
      <p:pic>
        <p:nvPicPr>
          <p:cNvPr id="44" name="Graphique 43" descr="Coche">
            <a:extLst>
              <a:ext uri="{FF2B5EF4-FFF2-40B4-BE49-F238E27FC236}">
                <a16:creationId xmlns:a16="http://schemas.microsoft.com/office/drawing/2014/main" id="{B8ABAB08-E871-440B-BBD2-62AC4BD84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6368" y="3643812"/>
            <a:ext cx="256689" cy="257876"/>
          </a:xfrm>
          <a:prstGeom prst="rect">
            <a:avLst/>
          </a:prstGeom>
        </p:spPr>
      </p:pic>
      <p:pic>
        <p:nvPicPr>
          <p:cNvPr id="47" name="Graphique 46" descr="Coche">
            <a:extLst>
              <a:ext uri="{FF2B5EF4-FFF2-40B4-BE49-F238E27FC236}">
                <a16:creationId xmlns:a16="http://schemas.microsoft.com/office/drawing/2014/main" id="{FAF37D30-7C1A-46A4-B999-21D550AFE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6368" y="4924896"/>
            <a:ext cx="256689" cy="257876"/>
          </a:xfrm>
          <a:prstGeom prst="rect">
            <a:avLst/>
          </a:prstGeom>
        </p:spPr>
      </p:pic>
      <p:pic>
        <p:nvPicPr>
          <p:cNvPr id="48" name="Graphique 47" descr="Coche">
            <a:extLst>
              <a:ext uri="{FF2B5EF4-FFF2-40B4-BE49-F238E27FC236}">
                <a16:creationId xmlns:a16="http://schemas.microsoft.com/office/drawing/2014/main" id="{80805D1F-0835-45C1-9323-807354392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6368" y="5209795"/>
            <a:ext cx="256689" cy="257876"/>
          </a:xfrm>
          <a:prstGeom prst="rect">
            <a:avLst/>
          </a:prstGeom>
        </p:spPr>
      </p:pic>
      <p:pic>
        <p:nvPicPr>
          <p:cNvPr id="49" name="Graphique 48" descr="Coche">
            <a:extLst>
              <a:ext uri="{FF2B5EF4-FFF2-40B4-BE49-F238E27FC236}">
                <a16:creationId xmlns:a16="http://schemas.microsoft.com/office/drawing/2014/main" id="{48F73BAE-073E-4DB1-B649-83C310BF1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6368" y="7258467"/>
            <a:ext cx="256689" cy="257876"/>
          </a:xfrm>
          <a:prstGeom prst="rect">
            <a:avLst/>
          </a:prstGeom>
        </p:spPr>
      </p:pic>
      <p:pic>
        <p:nvPicPr>
          <p:cNvPr id="50" name="Graphique 49" descr="Coche">
            <a:extLst>
              <a:ext uri="{FF2B5EF4-FFF2-40B4-BE49-F238E27FC236}">
                <a16:creationId xmlns:a16="http://schemas.microsoft.com/office/drawing/2014/main" id="{284F74A0-870E-4C0D-955B-DD331562D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6368" y="7655819"/>
            <a:ext cx="256689" cy="257876"/>
          </a:xfrm>
          <a:prstGeom prst="rect">
            <a:avLst/>
          </a:prstGeom>
        </p:spPr>
      </p:pic>
      <p:pic>
        <p:nvPicPr>
          <p:cNvPr id="52" name="Graphique 51" descr="Coche">
            <a:extLst>
              <a:ext uri="{FF2B5EF4-FFF2-40B4-BE49-F238E27FC236}">
                <a16:creationId xmlns:a16="http://schemas.microsoft.com/office/drawing/2014/main" id="{2E0A5355-6733-44CB-A200-48AFBB24D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6368" y="7997867"/>
            <a:ext cx="256689" cy="257876"/>
          </a:xfrm>
          <a:prstGeom prst="rect">
            <a:avLst/>
          </a:prstGeom>
        </p:spPr>
      </p:pic>
      <p:pic>
        <p:nvPicPr>
          <p:cNvPr id="67" name="Graphique 66" descr="Coche">
            <a:extLst>
              <a:ext uri="{FF2B5EF4-FFF2-40B4-BE49-F238E27FC236}">
                <a16:creationId xmlns:a16="http://schemas.microsoft.com/office/drawing/2014/main" id="{36A39E1A-0E9F-4CF0-A33E-8B48CEDAC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3018371"/>
            <a:ext cx="256689" cy="257876"/>
          </a:xfrm>
          <a:prstGeom prst="rect">
            <a:avLst/>
          </a:prstGeom>
        </p:spPr>
      </p:pic>
      <p:pic>
        <p:nvPicPr>
          <p:cNvPr id="66" name="Graphique 65" descr="Coche">
            <a:extLst>
              <a:ext uri="{FF2B5EF4-FFF2-40B4-BE49-F238E27FC236}">
                <a16:creationId xmlns:a16="http://schemas.microsoft.com/office/drawing/2014/main" id="{C76F0C34-BD6C-4D21-9AD3-FA08B97F1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2603696"/>
            <a:ext cx="256689" cy="257876"/>
          </a:xfrm>
          <a:prstGeom prst="rect">
            <a:avLst/>
          </a:prstGeom>
        </p:spPr>
      </p:pic>
      <p:pic>
        <p:nvPicPr>
          <p:cNvPr id="69" name="Graphique 68" descr="Coche">
            <a:extLst>
              <a:ext uri="{FF2B5EF4-FFF2-40B4-BE49-F238E27FC236}">
                <a16:creationId xmlns:a16="http://schemas.microsoft.com/office/drawing/2014/main" id="{652A5BF2-7FF7-46C6-B9AD-1A8D7D652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3636392"/>
            <a:ext cx="256689" cy="257876"/>
          </a:xfrm>
          <a:prstGeom prst="rect">
            <a:avLst/>
          </a:prstGeom>
        </p:spPr>
      </p:pic>
      <p:pic>
        <p:nvPicPr>
          <p:cNvPr id="70" name="Graphique 69" descr="Coche">
            <a:extLst>
              <a:ext uri="{FF2B5EF4-FFF2-40B4-BE49-F238E27FC236}">
                <a16:creationId xmlns:a16="http://schemas.microsoft.com/office/drawing/2014/main" id="{56125C93-1BDC-4FBB-9F57-11DFD6F6E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4318404"/>
            <a:ext cx="256689" cy="257876"/>
          </a:xfrm>
          <a:prstGeom prst="rect">
            <a:avLst/>
          </a:prstGeom>
        </p:spPr>
      </p:pic>
      <p:pic>
        <p:nvPicPr>
          <p:cNvPr id="71" name="Graphique 70" descr="Coche">
            <a:extLst>
              <a:ext uri="{FF2B5EF4-FFF2-40B4-BE49-F238E27FC236}">
                <a16:creationId xmlns:a16="http://schemas.microsoft.com/office/drawing/2014/main" id="{EBAD4B5F-E7CD-4033-A4E9-A463CD54A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4624438"/>
            <a:ext cx="256689" cy="257876"/>
          </a:xfrm>
          <a:prstGeom prst="rect">
            <a:avLst/>
          </a:prstGeom>
        </p:spPr>
      </p:pic>
      <p:pic>
        <p:nvPicPr>
          <p:cNvPr id="72" name="Graphique 71" descr="Coche">
            <a:extLst>
              <a:ext uri="{FF2B5EF4-FFF2-40B4-BE49-F238E27FC236}">
                <a16:creationId xmlns:a16="http://schemas.microsoft.com/office/drawing/2014/main" id="{1A690330-967F-434D-9BEE-AE33D7C63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4955580"/>
            <a:ext cx="256689" cy="257876"/>
          </a:xfrm>
          <a:prstGeom prst="rect">
            <a:avLst/>
          </a:prstGeom>
        </p:spPr>
      </p:pic>
      <p:pic>
        <p:nvPicPr>
          <p:cNvPr id="73" name="Graphique 72" descr="Coche">
            <a:extLst>
              <a:ext uri="{FF2B5EF4-FFF2-40B4-BE49-F238E27FC236}">
                <a16:creationId xmlns:a16="http://schemas.microsoft.com/office/drawing/2014/main" id="{352A03CC-EBF2-4B1D-A830-4EA73EDDE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5240479"/>
            <a:ext cx="256689" cy="257876"/>
          </a:xfrm>
          <a:prstGeom prst="rect">
            <a:avLst/>
          </a:prstGeom>
        </p:spPr>
      </p:pic>
      <p:pic>
        <p:nvPicPr>
          <p:cNvPr id="74" name="Graphique 73" descr="Coche">
            <a:extLst>
              <a:ext uri="{FF2B5EF4-FFF2-40B4-BE49-F238E27FC236}">
                <a16:creationId xmlns:a16="http://schemas.microsoft.com/office/drawing/2014/main" id="{D2B2A811-CA9F-4020-B21B-ED8549444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7289151"/>
            <a:ext cx="256689" cy="257876"/>
          </a:xfrm>
          <a:prstGeom prst="rect">
            <a:avLst/>
          </a:prstGeom>
        </p:spPr>
      </p:pic>
      <p:pic>
        <p:nvPicPr>
          <p:cNvPr id="75" name="Graphique 74" descr="Coche">
            <a:extLst>
              <a:ext uri="{FF2B5EF4-FFF2-40B4-BE49-F238E27FC236}">
                <a16:creationId xmlns:a16="http://schemas.microsoft.com/office/drawing/2014/main" id="{114C4115-8376-4BE0-B68F-0F97F1106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7686503"/>
            <a:ext cx="256689" cy="257876"/>
          </a:xfrm>
          <a:prstGeom prst="rect">
            <a:avLst/>
          </a:prstGeom>
        </p:spPr>
      </p:pic>
      <p:pic>
        <p:nvPicPr>
          <p:cNvPr id="76" name="Graphique 75" descr="Coche">
            <a:extLst>
              <a:ext uri="{FF2B5EF4-FFF2-40B4-BE49-F238E27FC236}">
                <a16:creationId xmlns:a16="http://schemas.microsoft.com/office/drawing/2014/main" id="{69F8FDF0-D0FA-495D-8A8C-30D309B5E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7996801"/>
            <a:ext cx="256689" cy="257876"/>
          </a:xfrm>
          <a:prstGeom prst="rect">
            <a:avLst/>
          </a:prstGeom>
        </p:spPr>
      </p:pic>
      <p:sp>
        <p:nvSpPr>
          <p:cNvPr id="105" name="ZoneTexte 104">
            <a:extLst>
              <a:ext uri="{FF2B5EF4-FFF2-40B4-BE49-F238E27FC236}">
                <a16:creationId xmlns:a16="http://schemas.microsoft.com/office/drawing/2014/main" id="{C05769F6-DDC4-443F-A8CA-7D0F59811088}"/>
              </a:ext>
            </a:extLst>
          </p:cNvPr>
          <p:cNvSpPr txBox="1"/>
          <p:nvPr/>
        </p:nvSpPr>
        <p:spPr>
          <a:xfrm>
            <a:off x="3443351" y="2189461"/>
            <a:ext cx="10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02779">
              <a:defRPr/>
            </a:pPr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9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(OTP SMS</a:t>
            </a:r>
          </a:p>
          <a:p>
            <a:pPr algn="ctr" defTabSz="902779">
              <a:defRPr/>
            </a:pPr>
            <a:r>
              <a:rPr lang="fr-FR" sz="9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+ </a:t>
            </a:r>
            <a:r>
              <a:rPr lang="fr-FR" sz="9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mdp</a:t>
            </a:r>
            <a:r>
              <a:rPr lang="fr-FR" sz="9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BAD)</a:t>
            </a: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4DA4D266-8CE1-4256-AA6C-62D58899039A}"/>
              </a:ext>
            </a:extLst>
          </p:cNvPr>
          <p:cNvSpPr txBox="1"/>
          <p:nvPr/>
        </p:nvSpPr>
        <p:spPr>
          <a:xfrm>
            <a:off x="329648" y="3647413"/>
            <a:ext cx="21528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Ajout d’un bénéficiaire </a:t>
            </a: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57A92F43-2DBC-467E-A2FE-BE66A999A699}"/>
              </a:ext>
            </a:extLst>
          </p:cNvPr>
          <p:cNvSpPr txBox="1"/>
          <p:nvPr/>
        </p:nvSpPr>
        <p:spPr>
          <a:xfrm>
            <a:off x="329648" y="2995318"/>
            <a:ext cx="2152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Connexion à l’appli </a:t>
            </a:r>
            <a:r>
              <a:rPr lang="fr-FR" sz="900" dirty="0" err="1"/>
              <a:t>Banxo</a:t>
            </a:r>
            <a:r>
              <a:rPr lang="fr-FR" sz="900" dirty="0"/>
              <a:t> espace professionnel</a:t>
            </a:r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D92768C3-9C68-4EDD-8DD3-69D4E60F607E}"/>
              </a:ext>
            </a:extLst>
          </p:cNvPr>
          <p:cNvSpPr txBox="1"/>
          <p:nvPr/>
        </p:nvSpPr>
        <p:spPr>
          <a:xfrm>
            <a:off x="314856" y="7254346"/>
            <a:ext cx="23928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Validation AF d’un virement SEPA unitaire immédiat, différé, permanent</a:t>
            </a:r>
          </a:p>
        </p:txBody>
      </p:sp>
      <p:sp>
        <p:nvSpPr>
          <p:cNvPr id="197" name="ZoneTexte 196">
            <a:extLst>
              <a:ext uri="{FF2B5EF4-FFF2-40B4-BE49-F238E27FC236}">
                <a16:creationId xmlns:a16="http://schemas.microsoft.com/office/drawing/2014/main" id="{D415412D-6A32-431D-B2D9-CC087BD13C32}"/>
              </a:ext>
            </a:extLst>
          </p:cNvPr>
          <p:cNvSpPr txBox="1"/>
          <p:nvPr/>
        </p:nvSpPr>
        <p:spPr>
          <a:xfrm>
            <a:off x="293363" y="7703402"/>
            <a:ext cx="249722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Validation d’un virement instantané (IP)</a:t>
            </a:r>
          </a:p>
        </p:txBody>
      </p:sp>
      <p:sp>
        <p:nvSpPr>
          <p:cNvPr id="200" name="ZoneTexte 199">
            <a:extLst>
              <a:ext uri="{FF2B5EF4-FFF2-40B4-BE49-F238E27FC236}">
                <a16:creationId xmlns:a16="http://schemas.microsoft.com/office/drawing/2014/main" id="{7587D89D-D349-443F-83BD-1840EDE73AF0}"/>
              </a:ext>
            </a:extLst>
          </p:cNvPr>
          <p:cNvSpPr txBox="1"/>
          <p:nvPr/>
        </p:nvSpPr>
        <p:spPr>
          <a:xfrm>
            <a:off x="345007" y="8409251"/>
            <a:ext cx="16747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Paiements sur internet </a:t>
            </a:r>
          </a:p>
        </p:txBody>
      </p:sp>
      <p:pic>
        <p:nvPicPr>
          <p:cNvPr id="4" name="Image 3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B4BC287B-88C6-4A8D-A9E0-66143255D1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22" y="1314697"/>
            <a:ext cx="1376259" cy="1279376"/>
          </a:xfrm>
          <a:prstGeom prst="rect">
            <a:avLst/>
          </a:prstGeom>
          <a:ln w="38100">
            <a:noFill/>
          </a:ln>
        </p:spPr>
      </p:pic>
      <p:sp>
        <p:nvSpPr>
          <p:cNvPr id="224" name="ZoneTexte 223">
            <a:extLst>
              <a:ext uri="{FF2B5EF4-FFF2-40B4-BE49-F238E27FC236}">
                <a16:creationId xmlns:a16="http://schemas.microsoft.com/office/drawing/2014/main" id="{B5C5DAED-D8B3-4F83-A42A-06A51813BCEE}"/>
              </a:ext>
            </a:extLst>
          </p:cNvPr>
          <p:cNvSpPr txBox="1"/>
          <p:nvPr/>
        </p:nvSpPr>
        <p:spPr>
          <a:xfrm>
            <a:off x="2615998" y="1902187"/>
            <a:ext cx="1043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Sécur’Pass</a:t>
            </a:r>
          </a:p>
        </p:txBody>
      </p:sp>
      <p:sp>
        <p:nvSpPr>
          <p:cNvPr id="261" name="ZoneTexte 260">
            <a:extLst>
              <a:ext uri="{FF2B5EF4-FFF2-40B4-BE49-F238E27FC236}">
                <a16:creationId xmlns:a16="http://schemas.microsoft.com/office/drawing/2014/main" id="{AE15C90D-FB3B-42E8-866F-9D51C233286D}"/>
              </a:ext>
            </a:extLst>
          </p:cNvPr>
          <p:cNvSpPr txBox="1"/>
          <p:nvPr/>
        </p:nvSpPr>
        <p:spPr>
          <a:xfrm>
            <a:off x="4353664" y="1883575"/>
            <a:ext cx="101855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OTP SMS</a:t>
            </a:r>
          </a:p>
          <a:p>
            <a:r>
              <a:rPr lang="fr-FR" sz="900" i="1" dirty="0"/>
              <a:t>Post saisie des identifiants de connexion </a:t>
            </a:r>
          </a:p>
          <a:p>
            <a:endParaRPr lang="fr-FR" sz="900" b="1" dirty="0"/>
          </a:p>
        </p:txBody>
      </p:sp>
      <p:sp>
        <p:nvSpPr>
          <p:cNvPr id="262" name="ZoneTexte 261">
            <a:extLst>
              <a:ext uri="{FF2B5EF4-FFF2-40B4-BE49-F238E27FC236}">
                <a16:creationId xmlns:a16="http://schemas.microsoft.com/office/drawing/2014/main" id="{7E4AB054-3DE6-46A6-84C4-6B57F78714FE}"/>
              </a:ext>
            </a:extLst>
          </p:cNvPr>
          <p:cNvSpPr txBox="1"/>
          <p:nvPr/>
        </p:nvSpPr>
        <p:spPr>
          <a:xfrm>
            <a:off x="3605146" y="1887549"/>
            <a:ext cx="777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OTP SMS renforcé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6666429-15D4-47A9-9533-AD07CE197999}"/>
              </a:ext>
            </a:extLst>
          </p:cNvPr>
          <p:cNvSpPr txBox="1"/>
          <p:nvPr/>
        </p:nvSpPr>
        <p:spPr>
          <a:xfrm>
            <a:off x="319500" y="1066617"/>
            <a:ext cx="2109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>
                <a:solidFill>
                  <a:srgbClr val="C00000"/>
                </a:solidFill>
                <a:latin typeface="Arial" panose="020B0604020202020204"/>
              </a:defRPr>
            </a:lvl1pPr>
          </a:lstStyle>
          <a:p>
            <a:pPr algn="ctr"/>
            <a:r>
              <a:rPr lang="fr-FR" dirty="0">
                <a:solidFill>
                  <a:srgbClr val="AD021F"/>
                </a:solidFill>
              </a:rPr>
              <a:t>Opérations sensibles réalisées sur </a:t>
            </a:r>
            <a:r>
              <a:rPr lang="fr-FR" dirty="0" err="1">
                <a:solidFill>
                  <a:srgbClr val="AD021F"/>
                </a:solidFill>
              </a:rPr>
              <a:t>Banxo</a:t>
            </a:r>
            <a:endParaRPr lang="fr-FR" dirty="0">
              <a:solidFill>
                <a:srgbClr val="AD021F"/>
              </a:solidFill>
            </a:endParaRPr>
          </a:p>
          <a:p>
            <a:pPr algn="ctr"/>
            <a:r>
              <a:rPr lang="fr-FR" dirty="0">
                <a:solidFill>
                  <a:srgbClr val="AD021F"/>
                </a:solidFill>
              </a:rPr>
              <a:t>(espace professionnel)</a:t>
            </a:r>
          </a:p>
          <a:p>
            <a:pPr algn="ctr"/>
            <a:endParaRPr lang="fr-FR" dirty="0">
              <a:solidFill>
                <a:srgbClr val="AD021F"/>
              </a:solidFill>
            </a:endParaRPr>
          </a:p>
        </p:txBody>
      </p:sp>
      <p:sp>
        <p:nvSpPr>
          <p:cNvPr id="264" name="ZoneTexte 263">
            <a:extLst>
              <a:ext uri="{FF2B5EF4-FFF2-40B4-BE49-F238E27FC236}">
                <a16:creationId xmlns:a16="http://schemas.microsoft.com/office/drawing/2014/main" id="{D9A2E92D-AE5F-4BD4-8298-23A656DDF4A1}"/>
              </a:ext>
            </a:extLst>
          </p:cNvPr>
          <p:cNvSpPr txBox="1"/>
          <p:nvPr/>
        </p:nvSpPr>
        <p:spPr>
          <a:xfrm>
            <a:off x="329648" y="4329839"/>
            <a:ext cx="22460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Visualisation du code secret de la carte</a:t>
            </a:r>
          </a:p>
        </p:txBody>
      </p:sp>
      <p:pic>
        <p:nvPicPr>
          <p:cNvPr id="267" name="Graphique 266" descr="Coche">
            <a:extLst>
              <a:ext uri="{FF2B5EF4-FFF2-40B4-BE49-F238E27FC236}">
                <a16:creationId xmlns:a16="http://schemas.microsoft.com/office/drawing/2014/main" id="{798F87F2-0784-4063-90FF-9D4C5B0C3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5538504"/>
            <a:ext cx="256689" cy="257876"/>
          </a:xfrm>
          <a:prstGeom prst="rect">
            <a:avLst/>
          </a:prstGeom>
        </p:spPr>
      </p:pic>
      <p:pic>
        <p:nvPicPr>
          <p:cNvPr id="16" name="Graphique 15" descr="Coche">
            <a:extLst>
              <a:ext uri="{FF2B5EF4-FFF2-40B4-BE49-F238E27FC236}">
                <a16:creationId xmlns:a16="http://schemas.microsoft.com/office/drawing/2014/main" id="{F29DA975-49FE-5D5B-24FF-8BC3277BC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6368" y="3018371"/>
            <a:ext cx="256689" cy="257876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B2E5272F-0DA7-7472-660D-5EA544F3673C}"/>
              </a:ext>
            </a:extLst>
          </p:cNvPr>
          <p:cNvSpPr txBox="1"/>
          <p:nvPr/>
        </p:nvSpPr>
        <p:spPr>
          <a:xfrm>
            <a:off x="329648" y="3925765"/>
            <a:ext cx="2246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Enrôlement de la carte dans</a:t>
            </a:r>
          </a:p>
          <a:p>
            <a:pPr defTabSz="829523"/>
            <a:r>
              <a:rPr lang="fr-FR" sz="900" dirty="0"/>
              <a:t>Apple Pay/Samsung Pay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8384983-13BB-5D7E-D060-53953D110BFD}"/>
              </a:ext>
            </a:extLst>
          </p:cNvPr>
          <p:cNvSpPr txBox="1"/>
          <p:nvPr/>
        </p:nvSpPr>
        <p:spPr>
          <a:xfrm>
            <a:off x="329648" y="4652348"/>
            <a:ext cx="22460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Mise à jour du numéro sécurisé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9B3460-5DCD-4A3C-C8D2-4B38DDB0A3FD}"/>
              </a:ext>
            </a:extLst>
          </p:cNvPr>
          <p:cNvSpPr txBox="1"/>
          <p:nvPr/>
        </p:nvSpPr>
        <p:spPr>
          <a:xfrm>
            <a:off x="329648" y="5241117"/>
            <a:ext cx="22460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Modification plafond carte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BCEFFE1-3C40-D6C3-6EA6-103C18F7D0E3}"/>
              </a:ext>
            </a:extLst>
          </p:cNvPr>
          <p:cNvSpPr txBox="1"/>
          <p:nvPr/>
        </p:nvSpPr>
        <p:spPr>
          <a:xfrm>
            <a:off x="329648" y="5540032"/>
            <a:ext cx="22460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Mot de passe oublié avec Sécur’Pass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22105A1-5F0F-6BA0-ED6B-92BBB17D1FB7}"/>
              </a:ext>
            </a:extLst>
          </p:cNvPr>
          <p:cNvSpPr txBox="1"/>
          <p:nvPr/>
        </p:nvSpPr>
        <p:spPr>
          <a:xfrm>
            <a:off x="329648" y="4960136"/>
            <a:ext cx="22460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Mise à jour de l’adresse email</a:t>
            </a:r>
          </a:p>
        </p:txBody>
      </p:sp>
      <p:pic>
        <p:nvPicPr>
          <p:cNvPr id="31" name="Graphique 30" descr="Coche">
            <a:extLst>
              <a:ext uri="{FF2B5EF4-FFF2-40B4-BE49-F238E27FC236}">
                <a16:creationId xmlns:a16="http://schemas.microsoft.com/office/drawing/2014/main" id="{C8DE1054-A8E6-A916-2B93-F85F509E2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4014620"/>
            <a:ext cx="256689" cy="257876"/>
          </a:xfrm>
          <a:prstGeom prst="rect">
            <a:avLst/>
          </a:prstGeom>
        </p:spPr>
      </p:pic>
      <p:sp>
        <p:nvSpPr>
          <p:cNvPr id="237" name="ZoneTexte 236">
            <a:extLst>
              <a:ext uri="{FF2B5EF4-FFF2-40B4-BE49-F238E27FC236}">
                <a16:creationId xmlns:a16="http://schemas.microsoft.com/office/drawing/2014/main" id="{6D239031-D304-5284-1908-A520CA0C2764}"/>
              </a:ext>
            </a:extLst>
          </p:cNvPr>
          <p:cNvSpPr txBox="1"/>
          <p:nvPr/>
        </p:nvSpPr>
        <p:spPr>
          <a:xfrm>
            <a:off x="328089" y="8031746"/>
            <a:ext cx="249722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Validation d’un virement </a:t>
            </a:r>
            <a:r>
              <a:rPr lang="fr-FR" sz="900" dirty="0" err="1"/>
              <a:t>Paylib</a:t>
            </a:r>
            <a:endParaRPr lang="fr-FR" sz="900" dirty="0"/>
          </a:p>
        </p:txBody>
      </p:sp>
      <p:pic>
        <p:nvPicPr>
          <p:cNvPr id="239" name="Graphique 238" descr="Coche">
            <a:extLst>
              <a:ext uri="{FF2B5EF4-FFF2-40B4-BE49-F238E27FC236}">
                <a16:creationId xmlns:a16="http://schemas.microsoft.com/office/drawing/2014/main" id="{D5A86F90-E6D1-C5C4-700E-2146B25F8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8429756"/>
            <a:ext cx="256689" cy="257876"/>
          </a:xfrm>
          <a:prstGeom prst="rect">
            <a:avLst/>
          </a:prstGeom>
        </p:spPr>
      </p:pic>
      <p:pic>
        <p:nvPicPr>
          <p:cNvPr id="245" name="Graphique 244" descr="Coche">
            <a:extLst>
              <a:ext uri="{FF2B5EF4-FFF2-40B4-BE49-F238E27FC236}">
                <a16:creationId xmlns:a16="http://schemas.microsoft.com/office/drawing/2014/main" id="{71CD2E6E-754E-D149-0EB2-1BC95AC15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5831812"/>
            <a:ext cx="256689" cy="257876"/>
          </a:xfrm>
          <a:prstGeom prst="rect">
            <a:avLst/>
          </a:prstGeom>
        </p:spPr>
      </p:pic>
      <p:sp>
        <p:nvSpPr>
          <p:cNvPr id="246" name="ZoneTexte 245">
            <a:extLst>
              <a:ext uri="{FF2B5EF4-FFF2-40B4-BE49-F238E27FC236}">
                <a16:creationId xmlns:a16="http://schemas.microsoft.com/office/drawing/2014/main" id="{2E3D10F3-89BE-5E3D-E513-22C650621D67}"/>
              </a:ext>
            </a:extLst>
          </p:cNvPr>
          <p:cNvSpPr txBox="1"/>
          <p:nvPr/>
        </p:nvSpPr>
        <p:spPr>
          <a:xfrm>
            <a:off x="244849" y="5773441"/>
            <a:ext cx="23593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829523"/>
            <a:r>
              <a:rPr lang="fr-FR" sz="900" dirty="0"/>
              <a:t>Activation et utilisation digitale de la carte </a:t>
            </a:r>
            <a:r>
              <a:rPr lang="fr-FR" sz="700" i="1" dirty="0"/>
              <a:t>(dont affichage numéro CB)</a:t>
            </a:r>
            <a:endParaRPr lang="fr-FR" sz="900" i="1" dirty="0"/>
          </a:p>
        </p:txBody>
      </p:sp>
      <p:sp>
        <p:nvSpPr>
          <p:cNvPr id="248" name="ZoneTexte 247">
            <a:extLst>
              <a:ext uri="{FF2B5EF4-FFF2-40B4-BE49-F238E27FC236}">
                <a16:creationId xmlns:a16="http://schemas.microsoft.com/office/drawing/2014/main" id="{187C1A0A-06DF-3C84-6F3F-575B061101D3}"/>
              </a:ext>
            </a:extLst>
          </p:cNvPr>
          <p:cNvSpPr txBox="1"/>
          <p:nvPr/>
        </p:nvSpPr>
        <p:spPr>
          <a:xfrm>
            <a:off x="5170475" y="1875832"/>
            <a:ext cx="8980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OTP mail</a:t>
            </a:r>
          </a:p>
        </p:txBody>
      </p:sp>
      <p:sp>
        <p:nvSpPr>
          <p:cNvPr id="271" name="ZoneTexte 270">
            <a:extLst>
              <a:ext uri="{FF2B5EF4-FFF2-40B4-BE49-F238E27FC236}">
                <a16:creationId xmlns:a16="http://schemas.microsoft.com/office/drawing/2014/main" id="{A4F86030-4B12-D32E-DEA5-41467AEAB3AF}"/>
              </a:ext>
            </a:extLst>
          </p:cNvPr>
          <p:cNvSpPr txBox="1"/>
          <p:nvPr/>
        </p:nvSpPr>
        <p:spPr>
          <a:xfrm>
            <a:off x="4935438" y="5363181"/>
            <a:ext cx="17333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9523"/>
            <a:r>
              <a:rPr lang="fr-FR" sz="800" dirty="0"/>
              <a:t>72h</a:t>
            </a: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14A6F813-CF12-02E8-8528-62026EF6D84B}"/>
              </a:ext>
            </a:extLst>
          </p:cNvPr>
          <p:cNvSpPr/>
          <p:nvPr/>
        </p:nvSpPr>
        <p:spPr>
          <a:xfrm>
            <a:off x="309596" y="6104379"/>
            <a:ext cx="6371998" cy="254869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74" name="ZoneTexte 273">
            <a:extLst>
              <a:ext uri="{FF2B5EF4-FFF2-40B4-BE49-F238E27FC236}">
                <a16:creationId xmlns:a16="http://schemas.microsoft.com/office/drawing/2014/main" id="{32758BCF-D0A7-9AFB-5522-D8617F018C0A}"/>
              </a:ext>
            </a:extLst>
          </p:cNvPr>
          <p:cNvSpPr txBox="1"/>
          <p:nvPr/>
        </p:nvSpPr>
        <p:spPr>
          <a:xfrm>
            <a:off x="333658" y="6095595"/>
            <a:ext cx="22460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Retrait par SMS </a:t>
            </a:r>
          </a:p>
        </p:txBody>
      </p:sp>
      <p:pic>
        <p:nvPicPr>
          <p:cNvPr id="275" name="Graphique 274" descr="Coche">
            <a:extLst>
              <a:ext uri="{FF2B5EF4-FFF2-40B4-BE49-F238E27FC236}">
                <a16:creationId xmlns:a16="http://schemas.microsoft.com/office/drawing/2014/main" id="{4895AF6E-8350-7C7B-3A3D-2DBC5F2E60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6088998"/>
            <a:ext cx="256689" cy="257876"/>
          </a:xfrm>
          <a:prstGeom prst="rect">
            <a:avLst/>
          </a:prstGeom>
        </p:spPr>
      </p:pic>
      <p:pic>
        <p:nvPicPr>
          <p:cNvPr id="282" name="Graphique 281">
            <a:extLst>
              <a:ext uri="{FF2B5EF4-FFF2-40B4-BE49-F238E27FC236}">
                <a16:creationId xmlns:a16="http://schemas.microsoft.com/office/drawing/2014/main" id="{5C78ECB6-D770-AB0F-C566-1F90CE55A3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64969" y="1191022"/>
            <a:ext cx="674610" cy="674610"/>
          </a:xfrm>
          <a:prstGeom prst="rect">
            <a:avLst/>
          </a:prstGeom>
        </p:spPr>
      </p:pic>
      <p:pic>
        <p:nvPicPr>
          <p:cNvPr id="285" name="Graphique 284">
            <a:extLst>
              <a:ext uri="{FF2B5EF4-FFF2-40B4-BE49-F238E27FC236}">
                <a16:creationId xmlns:a16="http://schemas.microsoft.com/office/drawing/2014/main" id="{C7308096-E88B-4323-E8BE-F597CF8E8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21850" y="1199884"/>
            <a:ext cx="762000" cy="762000"/>
          </a:xfrm>
          <a:prstGeom prst="rect">
            <a:avLst/>
          </a:prstGeom>
        </p:spPr>
      </p:pic>
      <p:pic>
        <p:nvPicPr>
          <p:cNvPr id="287" name="Graphique 286">
            <a:extLst>
              <a:ext uri="{FF2B5EF4-FFF2-40B4-BE49-F238E27FC236}">
                <a16:creationId xmlns:a16="http://schemas.microsoft.com/office/drawing/2014/main" id="{AB9EE1B6-7242-12A1-5B94-A3AB98715A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92265" y="1247332"/>
            <a:ext cx="762000" cy="762000"/>
          </a:xfrm>
          <a:prstGeom prst="rect">
            <a:avLst/>
          </a:prstGeom>
        </p:spPr>
      </p:pic>
      <p:pic>
        <p:nvPicPr>
          <p:cNvPr id="34" name="Graphique 33">
            <a:extLst>
              <a:ext uri="{FF2B5EF4-FFF2-40B4-BE49-F238E27FC236}">
                <a16:creationId xmlns:a16="http://schemas.microsoft.com/office/drawing/2014/main" id="{B7620794-EF1F-2D1C-4879-BD18CD7CF3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766147" y="1231968"/>
            <a:ext cx="762000" cy="762000"/>
          </a:xfrm>
          <a:prstGeom prst="rect">
            <a:avLst/>
          </a:prstGeom>
        </p:spPr>
      </p:pic>
      <p:pic>
        <p:nvPicPr>
          <p:cNvPr id="35" name="Graphique 34" descr="Coche">
            <a:extLst>
              <a:ext uri="{FF2B5EF4-FFF2-40B4-BE49-F238E27FC236}">
                <a16:creationId xmlns:a16="http://schemas.microsoft.com/office/drawing/2014/main" id="{19ABACE2-9267-4BAE-FB4C-940FA9CF7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8164" y="8429756"/>
            <a:ext cx="256689" cy="257876"/>
          </a:xfrm>
          <a:prstGeom prst="rect">
            <a:avLst/>
          </a:prstGeom>
        </p:spPr>
      </p:pic>
      <p:pic>
        <p:nvPicPr>
          <p:cNvPr id="36" name="Graphique 35" descr="Coche">
            <a:extLst>
              <a:ext uri="{FF2B5EF4-FFF2-40B4-BE49-F238E27FC236}">
                <a16:creationId xmlns:a16="http://schemas.microsoft.com/office/drawing/2014/main" id="{51CC4B57-2BCA-A1DC-4FCB-47180398A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6445" y="4574704"/>
            <a:ext cx="256689" cy="257876"/>
          </a:xfrm>
          <a:prstGeom prst="rect">
            <a:avLst/>
          </a:prstGeom>
        </p:spPr>
      </p:pic>
      <p:pic>
        <p:nvPicPr>
          <p:cNvPr id="51" name="Graphique 50">
            <a:extLst>
              <a:ext uri="{FF2B5EF4-FFF2-40B4-BE49-F238E27FC236}">
                <a16:creationId xmlns:a16="http://schemas.microsoft.com/office/drawing/2014/main" id="{91C1417E-F3A2-B930-D972-1B874468C2C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938343" y="1185669"/>
            <a:ext cx="762000" cy="762000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C1262D41-2E34-62DD-0841-A668144C3360}"/>
              </a:ext>
            </a:extLst>
          </p:cNvPr>
          <p:cNvSpPr txBox="1"/>
          <p:nvPr/>
        </p:nvSpPr>
        <p:spPr>
          <a:xfrm>
            <a:off x="5801072" y="1866485"/>
            <a:ext cx="1056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Lecteur</a:t>
            </a:r>
          </a:p>
          <a:p>
            <a:r>
              <a:rPr lang="fr-FR" sz="900" b="1" dirty="0"/>
              <a:t>CAP</a:t>
            </a:r>
          </a:p>
          <a:p>
            <a:r>
              <a:rPr lang="fr-FR" sz="900" i="1" dirty="0"/>
              <a:t>Moyen non utilisé dans l’app</a:t>
            </a:r>
          </a:p>
        </p:txBody>
      </p:sp>
      <p:pic>
        <p:nvPicPr>
          <p:cNvPr id="55" name="Graphique 54" descr="Coche">
            <a:extLst>
              <a:ext uri="{FF2B5EF4-FFF2-40B4-BE49-F238E27FC236}">
                <a16:creationId xmlns:a16="http://schemas.microsoft.com/office/drawing/2014/main" id="{92F244EC-1B99-5C70-9744-06D4C775C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5779" y="2603696"/>
            <a:ext cx="256689" cy="257876"/>
          </a:xfrm>
          <a:prstGeom prst="rect">
            <a:avLst/>
          </a:prstGeom>
        </p:spPr>
      </p:pic>
      <p:pic>
        <p:nvPicPr>
          <p:cNvPr id="62" name="Graphique 61" descr="Coche">
            <a:extLst>
              <a:ext uri="{FF2B5EF4-FFF2-40B4-BE49-F238E27FC236}">
                <a16:creationId xmlns:a16="http://schemas.microsoft.com/office/drawing/2014/main" id="{E0E83C4D-1446-21E3-580A-0F2FA1F1C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6562" y="8429756"/>
            <a:ext cx="256689" cy="257876"/>
          </a:xfrm>
          <a:prstGeom prst="rect">
            <a:avLst/>
          </a:prstGeom>
        </p:spPr>
      </p:pic>
      <p:grpSp>
        <p:nvGrpSpPr>
          <p:cNvPr id="231" name="Groupe 230">
            <a:extLst>
              <a:ext uri="{FF2B5EF4-FFF2-40B4-BE49-F238E27FC236}">
                <a16:creationId xmlns:a16="http://schemas.microsoft.com/office/drawing/2014/main" id="{16351EED-4C71-BFC6-B683-477283EF892C}"/>
              </a:ext>
            </a:extLst>
          </p:cNvPr>
          <p:cNvGrpSpPr/>
          <p:nvPr/>
        </p:nvGrpSpPr>
        <p:grpSpPr>
          <a:xfrm>
            <a:off x="4686368" y="8416029"/>
            <a:ext cx="234617" cy="234617"/>
            <a:chOff x="4781926" y="8112459"/>
            <a:chExt cx="234617" cy="234617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82F4CACC-CDC4-E485-8F60-E8106413987C}"/>
                </a:ext>
              </a:extLst>
            </p:cNvPr>
            <p:cNvCxnSpPr>
              <a:cxnSpLocks/>
            </p:cNvCxnSpPr>
            <p:nvPr/>
          </p:nvCxnSpPr>
          <p:spPr>
            <a:xfrm rot="8162600" flipV="1">
              <a:off x="4895180" y="8112459"/>
              <a:ext cx="0" cy="234617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necteur droit 227">
              <a:extLst>
                <a:ext uri="{FF2B5EF4-FFF2-40B4-BE49-F238E27FC236}">
                  <a16:creationId xmlns:a16="http://schemas.microsoft.com/office/drawing/2014/main" id="{D6FCDCE1-592B-3E0B-6207-EF9245F81815}"/>
                </a:ext>
              </a:extLst>
            </p:cNvPr>
            <p:cNvCxnSpPr>
              <a:cxnSpLocks/>
            </p:cNvCxnSpPr>
            <p:nvPr/>
          </p:nvCxnSpPr>
          <p:spPr>
            <a:xfrm rot="13560000" flipV="1">
              <a:off x="4899235" y="8111350"/>
              <a:ext cx="0" cy="234617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0" name="Rectangle 269">
            <a:extLst>
              <a:ext uri="{FF2B5EF4-FFF2-40B4-BE49-F238E27FC236}">
                <a16:creationId xmlns:a16="http://schemas.microsoft.com/office/drawing/2014/main" id="{533F4B80-15C0-D214-4FCA-B4FE21D9964C}"/>
              </a:ext>
            </a:extLst>
          </p:cNvPr>
          <p:cNvSpPr/>
          <p:nvPr/>
        </p:nvSpPr>
        <p:spPr>
          <a:xfrm>
            <a:off x="300071" y="6350617"/>
            <a:ext cx="6390732" cy="324000"/>
          </a:xfrm>
          <a:prstGeom prst="rect">
            <a:avLst/>
          </a:prstGeom>
          <a:solidFill>
            <a:srgbClr val="D1DEE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0" name="ZoneTexte 279">
            <a:extLst>
              <a:ext uri="{FF2B5EF4-FFF2-40B4-BE49-F238E27FC236}">
                <a16:creationId xmlns:a16="http://schemas.microsoft.com/office/drawing/2014/main" id="{D5117D11-7B25-B3E1-70A4-2CF4D31F60E6}"/>
              </a:ext>
            </a:extLst>
          </p:cNvPr>
          <p:cNvSpPr txBox="1"/>
          <p:nvPr/>
        </p:nvSpPr>
        <p:spPr>
          <a:xfrm>
            <a:off x="326473" y="6354486"/>
            <a:ext cx="2359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Accès à l’espace de signature électronique des contrats</a:t>
            </a:r>
          </a:p>
        </p:txBody>
      </p:sp>
      <p:pic>
        <p:nvPicPr>
          <p:cNvPr id="281" name="Graphique 280" descr="Coche">
            <a:extLst>
              <a:ext uri="{FF2B5EF4-FFF2-40B4-BE49-F238E27FC236}">
                <a16:creationId xmlns:a16="http://schemas.microsoft.com/office/drawing/2014/main" id="{3BE5D181-72D0-88E4-1D37-70F646F95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6368" y="6359103"/>
            <a:ext cx="256689" cy="257876"/>
          </a:xfrm>
          <a:prstGeom prst="rect">
            <a:avLst/>
          </a:prstGeom>
        </p:spPr>
      </p:pic>
      <p:sp>
        <p:nvSpPr>
          <p:cNvPr id="286" name="Rectangle 285">
            <a:extLst>
              <a:ext uri="{FF2B5EF4-FFF2-40B4-BE49-F238E27FC236}">
                <a16:creationId xmlns:a16="http://schemas.microsoft.com/office/drawing/2014/main" id="{A4D9E49C-31EE-15C1-4C01-49B83E5D31DA}"/>
              </a:ext>
            </a:extLst>
          </p:cNvPr>
          <p:cNvSpPr/>
          <p:nvPr/>
        </p:nvSpPr>
        <p:spPr>
          <a:xfrm>
            <a:off x="320383" y="6706793"/>
            <a:ext cx="6371998" cy="254869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F438A92-EDBB-C694-1C6F-BE317D784201}"/>
              </a:ext>
            </a:extLst>
          </p:cNvPr>
          <p:cNvSpPr txBox="1"/>
          <p:nvPr/>
        </p:nvSpPr>
        <p:spPr>
          <a:xfrm>
            <a:off x="352350" y="6724519"/>
            <a:ext cx="22460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Levée de doute </a:t>
            </a:r>
            <a:r>
              <a:rPr lang="fr-FR" sz="900" b="1" dirty="0">
                <a:solidFill>
                  <a:srgbClr val="FF0000"/>
                </a:solidFill>
              </a:rPr>
              <a:t>(Prochainement)</a:t>
            </a:r>
            <a:endParaRPr lang="fr-FR" sz="900" dirty="0"/>
          </a:p>
        </p:txBody>
      </p:sp>
      <p:pic>
        <p:nvPicPr>
          <p:cNvPr id="38" name="Graphique 37" descr="Coche">
            <a:extLst>
              <a:ext uri="{FF2B5EF4-FFF2-40B4-BE49-F238E27FC236}">
                <a16:creationId xmlns:a16="http://schemas.microsoft.com/office/drawing/2014/main" id="{824076B5-35B0-CEB9-A794-BD63ECC86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8338" y="6710715"/>
            <a:ext cx="256689" cy="257876"/>
          </a:xfrm>
          <a:prstGeom prst="rect">
            <a:avLst/>
          </a:prstGeom>
        </p:spPr>
      </p:pic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AFBD4807-3383-4522-8950-B67AC9D27127}"/>
              </a:ext>
            </a:extLst>
          </p:cNvPr>
          <p:cNvCxnSpPr>
            <a:cxnSpLocks/>
            <a:endCxn id="256" idx="2"/>
          </p:cNvCxnSpPr>
          <p:nvPr/>
        </p:nvCxnSpPr>
        <p:spPr>
          <a:xfrm flipH="1">
            <a:off x="3504843" y="2655411"/>
            <a:ext cx="37747" cy="611171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2C49E8E-6B7B-9E83-E13E-8CDACEEA12FA}"/>
              </a:ext>
            </a:extLst>
          </p:cNvPr>
          <p:cNvCxnSpPr>
            <a:cxnSpLocks/>
          </p:cNvCxnSpPr>
          <p:nvPr/>
        </p:nvCxnSpPr>
        <p:spPr>
          <a:xfrm>
            <a:off x="2699743" y="2477530"/>
            <a:ext cx="3017" cy="634393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necteur droit 248">
            <a:extLst>
              <a:ext uri="{FF2B5EF4-FFF2-40B4-BE49-F238E27FC236}">
                <a16:creationId xmlns:a16="http://schemas.microsoft.com/office/drawing/2014/main" id="{6BB2EF44-4F82-418B-9ED8-EBD81B1BA257}"/>
              </a:ext>
            </a:extLst>
          </p:cNvPr>
          <p:cNvCxnSpPr>
            <a:cxnSpLocks/>
          </p:cNvCxnSpPr>
          <p:nvPr/>
        </p:nvCxnSpPr>
        <p:spPr>
          <a:xfrm>
            <a:off x="4355416" y="2413687"/>
            <a:ext cx="3881" cy="63610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E2528E3-1F89-CAF6-F66B-85FAF93E44EE}"/>
              </a:ext>
            </a:extLst>
          </p:cNvPr>
          <p:cNvCxnSpPr>
            <a:cxnSpLocks/>
          </p:cNvCxnSpPr>
          <p:nvPr/>
        </p:nvCxnSpPr>
        <p:spPr>
          <a:xfrm>
            <a:off x="5309483" y="2412365"/>
            <a:ext cx="37562" cy="635476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F0FE618A-5207-0025-23F7-2CD0918DFE5C}"/>
              </a:ext>
            </a:extLst>
          </p:cNvPr>
          <p:cNvCxnSpPr>
            <a:cxnSpLocks/>
          </p:cNvCxnSpPr>
          <p:nvPr/>
        </p:nvCxnSpPr>
        <p:spPr>
          <a:xfrm>
            <a:off x="5961917" y="2466529"/>
            <a:ext cx="35590" cy="630820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ZoneTexte 258">
            <a:extLst>
              <a:ext uri="{FF2B5EF4-FFF2-40B4-BE49-F238E27FC236}">
                <a16:creationId xmlns:a16="http://schemas.microsoft.com/office/drawing/2014/main" id="{DEA7B063-BE40-49FD-BB9B-441CE61B6AB3}"/>
              </a:ext>
            </a:extLst>
          </p:cNvPr>
          <p:cNvSpPr txBox="1"/>
          <p:nvPr/>
        </p:nvSpPr>
        <p:spPr>
          <a:xfrm>
            <a:off x="4958678" y="3663945"/>
            <a:ext cx="128719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9523"/>
            <a:r>
              <a:rPr lang="fr-FR" sz="800" b="1" dirty="0">
                <a:solidFill>
                  <a:srgbClr val="FF0000"/>
                </a:solidFill>
              </a:rPr>
              <a:t>Délai 72h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0DC1F9-C1BF-4C87-8C20-FF963541E947}"/>
              </a:ext>
            </a:extLst>
          </p:cNvPr>
          <p:cNvSpPr txBox="1"/>
          <p:nvPr/>
        </p:nvSpPr>
        <p:spPr>
          <a:xfrm>
            <a:off x="3201079" y="3615644"/>
            <a:ext cx="578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4CF85C-77E9-7817-C336-F0122B653360}"/>
              </a:ext>
            </a:extLst>
          </p:cNvPr>
          <p:cNvSpPr txBox="1"/>
          <p:nvPr/>
        </p:nvSpPr>
        <p:spPr>
          <a:xfrm>
            <a:off x="3201079" y="4565951"/>
            <a:ext cx="578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C1C5F3-88F2-6EBA-9A34-6577F0B70AB9}"/>
              </a:ext>
            </a:extLst>
          </p:cNvPr>
          <p:cNvSpPr txBox="1"/>
          <p:nvPr/>
        </p:nvSpPr>
        <p:spPr>
          <a:xfrm>
            <a:off x="3201079" y="4892811"/>
            <a:ext cx="578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3E00A1-E9DD-3984-1578-72EDCEC20533}"/>
              </a:ext>
            </a:extLst>
          </p:cNvPr>
          <p:cNvSpPr txBox="1"/>
          <p:nvPr/>
        </p:nvSpPr>
        <p:spPr>
          <a:xfrm>
            <a:off x="3201079" y="5168849"/>
            <a:ext cx="578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15190D-244E-C075-4429-B7D146129DA6}"/>
              </a:ext>
            </a:extLst>
          </p:cNvPr>
          <p:cNvSpPr txBox="1"/>
          <p:nvPr/>
        </p:nvSpPr>
        <p:spPr>
          <a:xfrm>
            <a:off x="3201079" y="7273825"/>
            <a:ext cx="578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4A8DE45-8EE2-7BBA-AE90-7D31ECB09FB4}"/>
              </a:ext>
            </a:extLst>
          </p:cNvPr>
          <p:cNvSpPr txBox="1"/>
          <p:nvPr/>
        </p:nvSpPr>
        <p:spPr>
          <a:xfrm>
            <a:off x="3201079" y="7647233"/>
            <a:ext cx="578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F1BB70-2DE0-0C89-3C99-0BBA6C2BB003}"/>
              </a:ext>
            </a:extLst>
          </p:cNvPr>
          <p:cNvSpPr txBox="1"/>
          <p:nvPr/>
        </p:nvSpPr>
        <p:spPr>
          <a:xfrm>
            <a:off x="3201079" y="7982310"/>
            <a:ext cx="578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866563-8CC3-C92F-A9A9-E5CF509DD3F9}"/>
              </a:ext>
            </a:extLst>
          </p:cNvPr>
          <p:cNvSpPr txBox="1"/>
          <p:nvPr/>
        </p:nvSpPr>
        <p:spPr>
          <a:xfrm>
            <a:off x="3201079" y="8334800"/>
            <a:ext cx="578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9574FAF-05DB-58BE-E81C-7AAC156BFD43}"/>
              </a:ext>
            </a:extLst>
          </p:cNvPr>
          <p:cNvSpPr txBox="1"/>
          <p:nvPr/>
        </p:nvSpPr>
        <p:spPr>
          <a:xfrm>
            <a:off x="6378700" y="8334800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27" name="ZoneTexte 226">
            <a:extLst>
              <a:ext uri="{FF2B5EF4-FFF2-40B4-BE49-F238E27FC236}">
                <a16:creationId xmlns:a16="http://schemas.microsoft.com/office/drawing/2014/main" id="{01E3388A-312D-D9D6-1A7A-8B12D17D7C73}"/>
              </a:ext>
            </a:extLst>
          </p:cNvPr>
          <p:cNvSpPr txBox="1"/>
          <p:nvPr/>
        </p:nvSpPr>
        <p:spPr>
          <a:xfrm>
            <a:off x="345007" y="8732827"/>
            <a:ext cx="536854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82952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Pas de repli possible</a:t>
            </a:r>
          </a:p>
          <a:p>
            <a:pPr marL="228600" indent="-228600" defTabSz="829523">
              <a:buFontTx/>
              <a:buAutoNum type="arabicParenBoth"/>
              <a:defRPr/>
            </a:pPr>
            <a:r>
              <a:rPr lang="fr-FR" sz="700" dirty="0"/>
              <a:t>Priorité Sécur’Pass &gt; Repli SMS &gt; repli CAP sur le WEB et Priorité Sécur'Pass&gt;Repli SMS uniquement sur </a:t>
            </a:r>
            <a:r>
              <a:rPr lang="fr-FR" sz="700" dirty="0" err="1"/>
              <a:t>Banxo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82952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fr-FR" sz="700" dirty="0"/>
              <a:t>(3)     Priorité CAP &gt; repli SMS renforcé 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2" name="ZoneTexte 231">
            <a:extLst>
              <a:ext uri="{FF2B5EF4-FFF2-40B4-BE49-F238E27FC236}">
                <a16:creationId xmlns:a16="http://schemas.microsoft.com/office/drawing/2014/main" id="{1950E03B-E07F-1F14-EBD3-AD5DA4599898}"/>
              </a:ext>
            </a:extLst>
          </p:cNvPr>
          <p:cNvSpPr txBox="1"/>
          <p:nvPr/>
        </p:nvSpPr>
        <p:spPr>
          <a:xfrm>
            <a:off x="4922660" y="254611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40" name="ZoneTexte 239">
            <a:extLst>
              <a:ext uri="{FF2B5EF4-FFF2-40B4-BE49-F238E27FC236}">
                <a16:creationId xmlns:a16="http://schemas.microsoft.com/office/drawing/2014/main" id="{6D0429F4-0A40-52B5-F675-84F2B223D07E}"/>
              </a:ext>
            </a:extLst>
          </p:cNvPr>
          <p:cNvSpPr txBox="1"/>
          <p:nvPr/>
        </p:nvSpPr>
        <p:spPr>
          <a:xfrm>
            <a:off x="3152779" y="254611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42" name="ZoneTexte 241">
            <a:extLst>
              <a:ext uri="{FF2B5EF4-FFF2-40B4-BE49-F238E27FC236}">
                <a16:creationId xmlns:a16="http://schemas.microsoft.com/office/drawing/2014/main" id="{884C4A91-A7E8-2E44-4621-E9C03A9A796F}"/>
              </a:ext>
            </a:extLst>
          </p:cNvPr>
          <p:cNvSpPr txBox="1"/>
          <p:nvPr/>
        </p:nvSpPr>
        <p:spPr>
          <a:xfrm>
            <a:off x="6394626" y="254611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47" name="ZoneTexte 246">
            <a:extLst>
              <a:ext uri="{FF2B5EF4-FFF2-40B4-BE49-F238E27FC236}">
                <a16:creationId xmlns:a16="http://schemas.microsoft.com/office/drawing/2014/main" id="{E8F8ADDD-D346-A672-11D3-9BD8736CE834}"/>
              </a:ext>
            </a:extLst>
          </p:cNvPr>
          <p:cNvSpPr txBox="1"/>
          <p:nvPr/>
        </p:nvSpPr>
        <p:spPr>
          <a:xfrm>
            <a:off x="3155280" y="2950832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50" name="ZoneTexte 249">
            <a:extLst>
              <a:ext uri="{FF2B5EF4-FFF2-40B4-BE49-F238E27FC236}">
                <a16:creationId xmlns:a16="http://schemas.microsoft.com/office/drawing/2014/main" id="{FE73F99A-9962-584D-1ABD-F71C87C2DAC4}"/>
              </a:ext>
            </a:extLst>
          </p:cNvPr>
          <p:cNvSpPr txBox="1"/>
          <p:nvPr/>
        </p:nvSpPr>
        <p:spPr>
          <a:xfrm>
            <a:off x="4941042" y="295091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4B1DF49-C194-D72A-4D45-840FE30994DC}"/>
              </a:ext>
            </a:extLst>
          </p:cNvPr>
          <p:cNvSpPr txBox="1"/>
          <p:nvPr/>
        </p:nvSpPr>
        <p:spPr>
          <a:xfrm>
            <a:off x="3984733" y="827683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888D215-6B78-6AF2-8965-94C8568ED447}"/>
              </a:ext>
            </a:extLst>
          </p:cNvPr>
          <p:cNvSpPr txBox="1"/>
          <p:nvPr/>
        </p:nvSpPr>
        <p:spPr>
          <a:xfrm>
            <a:off x="5382868" y="4714707"/>
            <a:ext cx="106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FF0000"/>
                </a:solidFill>
              </a:rPr>
              <a:t>(Prochainement)</a:t>
            </a:r>
            <a:endParaRPr lang="fr-FR" sz="800" dirty="0"/>
          </a:p>
        </p:txBody>
      </p:sp>
      <p:pic>
        <p:nvPicPr>
          <p:cNvPr id="18" name="Graphique 17" descr="Coche">
            <a:extLst>
              <a:ext uri="{FF2B5EF4-FFF2-40B4-BE49-F238E27FC236}">
                <a16:creationId xmlns:a16="http://schemas.microsoft.com/office/drawing/2014/main" id="{8D32CF11-E3E0-F030-14BA-4F58C2559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219" y="6359580"/>
            <a:ext cx="256689" cy="25787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D78BC85-0AE5-B209-9826-2E5C86275496}"/>
              </a:ext>
            </a:extLst>
          </p:cNvPr>
          <p:cNvSpPr txBox="1"/>
          <p:nvPr/>
        </p:nvSpPr>
        <p:spPr>
          <a:xfrm>
            <a:off x="3190774" y="6314013"/>
            <a:ext cx="578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ctangle 264">
            <a:extLst>
              <a:ext uri="{FF2B5EF4-FFF2-40B4-BE49-F238E27FC236}">
                <a16:creationId xmlns:a16="http://schemas.microsoft.com/office/drawing/2014/main" id="{F8A8A1BB-5061-9E96-0B48-5F60830902B6}"/>
              </a:ext>
            </a:extLst>
          </p:cNvPr>
          <p:cNvSpPr/>
          <p:nvPr/>
        </p:nvSpPr>
        <p:spPr>
          <a:xfrm>
            <a:off x="328181" y="3176620"/>
            <a:ext cx="6419288" cy="482579"/>
          </a:xfrm>
          <a:prstGeom prst="rect">
            <a:avLst/>
          </a:prstGeom>
          <a:solidFill>
            <a:srgbClr val="B34A8C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642EC82-BF13-45DF-86A5-70508C8D49C7}"/>
              </a:ext>
            </a:extLst>
          </p:cNvPr>
          <p:cNvSpPr/>
          <p:nvPr/>
        </p:nvSpPr>
        <p:spPr>
          <a:xfrm>
            <a:off x="290822" y="3955828"/>
            <a:ext cx="6457968" cy="371680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C9B273BB-E14A-7E65-2D0C-A394EDBA566C}"/>
              </a:ext>
            </a:extLst>
          </p:cNvPr>
          <p:cNvSpPr/>
          <p:nvPr/>
        </p:nvSpPr>
        <p:spPr>
          <a:xfrm>
            <a:off x="290822" y="5161242"/>
            <a:ext cx="6457966" cy="360000"/>
          </a:xfrm>
          <a:prstGeom prst="rect">
            <a:avLst/>
          </a:prstGeom>
          <a:solidFill>
            <a:schemeClr val="accent1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51" name="Graphique 50">
            <a:extLst>
              <a:ext uri="{FF2B5EF4-FFF2-40B4-BE49-F238E27FC236}">
                <a16:creationId xmlns:a16="http://schemas.microsoft.com/office/drawing/2014/main" id="{91C1417E-F3A2-B930-D972-1B874468C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2780" y="1851101"/>
            <a:ext cx="762000" cy="762000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C1262D41-2E34-62DD-0841-A668144C3360}"/>
              </a:ext>
            </a:extLst>
          </p:cNvPr>
          <p:cNvSpPr txBox="1"/>
          <p:nvPr/>
        </p:nvSpPr>
        <p:spPr>
          <a:xfrm>
            <a:off x="5911455" y="2541817"/>
            <a:ext cx="9465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Lecteur CAP</a:t>
            </a:r>
          </a:p>
        </p:txBody>
      </p:sp>
      <p:pic>
        <p:nvPicPr>
          <p:cNvPr id="55" name="Graphique 54" descr="Coche">
            <a:extLst>
              <a:ext uri="{FF2B5EF4-FFF2-40B4-BE49-F238E27FC236}">
                <a16:creationId xmlns:a16="http://schemas.microsoft.com/office/drawing/2014/main" id="{92F244EC-1B99-5C70-9744-06D4C775C8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4854" y="3296706"/>
            <a:ext cx="256689" cy="257876"/>
          </a:xfrm>
          <a:prstGeom prst="rect">
            <a:avLst/>
          </a:prstGeom>
        </p:spPr>
      </p:pic>
      <p:pic>
        <p:nvPicPr>
          <p:cNvPr id="11" name="Graphique 10" descr="Coche">
            <a:extLst>
              <a:ext uri="{FF2B5EF4-FFF2-40B4-BE49-F238E27FC236}">
                <a16:creationId xmlns:a16="http://schemas.microsoft.com/office/drawing/2014/main" id="{F148A75E-111D-46BE-5E78-D0BCABA22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4854" y="3991155"/>
            <a:ext cx="256689" cy="257876"/>
          </a:xfrm>
          <a:prstGeom prst="rect">
            <a:avLst/>
          </a:prstGeom>
        </p:spPr>
      </p:pic>
      <p:sp>
        <p:nvSpPr>
          <p:cNvPr id="256" name="Rectangle 255">
            <a:extLst>
              <a:ext uri="{FF2B5EF4-FFF2-40B4-BE49-F238E27FC236}">
                <a16:creationId xmlns:a16="http://schemas.microsoft.com/office/drawing/2014/main" id="{FD4A3B0C-CFB2-4CFB-B930-246A2EA89FA8}"/>
              </a:ext>
            </a:extLst>
          </p:cNvPr>
          <p:cNvSpPr/>
          <p:nvPr/>
        </p:nvSpPr>
        <p:spPr>
          <a:xfrm>
            <a:off x="305529" y="6835525"/>
            <a:ext cx="6441939" cy="435507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FD4A468C-3038-4808-A351-0277501B5200}"/>
              </a:ext>
            </a:extLst>
          </p:cNvPr>
          <p:cNvSpPr/>
          <p:nvPr/>
        </p:nvSpPr>
        <p:spPr>
          <a:xfrm>
            <a:off x="304213" y="6445679"/>
            <a:ext cx="6443258" cy="357677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B6ECA281-0416-4ED7-8765-7DFC9F890952}"/>
              </a:ext>
            </a:extLst>
          </p:cNvPr>
          <p:cNvSpPr/>
          <p:nvPr/>
        </p:nvSpPr>
        <p:spPr>
          <a:xfrm>
            <a:off x="305530" y="6031571"/>
            <a:ext cx="6443258" cy="399803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AE622294-1C22-4CCA-B004-2E863784A587}"/>
              </a:ext>
            </a:extLst>
          </p:cNvPr>
          <p:cNvSpPr/>
          <p:nvPr/>
        </p:nvSpPr>
        <p:spPr>
          <a:xfrm>
            <a:off x="290821" y="4783204"/>
            <a:ext cx="6457967" cy="357677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85C46227-8721-46EE-AAD0-81651312ADE8}"/>
              </a:ext>
            </a:extLst>
          </p:cNvPr>
          <p:cNvSpPr/>
          <p:nvPr/>
        </p:nvSpPr>
        <p:spPr>
          <a:xfrm>
            <a:off x="290822" y="4345985"/>
            <a:ext cx="6457968" cy="416389"/>
          </a:xfrm>
          <a:prstGeom prst="rect">
            <a:avLst/>
          </a:prstGeom>
          <a:solidFill>
            <a:schemeClr val="accent1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9FC3B97-FC19-44AE-A335-8E349FD41F1A}"/>
              </a:ext>
            </a:extLst>
          </p:cNvPr>
          <p:cNvSpPr txBox="1"/>
          <p:nvPr/>
        </p:nvSpPr>
        <p:spPr>
          <a:xfrm>
            <a:off x="2450207" y="2737122"/>
            <a:ext cx="1005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dirty="0"/>
              <a:t>dans</a:t>
            </a:r>
          </a:p>
          <a:p>
            <a:r>
              <a:rPr lang="fr-FR" sz="900" dirty="0"/>
              <a:t> l’app </a:t>
            </a:r>
            <a:r>
              <a:rPr lang="fr-FR" sz="900" dirty="0" err="1"/>
              <a:t>Banxo</a:t>
            </a:r>
            <a:endParaRPr lang="fr-FR" sz="9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AD60D00-DAA6-4184-9D29-D9C34F3E151C}"/>
              </a:ext>
            </a:extLst>
          </p:cNvPr>
          <p:cNvSpPr txBox="1"/>
          <p:nvPr/>
        </p:nvSpPr>
        <p:spPr>
          <a:xfrm>
            <a:off x="260674" y="2914303"/>
            <a:ext cx="2084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 dirty="0"/>
              <a:t>Authentification forte à l’accès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4016A6F-B16A-48DD-B264-737580977C27}"/>
              </a:ext>
            </a:extLst>
          </p:cNvPr>
          <p:cNvSpPr txBox="1"/>
          <p:nvPr/>
        </p:nvSpPr>
        <p:spPr>
          <a:xfrm>
            <a:off x="361134" y="3248646"/>
            <a:ext cx="1909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900" dirty="0"/>
              <a:t>Connexion au nouvel espace Web abonné DEI PRO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868C2B7-F301-49C6-BD92-20DECA6E9B63}"/>
              </a:ext>
            </a:extLst>
          </p:cNvPr>
          <p:cNvSpPr txBox="1"/>
          <p:nvPr/>
        </p:nvSpPr>
        <p:spPr>
          <a:xfrm>
            <a:off x="248001" y="3699728"/>
            <a:ext cx="2373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/>
              <a:t>Validation des opérations sensibles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29F8E59-8B29-4DC5-B9E3-3B900BBBC9CD}"/>
              </a:ext>
            </a:extLst>
          </p:cNvPr>
          <p:cNvSpPr txBox="1"/>
          <p:nvPr/>
        </p:nvSpPr>
        <p:spPr>
          <a:xfrm>
            <a:off x="260674" y="5782656"/>
            <a:ext cx="2282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/>
              <a:t>Flux &amp; Opérations Financières</a:t>
            </a:r>
          </a:p>
        </p:txBody>
      </p:sp>
      <p:pic>
        <p:nvPicPr>
          <p:cNvPr id="41" name="Graphique 40" descr="Coche">
            <a:extLst>
              <a:ext uri="{FF2B5EF4-FFF2-40B4-BE49-F238E27FC236}">
                <a16:creationId xmlns:a16="http://schemas.microsoft.com/office/drawing/2014/main" id="{8496D583-DE9C-45B3-9301-7DE8F150D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6451" y="3296706"/>
            <a:ext cx="256689" cy="257876"/>
          </a:xfrm>
          <a:prstGeom prst="rect">
            <a:avLst/>
          </a:prstGeom>
        </p:spPr>
      </p:pic>
      <p:pic>
        <p:nvPicPr>
          <p:cNvPr id="44" name="Graphique 43" descr="Coche">
            <a:extLst>
              <a:ext uri="{FF2B5EF4-FFF2-40B4-BE49-F238E27FC236}">
                <a16:creationId xmlns:a16="http://schemas.microsoft.com/office/drawing/2014/main" id="{B8ABAB08-E871-440B-BBD2-62AC4BD843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6451" y="3991155"/>
            <a:ext cx="256689" cy="257876"/>
          </a:xfrm>
          <a:prstGeom prst="rect">
            <a:avLst/>
          </a:prstGeom>
        </p:spPr>
      </p:pic>
      <p:pic>
        <p:nvPicPr>
          <p:cNvPr id="47" name="Graphique 46" descr="Coche">
            <a:extLst>
              <a:ext uri="{FF2B5EF4-FFF2-40B4-BE49-F238E27FC236}">
                <a16:creationId xmlns:a16="http://schemas.microsoft.com/office/drawing/2014/main" id="{FAF37D30-7C1A-46A4-B999-21D550AFE6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6451" y="4823086"/>
            <a:ext cx="256689" cy="257876"/>
          </a:xfrm>
          <a:prstGeom prst="rect">
            <a:avLst/>
          </a:prstGeom>
        </p:spPr>
      </p:pic>
      <p:pic>
        <p:nvPicPr>
          <p:cNvPr id="49" name="Graphique 48" descr="Coche">
            <a:extLst>
              <a:ext uri="{FF2B5EF4-FFF2-40B4-BE49-F238E27FC236}">
                <a16:creationId xmlns:a16="http://schemas.microsoft.com/office/drawing/2014/main" id="{48F73BAE-073E-4DB1-B649-83C310BF1D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6451" y="6087729"/>
            <a:ext cx="256689" cy="257876"/>
          </a:xfrm>
          <a:prstGeom prst="rect">
            <a:avLst/>
          </a:prstGeom>
        </p:spPr>
      </p:pic>
      <p:pic>
        <p:nvPicPr>
          <p:cNvPr id="50" name="Graphique 49" descr="Coche">
            <a:extLst>
              <a:ext uri="{FF2B5EF4-FFF2-40B4-BE49-F238E27FC236}">
                <a16:creationId xmlns:a16="http://schemas.microsoft.com/office/drawing/2014/main" id="{284F74A0-870E-4C0D-955B-DD331562D8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6451" y="6446981"/>
            <a:ext cx="256689" cy="257876"/>
          </a:xfrm>
          <a:prstGeom prst="rect">
            <a:avLst/>
          </a:prstGeom>
        </p:spPr>
      </p:pic>
      <p:pic>
        <p:nvPicPr>
          <p:cNvPr id="66" name="Graphique 65" descr="Coche">
            <a:extLst>
              <a:ext uri="{FF2B5EF4-FFF2-40B4-BE49-F238E27FC236}">
                <a16:creationId xmlns:a16="http://schemas.microsoft.com/office/drawing/2014/main" id="{C76F0C34-BD6C-4D21-9AD3-FA08B97F15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4244" y="3296706"/>
            <a:ext cx="256689" cy="257876"/>
          </a:xfrm>
          <a:prstGeom prst="rect">
            <a:avLst/>
          </a:prstGeom>
        </p:spPr>
      </p:pic>
      <p:pic>
        <p:nvPicPr>
          <p:cNvPr id="69" name="Graphique 68" descr="Coche">
            <a:extLst>
              <a:ext uri="{FF2B5EF4-FFF2-40B4-BE49-F238E27FC236}">
                <a16:creationId xmlns:a16="http://schemas.microsoft.com/office/drawing/2014/main" id="{652A5BF2-7FF7-46C6-B9AD-1A8D7D6522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64327" y="4021839"/>
            <a:ext cx="256689" cy="257876"/>
          </a:xfrm>
          <a:prstGeom prst="rect">
            <a:avLst/>
          </a:prstGeom>
        </p:spPr>
      </p:pic>
      <p:pic>
        <p:nvPicPr>
          <p:cNvPr id="71" name="Graphique 70" descr="Coche">
            <a:extLst>
              <a:ext uri="{FF2B5EF4-FFF2-40B4-BE49-F238E27FC236}">
                <a16:creationId xmlns:a16="http://schemas.microsoft.com/office/drawing/2014/main" id="{EBAD4B5F-E7CD-4033-A4E9-A463CD54A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64327" y="4406294"/>
            <a:ext cx="256689" cy="257876"/>
          </a:xfrm>
          <a:prstGeom prst="rect">
            <a:avLst/>
          </a:prstGeom>
        </p:spPr>
      </p:pic>
      <p:pic>
        <p:nvPicPr>
          <p:cNvPr id="72" name="Graphique 71" descr="Coche">
            <a:extLst>
              <a:ext uri="{FF2B5EF4-FFF2-40B4-BE49-F238E27FC236}">
                <a16:creationId xmlns:a16="http://schemas.microsoft.com/office/drawing/2014/main" id="{1A690330-967F-434D-9BEE-AE33D7C637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64327" y="4823086"/>
            <a:ext cx="256689" cy="257876"/>
          </a:xfrm>
          <a:prstGeom prst="rect">
            <a:avLst/>
          </a:prstGeom>
        </p:spPr>
      </p:pic>
      <p:pic>
        <p:nvPicPr>
          <p:cNvPr id="74" name="Graphique 73" descr="Coche">
            <a:extLst>
              <a:ext uri="{FF2B5EF4-FFF2-40B4-BE49-F238E27FC236}">
                <a16:creationId xmlns:a16="http://schemas.microsoft.com/office/drawing/2014/main" id="{D2B2A811-CA9F-4020-B21B-ED85494445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64327" y="6070788"/>
            <a:ext cx="256689" cy="257876"/>
          </a:xfrm>
          <a:prstGeom prst="rect">
            <a:avLst/>
          </a:prstGeom>
        </p:spPr>
      </p:pic>
      <p:pic>
        <p:nvPicPr>
          <p:cNvPr id="75" name="Graphique 74" descr="Coche">
            <a:extLst>
              <a:ext uri="{FF2B5EF4-FFF2-40B4-BE49-F238E27FC236}">
                <a16:creationId xmlns:a16="http://schemas.microsoft.com/office/drawing/2014/main" id="{114C4115-8376-4BE0-B68F-0F97F1106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64327" y="6477665"/>
            <a:ext cx="256689" cy="257876"/>
          </a:xfrm>
          <a:prstGeom prst="rect">
            <a:avLst/>
          </a:prstGeom>
        </p:spPr>
      </p:pic>
      <p:sp>
        <p:nvSpPr>
          <p:cNvPr id="105" name="ZoneTexte 104">
            <a:extLst>
              <a:ext uri="{FF2B5EF4-FFF2-40B4-BE49-F238E27FC236}">
                <a16:creationId xmlns:a16="http://schemas.microsoft.com/office/drawing/2014/main" id="{C05769F6-DDC4-443F-A8CA-7D0F59811088}"/>
              </a:ext>
            </a:extLst>
          </p:cNvPr>
          <p:cNvSpPr txBox="1"/>
          <p:nvPr/>
        </p:nvSpPr>
        <p:spPr>
          <a:xfrm>
            <a:off x="3300905" y="2813769"/>
            <a:ext cx="1005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02779">
              <a:defRPr/>
            </a:pPr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(OTP SMS</a:t>
            </a:r>
          </a:p>
          <a:p>
            <a:pPr algn="ctr" defTabSz="902779">
              <a:defRPr/>
            </a:pPr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+ </a:t>
            </a:r>
            <a:r>
              <a:rPr lang="fr-FR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mdp</a:t>
            </a:r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BAD</a:t>
            </a: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4DA4D266-8CE1-4256-AA6C-62D58899039A}"/>
              </a:ext>
            </a:extLst>
          </p:cNvPr>
          <p:cNvSpPr txBox="1"/>
          <p:nvPr/>
        </p:nvSpPr>
        <p:spPr>
          <a:xfrm>
            <a:off x="281164" y="4030955"/>
            <a:ext cx="21528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Ajout d’un bénéficiaire </a:t>
            </a:r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D92768C3-9C68-4EDD-8DD3-69D4E60F607E}"/>
              </a:ext>
            </a:extLst>
          </p:cNvPr>
          <p:cNvSpPr txBox="1"/>
          <p:nvPr/>
        </p:nvSpPr>
        <p:spPr>
          <a:xfrm>
            <a:off x="269246" y="6063556"/>
            <a:ext cx="23928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Validation AF d’un virement unitaire immédiat, différé, permanent SEPA</a:t>
            </a:r>
            <a:endParaRPr lang="fr-FR" sz="900" b="1" dirty="0">
              <a:solidFill>
                <a:srgbClr val="FF0000"/>
              </a:solidFill>
            </a:endParaRPr>
          </a:p>
        </p:txBody>
      </p:sp>
      <p:sp>
        <p:nvSpPr>
          <p:cNvPr id="197" name="ZoneTexte 196">
            <a:extLst>
              <a:ext uri="{FF2B5EF4-FFF2-40B4-BE49-F238E27FC236}">
                <a16:creationId xmlns:a16="http://schemas.microsoft.com/office/drawing/2014/main" id="{D415412D-6A32-431D-B2D9-CC087BD13C32}"/>
              </a:ext>
            </a:extLst>
          </p:cNvPr>
          <p:cNvSpPr txBox="1"/>
          <p:nvPr/>
        </p:nvSpPr>
        <p:spPr>
          <a:xfrm>
            <a:off x="269246" y="6518628"/>
            <a:ext cx="249722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Validation d’un virement instantané (IP)</a:t>
            </a:r>
          </a:p>
        </p:txBody>
      </p:sp>
      <p:sp>
        <p:nvSpPr>
          <p:cNvPr id="200" name="ZoneTexte 199">
            <a:extLst>
              <a:ext uri="{FF2B5EF4-FFF2-40B4-BE49-F238E27FC236}">
                <a16:creationId xmlns:a16="http://schemas.microsoft.com/office/drawing/2014/main" id="{7587D89D-D349-443F-83BD-1840EDE73AF0}"/>
              </a:ext>
            </a:extLst>
          </p:cNvPr>
          <p:cNvSpPr txBox="1"/>
          <p:nvPr/>
        </p:nvSpPr>
        <p:spPr>
          <a:xfrm>
            <a:off x="279299" y="6903750"/>
            <a:ext cx="16747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Paiements sur internet </a:t>
            </a:r>
          </a:p>
        </p:txBody>
      </p:sp>
      <p:sp>
        <p:nvSpPr>
          <p:cNvPr id="224" name="ZoneTexte 223">
            <a:extLst>
              <a:ext uri="{FF2B5EF4-FFF2-40B4-BE49-F238E27FC236}">
                <a16:creationId xmlns:a16="http://schemas.microsoft.com/office/drawing/2014/main" id="{B5C5DAED-D8B3-4F83-A42A-06A51813BCEE}"/>
              </a:ext>
            </a:extLst>
          </p:cNvPr>
          <p:cNvSpPr txBox="1"/>
          <p:nvPr/>
        </p:nvSpPr>
        <p:spPr>
          <a:xfrm>
            <a:off x="2498453" y="2554215"/>
            <a:ext cx="1043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Sécur’Pass</a:t>
            </a:r>
          </a:p>
        </p:txBody>
      </p:sp>
      <p:sp>
        <p:nvSpPr>
          <p:cNvPr id="261" name="ZoneTexte 260">
            <a:extLst>
              <a:ext uri="{FF2B5EF4-FFF2-40B4-BE49-F238E27FC236}">
                <a16:creationId xmlns:a16="http://schemas.microsoft.com/office/drawing/2014/main" id="{AE15C90D-FB3B-42E8-866F-9D51C233286D}"/>
              </a:ext>
            </a:extLst>
          </p:cNvPr>
          <p:cNvSpPr txBox="1"/>
          <p:nvPr/>
        </p:nvSpPr>
        <p:spPr>
          <a:xfrm>
            <a:off x="4288175" y="2551685"/>
            <a:ext cx="105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OTP SMS</a:t>
            </a:r>
          </a:p>
          <a:p>
            <a:r>
              <a:rPr lang="fr-FR" sz="900" dirty="0"/>
              <a:t>Post saisie des identifiants de connexion </a:t>
            </a:r>
          </a:p>
        </p:txBody>
      </p:sp>
      <p:sp>
        <p:nvSpPr>
          <p:cNvPr id="262" name="ZoneTexte 261">
            <a:extLst>
              <a:ext uri="{FF2B5EF4-FFF2-40B4-BE49-F238E27FC236}">
                <a16:creationId xmlns:a16="http://schemas.microsoft.com/office/drawing/2014/main" id="{7E4AB054-3DE6-46A6-84C4-6B57F78714FE}"/>
              </a:ext>
            </a:extLst>
          </p:cNvPr>
          <p:cNvSpPr txBox="1"/>
          <p:nvPr/>
        </p:nvSpPr>
        <p:spPr>
          <a:xfrm>
            <a:off x="3038285" y="2563995"/>
            <a:ext cx="151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OTP SMS </a:t>
            </a:r>
          </a:p>
          <a:p>
            <a:r>
              <a:rPr lang="fr-FR" sz="900" b="1" dirty="0"/>
              <a:t>renforcé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8384983-13BB-5D7E-D060-53953D110BFD}"/>
              </a:ext>
            </a:extLst>
          </p:cNvPr>
          <p:cNvSpPr txBox="1"/>
          <p:nvPr/>
        </p:nvSpPr>
        <p:spPr>
          <a:xfrm>
            <a:off x="281163" y="4424311"/>
            <a:ext cx="22460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Mise à jour du numéro sécurisé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22105A1-5F0F-6BA0-ED6B-92BBB17D1FB7}"/>
              </a:ext>
            </a:extLst>
          </p:cNvPr>
          <p:cNvSpPr txBox="1"/>
          <p:nvPr/>
        </p:nvSpPr>
        <p:spPr>
          <a:xfrm>
            <a:off x="281164" y="4799067"/>
            <a:ext cx="22460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Mise à jour de l’adresse email</a:t>
            </a:r>
          </a:p>
        </p:txBody>
      </p:sp>
      <p:pic>
        <p:nvPicPr>
          <p:cNvPr id="239" name="Graphique 238" descr="Coche">
            <a:extLst>
              <a:ext uri="{FF2B5EF4-FFF2-40B4-BE49-F238E27FC236}">
                <a16:creationId xmlns:a16="http://schemas.microsoft.com/office/drawing/2014/main" id="{D5A86F90-E6D1-C5C4-700E-2146B25F8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64327" y="6923368"/>
            <a:ext cx="256689" cy="257876"/>
          </a:xfrm>
          <a:prstGeom prst="rect">
            <a:avLst/>
          </a:prstGeom>
        </p:spPr>
      </p:pic>
      <p:pic>
        <p:nvPicPr>
          <p:cNvPr id="285" name="Graphique 284">
            <a:extLst>
              <a:ext uri="{FF2B5EF4-FFF2-40B4-BE49-F238E27FC236}">
                <a16:creationId xmlns:a16="http://schemas.microsoft.com/office/drawing/2014/main" id="{C7308096-E88B-4323-E8BE-F597CF8E87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2709" y="1800226"/>
            <a:ext cx="762000" cy="762000"/>
          </a:xfrm>
          <a:prstGeom prst="rect">
            <a:avLst/>
          </a:prstGeom>
        </p:spPr>
      </p:pic>
      <p:pic>
        <p:nvPicPr>
          <p:cNvPr id="287" name="Graphique 286">
            <a:extLst>
              <a:ext uri="{FF2B5EF4-FFF2-40B4-BE49-F238E27FC236}">
                <a16:creationId xmlns:a16="http://schemas.microsoft.com/office/drawing/2014/main" id="{AB9EE1B6-7242-12A1-5B94-A3AB98715A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40984" y="1835317"/>
            <a:ext cx="762000" cy="762000"/>
          </a:xfrm>
          <a:prstGeom prst="rect">
            <a:avLst/>
          </a:prstGeom>
        </p:spPr>
      </p:pic>
      <p:pic>
        <p:nvPicPr>
          <p:cNvPr id="34" name="Graphique 33">
            <a:extLst>
              <a:ext uri="{FF2B5EF4-FFF2-40B4-BE49-F238E27FC236}">
                <a16:creationId xmlns:a16="http://schemas.microsoft.com/office/drawing/2014/main" id="{B7620794-EF1F-2D1C-4879-BD18CD7CF3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06934" y="1837989"/>
            <a:ext cx="762000" cy="762000"/>
          </a:xfrm>
          <a:prstGeom prst="rect">
            <a:avLst/>
          </a:prstGeom>
        </p:spPr>
      </p:pic>
      <p:pic>
        <p:nvPicPr>
          <p:cNvPr id="35" name="Graphique 34" descr="Coche">
            <a:extLst>
              <a:ext uri="{FF2B5EF4-FFF2-40B4-BE49-F238E27FC236}">
                <a16:creationId xmlns:a16="http://schemas.microsoft.com/office/drawing/2014/main" id="{19ABACE2-9267-4BAE-FB4C-940FA9CF7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584" y="6902024"/>
            <a:ext cx="256689" cy="257876"/>
          </a:xfrm>
          <a:prstGeom prst="rect">
            <a:avLst/>
          </a:prstGeom>
        </p:spPr>
      </p:pic>
      <p:pic>
        <p:nvPicPr>
          <p:cNvPr id="62" name="Graphique 61" descr="Coche">
            <a:extLst>
              <a:ext uri="{FF2B5EF4-FFF2-40B4-BE49-F238E27FC236}">
                <a16:creationId xmlns:a16="http://schemas.microsoft.com/office/drawing/2014/main" id="{E0E83C4D-1446-21E3-580A-0F2FA1F1CE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05435" y="6921729"/>
            <a:ext cx="256689" cy="25787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952A278-225A-6FA1-46D7-75FF364AF5CD}"/>
              </a:ext>
            </a:extLst>
          </p:cNvPr>
          <p:cNvSpPr/>
          <p:nvPr/>
        </p:nvSpPr>
        <p:spPr>
          <a:xfrm>
            <a:off x="239596" y="1313211"/>
            <a:ext cx="2152876" cy="149386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E5A996-938E-6832-C588-886D513AA940}"/>
              </a:ext>
            </a:extLst>
          </p:cNvPr>
          <p:cNvSpPr txBox="1"/>
          <p:nvPr/>
        </p:nvSpPr>
        <p:spPr>
          <a:xfrm>
            <a:off x="269246" y="1352219"/>
            <a:ext cx="20018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>
                <a:solidFill>
                  <a:srgbClr val="C00000"/>
                </a:solidFill>
                <a:latin typeface="Arial" panose="020B0604020202020204"/>
              </a:defRPr>
            </a:lvl1pPr>
          </a:lstStyle>
          <a:p>
            <a:pPr algn="ctr"/>
            <a:r>
              <a:rPr lang="fr-FR" dirty="0"/>
              <a:t>Opérations sensibles réalisées sur </a:t>
            </a:r>
            <a:r>
              <a:rPr lang="fr-FR" dirty="0">
                <a:solidFill>
                  <a:srgbClr val="AD021F"/>
                </a:solidFill>
              </a:rPr>
              <a:t>terminal</a:t>
            </a:r>
            <a:r>
              <a:rPr lang="fr-FR" dirty="0"/>
              <a:t> fixe</a:t>
            </a:r>
          </a:p>
          <a:p>
            <a:pPr algn="ctr"/>
            <a:r>
              <a:rPr lang="fr-FR" dirty="0"/>
              <a:t>Via navigateur</a:t>
            </a:r>
          </a:p>
          <a:p>
            <a:pPr algn="ctr"/>
            <a:r>
              <a:rPr lang="fr-FR" dirty="0"/>
              <a:t> (PC / Mac / Tablette)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A93C9B7-5105-0228-D458-9BE8853052D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64" y="1779964"/>
            <a:ext cx="1255326" cy="1255326"/>
          </a:xfrm>
          <a:prstGeom prst="rect">
            <a:avLst/>
          </a:prstGeom>
        </p:spPr>
      </p:pic>
      <p:pic>
        <p:nvPicPr>
          <p:cNvPr id="228" name="Graphique 227" descr="Coche">
            <a:extLst>
              <a:ext uri="{FF2B5EF4-FFF2-40B4-BE49-F238E27FC236}">
                <a16:creationId xmlns:a16="http://schemas.microsoft.com/office/drawing/2014/main" id="{AF323BFC-C43B-4D0D-3A94-46C936B579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4854" y="4823086"/>
            <a:ext cx="256689" cy="25787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CD467AE-A64D-4C31-CBA1-D66438BBF615}"/>
              </a:ext>
            </a:extLst>
          </p:cNvPr>
          <p:cNvSpPr txBox="1"/>
          <p:nvPr/>
        </p:nvSpPr>
        <p:spPr>
          <a:xfrm>
            <a:off x="5098706" y="2542386"/>
            <a:ext cx="8980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OTP mail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7EEE4852-620F-931B-A18B-05CCC4BF7AB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02845" y="1824940"/>
            <a:ext cx="674610" cy="674610"/>
          </a:xfrm>
          <a:prstGeom prst="rect">
            <a:avLst/>
          </a:prstGeom>
        </p:spPr>
      </p:pic>
      <p:pic>
        <p:nvPicPr>
          <p:cNvPr id="12" name="Graphique 11" descr="Coche">
            <a:extLst>
              <a:ext uri="{FF2B5EF4-FFF2-40B4-BE49-F238E27FC236}">
                <a16:creationId xmlns:a16="http://schemas.microsoft.com/office/drawing/2014/main" id="{1A802547-CFD2-C1BE-A41A-C1618E8901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1362" y="4367419"/>
            <a:ext cx="256689" cy="25787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7A94A31-DEE2-04F3-2E5A-3C5B6F1D50E2}"/>
              </a:ext>
            </a:extLst>
          </p:cNvPr>
          <p:cNvSpPr txBox="1"/>
          <p:nvPr/>
        </p:nvSpPr>
        <p:spPr>
          <a:xfrm>
            <a:off x="3076545" y="395097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FBF9C80-3D91-8BE0-10A0-D3E62E99DF3D}"/>
              </a:ext>
            </a:extLst>
          </p:cNvPr>
          <p:cNvGrpSpPr/>
          <p:nvPr/>
        </p:nvGrpSpPr>
        <p:grpSpPr>
          <a:xfrm>
            <a:off x="4596451" y="6918503"/>
            <a:ext cx="234617" cy="234617"/>
            <a:chOff x="4781926" y="8112459"/>
            <a:chExt cx="234617" cy="234617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31F683A1-9008-F2A1-AB09-907381A54DAF}"/>
                </a:ext>
              </a:extLst>
            </p:cNvPr>
            <p:cNvCxnSpPr>
              <a:cxnSpLocks/>
            </p:cNvCxnSpPr>
            <p:nvPr/>
          </p:nvCxnSpPr>
          <p:spPr>
            <a:xfrm rot="8162600" flipV="1">
              <a:off x="4895180" y="8112459"/>
              <a:ext cx="0" cy="234617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64B120AD-A77A-1A77-C82D-4CFCA3346AC0}"/>
                </a:ext>
              </a:extLst>
            </p:cNvPr>
            <p:cNvCxnSpPr>
              <a:cxnSpLocks/>
            </p:cNvCxnSpPr>
            <p:nvPr/>
          </p:nvCxnSpPr>
          <p:spPr>
            <a:xfrm rot="13560000" flipV="1">
              <a:off x="4899235" y="8111350"/>
              <a:ext cx="0" cy="234617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Groupe 244">
            <a:extLst>
              <a:ext uri="{FF2B5EF4-FFF2-40B4-BE49-F238E27FC236}">
                <a16:creationId xmlns:a16="http://schemas.microsoft.com/office/drawing/2014/main" id="{2216FAA1-B711-58C9-4F90-14ACA57665B3}"/>
              </a:ext>
            </a:extLst>
          </p:cNvPr>
          <p:cNvGrpSpPr/>
          <p:nvPr/>
        </p:nvGrpSpPr>
        <p:grpSpPr>
          <a:xfrm>
            <a:off x="1476536" y="2273634"/>
            <a:ext cx="656170" cy="462420"/>
            <a:chOff x="371080" y="2028670"/>
            <a:chExt cx="887437" cy="596247"/>
          </a:xfrm>
        </p:grpSpPr>
        <p:pic>
          <p:nvPicPr>
            <p:cNvPr id="225" name="Image 224">
              <a:extLst>
                <a:ext uri="{FF2B5EF4-FFF2-40B4-BE49-F238E27FC236}">
                  <a16:creationId xmlns:a16="http://schemas.microsoft.com/office/drawing/2014/main" id="{25DF0549-BA64-63DB-5664-88FF9E25C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71080" y="2028670"/>
              <a:ext cx="887437" cy="596247"/>
            </a:xfrm>
            <a:prstGeom prst="rect">
              <a:avLst/>
            </a:prstGeom>
          </p:spPr>
        </p:pic>
        <p:pic>
          <p:nvPicPr>
            <p:cNvPr id="236" name="Image 235">
              <a:extLst>
                <a:ext uri="{FF2B5EF4-FFF2-40B4-BE49-F238E27FC236}">
                  <a16:creationId xmlns:a16="http://schemas.microsoft.com/office/drawing/2014/main" id="{B415B0DB-BC35-8C82-5B5D-DFA8C44927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43322" t="73214" r="43752" b="6797"/>
            <a:stretch/>
          </p:blipFill>
          <p:spPr>
            <a:xfrm>
              <a:off x="1053890" y="2267150"/>
              <a:ext cx="126786" cy="131733"/>
            </a:xfrm>
            <a:prstGeom prst="rect">
              <a:avLst/>
            </a:prstGeom>
          </p:spPr>
        </p:pic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828948BC-B0A0-82C3-AC1D-D1D1429A5901}"/>
                </a:ext>
              </a:extLst>
            </p:cNvPr>
            <p:cNvSpPr/>
            <p:nvPr/>
          </p:nvSpPr>
          <p:spPr>
            <a:xfrm>
              <a:off x="460751" y="2412343"/>
              <a:ext cx="717915" cy="178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57" name="ZoneTexte 256">
            <a:extLst>
              <a:ext uri="{FF2B5EF4-FFF2-40B4-BE49-F238E27FC236}">
                <a16:creationId xmlns:a16="http://schemas.microsoft.com/office/drawing/2014/main" id="{9AD80642-84CD-D220-83FE-EAE0BA5E2CFA}"/>
              </a:ext>
            </a:extLst>
          </p:cNvPr>
          <p:cNvSpPr txBox="1"/>
          <p:nvPr/>
        </p:nvSpPr>
        <p:spPr>
          <a:xfrm>
            <a:off x="268943" y="5172827"/>
            <a:ext cx="2246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Accès à l’espace de signature électronique des contrats</a:t>
            </a:r>
          </a:p>
        </p:txBody>
      </p:sp>
      <p:pic>
        <p:nvPicPr>
          <p:cNvPr id="258" name="Graphique 257" descr="Coche">
            <a:extLst>
              <a:ext uri="{FF2B5EF4-FFF2-40B4-BE49-F238E27FC236}">
                <a16:creationId xmlns:a16="http://schemas.microsoft.com/office/drawing/2014/main" id="{6D9B06E8-5E5F-2945-88DE-F9F92DA7A4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7626" y="5182020"/>
            <a:ext cx="256689" cy="257876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2C49E8E-6B7B-9E83-E13E-8CDACEEA12FA}"/>
              </a:ext>
            </a:extLst>
          </p:cNvPr>
          <p:cNvCxnSpPr>
            <a:cxnSpLocks/>
          </p:cNvCxnSpPr>
          <p:nvPr/>
        </p:nvCxnSpPr>
        <p:spPr>
          <a:xfrm>
            <a:off x="2569102" y="2597849"/>
            <a:ext cx="23885" cy="525822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AFBD4807-3383-4522-8950-B67AC9D27127}"/>
              </a:ext>
            </a:extLst>
          </p:cNvPr>
          <p:cNvCxnSpPr>
            <a:cxnSpLocks/>
          </p:cNvCxnSpPr>
          <p:nvPr/>
        </p:nvCxnSpPr>
        <p:spPr>
          <a:xfrm flipH="1">
            <a:off x="3429671" y="3160524"/>
            <a:ext cx="6387" cy="492079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necteur droit 248">
            <a:extLst>
              <a:ext uri="{FF2B5EF4-FFF2-40B4-BE49-F238E27FC236}">
                <a16:creationId xmlns:a16="http://schemas.microsoft.com/office/drawing/2014/main" id="{6BB2EF44-4F82-418B-9ED8-EBD81B1BA257}"/>
              </a:ext>
            </a:extLst>
          </p:cNvPr>
          <p:cNvCxnSpPr>
            <a:cxnSpLocks/>
          </p:cNvCxnSpPr>
          <p:nvPr/>
        </p:nvCxnSpPr>
        <p:spPr>
          <a:xfrm>
            <a:off x="4275503" y="3153631"/>
            <a:ext cx="11475" cy="470244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E2528E3-1F89-CAF6-F66B-85FAF93E44EE}"/>
              </a:ext>
            </a:extLst>
          </p:cNvPr>
          <p:cNvCxnSpPr>
            <a:cxnSpLocks/>
          </p:cNvCxnSpPr>
          <p:nvPr/>
        </p:nvCxnSpPr>
        <p:spPr>
          <a:xfrm>
            <a:off x="5094405" y="3153631"/>
            <a:ext cx="897" cy="452009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803CDA8-2E42-181C-E9AA-8FB01960632C}"/>
              </a:ext>
            </a:extLst>
          </p:cNvPr>
          <p:cNvCxnSpPr>
            <a:cxnSpLocks/>
          </p:cNvCxnSpPr>
          <p:nvPr/>
        </p:nvCxnSpPr>
        <p:spPr>
          <a:xfrm>
            <a:off x="5901475" y="3035290"/>
            <a:ext cx="16647" cy="566125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ZoneTexte 269">
            <a:extLst>
              <a:ext uri="{FF2B5EF4-FFF2-40B4-BE49-F238E27FC236}">
                <a16:creationId xmlns:a16="http://schemas.microsoft.com/office/drawing/2014/main" id="{B101A33B-AE64-4E54-CBD2-582C1E220F69}"/>
              </a:ext>
            </a:extLst>
          </p:cNvPr>
          <p:cNvSpPr txBox="1"/>
          <p:nvPr/>
        </p:nvSpPr>
        <p:spPr>
          <a:xfrm>
            <a:off x="4824634" y="4083393"/>
            <a:ext cx="128719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9523"/>
            <a:r>
              <a:rPr lang="fr-FR" sz="800" b="1" dirty="0">
                <a:solidFill>
                  <a:srgbClr val="FF0000"/>
                </a:solidFill>
              </a:rPr>
              <a:t>Délai 72h</a:t>
            </a:r>
          </a:p>
        </p:txBody>
      </p:sp>
      <p:sp>
        <p:nvSpPr>
          <p:cNvPr id="271" name="ZoneTexte 270">
            <a:extLst>
              <a:ext uri="{FF2B5EF4-FFF2-40B4-BE49-F238E27FC236}">
                <a16:creationId xmlns:a16="http://schemas.microsoft.com/office/drawing/2014/main" id="{1BB1F2AD-CAFC-4825-DA05-0BAFE917453D}"/>
              </a:ext>
            </a:extLst>
          </p:cNvPr>
          <p:cNvSpPr txBox="1"/>
          <p:nvPr/>
        </p:nvSpPr>
        <p:spPr>
          <a:xfrm>
            <a:off x="6424622" y="397266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3" name="ZoneTexte 272">
            <a:extLst>
              <a:ext uri="{FF2B5EF4-FFF2-40B4-BE49-F238E27FC236}">
                <a16:creationId xmlns:a16="http://schemas.microsoft.com/office/drawing/2014/main" id="{FDBB915D-B7E3-0C9A-A190-C79383DACEB3}"/>
              </a:ext>
            </a:extLst>
          </p:cNvPr>
          <p:cNvSpPr txBox="1"/>
          <p:nvPr/>
        </p:nvSpPr>
        <p:spPr>
          <a:xfrm>
            <a:off x="357653" y="7717515"/>
            <a:ext cx="309812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9523"/>
            <a:r>
              <a:rPr lang="fr-FR" sz="1000" dirty="0"/>
              <a:t>(1) Pas de repli possible </a:t>
            </a:r>
          </a:p>
          <a:p>
            <a:pPr defTabSz="829523"/>
            <a:r>
              <a:rPr lang="fr-FR" sz="1000" dirty="0"/>
              <a:t>(2) Priorité Sécur’Pass &gt; Repli SMS &gt; repli CAP </a:t>
            </a:r>
          </a:p>
          <a:p>
            <a:pPr defTabSz="829523"/>
            <a:r>
              <a:rPr lang="fr-FR" sz="1000" dirty="0"/>
              <a:t>(3) Priorité CAP &gt; repli SMS</a:t>
            </a:r>
          </a:p>
          <a:p>
            <a:pPr defTabSz="829523"/>
            <a:r>
              <a:rPr lang="fr-FR" sz="1000" dirty="0"/>
              <a:t>(4) Priorité CAP &gt; repli SMS renforcé</a:t>
            </a:r>
          </a:p>
        </p:txBody>
      </p:sp>
      <p:sp>
        <p:nvSpPr>
          <p:cNvPr id="275" name="ZoneTexte 274">
            <a:extLst>
              <a:ext uri="{FF2B5EF4-FFF2-40B4-BE49-F238E27FC236}">
                <a16:creationId xmlns:a16="http://schemas.microsoft.com/office/drawing/2014/main" id="{321D774D-0C2A-892F-FFE7-D7E39D1A95EE}"/>
              </a:ext>
            </a:extLst>
          </p:cNvPr>
          <p:cNvSpPr txBox="1"/>
          <p:nvPr/>
        </p:nvSpPr>
        <p:spPr>
          <a:xfrm>
            <a:off x="6401550" y="4794974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6" name="ZoneTexte 275">
            <a:extLst>
              <a:ext uri="{FF2B5EF4-FFF2-40B4-BE49-F238E27FC236}">
                <a16:creationId xmlns:a16="http://schemas.microsoft.com/office/drawing/2014/main" id="{48440D92-BA28-4FB9-F9B1-830D9A0BAAD7}"/>
              </a:ext>
            </a:extLst>
          </p:cNvPr>
          <p:cNvSpPr txBox="1"/>
          <p:nvPr/>
        </p:nvSpPr>
        <p:spPr>
          <a:xfrm>
            <a:off x="3047547" y="437412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278" name="ZoneTexte 277">
            <a:extLst>
              <a:ext uri="{FF2B5EF4-FFF2-40B4-BE49-F238E27FC236}">
                <a16:creationId xmlns:a16="http://schemas.microsoft.com/office/drawing/2014/main" id="{1B9657A7-AD7B-2929-7198-AE1A07CC58AB}"/>
              </a:ext>
            </a:extLst>
          </p:cNvPr>
          <p:cNvSpPr txBox="1"/>
          <p:nvPr/>
        </p:nvSpPr>
        <p:spPr>
          <a:xfrm>
            <a:off x="3072814" y="481190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279" name="ZoneTexte 278">
            <a:extLst>
              <a:ext uri="{FF2B5EF4-FFF2-40B4-BE49-F238E27FC236}">
                <a16:creationId xmlns:a16="http://schemas.microsoft.com/office/drawing/2014/main" id="{01EC7BE3-252B-9BEE-196D-648DCA508D58}"/>
              </a:ext>
            </a:extLst>
          </p:cNvPr>
          <p:cNvSpPr txBox="1"/>
          <p:nvPr/>
        </p:nvSpPr>
        <p:spPr>
          <a:xfrm>
            <a:off x="3072539" y="6051394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280" name="ZoneTexte 279">
            <a:extLst>
              <a:ext uri="{FF2B5EF4-FFF2-40B4-BE49-F238E27FC236}">
                <a16:creationId xmlns:a16="http://schemas.microsoft.com/office/drawing/2014/main" id="{F5B60439-7792-F318-6B90-C464DCA51B69}"/>
              </a:ext>
            </a:extLst>
          </p:cNvPr>
          <p:cNvSpPr txBox="1"/>
          <p:nvPr/>
        </p:nvSpPr>
        <p:spPr>
          <a:xfrm>
            <a:off x="3062629" y="644911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281" name="ZoneTexte 280">
            <a:extLst>
              <a:ext uri="{FF2B5EF4-FFF2-40B4-BE49-F238E27FC236}">
                <a16:creationId xmlns:a16="http://schemas.microsoft.com/office/drawing/2014/main" id="{DED19B71-6296-8626-B409-D295A6D3A4FC}"/>
              </a:ext>
            </a:extLst>
          </p:cNvPr>
          <p:cNvSpPr txBox="1"/>
          <p:nvPr/>
        </p:nvSpPr>
        <p:spPr>
          <a:xfrm>
            <a:off x="3062629" y="6856530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1B107FF-1109-AF2A-B0F6-D78A293F1E30}"/>
              </a:ext>
            </a:extLst>
          </p:cNvPr>
          <p:cNvSpPr txBox="1"/>
          <p:nvPr/>
        </p:nvSpPr>
        <p:spPr>
          <a:xfrm>
            <a:off x="4809977" y="3193778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D8AEA34-96BF-595F-32D9-6DA1D98DF439}"/>
              </a:ext>
            </a:extLst>
          </p:cNvPr>
          <p:cNvSpPr txBox="1"/>
          <p:nvPr/>
        </p:nvSpPr>
        <p:spPr>
          <a:xfrm>
            <a:off x="6453112" y="6814959"/>
            <a:ext cx="404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833C117-BDF8-16B7-A72E-46367BA2D19C}"/>
              </a:ext>
            </a:extLst>
          </p:cNvPr>
          <p:cNvSpPr txBox="1"/>
          <p:nvPr/>
        </p:nvSpPr>
        <p:spPr>
          <a:xfrm>
            <a:off x="6408213" y="3193778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7A757E9-7DBD-8F4E-439B-E344478131EF}"/>
              </a:ext>
            </a:extLst>
          </p:cNvPr>
          <p:cNvSpPr txBox="1"/>
          <p:nvPr/>
        </p:nvSpPr>
        <p:spPr>
          <a:xfrm>
            <a:off x="3073911" y="320542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4E16D77-5DB6-55E9-5F83-6E6ADAFB8AA6}"/>
              </a:ext>
            </a:extLst>
          </p:cNvPr>
          <p:cNvSpPr txBox="1"/>
          <p:nvPr/>
        </p:nvSpPr>
        <p:spPr>
          <a:xfrm>
            <a:off x="4762837" y="3908447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0997CDB-CC9B-1926-F3A4-3DA40778AB15}"/>
              </a:ext>
            </a:extLst>
          </p:cNvPr>
          <p:cNvSpPr txBox="1"/>
          <p:nvPr/>
        </p:nvSpPr>
        <p:spPr>
          <a:xfrm>
            <a:off x="4783886" y="476341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pic>
        <p:nvPicPr>
          <p:cNvPr id="233" name="Graphique 232" descr="Coche">
            <a:extLst>
              <a:ext uri="{FF2B5EF4-FFF2-40B4-BE49-F238E27FC236}">
                <a16:creationId xmlns:a16="http://schemas.microsoft.com/office/drawing/2014/main" id="{B640257D-5B70-1690-93E0-C09C6A8D0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00949" y="6087729"/>
            <a:ext cx="256689" cy="257876"/>
          </a:xfrm>
          <a:prstGeom prst="rect">
            <a:avLst/>
          </a:prstGeom>
        </p:spPr>
      </p:pic>
      <p:sp>
        <p:nvSpPr>
          <p:cNvPr id="235" name="ZoneTexte 234">
            <a:extLst>
              <a:ext uri="{FF2B5EF4-FFF2-40B4-BE49-F238E27FC236}">
                <a16:creationId xmlns:a16="http://schemas.microsoft.com/office/drawing/2014/main" id="{2AA87777-2AE5-C4D2-1F3B-564C0BCA599F}"/>
              </a:ext>
            </a:extLst>
          </p:cNvPr>
          <p:cNvSpPr txBox="1"/>
          <p:nvPr/>
        </p:nvSpPr>
        <p:spPr>
          <a:xfrm>
            <a:off x="6410981" y="600193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37" name="ZoneTexte 236">
            <a:extLst>
              <a:ext uri="{FF2B5EF4-FFF2-40B4-BE49-F238E27FC236}">
                <a16:creationId xmlns:a16="http://schemas.microsoft.com/office/drawing/2014/main" id="{D630F7D2-4E4F-4C18-DA78-A5DFF4BD3BFB}"/>
              </a:ext>
            </a:extLst>
          </p:cNvPr>
          <p:cNvSpPr txBox="1"/>
          <p:nvPr/>
        </p:nvSpPr>
        <p:spPr>
          <a:xfrm>
            <a:off x="4762837" y="599130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973E3-6321-38D4-EBDE-229CB6D0C429}"/>
              </a:ext>
            </a:extLst>
          </p:cNvPr>
          <p:cNvSpPr txBox="1"/>
          <p:nvPr/>
        </p:nvSpPr>
        <p:spPr>
          <a:xfrm>
            <a:off x="2516367" y="6270052"/>
            <a:ext cx="106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FF0000"/>
                </a:solidFill>
              </a:rPr>
              <a:t>(Prochainement)</a:t>
            </a:r>
            <a:endParaRPr lang="fr-FR" sz="800" dirty="0"/>
          </a:p>
        </p:txBody>
      </p:sp>
      <p:sp>
        <p:nvSpPr>
          <p:cNvPr id="240" name="ZoneTexte 239">
            <a:extLst>
              <a:ext uri="{FF2B5EF4-FFF2-40B4-BE49-F238E27FC236}">
                <a16:creationId xmlns:a16="http://schemas.microsoft.com/office/drawing/2014/main" id="{EB76DC42-B409-BDB6-3BE9-33C639AD2967}"/>
              </a:ext>
            </a:extLst>
          </p:cNvPr>
          <p:cNvSpPr txBox="1"/>
          <p:nvPr/>
        </p:nvSpPr>
        <p:spPr>
          <a:xfrm>
            <a:off x="4224415" y="6270052"/>
            <a:ext cx="106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FF0000"/>
                </a:solidFill>
              </a:rPr>
              <a:t>(Prochainement)</a:t>
            </a:r>
            <a:endParaRPr lang="fr-FR" sz="800" dirty="0"/>
          </a:p>
        </p:txBody>
      </p:sp>
      <p:sp>
        <p:nvSpPr>
          <p:cNvPr id="241" name="ZoneTexte 240">
            <a:extLst>
              <a:ext uri="{FF2B5EF4-FFF2-40B4-BE49-F238E27FC236}">
                <a16:creationId xmlns:a16="http://schemas.microsoft.com/office/drawing/2014/main" id="{F0661EF0-83FB-5A22-0EBA-C744E645CA23}"/>
              </a:ext>
            </a:extLst>
          </p:cNvPr>
          <p:cNvSpPr txBox="1"/>
          <p:nvPr/>
        </p:nvSpPr>
        <p:spPr>
          <a:xfrm>
            <a:off x="5829663" y="6240336"/>
            <a:ext cx="106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FF0000"/>
                </a:solidFill>
              </a:rPr>
              <a:t>(Prochainement)</a:t>
            </a:r>
            <a:endParaRPr lang="fr-FR" sz="800" dirty="0"/>
          </a:p>
        </p:txBody>
      </p:sp>
      <p:sp>
        <p:nvSpPr>
          <p:cNvPr id="246" name="ZoneTexte 245">
            <a:extLst>
              <a:ext uri="{FF2B5EF4-FFF2-40B4-BE49-F238E27FC236}">
                <a16:creationId xmlns:a16="http://schemas.microsoft.com/office/drawing/2014/main" id="{BF63089C-C12B-F6A1-E851-0419E91D5097}"/>
              </a:ext>
            </a:extLst>
          </p:cNvPr>
          <p:cNvSpPr txBox="1"/>
          <p:nvPr/>
        </p:nvSpPr>
        <p:spPr>
          <a:xfrm>
            <a:off x="5008402" y="4580878"/>
            <a:ext cx="106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FF0000"/>
                </a:solidFill>
              </a:rPr>
              <a:t>(Prochainement)</a:t>
            </a:r>
            <a:endParaRPr lang="fr-FR" sz="800" dirty="0"/>
          </a:p>
        </p:txBody>
      </p:sp>
      <p:pic>
        <p:nvPicPr>
          <p:cNvPr id="242" name="Graphique 241" descr="Coche">
            <a:extLst>
              <a:ext uri="{FF2B5EF4-FFF2-40B4-BE49-F238E27FC236}">
                <a16:creationId xmlns:a16="http://schemas.microsoft.com/office/drawing/2014/main" id="{F7E27BBB-9C7A-CBA8-07AC-D93D895177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1387" y="6507335"/>
            <a:ext cx="256689" cy="257876"/>
          </a:xfrm>
          <a:prstGeom prst="rect">
            <a:avLst/>
          </a:prstGeom>
        </p:spPr>
      </p:pic>
      <p:sp>
        <p:nvSpPr>
          <p:cNvPr id="243" name="ZoneTexte 242">
            <a:extLst>
              <a:ext uri="{FF2B5EF4-FFF2-40B4-BE49-F238E27FC236}">
                <a16:creationId xmlns:a16="http://schemas.microsoft.com/office/drawing/2014/main" id="{95233839-0817-FF15-10C2-F29077C96242}"/>
              </a:ext>
            </a:extLst>
          </p:cNvPr>
          <p:cNvSpPr txBox="1"/>
          <p:nvPr/>
        </p:nvSpPr>
        <p:spPr>
          <a:xfrm>
            <a:off x="4774189" y="6374860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44" name="ZoneTexte 243">
            <a:extLst>
              <a:ext uri="{FF2B5EF4-FFF2-40B4-BE49-F238E27FC236}">
                <a16:creationId xmlns:a16="http://schemas.microsoft.com/office/drawing/2014/main" id="{5DAD0335-42A9-9242-3A86-BE58FE3D1F72}"/>
              </a:ext>
            </a:extLst>
          </p:cNvPr>
          <p:cNvSpPr txBox="1"/>
          <p:nvPr/>
        </p:nvSpPr>
        <p:spPr>
          <a:xfrm>
            <a:off x="6423486" y="641034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238993B-4D7F-DFF0-0BB4-C933A33608C0}"/>
              </a:ext>
            </a:extLst>
          </p:cNvPr>
          <p:cNvSpPr txBox="1"/>
          <p:nvPr/>
        </p:nvSpPr>
        <p:spPr>
          <a:xfrm>
            <a:off x="3878573" y="6803356"/>
            <a:ext cx="404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pic>
        <p:nvPicPr>
          <p:cNvPr id="18" name="Graphique 17" descr="Coche">
            <a:extLst>
              <a:ext uri="{FF2B5EF4-FFF2-40B4-BE49-F238E27FC236}">
                <a16:creationId xmlns:a16="http://schemas.microsoft.com/office/drawing/2014/main" id="{741312C5-C0AA-EAE2-91BD-561102F1A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66483" y="5183684"/>
            <a:ext cx="256689" cy="257876"/>
          </a:xfrm>
          <a:prstGeom prst="rect">
            <a:avLst/>
          </a:prstGeom>
        </p:spPr>
      </p:pic>
      <p:sp>
        <p:nvSpPr>
          <p:cNvPr id="226" name="ZoneTexte 225">
            <a:extLst>
              <a:ext uri="{FF2B5EF4-FFF2-40B4-BE49-F238E27FC236}">
                <a16:creationId xmlns:a16="http://schemas.microsoft.com/office/drawing/2014/main" id="{1BCF8E65-1C4C-3146-326A-02045672AC04}"/>
              </a:ext>
            </a:extLst>
          </p:cNvPr>
          <p:cNvSpPr txBox="1"/>
          <p:nvPr/>
        </p:nvSpPr>
        <p:spPr>
          <a:xfrm>
            <a:off x="3074970" y="5172504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pic>
        <p:nvPicPr>
          <p:cNvPr id="227" name="Graphique 226" descr="Coche">
            <a:extLst>
              <a:ext uri="{FF2B5EF4-FFF2-40B4-BE49-F238E27FC236}">
                <a16:creationId xmlns:a16="http://schemas.microsoft.com/office/drawing/2014/main" id="{BED9E69C-AAD3-3BA5-099E-D1870DD6A0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36118" y="5182020"/>
            <a:ext cx="256689" cy="257876"/>
          </a:xfrm>
          <a:prstGeom prst="rect">
            <a:avLst/>
          </a:prstGeom>
        </p:spPr>
      </p:pic>
      <p:sp>
        <p:nvSpPr>
          <p:cNvPr id="231" name="ZoneTexte 230">
            <a:extLst>
              <a:ext uri="{FF2B5EF4-FFF2-40B4-BE49-F238E27FC236}">
                <a16:creationId xmlns:a16="http://schemas.microsoft.com/office/drawing/2014/main" id="{80A17059-5056-D9AF-D69D-FDF691CAED06}"/>
              </a:ext>
            </a:extLst>
          </p:cNvPr>
          <p:cNvSpPr txBox="1"/>
          <p:nvPr/>
        </p:nvSpPr>
        <p:spPr>
          <a:xfrm>
            <a:off x="6426964" y="5107760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32" name="ZoneTexte 231">
            <a:extLst>
              <a:ext uri="{FF2B5EF4-FFF2-40B4-BE49-F238E27FC236}">
                <a16:creationId xmlns:a16="http://schemas.microsoft.com/office/drawing/2014/main" id="{B58E89C1-4EF9-E2B8-8181-82B2D8686E92}"/>
              </a:ext>
            </a:extLst>
          </p:cNvPr>
          <p:cNvSpPr txBox="1"/>
          <p:nvPr/>
        </p:nvSpPr>
        <p:spPr>
          <a:xfrm>
            <a:off x="4790249" y="5131358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</p:spTree>
    <p:extLst>
      <p:ext uri="{BB962C8B-B14F-4D97-AF65-F5344CB8AC3E}">
        <p14:creationId xmlns:p14="http://schemas.microsoft.com/office/powerpoint/2010/main" val="30733607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solidFill>
            <a:srgbClr val="C0000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952a13-cc40-4608-ab87-9fb32b7d1a09">
      <Terms xmlns="http://schemas.microsoft.com/office/infopath/2007/PartnerControls"/>
    </lcf76f155ced4ddcb4097134ff3c332f>
    <TaxCatchAll xmlns="4bb40956-32c5-4122-a3b5-c23f78bea0dd" xsi:nil="true"/>
    <SharedWithUsers xmlns="4bb40956-32c5-4122-a3b5-c23f78bea0dd">
      <UserInfo>
        <DisplayName>LAPEYRERE Veronique (EXT - BPCE-SI)</DisplayName>
        <AccountId>46</AccountId>
        <AccountType/>
      </UserInfo>
      <UserInfo>
        <DisplayName>RETTER NATHALIE</DisplayName>
        <AccountId>322</AccountId>
        <AccountType/>
      </UserInfo>
      <UserInfo>
        <DisplayName>DELBART Vincent (BPCE-SI)</DisplayName>
        <AccountId>450</AccountId>
        <AccountType/>
      </UserInfo>
      <UserInfo>
        <DisplayName>BUOT Sebastien (EXT - BPCE-SI)</DisplayName>
        <AccountId>451</AccountId>
        <AccountType/>
      </UserInfo>
      <UserInfo>
        <DisplayName>HUICQ Sebastien [CEIDF]</DisplayName>
        <AccountId>385</AccountId>
        <AccountType/>
      </UserInfo>
      <UserInfo>
        <DisplayName>QUIBOEUF Aurelie (EXT - BPCE-SI)</DisplayName>
        <AccountId>321</AccountId>
        <AccountType/>
      </UserInfo>
      <UserInfo>
        <DisplayName>NIZIER Mathilde (EXT - BPCE-SI)</DisplayName>
        <AccountId>452</AccountId>
        <AccountType/>
      </UserInfo>
      <UserInfo>
        <DisplayName>DENIEL Gaelle (BPCE-SI)</DisplayName>
        <AccountId>453</AccountId>
        <AccountType/>
      </UserInfo>
      <UserInfo>
        <DisplayName>SOULARD ROMAIN</DisplayName>
        <AccountId>325</AccountId>
        <AccountType/>
      </UserInfo>
      <UserInfo>
        <DisplayName>BOUARICHE Rachida [SOCFIM]</DisplayName>
        <AccountId>454</AccountId>
        <AccountType/>
      </UserInfo>
      <UserInfo>
        <DisplayName>BEAU ERIC</DisplayName>
        <AccountId>327</AccountId>
        <AccountType/>
      </UserInfo>
      <UserInfo>
        <DisplayName>BELLAN Laetitia [BTP]</DisplayName>
        <AccountId>360</AccountId>
        <AccountType/>
      </UserInfo>
      <UserInfo>
        <DisplayName>MANETTE Sabrina [CCO]</DisplayName>
        <AccountId>263</AccountId>
        <AccountType/>
      </UserInfo>
      <UserInfo>
        <DisplayName>YHUEL Benjamin [CEBPL]</DisplayName>
        <AccountId>379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0953D873AD954689948C7D71A76A06" ma:contentTypeVersion="14" ma:contentTypeDescription="Create a new document." ma:contentTypeScope="" ma:versionID="805b4491a36f1118f6e5999ebeeafe12">
  <xsd:schema xmlns:xsd="http://www.w3.org/2001/XMLSchema" xmlns:xs="http://www.w3.org/2001/XMLSchema" xmlns:p="http://schemas.microsoft.com/office/2006/metadata/properties" xmlns:ns2="89952a13-cc40-4608-ab87-9fb32b7d1a09" xmlns:ns3="4bb40956-32c5-4122-a3b5-c23f78bea0dd" targetNamespace="http://schemas.microsoft.com/office/2006/metadata/properties" ma:root="true" ma:fieldsID="a0d00840919ad1b483095e7049a8ab29" ns2:_="" ns3:_="">
    <xsd:import namespace="89952a13-cc40-4608-ab87-9fb32b7d1a09"/>
    <xsd:import namespace="4bb40956-32c5-4122-a3b5-c23f78bea0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952a13-cc40-4608-ab87-9fb32b7d1a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b40956-32c5-4122-a3b5-c23f78bea0d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b6abfb8-3a4d-4aea-a9d7-e485fa8efcce}" ma:internalName="TaxCatchAll" ma:showField="CatchAllData" ma:web="4bb40956-32c5-4122-a3b5-c23f78bea0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4D3C77AB-2404-423F-8EC6-9D116A04826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bb40956-32c5-4122-a3b5-c23f78bea0dd"/>
    <ds:schemaRef ds:uri="http://purl.org/dc/elements/1.1/"/>
    <ds:schemaRef ds:uri="http://schemas.microsoft.com/office/2006/metadata/properties"/>
    <ds:schemaRef ds:uri="89952a13-cc40-4608-ab87-9fb32b7d1a0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34FEF75-2DC0-4F5D-BFE7-B2E54600D6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123239-0D8C-4BDF-890D-DB9743D0B7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952a13-cc40-4608-ab87-9fb32b7d1a09"/>
    <ds:schemaRef ds:uri="4bb40956-32c5-4122-a3b5-c23f78bea0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E60B431-BB71-4309-8EF6-5849C5B14BFE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2855</TotalTime>
  <Words>480</Words>
  <Application>Microsoft Office PowerPoint</Application>
  <PresentationFormat>Affichage à l'écran (4:3)</PresentationFormat>
  <Paragraphs>115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Trebuchet MS</vt:lpstr>
      <vt:lpstr>Thème Office</vt:lpstr>
      <vt:lpstr>Présentation PowerPoint</vt:lpstr>
      <vt:lpstr>Présentation PowerPoint</vt:lpstr>
    </vt:vector>
  </TitlesOfParts>
  <Company>BPCE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palmam</dc:creator>
  <cp:lastModifiedBy>ZINCK Yves [CEGEE]</cp:lastModifiedBy>
  <cp:revision>14</cp:revision>
  <cp:lastPrinted>2023-09-04T12:45:32Z</cp:lastPrinted>
  <dcterms:created xsi:type="dcterms:W3CDTF">2017-11-28T10:11:15Z</dcterms:created>
  <dcterms:modified xsi:type="dcterms:W3CDTF">2024-01-05T10:54:32Z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0x010100A70953D873AD954689948C7D71A76A06</vt:lpwstr>
  </property>
  <property fmtid="{D5CDD505-2E9C-101B-9397-08002B2CF9AE}" pid="3" name="MediaServiceImageTags">
    <vt:lpwstr/>
  </property>
  <property fmtid="{D5CDD505-2E9C-101B-9397-08002B2CF9AE}" pid="4" name="MSIP_Label_48a19f0c-bea1-442e-a475-ed109d9ec508_Enabled">
    <vt:lpwstr>true</vt:lpwstr>
  </property>
  <property fmtid="{D5CDD505-2E9C-101B-9397-08002B2CF9AE}" pid="5" name="MSIP_Label_48a19f0c-bea1-442e-a475-ed109d9ec508_SetDate">
    <vt:lpwstr>2023-06-05T12:49:14Z</vt:lpwstr>
  </property>
  <property fmtid="{D5CDD505-2E9C-101B-9397-08002B2CF9AE}" pid="6" name="MSIP_Label_48a19f0c-bea1-442e-a475-ed109d9ec508_Method">
    <vt:lpwstr>Standard</vt:lpwstr>
  </property>
  <property fmtid="{D5CDD505-2E9C-101B-9397-08002B2CF9AE}" pid="7" name="MSIP_Label_48a19f0c-bea1-442e-a475-ed109d9ec508_Name">
    <vt:lpwstr>48a19f0c-bea1-442e-a475-ed109d9ec508</vt:lpwstr>
  </property>
  <property fmtid="{D5CDD505-2E9C-101B-9397-08002B2CF9AE}" pid="8" name="MSIP_Label_48a19f0c-bea1-442e-a475-ed109d9ec508_SiteId">
    <vt:lpwstr>d5bb6d35-8a82-4329-b49a-5030bd6497ab</vt:lpwstr>
  </property>
  <property fmtid="{D5CDD505-2E9C-101B-9397-08002B2CF9AE}" pid="9" name="MSIP_Label_48a19f0c-bea1-442e-a475-ed109d9ec508_ContentBits">
    <vt:lpwstr>0</vt:lpwstr>
  </property>
</Properties>
</file>