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39.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5"/>
    <p:sldMasterId id="2147483712" r:id="rId6"/>
    <p:sldMasterId id="2147483724" r:id="rId7"/>
    <p:sldMasterId id="2147483660" r:id="rId8"/>
    <p:sldMasterId id="2147483709" r:id="rId9"/>
    <p:sldMasterId id="2147483788" r:id="rId10"/>
    <p:sldMasterId id="2147483796" r:id="rId11"/>
    <p:sldMasterId id="2147483807" r:id="rId12"/>
    <p:sldMasterId id="2147483819" r:id="rId13"/>
    <p:sldMasterId id="2147483835" r:id="rId14"/>
  </p:sldMasterIdLst>
  <p:notesMasterIdLst>
    <p:notesMasterId r:id="rId77"/>
  </p:notesMasterIdLst>
  <p:handoutMasterIdLst>
    <p:handoutMasterId r:id="rId78"/>
  </p:handoutMasterIdLst>
  <p:sldIdLst>
    <p:sldId id="558" r:id="rId15"/>
    <p:sldId id="259" r:id="rId16"/>
    <p:sldId id="2147374751" r:id="rId17"/>
    <p:sldId id="2147374753" r:id="rId18"/>
    <p:sldId id="2147374853" r:id="rId19"/>
    <p:sldId id="2147374760" r:id="rId20"/>
    <p:sldId id="2147374750" r:id="rId21"/>
    <p:sldId id="289" r:id="rId22"/>
    <p:sldId id="2147374856" r:id="rId23"/>
    <p:sldId id="2147374747" r:id="rId24"/>
    <p:sldId id="2147374771" r:id="rId25"/>
    <p:sldId id="286" r:id="rId26"/>
    <p:sldId id="2147374892" r:id="rId27"/>
    <p:sldId id="2147374857" r:id="rId28"/>
    <p:sldId id="2147374870" r:id="rId29"/>
    <p:sldId id="2147374871" r:id="rId30"/>
    <p:sldId id="2147374927" r:id="rId31"/>
    <p:sldId id="2147374928" r:id="rId32"/>
    <p:sldId id="2147374929" r:id="rId33"/>
    <p:sldId id="2147374930" r:id="rId34"/>
    <p:sldId id="2147374931" r:id="rId35"/>
    <p:sldId id="2147374932" r:id="rId36"/>
    <p:sldId id="2147374872" r:id="rId37"/>
    <p:sldId id="2134805697" r:id="rId38"/>
    <p:sldId id="2147374873" r:id="rId39"/>
    <p:sldId id="2147374919" r:id="rId40"/>
    <p:sldId id="321" r:id="rId41"/>
    <p:sldId id="325" r:id="rId42"/>
    <p:sldId id="2147374874" r:id="rId43"/>
    <p:sldId id="2147374916" r:id="rId44"/>
    <p:sldId id="2147374893" r:id="rId45"/>
    <p:sldId id="2147374911" r:id="rId46"/>
    <p:sldId id="2147374912" r:id="rId47"/>
    <p:sldId id="2147374921" r:id="rId48"/>
    <p:sldId id="2147374922" r:id="rId49"/>
    <p:sldId id="2147374796" r:id="rId50"/>
    <p:sldId id="2147374797" r:id="rId51"/>
    <p:sldId id="2147374798" r:id="rId52"/>
    <p:sldId id="2147374902" r:id="rId53"/>
    <p:sldId id="2147374913" r:id="rId54"/>
    <p:sldId id="2147374884" r:id="rId55"/>
    <p:sldId id="2147374789" r:id="rId56"/>
    <p:sldId id="2147374923" r:id="rId57"/>
    <p:sldId id="2147374924" r:id="rId58"/>
    <p:sldId id="2147374925" r:id="rId59"/>
    <p:sldId id="2147374926" r:id="rId60"/>
    <p:sldId id="2147374746" r:id="rId61"/>
    <p:sldId id="2147374766" r:id="rId62"/>
    <p:sldId id="2147374891" r:id="rId63"/>
    <p:sldId id="2147374887" r:id="rId64"/>
    <p:sldId id="2147374899" r:id="rId65"/>
    <p:sldId id="2147374934" r:id="rId66"/>
    <p:sldId id="2147374908" r:id="rId67"/>
    <p:sldId id="2147374898" r:id="rId68"/>
    <p:sldId id="2147374897" r:id="rId69"/>
    <p:sldId id="2147374896" r:id="rId70"/>
    <p:sldId id="2147374895" r:id="rId71"/>
    <p:sldId id="2147374894" r:id="rId72"/>
    <p:sldId id="2147374935" r:id="rId73"/>
    <p:sldId id="2147374936" r:id="rId74"/>
    <p:sldId id="2147374937" r:id="rId75"/>
    <p:sldId id="256" r:id="rId76"/>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ARANGER LAURENCE" initials="BL" lastIdx="27" clrIdx="6">
    <p:extLst>
      <p:ext uri="{19B8F6BF-5375-455C-9EA6-DF929625EA0E}">
        <p15:presenceInfo xmlns:p15="http://schemas.microsoft.com/office/powerpoint/2012/main" userId="S::Laurence.BARANGER@bpce.fr::9a99c7ba-7867-4155-b25a-396a1ec85ea9" providerId="AD"/>
      </p:ext>
    </p:extLst>
  </p:cmAuthor>
  <p:cmAuthor id="1" name="ADNOT AUDREY" initials="AA" lastIdx="1" clrIdx="0">
    <p:extLst>
      <p:ext uri="{19B8F6BF-5375-455C-9EA6-DF929625EA0E}">
        <p15:presenceInfo xmlns:p15="http://schemas.microsoft.com/office/powerpoint/2012/main" userId="S::audrey.adnot@bpce.fr::26c629b6-2324-455d-88a3-c53510e2b5aa" providerId="AD"/>
      </p:ext>
    </p:extLst>
  </p:cmAuthor>
  <p:cmAuthor id="8" name="BOSSE ELODIE" initials="BE" lastIdx="43" clrIdx="7">
    <p:extLst>
      <p:ext uri="{19B8F6BF-5375-455C-9EA6-DF929625EA0E}">
        <p15:presenceInfo xmlns:p15="http://schemas.microsoft.com/office/powerpoint/2012/main" userId="S::Elodie.BOSSE@bpce.fr::142e570a-5d6e-45a0-b262-926506aaf755" providerId="AD"/>
      </p:ext>
    </p:extLst>
  </p:cmAuthor>
  <p:cmAuthor id="2" name="NARDOT-PEYRILLE ARMELLE" initials="NA" lastIdx="1" clrIdx="1">
    <p:extLst>
      <p:ext uri="{19B8F6BF-5375-455C-9EA6-DF929625EA0E}">
        <p15:presenceInfo xmlns:p15="http://schemas.microsoft.com/office/powerpoint/2012/main" userId="S::ARMELLE.NARDOT-PEYRILLE@bpce.fr::07443f68-8e2f-4464-8d80-dd9fa3141990" providerId="AD"/>
      </p:ext>
    </p:extLst>
  </p:cmAuthor>
  <p:cmAuthor id="9" name="RICHY LAURENCE" initials="RL" lastIdx="3" clrIdx="8">
    <p:extLst>
      <p:ext uri="{19B8F6BF-5375-455C-9EA6-DF929625EA0E}">
        <p15:presenceInfo xmlns:p15="http://schemas.microsoft.com/office/powerpoint/2012/main" userId="S::Laurence.RICHY@bpce.fr::faf6c523-aca3-4396-9810-4b46f995f6fb" providerId="AD"/>
      </p:ext>
    </p:extLst>
  </p:cmAuthor>
  <p:cmAuthor id="3" name="HAROUYTOUN ODILE" initials="HO" lastIdx="5" clrIdx="2">
    <p:extLst>
      <p:ext uri="{19B8F6BF-5375-455C-9EA6-DF929625EA0E}">
        <p15:presenceInfo xmlns:p15="http://schemas.microsoft.com/office/powerpoint/2012/main" userId="S::Odile.HAROUYTOUN@bpce.fr::57743ced-20de-40d2-b994-86dd3e27ed95" providerId="AD"/>
      </p:ext>
    </p:extLst>
  </p:cmAuthor>
  <p:cmAuthor id="10" name="BENTZ SYLVIE" initials="BS" lastIdx="1" clrIdx="9">
    <p:extLst>
      <p:ext uri="{19B8F6BF-5375-455C-9EA6-DF929625EA0E}">
        <p15:presenceInfo xmlns:p15="http://schemas.microsoft.com/office/powerpoint/2012/main" userId="S::sylvie.bentz@bpce.fr::72674729-de4a-46f6-bf94-0b8b0d825772" providerId="AD"/>
      </p:ext>
    </p:extLst>
  </p:cmAuthor>
  <p:cmAuthor id="4" name="PINOT PATRICIA" initials="PP" lastIdx="13" clrIdx="3">
    <p:extLst>
      <p:ext uri="{19B8F6BF-5375-455C-9EA6-DF929625EA0E}">
        <p15:presenceInfo xmlns:p15="http://schemas.microsoft.com/office/powerpoint/2012/main" userId="S::patricia.pinot@bpce.fr::31fb12bc-89cd-4e3b-8d4a-b9c06b12d85f" providerId="AD"/>
      </p:ext>
    </p:extLst>
  </p:cmAuthor>
  <p:cmAuthor id="5" name="MASME PHILIPPE" initials="MP" lastIdx="7" clrIdx="4">
    <p:extLst>
      <p:ext uri="{19B8F6BF-5375-455C-9EA6-DF929625EA0E}">
        <p15:presenceInfo xmlns:p15="http://schemas.microsoft.com/office/powerpoint/2012/main" userId="S::Philippe.MASME@bpce.fr::9730a7b3-eb35-403c-a8ef-c3ea02c2c4cd" providerId="AD"/>
      </p:ext>
    </p:extLst>
  </p:cmAuthor>
  <p:cmAuthor id="6" name="PINOT PATRICIA" initials="PP [2]" lastIdx="33" clrIdx="5">
    <p:extLst>
      <p:ext uri="{19B8F6BF-5375-455C-9EA6-DF929625EA0E}">
        <p15:presenceInfo xmlns:p15="http://schemas.microsoft.com/office/powerpoint/2012/main" userId="S::patricia.pinot@natixis.com::31fb12bc-89cd-4e3b-8d4a-b9c06b12d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6D2E3"/>
    <a:srgbClr val="00514A"/>
    <a:srgbClr val="8AB973"/>
    <a:srgbClr val="5557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504" y="67"/>
      </p:cViewPr>
      <p:guideLst/>
    </p:cSldViewPr>
  </p:slideViewPr>
  <p:notesTextViewPr>
    <p:cViewPr>
      <p:scale>
        <a:sx n="1" d="1"/>
        <a:sy n="1" d="1"/>
      </p:scale>
      <p:origin x="0" y="0"/>
    </p:cViewPr>
  </p:notesTextViewPr>
  <p:sorterViewPr>
    <p:cViewPr>
      <p:scale>
        <a:sx n="100" d="100"/>
        <a:sy n="100" d="100"/>
      </p:scale>
      <p:origin x="0" y="-3362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16" Type="http://schemas.openxmlformats.org/officeDocument/2006/relationships/slide" Target="slides/slide2.xml"/><Relationship Id="rId11" Type="http://schemas.openxmlformats.org/officeDocument/2006/relationships/slideMaster" Target="slideMasters/slideMaster7.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commentAuthors" Target="commentAuthors.xml"/><Relationship Id="rId5" Type="http://schemas.openxmlformats.org/officeDocument/2006/relationships/slideMaster" Target="slideMasters/slideMaster1.xml"/><Relationship Id="rId61" Type="http://schemas.openxmlformats.org/officeDocument/2006/relationships/slide" Target="slides/slide47.xml"/><Relationship Id="rId82" Type="http://schemas.openxmlformats.org/officeDocument/2006/relationships/theme" Target="theme/theme1.xml"/><Relationship Id="rId19" Type="http://schemas.openxmlformats.org/officeDocument/2006/relationships/slide" Target="slides/slide5.xml"/><Relationship Id="rId14" Type="http://schemas.openxmlformats.org/officeDocument/2006/relationships/slideMaster" Target="slideMasters/slideMaster10.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notesMaster" Target="notesMasters/notesMaster1.xml"/><Relationship Id="rId8" Type="http://schemas.openxmlformats.org/officeDocument/2006/relationships/slideMaster" Target="slideMasters/slideMaster4.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6.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Master" Target="slideMasters/slideMaster9.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7" Type="http://schemas.openxmlformats.org/officeDocument/2006/relationships/slideMaster" Target="slideMasters/slideMaster3.xml"/><Relationship Id="rId71" Type="http://schemas.openxmlformats.org/officeDocument/2006/relationships/slide" Target="slides/slide57.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F99BCBA-9E07-4C6B-9590-41F6976BEBF4}"/>
              </a:ext>
            </a:extLst>
          </p:cNvPr>
          <p:cNvSpPr>
            <a:spLocks noGrp="1"/>
          </p:cNvSpPr>
          <p:nvPr>
            <p:ph type="ftr" sz="quarter" idx="2"/>
          </p:nvPr>
        </p:nvSpPr>
        <p:spPr>
          <a:xfrm>
            <a:off x="0" y="9377317"/>
            <a:ext cx="2945659" cy="495346"/>
          </a:xfrm>
          <a:prstGeom prst="rect">
            <a:avLst/>
          </a:prstGeom>
        </p:spPr>
        <p:txBody>
          <a:bodyPr vert="horz" lIns="91440" tIns="45720" rIns="91440" bIns="45720" rtlCol="0" anchor="b"/>
          <a:lstStyle>
            <a:lvl1pPr algn="l">
              <a:defRPr sz="1200"/>
            </a:lvl1pPr>
          </a:lstStyle>
          <a:p>
            <a:r>
              <a:rPr lang="fr-FR" err="1"/>
              <a:t>Esaaie</a:t>
            </a:r>
            <a:r>
              <a:rPr lang="fr-FR"/>
              <a:t> A</a:t>
            </a:r>
          </a:p>
        </p:txBody>
      </p:sp>
    </p:spTree>
    <p:extLst>
      <p:ext uri="{BB962C8B-B14F-4D97-AF65-F5344CB8AC3E}">
        <p14:creationId xmlns:p14="http://schemas.microsoft.com/office/powerpoint/2010/main" val="282252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945659" cy="49534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2"/>
            <a:ext cx="2945659" cy="495347"/>
          </a:xfrm>
          <a:prstGeom prst="rect">
            <a:avLst/>
          </a:prstGeom>
        </p:spPr>
        <p:txBody>
          <a:bodyPr vert="horz" lIns="91440" tIns="45720" rIns="91440" bIns="45720" rtlCol="0"/>
          <a:lstStyle>
            <a:lvl1pPr algn="r">
              <a:defRPr sz="1200"/>
            </a:lvl1pPr>
          </a:lstStyle>
          <a:p>
            <a:fld id="{B6B77A52-663C-48FB-9472-994596496562}" type="datetimeFigureOut">
              <a:rPr lang="fr-FR" smtClean="0"/>
              <a:t>20/09/2022</a:t>
            </a:fld>
            <a:endParaRPr lang="fr-FR"/>
          </a:p>
        </p:txBody>
      </p:sp>
      <p:sp>
        <p:nvSpPr>
          <p:cNvPr id="4" name="Espace réservé de l'image des diapositives 3"/>
          <p:cNvSpPr>
            <a:spLocks noGrp="1" noRot="1" noChangeAspect="1"/>
          </p:cNvSpPr>
          <p:nvPr>
            <p:ph type="sldImg" idx="2"/>
          </p:nvPr>
        </p:nvSpPr>
        <p:spPr>
          <a:xfrm>
            <a:off x="436563" y="1233488"/>
            <a:ext cx="5924550" cy="33321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20"/>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7"/>
            <a:ext cx="2945659" cy="495346"/>
          </a:xfrm>
          <a:prstGeom prst="rect">
            <a:avLst/>
          </a:prstGeom>
        </p:spPr>
        <p:txBody>
          <a:bodyPr vert="horz" lIns="91440" tIns="45720" rIns="91440" bIns="45720" rtlCol="0" anchor="b"/>
          <a:lstStyle>
            <a:lvl1pPr algn="l">
              <a:defRPr sz="1200"/>
            </a:lvl1pPr>
          </a:lstStyle>
          <a:p>
            <a:r>
              <a:rPr lang="fr-FR"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a:p>
            <a:endParaRPr lang="fr-FR"/>
          </a:p>
        </p:txBody>
      </p:sp>
      <p:sp>
        <p:nvSpPr>
          <p:cNvPr id="7" name="Espace réservé du numéro de diapositive 6"/>
          <p:cNvSpPr>
            <a:spLocks noGrp="1"/>
          </p:cNvSpPr>
          <p:nvPr>
            <p:ph type="sldNum" sz="quarter" idx="5"/>
          </p:nvPr>
        </p:nvSpPr>
        <p:spPr>
          <a:xfrm>
            <a:off x="3850443" y="9377317"/>
            <a:ext cx="2945659" cy="495346"/>
          </a:xfrm>
          <a:prstGeom prst="rect">
            <a:avLst/>
          </a:prstGeom>
        </p:spPr>
        <p:txBody>
          <a:bodyPr vert="horz" lIns="91440" tIns="45720" rIns="91440" bIns="45720" rtlCol="0" anchor="b"/>
          <a:lstStyle>
            <a:lvl1pPr algn="r">
              <a:defRPr sz="1200"/>
            </a:lvl1pPr>
          </a:lstStyle>
          <a:p>
            <a:fld id="{32A38772-A939-4C9A-A116-B69DE5037715}" type="slidenum">
              <a:rPr lang="fr-FR" smtClean="0"/>
              <a:t>‹#›</a:t>
            </a:fld>
            <a:endParaRPr lang="fr-FR"/>
          </a:p>
        </p:txBody>
      </p:sp>
    </p:spTree>
    <p:extLst>
      <p:ext uri="{BB962C8B-B14F-4D97-AF65-F5344CB8AC3E}">
        <p14:creationId xmlns:p14="http://schemas.microsoft.com/office/powerpoint/2010/main" val="2902312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a:t>
            </a:fld>
            <a:endParaRPr lang="fr-FR"/>
          </a:p>
        </p:txBody>
      </p:sp>
    </p:spTree>
    <p:extLst>
      <p:ext uri="{BB962C8B-B14F-4D97-AF65-F5344CB8AC3E}">
        <p14:creationId xmlns:p14="http://schemas.microsoft.com/office/powerpoint/2010/main" val="104358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a:t>
            </a:fld>
            <a:endParaRPr lang="fr-FR"/>
          </a:p>
        </p:txBody>
      </p:sp>
    </p:spTree>
    <p:extLst>
      <p:ext uri="{BB962C8B-B14F-4D97-AF65-F5344CB8AC3E}">
        <p14:creationId xmlns:p14="http://schemas.microsoft.com/office/powerpoint/2010/main" val="327019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4</a:t>
            </a:fld>
            <a:endParaRPr lang="fr-FR"/>
          </a:p>
        </p:txBody>
      </p:sp>
    </p:spTree>
    <p:extLst>
      <p:ext uri="{BB962C8B-B14F-4D97-AF65-F5344CB8AC3E}">
        <p14:creationId xmlns:p14="http://schemas.microsoft.com/office/powerpoint/2010/main" val="1397071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5</a:t>
            </a:fld>
            <a:endParaRPr lang="fr-FR"/>
          </a:p>
        </p:txBody>
      </p:sp>
    </p:spTree>
    <p:extLst>
      <p:ext uri="{BB962C8B-B14F-4D97-AF65-F5344CB8AC3E}">
        <p14:creationId xmlns:p14="http://schemas.microsoft.com/office/powerpoint/2010/main" val="3408972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A99BAC-0573-49EF-BF70-9B3EEF315473}" type="slidenum">
              <a:rPr lang="fr-FR" altLang="fr-FR"/>
              <a:pPr/>
              <a:t>8</a:t>
            </a:fld>
            <a:endParaRPr lang="fr-FR" altLang="fr-F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fr-FR" altLang="fr-FR"/>
          </a:p>
        </p:txBody>
      </p:sp>
    </p:spTree>
    <p:extLst>
      <p:ext uri="{BB962C8B-B14F-4D97-AF65-F5344CB8AC3E}">
        <p14:creationId xmlns:p14="http://schemas.microsoft.com/office/powerpoint/2010/main" val="169920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CB26B-FC53-4372-A658-825CA0542ABC}"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fr-FR" altLang="fr-FR" sz="1600" b="1" u="sng">
                <a:solidFill>
                  <a:srgbClr val="CC0000"/>
                </a:solidFill>
              </a:rPr>
              <a:t>Important :</a:t>
            </a:r>
          </a:p>
          <a:p>
            <a:r>
              <a:rPr lang="fr-FR" altLang="fr-FR" sz="1600" b="1">
                <a:solidFill>
                  <a:srgbClr val="CC0000"/>
                </a:solidFill>
              </a:rPr>
              <a:t>Au niveau de la </a:t>
            </a:r>
            <a:r>
              <a:rPr lang="fr-FR" altLang="fr-FR" sz="1600" b="1" u="sng">
                <a:solidFill>
                  <a:srgbClr val="CC0000"/>
                </a:solidFill>
              </a:rPr>
              <a:t>sécurité du placement</a:t>
            </a:r>
            <a:r>
              <a:rPr lang="fr-FR" altLang="fr-FR" sz="1600" b="1">
                <a:solidFill>
                  <a:srgbClr val="CC0000"/>
                </a:solidFill>
              </a:rPr>
              <a:t>, </a:t>
            </a:r>
            <a:r>
              <a:rPr lang="fr-FR" altLang="fr-FR" sz="1600" b="1">
                <a:solidFill>
                  <a:srgbClr val="CC0000"/>
                </a:solidFill>
                <a:cs typeface="Arial" charset="0"/>
              </a:rPr>
              <a:t>il est essentiel de recommander au client de conserver ses TSR jusqu’à leur échéance.</a:t>
            </a:r>
          </a:p>
          <a:p>
            <a:r>
              <a:rPr lang="fr-FR" altLang="fr-FR" sz="1600" b="1">
                <a:solidFill>
                  <a:srgbClr val="CC0000"/>
                </a:solidFill>
                <a:cs typeface="Arial" charset="0"/>
              </a:rPr>
              <a:t>Le commercial doit vérifier que cette durée de détention est compatible avec les objectifs exprimés du client.</a:t>
            </a:r>
          </a:p>
          <a:p>
            <a:r>
              <a:rPr lang="fr-FR" altLang="fr-FR" sz="1600" b="1">
                <a:solidFill>
                  <a:srgbClr val="CC0000"/>
                </a:solidFill>
                <a:cs typeface="Arial" charset="0"/>
              </a:rPr>
              <a:t>Au niveau de la </a:t>
            </a:r>
            <a:r>
              <a:rPr lang="fr-FR" altLang="fr-FR" sz="1600" b="1" u="sng">
                <a:solidFill>
                  <a:srgbClr val="CC0000"/>
                </a:solidFill>
                <a:cs typeface="Arial" charset="0"/>
              </a:rPr>
              <a:t>souplesse du placement</a:t>
            </a:r>
            <a:r>
              <a:rPr lang="fr-FR" altLang="fr-FR" sz="1600" b="1">
                <a:solidFill>
                  <a:srgbClr val="CC0000"/>
                </a:solidFill>
                <a:cs typeface="Arial" charset="0"/>
              </a:rPr>
              <a:t>, le commercial doit informer le client que le marché sur ce type d’instrument financier reste modeste et que les prix de cession peuvent s’en ressentir (risque de moins values en cas de revente en Bourse avant l’échéance).</a:t>
            </a:r>
          </a:p>
          <a:p>
            <a:endParaRPr lang="fr-FR" altLang="fr-FR" sz="1600" b="1">
              <a:solidFill>
                <a:srgbClr val="FF0000"/>
              </a:solidFill>
            </a:endParaRPr>
          </a:p>
        </p:txBody>
      </p:sp>
    </p:spTree>
    <p:extLst>
      <p:ext uri="{BB962C8B-B14F-4D97-AF65-F5344CB8AC3E}">
        <p14:creationId xmlns:p14="http://schemas.microsoft.com/office/powerpoint/2010/main" val="4226798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761338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456257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86E8B-841E-4624-8962-0C2736C6145A}"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fr-FR" altLang="fr-FR" sz="1600" u="sng">
                <a:solidFill>
                  <a:srgbClr val="CC0000"/>
                </a:solidFill>
              </a:rPr>
              <a:t>Précisions :</a:t>
            </a:r>
          </a:p>
          <a:p>
            <a:r>
              <a:rPr lang="fr-FR" altLang="fr-FR" sz="1600"/>
              <a:t>En l’occurrence l’émetteur est BPCE</a:t>
            </a:r>
          </a:p>
          <a:p>
            <a:endParaRPr lang="fr-FR" altLang="fr-FR" sz="1600">
              <a:solidFill>
                <a:srgbClr val="CC0000"/>
              </a:solidFill>
            </a:endParaRPr>
          </a:p>
          <a:p>
            <a:r>
              <a:rPr lang="fr-FR" altLang="fr-FR" sz="1600" b="1" u="sng">
                <a:solidFill>
                  <a:srgbClr val="CC0000"/>
                </a:solidFill>
              </a:rPr>
              <a:t>Rang de créance : </a:t>
            </a:r>
          </a:p>
          <a:p>
            <a:r>
              <a:rPr lang="fr-FR" altLang="fr-FR" sz="1600"/>
              <a:t>En cas de défaillance de l’entreprise les détenteurs de dettes privilégiées (exemple : fisc ou salarié) ou d’une dette chirographaire (exemple : emprunt classique) seront prioritaires pour le remboursement de leur créance.</a:t>
            </a:r>
          </a:p>
          <a:p>
            <a:r>
              <a:rPr lang="fr-FR" altLang="fr-FR" sz="1600"/>
              <a:t>Viendront ensuite les détenteurs de Titres Subordonnés Remboursables (TSR).</a:t>
            </a:r>
          </a:p>
          <a:p>
            <a:r>
              <a:rPr lang="fr-FR" altLang="fr-FR" sz="1600"/>
              <a:t>Puis enfin, les détenteurs de Titres Super Subordonnés (Titres non distribués dans notre réseau) et les détenteurs de Parts sociales.</a:t>
            </a:r>
          </a:p>
        </p:txBody>
      </p:sp>
    </p:spTree>
    <p:extLst>
      <p:ext uri="{BB962C8B-B14F-4D97-AF65-F5344CB8AC3E}">
        <p14:creationId xmlns:p14="http://schemas.microsoft.com/office/powerpoint/2010/main" val="3048276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dirty="0">
              <a:solidFill>
                <a:srgbClr val="CC0000"/>
              </a:solidFill>
            </a:endParaRPr>
          </a:p>
        </p:txBody>
      </p:sp>
    </p:spTree>
    <p:extLst>
      <p:ext uri="{BB962C8B-B14F-4D97-AF65-F5344CB8AC3E}">
        <p14:creationId xmlns:p14="http://schemas.microsoft.com/office/powerpoint/2010/main" val="3307014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84554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14793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31454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884027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970927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229879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017767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139494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550640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649481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45846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896997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8.emf"/></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8.e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4.e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9.xml"/><Relationship Id="rId4" Type="http://schemas.openxmlformats.org/officeDocument/2006/relationships/image" Target="../media/image4.emf"/></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Emission </a:t>
            </a:r>
            <a:r>
              <a:rPr lang="fr-FR" sz="16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avril 2022</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5"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6" name="Image 25"/>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323568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246050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159839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525428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8222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38112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8651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113272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210053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060191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786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76817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69715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a:t>
            </a:fld>
            <a:endParaRPr lang="fr-FR" altLang="fr-FR"/>
          </a:p>
        </p:txBody>
      </p:sp>
    </p:spTree>
    <p:extLst>
      <p:ext uri="{BB962C8B-B14F-4D97-AF65-F5344CB8AC3E}">
        <p14:creationId xmlns:p14="http://schemas.microsoft.com/office/powerpoint/2010/main" val="6135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a:stretch>
            <a:fillRect/>
          </a:stretch>
        </p:blipFill>
        <p:spPr>
          <a:xfrm>
            <a:off x="192000" y="480000"/>
            <a:ext cx="4992000" cy="1030475"/>
          </a:xfrm>
          <a:prstGeom prst="rect">
            <a:avLst/>
          </a:prstGeom>
        </p:spPr>
      </p:pic>
      <p:sp>
        <p:nvSpPr>
          <p:cNvPr id="12" name="Espace réservé du texte 52"/>
          <p:cNvSpPr>
            <a:spLocks noGrp="1"/>
          </p:cNvSpPr>
          <p:nvPr>
            <p:ph type="body" sz="quarter" idx="14" hasCustomPrompt="1"/>
          </p:nvPr>
        </p:nvSpPr>
        <p:spPr>
          <a:xfrm>
            <a:off x="8400257" y="1268760"/>
            <a:ext cx="3305007" cy="432048"/>
          </a:xfrm>
          <a:prstGeom prst="rect">
            <a:avLst/>
          </a:prstGeom>
          <a:noFill/>
        </p:spPr>
        <p:txBody>
          <a:bodyPr lIns="0" tIns="0" rIns="0" bIns="0" anchor="t" anchorCtr="0">
            <a:normAutofit/>
          </a:bodyPr>
          <a:lstStyle>
            <a:lvl1pPr marL="0" indent="0" algn="r">
              <a:buNone/>
              <a:defRPr sz="1400" b="0" baseline="0">
                <a:solidFill>
                  <a:schemeClr val="bg1">
                    <a:lumMod val="50000"/>
                  </a:schemeClr>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 et/ou du pôle</a:t>
            </a:r>
          </a:p>
        </p:txBody>
      </p:sp>
      <p:pic>
        <p:nvPicPr>
          <p:cNvPr id="14" name="Image 13"/>
          <p:cNvPicPr>
            <a:picLocks noChangeAspect="1"/>
          </p:cNvPicPr>
          <p:nvPr userDrawn="1"/>
        </p:nvPicPr>
        <p:blipFill rotWithShape="1">
          <a:blip r:embed="rId5">
            <a:extLst>
              <a:ext uri="{28A0092B-C50C-407E-A947-70E740481C1C}">
                <a14:useLocalDpi xmlns:a14="http://schemas.microsoft.com/office/drawing/2010/main" val="0"/>
              </a:ext>
            </a:extLst>
          </a:blip>
          <a:srcRect l="3211" t="22430" r="68394" b="20965"/>
          <a:stretch/>
        </p:blipFill>
        <p:spPr>
          <a:xfrm>
            <a:off x="9718428" y="576170"/>
            <a:ext cx="1986835" cy="548575"/>
          </a:xfrm>
          <a:prstGeom prst="rect">
            <a:avLst/>
          </a:prstGeom>
        </p:spPr>
      </p:pic>
    </p:spTree>
    <p:extLst>
      <p:ext uri="{BB962C8B-B14F-4D97-AF65-F5344CB8AC3E}">
        <p14:creationId xmlns:p14="http://schemas.microsoft.com/office/powerpoint/2010/main" val="578758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
        <p:nvSpPr>
          <p:cNvPr id="13" name="Espace réservé du texte 52"/>
          <p:cNvSpPr>
            <a:spLocks noGrp="1"/>
          </p:cNvSpPr>
          <p:nvPr>
            <p:ph type="body" sz="quarter" idx="14" hasCustomPrompt="1"/>
          </p:nvPr>
        </p:nvSpPr>
        <p:spPr>
          <a:xfrm>
            <a:off x="8400257" y="1268760"/>
            <a:ext cx="3305007" cy="432048"/>
          </a:xfrm>
          <a:prstGeom prst="rect">
            <a:avLst/>
          </a:prstGeom>
          <a:noFill/>
        </p:spPr>
        <p:txBody>
          <a:bodyPr lIns="0" tIns="0" rIns="0" bIns="0" anchor="t" anchorCtr="0">
            <a:normAutofit/>
          </a:bodyPr>
          <a:lstStyle>
            <a:lvl1pPr marL="0" indent="0" algn="r">
              <a:buNone/>
              <a:defRPr sz="1400" b="0" baseline="0">
                <a:solidFill>
                  <a:schemeClr val="bg1">
                    <a:lumMod val="50000"/>
                  </a:schemeClr>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 et/ou du pôle</a:t>
            </a:r>
          </a:p>
        </p:txBody>
      </p:sp>
      <p:pic>
        <p:nvPicPr>
          <p:cNvPr id="14" name="Image 13"/>
          <p:cNvPicPr>
            <a:picLocks noChangeAspect="1"/>
          </p:cNvPicPr>
          <p:nvPr userDrawn="1"/>
        </p:nvPicPr>
        <p:blipFill rotWithShape="1">
          <a:blip r:embed="rId5">
            <a:extLst>
              <a:ext uri="{28A0092B-C50C-407E-A947-70E740481C1C}">
                <a14:useLocalDpi xmlns:a14="http://schemas.microsoft.com/office/drawing/2010/main" val="0"/>
              </a:ext>
            </a:extLst>
          </a:blip>
          <a:srcRect l="3211" t="22430" r="68394" b="20965"/>
          <a:stretch/>
        </p:blipFill>
        <p:spPr>
          <a:xfrm>
            <a:off x="9718428" y="576170"/>
            <a:ext cx="1986835" cy="548575"/>
          </a:xfrm>
          <a:prstGeom prst="rect">
            <a:avLst/>
          </a:prstGeom>
        </p:spPr>
      </p:pic>
    </p:spTree>
    <p:extLst>
      <p:ext uri="{BB962C8B-B14F-4D97-AF65-F5344CB8AC3E}">
        <p14:creationId xmlns:p14="http://schemas.microsoft.com/office/powerpoint/2010/main" val="3944753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2491219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537893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696802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3063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9442605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4367250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4282112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060269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8131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3" name="Image 32"/>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28601652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3630879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9867069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8899000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4862740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6237676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242601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36258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1014760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224651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083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089038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7749295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39051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5781330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9501707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7337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7584022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9321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4" name="Shape 10"/>
          <p:cNvSpPr txBox="1">
            <a:spLocks noGrp="1"/>
          </p:cNvSpPr>
          <p:nvPr>
            <p:ph type="ctrTitle"/>
          </p:nvPr>
        </p:nvSpPr>
        <p:spPr>
          <a:xfrm>
            <a:off x="409898" y="5061182"/>
            <a:ext cx="11222724" cy="672565"/>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hasCustomPrompt="1"/>
          </p:nvPr>
        </p:nvSpPr>
        <p:spPr>
          <a:xfrm>
            <a:off x="409899" y="5733257"/>
            <a:ext cx="1122272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2"/>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7" name="Espace réservé du texte 52"/>
          <p:cNvSpPr>
            <a:spLocks noGrp="1"/>
          </p:cNvSpPr>
          <p:nvPr>
            <p:ph type="body" sz="quarter" idx="13" hasCustomPrompt="1"/>
          </p:nvPr>
        </p:nvSpPr>
        <p:spPr>
          <a:xfrm>
            <a:off x="537905" y="6165304"/>
            <a:ext cx="2688299" cy="240027"/>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a:t>
            </a:r>
          </a:p>
        </p:txBody>
      </p:sp>
      <p:sp>
        <p:nvSpPr>
          <p:cNvPr id="8" name="Ellipse 7"/>
          <p:cNvSpPr/>
          <p:nvPr userDrawn="1"/>
        </p:nvSpPr>
        <p:spPr>
          <a:xfrm rot="5400000">
            <a:off x="356408" y="6261315"/>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8448" y="6405331"/>
            <a:ext cx="1920213" cy="320292"/>
          </a:xfrm>
          <a:prstGeom prst="rect">
            <a:avLst/>
          </a:prstGeom>
        </p:spPr>
      </p:pic>
      <p:pic>
        <p:nvPicPr>
          <p:cNvPr id="12" name="Espace réservé pour une image  10">
            <a:extLst>
              <a:ext uri="{FF2B5EF4-FFF2-40B4-BE49-F238E27FC236}">
                <a16:creationId xmlns:a16="http://schemas.microsoft.com/office/drawing/2014/main" id="{D06D682D-E184-4D2D-9356-C1CC96CE1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90123"/>
            <a:ext cx="12192000" cy="3924300"/>
          </a:xfrm>
          <a:prstGeom prst="rect">
            <a:avLst/>
          </a:prstGeom>
        </p:spPr>
      </p:pic>
      <p:pic>
        <p:nvPicPr>
          <p:cNvPr id="13" name="Image 4">
            <a:extLst>
              <a:ext uri="{FF2B5EF4-FFF2-40B4-BE49-F238E27FC236}">
                <a16:creationId xmlns:a16="http://schemas.microsoft.com/office/drawing/2014/main" id="{88FC4DA7-14D7-4729-A6B3-5DBB09508D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88022" y="1717582"/>
            <a:ext cx="1558804" cy="34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CB2ED594-1233-45CA-8CCF-4BBFFE5013C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66113" y="2067314"/>
            <a:ext cx="1702047" cy="682684"/>
          </a:xfrm>
          <a:prstGeom prst="rect">
            <a:avLst/>
          </a:prstGeom>
        </p:spPr>
      </p:pic>
      <p:pic>
        <p:nvPicPr>
          <p:cNvPr id="15" name="Image 14">
            <a:extLst>
              <a:ext uri="{FF2B5EF4-FFF2-40B4-BE49-F238E27FC236}">
                <a16:creationId xmlns:a16="http://schemas.microsoft.com/office/drawing/2014/main" id="{73E07046-452B-4A57-8EBA-D0147C1514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605663" y="2385036"/>
            <a:ext cx="1703208" cy="557091"/>
          </a:xfrm>
          <a:prstGeom prst="rect">
            <a:avLst/>
          </a:prstGeom>
        </p:spPr>
      </p:pic>
      <p:pic>
        <p:nvPicPr>
          <p:cNvPr id="16" name="Image 15">
            <a:extLst>
              <a:ext uri="{FF2B5EF4-FFF2-40B4-BE49-F238E27FC236}">
                <a16:creationId xmlns:a16="http://schemas.microsoft.com/office/drawing/2014/main" id="{E5AF9954-BDD8-4034-AE6B-6346DF4CEFB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800524" y="1525583"/>
            <a:ext cx="866953" cy="192000"/>
          </a:xfrm>
          <a:prstGeom prst="rect">
            <a:avLst/>
          </a:prstGeom>
        </p:spPr>
      </p:pic>
      <p:pic>
        <p:nvPicPr>
          <p:cNvPr id="21" name="Image 20">
            <a:extLst>
              <a:ext uri="{FF2B5EF4-FFF2-40B4-BE49-F238E27FC236}">
                <a16:creationId xmlns:a16="http://schemas.microsoft.com/office/drawing/2014/main" id="{3BF3850C-EBDB-4F3C-9657-9E9D1463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3664" y="164638"/>
            <a:ext cx="4150155" cy="692247"/>
          </a:xfrm>
          <a:prstGeom prst="rect">
            <a:avLst/>
          </a:prstGeom>
        </p:spPr>
      </p:pic>
      <p:sp>
        <p:nvSpPr>
          <p:cNvPr id="2" name="ZoneTexte 1">
            <a:extLst>
              <a:ext uri="{FF2B5EF4-FFF2-40B4-BE49-F238E27FC236}">
                <a16:creationId xmlns:a16="http://schemas.microsoft.com/office/drawing/2014/main" id="{CA31ECB9-BCF3-459C-956F-5C3509015ACD}"/>
              </a:ext>
            </a:extLst>
          </p:cNvPr>
          <p:cNvSpPr txBox="1"/>
          <p:nvPr userDrawn="1"/>
        </p:nvSpPr>
        <p:spPr>
          <a:xfrm>
            <a:off x="8249960" y="265723"/>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spTree>
    <p:extLst>
      <p:ext uri="{BB962C8B-B14F-4D97-AF65-F5344CB8AC3E}">
        <p14:creationId xmlns:p14="http://schemas.microsoft.com/office/powerpoint/2010/main" val="4569380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3"/>
            <a:ext cx="6960096" cy="6858003"/>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r>
              <a:rPr lang="fr-FR"/>
              <a:t>Cliquez sur l'icône pour ajouter une image</a:t>
            </a:r>
          </a:p>
        </p:txBody>
      </p:sp>
      <p:sp>
        <p:nvSpPr>
          <p:cNvPr id="13" name="Espace réservé du texte 52"/>
          <p:cNvSpPr>
            <a:spLocks noGrp="1"/>
          </p:cNvSpPr>
          <p:nvPr>
            <p:ph type="body" sz="quarter" idx="13" hasCustomPrompt="1"/>
          </p:nvPr>
        </p:nvSpPr>
        <p:spPr>
          <a:xfrm>
            <a:off x="5711957" y="4648585"/>
            <a:ext cx="3456384" cy="220448"/>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32" name="Shape 10"/>
          <p:cNvSpPr txBox="1">
            <a:spLocks noGrp="1"/>
          </p:cNvSpPr>
          <p:nvPr>
            <p:ph type="ctrTitle"/>
          </p:nvPr>
        </p:nvSpPr>
        <p:spPr>
          <a:xfrm>
            <a:off x="5711957" y="2468894"/>
            <a:ext cx="6336704"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33" name="Espace réservé du texte 52"/>
          <p:cNvSpPr>
            <a:spLocks noGrp="1"/>
          </p:cNvSpPr>
          <p:nvPr>
            <p:ph type="body" sz="quarter" idx="11" hasCustomPrompt="1"/>
          </p:nvPr>
        </p:nvSpPr>
        <p:spPr>
          <a:xfrm>
            <a:off x="5711957" y="4068833"/>
            <a:ext cx="6336704"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0" name="ZoneTexte 9">
            <a:extLst>
              <a:ext uri="{FF2B5EF4-FFF2-40B4-BE49-F238E27FC236}">
                <a16:creationId xmlns:a16="http://schemas.microsoft.com/office/drawing/2014/main" id="{2649688E-C5DD-474E-8CC9-B7CAC38327D2}"/>
              </a:ext>
            </a:extLst>
          </p:cNvPr>
          <p:cNvSpPr txBox="1"/>
          <p:nvPr userDrawn="1"/>
        </p:nvSpPr>
        <p:spPr>
          <a:xfrm>
            <a:off x="8420285" y="338609"/>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80310" y="6133058"/>
            <a:ext cx="3094037" cy="516085"/>
          </a:xfrm>
          <a:prstGeom prst="rect">
            <a:avLst/>
          </a:prstGeom>
        </p:spPr>
      </p:pic>
    </p:spTree>
    <p:extLst>
      <p:ext uri="{BB962C8B-B14F-4D97-AF65-F5344CB8AC3E}">
        <p14:creationId xmlns:p14="http://schemas.microsoft.com/office/powerpoint/2010/main" val="38308355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719403" y="260648"/>
            <a:ext cx="11233248" cy="576000"/>
          </a:xfrm>
        </p:spPr>
        <p:txBody>
          <a:bodyPr/>
          <a:lstStyle/>
          <a:p>
            <a:r>
              <a:rPr lang="fr-FR"/>
              <a:t>Modifiez le style du titre</a:t>
            </a:r>
          </a:p>
        </p:txBody>
      </p:sp>
      <p:sp>
        <p:nvSpPr>
          <p:cNvPr id="7" name="Espace réservé du contenu 5"/>
          <p:cNvSpPr>
            <a:spLocks noGrp="1"/>
          </p:cNvSpPr>
          <p:nvPr>
            <p:ph sz="quarter" idx="13"/>
          </p:nvPr>
        </p:nvSpPr>
        <p:spPr>
          <a:xfrm>
            <a:off x="718392" y="1508786"/>
            <a:ext cx="11234259" cy="4800535"/>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5880154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718661" y="1508786"/>
            <a:ext cx="5472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432651" y="1508786"/>
            <a:ext cx="5520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719403" y="260648"/>
            <a:ext cx="11233248" cy="576000"/>
          </a:xfrm>
        </p:spPr>
        <p:txBody>
          <a:bodyPr/>
          <a:lstStyle>
            <a:lvl1pPr>
              <a:defRPr>
                <a:latin typeface="Montserrat ExtraBold" panose="00000900000000000000" pitchFamily="50" charset="0"/>
              </a:defRPr>
            </a:lvl1pPr>
          </a:lstStyle>
          <a:p>
            <a:r>
              <a:rPr lang="fr-FR"/>
              <a:t>Modifiez le style du titre</a:t>
            </a:r>
          </a:p>
        </p:txBody>
      </p:sp>
      <p:sp>
        <p:nvSpPr>
          <p:cNvPr id="6"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85613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850151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r>
              <a:rPr lang="fr-FR"/>
              <a:t>Cliquez sur l'icône pour ajouter une image</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6999326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83765" y="3140969"/>
            <a:ext cx="4150155" cy="692247"/>
          </a:xfrm>
          <a:prstGeom prst="rect">
            <a:avLst/>
          </a:prstGeom>
        </p:spPr>
      </p:pic>
    </p:spTree>
    <p:extLst>
      <p:ext uri="{BB962C8B-B14F-4D97-AF65-F5344CB8AC3E}">
        <p14:creationId xmlns:p14="http://schemas.microsoft.com/office/powerpoint/2010/main" val="12796450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5563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1956455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4830794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3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2" name="Image 3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3070652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8441142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4907627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501891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945049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5801093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5645124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2213199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17432239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939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Emission </a:t>
            </a:r>
            <a:r>
              <a:rPr lang="fr-FR" sz="16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avril 2022</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5"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6" name="Image 25"/>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7085284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8873322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0829931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5032205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029985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9272668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5296145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650473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8790504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6769234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44219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988763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0896738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639484" y="188914"/>
            <a:ext cx="9313333" cy="346075"/>
          </a:xfrm>
        </p:spPr>
        <p:txBody>
          <a:bodyPr/>
          <a:lstStyle/>
          <a:p>
            <a:r>
              <a:rPr lang="fr-FR"/>
              <a:t>Modifiez le style du titre</a:t>
            </a:r>
          </a:p>
        </p:txBody>
      </p:sp>
      <p:sp>
        <p:nvSpPr>
          <p:cNvPr id="3" name="Espace réservé du tableau 2"/>
          <p:cNvSpPr>
            <a:spLocks noGrp="1"/>
          </p:cNvSpPr>
          <p:nvPr>
            <p:ph type="tbl" idx="1"/>
          </p:nvPr>
        </p:nvSpPr>
        <p:spPr>
          <a:xfrm>
            <a:off x="2722034" y="1600201"/>
            <a:ext cx="8942917" cy="4525963"/>
          </a:xfrm>
        </p:spPr>
        <p:txBody>
          <a:bodyPr/>
          <a:lstStyle/>
          <a:p>
            <a:endParaRPr lang="fr-FR"/>
          </a:p>
        </p:txBody>
      </p:sp>
      <p:sp>
        <p:nvSpPr>
          <p:cNvPr id="4" name="Espace réservé du numéro de diapositive 3"/>
          <p:cNvSpPr>
            <a:spLocks noGrp="1"/>
          </p:cNvSpPr>
          <p:nvPr>
            <p:ph type="sldNum" sz="quarter" idx="10"/>
          </p:nvPr>
        </p:nvSpPr>
        <p:spPr>
          <a:xfrm>
            <a:off x="8737601" y="6265863"/>
            <a:ext cx="622300" cy="476250"/>
          </a:xfrm>
        </p:spPr>
        <p:txBody>
          <a:bodyPr/>
          <a:lstStyle>
            <a:lvl1pPr>
              <a:defRPr/>
            </a:lvl1pPr>
          </a:lstStyle>
          <a:p>
            <a:fld id="{7A38580F-E31B-4D1D-9C15-325A5ADAD719}" type="slidenum">
              <a:rPr lang="fr-FR" altLang="fr-FR"/>
              <a:pPr/>
              <a:t>‹#›</a:t>
            </a:fld>
            <a:endParaRPr lang="fr-FR" altLang="fr-FR"/>
          </a:p>
        </p:txBody>
      </p:sp>
    </p:spTree>
    <p:extLst>
      <p:ext uri="{BB962C8B-B14F-4D97-AF65-F5344CB8AC3E}">
        <p14:creationId xmlns:p14="http://schemas.microsoft.com/office/powerpoint/2010/main" val="4576067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D0B7D2-6EE6-4082-85F5-9D8111D82388}" type="slidenum">
              <a:rPr kumimoji="0" lang="fr-FR"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Rectangle 4">
            <a:extLst>
              <a:ext uri="{FF2B5EF4-FFF2-40B4-BE49-F238E27FC236}">
                <a16:creationId xmlns:a16="http://schemas.microsoft.com/office/drawing/2014/main" id="{EDBA4D3D-11A4-4E3E-8B04-AFF0E2840852}"/>
              </a:ext>
            </a:extLst>
          </p:cNvPr>
          <p:cNvSpPr/>
          <p:nvPr userDrawn="1"/>
        </p:nvSpPr>
        <p:spPr>
          <a:xfrm>
            <a:off x="0" y="0"/>
            <a:ext cx="3061447"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13" b="0" i="0" u="none" strike="noStrike" kern="1200" cap="none" spc="0" normalizeH="0" baseline="0" noProof="0">
              <a:ln>
                <a:noFill/>
              </a:ln>
              <a:solidFill>
                <a:srgbClr val="FFFFFF"/>
              </a:solidFill>
              <a:effectLst/>
              <a:uLnTx/>
              <a:uFillTx/>
              <a:latin typeface="Arial"/>
              <a:ea typeface="+mn-ea"/>
              <a:cs typeface="+mn-cs"/>
            </a:endParaRPr>
          </a:p>
        </p:txBody>
      </p:sp>
      <p:sp>
        <p:nvSpPr>
          <p:cNvPr id="6" name="Espace réservé du texte 15"/>
          <p:cNvSpPr>
            <a:spLocks noGrp="1"/>
          </p:cNvSpPr>
          <p:nvPr>
            <p:ph type="body" sz="quarter" idx="14" hasCustomPrompt="1"/>
          </p:nvPr>
        </p:nvSpPr>
        <p:spPr>
          <a:xfrm>
            <a:off x="261517" y="1793357"/>
            <a:ext cx="2538412" cy="1146220"/>
          </a:xfrm>
        </p:spPr>
        <p:txBody>
          <a:bodyPr/>
          <a:lstStyle>
            <a:lvl1pPr marL="0" indent="0">
              <a:buNone/>
              <a:defRPr b="1" baseline="0">
                <a:solidFill>
                  <a:srgbClr val="922A51"/>
                </a:solidFill>
              </a:defRPr>
            </a:lvl1pPr>
          </a:lstStyle>
          <a:p>
            <a:pPr lvl="0"/>
            <a:r>
              <a:rPr lang="fr-FR" dirty="0"/>
              <a:t>Cliquez pour ajouter un sous-titre</a:t>
            </a:r>
          </a:p>
        </p:txBody>
      </p:sp>
      <p:sp>
        <p:nvSpPr>
          <p:cNvPr id="7" name="Espace réservé du texte 17"/>
          <p:cNvSpPr>
            <a:spLocks noGrp="1"/>
          </p:cNvSpPr>
          <p:nvPr>
            <p:ph type="body" sz="quarter" idx="15" hasCustomPrompt="1"/>
          </p:nvPr>
        </p:nvSpPr>
        <p:spPr>
          <a:xfrm>
            <a:off x="242888" y="3161211"/>
            <a:ext cx="2538412" cy="3195139"/>
          </a:xfrm>
        </p:spPr>
        <p:txBody>
          <a:bodyPr>
            <a:normAutofit/>
          </a:bodyPr>
          <a:lstStyle>
            <a:lvl1pPr marL="0" indent="0">
              <a:buNone/>
              <a:defRPr sz="1500" b="0" baseline="0"/>
            </a:lvl1pPr>
          </a:lstStyle>
          <a:p>
            <a:pPr lvl="0"/>
            <a:r>
              <a:rPr lang="fr-FR" dirty="0"/>
              <a:t>Cliquez pour ajouter du texte</a:t>
            </a:r>
          </a:p>
        </p:txBody>
      </p:sp>
      <p:sp>
        <p:nvSpPr>
          <p:cNvPr id="8" name="Title 1"/>
          <p:cNvSpPr>
            <a:spLocks noGrp="1"/>
          </p:cNvSpPr>
          <p:nvPr>
            <p:ph type="title" hasCustomPrompt="1"/>
          </p:nvPr>
        </p:nvSpPr>
        <p:spPr>
          <a:xfrm>
            <a:off x="242889" y="351127"/>
            <a:ext cx="2538412" cy="1197755"/>
          </a:xfrm>
        </p:spPr>
        <p:txBody>
          <a:bodyPr anchor="t">
            <a:normAutofit/>
          </a:bodyPr>
          <a:lstStyle>
            <a:lvl1pPr>
              <a:defRPr sz="4000" b="1" baseline="0">
                <a:latin typeface="+mn-lt"/>
              </a:defRPr>
            </a:lvl1pPr>
          </a:lstStyle>
          <a:p>
            <a:r>
              <a:rPr lang="fr-FR" dirty="0"/>
              <a:t>Titre de la slide</a:t>
            </a:r>
            <a:endParaRPr lang="en-US" dirty="0"/>
          </a:p>
        </p:txBody>
      </p:sp>
      <p:pic>
        <p:nvPicPr>
          <p:cNvPr id="9" name="Picture 5">
            <a:extLst>
              <a:ext uri="{FF2B5EF4-FFF2-40B4-BE49-F238E27FC236}">
                <a16:creationId xmlns:a16="http://schemas.microsoft.com/office/drawing/2014/main" id="{A839462C-848D-4E85-874C-7D243F1DAFDC}"/>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072" t="6893" r="1532" b="2690"/>
          <a:stretch/>
        </p:blipFill>
        <p:spPr bwMode="auto">
          <a:xfrm>
            <a:off x="0" y="6600825"/>
            <a:ext cx="75009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19"/>
          <p:cNvSpPr>
            <a:spLocks noGrp="1"/>
          </p:cNvSpPr>
          <p:nvPr>
            <p:ph type="body" sz="quarter" idx="16" hasCustomPrompt="1"/>
          </p:nvPr>
        </p:nvSpPr>
        <p:spPr>
          <a:xfrm>
            <a:off x="7980362" y="233363"/>
            <a:ext cx="4003675" cy="326636"/>
          </a:xfrm>
        </p:spPr>
        <p:txBody>
          <a:bodyPr>
            <a:normAutofit/>
          </a:bodyPr>
          <a:lstStyle>
            <a:lvl1pPr marL="0" indent="0" algn="r">
              <a:buNone/>
              <a:defRPr sz="1500" baseline="0">
                <a:solidFill>
                  <a:srgbClr val="D83541"/>
                </a:solidFill>
              </a:defRPr>
            </a:lvl1pPr>
          </a:lstStyle>
          <a:p>
            <a:pPr lvl="0"/>
            <a:r>
              <a:rPr lang="fr-FR" dirty="0"/>
              <a:t>Cliquez pour ajouter le titre de la présentation</a:t>
            </a:r>
          </a:p>
        </p:txBody>
      </p:sp>
      <p:sp>
        <p:nvSpPr>
          <p:cNvPr id="13" name="Espace réservé du texte 17"/>
          <p:cNvSpPr>
            <a:spLocks noGrp="1"/>
          </p:cNvSpPr>
          <p:nvPr>
            <p:ph type="body" sz="quarter" idx="17" hasCustomPrompt="1"/>
          </p:nvPr>
        </p:nvSpPr>
        <p:spPr>
          <a:xfrm>
            <a:off x="3564294" y="1166328"/>
            <a:ext cx="7789506" cy="4758612"/>
          </a:xfrm>
        </p:spPr>
        <p:txBody>
          <a:bodyPr>
            <a:normAutofit/>
          </a:bodyPr>
          <a:lstStyle>
            <a:lvl1pPr marL="0" indent="0">
              <a:buNone/>
              <a:defRPr sz="1500" b="0" baseline="0"/>
            </a:lvl1pPr>
          </a:lstStyle>
          <a:p>
            <a:pPr lvl="0"/>
            <a:r>
              <a:rPr lang="fr-FR" dirty="0"/>
              <a:t>Cliquez pour ajouter du texte</a:t>
            </a:r>
          </a:p>
        </p:txBody>
      </p:sp>
    </p:spTree>
    <p:extLst>
      <p:ext uri="{BB962C8B-B14F-4D97-AF65-F5344CB8AC3E}">
        <p14:creationId xmlns:p14="http://schemas.microsoft.com/office/powerpoint/2010/main" val="6759950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4" name="Shape 10"/>
          <p:cNvSpPr txBox="1">
            <a:spLocks noGrp="1"/>
          </p:cNvSpPr>
          <p:nvPr>
            <p:ph type="ctrTitle"/>
          </p:nvPr>
        </p:nvSpPr>
        <p:spPr>
          <a:xfrm>
            <a:off x="409898" y="5061182"/>
            <a:ext cx="11222724" cy="672565"/>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5" name="Espace réservé du texte 52"/>
          <p:cNvSpPr>
            <a:spLocks noGrp="1"/>
          </p:cNvSpPr>
          <p:nvPr>
            <p:ph type="body" sz="quarter" idx="11" hasCustomPrompt="1"/>
          </p:nvPr>
        </p:nvSpPr>
        <p:spPr>
          <a:xfrm>
            <a:off x="409899" y="5733257"/>
            <a:ext cx="11222723" cy="369332"/>
          </a:xfrm>
          <a:prstGeom prst="rect">
            <a:avLst/>
          </a:prstGeom>
          <a:noFill/>
          <a:ln>
            <a:noFill/>
          </a:ln>
        </p:spPr>
        <p:txBody>
          <a:bodyPr wrap="square" lIns="0" tIns="0" rIns="0" bIns="0" anchor="t" anchorCtr="0">
            <a:spAutoFit/>
          </a:bodyPr>
          <a:lstStyle>
            <a:lvl1pPr marL="0" indent="0" algn="l">
              <a:buNone/>
              <a:defRPr sz="2400" b="0" cap="none" baseline="0">
                <a:solidFill>
                  <a:schemeClr val="bg2"/>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7" name="Espace réservé du texte 52"/>
          <p:cNvSpPr>
            <a:spLocks noGrp="1"/>
          </p:cNvSpPr>
          <p:nvPr>
            <p:ph type="body" sz="quarter" idx="13" hasCustomPrompt="1"/>
          </p:nvPr>
        </p:nvSpPr>
        <p:spPr>
          <a:xfrm>
            <a:off x="537905" y="6165304"/>
            <a:ext cx="2688299" cy="240027"/>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a:t>
            </a:r>
          </a:p>
        </p:txBody>
      </p:sp>
      <p:sp>
        <p:nvSpPr>
          <p:cNvPr id="8" name="Ellipse 7"/>
          <p:cNvSpPr/>
          <p:nvPr userDrawn="1"/>
        </p:nvSpPr>
        <p:spPr>
          <a:xfrm rot="5400000">
            <a:off x="356408" y="6261315"/>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8448" y="6405331"/>
            <a:ext cx="1920213" cy="320292"/>
          </a:xfrm>
          <a:prstGeom prst="rect">
            <a:avLst/>
          </a:prstGeom>
        </p:spPr>
      </p:pic>
      <p:pic>
        <p:nvPicPr>
          <p:cNvPr id="12" name="Espace réservé pour une image  10">
            <a:extLst>
              <a:ext uri="{FF2B5EF4-FFF2-40B4-BE49-F238E27FC236}">
                <a16:creationId xmlns:a16="http://schemas.microsoft.com/office/drawing/2014/main" id="{D06D682D-E184-4D2D-9356-C1CC96CE1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90123"/>
            <a:ext cx="12192000" cy="3924300"/>
          </a:xfrm>
          <a:prstGeom prst="rect">
            <a:avLst/>
          </a:prstGeom>
        </p:spPr>
      </p:pic>
      <p:pic>
        <p:nvPicPr>
          <p:cNvPr id="13" name="Image 4">
            <a:extLst>
              <a:ext uri="{FF2B5EF4-FFF2-40B4-BE49-F238E27FC236}">
                <a16:creationId xmlns:a16="http://schemas.microsoft.com/office/drawing/2014/main" id="{88FC4DA7-14D7-4729-A6B3-5DBB09508D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88022" y="1717582"/>
            <a:ext cx="1558804" cy="34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a:extLst>
              <a:ext uri="{FF2B5EF4-FFF2-40B4-BE49-F238E27FC236}">
                <a16:creationId xmlns:a16="http://schemas.microsoft.com/office/drawing/2014/main" id="{CB2ED594-1233-45CA-8CCF-4BBFFE5013C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66113" y="2067314"/>
            <a:ext cx="1702047" cy="682684"/>
          </a:xfrm>
          <a:prstGeom prst="rect">
            <a:avLst/>
          </a:prstGeom>
        </p:spPr>
      </p:pic>
      <p:pic>
        <p:nvPicPr>
          <p:cNvPr id="15" name="Image 14">
            <a:extLst>
              <a:ext uri="{FF2B5EF4-FFF2-40B4-BE49-F238E27FC236}">
                <a16:creationId xmlns:a16="http://schemas.microsoft.com/office/drawing/2014/main" id="{73E07046-452B-4A57-8EBA-D0147C1514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605663" y="2385036"/>
            <a:ext cx="1703208" cy="557091"/>
          </a:xfrm>
          <a:prstGeom prst="rect">
            <a:avLst/>
          </a:prstGeom>
        </p:spPr>
      </p:pic>
      <p:pic>
        <p:nvPicPr>
          <p:cNvPr id="16" name="Image 15">
            <a:extLst>
              <a:ext uri="{FF2B5EF4-FFF2-40B4-BE49-F238E27FC236}">
                <a16:creationId xmlns:a16="http://schemas.microsoft.com/office/drawing/2014/main" id="{E5AF9954-BDD8-4034-AE6B-6346DF4CEFB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800524" y="1525583"/>
            <a:ext cx="866953" cy="192000"/>
          </a:xfrm>
          <a:prstGeom prst="rect">
            <a:avLst/>
          </a:prstGeom>
        </p:spPr>
      </p:pic>
      <p:pic>
        <p:nvPicPr>
          <p:cNvPr id="21" name="Image 20">
            <a:extLst>
              <a:ext uri="{FF2B5EF4-FFF2-40B4-BE49-F238E27FC236}">
                <a16:creationId xmlns:a16="http://schemas.microsoft.com/office/drawing/2014/main" id="{3BF3850C-EBDB-4F3C-9657-9E9D1463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3664" y="164638"/>
            <a:ext cx="4150155" cy="692247"/>
          </a:xfrm>
          <a:prstGeom prst="rect">
            <a:avLst/>
          </a:prstGeom>
        </p:spPr>
      </p:pic>
      <p:sp>
        <p:nvSpPr>
          <p:cNvPr id="2" name="ZoneTexte 1">
            <a:extLst>
              <a:ext uri="{FF2B5EF4-FFF2-40B4-BE49-F238E27FC236}">
                <a16:creationId xmlns:a16="http://schemas.microsoft.com/office/drawing/2014/main" id="{CA31ECB9-BCF3-459C-956F-5C3509015ACD}"/>
              </a:ext>
            </a:extLst>
          </p:cNvPr>
          <p:cNvSpPr txBox="1"/>
          <p:nvPr userDrawn="1"/>
        </p:nvSpPr>
        <p:spPr>
          <a:xfrm>
            <a:off x="8249960" y="265723"/>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spTree>
    <p:extLst>
      <p:ext uri="{BB962C8B-B14F-4D97-AF65-F5344CB8AC3E}">
        <p14:creationId xmlns:p14="http://schemas.microsoft.com/office/powerpoint/2010/main" val="9937531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11" name="Espace réservé pour une image  27"/>
          <p:cNvSpPr>
            <a:spLocks noGrp="1"/>
          </p:cNvSpPr>
          <p:nvPr>
            <p:ph type="pic" sz="quarter" idx="14"/>
          </p:nvPr>
        </p:nvSpPr>
        <p:spPr>
          <a:xfrm>
            <a:off x="0" y="-3"/>
            <a:ext cx="6960096" cy="6858003"/>
          </a:xfrm>
          <a:custGeom>
            <a:avLst/>
            <a:gdLst>
              <a:gd name="connsiteX0" fmla="*/ 0 w 5652120"/>
              <a:gd name="connsiteY0" fmla="*/ 0 h 4574624"/>
              <a:gd name="connsiteX1" fmla="*/ 5652120 w 5652120"/>
              <a:gd name="connsiteY1" fmla="*/ 0 h 4574624"/>
              <a:gd name="connsiteX2" fmla="*/ 5652120 w 5652120"/>
              <a:gd name="connsiteY2" fmla="*/ 1131590 h 4574624"/>
              <a:gd name="connsiteX3" fmla="*/ 4380119 w 5652120"/>
              <a:gd name="connsiteY3" fmla="*/ 1131590 h 4574624"/>
              <a:gd name="connsiteX4" fmla="*/ 4380119 w 5652120"/>
              <a:gd name="connsiteY4" fmla="*/ 3795886 h 4574624"/>
              <a:gd name="connsiteX5" fmla="*/ 5652120 w 5652120"/>
              <a:gd name="connsiteY5" fmla="*/ 3795886 h 4574624"/>
              <a:gd name="connsiteX6" fmla="*/ 5652120 w 5652120"/>
              <a:gd name="connsiteY6" fmla="*/ 4574624 h 4574624"/>
              <a:gd name="connsiteX7" fmla="*/ 0 w 5652120"/>
              <a:gd name="connsiteY7" fmla="*/ 4574624 h 457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2120" h="4574624">
                <a:moveTo>
                  <a:pt x="0" y="0"/>
                </a:moveTo>
                <a:lnTo>
                  <a:pt x="5652120" y="0"/>
                </a:lnTo>
                <a:lnTo>
                  <a:pt x="5652120" y="1131590"/>
                </a:lnTo>
                <a:lnTo>
                  <a:pt x="4380119" y="1131590"/>
                </a:lnTo>
                <a:lnTo>
                  <a:pt x="4380119" y="3795886"/>
                </a:lnTo>
                <a:lnTo>
                  <a:pt x="5652120" y="3795886"/>
                </a:lnTo>
                <a:lnTo>
                  <a:pt x="5652120" y="4574624"/>
                </a:lnTo>
                <a:lnTo>
                  <a:pt x="0" y="4574624"/>
                </a:lnTo>
                <a:close/>
              </a:path>
            </a:pathLst>
          </a:custGeom>
          <a:solidFill>
            <a:schemeClr val="bg1">
              <a:lumMod val="95000"/>
            </a:schemeClr>
          </a:solidFill>
        </p:spPr>
        <p:txBody>
          <a:bodyPr wrap="square">
            <a:noAutofit/>
          </a:bodyPr>
          <a:lstStyle/>
          <a:p>
            <a:r>
              <a:rPr lang="fr-FR"/>
              <a:t>Cliquez sur l'icône pour ajouter une image</a:t>
            </a:r>
          </a:p>
        </p:txBody>
      </p:sp>
      <p:sp>
        <p:nvSpPr>
          <p:cNvPr id="13" name="Espace réservé du texte 52"/>
          <p:cNvSpPr>
            <a:spLocks noGrp="1"/>
          </p:cNvSpPr>
          <p:nvPr>
            <p:ph type="body" sz="quarter" idx="13" hasCustomPrompt="1"/>
          </p:nvPr>
        </p:nvSpPr>
        <p:spPr>
          <a:xfrm>
            <a:off x="5711957" y="4648585"/>
            <a:ext cx="3456384" cy="220448"/>
          </a:xfrm>
        </p:spPr>
        <p:txBody>
          <a:bodyPr lIns="0" tIns="0" rIns="0" bIns="0" anchor="ctr" anchorCtr="0">
            <a:normAutofit/>
          </a:bodyPr>
          <a:lstStyle>
            <a:lvl1pPr marL="0" indent="0" algn="l">
              <a:buNone/>
              <a:defRPr sz="1200"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32" name="Shape 10"/>
          <p:cNvSpPr txBox="1">
            <a:spLocks noGrp="1"/>
          </p:cNvSpPr>
          <p:nvPr>
            <p:ph type="ctrTitle"/>
          </p:nvPr>
        </p:nvSpPr>
        <p:spPr>
          <a:xfrm>
            <a:off x="5711957" y="2468894"/>
            <a:ext cx="6336704"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480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33" name="Espace réservé du texte 52"/>
          <p:cNvSpPr>
            <a:spLocks noGrp="1"/>
          </p:cNvSpPr>
          <p:nvPr>
            <p:ph type="body" sz="quarter" idx="11" hasCustomPrompt="1"/>
          </p:nvPr>
        </p:nvSpPr>
        <p:spPr>
          <a:xfrm>
            <a:off x="5711957" y="4068833"/>
            <a:ext cx="6336704" cy="369332"/>
          </a:xfrm>
          <a:prstGeom prst="rect">
            <a:avLst/>
          </a:prstGeom>
          <a:noFill/>
          <a:ln>
            <a:noFill/>
          </a:ln>
        </p:spPr>
        <p:txBody>
          <a:bodyPr wrap="square" lIns="0" tIns="0" rIns="0" bIns="0" anchor="t" anchorCtr="0">
            <a:spAutoFit/>
          </a:bodyPr>
          <a:lstStyle>
            <a:lvl1pPr marL="0" indent="0" algn="l">
              <a:buNone/>
              <a:defRPr sz="24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0" name="ZoneTexte 9">
            <a:extLst>
              <a:ext uri="{FF2B5EF4-FFF2-40B4-BE49-F238E27FC236}">
                <a16:creationId xmlns:a16="http://schemas.microsoft.com/office/drawing/2014/main" id="{2649688E-C5DD-474E-8CC9-B7CAC38327D2}"/>
              </a:ext>
            </a:extLst>
          </p:cNvPr>
          <p:cNvSpPr txBox="1"/>
          <p:nvPr userDrawn="1"/>
        </p:nvSpPr>
        <p:spPr>
          <a:xfrm>
            <a:off x="8420285" y="338609"/>
            <a:ext cx="3628377" cy="420564"/>
          </a:xfrm>
          <a:prstGeom prst="rect">
            <a:avLst/>
          </a:prstGeom>
          <a:noFill/>
        </p:spPr>
        <p:txBody>
          <a:bodyPr wrap="square" rtlCol="0">
            <a:spAutoFit/>
          </a:bodyPr>
          <a:lstStyle/>
          <a:p>
            <a:pPr algn="r"/>
            <a:r>
              <a:rPr lang="fr-FR" sz="2133" b="1" err="1">
                <a:solidFill>
                  <a:schemeClr val="accent4"/>
                </a:solidFill>
              </a:rPr>
              <a:t>EuroTitres</a:t>
            </a:r>
            <a:endParaRPr lang="fr-FR" sz="2133" b="1">
              <a:solidFill>
                <a:schemeClr val="accent4"/>
              </a:solidFill>
            </a:endParaRPr>
          </a:p>
        </p:txBody>
      </p:sp>
      <p:pic>
        <p:nvPicPr>
          <p:cNvPr id="12" name="Image 11">
            <a:extLst>
              <a:ext uri="{FF2B5EF4-FFF2-40B4-BE49-F238E27FC236}">
                <a16:creationId xmlns:a16="http://schemas.microsoft.com/office/drawing/2014/main" id="{5D8ADEAD-C9B4-4179-8473-91552E5CCF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80310" y="6133058"/>
            <a:ext cx="3094037" cy="516085"/>
          </a:xfrm>
          <a:prstGeom prst="rect">
            <a:avLst/>
          </a:prstGeom>
        </p:spPr>
      </p:pic>
    </p:spTree>
    <p:extLst>
      <p:ext uri="{BB962C8B-B14F-4D97-AF65-F5344CB8AC3E}">
        <p14:creationId xmlns:p14="http://schemas.microsoft.com/office/powerpoint/2010/main" val="11327422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719403" y="260648"/>
            <a:ext cx="11233248" cy="576000"/>
          </a:xfrm>
        </p:spPr>
        <p:txBody>
          <a:bodyPr/>
          <a:lstStyle/>
          <a:p>
            <a:r>
              <a:rPr lang="fr-FR"/>
              <a:t>Modifiez le style du titre</a:t>
            </a:r>
          </a:p>
        </p:txBody>
      </p:sp>
      <p:sp>
        <p:nvSpPr>
          <p:cNvPr id="7" name="Espace réservé du contenu 5"/>
          <p:cNvSpPr>
            <a:spLocks noGrp="1"/>
          </p:cNvSpPr>
          <p:nvPr>
            <p:ph sz="quarter" idx="13"/>
          </p:nvPr>
        </p:nvSpPr>
        <p:spPr>
          <a:xfrm>
            <a:off x="718392" y="1508786"/>
            <a:ext cx="11234259" cy="4800535"/>
          </a:xfrm>
        </p:spPr>
        <p:txBody>
          <a:bodyPr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1193206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718661" y="1508786"/>
            <a:ext cx="5472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432651" y="1508786"/>
            <a:ext cx="5520000" cy="4800535"/>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719403" y="260648"/>
            <a:ext cx="11233248" cy="576000"/>
          </a:xfrm>
        </p:spPr>
        <p:txBody>
          <a:bodyPr/>
          <a:lstStyle>
            <a:lvl1pPr>
              <a:defRPr>
                <a:latin typeface="Montserrat ExtraBold" panose="00000900000000000000" pitchFamily="50" charset="0"/>
              </a:defRPr>
            </a:lvl1pPr>
          </a:lstStyle>
          <a:p>
            <a:r>
              <a:rPr lang="fr-FR"/>
              <a:t>Modifiez le style du titre</a:t>
            </a:r>
          </a:p>
        </p:txBody>
      </p:sp>
      <p:sp>
        <p:nvSpPr>
          <p:cNvPr id="6"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7577038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4739466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r>
              <a:rPr lang="fr-FR"/>
              <a:t>Cliquez sur l'icône pour ajouter une image</a:t>
            </a:r>
          </a:p>
        </p:txBody>
      </p:sp>
      <p:sp>
        <p:nvSpPr>
          <p:cNvPr id="5" name="Espace réservé du texte 52"/>
          <p:cNvSpPr>
            <a:spLocks noGrp="1"/>
          </p:cNvSpPr>
          <p:nvPr>
            <p:ph type="body" sz="quarter" idx="12" hasCustomPrompt="1"/>
          </p:nvPr>
        </p:nvSpPr>
        <p:spPr>
          <a:xfrm>
            <a:off x="719403" y="816000"/>
            <a:ext cx="11233248"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1018211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vierge">
    <p:spTree>
      <p:nvGrpSpPr>
        <p:cNvPr id="1" name=""/>
        <p:cNvGrpSpPr/>
        <p:nvPr/>
      </p:nvGrpSpPr>
      <p:grpSpPr>
        <a:xfrm>
          <a:off x="0" y="0"/>
          <a:ext cx="0" cy="0"/>
          <a:chOff x="0" y="0"/>
          <a:chExt cx="0" cy="0"/>
        </a:xfrm>
      </p:grpSpPr>
      <p:pic>
        <p:nvPicPr>
          <p:cNvPr id="51" name="Imag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83765" y="3140969"/>
            <a:ext cx="4150155" cy="692247"/>
          </a:xfrm>
          <a:prstGeom prst="rect">
            <a:avLst/>
          </a:prstGeom>
        </p:spPr>
      </p:pic>
    </p:spTree>
    <p:extLst>
      <p:ext uri="{BB962C8B-B14F-4D97-AF65-F5344CB8AC3E}">
        <p14:creationId xmlns:p14="http://schemas.microsoft.com/office/powerpoint/2010/main" val="9798495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5280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134132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tags" Target="../tags/tag4.xm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5.xml"/><Relationship Id="rId1" Type="http://schemas.openxmlformats.org/officeDocument/2006/relationships/slideLayout" Target="../slideLayouts/slideLayout39.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tags" Target="../tags/tag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6.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10" Type="http://schemas.openxmlformats.org/officeDocument/2006/relationships/theme" Target="../theme/theme7.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8.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ags" Target="../tags/tag8.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tags" Target="../tags/tag7.xml"/><Relationship Id="rId2" Type="http://schemas.openxmlformats.org/officeDocument/2006/relationships/slideLayout" Target="../slideLayouts/slideLayout66.xml"/><Relationship Id="rId16" Type="http://schemas.openxmlformats.org/officeDocument/2006/relationships/theme" Target="../theme/theme9.xml"/><Relationship Id="rId20" Type="http://schemas.openxmlformats.org/officeDocument/2006/relationships/image" Target="../media/image1.emf"/><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oleObject" Target="../embeddings/oleObject4.bin"/><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5" Type="http://schemas.openxmlformats.org/officeDocument/2006/relationships/slideLayout" Target="../slideLayouts/slideLayout84.xml"/><Relationship Id="rId10" Type="http://schemas.openxmlformats.org/officeDocument/2006/relationships/theme" Target="../theme/theme10.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6"/>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8" imgW="526" imgH="526" progId="TCLayout.ActiveDocument.1">
                  <p:embed/>
                </p:oleObj>
              </mc:Choice>
              <mc:Fallback>
                <p:oleObj name="Diapositive think-cell" r:id="rId18"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237610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BPCE 3,50% octobre 2027</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513805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745" r:id="rId5"/>
    <p:sldLayoutId id="2147483666" r:id="rId6"/>
    <p:sldLayoutId id="2147483667" r:id="rId7"/>
    <p:sldLayoutId id="2147483668" r:id="rId8"/>
    <p:sldLayoutId id="2147483669" r:id="rId9"/>
    <p:sldLayoutId id="2147483670" r:id="rId10"/>
    <p:sldLayoutId id="2147483671" r:id="rId11"/>
    <p:sldLayoutId id="2147483747" r:id="rId12"/>
    <p:sldLayoutId id="2147483751" r:id="rId13"/>
    <p:sldLayoutId id="2147483752" r:id="rId14"/>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2"/>
            <a:ext cx="237610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a:t>
            </a:r>
            <a:r>
              <a:rPr lang="fr-FR" sz="1200" cap="all" baseline="0" dirty="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3,50% octobre 2027</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345536677"/>
      </p:ext>
    </p:extLst>
  </p:cSld>
  <p:clrMap bg1="lt1" tx1="dk1" bg2="lt2" tx2="dk2" accent1="accent1" accent2="accent2" accent3="accent3" accent4="accent4" accent5="accent5" accent6="accent6" hlink="hlink" folHlink="folHlink"/>
  <p:sldLayoutIdLst>
    <p:sldLayoutId id="2147483713" r:id="rId1"/>
    <p:sldLayoutId id="2147483746"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2"/>
            <a:ext cx="2944524"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82194757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DE4829C9-B548-405D-8DAC-0F28C0A0B36F}"/>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26" imgH="526" progId="TCLayout.ActiveDocument.1">
                  <p:embed/>
                </p:oleObj>
              </mc:Choice>
              <mc:Fallback>
                <p:oleObj name="Diapositive think-cell" r:id="rId5" imgW="526" imgH="526" progId="TCLayout.ActiveDocument.1">
                  <p:embed/>
                  <p:pic>
                    <p:nvPicPr>
                      <p:cNvPr id="5" name="Objet 4" hidden="1">
                        <a:extLst>
                          <a:ext uri="{FF2B5EF4-FFF2-40B4-BE49-F238E27FC236}">
                            <a16:creationId xmlns:a16="http://schemas.microsoft.com/office/drawing/2014/main" id="{DE4829C9-B548-405D-8DAC-0F28C0A0B3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BA9D79E-6337-49A7-83F0-025D4CD9AC11}"/>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0000900000000000000"/>
              <a:ea typeface="+mj-ea"/>
              <a:cs typeface="Arial" panose="020B0604020202020204" pitchFamily="34" charset="0"/>
              <a:sym typeface="Montserrat ExtraBold" panose="0000090000000000000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4" y="6501342"/>
            <a:ext cx="2944524"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1200"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20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442705746"/>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F2D07C5B-ED4E-4E10-B2EE-58C2E1B0E2DF}"/>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26" imgH="526" progId="TCLayout.ActiveDocument.1">
                  <p:embed/>
                </p:oleObj>
              </mc:Choice>
              <mc:Fallback>
                <p:oleObj name="Diapositive think-cell" r:id="rId5" imgW="526" imgH="526" progId="TCLayout.ActiveDocument.1">
                  <p:embed/>
                  <p:pic>
                    <p:nvPicPr>
                      <p:cNvPr id="3" name="Objet 2" hidden="1">
                        <a:extLst>
                          <a:ext uri="{FF2B5EF4-FFF2-40B4-BE49-F238E27FC236}">
                            <a16:creationId xmlns:a16="http://schemas.microsoft.com/office/drawing/2014/main" id="{F2D07C5B-ED4E-4E10-B2EE-58C2E1B0E2D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576FBBF-76BB-4E62-857D-F88B6133779E}"/>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0000900000000000000"/>
              <a:ea typeface="+mj-ea"/>
              <a:cs typeface="Arial" panose="020B0604020202020204" pitchFamily="34" charset="0"/>
              <a:sym typeface="Montserrat ExtraBold" panose="0000090000000000000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4" y="6501342"/>
            <a:ext cx="2944524"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6682200"/>
      </p:ext>
    </p:extLst>
  </p:cSld>
  <p:clrMap bg1="lt1" tx1="dk1" bg2="lt2" tx2="dk2" accent1="accent1" accent2="accent2" accent3="accent3" accent4="accent4" accent5="accent5" accent6="accent6" hlink="hlink" folHlink="folHlink"/>
  <p:sldLayoutIdLst>
    <p:sldLayoutId id="2147483714" r:id="rId1"/>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8" name="Oval 13"/>
          <p:cNvSpPr txBox="1">
            <a:spLocks noChangeAspect="1" noChangeArrowheads="1"/>
          </p:cNvSpPr>
          <p:nvPr userDrawn="1"/>
        </p:nvSpPr>
        <p:spPr bwMode="auto">
          <a:xfrm>
            <a:off x="93768"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40" name="Ellipse 39"/>
          <p:cNvSpPr/>
          <p:nvPr userDrawn="1"/>
        </p:nvSpPr>
        <p:spPr>
          <a:xfrm>
            <a:off x="427568"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userDrawn="1"/>
        </p:nvGrpSpPr>
        <p:grpSpPr>
          <a:xfrm>
            <a:off x="10320470" y="6506617"/>
            <a:ext cx="1678317" cy="174112"/>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userDrawn="1"/>
        </p:nvGrpSpPr>
        <p:grpSpPr>
          <a:xfrm>
            <a:off x="189679" y="260649"/>
            <a:ext cx="822181" cy="585564"/>
            <a:chOff x="865188" y="493713"/>
            <a:chExt cx="546100" cy="388938"/>
          </a:xfrm>
          <a:solidFill>
            <a:schemeClr val="bg1">
              <a:lumMod val="85000"/>
            </a:schemeClr>
          </a:solidFill>
        </p:grpSpPr>
        <p:sp>
          <p:nvSpPr>
            <p:cNvPr id="56"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37" name="Rectangle 36">
            <a:extLst>
              <a:ext uri="{FF2B5EF4-FFF2-40B4-BE49-F238E27FC236}">
                <a16:creationId xmlns:a16="http://schemas.microsoft.com/office/drawing/2014/main" id="{46F61F0F-C85F-4FFF-9C61-F755D263E2B4}"/>
              </a:ext>
            </a:extLst>
          </p:cNvPr>
          <p:cNvSpPr/>
          <p:nvPr userDrawn="1"/>
        </p:nvSpPr>
        <p:spPr>
          <a:xfrm>
            <a:off x="10135799" y="6415869"/>
            <a:ext cx="1971388" cy="317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ZoneTexte 1">
            <a:extLst>
              <a:ext uri="{FF2B5EF4-FFF2-40B4-BE49-F238E27FC236}">
                <a16:creationId xmlns:a16="http://schemas.microsoft.com/office/drawing/2014/main" id="{D1B53503-5257-489B-819F-D7BC1737BD80}"/>
              </a:ext>
            </a:extLst>
          </p:cNvPr>
          <p:cNvSpPr txBox="1"/>
          <p:nvPr userDrawn="1"/>
        </p:nvSpPr>
        <p:spPr>
          <a:xfrm>
            <a:off x="11197870" y="6595939"/>
            <a:ext cx="985422" cy="261610"/>
          </a:xfrm>
          <a:prstGeom prst="rect">
            <a:avLst/>
          </a:prstGeom>
          <a:solidFill>
            <a:schemeClr val="bg2"/>
          </a:solidFill>
        </p:spPr>
        <p:txBody>
          <a:bodyPr wrap="square" rtlCol="0">
            <a:spAutoFit/>
          </a:bodyPr>
          <a:lstStyle/>
          <a:p>
            <a:pPr algn="ctr"/>
            <a:r>
              <a:rPr lang="fr-FR" sz="1100">
                <a:solidFill>
                  <a:schemeClr val="bg1"/>
                </a:solidFill>
              </a:rPr>
              <a:t>DRAFT</a:t>
            </a:r>
          </a:p>
        </p:txBody>
      </p:sp>
    </p:spTree>
    <p:extLst>
      <p:ext uri="{BB962C8B-B14F-4D97-AF65-F5344CB8AC3E}">
        <p14:creationId xmlns:p14="http://schemas.microsoft.com/office/powerpoint/2010/main" val="867471359"/>
      </p:ext>
    </p:extLst>
  </p:cSld>
  <p:clrMap bg1="lt1" tx1="dk1" bg2="dk2"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719402" y="260648"/>
            <a:ext cx="11326940"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718345" y="1508787"/>
            <a:ext cx="11328055" cy="480053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2" name="Rectangle 1"/>
          <p:cNvSpPr/>
          <p:nvPr userDrawn="1"/>
        </p:nvSpPr>
        <p:spPr>
          <a:xfrm>
            <a:off x="335360" y="260648"/>
            <a:ext cx="96000" cy="9601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val 13">
            <a:extLst>
              <a:ext uri="{FF2B5EF4-FFF2-40B4-BE49-F238E27FC236}">
                <a16:creationId xmlns:a16="http://schemas.microsoft.com/office/drawing/2014/main" id="{5F303DB6-E784-48C0-9FDB-3FAE5C44CE35}"/>
              </a:ext>
            </a:extLst>
          </p:cNvPr>
          <p:cNvSpPr txBox="1">
            <a:spLocks noChangeAspect="1" noChangeArrowheads="1"/>
          </p:cNvSpPr>
          <p:nvPr userDrawn="1"/>
        </p:nvSpPr>
        <p:spPr bwMode="auto">
          <a:xfrm>
            <a:off x="11664627" y="6501342"/>
            <a:ext cx="480045" cy="184666"/>
          </a:xfrm>
          <a:prstGeom prst="rect">
            <a:avLst/>
          </a:prstGeom>
          <a:noFill/>
          <a:ln>
            <a:noFill/>
          </a:ln>
          <a:effectLst/>
        </p:spPr>
        <p:txBody>
          <a:bodyPr wrap="squar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l">
              <a:defRPr/>
            </a:pPr>
            <a:fld id="{1E08334B-91D7-46DA-837A-2A85F7B647E5}" type="slidenum">
              <a:rPr lang="fr-FR" sz="1200" smtClean="0">
                <a:solidFill>
                  <a:schemeClr val="accent1"/>
                </a:solidFill>
              </a:rPr>
              <a:pPr algn="l">
                <a:defRPr/>
              </a:pPr>
              <a:t>‹#›</a:t>
            </a:fld>
            <a:endParaRPr lang="fr-FR" sz="1200">
              <a:solidFill>
                <a:schemeClr val="accent1"/>
              </a:solidFill>
            </a:endParaRPr>
          </a:p>
        </p:txBody>
      </p:sp>
    </p:spTree>
    <p:extLst>
      <p:ext uri="{BB962C8B-B14F-4D97-AF65-F5344CB8AC3E}">
        <p14:creationId xmlns:p14="http://schemas.microsoft.com/office/powerpoint/2010/main" val="3636005582"/>
      </p:ext>
    </p:extLst>
  </p:cSld>
  <p:clrMap bg1="lt1" tx1="dk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733"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629221" y="0"/>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9" name="Groupe 8"/>
          <p:cNvGrpSpPr/>
          <p:nvPr userDrawn="1"/>
        </p:nvGrpSpPr>
        <p:grpSpPr>
          <a:xfrm>
            <a:off x="47328" y="68627"/>
            <a:ext cx="529677" cy="384043"/>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29913" y="6633475"/>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5" name="Ellipse 14"/>
          <p:cNvSpPr/>
          <p:nvPr userDrawn="1"/>
        </p:nvSpPr>
        <p:spPr>
          <a:xfrm>
            <a:off x="412353" y="667780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592933" y="6531135"/>
            <a:ext cx="2376100"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BPCE 3,50% octobre 2027</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602628"/>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2638829391"/>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7"/>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9" imgW="526" imgH="526" progId="TCLayout.ActiveDocument.1">
                  <p:embed/>
                </p:oleObj>
              </mc:Choice>
              <mc:Fallback>
                <p:oleObj name="Diapositive think-cell" r:id="rId19"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2091342"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Emission </a:t>
            </a:r>
            <a:r>
              <a:rPr lang="fr-FR" sz="12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bpce</a:t>
            </a: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 Sept/</a:t>
            </a:r>
            <a:r>
              <a:rPr lang="fr-FR" sz="1200" cap="all" baseline="0" err="1">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oct</a:t>
            </a: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 2022</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464490"/>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719402" y="260648"/>
            <a:ext cx="11326940"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718345" y="1508787"/>
            <a:ext cx="11328055" cy="480053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2" name="Rectangle 1"/>
          <p:cNvSpPr/>
          <p:nvPr userDrawn="1"/>
        </p:nvSpPr>
        <p:spPr>
          <a:xfrm>
            <a:off x="335360" y="260648"/>
            <a:ext cx="96000" cy="9601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Oval 13">
            <a:extLst>
              <a:ext uri="{FF2B5EF4-FFF2-40B4-BE49-F238E27FC236}">
                <a16:creationId xmlns:a16="http://schemas.microsoft.com/office/drawing/2014/main" id="{5F303DB6-E784-48C0-9FDB-3FAE5C44CE35}"/>
              </a:ext>
            </a:extLst>
          </p:cNvPr>
          <p:cNvSpPr txBox="1">
            <a:spLocks noChangeAspect="1" noChangeArrowheads="1"/>
          </p:cNvSpPr>
          <p:nvPr userDrawn="1"/>
        </p:nvSpPr>
        <p:spPr bwMode="auto">
          <a:xfrm>
            <a:off x="11664627" y="6501342"/>
            <a:ext cx="480045" cy="184666"/>
          </a:xfrm>
          <a:prstGeom prst="rect">
            <a:avLst/>
          </a:prstGeom>
          <a:noFill/>
          <a:ln>
            <a:noFill/>
          </a:ln>
          <a:effectLst/>
        </p:spPr>
        <p:txBody>
          <a:bodyPr wrap="squar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l">
              <a:defRPr/>
            </a:pPr>
            <a:fld id="{1E08334B-91D7-46DA-837A-2A85F7B647E5}" type="slidenum">
              <a:rPr lang="fr-FR" sz="1200" smtClean="0">
                <a:solidFill>
                  <a:schemeClr val="accent1"/>
                </a:solidFill>
              </a:rPr>
              <a:pPr algn="l">
                <a:defRPr/>
              </a:pPr>
              <a:t>‹#›</a:t>
            </a:fld>
            <a:endParaRPr lang="fr-FR" sz="1200">
              <a:solidFill>
                <a:schemeClr val="accent1"/>
              </a:solidFill>
            </a:endParaRPr>
          </a:p>
        </p:txBody>
      </p:sp>
      <p:sp>
        <p:nvSpPr>
          <p:cNvPr id="17" name="Espace réservé de la date 3">
            <a:extLst>
              <a:ext uri="{FF2B5EF4-FFF2-40B4-BE49-F238E27FC236}">
                <a16:creationId xmlns:a16="http://schemas.microsoft.com/office/drawing/2014/main" id="{F797D079-90A9-48B5-8036-2F37A1108630}"/>
              </a:ext>
            </a:extLst>
          </p:cNvPr>
          <p:cNvSpPr txBox="1">
            <a:spLocks noGrp="1"/>
          </p:cNvSpPr>
          <p:nvPr userDrawn="1"/>
        </p:nvSpPr>
        <p:spPr bwMode="auto">
          <a:xfrm>
            <a:off x="4465936" y="6501342"/>
            <a:ext cx="5940345" cy="184666"/>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defRPr/>
            </a:pPr>
            <a:r>
              <a:rPr lang="fr-FR" sz="12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Présentation EMISSION</a:t>
            </a:r>
            <a:endParaRPr lang="fr-FR" sz="12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cxnSp>
        <p:nvCxnSpPr>
          <p:cNvPr id="18" name="Connecteur droit 17">
            <a:extLst>
              <a:ext uri="{FF2B5EF4-FFF2-40B4-BE49-F238E27FC236}">
                <a16:creationId xmlns:a16="http://schemas.microsoft.com/office/drawing/2014/main" id="{17E90D5C-21B5-4B6A-9FE0-97561F88EB3F}"/>
              </a:ext>
            </a:extLst>
          </p:cNvPr>
          <p:cNvCxnSpPr>
            <a:cxnSpLocks/>
          </p:cNvCxnSpPr>
          <p:nvPr userDrawn="1"/>
        </p:nvCxnSpPr>
        <p:spPr>
          <a:xfrm>
            <a:off x="10512491" y="6501342"/>
            <a:ext cx="0" cy="18466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92B6F98-9307-4E58-B08F-900FB8C083DB}"/>
              </a:ext>
            </a:extLst>
          </p:cNvPr>
          <p:cNvCxnSpPr>
            <a:cxnSpLocks/>
          </p:cNvCxnSpPr>
          <p:nvPr userDrawn="1"/>
        </p:nvCxnSpPr>
        <p:spPr>
          <a:xfrm>
            <a:off x="11568608" y="6501342"/>
            <a:ext cx="0" cy="18466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0" name="Espace réservé de la date 3">
            <a:extLst>
              <a:ext uri="{FF2B5EF4-FFF2-40B4-BE49-F238E27FC236}">
                <a16:creationId xmlns:a16="http://schemas.microsoft.com/office/drawing/2014/main" id="{802775FB-0CFC-43F0-816F-F6FB08939719}"/>
              </a:ext>
            </a:extLst>
          </p:cNvPr>
          <p:cNvSpPr txBox="1">
            <a:spLocks noGrp="1"/>
          </p:cNvSpPr>
          <p:nvPr userDrawn="1"/>
        </p:nvSpPr>
        <p:spPr bwMode="auto">
          <a:xfrm>
            <a:off x="10531399" y="6501340"/>
            <a:ext cx="1021333" cy="184666"/>
          </a:xfrm>
          <a:prstGeom prst="rect">
            <a:avLst/>
          </a:prstGeom>
          <a:noFill/>
          <a:ln>
            <a:noFill/>
          </a:ln>
        </p:spPr>
        <p:txBody>
          <a:bodyPr wrap="squar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1200" cap="all" baseline="0" err="1">
                <a:solidFill>
                  <a:schemeClr val="accent4"/>
                </a:solidFill>
                <a:latin typeface="Arial Narrow" panose="020B0606020202030204" pitchFamily="34" charset="0"/>
                <a:ea typeface="Verdana" panose="020B0604030504040204" pitchFamily="34" charset="0"/>
                <a:cs typeface="Verdana" panose="020B0604030504040204" pitchFamily="34" charset="0"/>
              </a:rPr>
              <a:t>eurotitres</a:t>
            </a:r>
            <a:endParaRPr lang="fr-FR" sz="1200" baseline="0">
              <a:solidFill>
                <a:schemeClr val="accent4"/>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56335737"/>
      </p:ext>
    </p:extLst>
  </p:cSld>
  <p:clrMap bg1="lt1" tx1="dk1" bg2="dk2" tx2="lt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Lst>
  <p:hf sldNum="0" hdr="0" ft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733"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17.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9.svg"/><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21.sv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2.xml"/><Relationship Id="rId5" Type="http://schemas.openxmlformats.org/officeDocument/2006/relationships/image" Target="../media/image17.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42.xml"/><Relationship Id="rId6" Type="http://schemas.openxmlformats.org/officeDocument/2006/relationships/image" Target="../media/image17.png"/><Relationship Id="rId5" Type="http://schemas.openxmlformats.org/officeDocument/2006/relationships/image" Target="../media/image31.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2.xml"/><Relationship Id="rId6" Type="http://schemas.openxmlformats.org/officeDocument/2006/relationships/image" Target="../media/image17.png"/><Relationship Id="rId5" Type="http://schemas.openxmlformats.org/officeDocument/2006/relationships/image" Target="../media/image28.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2.xml"/><Relationship Id="rId5" Type="http://schemas.openxmlformats.org/officeDocument/2006/relationships/image" Target="../media/image39.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9.xml"/><Relationship Id="rId6" Type="http://schemas.openxmlformats.org/officeDocument/2006/relationships/image" Target="../media/image17.png"/><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7.png"/><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49.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9.xml"/><Relationship Id="rId5" Type="http://schemas.openxmlformats.org/officeDocument/2006/relationships/image" Target="../media/image51.sv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53.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s://image.news.im.natixis.com/lib/fe8f1372746d057e7c/m/16/a833d980-0dd0-474c-aab7-32f003fbadcf.pdf?sfid=0036M00002WcWMwQAN&amp;utm_medium=email&amp;utm_source=CE+-+Selection+Essentielle+-+30052022" TargetMode="External"/><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21.sv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hyperlink" Target="https://www.espacedefi.fr/contenu/root/root-enveloppes-produits/root-root-enveloppes-produits-cto-pea/root-root-enveloppes-produits-root-root-enveloppes-produits-cto-et-pea-cto/root-root-enveloppes-produits-root-root-enveloppes-produits-cto-pea-root-root-enveloppes-produits-root-root-enveloppes-produits-cto-et-pea-cto-1-fiche-client-cto" TargetMode="External"/><Relationship Id="rId7" Type="http://schemas.openxmlformats.org/officeDocument/2006/relationships/image" Target="../media/image61.sv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60.png"/><Relationship Id="rId5" Type="http://schemas.openxmlformats.org/officeDocument/2006/relationships/image" Target="../media/image21.svg"/><Relationship Id="rId10"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63.svg"/></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7.sv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sv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7.png"/><Relationship Id="rId7" Type="http://schemas.openxmlformats.org/officeDocument/2006/relationships/image" Target="../media/image71.sv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70.png"/><Relationship Id="rId5" Type="http://schemas.openxmlformats.org/officeDocument/2006/relationships/image" Target="../media/image69.svg"/><Relationship Id="rId4" Type="http://schemas.openxmlformats.org/officeDocument/2006/relationships/image" Target="../media/image68.png"/><Relationship Id="rId9" Type="http://schemas.openxmlformats.org/officeDocument/2006/relationships/image" Target="../media/image67.sv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7.sv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sv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7.png"/><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82.xml"/><Relationship Id="rId5" Type="http://schemas.openxmlformats.org/officeDocument/2006/relationships/image" Target="../media/image17.png"/><Relationship Id="rId4"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82.xml"/><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8.png"/><Relationship Id="rId1" Type="http://schemas.openxmlformats.org/officeDocument/2006/relationships/slideLayout" Target="../slideLayouts/slideLayout82.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9.png"/><Relationship Id="rId1" Type="http://schemas.openxmlformats.org/officeDocument/2006/relationships/slideLayout" Target="../slideLayouts/slideLayout82.xml"/><Relationship Id="rId5" Type="http://schemas.openxmlformats.org/officeDocument/2006/relationships/image" Target="../media/image81.svg"/><Relationship Id="rId4" Type="http://schemas.openxmlformats.org/officeDocument/2006/relationships/image" Target="../media/image80.png"/></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82.xml"/><Relationship Id="rId5" Type="http://schemas.openxmlformats.org/officeDocument/2006/relationships/image" Target="../media/image17.png"/><Relationship Id="rId4" Type="http://schemas.openxmlformats.org/officeDocument/2006/relationships/image" Target="../media/image84.png"/></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5.png"/><Relationship Id="rId1" Type="http://schemas.openxmlformats.org/officeDocument/2006/relationships/slideLayout" Target="../slideLayouts/slideLayout8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17.png"/><Relationship Id="rId1" Type="http://schemas.openxmlformats.org/officeDocument/2006/relationships/slideLayout" Target="../slideLayouts/slideLayout82.xml"/><Relationship Id="rId6" Type="http://schemas.openxmlformats.org/officeDocument/2006/relationships/image" Target="../media/image89.png"/><Relationship Id="rId5" Type="http://schemas.openxmlformats.org/officeDocument/2006/relationships/image" Target="../media/image88.svg"/><Relationship Id="rId4" Type="http://schemas.openxmlformats.org/officeDocument/2006/relationships/image" Target="../media/image87.png"/></Relationships>
</file>

<file path=ppt/slides/_rels/slide6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17.png"/><Relationship Id="rId1" Type="http://schemas.openxmlformats.org/officeDocument/2006/relationships/slideLayout" Target="../slideLayouts/slideLayout8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4239E220-1C35-9748-BEB0-E15587FE3649}"/>
              </a:ext>
            </a:extLst>
          </p:cNvPr>
          <p:cNvSpPr>
            <a:spLocks noGrp="1"/>
          </p:cNvSpPr>
          <p:nvPr>
            <p:ph type="body" sz="quarter" idx="16"/>
          </p:nvPr>
        </p:nvSpPr>
        <p:spPr>
          <a:xfrm>
            <a:off x="437745" y="4973479"/>
            <a:ext cx="1655456" cy="276038"/>
          </a:xfrm>
        </p:spPr>
        <p:txBody>
          <a:bodyPr/>
          <a:lstStyle/>
          <a:p>
            <a:r>
              <a:rPr lang="fr-FR" sz="1450" b="1" dirty="0">
                <a:latin typeface="Arial"/>
                <a:cs typeface="Arial"/>
              </a:rPr>
              <a:t>Septembre 2022</a:t>
            </a:r>
          </a:p>
        </p:txBody>
      </p:sp>
      <p:sp>
        <p:nvSpPr>
          <p:cNvPr id="2" name="Titre 1">
            <a:extLst>
              <a:ext uri="{FF2B5EF4-FFF2-40B4-BE49-F238E27FC236}">
                <a16:creationId xmlns:a16="http://schemas.microsoft.com/office/drawing/2014/main" id="{1BAB262F-870A-644A-AB32-75C74BABF25C}"/>
              </a:ext>
            </a:extLst>
          </p:cNvPr>
          <p:cNvSpPr>
            <a:spLocks noGrp="1"/>
          </p:cNvSpPr>
          <p:nvPr>
            <p:ph type="ctrTitle"/>
          </p:nvPr>
        </p:nvSpPr>
        <p:spPr>
          <a:xfrm>
            <a:off x="437745" y="2860505"/>
            <a:ext cx="11342633" cy="1395121"/>
          </a:xfrm>
        </p:spPr>
        <p:txBody>
          <a:bodyPr/>
          <a:lstStyle/>
          <a:p>
            <a:br>
              <a:rPr lang="fr-FR" sz="3600" dirty="0"/>
            </a:br>
            <a:r>
              <a:rPr lang="fr-FR" sz="3600" dirty="0">
                <a:latin typeface="Montserrat ExtraBold"/>
              </a:rPr>
              <a:t>« </a:t>
            </a:r>
            <a:r>
              <a:rPr lang="fr-FR" sz="2800" b="1" dirty="0">
                <a:latin typeface="Montserrat ExtraBold"/>
              </a:rPr>
              <a:t>EMISSION EMPRUNT BPCE 3,50% Octobre 2027 »</a:t>
            </a:r>
            <a:br>
              <a:rPr lang="fr-FR" sz="3600" b="1" dirty="0">
                <a:highlight>
                  <a:srgbClr val="00FFFF"/>
                </a:highlight>
              </a:rPr>
            </a:br>
            <a:br>
              <a:rPr lang="fr-FR"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br>
              <a:rPr lang="fr-FR"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r>
              <a:rPr kumimoji="0" lang="fr-FR" sz="1800" b="0" i="1" u="none" strike="noStrike" kern="1200" cap="none" spc="0" normalizeH="0" baseline="0" noProof="0" dirty="0">
                <a:ln>
                  <a:noFill/>
                </a:ln>
                <a:effectLst/>
                <a:uLnTx/>
                <a:uFillTx/>
                <a:latin typeface="Verdana"/>
                <a:ea typeface="Verdana"/>
                <a:cs typeface="Verdana" panose="020B0604030504040204" pitchFamily="34" charset="0"/>
                <a:sym typeface="Cabin Condensed"/>
              </a:rPr>
              <a:t>Uniquement</a:t>
            </a:r>
            <a:r>
              <a:rPr kumimoji="0" lang="fr-FR" sz="1800" b="0" i="1" u="none" strike="noStrike" kern="1200" cap="none" spc="0" normalizeH="0" baseline="0" noProof="0" dirty="0">
                <a:ln>
                  <a:noFill/>
                </a:ln>
                <a:solidFill>
                  <a:srgbClr val="002060"/>
                </a:solidFill>
                <a:effectLst/>
                <a:uLnTx/>
                <a:uFillTx/>
                <a:latin typeface="Verdana"/>
                <a:ea typeface="Verdana"/>
                <a:cs typeface="Verdana" panose="020B0604030504040204" pitchFamily="34" charset="0"/>
                <a:sym typeface="Cabin Condensed"/>
              </a:rPr>
              <a:t> </a:t>
            </a:r>
            <a:r>
              <a:rPr lang="fr-FR" sz="1800" i="1" dirty="0">
                <a:latin typeface="Verdana"/>
                <a:ea typeface="Verdana"/>
                <a:cs typeface="Verdana" panose="020B0604030504040204" pitchFamily="34" charset="0"/>
              </a:rPr>
              <a:t>Éligible aux Comptes Titres Ordinaires</a:t>
            </a:r>
            <a:br>
              <a:rPr lang="fr-FR" sz="8000" b="1" dirty="0"/>
            </a:br>
            <a:endParaRPr lang="fr-FR" sz="1800" dirty="0">
              <a:solidFill>
                <a:srgbClr val="FF0000"/>
              </a:solidFill>
              <a:latin typeface="Montserrat ExtraBold"/>
            </a:endParaRPr>
          </a:p>
        </p:txBody>
      </p:sp>
      <p:sp>
        <p:nvSpPr>
          <p:cNvPr id="5" name="Rectangle 4">
            <a:extLst>
              <a:ext uri="{FF2B5EF4-FFF2-40B4-BE49-F238E27FC236}">
                <a16:creationId xmlns:a16="http://schemas.microsoft.com/office/drawing/2014/main" id="{51B0751D-0DBF-4665-9826-5D1ACA8FBD6D}"/>
              </a:ext>
            </a:extLst>
          </p:cNvPr>
          <p:cNvSpPr/>
          <p:nvPr/>
        </p:nvSpPr>
        <p:spPr>
          <a:xfrm>
            <a:off x="3024723" y="6519446"/>
            <a:ext cx="6168676" cy="253916"/>
          </a:xfrm>
          <a:prstGeom prst="rect">
            <a:avLst/>
          </a:prstGeom>
        </p:spPr>
        <p:txBody>
          <a:bodyPr wrap="none">
            <a:spAutoFit/>
          </a:bodyPr>
          <a:lstStyle/>
          <a:p>
            <a:r>
              <a:rPr lang="fr" sz="1050" b="1" i="1">
                <a:latin typeface="Arial" panose="020B0604020202020204" pitchFamily="34" charset="0"/>
                <a:cs typeface="Arial" panose="020B0604020202020204" pitchFamily="34" charset="0"/>
              </a:rPr>
              <a:t>DOCUMENT STRICTEMENT INTERNE, DESTINE AUX CONSEILLERS DES RESEAUX BP et CE</a:t>
            </a:r>
          </a:p>
        </p:txBody>
      </p:sp>
      <p:sp>
        <p:nvSpPr>
          <p:cNvPr id="7" name="Espace réservé du texte 6">
            <a:extLst>
              <a:ext uri="{FF2B5EF4-FFF2-40B4-BE49-F238E27FC236}">
                <a16:creationId xmlns:a16="http://schemas.microsoft.com/office/drawing/2014/main" id="{896AF834-A90E-491C-9D12-A1BF86F8A3CE}"/>
              </a:ext>
            </a:extLst>
          </p:cNvPr>
          <p:cNvSpPr txBox="1">
            <a:spLocks/>
          </p:cNvSpPr>
          <p:nvPr/>
        </p:nvSpPr>
        <p:spPr>
          <a:xfrm>
            <a:off x="8093413" y="827070"/>
            <a:ext cx="3433864" cy="1139953"/>
          </a:xfrm>
          <a:prstGeom prst="roundRect">
            <a:avLst>
              <a:gd name="adj" fmla="val 50000"/>
            </a:avLst>
          </a:prstGeom>
          <a:solidFill>
            <a:srgbClr val="00A193"/>
          </a:solidFill>
        </p:spPr>
        <p:txBody>
          <a:bodyPr vert="horz" lIns="0" tIns="0" rIns="0" bIns="0" rtlCol="0" anchor="ctr" anchorCtr="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defRPr sz="1600" b="0" kern="1200">
                <a:solidFill>
                  <a:schemeClr val="bg1"/>
                </a:solidFill>
                <a:latin typeface="Arial Narrow" panose="020B060602020203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dirty="0"/>
              <a:t>BPA – Directions du développement CE et Direction Produits et Solutions</a:t>
            </a:r>
          </a:p>
        </p:txBody>
      </p:sp>
    </p:spTree>
    <p:extLst>
      <p:ext uri="{BB962C8B-B14F-4D97-AF65-F5344CB8AC3E}">
        <p14:creationId xmlns:p14="http://schemas.microsoft.com/office/powerpoint/2010/main" val="400574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456469" y="996548"/>
            <a:ext cx="8462087" cy="721177"/>
          </a:xfrm>
        </p:spPr>
        <p:txBody>
          <a:bodyPr/>
          <a:lstStyle/>
          <a:p>
            <a:r>
              <a:rPr lang="fr-FR"/>
              <a:t>Pourquoi un emprunt BPCE ?</a:t>
            </a:r>
          </a:p>
        </p:txBody>
      </p:sp>
      <p:sp>
        <p:nvSpPr>
          <p:cNvPr id="4" name="Espace réservé du texte 3"/>
          <p:cNvSpPr>
            <a:spLocks noGrp="1"/>
          </p:cNvSpPr>
          <p:nvPr>
            <p:ph type="body" sz="quarter" idx="15"/>
          </p:nvPr>
        </p:nvSpPr>
        <p:spPr>
          <a:xfrm>
            <a:off x="2422971" y="1650736"/>
            <a:ext cx="8462087" cy="721177"/>
          </a:xfrm>
        </p:spPr>
        <p:txBody>
          <a:bodyPr/>
          <a:lstStyle/>
          <a:p>
            <a:r>
              <a:rPr lang="fr-FR" sz="2650">
                <a:latin typeface="Arial Narrow"/>
              </a:rPr>
              <a:t>Caractéristiques, contingents, risques et cible de clientèle</a:t>
            </a:r>
          </a:p>
        </p:txBody>
      </p:sp>
      <p:sp>
        <p:nvSpPr>
          <p:cNvPr id="5" name="Espace réservé du texte 4"/>
          <p:cNvSpPr>
            <a:spLocks noGrp="1"/>
          </p:cNvSpPr>
          <p:nvPr>
            <p:ph type="body" sz="quarter" idx="17"/>
          </p:nvPr>
        </p:nvSpPr>
        <p:spPr>
          <a:xfrm>
            <a:off x="2422972" y="2346792"/>
            <a:ext cx="8462087" cy="721177"/>
          </a:xfrm>
        </p:spPr>
        <p:txBody>
          <a:bodyPr/>
          <a:lstStyle/>
          <a:p>
            <a:r>
              <a:rPr lang="fr-FR"/>
              <a:t>Parcours conseil</a:t>
            </a:r>
          </a:p>
        </p:txBody>
      </p:sp>
      <p:sp>
        <p:nvSpPr>
          <p:cNvPr id="9" name="Espace réservé du texte 8"/>
          <p:cNvSpPr>
            <a:spLocks noGrp="1"/>
          </p:cNvSpPr>
          <p:nvPr>
            <p:ph type="body" sz="quarter" idx="12"/>
          </p:nvPr>
        </p:nvSpPr>
        <p:spPr>
          <a:xfrm>
            <a:off x="1480093" y="971427"/>
            <a:ext cx="678829" cy="678829"/>
          </a:xfrm>
        </p:spPr>
        <p:txBody>
          <a:bodyPr/>
          <a:lstStyle/>
          <a:p>
            <a:r>
              <a:rPr lang="fr-FR"/>
              <a:t>01</a:t>
            </a:r>
          </a:p>
        </p:txBody>
      </p:sp>
      <p:sp>
        <p:nvSpPr>
          <p:cNvPr id="10" name="Espace réservé du texte 9"/>
          <p:cNvSpPr>
            <a:spLocks noGrp="1"/>
          </p:cNvSpPr>
          <p:nvPr>
            <p:ph type="body" sz="quarter" idx="14"/>
          </p:nvPr>
        </p:nvSpPr>
        <p:spPr>
          <a:xfrm>
            <a:off x="1529931" y="1612654"/>
            <a:ext cx="678829" cy="678829"/>
          </a:xfrm>
        </p:spPr>
        <p:txBody>
          <a:bodyPr/>
          <a:lstStyle/>
          <a:p>
            <a:r>
              <a:rPr lang="fr-FR"/>
              <a:t>02</a:t>
            </a:r>
          </a:p>
        </p:txBody>
      </p:sp>
      <p:sp>
        <p:nvSpPr>
          <p:cNvPr id="11" name="Espace réservé du texte 10"/>
          <p:cNvSpPr>
            <a:spLocks noGrp="1"/>
          </p:cNvSpPr>
          <p:nvPr>
            <p:ph type="body" sz="quarter" idx="16"/>
          </p:nvPr>
        </p:nvSpPr>
        <p:spPr>
          <a:xfrm>
            <a:off x="1529931" y="2314302"/>
            <a:ext cx="678829" cy="678829"/>
          </a:xfrm>
        </p:spPr>
        <p:txBody>
          <a:bodyPr/>
          <a:lstStyle/>
          <a:p>
            <a:r>
              <a:rPr lang="fr-FR">
                <a:solidFill>
                  <a:schemeClr val="accent1"/>
                </a:solidFill>
              </a:rPr>
              <a:t>03</a:t>
            </a:r>
          </a:p>
        </p:txBody>
      </p:sp>
      <p:sp>
        <p:nvSpPr>
          <p:cNvPr id="21" name="Espace réservé du texte 10">
            <a:extLst>
              <a:ext uri="{FF2B5EF4-FFF2-40B4-BE49-F238E27FC236}">
                <a16:creationId xmlns:a16="http://schemas.microsoft.com/office/drawing/2014/main" id="{FFE3BD70-585C-4776-96E4-5EF37AB3B2EE}"/>
              </a:ext>
            </a:extLst>
          </p:cNvPr>
          <p:cNvSpPr txBox="1">
            <a:spLocks/>
          </p:cNvSpPr>
          <p:nvPr/>
        </p:nvSpPr>
        <p:spPr>
          <a:xfrm>
            <a:off x="1555957" y="2932213"/>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00B050"/>
                </a:solidFill>
                <a:latin typeface="Montserrat SemiBold"/>
                <a:cs typeface="Arial"/>
              </a:rPr>
              <a:t>04</a:t>
            </a:r>
          </a:p>
        </p:txBody>
      </p:sp>
      <p:sp>
        <p:nvSpPr>
          <p:cNvPr id="17" name="Espace réservé du texte 4">
            <a:extLst>
              <a:ext uri="{FF2B5EF4-FFF2-40B4-BE49-F238E27FC236}">
                <a16:creationId xmlns:a16="http://schemas.microsoft.com/office/drawing/2014/main" id="{CF5987EE-29B6-423E-956D-38B9F568A9A2}"/>
              </a:ext>
            </a:extLst>
          </p:cNvPr>
          <p:cNvSpPr txBox="1">
            <a:spLocks/>
          </p:cNvSpPr>
          <p:nvPr/>
        </p:nvSpPr>
        <p:spPr>
          <a:xfrm>
            <a:off x="2431346" y="2961541"/>
            <a:ext cx="8263313"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Parcours de souscription</a:t>
            </a:r>
            <a:endParaRPr lang="fr-FR"/>
          </a:p>
        </p:txBody>
      </p:sp>
      <p:sp>
        <p:nvSpPr>
          <p:cNvPr id="14" name="Espace réservé du texte 10">
            <a:extLst>
              <a:ext uri="{FF2B5EF4-FFF2-40B4-BE49-F238E27FC236}">
                <a16:creationId xmlns:a16="http://schemas.microsoft.com/office/drawing/2014/main" id="{A5D94A18-B85B-4CCE-8FA5-6E2F9F28F26C}"/>
              </a:ext>
            </a:extLst>
          </p:cNvPr>
          <p:cNvSpPr txBox="1">
            <a:spLocks/>
          </p:cNvSpPr>
          <p:nvPr/>
        </p:nvSpPr>
        <p:spPr>
          <a:xfrm>
            <a:off x="1555957" y="3613877"/>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a:solidFill>
                  <a:schemeClr val="accent4">
                    <a:lumMod val="60000"/>
                    <a:lumOff val="40000"/>
                  </a:schemeClr>
                </a:solidFill>
              </a:rPr>
              <a:t>05</a:t>
            </a:r>
          </a:p>
        </p:txBody>
      </p:sp>
      <p:sp>
        <p:nvSpPr>
          <p:cNvPr id="15" name="Espace réservé du texte 4">
            <a:extLst>
              <a:ext uri="{FF2B5EF4-FFF2-40B4-BE49-F238E27FC236}">
                <a16:creationId xmlns:a16="http://schemas.microsoft.com/office/drawing/2014/main" id="{9D116AB5-1788-4491-BA78-76163A95FF93}"/>
              </a:ext>
            </a:extLst>
          </p:cNvPr>
          <p:cNvSpPr txBox="1">
            <a:spLocks/>
          </p:cNvSpPr>
          <p:nvPr/>
        </p:nvSpPr>
        <p:spPr>
          <a:xfrm>
            <a:off x="2422972" y="3609711"/>
            <a:ext cx="8263313"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dirty="0">
                <a:latin typeface="Arial Narrow"/>
              </a:rPr>
              <a:t>Argumentaires pour les conseillers de « particuliers »</a:t>
            </a:r>
            <a:endParaRPr lang="fr-FR" dirty="0"/>
          </a:p>
        </p:txBody>
      </p:sp>
      <p:sp>
        <p:nvSpPr>
          <p:cNvPr id="8" name="Espace réservé du texte 7">
            <a:extLst>
              <a:ext uri="{FF2B5EF4-FFF2-40B4-BE49-F238E27FC236}">
                <a16:creationId xmlns:a16="http://schemas.microsoft.com/office/drawing/2014/main" id="{2EEE4FB6-A295-4CD2-846D-40ECAAC26222}"/>
              </a:ext>
            </a:extLst>
          </p:cNvPr>
          <p:cNvSpPr>
            <a:spLocks noGrp="1"/>
          </p:cNvSpPr>
          <p:nvPr>
            <p:ph type="body" sz="quarter" idx="21"/>
          </p:nvPr>
        </p:nvSpPr>
        <p:spPr>
          <a:xfrm>
            <a:off x="2397849" y="4943588"/>
            <a:ext cx="8462087" cy="721177"/>
          </a:xfrm>
        </p:spPr>
        <p:txBody>
          <a:bodyPr/>
          <a:lstStyle/>
          <a:p>
            <a:r>
              <a:rPr lang="fr-FR" sz="2650" dirty="0">
                <a:latin typeface="Arial Narrow"/>
              </a:rPr>
              <a:t>Compte titres ordinaire et fiscalité</a:t>
            </a:r>
            <a:endParaRPr lang="fr-FR" dirty="0"/>
          </a:p>
        </p:txBody>
      </p:sp>
      <p:sp>
        <p:nvSpPr>
          <p:cNvPr id="20" name="Espace réservé du texte 10">
            <a:extLst>
              <a:ext uri="{FF2B5EF4-FFF2-40B4-BE49-F238E27FC236}">
                <a16:creationId xmlns:a16="http://schemas.microsoft.com/office/drawing/2014/main" id="{9412C438-5AB7-4CE3-97B4-28473C30C899}"/>
              </a:ext>
            </a:extLst>
          </p:cNvPr>
          <p:cNvSpPr txBox="1">
            <a:spLocks/>
          </p:cNvSpPr>
          <p:nvPr/>
        </p:nvSpPr>
        <p:spPr>
          <a:xfrm>
            <a:off x="1586626" y="4267585"/>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92D050"/>
                </a:solidFill>
                <a:latin typeface="Montserrat SemiBold"/>
                <a:cs typeface="Arial"/>
              </a:rPr>
              <a:t>06</a:t>
            </a:r>
          </a:p>
        </p:txBody>
      </p:sp>
      <p:sp>
        <p:nvSpPr>
          <p:cNvPr id="16" name="Espace réservé du texte 10">
            <a:extLst>
              <a:ext uri="{FF2B5EF4-FFF2-40B4-BE49-F238E27FC236}">
                <a16:creationId xmlns:a16="http://schemas.microsoft.com/office/drawing/2014/main" id="{0937F304-6DCC-43C3-AC75-91CC43B1A9CA}"/>
              </a:ext>
            </a:extLst>
          </p:cNvPr>
          <p:cNvSpPr txBox="1">
            <a:spLocks/>
          </p:cNvSpPr>
          <p:nvPr/>
        </p:nvSpPr>
        <p:spPr>
          <a:xfrm>
            <a:off x="1592174" y="4924145"/>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0070C0"/>
                </a:solidFill>
                <a:latin typeface="Montserrat SemiBold"/>
                <a:cs typeface="Arial"/>
              </a:rPr>
              <a:t>07</a:t>
            </a:r>
          </a:p>
        </p:txBody>
      </p:sp>
      <p:sp>
        <p:nvSpPr>
          <p:cNvPr id="19" name="Espace réservé du texte 7">
            <a:extLst>
              <a:ext uri="{FF2B5EF4-FFF2-40B4-BE49-F238E27FC236}">
                <a16:creationId xmlns:a16="http://schemas.microsoft.com/office/drawing/2014/main" id="{CB23B4AC-F5AC-4716-9771-5AD0F7465278}"/>
              </a:ext>
            </a:extLst>
          </p:cNvPr>
          <p:cNvSpPr txBox="1">
            <a:spLocks/>
          </p:cNvSpPr>
          <p:nvPr/>
        </p:nvSpPr>
        <p:spPr>
          <a:xfrm>
            <a:off x="2397849" y="4271531"/>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Communications clients</a:t>
            </a:r>
            <a:endParaRPr lang="fr-FR"/>
          </a:p>
        </p:txBody>
      </p:sp>
      <p:sp>
        <p:nvSpPr>
          <p:cNvPr id="2" name="Espace réservé du texte 10">
            <a:extLst>
              <a:ext uri="{FF2B5EF4-FFF2-40B4-BE49-F238E27FC236}">
                <a16:creationId xmlns:a16="http://schemas.microsoft.com/office/drawing/2014/main" id="{BBB4A358-8569-6082-D92A-F932F7DA158F}"/>
              </a:ext>
            </a:extLst>
          </p:cNvPr>
          <p:cNvSpPr txBox="1">
            <a:spLocks/>
          </p:cNvSpPr>
          <p:nvPr/>
        </p:nvSpPr>
        <p:spPr>
          <a:xfrm>
            <a:off x="1583800" y="5501925"/>
            <a:ext cx="678829" cy="678829"/>
          </a:xfrm>
          <a:prstGeom prst="rect">
            <a:avLst/>
          </a:prstGeom>
          <a:noFill/>
          <a:ln w="38100">
            <a:noFill/>
          </a:ln>
        </p:spPr>
        <p:txBody>
          <a:bodyPr vert="horz" wrap="none" lIns="72000" tIns="0" rIns="72000" bIns="0" rtlCol="0" anchor="ctr" anchorCtr="0">
            <a:noAutofit/>
          </a:bodyPr>
          <a:lstStyle>
            <a:lvl1pPr marL="0" marR="0" indent="0" algn="r" defTabSz="1219170" rtl="0" eaLnBrk="1" latinLnBrk="0" hangingPunct="1">
              <a:lnSpc>
                <a:spcPct val="100000"/>
              </a:lnSpc>
              <a:spcBef>
                <a:spcPts val="0"/>
              </a:spcBef>
              <a:spcAft>
                <a:spcPts val="0"/>
              </a:spcAft>
              <a:buClr>
                <a:schemeClr val="tx2"/>
              </a:buClr>
              <a:buFont typeface="Cambria Math" panose="02040503050406030204" pitchFamily="18" charset="0"/>
              <a:buNone/>
              <a:defRPr lang="fr-FR" sz="3733" b="1" i="0" u="none" strike="noStrike" kern="1200"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3700">
                <a:solidFill>
                  <a:srgbClr val="C00000"/>
                </a:solidFill>
                <a:latin typeface="Montserrat SemiBold"/>
                <a:cs typeface="Arial"/>
              </a:rPr>
              <a:t>08</a:t>
            </a:r>
          </a:p>
        </p:txBody>
      </p:sp>
      <p:sp>
        <p:nvSpPr>
          <p:cNvPr id="7" name="Espace réservé du texte 7">
            <a:extLst>
              <a:ext uri="{FF2B5EF4-FFF2-40B4-BE49-F238E27FC236}">
                <a16:creationId xmlns:a16="http://schemas.microsoft.com/office/drawing/2014/main" id="{25A47D19-F498-FB13-39B5-8E90EA205643}"/>
              </a:ext>
            </a:extLst>
          </p:cNvPr>
          <p:cNvSpPr txBox="1">
            <a:spLocks/>
          </p:cNvSpPr>
          <p:nvPr/>
        </p:nvSpPr>
        <p:spPr>
          <a:xfrm>
            <a:off x="2399524" y="5497922"/>
            <a:ext cx="8462087" cy="721177"/>
          </a:xfrm>
          <a:prstGeom prst="rect">
            <a:avLst/>
          </a:prstGeom>
        </p:spPr>
        <p:txBody>
          <a:bodyPr vert="horz" lIns="0" tIns="0" rIns="0" bIns="0" rtlCol="0" anchor="ctr" anchorCtr="0">
            <a:normAutofit/>
          </a:bodyPr>
          <a:lstStyle>
            <a:lvl1pPr marL="0" marR="0" indent="0" algn="l" defTabSz="1219170" rtl="0" eaLnBrk="1" latinLnBrk="0" hangingPunct="1">
              <a:lnSpc>
                <a:spcPct val="70000"/>
              </a:lnSpc>
              <a:spcBef>
                <a:spcPts val="0"/>
              </a:spcBef>
              <a:spcAft>
                <a:spcPts val="0"/>
              </a:spcAft>
              <a:buClr>
                <a:schemeClr val="tx2"/>
              </a:buClr>
              <a:buFont typeface="Cambria Math" panose="02040503050406030204" pitchFamily="18" charset="0"/>
              <a:buNone/>
              <a:defRPr lang="fr-FR" sz="2667" b="0" i="0" u="none" strike="noStrike" kern="1200" cap="none" dirty="0" smtClean="0">
                <a:solidFill>
                  <a:srgbClr val="000000"/>
                </a:solidFill>
                <a:latin typeface="Arial Narrow" panose="020B0606020202030204" pitchFamily="34" charset="0"/>
                <a:ea typeface="Arial"/>
                <a:cs typeface="Arial"/>
                <a:sym typeface="Arial"/>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sz="2650">
                <a:latin typeface="Arial Narrow"/>
              </a:rPr>
              <a:t>Pour en savoir +</a:t>
            </a:r>
            <a:endParaRPr lang="fr-FR"/>
          </a:p>
        </p:txBody>
      </p:sp>
      <p:sp>
        <p:nvSpPr>
          <p:cNvPr id="22" name="Rectangle 21">
            <a:extLst>
              <a:ext uri="{FF2B5EF4-FFF2-40B4-BE49-F238E27FC236}">
                <a16:creationId xmlns:a16="http://schemas.microsoft.com/office/drawing/2014/main" id="{61B4C142-15F7-432A-A3F4-0450DDDF1088}"/>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26534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chemeClr val="tx2"/>
                </a:solidFill>
              </a:rPr>
              <a:t>01</a:t>
            </a:r>
          </a:p>
        </p:txBody>
      </p:sp>
      <p:sp>
        <p:nvSpPr>
          <p:cNvPr id="3" name="Espace réservé du texte 2"/>
          <p:cNvSpPr>
            <a:spLocks noGrp="1"/>
          </p:cNvSpPr>
          <p:nvPr>
            <p:ph type="body" sz="quarter" idx="13"/>
          </p:nvPr>
        </p:nvSpPr>
        <p:spPr>
          <a:xfrm>
            <a:off x="2927772" y="3614473"/>
            <a:ext cx="8627757" cy="1442781"/>
          </a:xfrm>
        </p:spPr>
        <p:txBody>
          <a:bodyPr/>
          <a:lstStyle/>
          <a:p>
            <a:r>
              <a:rPr lang="fr-FR" sz="3600">
                <a:latin typeface="Montserrat SemiBold"/>
                <a:cs typeface="Arial"/>
              </a:rPr>
              <a:t>POURQUOI UN EMPRUNT BPCE ?</a:t>
            </a:r>
          </a:p>
        </p:txBody>
      </p:sp>
      <p:sp>
        <p:nvSpPr>
          <p:cNvPr id="4" name="Rectangle 3">
            <a:extLst>
              <a:ext uri="{FF2B5EF4-FFF2-40B4-BE49-F238E27FC236}">
                <a16:creationId xmlns:a16="http://schemas.microsoft.com/office/drawing/2014/main" id="{D32BE5D7-C1E6-42BB-B9B5-00BE75A8EDC8}"/>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86823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latin typeface="Montserrat ExtraBold"/>
                <a:cs typeface="Arial"/>
              </a:rPr>
              <a:t>CONTEXTE ECONOMIQUE</a:t>
            </a:r>
            <a:endParaRPr lang="fr-FR"/>
          </a:p>
        </p:txBody>
      </p:sp>
      <p:sp>
        <p:nvSpPr>
          <p:cNvPr id="6" name="ZoneTexte 5">
            <a:extLst>
              <a:ext uri="{FF2B5EF4-FFF2-40B4-BE49-F238E27FC236}">
                <a16:creationId xmlns:a16="http://schemas.microsoft.com/office/drawing/2014/main" id="{44DA5C7A-7AFC-40E5-AB7C-4D3844B1FE78}"/>
              </a:ext>
            </a:extLst>
          </p:cNvPr>
          <p:cNvSpPr txBox="1"/>
          <p:nvPr/>
        </p:nvSpPr>
        <p:spPr>
          <a:xfrm>
            <a:off x="578454" y="1405112"/>
            <a:ext cx="10741860" cy="404777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fr-FR" sz="1600" i="0" u="none" strike="noStrike" kern="1200" cap="none" spc="0" normalizeH="0" baseline="0" noProof="0" dirty="0">
                <a:ln>
                  <a:noFill/>
                </a:ln>
                <a:solidFill>
                  <a:srgbClr val="000000"/>
                </a:solidFill>
                <a:effectLst/>
                <a:uLnTx/>
                <a:uFillTx/>
                <a:latin typeface="Arial"/>
                <a:ea typeface="+mn-ea"/>
                <a:cs typeface="+mn-cs"/>
              </a:rPr>
              <a:t>L’augmentation des prix à la consommation s’est accélérée </a:t>
            </a:r>
            <a:r>
              <a:rPr kumimoji="0" lang="fr-FR" sz="1600" b="0" i="0" u="none" strike="noStrike" kern="1200" cap="none" spc="0" normalizeH="0" baseline="0" noProof="0" dirty="0">
                <a:ln>
                  <a:noFill/>
                </a:ln>
                <a:solidFill>
                  <a:srgbClr val="000000"/>
                </a:solidFill>
                <a:effectLst/>
                <a:uLnTx/>
                <a:uFillTx/>
                <a:latin typeface="Arial"/>
                <a:ea typeface="+mn-ea"/>
                <a:cs typeface="+mn-cs"/>
              </a:rPr>
              <a:t>depuis le mois de février en raison de la guerre en Ukraine (flambée des matières énergétiques et agricoles…) et du confinement en Chine ;</a:t>
            </a:r>
            <a:endParaRPr lang="fr-FR" sz="1600" b="0" i="0" u="none" strike="noStrike" kern="1200" cap="none" spc="0" normalizeH="0" baseline="0" noProof="0" dirty="0">
              <a:ln>
                <a:noFill/>
              </a:ln>
              <a:solidFill>
                <a:srgbClr val="000000"/>
              </a:solidFill>
              <a:effectLst/>
              <a:uLnTx/>
              <a:uFillTx/>
              <a:latin typeface="Arial"/>
              <a:cs typeface="Arial"/>
            </a:endParaRPr>
          </a:p>
          <a:p>
            <a:pPr marL="285750" marR="0" lvl="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lang="fr-FR" sz="1600" dirty="0">
                <a:solidFill>
                  <a:srgbClr val="000000"/>
                </a:solidFill>
                <a:latin typeface="Arial"/>
              </a:rPr>
              <a:t>A fin juin 2022, </a:t>
            </a:r>
            <a:r>
              <a:rPr lang="fr-FR" sz="1600" b="1" dirty="0">
                <a:solidFill>
                  <a:srgbClr val="CC3399"/>
                </a:solidFill>
                <a:latin typeface="Arial"/>
              </a:rPr>
              <a:t>une inflation de 5,8%, sur un an</a:t>
            </a:r>
            <a:r>
              <a:rPr lang="fr-FR" sz="1600" b="1" dirty="0">
                <a:solidFill>
                  <a:srgbClr val="000000"/>
                </a:solidFill>
                <a:latin typeface="Arial"/>
              </a:rPr>
              <a:t>, </a:t>
            </a:r>
            <a:r>
              <a:rPr lang="fr-FR" sz="1600" dirty="0">
                <a:solidFill>
                  <a:srgbClr val="000000"/>
                </a:solidFill>
                <a:latin typeface="Arial"/>
              </a:rPr>
              <a:t>en France</a:t>
            </a:r>
            <a:r>
              <a:rPr lang="fr-FR" sz="1600" b="1" dirty="0">
                <a:solidFill>
                  <a:srgbClr val="000000"/>
                </a:solidFill>
                <a:latin typeface="Arial"/>
              </a:rPr>
              <a:t> </a:t>
            </a:r>
            <a:r>
              <a:rPr lang="fr-FR" sz="1600" dirty="0">
                <a:solidFill>
                  <a:srgbClr val="000000"/>
                </a:solidFill>
                <a:latin typeface="Arial"/>
              </a:rPr>
              <a:t>;</a:t>
            </a:r>
            <a:endParaRPr lang="fr-FR" sz="1600" b="0" i="0" u="none" strike="noStrike" kern="1200" cap="none" spc="0" normalizeH="0" baseline="0" noProof="0" dirty="0">
              <a:ln>
                <a:noFill/>
              </a:ln>
              <a:solidFill>
                <a:srgbClr val="000000"/>
              </a:solidFill>
              <a:effectLst/>
              <a:uLnTx/>
              <a:uFillTx/>
              <a:latin typeface="Arial"/>
              <a:cs typeface="Arial"/>
            </a:endParaRPr>
          </a:p>
          <a:p>
            <a:pPr marL="285750" indent="-285750">
              <a:lnSpc>
                <a:spcPct val="150000"/>
              </a:lnSpc>
              <a:spcBef>
                <a:spcPts val="600"/>
              </a:spcBef>
              <a:buFont typeface="Arial" panose="020B0604020202020204" pitchFamily="34" charset="0"/>
              <a:buChar char="•"/>
              <a:defRPr/>
            </a:pPr>
            <a:r>
              <a:rPr lang="fr-FR" sz="1600" b="1" dirty="0">
                <a:solidFill>
                  <a:srgbClr val="CC3399"/>
                </a:solidFill>
                <a:latin typeface="Arial"/>
              </a:rPr>
              <a:t>La</a:t>
            </a:r>
            <a:r>
              <a:rPr kumimoji="0" lang="fr-FR" sz="1600" b="1" i="0" u="none" strike="noStrike" kern="1200" cap="none" spc="0" normalizeH="0" baseline="0" noProof="0" dirty="0">
                <a:ln>
                  <a:noFill/>
                </a:ln>
                <a:solidFill>
                  <a:srgbClr val="CC3399"/>
                </a:solidFill>
                <a:effectLst/>
                <a:uLnTx/>
                <a:uFillTx/>
                <a:latin typeface="Arial"/>
                <a:ea typeface="+mn-ea"/>
                <a:cs typeface="+mn-cs"/>
              </a:rPr>
              <a:t> Banque Centrale </a:t>
            </a:r>
            <a:r>
              <a:rPr lang="fr-FR" sz="1600" b="1" dirty="0">
                <a:solidFill>
                  <a:srgbClr val="CC3399"/>
                </a:solidFill>
                <a:latin typeface="Arial"/>
              </a:rPr>
              <a:t>E</a:t>
            </a:r>
            <a:r>
              <a:rPr kumimoji="0" lang="fr-FR" sz="1600" b="1" i="0" u="none" strike="noStrike" kern="1200" cap="none" spc="0" normalizeH="0" baseline="0" noProof="0" dirty="0" err="1">
                <a:ln>
                  <a:noFill/>
                </a:ln>
                <a:solidFill>
                  <a:srgbClr val="CC3399"/>
                </a:solidFill>
                <a:effectLst/>
                <a:uLnTx/>
                <a:uFillTx/>
                <a:latin typeface="Arial"/>
                <a:ea typeface="+mn-ea"/>
                <a:cs typeface="+mn-cs"/>
              </a:rPr>
              <a:t>uropéenne</a:t>
            </a:r>
            <a:r>
              <a:rPr kumimoji="0" lang="fr-FR" sz="1600" b="1" i="0" u="none" strike="noStrike" kern="1200" cap="none" spc="0" normalizeH="0" baseline="0" noProof="0" dirty="0">
                <a:ln>
                  <a:noFill/>
                </a:ln>
                <a:solidFill>
                  <a:srgbClr val="CC3399"/>
                </a:solidFill>
                <a:effectLst/>
                <a:uLnTx/>
                <a:uFillTx/>
                <a:latin typeface="Arial"/>
                <a:ea typeface="+mn-ea"/>
                <a:cs typeface="+mn-cs"/>
              </a:rPr>
              <a:t> (BCE) est engagée dans un mouvement de hausse progressive des taux d’intérêts </a:t>
            </a:r>
            <a:r>
              <a:rPr kumimoji="0" lang="fr-FR" sz="1600" b="0" i="0" u="none" strike="noStrike" kern="1200" cap="none" spc="0" normalizeH="0" baseline="0" noProof="0" dirty="0">
                <a:ln>
                  <a:noFill/>
                </a:ln>
                <a:solidFill>
                  <a:srgbClr val="000000"/>
                </a:solidFill>
                <a:effectLst/>
                <a:uLnTx/>
                <a:uFillTx/>
                <a:latin typeface="Arial"/>
                <a:ea typeface="+mn-ea"/>
                <a:cs typeface="+mn-cs"/>
              </a:rPr>
              <a:t>pour essayer de maîtriser l’inflation. Dès à présent, on constate une hausse des taux longs (OAT 10 ans) qui s’établissent autour de 2% actuellement alors qu’ils étaient encore négatifs il y a encore un an ;</a:t>
            </a:r>
            <a:endParaRPr lang="fr-FR" sz="1600" b="1" i="0" u="none" strike="noStrike" kern="1200" cap="none" spc="0" normalizeH="0" baseline="0" noProof="0" dirty="0">
              <a:ln>
                <a:noFill/>
              </a:ln>
              <a:solidFill>
                <a:srgbClr val="000000"/>
              </a:solidFill>
              <a:effectLst/>
              <a:uLnTx/>
              <a:uFillTx/>
              <a:latin typeface="Arial"/>
              <a:cs typeface="Arial"/>
            </a:endParaRPr>
          </a:p>
          <a:p>
            <a:pPr marL="285750" indent="-285750">
              <a:lnSpc>
                <a:spcPct val="150000"/>
              </a:lnSpc>
              <a:spcBef>
                <a:spcPts val="600"/>
              </a:spcBef>
              <a:buFont typeface="Arial" panose="020B0604020202020204" pitchFamily="34" charset="0"/>
              <a:buChar char="•"/>
              <a:defRPr/>
            </a:pPr>
            <a:r>
              <a:rPr lang="fr-FR" sz="1600" dirty="0">
                <a:solidFill>
                  <a:srgbClr val="000000"/>
                </a:solidFill>
                <a:latin typeface="Arial"/>
              </a:rPr>
              <a:t>A compter du 1</a:t>
            </a:r>
            <a:r>
              <a:rPr lang="fr-FR" sz="1600" baseline="30000" dirty="0">
                <a:solidFill>
                  <a:srgbClr val="000000"/>
                </a:solidFill>
                <a:latin typeface="Arial"/>
              </a:rPr>
              <a:t>er</a:t>
            </a:r>
            <a:r>
              <a:rPr lang="fr-FR" sz="1600" dirty="0">
                <a:solidFill>
                  <a:srgbClr val="000000"/>
                </a:solidFill>
                <a:latin typeface="Arial"/>
              </a:rPr>
              <a:t> août 2022, l</a:t>
            </a:r>
            <a:r>
              <a:rPr kumimoji="0" lang="fr-FR" sz="1600" b="0" i="0" u="none" strike="noStrike" kern="1200" cap="none" spc="0" normalizeH="0" baseline="0" noProof="0" dirty="0">
                <a:ln>
                  <a:noFill/>
                </a:ln>
                <a:solidFill>
                  <a:srgbClr val="000000"/>
                </a:solidFill>
                <a:effectLst/>
                <a:uLnTx/>
                <a:uFillTx/>
                <a:latin typeface="Arial"/>
                <a:ea typeface="+mn-ea"/>
                <a:cs typeface="+mn-cs"/>
              </a:rPr>
              <a:t>e taux de rémunération </a:t>
            </a:r>
            <a:r>
              <a:rPr kumimoji="0" lang="fr-FR" sz="1600" b="0" i="0" u="none" strike="noStrike" kern="1200" cap="none" spc="0" normalizeH="0" baseline="0" noProof="0" dirty="0">
                <a:ln>
                  <a:noFill/>
                </a:ln>
                <a:solidFill>
                  <a:srgbClr val="CC3399"/>
                </a:solidFill>
                <a:effectLst/>
                <a:uLnTx/>
                <a:uFillTx/>
                <a:latin typeface="Arial"/>
                <a:ea typeface="+mn-ea"/>
                <a:cs typeface="+mn-cs"/>
              </a:rPr>
              <a:t>du </a:t>
            </a:r>
            <a:r>
              <a:rPr kumimoji="0" lang="fr-FR" sz="1600" b="1" i="0" u="none" strike="noStrike" kern="1200" cap="none" spc="0" normalizeH="0" baseline="0" noProof="0" dirty="0">
                <a:ln>
                  <a:noFill/>
                </a:ln>
                <a:solidFill>
                  <a:srgbClr val="CC3399"/>
                </a:solidFill>
                <a:effectLst/>
                <a:uLnTx/>
                <a:uFillTx/>
                <a:latin typeface="Arial"/>
                <a:ea typeface="+mn-ea"/>
                <a:cs typeface="+mn-cs"/>
              </a:rPr>
              <a:t>Livret A et du LDDS est porté à </a:t>
            </a:r>
            <a:r>
              <a:rPr lang="fr-FR" sz="1600" b="1" dirty="0">
                <a:solidFill>
                  <a:srgbClr val="CC3399"/>
                </a:solidFill>
                <a:latin typeface="Arial"/>
              </a:rPr>
              <a:t>2% </a:t>
            </a:r>
            <a:r>
              <a:rPr lang="fr-FR" sz="1600" dirty="0">
                <a:solidFill>
                  <a:srgbClr val="CC3399"/>
                </a:solidFill>
                <a:latin typeface="Arial"/>
              </a:rPr>
              <a:t>et à </a:t>
            </a:r>
            <a:r>
              <a:rPr lang="fr-FR" sz="1600" b="1" dirty="0">
                <a:solidFill>
                  <a:srgbClr val="CC3399"/>
                </a:solidFill>
                <a:latin typeface="Arial"/>
              </a:rPr>
              <a:t>4,60% pour le </a:t>
            </a:r>
            <a:r>
              <a:rPr kumimoji="0" lang="fr-FR" sz="1600" b="1" i="0" u="none" strike="noStrike" kern="1200" cap="none" spc="0" normalizeH="0" baseline="0" noProof="0" dirty="0">
                <a:ln>
                  <a:noFill/>
                </a:ln>
                <a:solidFill>
                  <a:srgbClr val="CC3399"/>
                </a:solidFill>
                <a:effectLst/>
                <a:uLnTx/>
                <a:uFillTx/>
                <a:latin typeface="Arial"/>
                <a:ea typeface="+mn-ea"/>
                <a:cs typeface="+mn-cs"/>
              </a:rPr>
              <a:t>LEP</a:t>
            </a:r>
            <a:r>
              <a:rPr lang="fr-FR" sz="1600" dirty="0">
                <a:solidFill>
                  <a:srgbClr val="000000"/>
                </a:solidFill>
                <a:latin typeface="Arial"/>
              </a:rPr>
              <a:t> ;</a:t>
            </a:r>
          </a:p>
          <a:p>
            <a:pPr marL="285750" indent="-285750">
              <a:lnSpc>
                <a:spcPct val="150000"/>
              </a:lnSpc>
              <a:spcBef>
                <a:spcPts val="600"/>
              </a:spcBef>
              <a:buFont typeface="Arial" panose="020B0604020202020204" pitchFamily="34" charset="0"/>
              <a:buChar char="•"/>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Le contexte économique est marqué par 2 chocs profonds (la crise sanitaire et le conflit russo-ukrainien) qui ont pour conséquence de perturber fortement les marchés obligataires et actions.</a:t>
            </a: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8" name="ZoneTexte 7">
            <a:extLst>
              <a:ext uri="{FF2B5EF4-FFF2-40B4-BE49-F238E27FC236}">
                <a16:creationId xmlns:a16="http://schemas.microsoft.com/office/drawing/2014/main" id="{3F2AE2B9-11A9-4654-92DE-027BAD426706}"/>
              </a:ext>
            </a:extLst>
          </p:cNvPr>
          <p:cNvSpPr txBox="1"/>
          <p:nvPr/>
        </p:nvSpPr>
        <p:spPr>
          <a:xfrm>
            <a:off x="3905250" y="6475689"/>
            <a:ext cx="5422900" cy="246221"/>
          </a:xfrm>
          <a:prstGeom prst="rect">
            <a:avLst/>
          </a:prstGeom>
          <a:noFill/>
        </p:spPr>
        <p:txBody>
          <a:bodyPr wrap="squar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717242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latin typeface="Montserrat ExtraBold"/>
                <a:cs typeface="Arial"/>
              </a:rPr>
              <a:t>DEFINITION GENERALE D'UN EMPRUNT</a:t>
            </a:r>
            <a:br>
              <a:rPr lang="fr-FR">
                <a:latin typeface="Montserrat ExtraBold"/>
                <a:cs typeface="Arial"/>
              </a:rPr>
            </a:br>
            <a:r>
              <a:rPr lang="fr-FR">
                <a:latin typeface="Montserrat ExtraBold"/>
                <a:cs typeface="Arial"/>
              </a:rPr>
              <a:t>OBLIGATAIRE</a:t>
            </a:r>
            <a:endParaRPr lang="fr-F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4" name="ZoneTexte 3">
            <a:extLst>
              <a:ext uri="{FF2B5EF4-FFF2-40B4-BE49-F238E27FC236}">
                <a16:creationId xmlns:a16="http://schemas.microsoft.com/office/drawing/2014/main" id="{9EDCCA51-36A7-AED4-2E7A-847F6B9C9D71}"/>
              </a:ext>
            </a:extLst>
          </p:cNvPr>
          <p:cNvSpPr txBox="1"/>
          <p:nvPr/>
        </p:nvSpPr>
        <p:spPr>
          <a:xfrm>
            <a:off x="1131345" y="1782754"/>
            <a:ext cx="10681397"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fr-FR" dirty="0">
                <a:cs typeface="Arial"/>
              </a:rPr>
              <a:t> Un emprunt obligataire est constitué d'obligations qui sont des </a:t>
            </a:r>
            <a:r>
              <a:rPr lang="fr-FR" b="1" dirty="0">
                <a:solidFill>
                  <a:schemeClr val="tx2"/>
                </a:solidFill>
                <a:cs typeface="Arial"/>
              </a:rPr>
              <a:t>titres de créances émis </a:t>
            </a:r>
            <a:r>
              <a:rPr lang="fr-FR" dirty="0">
                <a:cs typeface="Arial"/>
              </a:rPr>
              <a:t>par un Etat, une collectivité locale ou </a:t>
            </a:r>
            <a:r>
              <a:rPr lang="fr-FR" b="1" dirty="0">
                <a:solidFill>
                  <a:schemeClr val="tx2"/>
                </a:solidFill>
                <a:cs typeface="Arial"/>
              </a:rPr>
              <a:t>une entreprise</a:t>
            </a:r>
            <a:r>
              <a:rPr lang="fr-FR" dirty="0">
                <a:cs typeface="Arial"/>
              </a:rPr>
              <a:t>, sur les marchés financiers pour une durée déterminée à l'avance par l'émetteur ;</a:t>
            </a:r>
            <a:endParaRPr lang="fr-FR" dirty="0"/>
          </a:p>
          <a:p>
            <a:r>
              <a:rPr lang="fr-FR" dirty="0">
                <a:cs typeface="Arial"/>
              </a:rPr>
              <a:t> ​</a:t>
            </a:r>
            <a:endParaRPr lang="fr-FR" dirty="0"/>
          </a:p>
          <a:p>
            <a:pPr>
              <a:buFont typeface="Arial"/>
              <a:buChar char="•"/>
            </a:pPr>
            <a:r>
              <a:rPr lang="fr-FR" dirty="0">
                <a:cs typeface="Arial"/>
              </a:rPr>
              <a:t> La souscription à l'emprunt donne aux clients </a:t>
            </a:r>
            <a:r>
              <a:rPr lang="fr-FR" b="1" dirty="0">
                <a:solidFill>
                  <a:schemeClr val="tx2"/>
                </a:solidFill>
                <a:cs typeface="Arial"/>
              </a:rPr>
              <a:t>le droit à perception d'intérêt (coupon) payable par l'émetteur périodiquement ou à l'échéance</a:t>
            </a:r>
            <a:r>
              <a:rPr lang="fr-FR" dirty="0">
                <a:cs typeface="Arial"/>
              </a:rPr>
              <a:t>;</a:t>
            </a:r>
          </a:p>
          <a:p>
            <a:r>
              <a:rPr lang="fr-FR" dirty="0">
                <a:cs typeface="Arial"/>
              </a:rPr>
              <a:t>​</a:t>
            </a:r>
          </a:p>
          <a:p>
            <a:pPr>
              <a:buChar char="•"/>
            </a:pPr>
            <a:r>
              <a:rPr lang="fr-FR" b="1" dirty="0">
                <a:cs typeface="Arial"/>
              </a:rPr>
              <a:t> </a:t>
            </a:r>
            <a:r>
              <a:rPr lang="fr-FR" b="1" dirty="0">
                <a:solidFill>
                  <a:schemeClr val="tx2"/>
                </a:solidFill>
                <a:cs typeface="Arial"/>
              </a:rPr>
              <a:t>Le taux d'intérêt peut être fixe ou variable</a:t>
            </a:r>
            <a:r>
              <a:rPr lang="fr-FR" b="1" dirty="0">
                <a:cs typeface="Arial"/>
              </a:rPr>
              <a:t> </a:t>
            </a:r>
            <a:r>
              <a:rPr lang="fr-FR" dirty="0">
                <a:cs typeface="Arial"/>
              </a:rPr>
              <a:t>; ​</a:t>
            </a:r>
          </a:p>
          <a:p>
            <a:endParaRPr lang="fr-FR" dirty="0">
              <a:cs typeface="Arial"/>
            </a:endParaRPr>
          </a:p>
          <a:p>
            <a:pPr>
              <a:buChar char="•"/>
            </a:pPr>
            <a:r>
              <a:rPr lang="fr-FR" b="1" dirty="0">
                <a:cs typeface="Arial"/>
              </a:rPr>
              <a:t> </a:t>
            </a:r>
            <a:r>
              <a:rPr lang="fr-FR" b="1" dirty="0">
                <a:solidFill>
                  <a:schemeClr val="tx2"/>
                </a:solidFill>
                <a:cs typeface="Arial"/>
              </a:rPr>
              <a:t>L'obligation est remboursée à l'échéance</a:t>
            </a:r>
            <a:r>
              <a:rPr lang="fr-FR" dirty="0">
                <a:cs typeface="Arial"/>
              </a:rPr>
              <a:t>, soit au capital de départ (nominal), soit à un prix défini par l’émetteur (par exemple nominal de l'obligation majoré d’une prime de remboursement).​</a:t>
            </a:r>
          </a:p>
          <a:p>
            <a:pPr>
              <a:buChar char="•"/>
            </a:pPr>
            <a:endParaRPr lang="fr-FR" dirty="0">
              <a:cs typeface="Arial"/>
            </a:endParaRPr>
          </a:p>
          <a:p>
            <a:r>
              <a:rPr lang="fr-FR" dirty="0">
                <a:cs typeface="Arial"/>
              </a:rPr>
              <a:t>Nb. Voir glossaire en annexe</a:t>
            </a:r>
          </a:p>
        </p:txBody>
      </p:sp>
      <p:sp>
        <p:nvSpPr>
          <p:cNvPr id="6" name="Rectangle 5">
            <a:extLst>
              <a:ext uri="{FF2B5EF4-FFF2-40B4-BE49-F238E27FC236}">
                <a16:creationId xmlns:a16="http://schemas.microsoft.com/office/drawing/2014/main" id="{06DC2291-9EA7-45A9-9243-93B47C3CFD55}"/>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639661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p:txBody>
          <a:bodyPr/>
          <a:lstStyle/>
          <a:p>
            <a:r>
              <a:rPr lang="fr-FR"/>
              <a:t>Pourquoi un emprunt BPCE ?</a:t>
            </a:r>
          </a:p>
        </p:txBody>
      </p:sp>
      <p:sp>
        <p:nvSpPr>
          <p:cNvPr id="9" name="Rectangle : coins arrondis 8">
            <a:extLst>
              <a:ext uri="{FF2B5EF4-FFF2-40B4-BE49-F238E27FC236}">
                <a16:creationId xmlns:a16="http://schemas.microsoft.com/office/drawing/2014/main" id="{50057F40-840A-4A61-B9E7-CFA67DC35B17}"/>
              </a:ext>
            </a:extLst>
          </p:cNvPr>
          <p:cNvSpPr/>
          <p:nvPr/>
        </p:nvSpPr>
        <p:spPr>
          <a:xfrm>
            <a:off x="329950" y="1028071"/>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client</a:t>
            </a:r>
          </a:p>
        </p:txBody>
      </p:sp>
      <p:sp>
        <p:nvSpPr>
          <p:cNvPr id="10" name="Rectangle : coins arrondis 9">
            <a:extLst>
              <a:ext uri="{FF2B5EF4-FFF2-40B4-BE49-F238E27FC236}">
                <a16:creationId xmlns:a16="http://schemas.microsoft.com/office/drawing/2014/main" id="{3B3ED8B4-F287-46E9-B343-F50BDB0AD8FD}"/>
              </a:ext>
            </a:extLst>
          </p:cNvPr>
          <p:cNvSpPr/>
          <p:nvPr/>
        </p:nvSpPr>
        <p:spPr>
          <a:xfrm>
            <a:off x="6695658" y="1023889"/>
            <a:ext cx="5442443"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a:solidFill>
                  <a:schemeClr val="bg1"/>
                </a:solidFill>
                <a:latin typeface="+mj-lt"/>
              </a:rPr>
              <a:t>Intérêts pour le Groupe</a:t>
            </a:r>
          </a:p>
        </p:txBody>
      </p:sp>
      <p:cxnSp>
        <p:nvCxnSpPr>
          <p:cNvPr id="16" name="Connecteur droit 15">
            <a:extLst>
              <a:ext uri="{FF2B5EF4-FFF2-40B4-BE49-F238E27FC236}">
                <a16:creationId xmlns:a16="http://schemas.microsoft.com/office/drawing/2014/main" id="{3A8AB240-7B50-46D7-BEA3-9E5D2061675E}"/>
              </a:ext>
            </a:extLst>
          </p:cNvPr>
          <p:cNvCxnSpPr>
            <a:cxnSpLocks/>
          </p:cNvCxnSpPr>
          <p:nvPr/>
        </p:nvCxnSpPr>
        <p:spPr>
          <a:xfrm>
            <a:off x="6127331" y="1023889"/>
            <a:ext cx="0" cy="463694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0F88AF5E-983E-49EC-9E6E-40B94E69D84C}"/>
              </a:ext>
            </a:extLst>
          </p:cNvPr>
          <p:cNvPicPr>
            <a:picLocks noChangeAspect="1"/>
          </p:cNvPicPr>
          <p:nvPr/>
        </p:nvPicPr>
        <p:blipFill>
          <a:blip r:embed="rId2"/>
          <a:stretch>
            <a:fillRect/>
          </a:stretch>
        </p:blipFill>
        <p:spPr>
          <a:xfrm>
            <a:off x="11380703" y="156370"/>
            <a:ext cx="472587" cy="472587"/>
          </a:xfrm>
          <a:prstGeom prst="rect">
            <a:avLst/>
          </a:prstGeom>
        </p:spPr>
      </p:pic>
      <p:sp>
        <p:nvSpPr>
          <p:cNvPr id="13" name="Rectangle : coins arrondis 12">
            <a:extLst>
              <a:ext uri="{FF2B5EF4-FFF2-40B4-BE49-F238E27FC236}">
                <a16:creationId xmlns:a16="http://schemas.microsoft.com/office/drawing/2014/main" id="{B8C7A730-50DE-4BB2-902C-0867132C6508}"/>
              </a:ext>
            </a:extLst>
          </p:cNvPr>
          <p:cNvSpPr/>
          <p:nvPr/>
        </p:nvSpPr>
        <p:spPr>
          <a:xfrm>
            <a:off x="7179255" y="980373"/>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7" name="Rectangle : coins arrondis 16">
            <a:extLst>
              <a:ext uri="{FF2B5EF4-FFF2-40B4-BE49-F238E27FC236}">
                <a16:creationId xmlns:a16="http://schemas.microsoft.com/office/drawing/2014/main" id="{CED5028A-151E-4AB8-9FAF-E43E05C566AF}"/>
              </a:ext>
            </a:extLst>
          </p:cNvPr>
          <p:cNvSpPr/>
          <p:nvPr/>
        </p:nvSpPr>
        <p:spPr>
          <a:xfrm>
            <a:off x="923703" y="1024167"/>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8" name="Rectangle : coins arrondis 17">
            <a:extLst>
              <a:ext uri="{FF2B5EF4-FFF2-40B4-BE49-F238E27FC236}">
                <a16:creationId xmlns:a16="http://schemas.microsoft.com/office/drawing/2014/main" id="{A35D387D-D75C-4396-9834-E9A4E9E661B9}"/>
              </a:ext>
            </a:extLst>
          </p:cNvPr>
          <p:cNvSpPr/>
          <p:nvPr/>
        </p:nvSpPr>
        <p:spPr>
          <a:xfrm>
            <a:off x="329950" y="1028071"/>
            <a:ext cx="557763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mj-lt"/>
              </a:rPr>
              <a:t>Intérêts pour le client</a:t>
            </a:r>
          </a:p>
        </p:txBody>
      </p:sp>
      <p:sp>
        <p:nvSpPr>
          <p:cNvPr id="19" name="ZoneTexte 18">
            <a:extLst>
              <a:ext uri="{FF2B5EF4-FFF2-40B4-BE49-F238E27FC236}">
                <a16:creationId xmlns:a16="http://schemas.microsoft.com/office/drawing/2014/main" id="{E60C4217-E213-41CE-ADD0-35D452AB5A33}"/>
              </a:ext>
            </a:extLst>
          </p:cNvPr>
          <p:cNvSpPr txBox="1"/>
          <p:nvPr/>
        </p:nvSpPr>
        <p:spPr>
          <a:xfrm>
            <a:off x="367613" y="1720892"/>
            <a:ext cx="5461687" cy="4197752"/>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200" b="1" i="0" dirty="0">
                <a:solidFill>
                  <a:schemeClr val="tx2"/>
                </a:solidFill>
                <a:effectLst/>
                <a:latin typeface="+mj-lt"/>
              </a:rPr>
              <a:t>Garantie de capital à l’échéance</a:t>
            </a:r>
            <a:r>
              <a:rPr lang="fr-FR" sz="1200" b="1" dirty="0">
                <a:solidFill>
                  <a:schemeClr val="tx2"/>
                </a:solidFill>
                <a:latin typeface="+mj-lt"/>
              </a:rPr>
              <a:t>  </a:t>
            </a:r>
            <a:endParaRPr lang="fr-FR" sz="1200" b="1" i="0" dirty="0">
              <a:solidFill>
                <a:schemeClr val="tx2"/>
              </a:solidFill>
              <a:effectLst/>
              <a:latin typeface="+mj-lt"/>
            </a:endParaRPr>
          </a:p>
          <a:p>
            <a:pPr>
              <a:lnSpc>
                <a:spcPct val="150000"/>
              </a:lnSpc>
              <a:spcBef>
                <a:spcPts val="600"/>
              </a:spcBef>
            </a:pPr>
            <a:r>
              <a:rPr lang="fr-FR" sz="1200" dirty="0">
                <a:latin typeface="+mj-lt"/>
              </a:rPr>
              <a:t>U</a:t>
            </a:r>
            <a:r>
              <a:rPr lang="fr-FR" sz="1200" b="0" i="0" dirty="0">
                <a:solidFill>
                  <a:srgbClr val="1A1A1A"/>
                </a:solidFill>
                <a:effectLst/>
                <a:latin typeface="+mj-lt"/>
              </a:rPr>
              <a:t>ne obligation</a:t>
            </a:r>
            <a:r>
              <a:rPr lang="fr-FR" sz="1200" dirty="0">
                <a:solidFill>
                  <a:srgbClr val="1A1A1A"/>
                </a:solidFill>
                <a:latin typeface="+mj-lt"/>
              </a:rPr>
              <a:t> sera</a:t>
            </a:r>
            <a:r>
              <a:rPr lang="fr-FR" sz="1200" b="0" i="0" dirty="0">
                <a:solidFill>
                  <a:srgbClr val="1A1A1A"/>
                </a:solidFill>
                <a:effectLst/>
                <a:latin typeface="+mj-lt"/>
              </a:rPr>
              <a:t> toujours </a:t>
            </a:r>
            <a:r>
              <a:rPr lang="fr-FR" sz="1200" i="0" dirty="0">
                <a:effectLst/>
                <a:latin typeface="+mj-lt"/>
              </a:rPr>
              <a:t>remboursée à l’échéance</a:t>
            </a:r>
            <a:r>
              <a:rPr lang="fr-FR" sz="1200" dirty="0">
                <a:latin typeface="+mj-lt"/>
              </a:rPr>
              <a:t> au minimum au nominal sauf défaut de l'émetteur. </a:t>
            </a:r>
            <a:endParaRPr lang="fr-FR" sz="1200" b="1" dirty="0">
              <a:latin typeface="+mj-lt"/>
            </a:endParaRPr>
          </a:p>
          <a:p>
            <a:pPr marL="171450" indent="-171450">
              <a:lnSpc>
                <a:spcPct val="150000"/>
              </a:lnSpc>
              <a:spcBef>
                <a:spcPts val="600"/>
              </a:spcBef>
              <a:buFont typeface="Wingdings" panose="05000000000000000000" pitchFamily="2" charset="2"/>
              <a:buChar char="ü"/>
            </a:pPr>
            <a:r>
              <a:rPr lang="fr-FR" sz="1200" b="1" dirty="0">
                <a:solidFill>
                  <a:schemeClr val="tx2"/>
                </a:solidFill>
                <a:latin typeface="+mj-lt"/>
              </a:rPr>
              <a:t>Le rendement : </a:t>
            </a:r>
          </a:p>
          <a:p>
            <a:pPr>
              <a:lnSpc>
                <a:spcPct val="150000"/>
              </a:lnSpc>
              <a:spcBef>
                <a:spcPts val="600"/>
              </a:spcBef>
            </a:pPr>
            <a:r>
              <a:rPr lang="fr-FR" sz="1200" dirty="0">
                <a:latin typeface="+mj-lt"/>
              </a:rPr>
              <a:t>L'émission BPCE se fait au taux nominal annuel de 3,50 %  sur une durée de 5 ans.</a:t>
            </a:r>
            <a:endParaRPr lang="fr-FR" sz="1200" dirty="0">
              <a:latin typeface="+mj-lt"/>
              <a:cs typeface="Arial"/>
            </a:endParaRPr>
          </a:p>
          <a:p>
            <a:pPr>
              <a:lnSpc>
                <a:spcPct val="150000"/>
              </a:lnSpc>
              <a:spcBef>
                <a:spcPts val="600"/>
              </a:spcBef>
            </a:pPr>
            <a:r>
              <a:rPr lang="fr-FR" sz="1200" dirty="0">
                <a:latin typeface="+mj-lt"/>
              </a:rPr>
              <a:t>Les obligations sont des actifs de rendement de moyen – long terme ; elles ont vocation à offrir des rendements supérieurs aux taux d’intérêts versés sur des placements liquides de court terme, comme la plupart des livrets.</a:t>
            </a:r>
            <a:endParaRPr lang="fr-FR" sz="1200" dirty="0">
              <a:latin typeface="+mj-lt"/>
              <a:cs typeface="Arial"/>
            </a:endParaRPr>
          </a:p>
          <a:p>
            <a:pPr marL="171450" indent="-171450">
              <a:lnSpc>
                <a:spcPct val="150000"/>
              </a:lnSpc>
              <a:spcBef>
                <a:spcPts val="600"/>
              </a:spcBef>
              <a:buFont typeface="Wingdings" panose="05000000000000000000" pitchFamily="2" charset="2"/>
              <a:buChar char="ü"/>
            </a:pPr>
            <a:r>
              <a:rPr lang="fr-FR" sz="1200" b="1" dirty="0">
                <a:solidFill>
                  <a:schemeClr val="tx2"/>
                </a:solidFill>
                <a:latin typeface="+mj-lt"/>
              </a:rPr>
              <a:t>Des revenus complémentaires et réguliers </a:t>
            </a:r>
            <a:endParaRPr lang="fr-FR" sz="1200" b="1" dirty="0">
              <a:solidFill>
                <a:schemeClr val="tx2"/>
              </a:solidFill>
              <a:latin typeface="+mj-lt"/>
              <a:cs typeface="Arial"/>
            </a:endParaRPr>
          </a:p>
          <a:p>
            <a:pPr>
              <a:lnSpc>
                <a:spcPct val="150000"/>
              </a:lnSpc>
              <a:spcBef>
                <a:spcPts val="600"/>
              </a:spcBef>
            </a:pPr>
            <a:r>
              <a:rPr lang="fr-FR" sz="1200" dirty="0">
                <a:latin typeface="+mj-lt"/>
              </a:rPr>
              <a:t>Le client bénéficie du versement d'un revenu trimestriel qui est connu et garanti dès la souscription. </a:t>
            </a:r>
            <a:endParaRPr lang="fr-FR" sz="1200" b="1" dirty="0">
              <a:solidFill>
                <a:schemeClr val="tx2"/>
              </a:solidFill>
              <a:latin typeface="+mj-lt"/>
            </a:endParaRPr>
          </a:p>
          <a:p>
            <a:pPr>
              <a:lnSpc>
                <a:spcPct val="150000"/>
              </a:lnSpc>
              <a:spcBef>
                <a:spcPts val="600"/>
              </a:spcBef>
            </a:pPr>
            <a:endParaRPr lang="fr-FR" sz="1200" b="1" dirty="0">
              <a:solidFill>
                <a:schemeClr val="tx2"/>
              </a:solidFill>
              <a:latin typeface="+mj-lt"/>
              <a:cs typeface="Arial"/>
            </a:endParaRPr>
          </a:p>
        </p:txBody>
      </p:sp>
      <p:sp>
        <p:nvSpPr>
          <p:cNvPr id="20" name="ZoneTexte 19">
            <a:extLst>
              <a:ext uri="{FF2B5EF4-FFF2-40B4-BE49-F238E27FC236}">
                <a16:creationId xmlns:a16="http://schemas.microsoft.com/office/drawing/2014/main" id="{F21D48DF-1224-43FF-835F-629CB11524A8}"/>
              </a:ext>
            </a:extLst>
          </p:cNvPr>
          <p:cNvSpPr txBox="1"/>
          <p:nvPr/>
        </p:nvSpPr>
        <p:spPr>
          <a:xfrm>
            <a:off x="6559745" y="1720892"/>
            <a:ext cx="5442442" cy="3308598"/>
          </a:xfrm>
          <a:prstGeom prst="rect">
            <a:avLst/>
          </a:prstGeom>
          <a:noFill/>
        </p:spPr>
        <p:txBody>
          <a:bodyPr wrap="square" lIns="91440" tIns="45720" rIns="91440" bIns="45720" rtlCol="0" anchor="t">
            <a:spAutoFit/>
          </a:bodyPr>
          <a:lstStyle/>
          <a:p>
            <a:pPr marL="171450" indent="-171450">
              <a:lnSpc>
                <a:spcPct val="150000"/>
              </a:lnSpc>
              <a:spcBef>
                <a:spcPts val="600"/>
              </a:spcBef>
              <a:buFont typeface="Wingdings" panose="05000000000000000000" pitchFamily="2" charset="2"/>
              <a:buChar char="ü"/>
            </a:pPr>
            <a:r>
              <a:rPr lang="fr-FR" sz="1200" b="1" dirty="0">
                <a:solidFill>
                  <a:schemeClr val="tx2"/>
                </a:solidFill>
                <a:latin typeface="+mj-lt"/>
              </a:rPr>
              <a:t>Enjeu</a:t>
            </a:r>
            <a:r>
              <a:rPr lang="fr-FR" sz="1200" b="1" dirty="0">
                <a:solidFill>
                  <a:schemeClr val="tx2"/>
                </a:solidFill>
                <a:effectLst/>
                <a:latin typeface="+mj-lt"/>
              </a:rPr>
              <a:t> </a:t>
            </a:r>
            <a:r>
              <a:rPr lang="fr-FR" sz="1200" b="1" dirty="0">
                <a:solidFill>
                  <a:schemeClr val="tx2"/>
                </a:solidFill>
                <a:latin typeface="+mj-lt"/>
              </a:rPr>
              <a:t>financier</a:t>
            </a:r>
            <a:endParaRPr lang="fr-FR" sz="1200" b="1" dirty="0">
              <a:solidFill>
                <a:schemeClr val="tx2"/>
              </a:solidFill>
              <a:effectLst/>
              <a:latin typeface="+mj-lt"/>
              <a:cs typeface="Arial"/>
            </a:endParaRPr>
          </a:p>
          <a:p>
            <a:pPr>
              <a:lnSpc>
                <a:spcPct val="150000"/>
              </a:lnSpc>
              <a:spcBef>
                <a:spcPts val="600"/>
              </a:spcBef>
            </a:pPr>
            <a:r>
              <a:rPr lang="fr-FR" altLang="fr-FR" sz="1200" dirty="0">
                <a:latin typeface="+mj-lt"/>
              </a:rPr>
              <a:t>Renforcer et diversifier les ressources bilantielles à moyen terme du Groupe pour lui permettre de répondre aux besoins de financement de ses clients.</a:t>
            </a:r>
            <a:endParaRPr lang="fr-FR" altLang="fr-FR" sz="1200" dirty="0">
              <a:latin typeface="+mj-lt"/>
              <a:cs typeface="Arial"/>
            </a:endParaRPr>
          </a:p>
          <a:p>
            <a:pPr marL="285750" indent="-285750">
              <a:lnSpc>
                <a:spcPct val="150000"/>
              </a:lnSpc>
              <a:spcBef>
                <a:spcPts val="600"/>
              </a:spcBef>
              <a:buFont typeface="Arial" panose="020B0604020202020204" pitchFamily="34" charset="0"/>
              <a:buChar char="•"/>
            </a:pPr>
            <a:endParaRPr lang="fr-FR" sz="1200" dirty="0">
              <a:latin typeface="+mj-lt"/>
              <a:cs typeface="Arial"/>
            </a:endParaRPr>
          </a:p>
          <a:p>
            <a:pPr marL="171450" indent="-171450">
              <a:lnSpc>
                <a:spcPct val="150000"/>
              </a:lnSpc>
              <a:spcBef>
                <a:spcPts val="600"/>
              </a:spcBef>
              <a:buFont typeface="Wingdings" panose="05000000000000000000" pitchFamily="2" charset="2"/>
              <a:buChar char="ü"/>
            </a:pPr>
            <a:r>
              <a:rPr lang="fr-FR" sz="1200" b="1" dirty="0">
                <a:solidFill>
                  <a:schemeClr val="tx2"/>
                </a:solidFill>
                <a:latin typeface="+mj-lt"/>
              </a:rPr>
              <a:t>Enjeux Commerciaux</a:t>
            </a:r>
            <a:endParaRPr lang="fr-FR" sz="1200" b="1" dirty="0">
              <a:solidFill>
                <a:schemeClr val="tx2"/>
              </a:solidFill>
              <a:latin typeface="+mj-lt"/>
              <a:cs typeface="Arial"/>
            </a:endParaRPr>
          </a:p>
          <a:p>
            <a:pPr marL="171450" indent="-171450">
              <a:lnSpc>
                <a:spcPct val="150000"/>
              </a:lnSpc>
              <a:spcBef>
                <a:spcPts val="600"/>
              </a:spcBef>
              <a:buFont typeface="Arial" panose="020B0604020202020204" pitchFamily="34" charset="0"/>
              <a:buChar char="•"/>
            </a:pPr>
            <a:r>
              <a:rPr lang="fr-FR" sz="1200" dirty="0">
                <a:latin typeface="+mj-lt"/>
              </a:rPr>
              <a:t>Dynamiser la collecte en épargne financière </a:t>
            </a:r>
            <a:r>
              <a:rPr lang="fr-FR" sz="1200" dirty="0" err="1">
                <a:latin typeface="+mj-lt"/>
              </a:rPr>
              <a:t>bilantiarisable</a:t>
            </a:r>
            <a:r>
              <a:rPr lang="fr-FR" sz="1200" dirty="0">
                <a:latin typeface="+mj-lt"/>
              </a:rPr>
              <a:t>,</a:t>
            </a:r>
            <a:endParaRPr lang="fr-FR" sz="1200" dirty="0">
              <a:latin typeface="+mj-lt"/>
              <a:cs typeface="Arial"/>
            </a:endParaRPr>
          </a:p>
          <a:p>
            <a:pPr marL="171450" indent="-171450">
              <a:lnSpc>
                <a:spcPct val="150000"/>
              </a:lnSpc>
              <a:spcBef>
                <a:spcPts val="600"/>
              </a:spcBef>
              <a:buFont typeface="Arial" panose="020B0604020202020204" pitchFamily="34" charset="0"/>
              <a:buChar char="•"/>
            </a:pPr>
            <a:r>
              <a:rPr lang="fr-FR" sz="1200" dirty="0">
                <a:latin typeface="+mj-lt"/>
              </a:rPr>
              <a:t>Capter ou réactiver une clientèle appétente à ce type d’émission,</a:t>
            </a:r>
            <a:endParaRPr lang="fr-FR" sz="1200" dirty="0">
              <a:latin typeface="+mj-lt"/>
              <a:cs typeface="Arial"/>
            </a:endParaRPr>
          </a:p>
          <a:p>
            <a:pPr marL="171450" indent="-171450">
              <a:lnSpc>
                <a:spcPct val="150000"/>
              </a:lnSpc>
              <a:spcBef>
                <a:spcPts val="600"/>
              </a:spcBef>
              <a:buFont typeface="Arial" panose="020B0604020202020204" pitchFamily="34" charset="0"/>
              <a:buChar char="•"/>
            </a:pPr>
            <a:r>
              <a:rPr lang="fr-FR" sz="1200" dirty="0">
                <a:latin typeface="+mj-lt"/>
              </a:rPr>
              <a:t>Compléter notre gamme de produits à revenus trimestriels sur 5 ans.</a:t>
            </a:r>
            <a:br>
              <a:rPr lang="fr-FR" sz="1400" dirty="0">
                <a:latin typeface="+mj-lt"/>
              </a:rPr>
            </a:br>
            <a:endParaRPr lang="fr-FR" sz="1400" dirty="0">
              <a:latin typeface="+mj-lt"/>
            </a:endParaRPr>
          </a:p>
          <a:p>
            <a:endParaRPr lang="fr-FR" sz="1400" dirty="0">
              <a:latin typeface="+mj-lt"/>
            </a:endParaRPr>
          </a:p>
        </p:txBody>
      </p:sp>
      <p:cxnSp>
        <p:nvCxnSpPr>
          <p:cNvPr id="21" name="Connecteur droit 20">
            <a:extLst>
              <a:ext uri="{FF2B5EF4-FFF2-40B4-BE49-F238E27FC236}">
                <a16:creationId xmlns:a16="http://schemas.microsoft.com/office/drawing/2014/main" id="{254A5AAE-993A-4F8D-B4BC-6D292E4C386C}"/>
              </a:ext>
            </a:extLst>
          </p:cNvPr>
          <p:cNvCxnSpPr>
            <a:cxnSpLocks/>
          </p:cNvCxnSpPr>
          <p:nvPr/>
        </p:nvCxnSpPr>
        <p:spPr>
          <a:xfrm>
            <a:off x="6127331" y="1023889"/>
            <a:ext cx="0" cy="463694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22" name="Graphique 21" descr="Index pointant vers la droite vu du côté du dos de la main contour">
            <a:extLst>
              <a:ext uri="{FF2B5EF4-FFF2-40B4-BE49-F238E27FC236}">
                <a16:creationId xmlns:a16="http://schemas.microsoft.com/office/drawing/2014/main" id="{3532AB87-22CB-495A-8EB5-05CFF23352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9030" y="976680"/>
            <a:ext cx="457200" cy="457200"/>
          </a:xfrm>
          <a:prstGeom prst="rect">
            <a:avLst/>
          </a:prstGeom>
        </p:spPr>
      </p:pic>
      <p:pic>
        <p:nvPicPr>
          <p:cNvPr id="23" name="Graphique 22" descr="Index pointant vers la droite vu du côté du dos de la main contour">
            <a:extLst>
              <a:ext uri="{FF2B5EF4-FFF2-40B4-BE49-F238E27FC236}">
                <a16:creationId xmlns:a16="http://schemas.microsoft.com/office/drawing/2014/main" id="{055C9616-94B4-4177-A34C-205B87502A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29000" y="959155"/>
            <a:ext cx="457200" cy="457200"/>
          </a:xfrm>
          <a:prstGeom prst="rect">
            <a:avLst/>
          </a:prstGeom>
        </p:spPr>
      </p:pic>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2648"/>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mj-lt"/>
              </a:rPr>
              <a:t>Intérêts pour le Groupe</a:t>
            </a:r>
          </a:p>
        </p:txBody>
      </p:sp>
      <p:sp>
        <p:nvSpPr>
          <p:cNvPr id="25" name="Rectangle 24">
            <a:extLst>
              <a:ext uri="{FF2B5EF4-FFF2-40B4-BE49-F238E27FC236}">
                <a16:creationId xmlns:a16="http://schemas.microsoft.com/office/drawing/2014/main" id="{6A61B665-9A56-4CA0-A8B0-09B53CFF4169}"/>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023543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1007435" y="3064882"/>
            <a:ext cx="1868451" cy="1113709"/>
          </a:xfrm>
        </p:spPr>
        <p:txBody>
          <a:bodyPr/>
          <a:lstStyle/>
          <a:p>
            <a:r>
              <a:rPr lang="fr-FR">
                <a:solidFill>
                  <a:schemeClr val="accent2"/>
                </a:solidFill>
              </a:rPr>
              <a:t>02</a:t>
            </a:r>
          </a:p>
        </p:txBody>
      </p:sp>
      <p:sp>
        <p:nvSpPr>
          <p:cNvPr id="3" name="Espace réservé du texte 2"/>
          <p:cNvSpPr>
            <a:spLocks noGrp="1"/>
          </p:cNvSpPr>
          <p:nvPr>
            <p:ph type="body" sz="quarter" idx="13"/>
          </p:nvPr>
        </p:nvSpPr>
        <p:spPr>
          <a:xfrm>
            <a:off x="3277805" y="3214670"/>
            <a:ext cx="8909664" cy="1442781"/>
          </a:xfrm>
        </p:spPr>
        <p:txBody>
          <a:bodyPr/>
          <a:lstStyle/>
          <a:p>
            <a:r>
              <a:rPr lang="fr-FR" sz="3200">
                <a:latin typeface="Montserrat SemiBold"/>
                <a:cs typeface="Arial"/>
              </a:rPr>
              <a:t>CARACTERISTIQUES, CONTINGENTS, RISQUES ET CIBLE DE CLIENTELE</a:t>
            </a:r>
          </a:p>
        </p:txBody>
      </p:sp>
      <p:sp>
        <p:nvSpPr>
          <p:cNvPr id="5" name="Rectangle 4">
            <a:extLst>
              <a:ext uri="{FF2B5EF4-FFF2-40B4-BE49-F238E27FC236}">
                <a16:creationId xmlns:a16="http://schemas.microsoft.com/office/drawing/2014/main" id="{8A9993A8-2033-4807-A6AC-57407544E75B}"/>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18672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340363" y="262762"/>
            <a:ext cx="8774587" cy="871132"/>
          </a:xfrm>
        </p:spPr>
        <p:txBody>
          <a:bodyPr/>
          <a:lstStyle/>
          <a:p>
            <a:r>
              <a:rPr lang="fr-FR" b="1">
                <a:latin typeface="Montserrat"/>
                <a:cs typeface="Arial"/>
              </a:rPr>
              <a:t>Caractéristiques</a:t>
            </a:r>
            <a:endParaRPr lang="fr-FR" altLang="fr-FR" b="1">
              <a:latin typeface="Montserrat" panose="00000500000000000000" pitchFamily="2" charset="0"/>
            </a:endParaRPr>
          </a:p>
        </p:txBody>
      </p:sp>
      <p:graphicFrame>
        <p:nvGraphicFramePr>
          <p:cNvPr id="6" name="Tableau 5">
            <a:extLst>
              <a:ext uri="{FF2B5EF4-FFF2-40B4-BE49-F238E27FC236}">
                <a16:creationId xmlns:a16="http://schemas.microsoft.com/office/drawing/2014/main" id="{F0B0ADFC-93FF-4BF0-8866-ED1BBBA2E4C3}"/>
              </a:ext>
            </a:extLst>
          </p:cNvPr>
          <p:cNvGraphicFramePr>
            <a:graphicFrameLocks noGrp="1"/>
          </p:cNvGraphicFramePr>
          <p:nvPr>
            <p:extLst>
              <p:ext uri="{D42A27DB-BD31-4B8C-83A1-F6EECF244321}">
                <p14:modId xmlns:p14="http://schemas.microsoft.com/office/powerpoint/2010/main" val="43526426"/>
              </p:ext>
            </p:extLst>
          </p:nvPr>
        </p:nvGraphicFramePr>
        <p:xfrm>
          <a:off x="641023" y="1130555"/>
          <a:ext cx="11207265" cy="5248319"/>
        </p:xfrm>
        <a:graphic>
          <a:graphicData uri="http://schemas.openxmlformats.org/drawingml/2006/table">
            <a:tbl>
              <a:tblPr/>
              <a:tblGrid>
                <a:gridCol w="2898163">
                  <a:extLst>
                    <a:ext uri="{9D8B030D-6E8A-4147-A177-3AD203B41FA5}">
                      <a16:colId xmlns:a16="http://schemas.microsoft.com/office/drawing/2014/main" val="3160436982"/>
                    </a:ext>
                  </a:extLst>
                </a:gridCol>
                <a:gridCol w="8309102">
                  <a:extLst>
                    <a:ext uri="{9D8B030D-6E8A-4147-A177-3AD203B41FA5}">
                      <a16:colId xmlns:a16="http://schemas.microsoft.com/office/drawing/2014/main" val="344075696"/>
                    </a:ext>
                  </a:extLst>
                </a:gridCol>
              </a:tblGrid>
              <a:tr h="333105">
                <a:tc>
                  <a:txBody>
                    <a:bodyPr/>
                    <a:lstStyle/>
                    <a:p>
                      <a:pPr algn="l" rtl="0" fontAlgn="ctr"/>
                      <a:r>
                        <a:rPr lang="fr-FR" sz="1200" b="0" i="0" u="none" strike="noStrike" dirty="0">
                          <a:solidFill>
                            <a:schemeClr val="bg1"/>
                          </a:solidFill>
                          <a:effectLst/>
                          <a:latin typeface="Arial"/>
                        </a:rPr>
                        <a:t>Code ISIN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fr-FR" altLang="fr-FR" sz="1200" b="0" i="0" u="none" strike="noStrike" cap="none" normalizeH="0" baseline="0" dirty="0">
                          <a:ln>
                            <a:noFill/>
                          </a:ln>
                          <a:solidFill>
                            <a:schemeClr val="tx1"/>
                          </a:solidFill>
                          <a:effectLst/>
                          <a:latin typeface="Arial"/>
                        </a:rPr>
                        <a:t>FR001400COI9</a:t>
                      </a:r>
                      <a:endParaRPr lang="fr-FR" sz="1200" b="0" i="0" u="none" strike="noStrike" dirty="0">
                        <a:solidFill>
                          <a:schemeClr val="tx1"/>
                        </a:solidFill>
                        <a:effectLst/>
                        <a:latin typeface="Arial"/>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016377667"/>
                  </a:ext>
                </a:extLst>
              </a:tr>
              <a:tr h="282102">
                <a:tc>
                  <a:txBody>
                    <a:bodyPr/>
                    <a:lstStyle/>
                    <a:p>
                      <a:pPr algn="l" rtl="0" fontAlgn="ctr"/>
                      <a:r>
                        <a:rPr lang="fr-FR" sz="1200" b="0" i="0" u="none" strike="noStrike" dirty="0">
                          <a:solidFill>
                            <a:schemeClr val="bg1"/>
                          </a:solidFill>
                          <a:effectLst/>
                          <a:latin typeface="Arial"/>
                        </a:rPr>
                        <a:t>Montant de l’émission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r>
                        <a:rPr kumimoji="0" lang="fr-FR" altLang="fr-FR" sz="1200" b="0" i="0" u="none" strike="noStrike" cap="none" normalizeH="0" baseline="0" dirty="0">
                          <a:ln>
                            <a:noFill/>
                          </a:ln>
                          <a:solidFill>
                            <a:schemeClr val="tx1"/>
                          </a:solidFill>
                          <a:effectLst/>
                          <a:latin typeface="Arial"/>
                        </a:rPr>
                        <a:t>100 000 000 €, pouvant atteindre 500 000 000 €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298378586"/>
                  </a:ext>
                </a:extLst>
              </a:tr>
              <a:tr h="330740">
                <a:tc>
                  <a:txBody>
                    <a:bodyPr/>
                    <a:lstStyle/>
                    <a:p>
                      <a:pPr algn="l" rtl="0" fontAlgn="ctr"/>
                      <a:r>
                        <a:rPr lang="fr-FR" sz="1200" b="0" i="0" u="none" strike="noStrike" dirty="0">
                          <a:solidFill>
                            <a:schemeClr val="bg1"/>
                          </a:solidFill>
                          <a:effectLst/>
                          <a:latin typeface="Arial"/>
                        </a:rPr>
                        <a:t>Titres d’instruments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fr-FR" altLang="fr-FR" sz="1200" b="0" i="0" u="none" strike="noStrike" kern="1200" dirty="0">
                          <a:solidFill>
                            <a:schemeClr val="tx1"/>
                          </a:solidFill>
                          <a:effectLst/>
                          <a:latin typeface="Arial"/>
                          <a:ea typeface="+mn-ea"/>
                          <a:cs typeface="+mn-cs"/>
                        </a:rPr>
                        <a:t>Obligation « senior préférée » conformément à l’article L.613-3-I-3° du Code monétaire et financier (les « Obligations »)</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447645914"/>
                  </a:ext>
                </a:extLst>
              </a:tr>
              <a:tr h="330741">
                <a:tc>
                  <a:txBody>
                    <a:bodyPr/>
                    <a:lstStyle/>
                    <a:p>
                      <a:pPr algn="l" rtl="0" fontAlgn="ctr"/>
                      <a:r>
                        <a:rPr lang="fr-FR" sz="1200" b="0" i="0" u="none" strike="noStrike" dirty="0">
                          <a:solidFill>
                            <a:schemeClr val="bg1"/>
                          </a:solidFill>
                          <a:effectLst/>
                          <a:latin typeface="Arial"/>
                        </a:rPr>
                        <a:t>Durée d’investissement conseillée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5 ans</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791283231"/>
                  </a:ext>
                </a:extLst>
              </a:tr>
              <a:tr h="321013">
                <a:tc>
                  <a:txBody>
                    <a:bodyPr/>
                    <a:lstStyle/>
                    <a:p>
                      <a:pPr algn="l" rtl="0" fontAlgn="ctr"/>
                      <a:r>
                        <a:rPr lang="fr-FR" sz="1200" b="0" i="0" u="none" strike="noStrike" dirty="0">
                          <a:solidFill>
                            <a:schemeClr val="bg1"/>
                          </a:solidFill>
                          <a:effectLst/>
                          <a:latin typeface="Arial"/>
                        </a:rPr>
                        <a:t>Valeur nominale du titre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1 euro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612807956"/>
                  </a:ext>
                </a:extLst>
              </a:tr>
              <a:tr h="239290">
                <a:tc>
                  <a:txBody>
                    <a:bodyPr/>
                    <a:lstStyle/>
                    <a:p>
                      <a:pPr algn="l" rtl="0" fontAlgn="ctr"/>
                      <a:r>
                        <a:rPr lang="fr-FR" sz="1200" b="0" i="0" u="none" strike="noStrike" dirty="0">
                          <a:solidFill>
                            <a:schemeClr val="bg1"/>
                          </a:solidFill>
                          <a:effectLst/>
                          <a:latin typeface="Arial"/>
                        </a:rPr>
                        <a:t>Période de souscription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rtl="0" eaLnBrk="1" fontAlgn="base" latinLnBrk="0" hangingPunct="1">
                        <a:lnSpc>
                          <a:spcPct val="100000"/>
                        </a:lnSpc>
                        <a:spcBef>
                          <a:spcPct val="20000"/>
                        </a:spcBef>
                        <a:spcAft>
                          <a:spcPct val="0"/>
                        </a:spcAft>
                        <a:buClr>
                          <a:srgbClr val="E60000"/>
                        </a:buClr>
                        <a:buSzTx/>
                        <a:buFont typeface="Arial" charset="0"/>
                        <a:buNone/>
                      </a:pPr>
                      <a:r>
                        <a:rPr lang="fr-FR" altLang="fr-FR" sz="1200" b="0" i="0" u="none" strike="noStrike" cap="none" normalizeH="0" baseline="0" dirty="0">
                          <a:ln>
                            <a:noFill/>
                          </a:ln>
                          <a:solidFill>
                            <a:schemeClr val="tx1"/>
                          </a:solidFill>
                          <a:effectLst/>
                          <a:latin typeface="Arial"/>
                        </a:rPr>
                        <a:t>1 mois, du</a:t>
                      </a:r>
                      <a:r>
                        <a:rPr kumimoji="0" lang="fr-FR" altLang="fr-FR" sz="1200" b="0" i="0" u="none" strike="noStrike" cap="none" normalizeH="0" baseline="0" dirty="0">
                          <a:ln>
                            <a:noFill/>
                          </a:ln>
                          <a:solidFill>
                            <a:schemeClr val="tx1"/>
                          </a:solidFill>
                          <a:effectLst/>
                          <a:latin typeface="Arial"/>
                        </a:rPr>
                        <a:t> </a:t>
                      </a:r>
                      <a:r>
                        <a:rPr lang="fr-FR" altLang="fr-FR" sz="1200" b="0" i="0" u="none" strike="noStrike" cap="none" normalizeH="0" baseline="0" dirty="0">
                          <a:ln>
                            <a:noFill/>
                          </a:ln>
                          <a:solidFill>
                            <a:schemeClr val="tx1"/>
                          </a:solidFill>
                          <a:effectLst/>
                          <a:latin typeface="Arial"/>
                        </a:rPr>
                        <a:t>21</a:t>
                      </a:r>
                      <a:r>
                        <a:rPr kumimoji="0" lang="fr-FR" altLang="fr-FR" sz="1200" b="0" i="0" u="none" strike="noStrike" cap="none" normalizeH="0" baseline="0" dirty="0">
                          <a:ln>
                            <a:noFill/>
                          </a:ln>
                          <a:solidFill>
                            <a:schemeClr val="tx1"/>
                          </a:solidFill>
                          <a:effectLst/>
                          <a:latin typeface="Arial"/>
                        </a:rPr>
                        <a:t> septembre 2022 (9h) au </a:t>
                      </a:r>
                      <a:r>
                        <a:rPr lang="fr-FR" altLang="fr-FR" sz="1200" b="0" i="0" u="none" strike="noStrike" cap="none" normalizeH="0" baseline="0" dirty="0">
                          <a:ln>
                            <a:noFill/>
                          </a:ln>
                          <a:solidFill>
                            <a:schemeClr val="tx1"/>
                          </a:solidFill>
                          <a:effectLst/>
                          <a:latin typeface="Arial"/>
                        </a:rPr>
                        <a:t>21 octobre</a:t>
                      </a:r>
                      <a:r>
                        <a:rPr kumimoji="0" lang="fr-FR" altLang="fr-FR" sz="1200" b="0" i="0" u="none" strike="noStrike" cap="none" normalizeH="0" baseline="0" dirty="0">
                          <a:ln>
                            <a:noFill/>
                          </a:ln>
                          <a:solidFill>
                            <a:schemeClr val="tx1"/>
                          </a:solidFill>
                          <a:effectLst/>
                          <a:latin typeface="Arial"/>
                        </a:rPr>
                        <a:t> 2022 (17h)</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846453345"/>
                  </a:ext>
                </a:extLst>
              </a:tr>
              <a:tr h="256820">
                <a:tc>
                  <a:txBody>
                    <a:bodyPr/>
                    <a:lstStyle/>
                    <a:p>
                      <a:pPr algn="l" rtl="0" fontAlgn="ctr"/>
                      <a:r>
                        <a:rPr lang="fr-FR" sz="1200" b="0" i="0" u="none" strike="noStrike" dirty="0">
                          <a:solidFill>
                            <a:schemeClr val="bg1"/>
                          </a:solidFill>
                          <a:effectLst/>
                          <a:latin typeface="Arial"/>
                        </a:rPr>
                        <a:t>Eligibilité</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Compte Titre Ordinaire (CTO)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00285005"/>
                  </a:ext>
                </a:extLst>
              </a:tr>
              <a:tr h="301558">
                <a:tc>
                  <a:txBody>
                    <a:bodyPr/>
                    <a:lstStyle/>
                    <a:p>
                      <a:pPr algn="l" rtl="0" fontAlgn="ctr"/>
                      <a:r>
                        <a:rPr lang="fr-FR" sz="1200" b="0" i="0" u="none" strike="noStrike" dirty="0">
                          <a:solidFill>
                            <a:schemeClr val="bg1"/>
                          </a:solidFill>
                          <a:effectLst/>
                          <a:latin typeface="Arial"/>
                        </a:rPr>
                        <a:t>Frais </a:t>
                      </a:r>
                      <a:endParaRPr lang="fr-FR" sz="1200" b="0" i="0" u="none" strike="noStrike" dirty="0">
                        <a:solidFill>
                          <a:schemeClr val="bg1"/>
                        </a:solidFill>
                        <a:effectLst/>
                        <a:latin typeface="Arial" panose="020B0604020202020204" pitchFamily="34" charset="0"/>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Pas de frais lié à la souscription de l'emprunt</a:t>
                      </a:r>
                      <a:endParaRPr lang="fr-FR" sz="1200" b="0" i="0" u="none" strike="noStrike" dirty="0">
                        <a:solidFill>
                          <a:schemeClr val="tx1"/>
                        </a:solidFill>
                        <a:effectLst/>
                        <a:latin typeface="Arial" panose="020B0604020202020204" pitchFamily="34" charset="0"/>
                      </a:endParaRPr>
                    </a:p>
                    <a:p>
                      <a:pPr lvl="0" algn="l">
                        <a:buNone/>
                      </a:pPr>
                      <a:r>
                        <a:rPr lang="fr-FR" sz="1200" b="0" i="0" u="none" strike="noStrike" dirty="0">
                          <a:solidFill>
                            <a:schemeClr val="tx1"/>
                          </a:solidFill>
                          <a:effectLst/>
                          <a:latin typeface="Arial"/>
                        </a:rPr>
                        <a:t>Pour les droits de garde et commissions liées à une transaction sur le marché avant l'échéance, se référer à la brochure tarifaire de l'établissement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2645504370"/>
                  </a:ext>
                </a:extLst>
              </a:tr>
              <a:tr h="330740">
                <a:tc>
                  <a:txBody>
                    <a:bodyPr/>
                    <a:lstStyle/>
                    <a:p>
                      <a:pPr algn="l" rtl="0" fontAlgn="ctr"/>
                      <a:r>
                        <a:rPr lang="fr-FR" sz="1200" b="0" i="0" u="none" strike="noStrike" dirty="0">
                          <a:solidFill>
                            <a:schemeClr val="bg1"/>
                          </a:solidFill>
                          <a:effectLst/>
                          <a:latin typeface="Arial"/>
                        </a:rPr>
                        <a:t>Jouissance et date de règlement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28/10/2022</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769468438"/>
                  </a:ext>
                </a:extLst>
              </a:tr>
              <a:tr h="330741">
                <a:tc>
                  <a:txBody>
                    <a:bodyPr/>
                    <a:lstStyle/>
                    <a:p>
                      <a:pPr algn="l" rtl="0" fontAlgn="ctr"/>
                      <a:r>
                        <a:rPr lang="fr-FR" sz="1200" b="0" i="0" u="none" strike="noStrike" dirty="0">
                          <a:solidFill>
                            <a:schemeClr val="bg1"/>
                          </a:solidFill>
                          <a:effectLst/>
                          <a:latin typeface="Arial"/>
                        </a:rPr>
                        <a:t>Prix d’émission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1200">
                          <a:solidFill>
                            <a:schemeClr val="tx1"/>
                          </a:solidFill>
                          <a:effectLst/>
                          <a:latin typeface="Arial"/>
                          <a:ea typeface="+mn-ea"/>
                          <a:cs typeface="+mn-cs"/>
                        </a:rPr>
                        <a:t>1€ par obligation</a:t>
                      </a:r>
                      <a:endParaRPr kumimoji="0" lang="fr-FR" altLang="fr-FR" sz="1200" b="0" i="0" u="none" strike="noStrike" cap="none" normalizeH="0" baseline="0">
                        <a:ln>
                          <a:noFill/>
                        </a:ln>
                        <a:solidFill>
                          <a:schemeClr val="tx1"/>
                        </a:solidFill>
                        <a:effectLst/>
                        <a:latin typeface="Arial" charset="0"/>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4181398738"/>
                  </a:ext>
                </a:extLst>
              </a:tr>
              <a:tr h="304322">
                <a:tc>
                  <a:txBody>
                    <a:bodyPr/>
                    <a:lstStyle/>
                    <a:p>
                      <a:pPr algn="l" rtl="0" fontAlgn="ctr"/>
                      <a:r>
                        <a:rPr lang="fr-FR" sz="1200" b="0" i="0" u="none" strike="noStrike" dirty="0">
                          <a:solidFill>
                            <a:schemeClr val="bg1"/>
                          </a:solidFill>
                          <a:effectLst/>
                          <a:latin typeface="Arial"/>
                        </a:rPr>
                        <a:t>Périodicité et montant de l’intérêt</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r>
                        <a:rPr kumimoji="0" lang="fr-FR" altLang="fr-FR" sz="1200" b="0" i="0" u="none" strike="noStrike" cap="none" normalizeH="0" baseline="0" dirty="0">
                          <a:ln>
                            <a:noFill/>
                          </a:ln>
                          <a:solidFill>
                            <a:schemeClr val="tx1"/>
                          </a:solidFill>
                          <a:effectLst/>
                          <a:latin typeface="Arial"/>
                        </a:rPr>
                        <a:t>Intérêt annuel de 3</a:t>
                      </a:r>
                      <a:r>
                        <a:rPr lang="fr-FR" altLang="fr-FR" sz="1200" b="0" i="0" u="none" strike="noStrike" cap="none" normalizeH="0" baseline="0" dirty="0">
                          <a:ln>
                            <a:noFill/>
                          </a:ln>
                          <a:solidFill>
                            <a:schemeClr val="tx1"/>
                          </a:solidFill>
                          <a:effectLst/>
                          <a:latin typeface="Arial"/>
                        </a:rPr>
                        <a:t>,50% payable</a:t>
                      </a:r>
                      <a:r>
                        <a:rPr kumimoji="0" lang="fr-FR" altLang="fr-FR" sz="1200" b="0" i="0" u="none" strike="noStrike" cap="none" normalizeH="0" baseline="0" dirty="0">
                          <a:ln>
                            <a:noFill/>
                          </a:ln>
                          <a:solidFill>
                            <a:schemeClr val="tx1"/>
                          </a:solidFill>
                          <a:effectLst/>
                          <a:latin typeface="Arial"/>
                        </a:rPr>
                        <a:t> trimestriellement les 28 janvier, 28 avril, 28 juillet et 28 octobre de chaque année</a:t>
                      </a:r>
                      <a:r>
                        <a:rPr lang="fr-FR" altLang="fr-FR" sz="1200" b="0" i="0" u="none" strike="noStrike" cap="none" normalizeH="0" baseline="0" dirty="0">
                          <a:ln>
                            <a:noFill/>
                          </a:ln>
                          <a:solidFill>
                            <a:schemeClr val="tx1"/>
                          </a:solidFill>
                          <a:effectLst/>
                          <a:latin typeface="Arial"/>
                        </a:rPr>
                        <a:t>,</a:t>
                      </a:r>
                      <a:r>
                        <a:rPr kumimoji="0" lang="fr-FR" altLang="fr-FR" sz="1200" b="0" i="0" u="none" strike="noStrike" cap="none" normalizeH="0" baseline="0" dirty="0">
                          <a:ln>
                            <a:noFill/>
                          </a:ln>
                          <a:solidFill>
                            <a:schemeClr val="tx1"/>
                          </a:solidFill>
                          <a:effectLst/>
                          <a:latin typeface="Arial"/>
                        </a:rPr>
                        <a:t> </a:t>
                      </a:r>
                      <a:r>
                        <a:rPr lang="fr-FR" sz="1200" b="0" kern="1200" dirty="0">
                          <a:solidFill>
                            <a:schemeClr val="tx1"/>
                          </a:solidFill>
                          <a:effectLst/>
                          <a:latin typeface="Arial"/>
                          <a:ea typeface="+mn-ea"/>
                          <a:cs typeface="+mn-cs"/>
                        </a:rPr>
                        <a:t>soit </a:t>
                      </a:r>
                      <a:r>
                        <a:rPr lang="fr-FR" altLang="fr-FR" sz="1200" b="0" i="0" u="none" strike="noStrike" cap="none" normalizeH="0" baseline="0" dirty="0">
                          <a:ln>
                            <a:noFill/>
                          </a:ln>
                          <a:solidFill>
                            <a:schemeClr val="tx1"/>
                          </a:solidFill>
                          <a:effectLst/>
                          <a:latin typeface="Arial"/>
                        </a:rPr>
                        <a:t>0,875</a:t>
                      </a:r>
                      <a:r>
                        <a:rPr kumimoji="0" lang="fr-FR" altLang="fr-FR" sz="1200" b="0" i="0" u="none" strike="noStrike" cap="none" normalizeH="0" baseline="0" dirty="0">
                          <a:ln>
                            <a:noFill/>
                          </a:ln>
                          <a:solidFill>
                            <a:schemeClr val="tx1"/>
                          </a:solidFill>
                          <a:effectLst/>
                          <a:latin typeface="Arial"/>
                        </a:rPr>
                        <a:t> % par trimestre, représentant un coupon trimestriel de 0,00875 </a:t>
                      </a:r>
                      <a:r>
                        <a:rPr lang="fr-FR" sz="1200" b="0" kern="1200" dirty="0">
                          <a:solidFill>
                            <a:schemeClr val="tx1"/>
                          </a:solidFill>
                          <a:effectLst/>
                          <a:latin typeface="Arial"/>
                          <a:ea typeface="+mn-ea"/>
                          <a:cs typeface="+mn-cs"/>
                        </a:rPr>
                        <a:t>euro par obligation.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3905650097"/>
                  </a:ext>
                </a:extLst>
              </a:tr>
              <a:tr h="365931">
                <a:tc>
                  <a:txBody>
                    <a:bodyPr/>
                    <a:lstStyle/>
                    <a:p>
                      <a:pPr algn="l" rtl="0" fontAlgn="ctr"/>
                      <a:r>
                        <a:rPr lang="fr-FR" sz="1200" b="0" i="0" u="none" strike="noStrike" dirty="0">
                          <a:solidFill>
                            <a:schemeClr val="bg1"/>
                          </a:solidFill>
                          <a:effectLst/>
                          <a:latin typeface="Arial"/>
                        </a:rPr>
                        <a:t>Amortissement normal</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Amortissement en totalité le 28 /10/2027 à la valeur nominale de 1 euro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649784039"/>
                  </a:ext>
                </a:extLst>
              </a:tr>
              <a:tr h="395768">
                <a:tc>
                  <a:txBody>
                    <a:bodyPr/>
                    <a:lstStyle/>
                    <a:p>
                      <a:pPr algn="l" rtl="0" fontAlgn="ctr"/>
                      <a:r>
                        <a:rPr lang="fr-FR" sz="1200" b="0" i="0" u="none" strike="noStrike" dirty="0">
                          <a:solidFill>
                            <a:schemeClr val="bg1"/>
                          </a:solidFill>
                          <a:effectLst/>
                          <a:latin typeface="Arial"/>
                        </a:rPr>
                        <a:t>Taux de rendement actuariel</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3,546%</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489393544"/>
                  </a:ext>
                </a:extLst>
              </a:tr>
              <a:tr h="446507">
                <a:tc>
                  <a:txBody>
                    <a:bodyPr/>
                    <a:lstStyle/>
                    <a:p>
                      <a:pPr algn="l" rtl="0" fontAlgn="ctr"/>
                      <a:r>
                        <a:rPr lang="fr-FR" sz="1200" b="0" i="0" u="none" strike="noStrike" dirty="0">
                          <a:solidFill>
                            <a:schemeClr val="bg1"/>
                          </a:solidFill>
                          <a:effectLst/>
                          <a:latin typeface="Arial"/>
                        </a:rPr>
                        <a:t>Date d’échéance</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algn="l" rtl="0" fontAlgn="ctr"/>
                      <a:r>
                        <a:rPr lang="fr-FR" sz="1200" b="0" i="0" u="none" strike="noStrike" dirty="0">
                          <a:solidFill>
                            <a:schemeClr val="tx1"/>
                          </a:solidFill>
                          <a:effectLst/>
                          <a:latin typeface="Arial"/>
                        </a:rPr>
                        <a:t>28 octobre 2027, le remboursement sera réalisé à l’échéance sur le compte du client rattaché au CTO</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1486247114"/>
                  </a:ext>
                </a:extLst>
              </a:tr>
              <a:tr h="355181">
                <a:tc>
                  <a:txBody>
                    <a:bodyPr/>
                    <a:lstStyle/>
                    <a:p>
                      <a:pPr algn="l" rtl="0" fontAlgn="ctr"/>
                      <a:r>
                        <a:rPr lang="fr-FR" sz="1200" b="0" i="0" u="none" strike="noStrike" dirty="0">
                          <a:solidFill>
                            <a:schemeClr val="bg1"/>
                          </a:solidFill>
                          <a:effectLst/>
                          <a:latin typeface="Arial"/>
                        </a:rPr>
                        <a:t>Documentation</a:t>
                      </a: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E60000"/>
                        </a:buClr>
                        <a:buSzTx/>
                        <a:buFont typeface="Arial" charset="0"/>
                        <a:buNone/>
                        <a:tabLst/>
                      </a:pPr>
                      <a:r>
                        <a:rPr kumimoji="0" lang="fr-FR" altLang="fr-FR" sz="1200" b="0" i="0" u="none" strike="noStrike" cap="none" normalizeH="0" baseline="0" dirty="0">
                          <a:ln>
                            <a:noFill/>
                          </a:ln>
                          <a:solidFill>
                            <a:schemeClr val="tx1"/>
                          </a:solidFill>
                          <a:effectLst/>
                          <a:latin typeface="Arial"/>
                        </a:rPr>
                        <a:t>Prospectus d’offre au public approuvé par l’Autorité des marchés financiers sous </a:t>
                      </a:r>
                      <a:r>
                        <a:rPr kumimoji="0" lang="fr-FR" altLang="fr-FR" sz="1200" b="0" i="0" u="none" strike="noStrike" cap="none" normalizeH="0" baseline="0" dirty="0">
                          <a:ln>
                            <a:noFill/>
                          </a:ln>
                          <a:solidFill>
                            <a:schemeClr val="tx1"/>
                          </a:solidFill>
                          <a:effectLst/>
                          <a:latin typeface="+mn-lt"/>
                        </a:rPr>
                        <a:t>le n° 22-386 en date du 20/09/2022</a:t>
                      </a:r>
                      <a:endParaRPr kumimoji="0" lang="fr-FR" altLang="fr-FR" sz="1200" b="0" i="0" u="none" strike="noStrike" cap="none" normalizeH="0" baseline="0" dirty="0">
                        <a:ln>
                          <a:noFill/>
                        </a:ln>
                        <a:solidFill>
                          <a:schemeClr val="tx1"/>
                        </a:solidFill>
                        <a:effectLst/>
                        <a:latin typeface="Arial"/>
                      </a:endParaRPr>
                    </a:p>
                  </a:txBody>
                  <a:tcPr marL="7620" marR="7620" marT="7620" marB="0" anchor="ctr">
                    <a:lnL w="6350" cap="flat" cmpd="sng" algn="ctr">
                      <a:solidFill>
                        <a:srgbClr val="581D74"/>
                      </a:solidFill>
                      <a:prstDash val="solid"/>
                      <a:round/>
                      <a:headEnd type="none" w="med" len="med"/>
                      <a:tailEnd type="none" w="med" len="med"/>
                    </a:lnL>
                    <a:lnR w="6350" cap="flat" cmpd="sng" algn="ctr">
                      <a:solidFill>
                        <a:srgbClr val="581D74"/>
                      </a:solidFill>
                      <a:prstDash val="solid"/>
                      <a:round/>
                      <a:headEnd type="none" w="med" len="med"/>
                      <a:tailEnd type="none" w="med" len="med"/>
                    </a:lnR>
                    <a:lnT w="6350" cap="flat" cmpd="sng" algn="ctr">
                      <a:solidFill>
                        <a:srgbClr val="581D74"/>
                      </a:solidFill>
                      <a:prstDash val="solid"/>
                      <a:round/>
                      <a:headEnd type="none" w="med" len="med"/>
                      <a:tailEnd type="none" w="med" len="med"/>
                    </a:lnT>
                    <a:lnB w="6350" cap="flat" cmpd="sng" algn="ctr">
                      <a:solidFill>
                        <a:srgbClr val="581D74"/>
                      </a:solidFill>
                      <a:prstDash val="solid"/>
                      <a:round/>
                      <a:headEnd type="none" w="med" len="med"/>
                      <a:tailEnd type="none" w="med" len="med"/>
                    </a:lnB>
                  </a:tcPr>
                </a:tc>
                <a:extLst>
                  <a:ext uri="{0D108BD9-81ED-4DB2-BD59-A6C34878D82A}">
                    <a16:rowId xmlns:a16="http://schemas.microsoft.com/office/drawing/2014/main" val="826790151"/>
                  </a:ext>
                </a:extLst>
              </a:tr>
            </a:tbl>
          </a:graphicData>
        </a:graphic>
      </p:graphicFrame>
      <p:pic>
        <p:nvPicPr>
          <p:cNvPr id="9" name="Image 8">
            <a:extLst>
              <a:ext uri="{FF2B5EF4-FFF2-40B4-BE49-F238E27FC236}">
                <a16:creationId xmlns:a16="http://schemas.microsoft.com/office/drawing/2014/main" id="{A75B9608-3A84-470F-9448-6757BC56AAFB}"/>
              </a:ext>
            </a:extLst>
          </p:cNvPr>
          <p:cNvPicPr>
            <a:picLocks noChangeAspect="1"/>
          </p:cNvPicPr>
          <p:nvPr/>
        </p:nvPicPr>
        <p:blipFill>
          <a:blip r:embed="rId3"/>
          <a:stretch>
            <a:fillRect/>
          </a:stretch>
        </p:blipFill>
        <p:spPr>
          <a:xfrm>
            <a:off x="10932798" y="156641"/>
            <a:ext cx="721028" cy="721028"/>
          </a:xfrm>
          <a:prstGeom prst="rect">
            <a:avLst/>
          </a:prstGeom>
        </p:spPr>
      </p:pic>
      <p:sp>
        <p:nvSpPr>
          <p:cNvPr id="8" name="Rectangle 7">
            <a:extLst>
              <a:ext uri="{FF2B5EF4-FFF2-40B4-BE49-F238E27FC236}">
                <a16:creationId xmlns:a16="http://schemas.microsoft.com/office/drawing/2014/main" id="{640867B1-349C-495D-BFD8-F86A0C3FC590}"/>
              </a:ext>
            </a:extLst>
          </p:cNvPr>
          <p:cNvSpPr/>
          <p:nvPr/>
        </p:nvSpPr>
        <p:spPr>
          <a:xfrm>
            <a:off x="3716569" y="6472127"/>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211782043"/>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200513" y="260648"/>
            <a:ext cx="10272131" cy="576000"/>
          </a:xfrm>
        </p:spPr>
        <p:txBody>
          <a:bodyPr/>
          <a:lstStyle/>
          <a:p>
            <a:r>
              <a:rPr lang="fr-FR"/>
              <a:t>Cible de clientèle </a:t>
            </a:r>
            <a:r>
              <a:rPr lang="fr-FR" u="sng"/>
              <a:t>personnes physiques</a:t>
            </a:r>
          </a:p>
        </p:txBody>
      </p:sp>
      <p:pic>
        <p:nvPicPr>
          <p:cNvPr id="6" name="Image 5">
            <a:extLst>
              <a:ext uri="{FF2B5EF4-FFF2-40B4-BE49-F238E27FC236}">
                <a16:creationId xmlns:a16="http://schemas.microsoft.com/office/drawing/2014/main" id="{1A78D00D-B86E-453F-9567-0DEDE91A7FB9}"/>
              </a:ext>
            </a:extLst>
          </p:cNvPr>
          <p:cNvPicPr>
            <a:picLocks noChangeAspect="1"/>
          </p:cNvPicPr>
          <p:nvPr/>
        </p:nvPicPr>
        <p:blipFill>
          <a:blip r:embed="rId2"/>
          <a:stretch>
            <a:fillRect/>
          </a:stretch>
        </p:blipFill>
        <p:spPr>
          <a:xfrm>
            <a:off x="11472644" y="260648"/>
            <a:ext cx="576000" cy="576000"/>
          </a:xfrm>
          <a:prstGeom prst="rect">
            <a:avLst/>
          </a:prstGeom>
        </p:spPr>
      </p:pic>
      <p:graphicFrame>
        <p:nvGraphicFramePr>
          <p:cNvPr id="7" name="Tableau 2">
            <a:extLst>
              <a:ext uri="{FF2B5EF4-FFF2-40B4-BE49-F238E27FC236}">
                <a16:creationId xmlns:a16="http://schemas.microsoft.com/office/drawing/2014/main" id="{597E0792-FE27-47B7-91C6-0E53995D914D}"/>
              </a:ext>
            </a:extLst>
          </p:cNvPr>
          <p:cNvGraphicFramePr>
            <a:graphicFrameLocks noGrp="1"/>
          </p:cNvGraphicFramePr>
          <p:nvPr>
            <p:extLst>
              <p:ext uri="{D42A27DB-BD31-4B8C-83A1-F6EECF244321}">
                <p14:modId xmlns:p14="http://schemas.microsoft.com/office/powerpoint/2010/main" val="2225986542"/>
              </p:ext>
            </p:extLst>
          </p:nvPr>
        </p:nvGraphicFramePr>
        <p:xfrm>
          <a:off x="875737" y="910363"/>
          <a:ext cx="10440525" cy="5320140"/>
        </p:xfrm>
        <a:graphic>
          <a:graphicData uri="http://schemas.openxmlformats.org/drawingml/2006/table">
            <a:tbl>
              <a:tblPr firstRow="1" bandRow="1"/>
              <a:tblGrid>
                <a:gridCol w="3367143">
                  <a:extLst>
                    <a:ext uri="{9D8B030D-6E8A-4147-A177-3AD203B41FA5}">
                      <a16:colId xmlns:a16="http://schemas.microsoft.com/office/drawing/2014/main" val="2123190846"/>
                    </a:ext>
                  </a:extLst>
                </a:gridCol>
                <a:gridCol w="1753497">
                  <a:extLst>
                    <a:ext uri="{9D8B030D-6E8A-4147-A177-3AD203B41FA5}">
                      <a16:colId xmlns:a16="http://schemas.microsoft.com/office/drawing/2014/main" val="2557378200"/>
                    </a:ext>
                  </a:extLst>
                </a:gridCol>
                <a:gridCol w="1667435">
                  <a:extLst>
                    <a:ext uri="{9D8B030D-6E8A-4147-A177-3AD203B41FA5}">
                      <a16:colId xmlns:a16="http://schemas.microsoft.com/office/drawing/2014/main" val="975504748"/>
                    </a:ext>
                  </a:extLst>
                </a:gridCol>
                <a:gridCol w="1807285">
                  <a:extLst>
                    <a:ext uri="{9D8B030D-6E8A-4147-A177-3AD203B41FA5}">
                      <a16:colId xmlns:a16="http://schemas.microsoft.com/office/drawing/2014/main" val="1171837911"/>
                    </a:ext>
                  </a:extLst>
                </a:gridCol>
                <a:gridCol w="1845165">
                  <a:extLst>
                    <a:ext uri="{9D8B030D-6E8A-4147-A177-3AD203B41FA5}">
                      <a16:colId xmlns:a16="http://schemas.microsoft.com/office/drawing/2014/main" val="1529366017"/>
                    </a:ext>
                  </a:extLst>
                </a:gridCol>
              </a:tblGrid>
              <a:tr h="731520">
                <a:tc>
                  <a:txBody>
                    <a:bodyPr/>
                    <a:lstStyle/>
                    <a:p>
                      <a:r>
                        <a:rPr lang="fr-FR" sz="1200" b="1" dirty="0"/>
                        <a:t>CLIENTELE CIBLE </a:t>
                      </a:r>
                      <a:r>
                        <a:rPr lang="fr-FR" sz="1200" b="0" dirty="0"/>
                        <a:t>(personnes physiques)</a:t>
                      </a:r>
                      <a:endParaRPr lang="fr-FR" sz="1200" b="0" dirty="0">
                        <a:highlight>
                          <a:srgbClr val="FFFF00"/>
                        </a:highlight>
                      </a:endParaRPr>
                    </a:p>
                  </a:txBody>
                  <a:tcPr marL="121920" marR="121920" marT="60960" marB="60960" anchor="ctr">
                    <a:solidFill>
                      <a:schemeClr val="tx2">
                        <a:lumMod val="40000"/>
                        <a:lumOff val="60000"/>
                      </a:schemeClr>
                    </a:solidFill>
                  </a:tcPr>
                </a:tc>
                <a:tc>
                  <a:txBody>
                    <a:bodyPr/>
                    <a:lstStyle/>
                    <a:p>
                      <a:pPr algn="ctr"/>
                      <a:r>
                        <a:rPr lang="fr-FR" sz="1200" b="1" dirty="0">
                          <a:solidFill>
                            <a:schemeClr val="tx1"/>
                          </a:solidFill>
                        </a:rPr>
                        <a:t>GRAND PUBLIC</a:t>
                      </a:r>
                    </a:p>
                  </a:txBody>
                  <a:tcPr marL="121920" marR="121920" marT="60960" marB="60960" anchor="ctr">
                    <a:solidFill>
                      <a:schemeClr val="tx2">
                        <a:lumMod val="40000"/>
                        <a:lumOff val="60000"/>
                      </a:schemeClr>
                    </a:solidFill>
                  </a:tcPr>
                </a:tc>
                <a:tc>
                  <a:txBody>
                    <a:bodyPr/>
                    <a:lstStyle/>
                    <a:p>
                      <a:pPr algn="ctr"/>
                      <a:r>
                        <a:rPr lang="fr-FR" sz="1200" b="1" dirty="0">
                          <a:solidFill>
                            <a:schemeClr val="tx1"/>
                          </a:solidFill>
                        </a:rPr>
                        <a:t>PREMIUM / HAUT DE GAMME</a:t>
                      </a:r>
                    </a:p>
                  </a:txBody>
                  <a:tcPr marL="121920" marR="121920" marT="60960" marB="60960" anchor="ctr">
                    <a:solidFill>
                      <a:schemeClr val="tx2">
                        <a:lumMod val="40000"/>
                        <a:lumOff val="60000"/>
                      </a:schemeClr>
                    </a:solidFill>
                  </a:tcPr>
                </a:tc>
                <a:tc>
                  <a:txBody>
                    <a:bodyPr/>
                    <a:lstStyle/>
                    <a:p>
                      <a:pPr algn="ctr"/>
                      <a:r>
                        <a:rPr lang="fr-FR" sz="1200" b="1" dirty="0">
                          <a:solidFill>
                            <a:schemeClr val="tx1"/>
                          </a:solidFill>
                        </a:rPr>
                        <a:t>PREMIUM GESTION </a:t>
                      </a:r>
                    </a:p>
                    <a:p>
                      <a:pPr algn="ctr"/>
                      <a:r>
                        <a:rPr lang="fr-FR" sz="1200" b="1" dirty="0">
                          <a:solidFill>
                            <a:schemeClr val="tx1"/>
                          </a:solidFill>
                        </a:rPr>
                        <a:t>PRIVEE</a:t>
                      </a:r>
                    </a:p>
                  </a:txBody>
                  <a:tcPr marL="121920" marR="121920" marT="60960" marB="60960" anchor="ctr">
                    <a:solidFill>
                      <a:schemeClr val="tx2">
                        <a:lumMod val="40000"/>
                        <a:lumOff val="60000"/>
                      </a:schemeClr>
                    </a:solidFill>
                  </a:tcPr>
                </a:tc>
                <a:tc>
                  <a:txBody>
                    <a:bodyPr/>
                    <a:lstStyle/>
                    <a:p>
                      <a:pPr algn="ctr"/>
                      <a:r>
                        <a:rPr lang="fr-FR" sz="1200" b="1" dirty="0">
                          <a:solidFill>
                            <a:schemeClr val="tx1"/>
                          </a:solidFill>
                        </a:rPr>
                        <a:t>PREMIUM BANQUE PRIVEE</a:t>
                      </a:r>
                    </a:p>
                  </a:txBody>
                  <a:tcPr marL="121920" marR="121920" marT="60960" marB="60960" anchor="ctr">
                    <a:solidFill>
                      <a:schemeClr val="tx2">
                        <a:lumMod val="40000"/>
                        <a:lumOff val="60000"/>
                      </a:schemeClr>
                    </a:solidFill>
                  </a:tcPr>
                </a:tc>
                <a:extLst>
                  <a:ext uri="{0D108BD9-81ED-4DB2-BD59-A6C34878D82A}">
                    <a16:rowId xmlns:a16="http://schemas.microsoft.com/office/drawing/2014/main" val="1730698765"/>
                  </a:ext>
                </a:extLst>
              </a:tr>
              <a:tr h="995095">
                <a:tc>
                  <a:txBody>
                    <a:bodyPr/>
                    <a:lstStyle/>
                    <a:p>
                      <a:r>
                        <a:rPr lang="fr-FR" sz="1200" b="1" dirty="0"/>
                        <a:t>CONNAISSANCE &amp; EXPERIENCE DU CLIENT (QCF)</a:t>
                      </a:r>
                    </a:p>
                  </a:txBody>
                  <a:tcPr marL="121920" marR="121920" marT="60960" marB="60960" anchor="ctr">
                    <a:solidFill>
                      <a:schemeClr val="bg1">
                        <a:lumMod val="95000"/>
                      </a:schemeClr>
                    </a:solidFill>
                  </a:tcPr>
                </a:tc>
                <a:tc gridSpan="4">
                  <a:txBody>
                    <a:bodyPr/>
                    <a:lstStyle/>
                    <a:p>
                      <a:pPr algn="ctr"/>
                      <a:endParaRPr lang="fr-FR" sz="1200" dirty="0"/>
                    </a:p>
                    <a:p>
                      <a:pPr algn="ctr"/>
                      <a:r>
                        <a:rPr lang="fr-FR" sz="1200" dirty="0"/>
                        <a:t>À partir de C1</a:t>
                      </a:r>
                    </a:p>
                    <a:p>
                      <a:pPr algn="ctr"/>
                      <a:r>
                        <a:rPr lang="fr-FR" sz="1200" b="1" dirty="0">
                          <a:solidFill>
                            <a:schemeClr val="tx2"/>
                          </a:solidFill>
                        </a:rPr>
                        <a:t>débutant</a:t>
                      </a:r>
                    </a:p>
                    <a:p>
                      <a:pPr algn="ctr"/>
                      <a:endParaRPr lang="fr-FR" sz="1200" dirty="0"/>
                    </a:p>
                    <a:p>
                      <a:pPr algn="ctr"/>
                      <a:endParaRPr lang="fr-FR" sz="1200" dirty="0"/>
                    </a:p>
                  </a:txBody>
                  <a:tcPr marL="121920" marR="121920" marT="60960" marB="60960" anchor="ctr"/>
                </a:tc>
                <a:tc hMerge="1">
                  <a:txBody>
                    <a:bodyPr/>
                    <a:lstStyle/>
                    <a:p>
                      <a:pPr algn="ctr"/>
                      <a:r>
                        <a:rPr lang="fr-FR" sz="1300"/>
                        <a:t>C2</a:t>
                      </a:r>
                    </a:p>
                    <a:p>
                      <a:pPr algn="ctr"/>
                      <a:r>
                        <a:rPr lang="fr-FR" sz="1300"/>
                        <a:t>Initié</a:t>
                      </a:r>
                    </a:p>
                  </a:txBody>
                  <a:tcPr marL="121920" marR="121920" marT="60960" marB="60960" anchor="ctr"/>
                </a:tc>
                <a:tc hMerge="1">
                  <a:txBody>
                    <a:bodyPr/>
                    <a:lstStyle/>
                    <a:p>
                      <a:pPr algn="ctr"/>
                      <a:r>
                        <a:rPr lang="fr-FR" sz="1300"/>
                        <a:t>C3 </a:t>
                      </a:r>
                    </a:p>
                    <a:p>
                      <a:pPr algn="ctr"/>
                      <a:r>
                        <a:rPr lang="fr-FR" sz="1300"/>
                        <a:t>Confirmé</a:t>
                      </a:r>
                    </a:p>
                  </a:txBody>
                  <a:tcPr marL="121920" marR="121920" marT="60960" marB="60960" anchor="ctr"/>
                </a:tc>
                <a:tc hMerge="1">
                  <a:txBody>
                    <a:bodyPr/>
                    <a:lstStyle/>
                    <a:p>
                      <a:pPr algn="ctr"/>
                      <a:r>
                        <a:rPr lang="fr-FR" sz="1300"/>
                        <a:t>C4</a:t>
                      </a:r>
                    </a:p>
                    <a:p>
                      <a:pPr algn="ctr"/>
                      <a:r>
                        <a:rPr lang="fr-FR" sz="1300"/>
                        <a:t>Expert</a:t>
                      </a:r>
                    </a:p>
                  </a:txBody>
                  <a:tcPr marL="121920" marR="121920" marT="60960" marB="60960" anchor="ctr"/>
                </a:tc>
                <a:extLst>
                  <a:ext uri="{0D108BD9-81ED-4DB2-BD59-A6C34878D82A}">
                    <a16:rowId xmlns:a16="http://schemas.microsoft.com/office/drawing/2014/main" val="849941826"/>
                  </a:ext>
                </a:extLst>
              </a:tr>
              <a:tr h="637161">
                <a:tc>
                  <a:txBody>
                    <a:bodyPr/>
                    <a:lstStyle/>
                    <a:p>
                      <a:r>
                        <a:rPr lang="fr-FR" sz="1200" b="1" dirty="0"/>
                        <a:t>PROFIL DE RISQUE DU CLIENT (QR)</a:t>
                      </a:r>
                    </a:p>
                  </a:txBody>
                  <a:tcPr marL="121920" marR="121920" marT="60960" marB="60960" anchor="ctr">
                    <a:solidFill>
                      <a:schemeClr val="bg1">
                        <a:lumMod val="95000"/>
                      </a:schemeClr>
                    </a:solidFill>
                  </a:tcPr>
                </a:tc>
                <a:tc gridSpan="4">
                  <a:txBody>
                    <a:bodyPr/>
                    <a:lstStyle/>
                    <a:p>
                      <a:pPr algn="ctr"/>
                      <a:r>
                        <a:rPr lang="fr-FR" sz="1200"/>
                        <a:t>A partir de R1</a:t>
                      </a:r>
                    </a:p>
                    <a:p>
                      <a:pPr algn="ctr"/>
                      <a:r>
                        <a:rPr lang="fr-FR" sz="1200" b="1">
                          <a:solidFill>
                            <a:schemeClr val="tx2"/>
                          </a:solidFill>
                        </a:rPr>
                        <a:t>prudent</a:t>
                      </a:r>
                    </a:p>
                    <a:p>
                      <a:pPr algn="ctr"/>
                      <a:endParaRPr lang="fr-FR" sz="1200"/>
                    </a:p>
                  </a:txBody>
                  <a:tcPr marL="121920" marR="121920" marT="60960" marB="60960" anchor="ctr"/>
                </a:tc>
                <a:tc hMerge="1">
                  <a:txBody>
                    <a:bodyPr/>
                    <a:lstStyle/>
                    <a:p>
                      <a:pPr algn="ctr"/>
                      <a:r>
                        <a:rPr lang="fr-FR" sz="1300"/>
                        <a:t>R2</a:t>
                      </a:r>
                    </a:p>
                  </a:txBody>
                  <a:tcPr marL="121920" marR="121920" marT="60960" marB="60960" anchor="ctr"/>
                </a:tc>
                <a:tc hMerge="1">
                  <a:txBody>
                    <a:bodyPr/>
                    <a:lstStyle/>
                    <a:p>
                      <a:pPr algn="ctr"/>
                      <a:r>
                        <a:rPr lang="fr-FR" sz="1300"/>
                        <a:t>R3</a:t>
                      </a:r>
                    </a:p>
                  </a:txBody>
                  <a:tcPr marL="121920" marR="121920" marT="60960" marB="60960" anchor="ctr"/>
                </a:tc>
                <a:tc hMerge="1">
                  <a:txBody>
                    <a:bodyPr/>
                    <a:lstStyle/>
                    <a:p>
                      <a:pPr algn="ctr"/>
                      <a:r>
                        <a:rPr lang="fr-FR" sz="1300"/>
                        <a:t>R4</a:t>
                      </a:r>
                    </a:p>
                  </a:txBody>
                  <a:tcPr marL="121920" marR="121920" marT="60960" marB="60960" anchor="ctr"/>
                </a:tc>
                <a:extLst>
                  <a:ext uri="{0D108BD9-81ED-4DB2-BD59-A6C34878D82A}">
                    <a16:rowId xmlns:a16="http://schemas.microsoft.com/office/drawing/2014/main" val="720072121"/>
                  </a:ext>
                </a:extLst>
              </a:tr>
              <a:tr h="78153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b="1" dirty="0"/>
                        <a:t>MARCHE CIBLE (MIFID II)</a:t>
                      </a:r>
                    </a:p>
                    <a:p>
                      <a:endParaRPr lang="fr-FR" sz="1200" b="1" dirty="0"/>
                    </a:p>
                  </a:txBody>
                  <a:tcPr marL="121920" marR="121920" marT="60960" marB="60960" anchor="ctr">
                    <a:solidFill>
                      <a:schemeClr val="bg1">
                        <a:lumMod val="95000"/>
                      </a:schemeClr>
                    </a:solidFill>
                  </a:tcPr>
                </a:tc>
                <a:tc gridSpan="4">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n-lt"/>
                          <a:ea typeface="+mn-ea"/>
                          <a:cs typeface="+mn-cs"/>
                        </a:rPr>
                        <a:t>Non professionnel - professionnel</a:t>
                      </a:r>
                    </a:p>
                    <a:p>
                      <a:pPr algn="ctr"/>
                      <a:endParaRPr lang="fr-FR" sz="1200" strike="noStrike" baseline="0" dirty="0"/>
                    </a:p>
                  </a:txBody>
                  <a:tcPr marL="121920" marR="121920" marT="60960" marB="6096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841415652"/>
                  </a:ext>
                </a:extLst>
              </a:tr>
              <a:tr h="731520">
                <a:tc>
                  <a:txBody>
                    <a:bodyPr/>
                    <a:lstStyle/>
                    <a:p>
                      <a:r>
                        <a:rPr lang="fr-FR" sz="1200" b="1" dirty="0"/>
                        <a:t>OBJECTIF D’INVESTISSEMENT DU CLIENT</a:t>
                      </a:r>
                    </a:p>
                  </a:txBody>
                  <a:tcPr marL="121920" marR="121920" marT="60960" marB="60960" anchor="ctr">
                    <a:solidFill>
                      <a:schemeClr val="bg1">
                        <a:lumMod val="95000"/>
                      </a:schemeClr>
                    </a:solidFill>
                  </a:tcPr>
                </a:tc>
                <a:tc gridSpan="4">
                  <a:txBody>
                    <a:bodyPr/>
                    <a:lstStyle/>
                    <a:p>
                      <a:pPr algn="ctr"/>
                      <a:r>
                        <a:rPr lang="fr-FR" sz="1200" strike="noStrike" baseline="0" dirty="0"/>
                        <a:t>Percevoir des revenus complémentaires – Epargne pour mes proches – constituer une épargne - </a:t>
                      </a:r>
                    </a:p>
                    <a:p>
                      <a:pPr algn="ctr"/>
                      <a:r>
                        <a:rPr lang="fr-FR" sz="1200" strike="noStrike" baseline="0" dirty="0"/>
                        <a:t>transmettre mon patrimoine – préparer ma retraite </a:t>
                      </a:r>
                    </a:p>
                    <a:p>
                      <a:pPr algn="ctr"/>
                      <a:r>
                        <a:rPr lang="fr-FR" sz="1200" strike="noStrike" baseline="0" dirty="0"/>
                        <a:t>Valoriser mon épargne – valoriser mon capital – préparer un projet immobilier</a:t>
                      </a:r>
                    </a:p>
                  </a:txBody>
                  <a:tcPr marL="121920" marR="121920" marT="60960" marB="60960" anchor="ctr"/>
                </a:tc>
                <a:tc hMerge="1">
                  <a:txBody>
                    <a:bodyPr/>
                    <a:lstStyle/>
                    <a:p>
                      <a:pPr algn="ctr"/>
                      <a:endParaRPr lang="fr-FR" sz="1000"/>
                    </a:p>
                  </a:txBody>
                  <a:tcPr anchor="ctr"/>
                </a:tc>
                <a:tc hMerge="1">
                  <a:txBody>
                    <a:bodyPr/>
                    <a:lstStyle/>
                    <a:p>
                      <a:pPr algn="ctr"/>
                      <a:endParaRPr lang="fr-FR" sz="1000"/>
                    </a:p>
                  </a:txBody>
                  <a:tcPr anchor="ctr"/>
                </a:tc>
                <a:tc hMerge="1">
                  <a:txBody>
                    <a:bodyPr/>
                    <a:lstStyle/>
                    <a:p>
                      <a:pPr algn="ctr"/>
                      <a:endParaRPr lang="fr-FR" sz="1000"/>
                    </a:p>
                  </a:txBody>
                  <a:tcPr anchor="ctr"/>
                </a:tc>
                <a:extLst>
                  <a:ext uri="{0D108BD9-81ED-4DB2-BD59-A6C34878D82A}">
                    <a16:rowId xmlns:a16="http://schemas.microsoft.com/office/drawing/2014/main" val="3286510632"/>
                  </a:ext>
                </a:extLst>
              </a:tr>
              <a:tr h="637161">
                <a:tc>
                  <a:txBody>
                    <a:bodyPr/>
                    <a:lstStyle/>
                    <a:p>
                      <a:r>
                        <a:rPr lang="fr-FR" sz="1200" b="1" dirty="0"/>
                        <a:t>DUREE D’INVESTISSEMENT </a:t>
                      </a:r>
                    </a:p>
                  </a:txBody>
                  <a:tcPr marL="121920" marR="121920" marT="60960" marB="60960" anchor="ctr">
                    <a:solidFill>
                      <a:schemeClr val="bg1">
                        <a:lumMod val="95000"/>
                      </a:schemeClr>
                    </a:solidFill>
                  </a:tcPr>
                </a:tc>
                <a:tc gridSpan="4">
                  <a:txBody>
                    <a:bodyPr/>
                    <a:lstStyle/>
                    <a:p>
                      <a:pPr algn="ctr"/>
                      <a:r>
                        <a:rPr lang="fr-FR" sz="1200" dirty="0"/>
                        <a:t>5 ans avec une date de règlement le 28 octobre 2022</a:t>
                      </a:r>
                    </a:p>
                  </a:txBody>
                  <a:tcPr marL="121920" marR="121920" marT="60960" marB="60960" anchor="ctr"/>
                </a:tc>
                <a:tc hMerge="1">
                  <a:txBody>
                    <a:bodyPr/>
                    <a:lstStyle/>
                    <a:p>
                      <a:pPr algn="ctr"/>
                      <a:endParaRPr lang="fr-FR" sz="100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300"/>
                    </a:p>
                  </a:txBody>
                  <a:tcPr marL="121920" marR="121920" marT="60960" marB="60960" anchor="ctr"/>
                </a:tc>
                <a:tc hMerge="1">
                  <a:txBody>
                    <a:bodyPr/>
                    <a:lstStyle/>
                    <a:p>
                      <a:pPr algn="ctr"/>
                      <a:endParaRPr lang="fr-FR" sz="1000"/>
                    </a:p>
                  </a:txBody>
                  <a:tcPr anchor="ctr"/>
                </a:tc>
                <a:extLst>
                  <a:ext uri="{0D108BD9-81ED-4DB2-BD59-A6C34878D82A}">
                    <a16:rowId xmlns:a16="http://schemas.microsoft.com/office/drawing/2014/main" val="2604197224"/>
                  </a:ext>
                </a:extLst>
              </a:tr>
              <a:tr h="731520">
                <a:tc>
                  <a:txBody>
                    <a:bodyPr/>
                    <a:lstStyle/>
                    <a:p>
                      <a:r>
                        <a:rPr lang="fr-FR" sz="1200" b="1" dirty="0"/>
                        <a:t>CANAL DE DISTRIBUTION DU PRODUIT</a:t>
                      </a:r>
                    </a:p>
                  </a:txBody>
                  <a:tcPr marL="121920" marR="121920" marT="60960" marB="60960" anchor="ctr">
                    <a:solidFill>
                      <a:schemeClr val="bg1">
                        <a:lumMod val="95000"/>
                      </a:schemeClr>
                    </a:solidFill>
                  </a:tcPr>
                </a:tc>
                <a:tc gridSpan="4">
                  <a:txBody>
                    <a:bodyPr/>
                    <a:lstStyle/>
                    <a:p>
                      <a:pPr marL="0" marR="0" lvl="0" indent="0" algn="ctr" rtl="0" eaLnBrk="1" fontAlgn="auto" latinLnBrk="0" hangingPunct="1">
                        <a:lnSpc>
                          <a:spcPct val="100000"/>
                        </a:lnSpc>
                        <a:spcBef>
                          <a:spcPts val="0"/>
                        </a:spcBef>
                        <a:spcAft>
                          <a:spcPts val="0"/>
                        </a:spcAft>
                        <a:buClrTx/>
                        <a:buSzTx/>
                        <a:buFontTx/>
                        <a:buNone/>
                      </a:pPr>
                      <a:r>
                        <a:rPr lang="fr-FR" sz="1200" dirty="0"/>
                        <a:t>Vente en face à face </a:t>
                      </a:r>
                      <a:r>
                        <a:rPr lang="fr-FR" sz="1200" kern="1200" dirty="0">
                          <a:solidFill>
                            <a:schemeClr val="tx1"/>
                          </a:solidFill>
                          <a:latin typeface="+mn-lt"/>
                          <a:ea typeface="+mn-ea"/>
                          <a:cs typeface="+mn-cs"/>
                        </a:rPr>
                        <a:t>à l'issue d'un parcours épargne personnalisé (LEA ou O2S)</a:t>
                      </a:r>
                    </a:p>
                    <a:p>
                      <a:pPr algn="ctr"/>
                      <a:endParaRPr lang="fr-FR" sz="1200" dirty="0"/>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extLst>
                  <a:ext uri="{0D108BD9-81ED-4DB2-BD59-A6C34878D82A}">
                    <a16:rowId xmlns:a16="http://schemas.microsoft.com/office/drawing/2014/main" val="474342112"/>
                  </a:ext>
                </a:extLst>
              </a:tr>
            </a:tbl>
          </a:graphicData>
        </a:graphic>
      </p:graphicFrame>
      <p:sp>
        <p:nvSpPr>
          <p:cNvPr id="8" name="Rectangle 7">
            <a:extLst>
              <a:ext uri="{FF2B5EF4-FFF2-40B4-BE49-F238E27FC236}">
                <a16:creationId xmlns:a16="http://schemas.microsoft.com/office/drawing/2014/main" id="{129465E2-6DC0-4F10-A1B1-9A194AC509F9}"/>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369854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200513" y="260648"/>
            <a:ext cx="10272131" cy="876789"/>
          </a:xfrm>
        </p:spPr>
        <p:txBody>
          <a:bodyPr/>
          <a:lstStyle/>
          <a:p>
            <a:r>
              <a:rPr lang="fr-FR">
                <a:latin typeface="Montserrat ExtraBold"/>
                <a:cs typeface="Arial"/>
              </a:rPr>
              <a:t>Cible de clientèle </a:t>
            </a:r>
            <a:r>
              <a:rPr lang="fr-FR" u="sng">
                <a:latin typeface="Montserrat ExtraBold"/>
                <a:cs typeface="Arial"/>
              </a:rPr>
              <a:t>personnes morales </a:t>
            </a:r>
            <a:br>
              <a:rPr lang="fr-FR" u="sng">
                <a:latin typeface="Montserrat ExtraBold"/>
                <a:cs typeface="Arial"/>
              </a:rPr>
            </a:br>
            <a:r>
              <a:rPr lang="fr-FR" sz="1200">
                <a:latin typeface="Montserrat ExtraBold"/>
                <a:cs typeface="Arial"/>
              </a:rPr>
              <a:t>(</a:t>
            </a:r>
            <a:r>
              <a:rPr lang="fr-FR" sz="1600" dirty="0">
                <a:latin typeface="Montserrat ExtraBold"/>
                <a:cs typeface="Arial"/>
              </a:rPr>
              <a:t>sous réserve que leurs statuts le permettent) </a:t>
            </a:r>
            <a:r>
              <a:rPr lang="fr-FR" sz="1600" dirty="0">
                <a:solidFill>
                  <a:srgbClr val="000000"/>
                </a:solidFill>
                <a:latin typeface="Montserrat ExtraBold"/>
                <a:cs typeface="Arial"/>
              </a:rPr>
              <a:t> </a:t>
            </a:r>
            <a:br>
              <a:rPr lang="fr-FR" sz="1600" dirty="0"/>
            </a:br>
            <a:endParaRPr lang="fr-FR" sz="1200" dirty="0"/>
          </a:p>
        </p:txBody>
      </p:sp>
      <p:pic>
        <p:nvPicPr>
          <p:cNvPr id="6" name="Image 5">
            <a:extLst>
              <a:ext uri="{FF2B5EF4-FFF2-40B4-BE49-F238E27FC236}">
                <a16:creationId xmlns:a16="http://schemas.microsoft.com/office/drawing/2014/main" id="{F9941263-8AFD-4DC4-BEDC-0794650D1B03}"/>
              </a:ext>
            </a:extLst>
          </p:cNvPr>
          <p:cNvPicPr>
            <a:picLocks noChangeAspect="1"/>
          </p:cNvPicPr>
          <p:nvPr/>
        </p:nvPicPr>
        <p:blipFill>
          <a:blip r:embed="rId2"/>
          <a:stretch>
            <a:fillRect/>
          </a:stretch>
        </p:blipFill>
        <p:spPr>
          <a:xfrm>
            <a:off x="11273525" y="156641"/>
            <a:ext cx="721028" cy="721028"/>
          </a:xfrm>
          <a:prstGeom prst="rect">
            <a:avLst/>
          </a:prstGeom>
        </p:spPr>
      </p:pic>
      <p:sp>
        <p:nvSpPr>
          <p:cNvPr id="7" name="Rectangle 6">
            <a:extLst>
              <a:ext uri="{FF2B5EF4-FFF2-40B4-BE49-F238E27FC236}">
                <a16:creationId xmlns:a16="http://schemas.microsoft.com/office/drawing/2014/main" id="{31DACEE4-FAFB-4965-BD28-846C5E595583}"/>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graphicFrame>
        <p:nvGraphicFramePr>
          <p:cNvPr id="8" name="Tableau 2">
            <a:extLst>
              <a:ext uri="{FF2B5EF4-FFF2-40B4-BE49-F238E27FC236}">
                <a16:creationId xmlns:a16="http://schemas.microsoft.com/office/drawing/2014/main" id="{F5BED940-A7FC-4A40-AC10-6F9977BAC314}"/>
              </a:ext>
            </a:extLst>
          </p:cNvPr>
          <p:cNvGraphicFramePr>
            <a:graphicFrameLocks noGrp="1"/>
          </p:cNvGraphicFramePr>
          <p:nvPr>
            <p:extLst>
              <p:ext uri="{D42A27DB-BD31-4B8C-83A1-F6EECF244321}">
                <p14:modId xmlns:p14="http://schemas.microsoft.com/office/powerpoint/2010/main" val="2095543900"/>
              </p:ext>
            </p:extLst>
          </p:nvPr>
        </p:nvGraphicFramePr>
        <p:xfrm>
          <a:off x="983087" y="977890"/>
          <a:ext cx="9681075" cy="5366420"/>
        </p:xfrm>
        <a:graphic>
          <a:graphicData uri="http://schemas.openxmlformats.org/drawingml/2006/table">
            <a:tbl>
              <a:tblPr firstRow="1" bandRow="1"/>
              <a:tblGrid>
                <a:gridCol w="2800972">
                  <a:extLst>
                    <a:ext uri="{9D8B030D-6E8A-4147-A177-3AD203B41FA5}">
                      <a16:colId xmlns:a16="http://schemas.microsoft.com/office/drawing/2014/main" val="2123190846"/>
                    </a:ext>
                  </a:extLst>
                </a:gridCol>
                <a:gridCol w="2256818">
                  <a:extLst>
                    <a:ext uri="{9D8B030D-6E8A-4147-A177-3AD203B41FA5}">
                      <a16:colId xmlns:a16="http://schemas.microsoft.com/office/drawing/2014/main" val="2557378200"/>
                    </a:ext>
                  </a:extLst>
                </a:gridCol>
                <a:gridCol w="2402732">
                  <a:extLst>
                    <a:ext uri="{9D8B030D-6E8A-4147-A177-3AD203B41FA5}">
                      <a16:colId xmlns:a16="http://schemas.microsoft.com/office/drawing/2014/main" val="975504748"/>
                    </a:ext>
                  </a:extLst>
                </a:gridCol>
                <a:gridCol w="2220553">
                  <a:extLst>
                    <a:ext uri="{9D8B030D-6E8A-4147-A177-3AD203B41FA5}">
                      <a16:colId xmlns:a16="http://schemas.microsoft.com/office/drawing/2014/main" val="1171837911"/>
                    </a:ext>
                  </a:extLst>
                </a:gridCol>
              </a:tblGrid>
              <a:tr h="954887">
                <a:tc>
                  <a:txBody>
                    <a:bodyPr/>
                    <a:lstStyle/>
                    <a:p>
                      <a:r>
                        <a:rPr lang="fr-FR" sz="1300" b="1" dirty="0"/>
                        <a:t>CLIENTELE CIBLE </a:t>
                      </a:r>
                      <a:r>
                        <a:rPr lang="fr-FR" sz="1300" b="0" dirty="0"/>
                        <a:t>(personnes morales)</a:t>
                      </a:r>
                    </a:p>
                  </a:txBody>
                  <a:tcPr marL="121920" marR="121920" marT="60960" marB="60960" anchor="ctr">
                    <a:solidFill>
                      <a:schemeClr val="tx2">
                        <a:lumMod val="40000"/>
                        <a:lumOff val="60000"/>
                      </a:schemeClr>
                    </a:solidFill>
                  </a:tcPr>
                </a:tc>
                <a:tc>
                  <a:txBody>
                    <a:bodyPr/>
                    <a:lstStyle/>
                    <a:p>
                      <a:pPr algn="ctr"/>
                      <a:r>
                        <a:rPr lang="fr-FR" sz="1300" dirty="0"/>
                        <a:t>Professionnels</a:t>
                      </a:r>
                    </a:p>
                  </a:txBody>
                  <a:tcPr marL="121920" marR="121920" marT="60960" marB="60960" anchor="ctr">
                    <a:solidFill>
                      <a:schemeClr val="tx2">
                        <a:lumMod val="40000"/>
                        <a:lumOff val="60000"/>
                      </a:schemeClr>
                    </a:solidFill>
                  </a:tcPr>
                </a:tc>
                <a:tc>
                  <a:txBody>
                    <a:bodyPr/>
                    <a:lstStyle/>
                    <a:p>
                      <a:pPr algn="ctr"/>
                      <a:r>
                        <a:rPr lang="fr-FR" sz="1300" dirty="0"/>
                        <a:t>Entreprises/ ESI/Institutionnels</a:t>
                      </a:r>
                    </a:p>
                  </a:txBody>
                  <a:tcPr marL="121920" marR="121920" marT="60960" marB="60960" anchor="ctr">
                    <a:solidFill>
                      <a:schemeClr val="tx2">
                        <a:lumMod val="40000"/>
                        <a:lumOff val="60000"/>
                      </a:schemeClr>
                    </a:solidFill>
                  </a:tcPr>
                </a:tc>
                <a:tc>
                  <a:txBody>
                    <a:bodyPr/>
                    <a:lstStyle/>
                    <a:p>
                      <a:pPr algn="ctr"/>
                      <a:r>
                        <a:rPr lang="fr-FR" sz="1300" dirty="0"/>
                        <a:t>Sociétés holdings patrimoniales</a:t>
                      </a:r>
                    </a:p>
                  </a:txBody>
                  <a:tcPr marL="121920" marR="121920" marT="60960" marB="60960" anchor="ctr">
                    <a:solidFill>
                      <a:schemeClr val="tx2">
                        <a:lumMod val="40000"/>
                        <a:lumOff val="60000"/>
                      </a:schemeClr>
                    </a:solidFill>
                  </a:tcPr>
                </a:tc>
                <a:extLst>
                  <a:ext uri="{0D108BD9-81ED-4DB2-BD59-A6C34878D82A}">
                    <a16:rowId xmlns:a16="http://schemas.microsoft.com/office/drawing/2014/main" val="1730698765"/>
                  </a:ext>
                </a:extLst>
              </a:tr>
              <a:tr h="942651">
                <a:tc>
                  <a:txBody>
                    <a:bodyPr/>
                    <a:lstStyle/>
                    <a:p>
                      <a:r>
                        <a:rPr lang="fr-FR" sz="1300" b="1"/>
                        <a:t>CONNAISSANCE &amp; EXPERIENCE DU CLIENT (QCF)</a:t>
                      </a:r>
                    </a:p>
                  </a:txBody>
                  <a:tcPr marL="121920" marR="121920" marT="60960" marB="60960" anchor="ctr"/>
                </a:tc>
                <a:tc gridSpan="3">
                  <a:txBody>
                    <a:bodyPr/>
                    <a:lstStyle/>
                    <a:p>
                      <a:pPr algn="ctr"/>
                      <a:r>
                        <a:rPr lang="fr-FR" sz="1300" dirty="0">
                          <a:solidFill>
                            <a:schemeClr val="tx1"/>
                          </a:solidFill>
                        </a:rPr>
                        <a:t>A partir de C1</a:t>
                      </a:r>
                    </a:p>
                    <a:p>
                      <a:pPr algn="ctr"/>
                      <a:r>
                        <a:rPr lang="fr-FR" sz="1300" b="1" dirty="0">
                          <a:solidFill>
                            <a:schemeClr val="tx2"/>
                          </a:solidFill>
                        </a:rPr>
                        <a:t>débutant</a:t>
                      </a:r>
                    </a:p>
                    <a:p>
                      <a:pPr algn="ctr"/>
                      <a:endParaRPr lang="fr-FR" sz="1300" dirty="0">
                        <a:solidFill>
                          <a:schemeClr val="tx2"/>
                        </a:solidFill>
                      </a:endParaRPr>
                    </a:p>
                    <a:p>
                      <a:pPr algn="ctr"/>
                      <a:endParaRPr lang="fr-FR" sz="1300" dirty="0">
                        <a:solidFill>
                          <a:schemeClr val="tx2"/>
                        </a:solidFill>
                      </a:endParaRPr>
                    </a:p>
                  </a:txBody>
                  <a:tcPr marL="121920" marR="121920" marT="60960" marB="60960" anchor="ctr"/>
                </a:tc>
                <a:tc hMerge="1">
                  <a:txBody>
                    <a:bodyPr/>
                    <a:lstStyle/>
                    <a:p>
                      <a:pPr algn="ctr"/>
                      <a:r>
                        <a:rPr lang="fr-FR" sz="1300"/>
                        <a:t> </a:t>
                      </a:r>
                    </a:p>
                  </a:txBody>
                  <a:tcPr marL="121920" marR="121920" marT="60960" marB="60960" anchor="ctr"/>
                </a:tc>
                <a:tc hMerge="1">
                  <a:txBody>
                    <a:bodyPr/>
                    <a:lstStyle/>
                    <a:p>
                      <a:pPr algn="ctr"/>
                      <a:r>
                        <a:rPr lang="fr-FR" sz="1300"/>
                        <a:t> </a:t>
                      </a:r>
                    </a:p>
                  </a:txBody>
                  <a:tcPr marL="121920" marR="121920" marT="60960" marB="60960" anchor="ctr"/>
                </a:tc>
                <a:extLst>
                  <a:ext uri="{0D108BD9-81ED-4DB2-BD59-A6C34878D82A}">
                    <a16:rowId xmlns:a16="http://schemas.microsoft.com/office/drawing/2014/main" val="849941826"/>
                  </a:ext>
                </a:extLst>
              </a:tr>
              <a:tr h="637161">
                <a:tc>
                  <a:txBody>
                    <a:bodyPr/>
                    <a:lstStyle/>
                    <a:p>
                      <a:r>
                        <a:rPr lang="fr-FR" sz="1300" b="1"/>
                        <a:t>PROFIL DE RISQUE DU CLIENT (QR)</a:t>
                      </a:r>
                    </a:p>
                  </a:txBody>
                  <a:tcPr marL="121920" marR="121920" marT="60960" marB="60960" anchor="ctr"/>
                </a:tc>
                <a:tc gridSpan="3">
                  <a:txBody>
                    <a:bodyPr/>
                    <a:lstStyle/>
                    <a:p>
                      <a:pPr algn="ctr"/>
                      <a:r>
                        <a:rPr lang="fr-FR" sz="1300"/>
                        <a:t>A partir  de R1  </a:t>
                      </a:r>
                      <a:r>
                        <a:rPr lang="fr-FR" sz="1300" b="1">
                          <a:solidFill>
                            <a:schemeClr val="tx2"/>
                          </a:solidFill>
                        </a:rPr>
                        <a:t>prudent</a:t>
                      </a:r>
                    </a:p>
                  </a:txBody>
                  <a:tcPr marL="121920" marR="121920" marT="60960" marB="60960" anchor="ctr"/>
                </a:tc>
                <a:tc hMerge="1">
                  <a:txBody>
                    <a:bodyPr/>
                    <a:lstStyle/>
                    <a:p>
                      <a:pPr algn="ctr"/>
                      <a:r>
                        <a:rPr lang="fr-FR" sz="1300"/>
                        <a:t>PONDERE</a:t>
                      </a:r>
                    </a:p>
                  </a:txBody>
                  <a:tcPr marL="121920" marR="121920" marT="60960" marB="60960" anchor="ctr"/>
                </a:tc>
                <a:tc hMerge="1">
                  <a:txBody>
                    <a:bodyPr/>
                    <a:lstStyle/>
                    <a:p>
                      <a:pPr algn="ctr"/>
                      <a:r>
                        <a:rPr lang="fr-FR" sz="1300"/>
                        <a:t>OFFENSIF</a:t>
                      </a:r>
                    </a:p>
                  </a:txBody>
                  <a:tcPr marL="121920" marR="121920" marT="60960" marB="60960" anchor="ctr"/>
                </a:tc>
                <a:extLst>
                  <a:ext uri="{0D108BD9-81ED-4DB2-BD59-A6C34878D82A}">
                    <a16:rowId xmlns:a16="http://schemas.microsoft.com/office/drawing/2014/main" val="720072121"/>
                  </a:ext>
                </a:extLst>
              </a:tr>
              <a:tr h="731520">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400" b="1" dirty="0"/>
                        <a:t>MARCHE CIBLE (MIFID II)</a:t>
                      </a:r>
                    </a:p>
                    <a:p>
                      <a:endParaRPr lang="fr-FR" sz="1300" b="1" dirty="0"/>
                    </a:p>
                  </a:txBody>
                  <a:tcPr marL="121920" marR="121920" marT="60960" marB="60960" anchor="ctr"/>
                </a:tc>
                <a:tc gridSpan="3">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mn-lt"/>
                          <a:ea typeface="+mn-ea"/>
                          <a:cs typeface="+mn-cs"/>
                        </a:rPr>
                        <a:t>Non professionnel - professionnel</a:t>
                      </a:r>
                    </a:p>
                  </a:txBody>
                  <a:tcPr marL="121920" marR="121920" marT="60960" marB="60960"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38990834"/>
                  </a:ext>
                </a:extLst>
              </a:tr>
              <a:tr h="731520">
                <a:tc>
                  <a:txBody>
                    <a:bodyPr/>
                    <a:lstStyle/>
                    <a:p>
                      <a:r>
                        <a:rPr lang="fr-FR" sz="1300" b="1" dirty="0"/>
                        <a:t>OBJECTIF D’INVESTISSEMENT DU CLIENT</a:t>
                      </a:r>
                    </a:p>
                  </a:txBody>
                  <a:tcPr marL="121920" marR="121920" marT="60960" marB="60960" anchor="ctr"/>
                </a:tc>
                <a:tc gridSpan="3">
                  <a:txBody>
                    <a:bodyPr/>
                    <a:lstStyle/>
                    <a:p>
                      <a:pPr algn="ctr"/>
                      <a:r>
                        <a:rPr lang="fr-FR" sz="1300" dirty="0"/>
                        <a:t>Gérer ma trésorerie affectée à un projet moyen terme</a:t>
                      </a:r>
                    </a:p>
                    <a:p>
                      <a:pPr algn="ctr"/>
                      <a:r>
                        <a:rPr lang="fr-FR" sz="1300" dirty="0"/>
                        <a:t>Placer mes réserves stables à long terme</a:t>
                      </a:r>
                    </a:p>
                  </a:txBody>
                  <a:tcPr marL="121920" marR="121920" marT="60960" marB="60960" anchor="ctr"/>
                </a:tc>
                <a:tc hMerge="1">
                  <a:txBody>
                    <a:bodyPr/>
                    <a:lstStyle/>
                    <a:p>
                      <a:pPr algn="ctr"/>
                      <a:endParaRPr lang="fr-FR" sz="1000"/>
                    </a:p>
                  </a:txBody>
                  <a:tcPr anchor="ctr"/>
                </a:tc>
                <a:tc hMerge="1">
                  <a:txBody>
                    <a:bodyPr/>
                    <a:lstStyle/>
                    <a:p>
                      <a:pPr algn="ctr"/>
                      <a:endParaRPr lang="fr-FR" sz="1000"/>
                    </a:p>
                  </a:txBody>
                  <a:tcPr anchor="ctr"/>
                </a:tc>
                <a:extLst>
                  <a:ext uri="{0D108BD9-81ED-4DB2-BD59-A6C34878D82A}">
                    <a16:rowId xmlns:a16="http://schemas.microsoft.com/office/drawing/2014/main" val="3286510632"/>
                  </a:ext>
                </a:extLst>
              </a:tr>
              <a:tr h="637161">
                <a:tc>
                  <a:txBody>
                    <a:bodyPr/>
                    <a:lstStyle/>
                    <a:p>
                      <a:r>
                        <a:rPr lang="fr-FR" sz="1300" b="1"/>
                        <a:t>DUREE D’INVESTISSEMENT </a:t>
                      </a:r>
                    </a:p>
                  </a:txBody>
                  <a:tcPr marL="121920" marR="121920" marT="60960" marB="60960" anchor="ctr"/>
                </a:tc>
                <a:tc gridSpan="3">
                  <a:txBody>
                    <a:bodyPr/>
                    <a:lstStyle/>
                    <a:p>
                      <a:pPr algn="ctr"/>
                      <a:r>
                        <a:rPr lang="fr-FR" sz="1300" dirty="0"/>
                        <a:t>5 ans avec une date de règlement le 28 Octobre 2022</a:t>
                      </a:r>
                    </a:p>
                  </a:txBody>
                  <a:tcPr marL="121920" marR="121920" marT="60960" marB="60960" anchor="ctr"/>
                </a:tc>
                <a:tc hMerge="1">
                  <a:txBody>
                    <a:bodyPr/>
                    <a:lstStyle/>
                    <a:p>
                      <a:pPr algn="ctr"/>
                      <a:endParaRPr lang="fr-FR" sz="100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300"/>
                    </a:p>
                  </a:txBody>
                  <a:tcPr marL="121920" marR="121920" marT="60960" marB="60960" anchor="ctr"/>
                </a:tc>
                <a:extLst>
                  <a:ext uri="{0D108BD9-81ED-4DB2-BD59-A6C34878D82A}">
                    <a16:rowId xmlns:a16="http://schemas.microsoft.com/office/drawing/2014/main" val="2604197224"/>
                  </a:ext>
                </a:extLst>
              </a:tr>
              <a:tr h="731520">
                <a:tc>
                  <a:txBody>
                    <a:bodyPr/>
                    <a:lstStyle/>
                    <a:p>
                      <a:r>
                        <a:rPr lang="fr-FR" sz="1300" b="1"/>
                        <a:t>CANAL DE DISTRIBUTION DU PRODUIT</a:t>
                      </a:r>
                    </a:p>
                  </a:txBody>
                  <a:tcPr marL="121920" marR="121920" marT="60960" marB="60960" anchor="ctr"/>
                </a:tc>
                <a:tc gridSpan="3">
                  <a:txBody>
                    <a:bodyPr/>
                    <a:lstStyle/>
                    <a:p>
                      <a:pPr algn="ctr"/>
                      <a:r>
                        <a:rPr lang="fr-FR" sz="1300" dirty="0"/>
                        <a:t>Vente conseillée en face à face à partir des parcours O2S, 0199 PM</a:t>
                      </a:r>
                    </a:p>
                  </a:txBody>
                  <a:tcPr marL="121920" marR="121920" marT="60960" marB="60960" anchor="ctr"/>
                </a:tc>
                <a:tc hMerge="1">
                  <a:txBody>
                    <a:bodyPr/>
                    <a:lstStyle/>
                    <a:p>
                      <a:pPr algn="ctr"/>
                      <a:endParaRPr lang="fr-FR" sz="1300"/>
                    </a:p>
                  </a:txBody>
                  <a:tcPr marL="121920" marR="121920" marT="60960" marB="60960" anchor="ctr"/>
                </a:tc>
                <a:tc hMerge="1">
                  <a:txBody>
                    <a:bodyPr/>
                    <a:lstStyle/>
                    <a:p>
                      <a:pPr algn="ctr"/>
                      <a:endParaRPr lang="fr-FR" sz="1300"/>
                    </a:p>
                  </a:txBody>
                  <a:tcPr marL="121920" marR="121920" marT="60960" marB="60960" anchor="ctr"/>
                </a:tc>
                <a:extLst>
                  <a:ext uri="{0D108BD9-81ED-4DB2-BD59-A6C34878D82A}">
                    <a16:rowId xmlns:a16="http://schemas.microsoft.com/office/drawing/2014/main" val="474342112"/>
                  </a:ext>
                </a:extLst>
              </a:tr>
            </a:tbl>
          </a:graphicData>
        </a:graphic>
      </p:graphicFrame>
    </p:spTree>
    <p:extLst>
      <p:ext uri="{BB962C8B-B14F-4D97-AF65-F5344CB8AC3E}">
        <p14:creationId xmlns:p14="http://schemas.microsoft.com/office/powerpoint/2010/main" val="530883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a:latin typeface="Montserrat" panose="00000500000000000000" pitchFamily="2" charset="0"/>
              </a:rPr>
              <a:t>Facteurs de risques</a:t>
            </a:r>
            <a:r>
              <a:rPr lang="fr-FR" altLang="fr-FR" b="1">
                <a:solidFill>
                  <a:srgbClr val="FFFFFF"/>
                </a:solidFill>
                <a:latin typeface="Montserrat" panose="00000500000000000000" pitchFamily="2" charset="0"/>
              </a:rPr>
              <a:t>2/3</a:t>
            </a:r>
            <a:r>
              <a:rPr lang="fr-FR" altLang="fr-FR" b="1">
                <a:latin typeface="Montserrat" panose="00000500000000000000" pitchFamily="2" charset="0"/>
              </a:rPr>
              <a:t> </a:t>
            </a:r>
          </a:p>
        </p:txBody>
      </p:sp>
      <p:pic>
        <p:nvPicPr>
          <p:cNvPr id="8" name="Image 7">
            <a:extLst>
              <a:ext uri="{FF2B5EF4-FFF2-40B4-BE49-F238E27FC236}">
                <a16:creationId xmlns:a16="http://schemas.microsoft.com/office/drawing/2014/main" id="{FE29FBC9-19FE-4DC2-BD7F-7D89558F8B32}"/>
              </a:ext>
            </a:extLst>
          </p:cNvPr>
          <p:cNvPicPr>
            <a:picLocks noChangeAspect="1"/>
          </p:cNvPicPr>
          <p:nvPr/>
        </p:nvPicPr>
        <p:blipFill>
          <a:blip r:embed="rId3"/>
          <a:stretch>
            <a:fillRect/>
          </a:stretch>
        </p:blipFill>
        <p:spPr>
          <a:xfrm>
            <a:off x="11006588" y="218624"/>
            <a:ext cx="721028" cy="721028"/>
          </a:xfrm>
          <a:prstGeom prst="rect">
            <a:avLst/>
          </a:prstGeom>
        </p:spPr>
      </p:pic>
      <p:sp>
        <p:nvSpPr>
          <p:cNvPr id="7" name="Rectangle 6">
            <a:extLst>
              <a:ext uri="{FF2B5EF4-FFF2-40B4-BE49-F238E27FC236}">
                <a16:creationId xmlns:a16="http://schemas.microsoft.com/office/drawing/2014/main" id="{45C2BB98-4CCD-4186-9933-272FD6AF21F8}"/>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9" name="Rectangle 3">
            <a:extLst>
              <a:ext uri="{FF2B5EF4-FFF2-40B4-BE49-F238E27FC236}">
                <a16:creationId xmlns:a16="http://schemas.microsoft.com/office/drawing/2014/main" id="{BA548820-0017-4E21-9265-69981F3FF629}"/>
              </a:ext>
            </a:extLst>
          </p:cNvPr>
          <p:cNvSpPr txBox="1">
            <a:spLocks noChangeArrowheads="1"/>
          </p:cNvSpPr>
          <p:nvPr/>
        </p:nvSpPr>
        <p:spPr bwMode="auto">
          <a:xfrm>
            <a:off x="511764" y="1240200"/>
            <a:ext cx="11039770" cy="5263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265113" marR="0" lvl="0" indent="0" algn="l" defTabSz="914400" rtl="0" eaLnBrk="0" fontAlgn="base" latinLnBrk="0" hangingPunct="0">
              <a:lnSpc>
                <a:spcPct val="150000"/>
              </a:lnSpc>
              <a:spcBef>
                <a:spcPts val="600"/>
              </a:spcBef>
              <a:spcAft>
                <a:spcPts val="0"/>
              </a:spcAft>
              <a:buClr>
                <a:schemeClr val="tx2"/>
              </a:buClr>
              <a:buSzPct val="80000"/>
              <a:buNone/>
              <a:tabLst/>
              <a:defRPr/>
            </a:pPr>
            <a:r>
              <a:rPr kumimoji="0" lang="fr-FR" altLang="fr-FR" sz="1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Les risques liés </a:t>
            </a:r>
            <a:r>
              <a:rPr kumimoji="0" lang="fr-FR" altLang="fr-FR" sz="18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à l’emprunt </a:t>
            </a:r>
            <a:r>
              <a:rPr kumimoji="0" lang="fr-FR" altLang="fr-FR" sz="1800" b="1" i="0" u="none" strike="noStrike" kern="0" cap="none" spc="0" normalizeH="0" baseline="0" noProof="0" dirty="0">
                <a:ln>
                  <a:noFill/>
                </a:ln>
                <a:effectLst/>
                <a:uLnTx/>
                <a:uFillTx/>
                <a:latin typeface="Arial" panose="020B0604020202020204" pitchFamily="34" charset="0"/>
                <a:cs typeface="Arial" panose="020B0604020202020204" pitchFamily="34" charset="0"/>
              </a:rPr>
              <a:t>incluent notamment</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b="1" kern="0" dirty="0">
                <a:solidFill>
                  <a:srgbClr val="000000"/>
                </a:solidFill>
                <a:latin typeface="Arial" panose="020B0604020202020204" pitchFamily="34" charset="0"/>
                <a:cs typeface="Arial" panose="020B0604020202020204" pitchFamily="34" charset="0"/>
              </a:rPr>
              <a:t>Conflits d’intérêts </a:t>
            </a:r>
            <a:r>
              <a:rPr lang="fr-FR" altLang="fr-FR" kern="0" dirty="0">
                <a:solidFill>
                  <a:srgbClr val="000000"/>
                </a:solidFill>
                <a:latin typeface="Arial" panose="020B0604020202020204" pitchFamily="34" charset="0"/>
                <a:cs typeface="Arial" panose="020B0604020202020204" pitchFamily="34" charset="0"/>
              </a:rPr>
              <a:t>potentiels </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kern="0" dirty="0">
                <a:solidFill>
                  <a:srgbClr val="000000"/>
                </a:solidFill>
                <a:latin typeface="Arial" panose="020B0604020202020204" pitchFamily="34" charset="0"/>
                <a:cs typeface="Arial" panose="020B0604020202020204" pitchFamily="34" charset="0"/>
              </a:rPr>
              <a:t>Risque de </a:t>
            </a:r>
            <a:r>
              <a:rPr lang="fr-FR" altLang="fr-FR" b="1" kern="0" dirty="0">
                <a:solidFill>
                  <a:srgbClr val="000000"/>
                </a:solidFill>
                <a:latin typeface="Arial" panose="020B0604020202020204" pitchFamily="34" charset="0"/>
                <a:cs typeface="Arial" panose="020B0604020202020204" pitchFamily="34" charset="0"/>
              </a:rPr>
              <a:t>marché des Obligations </a:t>
            </a:r>
            <a:r>
              <a:rPr lang="fr-FR" altLang="fr-FR" kern="0" dirty="0">
                <a:latin typeface="Arial" panose="020B0604020202020204" pitchFamily="34" charset="0"/>
                <a:cs typeface="Arial" panose="020B0604020202020204" pitchFamily="34" charset="0"/>
              </a:rPr>
              <a:t>et risque lié </a:t>
            </a:r>
            <a:r>
              <a:rPr lang="fr-FR" altLang="fr-FR" b="1" kern="0" dirty="0">
                <a:latin typeface="Arial" panose="020B0604020202020204" pitchFamily="34" charset="0"/>
                <a:cs typeface="Arial" panose="020B0604020202020204" pitchFamily="34" charset="0"/>
              </a:rPr>
              <a:t>au taux d’intérêt des Obligations </a:t>
            </a:r>
            <a:r>
              <a:rPr lang="fr-FR" altLang="fr-FR" kern="0" dirty="0">
                <a:latin typeface="Arial" panose="020B0604020202020204" pitchFamily="34" charset="0"/>
                <a:cs typeface="Arial" panose="020B0604020202020204" pitchFamily="34" charset="0"/>
              </a:rPr>
              <a:t>en cas de vente avant l’échéance</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kern="0" dirty="0">
                <a:latin typeface="Arial" panose="020B0604020202020204" pitchFamily="34" charset="0"/>
                <a:cs typeface="Arial" panose="020B0604020202020204" pitchFamily="34" charset="0"/>
              </a:rPr>
              <a:t>Risque de </a:t>
            </a:r>
            <a:r>
              <a:rPr lang="fr-FR" altLang="fr-FR" b="1" kern="0" dirty="0">
                <a:latin typeface="Arial" panose="020B0604020202020204" pitchFamily="34" charset="0"/>
                <a:cs typeface="Arial" panose="020B0604020202020204" pitchFamily="34" charset="0"/>
              </a:rPr>
              <a:t>liquidité</a:t>
            </a:r>
            <a:r>
              <a:rPr lang="fr-FR" altLang="fr-FR" kern="0" dirty="0">
                <a:latin typeface="Arial" panose="020B0604020202020204" pitchFamily="34" charset="0"/>
                <a:cs typeface="Arial" panose="020B0604020202020204" pitchFamily="34" charset="0"/>
              </a:rPr>
              <a:t> sur le marché secondaire des Obligations en cas de vente avant l’échéance</a:t>
            </a:r>
          </a:p>
          <a:p>
            <a:pPr marL="900000" lvl="1" indent="-285750">
              <a:lnSpc>
                <a:spcPct val="150000"/>
              </a:lnSpc>
              <a:spcBef>
                <a:spcPts val="600"/>
              </a:spcBef>
              <a:spcAft>
                <a:spcPts val="0"/>
              </a:spcAft>
              <a:buClr>
                <a:schemeClr val="tx2"/>
              </a:buClr>
              <a:buFont typeface="Arial" panose="020B0604020202020204" pitchFamily="34" charset="0"/>
              <a:buChar char="•"/>
            </a:pPr>
            <a:r>
              <a:rPr lang="fr-FR" altLang="fr-FR" kern="0" dirty="0">
                <a:latin typeface="Arial" panose="020B0604020202020204" pitchFamily="34" charset="0"/>
                <a:cs typeface="Arial" panose="020B0604020202020204" pitchFamily="34" charset="0"/>
              </a:rPr>
              <a:t>Risque de </a:t>
            </a:r>
            <a:r>
              <a:rPr lang="fr-FR" altLang="fr-FR" b="1" kern="0" dirty="0">
                <a:latin typeface="Arial" panose="020B0604020202020204" pitchFamily="34" charset="0"/>
                <a:cs typeface="Arial" panose="020B0604020202020204" pitchFamily="34" charset="0"/>
              </a:rPr>
              <a:t>non remboursement du capital investi </a:t>
            </a:r>
            <a:r>
              <a:rPr lang="fr-FR" altLang="fr-FR" kern="0" dirty="0">
                <a:latin typeface="Arial" panose="020B0604020202020204" pitchFamily="34" charset="0"/>
                <a:cs typeface="Arial" panose="020B0604020202020204" pitchFamily="34" charset="0"/>
              </a:rPr>
              <a:t>et/ou de </a:t>
            </a:r>
            <a:r>
              <a:rPr lang="fr-FR" altLang="fr-FR" b="1" kern="0" dirty="0">
                <a:latin typeface="Arial" panose="020B0604020202020204" pitchFamily="34" charset="0"/>
                <a:cs typeface="Arial" panose="020B0604020202020204" pitchFamily="34" charset="0"/>
              </a:rPr>
              <a:t>non paiement des intérêts </a:t>
            </a:r>
            <a:r>
              <a:rPr lang="fr-FR" altLang="fr-FR" kern="0" dirty="0">
                <a:latin typeface="Arial" panose="020B0604020202020204" pitchFamily="34" charset="0"/>
                <a:cs typeface="Arial" panose="020B0604020202020204" pitchFamily="34" charset="0"/>
              </a:rPr>
              <a:t>en cas de défaut de l’Emetteur BPCE</a:t>
            </a:r>
            <a:endParaRPr lang="fr-FR" dirty="0">
              <a:effectLst/>
            </a:endParaRPr>
          </a:p>
          <a:p>
            <a:pPr marL="625475" lvl="1" indent="92075" fontAlgn="ctr">
              <a:buSzPts val="1000"/>
              <a:buFont typeface="Symbol" panose="05050102010706020507" pitchFamily="18" charset="2"/>
              <a:buChar char=""/>
              <a:tabLst>
                <a:tab pos="890588" algn="l"/>
              </a:tabLst>
            </a:pPr>
            <a:r>
              <a:rPr lang="fr-FR" dirty="0">
                <a:solidFill>
                  <a:srgbClr val="000000"/>
                </a:solidFill>
                <a:effectLst/>
                <a:ea typeface="Times New Roman" panose="02020603050405020304" pitchFamily="18" charset="0"/>
              </a:rPr>
              <a:t>   Dans certains cas limités et définis dans le Prospectus, il existe un </a:t>
            </a:r>
            <a:r>
              <a:rPr lang="fr-FR" b="1" dirty="0">
                <a:solidFill>
                  <a:srgbClr val="000000"/>
                </a:solidFill>
                <a:effectLst/>
                <a:ea typeface="Times New Roman" panose="02020603050405020304" pitchFamily="18" charset="0"/>
              </a:rPr>
              <a:t>risque que les obligations 	soient remboursées par anticipation</a:t>
            </a:r>
            <a:r>
              <a:rPr lang="fr-FR" dirty="0">
                <a:solidFill>
                  <a:srgbClr val="000000"/>
                </a:solidFill>
                <a:effectLst/>
                <a:ea typeface="Times New Roman" panose="02020603050405020304" pitchFamily="18" charset="0"/>
              </a:rPr>
              <a:t> (capital et intérêts courus jusqu’à la date de 	remboursement) à un montant qui pourrait être inférieur à leur valeur de marché avec des 	difficultés potentielles pour réinvestir sur des titres ayant un rendement comparable.</a:t>
            </a:r>
            <a:endParaRPr lang="fr-FR" dirty="0">
              <a:solidFill>
                <a:srgbClr val="000000"/>
              </a:solidFill>
              <a:effectLst/>
              <a:ea typeface="Calibri" panose="020F0502020204030204" pitchFamily="34" charset="0"/>
            </a:endParaRPr>
          </a:p>
          <a:p>
            <a:pPr marL="900000" lvl="1" indent="-285750">
              <a:lnSpc>
                <a:spcPct val="150000"/>
              </a:lnSpc>
              <a:spcBef>
                <a:spcPts val="600"/>
              </a:spcBef>
              <a:spcAft>
                <a:spcPts val="0"/>
              </a:spcAft>
              <a:buClr>
                <a:schemeClr val="tx2"/>
              </a:buClr>
              <a:buFont typeface="Arial" panose="020B0604020202020204" pitchFamily="34" charset="0"/>
              <a:buChar char="•"/>
            </a:pPr>
            <a:endParaRPr lang="fr-FR" altLang="fr-FR" kern="0" dirty="0">
              <a:latin typeface="Arial" panose="020B0604020202020204" pitchFamily="34" charset="0"/>
              <a:cs typeface="Arial" panose="020B0604020202020204" pitchFamily="34" charset="0"/>
            </a:endParaRPr>
          </a:p>
          <a:p>
            <a:pPr marL="614250" marR="0" lvl="1" indent="0" algn="l" defTabSz="914400" rtl="0" eaLnBrk="0" fontAlgn="base" latinLnBrk="0" hangingPunct="0">
              <a:lnSpc>
                <a:spcPct val="100000"/>
              </a:lnSpc>
              <a:spcBef>
                <a:spcPts val="300"/>
              </a:spcBef>
              <a:spcAft>
                <a:spcPts val="0"/>
              </a:spcAft>
              <a:buClr>
                <a:srgbClr val="FF0000"/>
              </a:buClr>
              <a:buSzPct val="80000"/>
              <a:buNone/>
              <a:tabLst/>
              <a:defRPr/>
            </a:pPr>
            <a:endParaRPr kumimoji="0" lang="fr-FR" altLang="fr-FR" sz="12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indent="0">
              <a:spcBef>
                <a:spcPts val="600"/>
              </a:spcBef>
              <a:spcAft>
                <a:spcPts val="600"/>
              </a:spcAft>
              <a:buClr>
                <a:srgbClr val="FF0000"/>
              </a:buClr>
              <a:buNone/>
            </a:pPr>
            <a:r>
              <a:rPr kumimoji="0" lang="fr-FR" altLang="fr-FR" sz="10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rPr>
              <a:t>	</a:t>
            </a:r>
            <a:endParaRPr kumimoji="0" lang="fr-FR" altLang="fr-FR" sz="10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spTree>
    <p:extLst>
      <p:ext uri="{BB962C8B-B14F-4D97-AF65-F5344CB8AC3E}">
        <p14:creationId xmlns:p14="http://schemas.microsoft.com/office/powerpoint/2010/main" val="3644146370"/>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t>03</a:t>
            </a:r>
          </a:p>
        </p:txBody>
      </p:sp>
      <p:sp>
        <p:nvSpPr>
          <p:cNvPr id="3" name="Espace réservé du texte 2"/>
          <p:cNvSpPr>
            <a:spLocks noGrp="1"/>
          </p:cNvSpPr>
          <p:nvPr>
            <p:ph type="body" sz="quarter" idx="13"/>
          </p:nvPr>
        </p:nvSpPr>
        <p:spPr>
          <a:xfrm>
            <a:off x="3153576" y="3429000"/>
            <a:ext cx="8627757" cy="1552041"/>
          </a:xfrm>
        </p:spPr>
        <p:txBody>
          <a:bodyPr/>
          <a:lstStyle/>
          <a:p>
            <a:r>
              <a:rPr lang="fr-FR" dirty="0"/>
              <a:t>Parcours conseil  </a:t>
            </a:r>
          </a:p>
        </p:txBody>
      </p:sp>
      <p:sp>
        <p:nvSpPr>
          <p:cNvPr id="6" name="ZoneTexte 5">
            <a:extLst>
              <a:ext uri="{FF2B5EF4-FFF2-40B4-BE49-F238E27FC236}">
                <a16:creationId xmlns:a16="http://schemas.microsoft.com/office/drawing/2014/main" id="{901BE6F3-3D66-4FAC-AB22-E6E11E1BF591}"/>
              </a:ext>
            </a:extLst>
          </p:cNvPr>
          <p:cNvSpPr txBox="1"/>
          <p:nvPr/>
        </p:nvSpPr>
        <p:spPr>
          <a:xfrm>
            <a:off x="945748" y="4396025"/>
            <a:ext cx="10148103" cy="1323439"/>
          </a:xfrm>
          <a:prstGeom prst="rect">
            <a:avLst/>
          </a:prstGeom>
          <a:noFill/>
        </p:spPr>
        <p:txBody>
          <a:bodyPr wrap="square">
            <a:spAutoFit/>
          </a:bodyPr>
          <a:lstStyle/>
          <a:p>
            <a:pPr algn="ctr"/>
            <a:r>
              <a:rPr lang="fr-FR" sz="1600" b="1" dirty="0">
                <a:effectLst/>
                <a:latin typeface="Arial" panose="020B0604020202020204" pitchFamily="34" charset="0"/>
                <a:ea typeface="Calibri" panose="020F0502020204030204" pitchFamily="34" charset="0"/>
                <a:cs typeface="Arial" panose="020B060402020202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r>
              <a:rPr lang="fr-FR" sz="1600" b="1" dirty="0">
                <a:latin typeface="Arial" panose="020B0604020202020204" pitchFamily="34" charset="0"/>
                <a:ea typeface="Calibri" panose="020F0502020204030204" pitchFamily="34" charset="0"/>
                <a:cs typeface="Arial" panose="020B0604020202020204" pitchFamily="34" charset="0"/>
              </a:rPr>
              <a:t>L</a:t>
            </a:r>
            <a:r>
              <a:rPr lang="fr-FR" sz="1600" b="1" dirty="0">
                <a:effectLst/>
                <a:latin typeface="Arial" panose="020B0604020202020204" pitchFamily="34" charset="0"/>
                <a:ea typeface="Calibri" panose="020F0502020204030204" pitchFamily="34" charset="0"/>
                <a:cs typeface="Arial" panose="020B0604020202020204" pitchFamily="34" charset="0"/>
              </a:rPr>
              <a:t>’appréciation de la part à investir n’est pas définie a priori et est à évaluer par le conseiller lors de l’entretien conseil. </a:t>
            </a:r>
          </a:p>
        </p:txBody>
      </p:sp>
      <p:sp>
        <p:nvSpPr>
          <p:cNvPr id="7" name="Rectangle 6">
            <a:extLst>
              <a:ext uri="{FF2B5EF4-FFF2-40B4-BE49-F238E27FC236}">
                <a16:creationId xmlns:a16="http://schemas.microsoft.com/office/drawing/2014/main" id="{F741A41E-BEE8-4DD5-B520-B55714794FC1}"/>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895918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5" name="Rectangle 2">
            <a:extLst>
              <a:ext uri="{FF2B5EF4-FFF2-40B4-BE49-F238E27FC236}">
                <a16:creationId xmlns:a16="http://schemas.microsoft.com/office/drawing/2014/main" id="{83EDF18E-B3ED-47D4-A040-C9FED8BCF61C}"/>
              </a:ext>
            </a:extLst>
          </p:cNvPr>
          <p:cNvSpPr txBox="1">
            <a:spLocks noChangeArrowheads="1"/>
          </p:cNvSpPr>
          <p:nvPr/>
        </p:nvSpPr>
        <p:spPr>
          <a:xfrm>
            <a:off x="1179872" y="286690"/>
            <a:ext cx="11012128" cy="551865"/>
          </a:xfrm>
          <a:prstGeom prst="rect">
            <a:avLst/>
          </a:prstGeom>
        </p:spPr>
        <p:txBody>
          <a:bodyPr vert="horz" lIns="0" tIns="45720" rIns="0" bIns="45720" rtlCol="0" anchor="t" anchorCtr="0">
            <a:noAutofit/>
          </a:bodyPr>
          <a:lst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fr-FR" altLang="fr-FR" sz="2800" b="0" i="0" u="none" strike="noStrike" kern="1200" cap="none" spc="0" normalizeH="0" baseline="0" noProof="0">
                <a:ln>
                  <a:noFill/>
                </a:ln>
                <a:solidFill>
                  <a:srgbClr val="000000"/>
                </a:solidFill>
                <a:effectLst/>
                <a:uLnTx/>
                <a:uFillTx/>
                <a:latin typeface="Montserrat ExtraBold" panose="00000900000000000000" pitchFamily="50" charset="0"/>
                <a:ea typeface="+mj-ea"/>
                <a:cs typeface="Arial" panose="020B0604020202020204" pitchFamily="34" charset="0"/>
              </a:rPr>
              <a:t>A noter</a:t>
            </a:r>
          </a:p>
        </p:txBody>
      </p:sp>
      <p:pic>
        <p:nvPicPr>
          <p:cNvPr id="11" name="Graphique 10" descr="Curseur avec un remplissage uni">
            <a:extLst>
              <a:ext uri="{FF2B5EF4-FFF2-40B4-BE49-F238E27FC236}">
                <a16:creationId xmlns:a16="http://schemas.microsoft.com/office/drawing/2014/main" id="{432C5ABF-BE0E-42E7-9410-211FE8D3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40450" y="5582343"/>
            <a:ext cx="500017" cy="500017"/>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B927B698-90E6-C3C4-6AF6-965FCBB4D9C4}"/>
              </a:ext>
            </a:extLst>
          </p:cNvPr>
          <p:cNvPicPr>
            <a:picLocks noChangeAspect="1"/>
          </p:cNvPicPr>
          <p:nvPr/>
        </p:nvPicPr>
        <p:blipFill>
          <a:blip r:embed="rId5"/>
          <a:stretch>
            <a:fillRect/>
          </a:stretch>
        </p:blipFill>
        <p:spPr>
          <a:xfrm>
            <a:off x="11119439" y="117527"/>
            <a:ext cx="721028" cy="721028"/>
          </a:xfrm>
          <a:prstGeom prst="rect">
            <a:avLst/>
          </a:prstGeom>
        </p:spPr>
      </p:pic>
      <p:sp>
        <p:nvSpPr>
          <p:cNvPr id="9" name="Rectangle 8">
            <a:extLst>
              <a:ext uri="{FF2B5EF4-FFF2-40B4-BE49-F238E27FC236}">
                <a16:creationId xmlns:a16="http://schemas.microsoft.com/office/drawing/2014/main" id="{5EC5EF0E-4875-42D8-BC85-AF60664F165F}"/>
              </a:ext>
            </a:extLst>
          </p:cNvPr>
          <p:cNvSpPr/>
          <p:nvPr/>
        </p:nvSpPr>
        <p:spPr>
          <a:xfrm>
            <a:off x="3610735" y="648441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2" name="Rectangle 3">
            <a:extLst>
              <a:ext uri="{FF2B5EF4-FFF2-40B4-BE49-F238E27FC236}">
                <a16:creationId xmlns:a16="http://schemas.microsoft.com/office/drawing/2014/main" id="{4E8103E0-013C-490D-AE02-CF1B04292B02}"/>
              </a:ext>
            </a:extLst>
          </p:cNvPr>
          <p:cNvSpPr txBox="1">
            <a:spLocks noChangeArrowheads="1"/>
          </p:cNvSpPr>
          <p:nvPr/>
        </p:nvSpPr>
        <p:spPr>
          <a:xfrm>
            <a:off x="-556389" y="870998"/>
            <a:ext cx="12685852" cy="5486534"/>
          </a:xfrm>
          <a:prstGeom prst="rect">
            <a:avLst/>
          </a:prstGeom>
          <a:noFill/>
          <a:ln/>
        </p:spPr>
        <p:txBody>
          <a:bodyPr vert="horz" lIns="91440" tIns="45720" rIns="91440" bIns="45720" numCol="2" rtlCol="0" anchor="t">
            <a:noAutofit/>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931545" indent="-285750">
              <a:lnSpc>
                <a:spcPct val="150000"/>
              </a:lnSpc>
              <a:spcBef>
                <a:spcPts val="600"/>
              </a:spcBef>
              <a:spcAft>
                <a:spcPts val="600"/>
              </a:spcAft>
              <a:buFont typeface="Wingdings" panose="05000000000000000000" pitchFamily="2" charset="2"/>
              <a:buChar char="§"/>
            </a:pPr>
            <a:r>
              <a:rPr lang="fr-FR" sz="1200" b="1" dirty="0">
                <a:solidFill>
                  <a:schemeClr val="tx2"/>
                </a:solidFill>
                <a:latin typeface="+mn-lt"/>
                <a:ea typeface="Calibri" panose="020F0502020204030204" pitchFamily="34" charset="0"/>
              </a:rPr>
              <a:t>Conformément aux recommandations AMF/ACPR, les établissements doivent limiter la commercialisation de titres auto placés : cet emprunt ne doit pas représenter une part trop significative dans le portefeuille des clients et le produit doit constituer un élément de diversification. </a:t>
            </a:r>
            <a:endParaRPr lang="fr-FR" altLang="fr-FR" sz="1200" b="1" dirty="0">
              <a:solidFill>
                <a:schemeClr val="tx2"/>
              </a:solidFill>
              <a:latin typeface="+mj-lt"/>
              <a:cs typeface="Arial"/>
            </a:endParaRPr>
          </a:p>
          <a:p>
            <a:pPr marL="931545" indent="-285750">
              <a:lnSpc>
                <a:spcPct val="150000"/>
              </a:lnSpc>
              <a:spcBef>
                <a:spcPts val="600"/>
              </a:spcBef>
              <a:spcAft>
                <a:spcPts val="600"/>
              </a:spcAft>
              <a:buFont typeface="Wingdings" panose="05000000000000000000" pitchFamily="2" charset="2"/>
              <a:buChar char="§"/>
            </a:pPr>
            <a:r>
              <a:rPr lang="fr-FR" altLang="fr-FR" sz="1200" dirty="0">
                <a:solidFill>
                  <a:srgbClr val="000000"/>
                </a:solidFill>
                <a:latin typeface="+mj-lt"/>
                <a:cs typeface="Arial"/>
              </a:rPr>
              <a:t>Le conseil et la vente de l’emprunt BPCE s’effectuent </a:t>
            </a:r>
            <a:r>
              <a:rPr lang="fr-FR" altLang="fr-FR" sz="1200" b="1" dirty="0">
                <a:solidFill>
                  <a:schemeClr val="tx2"/>
                </a:solidFill>
                <a:latin typeface="+mj-lt"/>
                <a:cs typeface="Arial"/>
              </a:rPr>
              <a:t>uniquement dans le cadre d’un parcours conseil.</a:t>
            </a:r>
            <a:endParaRPr lang="fr-FR" altLang="fr-FR" sz="1200" dirty="0">
              <a:solidFill>
                <a:schemeClr val="tx2"/>
              </a:solidFill>
              <a:latin typeface="+mj-lt"/>
              <a:cs typeface="Arial"/>
            </a:endParaRPr>
          </a:p>
          <a:p>
            <a:pPr marL="931545" indent="-285750">
              <a:lnSpc>
                <a:spcPct val="150000"/>
              </a:lnSpc>
              <a:spcBef>
                <a:spcPts val="600"/>
              </a:spcBef>
              <a:spcAft>
                <a:spcPts val="600"/>
              </a:spcAft>
              <a:buFont typeface="Wingdings" panose="05000000000000000000" pitchFamily="2" charset="2"/>
              <a:buChar char="§"/>
            </a:pPr>
            <a:r>
              <a:rPr lang="fr-FR" altLang="fr-FR" sz="1200" dirty="0">
                <a:solidFill>
                  <a:srgbClr val="000000"/>
                </a:solidFill>
                <a:latin typeface="+mj-lt"/>
                <a:cs typeface="Arial"/>
              </a:rPr>
              <a:t>Comme tout placement financier, la</a:t>
            </a:r>
            <a:r>
              <a:rPr lang="fr-FR" sz="1200" dirty="0">
                <a:solidFill>
                  <a:srgbClr val="000000"/>
                </a:solidFill>
                <a:latin typeface="+mj-lt"/>
                <a:cs typeface="Arial"/>
              </a:rPr>
              <a:t> souscription d’obligations ne peut être réalisée à crédit.</a:t>
            </a:r>
          </a:p>
          <a:p>
            <a:pPr marL="931545" indent="-285750">
              <a:lnSpc>
                <a:spcPct val="150000"/>
              </a:lnSpc>
              <a:spcBef>
                <a:spcPts val="600"/>
              </a:spcBef>
              <a:spcAft>
                <a:spcPts val="600"/>
              </a:spcAft>
              <a:buFont typeface="Wingdings" panose="05000000000000000000" pitchFamily="2" charset="2"/>
              <a:buChar char="§"/>
            </a:pPr>
            <a:r>
              <a:rPr lang="fr-FR" altLang="fr-FR" sz="1200" dirty="0">
                <a:latin typeface="+mj-lt"/>
                <a:cs typeface="Arial"/>
              </a:rPr>
              <a:t>Les titres peuvent être souscrits par les personnes physiques et par les personnes morales sous réserve, pour ces dernières, que leurs statuts l’autorisent.</a:t>
            </a:r>
          </a:p>
          <a:p>
            <a:pPr marL="931545" lvl="1" indent="-285750">
              <a:lnSpc>
                <a:spcPct val="150000"/>
              </a:lnSpc>
              <a:spcBef>
                <a:spcPts val="600"/>
              </a:spcBef>
              <a:buClr>
                <a:schemeClr val="tx2"/>
              </a:buClr>
              <a:buFont typeface="Wingdings" panose="05000000000000000000" pitchFamily="2" charset="2"/>
              <a:buChar char="§"/>
            </a:pPr>
            <a:r>
              <a:rPr lang="fr-FR" sz="1200" dirty="0">
                <a:latin typeface="+mj-lt"/>
                <a:cs typeface="Arial"/>
              </a:rPr>
              <a:t>A l’échéance, le titre est </a:t>
            </a:r>
            <a:r>
              <a:rPr lang="fr-FR" sz="1200" b="1" dirty="0">
                <a:solidFill>
                  <a:schemeClr val="tx2"/>
                </a:solidFill>
                <a:latin typeface="+mj-lt"/>
                <a:cs typeface="Arial"/>
              </a:rPr>
              <a:t>remboursé au nominal ou au pair.</a:t>
            </a:r>
            <a:endParaRPr lang="fr-FR" sz="1200" b="1" dirty="0">
              <a:solidFill>
                <a:schemeClr val="tx2"/>
              </a:solidFill>
              <a:latin typeface="+mj-lt"/>
            </a:endParaRPr>
          </a:p>
          <a:p>
            <a:pPr marL="931545" lvl="1" indent="-285750">
              <a:lnSpc>
                <a:spcPct val="150000"/>
              </a:lnSpc>
              <a:spcBef>
                <a:spcPts val="600"/>
              </a:spcBef>
              <a:buClr>
                <a:schemeClr val="tx2"/>
              </a:buClr>
              <a:buFont typeface="Wingdings" panose="05000000000000000000" pitchFamily="2" charset="2"/>
              <a:buChar char="§"/>
            </a:pPr>
            <a:r>
              <a:rPr lang="fr" sz="1200" dirty="0">
                <a:latin typeface="+mj-lt"/>
                <a:cs typeface="Arial"/>
              </a:rPr>
              <a:t>L’âge limite de souscription, pour les personnes physiques, préconisé pour cette émission est de 80 ans. En cas de demande de souscription par un client ayant dépassé cet âge, une mise en garde spécifique devra être formalisée par le conseiller et signée par le client (« déclaration liée à la souscription 80 ans et plus »).</a:t>
            </a:r>
          </a:p>
          <a:p>
            <a:pPr marL="931545" lvl="1" indent="-285750">
              <a:lnSpc>
                <a:spcPct val="150000"/>
              </a:lnSpc>
              <a:spcBef>
                <a:spcPts val="600"/>
              </a:spcBef>
              <a:buClr>
                <a:schemeClr val="tx2"/>
              </a:buClr>
              <a:buFont typeface="Wingdings" panose="05000000000000000000" pitchFamily="2" charset="2"/>
              <a:buChar char="§"/>
            </a:pPr>
            <a:r>
              <a:rPr lang="fr" sz="1200" dirty="0">
                <a:latin typeface="+mj-lt"/>
                <a:cs typeface="Arial"/>
              </a:rPr>
              <a:t>En cas de </a:t>
            </a:r>
            <a:r>
              <a:rPr lang="fr-FR" sz="1200" dirty="0">
                <a:latin typeface="+mj-lt"/>
                <a:cs typeface="Arial"/>
              </a:rPr>
              <a:t>revente avant l’échéance, le client ne bénéficie pas de la garantie en capital, les obligations seront revendues aux conditions du marché.</a:t>
            </a:r>
          </a:p>
          <a:p>
            <a:pPr marL="988695" lvl="1" indent="-342900">
              <a:lnSpc>
                <a:spcPct val="150000"/>
              </a:lnSpc>
              <a:spcBef>
                <a:spcPts val="600"/>
              </a:spcBef>
              <a:buClr>
                <a:schemeClr val="tx2"/>
              </a:buClr>
              <a:buFont typeface="Wingdings" panose="05000000000000000000" pitchFamily="2" charset="2"/>
              <a:buChar char="v"/>
            </a:pPr>
            <a:endParaRPr lang="fr" sz="1200" dirty="0">
              <a:latin typeface="+mj-lt"/>
              <a:cs typeface="Arial"/>
            </a:endParaRPr>
          </a:p>
          <a:p>
            <a:pPr marL="1166495" lvl="1" indent="0">
              <a:lnSpc>
                <a:spcPct val="150000"/>
              </a:lnSpc>
              <a:spcBef>
                <a:spcPts val="600"/>
              </a:spcBef>
              <a:buClr>
                <a:schemeClr val="tx2"/>
              </a:buClr>
              <a:buFont typeface="Symbol" panose="05050102010706020507" pitchFamily="18" charset="2"/>
              <a:buNone/>
              <a:tabLst>
                <a:tab pos="1166813" algn="l"/>
              </a:tabLst>
            </a:pPr>
            <a:endParaRPr lang="fr-FR" sz="1200" dirty="0">
              <a:latin typeface="+mj-lt"/>
              <a:cs typeface="Arial"/>
              <a:hlinkClick r:id="" action="ppaction://noaction"/>
            </a:endParaRPr>
          </a:p>
          <a:p>
            <a:pPr marL="1166495" lvl="1" indent="0">
              <a:lnSpc>
                <a:spcPct val="150000"/>
              </a:lnSpc>
              <a:spcBef>
                <a:spcPts val="600"/>
              </a:spcBef>
              <a:buClr>
                <a:schemeClr val="tx2"/>
              </a:buClr>
              <a:buFont typeface="Symbol" panose="05050102010706020507" pitchFamily="18" charset="2"/>
              <a:buNone/>
              <a:tabLst>
                <a:tab pos="1166813" algn="l"/>
              </a:tabLst>
            </a:pPr>
            <a:endParaRPr lang="fr-FR" sz="1200" dirty="0">
              <a:latin typeface="+mj-lt"/>
              <a:cs typeface="Arial"/>
              <a:hlinkClick r:id="" action="ppaction://noaction"/>
            </a:endParaRPr>
          </a:p>
          <a:p>
            <a:pPr marL="1166495" lvl="1" indent="0">
              <a:lnSpc>
                <a:spcPct val="150000"/>
              </a:lnSpc>
              <a:spcBef>
                <a:spcPts val="600"/>
              </a:spcBef>
              <a:buClr>
                <a:schemeClr val="tx2"/>
              </a:buClr>
              <a:buFont typeface="Symbol" panose="05050102010706020507" pitchFamily="18" charset="2"/>
              <a:buNone/>
              <a:tabLst>
                <a:tab pos="1166813"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endParaRPr lang="fr-FR" sz="1200" dirty="0">
              <a:latin typeface="+mj-lt"/>
              <a:cs typeface="Arial"/>
              <a:hlinkClick r:id="" action="ppaction://noaction"/>
            </a:endParaRPr>
          </a:p>
          <a:p>
            <a:pPr marL="1076325" lvl="1" indent="0">
              <a:lnSpc>
                <a:spcPct val="150000"/>
              </a:lnSpc>
              <a:spcBef>
                <a:spcPts val="600"/>
              </a:spcBef>
              <a:buClr>
                <a:schemeClr val="tx2"/>
              </a:buClr>
              <a:buFont typeface="Symbol" panose="05050102010706020507" pitchFamily="18" charset="2"/>
              <a:buNone/>
              <a:tabLst>
                <a:tab pos="890588" algn="l"/>
              </a:tabLst>
            </a:pPr>
            <a:r>
              <a:rPr lang="fr-FR" sz="1200" dirty="0">
                <a:latin typeface="+mj-lt"/>
                <a:cs typeface="Arial"/>
                <a:hlinkClick r:id="" action="ppaction://noaction"/>
              </a:rPr>
              <a:t>Pour aller plus loin: impact de l’évolution des taux d’intérêt d’une obligation </a:t>
            </a:r>
            <a:endParaRPr lang="fr-FR" sz="1200" dirty="0">
              <a:latin typeface="+mj-lt"/>
            </a:endParaRPr>
          </a:p>
        </p:txBody>
      </p:sp>
      <p:sp>
        <p:nvSpPr>
          <p:cNvPr id="13" name="Arrondir un rectangle avec un coin diagonal 12">
            <a:extLst>
              <a:ext uri="{FF2B5EF4-FFF2-40B4-BE49-F238E27FC236}">
                <a16:creationId xmlns:a16="http://schemas.microsoft.com/office/drawing/2014/main" id="{9834A928-016E-4A83-9A30-C06B30BCD8AE}"/>
              </a:ext>
            </a:extLst>
          </p:cNvPr>
          <p:cNvSpPr>
            <a:spLocks noChangeArrowheads="1"/>
          </p:cNvSpPr>
          <p:nvPr/>
        </p:nvSpPr>
        <p:spPr bwMode="auto">
          <a:xfrm>
            <a:off x="6407550" y="2087162"/>
            <a:ext cx="5485399" cy="2582115"/>
          </a:xfrm>
          <a:custGeom>
            <a:avLst/>
            <a:gdLst>
              <a:gd name="T0" fmla="*/ 2147483647 w 2514600"/>
              <a:gd name="T1" fmla="*/ 2147483647 h 380902"/>
              <a:gd name="T2" fmla="*/ 2147483647 w 2514600"/>
              <a:gd name="T3" fmla="*/ 2147483647 h 380902"/>
              <a:gd name="T4" fmla="*/ 0 w 2514600"/>
              <a:gd name="T5" fmla="*/ 2147483647 h 380902"/>
              <a:gd name="T6" fmla="*/ 2147483647 w 2514600"/>
              <a:gd name="T7" fmla="*/ 0 h 380902"/>
              <a:gd name="T8" fmla="*/ 0 60000 65536"/>
              <a:gd name="T9" fmla="*/ 0 60000 65536"/>
              <a:gd name="T10" fmla="*/ 0 60000 65536"/>
              <a:gd name="T11" fmla="*/ 0 60000 65536"/>
              <a:gd name="T12" fmla="*/ 18594 w 2514600"/>
              <a:gd name="T13" fmla="*/ 18594 h 380902"/>
              <a:gd name="T14" fmla="*/ 2496006 w 2514600"/>
              <a:gd name="T15" fmla="*/ 362308 h 380902"/>
            </a:gdLst>
            <a:ahLst/>
            <a:cxnLst>
              <a:cxn ang="T8">
                <a:pos x="T0" y="T1"/>
              </a:cxn>
              <a:cxn ang="T9">
                <a:pos x="T2" y="T3"/>
              </a:cxn>
              <a:cxn ang="T10">
                <a:pos x="T4" y="T5"/>
              </a:cxn>
              <a:cxn ang="T11">
                <a:pos x="T6" y="T7"/>
              </a:cxn>
            </a:cxnLst>
            <a:rect l="T12" t="T13" r="T14" b="T15"/>
            <a:pathLst>
              <a:path w="2514600" h="380902">
                <a:moveTo>
                  <a:pt x="63485" y="0"/>
                </a:moveTo>
                <a:lnTo>
                  <a:pt x="2514600" y="0"/>
                </a:lnTo>
                <a:lnTo>
                  <a:pt x="2514600" y="317417"/>
                </a:lnTo>
                <a:cubicBezTo>
                  <a:pt x="2514600" y="352478"/>
                  <a:pt x="2486176" y="380901"/>
                  <a:pt x="2451115" y="380902"/>
                </a:cubicBezTo>
                <a:lnTo>
                  <a:pt x="0" y="380902"/>
                </a:lnTo>
                <a:lnTo>
                  <a:pt x="0" y="63485"/>
                </a:lnTo>
                <a:cubicBezTo>
                  <a:pt x="0" y="28423"/>
                  <a:pt x="28423" y="0"/>
                  <a:pt x="63484" y="0"/>
                </a:cubicBezTo>
                <a:lnTo>
                  <a:pt x="63485" y="0"/>
                </a:lnTo>
                <a:close/>
              </a:path>
            </a:pathLst>
          </a:custGeom>
          <a:solidFill>
            <a:schemeClr val="bg1">
              <a:lumMod val="95000"/>
            </a:schemeClr>
          </a:solidFill>
          <a:ln w="28575">
            <a:solidFill>
              <a:srgbClr val="1D1B1B"/>
            </a:solidFill>
            <a:miter lim="800000"/>
            <a:headEnd/>
            <a:tailEnd/>
          </a:ln>
          <a:effectLst>
            <a:outerShdw dist="23000" dir="5400000" rotWithShape="0">
              <a:srgbClr val="808080">
                <a:alpha val="34998"/>
              </a:srgb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kumimoji="0" lang="fr-FR" sz="1200" b="1" i="0" u="none" strike="noStrike" kern="0" cap="none" spc="0" normalizeH="0" baseline="0" noProof="0" dirty="0">
                <a:ln>
                  <a:noFill/>
                </a:ln>
                <a:solidFill>
                  <a:srgbClr val="B34A8C"/>
                </a:solidFill>
                <a:effectLst/>
                <a:uLnTx/>
                <a:uFillTx/>
                <a:latin typeface="Arial"/>
                <a:ea typeface="Verdana" panose="020B0604030504040204" pitchFamily="34" charset="0"/>
                <a:cs typeface="Verdana" panose="020B0604030504040204" pitchFamily="34" charset="0"/>
              </a:rPr>
              <a:t>BONNE PRATIQUE EN AMONT DES PARCOURS Personnes Physiques (PP) &amp; Personnes Morales (PM)</a:t>
            </a:r>
          </a:p>
          <a:p>
            <a:pPr marL="0" marR="0" lvl="0" indent="0" algn="just" defTabSz="914400" rtl="0" eaLnBrk="1" fontAlgn="auto" latinLnBrk="0" hangingPunct="1">
              <a:lnSpc>
                <a:spcPct val="100000"/>
              </a:lnSpc>
              <a:spcBef>
                <a:spcPts val="0"/>
              </a:spcBef>
              <a:spcAft>
                <a:spcPts val="0"/>
              </a:spcAft>
              <a:buClrTx/>
              <a:buSzTx/>
              <a:buFont typeface="Wingdings" pitchFamily="2" charset="2"/>
              <a:buNone/>
              <a:tabLst/>
              <a:defRPr/>
            </a:pPr>
            <a:endParaRPr kumimoji="0" lang="fr-FR" sz="900" b="1" i="0" u="none" strike="noStrike" kern="0" cap="none" spc="0" normalizeH="0" baseline="0" noProof="0" dirty="0">
              <a:ln>
                <a:noFill/>
              </a:ln>
              <a:solidFill>
                <a:srgbClr val="44546A"/>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900" b="0" i="0" u="none" strike="noStrike" kern="0" cap="none" spc="0" normalizeH="0" baseline="0" noProof="0" dirty="0">
                <a:ln>
                  <a:noFill/>
                </a:ln>
                <a:solidFill>
                  <a:srgbClr val="000000"/>
                </a:solidFill>
                <a:effectLst/>
                <a:uLnTx/>
                <a:uFillTx/>
                <a:latin typeface="Arial"/>
                <a:ea typeface="Verdana" panose="020B0604030504040204" pitchFamily="34" charset="0"/>
                <a:cs typeface="Verdana" panose="020B0604030504040204" pitchFamily="34" charset="0"/>
              </a:rPr>
              <a:t>Il convient de tenir compte </a:t>
            </a:r>
            <a:r>
              <a:rPr kumimoji="0" lang="fr-FR" sz="900" b="1" i="0" u="none" strike="noStrike" kern="0" cap="none" spc="0" normalizeH="0" baseline="0" noProof="0" dirty="0">
                <a:ln>
                  <a:noFill/>
                </a:ln>
                <a:solidFill>
                  <a:srgbClr val="000000"/>
                </a:solidFill>
                <a:effectLst/>
                <a:uLnTx/>
                <a:uFillTx/>
                <a:latin typeface="Arial"/>
                <a:ea typeface="Verdana" panose="020B0604030504040204" pitchFamily="34" charset="0"/>
                <a:cs typeface="Verdana" panose="020B0604030504040204" pitchFamily="34" charset="0"/>
              </a:rPr>
              <a:t>de sa connaissance, de son expérience en matière financière, de ses objectifs, de ses exigences et de ses besoins, de son appétence aux risques et de son horizon de placement.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900" b="1" i="0" u="none" strike="noStrike" kern="0" cap="none" spc="0" normalizeH="0" baseline="0" noProof="0" dirty="0">
              <a:ln>
                <a:noFill/>
              </a:ln>
              <a:solidFill>
                <a:srgbClr val="000000"/>
              </a:solidFill>
              <a:effectLst/>
              <a:uLnTx/>
              <a:uFillTx/>
              <a:latin typeface="Arial"/>
              <a:ea typeface="Verdana" panose="020B0604030504040204" pitchFamily="34" charset="0"/>
              <a:cs typeface="Verdana" panose="020B060403050404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900" b="0" i="0" u="none" strike="noStrike" kern="0" cap="none" spc="0" normalizeH="0" baseline="0" noProof="0" dirty="0">
                <a:ln>
                  <a:noFill/>
                </a:ln>
                <a:solidFill>
                  <a:srgbClr val="000000"/>
                </a:solidFill>
                <a:effectLst/>
                <a:uLnTx/>
                <a:uFillTx/>
                <a:latin typeface="Arial"/>
                <a:ea typeface="Verdana" panose="020B0604030504040204" pitchFamily="34" charset="0"/>
                <a:cs typeface="Verdana" panose="020B0604030504040204" pitchFamily="34" charset="0"/>
              </a:rPr>
              <a:t>Veillez à compléter ou mettre à jour, avec le client, le </a:t>
            </a:r>
            <a:r>
              <a:rPr kumimoji="0" lang="fr-FR" sz="900" b="1" i="0" u="none" strike="noStrike" kern="0" cap="none" spc="0" normalizeH="0" baseline="0" noProof="0" dirty="0">
                <a:ln>
                  <a:noFill/>
                </a:ln>
                <a:solidFill>
                  <a:srgbClr val="000000"/>
                </a:solidFill>
                <a:effectLst/>
                <a:uLnTx/>
                <a:uFillTx/>
                <a:latin typeface="Arial"/>
                <a:ea typeface="Verdana" panose="020B0604030504040204" pitchFamily="34" charset="0"/>
                <a:cs typeface="Verdana" panose="020B0604030504040204" pitchFamily="34" charset="0"/>
              </a:rPr>
              <a:t>QCF-QR en amont du parcours (également disponible en </a:t>
            </a:r>
            <a:r>
              <a:rPr kumimoji="0" lang="fr-FR" sz="900" b="1" i="0" u="none" strike="noStrike" kern="0" cap="none" spc="0" normalizeH="0" baseline="0" noProof="0" dirty="0" err="1">
                <a:ln>
                  <a:noFill/>
                </a:ln>
                <a:solidFill>
                  <a:srgbClr val="000000"/>
                </a:solidFill>
                <a:effectLst/>
                <a:uLnTx/>
                <a:uFillTx/>
                <a:latin typeface="Arial"/>
                <a:ea typeface="Verdana" panose="020B0604030504040204" pitchFamily="34" charset="0"/>
                <a:cs typeface="Verdana" panose="020B0604030504040204" pitchFamily="34" charset="0"/>
              </a:rPr>
              <a:t>selfcare</a:t>
            </a:r>
            <a:r>
              <a:rPr kumimoji="0" lang="fr-FR" sz="900" b="1" i="0" u="none" strike="noStrike" kern="0" cap="none" spc="0" normalizeH="0" baseline="0" noProof="0" dirty="0">
                <a:ln>
                  <a:noFill/>
                </a:ln>
                <a:solidFill>
                  <a:srgbClr val="000000"/>
                </a:solidFill>
                <a:effectLst/>
                <a:uLnTx/>
                <a:uFillTx/>
                <a:latin typeface="Arial"/>
                <a:ea typeface="Verdana" panose="020B0604030504040204" pitchFamily="34" charset="0"/>
                <a:cs typeface="Verdana" panose="020B0604030504040204" pitchFamily="34" charset="0"/>
              </a:rPr>
              <a:t>)</a:t>
            </a:r>
            <a:r>
              <a:rPr kumimoji="0" lang="fr-FR" sz="900" b="0" i="0" u="none" strike="noStrike" kern="0" cap="none" spc="0" normalizeH="0" baseline="0" noProof="0" dirty="0">
                <a:ln>
                  <a:noFill/>
                </a:ln>
                <a:solidFill>
                  <a:srgbClr val="000000"/>
                </a:solidFill>
                <a:effectLst/>
                <a:uLnTx/>
                <a:uFillTx/>
                <a:latin typeface="Arial"/>
                <a:ea typeface="Verdana" panose="020B0604030504040204" pitchFamily="34" charset="0"/>
                <a:cs typeface="Verdana" panose="020B0604030504040204" pitchFamily="34" charset="0"/>
              </a:rPr>
              <a:t>. </a:t>
            </a:r>
          </a:p>
          <a:p>
            <a:pPr marL="171450" marR="0" lvl="0" indent="-171450" algn="just" defTabSz="914400" rtl="0" eaLnBrk="1" fontAlgn="auto" latinLnBrk="0" hangingPunct="1">
              <a:lnSpc>
                <a:spcPct val="100000"/>
              </a:lnSpc>
              <a:spcBef>
                <a:spcPts val="0"/>
              </a:spcBef>
              <a:spcAft>
                <a:spcPts val="0"/>
              </a:spcAft>
              <a:buClrTx/>
              <a:buSzTx/>
              <a:buFont typeface="Arial" pitchFamily="34" charset="0"/>
              <a:buChar char="•"/>
              <a:tabLst/>
              <a:defRPr/>
            </a:pPr>
            <a:endParaRPr lang="fr-FR" sz="900" kern="0" dirty="0">
              <a:solidFill>
                <a:srgbClr val="000000"/>
              </a:solidFill>
              <a:latin typeface="Arial"/>
              <a:ea typeface="Verdana" panose="020B0604030504040204" pitchFamily="34" charset="0"/>
              <a:cs typeface="Verdana" panose="020B0604030504040204" pitchFamily="34" charset="0"/>
            </a:endParaRPr>
          </a:p>
          <a:p>
            <a:pPr marL="171450" indent="-171450" algn="just">
              <a:buFont typeface="Arial" pitchFamily="34" charset="0"/>
              <a:buChar char="•"/>
              <a:defRPr/>
            </a:pPr>
            <a:r>
              <a:rPr lang="fr-FR" altLang="fr-FR" sz="900" b="1" kern="0" dirty="0">
                <a:solidFill>
                  <a:srgbClr val="000000"/>
                </a:solidFill>
                <a:latin typeface="Arial"/>
                <a:ea typeface="Verdana" panose="020B0604030504040204" pitchFamily="34" charset="0"/>
              </a:rPr>
              <a:t>La procédure de devoir de conseil doit être scrupuleusement respectée</a:t>
            </a:r>
            <a:r>
              <a:rPr lang="fr-FR" altLang="fr-FR" sz="900" kern="0" dirty="0">
                <a:solidFill>
                  <a:srgbClr val="000000"/>
                </a:solidFill>
                <a:latin typeface="Arial"/>
                <a:ea typeface="Verdana" panose="020B0604030504040204" pitchFamily="34" charset="0"/>
              </a:rPr>
              <a:t>, d’autant plus que s’agissant d’une émission BPCE, il y a conflit d’intérêt dans la mesure où l’établissement a intérêt à placer un emprunt de sa maison mère émettrice (BPCE). L’établissement doit donc pouvoir apporter la preuve que l’intérêt du client a été pris en compte</a:t>
            </a:r>
          </a:p>
        </p:txBody>
      </p:sp>
      <p:pic>
        <p:nvPicPr>
          <p:cNvPr id="14" name="Graphique 13" descr="Avertissement contour">
            <a:extLst>
              <a:ext uri="{FF2B5EF4-FFF2-40B4-BE49-F238E27FC236}">
                <a16:creationId xmlns:a16="http://schemas.microsoft.com/office/drawing/2014/main" id="{2FF87333-040C-440E-B984-FD14D0D5B4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37135" y="3850572"/>
            <a:ext cx="248801" cy="248801"/>
          </a:xfrm>
          <a:prstGeom prst="rect">
            <a:avLst/>
          </a:prstGeom>
        </p:spPr>
      </p:pic>
    </p:spTree>
    <p:extLst>
      <p:ext uri="{BB962C8B-B14F-4D97-AF65-F5344CB8AC3E}">
        <p14:creationId xmlns:p14="http://schemas.microsoft.com/office/powerpoint/2010/main" val="662622831"/>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7B9838D-A86D-4912-BD1A-832F3521ABC5}"/>
              </a:ext>
            </a:extLst>
          </p:cNvPr>
          <p:cNvSpPr>
            <a:spLocks noGrp="1"/>
          </p:cNvSpPr>
          <p:nvPr>
            <p:ph type="title"/>
          </p:nvPr>
        </p:nvSpPr>
        <p:spPr/>
        <p:txBody>
          <a:bodyPr/>
          <a:lstStyle/>
          <a:p>
            <a:r>
              <a:rPr lang="fr-FR"/>
              <a:t>Supports de communication</a:t>
            </a:r>
          </a:p>
        </p:txBody>
      </p:sp>
      <p:pic>
        <p:nvPicPr>
          <p:cNvPr id="13" name="Image 12">
            <a:extLst>
              <a:ext uri="{FF2B5EF4-FFF2-40B4-BE49-F238E27FC236}">
                <a16:creationId xmlns:a16="http://schemas.microsoft.com/office/drawing/2014/main" id="{13D29E5E-4789-49F0-B242-FD1B36B149F8}"/>
              </a:ext>
            </a:extLst>
          </p:cNvPr>
          <p:cNvPicPr>
            <a:picLocks noChangeAspect="1"/>
          </p:cNvPicPr>
          <p:nvPr/>
        </p:nvPicPr>
        <p:blipFill>
          <a:blip r:embed="rId2"/>
          <a:stretch>
            <a:fillRect/>
          </a:stretch>
        </p:blipFill>
        <p:spPr>
          <a:xfrm>
            <a:off x="10924067" y="261897"/>
            <a:ext cx="721028" cy="721028"/>
          </a:xfrm>
          <a:prstGeom prst="rect">
            <a:avLst/>
          </a:prstGeom>
        </p:spPr>
      </p:pic>
      <p:sp>
        <p:nvSpPr>
          <p:cNvPr id="15" name="Rectangle 14">
            <a:extLst>
              <a:ext uri="{FF2B5EF4-FFF2-40B4-BE49-F238E27FC236}">
                <a16:creationId xmlns:a16="http://schemas.microsoft.com/office/drawing/2014/main" id="{08DD4D64-098B-4C86-A52D-9CFFAF9100A5}"/>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6" name="Rectangle : coins arrondis 15">
            <a:extLst>
              <a:ext uri="{FF2B5EF4-FFF2-40B4-BE49-F238E27FC236}">
                <a16:creationId xmlns:a16="http://schemas.microsoft.com/office/drawing/2014/main" id="{1BB7F281-99C3-42C4-BB79-7D8A493D7D9E}"/>
              </a:ext>
            </a:extLst>
          </p:cNvPr>
          <p:cNvSpPr/>
          <p:nvPr/>
        </p:nvSpPr>
        <p:spPr>
          <a:xfrm>
            <a:off x="6733566" y="1230170"/>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17" name="ZoneTexte 16">
            <a:extLst>
              <a:ext uri="{FF2B5EF4-FFF2-40B4-BE49-F238E27FC236}">
                <a16:creationId xmlns:a16="http://schemas.microsoft.com/office/drawing/2014/main" id="{06CDD1A3-7377-49BF-BD4C-3F7CC775E29E}"/>
              </a:ext>
            </a:extLst>
          </p:cNvPr>
          <p:cNvSpPr txBox="1"/>
          <p:nvPr/>
        </p:nvSpPr>
        <p:spPr>
          <a:xfrm>
            <a:off x="5968278" y="1599139"/>
            <a:ext cx="5865689" cy="40380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 synthèse épargne (LEA) ou proposition d’investissement (O2S) ou la synthèse placement PM</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bulletin de souscription papier,</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cas échéant, l’attestation plus de 80 ans,</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 note d’information (ou affichette) validée par l’ AMF,</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prospectus de l’émission remis sur demande.</a:t>
            </a:r>
          </a:p>
          <a:p>
            <a:pPr marL="914400" marR="0" lvl="2" indent="0" algn="l" defTabSz="914400" rtl="0" eaLnBrk="1" fontAlgn="auto" latinLnBrk="0" hangingPunct="1">
              <a:lnSpc>
                <a:spcPct val="150000"/>
              </a:lnSpc>
              <a:spcBef>
                <a:spcPts val="60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Post souscription : l’avis opéré issu de Platine </a:t>
            </a:r>
            <a:r>
              <a:rPr lang="fr-FR" sz="1400" dirty="0">
                <a:solidFill>
                  <a:srgbClr val="000000"/>
                </a:solidFill>
                <a:latin typeface="Arial"/>
              </a:rPr>
              <a:t>émis le jour du règlement/livraison (28 octobre 2022)</a:t>
            </a:r>
            <a:r>
              <a:rPr kumimoji="0" lang="fr-FR" sz="1400" b="0" i="0" u="none" strike="noStrike" kern="1200" cap="none" spc="0" normalizeH="0" baseline="0" noProof="0" dirty="0">
                <a:ln>
                  <a:noFill/>
                </a:ln>
                <a:solidFill>
                  <a:srgbClr val="000000"/>
                </a:solidFill>
                <a:effectLst/>
                <a:uLnTx/>
                <a:uFillTx/>
                <a:latin typeface="Arial"/>
                <a:ea typeface="+mn-ea"/>
                <a:cs typeface="+mn-cs"/>
              </a:rPr>
              <a:t>. Il est déposé dans le portail bancaire du client ou envoyé par la poste selon le choix du client.</a:t>
            </a:r>
          </a:p>
        </p:txBody>
      </p:sp>
      <p:sp>
        <p:nvSpPr>
          <p:cNvPr id="18" name="ZoneTexte 17">
            <a:extLst>
              <a:ext uri="{FF2B5EF4-FFF2-40B4-BE49-F238E27FC236}">
                <a16:creationId xmlns:a16="http://schemas.microsoft.com/office/drawing/2014/main" id="{28D2D9AB-247B-44C1-8D10-F989497CB724}"/>
              </a:ext>
            </a:extLst>
          </p:cNvPr>
          <p:cNvSpPr txBox="1"/>
          <p:nvPr/>
        </p:nvSpPr>
        <p:spPr>
          <a:xfrm>
            <a:off x="607605" y="1649685"/>
            <a:ext cx="5285267" cy="397653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1" i="0"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dirty="0">
                <a:ln>
                  <a:noFill/>
                </a:ln>
                <a:solidFill>
                  <a:srgbClr val="000000"/>
                </a:solidFill>
                <a:effectLst/>
                <a:uLnTx/>
                <a:uFillTx/>
                <a:latin typeface="Arial"/>
                <a:ea typeface="+mn-ea"/>
                <a:cs typeface="+mn-cs"/>
              </a:rPr>
              <a:t>Disponible sous </a:t>
            </a:r>
            <a:r>
              <a:rPr kumimoji="0" lang="fr-FR" sz="1400" b="0" i="1" u="none" strike="noStrike" kern="1200" cap="none" spc="0" normalizeH="0" baseline="0" noProof="0" dirty="0">
                <a:ln>
                  <a:noFill/>
                </a:ln>
                <a:solidFill>
                  <a:srgbClr val="B34A8C"/>
                </a:solidFill>
                <a:effectLst/>
                <a:uLnTx/>
                <a:uFillTx/>
                <a:latin typeface="Arial"/>
                <a:ea typeface="+mn-ea"/>
                <a:cs typeface="+mn-cs"/>
              </a:rPr>
              <a:t>DEFI</a:t>
            </a: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lang="fr-FR" sz="1400" dirty="0">
                <a:solidFill>
                  <a:srgbClr val="B34A8C"/>
                </a:solidFill>
                <a:latin typeface="Arial"/>
              </a:rPr>
              <a:t>Cliquez ici</a:t>
            </a:r>
            <a:endParaRPr kumimoji="0" lang="fr-FR" sz="1400" b="0"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kit conseiller</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 La fiche CTO (fiche à remettre au client / fiche conseiller)</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 note d’information (ou affichette)</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prospectus de l’émission</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La fiche attestation 80 ans</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3" panose="05040102010807070707" pitchFamily="18" charset="2"/>
              <a:buChar char="º"/>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bulletin de souscription papier</a:t>
            </a:r>
          </a:p>
        </p:txBody>
      </p:sp>
      <p:pic>
        <p:nvPicPr>
          <p:cNvPr id="19" name="Image 18">
            <a:extLst>
              <a:ext uri="{FF2B5EF4-FFF2-40B4-BE49-F238E27FC236}">
                <a16:creationId xmlns:a16="http://schemas.microsoft.com/office/drawing/2014/main" id="{E3DC730D-FAE1-4B7B-AF4E-CD5C5F943E93}"/>
              </a:ext>
            </a:extLst>
          </p:cNvPr>
          <p:cNvPicPr>
            <a:picLocks noChangeAspect="1"/>
          </p:cNvPicPr>
          <p:nvPr/>
        </p:nvPicPr>
        <p:blipFill>
          <a:blip r:embed="rId3"/>
          <a:stretch>
            <a:fillRect/>
          </a:stretch>
        </p:blipFill>
        <p:spPr>
          <a:xfrm>
            <a:off x="5837428" y="1072263"/>
            <a:ext cx="0" cy="0"/>
          </a:xfrm>
          <a:prstGeom prst="rect">
            <a:avLst/>
          </a:prstGeom>
        </p:spPr>
      </p:pic>
      <p:sp>
        <p:nvSpPr>
          <p:cNvPr id="20" name="Rectangle : coins arrondis 19">
            <a:extLst>
              <a:ext uri="{FF2B5EF4-FFF2-40B4-BE49-F238E27FC236}">
                <a16:creationId xmlns:a16="http://schemas.microsoft.com/office/drawing/2014/main" id="{338B53DB-D459-47DB-ADC0-C406769B7285}"/>
              </a:ext>
            </a:extLst>
          </p:cNvPr>
          <p:cNvSpPr/>
          <p:nvPr/>
        </p:nvSpPr>
        <p:spPr>
          <a:xfrm>
            <a:off x="867877" y="1240816"/>
            <a:ext cx="4335115" cy="4498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FFFFFF"/>
              </a:solidFill>
              <a:effectLst/>
              <a:uLnTx/>
              <a:uFillTx/>
              <a:latin typeface="Arial"/>
              <a:ea typeface="+mn-ea"/>
              <a:cs typeface="Arial"/>
            </a:endParaRPr>
          </a:p>
        </p:txBody>
      </p:sp>
      <p:sp>
        <p:nvSpPr>
          <p:cNvPr id="21" name="ZoneTexte 20">
            <a:extLst>
              <a:ext uri="{FF2B5EF4-FFF2-40B4-BE49-F238E27FC236}">
                <a16:creationId xmlns:a16="http://schemas.microsoft.com/office/drawing/2014/main" id="{7AC5D50B-3938-4CA2-AD71-DD4C4801020B}"/>
              </a:ext>
            </a:extLst>
          </p:cNvPr>
          <p:cNvSpPr txBox="1"/>
          <p:nvPr/>
        </p:nvSpPr>
        <p:spPr>
          <a:xfrm>
            <a:off x="7476596" y="1325683"/>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DES CLIENTS</a:t>
            </a:r>
          </a:p>
        </p:txBody>
      </p:sp>
      <p:sp>
        <p:nvSpPr>
          <p:cNvPr id="22" name="ZoneTexte 21">
            <a:extLst>
              <a:ext uri="{FF2B5EF4-FFF2-40B4-BE49-F238E27FC236}">
                <a16:creationId xmlns:a16="http://schemas.microsoft.com/office/drawing/2014/main" id="{A0F0F7BB-685A-44B9-A6AA-502FAB936BC0}"/>
              </a:ext>
            </a:extLst>
          </p:cNvPr>
          <p:cNvSpPr txBox="1"/>
          <p:nvPr/>
        </p:nvSpPr>
        <p:spPr>
          <a:xfrm>
            <a:off x="1498250" y="1291362"/>
            <a:ext cx="378014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DU RESEAU</a:t>
            </a:r>
          </a:p>
        </p:txBody>
      </p:sp>
      <p:pic>
        <p:nvPicPr>
          <p:cNvPr id="23" name="Graphique 22" descr="Curseur avec un remplissage uni">
            <a:extLst>
              <a:ext uri="{FF2B5EF4-FFF2-40B4-BE49-F238E27FC236}">
                <a16:creationId xmlns:a16="http://schemas.microsoft.com/office/drawing/2014/main" id="{65D52BFC-85E4-4DC8-918E-C7140586BE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98250" y="2605831"/>
            <a:ext cx="500017" cy="500017"/>
          </a:xfrm>
          <a:prstGeom prst="rect">
            <a:avLst/>
          </a:prstGeom>
        </p:spPr>
      </p:pic>
      <p:pic>
        <p:nvPicPr>
          <p:cNvPr id="24" name="Graphique 23" descr="Index pointant vers la droite vu du côté du dos de la main contour">
            <a:extLst>
              <a:ext uri="{FF2B5EF4-FFF2-40B4-BE49-F238E27FC236}">
                <a16:creationId xmlns:a16="http://schemas.microsoft.com/office/drawing/2014/main" id="{6259B85B-E7B8-40BB-AF2F-A77CC3C8400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4091" y="1222785"/>
            <a:ext cx="457200" cy="457200"/>
          </a:xfrm>
          <a:prstGeom prst="rect">
            <a:avLst/>
          </a:prstGeom>
        </p:spPr>
      </p:pic>
      <p:pic>
        <p:nvPicPr>
          <p:cNvPr id="25" name="Graphique 24" descr="Index pointant vers la droite vu du côté du dos de la main contour">
            <a:extLst>
              <a:ext uri="{FF2B5EF4-FFF2-40B4-BE49-F238E27FC236}">
                <a16:creationId xmlns:a16="http://schemas.microsoft.com/office/drawing/2014/main" id="{78A0E73E-B61F-4B59-82A7-810AF5C4178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00959" y="1263856"/>
            <a:ext cx="457200" cy="457200"/>
          </a:xfrm>
          <a:prstGeom prst="rect">
            <a:avLst/>
          </a:prstGeom>
        </p:spPr>
      </p:pic>
    </p:spTree>
    <p:extLst>
      <p:ext uri="{BB962C8B-B14F-4D97-AF65-F5344CB8AC3E}">
        <p14:creationId xmlns:p14="http://schemas.microsoft.com/office/powerpoint/2010/main" val="3819968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1567101" y="2644181"/>
            <a:ext cx="10849205" cy="449816"/>
          </a:xfrm>
        </p:spPr>
        <p:txBody>
          <a:bodyPr/>
          <a:lstStyle/>
          <a:p>
            <a:r>
              <a:rPr lang="fr-FR"/>
              <a:t>Parcours LEA (personnes physiques)</a:t>
            </a:r>
            <a:br>
              <a:rPr lang="fr-FR"/>
            </a:br>
            <a:endParaRPr lang="fr-FR"/>
          </a:p>
        </p:txBody>
      </p:sp>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2"/>
          <a:stretch>
            <a:fillRect/>
          </a:stretch>
        </p:blipFill>
        <p:spPr>
          <a:xfrm>
            <a:off x="11061700" y="247769"/>
            <a:ext cx="693617" cy="683707"/>
          </a:xfrm>
          <a:prstGeom prst="rect">
            <a:avLst/>
          </a:prstGeom>
        </p:spPr>
      </p:pic>
      <p:sp>
        <p:nvSpPr>
          <p:cNvPr id="7" name="Rectangle 6">
            <a:extLst>
              <a:ext uri="{FF2B5EF4-FFF2-40B4-BE49-F238E27FC236}">
                <a16:creationId xmlns:a16="http://schemas.microsoft.com/office/drawing/2014/main" id="{29E6B93A-0102-4C88-9842-ABBE252B02C4}"/>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979795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dirty="0">
                <a:latin typeface="Montserrat" panose="00000500000000000000" pitchFamily="2" charset="0"/>
              </a:rPr>
              <a:t>Parcours LEA</a:t>
            </a: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0857088" y="166641"/>
            <a:ext cx="721028" cy="721028"/>
          </a:xfrm>
          <a:prstGeom prst="rect">
            <a:avLst/>
          </a:prstGeom>
        </p:spPr>
      </p:pic>
      <p:sp>
        <p:nvSpPr>
          <p:cNvPr id="7" name="Rectangle 6">
            <a:extLst>
              <a:ext uri="{FF2B5EF4-FFF2-40B4-BE49-F238E27FC236}">
                <a16:creationId xmlns:a16="http://schemas.microsoft.com/office/drawing/2014/main" id="{5DBC8402-1861-4F95-873C-32A4CD6461B7}"/>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9" name="Rectangle 3">
            <a:extLst>
              <a:ext uri="{FF2B5EF4-FFF2-40B4-BE49-F238E27FC236}">
                <a16:creationId xmlns:a16="http://schemas.microsoft.com/office/drawing/2014/main" id="{7DBA1528-0BEE-4D60-A045-BFCF91CFCB4A}"/>
              </a:ext>
            </a:extLst>
          </p:cNvPr>
          <p:cNvSpPr txBox="1">
            <a:spLocks noChangeArrowheads="1"/>
          </p:cNvSpPr>
          <p:nvPr/>
        </p:nvSpPr>
        <p:spPr bwMode="auto">
          <a:xfrm>
            <a:off x="288096" y="1174750"/>
            <a:ext cx="11136395"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kumimoji="0" lang="fr-FR" altLang="fr-FR" sz="1600" i="0" u="none" strike="noStrike" kern="0" cap="none" spc="0" normalizeH="0" baseline="0" noProof="0" dirty="0">
              <a:ln>
                <a:noFill/>
              </a:ln>
              <a:solidFill>
                <a:srgbClr val="000000"/>
              </a:solidFill>
              <a:effectLst/>
              <a:uLnTx/>
              <a:uFillTx/>
              <a:latin typeface="Arial"/>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dirty="0">
                <a:ln>
                  <a:noFill/>
                </a:ln>
                <a:solidFill>
                  <a:schemeClr val="tx2"/>
                </a:solidFill>
                <a:effectLst/>
                <a:uLnTx/>
                <a:uFillTx/>
                <a:cs typeface="Arial"/>
              </a:rPr>
              <a:t>Tous les clients sont éligibles à l’Emprunt BPCE (Grand Public à Gestion Privée : C1 /R1)</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i="0" u="none" strike="noStrike" kern="0" cap="none" spc="0" normalizeH="0" baseline="0" noProof="0" dirty="0">
                <a:ln>
                  <a:noFill/>
                </a:ln>
                <a:solidFill>
                  <a:srgbClr val="000000"/>
                </a:solidFill>
                <a:effectLst/>
                <a:uLnTx/>
                <a:uFillTx/>
                <a:cs typeface="Arial"/>
              </a:rPr>
              <a:t>Le parcours LEA est retenu comme le « </a:t>
            </a:r>
            <a:r>
              <a:rPr kumimoji="0" lang="fr-FR" altLang="fr-FR" sz="1600" b="1" i="0" u="none" strike="noStrike" kern="0" cap="none" spc="0" normalizeH="0" baseline="0" noProof="0" dirty="0">
                <a:ln>
                  <a:noFill/>
                </a:ln>
                <a:solidFill>
                  <a:schemeClr val="tx2"/>
                </a:solidFill>
                <a:effectLst/>
                <a:uLnTx/>
                <a:uFillTx/>
                <a:cs typeface="Arial"/>
              </a:rPr>
              <a:t>parcours standard de souscription ou d’abondement </a:t>
            </a:r>
            <a:r>
              <a:rPr kumimoji="0" lang="fr-FR" altLang="fr-FR" sz="1600" i="0" u="none" strike="noStrike" kern="0" cap="none" spc="0" normalizeH="0" baseline="0" noProof="0" dirty="0">
                <a:ln>
                  <a:noFill/>
                </a:ln>
                <a:solidFill>
                  <a:srgbClr val="000000"/>
                </a:solidFill>
                <a:effectLst/>
                <a:uLnTx/>
                <a:uFillTx/>
                <a:cs typeface="Arial"/>
              </a:rPr>
              <a:t>» sur le </a:t>
            </a:r>
            <a:r>
              <a:rPr lang="fr-FR" altLang="fr-FR" sz="1600" kern="0" dirty="0">
                <a:solidFill>
                  <a:srgbClr val="000000"/>
                </a:solidFill>
                <a:cs typeface="Arial"/>
              </a:rPr>
              <a:t>CTO</a:t>
            </a:r>
            <a:r>
              <a:rPr kumimoji="0" lang="fr-FR" altLang="fr-FR" sz="1600" i="0" u="none" strike="noStrike" kern="0" cap="none" spc="0" normalizeH="0" baseline="0" noProof="0" dirty="0">
                <a:ln>
                  <a:noFill/>
                </a:ln>
                <a:solidFill>
                  <a:srgbClr val="000000"/>
                </a:solidFill>
                <a:effectLst/>
                <a:uLnTx/>
                <a:uFillTx/>
                <a:cs typeface="Arial"/>
              </a:rPr>
              <a:t> </a:t>
            </a:r>
            <a:r>
              <a:rPr lang="fr-FR" altLang="fr-FR" sz="1600" kern="0" dirty="0">
                <a:solidFill>
                  <a:srgbClr val="000000"/>
                </a:solidFill>
                <a:cs typeface="Arial"/>
              </a:rPr>
              <a:t>mono-titulaire et sur le CTO joint</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dirty="0">
                <a:ln>
                  <a:noFill/>
                </a:ln>
                <a:solidFill>
                  <a:schemeClr val="tx2"/>
                </a:solidFill>
                <a:effectLst/>
                <a:uLnTx/>
                <a:uFillTx/>
                <a:cs typeface="Arial"/>
              </a:rPr>
              <a:t>L’emprunt BPCE ne sera pas intégré dans les portefeuilles modèles. </a:t>
            </a:r>
            <a:r>
              <a:rPr lang="fr-FR" altLang="fr-FR" sz="1600" kern="0" dirty="0">
                <a:cs typeface="Arial"/>
              </a:rPr>
              <a:t>L’al</a:t>
            </a:r>
            <a:r>
              <a:rPr lang="fr-FR" altLang="fr-FR" sz="1600" kern="0" dirty="0" err="1">
                <a:cs typeface="Arial"/>
              </a:rPr>
              <a:t>gorithme</a:t>
            </a:r>
            <a:r>
              <a:rPr lang="fr-FR" altLang="fr-FR" sz="1600" kern="0" dirty="0">
                <a:cs typeface="Arial"/>
              </a:rPr>
              <a:t> </a:t>
            </a:r>
            <a:r>
              <a:rPr kumimoji="0" lang="fr-FR" altLang="fr-FR" sz="1600" i="0" u="none" strike="noStrike" kern="0" cap="none" spc="0" normalizeH="0" baseline="0" noProof="0" dirty="0">
                <a:ln>
                  <a:noFill/>
                </a:ln>
                <a:effectLst/>
                <a:uLnTx/>
                <a:uFillTx/>
                <a:cs typeface="Arial"/>
              </a:rPr>
              <a:t>LEA alloue en première intention une allocation issue du portefeuille modèle de NIM qui ne comportera pas l’emprunt</a:t>
            </a:r>
            <a:r>
              <a:rPr lang="fr-FR" altLang="fr-FR" sz="1600" kern="0" dirty="0">
                <a:cs typeface="Arial"/>
              </a:rPr>
              <a:t> </a:t>
            </a:r>
          </a:p>
          <a:p>
            <a:pPr marL="899795" lvl="1" indent="-285750">
              <a:lnSpc>
                <a:spcPct val="150000"/>
              </a:lnSpc>
              <a:spcBef>
                <a:spcPts val="600"/>
              </a:spcBef>
              <a:spcAft>
                <a:spcPts val="0"/>
              </a:spcAft>
              <a:buClr>
                <a:srgbClr val="B34A8C"/>
              </a:buClr>
              <a:buFont typeface="Arial" panose="020B0604020202020204" pitchFamily="34" charset="0"/>
              <a:buChar char="•"/>
              <a:defRPr/>
            </a:pPr>
            <a:r>
              <a:rPr kumimoji="0" lang="fr-FR" altLang="fr-FR" sz="1600" b="0" i="0" u="none" strike="noStrike" kern="0" cap="none" spc="0" normalizeH="0" baseline="0" noProof="0" dirty="0">
                <a:ln>
                  <a:noFill/>
                </a:ln>
                <a:solidFill>
                  <a:srgbClr val="000000"/>
                </a:solidFill>
                <a:effectLst/>
                <a:uLnTx/>
                <a:uFillTx/>
                <a:ea typeface="+mn-ea"/>
                <a:cs typeface="Arial"/>
              </a:rPr>
              <a:t>La souscription de l’emprunt se fera par </a:t>
            </a:r>
            <a:r>
              <a:rPr kumimoji="0" lang="fr-FR" altLang="fr-FR" sz="1600" b="1" i="0" u="none" strike="noStrike" kern="0" cap="none" spc="0" normalizeH="0" baseline="0" noProof="0" dirty="0">
                <a:ln>
                  <a:noFill/>
                </a:ln>
                <a:solidFill>
                  <a:srgbClr val="B34A8C"/>
                </a:solidFill>
                <a:effectLst/>
                <a:uLnTx/>
                <a:uFillTx/>
                <a:ea typeface="+mn-ea"/>
                <a:cs typeface="Arial"/>
              </a:rPr>
              <a:t>substitution </a:t>
            </a:r>
            <a:r>
              <a:rPr kumimoji="0" lang="fr-FR" altLang="fr-FR" sz="1600" b="0" i="0" u="none" strike="noStrike" kern="0" cap="none" spc="0" normalizeH="0" baseline="0" noProof="0" dirty="0">
                <a:ln>
                  <a:noFill/>
                </a:ln>
                <a:solidFill>
                  <a:srgbClr val="000000"/>
                </a:solidFill>
                <a:effectLst/>
                <a:uLnTx/>
                <a:uFillTx/>
                <a:ea typeface="+mn-ea"/>
                <a:cs typeface="Arial"/>
              </a:rPr>
              <a:t>du conseiller </a:t>
            </a:r>
            <a:r>
              <a:rPr kumimoji="0" lang="fr-FR" altLang="fr-FR" sz="1600" b="1" i="0" u="none" strike="noStrike" kern="0" cap="none" spc="0" normalizeH="0" baseline="0" noProof="0" dirty="0">
                <a:ln>
                  <a:noFill/>
                </a:ln>
                <a:solidFill>
                  <a:srgbClr val="B34A8C"/>
                </a:solidFill>
                <a:effectLst/>
                <a:uLnTx/>
                <a:uFillTx/>
                <a:ea typeface="+mn-ea"/>
                <a:cs typeface="Arial"/>
              </a:rPr>
              <a:t>switch de niveau 2,</a:t>
            </a:r>
            <a:r>
              <a:rPr kumimoji="0" lang="fr-FR" altLang="fr-FR" sz="1600" b="0" i="0" u="none" strike="noStrike" kern="0" cap="none" spc="0" normalizeH="0" baseline="0" noProof="0" dirty="0">
                <a:ln>
                  <a:noFill/>
                </a:ln>
                <a:solidFill>
                  <a:srgbClr val="000000"/>
                </a:solidFill>
                <a:effectLst/>
                <a:uLnTx/>
                <a:uFillTx/>
                <a:ea typeface="+mn-ea"/>
                <a:cs typeface="Arial"/>
              </a:rPr>
              <a:t> suite </a:t>
            </a:r>
            <a:r>
              <a:rPr kumimoji="0" lang="fr-FR" sz="1600" b="0" i="0" u="none" strike="noStrike" kern="1200" cap="none" spc="0" normalizeH="0" baseline="0" noProof="0" dirty="0">
                <a:ln>
                  <a:noFill/>
                </a:ln>
                <a:solidFill>
                  <a:srgbClr val="242424"/>
                </a:solidFill>
                <a:effectLst/>
                <a:uLnTx/>
                <a:uFillTx/>
                <a:ea typeface="Calibri" panose="020F0502020204030204" pitchFamily="34" charset="0"/>
                <a:cs typeface="+mn-cs"/>
              </a:rPr>
              <a:t>à l'entretien conseil avec le client identifiant l’</a:t>
            </a:r>
            <a:r>
              <a:rPr lang="fr-FR" sz="1600" dirty="0" err="1">
                <a:solidFill>
                  <a:srgbClr val="242424"/>
                </a:solidFill>
                <a:ea typeface="Calibri" panose="020F0502020204030204" pitchFamily="34" charset="0"/>
              </a:rPr>
              <a:t>em</a:t>
            </a:r>
            <a:r>
              <a:rPr kumimoji="0" lang="fr-FR" sz="1600" b="0" i="0" u="none" strike="noStrike" kern="1200" cap="none" spc="0" normalizeH="0" baseline="0" noProof="0" dirty="0" err="1">
                <a:ln>
                  <a:noFill/>
                </a:ln>
                <a:solidFill>
                  <a:srgbClr val="242424"/>
                </a:solidFill>
                <a:effectLst/>
                <a:uLnTx/>
                <a:uFillTx/>
                <a:ea typeface="Calibri" panose="020F0502020204030204" pitchFamily="34" charset="0"/>
                <a:cs typeface="+mn-cs"/>
              </a:rPr>
              <a:t>prunt</a:t>
            </a:r>
            <a:r>
              <a:rPr kumimoji="0" lang="fr-FR" sz="1600" b="0" i="0" u="none" strike="noStrike" kern="1200" cap="none" spc="0" normalizeH="0" baseline="0" noProof="0" dirty="0">
                <a:ln>
                  <a:noFill/>
                </a:ln>
                <a:solidFill>
                  <a:srgbClr val="242424"/>
                </a:solidFill>
                <a:effectLst/>
                <a:uLnTx/>
                <a:uFillTx/>
                <a:ea typeface="Calibri" panose="020F0502020204030204" pitchFamily="34" charset="0"/>
                <a:cs typeface="+mn-cs"/>
              </a:rPr>
              <a:t> comme une solution adaptée à son profil investisseur, son projet et ses objectifs d'investissement</a:t>
            </a:r>
            <a:endParaRPr kumimoji="0" lang="fr-FR" altLang="fr-FR" sz="1600" i="0" u="none" strike="noStrike" kern="0" cap="none" spc="0" normalizeH="0" baseline="0" noProof="0" dirty="0">
              <a:ln>
                <a:noFill/>
              </a:ln>
              <a:effectLst/>
              <a:uLnTx/>
              <a:uFillTx/>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lang="fr-FR" altLang="fr-FR" sz="1600" b="1" u="sng" kern="0" dirty="0">
                <a:solidFill>
                  <a:schemeClr val="tx2"/>
                </a:solidFill>
                <a:cs typeface="Arial"/>
              </a:rPr>
              <a:t>L’horizon de placement renseigné dans LEA doit être au minimum de 6 ans pour que l’emprunt BPCE remonte dans la liste des produits disponibles à la vente</a:t>
            </a:r>
            <a:endParaRPr lang="fr-FR" altLang="fr-FR" sz="1600" b="1" i="0" u="none" strike="noStrike" kern="0" cap="none" spc="0" normalizeH="0" baseline="0" noProof="0" dirty="0">
              <a:ln>
                <a:noFill/>
              </a:ln>
              <a:solidFill>
                <a:schemeClr val="tx2"/>
              </a:solidFill>
              <a:effectLst/>
              <a:uLnTx/>
              <a:uFillTx/>
              <a:cs typeface="Arial"/>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4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lang="fr-FR" altLang="fr-FR" sz="1600" kern="0" dirty="0">
              <a:solidFill>
                <a:srgbClr val="000000"/>
              </a:solidFill>
              <a:latin typeface="Arial" panose="020B0604020202020204" pitchFamily="34" charset="0"/>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r>
              <a:rPr lang="fr-FR" altLang="fr-FR" sz="1600" kern="0" dirty="0">
                <a:solidFill>
                  <a:srgbClr val="000000"/>
                </a:solidFill>
                <a:latin typeface="Arial"/>
                <a:cs typeface="Arial"/>
              </a:rPr>
              <a:t>		</a:t>
            </a: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r>
              <a:rPr lang="fr-FR" altLang="fr-FR" sz="1600" b="1" kern="0" dirty="0">
                <a:solidFill>
                  <a:srgbClr val="000000"/>
                </a:solidFill>
                <a:latin typeface="Arial"/>
                <a:cs typeface="Arial"/>
              </a:rPr>
              <a:t>		</a:t>
            </a:r>
            <a:endParaRPr lang="fr-FR" sz="1400" b="1" dirty="0">
              <a:effectLst/>
              <a:latin typeface="Arial"/>
              <a:ea typeface="Calibri" panose="020F0502020204030204" pitchFamily="34" charset="0"/>
              <a:cs typeface="Arial"/>
            </a:endParaRPr>
          </a:p>
          <a:p>
            <a:pPr marL="1270" indent="0">
              <a:buNone/>
            </a:pPr>
            <a:r>
              <a:rPr lang="fr-FR" sz="1400" b="1" dirty="0">
                <a:effectLst/>
                <a:latin typeface="Arial"/>
                <a:ea typeface="Calibri" panose="020F0502020204030204" pitchFamily="34" charset="0"/>
                <a:cs typeface="Arial"/>
              </a:rPr>
              <a:t>	</a:t>
            </a:r>
            <a:endParaRPr lang="fr-FR" sz="1400" dirty="0">
              <a:effectLst/>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lang="fr-FR" altLang="fr-FR" sz="1200" b="0" i="0" u="none" strike="noStrike" kern="0" cap="none" spc="0" normalizeH="0" baseline="0" noProof="0" dirty="0">
              <a:ln>
                <a:noFill/>
              </a:ln>
              <a:solidFill>
                <a:srgbClr val="000000"/>
              </a:solidFill>
              <a:effectLst/>
              <a:uLnTx/>
              <a:uFillTx/>
              <a:latin typeface="Arial Narrow" panose="020B0606020202030204" pitchFamily="34" charset="0"/>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dirty="0">
                <a:ln>
                  <a:noFill/>
                </a:ln>
                <a:solidFill>
                  <a:srgbClr val="000000"/>
                </a:solidFill>
                <a:effectLst/>
                <a:uLnTx/>
                <a:uFillTx/>
                <a:latin typeface="Arial Narrow"/>
                <a:cs typeface="Arial"/>
              </a:rPr>
              <a:t>	</a:t>
            </a:r>
            <a:endParaRPr kumimoji="0" lang="fr-FR" altLang="fr-FR" sz="1000" b="0" i="1" u="none" strike="noStrike" kern="0" cap="none" spc="0" normalizeH="0" baseline="0" noProof="0" dirty="0">
              <a:ln>
                <a:noFill/>
              </a:ln>
              <a:solidFill>
                <a:srgbClr val="000000"/>
              </a:solidFill>
              <a:effectLst/>
              <a:uLnTx/>
              <a:uFillTx/>
              <a:latin typeface="Arial Narrow"/>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spTree>
    <p:extLst>
      <p:ext uri="{BB962C8B-B14F-4D97-AF65-F5344CB8AC3E}">
        <p14:creationId xmlns:p14="http://schemas.microsoft.com/office/powerpoint/2010/main" val="4245361890"/>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346075"/>
          </a:xfrm>
        </p:spPr>
        <p:txBody>
          <a:bodyPr/>
          <a:lstStyle/>
          <a:p>
            <a:r>
              <a:rPr lang="fr-FR" altLang="fr-FR" b="1" dirty="0">
                <a:latin typeface="Montserrat" panose="00000500000000000000" pitchFamily="2" charset="0"/>
              </a:rPr>
              <a:t>Parcours LEA – cas particuliers</a:t>
            </a:r>
          </a:p>
        </p:txBody>
      </p:sp>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3"/>
          <a:stretch>
            <a:fillRect/>
          </a:stretch>
        </p:blipFill>
        <p:spPr>
          <a:xfrm>
            <a:off x="10857088" y="166641"/>
            <a:ext cx="721028" cy="721028"/>
          </a:xfrm>
          <a:prstGeom prst="rect">
            <a:avLst/>
          </a:prstGeom>
        </p:spPr>
      </p:pic>
      <p:sp>
        <p:nvSpPr>
          <p:cNvPr id="7" name="Rectangle 6">
            <a:extLst>
              <a:ext uri="{FF2B5EF4-FFF2-40B4-BE49-F238E27FC236}">
                <a16:creationId xmlns:a16="http://schemas.microsoft.com/office/drawing/2014/main" id="{5DBC8402-1861-4F95-873C-32A4CD6461B7}"/>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0" name="Rectangle 3">
            <a:extLst>
              <a:ext uri="{FF2B5EF4-FFF2-40B4-BE49-F238E27FC236}">
                <a16:creationId xmlns:a16="http://schemas.microsoft.com/office/drawing/2014/main" id="{BB3E1730-2DCB-4070-A13E-8586D488E8CD}"/>
              </a:ext>
            </a:extLst>
          </p:cNvPr>
          <p:cNvSpPr txBox="1">
            <a:spLocks noChangeArrowheads="1"/>
          </p:cNvSpPr>
          <p:nvPr/>
        </p:nvSpPr>
        <p:spPr bwMode="auto">
          <a:xfrm>
            <a:off x="-3243" y="1371404"/>
            <a:ext cx="11876183" cy="5667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lang="fr-FR" altLang="fr-FR" sz="1600" kern="0" dirty="0">
              <a:solidFill>
                <a:srgbClr val="000000"/>
              </a:solidFill>
              <a:highlight>
                <a:srgbClr val="FFFF00"/>
              </a:highlight>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Wingdings" panose="05000000000000000000" pitchFamily="2" charset="2"/>
              <a:buChar char="v"/>
              <a:tabLst/>
              <a:defRPr/>
            </a:pPr>
            <a:r>
              <a:rPr kumimoji="0" lang="fr-FR" altLang="fr-FR" sz="1600" b="1" i="0" u="none" strike="noStrike" kern="0" cap="none" spc="0" normalizeH="0" baseline="0" noProof="0" dirty="0">
                <a:ln>
                  <a:noFill/>
                </a:ln>
                <a:solidFill>
                  <a:srgbClr val="000000"/>
                </a:solidFill>
                <a:effectLst/>
                <a:uLnTx/>
                <a:uFillTx/>
                <a:ea typeface="+mn-ea"/>
                <a:cs typeface="Arial"/>
              </a:rPr>
              <a:t>Clients en Gestion Sous Mandat</a:t>
            </a:r>
            <a:endParaRPr lang="fr-FR" altLang="fr-FR" sz="1600" b="1" i="0" u="none" strike="noStrike" kern="0" cap="none" spc="0" normalizeH="0" baseline="0" noProof="0" dirty="0">
              <a:ln>
                <a:noFill/>
              </a:ln>
              <a:solidFill>
                <a:schemeClr val="tx2"/>
              </a:solidFill>
              <a:effectLst/>
              <a:uLnTx/>
              <a:uFillTx/>
              <a:cs typeface="Arial"/>
            </a:endParaRPr>
          </a:p>
          <a:p>
            <a:pPr marL="1379538" lvl="2" indent="-285750">
              <a:buFont typeface="Courier New" panose="02070309020205020404" pitchFamily="49" charset="0"/>
              <a:buChar char="o"/>
            </a:pPr>
            <a:r>
              <a:rPr lang="fr-FR" dirty="0">
                <a:solidFill>
                  <a:srgbClr val="000000"/>
                </a:solidFill>
                <a:effectLst/>
                <a:ea typeface="Times New Roman" panose="02020603050405020304" pitchFamily="18" charset="0"/>
              </a:rPr>
              <a:t>Pour les clients qui sont en GSM chez Vega, la souscription de l’emprunt par le client nécessite l’ouverture d’un second CTO car la cohabitation de l’emprunt n’est pas autorisée.</a:t>
            </a:r>
          </a:p>
          <a:p>
            <a:pPr marL="95250" indent="0">
              <a:buNone/>
            </a:pPr>
            <a:r>
              <a:rPr lang="fr-FR" sz="1600" dirty="0">
                <a:solidFill>
                  <a:srgbClr val="000000"/>
                </a:solidFill>
                <a:effectLst/>
                <a:latin typeface="Arial" panose="020B0604020202020204" pitchFamily="34" charset="0"/>
                <a:ea typeface="Calibri" panose="020F0502020204030204" pitchFamily="34" charset="0"/>
              </a:rPr>
              <a:t> </a:t>
            </a:r>
            <a:endParaRPr lang="fr-FR" altLang="fr-FR" sz="1600" kern="0" dirty="0">
              <a:solidFill>
                <a:srgbClr val="000000"/>
              </a:solidFill>
              <a:cs typeface="Arial"/>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Wingdings" panose="05000000000000000000" pitchFamily="2" charset="2"/>
              <a:buChar char="v"/>
              <a:tabLst/>
              <a:defRPr/>
            </a:pPr>
            <a:r>
              <a:rPr kumimoji="0" lang="fr-FR" altLang="fr-FR" sz="1600" b="1" i="0" u="none" strike="noStrike" kern="0" cap="none" spc="0" normalizeH="0" baseline="0" noProof="0" dirty="0">
                <a:ln>
                  <a:noFill/>
                </a:ln>
                <a:solidFill>
                  <a:srgbClr val="000000"/>
                </a:solidFill>
                <a:effectLst/>
                <a:uLnTx/>
                <a:uFillTx/>
                <a:ea typeface="+mn-ea"/>
                <a:cs typeface="Arial"/>
              </a:rPr>
              <a:t>Clients surexposés </a:t>
            </a:r>
          </a:p>
          <a:p>
            <a:pPr marL="1379538" lvl="2" indent="-285750">
              <a:lnSpc>
                <a:spcPct val="150000"/>
              </a:lnSpc>
              <a:buFont typeface="Courier New" panose="02070309020205020404" pitchFamily="49" charset="0"/>
              <a:buChar char="o"/>
              <a:defRPr/>
            </a:pPr>
            <a:r>
              <a:rPr lang="fr-FR" altLang="fr-FR" dirty="0">
                <a:solidFill>
                  <a:srgbClr val="000000"/>
                </a:solidFill>
              </a:rPr>
              <a:t>Dans l’enveloppe CTO, le fonctionnement de LEA ne permet pas que le client soit surexposé par rapport à son profil de risque ; le </a:t>
            </a:r>
            <a:r>
              <a:rPr lang="fr-FR" dirty="0">
                <a:solidFill>
                  <a:srgbClr val="000000"/>
                </a:solidFill>
              </a:rPr>
              <a:t>switch 3 (hors conseil) ne permet pas d’acheter « plus de risque ». </a:t>
            </a:r>
          </a:p>
          <a:p>
            <a:pPr marL="1379538" lvl="2" indent="-285750">
              <a:lnSpc>
                <a:spcPct val="150000"/>
              </a:lnSpc>
              <a:buFont typeface="Courier New" panose="02070309020205020404" pitchFamily="49" charset="0"/>
              <a:buChar char="o"/>
              <a:defRPr/>
            </a:pPr>
            <a:r>
              <a:rPr lang="fr-FR" dirty="0">
                <a:solidFill>
                  <a:srgbClr val="000000"/>
                </a:solidFill>
              </a:rPr>
              <a:t>En effet, l’enveloppe CTO ne comportant pas d’instrument non risqué (contrairement au fonds euros dans une ASV),  s’il n’a pas été possible d’investir le montant souhaité en phase projet, alors cela ne sera pas possible non plus en phase de synthèse (Choix client / switch 3).</a:t>
            </a:r>
            <a:r>
              <a:rPr lang="fr-FR" altLang="fr-FR" dirty="0">
                <a:solidFill>
                  <a:srgbClr val="000000"/>
                </a:solidFill>
              </a:rPr>
              <a:t> </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lang="fr-FR" sz="1600" b="1" kern="0" dirty="0">
              <a:solidFill>
                <a:srgbClr val="B34A8C"/>
              </a:solidFill>
              <a:highlight>
                <a:srgbClr val="FFFF00"/>
              </a:highlight>
              <a:cs typeface="Arial"/>
              <a:sym typeface="Wingdings" panose="05000000000000000000" pitchFamily="2" charset="2"/>
            </a:endParaRPr>
          </a:p>
          <a:p>
            <a:pPr marL="614045" marR="0" lvl="1" indent="0" algn="l" defTabSz="914400" rtl="0" eaLnBrk="0" fontAlgn="base" latinLnBrk="0" hangingPunct="0">
              <a:lnSpc>
                <a:spcPct val="150000"/>
              </a:lnSpc>
              <a:spcBef>
                <a:spcPts val="600"/>
              </a:spcBef>
              <a:spcAft>
                <a:spcPts val="0"/>
              </a:spcAft>
              <a:buClr>
                <a:srgbClr val="B34A8C"/>
              </a:buClr>
              <a:buSzPct val="80000"/>
              <a:buNone/>
              <a:tabLst/>
              <a:defRPr/>
            </a:pPr>
            <a:endParaRPr kumimoji="0" lang="fr-FR" sz="1600" b="1" i="0" u="none" strike="noStrike" kern="0" cap="none" spc="0" normalizeH="0" baseline="0" noProof="0" dirty="0">
              <a:ln>
                <a:noFill/>
              </a:ln>
              <a:solidFill>
                <a:srgbClr val="B34A8C"/>
              </a:solidFill>
              <a:effectLst/>
              <a:highlight>
                <a:srgbClr val="FFFF00"/>
              </a:highlight>
              <a:uLnTx/>
              <a:uFillTx/>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1" i="0" u="none" strike="noStrike" kern="0" cap="none" spc="0" normalizeH="0" baseline="0" noProof="0" dirty="0">
              <a:ln>
                <a:noFill/>
              </a:ln>
              <a:solidFill>
                <a:srgbClr val="B34A8C"/>
              </a:solidFill>
              <a:effectLst/>
              <a:uLnTx/>
              <a:uFillTx/>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kumimoji="0" lang="fr-FR" altLang="fr-FR"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a:t>
            </a: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dirty="0">
                <a:ln>
                  <a:noFill/>
                </a:ln>
                <a:solidFill>
                  <a:srgbClr val="000000"/>
                </a:solidFill>
                <a:effectLst/>
                <a:uLnTx/>
                <a:uFillTx/>
                <a:latin typeface="Arial"/>
                <a:ea typeface="+mn-ea"/>
                <a:cs typeface="Arial"/>
              </a:rPr>
              <a:t>		</a:t>
            </a:r>
            <a:endPar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dirty="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dirty="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spTree>
    <p:extLst>
      <p:ext uri="{BB962C8B-B14F-4D97-AF65-F5344CB8AC3E}">
        <p14:creationId xmlns:p14="http://schemas.microsoft.com/office/powerpoint/2010/main" val="1052429724"/>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A8FAF567-B628-44FE-8BC0-10525CEFA0A1}"/>
              </a:ext>
            </a:extLst>
          </p:cNvPr>
          <p:cNvPicPr>
            <a:picLocks noChangeAspect="1"/>
          </p:cNvPicPr>
          <p:nvPr/>
        </p:nvPicPr>
        <p:blipFill>
          <a:blip r:embed="rId2"/>
          <a:stretch>
            <a:fillRect/>
          </a:stretch>
        </p:blipFill>
        <p:spPr>
          <a:xfrm>
            <a:off x="7283294" y="3214592"/>
            <a:ext cx="3984474" cy="2715684"/>
          </a:xfrm>
          <a:prstGeom prst="rect">
            <a:avLst/>
          </a:prstGeom>
        </p:spPr>
      </p:pic>
      <p:pic>
        <p:nvPicPr>
          <p:cNvPr id="33" name="Image 32">
            <a:extLst>
              <a:ext uri="{FF2B5EF4-FFF2-40B4-BE49-F238E27FC236}">
                <a16:creationId xmlns:a16="http://schemas.microsoft.com/office/drawing/2014/main" id="{05866938-B466-40E6-A560-00270E35C9E2}"/>
              </a:ext>
            </a:extLst>
          </p:cNvPr>
          <p:cNvPicPr>
            <a:picLocks noChangeAspect="1"/>
          </p:cNvPicPr>
          <p:nvPr/>
        </p:nvPicPr>
        <p:blipFill>
          <a:blip r:embed="rId3"/>
          <a:stretch>
            <a:fillRect/>
          </a:stretch>
        </p:blipFill>
        <p:spPr>
          <a:xfrm>
            <a:off x="779844" y="3214591"/>
            <a:ext cx="5748775" cy="3009227"/>
          </a:xfrm>
          <a:prstGeom prst="rect">
            <a:avLst/>
          </a:prstGeom>
        </p:spPr>
      </p:pic>
      <p:sp>
        <p:nvSpPr>
          <p:cNvPr id="8" name="Rectangle : coins arrondis 7">
            <a:extLst>
              <a:ext uri="{FF2B5EF4-FFF2-40B4-BE49-F238E27FC236}">
                <a16:creationId xmlns:a16="http://schemas.microsoft.com/office/drawing/2014/main" id="{7003601F-1D88-44BA-A877-0E83342884B3}"/>
              </a:ext>
            </a:extLst>
          </p:cNvPr>
          <p:cNvSpPr/>
          <p:nvPr/>
        </p:nvSpPr>
        <p:spPr>
          <a:xfrm>
            <a:off x="491844" y="1392000"/>
            <a:ext cx="10980799" cy="1193884"/>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rPr>
              <a:t>Libérer des montants à allouer :  </a:t>
            </a:r>
            <a:r>
              <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Wingdings" panose="05000000000000000000" pitchFamily="2" charset="2"/>
              </a:rPr>
              <a:t>Ouvrir une nouvelle session</a:t>
            </a:r>
            <a:r>
              <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 LEA et accéder en premier à la rubrique « Renseigner mon Epargne » pour investir des liquidités en épargne financière. Le client peut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Investir des liquidités </a:t>
            </a:r>
            <a:r>
              <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à partir d’u compte à vue depuis la page « Votre épargne de précaution »</a:t>
            </a:r>
          </a:p>
          <a:p>
            <a:pPr marL="354013" marR="0" lvl="0" indent="-171450" algn="just" defTabSz="121917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067"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Déclarer</a:t>
            </a:r>
            <a:r>
              <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 </a:t>
            </a:r>
            <a:r>
              <a:rPr kumimoji="0" lang="fr-FR" sz="1067" b="1"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des avoirs externes et indiquer la part à investir </a:t>
            </a:r>
            <a:r>
              <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rPr>
              <a:t>dans le projet à la page « Souhaitez-vous déclarer des avoirs dans d’autres établissements »</a:t>
            </a:r>
          </a:p>
          <a:p>
            <a:pPr marL="11400" marR="0" lvl="0" indent="0" algn="just" defTabSz="1219170" rtl="0" eaLnBrk="1" fontAlgn="auto" latinLnBrk="0" hangingPunct="1">
              <a:lnSpc>
                <a:spcPct val="100000"/>
              </a:lnSpc>
              <a:spcBef>
                <a:spcPts val="0"/>
              </a:spcBef>
              <a:spcAft>
                <a:spcPts val="400"/>
              </a:spcAft>
              <a:buClrTx/>
              <a:buSzTx/>
              <a:buFontTx/>
              <a:buNone/>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dirty="0">
              <a:ln>
                <a:noFill/>
              </a:ln>
              <a:solidFill>
                <a:srgbClr val="55579E"/>
              </a:solidFill>
              <a:effectLst/>
              <a:uLnTx/>
              <a:uFillTx/>
              <a:latin typeface="Montserrat" panose="00000500000000000000" pitchFamily="2" charset="0"/>
              <a:ea typeface="+mn-ea"/>
              <a:cs typeface="+mn-cs"/>
              <a:sym typeface="Arial"/>
            </a:endParaRPr>
          </a:p>
        </p:txBody>
      </p:sp>
      <p:grpSp>
        <p:nvGrpSpPr>
          <p:cNvPr id="9" name="Groupe 8">
            <a:extLst>
              <a:ext uri="{FF2B5EF4-FFF2-40B4-BE49-F238E27FC236}">
                <a16:creationId xmlns:a16="http://schemas.microsoft.com/office/drawing/2014/main" id="{552CA55B-560C-414D-B321-79E83F8AD8A4}"/>
              </a:ext>
            </a:extLst>
          </p:cNvPr>
          <p:cNvGrpSpPr/>
          <p:nvPr/>
        </p:nvGrpSpPr>
        <p:grpSpPr>
          <a:xfrm>
            <a:off x="5078877" y="1392000"/>
            <a:ext cx="2204417" cy="322977"/>
            <a:chOff x="1642210" y="864000"/>
            <a:chExt cx="1653313" cy="242233"/>
          </a:xfrm>
        </p:grpSpPr>
        <p:sp>
          <p:nvSpPr>
            <p:cNvPr id="10" name="Rectangle 9">
              <a:extLst>
                <a:ext uri="{FF2B5EF4-FFF2-40B4-BE49-F238E27FC236}">
                  <a16:creationId xmlns:a16="http://schemas.microsoft.com/office/drawing/2014/main" id="{A453F8E7-6E45-4864-9ED1-FFE48A767562}"/>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1" name="Groupe 10">
              <a:extLst>
                <a:ext uri="{FF2B5EF4-FFF2-40B4-BE49-F238E27FC236}">
                  <a16:creationId xmlns:a16="http://schemas.microsoft.com/office/drawing/2014/main" id="{F9F2B59E-CBBB-4C66-AF12-7B5B8F9653E1}"/>
                </a:ext>
              </a:extLst>
            </p:cNvPr>
            <p:cNvGrpSpPr/>
            <p:nvPr/>
          </p:nvGrpSpPr>
          <p:grpSpPr>
            <a:xfrm>
              <a:off x="1976780" y="895093"/>
              <a:ext cx="984172" cy="175628"/>
              <a:chOff x="2027352" y="895093"/>
              <a:chExt cx="984172" cy="175628"/>
            </a:xfrm>
          </p:grpSpPr>
          <p:cxnSp>
            <p:nvCxnSpPr>
              <p:cNvPr id="13" name="Connecteur droit 12">
                <a:extLst>
                  <a:ext uri="{FF2B5EF4-FFF2-40B4-BE49-F238E27FC236}">
                    <a16:creationId xmlns:a16="http://schemas.microsoft.com/office/drawing/2014/main" id="{EFFBFFED-123E-44F5-B8BA-0DB32BBFEC4A}"/>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D060AD-B97D-4335-8523-531095C3885F}"/>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2" descr="Key Icon 4409723">
              <a:extLst>
                <a:ext uri="{FF2B5EF4-FFF2-40B4-BE49-F238E27FC236}">
                  <a16:creationId xmlns:a16="http://schemas.microsoft.com/office/drawing/2014/main" id="{0F4DD792-4CF9-4CEC-9DA6-DCAB7EEC247B}"/>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e 4">
            <a:extLst>
              <a:ext uri="{FF2B5EF4-FFF2-40B4-BE49-F238E27FC236}">
                <a16:creationId xmlns:a16="http://schemas.microsoft.com/office/drawing/2014/main" id="{0D403A7F-0D57-4C2E-92FA-3D082696E4FA}"/>
              </a:ext>
            </a:extLst>
          </p:cNvPr>
          <p:cNvGrpSpPr/>
          <p:nvPr/>
        </p:nvGrpSpPr>
        <p:grpSpPr>
          <a:xfrm>
            <a:off x="8970170" y="350504"/>
            <a:ext cx="922462" cy="144000"/>
            <a:chOff x="2290064" y="1157718"/>
            <a:chExt cx="922462" cy="144000"/>
          </a:xfrm>
        </p:grpSpPr>
        <p:sp>
          <p:nvSpPr>
            <p:cNvPr id="18" name="Ellipse 17">
              <a:extLst>
                <a:ext uri="{FF2B5EF4-FFF2-40B4-BE49-F238E27FC236}">
                  <a16:creationId xmlns:a16="http://schemas.microsoft.com/office/drawing/2014/main" id="{512C9633-01E6-41FA-9D61-2D5236F627E1}"/>
                </a:ext>
              </a:extLst>
            </p:cNvPr>
            <p:cNvSpPr/>
            <p:nvPr/>
          </p:nvSpPr>
          <p:spPr>
            <a:xfrm>
              <a:off x="2290064"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Ellipse 18">
              <a:extLst>
                <a:ext uri="{FF2B5EF4-FFF2-40B4-BE49-F238E27FC236}">
                  <a16:creationId xmlns:a16="http://schemas.microsoft.com/office/drawing/2014/main" id="{596C51C7-93F7-44A4-A8C3-0CC2B1827FAE}"/>
                </a:ext>
              </a:extLst>
            </p:cNvPr>
            <p:cNvSpPr/>
            <p:nvPr/>
          </p:nvSpPr>
          <p:spPr>
            <a:xfrm>
              <a:off x="244687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Ellipse 19">
              <a:extLst>
                <a:ext uri="{FF2B5EF4-FFF2-40B4-BE49-F238E27FC236}">
                  <a16:creationId xmlns:a16="http://schemas.microsoft.com/office/drawing/2014/main" id="{CD0599EE-1E00-4EBC-914B-C37E2AEE3A32}"/>
                </a:ext>
              </a:extLst>
            </p:cNvPr>
            <p:cNvSpPr/>
            <p:nvPr/>
          </p:nvSpPr>
          <p:spPr>
            <a:xfrm>
              <a:off x="260368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Ellipse 20">
              <a:extLst>
                <a:ext uri="{FF2B5EF4-FFF2-40B4-BE49-F238E27FC236}">
                  <a16:creationId xmlns:a16="http://schemas.microsoft.com/office/drawing/2014/main" id="{44EFF085-3851-4486-854D-187B10A6199B}"/>
                </a:ext>
              </a:extLst>
            </p:cNvPr>
            <p:cNvSpPr/>
            <p:nvPr/>
          </p:nvSpPr>
          <p:spPr>
            <a:xfrm>
              <a:off x="2760492"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Ellipse 21">
              <a:extLst>
                <a:ext uri="{FF2B5EF4-FFF2-40B4-BE49-F238E27FC236}">
                  <a16:creationId xmlns:a16="http://schemas.microsoft.com/office/drawing/2014/main" id="{A3C9AE8C-F01E-4104-82AB-947097BC9C88}"/>
                </a:ext>
              </a:extLst>
            </p:cNvPr>
            <p:cNvSpPr/>
            <p:nvPr/>
          </p:nvSpPr>
          <p:spPr>
            <a:xfrm>
              <a:off x="291730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Ellipse 22">
              <a:extLst>
                <a:ext uri="{FF2B5EF4-FFF2-40B4-BE49-F238E27FC236}">
                  <a16:creationId xmlns:a16="http://schemas.microsoft.com/office/drawing/2014/main" id="{0E99064A-45A9-45C0-A897-DB6905358158}"/>
                </a:ext>
              </a:extLst>
            </p:cNvPr>
            <p:cNvSpPr/>
            <p:nvPr/>
          </p:nvSpPr>
          <p:spPr>
            <a:xfrm>
              <a:off x="307411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26" name="Ellipse 25">
            <a:extLst>
              <a:ext uri="{FF2B5EF4-FFF2-40B4-BE49-F238E27FC236}">
                <a16:creationId xmlns:a16="http://schemas.microsoft.com/office/drawing/2014/main" id="{D4D3786D-EF7D-4F3B-9AA7-3B440F02A28A}"/>
              </a:ext>
            </a:extLst>
          </p:cNvPr>
          <p:cNvSpPr/>
          <p:nvPr/>
        </p:nvSpPr>
        <p:spPr>
          <a:xfrm>
            <a:off x="370633" y="5363714"/>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1</a:t>
            </a:r>
          </a:p>
        </p:txBody>
      </p:sp>
      <p:sp>
        <p:nvSpPr>
          <p:cNvPr id="27" name="Rectangle : coins arrondis 26">
            <a:extLst>
              <a:ext uri="{FF2B5EF4-FFF2-40B4-BE49-F238E27FC236}">
                <a16:creationId xmlns:a16="http://schemas.microsoft.com/office/drawing/2014/main" id="{12410670-F5AB-445E-B7AC-C85A201448AD}"/>
              </a:ext>
            </a:extLst>
          </p:cNvPr>
          <p:cNvSpPr/>
          <p:nvPr/>
        </p:nvSpPr>
        <p:spPr>
          <a:xfrm>
            <a:off x="759633" y="5268396"/>
            <a:ext cx="5652313" cy="478637"/>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 coins arrondis 29">
            <a:extLst>
              <a:ext uri="{FF2B5EF4-FFF2-40B4-BE49-F238E27FC236}">
                <a16:creationId xmlns:a16="http://schemas.microsoft.com/office/drawing/2014/main" id="{70EE417E-F972-4733-AFB8-5AD933850D18}"/>
              </a:ext>
            </a:extLst>
          </p:cNvPr>
          <p:cNvSpPr/>
          <p:nvPr/>
        </p:nvSpPr>
        <p:spPr>
          <a:xfrm>
            <a:off x="7147561" y="4050891"/>
            <a:ext cx="4284806" cy="1984420"/>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Ellipse 30">
            <a:extLst>
              <a:ext uri="{FF2B5EF4-FFF2-40B4-BE49-F238E27FC236}">
                <a16:creationId xmlns:a16="http://schemas.microsoft.com/office/drawing/2014/main" id="{E3644232-0F7E-401B-B6B0-DE90BE55E2A3}"/>
              </a:ext>
            </a:extLst>
          </p:cNvPr>
          <p:cNvSpPr/>
          <p:nvPr/>
        </p:nvSpPr>
        <p:spPr>
          <a:xfrm>
            <a:off x="6705794" y="5363714"/>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2</a:t>
            </a:r>
          </a:p>
        </p:txBody>
      </p:sp>
      <p:sp>
        <p:nvSpPr>
          <p:cNvPr id="36" name="Flèche : bas 35">
            <a:extLst>
              <a:ext uri="{FF2B5EF4-FFF2-40B4-BE49-F238E27FC236}">
                <a16:creationId xmlns:a16="http://schemas.microsoft.com/office/drawing/2014/main" id="{EA6FACB8-14A5-4BBF-A7AB-FA3717124427}"/>
              </a:ext>
            </a:extLst>
          </p:cNvPr>
          <p:cNvSpPr/>
          <p:nvPr/>
        </p:nvSpPr>
        <p:spPr>
          <a:xfrm>
            <a:off x="9835900" y="5109305"/>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Image 6" descr="Une image contenant texte, clipart&#10;&#10;Description générée automatiquement">
            <a:extLst>
              <a:ext uri="{FF2B5EF4-FFF2-40B4-BE49-F238E27FC236}">
                <a16:creationId xmlns:a16="http://schemas.microsoft.com/office/drawing/2014/main" id="{C238F5D5-33CD-72D0-BA8C-3A2C42D9667D}"/>
              </a:ext>
            </a:extLst>
          </p:cNvPr>
          <p:cNvPicPr>
            <a:picLocks noChangeAspect="1"/>
          </p:cNvPicPr>
          <p:nvPr/>
        </p:nvPicPr>
        <p:blipFill>
          <a:blip r:embed="rId5"/>
          <a:stretch>
            <a:fillRect/>
          </a:stretch>
        </p:blipFill>
        <p:spPr>
          <a:xfrm>
            <a:off x="11202992" y="154642"/>
            <a:ext cx="721028" cy="721028"/>
          </a:xfrm>
          <a:prstGeom prst="rect">
            <a:avLst/>
          </a:prstGeom>
        </p:spPr>
      </p:pic>
      <p:sp>
        <p:nvSpPr>
          <p:cNvPr id="32" name="Titre 1">
            <a:extLst>
              <a:ext uri="{FF2B5EF4-FFF2-40B4-BE49-F238E27FC236}">
                <a16:creationId xmlns:a16="http://schemas.microsoft.com/office/drawing/2014/main" id="{060608E4-1EF6-4011-8F18-C422ED20E202}"/>
              </a:ext>
            </a:extLst>
          </p:cNvPr>
          <p:cNvSpPr>
            <a:spLocks noGrp="1"/>
          </p:cNvSpPr>
          <p:nvPr>
            <p:ph type="title"/>
          </p:nvPr>
        </p:nvSpPr>
        <p:spPr>
          <a:xfrm>
            <a:off x="1075136" y="298307"/>
            <a:ext cx="7813225" cy="384043"/>
          </a:xfrm>
        </p:spPr>
        <p:txBody>
          <a:bodyPr/>
          <a:lstStyle/>
          <a:p>
            <a:r>
              <a:rPr lang="fr-FR" sz="2000" dirty="0"/>
              <a:t> Souscription d’un CTO avec de l’Emprunt BPCE</a:t>
            </a:r>
          </a:p>
        </p:txBody>
      </p:sp>
    </p:spTree>
    <p:extLst>
      <p:ext uri="{BB962C8B-B14F-4D97-AF65-F5344CB8AC3E}">
        <p14:creationId xmlns:p14="http://schemas.microsoft.com/office/powerpoint/2010/main" val="4112290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e 25">
            <a:extLst>
              <a:ext uri="{FF2B5EF4-FFF2-40B4-BE49-F238E27FC236}">
                <a16:creationId xmlns:a16="http://schemas.microsoft.com/office/drawing/2014/main" id="{E17E03B3-4763-4F97-943E-BE677FD154D8}"/>
              </a:ext>
            </a:extLst>
          </p:cNvPr>
          <p:cNvGrpSpPr/>
          <p:nvPr/>
        </p:nvGrpSpPr>
        <p:grpSpPr>
          <a:xfrm>
            <a:off x="6333639" y="1100167"/>
            <a:ext cx="5677729" cy="4230229"/>
            <a:chOff x="6333639" y="1100167"/>
            <a:chExt cx="5677729" cy="4230229"/>
          </a:xfrm>
        </p:grpSpPr>
        <p:pic>
          <p:nvPicPr>
            <p:cNvPr id="22" name="Image 21">
              <a:extLst>
                <a:ext uri="{FF2B5EF4-FFF2-40B4-BE49-F238E27FC236}">
                  <a16:creationId xmlns:a16="http://schemas.microsoft.com/office/drawing/2014/main" id="{061A2DDA-555E-4DBE-A8FA-AE735EEB14BE}"/>
                </a:ext>
              </a:extLst>
            </p:cNvPr>
            <p:cNvPicPr>
              <a:picLocks noChangeAspect="1"/>
            </p:cNvPicPr>
            <p:nvPr/>
          </p:nvPicPr>
          <p:blipFill>
            <a:blip r:embed="rId2"/>
            <a:stretch>
              <a:fillRect/>
            </a:stretch>
          </p:blipFill>
          <p:spPr>
            <a:xfrm>
              <a:off x="6333639" y="1100167"/>
              <a:ext cx="5642011" cy="2366234"/>
            </a:xfrm>
            <a:prstGeom prst="rect">
              <a:avLst/>
            </a:prstGeom>
          </p:spPr>
        </p:pic>
        <p:pic>
          <p:nvPicPr>
            <p:cNvPr id="25" name="Image 24">
              <a:extLst>
                <a:ext uri="{FF2B5EF4-FFF2-40B4-BE49-F238E27FC236}">
                  <a16:creationId xmlns:a16="http://schemas.microsoft.com/office/drawing/2014/main" id="{C5406891-A3E8-4BA4-801C-44428D938F20}"/>
                </a:ext>
              </a:extLst>
            </p:cNvPr>
            <p:cNvPicPr>
              <a:picLocks noChangeAspect="1"/>
            </p:cNvPicPr>
            <p:nvPr/>
          </p:nvPicPr>
          <p:blipFill rotWithShape="1">
            <a:blip r:embed="rId3"/>
            <a:srcRect t="59715"/>
            <a:stretch/>
          </p:blipFill>
          <p:spPr>
            <a:xfrm>
              <a:off x="6413284" y="4100053"/>
              <a:ext cx="5598084" cy="1230343"/>
            </a:xfrm>
            <a:prstGeom prst="rect">
              <a:avLst/>
            </a:prstGeom>
          </p:spPr>
        </p:pic>
        <p:sp>
          <p:nvSpPr>
            <p:cNvPr id="24" name="Rectangle 23">
              <a:extLst>
                <a:ext uri="{FF2B5EF4-FFF2-40B4-BE49-F238E27FC236}">
                  <a16:creationId xmlns:a16="http://schemas.microsoft.com/office/drawing/2014/main" id="{02402910-E65D-4B94-9CCF-D642ABA36035}"/>
                </a:ext>
              </a:extLst>
            </p:cNvPr>
            <p:cNvSpPr/>
            <p:nvPr/>
          </p:nvSpPr>
          <p:spPr>
            <a:xfrm>
              <a:off x="10186219" y="1689598"/>
              <a:ext cx="1580012" cy="155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2" name="Groupe 1">
            <a:extLst>
              <a:ext uri="{FF2B5EF4-FFF2-40B4-BE49-F238E27FC236}">
                <a16:creationId xmlns:a16="http://schemas.microsoft.com/office/drawing/2014/main" id="{F7ADCD6A-682A-46A3-92B5-B5F3231D65AF}"/>
              </a:ext>
            </a:extLst>
          </p:cNvPr>
          <p:cNvGrpSpPr/>
          <p:nvPr/>
        </p:nvGrpSpPr>
        <p:grpSpPr>
          <a:xfrm>
            <a:off x="9154645" y="402079"/>
            <a:ext cx="922462" cy="144000"/>
            <a:chOff x="2290064" y="1157718"/>
            <a:chExt cx="922462" cy="144000"/>
          </a:xfrm>
        </p:grpSpPr>
        <p:sp>
          <p:nvSpPr>
            <p:cNvPr id="6" name="Ellipse 5">
              <a:extLst>
                <a:ext uri="{FF2B5EF4-FFF2-40B4-BE49-F238E27FC236}">
                  <a16:creationId xmlns:a16="http://schemas.microsoft.com/office/drawing/2014/main" id="{BEFFE21E-CE5D-4F8D-9462-6C8FE52DF7D0}"/>
                </a:ext>
              </a:extLst>
            </p:cNvPr>
            <p:cNvSpPr/>
            <p:nvPr/>
          </p:nvSpPr>
          <p:spPr>
            <a:xfrm>
              <a:off x="2290064"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7" name="Ellipse 6">
              <a:extLst>
                <a:ext uri="{FF2B5EF4-FFF2-40B4-BE49-F238E27FC236}">
                  <a16:creationId xmlns:a16="http://schemas.microsoft.com/office/drawing/2014/main" id="{6A1CB554-B8CC-4B48-9AED-F878F4D70AEB}"/>
                </a:ext>
              </a:extLst>
            </p:cNvPr>
            <p:cNvSpPr/>
            <p:nvPr/>
          </p:nvSpPr>
          <p:spPr>
            <a:xfrm>
              <a:off x="2455436" y="115771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Ellipse 7">
              <a:extLst>
                <a:ext uri="{FF2B5EF4-FFF2-40B4-BE49-F238E27FC236}">
                  <a16:creationId xmlns:a16="http://schemas.microsoft.com/office/drawing/2014/main" id="{7F5435CD-03AD-43B8-B51D-F6AE0AAEDF4D}"/>
                </a:ext>
              </a:extLst>
            </p:cNvPr>
            <p:cNvSpPr/>
            <p:nvPr/>
          </p:nvSpPr>
          <p:spPr>
            <a:xfrm>
              <a:off x="2603683"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Ellipse 8">
              <a:extLst>
                <a:ext uri="{FF2B5EF4-FFF2-40B4-BE49-F238E27FC236}">
                  <a16:creationId xmlns:a16="http://schemas.microsoft.com/office/drawing/2014/main" id="{370A8539-BADC-4032-8841-29B78661FCF4}"/>
                </a:ext>
              </a:extLst>
            </p:cNvPr>
            <p:cNvSpPr/>
            <p:nvPr/>
          </p:nvSpPr>
          <p:spPr>
            <a:xfrm>
              <a:off x="2760492"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Ellipse 9">
              <a:extLst>
                <a:ext uri="{FF2B5EF4-FFF2-40B4-BE49-F238E27FC236}">
                  <a16:creationId xmlns:a16="http://schemas.microsoft.com/office/drawing/2014/main" id="{82563C27-CD8A-4E20-8709-D4F429726D7E}"/>
                </a:ext>
              </a:extLst>
            </p:cNvPr>
            <p:cNvSpPr/>
            <p:nvPr/>
          </p:nvSpPr>
          <p:spPr>
            <a:xfrm>
              <a:off x="291730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Ellipse 10">
              <a:extLst>
                <a:ext uri="{FF2B5EF4-FFF2-40B4-BE49-F238E27FC236}">
                  <a16:creationId xmlns:a16="http://schemas.microsoft.com/office/drawing/2014/main" id="{93C3A92D-7BB2-402F-AD11-0EACF9E95561}"/>
                </a:ext>
              </a:extLst>
            </p:cNvPr>
            <p:cNvSpPr/>
            <p:nvPr/>
          </p:nvSpPr>
          <p:spPr>
            <a:xfrm>
              <a:off x="3074111" y="115771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15" name="Rectangle : coins arrondis 14">
            <a:extLst>
              <a:ext uri="{FF2B5EF4-FFF2-40B4-BE49-F238E27FC236}">
                <a16:creationId xmlns:a16="http://schemas.microsoft.com/office/drawing/2014/main" id="{4F4BFF1A-77D6-43C2-8591-1B76BDBC80A5}"/>
              </a:ext>
            </a:extLst>
          </p:cNvPr>
          <p:cNvSpPr/>
          <p:nvPr/>
        </p:nvSpPr>
        <p:spPr>
          <a:xfrm>
            <a:off x="336437" y="2070426"/>
            <a:ext cx="5475347" cy="1893000"/>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Définir les projets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Accéder à la rubrique « Lister mes projets » et choisir le projet souhaité par le client. Sélectionner « </a:t>
            </a:r>
            <a:r>
              <a:rPr kumimoji="0" lang="fr-FR" sz="1067" b="1"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Versement initial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 et indiquer le montant apporté, les mensualités apportées le cas échéant  l’horizon de placement par défaut de 10 ans ne devra pas être modifié.</a:t>
            </a:r>
            <a:endParaRPr kumimoji="0" lang="fr-FR" sz="1067" b="0" i="0" u="none" strike="noStrike" kern="0" cap="none" spc="0" normalizeH="0" baseline="0" noProof="0">
              <a:ln>
                <a:noFill/>
              </a:ln>
              <a:solidFill>
                <a:srgbClr val="55579E"/>
              </a:solidFill>
              <a:effectLst/>
              <a:highlight>
                <a:srgbClr val="FFFF00"/>
              </a:highligh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Wingdings" panose="05000000000000000000" pitchFamily="2" charset="2"/>
              </a:rPr>
              <a:t>Sélectionner le contrat « Comptes Titres Ordinaires » puis cliquer sur Ajouter ce projet.</a:t>
            </a:r>
          </a:p>
        </p:txBody>
      </p:sp>
      <p:grpSp>
        <p:nvGrpSpPr>
          <p:cNvPr id="16" name="Groupe 15">
            <a:extLst>
              <a:ext uri="{FF2B5EF4-FFF2-40B4-BE49-F238E27FC236}">
                <a16:creationId xmlns:a16="http://schemas.microsoft.com/office/drawing/2014/main" id="{5E2E25AB-B3E9-46AE-813C-D45A538002FB}"/>
              </a:ext>
            </a:extLst>
          </p:cNvPr>
          <p:cNvGrpSpPr/>
          <p:nvPr/>
        </p:nvGrpSpPr>
        <p:grpSpPr>
          <a:xfrm>
            <a:off x="1816495" y="2173085"/>
            <a:ext cx="2204417" cy="322977"/>
            <a:chOff x="1642210" y="864000"/>
            <a:chExt cx="1653313" cy="242233"/>
          </a:xfrm>
        </p:grpSpPr>
        <p:sp>
          <p:nvSpPr>
            <p:cNvPr id="17" name="Rectangle 16">
              <a:extLst>
                <a:ext uri="{FF2B5EF4-FFF2-40B4-BE49-F238E27FC236}">
                  <a16:creationId xmlns:a16="http://schemas.microsoft.com/office/drawing/2014/main" id="{7769213F-4B28-4559-9206-EE9F10B894A1}"/>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18" name="Groupe 17">
              <a:extLst>
                <a:ext uri="{FF2B5EF4-FFF2-40B4-BE49-F238E27FC236}">
                  <a16:creationId xmlns:a16="http://schemas.microsoft.com/office/drawing/2014/main" id="{2A03386B-F3C1-4646-80D3-062B2253DC5D}"/>
                </a:ext>
              </a:extLst>
            </p:cNvPr>
            <p:cNvGrpSpPr/>
            <p:nvPr/>
          </p:nvGrpSpPr>
          <p:grpSpPr>
            <a:xfrm>
              <a:off x="1976780" y="895093"/>
              <a:ext cx="984172" cy="175628"/>
              <a:chOff x="2027352" y="895093"/>
              <a:chExt cx="984172" cy="175628"/>
            </a:xfrm>
          </p:grpSpPr>
          <p:cxnSp>
            <p:nvCxnSpPr>
              <p:cNvPr id="20" name="Connecteur droit 19">
                <a:extLst>
                  <a:ext uri="{FF2B5EF4-FFF2-40B4-BE49-F238E27FC236}">
                    <a16:creationId xmlns:a16="http://schemas.microsoft.com/office/drawing/2014/main" id="{C233765D-A83F-4D88-8D7A-DC114045F180}"/>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6F1D55B-DABC-4D78-8579-CEB2C8432A2E}"/>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9" name="Picture 2" descr="Key Icon 4409723">
              <a:extLst>
                <a:ext uri="{FF2B5EF4-FFF2-40B4-BE49-F238E27FC236}">
                  <a16:creationId xmlns:a16="http://schemas.microsoft.com/office/drawing/2014/main" id="{D3FC9E4B-02E8-473B-BCC8-638CC02FCA3C}"/>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Image 26">
            <a:extLst>
              <a:ext uri="{FF2B5EF4-FFF2-40B4-BE49-F238E27FC236}">
                <a16:creationId xmlns:a16="http://schemas.microsoft.com/office/drawing/2014/main" id="{F091A460-8448-42B0-BC6D-588EC8F4166B}"/>
              </a:ext>
            </a:extLst>
          </p:cNvPr>
          <p:cNvPicPr>
            <a:picLocks noChangeAspect="1"/>
          </p:cNvPicPr>
          <p:nvPr/>
        </p:nvPicPr>
        <p:blipFill rotWithShape="1">
          <a:blip r:embed="rId5"/>
          <a:srcRect t="1" b="16278"/>
          <a:stretch/>
        </p:blipFill>
        <p:spPr>
          <a:xfrm>
            <a:off x="10524889" y="5330397"/>
            <a:ext cx="1486479" cy="416638"/>
          </a:xfrm>
          <a:prstGeom prst="rect">
            <a:avLst/>
          </a:prstGeom>
        </p:spPr>
      </p:pic>
      <p:sp>
        <p:nvSpPr>
          <p:cNvPr id="28" name="Rectangle : coins arrondis 27">
            <a:extLst>
              <a:ext uri="{FF2B5EF4-FFF2-40B4-BE49-F238E27FC236}">
                <a16:creationId xmlns:a16="http://schemas.microsoft.com/office/drawing/2014/main" id="{55CF8BF0-2299-47B6-8DB4-04A323F06E70}"/>
              </a:ext>
            </a:extLst>
          </p:cNvPr>
          <p:cNvSpPr/>
          <p:nvPr/>
        </p:nvSpPr>
        <p:spPr>
          <a:xfrm>
            <a:off x="6413284" y="2939845"/>
            <a:ext cx="5598084" cy="48915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Ellipse 28">
            <a:extLst>
              <a:ext uri="{FF2B5EF4-FFF2-40B4-BE49-F238E27FC236}">
                <a16:creationId xmlns:a16="http://schemas.microsoft.com/office/drawing/2014/main" id="{498D7251-9B44-4D0A-AA23-FA66F59FB4B1}"/>
              </a:ext>
            </a:extLst>
          </p:cNvPr>
          <p:cNvSpPr/>
          <p:nvPr/>
        </p:nvSpPr>
        <p:spPr>
          <a:xfrm>
            <a:off x="5968534" y="3040422"/>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3</a:t>
            </a:r>
          </a:p>
        </p:txBody>
      </p:sp>
      <p:sp>
        <p:nvSpPr>
          <p:cNvPr id="30" name="Rectangle : coins arrondis 29">
            <a:extLst>
              <a:ext uri="{FF2B5EF4-FFF2-40B4-BE49-F238E27FC236}">
                <a16:creationId xmlns:a16="http://schemas.microsoft.com/office/drawing/2014/main" id="{1493CEE1-1F74-48ED-A9B5-0215CE236083}"/>
              </a:ext>
            </a:extLst>
          </p:cNvPr>
          <p:cNvSpPr/>
          <p:nvPr/>
        </p:nvSpPr>
        <p:spPr>
          <a:xfrm>
            <a:off x="11472644" y="4277032"/>
            <a:ext cx="538724" cy="36276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Flèche : bas 30">
            <a:extLst>
              <a:ext uri="{FF2B5EF4-FFF2-40B4-BE49-F238E27FC236}">
                <a16:creationId xmlns:a16="http://schemas.microsoft.com/office/drawing/2014/main" id="{9690A3B1-A865-493D-8F44-2ADE366118C0}"/>
              </a:ext>
            </a:extLst>
          </p:cNvPr>
          <p:cNvSpPr/>
          <p:nvPr/>
        </p:nvSpPr>
        <p:spPr>
          <a:xfrm>
            <a:off x="11619103" y="3884476"/>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lèche : bas 31">
            <a:extLst>
              <a:ext uri="{FF2B5EF4-FFF2-40B4-BE49-F238E27FC236}">
                <a16:creationId xmlns:a16="http://schemas.microsoft.com/office/drawing/2014/main" id="{B2709404-BE63-455A-8B0F-1A2D29C2884B}"/>
              </a:ext>
            </a:extLst>
          </p:cNvPr>
          <p:cNvSpPr/>
          <p:nvPr/>
        </p:nvSpPr>
        <p:spPr>
          <a:xfrm>
            <a:off x="6305762" y="2547289"/>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lèche : bas 36">
            <a:extLst>
              <a:ext uri="{FF2B5EF4-FFF2-40B4-BE49-F238E27FC236}">
                <a16:creationId xmlns:a16="http://schemas.microsoft.com/office/drawing/2014/main" id="{7D79FD3D-5146-4578-8C93-3728C05B22E4}"/>
              </a:ext>
            </a:extLst>
          </p:cNvPr>
          <p:cNvSpPr/>
          <p:nvPr/>
        </p:nvSpPr>
        <p:spPr>
          <a:xfrm>
            <a:off x="11013749" y="2496062"/>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 coins arrondis 37">
            <a:extLst>
              <a:ext uri="{FF2B5EF4-FFF2-40B4-BE49-F238E27FC236}">
                <a16:creationId xmlns:a16="http://schemas.microsoft.com/office/drawing/2014/main" id="{8BE33779-2C7F-44FC-B876-E6479C75A41E}"/>
              </a:ext>
            </a:extLst>
          </p:cNvPr>
          <p:cNvSpPr/>
          <p:nvPr/>
        </p:nvSpPr>
        <p:spPr>
          <a:xfrm>
            <a:off x="405644" y="4102337"/>
            <a:ext cx="5475347" cy="1082222"/>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L’Emprunt BPCE sera paramétré </a:t>
            </a:r>
            <a:r>
              <a:rPr kumimoji="0" lang="fr-FR" sz="1100" b="1"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sur tous les projets et sur toutes les catégories</a:t>
            </a:r>
            <a:r>
              <a:rPr kumimoji="0" lang="fr-FR" sz="1067" b="0"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rPr>
              <a:t> de clientèle  et sur toutes les catégories de risques et de compétences Financières (C1/R1)</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dirty="0">
              <a:ln>
                <a:noFill/>
              </a:ln>
              <a:solidFill>
                <a:srgbClr val="55579E">
                  <a:lumMod val="75000"/>
                </a:srgbClr>
              </a:solidFill>
              <a:effectLst/>
              <a:uLnTx/>
              <a:uFillTx/>
              <a:latin typeface="Montserrat" panose="00000500000000000000" pitchFamily="2" charset="0"/>
              <a:ea typeface="+mn-ea"/>
              <a:cs typeface="+mn-cs"/>
              <a:sym typeface="Wingdings" panose="05000000000000000000" pitchFamily="2" charset="2"/>
            </a:endParaRPr>
          </a:p>
        </p:txBody>
      </p:sp>
      <p:sp>
        <p:nvSpPr>
          <p:cNvPr id="39" name="Flèche : bas 38">
            <a:extLst>
              <a:ext uri="{FF2B5EF4-FFF2-40B4-BE49-F238E27FC236}">
                <a16:creationId xmlns:a16="http://schemas.microsoft.com/office/drawing/2014/main" id="{9288D696-303B-4AC4-AE10-3995225355F9}"/>
              </a:ext>
            </a:extLst>
          </p:cNvPr>
          <p:cNvSpPr/>
          <p:nvPr/>
        </p:nvSpPr>
        <p:spPr>
          <a:xfrm>
            <a:off x="7579040" y="2154734"/>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 name="Image 12" descr="Une image contenant texte, clipart&#10;&#10;Description générée automatiquement">
            <a:extLst>
              <a:ext uri="{FF2B5EF4-FFF2-40B4-BE49-F238E27FC236}">
                <a16:creationId xmlns:a16="http://schemas.microsoft.com/office/drawing/2014/main" id="{A3388332-0451-5B7A-41CA-E3ACEB94146F}"/>
              </a:ext>
            </a:extLst>
          </p:cNvPr>
          <p:cNvPicPr>
            <a:picLocks noChangeAspect="1"/>
          </p:cNvPicPr>
          <p:nvPr/>
        </p:nvPicPr>
        <p:blipFill>
          <a:blip r:embed="rId6"/>
          <a:stretch>
            <a:fillRect/>
          </a:stretch>
        </p:blipFill>
        <p:spPr>
          <a:xfrm>
            <a:off x="11202992" y="154642"/>
            <a:ext cx="721028" cy="721028"/>
          </a:xfrm>
          <a:prstGeom prst="rect">
            <a:avLst/>
          </a:prstGeom>
        </p:spPr>
      </p:pic>
      <p:sp>
        <p:nvSpPr>
          <p:cNvPr id="36" name="Titre 1">
            <a:extLst>
              <a:ext uri="{FF2B5EF4-FFF2-40B4-BE49-F238E27FC236}">
                <a16:creationId xmlns:a16="http://schemas.microsoft.com/office/drawing/2014/main" id="{35034179-0913-4896-A538-4E5977B6AC4E}"/>
              </a:ext>
            </a:extLst>
          </p:cNvPr>
          <p:cNvSpPr txBox="1">
            <a:spLocks/>
          </p:cNvSpPr>
          <p:nvPr/>
        </p:nvSpPr>
        <p:spPr>
          <a:xfrm>
            <a:off x="1075136" y="298307"/>
            <a:ext cx="7813225" cy="384043"/>
          </a:xfrm>
          <a:prstGeom prst="rect">
            <a:avLst/>
          </a:prstGeom>
        </p:spPr>
        <p:txBody>
          <a:bodyPr vert="horz" lIns="0" tIns="45720" rIns="0" bIns="45720" rtlCol="0" anchor="t"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000" b="0" i="0" u="none" strike="noStrike" kern="0" cap="none" spc="0" normalizeH="0" baseline="0" noProof="0">
                <a:ln>
                  <a:noFill/>
                </a:ln>
                <a:solidFill>
                  <a:srgbClr val="000000"/>
                </a:solidFill>
                <a:effectLst/>
                <a:uLnTx/>
                <a:uFillTx/>
                <a:latin typeface="Montserrat ExtraBold" panose="00000900000000000000" pitchFamily="50" charset="0"/>
                <a:cs typeface="Arial"/>
                <a:sym typeface="Arial"/>
              </a:rPr>
              <a:t> Souscription d’un CTO avec de l’Emprunt BPCE</a:t>
            </a:r>
            <a:endParaRPr kumimoji="0" lang="fr-FR" sz="2000" b="0" i="0" u="none" strike="noStrike" kern="0" cap="none" spc="0" normalizeH="0" baseline="0" noProof="0" dirty="0">
              <a:ln>
                <a:noFill/>
              </a:ln>
              <a:solidFill>
                <a:srgbClr val="000000"/>
              </a:solidFill>
              <a:effectLst/>
              <a:uLnTx/>
              <a:uFillTx/>
              <a:latin typeface="Montserrat ExtraBold" panose="00000900000000000000" pitchFamily="50" charset="0"/>
              <a:cs typeface="Arial"/>
              <a:sym typeface="Arial"/>
            </a:endParaRPr>
          </a:p>
        </p:txBody>
      </p:sp>
      <p:sp>
        <p:nvSpPr>
          <p:cNvPr id="33" name="ZoneTexte 32">
            <a:extLst>
              <a:ext uri="{FF2B5EF4-FFF2-40B4-BE49-F238E27FC236}">
                <a16:creationId xmlns:a16="http://schemas.microsoft.com/office/drawing/2014/main" id="{95AE4754-E3C7-44E1-8AE6-922B9A629837}"/>
              </a:ext>
            </a:extLst>
          </p:cNvPr>
          <p:cNvSpPr txBox="1"/>
          <p:nvPr/>
        </p:nvSpPr>
        <p:spPr>
          <a:xfrm>
            <a:off x="957201" y="1272965"/>
            <a:ext cx="2202846" cy="584775"/>
          </a:xfrm>
          <a:prstGeom prst="rect">
            <a:avLst/>
          </a:prstGeom>
          <a:noFill/>
          <a:ln>
            <a:solidFill>
              <a:schemeClr val="accent1"/>
            </a:solidFill>
          </a:ln>
        </p:spPr>
        <p:txBody>
          <a:bodyPr wrap="none" rtlCol="0">
            <a:spAutoFit/>
          </a:bodyPr>
          <a:lstStyle/>
          <a:p>
            <a:pPr algn="ctr"/>
            <a:r>
              <a:rPr lang="fr-FR" sz="1600" dirty="0">
                <a:solidFill>
                  <a:schemeClr val="bg2"/>
                </a:solidFill>
              </a:rPr>
              <a:t>horizon de placement </a:t>
            </a:r>
          </a:p>
          <a:p>
            <a:pPr algn="ctr"/>
            <a:r>
              <a:rPr lang="fr-FR" sz="1600" dirty="0">
                <a:solidFill>
                  <a:schemeClr val="bg2"/>
                </a:solidFill>
              </a:rPr>
              <a:t>minimum : </a:t>
            </a:r>
            <a:r>
              <a:rPr lang="fr-FR" sz="1600" b="1" dirty="0">
                <a:solidFill>
                  <a:schemeClr val="bg2"/>
                </a:solidFill>
              </a:rPr>
              <a:t>6 ans</a:t>
            </a:r>
          </a:p>
        </p:txBody>
      </p:sp>
      <p:pic>
        <p:nvPicPr>
          <p:cNvPr id="34" name="Graphique 33" descr="Crayon contour">
            <a:extLst>
              <a:ext uri="{FF2B5EF4-FFF2-40B4-BE49-F238E27FC236}">
                <a16:creationId xmlns:a16="http://schemas.microsoft.com/office/drawing/2014/main" id="{52CA0DBE-21CC-4BD7-B86B-A3A2E19711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380124">
            <a:off x="185600" y="1174004"/>
            <a:ext cx="618765" cy="618765"/>
          </a:xfrm>
          <a:prstGeom prst="rect">
            <a:avLst/>
          </a:prstGeom>
        </p:spPr>
      </p:pic>
    </p:spTree>
    <p:extLst>
      <p:ext uri="{BB962C8B-B14F-4D97-AF65-F5344CB8AC3E}">
        <p14:creationId xmlns:p14="http://schemas.microsoft.com/office/powerpoint/2010/main" val="4286172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F04F178-0FD5-4B7C-ACE8-8B9F571B64D1}"/>
              </a:ext>
            </a:extLst>
          </p:cNvPr>
          <p:cNvPicPr>
            <a:picLocks noChangeAspect="1"/>
          </p:cNvPicPr>
          <p:nvPr/>
        </p:nvPicPr>
        <p:blipFill>
          <a:blip r:embed="rId2"/>
          <a:stretch>
            <a:fillRect/>
          </a:stretch>
        </p:blipFill>
        <p:spPr>
          <a:xfrm>
            <a:off x="292345" y="2709356"/>
            <a:ext cx="5840362" cy="2806296"/>
          </a:xfrm>
          <a:prstGeom prst="rect">
            <a:avLst/>
          </a:prstGeom>
        </p:spPr>
      </p:pic>
      <p:pic>
        <p:nvPicPr>
          <p:cNvPr id="15" name="Image 14">
            <a:extLst>
              <a:ext uri="{FF2B5EF4-FFF2-40B4-BE49-F238E27FC236}">
                <a16:creationId xmlns:a16="http://schemas.microsoft.com/office/drawing/2014/main" id="{F0C8E5B1-C5D9-4AC5-AF80-3D13EDA7F083}"/>
              </a:ext>
            </a:extLst>
          </p:cNvPr>
          <p:cNvPicPr>
            <a:picLocks noChangeAspect="1"/>
          </p:cNvPicPr>
          <p:nvPr/>
        </p:nvPicPr>
        <p:blipFill>
          <a:blip r:embed="rId3"/>
          <a:stretch>
            <a:fillRect/>
          </a:stretch>
        </p:blipFill>
        <p:spPr>
          <a:xfrm>
            <a:off x="6895881" y="2584495"/>
            <a:ext cx="4576763" cy="3233738"/>
          </a:xfrm>
          <a:prstGeom prst="rect">
            <a:avLst/>
          </a:prstGeom>
        </p:spPr>
      </p:pic>
      <p:pic>
        <p:nvPicPr>
          <p:cNvPr id="17" name="Image 16">
            <a:extLst>
              <a:ext uri="{FF2B5EF4-FFF2-40B4-BE49-F238E27FC236}">
                <a16:creationId xmlns:a16="http://schemas.microsoft.com/office/drawing/2014/main" id="{F8EF0004-4CC0-4F36-8079-6BF101EA83B8}"/>
              </a:ext>
            </a:extLst>
          </p:cNvPr>
          <p:cNvPicPr>
            <a:picLocks noChangeAspect="1"/>
          </p:cNvPicPr>
          <p:nvPr/>
        </p:nvPicPr>
        <p:blipFill>
          <a:blip r:embed="rId4"/>
          <a:stretch>
            <a:fillRect/>
          </a:stretch>
        </p:blipFill>
        <p:spPr>
          <a:xfrm>
            <a:off x="9824819" y="5951052"/>
            <a:ext cx="1647825" cy="457200"/>
          </a:xfrm>
          <a:prstGeom prst="rect">
            <a:avLst/>
          </a:prstGeom>
        </p:spPr>
      </p:pic>
      <p:sp>
        <p:nvSpPr>
          <p:cNvPr id="19" name="Flèche : bas 18">
            <a:extLst>
              <a:ext uri="{FF2B5EF4-FFF2-40B4-BE49-F238E27FC236}">
                <a16:creationId xmlns:a16="http://schemas.microsoft.com/office/drawing/2014/main" id="{CBC05A7A-E1B7-4ADE-AC8D-2ADF837A2C99}"/>
              </a:ext>
            </a:extLst>
          </p:cNvPr>
          <p:cNvSpPr/>
          <p:nvPr/>
        </p:nvSpPr>
        <p:spPr>
          <a:xfrm>
            <a:off x="5280152" y="3397614"/>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Flèche : bas 19">
            <a:extLst>
              <a:ext uri="{FF2B5EF4-FFF2-40B4-BE49-F238E27FC236}">
                <a16:creationId xmlns:a16="http://schemas.microsoft.com/office/drawing/2014/main" id="{68480354-34A6-4E3E-AB37-BE5BADB11B64}"/>
              </a:ext>
            </a:extLst>
          </p:cNvPr>
          <p:cNvSpPr/>
          <p:nvPr/>
        </p:nvSpPr>
        <p:spPr>
          <a:xfrm>
            <a:off x="11101461" y="5641625"/>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 coins arrondis 20">
            <a:extLst>
              <a:ext uri="{FF2B5EF4-FFF2-40B4-BE49-F238E27FC236}">
                <a16:creationId xmlns:a16="http://schemas.microsoft.com/office/drawing/2014/main" id="{D2358329-1CC1-4B8E-9A68-7D591B070CDF}"/>
              </a:ext>
            </a:extLst>
          </p:cNvPr>
          <p:cNvSpPr/>
          <p:nvPr/>
        </p:nvSpPr>
        <p:spPr>
          <a:xfrm>
            <a:off x="316001" y="1571663"/>
            <a:ext cx="11284316" cy="314031"/>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Consulter le projet / Consulter la composition de la proposition</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grpSp>
        <p:nvGrpSpPr>
          <p:cNvPr id="22" name="Groupe 21">
            <a:extLst>
              <a:ext uri="{FF2B5EF4-FFF2-40B4-BE49-F238E27FC236}">
                <a16:creationId xmlns:a16="http://schemas.microsoft.com/office/drawing/2014/main" id="{F704B689-1651-4DCC-A7FB-1659E1467296}"/>
              </a:ext>
            </a:extLst>
          </p:cNvPr>
          <p:cNvGrpSpPr/>
          <p:nvPr/>
        </p:nvGrpSpPr>
        <p:grpSpPr>
          <a:xfrm>
            <a:off x="5403055" y="2152088"/>
            <a:ext cx="2204417" cy="322977"/>
            <a:chOff x="1642210" y="864000"/>
            <a:chExt cx="1653313" cy="242233"/>
          </a:xfrm>
        </p:grpSpPr>
        <p:sp>
          <p:nvSpPr>
            <p:cNvPr id="23" name="Rectangle 22">
              <a:extLst>
                <a:ext uri="{FF2B5EF4-FFF2-40B4-BE49-F238E27FC236}">
                  <a16:creationId xmlns:a16="http://schemas.microsoft.com/office/drawing/2014/main" id="{6EB7637A-3F45-4AD0-ADD5-F600B149C54A}"/>
                </a:ext>
              </a:extLst>
            </p:cNvPr>
            <p:cNvSpPr/>
            <p:nvPr/>
          </p:nvSpPr>
          <p:spPr>
            <a:xfrm>
              <a:off x="1642210" y="864000"/>
              <a:ext cx="1653313" cy="24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9176B4">
                      <a:lumMod val="75000"/>
                    </a:srgbClr>
                  </a:solidFill>
                  <a:effectLst/>
                  <a:uLnTx/>
                  <a:uFillTx/>
                  <a:latin typeface="Montserrat" panose="00000500000000000000" pitchFamily="2" charset="0"/>
                  <a:ea typeface="+mn-ea"/>
                  <a:cs typeface="+mn-cs"/>
                  <a:sym typeface="Arial"/>
                </a:rPr>
                <a:t>     Etapes-clés</a:t>
              </a:r>
            </a:p>
          </p:txBody>
        </p:sp>
        <p:grpSp>
          <p:nvGrpSpPr>
            <p:cNvPr id="24" name="Groupe 23">
              <a:extLst>
                <a:ext uri="{FF2B5EF4-FFF2-40B4-BE49-F238E27FC236}">
                  <a16:creationId xmlns:a16="http://schemas.microsoft.com/office/drawing/2014/main" id="{010BE2EF-3A95-40AB-B318-D1BDFD45C6BF}"/>
                </a:ext>
              </a:extLst>
            </p:cNvPr>
            <p:cNvGrpSpPr/>
            <p:nvPr/>
          </p:nvGrpSpPr>
          <p:grpSpPr>
            <a:xfrm>
              <a:off x="1976780" y="895093"/>
              <a:ext cx="984172" cy="175628"/>
              <a:chOff x="2027352" y="895093"/>
              <a:chExt cx="984172" cy="175628"/>
            </a:xfrm>
          </p:grpSpPr>
          <p:cxnSp>
            <p:nvCxnSpPr>
              <p:cNvPr id="26" name="Connecteur droit 25">
                <a:extLst>
                  <a:ext uri="{FF2B5EF4-FFF2-40B4-BE49-F238E27FC236}">
                    <a16:creationId xmlns:a16="http://schemas.microsoft.com/office/drawing/2014/main" id="{F0308D4A-01E5-46C4-B484-6BE258A8B595}"/>
                  </a:ext>
                </a:extLst>
              </p:cNvPr>
              <p:cNvCxnSpPr>
                <a:cxnSpLocks/>
              </p:cNvCxnSpPr>
              <p:nvPr/>
            </p:nvCxnSpPr>
            <p:spPr>
              <a:xfrm>
                <a:off x="2027352" y="895093"/>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B8DEE30E-7410-45F6-8503-65DA60F23E0B}"/>
                  </a:ext>
                </a:extLst>
              </p:cNvPr>
              <p:cNvCxnSpPr>
                <a:cxnSpLocks/>
              </p:cNvCxnSpPr>
              <p:nvPr/>
            </p:nvCxnSpPr>
            <p:spPr>
              <a:xfrm>
                <a:off x="2027352" y="1070721"/>
                <a:ext cx="984172"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5" name="Picture 2" descr="Key Icon 4409723">
              <a:extLst>
                <a:ext uri="{FF2B5EF4-FFF2-40B4-BE49-F238E27FC236}">
                  <a16:creationId xmlns:a16="http://schemas.microsoft.com/office/drawing/2014/main" id="{97508FD5-EA7F-42B9-92D7-05416242F8EF}"/>
                </a:ext>
              </a:extLst>
            </p:cNvPr>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8538" y="907774"/>
              <a:ext cx="144000" cy="14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e 28">
            <a:extLst>
              <a:ext uri="{FF2B5EF4-FFF2-40B4-BE49-F238E27FC236}">
                <a16:creationId xmlns:a16="http://schemas.microsoft.com/office/drawing/2014/main" id="{226ABDB7-F262-4107-962C-6FA99103EF73}"/>
              </a:ext>
            </a:extLst>
          </p:cNvPr>
          <p:cNvGrpSpPr/>
          <p:nvPr/>
        </p:nvGrpSpPr>
        <p:grpSpPr>
          <a:xfrm>
            <a:off x="9072893" y="375705"/>
            <a:ext cx="922462" cy="144000"/>
            <a:chOff x="2290064" y="1390339"/>
            <a:chExt cx="922462" cy="144000"/>
          </a:xfrm>
        </p:grpSpPr>
        <p:sp>
          <p:nvSpPr>
            <p:cNvPr id="30" name="Ellipse 29">
              <a:extLst>
                <a:ext uri="{FF2B5EF4-FFF2-40B4-BE49-F238E27FC236}">
                  <a16:creationId xmlns:a16="http://schemas.microsoft.com/office/drawing/2014/main" id="{D157C0BE-7D10-4DFC-869B-52E7B54DC432}"/>
                </a:ext>
              </a:extLst>
            </p:cNvPr>
            <p:cNvSpPr/>
            <p:nvPr/>
          </p:nvSpPr>
          <p:spPr>
            <a:xfrm>
              <a:off x="2290064"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1" name="Ellipse 30">
              <a:extLst>
                <a:ext uri="{FF2B5EF4-FFF2-40B4-BE49-F238E27FC236}">
                  <a16:creationId xmlns:a16="http://schemas.microsoft.com/office/drawing/2014/main" id="{87932B1B-3BE6-4B14-884C-A76ABF2CF00A}"/>
                </a:ext>
              </a:extLst>
            </p:cNvPr>
            <p:cNvSpPr/>
            <p:nvPr/>
          </p:nvSpPr>
          <p:spPr>
            <a:xfrm>
              <a:off x="2455436"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2" name="Ellipse 31">
              <a:extLst>
                <a:ext uri="{FF2B5EF4-FFF2-40B4-BE49-F238E27FC236}">
                  <a16:creationId xmlns:a16="http://schemas.microsoft.com/office/drawing/2014/main" id="{5976E63D-AE75-4370-A0D8-9CC1DA3CB875}"/>
                </a:ext>
              </a:extLst>
            </p:cNvPr>
            <p:cNvSpPr/>
            <p:nvPr/>
          </p:nvSpPr>
          <p:spPr>
            <a:xfrm>
              <a:off x="2760492" y="1390339"/>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Ellipse 32">
              <a:extLst>
                <a:ext uri="{FF2B5EF4-FFF2-40B4-BE49-F238E27FC236}">
                  <a16:creationId xmlns:a16="http://schemas.microsoft.com/office/drawing/2014/main" id="{976B0E4B-C251-417B-BBFC-C2F27193A9EC}"/>
                </a:ext>
              </a:extLst>
            </p:cNvPr>
            <p:cNvSpPr/>
            <p:nvPr/>
          </p:nvSpPr>
          <p:spPr>
            <a:xfrm>
              <a:off x="2917301" y="1390339"/>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4" name="Ellipse 33">
              <a:extLst>
                <a:ext uri="{FF2B5EF4-FFF2-40B4-BE49-F238E27FC236}">
                  <a16:creationId xmlns:a16="http://schemas.microsoft.com/office/drawing/2014/main" id="{27E5AF5B-1DF1-485F-8031-B758252D38BD}"/>
                </a:ext>
              </a:extLst>
            </p:cNvPr>
            <p:cNvSpPr/>
            <p:nvPr/>
          </p:nvSpPr>
          <p:spPr>
            <a:xfrm>
              <a:off x="3074111" y="1390339"/>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5" name="Ellipse 34">
              <a:extLst>
                <a:ext uri="{FF2B5EF4-FFF2-40B4-BE49-F238E27FC236}">
                  <a16:creationId xmlns:a16="http://schemas.microsoft.com/office/drawing/2014/main" id="{ACA5D6FC-0892-4F5D-ACF1-95B5F41DBAC2}"/>
                </a:ext>
              </a:extLst>
            </p:cNvPr>
            <p:cNvSpPr/>
            <p:nvPr/>
          </p:nvSpPr>
          <p:spPr>
            <a:xfrm>
              <a:off x="2607836" y="1390339"/>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pic>
        <p:nvPicPr>
          <p:cNvPr id="5" name="Image 4" descr="Une image contenant texte, clipart&#10;&#10;Description générée automatiquement">
            <a:extLst>
              <a:ext uri="{FF2B5EF4-FFF2-40B4-BE49-F238E27FC236}">
                <a16:creationId xmlns:a16="http://schemas.microsoft.com/office/drawing/2014/main" id="{6D547A8F-432A-A061-3B06-E1B83C399977}"/>
              </a:ext>
            </a:extLst>
          </p:cNvPr>
          <p:cNvPicPr>
            <a:picLocks noChangeAspect="1"/>
          </p:cNvPicPr>
          <p:nvPr/>
        </p:nvPicPr>
        <p:blipFill>
          <a:blip r:embed="rId6"/>
          <a:stretch>
            <a:fillRect/>
          </a:stretch>
        </p:blipFill>
        <p:spPr>
          <a:xfrm>
            <a:off x="11202992" y="234853"/>
            <a:ext cx="721028" cy="721028"/>
          </a:xfrm>
          <a:prstGeom prst="rect">
            <a:avLst/>
          </a:prstGeom>
        </p:spPr>
      </p:pic>
      <p:sp>
        <p:nvSpPr>
          <p:cNvPr id="37" name="Titre 1">
            <a:extLst>
              <a:ext uri="{FF2B5EF4-FFF2-40B4-BE49-F238E27FC236}">
                <a16:creationId xmlns:a16="http://schemas.microsoft.com/office/drawing/2014/main" id="{1D3793FC-8FD3-4DE8-AD0E-9CA6F4186CA1}"/>
              </a:ext>
            </a:extLst>
          </p:cNvPr>
          <p:cNvSpPr>
            <a:spLocks noGrp="1"/>
          </p:cNvSpPr>
          <p:nvPr>
            <p:ph type="title"/>
          </p:nvPr>
        </p:nvSpPr>
        <p:spPr>
          <a:xfrm>
            <a:off x="1075136" y="298307"/>
            <a:ext cx="7813225" cy="384043"/>
          </a:xfrm>
        </p:spPr>
        <p:txBody>
          <a:bodyPr/>
          <a:lstStyle/>
          <a:p>
            <a:r>
              <a:rPr lang="fr-FR" sz="2000" dirty="0"/>
              <a:t> Souscription d’un CTO avec de l’Emprunt BPCE</a:t>
            </a:r>
          </a:p>
        </p:txBody>
      </p:sp>
    </p:spTree>
    <p:extLst>
      <p:ext uri="{BB962C8B-B14F-4D97-AF65-F5344CB8AC3E}">
        <p14:creationId xmlns:p14="http://schemas.microsoft.com/office/powerpoint/2010/main" val="2780702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E31A0AC-C134-44FE-B85D-69B3EE8EAC35}"/>
              </a:ext>
            </a:extLst>
          </p:cNvPr>
          <p:cNvSpPr/>
          <p:nvPr/>
        </p:nvSpPr>
        <p:spPr>
          <a:xfrm>
            <a:off x="409278" y="1423248"/>
            <a:ext cx="5380800" cy="1072154"/>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Modifier l’allocation : </a:t>
            </a: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Il est possible de modifier la proposition réalisée par LEA à l’étape 2 « Proposition et personnalisation », via le switch de niveau 2</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rPr>
              <a:t>Sélectionner la ligne à modifier avec le crayon puis cliquer sur autres supports dans la ligne support indiquer « Emprunt »</a:t>
            </a: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12" name="Espace réservé du texte 14">
            <a:extLst>
              <a:ext uri="{FF2B5EF4-FFF2-40B4-BE49-F238E27FC236}">
                <a16:creationId xmlns:a16="http://schemas.microsoft.com/office/drawing/2014/main" id="{77912EBB-0194-47F5-A44A-67458843FB40}"/>
              </a:ext>
            </a:extLst>
          </p:cNvPr>
          <p:cNvSpPr txBox="1">
            <a:spLocks/>
          </p:cNvSpPr>
          <p:nvPr/>
        </p:nvSpPr>
        <p:spPr>
          <a:xfrm>
            <a:off x="1080828" y="765237"/>
            <a:ext cx="3497741" cy="396000"/>
          </a:xfrm>
          <a:prstGeom prst="rect">
            <a:avLst/>
          </a:prstGeom>
          <a:solidFill>
            <a:schemeClr val="bg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285750" marR="0" lvl="0" indent="-285750"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6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	Switch simple</a:t>
            </a:r>
          </a:p>
        </p:txBody>
      </p:sp>
      <p:sp>
        <p:nvSpPr>
          <p:cNvPr id="21" name="Titre 1">
            <a:extLst>
              <a:ext uri="{FF2B5EF4-FFF2-40B4-BE49-F238E27FC236}">
                <a16:creationId xmlns:a16="http://schemas.microsoft.com/office/drawing/2014/main" id="{F20CB912-D28C-42E1-A1E7-845530AF2CE8}"/>
              </a:ext>
            </a:extLst>
          </p:cNvPr>
          <p:cNvSpPr>
            <a:spLocks noGrp="1"/>
          </p:cNvSpPr>
          <p:nvPr>
            <p:ph type="title"/>
          </p:nvPr>
        </p:nvSpPr>
        <p:spPr>
          <a:xfrm>
            <a:off x="1075136" y="298307"/>
            <a:ext cx="7813225" cy="384043"/>
          </a:xfrm>
        </p:spPr>
        <p:txBody>
          <a:bodyPr/>
          <a:lstStyle/>
          <a:p>
            <a:r>
              <a:rPr lang="fr-FR" sz="2000" dirty="0"/>
              <a:t> Souscription d’un CTO avec de l’Emprunt BPCE</a:t>
            </a:r>
          </a:p>
        </p:txBody>
      </p:sp>
      <p:sp>
        <p:nvSpPr>
          <p:cNvPr id="25" name="Ellipse 24">
            <a:extLst>
              <a:ext uri="{FF2B5EF4-FFF2-40B4-BE49-F238E27FC236}">
                <a16:creationId xmlns:a16="http://schemas.microsoft.com/office/drawing/2014/main" id="{E4382C0D-2F47-49FA-AFBB-0180887269E3}"/>
              </a:ext>
            </a:extLst>
          </p:cNvPr>
          <p:cNvSpPr/>
          <p:nvPr/>
        </p:nvSpPr>
        <p:spPr>
          <a:xfrm>
            <a:off x="4331972" y="6164153"/>
            <a:ext cx="294968" cy="3048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7" name="Connecteur droit avec flèche 26">
            <a:extLst>
              <a:ext uri="{FF2B5EF4-FFF2-40B4-BE49-F238E27FC236}">
                <a16:creationId xmlns:a16="http://schemas.microsoft.com/office/drawing/2014/main" id="{3A997D00-4E90-40A5-A746-AF7C1ABB5FDD}"/>
              </a:ext>
            </a:extLst>
          </p:cNvPr>
          <p:cNvCxnSpPr>
            <a:cxnSpLocks/>
            <a:stCxn id="25" idx="6"/>
            <a:endCxn id="35" idx="2"/>
          </p:cNvCxnSpPr>
          <p:nvPr/>
        </p:nvCxnSpPr>
        <p:spPr>
          <a:xfrm>
            <a:off x="4626940" y="6316553"/>
            <a:ext cx="1336874" cy="9594"/>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8" name="Rectangle : coins arrondis 27">
            <a:extLst>
              <a:ext uri="{FF2B5EF4-FFF2-40B4-BE49-F238E27FC236}">
                <a16:creationId xmlns:a16="http://schemas.microsoft.com/office/drawing/2014/main" id="{E4A8D756-4A13-42D8-BE81-8762C56BF40B}"/>
              </a:ext>
            </a:extLst>
          </p:cNvPr>
          <p:cNvSpPr/>
          <p:nvPr/>
        </p:nvSpPr>
        <p:spPr>
          <a:xfrm>
            <a:off x="6961239" y="4837471"/>
            <a:ext cx="1052052" cy="196645"/>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Flèche : bas 28">
            <a:extLst>
              <a:ext uri="{FF2B5EF4-FFF2-40B4-BE49-F238E27FC236}">
                <a16:creationId xmlns:a16="http://schemas.microsoft.com/office/drawing/2014/main" id="{92C1DBA4-F508-4CD8-AB89-0D51B9184F48}"/>
              </a:ext>
            </a:extLst>
          </p:cNvPr>
          <p:cNvSpPr/>
          <p:nvPr/>
        </p:nvSpPr>
        <p:spPr>
          <a:xfrm>
            <a:off x="8145913" y="4641561"/>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Ellipse 29">
            <a:extLst>
              <a:ext uri="{FF2B5EF4-FFF2-40B4-BE49-F238E27FC236}">
                <a16:creationId xmlns:a16="http://schemas.microsoft.com/office/drawing/2014/main" id="{D5B89134-C08D-4B44-AE3D-5A65B3846920}"/>
              </a:ext>
            </a:extLst>
          </p:cNvPr>
          <p:cNvSpPr/>
          <p:nvPr/>
        </p:nvSpPr>
        <p:spPr>
          <a:xfrm>
            <a:off x="11391357" y="6092236"/>
            <a:ext cx="206788" cy="233305"/>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Flèche : bas 33">
            <a:extLst>
              <a:ext uri="{FF2B5EF4-FFF2-40B4-BE49-F238E27FC236}">
                <a16:creationId xmlns:a16="http://schemas.microsoft.com/office/drawing/2014/main" id="{10D98D03-69AD-4287-AFAE-09FBEA035A84}"/>
              </a:ext>
            </a:extLst>
          </p:cNvPr>
          <p:cNvSpPr/>
          <p:nvPr/>
        </p:nvSpPr>
        <p:spPr>
          <a:xfrm rot="5400000">
            <a:off x="11713106" y="6031036"/>
            <a:ext cx="139233" cy="26163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1" name="Groupe 10">
            <a:extLst>
              <a:ext uri="{FF2B5EF4-FFF2-40B4-BE49-F238E27FC236}">
                <a16:creationId xmlns:a16="http://schemas.microsoft.com/office/drawing/2014/main" id="{24BF443B-CCEA-4B0D-8401-0A752D4965BC}"/>
              </a:ext>
            </a:extLst>
          </p:cNvPr>
          <p:cNvGrpSpPr/>
          <p:nvPr/>
        </p:nvGrpSpPr>
        <p:grpSpPr>
          <a:xfrm>
            <a:off x="308123" y="2757415"/>
            <a:ext cx="4362907" cy="3784538"/>
            <a:chOff x="1035490" y="2757415"/>
            <a:chExt cx="4362907" cy="3784538"/>
          </a:xfrm>
        </p:grpSpPr>
        <p:pic>
          <p:nvPicPr>
            <p:cNvPr id="3" name="Image 2">
              <a:extLst>
                <a:ext uri="{FF2B5EF4-FFF2-40B4-BE49-F238E27FC236}">
                  <a16:creationId xmlns:a16="http://schemas.microsoft.com/office/drawing/2014/main" id="{E7D7BEE4-75B4-4329-AE4D-8E439F014D9F}"/>
                </a:ext>
              </a:extLst>
            </p:cNvPr>
            <p:cNvPicPr>
              <a:picLocks noChangeAspect="1"/>
            </p:cNvPicPr>
            <p:nvPr/>
          </p:nvPicPr>
          <p:blipFill>
            <a:blip r:embed="rId2"/>
            <a:stretch>
              <a:fillRect/>
            </a:stretch>
          </p:blipFill>
          <p:spPr>
            <a:xfrm>
              <a:off x="1035491" y="3762250"/>
              <a:ext cx="4362906" cy="2779703"/>
            </a:xfrm>
            <a:prstGeom prst="rect">
              <a:avLst/>
            </a:prstGeom>
          </p:spPr>
        </p:pic>
        <p:pic>
          <p:nvPicPr>
            <p:cNvPr id="5" name="Image 4">
              <a:extLst>
                <a:ext uri="{FF2B5EF4-FFF2-40B4-BE49-F238E27FC236}">
                  <a16:creationId xmlns:a16="http://schemas.microsoft.com/office/drawing/2014/main" id="{6345AEC7-AC92-4683-BE78-588AF950801A}"/>
                </a:ext>
              </a:extLst>
            </p:cNvPr>
            <p:cNvPicPr>
              <a:picLocks noChangeAspect="1"/>
            </p:cNvPicPr>
            <p:nvPr/>
          </p:nvPicPr>
          <p:blipFill>
            <a:blip r:embed="rId3"/>
            <a:stretch>
              <a:fillRect/>
            </a:stretch>
          </p:blipFill>
          <p:spPr>
            <a:xfrm>
              <a:off x="1035490" y="2757415"/>
              <a:ext cx="4362905" cy="991372"/>
            </a:xfrm>
            <a:prstGeom prst="rect">
              <a:avLst/>
            </a:prstGeom>
          </p:spPr>
        </p:pic>
      </p:grpSp>
      <p:sp>
        <p:nvSpPr>
          <p:cNvPr id="6" name="Rectangle 5">
            <a:extLst>
              <a:ext uri="{FF2B5EF4-FFF2-40B4-BE49-F238E27FC236}">
                <a16:creationId xmlns:a16="http://schemas.microsoft.com/office/drawing/2014/main" id="{9E61B847-C01C-4248-AA62-30B926A6BBF6}"/>
              </a:ext>
            </a:extLst>
          </p:cNvPr>
          <p:cNvSpPr/>
          <p:nvPr/>
        </p:nvSpPr>
        <p:spPr>
          <a:xfrm>
            <a:off x="4578569" y="765236"/>
            <a:ext cx="465379" cy="3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 name="Groupe 9">
            <a:extLst>
              <a:ext uri="{FF2B5EF4-FFF2-40B4-BE49-F238E27FC236}">
                <a16:creationId xmlns:a16="http://schemas.microsoft.com/office/drawing/2014/main" id="{C6FB529D-852F-4993-A995-96E06505B9F7}"/>
              </a:ext>
            </a:extLst>
          </p:cNvPr>
          <p:cNvGrpSpPr/>
          <p:nvPr/>
        </p:nvGrpSpPr>
        <p:grpSpPr>
          <a:xfrm>
            <a:off x="8888361" y="418328"/>
            <a:ext cx="922462" cy="144000"/>
            <a:chOff x="8888361" y="418328"/>
            <a:chExt cx="922462" cy="144000"/>
          </a:xfrm>
        </p:grpSpPr>
        <p:sp>
          <p:nvSpPr>
            <p:cNvPr id="36" name="Ellipse 35">
              <a:extLst>
                <a:ext uri="{FF2B5EF4-FFF2-40B4-BE49-F238E27FC236}">
                  <a16:creationId xmlns:a16="http://schemas.microsoft.com/office/drawing/2014/main" id="{F1E3F9F3-12D0-4B6E-ADD2-386CCC35FDBB}"/>
                </a:ext>
              </a:extLst>
            </p:cNvPr>
            <p:cNvSpPr/>
            <p:nvPr/>
          </p:nvSpPr>
          <p:spPr>
            <a:xfrm>
              <a:off x="8888361"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Ellipse 36">
              <a:extLst>
                <a:ext uri="{FF2B5EF4-FFF2-40B4-BE49-F238E27FC236}">
                  <a16:creationId xmlns:a16="http://schemas.microsoft.com/office/drawing/2014/main" id="{A774639B-8FF3-4544-AD84-FC6F74BC7AB2}"/>
                </a:ext>
              </a:extLst>
            </p:cNvPr>
            <p:cNvSpPr/>
            <p:nvPr/>
          </p:nvSpPr>
          <p:spPr>
            <a:xfrm>
              <a:off x="90537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Ellipse 37">
              <a:extLst>
                <a:ext uri="{FF2B5EF4-FFF2-40B4-BE49-F238E27FC236}">
                  <a16:creationId xmlns:a16="http://schemas.microsoft.com/office/drawing/2014/main" id="{F4C0ECD6-08E4-44EF-86D6-DE9A65B9FA16}"/>
                </a:ext>
              </a:extLst>
            </p:cNvPr>
            <p:cNvSpPr/>
            <p:nvPr/>
          </p:nvSpPr>
          <p:spPr>
            <a:xfrm>
              <a:off x="9358789"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9" name="Ellipse 38">
              <a:extLst>
                <a:ext uri="{FF2B5EF4-FFF2-40B4-BE49-F238E27FC236}">
                  <a16:creationId xmlns:a16="http://schemas.microsoft.com/office/drawing/2014/main" id="{F17C8CFB-C8F2-402B-B83C-7FA52616DA01}"/>
                </a:ext>
              </a:extLst>
            </p:cNvPr>
            <p:cNvSpPr/>
            <p:nvPr/>
          </p:nvSpPr>
          <p:spPr>
            <a:xfrm>
              <a:off x="9515598" y="41832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0" name="Ellipse 39">
              <a:extLst>
                <a:ext uri="{FF2B5EF4-FFF2-40B4-BE49-F238E27FC236}">
                  <a16:creationId xmlns:a16="http://schemas.microsoft.com/office/drawing/2014/main" id="{EE8597D6-2DE1-4899-8B85-21A36B006BA5}"/>
                </a:ext>
              </a:extLst>
            </p:cNvPr>
            <p:cNvSpPr/>
            <p:nvPr/>
          </p:nvSpPr>
          <p:spPr>
            <a:xfrm>
              <a:off x="9672408" y="418328"/>
              <a:ext cx="138415" cy="144000"/>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1" name="Ellipse 40">
              <a:extLst>
                <a:ext uri="{FF2B5EF4-FFF2-40B4-BE49-F238E27FC236}">
                  <a16:creationId xmlns:a16="http://schemas.microsoft.com/office/drawing/2014/main" id="{7A8329BB-9A11-4D01-A68B-1036E93F7936}"/>
                </a:ext>
              </a:extLst>
            </p:cNvPr>
            <p:cNvSpPr/>
            <p:nvPr/>
          </p:nvSpPr>
          <p:spPr>
            <a:xfrm>
              <a:off x="92061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42" name="Rectangle : coins arrondis 41">
            <a:extLst>
              <a:ext uri="{FF2B5EF4-FFF2-40B4-BE49-F238E27FC236}">
                <a16:creationId xmlns:a16="http://schemas.microsoft.com/office/drawing/2014/main" id="{37757FE6-6CAE-4542-84C1-8C1A32469E73}"/>
              </a:ext>
            </a:extLst>
          </p:cNvPr>
          <p:cNvSpPr/>
          <p:nvPr/>
        </p:nvSpPr>
        <p:spPr>
          <a:xfrm>
            <a:off x="6107814" y="1177453"/>
            <a:ext cx="5973188" cy="1451079"/>
          </a:xfrm>
          <a:prstGeom prst="roundRect">
            <a:avLst>
              <a:gd name="adj" fmla="val 13003"/>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En première intention LEA pousse une allocation issue du portefeuille modèle de NIM qui ne comportera pas l’emprunt.</a:t>
            </a:r>
          </a:p>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fr-FR" sz="1333" b="0" i="1"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éligibles et proposés par la 1</a:t>
            </a:r>
            <a:r>
              <a:rPr kumimoji="0" lang="fr-FR" sz="1333" b="0" i="1" u="none" strike="noStrike" kern="0" cap="none" spc="0" normalizeH="0" baseline="3000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ère</a:t>
            </a:r>
            <a:r>
              <a:rPr kumimoji="0" lang="fr-FR" sz="1333" b="0" i="1"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 intention LEA peuvent être </a:t>
            </a:r>
            <a:r>
              <a:rPr kumimoji="0" lang="fr-FR" sz="1333" b="0" i="1" u="none" strike="noStrike" kern="0" cap="none" spc="0" normalizeH="0" baseline="0" noProof="0" dirty="0" err="1">
                <a:ln>
                  <a:noFill/>
                </a:ln>
                <a:solidFill>
                  <a:srgbClr val="000000"/>
                </a:solidFill>
                <a:effectLst/>
                <a:uLnTx/>
                <a:uFillTx/>
                <a:latin typeface="Montserrat" panose="00000500000000000000" pitchFamily="2" charset="0"/>
                <a:ea typeface="+mn-ea"/>
                <a:cs typeface="+mn-cs"/>
                <a:sym typeface="Wingdings" panose="05000000000000000000" pitchFamily="2" charset="2"/>
              </a:rPr>
              <a:t>switchés</a:t>
            </a:r>
            <a:r>
              <a:rPr kumimoji="0" lang="fr-FR" sz="1333" b="0" i="1"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 au profit de l’emprunt BPCE.</a:t>
            </a:r>
          </a:p>
        </p:txBody>
      </p:sp>
      <p:pic>
        <p:nvPicPr>
          <p:cNvPr id="43" name="Image 42">
            <a:extLst>
              <a:ext uri="{FF2B5EF4-FFF2-40B4-BE49-F238E27FC236}">
                <a16:creationId xmlns:a16="http://schemas.microsoft.com/office/drawing/2014/main" id="{3EEA2C74-C220-4C33-A567-5B10B30BD6DF}"/>
              </a:ext>
            </a:extLst>
          </p:cNvPr>
          <p:cNvPicPr>
            <a:picLocks noChangeAspect="1"/>
          </p:cNvPicPr>
          <p:nvPr/>
        </p:nvPicPr>
        <p:blipFill rotWithShape="1">
          <a:blip r:embed="rId2"/>
          <a:srcRect l="88383" t="89209" r="5348" b="6237"/>
          <a:stretch/>
        </p:blipFill>
        <p:spPr>
          <a:xfrm>
            <a:off x="10789797" y="5732771"/>
            <a:ext cx="622245" cy="288000"/>
          </a:xfrm>
          <a:prstGeom prst="rect">
            <a:avLst/>
          </a:prstGeom>
        </p:spPr>
      </p:pic>
      <p:pic>
        <p:nvPicPr>
          <p:cNvPr id="44" name="Image 43">
            <a:extLst>
              <a:ext uri="{FF2B5EF4-FFF2-40B4-BE49-F238E27FC236}">
                <a16:creationId xmlns:a16="http://schemas.microsoft.com/office/drawing/2014/main" id="{0F303FBF-B377-44DC-93CD-77881BCF3FF3}"/>
              </a:ext>
            </a:extLst>
          </p:cNvPr>
          <p:cNvPicPr>
            <a:picLocks noChangeAspect="1"/>
          </p:cNvPicPr>
          <p:nvPr/>
        </p:nvPicPr>
        <p:blipFill rotWithShape="1">
          <a:blip r:embed="rId2"/>
          <a:srcRect l="88383" t="89209" r="5348" b="6237"/>
          <a:stretch/>
        </p:blipFill>
        <p:spPr>
          <a:xfrm>
            <a:off x="10769112" y="6062147"/>
            <a:ext cx="622245" cy="288000"/>
          </a:xfrm>
          <a:prstGeom prst="rect">
            <a:avLst/>
          </a:prstGeom>
        </p:spPr>
      </p:pic>
      <p:pic>
        <p:nvPicPr>
          <p:cNvPr id="9" name="Image 8" descr="Une image contenant texte, clipart&#10;&#10;Description générée automatiquement">
            <a:extLst>
              <a:ext uri="{FF2B5EF4-FFF2-40B4-BE49-F238E27FC236}">
                <a16:creationId xmlns:a16="http://schemas.microsoft.com/office/drawing/2014/main" id="{02B14BA7-4545-5BA9-2626-7E175B1D6171}"/>
              </a:ext>
            </a:extLst>
          </p:cNvPr>
          <p:cNvPicPr>
            <a:picLocks noChangeAspect="1"/>
          </p:cNvPicPr>
          <p:nvPr/>
        </p:nvPicPr>
        <p:blipFill>
          <a:blip r:embed="rId4"/>
          <a:stretch>
            <a:fillRect/>
          </a:stretch>
        </p:blipFill>
        <p:spPr>
          <a:xfrm>
            <a:off x="11263150" y="244879"/>
            <a:ext cx="721028" cy="721028"/>
          </a:xfrm>
          <a:prstGeom prst="rect">
            <a:avLst/>
          </a:prstGeom>
        </p:spPr>
      </p:pic>
      <p:sp>
        <p:nvSpPr>
          <p:cNvPr id="2" name="Accolade fermante 1">
            <a:extLst>
              <a:ext uri="{FF2B5EF4-FFF2-40B4-BE49-F238E27FC236}">
                <a16:creationId xmlns:a16="http://schemas.microsoft.com/office/drawing/2014/main" id="{6DF6246D-BF12-49FF-BE84-9E52029D1C84}"/>
              </a:ext>
            </a:extLst>
          </p:cNvPr>
          <p:cNvSpPr/>
          <p:nvPr/>
        </p:nvSpPr>
        <p:spPr>
          <a:xfrm>
            <a:off x="4611745" y="4362598"/>
            <a:ext cx="354253" cy="2118287"/>
          </a:xfrm>
          <a:prstGeom prst="rightBrace">
            <a:avLst>
              <a:gd name="adj1" fmla="val 22019"/>
              <a:gd name="adj2" fmla="val 50000"/>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6" name="ZoneTexte 45">
            <a:extLst>
              <a:ext uri="{FF2B5EF4-FFF2-40B4-BE49-F238E27FC236}">
                <a16:creationId xmlns:a16="http://schemas.microsoft.com/office/drawing/2014/main" id="{D6261303-EBA1-4583-87D7-A6168A2D5CF2}"/>
              </a:ext>
            </a:extLst>
          </p:cNvPr>
          <p:cNvSpPr txBox="1"/>
          <p:nvPr/>
        </p:nvSpPr>
        <p:spPr>
          <a:xfrm>
            <a:off x="4962880" y="4414122"/>
            <a:ext cx="1107848" cy="1622113"/>
          </a:xfrm>
          <a:prstGeom prst="rect">
            <a:avLst/>
          </a:prstGeom>
          <a:solidFill>
            <a:srgbClr val="00A193">
              <a:alpha val="9020"/>
            </a:srgbClr>
          </a:solidFill>
          <a:ln w="12700">
            <a:solidFill>
              <a:srgbClr val="E8F7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fr-FR"/>
            </a:defPPr>
            <a:lvl1pPr marR="0" lvl="0" indent="0" algn="just" defTabSz="1219170" fontAlgn="auto">
              <a:lnSpc>
                <a:spcPct val="100000"/>
              </a:lnSpc>
              <a:spcBef>
                <a:spcPts val="0"/>
              </a:spcBef>
              <a:spcAft>
                <a:spcPts val="0"/>
              </a:spcAft>
              <a:buClrTx/>
              <a:buSzTx/>
              <a:buFontTx/>
              <a:buNone/>
              <a:tabLst/>
              <a:defRPr kumimoji="0" sz="1333" b="0" i="1" u="none" strike="noStrike" kern="0" cap="none" spc="0" normalizeH="0" baseline="0">
                <a:ln>
                  <a:noFill/>
                </a:ln>
                <a:solidFill>
                  <a:srgbClr val="000000"/>
                </a:solidFill>
                <a:effectLst/>
                <a:uLnTx/>
                <a:uFillTx/>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333" b="0" i="1"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rPr>
              <a:t>Tous les supports sont éligibles au switch</a:t>
            </a:r>
            <a:endParaRPr kumimoji="0" lang="fr-FR" sz="1333" b="0" i="1" u="none" strike="noStrike" kern="0" cap="none" spc="0" normalizeH="0" baseline="0" noProof="0" dirty="0">
              <a:ln>
                <a:noFill/>
              </a:ln>
              <a:solidFill>
                <a:srgbClr val="000000"/>
              </a:solidFill>
              <a:effectLst/>
              <a:uLnTx/>
              <a:uFillTx/>
              <a:latin typeface="Montserrat" panose="00000500000000000000" pitchFamily="2" charset="0"/>
              <a:ea typeface="+mn-ea"/>
              <a:cs typeface="+mn-cs"/>
            </a:endParaRPr>
          </a:p>
        </p:txBody>
      </p:sp>
      <p:sp>
        <p:nvSpPr>
          <p:cNvPr id="8" name="ZoneTexte 7">
            <a:extLst>
              <a:ext uri="{FF2B5EF4-FFF2-40B4-BE49-F238E27FC236}">
                <a16:creationId xmlns:a16="http://schemas.microsoft.com/office/drawing/2014/main" id="{CB498D55-3930-4319-8370-F11FC286C0D4}"/>
              </a:ext>
            </a:extLst>
          </p:cNvPr>
          <p:cNvSpPr txBox="1"/>
          <p:nvPr/>
        </p:nvSpPr>
        <p:spPr>
          <a:xfrm>
            <a:off x="4746817" y="6071365"/>
            <a:ext cx="1560045"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000000"/>
                </a:solidFill>
                <a:effectLst/>
                <a:uLnTx/>
                <a:uFillTx/>
                <a:latin typeface="Arial" panose="020B0604020202020204"/>
                <a:ea typeface="+mn-ea"/>
                <a:cs typeface="+mn-cs"/>
              </a:rPr>
              <a:t>Exemple de switch</a:t>
            </a:r>
          </a:p>
        </p:txBody>
      </p:sp>
      <p:grpSp>
        <p:nvGrpSpPr>
          <p:cNvPr id="18" name="Groupe 17">
            <a:extLst>
              <a:ext uri="{FF2B5EF4-FFF2-40B4-BE49-F238E27FC236}">
                <a16:creationId xmlns:a16="http://schemas.microsoft.com/office/drawing/2014/main" id="{6094D7DF-6172-4D76-ACD1-D83C32601FE3}"/>
              </a:ext>
            </a:extLst>
          </p:cNvPr>
          <p:cNvGrpSpPr/>
          <p:nvPr/>
        </p:nvGrpSpPr>
        <p:grpSpPr>
          <a:xfrm>
            <a:off x="6211202" y="2584644"/>
            <a:ext cx="5636982" cy="4093601"/>
            <a:chOff x="6211202" y="2584644"/>
            <a:chExt cx="5636982" cy="4093601"/>
          </a:xfrm>
        </p:grpSpPr>
        <p:grpSp>
          <p:nvGrpSpPr>
            <p:cNvPr id="16" name="Groupe 15">
              <a:extLst>
                <a:ext uri="{FF2B5EF4-FFF2-40B4-BE49-F238E27FC236}">
                  <a16:creationId xmlns:a16="http://schemas.microsoft.com/office/drawing/2014/main" id="{58FCF7F7-07B3-44FC-A17D-2F257D1ACB3A}"/>
                </a:ext>
              </a:extLst>
            </p:cNvPr>
            <p:cNvGrpSpPr/>
            <p:nvPr/>
          </p:nvGrpSpPr>
          <p:grpSpPr>
            <a:xfrm>
              <a:off x="6211202" y="2584644"/>
              <a:ext cx="5636982" cy="4093601"/>
              <a:chOff x="6211202" y="2584644"/>
              <a:chExt cx="5636982" cy="4093601"/>
            </a:xfrm>
          </p:grpSpPr>
          <p:grpSp>
            <p:nvGrpSpPr>
              <p:cNvPr id="33" name="Groupe 32">
                <a:extLst>
                  <a:ext uri="{FF2B5EF4-FFF2-40B4-BE49-F238E27FC236}">
                    <a16:creationId xmlns:a16="http://schemas.microsoft.com/office/drawing/2014/main" id="{446ABA93-34EA-461C-A5C1-7B184347ADF9}"/>
                  </a:ext>
                </a:extLst>
              </p:cNvPr>
              <p:cNvGrpSpPr/>
              <p:nvPr/>
            </p:nvGrpSpPr>
            <p:grpSpPr>
              <a:xfrm>
                <a:off x="6211202" y="2584644"/>
                <a:ext cx="5636982" cy="4093601"/>
                <a:chOff x="6211202" y="2584644"/>
                <a:chExt cx="5636982" cy="4093601"/>
              </a:xfrm>
            </p:grpSpPr>
            <p:pic>
              <p:nvPicPr>
                <p:cNvPr id="14" name="Image 13">
                  <a:extLst>
                    <a:ext uri="{FF2B5EF4-FFF2-40B4-BE49-F238E27FC236}">
                      <a16:creationId xmlns:a16="http://schemas.microsoft.com/office/drawing/2014/main" id="{4DE03E81-051C-463D-AD0B-44650B317588}"/>
                    </a:ext>
                  </a:extLst>
                </p:cNvPr>
                <p:cNvPicPr>
                  <a:picLocks noChangeAspect="1"/>
                </p:cNvPicPr>
                <p:nvPr/>
              </p:nvPicPr>
              <p:blipFill rotWithShape="1">
                <a:blip r:embed="rId5"/>
                <a:srcRect l="33306" t="13321" r="33387" b="28899"/>
                <a:stretch/>
              </p:blipFill>
              <p:spPr>
                <a:xfrm>
                  <a:off x="6211202" y="2584644"/>
                  <a:ext cx="5636982" cy="4093601"/>
                </a:xfrm>
                <a:prstGeom prst="rect">
                  <a:avLst/>
                </a:prstGeom>
              </p:spPr>
            </p:pic>
            <p:pic>
              <p:nvPicPr>
                <p:cNvPr id="32" name="Image 31">
                  <a:extLst>
                    <a:ext uri="{FF2B5EF4-FFF2-40B4-BE49-F238E27FC236}">
                      <a16:creationId xmlns:a16="http://schemas.microsoft.com/office/drawing/2014/main" id="{19C822F6-848C-40A1-8024-009F3C868147}"/>
                    </a:ext>
                  </a:extLst>
                </p:cNvPr>
                <p:cNvPicPr>
                  <a:picLocks noChangeAspect="1"/>
                </p:cNvPicPr>
                <p:nvPr/>
              </p:nvPicPr>
              <p:blipFill rotWithShape="1">
                <a:blip r:embed="rId5"/>
                <a:srcRect l="63852" t="57124" r="34927" b="33585"/>
                <a:stretch/>
              </p:blipFill>
              <p:spPr>
                <a:xfrm rot="10800000">
                  <a:off x="11391357" y="5730592"/>
                  <a:ext cx="206788" cy="658276"/>
                </a:xfrm>
                <a:prstGeom prst="rect">
                  <a:avLst/>
                </a:prstGeom>
              </p:spPr>
            </p:pic>
          </p:grpSp>
          <p:sp>
            <p:nvSpPr>
              <p:cNvPr id="15" name="ZoneTexte 14">
                <a:extLst>
                  <a:ext uri="{FF2B5EF4-FFF2-40B4-BE49-F238E27FC236}">
                    <a16:creationId xmlns:a16="http://schemas.microsoft.com/office/drawing/2014/main" id="{E923CFB4-8E80-42C7-98C5-D74BFD132E4B}"/>
                  </a:ext>
                </a:extLst>
              </p:cNvPr>
              <p:cNvSpPr txBox="1"/>
              <p:nvPr/>
            </p:nvSpPr>
            <p:spPr>
              <a:xfrm>
                <a:off x="7566737" y="6055899"/>
                <a:ext cx="148699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rgbClr val="000000"/>
                    </a:solidFill>
                    <a:effectLst/>
                    <a:uLnTx/>
                    <a:uFillTx/>
                    <a:latin typeface="Arial Nova" panose="020B0504020202020204" pitchFamily="34" charset="0"/>
                    <a:ea typeface="+mn-ea"/>
                    <a:cs typeface="+mn-cs"/>
                  </a:rPr>
                  <a:t>3,5 % Octobre 2027</a:t>
                </a:r>
              </a:p>
            </p:txBody>
          </p:sp>
        </p:grpSp>
        <p:sp>
          <p:nvSpPr>
            <p:cNvPr id="17" name="ZoneTexte 16">
              <a:extLst>
                <a:ext uri="{FF2B5EF4-FFF2-40B4-BE49-F238E27FC236}">
                  <a16:creationId xmlns:a16="http://schemas.microsoft.com/office/drawing/2014/main" id="{4193CB5F-24D0-4EB5-A822-B721ACE2DDCE}"/>
                </a:ext>
              </a:extLst>
            </p:cNvPr>
            <p:cNvSpPr txBox="1"/>
            <p:nvPr/>
          </p:nvSpPr>
          <p:spPr>
            <a:xfrm>
              <a:off x="6919477" y="6230455"/>
              <a:ext cx="2031097" cy="20005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dirty="0">
                  <a:ln>
                    <a:noFill/>
                  </a:ln>
                  <a:solidFill>
                    <a:srgbClr val="000000">
                      <a:lumMod val="50000"/>
                      <a:lumOff val="50000"/>
                    </a:srgbClr>
                  </a:solidFill>
                  <a:effectLst/>
                  <a:uLnTx/>
                  <a:uFillTx/>
                  <a:latin typeface="-apple-system"/>
                  <a:ea typeface="+mn-ea"/>
                  <a:cs typeface="+mn-cs"/>
                </a:rPr>
                <a:t>FR001400COI9</a:t>
              </a:r>
              <a:endParaRPr kumimoji="0" lang="fr-FR" sz="7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grpSp>
      <p:sp>
        <p:nvSpPr>
          <p:cNvPr id="35" name="Ellipse 34">
            <a:extLst>
              <a:ext uri="{FF2B5EF4-FFF2-40B4-BE49-F238E27FC236}">
                <a16:creationId xmlns:a16="http://schemas.microsoft.com/office/drawing/2014/main" id="{A03652B7-8FBA-4205-ABD7-B180AFD6035D}"/>
              </a:ext>
            </a:extLst>
          </p:cNvPr>
          <p:cNvSpPr/>
          <p:nvPr/>
        </p:nvSpPr>
        <p:spPr>
          <a:xfrm>
            <a:off x="5963814" y="6182147"/>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dirty="0">
                <a:ln>
                  <a:noFill/>
                </a:ln>
                <a:solidFill>
                  <a:srgbClr val="FFFFFF"/>
                </a:solidFill>
                <a:effectLst/>
                <a:uLnTx/>
                <a:uFillTx/>
                <a:latin typeface="Montserrat SemiBold" panose="00000700000000000000" pitchFamily="2" charset="0"/>
                <a:ea typeface="+mn-ea"/>
                <a:cs typeface="+mn-cs"/>
                <a:sym typeface="Arial"/>
              </a:rPr>
              <a:t>4</a:t>
            </a:r>
          </a:p>
        </p:txBody>
      </p:sp>
    </p:spTree>
    <p:extLst>
      <p:ext uri="{BB962C8B-B14F-4D97-AF65-F5344CB8AC3E}">
        <p14:creationId xmlns:p14="http://schemas.microsoft.com/office/powerpoint/2010/main" val="274811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878F481-B409-47D9-A68D-1A6796D38585}"/>
              </a:ext>
            </a:extLst>
          </p:cNvPr>
          <p:cNvPicPr>
            <a:picLocks noChangeAspect="1"/>
          </p:cNvPicPr>
          <p:nvPr/>
        </p:nvPicPr>
        <p:blipFill>
          <a:blip r:embed="rId2"/>
          <a:stretch>
            <a:fillRect/>
          </a:stretch>
        </p:blipFill>
        <p:spPr>
          <a:xfrm>
            <a:off x="5971480" y="1552981"/>
            <a:ext cx="5972175" cy="4705350"/>
          </a:xfrm>
          <a:prstGeom prst="rect">
            <a:avLst/>
          </a:prstGeom>
        </p:spPr>
      </p:pic>
      <p:sp>
        <p:nvSpPr>
          <p:cNvPr id="7" name="Rectangle : coins arrondis 6">
            <a:extLst>
              <a:ext uri="{FF2B5EF4-FFF2-40B4-BE49-F238E27FC236}">
                <a16:creationId xmlns:a16="http://schemas.microsoft.com/office/drawing/2014/main" id="{FE31A0AC-C134-44FE-B85D-69B3EE8EAC35}"/>
              </a:ext>
            </a:extLst>
          </p:cNvPr>
          <p:cNvSpPr/>
          <p:nvPr/>
        </p:nvSpPr>
        <p:spPr>
          <a:xfrm>
            <a:off x="1363136" y="3135134"/>
            <a:ext cx="3312259" cy="395999"/>
          </a:xfrm>
          <a:prstGeom prst="roundRect">
            <a:avLst>
              <a:gd name="adj" fmla="val 13003"/>
            </a:avLst>
          </a:prstGeom>
          <a:noFill/>
          <a:ln w="12700">
            <a:solidFill>
              <a:srgbClr val="6C4F9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B34A8C"/>
                </a:solidFill>
                <a:effectLst/>
                <a:uLnTx/>
                <a:uFillTx/>
                <a:latin typeface="Montserrat" panose="00000500000000000000" pitchFamily="2" charset="0"/>
                <a:ea typeface="+mn-ea"/>
                <a:cs typeface="+mn-cs"/>
                <a:sym typeface="Wingdings" panose="05000000000000000000" pitchFamily="2" charset="2"/>
              </a:rPr>
              <a:t>Synthèse des opérations à réaliser</a:t>
            </a: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a:p>
            <a:pPr marL="239994" marR="0" lvl="0" indent="-228594" algn="just" defTabSz="1219170" rtl="0" eaLnBrk="1" fontAlgn="auto" latinLnBrk="0" hangingPunct="1">
              <a:lnSpc>
                <a:spcPct val="100000"/>
              </a:lnSpc>
              <a:spcBef>
                <a:spcPts val="0"/>
              </a:spcBef>
              <a:spcAft>
                <a:spcPts val="400"/>
              </a:spcAft>
              <a:buClrTx/>
              <a:buSzTx/>
              <a:buFont typeface="Courier New" panose="02070309020205020404" pitchFamily="49" charset="0"/>
              <a:buChar char="o"/>
              <a:tabLst/>
              <a:defRPr/>
            </a:pPr>
            <a:endParaRPr kumimoji="0" lang="fr-FR" sz="1067" b="0" i="0" u="none" strike="noStrike" kern="0" cap="none" spc="0" normalizeH="0" baseline="0" noProof="0">
              <a:ln>
                <a:noFill/>
              </a:ln>
              <a:solidFill>
                <a:srgbClr val="55579E"/>
              </a:solidFill>
              <a:effectLst/>
              <a:uLnTx/>
              <a:uFillTx/>
              <a:latin typeface="Montserrat" panose="00000500000000000000" pitchFamily="2" charset="0"/>
              <a:ea typeface="+mn-ea"/>
              <a:cs typeface="+mn-cs"/>
              <a:sym typeface="Arial"/>
            </a:endParaRPr>
          </a:p>
        </p:txBody>
      </p:sp>
      <p:sp>
        <p:nvSpPr>
          <p:cNvPr id="21" name="Titre 1">
            <a:extLst>
              <a:ext uri="{FF2B5EF4-FFF2-40B4-BE49-F238E27FC236}">
                <a16:creationId xmlns:a16="http://schemas.microsoft.com/office/drawing/2014/main" id="{F20CB912-D28C-42E1-A1E7-845530AF2CE8}"/>
              </a:ext>
            </a:extLst>
          </p:cNvPr>
          <p:cNvSpPr>
            <a:spLocks noGrp="1"/>
          </p:cNvSpPr>
          <p:nvPr>
            <p:ph type="title"/>
          </p:nvPr>
        </p:nvSpPr>
        <p:spPr>
          <a:xfrm>
            <a:off x="1075136" y="298307"/>
            <a:ext cx="10272131" cy="384043"/>
          </a:xfrm>
        </p:spPr>
        <p:txBody>
          <a:bodyPr/>
          <a:lstStyle/>
          <a:p>
            <a:r>
              <a:rPr lang="fr-FR" sz="2000" dirty="0"/>
              <a:t>Souscription d’un CTO avec de l’Emprunt BPCE</a:t>
            </a:r>
          </a:p>
        </p:txBody>
      </p:sp>
      <p:cxnSp>
        <p:nvCxnSpPr>
          <p:cNvPr id="27" name="Connecteur droit avec flèche 26">
            <a:extLst>
              <a:ext uri="{FF2B5EF4-FFF2-40B4-BE49-F238E27FC236}">
                <a16:creationId xmlns:a16="http://schemas.microsoft.com/office/drawing/2014/main" id="{3A997D00-4E90-40A5-A746-AF7C1ABB5FDD}"/>
              </a:ext>
            </a:extLst>
          </p:cNvPr>
          <p:cNvCxnSpPr>
            <a:cxnSpLocks/>
            <a:stCxn id="7" idx="3"/>
          </p:cNvCxnSpPr>
          <p:nvPr/>
        </p:nvCxnSpPr>
        <p:spPr>
          <a:xfrm>
            <a:off x="4675395" y="3333134"/>
            <a:ext cx="1420605" cy="0"/>
          </a:xfrm>
          <a:prstGeom prst="straightConnector1">
            <a:avLst/>
          </a:prstGeom>
          <a:ln>
            <a:solidFill>
              <a:schemeClr val="accent2">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8" name="Rectangle : coins arrondis 27">
            <a:extLst>
              <a:ext uri="{FF2B5EF4-FFF2-40B4-BE49-F238E27FC236}">
                <a16:creationId xmlns:a16="http://schemas.microsoft.com/office/drawing/2014/main" id="{E4A8D756-4A13-42D8-BE81-8762C56BF40B}"/>
              </a:ext>
            </a:extLst>
          </p:cNvPr>
          <p:cNvSpPr/>
          <p:nvPr/>
        </p:nvSpPr>
        <p:spPr>
          <a:xfrm>
            <a:off x="6096000" y="3189133"/>
            <a:ext cx="5614219" cy="50259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Flèche : bas 28">
            <a:extLst>
              <a:ext uri="{FF2B5EF4-FFF2-40B4-BE49-F238E27FC236}">
                <a16:creationId xmlns:a16="http://schemas.microsoft.com/office/drawing/2014/main" id="{92C1DBA4-F508-4CD8-AB89-0D51B9184F48}"/>
              </a:ext>
            </a:extLst>
          </p:cNvPr>
          <p:cNvSpPr/>
          <p:nvPr/>
        </p:nvSpPr>
        <p:spPr>
          <a:xfrm>
            <a:off x="11224364" y="2508470"/>
            <a:ext cx="245806" cy="392555"/>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Ellipse 34">
            <a:extLst>
              <a:ext uri="{FF2B5EF4-FFF2-40B4-BE49-F238E27FC236}">
                <a16:creationId xmlns:a16="http://schemas.microsoft.com/office/drawing/2014/main" id="{A03652B7-8FBA-4205-ABD7-B180AFD6035D}"/>
              </a:ext>
            </a:extLst>
          </p:cNvPr>
          <p:cNvSpPr/>
          <p:nvPr/>
        </p:nvSpPr>
        <p:spPr>
          <a:xfrm>
            <a:off x="844733" y="318913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67" b="1" i="0" u="none" strike="noStrike" kern="0" cap="none" spc="0" normalizeH="0" baseline="0" noProof="0">
                <a:ln>
                  <a:noFill/>
                </a:ln>
                <a:solidFill>
                  <a:srgbClr val="FFFFFF"/>
                </a:solidFill>
                <a:effectLst/>
                <a:uLnTx/>
                <a:uFillTx/>
                <a:latin typeface="Montserrat SemiBold" panose="00000700000000000000" pitchFamily="2" charset="0"/>
                <a:ea typeface="+mn-ea"/>
                <a:cs typeface="+mn-cs"/>
                <a:sym typeface="Arial"/>
              </a:rPr>
              <a:t>9</a:t>
            </a:r>
          </a:p>
        </p:txBody>
      </p:sp>
      <p:sp>
        <p:nvSpPr>
          <p:cNvPr id="6" name="Rectangle 5">
            <a:extLst>
              <a:ext uri="{FF2B5EF4-FFF2-40B4-BE49-F238E27FC236}">
                <a16:creationId xmlns:a16="http://schemas.microsoft.com/office/drawing/2014/main" id="{9E61B847-C01C-4248-AA62-30B926A6BBF6}"/>
              </a:ext>
            </a:extLst>
          </p:cNvPr>
          <p:cNvSpPr/>
          <p:nvPr/>
        </p:nvSpPr>
        <p:spPr>
          <a:xfrm>
            <a:off x="4578569" y="765236"/>
            <a:ext cx="465379" cy="3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Espace réservé du texte 14">
            <a:extLst>
              <a:ext uri="{FF2B5EF4-FFF2-40B4-BE49-F238E27FC236}">
                <a16:creationId xmlns:a16="http://schemas.microsoft.com/office/drawing/2014/main" id="{694E7546-F214-4C7F-9414-FE0EF207D0DA}"/>
              </a:ext>
            </a:extLst>
          </p:cNvPr>
          <p:cNvSpPr txBox="1">
            <a:spLocks/>
          </p:cNvSpPr>
          <p:nvPr/>
        </p:nvSpPr>
        <p:spPr>
          <a:xfrm>
            <a:off x="1080828" y="765237"/>
            <a:ext cx="3497741" cy="396000"/>
          </a:xfrm>
          <a:prstGeom prst="rect">
            <a:avLst/>
          </a:prstGeom>
          <a:solidFill>
            <a:schemeClr val="bg2"/>
          </a:solidFill>
        </p:spPr>
        <p:txBody>
          <a:bodyPr vert="horz" lIns="0" tIns="0" rIns="0" bIns="0" rtlCol="0" anchor="ctr">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2133" b="0" i="0" u="none" strike="noStrike" cap="none" baseline="0">
                <a:solidFill>
                  <a:srgbClr val="B24388"/>
                </a:solidFill>
                <a:latin typeface="Montserrat SemiBold" panose="00000700000000000000" pitchFamily="50" charset="0"/>
                <a:ea typeface="Arial"/>
                <a:cs typeface="Arial"/>
                <a:sym typeface="Arial"/>
              </a:defRPr>
            </a:lvl1pPr>
            <a:lvl2pPr marL="609585" marR="0" lvl="1" indent="0" algn="l" rtl="0" eaLnBrk="1" hangingPunct="1">
              <a:lnSpc>
                <a:spcPct val="100000"/>
              </a:lnSpc>
              <a:spcBef>
                <a:spcPts val="0"/>
              </a:spcBef>
              <a:spcAft>
                <a:spcPts val="0"/>
              </a:spcAft>
              <a:buClr>
                <a:schemeClr val="accent1"/>
              </a:buClr>
              <a:buFont typeface="Symbol" panose="05050102010706020507" pitchFamily="18" charset="2"/>
              <a:buNone/>
              <a:defRPr sz="1600" b="0" i="0" u="none" strike="noStrike" cap="none">
                <a:solidFill>
                  <a:schemeClr val="bg1"/>
                </a:solidFill>
                <a:latin typeface="+mn-lt"/>
                <a:ea typeface="Arial"/>
                <a:cs typeface="Arial"/>
                <a:sym typeface="Arial"/>
              </a:defRPr>
            </a:lvl2pPr>
            <a:lvl3pPr marL="1219170" marR="0" lvl="2" indent="0" algn="l" rtl="0" eaLnBrk="1" hangingPunct="1">
              <a:lnSpc>
                <a:spcPct val="100000"/>
              </a:lnSpc>
              <a:spcBef>
                <a:spcPts val="0"/>
              </a:spcBef>
              <a:spcAft>
                <a:spcPts val="0"/>
              </a:spcAft>
              <a:buClr>
                <a:srgbClr val="EC624A"/>
              </a:buClr>
              <a:buFont typeface="Courier New" panose="02070309020205020404" pitchFamily="49" charset="0"/>
              <a:buNone/>
              <a:defRPr sz="1600" b="0" i="0" u="none" strike="noStrike" cap="none">
                <a:solidFill>
                  <a:schemeClr val="bg1"/>
                </a:solidFill>
                <a:latin typeface="+mn-lt"/>
                <a:ea typeface="Arial"/>
                <a:cs typeface="Arial"/>
                <a:sym typeface="Arial"/>
              </a:defRPr>
            </a:lvl3pPr>
            <a:lvl4pPr marL="1828754" marR="0" lvl="3" indent="0" algn="l" rtl="0" eaLnBrk="1" hangingPunct="1">
              <a:lnSpc>
                <a:spcPct val="100000"/>
              </a:lnSpc>
              <a:spcBef>
                <a:spcPts val="0"/>
              </a:spcBef>
              <a:spcAft>
                <a:spcPts val="0"/>
              </a:spcAft>
              <a:buClr>
                <a:schemeClr val="accent2"/>
              </a:buClr>
              <a:buFont typeface="Arial" panose="020B0604020202020204" pitchFamily="34" charset="0"/>
              <a:buNone/>
              <a:defRPr sz="1600" b="0" i="0" u="none" strike="noStrike" cap="none">
                <a:solidFill>
                  <a:schemeClr val="bg1"/>
                </a:solidFill>
                <a:latin typeface="+mn-lt"/>
                <a:ea typeface="Arial"/>
                <a:cs typeface="Arial"/>
                <a:sym typeface="Arial"/>
              </a:defRPr>
            </a:lvl4pPr>
            <a:lvl5pPr marL="2438339" marR="0" lvl="4" indent="0" algn="l" rtl="0" eaLnBrk="1" hangingPunct="1">
              <a:lnSpc>
                <a:spcPct val="100000"/>
              </a:lnSpc>
              <a:spcBef>
                <a:spcPts val="0"/>
              </a:spcBef>
              <a:spcAft>
                <a:spcPts val="0"/>
              </a:spcAft>
              <a:buNone/>
              <a:defRPr sz="16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285750" marR="0" lvl="0" indent="-285750"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Ø"/>
              <a:tabLst/>
              <a:defRPr/>
            </a:pPr>
            <a:r>
              <a:rPr kumimoji="0" lang="fr-FR" sz="1600" b="0" i="0" u="none" strike="noStrike" kern="0" cap="none" spc="0" normalizeH="0" baseline="0" noProof="0">
                <a:ln>
                  <a:noFill/>
                </a:ln>
                <a:solidFill>
                  <a:srgbClr val="FFFFFF"/>
                </a:solidFill>
                <a:effectLst/>
                <a:uLnTx/>
                <a:uFillTx/>
                <a:latin typeface="Montserrat SemiBold" panose="00000700000000000000" pitchFamily="50" charset="0"/>
                <a:cs typeface="Arial"/>
                <a:sym typeface="Arial"/>
              </a:rPr>
              <a:t>Synthèse des opérations</a:t>
            </a:r>
          </a:p>
        </p:txBody>
      </p:sp>
      <p:pic>
        <p:nvPicPr>
          <p:cNvPr id="26" name="Image 25">
            <a:extLst>
              <a:ext uri="{FF2B5EF4-FFF2-40B4-BE49-F238E27FC236}">
                <a16:creationId xmlns:a16="http://schemas.microsoft.com/office/drawing/2014/main" id="{1A26FE38-9190-41EC-BEF5-557D950FCB7B}"/>
              </a:ext>
            </a:extLst>
          </p:cNvPr>
          <p:cNvPicPr>
            <a:picLocks noChangeAspect="1"/>
          </p:cNvPicPr>
          <p:nvPr/>
        </p:nvPicPr>
        <p:blipFill rotWithShape="1">
          <a:blip r:embed="rId3"/>
          <a:srcRect l="87706" t="31040" r="6184" b="65208"/>
          <a:stretch/>
        </p:blipFill>
        <p:spPr>
          <a:xfrm>
            <a:off x="9025201" y="3279143"/>
            <a:ext cx="415135" cy="299713"/>
          </a:xfrm>
          <a:prstGeom prst="rect">
            <a:avLst/>
          </a:prstGeom>
        </p:spPr>
      </p:pic>
      <p:sp>
        <p:nvSpPr>
          <p:cNvPr id="31" name="Ellipse 30">
            <a:extLst>
              <a:ext uri="{FF2B5EF4-FFF2-40B4-BE49-F238E27FC236}">
                <a16:creationId xmlns:a16="http://schemas.microsoft.com/office/drawing/2014/main" id="{93929F2C-DF5E-427A-87BA-AC7BC156B897}"/>
              </a:ext>
            </a:extLst>
          </p:cNvPr>
          <p:cNvSpPr/>
          <p:nvPr/>
        </p:nvSpPr>
        <p:spPr>
          <a:xfrm>
            <a:off x="8888361"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2" name="Ellipse 31">
            <a:extLst>
              <a:ext uri="{FF2B5EF4-FFF2-40B4-BE49-F238E27FC236}">
                <a16:creationId xmlns:a16="http://schemas.microsoft.com/office/drawing/2014/main" id="{630DD758-FBBF-46A0-874A-A1AD837D88DF}"/>
              </a:ext>
            </a:extLst>
          </p:cNvPr>
          <p:cNvSpPr/>
          <p:nvPr/>
        </p:nvSpPr>
        <p:spPr>
          <a:xfrm>
            <a:off x="90537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3" name="Ellipse 32">
            <a:extLst>
              <a:ext uri="{FF2B5EF4-FFF2-40B4-BE49-F238E27FC236}">
                <a16:creationId xmlns:a16="http://schemas.microsoft.com/office/drawing/2014/main" id="{BE7D6F00-8687-4546-86F1-5ED163F3F431}"/>
              </a:ext>
            </a:extLst>
          </p:cNvPr>
          <p:cNvSpPr/>
          <p:nvPr/>
        </p:nvSpPr>
        <p:spPr>
          <a:xfrm>
            <a:off x="9358789"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4" name="Ellipse 33">
            <a:extLst>
              <a:ext uri="{FF2B5EF4-FFF2-40B4-BE49-F238E27FC236}">
                <a16:creationId xmlns:a16="http://schemas.microsoft.com/office/drawing/2014/main" id="{833B9F9F-827E-40E0-8946-AD81B1991624}"/>
              </a:ext>
            </a:extLst>
          </p:cNvPr>
          <p:cNvSpPr/>
          <p:nvPr/>
        </p:nvSpPr>
        <p:spPr>
          <a:xfrm>
            <a:off x="9515598"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6" name="Ellipse 35">
            <a:extLst>
              <a:ext uri="{FF2B5EF4-FFF2-40B4-BE49-F238E27FC236}">
                <a16:creationId xmlns:a16="http://schemas.microsoft.com/office/drawing/2014/main" id="{A8E5FB87-B5F8-4350-BE27-88A3FF409A5E}"/>
              </a:ext>
            </a:extLst>
          </p:cNvPr>
          <p:cNvSpPr/>
          <p:nvPr/>
        </p:nvSpPr>
        <p:spPr>
          <a:xfrm>
            <a:off x="9672408"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Ellipse 36">
            <a:extLst>
              <a:ext uri="{FF2B5EF4-FFF2-40B4-BE49-F238E27FC236}">
                <a16:creationId xmlns:a16="http://schemas.microsoft.com/office/drawing/2014/main" id="{5A29924F-EC9F-4C4C-B6E6-E9ADC7A6C2DC}"/>
              </a:ext>
            </a:extLst>
          </p:cNvPr>
          <p:cNvSpPr/>
          <p:nvPr/>
        </p:nvSpPr>
        <p:spPr>
          <a:xfrm>
            <a:off x="9206133" y="418328"/>
            <a:ext cx="138415"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867"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9" name="Image 8" descr="Une image contenant texte, clipart&#10;&#10;Description générée automatiquement">
            <a:extLst>
              <a:ext uri="{FF2B5EF4-FFF2-40B4-BE49-F238E27FC236}">
                <a16:creationId xmlns:a16="http://schemas.microsoft.com/office/drawing/2014/main" id="{1C15DA36-4EF9-E468-568E-C5673DBEE783}"/>
              </a:ext>
            </a:extLst>
          </p:cNvPr>
          <p:cNvPicPr>
            <a:picLocks noChangeAspect="1"/>
          </p:cNvPicPr>
          <p:nvPr/>
        </p:nvPicPr>
        <p:blipFill>
          <a:blip r:embed="rId4"/>
          <a:stretch>
            <a:fillRect/>
          </a:stretch>
        </p:blipFill>
        <p:spPr>
          <a:xfrm>
            <a:off x="11283203" y="234853"/>
            <a:ext cx="721028" cy="721028"/>
          </a:xfrm>
          <a:prstGeom prst="rect">
            <a:avLst/>
          </a:prstGeom>
        </p:spPr>
      </p:pic>
    </p:spTree>
    <p:extLst>
      <p:ext uri="{BB962C8B-B14F-4D97-AF65-F5344CB8AC3E}">
        <p14:creationId xmlns:p14="http://schemas.microsoft.com/office/powerpoint/2010/main" val="608920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1567101" y="2644181"/>
            <a:ext cx="10849205" cy="449816"/>
          </a:xfrm>
        </p:spPr>
        <p:txBody>
          <a:bodyPr/>
          <a:lstStyle/>
          <a:p>
            <a:r>
              <a:rPr lang="fr-FR"/>
              <a:t>Parcours O2S (personnes physiques et morales)</a:t>
            </a:r>
            <a:br>
              <a:rPr lang="fr-FR"/>
            </a:br>
            <a:endParaRPr lang="fr-FR"/>
          </a:p>
        </p:txBody>
      </p:sp>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2"/>
          <a:stretch>
            <a:fillRect/>
          </a:stretch>
        </p:blipFill>
        <p:spPr>
          <a:xfrm>
            <a:off x="10998200" y="235069"/>
            <a:ext cx="693617" cy="683707"/>
          </a:xfrm>
          <a:prstGeom prst="rect">
            <a:avLst/>
          </a:prstGeom>
        </p:spPr>
      </p:pic>
      <p:sp>
        <p:nvSpPr>
          <p:cNvPr id="7" name="Rectangle 6">
            <a:extLst>
              <a:ext uri="{FF2B5EF4-FFF2-40B4-BE49-F238E27FC236}">
                <a16:creationId xmlns:a16="http://schemas.microsoft.com/office/drawing/2014/main" id="{33C66D89-5BBB-4C1C-97BB-66FC667EB70C}"/>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535788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365B66-F70F-4493-9582-2C30E52129F7}"/>
              </a:ext>
            </a:extLst>
          </p:cNvPr>
          <p:cNvSpPr>
            <a:spLocks noGrp="1"/>
          </p:cNvSpPr>
          <p:nvPr>
            <p:ph type="title"/>
          </p:nvPr>
        </p:nvSpPr>
        <p:spPr>
          <a:xfrm>
            <a:off x="1199457" y="259200"/>
            <a:ext cx="8798548" cy="423706"/>
          </a:xfrm>
        </p:spPr>
        <p:txBody>
          <a:bodyPr/>
          <a:lstStyle/>
          <a:p>
            <a:r>
              <a:rPr lang="fr-FR" dirty="0"/>
              <a:t>Parcours et paramétrage de l’ émission dans O2S</a:t>
            </a:r>
          </a:p>
        </p:txBody>
      </p:sp>
      <p:pic>
        <p:nvPicPr>
          <p:cNvPr id="8" name="Image 7">
            <a:extLst>
              <a:ext uri="{FF2B5EF4-FFF2-40B4-BE49-F238E27FC236}">
                <a16:creationId xmlns:a16="http://schemas.microsoft.com/office/drawing/2014/main" id="{BD420E6C-D1C0-48B7-8B99-E54DE406B476}"/>
              </a:ext>
            </a:extLst>
          </p:cNvPr>
          <p:cNvPicPr>
            <a:picLocks noChangeAspect="1"/>
          </p:cNvPicPr>
          <p:nvPr/>
        </p:nvPicPr>
        <p:blipFill>
          <a:blip r:embed="rId2"/>
          <a:stretch>
            <a:fillRect/>
          </a:stretch>
        </p:blipFill>
        <p:spPr>
          <a:xfrm>
            <a:off x="10945968" y="187011"/>
            <a:ext cx="693617" cy="683707"/>
          </a:xfrm>
          <a:prstGeom prst="rect">
            <a:avLst/>
          </a:prstGeom>
        </p:spPr>
      </p:pic>
      <p:sp>
        <p:nvSpPr>
          <p:cNvPr id="6" name="Rectangle 5">
            <a:extLst>
              <a:ext uri="{FF2B5EF4-FFF2-40B4-BE49-F238E27FC236}">
                <a16:creationId xmlns:a16="http://schemas.microsoft.com/office/drawing/2014/main" id="{AAAC022B-3696-4849-8B4E-8DD0A858FAB4}"/>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0" name="Espace réservé du contenu 3">
            <a:extLst>
              <a:ext uri="{FF2B5EF4-FFF2-40B4-BE49-F238E27FC236}">
                <a16:creationId xmlns:a16="http://schemas.microsoft.com/office/drawing/2014/main" id="{D17CF5A0-CA88-4E79-89CD-EDA1FE8DF916}"/>
              </a:ext>
            </a:extLst>
          </p:cNvPr>
          <p:cNvSpPr txBox="1">
            <a:spLocks/>
          </p:cNvSpPr>
          <p:nvPr/>
        </p:nvSpPr>
        <p:spPr>
          <a:xfrm>
            <a:off x="888307" y="2110994"/>
            <a:ext cx="10273141" cy="4950084"/>
          </a:xfrm>
          <a:prstGeom prst="rect">
            <a:avLst/>
          </a:prstGeom>
        </p:spPr>
        <p:txBody>
          <a:bodyPr/>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1"/>
            <a:r>
              <a:rPr lang="fr-FR" dirty="0"/>
              <a:t>La commercialisation de l’émission BPCE ne modifie en rien le parcours classique dans O2S.</a:t>
            </a:r>
          </a:p>
          <a:p>
            <a:pPr lvl="1"/>
            <a:endParaRPr lang="fr-FR" dirty="0">
              <a:highlight>
                <a:srgbClr val="FFFF00"/>
              </a:highlight>
            </a:endParaRPr>
          </a:p>
          <a:p>
            <a:pPr lvl="1"/>
            <a:r>
              <a:rPr lang="fr-FR" dirty="0"/>
              <a:t>L’émission sera disponible le 21 septembre 2022 à 9 heures.</a:t>
            </a:r>
          </a:p>
          <a:p>
            <a:pPr lvl="1"/>
            <a:endParaRPr lang="fr-FR" sz="933" dirty="0"/>
          </a:p>
          <a:p>
            <a:pPr>
              <a:buFont typeface="Symbol" panose="05050102010706020507" pitchFamily="18" charset="2"/>
              <a:buChar char="Þ"/>
            </a:pPr>
            <a:endParaRPr lang="fr-FR" dirty="0"/>
          </a:p>
        </p:txBody>
      </p:sp>
    </p:spTree>
    <p:extLst>
      <p:ext uri="{BB962C8B-B14F-4D97-AF65-F5344CB8AC3E}">
        <p14:creationId xmlns:p14="http://schemas.microsoft.com/office/powerpoint/2010/main" val="1472980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a:spLocks noGrp="1"/>
          </p:cNvSpPr>
          <p:nvPr>
            <p:ph type="title"/>
          </p:nvPr>
        </p:nvSpPr>
        <p:spPr>
          <a:xfrm>
            <a:off x="2528202" y="2524439"/>
            <a:ext cx="6412598" cy="449816"/>
          </a:xfrm>
        </p:spPr>
        <p:txBody>
          <a:bodyPr/>
          <a:lstStyle/>
          <a:p>
            <a:pPr algn="ctr"/>
            <a:r>
              <a:rPr lang="fr-FR" dirty="0"/>
              <a:t>Parcours personnes morales</a:t>
            </a:r>
            <a:br>
              <a:rPr lang="fr-FR" dirty="0"/>
            </a:br>
            <a:r>
              <a:rPr lang="fr-FR" dirty="0"/>
              <a:t>« 0199PM »</a:t>
            </a:r>
          </a:p>
        </p:txBody>
      </p:sp>
      <p:pic>
        <p:nvPicPr>
          <p:cNvPr id="5" name="Image 4">
            <a:extLst>
              <a:ext uri="{FF2B5EF4-FFF2-40B4-BE49-F238E27FC236}">
                <a16:creationId xmlns:a16="http://schemas.microsoft.com/office/drawing/2014/main" id="{FE8B3413-E532-429B-82A7-A5ADB9218847}"/>
              </a:ext>
            </a:extLst>
          </p:cNvPr>
          <p:cNvPicPr>
            <a:picLocks noChangeAspect="1"/>
          </p:cNvPicPr>
          <p:nvPr/>
        </p:nvPicPr>
        <p:blipFill>
          <a:blip r:embed="rId2"/>
          <a:stretch>
            <a:fillRect/>
          </a:stretch>
        </p:blipFill>
        <p:spPr>
          <a:xfrm>
            <a:off x="3521519" y="6475153"/>
            <a:ext cx="6169687" cy="286537"/>
          </a:xfrm>
          <a:prstGeom prst="rect">
            <a:avLst/>
          </a:prstGeom>
        </p:spPr>
      </p:pic>
      <p:pic>
        <p:nvPicPr>
          <p:cNvPr id="4" name="Image 3">
            <a:extLst>
              <a:ext uri="{FF2B5EF4-FFF2-40B4-BE49-F238E27FC236}">
                <a16:creationId xmlns:a16="http://schemas.microsoft.com/office/drawing/2014/main" id="{2F9096FB-3B09-4DE8-97CC-145A6A850B91}"/>
              </a:ext>
            </a:extLst>
          </p:cNvPr>
          <p:cNvPicPr>
            <a:picLocks noChangeAspect="1"/>
          </p:cNvPicPr>
          <p:nvPr/>
        </p:nvPicPr>
        <p:blipFill>
          <a:blip r:embed="rId3"/>
          <a:stretch>
            <a:fillRect/>
          </a:stretch>
        </p:blipFill>
        <p:spPr>
          <a:xfrm>
            <a:off x="11142562" y="261353"/>
            <a:ext cx="693617" cy="683707"/>
          </a:xfrm>
          <a:prstGeom prst="rect">
            <a:avLst/>
          </a:prstGeom>
        </p:spPr>
      </p:pic>
    </p:spTree>
    <p:extLst>
      <p:ext uri="{BB962C8B-B14F-4D97-AF65-F5344CB8AC3E}">
        <p14:creationId xmlns:p14="http://schemas.microsoft.com/office/powerpoint/2010/main" val="3469139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4D5A51-4937-418E-9031-5AF22621FF4A}" type="slidenum">
              <a:rPr kumimoji="0" lang="fr-FR" altLang="fr-FR" sz="1800" b="0" i="0" u="none" strike="noStrike" kern="1200" cap="none" spc="0" normalizeH="0" baseline="0" noProof="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fr-FR" alt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0722" name="Rectangle 2"/>
          <p:cNvSpPr>
            <a:spLocks noGrp="1" noChangeArrowheads="1"/>
          </p:cNvSpPr>
          <p:nvPr>
            <p:ph type="title"/>
          </p:nvPr>
        </p:nvSpPr>
        <p:spPr>
          <a:xfrm>
            <a:off x="1185412" y="354119"/>
            <a:ext cx="7416800" cy="872797"/>
          </a:xfrm>
        </p:spPr>
        <p:txBody>
          <a:bodyPr/>
          <a:lstStyle/>
          <a:p>
            <a:r>
              <a:rPr lang="fr-FR" altLang="fr-FR" b="1" dirty="0">
                <a:latin typeface="Montserrat" panose="00000500000000000000" pitchFamily="2" charset="0"/>
              </a:rPr>
              <a:t>Parcours PM : principes généraux</a:t>
            </a:r>
          </a:p>
        </p:txBody>
      </p:sp>
      <p:sp>
        <p:nvSpPr>
          <p:cNvPr id="6" name="Rectangle 3"/>
          <p:cNvSpPr txBox="1">
            <a:spLocks noChangeArrowheads="1"/>
          </p:cNvSpPr>
          <p:nvPr/>
        </p:nvSpPr>
        <p:spPr bwMode="auto">
          <a:xfrm>
            <a:off x="378656" y="1581040"/>
            <a:ext cx="11647439" cy="2373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dirty="0">
                <a:ln>
                  <a:noFill/>
                </a:ln>
                <a:solidFill>
                  <a:schemeClr val="tx2"/>
                </a:solidFill>
                <a:effectLst/>
                <a:uLnTx/>
                <a:uFillTx/>
                <a:latin typeface="Arial"/>
                <a:ea typeface="+mn-ea"/>
                <a:cs typeface="Arial"/>
              </a:rPr>
              <a:t>Tous les clients (sous réserve que les statuts les y autorisent) sont éligibles à l’Emprunt BPCE (C1 /R1),</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Utilisation du Parcours existant sans modification sur le CTO </a:t>
            </a:r>
            <a:r>
              <a:rPr kumimoji="0" lang="fr-FR" altLang="fr-FR" sz="1600" b="0" i="0" u="none" strike="noStrike" kern="0" cap="none" spc="0" normalizeH="0" baseline="0" noProof="0" dirty="0">
                <a:ln>
                  <a:noFill/>
                </a:ln>
                <a:solidFill>
                  <a:srgbClr val="000000"/>
                </a:solidFill>
                <a:effectLst/>
                <a:uLnTx/>
                <a:uFillTx/>
                <a:latin typeface="Arial"/>
                <a:ea typeface="+mn-ea"/>
                <a:cs typeface="Arial"/>
                <a:sym typeface="Wingdings" panose="05000000000000000000" pitchFamily="2" charset="2"/>
              </a:rPr>
              <a:t></a:t>
            </a: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tous les projets sont éligibles à l’Emprunt BPCE,</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1" i="0" u="none" strike="noStrike" kern="0" cap="none" spc="0" normalizeH="0" baseline="0" noProof="0" dirty="0">
                <a:ln>
                  <a:noFill/>
                </a:ln>
                <a:solidFill>
                  <a:srgbClr val="B34A8C"/>
                </a:solidFill>
                <a:effectLst/>
                <a:uLnTx/>
                <a:uFillTx/>
                <a:latin typeface="Arial"/>
                <a:ea typeface="+mn-ea"/>
                <a:cs typeface="Arial"/>
              </a:rPr>
              <a:t>L’emprunt BPCE ne sera pas intégré dans les portefeuilles modèles, </a:t>
            </a: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Sans modification par rapport au mode de fonctionnement existant, </a:t>
            </a:r>
            <a:r>
              <a:rPr kumimoji="0" lang="fr-FR" altLang="fr-FR" sz="1600" b="1" i="0" u="none" strike="noStrike" kern="0" cap="none" spc="0" normalizeH="0" baseline="0" noProof="0" dirty="0">
                <a:ln>
                  <a:noFill/>
                </a:ln>
                <a:solidFill>
                  <a:srgbClr val="B34A8C"/>
                </a:solidFill>
                <a:effectLst/>
                <a:uLnTx/>
                <a:uFillTx/>
                <a:latin typeface="Arial"/>
                <a:ea typeface="+mn-ea"/>
                <a:cs typeface="Arial"/>
              </a:rPr>
              <a:t>le client </a:t>
            </a:r>
            <a:r>
              <a:rPr kumimoji="0" lang="fr-FR" altLang="fr-FR" sz="1600" b="0" i="0" u="none" strike="noStrike" kern="0" cap="none" spc="0" normalizeH="0" baseline="0" noProof="0" dirty="0">
                <a:ln>
                  <a:noFill/>
                </a:ln>
                <a:solidFill>
                  <a:srgbClr val="000000"/>
                </a:solidFill>
                <a:effectLst/>
                <a:uLnTx/>
                <a:uFillTx/>
                <a:latin typeface="Arial"/>
                <a:ea typeface="+mn-ea"/>
                <a:cs typeface="Arial"/>
              </a:rPr>
              <a:t>peut toujours, sur sa demande, expresse, </a:t>
            </a:r>
            <a:r>
              <a:rPr kumimoji="0" lang="fr-FR" altLang="fr-FR" sz="1600" b="1" i="0" u="none" strike="noStrike" kern="0" cap="none" spc="0" normalizeH="0" baseline="0" noProof="0" dirty="0">
                <a:ln>
                  <a:noFill/>
                </a:ln>
                <a:solidFill>
                  <a:srgbClr val="B34A8C"/>
                </a:solidFill>
                <a:effectLst/>
                <a:uLnTx/>
                <a:uFillTx/>
                <a:latin typeface="Arial"/>
                <a:ea typeface="+mn-ea"/>
                <a:cs typeface="Arial"/>
              </a:rPr>
              <a:t>déroger au conseil donné par l'établissement </a:t>
            </a:r>
          </a:p>
          <a:p>
            <a:pPr marL="0" marR="0" lvl="0" indent="0" algn="just" defTabSz="1219170" rtl="0" eaLnBrk="1" fontAlgn="auto" latinLnBrk="0" hangingPunct="1">
              <a:lnSpc>
                <a:spcPct val="100000"/>
              </a:lnSpc>
              <a:spcBef>
                <a:spcPts val="0"/>
              </a:spcBef>
              <a:spcAft>
                <a:spcPts val="0"/>
              </a:spcAft>
              <a:buClrTx/>
              <a:buSzTx/>
              <a:buFont typeface="Wingdings" pitchFamily="2" charset="2"/>
              <a:buNone/>
              <a:tabLst/>
              <a:defRPr/>
            </a:pPr>
            <a:endParaRPr kumimoji="0" lang="fr-FR" sz="16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kumimoji="0" lang="fr-FR" altLang="fr-FR"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a:t>
            </a: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dirty="0">
                <a:ln>
                  <a:noFill/>
                </a:ln>
                <a:solidFill>
                  <a:srgbClr val="000000"/>
                </a:solidFill>
                <a:effectLst/>
                <a:uLnTx/>
                <a:uFillTx/>
                <a:latin typeface="Arial"/>
                <a:ea typeface="+mn-ea"/>
                <a:cs typeface="Arial"/>
              </a:rPr>
              <a:t>		</a:t>
            </a:r>
            <a:endPar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dirty="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dirty="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pic>
        <p:nvPicPr>
          <p:cNvPr id="3" name="Image 2">
            <a:extLst>
              <a:ext uri="{FF2B5EF4-FFF2-40B4-BE49-F238E27FC236}">
                <a16:creationId xmlns:a16="http://schemas.microsoft.com/office/drawing/2014/main" id="{3422F5E8-58E5-40E8-B0E8-EF5A1079FDAD}"/>
              </a:ext>
            </a:extLst>
          </p:cNvPr>
          <p:cNvPicPr>
            <a:picLocks noChangeAspect="1"/>
          </p:cNvPicPr>
          <p:nvPr/>
        </p:nvPicPr>
        <p:blipFill>
          <a:blip r:embed="rId3"/>
          <a:stretch>
            <a:fillRect/>
          </a:stretch>
        </p:blipFill>
        <p:spPr>
          <a:xfrm>
            <a:off x="3564049" y="6477300"/>
            <a:ext cx="6169687" cy="286537"/>
          </a:xfrm>
          <a:prstGeom prst="rect">
            <a:avLst/>
          </a:prstGeom>
        </p:spPr>
      </p:pic>
      <p:pic>
        <p:nvPicPr>
          <p:cNvPr id="8" name="Image 7">
            <a:extLst>
              <a:ext uri="{FF2B5EF4-FFF2-40B4-BE49-F238E27FC236}">
                <a16:creationId xmlns:a16="http://schemas.microsoft.com/office/drawing/2014/main" id="{EF1AC7A2-E180-4DC6-B590-906F074AA7DB}"/>
              </a:ext>
            </a:extLst>
          </p:cNvPr>
          <p:cNvPicPr>
            <a:picLocks noChangeAspect="1"/>
          </p:cNvPicPr>
          <p:nvPr/>
        </p:nvPicPr>
        <p:blipFill>
          <a:blip r:embed="rId4"/>
          <a:stretch>
            <a:fillRect/>
          </a:stretch>
        </p:blipFill>
        <p:spPr>
          <a:xfrm>
            <a:off x="10857088" y="166641"/>
            <a:ext cx="721028" cy="721028"/>
          </a:xfrm>
          <a:prstGeom prst="rect">
            <a:avLst/>
          </a:prstGeom>
        </p:spPr>
      </p:pic>
      <p:sp>
        <p:nvSpPr>
          <p:cNvPr id="9" name="Rectangle 3">
            <a:extLst>
              <a:ext uri="{FF2B5EF4-FFF2-40B4-BE49-F238E27FC236}">
                <a16:creationId xmlns:a16="http://schemas.microsoft.com/office/drawing/2014/main" id="{E780E90D-EFDA-4699-B378-7C2F25C85C7C}"/>
              </a:ext>
            </a:extLst>
          </p:cNvPr>
          <p:cNvSpPr txBox="1">
            <a:spLocks noChangeArrowheads="1"/>
          </p:cNvSpPr>
          <p:nvPr/>
        </p:nvSpPr>
        <p:spPr bwMode="auto">
          <a:xfrm>
            <a:off x="1194398" y="5047854"/>
            <a:ext cx="9803204" cy="504082"/>
          </a:xfrm>
          <a:prstGeom prst="rect">
            <a:avLst/>
          </a:prstGeom>
          <a:solidFill>
            <a:schemeClr val="bg2"/>
          </a:solidFill>
          <a:ln>
            <a:noFill/>
          </a:ln>
          <a:effectLst/>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2" charset="2"/>
              <a:buChar char="n"/>
              <a:defRPr sz="1300">
                <a:solidFill>
                  <a:schemeClr val="tx1"/>
                </a:solidFill>
                <a:latin typeface="+mn-lt"/>
              </a:defRPr>
            </a:lvl9pPr>
          </a:lstStyle>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dirty="0">
                <a:ln>
                  <a:noFill/>
                </a:ln>
                <a:solidFill>
                  <a:srgbClr val="000000"/>
                </a:solidFill>
                <a:effectLst/>
                <a:uLnTx/>
                <a:uFillTx/>
                <a:latin typeface="Arial"/>
                <a:ea typeface="+mn-ea"/>
                <a:cs typeface="Arial"/>
              </a:rPr>
              <a:t>Slides suivants zoom sur les pages écran « LA PROPOSITION » dans le parcours PM</a:t>
            </a:r>
            <a:endParaRPr kumimoji="0" lang="fr-FR" altLang="fr-FR" sz="1600" b="1" i="0" u="none" strike="noStrike" kern="0" cap="none" spc="0" normalizeH="0" baseline="0" noProof="0" dirty="0">
              <a:ln>
                <a:noFill/>
              </a:ln>
              <a:solidFill>
                <a:srgbClr val="B34A8C"/>
              </a:solidFill>
              <a:effectLst/>
              <a:uLnTx/>
              <a:uFillTx/>
              <a:latin typeface="Arial"/>
              <a:ea typeface="+mn-ea"/>
              <a:cs typeface="Arial"/>
            </a:endParaRPr>
          </a:p>
          <a:p>
            <a:pPr marL="0" marR="0" lvl="0" indent="0" algn="just" defTabSz="1219170" rtl="0" eaLnBrk="1" fontAlgn="auto" latinLnBrk="0" hangingPunct="1">
              <a:lnSpc>
                <a:spcPct val="100000"/>
              </a:lnSpc>
              <a:spcBef>
                <a:spcPts val="0"/>
              </a:spcBef>
              <a:spcAft>
                <a:spcPts val="0"/>
              </a:spcAft>
              <a:buClrTx/>
              <a:buSzTx/>
              <a:buFont typeface="Wingdings" pitchFamily="2" charset="2"/>
              <a:buNone/>
              <a:tabLst/>
              <a:defRPr/>
            </a:pPr>
            <a:endParaRPr kumimoji="0" lang="fr-FR" sz="1600" b="1" i="0" u="none" strike="noStrike" kern="0" cap="none" spc="0" normalizeH="0" baseline="0" noProof="0" dirty="0">
              <a:ln>
                <a:noFill/>
              </a:ln>
              <a:solidFill>
                <a:srgbClr val="B34A8C"/>
              </a:solidFill>
              <a:effectLst/>
              <a:uLnTx/>
              <a:uFillTx/>
              <a:latin typeface="Montserrat" panose="00000500000000000000" pitchFamily="2" charset="0"/>
              <a:ea typeface="+mn-ea"/>
              <a:cs typeface="+mn-cs"/>
              <a:sym typeface="Wingdings" panose="05000000000000000000" pitchFamily="2" charset="2"/>
            </a:endParaRPr>
          </a:p>
          <a:p>
            <a:pPr marL="285750" marR="0" lvl="0" indent="-285750" algn="just" defTabSz="121917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r-FR" sz="1600" b="0" i="0" u="none" strike="noStrike" kern="0" cap="none" spc="0" normalizeH="0" baseline="0" noProof="0" dirty="0">
              <a:ln>
                <a:noFill/>
              </a:ln>
              <a:solidFill>
                <a:srgbClr val="000000"/>
              </a:solidFill>
              <a:effectLst/>
              <a:uLnTx/>
              <a:uFillTx/>
              <a:latin typeface="Montserrat" panose="00000500000000000000" pitchFamily="2" charset="0"/>
              <a:ea typeface="+mn-ea"/>
              <a:cs typeface="+mn-cs"/>
              <a:sym typeface="Wingdings" panose="05000000000000000000" pitchFamily="2" charset="2"/>
            </a:endParaRPr>
          </a:p>
          <a:p>
            <a:pPr marL="899795" marR="0" lvl="1" indent="-285750" algn="l" defTabSz="914400" rtl="0" eaLnBrk="0" fontAlgn="base" latinLnBrk="0" hangingPunct="0">
              <a:lnSpc>
                <a:spcPct val="150000"/>
              </a:lnSpc>
              <a:spcBef>
                <a:spcPts val="600"/>
              </a:spcBef>
              <a:spcAft>
                <a:spcPts val="0"/>
              </a:spcAft>
              <a:buClr>
                <a:srgbClr val="B34A8C"/>
              </a:buClr>
              <a:buSzPct val="80000"/>
              <a:buFont typeface="Arial" panose="020B0604020202020204" pitchFamily="34" charset="0"/>
              <a:buChar char="•"/>
              <a:tabLst/>
              <a:defRPr/>
            </a:pPr>
            <a:endParaRPr kumimoji="0" lang="fr-FR" altLang="fr-FR"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0" i="0" u="none" strike="noStrike" kern="0" cap="none" spc="0" normalizeH="0" baseline="0" noProof="0" dirty="0">
                <a:ln>
                  <a:noFill/>
                </a:ln>
                <a:solidFill>
                  <a:srgbClr val="000000"/>
                </a:solidFill>
                <a:effectLst/>
                <a:uLnTx/>
                <a:uFillTx/>
                <a:latin typeface="Arial"/>
                <a:ea typeface="+mn-ea"/>
                <a:cs typeface="Arial"/>
              </a:rPr>
              <a:t>		</a:t>
            </a:r>
          </a:p>
          <a:p>
            <a:pPr marL="614045" marR="0" lvl="1" indent="0" algn="l" defTabSz="914400" rtl="0" eaLnBrk="0" fontAlgn="base" latinLnBrk="0" hangingPunct="0">
              <a:lnSpc>
                <a:spcPct val="150000"/>
              </a:lnSpc>
              <a:spcBef>
                <a:spcPts val="600"/>
              </a:spcBef>
              <a:spcAft>
                <a:spcPts val="0"/>
              </a:spcAft>
              <a:buClr>
                <a:srgbClr val="B34A8C"/>
              </a:buClr>
              <a:buSzPct val="80000"/>
              <a:buFont typeface="Arial Black" pitchFamily="34" charset="0"/>
              <a:buNone/>
              <a:tabLst/>
              <a:defRPr/>
            </a:pPr>
            <a:r>
              <a:rPr kumimoji="0" lang="fr-FR" altLang="fr-FR" sz="1600" b="1" i="0" u="none" strike="noStrike" kern="0" cap="none" spc="0" normalizeH="0" baseline="0" noProof="0" dirty="0">
                <a:ln>
                  <a:noFill/>
                </a:ln>
                <a:solidFill>
                  <a:srgbClr val="000000"/>
                </a:solidFill>
                <a:effectLst/>
                <a:uLnTx/>
                <a:uFillTx/>
                <a:latin typeface="Arial"/>
                <a:ea typeface="+mn-ea"/>
                <a:cs typeface="Arial"/>
              </a:rPr>
              <a:t>		</a:t>
            </a:r>
            <a:endPar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1270" marR="0" lvl="0" indent="0" algn="l" defTabSz="914400" rtl="0" eaLnBrk="0" fontAlgn="base" latinLnBrk="0" hangingPunct="0">
              <a:lnSpc>
                <a:spcPct val="100000"/>
              </a:lnSpc>
              <a:spcBef>
                <a:spcPct val="20000"/>
              </a:spcBef>
              <a:spcAft>
                <a:spcPct val="0"/>
              </a:spcAft>
              <a:buClr>
                <a:srgbClr val="E6001A"/>
              </a:buClr>
              <a:buSzPct val="80000"/>
              <a:buFont typeface="Wingdings" pitchFamily="2" charset="2"/>
              <a:buNone/>
              <a:tabLst/>
              <a:defRPr/>
            </a:pPr>
            <a:r>
              <a:rPr kumimoji="0" lang="fr-FR"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	</a:t>
            </a:r>
            <a:endParaRPr kumimoji="0" 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614045" marR="0" lvl="1" indent="0" algn="l" defTabSz="914400" rtl="0" eaLnBrk="0" fontAlgn="base" latinLnBrk="0" hangingPunct="0">
              <a:lnSpc>
                <a:spcPct val="100000"/>
              </a:lnSpc>
              <a:spcBef>
                <a:spcPts val="300"/>
              </a:spcBef>
              <a:spcAft>
                <a:spcPts val="0"/>
              </a:spcAft>
              <a:buClr>
                <a:srgbClr val="FF0000"/>
              </a:buClr>
              <a:buSzPct val="80000"/>
              <a:buFont typeface="Arial Black" pitchFamily="34" charset="0"/>
              <a:buNone/>
              <a:tabLst/>
              <a:defRPr/>
            </a:pPr>
            <a:endParaRPr kumimoji="0" lang="fr-FR" altLang="fr-FR" sz="12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449580" marR="0" lvl="0" indent="0" algn="just" defTabSz="914400" rtl="0" eaLnBrk="0" fontAlgn="base" latinLnBrk="0" hangingPunct="0">
              <a:lnSpc>
                <a:spcPct val="120000"/>
              </a:lnSpc>
              <a:spcBef>
                <a:spcPct val="20000"/>
              </a:spcBef>
              <a:spcAft>
                <a:spcPts val="700"/>
              </a:spcAft>
              <a:buClr>
                <a:srgbClr val="E6001A"/>
              </a:buClr>
              <a:buSzPct val="80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r>
              <a:rPr kumimoji="0" lang="fr-FR" altLang="fr-FR" sz="1000" b="0" i="0" u="none" strike="noStrike" kern="0" cap="none" spc="0" normalizeH="0" baseline="0" noProof="0" dirty="0">
                <a:ln>
                  <a:noFill/>
                </a:ln>
                <a:solidFill>
                  <a:srgbClr val="000000"/>
                </a:solidFill>
                <a:effectLst/>
                <a:uLnTx/>
                <a:uFillTx/>
                <a:latin typeface="Arial Narrow"/>
                <a:ea typeface="+mn-ea"/>
                <a:cs typeface="Arial"/>
              </a:rPr>
              <a:t>	</a:t>
            </a:r>
            <a:endParaRPr kumimoji="0" lang="fr-FR" altLang="fr-FR" sz="1000" b="0" i="1" u="none" strike="noStrike" kern="0" cap="none" spc="0" normalizeH="0" baseline="0" noProof="0" dirty="0">
              <a:ln>
                <a:noFill/>
              </a:ln>
              <a:solidFill>
                <a:srgbClr val="000000"/>
              </a:solidFill>
              <a:effectLst/>
              <a:uLnTx/>
              <a:uFillTx/>
              <a:latin typeface="Arial Narrow"/>
              <a:ea typeface="+mn-ea"/>
              <a:cs typeface="Arial"/>
            </a:endParaRPr>
          </a:p>
          <a:p>
            <a:pPr marL="0" marR="0" lvl="0" indent="0" algn="l" defTabSz="914400" rtl="0" eaLnBrk="0" fontAlgn="base" latinLnBrk="0" hangingPunct="0">
              <a:lnSpc>
                <a:spcPct val="100000"/>
              </a:lnSpc>
              <a:spcBef>
                <a:spcPts val="600"/>
              </a:spcBef>
              <a:spcAft>
                <a:spcPts val="600"/>
              </a:spcAft>
              <a:buClr>
                <a:srgbClr val="FF0000"/>
              </a:buClr>
              <a:buSzPct val="80000"/>
              <a:buFont typeface="Wingdings" pitchFamily="2" charset="2"/>
              <a:buNone/>
              <a:tabLst/>
              <a:defRPr/>
            </a:pPr>
            <a:endParaRPr kumimoji="0" lang="fr-FR" altLang="fr-FR" sz="1400" b="0" i="1" u="none" strike="noStrike" kern="0" cap="none" spc="0" normalizeH="0" baseline="0" noProof="0" dirty="0">
              <a:ln>
                <a:noFill/>
              </a:ln>
              <a:solidFill>
                <a:srgbClr val="000000"/>
              </a:solidFill>
              <a:effectLst/>
              <a:uLnTx/>
              <a:uFillTx/>
              <a:latin typeface="Arial Narrow" panose="020B0606020202030204" pitchFamily="34" charset="0"/>
              <a:ea typeface="+mn-ea"/>
              <a:cs typeface="Arial" charset="0"/>
            </a:endParaRPr>
          </a:p>
        </p:txBody>
      </p:sp>
      <p:sp>
        <p:nvSpPr>
          <p:cNvPr id="2" name="Flèche : bas 1">
            <a:extLst>
              <a:ext uri="{FF2B5EF4-FFF2-40B4-BE49-F238E27FC236}">
                <a16:creationId xmlns:a16="http://schemas.microsoft.com/office/drawing/2014/main" id="{DD40324D-02E7-48A4-BF46-D566C6A96C04}"/>
              </a:ext>
            </a:extLst>
          </p:cNvPr>
          <p:cNvSpPr/>
          <p:nvPr/>
        </p:nvSpPr>
        <p:spPr>
          <a:xfrm>
            <a:off x="5853684" y="399476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879909028"/>
      </p:ext>
    </p:extLst>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7" name="Espace réservé du texte 6"/>
          <p:cNvSpPr>
            <a:spLocks noGrp="1"/>
          </p:cNvSpPr>
          <p:nvPr>
            <p:ph type="body" sz="quarter" idx="17"/>
          </p:nvPr>
        </p:nvSpPr>
        <p:spPr>
          <a:xfrm>
            <a:off x="3186610" y="504825"/>
            <a:ext cx="3165400" cy="5560309"/>
          </a:xfrm>
        </p:spPr>
        <p:txBody>
          <a:bodyPr>
            <a:normAutofit fontScale="92500" lnSpcReduction="10000"/>
          </a:bodyPr>
          <a:lstStyle/>
          <a:p>
            <a:pPr marL="285750" indent="-285750">
              <a:buFont typeface="Wingdings" panose="05000000000000000000" pitchFamily="2" charset="2"/>
              <a:buChar char="§"/>
            </a:pPr>
            <a:r>
              <a:rPr lang="fr-FR" dirty="0"/>
              <a:t>Proposition de </a:t>
            </a:r>
            <a:r>
              <a:rPr lang="fr-FR" b="1" dirty="0">
                <a:solidFill>
                  <a:schemeClr val="accent2"/>
                </a:solidFill>
              </a:rPr>
              <a:t>Portefeuilles modèles</a:t>
            </a:r>
            <a:r>
              <a:rPr lang="fr-FR" dirty="0"/>
              <a:t> </a:t>
            </a:r>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r>
              <a:rPr lang="fr-FR" sz="2200" b="1" dirty="0">
                <a:solidFill>
                  <a:srgbClr val="FF0000"/>
                </a:solidFill>
              </a:rPr>
              <a:t>OU </a:t>
            </a:r>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endParaRPr lang="fr-FR" dirty="0"/>
          </a:p>
          <a:p>
            <a:pPr marL="285750" indent="-285750">
              <a:buFont typeface="Wingdings" panose="05000000000000000000" pitchFamily="2" charset="2"/>
              <a:buChar char="§"/>
            </a:pPr>
            <a:r>
              <a:rPr lang="fr-FR" sz="1600" dirty="0"/>
              <a:t>L’</a:t>
            </a:r>
            <a:r>
              <a:rPr lang="fr-FR" sz="1600" b="1" dirty="0">
                <a:solidFill>
                  <a:schemeClr val="accent2"/>
                </a:solidFill>
              </a:rPr>
              <a:t>Allocation personnalisée </a:t>
            </a:r>
            <a:r>
              <a:rPr lang="fr-FR" sz="1600" dirty="0"/>
              <a:t>:</a:t>
            </a:r>
          </a:p>
          <a:p>
            <a:r>
              <a:rPr lang="fr-FR" sz="1500" dirty="0"/>
              <a:t>Est proposée systématiquement</a:t>
            </a:r>
          </a:p>
          <a:p>
            <a:r>
              <a:rPr lang="fr-FR" sz="1500" dirty="0"/>
              <a:t>Est présentée après les portefeuilles modèles s’il y en a</a:t>
            </a:r>
          </a:p>
        </p:txBody>
      </p:sp>
      <p:grpSp>
        <p:nvGrpSpPr>
          <p:cNvPr id="10" name="Groupe 9"/>
          <p:cNvGrpSpPr>
            <a:grpSpLocks noChangeAspect="1"/>
          </p:cNvGrpSpPr>
          <p:nvPr/>
        </p:nvGrpSpPr>
        <p:grpSpPr>
          <a:xfrm>
            <a:off x="6370934" y="125142"/>
            <a:ext cx="5400000" cy="4233067"/>
            <a:chOff x="6430327" y="672593"/>
            <a:chExt cx="5553710" cy="4353560"/>
          </a:xfrm>
        </p:grpSpPr>
        <p:pic>
          <p:nvPicPr>
            <p:cNvPr id="17" name="Image 16"/>
            <p:cNvPicPr/>
            <p:nvPr/>
          </p:nvPicPr>
          <p:blipFill>
            <a:blip r:embed="rId2"/>
            <a:stretch>
              <a:fillRect/>
            </a:stretch>
          </p:blipFill>
          <p:spPr>
            <a:xfrm>
              <a:off x="6431597" y="672593"/>
              <a:ext cx="5552440" cy="3052445"/>
            </a:xfrm>
            <a:prstGeom prst="rect">
              <a:avLst/>
            </a:prstGeom>
          </p:spPr>
        </p:pic>
        <p:pic>
          <p:nvPicPr>
            <p:cNvPr id="18" name="Image 17"/>
            <p:cNvPicPr/>
            <p:nvPr/>
          </p:nvPicPr>
          <p:blipFill>
            <a:blip r:embed="rId3"/>
            <a:stretch>
              <a:fillRect/>
            </a:stretch>
          </p:blipFill>
          <p:spPr>
            <a:xfrm>
              <a:off x="6430327" y="3706623"/>
              <a:ext cx="5552440" cy="1319530"/>
            </a:xfrm>
            <a:prstGeom prst="rect">
              <a:avLst/>
            </a:prstGeom>
          </p:spPr>
        </p:pic>
      </p:grpSp>
      <p:grpSp>
        <p:nvGrpSpPr>
          <p:cNvPr id="21" name="Groupe 20"/>
          <p:cNvGrpSpPr>
            <a:grpSpLocks noChangeAspect="1"/>
          </p:cNvGrpSpPr>
          <p:nvPr/>
        </p:nvGrpSpPr>
        <p:grpSpPr>
          <a:xfrm>
            <a:off x="6369699" y="4551844"/>
            <a:ext cx="5400000" cy="2089709"/>
            <a:chOff x="-1223963" y="885826"/>
            <a:chExt cx="6480000" cy="2507651"/>
          </a:xfrm>
        </p:grpSpPr>
        <p:pic>
          <p:nvPicPr>
            <p:cNvPr id="19" name="Image 18"/>
            <p:cNvPicPr>
              <a:picLocks noChangeAspect="1"/>
            </p:cNvPicPr>
            <p:nvPr/>
          </p:nvPicPr>
          <p:blipFill>
            <a:blip r:embed="rId4"/>
            <a:stretch>
              <a:fillRect/>
            </a:stretch>
          </p:blipFill>
          <p:spPr>
            <a:xfrm>
              <a:off x="-1223963" y="885826"/>
              <a:ext cx="6480000" cy="2251347"/>
            </a:xfrm>
            <a:prstGeom prst="rect">
              <a:avLst/>
            </a:prstGeom>
          </p:spPr>
        </p:pic>
        <p:pic>
          <p:nvPicPr>
            <p:cNvPr id="20" name="Image 19"/>
            <p:cNvPicPr>
              <a:picLocks noChangeAspect="1"/>
            </p:cNvPicPr>
            <p:nvPr/>
          </p:nvPicPr>
          <p:blipFill>
            <a:blip r:embed="rId5"/>
            <a:stretch>
              <a:fillRect/>
            </a:stretch>
          </p:blipFill>
          <p:spPr>
            <a:xfrm>
              <a:off x="-1223963" y="3119437"/>
              <a:ext cx="6480000" cy="274040"/>
            </a:xfrm>
            <a:prstGeom prst="rect">
              <a:avLst/>
            </a:prstGeom>
          </p:spPr>
        </p:pic>
      </p:grpSp>
      <p:pic>
        <p:nvPicPr>
          <p:cNvPr id="14" name="Image 13">
            <a:extLst>
              <a:ext uri="{FF2B5EF4-FFF2-40B4-BE49-F238E27FC236}">
                <a16:creationId xmlns:a16="http://schemas.microsoft.com/office/drawing/2014/main" id="{DA49C2B5-21C4-4A95-8BE2-6268C5BCF7F0}"/>
              </a:ext>
            </a:extLst>
          </p:cNvPr>
          <p:cNvPicPr>
            <a:picLocks noChangeAspect="1"/>
          </p:cNvPicPr>
          <p:nvPr/>
        </p:nvPicPr>
        <p:blipFill>
          <a:blip r:embed="rId6"/>
          <a:stretch>
            <a:fillRect/>
          </a:stretch>
        </p:blipFill>
        <p:spPr>
          <a:xfrm>
            <a:off x="11409184" y="90603"/>
            <a:ext cx="721028" cy="721028"/>
          </a:xfrm>
          <a:prstGeom prst="rect">
            <a:avLst/>
          </a:prstGeom>
        </p:spPr>
      </p:pic>
      <p:sp>
        <p:nvSpPr>
          <p:cNvPr id="11" name="Rectangle 10">
            <a:extLst>
              <a:ext uri="{FF2B5EF4-FFF2-40B4-BE49-F238E27FC236}">
                <a16:creationId xmlns:a16="http://schemas.microsoft.com/office/drawing/2014/main" id="{CEFC28C2-8A30-4016-ACB9-3AAEC17974FD}"/>
              </a:ext>
            </a:extLst>
          </p:cNvPr>
          <p:cNvSpPr/>
          <p:nvPr/>
        </p:nvSpPr>
        <p:spPr>
          <a:xfrm>
            <a:off x="3166452" y="4428230"/>
            <a:ext cx="3139010" cy="192494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Espace réservé du texte 12">
            <a:extLst>
              <a:ext uri="{FF2B5EF4-FFF2-40B4-BE49-F238E27FC236}">
                <a16:creationId xmlns:a16="http://schemas.microsoft.com/office/drawing/2014/main" id="{476E7914-48D1-4693-90F1-4F3DAA432CA3}"/>
              </a:ext>
            </a:extLst>
          </p:cNvPr>
          <p:cNvSpPr>
            <a:spLocks noGrp="1"/>
          </p:cNvSpPr>
          <p:nvPr>
            <p:ph type="body" sz="quarter" idx="15"/>
          </p:nvPr>
        </p:nvSpPr>
        <p:spPr>
          <a:xfrm>
            <a:off x="227955" y="5390702"/>
            <a:ext cx="2538412" cy="721028"/>
          </a:xfrm>
        </p:spPr>
        <p:txBody>
          <a:bodyPr/>
          <a:lstStyle/>
          <a:p>
            <a:r>
              <a:rPr lang="fr-FR" b="1" dirty="0"/>
              <a:t>Cliquer sur l’</a:t>
            </a:r>
            <a:r>
              <a:rPr lang="fr-FR" b="1" dirty="0">
                <a:solidFill>
                  <a:srgbClr val="FF0000"/>
                </a:solidFill>
              </a:rPr>
              <a:t>allocation personnalisée</a:t>
            </a:r>
          </a:p>
        </p:txBody>
      </p:sp>
      <p:sp>
        <p:nvSpPr>
          <p:cNvPr id="24" name="Espace réservé du texte 2">
            <a:extLst>
              <a:ext uri="{FF2B5EF4-FFF2-40B4-BE49-F238E27FC236}">
                <a16:creationId xmlns:a16="http://schemas.microsoft.com/office/drawing/2014/main" id="{835FC0FF-6598-49BA-891F-090922D99C69}"/>
              </a:ext>
            </a:extLst>
          </p:cNvPr>
          <p:cNvSpPr>
            <a:spLocks noGrp="1"/>
          </p:cNvSpPr>
          <p:nvPr>
            <p:ph type="body" sz="quarter" idx="14"/>
          </p:nvPr>
        </p:nvSpPr>
        <p:spPr>
          <a:xfrm>
            <a:off x="287930" y="2407534"/>
            <a:ext cx="2538412" cy="1146220"/>
          </a:xfrm>
        </p:spPr>
        <p:txBody>
          <a:bodyPr>
            <a:normAutofit/>
          </a:bodyPr>
          <a:lstStyle/>
          <a:p>
            <a:r>
              <a:rPr lang="fr-FR" dirty="0"/>
              <a:t>PHASE</a:t>
            </a:r>
          </a:p>
          <a:p>
            <a:r>
              <a:rPr lang="fr-FR" dirty="0"/>
              <a:t>Proposition</a:t>
            </a:r>
          </a:p>
        </p:txBody>
      </p:sp>
      <p:sp>
        <p:nvSpPr>
          <p:cNvPr id="25" name="Titre 1">
            <a:extLst>
              <a:ext uri="{FF2B5EF4-FFF2-40B4-BE49-F238E27FC236}">
                <a16:creationId xmlns:a16="http://schemas.microsoft.com/office/drawing/2014/main" id="{7731EDC2-A1E8-4702-9B4A-61D7E70B6D94}"/>
              </a:ext>
            </a:extLst>
          </p:cNvPr>
          <p:cNvSpPr>
            <a:spLocks noGrp="1"/>
          </p:cNvSpPr>
          <p:nvPr>
            <p:ph type="title"/>
          </p:nvPr>
        </p:nvSpPr>
        <p:spPr>
          <a:xfrm>
            <a:off x="227955" y="504825"/>
            <a:ext cx="2538413" cy="1600218"/>
          </a:xfrm>
        </p:spPr>
        <p:txBody>
          <a:bodyPr>
            <a:normAutofit/>
          </a:bodyPr>
          <a:lstStyle/>
          <a:p>
            <a:r>
              <a:rPr lang="fr-FR" sz="2000" dirty="0"/>
              <a:t>Parcours PM </a:t>
            </a:r>
            <a:br>
              <a:rPr lang="fr-FR" sz="2000" dirty="0"/>
            </a:br>
            <a:r>
              <a:rPr lang="fr-FR" sz="2000" dirty="0"/>
              <a:t>Caisse d’Epargne</a:t>
            </a:r>
          </a:p>
        </p:txBody>
      </p:sp>
      <p:sp>
        <p:nvSpPr>
          <p:cNvPr id="26" name="Rectangle 25">
            <a:extLst>
              <a:ext uri="{FF2B5EF4-FFF2-40B4-BE49-F238E27FC236}">
                <a16:creationId xmlns:a16="http://schemas.microsoft.com/office/drawing/2014/main" id="{2BEA8092-DE92-45B6-B58D-3C36D0E656C2}"/>
              </a:ext>
            </a:extLst>
          </p:cNvPr>
          <p:cNvSpPr/>
          <p:nvPr/>
        </p:nvSpPr>
        <p:spPr>
          <a:xfrm>
            <a:off x="0" y="-5918"/>
            <a:ext cx="3275635"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Rectangle 2">
            <a:extLst>
              <a:ext uri="{FF2B5EF4-FFF2-40B4-BE49-F238E27FC236}">
                <a16:creationId xmlns:a16="http://schemas.microsoft.com/office/drawing/2014/main" id="{A2246793-3DCC-427E-938F-2EA6E824046D}"/>
              </a:ext>
            </a:extLst>
          </p:cNvPr>
          <p:cNvSpPr/>
          <p:nvPr/>
        </p:nvSpPr>
        <p:spPr>
          <a:xfrm>
            <a:off x="6502400" y="3075199"/>
            <a:ext cx="5267299" cy="97032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5F38D853-01CC-44EB-815B-4783305193B6}"/>
              </a:ext>
            </a:extLst>
          </p:cNvPr>
          <p:cNvSpPr/>
          <p:nvPr/>
        </p:nvSpPr>
        <p:spPr>
          <a:xfrm>
            <a:off x="6502399" y="5436555"/>
            <a:ext cx="5267299" cy="97032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81110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6"/>
          <p:cNvSpPr txBox="1">
            <a:spLocks/>
          </p:cNvSpPr>
          <p:nvPr/>
        </p:nvSpPr>
        <p:spPr>
          <a:xfrm>
            <a:off x="3239961" y="707428"/>
            <a:ext cx="8142297" cy="170010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srgbClr val="000000"/>
                </a:solidFill>
                <a:effectLst/>
                <a:uLnTx/>
                <a:uFillTx/>
                <a:latin typeface="Arial"/>
                <a:ea typeface="+mn-ea"/>
                <a:cs typeface="+mn-cs"/>
              </a:rPr>
              <a:t>Gestion des produits « </a:t>
            </a:r>
            <a:r>
              <a:rPr kumimoji="0" lang="fr-FR" sz="1800" b="1" i="0" u="none" strike="noStrike" kern="1200" cap="none" spc="0" normalizeH="0" baseline="0" noProof="0" dirty="0">
                <a:ln>
                  <a:noFill/>
                </a:ln>
                <a:solidFill>
                  <a:srgbClr val="00A193"/>
                </a:solidFill>
                <a:effectLst/>
                <a:uLnTx/>
                <a:uFillTx/>
                <a:latin typeface="Arial"/>
                <a:ea typeface="+mn-ea"/>
                <a:cs typeface="+mn-cs"/>
              </a:rPr>
              <a:t>de Campagne</a:t>
            </a:r>
            <a:r>
              <a:rPr kumimoji="0" lang="fr-FR" sz="1800" b="1" i="0" u="none" strike="noStrike" kern="1200" cap="none" spc="0" normalizeH="0" baseline="0" noProof="0" dirty="0">
                <a:ln>
                  <a:noFill/>
                </a:ln>
                <a:solidFill>
                  <a:srgbClr val="000000"/>
                </a:solidFill>
                <a:effectLst/>
                <a:uLnTx/>
                <a:uFillTx/>
                <a:latin typeface="Arial"/>
                <a:ea typeface="+mn-ea"/>
                <a:cs typeface="+mn-cs"/>
              </a:rPr>
              <a:t> » </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L’emprunt BPCE sera disponible dans la partie « </a:t>
            </a:r>
            <a:r>
              <a:rPr kumimoji="0" lang="fr-FR" sz="1600" b="1" i="0" u="none" strike="noStrike" kern="1200" cap="none" spc="0" normalizeH="0" baseline="0" noProof="0" dirty="0">
                <a:ln>
                  <a:noFill/>
                </a:ln>
                <a:solidFill>
                  <a:srgbClr val="000000"/>
                </a:solidFill>
                <a:effectLst/>
                <a:uLnTx/>
                <a:uFillTx/>
                <a:latin typeface="Arial"/>
                <a:ea typeface="+mn-ea"/>
                <a:cs typeface="+mn-cs"/>
              </a:rPr>
              <a:t>Offre temporaire recommandée</a:t>
            </a:r>
            <a:r>
              <a:rPr kumimoji="0" lang="fr-FR" sz="1600" b="0" i="0" u="none" strike="noStrike" kern="1200" cap="none" spc="0" normalizeH="0" baseline="0" noProof="0" dirty="0">
                <a:ln>
                  <a:noFill/>
                </a:ln>
                <a:solidFill>
                  <a:srgbClr val="000000"/>
                </a:solidFill>
                <a:effectLst/>
                <a:uLnTx/>
                <a:uFillTx/>
                <a:latin typeface="Arial"/>
                <a:ea typeface="+mn-ea"/>
                <a:cs typeface="+mn-cs"/>
              </a:rPr>
              <a:t> » placée en tête du Catalogue produit. On pourra également le retrouver dans la partie </a:t>
            </a:r>
            <a:r>
              <a:rPr kumimoji="0" lang="fr-FR" sz="1600" b="1" i="0" u="none" strike="noStrike" kern="1200" cap="none" spc="0" normalizeH="0" baseline="0" noProof="0" dirty="0">
                <a:ln>
                  <a:noFill/>
                </a:ln>
                <a:solidFill>
                  <a:srgbClr val="000000"/>
                </a:solidFill>
                <a:effectLst/>
                <a:uLnTx/>
                <a:uFillTx/>
                <a:latin typeface="Arial"/>
                <a:ea typeface="+mn-ea"/>
                <a:cs typeface="+mn-cs"/>
              </a:rPr>
              <a:t>« </a:t>
            </a:r>
            <a:r>
              <a:rPr lang="fr-FR" sz="1600" dirty="0">
                <a:solidFill>
                  <a:srgbClr val="000000"/>
                </a:solidFill>
                <a:highlight>
                  <a:srgbClr val="FFFF00"/>
                </a:highlight>
                <a:latin typeface="Arial"/>
              </a:rPr>
              <a:t>S</a:t>
            </a:r>
            <a:r>
              <a:rPr kumimoji="0" lang="fr-FR" sz="1600" i="0" u="none" strike="noStrike" kern="1200" cap="none" spc="0" normalizeH="0" baseline="0" noProof="0" dirty="0">
                <a:ln>
                  <a:noFill/>
                </a:ln>
                <a:solidFill>
                  <a:srgbClr val="000000"/>
                </a:solidFill>
                <a:effectLst/>
                <a:highlight>
                  <a:srgbClr val="FFFF00"/>
                </a:highlight>
                <a:uLnTx/>
                <a:uFillTx/>
                <a:latin typeface="Arial"/>
                <a:ea typeface="+mn-ea"/>
                <a:cs typeface="+mn-cs"/>
              </a:rPr>
              <a:t>TRUCTURES (FAF, Obligation à capital garanti à hauteur de 90% minimum)</a:t>
            </a:r>
            <a:r>
              <a:rPr kumimoji="0" lang="fr-FR" sz="1600" b="1" i="0" u="none" strike="noStrike" kern="1200" cap="none" spc="0" normalizeH="0" baseline="0" noProof="0" dirty="0">
                <a:ln>
                  <a:noFill/>
                </a:ln>
                <a:solidFill>
                  <a:srgbClr val="000000"/>
                </a:solidFill>
                <a:effectLst/>
                <a:highlight>
                  <a:srgbClr val="FFFF00"/>
                </a:highlight>
                <a:uLnTx/>
                <a:uFillTx/>
                <a:latin typeface="Arial"/>
                <a:ea typeface="+mn-ea"/>
                <a:cs typeface="+mn-cs"/>
              </a:rPr>
              <a:t> </a:t>
            </a:r>
            <a:r>
              <a:rPr kumimoji="0" lang="fr-FR" sz="1600" b="1" i="0" u="none" strike="noStrike" kern="1200" cap="none" spc="0" normalizeH="0" baseline="0" noProof="0" dirty="0">
                <a:ln>
                  <a:noFill/>
                </a:ln>
                <a:solidFill>
                  <a:srgbClr val="000000"/>
                </a:solidFill>
                <a:effectLst/>
                <a:uLnTx/>
                <a:uFillTx/>
                <a:latin typeface="Arial"/>
                <a:ea typeface="+mn-ea"/>
                <a:cs typeface="+mn-cs"/>
              </a:rPr>
              <a:t>»</a:t>
            </a:r>
          </a:p>
        </p:txBody>
      </p:sp>
      <p:pic>
        <p:nvPicPr>
          <p:cNvPr id="7" name="Image 6"/>
          <p:cNvPicPr>
            <a:picLocks noChangeAspect="1"/>
          </p:cNvPicPr>
          <p:nvPr/>
        </p:nvPicPr>
        <p:blipFill>
          <a:blip r:embed="rId2"/>
          <a:stretch>
            <a:fillRect/>
          </a:stretch>
        </p:blipFill>
        <p:spPr>
          <a:xfrm>
            <a:off x="4572331" y="2407534"/>
            <a:ext cx="6134100" cy="4030592"/>
          </a:xfrm>
          <a:prstGeom prst="rect">
            <a:avLst/>
          </a:prstGeom>
        </p:spPr>
      </p:pic>
      <p:sp>
        <p:nvSpPr>
          <p:cNvPr id="13" name="Espace réservé du texte 2">
            <a:extLst>
              <a:ext uri="{FF2B5EF4-FFF2-40B4-BE49-F238E27FC236}">
                <a16:creationId xmlns:a16="http://schemas.microsoft.com/office/drawing/2014/main" id="{1E4084FD-1F57-428A-BAD7-89C5E91C11ED}"/>
              </a:ext>
            </a:extLst>
          </p:cNvPr>
          <p:cNvSpPr>
            <a:spLocks noGrp="1"/>
          </p:cNvSpPr>
          <p:nvPr>
            <p:ph type="body" sz="quarter" idx="14"/>
          </p:nvPr>
        </p:nvSpPr>
        <p:spPr>
          <a:xfrm>
            <a:off x="287930" y="2407534"/>
            <a:ext cx="2538412" cy="1146220"/>
          </a:xfrm>
        </p:spPr>
        <p:txBody>
          <a:bodyPr>
            <a:normAutofit/>
          </a:bodyPr>
          <a:lstStyle/>
          <a:p>
            <a:r>
              <a:rPr lang="fr-FR" dirty="0"/>
              <a:t>PHASE</a:t>
            </a:r>
          </a:p>
          <a:p>
            <a:r>
              <a:rPr lang="fr-FR" dirty="0"/>
              <a:t>Proposition</a:t>
            </a:r>
          </a:p>
        </p:txBody>
      </p:sp>
      <p:sp>
        <p:nvSpPr>
          <p:cNvPr id="17" name="ZoneTexte 16">
            <a:extLst>
              <a:ext uri="{FF2B5EF4-FFF2-40B4-BE49-F238E27FC236}">
                <a16:creationId xmlns:a16="http://schemas.microsoft.com/office/drawing/2014/main" id="{C5AEA193-7703-49AD-8AB4-45B3F744BE21}"/>
              </a:ext>
            </a:extLst>
          </p:cNvPr>
          <p:cNvSpPr txBox="1"/>
          <p:nvPr/>
        </p:nvSpPr>
        <p:spPr>
          <a:xfrm>
            <a:off x="550139" y="3956020"/>
            <a:ext cx="2013995"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a:ea typeface="+mn-ea"/>
                <a:cs typeface="+mn-cs"/>
              </a:rPr>
              <a:t>Gestion des produits « </a:t>
            </a:r>
            <a:r>
              <a:rPr kumimoji="0" lang="fr-FR" sz="1800" b="1" i="0" u="none" strike="noStrike" kern="1200" cap="none" spc="0" normalizeH="0" baseline="0" noProof="0" dirty="0">
                <a:ln>
                  <a:noFill/>
                </a:ln>
                <a:solidFill>
                  <a:srgbClr val="00A193"/>
                </a:solidFill>
                <a:effectLst/>
                <a:uLnTx/>
                <a:uFillTx/>
                <a:latin typeface="Arial"/>
                <a:ea typeface="+mn-ea"/>
                <a:cs typeface="+mn-cs"/>
              </a:rPr>
              <a:t>de Campagne</a:t>
            </a:r>
            <a:r>
              <a:rPr kumimoji="0" lang="fr-FR" sz="1800" b="0" i="0" u="none" strike="noStrike" kern="1200" cap="none" spc="0" normalizeH="0" baseline="0" noProof="0" dirty="0">
                <a:ln>
                  <a:noFill/>
                </a:ln>
                <a:solidFill>
                  <a:srgbClr val="000000"/>
                </a:solidFill>
                <a:effectLst/>
                <a:uLnTx/>
                <a:uFillTx/>
                <a:latin typeface="Arial"/>
                <a:ea typeface="+mn-ea"/>
                <a:cs typeface="+mn-cs"/>
              </a:rPr>
              <a: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Arial"/>
                <a:ea typeface="+mn-ea"/>
                <a:cs typeface="+mn-cs"/>
              </a:rPr>
              <a:t>dont l’Emprunt BPCE </a:t>
            </a:r>
          </a:p>
        </p:txBody>
      </p:sp>
      <p:sp>
        <p:nvSpPr>
          <p:cNvPr id="18" name="Titre 1">
            <a:extLst>
              <a:ext uri="{FF2B5EF4-FFF2-40B4-BE49-F238E27FC236}">
                <a16:creationId xmlns:a16="http://schemas.microsoft.com/office/drawing/2014/main" id="{5B81CF91-5AEB-4154-B79E-00C2B8357F68}"/>
              </a:ext>
            </a:extLst>
          </p:cNvPr>
          <p:cNvSpPr>
            <a:spLocks noGrp="1"/>
          </p:cNvSpPr>
          <p:nvPr>
            <p:ph type="title"/>
          </p:nvPr>
        </p:nvSpPr>
        <p:spPr>
          <a:xfrm>
            <a:off x="287929" y="807316"/>
            <a:ext cx="2538413" cy="1600218"/>
          </a:xfrm>
        </p:spPr>
        <p:txBody>
          <a:bodyPr>
            <a:normAutofit/>
          </a:bodyPr>
          <a:lstStyle/>
          <a:p>
            <a:r>
              <a:rPr lang="fr-FR" sz="2000" dirty="0"/>
              <a:t>Parcours PM Caisse d’Epargne</a:t>
            </a:r>
          </a:p>
        </p:txBody>
      </p:sp>
      <p:sp>
        <p:nvSpPr>
          <p:cNvPr id="21" name="Rectangle 20">
            <a:extLst>
              <a:ext uri="{FF2B5EF4-FFF2-40B4-BE49-F238E27FC236}">
                <a16:creationId xmlns:a16="http://schemas.microsoft.com/office/drawing/2014/main" id="{CA8444CE-4B07-4C3A-885A-C8F579BFEA10}"/>
              </a:ext>
            </a:extLst>
          </p:cNvPr>
          <p:cNvSpPr/>
          <p:nvPr/>
        </p:nvSpPr>
        <p:spPr>
          <a:xfrm>
            <a:off x="0" y="-5918"/>
            <a:ext cx="3275635" cy="504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pic>
        <p:nvPicPr>
          <p:cNvPr id="22" name="Image 21">
            <a:extLst>
              <a:ext uri="{FF2B5EF4-FFF2-40B4-BE49-F238E27FC236}">
                <a16:creationId xmlns:a16="http://schemas.microsoft.com/office/drawing/2014/main" id="{5AF9A0B4-0ED7-4C18-B4B0-9204450BCFCA}"/>
              </a:ext>
            </a:extLst>
          </p:cNvPr>
          <p:cNvPicPr>
            <a:picLocks noChangeAspect="1"/>
          </p:cNvPicPr>
          <p:nvPr/>
        </p:nvPicPr>
        <p:blipFill>
          <a:blip r:embed="rId3"/>
          <a:stretch>
            <a:fillRect/>
          </a:stretch>
        </p:blipFill>
        <p:spPr>
          <a:xfrm>
            <a:off x="10898750" y="242654"/>
            <a:ext cx="721028" cy="721028"/>
          </a:xfrm>
          <a:prstGeom prst="rect">
            <a:avLst/>
          </a:prstGeom>
        </p:spPr>
      </p:pic>
    </p:spTree>
    <p:extLst>
      <p:ext uri="{BB962C8B-B14F-4D97-AF65-F5344CB8AC3E}">
        <p14:creationId xmlns:p14="http://schemas.microsoft.com/office/powerpoint/2010/main" val="56575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rgbClr val="00B050"/>
                </a:solidFill>
                <a:latin typeface="Montserrat SemiBold"/>
                <a:cs typeface="Arial"/>
              </a:rPr>
              <a:t>04</a:t>
            </a:r>
          </a:p>
        </p:txBody>
      </p:sp>
      <p:sp>
        <p:nvSpPr>
          <p:cNvPr id="3" name="Espace réservé du texte 2"/>
          <p:cNvSpPr>
            <a:spLocks noGrp="1"/>
          </p:cNvSpPr>
          <p:nvPr>
            <p:ph type="body" sz="quarter" idx="13"/>
          </p:nvPr>
        </p:nvSpPr>
        <p:spPr>
          <a:xfrm>
            <a:off x="3153576" y="3429000"/>
            <a:ext cx="8627757" cy="1552041"/>
          </a:xfrm>
        </p:spPr>
        <p:txBody>
          <a:bodyPr/>
          <a:lstStyle/>
          <a:p>
            <a:r>
              <a:rPr lang="fr-FR"/>
              <a:t>Parcours de souscription </a:t>
            </a:r>
          </a:p>
        </p:txBody>
      </p:sp>
      <p:sp>
        <p:nvSpPr>
          <p:cNvPr id="5" name="Rectangle 4">
            <a:extLst>
              <a:ext uri="{FF2B5EF4-FFF2-40B4-BE49-F238E27FC236}">
                <a16:creationId xmlns:a16="http://schemas.microsoft.com/office/drawing/2014/main" id="{B21697BA-27A6-4F61-8481-CE8070FBC769}"/>
              </a:ext>
            </a:extLst>
          </p:cNvPr>
          <p:cNvSpPr/>
          <p:nvPr/>
        </p:nvSpPr>
        <p:spPr>
          <a:xfrm>
            <a:off x="3526069" y="646423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496995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51445"/>
            <a:ext cx="11012128" cy="957923"/>
          </a:xfrm>
        </p:spPr>
        <p:txBody>
          <a:bodyPr/>
          <a:lstStyle/>
          <a:p>
            <a:r>
              <a:rPr lang="fr-FR" altLang="fr-FR"/>
              <a:t>Parcours de souscription </a:t>
            </a:r>
          </a:p>
        </p:txBody>
      </p:sp>
      <p:sp>
        <p:nvSpPr>
          <p:cNvPr id="31750" name="Text Box 6"/>
          <p:cNvSpPr txBox="1">
            <a:spLocks noChangeArrowheads="1"/>
          </p:cNvSpPr>
          <p:nvPr/>
        </p:nvSpPr>
        <p:spPr bwMode="auto">
          <a:xfrm>
            <a:off x="680663" y="842652"/>
            <a:ext cx="10830674" cy="737894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500" b="0" i="0" u="none" strike="noStrike" kern="1200" cap="none" spc="0" normalizeH="0" baseline="0" noProof="0" dirty="0">
                <a:ln>
                  <a:noFill/>
                </a:ln>
                <a:solidFill>
                  <a:srgbClr val="000000"/>
                </a:solidFill>
                <a:effectLst/>
                <a:uLnTx/>
                <a:uFillTx/>
                <a:latin typeface="Arial"/>
                <a:ea typeface="+mn-ea"/>
                <a:cs typeface="Arial"/>
              </a:rPr>
              <a:t>Après finalisation et signature de la synthèse épargne,</a:t>
            </a:r>
            <a:r>
              <a:rPr kumimoji="0" lang="fr-FR" sz="1500" b="1" i="0" u="none" strike="noStrike" kern="1200" cap="none" spc="0" normalizeH="0" baseline="0" noProof="0" dirty="0">
                <a:ln>
                  <a:noFill/>
                </a:ln>
                <a:solidFill>
                  <a:srgbClr val="000000"/>
                </a:solidFill>
                <a:effectLst/>
                <a:uLnTx/>
                <a:uFillTx/>
                <a:latin typeface="Arial"/>
                <a:ea typeface="+mn-ea"/>
                <a:cs typeface="Arial"/>
              </a:rPr>
              <a:t> le conseiller fait signer le bulletin de souscription papier au client.</a:t>
            </a:r>
          </a:p>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500" b="1" i="0" u="none" strike="noStrike" kern="1200" cap="none" spc="0" normalizeH="0" baseline="0" noProof="0" dirty="0">
                <a:ln>
                  <a:noFill/>
                </a:ln>
                <a:solidFill>
                  <a:srgbClr val="000000"/>
                </a:solidFill>
                <a:effectLst/>
                <a:uLnTx/>
                <a:uFillTx/>
                <a:latin typeface="Arial"/>
                <a:ea typeface="+mn-ea"/>
                <a:cs typeface="+mn-cs"/>
              </a:rPr>
              <a:t>Etablissement TOPAZE  Conseiller « prestation saisie &amp; contrôles » </a:t>
            </a:r>
            <a:r>
              <a:rPr kumimoji="0" lang="fr-FR" sz="1500" b="0" i="0" u="none" strike="noStrike" kern="1200" cap="none" spc="0" normalizeH="0" baseline="0" noProof="0" dirty="0">
                <a:ln>
                  <a:noFill/>
                </a:ln>
                <a:solidFill>
                  <a:srgbClr val="000000"/>
                </a:solidFill>
                <a:effectLst/>
                <a:uLnTx/>
                <a:uFillTx/>
                <a:latin typeface="Arial"/>
                <a:ea typeface="+mn-ea"/>
                <a:cs typeface="+mn-cs"/>
              </a:rPr>
              <a:t>: </a:t>
            </a:r>
            <a:endParaRPr kumimoji="0" lang="fr-FR" sz="1800" b="0" i="0" u="none" strike="noStrike" kern="1200" cap="none" spc="0" normalizeH="0" baseline="0" noProof="0" dirty="0">
              <a:ln>
                <a:noFill/>
              </a:ln>
              <a:solidFill>
                <a:srgbClr val="000000"/>
              </a:solidFill>
              <a:effectLst/>
              <a:uLnTx/>
              <a:uFillTx/>
              <a:latin typeface="Arial"/>
              <a:ea typeface="+mn-ea"/>
              <a:cs typeface="+mn-cs"/>
            </a:endParaRPr>
          </a:p>
          <a:p>
            <a:pPr marL="742950" marR="0" lvl="1"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ü"/>
              <a:tabLst/>
              <a:defRPr/>
            </a:pPr>
            <a:r>
              <a:rPr kumimoji="0" lang="fr-FR" sz="1500" b="0" i="0" u="none" strike="noStrike" kern="1200" cap="none" spc="0" normalizeH="0" baseline="0" noProof="0" dirty="0">
                <a:ln>
                  <a:noFill/>
                </a:ln>
                <a:solidFill>
                  <a:srgbClr val="000000"/>
                </a:solidFill>
                <a:effectLst/>
                <a:uLnTx/>
                <a:uFillTx/>
                <a:latin typeface="Arial"/>
                <a:ea typeface="+mn-ea"/>
                <a:cs typeface="+mn-cs"/>
              </a:rPr>
              <a:t>La communication de l’ordre de souscription papier à BPCE </a:t>
            </a:r>
            <a:r>
              <a:rPr kumimoji="0" lang="fr-FR" sz="1500" b="0" i="0" u="none" strike="noStrike" kern="1200" cap="none" spc="0" normalizeH="0" baseline="0" noProof="0" dirty="0" err="1">
                <a:ln>
                  <a:noFill/>
                </a:ln>
                <a:solidFill>
                  <a:srgbClr val="000000"/>
                </a:solidFill>
                <a:effectLst/>
                <a:uLnTx/>
                <a:uFillTx/>
                <a:latin typeface="Arial"/>
                <a:ea typeface="+mn-ea"/>
                <a:cs typeface="+mn-cs"/>
              </a:rPr>
              <a:t>EuroTitres</a:t>
            </a:r>
            <a:r>
              <a:rPr kumimoji="0" lang="fr-FR" sz="1500" b="0" i="0" u="none" strike="noStrike" kern="1200" cap="none" spc="0" normalizeH="0" baseline="0" noProof="0" dirty="0">
                <a:ln>
                  <a:noFill/>
                </a:ln>
                <a:solidFill>
                  <a:srgbClr val="000000"/>
                </a:solidFill>
                <a:effectLst/>
                <a:uLnTx/>
                <a:uFillTx/>
                <a:latin typeface="Arial"/>
                <a:ea typeface="+mn-ea"/>
                <a:cs typeface="+mn-cs"/>
              </a:rPr>
              <a:t> se fait selon </a:t>
            </a:r>
            <a:r>
              <a:rPr kumimoji="0" lang="fr-FR" sz="1500" b="1" i="0" u="none" strike="noStrike" kern="1200" cap="none" spc="0" normalizeH="0" baseline="0" noProof="0" dirty="0">
                <a:ln>
                  <a:noFill/>
                </a:ln>
                <a:solidFill>
                  <a:srgbClr val="B34A8C"/>
                </a:solidFill>
                <a:effectLst/>
                <a:uLnTx/>
                <a:uFillTx/>
                <a:latin typeface="Arial"/>
                <a:ea typeface="+mn-ea"/>
                <a:cs typeface="+mn-cs"/>
              </a:rPr>
              <a:t>le processus habituel de transmission via le Workflow Platine </a:t>
            </a:r>
            <a:r>
              <a:rPr lang="fr-FR" sz="1500" b="1" dirty="0">
                <a:solidFill>
                  <a:schemeClr val="tx2"/>
                </a:solidFill>
                <a:latin typeface="Arial"/>
              </a:rPr>
              <a:t>(fourniture Bulletin de Souscription Papier et Synthèse Epargne).</a:t>
            </a:r>
            <a:endParaRPr kumimoji="0" lang="fr-FR" sz="1500" b="1" i="0" u="none" strike="noStrike" kern="1200" cap="none" spc="0" normalizeH="0" baseline="0" noProof="0" dirty="0">
              <a:ln>
                <a:noFill/>
              </a:ln>
              <a:solidFill>
                <a:srgbClr val="B34A8C"/>
              </a:solidFill>
              <a:effectLst/>
              <a:uLnTx/>
              <a:uFillTx/>
              <a:latin typeface="Arial"/>
              <a:ea typeface="+mn-ea"/>
              <a:cs typeface="+mn-cs"/>
            </a:endParaRPr>
          </a:p>
          <a:p>
            <a:pPr marL="742950" lvl="1" indent="-285750">
              <a:lnSpc>
                <a:spcPct val="150000"/>
              </a:lnSpc>
              <a:spcBef>
                <a:spcPts val="600"/>
              </a:spcBef>
              <a:buFont typeface="Wingdings" panose="05000000000000000000" pitchFamily="2" charset="2"/>
              <a:buChar char="ü"/>
            </a:pPr>
            <a:r>
              <a:rPr lang="fr-FR" sz="1500" b="1" dirty="0">
                <a:solidFill>
                  <a:schemeClr val="tx2"/>
                </a:solidFill>
                <a:latin typeface="Arial"/>
              </a:rPr>
              <a:t>Pour information : </a:t>
            </a:r>
            <a:r>
              <a:rPr lang="fr-FR" sz="1500" dirty="0">
                <a:solidFill>
                  <a:srgbClr val="000000"/>
                </a:solidFill>
                <a:effectLst/>
                <a:latin typeface="Arial" panose="020B0604020202020204" pitchFamily="34" charset="0"/>
                <a:ea typeface="Calibri" panose="020F0502020204030204" pitchFamily="34" charset="0"/>
              </a:rPr>
              <a:t>à l’identique de l’OPAS Natixis, BPCE </a:t>
            </a:r>
            <a:r>
              <a:rPr lang="fr-FR" sz="1500" dirty="0" err="1">
                <a:solidFill>
                  <a:srgbClr val="000000"/>
                </a:solidFill>
                <a:effectLst/>
                <a:latin typeface="Arial" panose="020B0604020202020204" pitchFamily="34" charset="0"/>
                <a:ea typeface="Calibri" panose="020F0502020204030204" pitchFamily="34" charset="0"/>
              </a:rPr>
              <a:t>EuroTitres</a:t>
            </a:r>
            <a:r>
              <a:rPr lang="fr-FR" sz="1500" dirty="0">
                <a:solidFill>
                  <a:srgbClr val="000000"/>
                </a:solidFill>
                <a:effectLst/>
                <a:latin typeface="Arial" panose="020B0604020202020204" pitchFamily="34" charset="0"/>
                <a:ea typeface="Calibri" panose="020F0502020204030204" pitchFamily="34" charset="0"/>
              </a:rPr>
              <a:t> a créé un acte de gestion spécifique dédié à la saisie de l’emprunt BPCE qui est placé en haut du menu de chaque établissement ; ce paramétrage sera désactivé à la fin de l’opération.</a:t>
            </a:r>
            <a:endParaRPr kumimoji="0" lang="fr-FR" sz="1500" b="1" i="0" u="none" strike="noStrike" kern="1200" cap="none" spc="0" normalizeH="0" baseline="0" noProof="0" dirty="0">
              <a:ln>
                <a:noFill/>
              </a:ln>
              <a:solidFill>
                <a:schemeClr val="tx2"/>
              </a:solidFill>
              <a:effectLst/>
              <a:uLnTx/>
              <a:uFillTx/>
              <a:latin typeface="Arial"/>
              <a:ea typeface="+mn-ea"/>
              <a:cs typeface="+mn-cs"/>
            </a:endParaRPr>
          </a:p>
          <a:p>
            <a:pPr marL="285750"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500" b="1" i="0" u="none" strike="noStrike" kern="1200" cap="none" spc="0" normalizeH="0" baseline="0" noProof="0" dirty="0">
                <a:ln>
                  <a:noFill/>
                </a:ln>
                <a:solidFill>
                  <a:srgbClr val="000000"/>
                </a:solidFill>
                <a:effectLst/>
                <a:uLnTx/>
                <a:uFillTx/>
                <a:latin typeface="Arial"/>
                <a:ea typeface="+mn-ea"/>
                <a:cs typeface="+mn-cs"/>
              </a:rPr>
              <a:t>Etablissements non TOPAZE Conseiller ou TOPAZE Conseiller « contrôles uniquement » </a:t>
            </a:r>
            <a:r>
              <a:rPr kumimoji="0" lang="fr-FR" sz="1500" b="0" i="0" u="none" strike="noStrike" kern="1200" cap="none" spc="0" normalizeH="0" baseline="0" noProof="0" dirty="0">
                <a:ln>
                  <a:noFill/>
                </a:ln>
                <a:solidFill>
                  <a:srgbClr val="000000"/>
                </a:solidFill>
                <a:effectLst/>
                <a:uLnTx/>
                <a:uFillTx/>
                <a:latin typeface="Arial"/>
                <a:ea typeface="+mn-ea"/>
                <a:cs typeface="+mn-cs"/>
              </a:rPr>
              <a:t>: saisie par le conseiller ou par son middle-office. </a:t>
            </a: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742950" marR="0" lvl="1"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ü"/>
              <a:tabLst/>
              <a:defRPr/>
            </a:pPr>
            <a:r>
              <a:rPr kumimoji="0" lang="fr-FR" sz="1500" b="0" i="0" u="none" strike="noStrike" kern="1200" cap="none" spc="0" normalizeH="0" baseline="0" noProof="0" dirty="0">
                <a:ln>
                  <a:noFill/>
                </a:ln>
                <a:solidFill>
                  <a:srgbClr val="000000"/>
                </a:solidFill>
                <a:effectLst/>
                <a:uLnTx/>
                <a:uFillTx/>
                <a:latin typeface="Arial"/>
                <a:ea typeface="+mn-ea"/>
                <a:cs typeface="+mn-cs"/>
              </a:rPr>
              <a:t>La saisie de l’instruction se fait dans </a:t>
            </a:r>
            <a:r>
              <a:rPr kumimoji="0" lang="fr-FR" sz="1500" b="1" i="0" u="none" strike="noStrike" kern="1200" cap="none" spc="0" normalizeH="0" baseline="0" noProof="0" dirty="0">
                <a:ln>
                  <a:noFill/>
                </a:ln>
                <a:solidFill>
                  <a:srgbClr val="B34A8C"/>
                </a:solidFill>
                <a:effectLst/>
                <a:uLnTx/>
                <a:uFillTx/>
                <a:latin typeface="Arial"/>
                <a:ea typeface="+mn-ea"/>
                <a:cs typeface="+mn-cs"/>
              </a:rPr>
              <a:t>Platine dans le menu « EMISSIONS »</a:t>
            </a:r>
            <a:r>
              <a:rPr kumimoji="0" lang="fr-FR" sz="1500" b="0" i="0" u="none" strike="noStrike" kern="1200" cap="none" spc="0" normalizeH="0" baseline="0" noProof="0" dirty="0">
                <a:ln>
                  <a:noFill/>
                </a:ln>
                <a:solidFill>
                  <a:srgbClr val="000000"/>
                </a:solidFill>
                <a:effectLst/>
                <a:uLnTx/>
                <a:uFillTx/>
                <a:latin typeface="Arial"/>
                <a:ea typeface="+mn-ea"/>
                <a:cs typeface="+mn-cs"/>
              </a:rPr>
              <a:t> sur la base du bulletin de souscription signé.</a:t>
            </a: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457200" marR="0" lvl="1" indent="0" algn="l" defTabSz="914400" rtl="0" eaLnBrk="1" fontAlgn="auto" latinLnBrk="0" hangingPunct="1">
              <a:lnSpc>
                <a:spcPct val="150000"/>
              </a:lnSpc>
              <a:spcBef>
                <a:spcPts val="600"/>
              </a:spcBef>
              <a:spcAft>
                <a:spcPts val="0"/>
              </a:spcAft>
              <a:buClrTx/>
              <a:buSzTx/>
              <a:buFontTx/>
              <a:buNone/>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742950" marR="0" lvl="1"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ü"/>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742950" marR="0" lvl="1"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ü"/>
              <a:tabLst/>
              <a:defRPr/>
            </a:pPr>
            <a:endParaRPr kumimoji="0" lang="fr-FR" sz="1500" b="0" i="0" u="none" strike="noStrike" kern="1200" cap="none" spc="0" normalizeH="0" baseline="0" noProof="0" dirty="0">
              <a:ln>
                <a:noFill/>
              </a:ln>
              <a:solidFill>
                <a:srgbClr val="000000"/>
              </a:solidFill>
              <a:effectLst/>
              <a:uLnTx/>
              <a:uFillTx/>
              <a:latin typeface="Arial"/>
              <a:ea typeface="+mn-ea"/>
              <a:cs typeface="Arial"/>
            </a:endParaRPr>
          </a:p>
          <a:p>
            <a:pPr marL="457200" marR="0" lvl="1" indent="0" algn="l" defTabSz="914400" rtl="0" eaLnBrk="1" fontAlgn="auto" latinLnBrk="0" hangingPunct="1">
              <a:lnSpc>
                <a:spcPct val="150000"/>
              </a:lnSpc>
              <a:spcBef>
                <a:spcPts val="600"/>
              </a:spcBef>
              <a:spcAft>
                <a:spcPts val="0"/>
              </a:spcAft>
              <a:buClrTx/>
              <a:buSzTx/>
              <a:buFontTx/>
              <a:buNone/>
              <a:tabLst/>
              <a:defRPr/>
            </a:pPr>
            <a:r>
              <a:rPr kumimoji="0" lang="fr-FR" altLang="fr-FR" sz="1400" b="1" i="0" u="none" strike="noStrike" kern="0" cap="none" spc="0" normalizeH="0" baseline="0" noProof="0" dirty="0">
                <a:ln>
                  <a:noFill/>
                </a:ln>
                <a:solidFill>
                  <a:srgbClr val="B34A8C"/>
                </a:solidFill>
                <a:effectLst/>
                <a:uLnTx/>
                <a:uFillTx/>
                <a:latin typeface="Arial"/>
                <a:ea typeface="+mn-ea"/>
                <a:cs typeface="Arial"/>
              </a:rPr>
              <a:t>	</a:t>
            </a:r>
            <a:endParaRPr kumimoji="0" lang="fr-FR" sz="1500" b="1" i="0" u="none" strike="noStrike" kern="1200" cap="none" spc="-67" normalizeH="0" baseline="0" noProof="0" dirty="0">
              <a:ln>
                <a:noFill/>
              </a:ln>
              <a:solidFill>
                <a:srgbClr val="B34A8C"/>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 sz="1400" b="0" i="0" u="none" strike="noStrike" kern="1200" cap="none" spc="-67"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fr" sz="1400" b="0" i="0" u="none" strike="noStrike" kern="1200" cap="none" spc="-67" normalizeH="0" baseline="0" noProof="0" dirty="0">
                <a:ln>
                  <a:noFill/>
                </a:ln>
                <a:solidFill>
                  <a:srgbClr val="000000"/>
                </a:solidFill>
                <a:effectLst/>
                <a:uLnTx/>
                <a:uFillTx/>
                <a:latin typeface="Arial"/>
                <a:ea typeface="+mn-ea"/>
                <a:cs typeface="+mn-cs"/>
              </a:rPr>
            </a:br>
            <a:endParaRPr kumimoji="0" lang="fr-FR" alt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pic>
        <p:nvPicPr>
          <p:cNvPr id="3" name="Graphique 3" descr="Ampoule avec un remplissage uni">
            <a:extLst>
              <a:ext uri="{FF2B5EF4-FFF2-40B4-BE49-F238E27FC236}">
                <a16:creationId xmlns:a16="http://schemas.microsoft.com/office/drawing/2014/main" id="{77790BEF-BC28-E1B3-9FFC-238B034172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4901" y="5806689"/>
            <a:ext cx="512466" cy="512466"/>
          </a:xfrm>
          <a:prstGeom prst="rect">
            <a:avLst/>
          </a:prstGeom>
        </p:spPr>
      </p:pic>
      <p:sp>
        <p:nvSpPr>
          <p:cNvPr id="4" name="ZoneTexte 3">
            <a:extLst>
              <a:ext uri="{FF2B5EF4-FFF2-40B4-BE49-F238E27FC236}">
                <a16:creationId xmlns:a16="http://schemas.microsoft.com/office/drawing/2014/main" id="{CB1EFD5E-0FCB-2CC3-DB84-283376513B3F}"/>
              </a:ext>
            </a:extLst>
          </p:cNvPr>
          <p:cNvSpPr txBox="1"/>
          <p:nvPr/>
        </p:nvSpPr>
        <p:spPr>
          <a:xfrm>
            <a:off x="1877367" y="5893645"/>
            <a:ext cx="806882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Arial"/>
                <a:ea typeface="+mn-ea"/>
                <a:cs typeface="+mn-cs"/>
              </a:rPr>
              <a:t>Description du parcours de souscription dans </a:t>
            </a:r>
            <a:r>
              <a:rPr kumimoji="0" lang="fr-FR" sz="1600" b="0" i="0" u="none" strike="noStrike" kern="1200" cap="none" spc="0" normalizeH="0" baseline="0" noProof="0" dirty="0">
                <a:ln>
                  <a:noFill/>
                </a:ln>
                <a:solidFill>
                  <a:srgbClr val="000000"/>
                </a:solidFill>
                <a:effectLst/>
                <a:uLnTx/>
                <a:uFillTx/>
                <a:latin typeface="Arial"/>
                <a:ea typeface="+mn-ea"/>
                <a:cs typeface="+mn-cs"/>
              </a:rPr>
              <a:t>" </a:t>
            </a:r>
            <a:r>
              <a:rPr kumimoji="0" lang="fr-FR" sz="1600" b="1" i="0" u="none" strike="noStrike" kern="1200" cap="none" spc="0" normalizeH="0" baseline="0" noProof="0" dirty="0">
                <a:ln>
                  <a:noFill/>
                </a:ln>
                <a:solidFill>
                  <a:srgbClr val="B34A8C"/>
                </a:solidFill>
                <a:effectLst/>
                <a:uLnTx/>
                <a:uFillTx/>
                <a:latin typeface="Arial"/>
                <a:ea typeface="+mn-ea"/>
                <a:cs typeface="+mn-cs"/>
              </a:rPr>
              <a:t>Pour en savoir +</a:t>
            </a:r>
            <a:r>
              <a:rPr kumimoji="0" lang="fr-FR" sz="1600" b="0" i="0" u="none" strike="noStrike" kern="1200" cap="none" spc="0" normalizeH="0" baseline="0" noProof="0" dirty="0">
                <a:ln>
                  <a:noFill/>
                </a:ln>
                <a:solidFill>
                  <a:srgbClr val="000000"/>
                </a:solidFill>
                <a:effectLst/>
                <a:uLnTx/>
                <a:uFillTx/>
                <a:latin typeface="Arial"/>
                <a:ea typeface="+mn-ea"/>
                <a:cs typeface="+mn-cs"/>
              </a:rPr>
              <a:t> "</a:t>
            </a:r>
            <a:endParaRPr kumimoji="0" lang="fr-FR" sz="16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10" name="Image 9">
            <a:extLst>
              <a:ext uri="{FF2B5EF4-FFF2-40B4-BE49-F238E27FC236}">
                <a16:creationId xmlns:a16="http://schemas.microsoft.com/office/drawing/2014/main" id="{AFBD817C-B279-49F8-9BA6-A74859B55876}"/>
              </a:ext>
            </a:extLst>
          </p:cNvPr>
          <p:cNvPicPr>
            <a:picLocks noChangeAspect="1"/>
          </p:cNvPicPr>
          <p:nvPr/>
        </p:nvPicPr>
        <p:blipFill>
          <a:blip r:embed="rId5"/>
          <a:stretch>
            <a:fillRect/>
          </a:stretch>
        </p:blipFill>
        <p:spPr>
          <a:xfrm>
            <a:off x="11206155" y="121624"/>
            <a:ext cx="721028" cy="721028"/>
          </a:xfrm>
          <a:prstGeom prst="rect">
            <a:avLst/>
          </a:prstGeom>
        </p:spPr>
      </p:pic>
      <p:sp>
        <p:nvSpPr>
          <p:cNvPr id="11" name="Rectangle 10">
            <a:extLst>
              <a:ext uri="{FF2B5EF4-FFF2-40B4-BE49-F238E27FC236}">
                <a16:creationId xmlns:a16="http://schemas.microsoft.com/office/drawing/2014/main" id="{178159C0-639A-4556-871B-7891EA25B865}"/>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745994817"/>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chemeClr val="bg2">
                    <a:lumMod val="40000"/>
                    <a:lumOff val="60000"/>
                  </a:schemeClr>
                </a:solidFill>
                <a:latin typeface="Montserrat SemiBold"/>
                <a:cs typeface="Arial"/>
              </a:rPr>
              <a:t>05</a:t>
            </a:r>
          </a:p>
        </p:txBody>
      </p:sp>
      <p:sp>
        <p:nvSpPr>
          <p:cNvPr id="3" name="Espace réservé du texte 2"/>
          <p:cNvSpPr>
            <a:spLocks noGrp="1"/>
          </p:cNvSpPr>
          <p:nvPr>
            <p:ph type="body" sz="quarter" idx="13"/>
          </p:nvPr>
        </p:nvSpPr>
        <p:spPr>
          <a:xfrm>
            <a:off x="3137323" y="3429000"/>
            <a:ext cx="8627757" cy="808222"/>
          </a:xfrm>
        </p:spPr>
        <p:txBody>
          <a:bodyPr/>
          <a:lstStyle/>
          <a:p>
            <a:r>
              <a:rPr lang="fr-FR" dirty="0"/>
              <a:t>Argumentaires pour les conseillers « particuliers »</a:t>
            </a:r>
          </a:p>
        </p:txBody>
      </p:sp>
      <p:sp>
        <p:nvSpPr>
          <p:cNvPr id="5" name="Rectangle 4">
            <a:extLst>
              <a:ext uri="{FF2B5EF4-FFF2-40B4-BE49-F238E27FC236}">
                <a16:creationId xmlns:a16="http://schemas.microsoft.com/office/drawing/2014/main" id="{17DD3E98-0B3A-4803-A451-4D5F84D26B47}"/>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899306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Obtenez un rendez-vous!</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75096" y="1442779"/>
            <a:ext cx="3655818"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ts val="0"/>
              </a:spcBef>
              <a:spcAft>
                <a:spcPct val="0"/>
              </a:spcAft>
              <a:buClrTx/>
              <a:buSzTx/>
              <a:buFontTx/>
              <a:buNone/>
              <a:tabLst/>
              <a:defRPr/>
            </a:pPr>
            <a:r>
              <a:rPr kumimoji="0" lang="fr-FR" altLang="fr-FR" sz="1200" b="0" i="1" u="none" strike="noStrike" kern="1200" cap="none" spc="0" normalizeH="0" baseline="0" noProof="0" dirty="0">
                <a:ln>
                  <a:noFill/>
                </a:ln>
                <a:solidFill>
                  <a:srgbClr val="000000"/>
                </a:solidFill>
                <a:effectLst/>
                <a:uLnTx/>
                <a:uFillTx/>
                <a:latin typeface="Arial"/>
                <a:ea typeface="Verdana"/>
                <a:cs typeface="Arial"/>
              </a:rPr>
              <a:t>« </a:t>
            </a:r>
            <a:r>
              <a:rPr kumimoji="0" lang="fr-FR" altLang="fr-FR" sz="1200" b="1" i="1" u="none" strike="noStrike" kern="1200" cap="none" spc="0" normalizeH="0" baseline="0" noProof="0" dirty="0">
                <a:ln>
                  <a:noFill/>
                </a:ln>
                <a:solidFill>
                  <a:srgbClr val="000000"/>
                </a:solidFill>
                <a:effectLst/>
                <a:uLnTx/>
                <a:uFillTx/>
                <a:latin typeface="Arial"/>
                <a:ea typeface="Verdana"/>
                <a:cs typeface="Arial"/>
              </a:rPr>
              <a:t>Je vous contacte car vous détenez des obligations</a:t>
            </a:r>
            <a:r>
              <a:rPr kumimoji="0" lang="fr-FR" altLang="fr-FR" sz="1200" b="0" i="1" u="none" strike="noStrike" kern="1200" cap="none" spc="0" normalizeH="0" baseline="0" noProof="0" dirty="0">
                <a:ln>
                  <a:noFill/>
                </a:ln>
                <a:solidFill>
                  <a:srgbClr val="000000"/>
                </a:solidFill>
                <a:effectLst/>
                <a:uLnTx/>
                <a:uFillTx/>
                <a:latin typeface="Arial"/>
                <a:ea typeface="Verdana"/>
                <a:cs typeface="Arial"/>
              </a:rPr>
              <a:t>. </a:t>
            </a:r>
            <a:endParaRPr kumimoji="0" lang="fr-FR" altLang="fr-FR" sz="1200" b="0" i="1" u="none" strike="noStrike" kern="1200" cap="none" spc="0" normalizeH="0" baseline="0" noProof="0" dirty="0">
              <a:ln>
                <a:noFill/>
              </a:ln>
              <a:solidFill>
                <a:srgbClr val="000000"/>
              </a:solidFill>
              <a:effectLst/>
              <a:uLnTx/>
              <a:uFillTx/>
              <a:latin typeface="Arial"/>
              <a:ea typeface="Verdana"/>
              <a:cs typeface="Arial" panose="020B0604020202020204" pitchFamily="34" charset="0"/>
            </a:endParaRPr>
          </a:p>
          <a:p>
            <a:pPr marL="0" marR="0" lvl="0" indent="0" algn="l" defTabSz="910828" rtl="0" eaLnBrk="1" fontAlgn="base" latinLnBrk="0" hangingPunct="1">
              <a:lnSpc>
                <a:spcPct val="100000"/>
              </a:lnSpc>
              <a:spcBef>
                <a:spcPts val="0"/>
              </a:spcBef>
              <a:spcAft>
                <a:spcPct val="0"/>
              </a:spcAft>
              <a:buClrTx/>
              <a:buSzTx/>
              <a:buFontTx/>
              <a:buNone/>
              <a:tabLst/>
              <a:defRPr/>
            </a:pPr>
            <a:r>
              <a:rPr kumimoji="0" lang="fr-FR" altLang="fr-FR" sz="1200" b="0" i="1" u="none" strike="noStrike" kern="1200" cap="none" spc="0" normalizeH="0" baseline="0" noProof="0" dirty="0">
                <a:ln>
                  <a:noFill/>
                </a:ln>
                <a:solidFill>
                  <a:srgbClr val="000000"/>
                </a:solidFill>
                <a:effectLst/>
                <a:uLnTx/>
                <a:uFillTx/>
                <a:latin typeface="Arial"/>
                <a:ea typeface="Verdana"/>
                <a:cs typeface="Arial"/>
              </a:rPr>
              <a:t>Comme le groupe BPCE, deuxième groupe coopératif bancaire en France, qui regroupe entre autres les réseaux Caisse d’Epargne et Banque Populaire, émet un emprunt obligataire, je souhaite vous rencontrer pour vous en parler. »</a:t>
            </a:r>
            <a:endParaRPr kumimoji="0" lang="fr-FR" altLang="fr-FR" sz="12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38775" y="1288890"/>
            <a:ext cx="2135168" cy="523220"/>
          </a:xfrm>
          <a:prstGeom prst="rect">
            <a:avLst/>
          </a:prstGeom>
          <a:solidFill>
            <a:schemeClr val="bg1"/>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Votre client détient des obligations</a:t>
            </a:r>
          </a:p>
        </p:txBody>
      </p:sp>
      <p:sp>
        <p:nvSpPr>
          <p:cNvPr id="13" name="Rectangle : coins arrondis 12">
            <a:extLst>
              <a:ext uri="{FF2B5EF4-FFF2-40B4-BE49-F238E27FC236}">
                <a16:creationId xmlns:a16="http://schemas.microsoft.com/office/drawing/2014/main" id="{8264664A-3A39-4D35-A8B6-224D8009500E}"/>
              </a:ext>
            </a:extLst>
          </p:cNvPr>
          <p:cNvSpPr/>
          <p:nvPr/>
        </p:nvSpPr>
        <p:spPr>
          <a:xfrm>
            <a:off x="4213860" y="1442779"/>
            <a:ext cx="3655818"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ts val="0"/>
              </a:spcBef>
              <a:spcAft>
                <a:spcPct val="0"/>
              </a:spcAft>
              <a:buClrTx/>
              <a:buSzTx/>
              <a:buFontTx/>
              <a:buNone/>
              <a:tabLst/>
              <a:defRPr/>
            </a:pPr>
            <a:r>
              <a:rPr kumimoji="0" lang="fr-FR" altLang="fr-FR" sz="1200" b="0" i="1" u="none" strike="noStrike" kern="1200" cap="none" spc="0" normalizeH="0" baseline="0" noProof="0" dirty="0">
                <a:ln>
                  <a:noFill/>
                </a:ln>
                <a:solidFill>
                  <a:srgbClr val="000000"/>
                </a:solidFill>
                <a:effectLst/>
                <a:uLnTx/>
                <a:uFillTx/>
                <a:latin typeface="Arial"/>
                <a:ea typeface="Verdana"/>
                <a:cs typeface="Arial"/>
              </a:rPr>
              <a:t>« </a:t>
            </a:r>
            <a:r>
              <a:rPr kumimoji="0" lang="fr-FR" altLang="fr-FR" sz="1200" b="1" i="1" u="none" strike="noStrike" kern="1200" cap="none" spc="0" normalizeH="0" baseline="0" noProof="0" dirty="0">
                <a:ln>
                  <a:noFill/>
                </a:ln>
                <a:solidFill>
                  <a:srgbClr val="000000"/>
                </a:solidFill>
                <a:effectLst/>
                <a:uLnTx/>
                <a:uFillTx/>
                <a:latin typeface="Arial"/>
                <a:ea typeface="Verdana"/>
                <a:cs typeface="Arial"/>
              </a:rPr>
              <a:t>Je vous contacte car vous détenez l’emprunt obligataire BPCE 3,03 % Octobre 2022.</a:t>
            </a:r>
            <a:r>
              <a:rPr kumimoji="0" lang="fr-FR" altLang="fr-FR" sz="1200" b="0" i="1" u="none" strike="noStrike" kern="1200" cap="none" spc="0" normalizeH="0" baseline="0" noProof="0" dirty="0">
                <a:ln>
                  <a:noFill/>
                </a:ln>
                <a:solidFill>
                  <a:srgbClr val="000000"/>
                </a:solidFill>
                <a:effectLst/>
                <a:uLnTx/>
                <a:uFillTx/>
                <a:latin typeface="Arial"/>
                <a:ea typeface="Verdana"/>
                <a:cs typeface="Arial"/>
              </a:rPr>
              <a:t> Cet emprunt que vous avez souscrit en 2014, vous a permis de percevoir pendant 8 ans des revenus trimestriels au taux de 3,03 % par an. Celui-ci arrive à échéance le 12 octobre prochain et sera remboursé sur votre compte. Le groupe BPCE émet un nouvel emprunt obligataire sur 5 ans au taux nominal annuel de 3,50%*. Je souhaite vous rencontrer pour voir si vous souhaitez réinvestir tout ou partie des fonds de votre emprunt à échéance. »</a:t>
            </a:r>
          </a:p>
        </p:txBody>
      </p:sp>
      <p:sp>
        <p:nvSpPr>
          <p:cNvPr id="14" name="ZoneTexte 13">
            <a:extLst>
              <a:ext uri="{FF2B5EF4-FFF2-40B4-BE49-F238E27FC236}">
                <a16:creationId xmlns:a16="http://schemas.microsoft.com/office/drawing/2014/main" id="{B0533C84-C838-469E-B8D6-27815EDF31B4}"/>
              </a:ext>
            </a:extLst>
          </p:cNvPr>
          <p:cNvSpPr txBox="1"/>
          <p:nvPr/>
        </p:nvSpPr>
        <p:spPr>
          <a:xfrm>
            <a:off x="4977539" y="1288890"/>
            <a:ext cx="2135168" cy="738664"/>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Votre client a souscrit à l’emprunt arrivant à échéance le 12/10</a:t>
            </a: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8252624" y="1442779"/>
            <a:ext cx="3655818"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0828" rtl="0" eaLnBrk="1" fontAlgn="base" latinLnBrk="0" hangingPunct="1">
              <a:lnSpc>
                <a:spcPct val="100000"/>
              </a:lnSpc>
              <a:spcBef>
                <a:spcPts val="0"/>
              </a:spcBef>
              <a:spcAft>
                <a:spcPct val="0"/>
              </a:spcAft>
              <a:buClrTx/>
              <a:buSzTx/>
              <a:buFontTx/>
              <a:buNone/>
              <a:tabLst/>
              <a:defRPr/>
            </a:pPr>
            <a:r>
              <a:rPr kumimoji="0" lang="fr-FR" altLang="fr-FR" sz="1200" b="0"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 </a:t>
            </a:r>
            <a:r>
              <a:rPr kumimoji="0" lang="fr-FR" altLang="fr-FR" sz="1200" b="1"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Je vous contacte car je vois que vous êtes détenteur d’un PEL </a:t>
            </a:r>
            <a:r>
              <a:rPr kumimoji="0" lang="fr-FR" altLang="fr-FR" sz="1200" b="1" i="1" u="none" strike="noStrike" kern="1200" cap="none" spc="0" normalizeH="0" baseline="0" noProof="0" dirty="0" err="1">
                <a:ln>
                  <a:noFill/>
                </a:ln>
                <a:solidFill>
                  <a:srgbClr val="000000"/>
                </a:solidFill>
                <a:effectLst/>
                <a:uLnTx/>
                <a:uFillTx/>
                <a:latin typeface="Arial"/>
                <a:ea typeface="Verdana"/>
                <a:cs typeface="Arial" panose="020B0604020202020204" pitchFamily="34" charset="0"/>
              </a:rPr>
              <a:t>Quadreto</a:t>
            </a:r>
            <a:r>
              <a:rPr kumimoji="0" lang="fr-FR" altLang="fr-FR" sz="1200" b="1"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 à revenus ou Solution Libre Revenus</a:t>
            </a:r>
            <a:r>
              <a:rPr kumimoji="0" lang="fr-FR" altLang="fr-FR" sz="1200" b="0" i="1" u="none" strike="noStrike" kern="1200" cap="none" spc="0" normalizeH="0" baseline="0" noProof="0" dirty="0">
                <a:ln>
                  <a:noFill/>
                </a:ln>
                <a:solidFill>
                  <a:srgbClr val="000000"/>
                </a:solidFill>
                <a:effectLst/>
                <a:uLnTx/>
                <a:uFillTx/>
                <a:latin typeface="Arial"/>
                <a:ea typeface="Verdana"/>
                <a:cs typeface="Arial" panose="020B0604020202020204" pitchFamily="34" charset="0"/>
              </a:rPr>
              <a:t> qui est un placement qui vous permet de percevoir des revenus trimestriels. Je souhaite vous rencontrer pour vous parler d’un placement « l’Emprunt BPCE 3,50% octobre 2027»  sur 5 ans qui vous permettra de percevoir aussi des revenus trimestriels sur la base d’un taux nominal annuel de 3,50%* </a:t>
            </a:r>
          </a:p>
        </p:txBody>
      </p:sp>
      <p:sp>
        <p:nvSpPr>
          <p:cNvPr id="16" name="ZoneTexte 15">
            <a:extLst>
              <a:ext uri="{FF2B5EF4-FFF2-40B4-BE49-F238E27FC236}">
                <a16:creationId xmlns:a16="http://schemas.microsoft.com/office/drawing/2014/main" id="{C55C4344-3CD2-4E2C-A5F4-296EB061B2E8}"/>
              </a:ext>
            </a:extLst>
          </p:cNvPr>
          <p:cNvSpPr txBox="1"/>
          <p:nvPr/>
        </p:nvSpPr>
        <p:spPr>
          <a:xfrm>
            <a:off x="9016303" y="1288890"/>
            <a:ext cx="2135168" cy="116955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Votre client est détenteur d’un produit qui distribue des revenus réguliers (PEL </a:t>
            </a:r>
            <a:r>
              <a:rPr kumimoji="0" lang="fr-FR" sz="1400" b="1" i="0" u="none" strike="noStrike" kern="1200" cap="none" spc="0" normalizeH="0" baseline="0" noProof="0" err="1">
                <a:ln>
                  <a:noFill/>
                </a:ln>
                <a:solidFill>
                  <a:srgbClr val="B34A8C"/>
                </a:solidFill>
                <a:effectLst/>
                <a:uLnTx/>
                <a:uFillTx/>
                <a:latin typeface="Arial"/>
                <a:ea typeface="+mn-ea"/>
                <a:cs typeface="+mn-cs"/>
              </a:rPr>
              <a:t>Quadreto</a:t>
            </a:r>
            <a:r>
              <a:rPr kumimoji="0" lang="fr-FR" sz="1400" b="1" i="0" u="none" strike="noStrike" kern="1200" cap="none" spc="0" normalizeH="0" baseline="0" noProof="0">
                <a:ln>
                  <a:noFill/>
                </a:ln>
                <a:solidFill>
                  <a:srgbClr val="B34A8C"/>
                </a:solidFill>
                <a:effectLst/>
                <a:uLnTx/>
                <a:uFillTx/>
                <a:latin typeface="Arial"/>
                <a:ea typeface="+mn-ea"/>
                <a:cs typeface="+mn-cs"/>
              </a:rPr>
              <a:t> / SLR )</a:t>
            </a:r>
          </a:p>
        </p:txBody>
      </p:sp>
      <p:sp>
        <p:nvSpPr>
          <p:cNvPr id="22" name="ZoneTexte 21">
            <a:extLst>
              <a:ext uri="{FF2B5EF4-FFF2-40B4-BE49-F238E27FC236}">
                <a16:creationId xmlns:a16="http://schemas.microsoft.com/office/drawing/2014/main" id="{3CF3EB6E-3B95-4972-B746-5E548BEE182A}"/>
              </a:ext>
            </a:extLst>
          </p:cNvPr>
          <p:cNvSpPr txBox="1"/>
          <p:nvPr/>
        </p:nvSpPr>
        <p:spPr>
          <a:xfrm>
            <a:off x="4731309" y="6312784"/>
            <a:ext cx="649877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Arial"/>
              </a:rPr>
              <a:t>*Taux hors fiscalité et prélèvements sociaux</a:t>
            </a:r>
            <a:endParaRPr kumimoji="0" lang="fr-FR" sz="1050" b="0" i="1" u="none" strike="noStrike" kern="1200" cap="none" spc="0" normalizeH="0" baseline="0" noProof="0" dirty="0">
              <a:ln>
                <a:noFill/>
              </a:ln>
              <a:solidFill>
                <a:srgbClr val="000000"/>
              </a:solidFill>
              <a:effectLst/>
              <a:uLnTx/>
              <a:uFillTx/>
              <a:latin typeface="Arial"/>
              <a:ea typeface="+mn-ea"/>
              <a:cs typeface="+mn-cs"/>
            </a:endParaRPr>
          </a:p>
        </p:txBody>
      </p:sp>
      <p:pic>
        <p:nvPicPr>
          <p:cNvPr id="18" name="Image 17">
            <a:extLst>
              <a:ext uri="{FF2B5EF4-FFF2-40B4-BE49-F238E27FC236}">
                <a16:creationId xmlns:a16="http://schemas.microsoft.com/office/drawing/2014/main" id="{6735D6B1-FF63-4C29-9B1C-AEDD1CA5C2D8}"/>
              </a:ext>
            </a:extLst>
          </p:cNvPr>
          <p:cNvPicPr>
            <a:picLocks noChangeAspect="1"/>
          </p:cNvPicPr>
          <p:nvPr/>
        </p:nvPicPr>
        <p:blipFill>
          <a:blip r:embed="rId3"/>
          <a:stretch>
            <a:fillRect/>
          </a:stretch>
        </p:blipFill>
        <p:spPr>
          <a:xfrm>
            <a:off x="11151471" y="260989"/>
            <a:ext cx="693617" cy="683707"/>
          </a:xfrm>
          <a:prstGeom prst="rect">
            <a:avLst/>
          </a:prstGeom>
        </p:spPr>
      </p:pic>
      <p:sp>
        <p:nvSpPr>
          <p:cNvPr id="19" name="ZoneTexte 18">
            <a:extLst>
              <a:ext uri="{FF2B5EF4-FFF2-40B4-BE49-F238E27FC236}">
                <a16:creationId xmlns:a16="http://schemas.microsoft.com/office/drawing/2014/main" id="{406E8B88-F029-4271-8F3E-3CC42A63A25C}"/>
              </a:ext>
            </a:extLst>
          </p:cNvPr>
          <p:cNvSpPr txBox="1"/>
          <p:nvPr/>
        </p:nvSpPr>
        <p:spPr>
          <a:xfrm>
            <a:off x="9153019" y="4985913"/>
            <a:ext cx="2828785"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C00000"/>
                </a:solidFill>
                <a:effectLst/>
                <a:uLnTx/>
                <a:uFillTx/>
                <a:latin typeface="Arial"/>
                <a:ea typeface="+mn-ea"/>
                <a:cs typeface="+mn-cs"/>
              </a:rPr>
              <a:t>Le client ne possédant pas de titres financiers similaires à l’emprunt, il faudra renseigner dans le bulletin 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C00000"/>
                </a:solidFill>
                <a:effectLst/>
                <a:uLnTx/>
                <a:uFillTx/>
                <a:latin typeface="Arial"/>
                <a:ea typeface="+mn-ea"/>
                <a:cs typeface="+mn-cs"/>
              </a:rPr>
              <a:t>Souscription le fait que l’on est dans du </a:t>
            </a:r>
            <a:r>
              <a:rPr kumimoji="0" lang="fr-FR" sz="1400" b="1" i="0" u="none" strike="noStrike" kern="1200" cap="none" spc="0" normalizeH="0" baseline="0" noProof="0" dirty="0">
                <a:ln>
                  <a:noFill/>
                </a:ln>
                <a:solidFill>
                  <a:srgbClr val="C00000"/>
                </a:solidFill>
                <a:effectLst/>
                <a:uLnTx/>
                <a:uFillTx/>
                <a:latin typeface="Arial"/>
                <a:ea typeface="+mn-ea"/>
                <a:cs typeface="+mn-cs"/>
              </a:rPr>
              <a:t>DEMARCHAGE</a:t>
            </a:r>
            <a:r>
              <a:rPr kumimoji="0" lang="fr-FR" sz="1400" b="0" i="0" u="none" strike="noStrike" kern="1200" cap="none" spc="0" normalizeH="0" baseline="0" noProof="0" dirty="0">
                <a:ln>
                  <a:noFill/>
                </a:ln>
                <a:solidFill>
                  <a:srgbClr val="C00000"/>
                </a:solidFill>
                <a:effectLst/>
                <a:uLnTx/>
                <a:uFillTx/>
                <a:latin typeface="Arial"/>
                <a:ea typeface="+mn-ea"/>
                <a:cs typeface="+mn-cs"/>
              </a:rPr>
              <a:t>.</a:t>
            </a:r>
          </a:p>
        </p:txBody>
      </p:sp>
      <p:pic>
        <p:nvPicPr>
          <p:cNvPr id="20" name="Graphique 19" descr="Avertissement avec un remplissage uni">
            <a:extLst>
              <a:ext uri="{FF2B5EF4-FFF2-40B4-BE49-F238E27FC236}">
                <a16:creationId xmlns:a16="http://schemas.microsoft.com/office/drawing/2014/main" id="{1342F154-FA1E-4FC7-84E2-B610E5AED0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7868" y="5222190"/>
            <a:ext cx="781789" cy="781789"/>
          </a:xfrm>
          <a:prstGeom prst="rect">
            <a:avLst/>
          </a:prstGeom>
        </p:spPr>
      </p:pic>
      <p:sp>
        <p:nvSpPr>
          <p:cNvPr id="21" name="ZoneTexte 20">
            <a:extLst>
              <a:ext uri="{FF2B5EF4-FFF2-40B4-BE49-F238E27FC236}">
                <a16:creationId xmlns:a16="http://schemas.microsoft.com/office/drawing/2014/main" id="{8934ED08-8F32-45F4-89A7-0DA3936C502F}"/>
              </a:ext>
            </a:extLst>
          </p:cNvPr>
          <p:cNvSpPr txBox="1"/>
          <p:nvPr/>
        </p:nvSpPr>
        <p:spPr>
          <a:xfrm>
            <a:off x="743404" y="5100768"/>
            <a:ext cx="2828785"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Le contact client n’est pas assimilé à du démarchage </a:t>
            </a:r>
            <a:r>
              <a:rPr kumimoji="0" lang="fr-FR" sz="1400" b="0" i="0" u="none" strike="noStrike" kern="1200" cap="none" spc="0" normalizeH="0" baseline="0" noProof="0" dirty="0">
                <a:ln>
                  <a:noFill/>
                </a:ln>
                <a:solidFill>
                  <a:srgbClr val="C00000"/>
                </a:solidFill>
                <a:effectLst/>
                <a:uLnTx/>
                <a:uFillTx/>
                <a:latin typeface="Arial"/>
                <a:ea typeface="+mn-ea"/>
                <a:cs typeface="+mn-cs"/>
              </a:rPr>
              <a:t>car le client possède des titres financiers similaires à l’emprunt</a:t>
            </a:r>
          </a:p>
        </p:txBody>
      </p:sp>
      <p:sp>
        <p:nvSpPr>
          <p:cNvPr id="23" name="ZoneTexte 22">
            <a:extLst>
              <a:ext uri="{FF2B5EF4-FFF2-40B4-BE49-F238E27FC236}">
                <a16:creationId xmlns:a16="http://schemas.microsoft.com/office/drawing/2014/main" id="{FA4BB025-78CE-46D8-B013-16A7F2286B4B}"/>
              </a:ext>
            </a:extLst>
          </p:cNvPr>
          <p:cNvSpPr txBox="1"/>
          <p:nvPr/>
        </p:nvSpPr>
        <p:spPr>
          <a:xfrm>
            <a:off x="4213860" y="5464731"/>
            <a:ext cx="3518029"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C00000"/>
                </a:solidFill>
                <a:effectLst/>
                <a:uLnTx/>
                <a:uFillTx/>
                <a:latin typeface="Arial"/>
                <a:ea typeface="+mn-ea"/>
                <a:cs typeface="+mn-cs"/>
              </a:rPr>
              <a:t>Le contact client n’est pas assimilé à du démarchage </a:t>
            </a:r>
            <a:r>
              <a:rPr kumimoji="0" lang="fr-FR" sz="1400" b="0" i="0" u="none" strike="noStrike" kern="1200" cap="none" spc="0" normalizeH="0" baseline="0" noProof="0" dirty="0">
                <a:ln>
                  <a:noFill/>
                </a:ln>
                <a:solidFill>
                  <a:srgbClr val="C00000"/>
                </a:solidFill>
                <a:effectLst/>
                <a:uLnTx/>
                <a:uFillTx/>
                <a:latin typeface="Arial"/>
                <a:ea typeface="+mn-ea"/>
                <a:cs typeface="+mn-cs"/>
              </a:rPr>
              <a:t>car le client possède des titres financiers similaires à l’emprunt</a:t>
            </a:r>
          </a:p>
        </p:txBody>
      </p:sp>
      <p:sp>
        <p:nvSpPr>
          <p:cNvPr id="24" name="Rectangle 23">
            <a:extLst>
              <a:ext uri="{FF2B5EF4-FFF2-40B4-BE49-F238E27FC236}">
                <a16:creationId xmlns:a16="http://schemas.microsoft.com/office/drawing/2014/main" id="{B95687BC-8BAA-49AD-8E24-9FB830A0AE74}"/>
              </a:ext>
            </a:extLst>
          </p:cNvPr>
          <p:cNvSpPr/>
          <p:nvPr/>
        </p:nvSpPr>
        <p:spPr>
          <a:xfrm>
            <a:off x="3572189" y="6574840"/>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919741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Rendez-vous Client</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75095" y="1442779"/>
            <a:ext cx="11867747" cy="488019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a:t>
            </a:r>
            <a:r>
              <a:rPr kumimoji="0" lang="fr-FR" sz="1400" b="1" i="1" u="none" strike="noStrike" kern="1200" cap="none" spc="0" normalizeH="0" baseline="0" noProof="0" dirty="0">
                <a:ln>
                  <a:noFill/>
                </a:ln>
                <a:solidFill>
                  <a:srgbClr val="000000"/>
                </a:solidFill>
                <a:effectLst/>
                <a:uLnTx/>
                <a:uFillTx/>
                <a:latin typeface="Arial" panose="020B0604020202020204"/>
                <a:ea typeface="+mn-ea"/>
                <a:cs typeface="Arial"/>
              </a:rPr>
              <a:t>Vous êtes intéressé par des revenus complémentaires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Je vous propose de souscrire à l’emprunt obligataire BPCE.</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Les emprunts obligataires sont émis par des entreprises ou des banques (comme ici BPCE). Ils leur permettent de se financer sur les marchés financiers. L’emprunteur émet des titres, appelés « obligations » qui sont proposés à des particuliers, à des entreprises ou à des institutionnels qui souhaitent placer leurs capitaux.</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Aujourd’hui, je vous propose de souscrire à un emprunt obligataire émis par BPCE, 2</a:t>
            </a:r>
            <a:r>
              <a:rPr kumimoji="0" lang="fr-FR" sz="1400" b="0" i="1" u="none" strike="noStrike" kern="1200" cap="none" spc="0" normalizeH="0" baseline="30000" noProof="0" dirty="0">
                <a:ln>
                  <a:noFill/>
                </a:ln>
                <a:solidFill>
                  <a:srgbClr val="000000"/>
                </a:solidFill>
                <a:effectLst/>
                <a:uLnTx/>
                <a:uFillTx/>
                <a:latin typeface="Arial" panose="020B0604020202020204"/>
                <a:ea typeface="+mn-ea"/>
                <a:cs typeface="Arial"/>
              </a:rPr>
              <a:t>ième</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 Groupe bancaire français, reconnu pour sa solidité financière (notation A1 Moody’s).</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rPr>
              <a:t>Pourquoi souscrire à cet emprunt ?</a:t>
            </a:r>
            <a:endParaRPr lang="fr-FR" sz="1400" b="1" i="1" u="none" strike="noStrike" kern="1200" cap="none" spc="0" normalizeH="0" baseline="0" noProof="0" dirty="0">
              <a:ln>
                <a:noFill/>
              </a:ln>
              <a:solidFill>
                <a:srgbClr val="B34A8C"/>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1" i="1" u="none" strike="noStrike" kern="1200" cap="none" spc="0" normalizeH="0" baseline="0" noProof="0" dirty="0">
              <a:ln>
                <a:noFill/>
              </a:ln>
              <a:solidFill>
                <a:srgbClr val="B34A8C"/>
              </a:solidFill>
              <a:effectLst/>
              <a:uLnTx/>
              <a:uFillTx/>
              <a:latin typeface="Arial" panose="020B0604020202020204"/>
              <a:ea typeface="+mn-ea"/>
              <a:cs typeface="Arial"/>
            </a:endParaRPr>
          </a:p>
          <a:p>
            <a:pPr marL="192405" marR="0" lvl="0" indent="-192405"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placer votre épargne, en toute sécurité, sur une durée de 5 ans,</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192405" marR="0" lvl="0" indent="-192405"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percevoir des revenus complémentaires garantis pendant toute la durée du placement, au taux nominal annuel de 3,50%*,</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192405" marR="0" lvl="0" indent="-192405"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Pour bénéficier d’un capital garanti à l’échéance (le 28/10/2022), vous serez automatiquement remboursé sur votre compte chèque, sans frais ni fiscalité.</a:t>
            </a:r>
            <a:endParaRPr lang="fr-FR" sz="1400" b="0" i="1" u="none" strike="noStrike" kern="1200" cap="none" spc="0" normalizeH="0" baseline="0" noProof="0" dirty="0">
              <a:ln>
                <a:noFill/>
              </a:ln>
              <a:solidFill>
                <a:srgbClr val="000000"/>
              </a:solidFill>
              <a:effectLst/>
              <a:uLnTx/>
              <a:uFillTx/>
              <a:latin typeface="Arial" panose="020B0604020202020204"/>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endParaRPr>
          </a:p>
          <a:p>
            <a:pPr defTabSz="910828" fontAlgn="base">
              <a:spcBef>
                <a:spcPct val="0"/>
              </a:spcBef>
              <a:spcAft>
                <a:spcPct val="0"/>
              </a:spcAft>
              <a:defRPr/>
            </a:pP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Ce placement sera réalisé dans le cadre d’un Compte-Titres Ordinaire, sans frais de souscription</a:t>
            </a:r>
            <a:r>
              <a:rPr lang="fr-FR" sz="1400" i="1" dirty="0">
                <a:solidFill>
                  <a:srgbClr val="000000"/>
                </a:solidFill>
                <a:latin typeface="Arial" panose="020B0604020202020204"/>
                <a:cs typeface="Arial"/>
              </a:rPr>
              <a:t>. </a:t>
            </a:r>
            <a:r>
              <a:rPr kumimoji="0" lang="fr-FR" sz="1400" b="0" i="1" u="none" strike="noStrike" kern="1200" cap="none" spc="0" normalizeH="0" baseline="0" noProof="0" dirty="0">
                <a:ln>
                  <a:noFill/>
                </a:ln>
                <a:solidFill>
                  <a:srgbClr val="000000"/>
                </a:solidFill>
                <a:effectLst/>
                <a:uLnTx/>
                <a:uFillTx/>
                <a:latin typeface="Arial" panose="020B0604020202020204"/>
                <a:ea typeface="+mn-ea"/>
                <a:cs typeface="Arial"/>
              </a:rPr>
              <a:t>»</a:t>
            </a:r>
            <a:endParaRPr kumimoji="0" lang="fr-FR" altLang="fr-FR" sz="1400" b="0" i="1" u="none" strike="noStrike" kern="1200" cap="none" spc="0" normalizeH="0" baseline="0" noProof="0" dirty="0">
              <a:ln>
                <a:noFill/>
              </a:ln>
              <a:solidFill>
                <a:srgbClr val="000000"/>
              </a:solidFill>
              <a:effectLst/>
              <a:uLnTx/>
              <a:uFillTx/>
              <a:latin typeface="Arial"/>
              <a:ea typeface="Verdana" panose="020B060403050404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938775" y="1288890"/>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Argumentaire</a:t>
            </a:r>
          </a:p>
        </p:txBody>
      </p:sp>
      <p:pic>
        <p:nvPicPr>
          <p:cNvPr id="12" name="Image 11">
            <a:extLst>
              <a:ext uri="{FF2B5EF4-FFF2-40B4-BE49-F238E27FC236}">
                <a16:creationId xmlns:a16="http://schemas.microsoft.com/office/drawing/2014/main" id="{4D36D24B-D349-4FB5-8A6C-F39665E61B58}"/>
              </a:ext>
            </a:extLst>
          </p:cNvPr>
          <p:cNvPicPr>
            <a:picLocks noChangeAspect="1"/>
          </p:cNvPicPr>
          <p:nvPr/>
        </p:nvPicPr>
        <p:blipFill>
          <a:blip r:embed="rId3"/>
          <a:stretch>
            <a:fillRect/>
          </a:stretch>
        </p:blipFill>
        <p:spPr>
          <a:xfrm>
            <a:off x="8695831" y="3742039"/>
            <a:ext cx="2653105" cy="627976"/>
          </a:xfrm>
          <a:prstGeom prst="rect">
            <a:avLst/>
          </a:prstGeom>
        </p:spPr>
      </p:pic>
      <p:sp>
        <p:nvSpPr>
          <p:cNvPr id="18" name="ZoneTexte 17">
            <a:extLst>
              <a:ext uri="{FF2B5EF4-FFF2-40B4-BE49-F238E27FC236}">
                <a16:creationId xmlns:a16="http://schemas.microsoft.com/office/drawing/2014/main" id="{29434BD7-5B24-4518-B295-0371F80FBC34}"/>
              </a:ext>
            </a:extLst>
          </p:cNvPr>
          <p:cNvSpPr txBox="1"/>
          <p:nvPr/>
        </p:nvSpPr>
        <p:spPr>
          <a:xfrm>
            <a:off x="4372882" y="6349909"/>
            <a:ext cx="3446235"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Arial"/>
              </a:rPr>
              <a:t>*Taux minimum hors fiscalité et prélèvements sociaux</a:t>
            </a:r>
            <a:endParaRPr kumimoji="0" lang="fr-FR" sz="1050" b="0" i="1" u="none" strike="noStrike" kern="1200" cap="none" spc="0" normalizeH="0" baseline="0" noProof="0" dirty="0">
              <a:ln>
                <a:noFill/>
              </a:ln>
              <a:solidFill>
                <a:srgbClr val="000000"/>
              </a:solidFill>
              <a:effectLst/>
              <a:uLnTx/>
              <a:uFillTx/>
              <a:latin typeface="Arial"/>
              <a:ea typeface="+mn-ea"/>
              <a:cs typeface="+mn-cs"/>
            </a:endParaRPr>
          </a:p>
        </p:txBody>
      </p:sp>
      <p:pic>
        <p:nvPicPr>
          <p:cNvPr id="7" name="Image 6" descr="Une image contenant texte, clipart&#10;&#10;Description générée automatiquement">
            <a:extLst>
              <a:ext uri="{FF2B5EF4-FFF2-40B4-BE49-F238E27FC236}">
                <a16:creationId xmlns:a16="http://schemas.microsoft.com/office/drawing/2014/main" id="{8BB0ABF1-AC1C-53DD-6FB3-ADD4F4DC2F83}"/>
              </a:ext>
            </a:extLst>
          </p:cNvPr>
          <p:cNvPicPr>
            <a:picLocks noChangeAspect="1"/>
          </p:cNvPicPr>
          <p:nvPr/>
        </p:nvPicPr>
        <p:blipFill>
          <a:blip r:embed="rId4"/>
          <a:stretch>
            <a:fillRect/>
          </a:stretch>
        </p:blipFill>
        <p:spPr>
          <a:xfrm>
            <a:off x="11253124" y="244879"/>
            <a:ext cx="721028" cy="721028"/>
          </a:xfrm>
          <a:prstGeom prst="rect">
            <a:avLst/>
          </a:prstGeom>
        </p:spPr>
      </p:pic>
      <p:sp>
        <p:nvSpPr>
          <p:cNvPr id="9" name="Rectangle 8">
            <a:extLst>
              <a:ext uri="{FF2B5EF4-FFF2-40B4-BE49-F238E27FC236}">
                <a16:creationId xmlns:a16="http://schemas.microsoft.com/office/drawing/2014/main" id="{933A960D-B206-4D89-86BF-E38F4BD6FAD0}"/>
              </a:ext>
            </a:extLst>
          </p:cNvPr>
          <p:cNvSpPr/>
          <p:nvPr/>
        </p:nvSpPr>
        <p:spPr>
          <a:xfrm>
            <a:off x="3526069" y="6553629"/>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972529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260607"/>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Exemple chiffré de calcul d’intérêts </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123598" y="754823"/>
            <a:ext cx="11620500" cy="423068"/>
          </a:xfrm>
        </p:spPr>
        <p:txBody>
          <a:bodyPr>
            <a:normAutofit/>
          </a:bodyPr>
          <a:lstStyle/>
          <a:p>
            <a:r>
              <a:rPr lang="fr-FR" sz="1600" dirty="0"/>
              <a:t>Madame Dupont, célibataire, vient de prendre sa retraite et a envie d’en profiter pleinement! </a:t>
            </a:r>
          </a:p>
        </p:txBody>
      </p:sp>
      <p:sp>
        <p:nvSpPr>
          <p:cNvPr id="9" name="ZoneTexte 8">
            <a:extLst>
              <a:ext uri="{FF2B5EF4-FFF2-40B4-BE49-F238E27FC236}">
                <a16:creationId xmlns:a16="http://schemas.microsoft.com/office/drawing/2014/main" id="{E115AB67-DC88-4F0B-8CA2-EE2E20A53808}"/>
              </a:ext>
            </a:extLst>
          </p:cNvPr>
          <p:cNvSpPr txBox="1"/>
          <p:nvPr/>
        </p:nvSpPr>
        <p:spPr>
          <a:xfrm>
            <a:off x="468382" y="1176474"/>
            <a:ext cx="11255231" cy="2669962"/>
          </a:xfrm>
          <a:prstGeom prst="rect">
            <a:avLst/>
          </a:prstGeom>
          <a:noFill/>
        </p:spPr>
        <p:txBody>
          <a:bodyPr wrap="square" lIns="91440" tIns="45720" rIns="91440" bIns="45720" rtlCol="0" anchor="t">
            <a:spAutoFit/>
          </a:bodyPr>
          <a:lstStyle/>
          <a:p>
            <a:pPr marL="171450" marR="0" lvl="0" indent="-171450" algn="ctr"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Elle dispose d’un capital de 50 000€ actuellement placé sur un compte sur livret classique dont elle ne profite pas.</a:t>
            </a:r>
          </a:p>
          <a:p>
            <a:pPr marL="171450" marR="0" lvl="0" indent="-171450" algn="ctr"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Ø"/>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Elle est intéressée par des revenus complémentaires.</a:t>
            </a:r>
            <a:endParaRPr kumimoji="0" lang="fr-FR" sz="11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En souscrivant </a:t>
            </a:r>
            <a:r>
              <a:rPr kumimoji="0" lang="fr-FR" sz="1100" b="1" i="0" u="none" strike="noStrike" kern="1200" cap="none" spc="0" normalizeH="0" baseline="0" noProof="0" dirty="0">
                <a:ln>
                  <a:noFill/>
                </a:ln>
                <a:solidFill>
                  <a:srgbClr val="B34A8C"/>
                </a:solidFill>
                <a:effectLst/>
                <a:uLnTx/>
                <a:uFillTx/>
                <a:latin typeface="Arial"/>
                <a:ea typeface="+mn-ea"/>
                <a:cs typeface="+mn-cs"/>
              </a:rPr>
              <a:t>50 000€ </a:t>
            </a:r>
            <a:r>
              <a:rPr kumimoji="0" lang="fr-FR" sz="1100" b="0" i="0" u="none" strike="noStrike" kern="1200" cap="none" spc="0" normalizeH="0" baseline="0" noProof="0" dirty="0">
                <a:ln>
                  <a:noFill/>
                </a:ln>
                <a:solidFill>
                  <a:srgbClr val="000000"/>
                </a:solidFill>
                <a:effectLst/>
                <a:uLnTx/>
                <a:uFillTx/>
                <a:latin typeface="Arial"/>
                <a:ea typeface="+mn-ea"/>
                <a:cs typeface="+mn-cs"/>
              </a:rPr>
              <a:t>sur l’emprunt BPCE septembre / octobre 2022 (hypothèse d’un taux minimum de 3,50%), elle percevra </a:t>
            </a:r>
            <a:endParaRPr kumimoji="0" lang="fr-FR" sz="11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100" b="1" i="0" u="none" strike="noStrike" kern="1200" cap="none" spc="0" normalizeH="0" baseline="0" noProof="0" dirty="0">
                <a:ln>
                  <a:noFill/>
                </a:ln>
                <a:solidFill>
                  <a:srgbClr val="B34A8C"/>
                </a:solidFill>
                <a:effectLst/>
                <a:uLnTx/>
                <a:uFillTx/>
                <a:latin typeface="Arial"/>
                <a:ea typeface="+mn-ea"/>
                <a:cs typeface="+mn-cs"/>
              </a:rPr>
              <a:t>1 750 € de revenus complémentaires annuels </a:t>
            </a:r>
            <a:r>
              <a:rPr kumimoji="0" lang="fr-FR" sz="1100" b="0" i="0" u="none" strike="noStrike" kern="1200" cap="none" spc="0" normalizeH="0" baseline="0" noProof="0" dirty="0">
                <a:ln>
                  <a:noFill/>
                </a:ln>
                <a:solidFill>
                  <a:srgbClr val="000000"/>
                </a:solidFill>
                <a:effectLst/>
                <a:uLnTx/>
                <a:uFillTx/>
                <a:latin typeface="Arial"/>
                <a:ea typeface="+mn-ea"/>
                <a:cs typeface="+mn-cs"/>
              </a:rPr>
              <a:t>(</a:t>
            </a: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50 000 * 0,035 = 1 750 €), </a:t>
            </a:r>
            <a:r>
              <a:rPr kumimoji="0" lang="fr-FR" sz="11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soit des </a:t>
            </a:r>
            <a:r>
              <a:rPr kumimoji="0" lang="fr-FR" sz="1100" b="1" i="0"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coupons trimestriels de 437,50 € </a:t>
            </a: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(1 750 € / 4)</a:t>
            </a:r>
            <a:endParaRPr kumimoji="0" lang="fr-FR" sz="11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endParaRPr kumimoji="0" lang="fr-FR" sz="11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
                <a:srgbClr val="B34A8C"/>
              </a:buClr>
              <a:buSzTx/>
              <a:buFontTx/>
              <a:buNone/>
              <a:tabLst/>
              <a:defRPr/>
            </a:pPr>
            <a:r>
              <a:rPr kumimoji="0" lang="fr-FR" sz="1100" b="1" i="0" u="none" strike="noStrike" kern="1200" cap="none" spc="0" normalizeH="0" baseline="0" noProof="0" dirty="0">
                <a:ln>
                  <a:noFill/>
                </a:ln>
                <a:solidFill>
                  <a:srgbClr val="000000"/>
                </a:solidFill>
                <a:effectLst/>
                <a:uLnTx/>
                <a:uFillTx/>
                <a:latin typeface="Arial"/>
                <a:ea typeface="+mn-ea"/>
                <a:cs typeface="+mn-cs"/>
              </a:rPr>
              <a:t>Quel revenu supplémentaire percevra exactement chaque trimestre Mme Dupont?</a:t>
            </a:r>
            <a:endParaRPr kumimoji="0" lang="fr-FR" sz="11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1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
                <a:srgbClr val="B34A8C"/>
              </a:buClr>
              <a:buSzTx/>
              <a:buFont typeface="Wingdings 3" panose="05040102010807070707" pitchFamily="18" charset="2"/>
              <a:buChar char="º"/>
              <a:tabLst/>
              <a:defRPr/>
            </a:pPr>
            <a:endParaRPr kumimoji="0" lang="fr-FR" sz="11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1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ZoneTexte 2">
            <a:extLst>
              <a:ext uri="{FF2B5EF4-FFF2-40B4-BE49-F238E27FC236}">
                <a16:creationId xmlns:a16="http://schemas.microsoft.com/office/drawing/2014/main" id="{D42808F2-A9FA-4A2A-9AB4-1257258379F3}"/>
              </a:ext>
            </a:extLst>
          </p:cNvPr>
          <p:cNvSpPr txBox="1"/>
          <p:nvPr/>
        </p:nvSpPr>
        <p:spPr>
          <a:xfrm>
            <a:off x="345017" y="3355279"/>
            <a:ext cx="5663383" cy="189224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100" b="1" i="1" u="none" strike="noStrike" kern="1200" cap="none" spc="0" normalizeH="0" baseline="0" noProof="0" dirty="0">
                <a:ln>
                  <a:noFill/>
                </a:ln>
                <a:solidFill>
                  <a:srgbClr val="B34A8C"/>
                </a:solidFill>
                <a:effectLst/>
                <a:uLnTx/>
                <a:uFillTx/>
                <a:latin typeface="Arial"/>
                <a:ea typeface="+mn-ea"/>
                <a:cs typeface="+mn-cs"/>
              </a:rPr>
              <a:t>Application du Prélèvement forfaitaire obligatoire (PFO)</a:t>
            </a:r>
            <a:endParaRPr kumimoji="0" lang="fr-FR" sz="1100" b="1" i="0" u="none" strike="noStrike" kern="1200" cap="none" spc="0" normalizeH="0" baseline="0" noProof="0" dirty="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12,8% de PFO+17,2% de prélèvements sociaux </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Le revenu fiscal de référence de Mme Dupont au titre de l’avant dernière année est supérieur à 25 000 euros et elle ne peut pas bénéficier d’une dispense de PFO</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Au moment du versement, la banque prélèvera = </a:t>
            </a: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437,50 * 30% = 131,25 €, </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Elle percevra donc un coupon net trimestriel de 437,50 </a:t>
            </a:r>
            <a:r>
              <a:rPr lang="fr-FR" sz="1100" i="1" dirty="0">
                <a:solidFill>
                  <a:srgbClr val="000000"/>
                </a:solidFill>
                <a:latin typeface="Arial"/>
                <a:sym typeface="Wingdings" panose="05000000000000000000" pitchFamily="2" charset="2"/>
              </a:rPr>
              <a:t>-</a:t>
            </a: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 131,25 = </a:t>
            </a:r>
            <a:r>
              <a:rPr kumimoji="0" lang="fr-FR" sz="1100" b="0" i="1"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306,25 €</a:t>
            </a:r>
            <a:endParaRPr kumimoji="0" lang="fr-FR" sz="1100" b="0" i="1" u="none" strike="noStrike" kern="1200" cap="none" spc="0" normalizeH="0" baseline="0" noProof="0" dirty="0">
              <a:ln>
                <a:noFill/>
              </a:ln>
              <a:solidFill>
                <a:srgbClr val="B34A8C"/>
              </a:solidFill>
              <a:effectLst/>
              <a:uLnTx/>
              <a:uFillTx/>
              <a:latin typeface="Arial"/>
              <a:ea typeface="+mn-ea"/>
              <a:cs typeface="+mn-cs"/>
            </a:endParaRPr>
          </a:p>
        </p:txBody>
      </p:sp>
      <p:sp>
        <p:nvSpPr>
          <p:cNvPr id="10" name="ZoneTexte 9">
            <a:extLst>
              <a:ext uri="{FF2B5EF4-FFF2-40B4-BE49-F238E27FC236}">
                <a16:creationId xmlns:a16="http://schemas.microsoft.com/office/drawing/2014/main" id="{E13A3AA9-956E-4266-B1A1-CD5A7F6F64BE}"/>
              </a:ext>
            </a:extLst>
          </p:cNvPr>
          <p:cNvSpPr txBox="1"/>
          <p:nvPr/>
        </p:nvSpPr>
        <p:spPr>
          <a:xfrm>
            <a:off x="6238122" y="3355279"/>
            <a:ext cx="5725404" cy="273094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100" b="1" i="1" u="none" strike="noStrike" kern="1200" cap="none" spc="0" normalizeH="0" baseline="0" noProof="0" dirty="0">
                <a:ln>
                  <a:noFill/>
                </a:ln>
                <a:solidFill>
                  <a:srgbClr val="B34A8C"/>
                </a:solidFill>
                <a:effectLst/>
                <a:uLnTx/>
                <a:uFillTx/>
                <a:latin typeface="Arial"/>
                <a:ea typeface="+mn-ea"/>
                <a:cs typeface="+mn-cs"/>
              </a:rPr>
              <a:t>Dispense de prélèvement forfaitaire unique (PFO)</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solidFill>
                  <a:srgbClr val="000000"/>
                </a:solidFill>
                <a:effectLst/>
                <a:uLnTx/>
                <a:uFillTx/>
                <a:latin typeface="Arial"/>
                <a:ea typeface="+mn-ea"/>
                <a:cs typeface="+mn-cs"/>
              </a:rPr>
              <a:t>Le revenu fiscal de référence de Mme Dupont au titre de l’avant dernière année est inférieur à 25 000 euros. Elle bénéficie d’une dispense de PFO après avoir remis à sa banque une attestation sur l’honneur au plus tard le 30 novembre de chaque année précédent celle du versement des intérêts</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Seuls les prélèvements sociaux seront opérés lors du versement : </a:t>
            </a:r>
          </a:p>
          <a:p>
            <a:pPr marR="0" lvl="0" algn="l" defTabSz="914400" rtl="0" eaLnBrk="1" fontAlgn="auto" latinLnBrk="0" hangingPunct="1">
              <a:lnSpc>
                <a:spcPct val="150000"/>
              </a:lnSpc>
              <a:spcBef>
                <a:spcPts val="600"/>
              </a:spcBef>
              <a:spcAft>
                <a:spcPts val="0"/>
              </a:spcAft>
              <a:buClrTx/>
              <a:buSzTx/>
              <a:tabLst/>
              <a:defRPr/>
            </a:pPr>
            <a:r>
              <a:rPr lang="fr-FR" sz="1100" i="1" dirty="0">
                <a:solidFill>
                  <a:srgbClr val="000000"/>
                </a:solidFill>
                <a:latin typeface="Arial"/>
                <a:sym typeface="Wingdings" panose="05000000000000000000" pitchFamily="2" charset="2"/>
              </a:rPr>
              <a:t>	</a:t>
            </a: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437,50 € * 0,172 = 75,25 €</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Elle percevra donc un coupon net de 437,50 – </a:t>
            </a:r>
            <a:r>
              <a:rPr lang="fr-FR" sz="1100" i="1" dirty="0">
                <a:solidFill>
                  <a:srgbClr val="000000"/>
                </a:solidFill>
                <a:latin typeface="Arial"/>
                <a:sym typeface="Wingdings" panose="05000000000000000000" pitchFamily="2" charset="2"/>
              </a:rPr>
              <a:t>75</a:t>
            </a:r>
            <a:r>
              <a:rPr kumimoji="0" lang="fr-FR" sz="1100" b="0" i="1" u="none" strike="noStrike" kern="1200" cap="none" spc="0" normalizeH="0" baseline="0" noProof="0" dirty="0">
                <a:ln>
                  <a:noFill/>
                </a:ln>
                <a:solidFill>
                  <a:srgbClr val="000000"/>
                </a:solidFill>
                <a:effectLst/>
                <a:uLnTx/>
                <a:uFillTx/>
                <a:latin typeface="Arial"/>
                <a:ea typeface="+mn-ea"/>
                <a:cs typeface="+mn-cs"/>
                <a:sym typeface="Wingdings" panose="05000000000000000000" pitchFamily="2" charset="2"/>
              </a:rPr>
              <a:t>,25 = </a:t>
            </a:r>
            <a:r>
              <a:rPr kumimoji="0" lang="fr-FR" sz="1100" b="0" i="1" u="none" strike="noStrike" kern="1200" cap="none" spc="0" normalizeH="0" baseline="0" noProof="0" dirty="0">
                <a:ln>
                  <a:noFill/>
                </a:ln>
                <a:solidFill>
                  <a:srgbClr val="B34A8C"/>
                </a:solidFill>
                <a:effectLst/>
                <a:uLnTx/>
                <a:uFillTx/>
                <a:latin typeface="Arial"/>
                <a:ea typeface="+mn-ea"/>
                <a:cs typeface="+mn-cs"/>
                <a:sym typeface="Wingdings" panose="05000000000000000000" pitchFamily="2" charset="2"/>
              </a:rPr>
              <a:t>362,25 €</a:t>
            </a:r>
          </a:p>
          <a:p>
            <a:pPr marL="171450" marR="0" lvl="0"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à"/>
              <a:tabLst/>
              <a:defRPr/>
            </a:pPr>
            <a:endParaRPr kumimoji="0" lang="fr-FR" sz="1100" b="0" i="1" u="none" strike="noStrike" kern="1200" cap="none" spc="0" normalizeH="0" baseline="0" noProof="0" dirty="0">
              <a:ln>
                <a:noFill/>
              </a:ln>
              <a:solidFill>
                <a:srgbClr val="B34A8C"/>
              </a:solidFill>
              <a:effectLst/>
              <a:uLnTx/>
              <a:uFillTx/>
              <a:latin typeface="Arial"/>
              <a:ea typeface="+mn-ea"/>
              <a:cs typeface="+mn-cs"/>
            </a:endParaRPr>
          </a:p>
        </p:txBody>
      </p:sp>
      <p:sp>
        <p:nvSpPr>
          <p:cNvPr id="11" name="ZoneTexte 10">
            <a:extLst>
              <a:ext uri="{FF2B5EF4-FFF2-40B4-BE49-F238E27FC236}">
                <a16:creationId xmlns:a16="http://schemas.microsoft.com/office/drawing/2014/main" id="{FE1B8679-E6FB-4551-A820-D2021A3AB85F}"/>
              </a:ext>
            </a:extLst>
          </p:cNvPr>
          <p:cNvSpPr txBox="1"/>
          <p:nvPr/>
        </p:nvSpPr>
        <p:spPr>
          <a:xfrm>
            <a:off x="5475898" y="3355279"/>
            <a:ext cx="1240201" cy="33515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200" b="1" i="1" u="none" strike="noStrike" kern="1200" cap="none" spc="0" normalizeH="0" baseline="0" noProof="0">
                <a:ln>
                  <a:noFill/>
                </a:ln>
                <a:solidFill>
                  <a:srgbClr val="B34A8C"/>
                </a:solidFill>
                <a:effectLst/>
                <a:uLnTx/>
                <a:uFillTx/>
                <a:latin typeface="Arial"/>
                <a:ea typeface="+mn-ea"/>
                <a:cs typeface="+mn-cs"/>
              </a:rPr>
              <a:t>OU</a:t>
            </a:r>
            <a:endParaRPr kumimoji="0" lang="fr-FR" sz="1200" b="0" i="1" u="none" strike="noStrike" kern="1200" cap="none" spc="0" normalizeH="0" baseline="0" noProof="0">
              <a:ln>
                <a:noFill/>
              </a:ln>
              <a:solidFill>
                <a:srgbClr val="B34A8C"/>
              </a:solidFill>
              <a:effectLst/>
              <a:uLnTx/>
              <a:uFillTx/>
              <a:latin typeface="Arial"/>
              <a:ea typeface="+mn-ea"/>
              <a:cs typeface="+mn-cs"/>
            </a:endParaRPr>
          </a:p>
        </p:txBody>
      </p:sp>
      <p:cxnSp>
        <p:nvCxnSpPr>
          <p:cNvPr id="5" name="Connecteur droit 4">
            <a:extLst>
              <a:ext uri="{FF2B5EF4-FFF2-40B4-BE49-F238E27FC236}">
                <a16:creationId xmlns:a16="http://schemas.microsoft.com/office/drawing/2014/main" id="{90D70180-76CA-409D-97EB-E8A91589B125}"/>
              </a:ext>
            </a:extLst>
          </p:cNvPr>
          <p:cNvCxnSpPr>
            <a:cxnSpLocks/>
          </p:cNvCxnSpPr>
          <p:nvPr/>
        </p:nvCxnSpPr>
        <p:spPr>
          <a:xfrm>
            <a:off x="6095998" y="3690435"/>
            <a:ext cx="0" cy="231153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590F0BF-4717-4BB3-A792-FF976E1C8B30}"/>
              </a:ext>
            </a:extLst>
          </p:cNvPr>
          <p:cNvSpPr txBox="1"/>
          <p:nvPr/>
        </p:nvSpPr>
        <p:spPr>
          <a:xfrm>
            <a:off x="4503847" y="6044348"/>
            <a:ext cx="7295983"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0000"/>
                </a:solidFill>
                <a:effectLst/>
                <a:uLnTx/>
                <a:uFillTx/>
                <a:latin typeface="Arial"/>
                <a:ea typeface="+mn-ea"/>
                <a:cs typeface="+mn-cs"/>
              </a:rPr>
              <a:t>** Uniquement pour l’imposition au barème progressif.</a:t>
            </a:r>
          </a:p>
        </p:txBody>
      </p:sp>
      <p:pic>
        <p:nvPicPr>
          <p:cNvPr id="6" name="Image 6" descr="Une image contenant texte, clipart&#10;&#10;Description générée automatiquement">
            <a:extLst>
              <a:ext uri="{FF2B5EF4-FFF2-40B4-BE49-F238E27FC236}">
                <a16:creationId xmlns:a16="http://schemas.microsoft.com/office/drawing/2014/main" id="{1A417AD2-B964-5FA8-69B1-E7F5CEF7DA2D}"/>
              </a:ext>
            </a:extLst>
          </p:cNvPr>
          <p:cNvPicPr>
            <a:picLocks noChangeAspect="1"/>
          </p:cNvPicPr>
          <p:nvPr/>
        </p:nvPicPr>
        <p:blipFill>
          <a:blip r:embed="rId3"/>
          <a:stretch>
            <a:fillRect/>
          </a:stretch>
        </p:blipFill>
        <p:spPr>
          <a:xfrm>
            <a:off x="11253124" y="244879"/>
            <a:ext cx="721028" cy="721028"/>
          </a:xfrm>
          <a:prstGeom prst="rect">
            <a:avLst/>
          </a:prstGeom>
        </p:spPr>
      </p:pic>
      <p:sp>
        <p:nvSpPr>
          <p:cNvPr id="13" name="Rectangle 12">
            <a:extLst>
              <a:ext uri="{FF2B5EF4-FFF2-40B4-BE49-F238E27FC236}">
                <a16:creationId xmlns:a16="http://schemas.microsoft.com/office/drawing/2014/main" id="{FF39CE9B-37EB-4732-B1F7-570A04284409}"/>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509210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Quelques exemples chiffrés</a:t>
            </a:r>
            <a:r>
              <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rPr>
              <a:t> </a:t>
            </a:r>
          </a:p>
        </p:txBody>
      </p:sp>
      <p:sp>
        <p:nvSpPr>
          <p:cNvPr id="6" name="Espace réservé du texte 2">
            <a:extLst>
              <a:ext uri="{FF2B5EF4-FFF2-40B4-BE49-F238E27FC236}">
                <a16:creationId xmlns:a16="http://schemas.microsoft.com/office/drawing/2014/main" id="{C3A08D16-BEC1-4FC6-A227-E14FC5D757DD}"/>
              </a:ext>
            </a:extLst>
          </p:cNvPr>
          <p:cNvSpPr>
            <a:spLocks noGrp="1"/>
          </p:cNvSpPr>
          <p:nvPr>
            <p:ph type="body" sz="quarter" idx="12"/>
          </p:nvPr>
        </p:nvSpPr>
        <p:spPr>
          <a:xfrm>
            <a:off x="797011" y="813652"/>
            <a:ext cx="11394989" cy="423068"/>
          </a:xfrm>
        </p:spPr>
        <p:txBody>
          <a:bodyPr vert="horz" lIns="0" tIns="0" rIns="0" bIns="0" rtlCol="0" anchor="t">
            <a:normAutofit/>
          </a:bodyPr>
          <a:lstStyle/>
          <a:p>
            <a:r>
              <a:rPr lang="fr-FR" sz="2000" dirty="0">
                <a:solidFill>
                  <a:schemeClr val="tx2"/>
                </a:solidFill>
                <a:latin typeface="Arial"/>
                <a:cs typeface="Arial"/>
              </a:rPr>
              <a:t>Calcul sur la base du taux minimum hors fiscalité et prélèvements sociaux : 3,50%</a:t>
            </a:r>
            <a:endParaRPr lang="fr-FR" sz="1600" dirty="0">
              <a:solidFill>
                <a:schemeClr val="tx2"/>
              </a:solidFill>
            </a:endParaRPr>
          </a:p>
        </p:txBody>
      </p:sp>
      <p:sp>
        <p:nvSpPr>
          <p:cNvPr id="7" name="ZoneTexte 6">
            <a:extLst>
              <a:ext uri="{FF2B5EF4-FFF2-40B4-BE49-F238E27FC236}">
                <a16:creationId xmlns:a16="http://schemas.microsoft.com/office/drawing/2014/main" id="{7AE92180-BEEB-411A-B05C-C3D5BB32EF57}"/>
              </a:ext>
            </a:extLst>
          </p:cNvPr>
          <p:cNvSpPr txBox="1"/>
          <p:nvPr/>
        </p:nvSpPr>
        <p:spPr>
          <a:xfrm>
            <a:off x="6850471" y="2349755"/>
            <a:ext cx="4763167" cy="39235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fr-FR" sz="1100" b="1" i="1" u="none" strike="noStrike" kern="1200" cap="none" spc="0" normalizeH="0" baseline="0" noProof="0" dirty="0">
                <a:ln>
                  <a:noFill/>
                </a:ln>
                <a:solidFill>
                  <a:srgbClr val="B34A8C"/>
                </a:solidFill>
                <a:effectLst/>
                <a:uLnTx/>
                <a:uFillTx/>
                <a:latin typeface="Arial"/>
                <a:ea typeface="+mn-ea"/>
                <a:cs typeface="+mn-cs"/>
              </a:rPr>
              <a:t>Le saviez-vous?</a:t>
            </a:r>
            <a:endParaRPr kumimoji="0" lang="fr-FR" sz="1100" b="1" i="0"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effectLst/>
                <a:uLnTx/>
                <a:uFillTx/>
                <a:latin typeface="Arial"/>
                <a:ea typeface="+mn-ea"/>
                <a:cs typeface="+mn-cs"/>
              </a:rPr>
              <a:t>Le PFU, sauf présence de revenus ou gains susceptibles de bénéficier d’abattements spécifiques en cas d’option pour le barème progressif, parait être l’option la plus favorable</a:t>
            </a:r>
            <a:r>
              <a:rPr kumimoji="0" lang="fr-FR" sz="1100" b="1" i="0" u="none" strike="noStrike" kern="1200" cap="none" spc="0" normalizeH="0" baseline="0" noProof="0" dirty="0">
                <a:ln>
                  <a:noFill/>
                </a:ln>
                <a:effectLst/>
                <a:uLnTx/>
                <a:uFillTx/>
                <a:latin typeface="Arial"/>
                <a:ea typeface="+mn-ea"/>
                <a:cs typeface="+mn-cs"/>
              </a:rPr>
              <a:t> sauf pour les contribuables non imposables ou faiblement imposés (TMI à 11%)</a:t>
            </a:r>
            <a:r>
              <a:rPr kumimoji="0" lang="fr-FR" sz="1100" b="0" i="0" u="none" strike="noStrike" kern="1200" cap="none" spc="0" normalizeH="0" baseline="0" noProof="0" dirty="0">
                <a:ln>
                  <a:noFill/>
                </a:ln>
                <a:effectLst/>
                <a:uLnTx/>
                <a:uFillTx/>
                <a:latin typeface="Arial"/>
                <a:ea typeface="+mn-ea"/>
                <a:cs typeface="+mn-cs"/>
              </a:rPr>
              <a:t>. </a:t>
            </a:r>
            <a:endParaRPr kumimoji="0" lang="fr-FR" sz="1100" b="0" i="0" u="none" strike="noStrike" kern="1200" cap="none" spc="0" normalizeH="0" baseline="0" noProof="0" dirty="0">
              <a:ln>
                <a:noFill/>
              </a:ln>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effectLst/>
                <a:uLnTx/>
                <a:uFillTx/>
                <a:latin typeface="Arial"/>
                <a:ea typeface="+mn-ea"/>
                <a:cs typeface="+mn-cs"/>
              </a:rPr>
              <a:t>Pour choisir entre le PFU et le barème progressif, il est nécessaire d’estimer l’impôt dû chaque année.</a:t>
            </a:r>
            <a:endParaRPr kumimoji="0" lang="fr-FR" sz="1100" b="0" i="0" u="none" strike="noStrike" kern="1200" cap="none" spc="0" normalizeH="0" baseline="0" noProof="0" dirty="0">
              <a:ln>
                <a:noFill/>
              </a:ln>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100" b="0" i="0" u="none" strike="noStrike" kern="1200" cap="none" spc="0" normalizeH="0" baseline="0" noProof="0" dirty="0">
                <a:ln>
                  <a:noFill/>
                </a:ln>
                <a:effectLst/>
                <a:uLnTx/>
                <a:uFillTx/>
                <a:latin typeface="Arial"/>
                <a:ea typeface="+mn-ea"/>
                <a:cs typeface="+mn-cs"/>
              </a:rPr>
              <a:t>L’option Barème progressif de l’impôt sur le revenu est en effet globale. Elle concerne l’ensemble des revenus perçus et gains réalisés par tous les membres du foyer fiscal entrant dans le champ d’application du PFU, au titre d’une même année. Elle ouvre droit pour certains revenus à l’application d’abattements spécifiques (ex: abattement de 40% sur les dividendes) et à la déduction d’une fraction de la CSG au taux de 6,8%</a:t>
            </a: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100" b="0" i="0" u="none" strike="noStrike" kern="1200" cap="none" spc="0" normalizeH="0" baseline="0" noProof="0" dirty="0">
              <a:ln>
                <a:noFill/>
              </a:ln>
              <a:solidFill>
                <a:srgbClr val="242424"/>
              </a:solidFill>
              <a:effectLst/>
              <a:uLnTx/>
              <a:uFillTx/>
              <a:latin typeface="Arial"/>
              <a:ea typeface="+mn-ea"/>
              <a:cs typeface="+mn-cs"/>
            </a:endParaRPr>
          </a:p>
        </p:txBody>
      </p:sp>
      <p:pic>
        <p:nvPicPr>
          <p:cNvPr id="9" name="Graphique 3" descr="Ampoule avec un remplissage uni">
            <a:extLst>
              <a:ext uri="{FF2B5EF4-FFF2-40B4-BE49-F238E27FC236}">
                <a16:creationId xmlns:a16="http://schemas.microsoft.com/office/drawing/2014/main" id="{B07B59D2-E9B5-43B4-9AF9-454DA8E3CF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56461" y="2200849"/>
            <a:ext cx="512466" cy="512466"/>
          </a:xfrm>
          <a:prstGeom prst="rect">
            <a:avLst/>
          </a:prstGeom>
        </p:spPr>
      </p:pic>
      <p:sp>
        <p:nvSpPr>
          <p:cNvPr id="11" name="ZoneTexte 10">
            <a:extLst>
              <a:ext uri="{FF2B5EF4-FFF2-40B4-BE49-F238E27FC236}">
                <a16:creationId xmlns:a16="http://schemas.microsoft.com/office/drawing/2014/main" id="{460D862E-2720-4284-99BF-BBC7675B6BA3}"/>
              </a:ext>
            </a:extLst>
          </p:cNvPr>
          <p:cNvSpPr txBox="1"/>
          <p:nvPr/>
        </p:nvSpPr>
        <p:spPr>
          <a:xfrm>
            <a:off x="3759521" y="6044348"/>
            <a:ext cx="330315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DB4B4B"/>
                </a:solidFill>
                <a:effectLst/>
                <a:uLnTx/>
                <a:uFillTx/>
                <a:latin typeface="Arial"/>
                <a:ea typeface="+mn-ea"/>
                <a:cs typeface="+mn-cs"/>
              </a:rPr>
              <a:t>*TMI à 11% et prélèvements sociaux inclus</a:t>
            </a:r>
          </a:p>
        </p:txBody>
      </p:sp>
      <p:sp>
        <p:nvSpPr>
          <p:cNvPr id="5" name="ZoneTexte 4">
            <a:extLst>
              <a:ext uri="{FF2B5EF4-FFF2-40B4-BE49-F238E27FC236}">
                <a16:creationId xmlns:a16="http://schemas.microsoft.com/office/drawing/2014/main" id="{9CD3EF8F-9752-44E6-BE37-71FCB753A15C}"/>
              </a:ext>
            </a:extLst>
          </p:cNvPr>
          <p:cNvSpPr txBox="1"/>
          <p:nvPr/>
        </p:nvSpPr>
        <p:spPr>
          <a:xfrm>
            <a:off x="7062676" y="1088649"/>
            <a:ext cx="4870862" cy="9387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FF0000"/>
                </a:solidFill>
                <a:effectLst/>
                <a:uLnTx/>
                <a:uFillTx/>
                <a:latin typeface="Arial"/>
                <a:ea typeface="+mn-ea"/>
                <a:cs typeface="+mn-cs"/>
              </a:rPr>
              <a:t>Ce tableau présente la situation d’un client qui ne perçoit pas d’autres revenus de capitaux mobiliers et ne réalise pas de plus-values de cession de valeurs mobilières pour lesquels l’option pour le barème progressif  pourraient être défavorable.</a:t>
            </a:r>
            <a:endParaRPr kumimoji="0" lang="fr-FR" sz="1100" b="1" i="0" u="none" strike="noStrike" kern="1200" cap="none" spc="0" normalizeH="0" baseline="0" noProof="0" dirty="0">
              <a:ln>
                <a:noFill/>
              </a:ln>
              <a:solidFill>
                <a:srgbClr val="FF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2" name="Graphique 11" descr="Avertissement avec un remplissage uni">
            <a:extLst>
              <a:ext uri="{FF2B5EF4-FFF2-40B4-BE49-F238E27FC236}">
                <a16:creationId xmlns:a16="http://schemas.microsoft.com/office/drawing/2014/main" id="{675C788E-C516-4A39-84CF-3351DBD261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50976" y="1185700"/>
            <a:ext cx="457200" cy="457200"/>
          </a:xfrm>
          <a:prstGeom prst="rect">
            <a:avLst/>
          </a:prstGeom>
        </p:spPr>
      </p:pic>
      <p:pic>
        <p:nvPicPr>
          <p:cNvPr id="8" name="Image 6" descr="Une image contenant texte, clipart&#10;&#10;Description générée automatiquement">
            <a:extLst>
              <a:ext uri="{FF2B5EF4-FFF2-40B4-BE49-F238E27FC236}">
                <a16:creationId xmlns:a16="http://schemas.microsoft.com/office/drawing/2014/main" id="{E1826F80-27EA-1499-599B-4DDDDBBBF230}"/>
              </a:ext>
            </a:extLst>
          </p:cNvPr>
          <p:cNvPicPr>
            <a:picLocks noChangeAspect="1"/>
          </p:cNvPicPr>
          <p:nvPr/>
        </p:nvPicPr>
        <p:blipFill>
          <a:blip r:embed="rId7"/>
          <a:stretch>
            <a:fillRect/>
          </a:stretch>
        </p:blipFill>
        <p:spPr>
          <a:xfrm>
            <a:off x="11253124" y="244879"/>
            <a:ext cx="721028" cy="721028"/>
          </a:xfrm>
          <a:prstGeom prst="rect">
            <a:avLst/>
          </a:prstGeom>
        </p:spPr>
      </p:pic>
      <p:pic>
        <p:nvPicPr>
          <p:cNvPr id="2" name="Image 1">
            <a:extLst>
              <a:ext uri="{FF2B5EF4-FFF2-40B4-BE49-F238E27FC236}">
                <a16:creationId xmlns:a16="http://schemas.microsoft.com/office/drawing/2014/main" id="{4E88EB7D-ACB2-4069-B69A-E2D375AD51E2}"/>
              </a:ext>
            </a:extLst>
          </p:cNvPr>
          <p:cNvPicPr>
            <a:picLocks noChangeAspect="1"/>
          </p:cNvPicPr>
          <p:nvPr/>
        </p:nvPicPr>
        <p:blipFill>
          <a:blip r:embed="rId8"/>
          <a:stretch>
            <a:fillRect/>
          </a:stretch>
        </p:blipFill>
        <p:spPr>
          <a:xfrm>
            <a:off x="325042" y="1263433"/>
            <a:ext cx="6004560" cy="4709160"/>
          </a:xfrm>
          <a:prstGeom prst="rect">
            <a:avLst/>
          </a:prstGeom>
        </p:spPr>
      </p:pic>
      <p:sp>
        <p:nvSpPr>
          <p:cNvPr id="13" name="Rectangle 12">
            <a:extLst>
              <a:ext uri="{FF2B5EF4-FFF2-40B4-BE49-F238E27FC236}">
                <a16:creationId xmlns:a16="http://schemas.microsoft.com/office/drawing/2014/main" id="{D74C5FC6-9F93-4614-BD56-9ED030391F39}"/>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888200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337782"/>
            <a:ext cx="11867747" cy="258093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Dans le cadre d’un emprunt obligataire, dès lors que vous conservez vos titres jusqu’à l’échéance, ils seront remboursés au pair, c’est-à-dire à 100% de leur nominal.</a:t>
            </a: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 intérêts (coupons) sont quant à eux versés trimestriellement tout au long de la durée de vie de l'obligation.</a:t>
            </a:r>
          </a:p>
        </p:txBody>
      </p:sp>
      <p:sp>
        <p:nvSpPr>
          <p:cNvPr id="4" name="ZoneTexte 3">
            <a:extLst>
              <a:ext uri="{FF2B5EF4-FFF2-40B4-BE49-F238E27FC236}">
                <a16:creationId xmlns:a16="http://schemas.microsoft.com/office/drawing/2014/main" id="{0928DC02-AB3F-4B66-A3DB-99899F71CCAC}"/>
              </a:ext>
            </a:extLst>
          </p:cNvPr>
          <p:cNvSpPr txBox="1"/>
          <p:nvPr/>
        </p:nvSpPr>
        <p:spPr>
          <a:xfrm>
            <a:off x="999026" y="2183893"/>
            <a:ext cx="9653026"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Un placement sur les marchés financiers c’est risqué. Je ne veux pas perdre mon argent ! »</a:t>
            </a:r>
          </a:p>
        </p:txBody>
      </p:sp>
      <p:pic>
        <p:nvPicPr>
          <p:cNvPr id="6" name="Image 6" descr="Une image contenant texte, clipart&#10;&#10;Description générée automatiquement">
            <a:extLst>
              <a:ext uri="{FF2B5EF4-FFF2-40B4-BE49-F238E27FC236}">
                <a16:creationId xmlns:a16="http://schemas.microsoft.com/office/drawing/2014/main" id="{6BDEEB9F-CB07-C8BA-56B3-922A40EEBA6C}"/>
              </a:ext>
            </a:extLst>
          </p:cNvPr>
          <p:cNvPicPr>
            <a:picLocks noChangeAspect="1"/>
          </p:cNvPicPr>
          <p:nvPr/>
        </p:nvPicPr>
        <p:blipFill>
          <a:blip r:embed="rId3"/>
          <a:stretch>
            <a:fillRect/>
          </a:stretch>
        </p:blipFill>
        <p:spPr>
          <a:xfrm>
            <a:off x="11253124" y="244879"/>
            <a:ext cx="721028" cy="721028"/>
          </a:xfrm>
          <a:prstGeom prst="rect">
            <a:avLst/>
          </a:prstGeom>
        </p:spPr>
      </p:pic>
      <p:sp>
        <p:nvSpPr>
          <p:cNvPr id="7" name="Rectangle 6">
            <a:extLst>
              <a:ext uri="{FF2B5EF4-FFF2-40B4-BE49-F238E27FC236}">
                <a16:creationId xmlns:a16="http://schemas.microsoft.com/office/drawing/2014/main" id="{9F053D73-9793-4603-AB29-15837221B14E}"/>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06482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1722282"/>
            <a:ext cx="11867747" cy="4643452"/>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0828" fontAlgn="base">
              <a:spcBef>
                <a:spcPct val="0"/>
              </a:spcBef>
              <a:spcAft>
                <a:spcPct val="0"/>
              </a:spcAft>
              <a:defRPr/>
            </a:pPr>
            <a:r>
              <a:rPr kumimoji="0" lang="fr-FR" sz="1400" b="0" i="1" u="none" strike="noStrike" kern="1200" cap="none" spc="0" normalizeH="0" baseline="0" noProof="0" dirty="0">
                <a:ln>
                  <a:noFill/>
                </a:ln>
                <a:solidFill>
                  <a:srgbClr val="000000"/>
                </a:solidFill>
                <a:effectLst/>
                <a:uLnTx/>
                <a:uFillTx/>
                <a:latin typeface="Arial"/>
                <a:cs typeface="Arial"/>
              </a:rPr>
              <a:t>Il est préférable de conserver vos titres jusqu’à l’échéance. Mais en cas de besoin, vous pouvez vendre vos obligations, quand vous le souhaitez, avant leur date d’échéance.</a:t>
            </a:r>
            <a:r>
              <a:rPr lang="fr-FR" sz="1400" i="1" dirty="0">
                <a:solidFill>
                  <a:srgbClr val="000000"/>
                </a:solidFill>
                <a:latin typeface="Arial"/>
                <a:cs typeface="Arial"/>
              </a:rPr>
              <a:t> </a:t>
            </a: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a:cs typeface="Arial"/>
              </a:rPr>
              <a:t>J’attire votre attention sur le fait que la valeur d’une obligation est </a:t>
            </a:r>
            <a:r>
              <a:rPr lang="fr-FR" sz="1400" i="1" dirty="0">
                <a:solidFill>
                  <a:srgbClr val="000000"/>
                </a:solidFill>
                <a:latin typeface="Arial"/>
                <a:cs typeface="Arial"/>
              </a:rPr>
              <a:t>déterminée</a:t>
            </a:r>
            <a:r>
              <a:rPr kumimoji="0" lang="fr-FR" sz="1400" b="0" i="1" u="none" strike="noStrike" kern="1200" cap="none" spc="0" normalizeH="0" baseline="0" noProof="0" dirty="0">
                <a:ln>
                  <a:noFill/>
                </a:ln>
                <a:solidFill>
                  <a:srgbClr val="000000"/>
                </a:solidFill>
                <a:effectLst/>
                <a:uLnTx/>
                <a:uFillTx/>
                <a:latin typeface="Arial"/>
                <a:cs typeface="Arial"/>
              </a:rPr>
              <a:t> par la loi de l’offre et de la demande, </a:t>
            </a:r>
            <a:r>
              <a:rPr lang="fr-FR" sz="1400" i="1" dirty="0">
                <a:solidFill>
                  <a:srgbClr val="000000"/>
                </a:solidFill>
                <a:latin typeface="Arial"/>
                <a:cs typeface="Arial"/>
              </a:rPr>
              <a:t>elle</a:t>
            </a:r>
            <a:r>
              <a:rPr kumimoji="0" lang="fr-FR" sz="1400" b="0" i="1" u="none" strike="noStrike" kern="1200" cap="none" spc="0" normalizeH="0" baseline="0" noProof="0" dirty="0">
                <a:ln>
                  <a:noFill/>
                </a:ln>
                <a:solidFill>
                  <a:srgbClr val="000000"/>
                </a:solidFill>
                <a:effectLst/>
                <a:uLnTx/>
                <a:uFillTx/>
                <a:latin typeface="Arial"/>
                <a:cs typeface="Arial"/>
              </a:rPr>
              <a:t> peut donc varier à la hausse ou à la baisse tout au long de sa vie.</a:t>
            </a:r>
            <a:endParaRPr lang="fr-FR" sz="1400" b="0" i="1" u="none" strike="noStrike" kern="1200" cap="none" spc="0" normalizeH="0" baseline="0" noProof="0" dirty="0">
              <a:ln>
                <a:noFill/>
              </a:ln>
              <a:solidFill>
                <a:srgbClr val="000000"/>
              </a:solidFill>
              <a:effectLst/>
              <a:uLnTx/>
              <a:uFillTx/>
              <a:latin typeface="Arial"/>
              <a:cs typeface="Arial"/>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a:cs typeface="Arial"/>
              </a:rPr>
              <a:t>Le cours des obligations à taux fixe évolue en sens inverse des taux d’intérêt du marché obligataire :</a:t>
            </a:r>
            <a:endParaRPr lang="fr-FR" sz="1400" b="0" i="1" u="none" strike="noStrike" kern="1200" cap="none" spc="0" normalizeH="0" baseline="0" noProof="0" dirty="0">
              <a:ln>
                <a:noFill/>
              </a:ln>
              <a:solidFill>
                <a:srgbClr val="000000"/>
              </a:solidFill>
              <a:effectLst/>
              <a:uLnTx/>
              <a:uFillTx/>
              <a:latin typeface="Arial"/>
              <a:cs typeface="Arial"/>
            </a:endParaRPr>
          </a:p>
          <a:p>
            <a:pPr marL="192405" indent="-192405" defTabSz="910828" fontAlgn="base">
              <a:spcBef>
                <a:spcPct val="0"/>
              </a:spcBef>
              <a:spcAft>
                <a:spcPct val="0"/>
              </a:spcAft>
              <a:buFont typeface="Wingdings" panose="05000000000000000000" pitchFamily="2" charset="2"/>
              <a:buChar char="§"/>
              <a:defRPr/>
            </a:pPr>
            <a:r>
              <a:rPr kumimoji="0" lang="fr-FR" sz="1400" b="0" i="1" u="none" strike="noStrike" kern="1200" cap="none" spc="0" normalizeH="0" baseline="0" noProof="0" dirty="0">
                <a:ln>
                  <a:noFill/>
                </a:ln>
                <a:solidFill>
                  <a:srgbClr val="000000"/>
                </a:solidFill>
                <a:effectLst/>
                <a:uLnTx/>
                <a:uFillTx/>
                <a:latin typeface="Arial"/>
                <a:cs typeface="Arial"/>
              </a:rPr>
              <a:t>Si les taux proposés par les nouvelles obligations </a:t>
            </a:r>
          </a:p>
          <a:p>
            <a:pPr defTabSz="910828" fontAlgn="base">
              <a:spcBef>
                <a:spcPct val="0"/>
              </a:spcBef>
              <a:spcAft>
                <a:spcPct val="0"/>
              </a:spcAft>
              <a:defRPr/>
            </a:pPr>
            <a:r>
              <a:rPr lang="fr-FR" sz="1400" i="1" dirty="0">
                <a:solidFill>
                  <a:srgbClr val="000000"/>
                </a:solidFill>
                <a:latin typeface="Arial"/>
                <a:cs typeface="Arial"/>
              </a:rPr>
              <a:t>    </a:t>
            </a:r>
            <a:r>
              <a:rPr kumimoji="0" lang="fr-FR" sz="1400" b="0" i="1" u="none" strike="noStrike" kern="1200" cap="none" spc="0" normalizeH="0" baseline="0" noProof="0" dirty="0">
                <a:ln>
                  <a:noFill/>
                </a:ln>
                <a:solidFill>
                  <a:srgbClr val="000000"/>
                </a:solidFill>
                <a:effectLst/>
                <a:uLnTx/>
                <a:uFillTx/>
                <a:latin typeface="Arial"/>
                <a:cs typeface="Arial"/>
              </a:rPr>
              <a:t>émises sont plus élevés, la demande pour les </a:t>
            </a:r>
          </a:p>
          <a:p>
            <a:pPr defTabSz="893763" fontAlgn="base">
              <a:spcBef>
                <a:spcPct val="0"/>
              </a:spcBef>
              <a:spcAft>
                <a:spcPct val="0"/>
              </a:spcAft>
              <a:defRPr/>
            </a:pPr>
            <a:r>
              <a:rPr kumimoji="0" lang="fr-FR" sz="1400" b="0" i="1" u="none" strike="noStrike" kern="1200" cap="none" spc="0" normalizeH="0" baseline="0" noProof="0" dirty="0">
                <a:ln>
                  <a:noFill/>
                </a:ln>
                <a:solidFill>
                  <a:srgbClr val="000000"/>
                </a:solidFill>
                <a:effectLst/>
                <a:uLnTx/>
                <a:uFillTx/>
                <a:latin typeface="Arial"/>
                <a:cs typeface="Arial"/>
              </a:rPr>
              <a:t>    diminue et donc son cours diminue. En effet, le </a:t>
            </a:r>
          </a:p>
          <a:p>
            <a:pPr defTabSz="893763" fontAlgn="base">
              <a:spcBef>
                <a:spcPct val="0"/>
              </a:spcBef>
              <a:spcAft>
                <a:spcPct val="0"/>
              </a:spcAft>
              <a:defRPr/>
            </a:pPr>
            <a:r>
              <a:rPr lang="fr-FR" sz="1400" i="1" dirty="0">
                <a:solidFill>
                  <a:srgbClr val="000000"/>
                </a:solidFill>
                <a:latin typeface="Arial"/>
                <a:cs typeface="Arial"/>
              </a:rPr>
              <a:t>    </a:t>
            </a:r>
            <a:r>
              <a:rPr kumimoji="0" lang="fr-FR" sz="1400" b="0" i="1" u="none" strike="noStrike" kern="1200" cap="none" spc="0" normalizeH="0" baseline="0" noProof="0" dirty="0">
                <a:ln>
                  <a:noFill/>
                </a:ln>
                <a:solidFill>
                  <a:srgbClr val="000000"/>
                </a:solidFill>
                <a:effectLst/>
                <a:uLnTx/>
                <a:uFillTx/>
                <a:latin typeface="Arial"/>
                <a:cs typeface="Arial"/>
              </a:rPr>
              <a:t>cours d’une obligation va baisser jusqu’à ce que </a:t>
            </a:r>
          </a:p>
          <a:p>
            <a:pPr defTabSz="893763" fontAlgn="base">
              <a:spcBef>
                <a:spcPct val="0"/>
              </a:spcBef>
              <a:spcAft>
                <a:spcPct val="0"/>
              </a:spcAft>
              <a:defRPr/>
            </a:pPr>
            <a:r>
              <a:rPr lang="fr-FR" sz="1400" i="1" dirty="0">
                <a:solidFill>
                  <a:srgbClr val="000000"/>
                </a:solidFill>
                <a:latin typeface="Arial"/>
                <a:cs typeface="Arial"/>
              </a:rPr>
              <a:t>    </a:t>
            </a:r>
            <a:r>
              <a:rPr kumimoji="0" lang="fr-FR" sz="1400" b="0" i="1" u="none" strike="noStrike" kern="1200" cap="none" spc="0" normalizeH="0" baseline="0" noProof="0" dirty="0">
                <a:ln>
                  <a:noFill/>
                </a:ln>
                <a:solidFill>
                  <a:srgbClr val="000000"/>
                </a:solidFill>
                <a:effectLst/>
                <a:uLnTx/>
                <a:uFillTx/>
                <a:latin typeface="Arial"/>
                <a:cs typeface="Arial"/>
              </a:rPr>
              <a:t>le rendement soit aussi élevé que celui des nouveaux</a:t>
            </a:r>
          </a:p>
          <a:p>
            <a:pPr defTabSz="893763" fontAlgn="base">
              <a:spcBef>
                <a:spcPct val="0"/>
              </a:spcBef>
              <a:spcAft>
                <a:spcPct val="0"/>
              </a:spcAft>
              <a:defRPr/>
            </a:pPr>
            <a:r>
              <a:rPr lang="fr-FR" sz="1400" i="1" dirty="0">
                <a:solidFill>
                  <a:srgbClr val="000000"/>
                </a:solidFill>
                <a:latin typeface="Arial"/>
                <a:cs typeface="Arial"/>
              </a:rPr>
              <a:t>   </a:t>
            </a:r>
            <a:r>
              <a:rPr kumimoji="0" lang="fr-FR" sz="1400" b="0" i="1" u="none" strike="noStrike" kern="1200" cap="none" spc="0" normalizeH="0" baseline="0" noProof="0" dirty="0">
                <a:ln>
                  <a:noFill/>
                </a:ln>
                <a:solidFill>
                  <a:srgbClr val="000000"/>
                </a:solidFill>
                <a:effectLst/>
                <a:uLnTx/>
                <a:uFillTx/>
                <a:latin typeface="Arial"/>
                <a:cs typeface="Arial"/>
              </a:rPr>
              <a:t> emprunts équivalents.</a:t>
            </a:r>
            <a:r>
              <a:rPr lang="fr-FR" sz="1400" i="1" dirty="0">
                <a:solidFill>
                  <a:srgbClr val="000000"/>
                </a:solidFill>
                <a:latin typeface="Arial"/>
                <a:cs typeface="Arial"/>
              </a:rPr>
              <a:t> </a:t>
            </a:r>
            <a:endParaRPr lang="fr-FR" sz="14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192405" marR="0" lvl="0" indent="-192405" algn="l" defTabSz="910828"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fr-FR" sz="1400" b="0" i="1" u="none" strike="noStrike" kern="1200" cap="none" spc="0" normalizeH="0" baseline="0" noProof="0" dirty="0">
                <a:ln>
                  <a:noFill/>
                </a:ln>
                <a:solidFill>
                  <a:srgbClr val="000000"/>
                </a:solidFill>
                <a:effectLst/>
                <a:uLnTx/>
                <a:uFillTx/>
                <a:latin typeface="Arial"/>
                <a:cs typeface="Arial"/>
              </a:rPr>
              <a:t>A l’inverse, le cours monte si les taux proposés </a:t>
            </a:r>
          </a:p>
          <a:p>
            <a:pPr marR="0" lvl="0" algn="l" defTabSz="180975" rtl="0" eaLnBrk="1" fontAlgn="base" latinLnBrk="0" hangingPunct="1">
              <a:lnSpc>
                <a:spcPct val="100000"/>
              </a:lnSpc>
              <a:spcBef>
                <a:spcPct val="0"/>
              </a:spcBef>
              <a:spcAft>
                <a:spcPct val="0"/>
              </a:spcAft>
              <a:buClrTx/>
              <a:buSzTx/>
              <a:tabLst/>
              <a:defRPr/>
            </a:pPr>
            <a:r>
              <a:rPr lang="fr-FR" sz="1400" i="1" dirty="0">
                <a:solidFill>
                  <a:srgbClr val="000000"/>
                </a:solidFill>
                <a:latin typeface="Arial"/>
                <a:cs typeface="Arial"/>
              </a:rPr>
              <a:t>	</a:t>
            </a:r>
            <a:r>
              <a:rPr kumimoji="0" lang="fr-FR" sz="1400" b="0" i="1" u="none" strike="noStrike" kern="1200" cap="none" spc="0" normalizeH="0" baseline="0" noProof="0" dirty="0">
                <a:ln>
                  <a:noFill/>
                </a:ln>
                <a:solidFill>
                  <a:srgbClr val="000000"/>
                </a:solidFill>
                <a:effectLst/>
                <a:uLnTx/>
                <a:uFillTx/>
                <a:latin typeface="Arial"/>
                <a:cs typeface="Arial"/>
              </a:rPr>
              <a:t>par les nouvelles obligations sont plus bas.</a:t>
            </a:r>
            <a:endParaRPr lang="fr-FR" sz="1400" b="0" i="1" u="none" strike="noStrike" kern="1200" cap="none" spc="0" normalizeH="0" baseline="0" noProof="0" dirty="0">
              <a:ln>
                <a:noFill/>
              </a:ln>
              <a:solidFill>
                <a:srgbClr val="000000"/>
              </a:solidFill>
              <a:effectLst/>
              <a:highlight>
                <a:srgbClr val="FFFF00"/>
              </a:highlight>
              <a:uLnTx/>
              <a:uFillTx/>
              <a:latin typeface="Arial"/>
              <a:cs typeface="Arial"/>
            </a:endParaRPr>
          </a:p>
          <a:p>
            <a:pPr defTabSz="910828" fontAlgn="base">
              <a:spcBef>
                <a:spcPct val="0"/>
              </a:spcBef>
              <a:spcAft>
                <a:spcPct val="0"/>
              </a:spcAft>
              <a:defRPr/>
            </a:pPr>
            <a:endParaRPr kumimoji="0" lang="fr-FR" sz="1400" b="0" i="1" u="none" strike="noStrike" kern="1200" cap="none" spc="0" normalizeH="0" baseline="0" noProof="0" dirty="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endParaRPr>
          </a:p>
          <a:p>
            <a:pPr defTabSz="910828" fontAlgn="base">
              <a:spcBef>
                <a:spcPct val="0"/>
              </a:spcBef>
              <a:spcAft>
                <a:spcPct val="0"/>
              </a:spcAft>
              <a:defRPr/>
            </a:pPr>
            <a:r>
              <a:rPr kumimoji="0" lang="fr-FR" sz="1400" b="0" i="1" u="none" strike="noStrike" kern="1200" cap="none" spc="0" normalizeH="0" baseline="0" noProof="0" dirty="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rPr>
              <a:t>Pour aller plus loin: impact de l’évolution des taux d’intérêt </a:t>
            </a:r>
          </a:p>
          <a:p>
            <a:pPr defTabSz="910828" fontAlgn="base">
              <a:spcBef>
                <a:spcPct val="0"/>
              </a:spcBef>
              <a:spcAft>
                <a:spcPct val="0"/>
              </a:spcAft>
              <a:defRPr/>
            </a:pPr>
            <a:r>
              <a:rPr kumimoji="0" lang="fr-FR" sz="1400" b="0" i="1" u="none" strike="noStrike" kern="1200" cap="none" spc="0" normalizeH="0" baseline="0" noProof="0" dirty="0">
                <a:ln>
                  <a:noFill/>
                </a:ln>
                <a:solidFill>
                  <a:srgbClr val="B34A8C"/>
                </a:solidFill>
                <a:effectLst/>
                <a:uLnTx/>
                <a:uFillTx/>
                <a:latin typeface="Arial"/>
                <a:ea typeface="+mn-ea"/>
                <a:cs typeface="+mn-cs"/>
                <a:hlinkClick r:id="rId3">
                  <a:extLst>
                    <a:ext uri="{A12FA001-AC4F-418D-AE19-62706E023703}">
                      <ahyp:hlinkClr xmlns:ahyp="http://schemas.microsoft.com/office/drawing/2018/hyperlinkcolor" val="tx"/>
                    </a:ext>
                  </a:extLst>
                </a:hlinkClick>
              </a:rPr>
              <a:t>d’une obligation</a:t>
            </a:r>
            <a:r>
              <a:rPr lang="fr-FR" sz="1400" i="1" dirty="0">
                <a:solidFill>
                  <a:srgbClr val="B34A8C"/>
                </a:solidFill>
                <a:latin typeface="Arial"/>
                <a:hlinkClick r:id="rId3">
                  <a:extLst>
                    <a:ext uri="{A12FA001-AC4F-418D-AE19-62706E023703}">
                      <ahyp:hlinkClr xmlns:ahyp="http://schemas.microsoft.com/office/drawing/2018/hyperlinkcolor" val="tx"/>
                    </a:ext>
                  </a:extLst>
                </a:hlinkClick>
              </a:rPr>
              <a:t> </a:t>
            </a:r>
            <a:endParaRPr kumimoji="0" lang="fr-FR" sz="1400" b="0" i="1" u="none" strike="noStrike" kern="1200" cap="none" spc="0" normalizeH="0" baseline="0" noProof="0" dirty="0">
              <a:ln>
                <a:noFill/>
              </a:ln>
              <a:solidFill>
                <a:srgbClr val="B34A8C"/>
              </a:solidFill>
              <a:effectLst/>
              <a:uLnTx/>
              <a:uFillTx/>
              <a:latin typeface="Arial"/>
              <a:ea typeface="+mn-ea"/>
              <a:cs typeface="+mn-cs"/>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2658140" y="1568393"/>
            <a:ext cx="6549655"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Et si j’ai besoin de mon argent avant l’échéance ? »</a:t>
            </a:r>
          </a:p>
        </p:txBody>
      </p:sp>
      <p:pic>
        <p:nvPicPr>
          <p:cNvPr id="8" name="Graphique 7" descr="Curseur avec un remplissage uni">
            <a:extLst>
              <a:ext uri="{FF2B5EF4-FFF2-40B4-BE49-F238E27FC236}">
                <a16:creationId xmlns:a16="http://schemas.microsoft.com/office/drawing/2014/main" id="{00B88E6F-CDCD-482E-8B08-1E58F97B35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8123" y="5800781"/>
            <a:ext cx="500017" cy="500017"/>
          </a:xfrm>
          <a:prstGeom prst="rect">
            <a:avLst/>
          </a:prstGeom>
        </p:spPr>
      </p:pic>
      <p:pic>
        <p:nvPicPr>
          <p:cNvPr id="6" name="Image 5">
            <a:extLst>
              <a:ext uri="{FF2B5EF4-FFF2-40B4-BE49-F238E27FC236}">
                <a16:creationId xmlns:a16="http://schemas.microsoft.com/office/drawing/2014/main" id="{DC0E73CE-82F0-4DC4-BD53-B899B810AFD6}"/>
              </a:ext>
            </a:extLst>
          </p:cNvPr>
          <p:cNvPicPr>
            <a:picLocks noChangeAspect="1"/>
          </p:cNvPicPr>
          <p:nvPr/>
        </p:nvPicPr>
        <p:blipFill>
          <a:blip r:embed="rId6"/>
          <a:stretch>
            <a:fillRect/>
          </a:stretch>
        </p:blipFill>
        <p:spPr>
          <a:xfrm>
            <a:off x="5207190" y="3699159"/>
            <a:ext cx="6463917" cy="2425643"/>
          </a:xfrm>
          <a:prstGeom prst="rect">
            <a:avLst/>
          </a:prstGeom>
        </p:spPr>
      </p:pic>
      <p:pic>
        <p:nvPicPr>
          <p:cNvPr id="7" name="Image 6" descr="Une image contenant texte, clipart&#10;&#10;Description générée automatiquement">
            <a:extLst>
              <a:ext uri="{FF2B5EF4-FFF2-40B4-BE49-F238E27FC236}">
                <a16:creationId xmlns:a16="http://schemas.microsoft.com/office/drawing/2014/main" id="{3899D5D4-4FD7-0775-B8F7-922EDF59F2A5}"/>
              </a:ext>
            </a:extLst>
          </p:cNvPr>
          <p:cNvPicPr>
            <a:picLocks noChangeAspect="1"/>
          </p:cNvPicPr>
          <p:nvPr/>
        </p:nvPicPr>
        <p:blipFill>
          <a:blip r:embed="rId7"/>
          <a:stretch>
            <a:fillRect/>
          </a:stretch>
        </p:blipFill>
        <p:spPr>
          <a:xfrm>
            <a:off x="11253124" y="244879"/>
            <a:ext cx="721028" cy="721028"/>
          </a:xfrm>
          <a:prstGeom prst="rect">
            <a:avLst/>
          </a:prstGeom>
        </p:spPr>
      </p:pic>
      <p:sp>
        <p:nvSpPr>
          <p:cNvPr id="9" name="Rectangle 8">
            <a:extLst>
              <a:ext uri="{FF2B5EF4-FFF2-40B4-BE49-F238E27FC236}">
                <a16:creationId xmlns:a16="http://schemas.microsoft.com/office/drawing/2014/main" id="{236D1B2D-BA7B-4924-BDC8-FB341AF445D6}"/>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444374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Réponses aux objections </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1410182" y="861141"/>
            <a:ext cx="10117096" cy="423068"/>
          </a:xfrm>
        </p:spPr>
        <p:txBody>
          <a:bodyPr>
            <a:normAutofit/>
          </a:bodyPr>
          <a:lstStyle/>
          <a:p>
            <a:r>
              <a:rPr lang="fr-FR"/>
              <a:t>Saisissez toute opportunité</a:t>
            </a: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162126" y="2157349"/>
            <a:ext cx="11867747" cy="419460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0828" rtl="0" eaLnBrk="1" fontAlgn="base" latinLnBrk="0" hangingPunct="1">
              <a:lnSpc>
                <a:spcPct val="100000"/>
              </a:lnSpc>
              <a:spcBef>
                <a:spcPct val="0"/>
              </a:spcBef>
              <a:spcAft>
                <a:spcPct val="0"/>
              </a:spcAft>
              <a:buClrTx/>
              <a:buSzTx/>
              <a:buFontTx/>
              <a:buNone/>
              <a:tabLst/>
              <a:defRPr/>
            </a:pPr>
            <a:r>
              <a:rPr kumimoji="0" lang="fr-FR" sz="1400" b="0" i="1" u="none" strike="noStrike" kern="1200" cap="none" spc="0" normalizeH="0" baseline="0" noProof="0" dirty="0">
                <a:ln>
                  <a:noFill/>
                </a:ln>
                <a:solidFill>
                  <a:srgbClr val="000000"/>
                </a:solidFill>
                <a:effectLst/>
                <a:uLnTx/>
                <a:uFillTx/>
                <a:latin typeface="Arial"/>
                <a:cs typeface="Arial"/>
              </a:rPr>
              <a:t>« Il s’agit ici d’un Emprunt du Groupe BPCE et pour nos clients nous n’appliquerons aucun frais :</a:t>
            </a:r>
          </a:p>
          <a:p>
            <a:pPr marL="321310" marR="0" lvl="0" indent="-321310"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a:cs typeface="Arial"/>
              </a:rPr>
              <a:t>Pas de frais d’ouverture de compte-titres ordinaires (le cas échéant),</a:t>
            </a:r>
            <a:endParaRPr lang="fr-FR" sz="1400" b="0" i="1" u="none" strike="noStrike" kern="1200" cap="none" spc="0" normalizeH="0" baseline="0" noProof="0" dirty="0">
              <a:ln>
                <a:noFill/>
              </a:ln>
              <a:solidFill>
                <a:srgbClr val="000000"/>
              </a:solidFill>
              <a:effectLst/>
              <a:uLnTx/>
              <a:uFillTx/>
              <a:latin typeface="Arial"/>
              <a:cs typeface="Arial"/>
            </a:endParaRPr>
          </a:p>
          <a:p>
            <a:pPr marL="321310" marR="0" lvl="0" indent="-321310" algn="l" defTabSz="910828" rtl="0" eaLnBrk="1" fontAlgn="base" latinLnBrk="0" hangingPunct="1">
              <a:lnSpc>
                <a:spcPct val="100000"/>
              </a:lnSpc>
              <a:spcBef>
                <a:spcPct val="0"/>
              </a:spcBef>
              <a:spcAft>
                <a:spcPct val="0"/>
              </a:spcAft>
              <a:buClrTx/>
              <a:buSzTx/>
              <a:buFontTx/>
              <a:buChar char="-"/>
              <a:tabLst/>
              <a:defRPr/>
            </a:pPr>
            <a:r>
              <a:rPr kumimoji="0" lang="fr-FR" sz="1400" b="0" i="1" u="none" strike="noStrike" kern="1200" cap="none" spc="0" normalizeH="0" baseline="0" noProof="0" dirty="0">
                <a:ln>
                  <a:noFill/>
                </a:ln>
                <a:solidFill>
                  <a:srgbClr val="000000"/>
                </a:solidFill>
                <a:effectLst/>
                <a:uLnTx/>
                <a:uFillTx/>
                <a:latin typeface="Arial"/>
                <a:cs typeface="Arial"/>
              </a:rPr>
              <a:t>Pas de frais de souscription de l’emprunt,</a:t>
            </a:r>
            <a:endParaRPr lang="fr-FR" sz="1400" b="0" i="1" u="none" strike="noStrike" kern="1200" cap="none" spc="0" normalizeH="0" baseline="0" noProof="0" dirty="0">
              <a:ln>
                <a:noFill/>
              </a:ln>
              <a:solidFill>
                <a:srgbClr val="000000"/>
              </a:solidFill>
              <a:effectLst/>
              <a:uLnTx/>
              <a:uFillTx/>
              <a:latin typeface="Arial"/>
              <a:cs typeface="Arial"/>
            </a:endParaRPr>
          </a:p>
          <a:p>
            <a:pPr marL="321310" indent="-321310" defTabSz="910828" fontAlgn="base">
              <a:spcBef>
                <a:spcPct val="0"/>
              </a:spcBef>
              <a:spcAft>
                <a:spcPct val="0"/>
              </a:spcAft>
              <a:buFontTx/>
              <a:buChar char="-"/>
              <a:defRPr/>
            </a:pPr>
            <a:r>
              <a:rPr lang="fr-FR" sz="1400" i="1" dirty="0">
                <a:solidFill>
                  <a:srgbClr val="000000"/>
                </a:solidFill>
                <a:latin typeface="Arial"/>
                <a:cs typeface="Arial"/>
              </a:rPr>
              <a:t>Pas de frais de remboursement à l’échéance." </a:t>
            </a:r>
          </a:p>
          <a:p>
            <a:pPr defTabSz="910828">
              <a:spcBef>
                <a:spcPct val="0"/>
              </a:spcBef>
              <a:spcAft>
                <a:spcPct val="0"/>
              </a:spcAft>
              <a:defRPr/>
            </a:pPr>
            <a:endParaRPr lang="fr-FR" sz="1400" i="1" dirty="0">
              <a:solidFill>
                <a:srgbClr val="000000"/>
              </a:solidFill>
              <a:cs typeface="Arial"/>
            </a:endParaRPr>
          </a:p>
          <a:p>
            <a:pPr marL="321310" marR="0" lvl="0" indent="-321310" algn="l" defTabSz="910828" rtl="0" eaLnBrk="1" fontAlgn="base" latinLnBrk="0" hangingPunct="1">
              <a:lnSpc>
                <a:spcPct val="100000"/>
              </a:lnSpc>
              <a:spcBef>
                <a:spcPct val="0"/>
              </a:spcBef>
              <a:spcAft>
                <a:spcPct val="0"/>
              </a:spcAft>
              <a:buClrTx/>
              <a:buSzTx/>
              <a:buFontTx/>
              <a:buChar char="-"/>
              <a:tabLst/>
              <a:defRPr/>
            </a:pPr>
            <a:endParaRPr lang="fr-FR" sz="14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a:spcBef>
                <a:spcPct val="0"/>
              </a:spcBef>
              <a:spcAft>
                <a:spcPct val="0"/>
              </a:spcAft>
            </a:pPr>
            <a:r>
              <a:rPr lang="fr-FR" sz="1400" b="0" i="0" u="sng" strike="noStrike" dirty="0">
                <a:solidFill>
                  <a:schemeClr val="tx1"/>
                </a:solidFill>
                <a:effectLst/>
                <a:latin typeface="Arial"/>
              </a:rPr>
              <a:t>Cas particuliers</a:t>
            </a:r>
            <a:r>
              <a:rPr lang="fr-FR" sz="1400" b="0" i="0" u="none" strike="noStrike" dirty="0">
                <a:solidFill>
                  <a:schemeClr val="tx1"/>
                </a:solidFill>
                <a:effectLst/>
                <a:latin typeface="Arial"/>
              </a:rPr>
              <a:t> </a:t>
            </a:r>
            <a:r>
              <a:rPr lang="fr-FR" sz="1400" dirty="0">
                <a:solidFill>
                  <a:schemeClr val="tx1"/>
                </a:solidFill>
                <a:latin typeface="Arial"/>
              </a:rPr>
              <a:t>: pour les droits de garde et commissions liées à une transaction sur le marché avant l'échéance, se référer à la brochure tarifaire de l'établissement</a:t>
            </a:r>
            <a:endParaRPr lang="fr-FR" sz="1400" dirty="0">
              <a:solidFill>
                <a:schemeClr val="tx1"/>
              </a:solidFill>
              <a:ea typeface="+mn-lt"/>
              <a:cs typeface="+mn-lt"/>
            </a:endParaRPr>
          </a:p>
          <a:p>
            <a:endParaRPr lang="fr-FR" sz="1400" dirty="0">
              <a:solidFill>
                <a:schemeClr val="tx1"/>
              </a:solidFill>
              <a:latin typeface="Arial"/>
              <a:cs typeface="Arial"/>
            </a:endParaRPr>
          </a:p>
          <a:p>
            <a:endParaRPr lang="fr-FR" sz="1400" dirty="0">
              <a:solidFill>
                <a:schemeClr val="tx1"/>
              </a:solidFill>
              <a:ea typeface="+mn-lt"/>
              <a:cs typeface="+mn-lt"/>
            </a:endParaRPr>
          </a:p>
          <a:p>
            <a:pPr defTabSz="910828">
              <a:defRPr/>
            </a:pPr>
            <a:endParaRPr lang="fr-FR" sz="14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0" marR="0" lvl="0" indent="0" algn="l" defTabSz="910828" rtl="0" eaLnBrk="1" fontAlgn="base" latinLnBrk="0" hangingPunct="1">
              <a:lnSpc>
                <a:spcPct val="100000"/>
              </a:lnSpc>
              <a:spcBef>
                <a:spcPct val="0"/>
              </a:spcBef>
              <a:spcAft>
                <a:spcPct val="0"/>
              </a:spcAft>
              <a:buClrTx/>
              <a:buSzTx/>
              <a:buFontTx/>
              <a:buNone/>
              <a:tabLst/>
              <a:defRPr/>
            </a:pPr>
            <a:endParaRPr kumimoji="0" lang="fr-FR"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defTabSz="910828" fontAlgn="base">
              <a:spcBef>
                <a:spcPct val="0"/>
              </a:spcBef>
              <a:spcAft>
                <a:spcPct val="0"/>
              </a:spcAft>
              <a:defRPr/>
            </a:pPr>
            <a:endParaRPr lang="fr-FR" sz="1400" i="1" dirty="0">
              <a:solidFill>
                <a:srgbClr val="000000"/>
              </a:solidFill>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0928DC02-AB3F-4B66-A3DB-99899F71CCAC}"/>
              </a:ext>
            </a:extLst>
          </p:cNvPr>
          <p:cNvSpPr txBox="1"/>
          <p:nvPr/>
        </p:nvSpPr>
        <p:spPr>
          <a:xfrm>
            <a:off x="1123598" y="1960858"/>
            <a:ext cx="9653026" cy="307777"/>
          </a:xfrm>
          <a:prstGeom prst="rect">
            <a:avLst/>
          </a:prstGeom>
          <a:solidFill>
            <a:schemeClr val="bg1"/>
          </a:solidFill>
        </p:spPr>
        <p:txBody>
          <a:bodyPr wrap="square" rtlCol="0">
            <a:spAutoFit/>
          </a:bodyPr>
          <a:lstStyle/>
          <a:p>
            <a:pPr marL="0" marR="0" lvl="0" indent="0" algn="ctr" defTabSz="910828"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srgbClr val="000000"/>
                </a:solidFill>
                <a:effectLst/>
                <a:uLnTx/>
                <a:uFillTx/>
                <a:latin typeface="Arial" panose="020B0604020202020204"/>
                <a:ea typeface="Verdana" panose="020B0604030504040204" pitchFamily="34" charset="0"/>
                <a:cs typeface="Verdana" panose="020B0604030504040204" pitchFamily="34" charset="0"/>
              </a:rPr>
              <a:t>« Quels sont les frais applicables à cet emprunt ? »</a:t>
            </a:r>
          </a:p>
        </p:txBody>
      </p:sp>
      <p:pic>
        <p:nvPicPr>
          <p:cNvPr id="6" name="Image 6" descr="Une image contenant texte, clipart&#10;&#10;Description générée automatiquement">
            <a:extLst>
              <a:ext uri="{FF2B5EF4-FFF2-40B4-BE49-F238E27FC236}">
                <a16:creationId xmlns:a16="http://schemas.microsoft.com/office/drawing/2014/main" id="{91691BF6-A1F1-85C4-A107-FC310E212D39}"/>
              </a:ext>
            </a:extLst>
          </p:cNvPr>
          <p:cNvPicPr>
            <a:picLocks noChangeAspect="1"/>
          </p:cNvPicPr>
          <p:nvPr/>
        </p:nvPicPr>
        <p:blipFill>
          <a:blip r:embed="rId3"/>
          <a:stretch>
            <a:fillRect/>
          </a:stretch>
        </p:blipFill>
        <p:spPr>
          <a:xfrm>
            <a:off x="11253124" y="244879"/>
            <a:ext cx="721028" cy="721028"/>
          </a:xfrm>
          <a:prstGeom prst="rect">
            <a:avLst/>
          </a:prstGeom>
        </p:spPr>
      </p:pic>
    </p:spTree>
    <p:extLst>
      <p:ext uri="{BB962C8B-B14F-4D97-AF65-F5344CB8AC3E}">
        <p14:creationId xmlns:p14="http://schemas.microsoft.com/office/powerpoint/2010/main" val="2929989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rgbClr val="92D050"/>
                </a:solidFill>
                <a:latin typeface="Montserrat SemiBold"/>
                <a:cs typeface="Arial"/>
              </a:rPr>
              <a:t>06</a:t>
            </a:r>
          </a:p>
        </p:txBody>
      </p:sp>
      <p:sp>
        <p:nvSpPr>
          <p:cNvPr id="3" name="Espace réservé du texte 2"/>
          <p:cNvSpPr>
            <a:spLocks noGrp="1"/>
          </p:cNvSpPr>
          <p:nvPr>
            <p:ph type="body" sz="quarter" idx="13"/>
          </p:nvPr>
        </p:nvSpPr>
        <p:spPr>
          <a:xfrm>
            <a:off x="3119669" y="3380311"/>
            <a:ext cx="8627757" cy="808222"/>
          </a:xfrm>
        </p:spPr>
        <p:txBody>
          <a:bodyPr/>
          <a:lstStyle/>
          <a:p>
            <a:r>
              <a:rPr lang="fr-FR" sz="4250">
                <a:latin typeface="Montserrat SemiBold"/>
                <a:cs typeface="Arial"/>
              </a:rPr>
              <a:t>Communications client</a:t>
            </a:r>
            <a:endParaRPr lang="fr-FR"/>
          </a:p>
        </p:txBody>
      </p:sp>
      <p:sp>
        <p:nvSpPr>
          <p:cNvPr id="5" name="Rectangle 4">
            <a:extLst>
              <a:ext uri="{FF2B5EF4-FFF2-40B4-BE49-F238E27FC236}">
                <a16:creationId xmlns:a16="http://schemas.microsoft.com/office/drawing/2014/main" id="{4ADEB057-38E2-4868-9D99-FB15A8326443}"/>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731704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387208E-8B1C-419C-883B-8F73AC49A6D5}"/>
              </a:ext>
            </a:extLst>
          </p:cNvPr>
          <p:cNvSpPr>
            <a:spLocks noGrp="1"/>
          </p:cNvSpPr>
          <p:nvPr>
            <p:ph sz="quarter" idx="14"/>
          </p:nvPr>
        </p:nvSpPr>
        <p:spPr>
          <a:xfrm>
            <a:off x="504126" y="1231287"/>
            <a:ext cx="11435493" cy="534014"/>
          </a:xfrm>
        </p:spPr>
        <p:txBody>
          <a:bodyPr>
            <a:normAutofit/>
          </a:bodyPr>
          <a:lstStyle/>
          <a:p>
            <a:pPr marL="0" indent="0">
              <a:buNone/>
            </a:pPr>
            <a:r>
              <a:rPr lang="fr-FR" sz="1200" dirty="0"/>
              <a:t>Sur les sites bancaires publics uniquement (pour éviter que les souscriptions soient systématiquement requalifiées en « démarchage »)</a:t>
            </a:r>
          </a:p>
        </p:txBody>
      </p:sp>
      <p:sp>
        <p:nvSpPr>
          <p:cNvPr id="6" name="Titre 5">
            <a:extLst>
              <a:ext uri="{FF2B5EF4-FFF2-40B4-BE49-F238E27FC236}">
                <a16:creationId xmlns:a16="http://schemas.microsoft.com/office/drawing/2014/main" id="{FB98EFAD-EC59-40E5-9476-20F7962F0E90}"/>
              </a:ext>
            </a:extLst>
          </p:cNvPr>
          <p:cNvSpPr txBox="1">
            <a:spLocks noGrp="1"/>
          </p:cNvSpPr>
          <p:nvPr>
            <p:ph type="title"/>
          </p:nvPr>
        </p:nvSpPr>
        <p:spPr>
          <a:xfrm>
            <a:off x="1200150" y="258763"/>
            <a:ext cx="10272713" cy="450850"/>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Montserrat" panose="00000500000000000000" pitchFamily="2" charset="0"/>
                <a:ea typeface="Arial Narrow" panose="020B0606020202030204" pitchFamily="34" charset="0"/>
                <a:cs typeface="Arial"/>
                <a:sym typeface="Arial"/>
              </a:rPr>
              <a:t>Supports animation Client</a:t>
            </a:r>
            <a:r>
              <a:rPr kumimoji="0" lang="fr-FR" sz="3200" b="1" i="0" u="none" strike="noStrike" kern="0" cap="none" spc="0" normalizeH="0" baseline="0" noProof="0">
                <a:ln>
                  <a:noFill/>
                </a:ln>
                <a:solidFill>
                  <a:srgbClr val="321143"/>
                </a:solidFill>
                <a:effectLst/>
                <a:uLnTx/>
                <a:uFillTx/>
                <a:latin typeface="Montserrat" panose="00000500000000000000" pitchFamily="2" charset="0"/>
                <a:ea typeface="Arial Narrow" panose="020B0606020202030204" pitchFamily="34" charset="0"/>
                <a:cs typeface="Arial"/>
                <a:sym typeface="Arial"/>
              </a:rPr>
              <a:t> </a:t>
            </a:r>
          </a:p>
        </p:txBody>
      </p:sp>
      <p:sp>
        <p:nvSpPr>
          <p:cNvPr id="7" name="Espace réservé du texte 2">
            <a:extLst>
              <a:ext uri="{FF2B5EF4-FFF2-40B4-BE49-F238E27FC236}">
                <a16:creationId xmlns:a16="http://schemas.microsoft.com/office/drawing/2014/main" id="{2C12C7AB-3694-4623-8297-1D83F7F6F914}"/>
              </a:ext>
            </a:extLst>
          </p:cNvPr>
          <p:cNvSpPr>
            <a:spLocks noGrp="1"/>
          </p:cNvSpPr>
          <p:nvPr>
            <p:ph type="body" sz="quarter" idx="12"/>
          </p:nvPr>
        </p:nvSpPr>
        <p:spPr>
          <a:xfrm>
            <a:off x="1200150" y="815975"/>
            <a:ext cx="10272713" cy="384175"/>
          </a:xfrm>
        </p:spPr>
        <p:txBody>
          <a:bodyPr/>
          <a:lstStyle/>
          <a:p>
            <a:r>
              <a:rPr lang="fr-FR"/>
              <a:t>Tous prospects / tous clients</a:t>
            </a:r>
          </a:p>
        </p:txBody>
      </p:sp>
      <p:sp>
        <p:nvSpPr>
          <p:cNvPr id="14" name="ZoneTexte 13">
            <a:extLst>
              <a:ext uri="{FF2B5EF4-FFF2-40B4-BE49-F238E27FC236}">
                <a16:creationId xmlns:a16="http://schemas.microsoft.com/office/drawing/2014/main" id="{9DE72DFC-89F4-73E4-C824-2C8AACBCA31C}"/>
              </a:ext>
            </a:extLst>
          </p:cNvPr>
          <p:cNvSpPr txBox="1"/>
          <p:nvPr/>
        </p:nvSpPr>
        <p:spPr>
          <a:xfrm>
            <a:off x="7345344" y="1860620"/>
            <a:ext cx="408298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a:t>Bannière commerciale </a:t>
            </a:r>
            <a:endParaRPr lang="fr-FR" sz="1000">
              <a:cs typeface="Arial"/>
            </a:endParaRPr>
          </a:p>
        </p:txBody>
      </p:sp>
      <p:pic>
        <p:nvPicPr>
          <p:cNvPr id="11" name="Image 10" descr="Une image contenant texte, clipart&#10;&#10;Description générée automatiquement">
            <a:extLst>
              <a:ext uri="{FF2B5EF4-FFF2-40B4-BE49-F238E27FC236}">
                <a16:creationId xmlns:a16="http://schemas.microsoft.com/office/drawing/2014/main" id="{56DC2290-03C0-2BCE-7DAB-75EBD93601FB}"/>
              </a:ext>
            </a:extLst>
          </p:cNvPr>
          <p:cNvPicPr>
            <a:picLocks noChangeAspect="1"/>
          </p:cNvPicPr>
          <p:nvPr/>
        </p:nvPicPr>
        <p:blipFill>
          <a:blip r:embed="rId2"/>
          <a:stretch>
            <a:fillRect/>
          </a:stretch>
        </p:blipFill>
        <p:spPr>
          <a:xfrm>
            <a:off x="10924067" y="261897"/>
            <a:ext cx="721028" cy="721028"/>
          </a:xfrm>
          <a:prstGeom prst="rect">
            <a:avLst/>
          </a:prstGeom>
        </p:spPr>
      </p:pic>
      <p:sp>
        <p:nvSpPr>
          <p:cNvPr id="16" name="Rectangle 15">
            <a:extLst>
              <a:ext uri="{FF2B5EF4-FFF2-40B4-BE49-F238E27FC236}">
                <a16:creationId xmlns:a16="http://schemas.microsoft.com/office/drawing/2014/main" id="{D159613E-D4DA-4D21-90BA-AFFB29E3A08C}"/>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pic>
        <p:nvPicPr>
          <p:cNvPr id="9" name="Image 8">
            <a:extLst>
              <a:ext uri="{FF2B5EF4-FFF2-40B4-BE49-F238E27FC236}">
                <a16:creationId xmlns:a16="http://schemas.microsoft.com/office/drawing/2014/main" id="{1BCB43C8-9C3B-48C3-BCB6-82EF2F37BE08}"/>
              </a:ext>
            </a:extLst>
          </p:cNvPr>
          <p:cNvPicPr>
            <a:picLocks noChangeAspect="1"/>
          </p:cNvPicPr>
          <p:nvPr/>
        </p:nvPicPr>
        <p:blipFill>
          <a:blip r:embed="rId3"/>
          <a:stretch>
            <a:fillRect/>
          </a:stretch>
        </p:blipFill>
        <p:spPr>
          <a:xfrm>
            <a:off x="504127" y="1925545"/>
            <a:ext cx="11435493" cy="4254508"/>
          </a:xfrm>
          <a:prstGeom prst="rect">
            <a:avLst/>
          </a:prstGeom>
        </p:spPr>
      </p:pic>
    </p:spTree>
    <p:extLst>
      <p:ext uri="{BB962C8B-B14F-4D97-AF65-F5344CB8AC3E}">
        <p14:creationId xmlns:p14="http://schemas.microsoft.com/office/powerpoint/2010/main" val="2052426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p:txBody>
          <a:bodyPr/>
          <a:lstStyle/>
          <a:p>
            <a:r>
              <a:rPr lang="fr-FR">
                <a:solidFill>
                  <a:srgbClr val="00B0F0"/>
                </a:solidFill>
                <a:latin typeface="Montserrat SemiBold"/>
                <a:cs typeface="Arial"/>
              </a:rPr>
              <a:t>07</a:t>
            </a:r>
            <a:endParaRPr lang="fr-FR">
              <a:solidFill>
                <a:srgbClr val="00B0F0"/>
              </a:solidFill>
            </a:endParaRPr>
          </a:p>
        </p:txBody>
      </p:sp>
      <p:sp>
        <p:nvSpPr>
          <p:cNvPr id="3" name="Espace réservé du texte 2"/>
          <p:cNvSpPr>
            <a:spLocks noGrp="1"/>
          </p:cNvSpPr>
          <p:nvPr>
            <p:ph type="body" sz="quarter" idx="13"/>
          </p:nvPr>
        </p:nvSpPr>
        <p:spPr>
          <a:xfrm>
            <a:off x="3119669" y="3380311"/>
            <a:ext cx="8627757" cy="808222"/>
          </a:xfrm>
        </p:spPr>
        <p:txBody>
          <a:bodyPr/>
          <a:lstStyle/>
          <a:p>
            <a:r>
              <a:rPr lang="fr-FR" sz="4250" dirty="0">
                <a:latin typeface="Montserrat SemiBold"/>
                <a:cs typeface="Arial"/>
              </a:rPr>
              <a:t>Compte-titres ordinaire et fiscalité </a:t>
            </a:r>
            <a:endParaRPr lang="fr-FR" dirty="0"/>
          </a:p>
        </p:txBody>
      </p:sp>
      <p:sp>
        <p:nvSpPr>
          <p:cNvPr id="5" name="Rectangle 4">
            <a:extLst>
              <a:ext uri="{FF2B5EF4-FFF2-40B4-BE49-F238E27FC236}">
                <a16:creationId xmlns:a16="http://schemas.microsoft.com/office/drawing/2014/main" id="{FC479E9E-66BE-4A06-AB6D-9ECC51AC4B66}"/>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8155459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123598" y="325610"/>
            <a:ext cx="7391751" cy="535531"/>
          </a:xfrm>
          <a:prstGeom prst="rect">
            <a:avLst/>
          </a:prstGeom>
          <a:noFill/>
        </p:spPr>
        <p:txBody>
          <a:bodyPr wrap="square" rtlCol="0">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a:ln>
                  <a:noFill/>
                </a:ln>
                <a:solidFill>
                  <a:srgbClr val="000000"/>
                </a:solidFill>
                <a:effectLst/>
                <a:uLnTx/>
                <a:uFillTx/>
                <a:latin typeface="Arial"/>
                <a:ea typeface="Arial Narrow" panose="020B0606020202030204" pitchFamily="34" charset="0"/>
                <a:cs typeface="Arial" panose="020B0604020202020204" pitchFamily="34" charset="0"/>
                <a:sym typeface="Arial"/>
              </a:rPr>
              <a:t>Le Compte Titres Ordinaires (CTO)</a:t>
            </a:r>
            <a:endParaRPr kumimoji="0" lang="fr-FR" sz="2656" b="1" i="0" u="none" strike="noStrike" kern="0" cap="none" spc="0" normalizeH="0" baseline="0" noProof="0">
              <a:ln>
                <a:noFill/>
              </a:ln>
              <a:solidFill>
                <a:srgbClr val="321143"/>
              </a:solidFill>
              <a:effectLst/>
              <a:uLnTx/>
              <a:uFillTx/>
              <a:latin typeface="Arial"/>
              <a:ea typeface="Arial Narrow" panose="020B0606020202030204" pitchFamily="34" charset="0"/>
              <a:cs typeface="Arial"/>
              <a:sym typeface="Arial"/>
            </a:endParaRPr>
          </a:p>
        </p:txBody>
      </p:sp>
      <p:sp>
        <p:nvSpPr>
          <p:cNvPr id="17" name="Espace réservé du texte 2">
            <a:extLst>
              <a:ext uri="{FF2B5EF4-FFF2-40B4-BE49-F238E27FC236}">
                <a16:creationId xmlns:a16="http://schemas.microsoft.com/office/drawing/2014/main" id="{1FDDD5A9-8986-4924-9903-9ECBEA5F7BD8}"/>
              </a:ext>
            </a:extLst>
          </p:cNvPr>
          <p:cNvSpPr>
            <a:spLocks noGrp="1"/>
          </p:cNvSpPr>
          <p:nvPr>
            <p:ph type="body" sz="quarter" idx="12"/>
          </p:nvPr>
        </p:nvSpPr>
        <p:spPr>
          <a:xfrm>
            <a:off x="398505" y="1002751"/>
            <a:ext cx="11394989" cy="423068"/>
          </a:xfrm>
        </p:spPr>
        <p:txBody>
          <a:bodyPr>
            <a:normAutofit fontScale="92500"/>
          </a:bodyPr>
          <a:lstStyle/>
          <a:p>
            <a:r>
              <a:rPr lang="fr-FR"/>
              <a:t>Une solution pour diversifier votre patrimoine et gérer votre épargne en toute liberté </a:t>
            </a:r>
          </a:p>
        </p:txBody>
      </p:sp>
      <p:sp>
        <p:nvSpPr>
          <p:cNvPr id="9" name="ZoneTexte 8">
            <a:extLst>
              <a:ext uri="{FF2B5EF4-FFF2-40B4-BE49-F238E27FC236}">
                <a16:creationId xmlns:a16="http://schemas.microsoft.com/office/drawing/2014/main" id="{E115AB67-DC88-4F0B-8CA2-EE2E20A53808}"/>
              </a:ext>
            </a:extLst>
          </p:cNvPr>
          <p:cNvSpPr txBox="1"/>
          <p:nvPr/>
        </p:nvSpPr>
        <p:spPr>
          <a:xfrm>
            <a:off x="398505" y="1230109"/>
            <a:ext cx="11532238" cy="1646605"/>
          </a:xfrm>
          <a:prstGeom prst="rect">
            <a:avLst/>
          </a:prstGeom>
          <a:noFill/>
        </p:spPr>
        <p:txBody>
          <a:bodyPr wrap="square" rtlCol="0">
            <a:spAutoFit/>
          </a:bodyPr>
          <a:lstStyle/>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Avec le CTO vous prenez part à l’économie et à la vie des entreprises.</a:t>
            </a:r>
          </a:p>
          <a:p>
            <a:pPr marL="171450" marR="0" lvl="0" indent="-1714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ü"/>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Ce compte accueille tous les types d’instruments financiers : obligations, certificats, actions, OPC (Sicav, FCP), warrants, parts sociales,...(1) en France, en Europe et à l’international. Vous choisissez en fonction de vos objectifs et de vos convictions (ex : investissement écoresponsable). Le marché mondial vous est accessible !</a:t>
            </a: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2" name="Rectangle : coins arrondis 1">
            <a:extLst>
              <a:ext uri="{FF2B5EF4-FFF2-40B4-BE49-F238E27FC236}">
                <a16:creationId xmlns:a16="http://schemas.microsoft.com/office/drawing/2014/main" id="{3F26E093-0917-4D67-9CB6-398117641B8F}"/>
              </a:ext>
            </a:extLst>
          </p:cNvPr>
          <p:cNvSpPr/>
          <p:nvPr/>
        </p:nvSpPr>
        <p:spPr>
          <a:xfrm>
            <a:off x="578680" y="2927713"/>
            <a:ext cx="3142034" cy="3001733"/>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B34A8C"/>
                </a:solidFill>
                <a:effectLst/>
                <a:uLnTx/>
                <a:uFillTx/>
                <a:latin typeface="Arial"/>
                <a:ea typeface="+mn-ea"/>
                <a:cs typeface="+mn-cs"/>
              </a:rPr>
              <a:t>Accessible à tous </a:t>
            </a:r>
            <a:r>
              <a:rPr kumimoji="0" lang="fr-FR" sz="1400" b="0" i="0" u="none" strike="noStrike" kern="1200" cap="none" spc="0" normalizeH="0" baseline="0" noProof="0" dirty="0">
                <a:ln>
                  <a:noFill/>
                </a:ln>
                <a:solidFill>
                  <a:srgbClr val="000000"/>
                </a:solidFill>
                <a:effectLst/>
                <a:uLnTx/>
                <a:uFillTx/>
                <a:latin typeface="Arial"/>
                <a:ea typeface="+mn-ea"/>
                <a:cs typeface="+mn-cs"/>
              </a:rPr>
              <a:t>les titulaires d’un compte de dépôts </a:t>
            </a:r>
            <a:r>
              <a:rPr lang="fr-FR" sz="1400" dirty="0">
                <a:solidFill>
                  <a:srgbClr val="000000"/>
                </a:solidFill>
                <a:latin typeface="Arial"/>
              </a:rPr>
              <a:t>ouvert dans les livres de l’établissement. </a:t>
            </a:r>
            <a:r>
              <a:rPr kumimoji="0" lang="fr-FR" sz="1400" b="0" i="0" u="none" strike="noStrike" kern="1200" cap="none" spc="0" normalizeH="0" baseline="0" noProof="0" dirty="0">
                <a:ln>
                  <a:noFill/>
                </a:ln>
                <a:solidFill>
                  <a:srgbClr val="000000"/>
                </a:solidFill>
                <a:effectLst/>
                <a:uLnTx/>
                <a:uFillTx/>
                <a:latin typeface="Arial"/>
                <a:ea typeface="+mn-ea"/>
                <a:cs typeface="+mn-cs"/>
              </a:rPr>
              <a:t>Les mineurs peuvent en avoir un, ouvert et géré par leur représentant légal. Accessible aux personnes morales.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rPr>
              <a:t>Le saviez-vous? Le CTO est ouvert en mode simple, joint (entre époux, …), ou en démembrement de propriété (succession, …)</a:t>
            </a:r>
          </a:p>
        </p:txBody>
      </p:sp>
      <p:sp>
        <p:nvSpPr>
          <p:cNvPr id="4" name="ZoneTexte 3">
            <a:extLst>
              <a:ext uri="{FF2B5EF4-FFF2-40B4-BE49-F238E27FC236}">
                <a16:creationId xmlns:a16="http://schemas.microsoft.com/office/drawing/2014/main" id="{0928DC02-AB3F-4B66-A3DB-99899F71CCAC}"/>
              </a:ext>
            </a:extLst>
          </p:cNvPr>
          <p:cNvSpPr txBox="1"/>
          <p:nvPr/>
        </p:nvSpPr>
        <p:spPr>
          <a:xfrm>
            <a:off x="1123598" y="2742809"/>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Pour qui ?</a:t>
            </a:r>
          </a:p>
        </p:txBody>
      </p:sp>
      <p:sp>
        <p:nvSpPr>
          <p:cNvPr id="13" name="Rectangle : coins arrondis 12">
            <a:extLst>
              <a:ext uri="{FF2B5EF4-FFF2-40B4-BE49-F238E27FC236}">
                <a16:creationId xmlns:a16="http://schemas.microsoft.com/office/drawing/2014/main" id="{8264664A-3A39-4D35-A8B6-224D8009500E}"/>
              </a:ext>
            </a:extLst>
          </p:cNvPr>
          <p:cNvSpPr/>
          <p:nvPr/>
        </p:nvSpPr>
        <p:spPr>
          <a:xfrm>
            <a:off x="4612696" y="2927712"/>
            <a:ext cx="3142034" cy="3001733"/>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Votre épargne reste </a:t>
            </a:r>
            <a:r>
              <a:rPr kumimoji="0" lang="fr-FR" sz="1400" b="1" i="0" u="none" strike="noStrike" kern="1200" cap="none" spc="0" normalizeH="0" baseline="0" noProof="0">
                <a:ln>
                  <a:noFill/>
                </a:ln>
                <a:solidFill>
                  <a:srgbClr val="B34A8C"/>
                </a:solidFill>
                <a:effectLst/>
                <a:uLnTx/>
                <a:uFillTx/>
                <a:latin typeface="Arial"/>
                <a:ea typeface="+mn-ea"/>
                <a:cs typeface="+mn-cs"/>
              </a:rPr>
              <a:t>entièrement disponible</a:t>
            </a:r>
            <a:r>
              <a:rPr kumimoji="0" lang="fr-FR" sz="1400" b="0" i="0" u="none" strike="noStrike" kern="1200" cap="none" spc="0" normalizeH="0" baseline="0" noProof="0">
                <a:ln>
                  <a:noFill/>
                </a:ln>
                <a:solidFill>
                  <a:srgbClr val="000000"/>
                </a:solidFill>
                <a:effectLst/>
                <a:uLnTx/>
                <a:uFillTx/>
                <a:latin typeface="Arial"/>
                <a:ea typeface="+mn-ea"/>
                <a:cs typeface="+mn-cs"/>
              </a:rPr>
              <a:t>. Vos titres peuvent être vendus quand vous le souhaitez. Aucune durée de détention imposée ni de restriction de résidence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Dans le cadre de l’emprunt BPCE, le client bénéficie de la garantie en capital uniquement à l’échéance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Arial"/>
              <a:ea typeface="+mn-ea"/>
              <a:cs typeface="+mn-cs"/>
            </a:endParaRPr>
          </a:p>
        </p:txBody>
      </p:sp>
      <p:sp>
        <p:nvSpPr>
          <p:cNvPr id="14" name="ZoneTexte 13">
            <a:extLst>
              <a:ext uri="{FF2B5EF4-FFF2-40B4-BE49-F238E27FC236}">
                <a16:creationId xmlns:a16="http://schemas.microsoft.com/office/drawing/2014/main" id="{B0533C84-C838-469E-B8D6-27815EDF31B4}"/>
              </a:ext>
            </a:extLst>
          </p:cNvPr>
          <p:cNvSpPr txBox="1"/>
          <p:nvPr/>
        </p:nvSpPr>
        <p:spPr>
          <a:xfrm>
            <a:off x="5074644" y="2742808"/>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Disponibilités ?</a:t>
            </a:r>
          </a:p>
        </p:txBody>
      </p:sp>
      <p:sp>
        <p:nvSpPr>
          <p:cNvPr id="15" name="Rectangle : coins arrondis 14">
            <a:extLst>
              <a:ext uri="{FF2B5EF4-FFF2-40B4-BE49-F238E27FC236}">
                <a16:creationId xmlns:a16="http://schemas.microsoft.com/office/drawing/2014/main" id="{DD7B7CBA-E9FA-483A-89AD-DFDE1A6F0270}"/>
              </a:ext>
            </a:extLst>
          </p:cNvPr>
          <p:cNvSpPr/>
          <p:nvPr/>
        </p:nvSpPr>
        <p:spPr>
          <a:xfrm>
            <a:off x="8561019" y="2896695"/>
            <a:ext cx="3142034" cy="303274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Arial"/>
                <a:ea typeface="+mn-ea"/>
                <a:cs typeface="+mn-cs"/>
              </a:rPr>
              <a:t>Des investissements à votre rythme et </a:t>
            </a:r>
            <a:r>
              <a:rPr kumimoji="0" lang="fr-FR" sz="1400" b="1" i="0" u="none" strike="noStrike" kern="1200" cap="none" spc="0" normalizeH="0" baseline="0" noProof="0">
                <a:ln>
                  <a:noFill/>
                </a:ln>
                <a:solidFill>
                  <a:srgbClr val="B34A8C"/>
                </a:solidFill>
                <a:effectLst/>
                <a:uLnTx/>
                <a:uFillTx/>
                <a:latin typeface="Arial"/>
                <a:ea typeface="+mn-ea"/>
                <a:cs typeface="+mn-cs"/>
              </a:rPr>
              <a:t>sans plafond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rgbClr val="B34A8C"/>
              </a:solidFill>
              <a:effectLst/>
              <a:uLnTx/>
              <a:uFillTx/>
              <a:latin typeface="Arial"/>
              <a:ea typeface="+mn-ea"/>
              <a:cs typeface="+mn-cs"/>
            </a:endParaRPr>
          </a:p>
        </p:txBody>
      </p:sp>
      <p:sp>
        <p:nvSpPr>
          <p:cNvPr id="16" name="ZoneTexte 15">
            <a:extLst>
              <a:ext uri="{FF2B5EF4-FFF2-40B4-BE49-F238E27FC236}">
                <a16:creationId xmlns:a16="http://schemas.microsoft.com/office/drawing/2014/main" id="{C55C4344-3CD2-4E2C-A5F4-296EB061B2E8}"/>
              </a:ext>
            </a:extLst>
          </p:cNvPr>
          <p:cNvSpPr txBox="1"/>
          <p:nvPr/>
        </p:nvSpPr>
        <p:spPr>
          <a:xfrm>
            <a:off x="9108660" y="2773823"/>
            <a:ext cx="2135168"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B34A8C"/>
                </a:solidFill>
                <a:effectLst/>
                <a:uLnTx/>
                <a:uFillTx/>
                <a:latin typeface="Arial"/>
                <a:ea typeface="+mn-ea"/>
                <a:cs typeface="+mn-cs"/>
              </a:rPr>
              <a:t>Quel plafond ?</a:t>
            </a:r>
          </a:p>
        </p:txBody>
      </p:sp>
      <p:sp>
        <p:nvSpPr>
          <p:cNvPr id="18" name="ZoneTexte 17">
            <a:extLst>
              <a:ext uri="{FF2B5EF4-FFF2-40B4-BE49-F238E27FC236}">
                <a16:creationId xmlns:a16="http://schemas.microsoft.com/office/drawing/2014/main" id="{04008275-B42E-40B9-B309-6623295071F2}"/>
              </a:ext>
            </a:extLst>
          </p:cNvPr>
          <p:cNvSpPr txBox="1"/>
          <p:nvPr/>
        </p:nvSpPr>
        <p:spPr>
          <a:xfrm>
            <a:off x="4232424" y="6002096"/>
            <a:ext cx="39025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a:ea typeface="+mn-ea"/>
                <a:cs typeface="+mn-cs"/>
                <a:hlinkClick r:id="rId3"/>
              </a:rPr>
              <a:t>Retrouvez l’essentiel du CTO pour vos clients</a:t>
            </a:r>
            <a:endParaRPr kumimoji="0" lang="fr-FR" sz="1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20" name="Graphique 19" descr="Curseur avec un remplissage uni">
            <a:extLst>
              <a:ext uri="{FF2B5EF4-FFF2-40B4-BE49-F238E27FC236}">
                <a16:creationId xmlns:a16="http://schemas.microsoft.com/office/drawing/2014/main" id="{C2367FBC-1A37-4CAD-8A72-3B67B4A50E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48129" y="6059864"/>
            <a:ext cx="500017" cy="500017"/>
          </a:xfrm>
          <a:prstGeom prst="rect">
            <a:avLst/>
          </a:prstGeom>
        </p:spPr>
      </p:pic>
      <p:pic>
        <p:nvPicPr>
          <p:cNvPr id="21" name="Graphique 20" descr="Mégaphone1 avec un remplissage uni">
            <a:extLst>
              <a:ext uri="{FF2B5EF4-FFF2-40B4-BE49-F238E27FC236}">
                <a16:creationId xmlns:a16="http://schemas.microsoft.com/office/drawing/2014/main" id="{B1B76713-4AE4-45BE-B230-B5CFC3BD507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4885" y="4942219"/>
            <a:ext cx="606126" cy="606126"/>
          </a:xfrm>
          <a:prstGeom prst="rect">
            <a:avLst/>
          </a:prstGeom>
        </p:spPr>
      </p:pic>
      <p:pic>
        <p:nvPicPr>
          <p:cNvPr id="22" name="Graphique 21" descr="Avertissement avec un remplissage uni">
            <a:extLst>
              <a:ext uri="{FF2B5EF4-FFF2-40B4-BE49-F238E27FC236}">
                <a16:creationId xmlns:a16="http://schemas.microsoft.com/office/drawing/2014/main" id="{6EDF9F74-AB94-45A5-9579-1BB2F041C7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68477" y="4650119"/>
            <a:ext cx="466238" cy="466238"/>
          </a:xfrm>
          <a:prstGeom prst="rect">
            <a:avLst/>
          </a:prstGeom>
        </p:spPr>
      </p:pic>
      <p:pic>
        <p:nvPicPr>
          <p:cNvPr id="6" name="Image 6" descr="Une image contenant texte, clipart&#10;&#10;Description générée automatiquement">
            <a:extLst>
              <a:ext uri="{FF2B5EF4-FFF2-40B4-BE49-F238E27FC236}">
                <a16:creationId xmlns:a16="http://schemas.microsoft.com/office/drawing/2014/main" id="{BFA74C55-2580-275B-80F8-46F6F6950A3F}"/>
              </a:ext>
            </a:extLst>
          </p:cNvPr>
          <p:cNvPicPr>
            <a:picLocks noChangeAspect="1"/>
          </p:cNvPicPr>
          <p:nvPr/>
        </p:nvPicPr>
        <p:blipFill>
          <a:blip r:embed="rId10"/>
          <a:stretch>
            <a:fillRect/>
          </a:stretch>
        </p:blipFill>
        <p:spPr>
          <a:xfrm>
            <a:off x="11253124" y="244879"/>
            <a:ext cx="721028" cy="721028"/>
          </a:xfrm>
          <a:prstGeom prst="rect">
            <a:avLst/>
          </a:prstGeom>
        </p:spPr>
      </p:pic>
      <p:sp>
        <p:nvSpPr>
          <p:cNvPr id="19" name="Rectangle 18">
            <a:extLst>
              <a:ext uri="{FF2B5EF4-FFF2-40B4-BE49-F238E27FC236}">
                <a16:creationId xmlns:a16="http://schemas.microsoft.com/office/drawing/2014/main" id="{E401805B-3CC3-4E93-BF56-708205A3221D}"/>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923080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473B2A5-38EF-4212-85B6-089401E24031}"/>
              </a:ext>
            </a:extLst>
          </p:cNvPr>
          <p:cNvPicPr>
            <a:picLocks noChangeAspect="1"/>
          </p:cNvPicPr>
          <p:nvPr/>
        </p:nvPicPr>
        <p:blipFill>
          <a:blip r:embed="rId3"/>
          <a:stretch>
            <a:fillRect/>
          </a:stretch>
        </p:blipFill>
        <p:spPr>
          <a:xfrm>
            <a:off x="11410851" y="65927"/>
            <a:ext cx="721028" cy="721028"/>
          </a:xfrm>
          <a:prstGeom prst="rect">
            <a:avLst/>
          </a:prstGeom>
        </p:spPr>
      </p:pic>
      <p:sp>
        <p:nvSpPr>
          <p:cNvPr id="11" name="ZoneTexte 10">
            <a:extLst>
              <a:ext uri="{FF2B5EF4-FFF2-40B4-BE49-F238E27FC236}">
                <a16:creationId xmlns:a16="http://schemas.microsoft.com/office/drawing/2014/main" id="{588A17BA-E664-4A1C-956B-8BB3F4589E3D}"/>
              </a:ext>
            </a:extLst>
          </p:cNvPr>
          <p:cNvSpPr txBox="1"/>
          <p:nvPr/>
        </p:nvSpPr>
        <p:spPr>
          <a:xfrm>
            <a:off x="1106603" y="112836"/>
            <a:ext cx="10655796" cy="978729"/>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Fiscalité des revenus d’obligations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détenues dans un compte-titres ordinaire</a:t>
            </a:r>
            <a:endParaRPr kumimoji="0" lang="fr-FR" sz="3200" b="1" i="0" u="none" strike="noStrike" kern="0" cap="all"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sp>
        <p:nvSpPr>
          <p:cNvPr id="8" name="Rectangle 7">
            <a:extLst>
              <a:ext uri="{FF2B5EF4-FFF2-40B4-BE49-F238E27FC236}">
                <a16:creationId xmlns:a16="http://schemas.microsoft.com/office/drawing/2014/main" id="{1B3F898D-EF9D-4F77-AF5A-F94C34E7E0DA}"/>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2" name="ZoneTexte 11">
            <a:extLst>
              <a:ext uri="{FF2B5EF4-FFF2-40B4-BE49-F238E27FC236}">
                <a16:creationId xmlns:a16="http://schemas.microsoft.com/office/drawing/2014/main" id="{1F02A0D0-5AB0-487C-9FBE-746AEF9A6D68}"/>
              </a:ext>
            </a:extLst>
          </p:cNvPr>
          <p:cNvSpPr txBox="1"/>
          <p:nvPr/>
        </p:nvSpPr>
        <p:spPr>
          <a:xfrm>
            <a:off x="260625" y="1340108"/>
            <a:ext cx="5925787" cy="4751750"/>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rPr>
              <a:t>Pour les personnes physiques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revenus d’obligations (coupons) perçus et , le cas échéant la prime de remboursement sont imposés au </a:t>
            </a:r>
            <a:r>
              <a:rPr kumimoji="0" lang="fr-FR" sz="1200" b="1" i="0" u="none" strike="noStrike" kern="1200" cap="none" spc="0" normalizeH="0" baseline="0" noProof="0" dirty="0">
                <a:ln>
                  <a:noFill/>
                </a:ln>
                <a:solidFill>
                  <a:srgbClr val="000000"/>
                </a:solidFill>
                <a:effectLst/>
                <a:uLnTx/>
                <a:uFillTx/>
                <a:latin typeface="Arial"/>
                <a:ea typeface="+mn-ea"/>
                <a:cs typeface="+mn-cs"/>
              </a:rPr>
              <a:t>prélèvement forfaire unique (PFU) de 30%</a:t>
            </a:r>
            <a:r>
              <a:rPr kumimoji="0" lang="fr-FR" sz="1200" b="0" i="0" u="none" strike="noStrike" kern="1200" cap="none" spc="0" normalizeH="0" baseline="0" noProof="0" dirty="0">
                <a:ln>
                  <a:noFill/>
                </a:ln>
                <a:solidFill>
                  <a:srgbClr val="000000"/>
                </a:solidFill>
                <a:effectLst/>
                <a:uLnTx/>
                <a:uFillTx/>
                <a:latin typeface="Arial"/>
                <a:ea typeface="+mn-ea"/>
                <a:cs typeface="+mn-cs"/>
              </a:rPr>
              <a:t> (17,2 % de prélèvements sociaux + 12,8 % d’impôt sur le revenu).</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1" i="0" u="none" strike="noStrike" kern="1200" cap="none" spc="0" normalizeH="0" baseline="0" noProof="0" dirty="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B34A8C"/>
                </a:solidFill>
                <a:effectLst/>
                <a:uLnTx/>
                <a:uFillTx/>
                <a:latin typeface="Arial"/>
                <a:ea typeface="+mn-ea"/>
                <a:cs typeface="+mn-cs"/>
              </a:rPr>
              <a:t>À savoir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Possibilité pour le contribuable d’opter pour l’imposition au barème progressif de l’impôt sur le revenu. Les revenus sont également soumis aux prélèvements sociaux au taux de 17,2%.</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Cette option est globale ; elle concerne l’ensemble des revenus perçus et gains réalisés par tous les membres du foyer fiscal entrant dans le champ d’application du PFU, au titre d’une même année.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permet notamment au contribuable de bénéficier d’une déduction de la CSG à hauteur de 6,8%.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ZoneTexte 12">
            <a:extLst>
              <a:ext uri="{FF2B5EF4-FFF2-40B4-BE49-F238E27FC236}">
                <a16:creationId xmlns:a16="http://schemas.microsoft.com/office/drawing/2014/main" id="{F2667E46-30B0-4538-8EB5-914C05229E10}"/>
              </a:ext>
            </a:extLst>
          </p:cNvPr>
          <p:cNvSpPr txBox="1"/>
          <p:nvPr/>
        </p:nvSpPr>
        <p:spPr>
          <a:xfrm>
            <a:off x="6618050" y="1340108"/>
            <a:ext cx="5573950" cy="3843809"/>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rPr>
              <a:t>Pour les entreprises individuelles (BIC)</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altLang="fr-FR" sz="1200" b="0" i="0" u="none" strike="noStrike" kern="1200" cap="none" spc="0" normalizeH="0" baseline="0" noProof="0" dirty="0">
                <a:ln>
                  <a:noFill/>
                </a:ln>
                <a:solidFill>
                  <a:srgbClr val="000000"/>
                </a:solidFill>
                <a:effectLst/>
                <a:uLnTx/>
                <a:uFillTx/>
                <a:latin typeface="Arial"/>
                <a:ea typeface="+mn-ea"/>
                <a:cs typeface="+mn-cs"/>
              </a:rPr>
              <a:t>Les coupons et, le cas échéant la prime de remboursement, sont déduits des résultats imposables de l’entreprise pour être pris en compte dans les revenus de capitaux mobiliers de l’exploitant (Régime des personnes physiques).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1" i="0" u="none" strike="noStrike" kern="1200" cap="none" spc="0" normalizeH="0" baseline="0" noProof="0" dirty="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1" i="0" u="none" strike="noStrike" kern="1200" cap="none" spc="0" normalizeH="0" baseline="0" noProof="0" dirty="0">
                <a:ln>
                  <a:noFill/>
                </a:ln>
                <a:solidFill>
                  <a:srgbClr val="B34A8C"/>
                </a:solidFill>
                <a:effectLst/>
                <a:uLnTx/>
                <a:uFillTx/>
                <a:latin typeface="Arial"/>
                <a:ea typeface="+mn-ea"/>
                <a:cs typeface="+mn-cs"/>
              </a:rPr>
              <a:t>À savoir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altLang="fr-FR" sz="1200" b="0" i="0" u="none" strike="noStrike" kern="1200" cap="none" spc="0" normalizeH="0" baseline="0" noProof="0" dirty="0">
                <a:ln>
                  <a:noFill/>
                </a:ln>
                <a:solidFill>
                  <a:srgbClr val="000000"/>
                </a:solidFill>
                <a:effectLst/>
                <a:uLnTx/>
                <a:uFillTx/>
                <a:latin typeface="Arial"/>
                <a:ea typeface="+mn-ea"/>
                <a:cs typeface="+mn-cs"/>
              </a:rPr>
              <a:t>Option possible pour le maintien des coupons dans les produits pris en compte pour la détermination du résultat imposable de l’entreprise si le montant des revenus de capitaux mobiliers est considéré comme marginal (moins de 5% des produits de l’exercice) – à apprécier globalement</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4" name="Graphique 13" descr="Homme et femme contour">
            <a:extLst>
              <a:ext uri="{FF2B5EF4-FFF2-40B4-BE49-F238E27FC236}">
                <a16:creationId xmlns:a16="http://schemas.microsoft.com/office/drawing/2014/main" id="{B24223F5-ADD9-4817-B4C0-9EC55887FFB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68927" y="1004300"/>
            <a:ext cx="647487" cy="647487"/>
          </a:xfrm>
          <a:prstGeom prst="rect">
            <a:avLst/>
          </a:prstGeom>
        </p:spPr>
      </p:pic>
      <p:pic>
        <p:nvPicPr>
          <p:cNvPr id="15" name="Graphique 14" descr="Ville contour">
            <a:extLst>
              <a:ext uri="{FF2B5EF4-FFF2-40B4-BE49-F238E27FC236}">
                <a16:creationId xmlns:a16="http://schemas.microsoft.com/office/drawing/2014/main" id="{B44CB6F1-9431-4FF2-BAE9-DE00197266F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55177" y="895628"/>
            <a:ext cx="798974" cy="798974"/>
          </a:xfrm>
          <a:prstGeom prst="rect">
            <a:avLst/>
          </a:prstGeom>
        </p:spPr>
      </p:pic>
    </p:spTree>
    <p:extLst>
      <p:ext uri="{BB962C8B-B14F-4D97-AF65-F5344CB8AC3E}">
        <p14:creationId xmlns:p14="http://schemas.microsoft.com/office/powerpoint/2010/main" val="2605259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978729"/>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Fiscalité des revenus d’obligations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détenues dans un compte-titres ordinaire</a:t>
            </a:r>
            <a:endParaRPr kumimoji="0" lang="fr-FR" sz="3200" b="1" i="0" u="none" strike="noStrike" kern="0" cap="all"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pic>
        <p:nvPicPr>
          <p:cNvPr id="9" name="Image 8">
            <a:extLst>
              <a:ext uri="{FF2B5EF4-FFF2-40B4-BE49-F238E27FC236}">
                <a16:creationId xmlns:a16="http://schemas.microsoft.com/office/drawing/2014/main" id="{5D6550E6-283C-4D61-9E56-53DCCB7CCB2A}"/>
              </a:ext>
            </a:extLst>
          </p:cNvPr>
          <p:cNvPicPr>
            <a:picLocks noChangeAspect="1"/>
          </p:cNvPicPr>
          <p:nvPr/>
        </p:nvPicPr>
        <p:blipFill>
          <a:blip r:embed="rId3"/>
          <a:stretch>
            <a:fillRect/>
          </a:stretch>
        </p:blipFill>
        <p:spPr>
          <a:xfrm>
            <a:off x="11406910" y="104443"/>
            <a:ext cx="721028" cy="721028"/>
          </a:xfrm>
          <a:prstGeom prst="rect">
            <a:avLst/>
          </a:prstGeom>
        </p:spPr>
      </p:pic>
      <p:sp>
        <p:nvSpPr>
          <p:cNvPr id="10" name="Rectangle 9">
            <a:extLst>
              <a:ext uri="{FF2B5EF4-FFF2-40B4-BE49-F238E27FC236}">
                <a16:creationId xmlns:a16="http://schemas.microsoft.com/office/drawing/2014/main" id="{DF8F2A64-1143-4FB2-8F33-7D2BD462B48F}"/>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1" name="ZoneTexte 10">
            <a:extLst>
              <a:ext uri="{FF2B5EF4-FFF2-40B4-BE49-F238E27FC236}">
                <a16:creationId xmlns:a16="http://schemas.microsoft.com/office/drawing/2014/main" id="{AC2509CF-283B-4798-85EB-C2C971F28917}"/>
              </a:ext>
            </a:extLst>
          </p:cNvPr>
          <p:cNvSpPr txBox="1"/>
          <p:nvPr/>
        </p:nvSpPr>
        <p:spPr>
          <a:xfrm>
            <a:off x="359392" y="1576945"/>
            <a:ext cx="5573950" cy="4274696"/>
          </a:xfrm>
          <a:prstGeom prst="rect">
            <a:avLst/>
          </a:prstGeom>
          <a:noFill/>
        </p:spPr>
        <p:txBody>
          <a:bodyPr wrap="square" lIns="91440" tIns="45720" rIns="91440" bIns="45720" anchor="t">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a:rPr>
              <a:t>Pour les personnes morales soumises à l’IS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coupons perçus sont rattachés aux résultats de l’exercice au cours duquel ils sont courus.</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prime de remboursement fait l’objet d’une imposition étalée lorsque qu’au titre de l’exercice au cours de laquelle elle est versée :</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Char char="-"/>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 Elle est supérieure à 10% du prix d’acquisition</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Char char="-"/>
              <a:tabLst/>
              <a:defRPr/>
            </a:pPr>
            <a:r>
              <a:rPr lang="fr-FR" sz="1200" dirty="0">
                <a:solidFill>
                  <a:srgbClr val="000000"/>
                </a:solidFill>
                <a:latin typeface="Arial"/>
              </a:rPr>
              <a:t> E</a:t>
            </a:r>
            <a:r>
              <a:rPr kumimoji="0" lang="fr-FR" sz="1200" b="0" i="0" u="none" strike="noStrike" kern="1200" cap="none" spc="0" normalizeH="0" baseline="0" noProof="0" dirty="0" err="1">
                <a:ln>
                  <a:noFill/>
                </a:ln>
                <a:solidFill>
                  <a:srgbClr val="000000"/>
                </a:solidFill>
                <a:effectLst/>
                <a:uLnTx/>
                <a:uFillTx/>
                <a:latin typeface="Arial"/>
                <a:ea typeface="+mn-ea"/>
                <a:cs typeface="+mn-cs"/>
              </a:rPr>
              <a:t>lle</a:t>
            </a:r>
            <a:r>
              <a:rPr kumimoji="0" lang="fr-FR" sz="1200" b="0" i="0" u="none" strike="noStrike" kern="1200" cap="none" spc="0" normalizeH="0" baseline="0" noProof="0" dirty="0">
                <a:ln>
                  <a:noFill/>
                </a:ln>
                <a:solidFill>
                  <a:srgbClr val="000000"/>
                </a:solidFill>
                <a:effectLst/>
                <a:uLnTx/>
                <a:uFillTx/>
                <a:latin typeface="Arial"/>
                <a:ea typeface="+mn-ea"/>
                <a:cs typeface="+mn-cs"/>
              </a:rPr>
              <a:t> est attachée à un titre dont le prix moyen à l’émission n’excède pas 90% de la valeur de remboursement.</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Si ces conditions ne sont pas remplies, elle est prise en compte dans les résultats de l’exercice au cours duquel elle est perçue.</a:t>
            </a:r>
            <a:endParaRPr kumimoji="0" lang="fr-FR" sz="1200" b="0" i="0" u="none" strike="noStrike" kern="1200" cap="none" spc="0" normalizeH="0" baseline="0" noProof="0" dirty="0">
              <a:ln>
                <a:noFill/>
              </a:ln>
              <a:solidFill>
                <a:srgbClr val="000000"/>
              </a:solidFill>
              <a:effectLst/>
              <a:uLnTx/>
              <a:uFillTx/>
              <a:latin typeface="Arial"/>
              <a:ea typeface="+mn-ea"/>
              <a:cs typeface="Arial"/>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4" name="ZoneTexte 13">
            <a:extLst>
              <a:ext uri="{FF2B5EF4-FFF2-40B4-BE49-F238E27FC236}">
                <a16:creationId xmlns:a16="http://schemas.microsoft.com/office/drawing/2014/main" id="{F4D1CDAE-55DD-4915-A8C9-5B01C2413904}"/>
              </a:ext>
            </a:extLst>
          </p:cNvPr>
          <p:cNvSpPr txBox="1"/>
          <p:nvPr/>
        </p:nvSpPr>
        <p:spPr>
          <a:xfrm>
            <a:off x="6371226" y="1576945"/>
            <a:ext cx="5573950" cy="1950983"/>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rPr>
              <a:t>Pour les personnes morales NON soumises à l’IS</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coupons perçus et, le cas échéant la prime de remboursement sont imposables au niveau de l’associé, selon le régime fiscal qui lui est applicable (IR ou 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ZoneTexte 14">
            <a:extLst>
              <a:ext uri="{FF2B5EF4-FFF2-40B4-BE49-F238E27FC236}">
                <a16:creationId xmlns:a16="http://schemas.microsoft.com/office/drawing/2014/main" id="{52C25AC7-1766-458F-9B38-B1B6FB60C499}"/>
              </a:ext>
            </a:extLst>
          </p:cNvPr>
          <p:cNvSpPr txBox="1"/>
          <p:nvPr/>
        </p:nvSpPr>
        <p:spPr>
          <a:xfrm>
            <a:off x="6402859" y="3753864"/>
            <a:ext cx="5573950" cy="2581925"/>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rPr>
              <a:t>Pour les OSBL  </a:t>
            </a:r>
          </a:p>
          <a:p>
            <a:pPr marL="0" marR="0" lvl="0" indent="0" algn="l" defTabSz="914400" rtl="0" eaLnBrk="1" fontAlgn="auto" latinLnBrk="0" hangingPunct="1">
              <a:lnSpc>
                <a:spcPct val="150000"/>
              </a:lnSpc>
              <a:spcBef>
                <a:spcPts val="60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coupons et, le cas échéant la prime de remboursement sont soumis à l’impôt sur les sociétés au taux réduit de 10%.</a:t>
            </a:r>
          </a:p>
          <a:p>
            <a:pPr marL="628650" marR="0" lvl="1" indent="-171450" algn="l" defTabSz="9144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fondations reconnues d’utilité publique et les fonds de dotation ne supportent en revanche aucune imposition sur leur revenus patrimoniaux.</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6" name="Graphique 15" descr="Ville avec un remplissage uni">
            <a:extLst>
              <a:ext uri="{FF2B5EF4-FFF2-40B4-BE49-F238E27FC236}">
                <a16:creationId xmlns:a16="http://schemas.microsoft.com/office/drawing/2014/main" id="{8F4B70A8-BD48-4780-99BE-E8F542F471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87747" y="1169553"/>
            <a:ext cx="893180" cy="893180"/>
          </a:xfrm>
          <a:prstGeom prst="rect">
            <a:avLst/>
          </a:prstGeom>
        </p:spPr>
      </p:pic>
      <p:pic>
        <p:nvPicPr>
          <p:cNvPr id="17" name="Graphique 16" descr="Bâtiment contour">
            <a:extLst>
              <a:ext uri="{FF2B5EF4-FFF2-40B4-BE49-F238E27FC236}">
                <a16:creationId xmlns:a16="http://schemas.microsoft.com/office/drawing/2014/main" id="{2C4C75C2-5D39-4C20-A363-EEAFAFEDF8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38802" y="3334728"/>
            <a:ext cx="764058" cy="764058"/>
          </a:xfrm>
          <a:prstGeom prst="rect">
            <a:avLst/>
          </a:prstGeom>
        </p:spPr>
      </p:pic>
      <p:pic>
        <p:nvPicPr>
          <p:cNvPr id="18" name="Graphique 17" descr="Ville contour">
            <a:extLst>
              <a:ext uri="{FF2B5EF4-FFF2-40B4-BE49-F238E27FC236}">
                <a16:creationId xmlns:a16="http://schemas.microsoft.com/office/drawing/2014/main" id="{9143E122-3605-4521-B458-C17F894AD9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049543" y="1118068"/>
            <a:ext cx="914400" cy="914400"/>
          </a:xfrm>
          <a:prstGeom prst="rect">
            <a:avLst/>
          </a:prstGeom>
        </p:spPr>
      </p:pic>
    </p:spTree>
    <p:extLst>
      <p:ext uri="{BB962C8B-B14F-4D97-AF65-F5344CB8AC3E}">
        <p14:creationId xmlns:p14="http://schemas.microsoft.com/office/powerpoint/2010/main" val="682316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1421928"/>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Fiscalité des plus et moins-values sur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cessions avant l’échéance d’obligations détenues dans un comptes-titres ordinaire</a:t>
            </a:r>
            <a:endParaRPr kumimoji="0" lang="fr-FR" sz="3200" b="1" i="0" u="none" strike="noStrike" kern="0" cap="all"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pic>
        <p:nvPicPr>
          <p:cNvPr id="8" name="Image 7" descr="Une image contenant texte, clipart&#10;&#10;Description générée automatiquement">
            <a:extLst>
              <a:ext uri="{FF2B5EF4-FFF2-40B4-BE49-F238E27FC236}">
                <a16:creationId xmlns:a16="http://schemas.microsoft.com/office/drawing/2014/main" id="{BABDA061-BFB9-3A96-1B48-85D03F11CFB0}"/>
              </a:ext>
            </a:extLst>
          </p:cNvPr>
          <p:cNvPicPr>
            <a:picLocks noChangeAspect="1"/>
          </p:cNvPicPr>
          <p:nvPr/>
        </p:nvPicPr>
        <p:blipFill>
          <a:blip r:embed="rId3"/>
          <a:stretch>
            <a:fillRect/>
          </a:stretch>
        </p:blipFill>
        <p:spPr>
          <a:xfrm>
            <a:off x="11323308" y="154642"/>
            <a:ext cx="721028" cy="721028"/>
          </a:xfrm>
          <a:prstGeom prst="rect">
            <a:avLst/>
          </a:prstGeom>
        </p:spPr>
      </p:pic>
      <p:sp>
        <p:nvSpPr>
          <p:cNvPr id="7" name="Rectangle 6">
            <a:extLst>
              <a:ext uri="{FF2B5EF4-FFF2-40B4-BE49-F238E27FC236}">
                <a16:creationId xmlns:a16="http://schemas.microsoft.com/office/drawing/2014/main" id="{81322013-8D80-4542-BF52-DB2884B5CA3C}"/>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1" name="ZoneTexte 10">
            <a:extLst>
              <a:ext uri="{FF2B5EF4-FFF2-40B4-BE49-F238E27FC236}">
                <a16:creationId xmlns:a16="http://schemas.microsoft.com/office/drawing/2014/main" id="{BDE8204F-3917-4355-AD1E-409A88FC244E}"/>
              </a:ext>
            </a:extLst>
          </p:cNvPr>
          <p:cNvSpPr txBox="1"/>
          <p:nvPr/>
        </p:nvSpPr>
        <p:spPr>
          <a:xfrm>
            <a:off x="441038" y="1948631"/>
            <a:ext cx="4948427" cy="4951805"/>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rPr>
              <a:t>Pour les personnes physiques</a:t>
            </a:r>
          </a:p>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endPar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plus-values nettes réalisées par les particuliers (après imputation des moins-values de même nature réalisées au cours de la même année ou des 10 années suivantes) sont soumises de plein droit à un prélèvement forfaitaire unique (PFU) au taux global de 30% (12,8% au titre de l’impôt sur le revenu et de 17,2% au titre des prélèvements sociaux).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Possibilité pour le contribuable d’opter pour l’imposition au barème progressif de l’impôt sur le revenu (option globale et annuelle). Les plus-values sont également soumis aux prélèvements sociaux au taux de 17,2%.</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Elle permet notamment au contribuable de bénéficier de certains abattement et d’une déduction de la CSG à hauteur de 6,8%.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ZoneTexte 11">
            <a:extLst>
              <a:ext uri="{FF2B5EF4-FFF2-40B4-BE49-F238E27FC236}">
                <a16:creationId xmlns:a16="http://schemas.microsoft.com/office/drawing/2014/main" id="{9F5BF365-1BBF-4718-B76E-2058EFEC8ABA}"/>
              </a:ext>
            </a:extLst>
          </p:cNvPr>
          <p:cNvSpPr txBox="1"/>
          <p:nvPr/>
        </p:nvSpPr>
        <p:spPr>
          <a:xfrm>
            <a:off x="6578477" y="1948631"/>
            <a:ext cx="4628845" cy="1874039"/>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rPr>
              <a:t>Pour les entreprises individuelles (BIC)</a:t>
            </a:r>
          </a:p>
          <a:p>
            <a:pPr marL="85725" marR="0" lvl="0" algn="l" defTabSz="914400" rtl="0" eaLnBrk="1" fontAlgn="auto" latinLnBrk="0" hangingPunct="1">
              <a:lnSpc>
                <a:spcPct val="150000"/>
              </a:lnSpc>
              <a:spcBef>
                <a:spcPts val="600"/>
              </a:spcBef>
              <a:spcAft>
                <a:spcPts val="0"/>
              </a:spcAft>
              <a:buClrTx/>
              <a:buSzTx/>
              <a:tabLst/>
              <a:defRPr/>
            </a:pPr>
            <a:endPar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cession de titres figurant à l'actif de l'entreprise mais non affectés aux besoins de l’activité professionnelle(ce qui est le cas des obligations BPCE) entraîne la constatation d'une plus ou moins-value relevant du régime des plus-values privées. </a:t>
            </a:r>
          </a:p>
        </p:txBody>
      </p:sp>
      <p:pic>
        <p:nvPicPr>
          <p:cNvPr id="13" name="Graphique 12" descr="Homme et femme contour">
            <a:extLst>
              <a:ext uri="{FF2B5EF4-FFF2-40B4-BE49-F238E27FC236}">
                <a16:creationId xmlns:a16="http://schemas.microsoft.com/office/drawing/2014/main" id="{2A29356E-7B43-4362-B709-BF0CB674A9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30716" y="1936394"/>
            <a:ext cx="647487" cy="647487"/>
          </a:xfrm>
          <a:prstGeom prst="rect">
            <a:avLst/>
          </a:prstGeom>
        </p:spPr>
      </p:pic>
      <p:pic>
        <p:nvPicPr>
          <p:cNvPr id="14" name="Graphique 13" descr="Ville contour">
            <a:extLst>
              <a:ext uri="{FF2B5EF4-FFF2-40B4-BE49-F238E27FC236}">
                <a16:creationId xmlns:a16="http://schemas.microsoft.com/office/drawing/2014/main" id="{9C3F40C4-1AF3-400A-96C6-2C91541E4C9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24334" y="1749140"/>
            <a:ext cx="798974" cy="798974"/>
          </a:xfrm>
          <a:prstGeom prst="rect">
            <a:avLst/>
          </a:prstGeom>
        </p:spPr>
      </p:pic>
    </p:spTree>
    <p:extLst>
      <p:ext uri="{BB962C8B-B14F-4D97-AF65-F5344CB8AC3E}">
        <p14:creationId xmlns:p14="http://schemas.microsoft.com/office/powerpoint/2010/main" val="1551584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ZoneTexte 86">
            <a:extLst>
              <a:ext uri="{FF2B5EF4-FFF2-40B4-BE49-F238E27FC236}">
                <a16:creationId xmlns:a16="http://schemas.microsoft.com/office/drawing/2014/main" id="{A297A270-D8FA-4FCC-8001-0892564980FD}"/>
              </a:ext>
            </a:extLst>
          </p:cNvPr>
          <p:cNvSpPr txBox="1"/>
          <p:nvPr/>
        </p:nvSpPr>
        <p:spPr>
          <a:xfrm>
            <a:off x="1074961" y="286699"/>
            <a:ext cx="10655796" cy="1421928"/>
          </a:xfrm>
          <a:prstGeom prst="rect">
            <a:avLst/>
          </a:prstGeom>
          <a:noFill/>
        </p:spPr>
        <p:txBody>
          <a:bodyPr wrap="square" lIns="91440" tIns="45720" rIns="91440" bIns="45720" rtlCol="0" anchor="t">
            <a:spAutoFit/>
          </a:bodyPr>
          <a:lstStyle/>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Fiscalité des plus et moins-values sur </a:t>
            </a:r>
          </a:p>
          <a:p>
            <a:pPr marL="0" marR="0" lvl="0" indent="0" algn="l" defTabSz="1214484" rtl="0" eaLnBrk="1" fontAlgn="auto" latinLnBrk="0" hangingPunct="1">
              <a:lnSpc>
                <a:spcPct val="90000"/>
              </a:lnSpc>
              <a:spcBef>
                <a:spcPts val="0"/>
              </a:spcBef>
              <a:spcAft>
                <a:spcPts val="0"/>
              </a:spcAft>
              <a:buClrTx/>
              <a:buSzTx/>
              <a:buFontTx/>
              <a:buNone/>
              <a:tabLst/>
              <a:defRPr/>
            </a:pPr>
            <a:r>
              <a:rPr kumimoji="0" lang="fr-FR" sz="3200" b="1" i="0" u="none" strike="noStrike" kern="0" cap="none" spc="0" normalizeH="0" baseline="0" noProof="0" dirty="0">
                <a:ln>
                  <a:noFill/>
                </a:ln>
                <a:solidFill>
                  <a:srgbClr val="000000"/>
                </a:solidFill>
                <a:effectLst/>
                <a:uLnTx/>
                <a:uFillTx/>
                <a:latin typeface="Montserrat"/>
                <a:ea typeface="Arial Narrow" panose="020B0606020202030204" pitchFamily="34" charset="0"/>
                <a:cs typeface="Arial"/>
                <a:sym typeface="Arial"/>
              </a:rPr>
              <a:t>cessions avant l’échéance d’obligations détenues dans un comptes-titres ordinaire</a:t>
            </a:r>
            <a:endParaRPr kumimoji="0" lang="fr-FR" sz="3200" b="1" i="0" u="none" strike="noStrike" kern="0" cap="all" spc="0" normalizeH="0" baseline="0" noProof="0" dirty="0">
              <a:ln>
                <a:noFill/>
              </a:ln>
              <a:solidFill>
                <a:srgbClr val="321143"/>
              </a:solidFill>
              <a:effectLst/>
              <a:uLnTx/>
              <a:uFillTx/>
              <a:latin typeface="Montserrat" panose="00000500000000000000" pitchFamily="2" charset="0"/>
              <a:ea typeface="Arial Narrow" panose="020B0606020202030204" pitchFamily="34" charset="0"/>
              <a:cs typeface="Arial"/>
              <a:sym typeface="Arial"/>
            </a:endParaRPr>
          </a:p>
        </p:txBody>
      </p:sp>
      <p:pic>
        <p:nvPicPr>
          <p:cNvPr id="11" name="Image 10" descr="Une image contenant texte, clipart&#10;&#10;Description générée automatiquement">
            <a:extLst>
              <a:ext uri="{FF2B5EF4-FFF2-40B4-BE49-F238E27FC236}">
                <a16:creationId xmlns:a16="http://schemas.microsoft.com/office/drawing/2014/main" id="{8786BB1F-26F2-9A14-E367-DA42497E7A1A}"/>
              </a:ext>
            </a:extLst>
          </p:cNvPr>
          <p:cNvPicPr>
            <a:picLocks noChangeAspect="1"/>
          </p:cNvPicPr>
          <p:nvPr/>
        </p:nvPicPr>
        <p:blipFill>
          <a:blip r:embed="rId3"/>
          <a:stretch>
            <a:fillRect/>
          </a:stretch>
        </p:blipFill>
        <p:spPr>
          <a:xfrm>
            <a:off x="11202992" y="154642"/>
            <a:ext cx="721028" cy="721028"/>
          </a:xfrm>
          <a:prstGeom prst="rect">
            <a:avLst/>
          </a:prstGeom>
        </p:spPr>
      </p:pic>
      <p:sp>
        <p:nvSpPr>
          <p:cNvPr id="12" name="Rectangle 11">
            <a:extLst>
              <a:ext uri="{FF2B5EF4-FFF2-40B4-BE49-F238E27FC236}">
                <a16:creationId xmlns:a16="http://schemas.microsoft.com/office/drawing/2014/main" id="{77595CC2-5398-4D10-99B1-998D35B9C472}"/>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13" name="ZoneTexte 12">
            <a:extLst>
              <a:ext uri="{FF2B5EF4-FFF2-40B4-BE49-F238E27FC236}">
                <a16:creationId xmlns:a16="http://schemas.microsoft.com/office/drawing/2014/main" id="{2855BB26-6F14-49C1-BC2D-5C1D570D3345}"/>
              </a:ext>
            </a:extLst>
          </p:cNvPr>
          <p:cNvSpPr txBox="1"/>
          <p:nvPr/>
        </p:nvSpPr>
        <p:spPr>
          <a:xfrm>
            <a:off x="179698" y="2065867"/>
            <a:ext cx="6169686" cy="1874039"/>
          </a:xfrm>
          <a:prstGeom prst="rect">
            <a:avLst/>
          </a:prstGeom>
          <a:noFill/>
        </p:spPr>
        <p:txBody>
          <a:bodyPr wrap="square">
            <a:spAutoFit/>
          </a:bodyPr>
          <a:lstStyle/>
          <a:p>
            <a:pPr marL="285750" marR="0" lvl="1" indent="-2857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a:rPr>
              <a:t>Pour les personnes morales soumises à l’IS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plus-values sont comprises dans le résultat ordinaire de l'exercice en cours lors de leurs réalisations, qui est soumis au taux de droit commun ou, dans les PME, au taux réduit d'imposition de 15 % dans une limite de bénéfice de 38 120 €.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moins-values s'imputent sur le bénéfice d'exploitation ou contribuent à la formation d'un déficit reportable dans les conditions de droit commun.</a:t>
            </a:r>
          </a:p>
        </p:txBody>
      </p:sp>
      <p:sp>
        <p:nvSpPr>
          <p:cNvPr id="14" name="ZoneTexte 13">
            <a:extLst>
              <a:ext uri="{FF2B5EF4-FFF2-40B4-BE49-F238E27FC236}">
                <a16:creationId xmlns:a16="http://schemas.microsoft.com/office/drawing/2014/main" id="{D7CFCCD3-1F74-4DAB-A094-D39E3C84C125}"/>
              </a:ext>
            </a:extLst>
          </p:cNvPr>
          <p:cNvSpPr txBox="1"/>
          <p:nvPr/>
        </p:nvSpPr>
        <p:spPr>
          <a:xfrm>
            <a:off x="6958292" y="1997994"/>
            <a:ext cx="4664503" cy="1320041"/>
          </a:xfrm>
          <a:prstGeom prst="rect">
            <a:avLst/>
          </a:prstGeom>
          <a:noFill/>
        </p:spPr>
        <p:txBody>
          <a:bodyPr wrap="square">
            <a:spAutoFit/>
          </a:bodyPr>
          <a:lstStyle/>
          <a:p>
            <a:pPr marL="371475" marR="0" lvl="0" indent="-285750" algn="l" defTabSz="914400" rtl="0" eaLnBrk="1" fontAlgn="auto" latinLnBrk="0" hangingPunct="1">
              <a:lnSpc>
                <a:spcPct val="150000"/>
              </a:lnSpc>
              <a:spcBef>
                <a:spcPts val="600"/>
              </a:spcBef>
              <a:spcAft>
                <a:spcPts val="0"/>
              </a:spcAft>
              <a:buClrTx/>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charset="0"/>
              </a:rPr>
              <a:t>Pour les OSBL</a:t>
            </a:r>
            <a:endParaRPr kumimoji="0" lang="fr-FR" sz="1200" b="1" i="0" u="none" strike="noStrike" kern="1200" cap="none" spc="0" normalizeH="0" baseline="0" noProof="0" dirty="0">
              <a:ln>
                <a:noFill/>
              </a:ln>
              <a:solidFill>
                <a:srgbClr val="B34A8C"/>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Les plus-values de cession de titres réalisées par des OSBL ne supportent aucune imposition.</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1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ZoneTexte 15">
            <a:extLst>
              <a:ext uri="{FF2B5EF4-FFF2-40B4-BE49-F238E27FC236}">
                <a16:creationId xmlns:a16="http://schemas.microsoft.com/office/drawing/2014/main" id="{C930D3E9-0EC3-41A2-AC2A-FB732ACFE5E1}"/>
              </a:ext>
            </a:extLst>
          </p:cNvPr>
          <p:cNvSpPr txBox="1"/>
          <p:nvPr/>
        </p:nvSpPr>
        <p:spPr>
          <a:xfrm>
            <a:off x="179698" y="4567429"/>
            <a:ext cx="11832604" cy="1950983"/>
          </a:xfrm>
          <a:prstGeom prst="rect">
            <a:avLst/>
          </a:prstGeom>
          <a:noFill/>
        </p:spPr>
        <p:txBody>
          <a:bodyPr wrap="square">
            <a:spAutoFit/>
          </a:bodyPr>
          <a:lstStyle/>
          <a:p>
            <a:pPr marL="285750" marR="0" lvl="1" indent="-285750" algn="l" defTabSz="914400" rtl="0" eaLnBrk="1" fontAlgn="auto" latinLnBrk="0" hangingPunct="1">
              <a:lnSpc>
                <a:spcPct val="150000"/>
              </a:lnSpc>
              <a:spcBef>
                <a:spcPts val="600"/>
              </a:spcBef>
              <a:spcAft>
                <a:spcPts val="0"/>
              </a:spcAft>
              <a:buClr>
                <a:srgbClr val="B34A8C"/>
              </a:buClr>
              <a:buSzTx/>
              <a:buFont typeface="Wingdings" panose="05000000000000000000" pitchFamily="2" charset="2"/>
              <a:buChar char="v"/>
              <a:tabLst/>
              <a:defRPr/>
            </a:pPr>
            <a:r>
              <a:rPr kumimoji="0" lang="fr-FR" altLang="fr-FR" sz="1200" b="1" i="0" u="none" strike="noStrike" kern="1200" cap="none" spc="0" normalizeH="0" baseline="0" noProof="0" dirty="0">
                <a:ln>
                  <a:noFill/>
                </a:ln>
                <a:solidFill>
                  <a:srgbClr val="B34A8C"/>
                </a:solidFill>
                <a:effectLst/>
                <a:uLnTx/>
                <a:uFillTx/>
                <a:latin typeface="Arial"/>
                <a:ea typeface="+mn-ea"/>
                <a:cs typeface="Arial"/>
              </a:rPr>
              <a:t>Pour les personnes morales non soumises à l’IS</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200" b="0" i="0" u="none" strike="noStrike" kern="1200" cap="none" spc="0" normalizeH="0" baseline="0" noProof="0" dirty="0">
                <a:ln>
                  <a:noFill/>
                </a:ln>
                <a:solidFill>
                  <a:srgbClr val="000000"/>
                </a:solidFill>
                <a:effectLst/>
                <a:uLnTx/>
                <a:uFillTx/>
                <a:latin typeface="Arial"/>
                <a:ea typeface="+mn-ea"/>
                <a:cs typeface="+mn-cs"/>
              </a:rPr>
              <a:t>La cession de titres figurant à l'actif de l'entreprise mais non affectés aux besoins de l’activité professionnelle (Ce qui est le cas des obligations BPCE) entraîne la constatation d'une plus ou moins-value relevant du régime de l’associé. La plus-value est comprise dans la quote-part de l’associé ; au titre des plus-values privées pour les personnes physique et comprises dans le résultat ordinaire de l’exercice pour les personnes morales soumises à l’IS </a:t>
            </a: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200" b="0"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914400" rtl="0" eaLnBrk="1" fontAlgn="auto" latinLnBrk="0" hangingPunct="1">
              <a:lnSpc>
                <a:spcPct val="150000"/>
              </a:lnSpc>
              <a:spcBef>
                <a:spcPts val="600"/>
              </a:spcBef>
              <a:spcAft>
                <a:spcPts val="0"/>
              </a:spcAft>
              <a:buClr>
                <a:srgbClr val="B34A8C"/>
              </a:buClr>
              <a:buSzTx/>
              <a:buFontTx/>
              <a:buNone/>
              <a:tabLst/>
              <a:defRPr/>
            </a:pPr>
            <a:endParaRPr kumimoji="0" lang="fr-FR" sz="1100" b="0" i="0" u="none" strike="noStrike" kern="1200" cap="none" spc="0" normalizeH="0" baseline="0" noProof="0" dirty="0">
              <a:ln>
                <a:noFill/>
              </a:ln>
              <a:solidFill>
                <a:srgbClr val="000000"/>
              </a:solidFill>
              <a:effectLst/>
              <a:uLnTx/>
              <a:uFillTx/>
              <a:latin typeface="Arial"/>
              <a:ea typeface="+mn-ea"/>
              <a:cs typeface="+mn-cs"/>
            </a:endParaRPr>
          </a:p>
        </p:txBody>
      </p:sp>
      <p:sp>
        <p:nvSpPr>
          <p:cNvPr id="17" name="Forme libre : forme 16">
            <a:extLst>
              <a:ext uri="{FF2B5EF4-FFF2-40B4-BE49-F238E27FC236}">
                <a16:creationId xmlns:a16="http://schemas.microsoft.com/office/drawing/2014/main" id="{ACE96553-5A4A-44F2-9871-8CF84E9832B6}"/>
              </a:ext>
            </a:extLst>
          </p:cNvPr>
          <p:cNvSpPr/>
          <p:nvPr/>
        </p:nvSpPr>
        <p:spPr>
          <a:xfrm>
            <a:off x="4449694" y="1917127"/>
            <a:ext cx="223295" cy="334942"/>
          </a:xfrm>
          <a:custGeom>
            <a:avLst/>
            <a:gdLst>
              <a:gd name="connsiteX0" fmla="*/ 55824 w 223295"/>
              <a:gd name="connsiteY0" fmla="*/ 204687 h 334942"/>
              <a:gd name="connsiteX1" fmla="*/ 93040 w 223295"/>
              <a:gd name="connsiteY1" fmla="*/ 204687 h 334942"/>
              <a:gd name="connsiteX2" fmla="*/ 93040 w 223295"/>
              <a:gd name="connsiteY2" fmla="*/ 241903 h 334942"/>
              <a:gd name="connsiteX3" fmla="*/ 55824 w 223295"/>
              <a:gd name="connsiteY3" fmla="*/ 241903 h 334942"/>
              <a:gd name="connsiteX4" fmla="*/ 55824 w 223295"/>
              <a:gd name="connsiteY4" fmla="*/ 204687 h 334942"/>
              <a:gd name="connsiteX5" fmla="*/ 55824 w 223295"/>
              <a:gd name="connsiteY5" fmla="*/ 130255 h 334942"/>
              <a:gd name="connsiteX6" fmla="*/ 93040 w 223295"/>
              <a:gd name="connsiteY6" fmla="*/ 130255 h 334942"/>
              <a:gd name="connsiteX7" fmla="*/ 93040 w 223295"/>
              <a:gd name="connsiteY7" fmla="*/ 167471 h 334942"/>
              <a:gd name="connsiteX8" fmla="*/ 55824 w 223295"/>
              <a:gd name="connsiteY8" fmla="*/ 167471 h 334942"/>
              <a:gd name="connsiteX9" fmla="*/ 55824 w 223295"/>
              <a:gd name="connsiteY9" fmla="*/ 130255 h 334942"/>
              <a:gd name="connsiteX10" fmla="*/ 55824 w 223295"/>
              <a:gd name="connsiteY10" fmla="*/ 55824 h 334942"/>
              <a:gd name="connsiteX11" fmla="*/ 93040 w 223295"/>
              <a:gd name="connsiteY11" fmla="*/ 55824 h 334942"/>
              <a:gd name="connsiteX12" fmla="*/ 93040 w 223295"/>
              <a:gd name="connsiteY12" fmla="*/ 93040 h 334942"/>
              <a:gd name="connsiteX13" fmla="*/ 55824 w 223295"/>
              <a:gd name="connsiteY13" fmla="*/ 93040 h 334942"/>
              <a:gd name="connsiteX14" fmla="*/ 55824 w 223295"/>
              <a:gd name="connsiteY14" fmla="*/ 55824 h 334942"/>
              <a:gd name="connsiteX15" fmla="*/ 130255 w 223295"/>
              <a:gd name="connsiteY15" fmla="*/ 204687 h 334942"/>
              <a:gd name="connsiteX16" fmla="*/ 167471 w 223295"/>
              <a:gd name="connsiteY16" fmla="*/ 204687 h 334942"/>
              <a:gd name="connsiteX17" fmla="*/ 167471 w 223295"/>
              <a:gd name="connsiteY17" fmla="*/ 241903 h 334942"/>
              <a:gd name="connsiteX18" fmla="*/ 130255 w 223295"/>
              <a:gd name="connsiteY18" fmla="*/ 241903 h 334942"/>
              <a:gd name="connsiteX19" fmla="*/ 130255 w 223295"/>
              <a:gd name="connsiteY19" fmla="*/ 204687 h 334942"/>
              <a:gd name="connsiteX20" fmla="*/ 130255 w 223295"/>
              <a:gd name="connsiteY20" fmla="*/ 130255 h 334942"/>
              <a:gd name="connsiteX21" fmla="*/ 167471 w 223295"/>
              <a:gd name="connsiteY21" fmla="*/ 130255 h 334942"/>
              <a:gd name="connsiteX22" fmla="*/ 167471 w 223295"/>
              <a:gd name="connsiteY22" fmla="*/ 167471 h 334942"/>
              <a:gd name="connsiteX23" fmla="*/ 130255 w 223295"/>
              <a:gd name="connsiteY23" fmla="*/ 167471 h 334942"/>
              <a:gd name="connsiteX24" fmla="*/ 130255 w 223295"/>
              <a:gd name="connsiteY24" fmla="*/ 130255 h 334942"/>
              <a:gd name="connsiteX25" fmla="*/ 130255 w 223295"/>
              <a:gd name="connsiteY25" fmla="*/ 55824 h 334942"/>
              <a:gd name="connsiteX26" fmla="*/ 167471 w 223295"/>
              <a:gd name="connsiteY26" fmla="*/ 55824 h 334942"/>
              <a:gd name="connsiteX27" fmla="*/ 167471 w 223295"/>
              <a:gd name="connsiteY27" fmla="*/ 93040 h 334942"/>
              <a:gd name="connsiteX28" fmla="*/ 130255 w 223295"/>
              <a:gd name="connsiteY28" fmla="*/ 93040 h 334942"/>
              <a:gd name="connsiteX29" fmla="*/ 130255 w 223295"/>
              <a:gd name="connsiteY29" fmla="*/ 55824 h 334942"/>
              <a:gd name="connsiteX30" fmla="*/ 0 w 223295"/>
              <a:gd name="connsiteY30" fmla="*/ 334943 h 334942"/>
              <a:gd name="connsiteX31" fmla="*/ 93040 w 223295"/>
              <a:gd name="connsiteY31" fmla="*/ 334943 h 334942"/>
              <a:gd name="connsiteX32" fmla="*/ 93040 w 223295"/>
              <a:gd name="connsiteY32" fmla="*/ 279119 h 334942"/>
              <a:gd name="connsiteX33" fmla="*/ 130255 w 223295"/>
              <a:gd name="connsiteY33" fmla="*/ 279119 h 334942"/>
              <a:gd name="connsiteX34" fmla="*/ 130255 w 223295"/>
              <a:gd name="connsiteY34" fmla="*/ 334943 h 334942"/>
              <a:gd name="connsiteX35" fmla="*/ 223295 w 223295"/>
              <a:gd name="connsiteY35" fmla="*/ 334943 h 334942"/>
              <a:gd name="connsiteX36" fmla="*/ 223295 w 223295"/>
              <a:gd name="connsiteY36" fmla="*/ 0 h 334942"/>
              <a:gd name="connsiteX37" fmla="*/ 0 w 223295"/>
              <a:gd name="connsiteY37" fmla="*/ 0 h 334942"/>
              <a:gd name="connsiteX38" fmla="*/ 0 w 223295"/>
              <a:gd name="connsiteY38" fmla="*/ 334943 h 33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3295" h="334942">
                <a:moveTo>
                  <a:pt x="55824" y="204687"/>
                </a:moveTo>
                <a:lnTo>
                  <a:pt x="93040" y="204687"/>
                </a:lnTo>
                <a:lnTo>
                  <a:pt x="93040" y="241903"/>
                </a:lnTo>
                <a:lnTo>
                  <a:pt x="55824" y="241903"/>
                </a:lnTo>
                <a:lnTo>
                  <a:pt x="55824" y="204687"/>
                </a:lnTo>
                <a:close/>
                <a:moveTo>
                  <a:pt x="55824" y="130255"/>
                </a:moveTo>
                <a:lnTo>
                  <a:pt x="93040" y="130255"/>
                </a:lnTo>
                <a:lnTo>
                  <a:pt x="93040" y="167471"/>
                </a:lnTo>
                <a:lnTo>
                  <a:pt x="55824" y="167471"/>
                </a:lnTo>
                <a:lnTo>
                  <a:pt x="55824" y="130255"/>
                </a:lnTo>
                <a:close/>
                <a:moveTo>
                  <a:pt x="55824" y="55824"/>
                </a:moveTo>
                <a:lnTo>
                  <a:pt x="93040" y="55824"/>
                </a:lnTo>
                <a:lnTo>
                  <a:pt x="93040" y="93040"/>
                </a:lnTo>
                <a:lnTo>
                  <a:pt x="55824" y="93040"/>
                </a:lnTo>
                <a:lnTo>
                  <a:pt x="55824" y="55824"/>
                </a:lnTo>
                <a:close/>
                <a:moveTo>
                  <a:pt x="130255" y="204687"/>
                </a:moveTo>
                <a:lnTo>
                  <a:pt x="167471" y="204687"/>
                </a:lnTo>
                <a:lnTo>
                  <a:pt x="167471" y="241903"/>
                </a:lnTo>
                <a:lnTo>
                  <a:pt x="130255" y="241903"/>
                </a:lnTo>
                <a:lnTo>
                  <a:pt x="130255" y="204687"/>
                </a:lnTo>
                <a:close/>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0" y="334943"/>
                </a:moveTo>
                <a:lnTo>
                  <a:pt x="93040" y="334943"/>
                </a:lnTo>
                <a:lnTo>
                  <a:pt x="93040" y="279119"/>
                </a:lnTo>
                <a:lnTo>
                  <a:pt x="130255" y="279119"/>
                </a:lnTo>
                <a:lnTo>
                  <a:pt x="130255" y="334943"/>
                </a:lnTo>
                <a:lnTo>
                  <a:pt x="223295" y="334943"/>
                </a:lnTo>
                <a:lnTo>
                  <a:pt x="223295" y="0"/>
                </a:lnTo>
                <a:lnTo>
                  <a:pt x="0" y="0"/>
                </a:lnTo>
                <a:lnTo>
                  <a:pt x="0" y="334943"/>
                </a:lnTo>
                <a:close/>
              </a:path>
            </a:pathLst>
          </a:custGeom>
          <a:solidFill>
            <a:srgbClr val="000000"/>
          </a:solidFill>
          <a:ln w="9227"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5136BB65-6FD2-410A-AC02-CC0371B484EB}"/>
              </a:ext>
            </a:extLst>
          </p:cNvPr>
          <p:cNvSpPr/>
          <p:nvPr/>
        </p:nvSpPr>
        <p:spPr>
          <a:xfrm>
            <a:off x="4710205" y="1991558"/>
            <a:ext cx="223295" cy="260510"/>
          </a:xfrm>
          <a:custGeom>
            <a:avLst/>
            <a:gdLst>
              <a:gd name="connsiteX0" fmla="*/ 55824 w 223295"/>
              <a:gd name="connsiteY0" fmla="*/ 130255 h 260510"/>
              <a:gd name="connsiteX1" fmla="*/ 93040 w 223295"/>
              <a:gd name="connsiteY1" fmla="*/ 130255 h 260510"/>
              <a:gd name="connsiteX2" fmla="*/ 93040 w 223295"/>
              <a:gd name="connsiteY2" fmla="*/ 167471 h 260510"/>
              <a:gd name="connsiteX3" fmla="*/ 55824 w 223295"/>
              <a:gd name="connsiteY3" fmla="*/ 167471 h 260510"/>
              <a:gd name="connsiteX4" fmla="*/ 55824 w 223295"/>
              <a:gd name="connsiteY4" fmla="*/ 130255 h 260510"/>
              <a:gd name="connsiteX5" fmla="*/ 55824 w 223295"/>
              <a:gd name="connsiteY5" fmla="*/ 55824 h 260510"/>
              <a:gd name="connsiteX6" fmla="*/ 93040 w 223295"/>
              <a:gd name="connsiteY6" fmla="*/ 55824 h 260510"/>
              <a:gd name="connsiteX7" fmla="*/ 93040 w 223295"/>
              <a:gd name="connsiteY7" fmla="*/ 93040 h 260510"/>
              <a:gd name="connsiteX8" fmla="*/ 55824 w 223295"/>
              <a:gd name="connsiteY8" fmla="*/ 93040 h 260510"/>
              <a:gd name="connsiteX9" fmla="*/ 55824 w 223295"/>
              <a:gd name="connsiteY9" fmla="*/ 55824 h 260510"/>
              <a:gd name="connsiteX10" fmla="*/ 130255 w 223295"/>
              <a:gd name="connsiteY10" fmla="*/ 130255 h 260510"/>
              <a:gd name="connsiteX11" fmla="*/ 167471 w 223295"/>
              <a:gd name="connsiteY11" fmla="*/ 130255 h 260510"/>
              <a:gd name="connsiteX12" fmla="*/ 167471 w 223295"/>
              <a:gd name="connsiteY12" fmla="*/ 167471 h 260510"/>
              <a:gd name="connsiteX13" fmla="*/ 130255 w 223295"/>
              <a:gd name="connsiteY13" fmla="*/ 167471 h 260510"/>
              <a:gd name="connsiteX14" fmla="*/ 130255 w 223295"/>
              <a:gd name="connsiteY14" fmla="*/ 130255 h 260510"/>
              <a:gd name="connsiteX15" fmla="*/ 130255 w 223295"/>
              <a:gd name="connsiteY15" fmla="*/ 55824 h 260510"/>
              <a:gd name="connsiteX16" fmla="*/ 167471 w 223295"/>
              <a:gd name="connsiteY16" fmla="*/ 55824 h 260510"/>
              <a:gd name="connsiteX17" fmla="*/ 167471 w 223295"/>
              <a:gd name="connsiteY17" fmla="*/ 93040 h 260510"/>
              <a:gd name="connsiteX18" fmla="*/ 130255 w 223295"/>
              <a:gd name="connsiteY18" fmla="*/ 93040 h 260510"/>
              <a:gd name="connsiteX19" fmla="*/ 130255 w 223295"/>
              <a:gd name="connsiteY19" fmla="*/ 55824 h 260510"/>
              <a:gd name="connsiteX20" fmla="*/ 0 w 223295"/>
              <a:gd name="connsiteY20" fmla="*/ 260511 h 260510"/>
              <a:gd name="connsiteX21" fmla="*/ 93040 w 223295"/>
              <a:gd name="connsiteY21" fmla="*/ 260511 h 260510"/>
              <a:gd name="connsiteX22" fmla="*/ 93040 w 223295"/>
              <a:gd name="connsiteY22" fmla="*/ 204687 h 260510"/>
              <a:gd name="connsiteX23" fmla="*/ 130255 w 223295"/>
              <a:gd name="connsiteY23" fmla="*/ 204687 h 260510"/>
              <a:gd name="connsiteX24" fmla="*/ 130255 w 223295"/>
              <a:gd name="connsiteY24" fmla="*/ 260511 h 260510"/>
              <a:gd name="connsiteX25" fmla="*/ 223295 w 223295"/>
              <a:gd name="connsiteY25" fmla="*/ 260511 h 260510"/>
              <a:gd name="connsiteX26" fmla="*/ 223295 w 223295"/>
              <a:gd name="connsiteY26" fmla="*/ 0 h 260510"/>
              <a:gd name="connsiteX27" fmla="*/ 0 w 223295"/>
              <a:gd name="connsiteY27" fmla="*/ 0 h 260510"/>
              <a:gd name="connsiteX28" fmla="*/ 0 w 223295"/>
              <a:gd name="connsiteY28" fmla="*/ 260511 h 26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3295" h="260510">
                <a:moveTo>
                  <a:pt x="55824" y="130255"/>
                </a:moveTo>
                <a:lnTo>
                  <a:pt x="93040" y="130255"/>
                </a:lnTo>
                <a:lnTo>
                  <a:pt x="93040" y="167471"/>
                </a:lnTo>
                <a:lnTo>
                  <a:pt x="55824" y="167471"/>
                </a:lnTo>
                <a:lnTo>
                  <a:pt x="55824" y="130255"/>
                </a:lnTo>
                <a:close/>
                <a:moveTo>
                  <a:pt x="55824" y="55824"/>
                </a:moveTo>
                <a:lnTo>
                  <a:pt x="93040" y="55824"/>
                </a:lnTo>
                <a:lnTo>
                  <a:pt x="93040" y="93040"/>
                </a:lnTo>
                <a:lnTo>
                  <a:pt x="55824" y="93040"/>
                </a:lnTo>
                <a:lnTo>
                  <a:pt x="55824" y="55824"/>
                </a:lnTo>
                <a:close/>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0" y="260511"/>
                </a:moveTo>
                <a:lnTo>
                  <a:pt x="93040" y="260511"/>
                </a:lnTo>
                <a:lnTo>
                  <a:pt x="93040" y="204687"/>
                </a:lnTo>
                <a:lnTo>
                  <a:pt x="130255" y="204687"/>
                </a:lnTo>
                <a:lnTo>
                  <a:pt x="130255" y="260511"/>
                </a:lnTo>
                <a:lnTo>
                  <a:pt x="223295" y="260511"/>
                </a:lnTo>
                <a:lnTo>
                  <a:pt x="223295" y="0"/>
                </a:lnTo>
                <a:lnTo>
                  <a:pt x="0" y="0"/>
                </a:lnTo>
                <a:lnTo>
                  <a:pt x="0" y="260511"/>
                </a:lnTo>
                <a:close/>
              </a:path>
            </a:pathLst>
          </a:custGeom>
          <a:solidFill>
            <a:srgbClr val="000000"/>
          </a:solidFill>
          <a:ln w="9227" cap="flat">
            <a:noFill/>
            <a:prstDash val="solid"/>
            <a:miter/>
          </a:ln>
        </p:spPr>
        <p:txBody>
          <a:bodyPr rtlCol="0" anchor="ctr"/>
          <a:lstStyle/>
          <a:p>
            <a:endParaRPr lang="fr-FR"/>
          </a:p>
        </p:txBody>
      </p:sp>
      <p:sp>
        <p:nvSpPr>
          <p:cNvPr id="19" name="Forme libre : forme 18">
            <a:extLst>
              <a:ext uri="{FF2B5EF4-FFF2-40B4-BE49-F238E27FC236}">
                <a16:creationId xmlns:a16="http://schemas.microsoft.com/office/drawing/2014/main" id="{E7577ADA-BE3B-460A-9FB4-2BEE311287E7}"/>
              </a:ext>
            </a:extLst>
          </p:cNvPr>
          <p:cNvSpPr/>
          <p:nvPr/>
        </p:nvSpPr>
        <p:spPr>
          <a:xfrm>
            <a:off x="4970716" y="1693832"/>
            <a:ext cx="223295" cy="558237"/>
          </a:xfrm>
          <a:custGeom>
            <a:avLst/>
            <a:gdLst>
              <a:gd name="connsiteX0" fmla="*/ 167471 w 223295"/>
              <a:gd name="connsiteY0" fmla="*/ 102344 h 558237"/>
              <a:gd name="connsiteX1" fmla="*/ 130255 w 223295"/>
              <a:gd name="connsiteY1" fmla="*/ 102344 h 558237"/>
              <a:gd name="connsiteX2" fmla="*/ 130255 w 223295"/>
              <a:gd name="connsiteY2" fmla="*/ 65128 h 558237"/>
              <a:gd name="connsiteX3" fmla="*/ 167471 w 223295"/>
              <a:gd name="connsiteY3" fmla="*/ 65128 h 558237"/>
              <a:gd name="connsiteX4" fmla="*/ 167471 w 223295"/>
              <a:gd name="connsiteY4" fmla="*/ 102344 h 558237"/>
              <a:gd name="connsiteX5" fmla="*/ 167471 w 223295"/>
              <a:gd name="connsiteY5" fmla="*/ 167471 h 558237"/>
              <a:gd name="connsiteX6" fmla="*/ 130255 w 223295"/>
              <a:gd name="connsiteY6" fmla="*/ 167471 h 558237"/>
              <a:gd name="connsiteX7" fmla="*/ 130255 w 223295"/>
              <a:gd name="connsiteY7" fmla="*/ 130255 h 558237"/>
              <a:gd name="connsiteX8" fmla="*/ 167471 w 223295"/>
              <a:gd name="connsiteY8" fmla="*/ 130255 h 558237"/>
              <a:gd name="connsiteX9" fmla="*/ 167471 w 223295"/>
              <a:gd name="connsiteY9" fmla="*/ 167471 h 558237"/>
              <a:gd name="connsiteX10" fmla="*/ 167471 w 223295"/>
              <a:gd name="connsiteY10" fmla="*/ 241903 h 558237"/>
              <a:gd name="connsiteX11" fmla="*/ 130255 w 223295"/>
              <a:gd name="connsiteY11" fmla="*/ 241903 h 558237"/>
              <a:gd name="connsiteX12" fmla="*/ 130255 w 223295"/>
              <a:gd name="connsiteY12" fmla="*/ 204687 h 558237"/>
              <a:gd name="connsiteX13" fmla="*/ 167471 w 223295"/>
              <a:gd name="connsiteY13" fmla="*/ 204687 h 558237"/>
              <a:gd name="connsiteX14" fmla="*/ 167471 w 223295"/>
              <a:gd name="connsiteY14" fmla="*/ 241903 h 558237"/>
              <a:gd name="connsiteX15" fmla="*/ 167471 w 223295"/>
              <a:gd name="connsiteY15" fmla="*/ 316335 h 558237"/>
              <a:gd name="connsiteX16" fmla="*/ 130255 w 223295"/>
              <a:gd name="connsiteY16" fmla="*/ 316335 h 558237"/>
              <a:gd name="connsiteX17" fmla="*/ 130255 w 223295"/>
              <a:gd name="connsiteY17" fmla="*/ 279119 h 558237"/>
              <a:gd name="connsiteX18" fmla="*/ 167471 w 223295"/>
              <a:gd name="connsiteY18" fmla="*/ 279119 h 558237"/>
              <a:gd name="connsiteX19" fmla="*/ 167471 w 223295"/>
              <a:gd name="connsiteY19" fmla="*/ 316335 h 558237"/>
              <a:gd name="connsiteX20" fmla="*/ 167471 w 223295"/>
              <a:gd name="connsiteY20" fmla="*/ 390766 h 558237"/>
              <a:gd name="connsiteX21" fmla="*/ 130255 w 223295"/>
              <a:gd name="connsiteY21" fmla="*/ 390766 h 558237"/>
              <a:gd name="connsiteX22" fmla="*/ 130255 w 223295"/>
              <a:gd name="connsiteY22" fmla="*/ 353550 h 558237"/>
              <a:gd name="connsiteX23" fmla="*/ 167471 w 223295"/>
              <a:gd name="connsiteY23" fmla="*/ 353550 h 558237"/>
              <a:gd name="connsiteX24" fmla="*/ 167471 w 223295"/>
              <a:gd name="connsiteY24" fmla="*/ 390766 h 558237"/>
              <a:gd name="connsiteX25" fmla="*/ 167471 w 223295"/>
              <a:gd name="connsiteY25" fmla="*/ 465198 h 558237"/>
              <a:gd name="connsiteX26" fmla="*/ 130255 w 223295"/>
              <a:gd name="connsiteY26" fmla="*/ 465198 h 558237"/>
              <a:gd name="connsiteX27" fmla="*/ 130255 w 223295"/>
              <a:gd name="connsiteY27" fmla="*/ 427982 h 558237"/>
              <a:gd name="connsiteX28" fmla="*/ 167471 w 223295"/>
              <a:gd name="connsiteY28" fmla="*/ 427982 h 558237"/>
              <a:gd name="connsiteX29" fmla="*/ 167471 w 223295"/>
              <a:gd name="connsiteY29" fmla="*/ 465198 h 558237"/>
              <a:gd name="connsiteX30" fmla="*/ 93040 w 223295"/>
              <a:gd name="connsiteY30" fmla="*/ 102344 h 558237"/>
              <a:gd name="connsiteX31" fmla="*/ 55824 w 223295"/>
              <a:gd name="connsiteY31" fmla="*/ 102344 h 558237"/>
              <a:gd name="connsiteX32" fmla="*/ 55824 w 223295"/>
              <a:gd name="connsiteY32" fmla="*/ 65128 h 558237"/>
              <a:gd name="connsiteX33" fmla="*/ 93040 w 223295"/>
              <a:gd name="connsiteY33" fmla="*/ 65128 h 558237"/>
              <a:gd name="connsiteX34" fmla="*/ 93040 w 223295"/>
              <a:gd name="connsiteY34" fmla="*/ 102344 h 558237"/>
              <a:gd name="connsiteX35" fmla="*/ 93040 w 223295"/>
              <a:gd name="connsiteY35" fmla="*/ 167471 h 558237"/>
              <a:gd name="connsiteX36" fmla="*/ 55824 w 223295"/>
              <a:gd name="connsiteY36" fmla="*/ 167471 h 558237"/>
              <a:gd name="connsiteX37" fmla="*/ 55824 w 223295"/>
              <a:gd name="connsiteY37" fmla="*/ 130255 h 558237"/>
              <a:gd name="connsiteX38" fmla="*/ 93040 w 223295"/>
              <a:gd name="connsiteY38" fmla="*/ 130255 h 558237"/>
              <a:gd name="connsiteX39" fmla="*/ 93040 w 223295"/>
              <a:gd name="connsiteY39" fmla="*/ 167471 h 558237"/>
              <a:gd name="connsiteX40" fmla="*/ 93040 w 223295"/>
              <a:gd name="connsiteY40" fmla="*/ 241903 h 558237"/>
              <a:gd name="connsiteX41" fmla="*/ 55824 w 223295"/>
              <a:gd name="connsiteY41" fmla="*/ 241903 h 558237"/>
              <a:gd name="connsiteX42" fmla="*/ 55824 w 223295"/>
              <a:gd name="connsiteY42" fmla="*/ 204687 h 558237"/>
              <a:gd name="connsiteX43" fmla="*/ 93040 w 223295"/>
              <a:gd name="connsiteY43" fmla="*/ 204687 h 558237"/>
              <a:gd name="connsiteX44" fmla="*/ 93040 w 223295"/>
              <a:gd name="connsiteY44" fmla="*/ 241903 h 558237"/>
              <a:gd name="connsiteX45" fmla="*/ 93040 w 223295"/>
              <a:gd name="connsiteY45" fmla="*/ 316335 h 558237"/>
              <a:gd name="connsiteX46" fmla="*/ 55824 w 223295"/>
              <a:gd name="connsiteY46" fmla="*/ 316335 h 558237"/>
              <a:gd name="connsiteX47" fmla="*/ 55824 w 223295"/>
              <a:gd name="connsiteY47" fmla="*/ 279119 h 558237"/>
              <a:gd name="connsiteX48" fmla="*/ 93040 w 223295"/>
              <a:gd name="connsiteY48" fmla="*/ 279119 h 558237"/>
              <a:gd name="connsiteX49" fmla="*/ 93040 w 223295"/>
              <a:gd name="connsiteY49" fmla="*/ 316335 h 558237"/>
              <a:gd name="connsiteX50" fmla="*/ 93040 w 223295"/>
              <a:gd name="connsiteY50" fmla="*/ 390766 h 558237"/>
              <a:gd name="connsiteX51" fmla="*/ 55824 w 223295"/>
              <a:gd name="connsiteY51" fmla="*/ 390766 h 558237"/>
              <a:gd name="connsiteX52" fmla="*/ 55824 w 223295"/>
              <a:gd name="connsiteY52" fmla="*/ 353550 h 558237"/>
              <a:gd name="connsiteX53" fmla="*/ 93040 w 223295"/>
              <a:gd name="connsiteY53" fmla="*/ 353550 h 558237"/>
              <a:gd name="connsiteX54" fmla="*/ 93040 w 223295"/>
              <a:gd name="connsiteY54" fmla="*/ 390766 h 558237"/>
              <a:gd name="connsiteX55" fmla="*/ 93040 w 223295"/>
              <a:gd name="connsiteY55" fmla="*/ 465198 h 558237"/>
              <a:gd name="connsiteX56" fmla="*/ 55824 w 223295"/>
              <a:gd name="connsiteY56" fmla="*/ 465198 h 558237"/>
              <a:gd name="connsiteX57" fmla="*/ 55824 w 223295"/>
              <a:gd name="connsiteY57" fmla="*/ 427982 h 558237"/>
              <a:gd name="connsiteX58" fmla="*/ 93040 w 223295"/>
              <a:gd name="connsiteY58" fmla="*/ 427982 h 558237"/>
              <a:gd name="connsiteX59" fmla="*/ 93040 w 223295"/>
              <a:gd name="connsiteY59" fmla="*/ 465198 h 558237"/>
              <a:gd name="connsiteX60" fmla="*/ 0 w 223295"/>
              <a:gd name="connsiteY60" fmla="*/ 0 h 558237"/>
              <a:gd name="connsiteX61" fmla="*/ 0 w 223295"/>
              <a:gd name="connsiteY61" fmla="*/ 558238 h 558237"/>
              <a:gd name="connsiteX62" fmla="*/ 93040 w 223295"/>
              <a:gd name="connsiteY62" fmla="*/ 558238 h 558237"/>
              <a:gd name="connsiteX63" fmla="*/ 93040 w 223295"/>
              <a:gd name="connsiteY63" fmla="*/ 502414 h 558237"/>
              <a:gd name="connsiteX64" fmla="*/ 130255 w 223295"/>
              <a:gd name="connsiteY64" fmla="*/ 502414 h 558237"/>
              <a:gd name="connsiteX65" fmla="*/ 130255 w 223295"/>
              <a:gd name="connsiteY65" fmla="*/ 558238 h 558237"/>
              <a:gd name="connsiteX66" fmla="*/ 223295 w 223295"/>
              <a:gd name="connsiteY66" fmla="*/ 558238 h 558237"/>
              <a:gd name="connsiteX67" fmla="*/ 223295 w 223295"/>
              <a:gd name="connsiteY67" fmla="*/ 27912 h 558237"/>
              <a:gd name="connsiteX68" fmla="*/ 0 w 223295"/>
              <a:gd name="connsiteY68" fmla="*/ 0 h 55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3295" h="558237">
                <a:moveTo>
                  <a:pt x="167471" y="102344"/>
                </a:moveTo>
                <a:lnTo>
                  <a:pt x="130255" y="102344"/>
                </a:lnTo>
                <a:lnTo>
                  <a:pt x="130255" y="65128"/>
                </a:lnTo>
                <a:lnTo>
                  <a:pt x="167471" y="65128"/>
                </a:lnTo>
                <a:lnTo>
                  <a:pt x="167471" y="102344"/>
                </a:lnTo>
                <a:close/>
                <a:moveTo>
                  <a:pt x="167471" y="167471"/>
                </a:moveTo>
                <a:lnTo>
                  <a:pt x="130255" y="167471"/>
                </a:lnTo>
                <a:lnTo>
                  <a:pt x="130255" y="130255"/>
                </a:lnTo>
                <a:lnTo>
                  <a:pt x="167471" y="130255"/>
                </a:lnTo>
                <a:lnTo>
                  <a:pt x="167471" y="167471"/>
                </a:lnTo>
                <a:close/>
                <a:moveTo>
                  <a:pt x="167471" y="241903"/>
                </a:moveTo>
                <a:lnTo>
                  <a:pt x="130255" y="241903"/>
                </a:lnTo>
                <a:lnTo>
                  <a:pt x="130255" y="204687"/>
                </a:lnTo>
                <a:lnTo>
                  <a:pt x="167471" y="204687"/>
                </a:lnTo>
                <a:lnTo>
                  <a:pt x="167471" y="241903"/>
                </a:lnTo>
                <a:close/>
                <a:moveTo>
                  <a:pt x="167471" y="316335"/>
                </a:moveTo>
                <a:lnTo>
                  <a:pt x="130255" y="316335"/>
                </a:lnTo>
                <a:lnTo>
                  <a:pt x="130255" y="279119"/>
                </a:lnTo>
                <a:lnTo>
                  <a:pt x="167471" y="279119"/>
                </a:lnTo>
                <a:lnTo>
                  <a:pt x="167471" y="316335"/>
                </a:lnTo>
                <a:close/>
                <a:moveTo>
                  <a:pt x="167471" y="390766"/>
                </a:moveTo>
                <a:lnTo>
                  <a:pt x="130255" y="390766"/>
                </a:lnTo>
                <a:lnTo>
                  <a:pt x="130255" y="353550"/>
                </a:lnTo>
                <a:lnTo>
                  <a:pt x="167471" y="353550"/>
                </a:lnTo>
                <a:lnTo>
                  <a:pt x="167471" y="390766"/>
                </a:lnTo>
                <a:close/>
                <a:moveTo>
                  <a:pt x="167471" y="465198"/>
                </a:moveTo>
                <a:lnTo>
                  <a:pt x="130255" y="465198"/>
                </a:lnTo>
                <a:lnTo>
                  <a:pt x="130255" y="427982"/>
                </a:lnTo>
                <a:lnTo>
                  <a:pt x="167471" y="427982"/>
                </a:lnTo>
                <a:lnTo>
                  <a:pt x="167471" y="465198"/>
                </a:lnTo>
                <a:close/>
                <a:moveTo>
                  <a:pt x="93040" y="102344"/>
                </a:moveTo>
                <a:lnTo>
                  <a:pt x="55824" y="102344"/>
                </a:lnTo>
                <a:lnTo>
                  <a:pt x="55824" y="65128"/>
                </a:lnTo>
                <a:lnTo>
                  <a:pt x="93040" y="65128"/>
                </a:lnTo>
                <a:lnTo>
                  <a:pt x="93040" y="102344"/>
                </a:lnTo>
                <a:close/>
                <a:moveTo>
                  <a:pt x="93040" y="167471"/>
                </a:moveTo>
                <a:lnTo>
                  <a:pt x="55824" y="167471"/>
                </a:lnTo>
                <a:lnTo>
                  <a:pt x="55824" y="130255"/>
                </a:lnTo>
                <a:lnTo>
                  <a:pt x="93040" y="130255"/>
                </a:lnTo>
                <a:lnTo>
                  <a:pt x="93040" y="167471"/>
                </a:lnTo>
                <a:close/>
                <a:moveTo>
                  <a:pt x="93040" y="241903"/>
                </a:moveTo>
                <a:lnTo>
                  <a:pt x="55824" y="241903"/>
                </a:lnTo>
                <a:lnTo>
                  <a:pt x="55824" y="204687"/>
                </a:lnTo>
                <a:lnTo>
                  <a:pt x="93040" y="204687"/>
                </a:lnTo>
                <a:lnTo>
                  <a:pt x="93040" y="241903"/>
                </a:lnTo>
                <a:close/>
                <a:moveTo>
                  <a:pt x="93040" y="316335"/>
                </a:moveTo>
                <a:lnTo>
                  <a:pt x="55824" y="316335"/>
                </a:lnTo>
                <a:lnTo>
                  <a:pt x="55824" y="279119"/>
                </a:lnTo>
                <a:lnTo>
                  <a:pt x="93040" y="279119"/>
                </a:lnTo>
                <a:lnTo>
                  <a:pt x="93040" y="316335"/>
                </a:lnTo>
                <a:close/>
                <a:moveTo>
                  <a:pt x="93040" y="390766"/>
                </a:moveTo>
                <a:lnTo>
                  <a:pt x="55824" y="390766"/>
                </a:lnTo>
                <a:lnTo>
                  <a:pt x="55824" y="353550"/>
                </a:lnTo>
                <a:lnTo>
                  <a:pt x="93040" y="353550"/>
                </a:lnTo>
                <a:lnTo>
                  <a:pt x="93040" y="390766"/>
                </a:lnTo>
                <a:close/>
                <a:moveTo>
                  <a:pt x="93040" y="465198"/>
                </a:moveTo>
                <a:lnTo>
                  <a:pt x="55824" y="465198"/>
                </a:lnTo>
                <a:lnTo>
                  <a:pt x="55824" y="427982"/>
                </a:lnTo>
                <a:lnTo>
                  <a:pt x="93040" y="427982"/>
                </a:lnTo>
                <a:lnTo>
                  <a:pt x="93040" y="465198"/>
                </a:lnTo>
                <a:close/>
                <a:moveTo>
                  <a:pt x="0" y="0"/>
                </a:moveTo>
                <a:lnTo>
                  <a:pt x="0" y="558238"/>
                </a:lnTo>
                <a:lnTo>
                  <a:pt x="93040" y="558238"/>
                </a:lnTo>
                <a:lnTo>
                  <a:pt x="93040" y="502414"/>
                </a:lnTo>
                <a:lnTo>
                  <a:pt x="130255" y="502414"/>
                </a:lnTo>
                <a:lnTo>
                  <a:pt x="130255" y="558238"/>
                </a:lnTo>
                <a:lnTo>
                  <a:pt x="223295" y="558238"/>
                </a:lnTo>
                <a:lnTo>
                  <a:pt x="223295" y="27912"/>
                </a:lnTo>
                <a:lnTo>
                  <a:pt x="0" y="0"/>
                </a:lnTo>
                <a:close/>
              </a:path>
            </a:pathLst>
          </a:custGeom>
          <a:solidFill>
            <a:srgbClr val="000000"/>
          </a:solidFill>
          <a:ln w="9227"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B5F2A57C-03CC-4ADA-BAE4-AB9B88209763}"/>
              </a:ext>
            </a:extLst>
          </p:cNvPr>
          <p:cNvSpPr/>
          <p:nvPr/>
        </p:nvSpPr>
        <p:spPr>
          <a:xfrm>
            <a:off x="4579950" y="1675224"/>
            <a:ext cx="223295" cy="279118"/>
          </a:xfrm>
          <a:custGeom>
            <a:avLst/>
            <a:gdLst>
              <a:gd name="connsiteX0" fmla="*/ 130255 w 223295"/>
              <a:gd name="connsiteY0" fmla="*/ 130255 h 279118"/>
              <a:gd name="connsiteX1" fmla="*/ 167471 w 223295"/>
              <a:gd name="connsiteY1" fmla="*/ 130255 h 279118"/>
              <a:gd name="connsiteX2" fmla="*/ 167471 w 223295"/>
              <a:gd name="connsiteY2" fmla="*/ 167471 h 279118"/>
              <a:gd name="connsiteX3" fmla="*/ 130255 w 223295"/>
              <a:gd name="connsiteY3" fmla="*/ 167471 h 279118"/>
              <a:gd name="connsiteX4" fmla="*/ 130255 w 223295"/>
              <a:gd name="connsiteY4" fmla="*/ 130255 h 279118"/>
              <a:gd name="connsiteX5" fmla="*/ 130255 w 223295"/>
              <a:gd name="connsiteY5" fmla="*/ 55824 h 279118"/>
              <a:gd name="connsiteX6" fmla="*/ 167471 w 223295"/>
              <a:gd name="connsiteY6" fmla="*/ 55824 h 279118"/>
              <a:gd name="connsiteX7" fmla="*/ 167471 w 223295"/>
              <a:gd name="connsiteY7" fmla="*/ 93040 h 279118"/>
              <a:gd name="connsiteX8" fmla="*/ 130255 w 223295"/>
              <a:gd name="connsiteY8" fmla="*/ 93040 h 279118"/>
              <a:gd name="connsiteX9" fmla="*/ 130255 w 223295"/>
              <a:gd name="connsiteY9" fmla="*/ 55824 h 279118"/>
              <a:gd name="connsiteX10" fmla="*/ 93040 w 223295"/>
              <a:gd name="connsiteY10" fmla="*/ 93040 h 279118"/>
              <a:gd name="connsiteX11" fmla="*/ 55824 w 223295"/>
              <a:gd name="connsiteY11" fmla="*/ 93040 h 279118"/>
              <a:gd name="connsiteX12" fmla="*/ 55824 w 223295"/>
              <a:gd name="connsiteY12" fmla="*/ 55824 h 279118"/>
              <a:gd name="connsiteX13" fmla="*/ 93040 w 223295"/>
              <a:gd name="connsiteY13" fmla="*/ 55824 h 279118"/>
              <a:gd name="connsiteX14" fmla="*/ 93040 w 223295"/>
              <a:gd name="connsiteY14" fmla="*/ 93040 h 279118"/>
              <a:gd name="connsiteX15" fmla="*/ 93040 w 223295"/>
              <a:gd name="connsiteY15" fmla="*/ 167471 h 279118"/>
              <a:gd name="connsiteX16" fmla="*/ 55824 w 223295"/>
              <a:gd name="connsiteY16" fmla="*/ 167471 h 279118"/>
              <a:gd name="connsiteX17" fmla="*/ 55824 w 223295"/>
              <a:gd name="connsiteY17" fmla="*/ 130255 h 279118"/>
              <a:gd name="connsiteX18" fmla="*/ 93040 w 223295"/>
              <a:gd name="connsiteY18" fmla="*/ 130255 h 279118"/>
              <a:gd name="connsiteX19" fmla="*/ 93040 w 223295"/>
              <a:gd name="connsiteY19" fmla="*/ 167471 h 279118"/>
              <a:gd name="connsiteX20" fmla="*/ 130255 w 223295"/>
              <a:gd name="connsiteY20" fmla="*/ 279119 h 279118"/>
              <a:gd name="connsiteX21" fmla="*/ 223295 w 223295"/>
              <a:gd name="connsiteY21" fmla="*/ 279119 h 279118"/>
              <a:gd name="connsiteX22" fmla="*/ 223295 w 223295"/>
              <a:gd name="connsiteY22" fmla="*/ 0 h 279118"/>
              <a:gd name="connsiteX23" fmla="*/ 0 w 223295"/>
              <a:gd name="connsiteY23" fmla="*/ 0 h 279118"/>
              <a:gd name="connsiteX24" fmla="*/ 0 w 223295"/>
              <a:gd name="connsiteY24" fmla="*/ 204687 h 279118"/>
              <a:gd name="connsiteX25" fmla="*/ 130255 w 223295"/>
              <a:gd name="connsiteY25" fmla="*/ 204687 h 279118"/>
              <a:gd name="connsiteX26" fmla="*/ 130255 w 223295"/>
              <a:gd name="connsiteY26" fmla="*/ 279119 h 27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3295" h="279118">
                <a:moveTo>
                  <a:pt x="130255" y="130255"/>
                </a:moveTo>
                <a:lnTo>
                  <a:pt x="167471" y="130255"/>
                </a:lnTo>
                <a:lnTo>
                  <a:pt x="167471" y="167471"/>
                </a:lnTo>
                <a:lnTo>
                  <a:pt x="130255" y="167471"/>
                </a:lnTo>
                <a:lnTo>
                  <a:pt x="130255" y="130255"/>
                </a:lnTo>
                <a:close/>
                <a:moveTo>
                  <a:pt x="130255" y="55824"/>
                </a:moveTo>
                <a:lnTo>
                  <a:pt x="167471" y="55824"/>
                </a:lnTo>
                <a:lnTo>
                  <a:pt x="167471" y="93040"/>
                </a:lnTo>
                <a:lnTo>
                  <a:pt x="130255" y="93040"/>
                </a:lnTo>
                <a:lnTo>
                  <a:pt x="130255" y="55824"/>
                </a:lnTo>
                <a:close/>
                <a:moveTo>
                  <a:pt x="93040" y="93040"/>
                </a:moveTo>
                <a:lnTo>
                  <a:pt x="55824" y="93040"/>
                </a:lnTo>
                <a:lnTo>
                  <a:pt x="55824" y="55824"/>
                </a:lnTo>
                <a:lnTo>
                  <a:pt x="93040" y="55824"/>
                </a:lnTo>
                <a:lnTo>
                  <a:pt x="93040" y="93040"/>
                </a:lnTo>
                <a:close/>
                <a:moveTo>
                  <a:pt x="93040" y="167471"/>
                </a:moveTo>
                <a:lnTo>
                  <a:pt x="55824" y="167471"/>
                </a:lnTo>
                <a:lnTo>
                  <a:pt x="55824" y="130255"/>
                </a:lnTo>
                <a:lnTo>
                  <a:pt x="93040" y="130255"/>
                </a:lnTo>
                <a:lnTo>
                  <a:pt x="93040" y="167471"/>
                </a:lnTo>
                <a:close/>
                <a:moveTo>
                  <a:pt x="130255" y="279119"/>
                </a:moveTo>
                <a:lnTo>
                  <a:pt x="223295" y="279119"/>
                </a:lnTo>
                <a:lnTo>
                  <a:pt x="223295" y="0"/>
                </a:lnTo>
                <a:lnTo>
                  <a:pt x="0" y="0"/>
                </a:lnTo>
                <a:lnTo>
                  <a:pt x="0" y="204687"/>
                </a:lnTo>
                <a:lnTo>
                  <a:pt x="130255" y="204687"/>
                </a:lnTo>
                <a:lnTo>
                  <a:pt x="130255" y="279119"/>
                </a:lnTo>
                <a:close/>
              </a:path>
            </a:pathLst>
          </a:custGeom>
          <a:solidFill>
            <a:srgbClr val="000000"/>
          </a:solidFill>
          <a:ln w="9227" cap="flat">
            <a:noFill/>
            <a:prstDash val="solid"/>
            <a:miter/>
          </a:ln>
        </p:spPr>
        <p:txBody>
          <a:bodyPr rtlCol="0" anchor="ctr"/>
          <a:lstStyle/>
          <a:p>
            <a:endParaRPr lang="fr-FR"/>
          </a:p>
        </p:txBody>
      </p:sp>
      <p:grpSp>
        <p:nvGrpSpPr>
          <p:cNvPr id="21" name="Graphique 12" descr="Ville contour">
            <a:extLst>
              <a:ext uri="{FF2B5EF4-FFF2-40B4-BE49-F238E27FC236}">
                <a16:creationId xmlns:a16="http://schemas.microsoft.com/office/drawing/2014/main" id="{508C4E1A-F3AC-4F09-A83B-F1786F8AB921}"/>
              </a:ext>
            </a:extLst>
          </p:cNvPr>
          <p:cNvGrpSpPr/>
          <p:nvPr/>
        </p:nvGrpSpPr>
        <p:grpSpPr>
          <a:xfrm>
            <a:off x="10841834" y="1627497"/>
            <a:ext cx="704850" cy="590550"/>
            <a:chOff x="10841834" y="1627497"/>
            <a:chExt cx="704850" cy="590550"/>
          </a:xfrm>
          <a:solidFill>
            <a:srgbClr val="000000"/>
          </a:solidFill>
        </p:grpSpPr>
        <p:sp>
          <p:nvSpPr>
            <p:cNvPr id="22" name="Forme libre : forme 21">
              <a:extLst>
                <a:ext uri="{FF2B5EF4-FFF2-40B4-BE49-F238E27FC236}">
                  <a16:creationId xmlns:a16="http://schemas.microsoft.com/office/drawing/2014/main" id="{CC77EA14-8FEE-4C1E-A4B3-67585D3AAFE2}"/>
                </a:ext>
              </a:extLst>
            </p:cNvPr>
            <p:cNvSpPr/>
            <p:nvPr/>
          </p:nvSpPr>
          <p:spPr>
            <a:xfrm>
              <a:off x="10841834" y="1627497"/>
              <a:ext cx="704850" cy="590550"/>
            </a:xfrm>
            <a:custGeom>
              <a:avLst/>
              <a:gdLst>
                <a:gd name="connsiteX0" fmla="*/ 457200 w 704850"/>
                <a:gd name="connsiteY0" fmla="*/ 46358 h 590550"/>
                <a:gd name="connsiteX1" fmla="*/ 457200 w 704850"/>
                <a:gd name="connsiteY1" fmla="*/ 295275 h 590550"/>
                <a:gd name="connsiteX2" fmla="*/ 352425 w 704850"/>
                <a:gd name="connsiteY2" fmla="*/ 295275 h 590550"/>
                <a:gd name="connsiteX3" fmla="*/ 352425 w 704850"/>
                <a:gd name="connsiteY3" fmla="*/ 0 h 590550"/>
                <a:gd name="connsiteX4" fmla="*/ 104775 w 704850"/>
                <a:gd name="connsiteY4" fmla="*/ 0 h 590550"/>
                <a:gd name="connsiteX5" fmla="*/ 104775 w 704850"/>
                <a:gd name="connsiteY5" fmla="*/ 219075 h 590550"/>
                <a:gd name="connsiteX6" fmla="*/ 0 w 704850"/>
                <a:gd name="connsiteY6" fmla="*/ 219075 h 590550"/>
                <a:gd name="connsiteX7" fmla="*/ 0 w 704850"/>
                <a:gd name="connsiteY7" fmla="*/ 590550 h 590550"/>
                <a:gd name="connsiteX8" fmla="*/ 704850 w 704850"/>
                <a:gd name="connsiteY8" fmla="*/ 590550 h 590550"/>
                <a:gd name="connsiteX9" fmla="*/ 704850 w 704850"/>
                <a:gd name="connsiteY9" fmla="*/ 77314 h 590550"/>
                <a:gd name="connsiteX10" fmla="*/ 123825 w 704850"/>
                <a:gd name="connsiteY10" fmla="*/ 19050 h 590550"/>
                <a:gd name="connsiteX11" fmla="*/ 333375 w 704850"/>
                <a:gd name="connsiteY11" fmla="*/ 19050 h 590550"/>
                <a:gd name="connsiteX12" fmla="*/ 333375 w 704850"/>
                <a:gd name="connsiteY12" fmla="*/ 295275 h 590550"/>
                <a:gd name="connsiteX13" fmla="*/ 247650 w 704850"/>
                <a:gd name="connsiteY13" fmla="*/ 295275 h 590550"/>
                <a:gd name="connsiteX14" fmla="*/ 247650 w 704850"/>
                <a:gd name="connsiteY14" fmla="*/ 219075 h 590550"/>
                <a:gd name="connsiteX15" fmla="*/ 123825 w 704850"/>
                <a:gd name="connsiteY15" fmla="*/ 219075 h 590550"/>
                <a:gd name="connsiteX16" fmla="*/ 228600 w 704850"/>
                <a:gd name="connsiteY16" fmla="*/ 571500 h 590550"/>
                <a:gd name="connsiteX17" fmla="*/ 142875 w 704850"/>
                <a:gd name="connsiteY17" fmla="*/ 571500 h 590550"/>
                <a:gd name="connsiteX18" fmla="*/ 142875 w 704850"/>
                <a:gd name="connsiteY18" fmla="*/ 514350 h 590550"/>
                <a:gd name="connsiteX19" fmla="*/ 104775 w 704850"/>
                <a:gd name="connsiteY19" fmla="*/ 514350 h 590550"/>
                <a:gd name="connsiteX20" fmla="*/ 104775 w 704850"/>
                <a:gd name="connsiteY20" fmla="*/ 571500 h 590550"/>
                <a:gd name="connsiteX21" fmla="*/ 19050 w 704850"/>
                <a:gd name="connsiteY21" fmla="*/ 571500 h 590550"/>
                <a:gd name="connsiteX22" fmla="*/ 19050 w 704850"/>
                <a:gd name="connsiteY22" fmla="*/ 238125 h 590550"/>
                <a:gd name="connsiteX23" fmla="*/ 228600 w 704850"/>
                <a:gd name="connsiteY23" fmla="*/ 238125 h 590550"/>
                <a:gd name="connsiteX24" fmla="*/ 228600 w 704850"/>
                <a:gd name="connsiteY24" fmla="*/ 571500 h 590550"/>
                <a:gd name="connsiteX25" fmla="*/ 457200 w 704850"/>
                <a:gd name="connsiteY25" fmla="*/ 571500 h 590550"/>
                <a:gd name="connsiteX26" fmla="*/ 371475 w 704850"/>
                <a:gd name="connsiteY26" fmla="*/ 571500 h 590550"/>
                <a:gd name="connsiteX27" fmla="*/ 371475 w 704850"/>
                <a:gd name="connsiteY27" fmla="*/ 514350 h 590550"/>
                <a:gd name="connsiteX28" fmla="*/ 333375 w 704850"/>
                <a:gd name="connsiteY28" fmla="*/ 514350 h 590550"/>
                <a:gd name="connsiteX29" fmla="*/ 333375 w 704850"/>
                <a:gd name="connsiteY29" fmla="*/ 571500 h 590550"/>
                <a:gd name="connsiteX30" fmla="*/ 247650 w 704850"/>
                <a:gd name="connsiteY30" fmla="*/ 571500 h 590550"/>
                <a:gd name="connsiteX31" fmla="*/ 247650 w 704850"/>
                <a:gd name="connsiteY31" fmla="*/ 314325 h 590550"/>
                <a:gd name="connsiteX32" fmla="*/ 457200 w 704850"/>
                <a:gd name="connsiteY32" fmla="*/ 314325 h 590550"/>
                <a:gd name="connsiteX33" fmla="*/ 685800 w 704850"/>
                <a:gd name="connsiteY33" fmla="*/ 571500 h 590550"/>
                <a:gd name="connsiteX34" fmla="*/ 600075 w 704850"/>
                <a:gd name="connsiteY34" fmla="*/ 571500 h 590550"/>
                <a:gd name="connsiteX35" fmla="*/ 600075 w 704850"/>
                <a:gd name="connsiteY35" fmla="*/ 514350 h 590550"/>
                <a:gd name="connsiteX36" fmla="*/ 561975 w 704850"/>
                <a:gd name="connsiteY36" fmla="*/ 514350 h 590550"/>
                <a:gd name="connsiteX37" fmla="*/ 561975 w 704850"/>
                <a:gd name="connsiteY37" fmla="*/ 571500 h 590550"/>
                <a:gd name="connsiteX38" fmla="*/ 476250 w 704850"/>
                <a:gd name="connsiteY38" fmla="*/ 571500 h 590550"/>
                <a:gd name="connsiteX39" fmla="*/ 476250 w 704850"/>
                <a:gd name="connsiteY39" fmla="*/ 67942 h 590550"/>
                <a:gd name="connsiteX40" fmla="*/ 685800 w 704850"/>
                <a:gd name="connsiteY40" fmla="*/ 94136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4850" h="590550">
                  <a:moveTo>
                    <a:pt x="457200" y="46358"/>
                  </a:moveTo>
                  <a:lnTo>
                    <a:pt x="457200" y="295275"/>
                  </a:lnTo>
                  <a:lnTo>
                    <a:pt x="352425" y="295275"/>
                  </a:lnTo>
                  <a:lnTo>
                    <a:pt x="352425" y="0"/>
                  </a:lnTo>
                  <a:lnTo>
                    <a:pt x="104775" y="0"/>
                  </a:lnTo>
                  <a:lnTo>
                    <a:pt x="104775" y="219075"/>
                  </a:lnTo>
                  <a:lnTo>
                    <a:pt x="0" y="219075"/>
                  </a:lnTo>
                  <a:lnTo>
                    <a:pt x="0" y="590550"/>
                  </a:lnTo>
                  <a:lnTo>
                    <a:pt x="704850" y="590550"/>
                  </a:lnTo>
                  <a:lnTo>
                    <a:pt x="704850" y="77314"/>
                  </a:lnTo>
                  <a:close/>
                  <a:moveTo>
                    <a:pt x="123825" y="19050"/>
                  </a:moveTo>
                  <a:lnTo>
                    <a:pt x="333375" y="19050"/>
                  </a:lnTo>
                  <a:lnTo>
                    <a:pt x="333375" y="295275"/>
                  </a:lnTo>
                  <a:lnTo>
                    <a:pt x="247650" y="295275"/>
                  </a:lnTo>
                  <a:lnTo>
                    <a:pt x="247650" y="219075"/>
                  </a:lnTo>
                  <a:lnTo>
                    <a:pt x="123825" y="219075"/>
                  </a:lnTo>
                  <a:close/>
                  <a:moveTo>
                    <a:pt x="228600" y="571500"/>
                  </a:moveTo>
                  <a:lnTo>
                    <a:pt x="142875" y="571500"/>
                  </a:lnTo>
                  <a:lnTo>
                    <a:pt x="142875" y="514350"/>
                  </a:lnTo>
                  <a:lnTo>
                    <a:pt x="104775" y="514350"/>
                  </a:lnTo>
                  <a:lnTo>
                    <a:pt x="104775" y="571500"/>
                  </a:lnTo>
                  <a:lnTo>
                    <a:pt x="19050" y="571500"/>
                  </a:lnTo>
                  <a:lnTo>
                    <a:pt x="19050" y="238125"/>
                  </a:lnTo>
                  <a:lnTo>
                    <a:pt x="228600" y="238125"/>
                  </a:lnTo>
                  <a:lnTo>
                    <a:pt x="228600" y="571500"/>
                  </a:lnTo>
                  <a:close/>
                  <a:moveTo>
                    <a:pt x="457200" y="571500"/>
                  </a:moveTo>
                  <a:lnTo>
                    <a:pt x="371475" y="571500"/>
                  </a:lnTo>
                  <a:lnTo>
                    <a:pt x="371475" y="514350"/>
                  </a:lnTo>
                  <a:lnTo>
                    <a:pt x="333375" y="514350"/>
                  </a:lnTo>
                  <a:lnTo>
                    <a:pt x="333375" y="571500"/>
                  </a:lnTo>
                  <a:lnTo>
                    <a:pt x="247650" y="571500"/>
                  </a:lnTo>
                  <a:lnTo>
                    <a:pt x="247650" y="314325"/>
                  </a:lnTo>
                  <a:lnTo>
                    <a:pt x="457200" y="314325"/>
                  </a:lnTo>
                  <a:close/>
                  <a:moveTo>
                    <a:pt x="685800" y="571500"/>
                  </a:moveTo>
                  <a:lnTo>
                    <a:pt x="600075" y="571500"/>
                  </a:lnTo>
                  <a:lnTo>
                    <a:pt x="600075" y="514350"/>
                  </a:lnTo>
                  <a:lnTo>
                    <a:pt x="561975" y="514350"/>
                  </a:lnTo>
                  <a:lnTo>
                    <a:pt x="561975" y="571500"/>
                  </a:lnTo>
                  <a:lnTo>
                    <a:pt x="476250" y="571500"/>
                  </a:lnTo>
                  <a:lnTo>
                    <a:pt x="476250" y="67942"/>
                  </a:lnTo>
                  <a:lnTo>
                    <a:pt x="685800" y="94136"/>
                  </a:lnTo>
                  <a:close/>
                </a:path>
              </a:pathLst>
            </a:custGeom>
            <a:solidFill>
              <a:srgbClr val="000000"/>
            </a:solidFill>
            <a:ln w="9525"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D6538B15-BE54-4899-A542-F62D6C13E661}"/>
                </a:ext>
              </a:extLst>
            </p:cNvPr>
            <p:cNvSpPr/>
            <p:nvPr/>
          </p:nvSpPr>
          <p:spPr>
            <a:xfrm>
              <a:off x="111371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CAEA43FC-4AC9-4B69-9718-DD0211EE9399}"/>
                </a:ext>
              </a:extLst>
            </p:cNvPr>
            <p:cNvSpPr/>
            <p:nvPr/>
          </p:nvSpPr>
          <p:spPr>
            <a:xfrm>
              <a:off x="112133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43DF457C-3CAB-4D1C-9C38-521623984CD1}"/>
                </a:ext>
              </a:extLst>
            </p:cNvPr>
            <p:cNvSpPr/>
            <p:nvPr/>
          </p:nvSpPr>
          <p:spPr>
            <a:xfrm>
              <a:off x="111371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0E656113-72A8-48AE-BC21-42DC2D7A7139}"/>
                </a:ext>
              </a:extLst>
            </p:cNvPr>
            <p:cNvSpPr/>
            <p:nvPr/>
          </p:nvSpPr>
          <p:spPr>
            <a:xfrm>
              <a:off x="112133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97F27D07-A710-431C-AB59-9069C837A574}"/>
                </a:ext>
              </a:extLst>
            </p:cNvPr>
            <p:cNvSpPr/>
            <p:nvPr/>
          </p:nvSpPr>
          <p:spPr>
            <a:xfrm>
              <a:off x="11013284" y="1770543"/>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86867618-13A8-4500-AB41-E8FEDBF4BB34}"/>
                </a:ext>
              </a:extLst>
            </p:cNvPr>
            <p:cNvSpPr/>
            <p:nvPr/>
          </p:nvSpPr>
          <p:spPr>
            <a:xfrm>
              <a:off x="11089484" y="1770543"/>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29" name="Forme libre : forme 28">
              <a:extLst>
                <a:ext uri="{FF2B5EF4-FFF2-40B4-BE49-F238E27FC236}">
                  <a16:creationId xmlns:a16="http://schemas.microsoft.com/office/drawing/2014/main" id="{B6BD9BBE-CD78-48A9-B9D3-751B64C3D858}"/>
                </a:ext>
              </a:extLst>
            </p:cNvPr>
            <p:cNvSpPr/>
            <p:nvPr/>
          </p:nvSpPr>
          <p:spPr>
            <a:xfrm>
              <a:off x="11013284" y="1694172"/>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182A8565-D571-4EFD-824F-28E86079C42D}"/>
                </a:ext>
              </a:extLst>
            </p:cNvPr>
            <p:cNvSpPr/>
            <p:nvPr/>
          </p:nvSpPr>
          <p:spPr>
            <a:xfrm>
              <a:off x="11089484" y="1694172"/>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A9470FE8-1D6D-4A59-B1C5-FAE46C8675F6}"/>
                </a:ext>
              </a:extLst>
            </p:cNvPr>
            <p:cNvSpPr/>
            <p:nvPr/>
          </p:nvSpPr>
          <p:spPr>
            <a:xfrm>
              <a:off x="10908518"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8C302171-F2CC-42B9-94C1-D21B651D8BF9}"/>
                </a:ext>
              </a:extLst>
            </p:cNvPr>
            <p:cNvSpPr/>
            <p:nvPr/>
          </p:nvSpPr>
          <p:spPr>
            <a:xfrm>
              <a:off x="10984718"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082E0FF4-27C0-4C8B-8D7E-758F2C59CFBA}"/>
                </a:ext>
              </a:extLst>
            </p:cNvPr>
            <p:cNvSpPr/>
            <p:nvPr/>
          </p:nvSpPr>
          <p:spPr>
            <a:xfrm>
              <a:off x="10908518"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DE37A068-3324-4C49-904F-B848FDF125FD}"/>
                </a:ext>
              </a:extLst>
            </p:cNvPr>
            <p:cNvSpPr/>
            <p:nvPr/>
          </p:nvSpPr>
          <p:spPr>
            <a:xfrm>
              <a:off x="10984718"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BAA74348-BCC9-44D4-A901-FE11D81D566B}"/>
                </a:ext>
              </a:extLst>
            </p:cNvPr>
            <p:cNvSpPr/>
            <p:nvPr/>
          </p:nvSpPr>
          <p:spPr>
            <a:xfrm>
              <a:off x="10908518"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527FE9A5-E6FB-4532-9531-C9172075F8A4}"/>
                </a:ext>
              </a:extLst>
            </p:cNvPr>
            <p:cNvSpPr/>
            <p:nvPr/>
          </p:nvSpPr>
          <p:spPr>
            <a:xfrm>
              <a:off x="10984718"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A69DF724-F929-4B8F-AF5E-CF4DACC5DAFA}"/>
                </a:ext>
              </a:extLst>
            </p:cNvPr>
            <p:cNvSpPr/>
            <p:nvPr/>
          </p:nvSpPr>
          <p:spPr>
            <a:xfrm>
              <a:off x="113657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4BB38027-D648-49C9-B728-B4270E50A0B9}"/>
                </a:ext>
              </a:extLst>
            </p:cNvPr>
            <p:cNvSpPr/>
            <p:nvPr/>
          </p:nvSpPr>
          <p:spPr>
            <a:xfrm>
              <a:off x="11441909" y="20658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39" name="Forme libre : forme 38">
              <a:extLst>
                <a:ext uri="{FF2B5EF4-FFF2-40B4-BE49-F238E27FC236}">
                  <a16:creationId xmlns:a16="http://schemas.microsoft.com/office/drawing/2014/main" id="{37166E18-1BA6-46AB-A9C3-A84AE11E953D}"/>
                </a:ext>
              </a:extLst>
            </p:cNvPr>
            <p:cNvSpPr/>
            <p:nvPr/>
          </p:nvSpPr>
          <p:spPr>
            <a:xfrm>
              <a:off x="113657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id="{804D2AAD-1B89-4A33-AC44-4D4FEAFA6758}"/>
                </a:ext>
              </a:extLst>
            </p:cNvPr>
            <p:cNvSpPr/>
            <p:nvPr/>
          </p:nvSpPr>
          <p:spPr>
            <a:xfrm>
              <a:off x="11441909" y="19894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id="{BC9A0E49-ECA6-4B89-81DE-E37F1EE4C020}"/>
                </a:ext>
              </a:extLst>
            </p:cNvPr>
            <p:cNvSpPr/>
            <p:nvPr/>
          </p:nvSpPr>
          <p:spPr>
            <a:xfrm>
              <a:off x="11365709"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id="{E3DD05D1-C097-433C-96B0-589125D1D88D}"/>
                </a:ext>
              </a:extLst>
            </p:cNvPr>
            <p:cNvSpPr/>
            <p:nvPr/>
          </p:nvSpPr>
          <p:spPr>
            <a:xfrm>
              <a:off x="11441909" y="19132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43" name="Forme libre : forme 42">
              <a:extLst>
                <a:ext uri="{FF2B5EF4-FFF2-40B4-BE49-F238E27FC236}">
                  <a16:creationId xmlns:a16="http://schemas.microsoft.com/office/drawing/2014/main" id="{77EAF684-5BA6-40F1-80DA-C7D4A9834079}"/>
                </a:ext>
              </a:extLst>
            </p:cNvPr>
            <p:cNvSpPr/>
            <p:nvPr/>
          </p:nvSpPr>
          <p:spPr>
            <a:xfrm>
              <a:off x="11365709" y="18372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B1798D69-FE06-424D-BF77-B587F79A7F0F}"/>
                </a:ext>
              </a:extLst>
            </p:cNvPr>
            <p:cNvSpPr/>
            <p:nvPr/>
          </p:nvSpPr>
          <p:spPr>
            <a:xfrm>
              <a:off x="11441909" y="1837218"/>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E77CC286-3077-4BE9-8011-1D8007AA2797}"/>
                </a:ext>
              </a:extLst>
            </p:cNvPr>
            <p:cNvSpPr/>
            <p:nvPr/>
          </p:nvSpPr>
          <p:spPr>
            <a:xfrm>
              <a:off x="11365709" y="17608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EB5FDD31-E957-4520-BC16-4DF90F94FDD9}"/>
                </a:ext>
              </a:extLst>
            </p:cNvPr>
            <p:cNvSpPr/>
            <p:nvPr/>
          </p:nvSpPr>
          <p:spPr>
            <a:xfrm>
              <a:off x="11441909" y="1760847"/>
              <a:ext cx="38100" cy="38109"/>
            </a:xfrm>
            <a:custGeom>
              <a:avLst/>
              <a:gdLst>
                <a:gd name="connsiteX0" fmla="*/ 0 w 38100"/>
                <a:gd name="connsiteY0" fmla="*/ 0 h 38109"/>
                <a:gd name="connsiteX1" fmla="*/ 38100 w 38100"/>
                <a:gd name="connsiteY1" fmla="*/ 0 h 38109"/>
                <a:gd name="connsiteX2" fmla="*/ 38100 w 38100"/>
                <a:gd name="connsiteY2" fmla="*/ 38110 h 38109"/>
                <a:gd name="connsiteX3" fmla="*/ 0 w 38100"/>
                <a:gd name="connsiteY3" fmla="*/ 38110 h 38109"/>
              </a:gdLst>
              <a:ahLst/>
              <a:cxnLst>
                <a:cxn ang="0">
                  <a:pos x="connsiteX0" y="connsiteY0"/>
                </a:cxn>
                <a:cxn ang="0">
                  <a:pos x="connsiteX1" y="connsiteY1"/>
                </a:cxn>
                <a:cxn ang="0">
                  <a:pos x="connsiteX2" y="connsiteY2"/>
                </a:cxn>
                <a:cxn ang="0">
                  <a:pos x="connsiteX3" y="connsiteY3"/>
                </a:cxn>
              </a:cxnLst>
              <a:rect l="l" t="t" r="r" b="b"/>
              <a:pathLst>
                <a:path w="38100" h="38109">
                  <a:moveTo>
                    <a:pt x="0" y="0"/>
                  </a:moveTo>
                  <a:lnTo>
                    <a:pt x="38100" y="0"/>
                  </a:lnTo>
                  <a:lnTo>
                    <a:pt x="38100" y="38110"/>
                  </a:lnTo>
                  <a:lnTo>
                    <a:pt x="0" y="38110"/>
                  </a:lnTo>
                  <a:close/>
                </a:path>
              </a:pathLst>
            </a:custGeom>
            <a:solidFill>
              <a:srgbClr val="000000"/>
            </a:solidFill>
            <a:ln w="9525" cap="flat">
              <a:noFill/>
              <a:prstDash val="solid"/>
              <a:miter/>
            </a:ln>
          </p:spPr>
          <p:txBody>
            <a:bodyPr rtlCol="0" anchor="ctr"/>
            <a:lstStyle/>
            <a:p>
              <a:endParaRPr lang="fr-FR"/>
            </a:p>
          </p:txBody>
        </p:sp>
      </p:grpSp>
      <p:grpSp>
        <p:nvGrpSpPr>
          <p:cNvPr id="47" name="Graphique 13" descr="Bâtiment contour">
            <a:extLst>
              <a:ext uri="{FF2B5EF4-FFF2-40B4-BE49-F238E27FC236}">
                <a16:creationId xmlns:a16="http://schemas.microsoft.com/office/drawing/2014/main" id="{7A4F7F32-7E60-4B84-8839-5DF1EA38465D}"/>
              </a:ext>
            </a:extLst>
          </p:cNvPr>
          <p:cNvGrpSpPr/>
          <p:nvPr/>
        </p:nvGrpSpPr>
        <p:grpSpPr>
          <a:xfrm>
            <a:off x="4714956" y="4326813"/>
            <a:ext cx="367407" cy="558237"/>
            <a:chOff x="7985496" y="3761821"/>
            <a:chExt cx="445700" cy="620614"/>
          </a:xfrm>
          <a:solidFill>
            <a:srgbClr val="000000"/>
          </a:solidFill>
        </p:grpSpPr>
        <p:sp>
          <p:nvSpPr>
            <p:cNvPr id="48" name="Forme libre : forme 47">
              <a:extLst>
                <a:ext uri="{FF2B5EF4-FFF2-40B4-BE49-F238E27FC236}">
                  <a16:creationId xmlns:a16="http://schemas.microsoft.com/office/drawing/2014/main" id="{AA55E6EC-0BF0-426C-B430-6A7780327D73}"/>
                </a:ext>
              </a:extLst>
            </p:cNvPr>
            <p:cNvSpPr/>
            <p:nvPr/>
          </p:nvSpPr>
          <p:spPr>
            <a:xfrm>
              <a:off x="7985496" y="3761821"/>
              <a:ext cx="445700" cy="620614"/>
            </a:xfrm>
            <a:custGeom>
              <a:avLst/>
              <a:gdLst>
                <a:gd name="connsiteX0" fmla="*/ 389988 w 445700"/>
                <a:gd name="connsiteY0" fmla="*/ 604696 h 620614"/>
                <a:gd name="connsiteX1" fmla="*/ 389988 w 445700"/>
                <a:gd name="connsiteY1" fmla="*/ 47754 h 620614"/>
                <a:gd name="connsiteX2" fmla="*/ 350193 w 445700"/>
                <a:gd name="connsiteY2" fmla="*/ 47754 h 620614"/>
                <a:gd name="connsiteX3" fmla="*/ 350193 w 445700"/>
                <a:gd name="connsiteY3" fmla="*/ 0 h 620614"/>
                <a:gd name="connsiteX4" fmla="*/ 95507 w 445700"/>
                <a:gd name="connsiteY4" fmla="*/ 0 h 620614"/>
                <a:gd name="connsiteX5" fmla="*/ 95507 w 445700"/>
                <a:gd name="connsiteY5" fmla="*/ 47754 h 620614"/>
                <a:gd name="connsiteX6" fmla="*/ 55713 w 445700"/>
                <a:gd name="connsiteY6" fmla="*/ 47754 h 620614"/>
                <a:gd name="connsiteX7" fmla="*/ 55713 w 445700"/>
                <a:gd name="connsiteY7" fmla="*/ 604696 h 620614"/>
                <a:gd name="connsiteX8" fmla="*/ 0 w 445700"/>
                <a:gd name="connsiteY8" fmla="*/ 604696 h 620614"/>
                <a:gd name="connsiteX9" fmla="*/ 0 w 445700"/>
                <a:gd name="connsiteY9" fmla="*/ 620614 h 620614"/>
                <a:gd name="connsiteX10" fmla="*/ 445701 w 445700"/>
                <a:gd name="connsiteY10" fmla="*/ 620614 h 620614"/>
                <a:gd name="connsiteX11" fmla="*/ 445701 w 445700"/>
                <a:gd name="connsiteY11" fmla="*/ 604696 h 620614"/>
                <a:gd name="connsiteX12" fmla="*/ 111425 w 445700"/>
                <a:gd name="connsiteY12" fmla="*/ 15918 h 620614"/>
                <a:gd name="connsiteX13" fmla="*/ 334275 w 445700"/>
                <a:gd name="connsiteY13" fmla="*/ 15918 h 620614"/>
                <a:gd name="connsiteX14" fmla="*/ 334275 w 445700"/>
                <a:gd name="connsiteY14" fmla="*/ 47754 h 620614"/>
                <a:gd name="connsiteX15" fmla="*/ 111425 w 445700"/>
                <a:gd name="connsiteY15" fmla="*/ 47754 h 620614"/>
                <a:gd name="connsiteX16" fmla="*/ 71630 w 445700"/>
                <a:gd name="connsiteY16" fmla="*/ 63672 h 620614"/>
                <a:gd name="connsiteX17" fmla="*/ 374070 w 445700"/>
                <a:gd name="connsiteY17" fmla="*/ 63672 h 620614"/>
                <a:gd name="connsiteX18" fmla="*/ 374070 w 445700"/>
                <a:gd name="connsiteY18" fmla="*/ 604696 h 620614"/>
                <a:gd name="connsiteX19" fmla="*/ 238768 w 445700"/>
                <a:gd name="connsiteY19" fmla="*/ 604696 h 620614"/>
                <a:gd name="connsiteX20" fmla="*/ 238768 w 445700"/>
                <a:gd name="connsiteY20" fmla="*/ 517331 h 620614"/>
                <a:gd name="connsiteX21" fmla="*/ 206932 w 445700"/>
                <a:gd name="connsiteY21" fmla="*/ 517331 h 620614"/>
                <a:gd name="connsiteX22" fmla="*/ 206932 w 445700"/>
                <a:gd name="connsiteY22" fmla="*/ 604696 h 620614"/>
                <a:gd name="connsiteX23" fmla="*/ 71630 w 445700"/>
                <a:gd name="connsiteY23" fmla="*/ 604696 h 62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5700" h="620614">
                  <a:moveTo>
                    <a:pt x="389988" y="604696"/>
                  </a:moveTo>
                  <a:lnTo>
                    <a:pt x="389988" y="47754"/>
                  </a:lnTo>
                  <a:lnTo>
                    <a:pt x="350193" y="47754"/>
                  </a:lnTo>
                  <a:lnTo>
                    <a:pt x="350193" y="0"/>
                  </a:lnTo>
                  <a:lnTo>
                    <a:pt x="95507" y="0"/>
                  </a:lnTo>
                  <a:lnTo>
                    <a:pt x="95507" y="47754"/>
                  </a:lnTo>
                  <a:lnTo>
                    <a:pt x="55713" y="47754"/>
                  </a:lnTo>
                  <a:lnTo>
                    <a:pt x="55713" y="604696"/>
                  </a:lnTo>
                  <a:lnTo>
                    <a:pt x="0" y="604696"/>
                  </a:lnTo>
                  <a:lnTo>
                    <a:pt x="0" y="620614"/>
                  </a:lnTo>
                  <a:lnTo>
                    <a:pt x="445701" y="620614"/>
                  </a:lnTo>
                  <a:lnTo>
                    <a:pt x="445701" y="604696"/>
                  </a:lnTo>
                  <a:close/>
                  <a:moveTo>
                    <a:pt x="111425" y="15918"/>
                  </a:moveTo>
                  <a:lnTo>
                    <a:pt x="334275" y="15918"/>
                  </a:lnTo>
                  <a:lnTo>
                    <a:pt x="334275" y="47754"/>
                  </a:lnTo>
                  <a:lnTo>
                    <a:pt x="111425" y="47754"/>
                  </a:lnTo>
                  <a:close/>
                  <a:moveTo>
                    <a:pt x="71630" y="63672"/>
                  </a:moveTo>
                  <a:lnTo>
                    <a:pt x="374070" y="63672"/>
                  </a:lnTo>
                  <a:lnTo>
                    <a:pt x="374070" y="604696"/>
                  </a:lnTo>
                  <a:lnTo>
                    <a:pt x="238768" y="604696"/>
                  </a:lnTo>
                  <a:lnTo>
                    <a:pt x="238768" y="517331"/>
                  </a:lnTo>
                  <a:lnTo>
                    <a:pt x="206932" y="517331"/>
                  </a:lnTo>
                  <a:lnTo>
                    <a:pt x="206932" y="604696"/>
                  </a:lnTo>
                  <a:lnTo>
                    <a:pt x="71630" y="604696"/>
                  </a:lnTo>
                  <a:close/>
                </a:path>
              </a:pathLst>
            </a:custGeom>
            <a:solidFill>
              <a:srgbClr val="000000"/>
            </a:solidFill>
            <a:ln w="7938" cap="flat">
              <a:noFill/>
              <a:prstDash val="solid"/>
              <a:miter/>
            </a:ln>
          </p:spPr>
          <p:txBody>
            <a:bodyPr rtlCol="0" anchor="ctr"/>
            <a:lstStyle/>
            <a:p>
              <a:endParaRPr lang="fr-FR"/>
            </a:p>
          </p:txBody>
        </p:sp>
        <p:sp>
          <p:nvSpPr>
            <p:cNvPr id="49" name="Forme libre : forme 48">
              <a:extLst>
                <a:ext uri="{FF2B5EF4-FFF2-40B4-BE49-F238E27FC236}">
                  <a16:creationId xmlns:a16="http://schemas.microsoft.com/office/drawing/2014/main" id="{3FB8E365-A3D9-4D23-B9DE-0FA3FDAA1E64}"/>
                </a:ext>
              </a:extLst>
            </p:cNvPr>
            <p:cNvSpPr/>
            <p:nvPr/>
          </p:nvSpPr>
          <p:spPr>
            <a:xfrm>
              <a:off x="8112839"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27537B10-2DB2-45D4-B4D9-14ABBDCC7040}"/>
                </a:ext>
              </a:extLst>
            </p:cNvPr>
            <p:cNvSpPr/>
            <p:nvPr/>
          </p:nvSpPr>
          <p:spPr>
            <a:xfrm>
              <a:off x="8112839"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1" name="Forme libre : forme 50">
              <a:extLst>
                <a:ext uri="{FF2B5EF4-FFF2-40B4-BE49-F238E27FC236}">
                  <a16:creationId xmlns:a16="http://schemas.microsoft.com/office/drawing/2014/main" id="{871F9A87-7766-4365-AE87-E21C281AC911}"/>
                </a:ext>
              </a:extLst>
            </p:cNvPr>
            <p:cNvSpPr/>
            <p:nvPr/>
          </p:nvSpPr>
          <p:spPr>
            <a:xfrm>
              <a:off x="8112839"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2" name="Forme libre : forme 51">
              <a:extLst>
                <a:ext uri="{FF2B5EF4-FFF2-40B4-BE49-F238E27FC236}">
                  <a16:creationId xmlns:a16="http://schemas.microsoft.com/office/drawing/2014/main" id="{A7F623BD-3C93-4D5F-A17C-852161B5977E}"/>
                </a:ext>
              </a:extLst>
            </p:cNvPr>
            <p:cNvSpPr/>
            <p:nvPr/>
          </p:nvSpPr>
          <p:spPr>
            <a:xfrm>
              <a:off x="8112839"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3" name="Forme libre : forme 52">
              <a:extLst>
                <a:ext uri="{FF2B5EF4-FFF2-40B4-BE49-F238E27FC236}">
                  <a16:creationId xmlns:a16="http://schemas.microsoft.com/office/drawing/2014/main" id="{E8B0D233-12F4-428B-8AE1-B7133AF600DA}"/>
                </a:ext>
              </a:extLst>
            </p:cNvPr>
            <p:cNvSpPr/>
            <p:nvPr/>
          </p:nvSpPr>
          <p:spPr>
            <a:xfrm>
              <a:off x="8192429"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4" name="Forme libre : forme 53">
              <a:extLst>
                <a:ext uri="{FF2B5EF4-FFF2-40B4-BE49-F238E27FC236}">
                  <a16:creationId xmlns:a16="http://schemas.microsoft.com/office/drawing/2014/main" id="{B7F8BBFC-03FD-435C-A69E-8F852D0FDC6E}"/>
                </a:ext>
              </a:extLst>
            </p:cNvPr>
            <p:cNvSpPr/>
            <p:nvPr/>
          </p:nvSpPr>
          <p:spPr>
            <a:xfrm>
              <a:off x="8192429"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5" name="Forme libre : forme 54">
              <a:extLst>
                <a:ext uri="{FF2B5EF4-FFF2-40B4-BE49-F238E27FC236}">
                  <a16:creationId xmlns:a16="http://schemas.microsoft.com/office/drawing/2014/main" id="{86057D62-72D8-4BB0-83F0-A9090B82E244}"/>
                </a:ext>
              </a:extLst>
            </p:cNvPr>
            <p:cNvSpPr/>
            <p:nvPr/>
          </p:nvSpPr>
          <p:spPr>
            <a:xfrm>
              <a:off x="8272018" y="427915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6" name="Forme libre : forme 55">
              <a:extLst>
                <a:ext uri="{FF2B5EF4-FFF2-40B4-BE49-F238E27FC236}">
                  <a16:creationId xmlns:a16="http://schemas.microsoft.com/office/drawing/2014/main" id="{85F83675-2EE2-4B88-974D-209F8C85B751}"/>
                </a:ext>
              </a:extLst>
            </p:cNvPr>
            <p:cNvSpPr/>
            <p:nvPr/>
          </p:nvSpPr>
          <p:spPr>
            <a:xfrm>
              <a:off x="8272018"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7" name="Forme libre : forme 56">
              <a:extLst>
                <a:ext uri="{FF2B5EF4-FFF2-40B4-BE49-F238E27FC236}">
                  <a16:creationId xmlns:a16="http://schemas.microsoft.com/office/drawing/2014/main" id="{092E8113-CBCE-48DF-978C-00B92D3AAD71}"/>
                </a:ext>
              </a:extLst>
            </p:cNvPr>
            <p:cNvSpPr/>
            <p:nvPr/>
          </p:nvSpPr>
          <p:spPr>
            <a:xfrm>
              <a:off x="8192429"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20E7015C-6E81-4913-99A2-FCA6B9BE774E}"/>
                </a:ext>
              </a:extLst>
            </p:cNvPr>
            <p:cNvSpPr/>
            <p:nvPr/>
          </p:nvSpPr>
          <p:spPr>
            <a:xfrm>
              <a:off x="8192429"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id="{70F3385A-2EB8-45C4-80A2-0779CCC5D285}"/>
                </a:ext>
              </a:extLst>
            </p:cNvPr>
            <p:cNvSpPr/>
            <p:nvPr/>
          </p:nvSpPr>
          <p:spPr>
            <a:xfrm>
              <a:off x="8192429"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60" name="Forme libre : forme 59">
              <a:extLst>
                <a:ext uri="{FF2B5EF4-FFF2-40B4-BE49-F238E27FC236}">
                  <a16:creationId xmlns:a16="http://schemas.microsoft.com/office/drawing/2014/main" id="{0652628A-5322-4AF4-9E75-7E5CD07AF042}"/>
                </a:ext>
              </a:extLst>
            </p:cNvPr>
            <p:cNvSpPr/>
            <p:nvPr/>
          </p:nvSpPr>
          <p:spPr>
            <a:xfrm>
              <a:off x="8112839" y="3881205"/>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id="{5F9929BE-845E-4EEA-9C15-CEF8405C642D}"/>
                </a:ext>
              </a:extLst>
            </p:cNvPr>
            <p:cNvSpPr/>
            <p:nvPr/>
          </p:nvSpPr>
          <p:spPr>
            <a:xfrm>
              <a:off x="8112839" y="427915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62" name="Forme libre : forme 61">
              <a:extLst>
                <a:ext uri="{FF2B5EF4-FFF2-40B4-BE49-F238E27FC236}">
                  <a16:creationId xmlns:a16="http://schemas.microsoft.com/office/drawing/2014/main" id="{D53C888C-7E9D-49FB-91BB-1F6F2856B2B7}"/>
                </a:ext>
              </a:extLst>
            </p:cNvPr>
            <p:cNvSpPr/>
            <p:nvPr/>
          </p:nvSpPr>
          <p:spPr>
            <a:xfrm>
              <a:off x="8272018" y="404038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63" name="Forme libre : forme 62">
              <a:extLst>
                <a:ext uri="{FF2B5EF4-FFF2-40B4-BE49-F238E27FC236}">
                  <a16:creationId xmlns:a16="http://schemas.microsoft.com/office/drawing/2014/main" id="{2648D1BD-47FA-4471-B6BC-60B897CEFB0F}"/>
                </a:ext>
              </a:extLst>
            </p:cNvPr>
            <p:cNvSpPr/>
            <p:nvPr/>
          </p:nvSpPr>
          <p:spPr>
            <a:xfrm>
              <a:off x="8272018" y="4119973"/>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64" name="Forme libre : forme 63">
              <a:extLst>
                <a:ext uri="{FF2B5EF4-FFF2-40B4-BE49-F238E27FC236}">
                  <a16:creationId xmlns:a16="http://schemas.microsoft.com/office/drawing/2014/main" id="{CAAC1239-972A-4C4D-BA53-C20AF99C4E97}"/>
                </a:ext>
              </a:extLst>
            </p:cNvPr>
            <p:cNvSpPr/>
            <p:nvPr/>
          </p:nvSpPr>
          <p:spPr>
            <a:xfrm>
              <a:off x="8272018" y="4199562"/>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sp>
          <p:nvSpPr>
            <p:cNvPr id="65" name="Forme libre : forme 64">
              <a:extLst>
                <a:ext uri="{FF2B5EF4-FFF2-40B4-BE49-F238E27FC236}">
                  <a16:creationId xmlns:a16="http://schemas.microsoft.com/office/drawing/2014/main" id="{9425C2F9-C679-4563-B254-12DCA786C143}"/>
                </a:ext>
              </a:extLst>
            </p:cNvPr>
            <p:cNvSpPr/>
            <p:nvPr/>
          </p:nvSpPr>
          <p:spPr>
            <a:xfrm>
              <a:off x="8272018" y="3960794"/>
              <a:ext cx="31835" cy="47753"/>
            </a:xfrm>
            <a:custGeom>
              <a:avLst/>
              <a:gdLst>
                <a:gd name="connsiteX0" fmla="*/ 0 w 31835"/>
                <a:gd name="connsiteY0" fmla="*/ 0 h 47753"/>
                <a:gd name="connsiteX1" fmla="*/ 31836 w 31835"/>
                <a:gd name="connsiteY1" fmla="*/ 0 h 47753"/>
                <a:gd name="connsiteX2" fmla="*/ 31836 w 31835"/>
                <a:gd name="connsiteY2" fmla="*/ 47754 h 47753"/>
                <a:gd name="connsiteX3" fmla="*/ 0 w 31835"/>
                <a:gd name="connsiteY3" fmla="*/ 47754 h 47753"/>
              </a:gdLst>
              <a:ahLst/>
              <a:cxnLst>
                <a:cxn ang="0">
                  <a:pos x="connsiteX0" y="connsiteY0"/>
                </a:cxn>
                <a:cxn ang="0">
                  <a:pos x="connsiteX1" y="connsiteY1"/>
                </a:cxn>
                <a:cxn ang="0">
                  <a:pos x="connsiteX2" y="connsiteY2"/>
                </a:cxn>
                <a:cxn ang="0">
                  <a:pos x="connsiteX3" y="connsiteY3"/>
                </a:cxn>
              </a:cxnLst>
              <a:rect l="l" t="t" r="r" b="b"/>
              <a:pathLst>
                <a:path w="31835" h="47753">
                  <a:moveTo>
                    <a:pt x="0" y="0"/>
                  </a:moveTo>
                  <a:lnTo>
                    <a:pt x="31836" y="0"/>
                  </a:lnTo>
                  <a:lnTo>
                    <a:pt x="31836" y="47754"/>
                  </a:lnTo>
                  <a:lnTo>
                    <a:pt x="0" y="47754"/>
                  </a:lnTo>
                  <a:close/>
                </a:path>
              </a:pathLst>
            </a:custGeom>
            <a:solidFill>
              <a:srgbClr val="000000"/>
            </a:solidFill>
            <a:ln w="7938" cap="flat">
              <a:noFill/>
              <a:prstDash val="solid"/>
              <a:miter/>
            </a:ln>
          </p:spPr>
          <p:txBody>
            <a:bodyPr rtlCol="0" anchor="ctr"/>
            <a:lstStyle/>
            <a:p>
              <a:endParaRPr lang="fr-FR"/>
            </a:p>
          </p:txBody>
        </p:sp>
      </p:grpSp>
    </p:spTree>
    <p:extLst>
      <p:ext uri="{BB962C8B-B14F-4D97-AF65-F5344CB8AC3E}">
        <p14:creationId xmlns:p14="http://schemas.microsoft.com/office/powerpoint/2010/main" val="41861651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131998" y="3621022"/>
            <a:ext cx="8627757" cy="2208245"/>
          </a:xfrm>
        </p:spPr>
        <p:txBody>
          <a:bodyPr/>
          <a:lstStyle/>
          <a:p>
            <a:r>
              <a:rPr lang="fr-FR"/>
              <a:t>Pour en savoir plus</a:t>
            </a:r>
          </a:p>
        </p:txBody>
      </p:sp>
      <p:sp>
        <p:nvSpPr>
          <p:cNvPr id="5" name="Espace réservé du texte 1">
            <a:extLst>
              <a:ext uri="{FF2B5EF4-FFF2-40B4-BE49-F238E27FC236}">
                <a16:creationId xmlns:a16="http://schemas.microsoft.com/office/drawing/2014/main" id="{3AA7D5D8-9F16-45CF-8D9C-3962696371FB}"/>
              </a:ext>
            </a:extLst>
          </p:cNvPr>
          <p:cNvSpPr>
            <a:spLocks noGrp="1"/>
          </p:cNvSpPr>
          <p:nvPr>
            <p:ph type="body" sz="quarter" idx="12"/>
          </p:nvPr>
        </p:nvSpPr>
        <p:spPr>
          <a:xfrm>
            <a:off x="1007435" y="3320064"/>
            <a:ext cx="1868451" cy="1113709"/>
          </a:xfrm>
        </p:spPr>
        <p:txBody>
          <a:bodyPr/>
          <a:lstStyle/>
          <a:p>
            <a:r>
              <a:rPr lang="fr-FR">
                <a:solidFill>
                  <a:srgbClr val="C00000"/>
                </a:solidFill>
                <a:latin typeface="Montserrat SemiBold"/>
                <a:cs typeface="Arial"/>
              </a:rPr>
              <a:t>08</a:t>
            </a:r>
            <a:endParaRPr lang="fr-FR">
              <a:solidFill>
                <a:srgbClr val="C00000"/>
              </a:solidFill>
            </a:endParaRPr>
          </a:p>
        </p:txBody>
      </p:sp>
      <p:sp>
        <p:nvSpPr>
          <p:cNvPr id="6" name="Rectangle 5">
            <a:extLst>
              <a:ext uri="{FF2B5EF4-FFF2-40B4-BE49-F238E27FC236}">
                <a16:creationId xmlns:a16="http://schemas.microsoft.com/office/drawing/2014/main" id="{F60A5CDA-9DFA-446B-A09D-57B26F475166}"/>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7220919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200466" y="259200"/>
            <a:ext cx="10272131" cy="449816"/>
          </a:xfrm>
        </p:spPr>
        <p:txBody>
          <a:bodyPr/>
          <a:lstStyle/>
          <a:p>
            <a:r>
              <a:rPr lang="fr-FR"/>
              <a:t>Glossaire</a:t>
            </a:r>
          </a:p>
        </p:txBody>
      </p:sp>
      <p:pic>
        <p:nvPicPr>
          <p:cNvPr id="6" name="Image 5">
            <a:extLst>
              <a:ext uri="{FF2B5EF4-FFF2-40B4-BE49-F238E27FC236}">
                <a16:creationId xmlns:a16="http://schemas.microsoft.com/office/drawing/2014/main" id="{05535328-6F24-4B9F-9A1D-102F5CB8DC94}"/>
              </a:ext>
            </a:extLst>
          </p:cNvPr>
          <p:cNvPicPr>
            <a:picLocks noChangeAspect="1"/>
          </p:cNvPicPr>
          <p:nvPr/>
        </p:nvPicPr>
        <p:blipFill>
          <a:blip r:embed="rId2"/>
          <a:stretch>
            <a:fillRect/>
          </a:stretch>
        </p:blipFill>
        <p:spPr>
          <a:xfrm>
            <a:off x="10991534" y="259200"/>
            <a:ext cx="721028" cy="721028"/>
          </a:xfrm>
          <a:prstGeom prst="rect">
            <a:avLst/>
          </a:prstGeom>
        </p:spPr>
      </p:pic>
      <p:sp>
        <p:nvSpPr>
          <p:cNvPr id="7" name="Rectangle 6">
            <a:extLst>
              <a:ext uri="{FF2B5EF4-FFF2-40B4-BE49-F238E27FC236}">
                <a16:creationId xmlns:a16="http://schemas.microsoft.com/office/drawing/2014/main" id="{E0726E91-6C2A-4D19-BA9C-0E405D8B3CCA}"/>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
        <p:nvSpPr>
          <p:cNvPr id="8" name="ZoneTexte 7">
            <a:extLst>
              <a:ext uri="{FF2B5EF4-FFF2-40B4-BE49-F238E27FC236}">
                <a16:creationId xmlns:a16="http://schemas.microsoft.com/office/drawing/2014/main" id="{96B1E598-14EC-4670-9259-4E26A282F1D9}"/>
              </a:ext>
            </a:extLst>
          </p:cNvPr>
          <p:cNvSpPr txBox="1"/>
          <p:nvPr/>
        </p:nvSpPr>
        <p:spPr>
          <a:xfrm>
            <a:off x="1892808" y="1661693"/>
            <a:ext cx="8587207" cy="34163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700" i="0" u="none" strike="noStrike" kern="0" cap="none" spc="0" normalizeH="0" baseline="0" noProof="0" dirty="0">
                <a:ln>
                  <a:noFill/>
                </a:ln>
                <a:solidFill>
                  <a:schemeClr val="tx2"/>
                </a:solidFill>
                <a:effectLst/>
                <a:uLnTx/>
                <a:uFillTx/>
                <a:latin typeface="+mj-lt"/>
              </a:rPr>
              <a:t>&gt;</a:t>
            </a:r>
            <a:r>
              <a:rPr kumimoji="0" lang="fr-FR" sz="1700" b="1" i="0" u="none" strike="noStrike" kern="0" cap="none" spc="0" normalizeH="0" baseline="0" noProof="0" dirty="0">
                <a:ln>
                  <a:noFill/>
                </a:ln>
                <a:effectLst/>
                <a:uLnTx/>
                <a:uFillTx/>
                <a:latin typeface="+mj-lt"/>
              </a:rPr>
              <a:t> </a:t>
            </a:r>
            <a:r>
              <a:rPr kumimoji="0" lang="fr-FR" b="1" i="0" u="none" strike="noStrike" kern="0" cap="none" spc="0" normalizeH="0" baseline="0" noProof="0" dirty="0">
                <a:ln>
                  <a:noFill/>
                </a:ln>
                <a:effectLst/>
                <a:uLnTx/>
                <a:uFillTx/>
                <a:latin typeface="+mj-lt"/>
              </a:rPr>
              <a:t>Le prix d’émission </a:t>
            </a:r>
            <a:r>
              <a:rPr kumimoji="0" lang="fr-FR" b="0" i="0" u="none" strike="noStrike" kern="0" cap="none" spc="0" normalizeH="0" baseline="0" noProof="0" dirty="0">
                <a:ln>
                  <a:noFill/>
                </a:ln>
                <a:effectLst/>
                <a:uLnTx/>
                <a:uFillTx/>
                <a:latin typeface="+mj-lt"/>
              </a:rPr>
              <a:t>correspond au prix de l’obligation au moment de son émission.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schemeClr val="tx2"/>
                </a:solidFill>
                <a:effectLst/>
                <a:uLnTx/>
                <a:uFillTx/>
                <a:latin typeface="+mj-lt"/>
              </a:rPr>
              <a:t>&gt;</a:t>
            </a:r>
            <a:r>
              <a:rPr kumimoji="0" lang="fr-FR" b="0" i="0" u="none" strike="noStrike" kern="0" cap="none" spc="0" normalizeH="0" baseline="0" noProof="0" dirty="0">
                <a:ln>
                  <a:noFill/>
                </a:ln>
                <a:effectLst/>
                <a:uLnTx/>
                <a:uFillTx/>
                <a:latin typeface="+mj-lt"/>
              </a:rPr>
              <a:t> Le capital de départ est appelé « </a:t>
            </a:r>
            <a:r>
              <a:rPr kumimoji="0" lang="fr-FR" b="1" i="0" u="none" strike="noStrike" kern="0" cap="none" spc="0" normalizeH="0" baseline="0" noProof="0" dirty="0">
                <a:ln>
                  <a:noFill/>
                </a:ln>
                <a:effectLst/>
                <a:uLnTx/>
                <a:uFillTx/>
                <a:latin typeface="+mj-lt"/>
              </a:rPr>
              <a:t>valeur nominale </a:t>
            </a:r>
            <a:r>
              <a:rPr kumimoji="0" lang="fr-FR" b="0" i="0" u="none" strike="noStrike" kern="0" cap="none" spc="0" normalizeH="0" baseline="0" noProof="0" dirty="0">
                <a:ln>
                  <a:noFill/>
                </a:ln>
                <a:effectLst/>
                <a:uLnTx/>
                <a:uFillTx/>
                <a:latin typeface="+mj-lt"/>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i="0" u="none" strike="noStrike" kern="0" cap="none" spc="0" normalizeH="0" baseline="0" noProof="0" dirty="0">
                <a:ln>
                  <a:noFill/>
                </a:ln>
                <a:solidFill>
                  <a:schemeClr val="tx2"/>
                </a:solidFill>
                <a:effectLst/>
                <a:uLnTx/>
                <a:uFillTx/>
                <a:latin typeface="+mj-lt"/>
              </a:rPr>
              <a:t>&gt; </a:t>
            </a:r>
            <a:r>
              <a:rPr kumimoji="0" lang="fr-FR" b="1" i="0" u="none" strike="noStrike" kern="0" cap="none" spc="0" normalizeH="0" baseline="0" noProof="0" dirty="0">
                <a:ln>
                  <a:noFill/>
                </a:ln>
                <a:effectLst/>
                <a:uLnTx/>
                <a:uFillTx/>
                <a:latin typeface="+mj-lt"/>
              </a:rPr>
              <a:t>Le cours de l’obligation </a:t>
            </a:r>
            <a:r>
              <a:rPr kumimoji="0" lang="fr-FR" b="0" i="0" u="none" strike="noStrike" kern="0" cap="none" spc="0" normalizeH="0" baseline="0" noProof="0" dirty="0">
                <a:ln>
                  <a:noFill/>
                </a:ln>
                <a:effectLst/>
                <a:uLnTx/>
                <a:uFillTx/>
                <a:latin typeface="+mj-lt"/>
              </a:rPr>
              <a:t>correspond au prix auquel s’échange l’obligation.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schemeClr val="tx2"/>
                </a:solidFill>
                <a:effectLst/>
                <a:uLnTx/>
                <a:uFillTx/>
                <a:latin typeface="+mj-lt"/>
              </a:rPr>
              <a:t>&gt; </a:t>
            </a:r>
            <a:r>
              <a:rPr kumimoji="0" lang="fr-FR" b="0" i="0" u="none" strike="noStrike" kern="0" cap="none" spc="0" normalizeH="0" baseline="0" noProof="0" dirty="0">
                <a:ln>
                  <a:noFill/>
                </a:ln>
                <a:effectLst/>
                <a:uLnTx/>
                <a:uFillTx/>
                <a:latin typeface="+mj-lt"/>
              </a:rPr>
              <a:t>La durée de la vie d'une obligation correspond à </a:t>
            </a:r>
            <a:r>
              <a:rPr kumimoji="0" lang="fr-FR" b="1" i="0" u="none" strike="noStrike" kern="0" cap="none" spc="0" normalizeH="0" baseline="0" noProof="0" dirty="0">
                <a:ln>
                  <a:noFill/>
                </a:ln>
                <a:effectLst/>
                <a:uLnTx/>
                <a:uFillTx/>
                <a:latin typeface="+mj-lt"/>
              </a:rPr>
              <a:t>sa maturité.</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schemeClr val="tx2"/>
                </a:solidFill>
                <a:effectLst/>
                <a:uLnTx/>
                <a:uFillTx/>
                <a:latin typeface="+mj-lt"/>
              </a:rPr>
              <a:t>&gt; </a:t>
            </a:r>
            <a:r>
              <a:rPr kumimoji="0" lang="fr-FR" b="0" i="0" u="none" strike="noStrike" kern="0" cap="none" spc="0" normalizeH="0" baseline="0" noProof="0" dirty="0">
                <a:ln>
                  <a:noFill/>
                </a:ln>
                <a:effectLst/>
                <a:uLnTx/>
                <a:uFillTx/>
                <a:latin typeface="+mj-lt"/>
              </a:rPr>
              <a:t>Le taux d’intérêt qui vous rémunère est appelé </a:t>
            </a:r>
            <a:r>
              <a:rPr kumimoji="0" lang="fr-FR" b="1" i="0" u="none" strike="noStrike" kern="0" cap="none" spc="0" normalizeH="0" baseline="0" noProof="0" dirty="0">
                <a:ln>
                  <a:noFill/>
                </a:ln>
                <a:effectLst/>
                <a:uLnTx/>
                <a:uFillTx/>
                <a:latin typeface="+mj-lt"/>
              </a:rPr>
              <a:t>un coupon</a:t>
            </a:r>
            <a:r>
              <a:rPr kumimoji="0" lang="fr-FR" b="0" i="0" u="none" strike="noStrike" kern="0" cap="none" spc="0" normalizeH="0" baseline="0" noProof="0" dirty="0">
                <a:ln>
                  <a:noFill/>
                </a:ln>
                <a:effectLst/>
                <a:uLnTx/>
                <a:uFillTx/>
                <a:latin typeface="+mj-lt"/>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i="0" u="none" strike="noStrike" kern="0" cap="none" spc="0" normalizeH="0" baseline="0" noProof="0" dirty="0">
              <a:ln>
                <a:noFill/>
              </a:ln>
              <a:solidFill>
                <a:schemeClr val="tx2"/>
              </a:solidFill>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i="0" u="none" strike="noStrike" kern="0" cap="none" spc="0" normalizeH="0" baseline="0" noProof="0" dirty="0">
                <a:ln>
                  <a:noFill/>
                </a:ln>
                <a:solidFill>
                  <a:schemeClr val="tx2"/>
                </a:solidFill>
                <a:effectLst/>
                <a:uLnTx/>
                <a:uFillTx/>
                <a:latin typeface="+mj-lt"/>
              </a:rPr>
              <a:t>&gt; </a:t>
            </a:r>
            <a:r>
              <a:rPr kumimoji="0" lang="fr-FR" b="1" i="0" u="none" strike="noStrike" kern="0" cap="none" spc="0" normalizeH="0" baseline="0" noProof="0" dirty="0">
                <a:ln>
                  <a:noFill/>
                </a:ln>
                <a:effectLst/>
                <a:uLnTx/>
                <a:uFillTx/>
                <a:latin typeface="+mj-lt"/>
              </a:rPr>
              <a:t>Le remboursement au pair </a:t>
            </a:r>
            <a:r>
              <a:rPr kumimoji="0" lang="fr-FR" b="0" i="0" u="none" strike="noStrike" kern="0" cap="none" spc="0" normalizeH="0" baseline="0" noProof="0" dirty="0">
                <a:ln>
                  <a:noFill/>
                </a:ln>
                <a:effectLst/>
                <a:uLnTx/>
                <a:uFillTx/>
                <a:latin typeface="+mj-lt"/>
              </a:rPr>
              <a:t>correspond au remboursement à 100 % du nominal.</a:t>
            </a:r>
          </a:p>
        </p:txBody>
      </p:sp>
    </p:spTree>
    <p:extLst>
      <p:ext uri="{BB962C8B-B14F-4D97-AF65-F5344CB8AC3E}">
        <p14:creationId xmlns:p14="http://schemas.microsoft.com/office/powerpoint/2010/main" val="34925222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r>
              <a:rPr lang="fr-FR"/>
              <a:t>Calendrier de l’émission</a:t>
            </a:r>
          </a:p>
        </p:txBody>
      </p:sp>
      <p:sp>
        <p:nvSpPr>
          <p:cNvPr id="3" name="Espace réservé du texte 2">
            <a:extLst>
              <a:ext uri="{FF2B5EF4-FFF2-40B4-BE49-F238E27FC236}">
                <a16:creationId xmlns:a16="http://schemas.microsoft.com/office/drawing/2014/main" id="{C3FD3911-6138-4B7E-B9D5-DB654C3738A7}"/>
              </a:ext>
            </a:extLst>
          </p:cNvPr>
          <p:cNvSpPr>
            <a:spLocks noGrp="1"/>
          </p:cNvSpPr>
          <p:nvPr>
            <p:ph type="body" sz="quarter" idx="12"/>
          </p:nvPr>
        </p:nvSpPr>
        <p:spPr/>
        <p:txBody>
          <a:bodyPr/>
          <a:lstStyle/>
          <a:p>
            <a:r>
              <a:rPr lang="fr-FR"/>
              <a:t>   </a:t>
            </a:r>
          </a:p>
        </p:txBody>
      </p:sp>
      <p:pic>
        <p:nvPicPr>
          <p:cNvPr id="19" name="Image 18">
            <a:extLst>
              <a:ext uri="{FF2B5EF4-FFF2-40B4-BE49-F238E27FC236}">
                <a16:creationId xmlns:a16="http://schemas.microsoft.com/office/drawing/2014/main" id="{A39CFD11-98FD-4671-AB0A-A72FF394F420}"/>
              </a:ext>
            </a:extLst>
          </p:cNvPr>
          <p:cNvPicPr>
            <a:picLocks noChangeAspect="1"/>
          </p:cNvPicPr>
          <p:nvPr/>
        </p:nvPicPr>
        <p:blipFill>
          <a:blip r:embed="rId2"/>
          <a:stretch>
            <a:fillRect/>
          </a:stretch>
        </p:blipFill>
        <p:spPr>
          <a:xfrm>
            <a:off x="11243397" y="203137"/>
            <a:ext cx="721028" cy="721028"/>
          </a:xfrm>
          <a:prstGeom prst="rect">
            <a:avLst/>
          </a:prstGeom>
        </p:spPr>
      </p:pic>
      <p:sp>
        <p:nvSpPr>
          <p:cNvPr id="18" name="Rectangle 17">
            <a:extLst>
              <a:ext uri="{FF2B5EF4-FFF2-40B4-BE49-F238E27FC236}">
                <a16:creationId xmlns:a16="http://schemas.microsoft.com/office/drawing/2014/main" id="{024E8C58-652A-413F-BB0B-371D83069CAE}"/>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cxnSp>
        <p:nvCxnSpPr>
          <p:cNvPr id="20" name="Straight Connector 3">
            <a:extLst>
              <a:ext uri="{FF2B5EF4-FFF2-40B4-BE49-F238E27FC236}">
                <a16:creationId xmlns:a16="http://schemas.microsoft.com/office/drawing/2014/main" id="{77977250-1344-4261-B5CA-63BE58E78D1B}"/>
              </a:ext>
            </a:extLst>
          </p:cNvPr>
          <p:cNvCxnSpPr>
            <a:cxnSpLocks/>
          </p:cNvCxnSpPr>
          <p:nvPr/>
        </p:nvCxnSpPr>
        <p:spPr>
          <a:xfrm>
            <a:off x="134869" y="3407428"/>
            <a:ext cx="11913792" cy="1009"/>
          </a:xfrm>
          <a:prstGeom prst="line">
            <a:avLst/>
          </a:prstGeom>
          <a:ln w="15875">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Oval 6">
            <a:extLst>
              <a:ext uri="{FF2B5EF4-FFF2-40B4-BE49-F238E27FC236}">
                <a16:creationId xmlns:a16="http://schemas.microsoft.com/office/drawing/2014/main" id="{8DE97524-3AA4-4D45-A913-D8B85BD61C52}"/>
              </a:ext>
            </a:extLst>
          </p:cNvPr>
          <p:cNvSpPr/>
          <p:nvPr/>
        </p:nvSpPr>
        <p:spPr>
          <a:xfrm>
            <a:off x="1801551" y="3251203"/>
            <a:ext cx="288000" cy="288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26" name="Oval 9">
            <a:extLst>
              <a:ext uri="{FF2B5EF4-FFF2-40B4-BE49-F238E27FC236}">
                <a16:creationId xmlns:a16="http://schemas.microsoft.com/office/drawing/2014/main" id="{92DD1BE3-B93C-4C85-A554-75FB637F8C39}"/>
              </a:ext>
            </a:extLst>
          </p:cNvPr>
          <p:cNvSpPr/>
          <p:nvPr/>
        </p:nvSpPr>
        <p:spPr>
          <a:xfrm>
            <a:off x="5445411" y="3232842"/>
            <a:ext cx="288000" cy="28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27" name="Oval 18">
            <a:extLst>
              <a:ext uri="{FF2B5EF4-FFF2-40B4-BE49-F238E27FC236}">
                <a16:creationId xmlns:a16="http://schemas.microsoft.com/office/drawing/2014/main" id="{F113E348-9932-407B-849C-0B9887723C93}"/>
              </a:ext>
            </a:extLst>
          </p:cNvPr>
          <p:cNvSpPr/>
          <p:nvPr/>
        </p:nvSpPr>
        <p:spPr>
          <a:xfrm>
            <a:off x="556365" y="3212826"/>
            <a:ext cx="288000" cy="288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31" name="Oval 27">
            <a:extLst>
              <a:ext uri="{FF2B5EF4-FFF2-40B4-BE49-F238E27FC236}">
                <a16:creationId xmlns:a16="http://schemas.microsoft.com/office/drawing/2014/main" id="{A876D660-C30C-40DC-BBE3-888E5A54D83F}"/>
              </a:ext>
            </a:extLst>
          </p:cNvPr>
          <p:cNvSpPr/>
          <p:nvPr/>
        </p:nvSpPr>
        <p:spPr>
          <a:xfrm>
            <a:off x="11248679" y="3225109"/>
            <a:ext cx="288000" cy="28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32" name="ZoneTexte 31">
            <a:extLst>
              <a:ext uri="{FF2B5EF4-FFF2-40B4-BE49-F238E27FC236}">
                <a16:creationId xmlns:a16="http://schemas.microsoft.com/office/drawing/2014/main" id="{1D1D3D3B-FEE8-49FB-9179-D6D53E6818EB}"/>
              </a:ext>
            </a:extLst>
          </p:cNvPr>
          <p:cNvSpPr txBox="1"/>
          <p:nvPr/>
        </p:nvSpPr>
        <p:spPr>
          <a:xfrm>
            <a:off x="4616433" y="3689778"/>
            <a:ext cx="1945957" cy="1333378"/>
          </a:xfrm>
          <a:prstGeom prst="rect">
            <a:avLst/>
          </a:prstGeom>
          <a:noFill/>
        </p:spPr>
        <p:txBody>
          <a:bodyPr wrap="square" rtlCol="0">
            <a:spAutoFit/>
          </a:bodyPr>
          <a:lstStyle/>
          <a:p>
            <a:pPr algn="ctr" defTabSz="1219170">
              <a:defRPr/>
            </a:pPr>
            <a:r>
              <a:rPr lang="fr-FR" sz="1400" b="1" dirty="0">
                <a:solidFill>
                  <a:srgbClr val="EAB818"/>
                </a:solidFill>
              </a:rPr>
              <a:t>21/10/2022</a:t>
            </a:r>
            <a:endParaRPr lang="fr-FR" sz="1400" b="1" kern="0" dirty="0">
              <a:solidFill>
                <a:srgbClr val="EAB818"/>
              </a:solidFill>
              <a:cs typeface="Arial"/>
              <a:sym typeface="Arial"/>
            </a:endParaRPr>
          </a:p>
          <a:p>
            <a:pPr algn="ctr" defTabSz="1219170">
              <a:defRPr/>
            </a:pPr>
            <a:endParaRPr lang="fr-FR" sz="1333" kern="0" dirty="0">
              <a:solidFill>
                <a:srgbClr val="000000"/>
              </a:solidFill>
              <a:latin typeface="Arial"/>
              <a:cs typeface="Arial"/>
              <a:sym typeface="Arial"/>
            </a:endParaRPr>
          </a:p>
          <a:p>
            <a:pPr algn="ctr" defTabSz="1219170">
              <a:defRPr/>
            </a:pPr>
            <a:r>
              <a:rPr lang="fr-FR" sz="1333" dirty="0"/>
              <a:t>Date de</a:t>
            </a:r>
          </a:p>
          <a:p>
            <a:pPr algn="ctr" defTabSz="1219170">
              <a:defRPr/>
            </a:pPr>
            <a:r>
              <a:rPr lang="fr-FR" sz="1333" dirty="0"/>
              <a:t> fin de</a:t>
            </a:r>
          </a:p>
          <a:p>
            <a:pPr algn="ctr" defTabSz="1219170">
              <a:defRPr/>
            </a:pPr>
            <a:r>
              <a:rPr lang="fr-FR" sz="1333" kern="0" dirty="0">
                <a:solidFill>
                  <a:srgbClr val="000000"/>
                </a:solidFill>
                <a:cs typeface="Arial"/>
                <a:sym typeface="Arial"/>
              </a:rPr>
              <a:t>Commercialisation</a:t>
            </a:r>
          </a:p>
          <a:p>
            <a:pPr algn="ctr" defTabSz="1219170">
              <a:defRPr/>
            </a:pPr>
            <a:r>
              <a:rPr lang="fr-FR" sz="1333" b="1" kern="0" dirty="0">
                <a:solidFill>
                  <a:srgbClr val="C00000"/>
                </a:solidFill>
                <a:cs typeface="Arial"/>
                <a:sym typeface="Arial"/>
              </a:rPr>
              <a:t>(17h)</a:t>
            </a:r>
          </a:p>
        </p:txBody>
      </p:sp>
      <p:sp>
        <p:nvSpPr>
          <p:cNvPr id="33" name="ZoneTexte 32">
            <a:extLst>
              <a:ext uri="{FF2B5EF4-FFF2-40B4-BE49-F238E27FC236}">
                <a16:creationId xmlns:a16="http://schemas.microsoft.com/office/drawing/2014/main" id="{825276AD-0A9C-4347-84FD-AD9A9950E6B5}"/>
              </a:ext>
            </a:extLst>
          </p:cNvPr>
          <p:cNvSpPr txBox="1"/>
          <p:nvPr/>
        </p:nvSpPr>
        <p:spPr>
          <a:xfrm>
            <a:off x="10499665" y="3620567"/>
            <a:ext cx="1945957" cy="1128258"/>
          </a:xfrm>
          <a:prstGeom prst="rect">
            <a:avLst/>
          </a:prstGeom>
          <a:noFill/>
        </p:spPr>
        <p:txBody>
          <a:bodyPr wrap="square" rtlCol="0">
            <a:spAutoFit/>
          </a:bodyPr>
          <a:lstStyle/>
          <a:p>
            <a:pPr algn="ctr" defTabSz="1219170">
              <a:defRPr/>
            </a:pPr>
            <a:r>
              <a:rPr lang="fr-FR" sz="1400" b="1" kern="0" dirty="0">
                <a:solidFill>
                  <a:srgbClr val="00B0F0"/>
                </a:solidFill>
                <a:latin typeface="Arial"/>
                <a:cs typeface="Arial"/>
                <a:sym typeface="Arial"/>
              </a:rPr>
              <a:t>28/10/2027</a:t>
            </a:r>
          </a:p>
          <a:p>
            <a:pPr algn="ctr" defTabSz="1219170">
              <a:defRPr/>
            </a:pPr>
            <a:endParaRPr lang="fr-FR" sz="1333" kern="0" dirty="0">
              <a:solidFill>
                <a:srgbClr val="000000"/>
              </a:solidFill>
              <a:latin typeface="Arial"/>
              <a:cs typeface="Arial"/>
              <a:sym typeface="Arial"/>
            </a:endParaRPr>
          </a:p>
          <a:p>
            <a:pPr lvl="0" algn="ctr">
              <a:defRPr/>
            </a:pPr>
            <a:r>
              <a:rPr lang="fr-FR" sz="1333" dirty="0"/>
              <a:t>Remboursement</a:t>
            </a:r>
          </a:p>
          <a:p>
            <a:pPr lvl="0" algn="ctr">
              <a:defRPr/>
            </a:pPr>
            <a:r>
              <a:rPr lang="fr-FR" sz="1333" dirty="0"/>
              <a:t>au</a:t>
            </a:r>
          </a:p>
          <a:p>
            <a:pPr lvl="0" algn="ctr">
              <a:defRPr/>
            </a:pPr>
            <a:r>
              <a:rPr lang="fr-FR" sz="1333" dirty="0"/>
              <a:t>pair</a:t>
            </a:r>
          </a:p>
        </p:txBody>
      </p:sp>
      <p:sp>
        <p:nvSpPr>
          <p:cNvPr id="34" name="ZoneTexte 33">
            <a:extLst>
              <a:ext uri="{FF2B5EF4-FFF2-40B4-BE49-F238E27FC236}">
                <a16:creationId xmlns:a16="http://schemas.microsoft.com/office/drawing/2014/main" id="{EE902879-468F-49F1-911A-5412DE0765E1}"/>
              </a:ext>
            </a:extLst>
          </p:cNvPr>
          <p:cNvSpPr txBox="1"/>
          <p:nvPr/>
        </p:nvSpPr>
        <p:spPr>
          <a:xfrm>
            <a:off x="1153763" y="3622467"/>
            <a:ext cx="1583577" cy="1743619"/>
          </a:xfrm>
          <a:prstGeom prst="rect">
            <a:avLst/>
          </a:prstGeom>
          <a:noFill/>
        </p:spPr>
        <p:txBody>
          <a:bodyPr wrap="square" rtlCol="0">
            <a:spAutoFit/>
          </a:bodyPr>
          <a:lstStyle/>
          <a:p>
            <a:pPr algn="ctr" defTabSz="1219170">
              <a:defRPr/>
            </a:pPr>
            <a:r>
              <a:rPr lang="fr-FR" sz="1400" b="1" dirty="0">
                <a:solidFill>
                  <a:srgbClr val="EAB818"/>
                </a:solidFill>
              </a:rPr>
              <a:t>21/09/2022</a:t>
            </a:r>
            <a:endParaRPr lang="fr-FR" sz="1400" b="1" kern="0" dirty="0">
              <a:solidFill>
                <a:srgbClr val="EAB818"/>
              </a:solidFill>
              <a:cs typeface="Arial"/>
              <a:sym typeface="Arial"/>
            </a:endParaRPr>
          </a:p>
          <a:p>
            <a:pPr algn="ctr" defTabSz="1219170">
              <a:defRPr/>
            </a:pPr>
            <a:endParaRPr lang="fr-FR" sz="1333" kern="0" dirty="0">
              <a:solidFill>
                <a:srgbClr val="000000"/>
              </a:solidFill>
              <a:latin typeface="Arial"/>
              <a:cs typeface="Arial"/>
              <a:sym typeface="Arial"/>
            </a:endParaRPr>
          </a:p>
          <a:p>
            <a:pPr algn="ctr" defTabSz="1219170">
              <a:defRPr/>
            </a:pPr>
            <a:r>
              <a:rPr lang="fr-FR" sz="1333" dirty="0"/>
              <a:t>Date de </a:t>
            </a:r>
          </a:p>
          <a:p>
            <a:pPr algn="ctr" defTabSz="1219170">
              <a:defRPr/>
            </a:pPr>
            <a:r>
              <a:rPr lang="fr-FR" sz="1333" dirty="0"/>
              <a:t>début</a:t>
            </a:r>
          </a:p>
          <a:p>
            <a:pPr algn="ctr" defTabSz="1219170">
              <a:defRPr/>
            </a:pPr>
            <a:r>
              <a:rPr lang="fr-FR" sz="1333" dirty="0"/>
              <a:t>d</a:t>
            </a:r>
            <a:r>
              <a:rPr lang="fr-FR" sz="1333" kern="0" dirty="0">
                <a:solidFill>
                  <a:srgbClr val="000000"/>
                </a:solidFill>
                <a:cs typeface="Arial"/>
                <a:sym typeface="Arial"/>
              </a:rPr>
              <a:t>e commercialisation</a:t>
            </a:r>
          </a:p>
          <a:p>
            <a:pPr algn="ctr" defTabSz="1219170">
              <a:defRPr/>
            </a:pPr>
            <a:r>
              <a:rPr lang="fr-FR" sz="1333" b="1" kern="0" dirty="0">
                <a:solidFill>
                  <a:srgbClr val="C00000"/>
                </a:solidFill>
                <a:cs typeface="Arial"/>
                <a:sym typeface="Arial"/>
              </a:rPr>
              <a:t>(9h)</a:t>
            </a:r>
          </a:p>
          <a:p>
            <a:pPr algn="ctr" defTabSz="1219170">
              <a:defRPr/>
            </a:pPr>
            <a:endParaRPr lang="fr-FR" sz="1333" kern="0" dirty="0">
              <a:solidFill>
                <a:srgbClr val="000000"/>
              </a:solidFill>
              <a:cs typeface="Arial"/>
              <a:sym typeface="Arial"/>
            </a:endParaRPr>
          </a:p>
        </p:txBody>
      </p:sp>
      <p:sp>
        <p:nvSpPr>
          <p:cNvPr id="35" name="Flèche : droite rayée 34">
            <a:extLst>
              <a:ext uri="{FF2B5EF4-FFF2-40B4-BE49-F238E27FC236}">
                <a16:creationId xmlns:a16="http://schemas.microsoft.com/office/drawing/2014/main" id="{157C4C86-6080-4E54-A46E-A6522F768E53}"/>
              </a:ext>
            </a:extLst>
          </p:cNvPr>
          <p:cNvSpPr/>
          <p:nvPr/>
        </p:nvSpPr>
        <p:spPr>
          <a:xfrm>
            <a:off x="1876319" y="2351244"/>
            <a:ext cx="3962621" cy="738135"/>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dirty="0">
                <a:solidFill>
                  <a:schemeClr val="tx1"/>
                </a:solidFill>
              </a:rPr>
              <a:t>Période de commercialisation</a:t>
            </a:r>
          </a:p>
        </p:txBody>
      </p:sp>
      <p:sp>
        <p:nvSpPr>
          <p:cNvPr id="36" name="Flèche : droite rayée 35">
            <a:extLst>
              <a:ext uri="{FF2B5EF4-FFF2-40B4-BE49-F238E27FC236}">
                <a16:creationId xmlns:a16="http://schemas.microsoft.com/office/drawing/2014/main" id="{C3D42648-9C29-498C-B0F3-80CF728F99E4}"/>
              </a:ext>
            </a:extLst>
          </p:cNvPr>
          <p:cNvSpPr/>
          <p:nvPr/>
        </p:nvSpPr>
        <p:spPr>
          <a:xfrm>
            <a:off x="7882358" y="2368827"/>
            <a:ext cx="3499467" cy="719848"/>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a:solidFill>
                  <a:schemeClr val="tx1"/>
                </a:solidFill>
              </a:rPr>
              <a:t>Paiement de coupons trimestriels</a:t>
            </a:r>
          </a:p>
        </p:txBody>
      </p:sp>
      <p:sp>
        <p:nvSpPr>
          <p:cNvPr id="37" name="Flèche : droite rayée 36">
            <a:extLst>
              <a:ext uri="{FF2B5EF4-FFF2-40B4-BE49-F238E27FC236}">
                <a16:creationId xmlns:a16="http://schemas.microsoft.com/office/drawing/2014/main" id="{97C2AD2F-EC80-44AF-BC55-5EAAB67B903D}"/>
              </a:ext>
            </a:extLst>
          </p:cNvPr>
          <p:cNvSpPr/>
          <p:nvPr/>
        </p:nvSpPr>
        <p:spPr>
          <a:xfrm>
            <a:off x="24920" y="2450179"/>
            <a:ext cx="1025364" cy="571964"/>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67">
                <a:solidFill>
                  <a:schemeClr val="tx1"/>
                </a:solidFill>
              </a:rPr>
              <a:t>AMF</a:t>
            </a:r>
          </a:p>
        </p:txBody>
      </p:sp>
      <p:sp>
        <p:nvSpPr>
          <p:cNvPr id="38" name="ZoneTexte 37">
            <a:extLst>
              <a:ext uri="{FF2B5EF4-FFF2-40B4-BE49-F238E27FC236}">
                <a16:creationId xmlns:a16="http://schemas.microsoft.com/office/drawing/2014/main" id="{71338AA7-64C4-4EAE-B239-3DA755C4C1E8}"/>
              </a:ext>
            </a:extLst>
          </p:cNvPr>
          <p:cNvSpPr txBox="1"/>
          <p:nvPr/>
        </p:nvSpPr>
        <p:spPr>
          <a:xfrm>
            <a:off x="137494" y="3631226"/>
            <a:ext cx="1162373" cy="1538498"/>
          </a:xfrm>
          <a:prstGeom prst="rect">
            <a:avLst/>
          </a:prstGeom>
          <a:noFill/>
        </p:spPr>
        <p:txBody>
          <a:bodyPr wrap="square" rtlCol="0">
            <a:spAutoFit/>
          </a:bodyPr>
          <a:lstStyle/>
          <a:p>
            <a:pPr algn="ctr" defTabSz="1219170">
              <a:defRPr/>
            </a:pPr>
            <a:r>
              <a:rPr lang="fr-FR" sz="1400" b="1" dirty="0">
                <a:solidFill>
                  <a:srgbClr val="FF0000"/>
                </a:solidFill>
              </a:rPr>
              <a:t>20/09/2022</a:t>
            </a:r>
            <a:endParaRPr lang="fr-FR" sz="1400" b="1" kern="0" dirty="0">
              <a:solidFill>
                <a:srgbClr val="FF0000"/>
              </a:solidFill>
              <a:cs typeface="Arial"/>
              <a:sym typeface="Arial"/>
            </a:endParaRPr>
          </a:p>
          <a:p>
            <a:pPr algn="ctr" defTabSz="1219170">
              <a:defRPr/>
            </a:pPr>
            <a:endParaRPr lang="fr-FR" sz="1333" kern="0" dirty="0">
              <a:solidFill>
                <a:srgbClr val="000000"/>
              </a:solidFill>
              <a:latin typeface="Arial"/>
              <a:cs typeface="Arial"/>
              <a:sym typeface="Arial"/>
            </a:endParaRPr>
          </a:p>
          <a:p>
            <a:pPr algn="ctr" defTabSz="1219170">
              <a:defRPr/>
            </a:pPr>
            <a:r>
              <a:rPr lang="fr-FR" sz="1333" dirty="0"/>
              <a:t>Visa AMF</a:t>
            </a:r>
          </a:p>
          <a:p>
            <a:pPr algn="ctr" defTabSz="1219170">
              <a:defRPr/>
            </a:pPr>
            <a:r>
              <a:rPr lang="fr-FR" sz="1333" kern="0" dirty="0">
                <a:solidFill>
                  <a:srgbClr val="000000"/>
                </a:solidFill>
                <a:cs typeface="Arial"/>
                <a:sym typeface="Arial"/>
              </a:rPr>
              <a:t>Fixation des conditions de marché (taux) </a:t>
            </a:r>
          </a:p>
        </p:txBody>
      </p:sp>
      <p:sp>
        <p:nvSpPr>
          <p:cNvPr id="39" name="Oval 9">
            <a:extLst>
              <a:ext uri="{FF2B5EF4-FFF2-40B4-BE49-F238E27FC236}">
                <a16:creationId xmlns:a16="http://schemas.microsoft.com/office/drawing/2014/main" id="{41750AA0-62FB-4E60-948F-9176C68BD852}"/>
              </a:ext>
            </a:extLst>
          </p:cNvPr>
          <p:cNvSpPr/>
          <p:nvPr/>
        </p:nvSpPr>
        <p:spPr>
          <a:xfrm>
            <a:off x="7044973" y="3244426"/>
            <a:ext cx="288000" cy="288000"/>
          </a:xfrm>
          <a:prstGeom prst="ellips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3600" kern="0">
              <a:solidFill>
                <a:srgbClr val="FFFFFF"/>
              </a:solidFill>
              <a:latin typeface="Arial"/>
              <a:sym typeface="Arial"/>
            </a:endParaRPr>
          </a:p>
        </p:txBody>
      </p:sp>
      <p:sp>
        <p:nvSpPr>
          <p:cNvPr id="40" name="ZoneTexte 39">
            <a:extLst>
              <a:ext uri="{FF2B5EF4-FFF2-40B4-BE49-F238E27FC236}">
                <a16:creationId xmlns:a16="http://schemas.microsoft.com/office/drawing/2014/main" id="{16805358-3A5E-455F-B90C-431335969F5D}"/>
              </a:ext>
            </a:extLst>
          </p:cNvPr>
          <p:cNvSpPr txBox="1"/>
          <p:nvPr/>
        </p:nvSpPr>
        <p:spPr>
          <a:xfrm>
            <a:off x="6397364" y="3715657"/>
            <a:ext cx="1657852" cy="923138"/>
          </a:xfrm>
          <a:prstGeom prst="rect">
            <a:avLst/>
          </a:prstGeom>
          <a:noFill/>
        </p:spPr>
        <p:txBody>
          <a:bodyPr wrap="square" rtlCol="0">
            <a:spAutoFit/>
          </a:bodyPr>
          <a:lstStyle/>
          <a:p>
            <a:pPr algn="ctr" defTabSz="1219170">
              <a:defRPr/>
            </a:pPr>
            <a:r>
              <a:rPr lang="fr-FR" sz="1400" b="1" dirty="0">
                <a:solidFill>
                  <a:srgbClr val="00B050"/>
                </a:solidFill>
              </a:rPr>
              <a:t>28/10/2022</a:t>
            </a:r>
            <a:endParaRPr lang="fr-FR" sz="1400" b="1" kern="0" dirty="0">
              <a:solidFill>
                <a:srgbClr val="00B050"/>
              </a:solidFill>
              <a:cs typeface="Arial"/>
              <a:sym typeface="Arial"/>
            </a:endParaRPr>
          </a:p>
          <a:p>
            <a:pPr algn="ctr" defTabSz="1219170">
              <a:defRPr/>
            </a:pPr>
            <a:endParaRPr lang="fr-FR" sz="1333" kern="0" dirty="0">
              <a:solidFill>
                <a:srgbClr val="000000"/>
              </a:solidFill>
              <a:latin typeface="Arial"/>
              <a:cs typeface="Arial"/>
              <a:sym typeface="Arial"/>
            </a:endParaRPr>
          </a:p>
          <a:p>
            <a:pPr algn="ctr" defTabSz="1219170">
              <a:defRPr/>
            </a:pPr>
            <a:r>
              <a:rPr lang="fr-FR" sz="1333" dirty="0"/>
              <a:t>Date de</a:t>
            </a:r>
          </a:p>
          <a:p>
            <a:pPr algn="ctr" defTabSz="1219170">
              <a:defRPr/>
            </a:pPr>
            <a:r>
              <a:rPr lang="fr-FR" sz="1333" dirty="0"/>
              <a:t> règlement/livraison</a:t>
            </a:r>
            <a:endParaRPr lang="fr-FR" sz="1333" kern="0" dirty="0">
              <a:solidFill>
                <a:srgbClr val="000000"/>
              </a:solidFill>
              <a:cs typeface="Arial"/>
              <a:sym typeface="Arial"/>
            </a:endParaRPr>
          </a:p>
        </p:txBody>
      </p:sp>
    </p:spTree>
    <p:extLst>
      <p:ext uri="{BB962C8B-B14F-4D97-AF65-F5344CB8AC3E}">
        <p14:creationId xmlns:p14="http://schemas.microsoft.com/office/powerpoint/2010/main" val="33073028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B5BD21D-CFB6-4AE9-8A67-1B0E16309270}"/>
              </a:ext>
            </a:extLst>
          </p:cNvPr>
          <p:cNvSpPr>
            <a:spLocks noGrp="1"/>
          </p:cNvSpPr>
          <p:nvPr>
            <p:ph type="ctrTitle"/>
          </p:nvPr>
        </p:nvSpPr>
        <p:spPr/>
        <p:txBody>
          <a:bodyPr/>
          <a:lstStyle/>
          <a:p>
            <a:r>
              <a:rPr lang="fr-FR" sz="4400">
                <a:latin typeface="Montserrat ExtraBold"/>
              </a:rPr>
              <a:t>PARCOURS DE SOUSCRIPTION DANS PLATINE</a:t>
            </a:r>
            <a:endParaRPr lang="fr-FR"/>
          </a:p>
        </p:txBody>
      </p:sp>
    </p:spTree>
    <p:extLst>
      <p:ext uri="{BB962C8B-B14F-4D97-AF65-F5344CB8AC3E}">
        <p14:creationId xmlns:p14="http://schemas.microsoft.com/office/powerpoint/2010/main" val="3968707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Etablissements TOPAZE</a:t>
            </a:r>
          </a:p>
        </p:txBody>
      </p:sp>
      <p:pic>
        <p:nvPicPr>
          <p:cNvPr id="23" name="Image 22">
            <a:extLst>
              <a:ext uri="{FF2B5EF4-FFF2-40B4-BE49-F238E27FC236}">
                <a16:creationId xmlns:a16="http://schemas.microsoft.com/office/drawing/2014/main" id="{A445DAD5-CB3B-4502-8B18-F16DC1554681}"/>
              </a:ext>
            </a:extLst>
          </p:cNvPr>
          <p:cNvPicPr>
            <a:picLocks noChangeAspect="1"/>
          </p:cNvPicPr>
          <p:nvPr/>
        </p:nvPicPr>
        <p:blipFill>
          <a:blip r:embed="rId2"/>
          <a:stretch>
            <a:fillRect/>
          </a:stretch>
        </p:blipFill>
        <p:spPr>
          <a:xfrm>
            <a:off x="11230668" y="345772"/>
            <a:ext cx="423068" cy="423068"/>
          </a:xfrm>
          <a:prstGeom prst="rect">
            <a:avLst/>
          </a:prstGeom>
        </p:spPr>
      </p:pic>
      <p:sp>
        <p:nvSpPr>
          <p:cNvPr id="5" name="Rectangle 4">
            <a:extLst>
              <a:ext uri="{FF2B5EF4-FFF2-40B4-BE49-F238E27FC236}">
                <a16:creationId xmlns:a16="http://schemas.microsoft.com/office/drawing/2014/main" id="{D50881CF-7989-4D0A-B8ED-D5E2363C1006}"/>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pic>
        <p:nvPicPr>
          <p:cNvPr id="7" name="Image 6">
            <a:extLst>
              <a:ext uri="{FF2B5EF4-FFF2-40B4-BE49-F238E27FC236}">
                <a16:creationId xmlns:a16="http://schemas.microsoft.com/office/drawing/2014/main" id="{003B9024-75BF-43BB-8FF0-8DA6E9D63B59}"/>
              </a:ext>
            </a:extLst>
          </p:cNvPr>
          <p:cNvPicPr>
            <a:picLocks noChangeAspect="1"/>
          </p:cNvPicPr>
          <p:nvPr/>
        </p:nvPicPr>
        <p:blipFill>
          <a:blip r:embed="rId3"/>
          <a:stretch>
            <a:fillRect/>
          </a:stretch>
        </p:blipFill>
        <p:spPr>
          <a:xfrm>
            <a:off x="1549037" y="978058"/>
            <a:ext cx="8900932" cy="5416952"/>
          </a:xfrm>
          <a:prstGeom prst="rect">
            <a:avLst/>
          </a:prstGeom>
        </p:spPr>
      </p:pic>
    </p:spTree>
    <p:extLst>
      <p:ext uri="{BB962C8B-B14F-4D97-AF65-F5344CB8AC3E}">
        <p14:creationId xmlns:p14="http://schemas.microsoft.com/office/powerpoint/2010/main" val="31141406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328767" y="2972840"/>
            <a:ext cx="8627757" cy="2208245"/>
          </a:xfrm>
        </p:spPr>
        <p:txBody>
          <a:bodyPr/>
          <a:lstStyle/>
          <a:p>
            <a:r>
              <a:rPr lang="fr-FR" dirty="0" err="1"/>
              <a:t>our</a:t>
            </a:r>
            <a:r>
              <a:rPr lang="fr-FR" dirty="0"/>
              <a:t> les établissements qui n’ont pas pris la prestation Topaze « saisie / contrôle »</a:t>
            </a:r>
          </a:p>
        </p:txBody>
      </p:sp>
      <p:sp>
        <p:nvSpPr>
          <p:cNvPr id="5" name="Espace réservé du texte 1">
            <a:extLst>
              <a:ext uri="{FF2B5EF4-FFF2-40B4-BE49-F238E27FC236}">
                <a16:creationId xmlns:a16="http://schemas.microsoft.com/office/drawing/2014/main" id="{3AA7D5D8-9F16-45CF-8D9C-3962696371FB}"/>
              </a:ext>
            </a:extLst>
          </p:cNvPr>
          <p:cNvSpPr>
            <a:spLocks noGrp="1"/>
          </p:cNvSpPr>
          <p:nvPr>
            <p:ph type="body" sz="quarter" idx="12"/>
          </p:nvPr>
        </p:nvSpPr>
        <p:spPr>
          <a:xfrm>
            <a:off x="2200658" y="2505919"/>
            <a:ext cx="1128109" cy="1113709"/>
          </a:xfrm>
        </p:spPr>
        <p:txBody>
          <a:bodyPr/>
          <a:lstStyle/>
          <a:p>
            <a:r>
              <a:rPr lang="fr-FR" dirty="0">
                <a:solidFill>
                  <a:srgbClr val="7030A0"/>
                </a:solidFill>
                <a:latin typeface="Montserrat SemiBold"/>
                <a:cs typeface="Arial"/>
              </a:rPr>
              <a:t>P</a:t>
            </a:r>
            <a:endParaRPr lang="fr-FR" dirty="0">
              <a:solidFill>
                <a:srgbClr val="7030A0"/>
              </a:solidFill>
            </a:endParaRPr>
          </a:p>
        </p:txBody>
      </p:sp>
      <p:sp>
        <p:nvSpPr>
          <p:cNvPr id="6" name="Rectangle 5">
            <a:extLst>
              <a:ext uri="{FF2B5EF4-FFF2-40B4-BE49-F238E27FC236}">
                <a16:creationId xmlns:a16="http://schemas.microsoft.com/office/drawing/2014/main" id="{BCDD9250-7675-492C-872B-8BF7745ECA92}"/>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595123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9"/>
            <a:ext cx="4474159" cy="291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rPr>
              <a:t>2 accès possibles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Via la liste des émissions  ou</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Via l’accès directement à la création d’une souscription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24998" y="2719360"/>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3F9882A4-9249-4AB8-BC83-FF4731C3E8F8}"/>
              </a:ext>
            </a:extLst>
          </p:cNvPr>
          <p:cNvPicPr>
            <a:picLocks noChangeAspect="1"/>
          </p:cNvPicPr>
          <p:nvPr/>
        </p:nvPicPr>
        <p:blipFill>
          <a:blip r:embed="rId2"/>
          <a:stretch>
            <a:fillRect/>
          </a:stretch>
        </p:blipFill>
        <p:spPr>
          <a:xfrm>
            <a:off x="340120" y="2414005"/>
            <a:ext cx="2997200" cy="901700"/>
          </a:xfrm>
          <a:prstGeom prst="rect">
            <a:avLst/>
          </a:prstGeom>
        </p:spPr>
      </p:pic>
      <p:pic>
        <p:nvPicPr>
          <p:cNvPr id="6" name="Image 5">
            <a:extLst>
              <a:ext uri="{FF2B5EF4-FFF2-40B4-BE49-F238E27FC236}">
                <a16:creationId xmlns:a16="http://schemas.microsoft.com/office/drawing/2014/main" id="{1D78422B-19E2-43C3-806F-9F49E18D623E}"/>
              </a:ext>
            </a:extLst>
          </p:cNvPr>
          <p:cNvPicPr>
            <a:picLocks noChangeAspect="1"/>
          </p:cNvPicPr>
          <p:nvPr/>
        </p:nvPicPr>
        <p:blipFill>
          <a:blip r:embed="rId3"/>
          <a:stretch>
            <a:fillRect/>
          </a:stretch>
        </p:blipFill>
        <p:spPr>
          <a:xfrm>
            <a:off x="5270283" y="2250832"/>
            <a:ext cx="6869735" cy="1064873"/>
          </a:xfrm>
          <a:prstGeom prst="rect">
            <a:avLst/>
          </a:prstGeom>
        </p:spPr>
      </p:pic>
      <p:sp>
        <p:nvSpPr>
          <p:cNvPr id="8" name="ZoneTexte 7">
            <a:extLst>
              <a:ext uri="{FF2B5EF4-FFF2-40B4-BE49-F238E27FC236}">
                <a16:creationId xmlns:a16="http://schemas.microsoft.com/office/drawing/2014/main" id="{E03A15D7-17D3-47AE-B635-686F739C0AED}"/>
              </a:ext>
            </a:extLst>
          </p:cNvPr>
          <p:cNvSpPr txBox="1"/>
          <p:nvPr/>
        </p:nvSpPr>
        <p:spPr>
          <a:xfrm>
            <a:off x="5261803" y="3503722"/>
            <a:ext cx="6357068"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Cliquer sur le code valeur permet d’accéder directement à l’écran de souscription avec le code valeur pré-alimenté</a:t>
            </a:r>
          </a:p>
        </p:txBody>
      </p:sp>
      <p:cxnSp>
        <p:nvCxnSpPr>
          <p:cNvPr id="29" name="Connecteur droit avec flèche 28">
            <a:extLst>
              <a:ext uri="{FF2B5EF4-FFF2-40B4-BE49-F238E27FC236}">
                <a16:creationId xmlns:a16="http://schemas.microsoft.com/office/drawing/2014/main" id="{94669231-E2A0-4615-BAB9-4FD152372380}"/>
              </a:ext>
            </a:extLst>
          </p:cNvPr>
          <p:cNvCxnSpPr/>
          <p:nvPr/>
        </p:nvCxnSpPr>
        <p:spPr bwMode="auto">
          <a:xfrm>
            <a:off x="4516517" y="441269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10" name="Image 9">
            <a:extLst>
              <a:ext uri="{FF2B5EF4-FFF2-40B4-BE49-F238E27FC236}">
                <a16:creationId xmlns:a16="http://schemas.microsoft.com/office/drawing/2014/main" id="{CBDEC3BA-E7D2-4C4E-B8AE-D818A8839528}"/>
              </a:ext>
            </a:extLst>
          </p:cNvPr>
          <p:cNvPicPr>
            <a:picLocks noChangeAspect="1"/>
          </p:cNvPicPr>
          <p:nvPr/>
        </p:nvPicPr>
        <p:blipFill>
          <a:blip r:embed="rId4"/>
          <a:stretch>
            <a:fillRect/>
          </a:stretch>
        </p:blipFill>
        <p:spPr>
          <a:xfrm>
            <a:off x="5270283" y="4063336"/>
            <a:ext cx="6869735" cy="1451048"/>
          </a:xfrm>
          <a:prstGeom prst="rect">
            <a:avLst/>
          </a:prstGeom>
        </p:spPr>
      </p:pic>
      <p:sp>
        <p:nvSpPr>
          <p:cNvPr id="30" name="ZoneTexte 29">
            <a:extLst>
              <a:ext uri="{FF2B5EF4-FFF2-40B4-BE49-F238E27FC236}">
                <a16:creationId xmlns:a16="http://schemas.microsoft.com/office/drawing/2014/main" id="{E1252F1B-BE68-41D5-9081-1A4711A32506}"/>
              </a:ext>
            </a:extLst>
          </p:cNvPr>
          <p:cNvSpPr txBox="1"/>
          <p:nvPr/>
        </p:nvSpPr>
        <p:spPr>
          <a:xfrm>
            <a:off x="5141969" y="5621224"/>
            <a:ext cx="6357068" cy="64633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En accès direct à la souscription le code valeur est pré-alimenté s’il n’y a qu’un émission en cours sinon l’émission est à choisir dans la liste des codes valeurs dont une émission est en cours pour l’établissement</a:t>
            </a:r>
          </a:p>
        </p:txBody>
      </p:sp>
      <p:sp>
        <p:nvSpPr>
          <p:cNvPr id="31" name="ZoneTexte 30">
            <a:extLst>
              <a:ext uri="{FF2B5EF4-FFF2-40B4-BE49-F238E27FC236}">
                <a16:creationId xmlns:a16="http://schemas.microsoft.com/office/drawing/2014/main" id="{A16D2CA3-3A69-43CA-814E-48B533CEF4E2}"/>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C05C4396-8C8B-452A-ABCA-E0F363A7E615}"/>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03839886-A624-4637-8BDE-F4C6DF7E535E}"/>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8A2A2604-D5B6-41AB-8D7F-74047C59AA5B}"/>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6D926662-5B84-4763-8A1D-40C4D890BA56}"/>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EC839D43-84C6-4AD1-8EB0-EB46709DB925}"/>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7FE0550E-390B-4E94-A248-99EC1CB03F5A}"/>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CA69B7DF-384B-41A8-BCC3-B593540C8BA3}"/>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6AE0E734-7769-401E-85D8-FA2A4B3A50E7}"/>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9" name="Image 8" descr="Une image contenant texte, clipart&#10;&#10;Description générée automatiquement">
            <a:extLst>
              <a:ext uri="{FF2B5EF4-FFF2-40B4-BE49-F238E27FC236}">
                <a16:creationId xmlns:a16="http://schemas.microsoft.com/office/drawing/2014/main" id="{DB51FC7D-6F16-1173-A340-16B0EB3C38D4}"/>
              </a:ext>
            </a:extLst>
          </p:cNvPr>
          <p:cNvPicPr>
            <a:picLocks noChangeAspect="1"/>
          </p:cNvPicPr>
          <p:nvPr/>
        </p:nvPicPr>
        <p:blipFill>
          <a:blip r:embed="rId5"/>
          <a:stretch>
            <a:fillRect/>
          </a:stretch>
        </p:blipFill>
        <p:spPr>
          <a:xfrm>
            <a:off x="11202992" y="154642"/>
            <a:ext cx="721028" cy="721028"/>
          </a:xfrm>
          <a:prstGeom prst="rect">
            <a:avLst/>
          </a:prstGeom>
        </p:spPr>
      </p:pic>
      <p:sp>
        <p:nvSpPr>
          <p:cNvPr id="23" name="Rectangle 22">
            <a:extLst>
              <a:ext uri="{FF2B5EF4-FFF2-40B4-BE49-F238E27FC236}">
                <a16:creationId xmlns:a16="http://schemas.microsoft.com/office/drawing/2014/main" id="{D88FC0FB-4856-4701-BC6A-BD5BBF8F0677}"/>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8767720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413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dirty="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-&gt; La souscription peut être saisie en quantité ou en montant. La saisie du montant est une aide à la saisie , la souscription sera créée en carnet émission systématiquement en quantité entière.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-&gt; Fonction des paramétrages réalisés pour l’établissement, génération des alertes Ordre inhabituel et demande de saisie du contexte de l’ordre.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dirty="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24998" y="2719360"/>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cxnSp>
        <p:nvCxnSpPr>
          <p:cNvPr id="29" name="Connecteur droit avec flèche 28">
            <a:extLst>
              <a:ext uri="{FF2B5EF4-FFF2-40B4-BE49-F238E27FC236}">
                <a16:creationId xmlns:a16="http://schemas.microsoft.com/office/drawing/2014/main" id="{94669231-E2A0-4615-BAB9-4FD152372380}"/>
              </a:ext>
            </a:extLst>
          </p:cNvPr>
          <p:cNvCxnSpPr/>
          <p:nvPr/>
        </p:nvCxnSpPr>
        <p:spPr bwMode="auto">
          <a:xfrm>
            <a:off x="4524998" y="5079607"/>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17" name="Image 16">
            <a:extLst>
              <a:ext uri="{FF2B5EF4-FFF2-40B4-BE49-F238E27FC236}">
                <a16:creationId xmlns:a16="http://schemas.microsoft.com/office/drawing/2014/main" id="{4AA295E7-D97C-4237-92B6-6D4F39EB0105}"/>
              </a:ext>
            </a:extLst>
          </p:cNvPr>
          <p:cNvPicPr>
            <a:picLocks noChangeAspect="1"/>
          </p:cNvPicPr>
          <p:nvPr/>
        </p:nvPicPr>
        <p:blipFill>
          <a:blip r:embed="rId2"/>
          <a:stretch>
            <a:fillRect/>
          </a:stretch>
        </p:blipFill>
        <p:spPr>
          <a:xfrm>
            <a:off x="5261268" y="2107706"/>
            <a:ext cx="6800411" cy="1223309"/>
          </a:xfrm>
          <a:prstGeom prst="rect">
            <a:avLst/>
          </a:prstGeom>
          <a:ln>
            <a:solidFill>
              <a:schemeClr val="tx1"/>
            </a:solidFill>
          </a:ln>
        </p:spPr>
      </p:pic>
      <p:pic>
        <p:nvPicPr>
          <p:cNvPr id="31" name="Image 30">
            <a:extLst>
              <a:ext uri="{FF2B5EF4-FFF2-40B4-BE49-F238E27FC236}">
                <a16:creationId xmlns:a16="http://schemas.microsoft.com/office/drawing/2014/main" id="{656AB7E8-3F18-4886-9CBE-3AF49771F6BD}"/>
              </a:ext>
            </a:extLst>
          </p:cNvPr>
          <p:cNvPicPr>
            <a:picLocks noChangeAspect="1"/>
          </p:cNvPicPr>
          <p:nvPr/>
        </p:nvPicPr>
        <p:blipFill>
          <a:blip r:embed="rId3"/>
          <a:stretch>
            <a:fillRect/>
          </a:stretch>
        </p:blipFill>
        <p:spPr>
          <a:xfrm>
            <a:off x="5270285" y="4062293"/>
            <a:ext cx="6800412" cy="1810611"/>
          </a:xfrm>
          <a:prstGeom prst="rect">
            <a:avLst/>
          </a:prstGeom>
          <a:ln>
            <a:solidFill>
              <a:schemeClr val="tx1"/>
            </a:solidFill>
          </a:ln>
        </p:spPr>
      </p:pic>
      <p:sp>
        <p:nvSpPr>
          <p:cNvPr id="37" name="ZoneTexte 36">
            <a:extLst>
              <a:ext uri="{FF2B5EF4-FFF2-40B4-BE49-F238E27FC236}">
                <a16:creationId xmlns:a16="http://schemas.microsoft.com/office/drawing/2014/main" id="{0A72337F-BA96-494F-9349-855728B0F0B4}"/>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8" name="Rectangle 37">
            <a:extLst>
              <a:ext uri="{FF2B5EF4-FFF2-40B4-BE49-F238E27FC236}">
                <a16:creationId xmlns:a16="http://schemas.microsoft.com/office/drawing/2014/main" id="{877A0A6D-9D7A-4601-A466-274768F4CDB3}"/>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9" name="Rectangle 38">
            <a:extLst>
              <a:ext uri="{FF2B5EF4-FFF2-40B4-BE49-F238E27FC236}">
                <a16:creationId xmlns:a16="http://schemas.microsoft.com/office/drawing/2014/main" id="{782AC4F0-2842-4872-9220-FC8DF3627C5D}"/>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40" name="Rectangle 39">
            <a:extLst>
              <a:ext uri="{FF2B5EF4-FFF2-40B4-BE49-F238E27FC236}">
                <a16:creationId xmlns:a16="http://schemas.microsoft.com/office/drawing/2014/main" id="{E1418C17-4F97-424F-BE9D-3E3339AEC64C}"/>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41" name="Rectangle 40">
            <a:extLst>
              <a:ext uri="{FF2B5EF4-FFF2-40B4-BE49-F238E27FC236}">
                <a16:creationId xmlns:a16="http://schemas.microsoft.com/office/drawing/2014/main" id="{09126C50-B5B5-4FE0-9283-A189F8C646FF}"/>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42" name="Rectangle 41">
            <a:extLst>
              <a:ext uri="{FF2B5EF4-FFF2-40B4-BE49-F238E27FC236}">
                <a16:creationId xmlns:a16="http://schemas.microsoft.com/office/drawing/2014/main" id="{504694F4-66F0-4440-B089-9965556AF36C}"/>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3" name="Rectangle 42">
            <a:extLst>
              <a:ext uri="{FF2B5EF4-FFF2-40B4-BE49-F238E27FC236}">
                <a16:creationId xmlns:a16="http://schemas.microsoft.com/office/drawing/2014/main" id="{D6486A53-8EA9-48D5-AF81-DE583A24BB8E}"/>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4" name="Rectangle 43">
            <a:extLst>
              <a:ext uri="{FF2B5EF4-FFF2-40B4-BE49-F238E27FC236}">
                <a16:creationId xmlns:a16="http://schemas.microsoft.com/office/drawing/2014/main" id="{E54D22AD-2C17-4B62-8148-F69B46D1BD03}"/>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5" name="Triangle isocèle 44">
            <a:extLst>
              <a:ext uri="{FF2B5EF4-FFF2-40B4-BE49-F238E27FC236}">
                <a16:creationId xmlns:a16="http://schemas.microsoft.com/office/drawing/2014/main" id="{57E9C7B1-DA56-4D75-A716-23BC992AF602}"/>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6" name="Image 5" descr="Une image contenant texte, clipart&#10;&#10;Description générée automatiquement">
            <a:extLst>
              <a:ext uri="{FF2B5EF4-FFF2-40B4-BE49-F238E27FC236}">
                <a16:creationId xmlns:a16="http://schemas.microsoft.com/office/drawing/2014/main" id="{013AE517-2E1F-A486-6A41-1027D83D2578}"/>
              </a:ext>
            </a:extLst>
          </p:cNvPr>
          <p:cNvPicPr>
            <a:picLocks noChangeAspect="1"/>
          </p:cNvPicPr>
          <p:nvPr/>
        </p:nvPicPr>
        <p:blipFill>
          <a:blip r:embed="rId4"/>
          <a:stretch>
            <a:fillRect/>
          </a:stretch>
        </p:blipFill>
        <p:spPr>
          <a:xfrm>
            <a:off x="11313281" y="154642"/>
            <a:ext cx="721028" cy="721028"/>
          </a:xfrm>
          <a:prstGeom prst="rect">
            <a:avLst/>
          </a:prstGeom>
        </p:spPr>
      </p:pic>
      <p:sp>
        <p:nvSpPr>
          <p:cNvPr id="20" name="Rectangle 19">
            <a:extLst>
              <a:ext uri="{FF2B5EF4-FFF2-40B4-BE49-F238E27FC236}">
                <a16:creationId xmlns:a16="http://schemas.microsoft.com/office/drawing/2014/main" id="{31498DF0-5B87-4232-8712-6FC313C6EC4A}"/>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4271380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2"/>
            <a:ext cx="4474157" cy="3525605"/>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9"/>
            <a:ext cx="4474159" cy="3323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Création de la souscription après confirmation</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441635" y="2969452"/>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F559B0CF-ACB8-4DE3-AC07-C0AFE43A6995}"/>
              </a:ext>
            </a:extLst>
          </p:cNvPr>
          <p:cNvPicPr>
            <a:picLocks noChangeAspect="1"/>
          </p:cNvPicPr>
          <p:nvPr/>
        </p:nvPicPr>
        <p:blipFill>
          <a:blip r:embed="rId2"/>
          <a:stretch>
            <a:fillRect/>
          </a:stretch>
        </p:blipFill>
        <p:spPr>
          <a:xfrm>
            <a:off x="5270284" y="2306636"/>
            <a:ext cx="6791395" cy="1780515"/>
          </a:xfrm>
          <a:prstGeom prst="rect">
            <a:avLst/>
          </a:prstGeom>
          <a:ln>
            <a:solidFill>
              <a:schemeClr val="tx1"/>
            </a:solidFill>
          </a:ln>
        </p:spPr>
      </p:pic>
      <p:sp>
        <p:nvSpPr>
          <p:cNvPr id="30" name="ZoneTexte 29">
            <a:extLst>
              <a:ext uri="{FF2B5EF4-FFF2-40B4-BE49-F238E27FC236}">
                <a16:creationId xmlns:a16="http://schemas.microsoft.com/office/drawing/2014/main" id="{82AFD71E-D566-4539-AECD-263C14A6768D}"/>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376B1DFD-FD11-4D21-B207-EB45B5B046FA}"/>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33DC32D2-CE67-47BC-A8B7-C4A0838D2FEA}"/>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8AF7CDB5-6055-45B2-B2DE-9B7EC9DC3F18}"/>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FE49927A-1846-4ED3-8F6D-C74DA6EF3761}"/>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D6B9DF6C-E2EF-4595-BD70-A77407E4D468}"/>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78AF031F-6D62-4689-83EA-1C051AD190AA}"/>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E11CD4B3-F706-4333-946B-A51ED17CA108}"/>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D693FD21-B123-4719-B65B-CACBB97CA39B}"/>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947B3EA0-1839-D65F-1D97-EF0E0545F8AB}"/>
              </a:ext>
            </a:extLst>
          </p:cNvPr>
          <p:cNvPicPr>
            <a:picLocks noChangeAspect="1"/>
          </p:cNvPicPr>
          <p:nvPr/>
        </p:nvPicPr>
        <p:blipFill>
          <a:blip r:embed="rId3"/>
          <a:stretch>
            <a:fillRect/>
          </a:stretch>
        </p:blipFill>
        <p:spPr>
          <a:xfrm>
            <a:off x="11202992" y="154642"/>
            <a:ext cx="721028" cy="721028"/>
          </a:xfrm>
          <a:prstGeom prst="rect">
            <a:avLst/>
          </a:prstGeom>
        </p:spPr>
      </p:pic>
      <p:sp>
        <p:nvSpPr>
          <p:cNvPr id="18" name="Rectangle 17">
            <a:extLst>
              <a:ext uri="{FF2B5EF4-FFF2-40B4-BE49-F238E27FC236}">
                <a16:creationId xmlns:a16="http://schemas.microsoft.com/office/drawing/2014/main" id="{6BBB8EAB-EFE3-4960-94DE-6FECDD6378E3}"/>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21489523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Création des souscriptions par l’établissement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dirty="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291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rPr>
              <a:t>-&gt; Génération d’un bordereau de souscription </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650043" y="277146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345E44DB-1B38-4691-9F08-732DEFA3C31C}"/>
              </a:ext>
            </a:extLst>
          </p:cNvPr>
          <p:cNvPicPr>
            <a:picLocks noChangeAspect="1"/>
          </p:cNvPicPr>
          <p:nvPr/>
        </p:nvPicPr>
        <p:blipFill>
          <a:blip r:embed="rId2"/>
          <a:stretch>
            <a:fillRect/>
          </a:stretch>
        </p:blipFill>
        <p:spPr>
          <a:xfrm>
            <a:off x="6200921" y="2076749"/>
            <a:ext cx="4615079" cy="4351803"/>
          </a:xfrm>
          <a:prstGeom prst="rect">
            <a:avLst/>
          </a:prstGeom>
          <a:ln>
            <a:solidFill>
              <a:schemeClr val="tx1"/>
            </a:solidFill>
          </a:ln>
        </p:spPr>
      </p:pic>
      <p:sp>
        <p:nvSpPr>
          <p:cNvPr id="30" name="ZoneTexte 29">
            <a:extLst>
              <a:ext uri="{FF2B5EF4-FFF2-40B4-BE49-F238E27FC236}">
                <a16:creationId xmlns:a16="http://schemas.microsoft.com/office/drawing/2014/main" id="{950FB941-AF02-4DB2-A5F4-6EFC1596120A}"/>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2" name="Rectangle 31">
            <a:extLst>
              <a:ext uri="{FF2B5EF4-FFF2-40B4-BE49-F238E27FC236}">
                <a16:creationId xmlns:a16="http://schemas.microsoft.com/office/drawing/2014/main" id="{0E003D87-0E3E-4E81-9E20-A4032313AA9F}"/>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3" name="Rectangle 32">
            <a:extLst>
              <a:ext uri="{FF2B5EF4-FFF2-40B4-BE49-F238E27FC236}">
                <a16:creationId xmlns:a16="http://schemas.microsoft.com/office/drawing/2014/main" id="{6857549E-7200-445C-835D-D84498C7C312}"/>
              </a:ext>
            </a:extLst>
          </p:cNvPr>
          <p:cNvSpPr/>
          <p:nvPr/>
        </p:nvSpPr>
        <p:spPr>
          <a:xfrm>
            <a:off x="5033424" y="1330510"/>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7" name="Rectangle 36">
            <a:extLst>
              <a:ext uri="{FF2B5EF4-FFF2-40B4-BE49-F238E27FC236}">
                <a16:creationId xmlns:a16="http://schemas.microsoft.com/office/drawing/2014/main" id="{332F6C4D-3FB0-4CFC-A2F4-41FC0DA40A3C}"/>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8" name="Rectangle 37">
            <a:extLst>
              <a:ext uri="{FF2B5EF4-FFF2-40B4-BE49-F238E27FC236}">
                <a16:creationId xmlns:a16="http://schemas.microsoft.com/office/drawing/2014/main" id="{91DBEB3A-2075-4BF1-94A7-8B9B405E67A5}"/>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9" name="Rectangle 38">
            <a:extLst>
              <a:ext uri="{FF2B5EF4-FFF2-40B4-BE49-F238E27FC236}">
                <a16:creationId xmlns:a16="http://schemas.microsoft.com/office/drawing/2014/main" id="{6AEFF1DB-E580-4566-80CD-305EEF0EE2BB}"/>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40" name="Rectangle 39">
            <a:extLst>
              <a:ext uri="{FF2B5EF4-FFF2-40B4-BE49-F238E27FC236}">
                <a16:creationId xmlns:a16="http://schemas.microsoft.com/office/drawing/2014/main" id="{AF8ED1F9-B2D4-4E70-B566-B705F0C1F633}"/>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1" name="Rectangle 40">
            <a:extLst>
              <a:ext uri="{FF2B5EF4-FFF2-40B4-BE49-F238E27FC236}">
                <a16:creationId xmlns:a16="http://schemas.microsoft.com/office/drawing/2014/main" id="{E4CCA363-6BF8-45C6-B8FF-C98B021B7245}"/>
              </a:ext>
            </a:extLst>
          </p:cNvPr>
          <p:cNvSpPr/>
          <p:nvPr/>
        </p:nvSpPr>
        <p:spPr>
          <a:xfrm>
            <a:off x="3407772" y="1330510"/>
            <a:ext cx="1590241"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2" name="Triangle isocèle 41">
            <a:extLst>
              <a:ext uri="{FF2B5EF4-FFF2-40B4-BE49-F238E27FC236}">
                <a16:creationId xmlns:a16="http://schemas.microsoft.com/office/drawing/2014/main" id="{FC0A758A-A98C-4259-B0B2-81C91C856455}"/>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910C161A-EB41-BFB8-6300-A3F862B8E316}"/>
              </a:ext>
            </a:extLst>
          </p:cNvPr>
          <p:cNvPicPr>
            <a:picLocks noChangeAspect="1"/>
          </p:cNvPicPr>
          <p:nvPr/>
        </p:nvPicPr>
        <p:blipFill>
          <a:blip r:embed="rId3"/>
          <a:stretch>
            <a:fillRect/>
          </a:stretch>
        </p:blipFill>
        <p:spPr>
          <a:xfrm>
            <a:off x="11202992" y="154642"/>
            <a:ext cx="721028" cy="721028"/>
          </a:xfrm>
          <a:prstGeom prst="rect">
            <a:avLst/>
          </a:prstGeom>
        </p:spPr>
      </p:pic>
      <p:pic>
        <p:nvPicPr>
          <p:cNvPr id="6" name="Graphique 5" descr="Avertissement contour">
            <a:extLst>
              <a:ext uri="{FF2B5EF4-FFF2-40B4-BE49-F238E27FC236}">
                <a16:creationId xmlns:a16="http://schemas.microsoft.com/office/drawing/2014/main" id="{96685EBC-707C-489C-A114-84BCD67DAA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50043" y="5365567"/>
            <a:ext cx="1015173" cy="1015173"/>
          </a:xfrm>
          <a:prstGeom prst="rect">
            <a:avLst/>
          </a:prstGeom>
        </p:spPr>
      </p:pic>
      <p:sp>
        <p:nvSpPr>
          <p:cNvPr id="8" name="ZoneTexte 7">
            <a:extLst>
              <a:ext uri="{FF2B5EF4-FFF2-40B4-BE49-F238E27FC236}">
                <a16:creationId xmlns:a16="http://schemas.microsoft.com/office/drawing/2014/main" id="{CF17423A-4DAD-4B60-B997-8F6007C2D53C}"/>
              </a:ext>
            </a:extLst>
          </p:cNvPr>
          <p:cNvSpPr txBox="1"/>
          <p:nvPr/>
        </p:nvSpPr>
        <p:spPr>
          <a:xfrm>
            <a:off x="523686" y="5490078"/>
            <a:ext cx="4216219" cy="86177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Arial"/>
                <a:ea typeface="+mn-ea"/>
                <a:cs typeface="+mn-cs"/>
              </a:rPr>
              <a:t>Il est impératif de faire signer le bulletin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Arial"/>
                <a:ea typeface="+mn-ea"/>
                <a:cs typeface="+mn-cs"/>
              </a:rPr>
              <a:t>de souscription papier </a:t>
            </a:r>
            <a:r>
              <a:rPr kumimoji="0" lang="fr-FR" sz="1600" b="0" i="0" u="none" strike="noStrike" kern="1200" cap="none" spc="0" normalizeH="0" baseline="0" noProof="0" dirty="0">
                <a:ln>
                  <a:noFill/>
                </a:ln>
                <a:solidFill>
                  <a:srgbClr val="C00000"/>
                </a:solidFill>
                <a:effectLst/>
                <a:uLnTx/>
                <a:uFillTx/>
                <a:latin typeface="Arial"/>
                <a:ea typeface="+mn-ea"/>
                <a:cs typeface="+mn-cs"/>
              </a:rPr>
              <a:t>; celui issu 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Arial"/>
                <a:ea typeface="+mn-ea"/>
                <a:cs typeface="+mn-cs"/>
              </a:rPr>
              <a:t>Platine peut ne pas avoir été signé du client</a:t>
            </a:r>
            <a:r>
              <a:rPr kumimoji="0" lang="fr-FR" sz="1800" b="0" i="0" u="none" strike="noStrike" kern="1200" cap="none" spc="0" normalizeH="0" baseline="0" noProof="0" dirty="0">
                <a:ln>
                  <a:noFill/>
                </a:ln>
                <a:solidFill>
                  <a:srgbClr val="C00000"/>
                </a:solidFill>
                <a:effectLst/>
                <a:uLnTx/>
                <a:uFillTx/>
                <a:latin typeface="Arial"/>
                <a:ea typeface="+mn-ea"/>
                <a:cs typeface="+mn-cs"/>
              </a:rPr>
              <a:t>.</a:t>
            </a:r>
          </a:p>
        </p:txBody>
      </p:sp>
      <p:sp>
        <p:nvSpPr>
          <p:cNvPr id="20" name="Rectangle 19">
            <a:extLst>
              <a:ext uri="{FF2B5EF4-FFF2-40B4-BE49-F238E27FC236}">
                <a16:creationId xmlns:a16="http://schemas.microsoft.com/office/drawing/2014/main" id="{730A82E6-2DAF-4937-A1E7-B1EA7619D0C8}"/>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596892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Carnet d’ordres émission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4748003"/>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637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dirty="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-&gt; Consultation du carnet d’ordres émission pour un compte titres donné.</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Il est possible de supprimer une souscription tant que la commercialisation est ouverte.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-&gt; Consultation du carnet d’ordres émission pour une plage de compte établissement.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L’onglet LISTE présente la liste de toutes les souscriptions pour l’émission sélectionnée.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L’onglet SYNTHESE présente pour la place de comptes interrogée :</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Le nombre de souscriptions saisi</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La quantité totale souscrite</a:t>
            </a:r>
          </a:p>
          <a:p>
            <a:pPr marL="228594" marR="0" lvl="2" indent="-228594" algn="l" defTabSz="965176" rtl="0" eaLnBrk="0" fontAlgn="base" latinLnBrk="0" hangingPunct="0">
              <a:lnSpc>
                <a:spcPct val="110000"/>
              </a:lnSpc>
              <a:spcBef>
                <a:spcPct val="0"/>
              </a:spcBef>
              <a:spcAft>
                <a:spcPct val="0"/>
              </a:spcAft>
              <a:buClr>
                <a:srgbClr val="571E74"/>
              </a:buClr>
              <a:buSzPct val="80000"/>
              <a:buFont typeface="Wingdings" panose="05000000000000000000" pitchFamily="2" charset="2"/>
              <a:buChar char="Ø"/>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Le montant total souscrit</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dirty="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659034" y="277146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5" name="Image 4">
            <a:extLst>
              <a:ext uri="{FF2B5EF4-FFF2-40B4-BE49-F238E27FC236}">
                <a16:creationId xmlns:a16="http://schemas.microsoft.com/office/drawing/2014/main" id="{439CE702-DC07-476D-9B46-DBFED9AE43D4}"/>
              </a:ext>
            </a:extLst>
          </p:cNvPr>
          <p:cNvPicPr>
            <a:picLocks noChangeAspect="1"/>
          </p:cNvPicPr>
          <p:nvPr/>
        </p:nvPicPr>
        <p:blipFill>
          <a:blip r:embed="rId2"/>
          <a:stretch>
            <a:fillRect/>
          </a:stretch>
        </p:blipFill>
        <p:spPr>
          <a:xfrm>
            <a:off x="5340733" y="1988688"/>
            <a:ext cx="6720947" cy="1613195"/>
          </a:xfrm>
          <a:prstGeom prst="rect">
            <a:avLst/>
          </a:prstGeom>
        </p:spPr>
      </p:pic>
      <p:pic>
        <p:nvPicPr>
          <p:cNvPr id="7" name="Image 6">
            <a:extLst>
              <a:ext uri="{FF2B5EF4-FFF2-40B4-BE49-F238E27FC236}">
                <a16:creationId xmlns:a16="http://schemas.microsoft.com/office/drawing/2014/main" id="{4D0CFF55-31B0-4E2D-8EF2-AA10E2AD9D20}"/>
              </a:ext>
            </a:extLst>
          </p:cNvPr>
          <p:cNvPicPr>
            <a:picLocks noChangeAspect="1"/>
          </p:cNvPicPr>
          <p:nvPr/>
        </p:nvPicPr>
        <p:blipFill>
          <a:blip r:embed="rId3"/>
          <a:stretch>
            <a:fillRect/>
          </a:stretch>
        </p:blipFill>
        <p:spPr>
          <a:xfrm>
            <a:off x="5361573" y="3718630"/>
            <a:ext cx="6720947" cy="1828031"/>
          </a:xfrm>
          <a:prstGeom prst="rect">
            <a:avLst/>
          </a:prstGeom>
        </p:spPr>
      </p:pic>
      <p:cxnSp>
        <p:nvCxnSpPr>
          <p:cNvPr id="29" name="Connecteur droit avec flèche 28">
            <a:extLst>
              <a:ext uri="{FF2B5EF4-FFF2-40B4-BE49-F238E27FC236}">
                <a16:creationId xmlns:a16="http://schemas.microsoft.com/office/drawing/2014/main" id="{FB9E5B8E-0539-4251-B25F-F19692ED036E}"/>
              </a:ext>
            </a:extLst>
          </p:cNvPr>
          <p:cNvCxnSpPr/>
          <p:nvPr/>
        </p:nvCxnSpPr>
        <p:spPr bwMode="auto">
          <a:xfrm>
            <a:off x="4595447" y="4362083"/>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9" name="Image 8">
            <a:extLst>
              <a:ext uri="{FF2B5EF4-FFF2-40B4-BE49-F238E27FC236}">
                <a16:creationId xmlns:a16="http://schemas.microsoft.com/office/drawing/2014/main" id="{0EF89417-BF95-43B3-BC29-CD6A03E5C30F}"/>
              </a:ext>
            </a:extLst>
          </p:cNvPr>
          <p:cNvPicPr>
            <a:picLocks noChangeAspect="1"/>
          </p:cNvPicPr>
          <p:nvPr/>
        </p:nvPicPr>
        <p:blipFill>
          <a:blip r:embed="rId4"/>
          <a:stretch>
            <a:fillRect/>
          </a:stretch>
        </p:blipFill>
        <p:spPr>
          <a:xfrm>
            <a:off x="5404320" y="5659179"/>
            <a:ext cx="3483859" cy="938173"/>
          </a:xfrm>
          <a:prstGeom prst="rect">
            <a:avLst/>
          </a:prstGeom>
        </p:spPr>
      </p:pic>
      <p:sp>
        <p:nvSpPr>
          <p:cNvPr id="30" name="ZoneTexte 29">
            <a:extLst>
              <a:ext uri="{FF2B5EF4-FFF2-40B4-BE49-F238E27FC236}">
                <a16:creationId xmlns:a16="http://schemas.microsoft.com/office/drawing/2014/main" id="{EDA2CA79-CA79-497D-9C69-526AE6178DA0}"/>
              </a:ext>
            </a:extLst>
          </p:cNvPr>
          <p:cNvSpPr txBox="1">
            <a:spLocks noChangeArrowheads="1"/>
          </p:cNvSpPr>
          <p:nvPr/>
        </p:nvSpPr>
        <p:spPr bwMode="auto">
          <a:xfrm flipV="1">
            <a:off x="388609" y="1266595"/>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1" name="Rectangle 30">
            <a:extLst>
              <a:ext uri="{FF2B5EF4-FFF2-40B4-BE49-F238E27FC236}">
                <a16:creationId xmlns:a16="http://schemas.microsoft.com/office/drawing/2014/main" id="{1D6446B8-AE6C-4D45-824F-C82B655E1AB2}"/>
              </a:ext>
            </a:extLst>
          </p:cNvPr>
          <p:cNvSpPr/>
          <p:nvPr/>
        </p:nvSpPr>
        <p:spPr>
          <a:xfrm>
            <a:off x="388611" y="1330510"/>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2" name="Rectangle 31">
            <a:extLst>
              <a:ext uri="{FF2B5EF4-FFF2-40B4-BE49-F238E27FC236}">
                <a16:creationId xmlns:a16="http://schemas.microsoft.com/office/drawing/2014/main" id="{4533CDD9-36CB-4277-B9A7-447EDC457333}"/>
              </a:ext>
            </a:extLst>
          </p:cNvPr>
          <p:cNvSpPr/>
          <p:nvPr/>
        </p:nvSpPr>
        <p:spPr>
          <a:xfrm>
            <a:off x="5033424" y="1330510"/>
            <a:ext cx="1699747"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3" name="Rectangle 32">
            <a:extLst>
              <a:ext uri="{FF2B5EF4-FFF2-40B4-BE49-F238E27FC236}">
                <a16:creationId xmlns:a16="http://schemas.microsoft.com/office/drawing/2014/main" id="{411C4361-01A7-462A-A082-77098BEA12C7}"/>
              </a:ext>
            </a:extLst>
          </p:cNvPr>
          <p:cNvSpPr/>
          <p:nvPr/>
        </p:nvSpPr>
        <p:spPr>
          <a:xfrm>
            <a:off x="8718357" y="1331542"/>
            <a:ext cx="1685145" cy="575733"/>
          </a:xfrm>
          <a:prstGeom prst="rect">
            <a:avLst/>
          </a:prstGeom>
          <a:solidFill>
            <a:schemeClr val="accent1">
              <a:lumMod val="20000"/>
              <a:lumOff val="80000"/>
            </a:scheme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7" name="Rectangle 36">
            <a:extLst>
              <a:ext uri="{FF2B5EF4-FFF2-40B4-BE49-F238E27FC236}">
                <a16:creationId xmlns:a16="http://schemas.microsoft.com/office/drawing/2014/main" id="{47CC98BF-048D-4100-91FE-BFEDAA12DF5E}"/>
              </a:ext>
            </a:extLst>
          </p:cNvPr>
          <p:cNvSpPr/>
          <p:nvPr/>
        </p:nvSpPr>
        <p:spPr>
          <a:xfrm>
            <a:off x="6765506" y="1330510"/>
            <a:ext cx="1932009"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8" name="Rectangle 37">
            <a:extLst>
              <a:ext uri="{FF2B5EF4-FFF2-40B4-BE49-F238E27FC236}">
                <a16:creationId xmlns:a16="http://schemas.microsoft.com/office/drawing/2014/main" id="{222DC8A4-D69E-45CC-A664-73EC74A91EF1}"/>
              </a:ext>
            </a:extLst>
          </p:cNvPr>
          <p:cNvSpPr/>
          <p:nvPr/>
        </p:nvSpPr>
        <p:spPr>
          <a:xfrm>
            <a:off x="10433664" y="1330510"/>
            <a:ext cx="1676504"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39" name="Rectangle 38">
            <a:extLst>
              <a:ext uri="{FF2B5EF4-FFF2-40B4-BE49-F238E27FC236}">
                <a16:creationId xmlns:a16="http://schemas.microsoft.com/office/drawing/2014/main" id="{29917308-7192-4255-A1EB-352772D2B03F}"/>
              </a:ext>
            </a:extLst>
          </p:cNvPr>
          <p:cNvSpPr/>
          <p:nvPr/>
        </p:nvSpPr>
        <p:spPr>
          <a:xfrm>
            <a:off x="1962519" y="1330510"/>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0" name="Rectangle 39">
            <a:extLst>
              <a:ext uri="{FF2B5EF4-FFF2-40B4-BE49-F238E27FC236}">
                <a16:creationId xmlns:a16="http://schemas.microsoft.com/office/drawing/2014/main" id="{8AD6FECF-36E5-4000-85A1-FCDC3112C408}"/>
              </a:ext>
            </a:extLst>
          </p:cNvPr>
          <p:cNvSpPr/>
          <p:nvPr/>
        </p:nvSpPr>
        <p:spPr>
          <a:xfrm>
            <a:off x="3407772" y="1330510"/>
            <a:ext cx="1590241"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1" name="Triangle isocèle 40">
            <a:extLst>
              <a:ext uri="{FF2B5EF4-FFF2-40B4-BE49-F238E27FC236}">
                <a16:creationId xmlns:a16="http://schemas.microsoft.com/office/drawing/2014/main" id="{28668AF4-BDF9-4748-B3E2-23E79FDBA9B1}"/>
              </a:ext>
            </a:extLst>
          </p:cNvPr>
          <p:cNvSpPr/>
          <p:nvPr/>
        </p:nvSpPr>
        <p:spPr>
          <a:xfrm flipV="1">
            <a:off x="400756" y="1327555"/>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8" name="Image 7" descr="Une image contenant texte, clipart&#10;&#10;Description générée automatiquement">
            <a:extLst>
              <a:ext uri="{FF2B5EF4-FFF2-40B4-BE49-F238E27FC236}">
                <a16:creationId xmlns:a16="http://schemas.microsoft.com/office/drawing/2014/main" id="{3807312D-F827-A86C-6D67-2E4501995474}"/>
              </a:ext>
            </a:extLst>
          </p:cNvPr>
          <p:cNvPicPr>
            <a:picLocks noChangeAspect="1"/>
          </p:cNvPicPr>
          <p:nvPr/>
        </p:nvPicPr>
        <p:blipFill>
          <a:blip r:embed="rId5"/>
          <a:stretch>
            <a:fillRect/>
          </a:stretch>
        </p:blipFill>
        <p:spPr>
          <a:xfrm>
            <a:off x="11202992" y="154642"/>
            <a:ext cx="721028" cy="721028"/>
          </a:xfrm>
          <a:prstGeom prst="rect">
            <a:avLst/>
          </a:prstGeom>
        </p:spPr>
      </p:pic>
      <p:sp>
        <p:nvSpPr>
          <p:cNvPr id="21" name="Rectangle 20">
            <a:extLst>
              <a:ext uri="{FF2B5EF4-FFF2-40B4-BE49-F238E27FC236}">
                <a16:creationId xmlns:a16="http://schemas.microsoft.com/office/drawing/2014/main" id="{CA085452-7B37-43A8-91A8-871D8EAA9AB3}"/>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6755420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a:t>Présentation Emission</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p:txBody>
          <a:bodyPr>
            <a:normAutofit/>
          </a:bodyPr>
          <a:lstStyle/>
          <a:p>
            <a:r>
              <a:rPr lang="fr-FR"/>
              <a:t>Suivi de la commercialisation	</a:t>
            </a:r>
          </a:p>
        </p:txBody>
      </p:sp>
      <p:sp>
        <p:nvSpPr>
          <p:cNvPr id="34" name="Rectangle 33">
            <a:extLst>
              <a:ext uri="{FF2B5EF4-FFF2-40B4-BE49-F238E27FC236}">
                <a16:creationId xmlns:a16="http://schemas.microsoft.com/office/drawing/2014/main" id="{94403209-70BC-4EC3-9C1C-E8715F68898B}"/>
              </a:ext>
            </a:extLst>
          </p:cNvPr>
          <p:cNvSpPr/>
          <p:nvPr/>
        </p:nvSpPr>
        <p:spPr bwMode="auto">
          <a:xfrm>
            <a:off x="340122" y="1988081"/>
            <a:ext cx="4474157" cy="3992960"/>
          </a:xfrm>
          <a:prstGeom prst="rect">
            <a:avLst/>
          </a:prstGeom>
          <a:solidFill>
            <a:srgbClr val="FFFFFF">
              <a:lumMod val="95000"/>
            </a:srgbClr>
          </a:solidFill>
          <a:ln w="6350" cap="flat" cmpd="sng" algn="ctr">
            <a:solidFill>
              <a:srgbClr val="FFFFFF">
                <a:lumMod val="85000"/>
              </a:srgbClr>
            </a:solidFill>
            <a:prstDash val="solid"/>
            <a:headEnd type="none" w="med" len="med"/>
            <a:tailEnd type="none" w="med" len="med"/>
          </a:ln>
          <a:effectLst>
            <a:outerShdw blurRad="50800" dist="38100" dir="2700000" algn="tl"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marL="0" marR="0" lvl="0" indent="0" algn="ctr" defTabSz="965176"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sp>
        <p:nvSpPr>
          <p:cNvPr id="35" name="ZoneTexte 9">
            <a:extLst>
              <a:ext uri="{FF2B5EF4-FFF2-40B4-BE49-F238E27FC236}">
                <a16:creationId xmlns:a16="http://schemas.microsoft.com/office/drawing/2014/main" id="{DA09270D-412B-4478-A872-F508C42269FD}"/>
              </a:ext>
            </a:extLst>
          </p:cNvPr>
          <p:cNvSpPr txBox="1">
            <a:spLocks noChangeArrowheads="1"/>
          </p:cNvSpPr>
          <p:nvPr/>
        </p:nvSpPr>
        <p:spPr bwMode="auto">
          <a:xfrm>
            <a:off x="265746" y="2023408"/>
            <a:ext cx="4474159" cy="433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Wingdings" pitchFamily="2" charset="2"/>
                <a:cs typeface="Arial" pitchFamily="34" charset="0"/>
              </a:defRPr>
            </a:lvl1pPr>
            <a:lvl2pPr marL="742950" indent="-285750" eaLnBrk="0" hangingPunct="0">
              <a:defRPr sz="2400">
                <a:solidFill>
                  <a:schemeClr val="tx1"/>
                </a:solidFill>
                <a:latin typeface="Wingdings" pitchFamily="2" charset="2"/>
                <a:cs typeface="Arial" pitchFamily="34" charset="0"/>
              </a:defRPr>
            </a:lvl2pPr>
            <a:lvl3pPr marL="1143000" indent="-228600" eaLnBrk="0" hangingPunct="0">
              <a:defRPr sz="2400">
                <a:solidFill>
                  <a:schemeClr val="tx1"/>
                </a:solidFill>
                <a:latin typeface="Wingdings" pitchFamily="2" charset="2"/>
                <a:cs typeface="Arial" pitchFamily="34" charset="0"/>
              </a:defRPr>
            </a:lvl3pPr>
            <a:lvl4pPr marL="1600200" indent="-228600" eaLnBrk="0" hangingPunct="0">
              <a:defRPr sz="2400">
                <a:solidFill>
                  <a:schemeClr val="tx1"/>
                </a:solidFill>
                <a:latin typeface="Wingdings" pitchFamily="2" charset="2"/>
                <a:cs typeface="Arial" pitchFamily="34" charset="0"/>
              </a:defRPr>
            </a:lvl4pPr>
            <a:lvl5pPr marL="2057400" indent="-228600" eaLnBrk="0" hangingPunct="0">
              <a:defRPr sz="2400">
                <a:solidFill>
                  <a:schemeClr val="tx1"/>
                </a:solidFill>
                <a:latin typeface="Wingdings" pitchFamily="2" charset="2"/>
                <a:cs typeface="Arial" pitchFamily="34" charset="0"/>
              </a:defRPr>
            </a:lvl5pPr>
            <a:lvl6pPr marL="2514600" indent="-228600" eaLnBrk="0" fontAlgn="base" hangingPunct="0">
              <a:spcBef>
                <a:spcPct val="0"/>
              </a:spcBef>
              <a:spcAft>
                <a:spcPct val="0"/>
              </a:spcAft>
              <a:defRPr sz="2400">
                <a:solidFill>
                  <a:schemeClr val="tx1"/>
                </a:solidFill>
                <a:latin typeface="Wingdings" pitchFamily="2" charset="2"/>
                <a:cs typeface="Arial" pitchFamily="34" charset="0"/>
              </a:defRPr>
            </a:lvl6pPr>
            <a:lvl7pPr marL="2971800" indent="-228600" eaLnBrk="0" fontAlgn="base" hangingPunct="0">
              <a:spcBef>
                <a:spcPct val="0"/>
              </a:spcBef>
              <a:spcAft>
                <a:spcPct val="0"/>
              </a:spcAft>
              <a:defRPr sz="2400">
                <a:solidFill>
                  <a:schemeClr val="tx1"/>
                </a:solidFill>
                <a:latin typeface="Wingdings" pitchFamily="2" charset="2"/>
                <a:cs typeface="Arial" pitchFamily="34" charset="0"/>
              </a:defRPr>
            </a:lvl7pPr>
            <a:lvl8pPr marL="3429000" indent="-228600" eaLnBrk="0" fontAlgn="base" hangingPunct="0">
              <a:spcBef>
                <a:spcPct val="0"/>
              </a:spcBef>
              <a:spcAft>
                <a:spcPct val="0"/>
              </a:spcAft>
              <a:defRPr sz="2400">
                <a:solidFill>
                  <a:schemeClr val="tx1"/>
                </a:solidFill>
                <a:latin typeface="Wingdings" pitchFamily="2" charset="2"/>
                <a:cs typeface="Arial" pitchFamily="34" charset="0"/>
              </a:defRPr>
            </a:lvl8pPr>
            <a:lvl9pPr marL="3886200" indent="-228600" eaLnBrk="0" fontAlgn="base" hangingPunct="0">
              <a:spcBef>
                <a:spcPct val="0"/>
              </a:spcBef>
              <a:spcAft>
                <a:spcPct val="0"/>
              </a:spcAft>
              <a:defRPr sz="2400">
                <a:solidFill>
                  <a:schemeClr val="tx1"/>
                </a:solidFill>
                <a:latin typeface="Wingdings" pitchFamily="2" charset="2"/>
                <a:cs typeface="Arial" pitchFamily="34" charset="0"/>
              </a:defRPr>
            </a:lvl9pPr>
          </a:lstStyle>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dirty="0">
              <a:ln>
                <a:noFill/>
              </a:ln>
              <a:solidFill>
                <a:srgbClr val="000000"/>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r>
              <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rPr>
              <a:t>-&gt; Suivi de la commercialisation : l’établissement peut suivre à tout moment pour chaque émission en cours la quantité souscrite par rapport à l’objectif ferme ou non fixé (= quantité initiale).</a:t>
            </a: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none" strike="noStrike" kern="1200" cap="none" spc="0" normalizeH="0" baseline="0" noProof="0" dirty="0">
              <a:ln>
                <a:noFill/>
              </a:ln>
              <a:solidFill>
                <a:srgbClr val="571E74"/>
              </a:solidFill>
              <a:effectLst/>
              <a:uLnTx/>
              <a:uFillTx/>
              <a:latin typeface="Verdana" pitchFamily="34" charset="0"/>
              <a:ea typeface="+mn-ea"/>
              <a:cs typeface="Arial" charset="0"/>
              <a:sym typeface="Arial"/>
            </a:endParaRPr>
          </a:p>
          <a:p>
            <a:pPr marL="0" marR="0" lvl="2" indent="0" algn="l" defTabSz="965176" rtl="0" eaLnBrk="0" fontAlgn="base" latinLnBrk="0" hangingPunct="0">
              <a:lnSpc>
                <a:spcPct val="110000"/>
              </a:lnSpc>
              <a:spcBef>
                <a:spcPct val="0"/>
              </a:spcBef>
              <a:spcAft>
                <a:spcPct val="0"/>
              </a:spcAft>
              <a:buClr>
                <a:srgbClr val="571E74"/>
              </a:buClr>
              <a:buSzPct val="80000"/>
              <a:buFontTx/>
              <a:buNone/>
              <a:tabLst/>
              <a:defRPr/>
            </a:pPr>
            <a:endParaRPr kumimoji="0" lang="fr-FR" altLang="fr-FR" sz="1200" b="1" i="0" u="sng" strike="noStrike" kern="1200" cap="none" spc="0" normalizeH="0" baseline="0" noProof="0" dirty="0">
              <a:ln>
                <a:noFill/>
              </a:ln>
              <a:solidFill>
                <a:srgbClr val="000000"/>
              </a:solidFill>
              <a:effectLst/>
              <a:uLnTx/>
              <a:uFillTx/>
              <a:latin typeface="Verdana" pitchFamily="34" charset="0"/>
              <a:ea typeface="+mn-ea"/>
              <a:cs typeface="Arial" charset="0"/>
              <a:sym typeface="Arial"/>
            </a:endParaRPr>
          </a:p>
        </p:txBody>
      </p:sp>
      <p:cxnSp>
        <p:nvCxnSpPr>
          <p:cNvPr id="36" name="Connecteur droit avec flèche 35">
            <a:extLst>
              <a:ext uri="{FF2B5EF4-FFF2-40B4-BE49-F238E27FC236}">
                <a16:creationId xmlns:a16="http://schemas.microsoft.com/office/drawing/2014/main" id="{AE6A32CB-C4F4-4F2D-BC4C-8CF12BDF13C4}"/>
              </a:ext>
            </a:extLst>
          </p:cNvPr>
          <p:cNvCxnSpPr/>
          <p:nvPr/>
        </p:nvCxnSpPr>
        <p:spPr bwMode="auto">
          <a:xfrm>
            <a:off x="4595446" y="3154937"/>
            <a:ext cx="745287" cy="0"/>
          </a:xfrm>
          <a:prstGeom prst="straightConnector1">
            <a:avLst/>
          </a:prstGeom>
          <a:noFill/>
          <a:ln w="38100" cap="flat" cmpd="sng" algn="ctr">
            <a:solidFill>
              <a:srgbClr val="571E74"/>
            </a:solidFill>
            <a:prstDash val="solid"/>
            <a:headEnd type="none" w="med" len="med"/>
            <a:tailEnd type="arrow"/>
          </a:ln>
          <a:effectLst>
            <a:outerShdw blurRad="40000" dist="23000" dir="5400000" rotWithShape="0">
              <a:srgbClr val="000000">
                <a:alpha val="35000"/>
              </a:srgbClr>
            </a:outerShdw>
          </a:effectLst>
        </p:spPr>
      </p:cxnSp>
      <p:pic>
        <p:nvPicPr>
          <p:cNvPr id="4" name="Image 3">
            <a:extLst>
              <a:ext uri="{FF2B5EF4-FFF2-40B4-BE49-F238E27FC236}">
                <a16:creationId xmlns:a16="http://schemas.microsoft.com/office/drawing/2014/main" id="{929867A6-8224-4968-842D-0832AECA69FF}"/>
              </a:ext>
            </a:extLst>
          </p:cNvPr>
          <p:cNvPicPr>
            <a:picLocks noChangeAspect="1"/>
          </p:cNvPicPr>
          <p:nvPr/>
        </p:nvPicPr>
        <p:blipFill>
          <a:blip r:embed="rId2"/>
          <a:stretch>
            <a:fillRect/>
          </a:stretch>
        </p:blipFill>
        <p:spPr>
          <a:xfrm>
            <a:off x="5340733" y="2193028"/>
            <a:ext cx="6795745" cy="1924609"/>
          </a:xfrm>
          <a:prstGeom prst="rect">
            <a:avLst/>
          </a:prstGeom>
          <a:ln>
            <a:solidFill>
              <a:schemeClr val="tx1"/>
            </a:solidFill>
          </a:ln>
        </p:spPr>
      </p:pic>
      <p:sp>
        <p:nvSpPr>
          <p:cNvPr id="30" name="ZoneTexte 29">
            <a:extLst>
              <a:ext uri="{FF2B5EF4-FFF2-40B4-BE49-F238E27FC236}">
                <a16:creationId xmlns:a16="http://schemas.microsoft.com/office/drawing/2014/main" id="{7F291C9E-DAEE-4A01-9B1C-72DE35E2C8BF}"/>
              </a:ext>
            </a:extLst>
          </p:cNvPr>
          <p:cNvSpPr txBox="1">
            <a:spLocks noChangeArrowheads="1"/>
          </p:cNvSpPr>
          <p:nvPr/>
        </p:nvSpPr>
        <p:spPr bwMode="auto">
          <a:xfrm flipV="1">
            <a:off x="340121" y="1253438"/>
            <a:ext cx="11721600" cy="60959"/>
          </a:xfrm>
          <a:prstGeom prst="rect">
            <a:avLst/>
          </a:prstGeom>
          <a:solidFill>
            <a:srgbClr val="571E74"/>
          </a:solidFill>
          <a:ln>
            <a:noFill/>
          </a:ln>
        </p:spPr>
        <p:txBody>
          <a:bodyPr rIns="240000" anchor="ctr"/>
          <a:lstStyle>
            <a:lvl1pPr marL="85725" defTabSz="723900" eaLnBrk="0" hangingPunct="0">
              <a:spcBef>
                <a:spcPct val="20000"/>
              </a:spcBef>
              <a:buChar char="•"/>
              <a:defRPr sz="2000" b="1">
                <a:solidFill>
                  <a:schemeClr val="tx1"/>
                </a:solidFill>
                <a:latin typeface="Verdana" pitchFamily="34" charset="0"/>
              </a:defRPr>
            </a:lvl1pPr>
            <a:lvl2pPr marL="742950" indent="-285750" defTabSz="723900" eaLnBrk="0" hangingPunct="0">
              <a:spcBef>
                <a:spcPct val="20000"/>
              </a:spcBef>
              <a:buClr>
                <a:srgbClr val="B0006C"/>
              </a:buClr>
              <a:buChar char="•"/>
              <a:defRPr sz="2800" b="1">
                <a:solidFill>
                  <a:srgbClr val="B0006C"/>
                </a:solidFill>
                <a:latin typeface="Verdana" pitchFamily="34" charset="0"/>
              </a:defRPr>
            </a:lvl2pPr>
            <a:lvl3pPr marL="1143000" indent="-228600" defTabSz="723900" eaLnBrk="0" hangingPunct="0">
              <a:spcBef>
                <a:spcPct val="20000"/>
              </a:spcBef>
              <a:buClr>
                <a:schemeClr val="tx2"/>
              </a:buClr>
              <a:buSzPct val="120000"/>
              <a:buFont typeface="Verdana" pitchFamily="34" charset="0"/>
              <a:buChar char="–"/>
              <a:defRPr sz="1600">
                <a:solidFill>
                  <a:schemeClr val="tx2"/>
                </a:solidFill>
                <a:latin typeface="Verdana" pitchFamily="34" charset="0"/>
              </a:defRPr>
            </a:lvl3pPr>
            <a:lvl4pPr marL="1600200" indent="-228600" defTabSz="723900" eaLnBrk="0" hangingPunct="0">
              <a:spcBef>
                <a:spcPct val="20000"/>
              </a:spcBef>
              <a:buClr>
                <a:schemeClr val="accent1"/>
              </a:buClr>
              <a:buFont typeface="Wingdings" pitchFamily="2" charset="2"/>
              <a:buChar char="–"/>
              <a:defRPr sz="1200">
                <a:solidFill>
                  <a:schemeClr val="tx1"/>
                </a:solidFill>
                <a:latin typeface="Verdana" pitchFamily="34" charset="0"/>
              </a:defRPr>
            </a:lvl4pPr>
            <a:lvl5pPr marL="2057400" indent="-228600" eaLnBrk="0" hangingPunct="0">
              <a:lnSpc>
                <a:spcPct val="95000"/>
              </a:lnSpc>
              <a:buChar char="»"/>
              <a:defRPr sz="1000">
                <a:solidFill>
                  <a:schemeClr val="tx2"/>
                </a:solidFill>
                <a:latin typeface="Verdana" pitchFamily="34" charset="0"/>
              </a:defRPr>
            </a:lvl5pPr>
            <a:lvl6pPr marL="2514600" indent="-228600" eaLnBrk="0" fontAlgn="base" hangingPunct="0">
              <a:lnSpc>
                <a:spcPct val="95000"/>
              </a:lnSpc>
              <a:spcBef>
                <a:spcPct val="0"/>
              </a:spcBef>
              <a:spcAft>
                <a:spcPct val="0"/>
              </a:spcAft>
              <a:buChar char="»"/>
              <a:defRPr sz="1000">
                <a:solidFill>
                  <a:schemeClr val="tx2"/>
                </a:solidFill>
                <a:latin typeface="Verdana" pitchFamily="34" charset="0"/>
              </a:defRPr>
            </a:lvl6pPr>
            <a:lvl7pPr marL="2971800" indent="-228600" eaLnBrk="0" fontAlgn="base" hangingPunct="0">
              <a:lnSpc>
                <a:spcPct val="95000"/>
              </a:lnSpc>
              <a:spcBef>
                <a:spcPct val="0"/>
              </a:spcBef>
              <a:spcAft>
                <a:spcPct val="0"/>
              </a:spcAft>
              <a:buChar char="»"/>
              <a:defRPr sz="1000">
                <a:solidFill>
                  <a:schemeClr val="tx2"/>
                </a:solidFill>
                <a:latin typeface="Verdana" pitchFamily="34" charset="0"/>
              </a:defRPr>
            </a:lvl7pPr>
            <a:lvl8pPr marL="3429000" indent="-228600" eaLnBrk="0" fontAlgn="base" hangingPunct="0">
              <a:lnSpc>
                <a:spcPct val="95000"/>
              </a:lnSpc>
              <a:spcBef>
                <a:spcPct val="0"/>
              </a:spcBef>
              <a:spcAft>
                <a:spcPct val="0"/>
              </a:spcAft>
              <a:buChar char="»"/>
              <a:defRPr sz="1000">
                <a:solidFill>
                  <a:schemeClr val="tx2"/>
                </a:solidFill>
                <a:latin typeface="Verdana" pitchFamily="34" charset="0"/>
              </a:defRPr>
            </a:lvl8pPr>
            <a:lvl9pPr marL="3886200" indent="-228600" eaLnBrk="0" fontAlgn="base" hangingPunct="0">
              <a:lnSpc>
                <a:spcPct val="95000"/>
              </a:lnSpc>
              <a:spcBef>
                <a:spcPct val="0"/>
              </a:spcBef>
              <a:spcAft>
                <a:spcPct val="0"/>
              </a:spcAft>
              <a:buChar char="»"/>
              <a:defRPr sz="1000">
                <a:solidFill>
                  <a:schemeClr val="tx2"/>
                </a:solidFill>
                <a:latin typeface="Verdana" pitchFamily="34" charset="0"/>
              </a:defRPr>
            </a:lvl9pPr>
          </a:lstStyle>
          <a:p>
            <a:pPr marL="114297" marR="0" lvl="0" indent="0" algn="l" defTabSz="965176" rtl="0" eaLnBrk="1" fontAlgn="base" latinLnBrk="0" hangingPunct="1">
              <a:lnSpc>
                <a:spcPct val="100000"/>
              </a:lnSpc>
              <a:spcBef>
                <a:spcPct val="0"/>
              </a:spcBef>
              <a:spcAft>
                <a:spcPct val="0"/>
              </a:spcAft>
              <a:buClrTx/>
              <a:buSzTx/>
              <a:buFontTx/>
              <a:buNone/>
              <a:tabLst/>
              <a:defRPr/>
            </a:pPr>
            <a:endParaRPr kumimoji="0" lang="fr-FR" altLang="fr-FR" sz="1867" b="1" i="0" u="none" strike="noStrike" kern="0" cap="none" spc="0" normalizeH="0" baseline="0" noProof="0">
              <a:ln>
                <a:noFill/>
              </a:ln>
              <a:solidFill>
                <a:srgbClr val="FFFFFF"/>
              </a:solidFill>
              <a:effectLst/>
              <a:uLnTx/>
              <a:uFillTx/>
              <a:latin typeface="Verdana" pitchFamily="34" charset="0"/>
              <a:ea typeface="+mn-ea"/>
              <a:cs typeface="Arial"/>
              <a:sym typeface="Arial"/>
            </a:endParaRPr>
          </a:p>
        </p:txBody>
      </p:sp>
      <p:sp>
        <p:nvSpPr>
          <p:cNvPr id="31" name="Rectangle 30">
            <a:extLst>
              <a:ext uri="{FF2B5EF4-FFF2-40B4-BE49-F238E27FC236}">
                <a16:creationId xmlns:a16="http://schemas.microsoft.com/office/drawing/2014/main" id="{32B6532A-D504-4617-9515-1D9C98ECF8C8}"/>
              </a:ext>
            </a:extLst>
          </p:cNvPr>
          <p:cNvSpPr/>
          <p:nvPr/>
        </p:nvSpPr>
        <p:spPr>
          <a:xfrm>
            <a:off x="340123" y="1317352"/>
            <a:ext cx="1520656"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Création de l’émission</a:t>
            </a:r>
          </a:p>
        </p:txBody>
      </p:sp>
      <p:sp>
        <p:nvSpPr>
          <p:cNvPr id="32" name="Rectangle 31">
            <a:extLst>
              <a:ext uri="{FF2B5EF4-FFF2-40B4-BE49-F238E27FC236}">
                <a16:creationId xmlns:a16="http://schemas.microsoft.com/office/drawing/2014/main" id="{2EBF71C9-4316-4B74-935B-88A6E6E1EA97}"/>
              </a:ext>
            </a:extLst>
          </p:cNvPr>
          <p:cNvSpPr/>
          <p:nvPr/>
        </p:nvSpPr>
        <p:spPr>
          <a:xfrm>
            <a:off x="4984936" y="1317352"/>
            <a:ext cx="1699747"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Carnet d’ordres émission</a:t>
            </a:r>
          </a:p>
        </p:txBody>
      </p:sp>
      <p:sp>
        <p:nvSpPr>
          <p:cNvPr id="33" name="Rectangle 32">
            <a:extLst>
              <a:ext uri="{FF2B5EF4-FFF2-40B4-BE49-F238E27FC236}">
                <a16:creationId xmlns:a16="http://schemas.microsoft.com/office/drawing/2014/main" id="{1DA9235A-3FB0-4947-B30B-96C4A9DBCC71}"/>
              </a:ext>
            </a:extLst>
          </p:cNvPr>
          <p:cNvSpPr/>
          <p:nvPr/>
        </p:nvSpPr>
        <p:spPr>
          <a:xfrm>
            <a:off x="8717765" y="1318384"/>
            <a:ext cx="1637248" cy="575733"/>
          </a:xfrm>
          <a:prstGeom prst="rect">
            <a:avLst/>
          </a:prstGeom>
          <a:solidFill>
            <a:srgbClr val="571E74">
              <a:lumMod val="20000"/>
              <a:lumOff val="80000"/>
            </a:srgbClr>
          </a:solidFill>
          <a:ln w="25400" cap="flat" cmpd="sng" algn="ctr">
            <a:noFill/>
            <a:prstDash val="solid"/>
          </a:ln>
          <a:effectLst/>
        </p:spPr>
        <p:txBody>
          <a:bodyPr lIns="48000" rIns="48000"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Comptabilisation &amp;  R&amp;L	</a:t>
            </a:r>
          </a:p>
        </p:txBody>
      </p:sp>
      <p:sp>
        <p:nvSpPr>
          <p:cNvPr id="37" name="Rectangle 36">
            <a:extLst>
              <a:ext uri="{FF2B5EF4-FFF2-40B4-BE49-F238E27FC236}">
                <a16:creationId xmlns:a16="http://schemas.microsoft.com/office/drawing/2014/main" id="{1465C4C3-7F61-48DA-BC50-04EEA7056370}"/>
              </a:ext>
            </a:extLst>
          </p:cNvPr>
          <p:cNvSpPr/>
          <p:nvPr/>
        </p:nvSpPr>
        <p:spPr>
          <a:xfrm>
            <a:off x="6717018" y="1317352"/>
            <a:ext cx="1968413" cy="575733"/>
          </a:xfrm>
          <a:prstGeom prst="rect">
            <a:avLst/>
          </a:prstGeom>
          <a:solidFill>
            <a:schemeClr val="accent1">
              <a:lumMod val="40000"/>
              <a:lumOff val="6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Suivi de la commercialisation</a:t>
            </a:r>
          </a:p>
        </p:txBody>
      </p:sp>
      <p:sp>
        <p:nvSpPr>
          <p:cNvPr id="38" name="Rectangle 37">
            <a:extLst>
              <a:ext uri="{FF2B5EF4-FFF2-40B4-BE49-F238E27FC236}">
                <a16:creationId xmlns:a16="http://schemas.microsoft.com/office/drawing/2014/main" id="{85DA89A3-A971-4F03-8ED9-A938BAA1A1FB}"/>
              </a:ext>
            </a:extLst>
          </p:cNvPr>
          <p:cNvSpPr/>
          <p:nvPr/>
        </p:nvSpPr>
        <p:spPr>
          <a:xfrm>
            <a:off x="10385176" y="1317352"/>
            <a:ext cx="1676504" cy="575733"/>
          </a:xfrm>
          <a:prstGeom prst="rect">
            <a:avLst/>
          </a:prstGeom>
          <a:solidFill>
            <a:srgbClr val="571E74">
              <a:lumMod val="20000"/>
              <a:lumOff val="80000"/>
            </a:srgb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Régularisation </a:t>
            </a:r>
          </a:p>
        </p:txBody>
      </p:sp>
      <p:sp>
        <p:nvSpPr>
          <p:cNvPr id="39" name="Rectangle 38">
            <a:extLst>
              <a:ext uri="{FF2B5EF4-FFF2-40B4-BE49-F238E27FC236}">
                <a16:creationId xmlns:a16="http://schemas.microsoft.com/office/drawing/2014/main" id="{EDCD6DB3-731B-4793-9B2D-E0BF971C7B90}"/>
              </a:ext>
            </a:extLst>
          </p:cNvPr>
          <p:cNvSpPr/>
          <p:nvPr/>
        </p:nvSpPr>
        <p:spPr>
          <a:xfrm>
            <a:off x="1914031" y="1317352"/>
            <a:ext cx="1399693"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Réservation</a:t>
            </a:r>
          </a:p>
        </p:txBody>
      </p:sp>
      <p:sp>
        <p:nvSpPr>
          <p:cNvPr id="40" name="Rectangle 39">
            <a:extLst>
              <a:ext uri="{FF2B5EF4-FFF2-40B4-BE49-F238E27FC236}">
                <a16:creationId xmlns:a16="http://schemas.microsoft.com/office/drawing/2014/main" id="{CA282473-7691-4D59-BA42-79EB7FE2A6D9}"/>
              </a:ext>
            </a:extLst>
          </p:cNvPr>
          <p:cNvSpPr/>
          <p:nvPr/>
        </p:nvSpPr>
        <p:spPr>
          <a:xfrm>
            <a:off x="3359284" y="1317352"/>
            <a:ext cx="1590241" cy="575733"/>
          </a:xfrm>
          <a:prstGeom prst="rect">
            <a:avLst/>
          </a:prstGeom>
          <a:solidFill>
            <a:schemeClr val="accent1">
              <a:lumMod val="20000"/>
              <a:lumOff val="80000"/>
            </a:schemeClr>
          </a:solidFill>
          <a:ln w="25400" cap="flat" cmpd="sng" algn="ctr">
            <a:noFill/>
            <a:prstDash val="solid"/>
          </a:ln>
          <a:effectLst/>
        </p:spPr>
        <p:txBody>
          <a:bodyPr anchor="ctr"/>
          <a:lstStyle/>
          <a:p>
            <a:pPr marL="114297" marR="0" lvl="0" indent="0" algn="l" defTabSz="1219170" rtl="0" eaLnBrk="0" fontAlgn="base" latinLnBrk="0" hangingPunct="0">
              <a:lnSpc>
                <a:spcPct val="100000"/>
              </a:lnSpc>
              <a:spcBef>
                <a:spcPct val="0"/>
              </a:spcBef>
              <a:spcAft>
                <a:spcPct val="0"/>
              </a:spcAft>
              <a:buClrTx/>
              <a:buSzTx/>
              <a:buFontTx/>
              <a:buNone/>
              <a:tabLst/>
              <a:defRPr/>
            </a:pPr>
            <a:r>
              <a:rPr kumimoji="0" lang="fr-FR" sz="1200" b="1" i="0" u="none" strike="noStrike" kern="0" cap="none" spc="0" normalizeH="0" baseline="0" noProof="0">
                <a:ln>
                  <a:noFill/>
                </a:ln>
                <a:solidFill>
                  <a:srgbClr val="FFFFFF"/>
                </a:solidFill>
                <a:effectLst/>
                <a:uLnTx/>
                <a:uFillTx/>
                <a:latin typeface="Verdana"/>
                <a:ea typeface="+mn-ea"/>
                <a:cs typeface="Arial" pitchFamily="34" charset="0"/>
                <a:sym typeface="Arial"/>
              </a:rPr>
              <a:t>Saisie des souscriptions</a:t>
            </a:r>
          </a:p>
        </p:txBody>
      </p:sp>
      <p:sp>
        <p:nvSpPr>
          <p:cNvPr id="41" name="Triangle isocèle 40">
            <a:extLst>
              <a:ext uri="{FF2B5EF4-FFF2-40B4-BE49-F238E27FC236}">
                <a16:creationId xmlns:a16="http://schemas.microsoft.com/office/drawing/2014/main" id="{552B6DDB-D781-4849-8485-CF1CFDB9FBD4}"/>
              </a:ext>
            </a:extLst>
          </p:cNvPr>
          <p:cNvSpPr/>
          <p:nvPr/>
        </p:nvSpPr>
        <p:spPr>
          <a:xfrm flipV="1">
            <a:off x="352268" y="1314398"/>
            <a:ext cx="283633" cy="165100"/>
          </a:xfrm>
          <a:prstGeom prst="triangle">
            <a:avLst/>
          </a:prstGeom>
          <a:solidFill>
            <a:srgbClr val="571E74"/>
          </a:solidFill>
          <a:ln w="25400" cap="flat" cmpd="sng" algn="ctr">
            <a:noFill/>
            <a:prstDash val="solid"/>
          </a:ln>
          <a:effectLst/>
        </p:spPr>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fr-FR" sz="3200" b="0" i="0" u="none" strike="noStrike" kern="0" cap="none" spc="0" normalizeH="0" baseline="0" noProof="0">
              <a:ln>
                <a:noFill/>
              </a:ln>
              <a:solidFill>
                <a:srgbClr val="FFFFFF"/>
              </a:solidFill>
              <a:effectLst/>
              <a:uLnTx/>
              <a:uFillTx/>
              <a:latin typeface="Verdana"/>
              <a:ea typeface="+mn-ea"/>
              <a:cs typeface="Arial"/>
              <a:sym typeface="Arial"/>
            </a:endParaRP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3"/>
          <a:stretch>
            <a:fillRect/>
          </a:stretch>
        </p:blipFill>
        <p:spPr>
          <a:xfrm>
            <a:off x="11202992" y="154642"/>
            <a:ext cx="721028" cy="721028"/>
          </a:xfrm>
          <a:prstGeom prst="rect">
            <a:avLst/>
          </a:prstGeom>
        </p:spPr>
      </p:pic>
      <p:sp>
        <p:nvSpPr>
          <p:cNvPr id="18" name="Rectangle 17">
            <a:extLst>
              <a:ext uri="{FF2B5EF4-FFF2-40B4-BE49-F238E27FC236}">
                <a16:creationId xmlns:a16="http://schemas.microsoft.com/office/drawing/2014/main" id="{F29F6C24-71E0-4D4D-AAD2-FB934691D844}"/>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3265051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328767" y="2972840"/>
            <a:ext cx="8627757" cy="2208245"/>
          </a:xfrm>
        </p:spPr>
        <p:txBody>
          <a:bodyPr/>
          <a:lstStyle/>
          <a:p>
            <a:r>
              <a:rPr lang="fr-FR" dirty="0" err="1"/>
              <a:t>our</a:t>
            </a:r>
            <a:r>
              <a:rPr lang="fr-FR" dirty="0"/>
              <a:t> les établissements qui ont</a:t>
            </a:r>
          </a:p>
          <a:p>
            <a:r>
              <a:rPr lang="fr-FR" dirty="0"/>
              <a:t>pris la prestation Topaze</a:t>
            </a:r>
          </a:p>
          <a:p>
            <a:r>
              <a:rPr lang="fr-FR" dirty="0"/>
              <a:t>« saisie / contrôle »</a:t>
            </a:r>
          </a:p>
        </p:txBody>
      </p:sp>
      <p:sp>
        <p:nvSpPr>
          <p:cNvPr id="5" name="Espace réservé du texte 1">
            <a:extLst>
              <a:ext uri="{FF2B5EF4-FFF2-40B4-BE49-F238E27FC236}">
                <a16:creationId xmlns:a16="http://schemas.microsoft.com/office/drawing/2014/main" id="{3AA7D5D8-9F16-45CF-8D9C-3962696371FB}"/>
              </a:ext>
            </a:extLst>
          </p:cNvPr>
          <p:cNvSpPr>
            <a:spLocks noGrp="1"/>
          </p:cNvSpPr>
          <p:nvPr>
            <p:ph type="body" sz="quarter" idx="12"/>
          </p:nvPr>
        </p:nvSpPr>
        <p:spPr>
          <a:xfrm>
            <a:off x="2200658" y="2315291"/>
            <a:ext cx="1128109" cy="1113709"/>
          </a:xfrm>
        </p:spPr>
        <p:txBody>
          <a:bodyPr/>
          <a:lstStyle/>
          <a:p>
            <a:r>
              <a:rPr lang="fr-FR" dirty="0">
                <a:solidFill>
                  <a:srgbClr val="7030A0"/>
                </a:solidFill>
                <a:latin typeface="Montserrat SemiBold"/>
                <a:cs typeface="Arial"/>
              </a:rPr>
              <a:t>p</a:t>
            </a:r>
            <a:endParaRPr lang="fr-FR" dirty="0">
              <a:solidFill>
                <a:srgbClr val="7030A0"/>
              </a:solidFill>
            </a:endParaRPr>
          </a:p>
        </p:txBody>
      </p:sp>
      <p:sp>
        <p:nvSpPr>
          <p:cNvPr id="6" name="Rectangle 5">
            <a:extLst>
              <a:ext uri="{FF2B5EF4-FFF2-40B4-BE49-F238E27FC236}">
                <a16:creationId xmlns:a16="http://schemas.microsoft.com/office/drawing/2014/main" id="{B1D7E408-67D0-4ECE-878D-01C1D4C89775}"/>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40829413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dirty="0"/>
              <a:t>Prestation Topaze : nouvel acte de </a:t>
            </a:r>
            <a:br>
              <a:rPr lang="fr-FR" dirty="0"/>
            </a:br>
            <a:r>
              <a:rPr lang="fr-FR" dirty="0"/>
              <a:t>gestion dans le Workflow Platine</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a:xfrm>
            <a:off x="719403" y="1579929"/>
            <a:ext cx="11233248" cy="384043"/>
          </a:xfrm>
        </p:spPr>
        <p:txBody>
          <a:bodyPr>
            <a:normAutofit/>
          </a:bodyPr>
          <a:lstStyle/>
          <a:p>
            <a:r>
              <a:rPr lang="fr-FR" dirty="0"/>
              <a:t>	</a:t>
            </a: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2"/>
          <a:stretch>
            <a:fillRect/>
          </a:stretch>
        </p:blipFill>
        <p:spPr>
          <a:xfrm>
            <a:off x="11202992" y="154642"/>
            <a:ext cx="721028" cy="721028"/>
          </a:xfrm>
          <a:prstGeom prst="rect">
            <a:avLst/>
          </a:prstGeom>
        </p:spPr>
      </p:pic>
      <p:pic>
        <p:nvPicPr>
          <p:cNvPr id="5122" name="Image 3">
            <a:extLst>
              <a:ext uri="{FF2B5EF4-FFF2-40B4-BE49-F238E27FC236}">
                <a16:creationId xmlns:a16="http://schemas.microsoft.com/office/drawing/2014/main" id="{6471268F-023A-4C93-A105-6ACEAAD68E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242" y="1499899"/>
            <a:ext cx="6879740" cy="18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0">
            <a:extLst>
              <a:ext uri="{FF2B5EF4-FFF2-40B4-BE49-F238E27FC236}">
                <a16:creationId xmlns:a16="http://schemas.microsoft.com/office/drawing/2014/main" id="{A8AC7BB9-2B81-4923-91EA-4FCD24A9BF52}"/>
              </a:ext>
            </a:extLst>
          </p:cNvPr>
          <p:cNvSpPr txBox="1"/>
          <p:nvPr/>
        </p:nvSpPr>
        <p:spPr>
          <a:xfrm>
            <a:off x="531315" y="1402618"/>
            <a:ext cx="9797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rgbClr val="000000"/>
                </a:solidFill>
                <a:effectLst/>
                <a:uLnTx/>
                <a:uFillTx/>
                <a:latin typeface="Arial"/>
                <a:ea typeface="+mn-ea"/>
                <a:cs typeface="+mn-cs"/>
              </a:rPr>
              <a:t>Etape 1</a:t>
            </a:r>
          </a:p>
        </p:txBody>
      </p:sp>
      <p:sp>
        <p:nvSpPr>
          <p:cNvPr id="26" name="ZoneTexte 25">
            <a:extLst>
              <a:ext uri="{FF2B5EF4-FFF2-40B4-BE49-F238E27FC236}">
                <a16:creationId xmlns:a16="http://schemas.microsoft.com/office/drawing/2014/main" id="{D931F46B-53CF-405A-9AD4-BEE28ADD22AD}"/>
              </a:ext>
            </a:extLst>
          </p:cNvPr>
          <p:cNvSpPr txBox="1"/>
          <p:nvPr/>
        </p:nvSpPr>
        <p:spPr>
          <a:xfrm>
            <a:off x="552692" y="3503370"/>
            <a:ext cx="376256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rgbClr val="000000"/>
                </a:solidFill>
                <a:effectLst/>
                <a:uLnTx/>
                <a:uFillTx/>
                <a:latin typeface="Arial"/>
                <a:ea typeface="+mn-ea"/>
                <a:cs typeface="+mn-cs"/>
              </a:rPr>
              <a:t>Etape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sng"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a:ea typeface="+mn-ea"/>
                <a:cs typeface="+mn-cs"/>
              </a:rPr>
              <a:t>Le conseiller complète l’instruction </a:t>
            </a:r>
          </a:p>
        </p:txBody>
      </p:sp>
      <p:pic>
        <p:nvPicPr>
          <p:cNvPr id="13" name="Graphique 12" descr="Retour contour">
            <a:extLst>
              <a:ext uri="{FF2B5EF4-FFF2-40B4-BE49-F238E27FC236}">
                <a16:creationId xmlns:a16="http://schemas.microsoft.com/office/drawing/2014/main" id="{5BAB0501-2026-4A92-9FC6-34DD8614D0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7417921">
            <a:off x="10242000" y="2112510"/>
            <a:ext cx="914400" cy="914400"/>
          </a:xfrm>
          <a:prstGeom prst="rect">
            <a:avLst/>
          </a:prstGeom>
        </p:spPr>
      </p:pic>
      <p:pic>
        <p:nvPicPr>
          <p:cNvPr id="5123" name="Image 1">
            <a:extLst>
              <a:ext uri="{FF2B5EF4-FFF2-40B4-BE49-F238E27FC236}">
                <a16:creationId xmlns:a16="http://schemas.microsoft.com/office/drawing/2014/main" id="{3704F285-B9C9-4D59-B6A8-67D5616B7F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4241" y="3503370"/>
            <a:ext cx="6908409" cy="290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674A9209-6F28-4F6B-B99A-C0A825794E59}"/>
              </a:ext>
            </a:extLst>
          </p:cNvPr>
          <p:cNvSpPr/>
          <p:nvPr/>
        </p:nvSpPr>
        <p:spPr>
          <a:xfrm>
            <a:off x="6336027" y="4730737"/>
            <a:ext cx="1770926" cy="1388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ZoneTexte 41">
            <a:extLst>
              <a:ext uri="{FF2B5EF4-FFF2-40B4-BE49-F238E27FC236}">
                <a16:creationId xmlns:a16="http://schemas.microsoft.com/office/drawing/2014/main" id="{CFC35D24-1E0A-4DC1-9088-2DDBE3704A93}"/>
              </a:ext>
            </a:extLst>
          </p:cNvPr>
          <p:cNvSpPr txBox="1"/>
          <p:nvPr/>
        </p:nvSpPr>
        <p:spPr>
          <a:xfrm>
            <a:off x="552692" y="1819707"/>
            <a:ext cx="435497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A partir du tableau de bord, le conseiller fait une nouvelle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demande en sélectionnant « Emprunt BPCE 3,50 % Octobre 2027 »</a:t>
            </a:r>
            <a:endParaRPr kumimoji="0" lang="fr-FR"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8D059BA2-5E61-41B4-ADE9-D3814C14F932}"/>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197402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855D4-AD5B-457E-A22A-79FF54971945}"/>
              </a:ext>
            </a:extLst>
          </p:cNvPr>
          <p:cNvSpPr>
            <a:spLocks noGrp="1"/>
          </p:cNvSpPr>
          <p:nvPr>
            <p:ph type="title"/>
          </p:nvPr>
        </p:nvSpPr>
        <p:spPr/>
        <p:txBody>
          <a:bodyPr/>
          <a:lstStyle/>
          <a:p>
            <a:r>
              <a:rPr lang="fr-FR" dirty="0"/>
              <a:t>Prestation Topaze : nouvel acte de </a:t>
            </a:r>
            <a:br>
              <a:rPr lang="fr-FR" dirty="0"/>
            </a:br>
            <a:r>
              <a:rPr lang="fr-FR" dirty="0"/>
              <a:t>gestion dans le Workflow Platine</a:t>
            </a:r>
          </a:p>
        </p:txBody>
      </p:sp>
      <p:sp>
        <p:nvSpPr>
          <p:cNvPr id="28" name="Espace réservé du texte 2">
            <a:extLst>
              <a:ext uri="{FF2B5EF4-FFF2-40B4-BE49-F238E27FC236}">
                <a16:creationId xmlns:a16="http://schemas.microsoft.com/office/drawing/2014/main" id="{3E037C53-F416-4E51-97EC-30059AD507EB}"/>
              </a:ext>
            </a:extLst>
          </p:cNvPr>
          <p:cNvSpPr>
            <a:spLocks noGrp="1"/>
          </p:cNvSpPr>
          <p:nvPr>
            <p:ph type="body" sz="quarter" idx="12"/>
          </p:nvPr>
        </p:nvSpPr>
        <p:spPr>
          <a:xfrm>
            <a:off x="719403" y="1579929"/>
            <a:ext cx="11233248" cy="384043"/>
          </a:xfrm>
        </p:spPr>
        <p:txBody>
          <a:bodyPr>
            <a:normAutofit/>
          </a:bodyPr>
          <a:lstStyle/>
          <a:p>
            <a:r>
              <a:rPr lang="fr-FR" dirty="0"/>
              <a:t>	</a:t>
            </a:r>
          </a:p>
        </p:txBody>
      </p:sp>
      <p:pic>
        <p:nvPicPr>
          <p:cNvPr id="7" name="Image 6" descr="Une image contenant texte, clipart&#10;&#10;Description générée automatiquement">
            <a:extLst>
              <a:ext uri="{FF2B5EF4-FFF2-40B4-BE49-F238E27FC236}">
                <a16:creationId xmlns:a16="http://schemas.microsoft.com/office/drawing/2014/main" id="{88B2D58E-9A7F-0329-6A27-1C5F500EB6AA}"/>
              </a:ext>
            </a:extLst>
          </p:cNvPr>
          <p:cNvPicPr>
            <a:picLocks noChangeAspect="1"/>
          </p:cNvPicPr>
          <p:nvPr/>
        </p:nvPicPr>
        <p:blipFill>
          <a:blip r:embed="rId2"/>
          <a:stretch>
            <a:fillRect/>
          </a:stretch>
        </p:blipFill>
        <p:spPr>
          <a:xfrm>
            <a:off x="11202992" y="154642"/>
            <a:ext cx="721028" cy="721028"/>
          </a:xfrm>
          <a:prstGeom prst="rect">
            <a:avLst/>
          </a:prstGeom>
        </p:spPr>
      </p:pic>
      <p:sp>
        <p:nvSpPr>
          <p:cNvPr id="11" name="ZoneTexte 10">
            <a:extLst>
              <a:ext uri="{FF2B5EF4-FFF2-40B4-BE49-F238E27FC236}">
                <a16:creationId xmlns:a16="http://schemas.microsoft.com/office/drawing/2014/main" id="{A8AC7BB9-2B81-4923-91EA-4FCD24A9BF52}"/>
              </a:ext>
            </a:extLst>
          </p:cNvPr>
          <p:cNvSpPr txBox="1"/>
          <p:nvPr/>
        </p:nvSpPr>
        <p:spPr>
          <a:xfrm>
            <a:off x="531315" y="1402618"/>
            <a:ext cx="9797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rgbClr val="000000"/>
                </a:solidFill>
                <a:effectLst/>
                <a:uLnTx/>
                <a:uFillTx/>
                <a:latin typeface="Arial"/>
                <a:ea typeface="+mn-ea"/>
                <a:cs typeface="+mn-cs"/>
              </a:rPr>
              <a:t>Etape 3</a:t>
            </a:r>
          </a:p>
        </p:txBody>
      </p:sp>
      <p:sp>
        <p:nvSpPr>
          <p:cNvPr id="42" name="ZoneTexte 41">
            <a:extLst>
              <a:ext uri="{FF2B5EF4-FFF2-40B4-BE49-F238E27FC236}">
                <a16:creationId xmlns:a16="http://schemas.microsoft.com/office/drawing/2014/main" id="{CFC35D24-1E0A-4DC1-9088-2DDBE3704A93}"/>
              </a:ext>
            </a:extLst>
          </p:cNvPr>
          <p:cNvSpPr txBox="1"/>
          <p:nvPr/>
        </p:nvSpPr>
        <p:spPr>
          <a:xfrm>
            <a:off x="552692" y="1819707"/>
            <a:ext cx="4354974"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Le conseiller ajoute les pièces nécessaires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Bulletin de souscription papier signé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du client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Synthèse papier du « conseil »</a:t>
            </a:r>
            <a:endParaRPr kumimoji="0" lang="fr-FR"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146" name="Image 5">
            <a:extLst>
              <a:ext uri="{FF2B5EF4-FFF2-40B4-BE49-F238E27FC236}">
                <a16:creationId xmlns:a16="http://schemas.microsoft.com/office/drawing/2014/main" id="{17D53811-CABF-4208-8391-A5BB40BFC3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240" y="1534046"/>
            <a:ext cx="6879779" cy="400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D2B4B754-5A1E-4466-87BC-C390FDE3F176}"/>
              </a:ext>
            </a:extLst>
          </p:cNvPr>
          <p:cNvSpPr/>
          <p:nvPr/>
        </p:nvSpPr>
        <p:spPr>
          <a:xfrm>
            <a:off x="3526069" y="6457888"/>
            <a:ext cx="5320687" cy="246221"/>
          </a:xfrm>
          <a:prstGeom prst="rect">
            <a:avLst/>
          </a:prstGeom>
        </p:spPr>
        <p:txBody>
          <a:bodyPr wrap="none">
            <a:spAutoFit/>
          </a:bodyPr>
          <a:lstStyle/>
          <a:p>
            <a:pPr defTabSz="1219170">
              <a:defRPr/>
            </a:pPr>
            <a:r>
              <a:rPr lang="fr" sz="1000" b="1" i="1" dirty="0">
                <a:solidFill>
                  <a:srgbClr val="000000"/>
                </a:solidFill>
                <a:latin typeface="Arial" panose="020B0604020202020204" pitchFamily="34" charset="0"/>
                <a:cs typeface="Arial" panose="020B0604020202020204" pitchFamily="34" charset="0"/>
                <a:sym typeface="Arial"/>
              </a:rPr>
              <a:t>DOCUMENT STRICTEMENT INTERNE, DESTINE AUX CONSEILLERS DU RESEAU CE</a:t>
            </a:r>
          </a:p>
        </p:txBody>
      </p:sp>
    </p:spTree>
    <p:extLst>
      <p:ext uri="{BB962C8B-B14F-4D97-AF65-F5344CB8AC3E}">
        <p14:creationId xmlns:p14="http://schemas.microsoft.com/office/powerpoint/2010/main" val="36810957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746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1M.UzBRXmiSc9AKNvEEE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IglgcjsEEdFSey35VheUV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2.xml><?xml version="1.0" encoding="utf-8"?>
<a:theme xmlns:a="http://schemas.openxmlformats.org/drawingml/2006/main" name="2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CE.potx" id="{8FCFD85E-C1EB-4E22-800C-20229F3E826A}" vid="{62469BC1-F63D-44C5-A77B-813BB4A36322}"/>
    </a:ext>
  </a:extLst>
</a:theme>
</file>

<file path=ppt/theme/theme3.xml><?xml version="1.0" encoding="utf-8"?>
<a:theme xmlns:a="http://schemas.openxmlformats.org/drawingml/2006/main" name="1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4.xml><?xml version="1.0" encoding="utf-8"?>
<a:theme xmlns:a="http://schemas.openxmlformats.org/drawingml/2006/main" name="6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47651B09-5962-4BF6-963E-4C1F66AF1A27}" vid="{AEEB3A43-DDAD-4EC0-8DB6-1FD53D2CD155}"/>
    </a:ext>
  </a:extLst>
</a:theme>
</file>

<file path=ppt/theme/theme5.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47651B09-5962-4BF6-963E-4C1F66AF1A27}" vid="{AEEB3A43-DDAD-4EC0-8DB6-1FD53D2CD155}"/>
    </a:ext>
  </a:extLst>
</a:theme>
</file>

<file path=ppt/theme/theme6.xml><?xml version="1.0" encoding="utf-8"?>
<a:theme xmlns:a="http://schemas.openxmlformats.org/drawingml/2006/main" name="1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36C52DCA-D138-48F1-BEC0-A9C77E9FC615}" vid="{DFED7096-1DC0-425B-A356-BFD06DFCFC55}"/>
    </a:ext>
  </a:extLst>
</a:theme>
</file>

<file path=ppt/theme/theme7.xml><?xml version="1.0" encoding="utf-8"?>
<a:theme xmlns:a="http://schemas.openxmlformats.org/drawingml/2006/main" name="2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Externe_GroupeBPCE-EuroTitres-V2.potx" id="{3FE7C4FA-945F-49E6-9947-9CE48DBF11CD}" vid="{0C42B300-5A5D-4A01-9D02-425E199E714B}"/>
    </a:ext>
  </a:extLst>
</a:theme>
</file>

<file path=ppt/theme/theme8.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BPA-Communaute.potx" id="{28B8B5F8-3950-4AA6-9EEF-9F0B79B05729}" vid="{8A80A69D-C1F7-42E9-A8A0-0BCC5A3474F8}"/>
    </a:ext>
  </a:extLst>
</a:theme>
</file>

<file path=ppt/theme/theme9.xml><?xml version="1.0" encoding="utf-8"?>
<a:theme xmlns:a="http://schemas.openxmlformats.org/drawingml/2006/main" name="4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10.xml><?xml version="1.0" encoding="utf-8"?>
<a:theme xmlns:a="http://schemas.openxmlformats.org/drawingml/2006/main" name="3_Groupe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Externe_GroupeBPCE-EuroTitres-V2.potx" id="{3FE7C4FA-945F-49E6-9947-9CE48DBF11CD}" vid="{0C42B300-5A5D-4A01-9D02-425E199E714B}"/>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4" ma:contentTypeDescription="Crée un document." ma:contentTypeScope="" ma:versionID="4efb008438af2e57da16d1a42be516aa">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84f73632f0e29bceb59f8adb2159fe24"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AF281C-985C-4F80-A93B-899F95EE1F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7D86EE-2320-4064-B496-4B5D40D26610}">
  <ds:schemaRefs>
    <ds:schemaRef ds:uri="e8852f28-ed92-48a4-848b-e8d9cfdc621c"/>
    <ds:schemaRef ds:uri="http://purl.org/dc/terms/"/>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d8633bb9-caa1-4dd1-bae9-295f3c6e10ec"/>
    <ds:schemaRef ds:uri="http://schemas.microsoft.com/office/infopath/2007/PartnerControls"/>
    <ds:schemaRef ds:uri="http://www.w3.org/XML/1998/namespace"/>
    <ds:schemaRef ds:uri="http://purl.org/dc/dcmitype/"/>
    <ds:schemaRef ds:uri="1ed61e74-c06d-4224-bb6c-0fd69f7413c1"/>
    <ds:schemaRef ds:uri="5494620f-8162-49cc-a181-d2d69a6fbaa8"/>
  </ds:schemaRefs>
</ds:datastoreItem>
</file>

<file path=customXml/itemProps3.xml><?xml version="1.0" encoding="utf-8"?>
<ds:datastoreItem xmlns:ds="http://schemas.openxmlformats.org/officeDocument/2006/customXml" ds:itemID="{16BA476D-1D01-4E5D-AA39-2D74105C101C}">
  <ds:schemaRefs>
    <ds:schemaRef ds:uri="Microsoft.SharePoint.Taxonomy.ContentTypeSync"/>
  </ds:schemaRefs>
</ds:datastoreItem>
</file>

<file path=customXml/itemProps4.xml><?xml version="1.0" encoding="utf-8"?>
<ds:datastoreItem xmlns:ds="http://schemas.openxmlformats.org/officeDocument/2006/customXml" ds:itemID="{1A574E9B-A453-4B5B-AF16-B0BDAA0729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580</TotalTime>
  <Words>6980</Words>
  <Application>Microsoft Office PowerPoint</Application>
  <PresentationFormat>Widescreen</PresentationFormat>
  <Paragraphs>839</Paragraphs>
  <Slides>62</Slides>
  <Notes>23</Notes>
  <HiddenSlides>0</HiddenSlides>
  <MMClips>0</MMClips>
  <ScaleCrop>false</ScaleCrop>
  <HeadingPairs>
    <vt:vector size="4" baseType="variant">
      <vt:variant>
        <vt:lpstr>Theme</vt:lpstr>
      </vt:variant>
      <vt:variant>
        <vt:i4>10</vt:i4>
      </vt:variant>
      <vt:variant>
        <vt:lpstr>Slide Titles</vt:lpstr>
      </vt:variant>
      <vt:variant>
        <vt:i4>62</vt:i4>
      </vt:variant>
    </vt:vector>
  </HeadingPairs>
  <TitlesOfParts>
    <vt:vector size="72" baseType="lpstr">
      <vt:lpstr>Conception personnalisée</vt:lpstr>
      <vt:lpstr>2_Conception personnalisée</vt:lpstr>
      <vt:lpstr>1_Conception personnalisée</vt:lpstr>
      <vt:lpstr>6_Conception personnalisée</vt:lpstr>
      <vt:lpstr>Conception personnalisée</vt:lpstr>
      <vt:lpstr>1_Groupe BPCE</vt:lpstr>
      <vt:lpstr>2_Groupe BPCE</vt:lpstr>
      <vt:lpstr>3_Conception personnalisée</vt:lpstr>
      <vt:lpstr>4_Conception personnalisée</vt:lpstr>
      <vt:lpstr>3_Groupe BPCE</vt:lpstr>
      <vt:lpstr> « EMISSION EMPRUNT BPCE 3,50% Octobre 2027 »   Uniquement Éligible aux Comptes Titres Ordinaires </vt:lpstr>
      <vt:lpstr>PowerPoint Presentation</vt:lpstr>
      <vt:lpstr>PowerPoint Presentation</vt:lpstr>
      <vt:lpstr>CONTEXTE ECONOMIQUE</vt:lpstr>
      <vt:lpstr>DEFINITION GENERALE D'UN EMPRUNT OBLIGATAIRE</vt:lpstr>
      <vt:lpstr>Pourquoi un emprunt BPCE ?</vt:lpstr>
      <vt:lpstr>PowerPoint Presentation</vt:lpstr>
      <vt:lpstr>Caractéristiques</vt:lpstr>
      <vt:lpstr>Cible de clientèle personnes physiques</vt:lpstr>
      <vt:lpstr>Cible de clientèle personnes morales  (sous réserve que leurs statuts le permettent)   </vt:lpstr>
      <vt:lpstr>Facteurs de risques2/3 </vt:lpstr>
      <vt:lpstr>PowerPoint Presentation</vt:lpstr>
      <vt:lpstr>PowerPoint Presentation</vt:lpstr>
      <vt:lpstr>Supports de communication</vt:lpstr>
      <vt:lpstr>Parcours LEA (personnes physiques) </vt:lpstr>
      <vt:lpstr>Parcours LEA</vt:lpstr>
      <vt:lpstr>Parcours LEA – cas particuliers</vt:lpstr>
      <vt:lpstr> Souscription d’un CTO avec de l’Emprunt BPCE</vt:lpstr>
      <vt:lpstr>PowerPoint Presentation</vt:lpstr>
      <vt:lpstr> Souscription d’un CTO avec de l’Emprunt BPCE</vt:lpstr>
      <vt:lpstr> Souscription d’un CTO avec de l’Emprunt BPCE</vt:lpstr>
      <vt:lpstr>Souscription d’un CTO avec de l’Emprunt BPCE</vt:lpstr>
      <vt:lpstr>Parcours O2S (personnes physiques et morales) </vt:lpstr>
      <vt:lpstr>Parcours et paramétrage de l’ émission dans O2S</vt:lpstr>
      <vt:lpstr>Parcours personnes morales « 0199PM »</vt:lpstr>
      <vt:lpstr>Parcours PM : principes généraux</vt:lpstr>
      <vt:lpstr>Parcours PM  Caisse d’Epargne</vt:lpstr>
      <vt:lpstr>Parcours PM Caisse d’Epargne</vt:lpstr>
      <vt:lpstr>PowerPoint Presentation</vt:lpstr>
      <vt:lpstr>Parcours de souscription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Supports animation Client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Glossaire</vt:lpstr>
      <vt:lpstr>Calendrier de l’émission</vt:lpstr>
      <vt:lpstr>PARCOURS DE SOUSCRIPTION DANS PLATINE</vt:lpstr>
      <vt:lpstr>Etablissements TOPAZE</vt:lpstr>
      <vt:lpstr>PowerPoint Presentation</vt:lpstr>
      <vt:lpstr>Présentation Emission</vt:lpstr>
      <vt:lpstr>Présentation Emission</vt:lpstr>
      <vt:lpstr>Présentation Emission</vt:lpstr>
      <vt:lpstr>Présentation Emission</vt:lpstr>
      <vt:lpstr>Présentation Emission</vt:lpstr>
      <vt:lpstr>Présentation Emission</vt:lpstr>
      <vt:lpstr>PowerPoint Presentation</vt:lpstr>
      <vt:lpstr>Prestation Topaze : nouvel acte de  gestion dans le Workflow Platine</vt:lpstr>
      <vt:lpstr>Prestation Topaze : nouvel acte de  gestion dans le Workflow Platine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Emprunt BPCE</dc:title>
  <dc:creator>AUDREY.ADNOT@bpce.fr</dc:creator>
  <cp:lastModifiedBy>BOSSE ELODIE</cp:lastModifiedBy>
  <cp:revision>107</cp:revision>
  <cp:lastPrinted>2022-05-24T07:52:11Z</cp:lastPrinted>
  <dcterms:created xsi:type="dcterms:W3CDTF">2020-11-17T15:30:59Z</dcterms:created>
  <dcterms:modified xsi:type="dcterms:W3CDTF">2022-09-21T05:33:04Z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audrey.adnot@bpce.fr</vt:lpwstr>
  </property>
  <property fmtid="{D5CDD505-2E9C-101B-9397-08002B2CF9AE}" pid="5" name="MSIP_Label_48a19f0c-bea1-442e-a475-ed109d9ec508_SetDate">
    <vt:lpwstr>2020-11-20T15:44:50.2805431Z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0x01010092BA07C29F0DC74EA2E26680E20CBADD</vt:lpwstr>
  </property>
  <property fmtid="{D5CDD505-2E9C-101B-9397-08002B2CF9AE}" pid="11" name="MediaServiceImageTags">
    <vt:lpwstr/>
  </property>
  <property fmtid="{D5CDD505-2E9C-101B-9397-08002B2CF9AE}" pid="12" name="CevanopMarkets">
    <vt:lpwstr/>
  </property>
  <property fmtid="{D5CDD505-2E9C-101B-9397-08002B2CF9AE}" pid="13" name="CevanopProductsSubFamilies">
    <vt:lpwstr/>
  </property>
</Properties>
</file>