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5"/>
  </p:sldMasterIdLst>
  <p:notesMasterIdLst>
    <p:notesMasterId r:id="rId29"/>
  </p:notesMasterIdLst>
  <p:handoutMasterIdLst>
    <p:handoutMasterId r:id="rId30"/>
  </p:handoutMasterIdLst>
  <p:sldIdLst>
    <p:sldId id="2134805967" r:id="rId6"/>
    <p:sldId id="2134805974" r:id="rId7"/>
    <p:sldId id="2134805972" r:id="rId8"/>
    <p:sldId id="534" r:id="rId9"/>
    <p:sldId id="537" r:id="rId10"/>
    <p:sldId id="535" r:id="rId11"/>
    <p:sldId id="2134805968" r:id="rId12"/>
    <p:sldId id="556" r:id="rId13"/>
    <p:sldId id="2134805970" r:id="rId14"/>
    <p:sldId id="555" r:id="rId15"/>
    <p:sldId id="2134805976" r:id="rId16"/>
    <p:sldId id="545" r:id="rId17"/>
    <p:sldId id="547" r:id="rId18"/>
    <p:sldId id="548" r:id="rId19"/>
    <p:sldId id="550" r:id="rId20"/>
    <p:sldId id="551" r:id="rId21"/>
    <p:sldId id="552" r:id="rId22"/>
    <p:sldId id="509" r:id="rId23"/>
    <p:sldId id="2134805977" r:id="rId24"/>
    <p:sldId id="2134805978" r:id="rId25"/>
    <p:sldId id="2134805979" r:id="rId26"/>
    <p:sldId id="2134805971" r:id="rId27"/>
    <p:sldId id="399" r:id="rId28"/>
  </p:sldIdLst>
  <p:sldSz cx="9144000" cy="5143500" type="screen16x9"/>
  <p:notesSz cx="6797675" cy="9874250"/>
  <p:embeddedFontLst>
    <p:embeddedFont>
      <p:font typeface="Arial Narrow" panose="020B0606020202030204" pitchFamily="34" charset="0"/>
      <p:regular r:id="rId31"/>
      <p:bold r:id="rId32"/>
      <p:italic r:id="rId33"/>
      <p:boldItalic r:id="rId34"/>
    </p:embeddedFont>
    <p:embeddedFont>
      <p:font typeface="Cabin Condensed" panose="020B0604020202020204" charset="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mbria Math" panose="02040503050406030204" pitchFamily="18" charset="0"/>
      <p:regular r:id="rId43"/>
    </p:embeddedFont>
    <p:embeddedFont>
      <p:font typeface="Montserrat ExtraBold" panose="00000900000000000000" pitchFamily="2" charset="0"/>
      <p:bold r:id="rId44"/>
      <p:boldItalic r:id="rId45"/>
    </p:embeddedFont>
    <p:embeddedFont>
      <p:font typeface="Montserrat SemiBold" panose="00000700000000000000" pitchFamily="2" charset="0"/>
      <p:bold r:id="rId46"/>
      <p:boldItalic r:id="rId47"/>
    </p:embeddedFont>
    <p:embeddedFont>
      <p:font typeface="Poppins bold"/>
      <p:bold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A02313-C4E7-EFD7-718F-C12563B237B6}" name="CHUTAUX Martine" initials="CM" userId="S::martine.chutaux@natixis.com::b4c2209d-08c7-409f-b452-2ca1673f4f69" providerId="AD"/>
  <p188:author id="{B513018C-FADD-CF71-0B16-535EFF05112F}" name="VARNIER Patrick [CEGEE]" initials="VP[" userId="S::patrick.varnier@cegee.caisse-epargne.fr::a7d38886-62b3-4b62-ba1f-12d291c68bf9" providerId="AD"/>
  <p188:author id="{9684F8F4-5C88-EF2D-4953-141FB3B36908}" name="LE RESTE STEPHANIE" initials="LRS" userId="S::Stephanie.LERESTE@bpce.fr::1bf467eb-ed75-4da1-8cba-b4ccfdf1d81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E50051"/>
    <a:srgbClr val="800000"/>
    <a:srgbClr val="00A193"/>
    <a:srgbClr val="D6B5FD"/>
    <a:srgbClr val="99FFCC"/>
    <a:srgbClr val="9176B4"/>
    <a:srgbClr val="F08050"/>
    <a:srgbClr val="D77F53"/>
    <a:srgbClr val="D67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936" y="126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6.fntdata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8" Type="http://schemas.openxmlformats.org/officeDocument/2006/relationships/slide" Target="slides/slide3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23/01/2023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Protection de l’entreprise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371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BB6AD-72B3-4765-B6B3-D5B51042F25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060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BB6AD-72B3-4765-B6B3-D5B51042F25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9565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BB6AD-72B3-4765-B6B3-D5B51042F25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116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BB6AD-72B3-4765-B6B3-D5B51042F25D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342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BB6AD-72B3-4765-B6B3-D5B51042F25D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261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BB6AD-72B3-4765-B6B3-D5B51042F25D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0900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0"/>
            <a:ext cx="3744000" cy="772856"/>
          </a:xfrm>
          <a:prstGeom prst="rect">
            <a:avLst/>
          </a:prstGeom>
        </p:spPr>
      </p:pic>
      <p:sp>
        <p:nvSpPr>
          <p:cNvPr id="19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6300192" y="906367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05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019" y="342434"/>
            <a:ext cx="1223097" cy="68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  <p:sp>
        <p:nvSpPr>
          <p:cNvPr id="1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6300192" y="906367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05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99D781-F9B8-4C07-94C7-79BBEDF04323}"/>
              </a:ext>
            </a:extLst>
          </p:cNvPr>
          <p:cNvSpPr/>
          <p:nvPr userDrawn="1"/>
        </p:nvSpPr>
        <p:spPr>
          <a:xfrm>
            <a:off x="6300192" y="549433"/>
            <a:ext cx="2323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>
                <a:solidFill>
                  <a:schemeClr val="accent2"/>
                </a:solidFill>
                <a:latin typeface="Arial Narrow" panose="020B0606020202030204" pitchFamily="34" charset="0"/>
              </a:rPr>
              <a:t>BPCE Solutions informatiques</a:t>
            </a:r>
          </a:p>
        </p:txBody>
      </p:sp>
    </p:spTree>
    <p:extLst>
      <p:ext uri="{BB962C8B-B14F-4D97-AF65-F5344CB8AC3E}">
        <p14:creationId xmlns:p14="http://schemas.microsoft.com/office/powerpoint/2010/main" val="3889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0697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2767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192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75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3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ag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6925956" y="0"/>
            <a:ext cx="2218043" cy="5184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F6A4E39-CE29-4968-BBA4-9AFCFEE7F438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1112451" y="3158078"/>
            <a:ext cx="3759176" cy="43648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ajouter un sous-titre</a:t>
            </a:r>
          </a:p>
        </p:txBody>
      </p:sp>
      <p:pic>
        <p:nvPicPr>
          <p:cNvPr id="21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6579280" y="2470547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F8240A09-0070-45A2-B076-F82BC87E8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5114" y="1678621"/>
            <a:ext cx="3456000" cy="1485000"/>
          </a:xfrm>
          <a:noFill/>
        </p:spPr>
        <p:txBody>
          <a:bodyPr lIns="72000" tIns="72000" rIns="72000" bIns="72000" anchor="b" anchorCtr="0">
            <a:normAutofit/>
          </a:bodyPr>
          <a:lstStyle>
            <a:lvl1pPr algn="l" defTabSz="685766" rtl="0" eaLnBrk="1" latinLnBrk="0" hangingPunct="1">
              <a:lnSpc>
                <a:spcPts val="2900"/>
              </a:lnSpc>
              <a:spcBef>
                <a:spcPct val="0"/>
              </a:spcBef>
              <a:buNone/>
              <a:defRPr lang="fr-FR" sz="28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Poppins bold" panose="02000000000000000000" pitchFamily="2" charset="0"/>
              </a:defRPr>
            </a:lvl1pPr>
          </a:lstStyle>
          <a:p>
            <a:r>
              <a:rPr lang="fr-FR"/>
              <a:t>Cliquez </a:t>
            </a:r>
            <a:br>
              <a:rPr lang="fr-FR"/>
            </a:br>
            <a:r>
              <a:rPr lang="fr-FR"/>
              <a:t>pour ajouter </a:t>
            </a:r>
            <a:br>
              <a:rPr lang="fr-FR"/>
            </a:br>
            <a:r>
              <a:rPr lang="fr-FR"/>
              <a:t>un titre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C82B8E2B-A9C0-45A7-B270-4A5F74DE2B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5114" y="1182932"/>
            <a:ext cx="3456000" cy="491542"/>
          </a:xfrm>
        </p:spPr>
        <p:txBody>
          <a:bodyPr lIns="72000" tIns="72000" rIns="72000" bIns="72000">
            <a:noAutofit/>
          </a:bodyPr>
          <a:lstStyle>
            <a:lvl1pPr marL="0" indent="0" algn="l">
              <a:buFontTx/>
              <a:buNone/>
              <a:defRPr lang="fr-FR" sz="1200" b="1" kern="120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Poppins bold" panose="02000000000000000000" pitchFamily="2" charset="0"/>
              </a:defRPr>
            </a:lvl1pPr>
            <a:lvl2pPr marL="342884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2pPr>
            <a:lvl3pPr marL="685766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3pPr>
            <a:lvl4pPr marL="1028649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4pPr>
            <a:lvl5pPr marL="1371532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5pPr>
          </a:lstStyle>
          <a:p>
            <a:pPr lvl="0"/>
            <a:r>
              <a:rPr lang="fr-FR"/>
              <a:t>Titre de la présentation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C426BD4F-CAA1-4C24-B8D5-2D9E3223ED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0260" y="762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90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914214D-4EE0-4C35-B507-C831F7A832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345635" cy="5143500"/>
          </a:xfrm>
          <a:prstGeom prst="rect">
            <a:avLst/>
          </a:prstGeom>
        </p:spPr>
      </p:pic>
      <p:sp>
        <p:nvSpPr>
          <p:cNvPr id="9" name="Espace réservé du texte 19">
            <a:extLst>
              <a:ext uri="{FF2B5EF4-FFF2-40B4-BE49-F238E27FC236}">
                <a16:creationId xmlns:a16="http://schemas.microsoft.com/office/drawing/2014/main" id="{4BA9BA0B-FBB8-44D2-9DF9-9A8456486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27867" y="1022183"/>
            <a:ext cx="5892800" cy="3837684"/>
          </a:xfrm>
        </p:spPr>
        <p:txBody>
          <a:bodyPr>
            <a:normAutofit/>
          </a:bodyPr>
          <a:lstStyle/>
          <a:p>
            <a:r>
              <a:rPr lang="da-DK" sz="1200"/>
              <a:t>Lorem ipsum dolor sit amet, </a:t>
            </a:r>
            <a:br>
              <a:rPr lang="da-DK" sz="1200"/>
            </a:br>
            <a:r>
              <a:rPr lang="da-DK" sz="1200"/>
              <a:t>consectetur adipisicing elit, sed diam </a:t>
            </a:r>
            <a:br>
              <a:rPr lang="da-DK" sz="1200"/>
            </a:br>
            <a:r>
              <a:rPr lang="da-DK" sz="1200"/>
              <a:t>nonummy nibh euismod tincidunt ut </a:t>
            </a:r>
            <a:br>
              <a:rPr lang="da-DK" sz="1200"/>
            </a:br>
            <a:r>
              <a:rPr lang="da-DK" sz="1200"/>
              <a:t>laoreet dolore magna aliquam erat. 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CD56EA2-1397-4BDC-AE8E-444F7BA49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32" y="1022182"/>
            <a:ext cx="1586101" cy="673267"/>
          </a:xfrm>
        </p:spPr>
        <p:txBody>
          <a:bodyPr tIns="90000" bIns="90000" anchor="t">
            <a:noAutofit/>
          </a:bodyPr>
          <a:lstStyle>
            <a:lvl1pPr>
              <a:lnSpc>
                <a:spcPct val="100000"/>
              </a:lnSpc>
              <a:defRPr sz="1800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B556E995-6003-452E-833D-ED6CEED311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168" y="67733"/>
            <a:ext cx="1588565" cy="871610"/>
          </a:xfrm>
        </p:spPr>
        <p:txBody>
          <a:bodyPr anchor="b" anchorCtr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FCE5E986-749B-4C15-AD7C-39D6189208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27099" y="160595"/>
            <a:ext cx="4456800" cy="420291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 b="1">
                <a:solidFill>
                  <a:schemeClr val="accent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2pPr>
            <a:lvl3pPr marL="685766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3pPr>
            <a:lvl4pPr marL="1028649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4pPr>
            <a:lvl5pPr marL="1371532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B98A54BB-72A6-4510-8149-27A64BA701E8}"/>
              </a:ext>
            </a:extLst>
          </p:cNvPr>
          <p:cNvSpPr txBox="1">
            <a:spLocks/>
          </p:cNvSpPr>
          <p:nvPr userDrawn="1"/>
        </p:nvSpPr>
        <p:spPr>
          <a:xfrm>
            <a:off x="7818120" y="4905566"/>
            <a:ext cx="1150620" cy="418275"/>
          </a:xfrm>
          <a:prstGeom prst="rect">
            <a:avLst/>
          </a:prstGeom>
        </p:spPr>
        <p:txBody>
          <a:bodyPr vert="horz" lIns="68580" tIns="34290" rIns="68580" bIns="34290" rtlCol="0" anchor="t"/>
          <a:lstStyle>
            <a:defPPr>
              <a:defRPr lang="fr-FR"/>
            </a:defPPr>
            <a:lvl1pPr marL="0" algn="r" defTabSz="914400" rtl="0" eaLnBrk="1" latinLnBrk="0" hangingPunct="1">
              <a:defRPr lang="fr-FR" sz="3200" kern="1200" smtClean="0">
                <a:solidFill>
                  <a:srgbClr val="FF0000"/>
                </a:solidFill>
                <a:latin typeface="Poppins bold" panose="02000000000000000000" pitchFamily="2" charset="0"/>
                <a:ea typeface="+mn-ea"/>
                <a:cs typeface="Poppins bold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958674-3982-48B0-8A4D-8E22907E6D49}" type="slidenum">
              <a:rPr lang="fr-FR" sz="1800" b="1" smtClean="0">
                <a:ln>
                  <a:noFill/>
                </a:ln>
                <a:solidFill>
                  <a:srgbClr val="52277A"/>
                </a:solidFill>
                <a:latin typeface="Calibri" panose="020F0502020204030204" pitchFamily="34" charset="0"/>
              </a:rPr>
              <a:pPr/>
              <a:t>‹N°›</a:t>
            </a:fld>
            <a:endParaRPr lang="fr-FR" sz="1800" b="1">
              <a:ln>
                <a:noFill/>
              </a:ln>
              <a:solidFill>
                <a:srgbClr val="52277A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620C8B26-8C8B-4C01-AC29-97F14E08740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4905566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978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3AE2F-9E4A-4D04-8309-0EBBC6D76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E91328E-AC1D-4830-897E-9F66443BCB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B9873A-997F-4605-A648-92E8C04BA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04D40-A63F-44EF-B6E7-2B2B6B08F5E7}" type="datetimeFigureOut">
              <a:rPr lang="fr-FR" smtClean="0"/>
              <a:t>23/01/2023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A3AA29-B18D-47CF-900C-111D5AF21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13C3E8-4029-4B6F-AAD4-F0AB01102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D434-0764-495B-8450-443A752A11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24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grpSp>
        <p:nvGrpSpPr>
          <p:cNvPr id="11" name="Groupe 10"/>
          <p:cNvGrpSpPr/>
          <p:nvPr userDrawn="1"/>
        </p:nvGrpSpPr>
        <p:grpSpPr>
          <a:xfrm>
            <a:off x="288927" y="438151"/>
            <a:ext cx="3420000" cy="369633"/>
            <a:chOff x="288926" y="438151"/>
            <a:chExt cx="4284661" cy="444500"/>
          </a:xfrm>
        </p:grpSpPr>
        <p:sp>
          <p:nvSpPr>
            <p:cNvPr id="13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4610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202940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b="1" cap="all" baseline="0">
                <a:solidFill>
                  <a:schemeClr val="tx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030657-01_Protection de l’entreprise</a:t>
            </a:r>
            <a:endParaRPr lang="fr-FR" sz="9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727" r:id="rId2"/>
    <p:sldLayoutId id="2147483701" r:id="rId3"/>
    <p:sldLayoutId id="2147483702" r:id="rId4"/>
    <p:sldLayoutId id="2147483703" r:id="rId5"/>
    <p:sldLayoutId id="2147483704" r:id="rId6"/>
    <p:sldLayoutId id="2147483732" r:id="rId7"/>
    <p:sldLayoutId id="2147483726" r:id="rId8"/>
    <p:sldLayoutId id="2147483684" r:id="rId9"/>
    <p:sldLayoutId id="2147483733" r:id="rId10"/>
    <p:sldLayoutId id="2147483734" r:id="rId11"/>
    <p:sldLayoutId id="2147483735" r:id="rId12"/>
    <p:sldLayoutId id="2147483736" r:id="rId13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5.xml"/><Relationship Id="rId4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22.xml"/><Relationship Id="rId7" Type="http://schemas.openxmlformats.org/officeDocument/2006/relationships/slide" Target="slide11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0.xml"/><Relationship Id="rId11" Type="http://schemas.openxmlformats.org/officeDocument/2006/relationships/slide" Target="slide6.xml"/><Relationship Id="rId5" Type="http://schemas.openxmlformats.org/officeDocument/2006/relationships/slide" Target="slide9.xml"/><Relationship Id="rId10" Type="http://schemas.openxmlformats.org/officeDocument/2006/relationships/slide" Target="slide19.xml"/><Relationship Id="rId4" Type="http://schemas.openxmlformats.org/officeDocument/2006/relationships/slide" Target="slide8.xml"/><Relationship Id="rId9" Type="http://schemas.openxmlformats.org/officeDocument/2006/relationships/slide" Target="slide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slide" Target="slide2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slide" Target="slide5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6" Type="http://schemas.openxmlformats.org/officeDocument/2006/relationships/slide" Target="slide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" Target="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slide" Target="slide5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slide" Target="slide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s://groupebpce.service-now.com/now/nav/ui/classic/params/target/incident_list.do%3Fsysparm_query%3D%26sysparm_first_row%3D1%26sysparm_view%3D" TargetMode="External"/><Relationship Id="rId1" Type="http://schemas.openxmlformats.org/officeDocument/2006/relationships/slideLayout" Target="../slideLayouts/slideLayout5.xml"/><Relationship Id="rId5" Type="http://schemas.openxmlformats.org/officeDocument/2006/relationships/slide" Target="slide5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21746" y="1452152"/>
            <a:ext cx="7527352" cy="1159799"/>
          </a:xfrm>
        </p:spPr>
        <p:txBody>
          <a:bodyPr/>
          <a:lstStyle/>
          <a:p>
            <a:r>
              <a:rPr lang="fr-FR" sz="3600"/>
              <a:t>Protection Homme Clé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187624" y="2643758"/>
            <a:ext cx="7527352" cy="615553"/>
          </a:xfrm>
        </p:spPr>
        <p:txBody>
          <a:bodyPr/>
          <a:lstStyle/>
          <a:p>
            <a:r>
              <a:rPr lang="fr-FR" sz="2000"/>
              <a:t>Consignes établissements sur quelques points du parcours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488234" y="4670222"/>
            <a:ext cx="1498560" cy="229608"/>
          </a:xfrm>
        </p:spPr>
        <p:txBody>
          <a:bodyPr/>
          <a:lstStyle/>
          <a:p>
            <a:r>
              <a:rPr lang="fr-FR" sz="1400" b="1" dirty="0">
                <a:latin typeface="Arial"/>
                <a:cs typeface="Arial"/>
              </a:rPr>
              <a:t>Version 23/01/23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D82C791-4E30-4771-A1F9-567F5D0CF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746" y="3507854"/>
            <a:ext cx="2012349" cy="65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095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4C1A1D-EFC5-42C7-818D-19A1EC1D5906}"/>
              </a:ext>
            </a:extLst>
          </p:cNvPr>
          <p:cNvSpPr txBox="1"/>
          <p:nvPr/>
        </p:nvSpPr>
        <p:spPr>
          <a:xfrm>
            <a:off x="899592" y="22593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tx1"/>
                </a:solidFill>
                <a:latin typeface="Montserrat ExtraBold" panose="00000900000000000000" pitchFamily="50" charset="0"/>
              </a:rPr>
              <a:t>Consignes aux Etablissements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522B169B-3EE9-4372-BD8E-1DE955FAE139}"/>
              </a:ext>
            </a:extLst>
          </p:cNvPr>
          <p:cNvSpPr txBox="1"/>
          <p:nvPr/>
        </p:nvSpPr>
        <p:spPr>
          <a:xfrm>
            <a:off x="705877" y="483518"/>
            <a:ext cx="801699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 b="1" dirty="0">
              <a:solidFill>
                <a:schemeClr val="tx1"/>
              </a:solidFill>
            </a:endParaRPr>
          </a:p>
          <a:p>
            <a:endParaRPr lang="fr-FR" sz="1200" b="1" dirty="0">
              <a:solidFill>
                <a:schemeClr val="tx1"/>
              </a:solidFill>
            </a:endParaRPr>
          </a:p>
          <a:p>
            <a:r>
              <a:rPr lang="fr-FR" sz="1200" b="1" dirty="0">
                <a:solidFill>
                  <a:schemeClr val="tx1"/>
                </a:solidFill>
              </a:rPr>
              <a:t>Avant toute simulation</a:t>
            </a:r>
            <a:r>
              <a:rPr lang="fr-FR" sz="1200" dirty="0"/>
              <a:t>: </a:t>
            </a:r>
          </a:p>
          <a:p>
            <a:r>
              <a:rPr lang="fr-FR" sz="1200" dirty="0"/>
              <a:t>Le conseiller doit vérifier les coordonnées mail + n° de portable du client (EI ou représentant légal de la PM  dans le cas adhérent = assuré). </a:t>
            </a:r>
          </a:p>
          <a:p>
            <a:endParaRPr lang="fr-FR" sz="1200" dirty="0"/>
          </a:p>
          <a:p>
            <a:r>
              <a:rPr lang="fr-FR" sz="1200" b="1" dirty="0" err="1"/>
              <a:t>Pré-requis</a:t>
            </a:r>
            <a:r>
              <a:rPr lang="fr-FR" sz="1200" b="1" dirty="0"/>
              <a:t> : Personnes Morales avec plusieurs établissements</a:t>
            </a:r>
          </a:p>
          <a:p>
            <a:r>
              <a:rPr lang="fr-FR" sz="1200" dirty="0"/>
              <a:t>Pour une personne morale ayant plusieurs établissements, vérifier qu’aucune anomalie n’apparaît dans la connaissance client pro en ce qui concerne les données de l’établissement principal (</a:t>
            </a:r>
            <a:r>
              <a:rPr lang="fr-FR" sz="1200" dirty="0" err="1">
                <a:hlinkClick r:id="rId2" action="ppaction://hlinksldjump"/>
              </a:rPr>
              <a:t>cf</a:t>
            </a:r>
            <a:r>
              <a:rPr lang="fr-FR" sz="1200" dirty="0">
                <a:hlinkClick r:id="rId2" action="ppaction://hlinksldjump"/>
              </a:rPr>
              <a:t> principalement N° SIREN page 7</a:t>
            </a:r>
            <a:r>
              <a:rPr lang="fr-FR" sz="1200" dirty="0"/>
              <a:t>)</a:t>
            </a:r>
          </a:p>
          <a:p>
            <a:endParaRPr lang="fr-FR" sz="1200" dirty="0">
              <a:solidFill>
                <a:schemeClr val="tx1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 dirty="0">
                <a:solidFill>
                  <a:schemeClr val="tx1"/>
                </a:solidFill>
              </a:rPr>
              <a:t>Dans le cas d’un parcours médical papier :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1200" dirty="0"/>
              <a:t>Seul le mode de signature «papier » est proposé automatiquement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1200" dirty="0"/>
              <a:t>Le contrat devient inéligible à la SED.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1200" dirty="0"/>
              <a:t>Penser à ne pas envoyer la Fiche de sante avec le contrat mais au Médecin Conseil dans une enveloppe dédiée,</a:t>
            </a:r>
            <a:r>
              <a:rPr lang="fr-FR" sz="1200" dirty="0">
                <a:solidFill>
                  <a:srgbClr val="7030A0"/>
                </a:solidFill>
              </a:rPr>
              <a:t> </a:t>
            </a:r>
            <a:r>
              <a:rPr lang="fr-FR" sz="1200" dirty="0">
                <a:solidFill>
                  <a:schemeClr val="tx1"/>
                </a:solidFill>
              </a:rPr>
              <a:t>par voie postale</a:t>
            </a:r>
            <a:r>
              <a:rPr lang="fr-FR" sz="1200" dirty="0">
                <a:solidFill>
                  <a:srgbClr val="7030A0"/>
                </a:solidFill>
              </a:rPr>
              <a:t>,</a:t>
            </a:r>
            <a:r>
              <a:rPr lang="fr-FR" altLang="fr-FR" sz="1200" dirty="0"/>
              <a:t> </a:t>
            </a:r>
            <a:r>
              <a:rPr lang="fr-FR" sz="1200" dirty="0">
                <a:solidFill>
                  <a:schemeClr val="tx1"/>
                </a:solidFill>
              </a:rPr>
              <a:t>à l'attention du Médecin conseil de BPCE Vie sis 7, Promenade Germaine Sablon CS 11440 - 75709 PARIS CEDEX 13</a:t>
            </a:r>
            <a:endParaRPr lang="fr-FR" altLang="fr-FR" sz="1200" strike="sngStrike" dirty="0">
              <a:solidFill>
                <a:schemeClr val="tx1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200" dirty="0"/>
              <a:t>    Indiquer sur l’enveloppe la mention « Confidentiel Secret Médical ».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1200" dirty="0"/>
          </a:p>
          <a:p>
            <a:r>
              <a:rPr lang="fr-FR" sz="1200" b="1" dirty="0">
                <a:solidFill>
                  <a:schemeClr val="tx1"/>
                </a:solidFill>
              </a:rPr>
              <a:t>Dans le cas d’une souscription « Protection Homme Clé –Crédit »:</a:t>
            </a:r>
          </a:p>
          <a:p>
            <a:r>
              <a:rPr lang="fr-FR" altLang="fr-FR" sz="1200" b="1" u="sng" dirty="0"/>
              <a:t>Si le client vous demande une signature Papier</a:t>
            </a:r>
            <a:r>
              <a:rPr lang="fr-FR" altLang="fr-FR" sz="1200" dirty="0"/>
              <a:t>, ne pas oublier de compléter l’annexe acceptation du (des) bénéficiaire(s) en fin de liasse avec votre signature/ Date et Tampon de votre CE</a:t>
            </a:r>
            <a:r>
              <a:rPr lang="fr-FR" altLang="fr-FR" sz="12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 </a:t>
            </a:r>
            <a:endParaRPr lang="fr-FR" sz="1200" dirty="0">
              <a:solidFill>
                <a:schemeClr val="tx1"/>
              </a:solidFill>
            </a:endParaRPr>
          </a:p>
        </p:txBody>
      </p: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5F74363E-61E9-4A96-8E73-2C341D52B471}"/>
              </a:ext>
            </a:extLst>
          </p:cNvPr>
          <p:cNvGrpSpPr/>
          <p:nvPr/>
        </p:nvGrpSpPr>
        <p:grpSpPr>
          <a:xfrm>
            <a:off x="181551" y="915566"/>
            <a:ext cx="447676" cy="423863"/>
            <a:chOff x="2674938" y="4311650"/>
            <a:chExt cx="447676" cy="423863"/>
          </a:xfrm>
        </p:grpSpPr>
        <p:sp>
          <p:nvSpPr>
            <p:cNvPr id="112" name="Freeform 559">
              <a:extLst>
                <a:ext uri="{FF2B5EF4-FFF2-40B4-BE49-F238E27FC236}">
                  <a16:creationId xmlns:a16="http://schemas.microsoft.com/office/drawing/2014/main" id="{028BE3FE-10DA-4582-BF59-F0E334FD9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13" name="Freeform 560">
              <a:extLst>
                <a:ext uri="{FF2B5EF4-FFF2-40B4-BE49-F238E27FC236}">
                  <a16:creationId xmlns:a16="http://schemas.microsoft.com/office/drawing/2014/main" id="{C6BA0AE0-3708-46E8-BC74-8C0CF68E6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14" name="Freeform 561">
              <a:extLst>
                <a:ext uri="{FF2B5EF4-FFF2-40B4-BE49-F238E27FC236}">
                  <a16:creationId xmlns:a16="http://schemas.microsoft.com/office/drawing/2014/main" id="{CE41FCE0-4EF2-465C-A027-259A31772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15" name="Freeform 562">
              <a:extLst>
                <a:ext uri="{FF2B5EF4-FFF2-40B4-BE49-F238E27FC236}">
                  <a16:creationId xmlns:a16="http://schemas.microsoft.com/office/drawing/2014/main" id="{448560CB-BCB7-4C22-8804-4008A8873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16" name="Freeform 563">
              <a:extLst>
                <a:ext uri="{FF2B5EF4-FFF2-40B4-BE49-F238E27FC236}">
                  <a16:creationId xmlns:a16="http://schemas.microsoft.com/office/drawing/2014/main" id="{83711BB8-06E4-465D-85BF-E284CA014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17" name="Freeform 564">
              <a:extLst>
                <a:ext uri="{FF2B5EF4-FFF2-40B4-BE49-F238E27FC236}">
                  <a16:creationId xmlns:a16="http://schemas.microsoft.com/office/drawing/2014/main" id="{993E3C32-1D8A-4464-92FB-CF805EB6A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18" name="Freeform 565">
              <a:extLst>
                <a:ext uri="{FF2B5EF4-FFF2-40B4-BE49-F238E27FC236}">
                  <a16:creationId xmlns:a16="http://schemas.microsoft.com/office/drawing/2014/main" id="{E2F39C94-0524-406E-A624-65BD94834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19" name="Freeform 566">
              <a:extLst>
                <a:ext uri="{FF2B5EF4-FFF2-40B4-BE49-F238E27FC236}">
                  <a16:creationId xmlns:a16="http://schemas.microsoft.com/office/drawing/2014/main" id="{F568445F-29EB-4DDF-A28F-AB1F3598B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20" name="Freeform 567">
              <a:extLst>
                <a:ext uri="{FF2B5EF4-FFF2-40B4-BE49-F238E27FC236}">
                  <a16:creationId xmlns:a16="http://schemas.microsoft.com/office/drawing/2014/main" id="{D67B88A5-CF53-4B73-9F29-AD3E1AE03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21" name="Line 568">
              <a:extLst>
                <a:ext uri="{FF2B5EF4-FFF2-40B4-BE49-F238E27FC236}">
                  <a16:creationId xmlns:a16="http://schemas.microsoft.com/office/drawing/2014/main" id="{CDFFDE6D-E3A2-4A31-BB99-1BC6C79710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22" name="Line 569">
              <a:extLst>
                <a:ext uri="{FF2B5EF4-FFF2-40B4-BE49-F238E27FC236}">
                  <a16:creationId xmlns:a16="http://schemas.microsoft.com/office/drawing/2014/main" id="{22D39F8C-8AEC-4D95-9797-A08FA6FCD7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23" name="Line 570">
              <a:extLst>
                <a:ext uri="{FF2B5EF4-FFF2-40B4-BE49-F238E27FC236}">
                  <a16:creationId xmlns:a16="http://schemas.microsoft.com/office/drawing/2014/main" id="{52EB0877-D47A-474A-9341-32BF908C13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24" name="Line 571">
              <a:extLst>
                <a:ext uri="{FF2B5EF4-FFF2-40B4-BE49-F238E27FC236}">
                  <a16:creationId xmlns:a16="http://schemas.microsoft.com/office/drawing/2014/main" id="{371B9738-14B2-4D78-AAB8-3752C70590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25" name="Freeform 572">
              <a:extLst>
                <a:ext uri="{FF2B5EF4-FFF2-40B4-BE49-F238E27FC236}">
                  <a16:creationId xmlns:a16="http://schemas.microsoft.com/office/drawing/2014/main" id="{F64B735F-28FC-4412-BDBE-E675ED565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26" name="Freeform 574">
              <a:extLst>
                <a:ext uri="{FF2B5EF4-FFF2-40B4-BE49-F238E27FC236}">
                  <a16:creationId xmlns:a16="http://schemas.microsoft.com/office/drawing/2014/main" id="{2635E9F8-EEC8-456E-B2A9-04593F9F9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27" name="Freeform 575">
              <a:extLst>
                <a:ext uri="{FF2B5EF4-FFF2-40B4-BE49-F238E27FC236}">
                  <a16:creationId xmlns:a16="http://schemas.microsoft.com/office/drawing/2014/main" id="{AC8C5CB4-7C2D-455C-8DDC-B5790D902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AC9F5946-1C40-4973-A65E-1BD3A864FB83}"/>
              </a:ext>
            </a:extLst>
          </p:cNvPr>
          <p:cNvGrpSpPr/>
          <p:nvPr/>
        </p:nvGrpSpPr>
        <p:grpSpPr>
          <a:xfrm>
            <a:off x="224273" y="2943668"/>
            <a:ext cx="447676" cy="423863"/>
            <a:chOff x="2674938" y="4311650"/>
            <a:chExt cx="447676" cy="423863"/>
          </a:xfrm>
        </p:grpSpPr>
        <p:sp>
          <p:nvSpPr>
            <p:cNvPr id="40" name="Freeform 559">
              <a:extLst>
                <a:ext uri="{FF2B5EF4-FFF2-40B4-BE49-F238E27FC236}">
                  <a16:creationId xmlns:a16="http://schemas.microsoft.com/office/drawing/2014/main" id="{1833BFE1-5BFC-4C72-A50C-42F27541D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1" name="Freeform 560">
              <a:extLst>
                <a:ext uri="{FF2B5EF4-FFF2-40B4-BE49-F238E27FC236}">
                  <a16:creationId xmlns:a16="http://schemas.microsoft.com/office/drawing/2014/main" id="{5D47B515-025A-4B14-A503-0A973F915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2" name="Freeform 561">
              <a:extLst>
                <a:ext uri="{FF2B5EF4-FFF2-40B4-BE49-F238E27FC236}">
                  <a16:creationId xmlns:a16="http://schemas.microsoft.com/office/drawing/2014/main" id="{77B436FA-F83F-4F56-81FC-A03B83A85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3" name="Freeform 562">
              <a:extLst>
                <a:ext uri="{FF2B5EF4-FFF2-40B4-BE49-F238E27FC236}">
                  <a16:creationId xmlns:a16="http://schemas.microsoft.com/office/drawing/2014/main" id="{AC065294-48ED-4EF4-AECC-AA7E33EE4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4" name="Freeform 563">
              <a:extLst>
                <a:ext uri="{FF2B5EF4-FFF2-40B4-BE49-F238E27FC236}">
                  <a16:creationId xmlns:a16="http://schemas.microsoft.com/office/drawing/2014/main" id="{48BFCE4E-CE65-4DB4-B7C1-E93D00040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5" name="Freeform 564">
              <a:extLst>
                <a:ext uri="{FF2B5EF4-FFF2-40B4-BE49-F238E27FC236}">
                  <a16:creationId xmlns:a16="http://schemas.microsoft.com/office/drawing/2014/main" id="{7470AEF2-7B11-4E44-8371-549AC1D07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6" name="Freeform 565">
              <a:extLst>
                <a:ext uri="{FF2B5EF4-FFF2-40B4-BE49-F238E27FC236}">
                  <a16:creationId xmlns:a16="http://schemas.microsoft.com/office/drawing/2014/main" id="{A55705C0-CC5E-4F2B-B582-26053F84C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7" name="Freeform 566">
              <a:extLst>
                <a:ext uri="{FF2B5EF4-FFF2-40B4-BE49-F238E27FC236}">
                  <a16:creationId xmlns:a16="http://schemas.microsoft.com/office/drawing/2014/main" id="{9308F796-46E0-4DCB-B600-B4BF3C4E9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8" name="Freeform 567">
              <a:extLst>
                <a:ext uri="{FF2B5EF4-FFF2-40B4-BE49-F238E27FC236}">
                  <a16:creationId xmlns:a16="http://schemas.microsoft.com/office/drawing/2014/main" id="{61844313-A384-4A23-A0B2-5880DB99A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9" name="Line 568">
              <a:extLst>
                <a:ext uri="{FF2B5EF4-FFF2-40B4-BE49-F238E27FC236}">
                  <a16:creationId xmlns:a16="http://schemas.microsoft.com/office/drawing/2014/main" id="{66FA1849-681F-4175-A4A3-28CB7C3501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50" name="Line 569">
              <a:extLst>
                <a:ext uri="{FF2B5EF4-FFF2-40B4-BE49-F238E27FC236}">
                  <a16:creationId xmlns:a16="http://schemas.microsoft.com/office/drawing/2014/main" id="{7F4F6E04-C040-4443-9079-1A194165E5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51" name="Line 570">
              <a:extLst>
                <a:ext uri="{FF2B5EF4-FFF2-40B4-BE49-F238E27FC236}">
                  <a16:creationId xmlns:a16="http://schemas.microsoft.com/office/drawing/2014/main" id="{A36FB423-985D-4D32-B04F-4B8FEEA1A2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52" name="Line 571">
              <a:extLst>
                <a:ext uri="{FF2B5EF4-FFF2-40B4-BE49-F238E27FC236}">
                  <a16:creationId xmlns:a16="http://schemas.microsoft.com/office/drawing/2014/main" id="{31C827A2-7411-4107-996A-A968B23005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53" name="Freeform 572">
              <a:extLst>
                <a:ext uri="{FF2B5EF4-FFF2-40B4-BE49-F238E27FC236}">
                  <a16:creationId xmlns:a16="http://schemas.microsoft.com/office/drawing/2014/main" id="{0540EC28-7FCB-41E1-B926-0AA59FBC9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54" name="Freeform 574">
              <a:extLst>
                <a:ext uri="{FF2B5EF4-FFF2-40B4-BE49-F238E27FC236}">
                  <a16:creationId xmlns:a16="http://schemas.microsoft.com/office/drawing/2014/main" id="{1CB2C743-BD15-4714-B8C1-22F858A254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55" name="Freeform 575">
              <a:extLst>
                <a:ext uri="{FF2B5EF4-FFF2-40B4-BE49-F238E27FC236}">
                  <a16:creationId xmlns:a16="http://schemas.microsoft.com/office/drawing/2014/main" id="{5E6B9422-58AD-4EC1-AE63-A58A0E33B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3CC06F7C-25EC-44BD-B647-DDED84CB9C50}"/>
              </a:ext>
            </a:extLst>
          </p:cNvPr>
          <p:cNvGrpSpPr/>
          <p:nvPr/>
        </p:nvGrpSpPr>
        <p:grpSpPr>
          <a:xfrm>
            <a:off x="205363" y="4122504"/>
            <a:ext cx="447676" cy="423863"/>
            <a:chOff x="2674938" y="4311650"/>
            <a:chExt cx="447676" cy="423863"/>
          </a:xfrm>
        </p:grpSpPr>
        <p:sp>
          <p:nvSpPr>
            <p:cNvPr id="57" name="Freeform 559">
              <a:extLst>
                <a:ext uri="{FF2B5EF4-FFF2-40B4-BE49-F238E27FC236}">
                  <a16:creationId xmlns:a16="http://schemas.microsoft.com/office/drawing/2014/main" id="{03EC087C-0BB1-45AB-948F-33FE95BB5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58" name="Freeform 560">
              <a:extLst>
                <a:ext uri="{FF2B5EF4-FFF2-40B4-BE49-F238E27FC236}">
                  <a16:creationId xmlns:a16="http://schemas.microsoft.com/office/drawing/2014/main" id="{1FCF8223-BB1E-40F0-8DA1-B9544A9D0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59" name="Freeform 561">
              <a:extLst>
                <a:ext uri="{FF2B5EF4-FFF2-40B4-BE49-F238E27FC236}">
                  <a16:creationId xmlns:a16="http://schemas.microsoft.com/office/drawing/2014/main" id="{24F53B56-43D1-46A2-92F5-3C6A1494E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60" name="Freeform 562">
              <a:extLst>
                <a:ext uri="{FF2B5EF4-FFF2-40B4-BE49-F238E27FC236}">
                  <a16:creationId xmlns:a16="http://schemas.microsoft.com/office/drawing/2014/main" id="{0FA3D019-7BC1-4BBD-BD24-C567AFA4F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61" name="Freeform 563">
              <a:extLst>
                <a:ext uri="{FF2B5EF4-FFF2-40B4-BE49-F238E27FC236}">
                  <a16:creationId xmlns:a16="http://schemas.microsoft.com/office/drawing/2014/main" id="{DFF849BA-32C5-4BBB-AA4F-64B8E1F40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62" name="Freeform 564">
              <a:extLst>
                <a:ext uri="{FF2B5EF4-FFF2-40B4-BE49-F238E27FC236}">
                  <a16:creationId xmlns:a16="http://schemas.microsoft.com/office/drawing/2014/main" id="{31D752D3-E634-4716-8186-63CD80074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63" name="Freeform 565">
              <a:extLst>
                <a:ext uri="{FF2B5EF4-FFF2-40B4-BE49-F238E27FC236}">
                  <a16:creationId xmlns:a16="http://schemas.microsoft.com/office/drawing/2014/main" id="{54D17B0F-AAEB-4D1B-82DA-464932E8A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64" name="Freeform 566">
              <a:extLst>
                <a:ext uri="{FF2B5EF4-FFF2-40B4-BE49-F238E27FC236}">
                  <a16:creationId xmlns:a16="http://schemas.microsoft.com/office/drawing/2014/main" id="{38141DA0-77A8-49CA-9296-9F1BB2E0D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65" name="Freeform 567">
              <a:extLst>
                <a:ext uri="{FF2B5EF4-FFF2-40B4-BE49-F238E27FC236}">
                  <a16:creationId xmlns:a16="http://schemas.microsoft.com/office/drawing/2014/main" id="{E448F0EB-6B2B-4C80-88A0-38F13BBC1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66" name="Line 568">
              <a:extLst>
                <a:ext uri="{FF2B5EF4-FFF2-40B4-BE49-F238E27FC236}">
                  <a16:creationId xmlns:a16="http://schemas.microsoft.com/office/drawing/2014/main" id="{3F5D74CE-5352-4078-9C83-984CDAC70D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67" name="Line 569">
              <a:extLst>
                <a:ext uri="{FF2B5EF4-FFF2-40B4-BE49-F238E27FC236}">
                  <a16:creationId xmlns:a16="http://schemas.microsoft.com/office/drawing/2014/main" id="{F032B4DE-2E3F-412A-9647-BBA0260985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68" name="Line 570">
              <a:extLst>
                <a:ext uri="{FF2B5EF4-FFF2-40B4-BE49-F238E27FC236}">
                  <a16:creationId xmlns:a16="http://schemas.microsoft.com/office/drawing/2014/main" id="{34786BBB-E433-489E-AB5D-54DB38D190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69" name="Line 571">
              <a:extLst>
                <a:ext uri="{FF2B5EF4-FFF2-40B4-BE49-F238E27FC236}">
                  <a16:creationId xmlns:a16="http://schemas.microsoft.com/office/drawing/2014/main" id="{EC7D2798-ADDD-47F0-8BD8-BAD8F4A82A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70" name="Freeform 572">
              <a:extLst>
                <a:ext uri="{FF2B5EF4-FFF2-40B4-BE49-F238E27FC236}">
                  <a16:creationId xmlns:a16="http://schemas.microsoft.com/office/drawing/2014/main" id="{D12257F4-C8E4-4F30-9E7E-F66135FAB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71" name="Freeform 574">
              <a:extLst>
                <a:ext uri="{FF2B5EF4-FFF2-40B4-BE49-F238E27FC236}">
                  <a16:creationId xmlns:a16="http://schemas.microsoft.com/office/drawing/2014/main" id="{1E2D4487-0B07-4E40-9BAB-47219E01B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72" name="Freeform 575">
              <a:extLst>
                <a:ext uri="{FF2B5EF4-FFF2-40B4-BE49-F238E27FC236}">
                  <a16:creationId xmlns:a16="http://schemas.microsoft.com/office/drawing/2014/main" id="{E78602A4-D833-449F-9769-D5EB6EC4B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0BB22D6B-43E6-4A97-8584-59D7E74DA991}"/>
              </a:ext>
            </a:extLst>
          </p:cNvPr>
          <p:cNvGrpSpPr/>
          <p:nvPr/>
        </p:nvGrpSpPr>
        <p:grpSpPr>
          <a:xfrm>
            <a:off x="201179" y="1805018"/>
            <a:ext cx="447676" cy="423863"/>
            <a:chOff x="2674938" y="4311650"/>
            <a:chExt cx="447676" cy="423863"/>
          </a:xfrm>
        </p:grpSpPr>
        <p:sp>
          <p:nvSpPr>
            <p:cNvPr id="74" name="Freeform 559">
              <a:extLst>
                <a:ext uri="{FF2B5EF4-FFF2-40B4-BE49-F238E27FC236}">
                  <a16:creationId xmlns:a16="http://schemas.microsoft.com/office/drawing/2014/main" id="{E77F2A38-9F40-4998-91E3-9AD2B0B4B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75" name="Freeform 560">
              <a:extLst>
                <a:ext uri="{FF2B5EF4-FFF2-40B4-BE49-F238E27FC236}">
                  <a16:creationId xmlns:a16="http://schemas.microsoft.com/office/drawing/2014/main" id="{4F081A77-CAC9-420C-860B-966060156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76" name="Freeform 561">
              <a:extLst>
                <a:ext uri="{FF2B5EF4-FFF2-40B4-BE49-F238E27FC236}">
                  <a16:creationId xmlns:a16="http://schemas.microsoft.com/office/drawing/2014/main" id="{C22B57B9-2672-4CCB-8C19-2F512F047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77" name="Freeform 562">
              <a:extLst>
                <a:ext uri="{FF2B5EF4-FFF2-40B4-BE49-F238E27FC236}">
                  <a16:creationId xmlns:a16="http://schemas.microsoft.com/office/drawing/2014/main" id="{C959C1EA-4D7E-427A-9D75-06392776C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78" name="Freeform 563">
              <a:extLst>
                <a:ext uri="{FF2B5EF4-FFF2-40B4-BE49-F238E27FC236}">
                  <a16:creationId xmlns:a16="http://schemas.microsoft.com/office/drawing/2014/main" id="{EE215F34-7906-4542-B49C-3D36F7420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79" name="Freeform 564">
              <a:extLst>
                <a:ext uri="{FF2B5EF4-FFF2-40B4-BE49-F238E27FC236}">
                  <a16:creationId xmlns:a16="http://schemas.microsoft.com/office/drawing/2014/main" id="{E8C1084E-FC6E-4991-A7C2-D507DA948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80" name="Freeform 565">
              <a:extLst>
                <a:ext uri="{FF2B5EF4-FFF2-40B4-BE49-F238E27FC236}">
                  <a16:creationId xmlns:a16="http://schemas.microsoft.com/office/drawing/2014/main" id="{61F27C6A-504A-4F11-87D0-6FFBA3E38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81" name="Freeform 566">
              <a:extLst>
                <a:ext uri="{FF2B5EF4-FFF2-40B4-BE49-F238E27FC236}">
                  <a16:creationId xmlns:a16="http://schemas.microsoft.com/office/drawing/2014/main" id="{7880C8ED-26DC-43A0-BA6E-37AA0A239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82" name="Freeform 567">
              <a:extLst>
                <a:ext uri="{FF2B5EF4-FFF2-40B4-BE49-F238E27FC236}">
                  <a16:creationId xmlns:a16="http://schemas.microsoft.com/office/drawing/2014/main" id="{4E120EC4-B0BE-4C8B-9561-B9D0A0FF9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83" name="Line 568">
              <a:extLst>
                <a:ext uri="{FF2B5EF4-FFF2-40B4-BE49-F238E27FC236}">
                  <a16:creationId xmlns:a16="http://schemas.microsoft.com/office/drawing/2014/main" id="{5E8A49A6-AF83-43F7-9D0F-CCA5689B25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84" name="Line 569">
              <a:extLst>
                <a:ext uri="{FF2B5EF4-FFF2-40B4-BE49-F238E27FC236}">
                  <a16:creationId xmlns:a16="http://schemas.microsoft.com/office/drawing/2014/main" id="{D8C6DA62-CAB5-4B2B-8367-BE55E8A584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85" name="Line 570">
              <a:extLst>
                <a:ext uri="{FF2B5EF4-FFF2-40B4-BE49-F238E27FC236}">
                  <a16:creationId xmlns:a16="http://schemas.microsoft.com/office/drawing/2014/main" id="{F7C0E57E-C5A6-4A2D-B9FF-DAD809F734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86" name="Line 571">
              <a:extLst>
                <a:ext uri="{FF2B5EF4-FFF2-40B4-BE49-F238E27FC236}">
                  <a16:creationId xmlns:a16="http://schemas.microsoft.com/office/drawing/2014/main" id="{72E418EF-8D8F-4106-994E-5D5F05BAEE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87" name="Freeform 572">
              <a:extLst>
                <a:ext uri="{FF2B5EF4-FFF2-40B4-BE49-F238E27FC236}">
                  <a16:creationId xmlns:a16="http://schemas.microsoft.com/office/drawing/2014/main" id="{EFA86A36-69D6-41F6-9C90-03D62BAD8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88" name="Freeform 574">
              <a:extLst>
                <a:ext uri="{FF2B5EF4-FFF2-40B4-BE49-F238E27FC236}">
                  <a16:creationId xmlns:a16="http://schemas.microsoft.com/office/drawing/2014/main" id="{513A9C83-FD38-49D1-9984-4BAF92CA8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89" name="Freeform 575">
              <a:extLst>
                <a:ext uri="{FF2B5EF4-FFF2-40B4-BE49-F238E27FC236}">
                  <a16:creationId xmlns:a16="http://schemas.microsoft.com/office/drawing/2014/main" id="{F24C7CEC-E6C3-47BC-AE67-785B5C433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</p:spTree>
    <p:extLst>
      <p:ext uri="{BB962C8B-B14F-4D97-AF65-F5344CB8AC3E}">
        <p14:creationId xmlns:p14="http://schemas.microsoft.com/office/powerpoint/2010/main" val="2323333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4C1A1D-EFC5-42C7-818D-19A1EC1D5906}"/>
              </a:ext>
            </a:extLst>
          </p:cNvPr>
          <p:cNvSpPr txBox="1"/>
          <p:nvPr/>
        </p:nvSpPr>
        <p:spPr>
          <a:xfrm>
            <a:off x="899592" y="22593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tx1"/>
                </a:solidFill>
                <a:latin typeface="Montserrat ExtraBold" panose="00000900000000000000" pitchFamily="50" charset="0"/>
              </a:rPr>
              <a:t>Consignes aux Etablissements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522B169B-3EE9-4372-BD8E-1DE955FAE139}"/>
              </a:ext>
            </a:extLst>
          </p:cNvPr>
          <p:cNvSpPr txBox="1"/>
          <p:nvPr/>
        </p:nvSpPr>
        <p:spPr>
          <a:xfrm>
            <a:off x="566707" y="201504"/>
            <a:ext cx="7461678" cy="20159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fr-FR" sz="1200" b="1" dirty="0">
              <a:solidFill>
                <a:schemeClr val="tx1"/>
              </a:solidFill>
            </a:endParaRPr>
          </a:p>
          <a:p>
            <a:endParaRPr lang="fr-FR" sz="1200" dirty="0">
              <a:solidFill>
                <a:schemeClr val="tx1"/>
              </a:solidFill>
            </a:endParaRPr>
          </a:p>
          <a:p>
            <a:endParaRPr lang="fr-FR" sz="1200" dirty="0">
              <a:solidFill>
                <a:schemeClr val="tx1"/>
              </a:solidFill>
            </a:endParaRPr>
          </a:p>
          <a:p>
            <a:r>
              <a:rPr lang="fr-FR" sz="1200" b="1" dirty="0">
                <a:solidFill>
                  <a:schemeClr val="tx1"/>
                </a:solidFill>
              </a:rPr>
              <a:t>Signature papier dans différents cas d’inéligibilité de SED</a:t>
            </a:r>
          </a:p>
          <a:p>
            <a:endParaRPr lang="fr-FR" sz="1100" dirty="0">
              <a:solidFill>
                <a:schemeClr val="tx1"/>
              </a:solidFill>
            </a:endParaRPr>
          </a:p>
          <a:p>
            <a:r>
              <a:rPr lang="fr-FR" sz="1100" dirty="0">
                <a:solidFill>
                  <a:schemeClr val="tx1"/>
                </a:solidFill>
              </a:rPr>
              <a:t>En présence des cas ci-après, la signature électronique n’est plus proposée. </a:t>
            </a:r>
          </a:p>
          <a:p>
            <a:r>
              <a:rPr lang="fr-FR" sz="1100" dirty="0">
                <a:solidFill>
                  <a:schemeClr val="tx1"/>
                </a:solidFill>
              </a:rPr>
              <a:t>Il est logique désormais d’accéder directement au masque des documents «papier»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kern="1200" dirty="0">
                <a:solidFill>
                  <a:schemeClr val="dk1"/>
                </a:solidFill>
              </a:rPr>
              <a:t>Mt Capital décès &gt; 1 000 000€  et/ou montant d’ITT &gt;= 6000€/Mois,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100" kern="1200" dirty="0">
                <a:solidFill>
                  <a:schemeClr val="dk1"/>
                </a:solidFill>
              </a:rPr>
              <a:t>Garantie protection homme clé « crédit » en Pool bancaire.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100" kern="1200" dirty="0">
                <a:solidFill>
                  <a:schemeClr val="dk1"/>
                </a:solidFill>
              </a:rPr>
              <a:t>Si le client refuse d'effectuer les formalités médicales en parcours digital et souhaite un parcours papier</a:t>
            </a:r>
            <a:endParaRPr lang="fr-FR" sz="1100" dirty="0">
              <a:solidFill>
                <a:schemeClr val="tx1"/>
              </a:solidFill>
            </a:endParaRPr>
          </a:p>
          <a:p>
            <a:r>
              <a:rPr lang="fr-FR" sz="11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F7A264-EC88-40F9-9709-8596502130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0"/>
          <a:stretch/>
        </p:blipFill>
        <p:spPr>
          <a:xfrm>
            <a:off x="207711" y="2050059"/>
            <a:ext cx="4826214" cy="13283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CB227F-3BEF-491E-94D0-FA72D784C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222" y="3112039"/>
            <a:ext cx="2905531" cy="1150203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DD27C8B9-4844-4B97-A0EF-F443DC7A3E8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413333" y="3780851"/>
            <a:ext cx="3254384" cy="1271372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553CB3DD-4068-4ACB-9BAC-A905E7B81113}"/>
              </a:ext>
            </a:extLst>
          </p:cNvPr>
          <p:cNvCxnSpPr>
            <a:cxnSpLocks/>
          </p:cNvCxnSpPr>
          <p:nvPr/>
        </p:nvCxnSpPr>
        <p:spPr>
          <a:xfrm flipH="1">
            <a:off x="5175481" y="1524485"/>
            <a:ext cx="528276" cy="20806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04EBE552-EA1E-4B9C-A7D3-F94F7F6AB0CE}"/>
              </a:ext>
            </a:extLst>
          </p:cNvPr>
          <p:cNvSpPr txBox="1"/>
          <p:nvPr/>
        </p:nvSpPr>
        <p:spPr>
          <a:xfrm>
            <a:off x="3419872" y="4572664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/>
              <a:t>Retour à la synthèse </a:t>
            </a:r>
            <a:r>
              <a:rPr lang="fr-FR" sz="900" err="1"/>
              <a:t>Mysys</a:t>
            </a:r>
            <a:r>
              <a:rPr lang="fr-FR" sz="900"/>
              <a:t> </a:t>
            </a:r>
          </a:p>
          <a:p>
            <a:r>
              <a:rPr lang="fr-FR" sz="900"/>
              <a:t>après le clic sur « imprimer »   </a:t>
            </a:r>
          </a:p>
        </p:txBody>
      </p:sp>
      <p:sp>
        <p:nvSpPr>
          <p:cNvPr id="11" name="Flèche : angle droit 10">
            <a:extLst>
              <a:ext uri="{FF2B5EF4-FFF2-40B4-BE49-F238E27FC236}">
                <a16:creationId xmlns:a16="http://schemas.microsoft.com/office/drawing/2014/main" id="{0FBE4202-CEB0-4A5B-AA74-D5712D65FA41}"/>
              </a:ext>
            </a:extLst>
          </p:cNvPr>
          <p:cNvSpPr/>
          <p:nvPr/>
        </p:nvSpPr>
        <p:spPr>
          <a:xfrm rot="5400000">
            <a:off x="5024896" y="4428648"/>
            <a:ext cx="279325" cy="28803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279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C95772-38C3-4C4B-84C1-F22C463A4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Consignes aux Etablissements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C8BE3E-EE6F-42B2-8EFD-F8E0BF20C25A}"/>
              </a:ext>
            </a:extLst>
          </p:cNvPr>
          <p:cNvSpPr/>
          <p:nvPr/>
        </p:nvSpPr>
        <p:spPr>
          <a:xfrm>
            <a:off x="827584" y="1707654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fr-FR" sz="1200"/>
          </a:p>
          <a:p>
            <a:pPr marL="171450" lvl="4" indent="-171450">
              <a:buFont typeface="Wingdings" panose="05000000000000000000" pitchFamily="2" charset="2"/>
              <a:buChar char="§"/>
            </a:pPr>
            <a:endParaRPr lang="fr-FR" sz="12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02A331-C7D8-40B4-9D83-B32A5A5E9D43}"/>
              </a:ext>
            </a:extLst>
          </p:cNvPr>
          <p:cNvSpPr/>
          <p:nvPr/>
        </p:nvSpPr>
        <p:spPr>
          <a:xfrm>
            <a:off x="37686" y="1026618"/>
            <a:ext cx="1177280" cy="21840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>
                <a:solidFill>
                  <a:schemeClr val="tx1"/>
                </a:solidFill>
              </a:rPr>
              <a:t>Adhérent Personne Morale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DF4D1B1-0030-47D7-B667-E4D1A8DF059C}"/>
              </a:ext>
            </a:extLst>
          </p:cNvPr>
          <p:cNvSpPr txBox="1"/>
          <p:nvPr/>
        </p:nvSpPr>
        <p:spPr>
          <a:xfrm>
            <a:off x="364979" y="659542"/>
            <a:ext cx="6237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/>
              <a:t>Un parcours de souscription différent</a:t>
            </a:r>
            <a:r>
              <a:rPr lang="fr-FR"/>
              <a:t> en fonction du type de couverture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265CD9-A22D-4CEF-9FF0-D33571098F2F}"/>
              </a:ext>
            </a:extLst>
          </p:cNvPr>
          <p:cNvSpPr/>
          <p:nvPr/>
        </p:nvSpPr>
        <p:spPr>
          <a:xfrm>
            <a:off x="33446" y="4090057"/>
            <a:ext cx="1177280" cy="78594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tx1"/>
                </a:solidFill>
              </a:rPr>
              <a:t>Adhérent Personne Physique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99DB60-5C2E-4CFB-8DA8-40F55467414F}"/>
              </a:ext>
            </a:extLst>
          </p:cNvPr>
          <p:cNvSpPr/>
          <p:nvPr/>
        </p:nvSpPr>
        <p:spPr>
          <a:xfrm>
            <a:off x="1248864" y="1038992"/>
            <a:ext cx="1512000" cy="1050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>
                <a:solidFill>
                  <a:schemeClr val="tx1"/>
                </a:solidFill>
              </a:rPr>
              <a:t>Assuré </a:t>
            </a:r>
          </a:p>
          <a:p>
            <a:pPr algn="ctr"/>
            <a:r>
              <a:rPr lang="fr-FR" sz="1050" b="1">
                <a:solidFill>
                  <a:schemeClr val="tx1"/>
                </a:solidFill>
              </a:rPr>
              <a:t>=</a:t>
            </a:r>
          </a:p>
          <a:p>
            <a:pPr algn="ctr"/>
            <a:r>
              <a:rPr lang="fr-FR" sz="1050" b="1">
                <a:solidFill>
                  <a:schemeClr val="tx1"/>
                </a:solidFill>
              </a:rPr>
              <a:t>Représentant Légal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27ADD2-6487-40FD-8B2A-96DD6E121034}"/>
              </a:ext>
            </a:extLst>
          </p:cNvPr>
          <p:cNvSpPr/>
          <p:nvPr/>
        </p:nvSpPr>
        <p:spPr>
          <a:xfrm>
            <a:off x="1248864" y="3284824"/>
            <a:ext cx="1512000" cy="6830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>
                <a:solidFill>
                  <a:schemeClr val="tx1"/>
                </a:solidFill>
              </a:rPr>
              <a:t>Assuré</a:t>
            </a:r>
            <a:r>
              <a:rPr lang="fr-FR" sz="1100" b="1">
                <a:solidFill>
                  <a:schemeClr val="tx1"/>
                </a:solidFill>
              </a:rPr>
              <a:t> =</a:t>
            </a:r>
          </a:p>
          <a:p>
            <a:pPr algn="ctr"/>
            <a:r>
              <a:rPr lang="fr-FR" sz="1100" b="1">
                <a:solidFill>
                  <a:schemeClr val="tx1"/>
                </a:solidFill>
              </a:rPr>
              <a:t>EI</a:t>
            </a:r>
            <a:endParaRPr lang="fr-FR" sz="11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C527A0-8C43-4111-8D4B-4F102DDE8457}"/>
              </a:ext>
            </a:extLst>
          </p:cNvPr>
          <p:cNvSpPr/>
          <p:nvPr/>
        </p:nvSpPr>
        <p:spPr>
          <a:xfrm>
            <a:off x="1248864" y="2133046"/>
            <a:ext cx="1512000" cy="10637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>
                <a:solidFill>
                  <a:schemeClr val="tx1"/>
                </a:solidFill>
              </a:rPr>
              <a:t>Assuré </a:t>
            </a:r>
          </a:p>
          <a:p>
            <a:pPr algn="ctr"/>
            <a:r>
              <a:rPr lang="fr-FR" sz="1100" b="1" strike="sngStrike">
                <a:solidFill>
                  <a:schemeClr val="tx1"/>
                </a:solidFill>
              </a:rPr>
              <a:t>&lt;&gt;</a:t>
            </a:r>
          </a:p>
          <a:p>
            <a:pPr algn="ctr"/>
            <a:r>
              <a:rPr lang="fr-FR" sz="1100" b="1">
                <a:solidFill>
                  <a:schemeClr val="tx1"/>
                </a:solidFill>
              </a:rPr>
              <a:t>Représentant Légal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DA860-D871-43D3-BAE4-E3C70CF2ACAD}"/>
              </a:ext>
            </a:extLst>
          </p:cNvPr>
          <p:cNvSpPr/>
          <p:nvPr/>
        </p:nvSpPr>
        <p:spPr>
          <a:xfrm>
            <a:off x="1248864" y="4090056"/>
            <a:ext cx="1512000" cy="785949"/>
          </a:xfrm>
          <a:prstGeom prst="rect">
            <a:avLst/>
          </a:prstGeom>
          <a:solidFill>
            <a:srgbClr val="D6B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>
                <a:solidFill>
                  <a:schemeClr val="tx1"/>
                </a:solidFill>
              </a:rPr>
              <a:t>Assuré </a:t>
            </a:r>
          </a:p>
          <a:p>
            <a:pPr algn="ctr"/>
            <a:r>
              <a:rPr lang="fr-FR" sz="1100" b="1">
                <a:solidFill>
                  <a:schemeClr val="tx1"/>
                </a:solidFill>
              </a:rPr>
              <a:t>=</a:t>
            </a:r>
          </a:p>
          <a:p>
            <a:pPr algn="ctr"/>
            <a:r>
              <a:rPr lang="fr-FR" sz="1100" b="1">
                <a:solidFill>
                  <a:schemeClr val="tx1"/>
                </a:solidFill>
              </a:rPr>
              <a:t>Associé(s)</a:t>
            </a:r>
            <a:endParaRPr lang="fr-FR" sz="1200" b="1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8A5873-2675-440F-879E-DBAB15B8A732}"/>
              </a:ext>
            </a:extLst>
          </p:cNvPr>
          <p:cNvSpPr/>
          <p:nvPr/>
        </p:nvSpPr>
        <p:spPr>
          <a:xfrm>
            <a:off x="2778567" y="1036030"/>
            <a:ext cx="1512000" cy="28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tx1"/>
                </a:solidFill>
              </a:rPr>
              <a:t>Personne Clé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6806D2-0B77-48E0-8860-3CDA6EA47AC4}"/>
              </a:ext>
            </a:extLst>
          </p:cNvPr>
          <p:cNvSpPr/>
          <p:nvPr/>
        </p:nvSpPr>
        <p:spPr>
          <a:xfrm>
            <a:off x="2778567" y="1386564"/>
            <a:ext cx="1512000" cy="28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>
                <a:solidFill>
                  <a:schemeClr val="tx1"/>
                </a:solidFill>
              </a:rPr>
              <a:t>Associé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C2027B-BB3C-4AD5-9545-40A8BF23AFEB}"/>
              </a:ext>
            </a:extLst>
          </p:cNvPr>
          <p:cNvSpPr/>
          <p:nvPr/>
        </p:nvSpPr>
        <p:spPr>
          <a:xfrm>
            <a:off x="2778567" y="1779191"/>
            <a:ext cx="1512000" cy="28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>
                <a:solidFill>
                  <a:schemeClr val="tx1"/>
                </a:solidFill>
              </a:rPr>
              <a:t>Crédit   </a:t>
            </a:r>
            <a:endParaRPr lang="fr-FR" sz="1100" b="1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CE5537-A01A-4225-A4EC-48A119D336C4}"/>
              </a:ext>
            </a:extLst>
          </p:cNvPr>
          <p:cNvSpPr/>
          <p:nvPr/>
        </p:nvSpPr>
        <p:spPr>
          <a:xfrm>
            <a:off x="2774327" y="2900357"/>
            <a:ext cx="1512000" cy="28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>
                <a:solidFill>
                  <a:schemeClr val="tx1"/>
                </a:solidFill>
              </a:rPr>
              <a:t>Crédit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19052F-FCD6-4E9D-824C-909B1306905C}"/>
              </a:ext>
            </a:extLst>
          </p:cNvPr>
          <p:cNvSpPr/>
          <p:nvPr/>
        </p:nvSpPr>
        <p:spPr>
          <a:xfrm>
            <a:off x="2774327" y="2174602"/>
            <a:ext cx="1512000" cy="28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>
                <a:solidFill>
                  <a:schemeClr val="tx1"/>
                </a:solidFill>
              </a:rPr>
              <a:t>Personne Clé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EA27F0-BB86-4627-A9AE-16A67EC3F8E0}"/>
              </a:ext>
            </a:extLst>
          </p:cNvPr>
          <p:cNvSpPr/>
          <p:nvPr/>
        </p:nvSpPr>
        <p:spPr>
          <a:xfrm>
            <a:off x="2774327" y="2545977"/>
            <a:ext cx="1512000" cy="28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>
                <a:solidFill>
                  <a:schemeClr val="tx1"/>
                </a:solidFill>
              </a:rPr>
              <a:t>Associé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D7BD89-8B71-4E10-9393-0363DAE3703E}"/>
              </a:ext>
            </a:extLst>
          </p:cNvPr>
          <p:cNvSpPr/>
          <p:nvPr/>
        </p:nvSpPr>
        <p:spPr>
          <a:xfrm>
            <a:off x="2780150" y="3420246"/>
            <a:ext cx="1512000" cy="28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>
                <a:solidFill>
                  <a:schemeClr val="tx1"/>
                </a:solidFill>
              </a:rPr>
              <a:t>Crédit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E9A973-DB5C-429D-9B25-D64273EFC014}"/>
              </a:ext>
            </a:extLst>
          </p:cNvPr>
          <p:cNvSpPr/>
          <p:nvPr/>
        </p:nvSpPr>
        <p:spPr>
          <a:xfrm>
            <a:off x="2781378" y="4373221"/>
            <a:ext cx="1512000" cy="28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>
                <a:solidFill>
                  <a:schemeClr val="tx1"/>
                </a:solidFill>
              </a:rPr>
              <a:t>Associé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C42C31-8D32-4DCB-A21A-C9F31E2ACDA3}"/>
              </a:ext>
            </a:extLst>
          </p:cNvPr>
          <p:cNvSpPr/>
          <p:nvPr/>
        </p:nvSpPr>
        <p:spPr>
          <a:xfrm>
            <a:off x="4336472" y="1038053"/>
            <a:ext cx="3246958" cy="10508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b="1" dirty="0">
              <a:solidFill>
                <a:schemeClr val="tx1"/>
              </a:solidFill>
            </a:endParaRPr>
          </a:p>
          <a:p>
            <a:pPr algn="ctr"/>
            <a:r>
              <a:rPr lang="fr-FR" sz="1050" b="1" dirty="0">
                <a:solidFill>
                  <a:schemeClr val="tx1"/>
                </a:solidFill>
              </a:rPr>
              <a:t> Parcours 100 % Digital </a:t>
            </a:r>
          </a:p>
          <a:p>
            <a:pPr algn="ctr"/>
            <a:endParaRPr lang="fr-FR" sz="1050" b="1" dirty="0">
              <a:solidFill>
                <a:srgbClr val="FF0000"/>
              </a:solidFill>
            </a:endParaRP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tx1"/>
                </a:solidFill>
              </a:rPr>
              <a:t>Simulation intégrée, devoir de conseil et souscription digitale avec signature électronique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tx1"/>
                </a:solidFill>
              </a:rPr>
              <a:t>Formalités médicales digitales via le portail « mesformalitesmedicales.com »</a:t>
            </a:r>
            <a:endParaRPr lang="fr-FR" sz="900" dirty="0"/>
          </a:p>
          <a:p>
            <a:endParaRPr lang="fr-FR" sz="900" b="1" dirty="0">
              <a:solidFill>
                <a:schemeClr val="accent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1B8D62D-F939-40AA-BFC0-D86583F05351}"/>
              </a:ext>
            </a:extLst>
          </p:cNvPr>
          <p:cNvSpPr/>
          <p:nvPr/>
        </p:nvSpPr>
        <p:spPr>
          <a:xfrm>
            <a:off x="4339722" y="2148885"/>
            <a:ext cx="3246958" cy="1044608"/>
          </a:xfrm>
          <a:prstGeom prst="rect">
            <a:avLst/>
          </a:prstGeom>
          <a:solidFill>
            <a:srgbClr val="D77F53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r-FR" sz="900" b="1" dirty="0">
                <a:solidFill>
                  <a:schemeClr val="tx1"/>
                </a:solidFill>
              </a:rPr>
              <a:t>	</a:t>
            </a:r>
            <a:r>
              <a:rPr lang="fr-FR" sz="1050" b="1" dirty="0">
                <a:solidFill>
                  <a:schemeClr val="tx1"/>
                </a:solidFill>
              </a:rPr>
              <a:t>Parcours Semi digital             </a:t>
            </a:r>
            <a:endParaRPr lang="fr-FR" sz="900" b="1" dirty="0">
              <a:solidFill>
                <a:schemeClr val="tx1"/>
              </a:solidFill>
            </a:endParaRPr>
          </a:p>
          <a:p>
            <a:pPr algn="ctr"/>
            <a:endParaRPr lang="fr-FR" sz="9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tx1"/>
                </a:solidFill>
              </a:rPr>
              <a:t>Simulation intégrée en digital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tx1"/>
                </a:solidFill>
              </a:rPr>
              <a:t>Edition avis de conseil en digital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tx1"/>
                </a:solidFill>
              </a:rPr>
              <a:t>Puis message de redirection vers WEBASSUR</a:t>
            </a:r>
          </a:p>
          <a:p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D2D776-D079-4285-A369-9C3A7276E99C}"/>
              </a:ext>
            </a:extLst>
          </p:cNvPr>
          <p:cNvSpPr/>
          <p:nvPr/>
        </p:nvSpPr>
        <p:spPr>
          <a:xfrm>
            <a:off x="4355324" y="4081390"/>
            <a:ext cx="3246958" cy="785950"/>
          </a:xfrm>
          <a:prstGeom prst="rect">
            <a:avLst/>
          </a:prstGeom>
          <a:solidFill>
            <a:schemeClr val="accent6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fr-FR" sz="1050" b="1" dirty="0">
              <a:solidFill>
                <a:schemeClr val="tx1"/>
              </a:solidFill>
            </a:endParaRPr>
          </a:p>
          <a:p>
            <a:pPr algn="ctr" fontAlgn="base"/>
            <a:endParaRPr lang="fr-FR" sz="1050" b="1" dirty="0">
              <a:solidFill>
                <a:schemeClr val="tx1"/>
              </a:solidFill>
            </a:endParaRPr>
          </a:p>
          <a:p>
            <a:pPr algn="ctr" fontAlgn="base"/>
            <a:r>
              <a:rPr lang="fr-FR" sz="1050" b="1" dirty="0">
                <a:solidFill>
                  <a:schemeClr val="tx1"/>
                </a:solidFill>
              </a:rPr>
              <a:t>Parcours 100% </a:t>
            </a:r>
            <a:r>
              <a:rPr lang="fr-FR" sz="1050" b="1" dirty="0" err="1">
                <a:solidFill>
                  <a:schemeClr val="tx1"/>
                </a:solidFill>
              </a:rPr>
              <a:t>WebAssur</a:t>
            </a:r>
            <a:r>
              <a:rPr lang="fr-FR" sz="1050" b="1" dirty="0">
                <a:solidFill>
                  <a:schemeClr val="tx1"/>
                </a:solidFill>
              </a:rPr>
              <a:t> </a:t>
            </a:r>
          </a:p>
          <a:p>
            <a:pPr algn="ctr" fontAlgn="base"/>
            <a:endParaRPr lang="fr-FR" sz="1050" b="1" dirty="0">
              <a:solidFill>
                <a:schemeClr val="tx1"/>
              </a:solidFill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tx1"/>
                </a:solidFill>
              </a:rPr>
              <a:t>Simulation non intégrée</a:t>
            </a:r>
            <a:r>
              <a:rPr lang="en-US" sz="900" dirty="0">
                <a:solidFill>
                  <a:schemeClr val="tx1"/>
                </a:solidFill>
              </a:rPr>
              <a:t>​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tx1"/>
                </a:solidFill>
              </a:rPr>
              <a:t>Avis de conseil en PDF dynamique</a:t>
            </a:r>
            <a:r>
              <a:rPr lang="en-US" sz="900" dirty="0">
                <a:solidFill>
                  <a:schemeClr val="tx1"/>
                </a:solidFill>
              </a:rPr>
              <a:t>​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tx1"/>
                </a:solidFill>
              </a:rPr>
              <a:t>Souscription en accès direct </a:t>
            </a:r>
            <a:r>
              <a:rPr lang="fr-FR" sz="900" dirty="0" err="1">
                <a:solidFill>
                  <a:schemeClr val="tx1"/>
                </a:solidFill>
              </a:rPr>
              <a:t>WebAssur</a:t>
            </a:r>
            <a:r>
              <a:rPr lang="fr-FR" sz="900" dirty="0">
                <a:solidFill>
                  <a:schemeClr val="tx1"/>
                </a:solidFill>
              </a:rPr>
              <a:t>​</a:t>
            </a:r>
          </a:p>
          <a:p>
            <a:pPr algn="ctr" fontAlgn="base"/>
            <a:r>
              <a:rPr lang="fr-FR" sz="1050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fr-FR" sz="900" dirty="0">
                <a:solidFill>
                  <a:schemeClr val="tx1"/>
                </a:solidFill>
              </a:rPr>
              <a:t>​​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hlinkClick r:id="rId2" action="ppaction://hlinksldjump"/>
            <a:extLst>
              <a:ext uri="{FF2B5EF4-FFF2-40B4-BE49-F238E27FC236}">
                <a16:creationId xmlns:a16="http://schemas.microsoft.com/office/drawing/2014/main" id="{5521B971-7585-4D7E-A6CB-1B6AB7240C23}"/>
              </a:ext>
            </a:extLst>
          </p:cNvPr>
          <p:cNvSpPr/>
          <p:nvPr/>
        </p:nvSpPr>
        <p:spPr>
          <a:xfrm>
            <a:off x="7629335" y="1025855"/>
            <a:ext cx="1476979" cy="10527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Si le client souhaite remplir le </a:t>
            </a:r>
            <a:r>
              <a:rPr lang="fr-FR" sz="800" b="1" dirty="0">
                <a:solidFill>
                  <a:schemeClr val="tx1"/>
                </a:solidFill>
              </a:rPr>
              <a:t>questionnaire médical au format papier, seule la signature papier pour le contrat est possible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3AC796-8487-4624-AD7A-A47AB7FD3E17}"/>
              </a:ext>
            </a:extLst>
          </p:cNvPr>
          <p:cNvSpPr/>
          <p:nvPr/>
        </p:nvSpPr>
        <p:spPr>
          <a:xfrm>
            <a:off x="7634704" y="2139702"/>
            <a:ext cx="1471610" cy="1042416"/>
          </a:xfrm>
          <a:prstGeom prst="rect">
            <a:avLst/>
          </a:prstGeom>
          <a:solidFill>
            <a:srgbClr val="D77F53">
              <a:alpha val="36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rgbClr val="800000"/>
                </a:solidFill>
                <a:hlinkClick r:id="rId3" action="ppaction://hlinksldjump"/>
              </a:rPr>
              <a:t>Redirection MYASSUR vers WEBASSUR</a:t>
            </a:r>
            <a:endParaRPr lang="fr-FR" sz="800" b="1" dirty="0">
              <a:solidFill>
                <a:srgbClr val="800000"/>
              </a:solidFill>
            </a:endParaRPr>
          </a:p>
          <a:p>
            <a:pPr algn="ctr"/>
            <a:endParaRPr lang="fr-FR" sz="800" b="1" dirty="0">
              <a:solidFill>
                <a:srgbClr val="800000"/>
              </a:solidFill>
            </a:endParaRPr>
          </a:p>
          <a:p>
            <a:pPr algn="ctr"/>
            <a:r>
              <a:rPr lang="fr-FR" sz="800" b="1" dirty="0">
                <a:solidFill>
                  <a:srgbClr val="800000"/>
                </a:solidFill>
                <a:hlinkClick r:id="rId4" action="ppaction://hlinksldjump"/>
              </a:rPr>
              <a:t>Point d'attention sur l'édition de l'avis de conseil</a:t>
            </a:r>
            <a:endParaRPr lang="fr-FR" sz="800" b="1" dirty="0">
              <a:solidFill>
                <a:srgbClr val="800000"/>
              </a:solidFill>
            </a:endParaRPr>
          </a:p>
          <a:p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17A3C29-A590-4AD1-A29A-C73DE7DDA492}"/>
              </a:ext>
            </a:extLst>
          </p:cNvPr>
          <p:cNvSpPr/>
          <p:nvPr/>
        </p:nvSpPr>
        <p:spPr>
          <a:xfrm>
            <a:off x="7661687" y="4081390"/>
            <a:ext cx="1444627" cy="785950"/>
          </a:xfrm>
          <a:prstGeom prst="rect">
            <a:avLst/>
          </a:prstGeom>
          <a:solidFill>
            <a:schemeClr val="accent6">
              <a:lumMod val="75000"/>
              <a:alpha val="41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fr-FR" sz="80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FE91083-AD9F-4597-B77D-3172BF3A133E}"/>
              </a:ext>
            </a:extLst>
          </p:cNvPr>
          <p:cNvSpPr/>
          <p:nvPr/>
        </p:nvSpPr>
        <p:spPr>
          <a:xfrm>
            <a:off x="33446" y="3284825"/>
            <a:ext cx="1177280" cy="6830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>
                <a:solidFill>
                  <a:schemeClr val="tx1"/>
                </a:solidFill>
              </a:rPr>
              <a:t>Adhérent</a:t>
            </a:r>
          </a:p>
          <a:p>
            <a:pPr algn="ctr"/>
            <a:r>
              <a:rPr lang="fr-FR" sz="1100" b="1">
                <a:solidFill>
                  <a:schemeClr val="tx1"/>
                </a:solidFill>
              </a:rPr>
              <a:t>EI</a:t>
            </a:r>
            <a:endParaRPr lang="fr-FR" sz="110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6500C2C-5634-4FFD-A489-63D17B8BA01D}"/>
              </a:ext>
            </a:extLst>
          </p:cNvPr>
          <p:cNvSpPr/>
          <p:nvPr/>
        </p:nvSpPr>
        <p:spPr>
          <a:xfrm>
            <a:off x="4337737" y="3284825"/>
            <a:ext cx="3246958" cy="74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>
                <a:solidFill>
                  <a:schemeClr val="tx1"/>
                </a:solidFill>
              </a:rPr>
              <a:t> Parcours 100 % Digital   </a:t>
            </a:r>
          </a:p>
          <a:p>
            <a:pPr algn="ctr"/>
            <a:r>
              <a:rPr lang="fr-FR" sz="1050" b="1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6E24149-C066-422E-ABE0-135471D81B9F}"/>
              </a:ext>
            </a:extLst>
          </p:cNvPr>
          <p:cNvSpPr/>
          <p:nvPr/>
        </p:nvSpPr>
        <p:spPr>
          <a:xfrm>
            <a:off x="7651601" y="3264493"/>
            <a:ext cx="1454713" cy="7615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dirty="0">
              <a:solidFill>
                <a:schemeClr val="tx1"/>
              </a:solidFill>
            </a:endParaRP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Si le client souhaite remplir le </a:t>
            </a:r>
            <a:r>
              <a:rPr lang="fr-FR" sz="800" b="1" dirty="0">
                <a:solidFill>
                  <a:schemeClr val="tx1"/>
                </a:solidFill>
              </a:rPr>
              <a:t>questionnaire médical au format papier, seule la signature papier pour le contrat est possible </a:t>
            </a:r>
          </a:p>
          <a:p>
            <a:pPr algn="ctr"/>
            <a:endParaRPr lang="fr-FR" sz="800" b="1" dirty="0">
              <a:solidFill>
                <a:schemeClr val="tx1"/>
              </a:solidFill>
              <a:highlight>
                <a:srgbClr val="00FFFF"/>
              </a:highlight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4A8974C-6B85-426D-AE2B-3817971876F7}"/>
              </a:ext>
            </a:extLst>
          </p:cNvPr>
          <p:cNvCxnSpPr>
            <a:cxnSpLocks/>
          </p:cNvCxnSpPr>
          <p:nvPr/>
        </p:nvCxnSpPr>
        <p:spPr>
          <a:xfrm>
            <a:off x="1250914" y="2118627"/>
            <a:ext cx="78554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53888699-E98B-42D1-B8E3-D660C5D67495}"/>
              </a:ext>
            </a:extLst>
          </p:cNvPr>
          <p:cNvCxnSpPr>
            <a:cxnSpLocks/>
          </p:cNvCxnSpPr>
          <p:nvPr/>
        </p:nvCxnSpPr>
        <p:spPr>
          <a:xfrm flipV="1">
            <a:off x="37686" y="3219822"/>
            <a:ext cx="9068628" cy="4197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78D7FDDA-FD90-4DC5-A8DE-CE6A371BA061}"/>
              </a:ext>
            </a:extLst>
          </p:cNvPr>
          <p:cNvCxnSpPr>
            <a:cxnSpLocks/>
          </p:cNvCxnSpPr>
          <p:nvPr/>
        </p:nvCxnSpPr>
        <p:spPr>
          <a:xfrm flipV="1">
            <a:off x="51858" y="4026030"/>
            <a:ext cx="9054456" cy="172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B87BF081-F1F4-4E33-B4D9-57D2ACB58AF4}"/>
              </a:ext>
            </a:extLst>
          </p:cNvPr>
          <p:cNvSpPr/>
          <p:nvPr/>
        </p:nvSpPr>
        <p:spPr>
          <a:xfrm rot="20457746">
            <a:off x="6876604" y="1102752"/>
            <a:ext cx="681386" cy="32558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"/>
              <a:t>80% des ventes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3F2F6729-6A60-4C8B-854D-EEED19467F83}"/>
              </a:ext>
            </a:extLst>
          </p:cNvPr>
          <p:cNvSpPr/>
          <p:nvPr/>
        </p:nvSpPr>
        <p:spPr>
          <a:xfrm rot="20457746">
            <a:off x="6844395" y="2250015"/>
            <a:ext cx="720873" cy="28757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"/>
              <a:t>15% des ventes</a:t>
            </a: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5DEE961D-C362-46D0-B12C-D11437577BE1}"/>
              </a:ext>
            </a:extLst>
          </p:cNvPr>
          <p:cNvSpPr/>
          <p:nvPr/>
        </p:nvSpPr>
        <p:spPr>
          <a:xfrm rot="20457746">
            <a:off x="6851674" y="3378038"/>
            <a:ext cx="681386" cy="32558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"/>
              <a:t>80% des ventes</a:t>
            </a: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622DCCE-C000-410C-A1BF-2BD340EB136F}"/>
              </a:ext>
            </a:extLst>
          </p:cNvPr>
          <p:cNvSpPr/>
          <p:nvPr/>
        </p:nvSpPr>
        <p:spPr>
          <a:xfrm rot="20457746">
            <a:off x="6851674" y="4349850"/>
            <a:ext cx="681386" cy="32558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"/>
              <a:t>5% des ventes</a:t>
            </a: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A0B94556-5C66-4376-97A3-EC4733E9E796}"/>
              </a:ext>
            </a:extLst>
          </p:cNvPr>
          <p:cNvSpPr/>
          <p:nvPr/>
        </p:nvSpPr>
        <p:spPr>
          <a:xfrm>
            <a:off x="6412916" y="131704"/>
            <a:ext cx="1925109" cy="3050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Mémo parcours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AEF9407-E173-42C8-82DB-CA5E31DE72B6}"/>
              </a:ext>
            </a:extLst>
          </p:cNvPr>
          <p:cNvSpPr/>
          <p:nvPr/>
        </p:nvSpPr>
        <p:spPr>
          <a:xfrm>
            <a:off x="7629335" y="622887"/>
            <a:ext cx="1443275" cy="339126"/>
          </a:xfrm>
          <a:prstGeom prst="roundRect">
            <a:avLst/>
          </a:prstGeom>
          <a:solidFill>
            <a:srgbClr val="EAEAEA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>
                <a:solidFill>
                  <a:srgbClr val="00A193"/>
                </a:solidFill>
              </a:rPr>
              <a:t>Consignes </a:t>
            </a:r>
            <a:r>
              <a:rPr lang="fr-FR" sz="800" b="1" err="1">
                <a:solidFill>
                  <a:srgbClr val="00A193"/>
                </a:solidFill>
              </a:rPr>
              <a:t>Etab</a:t>
            </a:r>
            <a:endParaRPr lang="fr-FR" sz="800" b="1">
              <a:solidFill>
                <a:srgbClr val="00A193"/>
              </a:solidFill>
            </a:endParaRPr>
          </a:p>
          <a:p>
            <a:pPr algn="ctr"/>
            <a:r>
              <a:rPr lang="fr-FR" sz="800" b="1">
                <a:solidFill>
                  <a:srgbClr val="00A193"/>
                </a:solidFill>
              </a:rPr>
              <a:t> (cliquer sur les liens)</a:t>
            </a:r>
          </a:p>
        </p:txBody>
      </p:sp>
    </p:spTree>
    <p:extLst>
      <p:ext uri="{BB962C8B-B14F-4D97-AF65-F5344CB8AC3E}">
        <p14:creationId xmlns:p14="http://schemas.microsoft.com/office/powerpoint/2010/main" val="658455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3DA230F7-8F60-472A-B1DB-70FFDC421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872845"/>
              </p:ext>
            </p:extLst>
          </p:nvPr>
        </p:nvGraphicFramePr>
        <p:xfrm>
          <a:off x="827148" y="938998"/>
          <a:ext cx="8280920" cy="3936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6533">
                  <a:extLst>
                    <a:ext uri="{9D8B030D-6E8A-4147-A177-3AD203B41FA5}">
                      <a16:colId xmlns:a16="http://schemas.microsoft.com/office/drawing/2014/main" val="2473705859"/>
                    </a:ext>
                  </a:extLst>
                </a:gridCol>
                <a:gridCol w="3654387">
                  <a:extLst>
                    <a:ext uri="{9D8B030D-6E8A-4147-A177-3AD203B41FA5}">
                      <a16:colId xmlns:a16="http://schemas.microsoft.com/office/drawing/2014/main" val="2098149135"/>
                    </a:ext>
                  </a:extLst>
                </a:gridCol>
              </a:tblGrid>
              <a:tr h="230018">
                <a:tc>
                  <a:txBody>
                    <a:bodyPr/>
                    <a:lstStyle/>
                    <a:p>
                      <a:r>
                        <a:rPr lang="fr-FR" sz="1100" dirty="0"/>
                        <a:t>Si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Je dois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78463605"/>
                  </a:ext>
                </a:extLst>
              </a:tr>
              <a:tr h="690054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Message d’erreur « </a:t>
                      </a:r>
                      <a:r>
                        <a:rPr lang="fr-FR" sz="105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 proposition n’est pas disponible pour la création de l’avis de conseil…. à partir du simulateur 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 : pb de 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 action="ppaction://hlinksldjump"/>
                        </a:rPr>
                        <a:t>N° SIREN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ou de saturation de flux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Mettre à jour Connaissance Client et/ou Connaissance Client PRO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Si le message « persiste » </a:t>
                      </a:r>
                      <a:r>
                        <a:rPr lang="fr-FR" sz="1050" kern="1200" baseline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 action="ppaction://hlinksldjump"/>
                        </a:rPr>
                        <a:t>déclaration incident SUN</a:t>
                      </a:r>
                      <a:endParaRPr lang="fr-FR" sz="105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05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22168290"/>
                  </a:ext>
                </a:extLst>
              </a:tr>
              <a:tr h="690054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Messages d’erreur liés à la connaissance client :</a:t>
                      </a:r>
                      <a:r>
                        <a:rPr lang="fr-FR" sz="105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4" action="ppaction://hlinksldjump"/>
                        </a:rPr>
                        <a:t>Erreur localité de naissance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5" action="ppaction://hlinksldjump"/>
                        </a:rPr>
                        <a:t>adresse fiscale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6" action="ppaction://hlinksldjump"/>
                        </a:rPr>
                        <a:t>date d’arrêté fiscal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7" action="ppaction://hlinksldjump"/>
                        </a:rPr>
                        <a:t>code NAF </a:t>
                      </a:r>
                      <a:endParaRPr lang="fr-FR" sz="105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Mettre à jour Connaissance Client et/ou Connaissance Client PRO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 le message « persiste » </a:t>
                      </a:r>
                      <a:r>
                        <a:rPr lang="fr-FR" sz="1050" kern="1200" baseline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 action="ppaction://hlinksldjump"/>
                        </a:rPr>
                        <a:t>déclaration incident SUN</a:t>
                      </a:r>
                      <a:endParaRPr lang="fr-FR" sz="105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05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06695896"/>
                  </a:ext>
                </a:extLst>
              </a:tr>
              <a:tr h="467652">
                <a:tc>
                  <a:txBody>
                    <a:bodyPr/>
                    <a:lstStyle/>
                    <a:p>
                      <a:pPr marL="171450" marR="0" lvl="0" indent="-1714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Redirection MYASSUR vers WEBASSUR : apparition de l’encart de signature de l’avis de conseil et du formulaire WEBASSUR en même 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Compléter, imprimer et enregistrer le formulaire WEBASSUR </a:t>
                      </a:r>
                      <a:r>
                        <a:rPr lang="fr-FR" sz="1050" b="1" u="sng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avant d’imprimer</a:t>
                      </a: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1" u="sng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l’avis de conseil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03569331"/>
                  </a:ext>
                </a:extLst>
              </a:tr>
              <a:tr h="84587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Absence de notification (mail) au client l’invitant à récupérer ses documents signés dans le cadre d’une adhésion en signature électronique </a:t>
                      </a:r>
                      <a:r>
                        <a:rPr lang="fr-FR" sz="1050" b="1" u="sng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pour une Personne Morale</a:t>
                      </a:r>
                      <a:r>
                        <a:rPr lang="fr-FR" sz="1050" b="1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(ok en ce qui concerne les EI)</a:t>
                      </a:r>
                      <a:r>
                        <a:rPr lang="fr-FR" sz="1050" b="0" u="sng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fr-FR" sz="1050" b="0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05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indent="0" algn="l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fr-FR" sz="105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Informer le client et l’inviter à télécharger ses documents dès qu’il les a signés avant de quitter l’espace de signature. Rappel : en cas d'absence de téléchargement, recours au conseiller nécessaire via Classeur Client 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7016871"/>
                  </a:ext>
                </a:extLst>
              </a:tr>
              <a:tr h="946709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FR" sz="1100" dirty="0"/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100" dirty="0"/>
                        <a:t>Message d’erreur « </a:t>
                      </a:r>
                      <a:r>
                        <a:rPr lang="fr-FR" sz="1100" b="1" dirty="0"/>
                        <a:t>Erreur lors de la récupération des informations du contrat pour la mise à jour du dossier de vente </a:t>
                      </a:r>
                      <a:r>
                        <a:rPr lang="fr-FR" sz="1100" dirty="0"/>
                        <a:t>». Après la saisie d’un contrat via MYASSUR et suite au clic sur le bouton « Finaliser l’adhésion »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="0" i="0" u="none" strike="noStrike" kern="1200" cap="non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Appliquer le processus correctif actuel évitant l’absence de dossier de vente  : </a:t>
                      </a:r>
                      <a:r>
                        <a:rPr lang="fr-FR" sz="1050" b="1" i="0" u="none" strike="noStrike" kern="1200" cap="non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quand la tuile du contrat apparaît dans la synthèse client, reprendre le dossier de vente pour sélectionner le mode de signature </a:t>
                      </a:r>
                      <a:r>
                        <a:rPr lang="fr-FR" sz="1050" b="0" i="0" u="none" strike="noStrike" kern="1200" cap="non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(clic sur « voir détail »)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70294543"/>
                  </a:ext>
                </a:extLst>
              </a:tr>
            </a:tbl>
          </a:graphicData>
        </a:graphic>
      </p:graphicFrame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B0C86BD6-12A7-45BC-B0EA-56A0EB9A54B0}"/>
              </a:ext>
            </a:extLst>
          </p:cNvPr>
          <p:cNvSpPr txBox="1">
            <a:spLocks/>
          </p:cNvSpPr>
          <p:nvPr/>
        </p:nvSpPr>
        <p:spPr>
          <a:xfrm>
            <a:off x="899592" y="597917"/>
            <a:ext cx="6912768" cy="46166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 dirty="0">
                <a:solidFill>
                  <a:srgbClr val="B24388"/>
                </a:solidFill>
                <a:latin typeface="Montserrat SemiBold"/>
                <a:cs typeface="Arial"/>
              </a:rPr>
              <a:t>Quelques points d’attention…. que </a:t>
            </a:r>
            <a:r>
              <a:rPr lang="fr-FR" sz="1600">
                <a:solidFill>
                  <a:srgbClr val="B24388"/>
                </a:solidFill>
                <a:latin typeface="Montserrat SemiBold"/>
                <a:cs typeface="Arial"/>
              </a:rPr>
              <a:t>dois-je</a:t>
            </a:r>
            <a:r>
              <a:rPr lang="fr-FR" sz="1600" dirty="0">
                <a:solidFill>
                  <a:srgbClr val="B24388"/>
                </a:solidFill>
                <a:latin typeface="Montserrat SemiBold"/>
                <a:cs typeface="Arial"/>
              </a:rPr>
              <a:t> faire 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94C1A1D-EFC5-42C7-818D-19A1EC1D5906}"/>
              </a:ext>
            </a:extLst>
          </p:cNvPr>
          <p:cNvSpPr txBox="1"/>
          <p:nvPr/>
        </p:nvSpPr>
        <p:spPr>
          <a:xfrm>
            <a:off x="899592" y="22593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tx1"/>
                </a:solidFill>
                <a:latin typeface="Montserrat ExtraBold" panose="00000900000000000000" pitchFamily="50" charset="0"/>
              </a:rPr>
              <a:t>Consignes aux Etablissements</a:t>
            </a: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51437E59-9EA8-4F8B-812C-F1A86BFD9E78}"/>
              </a:ext>
            </a:extLst>
          </p:cNvPr>
          <p:cNvGrpSpPr/>
          <p:nvPr/>
        </p:nvGrpSpPr>
        <p:grpSpPr>
          <a:xfrm>
            <a:off x="119974" y="3392888"/>
            <a:ext cx="376238" cy="400050"/>
            <a:chOff x="5445126" y="1825625"/>
            <a:chExt cx="376238" cy="400050"/>
          </a:xfrm>
        </p:grpSpPr>
        <p:sp>
          <p:nvSpPr>
            <p:cNvPr id="76" name="Line 520">
              <a:extLst>
                <a:ext uri="{FF2B5EF4-FFF2-40B4-BE49-F238E27FC236}">
                  <a16:creationId xmlns:a16="http://schemas.microsoft.com/office/drawing/2014/main" id="{7022CAB1-2738-46CF-9117-0E9E0231FE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29263" y="1946275"/>
              <a:ext cx="42863" cy="5715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fr-FR" sz="800" dirty="0">
                  <a:highlight>
                    <a:srgbClr val="EAEAEA"/>
                  </a:highlight>
                  <a:hlinkClick r:id="rId8" action="ppaction://hlinksldjump"/>
                </a:rPr>
                <a:t>Voir détail</a:t>
              </a:r>
              <a:endParaRPr lang="fr-FR" sz="800" dirty="0">
                <a:highlight>
                  <a:srgbClr val="EAEAEA"/>
                </a:highlight>
              </a:endParaRPr>
            </a:p>
            <a:p>
              <a:endParaRPr lang="fr-FR" dirty="0"/>
            </a:p>
          </p:txBody>
        </p:sp>
        <p:sp>
          <p:nvSpPr>
            <p:cNvPr id="77" name="Line 521">
              <a:extLst>
                <a:ext uri="{FF2B5EF4-FFF2-40B4-BE49-F238E27FC236}">
                  <a16:creationId xmlns:a16="http://schemas.microsoft.com/office/drawing/2014/main" id="{ABBB84E5-45CB-423A-AA97-5FD7E907AE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88001" y="1903413"/>
              <a:ext cx="14288" cy="1905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" name="Freeform 522">
              <a:extLst>
                <a:ext uri="{FF2B5EF4-FFF2-40B4-BE49-F238E27FC236}">
                  <a16:creationId xmlns:a16="http://schemas.microsoft.com/office/drawing/2014/main" id="{D545919E-F2D5-4B29-AE39-4AFFCA0A90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5126" y="1825625"/>
              <a:ext cx="252413" cy="271463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9" name="Freeform 523">
              <a:extLst>
                <a:ext uri="{FF2B5EF4-FFF2-40B4-BE49-F238E27FC236}">
                  <a16:creationId xmlns:a16="http://schemas.microsoft.com/office/drawing/2014/main" id="{D45823E2-3A31-46AC-A2A9-8A7460AF3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8026" y="2190750"/>
              <a:ext cx="33338" cy="34925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" name="Freeform 524">
              <a:extLst>
                <a:ext uri="{FF2B5EF4-FFF2-40B4-BE49-F238E27FC236}">
                  <a16:creationId xmlns:a16="http://schemas.microsoft.com/office/drawing/2014/main" id="{5B40B99B-1CBF-456C-AD72-A6A16E8E5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2065338"/>
              <a:ext cx="149225" cy="152400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8CF455A8-EE94-40E9-B8F7-6F7CCCF34BB4}"/>
              </a:ext>
            </a:extLst>
          </p:cNvPr>
          <p:cNvGrpSpPr/>
          <p:nvPr/>
        </p:nvGrpSpPr>
        <p:grpSpPr>
          <a:xfrm>
            <a:off x="127231" y="2685273"/>
            <a:ext cx="376238" cy="400050"/>
            <a:chOff x="5445126" y="1825625"/>
            <a:chExt cx="376238" cy="400050"/>
          </a:xfrm>
        </p:grpSpPr>
        <p:sp>
          <p:nvSpPr>
            <p:cNvPr id="82" name="Line 520">
              <a:extLst>
                <a:ext uri="{FF2B5EF4-FFF2-40B4-BE49-F238E27FC236}">
                  <a16:creationId xmlns:a16="http://schemas.microsoft.com/office/drawing/2014/main" id="{B2C5FADD-4873-4E4C-B636-2F51150172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29263" y="1946275"/>
              <a:ext cx="42863" cy="5715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fr-FR" sz="800" dirty="0">
                  <a:highlight>
                    <a:srgbClr val="EAEAEA"/>
                  </a:highlight>
                  <a:hlinkClick r:id="rId9" action="ppaction://hlinksldjump"/>
                </a:rPr>
                <a:t>Voir détail</a:t>
              </a:r>
              <a:endParaRPr lang="fr-FR" sz="800" dirty="0">
                <a:highlight>
                  <a:srgbClr val="EAEAEA"/>
                </a:highlight>
              </a:endParaRPr>
            </a:p>
            <a:p>
              <a:endParaRPr lang="fr-FR" dirty="0"/>
            </a:p>
          </p:txBody>
        </p:sp>
        <p:sp>
          <p:nvSpPr>
            <p:cNvPr id="83" name="Line 521">
              <a:extLst>
                <a:ext uri="{FF2B5EF4-FFF2-40B4-BE49-F238E27FC236}">
                  <a16:creationId xmlns:a16="http://schemas.microsoft.com/office/drawing/2014/main" id="{676F8469-48F0-47A7-B51E-C2948C8E3D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88001" y="1903413"/>
              <a:ext cx="14288" cy="1905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4" name="Freeform 522">
              <a:extLst>
                <a:ext uri="{FF2B5EF4-FFF2-40B4-BE49-F238E27FC236}">
                  <a16:creationId xmlns:a16="http://schemas.microsoft.com/office/drawing/2014/main" id="{A1E89AE3-A0C9-433F-9A04-821B63DDE2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5126" y="1825625"/>
              <a:ext cx="252413" cy="271463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5" name="Freeform 523">
              <a:extLst>
                <a:ext uri="{FF2B5EF4-FFF2-40B4-BE49-F238E27FC236}">
                  <a16:creationId xmlns:a16="http://schemas.microsoft.com/office/drawing/2014/main" id="{660842E8-83FF-4A9D-8F00-8BE7A78AB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8026" y="2190750"/>
              <a:ext cx="33338" cy="34925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6" name="Freeform 524">
              <a:extLst>
                <a:ext uri="{FF2B5EF4-FFF2-40B4-BE49-F238E27FC236}">
                  <a16:creationId xmlns:a16="http://schemas.microsoft.com/office/drawing/2014/main" id="{5CE6D4AE-DE54-4675-A56F-822E0C305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2065338"/>
              <a:ext cx="149225" cy="152400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0F9A706F-31AA-42DE-A21F-E62F7E85BD8F}"/>
              </a:ext>
            </a:extLst>
          </p:cNvPr>
          <p:cNvGrpSpPr/>
          <p:nvPr/>
        </p:nvGrpSpPr>
        <p:grpSpPr>
          <a:xfrm>
            <a:off x="148130" y="1556186"/>
            <a:ext cx="413516" cy="404061"/>
            <a:chOff x="5445126" y="1825625"/>
            <a:chExt cx="379857" cy="404061"/>
          </a:xfrm>
        </p:grpSpPr>
        <p:sp>
          <p:nvSpPr>
            <p:cNvPr id="42" name="Line 520">
              <a:extLst>
                <a:ext uri="{FF2B5EF4-FFF2-40B4-BE49-F238E27FC236}">
                  <a16:creationId xmlns:a16="http://schemas.microsoft.com/office/drawing/2014/main" id="{31A4518F-DAA1-47AA-A78D-C8A6254331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29263" y="1946275"/>
              <a:ext cx="42863" cy="5715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fr-FR" sz="800" dirty="0">
                  <a:highlight>
                    <a:srgbClr val="EAEAEA"/>
                  </a:highlight>
                </a:rPr>
                <a:t> </a:t>
              </a:r>
            </a:p>
            <a:p>
              <a:endParaRPr lang="fr-FR" sz="800" dirty="0">
                <a:highlight>
                  <a:srgbClr val="EAEAEA"/>
                </a:highlight>
              </a:endParaRPr>
            </a:p>
            <a:p>
              <a:endParaRPr lang="fr-FR" dirty="0"/>
            </a:p>
          </p:txBody>
        </p:sp>
        <p:sp>
          <p:nvSpPr>
            <p:cNvPr id="43" name="Line 521">
              <a:extLst>
                <a:ext uri="{FF2B5EF4-FFF2-40B4-BE49-F238E27FC236}">
                  <a16:creationId xmlns:a16="http://schemas.microsoft.com/office/drawing/2014/main" id="{AE084B35-563E-4F3F-8DFA-3A66BC9171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88001" y="1903413"/>
              <a:ext cx="14288" cy="1905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522">
              <a:extLst>
                <a:ext uri="{FF2B5EF4-FFF2-40B4-BE49-F238E27FC236}">
                  <a16:creationId xmlns:a16="http://schemas.microsoft.com/office/drawing/2014/main" id="{F4E5A4CF-7F43-47C4-898A-EEE64D4A4F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5126" y="1825625"/>
              <a:ext cx="252413" cy="271463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523">
              <a:extLst>
                <a:ext uri="{FF2B5EF4-FFF2-40B4-BE49-F238E27FC236}">
                  <a16:creationId xmlns:a16="http://schemas.microsoft.com/office/drawing/2014/main" id="{84F5E337-F5A5-4FF5-9C20-BCEA6DCD6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8026" y="2190750"/>
              <a:ext cx="33338" cy="34925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524">
              <a:extLst>
                <a:ext uri="{FF2B5EF4-FFF2-40B4-BE49-F238E27FC236}">
                  <a16:creationId xmlns:a16="http://schemas.microsoft.com/office/drawing/2014/main" id="{12DFF3C8-E97A-4DBC-ABCC-5AA816C01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5758" y="2077286"/>
              <a:ext cx="149225" cy="152400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61221858-2504-406A-9EFB-E38A83FD6178}"/>
              </a:ext>
            </a:extLst>
          </p:cNvPr>
          <p:cNvSpPr/>
          <p:nvPr/>
        </p:nvSpPr>
        <p:spPr>
          <a:xfrm>
            <a:off x="6804248" y="220715"/>
            <a:ext cx="1925109" cy="3050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Que dois je faire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48EE62A-BA2A-4553-854D-6FE43041B256}"/>
              </a:ext>
            </a:extLst>
          </p:cNvPr>
          <p:cNvGrpSpPr/>
          <p:nvPr/>
        </p:nvGrpSpPr>
        <p:grpSpPr>
          <a:xfrm>
            <a:off x="121765" y="4330530"/>
            <a:ext cx="376238" cy="421733"/>
            <a:chOff x="5445126" y="1825625"/>
            <a:chExt cx="376238" cy="400050"/>
          </a:xfrm>
        </p:grpSpPr>
        <p:sp>
          <p:nvSpPr>
            <p:cNvPr id="25" name="Line 520">
              <a:extLst>
                <a:ext uri="{FF2B5EF4-FFF2-40B4-BE49-F238E27FC236}">
                  <a16:creationId xmlns:a16="http://schemas.microsoft.com/office/drawing/2014/main" id="{B1E9C1F8-A8F6-47EC-815C-04A5EBB60C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29263" y="1946275"/>
              <a:ext cx="42863" cy="5715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fr-FR" sz="800" dirty="0">
                  <a:highlight>
                    <a:srgbClr val="EAEAEA"/>
                  </a:highlight>
                  <a:hlinkClick r:id="rId10" action="ppaction://hlinksldjump"/>
                </a:rPr>
                <a:t>Voir détail</a:t>
              </a:r>
              <a:endParaRPr lang="fr-FR" sz="800" dirty="0">
                <a:highlight>
                  <a:srgbClr val="EAEAEA"/>
                </a:highlight>
              </a:endParaRPr>
            </a:p>
            <a:p>
              <a:endParaRPr lang="fr-FR" dirty="0"/>
            </a:p>
          </p:txBody>
        </p:sp>
        <p:sp>
          <p:nvSpPr>
            <p:cNvPr id="26" name="Line 521">
              <a:extLst>
                <a:ext uri="{FF2B5EF4-FFF2-40B4-BE49-F238E27FC236}">
                  <a16:creationId xmlns:a16="http://schemas.microsoft.com/office/drawing/2014/main" id="{29F66051-C27E-4C5D-8F3C-87700EAFF6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88001" y="1903413"/>
              <a:ext cx="14288" cy="1905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522">
              <a:extLst>
                <a:ext uri="{FF2B5EF4-FFF2-40B4-BE49-F238E27FC236}">
                  <a16:creationId xmlns:a16="http://schemas.microsoft.com/office/drawing/2014/main" id="{6F42485A-43CC-4E6A-A59A-48B79BC472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5126" y="1825625"/>
              <a:ext cx="252413" cy="271463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523">
              <a:extLst>
                <a:ext uri="{FF2B5EF4-FFF2-40B4-BE49-F238E27FC236}">
                  <a16:creationId xmlns:a16="http://schemas.microsoft.com/office/drawing/2014/main" id="{08F911B8-83EB-4891-A9CF-B7C26AE6A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8026" y="2190750"/>
              <a:ext cx="33338" cy="34925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524">
              <a:extLst>
                <a:ext uri="{FF2B5EF4-FFF2-40B4-BE49-F238E27FC236}">
                  <a16:creationId xmlns:a16="http://schemas.microsoft.com/office/drawing/2014/main" id="{86903824-88A2-4C9E-A6E6-C759F1ADA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2065338"/>
              <a:ext cx="149225" cy="152400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80F7727D-FA0B-4AEA-B339-6211A617CF87}"/>
              </a:ext>
            </a:extLst>
          </p:cNvPr>
          <p:cNvSpPr txBox="1"/>
          <p:nvPr/>
        </p:nvSpPr>
        <p:spPr>
          <a:xfrm>
            <a:off x="296941" y="2168422"/>
            <a:ext cx="562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u="sng" dirty="0">
                <a:solidFill>
                  <a:schemeClr val="bg2">
                    <a:lumMod val="75000"/>
                  </a:schemeClr>
                </a:solidFill>
              </a:rPr>
              <a:t>Détail liens</a:t>
            </a:r>
          </a:p>
          <a:p>
            <a:r>
              <a:rPr lang="fr-FR" sz="600" u="sng" dirty="0">
                <a:solidFill>
                  <a:schemeClr val="bg2">
                    <a:lumMod val="75000"/>
                  </a:schemeClr>
                </a:solidFill>
              </a:rPr>
              <a:t> ci-contre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540640B9-1637-4E38-8D44-44197D81FCE0}"/>
              </a:ext>
            </a:extLst>
          </p:cNvPr>
          <p:cNvGrpSpPr/>
          <p:nvPr/>
        </p:nvGrpSpPr>
        <p:grpSpPr>
          <a:xfrm>
            <a:off x="119974" y="2150669"/>
            <a:ext cx="413516" cy="404061"/>
            <a:chOff x="5445126" y="1825625"/>
            <a:chExt cx="379857" cy="404061"/>
          </a:xfrm>
        </p:grpSpPr>
        <p:sp>
          <p:nvSpPr>
            <p:cNvPr id="51" name="Line 520">
              <a:extLst>
                <a:ext uri="{FF2B5EF4-FFF2-40B4-BE49-F238E27FC236}">
                  <a16:creationId xmlns:a16="http://schemas.microsoft.com/office/drawing/2014/main" id="{4AF6CB91-CB70-41A7-9A5E-276017B071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29263" y="1946275"/>
              <a:ext cx="42863" cy="5715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fr-FR" sz="800">
                  <a:highlight>
                    <a:srgbClr val="EAEAEA"/>
                  </a:highlight>
                </a:rPr>
                <a:t> </a:t>
              </a:r>
            </a:p>
            <a:p>
              <a:endParaRPr lang="fr-FR" sz="800">
                <a:highlight>
                  <a:srgbClr val="EAEAEA"/>
                </a:highlight>
              </a:endParaRPr>
            </a:p>
            <a:p>
              <a:endParaRPr lang="fr-FR"/>
            </a:p>
          </p:txBody>
        </p:sp>
        <p:sp>
          <p:nvSpPr>
            <p:cNvPr id="52" name="Line 521">
              <a:extLst>
                <a:ext uri="{FF2B5EF4-FFF2-40B4-BE49-F238E27FC236}">
                  <a16:creationId xmlns:a16="http://schemas.microsoft.com/office/drawing/2014/main" id="{E07BEDA0-BFDF-4A3B-85F9-BEC501F5BA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88001" y="1903413"/>
              <a:ext cx="14288" cy="1905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522">
              <a:extLst>
                <a:ext uri="{FF2B5EF4-FFF2-40B4-BE49-F238E27FC236}">
                  <a16:creationId xmlns:a16="http://schemas.microsoft.com/office/drawing/2014/main" id="{9A175DE5-B42B-492B-ACFB-F9C951A2A7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5126" y="1825625"/>
              <a:ext cx="252413" cy="271463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523">
              <a:extLst>
                <a:ext uri="{FF2B5EF4-FFF2-40B4-BE49-F238E27FC236}">
                  <a16:creationId xmlns:a16="http://schemas.microsoft.com/office/drawing/2014/main" id="{3C4A8DE9-7019-43B8-83E6-4239E5046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8026" y="2190750"/>
              <a:ext cx="33338" cy="34925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524">
              <a:extLst>
                <a:ext uri="{FF2B5EF4-FFF2-40B4-BE49-F238E27FC236}">
                  <a16:creationId xmlns:a16="http://schemas.microsoft.com/office/drawing/2014/main" id="{B496E673-3302-4A6E-9876-59A43576D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5758" y="2077286"/>
              <a:ext cx="149225" cy="152400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292BF7FB-1EDC-4EBD-BD2D-3CA13FE18F07}"/>
              </a:ext>
            </a:extLst>
          </p:cNvPr>
          <p:cNvSpPr/>
          <p:nvPr/>
        </p:nvSpPr>
        <p:spPr>
          <a:xfrm>
            <a:off x="204111" y="1621896"/>
            <a:ext cx="10159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highlight>
                  <a:srgbClr val="EAEAEA"/>
                </a:highlight>
                <a:hlinkClick r:id="rId11" action="ppaction://hlinksldjump"/>
              </a:rPr>
              <a:t>Voir détail</a:t>
            </a:r>
            <a:endParaRPr lang="fr-FR" sz="800" dirty="0">
              <a:highlight>
                <a:srgbClr val="EAEAEA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11099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4C1A1D-EFC5-42C7-818D-19A1EC1D5906}"/>
              </a:ext>
            </a:extLst>
          </p:cNvPr>
          <p:cNvSpPr txBox="1"/>
          <p:nvPr/>
        </p:nvSpPr>
        <p:spPr>
          <a:xfrm>
            <a:off x="899592" y="22593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tx1"/>
                </a:solidFill>
                <a:latin typeface="Montserrat ExtraBold" panose="00000900000000000000" pitchFamily="50" charset="0"/>
              </a:rPr>
              <a:t>Consignes aux Etablissements</a:t>
            </a:r>
          </a:p>
        </p:txBody>
      </p:sp>
      <p:pic>
        <p:nvPicPr>
          <p:cNvPr id="73" name="Image 3">
            <a:extLst>
              <a:ext uri="{FF2B5EF4-FFF2-40B4-BE49-F238E27FC236}">
                <a16:creationId xmlns:a16="http://schemas.microsoft.com/office/drawing/2014/main" id="{1118CB2B-3636-4CD2-9683-1E73AA2CC0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9" t="45977" r="28718" b="34766"/>
          <a:stretch/>
        </p:blipFill>
        <p:spPr bwMode="auto">
          <a:xfrm>
            <a:off x="1691680" y="1099564"/>
            <a:ext cx="4824537" cy="13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2AD3FFD-8EDE-412C-9705-C8EAE31DB430}"/>
              </a:ext>
            </a:extLst>
          </p:cNvPr>
          <p:cNvSpPr txBox="1"/>
          <p:nvPr/>
        </p:nvSpPr>
        <p:spPr>
          <a:xfrm>
            <a:off x="179511" y="2500040"/>
            <a:ext cx="8553783" cy="24622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200" dirty="0"/>
              <a:t>Ce message peut survenir dans 2 situations :</a:t>
            </a:r>
          </a:p>
          <a:p>
            <a:endParaRPr lang="fr-FR" sz="500" dirty="0"/>
          </a:p>
          <a:p>
            <a:pPr marL="285750" indent="-285750">
              <a:buFontTx/>
              <a:buChar char="-"/>
            </a:pPr>
            <a:r>
              <a:rPr lang="fr-FR" sz="1200" dirty="0"/>
              <a:t>Anomalie liée au code SIREN  ( </a:t>
            </a:r>
            <a:r>
              <a:rPr lang="fr-FR" sz="1200" dirty="0" err="1">
                <a:hlinkClick r:id="rId3" action="ppaction://hlinksldjump"/>
              </a:rPr>
              <a:t>cf</a:t>
            </a:r>
            <a:r>
              <a:rPr lang="fr-FR" sz="1200" dirty="0">
                <a:hlinkClick r:id="rId3" action="ppaction://hlinksldjump"/>
              </a:rPr>
              <a:t> solution de contournement</a:t>
            </a:r>
            <a:r>
              <a:rPr lang="fr-FR" sz="1200" dirty="0"/>
              <a:t>)</a:t>
            </a:r>
          </a:p>
          <a:p>
            <a:pPr marL="285750" indent="-285750">
              <a:buFontTx/>
              <a:buChar char="-"/>
            </a:pPr>
            <a:endParaRPr lang="fr-FR" sz="1200" dirty="0"/>
          </a:p>
          <a:p>
            <a:pPr marL="285750" indent="-285750">
              <a:spcBef>
                <a:spcPts val="300"/>
              </a:spcBef>
              <a:buFontTx/>
              <a:buChar char="-"/>
            </a:pPr>
            <a:r>
              <a:rPr lang="fr-FR" sz="1200" dirty="0"/>
              <a:t>Problème lié à un composant informatique BPCE IT. Des travaux techniques sont en cours pour éviter le renouvellement de cette anomalie; action :  </a:t>
            </a:r>
            <a:r>
              <a:rPr lang="fr-FR" sz="1200" i="1" dirty="0">
                <a:solidFill>
                  <a:srgbClr val="FF0000"/>
                </a:solidFill>
              </a:rPr>
              <a:t>effectuer une nouvelle simulation</a:t>
            </a:r>
          </a:p>
          <a:p>
            <a:pPr marL="285750" indent="-285750">
              <a:spcBef>
                <a:spcPts val="300"/>
              </a:spcBef>
              <a:buFontTx/>
              <a:buChar char="-"/>
            </a:pPr>
            <a:endParaRPr lang="fr-FR" sz="1200" i="1" dirty="0">
              <a:solidFill>
                <a:srgbClr val="FF0000"/>
              </a:solidFill>
            </a:endParaRPr>
          </a:p>
          <a:p>
            <a:pPr lvl="8">
              <a:spcBef>
                <a:spcPts val="300"/>
              </a:spcBef>
            </a:pPr>
            <a:r>
              <a:rPr lang="fr-FR" sz="1200" i="1" dirty="0">
                <a:solidFill>
                  <a:srgbClr val="FF0000"/>
                </a:solidFill>
              </a:rPr>
              <a:t>Si anomalie non résolue, créer un ticket SUN</a:t>
            </a:r>
          </a:p>
          <a:p>
            <a:pPr marL="285750" lvl="8" indent="-285750">
              <a:spcBef>
                <a:spcPts val="300"/>
              </a:spcBef>
              <a:buFontTx/>
              <a:buChar char="-"/>
            </a:pPr>
            <a:endParaRPr lang="fr-FR" sz="1200" dirty="0"/>
          </a:p>
          <a:p>
            <a:r>
              <a:rPr lang="fr-FR" sz="1200" dirty="0">
                <a:solidFill>
                  <a:schemeClr val="tx1"/>
                </a:solidFill>
              </a:rPr>
              <a:t>NB : dans une version ultérieure (généralisation 19/02) le message sera modifié en </a:t>
            </a:r>
            <a:r>
              <a:rPr lang="fr-FR" sz="1200" b="1" i="1" dirty="0">
                <a:solidFill>
                  <a:schemeClr val="tx1"/>
                </a:solidFill>
              </a:rPr>
              <a:t> La proposition n’est pas disponible pour la création de l’avis de conseil. Mettez à jour le SIREN de votre client dans Connaissance Client et  refaites une simulation </a:t>
            </a:r>
            <a:endParaRPr lang="fr-FR" sz="1200" dirty="0">
              <a:solidFill>
                <a:schemeClr val="tx1"/>
              </a:solidFill>
            </a:endParaRPr>
          </a:p>
          <a:p>
            <a:endParaRPr lang="fr-FR" sz="700" dirty="0">
              <a:solidFill>
                <a:srgbClr val="FF0000"/>
              </a:solidFill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386F33A4-3271-4DCB-9D3B-C71F2B40A1A5}"/>
              </a:ext>
            </a:extLst>
          </p:cNvPr>
          <p:cNvSpPr txBox="1">
            <a:spLocks/>
          </p:cNvSpPr>
          <p:nvPr/>
        </p:nvSpPr>
        <p:spPr>
          <a:xfrm>
            <a:off x="899592" y="669925"/>
            <a:ext cx="8064896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>
                <a:solidFill>
                  <a:srgbClr val="B24388"/>
                </a:solidFill>
                <a:latin typeface="Montserrat SemiBold" panose="00000700000000000000" pitchFamily="50" charset="0"/>
                <a:cs typeface="Arial"/>
              </a:rPr>
              <a:t>Message d’erreur « La proposition n’est pas disponible pour la création de l’avis de conseil »</a:t>
            </a:r>
          </a:p>
        </p:txBody>
      </p:sp>
    </p:spTree>
    <p:extLst>
      <p:ext uri="{BB962C8B-B14F-4D97-AF65-F5344CB8AC3E}">
        <p14:creationId xmlns:p14="http://schemas.microsoft.com/office/powerpoint/2010/main" val="1228586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4C1A1D-EFC5-42C7-818D-19A1EC1D5906}"/>
              </a:ext>
            </a:extLst>
          </p:cNvPr>
          <p:cNvSpPr txBox="1"/>
          <p:nvPr/>
        </p:nvSpPr>
        <p:spPr>
          <a:xfrm>
            <a:off x="899592" y="22593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tx1"/>
                </a:solidFill>
                <a:latin typeface="Montserrat ExtraBold" panose="00000900000000000000" pitchFamily="50" charset="0"/>
              </a:rPr>
              <a:t>Consignes aux Etablissements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C7AAF3E9-7ACA-48B6-8E72-8DD41A09CC7C}"/>
              </a:ext>
            </a:extLst>
          </p:cNvPr>
          <p:cNvGrpSpPr/>
          <p:nvPr/>
        </p:nvGrpSpPr>
        <p:grpSpPr>
          <a:xfrm>
            <a:off x="6658795" y="4643836"/>
            <a:ext cx="288032" cy="297740"/>
            <a:chOff x="1200151" y="2789767"/>
            <a:chExt cx="477340" cy="38949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Freeform 93">
              <a:extLst>
                <a:ext uri="{FF2B5EF4-FFF2-40B4-BE49-F238E27FC236}">
                  <a16:creationId xmlns:a16="http://schemas.microsoft.com/office/drawing/2014/main" id="{EE8FDAF6-B789-44C2-8178-400412F68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789767"/>
              <a:ext cx="193688" cy="165111"/>
            </a:xfrm>
            <a:custGeom>
              <a:avLst/>
              <a:gdLst>
                <a:gd name="T0" fmla="*/ 0 w 183"/>
                <a:gd name="T1" fmla="*/ 41 h 156"/>
                <a:gd name="T2" fmla="*/ 98 w 183"/>
                <a:gd name="T3" fmla="*/ 41 h 156"/>
                <a:gd name="T4" fmla="*/ 98 w 183"/>
                <a:gd name="T5" fmla="*/ 0 h 156"/>
                <a:gd name="T6" fmla="*/ 183 w 183"/>
                <a:gd name="T7" fmla="*/ 79 h 156"/>
                <a:gd name="T8" fmla="*/ 98 w 183"/>
                <a:gd name="T9" fmla="*/ 156 h 156"/>
                <a:gd name="T10" fmla="*/ 98 w 183"/>
                <a:gd name="T11" fmla="*/ 117 h 156"/>
                <a:gd name="T12" fmla="*/ 29 w 183"/>
                <a:gd name="T1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6">
                  <a:moveTo>
                    <a:pt x="0" y="41"/>
                  </a:moveTo>
                  <a:lnTo>
                    <a:pt x="98" y="41"/>
                  </a:lnTo>
                  <a:lnTo>
                    <a:pt x="98" y="0"/>
                  </a:lnTo>
                  <a:lnTo>
                    <a:pt x="183" y="79"/>
                  </a:lnTo>
                  <a:lnTo>
                    <a:pt x="98" y="156"/>
                  </a:lnTo>
                  <a:lnTo>
                    <a:pt x="98" y="117"/>
                  </a:lnTo>
                  <a:lnTo>
                    <a:pt x="29" y="117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94">
              <a:extLst>
                <a:ext uri="{FF2B5EF4-FFF2-40B4-BE49-F238E27FC236}">
                  <a16:creationId xmlns:a16="http://schemas.microsoft.com/office/drawing/2014/main" id="{01B78DC1-1F25-40D2-8A57-27BDA99FC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387" y="2883965"/>
              <a:ext cx="183104" cy="141826"/>
            </a:xfrm>
            <a:custGeom>
              <a:avLst/>
              <a:gdLst>
                <a:gd name="T0" fmla="*/ 0 w 173"/>
                <a:gd name="T1" fmla="*/ 38 h 134"/>
                <a:gd name="T2" fmla="*/ 95 w 173"/>
                <a:gd name="T3" fmla="*/ 38 h 134"/>
                <a:gd name="T4" fmla="*/ 95 w 173"/>
                <a:gd name="T5" fmla="*/ 0 h 134"/>
                <a:gd name="T6" fmla="*/ 173 w 173"/>
                <a:gd name="T7" fmla="*/ 67 h 134"/>
                <a:gd name="T8" fmla="*/ 95 w 173"/>
                <a:gd name="T9" fmla="*/ 134 h 134"/>
                <a:gd name="T10" fmla="*/ 95 w 173"/>
                <a:gd name="T11" fmla="*/ 95 h 134"/>
                <a:gd name="T12" fmla="*/ 57 w 173"/>
                <a:gd name="T13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34">
                  <a:moveTo>
                    <a:pt x="0" y="38"/>
                  </a:moveTo>
                  <a:lnTo>
                    <a:pt x="95" y="38"/>
                  </a:lnTo>
                  <a:lnTo>
                    <a:pt x="95" y="0"/>
                  </a:lnTo>
                  <a:lnTo>
                    <a:pt x="173" y="67"/>
                  </a:lnTo>
                  <a:lnTo>
                    <a:pt x="95" y="134"/>
                  </a:lnTo>
                  <a:lnTo>
                    <a:pt x="95" y="95"/>
                  </a:lnTo>
                  <a:lnTo>
                    <a:pt x="57" y="95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Line 95">
              <a:extLst>
                <a:ext uri="{FF2B5EF4-FFF2-40B4-BE49-F238E27FC236}">
                  <a16:creationId xmlns:a16="http://schemas.microsoft.com/office/drawing/2014/main" id="{A0A43EB4-ADEF-4B9C-B359-97A59DC62A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0370" y="2873381"/>
              <a:ext cx="7303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Line 96">
              <a:extLst>
                <a:ext uri="{FF2B5EF4-FFF2-40B4-BE49-F238E27FC236}">
                  <a16:creationId xmlns:a16="http://schemas.microsoft.com/office/drawing/2014/main" id="{B69E9A4F-09C0-4662-BDC5-463F0563D3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151" y="2873381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Line 97">
              <a:extLst>
                <a:ext uri="{FF2B5EF4-FFF2-40B4-BE49-F238E27FC236}">
                  <a16:creationId xmlns:a16="http://schemas.microsoft.com/office/drawing/2014/main" id="{27B6EEFA-8CC5-421D-951D-21101747C4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3400" y="3045900"/>
              <a:ext cx="80439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Line 98">
              <a:extLst>
                <a:ext uri="{FF2B5EF4-FFF2-40B4-BE49-F238E27FC236}">
                  <a16:creationId xmlns:a16="http://schemas.microsoft.com/office/drawing/2014/main" id="{EA7E5B6E-24F1-4C76-9250-FC51132AED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000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Line 99">
              <a:extLst>
                <a:ext uri="{FF2B5EF4-FFF2-40B4-BE49-F238E27FC236}">
                  <a16:creationId xmlns:a16="http://schemas.microsoft.com/office/drawing/2014/main" id="{D96601EE-5125-4824-8C00-DCC75BFFC5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Line 100">
              <a:extLst>
                <a:ext uri="{FF2B5EF4-FFF2-40B4-BE49-F238E27FC236}">
                  <a16:creationId xmlns:a16="http://schemas.microsoft.com/office/drawing/2014/main" id="{ECCECC58-AA7C-4053-B9AC-F879B08E5C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106229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101">
              <a:extLst>
                <a:ext uri="{FF2B5EF4-FFF2-40B4-BE49-F238E27FC236}">
                  <a16:creationId xmlns:a16="http://schemas.microsoft.com/office/drawing/2014/main" id="{EE53D83D-90B1-4B4F-B847-637A0911C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944294"/>
              <a:ext cx="304820" cy="234966"/>
            </a:xfrm>
            <a:custGeom>
              <a:avLst/>
              <a:gdLst>
                <a:gd name="T0" fmla="*/ 79 w 288"/>
                <a:gd name="T1" fmla="*/ 57 h 222"/>
                <a:gd name="T2" fmla="*/ 174 w 288"/>
                <a:gd name="T3" fmla="*/ 57 h 222"/>
                <a:gd name="T4" fmla="*/ 174 w 288"/>
                <a:gd name="T5" fmla="*/ 0 h 222"/>
                <a:gd name="T6" fmla="*/ 288 w 288"/>
                <a:gd name="T7" fmla="*/ 105 h 222"/>
                <a:gd name="T8" fmla="*/ 174 w 288"/>
                <a:gd name="T9" fmla="*/ 222 h 222"/>
                <a:gd name="T10" fmla="*/ 174 w 288"/>
                <a:gd name="T11" fmla="*/ 153 h 222"/>
                <a:gd name="T12" fmla="*/ 0 w 288"/>
                <a:gd name="T13" fmla="*/ 15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222">
                  <a:moveTo>
                    <a:pt x="79" y="57"/>
                  </a:moveTo>
                  <a:lnTo>
                    <a:pt x="174" y="57"/>
                  </a:lnTo>
                  <a:lnTo>
                    <a:pt x="174" y="0"/>
                  </a:lnTo>
                  <a:lnTo>
                    <a:pt x="288" y="105"/>
                  </a:lnTo>
                  <a:lnTo>
                    <a:pt x="174" y="222"/>
                  </a:lnTo>
                  <a:lnTo>
                    <a:pt x="174" y="153"/>
                  </a:lnTo>
                  <a:lnTo>
                    <a:pt x="0" y="153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48617AB6-6A3E-479A-BAA3-B802B8690E0B}"/>
              </a:ext>
            </a:extLst>
          </p:cNvPr>
          <p:cNvSpPr txBox="1"/>
          <p:nvPr/>
        </p:nvSpPr>
        <p:spPr>
          <a:xfrm>
            <a:off x="7020272" y="4643836"/>
            <a:ext cx="410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hlinkClick r:id="rId2" action="ppaction://hlinksldjump"/>
              </a:rPr>
              <a:t>Retourner au tableau « Que dois je faire »</a:t>
            </a:r>
            <a:endParaRPr lang="fr-FR" sz="800" dirty="0"/>
          </a:p>
        </p:txBody>
      </p:sp>
      <p:pic>
        <p:nvPicPr>
          <p:cNvPr id="1028" name="Image 3">
            <a:extLst>
              <a:ext uri="{FF2B5EF4-FFF2-40B4-BE49-F238E27FC236}">
                <a16:creationId xmlns:a16="http://schemas.microsoft.com/office/drawing/2014/main" id="{767DCF24-CE05-40D3-9131-0DEF804D6F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5" t="43069" r="26880" b="32622"/>
          <a:stretch/>
        </p:blipFill>
        <p:spPr bwMode="auto">
          <a:xfrm>
            <a:off x="2840934" y="995714"/>
            <a:ext cx="3817861" cy="129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ZoneTexte 62">
            <a:extLst>
              <a:ext uri="{FF2B5EF4-FFF2-40B4-BE49-F238E27FC236}">
                <a16:creationId xmlns:a16="http://schemas.microsoft.com/office/drawing/2014/main" id="{1D9F4CB9-60EF-40E8-B1E2-7BE25672D07D}"/>
              </a:ext>
            </a:extLst>
          </p:cNvPr>
          <p:cNvSpPr txBox="1"/>
          <p:nvPr/>
        </p:nvSpPr>
        <p:spPr>
          <a:xfrm>
            <a:off x="6669634" y="1418946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/>
                </a:solidFill>
              </a:rPr>
              <a:t>Anomalie liée au N° SIREN   </a:t>
            </a:r>
            <a:endParaRPr lang="fr-FR" sz="1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656EFED-B41B-4694-81B7-A7E14E7643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497"/>
          <a:stretch/>
        </p:blipFill>
        <p:spPr>
          <a:xfrm>
            <a:off x="686633" y="2447477"/>
            <a:ext cx="2897429" cy="20260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0C31598-5F89-4CA4-8A82-BDCCB3AB2985}"/>
              </a:ext>
            </a:extLst>
          </p:cNvPr>
          <p:cNvSpPr/>
          <p:nvPr/>
        </p:nvSpPr>
        <p:spPr>
          <a:xfrm>
            <a:off x="1112835" y="2294751"/>
            <a:ext cx="78718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1"/>
                </a:solidFill>
              </a:rPr>
              <a:t>Dans Connaissance Client PRO supprimer, réécrire/modifier et enregistrer le n° de SIREN puis relancer une nouvelle simulation </a:t>
            </a:r>
            <a:endParaRPr lang="fr-FR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56A7E-9E4C-4796-AC79-5F9F38E1BB5B}"/>
              </a:ext>
            </a:extLst>
          </p:cNvPr>
          <p:cNvSpPr/>
          <p:nvPr/>
        </p:nvSpPr>
        <p:spPr>
          <a:xfrm>
            <a:off x="827584" y="4416678"/>
            <a:ext cx="81571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b="1" dirty="0"/>
              <a:t>Si malgré ces consignes, l’adhésion reste impossible, merci de saisir un incident SUN ou de le faire saisir selon l’organisation de votre CE ( </a:t>
            </a:r>
            <a:r>
              <a:rPr lang="fr-FR" sz="1000" b="1" dirty="0">
                <a:hlinkClick r:id="rId5" action="ppaction://hlinksldjump"/>
              </a:rPr>
              <a:t>lien </a:t>
            </a:r>
            <a:r>
              <a:rPr lang="fr-FR" sz="1000" b="1" dirty="0"/>
              <a:t>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069F58E-2A3F-48F1-BCA2-89002A4513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3988" y="2558498"/>
            <a:ext cx="3041477" cy="1835122"/>
          </a:xfrm>
          <a:prstGeom prst="rect">
            <a:avLst/>
          </a:prstGeom>
        </p:spPr>
      </p:pic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0911C6D0-DC94-406A-9E24-9A60AA42B767}"/>
              </a:ext>
            </a:extLst>
          </p:cNvPr>
          <p:cNvSpPr txBox="1">
            <a:spLocks/>
          </p:cNvSpPr>
          <p:nvPr/>
        </p:nvSpPr>
        <p:spPr>
          <a:xfrm>
            <a:off x="919833" y="669925"/>
            <a:ext cx="8064896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>
                <a:solidFill>
                  <a:srgbClr val="B24388"/>
                </a:solidFill>
                <a:latin typeface="Montserrat SemiBold" panose="00000700000000000000" pitchFamily="50" charset="0"/>
                <a:cs typeface="Arial"/>
              </a:rPr>
              <a:t>Message d’erreur « La proposition n’est pas disponible pour la création de l’avis de conseil »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69E7700-23A4-4235-89E6-E47C87ADC0C2}"/>
              </a:ext>
            </a:extLst>
          </p:cNvPr>
          <p:cNvSpPr txBox="1"/>
          <p:nvPr/>
        </p:nvSpPr>
        <p:spPr>
          <a:xfrm>
            <a:off x="7505465" y="3045027"/>
            <a:ext cx="158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/>
                </a:solidFill>
              </a:rPr>
              <a:t>Dans certains cas, il peut être nécessaire de forcer la mise à jour des données</a:t>
            </a:r>
            <a:endParaRPr lang="fr-FR" sz="1200" dirty="0"/>
          </a:p>
        </p:txBody>
      </p:sp>
      <p:pic>
        <p:nvPicPr>
          <p:cNvPr id="12" name="Graphique 11" descr="Ampoule et engrenage">
            <a:extLst>
              <a:ext uri="{FF2B5EF4-FFF2-40B4-BE49-F238E27FC236}">
                <a16:creationId xmlns:a16="http://schemas.microsoft.com/office/drawing/2014/main" id="{F1C62AE4-0922-4AFC-8C65-6F4A32B8F5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9939" y="2656796"/>
            <a:ext cx="435452" cy="43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60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4C1A1D-EFC5-42C7-818D-19A1EC1D5906}"/>
              </a:ext>
            </a:extLst>
          </p:cNvPr>
          <p:cNvSpPr txBox="1"/>
          <p:nvPr/>
        </p:nvSpPr>
        <p:spPr>
          <a:xfrm>
            <a:off x="899592" y="22593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tx1"/>
                </a:solidFill>
                <a:latin typeface="Montserrat ExtraBold" panose="00000900000000000000" pitchFamily="50" charset="0"/>
              </a:rPr>
              <a:t>Consignes aux Etablissements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265294-04B1-4CCA-BD56-C657E4289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661" y="1127284"/>
            <a:ext cx="3464247" cy="14452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A500C5-F0E7-4A3D-B929-2F52041919D9}"/>
              </a:ext>
            </a:extLst>
          </p:cNvPr>
          <p:cNvSpPr/>
          <p:nvPr/>
        </p:nvSpPr>
        <p:spPr>
          <a:xfrm>
            <a:off x="4211960" y="1713170"/>
            <a:ext cx="40928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>
                <a:solidFill>
                  <a:schemeClr val="tx1"/>
                </a:solidFill>
              </a:rPr>
              <a:t>Anomalie sur le code INSEE associé à la localité de naissance du client</a:t>
            </a:r>
            <a:endParaRPr lang="fr-FR" sz="120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954D58-C00C-41D7-A491-83573C72E838}"/>
              </a:ext>
            </a:extLst>
          </p:cNvPr>
          <p:cNvSpPr txBox="1"/>
          <p:nvPr/>
        </p:nvSpPr>
        <p:spPr>
          <a:xfrm>
            <a:off x="519336" y="2701500"/>
            <a:ext cx="77340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/>
                </a:solidFill>
              </a:rPr>
              <a:t>Il faut modifier la localité de naissance du client dans Connaissance Client, et sélectionner, dans la liste proposée, la commune avec code INSEE valide puis relancer une nouvelle simulation.</a:t>
            </a:r>
            <a:endParaRPr lang="fr-FR" sz="1100" dirty="0"/>
          </a:p>
        </p:txBody>
      </p:sp>
      <p:pic>
        <p:nvPicPr>
          <p:cNvPr id="34" name="Image 8">
            <a:extLst>
              <a:ext uri="{FF2B5EF4-FFF2-40B4-BE49-F238E27FC236}">
                <a16:creationId xmlns:a16="http://schemas.microsoft.com/office/drawing/2014/main" id="{F8A941D0-D49D-41ED-A3EF-7A72B7E013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5467" b="-16902"/>
          <a:stretch/>
        </p:blipFill>
        <p:spPr bwMode="auto">
          <a:xfrm>
            <a:off x="158137" y="3608994"/>
            <a:ext cx="4448069" cy="5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Image 9">
            <a:extLst>
              <a:ext uri="{FF2B5EF4-FFF2-40B4-BE49-F238E27FC236}">
                <a16:creationId xmlns:a16="http://schemas.microsoft.com/office/drawing/2014/main" id="{7BC65D05-E21F-47EC-99CE-492F52AAE9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7" b="-3712"/>
          <a:stretch/>
        </p:blipFill>
        <p:spPr bwMode="auto">
          <a:xfrm>
            <a:off x="4788023" y="3581099"/>
            <a:ext cx="3261313" cy="969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7420EB8-178F-43DC-99C8-7E765435CC20}"/>
              </a:ext>
            </a:extLst>
          </p:cNvPr>
          <p:cNvSpPr txBox="1"/>
          <p:nvPr/>
        </p:nvSpPr>
        <p:spPr>
          <a:xfrm>
            <a:off x="163038" y="3359208"/>
            <a:ext cx="1025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/>
              <a:t>Avant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2750BF9-A26F-4DAD-A346-2ADECDC5B751}"/>
              </a:ext>
            </a:extLst>
          </p:cNvPr>
          <p:cNvSpPr txBox="1"/>
          <p:nvPr/>
        </p:nvSpPr>
        <p:spPr>
          <a:xfrm>
            <a:off x="4860032" y="3359207"/>
            <a:ext cx="1025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/>
              <a:t>Après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3263641-58FC-49F4-8386-0C92BCC8690F}"/>
              </a:ext>
            </a:extLst>
          </p:cNvPr>
          <p:cNvGrpSpPr/>
          <p:nvPr/>
        </p:nvGrpSpPr>
        <p:grpSpPr>
          <a:xfrm>
            <a:off x="6550722" y="4515966"/>
            <a:ext cx="288032" cy="297741"/>
            <a:chOff x="1200151" y="2789767"/>
            <a:chExt cx="477340" cy="389494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" name="Freeform 93">
              <a:extLst>
                <a:ext uri="{FF2B5EF4-FFF2-40B4-BE49-F238E27FC236}">
                  <a16:creationId xmlns:a16="http://schemas.microsoft.com/office/drawing/2014/main" id="{56CC05D2-0B85-42CC-AC17-928896748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789767"/>
              <a:ext cx="193688" cy="165111"/>
            </a:xfrm>
            <a:custGeom>
              <a:avLst/>
              <a:gdLst>
                <a:gd name="T0" fmla="*/ 0 w 183"/>
                <a:gd name="T1" fmla="*/ 41 h 156"/>
                <a:gd name="T2" fmla="*/ 98 w 183"/>
                <a:gd name="T3" fmla="*/ 41 h 156"/>
                <a:gd name="T4" fmla="*/ 98 w 183"/>
                <a:gd name="T5" fmla="*/ 0 h 156"/>
                <a:gd name="T6" fmla="*/ 183 w 183"/>
                <a:gd name="T7" fmla="*/ 79 h 156"/>
                <a:gd name="T8" fmla="*/ 98 w 183"/>
                <a:gd name="T9" fmla="*/ 156 h 156"/>
                <a:gd name="T10" fmla="*/ 98 w 183"/>
                <a:gd name="T11" fmla="*/ 117 h 156"/>
                <a:gd name="T12" fmla="*/ 29 w 183"/>
                <a:gd name="T1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6">
                  <a:moveTo>
                    <a:pt x="0" y="41"/>
                  </a:moveTo>
                  <a:lnTo>
                    <a:pt x="98" y="41"/>
                  </a:lnTo>
                  <a:lnTo>
                    <a:pt x="98" y="0"/>
                  </a:lnTo>
                  <a:lnTo>
                    <a:pt x="183" y="79"/>
                  </a:lnTo>
                  <a:lnTo>
                    <a:pt x="98" y="156"/>
                  </a:lnTo>
                  <a:lnTo>
                    <a:pt x="98" y="117"/>
                  </a:lnTo>
                  <a:lnTo>
                    <a:pt x="29" y="117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94">
              <a:extLst>
                <a:ext uri="{FF2B5EF4-FFF2-40B4-BE49-F238E27FC236}">
                  <a16:creationId xmlns:a16="http://schemas.microsoft.com/office/drawing/2014/main" id="{56374389-709E-40D0-9C61-6111B17CC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387" y="2883965"/>
              <a:ext cx="183104" cy="141826"/>
            </a:xfrm>
            <a:custGeom>
              <a:avLst/>
              <a:gdLst>
                <a:gd name="T0" fmla="*/ 0 w 173"/>
                <a:gd name="T1" fmla="*/ 38 h 134"/>
                <a:gd name="T2" fmla="*/ 95 w 173"/>
                <a:gd name="T3" fmla="*/ 38 h 134"/>
                <a:gd name="T4" fmla="*/ 95 w 173"/>
                <a:gd name="T5" fmla="*/ 0 h 134"/>
                <a:gd name="T6" fmla="*/ 173 w 173"/>
                <a:gd name="T7" fmla="*/ 67 h 134"/>
                <a:gd name="T8" fmla="*/ 95 w 173"/>
                <a:gd name="T9" fmla="*/ 134 h 134"/>
                <a:gd name="T10" fmla="*/ 95 w 173"/>
                <a:gd name="T11" fmla="*/ 95 h 134"/>
                <a:gd name="T12" fmla="*/ 57 w 173"/>
                <a:gd name="T13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34">
                  <a:moveTo>
                    <a:pt x="0" y="38"/>
                  </a:moveTo>
                  <a:lnTo>
                    <a:pt x="95" y="38"/>
                  </a:lnTo>
                  <a:lnTo>
                    <a:pt x="95" y="0"/>
                  </a:lnTo>
                  <a:lnTo>
                    <a:pt x="173" y="67"/>
                  </a:lnTo>
                  <a:lnTo>
                    <a:pt x="95" y="134"/>
                  </a:lnTo>
                  <a:lnTo>
                    <a:pt x="95" y="95"/>
                  </a:lnTo>
                  <a:lnTo>
                    <a:pt x="57" y="95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95">
              <a:extLst>
                <a:ext uri="{FF2B5EF4-FFF2-40B4-BE49-F238E27FC236}">
                  <a16:creationId xmlns:a16="http://schemas.microsoft.com/office/drawing/2014/main" id="{3E8254F2-C801-43DF-B100-12CE429A5D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0371" y="2873381"/>
              <a:ext cx="7303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96">
              <a:extLst>
                <a:ext uri="{FF2B5EF4-FFF2-40B4-BE49-F238E27FC236}">
                  <a16:creationId xmlns:a16="http://schemas.microsoft.com/office/drawing/2014/main" id="{7D0996B8-575C-40C3-B915-9E157F5DF8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151" y="2873381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97">
              <a:extLst>
                <a:ext uri="{FF2B5EF4-FFF2-40B4-BE49-F238E27FC236}">
                  <a16:creationId xmlns:a16="http://schemas.microsoft.com/office/drawing/2014/main" id="{7A67F0F9-66C9-4213-BD2C-35F6242626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3400" y="3045900"/>
              <a:ext cx="80439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98">
              <a:extLst>
                <a:ext uri="{FF2B5EF4-FFF2-40B4-BE49-F238E27FC236}">
                  <a16:creationId xmlns:a16="http://schemas.microsoft.com/office/drawing/2014/main" id="{A4474EE4-8CB0-4FD3-A39C-A0AEBA11D9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000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99">
              <a:extLst>
                <a:ext uri="{FF2B5EF4-FFF2-40B4-BE49-F238E27FC236}">
                  <a16:creationId xmlns:a16="http://schemas.microsoft.com/office/drawing/2014/main" id="{08AB09E9-FD79-4CF5-8479-BE0D90ABC0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100">
              <a:extLst>
                <a:ext uri="{FF2B5EF4-FFF2-40B4-BE49-F238E27FC236}">
                  <a16:creationId xmlns:a16="http://schemas.microsoft.com/office/drawing/2014/main" id="{700764AD-1B43-4C9B-9614-D4A5C2368E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106229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01">
              <a:extLst>
                <a:ext uri="{FF2B5EF4-FFF2-40B4-BE49-F238E27FC236}">
                  <a16:creationId xmlns:a16="http://schemas.microsoft.com/office/drawing/2014/main" id="{60D2FC4F-843B-4B54-AF68-6B967E6B8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944295"/>
              <a:ext cx="304821" cy="234966"/>
            </a:xfrm>
            <a:custGeom>
              <a:avLst/>
              <a:gdLst>
                <a:gd name="T0" fmla="*/ 79 w 288"/>
                <a:gd name="T1" fmla="*/ 57 h 222"/>
                <a:gd name="T2" fmla="*/ 174 w 288"/>
                <a:gd name="T3" fmla="*/ 57 h 222"/>
                <a:gd name="T4" fmla="*/ 174 w 288"/>
                <a:gd name="T5" fmla="*/ 0 h 222"/>
                <a:gd name="T6" fmla="*/ 288 w 288"/>
                <a:gd name="T7" fmla="*/ 105 h 222"/>
                <a:gd name="T8" fmla="*/ 174 w 288"/>
                <a:gd name="T9" fmla="*/ 222 h 222"/>
                <a:gd name="T10" fmla="*/ 174 w 288"/>
                <a:gd name="T11" fmla="*/ 153 h 222"/>
                <a:gd name="T12" fmla="*/ 0 w 288"/>
                <a:gd name="T13" fmla="*/ 15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222">
                  <a:moveTo>
                    <a:pt x="79" y="57"/>
                  </a:moveTo>
                  <a:lnTo>
                    <a:pt x="174" y="57"/>
                  </a:lnTo>
                  <a:lnTo>
                    <a:pt x="174" y="0"/>
                  </a:lnTo>
                  <a:lnTo>
                    <a:pt x="288" y="105"/>
                  </a:lnTo>
                  <a:lnTo>
                    <a:pt x="174" y="222"/>
                  </a:lnTo>
                  <a:lnTo>
                    <a:pt x="174" y="153"/>
                  </a:lnTo>
                  <a:lnTo>
                    <a:pt x="0" y="153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0B429FF6-72D0-4BD2-8887-19F5A129D7EE}"/>
              </a:ext>
            </a:extLst>
          </p:cNvPr>
          <p:cNvSpPr/>
          <p:nvPr/>
        </p:nvSpPr>
        <p:spPr>
          <a:xfrm>
            <a:off x="6815221" y="4592116"/>
            <a:ext cx="21098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>
                <a:hlinkClick r:id="rId5" action="ppaction://hlinksldjump"/>
              </a:rPr>
              <a:t>Retourner au tableau « Que dois je faire »</a:t>
            </a:r>
            <a:endParaRPr lang="fr-FR" sz="80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35452A1E-A13E-4EC2-95D4-E51DE4596780}"/>
              </a:ext>
            </a:extLst>
          </p:cNvPr>
          <p:cNvSpPr txBox="1">
            <a:spLocks/>
          </p:cNvSpPr>
          <p:nvPr/>
        </p:nvSpPr>
        <p:spPr>
          <a:xfrm>
            <a:off x="919833" y="669925"/>
            <a:ext cx="8064896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>
                <a:solidFill>
                  <a:srgbClr val="B24388"/>
                </a:solidFill>
                <a:latin typeface="Montserrat SemiBold" panose="00000700000000000000" pitchFamily="50" charset="0"/>
                <a:cs typeface="Arial"/>
              </a:rPr>
              <a:t>Message d’erreur « la valeur 20033 est inconnue de la typologie TYPO-LOCALITY»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70FDD3-9A43-2430-60D5-A381217DB177}"/>
              </a:ext>
            </a:extLst>
          </p:cNvPr>
          <p:cNvSpPr txBox="1"/>
          <p:nvPr/>
        </p:nvSpPr>
        <p:spPr>
          <a:xfrm>
            <a:off x="235227" y="4513193"/>
            <a:ext cx="376196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i="1" dirty="0">
                <a:solidFill>
                  <a:srgbClr val="FF0000"/>
                </a:solidFill>
                <a:cs typeface="Segoe UI"/>
              </a:rPr>
              <a:t>Si anomalie non résolue, créer un ticket SUN</a:t>
            </a:r>
            <a:endParaRPr lang="fr-FR" dirty="0">
              <a:cs typeface="Segoe UI"/>
            </a:endParaRPr>
          </a:p>
          <a:p>
            <a:pPr lvl="8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2513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4C1A1D-EFC5-42C7-818D-19A1EC1D5906}"/>
              </a:ext>
            </a:extLst>
          </p:cNvPr>
          <p:cNvSpPr txBox="1"/>
          <p:nvPr/>
        </p:nvSpPr>
        <p:spPr>
          <a:xfrm>
            <a:off x="827584" y="22593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tx1"/>
                </a:solidFill>
                <a:latin typeface="Montserrat ExtraBold" panose="00000900000000000000" pitchFamily="50" charset="0"/>
              </a:rPr>
              <a:t>Consignes aux Etablissements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522B169B-3EE9-4372-BD8E-1DE955FAE139}"/>
              </a:ext>
            </a:extLst>
          </p:cNvPr>
          <p:cNvSpPr txBox="1"/>
          <p:nvPr/>
        </p:nvSpPr>
        <p:spPr>
          <a:xfrm>
            <a:off x="719747" y="556449"/>
            <a:ext cx="7128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 b="1">
              <a:solidFill>
                <a:schemeClr val="tx1"/>
              </a:solidFill>
            </a:endParaRPr>
          </a:p>
          <a:p>
            <a:endParaRPr lang="fr-FR" sz="1200" b="1">
              <a:solidFill>
                <a:schemeClr val="tx1"/>
              </a:solidFill>
            </a:endParaRPr>
          </a:p>
          <a:p>
            <a:endParaRPr lang="fr-FR" sz="1200">
              <a:solidFill>
                <a:schemeClr val="tx1"/>
              </a:solidFill>
            </a:endParaRPr>
          </a:p>
          <a:p>
            <a:endParaRPr lang="fr-FR" sz="1200">
              <a:solidFill>
                <a:schemeClr val="tx1"/>
              </a:solidFill>
            </a:endParaRPr>
          </a:p>
          <a:p>
            <a:endParaRPr lang="fr-FR" sz="1200">
              <a:solidFill>
                <a:schemeClr val="tx1"/>
              </a:solidFill>
            </a:endParaRPr>
          </a:p>
          <a:p>
            <a:endParaRPr lang="fr-FR" sz="1200">
              <a:solidFill>
                <a:schemeClr val="tx1"/>
              </a:solidFill>
            </a:endParaRPr>
          </a:p>
          <a:p>
            <a:endParaRPr lang="fr-FR" sz="1200">
              <a:solidFill>
                <a:schemeClr val="tx1"/>
              </a:solidFill>
            </a:endParaRPr>
          </a:p>
          <a:p>
            <a:endParaRPr lang="fr-FR" sz="1200">
              <a:solidFill>
                <a:schemeClr val="tx1"/>
              </a:solidFill>
            </a:endParaRPr>
          </a:p>
          <a:p>
            <a:endParaRPr lang="fr-FR" sz="1200">
              <a:solidFill>
                <a:schemeClr val="tx1"/>
              </a:solidFill>
            </a:endParaRPr>
          </a:p>
        </p:txBody>
      </p:sp>
      <p:pic>
        <p:nvPicPr>
          <p:cNvPr id="29" name="Image 4">
            <a:extLst>
              <a:ext uri="{FF2B5EF4-FFF2-40B4-BE49-F238E27FC236}">
                <a16:creationId xmlns:a16="http://schemas.microsoft.com/office/drawing/2014/main" id="{63CB490B-0EC9-4095-83B1-D4BA5D49B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89" y="1093112"/>
            <a:ext cx="3703708" cy="125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C2D09B9-F3A6-4C8C-BF9A-ABDA02DB6581}"/>
              </a:ext>
            </a:extLst>
          </p:cNvPr>
          <p:cNvSpPr txBox="1"/>
          <p:nvPr/>
        </p:nvSpPr>
        <p:spPr>
          <a:xfrm>
            <a:off x="6014064" y="1412496"/>
            <a:ext cx="2158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>
                <a:solidFill>
                  <a:schemeClr val="tx1"/>
                </a:solidFill>
              </a:rPr>
              <a:t>Anomalie sur l’adresse de l’adhérent ou assuré</a:t>
            </a:r>
            <a:endParaRPr lang="fr-FR" sz="12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C90015-C8A9-4CA5-B26E-2E316201D194}"/>
              </a:ext>
            </a:extLst>
          </p:cNvPr>
          <p:cNvSpPr/>
          <p:nvPr/>
        </p:nvSpPr>
        <p:spPr>
          <a:xfrm>
            <a:off x="502142" y="2358905"/>
            <a:ext cx="61703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chemeClr val="tx1"/>
                </a:solidFill>
              </a:rPr>
              <a:t>Dans Connaissance Client et/ou Connaissance Client PRO supprimer, réécrire/modifier puis enregistrer l’adresse de </a:t>
            </a:r>
            <a:r>
              <a:rPr lang="fr-FR" sz="1100" b="1" dirty="0">
                <a:solidFill>
                  <a:schemeClr val="tx1"/>
                </a:solidFill>
              </a:rPr>
              <a:t>l’adhérent</a:t>
            </a:r>
            <a:r>
              <a:rPr lang="fr-FR" sz="1100" dirty="0">
                <a:solidFill>
                  <a:schemeClr val="tx1"/>
                </a:solidFill>
              </a:rPr>
              <a:t> (PM ou EI), et/ou du </a:t>
            </a:r>
            <a:r>
              <a:rPr lang="fr-FR" sz="1100" b="1" dirty="0">
                <a:solidFill>
                  <a:schemeClr val="tx1"/>
                </a:solidFill>
              </a:rPr>
              <a:t>Responsable Légal </a:t>
            </a:r>
            <a:r>
              <a:rPr lang="fr-FR" sz="1100" dirty="0">
                <a:solidFill>
                  <a:schemeClr val="tx1"/>
                </a:solidFill>
              </a:rPr>
              <a:t>et/ou </a:t>
            </a:r>
            <a:r>
              <a:rPr lang="fr-FR" sz="1100" b="1" dirty="0">
                <a:solidFill>
                  <a:schemeClr val="tx1"/>
                </a:solidFill>
              </a:rPr>
              <a:t>de l’assuré</a:t>
            </a:r>
            <a:r>
              <a:rPr lang="fr-FR" sz="1100" b="1" u="sng" dirty="0">
                <a:solidFill>
                  <a:schemeClr val="tx1"/>
                </a:solidFill>
              </a:rPr>
              <a:t> en privilégiant l’assistance à la saisie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F8285D-163B-4464-86DB-EF00DA08DA50}"/>
              </a:ext>
            </a:extLst>
          </p:cNvPr>
          <p:cNvSpPr/>
          <p:nvPr/>
        </p:nvSpPr>
        <p:spPr>
          <a:xfrm>
            <a:off x="5145468" y="3150790"/>
            <a:ext cx="756000" cy="720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06BF310-2D29-4A72-906F-2F78D03E27AE}"/>
              </a:ext>
            </a:extLst>
          </p:cNvPr>
          <p:cNvPicPr/>
          <p:nvPr/>
        </p:nvPicPr>
        <p:blipFill rotWithShape="1">
          <a:blip r:embed="rId3"/>
          <a:srcRect l="5001" t="19192" r="3751" b="6298"/>
          <a:stretch/>
        </p:blipFill>
        <p:spPr>
          <a:xfrm>
            <a:off x="4862568" y="2778089"/>
            <a:ext cx="3309832" cy="134082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25D28C1-999E-4FBA-A682-FED88A9FC8B8}"/>
              </a:ext>
            </a:extLst>
          </p:cNvPr>
          <p:cNvSpPr/>
          <p:nvPr/>
        </p:nvSpPr>
        <p:spPr>
          <a:xfrm>
            <a:off x="5004048" y="3147814"/>
            <a:ext cx="720000" cy="316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8085CC0-BA6B-4010-948B-525023EAE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770" y="4011910"/>
            <a:ext cx="108000" cy="792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C563811-9E7D-4F27-9085-FDD0940B992C}"/>
              </a:ext>
            </a:extLst>
          </p:cNvPr>
          <p:cNvPicPr/>
          <p:nvPr/>
        </p:nvPicPr>
        <p:blipFill rotWithShape="1">
          <a:blip r:embed="rId5"/>
          <a:srcRect l="5001" t="21062" r="16251" b="12237"/>
          <a:stretch/>
        </p:blipFill>
        <p:spPr>
          <a:xfrm>
            <a:off x="5074676" y="3856733"/>
            <a:ext cx="3097724" cy="117958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52EE88-24E8-4E4A-8AFD-797822FF1A40}"/>
              </a:ext>
            </a:extLst>
          </p:cNvPr>
          <p:cNvSpPr/>
          <p:nvPr/>
        </p:nvSpPr>
        <p:spPr>
          <a:xfrm>
            <a:off x="5868224" y="3908218"/>
            <a:ext cx="324000" cy="316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A9D791-D741-4C6A-9D27-35CB11728B5C}"/>
              </a:ext>
            </a:extLst>
          </p:cNvPr>
          <p:cNvSpPr/>
          <p:nvPr/>
        </p:nvSpPr>
        <p:spPr>
          <a:xfrm>
            <a:off x="5213129" y="4265499"/>
            <a:ext cx="324000" cy="316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3D8037-8F8D-4346-BAB8-CAACFB509E56}"/>
              </a:ext>
            </a:extLst>
          </p:cNvPr>
          <p:cNvSpPr/>
          <p:nvPr/>
        </p:nvSpPr>
        <p:spPr>
          <a:xfrm>
            <a:off x="5076136" y="4245337"/>
            <a:ext cx="720000" cy="316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F815C5-182E-4C79-B454-88ABD3E320FF}"/>
              </a:ext>
            </a:extLst>
          </p:cNvPr>
          <p:cNvSpPr/>
          <p:nvPr/>
        </p:nvSpPr>
        <p:spPr>
          <a:xfrm>
            <a:off x="6084168" y="4648085"/>
            <a:ext cx="468000" cy="316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06CDE0F-57FB-4640-9E28-813BD66F07C3}"/>
              </a:ext>
            </a:extLst>
          </p:cNvPr>
          <p:cNvSpPr/>
          <p:nvPr/>
        </p:nvSpPr>
        <p:spPr>
          <a:xfrm>
            <a:off x="6048184" y="4826359"/>
            <a:ext cx="180000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CF63270-EBB0-4754-8104-40C1E1A23587}"/>
              </a:ext>
            </a:extLst>
          </p:cNvPr>
          <p:cNvGrpSpPr/>
          <p:nvPr/>
        </p:nvGrpSpPr>
        <p:grpSpPr>
          <a:xfrm>
            <a:off x="7289711" y="2297450"/>
            <a:ext cx="447676" cy="423863"/>
            <a:chOff x="2674938" y="4311650"/>
            <a:chExt cx="447676" cy="423863"/>
          </a:xfrm>
        </p:grpSpPr>
        <p:sp>
          <p:nvSpPr>
            <p:cNvPr id="27" name="Freeform 559">
              <a:extLst>
                <a:ext uri="{FF2B5EF4-FFF2-40B4-BE49-F238E27FC236}">
                  <a16:creationId xmlns:a16="http://schemas.microsoft.com/office/drawing/2014/main" id="{50EAF898-5B94-4337-8CEC-B4F9B04E3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30" name="Freeform 560">
              <a:extLst>
                <a:ext uri="{FF2B5EF4-FFF2-40B4-BE49-F238E27FC236}">
                  <a16:creationId xmlns:a16="http://schemas.microsoft.com/office/drawing/2014/main" id="{A5B9EA35-B79C-46EA-9A35-92CF0C962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31" name="Freeform 561">
              <a:extLst>
                <a:ext uri="{FF2B5EF4-FFF2-40B4-BE49-F238E27FC236}">
                  <a16:creationId xmlns:a16="http://schemas.microsoft.com/office/drawing/2014/main" id="{2439A72A-298C-441A-AB52-2134354F0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32" name="Freeform 562">
              <a:extLst>
                <a:ext uri="{FF2B5EF4-FFF2-40B4-BE49-F238E27FC236}">
                  <a16:creationId xmlns:a16="http://schemas.microsoft.com/office/drawing/2014/main" id="{BAC070B0-D113-47AE-AA17-C87709FCE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33" name="Freeform 563">
              <a:extLst>
                <a:ext uri="{FF2B5EF4-FFF2-40B4-BE49-F238E27FC236}">
                  <a16:creationId xmlns:a16="http://schemas.microsoft.com/office/drawing/2014/main" id="{3CF7B3A8-A879-4DB0-A4C1-926CBB390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34" name="Freeform 564">
              <a:extLst>
                <a:ext uri="{FF2B5EF4-FFF2-40B4-BE49-F238E27FC236}">
                  <a16:creationId xmlns:a16="http://schemas.microsoft.com/office/drawing/2014/main" id="{837D7D5A-B7E8-4E02-9081-571E70DBC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35" name="Freeform 565">
              <a:extLst>
                <a:ext uri="{FF2B5EF4-FFF2-40B4-BE49-F238E27FC236}">
                  <a16:creationId xmlns:a16="http://schemas.microsoft.com/office/drawing/2014/main" id="{2253C4CD-4201-479B-8481-F65FA4297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36" name="Freeform 566">
              <a:extLst>
                <a:ext uri="{FF2B5EF4-FFF2-40B4-BE49-F238E27FC236}">
                  <a16:creationId xmlns:a16="http://schemas.microsoft.com/office/drawing/2014/main" id="{20E54961-62FF-4D83-85E2-7755EE4C8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37" name="Freeform 567">
              <a:extLst>
                <a:ext uri="{FF2B5EF4-FFF2-40B4-BE49-F238E27FC236}">
                  <a16:creationId xmlns:a16="http://schemas.microsoft.com/office/drawing/2014/main" id="{2F78D0B4-9928-45E6-9917-6AA188F6C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38" name="Line 568">
              <a:extLst>
                <a:ext uri="{FF2B5EF4-FFF2-40B4-BE49-F238E27FC236}">
                  <a16:creationId xmlns:a16="http://schemas.microsoft.com/office/drawing/2014/main" id="{A7AE5806-94D0-41BD-BBC3-0C22EA2F1F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39" name="Line 569">
              <a:extLst>
                <a:ext uri="{FF2B5EF4-FFF2-40B4-BE49-F238E27FC236}">
                  <a16:creationId xmlns:a16="http://schemas.microsoft.com/office/drawing/2014/main" id="{32ED410C-2BA3-4EAA-898B-74F3ABFD43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0" name="Line 570">
              <a:extLst>
                <a:ext uri="{FF2B5EF4-FFF2-40B4-BE49-F238E27FC236}">
                  <a16:creationId xmlns:a16="http://schemas.microsoft.com/office/drawing/2014/main" id="{799BF3A9-8055-47F2-AAD2-1FECD9D864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1" name="Line 571">
              <a:extLst>
                <a:ext uri="{FF2B5EF4-FFF2-40B4-BE49-F238E27FC236}">
                  <a16:creationId xmlns:a16="http://schemas.microsoft.com/office/drawing/2014/main" id="{A16FDC25-07F2-4A2C-8B03-6E3C2DD763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2" name="Freeform 572">
              <a:extLst>
                <a:ext uri="{FF2B5EF4-FFF2-40B4-BE49-F238E27FC236}">
                  <a16:creationId xmlns:a16="http://schemas.microsoft.com/office/drawing/2014/main" id="{E76616FE-AA6C-4EB6-94CC-850CDBE0B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3" name="Freeform 574">
              <a:extLst>
                <a:ext uri="{FF2B5EF4-FFF2-40B4-BE49-F238E27FC236}">
                  <a16:creationId xmlns:a16="http://schemas.microsoft.com/office/drawing/2014/main" id="{00F7F9ED-0735-47CC-8853-5754FEF15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44" name="Freeform 575">
              <a:extLst>
                <a:ext uri="{FF2B5EF4-FFF2-40B4-BE49-F238E27FC236}">
                  <a16:creationId xmlns:a16="http://schemas.microsoft.com/office/drawing/2014/main" id="{8A5514FA-013B-4B92-A6B3-1246CCAC3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A8EC2DC1-2E0C-4B23-A90E-29E459C8F5AC}"/>
              </a:ext>
            </a:extLst>
          </p:cNvPr>
          <p:cNvSpPr txBox="1"/>
          <p:nvPr/>
        </p:nvSpPr>
        <p:spPr>
          <a:xfrm>
            <a:off x="7807062" y="2329801"/>
            <a:ext cx="1316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L’assistance à la saisie est très fortement préconisée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5A67EA1-5875-41F1-9F88-DDE8D91C34E1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6876256" y="2560634"/>
            <a:ext cx="930806" cy="947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C2983F66-4CAD-438E-9BC7-EA76BE8E43ED}"/>
              </a:ext>
            </a:extLst>
          </p:cNvPr>
          <p:cNvSpPr/>
          <p:nvPr/>
        </p:nvSpPr>
        <p:spPr>
          <a:xfrm>
            <a:off x="2777729" y="4572338"/>
            <a:ext cx="21098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>
                <a:hlinkClick r:id="rId6" action="ppaction://hlinksldjump"/>
              </a:rPr>
              <a:t>Retourner au tableau « Que dois je faire »</a:t>
            </a:r>
            <a:endParaRPr lang="fr-FR" sz="80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430A7AB-0106-48C7-A1CD-7A4A00DB876C}"/>
              </a:ext>
            </a:extLst>
          </p:cNvPr>
          <p:cNvGrpSpPr/>
          <p:nvPr/>
        </p:nvGrpSpPr>
        <p:grpSpPr>
          <a:xfrm>
            <a:off x="2411760" y="4515966"/>
            <a:ext cx="288032" cy="297740"/>
            <a:chOff x="1200151" y="2789767"/>
            <a:chExt cx="477340" cy="38949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Freeform 93">
              <a:extLst>
                <a:ext uri="{FF2B5EF4-FFF2-40B4-BE49-F238E27FC236}">
                  <a16:creationId xmlns:a16="http://schemas.microsoft.com/office/drawing/2014/main" id="{CF1C34ED-7573-4538-AA63-1133CD0AC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789767"/>
              <a:ext cx="193688" cy="165111"/>
            </a:xfrm>
            <a:custGeom>
              <a:avLst/>
              <a:gdLst>
                <a:gd name="T0" fmla="*/ 0 w 183"/>
                <a:gd name="T1" fmla="*/ 41 h 156"/>
                <a:gd name="T2" fmla="*/ 98 w 183"/>
                <a:gd name="T3" fmla="*/ 41 h 156"/>
                <a:gd name="T4" fmla="*/ 98 w 183"/>
                <a:gd name="T5" fmla="*/ 0 h 156"/>
                <a:gd name="T6" fmla="*/ 183 w 183"/>
                <a:gd name="T7" fmla="*/ 79 h 156"/>
                <a:gd name="T8" fmla="*/ 98 w 183"/>
                <a:gd name="T9" fmla="*/ 156 h 156"/>
                <a:gd name="T10" fmla="*/ 98 w 183"/>
                <a:gd name="T11" fmla="*/ 117 h 156"/>
                <a:gd name="T12" fmla="*/ 29 w 183"/>
                <a:gd name="T1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6">
                  <a:moveTo>
                    <a:pt x="0" y="41"/>
                  </a:moveTo>
                  <a:lnTo>
                    <a:pt x="98" y="41"/>
                  </a:lnTo>
                  <a:lnTo>
                    <a:pt x="98" y="0"/>
                  </a:lnTo>
                  <a:lnTo>
                    <a:pt x="183" y="79"/>
                  </a:lnTo>
                  <a:lnTo>
                    <a:pt x="98" y="156"/>
                  </a:lnTo>
                  <a:lnTo>
                    <a:pt x="98" y="117"/>
                  </a:lnTo>
                  <a:lnTo>
                    <a:pt x="29" y="117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94">
              <a:extLst>
                <a:ext uri="{FF2B5EF4-FFF2-40B4-BE49-F238E27FC236}">
                  <a16:creationId xmlns:a16="http://schemas.microsoft.com/office/drawing/2014/main" id="{48CC62E7-0F1A-454F-9207-431F8AF84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387" y="2883965"/>
              <a:ext cx="183104" cy="141826"/>
            </a:xfrm>
            <a:custGeom>
              <a:avLst/>
              <a:gdLst>
                <a:gd name="T0" fmla="*/ 0 w 173"/>
                <a:gd name="T1" fmla="*/ 38 h 134"/>
                <a:gd name="T2" fmla="*/ 95 w 173"/>
                <a:gd name="T3" fmla="*/ 38 h 134"/>
                <a:gd name="T4" fmla="*/ 95 w 173"/>
                <a:gd name="T5" fmla="*/ 0 h 134"/>
                <a:gd name="T6" fmla="*/ 173 w 173"/>
                <a:gd name="T7" fmla="*/ 67 h 134"/>
                <a:gd name="T8" fmla="*/ 95 w 173"/>
                <a:gd name="T9" fmla="*/ 134 h 134"/>
                <a:gd name="T10" fmla="*/ 95 w 173"/>
                <a:gd name="T11" fmla="*/ 95 h 134"/>
                <a:gd name="T12" fmla="*/ 57 w 173"/>
                <a:gd name="T13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34">
                  <a:moveTo>
                    <a:pt x="0" y="38"/>
                  </a:moveTo>
                  <a:lnTo>
                    <a:pt x="95" y="38"/>
                  </a:lnTo>
                  <a:lnTo>
                    <a:pt x="95" y="0"/>
                  </a:lnTo>
                  <a:lnTo>
                    <a:pt x="173" y="67"/>
                  </a:lnTo>
                  <a:lnTo>
                    <a:pt x="95" y="134"/>
                  </a:lnTo>
                  <a:lnTo>
                    <a:pt x="95" y="95"/>
                  </a:lnTo>
                  <a:lnTo>
                    <a:pt x="57" y="95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Line 95">
              <a:extLst>
                <a:ext uri="{FF2B5EF4-FFF2-40B4-BE49-F238E27FC236}">
                  <a16:creationId xmlns:a16="http://schemas.microsoft.com/office/drawing/2014/main" id="{52FBABC9-5FBB-4FC3-AC44-A44B39E481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0370" y="2873381"/>
              <a:ext cx="7303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Line 96">
              <a:extLst>
                <a:ext uri="{FF2B5EF4-FFF2-40B4-BE49-F238E27FC236}">
                  <a16:creationId xmlns:a16="http://schemas.microsoft.com/office/drawing/2014/main" id="{C27307D0-52FD-46F4-8095-5C64EDB867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151" y="2873381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Line 97">
              <a:extLst>
                <a:ext uri="{FF2B5EF4-FFF2-40B4-BE49-F238E27FC236}">
                  <a16:creationId xmlns:a16="http://schemas.microsoft.com/office/drawing/2014/main" id="{A652A874-7481-4324-B313-655975E136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3400" y="3045900"/>
              <a:ext cx="80439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Line 98">
              <a:extLst>
                <a:ext uri="{FF2B5EF4-FFF2-40B4-BE49-F238E27FC236}">
                  <a16:creationId xmlns:a16="http://schemas.microsoft.com/office/drawing/2014/main" id="{D922E50A-4522-4983-AF16-07D53B266B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000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Line 99">
              <a:extLst>
                <a:ext uri="{FF2B5EF4-FFF2-40B4-BE49-F238E27FC236}">
                  <a16:creationId xmlns:a16="http://schemas.microsoft.com/office/drawing/2014/main" id="{0362D443-5153-4002-94EB-0283AA50D1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Line 100">
              <a:extLst>
                <a:ext uri="{FF2B5EF4-FFF2-40B4-BE49-F238E27FC236}">
                  <a16:creationId xmlns:a16="http://schemas.microsoft.com/office/drawing/2014/main" id="{D7DDE9E9-39D3-42CE-B75E-3A69EB5D50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106229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01">
              <a:extLst>
                <a:ext uri="{FF2B5EF4-FFF2-40B4-BE49-F238E27FC236}">
                  <a16:creationId xmlns:a16="http://schemas.microsoft.com/office/drawing/2014/main" id="{CE4DE28F-EBDB-423C-9F25-D7C4B660F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944294"/>
              <a:ext cx="304820" cy="234966"/>
            </a:xfrm>
            <a:custGeom>
              <a:avLst/>
              <a:gdLst>
                <a:gd name="T0" fmla="*/ 79 w 288"/>
                <a:gd name="T1" fmla="*/ 57 h 222"/>
                <a:gd name="T2" fmla="*/ 174 w 288"/>
                <a:gd name="T3" fmla="*/ 57 h 222"/>
                <a:gd name="T4" fmla="*/ 174 w 288"/>
                <a:gd name="T5" fmla="*/ 0 h 222"/>
                <a:gd name="T6" fmla="*/ 288 w 288"/>
                <a:gd name="T7" fmla="*/ 105 h 222"/>
                <a:gd name="T8" fmla="*/ 174 w 288"/>
                <a:gd name="T9" fmla="*/ 222 h 222"/>
                <a:gd name="T10" fmla="*/ 174 w 288"/>
                <a:gd name="T11" fmla="*/ 153 h 222"/>
                <a:gd name="T12" fmla="*/ 0 w 288"/>
                <a:gd name="T13" fmla="*/ 15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222">
                  <a:moveTo>
                    <a:pt x="79" y="57"/>
                  </a:moveTo>
                  <a:lnTo>
                    <a:pt x="174" y="57"/>
                  </a:lnTo>
                  <a:lnTo>
                    <a:pt x="174" y="0"/>
                  </a:lnTo>
                  <a:lnTo>
                    <a:pt x="288" y="105"/>
                  </a:lnTo>
                  <a:lnTo>
                    <a:pt x="174" y="222"/>
                  </a:lnTo>
                  <a:lnTo>
                    <a:pt x="174" y="153"/>
                  </a:lnTo>
                  <a:lnTo>
                    <a:pt x="0" y="153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56" name="Espace réservé du texte 2">
            <a:extLst>
              <a:ext uri="{FF2B5EF4-FFF2-40B4-BE49-F238E27FC236}">
                <a16:creationId xmlns:a16="http://schemas.microsoft.com/office/drawing/2014/main" id="{8CD5B554-F069-450A-A441-75800CDC2123}"/>
              </a:ext>
            </a:extLst>
          </p:cNvPr>
          <p:cNvSpPr txBox="1">
            <a:spLocks/>
          </p:cNvSpPr>
          <p:nvPr/>
        </p:nvSpPr>
        <p:spPr>
          <a:xfrm>
            <a:off x="884959" y="555526"/>
            <a:ext cx="8367561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>
                <a:solidFill>
                  <a:srgbClr val="B24388"/>
                </a:solidFill>
                <a:latin typeface="Montserrat SemiBold" panose="00000700000000000000" pitchFamily="50" charset="0"/>
                <a:cs typeface="Arial"/>
              </a:rPr>
              <a:t>Message d’erreur « la donnée code INSEE de l’adresse fiscale est manquante »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EB6F788-FAAC-433D-BAEB-E19ADFB536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355" y="3019930"/>
            <a:ext cx="3781263" cy="1490110"/>
          </a:xfrm>
          <a:prstGeom prst="rect">
            <a:avLst/>
          </a:prstGeom>
        </p:spPr>
      </p:pic>
      <p:sp>
        <p:nvSpPr>
          <p:cNvPr id="9" name="Organigramme : Procédé 8">
            <a:extLst>
              <a:ext uri="{FF2B5EF4-FFF2-40B4-BE49-F238E27FC236}">
                <a16:creationId xmlns:a16="http://schemas.microsoft.com/office/drawing/2014/main" id="{D79DE74A-7540-474F-92EF-C41A308D2B1E}"/>
              </a:ext>
            </a:extLst>
          </p:cNvPr>
          <p:cNvSpPr/>
          <p:nvPr/>
        </p:nvSpPr>
        <p:spPr>
          <a:xfrm>
            <a:off x="370383" y="3638970"/>
            <a:ext cx="1173163" cy="300931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2C252E2C-CB33-441A-8CD1-335832152E09}"/>
              </a:ext>
            </a:extLst>
          </p:cNvPr>
          <p:cNvCxnSpPr>
            <a:cxnSpLocks/>
          </p:cNvCxnSpPr>
          <p:nvPr/>
        </p:nvCxnSpPr>
        <p:spPr>
          <a:xfrm flipV="1">
            <a:off x="1525698" y="3500937"/>
            <a:ext cx="3550438" cy="288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DF938C8A-164B-4A1F-B13D-3F03E23ABCCF}"/>
              </a:ext>
            </a:extLst>
          </p:cNvPr>
          <p:cNvCxnSpPr>
            <a:cxnSpLocks/>
          </p:cNvCxnSpPr>
          <p:nvPr/>
        </p:nvCxnSpPr>
        <p:spPr>
          <a:xfrm>
            <a:off x="1536305" y="3813433"/>
            <a:ext cx="3716536" cy="438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408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4C1A1D-EFC5-42C7-818D-19A1EC1D5906}"/>
              </a:ext>
            </a:extLst>
          </p:cNvPr>
          <p:cNvSpPr txBox="1"/>
          <p:nvPr/>
        </p:nvSpPr>
        <p:spPr>
          <a:xfrm>
            <a:off x="899592" y="22593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tx1"/>
                </a:solidFill>
                <a:latin typeface="Montserrat ExtraBold" panose="00000900000000000000" pitchFamily="50" charset="0"/>
              </a:rPr>
              <a:t>Consignes aux Etablissements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522B169B-3EE9-4372-BD8E-1DE955FAE139}"/>
              </a:ext>
            </a:extLst>
          </p:cNvPr>
          <p:cNvSpPr txBox="1"/>
          <p:nvPr/>
        </p:nvSpPr>
        <p:spPr>
          <a:xfrm>
            <a:off x="705878" y="568275"/>
            <a:ext cx="7128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200" b="1">
              <a:solidFill>
                <a:schemeClr val="tx1"/>
              </a:solidFill>
            </a:endParaRPr>
          </a:p>
          <a:p>
            <a:pPr algn="ctr"/>
            <a:endParaRPr lang="fr-FR" sz="1200" b="1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A500C5-F0E7-4A3D-B929-2F52041919D9}"/>
              </a:ext>
            </a:extLst>
          </p:cNvPr>
          <p:cNvSpPr/>
          <p:nvPr/>
        </p:nvSpPr>
        <p:spPr>
          <a:xfrm>
            <a:off x="6237881" y="1987531"/>
            <a:ext cx="24385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>
                <a:solidFill>
                  <a:schemeClr val="tx1"/>
                </a:solidFill>
              </a:rPr>
              <a:t>Anomalie sur le jour de la date d’arrêtée fiscale</a:t>
            </a:r>
            <a:endParaRPr lang="fr-FR" sz="120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954D58-C00C-41D7-A491-83573C72E838}"/>
              </a:ext>
            </a:extLst>
          </p:cNvPr>
          <p:cNvSpPr txBox="1"/>
          <p:nvPr/>
        </p:nvSpPr>
        <p:spPr>
          <a:xfrm>
            <a:off x="1288349" y="3182082"/>
            <a:ext cx="5963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/>
                </a:solidFill>
              </a:rPr>
              <a:t>Le jour de la date d’arrêté fiscal </a:t>
            </a:r>
            <a:r>
              <a:rPr lang="fr-FR" sz="1200" b="1" u="sng" dirty="0">
                <a:solidFill>
                  <a:schemeClr val="tx1"/>
                </a:solidFill>
              </a:rPr>
              <a:t>ne doit pas être compris entre le 01 et le 09 du mois.</a:t>
            </a:r>
            <a:r>
              <a:rPr lang="fr-FR" sz="1200" dirty="0">
                <a:solidFill>
                  <a:schemeClr val="tx1"/>
                </a:solidFill>
              </a:rPr>
              <a:t> Il faut donc la modifier dans connaissance client</a:t>
            </a:r>
            <a:r>
              <a:rPr lang="fr-FR" sz="1200" b="1" u="sng" dirty="0">
                <a:solidFill>
                  <a:schemeClr val="tx1"/>
                </a:solidFill>
              </a:rPr>
              <a:t> pour avoir une date du jour comprise entre 10 et 31.</a:t>
            </a:r>
            <a:endParaRPr lang="fr-FR" sz="1200" b="1" u="sng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F30AC1-A7B0-416D-A49C-24BADEDED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681" y="1585057"/>
            <a:ext cx="3627847" cy="12714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3A2F566-4E65-47E0-86DC-1AA3F48FB9D1}"/>
              </a:ext>
            </a:extLst>
          </p:cNvPr>
          <p:cNvSpPr/>
          <p:nvPr/>
        </p:nvSpPr>
        <p:spPr>
          <a:xfrm>
            <a:off x="6874856" y="4618694"/>
            <a:ext cx="21098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>
                <a:hlinkClick r:id="rId3" action="ppaction://hlinksldjump"/>
              </a:rPr>
              <a:t>Retourner au tableau « Que dois je faire »</a:t>
            </a:r>
            <a:endParaRPr lang="fr-FR" sz="80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2FAD2CF-CFCF-429B-9BE3-9D0BCEB02C5E}"/>
              </a:ext>
            </a:extLst>
          </p:cNvPr>
          <p:cNvGrpSpPr/>
          <p:nvPr/>
        </p:nvGrpSpPr>
        <p:grpSpPr>
          <a:xfrm>
            <a:off x="6326350" y="4618694"/>
            <a:ext cx="288032" cy="297740"/>
            <a:chOff x="1200151" y="2789767"/>
            <a:chExt cx="477340" cy="38949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0" name="Freeform 93">
              <a:extLst>
                <a:ext uri="{FF2B5EF4-FFF2-40B4-BE49-F238E27FC236}">
                  <a16:creationId xmlns:a16="http://schemas.microsoft.com/office/drawing/2014/main" id="{4923C631-492B-40C3-8C71-218BC555D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789767"/>
              <a:ext cx="193688" cy="165111"/>
            </a:xfrm>
            <a:custGeom>
              <a:avLst/>
              <a:gdLst>
                <a:gd name="T0" fmla="*/ 0 w 183"/>
                <a:gd name="T1" fmla="*/ 41 h 156"/>
                <a:gd name="T2" fmla="*/ 98 w 183"/>
                <a:gd name="T3" fmla="*/ 41 h 156"/>
                <a:gd name="T4" fmla="*/ 98 w 183"/>
                <a:gd name="T5" fmla="*/ 0 h 156"/>
                <a:gd name="T6" fmla="*/ 183 w 183"/>
                <a:gd name="T7" fmla="*/ 79 h 156"/>
                <a:gd name="T8" fmla="*/ 98 w 183"/>
                <a:gd name="T9" fmla="*/ 156 h 156"/>
                <a:gd name="T10" fmla="*/ 98 w 183"/>
                <a:gd name="T11" fmla="*/ 117 h 156"/>
                <a:gd name="T12" fmla="*/ 29 w 183"/>
                <a:gd name="T1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6">
                  <a:moveTo>
                    <a:pt x="0" y="41"/>
                  </a:moveTo>
                  <a:lnTo>
                    <a:pt x="98" y="41"/>
                  </a:lnTo>
                  <a:lnTo>
                    <a:pt x="98" y="0"/>
                  </a:lnTo>
                  <a:lnTo>
                    <a:pt x="183" y="79"/>
                  </a:lnTo>
                  <a:lnTo>
                    <a:pt x="98" y="156"/>
                  </a:lnTo>
                  <a:lnTo>
                    <a:pt x="98" y="117"/>
                  </a:lnTo>
                  <a:lnTo>
                    <a:pt x="29" y="117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4">
              <a:extLst>
                <a:ext uri="{FF2B5EF4-FFF2-40B4-BE49-F238E27FC236}">
                  <a16:creationId xmlns:a16="http://schemas.microsoft.com/office/drawing/2014/main" id="{D699CF3F-AE26-407A-8E52-21F654C0D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387" y="2883965"/>
              <a:ext cx="183104" cy="141826"/>
            </a:xfrm>
            <a:custGeom>
              <a:avLst/>
              <a:gdLst>
                <a:gd name="T0" fmla="*/ 0 w 173"/>
                <a:gd name="T1" fmla="*/ 38 h 134"/>
                <a:gd name="T2" fmla="*/ 95 w 173"/>
                <a:gd name="T3" fmla="*/ 38 h 134"/>
                <a:gd name="T4" fmla="*/ 95 w 173"/>
                <a:gd name="T5" fmla="*/ 0 h 134"/>
                <a:gd name="T6" fmla="*/ 173 w 173"/>
                <a:gd name="T7" fmla="*/ 67 h 134"/>
                <a:gd name="T8" fmla="*/ 95 w 173"/>
                <a:gd name="T9" fmla="*/ 134 h 134"/>
                <a:gd name="T10" fmla="*/ 95 w 173"/>
                <a:gd name="T11" fmla="*/ 95 h 134"/>
                <a:gd name="T12" fmla="*/ 57 w 173"/>
                <a:gd name="T13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34">
                  <a:moveTo>
                    <a:pt x="0" y="38"/>
                  </a:moveTo>
                  <a:lnTo>
                    <a:pt x="95" y="38"/>
                  </a:lnTo>
                  <a:lnTo>
                    <a:pt x="95" y="0"/>
                  </a:lnTo>
                  <a:lnTo>
                    <a:pt x="173" y="67"/>
                  </a:lnTo>
                  <a:lnTo>
                    <a:pt x="95" y="134"/>
                  </a:lnTo>
                  <a:lnTo>
                    <a:pt x="95" y="95"/>
                  </a:lnTo>
                  <a:lnTo>
                    <a:pt x="57" y="95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95">
              <a:extLst>
                <a:ext uri="{FF2B5EF4-FFF2-40B4-BE49-F238E27FC236}">
                  <a16:creationId xmlns:a16="http://schemas.microsoft.com/office/drawing/2014/main" id="{AB80800E-1C57-408B-AEB7-29A3D709E4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0370" y="2873381"/>
              <a:ext cx="7303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96">
              <a:extLst>
                <a:ext uri="{FF2B5EF4-FFF2-40B4-BE49-F238E27FC236}">
                  <a16:creationId xmlns:a16="http://schemas.microsoft.com/office/drawing/2014/main" id="{8FE5A899-F606-42FD-9A17-0583A278DE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151" y="2873381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97">
              <a:extLst>
                <a:ext uri="{FF2B5EF4-FFF2-40B4-BE49-F238E27FC236}">
                  <a16:creationId xmlns:a16="http://schemas.microsoft.com/office/drawing/2014/main" id="{B410F7CF-8DC3-4FDE-A58A-97C3502628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3400" y="3045900"/>
              <a:ext cx="80439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98">
              <a:extLst>
                <a:ext uri="{FF2B5EF4-FFF2-40B4-BE49-F238E27FC236}">
                  <a16:creationId xmlns:a16="http://schemas.microsoft.com/office/drawing/2014/main" id="{E5D66C35-8A38-404B-8AE0-C18B1018C1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000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99">
              <a:extLst>
                <a:ext uri="{FF2B5EF4-FFF2-40B4-BE49-F238E27FC236}">
                  <a16:creationId xmlns:a16="http://schemas.microsoft.com/office/drawing/2014/main" id="{6FE23D11-9E66-4715-8847-EFF133E149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100">
              <a:extLst>
                <a:ext uri="{FF2B5EF4-FFF2-40B4-BE49-F238E27FC236}">
                  <a16:creationId xmlns:a16="http://schemas.microsoft.com/office/drawing/2014/main" id="{5402AAAE-F995-4F75-96F5-A8D9A11B9D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106229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01">
              <a:extLst>
                <a:ext uri="{FF2B5EF4-FFF2-40B4-BE49-F238E27FC236}">
                  <a16:creationId xmlns:a16="http://schemas.microsoft.com/office/drawing/2014/main" id="{60F45F0D-CE1F-4230-A21E-F7752BB6E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944294"/>
              <a:ext cx="304820" cy="234966"/>
            </a:xfrm>
            <a:custGeom>
              <a:avLst/>
              <a:gdLst>
                <a:gd name="T0" fmla="*/ 79 w 288"/>
                <a:gd name="T1" fmla="*/ 57 h 222"/>
                <a:gd name="T2" fmla="*/ 174 w 288"/>
                <a:gd name="T3" fmla="*/ 57 h 222"/>
                <a:gd name="T4" fmla="*/ 174 w 288"/>
                <a:gd name="T5" fmla="*/ 0 h 222"/>
                <a:gd name="T6" fmla="*/ 288 w 288"/>
                <a:gd name="T7" fmla="*/ 105 h 222"/>
                <a:gd name="T8" fmla="*/ 174 w 288"/>
                <a:gd name="T9" fmla="*/ 222 h 222"/>
                <a:gd name="T10" fmla="*/ 174 w 288"/>
                <a:gd name="T11" fmla="*/ 153 h 222"/>
                <a:gd name="T12" fmla="*/ 0 w 288"/>
                <a:gd name="T13" fmla="*/ 15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222">
                  <a:moveTo>
                    <a:pt x="79" y="57"/>
                  </a:moveTo>
                  <a:lnTo>
                    <a:pt x="174" y="57"/>
                  </a:lnTo>
                  <a:lnTo>
                    <a:pt x="174" y="0"/>
                  </a:lnTo>
                  <a:lnTo>
                    <a:pt x="288" y="105"/>
                  </a:lnTo>
                  <a:lnTo>
                    <a:pt x="174" y="222"/>
                  </a:lnTo>
                  <a:lnTo>
                    <a:pt x="174" y="153"/>
                  </a:lnTo>
                  <a:lnTo>
                    <a:pt x="0" y="153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388B289-536D-4F31-9755-3E1592193C9F}"/>
              </a:ext>
            </a:extLst>
          </p:cNvPr>
          <p:cNvSpPr txBox="1">
            <a:spLocks/>
          </p:cNvSpPr>
          <p:nvPr/>
        </p:nvSpPr>
        <p:spPr>
          <a:xfrm>
            <a:off x="919833" y="669925"/>
            <a:ext cx="8064896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>
                <a:solidFill>
                  <a:srgbClr val="B24388"/>
                </a:solidFill>
                <a:latin typeface="Montserrat SemiBold" panose="00000700000000000000" pitchFamily="50" charset="0"/>
                <a:cs typeface="Arial"/>
              </a:rPr>
              <a:t>Message d’erreur « Problème lors de l’ouverture d’une connexion échange avec la Q%2….. DCIB»</a:t>
            </a:r>
          </a:p>
        </p:txBody>
      </p:sp>
    </p:spTree>
    <p:extLst>
      <p:ext uri="{BB962C8B-B14F-4D97-AF65-F5344CB8AC3E}">
        <p14:creationId xmlns:p14="http://schemas.microsoft.com/office/powerpoint/2010/main" val="4187741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4C1A1D-EFC5-42C7-818D-19A1EC1D5906}"/>
              </a:ext>
            </a:extLst>
          </p:cNvPr>
          <p:cNvSpPr txBox="1"/>
          <p:nvPr/>
        </p:nvSpPr>
        <p:spPr>
          <a:xfrm>
            <a:off x="899592" y="22593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tx1"/>
                </a:solidFill>
                <a:latin typeface="Montserrat ExtraBold" panose="00000900000000000000" pitchFamily="50" charset="0"/>
              </a:rPr>
              <a:t>Consignes aux Etablissements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522B169B-3EE9-4372-BD8E-1DE955FAE139}"/>
              </a:ext>
            </a:extLst>
          </p:cNvPr>
          <p:cNvSpPr txBox="1"/>
          <p:nvPr/>
        </p:nvSpPr>
        <p:spPr>
          <a:xfrm>
            <a:off x="5864932" y="757436"/>
            <a:ext cx="296985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Anomalie liée au code NAF (dans connaissance client Part)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C7AAF3E9-7ACA-48B6-8E72-8DD41A09CC7C}"/>
              </a:ext>
            </a:extLst>
          </p:cNvPr>
          <p:cNvGrpSpPr/>
          <p:nvPr/>
        </p:nvGrpSpPr>
        <p:grpSpPr>
          <a:xfrm>
            <a:off x="6769993" y="4676816"/>
            <a:ext cx="216024" cy="169002"/>
            <a:chOff x="1200151" y="2789767"/>
            <a:chExt cx="477340" cy="38949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Freeform 93">
              <a:extLst>
                <a:ext uri="{FF2B5EF4-FFF2-40B4-BE49-F238E27FC236}">
                  <a16:creationId xmlns:a16="http://schemas.microsoft.com/office/drawing/2014/main" id="{EE8FDAF6-B789-44C2-8178-400412F68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789767"/>
              <a:ext cx="193688" cy="165111"/>
            </a:xfrm>
            <a:custGeom>
              <a:avLst/>
              <a:gdLst>
                <a:gd name="T0" fmla="*/ 0 w 183"/>
                <a:gd name="T1" fmla="*/ 41 h 156"/>
                <a:gd name="T2" fmla="*/ 98 w 183"/>
                <a:gd name="T3" fmla="*/ 41 h 156"/>
                <a:gd name="T4" fmla="*/ 98 w 183"/>
                <a:gd name="T5" fmla="*/ 0 h 156"/>
                <a:gd name="T6" fmla="*/ 183 w 183"/>
                <a:gd name="T7" fmla="*/ 79 h 156"/>
                <a:gd name="T8" fmla="*/ 98 w 183"/>
                <a:gd name="T9" fmla="*/ 156 h 156"/>
                <a:gd name="T10" fmla="*/ 98 w 183"/>
                <a:gd name="T11" fmla="*/ 117 h 156"/>
                <a:gd name="T12" fmla="*/ 29 w 183"/>
                <a:gd name="T1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6">
                  <a:moveTo>
                    <a:pt x="0" y="41"/>
                  </a:moveTo>
                  <a:lnTo>
                    <a:pt x="98" y="41"/>
                  </a:lnTo>
                  <a:lnTo>
                    <a:pt x="98" y="0"/>
                  </a:lnTo>
                  <a:lnTo>
                    <a:pt x="183" y="79"/>
                  </a:lnTo>
                  <a:lnTo>
                    <a:pt x="98" y="156"/>
                  </a:lnTo>
                  <a:lnTo>
                    <a:pt x="98" y="117"/>
                  </a:lnTo>
                  <a:lnTo>
                    <a:pt x="29" y="117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94">
              <a:extLst>
                <a:ext uri="{FF2B5EF4-FFF2-40B4-BE49-F238E27FC236}">
                  <a16:creationId xmlns:a16="http://schemas.microsoft.com/office/drawing/2014/main" id="{01B78DC1-1F25-40D2-8A57-27BDA99FC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387" y="2883965"/>
              <a:ext cx="183104" cy="141826"/>
            </a:xfrm>
            <a:custGeom>
              <a:avLst/>
              <a:gdLst>
                <a:gd name="T0" fmla="*/ 0 w 173"/>
                <a:gd name="T1" fmla="*/ 38 h 134"/>
                <a:gd name="T2" fmla="*/ 95 w 173"/>
                <a:gd name="T3" fmla="*/ 38 h 134"/>
                <a:gd name="T4" fmla="*/ 95 w 173"/>
                <a:gd name="T5" fmla="*/ 0 h 134"/>
                <a:gd name="T6" fmla="*/ 173 w 173"/>
                <a:gd name="T7" fmla="*/ 67 h 134"/>
                <a:gd name="T8" fmla="*/ 95 w 173"/>
                <a:gd name="T9" fmla="*/ 134 h 134"/>
                <a:gd name="T10" fmla="*/ 95 w 173"/>
                <a:gd name="T11" fmla="*/ 95 h 134"/>
                <a:gd name="T12" fmla="*/ 57 w 173"/>
                <a:gd name="T13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34">
                  <a:moveTo>
                    <a:pt x="0" y="38"/>
                  </a:moveTo>
                  <a:lnTo>
                    <a:pt x="95" y="38"/>
                  </a:lnTo>
                  <a:lnTo>
                    <a:pt x="95" y="0"/>
                  </a:lnTo>
                  <a:lnTo>
                    <a:pt x="173" y="67"/>
                  </a:lnTo>
                  <a:lnTo>
                    <a:pt x="95" y="134"/>
                  </a:lnTo>
                  <a:lnTo>
                    <a:pt x="95" y="95"/>
                  </a:lnTo>
                  <a:lnTo>
                    <a:pt x="57" y="95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Line 95">
              <a:extLst>
                <a:ext uri="{FF2B5EF4-FFF2-40B4-BE49-F238E27FC236}">
                  <a16:creationId xmlns:a16="http://schemas.microsoft.com/office/drawing/2014/main" id="{A0A43EB4-ADEF-4B9C-B359-97A59DC62A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0370" y="2873381"/>
              <a:ext cx="7303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Line 96">
              <a:extLst>
                <a:ext uri="{FF2B5EF4-FFF2-40B4-BE49-F238E27FC236}">
                  <a16:creationId xmlns:a16="http://schemas.microsoft.com/office/drawing/2014/main" id="{B69E9A4F-09C0-4662-BDC5-463F0563D3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151" y="2873381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Line 97">
              <a:extLst>
                <a:ext uri="{FF2B5EF4-FFF2-40B4-BE49-F238E27FC236}">
                  <a16:creationId xmlns:a16="http://schemas.microsoft.com/office/drawing/2014/main" id="{27B6EEFA-8CC5-421D-951D-21101747C4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3400" y="3045900"/>
              <a:ext cx="80439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Line 98">
              <a:extLst>
                <a:ext uri="{FF2B5EF4-FFF2-40B4-BE49-F238E27FC236}">
                  <a16:creationId xmlns:a16="http://schemas.microsoft.com/office/drawing/2014/main" id="{EA7E5B6E-24F1-4C76-9250-FC51132AED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000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Line 99">
              <a:extLst>
                <a:ext uri="{FF2B5EF4-FFF2-40B4-BE49-F238E27FC236}">
                  <a16:creationId xmlns:a16="http://schemas.microsoft.com/office/drawing/2014/main" id="{D96601EE-5125-4824-8C00-DCC75BFFC5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Line 100">
              <a:extLst>
                <a:ext uri="{FF2B5EF4-FFF2-40B4-BE49-F238E27FC236}">
                  <a16:creationId xmlns:a16="http://schemas.microsoft.com/office/drawing/2014/main" id="{ECCECC58-AA7C-4053-B9AC-F879B08E5C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106229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101">
              <a:extLst>
                <a:ext uri="{FF2B5EF4-FFF2-40B4-BE49-F238E27FC236}">
                  <a16:creationId xmlns:a16="http://schemas.microsoft.com/office/drawing/2014/main" id="{EE53D83D-90B1-4B4F-B847-637A0911C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944294"/>
              <a:ext cx="304820" cy="234966"/>
            </a:xfrm>
            <a:custGeom>
              <a:avLst/>
              <a:gdLst>
                <a:gd name="T0" fmla="*/ 79 w 288"/>
                <a:gd name="T1" fmla="*/ 57 h 222"/>
                <a:gd name="T2" fmla="*/ 174 w 288"/>
                <a:gd name="T3" fmla="*/ 57 h 222"/>
                <a:gd name="T4" fmla="*/ 174 w 288"/>
                <a:gd name="T5" fmla="*/ 0 h 222"/>
                <a:gd name="T6" fmla="*/ 288 w 288"/>
                <a:gd name="T7" fmla="*/ 105 h 222"/>
                <a:gd name="T8" fmla="*/ 174 w 288"/>
                <a:gd name="T9" fmla="*/ 222 h 222"/>
                <a:gd name="T10" fmla="*/ 174 w 288"/>
                <a:gd name="T11" fmla="*/ 153 h 222"/>
                <a:gd name="T12" fmla="*/ 0 w 288"/>
                <a:gd name="T13" fmla="*/ 15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222">
                  <a:moveTo>
                    <a:pt x="79" y="57"/>
                  </a:moveTo>
                  <a:lnTo>
                    <a:pt x="174" y="57"/>
                  </a:lnTo>
                  <a:lnTo>
                    <a:pt x="174" y="0"/>
                  </a:lnTo>
                  <a:lnTo>
                    <a:pt x="288" y="105"/>
                  </a:lnTo>
                  <a:lnTo>
                    <a:pt x="174" y="222"/>
                  </a:lnTo>
                  <a:lnTo>
                    <a:pt x="174" y="153"/>
                  </a:lnTo>
                  <a:lnTo>
                    <a:pt x="0" y="153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48617AB6-6A3E-479A-BAA3-B802B8690E0B}"/>
              </a:ext>
            </a:extLst>
          </p:cNvPr>
          <p:cNvSpPr txBox="1"/>
          <p:nvPr/>
        </p:nvSpPr>
        <p:spPr>
          <a:xfrm>
            <a:off x="6959194" y="4662696"/>
            <a:ext cx="22195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hlinkClick r:id="rId2" action="ppaction://hlinksldjump"/>
              </a:rPr>
              <a:t>Retourner au tableau « Que dois je faire »</a:t>
            </a:r>
            <a:endParaRPr lang="fr-FR" sz="800"/>
          </a:p>
        </p:txBody>
      </p:sp>
      <p:pic>
        <p:nvPicPr>
          <p:cNvPr id="2050" name="Image 2">
            <a:extLst>
              <a:ext uri="{FF2B5EF4-FFF2-40B4-BE49-F238E27FC236}">
                <a16:creationId xmlns:a16="http://schemas.microsoft.com/office/drawing/2014/main" id="{ED37B62F-EEB9-4075-BD4D-83BB83285A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9" t="60885" r="2632" b="6426"/>
          <a:stretch/>
        </p:blipFill>
        <p:spPr bwMode="auto">
          <a:xfrm>
            <a:off x="2441214" y="1135114"/>
            <a:ext cx="3131201" cy="88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51F305-DEFB-4F9B-AD8D-4FDB754241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39" r="24884"/>
          <a:stretch/>
        </p:blipFill>
        <p:spPr>
          <a:xfrm>
            <a:off x="143886" y="2149849"/>
            <a:ext cx="2207204" cy="13144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71A451-CA6A-4E90-B2ED-DFAA5D9BF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2090" y="2138727"/>
            <a:ext cx="1793558" cy="1333500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E043D5C3-8F6D-4E7F-A437-585167FE51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39" r="24884"/>
          <a:stretch/>
        </p:blipFill>
        <p:spPr>
          <a:xfrm>
            <a:off x="4356384" y="2138727"/>
            <a:ext cx="2207204" cy="1314450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0A7CF643-DA7A-43B8-9EB2-1EF68E8382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06" t="8865" r="12210" b="39434"/>
          <a:stretch/>
        </p:blipFill>
        <p:spPr>
          <a:xfrm>
            <a:off x="6664544" y="2571750"/>
            <a:ext cx="2347899" cy="794374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510ED452-1D9D-4C66-AFED-71D6611B3A00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6563588" y="2173758"/>
            <a:ext cx="528331" cy="282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A53AF5AC-56D9-4EB5-96CE-10B44684347F}"/>
              </a:ext>
            </a:extLst>
          </p:cNvPr>
          <p:cNvSpPr txBox="1"/>
          <p:nvPr/>
        </p:nvSpPr>
        <p:spPr>
          <a:xfrm>
            <a:off x="7091919" y="1758259"/>
            <a:ext cx="14462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Cliquer sur le symbole «Poubelle » pour</a:t>
            </a:r>
          </a:p>
          <a:p>
            <a:r>
              <a:rPr lang="fr-F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Supprimer le code NAF erroné. Cela supprime également le nom de l’employeur. </a:t>
            </a:r>
          </a:p>
        </p:txBody>
      </p:sp>
      <p:pic>
        <p:nvPicPr>
          <p:cNvPr id="66" name="Image 11">
            <a:extLst>
              <a:ext uri="{FF2B5EF4-FFF2-40B4-BE49-F238E27FC236}">
                <a16:creationId xmlns:a16="http://schemas.microsoft.com/office/drawing/2014/main" id="{D43F5504-CF7C-4222-A01C-ACDE5CBBA8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7" t="39853"/>
          <a:stretch/>
        </p:blipFill>
        <p:spPr bwMode="auto">
          <a:xfrm>
            <a:off x="1075033" y="3654422"/>
            <a:ext cx="2552113" cy="1144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ZoneTexte 66">
            <a:extLst>
              <a:ext uri="{FF2B5EF4-FFF2-40B4-BE49-F238E27FC236}">
                <a16:creationId xmlns:a16="http://schemas.microsoft.com/office/drawing/2014/main" id="{7C8C8060-E0FF-427C-9706-D85F34C1585A}"/>
              </a:ext>
            </a:extLst>
          </p:cNvPr>
          <p:cNvSpPr txBox="1"/>
          <p:nvPr/>
        </p:nvSpPr>
        <p:spPr>
          <a:xfrm>
            <a:off x="130466" y="3915483"/>
            <a:ext cx="970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code NAF + Nom employeur </a:t>
            </a:r>
          </a:p>
        </p:txBody>
      </p:sp>
      <p:sp>
        <p:nvSpPr>
          <p:cNvPr id="68" name="Organigramme : Connecteur 67">
            <a:extLst>
              <a:ext uri="{FF2B5EF4-FFF2-40B4-BE49-F238E27FC236}">
                <a16:creationId xmlns:a16="http://schemas.microsoft.com/office/drawing/2014/main" id="{8A2F4CFD-DAB2-4950-AED0-F17D6CC8D4FD}"/>
              </a:ext>
            </a:extLst>
          </p:cNvPr>
          <p:cNvSpPr/>
          <p:nvPr/>
        </p:nvSpPr>
        <p:spPr>
          <a:xfrm>
            <a:off x="130466" y="3715763"/>
            <a:ext cx="180000" cy="180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/>
              <a:t>2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6F76E885-D047-4FF7-830A-9FFF3F15102B}"/>
              </a:ext>
            </a:extLst>
          </p:cNvPr>
          <p:cNvSpPr txBox="1"/>
          <p:nvPr/>
        </p:nvSpPr>
        <p:spPr>
          <a:xfrm>
            <a:off x="274840" y="3692544"/>
            <a:ext cx="822661" cy="25391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1050" b="1" dirty="0"/>
              <a:t>Ressaisir</a:t>
            </a:r>
            <a:r>
              <a:rPr lang="fr-FR" sz="1050" dirty="0"/>
              <a:t> </a:t>
            </a:r>
            <a:endParaRPr lang="fr-FR" sz="105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944C52B-56D3-43A0-AA75-1A66DA0302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3311" y="3535690"/>
            <a:ext cx="1787081" cy="1354360"/>
          </a:xfrm>
          <a:prstGeom prst="rect">
            <a:avLst/>
          </a:prstGeom>
        </p:spPr>
      </p:pic>
      <p:sp>
        <p:nvSpPr>
          <p:cNvPr id="70" name="ZoneTexte 69">
            <a:extLst>
              <a:ext uri="{FF2B5EF4-FFF2-40B4-BE49-F238E27FC236}">
                <a16:creationId xmlns:a16="http://schemas.microsoft.com/office/drawing/2014/main" id="{02034305-DE3B-40E2-9952-5DD40B561F90}"/>
              </a:ext>
            </a:extLst>
          </p:cNvPr>
          <p:cNvSpPr txBox="1"/>
          <p:nvPr/>
        </p:nvSpPr>
        <p:spPr>
          <a:xfrm>
            <a:off x="3972944" y="4043593"/>
            <a:ext cx="702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code NAF corrigé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59837CFD-6DF0-45D1-B2FA-725C76D70B33}"/>
              </a:ext>
            </a:extLst>
          </p:cNvPr>
          <p:cNvSpPr/>
          <p:nvPr/>
        </p:nvSpPr>
        <p:spPr>
          <a:xfrm>
            <a:off x="3707904" y="4023621"/>
            <a:ext cx="340490" cy="3385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4AF3E7AE-12EF-4520-BB6B-B43635AFE996}"/>
              </a:ext>
            </a:extLst>
          </p:cNvPr>
          <p:cNvSpPr txBox="1">
            <a:spLocks/>
          </p:cNvSpPr>
          <p:nvPr/>
        </p:nvSpPr>
        <p:spPr>
          <a:xfrm>
            <a:off x="919833" y="627534"/>
            <a:ext cx="8064896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>
                <a:solidFill>
                  <a:srgbClr val="B24388"/>
                </a:solidFill>
                <a:latin typeface="Montserrat SemiBold" panose="00000700000000000000" pitchFamily="50" charset="0"/>
                <a:cs typeface="Arial"/>
              </a:rPr>
              <a:t>Message d’erreur « la valeur 00 est inconnue de la typologie TYPO-NAF_2_TO_naf_1_CODE»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53FDC8E-E484-4DA5-9F2C-E442800ED7BA}"/>
              </a:ext>
            </a:extLst>
          </p:cNvPr>
          <p:cNvSpPr/>
          <p:nvPr/>
        </p:nvSpPr>
        <p:spPr>
          <a:xfrm>
            <a:off x="130466" y="1326679"/>
            <a:ext cx="2218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chemeClr val="tx1"/>
                </a:solidFill>
              </a:rPr>
              <a:t>Dans Connaissance Client PART supprimer le code NAF / nom employeur puis les ressaisir et relancer une nouvelle simulation </a:t>
            </a:r>
            <a:endParaRPr lang="fr-FR" sz="900" dirty="0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36A8BF64-0556-4BCE-B73B-E54578BBFA72}"/>
              </a:ext>
            </a:extLst>
          </p:cNvPr>
          <p:cNvSpPr/>
          <p:nvPr/>
        </p:nvSpPr>
        <p:spPr>
          <a:xfrm>
            <a:off x="131557" y="2448571"/>
            <a:ext cx="180000" cy="180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/>
              <a:t>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0725000-AD07-4172-B148-FF089627FE28}"/>
              </a:ext>
            </a:extLst>
          </p:cNvPr>
          <p:cNvSpPr txBox="1"/>
          <p:nvPr/>
        </p:nvSpPr>
        <p:spPr>
          <a:xfrm>
            <a:off x="289041" y="2404389"/>
            <a:ext cx="6431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b="1"/>
              <a:t>Effacer</a:t>
            </a:r>
          </a:p>
        </p:txBody>
      </p:sp>
    </p:spTree>
    <p:extLst>
      <p:ext uri="{BB962C8B-B14F-4D97-AF65-F5344CB8AC3E}">
        <p14:creationId xmlns:p14="http://schemas.microsoft.com/office/powerpoint/2010/main" val="1301083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C95772-38C3-4C4B-84C1-F22C463A4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Consignes aux Etablissements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C8BE3E-EE6F-42B2-8EFD-F8E0BF20C25A}"/>
              </a:ext>
            </a:extLst>
          </p:cNvPr>
          <p:cNvSpPr/>
          <p:nvPr/>
        </p:nvSpPr>
        <p:spPr>
          <a:xfrm>
            <a:off x="644659" y="1656669"/>
            <a:ext cx="8144263" cy="31854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4"/>
            <a:r>
              <a:rPr lang="fr-FR" sz="1200" b="1" dirty="0"/>
              <a:t>La redirection MYASSUR vers WEBASSUR </a:t>
            </a:r>
            <a:r>
              <a:rPr lang="fr-FR" sz="1200" dirty="0"/>
              <a:t>intervient dans le cas où l’assuré est différent de l’adhérent (processus décidé dans le cadre du présent lot)</a:t>
            </a:r>
            <a:r>
              <a:rPr lang="fr-FR" dirty="0"/>
              <a:t> </a:t>
            </a:r>
          </a:p>
          <a:p>
            <a:pPr lvl="4"/>
            <a:endParaRPr lang="fr-FR" sz="700" dirty="0"/>
          </a:p>
          <a:p>
            <a:pPr lvl="4"/>
            <a:r>
              <a:rPr lang="fr-FR" b="1" dirty="0"/>
              <a:t>Attention :</a:t>
            </a:r>
            <a:r>
              <a:rPr lang="fr-FR" dirty="0"/>
              <a:t> </a:t>
            </a:r>
            <a:r>
              <a:rPr lang="fr-FR" sz="1200" u="sng" dirty="0"/>
              <a:t>bien respecter les consignes pages suivantes pour éviter le blocage ci-après </a:t>
            </a:r>
          </a:p>
          <a:p>
            <a:pPr lvl="4"/>
            <a:endParaRPr lang="fr-FR" sz="1200" u="sng" dirty="0"/>
          </a:p>
          <a:p>
            <a:pPr lvl="4"/>
            <a:r>
              <a:rPr lang="fr-FR" sz="1200" dirty="0"/>
              <a:t>                                                                         </a:t>
            </a:r>
          </a:p>
          <a:p>
            <a:pPr lvl="4"/>
            <a:r>
              <a:rPr lang="fr-FR" sz="1200" dirty="0"/>
              <a:t>                                                                        L’écran reste bloqué. L’impression ne peut pas être effectuée. </a:t>
            </a:r>
          </a:p>
          <a:p>
            <a:pPr lvl="4"/>
            <a:r>
              <a:rPr lang="fr-FR" sz="1200" dirty="0"/>
              <a:t>                                                                           </a:t>
            </a:r>
          </a:p>
          <a:p>
            <a:pPr lvl="4"/>
            <a:r>
              <a:rPr lang="fr-FR" sz="1200" dirty="0"/>
              <a:t>                                                                        </a:t>
            </a:r>
            <a:r>
              <a:rPr lang="fr-FR" sz="1200" dirty="0">
                <a:sym typeface="Wingdings" panose="05000000000000000000" pitchFamily="2" charset="2"/>
              </a:rPr>
              <a:t> nécessité de refaire un parcours complet (simulation + WEBASSUR)</a:t>
            </a:r>
            <a:r>
              <a:rPr lang="fr-FR" sz="1200" dirty="0"/>
              <a:t> </a:t>
            </a:r>
          </a:p>
          <a:p>
            <a:pPr lvl="4"/>
            <a:r>
              <a:rPr lang="fr-FR" sz="1200" dirty="0"/>
              <a:t>                                                                </a:t>
            </a:r>
          </a:p>
          <a:p>
            <a:pPr lvl="4"/>
            <a:endParaRPr lang="fr-FR" sz="1200" dirty="0"/>
          </a:p>
          <a:p>
            <a:pPr lvl="4"/>
            <a:r>
              <a:rPr lang="fr-FR" sz="1100" dirty="0"/>
              <a:t>NB : Un </a:t>
            </a:r>
            <a:r>
              <a:rPr lang="fr-FR" sz="1100" u="sng" dirty="0"/>
              <a:t>c</a:t>
            </a:r>
            <a:r>
              <a:rPr lang="fr-FR" sz="1100" dirty="0"/>
              <a:t>orrectif pour retour à un parcours « standard » est en cours de développement par le produit « portail » de BPCE SI sans précision de date de livraison </a:t>
            </a:r>
            <a:r>
              <a:rPr lang="fr-FR" dirty="0"/>
              <a:t>       </a:t>
            </a:r>
            <a:r>
              <a:rPr lang="fr-FR" sz="1200" dirty="0"/>
              <a:t>                           </a:t>
            </a:r>
          </a:p>
          <a:p>
            <a:pPr lvl="4"/>
            <a:r>
              <a:rPr lang="fr-FR" sz="1200" dirty="0"/>
              <a:t>               </a:t>
            </a:r>
            <a:r>
              <a:rPr lang="fr-FR" sz="1050" b="1" u="sng" dirty="0"/>
              <a:t>Rappel </a:t>
            </a:r>
            <a:r>
              <a:rPr lang="fr-FR" sz="1100" b="1" u="sng" dirty="0"/>
              <a:t>processus </a:t>
            </a:r>
            <a:r>
              <a:rPr lang="fr-FR" sz="1100" dirty="0"/>
              <a:t>:</a:t>
            </a:r>
          </a:p>
          <a:p>
            <a:pPr marL="171450" lvl="4" indent="-171450">
              <a:buFontTx/>
              <a:buChar char="-"/>
            </a:pPr>
            <a:r>
              <a:rPr lang="fr-FR" sz="1100" dirty="0"/>
              <a:t>Les documents papier (hors Fiche Santé) sont à transmettre au numériseur. </a:t>
            </a:r>
          </a:p>
          <a:p>
            <a:pPr marL="171450" lvl="4" indent="-171450">
              <a:buFontTx/>
              <a:buChar char="-"/>
            </a:pPr>
            <a:r>
              <a:rPr lang="fr-FR" sz="1100" dirty="0"/>
              <a:t>La Fiche de Santé est à transmettre au Médecin Conseil via l’enveloppe dédiée (NB : identique à celle utilisée par le Marché  BDD pour contrats SECUR FAMILLE notamment)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AE8D8D9-D636-4813-A5B1-0A9C727C8CF6}"/>
              </a:ext>
            </a:extLst>
          </p:cNvPr>
          <p:cNvSpPr txBox="1"/>
          <p:nvPr/>
        </p:nvSpPr>
        <p:spPr>
          <a:xfrm>
            <a:off x="6917669" y="4650356"/>
            <a:ext cx="39744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solidFill>
                  <a:srgbClr val="800000"/>
                </a:solidFill>
                <a:hlinkClick r:id="rId2" action="ppaction://hlinksldjump"/>
              </a:rPr>
              <a:t>Retourner au  Tableau  « Que dois je faire » </a:t>
            </a:r>
            <a:endParaRPr lang="fr-FR" sz="800">
              <a:solidFill>
                <a:srgbClr val="800000"/>
              </a:solidFill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7462111-D6ED-4E60-9C68-ABF100F26758}"/>
              </a:ext>
            </a:extLst>
          </p:cNvPr>
          <p:cNvGrpSpPr/>
          <p:nvPr/>
        </p:nvGrpSpPr>
        <p:grpSpPr>
          <a:xfrm>
            <a:off x="6559531" y="4715846"/>
            <a:ext cx="288032" cy="297740"/>
            <a:chOff x="1200151" y="2789767"/>
            <a:chExt cx="477340" cy="38949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Freeform 93">
              <a:extLst>
                <a:ext uri="{FF2B5EF4-FFF2-40B4-BE49-F238E27FC236}">
                  <a16:creationId xmlns:a16="http://schemas.microsoft.com/office/drawing/2014/main" id="{2D6E6141-6AF6-445E-BA7A-F8667E8A1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789767"/>
              <a:ext cx="193688" cy="165111"/>
            </a:xfrm>
            <a:custGeom>
              <a:avLst/>
              <a:gdLst>
                <a:gd name="T0" fmla="*/ 0 w 183"/>
                <a:gd name="T1" fmla="*/ 41 h 156"/>
                <a:gd name="T2" fmla="*/ 98 w 183"/>
                <a:gd name="T3" fmla="*/ 41 h 156"/>
                <a:gd name="T4" fmla="*/ 98 w 183"/>
                <a:gd name="T5" fmla="*/ 0 h 156"/>
                <a:gd name="T6" fmla="*/ 183 w 183"/>
                <a:gd name="T7" fmla="*/ 79 h 156"/>
                <a:gd name="T8" fmla="*/ 98 w 183"/>
                <a:gd name="T9" fmla="*/ 156 h 156"/>
                <a:gd name="T10" fmla="*/ 98 w 183"/>
                <a:gd name="T11" fmla="*/ 117 h 156"/>
                <a:gd name="T12" fmla="*/ 29 w 183"/>
                <a:gd name="T1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6">
                  <a:moveTo>
                    <a:pt x="0" y="41"/>
                  </a:moveTo>
                  <a:lnTo>
                    <a:pt x="98" y="41"/>
                  </a:lnTo>
                  <a:lnTo>
                    <a:pt x="98" y="0"/>
                  </a:lnTo>
                  <a:lnTo>
                    <a:pt x="183" y="79"/>
                  </a:lnTo>
                  <a:lnTo>
                    <a:pt x="98" y="156"/>
                  </a:lnTo>
                  <a:lnTo>
                    <a:pt x="98" y="117"/>
                  </a:lnTo>
                  <a:lnTo>
                    <a:pt x="29" y="117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94">
              <a:extLst>
                <a:ext uri="{FF2B5EF4-FFF2-40B4-BE49-F238E27FC236}">
                  <a16:creationId xmlns:a16="http://schemas.microsoft.com/office/drawing/2014/main" id="{B72A038E-5B04-4DDE-9280-DB9945F3F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387" y="2883965"/>
              <a:ext cx="183104" cy="141826"/>
            </a:xfrm>
            <a:custGeom>
              <a:avLst/>
              <a:gdLst>
                <a:gd name="T0" fmla="*/ 0 w 173"/>
                <a:gd name="T1" fmla="*/ 38 h 134"/>
                <a:gd name="T2" fmla="*/ 95 w 173"/>
                <a:gd name="T3" fmla="*/ 38 h 134"/>
                <a:gd name="T4" fmla="*/ 95 w 173"/>
                <a:gd name="T5" fmla="*/ 0 h 134"/>
                <a:gd name="T6" fmla="*/ 173 w 173"/>
                <a:gd name="T7" fmla="*/ 67 h 134"/>
                <a:gd name="T8" fmla="*/ 95 w 173"/>
                <a:gd name="T9" fmla="*/ 134 h 134"/>
                <a:gd name="T10" fmla="*/ 95 w 173"/>
                <a:gd name="T11" fmla="*/ 95 h 134"/>
                <a:gd name="T12" fmla="*/ 57 w 173"/>
                <a:gd name="T13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34">
                  <a:moveTo>
                    <a:pt x="0" y="38"/>
                  </a:moveTo>
                  <a:lnTo>
                    <a:pt x="95" y="38"/>
                  </a:lnTo>
                  <a:lnTo>
                    <a:pt x="95" y="0"/>
                  </a:lnTo>
                  <a:lnTo>
                    <a:pt x="173" y="67"/>
                  </a:lnTo>
                  <a:lnTo>
                    <a:pt x="95" y="134"/>
                  </a:lnTo>
                  <a:lnTo>
                    <a:pt x="95" y="95"/>
                  </a:lnTo>
                  <a:lnTo>
                    <a:pt x="57" y="95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Line 95">
              <a:extLst>
                <a:ext uri="{FF2B5EF4-FFF2-40B4-BE49-F238E27FC236}">
                  <a16:creationId xmlns:a16="http://schemas.microsoft.com/office/drawing/2014/main" id="{40CB562D-9546-44EB-9270-792F7D5D3A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0370" y="2873381"/>
              <a:ext cx="7303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Line 96">
              <a:extLst>
                <a:ext uri="{FF2B5EF4-FFF2-40B4-BE49-F238E27FC236}">
                  <a16:creationId xmlns:a16="http://schemas.microsoft.com/office/drawing/2014/main" id="{FE76600C-D4A5-4374-A4E6-986B2CE96A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151" y="2873381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Line 97">
              <a:extLst>
                <a:ext uri="{FF2B5EF4-FFF2-40B4-BE49-F238E27FC236}">
                  <a16:creationId xmlns:a16="http://schemas.microsoft.com/office/drawing/2014/main" id="{321D69CC-1C9C-4A20-A84D-117A6BB168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3400" y="3045900"/>
              <a:ext cx="80439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Line 98">
              <a:extLst>
                <a:ext uri="{FF2B5EF4-FFF2-40B4-BE49-F238E27FC236}">
                  <a16:creationId xmlns:a16="http://schemas.microsoft.com/office/drawing/2014/main" id="{1CE97E9F-3C90-4D78-8436-EB677948D6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000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Line 99">
              <a:extLst>
                <a:ext uri="{FF2B5EF4-FFF2-40B4-BE49-F238E27FC236}">
                  <a16:creationId xmlns:a16="http://schemas.microsoft.com/office/drawing/2014/main" id="{0B74D5CE-86E4-4938-9C48-A719FCBAAB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Line 100">
              <a:extLst>
                <a:ext uri="{FF2B5EF4-FFF2-40B4-BE49-F238E27FC236}">
                  <a16:creationId xmlns:a16="http://schemas.microsoft.com/office/drawing/2014/main" id="{E07FBDA4-23A0-485A-91CD-81520604F2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106229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101">
              <a:extLst>
                <a:ext uri="{FF2B5EF4-FFF2-40B4-BE49-F238E27FC236}">
                  <a16:creationId xmlns:a16="http://schemas.microsoft.com/office/drawing/2014/main" id="{F7B2E14F-7097-4FC1-B29E-5F180EB7B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944294"/>
              <a:ext cx="304820" cy="234966"/>
            </a:xfrm>
            <a:custGeom>
              <a:avLst/>
              <a:gdLst>
                <a:gd name="T0" fmla="*/ 79 w 288"/>
                <a:gd name="T1" fmla="*/ 57 h 222"/>
                <a:gd name="T2" fmla="*/ 174 w 288"/>
                <a:gd name="T3" fmla="*/ 57 h 222"/>
                <a:gd name="T4" fmla="*/ 174 w 288"/>
                <a:gd name="T5" fmla="*/ 0 h 222"/>
                <a:gd name="T6" fmla="*/ 288 w 288"/>
                <a:gd name="T7" fmla="*/ 105 h 222"/>
                <a:gd name="T8" fmla="*/ 174 w 288"/>
                <a:gd name="T9" fmla="*/ 222 h 222"/>
                <a:gd name="T10" fmla="*/ 174 w 288"/>
                <a:gd name="T11" fmla="*/ 153 h 222"/>
                <a:gd name="T12" fmla="*/ 0 w 288"/>
                <a:gd name="T13" fmla="*/ 15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222">
                  <a:moveTo>
                    <a:pt x="79" y="57"/>
                  </a:moveTo>
                  <a:lnTo>
                    <a:pt x="174" y="57"/>
                  </a:lnTo>
                  <a:lnTo>
                    <a:pt x="174" y="0"/>
                  </a:lnTo>
                  <a:lnTo>
                    <a:pt x="288" y="105"/>
                  </a:lnTo>
                  <a:lnTo>
                    <a:pt x="174" y="222"/>
                  </a:lnTo>
                  <a:lnTo>
                    <a:pt x="174" y="153"/>
                  </a:lnTo>
                  <a:lnTo>
                    <a:pt x="0" y="153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5B38DCCC-4343-4A2F-8662-016FF6B77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32" y="1083050"/>
            <a:ext cx="8927976" cy="570270"/>
          </a:xfrm>
          <a:prstGeom prst="rect">
            <a:avLst/>
          </a:prstGeom>
        </p:spPr>
      </p:pic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AFF45B04-0C19-4E7E-B489-8FD813138676}"/>
              </a:ext>
            </a:extLst>
          </p:cNvPr>
          <p:cNvSpPr txBox="1">
            <a:spLocks/>
          </p:cNvSpPr>
          <p:nvPr/>
        </p:nvSpPr>
        <p:spPr>
          <a:xfrm>
            <a:off x="919833" y="627534"/>
            <a:ext cx="8064896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 dirty="0">
                <a:solidFill>
                  <a:srgbClr val="B24388"/>
                </a:solidFill>
                <a:latin typeface="Montserrat SemiBold"/>
                <a:cs typeface="Arial"/>
              </a:rPr>
              <a:t>Redirection MYASSUR vers WEBASSUR : finaliser WEBASSUR avant d’imprimer l’avis de conseil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B587A9-F5EB-4C0D-AA94-A4B2182CF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2499742"/>
            <a:ext cx="1834039" cy="1064926"/>
          </a:xfrm>
          <a:prstGeom prst="rect">
            <a:avLst/>
          </a:prstGeom>
        </p:spPr>
      </p:pic>
      <p:pic>
        <p:nvPicPr>
          <p:cNvPr id="7" name="Graphique 6" descr="Ampoule et engrenage">
            <a:extLst>
              <a:ext uri="{FF2B5EF4-FFF2-40B4-BE49-F238E27FC236}">
                <a16:creationId xmlns:a16="http://schemas.microsoft.com/office/drawing/2014/main" id="{F6173090-47AE-4BB2-97F2-4A0D5D61AD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280535" y="211455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927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2820405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2902161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8397" y="185041"/>
            <a:ext cx="8424936" cy="432000"/>
          </a:xfrm>
        </p:spPr>
        <p:txBody>
          <a:bodyPr/>
          <a:lstStyle/>
          <a:p>
            <a:r>
              <a:rPr lang="fr-FR" dirty="0"/>
              <a:t> Consignes aux Etablissements 1/5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pt-BR" altLang="en-US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E78D59-AB00-455D-89C4-E79F812C8779}"/>
              </a:ext>
            </a:extLst>
          </p:cNvPr>
          <p:cNvSpPr txBox="1"/>
          <p:nvPr/>
        </p:nvSpPr>
        <p:spPr>
          <a:xfrm>
            <a:off x="107504" y="2165831"/>
            <a:ext cx="3477895" cy="20005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4"/>
            <a:r>
              <a:rPr lang="fr-FR" sz="1200" dirty="0"/>
              <a:t>Lors de la validation de la redirection vers WEBASSUR l’impression de l’avis de conseil est demandé. </a:t>
            </a:r>
          </a:p>
          <a:p>
            <a:pPr lvl="4"/>
            <a:r>
              <a:rPr lang="fr-FR" sz="1200" b="1" u="sng" dirty="0"/>
              <a:t>Ne pas cliquer sur « imprimer avis de conseil » (</a:t>
            </a:r>
            <a:r>
              <a:rPr lang="fr-FR" sz="1200" b="1" u="sng" dirty="0" err="1"/>
              <a:t>cf</a:t>
            </a:r>
            <a:r>
              <a:rPr lang="fr-FR" sz="1200" b="1" u="sng" dirty="0"/>
              <a:t> ci-contre)</a:t>
            </a:r>
          </a:p>
          <a:p>
            <a:endParaRPr lang="fr-FR" sz="1200" b="1" dirty="0"/>
          </a:p>
          <a:p>
            <a:r>
              <a:rPr lang="fr-FR" sz="1200" dirty="0"/>
              <a:t>Sélectionner la nouvelle fenêtre</a:t>
            </a:r>
            <a:r>
              <a:rPr lang="fr-FR" sz="1200" b="1" dirty="0"/>
              <a:t>, WEBASSUR,  présente à côté de celle du Portail.</a:t>
            </a:r>
          </a:p>
          <a:p>
            <a:endParaRPr lang="fr-FR" sz="1200" b="1" dirty="0"/>
          </a:p>
          <a:p>
            <a:pPr lvl="0"/>
            <a:r>
              <a:rPr lang="fr-FR" sz="800" dirty="0"/>
              <a:t>(si la fenêtre </a:t>
            </a:r>
            <a:r>
              <a:rPr lang="fr-FR" sz="800" dirty="0" err="1"/>
              <a:t>WebAssur</a:t>
            </a:r>
            <a:r>
              <a:rPr lang="fr-FR" sz="800" dirty="0"/>
              <a:t> n’apparait pas en premier plan, il faut resélectionner la fenêtre </a:t>
            </a:r>
            <a:r>
              <a:rPr lang="fr-FR" sz="800" dirty="0" err="1"/>
              <a:t>WebAssur</a:t>
            </a:r>
            <a:r>
              <a:rPr lang="fr-FR" sz="800" dirty="0"/>
              <a:t> dans la barre de tache inférieure).</a:t>
            </a:r>
            <a:endParaRPr lang="fr-FR" sz="12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70D3342-3FAA-4CCE-B58E-A524AC13F70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720692" y="1872886"/>
            <a:ext cx="5346038" cy="3123103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6666867-6767-44EE-B6D6-EFB7372FE4CB}"/>
              </a:ext>
            </a:extLst>
          </p:cNvPr>
          <p:cNvSpPr/>
          <p:nvPr/>
        </p:nvSpPr>
        <p:spPr>
          <a:xfrm>
            <a:off x="5868144" y="4820149"/>
            <a:ext cx="144016" cy="18618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22C0A0E-59D7-4D6B-91A9-AA0F52A9FDC7}"/>
              </a:ext>
            </a:extLst>
          </p:cNvPr>
          <p:cNvSpPr txBox="1"/>
          <p:nvPr/>
        </p:nvSpPr>
        <p:spPr>
          <a:xfrm>
            <a:off x="210080" y="1147890"/>
            <a:ext cx="849694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dirty="0"/>
              <a:t>Suite au </a:t>
            </a:r>
            <a:r>
              <a:rPr lang="fr-FR" b="1" dirty="0"/>
              <a:t>clic sur Redirection vers WEBASSUR</a:t>
            </a:r>
            <a:r>
              <a:rPr lang="fr-FR" dirty="0"/>
              <a:t>, </a:t>
            </a:r>
            <a:r>
              <a:rPr lang="fr-FR" b="1" dirty="0"/>
              <a:t>l’ordonnancement du traitement du formulaire WEBASSUR et de l’encart d’impression de l’avis de conseil prête à confusion</a:t>
            </a:r>
            <a:r>
              <a:rPr lang="fr-FR" dirty="0"/>
              <a:t>. Un message d’alerte a été rajouté dans l’encart d’impression pour rappeler la nécessité de compléter WEBASSUR avant d’imprimer l’avis de conseil.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7B28A9CF-5540-4EF6-BADA-7BE860667A9F}"/>
              </a:ext>
            </a:extLst>
          </p:cNvPr>
          <p:cNvCxnSpPr>
            <a:cxnSpLocks/>
          </p:cNvCxnSpPr>
          <p:nvPr/>
        </p:nvCxnSpPr>
        <p:spPr>
          <a:xfrm>
            <a:off x="2957826" y="4371950"/>
            <a:ext cx="3001453" cy="4601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387F6F27-02A0-494E-95D7-7AD686CD6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756" y="4276170"/>
            <a:ext cx="2273070" cy="574366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AB3EA16-038A-477B-AA7B-DDA8E1901447}"/>
              </a:ext>
            </a:extLst>
          </p:cNvPr>
          <p:cNvCxnSpPr>
            <a:cxnSpLocks/>
          </p:cNvCxnSpPr>
          <p:nvPr/>
        </p:nvCxnSpPr>
        <p:spPr>
          <a:xfrm flipH="1">
            <a:off x="2657782" y="4371950"/>
            <a:ext cx="330042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B4FF9BA-53CD-46A0-806A-22732FB0DA70}"/>
              </a:ext>
            </a:extLst>
          </p:cNvPr>
          <p:cNvSpPr txBox="1">
            <a:spLocks/>
          </p:cNvSpPr>
          <p:nvPr/>
        </p:nvSpPr>
        <p:spPr>
          <a:xfrm>
            <a:off x="919833" y="627534"/>
            <a:ext cx="8064896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 dirty="0">
                <a:solidFill>
                  <a:srgbClr val="B24388"/>
                </a:solidFill>
                <a:latin typeface="Montserrat SemiBold"/>
                <a:cs typeface="Arial"/>
              </a:rPr>
              <a:t>Redirection MYASSUR vers WEBASSUR : finaliser WEBASSUR avant d’imprimer l’avis de conseil</a:t>
            </a:r>
          </a:p>
        </p:txBody>
      </p:sp>
      <p:sp>
        <p:nvSpPr>
          <p:cNvPr id="19" name="Organigramme : Procédé 18">
            <a:extLst>
              <a:ext uri="{FF2B5EF4-FFF2-40B4-BE49-F238E27FC236}">
                <a16:creationId xmlns:a16="http://schemas.microsoft.com/office/drawing/2014/main" id="{95871330-6475-4662-8CB8-E00403E30410}"/>
              </a:ext>
            </a:extLst>
          </p:cNvPr>
          <p:cNvSpPr/>
          <p:nvPr/>
        </p:nvSpPr>
        <p:spPr>
          <a:xfrm>
            <a:off x="5669459" y="2858323"/>
            <a:ext cx="1998885" cy="361499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Interdiction 13">
            <a:extLst>
              <a:ext uri="{FF2B5EF4-FFF2-40B4-BE49-F238E27FC236}">
                <a16:creationId xmlns:a16="http://schemas.microsoft.com/office/drawing/2014/main" id="{1D870D16-7B89-48DA-B3A6-349C511215A0}"/>
              </a:ext>
            </a:extLst>
          </p:cNvPr>
          <p:cNvSpPr/>
          <p:nvPr/>
        </p:nvSpPr>
        <p:spPr>
          <a:xfrm>
            <a:off x="6721943" y="3247654"/>
            <a:ext cx="219520" cy="220376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765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2820405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2902161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8397" y="185041"/>
            <a:ext cx="8424936" cy="432000"/>
          </a:xfrm>
        </p:spPr>
        <p:txBody>
          <a:bodyPr/>
          <a:lstStyle/>
          <a:p>
            <a:r>
              <a:rPr lang="fr-FR" dirty="0"/>
              <a:t> Consignes aux Etablissements 2/5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pt-BR" altLang="en-US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E78D59-AB00-455D-89C4-E79F812C8779}"/>
              </a:ext>
            </a:extLst>
          </p:cNvPr>
          <p:cNvSpPr txBox="1"/>
          <p:nvPr/>
        </p:nvSpPr>
        <p:spPr>
          <a:xfrm>
            <a:off x="113196" y="1089218"/>
            <a:ext cx="9164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/>
            <a:r>
              <a:rPr lang="fr-FR" sz="1200"/>
              <a:t>Dans WEBASSUR, renseigner les données obligatoires et poursuivre la souscription.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FB6D748-716F-4F2B-94E2-5CB9782EBB2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4297" y="1317701"/>
            <a:ext cx="3690519" cy="17317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9D900D-6369-4867-A1CA-100CAE9C311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120661" y="1938785"/>
            <a:ext cx="3574649" cy="172600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9ABD18E-BAA2-49A6-BBE4-44EB7E00FDBC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2137072" y="2380137"/>
            <a:ext cx="3690518" cy="2023659"/>
          </a:xfrm>
          <a:prstGeom prst="rect">
            <a:avLst/>
          </a:prstGeom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E5BE5822-2416-49F6-B4DE-BF19CD8DCBD0}"/>
              </a:ext>
            </a:extLst>
          </p:cNvPr>
          <p:cNvSpPr txBox="1">
            <a:spLocks/>
          </p:cNvSpPr>
          <p:nvPr/>
        </p:nvSpPr>
        <p:spPr>
          <a:xfrm>
            <a:off x="919833" y="627534"/>
            <a:ext cx="8064896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 dirty="0">
                <a:solidFill>
                  <a:srgbClr val="B24388"/>
                </a:solidFill>
                <a:latin typeface="Montserrat SemiBold"/>
                <a:cs typeface="Arial"/>
              </a:rPr>
              <a:t>Redirection MYASSUR vers WEBASSUR : finaliser WEBASSUR avant d’imprimer l’avis de conseil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180EC7E-8343-4A6D-A217-74C8980340BE}"/>
              </a:ext>
            </a:extLst>
          </p:cNvPr>
          <p:cNvPicPr/>
          <p:nvPr/>
        </p:nvPicPr>
        <p:blipFill rotWithShape="1">
          <a:blip r:embed="rId7"/>
          <a:srcRect l="-1989" r="22348" b="-1806"/>
          <a:stretch/>
        </p:blipFill>
        <p:spPr>
          <a:xfrm>
            <a:off x="4479622" y="2395602"/>
            <a:ext cx="4032448" cy="2763363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326FD84-94C6-49E5-940B-B3CAD98C4BC5}"/>
              </a:ext>
            </a:extLst>
          </p:cNvPr>
          <p:cNvSpPr/>
          <p:nvPr/>
        </p:nvSpPr>
        <p:spPr>
          <a:xfrm>
            <a:off x="7632000" y="4424377"/>
            <a:ext cx="288000" cy="18317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10C5B00-C15C-4656-B01E-AA6F1BA81D3B}"/>
              </a:ext>
            </a:extLst>
          </p:cNvPr>
          <p:cNvSpPr txBox="1"/>
          <p:nvPr/>
        </p:nvSpPr>
        <p:spPr>
          <a:xfrm>
            <a:off x="5064750" y="1771194"/>
            <a:ext cx="3967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/>
            <a:r>
              <a:rPr lang="fr-FR" sz="1200" dirty="0"/>
              <a:t>En fin de saisie, l’écran ci-dessous apparait. </a:t>
            </a:r>
          </a:p>
          <a:p>
            <a:pPr lvl="4"/>
            <a:r>
              <a:rPr lang="fr-FR" sz="1200" b="1" dirty="0"/>
              <a:t>Cliquer sur le bouton « imprimer » 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2090ED38-4AFA-451F-842C-BEB356A7B3EC}"/>
              </a:ext>
            </a:extLst>
          </p:cNvPr>
          <p:cNvCxnSpPr/>
          <p:nvPr/>
        </p:nvCxnSpPr>
        <p:spPr>
          <a:xfrm>
            <a:off x="7668344" y="2139702"/>
            <a:ext cx="216024" cy="22640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437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2820405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2902161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8397" y="185041"/>
            <a:ext cx="8424936" cy="432000"/>
          </a:xfrm>
        </p:spPr>
        <p:txBody>
          <a:bodyPr/>
          <a:lstStyle/>
          <a:p>
            <a:r>
              <a:rPr lang="fr-FR" dirty="0"/>
              <a:t> Consignes aux Etablissements 3/5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pt-BR" altLang="en-US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E78D59-AB00-455D-89C4-E79F812C8779}"/>
              </a:ext>
            </a:extLst>
          </p:cNvPr>
          <p:cNvSpPr txBox="1"/>
          <p:nvPr/>
        </p:nvSpPr>
        <p:spPr>
          <a:xfrm>
            <a:off x="107504" y="1020673"/>
            <a:ext cx="8788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/>
            <a:r>
              <a:rPr lang="fr-FR" sz="1200" dirty="0"/>
              <a:t>A cette étape, l’impression de l’avis de conseil est de nouveau proposée, </a:t>
            </a:r>
            <a:r>
              <a:rPr lang="fr-FR" sz="1200" b="1" u="sng" dirty="0"/>
              <a:t>NE PAS Cliquer sur le bouton « Imprimer Avis de conseil ». </a:t>
            </a:r>
          </a:p>
          <a:p>
            <a:pPr lvl="4"/>
            <a:endParaRPr lang="fr-FR" sz="1200" b="1" dirty="0"/>
          </a:p>
          <a:p>
            <a:pPr lvl="4"/>
            <a:r>
              <a:rPr lang="fr-FR" sz="1200" dirty="0"/>
              <a:t>Le téléchargement des fichiers de la page précédente apparaît en bas, il faut préalablement cliquer sur « Enregistrer sous ». </a:t>
            </a:r>
          </a:p>
          <a:p>
            <a:pPr lvl="4"/>
            <a:r>
              <a:rPr lang="fr-FR" sz="1200" dirty="0"/>
              <a:t>Dans le cas contraire, l’impression ne peut pas être effectuée. N</a:t>
            </a:r>
            <a:r>
              <a:rPr lang="fr-FR" sz="1200" dirty="0">
                <a:sym typeface="Wingdings" panose="05000000000000000000" pitchFamily="2" charset="2"/>
              </a:rPr>
              <a:t>écessité de refaire un parcours complet (simulation + WEBASSUR)</a:t>
            </a:r>
            <a:endParaRPr lang="fr-FR" sz="12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CCB4C0-174F-447A-84FE-A73AD822BCB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150091" y="2143914"/>
            <a:ext cx="4049553" cy="2752715"/>
          </a:xfrm>
          <a:prstGeom prst="rect">
            <a:avLst/>
          </a:prstGeom>
        </p:spPr>
      </p:pic>
      <p:sp>
        <p:nvSpPr>
          <p:cNvPr id="11" name="Interdiction 10">
            <a:extLst>
              <a:ext uri="{FF2B5EF4-FFF2-40B4-BE49-F238E27FC236}">
                <a16:creationId xmlns:a16="http://schemas.microsoft.com/office/drawing/2014/main" id="{C36B00B5-39B9-4405-B351-78B7CF0E525D}"/>
              </a:ext>
            </a:extLst>
          </p:cNvPr>
          <p:cNvSpPr/>
          <p:nvPr/>
        </p:nvSpPr>
        <p:spPr>
          <a:xfrm>
            <a:off x="5580112" y="2964016"/>
            <a:ext cx="430589" cy="451325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B0D11BF-B2C6-4879-8E97-04D9E1C5CB09}"/>
              </a:ext>
            </a:extLst>
          </p:cNvPr>
          <p:cNvSpPr/>
          <p:nvPr/>
        </p:nvSpPr>
        <p:spPr>
          <a:xfrm>
            <a:off x="3328140" y="4624347"/>
            <a:ext cx="1541017" cy="18317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56BE54D-333F-43AB-BA01-206A6608B6CF}"/>
              </a:ext>
            </a:extLst>
          </p:cNvPr>
          <p:cNvSpPr/>
          <p:nvPr/>
        </p:nvSpPr>
        <p:spPr>
          <a:xfrm>
            <a:off x="6459898" y="4624347"/>
            <a:ext cx="917795" cy="23919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9CA94FDA-06EF-4EC1-8894-67356BD3CB99}"/>
              </a:ext>
            </a:extLst>
          </p:cNvPr>
          <p:cNvCxnSpPr>
            <a:cxnSpLocks/>
          </p:cNvCxnSpPr>
          <p:nvPr/>
        </p:nvCxnSpPr>
        <p:spPr>
          <a:xfrm>
            <a:off x="2067710" y="1740282"/>
            <a:ext cx="1505304" cy="28840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68BB93F8-89AA-49D1-925C-FF1B28B5B532}"/>
              </a:ext>
            </a:extLst>
          </p:cNvPr>
          <p:cNvCxnSpPr>
            <a:cxnSpLocks/>
          </p:cNvCxnSpPr>
          <p:nvPr/>
        </p:nvCxnSpPr>
        <p:spPr>
          <a:xfrm flipH="1">
            <a:off x="7307705" y="1704003"/>
            <a:ext cx="1008712" cy="29203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7DA76685-216A-45B6-AA52-7E4C9C118928}"/>
              </a:ext>
            </a:extLst>
          </p:cNvPr>
          <p:cNvSpPr txBox="1">
            <a:spLocks/>
          </p:cNvSpPr>
          <p:nvPr/>
        </p:nvSpPr>
        <p:spPr>
          <a:xfrm>
            <a:off x="919833" y="627534"/>
            <a:ext cx="8064896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 dirty="0">
                <a:solidFill>
                  <a:srgbClr val="B24388"/>
                </a:solidFill>
                <a:latin typeface="Montserrat SemiBold"/>
                <a:cs typeface="Arial"/>
              </a:rPr>
              <a:t>Redirection MYASSUR vers WEBASSUR : finaliser WEBASSUR avant d’imprimer l’avis de conseil</a:t>
            </a:r>
          </a:p>
        </p:txBody>
      </p:sp>
    </p:spTree>
    <p:extLst>
      <p:ext uri="{BB962C8B-B14F-4D97-AF65-F5344CB8AC3E}">
        <p14:creationId xmlns:p14="http://schemas.microsoft.com/office/powerpoint/2010/main" val="2124987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2820405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2902161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8397" y="185041"/>
            <a:ext cx="8424936" cy="432000"/>
          </a:xfrm>
        </p:spPr>
        <p:txBody>
          <a:bodyPr/>
          <a:lstStyle/>
          <a:p>
            <a:r>
              <a:rPr lang="fr-FR" dirty="0"/>
              <a:t> Consignes aux Etablissements 4/5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pt-BR" altLang="en-US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E78D59-AB00-455D-89C4-E79F812C8779}"/>
              </a:ext>
            </a:extLst>
          </p:cNvPr>
          <p:cNvSpPr txBox="1"/>
          <p:nvPr/>
        </p:nvSpPr>
        <p:spPr>
          <a:xfrm>
            <a:off x="509657" y="1093046"/>
            <a:ext cx="9002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/>
            <a:r>
              <a:rPr lang="fr-FR" sz="1200" dirty="0"/>
              <a:t>Après avoir enregistré le contrat, cliquer sur le bouton « Terminer » pour fermer WEBASSUR.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69C3BA-EB50-46E9-8B4F-B59102AC374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14299" y="1575593"/>
            <a:ext cx="3555160" cy="1992314"/>
          </a:xfrm>
          <a:prstGeom prst="rect">
            <a:avLst/>
          </a:prstGeom>
        </p:spPr>
      </p:pic>
      <p:pic>
        <p:nvPicPr>
          <p:cNvPr id="14" name="Espace réservé du contenu 3">
            <a:extLst>
              <a:ext uri="{FF2B5EF4-FFF2-40B4-BE49-F238E27FC236}">
                <a16:creationId xmlns:a16="http://schemas.microsoft.com/office/drawing/2014/main" id="{4F0E2EE9-1592-489E-BD2F-C964079A38CF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419872" y="2283718"/>
            <a:ext cx="3530823" cy="2463305"/>
          </a:xfrm>
          <a:prstGeom prst="rect">
            <a:avLst/>
          </a:prstGeom>
        </p:spPr>
      </p:pic>
      <p:sp>
        <p:nvSpPr>
          <p:cNvPr id="16" name="Flèche : courbe vers le bas 15">
            <a:extLst>
              <a:ext uri="{FF2B5EF4-FFF2-40B4-BE49-F238E27FC236}">
                <a16:creationId xmlns:a16="http://schemas.microsoft.com/office/drawing/2014/main" id="{BE0FFC80-E0FE-48FA-BEC9-25AD447E560E}"/>
              </a:ext>
            </a:extLst>
          </p:cNvPr>
          <p:cNvSpPr/>
          <p:nvPr/>
        </p:nvSpPr>
        <p:spPr>
          <a:xfrm rot="1580797">
            <a:off x="3851653" y="1757999"/>
            <a:ext cx="1079349" cy="235356"/>
          </a:xfrm>
          <a:prstGeom prst="curved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9ECF6AE-4AB4-46FA-BBB4-1B31A68D73F8}"/>
              </a:ext>
            </a:extLst>
          </p:cNvPr>
          <p:cNvSpPr/>
          <p:nvPr/>
        </p:nvSpPr>
        <p:spPr>
          <a:xfrm>
            <a:off x="5652120" y="4443958"/>
            <a:ext cx="336881" cy="183177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FE9890F9-3EDE-4CF1-A4A1-49EC95AA2A8D}"/>
              </a:ext>
            </a:extLst>
          </p:cNvPr>
          <p:cNvSpPr txBox="1">
            <a:spLocks/>
          </p:cNvSpPr>
          <p:nvPr/>
        </p:nvSpPr>
        <p:spPr>
          <a:xfrm>
            <a:off x="919833" y="627534"/>
            <a:ext cx="8064896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 dirty="0">
                <a:solidFill>
                  <a:srgbClr val="B24388"/>
                </a:solidFill>
                <a:latin typeface="Montserrat SemiBold"/>
                <a:cs typeface="Arial"/>
              </a:rPr>
              <a:t>Redirection  vers WEBASSUR : finaliser WEBASSUR avant d’imprimer l’avis de conseil</a:t>
            </a:r>
          </a:p>
        </p:txBody>
      </p:sp>
    </p:spTree>
    <p:extLst>
      <p:ext uri="{BB962C8B-B14F-4D97-AF65-F5344CB8AC3E}">
        <p14:creationId xmlns:p14="http://schemas.microsoft.com/office/powerpoint/2010/main" val="2826946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3004485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3086241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8397" y="185041"/>
            <a:ext cx="8424936" cy="432000"/>
          </a:xfrm>
        </p:spPr>
        <p:txBody>
          <a:bodyPr/>
          <a:lstStyle/>
          <a:p>
            <a:r>
              <a:rPr lang="fr-FR" dirty="0"/>
              <a:t> Consignes aux Etablissements 5/5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pt-BR" altLang="en-US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E78D59-AB00-455D-89C4-E79F812C8779}"/>
              </a:ext>
            </a:extLst>
          </p:cNvPr>
          <p:cNvSpPr txBox="1"/>
          <p:nvPr/>
        </p:nvSpPr>
        <p:spPr>
          <a:xfrm>
            <a:off x="107504" y="1027638"/>
            <a:ext cx="90364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/>
            <a:r>
              <a:rPr lang="fr-FR" sz="1200" dirty="0"/>
              <a:t>Lorsque les documents issus de WEBASSUR ont été sauvegardés, </a:t>
            </a:r>
            <a:r>
              <a:rPr lang="fr-FR" sz="1200" b="1" dirty="0"/>
              <a:t>vous pouvez alors cliquer sur « Imprimer Avis de conseil ».</a:t>
            </a:r>
          </a:p>
          <a:p>
            <a:pPr lvl="4"/>
            <a:endParaRPr lang="fr-FR" sz="1200" dirty="0"/>
          </a:p>
          <a:p>
            <a:pPr lvl="4"/>
            <a:r>
              <a:rPr lang="fr-FR" sz="1200" dirty="0"/>
              <a:t> </a:t>
            </a:r>
          </a:p>
          <a:p>
            <a:pPr lvl="4"/>
            <a:endParaRPr lang="fr-FR" sz="1200" dirty="0"/>
          </a:p>
          <a:p>
            <a:pPr lvl="4"/>
            <a:endParaRPr lang="fr-FR" sz="1200" dirty="0"/>
          </a:p>
          <a:p>
            <a:pPr lvl="4"/>
            <a:endParaRPr lang="fr-FR" sz="1200" dirty="0"/>
          </a:p>
          <a:p>
            <a:pPr lvl="4"/>
            <a:endParaRPr lang="fr-FR" sz="1200" dirty="0"/>
          </a:p>
          <a:p>
            <a:pPr lvl="4"/>
            <a:endParaRPr lang="fr-FR" sz="1200" dirty="0"/>
          </a:p>
          <a:p>
            <a:pPr lvl="4"/>
            <a:endParaRPr lang="fr-FR" sz="1200" dirty="0"/>
          </a:p>
          <a:p>
            <a:pPr lvl="4"/>
            <a:endParaRPr lang="fr-FR" sz="1200" dirty="0"/>
          </a:p>
          <a:p>
            <a:pPr lvl="4"/>
            <a:endParaRPr lang="fr-FR" sz="1200" dirty="0"/>
          </a:p>
          <a:p>
            <a:pPr lvl="4"/>
            <a:endParaRPr lang="fr-FR" sz="1200" dirty="0"/>
          </a:p>
          <a:p>
            <a:pPr lvl="4"/>
            <a:endParaRPr lang="fr-FR" sz="1200" dirty="0"/>
          </a:p>
          <a:p>
            <a:pPr lvl="4"/>
            <a:endParaRPr lang="fr-FR" sz="1200" dirty="0"/>
          </a:p>
          <a:p>
            <a:pPr lvl="4"/>
            <a:endParaRPr lang="fr-FR" sz="1200" dirty="0"/>
          </a:p>
          <a:p>
            <a:pPr lvl="4"/>
            <a:r>
              <a:rPr lang="fr-FR" sz="1200" dirty="0"/>
              <a:t>       </a:t>
            </a:r>
            <a:r>
              <a:rPr lang="fr-FR" sz="1200" b="1" dirty="0"/>
              <a:t>Si cette fenêtre n’apparait pas </a:t>
            </a:r>
            <a:r>
              <a:rPr lang="fr-FR" sz="1200" dirty="0"/>
              <a:t>, cliquer sur l’icone du portail MYSYS</a:t>
            </a:r>
          </a:p>
          <a:p>
            <a:pPr lvl="4"/>
            <a:endParaRPr lang="fr-FR" sz="12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8DD277-7209-4709-90F5-84883DA9999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763688" y="1334107"/>
            <a:ext cx="4608512" cy="238593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170895D-ADB0-49A6-BACB-8A5237E99D4F}"/>
              </a:ext>
            </a:extLst>
          </p:cNvPr>
          <p:cNvSpPr/>
          <p:nvPr/>
        </p:nvSpPr>
        <p:spPr>
          <a:xfrm>
            <a:off x="3491880" y="2328583"/>
            <a:ext cx="1440160" cy="2753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3F35EC9-F088-4CE0-9E23-C5EE7400E47E}"/>
              </a:ext>
            </a:extLst>
          </p:cNvPr>
          <p:cNvSpPr/>
          <p:nvPr/>
        </p:nvSpPr>
        <p:spPr>
          <a:xfrm>
            <a:off x="3563888" y="3568080"/>
            <a:ext cx="144016" cy="1741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6843978-36FF-4F97-B232-7B49755CE0A5}"/>
              </a:ext>
            </a:extLst>
          </p:cNvPr>
          <p:cNvGrpSpPr/>
          <p:nvPr/>
        </p:nvGrpSpPr>
        <p:grpSpPr>
          <a:xfrm>
            <a:off x="6762273" y="4515966"/>
            <a:ext cx="288032" cy="297740"/>
            <a:chOff x="1200151" y="2789767"/>
            <a:chExt cx="477340" cy="38949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83196291-771E-4C41-869C-1C80C1F24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789767"/>
              <a:ext cx="193688" cy="165111"/>
            </a:xfrm>
            <a:custGeom>
              <a:avLst/>
              <a:gdLst>
                <a:gd name="T0" fmla="*/ 0 w 183"/>
                <a:gd name="T1" fmla="*/ 41 h 156"/>
                <a:gd name="T2" fmla="*/ 98 w 183"/>
                <a:gd name="T3" fmla="*/ 41 h 156"/>
                <a:gd name="T4" fmla="*/ 98 w 183"/>
                <a:gd name="T5" fmla="*/ 0 h 156"/>
                <a:gd name="T6" fmla="*/ 183 w 183"/>
                <a:gd name="T7" fmla="*/ 79 h 156"/>
                <a:gd name="T8" fmla="*/ 98 w 183"/>
                <a:gd name="T9" fmla="*/ 156 h 156"/>
                <a:gd name="T10" fmla="*/ 98 w 183"/>
                <a:gd name="T11" fmla="*/ 117 h 156"/>
                <a:gd name="T12" fmla="*/ 29 w 183"/>
                <a:gd name="T1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6">
                  <a:moveTo>
                    <a:pt x="0" y="41"/>
                  </a:moveTo>
                  <a:lnTo>
                    <a:pt x="98" y="41"/>
                  </a:lnTo>
                  <a:lnTo>
                    <a:pt x="98" y="0"/>
                  </a:lnTo>
                  <a:lnTo>
                    <a:pt x="183" y="79"/>
                  </a:lnTo>
                  <a:lnTo>
                    <a:pt x="98" y="156"/>
                  </a:lnTo>
                  <a:lnTo>
                    <a:pt x="98" y="117"/>
                  </a:lnTo>
                  <a:lnTo>
                    <a:pt x="29" y="117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44B530B7-7346-4D9F-8760-91C30CAFB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387" y="2883965"/>
              <a:ext cx="183104" cy="141826"/>
            </a:xfrm>
            <a:custGeom>
              <a:avLst/>
              <a:gdLst>
                <a:gd name="T0" fmla="*/ 0 w 173"/>
                <a:gd name="T1" fmla="*/ 38 h 134"/>
                <a:gd name="T2" fmla="*/ 95 w 173"/>
                <a:gd name="T3" fmla="*/ 38 h 134"/>
                <a:gd name="T4" fmla="*/ 95 w 173"/>
                <a:gd name="T5" fmla="*/ 0 h 134"/>
                <a:gd name="T6" fmla="*/ 173 w 173"/>
                <a:gd name="T7" fmla="*/ 67 h 134"/>
                <a:gd name="T8" fmla="*/ 95 w 173"/>
                <a:gd name="T9" fmla="*/ 134 h 134"/>
                <a:gd name="T10" fmla="*/ 95 w 173"/>
                <a:gd name="T11" fmla="*/ 95 h 134"/>
                <a:gd name="T12" fmla="*/ 57 w 173"/>
                <a:gd name="T13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34">
                  <a:moveTo>
                    <a:pt x="0" y="38"/>
                  </a:moveTo>
                  <a:lnTo>
                    <a:pt x="95" y="38"/>
                  </a:lnTo>
                  <a:lnTo>
                    <a:pt x="95" y="0"/>
                  </a:lnTo>
                  <a:lnTo>
                    <a:pt x="173" y="67"/>
                  </a:lnTo>
                  <a:lnTo>
                    <a:pt x="95" y="134"/>
                  </a:lnTo>
                  <a:lnTo>
                    <a:pt x="95" y="95"/>
                  </a:lnTo>
                  <a:lnTo>
                    <a:pt x="57" y="95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Line 95">
              <a:extLst>
                <a:ext uri="{FF2B5EF4-FFF2-40B4-BE49-F238E27FC236}">
                  <a16:creationId xmlns:a16="http://schemas.microsoft.com/office/drawing/2014/main" id="{DA4AA8F4-C2AE-4A69-BE02-23FE878EEC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0370" y="2873381"/>
              <a:ext cx="7303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Line 96">
              <a:extLst>
                <a:ext uri="{FF2B5EF4-FFF2-40B4-BE49-F238E27FC236}">
                  <a16:creationId xmlns:a16="http://schemas.microsoft.com/office/drawing/2014/main" id="{09A0366B-7EC3-47A8-BB61-8B37D466B2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151" y="2873381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Line 97">
              <a:extLst>
                <a:ext uri="{FF2B5EF4-FFF2-40B4-BE49-F238E27FC236}">
                  <a16:creationId xmlns:a16="http://schemas.microsoft.com/office/drawing/2014/main" id="{D43E0082-05ED-4439-B634-1127ABF74D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3400" y="3045900"/>
              <a:ext cx="80439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Line 98">
              <a:extLst>
                <a:ext uri="{FF2B5EF4-FFF2-40B4-BE49-F238E27FC236}">
                  <a16:creationId xmlns:a16="http://schemas.microsoft.com/office/drawing/2014/main" id="{AE3F2031-BD8E-48B1-A117-E6A207B803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000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Line 99">
              <a:extLst>
                <a:ext uri="{FF2B5EF4-FFF2-40B4-BE49-F238E27FC236}">
                  <a16:creationId xmlns:a16="http://schemas.microsoft.com/office/drawing/2014/main" id="{FB1BA023-2C59-4A08-8453-D25D1BE148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Line 100">
              <a:extLst>
                <a:ext uri="{FF2B5EF4-FFF2-40B4-BE49-F238E27FC236}">
                  <a16:creationId xmlns:a16="http://schemas.microsoft.com/office/drawing/2014/main" id="{0B246ED2-5685-4782-8402-B0CE2791DD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106229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420863FA-651D-49BD-A785-E2E5847EF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944294"/>
              <a:ext cx="304820" cy="234966"/>
            </a:xfrm>
            <a:custGeom>
              <a:avLst/>
              <a:gdLst>
                <a:gd name="T0" fmla="*/ 79 w 288"/>
                <a:gd name="T1" fmla="*/ 57 h 222"/>
                <a:gd name="T2" fmla="*/ 174 w 288"/>
                <a:gd name="T3" fmla="*/ 57 h 222"/>
                <a:gd name="T4" fmla="*/ 174 w 288"/>
                <a:gd name="T5" fmla="*/ 0 h 222"/>
                <a:gd name="T6" fmla="*/ 288 w 288"/>
                <a:gd name="T7" fmla="*/ 105 h 222"/>
                <a:gd name="T8" fmla="*/ 174 w 288"/>
                <a:gd name="T9" fmla="*/ 222 h 222"/>
                <a:gd name="T10" fmla="*/ 174 w 288"/>
                <a:gd name="T11" fmla="*/ 153 h 222"/>
                <a:gd name="T12" fmla="*/ 0 w 288"/>
                <a:gd name="T13" fmla="*/ 15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222">
                  <a:moveTo>
                    <a:pt x="79" y="57"/>
                  </a:moveTo>
                  <a:lnTo>
                    <a:pt x="174" y="57"/>
                  </a:lnTo>
                  <a:lnTo>
                    <a:pt x="174" y="0"/>
                  </a:lnTo>
                  <a:lnTo>
                    <a:pt x="288" y="105"/>
                  </a:lnTo>
                  <a:lnTo>
                    <a:pt x="174" y="222"/>
                  </a:lnTo>
                  <a:lnTo>
                    <a:pt x="174" y="153"/>
                  </a:lnTo>
                  <a:lnTo>
                    <a:pt x="0" y="153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43997AD9-E1D1-43DF-B233-663C41195F91}"/>
              </a:ext>
            </a:extLst>
          </p:cNvPr>
          <p:cNvSpPr/>
          <p:nvPr/>
        </p:nvSpPr>
        <p:spPr>
          <a:xfrm>
            <a:off x="7050305" y="4516167"/>
            <a:ext cx="21098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>
                <a:hlinkClick r:id="rId5" action="ppaction://hlinksldjump"/>
              </a:rPr>
              <a:t>Retourner au tableau « Que dois je faire »</a:t>
            </a:r>
            <a:endParaRPr lang="fr-FR" sz="800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12D97D33-8BC8-43DB-A2B2-48C1725BF9FD}"/>
              </a:ext>
            </a:extLst>
          </p:cNvPr>
          <p:cNvCxnSpPr>
            <a:cxnSpLocks/>
          </p:cNvCxnSpPr>
          <p:nvPr/>
        </p:nvCxnSpPr>
        <p:spPr>
          <a:xfrm flipH="1" flipV="1">
            <a:off x="3707904" y="3742196"/>
            <a:ext cx="1273711" cy="2202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space réservé du texte 2">
            <a:extLst>
              <a:ext uri="{FF2B5EF4-FFF2-40B4-BE49-F238E27FC236}">
                <a16:creationId xmlns:a16="http://schemas.microsoft.com/office/drawing/2014/main" id="{979A809B-92E3-474A-9535-07E27583FF70}"/>
              </a:ext>
            </a:extLst>
          </p:cNvPr>
          <p:cNvSpPr txBox="1">
            <a:spLocks/>
          </p:cNvSpPr>
          <p:nvPr/>
        </p:nvSpPr>
        <p:spPr>
          <a:xfrm>
            <a:off x="899592" y="555526"/>
            <a:ext cx="8064896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 dirty="0">
                <a:solidFill>
                  <a:srgbClr val="B24388"/>
                </a:solidFill>
                <a:latin typeface="Montserrat SemiBold"/>
                <a:cs typeface="Arial"/>
              </a:rPr>
              <a:t>Redirection MYASSUR vers WEBASSUR : finaliser WEBASSUR avant d’imprimer l’avis de conseil</a:t>
            </a:r>
          </a:p>
        </p:txBody>
      </p:sp>
    </p:spTree>
    <p:extLst>
      <p:ext uri="{BB962C8B-B14F-4D97-AF65-F5344CB8AC3E}">
        <p14:creationId xmlns:p14="http://schemas.microsoft.com/office/powerpoint/2010/main" val="3843266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2820405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2902161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54997"/>
            <a:ext cx="8424936" cy="432000"/>
          </a:xfrm>
        </p:spPr>
        <p:txBody>
          <a:bodyPr/>
          <a:lstStyle/>
          <a:p>
            <a:r>
              <a:rPr lang="fr-FR"/>
              <a:t>Consignes aux Etablissements</a:t>
            </a:r>
            <a:br>
              <a:rPr lang="fr-FR"/>
            </a:br>
            <a:br>
              <a:rPr lang="fr-FR"/>
            </a:br>
            <a:br>
              <a:rPr lang="fr-FR"/>
            </a:br>
            <a:br>
              <a:rPr lang="fr-FR"/>
            </a:br>
            <a:endParaRPr lang="pt-BR" alt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E78D59-AB00-455D-89C4-E79F812C8779}"/>
              </a:ext>
            </a:extLst>
          </p:cNvPr>
          <p:cNvSpPr txBox="1"/>
          <p:nvPr/>
        </p:nvSpPr>
        <p:spPr>
          <a:xfrm>
            <a:off x="29150" y="1184190"/>
            <a:ext cx="893533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fr-FR" sz="1200" dirty="0"/>
          </a:p>
          <a:p>
            <a:pPr lvl="4"/>
            <a:r>
              <a:rPr lang="fr-FR" sz="1100" dirty="0"/>
              <a:t>Avec cette première version, le client </a:t>
            </a:r>
            <a:r>
              <a:rPr lang="fr-FR" sz="1100" b="1" dirty="0"/>
              <a:t>Personne Morale </a:t>
            </a:r>
            <a:r>
              <a:rPr lang="fr-FR" sz="1100" dirty="0"/>
              <a:t>ne reçoit pas de notification l’invitant à récupérer les documents signés. </a:t>
            </a:r>
          </a:p>
          <a:p>
            <a:pPr lvl="4"/>
            <a:endParaRPr lang="fr-FR" sz="1100" dirty="0"/>
          </a:p>
          <a:p>
            <a:r>
              <a:rPr lang="fr-FR" sz="1100" dirty="0"/>
              <a:t>Dans le cas d’une signature électronique, 3 notifications sont envoyées au client:</a:t>
            </a:r>
          </a:p>
          <a:p>
            <a:pPr lvl="2"/>
            <a:r>
              <a:rPr lang="fr-FR" sz="1100" dirty="0"/>
              <a:t>     1- Mail pour inciter le client à signer,</a:t>
            </a:r>
          </a:p>
          <a:p>
            <a:pPr lvl="2"/>
            <a:r>
              <a:rPr lang="fr-FR" sz="1100" dirty="0"/>
              <a:t>     2- Mail confirmant la signature du client et l’informant qu’il recevra un dernier lien pour récupérer les documents signés.</a:t>
            </a:r>
          </a:p>
          <a:p>
            <a:pPr lvl="2"/>
            <a:r>
              <a:rPr lang="fr-FR" sz="1100" dirty="0"/>
              <a:t>     3- Notification de </a:t>
            </a:r>
            <a:r>
              <a:rPr lang="fr-FR" sz="1100" dirty="0">
                <a:solidFill>
                  <a:schemeClr val="tx1"/>
                </a:solidFill>
              </a:rPr>
              <a:t>récupération des documents signés. </a:t>
            </a:r>
            <a:r>
              <a:rPr lang="fr-FR" sz="1100" b="1" dirty="0">
                <a:solidFill>
                  <a:schemeClr val="tx1"/>
                </a:solidFill>
              </a:rPr>
              <a:t>Ce dernier mail ne lui est actuellement pas envoyé</a:t>
            </a:r>
            <a:r>
              <a:rPr lang="fr-FR" sz="1100" dirty="0">
                <a:solidFill>
                  <a:schemeClr val="tx1"/>
                </a:solidFill>
              </a:rPr>
              <a:t>.</a:t>
            </a:r>
            <a:endParaRPr lang="fr-FR" sz="1000" dirty="0"/>
          </a:p>
        </p:txBody>
      </p:sp>
      <p:pic>
        <p:nvPicPr>
          <p:cNvPr id="7" name="Image 17">
            <a:extLst>
              <a:ext uri="{FF2B5EF4-FFF2-40B4-BE49-F238E27FC236}">
                <a16:creationId xmlns:a16="http://schemas.microsoft.com/office/drawing/2014/main" id="{A993F6FD-8C6C-4DE5-B0D7-BC15CA81C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431" y="2498592"/>
            <a:ext cx="2255520" cy="181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CA2FFD-0878-42F5-98D7-DC68DA722B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14" t="-2138" r="10301" b="5644"/>
          <a:stretch/>
        </p:blipFill>
        <p:spPr>
          <a:xfrm>
            <a:off x="200217" y="682987"/>
            <a:ext cx="8558517" cy="49020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D421D20-CCA6-48B0-9E1D-6B7F3DB57CBE}"/>
              </a:ext>
            </a:extLst>
          </p:cNvPr>
          <p:cNvSpPr txBox="1"/>
          <p:nvPr/>
        </p:nvSpPr>
        <p:spPr>
          <a:xfrm>
            <a:off x="527548" y="4270568"/>
            <a:ext cx="8352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/>
              <a:t>Le conseiller peut aussi retrouver les documents du client dans le dossier de vente historisé (transaction 0950)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9B58387-DF9A-460D-BD25-92C2FE741518}"/>
              </a:ext>
            </a:extLst>
          </p:cNvPr>
          <p:cNvSpPr txBox="1"/>
          <p:nvPr/>
        </p:nvSpPr>
        <p:spPr>
          <a:xfrm>
            <a:off x="201290" y="2819244"/>
            <a:ext cx="4237161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/>
                </a:solidFill>
              </a:rPr>
              <a:t>En attendant la mise en place de cette dernière notification mail, le client s’il le souhaite, peut télécharger les documents, </a:t>
            </a:r>
            <a:r>
              <a:rPr lang="fr-FR" sz="1100" dirty="0"/>
              <a:t>comme indiqué, en fin de signature.                                                                                                                                                                             </a:t>
            </a:r>
          </a:p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BA3B2B1-D45A-4481-884A-55BA5F288F4D}"/>
              </a:ext>
            </a:extLst>
          </p:cNvPr>
          <p:cNvGrpSpPr/>
          <p:nvPr/>
        </p:nvGrpSpPr>
        <p:grpSpPr>
          <a:xfrm>
            <a:off x="159694" y="4135180"/>
            <a:ext cx="367854" cy="360040"/>
            <a:chOff x="2674938" y="4311650"/>
            <a:chExt cx="447676" cy="423863"/>
          </a:xfrm>
        </p:grpSpPr>
        <p:sp>
          <p:nvSpPr>
            <p:cNvPr id="16" name="Freeform 559">
              <a:extLst>
                <a:ext uri="{FF2B5EF4-FFF2-40B4-BE49-F238E27FC236}">
                  <a16:creationId xmlns:a16="http://schemas.microsoft.com/office/drawing/2014/main" id="{F6A9FB98-9A61-432D-973A-0EF422171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7" name="Freeform 560">
              <a:extLst>
                <a:ext uri="{FF2B5EF4-FFF2-40B4-BE49-F238E27FC236}">
                  <a16:creationId xmlns:a16="http://schemas.microsoft.com/office/drawing/2014/main" id="{96938C09-24E9-47D6-8468-F0B5705E6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8" name="Freeform 561">
              <a:extLst>
                <a:ext uri="{FF2B5EF4-FFF2-40B4-BE49-F238E27FC236}">
                  <a16:creationId xmlns:a16="http://schemas.microsoft.com/office/drawing/2014/main" id="{34A625CE-BD01-4924-8B85-2104136C0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19" name="Freeform 562">
              <a:extLst>
                <a:ext uri="{FF2B5EF4-FFF2-40B4-BE49-F238E27FC236}">
                  <a16:creationId xmlns:a16="http://schemas.microsoft.com/office/drawing/2014/main" id="{52305C35-BC30-4311-AC61-65BB3C825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20" name="Freeform 563">
              <a:extLst>
                <a:ext uri="{FF2B5EF4-FFF2-40B4-BE49-F238E27FC236}">
                  <a16:creationId xmlns:a16="http://schemas.microsoft.com/office/drawing/2014/main" id="{2BF09209-5668-4E44-A66B-F637DFEEE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21" name="Freeform 564">
              <a:extLst>
                <a:ext uri="{FF2B5EF4-FFF2-40B4-BE49-F238E27FC236}">
                  <a16:creationId xmlns:a16="http://schemas.microsoft.com/office/drawing/2014/main" id="{66229C13-A285-4ACD-A985-020A4044A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22" name="Freeform 565">
              <a:extLst>
                <a:ext uri="{FF2B5EF4-FFF2-40B4-BE49-F238E27FC236}">
                  <a16:creationId xmlns:a16="http://schemas.microsoft.com/office/drawing/2014/main" id="{E908B28A-36DE-4FC4-BD19-DDCEC6A05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23" name="Freeform 566">
              <a:extLst>
                <a:ext uri="{FF2B5EF4-FFF2-40B4-BE49-F238E27FC236}">
                  <a16:creationId xmlns:a16="http://schemas.microsoft.com/office/drawing/2014/main" id="{76DFE7FB-C119-4E19-AF13-2B67B42E1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24" name="Freeform 567">
              <a:extLst>
                <a:ext uri="{FF2B5EF4-FFF2-40B4-BE49-F238E27FC236}">
                  <a16:creationId xmlns:a16="http://schemas.microsoft.com/office/drawing/2014/main" id="{9FBF860B-14E9-44E1-9766-319753D5D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25" name="Line 568">
              <a:extLst>
                <a:ext uri="{FF2B5EF4-FFF2-40B4-BE49-F238E27FC236}">
                  <a16:creationId xmlns:a16="http://schemas.microsoft.com/office/drawing/2014/main" id="{60ED69F0-6CD7-40C3-AE83-DE020315A5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26" name="Line 569">
              <a:extLst>
                <a:ext uri="{FF2B5EF4-FFF2-40B4-BE49-F238E27FC236}">
                  <a16:creationId xmlns:a16="http://schemas.microsoft.com/office/drawing/2014/main" id="{E67A9583-65E6-44D8-971F-1A3D9D0B5B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27" name="Line 570">
              <a:extLst>
                <a:ext uri="{FF2B5EF4-FFF2-40B4-BE49-F238E27FC236}">
                  <a16:creationId xmlns:a16="http://schemas.microsoft.com/office/drawing/2014/main" id="{0082260C-17B0-47D1-B71C-1329397F7E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28" name="Line 571">
              <a:extLst>
                <a:ext uri="{FF2B5EF4-FFF2-40B4-BE49-F238E27FC236}">
                  <a16:creationId xmlns:a16="http://schemas.microsoft.com/office/drawing/2014/main" id="{777BE4E9-B886-41CE-9050-E0995098FE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29" name="Freeform 572">
              <a:extLst>
                <a:ext uri="{FF2B5EF4-FFF2-40B4-BE49-F238E27FC236}">
                  <a16:creationId xmlns:a16="http://schemas.microsoft.com/office/drawing/2014/main" id="{1680663C-F7F0-40F2-818F-539B47E27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30" name="Freeform 574">
              <a:extLst>
                <a:ext uri="{FF2B5EF4-FFF2-40B4-BE49-F238E27FC236}">
                  <a16:creationId xmlns:a16="http://schemas.microsoft.com/office/drawing/2014/main" id="{EEB4C9DB-F11B-484F-957E-4EA548E8A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  <p:sp>
          <p:nvSpPr>
            <p:cNvPr id="31" name="Freeform 575">
              <a:extLst>
                <a:ext uri="{FF2B5EF4-FFF2-40B4-BE49-F238E27FC236}">
                  <a16:creationId xmlns:a16="http://schemas.microsoft.com/office/drawing/2014/main" id="{B99B5771-C227-4E54-900D-4F415D55E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15875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C89A9697-39DC-456D-8E00-06B68C839D50}"/>
              </a:ext>
            </a:extLst>
          </p:cNvPr>
          <p:cNvGrpSpPr/>
          <p:nvPr/>
        </p:nvGrpSpPr>
        <p:grpSpPr>
          <a:xfrm>
            <a:off x="6605234" y="4625103"/>
            <a:ext cx="288032" cy="297740"/>
            <a:chOff x="1200151" y="2789767"/>
            <a:chExt cx="477340" cy="38949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3" name="Freeform 93">
              <a:extLst>
                <a:ext uri="{FF2B5EF4-FFF2-40B4-BE49-F238E27FC236}">
                  <a16:creationId xmlns:a16="http://schemas.microsoft.com/office/drawing/2014/main" id="{AF1C0015-7726-45F7-9C25-412FD67D2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789767"/>
              <a:ext cx="193688" cy="165111"/>
            </a:xfrm>
            <a:custGeom>
              <a:avLst/>
              <a:gdLst>
                <a:gd name="T0" fmla="*/ 0 w 183"/>
                <a:gd name="T1" fmla="*/ 41 h 156"/>
                <a:gd name="T2" fmla="*/ 98 w 183"/>
                <a:gd name="T3" fmla="*/ 41 h 156"/>
                <a:gd name="T4" fmla="*/ 98 w 183"/>
                <a:gd name="T5" fmla="*/ 0 h 156"/>
                <a:gd name="T6" fmla="*/ 183 w 183"/>
                <a:gd name="T7" fmla="*/ 79 h 156"/>
                <a:gd name="T8" fmla="*/ 98 w 183"/>
                <a:gd name="T9" fmla="*/ 156 h 156"/>
                <a:gd name="T10" fmla="*/ 98 w 183"/>
                <a:gd name="T11" fmla="*/ 117 h 156"/>
                <a:gd name="T12" fmla="*/ 29 w 183"/>
                <a:gd name="T1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6">
                  <a:moveTo>
                    <a:pt x="0" y="41"/>
                  </a:moveTo>
                  <a:lnTo>
                    <a:pt x="98" y="41"/>
                  </a:lnTo>
                  <a:lnTo>
                    <a:pt x="98" y="0"/>
                  </a:lnTo>
                  <a:lnTo>
                    <a:pt x="183" y="79"/>
                  </a:lnTo>
                  <a:lnTo>
                    <a:pt x="98" y="156"/>
                  </a:lnTo>
                  <a:lnTo>
                    <a:pt x="98" y="117"/>
                  </a:lnTo>
                  <a:lnTo>
                    <a:pt x="29" y="117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94">
              <a:extLst>
                <a:ext uri="{FF2B5EF4-FFF2-40B4-BE49-F238E27FC236}">
                  <a16:creationId xmlns:a16="http://schemas.microsoft.com/office/drawing/2014/main" id="{179FE46E-35D9-48A4-8F40-CBCA569D4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387" y="2883965"/>
              <a:ext cx="183104" cy="141826"/>
            </a:xfrm>
            <a:custGeom>
              <a:avLst/>
              <a:gdLst>
                <a:gd name="T0" fmla="*/ 0 w 173"/>
                <a:gd name="T1" fmla="*/ 38 h 134"/>
                <a:gd name="T2" fmla="*/ 95 w 173"/>
                <a:gd name="T3" fmla="*/ 38 h 134"/>
                <a:gd name="T4" fmla="*/ 95 w 173"/>
                <a:gd name="T5" fmla="*/ 0 h 134"/>
                <a:gd name="T6" fmla="*/ 173 w 173"/>
                <a:gd name="T7" fmla="*/ 67 h 134"/>
                <a:gd name="T8" fmla="*/ 95 w 173"/>
                <a:gd name="T9" fmla="*/ 134 h 134"/>
                <a:gd name="T10" fmla="*/ 95 w 173"/>
                <a:gd name="T11" fmla="*/ 95 h 134"/>
                <a:gd name="T12" fmla="*/ 57 w 173"/>
                <a:gd name="T13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34">
                  <a:moveTo>
                    <a:pt x="0" y="38"/>
                  </a:moveTo>
                  <a:lnTo>
                    <a:pt x="95" y="38"/>
                  </a:lnTo>
                  <a:lnTo>
                    <a:pt x="95" y="0"/>
                  </a:lnTo>
                  <a:lnTo>
                    <a:pt x="173" y="67"/>
                  </a:lnTo>
                  <a:lnTo>
                    <a:pt x="95" y="134"/>
                  </a:lnTo>
                  <a:lnTo>
                    <a:pt x="95" y="95"/>
                  </a:lnTo>
                  <a:lnTo>
                    <a:pt x="57" y="95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Line 95">
              <a:extLst>
                <a:ext uri="{FF2B5EF4-FFF2-40B4-BE49-F238E27FC236}">
                  <a16:creationId xmlns:a16="http://schemas.microsoft.com/office/drawing/2014/main" id="{2171F3B5-802F-4ACF-B681-1295CF56EF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0370" y="2873381"/>
              <a:ext cx="7303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Line 96">
              <a:extLst>
                <a:ext uri="{FF2B5EF4-FFF2-40B4-BE49-F238E27FC236}">
                  <a16:creationId xmlns:a16="http://schemas.microsoft.com/office/drawing/2014/main" id="{38776B9F-9E6B-434C-B8C3-543DE387C7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151" y="2873381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Line 97">
              <a:extLst>
                <a:ext uri="{FF2B5EF4-FFF2-40B4-BE49-F238E27FC236}">
                  <a16:creationId xmlns:a16="http://schemas.microsoft.com/office/drawing/2014/main" id="{66D51045-B610-488B-95C9-33EF08998D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3400" y="3045900"/>
              <a:ext cx="80439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Line 98">
              <a:extLst>
                <a:ext uri="{FF2B5EF4-FFF2-40B4-BE49-F238E27FC236}">
                  <a16:creationId xmlns:a16="http://schemas.microsoft.com/office/drawing/2014/main" id="{DF6A36F5-96ED-4825-9E26-528EE52184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000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Line 99">
              <a:extLst>
                <a:ext uri="{FF2B5EF4-FFF2-40B4-BE49-F238E27FC236}">
                  <a16:creationId xmlns:a16="http://schemas.microsoft.com/office/drawing/2014/main" id="{9CE00BD9-C017-44DF-A4EB-65D67EF917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Line 100">
              <a:extLst>
                <a:ext uri="{FF2B5EF4-FFF2-40B4-BE49-F238E27FC236}">
                  <a16:creationId xmlns:a16="http://schemas.microsoft.com/office/drawing/2014/main" id="{0633DD09-F95F-4474-8B97-897E5BC9DA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106229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101">
              <a:extLst>
                <a:ext uri="{FF2B5EF4-FFF2-40B4-BE49-F238E27FC236}">
                  <a16:creationId xmlns:a16="http://schemas.microsoft.com/office/drawing/2014/main" id="{3E77B361-E111-4C2F-90EC-AAD80B2FD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944294"/>
              <a:ext cx="304820" cy="234966"/>
            </a:xfrm>
            <a:custGeom>
              <a:avLst/>
              <a:gdLst>
                <a:gd name="T0" fmla="*/ 79 w 288"/>
                <a:gd name="T1" fmla="*/ 57 h 222"/>
                <a:gd name="T2" fmla="*/ 174 w 288"/>
                <a:gd name="T3" fmla="*/ 57 h 222"/>
                <a:gd name="T4" fmla="*/ 174 w 288"/>
                <a:gd name="T5" fmla="*/ 0 h 222"/>
                <a:gd name="T6" fmla="*/ 288 w 288"/>
                <a:gd name="T7" fmla="*/ 105 h 222"/>
                <a:gd name="T8" fmla="*/ 174 w 288"/>
                <a:gd name="T9" fmla="*/ 222 h 222"/>
                <a:gd name="T10" fmla="*/ 174 w 288"/>
                <a:gd name="T11" fmla="*/ 153 h 222"/>
                <a:gd name="T12" fmla="*/ 0 w 288"/>
                <a:gd name="T13" fmla="*/ 15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222">
                  <a:moveTo>
                    <a:pt x="79" y="57"/>
                  </a:moveTo>
                  <a:lnTo>
                    <a:pt x="174" y="57"/>
                  </a:lnTo>
                  <a:lnTo>
                    <a:pt x="174" y="0"/>
                  </a:lnTo>
                  <a:lnTo>
                    <a:pt x="288" y="105"/>
                  </a:lnTo>
                  <a:lnTo>
                    <a:pt x="174" y="222"/>
                  </a:lnTo>
                  <a:lnTo>
                    <a:pt x="174" y="153"/>
                  </a:lnTo>
                  <a:lnTo>
                    <a:pt x="0" y="153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2" name="ZoneTexte 41">
            <a:extLst>
              <a:ext uri="{FF2B5EF4-FFF2-40B4-BE49-F238E27FC236}">
                <a16:creationId xmlns:a16="http://schemas.microsoft.com/office/drawing/2014/main" id="{8768DA51-8E54-49CE-9257-107FCEE5859C}"/>
              </a:ext>
            </a:extLst>
          </p:cNvPr>
          <p:cNvSpPr txBox="1"/>
          <p:nvPr/>
        </p:nvSpPr>
        <p:spPr>
          <a:xfrm>
            <a:off x="6893266" y="4657415"/>
            <a:ext cx="39744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solidFill>
                  <a:srgbClr val="800000"/>
                </a:solidFill>
                <a:hlinkClick r:id="rId6" action="ppaction://hlinksldjump"/>
              </a:rPr>
              <a:t>Retourner au  Tableau  « Que dois je faire » </a:t>
            </a:r>
            <a:endParaRPr lang="fr-FR" sz="80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820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4C1A1D-EFC5-42C7-818D-19A1EC1D5906}"/>
              </a:ext>
            </a:extLst>
          </p:cNvPr>
          <p:cNvSpPr txBox="1"/>
          <p:nvPr/>
        </p:nvSpPr>
        <p:spPr>
          <a:xfrm>
            <a:off x="899592" y="22593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tx1"/>
                </a:solidFill>
                <a:latin typeface="Montserrat ExtraBold" panose="00000900000000000000" pitchFamily="50" charset="0"/>
              </a:rPr>
              <a:t>Consignes aux Etablissements - 1/3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522B169B-3EE9-4372-BD8E-1DE955FAE139}"/>
              </a:ext>
            </a:extLst>
          </p:cNvPr>
          <p:cNvSpPr txBox="1"/>
          <p:nvPr/>
        </p:nvSpPr>
        <p:spPr>
          <a:xfrm>
            <a:off x="1681974" y="1694587"/>
            <a:ext cx="7128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200" b="1">
              <a:solidFill>
                <a:schemeClr val="tx1"/>
              </a:solidFill>
            </a:endParaRPr>
          </a:p>
          <a:p>
            <a:pPr algn="ctr"/>
            <a:endParaRPr lang="fr-FR" sz="1200" b="1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0D82F60-E43B-4B99-9A50-A0237BDE3A2D}"/>
              </a:ext>
            </a:extLst>
          </p:cNvPr>
          <p:cNvPicPr/>
          <p:nvPr/>
        </p:nvPicPr>
        <p:blipFill rotWithShape="1">
          <a:blip r:embed="rId2"/>
          <a:srcRect t="4164" b="5039"/>
          <a:stretch/>
        </p:blipFill>
        <p:spPr>
          <a:xfrm>
            <a:off x="146187" y="1065071"/>
            <a:ext cx="4680585" cy="231864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BE54F55-12FB-40FC-9F40-15F8F3149724}"/>
              </a:ext>
            </a:extLst>
          </p:cNvPr>
          <p:cNvPicPr/>
          <p:nvPr/>
        </p:nvPicPr>
        <p:blipFill rotWithShape="1">
          <a:blip r:embed="rId3"/>
          <a:srcRect t="5628" b="13609"/>
          <a:stretch/>
        </p:blipFill>
        <p:spPr>
          <a:xfrm>
            <a:off x="3571119" y="2434573"/>
            <a:ext cx="4828032" cy="2048945"/>
          </a:xfrm>
          <a:prstGeom prst="rect">
            <a:avLst/>
          </a:prstGeom>
        </p:spPr>
      </p:pic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2C7B7FCD-60BB-4CC1-BE2B-CA162A7F203E}"/>
              </a:ext>
            </a:extLst>
          </p:cNvPr>
          <p:cNvSpPr/>
          <p:nvPr/>
        </p:nvSpPr>
        <p:spPr>
          <a:xfrm>
            <a:off x="5148129" y="1114071"/>
            <a:ext cx="288032" cy="3023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38F3B584-BFF4-4D2A-BDAC-0A31A625219E}"/>
              </a:ext>
            </a:extLst>
          </p:cNvPr>
          <p:cNvSpPr/>
          <p:nvPr/>
        </p:nvSpPr>
        <p:spPr>
          <a:xfrm rot="16200000">
            <a:off x="7039437" y="2042061"/>
            <a:ext cx="288032" cy="3023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C199E73-3944-4CE4-A409-25AA79E6EC90}"/>
              </a:ext>
            </a:extLst>
          </p:cNvPr>
          <p:cNvSpPr txBox="1"/>
          <p:nvPr/>
        </p:nvSpPr>
        <p:spPr>
          <a:xfrm>
            <a:off x="5387055" y="1246269"/>
            <a:ext cx="3745068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Suite  clic sur le bouton « Finaliser l’adhésion »,</a:t>
            </a:r>
          </a:p>
          <a:p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message ci-dessous apparaît et indique la mise </a:t>
            </a:r>
          </a:p>
          <a:p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attente de la création du dossier de vente et du choix du mode de signature </a:t>
            </a:r>
          </a:p>
          <a:p>
            <a:r>
              <a:rPr lang="fr-FR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fr-FR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D73606-C986-4F8A-9882-3260E890A914}"/>
              </a:ext>
            </a:extLst>
          </p:cNvPr>
          <p:cNvSpPr/>
          <p:nvPr/>
        </p:nvSpPr>
        <p:spPr>
          <a:xfrm>
            <a:off x="3742455" y="4483168"/>
            <a:ext cx="50683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Fermer le message par la croix </a:t>
            </a:r>
            <a:r>
              <a:rPr lang="fr-FR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fr-FR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puis retour à la synthèse client</a:t>
            </a:r>
            <a:endParaRPr lang="fr-FR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33F900BB-EDE4-42F7-8291-4BA6C5230122}"/>
              </a:ext>
            </a:extLst>
          </p:cNvPr>
          <p:cNvSpPr txBox="1">
            <a:spLocks/>
          </p:cNvSpPr>
          <p:nvPr/>
        </p:nvSpPr>
        <p:spPr>
          <a:xfrm>
            <a:off x="883197" y="618113"/>
            <a:ext cx="8367561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>
                <a:solidFill>
                  <a:srgbClr val="B24388"/>
                </a:solidFill>
                <a:latin typeface="Montserrat SemiBold" panose="00000700000000000000" pitchFamily="50" charset="0"/>
                <a:cs typeface="Arial"/>
              </a:rPr>
              <a:t>Message d’erreur « Erreur lors de la récupération des informations du contrat pour la mise à jour du dossier de vente  » </a:t>
            </a:r>
          </a:p>
        </p:txBody>
      </p:sp>
    </p:spTree>
    <p:extLst>
      <p:ext uri="{BB962C8B-B14F-4D97-AF65-F5344CB8AC3E}">
        <p14:creationId xmlns:p14="http://schemas.microsoft.com/office/powerpoint/2010/main" val="3189311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4C1A1D-EFC5-42C7-818D-19A1EC1D5906}"/>
              </a:ext>
            </a:extLst>
          </p:cNvPr>
          <p:cNvSpPr txBox="1"/>
          <p:nvPr/>
        </p:nvSpPr>
        <p:spPr>
          <a:xfrm>
            <a:off x="899592" y="22593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tx1"/>
                </a:solidFill>
                <a:latin typeface="Montserrat ExtraBold" panose="00000900000000000000" pitchFamily="50" charset="0"/>
              </a:rPr>
              <a:t>Consignes aux Etablissements - 2/3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522B169B-3EE9-4372-BD8E-1DE955FAE139}"/>
              </a:ext>
            </a:extLst>
          </p:cNvPr>
          <p:cNvSpPr txBox="1"/>
          <p:nvPr/>
        </p:nvSpPr>
        <p:spPr>
          <a:xfrm>
            <a:off x="3460632" y="1185217"/>
            <a:ext cx="55803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Accéder au dossier de vente via « Opportunités » ou « Autres applis » puis transaction 0950 et Cliquer sur le bouton « Reprendre la proposition » (2)</a:t>
            </a:r>
          </a:p>
          <a:p>
            <a:pPr algn="ctr"/>
            <a:r>
              <a:rPr lang="fr-FR" sz="1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fr-FR" sz="105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CCEFB8C-4991-4EB4-B921-D7373B785394}"/>
              </a:ext>
            </a:extLst>
          </p:cNvPr>
          <p:cNvPicPr/>
          <p:nvPr/>
        </p:nvPicPr>
        <p:blipFill rotWithShape="1">
          <a:blip r:embed="rId2"/>
          <a:srcRect t="5199" b="4511"/>
          <a:stretch/>
        </p:blipFill>
        <p:spPr>
          <a:xfrm>
            <a:off x="3091287" y="1978383"/>
            <a:ext cx="4677251" cy="230569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EA6D00-5B9E-483A-8DE9-310812586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717765"/>
            <a:ext cx="2355528" cy="20781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379FB33-6B6D-4069-B38B-2518CB9E6AD1}"/>
              </a:ext>
            </a:extLst>
          </p:cNvPr>
          <p:cNvSpPr/>
          <p:nvPr/>
        </p:nvSpPr>
        <p:spPr>
          <a:xfrm>
            <a:off x="122883" y="1079778"/>
            <a:ext cx="3136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Dès présence de la tuile ci-dessous dans </a:t>
            </a:r>
          </a:p>
          <a:p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la synthèse </a:t>
            </a:r>
            <a:r>
              <a:rPr lang="fr-FR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Mysys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 du client (durée variable de plusieurs minutes à … J+1)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5C3C4A54-A41D-402D-8D68-31BA092C91A2}"/>
              </a:ext>
            </a:extLst>
          </p:cNvPr>
          <p:cNvSpPr/>
          <p:nvPr/>
        </p:nvSpPr>
        <p:spPr>
          <a:xfrm>
            <a:off x="3091287" y="1173279"/>
            <a:ext cx="337801" cy="307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16C6C891-5736-484F-90A5-3553661FDECD}"/>
              </a:ext>
            </a:extLst>
          </p:cNvPr>
          <p:cNvSpPr/>
          <p:nvPr/>
        </p:nvSpPr>
        <p:spPr>
          <a:xfrm rot="5400000">
            <a:off x="5208309" y="1614165"/>
            <a:ext cx="337801" cy="307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B6FA56-9BBD-45D5-B7E4-E9E069371A8F}"/>
              </a:ext>
            </a:extLst>
          </p:cNvPr>
          <p:cNvSpPr/>
          <p:nvPr/>
        </p:nvSpPr>
        <p:spPr>
          <a:xfrm>
            <a:off x="3245098" y="4352347"/>
            <a:ext cx="47832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/>
              <a:t>(2) Si clic sans présence de la tuile </a:t>
            </a:r>
            <a:r>
              <a:rPr lang="fr-FR" sz="1000" dirty="0">
                <a:sym typeface="Wingdings" panose="05000000000000000000" pitchFamily="2" charset="2"/>
              </a:rPr>
              <a:t> le message de la page précédente apparait de nouveau </a:t>
            </a:r>
            <a:endParaRPr lang="fr-FR" sz="1000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895D8567-7DE4-44AD-99A1-EF075FAD32AF}"/>
              </a:ext>
            </a:extLst>
          </p:cNvPr>
          <p:cNvSpPr txBox="1">
            <a:spLocks/>
          </p:cNvSpPr>
          <p:nvPr/>
        </p:nvSpPr>
        <p:spPr>
          <a:xfrm>
            <a:off x="883197" y="618113"/>
            <a:ext cx="8367561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>
                <a:solidFill>
                  <a:srgbClr val="B24388"/>
                </a:solidFill>
                <a:latin typeface="Montserrat SemiBold" panose="00000700000000000000" pitchFamily="50" charset="0"/>
                <a:cs typeface="Arial"/>
              </a:rPr>
              <a:t>Message d’erreur « Erreur lors de la récupération des informations du contrat pour la mise à jour du dossier de vente  » 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00BB328-9E8A-4749-8592-30F8A1BA19EE}"/>
              </a:ext>
            </a:extLst>
          </p:cNvPr>
          <p:cNvSpPr/>
          <p:nvPr/>
        </p:nvSpPr>
        <p:spPr>
          <a:xfrm>
            <a:off x="6596593" y="4056000"/>
            <a:ext cx="1440160" cy="2753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DF3BDD6C-388B-425A-98E5-81BE0527876D}"/>
              </a:ext>
            </a:extLst>
          </p:cNvPr>
          <p:cNvCxnSpPr>
            <a:cxnSpLocks/>
          </p:cNvCxnSpPr>
          <p:nvPr/>
        </p:nvCxnSpPr>
        <p:spPr>
          <a:xfrm flipH="1">
            <a:off x="7668344" y="1599153"/>
            <a:ext cx="100194" cy="24310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050CB32-C2E3-4AAF-85F3-834DF0291825}"/>
              </a:ext>
            </a:extLst>
          </p:cNvPr>
          <p:cNvCxnSpPr>
            <a:cxnSpLocks/>
          </p:cNvCxnSpPr>
          <p:nvPr/>
        </p:nvCxnSpPr>
        <p:spPr>
          <a:xfrm>
            <a:off x="1611443" y="1281659"/>
            <a:ext cx="404734" cy="869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2148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4C1A1D-EFC5-42C7-818D-19A1EC1D5906}"/>
              </a:ext>
            </a:extLst>
          </p:cNvPr>
          <p:cNvSpPr txBox="1"/>
          <p:nvPr/>
        </p:nvSpPr>
        <p:spPr>
          <a:xfrm>
            <a:off x="899592" y="22593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tx1"/>
                </a:solidFill>
                <a:latin typeface="Montserrat ExtraBold" panose="00000900000000000000" pitchFamily="50" charset="0"/>
              </a:rPr>
              <a:t>Consignes aux Etablissements – 3/3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522B169B-3EE9-4372-BD8E-1DE955FAE139}"/>
              </a:ext>
            </a:extLst>
          </p:cNvPr>
          <p:cNvSpPr txBox="1"/>
          <p:nvPr/>
        </p:nvSpPr>
        <p:spPr>
          <a:xfrm>
            <a:off x="611560" y="1018183"/>
            <a:ext cx="7128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200" b="1">
              <a:solidFill>
                <a:schemeClr val="tx1"/>
              </a:solidFill>
            </a:endParaRPr>
          </a:p>
          <a:p>
            <a:pPr algn="ctr"/>
            <a:endParaRPr lang="fr-FR" sz="1200" b="1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  <a:p>
            <a:pPr algn="ctr"/>
            <a:endParaRPr lang="fr-FR" sz="120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A2F566-4E65-47E0-86DC-1AA3F48FB9D1}"/>
              </a:ext>
            </a:extLst>
          </p:cNvPr>
          <p:cNvSpPr/>
          <p:nvPr/>
        </p:nvSpPr>
        <p:spPr>
          <a:xfrm>
            <a:off x="7034127" y="4563465"/>
            <a:ext cx="21098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>
                <a:hlinkClick r:id="rId2" action="ppaction://hlinksldjump"/>
              </a:rPr>
              <a:t>Retourner au tableau « Que dois je faire »</a:t>
            </a:r>
            <a:endParaRPr lang="fr-FR" sz="80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2FAD2CF-CFCF-429B-9BE3-9D0BCEB02C5E}"/>
              </a:ext>
            </a:extLst>
          </p:cNvPr>
          <p:cNvGrpSpPr/>
          <p:nvPr/>
        </p:nvGrpSpPr>
        <p:grpSpPr>
          <a:xfrm>
            <a:off x="6537302" y="4593095"/>
            <a:ext cx="288032" cy="297740"/>
            <a:chOff x="1200151" y="2789767"/>
            <a:chExt cx="477340" cy="38949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0" name="Freeform 93">
              <a:extLst>
                <a:ext uri="{FF2B5EF4-FFF2-40B4-BE49-F238E27FC236}">
                  <a16:creationId xmlns:a16="http://schemas.microsoft.com/office/drawing/2014/main" id="{4923C631-492B-40C3-8C71-218BC555D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789767"/>
              <a:ext cx="193688" cy="165111"/>
            </a:xfrm>
            <a:custGeom>
              <a:avLst/>
              <a:gdLst>
                <a:gd name="T0" fmla="*/ 0 w 183"/>
                <a:gd name="T1" fmla="*/ 41 h 156"/>
                <a:gd name="T2" fmla="*/ 98 w 183"/>
                <a:gd name="T3" fmla="*/ 41 h 156"/>
                <a:gd name="T4" fmla="*/ 98 w 183"/>
                <a:gd name="T5" fmla="*/ 0 h 156"/>
                <a:gd name="T6" fmla="*/ 183 w 183"/>
                <a:gd name="T7" fmla="*/ 79 h 156"/>
                <a:gd name="T8" fmla="*/ 98 w 183"/>
                <a:gd name="T9" fmla="*/ 156 h 156"/>
                <a:gd name="T10" fmla="*/ 98 w 183"/>
                <a:gd name="T11" fmla="*/ 117 h 156"/>
                <a:gd name="T12" fmla="*/ 29 w 183"/>
                <a:gd name="T1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6">
                  <a:moveTo>
                    <a:pt x="0" y="41"/>
                  </a:moveTo>
                  <a:lnTo>
                    <a:pt x="98" y="41"/>
                  </a:lnTo>
                  <a:lnTo>
                    <a:pt x="98" y="0"/>
                  </a:lnTo>
                  <a:lnTo>
                    <a:pt x="183" y="79"/>
                  </a:lnTo>
                  <a:lnTo>
                    <a:pt x="98" y="156"/>
                  </a:lnTo>
                  <a:lnTo>
                    <a:pt x="98" y="117"/>
                  </a:lnTo>
                  <a:lnTo>
                    <a:pt x="29" y="117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4">
              <a:extLst>
                <a:ext uri="{FF2B5EF4-FFF2-40B4-BE49-F238E27FC236}">
                  <a16:creationId xmlns:a16="http://schemas.microsoft.com/office/drawing/2014/main" id="{D699CF3F-AE26-407A-8E52-21F654C0D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387" y="2883965"/>
              <a:ext cx="183104" cy="141826"/>
            </a:xfrm>
            <a:custGeom>
              <a:avLst/>
              <a:gdLst>
                <a:gd name="T0" fmla="*/ 0 w 173"/>
                <a:gd name="T1" fmla="*/ 38 h 134"/>
                <a:gd name="T2" fmla="*/ 95 w 173"/>
                <a:gd name="T3" fmla="*/ 38 h 134"/>
                <a:gd name="T4" fmla="*/ 95 w 173"/>
                <a:gd name="T5" fmla="*/ 0 h 134"/>
                <a:gd name="T6" fmla="*/ 173 w 173"/>
                <a:gd name="T7" fmla="*/ 67 h 134"/>
                <a:gd name="T8" fmla="*/ 95 w 173"/>
                <a:gd name="T9" fmla="*/ 134 h 134"/>
                <a:gd name="T10" fmla="*/ 95 w 173"/>
                <a:gd name="T11" fmla="*/ 95 h 134"/>
                <a:gd name="T12" fmla="*/ 57 w 173"/>
                <a:gd name="T13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34">
                  <a:moveTo>
                    <a:pt x="0" y="38"/>
                  </a:moveTo>
                  <a:lnTo>
                    <a:pt x="95" y="38"/>
                  </a:lnTo>
                  <a:lnTo>
                    <a:pt x="95" y="0"/>
                  </a:lnTo>
                  <a:lnTo>
                    <a:pt x="173" y="67"/>
                  </a:lnTo>
                  <a:lnTo>
                    <a:pt x="95" y="134"/>
                  </a:lnTo>
                  <a:lnTo>
                    <a:pt x="95" y="95"/>
                  </a:lnTo>
                  <a:lnTo>
                    <a:pt x="57" y="95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95">
              <a:extLst>
                <a:ext uri="{FF2B5EF4-FFF2-40B4-BE49-F238E27FC236}">
                  <a16:creationId xmlns:a16="http://schemas.microsoft.com/office/drawing/2014/main" id="{AB80800E-1C57-408B-AEB7-29A3D709E4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0370" y="2873381"/>
              <a:ext cx="7303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96">
              <a:extLst>
                <a:ext uri="{FF2B5EF4-FFF2-40B4-BE49-F238E27FC236}">
                  <a16:creationId xmlns:a16="http://schemas.microsoft.com/office/drawing/2014/main" id="{8FE5A899-F606-42FD-9A17-0583A278DE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151" y="2873381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97">
              <a:extLst>
                <a:ext uri="{FF2B5EF4-FFF2-40B4-BE49-F238E27FC236}">
                  <a16:creationId xmlns:a16="http://schemas.microsoft.com/office/drawing/2014/main" id="{B410F7CF-8DC3-4FDE-A58A-97C3502628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3400" y="3045900"/>
              <a:ext cx="80439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98">
              <a:extLst>
                <a:ext uri="{FF2B5EF4-FFF2-40B4-BE49-F238E27FC236}">
                  <a16:creationId xmlns:a16="http://schemas.microsoft.com/office/drawing/2014/main" id="{E5D66C35-8A38-404B-8AE0-C18B1018C1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000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99">
              <a:extLst>
                <a:ext uri="{FF2B5EF4-FFF2-40B4-BE49-F238E27FC236}">
                  <a16:creationId xmlns:a16="http://schemas.microsoft.com/office/drawing/2014/main" id="{6FE23D11-9E66-4715-8847-EFF133E149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045900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100">
              <a:extLst>
                <a:ext uri="{FF2B5EF4-FFF2-40B4-BE49-F238E27FC236}">
                  <a16:creationId xmlns:a16="http://schemas.microsoft.com/office/drawing/2014/main" id="{5402AAAE-F995-4F75-96F5-A8D9A11B9D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106229"/>
              <a:ext cx="20110" cy="0"/>
            </a:xfrm>
            <a:prstGeom prst="line">
              <a:avLst/>
            </a:pr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01">
              <a:extLst>
                <a:ext uri="{FF2B5EF4-FFF2-40B4-BE49-F238E27FC236}">
                  <a16:creationId xmlns:a16="http://schemas.microsoft.com/office/drawing/2014/main" id="{60F45F0D-CE1F-4230-A21E-F7752BB6E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944294"/>
              <a:ext cx="304820" cy="234966"/>
            </a:xfrm>
            <a:custGeom>
              <a:avLst/>
              <a:gdLst>
                <a:gd name="T0" fmla="*/ 79 w 288"/>
                <a:gd name="T1" fmla="*/ 57 h 222"/>
                <a:gd name="T2" fmla="*/ 174 w 288"/>
                <a:gd name="T3" fmla="*/ 57 h 222"/>
                <a:gd name="T4" fmla="*/ 174 w 288"/>
                <a:gd name="T5" fmla="*/ 0 h 222"/>
                <a:gd name="T6" fmla="*/ 288 w 288"/>
                <a:gd name="T7" fmla="*/ 105 h 222"/>
                <a:gd name="T8" fmla="*/ 174 w 288"/>
                <a:gd name="T9" fmla="*/ 222 h 222"/>
                <a:gd name="T10" fmla="*/ 174 w 288"/>
                <a:gd name="T11" fmla="*/ 153 h 222"/>
                <a:gd name="T12" fmla="*/ 0 w 288"/>
                <a:gd name="T13" fmla="*/ 15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222">
                  <a:moveTo>
                    <a:pt x="79" y="57"/>
                  </a:moveTo>
                  <a:lnTo>
                    <a:pt x="174" y="57"/>
                  </a:lnTo>
                  <a:lnTo>
                    <a:pt x="174" y="0"/>
                  </a:lnTo>
                  <a:lnTo>
                    <a:pt x="288" y="105"/>
                  </a:lnTo>
                  <a:lnTo>
                    <a:pt x="174" y="222"/>
                  </a:lnTo>
                  <a:lnTo>
                    <a:pt x="174" y="153"/>
                  </a:lnTo>
                  <a:lnTo>
                    <a:pt x="0" y="153"/>
                  </a:lnTo>
                </a:path>
              </a:pathLst>
            </a:custGeom>
            <a:grpFill/>
            <a:ln w="15875" cap="rnd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BF82262-8D92-4DE7-BA87-ACFCB8D2A5BC}"/>
              </a:ext>
            </a:extLst>
          </p:cNvPr>
          <p:cNvPicPr/>
          <p:nvPr/>
        </p:nvPicPr>
        <p:blipFill rotWithShape="1">
          <a:blip r:embed="rId3"/>
          <a:srcRect t="4542" b="4006"/>
          <a:stretch/>
        </p:blipFill>
        <p:spPr>
          <a:xfrm>
            <a:off x="1007081" y="1598215"/>
            <a:ext cx="4660583" cy="231707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4B4E5C6-5061-4CBF-9335-802E09FC8E39}"/>
              </a:ext>
            </a:extLst>
          </p:cNvPr>
          <p:cNvSpPr txBox="1"/>
          <p:nvPr/>
        </p:nvSpPr>
        <p:spPr>
          <a:xfrm>
            <a:off x="576230" y="3934812"/>
            <a:ext cx="59009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(*) NB : accès direct </a:t>
            </a:r>
            <a:r>
              <a:rPr lang="fr-FR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 processus de signature papier si critère inéligibilité SED </a:t>
            </a:r>
            <a:r>
              <a:rPr lang="fr-FR" sz="1100" dirty="0">
                <a:solidFill>
                  <a:schemeClr val="tx1"/>
                </a:solidFill>
              </a:rPr>
              <a:t>(</a:t>
            </a:r>
            <a:r>
              <a:rPr lang="fr-FR" sz="1100" dirty="0" err="1">
                <a:solidFill>
                  <a:schemeClr val="tx1"/>
                </a:solidFill>
                <a:hlinkClick r:id="rId4" action="ppaction://hlinksldjump"/>
              </a:rPr>
              <a:t>cf</a:t>
            </a:r>
            <a:r>
              <a:rPr lang="fr-FR" sz="1100" dirty="0">
                <a:solidFill>
                  <a:schemeClr val="tx1"/>
                </a:solidFill>
                <a:hlinkClick r:id="rId4" action="ppaction://hlinksldjump"/>
              </a:rPr>
              <a:t> page 3</a:t>
            </a:r>
            <a:r>
              <a:rPr lang="fr-FR" sz="1100" dirty="0">
                <a:solidFill>
                  <a:schemeClr val="tx1"/>
                </a:solidFill>
              </a:rPr>
              <a:t>)</a:t>
            </a:r>
            <a:r>
              <a:rPr lang="fr-FR" sz="1100" dirty="0"/>
              <a:t> 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EC3598-45B1-4E99-88EF-FA4EE1C5A2EF}"/>
              </a:ext>
            </a:extLst>
          </p:cNvPr>
          <p:cNvSpPr/>
          <p:nvPr/>
        </p:nvSpPr>
        <p:spPr>
          <a:xfrm>
            <a:off x="576230" y="1206242"/>
            <a:ext cx="57406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Choisir le mode de signature puis cliquer sur le bouton «Envoyer pour signature »*</a:t>
            </a:r>
            <a:endParaRPr lang="fr-FR" sz="1200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D1F32127-1881-433F-860E-25D1004C892C}"/>
              </a:ext>
            </a:extLst>
          </p:cNvPr>
          <p:cNvSpPr txBox="1">
            <a:spLocks/>
          </p:cNvSpPr>
          <p:nvPr/>
        </p:nvSpPr>
        <p:spPr>
          <a:xfrm>
            <a:off x="883197" y="618113"/>
            <a:ext cx="8367561" cy="38965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>
                <a:solidFill>
                  <a:srgbClr val="B24388"/>
                </a:solidFill>
                <a:latin typeface="Montserrat SemiBold" panose="00000700000000000000" pitchFamily="50" charset="0"/>
                <a:cs typeface="Arial"/>
              </a:rPr>
              <a:t>Message d’erreur « Erreur lors de la récupération des informations du contrat pour la mise à jour du dossier de vente  » </a:t>
            </a:r>
          </a:p>
        </p:txBody>
      </p:sp>
    </p:spTree>
    <p:extLst>
      <p:ext uri="{BB962C8B-B14F-4D97-AF65-F5344CB8AC3E}">
        <p14:creationId xmlns:p14="http://schemas.microsoft.com/office/powerpoint/2010/main" val="2626753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8E9D5-6EBA-4F7E-B133-DAA24EF56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Déclaration d’incident SUN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44BC68-6214-4D7B-9323-8135A1F0FB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/>
              <a:t>Pour toute anomalie non régularisée à partir des consignes et/ou messages non connus, il convient de saisir un incident sur SUN ( </a:t>
            </a:r>
            <a:r>
              <a:rPr lang="fr-FR">
                <a:hlinkClick r:id="rId2"/>
              </a:rPr>
              <a:t>lien</a:t>
            </a:r>
            <a:r>
              <a:rPr lang="fr-FR"/>
              <a:t> ) en indiquant un maximum de précisions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232054-105B-4500-B142-EA42BE3D9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544" y="2139702"/>
            <a:ext cx="3318510" cy="229362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F5FFF1A-8034-46B0-850D-8277ED6A150A}"/>
              </a:ext>
            </a:extLst>
          </p:cNvPr>
          <p:cNvSpPr txBox="1"/>
          <p:nvPr/>
        </p:nvSpPr>
        <p:spPr>
          <a:xfrm>
            <a:off x="539552" y="1090594"/>
            <a:ext cx="3746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800"/>
              <a:t>Identifiant du conseiller  : </a:t>
            </a:r>
            <a:r>
              <a:rPr lang="fr-FR" sz="800" err="1"/>
              <a:t>Axxxxx</a:t>
            </a:r>
            <a:endParaRPr lang="fr-FR" sz="8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800"/>
              <a:t>Date et heure de l’anomalie rencontrée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800"/>
              <a:t>Copies d’écran avec si possible les écrans précédents celui de l’anomalie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800"/>
              <a:t>……..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800"/>
              <a:t>Indications principales dans le masque initial</a:t>
            </a:r>
          </a:p>
          <a:p>
            <a:endParaRPr lang="fr-FR" sz="800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01694A9C-455A-44B9-BBA8-BD862AD37F6F}"/>
              </a:ext>
            </a:extLst>
          </p:cNvPr>
          <p:cNvCxnSpPr/>
          <p:nvPr/>
        </p:nvCxnSpPr>
        <p:spPr>
          <a:xfrm>
            <a:off x="1979712" y="1851670"/>
            <a:ext cx="144016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31ED6872-9324-42C0-B7F1-2D06C3F5B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789" y="4558987"/>
            <a:ext cx="304826" cy="31701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FDE93EE-2ADB-4B9E-92FC-715A5B763BD5}"/>
              </a:ext>
            </a:extLst>
          </p:cNvPr>
          <p:cNvSpPr/>
          <p:nvPr/>
        </p:nvSpPr>
        <p:spPr>
          <a:xfrm>
            <a:off x="6854615" y="4636356"/>
            <a:ext cx="21098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>
                <a:hlinkClick r:id="rId5" action="ppaction://hlinksldjump"/>
              </a:rPr>
              <a:t>Retourner au tableau « Que dois je faire »</a:t>
            </a:r>
            <a:endParaRPr lang="fr-FR" sz="800"/>
          </a:p>
        </p:txBody>
      </p:sp>
    </p:spTree>
    <p:extLst>
      <p:ext uri="{BB962C8B-B14F-4D97-AF65-F5344CB8AC3E}">
        <p14:creationId xmlns:p14="http://schemas.microsoft.com/office/powerpoint/2010/main" val="84024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407100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864B8423E9F44894C507641E96A424" ma:contentTypeVersion="11" ma:contentTypeDescription="Create a new document." ma:contentTypeScope="" ma:versionID="22eba1ba294d366a0199da7877c85f68">
  <xsd:schema xmlns:xsd="http://www.w3.org/2001/XMLSchema" xmlns:xs="http://www.w3.org/2001/XMLSchema" xmlns:p="http://schemas.microsoft.com/office/2006/metadata/properties" xmlns:ns2="774f781d-2148-418f-a1f2-f8e8d29e9a43" xmlns:ns3="67bdc4c5-3a75-4025-bd2f-c6168e959aa8" targetNamespace="http://schemas.microsoft.com/office/2006/metadata/properties" ma:root="true" ma:fieldsID="f77566db72c8794f4cb1b7c42e34bdb0" ns2:_="" ns3:_="">
    <xsd:import namespace="774f781d-2148-418f-a1f2-f8e8d29e9a43"/>
    <xsd:import namespace="67bdc4c5-3a75-4025-bd2f-c6168e959a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4f781d-2148-418f-a1f2-f8e8d29e9a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bdc4c5-3a75-4025-bd2f-c6168e959aa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6BC6DF-C5A3-4E39-AC86-B86336643CEF}">
  <ds:schemaRefs>
    <ds:schemaRef ds:uri="67bdc4c5-3a75-4025-bd2f-c6168e959aa8"/>
    <ds:schemaRef ds:uri="774f781d-2148-418f-a1f2-f8e8d29e9a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604AC50-A577-46D0-8B9F-6D3C9D53AFF5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74f781d-2148-418f-a1f2-f8e8d29e9a43"/>
    <ds:schemaRef ds:uri="http://purl.org/dc/terms/"/>
    <ds:schemaRef ds:uri="http://schemas.openxmlformats.org/package/2006/metadata/core-properties"/>
    <ds:schemaRef ds:uri="67bdc4c5-3a75-4025-bd2f-c6168e959aa8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4F92E1FF-FD4B-412B-9F47-1903965267F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48</TotalTime>
  <Words>2438</Words>
  <Application>Microsoft Office PowerPoint</Application>
  <PresentationFormat>Affichage à l'écran (16:9)</PresentationFormat>
  <Paragraphs>301</Paragraphs>
  <Slides>23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5" baseType="lpstr">
      <vt:lpstr>Calibri</vt:lpstr>
      <vt:lpstr>Courier New</vt:lpstr>
      <vt:lpstr>Symbol</vt:lpstr>
      <vt:lpstr>Cabin Condensed</vt:lpstr>
      <vt:lpstr>Montserrat SemiBold</vt:lpstr>
      <vt:lpstr>Montserrat ExtraBold</vt:lpstr>
      <vt:lpstr>Arial Narrow</vt:lpstr>
      <vt:lpstr>Cambria Math</vt:lpstr>
      <vt:lpstr>Poppins bold</vt:lpstr>
      <vt:lpstr>Wingdings</vt:lpstr>
      <vt:lpstr>Arial</vt:lpstr>
      <vt:lpstr>Groupe BPCE</vt:lpstr>
      <vt:lpstr>Protection Homme Clé </vt:lpstr>
      <vt:lpstr>Présentation PowerPoint</vt:lpstr>
      <vt:lpstr>Présentation PowerPoint</vt:lpstr>
      <vt:lpstr>Consignes aux Etablissements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Consignes aux Etablissements</vt:lpstr>
      <vt:lpstr> Consignes aux Etablissements 1/5     </vt:lpstr>
      <vt:lpstr> Consignes aux Etablissements 2/5     </vt:lpstr>
      <vt:lpstr> Consignes aux Etablissements 3/5     </vt:lpstr>
      <vt:lpstr> Consignes aux Etablissements 4/5     </vt:lpstr>
      <vt:lpstr> Consignes aux Etablissements 5/5     </vt:lpstr>
      <vt:lpstr>Consignes aux Etablissements    </vt:lpstr>
      <vt:lpstr>Présentation PowerPoint</vt:lpstr>
      <vt:lpstr>Présentation PowerPoint</vt:lpstr>
      <vt:lpstr>Présentation PowerPoint</vt:lpstr>
      <vt:lpstr>Déclaration d’incident SUN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YOLLANT GAELLE</dc:creator>
  <cp:keywords/>
  <dc:description/>
  <cp:lastModifiedBy>LE RESTE STEPHANIE</cp:lastModifiedBy>
  <cp:revision>134</cp:revision>
  <cp:lastPrinted>2017-11-27T10:18:19Z</cp:lastPrinted>
  <dcterms:created xsi:type="dcterms:W3CDTF">2019-06-12T14:27:27Z</dcterms:created>
  <dcterms:modified xsi:type="dcterms:W3CDTF">2023-01-23T17:30:46Z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0x010100D4864B8423E9F44894C507641E96A424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2022-12-19T15:16:52Z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