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sldIdLst>
    <p:sldId id="256" r:id="rId6"/>
    <p:sldId id="266" r:id="rId7"/>
    <p:sldId id="1670" r:id="rId8"/>
    <p:sldId id="1671" r:id="rId9"/>
    <p:sldId id="267" r:id="rId10"/>
    <p:sldId id="271" r:id="rId11"/>
    <p:sldId id="272" r:id="rId12"/>
    <p:sldId id="273" r:id="rId13"/>
    <p:sldId id="274" r:id="rId14"/>
    <p:sldId id="275" r:id="rId15"/>
    <p:sldId id="276" r:id="rId16"/>
    <p:sldId id="1668" r:id="rId17"/>
    <p:sldId id="1672" r:id="rId18"/>
    <p:sldId id="1669"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1632"/>
    <a:srgbClr val="F9CACC"/>
    <a:srgbClr val="CDBBD5"/>
    <a:srgbClr val="C2FCFB"/>
    <a:srgbClr val="F2F2F2"/>
    <a:srgbClr val="000000"/>
    <a:srgbClr val="FBDCDD"/>
    <a:srgbClr val="EC1B24"/>
    <a:srgbClr val="E7302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265" autoAdjust="0"/>
  </p:normalViewPr>
  <p:slideViewPr>
    <p:cSldViewPr snapToGrid="0">
      <p:cViewPr varScale="1">
        <p:scale>
          <a:sx n="107" d="100"/>
          <a:sy n="107" d="100"/>
        </p:scale>
        <p:origin x="10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1587A7-B904-4B86-BE4B-D07DB3167260}" type="datetimeFigureOut">
              <a:rPr lang="fr-FR" smtClean="0"/>
              <a:t>23/11/2022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7E5B4A-1B5C-44DF-BD46-3AFB17B3CE4C}" type="slidenum">
              <a:rPr lang="fr-FR" smtClean="0"/>
              <a:t>‹N°›</a:t>
            </a:fld>
            <a:endParaRPr lang="fr-FR"/>
          </a:p>
        </p:txBody>
      </p:sp>
    </p:spTree>
    <p:extLst>
      <p:ext uri="{BB962C8B-B14F-4D97-AF65-F5344CB8AC3E}">
        <p14:creationId xmlns:p14="http://schemas.microsoft.com/office/powerpoint/2010/main" val="210612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100" dirty="0">
              <a:solidFill>
                <a:schemeClr val="tx1"/>
              </a:solidFill>
              <a:latin typeface="+mn-lt"/>
            </a:endParaRPr>
          </a:p>
        </p:txBody>
      </p:sp>
    </p:spTree>
    <p:extLst>
      <p:ext uri="{BB962C8B-B14F-4D97-AF65-F5344CB8AC3E}">
        <p14:creationId xmlns:p14="http://schemas.microsoft.com/office/powerpoint/2010/main" val="202326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t>Autres dérogations :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100" dirty="0"/>
              <a:t>Véhicules spécialement aménagés pour le transport des animaux vivants dans le cadre d’une activité économique ou sportive de compétition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100" dirty="0"/>
              <a:t>Les véhicules dont le propriétaire est convoqué par un service de l'Etat pour le contrôle de son véhicule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Convois exceptionnels munis d’une autorisation préfectorale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affectés à la distribution des denrées alimentaires en circuit court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spécifiques dont les caractéristiques ne permettent pas un remplacement par un véhicule présentant des caractéristiques équivalentes respectant les restrictions sur le certificat de qualité de l’air (CQA), à condition que la carence du marché à proposer ce type de matériel soit démontrée par le demandeur et qu’il soit justifié que les caractéristiques en cause soient indispensables ou de nature expérimentale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des associations d’utilité publique à but non-lucratif (liste définie par la Préfecture du Bas-Rhin)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utilisés dans le cadre d’évènements ou de manifestations de type festif, économique, sportif ou culturel, faisant l’objet d’une autorisation d’utilisation du domaine public et ce pour la durée de l’évènement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des </a:t>
            </a:r>
            <a:r>
              <a:rPr lang="fr-FR" dirty="0" err="1"/>
              <a:t>professionnels·les</a:t>
            </a:r>
            <a:r>
              <a:rPr lang="fr-FR" dirty="0"/>
              <a:t> du déménagement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des entreprises en procédure de sauvegarde ou en situation de cessation de paiement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Véhicules transportant une personne suivant des traitements médicaux lourds dans le cadre des rendez-vous médicaux dédiés à ces traitements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dirty="0"/>
          </a:p>
        </p:txBody>
      </p:sp>
    </p:spTree>
    <p:extLst>
      <p:ext uri="{BB962C8B-B14F-4D97-AF65-F5344CB8AC3E}">
        <p14:creationId xmlns:p14="http://schemas.microsoft.com/office/powerpoint/2010/main" val="3464587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Dérogation valable pour une durée d'un an reconductible 2 fois :</a:t>
            </a:r>
          </a:p>
          <a:p>
            <a:pPr marL="171450" indent="-171450">
              <a:buFont typeface="Arial" panose="020B0604020202020204" pitchFamily="34" charset="0"/>
              <a:buChar char="•"/>
            </a:pPr>
            <a:r>
              <a:rPr lang="fr-FR" dirty="0"/>
              <a:t>Personne souffrant d’une affection de longue durée</a:t>
            </a:r>
          </a:p>
          <a:p>
            <a:pPr marL="171450" indent="-171450">
              <a:buFont typeface="Arial" panose="020B0604020202020204" pitchFamily="34" charset="0"/>
              <a:buChar char="•"/>
            </a:pPr>
            <a:r>
              <a:rPr lang="fr-FR" dirty="0"/>
              <a:t>En attente de livraison d’un véhicule électrique, à hydrogène ou à moteur de classe </a:t>
            </a:r>
            <a:r>
              <a:rPr lang="fr-FR" dirty="0" err="1"/>
              <a:t>CRIT’Air</a:t>
            </a:r>
            <a:r>
              <a:rPr lang="fr-FR" dirty="0"/>
              <a:t> 1 ou 2 </a:t>
            </a:r>
          </a:p>
          <a:p>
            <a:pPr marL="171450" indent="-171450">
              <a:buFont typeface="Arial" panose="020B0604020202020204" pitchFamily="34" charset="0"/>
              <a:buChar char="•"/>
            </a:pPr>
            <a:r>
              <a:rPr lang="fr-FR" dirty="0"/>
              <a:t>Commerçants ambulants non sédentaires</a:t>
            </a:r>
          </a:p>
          <a:p>
            <a:pPr marL="171450" indent="-171450">
              <a:buFont typeface="Arial" panose="020B0604020202020204" pitchFamily="34" charset="0"/>
              <a:buChar char="•"/>
            </a:pPr>
            <a:r>
              <a:rPr lang="fr-FR" dirty="0"/>
              <a:t>Livraisons des producteurs locaux justifiant d’une activité agricole</a:t>
            </a:r>
          </a:p>
          <a:p>
            <a:pPr marL="171450" indent="-171450">
              <a:buFont typeface="Arial" panose="020B0604020202020204" pitchFamily="34" charset="0"/>
              <a:buChar char="•"/>
            </a:pPr>
            <a:r>
              <a:rPr lang="fr-FR" dirty="0"/>
              <a:t>Convocation par un service de l’État pour le contrôle de son véhicule</a:t>
            </a:r>
          </a:p>
          <a:p>
            <a:pPr marL="171450" indent="-171450">
              <a:buFont typeface="Arial" panose="020B0604020202020204" pitchFamily="34" charset="0"/>
              <a:buChar char="•"/>
            </a:pPr>
            <a:r>
              <a:rPr lang="fr-FR" dirty="0"/>
              <a:t>Service public</a:t>
            </a:r>
          </a:p>
          <a:p>
            <a:pPr marL="171450" indent="-171450">
              <a:buFont typeface="Arial" panose="020B0604020202020204" pitchFamily="34" charset="0"/>
              <a:buChar char="•"/>
            </a:pPr>
            <a:r>
              <a:rPr lang="fr-FR" dirty="0"/>
              <a:t>Evénements ou manifestations de type festif, économique, sportif ou culturel</a:t>
            </a:r>
          </a:p>
          <a:p>
            <a:pPr marL="171450" indent="-171450">
              <a:buFont typeface="Arial" panose="020B0604020202020204" pitchFamily="34" charset="0"/>
              <a:buChar char="•"/>
            </a:pPr>
            <a:r>
              <a:rPr lang="fr-FR" dirty="0"/>
              <a:t>Tournages cinématographiques</a:t>
            </a:r>
          </a:p>
          <a:p>
            <a:pPr marL="171450" indent="-171450">
              <a:buFont typeface="Arial" panose="020B0604020202020204" pitchFamily="34" charset="0"/>
              <a:buChar char="•"/>
            </a:pPr>
            <a:r>
              <a:rPr lang="fr-FR" dirty="0"/>
              <a:t>Opérations de déménagement</a:t>
            </a:r>
          </a:p>
          <a:p>
            <a:pPr marL="171450" indent="-171450">
              <a:buFont typeface="Arial" panose="020B0604020202020204" pitchFamily="34" charset="0"/>
              <a:buChar char="•"/>
            </a:pPr>
            <a:r>
              <a:rPr lang="fr-FR" dirty="0"/>
              <a:t>Soins à la personne ou d’aide à domicile</a:t>
            </a:r>
          </a:p>
          <a:p>
            <a:pPr marL="171450" indent="-171450">
              <a:buFont typeface="Arial" panose="020B0604020202020204" pitchFamily="34" charset="0"/>
              <a:buChar char="•"/>
            </a:pPr>
            <a:r>
              <a:rPr lang="fr-FR" dirty="0"/>
              <a:t>Transport de raisins au cours des vendanges vers un pressoir situé dans la </a:t>
            </a:r>
            <a:r>
              <a:rPr lang="fr-FR" dirty="0" err="1"/>
              <a:t>ZFEm</a:t>
            </a:r>
            <a:endParaRPr lang="fr-FR" dirty="0"/>
          </a:p>
          <a:p>
            <a:pPr marL="171450" indent="-171450">
              <a:buFont typeface="Arial" panose="020B0604020202020204" pitchFamily="34" charset="0"/>
              <a:buChar char="•"/>
            </a:pPr>
            <a:r>
              <a:rPr lang="fr-FR" dirty="0"/>
              <a:t>Véhicules à valeur patrimoniale</a:t>
            </a:r>
          </a:p>
          <a:p>
            <a:pPr marL="171450" indent="-171450">
              <a:buFont typeface="Arial" panose="020B0604020202020204" pitchFamily="34" charset="0"/>
              <a:buChar char="•"/>
            </a:pPr>
            <a:r>
              <a:rPr lang="fr-FR" dirty="0"/>
              <a:t>Procédure de redressement judiciaire</a:t>
            </a:r>
          </a:p>
        </p:txBody>
      </p:sp>
    </p:spTree>
    <p:extLst>
      <p:ext uri="{BB962C8B-B14F-4D97-AF65-F5344CB8AC3E}">
        <p14:creationId xmlns:p14="http://schemas.microsoft.com/office/powerpoint/2010/main" val="5479040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a:prstGeom prst="rect">
            <a:avLst/>
          </a:prstGeo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 titre</a:t>
            </a:r>
          </a:p>
        </p:txBody>
      </p:sp>
      <p:sp>
        <p:nvSpPr>
          <p:cNvPr id="13" name="Espace réservé du texte 12"/>
          <p:cNvSpPr>
            <a:spLocks noGrp="1"/>
          </p:cNvSpPr>
          <p:nvPr userDrawn="1">
            <p:ph type="body" sz="quarter" idx="10" hasCustomPrompt="1"/>
          </p:nvPr>
        </p:nvSpPr>
        <p:spPr>
          <a:xfrm>
            <a:off x="2230015" y="4987266"/>
            <a:ext cx="7893700" cy="304887"/>
          </a:xfrm>
          <a:prstGeom prst="rect">
            <a:avLst/>
          </a:prstGeo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TITRE DE MA PRESENTATION</a:t>
            </a:r>
          </a:p>
        </p:txBody>
      </p:sp>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9" name="Rectangle 28"/>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a:prstGeom prst="rect">
            <a:avLst/>
          </a:prstGeo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7703" t="29642" r="64881" b="44552"/>
          <a:stretch/>
        </p:blipFill>
        <p:spPr>
          <a:xfrm>
            <a:off x="11265489" y="6231194"/>
            <a:ext cx="426482" cy="446740"/>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0" name="Rectangle 9"/>
          <p:cNvSpPr/>
          <p:nvPr userDrawn="1"/>
        </p:nvSpPr>
        <p:spPr>
          <a:xfrm>
            <a:off x="515938" y="0"/>
            <a:ext cx="268019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3716163" y="1779052"/>
            <a:ext cx="7620201" cy="4023689"/>
          </a:xfrm>
          <a:prstGeom prst="rect">
            <a:avLst/>
          </a:prstGeom>
        </p:spPr>
        <p:txBody>
          <a:bodyPr/>
          <a:lstStyle>
            <a:lvl1pPr marL="514350" indent="-514350">
              <a:spcAft>
                <a:spcPts val="600"/>
              </a:spcAft>
              <a:buAutoNum type="arabicPeriod"/>
              <a:defRPr sz="1800"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020752" y="1779052"/>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157487" y="4163981"/>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159508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388669"/>
            <a:ext cx="10980738" cy="4848620"/>
          </a:xfrm>
          <a:prstGeom prst="rect">
            <a:avLst/>
          </a:prstGeom>
        </p:spPr>
        <p:txBody>
          <a:bodyPr/>
          <a:lstStyle>
            <a:lvl1pPr marL="216000" indent="-216000">
              <a:lnSpc>
                <a:spcPct val="100000"/>
              </a:lnSpc>
              <a:spcBef>
                <a:spcPts val="600"/>
              </a:spcBef>
              <a:spcAft>
                <a:spcPts val="0"/>
              </a:spcAft>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spcAft>
                <a:spcPts val="1200"/>
              </a:spcAft>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927000" indent="0">
              <a:lnSpc>
                <a:spcPct val="100000"/>
              </a:lnSpc>
              <a:spcBef>
                <a:spcPts val="600"/>
              </a:spcBef>
              <a:spcAft>
                <a:spcPts val="1200"/>
              </a:spcAft>
              <a:buClr>
                <a:schemeClr val="accent4">
                  <a:lumMod val="75000"/>
                </a:schemeClr>
              </a:buClr>
              <a:buFont typeface="Wingdings" panose="05000000000000000000" pitchFamily="2" charset="2"/>
              <a:buNone/>
              <a:defRPr sz="1200">
                <a:solidFill>
                  <a:schemeClr val="tx1">
                    <a:lumMod val="75000"/>
                    <a:lumOff val="25000"/>
                  </a:schemeClr>
                </a:solidFill>
              </a:defRPr>
            </a:lvl3pPr>
            <a:lvl4pPr marL="1657350" indent="-216000">
              <a:lnSpc>
                <a:spcPct val="100000"/>
              </a:lnSpc>
              <a:spcBef>
                <a:spcPts val="600"/>
              </a:spcBef>
              <a:spcAft>
                <a:spcPts val="1200"/>
              </a:spcAft>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spcAft>
                <a:spcPts val="1200"/>
              </a:spcAft>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Première idée</a:t>
            </a:r>
          </a:p>
          <a:p>
            <a:pPr lvl="0"/>
            <a:r>
              <a:rPr lang="fr-FR" dirty="0"/>
              <a:t>Deuxième idée </a:t>
            </a:r>
          </a:p>
          <a:p>
            <a:pPr lvl="0"/>
            <a:r>
              <a:rPr lang="fr-FR" dirty="0"/>
              <a:t>Troisième idée </a:t>
            </a:r>
          </a:p>
          <a:p>
            <a:pPr lvl="0"/>
            <a:r>
              <a:rPr lang="fr-FR" dirty="0"/>
              <a:t>Quatrième idée </a:t>
            </a:r>
          </a:p>
        </p:txBody>
      </p:sp>
      <p:sp>
        <p:nvSpPr>
          <p:cNvPr id="5" name="Espace réservé du texte 4"/>
          <p:cNvSpPr>
            <a:spLocks noGrp="1"/>
          </p:cNvSpPr>
          <p:nvPr>
            <p:ph type="body" sz="quarter" idx="12" hasCustomPrompt="1"/>
          </p:nvPr>
        </p:nvSpPr>
        <p:spPr>
          <a:xfrm>
            <a:off x="695325" y="464148"/>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partie</a:t>
            </a:r>
          </a:p>
        </p:txBody>
      </p:sp>
      <p:sp>
        <p:nvSpPr>
          <p:cNvPr id="6" name="Rectangle 5"/>
          <p:cNvSpPr/>
          <p:nvPr userDrawn="1"/>
        </p:nvSpPr>
        <p:spPr>
          <a:xfrm>
            <a:off x="695325" y="1113809"/>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8943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a:spLocks noGrp="1"/>
          </p:cNvSpPr>
          <p:nvPr>
            <p:ph idx="17" hasCustomPrompt="1"/>
          </p:nvPr>
        </p:nvSpPr>
        <p:spPr>
          <a:xfrm>
            <a:off x="695325" y="1388669"/>
            <a:ext cx="10980738" cy="4860000"/>
          </a:xfrm>
          <a:prstGeom prst="rect">
            <a:avLst/>
          </a:prstGeom>
        </p:spPr>
        <p:txBody>
          <a:bodyPr/>
          <a:lstStyle>
            <a:lvl1pPr marL="216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720000"/>
          </a:xfrm>
          <a:prstGeom prst="rect">
            <a:avLst/>
          </a:prstGeom>
        </p:spPr>
        <p:txBody>
          <a:bodyPr anchor="ctr">
            <a:normAutofit/>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marL="0" marR="0" lvl="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a:pPr>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a:prstGeom prst="rect">
            <a:avLst/>
          </a:prstGeom>
        </p:spPr>
        <p:txBody>
          <a:bodyPr vert="horz" lIns="91440" tIns="45720" rIns="91440" bIns="45720" rtlCol="0" anchor="ctr">
            <a:noAutofit/>
          </a:bodyPr>
          <a:lstStyle>
            <a:lvl1pPr algn="r">
              <a:defRPr lang="fr-FR" sz="1200" b="1" dirty="0">
                <a:solidFill>
                  <a:schemeClr val="bg1">
                    <a:lumMod val="50000"/>
                  </a:schemeClr>
                </a:solidFill>
                <a:latin typeface="Arial Black" panose="020B0A04020102020204" pitchFamily="34" charset="0"/>
              </a:defRPr>
            </a:lvl1pPr>
          </a:lstStyle>
          <a:p>
            <a:pPr lvl="0" algn="r">
              <a:lnSpc>
                <a:spcPct val="90000"/>
              </a:lnSpc>
              <a:spcBef>
                <a:spcPts val="1000"/>
              </a:spcBef>
              <a:buClr>
                <a:schemeClr val="accent1"/>
              </a:buClr>
            </a:pPr>
            <a:r>
              <a:rPr lang="fr-FR" dirty="0"/>
              <a:t>Titre de la slide</a:t>
            </a:r>
          </a:p>
        </p:txBody>
      </p:sp>
      <p:sp>
        <p:nvSpPr>
          <p:cNvPr id="7" name="Rectangle 6"/>
          <p:cNvSpPr/>
          <p:nvPr userDrawn="1"/>
        </p:nvSpPr>
        <p:spPr>
          <a:xfrm>
            <a:off x="695325"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9"/>
          <p:cNvSpPr>
            <a:spLocks noGrp="1"/>
          </p:cNvSpPr>
          <p:nvPr>
            <p:ph type="body" sz="quarter" idx="16" hasCustomPrompt="1"/>
          </p:nvPr>
        </p:nvSpPr>
        <p:spPr>
          <a:xfrm>
            <a:off x="334912"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Tree>
    <p:extLst>
      <p:ext uri="{BB962C8B-B14F-4D97-AF65-F5344CB8AC3E}">
        <p14:creationId xmlns:p14="http://schemas.microsoft.com/office/powerpoint/2010/main" val="1756913260"/>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E +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a:prstGeom prst="rect">
            <a:avLst/>
          </a:prstGeo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568287" y="1388669"/>
            <a:ext cx="6107776" cy="4860000"/>
          </a:xfrm>
          <a:prstGeom prst="rect">
            <a:avLst/>
          </a:prstGeom>
        </p:spPr>
        <p:txBody>
          <a:bodyPr/>
          <a:lstStyle>
            <a:lvl1pPr marL="144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sp>
        <p:nvSpPr>
          <p:cNvPr id="13" name="Espace réservé du texte 4"/>
          <p:cNvSpPr>
            <a:spLocks noGrp="1"/>
          </p:cNvSpPr>
          <p:nvPr>
            <p:ph type="body" sz="quarter" idx="12" hasCustomPrompt="1"/>
          </p:nvPr>
        </p:nvSpPr>
        <p:spPr>
          <a:xfrm>
            <a:off x="5568287" y="464148"/>
            <a:ext cx="6107776" cy="719999"/>
          </a:xfrm>
          <a:prstGeom prst="rect">
            <a:avLst/>
          </a:prstGeom>
        </p:spPr>
        <p:txBody>
          <a:bodyPr anchor="ctr">
            <a:normAutofit/>
          </a:bodyPr>
          <a:lstStyle>
            <a:lvl1pPr>
              <a:spcBef>
                <a:spcPts val="0"/>
              </a:spcBef>
              <a:defRPr sz="18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6" name="Rectangle 15"/>
          <p:cNvSpPr/>
          <p:nvPr userDrawn="1"/>
        </p:nvSpPr>
        <p:spPr>
          <a:xfrm>
            <a:off x="5568287" y="1113808"/>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9"/>
          <p:cNvSpPr>
            <a:spLocks noGrp="1"/>
          </p:cNvSpPr>
          <p:nvPr>
            <p:ph type="body" sz="quarter" idx="16" hasCustomPrompt="1"/>
          </p:nvPr>
        </p:nvSpPr>
        <p:spPr>
          <a:xfrm>
            <a:off x="5207874" y="716147"/>
            <a:ext cx="216000" cy="216000"/>
          </a:xfrm>
          <a:prstGeom prst="rect">
            <a:avLst/>
          </a:prstGeom>
          <a:solidFill>
            <a:schemeClr val="accent4">
              <a:lumMod val="75000"/>
            </a:schemeClr>
          </a:solidFill>
        </p:spPr>
        <p:txBody>
          <a:bodyPr anchor="ctr">
            <a:noAutofit/>
          </a:bodyPr>
          <a:lstStyle>
            <a:lvl1pPr marL="0" indent="0" algn="ctr">
              <a:buNone/>
              <a:defRPr sz="1000" b="1">
                <a:solidFill>
                  <a:schemeClr val="bg1"/>
                </a:solidFill>
                <a:latin typeface="Arial Black" panose="020B0A04020102020204" pitchFamily="34" charset="0"/>
              </a:defRPr>
            </a:lvl1pPr>
          </a:lstStyle>
          <a:p>
            <a:pPr lvl="0"/>
            <a:r>
              <a:rPr lang="fr-FR" dirty="0"/>
              <a:t>N</a:t>
            </a:r>
          </a:p>
        </p:txBody>
      </p:sp>
      <p:sp>
        <p:nvSpPr>
          <p:cNvPr id="12" name="Espace réservé du texte 2"/>
          <p:cNvSpPr>
            <a:spLocks noGrp="1"/>
          </p:cNvSpPr>
          <p:nvPr>
            <p:ph type="body" sz="quarter" idx="14" hasCustomPrompt="1"/>
          </p:nvPr>
        </p:nvSpPr>
        <p:spPr>
          <a:xfrm>
            <a:off x="5568287" y="137054"/>
            <a:ext cx="6107776" cy="231246"/>
          </a:xfrm>
          <a:prstGeom prst="rect">
            <a:avLst/>
          </a:prstGeom>
        </p:spPr>
        <p:txBody>
          <a:bodyPr anchor="ct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UTRE">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p:cNvSpPr>
            <a:spLocks noGrp="1"/>
          </p:cNvSpPr>
          <p:nvPr>
            <p:ph type="body" sz="quarter" idx="14" hasCustomPrompt="1"/>
          </p:nvPr>
        </p:nvSpPr>
        <p:spPr>
          <a:xfrm>
            <a:off x="4376057" y="137054"/>
            <a:ext cx="7300006" cy="231246"/>
          </a:xfrm>
          <a:prstGeom prst="rect">
            <a:avLst/>
          </a:prstGeom>
        </p:spPr>
        <p:txBody>
          <a:bodyPr>
            <a:noAutofit/>
          </a:bodyPr>
          <a:lstStyle>
            <a:lvl1pPr algn="r">
              <a:defRPr sz="1200" b="1">
                <a:solidFill>
                  <a:schemeClr val="bg1">
                    <a:lumMod val="50000"/>
                  </a:schemeClr>
                </a:solidFill>
                <a:latin typeface="Arial Black" panose="020B0A04020102020204" pitchFamily="34" charset="0"/>
              </a:defRPr>
            </a:lvl1pPr>
          </a:lstStyle>
          <a:p>
            <a:pPr lvl="0"/>
            <a:r>
              <a:rPr lang="fr-FR" dirty="0"/>
              <a:t>Titre de la slide</a:t>
            </a:r>
          </a:p>
        </p:txBody>
      </p:sp>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8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96173" y="365126"/>
            <a:ext cx="10979890"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6" name="Image 5" descr="logoterritoiredavenir2.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7" name="Imag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0210" y="6467475"/>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82" r:id="rId3"/>
    <p:sldLayoutId id="2147483683" r:id="rId4"/>
    <p:sldLayoutId id="2147483656" r:id="rId5"/>
    <p:sldLayoutId id="2147483675" r:id="rId6"/>
    <p:sldLayoutId id="2147483681"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2.bin"/><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oleObject" Target="../embeddings/oleObject4.bin"/><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5.png"/><Relationship Id="rId3" Type="http://schemas.openxmlformats.org/officeDocument/2006/relationships/image" Target="../media/image11.png"/><Relationship Id="rId21" Type="http://schemas.openxmlformats.org/officeDocument/2006/relationships/hyperlink" Target="https://www.grandnancy.eu/se-deplacer/critair-et-pics-de-pollution" TargetMode="External"/><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24.png"/><Relationship Id="rId2" Type="http://schemas.openxmlformats.org/officeDocument/2006/relationships/notesSlide" Target="../notesSlides/notesSlide1.xml"/><Relationship Id="rId16" Type="http://schemas.microsoft.com/office/2007/relationships/hdphoto" Target="../media/hdphoto2.wdp"/><Relationship Id="rId20"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19" Type="http://schemas.openxmlformats.org/officeDocument/2006/relationships/image" Target="../media/image26.pn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zfe.strasbourg.eu/" TargetMode="External"/><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1.png"/><Relationship Id="rId5" Type="http://schemas.openxmlformats.org/officeDocument/2006/relationships/image" Target="../media/image24.png"/><Relationship Id="rId10" Type="http://schemas.openxmlformats.org/officeDocument/2006/relationships/image" Target="../media/image30.svg"/><Relationship Id="rId4" Type="http://schemas.openxmlformats.org/officeDocument/2006/relationships/image" Target="../media/image28.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5.png"/><Relationship Id="rId18" Type="http://schemas.openxmlformats.org/officeDocument/2006/relationships/image" Target="../media/image24.png"/><Relationship Id="rId3" Type="http://schemas.openxmlformats.org/officeDocument/2006/relationships/hyperlink" Target="https://www.grandreims.fr/cadre-de-vie-et-environnement/developpement-durable/zone-a-faibles-emissions-mobilite-zfem-du-grand-reims" TargetMode="External"/><Relationship Id="rId7" Type="http://schemas.openxmlformats.org/officeDocument/2006/relationships/image" Target="../media/image15.svg"/><Relationship Id="rId12" Type="http://schemas.openxmlformats.org/officeDocument/2006/relationships/image" Target="../media/image34.png"/><Relationship Id="rId17" Type="http://schemas.openxmlformats.org/officeDocument/2006/relationships/image" Target="../media/image38.png"/><Relationship Id="rId2" Type="http://schemas.openxmlformats.org/officeDocument/2006/relationships/notesSlide" Target="../notesSlides/notesSlide3.xml"/><Relationship Id="rId16" Type="http://schemas.openxmlformats.org/officeDocument/2006/relationships/image" Target="../media/image37.svg"/><Relationship Id="rId20"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32.png"/><Relationship Id="rId15" Type="http://schemas.openxmlformats.org/officeDocument/2006/relationships/image" Target="../media/image36.png"/><Relationship Id="rId10" Type="http://schemas.openxmlformats.org/officeDocument/2006/relationships/image" Target="../media/image33.png"/><Relationship Id="rId19" Type="http://schemas.openxmlformats.org/officeDocument/2006/relationships/image" Target="../media/image25.png"/><Relationship Id="rId4" Type="http://schemas.openxmlformats.org/officeDocument/2006/relationships/image" Target="../media/image21.png"/><Relationship Id="rId9" Type="http://schemas.openxmlformats.org/officeDocument/2006/relationships/image" Target="../media/image18.svg"/><Relationship Id="rId14" Type="http://schemas.microsoft.com/office/2007/relationships/hdphoto" Target="../media/hdphoto3.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Réglementation par agglomération</a:t>
            </a:r>
          </a:p>
        </p:txBody>
      </p:sp>
      <p:sp>
        <p:nvSpPr>
          <p:cNvPr id="3" name="Espace réservé du texte 2"/>
          <p:cNvSpPr>
            <a:spLocks noGrp="1"/>
          </p:cNvSpPr>
          <p:nvPr>
            <p:ph type="body" sz="quarter" idx="10"/>
          </p:nvPr>
        </p:nvSpPr>
        <p:spPr/>
        <p:txBody>
          <a:bodyPr>
            <a:normAutofit fontScale="92500" lnSpcReduction="10000"/>
          </a:bodyPr>
          <a:lstStyle/>
          <a:p>
            <a:r>
              <a:rPr lang="fr-FR" dirty="0"/>
              <a:t>Juillet 2022 – mise à jour Novembre 2022</a:t>
            </a:r>
          </a:p>
        </p:txBody>
      </p:sp>
      <p:sp>
        <p:nvSpPr>
          <p:cNvPr id="4" name="Titre 3"/>
          <p:cNvSpPr>
            <a:spLocks noGrp="1"/>
          </p:cNvSpPr>
          <p:nvPr>
            <p:ph type="ctrTitle"/>
          </p:nvPr>
        </p:nvSpPr>
        <p:spPr/>
        <p:txBody>
          <a:bodyPr>
            <a:normAutofit/>
          </a:bodyPr>
          <a:lstStyle/>
          <a:p>
            <a:r>
              <a:rPr lang="fr-FR" dirty="0"/>
              <a:t>Zone à Faibles Emissions</a:t>
            </a:r>
          </a:p>
        </p:txBody>
      </p:sp>
      <p:sp>
        <p:nvSpPr>
          <p:cNvPr id="5" name="Espace réservé du texte 4"/>
          <p:cNvSpPr>
            <a:spLocks noGrp="1"/>
          </p:cNvSpPr>
          <p:nvPr>
            <p:ph type="body" sz="quarter" idx="11"/>
          </p:nvPr>
        </p:nvSpPr>
        <p:spPr/>
        <p:txBody>
          <a:bodyPr/>
          <a:lstStyle/>
          <a:p>
            <a:r>
              <a:rPr lang="fr-FR" dirty="0"/>
              <a:t>Direction</a:t>
            </a:r>
          </a:p>
        </p:txBody>
      </p:sp>
    </p:spTree>
    <p:extLst>
      <p:ext uri="{BB962C8B-B14F-4D97-AF65-F5344CB8AC3E}">
        <p14:creationId xmlns:p14="http://schemas.microsoft.com/office/powerpoint/2010/main" val="1007399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000708" cy="4023689"/>
          </a:xfrm>
        </p:spPr>
        <p:txBody>
          <a:bodyPr/>
          <a:lstStyle/>
          <a:p>
            <a:r>
              <a:rPr lang="fr-FR" dirty="0">
                <a:solidFill>
                  <a:schemeClr val="accent4">
                    <a:lumMod val="75000"/>
                  </a:schemeClr>
                </a:solidFill>
              </a:rPr>
              <a:t>Les ZFE, une obligation qui incite la conversion des véhicules polluants</a:t>
            </a:r>
          </a:p>
          <a:p>
            <a:r>
              <a:rPr lang="fr-FR" dirty="0"/>
              <a:t>Les critères de classification des véhicules</a:t>
            </a:r>
          </a:p>
          <a:p>
            <a:r>
              <a:rPr lang="fr-FR" dirty="0"/>
              <a:t>Métropole du Grand Nancy</a:t>
            </a:r>
          </a:p>
          <a:p>
            <a:r>
              <a:rPr lang="fr-FR" dirty="0"/>
              <a:t>Eurométropole de Strasbourg</a:t>
            </a:r>
          </a:p>
          <a:p>
            <a:r>
              <a:rPr lang="fr-FR" dirty="0"/>
              <a:t>Métropole du Grand Reims</a:t>
            </a:r>
          </a:p>
          <a:p>
            <a:r>
              <a:rPr lang="fr-FR" dirty="0"/>
              <a:t>Certains véhicules bénéficient de dérogations nationales.</a:t>
            </a:r>
          </a:p>
          <a:p>
            <a:endParaRPr lang="fr-FR" dirty="0"/>
          </a:p>
        </p:txBody>
      </p:sp>
    </p:spTree>
    <p:extLst>
      <p:ext uri="{BB962C8B-B14F-4D97-AF65-F5344CB8AC3E}">
        <p14:creationId xmlns:p14="http://schemas.microsoft.com/office/powerpoint/2010/main" val="416422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FC4CDE6-BDCB-4FB4-B1BE-CA6D4BCFDE52}"/>
              </a:ext>
            </a:extLst>
          </p:cNvPr>
          <p:cNvSpPr>
            <a:spLocks noGrp="1"/>
          </p:cNvSpPr>
          <p:nvPr>
            <p:ph idx="1"/>
          </p:nvPr>
        </p:nvSpPr>
        <p:spPr>
          <a:xfrm>
            <a:off x="695325" y="1388669"/>
            <a:ext cx="7543240" cy="4848620"/>
          </a:xfrm>
        </p:spPr>
        <p:txBody>
          <a:bodyPr/>
          <a:lstStyle/>
          <a:p>
            <a:r>
              <a:rPr lang="fr-FR" dirty="0"/>
              <a:t>Les zones à faibles émissions mobilité (ZFE-m) ont été créées pour protéger les habitants des villes et métropoles où la pollution de l’air est importante.</a:t>
            </a:r>
          </a:p>
          <a:p>
            <a:endParaRPr lang="fr-FR" sz="1000" dirty="0"/>
          </a:p>
          <a:p>
            <a:r>
              <a:rPr lang="fr-FR" dirty="0"/>
              <a:t>Dans le périmètre d’une ZFE-m, seuls les véhicules les moins polluants (en fonction de leur certificat Crit’Air) ont le droit d’y circuler.</a:t>
            </a:r>
          </a:p>
          <a:p>
            <a:endParaRPr lang="fr-FR" sz="1000" dirty="0"/>
          </a:p>
          <a:p>
            <a:r>
              <a:rPr lang="fr-FR" dirty="0"/>
              <a:t>Ce sont les communes qui fixent </a:t>
            </a:r>
          </a:p>
          <a:p>
            <a:pPr lvl="1"/>
            <a:r>
              <a:rPr lang="fr-FR" dirty="0"/>
              <a:t>les périodes où la circulation est restreinte,</a:t>
            </a:r>
          </a:p>
          <a:p>
            <a:pPr lvl="1"/>
            <a:r>
              <a:rPr lang="fr-FR" dirty="0"/>
              <a:t>les types de véhicules concernés (voitures, poids lourds, </a:t>
            </a:r>
            <a:r>
              <a:rPr lang="fr-FR" dirty="0" err="1"/>
              <a:t>etc</a:t>
            </a:r>
            <a:r>
              <a:rPr lang="fr-FR" dirty="0"/>
              <a:t>),</a:t>
            </a:r>
          </a:p>
          <a:p>
            <a:pPr lvl="1"/>
            <a:r>
              <a:rPr lang="fr-FR" dirty="0"/>
              <a:t>ainsi que le niveau Crit’Air minimum pour pouvoir circuler.</a:t>
            </a:r>
          </a:p>
          <a:p>
            <a:endParaRPr lang="fr-FR" sz="1000" dirty="0"/>
          </a:p>
          <a:p>
            <a:r>
              <a:rPr lang="fr-FR" dirty="0"/>
              <a:t>Sur le territoire de la CEGEE, il est déployé 3 zones à faibles émissions. Retrouvez dans ce support les détails pour chacune d’entre elles.</a:t>
            </a:r>
          </a:p>
          <a:p>
            <a:endParaRPr lang="fr-FR" sz="1000" dirty="0"/>
          </a:p>
          <a:p>
            <a:r>
              <a:rPr lang="fr-FR" dirty="0"/>
              <a:t>Cette obligation conduit bon nombre de ménages à changer leur véhicule vers du moins polluant.</a:t>
            </a:r>
          </a:p>
        </p:txBody>
      </p:sp>
      <p:sp>
        <p:nvSpPr>
          <p:cNvPr id="3" name="Espace réservé du texte 2">
            <a:extLst>
              <a:ext uri="{FF2B5EF4-FFF2-40B4-BE49-F238E27FC236}">
                <a16:creationId xmlns:a16="http://schemas.microsoft.com/office/drawing/2014/main" id="{4A9C238A-62D3-4DAB-8404-7C8EDDF3EE5B}"/>
              </a:ext>
            </a:extLst>
          </p:cNvPr>
          <p:cNvSpPr>
            <a:spLocks noGrp="1"/>
          </p:cNvSpPr>
          <p:nvPr>
            <p:ph type="body" sz="quarter" idx="12"/>
          </p:nvPr>
        </p:nvSpPr>
        <p:spPr/>
        <p:txBody>
          <a:bodyPr/>
          <a:lstStyle/>
          <a:p>
            <a:r>
              <a:rPr lang="fr-FR" dirty="0"/>
              <a:t>Les ZFE, une obligation qui incite la conversion des véhicules polluants.</a:t>
            </a:r>
          </a:p>
        </p:txBody>
      </p:sp>
      <p:pic>
        <p:nvPicPr>
          <p:cNvPr id="5" name="Picture 2" descr="Service de covoiturage et voyage de fin de semaine et jeune homme et femme personnages personnage en voiture rouge">
            <a:extLst>
              <a:ext uri="{FF2B5EF4-FFF2-40B4-BE49-F238E27FC236}">
                <a16:creationId xmlns:a16="http://schemas.microsoft.com/office/drawing/2014/main" id="{79534612-C48D-4982-951C-2C718C7CF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7679" y="1184148"/>
            <a:ext cx="2778384" cy="185077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ouple de famille heureux et deux enfants en voiture. père conduisant une automobile. vue de face. illustration vectorielle pour voyage, road trip, concept de transport">
            <a:extLst>
              <a:ext uri="{FF2B5EF4-FFF2-40B4-BE49-F238E27FC236}">
                <a16:creationId xmlns:a16="http://schemas.microsoft.com/office/drawing/2014/main" id="{2D28ED8E-776C-4F9B-98B4-E3DEAF7B5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7679" y="4497470"/>
            <a:ext cx="2778384" cy="173981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D211FAF4-0671-40DB-B12A-BFB79B141D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882169" y="2840809"/>
            <a:ext cx="2793894" cy="1850777"/>
          </a:xfrm>
          <a:prstGeom prst="rect">
            <a:avLst/>
          </a:prstGeom>
        </p:spPr>
      </p:pic>
    </p:spTree>
    <p:extLst>
      <p:ext uri="{BB962C8B-B14F-4D97-AF65-F5344CB8AC3E}">
        <p14:creationId xmlns:p14="http://schemas.microsoft.com/office/powerpoint/2010/main" val="1072174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153108" cy="4023689"/>
          </a:xfrm>
        </p:spPr>
        <p:txBody>
          <a:bodyPr/>
          <a:lstStyle/>
          <a:p>
            <a:r>
              <a:rPr lang="fr-FR" dirty="0"/>
              <a:t>Les ZFE, une obligation qui incite la conversion des véhicules polluants</a:t>
            </a:r>
            <a:endParaRPr lang="fr-FR" dirty="0">
              <a:solidFill>
                <a:schemeClr val="accent4">
                  <a:lumMod val="75000"/>
                </a:schemeClr>
              </a:solidFill>
            </a:endParaRPr>
          </a:p>
          <a:p>
            <a:r>
              <a:rPr lang="fr-FR" dirty="0">
                <a:solidFill>
                  <a:schemeClr val="accent4">
                    <a:lumMod val="75000"/>
                  </a:schemeClr>
                </a:solidFill>
              </a:rPr>
              <a:t>Les critères de classification des véhicules</a:t>
            </a:r>
          </a:p>
          <a:p>
            <a:r>
              <a:rPr lang="fr-FR" dirty="0"/>
              <a:t>Métropole du Grand Nancy</a:t>
            </a:r>
          </a:p>
          <a:p>
            <a:r>
              <a:rPr lang="fr-FR" dirty="0"/>
              <a:t>Eurométropole de Strasbourg</a:t>
            </a:r>
          </a:p>
          <a:p>
            <a:r>
              <a:rPr lang="fr-FR" dirty="0"/>
              <a:t>Métropole du Grand Reims</a:t>
            </a:r>
          </a:p>
          <a:p>
            <a:r>
              <a:rPr lang="fr-FR" dirty="0"/>
              <a:t>Certains véhicules bénéficient de dérogations nationales.</a:t>
            </a:r>
          </a:p>
          <a:p>
            <a:endParaRPr lang="fr-FR" dirty="0"/>
          </a:p>
        </p:txBody>
      </p:sp>
    </p:spTree>
    <p:extLst>
      <p:ext uri="{BB962C8B-B14F-4D97-AF65-F5344CB8AC3E}">
        <p14:creationId xmlns:p14="http://schemas.microsoft.com/office/powerpoint/2010/main" val="166840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Classification Crit’Air - Poids Lourds &amp; Véhicules Utilitaires Légers</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Titre de la slide</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aphicFrame>
        <p:nvGraphicFramePr>
          <p:cNvPr id="13" name="Objet 12">
            <a:extLst>
              <a:ext uri="{FF2B5EF4-FFF2-40B4-BE49-F238E27FC236}">
                <a16:creationId xmlns:a16="http://schemas.microsoft.com/office/drawing/2014/main" id="{D0A1B9A4-496A-42D1-8B66-1380794A6AAA}"/>
              </a:ext>
            </a:extLst>
          </p:cNvPr>
          <p:cNvGraphicFramePr>
            <a:graphicFrameLocks noChangeAspect="1"/>
          </p:cNvGraphicFramePr>
          <p:nvPr>
            <p:extLst>
              <p:ext uri="{D42A27DB-BD31-4B8C-83A1-F6EECF244321}">
                <p14:modId xmlns:p14="http://schemas.microsoft.com/office/powerpoint/2010/main" val="737775081"/>
              </p:ext>
            </p:extLst>
          </p:nvPr>
        </p:nvGraphicFramePr>
        <p:xfrm>
          <a:off x="6568148" y="1472109"/>
          <a:ext cx="3866151" cy="4860000"/>
        </p:xfrm>
        <a:graphic>
          <a:graphicData uri="http://schemas.openxmlformats.org/presentationml/2006/ole">
            <mc:AlternateContent xmlns:mc="http://schemas.openxmlformats.org/markup-compatibility/2006">
              <mc:Choice xmlns:v="urn:schemas-microsoft-com:vml" Requires="v">
                <p:oleObj spid="_x0000_s2100" name="Acrobat Document" r:id="rId3" imgW="5080000" imgH="8718388" progId="AcroExch.Document.DC">
                  <p:embed/>
                </p:oleObj>
              </mc:Choice>
              <mc:Fallback>
                <p:oleObj name="Acrobat Document" r:id="rId3" imgW="5080000" imgH="8718388" progId="AcroExch.Document.DC">
                  <p:embed/>
                  <p:pic>
                    <p:nvPicPr>
                      <p:cNvPr id="7" name="Objet 6">
                        <a:extLst>
                          <a:ext uri="{FF2B5EF4-FFF2-40B4-BE49-F238E27FC236}">
                            <a16:creationId xmlns:a16="http://schemas.microsoft.com/office/drawing/2014/main" id="{A2E51E44-8DFB-46A6-9C0F-546FCA43F749}"/>
                          </a:ext>
                        </a:extLst>
                      </p:cNvPr>
                      <p:cNvPicPr/>
                      <p:nvPr/>
                    </p:nvPicPr>
                    <p:blipFill>
                      <a:blip r:embed="rId4"/>
                      <a:stretch>
                        <a:fillRect/>
                      </a:stretch>
                    </p:blipFill>
                    <p:spPr>
                      <a:xfrm>
                        <a:off x="6568148" y="1472109"/>
                        <a:ext cx="3866151" cy="4860000"/>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8FE5FD39-A2A6-4D35-A414-3D59752FE1AA}"/>
              </a:ext>
            </a:extLst>
          </p:cNvPr>
          <p:cNvGraphicFramePr>
            <a:graphicFrameLocks noChangeAspect="1"/>
          </p:cNvGraphicFramePr>
          <p:nvPr>
            <p:extLst>
              <p:ext uri="{D42A27DB-BD31-4B8C-83A1-F6EECF244321}">
                <p14:modId xmlns:p14="http://schemas.microsoft.com/office/powerpoint/2010/main" val="3931424435"/>
              </p:ext>
            </p:extLst>
          </p:nvPr>
        </p:nvGraphicFramePr>
        <p:xfrm>
          <a:off x="1757702" y="1472108"/>
          <a:ext cx="3866151" cy="4860000"/>
        </p:xfrm>
        <a:graphic>
          <a:graphicData uri="http://schemas.openxmlformats.org/presentationml/2006/ole">
            <mc:AlternateContent xmlns:mc="http://schemas.openxmlformats.org/markup-compatibility/2006">
              <mc:Choice xmlns:v="urn:schemas-microsoft-com:vml" Requires="v">
                <p:oleObj spid="_x0000_s2101" name="Acrobat Document" r:id="rId5" imgW="5080000" imgH="8781981" progId="AcroExch.Document.DC">
                  <p:embed/>
                </p:oleObj>
              </mc:Choice>
              <mc:Fallback>
                <p:oleObj name="Acrobat Document" r:id="rId5" imgW="5080000" imgH="8781981" progId="AcroExch.Document.DC">
                  <p:embed/>
                  <p:pic>
                    <p:nvPicPr>
                      <p:cNvPr id="8" name="Objet 7">
                        <a:extLst>
                          <a:ext uri="{FF2B5EF4-FFF2-40B4-BE49-F238E27FC236}">
                            <a16:creationId xmlns:a16="http://schemas.microsoft.com/office/drawing/2014/main" id="{140A9972-3296-44F7-825E-AF2B0988FA9F}"/>
                          </a:ext>
                        </a:extLst>
                      </p:cNvPr>
                      <p:cNvPicPr/>
                      <p:nvPr/>
                    </p:nvPicPr>
                    <p:blipFill>
                      <a:blip r:embed="rId6"/>
                      <a:stretch>
                        <a:fillRect/>
                      </a:stretch>
                    </p:blipFill>
                    <p:spPr>
                      <a:xfrm>
                        <a:off x="1757702" y="1472108"/>
                        <a:ext cx="3866151" cy="4860000"/>
                      </a:xfrm>
                      <a:prstGeom prst="rect">
                        <a:avLst/>
                      </a:prstGeom>
                    </p:spPr>
                  </p:pic>
                </p:oleObj>
              </mc:Fallback>
            </mc:AlternateContent>
          </a:graphicData>
        </a:graphic>
      </p:graphicFrame>
    </p:spTree>
    <p:extLst>
      <p:ext uri="{BB962C8B-B14F-4D97-AF65-F5344CB8AC3E}">
        <p14:creationId xmlns:p14="http://schemas.microsoft.com/office/powerpoint/2010/main" val="1979149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C83395E-DF0B-44F1-94FA-2BC5927FD2E4}"/>
              </a:ext>
            </a:extLst>
          </p:cNvPr>
          <p:cNvSpPr>
            <a:spLocks noGrp="1"/>
          </p:cNvSpPr>
          <p:nvPr>
            <p:ph type="body" sz="quarter" idx="12"/>
          </p:nvPr>
        </p:nvSpPr>
        <p:spPr/>
        <p:txBody>
          <a:bodyPr/>
          <a:lstStyle/>
          <a:p>
            <a:r>
              <a:rPr lang="fr-FR" dirty="0"/>
              <a:t>Classification Crit’Air - Véhicules particuliers &amp; 2/3 roues </a:t>
            </a:r>
          </a:p>
        </p:txBody>
      </p:sp>
      <p:sp>
        <p:nvSpPr>
          <p:cNvPr id="4" name="Espace réservé du texte 6">
            <a:extLst>
              <a:ext uri="{FF2B5EF4-FFF2-40B4-BE49-F238E27FC236}">
                <a16:creationId xmlns:a16="http://schemas.microsoft.com/office/drawing/2014/main" id="{6D49AEF0-9FBA-4F91-B1C1-8FB21DF58933}"/>
              </a:ext>
            </a:extLst>
          </p:cNvPr>
          <p:cNvSpPr txBox="1">
            <a:spLocks/>
          </p:cNvSpPr>
          <p:nvPr/>
        </p:nvSpPr>
        <p:spPr>
          <a:xfrm>
            <a:off x="4376057" y="137054"/>
            <a:ext cx="7300006" cy="231246"/>
          </a:xfrm>
          <a:prstGeom prst="rect">
            <a:avLst/>
          </a:prstGeom>
        </p:spPr>
        <p:txBody>
          <a:bodyPr/>
          <a:lst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fr-FR" sz="1200" dirty="0">
                <a:solidFill>
                  <a:schemeClr val="bg1">
                    <a:lumMod val="50000"/>
                  </a:schemeClr>
                </a:solidFill>
                <a:latin typeface="Arial Black" panose="020B0A04020102020204" pitchFamily="34" charset="0"/>
              </a:rPr>
              <a:t>Titre de la slide</a:t>
            </a:r>
          </a:p>
        </p:txBody>
      </p:sp>
      <p:sp>
        <p:nvSpPr>
          <p:cNvPr id="12" name="Espace réservé du contenu 8">
            <a:extLst>
              <a:ext uri="{FF2B5EF4-FFF2-40B4-BE49-F238E27FC236}">
                <a16:creationId xmlns:a16="http://schemas.microsoft.com/office/drawing/2014/main" id="{DA4D5250-094D-4277-8FDD-36E9A0902C04}"/>
              </a:ext>
            </a:extLst>
          </p:cNvPr>
          <p:cNvSpPr txBox="1">
            <a:spLocks/>
          </p:cNvSpPr>
          <p:nvPr/>
        </p:nvSpPr>
        <p:spPr>
          <a:xfrm>
            <a:off x="682859" y="1388669"/>
            <a:ext cx="10993203" cy="4860000"/>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p:txBody>
      </p:sp>
      <p:graphicFrame>
        <p:nvGraphicFramePr>
          <p:cNvPr id="10" name="Objet 9">
            <a:extLst>
              <a:ext uri="{FF2B5EF4-FFF2-40B4-BE49-F238E27FC236}">
                <a16:creationId xmlns:a16="http://schemas.microsoft.com/office/drawing/2014/main" id="{FF7C2C68-6F7B-499D-996E-9DF83022089E}"/>
              </a:ext>
            </a:extLst>
          </p:cNvPr>
          <p:cNvGraphicFramePr>
            <a:graphicFrameLocks noChangeAspect="1"/>
          </p:cNvGraphicFramePr>
          <p:nvPr>
            <p:extLst>
              <p:ext uri="{D42A27DB-BD31-4B8C-83A1-F6EECF244321}">
                <p14:modId xmlns:p14="http://schemas.microsoft.com/office/powerpoint/2010/main" val="4181729515"/>
              </p:ext>
            </p:extLst>
          </p:nvPr>
        </p:nvGraphicFramePr>
        <p:xfrm>
          <a:off x="1757703" y="1472108"/>
          <a:ext cx="3944454" cy="4860000"/>
        </p:xfrm>
        <a:graphic>
          <a:graphicData uri="http://schemas.openxmlformats.org/presentationml/2006/ole">
            <mc:AlternateContent xmlns:mc="http://schemas.openxmlformats.org/markup-compatibility/2006">
              <mc:Choice xmlns:v="urn:schemas-microsoft-com:vml" Requires="v">
                <p:oleObj spid="_x0000_s4146" name="Acrobat Document" r:id="rId3" imgW="5080000" imgH="8559615" progId="AcroExch.Document.DC">
                  <p:embed/>
                </p:oleObj>
              </mc:Choice>
              <mc:Fallback>
                <p:oleObj name="Acrobat Document" r:id="rId3" imgW="5080000" imgH="8559615" progId="AcroExch.Document.DC">
                  <p:embed/>
                  <p:pic>
                    <p:nvPicPr>
                      <p:cNvPr id="5" name="Objet 4">
                        <a:extLst>
                          <a:ext uri="{FF2B5EF4-FFF2-40B4-BE49-F238E27FC236}">
                            <a16:creationId xmlns:a16="http://schemas.microsoft.com/office/drawing/2014/main" id="{F4B9FE63-EC4C-4430-9688-9CA12986EE42}"/>
                          </a:ext>
                        </a:extLst>
                      </p:cNvPr>
                      <p:cNvPicPr/>
                      <p:nvPr/>
                    </p:nvPicPr>
                    <p:blipFill>
                      <a:blip r:embed="rId4"/>
                      <a:stretch>
                        <a:fillRect/>
                      </a:stretch>
                    </p:blipFill>
                    <p:spPr>
                      <a:xfrm>
                        <a:off x="1757703" y="1472108"/>
                        <a:ext cx="3944454" cy="4860000"/>
                      </a:xfrm>
                      <a:prstGeom prst="rect">
                        <a:avLst/>
                      </a:prstGeom>
                    </p:spPr>
                  </p:pic>
                </p:oleObj>
              </mc:Fallback>
            </mc:AlternateContent>
          </a:graphicData>
        </a:graphic>
      </p:graphicFrame>
      <p:graphicFrame>
        <p:nvGraphicFramePr>
          <p:cNvPr id="15" name="Objet 14">
            <a:extLst>
              <a:ext uri="{FF2B5EF4-FFF2-40B4-BE49-F238E27FC236}">
                <a16:creationId xmlns:a16="http://schemas.microsoft.com/office/drawing/2014/main" id="{32F3DA3C-FBE0-4DA4-98EC-C017010970FC}"/>
              </a:ext>
            </a:extLst>
          </p:cNvPr>
          <p:cNvGraphicFramePr>
            <a:graphicFrameLocks noChangeAspect="1"/>
          </p:cNvGraphicFramePr>
          <p:nvPr>
            <p:extLst>
              <p:ext uri="{D42A27DB-BD31-4B8C-83A1-F6EECF244321}">
                <p14:modId xmlns:p14="http://schemas.microsoft.com/office/powerpoint/2010/main" val="1309426070"/>
              </p:ext>
            </p:extLst>
          </p:nvPr>
        </p:nvGraphicFramePr>
        <p:xfrm>
          <a:off x="6442477" y="1472109"/>
          <a:ext cx="3944454" cy="4860000"/>
        </p:xfrm>
        <a:graphic>
          <a:graphicData uri="http://schemas.openxmlformats.org/presentationml/2006/ole">
            <mc:AlternateContent xmlns:mc="http://schemas.openxmlformats.org/markup-compatibility/2006">
              <mc:Choice xmlns:v="urn:schemas-microsoft-com:vml" Requires="v">
                <p:oleObj spid="_x0000_s4147" name="Acrobat Document" r:id="rId5" imgW="5080000" imgH="7550035" progId="AcroExch.Document.DC">
                  <p:embed/>
                </p:oleObj>
              </mc:Choice>
              <mc:Fallback>
                <p:oleObj name="Acrobat Document" r:id="rId5" imgW="5080000" imgH="7550035" progId="AcroExch.Document.DC">
                  <p:embed/>
                  <p:pic>
                    <p:nvPicPr>
                      <p:cNvPr id="4" name="Objet 3">
                        <a:extLst>
                          <a:ext uri="{FF2B5EF4-FFF2-40B4-BE49-F238E27FC236}">
                            <a16:creationId xmlns:a16="http://schemas.microsoft.com/office/drawing/2014/main" id="{4047AD5A-8BCE-4F8A-A9B1-F16FEE1E07BA}"/>
                          </a:ext>
                        </a:extLst>
                      </p:cNvPr>
                      <p:cNvPicPr/>
                      <p:nvPr/>
                    </p:nvPicPr>
                    <p:blipFill>
                      <a:blip r:embed="rId6"/>
                      <a:stretch>
                        <a:fillRect/>
                      </a:stretch>
                    </p:blipFill>
                    <p:spPr>
                      <a:xfrm>
                        <a:off x="6442477" y="1472109"/>
                        <a:ext cx="3944454" cy="4860000"/>
                      </a:xfrm>
                      <a:prstGeom prst="rect">
                        <a:avLst/>
                      </a:prstGeom>
                    </p:spPr>
                  </p:pic>
                </p:oleObj>
              </mc:Fallback>
            </mc:AlternateContent>
          </a:graphicData>
        </a:graphic>
      </p:graphicFrame>
    </p:spTree>
    <p:extLst>
      <p:ext uri="{BB962C8B-B14F-4D97-AF65-F5344CB8AC3E}">
        <p14:creationId xmlns:p14="http://schemas.microsoft.com/office/powerpoint/2010/main" val="2668552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171037" cy="4023689"/>
          </a:xfrm>
        </p:spPr>
        <p:txBody>
          <a:bodyPr/>
          <a:lstStyle/>
          <a:p>
            <a:r>
              <a:rPr lang="fr-FR" dirty="0"/>
              <a:t>Les ZFE, une obligation qui incite la conversion des véhicules polluants</a:t>
            </a:r>
            <a:endParaRPr lang="fr-FR" dirty="0">
              <a:solidFill>
                <a:schemeClr val="accent4">
                  <a:lumMod val="75000"/>
                </a:schemeClr>
              </a:solidFill>
            </a:endParaRPr>
          </a:p>
          <a:p>
            <a:r>
              <a:rPr lang="fr-FR" dirty="0"/>
              <a:t>Les critères de classification</a:t>
            </a:r>
            <a:r>
              <a:rPr lang="fr-FR" dirty="0">
                <a:solidFill>
                  <a:schemeClr val="accent4">
                    <a:lumMod val="75000"/>
                  </a:schemeClr>
                </a:solidFill>
              </a:rPr>
              <a:t> </a:t>
            </a:r>
            <a:r>
              <a:rPr lang="fr-FR" dirty="0"/>
              <a:t>des véhicules</a:t>
            </a:r>
          </a:p>
          <a:p>
            <a:r>
              <a:rPr lang="fr-FR" dirty="0">
                <a:solidFill>
                  <a:schemeClr val="accent4">
                    <a:lumMod val="75000"/>
                  </a:schemeClr>
                </a:solidFill>
              </a:rPr>
              <a:t>Métropole du Grand Nancy</a:t>
            </a:r>
          </a:p>
          <a:p>
            <a:r>
              <a:rPr lang="fr-FR" dirty="0"/>
              <a:t>Eurométropole de Strasbourg</a:t>
            </a:r>
          </a:p>
          <a:p>
            <a:r>
              <a:rPr lang="fr-FR" dirty="0"/>
              <a:t>Métropole du Grand Reims</a:t>
            </a:r>
          </a:p>
          <a:p>
            <a:r>
              <a:rPr lang="fr-FR" dirty="0"/>
              <a:t>Certains véhicules bénéficient de dérogations nationales</a:t>
            </a:r>
          </a:p>
          <a:p>
            <a:endParaRPr lang="fr-FR" dirty="0">
              <a:solidFill>
                <a:schemeClr val="accent4">
                  <a:lumMod val="75000"/>
                </a:schemeClr>
              </a:solidFill>
            </a:endParaRPr>
          </a:p>
        </p:txBody>
      </p:sp>
    </p:spTree>
    <p:extLst>
      <p:ext uri="{BB962C8B-B14F-4D97-AF65-F5344CB8AC3E}">
        <p14:creationId xmlns:p14="http://schemas.microsoft.com/office/powerpoint/2010/main" val="2809493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CC867386-E60F-4FE7-858F-AFD24109FC81}"/>
              </a:ext>
            </a:extLst>
          </p:cNvPr>
          <p:cNvSpPr>
            <a:spLocks noGrp="1"/>
          </p:cNvSpPr>
          <p:nvPr>
            <p:ph idx="1"/>
          </p:nvPr>
        </p:nvSpPr>
        <p:spPr>
          <a:xfrm>
            <a:off x="769786" y="1378282"/>
            <a:ext cx="10870780" cy="754006"/>
          </a:xfrm>
        </p:spPr>
        <p:txBody>
          <a:bodyPr/>
          <a:lstStyle/>
          <a:p>
            <a:pPr marL="0" indent="0">
              <a:buNone/>
            </a:pPr>
            <a:r>
              <a:rPr lang="fr-FR" dirty="0"/>
              <a:t>Tous les axes de circulation de la Métropole sauf l’A31, l’A33 et l’A330 au sud de l’échangeur A33/A330, avec la possibilité d'accéder aux parkings-relais Nancy-Gentilly, Laxou-Sapinière, Vandœuvre-Brabois et Parc des Expositions</a:t>
            </a:r>
            <a:endParaRPr lang="fr-FR" sz="900" dirty="0"/>
          </a:p>
          <a:p>
            <a:endParaRPr lang="fr-FR" dirty="0"/>
          </a:p>
        </p:txBody>
      </p:sp>
      <p:sp>
        <p:nvSpPr>
          <p:cNvPr id="10" name="Espace réservé du texte 9">
            <a:extLst>
              <a:ext uri="{FF2B5EF4-FFF2-40B4-BE49-F238E27FC236}">
                <a16:creationId xmlns:a16="http://schemas.microsoft.com/office/drawing/2014/main" id="{27C237B8-8749-4953-A699-52CD199B8D2E}"/>
              </a:ext>
            </a:extLst>
          </p:cNvPr>
          <p:cNvSpPr>
            <a:spLocks noGrp="1"/>
          </p:cNvSpPr>
          <p:nvPr>
            <p:ph type="body" sz="quarter" idx="12"/>
          </p:nvPr>
        </p:nvSpPr>
        <p:spPr/>
        <p:txBody>
          <a:bodyPr/>
          <a:lstStyle/>
          <a:p>
            <a:r>
              <a:rPr lang="fr-FR" dirty="0"/>
              <a:t>Métropole Grand Nancy</a:t>
            </a:r>
          </a:p>
        </p:txBody>
      </p:sp>
      <p:sp>
        <p:nvSpPr>
          <p:cNvPr id="4" name="Rectangle 3">
            <a:extLst>
              <a:ext uri="{FF2B5EF4-FFF2-40B4-BE49-F238E27FC236}">
                <a16:creationId xmlns:a16="http://schemas.microsoft.com/office/drawing/2014/main" id="{CD6555CC-ABEF-4A87-A09F-D599A082007C}"/>
              </a:ext>
            </a:extLst>
          </p:cNvPr>
          <p:cNvSpPr/>
          <p:nvPr/>
        </p:nvSpPr>
        <p:spPr>
          <a:xfrm>
            <a:off x="5151235" y="1109114"/>
            <a:ext cx="1889528" cy="297454"/>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3"/>
                </a:solidFill>
              </a:rPr>
              <a:t>PÉRIMÈTRE</a:t>
            </a:r>
          </a:p>
        </p:txBody>
      </p:sp>
      <p:pic>
        <p:nvPicPr>
          <p:cNvPr id="7" name="Graphique 6" descr="Carte avec repère">
            <a:extLst>
              <a:ext uri="{FF2B5EF4-FFF2-40B4-BE49-F238E27FC236}">
                <a16:creationId xmlns:a16="http://schemas.microsoft.com/office/drawing/2014/main" id="{C13C75D3-A518-4A15-992E-07FAE6F34E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263" y="1323303"/>
            <a:ext cx="642052" cy="642052"/>
          </a:xfrm>
          <a:prstGeom prst="rect">
            <a:avLst/>
          </a:prstGeom>
        </p:spPr>
      </p:pic>
      <p:sp>
        <p:nvSpPr>
          <p:cNvPr id="69" name="Rectangle 68">
            <a:extLst>
              <a:ext uri="{FF2B5EF4-FFF2-40B4-BE49-F238E27FC236}">
                <a16:creationId xmlns:a16="http://schemas.microsoft.com/office/drawing/2014/main" id="{9677A4AF-82EB-49C3-87BC-7D75BD800DAE}"/>
              </a:ext>
            </a:extLst>
          </p:cNvPr>
          <p:cNvSpPr/>
          <p:nvPr/>
        </p:nvSpPr>
        <p:spPr>
          <a:xfrm>
            <a:off x="7155199" y="3348565"/>
            <a:ext cx="3152925" cy="297454"/>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3"/>
                </a:solidFill>
              </a:rPr>
              <a:t>LES DÉROGATIONS</a:t>
            </a:r>
          </a:p>
        </p:txBody>
      </p:sp>
      <p:pic>
        <p:nvPicPr>
          <p:cNvPr id="3074" name="Picture 2" descr="Métropole du Grand Nancy - Home | Facebook">
            <a:extLst>
              <a:ext uri="{FF2B5EF4-FFF2-40B4-BE49-F238E27FC236}">
                <a16:creationId xmlns:a16="http://schemas.microsoft.com/office/drawing/2014/main" id="{901AC310-30E2-447C-A148-C0760E2342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602" b="27214"/>
          <a:stretch/>
        </p:blipFill>
        <p:spPr bwMode="auto">
          <a:xfrm>
            <a:off x="9979643" y="220808"/>
            <a:ext cx="1943555" cy="901619"/>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9E2A0EE8-EDD6-43EA-991E-4153569A1689}"/>
              </a:ext>
            </a:extLst>
          </p:cNvPr>
          <p:cNvSpPr/>
          <p:nvPr/>
        </p:nvSpPr>
        <p:spPr>
          <a:xfrm>
            <a:off x="844282" y="3703191"/>
            <a:ext cx="4011244" cy="297454"/>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3"/>
                </a:solidFill>
              </a:rPr>
              <a:t>MODALITÉS D'APPLICATION</a:t>
            </a:r>
          </a:p>
        </p:txBody>
      </p:sp>
      <p:grpSp>
        <p:nvGrpSpPr>
          <p:cNvPr id="21" name="Groupe 20">
            <a:extLst>
              <a:ext uri="{FF2B5EF4-FFF2-40B4-BE49-F238E27FC236}">
                <a16:creationId xmlns:a16="http://schemas.microsoft.com/office/drawing/2014/main" id="{EE469388-3132-480D-99F4-68E96D829775}"/>
              </a:ext>
            </a:extLst>
          </p:cNvPr>
          <p:cNvGrpSpPr/>
          <p:nvPr/>
        </p:nvGrpSpPr>
        <p:grpSpPr>
          <a:xfrm>
            <a:off x="2658527" y="5297985"/>
            <a:ext cx="502807" cy="826160"/>
            <a:chOff x="2390978" y="3319818"/>
            <a:chExt cx="459773" cy="729230"/>
          </a:xfrm>
        </p:grpSpPr>
        <p:pic>
          <p:nvPicPr>
            <p:cNvPr id="117" name="Graphique 116" descr="Coche">
              <a:extLst>
                <a:ext uri="{FF2B5EF4-FFF2-40B4-BE49-F238E27FC236}">
                  <a16:creationId xmlns:a16="http://schemas.microsoft.com/office/drawing/2014/main" id="{B841632C-A13C-454E-99E4-4466710104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04029" y="3319818"/>
              <a:ext cx="233670" cy="233670"/>
            </a:xfrm>
            <a:prstGeom prst="rect">
              <a:avLst/>
            </a:prstGeom>
          </p:spPr>
        </p:pic>
        <p:pic>
          <p:nvPicPr>
            <p:cNvPr id="120" name="Picture 6" descr="Vignette Crit&amp;#39;Air - les types de vignettes - Mes-demarches.com :  Mes-demarches.com">
              <a:extLst>
                <a:ext uri="{FF2B5EF4-FFF2-40B4-BE49-F238E27FC236}">
                  <a16:creationId xmlns:a16="http://schemas.microsoft.com/office/drawing/2014/main" id="{C7DC7D91-5798-48AE-90B3-D9E0D4E440C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90978" y="3589275"/>
              <a:ext cx="459773" cy="459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e 16">
            <a:extLst>
              <a:ext uri="{FF2B5EF4-FFF2-40B4-BE49-F238E27FC236}">
                <a16:creationId xmlns:a16="http://schemas.microsoft.com/office/drawing/2014/main" id="{B72875D2-4940-4EB6-9AEA-4885A988ADEF}"/>
              </a:ext>
            </a:extLst>
          </p:cNvPr>
          <p:cNvGrpSpPr/>
          <p:nvPr/>
        </p:nvGrpSpPr>
        <p:grpSpPr>
          <a:xfrm>
            <a:off x="4725883" y="5337667"/>
            <a:ext cx="590543" cy="746797"/>
            <a:chOff x="1665526" y="4177557"/>
            <a:chExt cx="540000" cy="659179"/>
          </a:xfrm>
        </p:grpSpPr>
        <p:pic>
          <p:nvPicPr>
            <p:cNvPr id="124" name="Graphique 123" descr="Fermer">
              <a:extLst>
                <a:ext uri="{FF2B5EF4-FFF2-40B4-BE49-F238E27FC236}">
                  <a16:creationId xmlns:a16="http://schemas.microsoft.com/office/drawing/2014/main" id="{9C1EDC28-FB2A-4744-A29E-20DDB05853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18691" y="4177557"/>
              <a:ext cx="233670" cy="233670"/>
            </a:xfrm>
            <a:prstGeom prst="rect">
              <a:avLst/>
            </a:prstGeom>
          </p:spPr>
        </p:pic>
        <p:sp>
          <p:nvSpPr>
            <p:cNvPr id="6" name="Rectangle 5">
              <a:extLst>
                <a:ext uri="{FF2B5EF4-FFF2-40B4-BE49-F238E27FC236}">
                  <a16:creationId xmlns:a16="http://schemas.microsoft.com/office/drawing/2014/main" id="{55B46679-0FF1-4311-88FE-EAF04822C8FD}"/>
                </a:ext>
              </a:extLst>
            </p:cNvPr>
            <p:cNvSpPr/>
            <p:nvPr/>
          </p:nvSpPr>
          <p:spPr>
            <a:xfrm>
              <a:off x="1665526" y="4456403"/>
              <a:ext cx="540000" cy="380333"/>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100" dirty="0"/>
                <a:t>Non classé</a:t>
              </a:r>
              <a:endParaRPr lang="fr-FR" sz="1100" b="1" dirty="0"/>
            </a:p>
          </p:txBody>
        </p:sp>
      </p:grpSp>
      <p:grpSp>
        <p:nvGrpSpPr>
          <p:cNvPr id="20" name="Groupe 19">
            <a:extLst>
              <a:ext uri="{FF2B5EF4-FFF2-40B4-BE49-F238E27FC236}">
                <a16:creationId xmlns:a16="http://schemas.microsoft.com/office/drawing/2014/main" id="{2EF73478-6C62-4E06-9BDB-76F86AF6F4E6}"/>
              </a:ext>
            </a:extLst>
          </p:cNvPr>
          <p:cNvGrpSpPr/>
          <p:nvPr/>
        </p:nvGrpSpPr>
        <p:grpSpPr>
          <a:xfrm>
            <a:off x="1969232" y="5297985"/>
            <a:ext cx="502807" cy="826160"/>
            <a:chOff x="1705640" y="3319818"/>
            <a:chExt cx="459773" cy="729230"/>
          </a:xfrm>
        </p:grpSpPr>
        <p:pic>
          <p:nvPicPr>
            <p:cNvPr id="119" name="Picture 2" descr="Vignette Crit&amp;#39;air - ​Commander votre vignette officielle anti-pollution crit &amp;#39;air">
              <a:extLst>
                <a:ext uri="{FF2B5EF4-FFF2-40B4-BE49-F238E27FC236}">
                  <a16:creationId xmlns:a16="http://schemas.microsoft.com/office/drawing/2014/main" id="{B2E4365D-09C8-4F58-BFDE-4A6CA8B4CC3A}"/>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05640" y="3589275"/>
              <a:ext cx="459773" cy="459773"/>
            </a:xfrm>
            <a:prstGeom prst="rect">
              <a:avLst/>
            </a:prstGeom>
            <a:noFill/>
            <a:extLst>
              <a:ext uri="{909E8E84-426E-40DD-AFC4-6F175D3DCCD1}">
                <a14:hiddenFill xmlns:a14="http://schemas.microsoft.com/office/drawing/2010/main">
                  <a:solidFill>
                    <a:srgbClr val="FFFFFF"/>
                  </a:solidFill>
                </a14:hiddenFill>
              </a:ext>
            </a:extLst>
          </p:spPr>
        </p:pic>
        <p:pic>
          <p:nvPicPr>
            <p:cNvPr id="79" name="Graphique 78" descr="Coche">
              <a:extLst>
                <a:ext uri="{FF2B5EF4-FFF2-40B4-BE49-F238E27FC236}">
                  <a16:creationId xmlns:a16="http://schemas.microsoft.com/office/drawing/2014/main" id="{A90D01C6-59DB-4B19-B4FA-9E908E2F34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18691" y="3319818"/>
              <a:ext cx="233670" cy="233670"/>
            </a:xfrm>
            <a:prstGeom prst="rect">
              <a:avLst/>
            </a:prstGeom>
          </p:spPr>
        </p:pic>
      </p:grpSp>
      <p:grpSp>
        <p:nvGrpSpPr>
          <p:cNvPr id="19" name="Groupe 18">
            <a:extLst>
              <a:ext uri="{FF2B5EF4-FFF2-40B4-BE49-F238E27FC236}">
                <a16:creationId xmlns:a16="http://schemas.microsoft.com/office/drawing/2014/main" id="{8262BE76-3553-4D81-96CC-092F2CB876BF}"/>
              </a:ext>
            </a:extLst>
          </p:cNvPr>
          <p:cNvGrpSpPr/>
          <p:nvPr/>
        </p:nvGrpSpPr>
        <p:grpSpPr>
          <a:xfrm>
            <a:off x="1279980" y="5297997"/>
            <a:ext cx="502764" cy="826137"/>
            <a:chOff x="998674" y="3319818"/>
            <a:chExt cx="459734" cy="729210"/>
          </a:xfrm>
        </p:grpSpPr>
        <p:pic>
          <p:nvPicPr>
            <p:cNvPr id="116" name="Picture 2" descr="Crit'Air, fonctionnement de la vignette de circulation - Blog VPauto,  l'actualité automobile">
              <a:extLst>
                <a:ext uri="{FF2B5EF4-FFF2-40B4-BE49-F238E27FC236}">
                  <a16:creationId xmlns:a16="http://schemas.microsoft.com/office/drawing/2014/main" id="{9A4CCD7E-6AF0-4A33-ADDA-696C06751AD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98674" y="3589294"/>
              <a:ext cx="459734" cy="459734"/>
            </a:xfrm>
            <a:prstGeom prst="rect">
              <a:avLst/>
            </a:prstGeom>
            <a:noFill/>
            <a:extLst>
              <a:ext uri="{909E8E84-426E-40DD-AFC4-6F175D3DCCD1}">
                <a14:hiddenFill xmlns:a14="http://schemas.microsoft.com/office/drawing/2010/main">
                  <a:solidFill>
                    <a:srgbClr val="FFFFFF"/>
                  </a:solidFill>
                </a14:hiddenFill>
              </a:ext>
            </a:extLst>
          </p:spPr>
        </p:pic>
        <p:pic>
          <p:nvPicPr>
            <p:cNvPr id="80" name="Graphique 79" descr="Coche">
              <a:extLst>
                <a:ext uri="{FF2B5EF4-FFF2-40B4-BE49-F238E27FC236}">
                  <a16:creationId xmlns:a16="http://schemas.microsoft.com/office/drawing/2014/main" id="{C92ED25D-B19B-4F58-BB11-CD8EC52BCE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1706" y="3319818"/>
              <a:ext cx="233670" cy="233670"/>
            </a:xfrm>
            <a:prstGeom prst="rect">
              <a:avLst/>
            </a:prstGeom>
          </p:spPr>
        </p:pic>
      </p:grpSp>
      <p:grpSp>
        <p:nvGrpSpPr>
          <p:cNvPr id="16" name="Groupe 15">
            <a:extLst>
              <a:ext uri="{FF2B5EF4-FFF2-40B4-BE49-F238E27FC236}">
                <a16:creationId xmlns:a16="http://schemas.microsoft.com/office/drawing/2014/main" id="{E3B57340-F991-4453-AA54-5F9279B99B51}"/>
              </a:ext>
            </a:extLst>
          </p:cNvPr>
          <p:cNvGrpSpPr/>
          <p:nvPr/>
        </p:nvGrpSpPr>
        <p:grpSpPr>
          <a:xfrm>
            <a:off x="4037117" y="5311090"/>
            <a:ext cx="502279" cy="799951"/>
            <a:chOff x="998896" y="4164618"/>
            <a:chExt cx="459290" cy="706096"/>
          </a:xfrm>
        </p:grpSpPr>
        <p:pic>
          <p:nvPicPr>
            <p:cNvPr id="115" name="Image 114">
              <a:extLst>
                <a:ext uri="{FF2B5EF4-FFF2-40B4-BE49-F238E27FC236}">
                  <a16:creationId xmlns:a16="http://schemas.microsoft.com/office/drawing/2014/main" id="{6F9D412E-C22F-43A8-ACF4-C29993F7877B}"/>
                </a:ext>
              </a:extLst>
            </p:cNvPr>
            <p:cNvPicPr>
              <a:picLocks noChangeAspect="1"/>
            </p:cNvPicPr>
            <p:nvPr/>
          </p:nvPicPr>
          <p:blipFill>
            <a:blip r:embed="rId13"/>
            <a:stretch>
              <a:fillRect/>
            </a:stretch>
          </p:blipFill>
          <p:spPr>
            <a:xfrm>
              <a:off x="998896" y="4411424"/>
              <a:ext cx="459290" cy="459290"/>
            </a:xfrm>
            <a:prstGeom prst="rect">
              <a:avLst/>
            </a:prstGeom>
          </p:spPr>
        </p:pic>
        <p:pic>
          <p:nvPicPr>
            <p:cNvPr id="82" name="Graphique 81" descr="Fermer">
              <a:extLst>
                <a:ext uri="{FF2B5EF4-FFF2-40B4-BE49-F238E27FC236}">
                  <a16:creationId xmlns:a16="http://schemas.microsoft.com/office/drawing/2014/main" id="{7D81E61F-46BF-4260-888E-5FBA591D5F3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1706" y="4164618"/>
              <a:ext cx="233670" cy="233670"/>
            </a:xfrm>
            <a:prstGeom prst="rect">
              <a:avLst/>
            </a:prstGeom>
          </p:spPr>
        </p:pic>
      </p:grpSp>
      <p:grpSp>
        <p:nvGrpSpPr>
          <p:cNvPr id="15" name="Groupe 14">
            <a:extLst>
              <a:ext uri="{FF2B5EF4-FFF2-40B4-BE49-F238E27FC236}">
                <a16:creationId xmlns:a16="http://schemas.microsoft.com/office/drawing/2014/main" id="{6232AEAF-1A5A-4BC6-BF40-F8B9C811017E}"/>
              </a:ext>
            </a:extLst>
          </p:cNvPr>
          <p:cNvGrpSpPr/>
          <p:nvPr/>
        </p:nvGrpSpPr>
        <p:grpSpPr>
          <a:xfrm>
            <a:off x="3347822" y="5310953"/>
            <a:ext cx="502807" cy="800225"/>
            <a:chOff x="308439" y="4164618"/>
            <a:chExt cx="459773" cy="706338"/>
          </a:xfrm>
        </p:grpSpPr>
        <p:pic>
          <p:nvPicPr>
            <p:cNvPr id="121" name="Picture 10" descr="Vignette Crit&amp;#39;air - ​Commander votre vignette officielle anti-pollution crit &amp;#39;air">
              <a:extLst>
                <a:ext uri="{FF2B5EF4-FFF2-40B4-BE49-F238E27FC236}">
                  <a16:creationId xmlns:a16="http://schemas.microsoft.com/office/drawing/2014/main" id="{BEBFC9EB-B80B-4592-AD9D-5A8038FBEE1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8439" y="4411183"/>
              <a:ext cx="459773" cy="459773"/>
            </a:xfrm>
            <a:prstGeom prst="rect">
              <a:avLst/>
            </a:prstGeom>
            <a:noFill/>
            <a:extLst>
              <a:ext uri="{909E8E84-426E-40DD-AFC4-6F175D3DCCD1}">
                <a14:hiddenFill xmlns:a14="http://schemas.microsoft.com/office/drawing/2010/main">
                  <a:solidFill>
                    <a:srgbClr val="FFFFFF"/>
                  </a:solidFill>
                </a14:hiddenFill>
              </a:ext>
            </a:extLst>
          </p:spPr>
        </p:pic>
        <p:pic>
          <p:nvPicPr>
            <p:cNvPr id="83" name="Graphique 82" descr="Fermer">
              <a:extLst>
                <a:ext uri="{FF2B5EF4-FFF2-40B4-BE49-F238E27FC236}">
                  <a16:creationId xmlns:a16="http://schemas.microsoft.com/office/drawing/2014/main" id="{36066BD3-9299-4335-BFAC-26A08851EA3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1490" y="4164618"/>
              <a:ext cx="233670" cy="233670"/>
            </a:xfrm>
            <a:prstGeom prst="rect">
              <a:avLst/>
            </a:prstGeom>
          </p:spPr>
        </p:pic>
      </p:grpSp>
      <p:grpSp>
        <p:nvGrpSpPr>
          <p:cNvPr id="18" name="Groupe 17">
            <a:extLst>
              <a:ext uri="{FF2B5EF4-FFF2-40B4-BE49-F238E27FC236}">
                <a16:creationId xmlns:a16="http://schemas.microsoft.com/office/drawing/2014/main" id="{9B941364-01D4-47FE-AA00-902DFF54CC2F}"/>
              </a:ext>
            </a:extLst>
          </p:cNvPr>
          <p:cNvGrpSpPr/>
          <p:nvPr/>
        </p:nvGrpSpPr>
        <p:grpSpPr>
          <a:xfrm>
            <a:off x="554509" y="5287705"/>
            <a:ext cx="538983" cy="846720"/>
            <a:chOff x="291899" y="3319818"/>
            <a:chExt cx="492853" cy="747378"/>
          </a:xfrm>
        </p:grpSpPr>
        <p:pic>
          <p:nvPicPr>
            <p:cNvPr id="122" name="Picture 14">
              <a:extLst>
                <a:ext uri="{FF2B5EF4-FFF2-40B4-BE49-F238E27FC236}">
                  <a16:creationId xmlns:a16="http://schemas.microsoft.com/office/drawing/2014/main" id="{D922B869-101F-467E-AA5B-8312D172EC0A}"/>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4719" b="96275" l="5750" r="95417">
                          <a14:foregroundMark x1="40742" y1="5252" x2="51564" y2="4075"/>
                          <a14:foregroundMark x1="91465" y1="28109" x2="95833" y2="43295"/>
                          <a14:foregroundMark x1="95833" y1="43295" x2="96318" y2="59927"/>
                          <a14:foregroundMark x1="85221" y1="81276" x2="77667" y2="85099"/>
                          <a14:foregroundMark x1="77667" y1="85099" x2="73096" y2="90099"/>
                          <a14:foregroundMark x1="59452" y1="95695" x2="46290" y2="96083"/>
                          <a14:foregroundMark x1="41972" y1="95937" x2="23500" y2="88245"/>
                          <a14:foregroundMark x1="23500" y1="88245" x2="16167" y2="82036"/>
                          <a14:foregroundMark x1="16167" y1="82036" x2="6333" y2="63328"/>
                          <a14:foregroundMark x1="6333" y1="63328" x2="4121" y2="45529"/>
                          <a14:foregroundMark x1="7473" y1="30105" x2="14961" y2="19948"/>
                          <a14:foregroundMark x1="17583" y1="16391" x2="27402" y2="9871"/>
                          <a14:foregroundMark x1="46250" y1="8444" x2="63250" y2="10762"/>
                          <a14:foregroundMark x1="63250" y1="10762" x2="58583" y2="11175"/>
                          <a14:foregroundMark x1="34833" y1="11175" x2="52333" y2="10596"/>
                          <a14:foregroundMark x1="52333" y1="10596" x2="41167" y2="11507"/>
                          <a14:foregroundMark x1="41167" y1="11507" x2="69417" y2="12003"/>
                          <a14:foregroundMark x1="69417" y1="12003" x2="59417" y2="13907"/>
                          <a14:foregroundMark x1="59417" y1="13907" x2="69083" y2="15728"/>
                          <a14:foregroundMark x1="69083" y1="15728" x2="80167" y2="27070"/>
                          <a14:foregroundMark x1="80167" y1="27070" x2="85167" y2="36424"/>
                          <a14:foregroundMark x1="85167" y1="36424" x2="86250" y2="43709"/>
                          <a14:foregroundMark x1="84167" y1="27318" x2="84250" y2="72765"/>
                          <a14:foregroundMark x1="84250" y1="72765" x2="88667" y2="61672"/>
                          <a14:foregroundMark x1="88667" y1="61672" x2="82500" y2="77070"/>
                          <a14:foregroundMark x1="82500" y1="77070" x2="64500" y2="86921"/>
                          <a14:foregroundMark x1="64500" y1="86921" x2="57833" y2="82450"/>
                          <a14:foregroundMark x1="12250" y1="56705" x2="15250" y2="67881"/>
                          <a14:foregroundMark x1="15250" y1="67881" x2="12833" y2="57533"/>
                          <a14:foregroundMark x1="12833" y1="57533" x2="8417" y2="66308"/>
                          <a14:foregroundMark x1="8417" y1="66308" x2="9917" y2="54387"/>
                          <a14:foregroundMark x1="9917" y1="54387" x2="17167" y2="76325"/>
                          <a14:foregroundMark x1="17167" y1="76325" x2="21083" y2="67715"/>
                          <a14:foregroundMark x1="21083" y1="67715" x2="23000" y2="78477"/>
                          <a14:foregroundMark x1="23000" y1="78477" x2="27167" y2="84189"/>
                          <a14:foregroundMark x1="29667" y1="87086" x2="18417" y2="70116"/>
                          <a14:foregroundMark x1="18417" y1="70116" x2="14833" y2="46109"/>
                          <a14:foregroundMark x1="14833" y1="46109" x2="15083" y2="62086"/>
                          <a14:foregroundMark x1="15083" y1="62086" x2="18917" y2="40397"/>
                          <a14:foregroundMark x1="18917" y1="40397" x2="18250" y2="56126"/>
                          <a14:foregroundMark x1="18250" y1="56126" x2="18750" y2="40646"/>
                          <a14:foregroundMark x1="18750" y1="40646" x2="15833" y2="50745"/>
                          <a14:foregroundMark x1="15833" y1="50745" x2="14667" y2="36341"/>
                          <a14:foregroundMark x1="14667" y1="36341" x2="12500" y2="45944"/>
                          <a14:foregroundMark x1="12500" y1="45944" x2="10167" y2="34685"/>
                          <a14:foregroundMark x1="10167" y1="34685" x2="6750" y2="51407"/>
                          <a14:foregroundMark x1="6750" y1="51407" x2="7167" y2="41060"/>
                          <a14:foregroundMark x1="7167" y1="41060" x2="6113" y2="41779"/>
                          <a14:foregroundMark x1="8253" y1="33409" x2="16500" y2="20033"/>
                          <a14:foregroundMark x1="16500" y1="20033" x2="43500" y2="10348"/>
                          <a14:foregroundMark x1="43500" y1="10348" x2="55750" y2="8775"/>
                          <a14:foregroundMark x1="55750" y1="8775" x2="23000" y2="24255"/>
                          <a14:foregroundMark x1="23000" y1="24255" x2="50083" y2="17715"/>
                          <a14:foregroundMark x1="50083" y1="17715" x2="10500" y2="27980"/>
                          <a14:foregroundMark x1="10500" y1="27980" x2="25667" y2="24503"/>
                          <a14:foregroundMark x1="25667" y1="24503" x2="20667" y2="34189"/>
                          <a14:foregroundMark x1="20667" y1="34189" x2="25250" y2="25414"/>
                          <a14:foregroundMark x1="25250" y1="25414" x2="27667" y2="14487"/>
                          <a14:foregroundMark x1="27667" y1="14487" x2="18000" y2="29884"/>
                          <a14:foregroundMark x1="18000" y1="29884" x2="17083" y2="29387"/>
                          <a14:foregroundMark x1="51250" y1="6209" x2="75250" y2="15646"/>
                          <a14:foregroundMark x1="75250" y1="15646" x2="87167" y2="33940"/>
                          <a14:foregroundMark x1="87167" y1="33940" x2="90750" y2="54387"/>
                          <a14:foregroundMark x1="90750" y1="54387" x2="89333" y2="41474"/>
                          <a14:foregroundMark x1="89333" y1="41474" x2="89250" y2="54801"/>
                          <a14:foregroundMark x1="89250" y1="54801" x2="89250" y2="40563"/>
                          <a14:foregroundMark x1="89250" y1="40563" x2="89667" y2="66142"/>
                          <a14:foregroundMark x1="59750" y1="38328" x2="62250" y2="51573"/>
                          <a14:foregroundMark x1="62250" y1="51573" x2="70917" y2="38659"/>
                          <a14:foregroundMark x1="70917" y1="38659" x2="66750" y2="49917"/>
                          <a14:foregroundMark x1="66750" y1="49917" x2="62917" y2="37252"/>
                          <a14:foregroundMark x1="62917" y1="37252" x2="46583" y2="43129"/>
                          <a14:foregroundMark x1="33333" y1="42715" x2="34250" y2="33113"/>
                          <a14:foregroundMark x1="34250" y1="33113" x2="42750" y2="28560"/>
                          <a14:foregroundMark x1="42750" y1="28560" x2="62333" y2="34851"/>
                          <a14:foregroundMark x1="62333" y1="34851" x2="62500" y2="35099"/>
                          <a14:foregroundMark x1="40500" y1="50745" x2="60417" y2="46440"/>
                          <a14:foregroundMark x1="36583" y1="48675" x2="41167" y2="47599"/>
                          <a14:foregroundMark x1="43500" y1="47434" x2="38750" y2="47599"/>
                          <a14:foregroundMark x1="24917" y1="73427" x2="34667" y2="86755"/>
                          <a14:foregroundMark x1="84000" y1="75662" x2="76083" y2="88411"/>
                          <a14:foregroundMark x1="76083" y1="88411" x2="74583" y2="72930"/>
                          <a14:foregroundMark x1="74583" y1="72930" x2="81250" y2="63162"/>
                          <a14:foregroundMark x1="81250" y1="63162" x2="78750" y2="74669"/>
                          <a14:foregroundMark x1="78750" y1="74669" x2="78750" y2="71689"/>
                          <a14:foregroundMark x1="87417" y1="74503" x2="87583" y2="64901"/>
                          <a14:foregroundMark x1="87583" y1="64901" x2="92000" y2="52152"/>
                          <a14:foregroundMark x1="92000" y1="52152" x2="91083" y2="36589"/>
                          <a14:foregroundMark x1="90583" y1="35182" x2="95417" y2="43212"/>
                          <a14:foregroundMark x1="95417" y1="43212" x2="90917" y2="70613"/>
                          <a14:foregroundMark x1="68083" y1="89901" x2="37083" y2="91639"/>
                          <a14:foregroundMark x1="37083" y1="91391" x2="58167" y2="93791"/>
                          <a14:foregroundMark x1="55250" y1="96026" x2="46175" y2="96256"/>
                          <a14:foregroundMark x1="42250" y1="95520" x2="41250" y2="95281"/>
                          <a14:foregroundMark x1="17417" y1="82119" x2="21250" y2="86175"/>
                          <a14:backgroundMark x1="34667" y1="6043" x2="34667" y2="6043"/>
                          <a14:backgroundMark x1="34667" y1="5464" x2="34667" y2="5464"/>
                          <a14:backgroundMark x1="34667" y1="5464" x2="34667" y2="5464"/>
                          <a14:backgroundMark x1="31500" y1="6540" x2="31500" y2="6540"/>
                          <a14:backgroundMark x1="55583" y1="3974" x2="55583" y2="3974"/>
                          <a14:backgroundMark x1="61000" y1="3808" x2="61000" y2="3808"/>
                          <a14:backgroundMark x1="62750" y1="4139" x2="62750" y2="4139"/>
                          <a14:backgroundMark x1="55833" y1="3394" x2="74583" y2="8361"/>
                          <a14:backgroundMark x1="74583" y1="8361" x2="76500" y2="9851"/>
                          <a14:backgroundMark x1="75833" y1="10679" x2="84167" y2="16556"/>
                          <a14:backgroundMark x1="84167" y1="16556" x2="92083" y2="27732"/>
                          <a14:backgroundMark x1="96750" y1="60017" x2="94583" y2="70199"/>
                          <a14:backgroundMark x1="94583" y1="70199" x2="86667" y2="81209"/>
                          <a14:backgroundMark x1="71500" y1="92550" x2="62000" y2="96772"/>
                          <a14:backgroundMark x1="3083" y1="40894" x2="7583" y2="29801"/>
                          <a14:backgroundMark x1="15583" y1="18212" x2="17833" y2="16391"/>
                          <a14:backgroundMark x1="6667" y1="31209" x2="5333" y2="35927"/>
                          <a14:backgroundMark x1="5167" y1="35513" x2="3250" y2="45364"/>
                          <a14:backgroundMark x1="6250" y1="31457" x2="9833" y2="24917"/>
                          <a14:backgroundMark x1="30167" y1="7699" x2="37333" y2="5215"/>
                          <a14:backgroundMark x1="28167" y1="8444" x2="41250" y2="4305"/>
                          <a14:backgroundMark x1="52000" y1="3394" x2="58917" y2="3394"/>
                          <a14:backgroundMark x1="41417" y1="96772" x2="45667" y2="97020"/>
                          <a14:backgroundMark x1="58917" y1="96772" x2="62333" y2="95116"/>
                          <a14:backgroundMark x1="70917" y1="92550" x2="72417" y2="91556"/>
                          <a14:backgroundMark x1="84917" y1="81954" x2="87333" y2="80050"/>
                          <a14:backgroundMark x1="96333" y1="60762" x2="96333" y2="58692"/>
                        </a14:backgroundRemoval>
                      </a14:imgEffect>
                    </a14:imgLayer>
                  </a14:imgProps>
                </a:ext>
                <a:ext uri="{28A0092B-C50C-407E-A947-70E740481C1C}">
                  <a14:useLocalDpi xmlns:a14="http://schemas.microsoft.com/office/drawing/2010/main" val="0"/>
                </a:ext>
              </a:extLst>
            </a:blip>
            <a:srcRect/>
            <a:stretch>
              <a:fillRect/>
            </a:stretch>
          </p:blipFill>
          <p:spPr bwMode="auto">
            <a:xfrm>
              <a:off x="291899" y="3571126"/>
              <a:ext cx="492853" cy="496070"/>
            </a:xfrm>
            <a:prstGeom prst="rect">
              <a:avLst/>
            </a:prstGeom>
            <a:noFill/>
            <a:extLst>
              <a:ext uri="{909E8E84-426E-40DD-AFC4-6F175D3DCCD1}">
                <a14:hiddenFill xmlns:a14="http://schemas.microsoft.com/office/drawing/2010/main">
                  <a:solidFill>
                    <a:srgbClr val="FFFFFF"/>
                  </a:solidFill>
                </a14:hiddenFill>
              </a:ext>
            </a:extLst>
          </p:spPr>
        </p:pic>
        <p:pic>
          <p:nvPicPr>
            <p:cNvPr id="81" name="Graphique 80" descr="Coche">
              <a:extLst>
                <a:ext uri="{FF2B5EF4-FFF2-40B4-BE49-F238E27FC236}">
                  <a16:creationId xmlns:a16="http://schemas.microsoft.com/office/drawing/2014/main" id="{CD36A492-B2FC-48DF-8F0D-88E712645E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1490" y="3319818"/>
              <a:ext cx="233670" cy="233670"/>
            </a:xfrm>
            <a:prstGeom prst="rect">
              <a:avLst/>
            </a:prstGeom>
          </p:spPr>
        </p:pic>
      </p:grpSp>
      <p:grpSp>
        <p:nvGrpSpPr>
          <p:cNvPr id="3" name="Groupe 2">
            <a:extLst>
              <a:ext uri="{FF2B5EF4-FFF2-40B4-BE49-F238E27FC236}">
                <a16:creationId xmlns:a16="http://schemas.microsoft.com/office/drawing/2014/main" id="{B66AB286-AF45-4133-9F3B-749FE9B70D42}"/>
              </a:ext>
            </a:extLst>
          </p:cNvPr>
          <p:cNvGrpSpPr/>
          <p:nvPr/>
        </p:nvGrpSpPr>
        <p:grpSpPr>
          <a:xfrm>
            <a:off x="895533" y="2173614"/>
            <a:ext cx="10898702" cy="1079665"/>
            <a:chOff x="772912" y="1244498"/>
            <a:chExt cx="8174026" cy="809749"/>
          </a:xfrm>
        </p:grpSpPr>
        <p:sp>
          <p:nvSpPr>
            <p:cNvPr id="70" name="Rectangle 69">
              <a:extLst>
                <a:ext uri="{FF2B5EF4-FFF2-40B4-BE49-F238E27FC236}">
                  <a16:creationId xmlns:a16="http://schemas.microsoft.com/office/drawing/2014/main" id="{0BE32A9B-3597-415D-807E-3460795CBD7E}"/>
                </a:ext>
              </a:extLst>
            </p:cNvPr>
            <p:cNvSpPr/>
            <p:nvPr/>
          </p:nvSpPr>
          <p:spPr>
            <a:xfrm>
              <a:off x="772912" y="1244498"/>
              <a:ext cx="2931556" cy="25391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3"/>
                  </a:solidFill>
                </a:rPr>
                <a:t>LES VÉHICULES IMPACTÉS</a:t>
              </a:r>
            </a:p>
          </p:txBody>
        </p:sp>
        <p:sp>
          <p:nvSpPr>
            <p:cNvPr id="85" name="ZoneTexte 84">
              <a:extLst>
                <a:ext uri="{FF2B5EF4-FFF2-40B4-BE49-F238E27FC236}">
                  <a16:creationId xmlns:a16="http://schemas.microsoft.com/office/drawing/2014/main" id="{6269F3FC-2230-44A9-8FE7-E9387C14197E}"/>
                </a:ext>
              </a:extLst>
            </p:cNvPr>
            <p:cNvSpPr txBox="1"/>
            <p:nvPr/>
          </p:nvSpPr>
          <p:spPr>
            <a:xfrm>
              <a:off x="937714" y="1468740"/>
              <a:ext cx="1859490" cy="20774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228594" indent="-228594">
                <a:buFont typeface="Wingdings" panose="05000000000000000000" pitchFamily="2" charset="2"/>
                <a:buChar char="ü"/>
              </a:pPr>
              <a:endParaRPr lang="fr-FR" sz="1200" dirty="0"/>
            </a:p>
          </p:txBody>
        </p:sp>
        <p:sp>
          <p:nvSpPr>
            <p:cNvPr id="13" name="Rectangle 12">
              <a:extLst>
                <a:ext uri="{FF2B5EF4-FFF2-40B4-BE49-F238E27FC236}">
                  <a16:creationId xmlns:a16="http://schemas.microsoft.com/office/drawing/2014/main" id="{D00DDC4F-5EC1-4D91-A165-8A2F87EEB327}"/>
                </a:ext>
              </a:extLst>
            </p:cNvPr>
            <p:cNvSpPr/>
            <p:nvPr/>
          </p:nvSpPr>
          <p:spPr>
            <a:xfrm>
              <a:off x="2732996" y="1468740"/>
              <a:ext cx="2229244" cy="20774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marL="228594" indent="-228594">
                <a:buFont typeface="Wingdings" panose="05000000000000000000" pitchFamily="2" charset="2"/>
                <a:buChar char="ü"/>
              </a:pPr>
              <a:endParaRPr lang="fr-FR" sz="1200" dirty="0"/>
            </a:p>
          </p:txBody>
        </p:sp>
        <p:grpSp>
          <p:nvGrpSpPr>
            <p:cNvPr id="9" name="Groupe 8">
              <a:extLst>
                <a:ext uri="{FF2B5EF4-FFF2-40B4-BE49-F238E27FC236}">
                  <a16:creationId xmlns:a16="http://schemas.microsoft.com/office/drawing/2014/main" id="{63AB7FD8-0F55-4FE2-B47E-91448CC99DDD}"/>
                </a:ext>
              </a:extLst>
            </p:cNvPr>
            <p:cNvGrpSpPr/>
            <p:nvPr/>
          </p:nvGrpSpPr>
          <p:grpSpPr>
            <a:xfrm>
              <a:off x="5049191" y="1254737"/>
              <a:ext cx="3897747" cy="799510"/>
              <a:chOff x="5018823" y="1245329"/>
              <a:chExt cx="3897747" cy="799510"/>
            </a:xfrm>
          </p:grpSpPr>
          <p:grpSp>
            <p:nvGrpSpPr>
              <p:cNvPr id="86" name="Groupe 85">
                <a:extLst>
                  <a:ext uri="{FF2B5EF4-FFF2-40B4-BE49-F238E27FC236}">
                    <a16:creationId xmlns:a16="http://schemas.microsoft.com/office/drawing/2014/main" id="{7A03E9F6-D985-402C-A51B-E7A53621AB22}"/>
                  </a:ext>
                </a:extLst>
              </p:cNvPr>
              <p:cNvGrpSpPr/>
              <p:nvPr/>
            </p:nvGrpSpPr>
            <p:grpSpPr>
              <a:xfrm>
                <a:off x="7991226" y="1252839"/>
                <a:ext cx="925344" cy="792000"/>
                <a:chOff x="8661819" y="2473208"/>
                <a:chExt cx="925344" cy="792000"/>
              </a:xfrm>
            </p:grpSpPr>
            <p:sp>
              <p:nvSpPr>
                <p:cNvPr id="87" name="Ellipse 86">
                  <a:extLst>
                    <a:ext uri="{FF2B5EF4-FFF2-40B4-BE49-F238E27FC236}">
                      <a16:creationId xmlns:a16="http://schemas.microsoft.com/office/drawing/2014/main" id="{4CE86231-B393-4BCC-8D75-4A2E6D64F183}"/>
                    </a:ext>
                  </a:extLst>
                </p:cNvPr>
                <p:cNvSpPr/>
                <p:nvPr/>
              </p:nvSpPr>
              <p:spPr>
                <a:xfrm>
                  <a:off x="8728491" y="2473208"/>
                  <a:ext cx="792000" cy="792000"/>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endParaRPr lang="fr-FR" sz="2489" dirty="0"/>
                </a:p>
              </p:txBody>
            </p:sp>
            <p:sp>
              <p:nvSpPr>
                <p:cNvPr id="88" name="ZoneTexte 87">
                  <a:extLst>
                    <a:ext uri="{FF2B5EF4-FFF2-40B4-BE49-F238E27FC236}">
                      <a16:creationId xmlns:a16="http://schemas.microsoft.com/office/drawing/2014/main" id="{FCA7E431-0AD8-48B1-85A0-1CE31EA2F5E9}"/>
                    </a:ext>
                  </a:extLst>
                </p:cNvPr>
                <p:cNvSpPr txBox="1"/>
                <p:nvPr/>
              </p:nvSpPr>
              <p:spPr>
                <a:xfrm>
                  <a:off x="8661819" y="2756368"/>
                  <a:ext cx="925344" cy="23083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200" b="1" dirty="0"/>
                    <a:t>de 6h à 20h</a:t>
                  </a:r>
                </a:p>
              </p:txBody>
            </p:sp>
          </p:grpSp>
          <p:grpSp>
            <p:nvGrpSpPr>
              <p:cNvPr id="45" name="Groupe 44">
                <a:extLst>
                  <a:ext uri="{FF2B5EF4-FFF2-40B4-BE49-F238E27FC236}">
                    <a16:creationId xmlns:a16="http://schemas.microsoft.com/office/drawing/2014/main" id="{A85AAA20-9FDA-42FD-9A03-8E2EE828D9BF}"/>
                  </a:ext>
                </a:extLst>
              </p:cNvPr>
              <p:cNvGrpSpPr/>
              <p:nvPr/>
            </p:nvGrpSpPr>
            <p:grpSpPr>
              <a:xfrm>
                <a:off x="5018823" y="1245329"/>
                <a:ext cx="2324917" cy="736550"/>
                <a:chOff x="5127836" y="1776779"/>
                <a:chExt cx="2324917" cy="736550"/>
              </a:xfrm>
            </p:grpSpPr>
            <p:sp>
              <p:nvSpPr>
                <p:cNvPr id="46" name="ZoneTexte 45">
                  <a:extLst>
                    <a:ext uri="{FF2B5EF4-FFF2-40B4-BE49-F238E27FC236}">
                      <a16:creationId xmlns:a16="http://schemas.microsoft.com/office/drawing/2014/main" id="{B6A42501-BBBC-4A86-B606-07B07ADB1030}"/>
                    </a:ext>
                  </a:extLst>
                </p:cNvPr>
                <p:cNvSpPr txBox="1"/>
                <p:nvPr/>
              </p:nvSpPr>
              <p:spPr>
                <a:xfrm>
                  <a:off x="5240970" y="2251719"/>
                  <a:ext cx="2211783" cy="26161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467" b="1" dirty="0"/>
                    <a:t>Tous les types de véhicules</a:t>
                  </a:r>
                </a:p>
              </p:txBody>
            </p:sp>
            <p:grpSp>
              <p:nvGrpSpPr>
                <p:cNvPr id="47" name="Groupe 46">
                  <a:extLst>
                    <a:ext uri="{FF2B5EF4-FFF2-40B4-BE49-F238E27FC236}">
                      <a16:creationId xmlns:a16="http://schemas.microsoft.com/office/drawing/2014/main" id="{173407C2-EE83-4D14-83E4-7F887A6EAB20}"/>
                    </a:ext>
                  </a:extLst>
                </p:cNvPr>
                <p:cNvGrpSpPr/>
                <p:nvPr/>
              </p:nvGrpSpPr>
              <p:grpSpPr>
                <a:xfrm>
                  <a:off x="5127836" y="1776779"/>
                  <a:ext cx="2269463" cy="547510"/>
                  <a:chOff x="5127836" y="1776779"/>
                  <a:chExt cx="2269463" cy="547510"/>
                </a:xfrm>
              </p:grpSpPr>
              <p:pic>
                <p:nvPicPr>
                  <p:cNvPr id="48" name="Image 47">
                    <a:extLst>
                      <a:ext uri="{FF2B5EF4-FFF2-40B4-BE49-F238E27FC236}">
                        <a16:creationId xmlns:a16="http://schemas.microsoft.com/office/drawing/2014/main" id="{50083E33-9DBF-4AAF-A645-E7AB998AB386}"/>
                      </a:ext>
                    </a:extLst>
                  </p:cNvPr>
                  <p:cNvPicPr>
                    <a:picLocks noChangeAspect="1"/>
                  </p:cNvPicPr>
                  <p:nvPr/>
                </p:nvPicPr>
                <p:blipFill>
                  <a:blip r:embed="rId17"/>
                  <a:stretch>
                    <a:fillRect/>
                  </a:stretch>
                </p:blipFill>
                <p:spPr>
                  <a:xfrm>
                    <a:off x="5694127" y="1784289"/>
                    <a:ext cx="540000" cy="540000"/>
                  </a:xfrm>
                  <a:prstGeom prst="rect">
                    <a:avLst/>
                  </a:prstGeom>
                </p:spPr>
              </p:pic>
              <p:pic>
                <p:nvPicPr>
                  <p:cNvPr id="49" name="Image 48">
                    <a:extLst>
                      <a:ext uri="{FF2B5EF4-FFF2-40B4-BE49-F238E27FC236}">
                        <a16:creationId xmlns:a16="http://schemas.microsoft.com/office/drawing/2014/main" id="{4110FC5D-8BA0-4B24-9E41-E7BEEBFD04DD}"/>
                      </a:ext>
                    </a:extLst>
                  </p:cNvPr>
                  <p:cNvPicPr>
                    <a:picLocks noChangeAspect="1"/>
                  </p:cNvPicPr>
                  <p:nvPr/>
                </p:nvPicPr>
                <p:blipFill>
                  <a:blip r:embed="rId18"/>
                  <a:stretch>
                    <a:fillRect/>
                  </a:stretch>
                </p:blipFill>
                <p:spPr>
                  <a:xfrm>
                    <a:off x="5127836" y="1776779"/>
                    <a:ext cx="540000" cy="540000"/>
                  </a:xfrm>
                  <a:prstGeom prst="rect">
                    <a:avLst/>
                  </a:prstGeom>
                </p:spPr>
              </p:pic>
              <p:pic>
                <p:nvPicPr>
                  <p:cNvPr id="50" name="Image 49">
                    <a:extLst>
                      <a:ext uri="{FF2B5EF4-FFF2-40B4-BE49-F238E27FC236}">
                        <a16:creationId xmlns:a16="http://schemas.microsoft.com/office/drawing/2014/main" id="{17010A94-E3D4-4546-B937-2E8F21CC5A2B}"/>
                      </a:ext>
                    </a:extLst>
                  </p:cNvPr>
                  <p:cNvPicPr>
                    <a:picLocks noChangeAspect="1"/>
                  </p:cNvPicPr>
                  <p:nvPr/>
                </p:nvPicPr>
                <p:blipFill>
                  <a:blip r:embed="rId19"/>
                  <a:stretch>
                    <a:fillRect/>
                  </a:stretch>
                </p:blipFill>
                <p:spPr>
                  <a:xfrm>
                    <a:off x="6283081" y="1784289"/>
                    <a:ext cx="540000" cy="540000"/>
                  </a:xfrm>
                  <a:prstGeom prst="rect">
                    <a:avLst/>
                  </a:prstGeom>
                </p:spPr>
              </p:pic>
              <p:pic>
                <p:nvPicPr>
                  <p:cNvPr id="51" name="Image 50">
                    <a:extLst>
                      <a:ext uri="{FF2B5EF4-FFF2-40B4-BE49-F238E27FC236}">
                        <a16:creationId xmlns:a16="http://schemas.microsoft.com/office/drawing/2014/main" id="{A0A09C11-EF01-4E9F-9635-AD263286120C}"/>
                      </a:ext>
                    </a:extLst>
                  </p:cNvPr>
                  <p:cNvPicPr>
                    <a:picLocks noChangeAspect="1"/>
                  </p:cNvPicPr>
                  <p:nvPr/>
                </p:nvPicPr>
                <p:blipFill>
                  <a:blip r:embed="rId20"/>
                  <a:stretch>
                    <a:fillRect/>
                  </a:stretch>
                </p:blipFill>
                <p:spPr>
                  <a:xfrm>
                    <a:off x="6857299" y="1784289"/>
                    <a:ext cx="540000" cy="540000"/>
                  </a:xfrm>
                  <a:prstGeom prst="rect">
                    <a:avLst/>
                  </a:prstGeom>
                </p:spPr>
              </p:pic>
            </p:grpSp>
          </p:grpSp>
        </p:grpSp>
      </p:grpSp>
      <p:sp>
        <p:nvSpPr>
          <p:cNvPr id="52" name="Espace réservé du contenu 4">
            <a:extLst>
              <a:ext uri="{FF2B5EF4-FFF2-40B4-BE49-F238E27FC236}">
                <a16:creationId xmlns:a16="http://schemas.microsoft.com/office/drawing/2014/main" id="{915DBC99-B02C-4D8A-976B-99877F745CBA}"/>
              </a:ext>
            </a:extLst>
          </p:cNvPr>
          <p:cNvSpPr txBox="1">
            <a:spLocks/>
          </p:cNvSpPr>
          <p:nvPr/>
        </p:nvSpPr>
        <p:spPr>
          <a:xfrm>
            <a:off x="5540127" y="3695817"/>
            <a:ext cx="6383071" cy="2850252"/>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Véhicules des professionnels ou associations assurant un service médical, vétérinaire, ou paramédical, de transports sanitaires et de livraisons pharmaceutiques</a:t>
            </a:r>
          </a:p>
          <a:p>
            <a:r>
              <a:rPr lang="fr-FR" sz="1200" dirty="0"/>
              <a:t>Véhicule de viabilité hivernale en intervention</a:t>
            </a:r>
          </a:p>
          <a:p>
            <a:r>
              <a:rPr lang="fr-FR" sz="1200" dirty="0"/>
              <a:t>Véhicules assurant une mission de service public de transport en commun</a:t>
            </a:r>
          </a:p>
          <a:p>
            <a:r>
              <a:rPr lang="fr-FR" sz="1200" dirty="0"/>
              <a:t>Véhicules affichant une carte de stationnement pour personnes handicapées</a:t>
            </a:r>
          </a:p>
          <a:p>
            <a:r>
              <a:rPr lang="fr-FR" sz="1200" dirty="0"/>
              <a:t>Véhicules assurant l'enlèvement et le ramassage des ordures ménagères, sauf bennes des déchetteries</a:t>
            </a:r>
          </a:p>
          <a:p>
            <a:r>
              <a:rPr lang="fr-FR" sz="1200" dirty="0"/>
              <a:t>Véhicules d'évacuation des véhicules en panne ou accidentés en intervention</a:t>
            </a:r>
          </a:p>
          <a:p>
            <a:r>
              <a:rPr lang="fr-FR" sz="1200" dirty="0"/>
              <a:t>Véhicules de transport d'animaux vivants, de denrées ou produits périssables, d'hydrocarbure, de fonds ou funéraire</a:t>
            </a:r>
          </a:p>
          <a:p>
            <a:r>
              <a:rPr lang="fr-FR" sz="1200" dirty="0"/>
              <a:t>Véhicules n'appartenant pas aux catégories L, M et N</a:t>
            </a:r>
          </a:p>
          <a:p>
            <a:endParaRPr lang="fr-FR" dirty="0"/>
          </a:p>
        </p:txBody>
      </p:sp>
      <p:sp>
        <p:nvSpPr>
          <p:cNvPr id="53" name="Espace réservé du contenu 4">
            <a:extLst>
              <a:ext uri="{FF2B5EF4-FFF2-40B4-BE49-F238E27FC236}">
                <a16:creationId xmlns:a16="http://schemas.microsoft.com/office/drawing/2014/main" id="{BD9B089F-E3DB-46D9-8EB2-91A66A505663}"/>
              </a:ext>
            </a:extLst>
          </p:cNvPr>
          <p:cNvSpPr txBox="1">
            <a:spLocks/>
          </p:cNvSpPr>
          <p:nvPr/>
        </p:nvSpPr>
        <p:spPr>
          <a:xfrm>
            <a:off x="455289" y="4049174"/>
            <a:ext cx="4898351" cy="2422548"/>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La zone à faible émission de la métropole Grand Nancy </a:t>
            </a:r>
            <a:r>
              <a:rPr lang="fr-FR" sz="1200" b="1" dirty="0"/>
              <a:t>s'applique en cas de pic de pollution</a:t>
            </a:r>
            <a:r>
              <a:rPr lang="fr-FR" sz="1200" dirty="0"/>
              <a:t>, elle n'est pas pérenne.</a:t>
            </a:r>
          </a:p>
          <a:p>
            <a:r>
              <a:rPr lang="fr-FR" sz="1200" dirty="0"/>
              <a:t>Elle est instaurée à partir du 3ème jour de pic de pollution</a:t>
            </a:r>
          </a:p>
          <a:p>
            <a:r>
              <a:rPr lang="fr-FR" sz="1200" dirty="0"/>
              <a:t>Seuls les véhicules disposant d'une vignette </a:t>
            </a:r>
            <a:r>
              <a:rPr lang="fr-FR" sz="1200" dirty="0" err="1"/>
              <a:t>crit'air</a:t>
            </a:r>
            <a:r>
              <a:rPr lang="fr-FR" sz="1200" dirty="0"/>
              <a:t> 0, 1, 2 ou 3 sont autorisés à circuler</a:t>
            </a:r>
          </a:p>
          <a:p>
            <a:endParaRPr lang="fr-FR" dirty="0"/>
          </a:p>
        </p:txBody>
      </p:sp>
      <p:sp>
        <p:nvSpPr>
          <p:cNvPr id="54" name="Espace réservé du contenu 4">
            <a:extLst>
              <a:ext uri="{FF2B5EF4-FFF2-40B4-BE49-F238E27FC236}">
                <a16:creationId xmlns:a16="http://schemas.microsoft.com/office/drawing/2014/main" id="{8409400B-F70D-49AF-9AAB-0016CA881C48}"/>
              </a:ext>
            </a:extLst>
          </p:cNvPr>
          <p:cNvSpPr txBox="1">
            <a:spLocks/>
          </p:cNvSpPr>
          <p:nvPr/>
        </p:nvSpPr>
        <p:spPr>
          <a:xfrm>
            <a:off x="519081" y="2536433"/>
            <a:ext cx="5687932" cy="642052"/>
          </a:xfrm>
          <a:prstGeom prst="rect">
            <a:avLst/>
          </a:prstGeom>
        </p:spPr>
        <p:txBody>
          <a:bodyPr numCol="2"/>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Véhicules particuliers</a:t>
            </a:r>
          </a:p>
          <a:p>
            <a:r>
              <a:rPr lang="fr-FR" sz="1200" dirty="0"/>
              <a:t>Véhicules utilitaires légers</a:t>
            </a:r>
          </a:p>
          <a:p>
            <a:r>
              <a:rPr lang="fr-FR" sz="1200" dirty="0"/>
              <a:t>Motocycles</a:t>
            </a:r>
          </a:p>
          <a:p>
            <a:r>
              <a:rPr lang="fr-FR" sz="1200" dirty="0"/>
              <a:t>Cyclomoteurs</a:t>
            </a:r>
          </a:p>
          <a:p>
            <a:r>
              <a:rPr lang="fr-FR" sz="1200" dirty="0"/>
              <a:t>Poids lourds, autobus et autocar</a:t>
            </a:r>
          </a:p>
          <a:p>
            <a:endParaRPr lang="fr-FR" dirty="0"/>
          </a:p>
        </p:txBody>
      </p:sp>
      <p:sp>
        <p:nvSpPr>
          <p:cNvPr id="11" name="Rectangle 10">
            <a:extLst>
              <a:ext uri="{FF2B5EF4-FFF2-40B4-BE49-F238E27FC236}">
                <a16:creationId xmlns:a16="http://schemas.microsoft.com/office/drawing/2014/main" id="{4CB76B25-B7CB-473B-9062-83741A7C6FA6}"/>
              </a:ext>
            </a:extLst>
          </p:cNvPr>
          <p:cNvSpPr/>
          <p:nvPr/>
        </p:nvSpPr>
        <p:spPr>
          <a:xfrm>
            <a:off x="455289" y="2072888"/>
            <a:ext cx="11467909" cy="1269622"/>
          </a:xfrm>
          <a:prstGeom prst="rect">
            <a:avLst/>
          </a:prstGeom>
          <a:noFill/>
          <a:ln>
            <a:solidFill>
              <a:srgbClr val="C2F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A447293B-0C72-4590-9F19-5E47F6C8B725}"/>
              </a:ext>
            </a:extLst>
          </p:cNvPr>
          <p:cNvSpPr txBox="1"/>
          <p:nvPr/>
        </p:nvSpPr>
        <p:spPr>
          <a:xfrm>
            <a:off x="6370659" y="6518379"/>
            <a:ext cx="5065059" cy="26161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067" dirty="0"/>
              <a:t>Source : </a:t>
            </a:r>
            <a:r>
              <a:rPr lang="fr-FR" sz="1100" dirty="0">
                <a:hlinkClick r:id="rId21"/>
              </a:rPr>
              <a:t>Crit'Air et pics de pollution — Métropole du Grand Nancy</a:t>
            </a:r>
            <a:endParaRPr lang="fr-FR" sz="1067" dirty="0"/>
          </a:p>
        </p:txBody>
      </p:sp>
    </p:spTree>
    <p:extLst>
      <p:ext uri="{BB962C8B-B14F-4D97-AF65-F5344CB8AC3E}">
        <p14:creationId xmlns:p14="http://schemas.microsoft.com/office/powerpoint/2010/main" val="381935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108284" cy="4023689"/>
          </a:xfrm>
        </p:spPr>
        <p:txBody>
          <a:bodyPr/>
          <a:lstStyle/>
          <a:p>
            <a:r>
              <a:rPr lang="fr-FR" dirty="0"/>
              <a:t>Les ZFE, une obligation qui incite la conversion des véhicules polluants</a:t>
            </a:r>
            <a:endParaRPr lang="fr-FR" dirty="0">
              <a:solidFill>
                <a:schemeClr val="accent4">
                  <a:lumMod val="75000"/>
                </a:schemeClr>
              </a:solidFill>
            </a:endParaRPr>
          </a:p>
          <a:p>
            <a:r>
              <a:rPr lang="fr-FR" dirty="0"/>
              <a:t>Les critères de classification des véhicules</a:t>
            </a:r>
          </a:p>
          <a:p>
            <a:r>
              <a:rPr lang="fr-FR" dirty="0"/>
              <a:t>Métropole du Grand Nancy</a:t>
            </a:r>
          </a:p>
          <a:p>
            <a:r>
              <a:rPr lang="fr-FR" dirty="0">
                <a:solidFill>
                  <a:schemeClr val="accent4">
                    <a:lumMod val="75000"/>
                  </a:schemeClr>
                </a:solidFill>
              </a:rPr>
              <a:t>Eurométropole de Strasbourg</a:t>
            </a:r>
          </a:p>
          <a:p>
            <a:r>
              <a:rPr lang="fr-FR" dirty="0"/>
              <a:t>Métropole du Grand Reims</a:t>
            </a:r>
          </a:p>
          <a:p>
            <a:r>
              <a:rPr lang="fr-FR" dirty="0"/>
              <a:t>Certains véhicules bénéficient de dérogations nationales</a:t>
            </a:r>
          </a:p>
          <a:p>
            <a:endParaRPr lang="fr-FR" dirty="0">
              <a:solidFill>
                <a:schemeClr val="accent4">
                  <a:lumMod val="75000"/>
                </a:schemeClr>
              </a:solidFill>
            </a:endParaRPr>
          </a:p>
        </p:txBody>
      </p:sp>
    </p:spTree>
    <p:extLst>
      <p:ext uri="{BB962C8B-B14F-4D97-AF65-F5344CB8AC3E}">
        <p14:creationId xmlns:p14="http://schemas.microsoft.com/office/powerpoint/2010/main" val="786294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D4132A-4E3F-4E3F-BDEC-5A4E9311AADF}"/>
              </a:ext>
            </a:extLst>
          </p:cNvPr>
          <p:cNvSpPr>
            <a:spLocks noGrp="1"/>
          </p:cNvSpPr>
          <p:nvPr>
            <p:ph idx="1"/>
          </p:nvPr>
        </p:nvSpPr>
        <p:spPr>
          <a:xfrm>
            <a:off x="695325" y="1316949"/>
            <a:ext cx="10980738" cy="401675"/>
          </a:xfrm>
        </p:spPr>
        <p:txBody>
          <a:bodyPr/>
          <a:lstStyle/>
          <a:p>
            <a:pPr marL="0" indent="0">
              <a:buNone/>
            </a:pPr>
            <a:r>
              <a:rPr lang="fr-FR" dirty="0"/>
              <a:t>Les 33 communes de l'Eurométropole de Strasbourg sont concernées par la ZFE à l’exception des trajets en transit sur l’A4 et l’A35 au nord de l’échangeur A4/A35 à Vendenheim, sur la M35 jusqu’à l’échangeur n°10 et sur la M353.</a:t>
            </a:r>
          </a:p>
        </p:txBody>
      </p:sp>
      <p:sp>
        <p:nvSpPr>
          <p:cNvPr id="7" name="Espace réservé du texte 6">
            <a:extLst>
              <a:ext uri="{FF2B5EF4-FFF2-40B4-BE49-F238E27FC236}">
                <a16:creationId xmlns:a16="http://schemas.microsoft.com/office/drawing/2014/main" id="{BA8D9577-8748-4CAF-A033-E078FC54E963}"/>
              </a:ext>
            </a:extLst>
          </p:cNvPr>
          <p:cNvSpPr>
            <a:spLocks noGrp="1"/>
          </p:cNvSpPr>
          <p:nvPr>
            <p:ph type="body" sz="quarter" idx="12"/>
          </p:nvPr>
        </p:nvSpPr>
        <p:spPr/>
        <p:txBody>
          <a:bodyPr/>
          <a:lstStyle/>
          <a:p>
            <a:r>
              <a:rPr lang="fr-FR" dirty="0"/>
              <a:t>Eurométropole de Strasbourg</a:t>
            </a:r>
          </a:p>
        </p:txBody>
      </p:sp>
      <p:sp>
        <p:nvSpPr>
          <p:cNvPr id="4" name="Rectangle 3">
            <a:extLst>
              <a:ext uri="{FF2B5EF4-FFF2-40B4-BE49-F238E27FC236}">
                <a16:creationId xmlns:a16="http://schemas.microsoft.com/office/drawing/2014/main" id="{CD6555CC-ABEF-4A87-A09F-D599A082007C}"/>
              </a:ext>
            </a:extLst>
          </p:cNvPr>
          <p:cNvSpPr/>
          <p:nvPr/>
        </p:nvSpPr>
        <p:spPr>
          <a:xfrm>
            <a:off x="5151236" y="1110114"/>
            <a:ext cx="1889528" cy="297454"/>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1"/>
                </a:solidFill>
              </a:rPr>
              <a:t>PÉRIMÈTRE</a:t>
            </a:r>
          </a:p>
        </p:txBody>
      </p:sp>
      <p:sp>
        <p:nvSpPr>
          <p:cNvPr id="6" name="Rectangle 5">
            <a:extLst>
              <a:ext uri="{FF2B5EF4-FFF2-40B4-BE49-F238E27FC236}">
                <a16:creationId xmlns:a16="http://schemas.microsoft.com/office/drawing/2014/main" id="{2AE5A66D-D1CB-431E-B25F-57F1BA9F5897}"/>
              </a:ext>
            </a:extLst>
          </p:cNvPr>
          <p:cNvSpPr/>
          <p:nvPr/>
        </p:nvSpPr>
        <p:spPr>
          <a:xfrm>
            <a:off x="7487786" y="3208388"/>
            <a:ext cx="2371816" cy="297454"/>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1"/>
                </a:solidFill>
              </a:rPr>
              <a:t>DÉROGATIONS</a:t>
            </a:r>
          </a:p>
        </p:txBody>
      </p:sp>
      <p:sp>
        <p:nvSpPr>
          <p:cNvPr id="64" name="ZoneTexte 63">
            <a:extLst>
              <a:ext uri="{FF2B5EF4-FFF2-40B4-BE49-F238E27FC236}">
                <a16:creationId xmlns:a16="http://schemas.microsoft.com/office/drawing/2014/main" id="{29E24F60-848D-40EC-9C34-BB3B8013807E}"/>
              </a:ext>
            </a:extLst>
          </p:cNvPr>
          <p:cNvSpPr txBox="1"/>
          <p:nvPr/>
        </p:nvSpPr>
        <p:spPr>
          <a:xfrm>
            <a:off x="7585528" y="6510691"/>
            <a:ext cx="2245882" cy="25654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067" dirty="0"/>
              <a:t>Source : </a:t>
            </a:r>
            <a:r>
              <a:rPr lang="fr-FR" sz="1067" dirty="0">
                <a:hlinkClick r:id="rId3"/>
              </a:rPr>
              <a:t>https://zfe.strasbourg.eu/</a:t>
            </a:r>
            <a:r>
              <a:rPr lang="fr-FR" sz="1067" dirty="0"/>
              <a:t> </a:t>
            </a:r>
          </a:p>
        </p:txBody>
      </p:sp>
      <p:pic>
        <p:nvPicPr>
          <p:cNvPr id="5122" name="Picture 2">
            <a:extLst>
              <a:ext uri="{FF2B5EF4-FFF2-40B4-BE49-F238E27FC236}">
                <a16:creationId xmlns:a16="http://schemas.microsoft.com/office/drawing/2014/main" id="{8D8FBE8B-FA1A-42ED-9434-DFF2B37DEC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15099" y="230153"/>
            <a:ext cx="2316885" cy="617433"/>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a:extLst>
              <a:ext uri="{FF2B5EF4-FFF2-40B4-BE49-F238E27FC236}">
                <a16:creationId xmlns:a16="http://schemas.microsoft.com/office/drawing/2014/main" id="{864653DA-3900-45D0-8320-C8A84A2D913B}"/>
              </a:ext>
            </a:extLst>
          </p:cNvPr>
          <p:cNvSpPr/>
          <p:nvPr/>
        </p:nvSpPr>
        <p:spPr>
          <a:xfrm>
            <a:off x="6202134" y="2025364"/>
            <a:ext cx="4828122" cy="297454"/>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333" b="1" spc="400" dirty="0">
                <a:solidFill>
                  <a:schemeClr val="accent1"/>
                </a:solidFill>
              </a:rPr>
              <a:t>LES VÉ</a:t>
            </a:r>
            <a:r>
              <a:rPr lang="fr-FR" sz="1333" b="1" spc="400" dirty="0">
                <a:solidFill>
                  <a:srgbClr val="C31632"/>
                </a:solidFill>
              </a:rPr>
              <a:t>HIC</a:t>
            </a:r>
            <a:r>
              <a:rPr lang="fr-FR" sz="1333" b="1" spc="400" dirty="0">
                <a:solidFill>
                  <a:schemeClr val="accent1"/>
                </a:solidFill>
              </a:rPr>
              <a:t>ULES IMPACTÉS</a:t>
            </a:r>
          </a:p>
        </p:txBody>
      </p:sp>
      <p:grpSp>
        <p:nvGrpSpPr>
          <p:cNvPr id="5" name="Groupe 4">
            <a:extLst>
              <a:ext uri="{FF2B5EF4-FFF2-40B4-BE49-F238E27FC236}">
                <a16:creationId xmlns:a16="http://schemas.microsoft.com/office/drawing/2014/main" id="{B914FDBD-EDC0-4F3D-9E53-DE40A0A609A3}"/>
              </a:ext>
            </a:extLst>
          </p:cNvPr>
          <p:cNvGrpSpPr/>
          <p:nvPr/>
        </p:nvGrpSpPr>
        <p:grpSpPr>
          <a:xfrm>
            <a:off x="8657481" y="2043374"/>
            <a:ext cx="3192459" cy="1056001"/>
            <a:chOff x="5114905" y="1944446"/>
            <a:chExt cx="3266315" cy="668347"/>
          </a:xfrm>
        </p:grpSpPr>
        <p:grpSp>
          <p:nvGrpSpPr>
            <p:cNvPr id="72" name="Groupe 71">
              <a:extLst>
                <a:ext uri="{FF2B5EF4-FFF2-40B4-BE49-F238E27FC236}">
                  <a16:creationId xmlns:a16="http://schemas.microsoft.com/office/drawing/2014/main" id="{25C5A0CC-3CB9-42BC-BD94-A68076C9295D}"/>
                </a:ext>
              </a:extLst>
            </p:cNvPr>
            <p:cNvGrpSpPr/>
            <p:nvPr/>
          </p:nvGrpSpPr>
          <p:grpSpPr>
            <a:xfrm>
              <a:off x="7300789" y="1944446"/>
              <a:ext cx="1080431" cy="668347"/>
              <a:chOff x="7714062" y="2395922"/>
              <a:chExt cx="1080431" cy="668347"/>
            </a:xfrm>
          </p:grpSpPr>
          <p:sp>
            <p:nvSpPr>
              <p:cNvPr id="80" name="Ellipse 79">
                <a:extLst>
                  <a:ext uri="{FF2B5EF4-FFF2-40B4-BE49-F238E27FC236}">
                    <a16:creationId xmlns:a16="http://schemas.microsoft.com/office/drawing/2014/main" id="{A8EB142D-1155-4F05-B519-E433553148DE}"/>
                  </a:ext>
                </a:extLst>
              </p:cNvPr>
              <p:cNvSpPr/>
              <p:nvPr/>
            </p:nvSpPr>
            <p:spPr>
              <a:xfrm>
                <a:off x="7714062" y="2395922"/>
                <a:ext cx="1080431" cy="668347"/>
              </a:xfrm>
              <a:prstGeom prst="ellipse">
                <a:avLst/>
              </a:prstGeom>
              <a:solidFill>
                <a:srgbClr val="581D7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endParaRPr lang="fr-FR" sz="2489" dirty="0"/>
              </a:p>
            </p:txBody>
          </p:sp>
          <p:sp>
            <p:nvSpPr>
              <p:cNvPr id="81" name="ZoneTexte 80">
                <a:extLst>
                  <a:ext uri="{FF2B5EF4-FFF2-40B4-BE49-F238E27FC236}">
                    <a16:creationId xmlns:a16="http://schemas.microsoft.com/office/drawing/2014/main" id="{7349FD47-E371-4FE3-9F28-838241BCF88E}"/>
                  </a:ext>
                </a:extLst>
              </p:cNvPr>
              <p:cNvSpPr txBox="1"/>
              <p:nvPr/>
            </p:nvSpPr>
            <p:spPr>
              <a:xfrm>
                <a:off x="7812245" y="2574306"/>
                <a:ext cx="925344" cy="36933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pPr algn="ctr"/>
                <a:r>
                  <a:rPr lang="fr-FR" sz="1200" b="1" dirty="0"/>
                  <a:t>7 / 7J</a:t>
                </a:r>
              </a:p>
              <a:p>
                <a:pPr algn="ctr"/>
                <a:r>
                  <a:rPr lang="fr-FR" sz="1200" b="1" dirty="0"/>
                  <a:t>24h / 24</a:t>
                </a:r>
              </a:p>
            </p:txBody>
          </p:sp>
        </p:grpSp>
        <p:grpSp>
          <p:nvGrpSpPr>
            <p:cNvPr id="73" name="Groupe 72">
              <a:extLst>
                <a:ext uri="{FF2B5EF4-FFF2-40B4-BE49-F238E27FC236}">
                  <a16:creationId xmlns:a16="http://schemas.microsoft.com/office/drawing/2014/main" id="{3916FB5B-3069-4FF7-9F80-0A58742E7852}"/>
                </a:ext>
              </a:extLst>
            </p:cNvPr>
            <p:cNvGrpSpPr/>
            <p:nvPr/>
          </p:nvGrpSpPr>
          <p:grpSpPr>
            <a:xfrm>
              <a:off x="5114905" y="2013224"/>
              <a:ext cx="2459864" cy="580216"/>
              <a:chOff x="4966598" y="1775781"/>
              <a:chExt cx="2459864" cy="580216"/>
            </a:xfrm>
          </p:grpSpPr>
          <p:sp>
            <p:nvSpPr>
              <p:cNvPr id="74" name="ZoneTexte 73">
                <a:extLst>
                  <a:ext uri="{FF2B5EF4-FFF2-40B4-BE49-F238E27FC236}">
                    <a16:creationId xmlns:a16="http://schemas.microsoft.com/office/drawing/2014/main" id="{BCBB41B6-4418-4466-9583-0A44C9E302C6}"/>
                  </a:ext>
                </a:extLst>
              </p:cNvPr>
              <p:cNvSpPr txBox="1"/>
              <p:nvPr/>
            </p:nvSpPr>
            <p:spPr>
              <a:xfrm>
                <a:off x="4966598" y="2180683"/>
                <a:ext cx="2459864" cy="175314"/>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867" b="0" i="0" u="none" strike="noStrike" cap="none">
                    <a:solidFill>
                      <a:srgbClr val="000000"/>
                    </a:solidFill>
                    <a:latin typeface="Arial"/>
                    <a:ea typeface="Arial"/>
                    <a:cs typeface="Arial"/>
                    <a:sym typeface="Arial"/>
                  </a:defRPr>
                </a:lvl9pPr>
              </a:lstStyle>
              <a:p>
                <a:r>
                  <a:rPr lang="fr-FR" sz="1200" b="1" dirty="0"/>
                  <a:t>Tous les types de véhicules</a:t>
                </a:r>
              </a:p>
            </p:txBody>
          </p:sp>
          <p:grpSp>
            <p:nvGrpSpPr>
              <p:cNvPr id="75" name="Groupe 74">
                <a:extLst>
                  <a:ext uri="{FF2B5EF4-FFF2-40B4-BE49-F238E27FC236}">
                    <a16:creationId xmlns:a16="http://schemas.microsoft.com/office/drawing/2014/main" id="{75FE0599-EFAF-4999-8422-B4E317926CE2}"/>
                  </a:ext>
                </a:extLst>
              </p:cNvPr>
              <p:cNvGrpSpPr/>
              <p:nvPr/>
            </p:nvGrpSpPr>
            <p:grpSpPr>
              <a:xfrm>
                <a:off x="5096368" y="1775781"/>
                <a:ext cx="1959272" cy="507055"/>
                <a:chOff x="5096368" y="1775781"/>
                <a:chExt cx="1959272" cy="507055"/>
              </a:xfrm>
            </p:grpSpPr>
            <p:pic>
              <p:nvPicPr>
                <p:cNvPr id="76" name="Image 75">
                  <a:extLst>
                    <a:ext uri="{FF2B5EF4-FFF2-40B4-BE49-F238E27FC236}">
                      <a16:creationId xmlns:a16="http://schemas.microsoft.com/office/drawing/2014/main" id="{A3E01DA0-5D0B-4891-9E94-5E9A47462176}"/>
                    </a:ext>
                  </a:extLst>
                </p:cNvPr>
                <p:cNvPicPr>
                  <a:picLocks noChangeAspect="1"/>
                </p:cNvPicPr>
                <p:nvPr/>
              </p:nvPicPr>
              <p:blipFill>
                <a:blip r:embed="rId5"/>
                <a:stretch>
                  <a:fillRect/>
                </a:stretch>
              </p:blipFill>
              <p:spPr>
                <a:xfrm>
                  <a:off x="5610224" y="1787719"/>
                  <a:ext cx="495117" cy="495117"/>
                </a:xfrm>
                <a:prstGeom prst="rect">
                  <a:avLst/>
                </a:prstGeom>
              </p:spPr>
            </p:pic>
            <p:pic>
              <p:nvPicPr>
                <p:cNvPr id="77" name="Image 76">
                  <a:extLst>
                    <a:ext uri="{FF2B5EF4-FFF2-40B4-BE49-F238E27FC236}">
                      <a16:creationId xmlns:a16="http://schemas.microsoft.com/office/drawing/2014/main" id="{D1E07288-03EA-4EE6-9571-CA64A90C2862}"/>
                    </a:ext>
                  </a:extLst>
                </p:cNvPr>
                <p:cNvPicPr>
                  <a:picLocks noChangeAspect="1"/>
                </p:cNvPicPr>
                <p:nvPr/>
              </p:nvPicPr>
              <p:blipFill>
                <a:blip r:embed="rId6"/>
                <a:stretch>
                  <a:fillRect/>
                </a:stretch>
              </p:blipFill>
              <p:spPr>
                <a:xfrm>
                  <a:off x="5096368" y="1775781"/>
                  <a:ext cx="495117" cy="495117"/>
                </a:xfrm>
                <a:prstGeom prst="rect">
                  <a:avLst/>
                </a:prstGeom>
              </p:spPr>
            </p:pic>
            <p:pic>
              <p:nvPicPr>
                <p:cNvPr id="78" name="Image 77">
                  <a:extLst>
                    <a:ext uri="{FF2B5EF4-FFF2-40B4-BE49-F238E27FC236}">
                      <a16:creationId xmlns:a16="http://schemas.microsoft.com/office/drawing/2014/main" id="{CB691BD9-C4AB-4378-9CD6-48F0BCF85C6A}"/>
                    </a:ext>
                  </a:extLst>
                </p:cNvPr>
                <p:cNvPicPr>
                  <a:picLocks noChangeAspect="1"/>
                </p:cNvPicPr>
                <p:nvPr/>
              </p:nvPicPr>
              <p:blipFill>
                <a:blip r:embed="rId7"/>
                <a:stretch>
                  <a:fillRect/>
                </a:stretch>
              </p:blipFill>
              <p:spPr>
                <a:xfrm>
                  <a:off x="6097495" y="1775781"/>
                  <a:ext cx="495117" cy="495117"/>
                </a:xfrm>
                <a:prstGeom prst="rect">
                  <a:avLst/>
                </a:prstGeom>
              </p:spPr>
            </p:pic>
            <p:pic>
              <p:nvPicPr>
                <p:cNvPr id="79" name="Image 78">
                  <a:extLst>
                    <a:ext uri="{FF2B5EF4-FFF2-40B4-BE49-F238E27FC236}">
                      <a16:creationId xmlns:a16="http://schemas.microsoft.com/office/drawing/2014/main" id="{6A1E9F81-3D2A-4871-B59A-476BE84D9F2F}"/>
                    </a:ext>
                  </a:extLst>
                </p:cNvPr>
                <p:cNvPicPr>
                  <a:picLocks noChangeAspect="1"/>
                </p:cNvPicPr>
                <p:nvPr/>
              </p:nvPicPr>
              <p:blipFill>
                <a:blip r:embed="rId8"/>
                <a:stretch>
                  <a:fillRect/>
                </a:stretch>
              </p:blipFill>
              <p:spPr>
                <a:xfrm>
                  <a:off x="6560523" y="1775781"/>
                  <a:ext cx="495117" cy="495117"/>
                </a:xfrm>
                <a:prstGeom prst="rect">
                  <a:avLst/>
                </a:prstGeom>
              </p:spPr>
            </p:pic>
          </p:grpSp>
        </p:grpSp>
      </p:grpSp>
      <p:pic>
        <p:nvPicPr>
          <p:cNvPr id="131" name="Graphique 130" descr="Carte avec repère">
            <a:extLst>
              <a:ext uri="{FF2B5EF4-FFF2-40B4-BE49-F238E27FC236}">
                <a16:creationId xmlns:a16="http://schemas.microsoft.com/office/drawing/2014/main" id="{CBEB8128-33C2-4C82-B094-2458F2E0D04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0849" y="1167895"/>
            <a:ext cx="642052" cy="642052"/>
          </a:xfrm>
          <a:prstGeom prst="rect">
            <a:avLst/>
          </a:prstGeom>
        </p:spPr>
      </p:pic>
      <p:sp>
        <p:nvSpPr>
          <p:cNvPr id="92" name="Espace réservé du contenu 2">
            <a:extLst>
              <a:ext uri="{FF2B5EF4-FFF2-40B4-BE49-F238E27FC236}">
                <a16:creationId xmlns:a16="http://schemas.microsoft.com/office/drawing/2014/main" id="{4A2F902D-B06F-4274-B701-012C218426CD}"/>
              </a:ext>
            </a:extLst>
          </p:cNvPr>
          <p:cNvSpPr txBox="1">
            <a:spLocks/>
          </p:cNvSpPr>
          <p:nvPr/>
        </p:nvSpPr>
        <p:spPr>
          <a:xfrm>
            <a:off x="4704215" y="3441914"/>
            <a:ext cx="7137308" cy="3068777"/>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Véhicules d’approvisionnement des marchés des différentes communes situées sur le territoire de l’Eurométropole de Strasbourg</a:t>
            </a:r>
          </a:p>
          <a:p>
            <a:r>
              <a:rPr lang="fr-FR" sz="1200" dirty="0"/>
              <a:t>Véhicules affectés au transport de marchandises dangereuses</a:t>
            </a:r>
          </a:p>
          <a:p>
            <a:r>
              <a:rPr lang="fr-FR" sz="1200" dirty="0"/>
              <a:t>Les véhicules spécialisés, portant la mention VASP sur le certificat d'immatriculation</a:t>
            </a:r>
          </a:p>
          <a:p>
            <a:r>
              <a:rPr lang="fr-FR" sz="1200" dirty="0"/>
              <a:t>Camions-citernes portants, véhicules frigorifiques, bétonnières, camions benne, camionnettes benne, camions benne amovible, camionnettes benne amovible, camions porte engins, camionnettes porte engins, camions-citernes à eau</a:t>
            </a:r>
          </a:p>
          <a:p>
            <a:r>
              <a:rPr lang="fr-FR" sz="1200" dirty="0"/>
              <a:t>Laveuses et balayeuses. </a:t>
            </a:r>
          </a:p>
          <a:p>
            <a:r>
              <a:rPr lang="fr-FR" sz="1200" dirty="0"/>
              <a:t>Camping-cars</a:t>
            </a:r>
          </a:p>
          <a:p>
            <a:r>
              <a:rPr lang="fr-FR" sz="1200" dirty="0"/>
              <a:t>Les véhicules d’entreprises pouvant justifier de l’achat de véhicules de remplacement avec un délai de livraison important.</a:t>
            </a:r>
          </a:p>
          <a:p>
            <a:r>
              <a:rPr lang="fr-FR" sz="1200" dirty="0"/>
              <a:t>Validité des dérogations : 3 ans</a:t>
            </a:r>
          </a:p>
          <a:p>
            <a:pPr marL="468000" lvl="1" indent="0">
              <a:buNone/>
            </a:pPr>
            <a:r>
              <a:rPr lang="fr-FR" sz="1000" dirty="0"/>
              <a:t>Liste complète des dérogations dans les notes de cette présentation</a:t>
            </a:r>
          </a:p>
          <a:p>
            <a:endParaRPr lang="fr-FR" sz="1200" dirty="0"/>
          </a:p>
        </p:txBody>
      </p:sp>
      <p:sp>
        <p:nvSpPr>
          <p:cNvPr id="97" name="Espace réservé du contenu 2">
            <a:extLst>
              <a:ext uri="{FF2B5EF4-FFF2-40B4-BE49-F238E27FC236}">
                <a16:creationId xmlns:a16="http://schemas.microsoft.com/office/drawing/2014/main" id="{33D74F83-DE2E-4062-B8C6-CF66D126DD27}"/>
              </a:ext>
            </a:extLst>
          </p:cNvPr>
          <p:cNvSpPr txBox="1">
            <a:spLocks/>
          </p:cNvSpPr>
          <p:nvPr/>
        </p:nvSpPr>
        <p:spPr>
          <a:xfrm>
            <a:off x="4759254" y="2282920"/>
            <a:ext cx="4183869" cy="825458"/>
          </a:xfrm>
          <a:prstGeom prst="rect">
            <a:avLst/>
          </a:prstGeom>
        </p:spPr>
        <p:txBody>
          <a:bodyPr numCol="2"/>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Véhicules particuliers</a:t>
            </a:r>
          </a:p>
          <a:p>
            <a:r>
              <a:rPr lang="fr-FR" sz="1200" dirty="0"/>
              <a:t>Véhicules utilitaires légers</a:t>
            </a:r>
          </a:p>
          <a:p>
            <a:r>
              <a:rPr lang="fr-FR" sz="1200" dirty="0"/>
              <a:t>Motocycles</a:t>
            </a:r>
          </a:p>
          <a:p>
            <a:r>
              <a:rPr lang="fr-FR" sz="1200" dirty="0"/>
              <a:t>Cyclomoteurs</a:t>
            </a:r>
          </a:p>
          <a:p>
            <a:r>
              <a:rPr lang="fr-FR" sz="1200" dirty="0"/>
              <a:t>Poids lourds, autobus et autocar</a:t>
            </a:r>
          </a:p>
          <a:p>
            <a:endParaRPr lang="fr-FR" sz="1200" dirty="0"/>
          </a:p>
        </p:txBody>
      </p:sp>
      <p:pic>
        <p:nvPicPr>
          <p:cNvPr id="8" name="Image 7">
            <a:extLst>
              <a:ext uri="{FF2B5EF4-FFF2-40B4-BE49-F238E27FC236}">
                <a16:creationId xmlns:a16="http://schemas.microsoft.com/office/drawing/2014/main" id="{F9714C75-A27A-422F-B165-E819076A5CD4}"/>
              </a:ext>
            </a:extLst>
          </p:cNvPr>
          <p:cNvPicPr>
            <a:picLocks noChangeAspect="1"/>
          </p:cNvPicPr>
          <p:nvPr/>
        </p:nvPicPr>
        <p:blipFill>
          <a:blip r:embed="rId11"/>
          <a:stretch>
            <a:fillRect/>
          </a:stretch>
        </p:blipFill>
        <p:spPr>
          <a:xfrm>
            <a:off x="552078" y="2366973"/>
            <a:ext cx="3681407" cy="3856204"/>
          </a:xfrm>
          <a:prstGeom prst="rect">
            <a:avLst/>
          </a:prstGeom>
        </p:spPr>
      </p:pic>
      <p:sp>
        <p:nvSpPr>
          <p:cNvPr id="99" name="Rectangle 98">
            <a:extLst>
              <a:ext uri="{FF2B5EF4-FFF2-40B4-BE49-F238E27FC236}">
                <a16:creationId xmlns:a16="http://schemas.microsoft.com/office/drawing/2014/main" id="{E26E2219-4804-4959-901C-3138122429EE}"/>
              </a:ext>
            </a:extLst>
          </p:cNvPr>
          <p:cNvSpPr/>
          <p:nvPr/>
        </p:nvSpPr>
        <p:spPr>
          <a:xfrm>
            <a:off x="4797961" y="2000494"/>
            <a:ext cx="7121823" cy="1109677"/>
          </a:xfrm>
          <a:prstGeom prst="rect">
            <a:avLst/>
          </a:prstGeom>
          <a:noFill/>
          <a:ln>
            <a:solidFill>
              <a:srgbClr val="CDB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1" name="Rectangle 100">
            <a:extLst>
              <a:ext uri="{FF2B5EF4-FFF2-40B4-BE49-F238E27FC236}">
                <a16:creationId xmlns:a16="http://schemas.microsoft.com/office/drawing/2014/main" id="{15044BD1-88D1-4502-8CB0-4DB825FE82BD}"/>
              </a:ext>
            </a:extLst>
          </p:cNvPr>
          <p:cNvSpPr/>
          <p:nvPr/>
        </p:nvSpPr>
        <p:spPr>
          <a:xfrm>
            <a:off x="26307" y="2036377"/>
            <a:ext cx="4732947" cy="297454"/>
          </a:xfrm>
          <a:prstGeom prst="rect">
            <a:avLst/>
          </a:prstGeom>
        </p:spPr>
        <p:txBody>
          <a:bodyPr wrap="square">
            <a:spAutoFit/>
          </a:bodyPr>
          <a:lstStyle/>
          <a:p>
            <a:pPr algn="ctr"/>
            <a:r>
              <a:rPr lang="fr-FR" sz="1333" b="1" spc="400" dirty="0">
                <a:solidFill>
                  <a:srgbClr val="C31632"/>
                </a:solidFill>
              </a:rPr>
              <a:t>CALENDRIER DE MISE EN ŒUVRE</a:t>
            </a:r>
          </a:p>
        </p:txBody>
      </p:sp>
    </p:spTree>
    <p:extLst>
      <p:ext uri="{BB962C8B-B14F-4D97-AF65-F5344CB8AC3E}">
        <p14:creationId xmlns:p14="http://schemas.microsoft.com/office/powerpoint/2010/main" val="3669478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090355" cy="4023689"/>
          </a:xfrm>
        </p:spPr>
        <p:txBody>
          <a:bodyPr/>
          <a:lstStyle/>
          <a:p>
            <a:r>
              <a:rPr lang="fr-FR" dirty="0"/>
              <a:t>Les ZFE, une obligation qui incite la conversion des véhicules polluants</a:t>
            </a:r>
            <a:endParaRPr lang="fr-FR" dirty="0">
              <a:solidFill>
                <a:schemeClr val="accent4">
                  <a:lumMod val="75000"/>
                </a:schemeClr>
              </a:solidFill>
            </a:endParaRPr>
          </a:p>
          <a:p>
            <a:r>
              <a:rPr lang="fr-FR" dirty="0"/>
              <a:t>Les critères de classification des véhicules</a:t>
            </a:r>
          </a:p>
          <a:p>
            <a:r>
              <a:rPr lang="fr-FR" dirty="0"/>
              <a:t>Métropole du Grand Nancy</a:t>
            </a:r>
          </a:p>
          <a:p>
            <a:r>
              <a:rPr lang="fr-FR" dirty="0"/>
              <a:t>Eurométropole de Strasbourg</a:t>
            </a:r>
          </a:p>
          <a:p>
            <a:r>
              <a:rPr lang="fr-FR" dirty="0">
                <a:solidFill>
                  <a:schemeClr val="accent4">
                    <a:lumMod val="75000"/>
                  </a:schemeClr>
                </a:solidFill>
              </a:rPr>
              <a:t>Métropole du Grand Reims</a:t>
            </a:r>
          </a:p>
          <a:p>
            <a:r>
              <a:rPr lang="fr-FR" dirty="0"/>
              <a:t>Certains véhicules bénéficient de dérogations nationales</a:t>
            </a:r>
          </a:p>
          <a:p>
            <a:pPr marL="0" indent="0">
              <a:buNone/>
            </a:pPr>
            <a:endParaRPr lang="fr-FR" dirty="0">
              <a:solidFill>
                <a:schemeClr val="accent4">
                  <a:lumMod val="75000"/>
                </a:schemeClr>
              </a:solidFill>
            </a:endParaRPr>
          </a:p>
          <a:p>
            <a:endParaRPr lang="fr-FR" dirty="0"/>
          </a:p>
        </p:txBody>
      </p:sp>
    </p:spTree>
    <p:extLst>
      <p:ext uri="{BB962C8B-B14F-4D97-AF65-F5344CB8AC3E}">
        <p14:creationId xmlns:p14="http://schemas.microsoft.com/office/powerpoint/2010/main" val="3628413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60CA621-3B9B-482C-8F80-C22FF5EF1136}"/>
              </a:ext>
            </a:extLst>
          </p:cNvPr>
          <p:cNvSpPr>
            <a:spLocks noGrp="1"/>
          </p:cNvSpPr>
          <p:nvPr>
            <p:ph idx="1"/>
          </p:nvPr>
        </p:nvSpPr>
        <p:spPr>
          <a:xfrm>
            <a:off x="695325" y="1388669"/>
            <a:ext cx="10980738" cy="487921"/>
          </a:xfrm>
        </p:spPr>
        <p:txBody>
          <a:bodyPr/>
          <a:lstStyle/>
          <a:p>
            <a:pPr marL="0" indent="0">
              <a:buNone/>
            </a:pPr>
            <a:r>
              <a:rPr lang="fr-FR" dirty="0"/>
              <a:t>  La ZFE du Grand Reims couvre l'ensemble du centre-ville de Reims et la voie Taittinger (A433)</a:t>
            </a:r>
          </a:p>
        </p:txBody>
      </p:sp>
      <p:sp>
        <p:nvSpPr>
          <p:cNvPr id="5" name="Espace réservé du texte 4">
            <a:extLst>
              <a:ext uri="{FF2B5EF4-FFF2-40B4-BE49-F238E27FC236}">
                <a16:creationId xmlns:a16="http://schemas.microsoft.com/office/drawing/2014/main" id="{4AABA115-B73F-48C4-AB86-F95E1D89E911}"/>
              </a:ext>
            </a:extLst>
          </p:cNvPr>
          <p:cNvSpPr>
            <a:spLocks noGrp="1"/>
          </p:cNvSpPr>
          <p:nvPr>
            <p:ph type="body" sz="quarter" idx="12"/>
          </p:nvPr>
        </p:nvSpPr>
        <p:spPr/>
        <p:txBody>
          <a:bodyPr/>
          <a:lstStyle/>
          <a:p>
            <a:r>
              <a:rPr lang="fr-FR" dirty="0"/>
              <a:t>Métropole du Grand Reims</a:t>
            </a:r>
          </a:p>
        </p:txBody>
      </p:sp>
      <p:sp>
        <p:nvSpPr>
          <p:cNvPr id="4" name="ZoneTexte 3">
            <a:hlinkClick r:id="rId3"/>
            <a:extLst>
              <a:ext uri="{FF2B5EF4-FFF2-40B4-BE49-F238E27FC236}">
                <a16:creationId xmlns:a16="http://schemas.microsoft.com/office/drawing/2014/main" id="{F2DC7BC1-F57A-41FE-8628-A740B1F2B9B1}"/>
              </a:ext>
            </a:extLst>
          </p:cNvPr>
          <p:cNvSpPr txBox="1"/>
          <p:nvPr/>
        </p:nvSpPr>
        <p:spPr>
          <a:xfrm>
            <a:off x="2339954" y="6519068"/>
            <a:ext cx="10018752" cy="430887"/>
          </a:xfrm>
          <a:prstGeom prst="rect">
            <a:avLst/>
          </a:prstGeom>
          <a:noFill/>
        </p:spPr>
        <p:txBody>
          <a:bodyPr wrap="square" rtlCol="0">
            <a:spAutoFit/>
          </a:bodyPr>
          <a:lstStyle/>
          <a:p>
            <a:r>
              <a:rPr lang="fr-FR" sz="1067" dirty="0"/>
              <a:t>Source : </a:t>
            </a:r>
            <a:r>
              <a:rPr lang="fr-FR" sz="1100" dirty="0">
                <a:hlinkClick r:id="rId3"/>
              </a:rPr>
              <a:t>https://www.grandreims.fr/cadre-de-vie-et-environnement/developpement-durable/zone-a-faibles-emissions-mobilite-zfem-du-grand-reims</a:t>
            </a:r>
            <a:endParaRPr lang="fr-FR" sz="1100" dirty="0"/>
          </a:p>
          <a:p>
            <a:endParaRPr lang="fr-FR" sz="1100" dirty="0"/>
          </a:p>
        </p:txBody>
      </p:sp>
      <p:sp>
        <p:nvSpPr>
          <p:cNvPr id="7" name="Rectangle 6">
            <a:extLst>
              <a:ext uri="{FF2B5EF4-FFF2-40B4-BE49-F238E27FC236}">
                <a16:creationId xmlns:a16="http://schemas.microsoft.com/office/drawing/2014/main" id="{0E186879-473F-41E9-9739-BDA6E2749387}"/>
              </a:ext>
            </a:extLst>
          </p:cNvPr>
          <p:cNvSpPr/>
          <p:nvPr/>
        </p:nvSpPr>
        <p:spPr>
          <a:xfrm>
            <a:off x="26307" y="2036377"/>
            <a:ext cx="4732947" cy="297454"/>
          </a:xfrm>
          <a:prstGeom prst="rect">
            <a:avLst/>
          </a:prstGeom>
        </p:spPr>
        <p:txBody>
          <a:bodyPr wrap="square">
            <a:spAutoFit/>
          </a:bodyPr>
          <a:lstStyle/>
          <a:p>
            <a:pPr algn="ctr"/>
            <a:r>
              <a:rPr lang="fr-FR" sz="1333" b="1" spc="400" dirty="0">
                <a:solidFill>
                  <a:schemeClr val="accent4"/>
                </a:solidFill>
              </a:rPr>
              <a:t>CALENDRIER DE MISE EN ŒUVRE</a:t>
            </a:r>
          </a:p>
        </p:txBody>
      </p:sp>
      <p:graphicFrame>
        <p:nvGraphicFramePr>
          <p:cNvPr id="8" name="Tableau 23">
            <a:extLst>
              <a:ext uri="{FF2B5EF4-FFF2-40B4-BE49-F238E27FC236}">
                <a16:creationId xmlns:a16="http://schemas.microsoft.com/office/drawing/2014/main" id="{58772C5F-30FC-409E-A5F0-E02971545DAD}"/>
              </a:ext>
            </a:extLst>
          </p:cNvPr>
          <p:cNvGraphicFramePr>
            <a:graphicFrameLocks noGrp="1"/>
          </p:cNvGraphicFramePr>
          <p:nvPr/>
        </p:nvGraphicFramePr>
        <p:xfrm>
          <a:off x="552078" y="2366973"/>
          <a:ext cx="3681407" cy="3901440"/>
        </p:xfrm>
        <a:graphic>
          <a:graphicData uri="http://schemas.openxmlformats.org/drawingml/2006/table">
            <a:tbl>
              <a:tblPr firstRow="1" bandRow="1">
                <a:tableStyleId>{00A15C55-8517-42AA-B614-E9B94910E393}</a:tableStyleId>
              </a:tblPr>
              <a:tblGrid>
                <a:gridCol w="822611">
                  <a:extLst>
                    <a:ext uri="{9D8B030D-6E8A-4147-A177-3AD203B41FA5}">
                      <a16:colId xmlns:a16="http://schemas.microsoft.com/office/drawing/2014/main" val="2724378501"/>
                    </a:ext>
                  </a:extLst>
                </a:gridCol>
                <a:gridCol w="952932">
                  <a:extLst>
                    <a:ext uri="{9D8B030D-6E8A-4147-A177-3AD203B41FA5}">
                      <a16:colId xmlns:a16="http://schemas.microsoft.com/office/drawing/2014/main" val="4017535142"/>
                    </a:ext>
                  </a:extLst>
                </a:gridCol>
                <a:gridCol w="952932">
                  <a:extLst>
                    <a:ext uri="{9D8B030D-6E8A-4147-A177-3AD203B41FA5}">
                      <a16:colId xmlns:a16="http://schemas.microsoft.com/office/drawing/2014/main" val="3841629773"/>
                    </a:ext>
                  </a:extLst>
                </a:gridCol>
                <a:gridCol w="952932">
                  <a:extLst>
                    <a:ext uri="{9D8B030D-6E8A-4147-A177-3AD203B41FA5}">
                      <a16:colId xmlns:a16="http://schemas.microsoft.com/office/drawing/2014/main" val="2955028823"/>
                    </a:ext>
                  </a:extLst>
                </a:gridCol>
              </a:tblGrid>
              <a:tr h="487680">
                <a:tc>
                  <a:txBody>
                    <a:bodyPr/>
                    <a:lstStyle/>
                    <a:p>
                      <a:endParaRPr lang="fr-FR" sz="2400" dirty="0"/>
                    </a:p>
                  </a:txBody>
                  <a:tcPr marL="121920" marR="121920" marT="60960" marB="60960"/>
                </a:tc>
                <a:tc>
                  <a:txBody>
                    <a:bodyPr/>
                    <a:lstStyle/>
                    <a:p>
                      <a:pPr algn="ctr"/>
                      <a:r>
                        <a:rPr lang="fr-FR" sz="1200" dirty="0"/>
                        <a:t>Janvier 2022</a:t>
                      </a:r>
                    </a:p>
                  </a:txBody>
                  <a:tcPr marL="121920" marR="121920" marT="60960" marB="60960" anchor="ctr"/>
                </a:tc>
                <a:tc>
                  <a:txBody>
                    <a:bodyPr/>
                    <a:lstStyle/>
                    <a:p>
                      <a:pPr algn="ctr"/>
                      <a:r>
                        <a:rPr lang="fr-FR" sz="1200" dirty="0"/>
                        <a:t>Janvier 2023</a:t>
                      </a:r>
                    </a:p>
                  </a:txBody>
                  <a:tcPr marL="121920" marR="121920" marT="60960" marB="60960" anchor="ctr"/>
                </a:tc>
                <a:tc>
                  <a:txBody>
                    <a:bodyPr/>
                    <a:lstStyle/>
                    <a:p>
                      <a:pPr algn="ctr"/>
                      <a:r>
                        <a:rPr lang="fr-FR" sz="1200" dirty="0"/>
                        <a:t>Janvier 2024</a:t>
                      </a:r>
                    </a:p>
                  </a:txBody>
                  <a:tcPr marL="121920" marR="121920" marT="60960" marB="60960" anchor="ctr"/>
                </a:tc>
                <a:extLst>
                  <a:ext uri="{0D108BD9-81ED-4DB2-BD59-A6C34878D82A}">
                    <a16:rowId xmlns:a16="http://schemas.microsoft.com/office/drawing/2014/main" val="3734685133"/>
                  </a:ext>
                </a:extLst>
              </a:tr>
              <a:tr h="487680">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1279171324"/>
                  </a:ext>
                </a:extLst>
              </a:tr>
              <a:tr h="487680">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2963268638"/>
                  </a:ext>
                </a:extLst>
              </a:tr>
              <a:tr h="487680">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1996445913"/>
                  </a:ext>
                </a:extLst>
              </a:tr>
              <a:tr h="487680">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3793593906"/>
                  </a:ext>
                </a:extLst>
              </a:tr>
              <a:tr h="487680">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2216173999"/>
                  </a:ext>
                </a:extLst>
              </a:tr>
              <a:tr h="487680">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4044053120"/>
                  </a:ext>
                </a:extLst>
              </a:tr>
              <a:tr h="487680">
                <a:tc>
                  <a:txBody>
                    <a:bodyPr/>
                    <a:lstStyle/>
                    <a:p>
                      <a:pPr algn="ctr"/>
                      <a:r>
                        <a:rPr lang="fr-FR" sz="1100" dirty="0"/>
                        <a:t>Non classé</a:t>
                      </a:r>
                      <a:endParaRPr lang="fr-FR" sz="1100" b="1" dirty="0"/>
                    </a:p>
                  </a:txBody>
                  <a:tcPr marL="121920" marR="121920" marT="60960" marB="60960" anchor="ctr"/>
                </a:tc>
                <a:tc>
                  <a:txBody>
                    <a:bodyPr/>
                    <a:lstStyle/>
                    <a:p>
                      <a:endParaRPr lang="fr-FR" sz="2400" dirty="0"/>
                    </a:p>
                  </a:txBody>
                  <a:tcPr marL="121920" marR="121920" marT="60960" marB="60960"/>
                </a:tc>
                <a:tc>
                  <a:txBody>
                    <a:bodyPr/>
                    <a:lstStyle/>
                    <a:p>
                      <a:endParaRPr lang="fr-FR" sz="2400" dirty="0"/>
                    </a:p>
                  </a:txBody>
                  <a:tcPr marL="121920" marR="121920" marT="60960" marB="60960"/>
                </a:tc>
                <a:tc>
                  <a:txBody>
                    <a:bodyPr/>
                    <a:lstStyle/>
                    <a:p>
                      <a:endParaRPr lang="fr-FR" sz="2400" dirty="0"/>
                    </a:p>
                  </a:txBody>
                  <a:tcPr marL="121920" marR="121920" marT="60960" marB="60960"/>
                </a:tc>
                <a:extLst>
                  <a:ext uri="{0D108BD9-81ED-4DB2-BD59-A6C34878D82A}">
                    <a16:rowId xmlns:a16="http://schemas.microsoft.com/office/drawing/2014/main" val="1049819779"/>
                  </a:ext>
                </a:extLst>
              </a:tr>
            </a:tbl>
          </a:graphicData>
        </a:graphic>
      </p:graphicFrame>
      <p:pic>
        <p:nvPicPr>
          <p:cNvPr id="9" name="Image 8">
            <a:extLst>
              <a:ext uri="{FF2B5EF4-FFF2-40B4-BE49-F238E27FC236}">
                <a16:creationId xmlns:a16="http://schemas.microsoft.com/office/drawing/2014/main" id="{CE5E7CF5-A816-4B7F-9FE2-A2C807211E93}"/>
              </a:ext>
            </a:extLst>
          </p:cNvPr>
          <p:cNvPicPr>
            <a:picLocks noChangeAspect="1"/>
          </p:cNvPicPr>
          <p:nvPr/>
        </p:nvPicPr>
        <p:blipFill>
          <a:blip r:embed="rId4"/>
          <a:stretch>
            <a:fillRect/>
          </a:stretch>
        </p:blipFill>
        <p:spPr>
          <a:xfrm>
            <a:off x="799407" y="5334363"/>
            <a:ext cx="373891" cy="373891"/>
          </a:xfrm>
          <a:prstGeom prst="rect">
            <a:avLst/>
          </a:prstGeom>
        </p:spPr>
      </p:pic>
      <p:pic>
        <p:nvPicPr>
          <p:cNvPr id="10" name="Picture 2" descr="Crit'Air, fonctionnement de la vignette de circulation - Blog VPauto,  l'actualité automobile">
            <a:extLst>
              <a:ext uri="{FF2B5EF4-FFF2-40B4-BE49-F238E27FC236}">
                <a16:creationId xmlns:a16="http://schemas.microsoft.com/office/drawing/2014/main" id="{CC095E90-8EC8-42D3-BAC0-287C0DB393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227" y="3394547"/>
            <a:ext cx="374252" cy="374252"/>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que 10" descr="Coche">
            <a:extLst>
              <a:ext uri="{FF2B5EF4-FFF2-40B4-BE49-F238E27FC236}">
                <a16:creationId xmlns:a16="http://schemas.microsoft.com/office/drawing/2014/main" id="{23843C07-7087-44DA-A260-15521590D3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32613" y="2948600"/>
            <a:ext cx="311560" cy="311560"/>
          </a:xfrm>
          <a:prstGeom prst="rect">
            <a:avLst/>
          </a:prstGeom>
        </p:spPr>
      </p:pic>
      <p:pic>
        <p:nvPicPr>
          <p:cNvPr id="12" name="Graphique 11" descr="Fermer">
            <a:extLst>
              <a:ext uri="{FF2B5EF4-FFF2-40B4-BE49-F238E27FC236}">
                <a16:creationId xmlns:a16="http://schemas.microsoft.com/office/drawing/2014/main" id="{5D1C054A-E68B-427F-A424-14D0B4F9CD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32613" y="5858577"/>
            <a:ext cx="311560" cy="311560"/>
          </a:xfrm>
          <a:prstGeom prst="rect">
            <a:avLst/>
          </a:prstGeom>
        </p:spPr>
      </p:pic>
      <p:pic>
        <p:nvPicPr>
          <p:cNvPr id="13" name="Picture 2" descr="Vignette Crit&amp;#39;air - ​Commander votre vignette officielle anti-pollution crit &amp;#39;air">
            <a:extLst>
              <a:ext uri="{FF2B5EF4-FFF2-40B4-BE49-F238E27FC236}">
                <a16:creationId xmlns:a16="http://schemas.microsoft.com/office/drawing/2014/main" id="{66C3FC2E-7E69-419C-ACA7-A815592977B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9211" y="3879477"/>
            <a:ext cx="374284" cy="3742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Vignette Crit&amp;#39;Air - les types de vignettes - Mes-demarches.com :  Mes-demarches.com">
            <a:extLst>
              <a:ext uri="{FF2B5EF4-FFF2-40B4-BE49-F238E27FC236}">
                <a16:creationId xmlns:a16="http://schemas.microsoft.com/office/drawing/2014/main" id="{C93BB1E1-F911-466B-A80D-F6273D081DB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9211" y="4364438"/>
            <a:ext cx="374284" cy="3742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Vignette Crit&amp;#39;air - ​Commander votre vignette officielle anti-pollution crit &amp;#39;air">
            <a:extLst>
              <a:ext uri="{FF2B5EF4-FFF2-40B4-BE49-F238E27FC236}">
                <a16:creationId xmlns:a16="http://schemas.microsoft.com/office/drawing/2014/main" id="{8D3D367D-1F90-4B37-9B5A-B36ED9ED4DB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9211" y="4849399"/>
            <a:ext cx="374284" cy="37428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a:extLst>
              <a:ext uri="{FF2B5EF4-FFF2-40B4-BE49-F238E27FC236}">
                <a16:creationId xmlns:a16="http://schemas.microsoft.com/office/drawing/2014/main" id="{D883B3D4-1A44-42EE-81DD-547269F60F37}"/>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719" b="96275" l="5750" r="95417">
                        <a14:foregroundMark x1="40742" y1="5252" x2="51564" y2="4075"/>
                        <a14:foregroundMark x1="91465" y1="28109" x2="95833" y2="43295"/>
                        <a14:foregroundMark x1="95833" y1="43295" x2="96318" y2="59927"/>
                        <a14:foregroundMark x1="85221" y1="81276" x2="77667" y2="85099"/>
                        <a14:foregroundMark x1="77667" y1="85099" x2="73096" y2="90099"/>
                        <a14:foregroundMark x1="59452" y1="95695" x2="46290" y2="96083"/>
                        <a14:foregroundMark x1="41972" y1="95937" x2="23500" y2="88245"/>
                        <a14:foregroundMark x1="23500" y1="88245" x2="16167" y2="82036"/>
                        <a14:foregroundMark x1="16167" y1="82036" x2="6333" y2="63328"/>
                        <a14:foregroundMark x1="6333" y1="63328" x2="4121" y2="45529"/>
                        <a14:foregroundMark x1="7473" y1="30105" x2="14961" y2="19948"/>
                        <a14:foregroundMark x1="17583" y1="16391" x2="27402" y2="9871"/>
                        <a14:foregroundMark x1="46250" y1="8444" x2="63250" y2="10762"/>
                        <a14:foregroundMark x1="63250" y1="10762" x2="58583" y2="11175"/>
                        <a14:foregroundMark x1="34833" y1="11175" x2="52333" y2="10596"/>
                        <a14:foregroundMark x1="52333" y1="10596" x2="41167" y2="11507"/>
                        <a14:foregroundMark x1="41167" y1="11507" x2="69417" y2="12003"/>
                        <a14:foregroundMark x1="69417" y1="12003" x2="59417" y2="13907"/>
                        <a14:foregroundMark x1="59417" y1="13907" x2="69083" y2="15728"/>
                        <a14:foregroundMark x1="69083" y1="15728" x2="80167" y2="27070"/>
                        <a14:foregroundMark x1="80167" y1="27070" x2="85167" y2="36424"/>
                        <a14:foregroundMark x1="85167" y1="36424" x2="86250" y2="43709"/>
                        <a14:foregroundMark x1="84167" y1="27318" x2="84250" y2="72765"/>
                        <a14:foregroundMark x1="84250" y1="72765" x2="88667" y2="61672"/>
                        <a14:foregroundMark x1="88667" y1="61672" x2="82500" y2="77070"/>
                        <a14:foregroundMark x1="82500" y1="77070" x2="64500" y2="86921"/>
                        <a14:foregroundMark x1="64500" y1="86921" x2="57833" y2="82450"/>
                        <a14:foregroundMark x1="12250" y1="56705" x2="15250" y2="67881"/>
                        <a14:foregroundMark x1="15250" y1="67881" x2="12833" y2="57533"/>
                        <a14:foregroundMark x1="12833" y1="57533" x2="8417" y2="66308"/>
                        <a14:foregroundMark x1="8417" y1="66308" x2="9917" y2="54387"/>
                        <a14:foregroundMark x1="9917" y1="54387" x2="17167" y2="76325"/>
                        <a14:foregroundMark x1="17167" y1="76325" x2="21083" y2="67715"/>
                        <a14:foregroundMark x1="21083" y1="67715" x2="23000" y2="78477"/>
                        <a14:foregroundMark x1="23000" y1="78477" x2="27167" y2="84189"/>
                        <a14:foregroundMark x1="29667" y1="87086" x2="18417" y2="70116"/>
                        <a14:foregroundMark x1="18417" y1="70116" x2="14833" y2="46109"/>
                        <a14:foregroundMark x1="14833" y1="46109" x2="15083" y2="62086"/>
                        <a14:foregroundMark x1="15083" y1="62086" x2="18917" y2="40397"/>
                        <a14:foregroundMark x1="18917" y1="40397" x2="18250" y2="56126"/>
                        <a14:foregroundMark x1="18250" y1="56126" x2="18750" y2="40646"/>
                        <a14:foregroundMark x1="18750" y1="40646" x2="15833" y2="50745"/>
                        <a14:foregroundMark x1="15833" y1="50745" x2="14667" y2="36341"/>
                        <a14:foregroundMark x1="14667" y1="36341" x2="12500" y2="45944"/>
                        <a14:foregroundMark x1="12500" y1="45944" x2="10167" y2="34685"/>
                        <a14:foregroundMark x1="10167" y1="34685" x2="6750" y2="51407"/>
                        <a14:foregroundMark x1="6750" y1="51407" x2="7167" y2="41060"/>
                        <a14:foregroundMark x1="7167" y1="41060" x2="6113" y2="41779"/>
                        <a14:foregroundMark x1="8253" y1="33409" x2="16500" y2="20033"/>
                        <a14:foregroundMark x1="16500" y1="20033" x2="43500" y2="10348"/>
                        <a14:foregroundMark x1="43500" y1="10348" x2="55750" y2="8775"/>
                        <a14:foregroundMark x1="55750" y1="8775" x2="23000" y2="24255"/>
                        <a14:foregroundMark x1="23000" y1="24255" x2="50083" y2="17715"/>
                        <a14:foregroundMark x1="50083" y1="17715" x2="10500" y2="27980"/>
                        <a14:foregroundMark x1="10500" y1="27980" x2="25667" y2="24503"/>
                        <a14:foregroundMark x1="25667" y1="24503" x2="20667" y2="34189"/>
                        <a14:foregroundMark x1="20667" y1="34189" x2="25250" y2="25414"/>
                        <a14:foregroundMark x1="25250" y1="25414" x2="27667" y2="14487"/>
                        <a14:foregroundMark x1="27667" y1="14487" x2="18000" y2="29884"/>
                        <a14:foregroundMark x1="18000" y1="29884" x2="17083" y2="29387"/>
                        <a14:foregroundMark x1="51250" y1="6209" x2="75250" y2="15646"/>
                        <a14:foregroundMark x1="75250" y1="15646" x2="87167" y2="33940"/>
                        <a14:foregroundMark x1="87167" y1="33940" x2="90750" y2="54387"/>
                        <a14:foregroundMark x1="90750" y1="54387" x2="89333" y2="41474"/>
                        <a14:foregroundMark x1="89333" y1="41474" x2="89250" y2="54801"/>
                        <a14:foregroundMark x1="89250" y1="54801" x2="89250" y2="40563"/>
                        <a14:foregroundMark x1="89250" y1="40563" x2="89667" y2="66142"/>
                        <a14:foregroundMark x1="59750" y1="38328" x2="62250" y2="51573"/>
                        <a14:foregroundMark x1="62250" y1="51573" x2="70917" y2="38659"/>
                        <a14:foregroundMark x1="70917" y1="38659" x2="66750" y2="49917"/>
                        <a14:foregroundMark x1="66750" y1="49917" x2="62917" y2="37252"/>
                        <a14:foregroundMark x1="62917" y1="37252" x2="46583" y2="43129"/>
                        <a14:foregroundMark x1="33333" y1="42715" x2="34250" y2="33113"/>
                        <a14:foregroundMark x1="34250" y1="33113" x2="42750" y2="28560"/>
                        <a14:foregroundMark x1="42750" y1="28560" x2="62333" y2="34851"/>
                        <a14:foregroundMark x1="62333" y1="34851" x2="62500" y2="35099"/>
                        <a14:foregroundMark x1="40500" y1="50745" x2="60417" y2="46440"/>
                        <a14:foregroundMark x1="36583" y1="48675" x2="41167" y2="47599"/>
                        <a14:foregroundMark x1="43500" y1="47434" x2="38750" y2="47599"/>
                        <a14:foregroundMark x1="24917" y1="73427" x2="34667" y2="86755"/>
                        <a14:foregroundMark x1="84000" y1="75662" x2="76083" y2="88411"/>
                        <a14:foregroundMark x1="76083" y1="88411" x2="74583" y2="72930"/>
                        <a14:foregroundMark x1="74583" y1="72930" x2="81250" y2="63162"/>
                        <a14:foregroundMark x1="81250" y1="63162" x2="78750" y2="74669"/>
                        <a14:foregroundMark x1="78750" y1="74669" x2="78750" y2="71689"/>
                        <a14:foregroundMark x1="87417" y1="74503" x2="87583" y2="64901"/>
                        <a14:foregroundMark x1="87583" y1="64901" x2="92000" y2="52152"/>
                        <a14:foregroundMark x1="92000" y1="52152" x2="91083" y2="36589"/>
                        <a14:foregroundMark x1="90583" y1="35182" x2="95417" y2="43212"/>
                        <a14:foregroundMark x1="95417" y1="43212" x2="90917" y2="70613"/>
                        <a14:foregroundMark x1="68083" y1="89901" x2="37083" y2="91639"/>
                        <a14:foregroundMark x1="37083" y1="91391" x2="58167" y2="93791"/>
                        <a14:foregroundMark x1="55250" y1="96026" x2="46175" y2="96256"/>
                        <a14:foregroundMark x1="42250" y1="95520" x2="41250" y2="95281"/>
                        <a14:foregroundMark x1="17417" y1="82119" x2="21250" y2="86175"/>
                        <a14:backgroundMark x1="34667" y1="6043" x2="34667" y2="6043"/>
                        <a14:backgroundMark x1="34667" y1="5464" x2="34667" y2="5464"/>
                        <a14:backgroundMark x1="34667" y1="5464" x2="34667" y2="5464"/>
                        <a14:backgroundMark x1="31500" y1="6540" x2="31500" y2="6540"/>
                        <a14:backgroundMark x1="55583" y1="3974" x2="55583" y2="3974"/>
                        <a14:backgroundMark x1="61000" y1="3808" x2="61000" y2="3808"/>
                        <a14:backgroundMark x1="62750" y1="4139" x2="62750" y2="4139"/>
                        <a14:backgroundMark x1="55833" y1="3394" x2="74583" y2="8361"/>
                        <a14:backgroundMark x1="74583" y1="8361" x2="76500" y2="9851"/>
                        <a14:backgroundMark x1="75833" y1="10679" x2="84167" y2="16556"/>
                        <a14:backgroundMark x1="84167" y1="16556" x2="92083" y2="27732"/>
                        <a14:backgroundMark x1="96750" y1="60017" x2="94583" y2="70199"/>
                        <a14:backgroundMark x1="94583" y1="70199" x2="86667" y2="81209"/>
                        <a14:backgroundMark x1="71500" y1="92550" x2="62000" y2="96772"/>
                        <a14:backgroundMark x1="3083" y1="40894" x2="7583" y2="29801"/>
                        <a14:backgroundMark x1="15583" y1="18212" x2="17833" y2="16391"/>
                        <a14:backgroundMark x1="6667" y1="31209" x2="5333" y2="35927"/>
                        <a14:backgroundMark x1="5167" y1="35513" x2="3250" y2="45364"/>
                        <a14:backgroundMark x1="6250" y1="31457" x2="9833" y2="24917"/>
                        <a14:backgroundMark x1="30167" y1="7699" x2="37333" y2="5215"/>
                        <a14:backgroundMark x1="28167" y1="8444" x2="41250" y2="4305"/>
                        <a14:backgroundMark x1="52000" y1="3394" x2="58917" y2="3394"/>
                        <a14:backgroundMark x1="41417" y1="96772" x2="45667" y2="97020"/>
                        <a14:backgroundMark x1="58917" y1="96772" x2="62333" y2="95116"/>
                        <a14:backgroundMark x1="70917" y1="92550" x2="72417" y2="91556"/>
                        <a14:backgroundMark x1="84917" y1="81954" x2="87333" y2="80050"/>
                        <a14:backgroundMark x1="96333" y1="60762" x2="96333" y2="58692"/>
                      </a14:backgroundRemoval>
                    </a14:imgEffect>
                  </a14:imgLayer>
                </a14:imgProps>
              </a:ext>
              <a:ext uri="{28A0092B-C50C-407E-A947-70E740481C1C}">
                <a14:useLocalDpi xmlns:a14="http://schemas.microsoft.com/office/drawing/2010/main" val="0"/>
              </a:ext>
            </a:extLst>
          </a:blip>
          <a:srcRect/>
          <a:stretch>
            <a:fillRect/>
          </a:stretch>
        </p:blipFill>
        <p:spPr bwMode="auto">
          <a:xfrm>
            <a:off x="785746" y="2904228"/>
            <a:ext cx="401213" cy="403832"/>
          </a:xfrm>
          <a:prstGeom prst="rect">
            <a:avLst/>
          </a:prstGeom>
          <a:noFill/>
          <a:extLst>
            <a:ext uri="{909E8E84-426E-40DD-AFC4-6F175D3DCCD1}">
              <a14:hiddenFill xmlns:a14="http://schemas.microsoft.com/office/drawing/2010/main">
                <a:solidFill>
                  <a:srgbClr val="FFFFFF"/>
                </a:solidFill>
              </a14:hiddenFill>
            </a:ext>
          </a:extLst>
        </p:spPr>
      </p:pic>
      <p:pic>
        <p:nvPicPr>
          <p:cNvPr id="17" name="Graphique 16" descr="Fermer">
            <a:extLst>
              <a:ext uri="{FF2B5EF4-FFF2-40B4-BE49-F238E27FC236}">
                <a16:creationId xmlns:a16="http://schemas.microsoft.com/office/drawing/2014/main" id="{A437AE95-E274-4E74-B9C6-7398C8157C6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32613" y="5375909"/>
            <a:ext cx="311560" cy="311560"/>
          </a:xfrm>
          <a:prstGeom prst="rect">
            <a:avLst/>
          </a:prstGeom>
        </p:spPr>
      </p:pic>
      <p:pic>
        <p:nvPicPr>
          <p:cNvPr id="18" name="Graphique 17" descr="Fermer">
            <a:extLst>
              <a:ext uri="{FF2B5EF4-FFF2-40B4-BE49-F238E27FC236}">
                <a16:creationId xmlns:a16="http://schemas.microsoft.com/office/drawing/2014/main" id="{EEFE7897-00F1-47E4-82D8-239ACB7BA59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70663" y="4888584"/>
            <a:ext cx="311560" cy="311560"/>
          </a:xfrm>
          <a:prstGeom prst="rect">
            <a:avLst/>
          </a:prstGeom>
        </p:spPr>
      </p:pic>
      <p:pic>
        <p:nvPicPr>
          <p:cNvPr id="19" name="Graphique 18" descr="Fermer">
            <a:extLst>
              <a:ext uri="{FF2B5EF4-FFF2-40B4-BE49-F238E27FC236}">
                <a16:creationId xmlns:a16="http://schemas.microsoft.com/office/drawing/2014/main" id="{F96373BA-6965-4B22-A9D4-A57E93B25DF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18785" y="4888584"/>
            <a:ext cx="311560" cy="311560"/>
          </a:xfrm>
          <a:prstGeom prst="rect">
            <a:avLst/>
          </a:prstGeom>
        </p:spPr>
      </p:pic>
      <p:pic>
        <p:nvPicPr>
          <p:cNvPr id="20" name="Graphique 19" descr="Fermer">
            <a:extLst>
              <a:ext uri="{FF2B5EF4-FFF2-40B4-BE49-F238E27FC236}">
                <a16:creationId xmlns:a16="http://schemas.microsoft.com/office/drawing/2014/main" id="{84BB8BA9-6709-4E78-B3BB-34A145E2FFE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70663" y="5373580"/>
            <a:ext cx="311560" cy="311560"/>
          </a:xfrm>
          <a:prstGeom prst="rect">
            <a:avLst/>
          </a:prstGeom>
        </p:spPr>
      </p:pic>
      <p:pic>
        <p:nvPicPr>
          <p:cNvPr id="21" name="Graphique 20" descr="Fermer">
            <a:extLst>
              <a:ext uri="{FF2B5EF4-FFF2-40B4-BE49-F238E27FC236}">
                <a16:creationId xmlns:a16="http://schemas.microsoft.com/office/drawing/2014/main" id="{608DA937-67D9-48A6-849D-7E493A7795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70663" y="5858577"/>
            <a:ext cx="311560" cy="311560"/>
          </a:xfrm>
          <a:prstGeom prst="rect">
            <a:avLst/>
          </a:prstGeom>
        </p:spPr>
      </p:pic>
      <p:pic>
        <p:nvPicPr>
          <p:cNvPr id="22" name="Graphique 21" descr="Fermer">
            <a:extLst>
              <a:ext uri="{FF2B5EF4-FFF2-40B4-BE49-F238E27FC236}">
                <a16:creationId xmlns:a16="http://schemas.microsoft.com/office/drawing/2014/main" id="{451C9114-39A2-468F-AC32-5ECB73CCCE6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18785" y="5373580"/>
            <a:ext cx="311560" cy="311560"/>
          </a:xfrm>
          <a:prstGeom prst="rect">
            <a:avLst/>
          </a:prstGeom>
        </p:spPr>
      </p:pic>
      <p:pic>
        <p:nvPicPr>
          <p:cNvPr id="23" name="Graphique 22" descr="Fermer">
            <a:extLst>
              <a:ext uri="{FF2B5EF4-FFF2-40B4-BE49-F238E27FC236}">
                <a16:creationId xmlns:a16="http://schemas.microsoft.com/office/drawing/2014/main" id="{3D7F99CC-849C-46B7-B3B1-B284590CAB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18785" y="5858577"/>
            <a:ext cx="311560" cy="311560"/>
          </a:xfrm>
          <a:prstGeom prst="rect">
            <a:avLst/>
          </a:prstGeom>
        </p:spPr>
      </p:pic>
      <p:pic>
        <p:nvPicPr>
          <p:cNvPr id="29" name="Graphique 28" descr="Fermer">
            <a:extLst>
              <a:ext uri="{FF2B5EF4-FFF2-40B4-BE49-F238E27FC236}">
                <a16:creationId xmlns:a16="http://schemas.microsoft.com/office/drawing/2014/main" id="{74F970E5-77E2-4765-8528-F8E59E3BF6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18785" y="4403588"/>
            <a:ext cx="311560" cy="311560"/>
          </a:xfrm>
          <a:prstGeom prst="rect">
            <a:avLst/>
          </a:prstGeom>
        </p:spPr>
      </p:pic>
      <p:pic>
        <p:nvPicPr>
          <p:cNvPr id="30" name="Graphique 29" descr="Coche">
            <a:extLst>
              <a:ext uri="{FF2B5EF4-FFF2-40B4-BE49-F238E27FC236}">
                <a16:creationId xmlns:a16="http://schemas.microsoft.com/office/drawing/2014/main" id="{7B26231D-FFCA-4736-96BA-43ED7640A1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32613" y="3445243"/>
            <a:ext cx="311560" cy="311560"/>
          </a:xfrm>
          <a:prstGeom prst="rect">
            <a:avLst/>
          </a:prstGeom>
        </p:spPr>
      </p:pic>
      <p:pic>
        <p:nvPicPr>
          <p:cNvPr id="31" name="Graphique 30" descr="Coche">
            <a:extLst>
              <a:ext uri="{FF2B5EF4-FFF2-40B4-BE49-F238E27FC236}">
                <a16:creationId xmlns:a16="http://schemas.microsoft.com/office/drawing/2014/main" id="{51B8EF7A-836C-41E6-86CA-B04F503F82E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32613" y="3927909"/>
            <a:ext cx="311560" cy="311560"/>
          </a:xfrm>
          <a:prstGeom prst="rect">
            <a:avLst/>
          </a:prstGeom>
        </p:spPr>
      </p:pic>
      <p:pic>
        <p:nvPicPr>
          <p:cNvPr id="32" name="Graphique 31" descr="Coche">
            <a:extLst>
              <a:ext uri="{FF2B5EF4-FFF2-40B4-BE49-F238E27FC236}">
                <a16:creationId xmlns:a16="http://schemas.microsoft.com/office/drawing/2014/main" id="{6E2B9D88-3F14-45B2-94EE-B215A16DDF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32613" y="4410576"/>
            <a:ext cx="311560" cy="311560"/>
          </a:xfrm>
          <a:prstGeom prst="rect">
            <a:avLst/>
          </a:prstGeom>
        </p:spPr>
      </p:pic>
      <p:pic>
        <p:nvPicPr>
          <p:cNvPr id="33" name="Graphique 32" descr="Coche">
            <a:extLst>
              <a:ext uri="{FF2B5EF4-FFF2-40B4-BE49-F238E27FC236}">
                <a16:creationId xmlns:a16="http://schemas.microsoft.com/office/drawing/2014/main" id="{60BA381A-A2B0-41F0-94A3-5180175E8A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70663" y="2948600"/>
            <a:ext cx="311560" cy="311560"/>
          </a:xfrm>
          <a:prstGeom prst="rect">
            <a:avLst/>
          </a:prstGeom>
        </p:spPr>
      </p:pic>
      <p:pic>
        <p:nvPicPr>
          <p:cNvPr id="34" name="Graphique 33" descr="Coche">
            <a:extLst>
              <a:ext uri="{FF2B5EF4-FFF2-40B4-BE49-F238E27FC236}">
                <a16:creationId xmlns:a16="http://schemas.microsoft.com/office/drawing/2014/main" id="{24D17F62-75E7-4FB8-B251-237E1F4CB91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18785" y="2948600"/>
            <a:ext cx="311560" cy="311560"/>
          </a:xfrm>
          <a:prstGeom prst="rect">
            <a:avLst/>
          </a:prstGeom>
        </p:spPr>
      </p:pic>
      <p:pic>
        <p:nvPicPr>
          <p:cNvPr id="36" name="Graphique 35" descr="Coche">
            <a:extLst>
              <a:ext uri="{FF2B5EF4-FFF2-40B4-BE49-F238E27FC236}">
                <a16:creationId xmlns:a16="http://schemas.microsoft.com/office/drawing/2014/main" id="{2991ED78-72E6-4514-A1C5-342ACEA95B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70663" y="3433596"/>
            <a:ext cx="311560" cy="311560"/>
          </a:xfrm>
          <a:prstGeom prst="rect">
            <a:avLst/>
          </a:prstGeom>
        </p:spPr>
      </p:pic>
      <p:pic>
        <p:nvPicPr>
          <p:cNvPr id="37" name="Graphique 36" descr="Coche">
            <a:extLst>
              <a:ext uri="{FF2B5EF4-FFF2-40B4-BE49-F238E27FC236}">
                <a16:creationId xmlns:a16="http://schemas.microsoft.com/office/drawing/2014/main" id="{85B84A66-0653-4FFE-8A44-DABEA2E4B1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18785" y="3433596"/>
            <a:ext cx="311560" cy="311560"/>
          </a:xfrm>
          <a:prstGeom prst="rect">
            <a:avLst/>
          </a:prstGeom>
        </p:spPr>
      </p:pic>
      <p:pic>
        <p:nvPicPr>
          <p:cNvPr id="38" name="Graphique 37" descr="Coche">
            <a:extLst>
              <a:ext uri="{FF2B5EF4-FFF2-40B4-BE49-F238E27FC236}">
                <a16:creationId xmlns:a16="http://schemas.microsoft.com/office/drawing/2014/main" id="{BA12ECC6-B21C-4330-BFBF-0D23766EEA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70663" y="3918592"/>
            <a:ext cx="311560" cy="311560"/>
          </a:xfrm>
          <a:prstGeom prst="rect">
            <a:avLst/>
          </a:prstGeom>
        </p:spPr>
      </p:pic>
      <p:pic>
        <p:nvPicPr>
          <p:cNvPr id="40" name="Graphique 39" descr="Coche">
            <a:extLst>
              <a:ext uri="{FF2B5EF4-FFF2-40B4-BE49-F238E27FC236}">
                <a16:creationId xmlns:a16="http://schemas.microsoft.com/office/drawing/2014/main" id="{B6B92C0D-4D87-423E-AAB4-91F0EC3056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32613" y="4888584"/>
            <a:ext cx="311560" cy="311560"/>
          </a:xfrm>
          <a:prstGeom prst="rect">
            <a:avLst/>
          </a:prstGeom>
        </p:spPr>
      </p:pic>
      <p:pic>
        <p:nvPicPr>
          <p:cNvPr id="41" name="Graphique 40" descr="Coche">
            <a:extLst>
              <a:ext uri="{FF2B5EF4-FFF2-40B4-BE49-F238E27FC236}">
                <a16:creationId xmlns:a16="http://schemas.microsoft.com/office/drawing/2014/main" id="{7286CC31-C606-4CA9-867D-703DF9DDB3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23945" y="3914452"/>
            <a:ext cx="311560" cy="311560"/>
          </a:xfrm>
          <a:prstGeom prst="rect">
            <a:avLst/>
          </a:prstGeom>
        </p:spPr>
      </p:pic>
      <p:pic>
        <p:nvPicPr>
          <p:cNvPr id="42" name="Graphique 41" descr="Coche">
            <a:extLst>
              <a:ext uri="{FF2B5EF4-FFF2-40B4-BE49-F238E27FC236}">
                <a16:creationId xmlns:a16="http://schemas.microsoft.com/office/drawing/2014/main" id="{4958AA46-521C-4F2F-897B-4F38E0AA95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68403" y="4395799"/>
            <a:ext cx="311560" cy="311560"/>
          </a:xfrm>
          <a:prstGeom prst="rect">
            <a:avLst/>
          </a:prstGeom>
        </p:spPr>
      </p:pic>
      <p:sp>
        <p:nvSpPr>
          <p:cNvPr id="43" name="Rectangle 42">
            <a:extLst>
              <a:ext uri="{FF2B5EF4-FFF2-40B4-BE49-F238E27FC236}">
                <a16:creationId xmlns:a16="http://schemas.microsoft.com/office/drawing/2014/main" id="{2A7B26EA-F6E2-4B62-A166-8467026BA943}"/>
              </a:ext>
            </a:extLst>
          </p:cNvPr>
          <p:cNvSpPr/>
          <p:nvPr/>
        </p:nvSpPr>
        <p:spPr>
          <a:xfrm>
            <a:off x="5151236" y="1108897"/>
            <a:ext cx="1889528" cy="297454"/>
          </a:xfrm>
          <a:prstGeom prst="rect">
            <a:avLst/>
          </a:prstGeom>
        </p:spPr>
        <p:txBody>
          <a:bodyPr wrap="square">
            <a:spAutoFit/>
          </a:bodyPr>
          <a:lstStyle/>
          <a:p>
            <a:pPr algn="ctr"/>
            <a:r>
              <a:rPr lang="fr-FR" sz="1333" b="1" spc="400" dirty="0">
                <a:solidFill>
                  <a:schemeClr val="accent4"/>
                </a:solidFill>
              </a:rPr>
              <a:t>PÉRIMÈTRE</a:t>
            </a:r>
          </a:p>
        </p:txBody>
      </p:sp>
      <p:pic>
        <p:nvPicPr>
          <p:cNvPr id="45" name="Graphique 44" descr="Carte avec repère">
            <a:extLst>
              <a:ext uri="{FF2B5EF4-FFF2-40B4-BE49-F238E27FC236}">
                <a16:creationId xmlns:a16="http://schemas.microsoft.com/office/drawing/2014/main" id="{19ED7C90-B3AF-441B-AE32-507EC3B7725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1052" y="1209343"/>
            <a:ext cx="642052" cy="642052"/>
          </a:xfrm>
          <a:prstGeom prst="rect">
            <a:avLst/>
          </a:prstGeom>
        </p:spPr>
      </p:pic>
      <p:pic>
        <p:nvPicPr>
          <p:cNvPr id="3074" name="Picture 2" descr="Grand Reims — Wikipédia">
            <a:extLst>
              <a:ext uri="{FF2B5EF4-FFF2-40B4-BE49-F238E27FC236}">
                <a16:creationId xmlns:a16="http://schemas.microsoft.com/office/drawing/2014/main" id="{C2A017C8-2AD9-46D8-AF41-BC3F0C3B893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512078" y="262850"/>
            <a:ext cx="1310173" cy="778900"/>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a16="http://schemas.microsoft.com/office/drawing/2014/main" id="{88448B12-C97A-4180-B012-8C5D3AFF0B86}"/>
              </a:ext>
            </a:extLst>
          </p:cNvPr>
          <p:cNvSpPr/>
          <p:nvPr/>
        </p:nvSpPr>
        <p:spPr>
          <a:xfrm>
            <a:off x="6366215" y="2153139"/>
            <a:ext cx="3908741" cy="297454"/>
          </a:xfrm>
          <a:prstGeom prst="rect">
            <a:avLst/>
          </a:prstGeom>
        </p:spPr>
        <p:txBody>
          <a:bodyPr wrap="square">
            <a:spAutoFit/>
          </a:bodyPr>
          <a:lstStyle/>
          <a:p>
            <a:pPr algn="ctr"/>
            <a:r>
              <a:rPr lang="fr-FR" sz="1333" b="1" spc="400" dirty="0">
                <a:solidFill>
                  <a:schemeClr val="accent4"/>
                </a:solidFill>
              </a:rPr>
              <a:t>LES VÉHICULES IMPACTÉS</a:t>
            </a:r>
          </a:p>
        </p:txBody>
      </p:sp>
      <p:grpSp>
        <p:nvGrpSpPr>
          <p:cNvPr id="51" name="Groupe 50">
            <a:extLst>
              <a:ext uri="{FF2B5EF4-FFF2-40B4-BE49-F238E27FC236}">
                <a16:creationId xmlns:a16="http://schemas.microsoft.com/office/drawing/2014/main" id="{1D7A83D7-B53A-4DCE-B55C-255BDC842BAB}"/>
              </a:ext>
            </a:extLst>
          </p:cNvPr>
          <p:cNvGrpSpPr/>
          <p:nvPr/>
        </p:nvGrpSpPr>
        <p:grpSpPr>
          <a:xfrm>
            <a:off x="10550268" y="2278112"/>
            <a:ext cx="1233792" cy="1056000"/>
            <a:chOff x="8029580" y="2350316"/>
            <a:chExt cx="925344" cy="792000"/>
          </a:xfrm>
        </p:grpSpPr>
        <p:sp>
          <p:nvSpPr>
            <p:cNvPr id="59" name="Ellipse 58">
              <a:extLst>
                <a:ext uri="{FF2B5EF4-FFF2-40B4-BE49-F238E27FC236}">
                  <a16:creationId xmlns:a16="http://schemas.microsoft.com/office/drawing/2014/main" id="{F3588253-3069-4FF6-8FC3-F704A7725CC5}"/>
                </a:ext>
              </a:extLst>
            </p:cNvPr>
            <p:cNvSpPr/>
            <p:nvPr/>
          </p:nvSpPr>
          <p:spPr>
            <a:xfrm>
              <a:off x="8096252" y="2350316"/>
              <a:ext cx="792000" cy="792000"/>
            </a:xfrm>
            <a:prstGeom prst="ellipse">
              <a:avLst/>
            </a:prstGeom>
            <a:solidFill>
              <a:schemeClr val="accent4">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60" name="ZoneTexte 59">
              <a:extLst>
                <a:ext uri="{FF2B5EF4-FFF2-40B4-BE49-F238E27FC236}">
                  <a16:creationId xmlns:a16="http://schemas.microsoft.com/office/drawing/2014/main" id="{11D18748-6385-4B1F-8C3B-B99C184D99EA}"/>
                </a:ext>
              </a:extLst>
            </p:cNvPr>
            <p:cNvSpPr txBox="1"/>
            <p:nvPr/>
          </p:nvSpPr>
          <p:spPr>
            <a:xfrm>
              <a:off x="8029580" y="2561650"/>
              <a:ext cx="925344" cy="346249"/>
            </a:xfrm>
            <a:prstGeom prst="rect">
              <a:avLst/>
            </a:prstGeom>
            <a:noFill/>
          </p:spPr>
          <p:txBody>
            <a:bodyPr wrap="square" rtlCol="0">
              <a:spAutoFit/>
            </a:bodyPr>
            <a:lstStyle/>
            <a:p>
              <a:pPr algn="ctr"/>
              <a:r>
                <a:rPr lang="fr-FR" sz="1200" b="1" dirty="0"/>
                <a:t>7 / 7J</a:t>
              </a:r>
            </a:p>
            <a:p>
              <a:pPr algn="ctr"/>
              <a:r>
                <a:rPr lang="fr-FR" sz="1200" b="1" dirty="0"/>
                <a:t>24h / 24</a:t>
              </a:r>
            </a:p>
          </p:txBody>
        </p:sp>
      </p:grpSp>
      <p:grpSp>
        <p:nvGrpSpPr>
          <p:cNvPr id="54" name="Groupe 53">
            <a:extLst>
              <a:ext uri="{FF2B5EF4-FFF2-40B4-BE49-F238E27FC236}">
                <a16:creationId xmlns:a16="http://schemas.microsoft.com/office/drawing/2014/main" id="{CE845C1C-A81B-4835-8991-240546F586A1}"/>
              </a:ext>
            </a:extLst>
          </p:cNvPr>
          <p:cNvGrpSpPr/>
          <p:nvPr/>
        </p:nvGrpSpPr>
        <p:grpSpPr>
          <a:xfrm>
            <a:off x="7904377" y="2448636"/>
            <a:ext cx="2310949" cy="720000"/>
            <a:chOff x="5096368" y="1730898"/>
            <a:chExt cx="1733212" cy="540000"/>
          </a:xfrm>
        </p:grpSpPr>
        <p:pic>
          <p:nvPicPr>
            <p:cNvPr id="55" name="Image 54">
              <a:extLst>
                <a:ext uri="{FF2B5EF4-FFF2-40B4-BE49-F238E27FC236}">
                  <a16:creationId xmlns:a16="http://schemas.microsoft.com/office/drawing/2014/main" id="{0904AAF8-70C7-4ACB-B592-970DD2EE4AAC}"/>
                </a:ext>
              </a:extLst>
            </p:cNvPr>
            <p:cNvPicPr>
              <a:picLocks noChangeAspect="1"/>
            </p:cNvPicPr>
            <p:nvPr/>
          </p:nvPicPr>
          <p:blipFill>
            <a:blip r:embed="rId18"/>
            <a:stretch>
              <a:fillRect/>
            </a:stretch>
          </p:blipFill>
          <p:spPr>
            <a:xfrm>
              <a:off x="5692974" y="1730898"/>
              <a:ext cx="540000" cy="540000"/>
            </a:xfrm>
            <a:prstGeom prst="rect">
              <a:avLst/>
            </a:prstGeom>
          </p:spPr>
        </p:pic>
        <p:pic>
          <p:nvPicPr>
            <p:cNvPr id="56" name="Image 55">
              <a:extLst>
                <a:ext uri="{FF2B5EF4-FFF2-40B4-BE49-F238E27FC236}">
                  <a16:creationId xmlns:a16="http://schemas.microsoft.com/office/drawing/2014/main" id="{B6DF504B-2D46-4B36-B0E0-33C4EB7902E3}"/>
                </a:ext>
              </a:extLst>
            </p:cNvPr>
            <p:cNvPicPr>
              <a:picLocks noChangeAspect="1"/>
            </p:cNvPicPr>
            <p:nvPr/>
          </p:nvPicPr>
          <p:blipFill>
            <a:blip r:embed="rId19"/>
            <a:stretch>
              <a:fillRect/>
            </a:stretch>
          </p:blipFill>
          <p:spPr>
            <a:xfrm>
              <a:off x="5096368" y="1730898"/>
              <a:ext cx="540000" cy="540000"/>
            </a:xfrm>
            <a:prstGeom prst="rect">
              <a:avLst/>
            </a:prstGeom>
          </p:spPr>
        </p:pic>
        <p:pic>
          <p:nvPicPr>
            <p:cNvPr id="57" name="Image 56">
              <a:extLst>
                <a:ext uri="{FF2B5EF4-FFF2-40B4-BE49-F238E27FC236}">
                  <a16:creationId xmlns:a16="http://schemas.microsoft.com/office/drawing/2014/main" id="{2F266B66-37FB-436A-93D8-FAEF4A80B228}"/>
                </a:ext>
              </a:extLst>
            </p:cNvPr>
            <p:cNvPicPr>
              <a:picLocks noChangeAspect="1"/>
            </p:cNvPicPr>
            <p:nvPr/>
          </p:nvPicPr>
          <p:blipFill>
            <a:blip r:embed="rId20"/>
            <a:stretch>
              <a:fillRect/>
            </a:stretch>
          </p:blipFill>
          <p:spPr>
            <a:xfrm>
              <a:off x="6289580" y="1730898"/>
              <a:ext cx="540000" cy="540000"/>
            </a:xfrm>
            <a:prstGeom prst="rect">
              <a:avLst/>
            </a:prstGeom>
          </p:spPr>
        </p:pic>
      </p:grpSp>
      <p:sp>
        <p:nvSpPr>
          <p:cNvPr id="61" name="Rectangle 60">
            <a:extLst>
              <a:ext uri="{FF2B5EF4-FFF2-40B4-BE49-F238E27FC236}">
                <a16:creationId xmlns:a16="http://schemas.microsoft.com/office/drawing/2014/main" id="{CCC93CEF-7549-4E34-85FC-8673415F098C}"/>
              </a:ext>
            </a:extLst>
          </p:cNvPr>
          <p:cNvSpPr/>
          <p:nvPr/>
        </p:nvSpPr>
        <p:spPr>
          <a:xfrm>
            <a:off x="7134678" y="3471345"/>
            <a:ext cx="2371816" cy="297454"/>
          </a:xfrm>
          <a:prstGeom prst="rect">
            <a:avLst/>
          </a:prstGeom>
        </p:spPr>
        <p:txBody>
          <a:bodyPr wrap="square">
            <a:spAutoFit/>
          </a:bodyPr>
          <a:lstStyle/>
          <a:p>
            <a:pPr algn="ctr"/>
            <a:r>
              <a:rPr lang="fr-FR" sz="1333" b="1" spc="400" dirty="0">
                <a:solidFill>
                  <a:schemeClr val="accent4"/>
                </a:solidFill>
              </a:rPr>
              <a:t>DÉROGATIONS</a:t>
            </a:r>
            <a:endParaRPr lang="fr-FR" sz="1400" b="1" spc="400" dirty="0">
              <a:solidFill>
                <a:schemeClr val="accent4"/>
              </a:solidFill>
            </a:endParaRPr>
          </a:p>
        </p:txBody>
      </p:sp>
      <p:sp>
        <p:nvSpPr>
          <p:cNvPr id="50" name="Espace réservé du contenu 2">
            <a:extLst>
              <a:ext uri="{FF2B5EF4-FFF2-40B4-BE49-F238E27FC236}">
                <a16:creationId xmlns:a16="http://schemas.microsoft.com/office/drawing/2014/main" id="{8375BFEA-890C-4408-9D38-DE765434692F}"/>
              </a:ext>
            </a:extLst>
          </p:cNvPr>
          <p:cNvSpPr txBox="1">
            <a:spLocks/>
          </p:cNvSpPr>
          <p:nvPr/>
        </p:nvSpPr>
        <p:spPr>
          <a:xfrm>
            <a:off x="4870047" y="2523478"/>
            <a:ext cx="10980738" cy="48792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Véhicules particuliers</a:t>
            </a:r>
          </a:p>
          <a:p>
            <a:r>
              <a:rPr lang="fr-FR" sz="1200" dirty="0"/>
              <a:t>Véhicules utilitaires légers</a:t>
            </a:r>
          </a:p>
          <a:p>
            <a:r>
              <a:rPr lang="fr-FR" sz="1200" dirty="0"/>
              <a:t>Poids lourds, autobus et autocar</a:t>
            </a:r>
          </a:p>
        </p:txBody>
      </p:sp>
      <p:sp>
        <p:nvSpPr>
          <p:cNvPr id="52" name="Rectangle 51">
            <a:extLst>
              <a:ext uri="{FF2B5EF4-FFF2-40B4-BE49-F238E27FC236}">
                <a16:creationId xmlns:a16="http://schemas.microsoft.com/office/drawing/2014/main" id="{25600EA9-DA07-45D8-8C1B-01A89456AC6A}"/>
              </a:ext>
            </a:extLst>
          </p:cNvPr>
          <p:cNvSpPr/>
          <p:nvPr/>
        </p:nvSpPr>
        <p:spPr>
          <a:xfrm>
            <a:off x="4859975" y="2081111"/>
            <a:ext cx="7070451" cy="1289798"/>
          </a:xfrm>
          <a:prstGeom prst="rect">
            <a:avLst/>
          </a:prstGeom>
          <a:noFill/>
          <a:ln>
            <a:solidFill>
              <a:srgbClr val="F9CA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space réservé du contenu 2">
            <a:extLst>
              <a:ext uri="{FF2B5EF4-FFF2-40B4-BE49-F238E27FC236}">
                <a16:creationId xmlns:a16="http://schemas.microsoft.com/office/drawing/2014/main" id="{607FFE31-6CB3-49F8-A5CE-1943EF246279}"/>
              </a:ext>
            </a:extLst>
          </p:cNvPr>
          <p:cNvSpPr txBox="1">
            <a:spLocks/>
          </p:cNvSpPr>
          <p:nvPr/>
        </p:nvSpPr>
        <p:spPr>
          <a:xfrm>
            <a:off x="4849333" y="3786505"/>
            <a:ext cx="7116380" cy="487921"/>
          </a:xfrm>
          <a:prstGeom prst="rect">
            <a:avLst/>
          </a:prstGeom>
        </p:spPr>
        <p:txBody>
          <a:bodyPr/>
          <a:lstStyle>
            <a:lvl1pPr marL="216000" marR="0" indent="-216000" algn="l" defTabSz="914400" rtl="0" eaLnBrk="1" fontAlgn="auto" latinLnBrk="0" hangingPunct="1">
              <a:lnSpc>
                <a:spcPct val="100000"/>
              </a:lnSpc>
              <a:spcBef>
                <a:spcPts val="600"/>
              </a:spcBef>
              <a:spcAft>
                <a:spcPts val="0"/>
              </a:spcAft>
              <a:buClr>
                <a:schemeClr val="accent4">
                  <a:lumMod val="75000"/>
                </a:schemeClr>
              </a:buClr>
              <a:buSzTx/>
              <a:buFont typeface="Arial" panose="020B0604020202020204" pitchFamily="34" charset="0"/>
              <a:buChar char="■"/>
              <a:tabLst/>
              <a:defRPr sz="1600" kern="1200" baseline="0">
                <a:solidFill>
                  <a:schemeClr val="tx1">
                    <a:lumMod val="75000"/>
                    <a:lumOff val="25000"/>
                  </a:schemeClr>
                </a:solidFill>
                <a:latin typeface="+mn-lt"/>
                <a:ea typeface="+mn-ea"/>
                <a:cs typeface="+mn-cs"/>
              </a:defRPr>
            </a:lvl1pPr>
            <a:lvl2pPr marL="6840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400" kern="1200">
                <a:solidFill>
                  <a:schemeClr val="tx1">
                    <a:lumMod val="75000"/>
                    <a:lumOff val="25000"/>
                  </a:schemeClr>
                </a:solidFill>
                <a:latin typeface="+mn-lt"/>
                <a:ea typeface="+mn-ea"/>
                <a:cs typeface="+mn-cs"/>
              </a:defRPr>
            </a:lvl2pPr>
            <a:lvl3pPr marL="927000" marR="0" indent="0" algn="l" defTabSz="914400" rtl="0" eaLnBrk="1" fontAlgn="auto" latinLnBrk="0" hangingPunct="1">
              <a:lnSpc>
                <a:spcPct val="100000"/>
              </a:lnSpc>
              <a:spcBef>
                <a:spcPts val="600"/>
              </a:spcBef>
              <a:spcAft>
                <a:spcPts val="1200"/>
              </a:spcAft>
              <a:buClr>
                <a:schemeClr val="accent4">
                  <a:lumMod val="75000"/>
                </a:schemeClr>
              </a:buClr>
              <a:buSzTx/>
              <a:buFont typeface="Wingdings" panose="05000000000000000000" pitchFamily="2" charset="2"/>
              <a:buNone/>
              <a:tabLst/>
              <a:defRPr sz="1200" kern="1200">
                <a:solidFill>
                  <a:schemeClr val="tx1">
                    <a:lumMod val="75000"/>
                    <a:lumOff val="25000"/>
                  </a:schemeClr>
                </a:solidFill>
                <a:latin typeface="+mn-lt"/>
                <a:ea typeface="+mn-ea"/>
                <a:cs typeface="+mn-cs"/>
              </a:defRPr>
            </a:lvl3pPr>
            <a:lvl4pPr marL="165735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100" kern="1200" baseline="0">
                <a:solidFill>
                  <a:schemeClr val="tx1">
                    <a:lumMod val="75000"/>
                    <a:lumOff val="25000"/>
                  </a:schemeClr>
                </a:solidFill>
                <a:latin typeface="+mn-lt"/>
                <a:ea typeface="+mn-ea"/>
                <a:cs typeface="+mn-cs"/>
              </a:defRPr>
            </a:lvl4pPr>
            <a:lvl5pPr marL="2057400" marR="0" indent="-216000" algn="l" defTabSz="914400" rtl="0" eaLnBrk="1" fontAlgn="auto" latinLnBrk="0" hangingPunct="1">
              <a:lnSpc>
                <a:spcPct val="100000"/>
              </a:lnSpc>
              <a:spcBef>
                <a:spcPts val="600"/>
              </a:spcBef>
              <a:spcAft>
                <a:spcPts val="1200"/>
              </a:spcAft>
              <a:buClr>
                <a:schemeClr val="accent4">
                  <a:lumMod val="75000"/>
                </a:schemeClr>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Ces restrictions de circulation ne s'appliquent aux cas suivants pour une durée de 3 ans à compter de l'entrée en vigueur des mesures de restrictions :</a:t>
            </a:r>
          </a:p>
          <a:p>
            <a:pPr lvl="1">
              <a:spcAft>
                <a:spcPts val="600"/>
              </a:spcAft>
            </a:pPr>
            <a:r>
              <a:rPr lang="fr-FR" sz="1000" dirty="0"/>
              <a:t>Véhicules automoteurs spécialisés VASP ou VTSU</a:t>
            </a:r>
          </a:p>
          <a:p>
            <a:pPr lvl="1">
              <a:spcAft>
                <a:spcPts val="600"/>
              </a:spcAft>
            </a:pPr>
            <a:r>
              <a:rPr lang="fr-FR" sz="1000" dirty="0"/>
              <a:t>Camionnettes d’un poids total autorisé en charge inférieur ou égal à 3 500 kg autres que les tracteurs routiers avec une carrosserie « BENNE » , « BEN AMO » , « PTE ENG » , « PLATEAU » , « SAVOYARD » , « BETON » , « FG TD » , « CIT » ou « CARB » </a:t>
            </a:r>
          </a:p>
          <a:p>
            <a:pPr lvl="1">
              <a:spcAft>
                <a:spcPts val="600"/>
              </a:spcAft>
            </a:pPr>
            <a:r>
              <a:rPr lang="fr-FR" sz="1000" dirty="0"/>
              <a:t>Camions d’un poids total autorisé en charge excédant 3 500 kg autres que les tracteurs routiers avec une carrosserie « BENNE » ; « BEN AMO » ; « PTE ENG » ; « BETON » ; « FG TD » ; « CIT » ou « CARB » dont les camions bennes, les camions toupies, les camions malaxeurs, les camions aspirateurs excavateurs, les camions type balayeuse</a:t>
            </a:r>
          </a:p>
          <a:p>
            <a:pPr marL="468000" lvl="1" indent="0">
              <a:spcAft>
                <a:spcPts val="600"/>
              </a:spcAft>
              <a:buNone/>
            </a:pPr>
            <a:r>
              <a:rPr lang="fr-FR" sz="1000" dirty="0"/>
              <a:t>Liste complète des dérogations dans les notes de cette présentation</a:t>
            </a:r>
          </a:p>
        </p:txBody>
      </p:sp>
    </p:spTree>
    <p:extLst>
      <p:ext uri="{BB962C8B-B14F-4D97-AF65-F5344CB8AC3E}">
        <p14:creationId xmlns:p14="http://schemas.microsoft.com/office/powerpoint/2010/main" val="2791606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67BF6A-413E-424F-9528-79E42C8916C7}"/>
              </a:ext>
            </a:extLst>
          </p:cNvPr>
          <p:cNvSpPr>
            <a:spLocks noGrp="1"/>
          </p:cNvSpPr>
          <p:nvPr>
            <p:ph type="body" sz="quarter" idx="13"/>
          </p:nvPr>
        </p:nvSpPr>
        <p:spPr>
          <a:xfrm>
            <a:off x="3716163" y="1779052"/>
            <a:ext cx="8090355" cy="4023689"/>
          </a:xfrm>
        </p:spPr>
        <p:txBody>
          <a:bodyPr/>
          <a:lstStyle/>
          <a:p>
            <a:r>
              <a:rPr lang="fr-FR" dirty="0"/>
              <a:t>Les ZFE, une obligation qui incite la conversion des véhicules polluants</a:t>
            </a:r>
            <a:endParaRPr lang="fr-FR" dirty="0">
              <a:solidFill>
                <a:schemeClr val="accent4">
                  <a:lumMod val="75000"/>
                </a:schemeClr>
              </a:solidFill>
            </a:endParaRPr>
          </a:p>
          <a:p>
            <a:r>
              <a:rPr lang="fr-FR" dirty="0"/>
              <a:t>Les critères de classification des véhicules</a:t>
            </a:r>
          </a:p>
          <a:p>
            <a:r>
              <a:rPr lang="fr-FR" dirty="0"/>
              <a:t>Métropole du Grand Nancy</a:t>
            </a:r>
          </a:p>
          <a:p>
            <a:r>
              <a:rPr lang="fr-FR" dirty="0"/>
              <a:t>Eurométropole de Strasbourg</a:t>
            </a:r>
          </a:p>
          <a:p>
            <a:r>
              <a:rPr lang="fr-FR" dirty="0"/>
              <a:t>Métropole du Grand Reims</a:t>
            </a:r>
          </a:p>
          <a:p>
            <a:r>
              <a:rPr lang="fr-FR" dirty="0">
                <a:solidFill>
                  <a:schemeClr val="accent4">
                    <a:lumMod val="75000"/>
                  </a:schemeClr>
                </a:solidFill>
              </a:rPr>
              <a:t>Certains véhicules bénéficient de dérogations nationales</a:t>
            </a:r>
          </a:p>
          <a:p>
            <a:pPr marL="0" indent="0">
              <a:buNone/>
            </a:pPr>
            <a:endParaRPr lang="fr-FR" dirty="0">
              <a:solidFill>
                <a:schemeClr val="accent4">
                  <a:lumMod val="75000"/>
                </a:schemeClr>
              </a:solidFill>
            </a:endParaRPr>
          </a:p>
          <a:p>
            <a:endParaRPr lang="fr-FR" dirty="0"/>
          </a:p>
        </p:txBody>
      </p:sp>
    </p:spTree>
    <p:extLst>
      <p:ext uri="{BB962C8B-B14F-4D97-AF65-F5344CB8AC3E}">
        <p14:creationId xmlns:p14="http://schemas.microsoft.com/office/powerpoint/2010/main" val="3797911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11FD472-72FD-42D4-884F-D8375389D69B}"/>
              </a:ext>
            </a:extLst>
          </p:cNvPr>
          <p:cNvSpPr>
            <a:spLocks noGrp="1"/>
          </p:cNvSpPr>
          <p:nvPr>
            <p:ph idx="1"/>
          </p:nvPr>
        </p:nvSpPr>
        <p:spPr>
          <a:xfrm>
            <a:off x="695325" y="1291847"/>
            <a:ext cx="10980738" cy="4848620"/>
          </a:xfrm>
        </p:spPr>
        <p:txBody>
          <a:bodyPr/>
          <a:lstStyle/>
          <a:p>
            <a:r>
              <a:rPr lang="fr-FR" sz="1300" dirty="0"/>
              <a:t>Véhicules d'intérêt général :</a:t>
            </a:r>
          </a:p>
          <a:p>
            <a:pPr lvl="1">
              <a:spcAft>
                <a:spcPts val="600"/>
              </a:spcAft>
            </a:pPr>
            <a:r>
              <a:rPr lang="fr-FR" sz="1000" dirty="0"/>
              <a:t>Les véhicules d'intérêt général dit prioritaires : Police, Gendarmerie, Douanes, Pompiers, Services de déminage de l'État, Intervention hospitalières, SAMU/SMUR, Transport des détenus</a:t>
            </a:r>
          </a:p>
          <a:p>
            <a:pPr lvl="1">
              <a:spcAft>
                <a:spcPts val="600"/>
              </a:spcAft>
            </a:pPr>
            <a:r>
              <a:rPr lang="fr-FR" sz="1000" dirty="0"/>
              <a:t>Les véhicules d'intérêt général bénéficiant de facilités de passage : ambulance, véhicules de premiers secours à personnes, d'intervention de sécurité des infrastructures électriques et gazières, de surveillance du réseau SNCF et de la RATP, de transport de fonds de la Banque de France, de médecins de garde départementale, de transports de produits sanguins et d'organes humains, engin de service hivernal et, sur autoroutes ou routes à deux chaussées séparées, véhicule </a:t>
            </a:r>
            <a:r>
              <a:rPr lang="fr-FR" sz="1000"/>
              <a:t>d'intervention ; Véhicules </a:t>
            </a:r>
            <a:r>
              <a:rPr lang="fr-FR" sz="1000" dirty="0"/>
              <a:t>du ministère de la défense </a:t>
            </a:r>
          </a:p>
          <a:p>
            <a:r>
              <a:rPr lang="fr-FR" sz="1300" dirty="0"/>
              <a:t>Véhicules affichant une carte « mobilité inclusion » comportant la mention « stationnement pour les personnes handicapées » ou une carte de stationnement pour personnes handicapées</a:t>
            </a:r>
          </a:p>
          <a:p>
            <a:r>
              <a:rPr lang="fr-FR" sz="1300" dirty="0"/>
              <a:t>Véhicules de transport en commun de personnes à faibles émissions</a:t>
            </a:r>
          </a:p>
          <a:p>
            <a:r>
              <a:rPr lang="fr-FR" sz="1300" dirty="0"/>
              <a:t>Véhicules de transport en commun, au sens de l'article assurant un service de transport public régulier lorsque leur niveau de pollution les interdit de circuler partiellement ou totalement dans la ZFE-m, pendant une période de :</a:t>
            </a:r>
          </a:p>
          <a:p>
            <a:pPr lvl="1">
              <a:spcAft>
                <a:spcPts val="600"/>
              </a:spcAft>
            </a:pPr>
            <a:r>
              <a:rPr lang="fr-FR" sz="1000" dirty="0"/>
              <a:t>3 ans pour les véhicules de la classe Crit'Air 5</a:t>
            </a:r>
          </a:p>
          <a:p>
            <a:pPr lvl="1">
              <a:spcAft>
                <a:spcPts val="600"/>
              </a:spcAft>
            </a:pPr>
            <a:r>
              <a:rPr lang="fr-FR" sz="1000" dirty="0"/>
              <a:t>4 ans pour les véhicules des classes Crit'Air 4 et 3</a:t>
            </a:r>
          </a:p>
          <a:p>
            <a:pPr lvl="1">
              <a:spcAft>
                <a:spcPts val="600"/>
              </a:spcAft>
            </a:pPr>
            <a:r>
              <a:rPr lang="fr-FR" sz="1000" dirty="0"/>
              <a:t>5 ans pour les véhicules des classes Crit'Air 2 et 1</a:t>
            </a:r>
          </a:p>
          <a:p>
            <a:r>
              <a:rPr lang="fr-FR" sz="1300" dirty="0"/>
              <a:t>Véhicules portant une carte de stationnement pour personnes handicapées prévue par l’article L. 241-3-2 du code de l’action sociale et des familles</a:t>
            </a:r>
          </a:p>
          <a:p>
            <a:r>
              <a:rPr lang="fr-FR" sz="1300" dirty="0"/>
              <a:t>Véhicules affectés aux associations agréées de sécurité civile, dans le cadre de leurs missions</a:t>
            </a:r>
          </a:p>
          <a:p>
            <a:r>
              <a:rPr lang="fr-FR" sz="1300" dirty="0"/>
              <a:t>Convois exceptionnels visés à l’article R433-1 du code la route munis d’une autorisation préfectorale</a:t>
            </a:r>
          </a:p>
          <a:p>
            <a:r>
              <a:rPr lang="fr-FR" sz="1300" dirty="0"/>
              <a:t>Véhicules dont le propriétaire est convoqué par un service de l’État pour le contrôle de son véhicule munis de la convocation</a:t>
            </a:r>
          </a:p>
          <a:p>
            <a:r>
              <a:rPr lang="fr-FR" sz="1300" dirty="0"/>
              <a:t>Véhicules de collection</a:t>
            </a:r>
          </a:p>
          <a:p>
            <a:endParaRPr lang="fr-FR" sz="1200" dirty="0"/>
          </a:p>
        </p:txBody>
      </p:sp>
      <p:sp>
        <p:nvSpPr>
          <p:cNvPr id="3" name="Espace réservé du texte 2">
            <a:extLst>
              <a:ext uri="{FF2B5EF4-FFF2-40B4-BE49-F238E27FC236}">
                <a16:creationId xmlns:a16="http://schemas.microsoft.com/office/drawing/2014/main" id="{0F8717EF-686B-4F6E-A98F-39A462069CBA}"/>
              </a:ext>
            </a:extLst>
          </p:cNvPr>
          <p:cNvSpPr>
            <a:spLocks noGrp="1"/>
          </p:cNvSpPr>
          <p:nvPr>
            <p:ph type="body" sz="quarter" idx="12"/>
          </p:nvPr>
        </p:nvSpPr>
        <p:spPr/>
        <p:txBody>
          <a:bodyPr/>
          <a:lstStyle/>
          <a:p>
            <a:r>
              <a:rPr lang="fr-FR" dirty="0"/>
              <a:t>Certains véhicules bénéficient de dérogations nationales.</a:t>
            </a:r>
          </a:p>
        </p:txBody>
      </p:sp>
    </p:spTree>
    <p:extLst>
      <p:ext uri="{BB962C8B-B14F-4D97-AF65-F5344CB8AC3E}">
        <p14:creationId xmlns:p14="http://schemas.microsoft.com/office/powerpoint/2010/main" val="396233949"/>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52eb4dc-0ef3-4aa8-8e03-025dbf6c8637"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315C2-90E4-4EB1-BDE2-0DFEE55D7B92}">
  <ds:schemaRefs>
    <ds:schemaRef ds:uri="Microsoft.SharePoint.Taxonomy.ContentTypeSync"/>
  </ds:schemaRefs>
</ds:datastoreItem>
</file>

<file path=customXml/itemProps2.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3.xml><?xml version="1.0" encoding="utf-8"?>
<ds:datastoreItem xmlns:ds="http://schemas.openxmlformats.org/officeDocument/2006/customXml" ds:itemID="{AB1515AA-57AE-4459-BE05-37022DA0370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bd0e2-1d78-4f7d-9dde-91cd55d66e87"/>
    <ds:schemaRef ds:uri="http://www.w3.org/XML/1998/namespace"/>
  </ds:schemaRefs>
</ds:datastoreItem>
</file>

<file path=customXml/itemProps4.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4332</TotalTime>
  <Words>1713</Words>
  <Application>Microsoft Office PowerPoint</Application>
  <PresentationFormat>Grand écran</PresentationFormat>
  <Paragraphs>168</Paragraphs>
  <Slides>14</Slides>
  <Notes>3</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14</vt:i4>
      </vt:variant>
    </vt:vector>
  </HeadingPairs>
  <TitlesOfParts>
    <vt:vector size="21" baseType="lpstr">
      <vt:lpstr>Arial</vt:lpstr>
      <vt:lpstr>Arial Black</vt:lpstr>
      <vt:lpstr>Calibri</vt:lpstr>
      <vt:lpstr>Montserrat Black</vt:lpstr>
      <vt:lpstr>Wingdings</vt:lpstr>
      <vt:lpstr>Thème Office</vt:lpstr>
      <vt:lpstr>Acrobat Document</vt:lpstr>
      <vt:lpstr>Zone à Faibles Emissions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LAROQUE-FALANTIN Loriane [CEGEE]</cp:lastModifiedBy>
  <cp:revision>294</cp:revision>
  <dcterms:created xsi:type="dcterms:W3CDTF">2020-06-24T09:20:11Z</dcterms:created>
  <dcterms:modified xsi:type="dcterms:W3CDTF">2022-11-23T12:15:33Z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