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5"/>
    <p:sldMasterId id="2147483738" r:id="rId6"/>
  </p:sldMasterIdLst>
  <p:sldIdLst>
    <p:sldId id="305" r:id="rId7"/>
    <p:sldId id="310" r:id="rId8"/>
    <p:sldId id="309" r:id="rId9"/>
    <p:sldId id="271" r:id="rId10"/>
    <p:sldId id="261" r:id="rId11"/>
    <p:sldId id="257" r:id="rId12"/>
    <p:sldId id="258" r:id="rId13"/>
    <p:sldId id="298" r:id="rId14"/>
    <p:sldId id="299" r:id="rId15"/>
    <p:sldId id="273" r:id="rId16"/>
    <p:sldId id="265" r:id="rId17"/>
    <p:sldId id="267" r:id="rId18"/>
    <p:sldId id="274" r:id="rId19"/>
    <p:sldId id="312" r:id="rId20"/>
    <p:sldId id="288" r:id="rId21"/>
    <p:sldId id="294" r:id="rId22"/>
    <p:sldId id="377" r:id="rId23"/>
    <p:sldId id="352" r:id="rId24"/>
    <p:sldId id="323" r:id="rId25"/>
    <p:sldId id="353" r:id="rId26"/>
    <p:sldId id="306" r:id="rId27"/>
    <p:sldId id="324" r:id="rId28"/>
    <p:sldId id="326" r:id="rId29"/>
    <p:sldId id="357" r:id="rId30"/>
    <p:sldId id="325" r:id="rId31"/>
    <p:sldId id="356" r:id="rId32"/>
    <p:sldId id="292" r:id="rId33"/>
    <p:sldId id="327" r:id="rId34"/>
    <p:sldId id="382" r:id="rId35"/>
    <p:sldId id="383" r:id="rId36"/>
    <p:sldId id="390" r:id="rId37"/>
    <p:sldId id="384" r:id="rId38"/>
    <p:sldId id="358" r:id="rId39"/>
    <p:sldId id="314" r:id="rId40"/>
    <p:sldId id="331" r:id="rId41"/>
    <p:sldId id="315" r:id="rId42"/>
    <p:sldId id="344" r:id="rId43"/>
    <p:sldId id="378" r:id="rId44"/>
    <p:sldId id="343" r:id="rId45"/>
    <p:sldId id="349" r:id="rId46"/>
    <p:sldId id="347" r:id="rId47"/>
    <p:sldId id="348" r:id="rId48"/>
    <p:sldId id="345" r:id="rId49"/>
    <p:sldId id="373" r:id="rId50"/>
    <p:sldId id="375" r:id="rId51"/>
    <p:sldId id="374" r:id="rId52"/>
    <p:sldId id="290" r:id="rId53"/>
    <p:sldId id="391" r:id="rId54"/>
    <p:sldId id="329" r:id="rId55"/>
    <p:sldId id="334" r:id="rId56"/>
    <p:sldId id="335" r:id="rId57"/>
    <p:sldId id="336" r:id="rId58"/>
    <p:sldId id="337" r:id="rId59"/>
    <p:sldId id="328" r:id="rId60"/>
    <p:sldId id="316" r:id="rId61"/>
    <p:sldId id="319" r:id="rId62"/>
    <p:sldId id="370" r:id="rId63"/>
    <p:sldId id="380" r:id="rId64"/>
    <p:sldId id="381" r:id="rId65"/>
    <p:sldId id="362" r:id="rId66"/>
    <p:sldId id="363" r:id="rId67"/>
    <p:sldId id="364" r:id="rId68"/>
    <p:sldId id="332" r:id="rId69"/>
    <p:sldId id="339" r:id="rId70"/>
    <p:sldId id="338" r:id="rId71"/>
    <p:sldId id="340" r:id="rId72"/>
    <p:sldId id="341" r:id="rId73"/>
    <p:sldId id="342" r:id="rId74"/>
    <p:sldId id="365" r:id="rId75"/>
    <p:sldId id="317" r:id="rId76"/>
    <p:sldId id="321" r:id="rId77"/>
    <p:sldId id="322" r:id="rId78"/>
    <p:sldId id="350" r:id="rId79"/>
    <p:sldId id="388" r:id="rId80"/>
    <p:sldId id="367" r:id="rId81"/>
    <p:sldId id="389" r:id="rId82"/>
    <p:sldId id="313" r:id="rId83"/>
  </p:sldIdLst>
  <p:sldSz cx="12192000" cy="6858000"/>
  <p:notesSz cx="6858000" cy="9144000"/>
  <p:defaultTex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AUN Gaelle [CEGEE]" initials="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F58"/>
    <a:srgbClr val="76C032"/>
    <a:srgbClr val="394348"/>
    <a:srgbClr val="E2F0D9"/>
    <a:srgbClr val="77BF32"/>
    <a:srgbClr val="D61316"/>
    <a:srgbClr val="F99E9C"/>
    <a:srgbClr val="F88C8B"/>
    <a:srgbClr val="F673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6327"/>
  </p:normalViewPr>
  <p:slideViewPr>
    <p:cSldViewPr snapToGrid="0" snapToObjects="1">
      <p:cViewPr varScale="1">
        <p:scale>
          <a:sx n="114" d="100"/>
          <a:sy n="114" d="100"/>
        </p:scale>
        <p:origin x="45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1T16:56:49.647" idx="1">
    <p:pos x="10" y="10"/>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F7845F0-79A4-4F40-9094-430872EABD7F}"/>
              </a:ext>
            </a:extLst>
          </p:cNvPr>
          <p:cNvSpPr>
            <a:spLocks noGrp="1"/>
          </p:cNvSpPr>
          <p:nvPr>
            <p:ph type="dt" sz="half" idx="10"/>
          </p:nvPr>
        </p:nvSpPr>
        <p:spPr/>
        <p:txBody>
          <a:bodyPr/>
          <a:lstStyle>
            <a:lvl1pPr>
              <a:defRPr/>
            </a:lvl1pPr>
          </a:lstStyle>
          <a:p>
            <a:pPr>
              <a:defRPr/>
            </a:pPr>
            <a:fld id="{2D892C2C-815D-4E7A-9C49-8902EC39D451}"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D95957B3-941A-4EB4-B239-D99E65172A6C}"/>
              </a:ext>
            </a:extLst>
          </p:cNvPr>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a:extLst>
              <a:ext uri="{FF2B5EF4-FFF2-40B4-BE49-F238E27FC236}">
                <a16:creationId xmlns:a16="http://schemas.microsoft.com/office/drawing/2014/main" id="{6F7595DF-12ED-427E-B6DD-0C1E7D77F4A3}"/>
              </a:ext>
            </a:extLst>
          </p:cNvPr>
          <p:cNvSpPr>
            <a:spLocks noGrp="1"/>
          </p:cNvSpPr>
          <p:nvPr>
            <p:ph type="sldNum" sz="quarter" idx="12"/>
          </p:nvPr>
        </p:nvSpPr>
        <p:spPr/>
        <p:txBody>
          <a:bodyPr/>
          <a:lstStyle>
            <a:lvl1pPr>
              <a:defRPr/>
            </a:lvl1pPr>
          </a:lstStyle>
          <a:p>
            <a:pPr>
              <a:defRPr/>
            </a:pPr>
            <a:fld id="{5F5891F7-7663-4BD8-B645-1C3752E2FBD0}" type="slidenum">
              <a:rPr lang="en-US"/>
              <a:pPr>
                <a:defRPr/>
              </a:pPr>
              <a:t>‹N°›</a:t>
            </a:fld>
            <a:endParaRPr lang="en-US"/>
          </a:p>
        </p:txBody>
      </p:sp>
    </p:spTree>
    <p:extLst>
      <p:ext uri="{BB962C8B-B14F-4D97-AF65-F5344CB8AC3E}">
        <p14:creationId xmlns:p14="http://schemas.microsoft.com/office/powerpoint/2010/main" val="368314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C5D79B-0279-46D4-9FF9-1AB337D82671}"/>
              </a:ext>
            </a:extLst>
          </p:cNvPr>
          <p:cNvSpPr>
            <a:spLocks noGrp="1"/>
          </p:cNvSpPr>
          <p:nvPr>
            <p:ph type="dt" sz="half" idx="10"/>
          </p:nvPr>
        </p:nvSpPr>
        <p:spPr/>
        <p:txBody>
          <a:bodyPr/>
          <a:lstStyle>
            <a:lvl1pPr>
              <a:defRPr/>
            </a:lvl1pPr>
          </a:lstStyle>
          <a:p>
            <a:pPr>
              <a:defRPr/>
            </a:pPr>
            <a:fld id="{9736FB7F-8442-4087-8F55-2067DB8FFEB8}"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7B6A3E44-AE3A-4340-B27B-F2ECF65ED959}"/>
              </a:ext>
            </a:extLst>
          </p:cNvPr>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a:extLst>
              <a:ext uri="{FF2B5EF4-FFF2-40B4-BE49-F238E27FC236}">
                <a16:creationId xmlns:a16="http://schemas.microsoft.com/office/drawing/2014/main" id="{BD3EBEEE-BEE0-4E3B-8295-D484D7929ADC}"/>
              </a:ext>
            </a:extLst>
          </p:cNvPr>
          <p:cNvSpPr>
            <a:spLocks noGrp="1"/>
          </p:cNvSpPr>
          <p:nvPr>
            <p:ph type="sldNum" sz="quarter" idx="12"/>
          </p:nvPr>
        </p:nvSpPr>
        <p:spPr/>
        <p:txBody>
          <a:bodyPr/>
          <a:lstStyle>
            <a:lvl1pPr>
              <a:defRPr/>
            </a:lvl1pPr>
          </a:lstStyle>
          <a:p>
            <a:pPr>
              <a:defRPr/>
            </a:pPr>
            <a:fld id="{D6864004-CCF0-4DD8-846F-150B08AF0E6B}" type="slidenum">
              <a:rPr lang="en-US"/>
              <a:pPr>
                <a:defRPr/>
              </a:pPr>
              <a:t>‹N°›</a:t>
            </a:fld>
            <a:endParaRPr lang="en-US"/>
          </a:p>
        </p:txBody>
      </p:sp>
    </p:spTree>
    <p:extLst>
      <p:ext uri="{BB962C8B-B14F-4D97-AF65-F5344CB8AC3E}">
        <p14:creationId xmlns:p14="http://schemas.microsoft.com/office/powerpoint/2010/main" val="3544992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34022F0-E0D7-4DDB-812B-37155ADACDFD}"/>
              </a:ext>
            </a:extLst>
          </p:cNvPr>
          <p:cNvSpPr>
            <a:spLocks noGrp="1"/>
          </p:cNvSpPr>
          <p:nvPr>
            <p:ph type="dt" sz="half" idx="10"/>
          </p:nvPr>
        </p:nvSpPr>
        <p:spPr/>
        <p:txBody>
          <a:bodyPr/>
          <a:lstStyle>
            <a:lvl1pPr>
              <a:defRPr/>
            </a:lvl1pPr>
          </a:lstStyle>
          <a:p>
            <a:pPr>
              <a:defRPr/>
            </a:pPr>
            <a:fld id="{1621FF04-6168-4A9D-98DC-1DCD9E9277CA}"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9356E478-678F-4FB2-ACCD-FABB26587FB0}"/>
              </a:ext>
            </a:extLst>
          </p:cNvPr>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a:extLst>
              <a:ext uri="{FF2B5EF4-FFF2-40B4-BE49-F238E27FC236}">
                <a16:creationId xmlns:a16="http://schemas.microsoft.com/office/drawing/2014/main" id="{089D64D3-B006-4B3F-9A69-A0C61E37076F}"/>
              </a:ext>
            </a:extLst>
          </p:cNvPr>
          <p:cNvSpPr>
            <a:spLocks noGrp="1"/>
          </p:cNvSpPr>
          <p:nvPr>
            <p:ph type="sldNum" sz="quarter" idx="12"/>
          </p:nvPr>
        </p:nvSpPr>
        <p:spPr/>
        <p:txBody>
          <a:bodyPr/>
          <a:lstStyle>
            <a:lvl1pPr>
              <a:defRPr/>
            </a:lvl1pPr>
          </a:lstStyle>
          <a:p>
            <a:pPr>
              <a:defRPr/>
            </a:pPr>
            <a:fld id="{739E3789-0C79-4573-8906-3C934495EF5B}" type="slidenum">
              <a:rPr lang="en-US"/>
              <a:pPr>
                <a:defRPr/>
              </a:pPr>
              <a:t>‹N°›</a:t>
            </a:fld>
            <a:endParaRPr lang="en-US"/>
          </a:p>
        </p:txBody>
      </p:sp>
    </p:spTree>
    <p:extLst>
      <p:ext uri="{BB962C8B-B14F-4D97-AF65-F5344CB8AC3E}">
        <p14:creationId xmlns:p14="http://schemas.microsoft.com/office/powerpoint/2010/main" val="2869236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7C7EC687-684F-47B6-88B2-D520D6251FAA}"/>
              </a:ext>
            </a:extLst>
          </p:cNvPr>
          <p:cNvSpPr>
            <a:spLocks noGrp="1"/>
          </p:cNvSpPr>
          <p:nvPr>
            <p:ph type="dt" sz="half" idx="10"/>
          </p:nvPr>
        </p:nvSpPr>
        <p:spPr/>
        <p:txBody>
          <a:bodyPr/>
          <a:lstStyle>
            <a:lvl1pPr>
              <a:defRPr/>
            </a:lvl1pPr>
          </a:lstStyle>
          <a:p>
            <a:pPr>
              <a:defRPr/>
            </a:pPr>
            <a:fld id="{E56289E1-8849-4939-AD5A-1623EAB06D62}" type="datetimeFigureOut">
              <a:rPr lang="en-US"/>
              <a:pPr>
                <a:defRPr/>
              </a:pPr>
              <a:t>6/21/2024</a:t>
            </a:fld>
            <a:endParaRPr lang="en-US" dirty="0"/>
          </a:p>
        </p:txBody>
      </p:sp>
      <p:sp>
        <p:nvSpPr>
          <p:cNvPr id="6" name="Espace réservé du pied de page 4">
            <a:extLst>
              <a:ext uri="{FF2B5EF4-FFF2-40B4-BE49-F238E27FC236}">
                <a16:creationId xmlns:a16="http://schemas.microsoft.com/office/drawing/2014/main" id="{2D3A2A10-FFC2-407D-867C-90D9B413D0AE}"/>
              </a:ext>
            </a:extLst>
          </p:cNvPr>
          <p:cNvSpPr>
            <a:spLocks noGrp="1"/>
          </p:cNvSpPr>
          <p:nvPr>
            <p:ph type="ftr" sz="quarter" idx="11"/>
          </p:nvPr>
        </p:nvSpPr>
        <p:spPr/>
        <p:txBody>
          <a:bodyPr/>
          <a:lstStyle>
            <a:lvl1pPr>
              <a:defRPr/>
            </a:lvl1pPr>
          </a:lstStyle>
          <a:p>
            <a:pPr>
              <a:defRPr/>
            </a:pPr>
            <a:endParaRPr lang="en-US"/>
          </a:p>
        </p:txBody>
      </p:sp>
      <p:sp>
        <p:nvSpPr>
          <p:cNvPr id="7" name="Espace réservé du numéro de diapositive 5">
            <a:extLst>
              <a:ext uri="{FF2B5EF4-FFF2-40B4-BE49-F238E27FC236}">
                <a16:creationId xmlns:a16="http://schemas.microsoft.com/office/drawing/2014/main" id="{245397AD-7964-4531-9CAC-A44077838F17}"/>
              </a:ext>
            </a:extLst>
          </p:cNvPr>
          <p:cNvSpPr>
            <a:spLocks noGrp="1"/>
          </p:cNvSpPr>
          <p:nvPr>
            <p:ph type="sldNum" sz="quarter" idx="12"/>
          </p:nvPr>
        </p:nvSpPr>
        <p:spPr/>
        <p:txBody>
          <a:bodyPr/>
          <a:lstStyle>
            <a:lvl1pPr>
              <a:defRPr/>
            </a:lvl1pPr>
          </a:lstStyle>
          <a:p>
            <a:pPr>
              <a:defRPr/>
            </a:pPr>
            <a:fld id="{AE5B7470-3166-448A-98E9-01370014DF7D}" type="slidenum">
              <a:rPr lang="en-US"/>
              <a:pPr>
                <a:defRPr/>
              </a:pPr>
              <a:t>‹N°›</a:t>
            </a:fld>
            <a:endParaRPr lang="en-US"/>
          </a:p>
        </p:txBody>
      </p:sp>
    </p:spTree>
    <p:extLst>
      <p:ext uri="{BB962C8B-B14F-4D97-AF65-F5344CB8AC3E}">
        <p14:creationId xmlns:p14="http://schemas.microsoft.com/office/powerpoint/2010/main" val="120500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C3EC253E-0B6F-4534-B799-7EAE75681683}"/>
              </a:ext>
            </a:extLst>
          </p:cNvPr>
          <p:cNvSpPr>
            <a:spLocks noGrp="1"/>
          </p:cNvSpPr>
          <p:nvPr>
            <p:ph type="dt" sz="half" idx="10"/>
          </p:nvPr>
        </p:nvSpPr>
        <p:spPr/>
        <p:txBody>
          <a:bodyPr/>
          <a:lstStyle>
            <a:lvl1pPr>
              <a:defRPr/>
            </a:lvl1pPr>
          </a:lstStyle>
          <a:p>
            <a:pPr>
              <a:defRPr/>
            </a:pPr>
            <a:fld id="{04C7BD72-EC1C-4B49-BE2A-A3556BACD548}" type="datetimeFigureOut">
              <a:rPr lang="en-US"/>
              <a:pPr>
                <a:defRPr/>
              </a:pPr>
              <a:t>6/21/2024</a:t>
            </a:fld>
            <a:endParaRPr lang="en-US" dirty="0"/>
          </a:p>
        </p:txBody>
      </p:sp>
      <p:sp>
        <p:nvSpPr>
          <p:cNvPr id="8" name="Espace réservé du pied de page 4">
            <a:extLst>
              <a:ext uri="{FF2B5EF4-FFF2-40B4-BE49-F238E27FC236}">
                <a16:creationId xmlns:a16="http://schemas.microsoft.com/office/drawing/2014/main" id="{3A6F18C3-0D39-4BE4-A649-595E60F978E1}"/>
              </a:ext>
            </a:extLst>
          </p:cNvPr>
          <p:cNvSpPr>
            <a:spLocks noGrp="1"/>
          </p:cNvSpPr>
          <p:nvPr>
            <p:ph type="ftr" sz="quarter" idx="11"/>
          </p:nvPr>
        </p:nvSpPr>
        <p:spPr/>
        <p:txBody>
          <a:bodyPr/>
          <a:lstStyle>
            <a:lvl1pPr>
              <a:defRPr/>
            </a:lvl1pPr>
          </a:lstStyle>
          <a:p>
            <a:pPr>
              <a:defRPr/>
            </a:pPr>
            <a:endParaRPr lang="en-US"/>
          </a:p>
        </p:txBody>
      </p:sp>
      <p:sp>
        <p:nvSpPr>
          <p:cNvPr id="9" name="Espace réservé du numéro de diapositive 5">
            <a:extLst>
              <a:ext uri="{FF2B5EF4-FFF2-40B4-BE49-F238E27FC236}">
                <a16:creationId xmlns:a16="http://schemas.microsoft.com/office/drawing/2014/main" id="{E743A22F-A1DD-45D1-ADAA-708E177E6398}"/>
              </a:ext>
            </a:extLst>
          </p:cNvPr>
          <p:cNvSpPr>
            <a:spLocks noGrp="1"/>
          </p:cNvSpPr>
          <p:nvPr>
            <p:ph type="sldNum" sz="quarter" idx="12"/>
          </p:nvPr>
        </p:nvSpPr>
        <p:spPr/>
        <p:txBody>
          <a:bodyPr/>
          <a:lstStyle>
            <a:lvl1pPr>
              <a:defRPr/>
            </a:lvl1pPr>
          </a:lstStyle>
          <a:p>
            <a:pPr>
              <a:defRPr/>
            </a:pPr>
            <a:fld id="{760A3A6D-E01F-421A-9E1E-ED9F4A634E30}" type="slidenum">
              <a:rPr lang="en-US"/>
              <a:pPr>
                <a:defRPr/>
              </a:pPr>
              <a:t>‹N°›</a:t>
            </a:fld>
            <a:endParaRPr lang="en-US"/>
          </a:p>
        </p:txBody>
      </p:sp>
    </p:spTree>
    <p:extLst>
      <p:ext uri="{BB962C8B-B14F-4D97-AF65-F5344CB8AC3E}">
        <p14:creationId xmlns:p14="http://schemas.microsoft.com/office/powerpoint/2010/main" val="2922384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a:extLst>
              <a:ext uri="{FF2B5EF4-FFF2-40B4-BE49-F238E27FC236}">
                <a16:creationId xmlns:a16="http://schemas.microsoft.com/office/drawing/2014/main" id="{10213987-2528-4345-A934-E868E405AB66}"/>
              </a:ext>
            </a:extLst>
          </p:cNvPr>
          <p:cNvSpPr>
            <a:spLocks noGrp="1"/>
          </p:cNvSpPr>
          <p:nvPr>
            <p:ph type="dt" sz="half" idx="10"/>
          </p:nvPr>
        </p:nvSpPr>
        <p:spPr/>
        <p:txBody>
          <a:bodyPr/>
          <a:lstStyle>
            <a:lvl1pPr>
              <a:defRPr/>
            </a:lvl1pPr>
          </a:lstStyle>
          <a:p>
            <a:pPr>
              <a:defRPr/>
            </a:pPr>
            <a:fld id="{5BA36188-57E7-4F64-BC95-3E872DC152B6}" type="datetimeFigureOut">
              <a:rPr lang="en-US"/>
              <a:pPr>
                <a:defRPr/>
              </a:pPr>
              <a:t>6/21/2024</a:t>
            </a:fld>
            <a:endParaRPr lang="en-US" dirty="0"/>
          </a:p>
        </p:txBody>
      </p:sp>
      <p:sp>
        <p:nvSpPr>
          <p:cNvPr id="4" name="Espace réservé du pied de page 4">
            <a:extLst>
              <a:ext uri="{FF2B5EF4-FFF2-40B4-BE49-F238E27FC236}">
                <a16:creationId xmlns:a16="http://schemas.microsoft.com/office/drawing/2014/main" id="{281DA696-2FFA-4F9B-BD97-F86563328220}"/>
              </a:ext>
            </a:extLst>
          </p:cNvPr>
          <p:cNvSpPr>
            <a:spLocks noGrp="1"/>
          </p:cNvSpPr>
          <p:nvPr>
            <p:ph type="ftr" sz="quarter" idx="11"/>
          </p:nvPr>
        </p:nvSpPr>
        <p:spPr/>
        <p:txBody>
          <a:bodyPr/>
          <a:lstStyle>
            <a:lvl1pPr>
              <a:defRPr/>
            </a:lvl1pPr>
          </a:lstStyle>
          <a:p>
            <a:pPr>
              <a:defRPr/>
            </a:pPr>
            <a:endParaRPr lang="en-US"/>
          </a:p>
        </p:txBody>
      </p:sp>
      <p:sp>
        <p:nvSpPr>
          <p:cNvPr id="5" name="Espace réservé du numéro de diapositive 5">
            <a:extLst>
              <a:ext uri="{FF2B5EF4-FFF2-40B4-BE49-F238E27FC236}">
                <a16:creationId xmlns:a16="http://schemas.microsoft.com/office/drawing/2014/main" id="{7B615568-D118-4EB6-9794-BFEA9D23D089}"/>
              </a:ext>
            </a:extLst>
          </p:cNvPr>
          <p:cNvSpPr>
            <a:spLocks noGrp="1"/>
          </p:cNvSpPr>
          <p:nvPr>
            <p:ph type="sldNum" sz="quarter" idx="12"/>
          </p:nvPr>
        </p:nvSpPr>
        <p:spPr/>
        <p:txBody>
          <a:bodyPr/>
          <a:lstStyle>
            <a:lvl1pPr>
              <a:defRPr/>
            </a:lvl1pPr>
          </a:lstStyle>
          <a:p>
            <a:pPr>
              <a:defRPr/>
            </a:pPr>
            <a:fld id="{3D3CECE9-B062-4210-BD6C-6B65DC26ACAF}" type="slidenum">
              <a:rPr lang="en-US"/>
              <a:pPr>
                <a:defRPr/>
              </a:pPr>
              <a:t>‹N°›</a:t>
            </a:fld>
            <a:endParaRPr lang="en-US"/>
          </a:p>
        </p:txBody>
      </p:sp>
    </p:spTree>
    <p:extLst>
      <p:ext uri="{BB962C8B-B14F-4D97-AF65-F5344CB8AC3E}">
        <p14:creationId xmlns:p14="http://schemas.microsoft.com/office/powerpoint/2010/main" val="60991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AFD62A9B-ABD1-4332-A674-2AE4ACE583D3}"/>
              </a:ext>
            </a:extLst>
          </p:cNvPr>
          <p:cNvSpPr>
            <a:spLocks noGrp="1"/>
          </p:cNvSpPr>
          <p:nvPr>
            <p:ph type="dt" sz="half" idx="10"/>
          </p:nvPr>
        </p:nvSpPr>
        <p:spPr/>
        <p:txBody>
          <a:bodyPr/>
          <a:lstStyle>
            <a:lvl1pPr>
              <a:defRPr/>
            </a:lvl1pPr>
          </a:lstStyle>
          <a:p>
            <a:pPr>
              <a:defRPr/>
            </a:pPr>
            <a:fld id="{FD74B2C0-0E7B-4BED-A527-AE7BFAA968AB}" type="datetimeFigureOut">
              <a:rPr lang="en-US"/>
              <a:pPr>
                <a:defRPr/>
              </a:pPr>
              <a:t>6/21/2024</a:t>
            </a:fld>
            <a:endParaRPr lang="en-US" dirty="0"/>
          </a:p>
        </p:txBody>
      </p:sp>
      <p:sp>
        <p:nvSpPr>
          <p:cNvPr id="3" name="Espace réservé du pied de page 4">
            <a:extLst>
              <a:ext uri="{FF2B5EF4-FFF2-40B4-BE49-F238E27FC236}">
                <a16:creationId xmlns:a16="http://schemas.microsoft.com/office/drawing/2014/main" id="{8D0A3A40-60BC-4072-9413-F2F82FC2EABF}"/>
              </a:ext>
            </a:extLst>
          </p:cNvPr>
          <p:cNvSpPr>
            <a:spLocks noGrp="1"/>
          </p:cNvSpPr>
          <p:nvPr>
            <p:ph type="ftr" sz="quarter" idx="11"/>
          </p:nvPr>
        </p:nvSpPr>
        <p:spPr/>
        <p:txBody>
          <a:bodyPr/>
          <a:lstStyle>
            <a:lvl1pPr>
              <a:defRPr/>
            </a:lvl1pPr>
          </a:lstStyle>
          <a:p>
            <a:pPr>
              <a:defRPr/>
            </a:pPr>
            <a:endParaRPr lang="en-US"/>
          </a:p>
        </p:txBody>
      </p:sp>
      <p:sp>
        <p:nvSpPr>
          <p:cNvPr id="4" name="Espace réservé du numéro de diapositive 5">
            <a:extLst>
              <a:ext uri="{FF2B5EF4-FFF2-40B4-BE49-F238E27FC236}">
                <a16:creationId xmlns:a16="http://schemas.microsoft.com/office/drawing/2014/main" id="{F6BCD9A3-660A-46EF-8E20-B7C4033A3C2E}"/>
              </a:ext>
            </a:extLst>
          </p:cNvPr>
          <p:cNvSpPr>
            <a:spLocks noGrp="1"/>
          </p:cNvSpPr>
          <p:nvPr>
            <p:ph type="sldNum" sz="quarter" idx="12"/>
          </p:nvPr>
        </p:nvSpPr>
        <p:spPr/>
        <p:txBody>
          <a:bodyPr/>
          <a:lstStyle>
            <a:lvl1pPr>
              <a:defRPr/>
            </a:lvl1pPr>
          </a:lstStyle>
          <a:p>
            <a:pPr>
              <a:defRPr/>
            </a:pPr>
            <a:fld id="{E80D0733-ED62-427A-88DC-D19BEE635611}" type="slidenum">
              <a:rPr lang="en-US"/>
              <a:pPr>
                <a:defRPr/>
              </a:pPr>
              <a:t>‹N°›</a:t>
            </a:fld>
            <a:endParaRPr lang="en-US"/>
          </a:p>
        </p:txBody>
      </p:sp>
    </p:spTree>
    <p:extLst>
      <p:ext uri="{BB962C8B-B14F-4D97-AF65-F5344CB8AC3E}">
        <p14:creationId xmlns:p14="http://schemas.microsoft.com/office/powerpoint/2010/main" val="1741270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C9076D8A-0001-4060-9A7C-58EDFAB0FE22}"/>
              </a:ext>
            </a:extLst>
          </p:cNvPr>
          <p:cNvSpPr>
            <a:spLocks noGrp="1"/>
          </p:cNvSpPr>
          <p:nvPr>
            <p:ph type="dt" sz="half" idx="10"/>
          </p:nvPr>
        </p:nvSpPr>
        <p:spPr/>
        <p:txBody>
          <a:bodyPr/>
          <a:lstStyle>
            <a:lvl1pPr>
              <a:defRPr/>
            </a:lvl1pPr>
          </a:lstStyle>
          <a:p>
            <a:pPr>
              <a:defRPr/>
            </a:pPr>
            <a:fld id="{7A052329-703C-4148-87BB-8F84C103DA76}" type="datetimeFigureOut">
              <a:rPr lang="en-US"/>
              <a:pPr>
                <a:defRPr/>
              </a:pPr>
              <a:t>6/21/2024</a:t>
            </a:fld>
            <a:endParaRPr lang="en-US" dirty="0"/>
          </a:p>
        </p:txBody>
      </p:sp>
      <p:sp>
        <p:nvSpPr>
          <p:cNvPr id="6" name="Espace réservé du pied de page 4">
            <a:extLst>
              <a:ext uri="{FF2B5EF4-FFF2-40B4-BE49-F238E27FC236}">
                <a16:creationId xmlns:a16="http://schemas.microsoft.com/office/drawing/2014/main" id="{F8D6980E-3B09-49F3-A1EF-D4C817F9AFC4}"/>
              </a:ext>
            </a:extLst>
          </p:cNvPr>
          <p:cNvSpPr>
            <a:spLocks noGrp="1"/>
          </p:cNvSpPr>
          <p:nvPr>
            <p:ph type="ftr" sz="quarter" idx="11"/>
          </p:nvPr>
        </p:nvSpPr>
        <p:spPr/>
        <p:txBody>
          <a:bodyPr/>
          <a:lstStyle>
            <a:lvl1pPr>
              <a:defRPr/>
            </a:lvl1pPr>
          </a:lstStyle>
          <a:p>
            <a:pPr>
              <a:defRPr/>
            </a:pPr>
            <a:endParaRPr lang="en-US"/>
          </a:p>
        </p:txBody>
      </p:sp>
      <p:sp>
        <p:nvSpPr>
          <p:cNvPr id="7" name="Espace réservé du numéro de diapositive 5">
            <a:extLst>
              <a:ext uri="{FF2B5EF4-FFF2-40B4-BE49-F238E27FC236}">
                <a16:creationId xmlns:a16="http://schemas.microsoft.com/office/drawing/2014/main" id="{6F50BAD3-C960-4168-9749-048B253F5818}"/>
              </a:ext>
            </a:extLst>
          </p:cNvPr>
          <p:cNvSpPr>
            <a:spLocks noGrp="1"/>
          </p:cNvSpPr>
          <p:nvPr>
            <p:ph type="sldNum" sz="quarter" idx="12"/>
          </p:nvPr>
        </p:nvSpPr>
        <p:spPr/>
        <p:txBody>
          <a:bodyPr/>
          <a:lstStyle>
            <a:lvl1pPr>
              <a:defRPr/>
            </a:lvl1pPr>
          </a:lstStyle>
          <a:p>
            <a:pPr>
              <a:defRPr/>
            </a:pPr>
            <a:fld id="{85ABA248-1E9D-46D6-BEC7-B69AA299858C}" type="slidenum">
              <a:rPr lang="en-US"/>
              <a:pPr>
                <a:defRPr/>
              </a:pPr>
              <a:t>‹N°›</a:t>
            </a:fld>
            <a:endParaRPr lang="en-US"/>
          </a:p>
        </p:txBody>
      </p:sp>
    </p:spTree>
    <p:extLst>
      <p:ext uri="{BB962C8B-B14F-4D97-AF65-F5344CB8AC3E}">
        <p14:creationId xmlns:p14="http://schemas.microsoft.com/office/powerpoint/2010/main" val="114335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CEE2736F-90A9-4DF9-BB5C-BE88C6539C37}"/>
              </a:ext>
            </a:extLst>
          </p:cNvPr>
          <p:cNvSpPr>
            <a:spLocks noGrp="1"/>
          </p:cNvSpPr>
          <p:nvPr>
            <p:ph type="dt" sz="half" idx="10"/>
          </p:nvPr>
        </p:nvSpPr>
        <p:spPr/>
        <p:txBody>
          <a:bodyPr/>
          <a:lstStyle>
            <a:lvl1pPr>
              <a:defRPr/>
            </a:lvl1pPr>
          </a:lstStyle>
          <a:p>
            <a:pPr>
              <a:defRPr/>
            </a:pPr>
            <a:fld id="{19DF22B8-6133-4740-9FE0-8F043AC48284}" type="datetimeFigureOut">
              <a:rPr lang="en-US"/>
              <a:pPr>
                <a:defRPr/>
              </a:pPr>
              <a:t>6/21/2024</a:t>
            </a:fld>
            <a:endParaRPr lang="en-US" dirty="0"/>
          </a:p>
        </p:txBody>
      </p:sp>
      <p:sp>
        <p:nvSpPr>
          <p:cNvPr id="6" name="Espace réservé du pied de page 4">
            <a:extLst>
              <a:ext uri="{FF2B5EF4-FFF2-40B4-BE49-F238E27FC236}">
                <a16:creationId xmlns:a16="http://schemas.microsoft.com/office/drawing/2014/main" id="{C159391C-82D0-4B33-A4F2-B9A285EC1144}"/>
              </a:ext>
            </a:extLst>
          </p:cNvPr>
          <p:cNvSpPr>
            <a:spLocks noGrp="1"/>
          </p:cNvSpPr>
          <p:nvPr>
            <p:ph type="ftr" sz="quarter" idx="11"/>
          </p:nvPr>
        </p:nvSpPr>
        <p:spPr/>
        <p:txBody>
          <a:bodyPr/>
          <a:lstStyle>
            <a:lvl1pPr>
              <a:defRPr/>
            </a:lvl1pPr>
          </a:lstStyle>
          <a:p>
            <a:pPr>
              <a:defRPr/>
            </a:pPr>
            <a:endParaRPr lang="en-US"/>
          </a:p>
        </p:txBody>
      </p:sp>
      <p:sp>
        <p:nvSpPr>
          <p:cNvPr id="7" name="Espace réservé du numéro de diapositive 5">
            <a:extLst>
              <a:ext uri="{FF2B5EF4-FFF2-40B4-BE49-F238E27FC236}">
                <a16:creationId xmlns:a16="http://schemas.microsoft.com/office/drawing/2014/main" id="{E0825607-164D-45EF-ABAA-A3FF1B944042}"/>
              </a:ext>
            </a:extLst>
          </p:cNvPr>
          <p:cNvSpPr>
            <a:spLocks noGrp="1"/>
          </p:cNvSpPr>
          <p:nvPr>
            <p:ph type="sldNum" sz="quarter" idx="12"/>
          </p:nvPr>
        </p:nvSpPr>
        <p:spPr/>
        <p:txBody>
          <a:bodyPr/>
          <a:lstStyle>
            <a:lvl1pPr>
              <a:defRPr/>
            </a:lvl1pPr>
          </a:lstStyle>
          <a:p>
            <a:pPr>
              <a:defRPr/>
            </a:pPr>
            <a:fld id="{DE6863BC-C992-40A3-8357-B7ED8F02CEE9}" type="slidenum">
              <a:rPr lang="en-US"/>
              <a:pPr>
                <a:defRPr/>
              </a:pPr>
              <a:t>‹N°›</a:t>
            </a:fld>
            <a:endParaRPr lang="en-US"/>
          </a:p>
        </p:txBody>
      </p:sp>
    </p:spTree>
    <p:extLst>
      <p:ext uri="{BB962C8B-B14F-4D97-AF65-F5344CB8AC3E}">
        <p14:creationId xmlns:p14="http://schemas.microsoft.com/office/powerpoint/2010/main" val="3924645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9BC024-6818-485C-B832-5810B950343B}"/>
              </a:ext>
            </a:extLst>
          </p:cNvPr>
          <p:cNvSpPr>
            <a:spLocks noGrp="1"/>
          </p:cNvSpPr>
          <p:nvPr>
            <p:ph type="dt" sz="half" idx="10"/>
          </p:nvPr>
        </p:nvSpPr>
        <p:spPr/>
        <p:txBody>
          <a:bodyPr/>
          <a:lstStyle>
            <a:lvl1pPr>
              <a:defRPr/>
            </a:lvl1pPr>
          </a:lstStyle>
          <a:p>
            <a:pPr>
              <a:defRPr/>
            </a:pPr>
            <a:fld id="{EFC816AE-3421-4561-92B0-62F6698390C8}"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336D5A2C-C340-4B53-B99D-D005935AD052}"/>
              </a:ext>
            </a:extLst>
          </p:cNvPr>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a:extLst>
              <a:ext uri="{FF2B5EF4-FFF2-40B4-BE49-F238E27FC236}">
                <a16:creationId xmlns:a16="http://schemas.microsoft.com/office/drawing/2014/main" id="{4FF98A2D-1C30-42E2-839F-6D8F0665BAAA}"/>
              </a:ext>
            </a:extLst>
          </p:cNvPr>
          <p:cNvSpPr>
            <a:spLocks noGrp="1"/>
          </p:cNvSpPr>
          <p:nvPr>
            <p:ph type="sldNum" sz="quarter" idx="12"/>
          </p:nvPr>
        </p:nvSpPr>
        <p:spPr/>
        <p:txBody>
          <a:bodyPr/>
          <a:lstStyle>
            <a:lvl1pPr>
              <a:defRPr/>
            </a:lvl1pPr>
          </a:lstStyle>
          <a:p>
            <a:pPr>
              <a:defRPr/>
            </a:pPr>
            <a:fld id="{FAF427D2-3294-4F3F-B817-E6EF62082B0F}" type="slidenum">
              <a:rPr lang="en-US"/>
              <a:pPr>
                <a:defRPr/>
              </a:pPr>
              <a:t>‹N°›</a:t>
            </a:fld>
            <a:endParaRPr lang="en-US"/>
          </a:p>
        </p:txBody>
      </p:sp>
    </p:spTree>
    <p:extLst>
      <p:ext uri="{BB962C8B-B14F-4D97-AF65-F5344CB8AC3E}">
        <p14:creationId xmlns:p14="http://schemas.microsoft.com/office/powerpoint/2010/main" val="1034799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5EC6094-BB35-4F2F-A0B0-D916B50C24C0}"/>
              </a:ext>
            </a:extLst>
          </p:cNvPr>
          <p:cNvSpPr>
            <a:spLocks noGrp="1"/>
          </p:cNvSpPr>
          <p:nvPr>
            <p:ph type="dt" sz="half" idx="10"/>
          </p:nvPr>
        </p:nvSpPr>
        <p:spPr/>
        <p:txBody>
          <a:bodyPr/>
          <a:lstStyle>
            <a:lvl1pPr>
              <a:defRPr/>
            </a:lvl1pPr>
          </a:lstStyle>
          <a:p>
            <a:pPr>
              <a:defRPr/>
            </a:pPr>
            <a:fld id="{18C04D82-DE30-4BD5-AA55-0F02FC16FFBC}"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A21DB920-4E52-4D9E-8F42-F6506316D0C2}"/>
              </a:ext>
            </a:extLst>
          </p:cNvPr>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a:extLst>
              <a:ext uri="{FF2B5EF4-FFF2-40B4-BE49-F238E27FC236}">
                <a16:creationId xmlns:a16="http://schemas.microsoft.com/office/drawing/2014/main" id="{D333F696-33C2-4CA5-824F-36988A35C148}"/>
              </a:ext>
            </a:extLst>
          </p:cNvPr>
          <p:cNvSpPr>
            <a:spLocks noGrp="1"/>
          </p:cNvSpPr>
          <p:nvPr>
            <p:ph type="sldNum" sz="quarter" idx="12"/>
          </p:nvPr>
        </p:nvSpPr>
        <p:spPr/>
        <p:txBody>
          <a:bodyPr/>
          <a:lstStyle>
            <a:lvl1pPr>
              <a:defRPr/>
            </a:lvl1pPr>
          </a:lstStyle>
          <a:p>
            <a:pPr>
              <a:defRPr/>
            </a:pPr>
            <a:fld id="{2620F383-63DE-48A1-BEA9-36E7725070C5}" type="slidenum">
              <a:rPr lang="en-US"/>
              <a:pPr>
                <a:defRPr/>
              </a:pPr>
              <a:t>‹N°›</a:t>
            </a:fld>
            <a:endParaRPr lang="en-US"/>
          </a:p>
        </p:txBody>
      </p:sp>
    </p:spTree>
    <p:extLst>
      <p:ext uri="{BB962C8B-B14F-4D97-AF65-F5344CB8AC3E}">
        <p14:creationId xmlns:p14="http://schemas.microsoft.com/office/powerpoint/2010/main" val="2498578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A42BC5-7066-65F7-BD23-2EFFD80D1AEE}"/>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E3FF313E-4729-6693-BEBE-7A4CE3DEF7C0}"/>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BE40DAAF-6654-DC27-F896-5B67C19FECE6}"/>
              </a:ext>
            </a:extLst>
          </p:cNvPr>
          <p:cNvSpPr txBox="1">
            <a:spLocks noGrp="1"/>
          </p:cNvSpPr>
          <p:nvPr>
            <p:ph type="dt" sz="half" idx="7"/>
          </p:nvPr>
        </p:nvSpPr>
        <p:spPr/>
        <p:txBody>
          <a:bodyPr/>
          <a:lstStyle>
            <a:lvl1pPr>
              <a:defRPr/>
            </a:lvl1pPr>
          </a:lstStyle>
          <a:p>
            <a:pPr lvl="0"/>
            <a:fld id="{D0700946-705A-492B-8257-853D5813B6C5}" type="datetime1">
              <a:rPr lang="en-US"/>
              <a:pPr lvl="0"/>
              <a:t>6/21/2024</a:t>
            </a:fld>
            <a:endParaRPr lang="en-US"/>
          </a:p>
        </p:txBody>
      </p:sp>
      <p:sp>
        <p:nvSpPr>
          <p:cNvPr id="5" name="Espace réservé du pied de page 4">
            <a:extLst>
              <a:ext uri="{FF2B5EF4-FFF2-40B4-BE49-F238E27FC236}">
                <a16:creationId xmlns:a16="http://schemas.microsoft.com/office/drawing/2014/main" id="{157EF3ED-FC44-0706-3351-4458F0502899}"/>
              </a:ext>
            </a:extLst>
          </p:cNvPr>
          <p:cNvSpPr txBox="1">
            <a:spLocks noGrp="1"/>
          </p:cNvSpPr>
          <p:nvPr>
            <p:ph type="ftr" sz="quarter" idx="9"/>
          </p:nvPr>
        </p:nvSpPr>
        <p:spPr/>
        <p:txBody>
          <a:bodyPr/>
          <a:lstStyle>
            <a:lvl1pPr>
              <a:defRPr/>
            </a:lvl1pPr>
          </a:lstStyle>
          <a:p>
            <a:pPr lvl="0"/>
            <a:endParaRPr lang="en-US"/>
          </a:p>
        </p:txBody>
      </p:sp>
      <p:sp>
        <p:nvSpPr>
          <p:cNvPr id="6" name="Espace réservé du numéro de diapositive 5">
            <a:extLst>
              <a:ext uri="{FF2B5EF4-FFF2-40B4-BE49-F238E27FC236}">
                <a16:creationId xmlns:a16="http://schemas.microsoft.com/office/drawing/2014/main" id="{A7959856-BD71-11C8-672B-61CF6F34437C}"/>
              </a:ext>
            </a:extLst>
          </p:cNvPr>
          <p:cNvSpPr txBox="1">
            <a:spLocks noGrp="1"/>
          </p:cNvSpPr>
          <p:nvPr>
            <p:ph type="sldNum" sz="quarter" idx="8"/>
          </p:nvPr>
        </p:nvSpPr>
        <p:spPr/>
        <p:txBody>
          <a:bodyPr/>
          <a:lstStyle>
            <a:lvl1pPr>
              <a:defRPr/>
            </a:lvl1pPr>
          </a:lstStyle>
          <a:p>
            <a:pPr lvl="0"/>
            <a:fld id="{58338C3B-71A1-44C2-B7AE-72C026F8F691}" type="slidenum">
              <a:t>‹N°›</a:t>
            </a:fld>
            <a:endParaRPr lang="en-US"/>
          </a:p>
        </p:txBody>
      </p:sp>
    </p:spTree>
    <p:extLst>
      <p:ext uri="{BB962C8B-B14F-4D97-AF65-F5344CB8AC3E}">
        <p14:creationId xmlns:p14="http://schemas.microsoft.com/office/powerpoint/2010/main" val="382924014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EECDB6-193E-77FA-DC50-17F7DBEBA577}"/>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C05FF89B-4E09-7BC3-E1AC-2929BBDF5D5F}"/>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26FE10-E628-ABC4-8823-0479BC21BD2D}"/>
              </a:ext>
            </a:extLst>
          </p:cNvPr>
          <p:cNvSpPr txBox="1">
            <a:spLocks noGrp="1"/>
          </p:cNvSpPr>
          <p:nvPr>
            <p:ph type="dt" sz="half" idx="7"/>
          </p:nvPr>
        </p:nvSpPr>
        <p:spPr/>
        <p:txBody>
          <a:bodyPr/>
          <a:lstStyle>
            <a:lvl1pPr>
              <a:defRPr/>
            </a:lvl1pPr>
          </a:lstStyle>
          <a:p>
            <a:pPr lvl="0"/>
            <a:fld id="{752137BF-CDFC-4FA7-AE1D-CF4D44D5326D}" type="datetime1">
              <a:rPr lang="en-US"/>
              <a:pPr lvl="0"/>
              <a:t>6/21/2024</a:t>
            </a:fld>
            <a:endParaRPr lang="en-US"/>
          </a:p>
        </p:txBody>
      </p:sp>
      <p:sp>
        <p:nvSpPr>
          <p:cNvPr id="5" name="Espace réservé du pied de page 4">
            <a:extLst>
              <a:ext uri="{FF2B5EF4-FFF2-40B4-BE49-F238E27FC236}">
                <a16:creationId xmlns:a16="http://schemas.microsoft.com/office/drawing/2014/main" id="{36BE29E3-E3D6-22AD-9E3D-622DA060AEF8}"/>
              </a:ext>
            </a:extLst>
          </p:cNvPr>
          <p:cNvSpPr txBox="1">
            <a:spLocks noGrp="1"/>
          </p:cNvSpPr>
          <p:nvPr>
            <p:ph type="ftr" sz="quarter" idx="9"/>
          </p:nvPr>
        </p:nvSpPr>
        <p:spPr/>
        <p:txBody>
          <a:bodyPr/>
          <a:lstStyle>
            <a:lvl1pPr>
              <a:defRPr/>
            </a:lvl1pPr>
          </a:lstStyle>
          <a:p>
            <a:pPr lvl="0"/>
            <a:endParaRPr lang="en-US"/>
          </a:p>
        </p:txBody>
      </p:sp>
      <p:sp>
        <p:nvSpPr>
          <p:cNvPr id="6" name="Espace réservé du numéro de diapositive 5">
            <a:extLst>
              <a:ext uri="{FF2B5EF4-FFF2-40B4-BE49-F238E27FC236}">
                <a16:creationId xmlns:a16="http://schemas.microsoft.com/office/drawing/2014/main" id="{EFF07CA7-4367-A3F5-8D6E-1771CCC87EA9}"/>
              </a:ext>
            </a:extLst>
          </p:cNvPr>
          <p:cNvSpPr txBox="1">
            <a:spLocks noGrp="1"/>
          </p:cNvSpPr>
          <p:nvPr>
            <p:ph type="sldNum" sz="quarter" idx="8"/>
          </p:nvPr>
        </p:nvSpPr>
        <p:spPr/>
        <p:txBody>
          <a:bodyPr/>
          <a:lstStyle>
            <a:lvl1pPr>
              <a:defRPr/>
            </a:lvl1pPr>
          </a:lstStyle>
          <a:p>
            <a:pPr lvl="0"/>
            <a:fld id="{5000B57B-5AF2-49F5-B437-1D77B58DBC04}" type="slidenum">
              <a:t>‹N°›</a:t>
            </a:fld>
            <a:endParaRPr lang="en-US"/>
          </a:p>
        </p:txBody>
      </p:sp>
    </p:spTree>
    <p:extLst>
      <p:ext uri="{BB962C8B-B14F-4D97-AF65-F5344CB8AC3E}">
        <p14:creationId xmlns:p14="http://schemas.microsoft.com/office/powerpoint/2010/main" val="22634055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70859-EB6B-3715-A0F1-C2D42FFD8E31}"/>
              </a:ext>
            </a:extLst>
          </p:cNvPr>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0559571-D377-A458-053A-10C3ADB72C9A}"/>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C0194C-0465-ED4B-EC33-1EB9F547453E}"/>
              </a:ext>
            </a:extLst>
          </p:cNvPr>
          <p:cNvSpPr txBox="1">
            <a:spLocks noGrp="1"/>
          </p:cNvSpPr>
          <p:nvPr>
            <p:ph type="dt" sz="half" idx="7"/>
          </p:nvPr>
        </p:nvSpPr>
        <p:spPr/>
        <p:txBody>
          <a:bodyPr/>
          <a:lstStyle>
            <a:lvl1pPr>
              <a:defRPr/>
            </a:lvl1pPr>
          </a:lstStyle>
          <a:p>
            <a:pPr lvl="0"/>
            <a:fld id="{8E316FB4-FBC1-4720-8E0F-D20488962A87}" type="datetime1">
              <a:rPr lang="en-US"/>
              <a:pPr lvl="0"/>
              <a:t>6/21/2024</a:t>
            </a:fld>
            <a:endParaRPr lang="en-US"/>
          </a:p>
        </p:txBody>
      </p:sp>
      <p:sp>
        <p:nvSpPr>
          <p:cNvPr id="5" name="Espace réservé du pied de page 4">
            <a:extLst>
              <a:ext uri="{FF2B5EF4-FFF2-40B4-BE49-F238E27FC236}">
                <a16:creationId xmlns:a16="http://schemas.microsoft.com/office/drawing/2014/main" id="{05640303-2C50-8594-8922-4D5F24063345}"/>
              </a:ext>
            </a:extLst>
          </p:cNvPr>
          <p:cNvSpPr txBox="1">
            <a:spLocks noGrp="1"/>
          </p:cNvSpPr>
          <p:nvPr>
            <p:ph type="ftr" sz="quarter" idx="9"/>
          </p:nvPr>
        </p:nvSpPr>
        <p:spPr/>
        <p:txBody>
          <a:bodyPr/>
          <a:lstStyle>
            <a:lvl1pPr>
              <a:defRPr/>
            </a:lvl1pPr>
          </a:lstStyle>
          <a:p>
            <a:pPr lvl="0"/>
            <a:endParaRPr lang="en-US"/>
          </a:p>
        </p:txBody>
      </p:sp>
      <p:sp>
        <p:nvSpPr>
          <p:cNvPr id="6" name="Espace réservé du numéro de diapositive 5">
            <a:extLst>
              <a:ext uri="{FF2B5EF4-FFF2-40B4-BE49-F238E27FC236}">
                <a16:creationId xmlns:a16="http://schemas.microsoft.com/office/drawing/2014/main" id="{AC026BD3-340B-8822-3A8E-507709D316CD}"/>
              </a:ext>
            </a:extLst>
          </p:cNvPr>
          <p:cNvSpPr txBox="1">
            <a:spLocks noGrp="1"/>
          </p:cNvSpPr>
          <p:nvPr>
            <p:ph type="sldNum" sz="quarter" idx="8"/>
          </p:nvPr>
        </p:nvSpPr>
        <p:spPr/>
        <p:txBody>
          <a:bodyPr/>
          <a:lstStyle>
            <a:lvl1pPr>
              <a:defRPr/>
            </a:lvl1pPr>
          </a:lstStyle>
          <a:p>
            <a:pPr lvl="0"/>
            <a:fld id="{E4F06395-FD04-469B-AD3F-3E23C94934A1}" type="slidenum">
              <a:t>‹N°›</a:t>
            </a:fld>
            <a:endParaRPr lang="en-US"/>
          </a:p>
        </p:txBody>
      </p:sp>
    </p:spTree>
    <p:extLst>
      <p:ext uri="{BB962C8B-B14F-4D97-AF65-F5344CB8AC3E}">
        <p14:creationId xmlns:p14="http://schemas.microsoft.com/office/powerpoint/2010/main" val="2586089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E24026-D249-51F8-C9A5-D164B5861FF9}"/>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413342DF-2574-84ED-1DF3-36F0352DDA62}"/>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E5DA7F1-BC29-69D0-1C4A-EE28EFAA29D4}"/>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21A8C58-36BD-85A1-29AA-9952578C7753}"/>
              </a:ext>
            </a:extLst>
          </p:cNvPr>
          <p:cNvSpPr txBox="1">
            <a:spLocks noGrp="1"/>
          </p:cNvSpPr>
          <p:nvPr>
            <p:ph type="dt" sz="half" idx="7"/>
          </p:nvPr>
        </p:nvSpPr>
        <p:spPr/>
        <p:txBody>
          <a:bodyPr/>
          <a:lstStyle>
            <a:lvl1pPr>
              <a:defRPr/>
            </a:lvl1pPr>
          </a:lstStyle>
          <a:p>
            <a:pPr lvl="0"/>
            <a:fld id="{CB4CEADD-2C44-457D-8712-1F6981BC4D08}" type="datetime1">
              <a:rPr lang="en-US"/>
              <a:pPr lvl="0"/>
              <a:t>6/21/2024</a:t>
            </a:fld>
            <a:endParaRPr lang="en-US"/>
          </a:p>
        </p:txBody>
      </p:sp>
      <p:sp>
        <p:nvSpPr>
          <p:cNvPr id="6" name="Espace réservé du pied de page 5">
            <a:extLst>
              <a:ext uri="{FF2B5EF4-FFF2-40B4-BE49-F238E27FC236}">
                <a16:creationId xmlns:a16="http://schemas.microsoft.com/office/drawing/2014/main" id="{4FDEE564-45CA-A9CE-C029-C3972FEC2F17}"/>
              </a:ext>
            </a:extLst>
          </p:cNvPr>
          <p:cNvSpPr txBox="1">
            <a:spLocks noGrp="1"/>
          </p:cNvSpPr>
          <p:nvPr>
            <p:ph type="ftr" sz="quarter" idx="9"/>
          </p:nvPr>
        </p:nvSpPr>
        <p:spPr/>
        <p:txBody>
          <a:bodyPr/>
          <a:lstStyle>
            <a:lvl1pPr>
              <a:defRPr/>
            </a:lvl1pPr>
          </a:lstStyle>
          <a:p>
            <a:pPr lvl="0"/>
            <a:endParaRPr lang="en-US"/>
          </a:p>
        </p:txBody>
      </p:sp>
      <p:sp>
        <p:nvSpPr>
          <p:cNvPr id="7" name="Espace réservé du numéro de diapositive 6">
            <a:extLst>
              <a:ext uri="{FF2B5EF4-FFF2-40B4-BE49-F238E27FC236}">
                <a16:creationId xmlns:a16="http://schemas.microsoft.com/office/drawing/2014/main" id="{B8DB43FB-0B7E-557F-A956-AE53C9EABDCA}"/>
              </a:ext>
            </a:extLst>
          </p:cNvPr>
          <p:cNvSpPr txBox="1">
            <a:spLocks noGrp="1"/>
          </p:cNvSpPr>
          <p:nvPr>
            <p:ph type="sldNum" sz="quarter" idx="8"/>
          </p:nvPr>
        </p:nvSpPr>
        <p:spPr/>
        <p:txBody>
          <a:bodyPr/>
          <a:lstStyle>
            <a:lvl1pPr>
              <a:defRPr/>
            </a:lvl1pPr>
          </a:lstStyle>
          <a:p>
            <a:pPr lvl="0"/>
            <a:fld id="{AE2EF445-38E1-4019-8BF8-A72115EDEFBD}" type="slidenum">
              <a:t>‹N°›</a:t>
            </a:fld>
            <a:endParaRPr lang="en-US"/>
          </a:p>
        </p:txBody>
      </p:sp>
    </p:spTree>
    <p:extLst>
      <p:ext uri="{BB962C8B-B14F-4D97-AF65-F5344CB8AC3E}">
        <p14:creationId xmlns:p14="http://schemas.microsoft.com/office/powerpoint/2010/main" val="782153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49C2F-5862-5777-AC10-DB0AC28D8D01}"/>
              </a:ext>
            </a:extLst>
          </p:cNvPr>
          <p:cNvSpPr txBox="1">
            <a:spLocks noGrp="1"/>
          </p:cNvSpPr>
          <p:nvPr>
            <p:ph type="title"/>
          </p:nvPr>
        </p:nvSpPr>
        <p:spPr>
          <a:xfrm>
            <a:off x="839784" y="365129"/>
            <a:ext cx="10515600" cy="1325559"/>
          </a:xfr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530BC45C-3BE9-BC87-65D3-2E904853E65E}"/>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99E19B-C174-6E54-5547-7B93124A8AFC}"/>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7F233A6-A7EE-C590-AB64-901E4AD32923}"/>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F9361BF-8EAE-6BDD-1E1F-6FF11EF69F1D}"/>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4D9AB55-4352-974D-9534-A22BBE20B13A}"/>
              </a:ext>
            </a:extLst>
          </p:cNvPr>
          <p:cNvSpPr txBox="1">
            <a:spLocks noGrp="1"/>
          </p:cNvSpPr>
          <p:nvPr>
            <p:ph type="dt" sz="half" idx="7"/>
          </p:nvPr>
        </p:nvSpPr>
        <p:spPr/>
        <p:txBody>
          <a:bodyPr/>
          <a:lstStyle>
            <a:lvl1pPr>
              <a:defRPr/>
            </a:lvl1pPr>
          </a:lstStyle>
          <a:p>
            <a:pPr lvl="0"/>
            <a:fld id="{42592AAE-6902-4BC4-9405-AEDDD605BB3B}" type="datetime1">
              <a:rPr lang="en-US"/>
              <a:pPr lvl="0"/>
              <a:t>6/21/2024</a:t>
            </a:fld>
            <a:endParaRPr lang="en-US"/>
          </a:p>
        </p:txBody>
      </p:sp>
      <p:sp>
        <p:nvSpPr>
          <p:cNvPr id="8" name="Espace réservé du pied de page 7">
            <a:extLst>
              <a:ext uri="{FF2B5EF4-FFF2-40B4-BE49-F238E27FC236}">
                <a16:creationId xmlns:a16="http://schemas.microsoft.com/office/drawing/2014/main" id="{1D17CB31-9567-13BE-FACE-D4C229275200}"/>
              </a:ext>
            </a:extLst>
          </p:cNvPr>
          <p:cNvSpPr txBox="1">
            <a:spLocks noGrp="1"/>
          </p:cNvSpPr>
          <p:nvPr>
            <p:ph type="ftr" sz="quarter" idx="9"/>
          </p:nvPr>
        </p:nvSpPr>
        <p:spPr/>
        <p:txBody>
          <a:bodyPr/>
          <a:lstStyle>
            <a:lvl1pPr>
              <a:defRPr/>
            </a:lvl1pPr>
          </a:lstStyle>
          <a:p>
            <a:pPr lvl="0"/>
            <a:endParaRPr lang="en-US"/>
          </a:p>
        </p:txBody>
      </p:sp>
      <p:sp>
        <p:nvSpPr>
          <p:cNvPr id="9" name="Espace réservé du numéro de diapositive 8">
            <a:extLst>
              <a:ext uri="{FF2B5EF4-FFF2-40B4-BE49-F238E27FC236}">
                <a16:creationId xmlns:a16="http://schemas.microsoft.com/office/drawing/2014/main" id="{393A0D19-EF9B-75CC-6EB2-C2A847CDA941}"/>
              </a:ext>
            </a:extLst>
          </p:cNvPr>
          <p:cNvSpPr txBox="1">
            <a:spLocks noGrp="1"/>
          </p:cNvSpPr>
          <p:nvPr>
            <p:ph type="sldNum" sz="quarter" idx="8"/>
          </p:nvPr>
        </p:nvSpPr>
        <p:spPr/>
        <p:txBody>
          <a:bodyPr/>
          <a:lstStyle>
            <a:lvl1pPr>
              <a:defRPr/>
            </a:lvl1pPr>
          </a:lstStyle>
          <a:p>
            <a:pPr lvl="0"/>
            <a:fld id="{3C843985-463B-4297-951C-2FD3B6E68A8C}" type="slidenum">
              <a:t>‹N°›</a:t>
            </a:fld>
            <a:endParaRPr lang="en-US"/>
          </a:p>
        </p:txBody>
      </p:sp>
    </p:spTree>
    <p:extLst>
      <p:ext uri="{BB962C8B-B14F-4D97-AF65-F5344CB8AC3E}">
        <p14:creationId xmlns:p14="http://schemas.microsoft.com/office/powerpoint/2010/main" val="3176345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91645-44EB-3028-C1EF-7CE361869742}"/>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D9D49A69-0EED-EDD7-5CDD-B7DCED14675F}"/>
              </a:ext>
            </a:extLst>
          </p:cNvPr>
          <p:cNvSpPr txBox="1">
            <a:spLocks noGrp="1"/>
          </p:cNvSpPr>
          <p:nvPr>
            <p:ph type="dt" sz="half" idx="7"/>
          </p:nvPr>
        </p:nvSpPr>
        <p:spPr/>
        <p:txBody>
          <a:bodyPr/>
          <a:lstStyle>
            <a:lvl1pPr>
              <a:defRPr/>
            </a:lvl1pPr>
          </a:lstStyle>
          <a:p>
            <a:pPr lvl="0"/>
            <a:fld id="{77172EC1-EFF8-4A7C-AB0C-EE9E5B36B7B9}" type="datetime1">
              <a:rPr lang="en-US"/>
              <a:pPr lvl="0"/>
              <a:t>6/21/2024</a:t>
            </a:fld>
            <a:endParaRPr lang="en-US"/>
          </a:p>
        </p:txBody>
      </p:sp>
      <p:sp>
        <p:nvSpPr>
          <p:cNvPr id="4" name="Espace réservé du pied de page 3">
            <a:extLst>
              <a:ext uri="{FF2B5EF4-FFF2-40B4-BE49-F238E27FC236}">
                <a16:creationId xmlns:a16="http://schemas.microsoft.com/office/drawing/2014/main" id="{9654FF7E-C2D4-B9B4-3083-12527DC2AB0B}"/>
              </a:ext>
            </a:extLst>
          </p:cNvPr>
          <p:cNvSpPr txBox="1">
            <a:spLocks noGrp="1"/>
          </p:cNvSpPr>
          <p:nvPr>
            <p:ph type="ftr" sz="quarter" idx="9"/>
          </p:nvPr>
        </p:nvSpPr>
        <p:spPr/>
        <p:txBody>
          <a:bodyPr/>
          <a:lstStyle>
            <a:lvl1pPr>
              <a:defRPr/>
            </a:lvl1pPr>
          </a:lstStyle>
          <a:p>
            <a:pPr lvl="0"/>
            <a:endParaRPr lang="en-US"/>
          </a:p>
        </p:txBody>
      </p:sp>
      <p:sp>
        <p:nvSpPr>
          <p:cNvPr id="5" name="Espace réservé du numéro de diapositive 4">
            <a:extLst>
              <a:ext uri="{FF2B5EF4-FFF2-40B4-BE49-F238E27FC236}">
                <a16:creationId xmlns:a16="http://schemas.microsoft.com/office/drawing/2014/main" id="{095F9229-958E-686F-5FF6-7AFB3F931AFF}"/>
              </a:ext>
            </a:extLst>
          </p:cNvPr>
          <p:cNvSpPr txBox="1">
            <a:spLocks noGrp="1"/>
          </p:cNvSpPr>
          <p:nvPr>
            <p:ph type="sldNum" sz="quarter" idx="8"/>
          </p:nvPr>
        </p:nvSpPr>
        <p:spPr/>
        <p:txBody>
          <a:bodyPr/>
          <a:lstStyle>
            <a:lvl1pPr>
              <a:defRPr/>
            </a:lvl1pPr>
          </a:lstStyle>
          <a:p>
            <a:pPr lvl="0"/>
            <a:fld id="{80DABB0E-1D11-4331-9AB2-35B4687EE0F2}" type="slidenum">
              <a:t>‹N°›</a:t>
            </a:fld>
            <a:endParaRPr lang="en-US"/>
          </a:p>
        </p:txBody>
      </p:sp>
    </p:spTree>
    <p:extLst>
      <p:ext uri="{BB962C8B-B14F-4D97-AF65-F5344CB8AC3E}">
        <p14:creationId xmlns:p14="http://schemas.microsoft.com/office/powerpoint/2010/main" val="210950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B8663B6-B52D-4F12-47A9-165F562D0F99}"/>
              </a:ext>
            </a:extLst>
          </p:cNvPr>
          <p:cNvSpPr txBox="1">
            <a:spLocks noGrp="1"/>
          </p:cNvSpPr>
          <p:nvPr>
            <p:ph type="dt" sz="half" idx="7"/>
          </p:nvPr>
        </p:nvSpPr>
        <p:spPr/>
        <p:txBody>
          <a:bodyPr/>
          <a:lstStyle>
            <a:lvl1pPr>
              <a:defRPr/>
            </a:lvl1pPr>
          </a:lstStyle>
          <a:p>
            <a:pPr lvl="0"/>
            <a:fld id="{D45EBB5D-36E1-4BA3-9EDE-E66B8790775C}" type="datetime1">
              <a:rPr lang="en-US"/>
              <a:pPr lvl="0"/>
              <a:t>6/21/2024</a:t>
            </a:fld>
            <a:endParaRPr lang="en-US"/>
          </a:p>
        </p:txBody>
      </p:sp>
      <p:sp>
        <p:nvSpPr>
          <p:cNvPr id="3" name="Espace réservé du pied de page 2">
            <a:extLst>
              <a:ext uri="{FF2B5EF4-FFF2-40B4-BE49-F238E27FC236}">
                <a16:creationId xmlns:a16="http://schemas.microsoft.com/office/drawing/2014/main" id="{70F5D373-487C-0949-429E-7B587E19400D}"/>
              </a:ext>
            </a:extLst>
          </p:cNvPr>
          <p:cNvSpPr txBox="1">
            <a:spLocks noGrp="1"/>
          </p:cNvSpPr>
          <p:nvPr>
            <p:ph type="ftr" sz="quarter" idx="9"/>
          </p:nvPr>
        </p:nvSpPr>
        <p:spPr/>
        <p:txBody>
          <a:bodyPr/>
          <a:lstStyle>
            <a:lvl1pPr>
              <a:defRPr/>
            </a:lvl1pPr>
          </a:lstStyle>
          <a:p>
            <a:pPr lvl="0"/>
            <a:endParaRPr lang="en-US"/>
          </a:p>
        </p:txBody>
      </p:sp>
      <p:sp>
        <p:nvSpPr>
          <p:cNvPr id="4" name="Espace réservé du numéro de diapositive 3">
            <a:extLst>
              <a:ext uri="{FF2B5EF4-FFF2-40B4-BE49-F238E27FC236}">
                <a16:creationId xmlns:a16="http://schemas.microsoft.com/office/drawing/2014/main" id="{DDEA989E-31FD-7570-957E-7F4802B38B44}"/>
              </a:ext>
            </a:extLst>
          </p:cNvPr>
          <p:cNvSpPr txBox="1">
            <a:spLocks noGrp="1"/>
          </p:cNvSpPr>
          <p:nvPr>
            <p:ph type="sldNum" sz="quarter" idx="8"/>
          </p:nvPr>
        </p:nvSpPr>
        <p:spPr/>
        <p:txBody>
          <a:bodyPr/>
          <a:lstStyle>
            <a:lvl1pPr>
              <a:defRPr/>
            </a:lvl1pPr>
          </a:lstStyle>
          <a:p>
            <a:pPr lvl="0"/>
            <a:fld id="{B2DAEF53-7AE4-4153-9776-78184AF4649A}" type="slidenum">
              <a:t>‹N°›</a:t>
            </a:fld>
            <a:endParaRPr lang="en-US"/>
          </a:p>
        </p:txBody>
      </p:sp>
    </p:spTree>
    <p:extLst>
      <p:ext uri="{BB962C8B-B14F-4D97-AF65-F5344CB8AC3E}">
        <p14:creationId xmlns:p14="http://schemas.microsoft.com/office/powerpoint/2010/main" val="272799650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A660CE-5C34-91AC-B1E4-B4F5151FD91A}"/>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BF027A65-8EB5-BC44-F2F7-2DFA7CF87651}"/>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5392428-3B90-6FDF-625D-476D5C2E6877}"/>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B126E96-752F-0E80-3C09-C486FD41F3A6}"/>
              </a:ext>
            </a:extLst>
          </p:cNvPr>
          <p:cNvSpPr txBox="1">
            <a:spLocks noGrp="1"/>
          </p:cNvSpPr>
          <p:nvPr>
            <p:ph type="dt" sz="half" idx="7"/>
          </p:nvPr>
        </p:nvSpPr>
        <p:spPr/>
        <p:txBody>
          <a:bodyPr/>
          <a:lstStyle>
            <a:lvl1pPr>
              <a:defRPr/>
            </a:lvl1pPr>
          </a:lstStyle>
          <a:p>
            <a:pPr lvl="0"/>
            <a:fld id="{7CC057B0-CEE9-4EDD-A441-FE07069E1B59}" type="datetime1">
              <a:rPr lang="en-US"/>
              <a:pPr lvl="0"/>
              <a:t>6/21/2024</a:t>
            </a:fld>
            <a:endParaRPr lang="en-US"/>
          </a:p>
        </p:txBody>
      </p:sp>
      <p:sp>
        <p:nvSpPr>
          <p:cNvPr id="6" name="Espace réservé du pied de page 5">
            <a:extLst>
              <a:ext uri="{FF2B5EF4-FFF2-40B4-BE49-F238E27FC236}">
                <a16:creationId xmlns:a16="http://schemas.microsoft.com/office/drawing/2014/main" id="{8F66FDD9-4BED-2A46-7019-7AA5639FE345}"/>
              </a:ext>
            </a:extLst>
          </p:cNvPr>
          <p:cNvSpPr txBox="1">
            <a:spLocks noGrp="1"/>
          </p:cNvSpPr>
          <p:nvPr>
            <p:ph type="ftr" sz="quarter" idx="9"/>
          </p:nvPr>
        </p:nvSpPr>
        <p:spPr/>
        <p:txBody>
          <a:bodyPr/>
          <a:lstStyle>
            <a:lvl1pPr>
              <a:defRPr/>
            </a:lvl1pPr>
          </a:lstStyle>
          <a:p>
            <a:pPr lvl="0"/>
            <a:endParaRPr lang="en-US"/>
          </a:p>
        </p:txBody>
      </p:sp>
      <p:sp>
        <p:nvSpPr>
          <p:cNvPr id="7" name="Espace réservé du numéro de diapositive 6">
            <a:extLst>
              <a:ext uri="{FF2B5EF4-FFF2-40B4-BE49-F238E27FC236}">
                <a16:creationId xmlns:a16="http://schemas.microsoft.com/office/drawing/2014/main" id="{3D4F9EF9-B741-3EA6-D83E-ADB49C322353}"/>
              </a:ext>
            </a:extLst>
          </p:cNvPr>
          <p:cNvSpPr txBox="1">
            <a:spLocks noGrp="1"/>
          </p:cNvSpPr>
          <p:nvPr>
            <p:ph type="sldNum" sz="quarter" idx="8"/>
          </p:nvPr>
        </p:nvSpPr>
        <p:spPr/>
        <p:txBody>
          <a:bodyPr/>
          <a:lstStyle>
            <a:lvl1pPr>
              <a:defRPr/>
            </a:lvl1pPr>
          </a:lstStyle>
          <a:p>
            <a:pPr lvl="0"/>
            <a:fld id="{ED34D0F2-256F-4849-98DF-C89ADFC4C4F9}" type="slidenum">
              <a:t>‹N°›</a:t>
            </a:fld>
            <a:endParaRPr lang="en-US"/>
          </a:p>
        </p:txBody>
      </p:sp>
    </p:spTree>
    <p:extLst>
      <p:ext uri="{BB962C8B-B14F-4D97-AF65-F5344CB8AC3E}">
        <p14:creationId xmlns:p14="http://schemas.microsoft.com/office/powerpoint/2010/main" val="2769429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26C0B8-8C34-81F4-0D53-C25FD3BDB80B}"/>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9C4B869B-C71E-1986-3CC5-8E4BD9CA7C5F}"/>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23228564-ED65-8407-E8F6-572B249EEDC6}"/>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B422691-DBDB-6486-BF82-90F2C6DCF67E}"/>
              </a:ext>
            </a:extLst>
          </p:cNvPr>
          <p:cNvSpPr txBox="1">
            <a:spLocks noGrp="1"/>
          </p:cNvSpPr>
          <p:nvPr>
            <p:ph type="dt" sz="half" idx="7"/>
          </p:nvPr>
        </p:nvSpPr>
        <p:spPr/>
        <p:txBody>
          <a:bodyPr/>
          <a:lstStyle>
            <a:lvl1pPr>
              <a:defRPr/>
            </a:lvl1pPr>
          </a:lstStyle>
          <a:p>
            <a:pPr lvl="0"/>
            <a:fld id="{564A0BA1-DF2A-45BB-ADF0-7909EE11F029}" type="datetime1">
              <a:rPr lang="en-US"/>
              <a:pPr lvl="0"/>
              <a:t>6/21/2024</a:t>
            </a:fld>
            <a:endParaRPr lang="en-US"/>
          </a:p>
        </p:txBody>
      </p:sp>
      <p:sp>
        <p:nvSpPr>
          <p:cNvPr id="6" name="Espace réservé du pied de page 5">
            <a:extLst>
              <a:ext uri="{FF2B5EF4-FFF2-40B4-BE49-F238E27FC236}">
                <a16:creationId xmlns:a16="http://schemas.microsoft.com/office/drawing/2014/main" id="{3E21B5AC-B7D5-0B04-060A-6A007A2B1F0B}"/>
              </a:ext>
            </a:extLst>
          </p:cNvPr>
          <p:cNvSpPr txBox="1">
            <a:spLocks noGrp="1"/>
          </p:cNvSpPr>
          <p:nvPr>
            <p:ph type="ftr" sz="quarter" idx="9"/>
          </p:nvPr>
        </p:nvSpPr>
        <p:spPr/>
        <p:txBody>
          <a:bodyPr/>
          <a:lstStyle>
            <a:lvl1pPr>
              <a:defRPr/>
            </a:lvl1pPr>
          </a:lstStyle>
          <a:p>
            <a:pPr lvl="0"/>
            <a:endParaRPr lang="en-US"/>
          </a:p>
        </p:txBody>
      </p:sp>
      <p:sp>
        <p:nvSpPr>
          <p:cNvPr id="7" name="Espace réservé du numéro de diapositive 6">
            <a:extLst>
              <a:ext uri="{FF2B5EF4-FFF2-40B4-BE49-F238E27FC236}">
                <a16:creationId xmlns:a16="http://schemas.microsoft.com/office/drawing/2014/main" id="{4FA89843-031B-A6C0-8B19-D7D368EB423E}"/>
              </a:ext>
            </a:extLst>
          </p:cNvPr>
          <p:cNvSpPr txBox="1">
            <a:spLocks noGrp="1"/>
          </p:cNvSpPr>
          <p:nvPr>
            <p:ph type="sldNum" sz="quarter" idx="8"/>
          </p:nvPr>
        </p:nvSpPr>
        <p:spPr/>
        <p:txBody>
          <a:bodyPr/>
          <a:lstStyle>
            <a:lvl1pPr>
              <a:defRPr/>
            </a:lvl1pPr>
          </a:lstStyle>
          <a:p>
            <a:pPr lvl="0"/>
            <a:fld id="{E5797A5F-3413-4DE6-962D-7623AC75489A}" type="slidenum">
              <a:t>‹N°›</a:t>
            </a:fld>
            <a:endParaRPr lang="en-US"/>
          </a:p>
        </p:txBody>
      </p:sp>
    </p:spTree>
    <p:extLst>
      <p:ext uri="{BB962C8B-B14F-4D97-AF65-F5344CB8AC3E}">
        <p14:creationId xmlns:p14="http://schemas.microsoft.com/office/powerpoint/2010/main" val="2973479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C2C6AC-0006-8B61-F9E9-1AC712AC08AD}"/>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704D14AA-B8FA-D192-2E3D-59B507766BC8}"/>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CB69392-8DCF-B64D-BFCD-1B6A480BC11C}"/>
              </a:ext>
            </a:extLst>
          </p:cNvPr>
          <p:cNvSpPr txBox="1">
            <a:spLocks noGrp="1"/>
          </p:cNvSpPr>
          <p:nvPr>
            <p:ph type="dt" sz="half" idx="7"/>
          </p:nvPr>
        </p:nvSpPr>
        <p:spPr/>
        <p:txBody>
          <a:bodyPr/>
          <a:lstStyle>
            <a:lvl1pPr>
              <a:defRPr/>
            </a:lvl1pPr>
          </a:lstStyle>
          <a:p>
            <a:pPr lvl="0"/>
            <a:fld id="{7301492C-1D56-495E-A64B-11BA6D6E55C1}" type="datetime1">
              <a:rPr lang="en-US"/>
              <a:pPr lvl="0"/>
              <a:t>6/21/2024</a:t>
            </a:fld>
            <a:endParaRPr lang="en-US"/>
          </a:p>
        </p:txBody>
      </p:sp>
      <p:sp>
        <p:nvSpPr>
          <p:cNvPr id="5" name="Espace réservé du pied de page 4">
            <a:extLst>
              <a:ext uri="{FF2B5EF4-FFF2-40B4-BE49-F238E27FC236}">
                <a16:creationId xmlns:a16="http://schemas.microsoft.com/office/drawing/2014/main" id="{75479FFB-BDCF-F0F6-AB60-F6C567136A46}"/>
              </a:ext>
            </a:extLst>
          </p:cNvPr>
          <p:cNvSpPr txBox="1">
            <a:spLocks noGrp="1"/>
          </p:cNvSpPr>
          <p:nvPr>
            <p:ph type="ftr" sz="quarter" idx="9"/>
          </p:nvPr>
        </p:nvSpPr>
        <p:spPr/>
        <p:txBody>
          <a:bodyPr/>
          <a:lstStyle>
            <a:lvl1pPr>
              <a:defRPr/>
            </a:lvl1pPr>
          </a:lstStyle>
          <a:p>
            <a:pPr lvl="0"/>
            <a:endParaRPr lang="en-US"/>
          </a:p>
        </p:txBody>
      </p:sp>
      <p:sp>
        <p:nvSpPr>
          <p:cNvPr id="6" name="Espace réservé du numéro de diapositive 5">
            <a:extLst>
              <a:ext uri="{FF2B5EF4-FFF2-40B4-BE49-F238E27FC236}">
                <a16:creationId xmlns:a16="http://schemas.microsoft.com/office/drawing/2014/main" id="{11F0A1D2-6E5D-2A49-6B97-88CA73350FBB}"/>
              </a:ext>
            </a:extLst>
          </p:cNvPr>
          <p:cNvSpPr txBox="1">
            <a:spLocks noGrp="1"/>
          </p:cNvSpPr>
          <p:nvPr>
            <p:ph type="sldNum" sz="quarter" idx="8"/>
          </p:nvPr>
        </p:nvSpPr>
        <p:spPr/>
        <p:txBody>
          <a:bodyPr/>
          <a:lstStyle>
            <a:lvl1pPr>
              <a:defRPr/>
            </a:lvl1pPr>
          </a:lstStyle>
          <a:p>
            <a:pPr lvl="0"/>
            <a:fld id="{BA069807-81CF-40CC-9063-9F847147B780}" type="slidenum">
              <a:t>‹N°›</a:t>
            </a:fld>
            <a:endParaRPr lang="en-US"/>
          </a:p>
        </p:txBody>
      </p:sp>
    </p:spTree>
    <p:extLst>
      <p:ext uri="{BB962C8B-B14F-4D97-AF65-F5344CB8AC3E}">
        <p14:creationId xmlns:p14="http://schemas.microsoft.com/office/powerpoint/2010/main" val="3106242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1C67A19-E0F6-D8F8-E333-3A6EFFAC1DAC}"/>
              </a:ext>
            </a:extLst>
          </p:cNvPr>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43E085C1-569F-6F5C-914E-076C500C4079}"/>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650AF3-FD66-94F9-4FAC-0D2FDC5838A0}"/>
              </a:ext>
            </a:extLst>
          </p:cNvPr>
          <p:cNvSpPr txBox="1">
            <a:spLocks noGrp="1"/>
          </p:cNvSpPr>
          <p:nvPr>
            <p:ph type="dt" sz="half" idx="7"/>
          </p:nvPr>
        </p:nvSpPr>
        <p:spPr/>
        <p:txBody>
          <a:bodyPr/>
          <a:lstStyle>
            <a:lvl1pPr>
              <a:defRPr/>
            </a:lvl1pPr>
          </a:lstStyle>
          <a:p>
            <a:pPr lvl="0"/>
            <a:fld id="{C80419E9-B926-4BD5-A763-54A8E8CD9671}" type="datetime1">
              <a:rPr lang="en-US"/>
              <a:pPr lvl="0"/>
              <a:t>6/21/2024</a:t>
            </a:fld>
            <a:endParaRPr lang="en-US"/>
          </a:p>
        </p:txBody>
      </p:sp>
      <p:sp>
        <p:nvSpPr>
          <p:cNvPr id="5" name="Espace réservé du pied de page 4">
            <a:extLst>
              <a:ext uri="{FF2B5EF4-FFF2-40B4-BE49-F238E27FC236}">
                <a16:creationId xmlns:a16="http://schemas.microsoft.com/office/drawing/2014/main" id="{B2DAFFDC-E1B0-18EF-AF3E-E3E58F2559D5}"/>
              </a:ext>
            </a:extLst>
          </p:cNvPr>
          <p:cNvSpPr txBox="1">
            <a:spLocks noGrp="1"/>
          </p:cNvSpPr>
          <p:nvPr>
            <p:ph type="ftr" sz="quarter" idx="9"/>
          </p:nvPr>
        </p:nvSpPr>
        <p:spPr/>
        <p:txBody>
          <a:bodyPr/>
          <a:lstStyle>
            <a:lvl1pPr>
              <a:defRPr/>
            </a:lvl1pPr>
          </a:lstStyle>
          <a:p>
            <a:pPr lvl="0"/>
            <a:endParaRPr lang="en-US"/>
          </a:p>
        </p:txBody>
      </p:sp>
      <p:sp>
        <p:nvSpPr>
          <p:cNvPr id="6" name="Espace réservé du numéro de diapositive 5">
            <a:extLst>
              <a:ext uri="{FF2B5EF4-FFF2-40B4-BE49-F238E27FC236}">
                <a16:creationId xmlns:a16="http://schemas.microsoft.com/office/drawing/2014/main" id="{CC5AAE37-5969-BD8C-4CD3-9DB9931A95D8}"/>
              </a:ext>
            </a:extLst>
          </p:cNvPr>
          <p:cNvSpPr txBox="1">
            <a:spLocks noGrp="1"/>
          </p:cNvSpPr>
          <p:nvPr>
            <p:ph type="sldNum" sz="quarter" idx="8"/>
          </p:nvPr>
        </p:nvSpPr>
        <p:spPr/>
        <p:txBody>
          <a:bodyPr/>
          <a:lstStyle>
            <a:lvl1pPr>
              <a:defRPr/>
            </a:lvl1pPr>
          </a:lstStyle>
          <a:p>
            <a:pPr lvl="0"/>
            <a:fld id="{C5AAC41C-EFE7-4CE7-9F09-400C63707531}" type="slidenum">
              <a:t>‹N°›</a:t>
            </a:fld>
            <a:endParaRPr lang="en-US"/>
          </a:p>
        </p:txBody>
      </p:sp>
    </p:spTree>
    <p:extLst>
      <p:ext uri="{BB962C8B-B14F-4D97-AF65-F5344CB8AC3E}">
        <p14:creationId xmlns:p14="http://schemas.microsoft.com/office/powerpoint/2010/main" val="1020232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5C42B201-B11C-4639-A473-0FE1B31BC09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a:extLst>
              <a:ext uri="{FF2B5EF4-FFF2-40B4-BE49-F238E27FC236}">
                <a16:creationId xmlns:a16="http://schemas.microsoft.com/office/drawing/2014/main" id="{1C74A538-6A21-4381-B502-030D3D13200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a:extLst>
              <a:ext uri="{FF2B5EF4-FFF2-40B4-BE49-F238E27FC236}">
                <a16:creationId xmlns:a16="http://schemas.microsoft.com/office/drawing/2014/main" id="{7D41E4FE-A91F-422B-87B4-7E96383FE5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51ECC718-4B62-4E50-9167-53598842CA91}" type="datetimeFigureOut">
              <a:rPr lang="en-US"/>
              <a:pPr>
                <a:defRPr/>
              </a:pPr>
              <a:t>6/21/2024</a:t>
            </a:fld>
            <a:endParaRPr lang="en-US" dirty="0"/>
          </a:p>
        </p:txBody>
      </p:sp>
      <p:sp>
        <p:nvSpPr>
          <p:cNvPr id="5" name="Espace réservé du pied de page 4">
            <a:extLst>
              <a:ext uri="{FF2B5EF4-FFF2-40B4-BE49-F238E27FC236}">
                <a16:creationId xmlns:a16="http://schemas.microsoft.com/office/drawing/2014/main" id="{3D354976-7A94-40E4-8646-AA96BE72E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US"/>
          </a:p>
        </p:txBody>
      </p:sp>
      <p:sp>
        <p:nvSpPr>
          <p:cNvPr id="6" name="Espace réservé du numéro de diapositive 5">
            <a:extLst>
              <a:ext uri="{FF2B5EF4-FFF2-40B4-BE49-F238E27FC236}">
                <a16:creationId xmlns:a16="http://schemas.microsoft.com/office/drawing/2014/main" id="{6217658E-11CF-414C-B1BC-13536591A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14581B03-DF9C-4479-86D9-A075D6261728}"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fontAlgn="base">
        <a:lnSpc>
          <a:spcPct val="90000"/>
        </a:lnSpc>
        <a:spcBef>
          <a:spcPct val="0"/>
        </a:spcBef>
        <a:spcAft>
          <a:spcPct val="0"/>
        </a:spcAft>
        <a:defRPr sz="4400" b="1" i="1"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b="1" i="1">
          <a:solidFill>
            <a:schemeClr val="tx1"/>
          </a:solidFill>
          <a:latin typeface="Arial" panose="020B0604020202020204" pitchFamily="34" charset="0"/>
          <a:cs typeface="Arial" panose="020B06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A39C759-8921-BC71-B349-C0B520F32B8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fr-FR"/>
              <a:t>Modifiez le style du titre</a:t>
            </a:r>
          </a:p>
        </p:txBody>
      </p:sp>
      <p:sp>
        <p:nvSpPr>
          <p:cNvPr id="3" name="Espace réservé du texte 2">
            <a:extLst>
              <a:ext uri="{FF2B5EF4-FFF2-40B4-BE49-F238E27FC236}">
                <a16:creationId xmlns:a16="http://schemas.microsoft.com/office/drawing/2014/main" id="{E0BC814E-243B-18A7-5D15-A6676554640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E2BEC0-A0D0-2E86-4B7D-E1C6AB30D1C4}"/>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EC4E112C-51F2-4280-98DE-8FB6085E2DF9}" type="datetime1">
              <a:rPr lang="en-US"/>
              <a:pPr lvl="0"/>
              <a:t>6/21/2024</a:t>
            </a:fld>
            <a:endParaRPr lang="en-US"/>
          </a:p>
        </p:txBody>
      </p:sp>
      <p:sp>
        <p:nvSpPr>
          <p:cNvPr id="5" name="Espace réservé du pied de page 4">
            <a:extLst>
              <a:ext uri="{FF2B5EF4-FFF2-40B4-BE49-F238E27FC236}">
                <a16:creationId xmlns:a16="http://schemas.microsoft.com/office/drawing/2014/main" id="{88988298-CDB4-68A5-2CE3-0DB28C211982}"/>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Espace réservé du numéro de diapositive 5">
            <a:extLst>
              <a:ext uri="{FF2B5EF4-FFF2-40B4-BE49-F238E27FC236}">
                <a16:creationId xmlns:a16="http://schemas.microsoft.com/office/drawing/2014/main" id="{19185FA8-79D1-CEBA-86FE-0CD18E805161}"/>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62AB2AED-8A93-4FB1-8E15-F06D3DA472BF}" type="slidenum">
              <a:t>‹N°›</a:t>
            </a:fld>
            <a:endParaRPr lang="en-US"/>
          </a:p>
        </p:txBody>
      </p:sp>
    </p:spTree>
    <p:extLst>
      <p:ext uri="{BB962C8B-B14F-4D97-AF65-F5344CB8AC3E}">
        <p14:creationId xmlns:p14="http://schemas.microsoft.com/office/powerpoint/2010/main" val="233885074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marL="0" marR="0" lvl="0" indent="0" algn="l" defTabSz="914400" rtl="0" fontAlgn="auto" hangingPunct="1">
        <a:lnSpc>
          <a:spcPct val="90000"/>
        </a:lnSpc>
        <a:spcBef>
          <a:spcPts val="0"/>
        </a:spcBef>
        <a:spcAft>
          <a:spcPts val="0"/>
        </a:spcAft>
        <a:buNone/>
        <a:tabLst/>
        <a:defRPr lang="fr-FR" sz="4400" b="1" i="1" u="none" strike="noStrike" kern="1200" cap="none" spc="0" baseline="0">
          <a:solidFill>
            <a:srgbClr val="000000"/>
          </a:solidFill>
          <a:uFillTx/>
          <a:latin typeface="Arial" pitchFamily="34"/>
          <a:cs typeface="Arial" pitchFamily="34"/>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r-FR" sz="2800" b="0" i="0" u="none" strike="noStrike" kern="1200" cap="none" spc="0" baseline="0">
          <a:solidFill>
            <a:srgbClr val="000000"/>
          </a:solidFill>
          <a:uFillTx/>
          <a:latin typeface="Arial" pitchFamily="34"/>
          <a:cs typeface="Arial" pitchFamily="34"/>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Arial" pitchFamily="34"/>
          <a:cs typeface="Arial" pitchFamily="34"/>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Arial" pitchFamily="34"/>
          <a:cs typeface="Arial" pitchFamily="34"/>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Arial" pitchFamily="34"/>
          <a:cs typeface="Arial" pitchFamily="34"/>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Arial" pitchFamily="34"/>
          <a:cs typeface="Arial"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11.xml"/><Relationship Id="rId18" Type="http://schemas.openxmlformats.org/officeDocument/2006/relationships/slide" Target="slide36.xml"/><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slide" Target="slide5.xml"/><Relationship Id="rId17" Type="http://schemas.openxmlformats.org/officeDocument/2006/relationships/slide" Target="slide37.xml"/><Relationship Id="rId2" Type="http://schemas.openxmlformats.org/officeDocument/2006/relationships/image" Target="../media/image2.png"/><Relationship Id="rId16"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4.xml"/><Relationship Id="rId5" Type="http://schemas.openxmlformats.org/officeDocument/2006/relationships/image" Target="../media/image5.png"/><Relationship Id="rId15" Type="http://schemas.openxmlformats.org/officeDocument/2006/relationships/slide" Target="slide21.xml"/><Relationship Id="rId10" Type="http://schemas.openxmlformats.org/officeDocument/2006/relationships/image" Target="../media/image10.png"/><Relationship Id="rId19"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5.xml"/><Relationship Id="rId18" Type="http://schemas.openxmlformats.org/officeDocument/2006/relationships/slide" Target="slide37.xml"/><Relationship Id="rId3" Type="http://schemas.openxmlformats.org/officeDocument/2006/relationships/image" Target="../media/image2.png"/><Relationship Id="rId21" Type="http://schemas.openxmlformats.org/officeDocument/2006/relationships/image" Target="../media/image13.png"/><Relationship Id="rId7" Type="http://schemas.openxmlformats.org/officeDocument/2006/relationships/image" Target="../media/image6.png"/><Relationship Id="rId12" Type="http://schemas.openxmlformats.org/officeDocument/2006/relationships/slide" Target="slide4.xml"/><Relationship Id="rId17" Type="http://schemas.openxmlformats.org/officeDocument/2006/relationships/slide" Target="slide27.xml"/><Relationship Id="rId2" Type="http://schemas.openxmlformats.org/officeDocument/2006/relationships/image" Target="../media/image12.jpeg"/><Relationship Id="rId16" Type="http://schemas.openxmlformats.org/officeDocument/2006/relationships/slide" Target="slide21.xml"/><Relationship Id="rId20" Type="http://schemas.openxmlformats.org/officeDocument/2006/relationships/hyperlink" Target="https://www.caisse-epargne.fr/grand-est-europe/votre-banque/nos-engagements/plus-proche-plus-utile/" TargetMode="Externa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slide" Target="slide13.xml"/><Relationship Id="rId10" Type="http://schemas.openxmlformats.org/officeDocument/2006/relationships/image" Target="../media/image9.png"/><Relationship Id="rId19" Type="http://schemas.openxmlformats.org/officeDocument/2006/relationships/slide" Target="slide36.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slide" Target="slide11.xml"/><Relationship Id="rId22"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15.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slide" Target="slide5.xml"/><Relationship Id="rId10" Type="http://schemas.openxmlformats.org/officeDocument/2006/relationships/image" Target="../media/image7.png"/><Relationship Id="rId19" Type="http://schemas.openxmlformats.org/officeDocument/2006/relationships/slide" Target="slide27.xml"/><Relationship Id="rId4" Type="http://schemas.openxmlformats.org/officeDocument/2006/relationships/image" Target="../media/image17.png"/><Relationship Id="rId9" Type="http://schemas.openxmlformats.org/officeDocument/2006/relationships/image" Target="../media/image6.png"/><Relationship Id="rId14" Type="http://schemas.openxmlformats.org/officeDocument/2006/relationships/slide" Target="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12.xml"/><Relationship Id="rId18" Type="http://schemas.openxmlformats.org/officeDocument/2006/relationships/slide" Target="slide4.xml"/><Relationship Id="rId3" Type="http://schemas.openxmlformats.org/officeDocument/2006/relationships/image" Target="../media/image19.png"/><Relationship Id="rId21" Type="http://schemas.openxmlformats.org/officeDocument/2006/relationships/slide" Target="slide13.xml"/><Relationship Id="rId7" Type="http://schemas.openxmlformats.org/officeDocument/2006/relationships/image" Target="../media/image5.png"/><Relationship Id="rId12" Type="http://schemas.openxmlformats.org/officeDocument/2006/relationships/slide" Target="slide10.xml"/><Relationship Id="rId17" Type="http://schemas.openxmlformats.org/officeDocument/2006/relationships/image" Target="../media/image10.png"/><Relationship Id="rId2" Type="http://schemas.openxmlformats.org/officeDocument/2006/relationships/image" Target="../media/image18.jpeg"/><Relationship Id="rId16" Type="http://schemas.openxmlformats.org/officeDocument/2006/relationships/image" Target="../media/image9.png"/><Relationship Id="rId20"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6.xml"/><Relationship Id="rId24" Type="http://schemas.openxmlformats.org/officeDocument/2006/relationships/slide" Target="slide37.xml"/><Relationship Id="rId5" Type="http://schemas.openxmlformats.org/officeDocument/2006/relationships/image" Target="../media/image3.png"/><Relationship Id="rId15" Type="http://schemas.openxmlformats.org/officeDocument/2006/relationships/slide" Target="slide36.xml"/><Relationship Id="rId23" Type="http://schemas.openxmlformats.org/officeDocument/2006/relationships/slide" Target="slide27.xml"/><Relationship Id="rId10" Type="http://schemas.openxmlformats.org/officeDocument/2006/relationships/image" Target="../media/image8.png"/><Relationship Id="rId19" Type="http://schemas.openxmlformats.org/officeDocument/2006/relationships/slide" Target="slide5.xml"/><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slide" Target="slide34.xml"/><Relationship Id="rId22" Type="http://schemas.openxmlformats.org/officeDocument/2006/relationships/slide" Target="slide21.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png"/><Relationship Id="rId18" Type="http://schemas.openxmlformats.org/officeDocument/2006/relationships/image" Target="../media/image10.png"/><Relationship Id="rId26" Type="http://schemas.openxmlformats.org/officeDocument/2006/relationships/slide" Target="slide36.xml"/><Relationship Id="rId3" Type="http://schemas.openxmlformats.org/officeDocument/2006/relationships/image" Target="../media/image20.jpeg"/><Relationship Id="rId21" Type="http://schemas.openxmlformats.org/officeDocument/2006/relationships/slide" Target="slide11.xml"/><Relationship Id="rId7" Type="http://schemas.openxmlformats.org/officeDocument/2006/relationships/image" Target="../media/image4.png"/><Relationship Id="rId12" Type="http://schemas.openxmlformats.org/officeDocument/2006/relationships/image" Target="../media/image2.png"/><Relationship Id="rId17" Type="http://schemas.openxmlformats.org/officeDocument/2006/relationships/image" Target="../media/image9.png"/><Relationship Id="rId25" Type="http://schemas.openxmlformats.org/officeDocument/2006/relationships/slide" Target="slide37.xml"/><Relationship Id="rId2" Type="http://schemas.openxmlformats.org/officeDocument/2006/relationships/image" Target="../media/image19.png"/><Relationship Id="rId16" Type="http://schemas.openxmlformats.org/officeDocument/2006/relationships/slide" Target="slide9.xml"/><Relationship Id="rId20"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8.png"/><Relationship Id="rId24" Type="http://schemas.openxmlformats.org/officeDocument/2006/relationships/slide" Target="slide27.xml"/><Relationship Id="rId5" Type="http://schemas.openxmlformats.org/officeDocument/2006/relationships/image" Target="../media/image22.png"/><Relationship Id="rId15" Type="http://schemas.openxmlformats.org/officeDocument/2006/relationships/slide" Target="slide8.xml"/><Relationship Id="rId23" Type="http://schemas.openxmlformats.org/officeDocument/2006/relationships/slide" Target="slide21.xml"/><Relationship Id="rId10" Type="http://schemas.openxmlformats.org/officeDocument/2006/relationships/image" Target="../media/image7.png"/><Relationship Id="rId19" Type="http://schemas.openxmlformats.org/officeDocument/2006/relationships/slide" Target="slide4.xml"/><Relationship Id="rId4" Type="http://schemas.openxmlformats.org/officeDocument/2006/relationships/image" Target="../media/image21.png"/><Relationship Id="rId9" Type="http://schemas.openxmlformats.org/officeDocument/2006/relationships/image" Target="../media/image6.png"/><Relationship Id="rId14" Type="http://schemas.openxmlformats.org/officeDocument/2006/relationships/slide" Target="slide7.xml"/><Relationship Id="rId22" Type="http://schemas.openxmlformats.org/officeDocument/2006/relationships/slide" Target="slide13.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25.jpeg"/><Relationship Id="rId7" Type="http://schemas.openxmlformats.org/officeDocument/2006/relationships/image" Target="../media/image7.png"/><Relationship Id="rId12" Type="http://schemas.openxmlformats.org/officeDocument/2006/relationships/image" Target="../media/image10.png"/><Relationship Id="rId17" Type="http://schemas.openxmlformats.org/officeDocument/2006/relationships/slide" Target="slide21.xml"/><Relationship Id="rId2" Type="http://schemas.openxmlformats.org/officeDocument/2006/relationships/image" Target="../media/image24.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5" Type="http://schemas.openxmlformats.org/officeDocument/2006/relationships/slide" Target="slide11.xml"/><Relationship Id="rId10" Type="http://schemas.openxmlformats.org/officeDocument/2006/relationships/image" Target="../media/image3.png"/><Relationship Id="rId19" Type="http://schemas.openxmlformats.org/officeDocument/2006/relationships/slide" Target="slide3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27.jpeg"/><Relationship Id="rId21" Type="http://schemas.openxmlformats.org/officeDocument/2006/relationships/slide" Target="slide36.xml"/><Relationship Id="rId7" Type="http://schemas.openxmlformats.org/officeDocument/2006/relationships/image" Target="../media/image6.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2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4.png"/><Relationship Id="rId15" Type="http://schemas.openxmlformats.org/officeDocument/2006/relationships/slide" Target="slide5.xml"/><Relationship Id="rId10" Type="http://schemas.openxmlformats.org/officeDocument/2006/relationships/image" Target="../media/image2.png"/><Relationship Id="rId19" Type="http://schemas.openxmlformats.org/officeDocument/2006/relationships/slide" Target="slide27.xml"/><Relationship Id="rId4" Type="http://schemas.openxmlformats.org/officeDocument/2006/relationships/image" Target="../media/image28.png"/><Relationship Id="rId9" Type="http://schemas.openxmlformats.org/officeDocument/2006/relationships/image" Target="../media/image8.png"/><Relationship Id="rId14" Type="http://schemas.openxmlformats.org/officeDocument/2006/relationships/slide" Target="slide4.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28.png"/><Relationship Id="rId21" Type="http://schemas.openxmlformats.org/officeDocument/2006/relationships/slide" Target="slide37.xml"/><Relationship Id="rId7" Type="http://schemas.openxmlformats.org/officeDocument/2006/relationships/image" Target="../media/image6.png"/><Relationship Id="rId12" Type="http://schemas.openxmlformats.org/officeDocument/2006/relationships/image" Target="../media/image3.png"/><Relationship Id="rId17" Type="http://schemas.openxmlformats.org/officeDocument/2006/relationships/slide" Target="slide11.xml"/><Relationship Id="rId2" Type="http://schemas.openxmlformats.org/officeDocument/2006/relationships/image" Target="../media/image29.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png"/><Relationship Id="rId5" Type="http://schemas.openxmlformats.org/officeDocument/2006/relationships/image" Target="../media/image4.png"/><Relationship Id="rId15" Type="http://schemas.openxmlformats.org/officeDocument/2006/relationships/slide" Target="slide4.xml"/><Relationship Id="rId10" Type="http://schemas.openxmlformats.org/officeDocument/2006/relationships/hyperlink" Target="https://www.un.org/sustainabledevelopment/fr/objectifs-de-developpement-durable/" TargetMode="External"/><Relationship Id="rId19" Type="http://schemas.openxmlformats.org/officeDocument/2006/relationships/slide" Target="slide21.xml"/><Relationship Id="rId4" Type="http://schemas.openxmlformats.org/officeDocument/2006/relationships/image" Target="../media/image30.jpeg"/><Relationship Id="rId9" Type="http://schemas.openxmlformats.org/officeDocument/2006/relationships/image" Target="../media/image8.png"/><Relationship Id="rId14" Type="http://schemas.openxmlformats.org/officeDocument/2006/relationships/image" Target="../media/image10.png"/><Relationship Id="rId22" Type="http://schemas.openxmlformats.org/officeDocument/2006/relationships/slide" Target="slide36.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31.jpeg"/><Relationship Id="rId7" Type="http://schemas.openxmlformats.org/officeDocument/2006/relationships/image" Target="../media/image7.png"/><Relationship Id="rId12" Type="http://schemas.openxmlformats.org/officeDocument/2006/relationships/image" Target="../media/image10.png"/><Relationship Id="rId17" Type="http://schemas.openxmlformats.org/officeDocument/2006/relationships/slide" Target="slide21.xml"/><Relationship Id="rId2" Type="http://schemas.openxmlformats.org/officeDocument/2006/relationships/image" Target="../media/image19.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5" Type="http://schemas.openxmlformats.org/officeDocument/2006/relationships/slide" Target="slide11.xml"/><Relationship Id="rId10" Type="http://schemas.openxmlformats.org/officeDocument/2006/relationships/image" Target="../media/image3.png"/><Relationship Id="rId19" Type="http://schemas.openxmlformats.org/officeDocument/2006/relationships/slide" Target="slide3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png"/><Relationship Id="rId18" Type="http://schemas.openxmlformats.org/officeDocument/2006/relationships/slide" Target="slide11.xml"/><Relationship Id="rId26" Type="http://schemas.openxmlformats.org/officeDocument/2006/relationships/image" Target="../media/image13.png"/><Relationship Id="rId3" Type="http://schemas.openxmlformats.org/officeDocument/2006/relationships/image" Target="../media/image33.png"/><Relationship Id="rId21" Type="http://schemas.openxmlformats.org/officeDocument/2006/relationships/slide" Target="slide27.xml"/><Relationship Id="rId7" Type="http://schemas.openxmlformats.org/officeDocument/2006/relationships/image" Target="../media/image4.png"/><Relationship Id="rId12" Type="http://schemas.openxmlformats.org/officeDocument/2006/relationships/image" Target="../media/image2.png"/><Relationship Id="rId17" Type="http://schemas.openxmlformats.org/officeDocument/2006/relationships/slide" Target="slide5.xml"/><Relationship Id="rId25" Type="http://schemas.openxmlformats.org/officeDocument/2006/relationships/slide" Target="slide76.xml"/><Relationship Id="rId2" Type="http://schemas.openxmlformats.org/officeDocument/2006/relationships/image" Target="../media/image32.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8.png"/><Relationship Id="rId24" Type="http://schemas.openxmlformats.org/officeDocument/2006/relationships/image" Target="../media/image34.png"/><Relationship Id="rId5" Type="http://schemas.openxmlformats.org/officeDocument/2006/relationships/image" Target="../media/image16.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image" Target="../media/image7.png"/><Relationship Id="rId19" Type="http://schemas.openxmlformats.org/officeDocument/2006/relationships/slide" Target="slide13.xml"/><Relationship Id="rId4" Type="http://schemas.openxmlformats.org/officeDocument/2006/relationships/image" Target="../media/image15.png"/><Relationship Id="rId9" Type="http://schemas.openxmlformats.org/officeDocument/2006/relationships/image" Target="../media/image6.png"/><Relationship Id="rId14" Type="http://schemas.openxmlformats.org/officeDocument/2006/relationships/image" Target="../media/image9.png"/><Relationship Id="rId22" Type="http://schemas.openxmlformats.org/officeDocument/2006/relationships/slide" Target="slide37.xml"/><Relationship Id="rId27" Type="http://schemas.openxmlformats.org/officeDocument/2006/relationships/image" Target="../media/image14.sv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png"/><Relationship Id="rId18" Type="http://schemas.openxmlformats.org/officeDocument/2006/relationships/image" Target="../media/image10.png"/><Relationship Id="rId3" Type="http://schemas.openxmlformats.org/officeDocument/2006/relationships/image" Target="../media/image19.png"/><Relationship Id="rId21" Type="http://schemas.openxmlformats.org/officeDocument/2006/relationships/slide" Target="slide11.xml"/><Relationship Id="rId7" Type="http://schemas.openxmlformats.org/officeDocument/2006/relationships/image" Target="../media/image4.png"/><Relationship Id="rId12" Type="http://schemas.openxmlformats.org/officeDocument/2006/relationships/image" Target="../media/image2.png"/><Relationship Id="rId17" Type="http://schemas.openxmlformats.org/officeDocument/2006/relationships/image" Target="../media/image9.png"/><Relationship Id="rId2" Type="http://schemas.openxmlformats.org/officeDocument/2006/relationships/image" Target="../media/image35.jpeg"/><Relationship Id="rId16" Type="http://schemas.openxmlformats.org/officeDocument/2006/relationships/slide" Target="slide27.xml"/><Relationship Id="rId20"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8.png"/><Relationship Id="rId5" Type="http://schemas.openxmlformats.org/officeDocument/2006/relationships/image" Target="../media/image15.png"/><Relationship Id="rId15" Type="http://schemas.openxmlformats.org/officeDocument/2006/relationships/slide" Target="slide21.xml"/><Relationship Id="rId23" Type="http://schemas.openxmlformats.org/officeDocument/2006/relationships/slide" Target="slide36.xml"/><Relationship Id="rId10" Type="http://schemas.openxmlformats.org/officeDocument/2006/relationships/image" Target="../media/image7.png"/><Relationship Id="rId19" Type="http://schemas.openxmlformats.org/officeDocument/2006/relationships/slide" Target="slide4.xml"/><Relationship Id="rId4" Type="http://schemas.openxmlformats.org/officeDocument/2006/relationships/image" Target="../media/image17.png"/><Relationship Id="rId9" Type="http://schemas.openxmlformats.org/officeDocument/2006/relationships/image" Target="../media/image6.png"/><Relationship Id="rId14" Type="http://schemas.openxmlformats.org/officeDocument/2006/relationships/slide" Target="slide13.xml"/><Relationship Id="rId22" Type="http://schemas.openxmlformats.org/officeDocument/2006/relationships/slide" Target="slide37.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37.jpe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4.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3.png"/><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2.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16.png"/><Relationship Id="rId14" Type="http://schemas.openxmlformats.org/officeDocument/2006/relationships/image" Target="../media/image10.png"/><Relationship Id="rId22" Type="http://schemas.openxmlformats.org/officeDocument/2006/relationships/slide" Target="slide36.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0.png"/><Relationship Id="rId18" Type="http://schemas.openxmlformats.org/officeDocument/2006/relationships/slide" Target="slide19.xml"/><Relationship Id="rId26"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image" Target="../media/image10.png"/><Relationship Id="rId7" Type="http://schemas.openxmlformats.org/officeDocument/2006/relationships/image" Target="../media/image7.png"/><Relationship Id="rId12" Type="http://schemas.openxmlformats.org/officeDocument/2006/relationships/image" Target="../media/image39.png"/><Relationship Id="rId17" Type="http://schemas.openxmlformats.org/officeDocument/2006/relationships/slide" Target="slide17.xml"/><Relationship Id="rId25"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5.xml"/><Relationship Id="rId20" Type="http://schemas.openxmlformats.org/officeDocument/2006/relationships/image" Target="../media/image9.png"/><Relationship Id="rId29" Type="http://schemas.openxmlformats.org/officeDocument/2006/relationships/slide" Target="slide36.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38.png"/><Relationship Id="rId24" Type="http://schemas.openxmlformats.org/officeDocument/2006/relationships/slide" Target="slide11.xml"/><Relationship Id="rId5" Type="http://schemas.openxmlformats.org/officeDocument/2006/relationships/image" Target="../media/image5.png"/><Relationship Id="rId15" Type="http://schemas.openxmlformats.org/officeDocument/2006/relationships/image" Target="../media/image41.png"/><Relationship Id="rId23" Type="http://schemas.openxmlformats.org/officeDocument/2006/relationships/slide" Target="slide5.xml"/><Relationship Id="rId28" Type="http://schemas.openxmlformats.org/officeDocument/2006/relationships/slide" Target="slide37.xml"/><Relationship Id="rId10" Type="http://schemas.openxmlformats.org/officeDocument/2006/relationships/image" Target="../media/image3.png"/><Relationship Id="rId19" Type="http://schemas.openxmlformats.org/officeDocument/2006/relationships/slide" Target="slide20.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38.xml"/><Relationship Id="rId22" Type="http://schemas.openxmlformats.org/officeDocument/2006/relationships/slide" Target="slide4.xml"/><Relationship Id="rId27" Type="http://schemas.openxmlformats.org/officeDocument/2006/relationships/slide" Target="slide27.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17.xml"/><Relationship Id="rId18" Type="http://schemas.openxmlformats.org/officeDocument/2006/relationships/slide" Target="slide20.xml"/><Relationship Id="rId26" Type="http://schemas.openxmlformats.org/officeDocument/2006/relationships/slide" Target="slide27.xml"/><Relationship Id="rId3" Type="http://schemas.openxmlformats.org/officeDocument/2006/relationships/image" Target="../media/image16.png"/><Relationship Id="rId21" Type="http://schemas.openxmlformats.org/officeDocument/2006/relationships/slide" Target="slide4.xml"/><Relationship Id="rId7" Type="http://schemas.openxmlformats.org/officeDocument/2006/relationships/image" Target="../media/image7.png"/><Relationship Id="rId12" Type="http://schemas.openxmlformats.org/officeDocument/2006/relationships/image" Target="../media/image3.png"/><Relationship Id="rId17" Type="http://schemas.openxmlformats.org/officeDocument/2006/relationships/slide" Target="slide19.xml"/><Relationship Id="rId25" Type="http://schemas.openxmlformats.org/officeDocument/2006/relationships/slide" Target="slide21.xml"/><Relationship Id="rId2" Type="http://schemas.openxmlformats.org/officeDocument/2006/relationships/image" Target="../media/image36.png"/><Relationship Id="rId16" Type="http://schemas.openxmlformats.org/officeDocument/2006/relationships/slide" Target="slide14.xml"/><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png"/><Relationship Id="rId24" Type="http://schemas.openxmlformats.org/officeDocument/2006/relationships/slide" Target="slide13.xml"/><Relationship Id="rId5" Type="http://schemas.openxmlformats.org/officeDocument/2006/relationships/image" Target="../media/image5.png"/><Relationship Id="rId15" Type="http://schemas.openxmlformats.org/officeDocument/2006/relationships/slide" Target="slide16.xml"/><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43.png"/><Relationship Id="rId19"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42.png"/><Relationship Id="rId14" Type="http://schemas.openxmlformats.org/officeDocument/2006/relationships/image" Target="../media/image41.png"/><Relationship Id="rId22" Type="http://schemas.openxmlformats.org/officeDocument/2006/relationships/slide" Target="slide5.xml"/><Relationship Id="rId27" Type="http://schemas.openxmlformats.org/officeDocument/2006/relationships/slide" Target="slide37.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39.xml"/><Relationship Id="rId18" Type="http://schemas.openxmlformats.org/officeDocument/2006/relationships/slide" Target="slide42.xml"/><Relationship Id="rId26" Type="http://schemas.openxmlformats.org/officeDocument/2006/relationships/image" Target="../media/image9.png"/><Relationship Id="rId3" Type="http://schemas.openxmlformats.org/officeDocument/2006/relationships/image" Target="../media/image16.png"/><Relationship Id="rId21" Type="http://schemas.openxmlformats.org/officeDocument/2006/relationships/image" Target="../media/image49.png"/><Relationship Id="rId34" Type="http://schemas.openxmlformats.org/officeDocument/2006/relationships/slide" Target="slide37.xml"/><Relationship Id="rId7" Type="http://schemas.openxmlformats.org/officeDocument/2006/relationships/image" Target="../media/image7.png"/><Relationship Id="rId12" Type="http://schemas.openxmlformats.org/officeDocument/2006/relationships/image" Target="../media/image45.png"/><Relationship Id="rId17" Type="http://schemas.openxmlformats.org/officeDocument/2006/relationships/slide" Target="slide41.xml"/><Relationship Id="rId25" Type="http://schemas.openxmlformats.org/officeDocument/2006/relationships/slide" Target="slide20.xml"/><Relationship Id="rId33" Type="http://schemas.openxmlformats.org/officeDocument/2006/relationships/slide" Target="slide27.xml"/><Relationship Id="rId2" Type="http://schemas.openxmlformats.org/officeDocument/2006/relationships/image" Target="../media/image36.png"/><Relationship Id="rId16" Type="http://schemas.openxmlformats.org/officeDocument/2006/relationships/slide" Target="slide40.xml"/><Relationship Id="rId20" Type="http://schemas.openxmlformats.org/officeDocument/2006/relationships/image" Target="../media/image48.png"/><Relationship Id="rId29"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3.png"/><Relationship Id="rId24" Type="http://schemas.openxmlformats.org/officeDocument/2006/relationships/slide" Target="slide19.xml"/><Relationship Id="rId32" Type="http://schemas.openxmlformats.org/officeDocument/2006/relationships/slide" Target="slide21.xml"/><Relationship Id="rId5" Type="http://schemas.openxmlformats.org/officeDocument/2006/relationships/image" Target="../media/image5.png"/><Relationship Id="rId15" Type="http://schemas.openxmlformats.org/officeDocument/2006/relationships/image" Target="../media/image46.png"/><Relationship Id="rId23" Type="http://schemas.openxmlformats.org/officeDocument/2006/relationships/slide" Target="slide17.xml"/><Relationship Id="rId28" Type="http://schemas.openxmlformats.org/officeDocument/2006/relationships/slide" Target="slide4.xml"/><Relationship Id="rId10" Type="http://schemas.openxmlformats.org/officeDocument/2006/relationships/image" Target="../media/image2.png"/><Relationship Id="rId19" Type="http://schemas.openxmlformats.org/officeDocument/2006/relationships/image" Target="../media/image47.png"/><Relationship Id="rId31" Type="http://schemas.openxmlformats.org/officeDocument/2006/relationships/slide" Target="slide13.xml"/><Relationship Id="rId4" Type="http://schemas.openxmlformats.org/officeDocument/2006/relationships/image" Target="../media/image4.png"/><Relationship Id="rId9" Type="http://schemas.openxmlformats.org/officeDocument/2006/relationships/image" Target="../media/image44.png"/><Relationship Id="rId14" Type="http://schemas.openxmlformats.org/officeDocument/2006/relationships/image" Target="../media/image41.png"/><Relationship Id="rId22" Type="http://schemas.openxmlformats.org/officeDocument/2006/relationships/slide" Target="slide14.xml"/><Relationship Id="rId27" Type="http://schemas.openxmlformats.org/officeDocument/2006/relationships/image" Target="../media/image10.png"/><Relationship Id="rId30" Type="http://schemas.openxmlformats.org/officeDocument/2006/relationships/slide" Target="slide11.xml"/><Relationship Id="rId35" Type="http://schemas.openxmlformats.org/officeDocument/2006/relationships/slide" Target="slide36.xml"/></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slide" Target="slide19.xml"/><Relationship Id="rId18" Type="http://schemas.openxmlformats.org/officeDocument/2006/relationships/slide" Target="slide5.xml"/><Relationship Id="rId26" Type="http://schemas.openxmlformats.org/officeDocument/2006/relationships/slide" Target="slide46.xml"/><Relationship Id="rId3" Type="http://schemas.openxmlformats.org/officeDocument/2006/relationships/image" Target="../media/image51.png"/><Relationship Id="rId21" Type="http://schemas.openxmlformats.org/officeDocument/2006/relationships/slide" Target="slide21.xml"/><Relationship Id="rId34" Type="http://schemas.openxmlformats.org/officeDocument/2006/relationships/hyperlink" Target="https://www.cozynergy.com/" TargetMode="External"/><Relationship Id="rId7" Type="http://schemas.openxmlformats.org/officeDocument/2006/relationships/image" Target="../media/image55.png"/><Relationship Id="rId12" Type="http://schemas.openxmlformats.org/officeDocument/2006/relationships/slide" Target="slide15.xml"/><Relationship Id="rId17" Type="http://schemas.openxmlformats.org/officeDocument/2006/relationships/slide" Target="slide4.xml"/><Relationship Id="rId25" Type="http://schemas.openxmlformats.org/officeDocument/2006/relationships/image" Target="../media/image61.png"/><Relationship Id="rId33" Type="http://schemas.openxmlformats.org/officeDocument/2006/relationships/image" Target="../media/image65.png"/><Relationship Id="rId2" Type="http://schemas.openxmlformats.org/officeDocument/2006/relationships/image" Target="../media/image50.png"/><Relationship Id="rId16" Type="http://schemas.openxmlformats.org/officeDocument/2006/relationships/image" Target="../media/image60.png"/><Relationship Id="rId20" Type="http://schemas.openxmlformats.org/officeDocument/2006/relationships/slide" Target="slide13.xml"/><Relationship Id="rId29"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slide" Target="slide14.xml"/><Relationship Id="rId24" Type="http://schemas.openxmlformats.org/officeDocument/2006/relationships/slide" Target="slide36.xml"/><Relationship Id="rId32" Type="http://schemas.openxmlformats.org/officeDocument/2006/relationships/image" Target="../media/image64.png"/><Relationship Id="rId37" Type="http://schemas.openxmlformats.org/officeDocument/2006/relationships/image" Target="../media/image66.png"/><Relationship Id="rId5" Type="http://schemas.openxmlformats.org/officeDocument/2006/relationships/image" Target="../media/image53.png"/><Relationship Id="rId15" Type="http://schemas.openxmlformats.org/officeDocument/2006/relationships/image" Target="../media/image59.png"/><Relationship Id="rId23" Type="http://schemas.openxmlformats.org/officeDocument/2006/relationships/slide" Target="slide37.xml"/><Relationship Id="rId28" Type="http://schemas.openxmlformats.org/officeDocument/2006/relationships/image" Target="../media/image62.png"/><Relationship Id="rId36" Type="http://schemas.openxmlformats.org/officeDocument/2006/relationships/hyperlink" Target="mailto:MARLET%20Alain%20[CEGEE]%20%3calain.marlet@cegee.caisse-epargne.fr%3e?subject=Contact%20OKTAVE" TargetMode="External"/><Relationship Id="rId10" Type="http://schemas.openxmlformats.org/officeDocument/2006/relationships/image" Target="../media/image58.png"/><Relationship Id="rId19" Type="http://schemas.openxmlformats.org/officeDocument/2006/relationships/slide" Target="slide11.xml"/><Relationship Id="rId31" Type="http://schemas.openxmlformats.org/officeDocument/2006/relationships/hyperlink" Target="https://www.cozynergy.com/conseiller-caisse-epargne/cegee" TargetMode="External"/><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slide" Target="slide20.xml"/><Relationship Id="rId22" Type="http://schemas.openxmlformats.org/officeDocument/2006/relationships/slide" Target="slide27.xml"/><Relationship Id="rId27" Type="http://schemas.openxmlformats.org/officeDocument/2006/relationships/slide" Target="slide45.xml"/><Relationship Id="rId30" Type="http://schemas.openxmlformats.org/officeDocument/2006/relationships/slide" Target="slide44.xml"/><Relationship Id="rId35" Type="http://schemas.openxmlformats.org/officeDocument/2006/relationships/hyperlink" Target="https://www.oktave.fr/"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67.png"/><Relationship Id="rId18" Type="http://schemas.openxmlformats.org/officeDocument/2006/relationships/image" Target="../media/image9.png"/><Relationship Id="rId26" Type="http://schemas.openxmlformats.org/officeDocument/2006/relationships/slide" Target="slide37.xml"/><Relationship Id="rId3" Type="http://schemas.openxmlformats.org/officeDocument/2006/relationships/image" Target="../media/image16.png"/><Relationship Id="rId21" Type="http://schemas.openxmlformats.org/officeDocument/2006/relationships/slide" Target="slide5.xml"/><Relationship Id="rId7" Type="http://schemas.openxmlformats.org/officeDocument/2006/relationships/image" Target="../media/image7.png"/><Relationship Id="rId12" Type="http://schemas.openxmlformats.org/officeDocument/2006/relationships/slide" Target="slide43.xml"/><Relationship Id="rId17" Type="http://schemas.openxmlformats.org/officeDocument/2006/relationships/slide" Target="slide20.xml"/><Relationship Id="rId25" Type="http://schemas.openxmlformats.org/officeDocument/2006/relationships/slide" Target="slide27.xml"/><Relationship Id="rId2" Type="http://schemas.openxmlformats.org/officeDocument/2006/relationships/image" Target="../media/image36.png"/><Relationship Id="rId16" Type="http://schemas.openxmlformats.org/officeDocument/2006/relationships/slide" Target="slide19.xml"/><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france-renov.gouv.fr/" TargetMode="External"/><Relationship Id="rId24" Type="http://schemas.openxmlformats.org/officeDocument/2006/relationships/slide" Target="slide21.xml"/><Relationship Id="rId5" Type="http://schemas.openxmlformats.org/officeDocument/2006/relationships/image" Target="../media/image5.png"/><Relationship Id="rId15" Type="http://schemas.openxmlformats.org/officeDocument/2006/relationships/slide" Target="slide15.xml"/><Relationship Id="rId23" Type="http://schemas.openxmlformats.org/officeDocument/2006/relationships/slide" Target="slide13.xml"/><Relationship Id="rId28" Type="http://schemas.openxmlformats.org/officeDocument/2006/relationships/comments" Target="../comments/comment1.xml"/><Relationship Id="rId10" Type="http://schemas.openxmlformats.org/officeDocument/2006/relationships/image" Target="../media/image3.png"/><Relationship Id="rId19"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14.xml"/><Relationship Id="rId22" Type="http://schemas.openxmlformats.org/officeDocument/2006/relationships/slide" Target="slide11.xml"/><Relationship Id="rId27" Type="http://schemas.openxmlformats.org/officeDocument/2006/relationships/slide" Target="slide36.xml"/></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1.png"/><Relationship Id="rId18" Type="http://schemas.openxmlformats.org/officeDocument/2006/relationships/slide" Target="slide58.xml"/><Relationship Id="rId26" Type="http://schemas.openxmlformats.org/officeDocument/2006/relationships/slide" Target="slide4.xml"/><Relationship Id="rId3" Type="http://schemas.openxmlformats.org/officeDocument/2006/relationships/image" Target="../media/image16.png"/><Relationship Id="rId21" Type="http://schemas.openxmlformats.org/officeDocument/2006/relationships/slide" Target="slide15.xml"/><Relationship Id="rId7" Type="http://schemas.openxmlformats.org/officeDocument/2006/relationships/image" Target="../media/image7.png"/><Relationship Id="rId12" Type="http://schemas.openxmlformats.org/officeDocument/2006/relationships/slide" Target="slide56.xml"/><Relationship Id="rId17" Type="http://schemas.openxmlformats.org/officeDocument/2006/relationships/slide" Target="slide54.xml"/><Relationship Id="rId25" Type="http://schemas.openxmlformats.org/officeDocument/2006/relationships/image" Target="../media/image10.png"/><Relationship Id="rId33" Type="http://schemas.openxmlformats.org/officeDocument/2006/relationships/slide" Target="slide36.xml"/><Relationship Id="rId2" Type="http://schemas.openxmlformats.org/officeDocument/2006/relationships/image" Target="../media/image36.png"/><Relationship Id="rId16" Type="http://schemas.openxmlformats.org/officeDocument/2006/relationships/slide" Target="slide57.xml"/><Relationship Id="rId20" Type="http://schemas.openxmlformats.org/officeDocument/2006/relationships/slide" Target="slide14.xml"/><Relationship Id="rId29"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38.png"/><Relationship Id="rId24" Type="http://schemas.openxmlformats.org/officeDocument/2006/relationships/image" Target="../media/image9.png"/><Relationship Id="rId32" Type="http://schemas.openxmlformats.org/officeDocument/2006/relationships/slide" Target="slide37.xml"/><Relationship Id="rId5" Type="http://schemas.openxmlformats.org/officeDocument/2006/relationships/image" Target="../media/image5.png"/><Relationship Id="rId15" Type="http://schemas.openxmlformats.org/officeDocument/2006/relationships/slide" Target="slide55.xml"/><Relationship Id="rId23" Type="http://schemas.openxmlformats.org/officeDocument/2006/relationships/slide" Target="slide20.xml"/><Relationship Id="rId28" Type="http://schemas.openxmlformats.org/officeDocument/2006/relationships/slide" Target="slide11.xml"/><Relationship Id="rId10" Type="http://schemas.openxmlformats.org/officeDocument/2006/relationships/image" Target="../media/image3.png"/><Relationship Id="rId19" Type="http://schemas.openxmlformats.org/officeDocument/2006/relationships/image" Target="../media/image44.png"/><Relationship Id="rId31"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68.png"/><Relationship Id="rId22" Type="http://schemas.openxmlformats.org/officeDocument/2006/relationships/slide" Target="slide17.xml"/><Relationship Id="rId27" Type="http://schemas.openxmlformats.org/officeDocument/2006/relationships/slide" Target="slide5.xml"/><Relationship Id="rId30" Type="http://schemas.openxmlformats.org/officeDocument/2006/relationships/slide" Target="slide21.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70.png"/><Relationship Id="rId18" Type="http://schemas.openxmlformats.org/officeDocument/2006/relationships/hyperlink" Target="https://www.anah.fr/" TargetMode="External"/><Relationship Id="rId26" Type="http://schemas.openxmlformats.org/officeDocument/2006/relationships/slide" Target="slide14.xml"/><Relationship Id="rId39" Type="http://schemas.openxmlformats.org/officeDocument/2006/relationships/slide" Target="slide36.xml"/><Relationship Id="rId3" Type="http://schemas.openxmlformats.org/officeDocument/2006/relationships/image" Target="../media/image16.png"/><Relationship Id="rId21" Type="http://schemas.openxmlformats.org/officeDocument/2006/relationships/image" Target="../media/image72.png"/><Relationship Id="rId34" Type="http://schemas.openxmlformats.org/officeDocument/2006/relationships/slide" Target="slide11.xml"/><Relationship Id="rId7" Type="http://schemas.openxmlformats.org/officeDocument/2006/relationships/image" Target="../media/image7.png"/><Relationship Id="rId12" Type="http://schemas.openxmlformats.org/officeDocument/2006/relationships/hyperlink" Target="https://www.ecologie.gouv.fr/nouvelles-lecologie-inscrivez-vous" TargetMode="External"/><Relationship Id="rId17" Type="http://schemas.openxmlformats.org/officeDocument/2006/relationships/image" Target="../media/image67.png"/><Relationship Id="rId25" Type="http://schemas.openxmlformats.org/officeDocument/2006/relationships/image" Target="../media/image74.png"/><Relationship Id="rId33" Type="http://schemas.openxmlformats.org/officeDocument/2006/relationships/slide" Target="slide5.xml"/><Relationship Id="rId38" Type="http://schemas.openxmlformats.org/officeDocument/2006/relationships/slide" Target="slide37.xml"/><Relationship Id="rId2" Type="http://schemas.openxmlformats.org/officeDocument/2006/relationships/image" Target="../media/image36.png"/><Relationship Id="rId16" Type="http://schemas.openxmlformats.org/officeDocument/2006/relationships/hyperlink" Target="https://france-renov.gouv.fr/" TargetMode="External"/><Relationship Id="rId20" Type="http://schemas.openxmlformats.org/officeDocument/2006/relationships/hyperlink" Target="https://www.ecologie.gouv.fr/" TargetMode="External"/><Relationship Id="rId29"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69.png"/><Relationship Id="rId24" Type="http://schemas.openxmlformats.org/officeDocument/2006/relationships/hyperlink" Target="https://www.anil.org/" TargetMode="External"/><Relationship Id="rId32" Type="http://schemas.openxmlformats.org/officeDocument/2006/relationships/slide" Target="slide4.xml"/><Relationship Id="rId37" Type="http://schemas.openxmlformats.org/officeDocument/2006/relationships/slide" Target="slide27.xml"/><Relationship Id="rId40" Type="http://schemas.openxmlformats.org/officeDocument/2006/relationships/image" Target="../media/image75.png"/><Relationship Id="rId5" Type="http://schemas.openxmlformats.org/officeDocument/2006/relationships/image" Target="../media/image5.png"/><Relationship Id="rId15" Type="http://schemas.openxmlformats.org/officeDocument/2006/relationships/hyperlink" Target="https://agirpourlatransition.ademe.fr/particuliers/decouvrez-publications-podcasts" TargetMode="External"/><Relationship Id="rId23" Type="http://schemas.openxmlformats.org/officeDocument/2006/relationships/image" Target="../media/image73.jpeg"/><Relationship Id="rId28" Type="http://schemas.openxmlformats.org/officeDocument/2006/relationships/slide" Target="slide17.xml"/><Relationship Id="rId36" Type="http://schemas.openxmlformats.org/officeDocument/2006/relationships/slide" Target="slide21.xml"/><Relationship Id="rId10" Type="http://schemas.openxmlformats.org/officeDocument/2006/relationships/image" Target="../media/image3.png"/><Relationship Id="rId19" Type="http://schemas.openxmlformats.org/officeDocument/2006/relationships/image" Target="../media/image71.jpeg"/><Relationship Id="rId31"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hyperlink" Target="https://france-renov.gouv.fr/guide-aides-financieres-2024" TargetMode="External"/><Relationship Id="rId22" Type="http://schemas.openxmlformats.org/officeDocument/2006/relationships/hyperlink" Target="https://www.ademe.fr/" TargetMode="External"/><Relationship Id="rId27" Type="http://schemas.openxmlformats.org/officeDocument/2006/relationships/slide" Target="slide15.xml"/><Relationship Id="rId30" Type="http://schemas.openxmlformats.org/officeDocument/2006/relationships/image" Target="../media/image9.png"/><Relationship Id="rId35" Type="http://schemas.openxmlformats.org/officeDocument/2006/relationships/slide" Target="slide13.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77.jpe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22.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3.png"/><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2.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15.png"/><Relationship Id="rId14" Type="http://schemas.openxmlformats.org/officeDocument/2006/relationships/image" Target="../media/image10.png"/><Relationship Id="rId22" Type="http://schemas.openxmlformats.org/officeDocument/2006/relationships/slide" Target="slide36.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39.png"/><Relationship Id="rId18" Type="http://schemas.openxmlformats.org/officeDocument/2006/relationships/image" Target="../media/image9.png"/><Relationship Id="rId26" Type="http://schemas.openxmlformats.org/officeDocument/2006/relationships/slide" Target="slide37.xml"/><Relationship Id="rId3" Type="http://schemas.openxmlformats.org/officeDocument/2006/relationships/image" Target="../media/image4.png"/><Relationship Id="rId21" Type="http://schemas.openxmlformats.org/officeDocument/2006/relationships/slide" Target="slide5.xml"/><Relationship Id="rId7" Type="http://schemas.openxmlformats.org/officeDocument/2006/relationships/image" Target="../media/image8.png"/><Relationship Id="rId12" Type="http://schemas.openxmlformats.org/officeDocument/2006/relationships/image" Target="../media/image38.png"/><Relationship Id="rId17" Type="http://schemas.openxmlformats.org/officeDocument/2006/relationships/slide" Target="slide26.xml"/><Relationship Id="rId25" Type="http://schemas.openxmlformats.org/officeDocument/2006/relationships/slide" Target="slide27.xml"/><Relationship Id="rId2" Type="http://schemas.openxmlformats.org/officeDocument/2006/relationships/image" Target="../media/image78.png"/><Relationship Id="rId16" Type="http://schemas.openxmlformats.org/officeDocument/2006/relationships/slide" Target="slide25.xml"/><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40.png"/><Relationship Id="rId24" Type="http://schemas.openxmlformats.org/officeDocument/2006/relationships/slide" Target="slide21.xml"/><Relationship Id="rId5" Type="http://schemas.openxmlformats.org/officeDocument/2006/relationships/image" Target="../media/image6.png"/><Relationship Id="rId15" Type="http://schemas.openxmlformats.org/officeDocument/2006/relationships/slide" Target="slide24.xml"/><Relationship Id="rId23" Type="http://schemas.openxmlformats.org/officeDocument/2006/relationships/slide" Target="slide13.xml"/><Relationship Id="rId10" Type="http://schemas.openxmlformats.org/officeDocument/2006/relationships/image" Target="../media/image15.png"/><Relationship Id="rId19"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23.xml"/><Relationship Id="rId22" Type="http://schemas.openxmlformats.org/officeDocument/2006/relationships/slide" Target="slide11.xml"/><Relationship Id="rId27" Type="http://schemas.openxmlformats.org/officeDocument/2006/relationships/slide" Target="slide36.xml"/></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60.xml"/><Relationship Id="rId18" Type="http://schemas.openxmlformats.org/officeDocument/2006/relationships/slide" Target="slide25.xml"/><Relationship Id="rId26" Type="http://schemas.openxmlformats.org/officeDocument/2006/relationships/slide" Target="slide13.xml"/><Relationship Id="rId3" Type="http://schemas.openxmlformats.org/officeDocument/2006/relationships/image" Target="../media/image4.png"/><Relationship Id="rId21" Type="http://schemas.openxmlformats.org/officeDocument/2006/relationships/image" Target="../media/image9.png"/><Relationship Id="rId7" Type="http://schemas.openxmlformats.org/officeDocument/2006/relationships/image" Target="../media/image8.png"/><Relationship Id="rId12" Type="http://schemas.openxmlformats.org/officeDocument/2006/relationships/image" Target="../media/image44.png"/><Relationship Id="rId17" Type="http://schemas.openxmlformats.org/officeDocument/2006/relationships/slide" Target="slide24.xml"/><Relationship Id="rId25" Type="http://schemas.openxmlformats.org/officeDocument/2006/relationships/slide" Target="slide11.xml"/><Relationship Id="rId2" Type="http://schemas.openxmlformats.org/officeDocument/2006/relationships/image" Target="../media/image78.png"/><Relationship Id="rId16" Type="http://schemas.openxmlformats.org/officeDocument/2006/relationships/slide" Target="slide62.xml"/><Relationship Id="rId20" Type="http://schemas.openxmlformats.org/officeDocument/2006/relationships/slide" Target="slide22.xml"/><Relationship Id="rId29"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8.png"/><Relationship Id="rId24" Type="http://schemas.openxmlformats.org/officeDocument/2006/relationships/slide" Target="slide5.xml"/><Relationship Id="rId5" Type="http://schemas.openxmlformats.org/officeDocument/2006/relationships/image" Target="../media/image6.png"/><Relationship Id="rId15" Type="http://schemas.openxmlformats.org/officeDocument/2006/relationships/slide" Target="slide61.xml"/><Relationship Id="rId23" Type="http://schemas.openxmlformats.org/officeDocument/2006/relationships/slide" Target="slide4.xml"/><Relationship Id="rId28" Type="http://schemas.openxmlformats.org/officeDocument/2006/relationships/slide" Target="slide27.xml"/><Relationship Id="rId10" Type="http://schemas.openxmlformats.org/officeDocument/2006/relationships/image" Target="../media/image15.png"/><Relationship Id="rId19" Type="http://schemas.openxmlformats.org/officeDocument/2006/relationships/slide" Target="slide26.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41.png"/><Relationship Id="rId22" Type="http://schemas.openxmlformats.org/officeDocument/2006/relationships/image" Target="../media/image10.png"/><Relationship Id="rId27" Type="http://schemas.openxmlformats.org/officeDocument/2006/relationships/slide" Target="slide21.xml"/><Relationship Id="rId30" Type="http://schemas.openxmlformats.org/officeDocument/2006/relationships/slide" Target="slide36.xml"/></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41.png"/><Relationship Id="rId18" Type="http://schemas.openxmlformats.org/officeDocument/2006/relationships/slide" Target="slide25.xml"/><Relationship Id="rId26" Type="http://schemas.openxmlformats.org/officeDocument/2006/relationships/slide" Target="slide13.xml"/><Relationship Id="rId3" Type="http://schemas.openxmlformats.org/officeDocument/2006/relationships/image" Target="../media/image4.png"/><Relationship Id="rId21" Type="http://schemas.openxmlformats.org/officeDocument/2006/relationships/image" Target="../media/image9.png"/><Relationship Id="rId7" Type="http://schemas.openxmlformats.org/officeDocument/2006/relationships/image" Target="../media/image8.png"/><Relationship Id="rId12" Type="http://schemas.openxmlformats.org/officeDocument/2006/relationships/image" Target="../media/image72.png"/><Relationship Id="rId17" Type="http://schemas.openxmlformats.org/officeDocument/2006/relationships/slide" Target="slide23.xml"/><Relationship Id="rId25" Type="http://schemas.openxmlformats.org/officeDocument/2006/relationships/slide" Target="slide11.xml"/><Relationship Id="rId2" Type="http://schemas.openxmlformats.org/officeDocument/2006/relationships/image" Target="../media/image78.png"/><Relationship Id="rId16" Type="http://schemas.openxmlformats.org/officeDocument/2006/relationships/slide" Target="slide69.xml"/><Relationship Id="rId20" Type="http://schemas.openxmlformats.org/officeDocument/2006/relationships/slide" Target="slide22.xml"/><Relationship Id="rId29"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hyperlink" Target="https://jechangemavoiture.gouv.fr/jcmv/" TargetMode="External"/><Relationship Id="rId24" Type="http://schemas.openxmlformats.org/officeDocument/2006/relationships/slide" Target="slide5.xml"/><Relationship Id="rId5" Type="http://schemas.openxmlformats.org/officeDocument/2006/relationships/image" Target="../media/image6.png"/><Relationship Id="rId15" Type="http://schemas.openxmlformats.org/officeDocument/2006/relationships/image" Target="../media/image79.png"/><Relationship Id="rId23" Type="http://schemas.openxmlformats.org/officeDocument/2006/relationships/slide" Target="slide4.xml"/><Relationship Id="rId28" Type="http://schemas.openxmlformats.org/officeDocument/2006/relationships/slide" Target="slide27.xml"/><Relationship Id="rId10" Type="http://schemas.openxmlformats.org/officeDocument/2006/relationships/image" Target="../media/image15.png"/><Relationship Id="rId19" Type="http://schemas.openxmlformats.org/officeDocument/2006/relationships/slide" Target="slide26.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hyperlink" Target="https://www.certificat-air.gouv.fr/" TargetMode="External"/><Relationship Id="rId22" Type="http://schemas.openxmlformats.org/officeDocument/2006/relationships/image" Target="../media/image10.png"/><Relationship Id="rId27" Type="http://schemas.openxmlformats.org/officeDocument/2006/relationships/slide" Target="slide21.xml"/><Relationship Id="rId30" Type="http://schemas.openxmlformats.org/officeDocument/2006/relationships/slide" Target="slide36.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26.xml"/><Relationship Id="rId18" Type="http://schemas.openxmlformats.org/officeDocument/2006/relationships/slide" Target="slide5.xml"/><Relationship Id="rId26" Type="http://schemas.openxmlformats.org/officeDocument/2006/relationships/image" Target="../media/image81.svg"/><Relationship Id="rId3" Type="http://schemas.openxmlformats.org/officeDocument/2006/relationships/image" Target="../media/image4.png"/><Relationship Id="rId21" Type="http://schemas.openxmlformats.org/officeDocument/2006/relationships/slide" Target="slide21.xml"/><Relationship Id="rId34" Type="http://schemas.openxmlformats.org/officeDocument/2006/relationships/slide" Target="slide73.xml"/><Relationship Id="rId7" Type="http://schemas.openxmlformats.org/officeDocument/2006/relationships/image" Target="../media/image8.png"/><Relationship Id="rId12" Type="http://schemas.openxmlformats.org/officeDocument/2006/relationships/slide" Target="slide24.xml"/><Relationship Id="rId17" Type="http://schemas.openxmlformats.org/officeDocument/2006/relationships/slide" Target="slide4.xml"/><Relationship Id="rId25" Type="http://schemas.openxmlformats.org/officeDocument/2006/relationships/image" Target="../media/image80.png"/><Relationship Id="rId33" Type="http://schemas.openxmlformats.org/officeDocument/2006/relationships/slide" Target="slide72.xml"/><Relationship Id="rId2" Type="http://schemas.openxmlformats.org/officeDocument/2006/relationships/image" Target="../media/image78.png"/><Relationship Id="rId16" Type="http://schemas.openxmlformats.org/officeDocument/2006/relationships/image" Target="../media/image10.png"/><Relationship Id="rId20" Type="http://schemas.openxmlformats.org/officeDocument/2006/relationships/slide" Target="slide13.xml"/><Relationship Id="rId29"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slide" Target="slide23.xml"/><Relationship Id="rId24" Type="http://schemas.openxmlformats.org/officeDocument/2006/relationships/slide" Target="slide36.xml"/><Relationship Id="rId32" Type="http://schemas.openxmlformats.org/officeDocument/2006/relationships/slide" Target="slide70.xml"/><Relationship Id="rId5" Type="http://schemas.openxmlformats.org/officeDocument/2006/relationships/image" Target="../media/image6.png"/><Relationship Id="rId15" Type="http://schemas.openxmlformats.org/officeDocument/2006/relationships/image" Target="../media/image9.png"/><Relationship Id="rId23" Type="http://schemas.openxmlformats.org/officeDocument/2006/relationships/slide" Target="slide37.xml"/><Relationship Id="rId28" Type="http://schemas.openxmlformats.org/officeDocument/2006/relationships/image" Target="../media/image13.png"/><Relationship Id="rId10" Type="http://schemas.openxmlformats.org/officeDocument/2006/relationships/image" Target="../media/image15.png"/><Relationship Id="rId19" Type="http://schemas.openxmlformats.org/officeDocument/2006/relationships/slide" Target="slide11.xml"/><Relationship Id="rId31" Type="http://schemas.openxmlformats.org/officeDocument/2006/relationships/image" Target="../media/image84.svg"/><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22.xml"/><Relationship Id="rId22" Type="http://schemas.openxmlformats.org/officeDocument/2006/relationships/slide" Target="slide27.xml"/><Relationship Id="rId27" Type="http://schemas.openxmlformats.org/officeDocument/2006/relationships/slide" Target="slide71.xml"/><Relationship Id="rId30" Type="http://schemas.openxmlformats.org/officeDocument/2006/relationships/image" Target="../media/image83.pn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png"/><Relationship Id="rId18" Type="http://schemas.openxmlformats.org/officeDocument/2006/relationships/image" Target="../media/image85.png"/><Relationship Id="rId26" Type="http://schemas.openxmlformats.org/officeDocument/2006/relationships/slide" Target="slide5.xml"/><Relationship Id="rId39" Type="http://schemas.openxmlformats.org/officeDocument/2006/relationships/image" Target="../media/image82.svg"/><Relationship Id="rId3" Type="http://schemas.openxmlformats.org/officeDocument/2006/relationships/hyperlink" Target="https://www.ecologie.gouv.fr/" TargetMode="External"/><Relationship Id="rId21" Type="http://schemas.openxmlformats.org/officeDocument/2006/relationships/slide" Target="slide25.xml"/><Relationship Id="rId34" Type="http://schemas.openxmlformats.org/officeDocument/2006/relationships/image" Target="../media/image86.png"/><Relationship Id="rId7" Type="http://schemas.openxmlformats.org/officeDocument/2006/relationships/image" Target="../media/image4.png"/><Relationship Id="rId12" Type="http://schemas.openxmlformats.org/officeDocument/2006/relationships/image" Target="../media/image2.png"/><Relationship Id="rId17" Type="http://schemas.openxmlformats.org/officeDocument/2006/relationships/hyperlink" Target="https://www.lease.bpce.fr/" TargetMode="External"/><Relationship Id="rId25" Type="http://schemas.openxmlformats.org/officeDocument/2006/relationships/slide" Target="slide4.xml"/><Relationship Id="rId33" Type="http://schemas.openxmlformats.org/officeDocument/2006/relationships/hyperlink" Target="https://www.avere-france.org/" TargetMode="External"/><Relationship Id="rId38" Type="http://schemas.openxmlformats.org/officeDocument/2006/relationships/image" Target="../media/image13.png"/><Relationship Id="rId2" Type="http://schemas.openxmlformats.org/officeDocument/2006/relationships/image" Target="../media/image78.png"/><Relationship Id="rId16" Type="http://schemas.openxmlformats.org/officeDocument/2006/relationships/hyperlink" Target="https://www.avere-france.org/nos-missions-nos-valeurs/" TargetMode="External"/><Relationship Id="rId20" Type="http://schemas.openxmlformats.org/officeDocument/2006/relationships/slide" Target="slide24.xml"/><Relationship Id="rId29"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73.jpeg"/><Relationship Id="rId11" Type="http://schemas.openxmlformats.org/officeDocument/2006/relationships/image" Target="../media/image8.png"/><Relationship Id="rId24" Type="http://schemas.openxmlformats.org/officeDocument/2006/relationships/image" Target="../media/image10.png"/><Relationship Id="rId32" Type="http://schemas.openxmlformats.org/officeDocument/2006/relationships/slide" Target="slide36.xml"/><Relationship Id="rId37" Type="http://schemas.openxmlformats.org/officeDocument/2006/relationships/hyperlink" Target="https://app.teachup.com/play/f0290c61-5f12-4282-8fb4-2d64aecdb5c4" TargetMode="External"/><Relationship Id="rId40" Type="http://schemas.openxmlformats.org/officeDocument/2006/relationships/hyperlink" Target="https://app.teachup.com/play/bc9a65c7-ff5b-4042-91ef-e71d719cc9c4" TargetMode="External"/><Relationship Id="rId5" Type="http://schemas.openxmlformats.org/officeDocument/2006/relationships/hyperlink" Target="https://www.ademe.fr/" TargetMode="External"/><Relationship Id="rId15" Type="http://schemas.openxmlformats.org/officeDocument/2006/relationships/image" Target="../media/image69.png"/><Relationship Id="rId23" Type="http://schemas.openxmlformats.org/officeDocument/2006/relationships/image" Target="../media/image9.png"/><Relationship Id="rId28" Type="http://schemas.openxmlformats.org/officeDocument/2006/relationships/slide" Target="slide13.xml"/><Relationship Id="rId36" Type="http://schemas.openxmlformats.org/officeDocument/2006/relationships/image" Target="../media/image88.png"/><Relationship Id="rId10" Type="http://schemas.openxmlformats.org/officeDocument/2006/relationships/image" Target="../media/image7.png"/><Relationship Id="rId19" Type="http://schemas.openxmlformats.org/officeDocument/2006/relationships/slide" Target="slide23.xml"/><Relationship Id="rId31" Type="http://schemas.openxmlformats.org/officeDocument/2006/relationships/slide" Target="slide37.xml"/><Relationship Id="rId4" Type="http://schemas.openxmlformats.org/officeDocument/2006/relationships/image" Target="../media/image72.png"/><Relationship Id="rId9" Type="http://schemas.openxmlformats.org/officeDocument/2006/relationships/image" Target="../media/image6.png"/><Relationship Id="rId14" Type="http://schemas.openxmlformats.org/officeDocument/2006/relationships/image" Target="../media/image15.png"/><Relationship Id="rId22" Type="http://schemas.openxmlformats.org/officeDocument/2006/relationships/slide" Target="slide22.xml"/><Relationship Id="rId27" Type="http://schemas.openxmlformats.org/officeDocument/2006/relationships/slide" Target="slide11.xml"/><Relationship Id="rId30" Type="http://schemas.openxmlformats.org/officeDocument/2006/relationships/slide" Target="slide27.xml"/><Relationship Id="rId35" Type="http://schemas.openxmlformats.org/officeDocument/2006/relationships/image" Target="../media/image87.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90.jpe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28.xml"/><Relationship Id="rId17" Type="http://schemas.openxmlformats.org/officeDocument/2006/relationships/slide" Target="slide11.xml"/><Relationship Id="rId2" Type="http://schemas.openxmlformats.org/officeDocument/2006/relationships/image" Target="../media/image89.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3.png"/><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2.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17.png"/><Relationship Id="rId14" Type="http://schemas.openxmlformats.org/officeDocument/2006/relationships/image" Target="../media/image10.png"/><Relationship Id="rId22" Type="http://schemas.openxmlformats.org/officeDocument/2006/relationships/slide" Target="slide36.xml"/></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1.png"/><Relationship Id="rId18" Type="http://schemas.openxmlformats.org/officeDocument/2006/relationships/image" Target="../media/image9.png"/><Relationship Id="rId26" Type="http://schemas.openxmlformats.org/officeDocument/2006/relationships/slide" Target="slide37.xml"/><Relationship Id="rId3" Type="http://schemas.openxmlformats.org/officeDocument/2006/relationships/image" Target="../media/image38.png"/><Relationship Id="rId21" Type="http://schemas.openxmlformats.org/officeDocument/2006/relationships/slide" Target="slide5.xml"/><Relationship Id="rId7" Type="http://schemas.openxmlformats.org/officeDocument/2006/relationships/image" Target="../media/image7.png"/><Relationship Id="rId12" Type="http://schemas.openxmlformats.org/officeDocument/2006/relationships/hyperlink" Target="https://www.caisse-epargne.fr/conseils/preparer-sa-retraite/" TargetMode="External"/><Relationship Id="rId17" Type="http://schemas.openxmlformats.org/officeDocument/2006/relationships/slide" Target="slide33.xml"/><Relationship Id="rId25" Type="http://schemas.openxmlformats.org/officeDocument/2006/relationships/slide" Target="slide27.xml"/><Relationship Id="rId2" Type="http://schemas.openxmlformats.org/officeDocument/2006/relationships/image" Target="../media/image89.png"/><Relationship Id="rId16" Type="http://schemas.openxmlformats.org/officeDocument/2006/relationships/slide" Target="slide31.xml"/><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7.png"/><Relationship Id="rId24" Type="http://schemas.openxmlformats.org/officeDocument/2006/relationships/slide" Target="slide21.xml"/><Relationship Id="rId5" Type="http://schemas.openxmlformats.org/officeDocument/2006/relationships/image" Target="../media/image5.png"/><Relationship Id="rId15" Type="http://schemas.openxmlformats.org/officeDocument/2006/relationships/slide" Target="slide30.xml"/><Relationship Id="rId23" Type="http://schemas.openxmlformats.org/officeDocument/2006/relationships/slide" Target="slide13.xml"/><Relationship Id="rId10" Type="http://schemas.openxmlformats.org/officeDocument/2006/relationships/image" Target="../media/image3.png"/><Relationship Id="rId19"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29.xml"/><Relationship Id="rId22" Type="http://schemas.openxmlformats.org/officeDocument/2006/relationships/slide" Target="slide11.xml"/><Relationship Id="rId27" Type="http://schemas.openxmlformats.org/officeDocument/2006/relationships/slide" Target="slide36.xml"/></Relationships>
</file>

<file path=ppt/slides/_rels/slide2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00.svg"/><Relationship Id="rId18" Type="http://schemas.openxmlformats.org/officeDocument/2006/relationships/image" Target="../media/image105.png"/><Relationship Id="rId26" Type="http://schemas.openxmlformats.org/officeDocument/2006/relationships/image" Target="../media/image109.svg"/><Relationship Id="rId39" Type="http://schemas.openxmlformats.org/officeDocument/2006/relationships/image" Target="../media/image114.png"/><Relationship Id="rId3" Type="http://schemas.openxmlformats.org/officeDocument/2006/relationships/image" Target="../media/image92.svg"/><Relationship Id="rId21" Type="http://schemas.openxmlformats.org/officeDocument/2006/relationships/slide" Target="slide35.xml"/><Relationship Id="rId34" Type="http://schemas.openxmlformats.org/officeDocument/2006/relationships/slide" Target="slide36.xml"/><Relationship Id="rId7" Type="http://schemas.openxmlformats.org/officeDocument/2006/relationships/image" Target="../media/image96.svg"/><Relationship Id="rId12" Type="http://schemas.openxmlformats.org/officeDocument/2006/relationships/image" Target="../media/image99.png"/><Relationship Id="rId17" Type="http://schemas.openxmlformats.org/officeDocument/2006/relationships/image" Target="../media/image104.svg"/><Relationship Id="rId25" Type="http://schemas.openxmlformats.org/officeDocument/2006/relationships/image" Target="../media/image108.png"/><Relationship Id="rId33" Type="http://schemas.openxmlformats.org/officeDocument/2006/relationships/slide" Target="slide37.xml"/><Relationship Id="rId38" Type="http://schemas.openxmlformats.org/officeDocument/2006/relationships/image" Target="../media/image113.png"/><Relationship Id="rId2" Type="http://schemas.openxmlformats.org/officeDocument/2006/relationships/image" Target="../media/image91.png"/><Relationship Id="rId16" Type="http://schemas.openxmlformats.org/officeDocument/2006/relationships/image" Target="../media/image103.png"/><Relationship Id="rId20" Type="http://schemas.openxmlformats.org/officeDocument/2006/relationships/slide" Target="slide33.xml"/><Relationship Id="rId29" Type="http://schemas.openxmlformats.org/officeDocument/2006/relationships/slide" Target="slide11.xml"/><Relationship Id="rId41" Type="http://schemas.openxmlformats.org/officeDocument/2006/relationships/image" Target="../media/image116.pn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98.svg"/><Relationship Id="rId24" Type="http://schemas.openxmlformats.org/officeDocument/2006/relationships/image" Target="../media/image107.svg"/><Relationship Id="rId32" Type="http://schemas.openxmlformats.org/officeDocument/2006/relationships/slide" Target="slide27.xml"/><Relationship Id="rId37" Type="http://schemas.openxmlformats.org/officeDocument/2006/relationships/image" Target="../media/image112.png"/><Relationship Id="rId40" Type="http://schemas.openxmlformats.org/officeDocument/2006/relationships/image" Target="../media/image115.png"/><Relationship Id="rId5" Type="http://schemas.openxmlformats.org/officeDocument/2006/relationships/image" Target="../media/image94.svg"/><Relationship Id="rId15" Type="http://schemas.openxmlformats.org/officeDocument/2006/relationships/image" Target="../media/image102.svg"/><Relationship Id="rId23" Type="http://schemas.openxmlformats.org/officeDocument/2006/relationships/image" Target="../media/image59.png"/><Relationship Id="rId28" Type="http://schemas.openxmlformats.org/officeDocument/2006/relationships/slide" Target="slide5.xml"/><Relationship Id="rId36" Type="http://schemas.openxmlformats.org/officeDocument/2006/relationships/image" Target="../media/image111.png"/><Relationship Id="rId10" Type="http://schemas.openxmlformats.org/officeDocument/2006/relationships/image" Target="../media/image55.png"/><Relationship Id="rId19" Type="http://schemas.openxmlformats.org/officeDocument/2006/relationships/image" Target="../media/image106.svg"/><Relationship Id="rId31" Type="http://schemas.openxmlformats.org/officeDocument/2006/relationships/slide" Target="slide21.xml"/><Relationship Id="rId4" Type="http://schemas.openxmlformats.org/officeDocument/2006/relationships/image" Target="../media/image93.png"/><Relationship Id="rId9" Type="http://schemas.openxmlformats.org/officeDocument/2006/relationships/image" Target="../media/image97.svg"/><Relationship Id="rId14" Type="http://schemas.openxmlformats.org/officeDocument/2006/relationships/image" Target="../media/image101.png"/><Relationship Id="rId22" Type="http://schemas.openxmlformats.org/officeDocument/2006/relationships/slide" Target="slide28.xml"/><Relationship Id="rId27" Type="http://schemas.openxmlformats.org/officeDocument/2006/relationships/slide" Target="slide4.xml"/><Relationship Id="rId30" Type="http://schemas.openxmlformats.org/officeDocument/2006/relationships/slide" Target="slide13.xml"/><Relationship Id="rId35" Type="http://schemas.openxmlformats.org/officeDocument/2006/relationships/image" Target="../media/image110.png"/></Relationships>
</file>

<file path=ppt/slides/_rels/slide3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00.svg"/><Relationship Id="rId18" Type="http://schemas.openxmlformats.org/officeDocument/2006/relationships/image" Target="../media/image105.png"/><Relationship Id="rId26" Type="http://schemas.openxmlformats.org/officeDocument/2006/relationships/image" Target="../media/image121.png"/><Relationship Id="rId39" Type="http://schemas.openxmlformats.org/officeDocument/2006/relationships/slide" Target="slide11.xml"/><Relationship Id="rId3" Type="http://schemas.openxmlformats.org/officeDocument/2006/relationships/image" Target="../media/image92.svg"/><Relationship Id="rId21" Type="http://schemas.openxmlformats.org/officeDocument/2006/relationships/image" Target="../media/image13.png"/><Relationship Id="rId34" Type="http://schemas.openxmlformats.org/officeDocument/2006/relationships/image" Target="../media/image107.svg"/><Relationship Id="rId42" Type="http://schemas.openxmlformats.org/officeDocument/2006/relationships/slide" Target="slide27.xml"/><Relationship Id="rId7" Type="http://schemas.openxmlformats.org/officeDocument/2006/relationships/image" Target="../media/image96.svg"/><Relationship Id="rId12" Type="http://schemas.openxmlformats.org/officeDocument/2006/relationships/image" Target="../media/image99.png"/><Relationship Id="rId17" Type="http://schemas.openxmlformats.org/officeDocument/2006/relationships/image" Target="../media/image104.svg"/><Relationship Id="rId25" Type="http://schemas.openxmlformats.org/officeDocument/2006/relationships/image" Target="../media/image120.png"/><Relationship Id="rId33" Type="http://schemas.openxmlformats.org/officeDocument/2006/relationships/image" Target="../media/image59.png"/><Relationship Id="rId38" Type="http://schemas.openxmlformats.org/officeDocument/2006/relationships/slide" Target="slide5.xml"/><Relationship Id="rId2" Type="http://schemas.openxmlformats.org/officeDocument/2006/relationships/image" Target="../media/image91.png"/><Relationship Id="rId16" Type="http://schemas.openxmlformats.org/officeDocument/2006/relationships/image" Target="../media/image103.png"/><Relationship Id="rId20" Type="http://schemas.openxmlformats.org/officeDocument/2006/relationships/hyperlink" Target="https://cloud.news.im.natixis.com/offre-finance-durable" TargetMode="External"/><Relationship Id="rId29" Type="http://schemas.openxmlformats.org/officeDocument/2006/relationships/slide" Target="slide32.xml"/><Relationship Id="rId41"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98.svg"/><Relationship Id="rId24" Type="http://schemas.openxmlformats.org/officeDocument/2006/relationships/image" Target="../media/image119.svg"/><Relationship Id="rId32" Type="http://schemas.openxmlformats.org/officeDocument/2006/relationships/slide" Target="slide28.xml"/><Relationship Id="rId37" Type="http://schemas.openxmlformats.org/officeDocument/2006/relationships/slide" Target="slide4.xml"/><Relationship Id="rId40" Type="http://schemas.openxmlformats.org/officeDocument/2006/relationships/slide" Target="slide13.xml"/><Relationship Id="rId45" Type="http://schemas.openxmlformats.org/officeDocument/2006/relationships/image" Target="../media/image123.png"/><Relationship Id="rId5" Type="http://schemas.openxmlformats.org/officeDocument/2006/relationships/image" Target="../media/image94.svg"/><Relationship Id="rId15" Type="http://schemas.openxmlformats.org/officeDocument/2006/relationships/image" Target="../media/image102.svg"/><Relationship Id="rId23" Type="http://schemas.openxmlformats.org/officeDocument/2006/relationships/image" Target="../media/image118.png"/><Relationship Id="rId28" Type="http://schemas.openxmlformats.org/officeDocument/2006/relationships/hyperlink" Target="https://saml.espacedefi.fr/" TargetMode="External"/><Relationship Id="rId36" Type="http://schemas.openxmlformats.org/officeDocument/2006/relationships/image" Target="../media/image109.svg"/><Relationship Id="rId10" Type="http://schemas.openxmlformats.org/officeDocument/2006/relationships/image" Target="../media/image55.png"/><Relationship Id="rId19" Type="http://schemas.openxmlformats.org/officeDocument/2006/relationships/image" Target="../media/image106.svg"/><Relationship Id="rId31" Type="http://schemas.openxmlformats.org/officeDocument/2006/relationships/slide" Target="slide33.xml"/><Relationship Id="rId44" Type="http://schemas.openxmlformats.org/officeDocument/2006/relationships/slide" Target="slide36.xml"/><Relationship Id="rId4" Type="http://schemas.openxmlformats.org/officeDocument/2006/relationships/image" Target="../media/image93.png"/><Relationship Id="rId9" Type="http://schemas.openxmlformats.org/officeDocument/2006/relationships/image" Target="../media/image97.svg"/><Relationship Id="rId14" Type="http://schemas.openxmlformats.org/officeDocument/2006/relationships/image" Target="../media/image101.png"/><Relationship Id="rId22" Type="http://schemas.openxmlformats.org/officeDocument/2006/relationships/image" Target="../media/image117.svg"/><Relationship Id="rId27" Type="http://schemas.openxmlformats.org/officeDocument/2006/relationships/image" Target="../media/image122.svg"/><Relationship Id="rId30" Type="http://schemas.openxmlformats.org/officeDocument/2006/relationships/slide" Target="slide35.xml"/><Relationship Id="rId35" Type="http://schemas.openxmlformats.org/officeDocument/2006/relationships/image" Target="../media/image108.png"/><Relationship Id="rId43" Type="http://schemas.openxmlformats.org/officeDocument/2006/relationships/slide" Target="slide37.xml"/></Relationships>
</file>

<file path=ppt/slides/_rels/slide3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00.svg"/><Relationship Id="rId18" Type="http://schemas.openxmlformats.org/officeDocument/2006/relationships/image" Target="../media/image105.png"/><Relationship Id="rId26" Type="http://schemas.openxmlformats.org/officeDocument/2006/relationships/hyperlink" Target="https://www.caisse-epargne.fr/epargner/millevie-per/" TargetMode="External"/><Relationship Id="rId3" Type="http://schemas.openxmlformats.org/officeDocument/2006/relationships/image" Target="../media/image92.svg"/><Relationship Id="rId21" Type="http://schemas.openxmlformats.org/officeDocument/2006/relationships/image" Target="../media/image13.png"/><Relationship Id="rId34" Type="http://schemas.openxmlformats.org/officeDocument/2006/relationships/image" Target="../media/image109.svg"/><Relationship Id="rId7" Type="http://schemas.openxmlformats.org/officeDocument/2006/relationships/image" Target="../media/image96.svg"/><Relationship Id="rId12" Type="http://schemas.openxmlformats.org/officeDocument/2006/relationships/image" Target="../media/image99.png"/><Relationship Id="rId17" Type="http://schemas.openxmlformats.org/officeDocument/2006/relationships/image" Target="../media/image104.svg"/><Relationship Id="rId25" Type="http://schemas.openxmlformats.org/officeDocument/2006/relationships/hyperlink" Target="https://www.espacedefi.fr/root/root-enveloppes-produits/root-root-enveloppes-produits-cto-pea/root-root-enveloppes-produits-root-root-enveloppes-produits-cto-et-pea-actualites-et-pedagogie" TargetMode="External"/><Relationship Id="rId33" Type="http://schemas.openxmlformats.org/officeDocument/2006/relationships/image" Target="../media/image108.png"/><Relationship Id="rId2" Type="http://schemas.openxmlformats.org/officeDocument/2006/relationships/image" Target="../media/image91.png"/><Relationship Id="rId16" Type="http://schemas.openxmlformats.org/officeDocument/2006/relationships/image" Target="../media/image103.png"/><Relationship Id="rId20" Type="http://schemas.openxmlformats.org/officeDocument/2006/relationships/hyperlink" Target="https://www.caisse-epargne.fr/epargner/compte-sur-livret-regional/" TargetMode="External"/><Relationship Id="rId29" Type="http://schemas.openxmlformats.org/officeDocument/2006/relationships/hyperlink" Target="https://www.caisse-epargne.fr/epargner/investissement-responsable/" TargetMode="External"/><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98.svg"/><Relationship Id="rId24" Type="http://schemas.openxmlformats.org/officeDocument/2006/relationships/hyperlink" Target="https://www.caisse-epargne.fr/epargner/compte-livret-vert/" TargetMode="External"/><Relationship Id="rId32" Type="http://schemas.openxmlformats.org/officeDocument/2006/relationships/image" Target="../media/image107.svg"/><Relationship Id="rId5" Type="http://schemas.openxmlformats.org/officeDocument/2006/relationships/image" Target="../media/image94.svg"/><Relationship Id="rId15" Type="http://schemas.openxmlformats.org/officeDocument/2006/relationships/image" Target="../media/image102.svg"/><Relationship Id="rId23" Type="http://schemas.openxmlformats.org/officeDocument/2006/relationships/hyperlink" Target="https://www.caisse-epargne.fr/epargner/livret-de-developpement-durable-et-solidaire/" TargetMode="External"/><Relationship Id="rId28" Type="http://schemas.openxmlformats.org/officeDocument/2006/relationships/hyperlink" Target="https://espacedefi.fr/contenu/root/root-enveloppes-produits/root-root-enveloppes-produits-plans-epargne-retraite/root-root-enveloppes-produits-root-root-enveloppes-produits-plans-epargne-retraite-gestion-de-securisation-progressive/root-root-enveloppes-produits-root-root-enveloppes-produits-plans-epargne-retraite-root-root-enveloppes-produits-root-root-enveloppes-produits-plans-epargne-retraite-gestion-de-securisation-progressive-introduction" TargetMode="External"/><Relationship Id="rId10" Type="http://schemas.openxmlformats.org/officeDocument/2006/relationships/image" Target="../media/image55.png"/><Relationship Id="rId19" Type="http://schemas.openxmlformats.org/officeDocument/2006/relationships/image" Target="../media/image106.svg"/><Relationship Id="rId31" Type="http://schemas.openxmlformats.org/officeDocument/2006/relationships/image" Target="../media/image59.png"/><Relationship Id="rId4" Type="http://schemas.openxmlformats.org/officeDocument/2006/relationships/image" Target="../media/image93.png"/><Relationship Id="rId9" Type="http://schemas.openxmlformats.org/officeDocument/2006/relationships/image" Target="../media/image97.svg"/><Relationship Id="rId14" Type="http://schemas.openxmlformats.org/officeDocument/2006/relationships/image" Target="../media/image101.png"/><Relationship Id="rId22" Type="http://schemas.openxmlformats.org/officeDocument/2006/relationships/image" Target="../media/image117.svg"/><Relationship Id="rId27" Type="http://schemas.openxmlformats.org/officeDocument/2006/relationships/hyperlink" Target="https://www.caisse-epargne.fr/epargner/lassurance-vie/" TargetMode="External"/><Relationship Id="rId30" Type="http://schemas.openxmlformats.org/officeDocument/2006/relationships/hyperlink" Target="https://www.caisse-epargne.fr/epargner/la-gestion-deleguee/"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00.svg"/><Relationship Id="rId18" Type="http://schemas.openxmlformats.org/officeDocument/2006/relationships/image" Target="../media/image105.png"/><Relationship Id="rId26" Type="http://schemas.openxmlformats.org/officeDocument/2006/relationships/image" Target="../media/image109.svg"/><Relationship Id="rId39" Type="http://schemas.openxmlformats.org/officeDocument/2006/relationships/image" Target="../media/image127.png"/><Relationship Id="rId3" Type="http://schemas.openxmlformats.org/officeDocument/2006/relationships/image" Target="../media/image92.svg"/><Relationship Id="rId21" Type="http://schemas.openxmlformats.org/officeDocument/2006/relationships/slide" Target="slide33.xml"/><Relationship Id="rId34" Type="http://schemas.openxmlformats.org/officeDocument/2006/relationships/slide" Target="slide36.xml"/><Relationship Id="rId42" Type="http://schemas.openxmlformats.org/officeDocument/2006/relationships/image" Target="../media/image129.svg"/><Relationship Id="rId7" Type="http://schemas.openxmlformats.org/officeDocument/2006/relationships/image" Target="../media/image96.svg"/><Relationship Id="rId12" Type="http://schemas.openxmlformats.org/officeDocument/2006/relationships/image" Target="../media/image99.png"/><Relationship Id="rId17" Type="http://schemas.openxmlformats.org/officeDocument/2006/relationships/image" Target="../media/image104.svg"/><Relationship Id="rId25" Type="http://schemas.openxmlformats.org/officeDocument/2006/relationships/image" Target="../media/image108.png"/><Relationship Id="rId33" Type="http://schemas.openxmlformats.org/officeDocument/2006/relationships/slide" Target="slide37.xml"/><Relationship Id="rId38" Type="http://schemas.openxmlformats.org/officeDocument/2006/relationships/image" Target="../media/image126.png"/><Relationship Id="rId2" Type="http://schemas.openxmlformats.org/officeDocument/2006/relationships/image" Target="../media/image91.png"/><Relationship Id="rId16" Type="http://schemas.openxmlformats.org/officeDocument/2006/relationships/image" Target="../media/image103.png"/><Relationship Id="rId20" Type="http://schemas.openxmlformats.org/officeDocument/2006/relationships/slide" Target="slide32.xml"/><Relationship Id="rId29" Type="http://schemas.openxmlformats.org/officeDocument/2006/relationships/slide" Target="slide11.xml"/><Relationship Id="rId41" Type="http://schemas.openxmlformats.org/officeDocument/2006/relationships/image" Target="../media/image128.pn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98.svg"/><Relationship Id="rId24" Type="http://schemas.openxmlformats.org/officeDocument/2006/relationships/image" Target="../media/image107.svg"/><Relationship Id="rId32" Type="http://schemas.openxmlformats.org/officeDocument/2006/relationships/slide" Target="slide27.xml"/><Relationship Id="rId37" Type="http://schemas.openxmlformats.org/officeDocument/2006/relationships/image" Target="../media/image125.svg"/><Relationship Id="rId40" Type="http://schemas.openxmlformats.org/officeDocument/2006/relationships/image" Target="../media/image112.png"/><Relationship Id="rId5" Type="http://schemas.openxmlformats.org/officeDocument/2006/relationships/image" Target="../media/image94.svg"/><Relationship Id="rId15" Type="http://schemas.openxmlformats.org/officeDocument/2006/relationships/image" Target="../media/image102.svg"/><Relationship Id="rId23" Type="http://schemas.openxmlformats.org/officeDocument/2006/relationships/image" Target="../media/image59.png"/><Relationship Id="rId28" Type="http://schemas.openxmlformats.org/officeDocument/2006/relationships/slide" Target="slide5.xml"/><Relationship Id="rId36" Type="http://schemas.openxmlformats.org/officeDocument/2006/relationships/image" Target="../media/image124.png"/><Relationship Id="rId10" Type="http://schemas.openxmlformats.org/officeDocument/2006/relationships/image" Target="../media/image55.png"/><Relationship Id="rId19" Type="http://schemas.openxmlformats.org/officeDocument/2006/relationships/image" Target="../media/image106.svg"/><Relationship Id="rId31" Type="http://schemas.openxmlformats.org/officeDocument/2006/relationships/slide" Target="slide21.xml"/><Relationship Id="rId44" Type="http://schemas.openxmlformats.org/officeDocument/2006/relationships/image" Target="../media/image131.png"/><Relationship Id="rId4" Type="http://schemas.openxmlformats.org/officeDocument/2006/relationships/image" Target="../media/image93.png"/><Relationship Id="rId9" Type="http://schemas.openxmlformats.org/officeDocument/2006/relationships/image" Target="../media/image97.svg"/><Relationship Id="rId14" Type="http://schemas.openxmlformats.org/officeDocument/2006/relationships/image" Target="../media/image101.png"/><Relationship Id="rId22" Type="http://schemas.openxmlformats.org/officeDocument/2006/relationships/slide" Target="slide28.xml"/><Relationship Id="rId27" Type="http://schemas.openxmlformats.org/officeDocument/2006/relationships/slide" Target="slide4.xml"/><Relationship Id="rId30" Type="http://schemas.openxmlformats.org/officeDocument/2006/relationships/slide" Target="slide13.xml"/><Relationship Id="rId35" Type="http://schemas.openxmlformats.org/officeDocument/2006/relationships/hyperlink" Target="https://www.caisse-epargne.fr/votre-banque/reglementation/principales-incidences-negatives/" TargetMode="External"/><Relationship Id="rId43" Type="http://schemas.openxmlformats.org/officeDocument/2006/relationships/image" Target="../media/image130.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31.xml"/><Relationship Id="rId18" Type="http://schemas.openxmlformats.org/officeDocument/2006/relationships/slide" Target="slide5.xml"/><Relationship Id="rId26" Type="http://schemas.openxmlformats.org/officeDocument/2006/relationships/image" Target="../media/image132.png"/><Relationship Id="rId39" Type="http://schemas.openxmlformats.org/officeDocument/2006/relationships/hyperlink" Target="https://groupebpce.sharepoint.com/sites/Caisse-Epargne-marche-Particuliers/Epargne%20%20Offres/Forms/AllItems.aspx?id=%2Fsites%2FCaisse%2DEpargne%2Dmarche%2DParticuliers%2FEpargne%20%20Offres%2FFinance%20Durable%2FLot%201%2FFILM%20FINANCE%20DURABLE%20ID&#201;ES%20RE&#199;UES%20%2D%20ID&#201;ES%20REVUES%20CE%20OK%20DEF%2Emp4&amp;viewid=7ff18d4c%2D4cef%2D4f06%2D8307%2D48dff4b214ce&amp;parent=%2Fsites%2FCaisse%2DEpargne%2Dmarche%2DParticuliers%2FEpargne%20%20Offres%2FFinance%20Durable%2FLot%201" TargetMode="External"/><Relationship Id="rId3" Type="http://schemas.openxmlformats.org/officeDocument/2006/relationships/image" Target="../media/image4.png"/><Relationship Id="rId21" Type="http://schemas.openxmlformats.org/officeDocument/2006/relationships/slide" Target="slide21.xml"/><Relationship Id="rId34" Type="http://schemas.openxmlformats.org/officeDocument/2006/relationships/hyperlink" Target="https://cloud.news.im.natixis.com/performances-ce-selection-patrimoniale?j=17232099&amp;sfmc_sub=322817688&amp;l=653_HTML&amp;u=427018255&amp;mid=7219139&amp;jb=1006&amp;sfid=0036M00002WcWMwQAN&amp;utm_medium=email&amp;utm_source=CE+-+Selection+Patrimoniale+-+20220131" TargetMode="External"/><Relationship Id="rId42" Type="http://schemas.openxmlformats.org/officeDocument/2006/relationships/hyperlink" Target="https://www.espacedefi.fr/uploads/BPA%20DEV%20PREMIUM/Finance%20Durable/FILM%20SENSIBILISATION%20FINANCE%20DURABLE%20BPCE%20MIX%20VO%20DEF.mp4" TargetMode="External"/><Relationship Id="rId47" Type="http://schemas.openxmlformats.org/officeDocument/2006/relationships/image" Target="../media/image139.png"/><Relationship Id="rId7" Type="http://schemas.openxmlformats.org/officeDocument/2006/relationships/image" Target="../media/image8.png"/><Relationship Id="rId12" Type="http://schemas.openxmlformats.org/officeDocument/2006/relationships/slide" Target="slide30.xml"/><Relationship Id="rId17" Type="http://schemas.openxmlformats.org/officeDocument/2006/relationships/slide" Target="slide4.xml"/><Relationship Id="rId25" Type="http://schemas.openxmlformats.org/officeDocument/2006/relationships/hyperlink" Target="https://monepargneetmoi.fr/" TargetMode="External"/><Relationship Id="rId33" Type="http://schemas.openxmlformats.org/officeDocument/2006/relationships/hyperlink" Target="https://cloud.news.im.natixis.com/performances-ce-selection-essentielle?j=17387835&amp;sfmc_sub=214349176&amp;l=653_HTML&amp;u=431539260&amp;mid=7219139&amp;jb=6&amp;sfid=0030J00002EKnsUQAT&amp;utm_medium=email&amp;utm_source=CE+-+Selection+Essentielle+-+21022022" TargetMode="External"/><Relationship Id="rId38" Type="http://schemas.openxmlformats.org/officeDocument/2006/relationships/image" Target="../media/image134.png"/><Relationship Id="rId46" Type="http://schemas.openxmlformats.org/officeDocument/2006/relationships/image" Target="../media/image138.png"/><Relationship Id="rId2" Type="http://schemas.openxmlformats.org/officeDocument/2006/relationships/image" Target="../media/image89.png"/><Relationship Id="rId16" Type="http://schemas.openxmlformats.org/officeDocument/2006/relationships/image" Target="../media/image10.png"/><Relationship Id="rId20" Type="http://schemas.openxmlformats.org/officeDocument/2006/relationships/slide" Target="slide13.xml"/><Relationship Id="rId29" Type="http://schemas.openxmlformats.org/officeDocument/2006/relationships/slide" Target="slide75.xml"/><Relationship Id="rId41" Type="http://schemas.openxmlformats.org/officeDocument/2006/relationships/hyperlink" Target="https://groupebpce.sharepoint.com/:p:/r/sites/Caisse-Epargne-marche-Particuliers/_layouts/15/Doc.aspx?sourcedoc=%7b868E8B21-423E-490D-94AB-D1C85521B175%7d&amp;file=Finance%20Durable%20Posture%20commerciale%20-%20Les%20Essentiels%20.pptx&amp;action=edit&amp;mobileredirect=true" TargetMode="Externa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slide" Target="slide29.xml"/><Relationship Id="rId24" Type="http://schemas.openxmlformats.org/officeDocument/2006/relationships/slide" Target="slide36.xml"/><Relationship Id="rId32" Type="http://schemas.openxmlformats.org/officeDocument/2006/relationships/hyperlink" Target="https://www.espacedefi.fr/root/root-offres/root-root-offres-finance-durable/root-root-offres-root-root-offres-thematisation-de-lepargne-actualites-et-pedagogie" TargetMode="External"/><Relationship Id="rId37" Type="http://schemas.openxmlformats.org/officeDocument/2006/relationships/image" Target="../media/image133.svg"/><Relationship Id="rId40" Type="http://schemas.openxmlformats.org/officeDocument/2006/relationships/image" Target="../media/image135.png"/><Relationship Id="rId45" Type="http://schemas.openxmlformats.org/officeDocument/2006/relationships/image" Target="../media/image137.png"/><Relationship Id="rId5" Type="http://schemas.openxmlformats.org/officeDocument/2006/relationships/image" Target="../media/image6.png"/><Relationship Id="rId15" Type="http://schemas.openxmlformats.org/officeDocument/2006/relationships/image" Target="../media/image9.png"/><Relationship Id="rId23" Type="http://schemas.openxmlformats.org/officeDocument/2006/relationships/slide" Target="slide37.xml"/><Relationship Id="rId28" Type="http://schemas.openxmlformats.org/officeDocument/2006/relationships/hyperlink" Target="https://www.caisse-epargne.fr/epargner/" TargetMode="External"/><Relationship Id="rId36" Type="http://schemas.openxmlformats.org/officeDocument/2006/relationships/image" Target="../media/image121.png"/><Relationship Id="rId10" Type="http://schemas.openxmlformats.org/officeDocument/2006/relationships/image" Target="../media/image17.png"/><Relationship Id="rId19" Type="http://schemas.openxmlformats.org/officeDocument/2006/relationships/slide" Target="slide11.xml"/><Relationship Id="rId31" Type="http://schemas.openxmlformats.org/officeDocument/2006/relationships/image" Target="../media/image82.svg"/><Relationship Id="rId44" Type="http://schemas.openxmlformats.org/officeDocument/2006/relationships/hyperlink" Target="https://groupebpce.sharepoint.com/:p:/r/sites/Caisse-Epargne-marche-Particuliers/Epargne%20%20Offres/Finance%20Durable/Lot%201/Finance%20Durable%20Posture%20commerciale%20-%20Global.pptx?d=w2bb23c6379dd414fb7deff3b017464a1&amp;csf=1&amp;web=1&amp;e=iwlR1R" TargetMode="Externa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28.xml"/><Relationship Id="rId22" Type="http://schemas.openxmlformats.org/officeDocument/2006/relationships/slide" Target="slide27.xml"/><Relationship Id="rId27" Type="http://schemas.openxmlformats.org/officeDocument/2006/relationships/hyperlink" Target="https://www.interepargne.natixis.com/epargnants/offre-et-performances-des-fonds/linvestissement-responsable/#:~:text=Conciliant%20recherche%20de%20performance%20financi%C3%A8re,investissements%20soient%20porteurs%20de%20sens." TargetMode="External"/><Relationship Id="rId30" Type="http://schemas.openxmlformats.org/officeDocument/2006/relationships/image" Target="../media/image13.png"/><Relationship Id="rId35" Type="http://schemas.openxmlformats.org/officeDocument/2006/relationships/hyperlink" Target="https://cloud.news.im.natixis.com/performances-ce-gp?j=17232100&amp;sfmc_sub=322817688&amp;l=653_HTML&amp;u=427018256&amp;mid=7219139&amp;jb=7&amp;sfid=0036M00002WcWMwQAN&amp;utm_medium=email&amp;utm_source=CE+-+Gestion+Privee+-+20220131" TargetMode="External"/><Relationship Id="rId43" Type="http://schemas.openxmlformats.org/officeDocument/2006/relationships/image" Target="../media/image136.png"/></Relationships>
</file>

<file path=ppt/slides/_rels/slide3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6.png"/><Relationship Id="rId18" Type="http://schemas.openxmlformats.org/officeDocument/2006/relationships/slide" Target="slide11.xml"/><Relationship Id="rId3" Type="http://schemas.openxmlformats.org/officeDocument/2006/relationships/image" Target="../media/image140.jpeg"/><Relationship Id="rId21" Type="http://schemas.openxmlformats.org/officeDocument/2006/relationships/slide" Target="slide27.xml"/><Relationship Id="rId7" Type="http://schemas.openxmlformats.org/officeDocument/2006/relationships/image" Target="../media/image7.png"/><Relationship Id="rId12" Type="http://schemas.openxmlformats.org/officeDocument/2006/relationships/image" Target="../media/image15.png"/><Relationship Id="rId17" Type="http://schemas.openxmlformats.org/officeDocument/2006/relationships/slide" Target="slide5.xml"/><Relationship Id="rId2" Type="http://schemas.openxmlformats.org/officeDocument/2006/relationships/image" Target="../media/image19.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image" Target="../media/image3.png"/><Relationship Id="rId19" Type="http://schemas.openxmlformats.org/officeDocument/2006/relationships/slide" Target="slide13.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9.png"/><Relationship Id="rId22" Type="http://schemas.openxmlformats.org/officeDocument/2006/relationships/slide" Target="slide37.xml"/></Relationships>
</file>

<file path=ppt/slides/_rels/slide3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7.png"/><Relationship Id="rId18" Type="http://schemas.openxmlformats.org/officeDocument/2006/relationships/slide" Target="slide4.xml"/><Relationship Id="rId3" Type="http://schemas.openxmlformats.org/officeDocument/2006/relationships/image" Target="../media/image4.png"/><Relationship Id="rId21" Type="http://schemas.openxmlformats.org/officeDocument/2006/relationships/slide" Target="slide13.xml"/><Relationship Id="rId7" Type="http://schemas.openxmlformats.org/officeDocument/2006/relationships/image" Target="../media/image8.png"/><Relationship Id="rId12" Type="http://schemas.openxmlformats.org/officeDocument/2006/relationships/hyperlink" Target="https://monepargneetmoi.fr/" TargetMode="External"/><Relationship Id="rId17" Type="http://schemas.openxmlformats.org/officeDocument/2006/relationships/image" Target="../media/image10.png"/><Relationship Id="rId25" Type="http://schemas.openxmlformats.org/officeDocument/2006/relationships/slide" Target="slide36.xml"/><Relationship Id="rId2" Type="http://schemas.openxmlformats.org/officeDocument/2006/relationships/image" Target="../media/image19.png"/><Relationship Id="rId16" Type="http://schemas.openxmlformats.org/officeDocument/2006/relationships/image" Target="../media/image9.png"/><Relationship Id="rId20" Type="http://schemas.openxmlformats.org/officeDocument/2006/relationships/slide" Target="slide11.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hyperlink" Target="https://www.caisse-epargne.fr/epargner/" TargetMode="External"/><Relationship Id="rId24" Type="http://schemas.openxmlformats.org/officeDocument/2006/relationships/slide" Target="slide37.xml"/><Relationship Id="rId5" Type="http://schemas.openxmlformats.org/officeDocument/2006/relationships/image" Target="../media/image6.png"/><Relationship Id="rId15" Type="http://schemas.openxmlformats.org/officeDocument/2006/relationships/image" Target="../media/image141.png"/><Relationship Id="rId23" Type="http://schemas.openxmlformats.org/officeDocument/2006/relationships/slide" Target="slide27.xml"/><Relationship Id="rId10" Type="http://schemas.openxmlformats.org/officeDocument/2006/relationships/hyperlink" Target="https://jechangemavoiture.gouv.fr/jcmv/" TargetMode="External"/><Relationship Id="rId19" Type="http://schemas.openxmlformats.org/officeDocument/2006/relationships/slide" Target="slide5.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5.png"/><Relationship Id="rId22" Type="http://schemas.openxmlformats.org/officeDocument/2006/relationships/slide" Target="slide21.xml"/></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142.jpeg"/><Relationship Id="rId7" Type="http://schemas.openxmlformats.org/officeDocument/2006/relationships/image" Target="../media/image7.png"/><Relationship Id="rId12" Type="http://schemas.openxmlformats.org/officeDocument/2006/relationships/image" Target="../media/image10.png"/><Relationship Id="rId17" Type="http://schemas.openxmlformats.org/officeDocument/2006/relationships/slide" Target="slide21.xml"/><Relationship Id="rId2" Type="http://schemas.openxmlformats.org/officeDocument/2006/relationships/image" Target="../media/image19.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5" Type="http://schemas.openxmlformats.org/officeDocument/2006/relationships/slide" Target="slide11.xml"/><Relationship Id="rId10" Type="http://schemas.openxmlformats.org/officeDocument/2006/relationships/image" Target="../media/image3.png"/><Relationship Id="rId19" Type="http://schemas.openxmlformats.org/officeDocument/2006/relationships/slide" Target="slide3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5.xml"/></Relationships>
</file>

<file path=ppt/slides/_rels/slide3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54.xml"/><Relationship Id="rId18" Type="http://schemas.openxmlformats.org/officeDocument/2006/relationships/slide" Target="slide70.xml"/><Relationship Id="rId26" Type="http://schemas.openxmlformats.org/officeDocument/2006/relationships/hyperlink" Target="https://www.caisse-epargne.fr/epargner/millevie-per/" TargetMode="External"/><Relationship Id="rId3" Type="http://schemas.openxmlformats.org/officeDocument/2006/relationships/image" Target="../media/image4.png"/><Relationship Id="rId21" Type="http://schemas.openxmlformats.org/officeDocument/2006/relationships/slide" Target="slide73.xml"/><Relationship Id="rId34" Type="http://schemas.openxmlformats.org/officeDocument/2006/relationships/slide" Target="slide21.xml"/><Relationship Id="rId7" Type="http://schemas.openxmlformats.org/officeDocument/2006/relationships/image" Target="../media/image8.png"/><Relationship Id="rId12" Type="http://schemas.openxmlformats.org/officeDocument/2006/relationships/image" Target="../media/image15.png"/><Relationship Id="rId17" Type="http://schemas.openxmlformats.org/officeDocument/2006/relationships/slide" Target="slide57.xml"/><Relationship Id="rId25" Type="http://schemas.openxmlformats.org/officeDocument/2006/relationships/hyperlink" Target="https://www.caisse-epargne.fr/epargner/lassurance-vie/" TargetMode="External"/><Relationship Id="rId33" Type="http://schemas.openxmlformats.org/officeDocument/2006/relationships/slide" Target="slide13.xml"/><Relationship Id="rId38" Type="http://schemas.openxmlformats.org/officeDocument/2006/relationships/slide" Target="slide58.xml"/><Relationship Id="rId2" Type="http://schemas.openxmlformats.org/officeDocument/2006/relationships/image" Target="../media/image19.png"/><Relationship Id="rId16" Type="http://schemas.openxmlformats.org/officeDocument/2006/relationships/slide" Target="slide56.xml"/><Relationship Id="rId20" Type="http://schemas.openxmlformats.org/officeDocument/2006/relationships/slide" Target="slide72.xml"/><Relationship Id="rId29"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7.png"/><Relationship Id="rId24" Type="http://schemas.openxmlformats.org/officeDocument/2006/relationships/hyperlink" Target="https://www.caisse-epargne.fr/epargner/livret-de-developpement-durable-et-solidaire/" TargetMode="External"/><Relationship Id="rId32" Type="http://schemas.openxmlformats.org/officeDocument/2006/relationships/slide" Target="slide11.xml"/><Relationship Id="rId37" Type="http://schemas.openxmlformats.org/officeDocument/2006/relationships/slide" Target="slide36.xml"/><Relationship Id="rId5" Type="http://schemas.openxmlformats.org/officeDocument/2006/relationships/image" Target="../media/image6.png"/><Relationship Id="rId15" Type="http://schemas.openxmlformats.org/officeDocument/2006/relationships/slide" Target="slide55.xml"/><Relationship Id="rId23" Type="http://schemas.openxmlformats.org/officeDocument/2006/relationships/hyperlink" Target="https://www.caisse-epargne.fr/epargner/compte-livret-vert/" TargetMode="External"/><Relationship Id="rId28" Type="http://schemas.openxmlformats.org/officeDocument/2006/relationships/image" Target="../media/image9.png"/><Relationship Id="rId36" Type="http://schemas.openxmlformats.org/officeDocument/2006/relationships/slide" Target="slide37.xml"/><Relationship Id="rId10" Type="http://schemas.openxmlformats.org/officeDocument/2006/relationships/image" Target="../media/image16.png"/><Relationship Id="rId19" Type="http://schemas.openxmlformats.org/officeDocument/2006/relationships/slide" Target="slide71.xml"/><Relationship Id="rId31" Type="http://schemas.openxmlformats.org/officeDocument/2006/relationships/slide" Target="slide5.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41.png"/><Relationship Id="rId22" Type="http://schemas.openxmlformats.org/officeDocument/2006/relationships/hyperlink" Target="https://www.caisse-epargne.fr/epargner/compte-sur-livret-regional/" TargetMode="External"/><Relationship Id="rId27" Type="http://schemas.openxmlformats.org/officeDocument/2006/relationships/hyperlink" Target="https://www.caisse-epargne.fr/epargner/plan-depargne-en-actions-pea/" TargetMode="External"/><Relationship Id="rId30" Type="http://schemas.openxmlformats.org/officeDocument/2006/relationships/slide" Target="slide4.xml"/><Relationship Id="rId35" Type="http://schemas.openxmlformats.org/officeDocument/2006/relationships/slide" Target="slide27.xml"/></Relationships>
</file>

<file path=ppt/slides/_rels/slide38.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47.png"/><Relationship Id="rId18" Type="http://schemas.openxmlformats.org/officeDocument/2006/relationships/slide" Target="slide21.xml"/><Relationship Id="rId3" Type="http://schemas.openxmlformats.org/officeDocument/2006/relationships/image" Target="../media/image93.png"/><Relationship Id="rId21" Type="http://schemas.openxmlformats.org/officeDocument/2006/relationships/slide" Target="slide36.xml"/><Relationship Id="rId7" Type="http://schemas.openxmlformats.org/officeDocument/2006/relationships/image" Target="../media/image99.png"/><Relationship Id="rId12" Type="http://schemas.openxmlformats.org/officeDocument/2006/relationships/image" Target="../media/image59.png"/><Relationship Id="rId17" Type="http://schemas.openxmlformats.org/officeDocument/2006/relationships/slide" Target="slide13.xml"/><Relationship Id="rId2" Type="http://schemas.openxmlformats.org/officeDocument/2006/relationships/image" Target="../media/image143.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slide" Target="slide14.xml"/><Relationship Id="rId5" Type="http://schemas.openxmlformats.org/officeDocument/2006/relationships/image" Target="../media/image145.png"/><Relationship Id="rId15" Type="http://schemas.openxmlformats.org/officeDocument/2006/relationships/slide" Target="slide5.xml"/><Relationship Id="rId10" Type="http://schemas.openxmlformats.org/officeDocument/2006/relationships/image" Target="../media/image146.png"/><Relationship Id="rId19" Type="http://schemas.openxmlformats.org/officeDocument/2006/relationships/slide" Target="slide27.xml"/><Relationship Id="rId4" Type="http://schemas.openxmlformats.org/officeDocument/2006/relationships/image" Target="../media/image144.png"/><Relationship Id="rId9" Type="http://schemas.openxmlformats.org/officeDocument/2006/relationships/image" Target="../media/image103.png"/><Relationship Id="rId14" Type="http://schemas.openxmlformats.org/officeDocument/2006/relationships/slide" Target="slide4.xml"/></Relationships>
</file>

<file path=ppt/slides/_rels/slide39.xml.rels><?xml version="1.0" encoding="UTF-8" standalone="yes"?>
<Relationships xmlns="http://schemas.openxmlformats.org/package/2006/relationships"><Relationship Id="rId8" Type="http://schemas.openxmlformats.org/officeDocument/2006/relationships/slide" Target="slide52.xml"/><Relationship Id="rId13" Type="http://schemas.openxmlformats.org/officeDocument/2006/relationships/image" Target="../media/image7.png"/><Relationship Id="rId18" Type="http://schemas.openxmlformats.org/officeDocument/2006/relationships/slide" Target="slide16.xml"/><Relationship Id="rId26" Type="http://schemas.openxmlformats.org/officeDocument/2006/relationships/slide" Target="slide27.xml"/><Relationship Id="rId3" Type="http://schemas.openxmlformats.org/officeDocument/2006/relationships/slide" Target="slide47.xml"/><Relationship Id="rId21" Type="http://schemas.openxmlformats.org/officeDocument/2006/relationships/slide" Target="slide4.xml"/><Relationship Id="rId7" Type="http://schemas.openxmlformats.org/officeDocument/2006/relationships/slide" Target="slide50.xml"/><Relationship Id="rId12" Type="http://schemas.openxmlformats.org/officeDocument/2006/relationships/image" Target="../media/image6.png"/><Relationship Id="rId17" Type="http://schemas.openxmlformats.org/officeDocument/2006/relationships/image" Target="../media/image67.png"/><Relationship Id="rId25" Type="http://schemas.openxmlformats.org/officeDocument/2006/relationships/slide" Target="slide21.xml"/><Relationship Id="rId2" Type="http://schemas.openxmlformats.org/officeDocument/2006/relationships/image" Target="../media/image16.png"/><Relationship Id="rId16" Type="http://schemas.openxmlformats.org/officeDocument/2006/relationships/image" Target="../media/image3.png"/><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51.xml"/><Relationship Id="rId11" Type="http://schemas.openxmlformats.org/officeDocument/2006/relationships/image" Target="../media/image5.png"/><Relationship Id="rId24" Type="http://schemas.openxmlformats.org/officeDocument/2006/relationships/slide" Target="slide13.xml"/><Relationship Id="rId5" Type="http://schemas.openxmlformats.org/officeDocument/2006/relationships/slide" Target="slide48.xml"/><Relationship Id="rId15" Type="http://schemas.openxmlformats.org/officeDocument/2006/relationships/image" Target="../media/image2.png"/><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4.png"/><Relationship Id="rId19" Type="http://schemas.openxmlformats.org/officeDocument/2006/relationships/image" Target="../media/image9.png"/><Relationship Id="rId4" Type="http://schemas.openxmlformats.org/officeDocument/2006/relationships/slide" Target="slide49.xml"/><Relationship Id="rId9" Type="http://schemas.openxmlformats.org/officeDocument/2006/relationships/slide" Target="slide53.xml"/><Relationship Id="rId14" Type="http://schemas.openxmlformats.org/officeDocument/2006/relationships/image" Target="../media/image8.png"/><Relationship Id="rId22" Type="http://schemas.openxmlformats.org/officeDocument/2006/relationships/slide" Target="slide5.xml"/><Relationship Id="rId27" Type="http://schemas.openxmlformats.org/officeDocument/2006/relationships/slide" Target="slide37.xml"/></Relationships>
</file>

<file path=ppt/slides/_rels/slide40.xml.rels><?xml version="1.0" encoding="UTF-8" standalone="yes"?>
<Relationships xmlns="http://schemas.openxmlformats.org/package/2006/relationships"><Relationship Id="rId8" Type="http://schemas.openxmlformats.org/officeDocument/2006/relationships/slide" Target="slide52.xml"/><Relationship Id="rId13" Type="http://schemas.openxmlformats.org/officeDocument/2006/relationships/image" Target="../media/image7.png"/><Relationship Id="rId18" Type="http://schemas.openxmlformats.org/officeDocument/2006/relationships/slide" Target="slide16.xml"/><Relationship Id="rId26" Type="http://schemas.openxmlformats.org/officeDocument/2006/relationships/slide" Target="slide27.xml"/><Relationship Id="rId3" Type="http://schemas.openxmlformats.org/officeDocument/2006/relationships/slide" Target="slide47.xml"/><Relationship Id="rId21" Type="http://schemas.openxmlformats.org/officeDocument/2006/relationships/slide" Target="slide4.xml"/><Relationship Id="rId7" Type="http://schemas.openxmlformats.org/officeDocument/2006/relationships/slide" Target="slide50.xml"/><Relationship Id="rId12" Type="http://schemas.openxmlformats.org/officeDocument/2006/relationships/image" Target="../media/image6.png"/><Relationship Id="rId17" Type="http://schemas.openxmlformats.org/officeDocument/2006/relationships/image" Target="../media/image67.png"/><Relationship Id="rId25" Type="http://schemas.openxmlformats.org/officeDocument/2006/relationships/slide" Target="slide21.xml"/><Relationship Id="rId2" Type="http://schemas.openxmlformats.org/officeDocument/2006/relationships/image" Target="../media/image16.png"/><Relationship Id="rId16" Type="http://schemas.openxmlformats.org/officeDocument/2006/relationships/image" Target="../media/image3.png"/><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51.xml"/><Relationship Id="rId11" Type="http://schemas.openxmlformats.org/officeDocument/2006/relationships/image" Target="../media/image5.png"/><Relationship Id="rId24" Type="http://schemas.openxmlformats.org/officeDocument/2006/relationships/slide" Target="slide13.xml"/><Relationship Id="rId5" Type="http://schemas.openxmlformats.org/officeDocument/2006/relationships/slide" Target="slide48.xml"/><Relationship Id="rId15" Type="http://schemas.openxmlformats.org/officeDocument/2006/relationships/image" Target="../media/image2.png"/><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4.png"/><Relationship Id="rId19" Type="http://schemas.openxmlformats.org/officeDocument/2006/relationships/image" Target="../media/image9.png"/><Relationship Id="rId4" Type="http://schemas.openxmlformats.org/officeDocument/2006/relationships/slide" Target="slide49.xml"/><Relationship Id="rId9" Type="http://schemas.openxmlformats.org/officeDocument/2006/relationships/slide" Target="slide53.xml"/><Relationship Id="rId14" Type="http://schemas.openxmlformats.org/officeDocument/2006/relationships/image" Target="../media/image8.png"/><Relationship Id="rId22" Type="http://schemas.openxmlformats.org/officeDocument/2006/relationships/slide" Target="slide5.xml"/><Relationship Id="rId27" Type="http://schemas.openxmlformats.org/officeDocument/2006/relationships/slide" Target="slide37.xml"/></Relationships>
</file>

<file path=ppt/slides/_rels/slide4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48.xml"/><Relationship Id="rId18" Type="http://schemas.openxmlformats.org/officeDocument/2006/relationships/slide" Target="slide16.xml"/><Relationship Id="rId26" Type="http://schemas.openxmlformats.org/officeDocument/2006/relationships/slide" Target="slide27.xml"/><Relationship Id="rId3" Type="http://schemas.openxmlformats.org/officeDocument/2006/relationships/image" Target="../media/image4.png"/><Relationship Id="rId21" Type="http://schemas.openxmlformats.org/officeDocument/2006/relationships/slide" Target="slide4.xml"/><Relationship Id="rId7" Type="http://schemas.openxmlformats.org/officeDocument/2006/relationships/image" Target="../media/image8.png"/><Relationship Id="rId12" Type="http://schemas.openxmlformats.org/officeDocument/2006/relationships/slide" Target="slide49.xml"/><Relationship Id="rId17" Type="http://schemas.openxmlformats.org/officeDocument/2006/relationships/slide" Target="slide53.xml"/><Relationship Id="rId25" Type="http://schemas.openxmlformats.org/officeDocument/2006/relationships/slide" Target="slide21.xml"/><Relationship Id="rId2" Type="http://schemas.openxmlformats.org/officeDocument/2006/relationships/image" Target="../media/image16.png"/><Relationship Id="rId16" Type="http://schemas.openxmlformats.org/officeDocument/2006/relationships/slide" Target="slide52.xml"/><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slide" Target="slide47.xml"/><Relationship Id="rId24" Type="http://schemas.openxmlformats.org/officeDocument/2006/relationships/slide" Target="slide13.xml"/><Relationship Id="rId5" Type="http://schemas.openxmlformats.org/officeDocument/2006/relationships/image" Target="../media/image6.png"/><Relationship Id="rId15" Type="http://schemas.openxmlformats.org/officeDocument/2006/relationships/slide" Target="slide50.xml"/><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67.png"/><Relationship Id="rId19"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51.xml"/><Relationship Id="rId22" Type="http://schemas.openxmlformats.org/officeDocument/2006/relationships/slide" Target="slide5.xml"/><Relationship Id="rId27" Type="http://schemas.openxmlformats.org/officeDocument/2006/relationships/slide" Target="slide37.xml"/></Relationships>
</file>

<file path=ppt/slides/_rels/slide4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48.xml"/><Relationship Id="rId18" Type="http://schemas.openxmlformats.org/officeDocument/2006/relationships/slide" Target="slide16.xml"/><Relationship Id="rId26" Type="http://schemas.openxmlformats.org/officeDocument/2006/relationships/slide" Target="slide27.xml"/><Relationship Id="rId3" Type="http://schemas.openxmlformats.org/officeDocument/2006/relationships/image" Target="../media/image4.png"/><Relationship Id="rId21" Type="http://schemas.openxmlformats.org/officeDocument/2006/relationships/slide" Target="slide4.xml"/><Relationship Id="rId7" Type="http://schemas.openxmlformats.org/officeDocument/2006/relationships/image" Target="../media/image8.png"/><Relationship Id="rId12" Type="http://schemas.openxmlformats.org/officeDocument/2006/relationships/slide" Target="slide49.xml"/><Relationship Id="rId17" Type="http://schemas.openxmlformats.org/officeDocument/2006/relationships/slide" Target="slide53.xml"/><Relationship Id="rId25" Type="http://schemas.openxmlformats.org/officeDocument/2006/relationships/slide" Target="slide21.xml"/><Relationship Id="rId2" Type="http://schemas.openxmlformats.org/officeDocument/2006/relationships/image" Target="../media/image16.png"/><Relationship Id="rId16" Type="http://schemas.openxmlformats.org/officeDocument/2006/relationships/slide" Target="slide52.xml"/><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slide" Target="slide47.xml"/><Relationship Id="rId24" Type="http://schemas.openxmlformats.org/officeDocument/2006/relationships/slide" Target="slide13.xml"/><Relationship Id="rId5" Type="http://schemas.openxmlformats.org/officeDocument/2006/relationships/image" Target="../media/image6.png"/><Relationship Id="rId15" Type="http://schemas.openxmlformats.org/officeDocument/2006/relationships/slide" Target="slide50.xml"/><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67.png"/><Relationship Id="rId19"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51.xml"/><Relationship Id="rId22" Type="http://schemas.openxmlformats.org/officeDocument/2006/relationships/slide" Target="slide5.xml"/><Relationship Id="rId27" Type="http://schemas.openxmlformats.org/officeDocument/2006/relationships/slide" Target="slide37.xml"/></Relationships>
</file>

<file path=ppt/slides/_rels/slide4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15.xml"/><Relationship Id="rId18" Type="http://schemas.openxmlformats.org/officeDocument/2006/relationships/slide" Target="slide11.xml"/><Relationship Id="rId3" Type="http://schemas.openxmlformats.org/officeDocument/2006/relationships/image" Target="../media/image4.png"/><Relationship Id="rId21" Type="http://schemas.openxmlformats.org/officeDocument/2006/relationships/slide" Target="slide27.xml"/><Relationship Id="rId7" Type="http://schemas.openxmlformats.org/officeDocument/2006/relationships/image" Target="../media/image8.png"/><Relationship Id="rId12" Type="http://schemas.openxmlformats.org/officeDocument/2006/relationships/hyperlink" Target="https://www.maprimerenov.gouv.fr/" TargetMode="External"/><Relationship Id="rId17" Type="http://schemas.openxmlformats.org/officeDocument/2006/relationships/slide" Target="slide5.xml"/><Relationship Id="rId2" Type="http://schemas.openxmlformats.org/officeDocument/2006/relationships/image" Target="../media/image19.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hyperlink" Target="https://france-renov.gouv.fr/" TargetMode="External"/><Relationship Id="rId5" Type="http://schemas.openxmlformats.org/officeDocument/2006/relationships/image" Target="../media/image6.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image" Target="../media/image16.png"/><Relationship Id="rId19"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9.png"/><Relationship Id="rId22" Type="http://schemas.openxmlformats.org/officeDocument/2006/relationships/slide" Target="slide37.xml"/></Relationships>
</file>

<file path=ppt/slides/_rels/slide4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52.png"/><Relationship Id="rId21" Type="http://schemas.openxmlformats.org/officeDocument/2006/relationships/image" Target="../media/image148.jpeg"/><Relationship Id="rId7" Type="http://schemas.openxmlformats.org/officeDocument/2006/relationships/image" Target="../media/image56.png"/><Relationship Id="rId12" Type="http://schemas.openxmlformats.org/officeDocument/2006/relationships/image" Target="../media/image60.png"/><Relationship Id="rId17" Type="http://schemas.openxmlformats.org/officeDocument/2006/relationships/slide" Target="slide21.xml"/><Relationship Id="rId2" Type="http://schemas.openxmlformats.org/officeDocument/2006/relationships/image" Target="../media/image50.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4.png"/><Relationship Id="rId15" Type="http://schemas.openxmlformats.org/officeDocument/2006/relationships/slide" Target="slide11.xml"/><Relationship Id="rId23" Type="http://schemas.openxmlformats.org/officeDocument/2006/relationships/hyperlink" Target="https://www.cozynergy.com/conseiller-caisse-epargne/cegee" TargetMode="External"/><Relationship Id="rId10" Type="http://schemas.openxmlformats.org/officeDocument/2006/relationships/image" Target="../media/image51.png"/><Relationship Id="rId19" Type="http://schemas.openxmlformats.org/officeDocument/2006/relationships/slide" Target="slide37.xml"/><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slide" Target="slide5.xml"/><Relationship Id="rId22" Type="http://schemas.openxmlformats.org/officeDocument/2006/relationships/slide" Target="slide17.xml"/></Relationships>
</file>

<file path=ppt/slides/_rels/slide45.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slide" Target="slide5.xml"/><Relationship Id="rId18" Type="http://schemas.openxmlformats.org/officeDocument/2006/relationships/slide" Target="slide37.xml"/><Relationship Id="rId3" Type="http://schemas.openxmlformats.org/officeDocument/2006/relationships/image" Target="../media/image53.png"/><Relationship Id="rId21" Type="http://schemas.openxmlformats.org/officeDocument/2006/relationships/slide" Target="slide17.xml"/><Relationship Id="rId7" Type="http://schemas.openxmlformats.org/officeDocument/2006/relationships/image" Target="../media/image57.png"/><Relationship Id="rId12" Type="http://schemas.openxmlformats.org/officeDocument/2006/relationships/slide" Target="slide4.xml"/><Relationship Id="rId17" Type="http://schemas.openxmlformats.org/officeDocument/2006/relationships/slide" Target="slide27.xml"/><Relationship Id="rId2" Type="http://schemas.openxmlformats.org/officeDocument/2006/relationships/image" Target="../media/image52.png"/><Relationship Id="rId16" Type="http://schemas.openxmlformats.org/officeDocument/2006/relationships/slide" Target="slide21.xml"/><Relationship Id="rId20"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5" Type="http://schemas.openxmlformats.org/officeDocument/2006/relationships/slide" Target="slide13.xml"/><Relationship Id="rId10" Type="http://schemas.openxmlformats.org/officeDocument/2006/relationships/image" Target="../media/image59.png"/><Relationship Id="rId19" Type="http://schemas.openxmlformats.org/officeDocument/2006/relationships/slide" Target="slide36.xml"/><Relationship Id="rId4" Type="http://schemas.openxmlformats.org/officeDocument/2006/relationships/image" Target="../media/image54.png"/><Relationship Id="rId9" Type="http://schemas.openxmlformats.org/officeDocument/2006/relationships/image" Target="../media/image51.png"/><Relationship Id="rId14" Type="http://schemas.openxmlformats.org/officeDocument/2006/relationships/slide" Target="slide11.xml"/></Relationships>
</file>

<file path=ppt/slides/_rels/slide4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52.png"/><Relationship Id="rId21" Type="http://schemas.openxmlformats.org/officeDocument/2006/relationships/slide" Target="slide17.xml"/><Relationship Id="rId7" Type="http://schemas.openxmlformats.org/officeDocument/2006/relationships/image" Target="../media/image56.png"/><Relationship Id="rId12" Type="http://schemas.openxmlformats.org/officeDocument/2006/relationships/image" Target="../media/image60.png"/><Relationship Id="rId17" Type="http://schemas.openxmlformats.org/officeDocument/2006/relationships/slide" Target="slide21.xml"/><Relationship Id="rId2" Type="http://schemas.openxmlformats.org/officeDocument/2006/relationships/image" Target="../media/image50.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4.png"/><Relationship Id="rId15" Type="http://schemas.openxmlformats.org/officeDocument/2006/relationships/slide" Target="slide11.xml"/><Relationship Id="rId10" Type="http://schemas.openxmlformats.org/officeDocument/2006/relationships/image" Target="../media/image51.png"/><Relationship Id="rId19" Type="http://schemas.openxmlformats.org/officeDocument/2006/relationships/slide" Target="slide37.xml"/><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slide" Target="slide5.xml"/></Relationships>
</file>

<file path=ppt/slides/_rels/slide4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7.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16.xml"/><Relationship Id="rId5" Type="http://schemas.openxmlformats.org/officeDocument/2006/relationships/image" Target="../media/image5.png"/><Relationship Id="rId15" Type="http://schemas.openxmlformats.org/officeDocument/2006/relationships/slide" Target="slide5.xml"/><Relationship Id="rId10" Type="http://schemas.openxmlformats.org/officeDocument/2006/relationships/image" Target="../media/image3.png"/><Relationship Id="rId19"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4.xml"/><Relationship Id="rId22" Type="http://schemas.openxmlformats.org/officeDocument/2006/relationships/hyperlink" Target="https://www.maprimerenov.gouv.fr/"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7.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16.xml"/><Relationship Id="rId5" Type="http://schemas.openxmlformats.org/officeDocument/2006/relationships/image" Target="../media/image5.png"/><Relationship Id="rId15" Type="http://schemas.openxmlformats.org/officeDocument/2006/relationships/slide" Target="slide5.xml"/><Relationship Id="rId10" Type="http://schemas.openxmlformats.org/officeDocument/2006/relationships/image" Target="../media/image3.png"/><Relationship Id="rId19"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4.xml"/><Relationship Id="rId22" Type="http://schemas.openxmlformats.org/officeDocument/2006/relationships/hyperlink" Target="https://www.maprimerenov.gouv.fr/"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6.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france-renov.gouv.fr/aides/mpr/coproprietes"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6.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www.economie.gouv.fr/particuliers/tva-taux-reduits-travaux"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6.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france-renov.gouv.fr/aides/cee"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6.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www.economie.gouv.fr/particuliers/reduction-impot-denormandie"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6.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www.impots.gouv.fr/portail/particulier/questions/ai-je-droit-pour-ma-taxe-fonciere-lexoneration-en-faveur-des-economies"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9.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6.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19.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49.png"/><Relationship Id="rId5" Type="http://schemas.openxmlformats.org/officeDocument/2006/relationships/image" Target="../media/image5.png"/><Relationship Id="rId15" Type="http://schemas.openxmlformats.org/officeDocument/2006/relationships/slide" Target="slide4.xml"/><Relationship Id="rId23"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5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7.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19.xml"/><Relationship Id="rId5" Type="http://schemas.openxmlformats.org/officeDocument/2006/relationships/image" Target="../media/image5.png"/><Relationship Id="rId15" Type="http://schemas.openxmlformats.org/officeDocument/2006/relationships/slide" Target="slide5.xml"/><Relationship Id="rId10" Type="http://schemas.openxmlformats.org/officeDocument/2006/relationships/image" Target="../media/image3.png"/><Relationship Id="rId19"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4.xml"/><Relationship Id="rId22" Type="http://schemas.openxmlformats.org/officeDocument/2006/relationships/hyperlink" Target="http://commerciaux.celca.caisse-epargne.fr/download/341/tarification/18447/offres-promos-en-cours.pdf" TargetMode="External"/></Relationships>
</file>

<file path=ppt/slides/_rels/slide5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19.xml"/><Relationship Id="rId17" Type="http://schemas.openxmlformats.org/officeDocument/2006/relationships/slide" Target="slide11.xml"/><Relationship Id="rId2" Type="http://schemas.openxmlformats.org/officeDocument/2006/relationships/image" Target="../media/image1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0.png"/><Relationship Id="rId5" Type="http://schemas.openxmlformats.org/officeDocument/2006/relationships/image" Target="../media/image6.png"/><Relationship Id="rId15" Type="http://schemas.openxmlformats.org/officeDocument/2006/relationships/slide" Target="slide4.xml"/><Relationship Id="rId10" Type="http://schemas.openxmlformats.org/officeDocument/2006/relationships/hyperlink" Target="https://www.service-public.fr/particuliers/vosdroits/F19905" TargetMode="External"/><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5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7.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19.xml"/><Relationship Id="rId5" Type="http://schemas.openxmlformats.org/officeDocument/2006/relationships/image" Target="../media/image5.png"/><Relationship Id="rId15" Type="http://schemas.openxmlformats.org/officeDocument/2006/relationships/slide" Target="slide5.xml"/><Relationship Id="rId23" Type="http://schemas.openxmlformats.org/officeDocument/2006/relationships/image" Target="../media/image151.png"/><Relationship Id="rId10" Type="http://schemas.openxmlformats.org/officeDocument/2006/relationships/image" Target="../media/image3.png"/><Relationship Id="rId19"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4.xml"/><Relationship Id="rId22" Type="http://schemas.openxmlformats.org/officeDocument/2006/relationships/slide" Target="slide59.xml"/></Relationships>
</file>

<file path=ppt/slides/_rels/slide5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16.png"/><Relationship Id="rId21" Type="http://schemas.openxmlformats.org/officeDocument/2006/relationships/slide" Target="slide36.xml"/><Relationship Id="rId7" Type="http://schemas.openxmlformats.org/officeDocument/2006/relationships/image" Target="../media/image7.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3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slide" Target="slide19.xml"/><Relationship Id="rId5" Type="http://schemas.openxmlformats.org/officeDocument/2006/relationships/image" Target="../media/image5.png"/><Relationship Id="rId15" Type="http://schemas.openxmlformats.org/officeDocument/2006/relationships/slide" Target="slide5.xml"/><Relationship Id="rId10" Type="http://schemas.openxmlformats.org/officeDocument/2006/relationships/image" Target="../media/image3.png"/><Relationship Id="rId19" Type="http://schemas.openxmlformats.org/officeDocument/2006/relationships/slide" Target="slide27.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slide" Target="slide4.xml"/><Relationship Id="rId22" Type="http://schemas.openxmlformats.org/officeDocument/2006/relationships/image" Target="../media/image152.jpeg"/></Relationships>
</file>

<file path=ppt/slides/_rels/slide60.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58.png"/><Relationship Id="rId18" Type="http://schemas.openxmlformats.org/officeDocument/2006/relationships/slide" Target="slide63.xml"/><Relationship Id="rId26" Type="http://schemas.openxmlformats.org/officeDocument/2006/relationships/slide" Target="slide13.xml"/><Relationship Id="rId3" Type="http://schemas.openxmlformats.org/officeDocument/2006/relationships/image" Target="../media/image15.png"/><Relationship Id="rId21" Type="http://schemas.openxmlformats.org/officeDocument/2006/relationships/image" Target="../media/image9.png"/><Relationship Id="rId7" Type="http://schemas.openxmlformats.org/officeDocument/2006/relationships/image" Target="../media/image2.png"/><Relationship Id="rId12" Type="http://schemas.openxmlformats.org/officeDocument/2006/relationships/image" Target="../media/image157.png"/><Relationship Id="rId17" Type="http://schemas.openxmlformats.org/officeDocument/2006/relationships/image" Target="../media/image159.png"/><Relationship Id="rId25" Type="http://schemas.openxmlformats.org/officeDocument/2006/relationships/slide" Target="slide11.xml"/><Relationship Id="rId33" Type="http://schemas.openxmlformats.org/officeDocument/2006/relationships/hyperlink" Target="https://score-environnemental-bonus.ademe.fr/" TargetMode="External"/><Relationship Id="rId2" Type="http://schemas.openxmlformats.org/officeDocument/2006/relationships/image" Target="../media/image153.png"/><Relationship Id="rId16" Type="http://schemas.openxmlformats.org/officeDocument/2006/relationships/slide" Target="slide64.xml"/><Relationship Id="rId20" Type="http://schemas.openxmlformats.org/officeDocument/2006/relationships/slide" Target="slide23.xml"/><Relationship Id="rId29"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56.png"/><Relationship Id="rId24" Type="http://schemas.openxmlformats.org/officeDocument/2006/relationships/slide" Target="slide5.xml"/><Relationship Id="rId32" Type="http://schemas.openxmlformats.org/officeDocument/2006/relationships/image" Target="../media/image161.svg"/><Relationship Id="rId5" Type="http://schemas.openxmlformats.org/officeDocument/2006/relationships/image" Target="../media/image5.png"/><Relationship Id="rId15" Type="http://schemas.openxmlformats.org/officeDocument/2006/relationships/image" Target="../media/image7.png"/><Relationship Id="rId23" Type="http://schemas.openxmlformats.org/officeDocument/2006/relationships/slide" Target="slide4.xml"/><Relationship Id="rId28" Type="http://schemas.openxmlformats.org/officeDocument/2006/relationships/slide" Target="slide27.xml"/><Relationship Id="rId10" Type="http://schemas.openxmlformats.org/officeDocument/2006/relationships/image" Target="../media/image155.png"/><Relationship Id="rId19" Type="http://schemas.openxmlformats.org/officeDocument/2006/relationships/image" Target="../media/image44.png"/><Relationship Id="rId31" Type="http://schemas.openxmlformats.org/officeDocument/2006/relationships/image" Target="../media/image160.png"/><Relationship Id="rId4" Type="http://schemas.openxmlformats.org/officeDocument/2006/relationships/image" Target="../media/image4.png"/><Relationship Id="rId9" Type="http://schemas.openxmlformats.org/officeDocument/2006/relationships/image" Target="../media/image154.png"/><Relationship Id="rId14" Type="http://schemas.openxmlformats.org/officeDocument/2006/relationships/image" Target="../media/image6.png"/><Relationship Id="rId22" Type="http://schemas.openxmlformats.org/officeDocument/2006/relationships/image" Target="../media/image10.png"/><Relationship Id="rId27" Type="http://schemas.openxmlformats.org/officeDocument/2006/relationships/slide" Target="slide21.xml"/><Relationship Id="rId30" Type="http://schemas.openxmlformats.org/officeDocument/2006/relationships/slide" Target="slide36.xml"/></Relationships>
</file>

<file path=ppt/slides/_rels/slide6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slide" Target="slide66.xml"/><Relationship Id="rId18" Type="http://schemas.openxmlformats.org/officeDocument/2006/relationships/slide" Target="slide4.xml"/><Relationship Id="rId3" Type="http://schemas.openxmlformats.org/officeDocument/2006/relationships/image" Target="../media/image15.png"/><Relationship Id="rId21" Type="http://schemas.openxmlformats.org/officeDocument/2006/relationships/slide" Target="slide13.xml"/><Relationship Id="rId7" Type="http://schemas.openxmlformats.org/officeDocument/2006/relationships/image" Target="../media/image2.png"/><Relationship Id="rId12" Type="http://schemas.openxmlformats.org/officeDocument/2006/relationships/image" Target="../media/image41.png"/><Relationship Id="rId17" Type="http://schemas.openxmlformats.org/officeDocument/2006/relationships/image" Target="../media/image10.png"/><Relationship Id="rId25" Type="http://schemas.openxmlformats.org/officeDocument/2006/relationships/slide" Target="slide36.xml"/><Relationship Id="rId2" Type="http://schemas.openxmlformats.org/officeDocument/2006/relationships/image" Target="../media/image162.png"/><Relationship Id="rId16" Type="http://schemas.openxmlformats.org/officeDocument/2006/relationships/image" Target="../media/image9.png"/><Relationship Id="rId20"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slide" Target="slide65.xml"/><Relationship Id="rId24" Type="http://schemas.openxmlformats.org/officeDocument/2006/relationships/slide" Target="slide37.xml"/><Relationship Id="rId5" Type="http://schemas.openxmlformats.org/officeDocument/2006/relationships/image" Target="../media/image5.png"/><Relationship Id="rId15" Type="http://schemas.openxmlformats.org/officeDocument/2006/relationships/slide" Target="slide23.xml"/><Relationship Id="rId23" Type="http://schemas.openxmlformats.org/officeDocument/2006/relationships/slide" Target="slide27.xml"/><Relationship Id="rId10" Type="http://schemas.openxmlformats.org/officeDocument/2006/relationships/image" Target="../media/image7.png"/><Relationship Id="rId19" Type="http://schemas.openxmlformats.org/officeDocument/2006/relationships/slide" Target="slide5.xml"/><Relationship Id="rId4" Type="http://schemas.openxmlformats.org/officeDocument/2006/relationships/image" Target="../media/image4.png"/><Relationship Id="rId9" Type="http://schemas.openxmlformats.org/officeDocument/2006/relationships/image" Target="../media/image6.png"/><Relationship Id="rId14" Type="http://schemas.openxmlformats.org/officeDocument/2006/relationships/slide" Target="slide67.xml"/><Relationship Id="rId22" Type="http://schemas.openxmlformats.org/officeDocument/2006/relationships/slide" Target="slide21.xml"/></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slide" Target="slide68.xml"/><Relationship Id="rId18" Type="http://schemas.openxmlformats.org/officeDocument/2006/relationships/slide" Target="slide4.xml"/><Relationship Id="rId3" Type="http://schemas.openxmlformats.org/officeDocument/2006/relationships/image" Target="../media/image15.png"/><Relationship Id="rId21" Type="http://schemas.openxmlformats.org/officeDocument/2006/relationships/slide" Target="slide13.xml"/><Relationship Id="rId7" Type="http://schemas.openxmlformats.org/officeDocument/2006/relationships/image" Target="../media/image2.png"/><Relationship Id="rId12" Type="http://schemas.openxmlformats.org/officeDocument/2006/relationships/image" Target="../media/image154.png"/><Relationship Id="rId17" Type="http://schemas.openxmlformats.org/officeDocument/2006/relationships/image" Target="../media/image10.png"/><Relationship Id="rId25" Type="http://schemas.openxmlformats.org/officeDocument/2006/relationships/slide" Target="slide36.xml"/><Relationship Id="rId2" Type="http://schemas.openxmlformats.org/officeDocument/2006/relationships/image" Target="../media/image76.png"/><Relationship Id="rId16" Type="http://schemas.openxmlformats.org/officeDocument/2006/relationships/image" Target="../media/image9.png"/><Relationship Id="rId20"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63.png"/><Relationship Id="rId24" Type="http://schemas.openxmlformats.org/officeDocument/2006/relationships/slide" Target="slide37.xml"/><Relationship Id="rId5" Type="http://schemas.openxmlformats.org/officeDocument/2006/relationships/image" Target="../media/image5.png"/><Relationship Id="rId15" Type="http://schemas.openxmlformats.org/officeDocument/2006/relationships/slide" Target="slide23.xml"/><Relationship Id="rId23" Type="http://schemas.openxmlformats.org/officeDocument/2006/relationships/slide" Target="slide27.xml"/><Relationship Id="rId10" Type="http://schemas.openxmlformats.org/officeDocument/2006/relationships/image" Target="../media/image7.png"/><Relationship Id="rId19" Type="http://schemas.openxmlformats.org/officeDocument/2006/relationships/slide" Target="slide5.xml"/><Relationship Id="rId4" Type="http://schemas.openxmlformats.org/officeDocument/2006/relationships/image" Target="../media/image4.png"/><Relationship Id="rId9" Type="http://schemas.openxmlformats.org/officeDocument/2006/relationships/image" Target="../media/image6.png"/><Relationship Id="rId14" Type="http://schemas.openxmlformats.org/officeDocument/2006/relationships/image" Target="../media/image159.png"/><Relationship Id="rId22" Type="http://schemas.openxmlformats.org/officeDocument/2006/relationships/slide" Target="slide21.xml"/></Relationships>
</file>

<file path=ppt/slides/_rels/slide6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15.png"/><Relationship Id="rId21" Type="http://schemas.openxmlformats.org/officeDocument/2006/relationships/slide" Target="slide37.xml"/><Relationship Id="rId7" Type="http://schemas.openxmlformats.org/officeDocument/2006/relationships/image" Target="../media/image7.png"/><Relationship Id="rId12" Type="http://schemas.openxmlformats.org/officeDocument/2006/relationships/slide" Target="slide60.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hyperlink" Target="https://jechangemavoiture.gouv.fr/jcmv/aide-achat.html?content=aides-nationales" TargetMode="External"/><Relationship Id="rId5" Type="http://schemas.openxmlformats.org/officeDocument/2006/relationships/image" Target="../media/image5.png"/><Relationship Id="rId15" Type="http://schemas.openxmlformats.org/officeDocument/2006/relationships/slide" Target="slide4.xml"/><Relationship Id="rId10" Type="http://schemas.openxmlformats.org/officeDocument/2006/relationships/image" Target="../media/image3.png"/><Relationship Id="rId19" Type="http://schemas.openxmlformats.org/officeDocument/2006/relationships/slide" Target="slide21.xml"/><Relationship Id="rId4" Type="http://schemas.openxmlformats.org/officeDocument/2006/relationships/image" Target="../media/image4.png"/><Relationship Id="rId9" Type="http://schemas.openxmlformats.org/officeDocument/2006/relationships/image" Target="../media/image2.png"/><Relationship Id="rId14" Type="http://schemas.openxmlformats.org/officeDocument/2006/relationships/image" Target="../media/image10.png"/><Relationship Id="rId22" Type="http://schemas.openxmlformats.org/officeDocument/2006/relationships/slide" Target="slide36.xml"/></Relationships>
</file>

<file path=ppt/slides/_rels/slide64.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60.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slide" Target="slide4.xml"/><Relationship Id="rId10" Type="http://schemas.openxmlformats.org/officeDocument/2006/relationships/hyperlink" Target="https://www.primealaconversion.gouv.fr/dboneco/accueil/accueilVehiculesParticulier.html" TargetMode="External"/><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6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61.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slide" Target="slide4.xml"/><Relationship Id="rId10" Type="http://schemas.openxmlformats.org/officeDocument/2006/relationships/hyperlink" Target="https://www.impots.gouv.fr/portail/particulier/questions/je-viens-dacquerir-une-borne-de-recharge-pour-ma-voiture-electrique-puis-je" TargetMode="External"/><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66.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61.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slide" Target="slide4.xml"/><Relationship Id="rId10" Type="http://schemas.openxmlformats.org/officeDocument/2006/relationships/hyperlink" Target="https://advenir.mobi/particulier/" TargetMode="External"/><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6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61.xml"/><Relationship Id="rId17" Type="http://schemas.openxmlformats.org/officeDocument/2006/relationships/slide" Target="slide11.xml"/><Relationship Id="rId2" Type="http://schemas.openxmlformats.org/officeDocument/2006/relationships/image" Target="../media/image7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slide" Target="slide4.xml"/><Relationship Id="rId10" Type="http://schemas.openxmlformats.org/officeDocument/2006/relationships/hyperlink" Target="https://advenir.mobi/partage/" TargetMode="External"/><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68.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62.xml"/><Relationship Id="rId18" Type="http://schemas.openxmlformats.org/officeDocument/2006/relationships/slide" Target="slide11.xml"/><Relationship Id="rId3" Type="http://schemas.openxmlformats.org/officeDocument/2006/relationships/image" Target="../media/image4.png"/><Relationship Id="rId21" Type="http://schemas.openxmlformats.org/officeDocument/2006/relationships/slide" Target="slide27.xml"/><Relationship Id="rId7" Type="http://schemas.openxmlformats.org/officeDocument/2006/relationships/image" Target="../media/image8.png"/><Relationship Id="rId12" Type="http://schemas.openxmlformats.org/officeDocument/2006/relationships/image" Target="../media/image15.png"/><Relationship Id="rId17" Type="http://schemas.openxmlformats.org/officeDocument/2006/relationships/slide" Target="slide5.xml"/><Relationship Id="rId2" Type="http://schemas.openxmlformats.org/officeDocument/2006/relationships/image" Target="../media/image76.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hyperlink" Target="https://www.primealaconversion.gouv.fr/dboneco/accueil/accueilVehiculesCycles.html" TargetMode="External"/><Relationship Id="rId5" Type="http://schemas.openxmlformats.org/officeDocument/2006/relationships/image" Target="../media/image6.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hyperlink" Target="https://www.primealaconversion.gouv.fr/dboneco/accueil/access.html" TargetMode="External"/><Relationship Id="rId19"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9.png"/><Relationship Id="rId22" Type="http://schemas.openxmlformats.org/officeDocument/2006/relationships/slide" Target="slide37.xml"/></Relationships>
</file>

<file path=ppt/slides/_rels/slide69.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slide" Target="slide5.xml"/><Relationship Id="rId18" Type="http://schemas.openxmlformats.org/officeDocument/2006/relationships/slide" Target="slide37.xml"/><Relationship Id="rId26" Type="http://schemas.openxmlformats.org/officeDocument/2006/relationships/image" Target="../media/image155.png"/><Relationship Id="rId3" Type="http://schemas.openxmlformats.org/officeDocument/2006/relationships/image" Target="../media/image5.png"/><Relationship Id="rId21" Type="http://schemas.openxmlformats.org/officeDocument/2006/relationships/image" Target="../media/image165.png"/><Relationship Id="rId7" Type="http://schemas.openxmlformats.org/officeDocument/2006/relationships/image" Target="../media/image2.png"/><Relationship Id="rId12" Type="http://schemas.openxmlformats.org/officeDocument/2006/relationships/slide" Target="slide4.xml"/><Relationship Id="rId17" Type="http://schemas.openxmlformats.org/officeDocument/2006/relationships/slide" Target="slide27.xml"/><Relationship Id="rId25" Type="http://schemas.openxmlformats.org/officeDocument/2006/relationships/image" Target="../media/image169.png"/><Relationship Id="rId2" Type="http://schemas.openxmlformats.org/officeDocument/2006/relationships/image" Target="../media/image4.png"/><Relationship Id="rId16" Type="http://schemas.openxmlformats.org/officeDocument/2006/relationships/slide" Target="slide21.xml"/><Relationship Id="rId20" Type="http://schemas.openxmlformats.org/officeDocument/2006/relationships/image" Target="../media/image164.png"/><Relationship Id="rId29"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0.png"/><Relationship Id="rId24" Type="http://schemas.openxmlformats.org/officeDocument/2006/relationships/image" Target="../media/image168.png"/><Relationship Id="rId5" Type="http://schemas.openxmlformats.org/officeDocument/2006/relationships/image" Target="../media/image7.png"/><Relationship Id="rId15" Type="http://schemas.openxmlformats.org/officeDocument/2006/relationships/slide" Target="slide13.xml"/><Relationship Id="rId23" Type="http://schemas.openxmlformats.org/officeDocument/2006/relationships/image" Target="../media/image167.svg"/><Relationship Id="rId28" Type="http://schemas.openxmlformats.org/officeDocument/2006/relationships/slide" Target="slide63.xml"/><Relationship Id="rId10" Type="http://schemas.openxmlformats.org/officeDocument/2006/relationships/image" Target="../media/image9.png"/><Relationship Id="rId19" Type="http://schemas.openxmlformats.org/officeDocument/2006/relationships/slide" Target="slide36.xml"/><Relationship Id="rId31" Type="http://schemas.openxmlformats.org/officeDocument/2006/relationships/hyperlink" Target="https://groupebpce.sharepoint.com/:p:/r/sites/Caisse-Epargne-marche-Particuliers/Green%20%20Offre/ZFE_CE_r%C3%A9glementation_par_agglom%C3%A9ration_20221102.pptx?d=w34ddb438a88a4cab8d9026e80da8529d&amp;csf=1&amp;web=1&amp;e=IYLbdn" TargetMode="External"/><Relationship Id="rId4" Type="http://schemas.openxmlformats.org/officeDocument/2006/relationships/image" Target="../media/image6.png"/><Relationship Id="rId9" Type="http://schemas.openxmlformats.org/officeDocument/2006/relationships/slide" Target="slide24.xml"/><Relationship Id="rId14" Type="http://schemas.openxmlformats.org/officeDocument/2006/relationships/slide" Target="slide11.xml"/><Relationship Id="rId22" Type="http://schemas.openxmlformats.org/officeDocument/2006/relationships/image" Target="../media/image166.png"/><Relationship Id="rId27" Type="http://schemas.openxmlformats.org/officeDocument/2006/relationships/image" Target="../media/image170.png"/><Relationship Id="rId30" Type="http://schemas.openxmlformats.org/officeDocument/2006/relationships/image" Target="../media/image14.svg"/></Relationships>
</file>

<file path=ppt/slides/_rels/slide70.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9.png"/><Relationship Id="rId18" Type="http://schemas.openxmlformats.org/officeDocument/2006/relationships/slide" Target="slide13.xml"/><Relationship Id="rId3" Type="http://schemas.openxmlformats.org/officeDocument/2006/relationships/image" Target="../media/image4.png"/><Relationship Id="rId21" Type="http://schemas.openxmlformats.org/officeDocument/2006/relationships/slide" Target="slide37.xml"/><Relationship Id="rId7" Type="http://schemas.openxmlformats.org/officeDocument/2006/relationships/image" Target="../media/image8.png"/><Relationship Id="rId12" Type="http://schemas.openxmlformats.org/officeDocument/2006/relationships/slide" Target="slide25.xml"/><Relationship Id="rId17" Type="http://schemas.openxmlformats.org/officeDocument/2006/relationships/slide" Target="slide11.xml"/><Relationship Id="rId2" Type="http://schemas.openxmlformats.org/officeDocument/2006/relationships/image" Target="../media/image36.png"/><Relationship Id="rId16" Type="http://schemas.openxmlformats.org/officeDocument/2006/relationships/slide" Target="slide5.xml"/><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slide" Target="slide4.xml"/><Relationship Id="rId23"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149.png"/><Relationship Id="rId19" Type="http://schemas.openxmlformats.org/officeDocument/2006/relationships/slide" Target="slide21.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10.png"/><Relationship Id="rId22" Type="http://schemas.openxmlformats.org/officeDocument/2006/relationships/slide" Target="slide36.xml"/></Relationships>
</file>

<file path=ppt/slides/_rels/slide7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25.xml"/><Relationship Id="rId18" Type="http://schemas.openxmlformats.org/officeDocument/2006/relationships/slide" Target="slide11.xml"/><Relationship Id="rId3" Type="http://schemas.openxmlformats.org/officeDocument/2006/relationships/image" Target="../media/image4.png"/><Relationship Id="rId21" Type="http://schemas.openxmlformats.org/officeDocument/2006/relationships/slide" Target="slide27.xml"/><Relationship Id="rId7" Type="http://schemas.openxmlformats.org/officeDocument/2006/relationships/image" Target="../media/image8.png"/><Relationship Id="rId12" Type="http://schemas.openxmlformats.org/officeDocument/2006/relationships/image" Target="../media/image41.png"/><Relationship Id="rId17" Type="http://schemas.openxmlformats.org/officeDocument/2006/relationships/slide" Target="slide5.xml"/><Relationship Id="rId2" Type="http://schemas.openxmlformats.org/officeDocument/2006/relationships/image" Target="../media/image36.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hyperlink" Target="https://www.particuliers.mycarlease.fr/caisse-epargne" TargetMode="External"/><Relationship Id="rId5" Type="http://schemas.openxmlformats.org/officeDocument/2006/relationships/image" Target="../media/image6.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image" Target="../media/image15.png"/><Relationship Id="rId19"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9.png"/><Relationship Id="rId22" Type="http://schemas.openxmlformats.org/officeDocument/2006/relationships/slide" Target="slide37.xml"/></Relationships>
</file>

<file path=ppt/slides/_rels/slide7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25.xml"/><Relationship Id="rId18" Type="http://schemas.openxmlformats.org/officeDocument/2006/relationships/slide" Target="slide11.xml"/><Relationship Id="rId3" Type="http://schemas.openxmlformats.org/officeDocument/2006/relationships/image" Target="../media/image4.png"/><Relationship Id="rId21" Type="http://schemas.openxmlformats.org/officeDocument/2006/relationships/slide" Target="slide27.xml"/><Relationship Id="rId7" Type="http://schemas.openxmlformats.org/officeDocument/2006/relationships/image" Target="../media/image8.png"/><Relationship Id="rId12" Type="http://schemas.openxmlformats.org/officeDocument/2006/relationships/image" Target="../media/image41.png"/><Relationship Id="rId17" Type="http://schemas.openxmlformats.org/officeDocument/2006/relationships/slide" Target="slide5.xml"/><Relationship Id="rId2" Type="http://schemas.openxmlformats.org/officeDocument/2006/relationships/image" Target="../media/image36.png"/><Relationship Id="rId16" Type="http://schemas.openxmlformats.org/officeDocument/2006/relationships/slide" Target="slide4.xml"/><Relationship Id="rId20" Type="http://schemas.openxmlformats.org/officeDocument/2006/relationships/slide" Target="slide2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hyperlink" Target="https://particuliers.mycarlease.uat.mycloud.intranatixis.com/favicon.ico" TargetMode="External"/><Relationship Id="rId5" Type="http://schemas.openxmlformats.org/officeDocument/2006/relationships/image" Target="../media/image6.png"/><Relationship Id="rId15" Type="http://schemas.openxmlformats.org/officeDocument/2006/relationships/image" Target="../media/image10.png"/><Relationship Id="rId23" Type="http://schemas.openxmlformats.org/officeDocument/2006/relationships/slide" Target="slide36.xml"/><Relationship Id="rId10" Type="http://schemas.openxmlformats.org/officeDocument/2006/relationships/image" Target="../media/image15.png"/><Relationship Id="rId19"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9.png"/><Relationship Id="rId22" Type="http://schemas.openxmlformats.org/officeDocument/2006/relationships/slide" Target="slide37.xml"/></Relationships>
</file>

<file path=ppt/slides/_rels/slide7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0.png"/><Relationship Id="rId18" Type="http://schemas.openxmlformats.org/officeDocument/2006/relationships/slide" Target="slide21.xml"/><Relationship Id="rId3" Type="http://schemas.openxmlformats.org/officeDocument/2006/relationships/image" Target="../media/image4.png"/><Relationship Id="rId21" Type="http://schemas.openxmlformats.org/officeDocument/2006/relationships/slide" Target="slide36.xml"/><Relationship Id="rId7" Type="http://schemas.openxmlformats.org/officeDocument/2006/relationships/image" Target="../media/image8.png"/><Relationship Id="rId12" Type="http://schemas.openxmlformats.org/officeDocument/2006/relationships/image" Target="../media/image9.png"/><Relationship Id="rId17" Type="http://schemas.openxmlformats.org/officeDocument/2006/relationships/slide" Target="slide13.xml"/><Relationship Id="rId2" Type="http://schemas.openxmlformats.org/officeDocument/2006/relationships/image" Target="../media/image76.png"/><Relationship Id="rId16" Type="http://schemas.openxmlformats.org/officeDocument/2006/relationships/slide" Target="slide11.xml"/><Relationship Id="rId20"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slide" Target="slide25.xml"/><Relationship Id="rId5" Type="http://schemas.openxmlformats.org/officeDocument/2006/relationships/image" Target="../media/image6.png"/><Relationship Id="rId15" Type="http://schemas.openxmlformats.org/officeDocument/2006/relationships/slide" Target="slide5.xml"/><Relationship Id="rId10" Type="http://schemas.openxmlformats.org/officeDocument/2006/relationships/image" Target="../media/image15.png"/><Relationship Id="rId19" Type="http://schemas.openxmlformats.org/officeDocument/2006/relationships/slide" Target="slide27.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4.xml"/></Relationships>
</file>

<file path=ppt/slides/_rels/slide74.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174.svg"/><Relationship Id="rId18" Type="http://schemas.openxmlformats.org/officeDocument/2006/relationships/image" Target="../media/image176.svg"/><Relationship Id="rId26" Type="http://schemas.openxmlformats.org/officeDocument/2006/relationships/slide" Target="slide27.xml"/><Relationship Id="rId3" Type="http://schemas.openxmlformats.org/officeDocument/2006/relationships/image" Target="../media/image94.svg"/><Relationship Id="rId21" Type="http://schemas.openxmlformats.org/officeDocument/2006/relationships/slide" Target="slide4.xml"/><Relationship Id="rId7" Type="http://schemas.openxmlformats.org/officeDocument/2006/relationships/image" Target="../media/image171.svg"/><Relationship Id="rId12" Type="http://schemas.openxmlformats.org/officeDocument/2006/relationships/image" Target="../media/image101.png"/><Relationship Id="rId17" Type="http://schemas.openxmlformats.org/officeDocument/2006/relationships/image" Target="../media/image59.png"/><Relationship Id="rId25" Type="http://schemas.openxmlformats.org/officeDocument/2006/relationships/slide" Target="slide21.xml"/><Relationship Id="rId33" Type="http://schemas.openxmlformats.org/officeDocument/2006/relationships/image" Target="../media/image179.png"/><Relationship Id="rId2" Type="http://schemas.openxmlformats.org/officeDocument/2006/relationships/image" Target="../media/image93.png"/><Relationship Id="rId16" Type="http://schemas.openxmlformats.org/officeDocument/2006/relationships/slide" Target="slide33.xml"/><Relationship Id="rId20" Type="http://schemas.openxmlformats.org/officeDocument/2006/relationships/image" Target="../media/image109.svg"/><Relationship Id="rId29" Type="http://schemas.openxmlformats.org/officeDocument/2006/relationships/image" Target="../media/image105.png"/><Relationship Id="rId1" Type="http://schemas.openxmlformats.org/officeDocument/2006/relationships/slideLayout" Target="../slideLayouts/slideLayout18.xml"/><Relationship Id="rId6" Type="http://schemas.openxmlformats.org/officeDocument/2006/relationships/image" Target="../media/image54.png"/><Relationship Id="rId11" Type="http://schemas.openxmlformats.org/officeDocument/2006/relationships/image" Target="../media/image173.svg"/><Relationship Id="rId24" Type="http://schemas.openxmlformats.org/officeDocument/2006/relationships/slide" Target="slide13.xml"/><Relationship Id="rId32" Type="http://schemas.openxmlformats.org/officeDocument/2006/relationships/image" Target="../media/image178.png"/><Relationship Id="rId5" Type="http://schemas.openxmlformats.org/officeDocument/2006/relationships/image" Target="../media/image96.svg"/><Relationship Id="rId15" Type="http://schemas.openxmlformats.org/officeDocument/2006/relationships/image" Target="../media/image175.svg"/><Relationship Id="rId23" Type="http://schemas.openxmlformats.org/officeDocument/2006/relationships/slide" Target="slide11.xml"/><Relationship Id="rId28" Type="http://schemas.openxmlformats.org/officeDocument/2006/relationships/slide" Target="slide36.xml"/><Relationship Id="rId10" Type="http://schemas.openxmlformats.org/officeDocument/2006/relationships/image" Target="../media/image99.png"/><Relationship Id="rId19" Type="http://schemas.openxmlformats.org/officeDocument/2006/relationships/image" Target="../media/image108.png"/><Relationship Id="rId31" Type="http://schemas.openxmlformats.org/officeDocument/2006/relationships/image" Target="../media/image177.png"/><Relationship Id="rId4" Type="http://schemas.openxmlformats.org/officeDocument/2006/relationships/image" Target="../media/image95.png"/><Relationship Id="rId9" Type="http://schemas.openxmlformats.org/officeDocument/2006/relationships/image" Target="../media/image172.svg"/><Relationship Id="rId14" Type="http://schemas.openxmlformats.org/officeDocument/2006/relationships/image" Target="../media/image103.png"/><Relationship Id="rId22" Type="http://schemas.openxmlformats.org/officeDocument/2006/relationships/slide" Target="slide5.xml"/><Relationship Id="rId27" Type="http://schemas.openxmlformats.org/officeDocument/2006/relationships/slide" Target="slide37.xml"/><Relationship Id="rId30" Type="http://schemas.openxmlformats.org/officeDocument/2006/relationships/image" Target="../media/image106.svg"/></Relationships>
</file>

<file path=ppt/slides/_rels/slide7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4.xml"/><Relationship Id="rId18" Type="http://schemas.openxmlformats.org/officeDocument/2006/relationships/slide" Target="slide27.xml"/><Relationship Id="rId3" Type="http://schemas.openxmlformats.org/officeDocument/2006/relationships/image" Target="../media/image4.png"/><Relationship Id="rId21" Type="http://schemas.openxmlformats.org/officeDocument/2006/relationships/image" Target="../media/image180.png"/><Relationship Id="rId7" Type="http://schemas.openxmlformats.org/officeDocument/2006/relationships/image" Target="../media/image8.png"/><Relationship Id="rId12" Type="http://schemas.openxmlformats.org/officeDocument/2006/relationships/image" Target="../media/image10.png"/><Relationship Id="rId17" Type="http://schemas.openxmlformats.org/officeDocument/2006/relationships/slide" Target="slide21.xml"/><Relationship Id="rId2" Type="http://schemas.openxmlformats.org/officeDocument/2006/relationships/image" Target="../media/image36.png"/><Relationship Id="rId16" Type="http://schemas.openxmlformats.org/officeDocument/2006/relationships/slide" Target="slide13.xml"/><Relationship Id="rId20" Type="http://schemas.openxmlformats.org/officeDocument/2006/relationships/slide" Target="slide36.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9.png"/><Relationship Id="rId5" Type="http://schemas.openxmlformats.org/officeDocument/2006/relationships/image" Target="../media/image6.png"/><Relationship Id="rId15" Type="http://schemas.openxmlformats.org/officeDocument/2006/relationships/slide" Target="slide11.xml"/><Relationship Id="rId10" Type="http://schemas.openxmlformats.org/officeDocument/2006/relationships/slide" Target="slide33.xml"/><Relationship Id="rId19" Type="http://schemas.openxmlformats.org/officeDocument/2006/relationships/slide" Target="slide37.xml"/><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slide" Target="slide5.xml"/><Relationship Id="rId22" Type="http://schemas.openxmlformats.org/officeDocument/2006/relationships/image" Target="../media/image181.png"/></Relationships>
</file>

<file path=ppt/slides/_rels/slide76.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174.svg"/><Relationship Id="rId18" Type="http://schemas.openxmlformats.org/officeDocument/2006/relationships/image" Target="../media/image176.svg"/><Relationship Id="rId26" Type="http://schemas.openxmlformats.org/officeDocument/2006/relationships/slide" Target="slide37.xml"/><Relationship Id="rId39" Type="http://schemas.openxmlformats.org/officeDocument/2006/relationships/hyperlink" Target="https://groupebpce.sharepoint.com/:v:/r/sites/Caisse-Epargne-marche-Particuliers/Green%20%20Etudes%20et%20veille/Conseils%20et%20Solutions%20Durables/00-Espace%20Conseils%20et%20solutions%20durables%20CE%20V2.mp4?csf=1&amp;web=1&amp;e=uGfYj0" TargetMode="External"/><Relationship Id="rId3" Type="http://schemas.openxmlformats.org/officeDocument/2006/relationships/image" Target="../media/image94.svg"/><Relationship Id="rId21" Type="http://schemas.openxmlformats.org/officeDocument/2006/relationships/slide" Target="slide4.xml"/><Relationship Id="rId34" Type="http://schemas.openxmlformats.org/officeDocument/2006/relationships/image" Target="../media/image187.png"/><Relationship Id="rId7" Type="http://schemas.openxmlformats.org/officeDocument/2006/relationships/image" Target="../media/image171.svg"/><Relationship Id="rId12" Type="http://schemas.openxmlformats.org/officeDocument/2006/relationships/image" Target="../media/image101.png"/><Relationship Id="rId17" Type="http://schemas.openxmlformats.org/officeDocument/2006/relationships/image" Target="../media/image59.png"/><Relationship Id="rId25" Type="http://schemas.openxmlformats.org/officeDocument/2006/relationships/slide" Target="slide27.xml"/><Relationship Id="rId33" Type="http://schemas.openxmlformats.org/officeDocument/2006/relationships/hyperlink" Target="https://groupebpce.sharepoint.com/:v:/r/sites/Caisse-Epargne-marche-Particuliers/Green%20%20Etudes%20et%20veille/Conseils%20et%20Solutions%20Durables/01-Calculer%20mon%20empreinte%20carbone-CE%20V2.mp4?csf=1&amp;web=1&amp;e=nHK4hz" TargetMode="External"/><Relationship Id="rId38" Type="http://schemas.openxmlformats.org/officeDocument/2006/relationships/hyperlink" Target="https://groupebpce.sharepoint.com/:v:/r/sites/Caisse-Epargne-marche-Particuliers/Green%20%20Etudes%20et%20veille/Conseils%20et%20Solutions%20Durables/05-Mon-actualite-CE-v2.mp4?csf=1&amp;web=1&amp;e=6EVYY8" TargetMode="External"/><Relationship Id="rId2" Type="http://schemas.openxmlformats.org/officeDocument/2006/relationships/image" Target="../media/image93.png"/><Relationship Id="rId16" Type="http://schemas.openxmlformats.org/officeDocument/2006/relationships/slide" Target="slide11.xml"/><Relationship Id="rId20" Type="http://schemas.openxmlformats.org/officeDocument/2006/relationships/image" Target="../media/image109.svg"/><Relationship Id="rId29" Type="http://schemas.openxmlformats.org/officeDocument/2006/relationships/image" Target="../media/image183.png"/><Relationship Id="rId1" Type="http://schemas.openxmlformats.org/officeDocument/2006/relationships/slideLayout" Target="../slideLayouts/slideLayout18.xml"/><Relationship Id="rId6" Type="http://schemas.openxmlformats.org/officeDocument/2006/relationships/image" Target="../media/image54.png"/><Relationship Id="rId11" Type="http://schemas.openxmlformats.org/officeDocument/2006/relationships/image" Target="../media/image173.svg"/><Relationship Id="rId24" Type="http://schemas.openxmlformats.org/officeDocument/2006/relationships/slide" Target="slide21.xml"/><Relationship Id="rId32" Type="http://schemas.openxmlformats.org/officeDocument/2006/relationships/image" Target="../media/image186.png"/><Relationship Id="rId37" Type="http://schemas.openxmlformats.org/officeDocument/2006/relationships/hyperlink" Target="https://groupebpce.sharepoint.com/:v:/r/sites/Caisse-Epargne-marche-Particuliers/Green%20%20Etudes%20et%20veille/Conseils%20et%20Solutions%20Durables/04-Donner%20du%20sens%20&#224;%20mon%20&#233;pargne%20CE.mp4?csf=1&amp;web=1&amp;e=tvoReB" TargetMode="External"/><Relationship Id="rId5" Type="http://schemas.openxmlformats.org/officeDocument/2006/relationships/image" Target="../media/image96.svg"/><Relationship Id="rId15" Type="http://schemas.openxmlformats.org/officeDocument/2006/relationships/image" Target="../media/image175.svg"/><Relationship Id="rId23" Type="http://schemas.openxmlformats.org/officeDocument/2006/relationships/slide" Target="slide13.xml"/><Relationship Id="rId28" Type="http://schemas.openxmlformats.org/officeDocument/2006/relationships/image" Target="../media/image182.png"/><Relationship Id="rId36" Type="http://schemas.openxmlformats.org/officeDocument/2006/relationships/hyperlink" Target="https://groupebpce.sharepoint.com/:v:/r/sites/Caisse-Epargne-marche-Particuliers/Green%20%20Etudes%20et%20veille/Conseils%20et%20Solutions%20Durables/03-D&#233;carboner%20ma%20mobilit&#233;%20CE%20V2.mp4?csf=1&amp;web=1&amp;e=gKLsNl" TargetMode="External"/><Relationship Id="rId10" Type="http://schemas.openxmlformats.org/officeDocument/2006/relationships/image" Target="../media/image99.png"/><Relationship Id="rId19" Type="http://schemas.openxmlformats.org/officeDocument/2006/relationships/image" Target="../media/image108.png"/><Relationship Id="rId31" Type="http://schemas.openxmlformats.org/officeDocument/2006/relationships/image" Target="../media/image185.png"/><Relationship Id="rId4" Type="http://schemas.openxmlformats.org/officeDocument/2006/relationships/image" Target="../media/image95.png"/><Relationship Id="rId9" Type="http://schemas.openxmlformats.org/officeDocument/2006/relationships/image" Target="../media/image172.svg"/><Relationship Id="rId14" Type="http://schemas.openxmlformats.org/officeDocument/2006/relationships/image" Target="../media/image103.png"/><Relationship Id="rId22" Type="http://schemas.openxmlformats.org/officeDocument/2006/relationships/slide" Target="slide5.xml"/><Relationship Id="rId27" Type="http://schemas.openxmlformats.org/officeDocument/2006/relationships/slide" Target="slide36.xml"/><Relationship Id="rId30" Type="http://schemas.openxmlformats.org/officeDocument/2006/relationships/image" Target="../media/image184.png"/><Relationship Id="rId35" Type="http://schemas.openxmlformats.org/officeDocument/2006/relationships/hyperlink" Target="https://groupebpce.sharepoint.com/:v:/r/sites/Caisse-Epargne-marche-Particuliers/Green%20%20Etudes%20et%20veille/Conseils%20et%20Solutions%20Durables/02-Adapter-mon-logement-CE%20V2.mp4?csf=1&amp;web=1&amp;e=rMzvEv"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 3">
            <a:extLst>
              <a:ext uri="{FF2B5EF4-FFF2-40B4-BE49-F238E27FC236}">
                <a16:creationId xmlns:a16="http://schemas.microsoft.com/office/drawing/2014/main" id="{9218CB0D-CC76-462C-9C66-5AC827C12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3E2B6B5D-A303-4A5D-9692-3532DAFCE4DA}"/>
              </a:ext>
            </a:extLst>
          </p:cNvPr>
          <p:cNvSpPr txBox="1"/>
          <p:nvPr/>
        </p:nvSpPr>
        <p:spPr>
          <a:xfrm>
            <a:off x="169863" y="6440488"/>
            <a:ext cx="3556000" cy="261937"/>
          </a:xfrm>
          <a:prstGeom prst="rect">
            <a:avLst/>
          </a:prstGeom>
          <a:noFill/>
        </p:spPr>
        <p:txBody>
          <a:bodyPr>
            <a:spAutoFit/>
          </a:bodyPr>
          <a:lstStyle/>
          <a:p>
            <a:pPr eaLnBrk="1" fontAlgn="auto" hangingPunct="1">
              <a:spcBef>
                <a:spcPts val="0"/>
              </a:spcBef>
              <a:spcAft>
                <a:spcPts val="0"/>
              </a:spcAft>
              <a:defRPr/>
            </a:pPr>
            <a:r>
              <a:rPr lang="fr-FR" sz="1050" dirty="0">
                <a:solidFill>
                  <a:schemeClr val="bg1">
                    <a:lumMod val="95000"/>
                  </a:schemeClr>
                </a:solidFill>
                <a:latin typeface="Arial" panose="020B0604020202020204" pitchFamily="34" charset="0"/>
                <a:cs typeface="Arial" panose="020B0604020202020204" pitchFamily="34" charset="0"/>
              </a:rPr>
              <a:t>DOCUMENT À USAGE INTERNE – NE PAS DIFFUSER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E15CD3-3D1D-42F6-BB17-71EE1DD4C872}"/>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A5DF6D1C-C5B7-40E5-ABD7-AEA2C0337880}"/>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 name="Rectangle 5">
            <a:extLst>
              <a:ext uri="{FF2B5EF4-FFF2-40B4-BE49-F238E27FC236}">
                <a16:creationId xmlns:a16="http://schemas.microsoft.com/office/drawing/2014/main" id="{EF4BC131-E94D-47B0-9C8B-71B114074B4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a:t>
            </a:r>
          </a:p>
        </p:txBody>
      </p:sp>
      <p:grpSp>
        <p:nvGrpSpPr>
          <p:cNvPr id="3077" name="Groupe 9">
            <a:extLst>
              <a:ext uri="{FF2B5EF4-FFF2-40B4-BE49-F238E27FC236}">
                <a16:creationId xmlns:a16="http://schemas.microsoft.com/office/drawing/2014/main" id="{4C48AF9E-0A6E-4031-A32D-785CCF7FAB4E}"/>
              </a:ext>
            </a:extLst>
          </p:cNvPr>
          <p:cNvGrpSpPr>
            <a:grpSpLocks/>
          </p:cNvGrpSpPr>
          <p:nvPr/>
        </p:nvGrpSpPr>
        <p:grpSpPr bwMode="auto">
          <a:xfrm>
            <a:off x="8907463" y="6334125"/>
            <a:ext cx="1304925" cy="488950"/>
            <a:chOff x="9429931" y="6334408"/>
            <a:chExt cx="1305361" cy="488926"/>
          </a:xfrm>
        </p:grpSpPr>
        <p:grpSp>
          <p:nvGrpSpPr>
            <p:cNvPr id="3115" name="Groupe 10">
              <a:extLst>
                <a:ext uri="{FF2B5EF4-FFF2-40B4-BE49-F238E27FC236}">
                  <a16:creationId xmlns:a16="http://schemas.microsoft.com/office/drawing/2014/main" id="{37307C47-1FAD-45D9-B35E-6EC348364BCD}"/>
                </a:ext>
              </a:extLst>
            </p:cNvPr>
            <p:cNvGrpSpPr>
              <a:grpSpLocks/>
            </p:cNvGrpSpPr>
            <p:nvPr/>
          </p:nvGrpSpPr>
          <p:grpSpPr bwMode="auto">
            <a:xfrm>
              <a:off x="9429931" y="6334408"/>
              <a:ext cx="547826" cy="488926"/>
              <a:chOff x="640481" y="6334408"/>
              <a:chExt cx="547826" cy="488926"/>
            </a:xfrm>
          </p:grpSpPr>
          <p:pic>
            <p:nvPicPr>
              <p:cNvPr id="16" name="Graphique 15">
                <a:extLst>
                  <a:ext uri="{FF2B5EF4-FFF2-40B4-BE49-F238E27FC236}">
                    <a16:creationId xmlns:a16="http://schemas.microsoft.com/office/drawing/2014/main" id="{042AFB33-E0EC-4659-A54D-5FDA56F7E366}"/>
                  </a:ext>
                </a:extLst>
              </p:cNvPr>
              <p:cNvPicPr>
                <a:picLocks noChangeAspect="1"/>
              </p:cNvPicPr>
              <p:nvPr/>
            </p:nvPicPr>
            <p:blipFill>
              <a:blip r:embed="rId2"/>
              <a:srcRect/>
              <a:stretch/>
            </p:blipFill>
            <p:spPr>
              <a:xfrm>
                <a:off x="735763" y="6334408"/>
                <a:ext cx="352543" cy="352408"/>
              </a:xfrm>
              <a:prstGeom prst="rect">
                <a:avLst/>
              </a:prstGeom>
            </p:spPr>
          </p:pic>
          <p:sp>
            <p:nvSpPr>
              <p:cNvPr id="3121" name="ZoneTexte 16">
                <a:extLst>
                  <a:ext uri="{FF2B5EF4-FFF2-40B4-BE49-F238E27FC236}">
                    <a16:creationId xmlns:a16="http://schemas.microsoft.com/office/drawing/2014/main" id="{26AF983C-BAD2-42C4-8E8D-193C6B7D704B}"/>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2" name="Connecteur droit 11">
              <a:extLst>
                <a:ext uri="{FF2B5EF4-FFF2-40B4-BE49-F238E27FC236}">
                  <a16:creationId xmlns:a16="http://schemas.microsoft.com/office/drawing/2014/main" id="{7BC190A7-7649-4E69-AF29-EDE2C0997037}"/>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17" name="Groupe 12">
              <a:extLst>
                <a:ext uri="{FF2B5EF4-FFF2-40B4-BE49-F238E27FC236}">
                  <a16:creationId xmlns:a16="http://schemas.microsoft.com/office/drawing/2014/main" id="{325B0BC5-4CEF-4EBD-A357-909F705AC389}"/>
                </a:ext>
              </a:extLst>
            </p:cNvPr>
            <p:cNvGrpSpPr>
              <a:grpSpLocks/>
            </p:cNvGrpSpPr>
            <p:nvPr/>
          </p:nvGrpSpPr>
          <p:grpSpPr bwMode="auto">
            <a:xfrm>
              <a:off x="10304354" y="6342472"/>
              <a:ext cx="430938" cy="480531"/>
              <a:chOff x="5971167" y="6342472"/>
              <a:chExt cx="430938" cy="480531"/>
            </a:xfrm>
          </p:grpSpPr>
          <p:pic>
            <p:nvPicPr>
              <p:cNvPr id="14" name="Graphique 13">
                <a:extLst>
                  <a:ext uri="{FF2B5EF4-FFF2-40B4-BE49-F238E27FC236}">
                    <a16:creationId xmlns:a16="http://schemas.microsoft.com/office/drawing/2014/main" id="{0200D7A2-3275-451F-A8C9-FD3E219681F1}"/>
                  </a:ext>
                </a:extLst>
              </p:cNvPr>
              <p:cNvPicPr>
                <a:picLocks noChangeAspect="1"/>
              </p:cNvPicPr>
              <p:nvPr/>
            </p:nvPicPr>
            <p:blipFill>
              <a:blip r:embed="rId3"/>
              <a:srcRect/>
              <a:stretch/>
            </p:blipFill>
            <p:spPr>
              <a:xfrm>
                <a:off x="6008273" y="6342346"/>
                <a:ext cx="346191" cy="346058"/>
              </a:xfrm>
              <a:prstGeom prst="rect">
                <a:avLst/>
              </a:prstGeom>
            </p:spPr>
          </p:pic>
          <p:sp>
            <p:nvSpPr>
              <p:cNvPr id="3119" name="ZoneTexte 14">
                <a:extLst>
                  <a:ext uri="{FF2B5EF4-FFF2-40B4-BE49-F238E27FC236}">
                    <a16:creationId xmlns:a16="http://schemas.microsoft.com/office/drawing/2014/main" id="{130C778B-68C7-4E9A-A23C-3C6E3F22851E}"/>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21" name="Rectangle 20">
            <a:extLst>
              <a:ext uri="{FF2B5EF4-FFF2-40B4-BE49-F238E27FC236}">
                <a16:creationId xmlns:a16="http://schemas.microsoft.com/office/drawing/2014/main" id="{FA2F44D1-D627-4EBF-A6FA-A690FA327132}"/>
              </a:ext>
            </a:extLst>
          </p:cNvPr>
          <p:cNvSpPr/>
          <p:nvPr/>
        </p:nvSpPr>
        <p:spPr>
          <a:xfrm>
            <a:off x="5340350" y="615950"/>
            <a:ext cx="6145213" cy="5040313"/>
          </a:xfrm>
          <a:prstGeom prst="rect">
            <a:avLst/>
          </a:prstGeom>
          <a:solidFill>
            <a:schemeClr val="bg1"/>
          </a:solidFill>
          <a:ln>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dirty="0">
                <a:solidFill>
                  <a:srgbClr val="77BF32"/>
                </a:solidFill>
                <a:latin typeface="Arial" panose="020B0604020202020204" pitchFamily="34" charset="0"/>
                <a:cs typeface="Arial" panose="020B0604020202020204" pitchFamily="34" charset="0"/>
              </a:rPr>
              <a:t>Lettre + signature</a:t>
            </a:r>
          </a:p>
        </p:txBody>
      </p:sp>
      <p:sp>
        <p:nvSpPr>
          <p:cNvPr id="22" name="Rectangle 21">
            <a:extLst>
              <a:ext uri="{FF2B5EF4-FFF2-40B4-BE49-F238E27FC236}">
                <a16:creationId xmlns:a16="http://schemas.microsoft.com/office/drawing/2014/main" id="{50AE08F5-785B-4DA5-B428-8922A4901F73}"/>
              </a:ext>
            </a:extLst>
          </p:cNvPr>
          <p:cNvSpPr/>
          <p:nvPr/>
        </p:nvSpPr>
        <p:spPr>
          <a:xfrm>
            <a:off x="706438" y="622300"/>
            <a:ext cx="1108075" cy="7556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3" name="Rectangle 22">
            <a:extLst>
              <a:ext uri="{FF2B5EF4-FFF2-40B4-BE49-F238E27FC236}">
                <a16:creationId xmlns:a16="http://schemas.microsoft.com/office/drawing/2014/main" id="{6EAA67FE-8AB4-4970-9CF4-2121CEC5161D}"/>
              </a:ext>
            </a:extLst>
          </p:cNvPr>
          <p:cNvSpPr/>
          <p:nvPr/>
        </p:nvSpPr>
        <p:spPr>
          <a:xfrm>
            <a:off x="706438" y="615950"/>
            <a:ext cx="3095625" cy="69056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Edito BDD</a:t>
            </a:r>
            <a:endParaRPr lang="fr-FR" sz="2600" b="1" i="1" dirty="0">
              <a:solidFill>
                <a:schemeClr val="bg1"/>
              </a:solidFill>
              <a:latin typeface="Arial" panose="020B0604020202020204" pitchFamily="34" charset="0"/>
              <a:cs typeface="Arial" panose="020B0604020202020204" pitchFamily="34" charset="0"/>
            </a:endParaRPr>
          </a:p>
        </p:txBody>
      </p:sp>
      <p:sp>
        <p:nvSpPr>
          <p:cNvPr id="3081" name="ZoneTexte 23">
            <a:extLst>
              <a:ext uri="{FF2B5EF4-FFF2-40B4-BE49-F238E27FC236}">
                <a16:creationId xmlns:a16="http://schemas.microsoft.com/office/drawing/2014/main" id="{5583A734-6BA5-4542-85A0-36852D2E7B7E}"/>
              </a:ext>
            </a:extLst>
          </p:cNvPr>
          <p:cNvSpPr txBox="1">
            <a:spLocks noChangeArrowheads="1"/>
          </p:cNvSpPr>
          <p:nvPr/>
        </p:nvSpPr>
        <p:spPr bwMode="auto">
          <a:xfrm>
            <a:off x="2492375" y="3355975"/>
            <a:ext cx="1730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a:solidFill>
                  <a:schemeClr val="bg1"/>
                </a:solidFill>
                <a:latin typeface="Arial" panose="020B0604020202020204" pitchFamily="34" charset="0"/>
                <a:cs typeface="Arial" panose="020B0604020202020204" pitchFamily="34" charset="0"/>
              </a:rPr>
              <a:t>Photo du Président</a:t>
            </a:r>
          </a:p>
        </p:txBody>
      </p:sp>
      <p:grpSp>
        <p:nvGrpSpPr>
          <p:cNvPr id="3082" name="Groupe 41">
            <a:extLst>
              <a:ext uri="{FF2B5EF4-FFF2-40B4-BE49-F238E27FC236}">
                <a16:creationId xmlns:a16="http://schemas.microsoft.com/office/drawing/2014/main" id="{AA96BB76-B4D1-4FCD-BCB6-1A8CFCC0B878}"/>
              </a:ext>
            </a:extLst>
          </p:cNvPr>
          <p:cNvGrpSpPr>
            <a:grpSpLocks/>
          </p:cNvGrpSpPr>
          <p:nvPr/>
        </p:nvGrpSpPr>
        <p:grpSpPr bwMode="auto">
          <a:xfrm>
            <a:off x="88900" y="6353175"/>
            <a:ext cx="511175" cy="469900"/>
            <a:chOff x="89063" y="6352891"/>
            <a:chExt cx="510639" cy="470443"/>
          </a:xfrm>
        </p:grpSpPr>
        <p:pic>
          <p:nvPicPr>
            <p:cNvPr id="43" name="Graphique 42">
              <a:extLst>
                <a:ext uri="{FF2B5EF4-FFF2-40B4-BE49-F238E27FC236}">
                  <a16:creationId xmlns:a16="http://schemas.microsoft.com/office/drawing/2014/main" id="{989ED3A1-04E7-4754-A316-AB007E3B5A69}"/>
                </a:ext>
              </a:extLst>
            </p:cNvPr>
            <p:cNvPicPr>
              <a:picLocks noChangeAspect="1"/>
            </p:cNvPicPr>
            <p:nvPr/>
          </p:nvPicPr>
          <p:blipFill>
            <a:blip r:embed="rId4"/>
            <a:srcRect/>
            <a:stretch/>
          </p:blipFill>
          <p:spPr>
            <a:xfrm>
              <a:off x="188971" y="6352891"/>
              <a:ext cx="310824" cy="311510"/>
            </a:xfrm>
            <a:prstGeom prst="rect">
              <a:avLst/>
            </a:prstGeom>
          </p:spPr>
        </p:pic>
        <p:sp>
          <p:nvSpPr>
            <p:cNvPr id="3114" name="ZoneTexte 43">
              <a:extLst>
                <a:ext uri="{FF2B5EF4-FFF2-40B4-BE49-F238E27FC236}">
                  <a16:creationId xmlns:a16="http://schemas.microsoft.com/office/drawing/2014/main" id="{C2F97682-8F5F-45E3-8551-477175C2B112}"/>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083" name="Groupe 44">
            <a:extLst>
              <a:ext uri="{FF2B5EF4-FFF2-40B4-BE49-F238E27FC236}">
                <a16:creationId xmlns:a16="http://schemas.microsoft.com/office/drawing/2014/main" id="{643D9E70-8A75-4153-AA6A-0315E929AEDF}"/>
              </a:ext>
            </a:extLst>
          </p:cNvPr>
          <p:cNvGrpSpPr>
            <a:grpSpLocks/>
          </p:cNvGrpSpPr>
          <p:nvPr/>
        </p:nvGrpSpPr>
        <p:grpSpPr bwMode="auto">
          <a:xfrm>
            <a:off x="660400" y="6307138"/>
            <a:ext cx="604838" cy="515937"/>
            <a:chOff x="611572" y="6306505"/>
            <a:chExt cx="605644" cy="516829"/>
          </a:xfrm>
        </p:grpSpPr>
        <p:pic>
          <p:nvPicPr>
            <p:cNvPr id="46" name="Graphique 45">
              <a:extLst>
                <a:ext uri="{FF2B5EF4-FFF2-40B4-BE49-F238E27FC236}">
                  <a16:creationId xmlns:a16="http://schemas.microsoft.com/office/drawing/2014/main" id="{05A3F5BF-92C4-4008-BE07-A6F478297902}"/>
                </a:ext>
              </a:extLst>
            </p:cNvPr>
            <p:cNvPicPr>
              <a:picLocks noChangeAspect="1"/>
            </p:cNvPicPr>
            <p:nvPr/>
          </p:nvPicPr>
          <p:blipFill>
            <a:blip r:embed="rId5"/>
            <a:srcRect/>
            <a:stretch/>
          </p:blipFill>
          <p:spPr>
            <a:xfrm>
              <a:off x="706949" y="6306505"/>
              <a:ext cx="414890" cy="415053"/>
            </a:xfrm>
            <a:prstGeom prst="rect">
              <a:avLst/>
            </a:prstGeom>
          </p:spPr>
        </p:pic>
        <p:sp>
          <p:nvSpPr>
            <p:cNvPr id="3112" name="ZoneTexte 46">
              <a:extLst>
                <a:ext uri="{FF2B5EF4-FFF2-40B4-BE49-F238E27FC236}">
                  <a16:creationId xmlns:a16="http://schemas.microsoft.com/office/drawing/2014/main" id="{DFFE96A1-42E5-44B5-AFC7-0FE29E62C31E}"/>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cxnSp>
        <p:nvCxnSpPr>
          <p:cNvPr id="48" name="Connecteur droit 47">
            <a:extLst>
              <a:ext uri="{FF2B5EF4-FFF2-40B4-BE49-F238E27FC236}">
                <a16:creationId xmlns:a16="http://schemas.microsoft.com/office/drawing/2014/main" id="{35DC327D-B7AE-412B-A007-86DBD4ADC6EC}"/>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085" name="Groupe 49">
            <a:extLst>
              <a:ext uri="{FF2B5EF4-FFF2-40B4-BE49-F238E27FC236}">
                <a16:creationId xmlns:a16="http://schemas.microsoft.com/office/drawing/2014/main" id="{6CAC228C-7184-4B2A-801A-7E18658A0139}"/>
              </a:ext>
            </a:extLst>
          </p:cNvPr>
          <p:cNvGrpSpPr>
            <a:grpSpLocks/>
          </p:cNvGrpSpPr>
          <p:nvPr/>
        </p:nvGrpSpPr>
        <p:grpSpPr bwMode="auto">
          <a:xfrm>
            <a:off x="4746625" y="6332538"/>
            <a:ext cx="784225" cy="490537"/>
            <a:chOff x="5671169" y="6332222"/>
            <a:chExt cx="784388" cy="490781"/>
          </a:xfrm>
        </p:grpSpPr>
        <p:pic>
          <p:nvPicPr>
            <p:cNvPr id="51" name="Graphique 50">
              <a:extLst>
                <a:ext uri="{FF2B5EF4-FFF2-40B4-BE49-F238E27FC236}">
                  <a16:creationId xmlns:a16="http://schemas.microsoft.com/office/drawing/2014/main" id="{8BE81F16-A10C-4477-8264-5F8112FAB12B}"/>
                </a:ext>
              </a:extLst>
            </p:cNvPr>
            <p:cNvPicPr>
              <a:picLocks noChangeAspect="1"/>
            </p:cNvPicPr>
            <p:nvPr/>
          </p:nvPicPr>
          <p:blipFill>
            <a:blip r:embed="rId6"/>
            <a:stretch>
              <a:fillRect/>
            </a:stretch>
          </p:blipFill>
          <p:spPr>
            <a:xfrm>
              <a:off x="5890290" y="6332222"/>
              <a:ext cx="352498" cy="352600"/>
            </a:xfrm>
            <a:prstGeom prst="rect">
              <a:avLst/>
            </a:prstGeom>
          </p:spPr>
        </p:pic>
        <p:sp>
          <p:nvSpPr>
            <p:cNvPr id="3110" name="ZoneTexte 51">
              <a:extLst>
                <a:ext uri="{FF2B5EF4-FFF2-40B4-BE49-F238E27FC236}">
                  <a16:creationId xmlns:a16="http://schemas.microsoft.com/office/drawing/2014/main" id="{A5CE93E5-0327-455F-8571-E1F14D9C9BF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086" name="Groupe 52">
            <a:extLst>
              <a:ext uri="{FF2B5EF4-FFF2-40B4-BE49-F238E27FC236}">
                <a16:creationId xmlns:a16="http://schemas.microsoft.com/office/drawing/2014/main" id="{31FA1C9D-EE9E-4C92-8BF9-32211A673360}"/>
              </a:ext>
            </a:extLst>
          </p:cNvPr>
          <p:cNvGrpSpPr>
            <a:grpSpLocks/>
          </p:cNvGrpSpPr>
          <p:nvPr/>
        </p:nvGrpSpPr>
        <p:grpSpPr bwMode="auto">
          <a:xfrm>
            <a:off x="5367338" y="6348413"/>
            <a:ext cx="784225" cy="474662"/>
            <a:chOff x="6197480" y="6348998"/>
            <a:chExt cx="784388" cy="474005"/>
          </a:xfrm>
        </p:grpSpPr>
        <p:pic>
          <p:nvPicPr>
            <p:cNvPr id="54" name="Graphique 53">
              <a:extLst>
                <a:ext uri="{FF2B5EF4-FFF2-40B4-BE49-F238E27FC236}">
                  <a16:creationId xmlns:a16="http://schemas.microsoft.com/office/drawing/2014/main" id="{3E7216FC-CA6F-47B5-B009-550A2EF2B66B}"/>
                </a:ext>
              </a:extLst>
            </p:cNvPr>
            <p:cNvPicPr>
              <a:picLocks noChangeAspect="1"/>
            </p:cNvPicPr>
            <p:nvPr/>
          </p:nvPicPr>
          <p:blipFill>
            <a:blip r:embed="rId7"/>
            <a:stretch>
              <a:fillRect/>
            </a:stretch>
          </p:blipFill>
          <p:spPr>
            <a:xfrm>
              <a:off x="6416601" y="6348998"/>
              <a:ext cx="352498" cy="353522"/>
            </a:xfrm>
            <a:prstGeom prst="rect">
              <a:avLst/>
            </a:prstGeom>
          </p:spPr>
        </p:pic>
        <p:sp>
          <p:nvSpPr>
            <p:cNvPr id="3108" name="ZoneTexte 54">
              <a:extLst>
                <a:ext uri="{FF2B5EF4-FFF2-40B4-BE49-F238E27FC236}">
                  <a16:creationId xmlns:a16="http://schemas.microsoft.com/office/drawing/2014/main" id="{897974B7-AC0E-4F7E-B76B-17C562AE6558}"/>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087" name="Groupe 58">
            <a:extLst>
              <a:ext uri="{FF2B5EF4-FFF2-40B4-BE49-F238E27FC236}">
                <a16:creationId xmlns:a16="http://schemas.microsoft.com/office/drawing/2014/main" id="{EB131D5E-9BCA-4949-B857-A5CFDF7CA33F}"/>
              </a:ext>
            </a:extLst>
          </p:cNvPr>
          <p:cNvGrpSpPr>
            <a:grpSpLocks/>
          </p:cNvGrpSpPr>
          <p:nvPr/>
        </p:nvGrpSpPr>
        <p:grpSpPr bwMode="auto">
          <a:xfrm>
            <a:off x="1581150" y="6342063"/>
            <a:ext cx="784225" cy="481012"/>
            <a:chOff x="5794442" y="6342472"/>
            <a:chExt cx="784388" cy="480531"/>
          </a:xfrm>
        </p:grpSpPr>
        <p:pic>
          <p:nvPicPr>
            <p:cNvPr id="60" name="Graphique 59">
              <a:extLst>
                <a:ext uri="{FF2B5EF4-FFF2-40B4-BE49-F238E27FC236}">
                  <a16:creationId xmlns:a16="http://schemas.microsoft.com/office/drawing/2014/main" id="{0A15A0FE-45D6-423A-B7BD-F2DE6957D25C}"/>
                </a:ext>
              </a:extLst>
            </p:cNvPr>
            <p:cNvPicPr>
              <a:picLocks noChangeAspect="1"/>
            </p:cNvPicPr>
            <p:nvPr/>
          </p:nvPicPr>
          <p:blipFill>
            <a:blip r:embed="rId8"/>
            <a:srcRect/>
            <a:stretch/>
          </p:blipFill>
          <p:spPr>
            <a:xfrm>
              <a:off x="6013563" y="6342472"/>
              <a:ext cx="346147" cy="345729"/>
            </a:xfrm>
            <a:prstGeom prst="rect">
              <a:avLst/>
            </a:prstGeom>
          </p:spPr>
        </p:pic>
        <p:sp>
          <p:nvSpPr>
            <p:cNvPr id="3106" name="ZoneTexte 60">
              <a:extLst>
                <a:ext uri="{FF2B5EF4-FFF2-40B4-BE49-F238E27FC236}">
                  <a16:creationId xmlns:a16="http://schemas.microsoft.com/office/drawing/2014/main" id="{17B460D0-991C-42E8-B096-6C6BD2E3E5C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088" name="Groupe 67">
            <a:extLst>
              <a:ext uri="{FF2B5EF4-FFF2-40B4-BE49-F238E27FC236}">
                <a16:creationId xmlns:a16="http://schemas.microsoft.com/office/drawing/2014/main" id="{1AD2483C-91C4-432F-9E24-EE25F9CDF369}"/>
              </a:ext>
            </a:extLst>
          </p:cNvPr>
          <p:cNvGrpSpPr>
            <a:grpSpLocks/>
          </p:cNvGrpSpPr>
          <p:nvPr/>
        </p:nvGrpSpPr>
        <p:grpSpPr bwMode="auto">
          <a:xfrm>
            <a:off x="6048375" y="6324600"/>
            <a:ext cx="784225" cy="496888"/>
            <a:chOff x="6767187" y="6323834"/>
            <a:chExt cx="784388" cy="497620"/>
          </a:xfrm>
        </p:grpSpPr>
        <p:pic>
          <p:nvPicPr>
            <p:cNvPr id="69" name="Graphique 68">
              <a:extLst>
                <a:ext uri="{FF2B5EF4-FFF2-40B4-BE49-F238E27FC236}">
                  <a16:creationId xmlns:a16="http://schemas.microsoft.com/office/drawing/2014/main" id="{FC8F0C10-9A83-45F6-96E8-70A3AC070753}"/>
                </a:ext>
              </a:extLst>
            </p:cNvPr>
            <p:cNvPicPr>
              <a:picLocks noChangeAspect="1"/>
            </p:cNvPicPr>
            <p:nvPr/>
          </p:nvPicPr>
          <p:blipFill>
            <a:blip r:embed="rId9"/>
            <a:stretch>
              <a:fillRect/>
            </a:stretch>
          </p:blipFill>
          <p:spPr>
            <a:xfrm>
              <a:off x="6964078" y="6323834"/>
              <a:ext cx="352498" cy="352944"/>
            </a:xfrm>
            <a:prstGeom prst="rect">
              <a:avLst/>
            </a:prstGeom>
          </p:spPr>
        </p:pic>
        <p:sp>
          <p:nvSpPr>
            <p:cNvPr id="3104" name="ZoneTexte 69">
              <a:extLst>
                <a:ext uri="{FF2B5EF4-FFF2-40B4-BE49-F238E27FC236}">
                  <a16:creationId xmlns:a16="http://schemas.microsoft.com/office/drawing/2014/main" id="{C9AE48A8-4407-447E-B7A1-9275BA1B53B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089" name="Groupe 7">
            <a:extLst>
              <a:ext uri="{FF2B5EF4-FFF2-40B4-BE49-F238E27FC236}">
                <a16:creationId xmlns:a16="http://schemas.microsoft.com/office/drawing/2014/main" id="{BB056683-F18D-46E0-9713-6159F34E726D}"/>
              </a:ext>
            </a:extLst>
          </p:cNvPr>
          <p:cNvGrpSpPr>
            <a:grpSpLocks/>
          </p:cNvGrpSpPr>
          <p:nvPr/>
        </p:nvGrpSpPr>
        <p:grpSpPr bwMode="auto">
          <a:xfrm>
            <a:off x="71438" y="6324600"/>
            <a:ext cx="11553825" cy="496888"/>
            <a:chOff x="71517" y="6323834"/>
            <a:chExt cx="11554426" cy="497620"/>
          </a:xfrm>
        </p:grpSpPr>
        <p:pic>
          <p:nvPicPr>
            <p:cNvPr id="4" name="Graphique 3">
              <a:hlinkClick r:id="" action="ppaction://hlinkshowjump?jump=previousslide"/>
              <a:extLst>
                <a:ext uri="{FF2B5EF4-FFF2-40B4-BE49-F238E27FC236}">
                  <a16:creationId xmlns:a16="http://schemas.microsoft.com/office/drawing/2014/main" id="{2AC5BE47-CD38-470C-87E3-066D19A4D799}"/>
                </a:ext>
              </a:extLst>
            </p:cNvPr>
            <p:cNvPicPr>
              <a:picLocks noChangeAspect="1"/>
            </p:cNvPicPr>
            <p:nvPr/>
          </p:nvPicPr>
          <p:blipFill>
            <a:blip r:embed="rId10"/>
            <a:srcRect/>
            <a:stretch/>
          </p:blipFill>
          <p:spPr>
            <a:xfrm rot="10800000">
              <a:off x="11062351" y="6427174"/>
              <a:ext cx="281003" cy="279812"/>
            </a:xfrm>
            <a:prstGeom prst="rect">
              <a:avLst/>
            </a:prstGeom>
          </p:spPr>
        </p:pic>
        <p:pic>
          <p:nvPicPr>
            <p:cNvPr id="5" name="Graphique 4">
              <a:hlinkClick r:id="" action="ppaction://hlinkshowjump?jump=nextslide"/>
              <a:extLst>
                <a:ext uri="{FF2B5EF4-FFF2-40B4-BE49-F238E27FC236}">
                  <a16:creationId xmlns:a16="http://schemas.microsoft.com/office/drawing/2014/main" id="{EB7DC753-18BD-4312-BF5A-1F45A8B12DDC}"/>
                </a:ext>
              </a:extLst>
            </p:cNvPr>
            <p:cNvPicPr>
              <a:picLocks noChangeAspect="1"/>
            </p:cNvPicPr>
            <p:nvPr/>
          </p:nvPicPr>
          <p:blipFill>
            <a:blip r:embed="rId10"/>
            <a:srcRect/>
            <a:stretch/>
          </p:blipFill>
          <p:spPr>
            <a:xfrm>
              <a:off x="11344940" y="6431943"/>
              <a:ext cx="281003" cy="281402"/>
            </a:xfrm>
            <a:prstGeom prst="rect">
              <a:avLst/>
            </a:prstGeom>
          </p:spPr>
        </p:pic>
        <p:sp>
          <p:nvSpPr>
            <p:cNvPr id="7" name="Rectangle 6">
              <a:hlinkClick r:id="rId11" action="ppaction://hlinksldjump"/>
              <a:extLst>
                <a:ext uri="{FF2B5EF4-FFF2-40B4-BE49-F238E27FC236}">
                  <a16:creationId xmlns:a16="http://schemas.microsoft.com/office/drawing/2014/main" id="{155D5656-CAC6-4011-B8B1-B49CF76947D4}"/>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9" name="Rectangle 48">
              <a:hlinkClick r:id="rId12" action="ppaction://hlinksldjump"/>
              <a:extLst>
                <a:ext uri="{FF2B5EF4-FFF2-40B4-BE49-F238E27FC236}">
                  <a16:creationId xmlns:a16="http://schemas.microsoft.com/office/drawing/2014/main" id="{0A515D0B-9592-46CC-A7B4-7E89CB9A920D}"/>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2" name="Rectangle 61">
              <a:hlinkClick r:id="rId13" action="ppaction://hlinksldjump"/>
              <a:extLst>
                <a:ext uri="{FF2B5EF4-FFF2-40B4-BE49-F238E27FC236}">
                  <a16:creationId xmlns:a16="http://schemas.microsoft.com/office/drawing/2014/main" id="{327649B5-7224-4182-BA8E-C53F225C0388}"/>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3" name="Rectangle 62">
              <a:hlinkClick r:id="rId14" action="ppaction://hlinksldjump"/>
              <a:extLst>
                <a:ext uri="{FF2B5EF4-FFF2-40B4-BE49-F238E27FC236}">
                  <a16:creationId xmlns:a16="http://schemas.microsoft.com/office/drawing/2014/main" id="{DB50CF68-2440-4842-89EA-442EC96B60BC}"/>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4" name="Rectangle 63">
              <a:hlinkClick r:id="rId15" action="ppaction://hlinksldjump"/>
              <a:extLst>
                <a:ext uri="{FF2B5EF4-FFF2-40B4-BE49-F238E27FC236}">
                  <a16:creationId xmlns:a16="http://schemas.microsoft.com/office/drawing/2014/main" id="{2D59F30D-AA5B-4B93-9E3E-977D5541E9F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5" name="Rectangle 64">
              <a:hlinkClick r:id="rId16" action="ppaction://hlinksldjump"/>
              <a:extLst>
                <a:ext uri="{FF2B5EF4-FFF2-40B4-BE49-F238E27FC236}">
                  <a16:creationId xmlns:a16="http://schemas.microsoft.com/office/drawing/2014/main" id="{4BF66215-E19E-4B71-BAC9-030A4BE53D31}"/>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6" name="Rectangle 65">
              <a:hlinkClick r:id="rId17" action="ppaction://hlinksldjump"/>
              <a:extLst>
                <a:ext uri="{FF2B5EF4-FFF2-40B4-BE49-F238E27FC236}">
                  <a16:creationId xmlns:a16="http://schemas.microsoft.com/office/drawing/2014/main" id="{794B5E2F-79A4-4864-AAC2-829C235E3DF7}"/>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7" name="Rectangle 66">
              <a:hlinkClick r:id="rId18" action="ppaction://hlinksldjump"/>
              <a:extLst>
                <a:ext uri="{FF2B5EF4-FFF2-40B4-BE49-F238E27FC236}">
                  <a16:creationId xmlns:a16="http://schemas.microsoft.com/office/drawing/2014/main" id="{FAEFAA5F-D125-4076-B633-8695F0B1B1FC}"/>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56" name="ZoneTexte 8">
            <a:extLst>
              <a:ext uri="{FF2B5EF4-FFF2-40B4-BE49-F238E27FC236}">
                <a16:creationId xmlns:a16="http://schemas.microsoft.com/office/drawing/2014/main" id="{B351D377-5BFC-4A37-89AF-2CC4DCD7356B}"/>
              </a:ext>
            </a:extLst>
          </p:cNvPr>
          <p:cNvSpPr txBox="1"/>
          <p:nvPr/>
        </p:nvSpPr>
        <p:spPr>
          <a:xfrm>
            <a:off x="5395913" y="693738"/>
            <a:ext cx="6029325" cy="4694237"/>
          </a:xfrm>
          <a:prstGeom prst="rect">
            <a:avLst/>
          </a:prstGeom>
          <a:solidFill>
            <a:schemeClr val="bg1"/>
          </a:solidFill>
        </p:spPr>
        <p:txBody>
          <a:bodyP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spcBef>
                <a:spcPts val="0"/>
              </a:spcBef>
              <a:spcAft>
                <a:spcPts val="0"/>
              </a:spcAft>
              <a:buClr>
                <a:schemeClr val="bg1"/>
              </a:buClr>
              <a:defRPr/>
            </a:pP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Pour nous, Caisse d’Epargne, banque de proximité et entreprise mutualiste responsable, la notion de développement durable fait partie intégrante de notre ADN. </a:t>
            </a:r>
          </a:p>
          <a:p>
            <a:pPr algn="just" fontAlgn="auto">
              <a:spcBef>
                <a:spcPts val="0"/>
              </a:spcBef>
              <a:spcAft>
                <a:spcPts val="0"/>
              </a:spcAft>
              <a:buClr>
                <a:schemeClr val="bg1"/>
              </a:buClr>
              <a:defRPr/>
            </a:pP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C’est la raison pour laquelle, en collaboration avec BPCE, nous avons élaboré un </a:t>
            </a:r>
            <a:r>
              <a:rPr lang="fr-FR" sz="2300" b="1" dirty="0">
                <a:solidFill>
                  <a:srgbClr val="80C435"/>
                </a:solidFill>
                <a:latin typeface="Freestyle Script" panose="030804020302050B0404" pitchFamily="66" charset="0"/>
                <a:ea typeface="STXingkai" panose="020B0503020204020204" pitchFamily="2" charset="-122"/>
                <a:cs typeface="Calibri" panose="020F0502020204030204" pitchFamily="34" charset="0"/>
              </a:rPr>
              <a:t>Green Book </a:t>
            </a: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qui vous sera utile au quotidien pour encourager les projets Green de vos clients et vous permettra d’approfondir les solutions « éco responsables », en termes d’épargne et de crédit, que nous pouvons leur apporter.</a:t>
            </a:r>
          </a:p>
          <a:p>
            <a:pPr algn="just" fontAlgn="auto">
              <a:spcBef>
                <a:spcPts val="0"/>
              </a:spcBef>
              <a:spcAft>
                <a:spcPts val="0"/>
              </a:spcAft>
              <a:buClr>
                <a:schemeClr val="bg1"/>
              </a:buClr>
              <a:defRPr/>
            </a:pP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Dans ce domaine impacté par la réglementation, ce support est un véritable accompagnement de vos rendez-vous et une source d’informations régulièrement mises à jour. Je vous invite à en profiter pour démontrer à vos clients votre expertise, votre responsabilité et votre contribution à la sauvegarde de notre belle planète.</a:t>
            </a:r>
          </a:p>
        </p:txBody>
      </p:sp>
      <p:sp>
        <p:nvSpPr>
          <p:cNvPr id="57" name="ZoneTexte 8">
            <a:extLst>
              <a:ext uri="{FF2B5EF4-FFF2-40B4-BE49-F238E27FC236}">
                <a16:creationId xmlns:a16="http://schemas.microsoft.com/office/drawing/2014/main" id="{722942ED-378A-447F-B5E5-CF04661D7EE7}"/>
              </a:ext>
            </a:extLst>
          </p:cNvPr>
          <p:cNvSpPr txBox="1"/>
          <p:nvPr/>
        </p:nvSpPr>
        <p:spPr>
          <a:xfrm>
            <a:off x="5340350" y="4948238"/>
            <a:ext cx="6084888" cy="800100"/>
          </a:xfrm>
          <a:prstGeom prst="rect">
            <a:avLst/>
          </a:prstGeom>
          <a:noFill/>
        </p:spPr>
        <p:txBody>
          <a:bodyP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buClr>
                <a:schemeClr val="bg1"/>
              </a:buClr>
              <a:defRPr/>
            </a:pP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	Mikaël Le Gall, </a:t>
            </a:r>
          </a:p>
          <a:p>
            <a:pPr algn="r" fontAlgn="auto">
              <a:spcBef>
                <a:spcPts val="0"/>
              </a:spcBef>
              <a:spcAft>
                <a:spcPts val="0"/>
              </a:spcAft>
              <a:buClr>
                <a:schemeClr val="bg1"/>
              </a:buClr>
              <a:defRPr/>
            </a:pPr>
            <a:r>
              <a:rPr lang="fr-FR" sz="2300" dirty="0">
                <a:solidFill>
                  <a:schemeClr val="tx1">
                    <a:lumMod val="50000"/>
                    <a:lumOff val="50000"/>
                  </a:schemeClr>
                </a:solidFill>
                <a:latin typeface="Freestyle Script" panose="030804020302050B0404" pitchFamily="66" charset="0"/>
                <a:ea typeface="STXingkai" panose="020B0503020204020204" pitchFamily="2" charset="-122"/>
                <a:cs typeface="Calibri" panose="020F0502020204030204" pitchFamily="34" charset="0"/>
              </a:rPr>
              <a:t>	membre du directoire en charge du pôle Banque de Détail</a:t>
            </a:r>
          </a:p>
        </p:txBody>
      </p:sp>
      <p:pic>
        <p:nvPicPr>
          <p:cNvPr id="3092" name="Image 27">
            <a:extLst>
              <a:ext uri="{FF2B5EF4-FFF2-40B4-BE49-F238E27FC236}">
                <a16:creationId xmlns:a16="http://schemas.microsoft.com/office/drawing/2014/main" id="{02D2339A-4870-40B5-B850-0AED98999BF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51038" y="1403350"/>
            <a:ext cx="212725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Image 29">
            <a:extLst>
              <a:ext uri="{FF2B5EF4-FFF2-40B4-BE49-F238E27FC236}">
                <a16:creationId xmlns:a16="http://schemas.microsoft.com/office/drawing/2014/main" id="{C531EEFF-7600-4B59-B3D3-99325998E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146" r="19815"/>
          <a:stretch>
            <a:fillRect/>
          </a:stretch>
        </p:blipFill>
        <p:spPr bwMode="auto">
          <a:xfrm>
            <a:off x="7127875"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9" name="Groupe 70">
            <a:extLst>
              <a:ext uri="{FF2B5EF4-FFF2-40B4-BE49-F238E27FC236}">
                <a16:creationId xmlns:a16="http://schemas.microsoft.com/office/drawing/2014/main" id="{9598466F-19EE-4319-B34E-3A8E596DBEC7}"/>
              </a:ext>
            </a:extLst>
          </p:cNvPr>
          <p:cNvGrpSpPr>
            <a:grpSpLocks/>
          </p:cNvGrpSpPr>
          <p:nvPr/>
        </p:nvGrpSpPr>
        <p:grpSpPr bwMode="auto">
          <a:xfrm>
            <a:off x="2414588" y="371475"/>
            <a:ext cx="7413625" cy="858838"/>
            <a:chOff x="939183" y="251607"/>
            <a:chExt cx="7414022" cy="857718"/>
          </a:xfrm>
        </p:grpSpPr>
        <p:sp>
          <p:nvSpPr>
            <p:cNvPr id="72" name="Rectangle 71">
              <a:extLst>
                <a:ext uri="{FF2B5EF4-FFF2-40B4-BE49-F238E27FC236}">
                  <a16:creationId xmlns:a16="http://schemas.microsoft.com/office/drawing/2014/main" id="{7FD89742-ACD4-461C-9538-BF48352D4927}"/>
                </a:ext>
              </a:extLst>
            </p:cNvPr>
            <p:cNvSpPr/>
            <p:nvPr/>
          </p:nvSpPr>
          <p:spPr>
            <a:xfrm>
              <a:off x="939183" y="492592"/>
              <a:ext cx="4713539" cy="61673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3" name="Rectangle 72">
              <a:extLst>
                <a:ext uri="{FF2B5EF4-FFF2-40B4-BE49-F238E27FC236}">
                  <a16:creationId xmlns:a16="http://schemas.microsoft.com/office/drawing/2014/main" id="{FD8888A2-214A-4500-9722-83C0A4C11956}"/>
                </a:ext>
              </a:extLst>
            </p:cNvPr>
            <p:cNvSpPr/>
            <p:nvPr/>
          </p:nvSpPr>
          <p:spPr>
            <a:xfrm>
              <a:off x="939183" y="251607"/>
              <a:ext cx="7414022" cy="76417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000" b="1" i="1" dirty="0">
                  <a:latin typeface="Arial" panose="020B0604020202020204" pitchFamily="34" charset="0"/>
                  <a:cs typeface="Arial" panose="020B0604020202020204" pitchFamily="34" charset="0"/>
                </a:rPr>
                <a:t>En quoi la Caisse d’Epargne est-elle une banque différente pour accompagner la transition environnementale ?</a:t>
              </a:r>
              <a:endParaRPr lang="fr-FR" sz="2000" b="1" i="1" dirty="0">
                <a:solidFill>
                  <a:schemeClr val="bg1"/>
                </a:solidFill>
                <a:latin typeface="Arial" panose="020B0604020202020204" pitchFamily="34" charset="0"/>
                <a:cs typeface="Arial" panose="020B0604020202020204" pitchFamily="34" charset="0"/>
              </a:endParaRPr>
            </a:p>
          </p:txBody>
        </p:sp>
      </p:grpSp>
      <p:sp>
        <p:nvSpPr>
          <p:cNvPr id="84" name="Rectangle 83">
            <a:extLst>
              <a:ext uri="{FF2B5EF4-FFF2-40B4-BE49-F238E27FC236}">
                <a16:creationId xmlns:a16="http://schemas.microsoft.com/office/drawing/2014/main" id="{BAC2E63D-A005-4CB2-AD3C-EFC552D94559}"/>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5" name="Rectangle 84">
            <a:extLst>
              <a:ext uri="{FF2B5EF4-FFF2-40B4-BE49-F238E27FC236}">
                <a16:creationId xmlns:a16="http://schemas.microsoft.com/office/drawing/2014/main" id="{8B09DB24-4CE7-4BC4-B745-3A82213B349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9" name="Rectangle 118">
            <a:extLst>
              <a:ext uri="{FF2B5EF4-FFF2-40B4-BE49-F238E27FC236}">
                <a16:creationId xmlns:a16="http://schemas.microsoft.com/office/drawing/2014/main" id="{E50E24AD-21F8-4FC2-B25C-3D8F85377EAF}"/>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a:t>
            </a:r>
          </a:p>
        </p:txBody>
      </p:sp>
      <p:grpSp>
        <p:nvGrpSpPr>
          <p:cNvPr id="4103" name="Groupe 4">
            <a:extLst>
              <a:ext uri="{FF2B5EF4-FFF2-40B4-BE49-F238E27FC236}">
                <a16:creationId xmlns:a16="http://schemas.microsoft.com/office/drawing/2014/main" id="{ACD82FC2-53D6-4836-A144-292E85653474}"/>
              </a:ext>
            </a:extLst>
          </p:cNvPr>
          <p:cNvGrpSpPr>
            <a:grpSpLocks/>
          </p:cNvGrpSpPr>
          <p:nvPr/>
        </p:nvGrpSpPr>
        <p:grpSpPr bwMode="auto">
          <a:xfrm>
            <a:off x="520700" y="1765300"/>
            <a:ext cx="6086475" cy="3987800"/>
            <a:chOff x="521140" y="1713780"/>
            <a:chExt cx="6085261" cy="3988423"/>
          </a:xfrm>
        </p:grpSpPr>
        <p:sp>
          <p:nvSpPr>
            <p:cNvPr id="2" name="Rectangle 1">
              <a:extLst>
                <a:ext uri="{FF2B5EF4-FFF2-40B4-BE49-F238E27FC236}">
                  <a16:creationId xmlns:a16="http://schemas.microsoft.com/office/drawing/2014/main" id="{E689C4F9-668E-40CE-95D1-6CC8CBA87E3D}"/>
                </a:ext>
              </a:extLst>
            </p:cNvPr>
            <p:cNvSpPr/>
            <p:nvPr/>
          </p:nvSpPr>
          <p:spPr>
            <a:xfrm>
              <a:off x="521140" y="1713780"/>
              <a:ext cx="1960172" cy="194340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Être le Banquier</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Principal de la famille</a:t>
              </a:r>
              <a:br>
                <a:rPr lang="fr-FR" sz="1200" dirty="0">
                  <a:solidFill>
                    <a:srgbClr val="394348"/>
                  </a:solidFill>
                  <a:latin typeface="Arial" panose="020B0604020202020204" pitchFamily="34" charset="0"/>
                  <a:cs typeface="Arial" panose="020B0604020202020204" pitchFamily="34" charset="0"/>
                </a:rPr>
              </a:br>
              <a:r>
                <a:rPr lang="fr-FR" sz="1200" b="1" dirty="0">
                  <a:solidFill>
                    <a:srgbClr val="77BF32"/>
                  </a:solidFill>
                  <a:latin typeface="Arial" panose="020B0604020202020204" pitchFamily="34" charset="0"/>
                  <a:cs typeface="Arial" panose="020B0604020202020204" pitchFamily="34" charset="0"/>
                </a:rPr>
                <a:t>utile à tous les Français </a:t>
              </a:r>
              <a:r>
                <a:rPr lang="fr-FR" sz="1000" dirty="0">
                  <a:solidFill>
                    <a:srgbClr val="394348"/>
                  </a:solidFill>
                  <a:latin typeface="Arial" panose="020B0604020202020204" pitchFamily="34" charset="0"/>
                  <a:cs typeface="Arial" panose="020B0604020202020204" pitchFamily="34" charset="0"/>
                </a:rPr>
                <a:t>en proximité sur tous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les territoires.</a:t>
              </a:r>
              <a:endParaRPr lang="fr-FR" sz="1000" dirty="0"/>
            </a:p>
          </p:txBody>
        </p:sp>
        <p:sp>
          <p:nvSpPr>
            <p:cNvPr id="27" name="Rectangle 26">
              <a:extLst>
                <a:ext uri="{FF2B5EF4-FFF2-40B4-BE49-F238E27FC236}">
                  <a16:creationId xmlns:a16="http://schemas.microsoft.com/office/drawing/2014/main" id="{24213B75-50D9-4FEE-81F1-8CA18CC0BB33}"/>
                </a:ext>
              </a:extLst>
            </p:cNvPr>
            <p:cNvSpPr/>
            <p:nvPr/>
          </p:nvSpPr>
          <p:spPr>
            <a:xfrm>
              <a:off x="2584478" y="1713780"/>
              <a:ext cx="1958584" cy="19434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200" b="1" dirty="0">
                  <a:solidFill>
                    <a:srgbClr val="77BF32"/>
                  </a:solidFill>
                  <a:latin typeface="Arial" panose="020B0604020202020204" pitchFamily="34" charset="0"/>
                  <a:cs typeface="Arial" panose="020B0604020202020204" pitchFamily="34" charset="0"/>
                </a:rPr>
                <a:t>Permettre aux familles</a:t>
              </a:r>
              <a:r>
                <a:rPr lang="fr-FR" sz="1200" b="1" dirty="0">
                  <a:solidFill>
                    <a:srgbClr val="394348"/>
                  </a:solidFill>
                  <a:latin typeface="Arial" panose="020B0604020202020204" pitchFamily="34" charset="0"/>
                  <a:cs typeface="Arial" panose="020B0604020202020204" pitchFamily="34" charset="0"/>
                </a:rPr>
                <a:t> </a:t>
              </a:r>
              <a:r>
                <a:rPr lang="fr-FR" sz="1000" dirty="0">
                  <a:solidFill>
                    <a:srgbClr val="394348"/>
                  </a:solidFill>
                  <a:latin typeface="Arial" panose="020B0604020202020204" pitchFamily="34" charset="0"/>
                  <a:cs typeface="Arial" panose="020B0604020202020204" pitchFamily="34" charset="0"/>
                </a:rPr>
                <a:t>de se loger durablement</a:t>
              </a: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et de réaliser des économies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d’énergie.</a:t>
              </a:r>
              <a:endParaRPr lang="fr-FR" sz="1000" dirty="0"/>
            </a:p>
          </p:txBody>
        </p:sp>
        <p:sp>
          <p:nvSpPr>
            <p:cNvPr id="29" name="Rectangle 28">
              <a:extLst>
                <a:ext uri="{FF2B5EF4-FFF2-40B4-BE49-F238E27FC236}">
                  <a16:creationId xmlns:a16="http://schemas.microsoft.com/office/drawing/2014/main" id="{8EE6BFF9-3018-45C8-AD2D-7C8C697190F5}"/>
                </a:ext>
              </a:extLst>
            </p:cNvPr>
            <p:cNvSpPr/>
            <p:nvPr/>
          </p:nvSpPr>
          <p:spPr>
            <a:xfrm>
              <a:off x="4646230" y="1713780"/>
              <a:ext cx="1960171" cy="194340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200" b="1" dirty="0">
                  <a:solidFill>
                    <a:srgbClr val="77BF32"/>
                  </a:solidFill>
                  <a:latin typeface="Arial" panose="020B0604020202020204" pitchFamily="34" charset="0"/>
                  <a:cs typeface="Arial" panose="020B0604020202020204" pitchFamily="34" charset="0"/>
                </a:rPr>
                <a:t>Offrir à ses clients</a:t>
              </a:r>
              <a:br>
                <a:rPr lang="fr-FR" sz="1200" b="1"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la possibilité d’avoir un impact sur le développement des territoires au travers d’une épargne responsable</a:t>
              </a: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ou durable.</a:t>
              </a:r>
              <a:endParaRPr lang="fr-FR" sz="1000" dirty="0"/>
            </a:p>
          </p:txBody>
        </p:sp>
        <p:sp>
          <p:nvSpPr>
            <p:cNvPr id="31" name="Rectangle 30">
              <a:extLst>
                <a:ext uri="{FF2B5EF4-FFF2-40B4-BE49-F238E27FC236}">
                  <a16:creationId xmlns:a16="http://schemas.microsoft.com/office/drawing/2014/main" id="{35208486-B19C-4B94-B6CC-54DD6A48450D}"/>
                </a:ext>
              </a:extLst>
            </p:cNvPr>
            <p:cNvSpPr/>
            <p:nvPr/>
          </p:nvSpPr>
          <p:spPr>
            <a:xfrm>
              <a:off x="521140" y="3758799"/>
              <a:ext cx="1960172" cy="19434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200" b="1" dirty="0">
                  <a:solidFill>
                    <a:srgbClr val="77BF32"/>
                  </a:solidFill>
                  <a:latin typeface="Arial" panose="020B0604020202020204" pitchFamily="34" charset="0"/>
                  <a:cs typeface="Arial" panose="020B0604020202020204" pitchFamily="34" charset="0"/>
                </a:rPr>
                <a:t>Accompagner</a:t>
              </a:r>
              <a:br>
                <a:rPr lang="fr-FR" sz="1200" b="1" dirty="0">
                  <a:solidFill>
                    <a:srgbClr val="77BF32"/>
                  </a:solidFill>
                  <a:latin typeface="Arial" panose="020B0604020202020204" pitchFamily="34" charset="0"/>
                  <a:cs typeface="Arial" panose="020B0604020202020204" pitchFamily="34" charset="0"/>
                </a:rPr>
              </a:br>
              <a:r>
                <a:rPr lang="fr-FR" sz="1200" b="1" dirty="0">
                  <a:solidFill>
                    <a:srgbClr val="77BF32"/>
                  </a:solidFill>
                  <a:latin typeface="Arial" panose="020B0604020202020204" pitchFamily="34" charset="0"/>
                  <a:cs typeface="Arial" panose="020B0604020202020204" pitchFamily="34" charset="0"/>
                </a:rPr>
                <a:t>ses clients</a:t>
              </a:r>
              <a:br>
                <a:rPr lang="fr-FR" sz="1200" b="1"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dans le choix de solutions</a:t>
              </a: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de mobilité respectueuses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de l’environnement.</a:t>
              </a:r>
              <a:endParaRPr lang="fr-FR" sz="1000" dirty="0"/>
            </a:p>
          </p:txBody>
        </p:sp>
        <p:sp>
          <p:nvSpPr>
            <p:cNvPr id="32" name="Rectangle 31">
              <a:extLst>
                <a:ext uri="{FF2B5EF4-FFF2-40B4-BE49-F238E27FC236}">
                  <a16:creationId xmlns:a16="http://schemas.microsoft.com/office/drawing/2014/main" id="{ACEFCA8B-C3EA-469E-9145-4026BF14F339}"/>
                </a:ext>
              </a:extLst>
            </p:cNvPr>
            <p:cNvSpPr/>
            <p:nvPr/>
          </p:nvSpPr>
          <p:spPr>
            <a:xfrm>
              <a:off x="2584478" y="3758799"/>
              <a:ext cx="1958584" cy="194340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200" b="1" dirty="0">
                  <a:solidFill>
                    <a:srgbClr val="77BF32"/>
                  </a:solidFill>
                  <a:latin typeface="Arial" panose="020B0604020202020204" pitchFamily="34" charset="0"/>
                  <a:cs typeface="Arial" panose="020B0604020202020204" pitchFamily="34" charset="0"/>
                </a:rPr>
                <a:t>Inciter et valoriser</a:t>
              </a:r>
              <a:r>
                <a:rPr lang="fr-FR" sz="1200" b="1" dirty="0">
                  <a:solidFill>
                    <a:srgbClr val="394348"/>
                  </a:solidFill>
                  <a:latin typeface="Arial" panose="020B0604020202020204" pitchFamily="34" charset="0"/>
                  <a:cs typeface="Arial" panose="020B0604020202020204" pitchFamily="34" charset="0"/>
                </a:rPr>
                <a:t> </a:t>
              </a:r>
              <a:r>
                <a:rPr lang="fr-FR" sz="1000" dirty="0">
                  <a:solidFill>
                    <a:srgbClr val="394348"/>
                  </a:solidFill>
                  <a:latin typeface="Arial" panose="020B0604020202020204" pitchFamily="34" charset="0"/>
                  <a:cs typeface="Arial" panose="020B0604020202020204" pitchFamily="34" charset="0"/>
                </a:rPr>
                <a:t>l’engagement social</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et environnemental</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des acteurs de nos territoires,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en tant que banque coopérative.</a:t>
              </a:r>
              <a:endParaRPr lang="fr-FR" sz="1000" dirty="0"/>
            </a:p>
          </p:txBody>
        </p:sp>
        <p:sp>
          <p:nvSpPr>
            <p:cNvPr id="33" name="Rectangle 32">
              <a:extLst>
                <a:ext uri="{FF2B5EF4-FFF2-40B4-BE49-F238E27FC236}">
                  <a16:creationId xmlns:a16="http://schemas.microsoft.com/office/drawing/2014/main" id="{3C35F73B-9D1F-4B0F-8D7E-455365CC6F55}"/>
                </a:ext>
              </a:extLst>
            </p:cNvPr>
            <p:cNvSpPr/>
            <p:nvPr/>
          </p:nvSpPr>
          <p:spPr>
            <a:xfrm>
              <a:off x="4646230" y="3758799"/>
              <a:ext cx="1960171" cy="19434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buClr>
                  <a:srgbClr val="77BF32"/>
                </a:buClr>
                <a:defRPr/>
              </a:pPr>
              <a:r>
                <a:rPr lang="fr-FR" sz="1200" b="1" dirty="0">
                  <a:solidFill>
                    <a:srgbClr val="77BF32"/>
                  </a:solidFill>
                  <a:latin typeface="Arial" panose="020B0604020202020204" pitchFamily="34" charset="0"/>
                  <a:cs typeface="Arial" panose="020B0604020202020204" pitchFamily="34" charset="0"/>
                </a:rPr>
                <a:t>Choisir de soutenir</a:t>
              </a:r>
              <a:br>
                <a:rPr lang="fr-FR" sz="1200" b="1"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les projets de nos clients en faveur de la transition environnementale.</a:t>
              </a:r>
            </a:p>
          </p:txBody>
        </p:sp>
      </p:grpSp>
      <p:grpSp>
        <p:nvGrpSpPr>
          <p:cNvPr id="4104" name="Groupe 42">
            <a:extLst>
              <a:ext uri="{FF2B5EF4-FFF2-40B4-BE49-F238E27FC236}">
                <a16:creationId xmlns:a16="http://schemas.microsoft.com/office/drawing/2014/main" id="{362FF843-AEE7-427F-9463-9A04111CFF39}"/>
              </a:ext>
            </a:extLst>
          </p:cNvPr>
          <p:cNvGrpSpPr>
            <a:grpSpLocks/>
          </p:cNvGrpSpPr>
          <p:nvPr/>
        </p:nvGrpSpPr>
        <p:grpSpPr bwMode="auto">
          <a:xfrm>
            <a:off x="8907463" y="6334125"/>
            <a:ext cx="1304925" cy="488950"/>
            <a:chOff x="9429931" y="6334408"/>
            <a:chExt cx="1305361" cy="488926"/>
          </a:xfrm>
        </p:grpSpPr>
        <p:grpSp>
          <p:nvGrpSpPr>
            <p:cNvPr id="4135" name="Groupe 43">
              <a:extLst>
                <a:ext uri="{FF2B5EF4-FFF2-40B4-BE49-F238E27FC236}">
                  <a16:creationId xmlns:a16="http://schemas.microsoft.com/office/drawing/2014/main" id="{548396AF-D85E-4592-A9ED-AC56F09ABF68}"/>
                </a:ext>
              </a:extLst>
            </p:cNvPr>
            <p:cNvGrpSpPr>
              <a:grpSpLocks/>
            </p:cNvGrpSpPr>
            <p:nvPr/>
          </p:nvGrpSpPr>
          <p:grpSpPr bwMode="auto">
            <a:xfrm>
              <a:off x="9429931" y="6334408"/>
              <a:ext cx="547826" cy="488926"/>
              <a:chOff x="640481" y="6334408"/>
              <a:chExt cx="547826" cy="488926"/>
            </a:xfrm>
          </p:grpSpPr>
          <p:pic>
            <p:nvPicPr>
              <p:cNvPr id="49" name="Graphique 48">
                <a:extLst>
                  <a:ext uri="{FF2B5EF4-FFF2-40B4-BE49-F238E27FC236}">
                    <a16:creationId xmlns:a16="http://schemas.microsoft.com/office/drawing/2014/main" id="{A0CD37B5-B405-4E11-895F-082EDB882747}"/>
                  </a:ext>
                </a:extLst>
              </p:cNvPr>
              <p:cNvPicPr>
                <a:picLocks noChangeAspect="1"/>
              </p:cNvPicPr>
              <p:nvPr/>
            </p:nvPicPr>
            <p:blipFill>
              <a:blip r:embed="rId3"/>
              <a:srcRect/>
              <a:stretch/>
            </p:blipFill>
            <p:spPr>
              <a:xfrm>
                <a:off x="735763" y="6334408"/>
                <a:ext cx="352543" cy="352408"/>
              </a:xfrm>
              <a:prstGeom prst="rect">
                <a:avLst/>
              </a:prstGeom>
            </p:spPr>
          </p:pic>
          <p:sp>
            <p:nvSpPr>
              <p:cNvPr id="4141" name="ZoneTexte 49">
                <a:extLst>
                  <a:ext uri="{FF2B5EF4-FFF2-40B4-BE49-F238E27FC236}">
                    <a16:creationId xmlns:a16="http://schemas.microsoft.com/office/drawing/2014/main" id="{4DFA45BE-90AA-4D40-9ABB-DE0F43B41552}"/>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5" name="Connecteur droit 44">
              <a:extLst>
                <a:ext uri="{FF2B5EF4-FFF2-40B4-BE49-F238E27FC236}">
                  <a16:creationId xmlns:a16="http://schemas.microsoft.com/office/drawing/2014/main" id="{5EA9B4E3-39A6-4EF7-B2AD-FF7FC17F379E}"/>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37" name="Groupe 45">
              <a:extLst>
                <a:ext uri="{FF2B5EF4-FFF2-40B4-BE49-F238E27FC236}">
                  <a16:creationId xmlns:a16="http://schemas.microsoft.com/office/drawing/2014/main" id="{7A043479-E601-401D-B63F-62C002B514BA}"/>
                </a:ext>
              </a:extLst>
            </p:cNvPr>
            <p:cNvGrpSpPr>
              <a:grpSpLocks/>
            </p:cNvGrpSpPr>
            <p:nvPr/>
          </p:nvGrpSpPr>
          <p:grpSpPr bwMode="auto">
            <a:xfrm>
              <a:off x="10304354" y="6342472"/>
              <a:ext cx="430938" cy="480531"/>
              <a:chOff x="5971167" y="6342472"/>
              <a:chExt cx="430938" cy="480531"/>
            </a:xfrm>
          </p:grpSpPr>
          <p:pic>
            <p:nvPicPr>
              <p:cNvPr id="47" name="Graphique 46">
                <a:extLst>
                  <a:ext uri="{FF2B5EF4-FFF2-40B4-BE49-F238E27FC236}">
                    <a16:creationId xmlns:a16="http://schemas.microsoft.com/office/drawing/2014/main" id="{7B46E369-85A9-4210-9948-C07C0C356C82}"/>
                  </a:ext>
                </a:extLst>
              </p:cNvPr>
              <p:cNvPicPr>
                <a:picLocks noChangeAspect="1"/>
              </p:cNvPicPr>
              <p:nvPr/>
            </p:nvPicPr>
            <p:blipFill>
              <a:blip r:embed="rId4"/>
              <a:srcRect/>
              <a:stretch/>
            </p:blipFill>
            <p:spPr>
              <a:xfrm>
                <a:off x="6008273" y="6342346"/>
                <a:ext cx="346191" cy="346058"/>
              </a:xfrm>
              <a:prstGeom prst="rect">
                <a:avLst/>
              </a:prstGeom>
            </p:spPr>
          </p:pic>
          <p:sp>
            <p:nvSpPr>
              <p:cNvPr id="4139" name="ZoneTexte 47">
                <a:extLst>
                  <a:ext uri="{FF2B5EF4-FFF2-40B4-BE49-F238E27FC236}">
                    <a16:creationId xmlns:a16="http://schemas.microsoft.com/office/drawing/2014/main" id="{E7E7E773-A1AE-4A77-BE19-899F45C277C7}"/>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4105" name="Groupe 33">
            <a:extLst>
              <a:ext uri="{FF2B5EF4-FFF2-40B4-BE49-F238E27FC236}">
                <a16:creationId xmlns:a16="http://schemas.microsoft.com/office/drawing/2014/main" id="{57D62329-EFAF-46A2-95F3-ED6CB2C31FBF}"/>
              </a:ext>
            </a:extLst>
          </p:cNvPr>
          <p:cNvGrpSpPr>
            <a:grpSpLocks/>
          </p:cNvGrpSpPr>
          <p:nvPr/>
        </p:nvGrpSpPr>
        <p:grpSpPr bwMode="auto">
          <a:xfrm>
            <a:off x="88900" y="6353175"/>
            <a:ext cx="511175" cy="469900"/>
            <a:chOff x="89063" y="6352891"/>
            <a:chExt cx="510639" cy="470443"/>
          </a:xfrm>
        </p:grpSpPr>
        <p:pic>
          <p:nvPicPr>
            <p:cNvPr id="35" name="Graphique 34">
              <a:extLst>
                <a:ext uri="{FF2B5EF4-FFF2-40B4-BE49-F238E27FC236}">
                  <a16:creationId xmlns:a16="http://schemas.microsoft.com/office/drawing/2014/main" id="{709E42C7-F04B-4C8F-B4D6-01A733B00274}"/>
                </a:ext>
              </a:extLst>
            </p:cNvPr>
            <p:cNvPicPr>
              <a:picLocks noChangeAspect="1"/>
            </p:cNvPicPr>
            <p:nvPr/>
          </p:nvPicPr>
          <p:blipFill>
            <a:blip r:embed="rId5"/>
            <a:srcRect/>
            <a:stretch/>
          </p:blipFill>
          <p:spPr>
            <a:xfrm>
              <a:off x="188971" y="6352891"/>
              <a:ext cx="310824" cy="311510"/>
            </a:xfrm>
            <a:prstGeom prst="rect">
              <a:avLst/>
            </a:prstGeom>
          </p:spPr>
        </p:pic>
        <p:sp>
          <p:nvSpPr>
            <p:cNvPr id="4134" name="ZoneTexte 35">
              <a:extLst>
                <a:ext uri="{FF2B5EF4-FFF2-40B4-BE49-F238E27FC236}">
                  <a16:creationId xmlns:a16="http://schemas.microsoft.com/office/drawing/2014/main" id="{BCAD75FB-70FA-4107-80F1-E69D4A7FA3C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106" name="Groupe 36">
            <a:extLst>
              <a:ext uri="{FF2B5EF4-FFF2-40B4-BE49-F238E27FC236}">
                <a16:creationId xmlns:a16="http://schemas.microsoft.com/office/drawing/2014/main" id="{CD456253-BDCB-4010-ABD9-9D927977A34D}"/>
              </a:ext>
            </a:extLst>
          </p:cNvPr>
          <p:cNvGrpSpPr>
            <a:grpSpLocks/>
          </p:cNvGrpSpPr>
          <p:nvPr/>
        </p:nvGrpSpPr>
        <p:grpSpPr bwMode="auto">
          <a:xfrm>
            <a:off x="660400" y="6307138"/>
            <a:ext cx="604838" cy="515937"/>
            <a:chOff x="611572" y="6306505"/>
            <a:chExt cx="605644" cy="516829"/>
          </a:xfrm>
        </p:grpSpPr>
        <p:pic>
          <p:nvPicPr>
            <p:cNvPr id="38" name="Graphique 37">
              <a:extLst>
                <a:ext uri="{FF2B5EF4-FFF2-40B4-BE49-F238E27FC236}">
                  <a16:creationId xmlns:a16="http://schemas.microsoft.com/office/drawing/2014/main" id="{2C181E8A-9455-40F1-B167-52B99A646B14}"/>
                </a:ext>
              </a:extLst>
            </p:cNvPr>
            <p:cNvPicPr>
              <a:picLocks noChangeAspect="1"/>
            </p:cNvPicPr>
            <p:nvPr/>
          </p:nvPicPr>
          <p:blipFill>
            <a:blip r:embed="rId6"/>
            <a:srcRect/>
            <a:stretch/>
          </p:blipFill>
          <p:spPr>
            <a:xfrm>
              <a:off x="706949" y="6306505"/>
              <a:ext cx="414890" cy="415053"/>
            </a:xfrm>
            <a:prstGeom prst="rect">
              <a:avLst/>
            </a:prstGeom>
          </p:spPr>
        </p:pic>
        <p:sp>
          <p:nvSpPr>
            <p:cNvPr id="4132" name="ZoneTexte 38">
              <a:extLst>
                <a:ext uri="{FF2B5EF4-FFF2-40B4-BE49-F238E27FC236}">
                  <a16:creationId xmlns:a16="http://schemas.microsoft.com/office/drawing/2014/main" id="{CE91121D-75F9-4770-9BBA-6EA5ECF85F76}"/>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cxnSp>
        <p:nvCxnSpPr>
          <p:cNvPr id="40" name="Connecteur droit 39">
            <a:extLst>
              <a:ext uri="{FF2B5EF4-FFF2-40B4-BE49-F238E27FC236}">
                <a16:creationId xmlns:a16="http://schemas.microsoft.com/office/drawing/2014/main" id="{9CEB301E-DAF0-45E3-B33F-8B4B791339E6}"/>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08" name="Groupe 41">
            <a:extLst>
              <a:ext uri="{FF2B5EF4-FFF2-40B4-BE49-F238E27FC236}">
                <a16:creationId xmlns:a16="http://schemas.microsoft.com/office/drawing/2014/main" id="{B3F519AD-3F14-4DA5-A32C-57C9E65D5094}"/>
              </a:ext>
            </a:extLst>
          </p:cNvPr>
          <p:cNvGrpSpPr>
            <a:grpSpLocks/>
          </p:cNvGrpSpPr>
          <p:nvPr/>
        </p:nvGrpSpPr>
        <p:grpSpPr bwMode="auto">
          <a:xfrm>
            <a:off x="4746625" y="6332538"/>
            <a:ext cx="784225" cy="490537"/>
            <a:chOff x="5671169" y="6332222"/>
            <a:chExt cx="784388" cy="490781"/>
          </a:xfrm>
        </p:grpSpPr>
        <p:pic>
          <p:nvPicPr>
            <p:cNvPr id="51" name="Graphique 50">
              <a:extLst>
                <a:ext uri="{FF2B5EF4-FFF2-40B4-BE49-F238E27FC236}">
                  <a16:creationId xmlns:a16="http://schemas.microsoft.com/office/drawing/2014/main" id="{BFCC28BD-8ABA-40AA-94B9-BE1C259A9355}"/>
                </a:ext>
              </a:extLst>
            </p:cNvPr>
            <p:cNvPicPr>
              <a:picLocks noChangeAspect="1"/>
            </p:cNvPicPr>
            <p:nvPr/>
          </p:nvPicPr>
          <p:blipFill>
            <a:blip r:embed="rId7"/>
            <a:stretch>
              <a:fillRect/>
            </a:stretch>
          </p:blipFill>
          <p:spPr>
            <a:xfrm>
              <a:off x="5890290" y="6332222"/>
              <a:ext cx="352498" cy="352600"/>
            </a:xfrm>
            <a:prstGeom prst="rect">
              <a:avLst/>
            </a:prstGeom>
          </p:spPr>
        </p:pic>
        <p:sp>
          <p:nvSpPr>
            <p:cNvPr id="4130" name="ZoneTexte 51">
              <a:extLst>
                <a:ext uri="{FF2B5EF4-FFF2-40B4-BE49-F238E27FC236}">
                  <a16:creationId xmlns:a16="http://schemas.microsoft.com/office/drawing/2014/main" id="{B3706EF4-F70B-433C-9E5F-4EF8244DE5F2}"/>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109" name="Groupe 52">
            <a:extLst>
              <a:ext uri="{FF2B5EF4-FFF2-40B4-BE49-F238E27FC236}">
                <a16:creationId xmlns:a16="http://schemas.microsoft.com/office/drawing/2014/main" id="{3DE9D0FA-6F50-4652-AF15-62BB57C9105D}"/>
              </a:ext>
            </a:extLst>
          </p:cNvPr>
          <p:cNvGrpSpPr>
            <a:grpSpLocks/>
          </p:cNvGrpSpPr>
          <p:nvPr/>
        </p:nvGrpSpPr>
        <p:grpSpPr bwMode="auto">
          <a:xfrm>
            <a:off x="5367338" y="6348413"/>
            <a:ext cx="784225" cy="474662"/>
            <a:chOff x="6197480" y="6348998"/>
            <a:chExt cx="784388" cy="474005"/>
          </a:xfrm>
        </p:grpSpPr>
        <p:pic>
          <p:nvPicPr>
            <p:cNvPr id="54" name="Graphique 53">
              <a:extLst>
                <a:ext uri="{FF2B5EF4-FFF2-40B4-BE49-F238E27FC236}">
                  <a16:creationId xmlns:a16="http://schemas.microsoft.com/office/drawing/2014/main" id="{F78FF666-5FF9-4CA4-8F04-D9C3A10488F5}"/>
                </a:ext>
              </a:extLst>
            </p:cNvPr>
            <p:cNvPicPr>
              <a:picLocks noChangeAspect="1"/>
            </p:cNvPicPr>
            <p:nvPr/>
          </p:nvPicPr>
          <p:blipFill>
            <a:blip r:embed="rId8"/>
            <a:stretch>
              <a:fillRect/>
            </a:stretch>
          </p:blipFill>
          <p:spPr>
            <a:xfrm>
              <a:off x="6416601" y="6348998"/>
              <a:ext cx="352498" cy="353522"/>
            </a:xfrm>
            <a:prstGeom prst="rect">
              <a:avLst/>
            </a:prstGeom>
          </p:spPr>
        </p:pic>
        <p:sp>
          <p:nvSpPr>
            <p:cNvPr id="4128" name="ZoneTexte 54">
              <a:extLst>
                <a:ext uri="{FF2B5EF4-FFF2-40B4-BE49-F238E27FC236}">
                  <a16:creationId xmlns:a16="http://schemas.microsoft.com/office/drawing/2014/main" id="{7E5FBCEA-F028-4F50-9F8C-F12C16C8A21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110" name="Groupe 58">
            <a:extLst>
              <a:ext uri="{FF2B5EF4-FFF2-40B4-BE49-F238E27FC236}">
                <a16:creationId xmlns:a16="http://schemas.microsoft.com/office/drawing/2014/main" id="{8E47CA24-510E-4A21-A065-2DED0FE572B5}"/>
              </a:ext>
            </a:extLst>
          </p:cNvPr>
          <p:cNvGrpSpPr>
            <a:grpSpLocks/>
          </p:cNvGrpSpPr>
          <p:nvPr/>
        </p:nvGrpSpPr>
        <p:grpSpPr bwMode="auto">
          <a:xfrm>
            <a:off x="1581150" y="6342063"/>
            <a:ext cx="784225" cy="481012"/>
            <a:chOff x="5794442" y="6342472"/>
            <a:chExt cx="784388" cy="480531"/>
          </a:xfrm>
        </p:grpSpPr>
        <p:pic>
          <p:nvPicPr>
            <p:cNvPr id="60" name="Graphique 59">
              <a:extLst>
                <a:ext uri="{FF2B5EF4-FFF2-40B4-BE49-F238E27FC236}">
                  <a16:creationId xmlns:a16="http://schemas.microsoft.com/office/drawing/2014/main" id="{EC85BDC0-012D-42B7-B10D-EA0B83431F0C}"/>
                </a:ext>
              </a:extLst>
            </p:cNvPr>
            <p:cNvPicPr>
              <a:picLocks noChangeAspect="1"/>
            </p:cNvPicPr>
            <p:nvPr/>
          </p:nvPicPr>
          <p:blipFill>
            <a:blip r:embed="rId9"/>
            <a:srcRect/>
            <a:stretch/>
          </p:blipFill>
          <p:spPr>
            <a:xfrm>
              <a:off x="6013563" y="6342472"/>
              <a:ext cx="346147" cy="345729"/>
            </a:xfrm>
            <a:prstGeom prst="rect">
              <a:avLst/>
            </a:prstGeom>
          </p:spPr>
        </p:pic>
        <p:sp>
          <p:nvSpPr>
            <p:cNvPr id="4126" name="ZoneTexte 60">
              <a:extLst>
                <a:ext uri="{FF2B5EF4-FFF2-40B4-BE49-F238E27FC236}">
                  <a16:creationId xmlns:a16="http://schemas.microsoft.com/office/drawing/2014/main" id="{1924074F-2E2D-497E-B6FB-F60A9B0A415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111" name="Groupe 91">
            <a:extLst>
              <a:ext uri="{FF2B5EF4-FFF2-40B4-BE49-F238E27FC236}">
                <a16:creationId xmlns:a16="http://schemas.microsoft.com/office/drawing/2014/main" id="{E7598361-46A3-4EA9-B288-E438BDEE1786}"/>
              </a:ext>
            </a:extLst>
          </p:cNvPr>
          <p:cNvGrpSpPr>
            <a:grpSpLocks/>
          </p:cNvGrpSpPr>
          <p:nvPr/>
        </p:nvGrpSpPr>
        <p:grpSpPr bwMode="auto">
          <a:xfrm>
            <a:off x="6048375" y="6324600"/>
            <a:ext cx="784225" cy="496888"/>
            <a:chOff x="6767187" y="6323834"/>
            <a:chExt cx="784388" cy="497620"/>
          </a:xfrm>
        </p:grpSpPr>
        <p:pic>
          <p:nvPicPr>
            <p:cNvPr id="93" name="Graphique 92">
              <a:extLst>
                <a:ext uri="{FF2B5EF4-FFF2-40B4-BE49-F238E27FC236}">
                  <a16:creationId xmlns:a16="http://schemas.microsoft.com/office/drawing/2014/main" id="{00E6E222-B16A-48AB-92F1-5D97D5380F77}"/>
                </a:ext>
              </a:extLst>
            </p:cNvPr>
            <p:cNvPicPr>
              <a:picLocks noChangeAspect="1"/>
            </p:cNvPicPr>
            <p:nvPr/>
          </p:nvPicPr>
          <p:blipFill>
            <a:blip r:embed="rId10"/>
            <a:stretch>
              <a:fillRect/>
            </a:stretch>
          </p:blipFill>
          <p:spPr>
            <a:xfrm>
              <a:off x="6964078" y="6323834"/>
              <a:ext cx="352498" cy="352944"/>
            </a:xfrm>
            <a:prstGeom prst="rect">
              <a:avLst/>
            </a:prstGeom>
          </p:spPr>
        </p:pic>
        <p:sp>
          <p:nvSpPr>
            <p:cNvPr id="4124" name="ZoneTexte 93">
              <a:extLst>
                <a:ext uri="{FF2B5EF4-FFF2-40B4-BE49-F238E27FC236}">
                  <a16:creationId xmlns:a16="http://schemas.microsoft.com/office/drawing/2014/main" id="{CF68E720-7BB2-40E4-814F-B833548D4171}"/>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112" name="Groupe 94">
            <a:extLst>
              <a:ext uri="{FF2B5EF4-FFF2-40B4-BE49-F238E27FC236}">
                <a16:creationId xmlns:a16="http://schemas.microsoft.com/office/drawing/2014/main" id="{22F1FE23-26F5-4FE7-A2F9-F515D589D2AD}"/>
              </a:ext>
            </a:extLst>
          </p:cNvPr>
          <p:cNvGrpSpPr>
            <a:grpSpLocks/>
          </p:cNvGrpSpPr>
          <p:nvPr/>
        </p:nvGrpSpPr>
        <p:grpSpPr bwMode="auto">
          <a:xfrm>
            <a:off x="71438" y="6324600"/>
            <a:ext cx="11553825" cy="496888"/>
            <a:chOff x="71517" y="6323834"/>
            <a:chExt cx="11554426" cy="497620"/>
          </a:xfrm>
        </p:grpSpPr>
        <p:pic>
          <p:nvPicPr>
            <p:cNvPr id="96" name="Graphique 95">
              <a:hlinkClick r:id="" action="ppaction://hlinkshowjump?jump=previousslide"/>
              <a:extLst>
                <a:ext uri="{FF2B5EF4-FFF2-40B4-BE49-F238E27FC236}">
                  <a16:creationId xmlns:a16="http://schemas.microsoft.com/office/drawing/2014/main" id="{245E4471-5586-440F-B804-FB2541280929}"/>
                </a:ext>
              </a:extLst>
            </p:cNvPr>
            <p:cNvPicPr>
              <a:picLocks noChangeAspect="1"/>
            </p:cNvPicPr>
            <p:nvPr/>
          </p:nvPicPr>
          <p:blipFill>
            <a:blip r:embed="rId11"/>
            <a:srcRect/>
            <a:stretch/>
          </p:blipFill>
          <p:spPr>
            <a:xfrm rot="10800000">
              <a:off x="11062351" y="6427174"/>
              <a:ext cx="281003" cy="279812"/>
            </a:xfrm>
            <a:prstGeom prst="rect">
              <a:avLst/>
            </a:prstGeom>
          </p:spPr>
        </p:pic>
        <p:pic>
          <p:nvPicPr>
            <p:cNvPr id="97" name="Graphique 96">
              <a:hlinkClick r:id="" action="ppaction://hlinkshowjump?jump=nextslide"/>
              <a:extLst>
                <a:ext uri="{FF2B5EF4-FFF2-40B4-BE49-F238E27FC236}">
                  <a16:creationId xmlns:a16="http://schemas.microsoft.com/office/drawing/2014/main" id="{374DA468-A40D-4019-A127-CA3E81609178}"/>
                </a:ext>
              </a:extLst>
            </p:cNvPr>
            <p:cNvPicPr>
              <a:picLocks noChangeAspect="1"/>
            </p:cNvPicPr>
            <p:nvPr/>
          </p:nvPicPr>
          <p:blipFill>
            <a:blip r:embed="rId11"/>
            <a:srcRect/>
            <a:stretch/>
          </p:blipFill>
          <p:spPr>
            <a:xfrm>
              <a:off x="11344940" y="6431943"/>
              <a:ext cx="281003" cy="281402"/>
            </a:xfrm>
            <a:prstGeom prst="rect">
              <a:avLst/>
            </a:prstGeom>
          </p:spPr>
        </p:pic>
        <p:sp>
          <p:nvSpPr>
            <p:cNvPr id="98" name="Rectangle 97">
              <a:hlinkClick r:id="rId12" action="ppaction://hlinksldjump"/>
              <a:extLst>
                <a:ext uri="{FF2B5EF4-FFF2-40B4-BE49-F238E27FC236}">
                  <a16:creationId xmlns:a16="http://schemas.microsoft.com/office/drawing/2014/main" id="{D7FC2E56-C5AD-442A-92F9-4AF7B8ED5EE5}"/>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9" name="Rectangle 98">
              <a:hlinkClick r:id="rId13" action="ppaction://hlinksldjump"/>
              <a:extLst>
                <a:ext uri="{FF2B5EF4-FFF2-40B4-BE49-F238E27FC236}">
                  <a16:creationId xmlns:a16="http://schemas.microsoft.com/office/drawing/2014/main" id="{EB9151C0-9C2F-4430-B37B-97BA9284FEBA}"/>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0" name="Rectangle 99">
              <a:hlinkClick r:id="rId14" action="ppaction://hlinksldjump"/>
              <a:extLst>
                <a:ext uri="{FF2B5EF4-FFF2-40B4-BE49-F238E27FC236}">
                  <a16:creationId xmlns:a16="http://schemas.microsoft.com/office/drawing/2014/main" id="{7E4566F8-C830-4F32-9E30-CBF6B93EAD4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1" name="Rectangle 100">
              <a:hlinkClick r:id="rId15" action="ppaction://hlinksldjump"/>
              <a:extLst>
                <a:ext uri="{FF2B5EF4-FFF2-40B4-BE49-F238E27FC236}">
                  <a16:creationId xmlns:a16="http://schemas.microsoft.com/office/drawing/2014/main" id="{7727F887-D8BD-42B3-A3DD-722FB5E4E9AD}"/>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16" action="ppaction://hlinksldjump"/>
              <a:extLst>
                <a:ext uri="{FF2B5EF4-FFF2-40B4-BE49-F238E27FC236}">
                  <a16:creationId xmlns:a16="http://schemas.microsoft.com/office/drawing/2014/main" id="{23F111AC-17DB-4B24-B168-2558171A33E3}"/>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3" name="Rectangle 102">
              <a:hlinkClick r:id="rId17" action="ppaction://hlinksldjump"/>
              <a:extLst>
                <a:ext uri="{FF2B5EF4-FFF2-40B4-BE49-F238E27FC236}">
                  <a16:creationId xmlns:a16="http://schemas.microsoft.com/office/drawing/2014/main" id="{89422615-E517-4CAD-B9FE-63F5DA6CC30A}"/>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18" action="ppaction://hlinksldjump"/>
              <a:extLst>
                <a:ext uri="{FF2B5EF4-FFF2-40B4-BE49-F238E27FC236}">
                  <a16:creationId xmlns:a16="http://schemas.microsoft.com/office/drawing/2014/main" id="{BF20546A-0C23-49A3-BA0D-104CB176F31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19" action="ppaction://hlinksldjump"/>
              <a:extLst>
                <a:ext uri="{FF2B5EF4-FFF2-40B4-BE49-F238E27FC236}">
                  <a16:creationId xmlns:a16="http://schemas.microsoft.com/office/drawing/2014/main" id="{9B29C81E-D63E-48C4-9070-C53284042BB6}"/>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55" name="ZoneTexte 3">
            <a:extLst>
              <a:ext uri="{FF2B5EF4-FFF2-40B4-BE49-F238E27FC236}">
                <a16:creationId xmlns:a16="http://schemas.microsoft.com/office/drawing/2014/main" id="{9B8CA1E8-48D4-4677-A97A-D03A53820235}"/>
              </a:ext>
            </a:extLst>
          </p:cNvPr>
          <p:cNvSpPr txBox="1"/>
          <p:nvPr/>
        </p:nvSpPr>
        <p:spPr>
          <a:xfrm>
            <a:off x="1169988" y="5913917"/>
            <a:ext cx="3697287" cy="246220"/>
          </a:xfrm>
          <a:prstGeom prst="rect">
            <a:avLst/>
          </a:prstGeom>
          <a:solidFill>
            <a:srgbClr val="E2F0D9"/>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394348"/>
                </a:solidFill>
                <a:uFillTx/>
                <a:latin typeface="Arial" pitchFamily="34"/>
                <a:cs typeface="Arial" pitchFamily="34"/>
              </a:rPr>
              <a:t>Les 18 engagements de Caisse d’Epargne Grand Est Europe </a:t>
            </a:r>
          </a:p>
        </p:txBody>
      </p:sp>
      <p:pic>
        <p:nvPicPr>
          <p:cNvPr id="56" name="Graphique 13">
            <a:hlinkClick r:id="rId20"/>
            <a:extLst>
              <a:ext uri="{FF2B5EF4-FFF2-40B4-BE49-F238E27FC236}">
                <a16:creationId xmlns:a16="http://schemas.microsoft.com/office/drawing/2014/main" id="{37F42206-EB16-4157-B728-838D4DF05458}"/>
              </a:ext>
            </a:extLst>
          </p:cNvPr>
          <p:cNvPicPr>
            <a:picLocks noChangeAspect="1"/>
          </p:cNvPicPr>
          <p:nvPr/>
        </p:nvPicPr>
        <p:blipFill>
          <a:blip r:embed="rId21">
            <a:extLst>
              <a:ext uri="{96DAC541-7B7A-43D3-8B79-37D633B846F1}">
                <asvg:svgBlip xmlns:asvg="http://schemas.microsoft.com/office/drawing/2016/SVG/main" r:embed="rId22"/>
              </a:ext>
            </a:extLst>
          </a:blip>
          <a:srcRect/>
          <a:stretch>
            <a:fillRect/>
          </a:stretch>
        </p:blipFill>
        <p:spPr>
          <a:xfrm>
            <a:off x="4756077" y="5934077"/>
            <a:ext cx="304796" cy="304796"/>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2F0D181-8F3D-4304-B572-241786E99035}"/>
              </a:ext>
            </a:extLst>
          </p:cNvPr>
          <p:cNvSpPr/>
          <p:nvPr/>
        </p:nvSpPr>
        <p:spPr>
          <a:xfrm>
            <a:off x="411163" y="1811338"/>
            <a:ext cx="5605462" cy="801687"/>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5FE4B179-819C-4655-A5AD-929F8CCEB953}"/>
              </a:ext>
            </a:extLst>
          </p:cNvPr>
          <p:cNvSpPr/>
          <p:nvPr/>
        </p:nvSpPr>
        <p:spPr>
          <a:xfrm>
            <a:off x="411163" y="2774950"/>
            <a:ext cx="5605462" cy="3170238"/>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2C3C5343-BD34-4D08-B11D-456C6E0EC4A9}"/>
              </a:ext>
            </a:extLst>
          </p:cNvPr>
          <p:cNvSpPr/>
          <p:nvPr/>
        </p:nvSpPr>
        <p:spPr>
          <a:xfrm>
            <a:off x="411163" y="1811338"/>
            <a:ext cx="2752725" cy="877887"/>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solidFill>
                <a:srgbClr val="E0F0D1"/>
              </a:solidFill>
            </a:endParaRPr>
          </a:p>
        </p:txBody>
      </p:sp>
      <p:sp>
        <p:nvSpPr>
          <p:cNvPr id="74" name="Rectangle 73">
            <a:extLst>
              <a:ext uri="{FF2B5EF4-FFF2-40B4-BE49-F238E27FC236}">
                <a16:creationId xmlns:a16="http://schemas.microsoft.com/office/drawing/2014/main" id="{124F871E-D16A-4F94-B54E-892BC74E7756}"/>
              </a:ext>
            </a:extLst>
          </p:cNvPr>
          <p:cNvSpPr/>
          <p:nvPr/>
        </p:nvSpPr>
        <p:spPr>
          <a:xfrm>
            <a:off x="3243263" y="2689225"/>
            <a:ext cx="2773362" cy="484188"/>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6" name="Rectangle 75">
            <a:extLst>
              <a:ext uri="{FF2B5EF4-FFF2-40B4-BE49-F238E27FC236}">
                <a16:creationId xmlns:a16="http://schemas.microsoft.com/office/drawing/2014/main" id="{8645A05A-692B-4330-A4B0-5BEEC3732470}"/>
              </a:ext>
            </a:extLst>
          </p:cNvPr>
          <p:cNvSpPr/>
          <p:nvPr/>
        </p:nvSpPr>
        <p:spPr>
          <a:xfrm>
            <a:off x="6192838" y="1811338"/>
            <a:ext cx="2773362" cy="885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7" name="Rectangle 76">
            <a:extLst>
              <a:ext uri="{FF2B5EF4-FFF2-40B4-BE49-F238E27FC236}">
                <a16:creationId xmlns:a16="http://schemas.microsoft.com/office/drawing/2014/main" id="{C3C2B961-805D-4DDC-934D-E571A1A1DC75}"/>
              </a:ext>
            </a:extLst>
          </p:cNvPr>
          <p:cNvSpPr/>
          <p:nvPr/>
        </p:nvSpPr>
        <p:spPr>
          <a:xfrm>
            <a:off x="6192838" y="1811338"/>
            <a:ext cx="5605462" cy="8016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9F9CF24B-64F6-439F-BBD6-51F8D7D31F2F}"/>
              </a:ext>
            </a:extLst>
          </p:cNvPr>
          <p:cNvSpPr/>
          <p:nvPr/>
        </p:nvSpPr>
        <p:spPr>
          <a:xfrm>
            <a:off x="9045575" y="2689225"/>
            <a:ext cx="2752725" cy="6873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9" name="Rectangle 78">
            <a:extLst>
              <a:ext uri="{FF2B5EF4-FFF2-40B4-BE49-F238E27FC236}">
                <a16:creationId xmlns:a16="http://schemas.microsoft.com/office/drawing/2014/main" id="{5710BBB4-528D-4731-8401-EEC6E541D4FF}"/>
              </a:ext>
            </a:extLst>
          </p:cNvPr>
          <p:cNvSpPr/>
          <p:nvPr/>
        </p:nvSpPr>
        <p:spPr>
          <a:xfrm>
            <a:off x="6192838" y="2774950"/>
            <a:ext cx="5605462" cy="31702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5130" name="ZoneTexte 4">
            <a:extLst>
              <a:ext uri="{FF2B5EF4-FFF2-40B4-BE49-F238E27FC236}">
                <a16:creationId xmlns:a16="http://schemas.microsoft.com/office/drawing/2014/main" id="{B24DB549-E513-44A9-B791-787FF4AB332F}"/>
              </a:ext>
            </a:extLst>
          </p:cNvPr>
          <p:cNvSpPr txBox="1">
            <a:spLocks noChangeArrowheads="1"/>
          </p:cNvSpPr>
          <p:nvPr/>
        </p:nvSpPr>
        <p:spPr bwMode="auto">
          <a:xfrm>
            <a:off x="1530350" y="3036888"/>
            <a:ext cx="41989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b="1">
                <a:solidFill>
                  <a:srgbClr val="77BF32"/>
                </a:solidFill>
                <a:latin typeface="Arial" panose="020B0604020202020204" pitchFamily="34" charset="0"/>
                <a:cs typeface="Arial" panose="020B0604020202020204" pitchFamily="34" charset="0"/>
              </a:rPr>
              <a:t>RÉNOVATION / EFFICACITÉ ÉNERGÉTIQUE</a:t>
            </a:r>
          </a:p>
          <a:p>
            <a:pPr eaLnBrk="1" hangingPunct="1"/>
            <a:r>
              <a:rPr lang="fr-FR" altLang="fr-FR" sz="900">
                <a:solidFill>
                  <a:srgbClr val="394348"/>
                </a:solidFill>
                <a:latin typeface="Arial" panose="020B0604020202020204" pitchFamily="34" charset="0"/>
                <a:cs typeface="Arial" panose="020B0604020202020204" pitchFamily="34" charset="0"/>
              </a:rPr>
              <a:t>Enjeu fort de la Transition Écologique qui met au premier plan toutes les opérations de travaux et de services pour rendre plus performant un logement / un bâtiment / un équipement. Son efficacité est liée à la conséquence en termes de consommation annuelle, en énergie primaire, en énergie finale et en facture énergétique.</a:t>
            </a:r>
          </a:p>
        </p:txBody>
      </p:sp>
      <p:sp>
        <p:nvSpPr>
          <p:cNvPr id="5131" name="ZoneTexte 5">
            <a:extLst>
              <a:ext uri="{FF2B5EF4-FFF2-40B4-BE49-F238E27FC236}">
                <a16:creationId xmlns:a16="http://schemas.microsoft.com/office/drawing/2014/main" id="{46128470-9ABE-4669-9368-58B4657C07D8}"/>
              </a:ext>
            </a:extLst>
          </p:cNvPr>
          <p:cNvSpPr txBox="1">
            <a:spLocks noChangeArrowheads="1"/>
          </p:cNvSpPr>
          <p:nvPr/>
        </p:nvSpPr>
        <p:spPr bwMode="auto">
          <a:xfrm>
            <a:off x="1530350" y="4183063"/>
            <a:ext cx="41989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b="1">
                <a:solidFill>
                  <a:srgbClr val="568B0D"/>
                </a:solidFill>
                <a:latin typeface="Arial" panose="020B0604020202020204" pitchFamily="34" charset="0"/>
                <a:cs typeface="Arial" panose="020B0604020202020204" pitchFamily="34" charset="0"/>
              </a:rPr>
              <a:t>MOBILITÉ VERTE</a:t>
            </a:r>
          </a:p>
          <a:p>
            <a:pPr eaLnBrk="1" hangingPunct="1"/>
            <a:r>
              <a:rPr lang="fr-FR" altLang="fr-FR" sz="900">
                <a:solidFill>
                  <a:srgbClr val="394348"/>
                </a:solidFill>
                <a:latin typeface="Arial" panose="020B0604020202020204" pitchFamily="34" charset="0"/>
                <a:cs typeface="Arial" panose="020B0604020202020204" pitchFamily="34" charset="0"/>
              </a:rPr>
              <a:t>Mode de déplacement qui respecte l'environnement en étant peu ou non polluant, qui optimise les trajets et qui s'incorpore dans un état d'esprit visant à préserver la planète. Il s'inscrit dans une politique d'éco-mobilité ou de mobilité durable.</a:t>
            </a:r>
          </a:p>
        </p:txBody>
      </p:sp>
      <p:sp>
        <p:nvSpPr>
          <p:cNvPr id="5132" name="ZoneTexte 6">
            <a:extLst>
              <a:ext uri="{FF2B5EF4-FFF2-40B4-BE49-F238E27FC236}">
                <a16:creationId xmlns:a16="http://schemas.microsoft.com/office/drawing/2014/main" id="{D0EC4B02-C161-4133-9C4C-611169DBE204}"/>
              </a:ext>
            </a:extLst>
          </p:cNvPr>
          <p:cNvSpPr txBox="1">
            <a:spLocks noChangeArrowheads="1"/>
          </p:cNvSpPr>
          <p:nvPr/>
        </p:nvSpPr>
        <p:spPr bwMode="auto">
          <a:xfrm>
            <a:off x="1530350" y="5075238"/>
            <a:ext cx="40909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b="1" dirty="0">
                <a:solidFill>
                  <a:srgbClr val="3F6D03"/>
                </a:solidFill>
                <a:latin typeface="Arial" panose="020B0604020202020204" pitchFamily="34" charset="0"/>
                <a:cs typeface="Arial" panose="020B0604020202020204" pitchFamily="34" charset="0"/>
              </a:rPr>
              <a:t>ÉPARGNE RESPONSABLE</a:t>
            </a:r>
          </a:p>
          <a:p>
            <a:pPr eaLnBrk="1" hangingPunct="1"/>
            <a:r>
              <a:rPr lang="fr-FR" altLang="fr-FR" sz="900" dirty="0">
                <a:solidFill>
                  <a:srgbClr val="394348"/>
                </a:solidFill>
                <a:latin typeface="Arial" panose="020B0604020202020204" pitchFamily="34" charset="0"/>
                <a:cs typeface="Arial" panose="020B0604020202020204" pitchFamily="34" charset="0"/>
              </a:rPr>
              <a:t>Gamme de placements qui vise à concilier performance économique et respect des critères extra-financiers (dits ESG), par exemple en finançant les entreprises qui contribuent au développement durable</a:t>
            </a:r>
          </a:p>
        </p:txBody>
      </p:sp>
      <p:sp>
        <p:nvSpPr>
          <p:cNvPr id="5133" name="ZoneTexte 23">
            <a:extLst>
              <a:ext uri="{FF2B5EF4-FFF2-40B4-BE49-F238E27FC236}">
                <a16:creationId xmlns:a16="http://schemas.microsoft.com/office/drawing/2014/main" id="{1962F9BE-C188-4666-A0A1-E3AB4986447C}"/>
              </a:ext>
            </a:extLst>
          </p:cNvPr>
          <p:cNvSpPr txBox="1">
            <a:spLocks noChangeArrowheads="1"/>
          </p:cNvSpPr>
          <p:nvPr/>
        </p:nvSpPr>
        <p:spPr bwMode="auto">
          <a:xfrm>
            <a:off x="1539875" y="1958975"/>
            <a:ext cx="3568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500" b="1">
                <a:solidFill>
                  <a:srgbClr val="77BF32"/>
                </a:solidFill>
                <a:latin typeface="Arial" panose="020B0604020202020204" pitchFamily="34" charset="0"/>
                <a:cs typeface="Arial" panose="020B0604020202020204" pitchFamily="34" charset="0"/>
              </a:rPr>
              <a:t>3 domaines</a:t>
            </a:r>
            <a:r>
              <a:rPr lang="fr-FR" altLang="fr-FR" b="1">
                <a:solidFill>
                  <a:srgbClr val="77BF32"/>
                </a:solidFill>
                <a:latin typeface="Arial" panose="020B0604020202020204" pitchFamily="34" charset="0"/>
                <a:cs typeface="Arial" panose="020B0604020202020204" pitchFamily="34" charset="0"/>
              </a:rPr>
              <a:t> </a:t>
            </a:r>
            <a:r>
              <a:rPr lang="fr-FR" altLang="fr-FR" b="1">
                <a:solidFill>
                  <a:srgbClr val="394348"/>
                </a:solidFill>
                <a:latin typeface="Arial" panose="020B0604020202020204" pitchFamily="34" charset="0"/>
                <a:cs typeface="Arial" panose="020B0604020202020204" pitchFamily="34" charset="0"/>
              </a:rPr>
              <a:t>d’actions</a:t>
            </a:r>
          </a:p>
        </p:txBody>
      </p:sp>
      <p:sp>
        <p:nvSpPr>
          <p:cNvPr id="12" name="object 5">
            <a:extLst>
              <a:ext uri="{FF2B5EF4-FFF2-40B4-BE49-F238E27FC236}">
                <a16:creationId xmlns:a16="http://schemas.microsoft.com/office/drawing/2014/main" id="{B258B3A0-1F39-450D-BA3F-1EB412F0B51F}"/>
              </a:ext>
            </a:extLst>
          </p:cNvPr>
          <p:cNvSpPr txBox="1"/>
          <p:nvPr/>
        </p:nvSpPr>
        <p:spPr>
          <a:xfrm>
            <a:off x="1614488" y="941388"/>
            <a:ext cx="10183812" cy="608012"/>
          </a:xfrm>
          <a:prstGeom prst="rect">
            <a:avLst/>
          </a:prstGeom>
          <a:noFill/>
          <a:ln>
            <a:solidFill>
              <a:srgbClr val="77BF32"/>
            </a:solidFill>
          </a:ln>
        </p:spPr>
        <p:txBody>
          <a:bodyPr lIns="180000" tIns="72000" rIns="0" bIns="72000">
            <a:spAutoFit/>
          </a:bodyPr>
          <a:lstStyle>
            <a:lvl1pPr marL="349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394348"/>
                </a:solidFill>
                <a:latin typeface="Arial" panose="020B0604020202020204" pitchFamily="34" charset="0"/>
                <a:cs typeface="Arial" panose="020B0604020202020204" pitchFamily="34" charset="0"/>
              </a:rPr>
              <a:t>Ce support vise à initier l’échange avec le client sur la transition environnementale et l’épargne responsable.</a:t>
            </a:r>
          </a:p>
          <a:p>
            <a:pPr algn="just" eaLnBrk="1" hangingPunct="1"/>
            <a:r>
              <a:rPr lang="fr-FR" altLang="fr-FR" sz="1000">
                <a:solidFill>
                  <a:srgbClr val="394348"/>
                </a:solidFill>
                <a:latin typeface="Arial" panose="020B0604020202020204" pitchFamily="34" charset="0"/>
                <a:cs typeface="Arial" panose="020B0604020202020204" pitchFamily="34" charset="0"/>
              </a:rPr>
              <a:t>Il évoque les raisons pour lesquelles vous avez intérêt à encourager ses projets GREEN et se focalise sur des domaines d’actions privilégiés.</a:t>
            </a:r>
          </a:p>
          <a:p>
            <a:pPr algn="just" eaLnBrk="1" hangingPunct="1"/>
            <a:r>
              <a:rPr lang="fr-FR" altLang="fr-FR" sz="1000">
                <a:solidFill>
                  <a:srgbClr val="394348"/>
                </a:solidFill>
                <a:latin typeface="Arial" panose="020B0604020202020204" pitchFamily="34" charset="0"/>
                <a:cs typeface="Arial" panose="020B0604020202020204" pitchFamily="34" charset="0"/>
              </a:rPr>
              <a:t>Une approche conseil en 3 étapes simples vous est proposée pour accompagner chaque étape du projet du client (de sa réflexion jusqu’à sa réalisation).</a:t>
            </a:r>
          </a:p>
        </p:txBody>
      </p:sp>
      <p:sp>
        <p:nvSpPr>
          <p:cNvPr id="26" name="Rectangle 25">
            <a:extLst>
              <a:ext uri="{FF2B5EF4-FFF2-40B4-BE49-F238E27FC236}">
                <a16:creationId xmlns:a16="http://schemas.microsoft.com/office/drawing/2014/main" id="{6B2F5430-63A1-4068-86DC-1B9BBC9ACD75}"/>
              </a:ext>
            </a:extLst>
          </p:cNvPr>
          <p:cNvSpPr/>
          <p:nvPr/>
        </p:nvSpPr>
        <p:spPr>
          <a:xfrm>
            <a:off x="411163" y="357188"/>
            <a:ext cx="1141412" cy="615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7" name="Rectangle 26">
            <a:extLst>
              <a:ext uri="{FF2B5EF4-FFF2-40B4-BE49-F238E27FC236}">
                <a16:creationId xmlns:a16="http://schemas.microsoft.com/office/drawing/2014/main" id="{B43DAD18-F85E-4100-9CB8-9DA1B6652187}"/>
              </a:ext>
            </a:extLst>
          </p:cNvPr>
          <p:cNvSpPr/>
          <p:nvPr/>
        </p:nvSpPr>
        <p:spPr>
          <a:xfrm>
            <a:off x="411163" y="357188"/>
            <a:ext cx="3176587" cy="52228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000" b="1" i="1" dirty="0">
                <a:latin typeface="Arial" panose="020B0604020202020204" pitchFamily="34" charset="0"/>
                <a:cs typeface="Arial" panose="020B0604020202020204" pitchFamily="34" charset="0"/>
              </a:rPr>
              <a:t>Structure du document</a:t>
            </a:r>
            <a:endParaRPr lang="fr-FR" sz="2000" b="1" i="1" dirty="0">
              <a:solidFill>
                <a:schemeClr val="bg1"/>
              </a:solidFill>
              <a:latin typeface="Arial" panose="020B0604020202020204" pitchFamily="34" charset="0"/>
              <a:cs typeface="Arial" panose="020B0604020202020204" pitchFamily="34" charset="0"/>
            </a:endParaRPr>
          </a:p>
        </p:txBody>
      </p:sp>
      <p:sp>
        <p:nvSpPr>
          <p:cNvPr id="5137" name="ZoneTexte 24">
            <a:extLst>
              <a:ext uri="{FF2B5EF4-FFF2-40B4-BE49-F238E27FC236}">
                <a16:creationId xmlns:a16="http://schemas.microsoft.com/office/drawing/2014/main" id="{3BCD4D1A-58BB-4A24-8B66-6854442ACB13}"/>
              </a:ext>
            </a:extLst>
          </p:cNvPr>
          <p:cNvSpPr txBox="1">
            <a:spLocks noChangeArrowheads="1"/>
          </p:cNvSpPr>
          <p:nvPr/>
        </p:nvSpPr>
        <p:spPr bwMode="auto">
          <a:xfrm>
            <a:off x="6875463" y="1804988"/>
            <a:ext cx="46243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b="1">
                <a:solidFill>
                  <a:srgbClr val="394348"/>
                </a:solidFill>
                <a:latin typeface="Arial" panose="020B0604020202020204" pitchFamily="34" charset="0"/>
                <a:cs typeface="Arial" panose="020B0604020202020204" pitchFamily="34" charset="0"/>
              </a:rPr>
              <a:t>Une </a:t>
            </a:r>
            <a:r>
              <a:rPr lang="fr-FR" altLang="fr-FR" b="1">
                <a:solidFill>
                  <a:srgbClr val="D51317"/>
                </a:solidFill>
                <a:latin typeface="Arial" panose="020B0604020202020204" pitchFamily="34" charset="0"/>
                <a:cs typeface="Arial" panose="020B0604020202020204" pitchFamily="34" charset="0"/>
              </a:rPr>
              <a:t>démarche Conseil en </a:t>
            </a:r>
            <a:r>
              <a:rPr lang="fr-FR" altLang="fr-FR" sz="2500" b="1">
                <a:solidFill>
                  <a:srgbClr val="D51317"/>
                </a:solidFill>
                <a:latin typeface="Arial" panose="020B0604020202020204" pitchFamily="34" charset="0"/>
                <a:cs typeface="Arial" panose="020B0604020202020204" pitchFamily="34" charset="0"/>
              </a:rPr>
              <a:t>3 étapes </a:t>
            </a:r>
            <a:r>
              <a:rPr lang="fr-FR" altLang="fr-FR" b="1">
                <a:solidFill>
                  <a:srgbClr val="394348"/>
                </a:solidFill>
                <a:latin typeface="Arial" panose="020B0604020202020204" pitchFamily="34" charset="0"/>
                <a:cs typeface="Arial" panose="020B0604020202020204" pitchFamily="34" charset="0"/>
              </a:rPr>
              <a:t>pour accompagner le conseiller</a:t>
            </a:r>
          </a:p>
        </p:txBody>
      </p:sp>
      <p:cxnSp>
        <p:nvCxnSpPr>
          <p:cNvPr id="23" name="Connecteur droit 22">
            <a:extLst>
              <a:ext uri="{FF2B5EF4-FFF2-40B4-BE49-F238E27FC236}">
                <a16:creationId xmlns:a16="http://schemas.microsoft.com/office/drawing/2014/main" id="{7049F4C0-DAAD-4F3F-9A47-D5F2A9D0FF62}"/>
              </a:ext>
            </a:extLst>
          </p:cNvPr>
          <p:cNvCxnSpPr>
            <a:cxnSpLocks/>
            <a:stCxn id="3" idx="0"/>
          </p:cNvCxnSpPr>
          <p:nvPr/>
        </p:nvCxnSpPr>
        <p:spPr>
          <a:xfrm>
            <a:off x="6632575" y="3349625"/>
            <a:ext cx="0" cy="1836738"/>
          </a:xfrm>
          <a:prstGeom prst="line">
            <a:avLst/>
          </a:prstGeom>
          <a:ln w="12700">
            <a:solidFill>
              <a:srgbClr val="394348"/>
            </a:solidFill>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6D5E553B-5803-482F-B9D0-9BD31BD06C8A}"/>
              </a:ext>
            </a:extLst>
          </p:cNvPr>
          <p:cNvSpPr txBox="1"/>
          <p:nvPr/>
        </p:nvSpPr>
        <p:spPr>
          <a:xfrm>
            <a:off x="6870700" y="3290888"/>
            <a:ext cx="4573588" cy="784830"/>
          </a:xfrm>
          <a:prstGeom prst="rect">
            <a:avLst/>
          </a:prstGeom>
          <a:noFill/>
        </p:spPr>
        <p:txBody>
          <a:bodyPr>
            <a:spAutoFit/>
          </a:bodyPr>
          <a:lstStyle/>
          <a:p>
            <a:pPr eaLnBrk="1" fontAlgn="auto" hangingPunct="1">
              <a:spcBef>
                <a:spcPts val="0"/>
              </a:spcBef>
              <a:spcAft>
                <a:spcPts val="0"/>
              </a:spcAft>
              <a:defRPr/>
            </a:pPr>
            <a:r>
              <a:rPr lang="fr-FR" sz="900" b="1" dirty="0">
                <a:solidFill>
                  <a:srgbClr val="D51317"/>
                </a:solidFill>
                <a:latin typeface="Arial" panose="020B0604020202020204" pitchFamily="34" charset="0"/>
                <a:cs typeface="Arial" panose="020B0604020202020204" pitchFamily="34" charset="0"/>
              </a:rPr>
              <a:t>JE M’INFORME ET JE CONSEILLE LE CLIENT</a:t>
            </a:r>
          </a:p>
          <a:p>
            <a:pPr eaLnBrk="1" fontAlgn="auto" hangingPunct="1">
              <a:spcBef>
                <a:spcPts val="0"/>
              </a:spcBef>
              <a:spcAft>
                <a:spcPts val="0"/>
              </a:spcAft>
              <a:defRPr/>
            </a:pPr>
            <a:r>
              <a:rPr lang="fr-FR" sz="900" spc="-18" dirty="0">
                <a:solidFill>
                  <a:srgbClr val="394348"/>
                </a:solidFill>
                <a:latin typeface="Arial" panose="020B0604020202020204" pitchFamily="34" charset="0"/>
                <a:cs typeface="Arial" panose="020B0604020202020204" pitchFamily="34" charset="0"/>
              </a:rPr>
              <a:t>J’identifie les projets et besoins de mon client et je recueille toutes les informations obligatoires avant tout conseil. Je l’aide à recenser les aides auxquelles il peut prétendre ou à identifier l’épargne porteuse de sens pour lui.</a:t>
            </a:r>
            <a:endParaRPr lang="fr-FR" sz="9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900" b="1" dirty="0">
              <a:solidFill>
                <a:srgbClr val="D51317"/>
              </a:solidFill>
              <a:latin typeface="Arial" panose="020B0604020202020204" pitchFamily="34" charset="0"/>
              <a:cs typeface="Arial" panose="020B0604020202020204" pitchFamily="34" charset="0"/>
            </a:endParaRPr>
          </a:p>
        </p:txBody>
      </p:sp>
      <p:sp>
        <p:nvSpPr>
          <p:cNvPr id="30" name="ZoneTexte 29">
            <a:extLst>
              <a:ext uri="{FF2B5EF4-FFF2-40B4-BE49-F238E27FC236}">
                <a16:creationId xmlns:a16="http://schemas.microsoft.com/office/drawing/2014/main" id="{507209B1-BF05-4CB5-BD05-DD85132B3730}"/>
              </a:ext>
            </a:extLst>
          </p:cNvPr>
          <p:cNvSpPr txBox="1"/>
          <p:nvPr/>
        </p:nvSpPr>
        <p:spPr>
          <a:xfrm>
            <a:off x="6875463" y="4160838"/>
            <a:ext cx="4019550" cy="508000"/>
          </a:xfrm>
          <a:prstGeom prst="rect">
            <a:avLst/>
          </a:prstGeom>
          <a:noFill/>
        </p:spPr>
        <p:txBody>
          <a:bodyPr>
            <a:spAutoFit/>
          </a:bodyPr>
          <a:lstStyle/>
          <a:p>
            <a:pPr eaLnBrk="1" fontAlgn="auto" hangingPunct="1">
              <a:spcBef>
                <a:spcPts val="0"/>
              </a:spcBef>
              <a:spcAft>
                <a:spcPts val="0"/>
              </a:spcAft>
              <a:defRPr/>
            </a:pPr>
            <a:r>
              <a:rPr lang="fr-FR" sz="900" b="1" dirty="0">
                <a:solidFill>
                  <a:srgbClr val="D51317"/>
                </a:solidFill>
                <a:latin typeface="Arial" panose="020B0604020202020204" pitchFamily="34" charset="0"/>
                <a:cs typeface="Arial" panose="020B0604020202020204" pitchFamily="34" charset="0"/>
              </a:rPr>
              <a:t>JE CONCRÉTISE SON PROJET</a:t>
            </a:r>
          </a:p>
          <a:p>
            <a:pPr eaLnBrk="1" fontAlgn="auto" hangingPunct="1">
              <a:spcBef>
                <a:spcPts val="0"/>
              </a:spcBef>
              <a:spcAft>
                <a:spcPts val="0"/>
              </a:spcAft>
              <a:defRPr/>
            </a:pPr>
            <a:r>
              <a:rPr lang="fr-FR" sz="900" spc="-18" dirty="0">
                <a:solidFill>
                  <a:srgbClr val="394348"/>
                </a:solidFill>
                <a:latin typeface="Arial" panose="020B0604020202020204" pitchFamily="34" charset="0"/>
                <a:cs typeface="Arial" panose="020B0604020202020204" pitchFamily="34" charset="0"/>
              </a:rPr>
              <a:t>Je propose des solutions concrètes en phase avec son besoin.</a:t>
            </a:r>
            <a:endParaRPr lang="fr-FR" sz="9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900" b="1" dirty="0">
              <a:solidFill>
                <a:srgbClr val="D51317"/>
              </a:solidFill>
              <a:latin typeface="Arial" panose="020B0604020202020204" pitchFamily="34" charset="0"/>
              <a:cs typeface="Arial" panose="020B0604020202020204" pitchFamily="34" charset="0"/>
            </a:endParaRPr>
          </a:p>
        </p:txBody>
      </p:sp>
      <p:sp>
        <p:nvSpPr>
          <p:cNvPr id="33" name="ZoneTexte 32">
            <a:extLst>
              <a:ext uri="{FF2B5EF4-FFF2-40B4-BE49-F238E27FC236}">
                <a16:creationId xmlns:a16="http://schemas.microsoft.com/office/drawing/2014/main" id="{1C59E088-3FB7-4174-B32F-2D1BFA8A3018}"/>
              </a:ext>
            </a:extLst>
          </p:cNvPr>
          <p:cNvSpPr txBox="1"/>
          <p:nvPr/>
        </p:nvSpPr>
        <p:spPr>
          <a:xfrm>
            <a:off x="6865938" y="4992688"/>
            <a:ext cx="4227512" cy="506412"/>
          </a:xfrm>
          <a:prstGeom prst="rect">
            <a:avLst/>
          </a:prstGeom>
          <a:noFill/>
        </p:spPr>
        <p:txBody>
          <a:bodyPr>
            <a:spAutoFit/>
          </a:bodyPr>
          <a:lstStyle/>
          <a:p>
            <a:pPr eaLnBrk="1" fontAlgn="auto" hangingPunct="1">
              <a:spcBef>
                <a:spcPts val="0"/>
              </a:spcBef>
              <a:spcAft>
                <a:spcPts val="0"/>
              </a:spcAft>
              <a:defRPr/>
            </a:pPr>
            <a:r>
              <a:rPr lang="fr-FR" sz="900" b="1" dirty="0">
                <a:solidFill>
                  <a:srgbClr val="D51317"/>
                </a:solidFill>
                <a:latin typeface="Arial" panose="020B0604020202020204" pitchFamily="34" charset="0"/>
                <a:cs typeface="Arial" panose="020B0604020202020204" pitchFamily="34" charset="0"/>
              </a:rPr>
              <a:t>JE RESTE (IN)FORMÉ</a:t>
            </a:r>
          </a:p>
          <a:p>
            <a:pPr eaLnBrk="1" fontAlgn="auto" hangingPunct="1">
              <a:spcBef>
                <a:spcPts val="0"/>
              </a:spcBef>
              <a:spcAft>
                <a:spcPts val="0"/>
              </a:spcAft>
              <a:defRPr/>
            </a:pPr>
            <a:r>
              <a:rPr lang="fr-FR" sz="900" spc="-18" dirty="0">
                <a:solidFill>
                  <a:srgbClr val="394348"/>
                </a:solidFill>
                <a:latin typeface="Arial" panose="020B0604020202020204" pitchFamily="34" charset="0"/>
                <a:cs typeface="Arial" panose="020B0604020202020204" pitchFamily="34" charset="0"/>
              </a:rPr>
              <a:t>Je me tiens informé et reste à l’écoute de l’actualité.</a:t>
            </a:r>
            <a:endParaRPr lang="fr-FR" sz="9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900" b="1" dirty="0">
              <a:solidFill>
                <a:srgbClr val="D51317"/>
              </a:solidFill>
              <a:latin typeface="Arial" panose="020B0604020202020204" pitchFamily="34" charset="0"/>
              <a:cs typeface="Arial" panose="020B0604020202020204" pitchFamily="34" charset="0"/>
            </a:endParaRPr>
          </a:p>
        </p:txBody>
      </p:sp>
      <p:sp>
        <p:nvSpPr>
          <p:cNvPr id="3" name="Ellipse 2">
            <a:extLst>
              <a:ext uri="{FF2B5EF4-FFF2-40B4-BE49-F238E27FC236}">
                <a16:creationId xmlns:a16="http://schemas.microsoft.com/office/drawing/2014/main" id="{87390B31-24BE-4337-9AE9-9A5DD173A164}"/>
              </a:ext>
            </a:extLst>
          </p:cNvPr>
          <p:cNvSpPr/>
          <p:nvPr/>
        </p:nvSpPr>
        <p:spPr>
          <a:xfrm>
            <a:off x="6453188" y="3349625"/>
            <a:ext cx="360362" cy="360363"/>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1</a:t>
            </a:r>
          </a:p>
        </p:txBody>
      </p:sp>
      <p:sp>
        <p:nvSpPr>
          <p:cNvPr id="70" name="Ellipse 69">
            <a:extLst>
              <a:ext uri="{FF2B5EF4-FFF2-40B4-BE49-F238E27FC236}">
                <a16:creationId xmlns:a16="http://schemas.microsoft.com/office/drawing/2014/main" id="{DB33AC5D-307E-425D-973C-5CD32E1D7DF8}"/>
              </a:ext>
            </a:extLst>
          </p:cNvPr>
          <p:cNvSpPr/>
          <p:nvPr/>
        </p:nvSpPr>
        <p:spPr>
          <a:xfrm>
            <a:off x="6453188" y="4171950"/>
            <a:ext cx="360362" cy="360363"/>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2</a:t>
            </a:r>
          </a:p>
        </p:txBody>
      </p:sp>
      <p:sp>
        <p:nvSpPr>
          <p:cNvPr id="71" name="Ellipse 70">
            <a:extLst>
              <a:ext uri="{FF2B5EF4-FFF2-40B4-BE49-F238E27FC236}">
                <a16:creationId xmlns:a16="http://schemas.microsoft.com/office/drawing/2014/main" id="{6A8F4D89-6FC6-435E-AA53-697AD1F0CD79}"/>
              </a:ext>
            </a:extLst>
          </p:cNvPr>
          <p:cNvSpPr/>
          <p:nvPr/>
        </p:nvSpPr>
        <p:spPr>
          <a:xfrm>
            <a:off x="6453188" y="4992688"/>
            <a:ext cx="360362" cy="360362"/>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3</a:t>
            </a:r>
          </a:p>
        </p:txBody>
      </p:sp>
      <p:pic>
        <p:nvPicPr>
          <p:cNvPr id="57" name="Graphique 56">
            <a:extLst>
              <a:ext uri="{FF2B5EF4-FFF2-40B4-BE49-F238E27FC236}">
                <a16:creationId xmlns:a16="http://schemas.microsoft.com/office/drawing/2014/main" id="{D6460CE1-AB7E-4C55-A335-5A0ACAA36998}"/>
              </a:ext>
            </a:extLst>
          </p:cNvPr>
          <p:cNvPicPr>
            <a:picLocks noChangeAspect="1"/>
          </p:cNvPicPr>
          <p:nvPr/>
        </p:nvPicPr>
        <p:blipFill>
          <a:blip r:embed="rId2"/>
          <a:srcRect/>
          <a:stretch/>
        </p:blipFill>
        <p:spPr>
          <a:xfrm>
            <a:off x="700088" y="4157663"/>
            <a:ext cx="463550" cy="463550"/>
          </a:xfrm>
          <a:prstGeom prst="rect">
            <a:avLst/>
          </a:prstGeom>
        </p:spPr>
      </p:pic>
      <p:pic>
        <p:nvPicPr>
          <p:cNvPr id="82" name="Graphique 81">
            <a:extLst>
              <a:ext uri="{FF2B5EF4-FFF2-40B4-BE49-F238E27FC236}">
                <a16:creationId xmlns:a16="http://schemas.microsoft.com/office/drawing/2014/main" id="{933F1D89-9C2A-4A9D-80F3-FFD0E511FC01}"/>
              </a:ext>
            </a:extLst>
          </p:cNvPr>
          <p:cNvPicPr>
            <a:picLocks noChangeAspect="1"/>
          </p:cNvPicPr>
          <p:nvPr/>
        </p:nvPicPr>
        <p:blipFill>
          <a:blip r:embed="rId3"/>
          <a:srcRect/>
          <a:stretch/>
        </p:blipFill>
        <p:spPr>
          <a:xfrm>
            <a:off x="700088" y="3021013"/>
            <a:ext cx="463550" cy="463550"/>
          </a:xfrm>
          <a:prstGeom prst="rect">
            <a:avLst/>
          </a:prstGeom>
        </p:spPr>
      </p:pic>
      <p:pic>
        <p:nvPicPr>
          <p:cNvPr id="84" name="Graphique 83">
            <a:extLst>
              <a:ext uri="{FF2B5EF4-FFF2-40B4-BE49-F238E27FC236}">
                <a16:creationId xmlns:a16="http://schemas.microsoft.com/office/drawing/2014/main" id="{BE74AC53-99F2-47A6-8A5F-CCA7F247988F}"/>
              </a:ext>
            </a:extLst>
          </p:cNvPr>
          <p:cNvPicPr>
            <a:picLocks noChangeAspect="1"/>
          </p:cNvPicPr>
          <p:nvPr/>
        </p:nvPicPr>
        <p:blipFill>
          <a:blip r:embed="rId4"/>
          <a:srcRect/>
          <a:stretch/>
        </p:blipFill>
        <p:spPr>
          <a:xfrm>
            <a:off x="700088" y="5060950"/>
            <a:ext cx="463550" cy="461963"/>
          </a:xfrm>
          <a:prstGeom prst="rect">
            <a:avLst/>
          </a:prstGeom>
        </p:spPr>
      </p:pic>
      <p:cxnSp>
        <p:nvCxnSpPr>
          <p:cNvPr id="86" name="Connecteur droit 85">
            <a:extLst>
              <a:ext uri="{FF2B5EF4-FFF2-40B4-BE49-F238E27FC236}">
                <a16:creationId xmlns:a16="http://schemas.microsoft.com/office/drawing/2014/main" id="{25C8FD0D-D371-451C-8A87-E617EE969628}"/>
              </a:ext>
            </a:extLst>
          </p:cNvPr>
          <p:cNvCxnSpPr/>
          <p:nvPr/>
        </p:nvCxnSpPr>
        <p:spPr>
          <a:xfrm>
            <a:off x="1217613" y="3151188"/>
            <a:ext cx="334962" cy="0"/>
          </a:xfrm>
          <a:prstGeom prst="line">
            <a:avLst/>
          </a:prstGeom>
          <a:ln w="12700">
            <a:solidFill>
              <a:srgbClr val="77BF32"/>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C6ABD24B-34EF-4934-ABD9-3C01F1A79D5A}"/>
              </a:ext>
            </a:extLst>
          </p:cNvPr>
          <p:cNvCxnSpPr/>
          <p:nvPr/>
        </p:nvCxnSpPr>
        <p:spPr>
          <a:xfrm>
            <a:off x="1217613" y="4295775"/>
            <a:ext cx="334962" cy="0"/>
          </a:xfrm>
          <a:prstGeom prst="line">
            <a:avLst/>
          </a:prstGeom>
          <a:ln w="12700">
            <a:solidFill>
              <a:srgbClr val="568B0D"/>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C9A18D66-9F0A-463B-A0D7-B99E8F1AE174}"/>
              </a:ext>
            </a:extLst>
          </p:cNvPr>
          <p:cNvCxnSpPr/>
          <p:nvPr/>
        </p:nvCxnSpPr>
        <p:spPr>
          <a:xfrm>
            <a:off x="1217613" y="5186363"/>
            <a:ext cx="334962" cy="0"/>
          </a:xfrm>
          <a:prstGeom prst="line">
            <a:avLst/>
          </a:prstGeom>
          <a:ln w="12700">
            <a:solidFill>
              <a:srgbClr val="3F6D03"/>
            </a:solidFill>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6038D21E-7802-40E9-AC39-B4FABCBF773F}"/>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extLst>
              <a:ext uri="{FF2B5EF4-FFF2-40B4-BE49-F238E27FC236}">
                <a16:creationId xmlns:a16="http://schemas.microsoft.com/office/drawing/2014/main" id="{3F304502-6770-4A50-8A80-FC8AC84AACC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9" name="Rectangle 118">
            <a:extLst>
              <a:ext uri="{FF2B5EF4-FFF2-40B4-BE49-F238E27FC236}">
                <a16:creationId xmlns:a16="http://schemas.microsoft.com/office/drawing/2014/main" id="{246A28B5-F2F3-4C44-B8C5-0B0621457FEC}"/>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a:t>
            </a:r>
          </a:p>
        </p:txBody>
      </p:sp>
      <p:grpSp>
        <p:nvGrpSpPr>
          <p:cNvPr id="5154" name="Groupe 40">
            <a:extLst>
              <a:ext uri="{FF2B5EF4-FFF2-40B4-BE49-F238E27FC236}">
                <a16:creationId xmlns:a16="http://schemas.microsoft.com/office/drawing/2014/main" id="{BAD25993-D2C1-431E-90C7-4E638C13BC40}"/>
              </a:ext>
            </a:extLst>
          </p:cNvPr>
          <p:cNvGrpSpPr>
            <a:grpSpLocks/>
          </p:cNvGrpSpPr>
          <p:nvPr/>
        </p:nvGrpSpPr>
        <p:grpSpPr bwMode="auto">
          <a:xfrm>
            <a:off x="8907463" y="6334125"/>
            <a:ext cx="1304925" cy="488950"/>
            <a:chOff x="9429931" y="6334408"/>
            <a:chExt cx="1305361" cy="488926"/>
          </a:xfrm>
        </p:grpSpPr>
        <p:grpSp>
          <p:nvGrpSpPr>
            <p:cNvPr id="5185" name="Groupe 41">
              <a:extLst>
                <a:ext uri="{FF2B5EF4-FFF2-40B4-BE49-F238E27FC236}">
                  <a16:creationId xmlns:a16="http://schemas.microsoft.com/office/drawing/2014/main" id="{BF384BD9-7693-431A-80C6-443E2C37345A}"/>
                </a:ext>
              </a:extLst>
            </p:cNvPr>
            <p:cNvGrpSpPr>
              <a:grpSpLocks/>
            </p:cNvGrpSpPr>
            <p:nvPr/>
          </p:nvGrpSpPr>
          <p:grpSpPr bwMode="auto">
            <a:xfrm>
              <a:off x="9429931" y="6334408"/>
              <a:ext cx="547826" cy="488926"/>
              <a:chOff x="640481" y="6334408"/>
              <a:chExt cx="547826" cy="488926"/>
            </a:xfrm>
          </p:grpSpPr>
          <p:pic>
            <p:nvPicPr>
              <p:cNvPr id="47" name="Graphique 46">
                <a:extLst>
                  <a:ext uri="{FF2B5EF4-FFF2-40B4-BE49-F238E27FC236}">
                    <a16:creationId xmlns:a16="http://schemas.microsoft.com/office/drawing/2014/main" id="{360553BA-DD1E-4CE0-B511-2F539ED17871}"/>
                  </a:ext>
                </a:extLst>
              </p:cNvPr>
              <p:cNvPicPr>
                <a:picLocks noChangeAspect="1"/>
              </p:cNvPicPr>
              <p:nvPr/>
            </p:nvPicPr>
            <p:blipFill>
              <a:blip r:embed="rId5"/>
              <a:srcRect/>
              <a:stretch/>
            </p:blipFill>
            <p:spPr>
              <a:xfrm>
                <a:off x="735763" y="6334408"/>
                <a:ext cx="352543" cy="352408"/>
              </a:xfrm>
              <a:prstGeom prst="rect">
                <a:avLst/>
              </a:prstGeom>
            </p:spPr>
          </p:pic>
          <p:sp>
            <p:nvSpPr>
              <p:cNvPr id="5191" name="ZoneTexte 47">
                <a:extLst>
                  <a:ext uri="{FF2B5EF4-FFF2-40B4-BE49-F238E27FC236}">
                    <a16:creationId xmlns:a16="http://schemas.microsoft.com/office/drawing/2014/main" id="{4E60E4DA-83DF-4392-A56C-3E5111C9F409}"/>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3" name="Connecteur droit 42">
              <a:extLst>
                <a:ext uri="{FF2B5EF4-FFF2-40B4-BE49-F238E27FC236}">
                  <a16:creationId xmlns:a16="http://schemas.microsoft.com/office/drawing/2014/main" id="{9A59D124-11C7-4B03-A2B7-BDB84B346FBF}"/>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87" name="Groupe 43">
              <a:extLst>
                <a:ext uri="{FF2B5EF4-FFF2-40B4-BE49-F238E27FC236}">
                  <a16:creationId xmlns:a16="http://schemas.microsoft.com/office/drawing/2014/main" id="{70DA92EB-EDF1-4579-AB06-3B12B5274D63}"/>
                </a:ext>
              </a:extLst>
            </p:cNvPr>
            <p:cNvGrpSpPr>
              <a:grpSpLocks/>
            </p:cNvGrpSpPr>
            <p:nvPr/>
          </p:nvGrpSpPr>
          <p:grpSpPr bwMode="auto">
            <a:xfrm>
              <a:off x="10304354" y="6342472"/>
              <a:ext cx="430938" cy="480531"/>
              <a:chOff x="5971167" y="6342472"/>
              <a:chExt cx="430938" cy="480531"/>
            </a:xfrm>
          </p:grpSpPr>
          <p:pic>
            <p:nvPicPr>
              <p:cNvPr id="45" name="Graphique 44">
                <a:extLst>
                  <a:ext uri="{FF2B5EF4-FFF2-40B4-BE49-F238E27FC236}">
                    <a16:creationId xmlns:a16="http://schemas.microsoft.com/office/drawing/2014/main" id="{6D83ADB1-C339-4723-965F-145B6B94E14B}"/>
                  </a:ext>
                </a:extLst>
              </p:cNvPr>
              <p:cNvPicPr>
                <a:picLocks noChangeAspect="1"/>
              </p:cNvPicPr>
              <p:nvPr/>
            </p:nvPicPr>
            <p:blipFill>
              <a:blip r:embed="rId6"/>
              <a:srcRect/>
              <a:stretch/>
            </p:blipFill>
            <p:spPr>
              <a:xfrm>
                <a:off x="6008273" y="6342346"/>
                <a:ext cx="346191" cy="346058"/>
              </a:xfrm>
              <a:prstGeom prst="rect">
                <a:avLst/>
              </a:prstGeom>
            </p:spPr>
          </p:pic>
          <p:sp>
            <p:nvSpPr>
              <p:cNvPr id="5189" name="ZoneTexte 45">
                <a:extLst>
                  <a:ext uri="{FF2B5EF4-FFF2-40B4-BE49-F238E27FC236}">
                    <a16:creationId xmlns:a16="http://schemas.microsoft.com/office/drawing/2014/main" id="{EC47598C-D5B5-4290-BBEF-A0C0E0A2719D}"/>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155" name="Groupe 48">
            <a:extLst>
              <a:ext uri="{FF2B5EF4-FFF2-40B4-BE49-F238E27FC236}">
                <a16:creationId xmlns:a16="http://schemas.microsoft.com/office/drawing/2014/main" id="{6374E73F-57E6-4474-921B-B5A35D5F26B1}"/>
              </a:ext>
            </a:extLst>
          </p:cNvPr>
          <p:cNvGrpSpPr>
            <a:grpSpLocks/>
          </p:cNvGrpSpPr>
          <p:nvPr/>
        </p:nvGrpSpPr>
        <p:grpSpPr bwMode="auto">
          <a:xfrm>
            <a:off x="88900" y="6353175"/>
            <a:ext cx="511175" cy="469900"/>
            <a:chOff x="89063" y="6352891"/>
            <a:chExt cx="510639" cy="470443"/>
          </a:xfrm>
        </p:grpSpPr>
        <p:pic>
          <p:nvPicPr>
            <p:cNvPr id="50" name="Graphique 49">
              <a:extLst>
                <a:ext uri="{FF2B5EF4-FFF2-40B4-BE49-F238E27FC236}">
                  <a16:creationId xmlns:a16="http://schemas.microsoft.com/office/drawing/2014/main" id="{B34C8B1A-072F-470A-AC75-15A4983AD3E2}"/>
                </a:ext>
              </a:extLst>
            </p:cNvPr>
            <p:cNvPicPr>
              <a:picLocks noChangeAspect="1"/>
            </p:cNvPicPr>
            <p:nvPr/>
          </p:nvPicPr>
          <p:blipFill>
            <a:blip r:embed="rId7"/>
            <a:srcRect/>
            <a:stretch/>
          </p:blipFill>
          <p:spPr>
            <a:xfrm>
              <a:off x="188971" y="6352891"/>
              <a:ext cx="310824" cy="311510"/>
            </a:xfrm>
            <a:prstGeom prst="rect">
              <a:avLst/>
            </a:prstGeom>
          </p:spPr>
        </p:pic>
        <p:sp>
          <p:nvSpPr>
            <p:cNvPr id="5184" name="ZoneTexte 50">
              <a:extLst>
                <a:ext uri="{FF2B5EF4-FFF2-40B4-BE49-F238E27FC236}">
                  <a16:creationId xmlns:a16="http://schemas.microsoft.com/office/drawing/2014/main" id="{D561555F-DF7F-47E4-9F10-468A661108C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156" name="Groupe 51">
            <a:extLst>
              <a:ext uri="{FF2B5EF4-FFF2-40B4-BE49-F238E27FC236}">
                <a16:creationId xmlns:a16="http://schemas.microsoft.com/office/drawing/2014/main" id="{2EBE052F-5106-41B1-AFFF-046C50EBBBDC}"/>
              </a:ext>
            </a:extLst>
          </p:cNvPr>
          <p:cNvGrpSpPr>
            <a:grpSpLocks/>
          </p:cNvGrpSpPr>
          <p:nvPr/>
        </p:nvGrpSpPr>
        <p:grpSpPr bwMode="auto">
          <a:xfrm>
            <a:off x="660400" y="6307138"/>
            <a:ext cx="604838" cy="515937"/>
            <a:chOff x="611572" y="6306505"/>
            <a:chExt cx="605644" cy="516829"/>
          </a:xfrm>
        </p:grpSpPr>
        <p:pic>
          <p:nvPicPr>
            <p:cNvPr id="53" name="Graphique 52">
              <a:extLst>
                <a:ext uri="{FF2B5EF4-FFF2-40B4-BE49-F238E27FC236}">
                  <a16:creationId xmlns:a16="http://schemas.microsoft.com/office/drawing/2014/main" id="{0F987FD4-6B63-4059-8839-B317FC5589A0}"/>
                </a:ext>
              </a:extLst>
            </p:cNvPr>
            <p:cNvPicPr>
              <a:picLocks noChangeAspect="1"/>
            </p:cNvPicPr>
            <p:nvPr/>
          </p:nvPicPr>
          <p:blipFill>
            <a:blip r:embed="rId8"/>
            <a:srcRect/>
            <a:stretch/>
          </p:blipFill>
          <p:spPr>
            <a:xfrm>
              <a:off x="706949" y="6306505"/>
              <a:ext cx="414890" cy="415053"/>
            </a:xfrm>
            <a:prstGeom prst="rect">
              <a:avLst/>
            </a:prstGeom>
          </p:spPr>
        </p:pic>
        <p:sp>
          <p:nvSpPr>
            <p:cNvPr id="5182" name="ZoneTexte 53">
              <a:extLst>
                <a:ext uri="{FF2B5EF4-FFF2-40B4-BE49-F238E27FC236}">
                  <a16:creationId xmlns:a16="http://schemas.microsoft.com/office/drawing/2014/main" id="{27B8DE7F-23BC-4A88-8E41-763DC8BD3149}"/>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cxnSp>
        <p:nvCxnSpPr>
          <p:cNvPr id="55" name="Connecteur droit 54">
            <a:extLst>
              <a:ext uri="{FF2B5EF4-FFF2-40B4-BE49-F238E27FC236}">
                <a16:creationId xmlns:a16="http://schemas.microsoft.com/office/drawing/2014/main" id="{170F5D23-CE00-4027-ABBF-8B74AA8431D2}"/>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58" name="Groupe 57">
            <a:extLst>
              <a:ext uri="{FF2B5EF4-FFF2-40B4-BE49-F238E27FC236}">
                <a16:creationId xmlns:a16="http://schemas.microsoft.com/office/drawing/2014/main" id="{BFD2936D-B6CF-4CBA-B682-F161F2CC34E4}"/>
              </a:ext>
            </a:extLst>
          </p:cNvPr>
          <p:cNvGrpSpPr>
            <a:grpSpLocks/>
          </p:cNvGrpSpPr>
          <p:nvPr/>
        </p:nvGrpSpPr>
        <p:grpSpPr bwMode="auto">
          <a:xfrm>
            <a:off x="4746625" y="6332538"/>
            <a:ext cx="784225" cy="490537"/>
            <a:chOff x="5671169" y="6332222"/>
            <a:chExt cx="784388" cy="490781"/>
          </a:xfrm>
        </p:grpSpPr>
        <p:pic>
          <p:nvPicPr>
            <p:cNvPr id="59" name="Graphique 58">
              <a:extLst>
                <a:ext uri="{FF2B5EF4-FFF2-40B4-BE49-F238E27FC236}">
                  <a16:creationId xmlns:a16="http://schemas.microsoft.com/office/drawing/2014/main" id="{A9B92EA7-7B55-4B2E-869A-3B58AC84BDC4}"/>
                </a:ext>
              </a:extLst>
            </p:cNvPr>
            <p:cNvPicPr>
              <a:picLocks noChangeAspect="1"/>
            </p:cNvPicPr>
            <p:nvPr/>
          </p:nvPicPr>
          <p:blipFill>
            <a:blip r:embed="rId9"/>
            <a:stretch>
              <a:fillRect/>
            </a:stretch>
          </p:blipFill>
          <p:spPr>
            <a:xfrm>
              <a:off x="5890290" y="6332222"/>
              <a:ext cx="352498" cy="352600"/>
            </a:xfrm>
            <a:prstGeom prst="rect">
              <a:avLst/>
            </a:prstGeom>
          </p:spPr>
        </p:pic>
        <p:sp>
          <p:nvSpPr>
            <p:cNvPr id="5180" name="ZoneTexte 59">
              <a:extLst>
                <a:ext uri="{FF2B5EF4-FFF2-40B4-BE49-F238E27FC236}">
                  <a16:creationId xmlns:a16="http://schemas.microsoft.com/office/drawing/2014/main" id="{763B26AC-B73E-45C7-AFDB-9D39096215F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159" name="Groupe 60">
            <a:extLst>
              <a:ext uri="{FF2B5EF4-FFF2-40B4-BE49-F238E27FC236}">
                <a16:creationId xmlns:a16="http://schemas.microsoft.com/office/drawing/2014/main" id="{20FD2FB8-7911-44AE-B8A4-A0B062DD550E}"/>
              </a:ext>
            </a:extLst>
          </p:cNvPr>
          <p:cNvGrpSpPr>
            <a:grpSpLocks/>
          </p:cNvGrpSpPr>
          <p:nvPr/>
        </p:nvGrpSpPr>
        <p:grpSpPr bwMode="auto">
          <a:xfrm>
            <a:off x="5367338" y="6348413"/>
            <a:ext cx="784225" cy="474662"/>
            <a:chOff x="6197480" y="6348998"/>
            <a:chExt cx="784388" cy="474005"/>
          </a:xfrm>
        </p:grpSpPr>
        <p:pic>
          <p:nvPicPr>
            <p:cNvPr id="62" name="Graphique 61">
              <a:extLst>
                <a:ext uri="{FF2B5EF4-FFF2-40B4-BE49-F238E27FC236}">
                  <a16:creationId xmlns:a16="http://schemas.microsoft.com/office/drawing/2014/main" id="{32D4BE05-6891-451F-8567-6149C2A613D9}"/>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5178" name="ZoneTexte 62">
              <a:extLst>
                <a:ext uri="{FF2B5EF4-FFF2-40B4-BE49-F238E27FC236}">
                  <a16:creationId xmlns:a16="http://schemas.microsoft.com/office/drawing/2014/main" id="{8A5B69AB-2D57-47B1-93E3-ABC3DD3DC61F}"/>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160" name="Groupe 66">
            <a:extLst>
              <a:ext uri="{FF2B5EF4-FFF2-40B4-BE49-F238E27FC236}">
                <a16:creationId xmlns:a16="http://schemas.microsoft.com/office/drawing/2014/main" id="{285F9412-420F-4E31-A498-3B7FCE28CED6}"/>
              </a:ext>
            </a:extLst>
          </p:cNvPr>
          <p:cNvGrpSpPr>
            <a:grpSpLocks/>
          </p:cNvGrpSpPr>
          <p:nvPr/>
        </p:nvGrpSpPr>
        <p:grpSpPr bwMode="auto">
          <a:xfrm>
            <a:off x="1581150" y="6342063"/>
            <a:ext cx="784225" cy="481012"/>
            <a:chOff x="5794442" y="6342472"/>
            <a:chExt cx="784388" cy="480531"/>
          </a:xfrm>
        </p:grpSpPr>
        <p:pic>
          <p:nvPicPr>
            <p:cNvPr id="68" name="Graphique 67">
              <a:extLst>
                <a:ext uri="{FF2B5EF4-FFF2-40B4-BE49-F238E27FC236}">
                  <a16:creationId xmlns:a16="http://schemas.microsoft.com/office/drawing/2014/main" id="{359E8D65-31C6-41D0-9DBF-E7BFB9A66F43}"/>
                </a:ext>
              </a:extLst>
            </p:cNvPr>
            <p:cNvPicPr>
              <a:picLocks noChangeAspect="1"/>
            </p:cNvPicPr>
            <p:nvPr/>
          </p:nvPicPr>
          <p:blipFill>
            <a:blip r:embed="rId11"/>
            <a:srcRect/>
            <a:stretch/>
          </p:blipFill>
          <p:spPr>
            <a:xfrm>
              <a:off x="6013563" y="6342472"/>
              <a:ext cx="346147" cy="345729"/>
            </a:xfrm>
            <a:prstGeom prst="rect">
              <a:avLst/>
            </a:prstGeom>
          </p:spPr>
        </p:pic>
        <p:sp>
          <p:nvSpPr>
            <p:cNvPr id="5176" name="ZoneTexte 68">
              <a:extLst>
                <a:ext uri="{FF2B5EF4-FFF2-40B4-BE49-F238E27FC236}">
                  <a16:creationId xmlns:a16="http://schemas.microsoft.com/office/drawing/2014/main" id="{20723BB1-DB33-462A-8A53-44C8E2752CC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161" name="Groupe 79">
            <a:extLst>
              <a:ext uri="{FF2B5EF4-FFF2-40B4-BE49-F238E27FC236}">
                <a16:creationId xmlns:a16="http://schemas.microsoft.com/office/drawing/2014/main" id="{CF5F694E-FEDF-4550-A7EA-73C89424E516}"/>
              </a:ext>
            </a:extLst>
          </p:cNvPr>
          <p:cNvGrpSpPr>
            <a:grpSpLocks/>
          </p:cNvGrpSpPr>
          <p:nvPr/>
        </p:nvGrpSpPr>
        <p:grpSpPr bwMode="auto">
          <a:xfrm>
            <a:off x="6048375" y="6324600"/>
            <a:ext cx="784225" cy="496888"/>
            <a:chOff x="6767187" y="6323834"/>
            <a:chExt cx="784388" cy="497620"/>
          </a:xfrm>
        </p:grpSpPr>
        <p:pic>
          <p:nvPicPr>
            <p:cNvPr id="81" name="Graphique 80">
              <a:extLst>
                <a:ext uri="{FF2B5EF4-FFF2-40B4-BE49-F238E27FC236}">
                  <a16:creationId xmlns:a16="http://schemas.microsoft.com/office/drawing/2014/main" id="{06C8BCB9-DAAB-4D2D-B213-D7914F7C35C1}"/>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5174" name="ZoneTexte 82">
              <a:extLst>
                <a:ext uri="{FF2B5EF4-FFF2-40B4-BE49-F238E27FC236}">
                  <a16:creationId xmlns:a16="http://schemas.microsoft.com/office/drawing/2014/main" id="{6DED6E4D-B157-4A50-8749-0D2A18C8631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162" name="Groupe 84">
            <a:extLst>
              <a:ext uri="{FF2B5EF4-FFF2-40B4-BE49-F238E27FC236}">
                <a16:creationId xmlns:a16="http://schemas.microsoft.com/office/drawing/2014/main" id="{BB048C4F-09C6-4088-9323-568405E50AA5}"/>
              </a:ext>
            </a:extLst>
          </p:cNvPr>
          <p:cNvGrpSpPr>
            <a:grpSpLocks/>
          </p:cNvGrpSpPr>
          <p:nvPr/>
        </p:nvGrpSpPr>
        <p:grpSpPr bwMode="auto">
          <a:xfrm>
            <a:off x="71438" y="6324600"/>
            <a:ext cx="11553825" cy="496888"/>
            <a:chOff x="71517" y="6323834"/>
            <a:chExt cx="11554426" cy="497620"/>
          </a:xfrm>
        </p:grpSpPr>
        <p:pic>
          <p:nvPicPr>
            <p:cNvPr id="89" name="Graphique 88">
              <a:hlinkClick r:id="" action="ppaction://hlinkshowjump?jump=previousslide"/>
              <a:extLst>
                <a:ext uri="{FF2B5EF4-FFF2-40B4-BE49-F238E27FC236}">
                  <a16:creationId xmlns:a16="http://schemas.microsoft.com/office/drawing/2014/main" id="{CC1E91ED-C720-4086-AA63-9351EB1AFD3D}"/>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90" name="Graphique 89">
              <a:hlinkClick r:id="" action="ppaction://hlinkshowjump?jump=nextslide"/>
              <a:extLst>
                <a:ext uri="{FF2B5EF4-FFF2-40B4-BE49-F238E27FC236}">
                  <a16:creationId xmlns:a16="http://schemas.microsoft.com/office/drawing/2014/main" id="{8061A52C-04B0-4B3A-87E9-4F325C336EA9}"/>
                </a:ext>
              </a:extLst>
            </p:cNvPr>
            <p:cNvPicPr>
              <a:picLocks noChangeAspect="1"/>
            </p:cNvPicPr>
            <p:nvPr/>
          </p:nvPicPr>
          <p:blipFill>
            <a:blip r:embed="rId13"/>
            <a:srcRect/>
            <a:stretch/>
          </p:blipFill>
          <p:spPr>
            <a:xfrm>
              <a:off x="11344940" y="6431943"/>
              <a:ext cx="281003" cy="281402"/>
            </a:xfrm>
            <a:prstGeom prst="rect">
              <a:avLst/>
            </a:prstGeom>
          </p:spPr>
        </p:pic>
        <p:sp>
          <p:nvSpPr>
            <p:cNvPr id="91" name="Rectangle 90">
              <a:hlinkClick r:id="rId14" action="ppaction://hlinksldjump"/>
              <a:extLst>
                <a:ext uri="{FF2B5EF4-FFF2-40B4-BE49-F238E27FC236}">
                  <a16:creationId xmlns:a16="http://schemas.microsoft.com/office/drawing/2014/main" id="{2A3EF10C-F1D9-4F71-A376-6EDC5F41FAA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2" name="Rectangle 91">
              <a:hlinkClick r:id="rId15" action="ppaction://hlinksldjump"/>
              <a:extLst>
                <a:ext uri="{FF2B5EF4-FFF2-40B4-BE49-F238E27FC236}">
                  <a16:creationId xmlns:a16="http://schemas.microsoft.com/office/drawing/2014/main" id="{A78061D2-FD53-4B9B-89B9-261BC9A9776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3" name="Rectangle 92">
              <a:hlinkClick r:id="rId16" action="ppaction://hlinksldjump"/>
              <a:extLst>
                <a:ext uri="{FF2B5EF4-FFF2-40B4-BE49-F238E27FC236}">
                  <a16:creationId xmlns:a16="http://schemas.microsoft.com/office/drawing/2014/main" id="{6D6ED4A1-102F-48DC-9AE4-E6322459168D}"/>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4" name="Rectangle 93">
              <a:hlinkClick r:id="rId17" action="ppaction://hlinksldjump"/>
              <a:extLst>
                <a:ext uri="{FF2B5EF4-FFF2-40B4-BE49-F238E27FC236}">
                  <a16:creationId xmlns:a16="http://schemas.microsoft.com/office/drawing/2014/main" id="{492B02F2-3EF3-4BEA-85EB-4D998598948E}"/>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5" name="Rectangle 94">
              <a:hlinkClick r:id="rId18" action="ppaction://hlinksldjump"/>
              <a:extLst>
                <a:ext uri="{FF2B5EF4-FFF2-40B4-BE49-F238E27FC236}">
                  <a16:creationId xmlns:a16="http://schemas.microsoft.com/office/drawing/2014/main" id="{511B8CC7-A5BC-4EAE-BC03-0BB762BA3BC9}"/>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19" action="ppaction://hlinksldjump"/>
              <a:extLst>
                <a:ext uri="{FF2B5EF4-FFF2-40B4-BE49-F238E27FC236}">
                  <a16:creationId xmlns:a16="http://schemas.microsoft.com/office/drawing/2014/main" id="{A5DF2489-CBE4-4FD7-B4EB-335AA599ABF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0" action="ppaction://hlinksldjump"/>
              <a:extLst>
                <a:ext uri="{FF2B5EF4-FFF2-40B4-BE49-F238E27FC236}">
                  <a16:creationId xmlns:a16="http://schemas.microsoft.com/office/drawing/2014/main" id="{54F76648-E81D-4CEC-83E3-ABC4E80536A9}"/>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21" action="ppaction://hlinksldjump"/>
              <a:extLst>
                <a:ext uri="{FF2B5EF4-FFF2-40B4-BE49-F238E27FC236}">
                  <a16:creationId xmlns:a16="http://schemas.microsoft.com/office/drawing/2014/main" id="{EBFB86A6-3283-4A64-960C-652D2970830F}"/>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Image 29">
            <a:extLst>
              <a:ext uri="{FF2B5EF4-FFF2-40B4-BE49-F238E27FC236}">
                <a16:creationId xmlns:a16="http://schemas.microsoft.com/office/drawing/2014/main" id="{B6B05DC9-A52B-43EF-936B-798DC9BE1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038" r="37524"/>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Graphique 115">
            <a:extLst>
              <a:ext uri="{FF2B5EF4-FFF2-40B4-BE49-F238E27FC236}">
                <a16:creationId xmlns:a16="http://schemas.microsoft.com/office/drawing/2014/main" id="{C210E0E2-D8FE-46FC-A34C-77A3229CDC3D}"/>
              </a:ext>
            </a:extLst>
          </p:cNvPr>
          <p:cNvPicPr>
            <a:picLocks noChangeAspect="1"/>
          </p:cNvPicPr>
          <p:nvPr/>
        </p:nvPicPr>
        <p:blipFill rotWithShape="1">
          <a:blip r:embed="rId3"/>
          <a:srcRect r="42019"/>
          <a:stretch/>
        </p:blipFill>
        <p:spPr>
          <a:xfrm>
            <a:off x="8486775" y="98425"/>
            <a:ext cx="3705225" cy="6759575"/>
          </a:xfrm>
          <a:prstGeom prst="rect">
            <a:avLst/>
          </a:prstGeom>
        </p:spPr>
      </p:pic>
      <p:sp>
        <p:nvSpPr>
          <p:cNvPr id="6148" name="ZoneTexte 79">
            <a:extLst>
              <a:ext uri="{FF2B5EF4-FFF2-40B4-BE49-F238E27FC236}">
                <a16:creationId xmlns:a16="http://schemas.microsoft.com/office/drawing/2014/main" id="{C16EB078-251B-48E9-8619-F74A01980146}"/>
              </a:ext>
            </a:extLst>
          </p:cNvPr>
          <p:cNvSpPr txBox="1">
            <a:spLocks noChangeArrowheads="1"/>
          </p:cNvSpPr>
          <p:nvPr/>
        </p:nvSpPr>
        <p:spPr bwMode="auto">
          <a:xfrm>
            <a:off x="5064125" y="5789613"/>
            <a:ext cx="7127875" cy="495300"/>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08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900">
                <a:solidFill>
                  <a:schemeClr val="bg1"/>
                </a:solidFill>
                <a:latin typeface="Arial" panose="020B0604020202020204" pitchFamily="34" charset="0"/>
                <a:cs typeface="Arial" panose="020B0604020202020204" pitchFamily="34" charset="0"/>
              </a:rPr>
              <a:t>Ce document est un document interactif qui permet d’accéder rapidement à l’information recherchée.</a:t>
            </a:r>
          </a:p>
          <a:p>
            <a:pPr algn="ctr" eaLnBrk="1" hangingPunct="1"/>
            <a:r>
              <a:rPr lang="fr-FR" altLang="fr-FR" sz="900">
                <a:solidFill>
                  <a:schemeClr val="bg1"/>
                </a:solidFill>
                <a:latin typeface="Arial" panose="020B0604020202020204" pitchFamily="34" charset="0"/>
                <a:cs typeface="Arial" panose="020B0604020202020204" pitchFamily="34" charset="0"/>
              </a:rPr>
              <a:t>Une recherche par mots clés est accessible via la fonction « CTRL + F ».</a:t>
            </a:r>
          </a:p>
        </p:txBody>
      </p:sp>
      <p:grpSp>
        <p:nvGrpSpPr>
          <p:cNvPr id="6149" name="Groupe 70">
            <a:extLst>
              <a:ext uri="{FF2B5EF4-FFF2-40B4-BE49-F238E27FC236}">
                <a16:creationId xmlns:a16="http://schemas.microsoft.com/office/drawing/2014/main" id="{4E6BEE88-5BA4-412A-A53D-4AF2E0AC90FC}"/>
              </a:ext>
            </a:extLst>
          </p:cNvPr>
          <p:cNvGrpSpPr>
            <a:grpSpLocks/>
          </p:cNvGrpSpPr>
          <p:nvPr/>
        </p:nvGrpSpPr>
        <p:grpSpPr bwMode="auto">
          <a:xfrm>
            <a:off x="4468813" y="404813"/>
            <a:ext cx="1966912" cy="617537"/>
            <a:chOff x="3731950" y="493070"/>
            <a:chExt cx="1967976" cy="616255"/>
          </a:xfrm>
        </p:grpSpPr>
        <p:sp>
          <p:nvSpPr>
            <p:cNvPr id="72" name="Rectangle 71">
              <a:extLst>
                <a:ext uri="{FF2B5EF4-FFF2-40B4-BE49-F238E27FC236}">
                  <a16:creationId xmlns:a16="http://schemas.microsoft.com/office/drawing/2014/main" id="{4EE9AD38-E070-45B5-802E-4CAFE23B0984}"/>
                </a:ext>
              </a:extLst>
            </p:cNvPr>
            <p:cNvSpPr/>
            <p:nvPr/>
          </p:nvSpPr>
          <p:spPr>
            <a:xfrm>
              <a:off x="3731950" y="493070"/>
              <a:ext cx="595634" cy="616255"/>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3" name="Rectangle 72">
              <a:extLst>
                <a:ext uri="{FF2B5EF4-FFF2-40B4-BE49-F238E27FC236}">
                  <a16:creationId xmlns:a16="http://schemas.microsoft.com/office/drawing/2014/main" id="{26DFB3B5-19F3-490E-A9BF-1D1A5C26117A}"/>
                </a:ext>
              </a:extLst>
            </p:cNvPr>
            <p:cNvSpPr/>
            <p:nvPr/>
          </p:nvSpPr>
          <p:spPr>
            <a:xfrm>
              <a:off x="3731950" y="493070"/>
              <a:ext cx="1967976" cy="52278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Sommaire</a:t>
              </a:r>
              <a:endParaRPr lang="fr-FR" sz="2600" b="1" i="1" dirty="0">
                <a:solidFill>
                  <a:schemeClr val="bg1"/>
                </a:solidFill>
                <a:latin typeface="Arial" panose="020B0604020202020204" pitchFamily="34" charset="0"/>
                <a:cs typeface="Arial" panose="020B0604020202020204" pitchFamily="34" charset="0"/>
              </a:endParaRPr>
            </a:p>
          </p:txBody>
        </p:sp>
      </p:grpSp>
      <p:grpSp>
        <p:nvGrpSpPr>
          <p:cNvPr id="6150" name="Groupe 11">
            <a:extLst>
              <a:ext uri="{FF2B5EF4-FFF2-40B4-BE49-F238E27FC236}">
                <a16:creationId xmlns:a16="http://schemas.microsoft.com/office/drawing/2014/main" id="{CAFA2142-00EF-4425-9959-AEFF02A43B09}"/>
              </a:ext>
            </a:extLst>
          </p:cNvPr>
          <p:cNvGrpSpPr>
            <a:grpSpLocks/>
          </p:cNvGrpSpPr>
          <p:nvPr/>
        </p:nvGrpSpPr>
        <p:grpSpPr bwMode="auto">
          <a:xfrm>
            <a:off x="6888163" y="765175"/>
            <a:ext cx="3300412" cy="1069975"/>
            <a:chOff x="6888469" y="765269"/>
            <a:chExt cx="3299716" cy="1069278"/>
          </a:xfrm>
        </p:grpSpPr>
        <p:sp>
          <p:nvSpPr>
            <p:cNvPr id="6209" name="ZoneTexte 56">
              <a:extLst>
                <a:ext uri="{FF2B5EF4-FFF2-40B4-BE49-F238E27FC236}">
                  <a16:creationId xmlns:a16="http://schemas.microsoft.com/office/drawing/2014/main" id="{58E6A6EB-6A58-4BCB-81B4-1D5F52A1CBC5}"/>
                </a:ext>
              </a:extLst>
            </p:cNvPr>
            <p:cNvSpPr txBox="1">
              <a:spLocks noChangeArrowheads="1"/>
            </p:cNvSpPr>
            <p:nvPr/>
          </p:nvSpPr>
          <p:spPr bwMode="auto">
            <a:xfrm>
              <a:off x="6899852" y="1280549"/>
              <a:ext cx="328833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500" b="1">
                  <a:solidFill>
                    <a:srgbClr val="394348"/>
                  </a:solidFill>
                  <a:latin typeface="Arial" panose="020B0604020202020204" pitchFamily="34" charset="0"/>
                  <a:cs typeface="Arial" panose="020B0604020202020204" pitchFamily="34" charset="0"/>
                </a:rPr>
                <a:t>Pourquoi encourager</a:t>
              </a:r>
            </a:p>
            <a:p>
              <a:pPr eaLnBrk="1" hangingPunct="1"/>
              <a:r>
                <a:rPr lang="fr-FR" altLang="fr-FR" sz="1500" b="1">
                  <a:solidFill>
                    <a:srgbClr val="394348"/>
                  </a:solidFill>
                  <a:latin typeface="Arial" panose="020B0604020202020204" pitchFamily="34" charset="0"/>
                  <a:cs typeface="Arial" panose="020B0604020202020204" pitchFamily="34" charset="0"/>
                </a:rPr>
                <a:t>les projets </a:t>
              </a:r>
              <a:r>
                <a:rPr lang="fr-FR" altLang="fr-FR" sz="1500" b="1">
                  <a:solidFill>
                    <a:srgbClr val="77BF32"/>
                  </a:solidFill>
                  <a:latin typeface="Arial" panose="020B0604020202020204" pitchFamily="34" charset="0"/>
                  <a:cs typeface="Arial" panose="020B0604020202020204" pitchFamily="34" charset="0"/>
                </a:rPr>
                <a:t>Green</a:t>
              </a:r>
              <a:r>
                <a:rPr lang="fr-FR" altLang="fr-FR" sz="1500" b="1">
                  <a:solidFill>
                    <a:srgbClr val="394348"/>
                  </a:solidFill>
                  <a:latin typeface="Arial" panose="020B0604020202020204" pitchFamily="34" charset="0"/>
                  <a:cs typeface="Arial" panose="020B0604020202020204" pitchFamily="34" charset="0"/>
                </a:rPr>
                <a:t> de nos clients ?</a:t>
              </a:r>
            </a:p>
          </p:txBody>
        </p:sp>
        <p:sp>
          <p:nvSpPr>
            <p:cNvPr id="6210" name="ZoneTexte 1">
              <a:extLst>
                <a:ext uri="{FF2B5EF4-FFF2-40B4-BE49-F238E27FC236}">
                  <a16:creationId xmlns:a16="http://schemas.microsoft.com/office/drawing/2014/main" id="{4E113800-CFD5-478C-A20A-EC3F74E7C04D}"/>
                </a:ext>
              </a:extLst>
            </p:cNvPr>
            <p:cNvSpPr txBox="1">
              <a:spLocks noChangeArrowheads="1"/>
            </p:cNvSpPr>
            <p:nvPr/>
          </p:nvSpPr>
          <p:spPr bwMode="auto">
            <a:xfrm>
              <a:off x="6888469" y="765269"/>
              <a:ext cx="10323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3800" b="1">
                  <a:solidFill>
                    <a:srgbClr val="77BF32"/>
                  </a:solidFill>
                  <a:latin typeface="Arial" panose="020B0604020202020204" pitchFamily="34" charset="0"/>
                  <a:cs typeface="Arial" panose="020B0604020202020204" pitchFamily="34" charset="0"/>
                </a:rPr>
                <a:t>01.</a:t>
              </a:r>
            </a:p>
          </p:txBody>
        </p:sp>
      </p:grpSp>
      <p:grpSp>
        <p:nvGrpSpPr>
          <p:cNvPr id="6151" name="Groupe 12">
            <a:extLst>
              <a:ext uri="{FF2B5EF4-FFF2-40B4-BE49-F238E27FC236}">
                <a16:creationId xmlns:a16="http://schemas.microsoft.com/office/drawing/2014/main" id="{034D8DA6-998B-4CD5-8DB3-514358DA8FF3}"/>
              </a:ext>
            </a:extLst>
          </p:cNvPr>
          <p:cNvGrpSpPr>
            <a:grpSpLocks/>
          </p:cNvGrpSpPr>
          <p:nvPr/>
        </p:nvGrpSpPr>
        <p:grpSpPr bwMode="auto">
          <a:xfrm>
            <a:off x="6888163" y="1833563"/>
            <a:ext cx="2119312" cy="1073150"/>
            <a:chOff x="6888469" y="1832794"/>
            <a:chExt cx="2118953" cy="1073303"/>
          </a:xfrm>
        </p:grpSpPr>
        <p:sp>
          <p:nvSpPr>
            <p:cNvPr id="6207" name="ZoneTexte 59">
              <a:extLst>
                <a:ext uri="{FF2B5EF4-FFF2-40B4-BE49-F238E27FC236}">
                  <a16:creationId xmlns:a16="http://schemas.microsoft.com/office/drawing/2014/main" id="{8E5E15CB-4707-4381-837F-73E98FC63FD1}"/>
                </a:ext>
              </a:extLst>
            </p:cNvPr>
            <p:cNvSpPr txBox="1">
              <a:spLocks noChangeArrowheads="1"/>
            </p:cNvSpPr>
            <p:nvPr/>
          </p:nvSpPr>
          <p:spPr bwMode="auto">
            <a:xfrm>
              <a:off x="6899852" y="2352099"/>
              <a:ext cx="210757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500" b="1">
                  <a:solidFill>
                    <a:srgbClr val="394348"/>
                  </a:solidFill>
                  <a:latin typeface="Arial" panose="020B0604020202020204" pitchFamily="34" charset="0"/>
                  <a:cs typeface="Arial" panose="020B0604020202020204" pitchFamily="34" charset="0"/>
                </a:rPr>
                <a:t>Comment aborder</a:t>
              </a:r>
              <a:br>
                <a:rPr lang="fr-FR" altLang="fr-FR" sz="1500" b="1">
                  <a:solidFill>
                    <a:srgbClr val="394348"/>
                  </a:solidFill>
                  <a:latin typeface="Arial" panose="020B0604020202020204" pitchFamily="34" charset="0"/>
                  <a:cs typeface="Arial" panose="020B0604020202020204" pitchFamily="34" charset="0"/>
                </a:rPr>
              </a:br>
              <a:r>
                <a:rPr lang="fr-FR" altLang="fr-FR" sz="1500" b="1">
                  <a:solidFill>
                    <a:srgbClr val="394348"/>
                  </a:solidFill>
                  <a:latin typeface="Arial" panose="020B0604020202020204" pitchFamily="34" charset="0"/>
                  <a:cs typeface="Arial" panose="020B0604020202020204" pitchFamily="34" charset="0"/>
                </a:rPr>
                <a:t>les projets </a:t>
              </a:r>
              <a:r>
                <a:rPr lang="fr-FR" altLang="fr-FR" sz="1500" b="1">
                  <a:solidFill>
                    <a:srgbClr val="77BF32"/>
                  </a:solidFill>
                  <a:latin typeface="Arial" panose="020B0604020202020204" pitchFamily="34" charset="0"/>
                  <a:cs typeface="Arial" panose="020B0604020202020204" pitchFamily="34" charset="0"/>
                </a:rPr>
                <a:t>Green</a:t>
              </a:r>
              <a:r>
                <a:rPr lang="fr-FR" altLang="fr-FR" sz="1500" b="1">
                  <a:solidFill>
                    <a:srgbClr val="394348"/>
                  </a:solidFill>
                  <a:latin typeface="Arial" panose="020B0604020202020204" pitchFamily="34" charset="0"/>
                  <a:cs typeface="Arial" panose="020B0604020202020204" pitchFamily="34" charset="0"/>
                </a:rPr>
                <a:t> ?</a:t>
              </a:r>
            </a:p>
          </p:txBody>
        </p:sp>
        <p:sp>
          <p:nvSpPr>
            <p:cNvPr id="6208" name="ZoneTexte 80">
              <a:extLst>
                <a:ext uri="{FF2B5EF4-FFF2-40B4-BE49-F238E27FC236}">
                  <a16:creationId xmlns:a16="http://schemas.microsoft.com/office/drawing/2014/main" id="{2090082E-7DD3-4252-9928-975F9FE016B7}"/>
                </a:ext>
              </a:extLst>
            </p:cNvPr>
            <p:cNvSpPr txBox="1">
              <a:spLocks noChangeArrowheads="1"/>
            </p:cNvSpPr>
            <p:nvPr/>
          </p:nvSpPr>
          <p:spPr bwMode="auto">
            <a:xfrm>
              <a:off x="6888469" y="1832794"/>
              <a:ext cx="10323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3800" b="1">
                  <a:solidFill>
                    <a:srgbClr val="77BF32"/>
                  </a:solidFill>
                  <a:latin typeface="Arial" panose="020B0604020202020204" pitchFamily="34" charset="0"/>
                  <a:cs typeface="Arial" panose="020B0604020202020204" pitchFamily="34" charset="0"/>
                </a:rPr>
                <a:t>02.</a:t>
              </a:r>
            </a:p>
          </p:txBody>
        </p:sp>
      </p:grpSp>
      <p:grpSp>
        <p:nvGrpSpPr>
          <p:cNvPr id="6152" name="Groupe 13">
            <a:extLst>
              <a:ext uri="{FF2B5EF4-FFF2-40B4-BE49-F238E27FC236}">
                <a16:creationId xmlns:a16="http://schemas.microsoft.com/office/drawing/2014/main" id="{F0ABE2A0-F23F-43C8-8E9F-55460CFE39C8}"/>
              </a:ext>
            </a:extLst>
          </p:cNvPr>
          <p:cNvGrpSpPr>
            <a:grpSpLocks/>
          </p:cNvGrpSpPr>
          <p:nvPr/>
        </p:nvGrpSpPr>
        <p:grpSpPr bwMode="auto">
          <a:xfrm>
            <a:off x="6888163" y="2905125"/>
            <a:ext cx="3376612" cy="852488"/>
            <a:chOff x="6888469" y="2904344"/>
            <a:chExt cx="3375515" cy="852900"/>
          </a:xfrm>
        </p:grpSpPr>
        <p:sp>
          <p:nvSpPr>
            <p:cNvPr id="6205" name="ZoneTexte 62">
              <a:extLst>
                <a:ext uri="{FF2B5EF4-FFF2-40B4-BE49-F238E27FC236}">
                  <a16:creationId xmlns:a16="http://schemas.microsoft.com/office/drawing/2014/main" id="{8D4A1705-EF1C-44CE-884A-EA22732FD5FC}"/>
                </a:ext>
              </a:extLst>
            </p:cNvPr>
            <p:cNvSpPr txBox="1">
              <a:spLocks noChangeArrowheads="1"/>
            </p:cNvSpPr>
            <p:nvPr/>
          </p:nvSpPr>
          <p:spPr bwMode="auto">
            <a:xfrm>
              <a:off x="6899852" y="3434079"/>
              <a:ext cx="336413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500" b="1">
                  <a:solidFill>
                    <a:srgbClr val="394348"/>
                  </a:solidFill>
                  <a:latin typeface="Arial" panose="020B0604020202020204" pitchFamily="34" charset="0"/>
                  <a:cs typeface="Arial" panose="020B0604020202020204" pitchFamily="34" charset="0"/>
                </a:rPr>
                <a:t>Passer à l’action avec mon client</a:t>
              </a:r>
            </a:p>
          </p:txBody>
        </p:sp>
        <p:sp>
          <p:nvSpPr>
            <p:cNvPr id="6206" name="ZoneTexte 81">
              <a:extLst>
                <a:ext uri="{FF2B5EF4-FFF2-40B4-BE49-F238E27FC236}">
                  <a16:creationId xmlns:a16="http://schemas.microsoft.com/office/drawing/2014/main" id="{1558B226-379B-4528-B982-C67AFCA39814}"/>
                </a:ext>
              </a:extLst>
            </p:cNvPr>
            <p:cNvSpPr txBox="1">
              <a:spLocks noChangeArrowheads="1"/>
            </p:cNvSpPr>
            <p:nvPr/>
          </p:nvSpPr>
          <p:spPr bwMode="auto">
            <a:xfrm>
              <a:off x="6888469" y="2904344"/>
              <a:ext cx="10323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3800" b="1">
                  <a:solidFill>
                    <a:srgbClr val="77BF32"/>
                  </a:solidFill>
                  <a:latin typeface="Arial" panose="020B0604020202020204" pitchFamily="34" charset="0"/>
                  <a:cs typeface="Arial" panose="020B0604020202020204" pitchFamily="34" charset="0"/>
                </a:rPr>
                <a:t>03.</a:t>
              </a:r>
            </a:p>
          </p:txBody>
        </p:sp>
      </p:grpSp>
      <p:grpSp>
        <p:nvGrpSpPr>
          <p:cNvPr id="6153" name="Groupe 14">
            <a:extLst>
              <a:ext uri="{FF2B5EF4-FFF2-40B4-BE49-F238E27FC236}">
                <a16:creationId xmlns:a16="http://schemas.microsoft.com/office/drawing/2014/main" id="{A736B184-9A14-42B7-B5AB-2F2DCF9D3448}"/>
              </a:ext>
            </a:extLst>
          </p:cNvPr>
          <p:cNvGrpSpPr>
            <a:grpSpLocks/>
          </p:cNvGrpSpPr>
          <p:nvPr/>
        </p:nvGrpSpPr>
        <p:grpSpPr bwMode="auto">
          <a:xfrm>
            <a:off x="6888163" y="3756025"/>
            <a:ext cx="2563812" cy="830263"/>
            <a:chOff x="6888469" y="3755491"/>
            <a:chExt cx="2563648" cy="831102"/>
          </a:xfrm>
        </p:grpSpPr>
        <p:sp>
          <p:nvSpPr>
            <p:cNvPr id="6203" name="ZoneTexte 65">
              <a:extLst>
                <a:ext uri="{FF2B5EF4-FFF2-40B4-BE49-F238E27FC236}">
                  <a16:creationId xmlns:a16="http://schemas.microsoft.com/office/drawing/2014/main" id="{4CA50703-43E2-46BF-86E5-7290F661A9F9}"/>
                </a:ext>
              </a:extLst>
            </p:cNvPr>
            <p:cNvSpPr txBox="1">
              <a:spLocks noChangeArrowheads="1"/>
            </p:cNvSpPr>
            <p:nvPr/>
          </p:nvSpPr>
          <p:spPr bwMode="auto">
            <a:xfrm>
              <a:off x="6899852" y="4263428"/>
              <a:ext cx="255226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500" b="1">
                  <a:solidFill>
                    <a:srgbClr val="394348"/>
                  </a:solidFill>
                  <a:latin typeface="Arial" panose="020B0604020202020204" pitchFamily="34" charset="0"/>
                  <a:cs typeface="Arial" panose="020B0604020202020204" pitchFamily="34" charset="0"/>
                </a:rPr>
                <a:t>Les bons réflexes</a:t>
              </a:r>
            </a:p>
          </p:txBody>
        </p:sp>
        <p:sp>
          <p:nvSpPr>
            <p:cNvPr id="6204" name="ZoneTexte 82">
              <a:extLst>
                <a:ext uri="{FF2B5EF4-FFF2-40B4-BE49-F238E27FC236}">
                  <a16:creationId xmlns:a16="http://schemas.microsoft.com/office/drawing/2014/main" id="{9F761FA1-B3C3-401A-A6BD-B27CA871802F}"/>
                </a:ext>
              </a:extLst>
            </p:cNvPr>
            <p:cNvSpPr txBox="1">
              <a:spLocks noChangeArrowheads="1"/>
            </p:cNvSpPr>
            <p:nvPr/>
          </p:nvSpPr>
          <p:spPr bwMode="auto">
            <a:xfrm>
              <a:off x="6888469" y="3755491"/>
              <a:ext cx="10323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3800" b="1">
                  <a:solidFill>
                    <a:srgbClr val="77BF32"/>
                  </a:solidFill>
                  <a:latin typeface="Arial" panose="020B0604020202020204" pitchFamily="34" charset="0"/>
                  <a:cs typeface="Arial" panose="020B0604020202020204" pitchFamily="34" charset="0"/>
                </a:rPr>
                <a:t>04.</a:t>
              </a:r>
            </a:p>
          </p:txBody>
        </p:sp>
      </p:grpSp>
      <p:sp>
        <p:nvSpPr>
          <p:cNvPr id="84" name="Rectangle 83">
            <a:extLst>
              <a:ext uri="{FF2B5EF4-FFF2-40B4-BE49-F238E27FC236}">
                <a16:creationId xmlns:a16="http://schemas.microsoft.com/office/drawing/2014/main" id="{E51F95E5-B449-4AA7-8D1E-E1F2AB39CB1A}"/>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5" name="Rectangle 84">
            <a:extLst>
              <a:ext uri="{FF2B5EF4-FFF2-40B4-BE49-F238E27FC236}">
                <a16:creationId xmlns:a16="http://schemas.microsoft.com/office/drawing/2014/main" id="{AC19C9E6-8982-4CA5-A277-E8519EC4EEA3}"/>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9" name="Rectangle 118">
            <a:extLst>
              <a:ext uri="{FF2B5EF4-FFF2-40B4-BE49-F238E27FC236}">
                <a16:creationId xmlns:a16="http://schemas.microsoft.com/office/drawing/2014/main" id="{3FDC2048-29AE-4895-A828-66BE5A9B3C3B}"/>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a:t>
            </a:r>
          </a:p>
        </p:txBody>
      </p:sp>
      <p:grpSp>
        <p:nvGrpSpPr>
          <p:cNvPr id="6157" name="Groupe 15">
            <a:extLst>
              <a:ext uri="{FF2B5EF4-FFF2-40B4-BE49-F238E27FC236}">
                <a16:creationId xmlns:a16="http://schemas.microsoft.com/office/drawing/2014/main" id="{C87CDE49-9421-4A40-87A1-3CA9FB4EE1D5}"/>
              </a:ext>
            </a:extLst>
          </p:cNvPr>
          <p:cNvGrpSpPr>
            <a:grpSpLocks/>
          </p:cNvGrpSpPr>
          <p:nvPr/>
        </p:nvGrpSpPr>
        <p:grpSpPr bwMode="auto">
          <a:xfrm>
            <a:off x="6888163" y="4584700"/>
            <a:ext cx="1163637" cy="831850"/>
            <a:chOff x="6888469" y="4584839"/>
            <a:chExt cx="1162837" cy="831102"/>
          </a:xfrm>
        </p:grpSpPr>
        <p:sp>
          <p:nvSpPr>
            <p:cNvPr id="6201" name="ZoneTexte 30">
              <a:extLst>
                <a:ext uri="{FF2B5EF4-FFF2-40B4-BE49-F238E27FC236}">
                  <a16:creationId xmlns:a16="http://schemas.microsoft.com/office/drawing/2014/main" id="{EA012D20-5567-47B0-A440-7A287F8D9A54}"/>
                </a:ext>
              </a:extLst>
            </p:cNvPr>
            <p:cNvSpPr txBox="1">
              <a:spLocks noChangeArrowheads="1"/>
            </p:cNvSpPr>
            <p:nvPr/>
          </p:nvSpPr>
          <p:spPr bwMode="auto">
            <a:xfrm>
              <a:off x="6899852" y="5092776"/>
              <a:ext cx="115145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500" b="1">
                  <a:solidFill>
                    <a:srgbClr val="394348"/>
                  </a:solidFill>
                  <a:latin typeface="Arial" panose="020B0604020202020204" pitchFamily="34" charset="0"/>
                  <a:cs typeface="Arial" panose="020B0604020202020204" pitchFamily="34" charset="0"/>
                </a:rPr>
                <a:t>Annexes</a:t>
              </a:r>
            </a:p>
          </p:txBody>
        </p:sp>
        <p:sp>
          <p:nvSpPr>
            <p:cNvPr id="6202" name="ZoneTexte 31">
              <a:extLst>
                <a:ext uri="{FF2B5EF4-FFF2-40B4-BE49-F238E27FC236}">
                  <a16:creationId xmlns:a16="http://schemas.microsoft.com/office/drawing/2014/main" id="{D361C45D-7EF4-48B1-BFF6-53AEC7C23AC3}"/>
                </a:ext>
              </a:extLst>
            </p:cNvPr>
            <p:cNvSpPr txBox="1">
              <a:spLocks noChangeArrowheads="1"/>
            </p:cNvSpPr>
            <p:nvPr/>
          </p:nvSpPr>
          <p:spPr bwMode="auto">
            <a:xfrm>
              <a:off x="6888469" y="4584839"/>
              <a:ext cx="10323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3800" b="1">
                  <a:solidFill>
                    <a:srgbClr val="77BF32"/>
                  </a:solidFill>
                  <a:latin typeface="Arial" panose="020B0604020202020204" pitchFamily="34" charset="0"/>
                  <a:cs typeface="Arial" panose="020B0604020202020204" pitchFamily="34" charset="0"/>
                </a:rPr>
                <a:t>05.</a:t>
              </a:r>
            </a:p>
          </p:txBody>
        </p:sp>
      </p:grpSp>
      <p:grpSp>
        <p:nvGrpSpPr>
          <p:cNvPr id="6158" name="Groupe 41">
            <a:extLst>
              <a:ext uri="{FF2B5EF4-FFF2-40B4-BE49-F238E27FC236}">
                <a16:creationId xmlns:a16="http://schemas.microsoft.com/office/drawing/2014/main" id="{CE393D51-D896-4018-8DCC-DCABDB84BE79}"/>
              </a:ext>
            </a:extLst>
          </p:cNvPr>
          <p:cNvGrpSpPr>
            <a:grpSpLocks/>
          </p:cNvGrpSpPr>
          <p:nvPr/>
        </p:nvGrpSpPr>
        <p:grpSpPr bwMode="auto">
          <a:xfrm>
            <a:off x="8907463" y="6334125"/>
            <a:ext cx="1304925" cy="488950"/>
            <a:chOff x="9429931" y="6334408"/>
            <a:chExt cx="1305361" cy="488926"/>
          </a:xfrm>
        </p:grpSpPr>
        <p:grpSp>
          <p:nvGrpSpPr>
            <p:cNvPr id="6194" name="Groupe 42">
              <a:extLst>
                <a:ext uri="{FF2B5EF4-FFF2-40B4-BE49-F238E27FC236}">
                  <a16:creationId xmlns:a16="http://schemas.microsoft.com/office/drawing/2014/main" id="{C97C08EA-E1A8-46B9-A39B-7E4FECD83243}"/>
                </a:ext>
              </a:extLst>
            </p:cNvPr>
            <p:cNvGrpSpPr>
              <a:grpSpLocks/>
            </p:cNvGrpSpPr>
            <p:nvPr/>
          </p:nvGrpSpPr>
          <p:grpSpPr bwMode="auto">
            <a:xfrm>
              <a:off x="9429931" y="6334408"/>
              <a:ext cx="547826" cy="488926"/>
              <a:chOff x="640481" y="6334408"/>
              <a:chExt cx="547826" cy="488926"/>
            </a:xfrm>
          </p:grpSpPr>
          <p:pic>
            <p:nvPicPr>
              <p:cNvPr id="48" name="Graphique 47">
                <a:extLst>
                  <a:ext uri="{FF2B5EF4-FFF2-40B4-BE49-F238E27FC236}">
                    <a16:creationId xmlns:a16="http://schemas.microsoft.com/office/drawing/2014/main" id="{49019AF8-E34C-4BA1-8323-DD811A3C03A1}"/>
                  </a:ext>
                </a:extLst>
              </p:cNvPr>
              <p:cNvPicPr>
                <a:picLocks noChangeAspect="1"/>
              </p:cNvPicPr>
              <p:nvPr/>
            </p:nvPicPr>
            <p:blipFill>
              <a:blip r:embed="rId4"/>
              <a:srcRect/>
              <a:stretch/>
            </p:blipFill>
            <p:spPr>
              <a:xfrm>
                <a:off x="735763" y="6334408"/>
                <a:ext cx="352543" cy="352408"/>
              </a:xfrm>
              <a:prstGeom prst="rect">
                <a:avLst/>
              </a:prstGeom>
            </p:spPr>
          </p:pic>
          <p:sp>
            <p:nvSpPr>
              <p:cNvPr id="6200" name="ZoneTexte 48">
                <a:extLst>
                  <a:ext uri="{FF2B5EF4-FFF2-40B4-BE49-F238E27FC236}">
                    <a16:creationId xmlns:a16="http://schemas.microsoft.com/office/drawing/2014/main" id="{DCA0F0D9-AC73-4024-8AB2-31703DB42DFD}"/>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4" name="Connecteur droit 43">
              <a:extLst>
                <a:ext uri="{FF2B5EF4-FFF2-40B4-BE49-F238E27FC236}">
                  <a16:creationId xmlns:a16="http://schemas.microsoft.com/office/drawing/2014/main" id="{EDD5FFB9-5C6D-431B-BEF0-8B051EF93802}"/>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96" name="Groupe 44">
              <a:extLst>
                <a:ext uri="{FF2B5EF4-FFF2-40B4-BE49-F238E27FC236}">
                  <a16:creationId xmlns:a16="http://schemas.microsoft.com/office/drawing/2014/main" id="{2552E5F5-3234-4AB4-9710-F60E6D0032EB}"/>
                </a:ext>
              </a:extLst>
            </p:cNvPr>
            <p:cNvGrpSpPr>
              <a:grpSpLocks/>
            </p:cNvGrpSpPr>
            <p:nvPr/>
          </p:nvGrpSpPr>
          <p:grpSpPr bwMode="auto">
            <a:xfrm>
              <a:off x="10304354" y="6342472"/>
              <a:ext cx="430938" cy="480531"/>
              <a:chOff x="5971167" y="6342472"/>
              <a:chExt cx="430938" cy="480531"/>
            </a:xfrm>
          </p:grpSpPr>
          <p:pic>
            <p:nvPicPr>
              <p:cNvPr id="46" name="Graphique 45">
                <a:extLst>
                  <a:ext uri="{FF2B5EF4-FFF2-40B4-BE49-F238E27FC236}">
                    <a16:creationId xmlns:a16="http://schemas.microsoft.com/office/drawing/2014/main" id="{AE6C405C-8F82-4FCC-A787-8C60DB484C07}"/>
                  </a:ext>
                </a:extLst>
              </p:cNvPr>
              <p:cNvPicPr>
                <a:picLocks noChangeAspect="1"/>
              </p:cNvPicPr>
              <p:nvPr/>
            </p:nvPicPr>
            <p:blipFill>
              <a:blip r:embed="rId5"/>
              <a:srcRect/>
              <a:stretch/>
            </p:blipFill>
            <p:spPr>
              <a:xfrm>
                <a:off x="6008273" y="6342346"/>
                <a:ext cx="346191" cy="346058"/>
              </a:xfrm>
              <a:prstGeom prst="rect">
                <a:avLst/>
              </a:prstGeom>
            </p:spPr>
          </p:pic>
          <p:sp>
            <p:nvSpPr>
              <p:cNvPr id="6198" name="ZoneTexte 46">
                <a:extLst>
                  <a:ext uri="{FF2B5EF4-FFF2-40B4-BE49-F238E27FC236}">
                    <a16:creationId xmlns:a16="http://schemas.microsoft.com/office/drawing/2014/main" id="{681F6256-6362-4DDB-950A-A0BADD16683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159" name="Groupe 38">
            <a:extLst>
              <a:ext uri="{FF2B5EF4-FFF2-40B4-BE49-F238E27FC236}">
                <a16:creationId xmlns:a16="http://schemas.microsoft.com/office/drawing/2014/main" id="{F179FAB3-51EF-4A44-B4B2-A7F50FF9273B}"/>
              </a:ext>
            </a:extLst>
          </p:cNvPr>
          <p:cNvGrpSpPr>
            <a:grpSpLocks/>
          </p:cNvGrpSpPr>
          <p:nvPr/>
        </p:nvGrpSpPr>
        <p:grpSpPr bwMode="auto">
          <a:xfrm>
            <a:off x="88900" y="6353175"/>
            <a:ext cx="511175" cy="469900"/>
            <a:chOff x="89063" y="6352891"/>
            <a:chExt cx="510639" cy="470443"/>
          </a:xfrm>
        </p:grpSpPr>
        <p:pic>
          <p:nvPicPr>
            <p:cNvPr id="40" name="Graphique 39">
              <a:extLst>
                <a:ext uri="{FF2B5EF4-FFF2-40B4-BE49-F238E27FC236}">
                  <a16:creationId xmlns:a16="http://schemas.microsoft.com/office/drawing/2014/main" id="{72742DE2-A226-4CD8-9B78-D6F089714349}"/>
                </a:ext>
              </a:extLst>
            </p:cNvPr>
            <p:cNvPicPr>
              <a:picLocks noChangeAspect="1"/>
            </p:cNvPicPr>
            <p:nvPr/>
          </p:nvPicPr>
          <p:blipFill>
            <a:blip r:embed="rId6"/>
            <a:srcRect/>
            <a:stretch/>
          </p:blipFill>
          <p:spPr>
            <a:xfrm>
              <a:off x="188971" y="6352891"/>
              <a:ext cx="310824" cy="311510"/>
            </a:xfrm>
            <a:prstGeom prst="rect">
              <a:avLst/>
            </a:prstGeom>
          </p:spPr>
        </p:pic>
        <p:sp>
          <p:nvSpPr>
            <p:cNvPr id="6193" name="ZoneTexte 40">
              <a:extLst>
                <a:ext uri="{FF2B5EF4-FFF2-40B4-BE49-F238E27FC236}">
                  <a16:creationId xmlns:a16="http://schemas.microsoft.com/office/drawing/2014/main" id="{17A232C5-6FF8-478E-A779-3F6E3B83257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160" name="Groupe 49">
            <a:extLst>
              <a:ext uri="{FF2B5EF4-FFF2-40B4-BE49-F238E27FC236}">
                <a16:creationId xmlns:a16="http://schemas.microsoft.com/office/drawing/2014/main" id="{A492792C-BEB7-4FC0-B147-0D4E0DF7BADE}"/>
              </a:ext>
            </a:extLst>
          </p:cNvPr>
          <p:cNvGrpSpPr>
            <a:grpSpLocks/>
          </p:cNvGrpSpPr>
          <p:nvPr/>
        </p:nvGrpSpPr>
        <p:grpSpPr bwMode="auto">
          <a:xfrm>
            <a:off x="660400" y="6307138"/>
            <a:ext cx="604838" cy="515937"/>
            <a:chOff x="611572" y="6306505"/>
            <a:chExt cx="605644" cy="516829"/>
          </a:xfrm>
        </p:grpSpPr>
        <p:pic>
          <p:nvPicPr>
            <p:cNvPr id="51" name="Graphique 50">
              <a:extLst>
                <a:ext uri="{FF2B5EF4-FFF2-40B4-BE49-F238E27FC236}">
                  <a16:creationId xmlns:a16="http://schemas.microsoft.com/office/drawing/2014/main" id="{0604F8D6-26F4-4BC3-99C3-E6398EF3F0D1}"/>
                </a:ext>
              </a:extLst>
            </p:cNvPr>
            <p:cNvPicPr>
              <a:picLocks noChangeAspect="1"/>
            </p:cNvPicPr>
            <p:nvPr/>
          </p:nvPicPr>
          <p:blipFill>
            <a:blip r:embed="rId7"/>
            <a:srcRect/>
            <a:stretch/>
          </p:blipFill>
          <p:spPr>
            <a:xfrm>
              <a:off x="706949" y="6306505"/>
              <a:ext cx="414890" cy="415053"/>
            </a:xfrm>
            <a:prstGeom prst="rect">
              <a:avLst/>
            </a:prstGeom>
          </p:spPr>
        </p:pic>
        <p:sp>
          <p:nvSpPr>
            <p:cNvPr id="6191" name="ZoneTexte 51">
              <a:extLst>
                <a:ext uri="{FF2B5EF4-FFF2-40B4-BE49-F238E27FC236}">
                  <a16:creationId xmlns:a16="http://schemas.microsoft.com/office/drawing/2014/main" id="{5BCA1C02-4C24-43A9-8E91-771A7F1C6A7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cxnSp>
        <p:nvCxnSpPr>
          <p:cNvPr id="53" name="Connecteur droit 52">
            <a:extLst>
              <a:ext uri="{FF2B5EF4-FFF2-40B4-BE49-F238E27FC236}">
                <a16:creationId xmlns:a16="http://schemas.microsoft.com/office/drawing/2014/main" id="{DF5094F7-34B1-4803-A6E9-19B6E5833861}"/>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62" name="Groupe 54">
            <a:extLst>
              <a:ext uri="{FF2B5EF4-FFF2-40B4-BE49-F238E27FC236}">
                <a16:creationId xmlns:a16="http://schemas.microsoft.com/office/drawing/2014/main" id="{96E9E8B2-3894-4EC4-B013-ADC40A66BE80}"/>
              </a:ext>
            </a:extLst>
          </p:cNvPr>
          <p:cNvGrpSpPr>
            <a:grpSpLocks/>
          </p:cNvGrpSpPr>
          <p:nvPr/>
        </p:nvGrpSpPr>
        <p:grpSpPr bwMode="auto">
          <a:xfrm>
            <a:off x="4746625" y="6332538"/>
            <a:ext cx="784225" cy="490537"/>
            <a:chOff x="5671169" y="6332222"/>
            <a:chExt cx="784388" cy="490781"/>
          </a:xfrm>
        </p:grpSpPr>
        <p:pic>
          <p:nvPicPr>
            <p:cNvPr id="56" name="Graphique 55">
              <a:extLst>
                <a:ext uri="{FF2B5EF4-FFF2-40B4-BE49-F238E27FC236}">
                  <a16:creationId xmlns:a16="http://schemas.microsoft.com/office/drawing/2014/main" id="{41B37191-83E8-4A44-86F2-76A7AAC1EBAA}"/>
                </a:ext>
              </a:extLst>
            </p:cNvPr>
            <p:cNvPicPr>
              <a:picLocks noChangeAspect="1"/>
            </p:cNvPicPr>
            <p:nvPr/>
          </p:nvPicPr>
          <p:blipFill>
            <a:blip r:embed="rId8"/>
            <a:stretch>
              <a:fillRect/>
            </a:stretch>
          </p:blipFill>
          <p:spPr>
            <a:xfrm>
              <a:off x="5890290" y="6332222"/>
              <a:ext cx="352498" cy="352600"/>
            </a:xfrm>
            <a:prstGeom prst="rect">
              <a:avLst/>
            </a:prstGeom>
          </p:spPr>
        </p:pic>
        <p:sp>
          <p:nvSpPr>
            <p:cNvPr id="6189" name="ZoneTexte 57">
              <a:extLst>
                <a:ext uri="{FF2B5EF4-FFF2-40B4-BE49-F238E27FC236}">
                  <a16:creationId xmlns:a16="http://schemas.microsoft.com/office/drawing/2014/main" id="{05E4EB67-1E77-42FB-9AB0-7391E1BDD766}"/>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163" name="Groupe 58">
            <a:extLst>
              <a:ext uri="{FF2B5EF4-FFF2-40B4-BE49-F238E27FC236}">
                <a16:creationId xmlns:a16="http://schemas.microsoft.com/office/drawing/2014/main" id="{57E625E8-CC8B-4E24-A526-504D73271387}"/>
              </a:ext>
            </a:extLst>
          </p:cNvPr>
          <p:cNvGrpSpPr>
            <a:grpSpLocks/>
          </p:cNvGrpSpPr>
          <p:nvPr/>
        </p:nvGrpSpPr>
        <p:grpSpPr bwMode="auto">
          <a:xfrm>
            <a:off x="5367338" y="6348413"/>
            <a:ext cx="784225" cy="474662"/>
            <a:chOff x="6197480" y="6348998"/>
            <a:chExt cx="784388" cy="474005"/>
          </a:xfrm>
        </p:grpSpPr>
        <p:pic>
          <p:nvPicPr>
            <p:cNvPr id="61" name="Graphique 60">
              <a:extLst>
                <a:ext uri="{FF2B5EF4-FFF2-40B4-BE49-F238E27FC236}">
                  <a16:creationId xmlns:a16="http://schemas.microsoft.com/office/drawing/2014/main" id="{F060905B-3A80-492F-9A19-2A6CA6F91669}"/>
                </a:ext>
              </a:extLst>
            </p:cNvPr>
            <p:cNvPicPr>
              <a:picLocks noChangeAspect="1"/>
            </p:cNvPicPr>
            <p:nvPr/>
          </p:nvPicPr>
          <p:blipFill>
            <a:blip r:embed="rId9"/>
            <a:stretch>
              <a:fillRect/>
            </a:stretch>
          </p:blipFill>
          <p:spPr>
            <a:xfrm>
              <a:off x="6416601" y="6348998"/>
              <a:ext cx="352498" cy="353522"/>
            </a:xfrm>
            <a:prstGeom prst="rect">
              <a:avLst/>
            </a:prstGeom>
          </p:spPr>
        </p:pic>
        <p:sp>
          <p:nvSpPr>
            <p:cNvPr id="6187" name="ZoneTexte 61">
              <a:extLst>
                <a:ext uri="{FF2B5EF4-FFF2-40B4-BE49-F238E27FC236}">
                  <a16:creationId xmlns:a16="http://schemas.microsoft.com/office/drawing/2014/main" id="{D6F18316-8CA5-48C0-9991-B1DB95E6C41A}"/>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164" name="Groupe 67">
            <a:extLst>
              <a:ext uri="{FF2B5EF4-FFF2-40B4-BE49-F238E27FC236}">
                <a16:creationId xmlns:a16="http://schemas.microsoft.com/office/drawing/2014/main" id="{45BCE2BE-7B83-4463-9853-CC52EE4A885E}"/>
              </a:ext>
            </a:extLst>
          </p:cNvPr>
          <p:cNvGrpSpPr>
            <a:grpSpLocks/>
          </p:cNvGrpSpPr>
          <p:nvPr/>
        </p:nvGrpSpPr>
        <p:grpSpPr bwMode="auto">
          <a:xfrm>
            <a:off x="1581150" y="6342063"/>
            <a:ext cx="784225" cy="481012"/>
            <a:chOff x="5794442" y="6342472"/>
            <a:chExt cx="784388" cy="480531"/>
          </a:xfrm>
        </p:grpSpPr>
        <p:pic>
          <p:nvPicPr>
            <p:cNvPr id="69" name="Graphique 68">
              <a:extLst>
                <a:ext uri="{FF2B5EF4-FFF2-40B4-BE49-F238E27FC236}">
                  <a16:creationId xmlns:a16="http://schemas.microsoft.com/office/drawing/2014/main" id="{0AE6C4B6-CD16-4503-AF02-7033C27417EB}"/>
                </a:ext>
              </a:extLst>
            </p:cNvPr>
            <p:cNvPicPr>
              <a:picLocks noChangeAspect="1"/>
            </p:cNvPicPr>
            <p:nvPr/>
          </p:nvPicPr>
          <p:blipFill>
            <a:blip r:embed="rId10"/>
            <a:srcRect/>
            <a:stretch/>
          </p:blipFill>
          <p:spPr>
            <a:xfrm>
              <a:off x="6013563" y="6342472"/>
              <a:ext cx="346147" cy="345729"/>
            </a:xfrm>
            <a:prstGeom prst="rect">
              <a:avLst/>
            </a:prstGeom>
          </p:spPr>
        </p:pic>
        <p:sp>
          <p:nvSpPr>
            <p:cNvPr id="6185" name="ZoneTexte 69">
              <a:extLst>
                <a:ext uri="{FF2B5EF4-FFF2-40B4-BE49-F238E27FC236}">
                  <a16:creationId xmlns:a16="http://schemas.microsoft.com/office/drawing/2014/main" id="{F707B91E-4F31-461E-BA81-55020599EBB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3" name="Rectangle 2">
            <a:hlinkClick r:id="rId11" action="ppaction://hlinksldjump"/>
            <a:extLst>
              <a:ext uri="{FF2B5EF4-FFF2-40B4-BE49-F238E27FC236}">
                <a16:creationId xmlns:a16="http://schemas.microsoft.com/office/drawing/2014/main" id="{89D95578-FC90-443D-B5A0-43F65BEE625F}"/>
              </a:ext>
            </a:extLst>
          </p:cNvPr>
          <p:cNvSpPr/>
          <p:nvPr/>
        </p:nvSpPr>
        <p:spPr>
          <a:xfrm>
            <a:off x="6888163" y="852488"/>
            <a:ext cx="3221037" cy="981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2" action="ppaction://hlinksldjump"/>
            <a:extLst>
              <a:ext uri="{FF2B5EF4-FFF2-40B4-BE49-F238E27FC236}">
                <a16:creationId xmlns:a16="http://schemas.microsoft.com/office/drawing/2014/main" id="{3392475B-649C-4F02-AA0B-8DEEA4148DB7}"/>
              </a:ext>
            </a:extLst>
          </p:cNvPr>
          <p:cNvSpPr/>
          <p:nvPr/>
        </p:nvSpPr>
        <p:spPr>
          <a:xfrm>
            <a:off x="6888163" y="1936750"/>
            <a:ext cx="1920875" cy="981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2" name="Rectangle 91">
            <a:hlinkClick r:id="rId13" action="ppaction://hlinksldjump"/>
            <a:extLst>
              <a:ext uri="{FF2B5EF4-FFF2-40B4-BE49-F238E27FC236}">
                <a16:creationId xmlns:a16="http://schemas.microsoft.com/office/drawing/2014/main" id="{1C63186F-A48B-4F3E-AA20-A76FB61E9B89}"/>
              </a:ext>
            </a:extLst>
          </p:cNvPr>
          <p:cNvSpPr/>
          <p:nvPr/>
        </p:nvSpPr>
        <p:spPr>
          <a:xfrm>
            <a:off x="6888163" y="2976563"/>
            <a:ext cx="3181350" cy="8016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3" name="Rectangle 92">
            <a:hlinkClick r:id="rId14" action="ppaction://hlinksldjump"/>
            <a:extLst>
              <a:ext uri="{FF2B5EF4-FFF2-40B4-BE49-F238E27FC236}">
                <a16:creationId xmlns:a16="http://schemas.microsoft.com/office/drawing/2014/main" id="{B7E85461-B6E1-4655-96D2-248D4988C1EC}"/>
              </a:ext>
            </a:extLst>
          </p:cNvPr>
          <p:cNvSpPr/>
          <p:nvPr/>
        </p:nvSpPr>
        <p:spPr>
          <a:xfrm>
            <a:off x="6888163" y="3838575"/>
            <a:ext cx="1812925" cy="768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4" name="Rectangle 93">
            <a:hlinkClick r:id="rId15" action="ppaction://hlinksldjump"/>
            <a:extLst>
              <a:ext uri="{FF2B5EF4-FFF2-40B4-BE49-F238E27FC236}">
                <a16:creationId xmlns:a16="http://schemas.microsoft.com/office/drawing/2014/main" id="{66A12F57-1585-409E-A4D3-BB7198FE2630}"/>
              </a:ext>
            </a:extLst>
          </p:cNvPr>
          <p:cNvSpPr/>
          <p:nvPr/>
        </p:nvSpPr>
        <p:spPr>
          <a:xfrm>
            <a:off x="6888163" y="4662488"/>
            <a:ext cx="966787" cy="768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170" name="Groupe 73">
            <a:extLst>
              <a:ext uri="{FF2B5EF4-FFF2-40B4-BE49-F238E27FC236}">
                <a16:creationId xmlns:a16="http://schemas.microsoft.com/office/drawing/2014/main" id="{C9CDECC3-9CF0-434C-A6C3-5D416F54F208}"/>
              </a:ext>
            </a:extLst>
          </p:cNvPr>
          <p:cNvGrpSpPr>
            <a:grpSpLocks/>
          </p:cNvGrpSpPr>
          <p:nvPr/>
        </p:nvGrpSpPr>
        <p:grpSpPr bwMode="auto">
          <a:xfrm>
            <a:off x="6048375" y="6324600"/>
            <a:ext cx="784225" cy="496888"/>
            <a:chOff x="6767187" y="6323834"/>
            <a:chExt cx="784388" cy="497620"/>
          </a:xfrm>
        </p:grpSpPr>
        <p:pic>
          <p:nvPicPr>
            <p:cNvPr id="75" name="Graphique 74">
              <a:extLst>
                <a:ext uri="{FF2B5EF4-FFF2-40B4-BE49-F238E27FC236}">
                  <a16:creationId xmlns:a16="http://schemas.microsoft.com/office/drawing/2014/main" id="{048A3E94-892A-4DAE-B099-8735EDED4B20}"/>
                </a:ext>
              </a:extLst>
            </p:cNvPr>
            <p:cNvPicPr>
              <a:picLocks noChangeAspect="1"/>
            </p:cNvPicPr>
            <p:nvPr/>
          </p:nvPicPr>
          <p:blipFill>
            <a:blip r:embed="rId16"/>
            <a:stretch>
              <a:fillRect/>
            </a:stretch>
          </p:blipFill>
          <p:spPr>
            <a:xfrm>
              <a:off x="6964078" y="6323834"/>
              <a:ext cx="352498" cy="352944"/>
            </a:xfrm>
            <a:prstGeom prst="rect">
              <a:avLst/>
            </a:prstGeom>
          </p:spPr>
        </p:pic>
        <p:sp>
          <p:nvSpPr>
            <p:cNvPr id="6183" name="ZoneTexte 75">
              <a:extLst>
                <a:ext uri="{FF2B5EF4-FFF2-40B4-BE49-F238E27FC236}">
                  <a16:creationId xmlns:a16="http://schemas.microsoft.com/office/drawing/2014/main" id="{B23C9AE7-95C3-4C63-85CD-F73DC3F9B70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171" name="Groupe 76">
            <a:extLst>
              <a:ext uri="{FF2B5EF4-FFF2-40B4-BE49-F238E27FC236}">
                <a16:creationId xmlns:a16="http://schemas.microsoft.com/office/drawing/2014/main" id="{225F2E97-F7B7-49B0-928B-02EDD85B77C6}"/>
              </a:ext>
            </a:extLst>
          </p:cNvPr>
          <p:cNvGrpSpPr>
            <a:grpSpLocks/>
          </p:cNvGrpSpPr>
          <p:nvPr/>
        </p:nvGrpSpPr>
        <p:grpSpPr bwMode="auto">
          <a:xfrm>
            <a:off x="71438" y="6324600"/>
            <a:ext cx="11553825" cy="496888"/>
            <a:chOff x="71517" y="6323834"/>
            <a:chExt cx="11554426" cy="497620"/>
          </a:xfrm>
        </p:grpSpPr>
        <p:pic>
          <p:nvPicPr>
            <p:cNvPr id="78" name="Graphique 77">
              <a:hlinkClick r:id="" action="ppaction://hlinkshowjump?jump=previousslide"/>
              <a:extLst>
                <a:ext uri="{FF2B5EF4-FFF2-40B4-BE49-F238E27FC236}">
                  <a16:creationId xmlns:a16="http://schemas.microsoft.com/office/drawing/2014/main" id="{EEA5A533-CB66-4577-BA8D-E65EFEBA9F9F}"/>
                </a:ext>
              </a:extLst>
            </p:cNvPr>
            <p:cNvPicPr>
              <a:picLocks noChangeAspect="1"/>
            </p:cNvPicPr>
            <p:nvPr/>
          </p:nvPicPr>
          <p:blipFill>
            <a:blip r:embed="rId17"/>
            <a:srcRect/>
            <a:stretch/>
          </p:blipFill>
          <p:spPr>
            <a:xfrm rot="10800000">
              <a:off x="11062351" y="6427174"/>
              <a:ext cx="281003" cy="279812"/>
            </a:xfrm>
            <a:prstGeom prst="rect">
              <a:avLst/>
            </a:prstGeom>
          </p:spPr>
        </p:pic>
        <p:pic>
          <p:nvPicPr>
            <p:cNvPr id="79" name="Graphique 78">
              <a:hlinkClick r:id="" action="ppaction://hlinkshowjump?jump=nextslide"/>
              <a:extLst>
                <a:ext uri="{FF2B5EF4-FFF2-40B4-BE49-F238E27FC236}">
                  <a16:creationId xmlns:a16="http://schemas.microsoft.com/office/drawing/2014/main" id="{CE5A8667-4FE4-4C24-84CB-EEB2B4A6C6A9}"/>
                </a:ext>
              </a:extLst>
            </p:cNvPr>
            <p:cNvPicPr>
              <a:picLocks noChangeAspect="1"/>
            </p:cNvPicPr>
            <p:nvPr/>
          </p:nvPicPr>
          <p:blipFill>
            <a:blip r:embed="rId17"/>
            <a:srcRect/>
            <a:stretch/>
          </p:blipFill>
          <p:spPr>
            <a:xfrm>
              <a:off x="11344940" y="6431943"/>
              <a:ext cx="281003" cy="281402"/>
            </a:xfrm>
            <a:prstGeom prst="rect">
              <a:avLst/>
            </a:prstGeom>
          </p:spPr>
        </p:pic>
        <p:sp>
          <p:nvSpPr>
            <p:cNvPr id="86" name="Rectangle 85">
              <a:hlinkClick r:id="rId18" action="ppaction://hlinksldjump"/>
              <a:extLst>
                <a:ext uri="{FF2B5EF4-FFF2-40B4-BE49-F238E27FC236}">
                  <a16:creationId xmlns:a16="http://schemas.microsoft.com/office/drawing/2014/main" id="{83DAD470-5396-4E83-83F4-29685B6F71E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9" action="ppaction://hlinksldjump"/>
              <a:extLst>
                <a:ext uri="{FF2B5EF4-FFF2-40B4-BE49-F238E27FC236}">
                  <a16:creationId xmlns:a16="http://schemas.microsoft.com/office/drawing/2014/main" id="{A027EE53-0C39-41D6-8D70-A381804B78B2}"/>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8" name="Rectangle 87">
              <a:hlinkClick r:id="rId20" action="ppaction://hlinksldjump"/>
              <a:extLst>
                <a:ext uri="{FF2B5EF4-FFF2-40B4-BE49-F238E27FC236}">
                  <a16:creationId xmlns:a16="http://schemas.microsoft.com/office/drawing/2014/main" id="{939544FE-D6DC-4A26-87DA-AB565B1979E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9" name="Rectangle 88">
              <a:hlinkClick r:id="rId21" action="ppaction://hlinksldjump"/>
              <a:extLst>
                <a:ext uri="{FF2B5EF4-FFF2-40B4-BE49-F238E27FC236}">
                  <a16:creationId xmlns:a16="http://schemas.microsoft.com/office/drawing/2014/main" id="{DC43002D-F9B1-46EF-8B31-4F733FC6E410}"/>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0" name="Rectangle 89">
              <a:hlinkClick r:id="rId22" action="ppaction://hlinksldjump"/>
              <a:extLst>
                <a:ext uri="{FF2B5EF4-FFF2-40B4-BE49-F238E27FC236}">
                  <a16:creationId xmlns:a16="http://schemas.microsoft.com/office/drawing/2014/main" id="{EE75FAB8-334B-49DE-BCC8-11162B965A5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23" action="ppaction://hlinksldjump"/>
              <a:extLst>
                <a:ext uri="{FF2B5EF4-FFF2-40B4-BE49-F238E27FC236}">
                  <a16:creationId xmlns:a16="http://schemas.microsoft.com/office/drawing/2014/main" id="{DF15C6C9-67C6-49A2-8E50-75715838830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24" action="ppaction://hlinksldjump"/>
              <a:extLst>
                <a:ext uri="{FF2B5EF4-FFF2-40B4-BE49-F238E27FC236}">
                  <a16:creationId xmlns:a16="http://schemas.microsoft.com/office/drawing/2014/main" id="{C7153F78-084F-484E-A562-7CDDF401AF2D}"/>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15" action="ppaction://hlinksldjump"/>
              <a:extLst>
                <a:ext uri="{FF2B5EF4-FFF2-40B4-BE49-F238E27FC236}">
                  <a16:creationId xmlns:a16="http://schemas.microsoft.com/office/drawing/2014/main" id="{F21A399D-3EA1-4143-9822-7266051B1BC6}"/>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Graphique 197">
            <a:extLst>
              <a:ext uri="{FF2B5EF4-FFF2-40B4-BE49-F238E27FC236}">
                <a16:creationId xmlns:a16="http://schemas.microsoft.com/office/drawing/2014/main" id="{4EC0B286-E6BC-427A-BBBE-630C817383F7}"/>
              </a:ext>
            </a:extLst>
          </p:cNvPr>
          <p:cNvPicPr>
            <a:picLocks noChangeAspect="1"/>
          </p:cNvPicPr>
          <p:nvPr/>
        </p:nvPicPr>
        <p:blipFill rotWithShape="1">
          <a:blip r:embed="rId2"/>
          <a:srcRect r="42019"/>
          <a:stretch/>
        </p:blipFill>
        <p:spPr>
          <a:xfrm>
            <a:off x="8486775" y="98425"/>
            <a:ext cx="3705225" cy="6759575"/>
          </a:xfrm>
          <a:prstGeom prst="rect">
            <a:avLst/>
          </a:prstGeom>
        </p:spPr>
      </p:pic>
      <p:sp>
        <p:nvSpPr>
          <p:cNvPr id="28" name="Rectangle 27">
            <a:extLst>
              <a:ext uri="{FF2B5EF4-FFF2-40B4-BE49-F238E27FC236}">
                <a16:creationId xmlns:a16="http://schemas.microsoft.com/office/drawing/2014/main" id="{24FC73DB-20C5-4B8F-AA06-6C55170C525C}"/>
              </a:ext>
            </a:extLst>
          </p:cNvPr>
          <p:cNvSpPr/>
          <p:nvPr/>
        </p:nvSpPr>
        <p:spPr>
          <a:xfrm>
            <a:off x="6096000" y="2054225"/>
            <a:ext cx="4187825" cy="639763"/>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6" name="Rectangle 195">
            <a:extLst>
              <a:ext uri="{FF2B5EF4-FFF2-40B4-BE49-F238E27FC236}">
                <a16:creationId xmlns:a16="http://schemas.microsoft.com/office/drawing/2014/main" id="{7F87D7C4-3D3C-41B0-9A96-6CD803D76B39}"/>
              </a:ext>
            </a:extLst>
          </p:cNvPr>
          <p:cNvSpPr/>
          <p:nvPr/>
        </p:nvSpPr>
        <p:spPr>
          <a:xfrm>
            <a:off x="6096000" y="3286125"/>
            <a:ext cx="4187825" cy="641350"/>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7" name="Rectangle 196">
            <a:extLst>
              <a:ext uri="{FF2B5EF4-FFF2-40B4-BE49-F238E27FC236}">
                <a16:creationId xmlns:a16="http://schemas.microsoft.com/office/drawing/2014/main" id="{FE733AE6-52AF-43B7-82D8-A586EA46F66B}"/>
              </a:ext>
            </a:extLst>
          </p:cNvPr>
          <p:cNvSpPr/>
          <p:nvPr/>
        </p:nvSpPr>
        <p:spPr>
          <a:xfrm>
            <a:off x="6096000" y="4519613"/>
            <a:ext cx="4187825" cy="641350"/>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7174" name="Image 49">
            <a:extLst>
              <a:ext uri="{FF2B5EF4-FFF2-40B4-BE49-F238E27FC236}">
                <a16:creationId xmlns:a16="http://schemas.microsoft.com/office/drawing/2014/main" id="{7ADD9074-6DD9-469B-B9AF-52EF6EE9BB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280" r="23280"/>
          <a:stretch>
            <a:fillRect/>
          </a:stretch>
        </p:blipFill>
        <p:spPr bwMode="auto">
          <a:xfrm>
            <a:off x="0" y="3175"/>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ZoneTexte 18">
            <a:extLst>
              <a:ext uri="{FF2B5EF4-FFF2-40B4-BE49-F238E27FC236}">
                <a16:creationId xmlns:a16="http://schemas.microsoft.com/office/drawing/2014/main" id="{77170B68-087B-46C7-A0C4-BA3401067015}"/>
              </a:ext>
            </a:extLst>
          </p:cNvPr>
          <p:cNvSpPr txBox="1">
            <a:spLocks noChangeArrowheads="1"/>
          </p:cNvSpPr>
          <p:nvPr/>
        </p:nvSpPr>
        <p:spPr bwMode="auto">
          <a:xfrm>
            <a:off x="6773863" y="2190750"/>
            <a:ext cx="23510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394348"/>
                </a:solidFill>
                <a:latin typeface="Arial" panose="020B0604020202020204" pitchFamily="34" charset="0"/>
                <a:cs typeface="Arial" panose="020B0604020202020204" pitchFamily="34" charset="0"/>
              </a:rPr>
              <a:t>« Bon »  </a:t>
            </a:r>
            <a:r>
              <a:rPr lang="fr-FR" altLang="fr-FR" sz="1600" b="1">
                <a:solidFill>
                  <a:srgbClr val="77BF32"/>
                </a:solidFill>
                <a:latin typeface="Arial" panose="020B0604020202020204" pitchFamily="34" charset="0"/>
                <a:cs typeface="Arial" panose="020B0604020202020204" pitchFamily="34" charset="0"/>
              </a:rPr>
              <a:t>pour le client</a:t>
            </a:r>
            <a:endParaRPr lang="fr-FR" altLang="fr-FR" sz="1600">
              <a:solidFill>
                <a:srgbClr val="77BF32"/>
              </a:solidFill>
            </a:endParaRPr>
          </a:p>
        </p:txBody>
      </p:sp>
      <p:sp>
        <p:nvSpPr>
          <p:cNvPr id="7176" name="ZoneTexte 30">
            <a:extLst>
              <a:ext uri="{FF2B5EF4-FFF2-40B4-BE49-F238E27FC236}">
                <a16:creationId xmlns:a16="http://schemas.microsoft.com/office/drawing/2014/main" id="{27236B59-FFEE-4043-B77B-EA986D6C611E}"/>
              </a:ext>
            </a:extLst>
          </p:cNvPr>
          <p:cNvSpPr txBox="1">
            <a:spLocks noChangeArrowheads="1"/>
          </p:cNvSpPr>
          <p:nvPr/>
        </p:nvSpPr>
        <p:spPr bwMode="auto">
          <a:xfrm>
            <a:off x="6773863" y="3411538"/>
            <a:ext cx="3540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394348"/>
                </a:solidFill>
                <a:latin typeface="Arial" panose="020B0604020202020204" pitchFamily="34" charset="0"/>
                <a:cs typeface="Arial" panose="020B0604020202020204" pitchFamily="34" charset="0"/>
              </a:rPr>
              <a:t>« Bon »  </a:t>
            </a:r>
            <a:r>
              <a:rPr lang="fr-FR" altLang="fr-FR" sz="1600" b="1">
                <a:solidFill>
                  <a:srgbClr val="77BF32"/>
                </a:solidFill>
                <a:latin typeface="Arial" panose="020B0604020202020204" pitchFamily="34" charset="0"/>
                <a:cs typeface="Arial" panose="020B0604020202020204" pitchFamily="34" charset="0"/>
              </a:rPr>
              <a:t>pour la Caisse d’Epargne</a:t>
            </a:r>
            <a:endParaRPr lang="fr-FR" altLang="fr-FR" sz="1600">
              <a:solidFill>
                <a:srgbClr val="77BF32"/>
              </a:solidFill>
            </a:endParaRPr>
          </a:p>
        </p:txBody>
      </p:sp>
      <p:sp>
        <p:nvSpPr>
          <p:cNvPr id="7177" name="ZoneTexte 31">
            <a:extLst>
              <a:ext uri="{FF2B5EF4-FFF2-40B4-BE49-F238E27FC236}">
                <a16:creationId xmlns:a16="http://schemas.microsoft.com/office/drawing/2014/main" id="{08FEB565-44E9-4644-B023-C4D0EA3153BA}"/>
              </a:ext>
            </a:extLst>
          </p:cNvPr>
          <p:cNvSpPr txBox="1">
            <a:spLocks noChangeArrowheads="1"/>
          </p:cNvSpPr>
          <p:nvPr/>
        </p:nvSpPr>
        <p:spPr bwMode="auto">
          <a:xfrm>
            <a:off x="6773863" y="4648200"/>
            <a:ext cx="25574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394348"/>
                </a:solidFill>
                <a:latin typeface="Arial" panose="020B0604020202020204" pitchFamily="34" charset="0"/>
                <a:cs typeface="Arial" panose="020B0604020202020204" pitchFamily="34" charset="0"/>
              </a:rPr>
              <a:t>« Bon »  </a:t>
            </a:r>
            <a:r>
              <a:rPr lang="fr-FR" altLang="fr-FR" sz="1600" b="1">
                <a:solidFill>
                  <a:srgbClr val="77BF32"/>
                </a:solidFill>
                <a:latin typeface="Arial" panose="020B0604020202020204" pitchFamily="34" charset="0"/>
                <a:cs typeface="Arial" panose="020B0604020202020204" pitchFamily="34" charset="0"/>
              </a:rPr>
              <a:t>pour la planète</a:t>
            </a:r>
            <a:endParaRPr lang="fr-FR" altLang="fr-FR" sz="1600">
              <a:solidFill>
                <a:srgbClr val="77BF32"/>
              </a:solidFill>
            </a:endParaRPr>
          </a:p>
        </p:txBody>
      </p:sp>
      <p:grpSp>
        <p:nvGrpSpPr>
          <p:cNvPr id="7178" name="Groupe 155">
            <a:extLst>
              <a:ext uri="{FF2B5EF4-FFF2-40B4-BE49-F238E27FC236}">
                <a16:creationId xmlns:a16="http://schemas.microsoft.com/office/drawing/2014/main" id="{CD5F4DC5-44B5-43CD-9A1E-BAB2CBE6C8EB}"/>
              </a:ext>
            </a:extLst>
          </p:cNvPr>
          <p:cNvGrpSpPr>
            <a:grpSpLocks/>
          </p:cNvGrpSpPr>
          <p:nvPr/>
        </p:nvGrpSpPr>
        <p:grpSpPr bwMode="auto">
          <a:xfrm>
            <a:off x="512763" y="471488"/>
            <a:ext cx="10304462" cy="809625"/>
            <a:chOff x="1461968" y="493070"/>
            <a:chExt cx="7858574" cy="617273"/>
          </a:xfrm>
        </p:grpSpPr>
        <p:sp>
          <p:nvSpPr>
            <p:cNvPr id="157" name="Rectangle 156">
              <a:extLst>
                <a:ext uri="{FF2B5EF4-FFF2-40B4-BE49-F238E27FC236}">
                  <a16:creationId xmlns:a16="http://schemas.microsoft.com/office/drawing/2014/main" id="{D2C623C9-DC7C-487C-9560-52EF3C5DB4BB}"/>
                </a:ext>
              </a:extLst>
            </p:cNvPr>
            <p:cNvSpPr/>
            <p:nvPr/>
          </p:nvSpPr>
          <p:spPr>
            <a:xfrm>
              <a:off x="2384512" y="493070"/>
              <a:ext cx="2548497"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58" name="Rectangle 157">
              <a:extLst>
                <a:ext uri="{FF2B5EF4-FFF2-40B4-BE49-F238E27FC236}">
                  <a16:creationId xmlns:a16="http://schemas.microsoft.com/office/drawing/2014/main" id="{2DDF2D24-C7B0-4EDC-B827-ED64628C07CD}"/>
                </a:ext>
              </a:extLst>
            </p:cNvPr>
            <p:cNvSpPr/>
            <p:nvPr/>
          </p:nvSpPr>
          <p:spPr>
            <a:xfrm>
              <a:off x="2384512" y="493070"/>
              <a:ext cx="6936030" cy="48897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Pourquoi encourager les projets </a:t>
              </a:r>
              <a:r>
                <a:rPr lang="fr-FR" sz="2600" b="1" i="1" dirty="0">
                  <a:solidFill>
                    <a:srgbClr val="77BF32"/>
                  </a:solidFill>
                  <a:latin typeface="Arial" panose="020B0604020202020204" pitchFamily="34" charset="0"/>
                  <a:cs typeface="Arial" panose="020B0604020202020204" pitchFamily="34" charset="0"/>
                </a:rPr>
                <a:t>Green</a:t>
              </a:r>
              <a:r>
                <a:rPr lang="fr-FR" sz="2600" b="1" i="1" dirty="0">
                  <a:latin typeface="Arial" panose="020B0604020202020204" pitchFamily="34" charset="0"/>
                  <a:cs typeface="Arial" panose="020B0604020202020204" pitchFamily="34" charset="0"/>
                </a:rPr>
                <a:t> de nos clients ?</a:t>
              </a:r>
              <a:endParaRPr lang="fr-FR" sz="2600" b="1" i="1" dirty="0">
                <a:solidFill>
                  <a:schemeClr val="bg1"/>
                </a:solidFill>
                <a:latin typeface="Arial" panose="020B0604020202020204" pitchFamily="34" charset="0"/>
                <a:cs typeface="Arial" panose="020B0604020202020204" pitchFamily="34" charset="0"/>
              </a:endParaRPr>
            </a:p>
          </p:txBody>
        </p:sp>
        <p:sp>
          <p:nvSpPr>
            <p:cNvPr id="159" name="Rectangle 158">
              <a:extLst>
                <a:ext uri="{FF2B5EF4-FFF2-40B4-BE49-F238E27FC236}">
                  <a16:creationId xmlns:a16="http://schemas.microsoft.com/office/drawing/2014/main" id="{3BCFFF2D-BD94-429F-B360-B32C9B02C46A}"/>
                </a:ext>
              </a:extLst>
            </p:cNvPr>
            <p:cNvSpPr/>
            <p:nvPr/>
          </p:nvSpPr>
          <p:spPr>
            <a:xfrm>
              <a:off x="1461968" y="493070"/>
              <a:ext cx="922544" cy="61727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5000" b="1" dirty="0">
                  <a:latin typeface="Arial" panose="020B0604020202020204" pitchFamily="34" charset="0"/>
                  <a:cs typeface="Arial" panose="020B0604020202020204" pitchFamily="34" charset="0"/>
                </a:rPr>
                <a:t>01.</a:t>
              </a:r>
            </a:p>
          </p:txBody>
        </p:sp>
      </p:grpSp>
      <p:pic>
        <p:nvPicPr>
          <p:cNvPr id="12" name="Graphique 11">
            <a:extLst>
              <a:ext uri="{FF2B5EF4-FFF2-40B4-BE49-F238E27FC236}">
                <a16:creationId xmlns:a16="http://schemas.microsoft.com/office/drawing/2014/main" id="{E7AAFD2D-F27C-441E-947E-D7984BBB1778}"/>
              </a:ext>
            </a:extLst>
          </p:cNvPr>
          <p:cNvPicPr>
            <a:picLocks noChangeAspect="1"/>
          </p:cNvPicPr>
          <p:nvPr/>
        </p:nvPicPr>
        <p:blipFill>
          <a:blip r:embed="rId4"/>
          <a:srcRect/>
          <a:stretch/>
        </p:blipFill>
        <p:spPr>
          <a:xfrm>
            <a:off x="6096000" y="3281363"/>
            <a:ext cx="647700" cy="647700"/>
          </a:xfrm>
          <a:prstGeom prst="rect">
            <a:avLst/>
          </a:prstGeom>
        </p:spPr>
      </p:pic>
      <p:pic>
        <p:nvPicPr>
          <p:cNvPr id="15" name="Graphique 14">
            <a:extLst>
              <a:ext uri="{FF2B5EF4-FFF2-40B4-BE49-F238E27FC236}">
                <a16:creationId xmlns:a16="http://schemas.microsoft.com/office/drawing/2014/main" id="{015693C4-3813-4368-9F87-DC383EA116BC}"/>
              </a:ext>
            </a:extLst>
          </p:cNvPr>
          <p:cNvPicPr>
            <a:picLocks noChangeAspect="1"/>
          </p:cNvPicPr>
          <p:nvPr/>
        </p:nvPicPr>
        <p:blipFill>
          <a:blip r:embed="rId5"/>
          <a:srcRect/>
          <a:stretch/>
        </p:blipFill>
        <p:spPr>
          <a:xfrm>
            <a:off x="6096000" y="2054225"/>
            <a:ext cx="647700" cy="647700"/>
          </a:xfrm>
          <a:prstGeom prst="rect">
            <a:avLst/>
          </a:prstGeom>
        </p:spPr>
      </p:pic>
      <p:pic>
        <p:nvPicPr>
          <p:cNvPr id="195" name="Graphique 194">
            <a:extLst>
              <a:ext uri="{FF2B5EF4-FFF2-40B4-BE49-F238E27FC236}">
                <a16:creationId xmlns:a16="http://schemas.microsoft.com/office/drawing/2014/main" id="{BAAE38AE-B2B3-45F1-AC2B-5F1BB46C22D7}"/>
              </a:ext>
            </a:extLst>
          </p:cNvPr>
          <p:cNvPicPr>
            <a:picLocks noChangeAspect="1"/>
          </p:cNvPicPr>
          <p:nvPr/>
        </p:nvPicPr>
        <p:blipFill>
          <a:blip r:embed="rId6"/>
          <a:srcRect/>
          <a:stretch/>
        </p:blipFill>
        <p:spPr>
          <a:xfrm>
            <a:off x="6096000" y="4516438"/>
            <a:ext cx="647700" cy="649287"/>
          </a:xfrm>
          <a:prstGeom prst="rect">
            <a:avLst/>
          </a:prstGeom>
        </p:spPr>
      </p:pic>
      <p:sp>
        <p:nvSpPr>
          <p:cNvPr id="48" name="Rectangle 47">
            <a:extLst>
              <a:ext uri="{FF2B5EF4-FFF2-40B4-BE49-F238E27FC236}">
                <a16:creationId xmlns:a16="http://schemas.microsoft.com/office/drawing/2014/main" id="{8747C53C-6B37-4EDF-AA3A-C23957A7368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9" name="Rectangle 48">
            <a:extLst>
              <a:ext uri="{FF2B5EF4-FFF2-40B4-BE49-F238E27FC236}">
                <a16:creationId xmlns:a16="http://schemas.microsoft.com/office/drawing/2014/main" id="{44A55D0E-DA5F-4790-B4AA-CA4AD46BC58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7184" name="Groupe 50">
            <a:extLst>
              <a:ext uri="{FF2B5EF4-FFF2-40B4-BE49-F238E27FC236}">
                <a16:creationId xmlns:a16="http://schemas.microsoft.com/office/drawing/2014/main" id="{501783F8-6F84-4D64-B797-01A02F9D67A1}"/>
              </a:ext>
            </a:extLst>
          </p:cNvPr>
          <p:cNvGrpSpPr>
            <a:grpSpLocks/>
          </p:cNvGrpSpPr>
          <p:nvPr/>
        </p:nvGrpSpPr>
        <p:grpSpPr bwMode="auto">
          <a:xfrm>
            <a:off x="3365500" y="6388100"/>
            <a:ext cx="1455738" cy="369888"/>
            <a:chOff x="1359715" y="6382212"/>
            <a:chExt cx="1456486" cy="369799"/>
          </a:xfrm>
        </p:grpSpPr>
        <p:sp>
          <p:nvSpPr>
            <p:cNvPr id="7229" name="ZoneTexte 51">
              <a:extLst>
                <a:ext uri="{FF2B5EF4-FFF2-40B4-BE49-F238E27FC236}">
                  <a16:creationId xmlns:a16="http://schemas.microsoft.com/office/drawing/2014/main" id="{10CB3DC3-9589-4969-9D77-23211ED5F4F8}"/>
                </a:ext>
              </a:extLst>
            </p:cNvPr>
            <p:cNvSpPr txBox="1">
              <a:spLocks noChangeArrowheads="1"/>
            </p:cNvSpPr>
            <p:nvPr/>
          </p:nvSpPr>
          <p:spPr bwMode="auto">
            <a:xfrm>
              <a:off x="1913667" y="6382212"/>
              <a:ext cx="902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Pourquoi encourager</a:t>
              </a:r>
            </a:p>
            <a:p>
              <a:pPr eaLnBrk="1" hangingPunct="1"/>
              <a:r>
                <a:rPr lang="fr-FR" altLang="fr-FR" sz="600">
                  <a:solidFill>
                    <a:schemeClr val="bg1"/>
                  </a:solidFill>
                  <a:latin typeface="Arial" panose="020B0604020202020204" pitchFamily="34" charset="0"/>
                  <a:cs typeface="Arial" panose="020B0604020202020204" pitchFamily="34" charset="0"/>
                </a:rPr>
                <a:t>les projets </a:t>
              </a:r>
              <a:r>
                <a:rPr lang="fr-FR" altLang="fr-FR" sz="600">
                  <a:solidFill>
                    <a:srgbClr val="77BF32"/>
                  </a:solidFill>
                  <a:latin typeface="Arial" panose="020B0604020202020204" pitchFamily="34" charset="0"/>
                  <a:cs typeface="Arial" panose="020B0604020202020204" pitchFamily="34" charset="0"/>
                </a:rPr>
                <a:t>Green</a:t>
              </a:r>
            </a:p>
            <a:p>
              <a:pPr eaLnBrk="1" hangingPunct="1"/>
              <a:r>
                <a:rPr lang="fr-FR" altLang="fr-FR" sz="600">
                  <a:solidFill>
                    <a:schemeClr val="bg1"/>
                  </a:solidFill>
                  <a:latin typeface="Arial" panose="020B0604020202020204" pitchFamily="34" charset="0"/>
                  <a:cs typeface="Arial" panose="020B0604020202020204" pitchFamily="34" charset="0"/>
                </a:rPr>
                <a:t>de nos clients ?</a:t>
              </a:r>
            </a:p>
          </p:txBody>
        </p:sp>
        <p:sp>
          <p:nvSpPr>
            <p:cNvPr id="53" name="Rectangle 52">
              <a:extLst>
                <a:ext uri="{FF2B5EF4-FFF2-40B4-BE49-F238E27FC236}">
                  <a16:creationId xmlns:a16="http://schemas.microsoft.com/office/drawing/2014/main" id="{728E0516-7747-4FDC-9F02-CCD4D63C7F7B}"/>
                </a:ext>
              </a:extLst>
            </p:cNvPr>
            <p:cNvSpPr/>
            <p:nvPr/>
          </p:nvSpPr>
          <p:spPr>
            <a:xfrm>
              <a:off x="1359715" y="6382212"/>
              <a:ext cx="560676" cy="369799"/>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01.</a:t>
              </a:r>
            </a:p>
          </p:txBody>
        </p:sp>
      </p:grpSp>
      <p:sp>
        <p:nvSpPr>
          <p:cNvPr id="56" name="Rectangle 55">
            <a:extLst>
              <a:ext uri="{FF2B5EF4-FFF2-40B4-BE49-F238E27FC236}">
                <a16:creationId xmlns:a16="http://schemas.microsoft.com/office/drawing/2014/main" id="{FA8AE4D3-F831-4CC6-AC59-562EA011119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a:t>
            </a:r>
          </a:p>
        </p:txBody>
      </p:sp>
      <p:grpSp>
        <p:nvGrpSpPr>
          <p:cNvPr id="7186" name="Groupe 58">
            <a:extLst>
              <a:ext uri="{FF2B5EF4-FFF2-40B4-BE49-F238E27FC236}">
                <a16:creationId xmlns:a16="http://schemas.microsoft.com/office/drawing/2014/main" id="{0EDE8CC8-43AA-4AB7-B0E2-E002FEA9BD17}"/>
              </a:ext>
            </a:extLst>
          </p:cNvPr>
          <p:cNvGrpSpPr>
            <a:grpSpLocks/>
          </p:cNvGrpSpPr>
          <p:nvPr/>
        </p:nvGrpSpPr>
        <p:grpSpPr bwMode="auto">
          <a:xfrm>
            <a:off x="88900" y="6353175"/>
            <a:ext cx="511175" cy="469900"/>
            <a:chOff x="89063" y="6352891"/>
            <a:chExt cx="510639" cy="470443"/>
          </a:xfrm>
        </p:grpSpPr>
        <p:pic>
          <p:nvPicPr>
            <p:cNvPr id="60" name="Graphique 59">
              <a:extLst>
                <a:ext uri="{FF2B5EF4-FFF2-40B4-BE49-F238E27FC236}">
                  <a16:creationId xmlns:a16="http://schemas.microsoft.com/office/drawing/2014/main" id="{8C19C8A0-6946-46A3-9EB9-C099C11E8F37}"/>
                </a:ext>
              </a:extLst>
            </p:cNvPr>
            <p:cNvPicPr>
              <a:picLocks noChangeAspect="1"/>
            </p:cNvPicPr>
            <p:nvPr/>
          </p:nvPicPr>
          <p:blipFill>
            <a:blip r:embed="rId7"/>
            <a:srcRect/>
            <a:stretch/>
          </p:blipFill>
          <p:spPr>
            <a:xfrm>
              <a:off x="188971" y="6352891"/>
              <a:ext cx="310824" cy="311510"/>
            </a:xfrm>
            <a:prstGeom prst="rect">
              <a:avLst/>
            </a:prstGeom>
          </p:spPr>
        </p:pic>
        <p:sp>
          <p:nvSpPr>
            <p:cNvPr id="7228" name="ZoneTexte 60">
              <a:extLst>
                <a:ext uri="{FF2B5EF4-FFF2-40B4-BE49-F238E27FC236}">
                  <a16:creationId xmlns:a16="http://schemas.microsoft.com/office/drawing/2014/main" id="{84780977-705A-47A7-99FA-64B2BB6A056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187" name="Groupe 61">
            <a:extLst>
              <a:ext uri="{FF2B5EF4-FFF2-40B4-BE49-F238E27FC236}">
                <a16:creationId xmlns:a16="http://schemas.microsoft.com/office/drawing/2014/main" id="{CC4DA1FC-561D-4D5D-BF52-A6873BD5291D}"/>
              </a:ext>
            </a:extLst>
          </p:cNvPr>
          <p:cNvGrpSpPr>
            <a:grpSpLocks/>
          </p:cNvGrpSpPr>
          <p:nvPr/>
        </p:nvGrpSpPr>
        <p:grpSpPr bwMode="auto">
          <a:xfrm>
            <a:off x="660400" y="6307138"/>
            <a:ext cx="604838" cy="515937"/>
            <a:chOff x="611572" y="6306505"/>
            <a:chExt cx="605644" cy="516829"/>
          </a:xfrm>
        </p:grpSpPr>
        <p:pic>
          <p:nvPicPr>
            <p:cNvPr id="63" name="Graphique 62">
              <a:extLst>
                <a:ext uri="{FF2B5EF4-FFF2-40B4-BE49-F238E27FC236}">
                  <a16:creationId xmlns:a16="http://schemas.microsoft.com/office/drawing/2014/main" id="{6C2D0B08-714D-4249-BCC0-341F5AEA66D5}"/>
                </a:ext>
              </a:extLst>
            </p:cNvPr>
            <p:cNvPicPr>
              <a:picLocks noChangeAspect="1"/>
            </p:cNvPicPr>
            <p:nvPr/>
          </p:nvPicPr>
          <p:blipFill>
            <a:blip r:embed="rId8"/>
            <a:srcRect/>
            <a:stretch/>
          </p:blipFill>
          <p:spPr>
            <a:xfrm>
              <a:off x="706949" y="6306505"/>
              <a:ext cx="414890" cy="415053"/>
            </a:xfrm>
            <a:prstGeom prst="rect">
              <a:avLst/>
            </a:prstGeom>
          </p:spPr>
        </p:pic>
        <p:sp>
          <p:nvSpPr>
            <p:cNvPr id="7226" name="ZoneTexte 63">
              <a:extLst>
                <a:ext uri="{FF2B5EF4-FFF2-40B4-BE49-F238E27FC236}">
                  <a16:creationId xmlns:a16="http://schemas.microsoft.com/office/drawing/2014/main" id="{761FED07-00F9-4169-80A3-39EC6535C550}"/>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188" name="ZoneTexte 64">
            <a:extLst>
              <a:ext uri="{FF2B5EF4-FFF2-40B4-BE49-F238E27FC236}">
                <a16:creationId xmlns:a16="http://schemas.microsoft.com/office/drawing/2014/main" id="{288380C6-1D12-4C61-9B86-14E28755828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6" name="Connecteur droit 65">
            <a:extLst>
              <a:ext uri="{FF2B5EF4-FFF2-40B4-BE49-F238E27FC236}">
                <a16:creationId xmlns:a16="http://schemas.microsoft.com/office/drawing/2014/main" id="{FED3A285-5556-4264-9DFF-BA8D5715046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931C819C-F15F-4980-9555-7B229E52AA3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191" name="Groupe 67">
            <a:extLst>
              <a:ext uri="{FF2B5EF4-FFF2-40B4-BE49-F238E27FC236}">
                <a16:creationId xmlns:a16="http://schemas.microsoft.com/office/drawing/2014/main" id="{23F89D72-5770-4221-851F-1A36A3A54AB9}"/>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870D1608-1FB8-45E6-9BC6-B3A9F2ED59C8}"/>
                </a:ext>
              </a:extLst>
            </p:cNvPr>
            <p:cNvPicPr>
              <a:picLocks noChangeAspect="1"/>
            </p:cNvPicPr>
            <p:nvPr/>
          </p:nvPicPr>
          <p:blipFill>
            <a:blip r:embed="rId9"/>
            <a:stretch>
              <a:fillRect/>
            </a:stretch>
          </p:blipFill>
          <p:spPr>
            <a:xfrm>
              <a:off x="5890290" y="6332222"/>
              <a:ext cx="352498" cy="352600"/>
            </a:xfrm>
            <a:prstGeom prst="rect">
              <a:avLst/>
            </a:prstGeom>
          </p:spPr>
        </p:pic>
        <p:sp>
          <p:nvSpPr>
            <p:cNvPr id="7224" name="ZoneTexte 69">
              <a:extLst>
                <a:ext uri="{FF2B5EF4-FFF2-40B4-BE49-F238E27FC236}">
                  <a16:creationId xmlns:a16="http://schemas.microsoft.com/office/drawing/2014/main" id="{AEC62E59-EA2A-4B1E-99C6-F0F40B208CA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192" name="Groupe 70">
            <a:extLst>
              <a:ext uri="{FF2B5EF4-FFF2-40B4-BE49-F238E27FC236}">
                <a16:creationId xmlns:a16="http://schemas.microsoft.com/office/drawing/2014/main" id="{69BDD103-452D-4197-9072-33AFB8D29B9F}"/>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29127A0D-3BC6-43D9-9383-D55D2FBE7212}"/>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7222" name="ZoneTexte 72">
              <a:extLst>
                <a:ext uri="{FF2B5EF4-FFF2-40B4-BE49-F238E27FC236}">
                  <a16:creationId xmlns:a16="http://schemas.microsoft.com/office/drawing/2014/main" id="{1038A9DD-2697-4F8A-B9D6-1C57A126F24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193" name="Groupe 76">
            <a:extLst>
              <a:ext uri="{FF2B5EF4-FFF2-40B4-BE49-F238E27FC236}">
                <a16:creationId xmlns:a16="http://schemas.microsoft.com/office/drawing/2014/main" id="{84935233-0448-4676-BC2D-5609516D9A4C}"/>
              </a:ext>
            </a:extLst>
          </p:cNvPr>
          <p:cNvGrpSpPr>
            <a:grpSpLocks/>
          </p:cNvGrpSpPr>
          <p:nvPr/>
        </p:nvGrpSpPr>
        <p:grpSpPr bwMode="auto">
          <a:xfrm>
            <a:off x="1581150" y="6342063"/>
            <a:ext cx="784225" cy="481012"/>
            <a:chOff x="5794442" y="6342472"/>
            <a:chExt cx="784388" cy="480531"/>
          </a:xfrm>
        </p:grpSpPr>
        <p:pic>
          <p:nvPicPr>
            <p:cNvPr id="78" name="Graphique 77">
              <a:extLst>
                <a:ext uri="{FF2B5EF4-FFF2-40B4-BE49-F238E27FC236}">
                  <a16:creationId xmlns:a16="http://schemas.microsoft.com/office/drawing/2014/main" id="{0CF5AA3F-88F8-4A67-A825-3C2425C0C8F0}"/>
                </a:ext>
              </a:extLst>
            </p:cNvPr>
            <p:cNvPicPr>
              <a:picLocks noChangeAspect="1"/>
            </p:cNvPicPr>
            <p:nvPr/>
          </p:nvPicPr>
          <p:blipFill>
            <a:blip r:embed="rId11"/>
            <a:srcRect/>
            <a:stretch/>
          </p:blipFill>
          <p:spPr>
            <a:xfrm>
              <a:off x="6013563" y="6342472"/>
              <a:ext cx="346147" cy="345729"/>
            </a:xfrm>
            <a:prstGeom prst="rect">
              <a:avLst/>
            </a:prstGeom>
          </p:spPr>
        </p:pic>
        <p:sp>
          <p:nvSpPr>
            <p:cNvPr id="7220" name="ZoneTexte 78">
              <a:extLst>
                <a:ext uri="{FF2B5EF4-FFF2-40B4-BE49-F238E27FC236}">
                  <a16:creationId xmlns:a16="http://schemas.microsoft.com/office/drawing/2014/main" id="{74139B4B-6CB6-4212-8877-ED29BF188F3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194" name="Groupe 79">
            <a:extLst>
              <a:ext uri="{FF2B5EF4-FFF2-40B4-BE49-F238E27FC236}">
                <a16:creationId xmlns:a16="http://schemas.microsoft.com/office/drawing/2014/main" id="{DE879F7D-0B84-4803-912B-A40B1F62FDF6}"/>
              </a:ext>
            </a:extLst>
          </p:cNvPr>
          <p:cNvGrpSpPr>
            <a:grpSpLocks/>
          </p:cNvGrpSpPr>
          <p:nvPr/>
        </p:nvGrpSpPr>
        <p:grpSpPr bwMode="auto">
          <a:xfrm>
            <a:off x="8907463" y="6334125"/>
            <a:ext cx="1304925" cy="488950"/>
            <a:chOff x="9429931" y="6334408"/>
            <a:chExt cx="1305361" cy="488926"/>
          </a:xfrm>
        </p:grpSpPr>
        <p:grpSp>
          <p:nvGrpSpPr>
            <p:cNvPr id="7212" name="Groupe 80">
              <a:extLst>
                <a:ext uri="{FF2B5EF4-FFF2-40B4-BE49-F238E27FC236}">
                  <a16:creationId xmlns:a16="http://schemas.microsoft.com/office/drawing/2014/main" id="{E46CC37E-8B4C-4D25-B139-60B186AB8DD1}"/>
                </a:ext>
              </a:extLst>
            </p:cNvPr>
            <p:cNvGrpSpPr>
              <a:grpSpLocks/>
            </p:cNvGrpSpPr>
            <p:nvPr/>
          </p:nvGrpSpPr>
          <p:grpSpPr bwMode="auto">
            <a:xfrm>
              <a:off x="9429931" y="6334408"/>
              <a:ext cx="547826" cy="488926"/>
              <a:chOff x="640481" y="6334408"/>
              <a:chExt cx="547826" cy="488926"/>
            </a:xfrm>
          </p:grpSpPr>
          <p:pic>
            <p:nvPicPr>
              <p:cNvPr id="86" name="Graphique 85">
                <a:extLst>
                  <a:ext uri="{FF2B5EF4-FFF2-40B4-BE49-F238E27FC236}">
                    <a16:creationId xmlns:a16="http://schemas.microsoft.com/office/drawing/2014/main" id="{6E030CB2-EFA9-44E5-8085-5FECC4E421AF}"/>
                  </a:ext>
                </a:extLst>
              </p:cNvPr>
              <p:cNvPicPr>
                <a:picLocks noChangeAspect="1"/>
              </p:cNvPicPr>
              <p:nvPr/>
            </p:nvPicPr>
            <p:blipFill>
              <a:blip r:embed="rId12"/>
              <a:srcRect/>
              <a:stretch/>
            </p:blipFill>
            <p:spPr>
              <a:xfrm>
                <a:off x="735763" y="6334408"/>
                <a:ext cx="352543" cy="352408"/>
              </a:xfrm>
              <a:prstGeom prst="rect">
                <a:avLst/>
              </a:prstGeom>
            </p:spPr>
          </p:pic>
          <p:sp>
            <p:nvSpPr>
              <p:cNvPr id="7218" name="ZoneTexte 86">
                <a:extLst>
                  <a:ext uri="{FF2B5EF4-FFF2-40B4-BE49-F238E27FC236}">
                    <a16:creationId xmlns:a16="http://schemas.microsoft.com/office/drawing/2014/main" id="{7782B2A2-A92F-4993-AA45-B8141D5AE9EE}"/>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2" name="Connecteur droit 81">
              <a:extLst>
                <a:ext uri="{FF2B5EF4-FFF2-40B4-BE49-F238E27FC236}">
                  <a16:creationId xmlns:a16="http://schemas.microsoft.com/office/drawing/2014/main" id="{10CBA05A-9F3F-4C1C-BAE5-86E94680860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14" name="Groupe 82">
              <a:extLst>
                <a:ext uri="{FF2B5EF4-FFF2-40B4-BE49-F238E27FC236}">
                  <a16:creationId xmlns:a16="http://schemas.microsoft.com/office/drawing/2014/main" id="{73514D28-E41F-45A8-93D8-AC4D1BCB27C4}"/>
                </a:ext>
              </a:extLst>
            </p:cNvPr>
            <p:cNvGrpSpPr>
              <a:grpSpLocks/>
            </p:cNvGrpSpPr>
            <p:nvPr/>
          </p:nvGrpSpPr>
          <p:grpSpPr bwMode="auto">
            <a:xfrm>
              <a:off x="10304354" y="6342472"/>
              <a:ext cx="430938" cy="480531"/>
              <a:chOff x="5971167" y="6342472"/>
              <a:chExt cx="430938" cy="480531"/>
            </a:xfrm>
          </p:grpSpPr>
          <p:pic>
            <p:nvPicPr>
              <p:cNvPr id="84" name="Graphique 83">
                <a:extLst>
                  <a:ext uri="{FF2B5EF4-FFF2-40B4-BE49-F238E27FC236}">
                    <a16:creationId xmlns:a16="http://schemas.microsoft.com/office/drawing/2014/main" id="{3AB670C5-CA44-46BE-B639-8DF749D3737E}"/>
                  </a:ext>
                </a:extLst>
              </p:cNvPr>
              <p:cNvPicPr>
                <a:picLocks noChangeAspect="1"/>
              </p:cNvPicPr>
              <p:nvPr/>
            </p:nvPicPr>
            <p:blipFill>
              <a:blip r:embed="rId13"/>
              <a:srcRect/>
              <a:stretch/>
            </p:blipFill>
            <p:spPr>
              <a:xfrm>
                <a:off x="6008273" y="6342346"/>
                <a:ext cx="346191" cy="346058"/>
              </a:xfrm>
              <a:prstGeom prst="rect">
                <a:avLst/>
              </a:prstGeom>
            </p:spPr>
          </p:pic>
          <p:sp>
            <p:nvSpPr>
              <p:cNvPr id="7216" name="ZoneTexte 84">
                <a:extLst>
                  <a:ext uri="{FF2B5EF4-FFF2-40B4-BE49-F238E27FC236}">
                    <a16:creationId xmlns:a16="http://schemas.microsoft.com/office/drawing/2014/main" id="{DDDF38D5-94B8-494C-A4B8-3BB763EA4952}"/>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08" name="Rectangle 107">
            <a:hlinkClick r:id="rId14" action="ppaction://hlinksldjump"/>
            <a:extLst>
              <a:ext uri="{FF2B5EF4-FFF2-40B4-BE49-F238E27FC236}">
                <a16:creationId xmlns:a16="http://schemas.microsoft.com/office/drawing/2014/main" id="{3A53389A-B510-4E5C-BE36-3C0D06AD17EA}"/>
              </a:ext>
            </a:extLst>
          </p:cNvPr>
          <p:cNvSpPr/>
          <p:nvPr/>
        </p:nvSpPr>
        <p:spPr>
          <a:xfrm>
            <a:off x="6096000" y="2039938"/>
            <a:ext cx="4187825" cy="661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5" action="ppaction://hlinksldjump"/>
            <a:extLst>
              <a:ext uri="{FF2B5EF4-FFF2-40B4-BE49-F238E27FC236}">
                <a16:creationId xmlns:a16="http://schemas.microsoft.com/office/drawing/2014/main" id="{DB03B77C-E596-4810-98B0-8D6E65808254}"/>
              </a:ext>
            </a:extLst>
          </p:cNvPr>
          <p:cNvSpPr/>
          <p:nvPr/>
        </p:nvSpPr>
        <p:spPr>
          <a:xfrm>
            <a:off x="6096000" y="3282950"/>
            <a:ext cx="4187825" cy="661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6" action="ppaction://hlinksldjump"/>
            <a:extLst>
              <a:ext uri="{FF2B5EF4-FFF2-40B4-BE49-F238E27FC236}">
                <a16:creationId xmlns:a16="http://schemas.microsoft.com/office/drawing/2014/main" id="{C5360FE7-B6CB-43D6-96EB-032B31D738DC}"/>
              </a:ext>
            </a:extLst>
          </p:cNvPr>
          <p:cNvSpPr/>
          <p:nvPr/>
        </p:nvSpPr>
        <p:spPr>
          <a:xfrm>
            <a:off x="6096000" y="4510088"/>
            <a:ext cx="4187825" cy="661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198" name="Groupe 96">
            <a:extLst>
              <a:ext uri="{FF2B5EF4-FFF2-40B4-BE49-F238E27FC236}">
                <a16:creationId xmlns:a16="http://schemas.microsoft.com/office/drawing/2014/main" id="{D4890E7E-8DF8-4695-B69F-6B38DBF84ADE}"/>
              </a:ext>
            </a:extLst>
          </p:cNvPr>
          <p:cNvGrpSpPr>
            <a:grpSpLocks/>
          </p:cNvGrpSpPr>
          <p:nvPr/>
        </p:nvGrpSpPr>
        <p:grpSpPr bwMode="auto">
          <a:xfrm>
            <a:off x="6048375" y="6324600"/>
            <a:ext cx="784225" cy="496888"/>
            <a:chOff x="6767187" y="6323834"/>
            <a:chExt cx="784388" cy="497620"/>
          </a:xfrm>
        </p:grpSpPr>
        <p:pic>
          <p:nvPicPr>
            <p:cNvPr id="98" name="Graphique 97">
              <a:extLst>
                <a:ext uri="{FF2B5EF4-FFF2-40B4-BE49-F238E27FC236}">
                  <a16:creationId xmlns:a16="http://schemas.microsoft.com/office/drawing/2014/main" id="{34324646-AC4B-40E7-A9FC-2FAF62954C8C}"/>
                </a:ext>
              </a:extLst>
            </p:cNvPr>
            <p:cNvPicPr>
              <a:picLocks noChangeAspect="1"/>
            </p:cNvPicPr>
            <p:nvPr/>
          </p:nvPicPr>
          <p:blipFill>
            <a:blip r:embed="rId17"/>
            <a:stretch>
              <a:fillRect/>
            </a:stretch>
          </p:blipFill>
          <p:spPr>
            <a:xfrm>
              <a:off x="6964078" y="6323834"/>
              <a:ext cx="352498" cy="352944"/>
            </a:xfrm>
            <a:prstGeom prst="rect">
              <a:avLst/>
            </a:prstGeom>
          </p:spPr>
        </p:pic>
        <p:sp>
          <p:nvSpPr>
            <p:cNvPr id="7211" name="ZoneTexte 98">
              <a:extLst>
                <a:ext uri="{FF2B5EF4-FFF2-40B4-BE49-F238E27FC236}">
                  <a16:creationId xmlns:a16="http://schemas.microsoft.com/office/drawing/2014/main" id="{E8C562F7-EBA7-4169-B7D4-C00A694BA3F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199" name="Groupe 99">
            <a:extLst>
              <a:ext uri="{FF2B5EF4-FFF2-40B4-BE49-F238E27FC236}">
                <a16:creationId xmlns:a16="http://schemas.microsoft.com/office/drawing/2014/main" id="{E4EDFE28-DE86-4279-AEED-78E43DDBB5C5}"/>
              </a:ext>
            </a:extLst>
          </p:cNvPr>
          <p:cNvGrpSpPr>
            <a:grpSpLocks/>
          </p:cNvGrpSpPr>
          <p:nvPr/>
        </p:nvGrpSpPr>
        <p:grpSpPr bwMode="auto">
          <a:xfrm>
            <a:off x="71438" y="6324600"/>
            <a:ext cx="11553825" cy="496888"/>
            <a:chOff x="71517" y="6323834"/>
            <a:chExt cx="11554426" cy="497620"/>
          </a:xfrm>
        </p:grpSpPr>
        <p:pic>
          <p:nvPicPr>
            <p:cNvPr id="101" name="Graphique 100">
              <a:hlinkClick r:id="" action="ppaction://hlinkshowjump?jump=previousslide"/>
              <a:extLst>
                <a:ext uri="{FF2B5EF4-FFF2-40B4-BE49-F238E27FC236}">
                  <a16:creationId xmlns:a16="http://schemas.microsoft.com/office/drawing/2014/main" id="{CDE66EC0-BE5E-41FA-8151-1D2A6061CDB9}"/>
                </a:ext>
              </a:extLst>
            </p:cNvPr>
            <p:cNvPicPr>
              <a:picLocks noChangeAspect="1"/>
            </p:cNvPicPr>
            <p:nvPr/>
          </p:nvPicPr>
          <p:blipFill>
            <a:blip r:embed="rId18"/>
            <a:srcRect/>
            <a:stretch/>
          </p:blipFill>
          <p:spPr>
            <a:xfrm rot="10800000">
              <a:off x="11062351" y="6427174"/>
              <a:ext cx="281003" cy="279812"/>
            </a:xfrm>
            <a:prstGeom prst="rect">
              <a:avLst/>
            </a:prstGeom>
          </p:spPr>
        </p:pic>
        <p:pic>
          <p:nvPicPr>
            <p:cNvPr id="102" name="Graphique 101">
              <a:hlinkClick r:id="" action="ppaction://hlinkshowjump?jump=nextslide"/>
              <a:extLst>
                <a:ext uri="{FF2B5EF4-FFF2-40B4-BE49-F238E27FC236}">
                  <a16:creationId xmlns:a16="http://schemas.microsoft.com/office/drawing/2014/main" id="{009739B8-B6A4-4913-B62D-CF6BDDDB1211}"/>
                </a:ext>
              </a:extLst>
            </p:cNvPr>
            <p:cNvPicPr>
              <a:picLocks noChangeAspect="1"/>
            </p:cNvPicPr>
            <p:nvPr/>
          </p:nvPicPr>
          <p:blipFill>
            <a:blip r:embed="rId18"/>
            <a:srcRect/>
            <a:stretch/>
          </p:blipFill>
          <p:spPr>
            <a:xfrm>
              <a:off x="11344940" y="6431943"/>
              <a:ext cx="281003" cy="281402"/>
            </a:xfrm>
            <a:prstGeom prst="rect">
              <a:avLst/>
            </a:prstGeom>
          </p:spPr>
        </p:pic>
        <p:sp>
          <p:nvSpPr>
            <p:cNvPr id="103" name="Rectangle 102">
              <a:hlinkClick r:id="rId19" action="ppaction://hlinksldjump"/>
              <a:extLst>
                <a:ext uri="{FF2B5EF4-FFF2-40B4-BE49-F238E27FC236}">
                  <a16:creationId xmlns:a16="http://schemas.microsoft.com/office/drawing/2014/main" id="{88CFD5C7-FE59-4BC5-BBC5-49D260E7E18C}"/>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20" action="ppaction://hlinksldjump"/>
              <a:extLst>
                <a:ext uri="{FF2B5EF4-FFF2-40B4-BE49-F238E27FC236}">
                  <a16:creationId xmlns:a16="http://schemas.microsoft.com/office/drawing/2014/main" id="{1BB3516B-1E75-4526-81A0-5B36FD87728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21" action="ppaction://hlinksldjump"/>
              <a:extLst>
                <a:ext uri="{FF2B5EF4-FFF2-40B4-BE49-F238E27FC236}">
                  <a16:creationId xmlns:a16="http://schemas.microsoft.com/office/drawing/2014/main" id="{00A2893B-E7AA-44FE-888B-C078E32D13B8}"/>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22" action="ppaction://hlinksldjump"/>
              <a:extLst>
                <a:ext uri="{FF2B5EF4-FFF2-40B4-BE49-F238E27FC236}">
                  <a16:creationId xmlns:a16="http://schemas.microsoft.com/office/drawing/2014/main" id="{5006BC3A-921E-451E-B567-A9365ACFE6D3}"/>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23" action="ppaction://hlinksldjump"/>
              <a:extLst>
                <a:ext uri="{FF2B5EF4-FFF2-40B4-BE49-F238E27FC236}">
                  <a16:creationId xmlns:a16="http://schemas.microsoft.com/office/drawing/2014/main" id="{5C36034C-FC52-4969-9563-440302462C8C}"/>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4" action="ppaction://hlinksldjump"/>
              <a:extLst>
                <a:ext uri="{FF2B5EF4-FFF2-40B4-BE49-F238E27FC236}">
                  <a16:creationId xmlns:a16="http://schemas.microsoft.com/office/drawing/2014/main" id="{4049C042-8164-4EF2-925E-0791AC880528}"/>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5" action="ppaction://hlinksldjump"/>
              <a:extLst>
                <a:ext uri="{FF2B5EF4-FFF2-40B4-BE49-F238E27FC236}">
                  <a16:creationId xmlns:a16="http://schemas.microsoft.com/office/drawing/2014/main" id="{5FDAC66D-31D2-448B-8805-64F694986E67}"/>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6" action="ppaction://hlinksldjump"/>
              <a:extLst>
                <a:ext uri="{FF2B5EF4-FFF2-40B4-BE49-F238E27FC236}">
                  <a16:creationId xmlns:a16="http://schemas.microsoft.com/office/drawing/2014/main" id="{E1D66489-6C31-4D05-904E-CD34BD264D1D}"/>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Graphique 40">
            <a:extLst>
              <a:ext uri="{FF2B5EF4-FFF2-40B4-BE49-F238E27FC236}">
                <a16:creationId xmlns:a16="http://schemas.microsoft.com/office/drawing/2014/main" id="{AD8F52E6-24CA-447C-AEA2-9ADC7A04F963}"/>
              </a:ext>
            </a:extLst>
          </p:cNvPr>
          <p:cNvPicPr>
            <a:picLocks noChangeAspect="1"/>
          </p:cNvPicPr>
          <p:nvPr/>
        </p:nvPicPr>
        <p:blipFill rotWithShape="1">
          <a:blip r:embed="rId2"/>
          <a:srcRect r="22308" b="24953"/>
          <a:stretch/>
        </p:blipFill>
        <p:spPr>
          <a:xfrm>
            <a:off x="6162675" y="465138"/>
            <a:ext cx="6029325" cy="5822950"/>
          </a:xfrm>
          <a:prstGeom prst="rect">
            <a:avLst/>
          </a:prstGeom>
        </p:spPr>
      </p:pic>
      <p:pic>
        <p:nvPicPr>
          <p:cNvPr id="8195" name="Image 20">
            <a:extLst>
              <a:ext uri="{FF2B5EF4-FFF2-40B4-BE49-F238E27FC236}">
                <a16:creationId xmlns:a16="http://schemas.microsoft.com/office/drawing/2014/main" id="{C77046A6-BD06-4F25-9B6A-7A6E1A846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579" t="330" r="31161"/>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bject 9">
            <a:extLst>
              <a:ext uri="{FF2B5EF4-FFF2-40B4-BE49-F238E27FC236}">
                <a16:creationId xmlns:a16="http://schemas.microsoft.com/office/drawing/2014/main" id="{54B7B6CD-9EB1-4AF0-B9F6-FD694C53A9A5}"/>
              </a:ext>
            </a:extLst>
          </p:cNvPr>
          <p:cNvSpPr txBox="1"/>
          <p:nvPr/>
        </p:nvSpPr>
        <p:spPr>
          <a:xfrm>
            <a:off x="6586538" y="957263"/>
            <a:ext cx="5064125" cy="4116387"/>
          </a:xfrm>
          <a:prstGeom prst="rect">
            <a:avLst/>
          </a:prstGeom>
        </p:spPr>
        <p:txBody>
          <a:bodyPr lIns="0" tIns="37465"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625"/>
              </a:spcBef>
            </a:pPr>
            <a:r>
              <a:rPr lang="fr-FR" altLang="fr-FR" sz="900" b="1">
                <a:solidFill>
                  <a:srgbClr val="394348"/>
                </a:solidFill>
                <a:latin typeface="Arial" panose="020B0604020202020204" pitchFamily="34" charset="0"/>
                <a:cs typeface="Arial" panose="020B0604020202020204" pitchFamily="34" charset="0"/>
              </a:rPr>
              <a:t>Améliorer son confort</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Habitations et locaux mieux isolés et plus sains</a:t>
            </a:r>
          </a:p>
          <a:p>
            <a:pPr eaLnBrk="1" hangingPunct="1">
              <a:spcBef>
                <a:spcPts val="200"/>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Conduite du véhicule plus agréable et protection de l’environnement (qualité de l’air) </a:t>
            </a:r>
          </a:p>
          <a:p>
            <a:pPr eaLnBrk="1" hangingPunct="1">
              <a:spcBef>
                <a:spcPts val="200"/>
              </a:spcBef>
              <a:buClr>
                <a:srgbClr val="3FC235"/>
              </a:buClr>
              <a:buFontTx/>
              <a:buChar char="•"/>
            </a:pPr>
            <a:endParaRPr lang="fr-FR" altLang="fr-FR" sz="900">
              <a:solidFill>
                <a:srgbClr val="394348"/>
              </a:solidFill>
              <a:latin typeface="Arial" panose="020B0604020202020204" pitchFamily="34" charset="0"/>
              <a:cs typeface="Arial" panose="020B0604020202020204" pitchFamily="34" charset="0"/>
            </a:endParaRPr>
          </a:p>
          <a:p>
            <a:pPr eaLnBrk="1" hangingPunct="1">
              <a:spcBef>
                <a:spcPts val="200"/>
              </a:spcBef>
              <a:buClr>
                <a:srgbClr val="3FC235"/>
              </a:buClr>
            </a:pPr>
            <a:r>
              <a:rPr lang="fr-FR" altLang="fr-FR" sz="900" b="1">
                <a:solidFill>
                  <a:srgbClr val="394348"/>
                </a:solidFill>
                <a:latin typeface="Arial" panose="020B0604020202020204" pitchFamily="34" charset="0"/>
                <a:cs typeface="Arial" panose="020B0604020202020204" pitchFamily="34" charset="0"/>
              </a:rPr>
              <a:t>Réaliser des économies</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Économie d’énergie dans son logement</a:t>
            </a:r>
          </a:p>
          <a:p>
            <a:pPr eaLnBrk="1" hangingPunct="1">
              <a:spcBef>
                <a:spcPts val="200"/>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Économie de carburant avec l’usage d’un  véhicule électrique ou peu polluant</a:t>
            </a:r>
          </a:p>
          <a:p>
            <a:pPr eaLnBrk="1" hangingPunct="1">
              <a:spcBef>
                <a:spcPts val="200"/>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Production d’une énergie moins coûteuse et  renouvelable</a:t>
            </a:r>
          </a:p>
          <a:p>
            <a:pPr eaLnBrk="1" hangingPunct="1">
              <a:spcBef>
                <a:spcPts val="200"/>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Soutien des pouvoirs publics (primes, aides, …) et fiscalité avantageuse</a:t>
            </a:r>
          </a:p>
          <a:p>
            <a:pPr eaLnBrk="1" hangingPunct="1">
              <a:spcBef>
                <a:spcPts val="200"/>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Coût de l’inaction plus cher que celui de la transition (coûts liés aux impacts de  la pollution, impacts  sur la santé, impact des catastrophes naturelles, …)</a:t>
            </a:r>
          </a:p>
          <a:p>
            <a:pPr eaLnBrk="1" hangingPunct="1">
              <a:spcBef>
                <a:spcPts val="200"/>
              </a:spcBef>
              <a:buClr>
                <a:srgbClr val="3FC235"/>
              </a:buClr>
            </a:pPr>
            <a:endParaRPr lang="fr-FR" altLang="fr-FR" sz="900">
              <a:solidFill>
                <a:srgbClr val="394348"/>
              </a:solidFill>
              <a:latin typeface="Arial" panose="020B0604020202020204" pitchFamily="34" charset="0"/>
              <a:cs typeface="Arial" panose="020B0604020202020204" pitchFamily="34" charset="0"/>
            </a:endParaRPr>
          </a:p>
          <a:p>
            <a:pPr eaLnBrk="1" hangingPunct="1">
              <a:spcBef>
                <a:spcPts val="625"/>
              </a:spcBef>
            </a:pPr>
            <a:r>
              <a:rPr lang="fr-FR" altLang="fr-FR" sz="900" b="1">
                <a:solidFill>
                  <a:srgbClr val="394348"/>
                </a:solidFill>
                <a:latin typeface="Arial" panose="020B0604020202020204" pitchFamily="34" charset="0"/>
                <a:cs typeface="Arial" panose="020B0604020202020204" pitchFamily="34" charset="0"/>
              </a:rPr>
              <a:t>Pérenniser la valeur de son patrimoine</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Augmentation de la valeur de son bien grâce à la rénovation énergétique</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Epargne au travers d’investissements responsables et durables</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Transmission aux générations futures</a:t>
            </a:r>
          </a:p>
          <a:p>
            <a:pPr eaLnBrk="1" hangingPunct="1">
              <a:spcBef>
                <a:spcPts val="163"/>
              </a:spcBef>
              <a:buClr>
                <a:srgbClr val="3FC235"/>
              </a:buClr>
              <a:buFontTx/>
              <a:buChar char="•"/>
            </a:pPr>
            <a:endParaRPr lang="fr-FR" altLang="fr-FR" sz="900">
              <a:solidFill>
                <a:srgbClr val="394348"/>
              </a:solidFill>
              <a:latin typeface="Arial" panose="020B0604020202020204" pitchFamily="34" charset="0"/>
              <a:cs typeface="Arial" panose="020B0604020202020204" pitchFamily="34" charset="0"/>
            </a:endParaRPr>
          </a:p>
          <a:p>
            <a:pPr eaLnBrk="1" hangingPunct="1">
              <a:spcBef>
                <a:spcPts val="163"/>
              </a:spcBef>
              <a:buClr>
                <a:srgbClr val="3FC235"/>
              </a:buClr>
            </a:pPr>
            <a:r>
              <a:rPr lang="fr-FR" altLang="fr-FR" sz="900" b="1">
                <a:solidFill>
                  <a:srgbClr val="394348"/>
                </a:solidFill>
                <a:latin typeface="Arial" panose="020B0604020202020204" pitchFamily="34" charset="0"/>
                <a:cs typeface="Arial" panose="020B0604020202020204" pitchFamily="34" charset="0"/>
              </a:rPr>
              <a:t>Participer au développement de son territoire</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Emergence de nouvelles filières, créatrices d’emploi et de dynamique territoriale (de nouveaux métiers  apparaissent et d’autres évoluent)</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Impact sur le développement des territoires</a:t>
            </a:r>
          </a:p>
          <a:p>
            <a:pPr eaLnBrk="1" hangingPunct="1">
              <a:spcBef>
                <a:spcPts val="163"/>
              </a:spcBef>
              <a:buClr>
                <a:srgbClr val="3FC235"/>
              </a:buClr>
              <a:buFontTx/>
              <a:buChar char="•"/>
            </a:pPr>
            <a:endParaRPr lang="fr-FR" altLang="fr-FR" sz="900" b="1">
              <a:solidFill>
                <a:srgbClr val="394348"/>
              </a:solidFill>
              <a:latin typeface="Arial" panose="020B0604020202020204" pitchFamily="34" charset="0"/>
              <a:cs typeface="Arial" panose="020B0604020202020204" pitchFamily="34" charset="0"/>
            </a:endParaRPr>
          </a:p>
          <a:p>
            <a:pPr eaLnBrk="1" hangingPunct="1">
              <a:spcBef>
                <a:spcPts val="163"/>
              </a:spcBef>
              <a:buClr>
                <a:srgbClr val="3FC235"/>
              </a:buClr>
            </a:pPr>
            <a:r>
              <a:rPr lang="fr-FR" altLang="fr-FR" sz="900" b="1">
                <a:solidFill>
                  <a:srgbClr val="394348"/>
                </a:solidFill>
                <a:latin typeface="Arial" panose="020B0604020202020204" pitchFamily="34" charset="0"/>
                <a:cs typeface="Arial" panose="020B0604020202020204" pitchFamily="34" charset="0"/>
              </a:rPr>
              <a:t>Véhiculer une image positive</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Être en phase avec ses convictions</a:t>
            </a:r>
          </a:p>
          <a:p>
            <a:pPr eaLnBrk="1" hangingPunct="1">
              <a:spcBef>
                <a:spcPts val="163"/>
              </a:spcBef>
              <a:buClr>
                <a:srgbClr val="77BF32"/>
              </a:buClr>
              <a:buFont typeface="Wingdings" panose="05000000000000000000" pitchFamily="2" charset="2"/>
              <a:buChar char="§"/>
            </a:pPr>
            <a:r>
              <a:rPr lang="fr-FR" altLang="fr-FR" sz="900">
                <a:solidFill>
                  <a:srgbClr val="394348"/>
                </a:solidFill>
                <a:latin typeface="Arial" panose="020B0604020202020204" pitchFamily="34" charset="0"/>
                <a:cs typeface="Arial" panose="020B0604020202020204" pitchFamily="34" charset="0"/>
              </a:rPr>
              <a:t>Agir pour la planète à son échelle</a:t>
            </a:r>
          </a:p>
        </p:txBody>
      </p:sp>
      <p:grpSp>
        <p:nvGrpSpPr>
          <p:cNvPr id="8197" name="Groupe 34">
            <a:extLst>
              <a:ext uri="{FF2B5EF4-FFF2-40B4-BE49-F238E27FC236}">
                <a16:creationId xmlns:a16="http://schemas.microsoft.com/office/drawing/2014/main" id="{547FB726-F29B-45CC-8568-B0C323AD4604}"/>
              </a:ext>
            </a:extLst>
          </p:cNvPr>
          <p:cNvGrpSpPr>
            <a:grpSpLocks/>
          </p:cNvGrpSpPr>
          <p:nvPr/>
        </p:nvGrpSpPr>
        <p:grpSpPr bwMode="auto">
          <a:xfrm>
            <a:off x="3081338" y="339725"/>
            <a:ext cx="3465512" cy="617538"/>
            <a:chOff x="854816" y="493070"/>
            <a:chExt cx="4479546" cy="617273"/>
          </a:xfrm>
        </p:grpSpPr>
        <p:sp>
          <p:nvSpPr>
            <p:cNvPr id="36" name="Rectangle 35">
              <a:extLst>
                <a:ext uri="{FF2B5EF4-FFF2-40B4-BE49-F238E27FC236}">
                  <a16:creationId xmlns:a16="http://schemas.microsoft.com/office/drawing/2014/main" id="{DA717477-7472-405D-869A-B16165A5280C}"/>
                </a:ext>
              </a:extLst>
            </p:cNvPr>
            <p:cNvSpPr/>
            <p:nvPr/>
          </p:nvSpPr>
          <p:spPr>
            <a:xfrm>
              <a:off x="854816" y="493070"/>
              <a:ext cx="2562965"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7" name="Rectangle 36">
              <a:extLst>
                <a:ext uri="{FF2B5EF4-FFF2-40B4-BE49-F238E27FC236}">
                  <a16:creationId xmlns:a16="http://schemas.microsoft.com/office/drawing/2014/main" id="{879E5DDA-92A9-4973-84A5-1F331E0EA593}"/>
                </a:ext>
              </a:extLst>
            </p:cNvPr>
            <p:cNvSpPr/>
            <p:nvPr/>
          </p:nvSpPr>
          <p:spPr>
            <a:xfrm>
              <a:off x="854816" y="493070"/>
              <a:ext cx="4479546" cy="522064"/>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400" b="1" i="1" dirty="0">
                  <a:solidFill>
                    <a:schemeClr val="bg1"/>
                  </a:solidFill>
                  <a:latin typeface="Arial" panose="020B0604020202020204" pitchFamily="34" charset="0"/>
                  <a:cs typeface="Arial" panose="020B0604020202020204" pitchFamily="34" charset="0"/>
                </a:rPr>
                <a:t>« Bon » </a:t>
              </a:r>
              <a:r>
                <a:rPr lang="fr-FR" sz="2400" b="1" i="1" dirty="0">
                  <a:solidFill>
                    <a:srgbClr val="77BF32"/>
                  </a:solidFill>
                  <a:latin typeface="Arial" panose="020B0604020202020204" pitchFamily="34" charset="0"/>
                  <a:cs typeface="Arial" panose="020B0604020202020204" pitchFamily="34" charset="0"/>
                </a:rPr>
                <a:t>pour le client</a:t>
              </a:r>
            </a:p>
          </p:txBody>
        </p:sp>
      </p:grpSp>
      <p:grpSp>
        <p:nvGrpSpPr>
          <p:cNvPr id="8198" name="Groupe 1">
            <a:extLst>
              <a:ext uri="{FF2B5EF4-FFF2-40B4-BE49-F238E27FC236}">
                <a16:creationId xmlns:a16="http://schemas.microsoft.com/office/drawing/2014/main" id="{37A5AF2B-B45A-4DB5-9A42-ED0F3A02AE6A}"/>
              </a:ext>
            </a:extLst>
          </p:cNvPr>
          <p:cNvGrpSpPr>
            <a:grpSpLocks/>
          </p:cNvGrpSpPr>
          <p:nvPr/>
        </p:nvGrpSpPr>
        <p:grpSpPr bwMode="auto">
          <a:xfrm>
            <a:off x="6586538" y="5287963"/>
            <a:ext cx="4303712" cy="701675"/>
            <a:chOff x="6585869" y="5288145"/>
            <a:chExt cx="4303901" cy="702046"/>
          </a:xfrm>
        </p:grpSpPr>
        <p:sp>
          <p:nvSpPr>
            <p:cNvPr id="3" name="ZoneTexte 2">
              <a:extLst>
                <a:ext uri="{FF2B5EF4-FFF2-40B4-BE49-F238E27FC236}">
                  <a16:creationId xmlns:a16="http://schemas.microsoft.com/office/drawing/2014/main" id="{9792928B-6F2E-4AD1-BB17-83A505523A6D}"/>
                </a:ext>
              </a:extLst>
            </p:cNvPr>
            <p:cNvSpPr txBox="1"/>
            <p:nvPr/>
          </p:nvSpPr>
          <p:spPr>
            <a:xfrm>
              <a:off x="6596981" y="5331030"/>
              <a:ext cx="4292789" cy="522564"/>
            </a:xfrm>
            <a:prstGeom prst="rect">
              <a:avLst/>
            </a:prstGeom>
            <a:noFill/>
            <a:ln>
              <a:noFill/>
            </a:ln>
          </p:spPr>
          <p:txBody>
            <a:bodyPr>
              <a:spAutoFit/>
            </a:bodyPr>
            <a:lstStyle/>
            <a:p>
              <a:pPr eaLnBrk="1" fontAlgn="auto" hangingPunct="1">
                <a:spcBef>
                  <a:spcPts val="0"/>
                </a:spcBef>
                <a:spcAft>
                  <a:spcPts val="0"/>
                </a:spcAft>
                <a:defRPr/>
              </a:pPr>
              <a:r>
                <a:rPr lang="fr-FR" sz="1400" b="1" i="1" spc="30" dirty="0">
                  <a:solidFill>
                    <a:srgbClr val="394348"/>
                  </a:solidFill>
                  <a:latin typeface="Arial" panose="020B0604020202020204" pitchFamily="34" charset="0"/>
                  <a:cs typeface="Arial" panose="020B0604020202020204" pitchFamily="34" charset="0"/>
                </a:rPr>
                <a:t>C’est</a:t>
              </a:r>
              <a:r>
                <a:rPr lang="fr-FR" sz="1400" b="1" i="1" spc="-20" dirty="0">
                  <a:solidFill>
                    <a:srgbClr val="394348"/>
                  </a:solidFill>
                  <a:latin typeface="Arial" panose="020B0604020202020204" pitchFamily="34" charset="0"/>
                  <a:cs typeface="Arial" panose="020B0604020202020204" pitchFamily="34" charset="0"/>
                </a:rPr>
                <a:t> </a:t>
              </a:r>
              <a:r>
                <a:rPr lang="fr-FR" sz="1400" b="1" i="1" spc="55" dirty="0">
                  <a:solidFill>
                    <a:srgbClr val="394348"/>
                  </a:solidFill>
                  <a:latin typeface="Arial" panose="020B0604020202020204" pitchFamily="34" charset="0"/>
                  <a:cs typeface="Arial" panose="020B0604020202020204" pitchFamily="34" charset="0"/>
                </a:rPr>
                <a:t>le</a:t>
              </a:r>
              <a:r>
                <a:rPr lang="fr-FR" sz="1400" b="1" i="1" spc="-15" dirty="0">
                  <a:solidFill>
                    <a:srgbClr val="394348"/>
                  </a:solidFill>
                  <a:latin typeface="Arial" panose="020B0604020202020204" pitchFamily="34" charset="0"/>
                  <a:cs typeface="Arial" panose="020B0604020202020204" pitchFamily="34" charset="0"/>
                </a:rPr>
                <a:t> </a:t>
              </a:r>
              <a:r>
                <a:rPr lang="fr-FR" sz="1400" b="1" i="1" spc="55" dirty="0">
                  <a:solidFill>
                    <a:srgbClr val="394348"/>
                  </a:solidFill>
                  <a:latin typeface="Arial" panose="020B0604020202020204" pitchFamily="34" charset="0"/>
                  <a:cs typeface="Arial" panose="020B0604020202020204" pitchFamily="34" charset="0"/>
                </a:rPr>
                <a:t>bon</a:t>
              </a:r>
              <a:r>
                <a:rPr lang="fr-FR" sz="1400" b="1" i="1" spc="-15" dirty="0">
                  <a:solidFill>
                    <a:srgbClr val="394348"/>
                  </a:solidFill>
                  <a:latin typeface="Arial" panose="020B0604020202020204" pitchFamily="34" charset="0"/>
                  <a:cs typeface="Arial" panose="020B0604020202020204" pitchFamily="34" charset="0"/>
                </a:rPr>
                <a:t> </a:t>
              </a:r>
              <a:r>
                <a:rPr lang="fr-FR" sz="1400" b="1" i="1" spc="45" dirty="0">
                  <a:solidFill>
                    <a:srgbClr val="394348"/>
                  </a:solidFill>
                  <a:latin typeface="Arial" panose="020B0604020202020204" pitchFamily="34" charset="0"/>
                  <a:cs typeface="Arial" panose="020B0604020202020204" pitchFamily="34" charset="0"/>
                </a:rPr>
                <a:t>moment</a:t>
              </a:r>
              <a:r>
                <a:rPr lang="fr-FR" sz="1400" b="1" i="1" spc="-15" dirty="0">
                  <a:solidFill>
                    <a:srgbClr val="394348"/>
                  </a:solidFill>
                  <a:latin typeface="Arial" panose="020B0604020202020204" pitchFamily="34" charset="0"/>
                  <a:cs typeface="Arial" panose="020B0604020202020204" pitchFamily="34" charset="0"/>
                </a:rPr>
                <a:t> </a:t>
              </a:r>
              <a:r>
                <a:rPr lang="fr-FR" sz="1400" b="1" i="1" spc="50" dirty="0">
                  <a:solidFill>
                    <a:srgbClr val="394348"/>
                  </a:solidFill>
                  <a:latin typeface="Arial" panose="020B0604020202020204" pitchFamily="34" charset="0"/>
                  <a:cs typeface="Arial" panose="020B0604020202020204" pitchFamily="34" charset="0"/>
                </a:rPr>
                <a:t>pour</a:t>
              </a:r>
              <a:r>
                <a:rPr lang="fr-FR" sz="1400" b="1" i="1" spc="-20" dirty="0">
                  <a:solidFill>
                    <a:srgbClr val="394348"/>
                  </a:solidFill>
                  <a:latin typeface="Arial" panose="020B0604020202020204" pitchFamily="34" charset="0"/>
                  <a:cs typeface="Arial" panose="020B0604020202020204" pitchFamily="34" charset="0"/>
                </a:rPr>
                <a:t> </a:t>
              </a:r>
              <a:r>
                <a:rPr lang="fr-FR" sz="1400" b="1" i="1" spc="45" dirty="0">
                  <a:solidFill>
                    <a:srgbClr val="394348"/>
                  </a:solidFill>
                  <a:latin typeface="Arial" panose="020B0604020202020204" pitchFamily="34" charset="0"/>
                  <a:cs typeface="Arial" panose="020B0604020202020204" pitchFamily="34" charset="0"/>
                </a:rPr>
                <a:t>accompagner </a:t>
              </a:r>
              <a:r>
                <a:rPr lang="fr-FR" sz="1400" b="1" i="1" spc="-254" dirty="0">
                  <a:solidFill>
                    <a:srgbClr val="394348"/>
                  </a:solidFill>
                  <a:latin typeface="Arial" panose="020B0604020202020204" pitchFamily="34" charset="0"/>
                  <a:cs typeface="Arial" panose="020B0604020202020204" pitchFamily="34" charset="0"/>
                </a:rPr>
                <a:t> </a:t>
              </a:r>
              <a:r>
                <a:rPr lang="fr-FR" sz="1400" b="1" i="1" spc="65" dirty="0">
                  <a:solidFill>
                    <a:srgbClr val="394348"/>
                  </a:solidFill>
                  <a:latin typeface="Arial" panose="020B0604020202020204" pitchFamily="34" charset="0"/>
                  <a:cs typeface="Arial" panose="020B0604020202020204" pitchFamily="34" charset="0"/>
                </a:rPr>
                <a:t>nos</a:t>
              </a:r>
              <a:r>
                <a:rPr lang="fr-FR" sz="1400" b="1" i="1" spc="-15" dirty="0">
                  <a:solidFill>
                    <a:srgbClr val="394348"/>
                  </a:solidFill>
                  <a:latin typeface="Arial" panose="020B0604020202020204" pitchFamily="34" charset="0"/>
                  <a:cs typeface="Arial" panose="020B0604020202020204" pitchFamily="34" charset="0"/>
                </a:rPr>
                <a:t> </a:t>
              </a:r>
              <a:r>
                <a:rPr lang="fr-FR" sz="1400" b="1" i="1" spc="50" dirty="0">
                  <a:solidFill>
                    <a:srgbClr val="394348"/>
                  </a:solidFill>
                  <a:latin typeface="Arial" panose="020B0604020202020204" pitchFamily="34" charset="0"/>
                  <a:cs typeface="Arial" panose="020B0604020202020204" pitchFamily="34" charset="0"/>
                </a:rPr>
                <a:t>clients</a:t>
              </a:r>
              <a:r>
                <a:rPr lang="fr-FR" sz="1400" b="1" i="1" spc="-10" dirty="0">
                  <a:solidFill>
                    <a:srgbClr val="394348"/>
                  </a:solidFill>
                  <a:latin typeface="Arial" panose="020B0604020202020204" pitchFamily="34" charset="0"/>
                  <a:cs typeface="Arial" panose="020B0604020202020204" pitchFamily="34" charset="0"/>
                </a:rPr>
                <a:t> </a:t>
              </a:r>
              <a:r>
                <a:rPr lang="fr-FR" sz="1400" b="1" i="1" spc="65" dirty="0">
                  <a:solidFill>
                    <a:srgbClr val="394348"/>
                  </a:solidFill>
                  <a:latin typeface="Arial" panose="020B0604020202020204" pitchFamily="34" charset="0"/>
                  <a:cs typeface="Arial" panose="020B0604020202020204" pitchFamily="34" charset="0"/>
                </a:rPr>
                <a:t>dans</a:t>
              </a:r>
              <a:r>
                <a:rPr lang="fr-FR" sz="1400" b="1" i="1" spc="-10" dirty="0">
                  <a:solidFill>
                    <a:srgbClr val="394348"/>
                  </a:solidFill>
                  <a:latin typeface="Arial" panose="020B0604020202020204" pitchFamily="34" charset="0"/>
                  <a:cs typeface="Arial" panose="020B0604020202020204" pitchFamily="34" charset="0"/>
                </a:rPr>
                <a:t> </a:t>
              </a:r>
              <a:r>
                <a:rPr lang="fr-FR" sz="1400" b="1" i="1" spc="50" dirty="0">
                  <a:solidFill>
                    <a:srgbClr val="394348"/>
                  </a:solidFill>
                  <a:latin typeface="Arial" panose="020B0604020202020204" pitchFamily="34" charset="0"/>
                  <a:cs typeface="Arial" panose="020B0604020202020204" pitchFamily="34" charset="0"/>
                </a:rPr>
                <a:t>leurs</a:t>
              </a:r>
              <a:r>
                <a:rPr lang="fr-FR" sz="1400" b="1" i="1" spc="-10" dirty="0">
                  <a:solidFill>
                    <a:srgbClr val="394348"/>
                  </a:solidFill>
                  <a:latin typeface="Arial" panose="020B0604020202020204" pitchFamily="34" charset="0"/>
                  <a:cs typeface="Arial" panose="020B0604020202020204" pitchFamily="34" charset="0"/>
                </a:rPr>
                <a:t> </a:t>
              </a:r>
              <a:r>
                <a:rPr lang="fr-FR" sz="1400" b="1" i="1" spc="45" dirty="0">
                  <a:solidFill>
                    <a:srgbClr val="394348"/>
                  </a:solidFill>
                  <a:latin typeface="Arial" panose="020B0604020202020204" pitchFamily="34" charset="0"/>
                  <a:cs typeface="Arial" panose="020B0604020202020204" pitchFamily="34" charset="0"/>
                </a:rPr>
                <a:t>projets</a:t>
              </a:r>
              <a:r>
                <a:rPr lang="fr-FR" sz="1400" b="1" i="1" spc="-10" dirty="0">
                  <a:solidFill>
                    <a:srgbClr val="394348"/>
                  </a:solidFill>
                  <a:latin typeface="Arial" panose="020B0604020202020204" pitchFamily="34" charset="0"/>
                  <a:cs typeface="Arial" panose="020B0604020202020204" pitchFamily="34" charset="0"/>
                </a:rPr>
                <a:t> </a:t>
              </a:r>
              <a:r>
                <a:rPr lang="fr-FR" sz="1400" b="1" i="1" spc="25" dirty="0">
                  <a:solidFill>
                    <a:srgbClr val="77BF32"/>
                  </a:solidFill>
                  <a:latin typeface="Arial" panose="020B0604020202020204" pitchFamily="34" charset="0"/>
                  <a:cs typeface="Arial" panose="020B0604020202020204" pitchFamily="34" charset="0"/>
                </a:rPr>
                <a:t>Green</a:t>
              </a:r>
              <a:r>
                <a:rPr lang="fr-FR" sz="1400" b="1" i="1" spc="-10" dirty="0">
                  <a:solidFill>
                    <a:srgbClr val="77BF32"/>
                  </a:solidFill>
                  <a:latin typeface="Arial" panose="020B0604020202020204" pitchFamily="34" charset="0"/>
                  <a:cs typeface="Arial" panose="020B0604020202020204" pitchFamily="34" charset="0"/>
                </a:rPr>
                <a:t> </a:t>
              </a:r>
              <a:r>
                <a:rPr lang="fr-FR" sz="1400" b="1" i="1" spc="-105" dirty="0">
                  <a:solidFill>
                    <a:srgbClr val="77BF32"/>
                  </a:solidFill>
                  <a:latin typeface="Arial" panose="020B0604020202020204" pitchFamily="34" charset="0"/>
                  <a:cs typeface="Arial" panose="020B0604020202020204" pitchFamily="34" charset="0"/>
                </a:rPr>
                <a:t>!</a:t>
              </a:r>
              <a:endParaRPr lang="fr-FR" sz="1400" dirty="0">
                <a:solidFill>
                  <a:srgbClr val="77BF32"/>
                </a:solidFill>
                <a:latin typeface="+mn-lt"/>
              </a:endParaRPr>
            </a:p>
          </p:txBody>
        </p:sp>
        <p:sp>
          <p:nvSpPr>
            <p:cNvPr id="133" name="Forme libre 132">
              <a:extLst>
                <a:ext uri="{FF2B5EF4-FFF2-40B4-BE49-F238E27FC236}">
                  <a16:creationId xmlns:a16="http://schemas.microsoft.com/office/drawing/2014/main" id="{CF2E5047-96FE-4D85-B521-8D0C196A330D}"/>
                </a:ext>
              </a:extLst>
            </p:cNvPr>
            <p:cNvSpPr/>
            <p:nvPr/>
          </p:nvSpPr>
          <p:spPr>
            <a:xfrm>
              <a:off x="6585869" y="5288145"/>
              <a:ext cx="4199121" cy="702046"/>
            </a:xfrm>
            <a:custGeom>
              <a:avLst/>
              <a:gdLst>
                <a:gd name="connsiteX0" fmla="*/ 0 w 4292541"/>
                <a:gd name="connsiteY0" fmla="*/ 0 h 663498"/>
                <a:gd name="connsiteX1" fmla="*/ 4292541 w 4292541"/>
                <a:gd name="connsiteY1" fmla="*/ 0 h 663498"/>
                <a:gd name="connsiteX2" fmla="*/ 4292541 w 4292541"/>
                <a:gd name="connsiteY2" fmla="*/ 584775 h 663498"/>
                <a:gd name="connsiteX3" fmla="*/ 2668663 w 4292541"/>
                <a:gd name="connsiteY3" fmla="*/ 584775 h 663498"/>
                <a:gd name="connsiteX4" fmla="*/ 2668663 w 4292541"/>
                <a:gd name="connsiteY4" fmla="*/ 663498 h 663498"/>
                <a:gd name="connsiteX5" fmla="*/ 0 w 4292541"/>
                <a:gd name="connsiteY5" fmla="*/ 663498 h 663498"/>
                <a:gd name="connsiteX6" fmla="*/ 0 w 4292541"/>
                <a:gd name="connsiteY6" fmla="*/ 584775 h 663498"/>
                <a:gd name="connsiteX7" fmla="*/ 0 w 4292541"/>
                <a:gd name="connsiteY7" fmla="*/ 78723 h 66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2541" h="663498">
                  <a:moveTo>
                    <a:pt x="0" y="0"/>
                  </a:moveTo>
                  <a:lnTo>
                    <a:pt x="4292541" y="0"/>
                  </a:lnTo>
                  <a:lnTo>
                    <a:pt x="4292541" y="584775"/>
                  </a:lnTo>
                  <a:lnTo>
                    <a:pt x="2668663" y="584775"/>
                  </a:lnTo>
                  <a:lnTo>
                    <a:pt x="2668663" y="663498"/>
                  </a:lnTo>
                  <a:lnTo>
                    <a:pt x="0" y="663498"/>
                  </a:lnTo>
                  <a:lnTo>
                    <a:pt x="0" y="584775"/>
                  </a:lnTo>
                  <a:lnTo>
                    <a:pt x="0" y="78723"/>
                  </a:lnTo>
                  <a:close/>
                </a:path>
              </a:pathLst>
            </a:custGeom>
            <a:noFill/>
            <a:ln>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44" name="Rectangle 43">
            <a:extLst>
              <a:ext uri="{FF2B5EF4-FFF2-40B4-BE49-F238E27FC236}">
                <a16:creationId xmlns:a16="http://schemas.microsoft.com/office/drawing/2014/main" id="{9ECDC980-D991-44E7-A316-2531B104531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5" name="Rectangle 44">
            <a:extLst>
              <a:ext uri="{FF2B5EF4-FFF2-40B4-BE49-F238E27FC236}">
                <a16:creationId xmlns:a16="http://schemas.microsoft.com/office/drawing/2014/main" id="{CDF81379-89DC-41BE-BC34-EF4D16E08FD0}"/>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8201" name="Groupe 45">
            <a:extLst>
              <a:ext uri="{FF2B5EF4-FFF2-40B4-BE49-F238E27FC236}">
                <a16:creationId xmlns:a16="http://schemas.microsoft.com/office/drawing/2014/main" id="{5D9DD292-2C2C-4F78-87F0-CA67A9ADA626}"/>
              </a:ext>
            </a:extLst>
          </p:cNvPr>
          <p:cNvGrpSpPr>
            <a:grpSpLocks/>
          </p:cNvGrpSpPr>
          <p:nvPr/>
        </p:nvGrpSpPr>
        <p:grpSpPr bwMode="auto">
          <a:xfrm>
            <a:off x="3365500" y="6388100"/>
            <a:ext cx="1455738" cy="369888"/>
            <a:chOff x="1359715" y="6382212"/>
            <a:chExt cx="1456486" cy="369799"/>
          </a:xfrm>
        </p:grpSpPr>
        <p:sp>
          <p:nvSpPr>
            <p:cNvPr id="8243" name="ZoneTexte 46">
              <a:extLst>
                <a:ext uri="{FF2B5EF4-FFF2-40B4-BE49-F238E27FC236}">
                  <a16:creationId xmlns:a16="http://schemas.microsoft.com/office/drawing/2014/main" id="{104A909B-6B42-4366-AB0C-095CE45DF754}"/>
                </a:ext>
              </a:extLst>
            </p:cNvPr>
            <p:cNvSpPr txBox="1">
              <a:spLocks noChangeArrowheads="1"/>
            </p:cNvSpPr>
            <p:nvPr/>
          </p:nvSpPr>
          <p:spPr bwMode="auto">
            <a:xfrm>
              <a:off x="1913667" y="6382212"/>
              <a:ext cx="902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Pourquoi encourager</a:t>
              </a:r>
            </a:p>
            <a:p>
              <a:pPr eaLnBrk="1" hangingPunct="1"/>
              <a:r>
                <a:rPr lang="fr-FR" altLang="fr-FR" sz="600">
                  <a:solidFill>
                    <a:schemeClr val="bg1"/>
                  </a:solidFill>
                  <a:latin typeface="Arial" panose="020B0604020202020204" pitchFamily="34" charset="0"/>
                  <a:cs typeface="Arial" panose="020B0604020202020204" pitchFamily="34" charset="0"/>
                </a:rPr>
                <a:t>les projets </a:t>
              </a:r>
              <a:r>
                <a:rPr lang="fr-FR" altLang="fr-FR" sz="600">
                  <a:solidFill>
                    <a:srgbClr val="77BF32"/>
                  </a:solidFill>
                  <a:latin typeface="Arial" panose="020B0604020202020204" pitchFamily="34" charset="0"/>
                  <a:cs typeface="Arial" panose="020B0604020202020204" pitchFamily="34" charset="0"/>
                </a:rPr>
                <a:t>Green</a:t>
              </a:r>
            </a:p>
            <a:p>
              <a:pPr eaLnBrk="1" hangingPunct="1"/>
              <a:r>
                <a:rPr lang="fr-FR" altLang="fr-FR" sz="600">
                  <a:solidFill>
                    <a:schemeClr val="bg1"/>
                  </a:solidFill>
                  <a:latin typeface="Arial" panose="020B0604020202020204" pitchFamily="34" charset="0"/>
                  <a:cs typeface="Arial" panose="020B0604020202020204" pitchFamily="34" charset="0"/>
                </a:rPr>
                <a:t>de nos clients ?</a:t>
              </a:r>
            </a:p>
          </p:txBody>
        </p:sp>
        <p:sp>
          <p:nvSpPr>
            <p:cNvPr id="48" name="Rectangle 47">
              <a:extLst>
                <a:ext uri="{FF2B5EF4-FFF2-40B4-BE49-F238E27FC236}">
                  <a16:creationId xmlns:a16="http://schemas.microsoft.com/office/drawing/2014/main" id="{610D2A09-4898-47C2-ACB3-55ED108EEA8C}"/>
                </a:ext>
              </a:extLst>
            </p:cNvPr>
            <p:cNvSpPr/>
            <p:nvPr/>
          </p:nvSpPr>
          <p:spPr>
            <a:xfrm>
              <a:off x="1359715" y="6382212"/>
              <a:ext cx="560676" cy="369799"/>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01.</a:t>
              </a:r>
            </a:p>
          </p:txBody>
        </p:sp>
      </p:grpSp>
      <p:sp>
        <p:nvSpPr>
          <p:cNvPr id="51" name="Rectangle 50">
            <a:extLst>
              <a:ext uri="{FF2B5EF4-FFF2-40B4-BE49-F238E27FC236}">
                <a16:creationId xmlns:a16="http://schemas.microsoft.com/office/drawing/2014/main" id="{9AA32C2C-7F3E-48AC-9697-BE1D926E0FE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7</a:t>
            </a:r>
          </a:p>
        </p:txBody>
      </p:sp>
      <p:grpSp>
        <p:nvGrpSpPr>
          <p:cNvPr id="8203" name="Groupe 53">
            <a:extLst>
              <a:ext uri="{FF2B5EF4-FFF2-40B4-BE49-F238E27FC236}">
                <a16:creationId xmlns:a16="http://schemas.microsoft.com/office/drawing/2014/main" id="{012C8595-F6E6-485C-AE54-DEED10EB40F5}"/>
              </a:ext>
            </a:extLst>
          </p:cNvPr>
          <p:cNvGrpSpPr>
            <a:grpSpLocks/>
          </p:cNvGrpSpPr>
          <p:nvPr/>
        </p:nvGrpSpPr>
        <p:grpSpPr bwMode="auto">
          <a:xfrm>
            <a:off x="88900" y="6353175"/>
            <a:ext cx="511175" cy="469900"/>
            <a:chOff x="89063" y="6352891"/>
            <a:chExt cx="510639" cy="470443"/>
          </a:xfrm>
        </p:grpSpPr>
        <p:pic>
          <p:nvPicPr>
            <p:cNvPr id="55" name="Graphique 54">
              <a:extLst>
                <a:ext uri="{FF2B5EF4-FFF2-40B4-BE49-F238E27FC236}">
                  <a16:creationId xmlns:a16="http://schemas.microsoft.com/office/drawing/2014/main" id="{749E7B5E-C0EF-43E7-8AFA-48BCE6101FFD}"/>
                </a:ext>
              </a:extLst>
            </p:cNvPr>
            <p:cNvPicPr>
              <a:picLocks noChangeAspect="1"/>
            </p:cNvPicPr>
            <p:nvPr/>
          </p:nvPicPr>
          <p:blipFill>
            <a:blip r:embed="rId4"/>
            <a:srcRect/>
            <a:stretch/>
          </p:blipFill>
          <p:spPr>
            <a:xfrm>
              <a:off x="188971" y="6352891"/>
              <a:ext cx="310824" cy="311510"/>
            </a:xfrm>
            <a:prstGeom prst="rect">
              <a:avLst/>
            </a:prstGeom>
          </p:spPr>
        </p:pic>
        <p:sp>
          <p:nvSpPr>
            <p:cNvPr id="8242" name="ZoneTexte 55">
              <a:extLst>
                <a:ext uri="{FF2B5EF4-FFF2-40B4-BE49-F238E27FC236}">
                  <a16:creationId xmlns:a16="http://schemas.microsoft.com/office/drawing/2014/main" id="{67D42C60-7156-47A7-96C9-2918EB9E5237}"/>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8204" name="Groupe 56">
            <a:extLst>
              <a:ext uri="{FF2B5EF4-FFF2-40B4-BE49-F238E27FC236}">
                <a16:creationId xmlns:a16="http://schemas.microsoft.com/office/drawing/2014/main" id="{E1ADC271-049F-43FB-840D-324F2865F69C}"/>
              </a:ext>
            </a:extLst>
          </p:cNvPr>
          <p:cNvGrpSpPr>
            <a:grpSpLocks/>
          </p:cNvGrpSpPr>
          <p:nvPr/>
        </p:nvGrpSpPr>
        <p:grpSpPr bwMode="auto">
          <a:xfrm>
            <a:off x="660400" y="6307138"/>
            <a:ext cx="604838" cy="515937"/>
            <a:chOff x="611572" y="6306505"/>
            <a:chExt cx="605644" cy="516829"/>
          </a:xfrm>
        </p:grpSpPr>
        <p:pic>
          <p:nvPicPr>
            <p:cNvPr id="58" name="Graphique 57">
              <a:extLst>
                <a:ext uri="{FF2B5EF4-FFF2-40B4-BE49-F238E27FC236}">
                  <a16:creationId xmlns:a16="http://schemas.microsoft.com/office/drawing/2014/main" id="{CD6D7FA3-05F2-43BD-915F-B184A88AC7A1}"/>
                </a:ext>
              </a:extLst>
            </p:cNvPr>
            <p:cNvPicPr>
              <a:picLocks noChangeAspect="1"/>
            </p:cNvPicPr>
            <p:nvPr/>
          </p:nvPicPr>
          <p:blipFill>
            <a:blip r:embed="rId5"/>
            <a:srcRect/>
            <a:stretch/>
          </p:blipFill>
          <p:spPr>
            <a:xfrm>
              <a:off x="706949" y="6306505"/>
              <a:ext cx="414890" cy="415053"/>
            </a:xfrm>
            <a:prstGeom prst="rect">
              <a:avLst/>
            </a:prstGeom>
          </p:spPr>
        </p:pic>
        <p:sp>
          <p:nvSpPr>
            <p:cNvPr id="8240" name="ZoneTexte 60">
              <a:extLst>
                <a:ext uri="{FF2B5EF4-FFF2-40B4-BE49-F238E27FC236}">
                  <a16:creationId xmlns:a16="http://schemas.microsoft.com/office/drawing/2014/main" id="{246865F9-6D3D-4BA2-BC06-EBEEC77674D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8205" name="ZoneTexte 61">
            <a:extLst>
              <a:ext uri="{FF2B5EF4-FFF2-40B4-BE49-F238E27FC236}">
                <a16:creationId xmlns:a16="http://schemas.microsoft.com/office/drawing/2014/main" id="{7C5E44FA-F77B-4468-AA44-051A1DB55AE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3" name="Connecteur droit 62">
            <a:extLst>
              <a:ext uri="{FF2B5EF4-FFF2-40B4-BE49-F238E27FC236}">
                <a16:creationId xmlns:a16="http://schemas.microsoft.com/office/drawing/2014/main" id="{D928478D-D860-4CE8-A69B-78B529B7F6FB}"/>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BD2BE43D-131E-459C-A8F3-2D01814386B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208" name="Groupe 64">
            <a:extLst>
              <a:ext uri="{FF2B5EF4-FFF2-40B4-BE49-F238E27FC236}">
                <a16:creationId xmlns:a16="http://schemas.microsoft.com/office/drawing/2014/main" id="{C3D1618E-1211-4397-B169-3B7A433C08B9}"/>
              </a:ext>
            </a:extLst>
          </p:cNvPr>
          <p:cNvGrpSpPr>
            <a:grpSpLocks/>
          </p:cNvGrpSpPr>
          <p:nvPr/>
        </p:nvGrpSpPr>
        <p:grpSpPr bwMode="auto">
          <a:xfrm>
            <a:off x="4746625" y="6332538"/>
            <a:ext cx="784225" cy="490537"/>
            <a:chOff x="5671169" y="6332222"/>
            <a:chExt cx="784388" cy="490781"/>
          </a:xfrm>
        </p:grpSpPr>
        <p:pic>
          <p:nvPicPr>
            <p:cNvPr id="67" name="Graphique 66">
              <a:extLst>
                <a:ext uri="{FF2B5EF4-FFF2-40B4-BE49-F238E27FC236}">
                  <a16:creationId xmlns:a16="http://schemas.microsoft.com/office/drawing/2014/main" id="{9423D0AC-746E-433C-8E38-C4B6069E4C08}"/>
                </a:ext>
              </a:extLst>
            </p:cNvPr>
            <p:cNvPicPr>
              <a:picLocks noChangeAspect="1"/>
            </p:cNvPicPr>
            <p:nvPr/>
          </p:nvPicPr>
          <p:blipFill>
            <a:blip r:embed="rId6"/>
            <a:stretch>
              <a:fillRect/>
            </a:stretch>
          </p:blipFill>
          <p:spPr>
            <a:xfrm>
              <a:off x="5890290" y="6332222"/>
              <a:ext cx="352498" cy="352600"/>
            </a:xfrm>
            <a:prstGeom prst="rect">
              <a:avLst/>
            </a:prstGeom>
          </p:spPr>
        </p:pic>
        <p:sp>
          <p:nvSpPr>
            <p:cNvPr id="8238" name="ZoneTexte 67">
              <a:extLst>
                <a:ext uri="{FF2B5EF4-FFF2-40B4-BE49-F238E27FC236}">
                  <a16:creationId xmlns:a16="http://schemas.microsoft.com/office/drawing/2014/main" id="{B3AEB226-AC0F-4056-8F2C-125E490A0C9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8209" name="Groupe 68">
            <a:extLst>
              <a:ext uri="{FF2B5EF4-FFF2-40B4-BE49-F238E27FC236}">
                <a16:creationId xmlns:a16="http://schemas.microsoft.com/office/drawing/2014/main" id="{BD54C63B-F820-4FF8-90D0-899233E52E83}"/>
              </a:ext>
            </a:extLst>
          </p:cNvPr>
          <p:cNvGrpSpPr>
            <a:grpSpLocks/>
          </p:cNvGrpSpPr>
          <p:nvPr/>
        </p:nvGrpSpPr>
        <p:grpSpPr bwMode="auto">
          <a:xfrm>
            <a:off x="5367338" y="6348413"/>
            <a:ext cx="784225" cy="474662"/>
            <a:chOff x="6197480" y="6348998"/>
            <a:chExt cx="784388" cy="474005"/>
          </a:xfrm>
        </p:grpSpPr>
        <p:pic>
          <p:nvPicPr>
            <p:cNvPr id="70" name="Graphique 69">
              <a:extLst>
                <a:ext uri="{FF2B5EF4-FFF2-40B4-BE49-F238E27FC236}">
                  <a16:creationId xmlns:a16="http://schemas.microsoft.com/office/drawing/2014/main" id="{F6FC27DC-EF41-4D71-BF3E-9FE35CD2807A}"/>
                </a:ext>
              </a:extLst>
            </p:cNvPr>
            <p:cNvPicPr>
              <a:picLocks noChangeAspect="1"/>
            </p:cNvPicPr>
            <p:nvPr/>
          </p:nvPicPr>
          <p:blipFill>
            <a:blip r:embed="rId7"/>
            <a:stretch>
              <a:fillRect/>
            </a:stretch>
          </p:blipFill>
          <p:spPr>
            <a:xfrm>
              <a:off x="6416601" y="6348998"/>
              <a:ext cx="352498" cy="353522"/>
            </a:xfrm>
            <a:prstGeom prst="rect">
              <a:avLst/>
            </a:prstGeom>
          </p:spPr>
        </p:pic>
        <p:sp>
          <p:nvSpPr>
            <p:cNvPr id="8236" name="ZoneTexte 70">
              <a:extLst>
                <a:ext uri="{FF2B5EF4-FFF2-40B4-BE49-F238E27FC236}">
                  <a16:creationId xmlns:a16="http://schemas.microsoft.com/office/drawing/2014/main" id="{C1930A42-12E3-479E-B970-20469C4EC4C6}"/>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8210" name="Groupe 74">
            <a:extLst>
              <a:ext uri="{FF2B5EF4-FFF2-40B4-BE49-F238E27FC236}">
                <a16:creationId xmlns:a16="http://schemas.microsoft.com/office/drawing/2014/main" id="{EEB1F935-6B40-4F12-AA64-4C61E8800C3A}"/>
              </a:ext>
            </a:extLst>
          </p:cNvPr>
          <p:cNvGrpSpPr>
            <a:grpSpLocks/>
          </p:cNvGrpSpPr>
          <p:nvPr/>
        </p:nvGrpSpPr>
        <p:grpSpPr bwMode="auto">
          <a:xfrm>
            <a:off x="1581150" y="6342063"/>
            <a:ext cx="784225" cy="481012"/>
            <a:chOff x="5794442" y="6342472"/>
            <a:chExt cx="784388" cy="480531"/>
          </a:xfrm>
        </p:grpSpPr>
        <p:pic>
          <p:nvPicPr>
            <p:cNvPr id="76" name="Graphique 75">
              <a:extLst>
                <a:ext uri="{FF2B5EF4-FFF2-40B4-BE49-F238E27FC236}">
                  <a16:creationId xmlns:a16="http://schemas.microsoft.com/office/drawing/2014/main" id="{D6104CBE-6066-4D62-A631-FF5377BD6C05}"/>
                </a:ext>
              </a:extLst>
            </p:cNvPr>
            <p:cNvPicPr>
              <a:picLocks noChangeAspect="1"/>
            </p:cNvPicPr>
            <p:nvPr/>
          </p:nvPicPr>
          <p:blipFill>
            <a:blip r:embed="rId8"/>
            <a:srcRect/>
            <a:stretch/>
          </p:blipFill>
          <p:spPr>
            <a:xfrm>
              <a:off x="6013563" y="6342472"/>
              <a:ext cx="346147" cy="345729"/>
            </a:xfrm>
            <a:prstGeom prst="rect">
              <a:avLst/>
            </a:prstGeom>
          </p:spPr>
        </p:pic>
        <p:sp>
          <p:nvSpPr>
            <p:cNvPr id="8234" name="ZoneTexte 76">
              <a:extLst>
                <a:ext uri="{FF2B5EF4-FFF2-40B4-BE49-F238E27FC236}">
                  <a16:creationId xmlns:a16="http://schemas.microsoft.com/office/drawing/2014/main" id="{25C0BE8E-24B5-48C0-809E-9A45DE3B1E7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8211" name="Groupe 41">
            <a:extLst>
              <a:ext uri="{FF2B5EF4-FFF2-40B4-BE49-F238E27FC236}">
                <a16:creationId xmlns:a16="http://schemas.microsoft.com/office/drawing/2014/main" id="{E465653B-8FE0-41F0-B0E9-5FCCDE9438A9}"/>
              </a:ext>
            </a:extLst>
          </p:cNvPr>
          <p:cNvGrpSpPr>
            <a:grpSpLocks/>
          </p:cNvGrpSpPr>
          <p:nvPr/>
        </p:nvGrpSpPr>
        <p:grpSpPr bwMode="auto">
          <a:xfrm>
            <a:off x="8907463" y="6334125"/>
            <a:ext cx="1304925" cy="488950"/>
            <a:chOff x="9429931" y="6334408"/>
            <a:chExt cx="1305361" cy="488926"/>
          </a:xfrm>
        </p:grpSpPr>
        <p:grpSp>
          <p:nvGrpSpPr>
            <p:cNvPr id="8226" name="Groupe 42">
              <a:extLst>
                <a:ext uri="{FF2B5EF4-FFF2-40B4-BE49-F238E27FC236}">
                  <a16:creationId xmlns:a16="http://schemas.microsoft.com/office/drawing/2014/main" id="{B91671B9-F39F-4D60-9D92-6B095328E37D}"/>
                </a:ext>
              </a:extLst>
            </p:cNvPr>
            <p:cNvGrpSpPr>
              <a:grpSpLocks/>
            </p:cNvGrpSpPr>
            <p:nvPr/>
          </p:nvGrpSpPr>
          <p:grpSpPr bwMode="auto">
            <a:xfrm>
              <a:off x="9429931" y="6334408"/>
              <a:ext cx="547826" cy="488926"/>
              <a:chOff x="640481" y="6334408"/>
              <a:chExt cx="547826" cy="488926"/>
            </a:xfrm>
          </p:grpSpPr>
          <p:pic>
            <p:nvPicPr>
              <p:cNvPr id="79" name="Graphique 78">
                <a:extLst>
                  <a:ext uri="{FF2B5EF4-FFF2-40B4-BE49-F238E27FC236}">
                    <a16:creationId xmlns:a16="http://schemas.microsoft.com/office/drawing/2014/main" id="{2C9AABC3-468F-41BF-8F76-2EE320419648}"/>
                  </a:ext>
                </a:extLst>
              </p:cNvPr>
              <p:cNvPicPr>
                <a:picLocks noChangeAspect="1"/>
              </p:cNvPicPr>
              <p:nvPr/>
            </p:nvPicPr>
            <p:blipFill>
              <a:blip r:embed="rId9"/>
              <a:srcRect/>
              <a:stretch/>
            </p:blipFill>
            <p:spPr>
              <a:xfrm>
                <a:off x="735763" y="6334408"/>
                <a:ext cx="352543" cy="352408"/>
              </a:xfrm>
              <a:prstGeom prst="rect">
                <a:avLst/>
              </a:prstGeom>
            </p:spPr>
          </p:pic>
          <p:sp>
            <p:nvSpPr>
              <p:cNvPr id="8232" name="ZoneTexte 79">
                <a:extLst>
                  <a:ext uri="{FF2B5EF4-FFF2-40B4-BE49-F238E27FC236}">
                    <a16:creationId xmlns:a16="http://schemas.microsoft.com/office/drawing/2014/main" id="{D0C1AA84-9B99-4EFB-B1DF-08C0B747130F}"/>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59" name="Connecteur droit 58">
              <a:extLst>
                <a:ext uri="{FF2B5EF4-FFF2-40B4-BE49-F238E27FC236}">
                  <a16:creationId xmlns:a16="http://schemas.microsoft.com/office/drawing/2014/main" id="{06669B2D-E8F3-4CB8-9C95-C8BCA7EC3B06}"/>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228" name="Groupe 59">
              <a:extLst>
                <a:ext uri="{FF2B5EF4-FFF2-40B4-BE49-F238E27FC236}">
                  <a16:creationId xmlns:a16="http://schemas.microsoft.com/office/drawing/2014/main" id="{11711E52-3763-4F0A-B04D-EB8EADE18E98}"/>
                </a:ext>
              </a:extLst>
            </p:cNvPr>
            <p:cNvGrpSpPr>
              <a:grpSpLocks/>
            </p:cNvGrpSpPr>
            <p:nvPr/>
          </p:nvGrpSpPr>
          <p:grpSpPr bwMode="auto">
            <a:xfrm>
              <a:off x="10304354" y="6342472"/>
              <a:ext cx="430938" cy="480531"/>
              <a:chOff x="5971167" y="6342472"/>
              <a:chExt cx="430938" cy="480531"/>
            </a:xfrm>
          </p:grpSpPr>
          <p:pic>
            <p:nvPicPr>
              <p:cNvPr id="66" name="Graphique 65">
                <a:extLst>
                  <a:ext uri="{FF2B5EF4-FFF2-40B4-BE49-F238E27FC236}">
                    <a16:creationId xmlns:a16="http://schemas.microsoft.com/office/drawing/2014/main" id="{CFBC08A8-E7D9-4144-BB92-409E9D808B93}"/>
                  </a:ext>
                </a:extLst>
              </p:cNvPr>
              <p:cNvPicPr>
                <a:picLocks noChangeAspect="1"/>
              </p:cNvPicPr>
              <p:nvPr/>
            </p:nvPicPr>
            <p:blipFill>
              <a:blip r:embed="rId10"/>
              <a:srcRect/>
              <a:stretch/>
            </p:blipFill>
            <p:spPr>
              <a:xfrm>
                <a:off x="6008273" y="6342346"/>
                <a:ext cx="346191" cy="346058"/>
              </a:xfrm>
              <a:prstGeom prst="rect">
                <a:avLst/>
              </a:prstGeom>
            </p:spPr>
          </p:pic>
          <p:sp>
            <p:nvSpPr>
              <p:cNvPr id="8230" name="ZoneTexte 77">
                <a:extLst>
                  <a:ext uri="{FF2B5EF4-FFF2-40B4-BE49-F238E27FC236}">
                    <a16:creationId xmlns:a16="http://schemas.microsoft.com/office/drawing/2014/main" id="{388D1768-9C15-4E67-9C84-0B0675A5EE4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8212" name="Groupe 80">
            <a:extLst>
              <a:ext uri="{FF2B5EF4-FFF2-40B4-BE49-F238E27FC236}">
                <a16:creationId xmlns:a16="http://schemas.microsoft.com/office/drawing/2014/main" id="{26D67894-2AB7-4AFC-97B0-54253C3AADBF}"/>
              </a:ext>
            </a:extLst>
          </p:cNvPr>
          <p:cNvGrpSpPr>
            <a:grpSpLocks/>
          </p:cNvGrpSpPr>
          <p:nvPr/>
        </p:nvGrpSpPr>
        <p:grpSpPr bwMode="auto">
          <a:xfrm>
            <a:off x="6048375" y="6324600"/>
            <a:ext cx="784225" cy="496888"/>
            <a:chOff x="6767187" y="6323834"/>
            <a:chExt cx="784388" cy="497620"/>
          </a:xfrm>
        </p:grpSpPr>
        <p:pic>
          <p:nvPicPr>
            <p:cNvPr id="82" name="Graphique 81">
              <a:extLst>
                <a:ext uri="{FF2B5EF4-FFF2-40B4-BE49-F238E27FC236}">
                  <a16:creationId xmlns:a16="http://schemas.microsoft.com/office/drawing/2014/main" id="{BDBD257C-1A91-4B2A-8351-441FCD73DD31}"/>
                </a:ext>
              </a:extLst>
            </p:cNvPr>
            <p:cNvPicPr>
              <a:picLocks noChangeAspect="1"/>
            </p:cNvPicPr>
            <p:nvPr/>
          </p:nvPicPr>
          <p:blipFill>
            <a:blip r:embed="rId11"/>
            <a:stretch>
              <a:fillRect/>
            </a:stretch>
          </p:blipFill>
          <p:spPr>
            <a:xfrm>
              <a:off x="6964078" y="6323834"/>
              <a:ext cx="352498" cy="352944"/>
            </a:xfrm>
            <a:prstGeom prst="rect">
              <a:avLst/>
            </a:prstGeom>
          </p:spPr>
        </p:pic>
        <p:sp>
          <p:nvSpPr>
            <p:cNvPr id="8225" name="ZoneTexte 82">
              <a:extLst>
                <a:ext uri="{FF2B5EF4-FFF2-40B4-BE49-F238E27FC236}">
                  <a16:creationId xmlns:a16="http://schemas.microsoft.com/office/drawing/2014/main" id="{6BDF030E-3084-4A95-97C0-33011256093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8213" name="Groupe 83">
            <a:extLst>
              <a:ext uri="{FF2B5EF4-FFF2-40B4-BE49-F238E27FC236}">
                <a16:creationId xmlns:a16="http://schemas.microsoft.com/office/drawing/2014/main" id="{3EBFAA80-7B1A-48B5-B491-8ADBFD620323}"/>
              </a:ext>
            </a:extLst>
          </p:cNvPr>
          <p:cNvGrpSpPr>
            <a:grpSpLocks/>
          </p:cNvGrpSpPr>
          <p:nvPr/>
        </p:nvGrpSpPr>
        <p:grpSpPr bwMode="auto">
          <a:xfrm>
            <a:off x="71438" y="6324600"/>
            <a:ext cx="11553825" cy="496888"/>
            <a:chOff x="71517" y="6323834"/>
            <a:chExt cx="11554426" cy="497620"/>
          </a:xfrm>
        </p:grpSpPr>
        <p:pic>
          <p:nvPicPr>
            <p:cNvPr id="85" name="Graphique 84">
              <a:hlinkClick r:id="" action="ppaction://hlinkshowjump?jump=previousslide"/>
              <a:extLst>
                <a:ext uri="{FF2B5EF4-FFF2-40B4-BE49-F238E27FC236}">
                  <a16:creationId xmlns:a16="http://schemas.microsoft.com/office/drawing/2014/main" id="{7DEE3B4C-51A1-4C71-9A16-510FA4ACC17D}"/>
                </a:ext>
              </a:extLst>
            </p:cNvPr>
            <p:cNvPicPr>
              <a:picLocks noChangeAspect="1"/>
            </p:cNvPicPr>
            <p:nvPr/>
          </p:nvPicPr>
          <p:blipFill>
            <a:blip r:embed="rId12"/>
            <a:srcRect/>
            <a:stretch/>
          </p:blipFill>
          <p:spPr>
            <a:xfrm rot="10800000">
              <a:off x="11062351" y="6427174"/>
              <a:ext cx="281003" cy="279812"/>
            </a:xfrm>
            <a:prstGeom prst="rect">
              <a:avLst/>
            </a:prstGeom>
          </p:spPr>
        </p:pic>
        <p:pic>
          <p:nvPicPr>
            <p:cNvPr id="86" name="Graphique 85">
              <a:hlinkClick r:id="" action="ppaction://hlinkshowjump?jump=nextslide"/>
              <a:extLst>
                <a:ext uri="{FF2B5EF4-FFF2-40B4-BE49-F238E27FC236}">
                  <a16:creationId xmlns:a16="http://schemas.microsoft.com/office/drawing/2014/main" id="{EBA3A331-E398-4CD1-A770-0B732C354188}"/>
                </a:ext>
              </a:extLst>
            </p:cNvPr>
            <p:cNvPicPr>
              <a:picLocks noChangeAspect="1"/>
            </p:cNvPicPr>
            <p:nvPr/>
          </p:nvPicPr>
          <p:blipFill>
            <a:blip r:embed="rId12"/>
            <a:srcRect/>
            <a:stretch/>
          </p:blipFill>
          <p:spPr>
            <a:xfrm>
              <a:off x="11344940" y="6431943"/>
              <a:ext cx="281003" cy="281402"/>
            </a:xfrm>
            <a:prstGeom prst="rect">
              <a:avLst/>
            </a:prstGeom>
          </p:spPr>
        </p:pic>
        <p:sp>
          <p:nvSpPr>
            <p:cNvPr id="87" name="Rectangle 86">
              <a:hlinkClick r:id="rId13" action="ppaction://hlinksldjump"/>
              <a:extLst>
                <a:ext uri="{FF2B5EF4-FFF2-40B4-BE49-F238E27FC236}">
                  <a16:creationId xmlns:a16="http://schemas.microsoft.com/office/drawing/2014/main" id="{C77D65FB-EB98-432D-8BC7-59E32697E7F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8" name="Rectangle 87">
              <a:hlinkClick r:id="rId14" action="ppaction://hlinksldjump"/>
              <a:extLst>
                <a:ext uri="{FF2B5EF4-FFF2-40B4-BE49-F238E27FC236}">
                  <a16:creationId xmlns:a16="http://schemas.microsoft.com/office/drawing/2014/main" id="{9B1F6C20-1517-4720-8189-7757F928C8B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9" name="Rectangle 88">
              <a:hlinkClick r:id="rId15" action="ppaction://hlinksldjump"/>
              <a:extLst>
                <a:ext uri="{FF2B5EF4-FFF2-40B4-BE49-F238E27FC236}">
                  <a16:creationId xmlns:a16="http://schemas.microsoft.com/office/drawing/2014/main" id="{E683D475-C99B-449D-AC91-FFE34E4326B4}"/>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1" name="Rectangle 100">
              <a:hlinkClick r:id="rId16" action="ppaction://hlinksldjump"/>
              <a:extLst>
                <a:ext uri="{FF2B5EF4-FFF2-40B4-BE49-F238E27FC236}">
                  <a16:creationId xmlns:a16="http://schemas.microsoft.com/office/drawing/2014/main" id="{251EB4DE-69C7-42E9-AEB0-DEEEA80C139A}"/>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17" action="ppaction://hlinksldjump"/>
              <a:extLst>
                <a:ext uri="{FF2B5EF4-FFF2-40B4-BE49-F238E27FC236}">
                  <a16:creationId xmlns:a16="http://schemas.microsoft.com/office/drawing/2014/main" id="{7BBB433A-4A25-4B9C-8BB6-925F8421868A}"/>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3" name="Rectangle 102">
              <a:hlinkClick r:id="rId18" action="ppaction://hlinksldjump"/>
              <a:extLst>
                <a:ext uri="{FF2B5EF4-FFF2-40B4-BE49-F238E27FC236}">
                  <a16:creationId xmlns:a16="http://schemas.microsoft.com/office/drawing/2014/main" id="{8F31BF43-F14E-4522-A388-4AC2DEDDE855}"/>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19" action="ppaction://hlinksldjump"/>
              <a:extLst>
                <a:ext uri="{FF2B5EF4-FFF2-40B4-BE49-F238E27FC236}">
                  <a16:creationId xmlns:a16="http://schemas.microsoft.com/office/drawing/2014/main" id="{4280D0FE-08B6-4B0E-8F9B-F96573A13C09}"/>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20" action="ppaction://hlinksldjump"/>
              <a:extLst>
                <a:ext uri="{FF2B5EF4-FFF2-40B4-BE49-F238E27FC236}">
                  <a16:creationId xmlns:a16="http://schemas.microsoft.com/office/drawing/2014/main" id="{F9C20031-7D29-4B4F-B501-150E7AFF66E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que 9">
            <a:extLst>
              <a:ext uri="{FF2B5EF4-FFF2-40B4-BE49-F238E27FC236}">
                <a16:creationId xmlns:a16="http://schemas.microsoft.com/office/drawing/2014/main" id="{FDE7DC3B-6DD4-4EE7-8A08-A1EFB3D8F50F}"/>
              </a:ext>
            </a:extLst>
          </p:cNvPr>
          <p:cNvPicPr>
            <a:picLocks noChangeAspect="1"/>
          </p:cNvPicPr>
          <p:nvPr/>
        </p:nvPicPr>
        <p:blipFill rotWithShape="1">
          <a:blip r:embed="rId2"/>
          <a:srcRect r="16410" b="21354"/>
          <a:stretch/>
        </p:blipFill>
        <p:spPr>
          <a:xfrm>
            <a:off x="6189663" y="647700"/>
            <a:ext cx="6002337" cy="5648325"/>
          </a:xfrm>
          <a:prstGeom prst="rect">
            <a:avLst/>
          </a:prstGeom>
        </p:spPr>
      </p:pic>
      <p:pic>
        <p:nvPicPr>
          <p:cNvPr id="9219" name="Image 20">
            <a:extLst>
              <a:ext uri="{FF2B5EF4-FFF2-40B4-BE49-F238E27FC236}">
                <a16:creationId xmlns:a16="http://schemas.microsoft.com/office/drawing/2014/main" id="{FC8C4819-68A5-4D3E-85C2-C4A042ACAD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132" r="16431"/>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0" name="Groupe 3">
            <a:extLst>
              <a:ext uri="{FF2B5EF4-FFF2-40B4-BE49-F238E27FC236}">
                <a16:creationId xmlns:a16="http://schemas.microsoft.com/office/drawing/2014/main" id="{0399A635-75B1-4BAF-B703-59AE9ABE271F}"/>
              </a:ext>
            </a:extLst>
          </p:cNvPr>
          <p:cNvGrpSpPr>
            <a:grpSpLocks/>
          </p:cNvGrpSpPr>
          <p:nvPr/>
        </p:nvGrpSpPr>
        <p:grpSpPr bwMode="auto">
          <a:xfrm>
            <a:off x="6440488" y="4303713"/>
            <a:ext cx="5221287" cy="1679575"/>
            <a:chOff x="6441058" y="4303220"/>
            <a:chExt cx="5220630" cy="1680692"/>
          </a:xfrm>
        </p:grpSpPr>
        <p:pic>
          <p:nvPicPr>
            <p:cNvPr id="44" name="Graphique 43">
              <a:extLst>
                <a:ext uri="{FF2B5EF4-FFF2-40B4-BE49-F238E27FC236}">
                  <a16:creationId xmlns:a16="http://schemas.microsoft.com/office/drawing/2014/main" id="{254867CD-DF35-4363-A333-25B44842214F}"/>
                </a:ext>
              </a:extLst>
            </p:cNvPr>
            <p:cNvPicPr>
              <a:picLocks noChangeAspect="1"/>
            </p:cNvPicPr>
            <p:nvPr/>
          </p:nvPicPr>
          <p:blipFill>
            <a:blip r:embed="rId4"/>
            <a:stretch>
              <a:fillRect/>
            </a:stretch>
          </p:blipFill>
          <p:spPr>
            <a:xfrm>
              <a:off x="6441058" y="4303220"/>
              <a:ext cx="5139678" cy="1680692"/>
            </a:xfrm>
            <a:prstGeom prst="rect">
              <a:avLst/>
            </a:prstGeom>
          </p:spPr>
        </p:pic>
        <p:sp>
          <p:nvSpPr>
            <p:cNvPr id="3" name="ZoneTexte 2">
              <a:extLst>
                <a:ext uri="{FF2B5EF4-FFF2-40B4-BE49-F238E27FC236}">
                  <a16:creationId xmlns:a16="http://schemas.microsoft.com/office/drawing/2014/main" id="{DB6527C6-FAEE-4950-A050-24E8456612DB}"/>
                </a:ext>
              </a:extLst>
            </p:cNvPr>
            <p:cNvSpPr txBox="1"/>
            <p:nvPr/>
          </p:nvSpPr>
          <p:spPr>
            <a:xfrm>
              <a:off x="6622010" y="4519264"/>
              <a:ext cx="5039678" cy="1169177"/>
            </a:xfrm>
            <a:prstGeom prst="rect">
              <a:avLst/>
            </a:prstGeom>
            <a:noFill/>
            <a:ln>
              <a:noFill/>
            </a:ln>
          </p:spPr>
          <p:txBody>
            <a:bodyPr>
              <a:spAutoFit/>
            </a:bodyPr>
            <a:lstStyle/>
            <a:p>
              <a:pPr marL="12700" eaLnBrk="1" fontAlgn="auto" hangingPunct="1">
                <a:spcBef>
                  <a:spcPts val="100"/>
                </a:spcBef>
                <a:spcAft>
                  <a:spcPts val="0"/>
                </a:spcAft>
                <a:defRPr/>
              </a:pPr>
              <a:r>
                <a:rPr lang="fr-FR" sz="1400" b="1" i="1" spc="55" dirty="0">
                  <a:solidFill>
                    <a:srgbClr val="394348"/>
                  </a:solidFill>
                  <a:latin typeface="Arial" panose="020B0604020202020204" pitchFamily="34" charset="0"/>
                  <a:cs typeface="Arial" panose="020B0604020202020204" pitchFamily="34" charset="0"/>
                </a:rPr>
                <a:t>Portée par l’urgence climatique et appuyée par les plans de relance, la transition énergétique devient une priorité stratégique d’un nombre croissant de nos clients qui ont besoin d’accompagnement</a:t>
              </a:r>
              <a:br>
                <a:rPr lang="fr-FR" sz="1400" b="1" i="1" spc="55" dirty="0">
                  <a:solidFill>
                    <a:srgbClr val="394348"/>
                  </a:solidFill>
                  <a:latin typeface="Arial" panose="020B0604020202020204" pitchFamily="34" charset="0"/>
                  <a:cs typeface="Arial" panose="020B0604020202020204" pitchFamily="34" charset="0"/>
                </a:rPr>
              </a:br>
              <a:r>
                <a:rPr lang="fr-FR" sz="1400" b="1" i="1" spc="55" dirty="0">
                  <a:solidFill>
                    <a:srgbClr val="394348"/>
                  </a:solidFill>
                  <a:latin typeface="Arial" panose="020B0604020202020204" pitchFamily="34" charset="0"/>
                  <a:cs typeface="Arial" panose="020B0604020202020204" pitchFamily="34" charset="0"/>
                </a:rPr>
                <a:t>et de financement.</a:t>
              </a:r>
            </a:p>
          </p:txBody>
        </p:sp>
      </p:grpSp>
      <p:grpSp>
        <p:nvGrpSpPr>
          <p:cNvPr id="9221" name="Groupe 34">
            <a:extLst>
              <a:ext uri="{FF2B5EF4-FFF2-40B4-BE49-F238E27FC236}">
                <a16:creationId xmlns:a16="http://schemas.microsoft.com/office/drawing/2014/main" id="{30903D01-EBE5-48F6-A281-FC69E318E8A5}"/>
              </a:ext>
            </a:extLst>
          </p:cNvPr>
          <p:cNvGrpSpPr>
            <a:grpSpLocks/>
          </p:cNvGrpSpPr>
          <p:nvPr/>
        </p:nvGrpSpPr>
        <p:grpSpPr bwMode="auto">
          <a:xfrm>
            <a:off x="3400425" y="339725"/>
            <a:ext cx="5203825" cy="617538"/>
            <a:chOff x="854816" y="493070"/>
            <a:chExt cx="6728124" cy="617273"/>
          </a:xfrm>
        </p:grpSpPr>
        <p:sp>
          <p:nvSpPr>
            <p:cNvPr id="36" name="Rectangle 35">
              <a:extLst>
                <a:ext uri="{FF2B5EF4-FFF2-40B4-BE49-F238E27FC236}">
                  <a16:creationId xmlns:a16="http://schemas.microsoft.com/office/drawing/2014/main" id="{4AE4AE4B-8BE0-416A-BDBE-C1509889EB36}"/>
                </a:ext>
              </a:extLst>
            </p:cNvPr>
            <p:cNvSpPr/>
            <p:nvPr/>
          </p:nvSpPr>
          <p:spPr>
            <a:xfrm>
              <a:off x="854816" y="493070"/>
              <a:ext cx="2151029"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7" name="Rectangle 36">
              <a:extLst>
                <a:ext uri="{FF2B5EF4-FFF2-40B4-BE49-F238E27FC236}">
                  <a16:creationId xmlns:a16="http://schemas.microsoft.com/office/drawing/2014/main" id="{5C49210F-369B-45D7-A07F-1695A640B4C9}"/>
                </a:ext>
              </a:extLst>
            </p:cNvPr>
            <p:cNvSpPr/>
            <p:nvPr/>
          </p:nvSpPr>
          <p:spPr>
            <a:xfrm>
              <a:off x="854816" y="493070"/>
              <a:ext cx="6728124" cy="522064"/>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400" b="1" i="1" dirty="0">
                  <a:solidFill>
                    <a:schemeClr val="bg1"/>
                  </a:solidFill>
                  <a:latin typeface="Arial" panose="020B0604020202020204" pitchFamily="34" charset="0"/>
                  <a:cs typeface="Arial" panose="020B0604020202020204" pitchFamily="34" charset="0"/>
                </a:rPr>
                <a:t>« Bon » </a:t>
              </a:r>
              <a:r>
                <a:rPr lang="fr-FR" sz="2400" b="1" i="1" dirty="0">
                  <a:solidFill>
                    <a:srgbClr val="77BF32"/>
                  </a:solidFill>
                  <a:latin typeface="Arial" panose="020B0604020202020204" pitchFamily="34" charset="0"/>
                  <a:cs typeface="Arial" panose="020B0604020202020204" pitchFamily="34" charset="0"/>
                </a:rPr>
                <a:t>pour la Caisse d’Epargne</a:t>
              </a:r>
            </a:p>
          </p:txBody>
        </p:sp>
      </p:grpSp>
      <p:sp>
        <p:nvSpPr>
          <p:cNvPr id="52" name="Rectangle 51">
            <a:extLst>
              <a:ext uri="{FF2B5EF4-FFF2-40B4-BE49-F238E27FC236}">
                <a16:creationId xmlns:a16="http://schemas.microsoft.com/office/drawing/2014/main" id="{F78F5630-B71A-4496-ACC1-4490B4449B70}"/>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3" name="Rectangle 52">
            <a:extLst>
              <a:ext uri="{FF2B5EF4-FFF2-40B4-BE49-F238E27FC236}">
                <a16:creationId xmlns:a16="http://schemas.microsoft.com/office/drawing/2014/main" id="{F963E8E6-88E6-43F2-A367-A310A01E155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9224" name="Groupe 53">
            <a:extLst>
              <a:ext uri="{FF2B5EF4-FFF2-40B4-BE49-F238E27FC236}">
                <a16:creationId xmlns:a16="http://schemas.microsoft.com/office/drawing/2014/main" id="{97ABA3D0-AAE0-4D63-BCFC-CE61DBCE7341}"/>
              </a:ext>
            </a:extLst>
          </p:cNvPr>
          <p:cNvGrpSpPr>
            <a:grpSpLocks/>
          </p:cNvGrpSpPr>
          <p:nvPr/>
        </p:nvGrpSpPr>
        <p:grpSpPr bwMode="auto">
          <a:xfrm>
            <a:off x="3365500" y="6388100"/>
            <a:ext cx="1455738" cy="369888"/>
            <a:chOff x="1359715" y="6382212"/>
            <a:chExt cx="1456486" cy="369799"/>
          </a:xfrm>
        </p:grpSpPr>
        <p:sp>
          <p:nvSpPr>
            <p:cNvPr id="9274" name="ZoneTexte 54">
              <a:extLst>
                <a:ext uri="{FF2B5EF4-FFF2-40B4-BE49-F238E27FC236}">
                  <a16:creationId xmlns:a16="http://schemas.microsoft.com/office/drawing/2014/main" id="{3FF52D03-E9B1-48C4-AEDB-BB21D6DC91BB}"/>
                </a:ext>
              </a:extLst>
            </p:cNvPr>
            <p:cNvSpPr txBox="1">
              <a:spLocks noChangeArrowheads="1"/>
            </p:cNvSpPr>
            <p:nvPr/>
          </p:nvSpPr>
          <p:spPr bwMode="auto">
            <a:xfrm>
              <a:off x="1913667" y="6382212"/>
              <a:ext cx="902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Pourquoi encourager</a:t>
              </a:r>
            </a:p>
            <a:p>
              <a:pPr eaLnBrk="1" hangingPunct="1"/>
              <a:r>
                <a:rPr lang="fr-FR" altLang="fr-FR" sz="600">
                  <a:solidFill>
                    <a:schemeClr val="bg1"/>
                  </a:solidFill>
                  <a:latin typeface="Arial" panose="020B0604020202020204" pitchFamily="34" charset="0"/>
                  <a:cs typeface="Arial" panose="020B0604020202020204" pitchFamily="34" charset="0"/>
                </a:rPr>
                <a:t>les projets </a:t>
              </a:r>
              <a:r>
                <a:rPr lang="fr-FR" altLang="fr-FR" sz="600">
                  <a:solidFill>
                    <a:srgbClr val="77BF32"/>
                  </a:solidFill>
                  <a:latin typeface="Arial" panose="020B0604020202020204" pitchFamily="34" charset="0"/>
                  <a:cs typeface="Arial" panose="020B0604020202020204" pitchFamily="34" charset="0"/>
                </a:rPr>
                <a:t>Green</a:t>
              </a:r>
            </a:p>
            <a:p>
              <a:pPr eaLnBrk="1" hangingPunct="1"/>
              <a:r>
                <a:rPr lang="fr-FR" altLang="fr-FR" sz="600">
                  <a:solidFill>
                    <a:schemeClr val="bg1"/>
                  </a:solidFill>
                  <a:latin typeface="Arial" panose="020B0604020202020204" pitchFamily="34" charset="0"/>
                  <a:cs typeface="Arial" panose="020B0604020202020204" pitchFamily="34" charset="0"/>
                </a:rPr>
                <a:t>de nos clients ?</a:t>
              </a:r>
            </a:p>
          </p:txBody>
        </p:sp>
        <p:sp>
          <p:nvSpPr>
            <p:cNvPr id="56" name="Rectangle 55">
              <a:extLst>
                <a:ext uri="{FF2B5EF4-FFF2-40B4-BE49-F238E27FC236}">
                  <a16:creationId xmlns:a16="http://schemas.microsoft.com/office/drawing/2014/main" id="{8A3BA009-5AEC-48CE-A409-D8714C217F71}"/>
                </a:ext>
              </a:extLst>
            </p:cNvPr>
            <p:cNvSpPr/>
            <p:nvPr/>
          </p:nvSpPr>
          <p:spPr>
            <a:xfrm>
              <a:off x="1359715" y="6382212"/>
              <a:ext cx="560676" cy="369799"/>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01.</a:t>
              </a:r>
            </a:p>
          </p:txBody>
        </p:sp>
      </p:grpSp>
      <p:sp>
        <p:nvSpPr>
          <p:cNvPr id="61" name="Rectangle 60">
            <a:extLst>
              <a:ext uri="{FF2B5EF4-FFF2-40B4-BE49-F238E27FC236}">
                <a16:creationId xmlns:a16="http://schemas.microsoft.com/office/drawing/2014/main" id="{59F04954-6AFE-4106-8595-D9701FEFDC0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8</a:t>
            </a:r>
          </a:p>
        </p:txBody>
      </p:sp>
      <p:grpSp>
        <p:nvGrpSpPr>
          <p:cNvPr id="9226" name="Groupe 63">
            <a:extLst>
              <a:ext uri="{FF2B5EF4-FFF2-40B4-BE49-F238E27FC236}">
                <a16:creationId xmlns:a16="http://schemas.microsoft.com/office/drawing/2014/main" id="{83894E07-A7C4-4A4A-820A-5111076E2C58}"/>
              </a:ext>
            </a:extLst>
          </p:cNvPr>
          <p:cNvGrpSpPr>
            <a:grpSpLocks/>
          </p:cNvGrpSpPr>
          <p:nvPr/>
        </p:nvGrpSpPr>
        <p:grpSpPr bwMode="auto">
          <a:xfrm>
            <a:off x="88900" y="6353175"/>
            <a:ext cx="511175" cy="469900"/>
            <a:chOff x="89063" y="6352891"/>
            <a:chExt cx="510639" cy="470443"/>
          </a:xfrm>
        </p:grpSpPr>
        <p:pic>
          <p:nvPicPr>
            <p:cNvPr id="65" name="Graphique 64">
              <a:extLst>
                <a:ext uri="{FF2B5EF4-FFF2-40B4-BE49-F238E27FC236}">
                  <a16:creationId xmlns:a16="http://schemas.microsoft.com/office/drawing/2014/main" id="{377CB1F5-4DD2-4C57-BF85-ACA13D111391}"/>
                </a:ext>
              </a:extLst>
            </p:cNvPr>
            <p:cNvPicPr>
              <a:picLocks noChangeAspect="1"/>
            </p:cNvPicPr>
            <p:nvPr/>
          </p:nvPicPr>
          <p:blipFill>
            <a:blip r:embed="rId5"/>
            <a:srcRect/>
            <a:stretch/>
          </p:blipFill>
          <p:spPr>
            <a:xfrm>
              <a:off x="188971" y="6352891"/>
              <a:ext cx="310824" cy="311510"/>
            </a:xfrm>
            <a:prstGeom prst="rect">
              <a:avLst/>
            </a:prstGeom>
          </p:spPr>
        </p:pic>
        <p:sp>
          <p:nvSpPr>
            <p:cNvPr id="9273" name="ZoneTexte 66">
              <a:extLst>
                <a:ext uri="{FF2B5EF4-FFF2-40B4-BE49-F238E27FC236}">
                  <a16:creationId xmlns:a16="http://schemas.microsoft.com/office/drawing/2014/main" id="{0613895C-7423-4DDA-B28D-7743DD85599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9227" name="Groupe 67">
            <a:extLst>
              <a:ext uri="{FF2B5EF4-FFF2-40B4-BE49-F238E27FC236}">
                <a16:creationId xmlns:a16="http://schemas.microsoft.com/office/drawing/2014/main" id="{504A5013-FAC8-41B1-B584-3DB307A0A4BC}"/>
              </a:ext>
            </a:extLst>
          </p:cNvPr>
          <p:cNvGrpSpPr>
            <a:grpSpLocks/>
          </p:cNvGrpSpPr>
          <p:nvPr/>
        </p:nvGrpSpPr>
        <p:grpSpPr bwMode="auto">
          <a:xfrm>
            <a:off x="660400" y="6307138"/>
            <a:ext cx="604838" cy="515937"/>
            <a:chOff x="611572" y="6306505"/>
            <a:chExt cx="605644" cy="516829"/>
          </a:xfrm>
        </p:grpSpPr>
        <p:pic>
          <p:nvPicPr>
            <p:cNvPr id="69" name="Graphique 68">
              <a:extLst>
                <a:ext uri="{FF2B5EF4-FFF2-40B4-BE49-F238E27FC236}">
                  <a16:creationId xmlns:a16="http://schemas.microsoft.com/office/drawing/2014/main" id="{7A22FC5F-AF20-4C54-93F7-40D1A3055F11}"/>
                </a:ext>
              </a:extLst>
            </p:cNvPr>
            <p:cNvPicPr>
              <a:picLocks noChangeAspect="1"/>
            </p:cNvPicPr>
            <p:nvPr/>
          </p:nvPicPr>
          <p:blipFill>
            <a:blip r:embed="rId6"/>
            <a:srcRect/>
            <a:stretch/>
          </p:blipFill>
          <p:spPr>
            <a:xfrm>
              <a:off x="706949" y="6306505"/>
              <a:ext cx="414890" cy="415053"/>
            </a:xfrm>
            <a:prstGeom prst="rect">
              <a:avLst/>
            </a:prstGeom>
          </p:spPr>
        </p:pic>
        <p:sp>
          <p:nvSpPr>
            <p:cNvPr id="9271" name="ZoneTexte 69">
              <a:extLst>
                <a:ext uri="{FF2B5EF4-FFF2-40B4-BE49-F238E27FC236}">
                  <a16:creationId xmlns:a16="http://schemas.microsoft.com/office/drawing/2014/main" id="{722E1260-C331-44F3-AE49-784BB3078A48}"/>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9228" name="ZoneTexte 70">
            <a:extLst>
              <a:ext uri="{FF2B5EF4-FFF2-40B4-BE49-F238E27FC236}">
                <a16:creationId xmlns:a16="http://schemas.microsoft.com/office/drawing/2014/main" id="{E17ACF0F-0BB8-4A0F-BE96-4EC9C8DE739A}"/>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72" name="Connecteur droit 71">
            <a:extLst>
              <a:ext uri="{FF2B5EF4-FFF2-40B4-BE49-F238E27FC236}">
                <a16:creationId xmlns:a16="http://schemas.microsoft.com/office/drawing/2014/main" id="{ACB1A93C-1618-4747-94DC-9DD68EB6AC30}"/>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a16="http://schemas.microsoft.com/office/drawing/2014/main" id="{F196FDFF-7C86-4CF9-8C84-74F3F32E783C}"/>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231" name="Groupe 73">
            <a:extLst>
              <a:ext uri="{FF2B5EF4-FFF2-40B4-BE49-F238E27FC236}">
                <a16:creationId xmlns:a16="http://schemas.microsoft.com/office/drawing/2014/main" id="{9FD3A40F-4013-4D02-937F-11A4FB6F3C49}"/>
              </a:ext>
            </a:extLst>
          </p:cNvPr>
          <p:cNvGrpSpPr>
            <a:grpSpLocks/>
          </p:cNvGrpSpPr>
          <p:nvPr/>
        </p:nvGrpSpPr>
        <p:grpSpPr bwMode="auto">
          <a:xfrm>
            <a:off x="4746625" y="6332538"/>
            <a:ext cx="784225" cy="490537"/>
            <a:chOff x="5671169" y="6332222"/>
            <a:chExt cx="784388" cy="490781"/>
          </a:xfrm>
        </p:grpSpPr>
        <p:pic>
          <p:nvPicPr>
            <p:cNvPr id="75" name="Graphique 74">
              <a:extLst>
                <a:ext uri="{FF2B5EF4-FFF2-40B4-BE49-F238E27FC236}">
                  <a16:creationId xmlns:a16="http://schemas.microsoft.com/office/drawing/2014/main" id="{5D778033-141D-4BE3-A779-CDADF031F7A7}"/>
                </a:ext>
              </a:extLst>
            </p:cNvPr>
            <p:cNvPicPr>
              <a:picLocks noChangeAspect="1"/>
            </p:cNvPicPr>
            <p:nvPr/>
          </p:nvPicPr>
          <p:blipFill>
            <a:blip r:embed="rId7"/>
            <a:stretch>
              <a:fillRect/>
            </a:stretch>
          </p:blipFill>
          <p:spPr>
            <a:xfrm>
              <a:off x="5890290" y="6332222"/>
              <a:ext cx="352498" cy="352600"/>
            </a:xfrm>
            <a:prstGeom prst="rect">
              <a:avLst/>
            </a:prstGeom>
          </p:spPr>
        </p:pic>
        <p:sp>
          <p:nvSpPr>
            <p:cNvPr id="9269" name="ZoneTexte 75">
              <a:extLst>
                <a:ext uri="{FF2B5EF4-FFF2-40B4-BE49-F238E27FC236}">
                  <a16:creationId xmlns:a16="http://schemas.microsoft.com/office/drawing/2014/main" id="{D7EB9250-A6F7-4889-ADC6-480CFB934302}"/>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9232" name="Groupe 76">
            <a:extLst>
              <a:ext uri="{FF2B5EF4-FFF2-40B4-BE49-F238E27FC236}">
                <a16:creationId xmlns:a16="http://schemas.microsoft.com/office/drawing/2014/main" id="{FBE015C6-3A4F-4429-BD58-CE8BDB71D843}"/>
              </a:ext>
            </a:extLst>
          </p:cNvPr>
          <p:cNvGrpSpPr>
            <a:grpSpLocks/>
          </p:cNvGrpSpPr>
          <p:nvPr/>
        </p:nvGrpSpPr>
        <p:grpSpPr bwMode="auto">
          <a:xfrm>
            <a:off x="5367338" y="6348413"/>
            <a:ext cx="784225" cy="474662"/>
            <a:chOff x="6197480" y="6348998"/>
            <a:chExt cx="784388" cy="474005"/>
          </a:xfrm>
        </p:grpSpPr>
        <p:pic>
          <p:nvPicPr>
            <p:cNvPr id="78" name="Graphique 77">
              <a:extLst>
                <a:ext uri="{FF2B5EF4-FFF2-40B4-BE49-F238E27FC236}">
                  <a16:creationId xmlns:a16="http://schemas.microsoft.com/office/drawing/2014/main" id="{225AD707-0E0F-47D4-8FC2-CA7EDF6ECFC9}"/>
                </a:ext>
              </a:extLst>
            </p:cNvPr>
            <p:cNvPicPr>
              <a:picLocks noChangeAspect="1"/>
            </p:cNvPicPr>
            <p:nvPr/>
          </p:nvPicPr>
          <p:blipFill>
            <a:blip r:embed="rId8"/>
            <a:stretch>
              <a:fillRect/>
            </a:stretch>
          </p:blipFill>
          <p:spPr>
            <a:xfrm>
              <a:off x="6416601" y="6348998"/>
              <a:ext cx="352498" cy="353522"/>
            </a:xfrm>
            <a:prstGeom prst="rect">
              <a:avLst/>
            </a:prstGeom>
          </p:spPr>
        </p:pic>
        <p:sp>
          <p:nvSpPr>
            <p:cNvPr id="9267" name="ZoneTexte 78">
              <a:extLst>
                <a:ext uri="{FF2B5EF4-FFF2-40B4-BE49-F238E27FC236}">
                  <a16:creationId xmlns:a16="http://schemas.microsoft.com/office/drawing/2014/main" id="{0D6D36E5-E799-4569-8234-14A6BC8F086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9233" name="Groupe 82">
            <a:extLst>
              <a:ext uri="{FF2B5EF4-FFF2-40B4-BE49-F238E27FC236}">
                <a16:creationId xmlns:a16="http://schemas.microsoft.com/office/drawing/2014/main" id="{84B5F58C-B851-4CAF-BF36-3D654E06486B}"/>
              </a:ext>
            </a:extLst>
          </p:cNvPr>
          <p:cNvGrpSpPr>
            <a:grpSpLocks/>
          </p:cNvGrpSpPr>
          <p:nvPr/>
        </p:nvGrpSpPr>
        <p:grpSpPr bwMode="auto">
          <a:xfrm>
            <a:off x="1581150" y="6342063"/>
            <a:ext cx="784225" cy="481012"/>
            <a:chOff x="5794442" y="6342472"/>
            <a:chExt cx="784388" cy="480531"/>
          </a:xfrm>
        </p:grpSpPr>
        <p:pic>
          <p:nvPicPr>
            <p:cNvPr id="84" name="Graphique 83">
              <a:extLst>
                <a:ext uri="{FF2B5EF4-FFF2-40B4-BE49-F238E27FC236}">
                  <a16:creationId xmlns:a16="http://schemas.microsoft.com/office/drawing/2014/main" id="{DDA8DFCA-7A1F-463A-A29C-C7AB415512AB}"/>
                </a:ext>
              </a:extLst>
            </p:cNvPr>
            <p:cNvPicPr>
              <a:picLocks noChangeAspect="1"/>
            </p:cNvPicPr>
            <p:nvPr/>
          </p:nvPicPr>
          <p:blipFill>
            <a:blip r:embed="rId9"/>
            <a:srcRect/>
            <a:stretch/>
          </p:blipFill>
          <p:spPr>
            <a:xfrm>
              <a:off x="6013563" y="6342472"/>
              <a:ext cx="346147" cy="345729"/>
            </a:xfrm>
            <a:prstGeom prst="rect">
              <a:avLst/>
            </a:prstGeom>
          </p:spPr>
        </p:pic>
        <p:sp>
          <p:nvSpPr>
            <p:cNvPr id="9265" name="ZoneTexte 84">
              <a:extLst>
                <a:ext uri="{FF2B5EF4-FFF2-40B4-BE49-F238E27FC236}">
                  <a16:creationId xmlns:a16="http://schemas.microsoft.com/office/drawing/2014/main" id="{21FB394E-FF8A-4EC7-9DCD-C034C2DC1C12}"/>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9" name="object 9">
            <a:extLst>
              <a:ext uri="{FF2B5EF4-FFF2-40B4-BE49-F238E27FC236}">
                <a16:creationId xmlns:a16="http://schemas.microsoft.com/office/drawing/2014/main" id="{478F88D4-77A7-495F-91AB-147E60FD95B0}"/>
              </a:ext>
            </a:extLst>
          </p:cNvPr>
          <p:cNvSpPr txBox="1"/>
          <p:nvPr/>
        </p:nvSpPr>
        <p:spPr>
          <a:xfrm>
            <a:off x="6585869" y="1154388"/>
            <a:ext cx="5064459" cy="3041217"/>
          </a:xfrm>
          <a:prstGeom prst="rect">
            <a:avLst/>
          </a:prstGeom>
        </p:spPr>
        <p:txBody>
          <a:bodyPr lIns="0" tIns="37465" rIns="0" bIns="0">
            <a:spAutoFit/>
          </a:bodyPr>
          <a:lstStyle/>
          <a:p>
            <a:pPr marL="12700" eaLnBrk="1" fontAlgn="auto" hangingPunct="1">
              <a:spcBef>
                <a:spcPts val="295"/>
              </a:spcBef>
              <a:spcAft>
                <a:spcPts val="0"/>
              </a:spcAft>
              <a:defRPr/>
            </a:pPr>
            <a:r>
              <a:rPr lang="fr-FR" sz="900" b="1" spc="25" dirty="0">
                <a:solidFill>
                  <a:srgbClr val="394348"/>
                </a:solidFill>
                <a:latin typeface="Arial" panose="020B0604020202020204" pitchFamily="34" charset="0"/>
                <a:cs typeface="Arial" panose="020B0604020202020204" pitchFamily="34" charset="0"/>
              </a:rPr>
              <a:t>Pour le commercial</a:t>
            </a:r>
          </a:p>
          <a:p>
            <a:pPr marL="183516" indent="-171450" eaLnBrk="1" fontAlgn="auto" hangingPunct="1">
              <a:spcBef>
                <a:spcPts val="16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Répondre aux attentes et besoins de nos clients qui se « verdissent » et proposer des solutions pour améliorer leur confort de vie</a:t>
            </a:r>
          </a:p>
          <a:p>
            <a:pPr marL="183516" marR="5080"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Conquérir une clientèle plus jeune, plus concernée par les sujets environnementaux</a:t>
            </a:r>
          </a:p>
          <a:p>
            <a:pPr marL="183516" marR="5080"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Fidéliser nos clients et les accompagner dans la transition  écologique, environnementale</a:t>
            </a:r>
          </a:p>
          <a:p>
            <a:pPr marL="183516" marR="163830"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Générer la satisfaction client, vecteur de recommandation et de prospection</a:t>
            </a:r>
          </a:p>
          <a:p>
            <a:pPr marL="73660" indent="-61594" eaLnBrk="1" fontAlgn="auto" hangingPunct="1">
              <a:spcBef>
                <a:spcPts val="200"/>
              </a:spcBef>
              <a:spcAft>
                <a:spcPts val="0"/>
              </a:spcAft>
              <a:buClr>
                <a:srgbClr val="3FC235"/>
              </a:buClr>
              <a:buFontTx/>
              <a:buChar char="•"/>
              <a:tabLst>
                <a:tab pos="74295" algn="l"/>
              </a:tabLst>
              <a:defRPr/>
            </a:pPr>
            <a:endParaRPr lang="fr-FR" sz="900" spc="25" dirty="0">
              <a:solidFill>
                <a:srgbClr val="394348"/>
              </a:solidFill>
              <a:latin typeface="Arial" panose="020B0604020202020204" pitchFamily="34" charset="0"/>
              <a:cs typeface="Arial" panose="020B0604020202020204" pitchFamily="34" charset="0"/>
            </a:endParaRPr>
          </a:p>
          <a:p>
            <a:pPr marL="12700" eaLnBrk="1" fontAlgn="auto" hangingPunct="1">
              <a:spcBef>
                <a:spcPts val="295"/>
              </a:spcBef>
              <a:spcAft>
                <a:spcPts val="0"/>
              </a:spcAft>
              <a:defRPr/>
            </a:pPr>
            <a:r>
              <a:rPr lang="fr-FR" sz="900" b="1" spc="30" dirty="0">
                <a:solidFill>
                  <a:srgbClr val="394348"/>
                </a:solidFill>
                <a:latin typeface="Arial" panose="020B0604020202020204" pitchFamily="34" charset="0"/>
                <a:cs typeface="Arial" panose="020B0604020202020204" pitchFamily="34" charset="0"/>
              </a:rPr>
              <a:t>Pour</a:t>
            </a:r>
            <a:r>
              <a:rPr lang="fr-FR" sz="900" b="1" spc="-45" dirty="0">
                <a:solidFill>
                  <a:srgbClr val="394348"/>
                </a:solidFill>
                <a:latin typeface="Arial" panose="020B0604020202020204" pitchFamily="34" charset="0"/>
                <a:cs typeface="Arial" panose="020B0604020202020204" pitchFamily="34" charset="0"/>
              </a:rPr>
              <a:t> </a:t>
            </a:r>
            <a:r>
              <a:rPr lang="fr-FR" sz="900" b="1" spc="25" dirty="0">
                <a:solidFill>
                  <a:srgbClr val="394348"/>
                </a:solidFill>
                <a:latin typeface="Arial" panose="020B0604020202020204" pitchFamily="34" charset="0"/>
                <a:cs typeface="Arial" panose="020B0604020202020204" pitchFamily="34" charset="0"/>
              </a:rPr>
              <a:t>l’entreprise</a:t>
            </a:r>
            <a:endParaRPr lang="fr-FR" sz="900" dirty="0">
              <a:solidFill>
                <a:srgbClr val="394348"/>
              </a:solidFill>
              <a:latin typeface="Arial" panose="020B0604020202020204" pitchFamily="34" charset="0"/>
              <a:cs typeface="Arial" panose="020B0604020202020204" pitchFamily="34" charset="0"/>
            </a:endParaRPr>
          </a:p>
          <a:p>
            <a:pPr marL="183516" indent="-171450" eaLnBrk="1" fontAlgn="auto" hangingPunct="1">
              <a:spcBef>
                <a:spcPts val="16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Être une banque à impact reconnue dans </a:t>
            </a:r>
            <a:r>
              <a:rPr lang="fr-FR" sz="900" spc="40" dirty="0">
                <a:solidFill>
                  <a:srgbClr val="394348"/>
                </a:solidFill>
                <a:latin typeface="Arial" panose="020B0604020202020204" pitchFamily="34" charset="0"/>
                <a:cs typeface="Arial" panose="020B0604020202020204" pitchFamily="34" charset="0"/>
              </a:rPr>
              <a:t>la</a:t>
            </a:r>
            <a:r>
              <a:rPr lang="fr-FR" sz="900" spc="20" dirty="0">
                <a:solidFill>
                  <a:srgbClr val="394348"/>
                </a:solidFill>
                <a:latin typeface="Arial" panose="020B0604020202020204" pitchFamily="34" charset="0"/>
                <a:cs typeface="Arial" panose="020B0604020202020204" pitchFamily="34" charset="0"/>
              </a:rPr>
              <a:t> transition</a:t>
            </a:r>
            <a:r>
              <a:rPr lang="fr-FR" sz="900" spc="15" dirty="0">
                <a:solidFill>
                  <a:srgbClr val="394348"/>
                </a:solidFill>
                <a:latin typeface="Arial" panose="020B0604020202020204" pitchFamily="34" charset="0"/>
                <a:cs typeface="Arial" panose="020B0604020202020204" pitchFamily="34" charset="0"/>
              </a:rPr>
              <a:t> énergétique</a:t>
            </a:r>
            <a:endParaRPr lang="fr-FR" sz="900" strike="sngStrike" dirty="0">
              <a:solidFill>
                <a:srgbClr val="394348"/>
              </a:solidFill>
              <a:latin typeface="Arial" panose="020B0604020202020204" pitchFamily="34" charset="0"/>
              <a:cs typeface="Arial" panose="020B0604020202020204" pitchFamily="34" charset="0"/>
            </a:endParaRPr>
          </a:p>
          <a:p>
            <a:pPr marL="183516" marR="5080"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5" dirty="0">
                <a:solidFill>
                  <a:srgbClr val="394348"/>
                </a:solidFill>
                <a:latin typeface="Arial" panose="020B0604020202020204" pitchFamily="34" charset="0"/>
                <a:cs typeface="Arial" panose="020B0604020202020204" pitchFamily="34" charset="0"/>
              </a:rPr>
              <a:t>Gagner </a:t>
            </a:r>
            <a:r>
              <a:rPr lang="fr-FR" sz="900" spc="35" dirty="0">
                <a:solidFill>
                  <a:srgbClr val="394348"/>
                </a:solidFill>
                <a:latin typeface="Arial" panose="020B0604020202020204" pitchFamily="34" charset="0"/>
                <a:cs typeface="Arial" panose="020B0604020202020204" pitchFamily="34" charset="0"/>
              </a:rPr>
              <a:t>en </a:t>
            </a:r>
            <a:r>
              <a:rPr lang="fr-FR" sz="900" spc="10" dirty="0">
                <a:solidFill>
                  <a:srgbClr val="394348"/>
                </a:solidFill>
                <a:latin typeface="Arial" panose="020B0604020202020204" pitchFamily="34" charset="0"/>
                <a:cs typeface="Arial" panose="020B0604020202020204" pitchFamily="34" charset="0"/>
              </a:rPr>
              <a:t>notoriété et valoriser sa marque employeur</a:t>
            </a:r>
          </a:p>
          <a:p>
            <a:pPr marL="183516" marR="5080"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0" dirty="0">
                <a:solidFill>
                  <a:srgbClr val="394348"/>
                </a:solidFill>
                <a:latin typeface="Arial" panose="020B0604020202020204" pitchFamily="34" charset="0"/>
                <a:cs typeface="Arial" panose="020B0604020202020204" pitchFamily="34" charset="0"/>
              </a:rPr>
              <a:t>Contribuer à l’atteinte des objectifs </a:t>
            </a:r>
            <a:r>
              <a:rPr lang="fr-FR" sz="900" spc="10" dirty="0" err="1">
                <a:solidFill>
                  <a:srgbClr val="394348"/>
                </a:solidFill>
                <a:latin typeface="Arial" panose="020B0604020202020204" pitchFamily="34" charset="0"/>
                <a:cs typeface="Arial" panose="020B0604020202020204" pitchFamily="34" charset="0"/>
              </a:rPr>
              <a:t>NetZero</a:t>
            </a:r>
            <a:r>
              <a:rPr lang="fr-FR" sz="900" spc="10" dirty="0">
                <a:solidFill>
                  <a:srgbClr val="394348"/>
                </a:solidFill>
                <a:latin typeface="Arial" panose="020B0604020202020204" pitchFamily="34" charset="0"/>
                <a:cs typeface="Arial" panose="020B0604020202020204" pitchFamily="34" charset="0"/>
              </a:rPr>
              <a:t> (bilan émission carbone à zéro) par le biais</a:t>
            </a:r>
            <a:br>
              <a:rPr lang="fr-FR" sz="900" spc="10" dirty="0">
                <a:solidFill>
                  <a:srgbClr val="394348"/>
                </a:solidFill>
                <a:latin typeface="Arial" panose="020B0604020202020204" pitchFamily="34" charset="0"/>
                <a:cs typeface="Arial" panose="020B0604020202020204" pitchFamily="34" charset="0"/>
              </a:rPr>
            </a:br>
            <a:r>
              <a:rPr lang="fr-FR" sz="900" spc="10" dirty="0">
                <a:solidFill>
                  <a:srgbClr val="394348"/>
                </a:solidFill>
                <a:latin typeface="Arial" panose="020B0604020202020204" pitchFamily="34" charset="0"/>
                <a:cs typeface="Arial" panose="020B0604020202020204" pitchFamily="34" charset="0"/>
              </a:rPr>
              <a:t>du verdissement des encours</a:t>
            </a:r>
          </a:p>
          <a:p>
            <a:pPr marL="12066" marR="321310" eaLnBrk="1" fontAlgn="auto" hangingPunct="1">
              <a:spcBef>
                <a:spcPts val="200"/>
              </a:spcBef>
              <a:spcAft>
                <a:spcPts val="0"/>
              </a:spcAft>
              <a:buClr>
                <a:srgbClr val="3FC235"/>
              </a:buClr>
              <a:tabLst>
                <a:tab pos="74295" algn="l"/>
              </a:tabLst>
              <a:defRPr/>
            </a:pPr>
            <a:endParaRPr lang="fr-FR" sz="900" spc="25" dirty="0">
              <a:solidFill>
                <a:srgbClr val="394348"/>
              </a:solidFill>
              <a:latin typeface="Arial" panose="020B0604020202020204" pitchFamily="34" charset="0"/>
              <a:cs typeface="Arial" panose="020B0604020202020204" pitchFamily="34" charset="0"/>
            </a:endParaRPr>
          </a:p>
          <a:p>
            <a:pPr marL="12700" eaLnBrk="1" fontAlgn="auto" hangingPunct="1">
              <a:spcBef>
                <a:spcPts val="0"/>
              </a:spcBef>
              <a:spcAft>
                <a:spcPts val="0"/>
              </a:spcAft>
              <a:defRPr/>
            </a:pPr>
            <a:r>
              <a:rPr lang="fr-FR" sz="900" b="1" spc="30" dirty="0">
                <a:solidFill>
                  <a:srgbClr val="394348"/>
                </a:solidFill>
                <a:latin typeface="Arial" panose="020B0604020202020204" pitchFamily="34" charset="0"/>
                <a:cs typeface="Arial" panose="020B0604020202020204" pitchFamily="34" charset="0"/>
              </a:rPr>
              <a:t>Pour</a:t>
            </a:r>
            <a:r>
              <a:rPr lang="fr-FR" sz="900" b="1" spc="-40" dirty="0">
                <a:solidFill>
                  <a:srgbClr val="394348"/>
                </a:solidFill>
                <a:latin typeface="Arial" panose="020B0604020202020204" pitchFamily="34" charset="0"/>
                <a:cs typeface="Arial" panose="020B0604020202020204" pitchFamily="34" charset="0"/>
              </a:rPr>
              <a:t> </a:t>
            </a:r>
            <a:r>
              <a:rPr lang="fr-FR" sz="900" b="1" spc="35" dirty="0">
                <a:solidFill>
                  <a:srgbClr val="394348"/>
                </a:solidFill>
                <a:latin typeface="Arial" panose="020B0604020202020204" pitchFamily="34" charset="0"/>
                <a:cs typeface="Arial" panose="020B0604020202020204" pitchFamily="34" charset="0"/>
              </a:rPr>
              <a:t>répondre</a:t>
            </a:r>
            <a:r>
              <a:rPr lang="fr-FR" sz="900" b="1" spc="-40" dirty="0">
                <a:solidFill>
                  <a:srgbClr val="394348"/>
                </a:solidFill>
                <a:latin typeface="Arial" panose="020B0604020202020204" pitchFamily="34" charset="0"/>
                <a:cs typeface="Arial" panose="020B0604020202020204" pitchFamily="34" charset="0"/>
              </a:rPr>
              <a:t> </a:t>
            </a:r>
            <a:r>
              <a:rPr lang="fr-FR" sz="900" b="1" spc="35" dirty="0">
                <a:solidFill>
                  <a:srgbClr val="394348"/>
                </a:solidFill>
                <a:latin typeface="Arial" panose="020B0604020202020204" pitchFamily="34" charset="0"/>
                <a:cs typeface="Arial" panose="020B0604020202020204" pitchFamily="34" charset="0"/>
              </a:rPr>
              <a:t>aux</a:t>
            </a:r>
            <a:r>
              <a:rPr lang="fr-FR" sz="900" b="1" spc="-35" dirty="0">
                <a:solidFill>
                  <a:srgbClr val="394348"/>
                </a:solidFill>
                <a:latin typeface="Arial" panose="020B0604020202020204" pitchFamily="34" charset="0"/>
                <a:cs typeface="Arial" panose="020B0604020202020204" pitchFamily="34" charset="0"/>
              </a:rPr>
              <a:t> </a:t>
            </a:r>
            <a:r>
              <a:rPr lang="fr-FR" sz="900" b="1" spc="25" dirty="0">
                <a:solidFill>
                  <a:srgbClr val="394348"/>
                </a:solidFill>
                <a:latin typeface="Arial" panose="020B0604020202020204" pitchFamily="34" charset="0"/>
                <a:cs typeface="Arial" panose="020B0604020202020204" pitchFamily="34" charset="0"/>
              </a:rPr>
              <a:t>enjeux</a:t>
            </a:r>
            <a:endParaRPr lang="fr-FR" sz="900" dirty="0">
              <a:solidFill>
                <a:srgbClr val="394348"/>
              </a:solidFill>
              <a:latin typeface="Arial" panose="020B0604020202020204" pitchFamily="34" charset="0"/>
              <a:cs typeface="Arial" panose="020B0604020202020204" pitchFamily="34" charset="0"/>
            </a:endParaRPr>
          </a:p>
          <a:p>
            <a:pPr marL="183516" marR="198120" indent="-171450" eaLnBrk="1" fontAlgn="auto" hangingPunct="1">
              <a:spcBef>
                <a:spcPts val="160"/>
              </a:spcBef>
              <a:spcAft>
                <a:spcPts val="0"/>
              </a:spcAft>
              <a:buClr>
                <a:srgbClr val="77BF32"/>
              </a:buClr>
              <a:buFont typeface="Wingdings" pitchFamily="2" charset="2"/>
              <a:buChar char="§"/>
              <a:tabLst>
                <a:tab pos="74295" algn="l"/>
              </a:tabLst>
              <a:defRPr/>
            </a:pPr>
            <a:r>
              <a:rPr lang="fr-FR" sz="900" spc="20" dirty="0">
                <a:solidFill>
                  <a:srgbClr val="394348"/>
                </a:solidFill>
                <a:latin typeface="Arial" panose="020B0604020202020204" pitchFamily="34" charset="0"/>
                <a:cs typeface="Arial" panose="020B0604020202020204" pitchFamily="34" charset="0"/>
              </a:rPr>
              <a:t>Capitaliser</a:t>
            </a:r>
            <a:r>
              <a:rPr lang="fr-FR" sz="900" spc="25" dirty="0">
                <a:solidFill>
                  <a:srgbClr val="394348"/>
                </a:solidFill>
                <a:latin typeface="Arial" panose="020B0604020202020204" pitchFamily="34" charset="0"/>
                <a:cs typeface="Arial" panose="020B0604020202020204" pitchFamily="34" charset="0"/>
              </a:rPr>
              <a:t> </a:t>
            </a:r>
            <a:r>
              <a:rPr lang="fr-FR" sz="900" spc="35" dirty="0">
                <a:solidFill>
                  <a:srgbClr val="394348"/>
                </a:solidFill>
                <a:latin typeface="Arial" panose="020B0604020202020204" pitchFamily="34" charset="0"/>
                <a:cs typeface="Arial" panose="020B0604020202020204" pitchFamily="34" charset="0"/>
              </a:rPr>
              <a:t>sur</a:t>
            </a:r>
            <a:r>
              <a:rPr lang="fr-FR" sz="900" spc="25" dirty="0">
                <a:solidFill>
                  <a:srgbClr val="394348"/>
                </a:solidFill>
                <a:latin typeface="Arial" panose="020B0604020202020204" pitchFamily="34" charset="0"/>
                <a:cs typeface="Arial" panose="020B0604020202020204" pitchFamily="34" charset="0"/>
              </a:rPr>
              <a:t> </a:t>
            </a:r>
            <a:r>
              <a:rPr lang="fr-FR" sz="900" spc="15" dirty="0">
                <a:solidFill>
                  <a:srgbClr val="394348"/>
                </a:solidFill>
                <a:latin typeface="Arial" panose="020B0604020202020204" pitchFamily="34" charset="0"/>
                <a:cs typeface="Arial" panose="020B0604020202020204" pitchFamily="34" charset="0"/>
              </a:rPr>
              <a:t>notre</a:t>
            </a:r>
            <a:r>
              <a:rPr lang="fr-FR" sz="900" spc="25" dirty="0">
                <a:solidFill>
                  <a:srgbClr val="394348"/>
                </a:solidFill>
                <a:latin typeface="Arial" panose="020B0604020202020204" pitchFamily="34" charset="0"/>
                <a:cs typeface="Arial" panose="020B0604020202020204" pitchFamily="34" charset="0"/>
              </a:rPr>
              <a:t> </a:t>
            </a:r>
            <a:r>
              <a:rPr lang="fr-FR" sz="900" spc="20" dirty="0">
                <a:solidFill>
                  <a:srgbClr val="394348"/>
                </a:solidFill>
                <a:latin typeface="Arial" panose="020B0604020202020204" pitchFamily="34" charset="0"/>
                <a:cs typeface="Arial" panose="020B0604020202020204" pitchFamily="34" charset="0"/>
              </a:rPr>
              <a:t>posture</a:t>
            </a:r>
            <a:r>
              <a:rPr lang="fr-FR" sz="900" spc="25" dirty="0">
                <a:solidFill>
                  <a:srgbClr val="394348"/>
                </a:solidFill>
                <a:latin typeface="Arial" panose="020B0604020202020204" pitchFamily="34" charset="0"/>
                <a:cs typeface="Arial" panose="020B0604020202020204" pitchFamily="34" charset="0"/>
              </a:rPr>
              <a:t> </a:t>
            </a:r>
            <a:r>
              <a:rPr lang="fr-FR" sz="900" spc="10" dirty="0">
                <a:solidFill>
                  <a:srgbClr val="394348"/>
                </a:solidFill>
                <a:latin typeface="Arial" panose="020B0604020202020204" pitchFamily="34" charset="0"/>
                <a:cs typeface="Arial" panose="020B0604020202020204" pitchFamily="34" charset="0"/>
              </a:rPr>
              <a:t>et</a:t>
            </a:r>
            <a:r>
              <a:rPr lang="fr-FR" sz="900" spc="30" dirty="0">
                <a:solidFill>
                  <a:srgbClr val="394348"/>
                </a:solidFill>
                <a:latin typeface="Arial" panose="020B0604020202020204" pitchFamily="34" charset="0"/>
                <a:cs typeface="Arial" panose="020B0604020202020204" pitchFamily="34" charset="0"/>
              </a:rPr>
              <a:t> </a:t>
            </a:r>
            <a:r>
              <a:rPr lang="fr-FR" sz="900" spc="40" dirty="0">
                <a:solidFill>
                  <a:srgbClr val="394348"/>
                </a:solidFill>
                <a:latin typeface="Arial" panose="020B0604020202020204" pitchFamily="34" charset="0"/>
                <a:cs typeface="Arial" panose="020B0604020202020204" pitchFamily="34" charset="0"/>
              </a:rPr>
              <a:t>nos</a:t>
            </a:r>
            <a:r>
              <a:rPr lang="fr-FR" sz="900" spc="25" dirty="0">
                <a:solidFill>
                  <a:srgbClr val="394348"/>
                </a:solidFill>
                <a:latin typeface="Arial" panose="020B0604020202020204" pitchFamily="34" charset="0"/>
                <a:cs typeface="Arial" panose="020B0604020202020204" pitchFamily="34" charset="0"/>
              </a:rPr>
              <a:t> </a:t>
            </a:r>
            <a:r>
              <a:rPr lang="fr-FR" sz="900" spc="15" dirty="0">
                <a:solidFill>
                  <a:srgbClr val="394348"/>
                </a:solidFill>
                <a:latin typeface="Arial" panose="020B0604020202020204" pitchFamily="34" charset="0"/>
                <a:cs typeface="Arial" panose="020B0604020202020204" pitchFamily="34" charset="0"/>
              </a:rPr>
              <a:t>offres</a:t>
            </a:r>
            <a:r>
              <a:rPr lang="fr-FR" sz="900" spc="25" dirty="0">
                <a:solidFill>
                  <a:srgbClr val="394348"/>
                </a:solidFill>
                <a:latin typeface="Arial" panose="020B0604020202020204" pitchFamily="34" charset="0"/>
                <a:cs typeface="Arial" panose="020B0604020202020204" pitchFamily="34" charset="0"/>
              </a:rPr>
              <a:t> </a:t>
            </a:r>
            <a:r>
              <a:rPr lang="fr-FR" sz="900" spc="5" dirty="0">
                <a:solidFill>
                  <a:srgbClr val="394348"/>
                </a:solidFill>
                <a:latin typeface="Arial" panose="020B0604020202020204" pitchFamily="34" charset="0"/>
                <a:cs typeface="Arial" panose="020B0604020202020204" pitchFamily="34" charset="0"/>
              </a:rPr>
              <a:t>en faveur de la transition environnementale</a:t>
            </a:r>
            <a:r>
              <a:rPr lang="fr-FR" sz="900" spc="25" dirty="0">
                <a:solidFill>
                  <a:srgbClr val="394348"/>
                </a:solidFill>
                <a:latin typeface="Arial" panose="020B0604020202020204" pitchFamily="34" charset="0"/>
                <a:cs typeface="Arial" panose="020B0604020202020204" pitchFamily="34" charset="0"/>
              </a:rPr>
              <a:t> </a:t>
            </a:r>
            <a:r>
              <a:rPr lang="fr-FR" sz="900" spc="20" dirty="0">
                <a:solidFill>
                  <a:srgbClr val="394348"/>
                </a:solidFill>
                <a:latin typeface="Arial" panose="020B0604020202020204" pitchFamily="34" charset="0"/>
                <a:cs typeface="Arial" panose="020B0604020202020204" pitchFamily="34" charset="0"/>
              </a:rPr>
              <a:t>pour </a:t>
            </a:r>
            <a:r>
              <a:rPr lang="fr-FR" sz="900" spc="-185" dirty="0">
                <a:solidFill>
                  <a:srgbClr val="394348"/>
                </a:solidFill>
                <a:latin typeface="Arial" panose="020B0604020202020204" pitchFamily="34" charset="0"/>
                <a:cs typeface="Arial" panose="020B0604020202020204" pitchFamily="34" charset="0"/>
              </a:rPr>
              <a:t> </a:t>
            </a:r>
            <a:r>
              <a:rPr lang="fr-FR" sz="900" spc="10" dirty="0">
                <a:solidFill>
                  <a:srgbClr val="394348"/>
                </a:solidFill>
                <a:latin typeface="Arial" panose="020B0604020202020204" pitchFamily="34" charset="0"/>
                <a:cs typeface="Arial" panose="020B0604020202020204" pitchFamily="34" charset="0"/>
              </a:rPr>
              <a:t>renforcer</a:t>
            </a:r>
            <a:r>
              <a:rPr lang="fr-FR" sz="900" spc="15" dirty="0">
                <a:solidFill>
                  <a:srgbClr val="394348"/>
                </a:solidFill>
                <a:latin typeface="Arial" panose="020B0604020202020204" pitchFamily="34" charset="0"/>
                <a:cs typeface="Arial" panose="020B0604020202020204" pitchFamily="34" charset="0"/>
              </a:rPr>
              <a:t> </a:t>
            </a:r>
            <a:r>
              <a:rPr lang="fr-FR" sz="900" spc="30" dirty="0">
                <a:solidFill>
                  <a:srgbClr val="394348"/>
                </a:solidFill>
                <a:latin typeface="Arial" panose="020B0604020202020204" pitchFamily="34" charset="0"/>
                <a:cs typeface="Arial" panose="020B0604020202020204" pitchFamily="34" charset="0"/>
              </a:rPr>
              <a:t>le</a:t>
            </a:r>
            <a:r>
              <a:rPr lang="fr-FR" sz="900" spc="20" dirty="0">
                <a:solidFill>
                  <a:srgbClr val="394348"/>
                </a:solidFill>
                <a:latin typeface="Arial" panose="020B0604020202020204" pitchFamily="34" charset="0"/>
                <a:cs typeface="Arial" panose="020B0604020202020204" pitchFamily="34" charset="0"/>
              </a:rPr>
              <a:t> </a:t>
            </a:r>
            <a:r>
              <a:rPr lang="fr-FR" sz="900" spc="25" dirty="0">
                <a:solidFill>
                  <a:srgbClr val="394348"/>
                </a:solidFill>
                <a:latin typeface="Arial" panose="020B0604020202020204" pitchFamily="34" charset="0"/>
                <a:cs typeface="Arial" panose="020B0604020202020204" pitchFamily="34" charset="0"/>
              </a:rPr>
              <a:t>dialogue</a:t>
            </a:r>
            <a:r>
              <a:rPr lang="fr-FR" sz="900" spc="20" dirty="0">
                <a:solidFill>
                  <a:srgbClr val="394348"/>
                </a:solidFill>
                <a:latin typeface="Arial" panose="020B0604020202020204" pitchFamily="34" charset="0"/>
                <a:cs typeface="Arial" panose="020B0604020202020204" pitchFamily="34" charset="0"/>
              </a:rPr>
              <a:t> </a:t>
            </a:r>
            <a:r>
              <a:rPr lang="fr-FR" sz="900" spc="15" dirty="0">
                <a:solidFill>
                  <a:srgbClr val="394348"/>
                </a:solidFill>
                <a:latin typeface="Arial" panose="020B0604020202020204" pitchFamily="34" charset="0"/>
                <a:cs typeface="Arial" panose="020B0604020202020204" pitchFamily="34" charset="0"/>
              </a:rPr>
              <a:t>stratégique en cohérence avec la démarche RSE</a:t>
            </a:r>
            <a:endParaRPr lang="fr-FR" sz="900" dirty="0">
              <a:solidFill>
                <a:srgbClr val="394348"/>
              </a:solidFill>
              <a:latin typeface="Arial" panose="020B0604020202020204" pitchFamily="34" charset="0"/>
              <a:cs typeface="Arial" panose="020B0604020202020204" pitchFamily="34" charset="0"/>
            </a:endParaRPr>
          </a:p>
          <a:p>
            <a:pPr marL="183516" indent="-171450" eaLnBrk="1" fontAlgn="auto" hangingPunct="1">
              <a:spcBef>
                <a:spcPts val="200"/>
              </a:spcBef>
              <a:spcAft>
                <a:spcPts val="0"/>
              </a:spcAft>
              <a:buClr>
                <a:srgbClr val="77BF32"/>
              </a:buClr>
              <a:buFont typeface="Wingdings" pitchFamily="2" charset="2"/>
              <a:buChar char="§"/>
              <a:tabLst>
                <a:tab pos="74295" algn="l"/>
              </a:tabLst>
              <a:defRPr/>
            </a:pPr>
            <a:r>
              <a:rPr lang="fr-FR" sz="900" spc="25" dirty="0">
                <a:solidFill>
                  <a:srgbClr val="394348"/>
                </a:solidFill>
                <a:latin typeface="Arial" panose="020B0604020202020204" pitchFamily="34" charset="0"/>
                <a:cs typeface="Arial" panose="020B0604020202020204" pitchFamily="34" charset="0"/>
              </a:rPr>
              <a:t>Être apporteur d’affaires et développer l’ensemble de la relation client </a:t>
            </a:r>
          </a:p>
          <a:p>
            <a:pPr marL="183516" indent="-171450" eaLnBrk="1" fontAlgn="auto" hangingPunct="1">
              <a:spcBef>
                <a:spcPts val="200"/>
              </a:spcBef>
              <a:spcAft>
                <a:spcPts val="0"/>
              </a:spcAft>
              <a:buClr>
                <a:srgbClr val="77BF32"/>
              </a:buClr>
              <a:buFont typeface="Wingdings" pitchFamily="2" charset="2"/>
              <a:buChar char="§"/>
              <a:tabLst>
                <a:tab pos="74295" algn="l"/>
              </a:tabLst>
              <a:defRPr/>
            </a:pPr>
            <a:r>
              <a:rPr lang="fr-FR" sz="900" spc="25" dirty="0">
                <a:solidFill>
                  <a:srgbClr val="394348"/>
                </a:solidFill>
                <a:latin typeface="Arial" panose="020B0604020202020204" pitchFamily="34" charset="0"/>
                <a:cs typeface="Arial" panose="020B0604020202020204" pitchFamily="34" charset="0"/>
              </a:rPr>
              <a:t>Faciliter l’atteinte de nos </a:t>
            </a:r>
            <a:r>
              <a:rPr lang="fr-FR" sz="900" spc="20" dirty="0">
                <a:solidFill>
                  <a:srgbClr val="394348"/>
                </a:solidFill>
                <a:latin typeface="Arial" panose="020B0604020202020204" pitchFamily="34" charset="0"/>
                <a:cs typeface="Arial" panose="020B0604020202020204" pitchFamily="34" charset="0"/>
              </a:rPr>
              <a:t>objectifs</a:t>
            </a:r>
            <a:r>
              <a:rPr lang="fr-FR" sz="900" spc="25" dirty="0">
                <a:solidFill>
                  <a:srgbClr val="394348"/>
                </a:solidFill>
                <a:latin typeface="Arial" panose="020B0604020202020204" pitchFamily="34" charset="0"/>
                <a:cs typeface="Arial" panose="020B0604020202020204" pitchFamily="34" charset="0"/>
              </a:rPr>
              <a:t> </a:t>
            </a:r>
            <a:r>
              <a:rPr lang="fr-FR" sz="900" spc="20" dirty="0">
                <a:solidFill>
                  <a:srgbClr val="394348"/>
                </a:solidFill>
                <a:latin typeface="Arial" panose="020B0604020202020204" pitchFamily="34" charset="0"/>
                <a:cs typeface="Arial" panose="020B0604020202020204" pitchFamily="34" charset="0"/>
              </a:rPr>
              <a:t>par un conseil de qualité</a:t>
            </a:r>
            <a:endParaRPr lang="fr-FR" sz="900" dirty="0">
              <a:solidFill>
                <a:srgbClr val="394348"/>
              </a:solidFill>
              <a:latin typeface="Arial" panose="020B0604020202020204" pitchFamily="34" charset="0"/>
              <a:cs typeface="Arial" panose="020B0604020202020204" pitchFamily="34" charset="0"/>
            </a:endParaRPr>
          </a:p>
          <a:p>
            <a:pPr marL="183516" indent="-171450" eaLnBrk="1" fontAlgn="auto" hangingPunct="1">
              <a:spcBef>
                <a:spcPts val="200"/>
              </a:spcBef>
              <a:spcAft>
                <a:spcPts val="0"/>
              </a:spcAft>
              <a:buClr>
                <a:srgbClr val="77BF32"/>
              </a:buClr>
              <a:buFont typeface="Wingdings" pitchFamily="2" charset="2"/>
              <a:buChar char="§"/>
              <a:tabLst>
                <a:tab pos="74295" algn="l"/>
              </a:tabLst>
              <a:defRPr/>
            </a:pPr>
            <a:r>
              <a:rPr lang="fr-FR" sz="900" spc="10" dirty="0">
                <a:solidFill>
                  <a:srgbClr val="394348"/>
                </a:solidFill>
                <a:latin typeface="Arial" panose="020B0604020202020204" pitchFamily="34" charset="0"/>
                <a:cs typeface="Arial" panose="020B0604020202020204" pitchFamily="34" charset="0"/>
              </a:rPr>
              <a:t>Générer</a:t>
            </a:r>
            <a:r>
              <a:rPr lang="fr-FR" sz="900" spc="20" dirty="0">
                <a:solidFill>
                  <a:srgbClr val="394348"/>
                </a:solidFill>
                <a:latin typeface="Arial" panose="020B0604020202020204" pitchFamily="34" charset="0"/>
                <a:cs typeface="Arial" panose="020B0604020202020204" pitchFamily="34" charset="0"/>
              </a:rPr>
              <a:t> </a:t>
            </a:r>
            <a:r>
              <a:rPr lang="fr-FR" sz="900" spc="35" dirty="0">
                <a:solidFill>
                  <a:srgbClr val="394348"/>
                </a:solidFill>
                <a:latin typeface="Arial" panose="020B0604020202020204" pitchFamily="34" charset="0"/>
                <a:cs typeface="Arial" panose="020B0604020202020204" pitchFamily="34" charset="0"/>
              </a:rPr>
              <a:t>des</a:t>
            </a:r>
            <a:r>
              <a:rPr lang="fr-FR" sz="900" spc="25" dirty="0">
                <a:solidFill>
                  <a:srgbClr val="394348"/>
                </a:solidFill>
                <a:latin typeface="Arial" panose="020B0604020202020204" pitchFamily="34" charset="0"/>
                <a:cs typeface="Arial" panose="020B0604020202020204" pitchFamily="34" charset="0"/>
              </a:rPr>
              <a:t> dépôts, placements</a:t>
            </a:r>
            <a:r>
              <a:rPr lang="fr-FR" sz="900" spc="20" dirty="0">
                <a:solidFill>
                  <a:srgbClr val="394348"/>
                </a:solidFill>
                <a:latin typeface="Arial" panose="020B0604020202020204" pitchFamily="34" charset="0"/>
                <a:cs typeface="Arial" panose="020B0604020202020204" pitchFamily="34" charset="0"/>
              </a:rPr>
              <a:t> </a:t>
            </a:r>
            <a:r>
              <a:rPr lang="fr-FR" sz="900" spc="10" dirty="0">
                <a:solidFill>
                  <a:srgbClr val="394348"/>
                </a:solidFill>
                <a:latin typeface="Arial" panose="020B0604020202020204" pitchFamily="34" charset="0"/>
                <a:cs typeface="Arial" panose="020B0604020202020204" pitchFamily="34" charset="0"/>
              </a:rPr>
              <a:t>et</a:t>
            </a:r>
            <a:r>
              <a:rPr lang="fr-FR" sz="900" spc="25" dirty="0">
                <a:solidFill>
                  <a:srgbClr val="394348"/>
                </a:solidFill>
                <a:latin typeface="Arial" panose="020B0604020202020204" pitchFamily="34" charset="0"/>
                <a:cs typeface="Arial" panose="020B0604020202020204" pitchFamily="34" charset="0"/>
              </a:rPr>
              <a:t> </a:t>
            </a:r>
            <a:r>
              <a:rPr lang="fr-FR" sz="900" spc="35" dirty="0">
                <a:solidFill>
                  <a:srgbClr val="394348"/>
                </a:solidFill>
                <a:latin typeface="Arial" panose="020B0604020202020204" pitchFamily="34" charset="0"/>
                <a:cs typeface="Arial" panose="020B0604020202020204" pitchFamily="34" charset="0"/>
              </a:rPr>
              <a:t>des</a:t>
            </a:r>
            <a:r>
              <a:rPr lang="fr-FR" sz="900" spc="25" dirty="0">
                <a:solidFill>
                  <a:srgbClr val="394348"/>
                </a:solidFill>
                <a:latin typeface="Arial" panose="020B0604020202020204" pitchFamily="34" charset="0"/>
                <a:cs typeface="Arial" panose="020B0604020202020204" pitchFamily="34" charset="0"/>
              </a:rPr>
              <a:t> </a:t>
            </a:r>
            <a:r>
              <a:rPr lang="fr-FR" sz="900" spc="20" dirty="0">
                <a:solidFill>
                  <a:srgbClr val="394348"/>
                </a:solidFill>
                <a:latin typeface="Arial" panose="020B0604020202020204" pitchFamily="34" charset="0"/>
                <a:cs typeface="Arial" panose="020B0604020202020204" pitchFamily="34" charset="0"/>
              </a:rPr>
              <a:t>crédits </a:t>
            </a:r>
            <a:r>
              <a:rPr lang="fr-FR" sz="900" spc="25" dirty="0">
                <a:solidFill>
                  <a:srgbClr val="394348"/>
                </a:solidFill>
                <a:latin typeface="Arial" panose="020B0604020202020204" pitchFamily="34" charset="0"/>
                <a:cs typeface="Arial" panose="020B0604020202020204" pitchFamily="34" charset="0"/>
              </a:rPr>
              <a:t>supplémentaires</a:t>
            </a:r>
            <a:endParaRPr lang="fr-FR" sz="900" dirty="0">
              <a:solidFill>
                <a:srgbClr val="394348"/>
              </a:solidFill>
              <a:latin typeface="Arial" panose="020B0604020202020204" pitchFamily="34" charset="0"/>
              <a:cs typeface="Arial" panose="020B0604020202020204" pitchFamily="34" charset="0"/>
            </a:endParaRPr>
          </a:p>
        </p:txBody>
      </p:sp>
      <p:grpSp>
        <p:nvGrpSpPr>
          <p:cNvPr id="9235" name="Groupe 58">
            <a:extLst>
              <a:ext uri="{FF2B5EF4-FFF2-40B4-BE49-F238E27FC236}">
                <a16:creationId xmlns:a16="http://schemas.microsoft.com/office/drawing/2014/main" id="{1E9514A6-6F64-45C1-A9BC-14D3B675CBE9}"/>
              </a:ext>
            </a:extLst>
          </p:cNvPr>
          <p:cNvGrpSpPr>
            <a:grpSpLocks/>
          </p:cNvGrpSpPr>
          <p:nvPr/>
        </p:nvGrpSpPr>
        <p:grpSpPr bwMode="auto">
          <a:xfrm>
            <a:off x="8907463" y="6334125"/>
            <a:ext cx="1304925" cy="488950"/>
            <a:chOff x="9429931" y="6334408"/>
            <a:chExt cx="1305361" cy="488926"/>
          </a:xfrm>
        </p:grpSpPr>
        <p:grpSp>
          <p:nvGrpSpPr>
            <p:cNvPr id="9257" name="Groupe 59">
              <a:extLst>
                <a:ext uri="{FF2B5EF4-FFF2-40B4-BE49-F238E27FC236}">
                  <a16:creationId xmlns:a16="http://schemas.microsoft.com/office/drawing/2014/main" id="{05385E0D-E460-4123-89AC-08B9A7588479}"/>
                </a:ext>
              </a:extLst>
            </p:cNvPr>
            <p:cNvGrpSpPr>
              <a:grpSpLocks/>
            </p:cNvGrpSpPr>
            <p:nvPr/>
          </p:nvGrpSpPr>
          <p:grpSpPr bwMode="auto">
            <a:xfrm>
              <a:off x="9429931" y="6334408"/>
              <a:ext cx="547826" cy="488926"/>
              <a:chOff x="640481" y="6334408"/>
              <a:chExt cx="547826" cy="488926"/>
            </a:xfrm>
          </p:grpSpPr>
          <p:pic>
            <p:nvPicPr>
              <p:cNvPr id="98" name="Graphique 97">
                <a:extLst>
                  <a:ext uri="{FF2B5EF4-FFF2-40B4-BE49-F238E27FC236}">
                    <a16:creationId xmlns:a16="http://schemas.microsoft.com/office/drawing/2014/main" id="{0D7C5C8F-2F9B-486D-A524-B5C35907E0A4}"/>
                  </a:ext>
                </a:extLst>
              </p:cNvPr>
              <p:cNvPicPr>
                <a:picLocks noChangeAspect="1"/>
              </p:cNvPicPr>
              <p:nvPr/>
            </p:nvPicPr>
            <p:blipFill>
              <a:blip r:embed="rId10"/>
              <a:srcRect/>
              <a:stretch/>
            </p:blipFill>
            <p:spPr>
              <a:xfrm>
                <a:off x="735763" y="6334408"/>
                <a:ext cx="352543" cy="352408"/>
              </a:xfrm>
              <a:prstGeom prst="rect">
                <a:avLst/>
              </a:prstGeom>
            </p:spPr>
          </p:pic>
          <p:sp>
            <p:nvSpPr>
              <p:cNvPr id="9263" name="ZoneTexte 98">
                <a:extLst>
                  <a:ext uri="{FF2B5EF4-FFF2-40B4-BE49-F238E27FC236}">
                    <a16:creationId xmlns:a16="http://schemas.microsoft.com/office/drawing/2014/main" id="{8BD57D83-31B7-4F02-B704-EEA965CC1A30}"/>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94" name="Connecteur droit 93">
              <a:extLst>
                <a:ext uri="{FF2B5EF4-FFF2-40B4-BE49-F238E27FC236}">
                  <a16:creationId xmlns:a16="http://schemas.microsoft.com/office/drawing/2014/main" id="{A2F65B64-9D53-4919-BDDE-A5D8A4AC9901}"/>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259" name="Groupe 94">
              <a:extLst>
                <a:ext uri="{FF2B5EF4-FFF2-40B4-BE49-F238E27FC236}">
                  <a16:creationId xmlns:a16="http://schemas.microsoft.com/office/drawing/2014/main" id="{51A7564E-B6FD-4CE8-AA0F-6AF0CBDE826C}"/>
                </a:ext>
              </a:extLst>
            </p:cNvPr>
            <p:cNvGrpSpPr>
              <a:grpSpLocks/>
            </p:cNvGrpSpPr>
            <p:nvPr/>
          </p:nvGrpSpPr>
          <p:grpSpPr bwMode="auto">
            <a:xfrm>
              <a:off x="10304354" y="6342472"/>
              <a:ext cx="430938" cy="480531"/>
              <a:chOff x="5971167" y="6342472"/>
              <a:chExt cx="430938" cy="480531"/>
            </a:xfrm>
          </p:grpSpPr>
          <p:pic>
            <p:nvPicPr>
              <p:cNvPr id="96" name="Graphique 95">
                <a:extLst>
                  <a:ext uri="{FF2B5EF4-FFF2-40B4-BE49-F238E27FC236}">
                    <a16:creationId xmlns:a16="http://schemas.microsoft.com/office/drawing/2014/main" id="{4E6F5620-2740-4C4A-8A5A-83F6FA2B3AA2}"/>
                  </a:ext>
                </a:extLst>
              </p:cNvPr>
              <p:cNvPicPr>
                <a:picLocks noChangeAspect="1"/>
              </p:cNvPicPr>
              <p:nvPr/>
            </p:nvPicPr>
            <p:blipFill>
              <a:blip r:embed="rId11"/>
              <a:srcRect/>
              <a:stretch/>
            </p:blipFill>
            <p:spPr>
              <a:xfrm>
                <a:off x="6008273" y="6342346"/>
                <a:ext cx="346191" cy="346058"/>
              </a:xfrm>
              <a:prstGeom prst="rect">
                <a:avLst/>
              </a:prstGeom>
            </p:spPr>
          </p:pic>
          <p:sp>
            <p:nvSpPr>
              <p:cNvPr id="9261" name="ZoneTexte 96">
                <a:extLst>
                  <a:ext uri="{FF2B5EF4-FFF2-40B4-BE49-F238E27FC236}">
                    <a16:creationId xmlns:a16="http://schemas.microsoft.com/office/drawing/2014/main" id="{29F78C02-F224-4380-A072-E6B5878526A6}"/>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63" name="ZoneTexte 62">
            <a:extLst>
              <a:ext uri="{FF2B5EF4-FFF2-40B4-BE49-F238E27FC236}">
                <a16:creationId xmlns:a16="http://schemas.microsoft.com/office/drawing/2014/main" id="{297C54A3-C4E3-49C3-8BAD-C6024BCD0A95}"/>
              </a:ext>
            </a:extLst>
          </p:cNvPr>
          <p:cNvSpPr txBox="1"/>
          <p:nvPr/>
        </p:nvSpPr>
        <p:spPr>
          <a:xfrm>
            <a:off x="5062538" y="6080125"/>
            <a:ext cx="2963862" cy="184150"/>
          </a:xfrm>
          <a:prstGeom prst="rect">
            <a:avLst/>
          </a:prstGeom>
          <a:noFill/>
        </p:spPr>
        <p:txBody>
          <a:bodyPr>
            <a:spAutoFit/>
          </a:bodyPr>
          <a:lstStyle/>
          <a:p>
            <a:pPr eaLnBrk="1" fontAlgn="auto" hangingPunct="1">
              <a:spcBef>
                <a:spcPts val="0"/>
              </a:spcBef>
              <a:spcAft>
                <a:spcPts val="0"/>
              </a:spcAft>
              <a:defRPr/>
            </a:pPr>
            <a:r>
              <a:rPr lang="fr-FR" sz="600" spc="-5" dirty="0">
                <a:solidFill>
                  <a:srgbClr val="394348"/>
                </a:solidFill>
                <a:latin typeface="Arial" panose="020B0604020202020204" pitchFamily="34" charset="0"/>
                <a:cs typeface="Arial" panose="020B0604020202020204" pitchFamily="34" charset="0"/>
              </a:rPr>
              <a:t>* É</a:t>
            </a:r>
            <a:r>
              <a:rPr lang="fr-FR" sz="600" dirty="0">
                <a:latin typeface="Arial" panose="020B0604020202020204" pitchFamily="34" charset="0"/>
                <a:cs typeface="Arial" panose="020B0604020202020204" pitchFamily="34" charset="0"/>
              </a:rPr>
              <a:t>tude </a:t>
            </a:r>
            <a:r>
              <a:rPr lang="fr-FR" sz="600" dirty="0" err="1">
                <a:latin typeface="Arial" panose="020B0604020202020204" pitchFamily="34" charset="0"/>
                <a:cs typeface="Arial" panose="020B0604020202020204" pitchFamily="34" charset="0"/>
              </a:rPr>
              <a:t>OpinionWay</a:t>
            </a:r>
            <a:r>
              <a:rPr lang="fr-FR" sz="600" dirty="0">
                <a:latin typeface="Arial" panose="020B0604020202020204" pitchFamily="34" charset="0"/>
                <a:cs typeface="Arial" panose="020B0604020202020204" pitchFamily="34" charset="0"/>
              </a:rPr>
              <a:t> pour AMF, juillet 2021</a:t>
            </a:r>
            <a:endParaRPr lang="fr-FR" sz="600" spc="-5" dirty="0">
              <a:solidFill>
                <a:srgbClr val="394348"/>
              </a:solidFill>
              <a:latin typeface="Arial" panose="020B0604020202020204" pitchFamily="34" charset="0"/>
              <a:cs typeface="Arial" panose="020B0604020202020204" pitchFamily="34" charset="0"/>
            </a:endParaRPr>
          </a:p>
        </p:txBody>
      </p:sp>
      <p:grpSp>
        <p:nvGrpSpPr>
          <p:cNvPr id="9237" name="Groupe 99">
            <a:extLst>
              <a:ext uri="{FF2B5EF4-FFF2-40B4-BE49-F238E27FC236}">
                <a16:creationId xmlns:a16="http://schemas.microsoft.com/office/drawing/2014/main" id="{EF357B9D-B034-4751-BB69-5362B67D8E05}"/>
              </a:ext>
            </a:extLst>
          </p:cNvPr>
          <p:cNvGrpSpPr>
            <a:grpSpLocks/>
          </p:cNvGrpSpPr>
          <p:nvPr/>
        </p:nvGrpSpPr>
        <p:grpSpPr bwMode="auto">
          <a:xfrm>
            <a:off x="331788" y="4710113"/>
            <a:ext cx="4414837" cy="822325"/>
            <a:chOff x="331207" y="4709617"/>
            <a:chExt cx="4415803" cy="823599"/>
          </a:xfrm>
        </p:grpSpPr>
        <p:sp>
          <p:nvSpPr>
            <p:cNvPr id="101" name="Rectangle 100">
              <a:extLst>
                <a:ext uri="{FF2B5EF4-FFF2-40B4-BE49-F238E27FC236}">
                  <a16:creationId xmlns:a16="http://schemas.microsoft.com/office/drawing/2014/main" id="{8164F675-3ABB-4D63-B2A3-16A1901E4896}"/>
                </a:ext>
              </a:extLst>
            </p:cNvPr>
            <p:cNvSpPr/>
            <p:nvPr/>
          </p:nvSpPr>
          <p:spPr>
            <a:xfrm>
              <a:off x="331207" y="4709617"/>
              <a:ext cx="2224574" cy="823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2" name="Rectangle 101">
              <a:extLst>
                <a:ext uri="{FF2B5EF4-FFF2-40B4-BE49-F238E27FC236}">
                  <a16:creationId xmlns:a16="http://schemas.microsoft.com/office/drawing/2014/main" id="{CB41BE4B-95B9-4AD2-98D4-0959703B4774}"/>
                </a:ext>
              </a:extLst>
            </p:cNvPr>
            <p:cNvSpPr/>
            <p:nvPr/>
          </p:nvSpPr>
          <p:spPr>
            <a:xfrm>
              <a:off x="1161651" y="4709617"/>
              <a:ext cx="3585359" cy="7266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1600" b="1" i="1" dirty="0">
                <a:solidFill>
                  <a:schemeClr val="bg1"/>
                </a:solidFill>
                <a:latin typeface="Arial" panose="020B0604020202020204" pitchFamily="34" charset="0"/>
                <a:cs typeface="Arial" panose="020B0604020202020204" pitchFamily="34" charset="0"/>
              </a:endParaRPr>
            </a:p>
          </p:txBody>
        </p:sp>
        <p:sp>
          <p:nvSpPr>
            <p:cNvPr id="103" name="Rectangle 102">
              <a:extLst>
                <a:ext uri="{FF2B5EF4-FFF2-40B4-BE49-F238E27FC236}">
                  <a16:creationId xmlns:a16="http://schemas.microsoft.com/office/drawing/2014/main" id="{0C5F724D-EE2E-4EF2-B4BD-4CF5BBCBF50E}"/>
                </a:ext>
              </a:extLst>
            </p:cNvPr>
            <p:cNvSpPr/>
            <p:nvPr/>
          </p:nvSpPr>
          <p:spPr>
            <a:xfrm>
              <a:off x="1687229" y="4868613"/>
              <a:ext cx="2935929" cy="44518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eaLnBrk="1" fontAlgn="auto" hangingPunct="1">
                <a:spcBef>
                  <a:spcPts val="0"/>
                </a:spcBef>
                <a:spcAft>
                  <a:spcPts val="0"/>
                </a:spcAft>
                <a:defRPr/>
              </a:pPr>
              <a:r>
                <a:rPr lang="fr-FR" sz="1150" spc="-10" dirty="0">
                  <a:solidFill>
                    <a:srgbClr val="394348"/>
                  </a:solidFill>
                  <a:latin typeface="Arial" panose="020B0604020202020204" pitchFamily="34" charset="0"/>
                  <a:cs typeface="Arial" panose="020B0604020202020204" pitchFamily="34" charset="0"/>
                </a:rPr>
                <a:t>des Français pensent qu’il est important que les établissements financiers prennent en compte les enjeux de développement durable.</a:t>
              </a:r>
            </a:p>
          </p:txBody>
        </p:sp>
        <p:sp>
          <p:nvSpPr>
            <p:cNvPr id="104" name="Rectangle 103">
              <a:extLst>
                <a:ext uri="{FF2B5EF4-FFF2-40B4-BE49-F238E27FC236}">
                  <a16:creationId xmlns:a16="http://schemas.microsoft.com/office/drawing/2014/main" id="{EDDFD01D-6CD5-4394-8729-B10535734E62}"/>
                </a:ext>
              </a:extLst>
            </p:cNvPr>
            <p:cNvSpPr/>
            <p:nvPr/>
          </p:nvSpPr>
          <p:spPr>
            <a:xfrm>
              <a:off x="399484" y="4806604"/>
              <a:ext cx="1236934" cy="57238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algn="ctr" eaLnBrk="1" fontAlgn="auto" hangingPunct="1">
                <a:spcBef>
                  <a:spcPts val="0"/>
                </a:spcBef>
                <a:spcAft>
                  <a:spcPts val="0"/>
                </a:spcAft>
                <a:defRPr/>
              </a:pPr>
              <a:r>
                <a:rPr lang="fr-FR" sz="4500" b="1" dirty="0">
                  <a:solidFill>
                    <a:srgbClr val="77BF32"/>
                  </a:solidFill>
                  <a:latin typeface="Arial" panose="020B0604020202020204" pitchFamily="34" charset="0"/>
                  <a:cs typeface="Arial" panose="020B0604020202020204" pitchFamily="34" charset="0"/>
                </a:rPr>
                <a:t>67%</a:t>
              </a:r>
            </a:p>
          </p:txBody>
        </p:sp>
        <p:sp>
          <p:nvSpPr>
            <p:cNvPr id="9256" name="ZoneTexte 104">
              <a:extLst>
                <a:ext uri="{FF2B5EF4-FFF2-40B4-BE49-F238E27FC236}">
                  <a16:creationId xmlns:a16="http://schemas.microsoft.com/office/drawing/2014/main" id="{60450821-91E2-4565-ABBC-DA88B45D92C3}"/>
                </a:ext>
              </a:extLst>
            </p:cNvPr>
            <p:cNvSpPr txBox="1">
              <a:spLocks noChangeArrowheads="1"/>
            </p:cNvSpPr>
            <p:nvPr/>
          </p:nvSpPr>
          <p:spPr bwMode="auto">
            <a:xfrm>
              <a:off x="1501780" y="4773474"/>
              <a:ext cx="90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baseline="30000">
                  <a:solidFill>
                    <a:srgbClr val="7EB55A"/>
                  </a:solidFill>
                  <a:latin typeface="Arial" panose="020B0604020202020204" pitchFamily="34" charset="0"/>
                  <a:cs typeface="Arial" panose="020B0604020202020204" pitchFamily="34" charset="0"/>
                </a:rPr>
                <a:t>*</a:t>
              </a:r>
              <a:endParaRPr lang="fr-FR" altLang="fr-FR">
                <a:solidFill>
                  <a:srgbClr val="7EB55A"/>
                </a:solidFill>
              </a:endParaRPr>
            </a:p>
          </p:txBody>
        </p:sp>
      </p:grpSp>
      <p:grpSp>
        <p:nvGrpSpPr>
          <p:cNvPr id="9238" name="Groupe 89">
            <a:extLst>
              <a:ext uri="{FF2B5EF4-FFF2-40B4-BE49-F238E27FC236}">
                <a16:creationId xmlns:a16="http://schemas.microsoft.com/office/drawing/2014/main" id="{61C42ACC-DB3C-4C71-B256-D86DC56E2497}"/>
              </a:ext>
            </a:extLst>
          </p:cNvPr>
          <p:cNvGrpSpPr>
            <a:grpSpLocks/>
          </p:cNvGrpSpPr>
          <p:nvPr/>
        </p:nvGrpSpPr>
        <p:grpSpPr bwMode="auto">
          <a:xfrm>
            <a:off x="6048375" y="6324600"/>
            <a:ext cx="784225" cy="496888"/>
            <a:chOff x="6767187" y="6323834"/>
            <a:chExt cx="784388" cy="497620"/>
          </a:xfrm>
        </p:grpSpPr>
        <p:pic>
          <p:nvPicPr>
            <p:cNvPr id="91" name="Graphique 90">
              <a:extLst>
                <a:ext uri="{FF2B5EF4-FFF2-40B4-BE49-F238E27FC236}">
                  <a16:creationId xmlns:a16="http://schemas.microsoft.com/office/drawing/2014/main" id="{DA3FC257-B0DC-489F-B71F-A450FD721EAB}"/>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9251" name="ZoneTexte 91">
              <a:extLst>
                <a:ext uri="{FF2B5EF4-FFF2-40B4-BE49-F238E27FC236}">
                  <a16:creationId xmlns:a16="http://schemas.microsoft.com/office/drawing/2014/main" id="{E5DEF5F1-CD09-40B4-A0C6-38966A8B3B0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9239" name="Groupe 92">
            <a:extLst>
              <a:ext uri="{FF2B5EF4-FFF2-40B4-BE49-F238E27FC236}">
                <a16:creationId xmlns:a16="http://schemas.microsoft.com/office/drawing/2014/main" id="{3A2A5F58-8CBF-423C-82F6-1DC48ED67BD3}"/>
              </a:ext>
            </a:extLst>
          </p:cNvPr>
          <p:cNvGrpSpPr>
            <a:grpSpLocks/>
          </p:cNvGrpSpPr>
          <p:nvPr/>
        </p:nvGrpSpPr>
        <p:grpSpPr bwMode="auto">
          <a:xfrm>
            <a:off x="71438" y="6324600"/>
            <a:ext cx="11553825" cy="496888"/>
            <a:chOff x="71517" y="6323834"/>
            <a:chExt cx="11554426" cy="497620"/>
          </a:xfrm>
        </p:grpSpPr>
        <p:pic>
          <p:nvPicPr>
            <p:cNvPr id="106" name="Graphique 105">
              <a:hlinkClick r:id="" action="ppaction://hlinkshowjump?jump=previousslide"/>
              <a:extLst>
                <a:ext uri="{FF2B5EF4-FFF2-40B4-BE49-F238E27FC236}">
                  <a16:creationId xmlns:a16="http://schemas.microsoft.com/office/drawing/2014/main" id="{482839E9-50B9-426D-BC76-0BAF931886D8}"/>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107" name="Graphique 106">
              <a:hlinkClick r:id="" action="ppaction://hlinkshowjump?jump=nextslide"/>
              <a:extLst>
                <a:ext uri="{FF2B5EF4-FFF2-40B4-BE49-F238E27FC236}">
                  <a16:creationId xmlns:a16="http://schemas.microsoft.com/office/drawing/2014/main" id="{478908E4-D6C5-4D4C-B070-7859AB3C9AF7}"/>
                </a:ext>
              </a:extLst>
            </p:cNvPr>
            <p:cNvPicPr>
              <a:picLocks noChangeAspect="1"/>
            </p:cNvPicPr>
            <p:nvPr/>
          </p:nvPicPr>
          <p:blipFill>
            <a:blip r:embed="rId13"/>
            <a:srcRect/>
            <a:stretch/>
          </p:blipFill>
          <p:spPr>
            <a:xfrm>
              <a:off x="11344940" y="6431943"/>
              <a:ext cx="281003" cy="281402"/>
            </a:xfrm>
            <a:prstGeom prst="rect">
              <a:avLst/>
            </a:prstGeom>
          </p:spPr>
        </p:pic>
        <p:sp>
          <p:nvSpPr>
            <p:cNvPr id="108" name="Rectangle 107">
              <a:hlinkClick r:id="rId14" action="ppaction://hlinksldjump"/>
              <a:extLst>
                <a:ext uri="{FF2B5EF4-FFF2-40B4-BE49-F238E27FC236}">
                  <a16:creationId xmlns:a16="http://schemas.microsoft.com/office/drawing/2014/main" id="{5A37C7DB-FF54-41D7-8EF1-D2862DF6088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5" action="ppaction://hlinksldjump"/>
              <a:extLst>
                <a:ext uri="{FF2B5EF4-FFF2-40B4-BE49-F238E27FC236}">
                  <a16:creationId xmlns:a16="http://schemas.microsoft.com/office/drawing/2014/main" id="{4E2D774A-F6AC-4BB7-A575-35184B500AC0}"/>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6" action="ppaction://hlinksldjump"/>
              <a:extLst>
                <a:ext uri="{FF2B5EF4-FFF2-40B4-BE49-F238E27FC236}">
                  <a16:creationId xmlns:a16="http://schemas.microsoft.com/office/drawing/2014/main" id="{D5C99E87-72B4-428C-93D1-2052258E0B4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7" action="ppaction://hlinksldjump"/>
              <a:extLst>
                <a:ext uri="{FF2B5EF4-FFF2-40B4-BE49-F238E27FC236}">
                  <a16:creationId xmlns:a16="http://schemas.microsoft.com/office/drawing/2014/main" id="{2F652C5D-9987-48A5-8ACE-E68CF29298C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3" name="Rectangle 122">
              <a:hlinkClick r:id="rId18" action="ppaction://hlinksldjump"/>
              <a:extLst>
                <a:ext uri="{FF2B5EF4-FFF2-40B4-BE49-F238E27FC236}">
                  <a16:creationId xmlns:a16="http://schemas.microsoft.com/office/drawing/2014/main" id="{6FB47C84-AB6C-45FC-B5DE-172DE8501BE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4" name="Rectangle 123">
              <a:hlinkClick r:id="rId19" action="ppaction://hlinksldjump"/>
              <a:extLst>
                <a:ext uri="{FF2B5EF4-FFF2-40B4-BE49-F238E27FC236}">
                  <a16:creationId xmlns:a16="http://schemas.microsoft.com/office/drawing/2014/main" id="{EEB74AB8-2D4F-4778-BD9F-845CD323CDAF}"/>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20" action="ppaction://hlinksldjump"/>
              <a:extLst>
                <a:ext uri="{FF2B5EF4-FFF2-40B4-BE49-F238E27FC236}">
                  <a16:creationId xmlns:a16="http://schemas.microsoft.com/office/drawing/2014/main" id="{A49B477C-19CA-4807-840A-A9FC2B4353F5}"/>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21" action="ppaction://hlinksldjump"/>
              <a:extLst>
                <a:ext uri="{FF2B5EF4-FFF2-40B4-BE49-F238E27FC236}">
                  <a16:creationId xmlns:a16="http://schemas.microsoft.com/office/drawing/2014/main" id="{3BEC6BAD-D6F5-4B79-9192-51CB5172B6EF}"/>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Graphique 45">
            <a:extLst>
              <a:ext uri="{FF2B5EF4-FFF2-40B4-BE49-F238E27FC236}">
                <a16:creationId xmlns:a16="http://schemas.microsoft.com/office/drawing/2014/main" id="{02D79214-51F8-4A63-BE35-DF316BC81D27}"/>
              </a:ext>
            </a:extLst>
          </p:cNvPr>
          <p:cNvPicPr>
            <a:picLocks noChangeAspect="1"/>
          </p:cNvPicPr>
          <p:nvPr/>
        </p:nvPicPr>
        <p:blipFill rotWithShape="1">
          <a:blip r:embed="rId2"/>
          <a:srcRect r="24154" b="31100"/>
          <a:stretch/>
        </p:blipFill>
        <p:spPr>
          <a:xfrm>
            <a:off x="5729288" y="425450"/>
            <a:ext cx="6462712" cy="5870575"/>
          </a:xfrm>
          <a:prstGeom prst="rect">
            <a:avLst/>
          </a:prstGeom>
        </p:spPr>
      </p:pic>
      <p:pic>
        <p:nvPicPr>
          <p:cNvPr id="42" name="Graphique 41">
            <a:extLst>
              <a:ext uri="{FF2B5EF4-FFF2-40B4-BE49-F238E27FC236}">
                <a16:creationId xmlns:a16="http://schemas.microsoft.com/office/drawing/2014/main" id="{B2C91D1E-5986-4977-BE46-9C2CE75664D0}"/>
              </a:ext>
            </a:extLst>
          </p:cNvPr>
          <p:cNvPicPr>
            <a:picLocks noChangeAspect="1"/>
          </p:cNvPicPr>
          <p:nvPr/>
        </p:nvPicPr>
        <p:blipFill>
          <a:blip r:embed="rId3"/>
          <a:stretch>
            <a:fillRect/>
          </a:stretch>
        </p:blipFill>
        <p:spPr>
          <a:xfrm>
            <a:off x="6440488" y="4303713"/>
            <a:ext cx="5005387" cy="1679575"/>
          </a:xfrm>
          <a:prstGeom prst="rect">
            <a:avLst/>
          </a:prstGeom>
        </p:spPr>
      </p:pic>
      <p:pic>
        <p:nvPicPr>
          <p:cNvPr id="10244" name="Image 20">
            <a:extLst>
              <a:ext uri="{FF2B5EF4-FFF2-40B4-BE49-F238E27FC236}">
                <a16:creationId xmlns:a16="http://schemas.microsoft.com/office/drawing/2014/main" id="{CC72175A-3F36-4DB5-BD6B-0E90D3A565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769" r="20793"/>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AB9383EE-7BE6-49F0-9BAE-C9EE968C4917}"/>
              </a:ext>
            </a:extLst>
          </p:cNvPr>
          <p:cNvSpPr txBox="1"/>
          <p:nvPr/>
        </p:nvSpPr>
        <p:spPr>
          <a:xfrm>
            <a:off x="6645275" y="4510088"/>
            <a:ext cx="5005388" cy="1169987"/>
          </a:xfrm>
          <a:prstGeom prst="rect">
            <a:avLst/>
          </a:prstGeom>
          <a:noFill/>
          <a:ln>
            <a:noFill/>
          </a:ln>
        </p:spPr>
        <p:txBody>
          <a:bodyPr>
            <a:spAutoFit/>
          </a:bodyPr>
          <a:lstStyle/>
          <a:p>
            <a:pPr marL="12700" eaLnBrk="1" fontAlgn="auto" hangingPunct="1">
              <a:spcBef>
                <a:spcPts val="100"/>
              </a:spcBef>
              <a:spcAft>
                <a:spcPts val="0"/>
              </a:spcAft>
              <a:defRPr/>
            </a:pPr>
            <a:r>
              <a:rPr lang="fr-FR" sz="1400" b="1" i="1" spc="-10" dirty="0">
                <a:solidFill>
                  <a:srgbClr val="394348"/>
                </a:solidFill>
                <a:latin typeface="Arial" panose="020B0604020202020204" pitchFamily="34" charset="0"/>
                <a:cs typeface="Arial" panose="020B0604020202020204" pitchFamily="34" charset="0"/>
              </a:rPr>
              <a:t>L’objectif est d’accélérer la transition écologique de  l’économie française pour qu’elle soit plus durable</a:t>
            </a:r>
            <a:br>
              <a:rPr lang="fr-FR" sz="1400" b="1" i="1" spc="-10" dirty="0">
                <a:solidFill>
                  <a:srgbClr val="394348"/>
                </a:solidFill>
                <a:latin typeface="Arial" panose="020B0604020202020204" pitchFamily="34" charset="0"/>
                <a:cs typeface="Arial" panose="020B0604020202020204" pitchFamily="34" charset="0"/>
              </a:rPr>
            </a:br>
            <a:r>
              <a:rPr lang="fr-FR" sz="1400" b="1" i="1" spc="-10" dirty="0">
                <a:solidFill>
                  <a:srgbClr val="394348"/>
                </a:solidFill>
                <a:latin typeface="Arial" panose="020B0604020202020204" pitchFamily="34" charset="0"/>
                <a:cs typeface="Arial" panose="020B0604020202020204" pitchFamily="34" charset="0"/>
              </a:rPr>
              <a:t>et plus économe de nos ressources naturelles afin d’atteindre la  neutralité carbone d’ici 2050 et de contribuer à la lutte contre le dérèglement climatique.</a:t>
            </a:r>
          </a:p>
        </p:txBody>
      </p:sp>
      <p:sp>
        <p:nvSpPr>
          <p:cNvPr id="7" name="Rectangle 6">
            <a:extLst>
              <a:ext uri="{FF2B5EF4-FFF2-40B4-BE49-F238E27FC236}">
                <a16:creationId xmlns:a16="http://schemas.microsoft.com/office/drawing/2014/main" id="{7B93582C-CEE4-4E49-9EF8-0F929ACDEE7F}"/>
              </a:ext>
            </a:extLst>
          </p:cNvPr>
          <p:cNvSpPr/>
          <p:nvPr/>
        </p:nvSpPr>
        <p:spPr>
          <a:xfrm>
            <a:off x="6505575" y="1176338"/>
            <a:ext cx="1552575" cy="293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1000" b="1" i="1" spc="25" dirty="0">
                <a:solidFill>
                  <a:srgbClr val="D51317"/>
                </a:solidFill>
                <a:latin typeface="Arial" panose="020B0604020202020204" pitchFamily="34" charset="0"/>
                <a:cs typeface="Arial" panose="020B0604020202020204" pitchFamily="34" charset="0"/>
              </a:rPr>
              <a:t>IL Y A URGENCE !</a:t>
            </a:r>
            <a:endParaRPr lang="fr-FR" sz="1000" i="1" dirty="0">
              <a:solidFill>
                <a:srgbClr val="D51317"/>
              </a:solidFill>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3FA3729E-4FC3-4A43-93A0-EF9AD7FACDA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9" name="Rectangle 48">
            <a:extLst>
              <a:ext uri="{FF2B5EF4-FFF2-40B4-BE49-F238E27FC236}">
                <a16:creationId xmlns:a16="http://schemas.microsoft.com/office/drawing/2014/main" id="{9BF39C0D-0625-49A1-B26C-25AADE0990C5}"/>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10249" name="Groupe 49">
            <a:extLst>
              <a:ext uri="{FF2B5EF4-FFF2-40B4-BE49-F238E27FC236}">
                <a16:creationId xmlns:a16="http://schemas.microsoft.com/office/drawing/2014/main" id="{1409C072-40B7-487F-A69A-345B57F85053}"/>
              </a:ext>
            </a:extLst>
          </p:cNvPr>
          <p:cNvGrpSpPr>
            <a:grpSpLocks/>
          </p:cNvGrpSpPr>
          <p:nvPr/>
        </p:nvGrpSpPr>
        <p:grpSpPr bwMode="auto">
          <a:xfrm>
            <a:off x="3365500" y="6388100"/>
            <a:ext cx="1455738" cy="369888"/>
            <a:chOff x="1359715" y="6382212"/>
            <a:chExt cx="1456486" cy="369799"/>
          </a:xfrm>
        </p:grpSpPr>
        <p:sp>
          <p:nvSpPr>
            <p:cNvPr id="10295" name="ZoneTexte 50">
              <a:extLst>
                <a:ext uri="{FF2B5EF4-FFF2-40B4-BE49-F238E27FC236}">
                  <a16:creationId xmlns:a16="http://schemas.microsoft.com/office/drawing/2014/main" id="{D34FF367-3159-4063-B31E-0B7053FA63C0}"/>
                </a:ext>
              </a:extLst>
            </p:cNvPr>
            <p:cNvSpPr txBox="1">
              <a:spLocks noChangeArrowheads="1"/>
            </p:cNvSpPr>
            <p:nvPr/>
          </p:nvSpPr>
          <p:spPr bwMode="auto">
            <a:xfrm>
              <a:off x="1913667" y="6382212"/>
              <a:ext cx="902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Pourquoi encourager</a:t>
              </a:r>
            </a:p>
            <a:p>
              <a:pPr eaLnBrk="1" hangingPunct="1"/>
              <a:r>
                <a:rPr lang="fr-FR" altLang="fr-FR" sz="600">
                  <a:solidFill>
                    <a:schemeClr val="bg1"/>
                  </a:solidFill>
                  <a:latin typeface="Arial" panose="020B0604020202020204" pitchFamily="34" charset="0"/>
                  <a:cs typeface="Arial" panose="020B0604020202020204" pitchFamily="34" charset="0"/>
                </a:rPr>
                <a:t>les projets </a:t>
              </a:r>
              <a:r>
                <a:rPr lang="fr-FR" altLang="fr-FR" sz="600">
                  <a:solidFill>
                    <a:srgbClr val="77BF32"/>
                  </a:solidFill>
                  <a:latin typeface="Arial" panose="020B0604020202020204" pitchFamily="34" charset="0"/>
                  <a:cs typeface="Arial" panose="020B0604020202020204" pitchFamily="34" charset="0"/>
                </a:rPr>
                <a:t>Green</a:t>
              </a:r>
            </a:p>
            <a:p>
              <a:pPr eaLnBrk="1" hangingPunct="1"/>
              <a:r>
                <a:rPr lang="fr-FR" altLang="fr-FR" sz="600">
                  <a:solidFill>
                    <a:schemeClr val="bg1"/>
                  </a:solidFill>
                  <a:latin typeface="Arial" panose="020B0604020202020204" pitchFamily="34" charset="0"/>
                  <a:cs typeface="Arial" panose="020B0604020202020204" pitchFamily="34" charset="0"/>
                </a:rPr>
                <a:t>de nos clients ?</a:t>
              </a:r>
            </a:p>
          </p:txBody>
        </p:sp>
        <p:sp>
          <p:nvSpPr>
            <p:cNvPr id="52" name="Rectangle 51">
              <a:extLst>
                <a:ext uri="{FF2B5EF4-FFF2-40B4-BE49-F238E27FC236}">
                  <a16:creationId xmlns:a16="http://schemas.microsoft.com/office/drawing/2014/main" id="{8B881685-D00F-4025-B775-240ECB96BE6F}"/>
                </a:ext>
              </a:extLst>
            </p:cNvPr>
            <p:cNvSpPr/>
            <p:nvPr/>
          </p:nvSpPr>
          <p:spPr>
            <a:xfrm>
              <a:off x="1359715" y="6382212"/>
              <a:ext cx="560676" cy="369799"/>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01.</a:t>
              </a:r>
            </a:p>
          </p:txBody>
        </p:sp>
      </p:grpSp>
      <p:sp>
        <p:nvSpPr>
          <p:cNvPr id="55" name="Rectangle 54">
            <a:extLst>
              <a:ext uri="{FF2B5EF4-FFF2-40B4-BE49-F238E27FC236}">
                <a16:creationId xmlns:a16="http://schemas.microsoft.com/office/drawing/2014/main" id="{D5B92DAF-C8C7-43AE-9B14-880098877A9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9</a:t>
            </a:r>
          </a:p>
        </p:txBody>
      </p:sp>
      <p:grpSp>
        <p:nvGrpSpPr>
          <p:cNvPr id="10251" name="Groupe 57">
            <a:extLst>
              <a:ext uri="{FF2B5EF4-FFF2-40B4-BE49-F238E27FC236}">
                <a16:creationId xmlns:a16="http://schemas.microsoft.com/office/drawing/2014/main" id="{BCDC66EE-666E-4F77-B3A2-04BE29A915B3}"/>
              </a:ext>
            </a:extLst>
          </p:cNvPr>
          <p:cNvGrpSpPr>
            <a:grpSpLocks/>
          </p:cNvGrpSpPr>
          <p:nvPr/>
        </p:nvGrpSpPr>
        <p:grpSpPr bwMode="auto">
          <a:xfrm>
            <a:off x="88900" y="6353175"/>
            <a:ext cx="511175" cy="469900"/>
            <a:chOff x="89063" y="6352891"/>
            <a:chExt cx="510639" cy="470443"/>
          </a:xfrm>
        </p:grpSpPr>
        <p:pic>
          <p:nvPicPr>
            <p:cNvPr id="60" name="Graphique 59">
              <a:extLst>
                <a:ext uri="{FF2B5EF4-FFF2-40B4-BE49-F238E27FC236}">
                  <a16:creationId xmlns:a16="http://schemas.microsoft.com/office/drawing/2014/main" id="{3ED8CF3A-57EA-469A-99EC-422A6118211D}"/>
                </a:ext>
              </a:extLst>
            </p:cNvPr>
            <p:cNvPicPr>
              <a:picLocks noChangeAspect="1"/>
            </p:cNvPicPr>
            <p:nvPr/>
          </p:nvPicPr>
          <p:blipFill>
            <a:blip r:embed="rId5"/>
            <a:srcRect/>
            <a:stretch/>
          </p:blipFill>
          <p:spPr>
            <a:xfrm>
              <a:off x="188971" y="6352891"/>
              <a:ext cx="310824" cy="311510"/>
            </a:xfrm>
            <a:prstGeom prst="rect">
              <a:avLst/>
            </a:prstGeom>
          </p:spPr>
        </p:pic>
        <p:sp>
          <p:nvSpPr>
            <p:cNvPr id="10294" name="ZoneTexte 60">
              <a:extLst>
                <a:ext uri="{FF2B5EF4-FFF2-40B4-BE49-F238E27FC236}">
                  <a16:creationId xmlns:a16="http://schemas.microsoft.com/office/drawing/2014/main" id="{0F1357DB-3751-488C-925B-8D62DF5794DE}"/>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0252" name="Groupe 61">
            <a:extLst>
              <a:ext uri="{FF2B5EF4-FFF2-40B4-BE49-F238E27FC236}">
                <a16:creationId xmlns:a16="http://schemas.microsoft.com/office/drawing/2014/main" id="{069F76F6-114A-4B12-9A21-A4B8422FA1F4}"/>
              </a:ext>
            </a:extLst>
          </p:cNvPr>
          <p:cNvGrpSpPr>
            <a:grpSpLocks/>
          </p:cNvGrpSpPr>
          <p:nvPr/>
        </p:nvGrpSpPr>
        <p:grpSpPr bwMode="auto">
          <a:xfrm>
            <a:off x="660400" y="6307138"/>
            <a:ext cx="604838" cy="515937"/>
            <a:chOff x="611572" y="6306505"/>
            <a:chExt cx="605644" cy="516829"/>
          </a:xfrm>
        </p:grpSpPr>
        <p:pic>
          <p:nvPicPr>
            <p:cNvPr id="63" name="Graphique 62">
              <a:extLst>
                <a:ext uri="{FF2B5EF4-FFF2-40B4-BE49-F238E27FC236}">
                  <a16:creationId xmlns:a16="http://schemas.microsoft.com/office/drawing/2014/main" id="{83255D29-8E3C-4886-9F24-DD39E05A5C96}"/>
                </a:ext>
              </a:extLst>
            </p:cNvPr>
            <p:cNvPicPr>
              <a:picLocks noChangeAspect="1"/>
            </p:cNvPicPr>
            <p:nvPr/>
          </p:nvPicPr>
          <p:blipFill>
            <a:blip r:embed="rId6"/>
            <a:srcRect/>
            <a:stretch/>
          </p:blipFill>
          <p:spPr>
            <a:xfrm>
              <a:off x="706949" y="6306505"/>
              <a:ext cx="414890" cy="415053"/>
            </a:xfrm>
            <a:prstGeom prst="rect">
              <a:avLst/>
            </a:prstGeom>
          </p:spPr>
        </p:pic>
        <p:sp>
          <p:nvSpPr>
            <p:cNvPr id="10292" name="ZoneTexte 63">
              <a:extLst>
                <a:ext uri="{FF2B5EF4-FFF2-40B4-BE49-F238E27FC236}">
                  <a16:creationId xmlns:a16="http://schemas.microsoft.com/office/drawing/2014/main" id="{C2955AE8-ABA7-4D41-ACBD-514233E5386E}"/>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0253" name="ZoneTexte 64">
            <a:extLst>
              <a:ext uri="{FF2B5EF4-FFF2-40B4-BE49-F238E27FC236}">
                <a16:creationId xmlns:a16="http://schemas.microsoft.com/office/drawing/2014/main" id="{10A6F001-9B78-4329-9233-2635C3300C6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7" name="Connecteur droit 66">
            <a:extLst>
              <a:ext uri="{FF2B5EF4-FFF2-40B4-BE49-F238E27FC236}">
                <a16:creationId xmlns:a16="http://schemas.microsoft.com/office/drawing/2014/main" id="{F3D3A094-37F2-4EFC-9C5D-010A0D0685F2}"/>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FD7FEA44-C316-4071-8AEC-64C194E0A04A}"/>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256" name="Groupe 68">
            <a:extLst>
              <a:ext uri="{FF2B5EF4-FFF2-40B4-BE49-F238E27FC236}">
                <a16:creationId xmlns:a16="http://schemas.microsoft.com/office/drawing/2014/main" id="{F6E7AB91-D7CC-43ED-B774-A102ADC70E5E}"/>
              </a:ext>
            </a:extLst>
          </p:cNvPr>
          <p:cNvGrpSpPr>
            <a:grpSpLocks/>
          </p:cNvGrpSpPr>
          <p:nvPr/>
        </p:nvGrpSpPr>
        <p:grpSpPr bwMode="auto">
          <a:xfrm>
            <a:off x="4746625" y="6332538"/>
            <a:ext cx="784225" cy="490537"/>
            <a:chOff x="5671169" y="6332222"/>
            <a:chExt cx="784388" cy="490781"/>
          </a:xfrm>
        </p:grpSpPr>
        <p:pic>
          <p:nvPicPr>
            <p:cNvPr id="70" name="Graphique 69">
              <a:extLst>
                <a:ext uri="{FF2B5EF4-FFF2-40B4-BE49-F238E27FC236}">
                  <a16:creationId xmlns:a16="http://schemas.microsoft.com/office/drawing/2014/main" id="{F8BE47D9-6E62-461E-BAE8-8A450E3CB45B}"/>
                </a:ext>
              </a:extLst>
            </p:cNvPr>
            <p:cNvPicPr>
              <a:picLocks noChangeAspect="1"/>
            </p:cNvPicPr>
            <p:nvPr/>
          </p:nvPicPr>
          <p:blipFill>
            <a:blip r:embed="rId7"/>
            <a:stretch>
              <a:fillRect/>
            </a:stretch>
          </p:blipFill>
          <p:spPr>
            <a:xfrm>
              <a:off x="5890290" y="6332222"/>
              <a:ext cx="352498" cy="352600"/>
            </a:xfrm>
            <a:prstGeom prst="rect">
              <a:avLst/>
            </a:prstGeom>
          </p:spPr>
        </p:pic>
        <p:sp>
          <p:nvSpPr>
            <p:cNvPr id="10290" name="ZoneTexte 70">
              <a:extLst>
                <a:ext uri="{FF2B5EF4-FFF2-40B4-BE49-F238E27FC236}">
                  <a16:creationId xmlns:a16="http://schemas.microsoft.com/office/drawing/2014/main" id="{6520D79A-243A-4827-B9EF-28A2B1B4680E}"/>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0257" name="Groupe 71">
            <a:extLst>
              <a:ext uri="{FF2B5EF4-FFF2-40B4-BE49-F238E27FC236}">
                <a16:creationId xmlns:a16="http://schemas.microsoft.com/office/drawing/2014/main" id="{1C1465B5-BAA2-4CE8-A9BC-1ED6B51EB108}"/>
              </a:ext>
            </a:extLst>
          </p:cNvPr>
          <p:cNvGrpSpPr>
            <a:grpSpLocks/>
          </p:cNvGrpSpPr>
          <p:nvPr/>
        </p:nvGrpSpPr>
        <p:grpSpPr bwMode="auto">
          <a:xfrm>
            <a:off x="5367338" y="6348413"/>
            <a:ext cx="784225" cy="474662"/>
            <a:chOff x="6197480" y="6348998"/>
            <a:chExt cx="784388" cy="474005"/>
          </a:xfrm>
        </p:grpSpPr>
        <p:pic>
          <p:nvPicPr>
            <p:cNvPr id="73" name="Graphique 72">
              <a:extLst>
                <a:ext uri="{FF2B5EF4-FFF2-40B4-BE49-F238E27FC236}">
                  <a16:creationId xmlns:a16="http://schemas.microsoft.com/office/drawing/2014/main" id="{B354E382-813C-41C6-A906-97F0B2A49BA8}"/>
                </a:ext>
              </a:extLst>
            </p:cNvPr>
            <p:cNvPicPr>
              <a:picLocks noChangeAspect="1"/>
            </p:cNvPicPr>
            <p:nvPr/>
          </p:nvPicPr>
          <p:blipFill>
            <a:blip r:embed="rId8"/>
            <a:stretch>
              <a:fillRect/>
            </a:stretch>
          </p:blipFill>
          <p:spPr>
            <a:xfrm>
              <a:off x="6416601" y="6348998"/>
              <a:ext cx="352498" cy="353522"/>
            </a:xfrm>
            <a:prstGeom prst="rect">
              <a:avLst/>
            </a:prstGeom>
          </p:spPr>
        </p:pic>
        <p:sp>
          <p:nvSpPr>
            <p:cNvPr id="10288" name="ZoneTexte 73">
              <a:extLst>
                <a:ext uri="{FF2B5EF4-FFF2-40B4-BE49-F238E27FC236}">
                  <a16:creationId xmlns:a16="http://schemas.microsoft.com/office/drawing/2014/main" id="{403B6613-174F-4218-8EAB-A89DBFE05012}"/>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0258" name="Groupe 77">
            <a:extLst>
              <a:ext uri="{FF2B5EF4-FFF2-40B4-BE49-F238E27FC236}">
                <a16:creationId xmlns:a16="http://schemas.microsoft.com/office/drawing/2014/main" id="{56D9DC45-9372-4FE9-87A8-987A73CBC9BE}"/>
              </a:ext>
            </a:extLst>
          </p:cNvPr>
          <p:cNvGrpSpPr>
            <a:grpSpLocks/>
          </p:cNvGrpSpPr>
          <p:nvPr/>
        </p:nvGrpSpPr>
        <p:grpSpPr bwMode="auto">
          <a:xfrm>
            <a:off x="1581150" y="6342063"/>
            <a:ext cx="784225" cy="481012"/>
            <a:chOff x="5794442" y="6342472"/>
            <a:chExt cx="784388" cy="480531"/>
          </a:xfrm>
        </p:grpSpPr>
        <p:pic>
          <p:nvPicPr>
            <p:cNvPr id="79" name="Graphique 78">
              <a:extLst>
                <a:ext uri="{FF2B5EF4-FFF2-40B4-BE49-F238E27FC236}">
                  <a16:creationId xmlns:a16="http://schemas.microsoft.com/office/drawing/2014/main" id="{60B64927-3395-4145-8773-7F6A4147D28D}"/>
                </a:ext>
              </a:extLst>
            </p:cNvPr>
            <p:cNvPicPr>
              <a:picLocks noChangeAspect="1"/>
            </p:cNvPicPr>
            <p:nvPr/>
          </p:nvPicPr>
          <p:blipFill>
            <a:blip r:embed="rId9"/>
            <a:srcRect/>
            <a:stretch/>
          </p:blipFill>
          <p:spPr>
            <a:xfrm>
              <a:off x="6013563" y="6342472"/>
              <a:ext cx="346147" cy="345729"/>
            </a:xfrm>
            <a:prstGeom prst="rect">
              <a:avLst/>
            </a:prstGeom>
          </p:spPr>
        </p:pic>
        <p:sp>
          <p:nvSpPr>
            <p:cNvPr id="10286" name="ZoneTexte 79">
              <a:extLst>
                <a:ext uri="{FF2B5EF4-FFF2-40B4-BE49-F238E27FC236}">
                  <a16:creationId xmlns:a16="http://schemas.microsoft.com/office/drawing/2014/main" id="{83DD2C02-F5B7-4F64-8877-1636AF7D7263}"/>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44" name="object 9">
            <a:extLst>
              <a:ext uri="{FF2B5EF4-FFF2-40B4-BE49-F238E27FC236}">
                <a16:creationId xmlns:a16="http://schemas.microsoft.com/office/drawing/2014/main" id="{4AC2B554-0532-4D5C-9C59-7D7B2532DDA2}"/>
              </a:ext>
            </a:extLst>
          </p:cNvPr>
          <p:cNvSpPr txBox="1"/>
          <p:nvPr/>
        </p:nvSpPr>
        <p:spPr>
          <a:xfrm>
            <a:off x="6586538" y="1592263"/>
            <a:ext cx="5064125" cy="2454275"/>
          </a:xfrm>
          <a:prstGeom prst="rect">
            <a:avLst/>
          </a:prstGeom>
        </p:spPr>
        <p:txBody>
          <a:bodyPr lIns="0" tIns="37465"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300"/>
              </a:spcBef>
            </a:pPr>
            <a:r>
              <a:rPr lang="fr-FR" altLang="fr-FR" sz="900" b="1" dirty="0">
                <a:solidFill>
                  <a:srgbClr val="394348"/>
                </a:solidFill>
                <a:latin typeface="Arial" panose="020B0604020202020204" pitchFamily="34" charset="0"/>
                <a:cs typeface="Arial" panose="020B0604020202020204" pitchFamily="34" charset="0"/>
              </a:rPr>
              <a:t>Impacts du réchauffement climatique</a:t>
            </a:r>
            <a:endParaRPr lang="fr-FR" altLang="fr-FR" sz="900" dirty="0">
              <a:solidFill>
                <a:srgbClr val="394348"/>
              </a:solidFill>
              <a:latin typeface="Arial" panose="020B0604020202020204" pitchFamily="34" charset="0"/>
              <a:cs typeface="Arial" panose="020B0604020202020204" pitchFamily="34" charset="0"/>
            </a:endParaRPr>
          </a:p>
          <a:p>
            <a:pPr eaLnBrk="1" hangingPunct="1">
              <a:spcBef>
                <a:spcPts val="163"/>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Perte de la biodiversité, déforestation, destruction des habitats</a:t>
            </a:r>
          </a:p>
          <a:p>
            <a:pPr eaLnBrk="1" hangingPunct="1">
              <a:spcBef>
                <a:spcPts val="200"/>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Raréfaction des ressources naturelles, impact sur les rendements des cultures</a:t>
            </a:r>
          </a:p>
          <a:p>
            <a:pPr eaLnBrk="1" hangingPunct="1">
              <a:spcBef>
                <a:spcPts val="200"/>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Risques sanitaires accrus (pandémies),</a:t>
            </a:r>
          </a:p>
          <a:p>
            <a:pPr eaLnBrk="1" hangingPunct="1">
              <a:spcBef>
                <a:spcPts val="200"/>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Multiplication des catastrophes naturelles (inondations, sécheresse, ouragans,  feux de forêts, pics de chaleur…)</a:t>
            </a:r>
          </a:p>
          <a:p>
            <a:pPr eaLnBrk="1" hangingPunct="1">
              <a:spcBef>
                <a:spcPts val="200"/>
              </a:spcBef>
              <a:buClr>
                <a:srgbClr val="3FC235"/>
              </a:buClr>
              <a:buFontTx/>
              <a:buChar char="•"/>
            </a:pPr>
            <a:endParaRPr lang="fr-FR" altLang="fr-FR" sz="900" dirty="0">
              <a:solidFill>
                <a:srgbClr val="394348"/>
              </a:solidFill>
              <a:latin typeface="Arial" panose="020B0604020202020204" pitchFamily="34" charset="0"/>
              <a:cs typeface="Arial" panose="020B0604020202020204" pitchFamily="34" charset="0"/>
            </a:endParaRPr>
          </a:p>
          <a:p>
            <a:pPr eaLnBrk="1" hangingPunct="1"/>
            <a:r>
              <a:rPr lang="fr-FR" altLang="fr-FR" sz="900" b="1" dirty="0">
                <a:solidFill>
                  <a:srgbClr val="333333"/>
                </a:solidFill>
                <a:latin typeface="Arial" panose="020B0604020202020204" pitchFamily="34" charset="0"/>
                <a:cs typeface="Arial" panose="020B0604020202020204" pitchFamily="34" charset="0"/>
              </a:rPr>
              <a:t>Face à l’urgence</a:t>
            </a:r>
            <a:endParaRPr lang="fr-FR" altLang="fr-FR" sz="900" dirty="0">
              <a:latin typeface="Arial" panose="020B0604020202020204" pitchFamily="34" charset="0"/>
              <a:cs typeface="Arial" panose="020B0604020202020204" pitchFamily="34" charset="0"/>
            </a:endParaRPr>
          </a:p>
          <a:p>
            <a:pPr eaLnBrk="1" hangingPunct="1">
              <a:spcBef>
                <a:spcPts val="163"/>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Un modèle plus durable avec les 17  objectifs de développement durable définis par l’Organisation des Nations Unies pour une croissance harmonieuse de nos économies.</a:t>
            </a:r>
            <a:br>
              <a:rPr lang="fr-FR" altLang="fr-FR" sz="900" dirty="0">
                <a:solidFill>
                  <a:srgbClr val="394348"/>
                </a:solidFill>
                <a:latin typeface="Arial" panose="020B0604020202020204" pitchFamily="34" charset="0"/>
                <a:cs typeface="Arial" panose="020B0604020202020204" pitchFamily="34" charset="0"/>
              </a:rPr>
            </a:br>
            <a:r>
              <a:rPr lang="fr-FR" altLang="fr-FR" sz="700" u="sng" dirty="0">
                <a:solidFill>
                  <a:srgbClr val="394348"/>
                </a:solidFill>
                <a:latin typeface="Arial" panose="020B0604020202020204" pitchFamily="34" charset="0"/>
                <a:cs typeface="Arial" panose="020B0604020202020204" pitchFamily="34" charset="0"/>
                <a:hlinkClick r:id="rId10"/>
              </a:rPr>
              <a:t>En savoir plus</a:t>
            </a:r>
            <a:endParaRPr lang="fr-FR" altLang="fr-FR" sz="700" dirty="0">
              <a:solidFill>
                <a:srgbClr val="394348"/>
              </a:solidFill>
              <a:latin typeface="Arial" panose="020B0604020202020204" pitchFamily="34" charset="0"/>
              <a:cs typeface="Arial" panose="020B0604020202020204" pitchFamily="34" charset="0"/>
            </a:endParaRPr>
          </a:p>
          <a:p>
            <a:pPr eaLnBrk="1" hangingPunct="1">
              <a:spcBef>
                <a:spcPts val="238"/>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Le pacte vert de la Commission européenne en vue de réduire les émissions nettes de gaz à effet de serre d’au moins 55% d’ici à 2030 </a:t>
            </a:r>
          </a:p>
          <a:p>
            <a:pPr eaLnBrk="1" hangingPunct="1">
              <a:spcBef>
                <a:spcPts val="238"/>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Le plan d’investissements « France 2030 » doté de 30 milliards d’euros déployés sur 5 ans pour mieux comprendre le monde, mieux vivre, mieux produire. </a:t>
            </a:r>
          </a:p>
          <a:p>
            <a:pPr algn="just" eaLnBrk="1" hangingPunct="1">
              <a:spcBef>
                <a:spcPts val="238"/>
              </a:spcBef>
              <a:buClr>
                <a:srgbClr val="77BF32"/>
              </a:buClr>
              <a:buFont typeface="Wingdings" panose="05000000000000000000" pitchFamily="2" charset="2"/>
              <a:buChar char="§"/>
            </a:pPr>
            <a:r>
              <a:rPr lang="fr-FR" altLang="fr-FR" sz="900" dirty="0">
                <a:solidFill>
                  <a:srgbClr val="394348"/>
                </a:solidFill>
                <a:latin typeface="Arial" panose="020B0604020202020204" pitchFamily="34" charset="0"/>
                <a:cs typeface="Arial" panose="020B0604020202020204" pitchFamily="34" charset="0"/>
              </a:rPr>
              <a:t>Maintien du réchauffement climatique sous la barre des 1,5°C d’ici à 2100</a:t>
            </a:r>
          </a:p>
        </p:txBody>
      </p:sp>
      <p:grpSp>
        <p:nvGrpSpPr>
          <p:cNvPr id="10260" name="Groupe 42">
            <a:extLst>
              <a:ext uri="{FF2B5EF4-FFF2-40B4-BE49-F238E27FC236}">
                <a16:creationId xmlns:a16="http://schemas.microsoft.com/office/drawing/2014/main" id="{B1D7A1BA-1E7A-460E-B674-D6B500A65C50}"/>
              </a:ext>
            </a:extLst>
          </p:cNvPr>
          <p:cNvGrpSpPr>
            <a:grpSpLocks/>
          </p:cNvGrpSpPr>
          <p:nvPr/>
        </p:nvGrpSpPr>
        <p:grpSpPr bwMode="auto">
          <a:xfrm>
            <a:off x="3398838" y="339725"/>
            <a:ext cx="3722687" cy="617538"/>
            <a:chOff x="2771910" y="493070"/>
            <a:chExt cx="4811030" cy="617273"/>
          </a:xfrm>
        </p:grpSpPr>
        <p:sp>
          <p:nvSpPr>
            <p:cNvPr id="45" name="Rectangle 44">
              <a:extLst>
                <a:ext uri="{FF2B5EF4-FFF2-40B4-BE49-F238E27FC236}">
                  <a16:creationId xmlns:a16="http://schemas.microsoft.com/office/drawing/2014/main" id="{441CFA12-977B-42FB-9E2F-4AF608E84C60}"/>
                </a:ext>
              </a:extLst>
            </p:cNvPr>
            <p:cNvSpPr/>
            <p:nvPr/>
          </p:nvSpPr>
          <p:spPr>
            <a:xfrm>
              <a:off x="2771910" y="493070"/>
              <a:ext cx="2152141"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7" name="Rectangle 46">
              <a:extLst>
                <a:ext uri="{FF2B5EF4-FFF2-40B4-BE49-F238E27FC236}">
                  <a16:creationId xmlns:a16="http://schemas.microsoft.com/office/drawing/2014/main" id="{EB46F095-2FB4-467E-8E96-0CB05392436D}"/>
                </a:ext>
              </a:extLst>
            </p:cNvPr>
            <p:cNvSpPr/>
            <p:nvPr/>
          </p:nvSpPr>
          <p:spPr>
            <a:xfrm>
              <a:off x="2771910" y="493070"/>
              <a:ext cx="4811030" cy="522064"/>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400" b="1" i="1" dirty="0">
                  <a:solidFill>
                    <a:schemeClr val="bg1"/>
                  </a:solidFill>
                  <a:latin typeface="Arial" panose="020B0604020202020204" pitchFamily="34" charset="0"/>
                  <a:cs typeface="Arial" panose="020B0604020202020204" pitchFamily="34" charset="0"/>
                </a:rPr>
                <a:t>« Bon » </a:t>
              </a:r>
              <a:r>
                <a:rPr lang="fr-FR" sz="2400" b="1" i="1" dirty="0">
                  <a:solidFill>
                    <a:srgbClr val="77BF32"/>
                  </a:solidFill>
                  <a:latin typeface="Arial" panose="020B0604020202020204" pitchFamily="34" charset="0"/>
                  <a:cs typeface="Arial" panose="020B0604020202020204" pitchFamily="34" charset="0"/>
                </a:rPr>
                <a:t>pour la Planète</a:t>
              </a:r>
            </a:p>
          </p:txBody>
        </p:sp>
      </p:grpSp>
      <p:grpSp>
        <p:nvGrpSpPr>
          <p:cNvPr id="10261" name="Groupe 58">
            <a:extLst>
              <a:ext uri="{FF2B5EF4-FFF2-40B4-BE49-F238E27FC236}">
                <a16:creationId xmlns:a16="http://schemas.microsoft.com/office/drawing/2014/main" id="{271B48EF-51A8-4C84-8956-B6CF651A32B3}"/>
              </a:ext>
            </a:extLst>
          </p:cNvPr>
          <p:cNvGrpSpPr>
            <a:grpSpLocks/>
          </p:cNvGrpSpPr>
          <p:nvPr/>
        </p:nvGrpSpPr>
        <p:grpSpPr bwMode="auto">
          <a:xfrm>
            <a:off x="8907463" y="6334125"/>
            <a:ext cx="1304925" cy="488950"/>
            <a:chOff x="9429931" y="6334408"/>
            <a:chExt cx="1305361" cy="488926"/>
          </a:xfrm>
        </p:grpSpPr>
        <p:grpSp>
          <p:nvGrpSpPr>
            <p:cNvPr id="10276" name="Groupe 65">
              <a:extLst>
                <a:ext uri="{FF2B5EF4-FFF2-40B4-BE49-F238E27FC236}">
                  <a16:creationId xmlns:a16="http://schemas.microsoft.com/office/drawing/2014/main" id="{00C325D7-5BB4-4198-858D-3CF894A3E58C}"/>
                </a:ext>
              </a:extLst>
            </p:cNvPr>
            <p:cNvGrpSpPr>
              <a:grpSpLocks/>
            </p:cNvGrpSpPr>
            <p:nvPr/>
          </p:nvGrpSpPr>
          <p:grpSpPr bwMode="auto">
            <a:xfrm>
              <a:off x="9429931" y="6334408"/>
              <a:ext cx="547826" cy="488926"/>
              <a:chOff x="640481" y="6334408"/>
              <a:chExt cx="547826" cy="488926"/>
            </a:xfrm>
          </p:grpSpPr>
          <p:pic>
            <p:nvPicPr>
              <p:cNvPr id="85" name="Graphique 84">
                <a:extLst>
                  <a:ext uri="{FF2B5EF4-FFF2-40B4-BE49-F238E27FC236}">
                    <a16:creationId xmlns:a16="http://schemas.microsoft.com/office/drawing/2014/main" id="{2D67E7A2-BB58-4975-8CBE-A5FA24CB4913}"/>
                  </a:ext>
                </a:extLst>
              </p:cNvPr>
              <p:cNvPicPr>
                <a:picLocks noChangeAspect="1"/>
              </p:cNvPicPr>
              <p:nvPr/>
            </p:nvPicPr>
            <p:blipFill>
              <a:blip r:embed="rId11"/>
              <a:srcRect/>
              <a:stretch/>
            </p:blipFill>
            <p:spPr>
              <a:xfrm>
                <a:off x="735763" y="6334408"/>
                <a:ext cx="352543" cy="352408"/>
              </a:xfrm>
              <a:prstGeom prst="rect">
                <a:avLst/>
              </a:prstGeom>
            </p:spPr>
          </p:pic>
          <p:sp>
            <p:nvSpPr>
              <p:cNvPr id="10282" name="ZoneTexte 85">
                <a:extLst>
                  <a:ext uri="{FF2B5EF4-FFF2-40B4-BE49-F238E27FC236}">
                    <a16:creationId xmlns:a16="http://schemas.microsoft.com/office/drawing/2014/main" id="{348526A1-9978-4542-8626-8970765BA7A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1" name="Connecteur droit 80">
              <a:extLst>
                <a:ext uri="{FF2B5EF4-FFF2-40B4-BE49-F238E27FC236}">
                  <a16:creationId xmlns:a16="http://schemas.microsoft.com/office/drawing/2014/main" id="{0A02ABC6-F6A8-4602-95D9-801F774D160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278" name="Groupe 81">
              <a:extLst>
                <a:ext uri="{FF2B5EF4-FFF2-40B4-BE49-F238E27FC236}">
                  <a16:creationId xmlns:a16="http://schemas.microsoft.com/office/drawing/2014/main" id="{27B20C63-A35D-4D07-BF16-6FE35471C22A}"/>
                </a:ext>
              </a:extLst>
            </p:cNvPr>
            <p:cNvGrpSpPr>
              <a:grpSpLocks/>
            </p:cNvGrpSpPr>
            <p:nvPr/>
          </p:nvGrpSpPr>
          <p:grpSpPr bwMode="auto">
            <a:xfrm>
              <a:off x="10304354" y="6342472"/>
              <a:ext cx="430938" cy="480531"/>
              <a:chOff x="5971167" y="6342472"/>
              <a:chExt cx="430938" cy="480531"/>
            </a:xfrm>
          </p:grpSpPr>
          <p:pic>
            <p:nvPicPr>
              <p:cNvPr id="83" name="Graphique 82">
                <a:extLst>
                  <a:ext uri="{FF2B5EF4-FFF2-40B4-BE49-F238E27FC236}">
                    <a16:creationId xmlns:a16="http://schemas.microsoft.com/office/drawing/2014/main" id="{DC4795C1-BBEF-49C0-912E-21CAFE76EC0B}"/>
                  </a:ext>
                </a:extLst>
              </p:cNvPr>
              <p:cNvPicPr>
                <a:picLocks noChangeAspect="1"/>
              </p:cNvPicPr>
              <p:nvPr/>
            </p:nvPicPr>
            <p:blipFill>
              <a:blip r:embed="rId12"/>
              <a:srcRect/>
              <a:stretch/>
            </p:blipFill>
            <p:spPr>
              <a:xfrm>
                <a:off x="6008273" y="6342346"/>
                <a:ext cx="346191" cy="346058"/>
              </a:xfrm>
              <a:prstGeom prst="rect">
                <a:avLst/>
              </a:prstGeom>
            </p:spPr>
          </p:pic>
          <p:sp>
            <p:nvSpPr>
              <p:cNvPr id="10280" name="ZoneTexte 83">
                <a:extLst>
                  <a:ext uri="{FF2B5EF4-FFF2-40B4-BE49-F238E27FC236}">
                    <a16:creationId xmlns:a16="http://schemas.microsoft.com/office/drawing/2014/main" id="{F59CE077-1356-4BE9-8A30-FD8C0B7FC1EC}"/>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10262" name="Groupe 56">
            <a:extLst>
              <a:ext uri="{FF2B5EF4-FFF2-40B4-BE49-F238E27FC236}">
                <a16:creationId xmlns:a16="http://schemas.microsoft.com/office/drawing/2014/main" id="{1AAEA9AB-7990-4201-ADC4-3B9F9801C04D}"/>
              </a:ext>
            </a:extLst>
          </p:cNvPr>
          <p:cNvGrpSpPr>
            <a:grpSpLocks/>
          </p:cNvGrpSpPr>
          <p:nvPr/>
        </p:nvGrpSpPr>
        <p:grpSpPr bwMode="auto">
          <a:xfrm>
            <a:off x="6048375" y="6324600"/>
            <a:ext cx="784225" cy="496888"/>
            <a:chOff x="6767187" y="6323834"/>
            <a:chExt cx="784388" cy="497620"/>
          </a:xfrm>
        </p:grpSpPr>
        <p:pic>
          <p:nvPicPr>
            <p:cNvPr id="87" name="Graphique 86">
              <a:extLst>
                <a:ext uri="{FF2B5EF4-FFF2-40B4-BE49-F238E27FC236}">
                  <a16:creationId xmlns:a16="http://schemas.microsoft.com/office/drawing/2014/main" id="{9B456A2E-895C-474A-91D3-B0128BF6B21A}"/>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10275" name="ZoneTexte 87">
              <a:extLst>
                <a:ext uri="{FF2B5EF4-FFF2-40B4-BE49-F238E27FC236}">
                  <a16:creationId xmlns:a16="http://schemas.microsoft.com/office/drawing/2014/main" id="{C96E2C64-02FA-41CB-ACF5-C629B9E72B2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0263" name="Groupe 88">
            <a:extLst>
              <a:ext uri="{FF2B5EF4-FFF2-40B4-BE49-F238E27FC236}">
                <a16:creationId xmlns:a16="http://schemas.microsoft.com/office/drawing/2014/main" id="{34235632-CF6A-45A2-8B7A-C9590E2F056A}"/>
              </a:ext>
            </a:extLst>
          </p:cNvPr>
          <p:cNvGrpSpPr>
            <a:grpSpLocks/>
          </p:cNvGrpSpPr>
          <p:nvPr/>
        </p:nvGrpSpPr>
        <p:grpSpPr bwMode="auto">
          <a:xfrm>
            <a:off x="71438" y="6324600"/>
            <a:ext cx="11553825" cy="496888"/>
            <a:chOff x="71517" y="6323834"/>
            <a:chExt cx="11554426" cy="497620"/>
          </a:xfrm>
        </p:grpSpPr>
        <p:pic>
          <p:nvPicPr>
            <p:cNvPr id="90" name="Graphique 89">
              <a:hlinkClick r:id="" action="ppaction://hlinkshowjump?jump=previousslide"/>
              <a:extLst>
                <a:ext uri="{FF2B5EF4-FFF2-40B4-BE49-F238E27FC236}">
                  <a16:creationId xmlns:a16="http://schemas.microsoft.com/office/drawing/2014/main" id="{2C0FBD8B-5D05-490B-AF43-95A0D8BF5434}"/>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91" name="Graphique 90">
              <a:hlinkClick r:id="" action="ppaction://hlinkshowjump?jump=nextslide"/>
              <a:extLst>
                <a:ext uri="{FF2B5EF4-FFF2-40B4-BE49-F238E27FC236}">
                  <a16:creationId xmlns:a16="http://schemas.microsoft.com/office/drawing/2014/main" id="{580BB98A-1942-4A56-9AB9-333B0C9C9B55}"/>
                </a:ext>
              </a:extLst>
            </p:cNvPr>
            <p:cNvPicPr>
              <a:picLocks noChangeAspect="1"/>
            </p:cNvPicPr>
            <p:nvPr/>
          </p:nvPicPr>
          <p:blipFill>
            <a:blip r:embed="rId14"/>
            <a:srcRect/>
            <a:stretch/>
          </p:blipFill>
          <p:spPr>
            <a:xfrm>
              <a:off x="11344940" y="6431943"/>
              <a:ext cx="281003" cy="281402"/>
            </a:xfrm>
            <a:prstGeom prst="rect">
              <a:avLst/>
            </a:prstGeom>
          </p:spPr>
        </p:pic>
        <p:sp>
          <p:nvSpPr>
            <p:cNvPr id="92" name="Rectangle 91">
              <a:hlinkClick r:id="rId15" action="ppaction://hlinksldjump"/>
              <a:extLst>
                <a:ext uri="{FF2B5EF4-FFF2-40B4-BE49-F238E27FC236}">
                  <a16:creationId xmlns:a16="http://schemas.microsoft.com/office/drawing/2014/main" id="{C7E6EDB2-1673-4F29-B1FD-7E4DAB96B13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3" name="Rectangle 92">
              <a:hlinkClick r:id="rId16" action="ppaction://hlinksldjump"/>
              <a:extLst>
                <a:ext uri="{FF2B5EF4-FFF2-40B4-BE49-F238E27FC236}">
                  <a16:creationId xmlns:a16="http://schemas.microsoft.com/office/drawing/2014/main" id="{EFECF39B-4B53-4B85-B765-F530FA08C4E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4" name="Rectangle 93">
              <a:hlinkClick r:id="rId17" action="ppaction://hlinksldjump"/>
              <a:extLst>
                <a:ext uri="{FF2B5EF4-FFF2-40B4-BE49-F238E27FC236}">
                  <a16:creationId xmlns:a16="http://schemas.microsoft.com/office/drawing/2014/main" id="{F7B12B90-3E8F-41CF-90A8-3D2C36D635BD}"/>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5" name="Rectangle 94">
              <a:hlinkClick r:id="rId18" action="ppaction://hlinksldjump"/>
              <a:extLst>
                <a:ext uri="{FF2B5EF4-FFF2-40B4-BE49-F238E27FC236}">
                  <a16:creationId xmlns:a16="http://schemas.microsoft.com/office/drawing/2014/main" id="{2DA65EB7-91C5-4F45-AE6C-632D9C96D7F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19" action="ppaction://hlinksldjump"/>
              <a:extLst>
                <a:ext uri="{FF2B5EF4-FFF2-40B4-BE49-F238E27FC236}">
                  <a16:creationId xmlns:a16="http://schemas.microsoft.com/office/drawing/2014/main" id="{553BCC31-AB4D-4474-97B8-D48FEDF89331}"/>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0" action="ppaction://hlinksldjump"/>
              <a:extLst>
                <a:ext uri="{FF2B5EF4-FFF2-40B4-BE49-F238E27FC236}">
                  <a16:creationId xmlns:a16="http://schemas.microsoft.com/office/drawing/2014/main" id="{CBE6C2A1-F1B0-4071-A6B7-609E9865A73F}"/>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21" action="ppaction://hlinksldjump"/>
              <a:extLst>
                <a:ext uri="{FF2B5EF4-FFF2-40B4-BE49-F238E27FC236}">
                  <a16:creationId xmlns:a16="http://schemas.microsoft.com/office/drawing/2014/main" id="{556F364C-60EC-4861-B004-37B5610D183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22" action="ppaction://hlinksldjump"/>
              <a:extLst>
                <a:ext uri="{FF2B5EF4-FFF2-40B4-BE49-F238E27FC236}">
                  <a16:creationId xmlns:a16="http://schemas.microsoft.com/office/drawing/2014/main" id="{9A475621-16FC-455B-9F2E-39F7871DC7E8}"/>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2652B974-DD66-4B77-8A29-061AA6B7C981}"/>
              </a:ext>
            </a:extLst>
          </p:cNvPr>
          <p:cNvPicPr>
            <a:picLocks noChangeAspect="1"/>
          </p:cNvPicPr>
          <p:nvPr/>
        </p:nvPicPr>
        <p:blipFill rotWithShape="1">
          <a:blip r:embed="rId2"/>
          <a:srcRect r="42019"/>
          <a:stretch/>
        </p:blipFill>
        <p:spPr>
          <a:xfrm>
            <a:off x="8486775" y="98425"/>
            <a:ext cx="3705225" cy="6759575"/>
          </a:xfrm>
          <a:prstGeom prst="rect">
            <a:avLst/>
          </a:prstGeom>
        </p:spPr>
      </p:pic>
      <p:pic>
        <p:nvPicPr>
          <p:cNvPr id="11267" name="Image 4">
            <a:extLst>
              <a:ext uri="{FF2B5EF4-FFF2-40B4-BE49-F238E27FC236}">
                <a16:creationId xmlns:a16="http://schemas.microsoft.com/office/drawing/2014/main" id="{1C08C147-F20E-4641-9260-DB5213B1F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371" r="22191"/>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8" name="Groupe 7">
            <a:extLst>
              <a:ext uri="{FF2B5EF4-FFF2-40B4-BE49-F238E27FC236}">
                <a16:creationId xmlns:a16="http://schemas.microsoft.com/office/drawing/2014/main" id="{875D0A23-2B52-48A8-A040-D1747DBD6AD3}"/>
              </a:ext>
            </a:extLst>
          </p:cNvPr>
          <p:cNvGrpSpPr>
            <a:grpSpLocks/>
          </p:cNvGrpSpPr>
          <p:nvPr/>
        </p:nvGrpSpPr>
        <p:grpSpPr bwMode="auto">
          <a:xfrm>
            <a:off x="3127375" y="2301875"/>
            <a:ext cx="7494588" cy="815975"/>
            <a:chOff x="1440547" y="488452"/>
            <a:chExt cx="5715014" cy="621892"/>
          </a:xfrm>
        </p:grpSpPr>
        <p:sp>
          <p:nvSpPr>
            <p:cNvPr id="9" name="Rectangle 8">
              <a:extLst>
                <a:ext uri="{FF2B5EF4-FFF2-40B4-BE49-F238E27FC236}">
                  <a16:creationId xmlns:a16="http://schemas.microsoft.com/office/drawing/2014/main" id="{3EEF1FB0-567B-4E2A-96E7-0AD0F5AF4EB3}"/>
                </a:ext>
              </a:extLst>
            </p:cNvPr>
            <p:cNvSpPr/>
            <p:nvPr/>
          </p:nvSpPr>
          <p:spPr>
            <a:xfrm>
              <a:off x="2362987" y="493292"/>
              <a:ext cx="554433" cy="617052"/>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 name="Rectangle 9">
              <a:extLst>
                <a:ext uri="{FF2B5EF4-FFF2-40B4-BE49-F238E27FC236}">
                  <a16:creationId xmlns:a16="http://schemas.microsoft.com/office/drawing/2014/main" id="{E73ABF09-FCCE-4090-BAD7-F048D285CB09}"/>
                </a:ext>
              </a:extLst>
            </p:cNvPr>
            <p:cNvSpPr/>
            <p:nvPr/>
          </p:nvSpPr>
          <p:spPr>
            <a:xfrm>
              <a:off x="2362987" y="488452"/>
              <a:ext cx="4792574" cy="52631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Comment aborder les projets </a:t>
              </a:r>
              <a:r>
                <a:rPr lang="fr-FR" sz="2600" b="1" i="1" dirty="0">
                  <a:solidFill>
                    <a:srgbClr val="77BF32"/>
                  </a:solidFill>
                  <a:latin typeface="Arial" panose="020B0604020202020204" pitchFamily="34" charset="0"/>
                  <a:cs typeface="Arial" panose="020B0604020202020204" pitchFamily="34" charset="0"/>
                </a:rPr>
                <a:t>Green</a:t>
              </a:r>
              <a:r>
                <a:rPr lang="fr-FR" sz="2600" b="1" i="1" dirty="0">
                  <a:latin typeface="Arial" panose="020B0604020202020204" pitchFamily="34" charset="0"/>
                  <a:cs typeface="Arial" panose="020B0604020202020204" pitchFamily="34" charset="0"/>
                </a:rPr>
                <a:t> ?</a:t>
              </a:r>
              <a:endParaRPr lang="fr-FR" sz="2600" b="1" i="1"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D967FB7-E344-48C5-87D3-C6E814CE08EC}"/>
                </a:ext>
              </a:extLst>
            </p:cNvPr>
            <p:cNvSpPr/>
            <p:nvPr/>
          </p:nvSpPr>
          <p:spPr>
            <a:xfrm>
              <a:off x="1440547" y="493292"/>
              <a:ext cx="922440" cy="617052"/>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5000" b="1" dirty="0">
                  <a:latin typeface="Arial" panose="020B0604020202020204" pitchFamily="34" charset="0"/>
                  <a:cs typeface="Arial" panose="020B0604020202020204" pitchFamily="34" charset="0"/>
                </a:rPr>
                <a:t>02.</a:t>
              </a:r>
            </a:p>
          </p:txBody>
        </p:sp>
      </p:grpSp>
      <p:sp>
        <p:nvSpPr>
          <p:cNvPr id="97" name="Rectangle 96">
            <a:extLst>
              <a:ext uri="{FF2B5EF4-FFF2-40B4-BE49-F238E27FC236}">
                <a16:creationId xmlns:a16="http://schemas.microsoft.com/office/drawing/2014/main" id="{E65E0785-6CBB-4D20-8B11-EF39988A346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Rectangle 97">
            <a:extLst>
              <a:ext uri="{FF2B5EF4-FFF2-40B4-BE49-F238E27FC236}">
                <a16:creationId xmlns:a16="http://schemas.microsoft.com/office/drawing/2014/main" id="{252F9E36-4562-43D4-8A79-84514FFC5DA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11271" name="Groupe 98">
            <a:extLst>
              <a:ext uri="{FF2B5EF4-FFF2-40B4-BE49-F238E27FC236}">
                <a16:creationId xmlns:a16="http://schemas.microsoft.com/office/drawing/2014/main" id="{E0A9AB00-D9F4-44A9-A41F-71A9809DA117}"/>
              </a:ext>
            </a:extLst>
          </p:cNvPr>
          <p:cNvGrpSpPr>
            <a:grpSpLocks/>
          </p:cNvGrpSpPr>
          <p:nvPr/>
        </p:nvGrpSpPr>
        <p:grpSpPr bwMode="auto">
          <a:xfrm>
            <a:off x="3365500" y="6388100"/>
            <a:ext cx="1417638" cy="369888"/>
            <a:chOff x="2237439" y="6388408"/>
            <a:chExt cx="1417322" cy="369331"/>
          </a:xfrm>
        </p:grpSpPr>
        <p:sp>
          <p:nvSpPr>
            <p:cNvPr id="100" name="Rectangle 99">
              <a:extLst>
                <a:ext uri="{FF2B5EF4-FFF2-40B4-BE49-F238E27FC236}">
                  <a16:creationId xmlns:a16="http://schemas.microsoft.com/office/drawing/2014/main" id="{90DCD5D8-9514-4235-9FB3-9E6E7F35021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02.</a:t>
              </a:r>
            </a:p>
          </p:txBody>
        </p:sp>
        <p:sp>
          <p:nvSpPr>
            <p:cNvPr id="11314" name="ZoneTexte 100">
              <a:extLst>
                <a:ext uri="{FF2B5EF4-FFF2-40B4-BE49-F238E27FC236}">
                  <a16:creationId xmlns:a16="http://schemas.microsoft.com/office/drawing/2014/main" id="{4F85DE2A-8B61-42D6-B1CB-B3310FBF7AAC}"/>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Comment aborder les projets </a:t>
              </a:r>
              <a:r>
                <a:rPr lang="fr-FR" altLang="fr-FR" sz="600">
                  <a:solidFill>
                    <a:srgbClr val="77BF32"/>
                  </a:solidFill>
                  <a:latin typeface="Arial" panose="020B0604020202020204" pitchFamily="34" charset="0"/>
                  <a:cs typeface="Arial" panose="020B0604020202020204" pitchFamily="34" charset="0"/>
                </a:rPr>
                <a:t>Green</a:t>
              </a:r>
              <a:r>
                <a:rPr lang="fr-FR" altLang="fr-FR" sz="600">
                  <a:solidFill>
                    <a:schemeClr val="bg1"/>
                  </a:solidFill>
                  <a:latin typeface="Arial" panose="020B0604020202020204" pitchFamily="34" charset="0"/>
                  <a:cs typeface="Arial" panose="020B0604020202020204" pitchFamily="34" charset="0"/>
                </a:rPr>
                <a:t> ?</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4" name="Rectangle 103">
            <a:extLst>
              <a:ext uri="{FF2B5EF4-FFF2-40B4-BE49-F238E27FC236}">
                <a16:creationId xmlns:a16="http://schemas.microsoft.com/office/drawing/2014/main" id="{F10A30F6-FFBD-41A4-BFA8-98112D1B09D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10</a:t>
            </a:r>
          </a:p>
        </p:txBody>
      </p:sp>
      <p:grpSp>
        <p:nvGrpSpPr>
          <p:cNvPr id="11273" name="Groupe 104">
            <a:extLst>
              <a:ext uri="{FF2B5EF4-FFF2-40B4-BE49-F238E27FC236}">
                <a16:creationId xmlns:a16="http://schemas.microsoft.com/office/drawing/2014/main" id="{CF72D908-E9DD-41C0-8856-CE101924E7BD}"/>
              </a:ext>
            </a:extLst>
          </p:cNvPr>
          <p:cNvGrpSpPr>
            <a:grpSpLocks/>
          </p:cNvGrpSpPr>
          <p:nvPr/>
        </p:nvGrpSpPr>
        <p:grpSpPr bwMode="auto">
          <a:xfrm>
            <a:off x="88900" y="6353175"/>
            <a:ext cx="511175" cy="469900"/>
            <a:chOff x="89063" y="6352891"/>
            <a:chExt cx="510639" cy="470443"/>
          </a:xfrm>
        </p:grpSpPr>
        <p:pic>
          <p:nvPicPr>
            <p:cNvPr id="106" name="Graphique 105">
              <a:extLst>
                <a:ext uri="{FF2B5EF4-FFF2-40B4-BE49-F238E27FC236}">
                  <a16:creationId xmlns:a16="http://schemas.microsoft.com/office/drawing/2014/main" id="{D2F80AE6-CD1B-40A6-B080-325531C7D69C}"/>
                </a:ext>
              </a:extLst>
            </p:cNvPr>
            <p:cNvPicPr>
              <a:picLocks noChangeAspect="1"/>
            </p:cNvPicPr>
            <p:nvPr/>
          </p:nvPicPr>
          <p:blipFill>
            <a:blip r:embed="rId4"/>
            <a:srcRect/>
            <a:stretch/>
          </p:blipFill>
          <p:spPr>
            <a:xfrm>
              <a:off x="188971" y="6352891"/>
              <a:ext cx="310824" cy="311510"/>
            </a:xfrm>
            <a:prstGeom prst="rect">
              <a:avLst/>
            </a:prstGeom>
          </p:spPr>
        </p:pic>
        <p:sp>
          <p:nvSpPr>
            <p:cNvPr id="11312" name="ZoneTexte 106">
              <a:extLst>
                <a:ext uri="{FF2B5EF4-FFF2-40B4-BE49-F238E27FC236}">
                  <a16:creationId xmlns:a16="http://schemas.microsoft.com/office/drawing/2014/main" id="{701FB190-10E8-4F12-9C02-9DDE900AE3A7}"/>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1274" name="Groupe 107">
            <a:extLst>
              <a:ext uri="{FF2B5EF4-FFF2-40B4-BE49-F238E27FC236}">
                <a16:creationId xmlns:a16="http://schemas.microsoft.com/office/drawing/2014/main" id="{B37C46D4-8896-480B-BA15-CAB6177361E7}"/>
              </a:ext>
            </a:extLst>
          </p:cNvPr>
          <p:cNvGrpSpPr>
            <a:grpSpLocks/>
          </p:cNvGrpSpPr>
          <p:nvPr/>
        </p:nvGrpSpPr>
        <p:grpSpPr bwMode="auto">
          <a:xfrm>
            <a:off x="660400" y="6307138"/>
            <a:ext cx="604838" cy="515937"/>
            <a:chOff x="611572" y="6306505"/>
            <a:chExt cx="605644" cy="516829"/>
          </a:xfrm>
        </p:grpSpPr>
        <p:pic>
          <p:nvPicPr>
            <p:cNvPr id="109" name="Graphique 108">
              <a:extLst>
                <a:ext uri="{FF2B5EF4-FFF2-40B4-BE49-F238E27FC236}">
                  <a16:creationId xmlns:a16="http://schemas.microsoft.com/office/drawing/2014/main" id="{2AC4D4EA-255F-470E-A291-EBCE932C6611}"/>
                </a:ext>
              </a:extLst>
            </p:cNvPr>
            <p:cNvPicPr>
              <a:picLocks noChangeAspect="1"/>
            </p:cNvPicPr>
            <p:nvPr/>
          </p:nvPicPr>
          <p:blipFill>
            <a:blip r:embed="rId5"/>
            <a:srcRect/>
            <a:stretch/>
          </p:blipFill>
          <p:spPr>
            <a:xfrm>
              <a:off x="706949" y="6306505"/>
              <a:ext cx="414890" cy="415053"/>
            </a:xfrm>
            <a:prstGeom prst="rect">
              <a:avLst/>
            </a:prstGeom>
          </p:spPr>
        </p:pic>
        <p:sp>
          <p:nvSpPr>
            <p:cNvPr id="11310" name="ZoneTexte 109">
              <a:extLst>
                <a:ext uri="{FF2B5EF4-FFF2-40B4-BE49-F238E27FC236}">
                  <a16:creationId xmlns:a16="http://schemas.microsoft.com/office/drawing/2014/main" id="{4A1EE79F-21F5-4262-853C-9B0917B7CA4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1275" name="ZoneTexte 112">
            <a:extLst>
              <a:ext uri="{FF2B5EF4-FFF2-40B4-BE49-F238E27FC236}">
                <a16:creationId xmlns:a16="http://schemas.microsoft.com/office/drawing/2014/main" id="{F47037F1-26AC-43AC-8C94-35BE64EC057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14" name="Connecteur droit 113">
            <a:extLst>
              <a:ext uri="{FF2B5EF4-FFF2-40B4-BE49-F238E27FC236}">
                <a16:creationId xmlns:a16="http://schemas.microsoft.com/office/drawing/2014/main" id="{1C37DD3C-B498-4EC4-911D-93561BC62D0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Connecteur droit 114">
            <a:extLst>
              <a:ext uri="{FF2B5EF4-FFF2-40B4-BE49-F238E27FC236}">
                <a16:creationId xmlns:a16="http://schemas.microsoft.com/office/drawing/2014/main" id="{76094B4D-599E-4BE5-9D52-AED0968CEF94}"/>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278" name="Groupe 115">
            <a:extLst>
              <a:ext uri="{FF2B5EF4-FFF2-40B4-BE49-F238E27FC236}">
                <a16:creationId xmlns:a16="http://schemas.microsoft.com/office/drawing/2014/main" id="{62AB9B2B-C26C-4C11-9C69-EB2F6C27077F}"/>
              </a:ext>
            </a:extLst>
          </p:cNvPr>
          <p:cNvGrpSpPr>
            <a:grpSpLocks/>
          </p:cNvGrpSpPr>
          <p:nvPr/>
        </p:nvGrpSpPr>
        <p:grpSpPr bwMode="auto">
          <a:xfrm>
            <a:off x="4746625" y="6332538"/>
            <a:ext cx="784225" cy="490537"/>
            <a:chOff x="5671169" y="6332222"/>
            <a:chExt cx="784388" cy="490781"/>
          </a:xfrm>
        </p:grpSpPr>
        <p:pic>
          <p:nvPicPr>
            <p:cNvPr id="117" name="Graphique 116">
              <a:extLst>
                <a:ext uri="{FF2B5EF4-FFF2-40B4-BE49-F238E27FC236}">
                  <a16:creationId xmlns:a16="http://schemas.microsoft.com/office/drawing/2014/main" id="{D50F7F97-ACB2-4DD9-8D5D-637310B0762E}"/>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1308" name="ZoneTexte 117">
              <a:extLst>
                <a:ext uri="{FF2B5EF4-FFF2-40B4-BE49-F238E27FC236}">
                  <a16:creationId xmlns:a16="http://schemas.microsoft.com/office/drawing/2014/main" id="{26E1EA20-DA1D-4572-83D0-AFC169BCDB0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1279" name="Groupe 118">
            <a:extLst>
              <a:ext uri="{FF2B5EF4-FFF2-40B4-BE49-F238E27FC236}">
                <a16:creationId xmlns:a16="http://schemas.microsoft.com/office/drawing/2014/main" id="{F74F8F8A-B8A0-496D-8ECB-53158695CC7C}"/>
              </a:ext>
            </a:extLst>
          </p:cNvPr>
          <p:cNvGrpSpPr>
            <a:grpSpLocks/>
          </p:cNvGrpSpPr>
          <p:nvPr/>
        </p:nvGrpSpPr>
        <p:grpSpPr bwMode="auto">
          <a:xfrm>
            <a:off x="5367338" y="6348413"/>
            <a:ext cx="784225" cy="474662"/>
            <a:chOff x="6197480" y="6348998"/>
            <a:chExt cx="784388" cy="474005"/>
          </a:xfrm>
        </p:grpSpPr>
        <p:pic>
          <p:nvPicPr>
            <p:cNvPr id="120" name="Graphique 119">
              <a:extLst>
                <a:ext uri="{FF2B5EF4-FFF2-40B4-BE49-F238E27FC236}">
                  <a16:creationId xmlns:a16="http://schemas.microsoft.com/office/drawing/2014/main" id="{5E9797C9-3B38-401A-AA39-04E64E1FEAD1}"/>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1306" name="ZoneTexte 120">
              <a:extLst>
                <a:ext uri="{FF2B5EF4-FFF2-40B4-BE49-F238E27FC236}">
                  <a16:creationId xmlns:a16="http://schemas.microsoft.com/office/drawing/2014/main" id="{6C89B40F-878A-40EE-A9C5-AA24350AE6B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1280" name="Groupe 124">
            <a:extLst>
              <a:ext uri="{FF2B5EF4-FFF2-40B4-BE49-F238E27FC236}">
                <a16:creationId xmlns:a16="http://schemas.microsoft.com/office/drawing/2014/main" id="{882AFDE5-3220-4D04-9AB2-616781D172CF}"/>
              </a:ext>
            </a:extLst>
          </p:cNvPr>
          <p:cNvGrpSpPr>
            <a:grpSpLocks/>
          </p:cNvGrpSpPr>
          <p:nvPr/>
        </p:nvGrpSpPr>
        <p:grpSpPr bwMode="auto">
          <a:xfrm>
            <a:off x="1581150" y="6342063"/>
            <a:ext cx="784225" cy="481012"/>
            <a:chOff x="5794442" y="6342472"/>
            <a:chExt cx="784388" cy="480531"/>
          </a:xfrm>
        </p:grpSpPr>
        <p:pic>
          <p:nvPicPr>
            <p:cNvPr id="126" name="Graphique 125">
              <a:extLst>
                <a:ext uri="{FF2B5EF4-FFF2-40B4-BE49-F238E27FC236}">
                  <a16:creationId xmlns:a16="http://schemas.microsoft.com/office/drawing/2014/main" id="{FE852F72-6D58-48A7-8BB0-22178C9E2813}"/>
                </a:ext>
              </a:extLst>
            </p:cNvPr>
            <p:cNvPicPr>
              <a:picLocks noChangeAspect="1"/>
            </p:cNvPicPr>
            <p:nvPr/>
          </p:nvPicPr>
          <p:blipFill>
            <a:blip r:embed="rId8"/>
            <a:srcRect/>
            <a:stretch/>
          </p:blipFill>
          <p:spPr>
            <a:xfrm>
              <a:off x="6013563" y="6342472"/>
              <a:ext cx="346147" cy="345729"/>
            </a:xfrm>
            <a:prstGeom prst="rect">
              <a:avLst/>
            </a:prstGeom>
          </p:spPr>
        </p:pic>
        <p:sp>
          <p:nvSpPr>
            <p:cNvPr id="11304" name="ZoneTexte 126">
              <a:extLst>
                <a:ext uri="{FF2B5EF4-FFF2-40B4-BE49-F238E27FC236}">
                  <a16:creationId xmlns:a16="http://schemas.microsoft.com/office/drawing/2014/main" id="{52A1ABD9-B952-4BD3-8328-5DA936E5760E}"/>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11281" name="Groupe 38">
            <a:extLst>
              <a:ext uri="{FF2B5EF4-FFF2-40B4-BE49-F238E27FC236}">
                <a16:creationId xmlns:a16="http://schemas.microsoft.com/office/drawing/2014/main" id="{C21DF422-CEBA-4412-AD24-46F932BFFAE7}"/>
              </a:ext>
            </a:extLst>
          </p:cNvPr>
          <p:cNvGrpSpPr>
            <a:grpSpLocks/>
          </p:cNvGrpSpPr>
          <p:nvPr/>
        </p:nvGrpSpPr>
        <p:grpSpPr bwMode="auto">
          <a:xfrm>
            <a:off x="8907463" y="6334125"/>
            <a:ext cx="1304925" cy="488950"/>
            <a:chOff x="9429931" y="6334408"/>
            <a:chExt cx="1305361" cy="488926"/>
          </a:xfrm>
        </p:grpSpPr>
        <p:grpSp>
          <p:nvGrpSpPr>
            <p:cNvPr id="11296" name="Groupe 39">
              <a:extLst>
                <a:ext uri="{FF2B5EF4-FFF2-40B4-BE49-F238E27FC236}">
                  <a16:creationId xmlns:a16="http://schemas.microsoft.com/office/drawing/2014/main" id="{E14B6A4D-2740-41FD-BF09-E37375735463}"/>
                </a:ext>
              </a:extLst>
            </p:cNvPr>
            <p:cNvGrpSpPr>
              <a:grpSpLocks/>
            </p:cNvGrpSpPr>
            <p:nvPr/>
          </p:nvGrpSpPr>
          <p:grpSpPr bwMode="auto">
            <a:xfrm>
              <a:off x="9429931" y="6334408"/>
              <a:ext cx="547826" cy="488926"/>
              <a:chOff x="640481" y="6334408"/>
              <a:chExt cx="547826" cy="488926"/>
            </a:xfrm>
          </p:grpSpPr>
          <p:pic>
            <p:nvPicPr>
              <p:cNvPr id="45" name="Graphique 44">
                <a:extLst>
                  <a:ext uri="{FF2B5EF4-FFF2-40B4-BE49-F238E27FC236}">
                    <a16:creationId xmlns:a16="http://schemas.microsoft.com/office/drawing/2014/main" id="{8E993843-A4C0-47A5-AF5D-471718A7A435}"/>
                  </a:ext>
                </a:extLst>
              </p:cNvPr>
              <p:cNvPicPr>
                <a:picLocks noChangeAspect="1"/>
              </p:cNvPicPr>
              <p:nvPr/>
            </p:nvPicPr>
            <p:blipFill>
              <a:blip r:embed="rId9"/>
              <a:srcRect/>
              <a:stretch/>
            </p:blipFill>
            <p:spPr>
              <a:xfrm>
                <a:off x="735763" y="6334408"/>
                <a:ext cx="352543" cy="352408"/>
              </a:xfrm>
              <a:prstGeom prst="rect">
                <a:avLst/>
              </a:prstGeom>
            </p:spPr>
          </p:pic>
          <p:sp>
            <p:nvSpPr>
              <p:cNvPr id="11302" name="ZoneTexte 45">
                <a:extLst>
                  <a:ext uri="{FF2B5EF4-FFF2-40B4-BE49-F238E27FC236}">
                    <a16:creationId xmlns:a16="http://schemas.microsoft.com/office/drawing/2014/main" id="{7803ED7F-DFDB-42A1-9E71-A0961E65797C}"/>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1" name="Connecteur droit 40">
              <a:extLst>
                <a:ext uri="{FF2B5EF4-FFF2-40B4-BE49-F238E27FC236}">
                  <a16:creationId xmlns:a16="http://schemas.microsoft.com/office/drawing/2014/main" id="{2A15EE89-4E18-40B2-B1C6-652E6E8924A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298" name="Groupe 41">
              <a:extLst>
                <a:ext uri="{FF2B5EF4-FFF2-40B4-BE49-F238E27FC236}">
                  <a16:creationId xmlns:a16="http://schemas.microsoft.com/office/drawing/2014/main" id="{B56E2CEC-77C3-47EB-9CE4-3E329E43B6D3}"/>
                </a:ext>
              </a:extLst>
            </p:cNvPr>
            <p:cNvGrpSpPr>
              <a:grpSpLocks/>
            </p:cNvGrpSpPr>
            <p:nvPr/>
          </p:nvGrpSpPr>
          <p:grpSpPr bwMode="auto">
            <a:xfrm>
              <a:off x="10304354" y="6342472"/>
              <a:ext cx="430938" cy="480531"/>
              <a:chOff x="5971167" y="6342472"/>
              <a:chExt cx="430938" cy="480531"/>
            </a:xfrm>
          </p:grpSpPr>
          <p:pic>
            <p:nvPicPr>
              <p:cNvPr id="43" name="Graphique 42">
                <a:extLst>
                  <a:ext uri="{FF2B5EF4-FFF2-40B4-BE49-F238E27FC236}">
                    <a16:creationId xmlns:a16="http://schemas.microsoft.com/office/drawing/2014/main" id="{D9F1E8DB-EC5B-46BB-A9C9-A42578DE24EA}"/>
                  </a:ext>
                </a:extLst>
              </p:cNvPr>
              <p:cNvPicPr>
                <a:picLocks noChangeAspect="1"/>
              </p:cNvPicPr>
              <p:nvPr/>
            </p:nvPicPr>
            <p:blipFill>
              <a:blip r:embed="rId10"/>
              <a:srcRect/>
              <a:stretch/>
            </p:blipFill>
            <p:spPr>
              <a:xfrm>
                <a:off x="6008273" y="6342346"/>
                <a:ext cx="346191" cy="346058"/>
              </a:xfrm>
              <a:prstGeom prst="rect">
                <a:avLst/>
              </a:prstGeom>
            </p:spPr>
          </p:pic>
          <p:sp>
            <p:nvSpPr>
              <p:cNvPr id="11300" name="ZoneTexte 43">
                <a:extLst>
                  <a:ext uri="{FF2B5EF4-FFF2-40B4-BE49-F238E27FC236}">
                    <a16:creationId xmlns:a16="http://schemas.microsoft.com/office/drawing/2014/main" id="{E47CFC48-725A-461C-AB30-043B7EFDF88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11282" name="Groupe 53">
            <a:extLst>
              <a:ext uri="{FF2B5EF4-FFF2-40B4-BE49-F238E27FC236}">
                <a16:creationId xmlns:a16="http://schemas.microsoft.com/office/drawing/2014/main" id="{8F92A70C-B00D-4AC7-980B-F34338AB8814}"/>
              </a:ext>
            </a:extLst>
          </p:cNvPr>
          <p:cNvGrpSpPr>
            <a:grpSpLocks/>
          </p:cNvGrpSpPr>
          <p:nvPr/>
        </p:nvGrpSpPr>
        <p:grpSpPr bwMode="auto">
          <a:xfrm>
            <a:off x="6048375" y="6324600"/>
            <a:ext cx="784225" cy="496888"/>
            <a:chOff x="6767187" y="6323834"/>
            <a:chExt cx="784388" cy="497620"/>
          </a:xfrm>
        </p:grpSpPr>
        <p:pic>
          <p:nvPicPr>
            <p:cNvPr id="55" name="Graphique 54">
              <a:extLst>
                <a:ext uri="{FF2B5EF4-FFF2-40B4-BE49-F238E27FC236}">
                  <a16:creationId xmlns:a16="http://schemas.microsoft.com/office/drawing/2014/main" id="{3613A8E2-1002-44C5-9879-7E9DFB40026D}"/>
                </a:ext>
              </a:extLst>
            </p:cNvPr>
            <p:cNvPicPr>
              <a:picLocks noChangeAspect="1"/>
            </p:cNvPicPr>
            <p:nvPr/>
          </p:nvPicPr>
          <p:blipFill>
            <a:blip r:embed="rId11"/>
            <a:stretch>
              <a:fillRect/>
            </a:stretch>
          </p:blipFill>
          <p:spPr>
            <a:xfrm>
              <a:off x="6964078" y="6323834"/>
              <a:ext cx="352498" cy="352944"/>
            </a:xfrm>
            <a:prstGeom prst="rect">
              <a:avLst/>
            </a:prstGeom>
          </p:spPr>
        </p:pic>
        <p:sp>
          <p:nvSpPr>
            <p:cNvPr id="11295" name="ZoneTexte 55">
              <a:extLst>
                <a:ext uri="{FF2B5EF4-FFF2-40B4-BE49-F238E27FC236}">
                  <a16:creationId xmlns:a16="http://schemas.microsoft.com/office/drawing/2014/main" id="{60A81C74-4184-477C-8F4E-F21C082D759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1283" name="Groupe 56">
            <a:extLst>
              <a:ext uri="{FF2B5EF4-FFF2-40B4-BE49-F238E27FC236}">
                <a16:creationId xmlns:a16="http://schemas.microsoft.com/office/drawing/2014/main" id="{380174DD-00E4-40E2-B6A6-E2DD61479509}"/>
              </a:ext>
            </a:extLst>
          </p:cNvPr>
          <p:cNvGrpSpPr>
            <a:grpSpLocks/>
          </p:cNvGrpSpPr>
          <p:nvPr/>
        </p:nvGrpSpPr>
        <p:grpSpPr bwMode="auto">
          <a:xfrm>
            <a:off x="71438" y="6324600"/>
            <a:ext cx="11553825" cy="496888"/>
            <a:chOff x="71517" y="6323834"/>
            <a:chExt cx="11554426" cy="497620"/>
          </a:xfrm>
        </p:grpSpPr>
        <p:pic>
          <p:nvPicPr>
            <p:cNvPr id="69" name="Graphique 68">
              <a:hlinkClick r:id="" action="ppaction://hlinkshowjump?jump=previousslide"/>
              <a:extLst>
                <a:ext uri="{FF2B5EF4-FFF2-40B4-BE49-F238E27FC236}">
                  <a16:creationId xmlns:a16="http://schemas.microsoft.com/office/drawing/2014/main" id="{7EC62CE0-3F32-4405-B3F5-B8C5205645FE}"/>
                </a:ext>
              </a:extLst>
            </p:cNvPr>
            <p:cNvPicPr>
              <a:picLocks noChangeAspect="1"/>
            </p:cNvPicPr>
            <p:nvPr/>
          </p:nvPicPr>
          <p:blipFill>
            <a:blip r:embed="rId12"/>
            <a:srcRect/>
            <a:stretch/>
          </p:blipFill>
          <p:spPr>
            <a:xfrm rot="10800000">
              <a:off x="11062351" y="6427174"/>
              <a:ext cx="281003" cy="279812"/>
            </a:xfrm>
            <a:prstGeom prst="rect">
              <a:avLst/>
            </a:prstGeom>
          </p:spPr>
        </p:pic>
        <p:pic>
          <p:nvPicPr>
            <p:cNvPr id="70" name="Graphique 69">
              <a:hlinkClick r:id="" action="ppaction://hlinkshowjump?jump=nextslide"/>
              <a:extLst>
                <a:ext uri="{FF2B5EF4-FFF2-40B4-BE49-F238E27FC236}">
                  <a16:creationId xmlns:a16="http://schemas.microsoft.com/office/drawing/2014/main" id="{369FA64B-71CA-497F-A5F0-C016FCC92ED3}"/>
                </a:ext>
              </a:extLst>
            </p:cNvPr>
            <p:cNvPicPr>
              <a:picLocks noChangeAspect="1"/>
            </p:cNvPicPr>
            <p:nvPr/>
          </p:nvPicPr>
          <p:blipFill>
            <a:blip r:embed="rId12"/>
            <a:srcRect/>
            <a:stretch/>
          </p:blipFill>
          <p:spPr>
            <a:xfrm>
              <a:off x="11344940" y="6431943"/>
              <a:ext cx="281003" cy="281402"/>
            </a:xfrm>
            <a:prstGeom prst="rect">
              <a:avLst/>
            </a:prstGeom>
          </p:spPr>
        </p:pic>
        <p:sp>
          <p:nvSpPr>
            <p:cNvPr id="71" name="Rectangle 70">
              <a:hlinkClick r:id="rId13" action="ppaction://hlinksldjump"/>
              <a:extLst>
                <a:ext uri="{FF2B5EF4-FFF2-40B4-BE49-F238E27FC236}">
                  <a16:creationId xmlns:a16="http://schemas.microsoft.com/office/drawing/2014/main" id="{AFEC2A0B-47A8-4B28-B7B1-E094D9A39B9F}"/>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 name="Rectangle 71">
              <a:hlinkClick r:id="rId14" action="ppaction://hlinksldjump"/>
              <a:extLst>
                <a:ext uri="{FF2B5EF4-FFF2-40B4-BE49-F238E27FC236}">
                  <a16:creationId xmlns:a16="http://schemas.microsoft.com/office/drawing/2014/main" id="{4BE88B96-80A5-4A65-8791-76B134A5652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 name="Rectangle 72">
              <a:hlinkClick r:id="rId15" action="ppaction://hlinksldjump"/>
              <a:extLst>
                <a:ext uri="{FF2B5EF4-FFF2-40B4-BE49-F238E27FC236}">
                  <a16:creationId xmlns:a16="http://schemas.microsoft.com/office/drawing/2014/main" id="{EE657F98-0B92-47E5-AF6A-A0838A9F8AA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4" name="Rectangle 73">
              <a:hlinkClick r:id="rId16" action="ppaction://hlinksldjump"/>
              <a:extLst>
                <a:ext uri="{FF2B5EF4-FFF2-40B4-BE49-F238E27FC236}">
                  <a16:creationId xmlns:a16="http://schemas.microsoft.com/office/drawing/2014/main" id="{D0622A59-CA7C-46DE-B2B7-585FDD8B343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5" name="Rectangle 74">
              <a:hlinkClick r:id="rId17" action="ppaction://hlinksldjump"/>
              <a:extLst>
                <a:ext uri="{FF2B5EF4-FFF2-40B4-BE49-F238E27FC236}">
                  <a16:creationId xmlns:a16="http://schemas.microsoft.com/office/drawing/2014/main" id="{ED9E0B1E-97C8-42CB-8F3E-18B16857B47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6" name="Rectangle 75">
              <a:hlinkClick r:id="rId18" action="ppaction://hlinksldjump"/>
              <a:extLst>
                <a:ext uri="{FF2B5EF4-FFF2-40B4-BE49-F238E27FC236}">
                  <a16:creationId xmlns:a16="http://schemas.microsoft.com/office/drawing/2014/main" id="{42B4C1B0-C433-44FF-846B-975DD8FB564E}"/>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7" name="Rectangle 76">
              <a:hlinkClick r:id="rId19" action="ppaction://hlinksldjump"/>
              <a:extLst>
                <a:ext uri="{FF2B5EF4-FFF2-40B4-BE49-F238E27FC236}">
                  <a16:creationId xmlns:a16="http://schemas.microsoft.com/office/drawing/2014/main" id="{2BE14310-0A43-494C-A6FF-E44C5277639B}"/>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8" name="Rectangle 77">
              <a:hlinkClick r:id="rId20" action="ppaction://hlinksldjump"/>
              <a:extLst>
                <a:ext uri="{FF2B5EF4-FFF2-40B4-BE49-F238E27FC236}">
                  <a16:creationId xmlns:a16="http://schemas.microsoft.com/office/drawing/2014/main" id="{3196712B-97BF-46F5-9540-5302C155DD50}"/>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a:extLst>
              <a:ext uri="{FF2B5EF4-FFF2-40B4-BE49-F238E27FC236}">
                <a16:creationId xmlns:a16="http://schemas.microsoft.com/office/drawing/2014/main" id="{256905FB-034F-4B41-BA99-7C3C966077C7}"/>
              </a:ext>
            </a:extLst>
          </p:cNvPr>
          <p:cNvSpPr/>
          <p:nvPr/>
        </p:nvSpPr>
        <p:spPr>
          <a:xfrm>
            <a:off x="411163" y="1760538"/>
            <a:ext cx="5516562" cy="4306887"/>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118" name="Rectangle 117">
            <a:extLst>
              <a:ext uri="{FF2B5EF4-FFF2-40B4-BE49-F238E27FC236}">
                <a16:creationId xmlns:a16="http://schemas.microsoft.com/office/drawing/2014/main" id="{34D75851-C007-4A71-8BEC-31CC9212C77C}"/>
              </a:ext>
            </a:extLst>
          </p:cNvPr>
          <p:cNvSpPr/>
          <p:nvPr/>
        </p:nvSpPr>
        <p:spPr>
          <a:xfrm>
            <a:off x="5237163" y="1754188"/>
            <a:ext cx="779462" cy="2100262"/>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0" name="Rectangle 119">
            <a:extLst>
              <a:ext uri="{FF2B5EF4-FFF2-40B4-BE49-F238E27FC236}">
                <a16:creationId xmlns:a16="http://schemas.microsoft.com/office/drawing/2014/main" id="{29A410CF-A267-4AD8-BC1E-9F34F373B811}"/>
              </a:ext>
            </a:extLst>
          </p:cNvPr>
          <p:cNvSpPr/>
          <p:nvPr/>
        </p:nvSpPr>
        <p:spPr>
          <a:xfrm>
            <a:off x="6096000" y="1760538"/>
            <a:ext cx="5702300" cy="43068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bg1"/>
              </a:solidFill>
              <a:latin typeface="Arial" panose="020B0604020202020204" pitchFamily="34" charset="0"/>
              <a:cs typeface="Arial" panose="020B0604020202020204" pitchFamily="34" charset="0"/>
            </a:endParaRPr>
          </a:p>
        </p:txBody>
      </p:sp>
      <p:sp>
        <p:nvSpPr>
          <p:cNvPr id="121" name="Rectangle 120">
            <a:extLst>
              <a:ext uri="{FF2B5EF4-FFF2-40B4-BE49-F238E27FC236}">
                <a16:creationId xmlns:a16="http://schemas.microsoft.com/office/drawing/2014/main" id="{25AD8E44-B94D-4C96-919D-A4B549558E15}"/>
              </a:ext>
            </a:extLst>
          </p:cNvPr>
          <p:cNvSpPr/>
          <p:nvPr/>
        </p:nvSpPr>
        <p:spPr>
          <a:xfrm>
            <a:off x="6011863" y="3924300"/>
            <a:ext cx="777875" cy="2143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12294" name="Groupe 31">
            <a:extLst>
              <a:ext uri="{FF2B5EF4-FFF2-40B4-BE49-F238E27FC236}">
                <a16:creationId xmlns:a16="http://schemas.microsoft.com/office/drawing/2014/main" id="{ADEE66B2-4C62-4C08-BAFB-2BA8E6466D02}"/>
              </a:ext>
            </a:extLst>
          </p:cNvPr>
          <p:cNvGrpSpPr>
            <a:grpSpLocks/>
          </p:cNvGrpSpPr>
          <p:nvPr/>
        </p:nvGrpSpPr>
        <p:grpSpPr bwMode="auto">
          <a:xfrm>
            <a:off x="395288" y="357188"/>
            <a:ext cx="10791825" cy="1228725"/>
            <a:chOff x="365765" y="356417"/>
            <a:chExt cx="10791898" cy="1229173"/>
          </a:xfrm>
        </p:grpSpPr>
        <p:sp>
          <p:nvSpPr>
            <p:cNvPr id="12" name="object 5">
              <a:extLst>
                <a:ext uri="{FF2B5EF4-FFF2-40B4-BE49-F238E27FC236}">
                  <a16:creationId xmlns:a16="http://schemas.microsoft.com/office/drawing/2014/main" id="{5E22330D-6830-4A2A-AFB0-636B0677AF43}"/>
                </a:ext>
              </a:extLst>
            </p:cNvPr>
            <p:cNvSpPr txBox="1"/>
            <p:nvPr/>
          </p:nvSpPr>
          <p:spPr>
            <a:xfrm>
              <a:off x="3666199" y="942418"/>
              <a:ext cx="7491464" cy="643172"/>
            </a:xfrm>
            <a:prstGeom prst="rect">
              <a:avLst/>
            </a:prstGeom>
            <a:noFill/>
            <a:ln>
              <a:solidFill>
                <a:srgbClr val="A4CB74"/>
              </a:solidFill>
            </a:ln>
          </p:spPr>
          <p:txBody>
            <a:bodyPr lIns="0" tIns="72000" rIns="0" bIns="108000">
              <a:spAutoFit/>
            </a:bodyPr>
            <a:lstStyle>
              <a:lvl1pPr marL="1746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88"/>
                </a:spcBef>
              </a:pPr>
              <a:r>
                <a:rPr lang="fr-FR" altLang="fr-FR" sz="1000">
                  <a:solidFill>
                    <a:srgbClr val="394348"/>
                  </a:solidFill>
                  <a:latin typeface="Arial" panose="020B0604020202020204" pitchFamily="34" charset="0"/>
                  <a:ea typeface="Tahoma" panose="020B0604030504040204" pitchFamily="34" charset="0"/>
                  <a:cs typeface="Arial" panose="020B0604020202020204" pitchFamily="34" charset="0"/>
                </a:rPr>
                <a:t>La Caisse d’Epargne souhaite encourager et faciliter la transition environnementale de tous ses clients,  sur tous ses territoires en devenant </a:t>
              </a:r>
              <a:r>
                <a:rPr lang="fr-FR" altLang="fr-FR" sz="1000" b="1">
                  <a:solidFill>
                    <a:srgbClr val="394348"/>
                  </a:solidFill>
                  <a:latin typeface="Arial" panose="020B0604020202020204" pitchFamily="34" charset="0"/>
                  <a:ea typeface="Tahoma" panose="020B0604030504040204" pitchFamily="34" charset="0"/>
                  <a:cs typeface="Arial" panose="020B0604020202020204" pitchFamily="34" charset="0"/>
                </a:rPr>
                <a:t>LA BANQUE RÉFÉRENTE </a:t>
              </a:r>
              <a:r>
                <a:rPr lang="fr-FR" altLang="fr-FR" sz="1000">
                  <a:solidFill>
                    <a:srgbClr val="394348"/>
                  </a:solidFill>
                  <a:latin typeface="Arial" panose="020B0604020202020204" pitchFamily="34" charset="0"/>
                  <a:ea typeface="Tahoma" panose="020B0604030504040204" pitchFamily="34" charset="0"/>
                  <a:cs typeface="Arial" panose="020B0604020202020204" pitchFamily="34" charset="0"/>
                </a:rPr>
                <a:t>dans ce domaine grâce à la valorisation d’une </a:t>
              </a:r>
              <a:r>
                <a:rPr lang="fr-FR" altLang="fr-FR" sz="1000" b="1">
                  <a:solidFill>
                    <a:srgbClr val="394348"/>
                  </a:solidFill>
                  <a:latin typeface="Arial" panose="020B0604020202020204" pitchFamily="34" charset="0"/>
                  <a:ea typeface="Tahoma" panose="020B0604030504040204" pitchFamily="34" charset="0"/>
                  <a:cs typeface="Arial" panose="020B0604020202020204" pitchFamily="34" charset="0"/>
                </a:rPr>
                <a:t>approche conseil spécifique </a:t>
              </a:r>
              <a:r>
                <a:rPr lang="fr-FR" altLang="fr-FR" sz="1000">
                  <a:solidFill>
                    <a:srgbClr val="394348"/>
                  </a:solidFill>
                  <a:latin typeface="Arial" panose="020B0604020202020204" pitchFamily="34" charset="0"/>
                  <a:ea typeface="Tahoma" panose="020B0604030504040204" pitchFamily="34" charset="0"/>
                  <a:cs typeface="Arial" panose="020B0604020202020204" pitchFamily="34" charset="0"/>
                </a:rPr>
                <a:t>qui vise à accompagner chaque étape du projet client  (de sa réflexion jusqu’à sa réalisation).</a:t>
              </a:r>
            </a:p>
          </p:txBody>
        </p:sp>
        <p:sp>
          <p:nvSpPr>
            <p:cNvPr id="26" name="Rectangle 25">
              <a:extLst>
                <a:ext uri="{FF2B5EF4-FFF2-40B4-BE49-F238E27FC236}">
                  <a16:creationId xmlns:a16="http://schemas.microsoft.com/office/drawing/2014/main" id="{5633B373-CC76-4629-BE6B-569B9EC8AF88}"/>
                </a:ext>
              </a:extLst>
            </p:cNvPr>
            <p:cNvSpPr/>
            <p:nvPr/>
          </p:nvSpPr>
          <p:spPr>
            <a:xfrm>
              <a:off x="365765" y="400883"/>
              <a:ext cx="3214709" cy="573296"/>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7" name="Rectangle 26">
              <a:extLst>
                <a:ext uri="{FF2B5EF4-FFF2-40B4-BE49-F238E27FC236}">
                  <a16:creationId xmlns:a16="http://schemas.microsoft.com/office/drawing/2014/main" id="{DE145514-6A2D-4F40-930D-3CAA77F6AF7C}"/>
                </a:ext>
              </a:extLst>
            </p:cNvPr>
            <p:cNvSpPr/>
            <p:nvPr/>
          </p:nvSpPr>
          <p:spPr>
            <a:xfrm>
              <a:off x="365765" y="356417"/>
              <a:ext cx="4308504" cy="52247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400" b="1" i="1" dirty="0">
                  <a:latin typeface="Arial" panose="020B0604020202020204" pitchFamily="34" charset="0"/>
                  <a:cs typeface="Arial" panose="020B0604020202020204" pitchFamily="34" charset="0"/>
                </a:rPr>
                <a:t>Décliner l’approche conseil</a:t>
              </a:r>
              <a:endParaRPr lang="fr-FR" sz="2400" b="1" i="1" dirty="0">
                <a:solidFill>
                  <a:schemeClr val="bg1"/>
                </a:solidFill>
                <a:latin typeface="Arial" panose="020B0604020202020204" pitchFamily="34" charset="0"/>
                <a:cs typeface="Arial" panose="020B0604020202020204" pitchFamily="34" charset="0"/>
              </a:endParaRPr>
            </a:p>
          </p:txBody>
        </p:sp>
      </p:grpSp>
      <p:sp>
        <p:nvSpPr>
          <p:cNvPr id="61" name="Rectangle 60">
            <a:extLst>
              <a:ext uri="{FF2B5EF4-FFF2-40B4-BE49-F238E27FC236}">
                <a16:creationId xmlns:a16="http://schemas.microsoft.com/office/drawing/2014/main" id="{B42760B7-D903-4C9C-A7FD-1F66FDA4CCE8}"/>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6" name="Rectangle 65">
            <a:extLst>
              <a:ext uri="{FF2B5EF4-FFF2-40B4-BE49-F238E27FC236}">
                <a16:creationId xmlns:a16="http://schemas.microsoft.com/office/drawing/2014/main" id="{96C79334-34D8-4BB3-B39C-19EBCE574A28}"/>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12297" name="Groupe 115">
            <a:extLst>
              <a:ext uri="{FF2B5EF4-FFF2-40B4-BE49-F238E27FC236}">
                <a16:creationId xmlns:a16="http://schemas.microsoft.com/office/drawing/2014/main" id="{548EB7C2-3494-48CB-A02D-BF754D21A2D5}"/>
              </a:ext>
            </a:extLst>
          </p:cNvPr>
          <p:cNvGrpSpPr>
            <a:grpSpLocks/>
          </p:cNvGrpSpPr>
          <p:nvPr/>
        </p:nvGrpSpPr>
        <p:grpSpPr bwMode="auto">
          <a:xfrm>
            <a:off x="6737350" y="2032000"/>
            <a:ext cx="4605338" cy="3781425"/>
            <a:chOff x="6784977" y="2084515"/>
            <a:chExt cx="4605041" cy="3782662"/>
          </a:xfrm>
        </p:grpSpPr>
        <p:sp>
          <p:nvSpPr>
            <p:cNvPr id="12353" name="ZoneTexte 28">
              <a:extLst>
                <a:ext uri="{FF2B5EF4-FFF2-40B4-BE49-F238E27FC236}">
                  <a16:creationId xmlns:a16="http://schemas.microsoft.com/office/drawing/2014/main" id="{0D5C7817-6D96-4FB2-8035-79A8C9A606C7}"/>
                </a:ext>
              </a:extLst>
            </p:cNvPr>
            <p:cNvSpPr txBox="1">
              <a:spLocks noChangeArrowheads="1"/>
            </p:cNvSpPr>
            <p:nvPr/>
          </p:nvSpPr>
          <p:spPr bwMode="auto">
            <a:xfrm>
              <a:off x="7250727" y="2129988"/>
              <a:ext cx="3858321" cy="27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dirty="0">
                  <a:solidFill>
                    <a:srgbClr val="D51317"/>
                  </a:solidFill>
                  <a:latin typeface="Arial" panose="020B0604020202020204" pitchFamily="34" charset="0"/>
                  <a:cs typeface="Arial" panose="020B0604020202020204" pitchFamily="34" charset="0"/>
                </a:rPr>
                <a:t>JE M’INFORME ET JE CONSEILLE LE CLIENT</a:t>
              </a:r>
            </a:p>
          </p:txBody>
        </p:sp>
        <p:sp>
          <p:nvSpPr>
            <p:cNvPr id="12354" name="ZoneTexte 29">
              <a:extLst>
                <a:ext uri="{FF2B5EF4-FFF2-40B4-BE49-F238E27FC236}">
                  <a16:creationId xmlns:a16="http://schemas.microsoft.com/office/drawing/2014/main" id="{7CE28DC1-590E-4F98-905D-E48E1D67DBE3}"/>
                </a:ext>
              </a:extLst>
            </p:cNvPr>
            <p:cNvSpPr txBox="1">
              <a:spLocks noChangeArrowheads="1"/>
            </p:cNvSpPr>
            <p:nvPr/>
          </p:nvSpPr>
          <p:spPr bwMode="auto">
            <a:xfrm>
              <a:off x="7250727" y="3950236"/>
              <a:ext cx="25244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D51317"/>
                  </a:solidFill>
                  <a:latin typeface="Arial" panose="020B0604020202020204" pitchFamily="34" charset="0"/>
                  <a:cs typeface="Arial" panose="020B0604020202020204" pitchFamily="34" charset="0"/>
                </a:rPr>
                <a:t>JE CONCRÉTISE SON PROJET</a:t>
              </a:r>
            </a:p>
          </p:txBody>
        </p:sp>
        <p:sp>
          <p:nvSpPr>
            <p:cNvPr id="12355" name="ZoneTexte 32">
              <a:extLst>
                <a:ext uri="{FF2B5EF4-FFF2-40B4-BE49-F238E27FC236}">
                  <a16:creationId xmlns:a16="http://schemas.microsoft.com/office/drawing/2014/main" id="{16321DDE-973E-4456-B634-55AC9B6BEB83}"/>
                </a:ext>
              </a:extLst>
            </p:cNvPr>
            <p:cNvSpPr txBox="1">
              <a:spLocks noChangeArrowheads="1"/>
            </p:cNvSpPr>
            <p:nvPr/>
          </p:nvSpPr>
          <p:spPr bwMode="auto">
            <a:xfrm>
              <a:off x="7250727" y="4965029"/>
              <a:ext cx="1849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D51317"/>
                  </a:solidFill>
                  <a:latin typeface="Arial" panose="020B0604020202020204" pitchFamily="34" charset="0"/>
                  <a:cs typeface="Arial" panose="020B0604020202020204" pitchFamily="34" charset="0"/>
                </a:rPr>
                <a:t>JE RESTE (IN)FORMÉ</a:t>
              </a:r>
            </a:p>
          </p:txBody>
        </p:sp>
        <p:cxnSp>
          <p:nvCxnSpPr>
            <p:cNvPr id="23" name="Connecteur droit 22">
              <a:extLst>
                <a:ext uri="{FF2B5EF4-FFF2-40B4-BE49-F238E27FC236}">
                  <a16:creationId xmlns:a16="http://schemas.microsoft.com/office/drawing/2014/main" id="{7A7F2503-82CF-4A96-8791-F61A0B1E86AB}"/>
                </a:ext>
              </a:extLst>
            </p:cNvPr>
            <p:cNvCxnSpPr>
              <a:cxnSpLocks/>
            </p:cNvCxnSpPr>
            <p:nvPr/>
          </p:nvCxnSpPr>
          <p:spPr>
            <a:xfrm>
              <a:off x="6964353" y="2178209"/>
              <a:ext cx="0" cy="3636564"/>
            </a:xfrm>
            <a:prstGeom prst="line">
              <a:avLst/>
            </a:prstGeom>
            <a:ln w="12700">
              <a:solidFill>
                <a:srgbClr val="394348"/>
              </a:solidFill>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E6B2D23D-69EE-47E7-A6EC-B97D1C77E287}"/>
                </a:ext>
              </a:extLst>
            </p:cNvPr>
            <p:cNvSpPr txBox="1"/>
            <p:nvPr/>
          </p:nvSpPr>
          <p:spPr>
            <a:xfrm>
              <a:off x="7069122" y="2505341"/>
              <a:ext cx="3792292" cy="615754"/>
            </a:xfrm>
            <a:prstGeom prst="rect">
              <a:avLst/>
            </a:prstGeom>
            <a:noFill/>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38"/>
                </a:spcBef>
              </a:pPr>
              <a:r>
                <a:rPr lang="fr-FR" altLang="fr-FR" sz="1000" b="1" dirty="0">
                  <a:solidFill>
                    <a:srgbClr val="394348"/>
                  </a:solidFill>
                  <a:latin typeface="Arial" panose="020B0604020202020204" pitchFamily="34" charset="0"/>
                  <a:cs typeface="Arial" panose="020B0604020202020204" pitchFamily="34" charset="0"/>
                </a:rPr>
                <a:t>DÉCOUVRIR LE BESOIN</a:t>
              </a:r>
              <a:endParaRPr lang="fr-FR" altLang="fr-FR" sz="1000" dirty="0">
                <a:solidFill>
                  <a:srgbClr val="394348"/>
                </a:solidFill>
                <a:latin typeface="Arial" panose="020B0604020202020204" pitchFamily="34" charset="0"/>
                <a:cs typeface="Arial" panose="020B0604020202020204" pitchFamily="34" charset="0"/>
              </a:endParaRPr>
            </a:p>
            <a:p>
              <a:pPr eaLnBrk="1" hangingPunct="1"/>
              <a:r>
                <a:rPr lang="fr-FR" altLang="fr-FR" sz="800" dirty="0">
                  <a:solidFill>
                    <a:srgbClr val="394348"/>
                  </a:solidFill>
                  <a:latin typeface="Arial" panose="020B0604020202020204" pitchFamily="34" charset="0"/>
                  <a:cs typeface="Arial" panose="020B0604020202020204" pitchFamily="34" charset="0"/>
                </a:rPr>
                <a:t>Recueillir toutes les informations obligatoires à tout conseil. Adapter mon argumentaire en fonction du niveau d’appétence  de mon client sur la thématique environnementale et du degré de maturité de son projet.</a:t>
              </a:r>
            </a:p>
          </p:txBody>
        </p:sp>
        <p:sp>
          <p:nvSpPr>
            <p:cNvPr id="35" name="ZoneTexte 34">
              <a:extLst>
                <a:ext uri="{FF2B5EF4-FFF2-40B4-BE49-F238E27FC236}">
                  <a16:creationId xmlns:a16="http://schemas.microsoft.com/office/drawing/2014/main" id="{56983EF4-016A-4AD5-83EC-3CE63B0BD786}"/>
                </a:ext>
              </a:extLst>
            </p:cNvPr>
            <p:cNvSpPr txBox="1"/>
            <p:nvPr/>
          </p:nvSpPr>
          <p:spPr>
            <a:xfrm>
              <a:off x="7069122" y="4331563"/>
              <a:ext cx="4320896" cy="492286"/>
            </a:xfrm>
            <a:prstGeom prst="rect">
              <a:avLst/>
            </a:prstGeom>
            <a:noFill/>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b="1">
                  <a:solidFill>
                    <a:srgbClr val="394348"/>
                  </a:solidFill>
                  <a:latin typeface="Arial" panose="020B0604020202020204" pitchFamily="34" charset="0"/>
                  <a:cs typeface="Arial" panose="020B0604020202020204" pitchFamily="34" charset="0"/>
                </a:rPr>
                <a:t>FINALISER LE PROJET, INVESTIR</a:t>
              </a:r>
            </a:p>
            <a:p>
              <a:pPr eaLnBrk="1" hangingPunct="1"/>
              <a:r>
                <a:rPr lang="fr-FR" altLang="fr-FR" sz="800">
                  <a:solidFill>
                    <a:srgbClr val="394348"/>
                  </a:solidFill>
                  <a:latin typeface="Arial" panose="020B0604020202020204" pitchFamily="34" charset="0"/>
                  <a:cs typeface="Arial" panose="020B0604020202020204" pitchFamily="34" charset="0"/>
                </a:rPr>
                <a:t>Proposer des solutions concrètes au client en phase avec ses interrogations, sa demande, ses souhaits d’épargne.</a:t>
              </a:r>
            </a:p>
          </p:txBody>
        </p:sp>
        <p:sp>
          <p:nvSpPr>
            <p:cNvPr id="22" name="Ellipse 21">
              <a:extLst>
                <a:ext uri="{FF2B5EF4-FFF2-40B4-BE49-F238E27FC236}">
                  <a16:creationId xmlns:a16="http://schemas.microsoft.com/office/drawing/2014/main" id="{B0B171D9-7A00-4C70-BCEF-920B25A50B44}"/>
                </a:ext>
              </a:extLst>
            </p:cNvPr>
            <p:cNvSpPr/>
            <p:nvPr/>
          </p:nvSpPr>
          <p:spPr>
            <a:xfrm>
              <a:off x="6910382" y="2570449"/>
              <a:ext cx="107943" cy="10798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4" name="Ellipse 43">
              <a:extLst>
                <a:ext uri="{FF2B5EF4-FFF2-40B4-BE49-F238E27FC236}">
                  <a16:creationId xmlns:a16="http://schemas.microsoft.com/office/drawing/2014/main" id="{DBC85260-E7A3-4738-8AC0-6127CE18DE18}"/>
                </a:ext>
              </a:extLst>
            </p:cNvPr>
            <p:cNvSpPr/>
            <p:nvPr/>
          </p:nvSpPr>
          <p:spPr>
            <a:xfrm>
              <a:off x="6910382" y="3073852"/>
              <a:ext cx="107943" cy="10798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5" name="Ellipse 44">
              <a:extLst>
                <a:ext uri="{FF2B5EF4-FFF2-40B4-BE49-F238E27FC236}">
                  <a16:creationId xmlns:a16="http://schemas.microsoft.com/office/drawing/2014/main" id="{17F38438-571F-465A-A98A-0128C6EA435C}"/>
                </a:ext>
              </a:extLst>
            </p:cNvPr>
            <p:cNvSpPr/>
            <p:nvPr/>
          </p:nvSpPr>
          <p:spPr>
            <a:xfrm>
              <a:off x="6910382" y="3480384"/>
              <a:ext cx="107943" cy="10798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6" name="Ellipse 45">
              <a:extLst>
                <a:ext uri="{FF2B5EF4-FFF2-40B4-BE49-F238E27FC236}">
                  <a16:creationId xmlns:a16="http://schemas.microsoft.com/office/drawing/2014/main" id="{D77A35EC-DA6A-40C0-908C-8658F048D0CA}"/>
                </a:ext>
              </a:extLst>
            </p:cNvPr>
            <p:cNvSpPr/>
            <p:nvPr/>
          </p:nvSpPr>
          <p:spPr>
            <a:xfrm>
              <a:off x="6910382" y="4398260"/>
              <a:ext cx="107943" cy="10798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7" name="Ellipse 46">
              <a:extLst>
                <a:ext uri="{FF2B5EF4-FFF2-40B4-BE49-F238E27FC236}">
                  <a16:creationId xmlns:a16="http://schemas.microsoft.com/office/drawing/2014/main" id="{1B547F9F-FE7D-40FF-83C1-8A2C7FA912F2}"/>
                </a:ext>
              </a:extLst>
            </p:cNvPr>
            <p:cNvSpPr/>
            <p:nvPr/>
          </p:nvSpPr>
          <p:spPr>
            <a:xfrm>
              <a:off x="6910382" y="5441588"/>
              <a:ext cx="107943" cy="10798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9" name="ZoneTexte 48">
              <a:extLst>
                <a:ext uri="{FF2B5EF4-FFF2-40B4-BE49-F238E27FC236}">
                  <a16:creationId xmlns:a16="http://schemas.microsoft.com/office/drawing/2014/main" id="{F146B120-99E5-4C28-BC51-E937B6FD9E8E}"/>
                </a:ext>
              </a:extLst>
            </p:cNvPr>
            <p:cNvSpPr txBox="1"/>
            <p:nvPr/>
          </p:nvSpPr>
          <p:spPr>
            <a:xfrm>
              <a:off x="7067362" y="3088718"/>
              <a:ext cx="3852614" cy="374773"/>
            </a:xfrm>
            <a:prstGeom prst="rect">
              <a:avLst/>
            </a:prstGeom>
            <a:noFill/>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38"/>
                </a:spcBef>
              </a:pPr>
              <a:r>
                <a:rPr lang="fr-FR" altLang="fr-FR" sz="1000" b="1" dirty="0">
                  <a:solidFill>
                    <a:srgbClr val="394348"/>
                  </a:solidFill>
                  <a:latin typeface="Arial" panose="020B0604020202020204" pitchFamily="34" charset="0"/>
                  <a:cs typeface="Arial" panose="020B0604020202020204" pitchFamily="34" charset="0"/>
                </a:rPr>
                <a:t>RECENSER LES AIDES, IDENTIFIER LES CONVICTIONS</a:t>
              </a:r>
              <a:endParaRPr lang="fr-FR" altLang="fr-FR" sz="1000" dirty="0">
                <a:solidFill>
                  <a:srgbClr val="394348"/>
                </a:solidFill>
                <a:latin typeface="Arial" panose="020B0604020202020204" pitchFamily="34" charset="0"/>
                <a:cs typeface="Arial" panose="020B0604020202020204" pitchFamily="34" charset="0"/>
              </a:endParaRPr>
            </a:p>
            <a:p>
              <a:pPr eaLnBrk="1" hangingPunct="1">
                <a:lnSpc>
                  <a:spcPts val="1088"/>
                </a:lnSpc>
              </a:pPr>
              <a:r>
                <a:rPr lang="fr-FR" altLang="fr-FR" sz="800" dirty="0">
                  <a:solidFill>
                    <a:srgbClr val="394348"/>
                  </a:solidFill>
                  <a:latin typeface="Arial" panose="020B0604020202020204" pitchFamily="34" charset="0"/>
                  <a:cs typeface="Arial" panose="020B0604020202020204" pitchFamily="34" charset="0"/>
                </a:rPr>
                <a:t>Identifier les aides existantes, l’épargne porteuse de sens</a:t>
              </a:r>
            </a:p>
          </p:txBody>
        </p:sp>
        <p:sp>
          <p:nvSpPr>
            <p:cNvPr id="50" name="ZoneTexte 49">
              <a:extLst>
                <a:ext uri="{FF2B5EF4-FFF2-40B4-BE49-F238E27FC236}">
                  <a16:creationId xmlns:a16="http://schemas.microsoft.com/office/drawing/2014/main" id="{3BFFA36D-049A-4762-B455-4AB1945AC739}"/>
                </a:ext>
              </a:extLst>
            </p:cNvPr>
            <p:cNvSpPr txBox="1"/>
            <p:nvPr/>
          </p:nvSpPr>
          <p:spPr>
            <a:xfrm>
              <a:off x="7069122" y="3447736"/>
              <a:ext cx="3657364" cy="376361"/>
            </a:xfrm>
            <a:prstGeom prst="rect">
              <a:avLst/>
            </a:prstGeom>
            <a:noFill/>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38"/>
                </a:spcBef>
              </a:pPr>
              <a:r>
                <a:rPr lang="fr-FR" altLang="fr-FR" sz="1000" b="1">
                  <a:solidFill>
                    <a:srgbClr val="394348"/>
                  </a:solidFill>
                  <a:latin typeface="Arial" panose="020B0604020202020204" pitchFamily="34" charset="0"/>
                  <a:cs typeface="Arial" panose="020B0604020202020204" pitchFamily="34" charset="0"/>
                </a:rPr>
                <a:t>ACCOMPAGNER</a:t>
              </a:r>
              <a:endParaRPr lang="fr-FR" altLang="fr-FR" sz="1000">
                <a:solidFill>
                  <a:srgbClr val="394348"/>
                </a:solidFill>
                <a:latin typeface="Arial" panose="020B0604020202020204" pitchFamily="34" charset="0"/>
                <a:cs typeface="Arial" panose="020B0604020202020204" pitchFamily="34" charset="0"/>
              </a:endParaRPr>
            </a:p>
            <a:p>
              <a:pPr eaLnBrk="1" hangingPunct="1">
                <a:lnSpc>
                  <a:spcPts val="1088"/>
                </a:lnSpc>
              </a:pPr>
              <a:r>
                <a:rPr lang="fr-FR" altLang="fr-FR" sz="800">
                  <a:solidFill>
                    <a:srgbClr val="394348"/>
                  </a:solidFill>
                  <a:latin typeface="Arial" panose="020B0604020202020204" pitchFamily="34" charset="0"/>
                  <a:cs typeface="Arial" panose="020B0604020202020204" pitchFamily="34" charset="0"/>
                </a:rPr>
                <a:t>Mettre en relation mon client avec le bon relais d’expertise.</a:t>
              </a:r>
            </a:p>
          </p:txBody>
        </p:sp>
        <p:sp>
          <p:nvSpPr>
            <p:cNvPr id="51" name="ZoneTexte 50">
              <a:extLst>
                <a:ext uri="{FF2B5EF4-FFF2-40B4-BE49-F238E27FC236}">
                  <a16:creationId xmlns:a16="http://schemas.microsoft.com/office/drawing/2014/main" id="{489D93F9-15EB-4D90-A425-2A7118741A68}"/>
                </a:ext>
              </a:extLst>
            </p:cNvPr>
            <p:cNvSpPr txBox="1"/>
            <p:nvPr/>
          </p:nvSpPr>
          <p:spPr>
            <a:xfrm>
              <a:off x="7069122" y="5374891"/>
              <a:ext cx="4060563" cy="492286"/>
            </a:xfrm>
            <a:prstGeom prst="rect">
              <a:avLst/>
            </a:prstGeom>
            <a:noFill/>
          </p:spPr>
          <p:txBody>
            <a:bodyPr>
              <a:spAutoFit/>
            </a:bodyPr>
            <a:lstStyle/>
            <a:p>
              <a:pPr marL="11516" eaLnBrk="1" fontAlgn="auto" hangingPunct="1">
                <a:spcBef>
                  <a:spcPts val="0"/>
                </a:spcBef>
                <a:spcAft>
                  <a:spcPts val="0"/>
                </a:spcAft>
                <a:defRPr/>
              </a:pPr>
              <a:r>
                <a:rPr lang="fr-FR" sz="1000" b="1" spc="5" dirty="0">
                  <a:solidFill>
                    <a:srgbClr val="394348"/>
                  </a:solidFill>
                  <a:latin typeface="Arial" panose="020B0604020202020204" pitchFamily="34" charset="0"/>
                  <a:cs typeface="Arial" panose="020B0604020202020204" pitchFamily="34" charset="0"/>
                </a:rPr>
                <a:t>S’(IN)FORMER / SE RENSEIGNER</a:t>
              </a:r>
            </a:p>
            <a:p>
              <a:pPr marL="11516" eaLnBrk="1" fontAlgn="auto" hangingPunct="1">
                <a:spcBef>
                  <a:spcPts val="0"/>
                </a:spcBef>
                <a:spcAft>
                  <a:spcPts val="0"/>
                </a:spcAft>
                <a:defRPr/>
              </a:pPr>
              <a:r>
                <a:rPr lang="fr-FR" sz="800" spc="23" dirty="0">
                  <a:solidFill>
                    <a:srgbClr val="394348"/>
                  </a:solidFill>
                  <a:latin typeface="Arial" panose="020B0604020202020204" pitchFamily="34" charset="0"/>
                  <a:cs typeface="Arial" panose="020B0604020202020204" pitchFamily="34" charset="0"/>
                </a:rPr>
                <a:t>Rester formé et être à l’écoute de l’actualité et des pratiques en termes d’environnement.</a:t>
              </a:r>
            </a:p>
          </p:txBody>
        </p:sp>
        <p:sp>
          <p:nvSpPr>
            <p:cNvPr id="99" name="Ellipse 98">
              <a:extLst>
                <a:ext uri="{FF2B5EF4-FFF2-40B4-BE49-F238E27FC236}">
                  <a16:creationId xmlns:a16="http://schemas.microsoft.com/office/drawing/2014/main" id="{4F173AA4-623D-404D-A9D3-9F6FD7971BA8}"/>
                </a:ext>
              </a:extLst>
            </p:cNvPr>
            <p:cNvSpPr/>
            <p:nvPr/>
          </p:nvSpPr>
          <p:spPr>
            <a:xfrm>
              <a:off x="6784977" y="2084515"/>
              <a:ext cx="360340" cy="360481"/>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1</a:t>
              </a:r>
            </a:p>
          </p:txBody>
        </p:sp>
        <p:sp>
          <p:nvSpPr>
            <p:cNvPr id="100" name="Ellipse 99">
              <a:extLst>
                <a:ext uri="{FF2B5EF4-FFF2-40B4-BE49-F238E27FC236}">
                  <a16:creationId xmlns:a16="http://schemas.microsoft.com/office/drawing/2014/main" id="{43E687E8-1426-4D31-989B-19F4A7C2E9A9}"/>
                </a:ext>
              </a:extLst>
            </p:cNvPr>
            <p:cNvSpPr/>
            <p:nvPr/>
          </p:nvSpPr>
          <p:spPr>
            <a:xfrm>
              <a:off x="6784977" y="3907561"/>
              <a:ext cx="360340" cy="360481"/>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2</a:t>
              </a:r>
            </a:p>
          </p:txBody>
        </p:sp>
        <p:sp>
          <p:nvSpPr>
            <p:cNvPr id="101" name="Ellipse 100">
              <a:extLst>
                <a:ext uri="{FF2B5EF4-FFF2-40B4-BE49-F238E27FC236}">
                  <a16:creationId xmlns:a16="http://schemas.microsoft.com/office/drawing/2014/main" id="{E0678763-4F11-498C-917C-67C72F76DB71}"/>
                </a:ext>
              </a:extLst>
            </p:cNvPr>
            <p:cNvSpPr/>
            <p:nvPr/>
          </p:nvSpPr>
          <p:spPr>
            <a:xfrm>
              <a:off x="6784977" y="4944538"/>
              <a:ext cx="360340" cy="358892"/>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200" b="1" dirty="0">
                  <a:latin typeface="Arial" panose="020B0604020202020204" pitchFamily="34" charset="0"/>
                  <a:cs typeface="Arial" panose="020B0604020202020204" pitchFamily="34" charset="0"/>
                </a:rPr>
                <a:t>3</a:t>
              </a:r>
            </a:p>
          </p:txBody>
        </p:sp>
      </p:grpSp>
      <p:sp>
        <p:nvSpPr>
          <p:cNvPr id="12298" name="ZoneTexte 110">
            <a:extLst>
              <a:ext uri="{FF2B5EF4-FFF2-40B4-BE49-F238E27FC236}">
                <a16:creationId xmlns:a16="http://schemas.microsoft.com/office/drawing/2014/main" id="{00EA5A69-DFB4-4751-9A7B-59F2D8C97F39}"/>
              </a:ext>
            </a:extLst>
          </p:cNvPr>
          <p:cNvSpPr txBox="1">
            <a:spLocks noChangeArrowheads="1"/>
          </p:cNvSpPr>
          <p:nvPr/>
        </p:nvSpPr>
        <p:spPr bwMode="auto">
          <a:xfrm>
            <a:off x="1169988" y="1992313"/>
            <a:ext cx="39258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394348"/>
                </a:solidFill>
                <a:latin typeface="Arial" panose="020B0604020202020204" pitchFamily="34" charset="0"/>
                <a:cs typeface="Arial" panose="020B0604020202020204" pitchFamily="34" charset="0"/>
              </a:rPr>
              <a:t>APPROCHE CONSEIL</a:t>
            </a:r>
          </a:p>
          <a:p>
            <a:pPr algn="ctr" eaLnBrk="1" hangingPunct="1"/>
            <a:r>
              <a:rPr lang="fr-FR" altLang="fr-FR" sz="1400" b="1">
                <a:solidFill>
                  <a:srgbClr val="394348"/>
                </a:solidFill>
                <a:latin typeface="Arial" panose="020B0604020202020204" pitchFamily="34" charset="0"/>
                <a:cs typeface="Arial" panose="020B0604020202020204" pitchFamily="34" charset="0"/>
              </a:rPr>
              <a:t>SUR LES 3 DOMAINES D’ACTIVITÉ</a:t>
            </a:r>
          </a:p>
        </p:txBody>
      </p:sp>
      <p:grpSp>
        <p:nvGrpSpPr>
          <p:cNvPr id="12299" name="Groupe 1">
            <a:extLst>
              <a:ext uri="{FF2B5EF4-FFF2-40B4-BE49-F238E27FC236}">
                <a16:creationId xmlns:a16="http://schemas.microsoft.com/office/drawing/2014/main" id="{2483F26F-D424-415A-8A4A-ABD62D8D9E53}"/>
              </a:ext>
            </a:extLst>
          </p:cNvPr>
          <p:cNvGrpSpPr>
            <a:grpSpLocks/>
          </p:cNvGrpSpPr>
          <p:nvPr/>
        </p:nvGrpSpPr>
        <p:grpSpPr bwMode="auto">
          <a:xfrm>
            <a:off x="1169988" y="2168525"/>
            <a:ext cx="3805237" cy="2992438"/>
            <a:chOff x="1141243" y="1710020"/>
            <a:chExt cx="3978062" cy="3129194"/>
          </a:xfrm>
        </p:grpSpPr>
        <p:pic>
          <p:nvPicPr>
            <p:cNvPr id="125" name="Graphique 124">
              <a:extLst>
                <a:ext uri="{FF2B5EF4-FFF2-40B4-BE49-F238E27FC236}">
                  <a16:creationId xmlns:a16="http://schemas.microsoft.com/office/drawing/2014/main" id="{836BE751-C483-4B2C-B633-77AF3DBA43CD}"/>
                </a:ext>
              </a:extLst>
            </p:cNvPr>
            <p:cNvPicPr>
              <a:picLocks noChangeAspect="1"/>
            </p:cNvPicPr>
            <p:nvPr/>
          </p:nvPicPr>
          <p:blipFill>
            <a:blip r:embed="rId2"/>
            <a:srcRect/>
            <a:stretch/>
          </p:blipFill>
          <p:spPr>
            <a:xfrm>
              <a:off x="1141243" y="2689449"/>
              <a:ext cx="2149182" cy="2149765"/>
            </a:xfrm>
            <a:prstGeom prst="rect">
              <a:avLst/>
            </a:prstGeom>
          </p:spPr>
        </p:pic>
        <p:pic>
          <p:nvPicPr>
            <p:cNvPr id="132" name="Graphique 131">
              <a:extLst>
                <a:ext uri="{FF2B5EF4-FFF2-40B4-BE49-F238E27FC236}">
                  <a16:creationId xmlns:a16="http://schemas.microsoft.com/office/drawing/2014/main" id="{98B85BE2-BF6D-450A-8EF3-E74B3DFD9C6E}"/>
                </a:ext>
              </a:extLst>
            </p:cNvPr>
            <p:cNvPicPr>
              <a:picLocks noChangeAspect="1"/>
            </p:cNvPicPr>
            <p:nvPr/>
          </p:nvPicPr>
          <p:blipFill>
            <a:blip r:embed="rId3"/>
            <a:srcRect/>
            <a:stretch/>
          </p:blipFill>
          <p:spPr>
            <a:xfrm>
              <a:off x="2636543" y="1710020"/>
              <a:ext cx="2482762" cy="2483434"/>
            </a:xfrm>
            <a:prstGeom prst="rect">
              <a:avLst/>
            </a:prstGeom>
          </p:spPr>
        </p:pic>
        <p:pic>
          <p:nvPicPr>
            <p:cNvPr id="113" name="Graphique 112">
              <a:extLst>
                <a:ext uri="{FF2B5EF4-FFF2-40B4-BE49-F238E27FC236}">
                  <a16:creationId xmlns:a16="http://schemas.microsoft.com/office/drawing/2014/main" id="{1F87F78C-D5DE-4F78-BF95-E795690BB44C}"/>
                </a:ext>
              </a:extLst>
            </p:cNvPr>
            <p:cNvPicPr>
              <a:picLocks noChangeAspect="1"/>
            </p:cNvPicPr>
            <p:nvPr/>
          </p:nvPicPr>
          <p:blipFill>
            <a:blip r:embed="rId4"/>
            <a:srcRect/>
            <a:stretch/>
          </p:blipFill>
          <p:spPr>
            <a:xfrm>
              <a:off x="3798263" y="2712690"/>
              <a:ext cx="463029" cy="463154"/>
            </a:xfrm>
            <a:prstGeom prst="rect">
              <a:avLst/>
            </a:prstGeom>
          </p:spPr>
        </p:pic>
        <p:pic>
          <p:nvPicPr>
            <p:cNvPr id="114" name="Graphique 113">
              <a:extLst>
                <a:ext uri="{FF2B5EF4-FFF2-40B4-BE49-F238E27FC236}">
                  <a16:creationId xmlns:a16="http://schemas.microsoft.com/office/drawing/2014/main" id="{BF36E03C-C232-4927-AA8A-401190F7E250}"/>
                </a:ext>
              </a:extLst>
            </p:cNvPr>
            <p:cNvPicPr>
              <a:picLocks noChangeAspect="1"/>
            </p:cNvPicPr>
            <p:nvPr/>
          </p:nvPicPr>
          <p:blipFill>
            <a:blip r:embed="rId5"/>
            <a:srcRect/>
            <a:stretch/>
          </p:blipFill>
          <p:spPr>
            <a:xfrm>
              <a:off x="3232340" y="2712690"/>
              <a:ext cx="463028" cy="463154"/>
            </a:xfrm>
            <a:prstGeom prst="rect">
              <a:avLst/>
            </a:prstGeom>
          </p:spPr>
        </p:pic>
        <p:pic>
          <p:nvPicPr>
            <p:cNvPr id="115" name="Graphique 114">
              <a:extLst>
                <a:ext uri="{FF2B5EF4-FFF2-40B4-BE49-F238E27FC236}">
                  <a16:creationId xmlns:a16="http://schemas.microsoft.com/office/drawing/2014/main" id="{BB51A6C6-38A0-4153-9625-0730C009BAF8}"/>
                </a:ext>
              </a:extLst>
            </p:cNvPr>
            <p:cNvPicPr>
              <a:picLocks noChangeAspect="1"/>
            </p:cNvPicPr>
            <p:nvPr/>
          </p:nvPicPr>
          <p:blipFill>
            <a:blip r:embed="rId6"/>
            <a:srcRect/>
            <a:stretch/>
          </p:blipFill>
          <p:spPr>
            <a:xfrm>
              <a:off x="4365846" y="2712690"/>
              <a:ext cx="463029" cy="463154"/>
            </a:xfrm>
            <a:prstGeom prst="rect">
              <a:avLst/>
            </a:prstGeom>
          </p:spPr>
        </p:pic>
      </p:grpSp>
      <p:grpSp>
        <p:nvGrpSpPr>
          <p:cNvPr id="12300" name="Groupe 129">
            <a:extLst>
              <a:ext uri="{FF2B5EF4-FFF2-40B4-BE49-F238E27FC236}">
                <a16:creationId xmlns:a16="http://schemas.microsoft.com/office/drawing/2014/main" id="{55127536-1978-442F-B10B-68E409FBFF26}"/>
              </a:ext>
            </a:extLst>
          </p:cNvPr>
          <p:cNvGrpSpPr>
            <a:grpSpLocks/>
          </p:cNvGrpSpPr>
          <p:nvPr/>
        </p:nvGrpSpPr>
        <p:grpSpPr bwMode="auto">
          <a:xfrm>
            <a:off x="3365500" y="6388100"/>
            <a:ext cx="1417638" cy="369888"/>
            <a:chOff x="2237439" y="6388408"/>
            <a:chExt cx="1417322" cy="369331"/>
          </a:xfrm>
        </p:grpSpPr>
        <p:sp>
          <p:nvSpPr>
            <p:cNvPr id="128" name="Rectangle 127">
              <a:extLst>
                <a:ext uri="{FF2B5EF4-FFF2-40B4-BE49-F238E27FC236}">
                  <a16:creationId xmlns:a16="http://schemas.microsoft.com/office/drawing/2014/main" id="{FC83A65A-66D2-42F7-B0E6-DBAD11304827}"/>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02.</a:t>
              </a:r>
            </a:p>
          </p:txBody>
        </p:sp>
        <p:sp>
          <p:nvSpPr>
            <p:cNvPr id="12347" name="ZoneTexte 128">
              <a:extLst>
                <a:ext uri="{FF2B5EF4-FFF2-40B4-BE49-F238E27FC236}">
                  <a16:creationId xmlns:a16="http://schemas.microsoft.com/office/drawing/2014/main" id="{B488D61D-399B-49D9-B8AB-9B7AEC5E51A4}"/>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Comment aborder les projets </a:t>
              </a:r>
              <a:r>
                <a:rPr lang="fr-FR" altLang="fr-FR" sz="600">
                  <a:solidFill>
                    <a:srgbClr val="77BF32"/>
                  </a:solidFill>
                  <a:latin typeface="Arial" panose="020B0604020202020204" pitchFamily="34" charset="0"/>
                  <a:cs typeface="Arial" panose="020B0604020202020204" pitchFamily="34" charset="0"/>
                </a:rPr>
                <a:t>Green</a:t>
              </a:r>
              <a:r>
                <a:rPr lang="fr-FR" altLang="fr-FR" sz="600">
                  <a:solidFill>
                    <a:schemeClr val="bg1"/>
                  </a:solidFill>
                  <a:latin typeface="Arial" panose="020B0604020202020204" pitchFamily="34" charset="0"/>
                  <a:cs typeface="Arial" panose="020B0604020202020204" pitchFamily="34" charset="0"/>
                </a:rPr>
                <a:t> ?</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35" name="Rectangle 134">
            <a:extLst>
              <a:ext uri="{FF2B5EF4-FFF2-40B4-BE49-F238E27FC236}">
                <a16:creationId xmlns:a16="http://schemas.microsoft.com/office/drawing/2014/main" id="{755DAC19-B24A-422F-AACB-C3C763CC4E7D}"/>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11</a:t>
            </a:r>
          </a:p>
        </p:txBody>
      </p:sp>
      <p:grpSp>
        <p:nvGrpSpPr>
          <p:cNvPr id="12302" name="Groupe 135">
            <a:extLst>
              <a:ext uri="{FF2B5EF4-FFF2-40B4-BE49-F238E27FC236}">
                <a16:creationId xmlns:a16="http://schemas.microsoft.com/office/drawing/2014/main" id="{67234CFC-86F3-45CC-9673-A8BED21E8432}"/>
              </a:ext>
            </a:extLst>
          </p:cNvPr>
          <p:cNvGrpSpPr>
            <a:grpSpLocks/>
          </p:cNvGrpSpPr>
          <p:nvPr/>
        </p:nvGrpSpPr>
        <p:grpSpPr bwMode="auto">
          <a:xfrm>
            <a:off x="88900" y="6353175"/>
            <a:ext cx="511175" cy="469900"/>
            <a:chOff x="89063" y="6352891"/>
            <a:chExt cx="510639" cy="470443"/>
          </a:xfrm>
        </p:grpSpPr>
        <p:pic>
          <p:nvPicPr>
            <p:cNvPr id="137" name="Graphique 136">
              <a:extLst>
                <a:ext uri="{FF2B5EF4-FFF2-40B4-BE49-F238E27FC236}">
                  <a16:creationId xmlns:a16="http://schemas.microsoft.com/office/drawing/2014/main" id="{205EB352-EAA2-42AC-A805-7E99CA99E327}"/>
                </a:ext>
              </a:extLst>
            </p:cNvPr>
            <p:cNvPicPr>
              <a:picLocks noChangeAspect="1"/>
            </p:cNvPicPr>
            <p:nvPr/>
          </p:nvPicPr>
          <p:blipFill>
            <a:blip r:embed="rId7"/>
            <a:srcRect/>
            <a:stretch/>
          </p:blipFill>
          <p:spPr>
            <a:xfrm>
              <a:off x="188971" y="6352891"/>
              <a:ext cx="310824" cy="311510"/>
            </a:xfrm>
            <a:prstGeom prst="rect">
              <a:avLst/>
            </a:prstGeom>
          </p:spPr>
        </p:pic>
        <p:sp>
          <p:nvSpPr>
            <p:cNvPr id="12345" name="ZoneTexte 137">
              <a:extLst>
                <a:ext uri="{FF2B5EF4-FFF2-40B4-BE49-F238E27FC236}">
                  <a16:creationId xmlns:a16="http://schemas.microsoft.com/office/drawing/2014/main" id="{672CC8AF-B357-447E-B049-1B07063FD88F}"/>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2303" name="Groupe 138">
            <a:extLst>
              <a:ext uri="{FF2B5EF4-FFF2-40B4-BE49-F238E27FC236}">
                <a16:creationId xmlns:a16="http://schemas.microsoft.com/office/drawing/2014/main" id="{43AC068D-449A-45C0-8AF2-50EFE57EF8D9}"/>
              </a:ext>
            </a:extLst>
          </p:cNvPr>
          <p:cNvGrpSpPr>
            <a:grpSpLocks/>
          </p:cNvGrpSpPr>
          <p:nvPr/>
        </p:nvGrpSpPr>
        <p:grpSpPr bwMode="auto">
          <a:xfrm>
            <a:off x="660400" y="6307138"/>
            <a:ext cx="604838" cy="515937"/>
            <a:chOff x="611572" y="6306505"/>
            <a:chExt cx="605644" cy="516829"/>
          </a:xfrm>
        </p:grpSpPr>
        <p:pic>
          <p:nvPicPr>
            <p:cNvPr id="140" name="Graphique 139">
              <a:extLst>
                <a:ext uri="{FF2B5EF4-FFF2-40B4-BE49-F238E27FC236}">
                  <a16:creationId xmlns:a16="http://schemas.microsoft.com/office/drawing/2014/main" id="{72A25B5D-303A-4121-B469-91B72CFA0C77}"/>
                </a:ext>
              </a:extLst>
            </p:cNvPr>
            <p:cNvPicPr>
              <a:picLocks noChangeAspect="1"/>
            </p:cNvPicPr>
            <p:nvPr/>
          </p:nvPicPr>
          <p:blipFill>
            <a:blip r:embed="rId8"/>
            <a:srcRect/>
            <a:stretch/>
          </p:blipFill>
          <p:spPr>
            <a:xfrm>
              <a:off x="706949" y="6306505"/>
              <a:ext cx="414890" cy="415053"/>
            </a:xfrm>
            <a:prstGeom prst="rect">
              <a:avLst/>
            </a:prstGeom>
          </p:spPr>
        </p:pic>
        <p:sp>
          <p:nvSpPr>
            <p:cNvPr id="12343" name="ZoneTexte 140">
              <a:extLst>
                <a:ext uri="{FF2B5EF4-FFF2-40B4-BE49-F238E27FC236}">
                  <a16:creationId xmlns:a16="http://schemas.microsoft.com/office/drawing/2014/main" id="{F9F9AD0A-16FB-4140-9B32-6F784452B09A}"/>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grpSp>
        <p:nvGrpSpPr>
          <p:cNvPr id="12304" name="Groupe 2">
            <a:extLst>
              <a:ext uri="{FF2B5EF4-FFF2-40B4-BE49-F238E27FC236}">
                <a16:creationId xmlns:a16="http://schemas.microsoft.com/office/drawing/2014/main" id="{66EF6A73-3A5F-4DA7-8BAB-900156DCF574}"/>
              </a:ext>
            </a:extLst>
          </p:cNvPr>
          <p:cNvGrpSpPr>
            <a:grpSpLocks/>
          </p:cNvGrpSpPr>
          <p:nvPr/>
        </p:nvGrpSpPr>
        <p:grpSpPr bwMode="auto">
          <a:xfrm>
            <a:off x="673659" y="5000882"/>
            <a:ext cx="4708525" cy="428625"/>
            <a:chOff x="784267" y="5396110"/>
            <a:chExt cx="4708904" cy="427587"/>
          </a:xfrm>
        </p:grpSpPr>
        <p:sp>
          <p:nvSpPr>
            <p:cNvPr id="12340" name="object 5">
              <a:extLst>
                <a:ext uri="{FF2B5EF4-FFF2-40B4-BE49-F238E27FC236}">
                  <a16:creationId xmlns:a16="http://schemas.microsoft.com/office/drawing/2014/main" id="{3BD8DD17-6A55-4D0F-B872-58F817C71B2D}"/>
                </a:ext>
              </a:extLst>
            </p:cNvPr>
            <p:cNvSpPr txBox="1">
              <a:spLocks noChangeArrowheads="1"/>
            </p:cNvSpPr>
            <p:nvPr/>
          </p:nvSpPr>
          <p:spPr bwMode="auto">
            <a:xfrm>
              <a:off x="784267" y="5396110"/>
              <a:ext cx="4658352" cy="39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72000" rIns="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400" b="1" i="1">
                  <a:solidFill>
                    <a:srgbClr val="394348"/>
                  </a:solidFill>
                  <a:latin typeface="Arial" panose="020B0604020202020204" pitchFamily="34" charset="0"/>
                  <a:cs typeface="Arial" panose="020B0604020202020204" pitchFamily="34" charset="0"/>
                </a:rPr>
                <a:t>Accompagner le client à chaque étape de son projet</a:t>
              </a:r>
            </a:p>
          </p:txBody>
        </p:sp>
        <p:sp>
          <p:nvSpPr>
            <p:cNvPr id="72" name="Forme libre 71">
              <a:extLst>
                <a:ext uri="{FF2B5EF4-FFF2-40B4-BE49-F238E27FC236}">
                  <a16:creationId xmlns:a16="http://schemas.microsoft.com/office/drawing/2014/main" id="{D693CDD6-724D-4BBF-B953-F1B709A24F8D}"/>
                </a:ext>
              </a:extLst>
            </p:cNvPr>
            <p:cNvSpPr/>
            <p:nvPr/>
          </p:nvSpPr>
          <p:spPr>
            <a:xfrm>
              <a:off x="827133" y="5399277"/>
              <a:ext cx="4666038" cy="424420"/>
            </a:xfrm>
            <a:custGeom>
              <a:avLst/>
              <a:gdLst>
                <a:gd name="connsiteX0" fmla="*/ 0 w 4292541"/>
                <a:gd name="connsiteY0" fmla="*/ 0 h 663498"/>
                <a:gd name="connsiteX1" fmla="*/ 4292541 w 4292541"/>
                <a:gd name="connsiteY1" fmla="*/ 0 h 663498"/>
                <a:gd name="connsiteX2" fmla="*/ 4292541 w 4292541"/>
                <a:gd name="connsiteY2" fmla="*/ 584775 h 663498"/>
                <a:gd name="connsiteX3" fmla="*/ 2668663 w 4292541"/>
                <a:gd name="connsiteY3" fmla="*/ 584775 h 663498"/>
                <a:gd name="connsiteX4" fmla="*/ 2668663 w 4292541"/>
                <a:gd name="connsiteY4" fmla="*/ 663498 h 663498"/>
                <a:gd name="connsiteX5" fmla="*/ 0 w 4292541"/>
                <a:gd name="connsiteY5" fmla="*/ 663498 h 663498"/>
                <a:gd name="connsiteX6" fmla="*/ 0 w 4292541"/>
                <a:gd name="connsiteY6" fmla="*/ 584775 h 663498"/>
                <a:gd name="connsiteX7" fmla="*/ 0 w 4292541"/>
                <a:gd name="connsiteY7" fmla="*/ 78723 h 66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2541" h="663498">
                  <a:moveTo>
                    <a:pt x="0" y="0"/>
                  </a:moveTo>
                  <a:lnTo>
                    <a:pt x="4292541" y="0"/>
                  </a:lnTo>
                  <a:lnTo>
                    <a:pt x="4292541" y="584775"/>
                  </a:lnTo>
                  <a:lnTo>
                    <a:pt x="2668663" y="584775"/>
                  </a:lnTo>
                  <a:lnTo>
                    <a:pt x="2668663" y="663498"/>
                  </a:lnTo>
                  <a:lnTo>
                    <a:pt x="0" y="663498"/>
                  </a:lnTo>
                  <a:lnTo>
                    <a:pt x="0" y="584775"/>
                  </a:lnTo>
                  <a:lnTo>
                    <a:pt x="0" y="78723"/>
                  </a:lnTo>
                  <a:close/>
                </a:path>
              </a:pathLst>
            </a:custGeom>
            <a:noFill/>
            <a:ln>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2305" name="ZoneTexte 69">
            <a:extLst>
              <a:ext uri="{FF2B5EF4-FFF2-40B4-BE49-F238E27FC236}">
                <a16:creationId xmlns:a16="http://schemas.microsoft.com/office/drawing/2014/main" id="{D504576A-4C94-4D6A-81FB-6702522AAAF4}"/>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71" name="Connecteur droit 70">
            <a:extLst>
              <a:ext uri="{FF2B5EF4-FFF2-40B4-BE49-F238E27FC236}">
                <a16:creationId xmlns:a16="http://schemas.microsoft.com/office/drawing/2014/main" id="{06A8D86E-9DC7-4825-B317-A8C9806433EC}"/>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a16="http://schemas.microsoft.com/office/drawing/2014/main" id="{ED3D91CC-CBA7-4B68-8F61-7E8B24B207BE}"/>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308" name="Groupe 73">
            <a:extLst>
              <a:ext uri="{FF2B5EF4-FFF2-40B4-BE49-F238E27FC236}">
                <a16:creationId xmlns:a16="http://schemas.microsoft.com/office/drawing/2014/main" id="{F4D3F7A6-B900-4D54-954F-139B3012E6F0}"/>
              </a:ext>
            </a:extLst>
          </p:cNvPr>
          <p:cNvGrpSpPr>
            <a:grpSpLocks/>
          </p:cNvGrpSpPr>
          <p:nvPr/>
        </p:nvGrpSpPr>
        <p:grpSpPr bwMode="auto">
          <a:xfrm>
            <a:off x="4746625" y="6332538"/>
            <a:ext cx="784225" cy="490537"/>
            <a:chOff x="5671169" y="6332222"/>
            <a:chExt cx="784388" cy="490781"/>
          </a:xfrm>
        </p:grpSpPr>
        <p:pic>
          <p:nvPicPr>
            <p:cNvPr id="75" name="Graphique 74">
              <a:extLst>
                <a:ext uri="{FF2B5EF4-FFF2-40B4-BE49-F238E27FC236}">
                  <a16:creationId xmlns:a16="http://schemas.microsoft.com/office/drawing/2014/main" id="{6A3A94A1-C6C2-49FE-9EBA-D39812953432}"/>
                </a:ext>
              </a:extLst>
            </p:cNvPr>
            <p:cNvPicPr>
              <a:picLocks noChangeAspect="1"/>
            </p:cNvPicPr>
            <p:nvPr/>
          </p:nvPicPr>
          <p:blipFill>
            <a:blip r:embed="rId9"/>
            <a:stretch>
              <a:fillRect/>
            </a:stretch>
          </p:blipFill>
          <p:spPr>
            <a:xfrm>
              <a:off x="5890290" y="6332222"/>
              <a:ext cx="352498" cy="352600"/>
            </a:xfrm>
            <a:prstGeom prst="rect">
              <a:avLst/>
            </a:prstGeom>
          </p:spPr>
        </p:pic>
        <p:sp>
          <p:nvSpPr>
            <p:cNvPr id="12339" name="ZoneTexte 75">
              <a:extLst>
                <a:ext uri="{FF2B5EF4-FFF2-40B4-BE49-F238E27FC236}">
                  <a16:creationId xmlns:a16="http://schemas.microsoft.com/office/drawing/2014/main" id="{36AB9936-844E-482F-9C4B-362697A8E5CC}"/>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2309" name="Groupe 76">
            <a:extLst>
              <a:ext uri="{FF2B5EF4-FFF2-40B4-BE49-F238E27FC236}">
                <a16:creationId xmlns:a16="http://schemas.microsoft.com/office/drawing/2014/main" id="{1BE14690-82C2-41C3-910C-38A84AF9410A}"/>
              </a:ext>
            </a:extLst>
          </p:cNvPr>
          <p:cNvGrpSpPr>
            <a:grpSpLocks/>
          </p:cNvGrpSpPr>
          <p:nvPr/>
        </p:nvGrpSpPr>
        <p:grpSpPr bwMode="auto">
          <a:xfrm>
            <a:off x="5367338" y="6348413"/>
            <a:ext cx="784225" cy="474662"/>
            <a:chOff x="6197480" y="6348998"/>
            <a:chExt cx="784388" cy="474005"/>
          </a:xfrm>
        </p:grpSpPr>
        <p:pic>
          <p:nvPicPr>
            <p:cNvPr id="78" name="Graphique 77">
              <a:extLst>
                <a:ext uri="{FF2B5EF4-FFF2-40B4-BE49-F238E27FC236}">
                  <a16:creationId xmlns:a16="http://schemas.microsoft.com/office/drawing/2014/main" id="{5737EBA1-EAAA-4154-9592-C3641AD2A5FE}"/>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12337" name="ZoneTexte 78">
              <a:extLst>
                <a:ext uri="{FF2B5EF4-FFF2-40B4-BE49-F238E27FC236}">
                  <a16:creationId xmlns:a16="http://schemas.microsoft.com/office/drawing/2014/main" id="{EFB0F0EE-F09C-4D16-88B8-E9DEA97533A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2310" name="Groupe 87">
            <a:extLst>
              <a:ext uri="{FF2B5EF4-FFF2-40B4-BE49-F238E27FC236}">
                <a16:creationId xmlns:a16="http://schemas.microsoft.com/office/drawing/2014/main" id="{964C056F-6BCA-40A3-9C38-0DDCEB5006C6}"/>
              </a:ext>
            </a:extLst>
          </p:cNvPr>
          <p:cNvGrpSpPr>
            <a:grpSpLocks/>
          </p:cNvGrpSpPr>
          <p:nvPr/>
        </p:nvGrpSpPr>
        <p:grpSpPr bwMode="auto">
          <a:xfrm>
            <a:off x="1581150" y="6342063"/>
            <a:ext cx="784225" cy="481012"/>
            <a:chOff x="5794442" y="6342472"/>
            <a:chExt cx="784388" cy="480531"/>
          </a:xfrm>
        </p:grpSpPr>
        <p:pic>
          <p:nvPicPr>
            <p:cNvPr id="89" name="Graphique 88">
              <a:extLst>
                <a:ext uri="{FF2B5EF4-FFF2-40B4-BE49-F238E27FC236}">
                  <a16:creationId xmlns:a16="http://schemas.microsoft.com/office/drawing/2014/main" id="{76F5BFD9-8192-48F4-9736-83B3D86E12BD}"/>
                </a:ext>
              </a:extLst>
            </p:cNvPr>
            <p:cNvPicPr>
              <a:picLocks noChangeAspect="1"/>
            </p:cNvPicPr>
            <p:nvPr/>
          </p:nvPicPr>
          <p:blipFill>
            <a:blip r:embed="rId11"/>
            <a:srcRect/>
            <a:stretch/>
          </p:blipFill>
          <p:spPr>
            <a:xfrm>
              <a:off x="6013563" y="6342472"/>
              <a:ext cx="346147" cy="345729"/>
            </a:xfrm>
            <a:prstGeom prst="rect">
              <a:avLst/>
            </a:prstGeom>
          </p:spPr>
        </p:pic>
        <p:sp>
          <p:nvSpPr>
            <p:cNvPr id="12335" name="ZoneTexte 89">
              <a:extLst>
                <a:ext uri="{FF2B5EF4-FFF2-40B4-BE49-F238E27FC236}">
                  <a16:creationId xmlns:a16="http://schemas.microsoft.com/office/drawing/2014/main" id="{CFE3FE7E-9DE7-4315-99B1-60D65D3BAF2B}"/>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91" name="Rectangle 90">
            <a:extLst>
              <a:ext uri="{FF2B5EF4-FFF2-40B4-BE49-F238E27FC236}">
                <a16:creationId xmlns:a16="http://schemas.microsoft.com/office/drawing/2014/main" id="{D48C106E-07BA-4202-9BF3-A58C2DAEA1F4}"/>
              </a:ext>
            </a:extLst>
          </p:cNvPr>
          <p:cNvSpPr/>
          <p:nvPr/>
        </p:nvSpPr>
        <p:spPr>
          <a:xfrm>
            <a:off x="1679575" y="6829425"/>
            <a:ext cx="5826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12312" name="Groupe 81">
            <a:extLst>
              <a:ext uri="{FF2B5EF4-FFF2-40B4-BE49-F238E27FC236}">
                <a16:creationId xmlns:a16="http://schemas.microsoft.com/office/drawing/2014/main" id="{405C929F-420C-4048-9EB5-F4AF0525924D}"/>
              </a:ext>
            </a:extLst>
          </p:cNvPr>
          <p:cNvGrpSpPr>
            <a:grpSpLocks/>
          </p:cNvGrpSpPr>
          <p:nvPr/>
        </p:nvGrpSpPr>
        <p:grpSpPr bwMode="auto">
          <a:xfrm>
            <a:off x="8907463" y="6334125"/>
            <a:ext cx="1304925" cy="488950"/>
            <a:chOff x="9429931" y="6334408"/>
            <a:chExt cx="1305361" cy="488926"/>
          </a:xfrm>
        </p:grpSpPr>
        <p:grpSp>
          <p:nvGrpSpPr>
            <p:cNvPr id="12327" name="Groupe 83">
              <a:extLst>
                <a:ext uri="{FF2B5EF4-FFF2-40B4-BE49-F238E27FC236}">
                  <a16:creationId xmlns:a16="http://schemas.microsoft.com/office/drawing/2014/main" id="{ED70AC68-3B23-4C19-AE99-45284A9773DC}"/>
                </a:ext>
              </a:extLst>
            </p:cNvPr>
            <p:cNvGrpSpPr>
              <a:grpSpLocks/>
            </p:cNvGrpSpPr>
            <p:nvPr/>
          </p:nvGrpSpPr>
          <p:grpSpPr bwMode="auto">
            <a:xfrm>
              <a:off x="9429931" y="6334408"/>
              <a:ext cx="547826" cy="488926"/>
              <a:chOff x="640481" y="6334408"/>
              <a:chExt cx="547826" cy="488926"/>
            </a:xfrm>
          </p:grpSpPr>
          <p:pic>
            <p:nvPicPr>
              <p:cNvPr id="93" name="Graphique 92">
                <a:extLst>
                  <a:ext uri="{FF2B5EF4-FFF2-40B4-BE49-F238E27FC236}">
                    <a16:creationId xmlns:a16="http://schemas.microsoft.com/office/drawing/2014/main" id="{2AFAF84C-61C4-47E7-8B66-BFFE7AE59B25}"/>
                  </a:ext>
                </a:extLst>
              </p:cNvPr>
              <p:cNvPicPr>
                <a:picLocks noChangeAspect="1"/>
              </p:cNvPicPr>
              <p:nvPr/>
            </p:nvPicPr>
            <p:blipFill>
              <a:blip r:embed="rId12"/>
              <a:srcRect/>
              <a:stretch/>
            </p:blipFill>
            <p:spPr>
              <a:xfrm>
                <a:off x="735763" y="6334408"/>
                <a:ext cx="352543" cy="352408"/>
              </a:xfrm>
              <a:prstGeom prst="rect">
                <a:avLst/>
              </a:prstGeom>
            </p:spPr>
          </p:pic>
          <p:sp>
            <p:nvSpPr>
              <p:cNvPr id="12333" name="ZoneTexte 93">
                <a:extLst>
                  <a:ext uri="{FF2B5EF4-FFF2-40B4-BE49-F238E27FC236}">
                    <a16:creationId xmlns:a16="http://schemas.microsoft.com/office/drawing/2014/main" id="{B574F615-84E9-482F-B217-7C6B1C1CE9F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5" name="Connecteur droit 84">
              <a:extLst>
                <a:ext uri="{FF2B5EF4-FFF2-40B4-BE49-F238E27FC236}">
                  <a16:creationId xmlns:a16="http://schemas.microsoft.com/office/drawing/2014/main" id="{40D3766E-F515-4DFF-817A-212CB6DA329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329" name="Groupe 85">
              <a:extLst>
                <a:ext uri="{FF2B5EF4-FFF2-40B4-BE49-F238E27FC236}">
                  <a16:creationId xmlns:a16="http://schemas.microsoft.com/office/drawing/2014/main" id="{689CEA33-AE5A-40A3-8171-226337C6B29A}"/>
                </a:ext>
              </a:extLst>
            </p:cNvPr>
            <p:cNvGrpSpPr>
              <a:grpSpLocks/>
            </p:cNvGrpSpPr>
            <p:nvPr/>
          </p:nvGrpSpPr>
          <p:grpSpPr bwMode="auto">
            <a:xfrm>
              <a:off x="10304354" y="6342472"/>
              <a:ext cx="430938" cy="480531"/>
              <a:chOff x="5971167" y="6342472"/>
              <a:chExt cx="430938" cy="480531"/>
            </a:xfrm>
          </p:grpSpPr>
          <p:pic>
            <p:nvPicPr>
              <p:cNvPr id="87" name="Graphique 86">
                <a:extLst>
                  <a:ext uri="{FF2B5EF4-FFF2-40B4-BE49-F238E27FC236}">
                    <a16:creationId xmlns:a16="http://schemas.microsoft.com/office/drawing/2014/main" id="{B63E9D6B-89C2-4D4E-8AE8-8D3197DB52BC}"/>
                  </a:ext>
                </a:extLst>
              </p:cNvPr>
              <p:cNvPicPr>
                <a:picLocks noChangeAspect="1"/>
              </p:cNvPicPr>
              <p:nvPr/>
            </p:nvPicPr>
            <p:blipFill>
              <a:blip r:embed="rId13"/>
              <a:srcRect/>
              <a:stretch/>
            </p:blipFill>
            <p:spPr>
              <a:xfrm>
                <a:off x="6008273" y="6342346"/>
                <a:ext cx="346191" cy="346058"/>
              </a:xfrm>
              <a:prstGeom prst="rect">
                <a:avLst/>
              </a:prstGeom>
            </p:spPr>
          </p:pic>
          <p:sp>
            <p:nvSpPr>
              <p:cNvPr id="12331" name="ZoneTexte 91">
                <a:extLst>
                  <a:ext uri="{FF2B5EF4-FFF2-40B4-BE49-F238E27FC236}">
                    <a16:creationId xmlns:a16="http://schemas.microsoft.com/office/drawing/2014/main" id="{33C86E71-1473-4EDD-9B54-BDD9E7FF1776}"/>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12313" name="Groupe 94">
            <a:extLst>
              <a:ext uri="{FF2B5EF4-FFF2-40B4-BE49-F238E27FC236}">
                <a16:creationId xmlns:a16="http://schemas.microsoft.com/office/drawing/2014/main" id="{6259D618-1D2B-4C4C-B299-B5B6E72C4133}"/>
              </a:ext>
            </a:extLst>
          </p:cNvPr>
          <p:cNvGrpSpPr>
            <a:grpSpLocks/>
          </p:cNvGrpSpPr>
          <p:nvPr/>
        </p:nvGrpSpPr>
        <p:grpSpPr bwMode="auto">
          <a:xfrm>
            <a:off x="6048375" y="6324600"/>
            <a:ext cx="784225" cy="496888"/>
            <a:chOff x="6767187" y="6323834"/>
            <a:chExt cx="784388" cy="497620"/>
          </a:xfrm>
        </p:grpSpPr>
        <p:pic>
          <p:nvPicPr>
            <p:cNvPr id="96" name="Graphique 95">
              <a:extLst>
                <a:ext uri="{FF2B5EF4-FFF2-40B4-BE49-F238E27FC236}">
                  <a16:creationId xmlns:a16="http://schemas.microsoft.com/office/drawing/2014/main" id="{04B703D2-8BF2-4036-820F-6690DDF3C4F2}"/>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12326" name="ZoneTexte 96">
              <a:extLst>
                <a:ext uri="{FF2B5EF4-FFF2-40B4-BE49-F238E27FC236}">
                  <a16:creationId xmlns:a16="http://schemas.microsoft.com/office/drawing/2014/main" id="{6F1BEF81-2688-41E8-A19B-9E1E299A8CCF}"/>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2314" name="Groupe 97">
            <a:extLst>
              <a:ext uri="{FF2B5EF4-FFF2-40B4-BE49-F238E27FC236}">
                <a16:creationId xmlns:a16="http://schemas.microsoft.com/office/drawing/2014/main" id="{2872E366-5D22-453E-9431-1163891B4485}"/>
              </a:ext>
            </a:extLst>
          </p:cNvPr>
          <p:cNvGrpSpPr>
            <a:grpSpLocks/>
          </p:cNvGrpSpPr>
          <p:nvPr/>
        </p:nvGrpSpPr>
        <p:grpSpPr bwMode="auto">
          <a:xfrm>
            <a:off x="71438" y="6324600"/>
            <a:ext cx="11553825" cy="496888"/>
            <a:chOff x="71517" y="6323834"/>
            <a:chExt cx="11554426" cy="497620"/>
          </a:xfrm>
        </p:grpSpPr>
        <p:pic>
          <p:nvPicPr>
            <p:cNvPr id="102" name="Graphique 101">
              <a:hlinkClick r:id="" action="ppaction://hlinkshowjump?jump=previousslide"/>
              <a:extLst>
                <a:ext uri="{FF2B5EF4-FFF2-40B4-BE49-F238E27FC236}">
                  <a16:creationId xmlns:a16="http://schemas.microsoft.com/office/drawing/2014/main" id="{37EFB071-20D9-4F79-BEF1-02333A731008}"/>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103" name="Graphique 102">
              <a:hlinkClick r:id="" action="ppaction://hlinkshowjump?jump=nextslide"/>
              <a:extLst>
                <a:ext uri="{FF2B5EF4-FFF2-40B4-BE49-F238E27FC236}">
                  <a16:creationId xmlns:a16="http://schemas.microsoft.com/office/drawing/2014/main" id="{30567824-326E-461A-8D7E-0E5E96CAC7B1}"/>
                </a:ext>
              </a:extLst>
            </p:cNvPr>
            <p:cNvPicPr>
              <a:picLocks noChangeAspect="1"/>
            </p:cNvPicPr>
            <p:nvPr/>
          </p:nvPicPr>
          <p:blipFill>
            <a:blip r:embed="rId15"/>
            <a:srcRect/>
            <a:stretch/>
          </p:blipFill>
          <p:spPr>
            <a:xfrm>
              <a:off x="11344940" y="6431943"/>
              <a:ext cx="281003" cy="281402"/>
            </a:xfrm>
            <a:prstGeom prst="rect">
              <a:avLst/>
            </a:prstGeom>
          </p:spPr>
        </p:pic>
        <p:sp>
          <p:nvSpPr>
            <p:cNvPr id="104" name="Rectangle 103">
              <a:hlinkClick r:id="rId16" action="ppaction://hlinksldjump"/>
              <a:extLst>
                <a:ext uri="{FF2B5EF4-FFF2-40B4-BE49-F238E27FC236}">
                  <a16:creationId xmlns:a16="http://schemas.microsoft.com/office/drawing/2014/main" id="{994E3C2F-2D9E-4185-AA40-43C46DBFEADE}"/>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17" action="ppaction://hlinksldjump"/>
              <a:extLst>
                <a:ext uri="{FF2B5EF4-FFF2-40B4-BE49-F238E27FC236}">
                  <a16:creationId xmlns:a16="http://schemas.microsoft.com/office/drawing/2014/main" id="{3807CBDC-38F3-44FA-AA91-B28E3FE70114}"/>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18" action="ppaction://hlinksldjump"/>
              <a:extLst>
                <a:ext uri="{FF2B5EF4-FFF2-40B4-BE49-F238E27FC236}">
                  <a16:creationId xmlns:a16="http://schemas.microsoft.com/office/drawing/2014/main" id="{1D4FA06C-0629-4622-A18B-B334B5ADDDDD}"/>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19" action="ppaction://hlinksldjump"/>
              <a:extLst>
                <a:ext uri="{FF2B5EF4-FFF2-40B4-BE49-F238E27FC236}">
                  <a16:creationId xmlns:a16="http://schemas.microsoft.com/office/drawing/2014/main" id="{3C5EE753-E96C-451E-A1FC-53AF955858A0}"/>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0" action="ppaction://hlinksldjump"/>
              <a:extLst>
                <a:ext uri="{FF2B5EF4-FFF2-40B4-BE49-F238E27FC236}">
                  <a16:creationId xmlns:a16="http://schemas.microsoft.com/office/drawing/2014/main" id="{600B344E-698E-4D0F-9840-07FD4D2DC361}"/>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4" name="Rectangle 133">
              <a:hlinkClick r:id="rId21" action="ppaction://hlinksldjump"/>
              <a:extLst>
                <a:ext uri="{FF2B5EF4-FFF2-40B4-BE49-F238E27FC236}">
                  <a16:creationId xmlns:a16="http://schemas.microsoft.com/office/drawing/2014/main" id="{92B8443D-B144-4DB3-BB2B-426D42E70C8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2" name="Rectangle 141">
              <a:hlinkClick r:id="rId22" action="ppaction://hlinksldjump"/>
              <a:extLst>
                <a:ext uri="{FF2B5EF4-FFF2-40B4-BE49-F238E27FC236}">
                  <a16:creationId xmlns:a16="http://schemas.microsoft.com/office/drawing/2014/main" id="{E76761E8-E5F1-44BF-8098-53626EECB2D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23" action="ppaction://hlinksldjump"/>
              <a:extLst>
                <a:ext uri="{FF2B5EF4-FFF2-40B4-BE49-F238E27FC236}">
                  <a16:creationId xmlns:a16="http://schemas.microsoft.com/office/drawing/2014/main" id="{7CC5EFFD-4472-45E7-80F0-3F1B4E6F224A}"/>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86" name="Groupe 4">
            <a:extLst>
              <a:ext uri="{FF2B5EF4-FFF2-40B4-BE49-F238E27FC236}">
                <a16:creationId xmlns:a16="http://schemas.microsoft.com/office/drawing/2014/main" id="{9999D824-4A7A-4E50-A466-65B451E499F0}"/>
              </a:ext>
            </a:extLst>
          </p:cNvPr>
          <p:cNvGrpSpPr/>
          <p:nvPr/>
        </p:nvGrpSpPr>
        <p:grpSpPr>
          <a:xfrm>
            <a:off x="1379195" y="5446876"/>
            <a:ext cx="4259266" cy="534680"/>
            <a:chOff x="1559353" y="5474256"/>
            <a:chExt cx="4259266" cy="534680"/>
          </a:xfrm>
        </p:grpSpPr>
        <p:sp>
          <p:nvSpPr>
            <p:cNvPr id="88" name="object 5">
              <a:extLst>
                <a:ext uri="{FF2B5EF4-FFF2-40B4-BE49-F238E27FC236}">
                  <a16:creationId xmlns:a16="http://schemas.microsoft.com/office/drawing/2014/main" id="{E16A1EBD-45AA-4FA9-AA3A-CF45890898D9}"/>
                </a:ext>
              </a:extLst>
            </p:cNvPr>
            <p:cNvSpPr txBox="1"/>
            <p:nvPr/>
          </p:nvSpPr>
          <p:spPr>
            <a:xfrm>
              <a:off x="1559353" y="5494202"/>
              <a:ext cx="4219480" cy="514734"/>
            </a:xfrm>
            <a:prstGeom prst="rect">
              <a:avLst/>
            </a:prstGeom>
            <a:noFill/>
            <a:ln cap="flat">
              <a:noFill/>
            </a:ln>
          </p:spPr>
          <p:txBody>
            <a:bodyPr vert="horz" wrap="square" lIns="179999" tIns="35999" rIns="0" bIns="107999" anchor="b"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1" u="none" strike="noStrike" kern="1200" cap="none" spc="0" baseline="0" dirty="0">
                  <a:solidFill>
                    <a:srgbClr val="394348"/>
                  </a:solidFill>
                  <a:uFillTx/>
                  <a:latin typeface="Arial" pitchFamily="34"/>
                  <a:cs typeface="Arial" pitchFamily="34"/>
                </a:rPr>
                <a:t>Nouvelle rubrique dans l’application mobile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1" u="none" strike="noStrike" kern="1200" cap="none" spc="0" baseline="0" dirty="0">
                  <a:solidFill>
                    <a:srgbClr val="394348"/>
                  </a:solidFill>
                  <a:uFillTx/>
                  <a:latin typeface="Arial" pitchFamily="34"/>
                  <a:cs typeface="Arial" pitchFamily="34"/>
                </a:rPr>
                <a:t>« Conseils et Solutions Durables »</a:t>
              </a:r>
            </a:p>
          </p:txBody>
        </p:sp>
        <p:sp>
          <p:nvSpPr>
            <p:cNvPr id="90" name="Forme libre 71">
              <a:extLst>
                <a:ext uri="{FF2B5EF4-FFF2-40B4-BE49-F238E27FC236}">
                  <a16:creationId xmlns:a16="http://schemas.microsoft.com/office/drawing/2014/main" id="{A685FD2E-330F-4FD2-B202-5A4547C607D8}"/>
                </a:ext>
              </a:extLst>
            </p:cNvPr>
            <p:cNvSpPr/>
            <p:nvPr/>
          </p:nvSpPr>
          <p:spPr>
            <a:xfrm>
              <a:off x="1559353" y="5474256"/>
              <a:ext cx="4259266" cy="510939"/>
            </a:xfrm>
            <a:custGeom>
              <a:avLst/>
              <a:gdLst>
                <a:gd name="f0" fmla="val 10800000"/>
                <a:gd name="f1" fmla="val 5400000"/>
                <a:gd name="f2" fmla="val 180"/>
                <a:gd name="f3" fmla="val w"/>
                <a:gd name="f4" fmla="val h"/>
                <a:gd name="f5" fmla="val 0"/>
                <a:gd name="f6" fmla="val 4292541"/>
                <a:gd name="f7" fmla="val 663498"/>
                <a:gd name="f8" fmla="val 584775"/>
                <a:gd name="f9" fmla="val 2668663"/>
                <a:gd name="f10" fmla="val 78723"/>
                <a:gd name="f11" fmla="+- 0 0 -90"/>
                <a:gd name="f12" fmla="*/ f3 1 4292541"/>
                <a:gd name="f13" fmla="*/ f4 1 663498"/>
                <a:gd name="f14" fmla="+- f7 0 f5"/>
                <a:gd name="f15" fmla="+- f6 0 f5"/>
                <a:gd name="f16" fmla="*/ f11 f0 1"/>
                <a:gd name="f17" fmla="*/ f15 1 4292541"/>
                <a:gd name="f18" fmla="*/ f14 1 663498"/>
                <a:gd name="f19" fmla="*/ 0 f15 1"/>
                <a:gd name="f20" fmla="*/ 0 f14 1"/>
                <a:gd name="f21" fmla="*/ 4292541 f15 1"/>
                <a:gd name="f22" fmla="*/ 584775 f14 1"/>
                <a:gd name="f23" fmla="*/ 2668663 f15 1"/>
                <a:gd name="f24" fmla="*/ 663498 f14 1"/>
                <a:gd name="f25" fmla="*/ 78723 f14 1"/>
                <a:gd name="f26" fmla="*/ f16 1 f2"/>
                <a:gd name="f27" fmla="*/ f19 1 4292541"/>
                <a:gd name="f28" fmla="*/ f20 1 663498"/>
                <a:gd name="f29" fmla="*/ f21 1 4292541"/>
                <a:gd name="f30" fmla="*/ f22 1 663498"/>
                <a:gd name="f31" fmla="*/ f23 1 4292541"/>
                <a:gd name="f32" fmla="*/ f24 1 663498"/>
                <a:gd name="f33" fmla="*/ f25 1 663498"/>
                <a:gd name="f34" fmla="*/ f5 1 f17"/>
                <a:gd name="f35" fmla="*/ f6 1 f17"/>
                <a:gd name="f36" fmla="*/ f5 1 f18"/>
                <a:gd name="f37" fmla="*/ f7 1 f18"/>
                <a:gd name="f38" fmla="+- f26 0 f1"/>
                <a:gd name="f39" fmla="*/ f27 1 f17"/>
                <a:gd name="f40" fmla="*/ f28 1 f18"/>
                <a:gd name="f41" fmla="*/ f29 1 f17"/>
                <a:gd name="f42" fmla="*/ f30 1 f18"/>
                <a:gd name="f43" fmla="*/ f31 1 f17"/>
                <a:gd name="f44" fmla="*/ f32 1 f18"/>
                <a:gd name="f45" fmla="*/ f33 1 f18"/>
                <a:gd name="f46" fmla="*/ f34 f12 1"/>
                <a:gd name="f47" fmla="*/ f35 f12 1"/>
                <a:gd name="f48" fmla="*/ f37 f13 1"/>
                <a:gd name="f49" fmla="*/ f36 f13 1"/>
                <a:gd name="f50" fmla="*/ f39 f12 1"/>
                <a:gd name="f51" fmla="*/ f40 f13 1"/>
                <a:gd name="f52" fmla="*/ f41 f12 1"/>
                <a:gd name="f53" fmla="*/ f42 f13 1"/>
                <a:gd name="f54" fmla="*/ f43 f12 1"/>
                <a:gd name="f55" fmla="*/ f44 f13 1"/>
                <a:gd name="f56" fmla="*/ f45 f13 1"/>
              </a:gdLst>
              <a:ahLst/>
              <a:cxnLst>
                <a:cxn ang="3cd4">
                  <a:pos x="hc" y="t"/>
                </a:cxn>
                <a:cxn ang="0">
                  <a:pos x="r" y="vc"/>
                </a:cxn>
                <a:cxn ang="cd4">
                  <a:pos x="hc" y="b"/>
                </a:cxn>
                <a:cxn ang="cd2">
                  <a:pos x="l" y="vc"/>
                </a:cxn>
                <a:cxn ang="f38">
                  <a:pos x="f50" y="f51"/>
                </a:cxn>
                <a:cxn ang="f38">
                  <a:pos x="f52" y="f51"/>
                </a:cxn>
                <a:cxn ang="f38">
                  <a:pos x="f52" y="f53"/>
                </a:cxn>
                <a:cxn ang="f38">
                  <a:pos x="f54" y="f53"/>
                </a:cxn>
                <a:cxn ang="f38">
                  <a:pos x="f54" y="f55"/>
                </a:cxn>
                <a:cxn ang="f38">
                  <a:pos x="f50" y="f55"/>
                </a:cxn>
                <a:cxn ang="f38">
                  <a:pos x="f50" y="f53"/>
                </a:cxn>
                <a:cxn ang="f38">
                  <a:pos x="f50" y="f56"/>
                </a:cxn>
              </a:cxnLst>
              <a:rect l="f46" t="f49" r="f47" b="f48"/>
              <a:pathLst>
                <a:path w="4292541" h="663498">
                  <a:moveTo>
                    <a:pt x="f5" y="f5"/>
                  </a:moveTo>
                  <a:lnTo>
                    <a:pt x="f6" y="f5"/>
                  </a:lnTo>
                  <a:lnTo>
                    <a:pt x="f6" y="f8"/>
                  </a:lnTo>
                  <a:lnTo>
                    <a:pt x="f9" y="f8"/>
                  </a:lnTo>
                  <a:lnTo>
                    <a:pt x="f9" y="f7"/>
                  </a:lnTo>
                  <a:lnTo>
                    <a:pt x="f5" y="f7"/>
                  </a:lnTo>
                  <a:lnTo>
                    <a:pt x="f5" y="f8"/>
                  </a:lnTo>
                  <a:lnTo>
                    <a:pt x="f5" y="f10"/>
                  </a:lnTo>
                  <a:close/>
                </a:path>
              </a:pathLst>
            </a:custGeom>
            <a:no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pic>
        <p:nvPicPr>
          <p:cNvPr id="92" name="Image 7">
            <a:extLst>
              <a:ext uri="{FF2B5EF4-FFF2-40B4-BE49-F238E27FC236}">
                <a16:creationId xmlns:a16="http://schemas.microsoft.com/office/drawing/2014/main" id="{41BAC948-2676-4563-8253-5CDF05FB9963}"/>
              </a:ext>
            </a:extLst>
          </p:cNvPr>
          <p:cNvPicPr>
            <a:picLocks noChangeAspect="1"/>
          </p:cNvPicPr>
          <p:nvPr/>
        </p:nvPicPr>
        <p:blipFill>
          <a:blip r:embed="rId24"/>
          <a:srcRect t="30874" b="25482"/>
          <a:stretch>
            <a:fillRect/>
          </a:stretch>
        </p:blipFill>
        <p:spPr>
          <a:xfrm>
            <a:off x="414366" y="5525617"/>
            <a:ext cx="1118000" cy="490365"/>
          </a:xfrm>
          <a:prstGeom prst="rect">
            <a:avLst/>
          </a:prstGeom>
          <a:noFill/>
          <a:ln cap="flat">
            <a:noFill/>
          </a:ln>
        </p:spPr>
      </p:pic>
      <p:pic>
        <p:nvPicPr>
          <p:cNvPr id="94" name="Graphique 8">
            <a:hlinkClick r:id="rId25" action="ppaction://hlinksldjump"/>
            <a:extLst>
              <a:ext uri="{FF2B5EF4-FFF2-40B4-BE49-F238E27FC236}">
                <a16:creationId xmlns:a16="http://schemas.microsoft.com/office/drawing/2014/main" id="{B99E188B-745E-411B-9B55-FA3CBA363E8A}"/>
              </a:ext>
            </a:extLst>
          </p:cNvPr>
          <p:cNvPicPr>
            <a:picLocks noChangeAspect="1"/>
          </p:cNvPicPr>
          <p:nvPr/>
        </p:nvPicPr>
        <p:blipFill>
          <a:blip r:embed="rId26">
            <a:extLst>
              <a:ext uri="{96DAC541-7B7A-43D3-8B79-37D633B846F1}">
                <asvg:svgBlip xmlns:asvg="http://schemas.microsoft.com/office/drawing/2016/SVG/main" r:embed="rId27"/>
              </a:ext>
            </a:extLst>
          </a:blip>
          <a:srcRect/>
          <a:stretch>
            <a:fillRect/>
          </a:stretch>
        </p:blipFill>
        <p:spPr>
          <a:xfrm>
            <a:off x="4962888" y="5566849"/>
            <a:ext cx="304796" cy="304796"/>
          </a:xfrm>
          <a:prstGeom prst="rect">
            <a:avLst/>
          </a:prstGeom>
          <a:noFill/>
          <a:ln cap="flat">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76">
            <a:extLst>
              <a:ext uri="{FF2B5EF4-FFF2-40B4-BE49-F238E27FC236}">
                <a16:creationId xmlns:a16="http://schemas.microsoft.com/office/drawing/2014/main" id="{9BADEE54-6A16-41CE-BFDF-A9CAACF0C9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562" r="21001"/>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Graphique 84">
            <a:extLst>
              <a:ext uri="{FF2B5EF4-FFF2-40B4-BE49-F238E27FC236}">
                <a16:creationId xmlns:a16="http://schemas.microsoft.com/office/drawing/2014/main" id="{1DA2CBAE-010A-4E16-9BB4-FF21ED44A7EF}"/>
              </a:ext>
            </a:extLst>
          </p:cNvPr>
          <p:cNvPicPr>
            <a:picLocks noChangeAspect="1"/>
          </p:cNvPicPr>
          <p:nvPr/>
        </p:nvPicPr>
        <p:blipFill rotWithShape="1">
          <a:blip r:embed="rId3"/>
          <a:srcRect r="42019"/>
          <a:stretch/>
        </p:blipFill>
        <p:spPr>
          <a:xfrm>
            <a:off x="8486775" y="98425"/>
            <a:ext cx="3705225" cy="6759575"/>
          </a:xfrm>
          <a:prstGeom prst="rect">
            <a:avLst/>
          </a:prstGeom>
        </p:spPr>
      </p:pic>
      <p:grpSp>
        <p:nvGrpSpPr>
          <p:cNvPr id="13316" name="Groupe 17">
            <a:extLst>
              <a:ext uri="{FF2B5EF4-FFF2-40B4-BE49-F238E27FC236}">
                <a16:creationId xmlns:a16="http://schemas.microsoft.com/office/drawing/2014/main" id="{7AEA5B3C-CA47-4A40-9DB0-90B6B557EF90}"/>
              </a:ext>
            </a:extLst>
          </p:cNvPr>
          <p:cNvGrpSpPr>
            <a:grpSpLocks/>
          </p:cNvGrpSpPr>
          <p:nvPr/>
        </p:nvGrpSpPr>
        <p:grpSpPr bwMode="auto">
          <a:xfrm>
            <a:off x="6096000" y="2049463"/>
            <a:ext cx="3694113" cy="3113087"/>
            <a:chOff x="6016367" y="1986466"/>
            <a:chExt cx="3693856" cy="3113478"/>
          </a:xfrm>
        </p:grpSpPr>
        <p:sp>
          <p:nvSpPr>
            <p:cNvPr id="86" name="Rectangle 85">
              <a:extLst>
                <a:ext uri="{FF2B5EF4-FFF2-40B4-BE49-F238E27FC236}">
                  <a16:creationId xmlns:a16="http://schemas.microsoft.com/office/drawing/2014/main" id="{CDDAE0F2-C62D-42AF-9286-095EFDE1AEF5}"/>
                </a:ext>
              </a:extLst>
            </p:cNvPr>
            <p:cNvSpPr/>
            <p:nvPr/>
          </p:nvSpPr>
          <p:spPr>
            <a:xfrm>
              <a:off x="6024304" y="1992817"/>
              <a:ext cx="3685919" cy="639842"/>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extLst>
                <a:ext uri="{FF2B5EF4-FFF2-40B4-BE49-F238E27FC236}">
                  <a16:creationId xmlns:a16="http://schemas.microsoft.com/office/drawing/2014/main" id="{5A0232ED-191E-4EB3-A074-8314BBB40C9A}"/>
                </a:ext>
              </a:extLst>
            </p:cNvPr>
            <p:cNvSpPr/>
            <p:nvPr/>
          </p:nvSpPr>
          <p:spPr>
            <a:xfrm>
              <a:off x="6024304" y="3220108"/>
              <a:ext cx="3685919" cy="639843"/>
            </a:xfrm>
            <a:prstGeom prst="rect">
              <a:avLst/>
            </a:prstGeom>
            <a:solidFill>
              <a:schemeClr val="bg1"/>
            </a:solidFill>
            <a:ln w="19050">
              <a:solidFill>
                <a:srgbClr val="708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8" name="Rectangle 87">
              <a:extLst>
                <a:ext uri="{FF2B5EF4-FFF2-40B4-BE49-F238E27FC236}">
                  <a16:creationId xmlns:a16="http://schemas.microsoft.com/office/drawing/2014/main" id="{770810E1-184B-45B2-AA86-380C224DB428}"/>
                </a:ext>
              </a:extLst>
            </p:cNvPr>
            <p:cNvSpPr/>
            <p:nvPr/>
          </p:nvSpPr>
          <p:spPr>
            <a:xfrm>
              <a:off x="6024304" y="4452163"/>
              <a:ext cx="3685919" cy="641431"/>
            </a:xfrm>
            <a:prstGeom prst="rect">
              <a:avLst/>
            </a:prstGeom>
            <a:solidFill>
              <a:schemeClr val="bg1"/>
            </a:solidFill>
            <a:ln w="19050">
              <a:solidFill>
                <a:srgbClr val="5B75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74" name="ZoneTexte 18">
              <a:extLst>
                <a:ext uri="{FF2B5EF4-FFF2-40B4-BE49-F238E27FC236}">
                  <a16:creationId xmlns:a16="http://schemas.microsoft.com/office/drawing/2014/main" id="{A6724F48-4154-4554-9E84-545D9AFB4288}"/>
                </a:ext>
              </a:extLst>
            </p:cNvPr>
            <p:cNvSpPr txBox="1">
              <a:spLocks noChangeArrowheads="1"/>
            </p:cNvSpPr>
            <p:nvPr/>
          </p:nvSpPr>
          <p:spPr bwMode="auto">
            <a:xfrm>
              <a:off x="6768512" y="2018552"/>
              <a:ext cx="29417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77BF32"/>
                  </a:solidFill>
                  <a:latin typeface="Arial" panose="020B0604020202020204" pitchFamily="34" charset="0"/>
                  <a:cs typeface="Arial" panose="020B0604020202020204" pitchFamily="34" charset="0"/>
                </a:rPr>
                <a:t>RÉNOVATION</a:t>
              </a:r>
            </a:p>
            <a:p>
              <a:pPr eaLnBrk="1" hangingPunct="1"/>
              <a:r>
                <a:rPr lang="fr-FR" altLang="fr-FR" sz="1600" b="1">
                  <a:solidFill>
                    <a:srgbClr val="77BF32"/>
                  </a:solidFill>
                  <a:latin typeface="Arial" panose="020B0604020202020204" pitchFamily="34" charset="0"/>
                  <a:cs typeface="Arial" panose="020B0604020202020204" pitchFamily="34" charset="0"/>
                </a:rPr>
                <a:t>EFFICACITÉ ÉNERGÉTIQUE</a:t>
              </a:r>
              <a:endParaRPr lang="fr-FR" altLang="fr-FR" sz="1600">
                <a:solidFill>
                  <a:srgbClr val="77BF32"/>
                </a:solidFill>
              </a:endParaRPr>
            </a:p>
          </p:txBody>
        </p:sp>
        <p:sp>
          <p:nvSpPr>
            <p:cNvPr id="13375" name="ZoneTexte 30">
              <a:extLst>
                <a:ext uri="{FF2B5EF4-FFF2-40B4-BE49-F238E27FC236}">
                  <a16:creationId xmlns:a16="http://schemas.microsoft.com/office/drawing/2014/main" id="{1E6A7398-931E-4290-A56E-0FEFD951776A}"/>
                </a:ext>
              </a:extLst>
            </p:cNvPr>
            <p:cNvSpPr txBox="1">
              <a:spLocks noChangeArrowheads="1"/>
            </p:cNvSpPr>
            <p:nvPr/>
          </p:nvSpPr>
          <p:spPr bwMode="auto">
            <a:xfrm>
              <a:off x="6768513" y="3373928"/>
              <a:ext cx="19579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568B0D"/>
                  </a:solidFill>
                  <a:latin typeface="Arial" panose="020B0604020202020204" pitchFamily="34" charset="0"/>
                  <a:cs typeface="Arial" panose="020B0604020202020204" pitchFamily="34" charset="0"/>
                </a:rPr>
                <a:t>MOBILITÉ VERTE</a:t>
              </a:r>
              <a:endParaRPr lang="fr-FR" altLang="fr-FR" sz="1600">
                <a:solidFill>
                  <a:srgbClr val="568B0D"/>
                </a:solidFill>
              </a:endParaRPr>
            </a:p>
          </p:txBody>
        </p:sp>
        <p:sp>
          <p:nvSpPr>
            <p:cNvPr id="13376" name="ZoneTexte 31">
              <a:extLst>
                <a:ext uri="{FF2B5EF4-FFF2-40B4-BE49-F238E27FC236}">
                  <a16:creationId xmlns:a16="http://schemas.microsoft.com/office/drawing/2014/main" id="{DF8DE251-57F7-4740-8621-E8EEB59FA2E5}"/>
                </a:ext>
              </a:extLst>
            </p:cNvPr>
            <p:cNvSpPr txBox="1">
              <a:spLocks noChangeArrowheads="1"/>
            </p:cNvSpPr>
            <p:nvPr/>
          </p:nvSpPr>
          <p:spPr bwMode="auto">
            <a:xfrm>
              <a:off x="6748200" y="4603368"/>
              <a:ext cx="28710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3F6D03"/>
                  </a:solidFill>
                  <a:latin typeface="Arial" panose="020B0604020202020204" pitchFamily="34" charset="0"/>
                  <a:cs typeface="Arial" panose="020B0604020202020204" pitchFamily="34" charset="0"/>
                </a:rPr>
                <a:t>ÉPARGNE RESPONSABLE</a:t>
              </a:r>
              <a:endParaRPr lang="fr-FR" altLang="fr-FR" sz="1600">
                <a:solidFill>
                  <a:srgbClr val="3F6D03"/>
                </a:solidFill>
              </a:endParaRPr>
            </a:p>
          </p:txBody>
        </p:sp>
        <p:pic>
          <p:nvPicPr>
            <p:cNvPr id="11" name="Graphique 10">
              <a:extLst>
                <a:ext uri="{FF2B5EF4-FFF2-40B4-BE49-F238E27FC236}">
                  <a16:creationId xmlns:a16="http://schemas.microsoft.com/office/drawing/2014/main" id="{8BB297C9-6A10-4836-9395-D0761962D7D8}"/>
                </a:ext>
              </a:extLst>
            </p:cNvPr>
            <p:cNvPicPr>
              <a:picLocks noChangeAspect="1"/>
            </p:cNvPicPr>
            <p:nvPr/>
          </p:nvPicPr>
          <p:blipFill>
            <a:blip r:embed="rId4"/>
            <a:srcRect/>
            <a:stretch/>
          </p:blipFill>
          <p:spPr>
            <a:xfrm>
              <a:off x="6016367" y="4452163"/>
              <a:ext cx="647655" cy="647781"/>
            </a:xfrm>
            <a:prstGeom prst="rect">
              <a:avLst/>
            </a:prstGeom>
          </p:spPr>
        </p:pic>
        <p:pic>
          <p:nvPicPr>
            <p:cNvPr id="13" name="Graphique 12">
              <a:extLst>
                <a:ext uri="{FF2B5EF4-FFF2-40B4-BE49-F238E27FC236}">
                  <a16:creationId xmlns:a16="http://schemas.microsoft.com/office/drawing/2014/main" id="{CE049F94-E10F-4918-B76B-A457BFBC4F51}"/>
                </a:ext>
              </a:extLst>
            </p:cNvPr>
            <p:cNvPicPr>
              <a:picLocks noChangeAspect="1"/>
            </p:cNvPicPr>
            <p:nvPr/>
          </p:nvPicPr>
          <p:blipFill>
            <a:blip r:embed="rId5"/>
            <a:srcRect/>
            <a:stretch/>
          </p:blipFill>
          <p:spPr>
            <a:xfrm>
              <a:off x="6016367" y="3218521"/>
              <a:ext cx="647655" cy="649369"/>
            </a:xfrm>
            <a:prstGeom prst="rect">
              <a:avLst/>
            </a:prstGeom>
          </p:spPr>
        </p:pic>
        <p:pic>
          <p:nvPicPr>
            <p:cNvPr id="16" name="Graphique 15">
              <a:extLst>
                <a:ext uri="{FF2B5EF4-FFF2-40B4-BE49-F238E27FC236}">
                  <a16:creationId xmlns:a16="http://schemas.microsoft.com/office/drawing/2014/main" id="{B417D80E-C1A9-4CA3-8D9A-A8FF86582C59}"/>
                </a:ext>
              </a:extLst>
            </p:cNvPr>
            <p:cNvPicPr>
              <a:picLocks noChangeAspect="1"/>
            </p:cNvPicPr>
            <p:nvPr/>
          </p:nvPicPr>
          <p:blipFill>
            <a:blip r:embed="rId6"/>
            <a:srcRect/>
            <a:stretch/>
          </p:blipFill>
          <p:spPr>
            <a:xfrm>
              <a:off x="6016367" y="1986466"/>
              <a:ext cx="647655" cy="647781"/>
            </a:xfrm>
            <a:prstGeom prst="rect">
              <a:avLst/>
            </a:prstGeom>
          </p:spPr>
        </p:pic>
      </p:grpSp>
      <p:sp>
        <p:nvSpPr>
          <p:cNvPr id="49" name="Rectangle 48">
            <a:extLst>
              <a:ext uri="{FF2B5EF4-FFF2-40B4-BE49-F238E27FC236}">
                <a16:creationId xmlns:a16="http://schemas.microsoft.com/office/drawing/2014/main" id="{D61AF43B-FF63-45F9-AD87-7E8D92D78044}"/>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1" name="Rectangle 50">
            <a:extLst>
              <a:ext uri="{FF2B5EF4-FFF2-40B4-BE49-F238E27FC236}">
                <a16:creationId xmlns:a16="http://schemas.microsoft.com/office/drawing/2014/main" id="{4069CDB5-CF3B-488D-B20C-1CC5D322784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4" name="Rectangle 53">
            <a:extLst>
              <a:ext uri="{FF2B5EF4-FFF2-40B4-BE49-F238E27FC236}">
                <a16:creationId xmlns:a16="http://schemas.microsoft.com/office/drawing/2014/main" id="{E96D3961-FBEC-4485-AA88-B3E2A957E915}"/>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12</a:t>
            </a:r>
          </a:p>
        </p:txBody>
      </p:sp>
      <p:grpSp>
        <p:nvGrpSpPr>
          <p:cNvPr id="13320" name="Groupe 54">
            <a:extLst>
              <a:ext uri="{FF2B5EF4-FFF2-40B4-BE49-F238E27FC236}">
                <a16:creationId xmlns:a16="http://schemas.microsoft.com/office/drawing/2014/main" id="{E58CD6A3-A555-4100-841E-F0EF4CDBB1A2}"/>
              </a:ext>
            </a:extLst>
          </p:cNvPr>
          <p:cNvGrpSpPr>
            <a:grpSpLocks/>
          </p:cNvGrpSpPr>
          <p:nvPr/>
        </p:nvGrpSpPr>
        <p:grpSpPr bwMode="auto">
          <a:xfrm>
            <a:off x="88900" y="6353175"/>
            <a:ext cx="511175" cy="469900"/>
            <a:chOff x="89063" y="6352891"/>
            <a:chExt cx="510639" cy="470443"/>
          </a:xfrm>
        </p:grpSpPr>
        <p:pic>
          <p:nvPicPr>
            <p:cNvPr id="56" name="Graphique 55">
              <a:extLst>
                <a:ext uri="{FF2B5EF4-FFF2-40B4-BE49-F238E27FC236}">
                  <a16:creationId xmlns:a16="http://schemas.microsoft.com/office/drawing/2014/main" id="{CA34C696-8C55-4910-93D8-F398F380BEDD}"/>
                </a:ext>
              </a:extLst>
            </p:cNvPr>
            <p:cNvPicPr>
              <a:picLocks noChangeAspect="1"/>
            </p:cNvPicPr>
            <p:nvPr/>
          </p:nvPicPr>
          <p:blipFill>
            <a:blip r:embed="rId7"/>
            <a:srcRect/>
            <a:stretch/>
          </p:blipFill>
          <p:spPr>
            <a:xfrm>
              <a:off x="188971" y="6352891"/>
              <a:ext cx="310824" cy="311510"/>
            </a:xfrm>
            <a:prstGeom prst="rect">
              <a:avLst/>
            </a:prstGeom>
          </p:spPr>
        </p:pic>
        <p:sp>
          <p:nvSpPr>
            <p:cNvPr id="13370" name="ZoneTexte 57">
              <a:extLst>
                <a:ext uri="{FF2B5EF4-FFF2-40B4-BE49-F238E27FC236}">
                  <a16:creationId xmlns:a16="http://schemas.microsoft.com/office/drawing/2014/main" id="{9B4EA300-6330-41F7-8B9B-8BDB9881959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3321" name="Groupe 58">
            <a:extLst>
              <a:ext uri="{FF2B5EF4-FFF2-40B4-BE49-F238E27FC236}">
                <a16:creationId xmlns:a16="http://schemas.microsoft.com/office/drawing/2014/main" id="{41EA92CB-E810-4D95-83A8-BD884B7DDA8F}"/>
              </a:ext>
            </a:extLst>
          </p:cNvPr>
          <p:cNvGrpSpPr>
            <a:grpSpLocks/>
          </p:cNvGrpSpPr>
          <p:nvPr/>
        </p:nvGrpSpPr>
        <p:grpSpPr bwMode="auto">
          <a:xfrm>
            <a:off x="660400" y="6307138"/>
            <a:ext cx="604838" cy="515937"/>
            <a:chOff x="611572" y="6306505"/>
            <a:chExt cx="605644" cy="516829"/>
          </a:xfrm>
        </p:grpSpPr>
        <p:pic>
          <p:nvPicPr>
            <p:cNvPr id="60" name="Graphique 59">
              <a:extLst>
                <a:ext uri="{FF2B5EF4-FFF2-40B4-BE49-F238E27FC236}">
                  <a16:creationId xmlns:a16="http://schemas.microsoft.com/office/drawing/2014/main" id="{35F618AC-DD7C-4119-86B8-9A2F22F7AB06}"/>
                </a:ext>
              </a:extLst>
            </p:cNvPr>
            <p:cNvPicPr>
              <a:picLocks noChangeAspect="1"/>
            </p:cNvPicPr>
            <p:nvPr/>
          </p:nvPicPr>
          <p:blipFill>
            <a:blip r:embed="rId8"/>
            <a:srcRect/>
            <a:stretch/>
          </p:blipFill>
          <p:spPr>
            <a:xfrm>
              <a:off x="706949" y="6306505"/>
              <a:ext cx="414890" cy="415053"/>
            </a:xfrm>
            <a:prstGeom prst="rect">
              <a:avLst/>
            </a:prstGeom>
          </p:spPr>
        </p:pic>
        <p:sp>
          <p:nvSpPr>
            <p:cNvPr id="13368" name="ZoneTexte 60">
              <a:extLst>
                <a:ext uri="{FF2B5EF4-FFF2-40B4-BE49-F238E27FC236}">
                  <a16:creationId xmlns:a16="http://schemas.microsoft.com/office/drawing/2014/main" id="{ABD2CB23-C813-4E4C-B0CA-354E5192DF08}"/>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3322" name="ZoneTexte 61">
            <a:extLst>
              <a:ext uri="{FF2B5EF4-FFF2-40B4-BE49-F238E27FC236}">
                <a16:creationId xmlns:a16="http://schemas.microsoft.com/office/drawing/2014/main" id="{71B6F163-136B-46D3-90F3-B6262BA42D6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3" name="Connecteur droit 62">
            <a:extLst>
              <a:ext uri="{FF2B5EF4-FFF2-40B4-BE49-F238E27FC236}">
                <a16:creationId xmlns:a16="http://schemas.microsoft.com/office/drawing/2014/main" id="{105BCBD0-69CF-4505-857D-05805C74CCF5}"/>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DF023310-DEC9-4DA6-BDF7-662F0F41C345}"/>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325" name="Groupe 65">
            <a:extLst>
              <a:ext uri="{FF2B5EF4-FFF2-40B4-BE49-F238E27FC236}">
                <a16:creationId xmlns:a16="http://schemas.microsoft.com/office/drawing/2014/main" id="{B1571F27-03C9-40BC-AED2-E9981E3D0AF8}"/>
              </a:ext>
            </a:extLst>
          </p:cNvPr>
          <p:cNvGrpSpPr>
            <a:grpSpLocks/>
          </p:cNvGrpSpPr>
          <p:nvPr/>
        </p:nvGrpSpPr>
        <p:grpSpPr bwMode="auto">
          <a:xfrm>
            <a:off x="4746625" y="6332538"/>
            <a:ext cx="784225" cy="490537"/>
            <a:chOff x="5671169" y="6332222"/>
            <a:chExt cx="784388" cy="490781"/>
          </a:xfrm>
        </p:grpSpPr>
        <p:pic>
          <p:nvPicPr>
            <p:cNvPr id="67" name="Graphique 66">
              <a:extLst>
                <a:ext uri="{FF2B5EF4-FFF2-40B4-BE49-F238E27FC236}">
                  <a16:creationId xmlns:a16="http://schemas.microsoft.com/office/drawing/2014/main" id="{A206F820-F3E3-40FA-ACFE-5E435AB8659B}"/>
                </a:ext>
              </a:extLst>
            </p:cNvPr>
            <p:cNvPicPr>
              <a:picLocks noChangeAspect="1"/>
            </p:cNvPicPr>
            <p:nvPr/>
          </p:nvPicPr>
          <p:blipFill>
            <a:blip r:embed="rId9"/>
            <a:stretch>
              <a:fillRect/>
            </a:stretch>
          </p:blipFill>
          <p:spPr>
            <a:xfrm>
              <a:off x="5890290" y="6332222"/>
              <a:ext cx="352498" cy="352600"/>
            </a:xfrm>
            <a:prstGeom prst="rect">
              <a:avLst/>
            </a:prstGeom>
          </p:spPr>
        </p:pic>
        <p:sp>
          <p:nvSpPr>
            <p:cNvPr id="13366" name="ZoneTexte 67">
              <a:extLst>
                <a:ext uri="{FF2B5EF4-FFF2-40B4-BE49-F238E27FC236}">
                  <a16:creationId xmlns:a16="http://schemas.microsoft.com/office/drawing/2014/main" id="{C1156F5C-18EB-4291-A0F1-D28D23BBBC6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3326" name="Groupe 68">
            <a:extLst>
              <a:ext uri="{FF2B5EF4-FFF2-40B4-BE49-F238E27FC236}">
                <a16:creationId xmlns:a16="http://schemas.microsoft.com/office/drawing/2014/main" id="{43F12AE3-177F-4045-B9B0-8FDD485EC640}"/>
              </a:ext>
            </a:extLst>
          </p:cNvPr>
          <p:cNvGrpSpPr>
            <a:grpSpLocks/>
          </p:cNvGrpSpPr>
          <p:nvPr/>
        </p:nvGrpSpPr>
        <p:grpSpPr bwMode="auto">
          <a:xfrm>
            <a:off x="5367338" y="6348413"/>
            <a:ext cx="784225" cy="474662"/>
            <a:chOff x="6197480" y="6348998"/>
            <a:chExt cx="784388" cy="474005"/>
          </a:xfrm>
        </p:grpSpPr>
        <p:pic>
          <p:nvPicPr>
            <p:cNvPr id="70" name="Graphique 69">
              <a:extLst>
                <a:ext uri="{FF2B5EF4-FFF2-40B4-BE49-F238E27FC236}">
                  <a16:creationId xmlns:a16="http://schemas.microsoft.com/office/drawing/2014/main" id="{DA8A0BD7-3F20-46CD-B2C3-9E5EC8332DBB}"/>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13364" name="ZoneTexte 70">
              <a:extLst>
                <a:ext uri="{FF2B5EF4-FFF2-40B4-BE49-F238E27FC236}">
                  <a16:creationId xmlns:a16="http://schemas.microsoft.com/office/drawing/2014/main" id="{DB387D50-5812-443D-BEF9-BC5198DAEAE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3327" name="Groupe 77">
            <a:extLst>
              <a:ext uri="{FF2B5EF4-FFF2-40B4-BE49-F238E27FC236}">
                <a16:creationId xmlns:a16="http://schemas.microsoft.com/office/drawing/2014/main" id="{87F1C971-ACED-4BC6-84B0-BCC318C9C8CB}"/>
              </a:ext>
            </a:extLst>
          </p:cNvPr>
          <p:cNvGrpSpPr>
            <a:grpSpLocks/>
          </p:cNvGrpSpPr>
          <p:nvPr/>
        </p:nvGrpSpPr>
        <p:grpSpPr bwMode="auto">
          <a:xfrm>
            <a:off x="3365500" y="6388100"/>
            <a:ext cx="1417638" cy="369888"/>
            <a:chOff x="2237439" y="6388408"/>
            <a:chExt cx="1417322" cy="369331"/>
          </a:xfrm>
        </p:grpSpPr>
        <p:sp>
          <p:nvSpPr>
            <p:cNvPr id="79" name="Rectangle 78">
              <a:extLst>
                <a:ext uri="{FF2B5EF4-FFF2-40B4-BE49-F238E27FC236}">
                  <a16:creationId xmlns:a16="http://schemas.microsoft.com/office/drawing/2014/main" id="{77D57FBC-3468-4363-80D9-0F00D2CC749B}"/>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3362" name="ZoneTexte 79">
              <a:extLst>
                <a:ext uri="{FF2B5EF4-FFF2-40B4-BE49-F238E27FC236}">
                  <a16:creationId xmlns:a16="http://schemas.microsoft.com/office/drawing/2014/main" id="{50C4DCC8-9CA0-4D33-9AFD-4E38AF879798}"/>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3328" name="Groupe 80">
            <a:extLst>
              <a:ext uri="{FF2B5EF4-FFF2-40B4-BE49-F238E27FC236}">
                <a16:creationId xmlns:a16="http://schemas.microsoft.com/office/drawing/2014/main" id="{00104988-E1B9-4305-A322-D358E8DCF5E0}"/>
              </a:ext>
            </a:extLst>
          </p:cNvPr>
          <p:cNvGrpSpPr>
            <a:grpSpLocks/>
          </p:cNvGrpSpPr>
          <p:nvPr/>
        </p:nvGrpSpPr>
        <p:grpSpPr bwMode="auto">
          <a:xfrm>
            <a:off x="1581150" y="6342063"/>
            <a:ext cx="784225" cy="481012"/>
            <a:chOff x="5794442" y="6342472"/>
            <a:chExt cx="784388" cy="480531"/>
          </a:xfrm>
        </p:grpSpPr>
        <p:pic>
          <p:nvPicPr>
            <p:cNvPr id="82" name="Graphique 81">
              <a:extLst>
                <a:ext uri="{FF2B5EF4-FFF2-40B4-BE49-F238E27FC236}">
                  <a16:creationId xmlns:a16="http://schemas.microsoft.com/office/drawing/2014/main" id="{75B34C0A-8216-4EED-B138-9E74950AD1F2}"/>
                </a:ext>
              </a:extLst>
            </p:cNvPr>
            <p:cNvPicPr>
              <a:picLocks noChangeAspect="1"/>
            </p:cNvPicPr>
            <p:nvPr/>
          </p:nvPicPr>
          <p:blipFill>
            <a:blip r:embed="rId11"/>
            <a:srcRect/>
            <a:stretch/>
          </p:blipFill>
          <p:spPr>
            <a:xfrm>
              <a:off x="6013563" y="6342472"/>
              <a:ext cx="346147" cy="345729"/>
            </a:xfrm>
            <a:prstGeom prst="rect">
              <a:avLst/>
            </a:prstGeom>
          </p:spPr>
        </p:pic>
        <p:sp>
          <p:nvSpPr>
            <p:cNvPr id="13360" name="ZoneTexte 82">
              <a:extLst>
                <a:ext uri="{FF2B5EF4-FFF2-40B4-BE49-F238E27FC236}">
                  <a16:creationId xmlns:a16="http://schemas.microsoft.com/office/drawing/2014/main" id="{F00BBE9C-FB40-44CD-80C9-916ACD87B3B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4" name="Rectangle 83">
            <a:extLst>
              <a:ext uri="{FF2B5EF4-FFF2-40B4-BE49-F238E27FC236}">
                <a16:creationId xmlns:a16="http://schemas.microsoft.com/office/drawing/2014/main" id="{8A1EC0F2-18AD-4CD5-9FC1-F3A8A36E225B}"/>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13330" name="Groupe 56">
            <a:extLst>
              <a:ext uri="{FF2B5EF4-FFF2-40B4-BE49-F238E27FC236}">
                <a16:creationId xmlns:a16="http://schemas.microsoft.com/office/drawing/2014/main" id="{AAD4CB6F-831D-4831-9AEB-2BDE0271BFD3}"/>
              </a:ext>
            </a:extLst>
          </p:cNvPr>
          <p:cNvGrpSpPr>
            <a:grpSpLocks/>
          </p:cNvGrpSpPr>
          <p:nvPr/>
        </p:nvGrpSpPr>
        <p:grpSpPr bwMode="auto">
          <a:xfrm>
            <a:off x="8907463" y="6334125"/>
            <a:ext cx="1304925" cy="488950"/>
            <a:chOff x="9429931" y="6334408"/>
            <a:chExt cx="1305361" cy="488926"/>
          </a:xfrm>
        </p:grpSpPr>
        <p:grpSp>
          <p:nvGrpSpPr>
            <p:cNvPr id="13352" name="Groupe 71">
              <a:extLst>
                <a:ext uri="{FF2B5EF4-FFF2-40B4-BE49-F238E27FC236}">
                  <a16:creationId xmlns:a16="http://schemas.microsoft.com/office/drawing/2014/main" id="{4052A873-587C-4E23-BD0E-3B587511F611}"/>
                </a:ext>
              </a:extLst>
            </p:cNvPr>
            <p:cNvGrpSpPr>
              <a:grpSpLocks/>
            </p:cNvGrpSpPr>
            <p:nvPr/>
          </p:nvGrpSpPr>
          <p:grpSpPr bwMode="auto">
            <a:xfrm>
              <a:off x="9429931" y="6334408"/>
              <a:ext cx="547826" cy="488926"/>
              <a:chOff x="640481" y="6334408"/>
              <a:chExt cx="547826" cy="488926"/>
            </a:xfrm>
          </p:grpSpPr>
          <p:pic>
            <p:nvPicPr>
              <p:cNvPr id="92" name="Graphique 91">
                <a:extLst>
                  <a:ext uri="{FF2B5EF4-FFF2-40B4-BE49-F238E27FC236}">
                    <a16:creationId xmlns:a16="http://schemas.microsoft.com/office/drawing/2014/main" id="{14FC8706-3844-451C-9265-2A4A54945E3D}"/>
                  </a:ext>
                </a:extLst>
              </p:cNvPr>
              <p:cNvPicPr>
                <a:picLocks noChangeAspect="1"/>
              </p:cNvPicPr>
              <p:nvPr/>
            </p:nvPicPr>
            <p:blipFill>
              <a:blip r:embed="rId12"/>
              <a:srcRect/>
              <a:stretch/>
            </p:blipFill>
            <p:spPr>
              <a:xfrm>
                <a:off x="735763" y="6334408"/>
                <a:ext cx="352543" cy="352408"/>
              </a:xfrm>
              <a:prstGeom prst="rect">
                <a:avLst/>
              </a:prstGeom>
            </p:spPr>
          </p:pic>
          <p:sp>
            <p:nvSpPr>
              <p:cNvPr id="13358" name="ZoneTexte 92">
                <a:extLst>
                  <a:ext uri="{FF2B5EF4-FFF2-40B4-BE49-F238E27FC236}">
                    <a16:creationId xmlns:a16="http://schemas.microsoft.com/office/drawing/2014/main" id="{9516C606-079B-41A9-AB71-5AE256FD0168}"/>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73" name="Connecteur droit 72">
              <a:extLst>
                <a:ext uri="{FF2B5EF4-FFF2-40B4-BE49-F238E27FC236}">
                  <a16:creationId xmlns:a16="http://schemas.microsoft.com/office/drawing/2014/main" id="{CB24E72F-C30A-497F-A9C1-179E10D3946D}"/>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354" name="Groupe 88">
              <a:extLst>
                <a:ext uri="{FF2B5EF4-FFF2-40B4-BE49-F238E27FC236}">
                  <a16:creationId xmlns:a16="http://schemas.microsoft.com/office/drawing/2014/main" id="{5F900F2C-C8D9-46D6-A04D-63B7C28AA34C}"/>
                </a:ext>
              </a:extLst>
            </p:cNvPr>
            <p:cNvGrpSpPr>
              <a:grpSpLocks/>
            </p:cNvGrpSpPr>
            <p:nvPr/>
          </p:nvGrpSpPr>
          <p:grpSpPr bwMode="auto">
            <a:xfrm>
              <a:off x="10304354" y="6342472"/>
              <a:ext cx="430938" cy="480531"/>
              <a:chOff x="5971167" y="6342472"/>
              <a:chExt cx="430938" cy="480531"/>
            </a:xfrm>
          </p:grpSpPr>
          <p:pic>
            <p:nvPicPr>
              <p:cNvPr id="90" name="Graphique 89">
                <a:extLst>
                  <a:ext uri="{FF2B5EF4-FFF2-40B4-BE49-F238E27FC236}">
                    <a16:creationId xmlns:a16="http://schemas.microsoft.com/office/drawing/2014/main" id="{07331894-0C1A-4860-9106-18FB817484FA}"/>
                  </a:ext>
                </a:extLst>
              </p:cNvPr>
              <p:cNvPicPr>
                <a:picLocks noChangeAspect="1"/>
              </p:cNvPicPr>
              <p:nvPr/>
            </p:nvPicPr>
            <p:blipFill>
              <a:blip r:embed="rId13"/>
              <a:srcRect/>
              <a:stretch/>
            </p:blipFill>
            <p:spPr>
              <a:xfrm>
                <a:off x="6008273" y="6342346"/>
                <a:ext cx="346191" cy="346058"/>
              </a:xfrm>
              <a:prstGeom prst="rect">
                <a:avLst/>
              </a:prstGeom>
            </p:spPr>
          </p:pic>
          <p:sp>
            <p:nvSpPr>
              <p:cNvPr id="13356" name="ZoneTexte 90">
                <a:extLst>
                  <a:ext uri="{FF2B5EF4-FFF2-40B4-BE49-F238E27FC236}">
                    <a16:creationId xmlns:a16="http://schemas.microsoft.com/office/drawing/2014/main" id="{A0A5E998-37B6-476F-8081-87112F5FD0C8}"/>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03" name="Rectangle 102">
            <a:hlinkClick r:id="rId14" action="ppaction://hlinksldjump"/>
            <a:extLst>
              <a:ext uri="{FF2B5EF4-FFF2-40B4-BE49-F238E27FC236}">
                <a16:creationId xmlns:a16="http://schemas.microsoft.com/office/drawing/2014/main" id="{483C69A3-3673-4D73-9491-EC3FE0B06F1E}"/>
              </a:ext>
            </a:extLst>
          </p:cNvPr>
          <p:cNvSpPr/>
          <p:nvPr/>
        </p:nvSpPr>
        <p:spPr>
          <a:xfrm>
            <a:off x="6096000" y="2039938"/>
            <a:ext cx="3705225" cy="661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15" action="ppaction://hlinksldjump"/>
            <a:extLst>
              <a:ext uri="{FF2B5EF4-FFF2-40B4-BE49-F238E27FC236}">
                <a16:creationId xmlns:a16="http://schemas.microsoft.com/office/drawing/2014/main" id="{2AC743D1-EB82-470F-BA0A-6BEA8A4E7DDE}"/>
              </a:ext>
            </a:extLst>
          </p:cNvPr>
          <p:cNvSpPr/>
          <p:nvPr/>
        </p:nvSpPr>
        <p:spPr>
          <a:xfrm>
            <a:off x="6096000" y="3271838"/>
            <a:ext cx="3705225" cy="661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16" action="ppaction://hlinksldjump"/>
            <a:extLst>
              <a:ext uri="{FF2B5EF4-FFF2-40B4-BE49-F238E27FC236}">
                <a16:creationId xmlns:a16="http://schemas.microsoft.com/office/drawing/2014/main" id="{5A663382-AC81-4E9D-86CC-807C899D2678}"/>
              </a:ext>
            </a:extLst>
          </p:cNvPr>
          <p:cNvSpPr/>
          <p:nvPr/>
        </p:nvSpPr>
        <p:spPr>
          <a:xfrm>
            <a:off x="6096000" y="4510088"/>
            <a:ext cx="3705225" cy="661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13334" name="Groupe 93">
            <a:extLst>
              <a:ext uri="{FF2B5EF4-FFF2-40B4-BE49-F238E27FC236}">
                <a16:creationId xmlns:a16="http://schemas.microsoft.com/office/drawing/2014/main" id="{19F48ED5-35E7-473A-BE9B-9B7A6B4B5907}"/>
              </a:ext>
            </a:extLst>
          </p:cNvPr>
          <p:cNvGrpSpPr>
            <a:grpSpLocks/>
          </p:cNvGrpSpPr>
          <p:nvPr/>
        </p:nvGrpSpPr>
        <p:grpSpPr bwMode="auto">
          <a:xfrm>
            <a:off x="3270250" y="477838"/>
            <a:ext cx="6819900" cy="809625"/>
            <a:chOff x="1440547" y="493070"/>
            <a:chExt cx="5200837" cy="617273"/>
          </a:xfrm>
        </p:grpSpPr>
        <p:sp>
          <p:nvSpPr>
            <p:cNvPr id="95" name="Rectangle 94">
              <a:extLst>
                <a:ext uri="{FF2B5EF4-FFF2-40B4-BE49-F238E27FC236}">
                  <a16:creationId xmlns:a16="http://schemas.microsoft.com/office/drawing/2014/main" id="{0DF469E6-A4FE-4E28-B9F9-7056DDFFCA78}"/>
                </a:ext>
              </a:extLst>
            </p:cNvPr>
            <p:cNvSpPr/>
            <p:nvPr/>
          </p:nvSpPr>
          <p:spPr>
            <a:xfrm>
              <a:off x="2363042" y="493070"/>
              <a:ext cx="445509"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96" name="Rectangle 95">
              <a:extLst>
                <a:ext uri="{FF2B5EF4-FFF2-40B4-BE49-F238E27FC236}">
                  <a16:creationId xmlns:a16="http://schemas.microsoft.com/office/drawing/2014/main" id="{17623334-FF6A-4400-9E0A-3F0E45261C4B}"/>
                </a:ext>
              </a:extLst>
            </p:cNvPr>
            <p:cNvSpPr/>
            <p:nvPr/>
          </p:nvSpPr>
          <p:spPr>
            <a:xfrm>
              <a:off x="2363042" y="493070"/>
              <a:ext cx="4278342" cy="52286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Passer à l’action avec mon client</a:t>
              </a:r>
              <a:endParaRPr lang="fr-FR" sz="2600" b="1" i="1" dirty="0">
                <a:solidFill>
                  <a:schemeClr val="bg1"/>
                </a:solidFill>
                <a:latin typeface="Arial" panose="020B0604020202020204" pitchFamily="34" charset="0"/>
                <a:cs typeface="Arial" panose="020B0604020202020204" pitchFamily="34" charset="0"/>
              </a:endParaRPr>
            </a:p>
          </p:txBody>
        </p:sp>
        <p:sp>
          <p:nvSpPr>
            <p:cNvPr id="97" name="Rectangle 96">
              <a:extLst>
                <a:ext uri="{FF2B5EF4-FFF2-40B4-BE49-F238E27FC236}">
                  <a16:creationId xmlns:a16="http://schemas.microsoft.com/office/drawing/2014/main" id="{EED3F9CD-3F6B-49E6-9355-867F17ECDE4C}"/>
                </a:ext>
              </a:extLst>
            </p:cNvPr>
            <p:cNvSpPr/>
            <p:nvPr/>
          </p:nvSpPr>
          <p:spPr>
            <a:xfrm>
              <a:off x="1440547" y="493070"/>
              <a:ext cx="922495" cy="61727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5000" b="1" dirty="0">
                  <a:latin typeface="Arial" panose="020B0604020202020204" pitchFamily="34" charset="0"/>
                  <a:cs typeface="Arial" panose="020B0604020202020204" pitchFamily="34" charset="0"/>
                </a:rPr>
                <a:t>03.</a:t>
              </a:r>
            </a:p>
          </p:txBody>
        </p:sp>
      </p:grpSp>
      <p:grpSp>
        <p:nvGrpSpPr>
          <p:cNvPr id="13335" name="Groupe 97">
            <a:extLst>
              <a:ext uri="{FF2B5EF4-FFF2-40B4-BE49-F238E27FC236}">
                <a16:creationId xmlns:a16="http://schemas.microsoft.com/office/drawing/2014/main" id="{C029CF43-840C-4D7B-A2CB-F12FEF34EAE1}"/>
              </a:ext>
            </a:extLst>
          </p:cNvPr>
          <p:cNvGrpSpPr>
            <a:grpSpLocks/>
          </p:cNvGrpSpPr>
          <p:nvPr/>
        </p:nvGrpSpPr>
        <p:grpSpPr bwMode="auto">
          <a:xfrm>
            <a:off x="6048375" y="6324600"/>
            <a:ext cx="784225" cy="496888"/>
            <a:chOff x="6767187" y="6323834"/>
            <a:chExt cx="784388" cy="497620"/>
          </a:xfrm>
        </p:grpSpPr>
        <p:pic>
          <p:nvPicPr>
            <p:cNvPr id="99" name="Graphique 98">
              <a:extLst>
                <a:ext uri="{FF2B5EF4-FFF2-40B4-BE49-F238E27FC236}">
                  <a16:creationId xmlns:a16="http://schemas.microsoft.com/office/drawing/2014/main" id="{31E01E3F-9595-4D03-95FE-1BF912C620CD}"/>
                </a:ext>
              </a:extLst>
            </p:cNvPr>
            <p:cNvPicPr>
              <a:picLocks noChangeAspect="1"/>
            </p:cNvPicPr>
            <p:nvPr/>
          </p:nvPicPr>
          <p:blipFill>
            <a:blip r:embed="rId17"/>
            <a:stretch>
              <a:fillRect/>
            </a:stretch>
          </p:blipFill>
          <p:spPr>
            <a:xfrm>
              <a:off x="6964078" y="6323834"/>
              <a:ext cx="352498" cy="352944"/>
            </a:xfrm>
            <a:prstGeom prst="rect">
              <a:avLst/>
            </a:prstGeom>
          </p:spPr>
        </p:pic>
        <p:sp>
          <p:nvSpPr>
            <p:cNvPr id="13348" name="ZoneTexte 99">
              <a:extLst>
                <a:ext uri="{FF2B5EF4-FFF2-40B4-BE49-F238E27FC236}">
                  <a16:creationId xmlns:a16="http://schemas.microsoft.com/office/drawing/2014/main" id="{9E58A75A-2607-4F06-BBDE-A874B4080289}"/>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3336" name="Groupe 100">
            <a:extLst>
              <a:ext uri="{FF2B5EF4-FFF2-40B4-BE49-F238E27FC236}">
                <a16:creationId xmlns:a16="http://schemas.microsoft.com/office/drawing/2014/main" id="{440992F8-C27A-48F6-8C45-A4483B64A539}"/>
              </a:ext>
            </a:extLst>
          </p:cNvPr>
          <p:cNvGrpSpPr>
            <a:grpSpLocks/>
          </p:cNvGrpSpPr>
          <p:nvPr/>
        </p:nvGrpSpPr>
        <p:grpSpPr bwMode="auto">
          <a:xfrm>
            <a:off x="71438" y="6324600"/>
            <a:ext cx="11553825" cy="496888"/>
            <a:chOff x="71517" y="6323834"/>
            <a:chExt cx="11554426" cy="497620"/>
          </a:xfrm>
        </p:grpSpPr>
        <p:pic>
          <p:nvPicPr>
            <p:cNvPr id="102" name="Graphique 101">
              <a:hlinkClick r:id="" action="ppaction://hlinkshowjump?jump=previousslide"/>
              <a:extLst>
                <a:ext uri="{FF2B5EF4-FFF2-40B4-BE49-F238E27FC236}">
                  <a16:creationId xmlns:a16="http://schemas.microsoft.com/office/drawing/2014/main" id="{B9494C75-D7C5-487A-90A5-9AACE1C2A2B3}"/>
                </a:ext>
              </a:extLst>
            </p:cNvPr>
            <p:cNvPicPr>
              <a:picLocks noChangeAspect="1"/>
            </p:cNvPicPr>
            <p:nvPr/>
          </p:nvPicPr>
          <p:blipFill>
            <a:blip r:embed="rId18"/>
            <a:srcRect/>
            <a:stretch/>
          </p:blipFill>
          <p:spPr>
            <a:xfrm rot="10800000">
              <a:off x="11062351" y="6427174"/>
              <a:ext cx="281003" cy="279812"/>
            </a:xfrm>
            <a:prstGeom prst="rect">
              <a:avLst/>
            </a:prstGeom>
          </p:spPr>
        </p:pic>
        <p:pic>
          <p:nvPicPr>
            <p:cNvPr id="117" name="Graphique 116">
              <a:hlinkClick r:id="" action="ppaction://hlinkshowjump?jump=nextslide"/>
              <a:extLst>
                <a:ext uri="{FF2B5EF4-FFF2-40B4-BE49-F238E27FC236}">
                  <a16:creationId xmlns:a16="http://schemas.microsoft.com/office/drawing/2014/main" id="{3655F824-0660-42A8-B223-D37CB92248F5}"/>
                </a:ext>
              </a:extLst>
            </p:cNvPr>
            <p:cNvPicPr>
              <a:picLocks noChangeAspect="1"/>
            </p:cNvPicPr>
            <p:nvPr/>
          </p:nvPicPr>
          <p:blipFill>
            <a:blip r:embed="rId18"/>
            <a:srcRect/>
            <a:stretch/>
          </p:blipFill>
          <p:spPr>
            <a:xfrm>
              <a:off x="11344940" y="6431943"/>
              <a:ext cx="281003" cy="281402"/>
            </a:xfrm>
            <a:prstGeom prst="rect">
              <a:avLst/>
            </a:prstGeom>
          </p:spPr>
        </p:pic>
        <p:sp>
          <p:nvSpPr>
            <p:cNvPr id="118" name="Rectangle 117">
              <a:hlinkClick r:id="rId19" action="ppaction://hlinksldjump"/>
              <a:extLst>
                <a:ext uri="{FF2B5EF4-FFF2-40B4-BE49-F238E27FC236}">
                  <a16:creationId xmlns:a16="http://schemas.microsoft.com/office/drawing/2014/main" id="{78D9B8C8-4634-401A-9160-6C87175143F0}"/>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20" action="ppaction://hlinksldjump"/>
              <a:extLst>
                <a:ext uri="{FF2B5EF4-FFF2-40B4-BE49-F238E27FC236}">
                  <a16:creationId xmlns:a16="http://schemas.microsoft.com/office/drawing/2014/main" id="{5EC9D922-D1D5-4A28-AC26-940101E8DD0A}"/>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Rectangle 119">
              <a:hlinkClick r:id="rId21" action="ppaction://hlinksldjump"/>
              <a:extLst>
                <a:ext uri="{FF2B5EF4-FFF2-40B4-BE49-F238E27FC236}">
                  <a16:creationId xmlns:a16="http://schemas.microsoft.com/office/drawing/2014/main" id="{C5103434-51A4-453C-A86D-8EACC4CAD02B}"/>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1" name="Rectangle 120">
              <a:hlinkClick r:id="rId14" action="ppaction://hlinksldjump"/>
              <a:extLst>
                <a:ext uri="{FF2B5EF4-FFF2-40B4-BE49-F238E27FC236}">
                  <a16:creationId xmlns:a16="http://schemas.microsoft.com/office/drawing/2014/main" id="{BFB11E39-3ACB-4616-AED2-3D380E130E3D}"/>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2" name="Rectangle 121">
              <a:hlinkClick r:id="rId15" action="ppaction://hlinksldjump"/>
              <a:extLst>
                <a:ext uri="{FF2B5EF4-FFF2-40B4-BE49-F238E27FC236}">
                  <a16:creationId xmlns:a16="http://schemas.microsoft.com/office/drawing/2014/main" id="{EDEA63FB-07CF-48E0-B151-67CECE49318B}"/>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3" name="Rectangle 122">
              <a:hlinkClick r:id="rId16" action="ppaction://hlinksldjump"/>
              <a:extLst>
                <a:ext uri="{FF2B5EF4-FFF2-40B4-BE49-F238E27FC236}">
                  <a16:creationId xmlns:a16="http://schemas.microsoft.com/office/drawing/2014/main" id="{4D28A454-0758-45AC-AEC1-E870B71D0F8B}"/>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4" name="Rectangle 123">
              <a:hlinkClick r:id="rId22" action="ppaction://hlinksldjump"/>
              <a:extLst>
                <a:ext uri="{FF2B5EF4-FFF2-40B4-BE49-F238E27FC236}">
                  <a16:creationId xmlns:a16="http://schemas.microsoft.com/office/drawing/2014/main" id="{A3CBAD03-9758-4AF9-9CF0-7D48931B8915}"/>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23" action="ppaction://hlinksldjump"/>
              <a:extLst>
                <a:ext uri="{FF2B5EF4-FFF2-40B4-BE49-F238E27FC236}">
                  <a16:creationId xmlns:a16="http://schemas.microsoft.com/office/drawing/2014/main" id="{DD25A7C9-8655-47AD-ABBB-AE499EAAF00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Graphique 62">
            <a:extLst>
              <a:ext uri="{FF2B5EF4-FFF2-40B4-BE49-F238E27FC236}">
                <a16:creationId xmlns:a16="http://schemas.microsoft.com/office/drawing/2014/main" id="{6930585A-E018-48EA-95FA-0FFE54EC4AB1}"/>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4339" name="Image 63">
            <a:extLst>
              <a:ext uri="{FF2B5EF4-FFF2-40B4-BE49-F238E27FC236}">
                <a16:creationId xmlns:a16="http://schemas.microsoft.com/office/drawing/2014/main" id="{7760BBF1-3CA9-4431-83AA-51C036906C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7" r="29895"/>
          <a:stretch>
            <a:fillRect/>
          </a:stretch>
        </p:blipFill>
        <p:spPr bwMode="auto">
          <a:xfrm>
            <a:off x="-3175" y="0"/>
            <a:ext cx="507047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64">
            <a:extLst>
              <a:ext uri="{FF2B5EF4-FFF2-40B4-BE49-F238E27FC236}">
                <a16:creationId xmlns:a16="http://schemas.microsoft.com/office/drawing/2014/main" id="{3E85B7C1-C3E7-48EA-9746-571792FF9538}"/>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6" name="Rectangle 65">
            <a:extLst>
              <a:ext uri="{FF2B5EF4-FFF2-40B4-BE49-F238E27FC236}">
                <a16:creationId xmlns:a16="http://schemas.microsoft.com/office/drawing/2014/main" id="{6321F148-9F39-46DF-BDED-1EEE8A582EAA}"/>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9" name="Rectangle 68">
            <a:extLst>
              <a:ext uri="{FF2B5EF4-FFF2-40B4-BE49-F238E27FC236}">
                <a16:creationId xmlns:a16="http://schemas.microsoft.com/office/drawing/2014/main" id="{FA5FA039-B04C-45B0-81DE-32058AAEA49D}"/>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13</a:t>
            </a:r>
          </a:p>
        </p:txBody>
      </p:sp>
      <p:grpSp>
        <p:nvGrpSpPr>
          <p:cNvPr id="14343" name="Groupe 69">
            <a:extLst>
              <a:ext uri="{FF2B5EF4-FFF2-40B4-BE49-F238E27FC236}">
                <a16:creationId xmlns:a16="http://schemas.microsoft.com/office/drawing/2014/main" id="{BA8B16D3-BA61-4A0B-9B8D-89B531F9BF48}"/>
              </a:ext>
            </a:extLst>
          </p:cNvPr>
          <p:cNvGrpSpPr>
            <a:grpSpLocks/>
          </p:cNvGrpSpPr>
          <p:nvPr/>
        </p:nvGrpSpPr>
        <p:grpSpPr bwMode="auto">
          <a:xfrm>
            <a:off x="88900" y="6353175"/>
            <a:ext cx="511175" cy="469900"/>
            <a:chOff x="89063" y="6352891"/>
            <a:chExt cx="510639" cy="470443"/>
          </a:xfrm>
        </p:grpSpPr>
        <p:pic>
          <p:nvPicPr>
            <p:cNvPr id="71" name="Graphique 70">
              <a:extLst>
                <a:ext uri="{FF2B5EF4-FFF2-40B4-BE49-F238E27FC236}">
                  <a16:creationId xmlns:a16="http://schemas.microsoft.com/office/drawing/2014/main" id="{E47167EB-32A4-4189-95AE-787C99B23885}"/>
                </a:ext>
              </a:extLst>
            </p:cNvPr>
            <p:cNvPicPr>
              <a:picLocks noChangeAspect="1"/>
            </p:cNvPicPr>
            <p:nvPr/>
          </p:nvPicPr>
          <p:blipFill>
            <a:blip r:embed="rId4"/>
            <a:srcRect/>
            <a:stretch/>
          </p:blipFill>
          <p:spPr>
            <a:xfrm>
              <a:off x="188971" y="6352891"/>
              <a:ext cx="310824" cy="311510"/>
            </a:xfrm>
            <a:prstGeom prst="rect">
              <a:avLst/>
            </a:prstGeom>
          </p:spPr>
        </p:pic>
        <p:sp>
          <p:nvSpPr>
            <p:cNvPr id="14404" name="ZoneTexte 71">
              <a:extLst>
                <a:ext uri="{FF2B5EF4-FFF2-40B4-BE49-F238E27FC236}">
                  <a16:creationId xmlns:a16="http://schemas.microsoft.com/office/drawing/2014/main" id="{09D70E58-E18C-40F8-A654-ECAA088B952A}"/>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4344" name="Groupe 72">
            <a:extLst>
              <a:ext uri="{FF2B5EF4-FFF2-40B4-BE49-F238E27FC236}">
                <a16:creationId xmlns:a16="http://schemas.microsoft.com/office/drawing/2014/main" id="{EDDCA30D-7B22-4D31-BF70-4E96B06A8188}"/>
              </a:ext>
            </a:extLst>
          </p:cNvPr>
          <p:cNvGrpSpPr>
            <a:grpSpLocks/>
          </p:cNvGrpSpPr>
          <p:nvPr/>
        </p:nvGrpSpPr>
        <p:grpSpPr bwMode="auto">
          <a:xfrm>
            <a:off x="660400" y="6307138"/>
            <a:ext cx="604838" cy="515937"/>
            <a:chOff x="611572" y="6306505"/>
            <a:chExt cx="605644" cy="516829"/>
          </a:xfrm>
        </p:grpSpPr>
        <p:pic>
          <p:nvPicPr>
            <p:cNvPr id="74" name="Graphique 73">
              <a:extLst>
                <a:ext uri="{FF2B5EF4-FFF2-40B4-BE49-F238E27FC236}">
                  <a16:creationId xmlns:a16="http://schemas.microsoft.com/office/drawing/2014/main" id="{650E76CD-3AB6-4431-9D71-98D2ACBB1738}"/>
                </a:ext>
              </a:extLst>
            </p:cNvPr>
            <p:cNvPicPr>
              <a:picLocks noChangeAspect="1"/>
            </p:cNvPicPr>
            <p:nvPr/>
          </p:nvPicPr>
          <p:blipFill>
            <a:blip r:embed="rId5"/>
            <a:srcRect/>
            <a:stretch/>
          </p:blipFill>
          <p:spPr>
            <a:xfrm>
              <a:off x="706949" y="6306505"/>
              <a:ext cx="414890" cy="415053"/>
            </a:xfrm>
            <a:prstGeom prst="rect">
              <a:avLst/>
            </a:prstGeom>
          </p:spPr>
        </p:pic>
        <p:sp>
          <p:nvSpPr>
            <p:cNvPr id="14402" name="ZoneTexte 74">
              <a:extLst>
                <a:ext uri="{FF2B5EF4-FFF2-40B4-BE49-F238E27FC236}">
                  <a16:creationId xmlns:a16="http://schemas.microsoft.com/office/drawing/2014/main" id="{AF9E414E-43D4-4B10-AD43-F39730A797B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4345" name="ZoneTexte 75">
            <a:extLst>
              <a:ext uri="{FF2B5EF4-FFF2-40B4-BE49-F238E27FC236}">
                <a16:creationId xmlns:a16="http://schemas.microsoft.com/office/drawing/2014/main" id="{ABD29B53-B23E-4F1A-B743-761F8900C2CA}"/>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77" name="Connecteur droit 76">
            <a:extLst>
              <a:ext uri="{FF2B5EF4-FFF2-40B4-BE49-F238E27FC236}">
                <a16:creationId xmlns:a16="http://schemas.microsoft.com/office/drawing/2014/main" id="{1B1500D2-EC21-4D64-A32F-7D567578CF5B}"/>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Connecteur droit 77">
            <a:extLst>
              <a:ext uri="{FF2B5EF4-FFF2-40B4-BE49-F238E27FC236}">
                <a16:creationId xmlns:a16="http://schemas.microsoft.com/office/drawing/2014/main" id="{F60D8AAE-4C9F-4330-8FEB-C11A0D1F354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348" name="Groupe 79">
            <a:extLst>
              <a:ext uri="{FF2B5EF4-FFF2-40B4-BE49-F238E27FC236}">
                <a16:creationId xmlns:a16="http://schemas.microsoft.com/office/drawing/2014/main" id="{C1A9B388-8BA0-469C-91D5-E8650CE989AE}"/>
              </a:ext>
            </a:extLst>
          </p:cNvPr>
          <p:cNvGrpSpPr>
            <a:grpSpLocks/>
          </p:cNvGrpSpPr>
          <p:nvPr/>
        </p:nvGrpSpPr>
        <p:grpSpPr bwMode="auto">
          <a:xfrm>
            <a:off x="4746625" y="6332538"/>
            <a:ext cx="784225" cy="490537"/>
            <a:chOff x="5671169" y="6332222"/>
            <a:chExt cx="784388" cy="490781"/>
          </a:xfrm>
        </p:grpSpPr>
        <p:pic>
          <p:nvPicPr>
            <p:cNvPr id="81" name="Graphique 80">
              <a:extLst>
                <a:ext uri="{FF2B5EF4-FFF2-40B4-BE49-F238E27FC236}">
                  <a16:creationId xmlns:a16="http://schemas.microsoft.com/office/drawing/2014/main" id="{BC2D0375-C495-4064-9982-B72B08A98523}"/>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4400" name="ZoneTexte 81">
              <a:extLst>
                <a:ext uri="{FF2B5EF4-FFF2-40B4-BE49-F238E27FC236}">
                  <a16:creationId xmlns:a16="http://schemas.microsoft.com/office/drawing/2014/main" id="{B1D0CF6A-7F0B-4283-BC92-508AE415A7C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4349" name="Groupe 82">
            <a:extLst>
              <a:ext uri="{FF2B5EF4-FFF2-40B4-BE49-F238E27FC236}">
                <a16:creationId xmlns:a16="http://schemas.microsoft.com/office/drawing/2014/main" id="{E4762621-D15C-41F2-AEDF-9CEC8166E28F}"/>
              </a:ext>
            </a:extLst>
          </p:cNvPr>
          <p:cNvGrpSpPr>
            <a:grpSpLocks/>
          </p:cNvGrpSpPr>
          <p:nvPr/>
        </p:nvGrpSpPr>
        <p:grpSpPr bwMode="auto">
          <a:xfrm>
            <a:off x="5367338" y="6348413"/>
            <a:ext cx="784225" cy="474662"/>
            <a:chOff x="6197480" y="6348998"/>
            <a:chExt cx="784388" cy="474005"/>
          </a:xfrm>
        </p:grpSpPr>
        <p:pic>
          <p:nvPicPr>
            <p:cNvPr id="84" name="Graphique 83">
              <a:extLst>
                <a:ext uri="{FF2B5EF4-FFF2-40B4-BE49-F238E27FC236}">
                  <a16:creationId xmlns:a16="http://schemas.microsoft.com/office/drawing/2014/main" id="{89F484F6-0867-4E7D-AC96-FA195C1F3A73}"/>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4398" name="ZoneTexte 84">
              <a:extLst>
                <a:ext uri="{FF2B5EF4-FFF2-40B4-BE49-F238E27FC236}">
                  <a16:creationId xmlns:a16="http://schemas.microsoft.com/office/drawing/2014/main" id="{5778B889-47F6-4A96-9EAD-D85765289CD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4350" name="Groupe 89">
            <a:extLst>
              <a:ext uri="{FF2B5EF4-FFF2-40B4-BE49-F238E27FC236}">
                <a16:creationId xmlns:a16="http://schemas.microsoft.com/office/drawing/2014/main" id="{95052015-A507-401B-90FE-1C6154ACB970}"/>
              </a:ext>
            </a:extLst>
          </p:cNvPr>
          <p:cNvGrpSpPr>
            <a:grpSpLocks/>
          </p:cNvGrpSpPr>
          <p:nvPr/>
        </p:nvGrpSpPr>
        <p:grpSpPr bwMode="auto">
          <a:xfrm>
            <a:off x="3365500" y="6388100"/>
            <a:ext cx="1417638" cy="369888"/>
            <a:chOff x="2237439" y="6388408"/>
            <a:chExt cx="1417322" cy="369331"/>
          </a:xfrm>
        </p:grpSpPr>
        <p:sp>
          <p:nvSpPr>
            <p:cNvPr id="91" name="Rectangle 90">
              <a:extLst>
                <a:ext uri="{FF2B5EF4-FFF2-40B4-BE49-F238E27FC236}">
                  <a16:creationId xmlns:a16="http://schemas.microsoft.com/office/drawing/2014/main" id="{0BD8D69C-2C65-48C9-9492-CCA2FF7BD7DF}"/>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4396" name="ZoneTexte 91">
              <a:extLst>
                <a:ext uri="{FF2B5EF4-FFF2-40B4-BE49-F238E27FC236}">
                  <a16:creationId xmlns:a16="http://schemas.microsoft.com/office/drawing/2014/main" id="{4C2D5C5C-D289-4055-892E-D78463EFA311}"/>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4351" name="Groupe 92">
            <a:extLst>
              <a:ext uri="{FF2B5EF4-FFF2-40B4-BE49-F238E27FC236}">
                <a16:creationId xmlns:a16="http://schemas.microsoft.com/office/drawing/2014/main" id="{74C11E41-7F38-4C9F-8131-EBEE2D70E763}"/>
              </a:ext>
            </a:extLst>
          </p:cNvPr>
          <p:cNvGrpSpPr>
            <a:grpSpLocks/>
          </p:cNvGrpSpPr>
          <p:nvPr/>
        </p:nvGrpSpPr>
        <p:grpSpPr bwMode="auto">
          <a:xfrm>
            <a:off x="1581150" y="6342063"/>
            <a:ext cx="784225" cy="481012"/>
            <a:chOff x="5794442" y="6342472"/>
            <a:chExt cx="784388" cy="480531"/>
          </a:xfrm>
        </p:grpSpPr>
        <p:pic>
          <p:nvPicPr>
            <p:cNvPr id="94" name="Graphique 93">
              <a:extLst>
                <a:ext uri="{FF2B5EF4-FFF2-40B4-BE49-F238E27FC236}">
                  <a16:creationId xmlns:a16="http://schemas.microsoft.com/office/drawing/2014/main" id="{FECA8B6D-D8CC-4243-86D9-3C0ABB330133}"/>
                </a:ext>
              </a:extLst>
            </p:cNvPr>
            <p:cNvPicPr>
              <a:picLocks noChangeAspect="1"/>
            </p:cNvPicPr>
            <p:nvPr/>
          </p:nvPicPr>
          <p:blipFill>
            <a:blip r:embed="rId8"/>
            <a:srcRect/>
            <a:stretch/>
          </p:blipFill>
          <p:spPr>
            <a:xfrm>
              <a:off x="6013563" y="6342472"/>
              <a:ext cx="346147" cy="345729"/>
            </a:xfrm>
            <a:prstGeom prst="rect">
              <a:avLst/>
            </a:prstGeom>
          </p:spPr>
        </p:pic>
        <p:sp>
          <p:nvSpPr>
            <p:cNvPr id="14394" name="ZoneTexte 94">
              <a:extLst>
                <a:ext uri="{FF2B5EF4-FFF2-40B4-BE49-F238E27FC236}">
                  <a16:creationId xmlns:a16="http://schemas.microsoft.com/office/drawing/2014/main" id="{03531ED3-78A8-4315-B93B-7BE4D36B937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14352" name="Groupe 103">
            <a:extLst>
              <a:ext uri="{FF2B5EF4-FFF2-40B4-BE49-F238E27FC236}">
                <a16:creationId xmlns:a16="http://schemas.microsoft.com/office/drawing/2014/main" id="{02B864BC-BDC7-4211-A1E8-C00F2807AE45}"/>
              </a:ext>
            </a:extLst>
          </p:cNvPr>
          <p:cNvGrpSpPr>
            <a:grpSpLocks/>
          </p:cNvGrpSpPr>
          <p:nvPr/>
        </p:nvGrpSpPr>
        <p:grpSpPr bwMode="auto">
          <a:xfrm>
            <a:off x="3624263" y="393700"/>
            <a:ext cx="4416425" cy="555625"/>
            <a:chOff x="1440547" y="493070"/>
            <a:chExt cx="4903230" cy="617273"/>
          </a:xfrm>
        </p:grpSpPr>
        <p:sp>
          <p:nvSpPr>
            <p:cNvPr id="105" name="Rectangle 104">
              <a:extLst>
                <a:ext uri="{FF2B5EF4-FFF2-40B4-BE49-F238E27FC236}">
                  <a16:creationId xmlns:a16="http://schemas.microsoft.com/office/drawing/2014/main" id="{F7A68FCC-58CA-4233-B8A1-A663C2EE2D55}"/>
                </a:ext>
              </a:extLst>
            </p:cNvPr>
            <p:cNvSpPr/>
            <p:nvPr/>
          </p:nvSpPr>
          <p:spPr>
            <a:xfrm>
              <a:off x="2362325" y="493070"/>
              <a:ext cx="675032"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6" name="Rectangle 105">
              <a:extLst>
                <a:ext uri="{FF2B5EF4-FFF2-40B4-BE49-F238E27FC236}">
                  <a16:creationId xmlns:a16="http://schemas.microsoft.com/office/drawing/2014/main" id="{C976B020-9292-4A19-BC24-198B8A6DBDD9}"/>
                </a:ext>
              </a:extLst>
            </p:cNvPr>
            <p:cNvSpPr/>
            <p:nvPr/>
          </p:nvSpPr>
          <p:spPr>
            <a:xfrm>
              <a:off x="2364089" y="493070"/>
              <a:ext cx="3979688" cy="52203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1600" b="1" i="1" dirty="0">
                  <a:latin typeface="Arial" panose="020B0604020202020204" pitchFamily="34" charset="0"/>
                  <a:cs typeface="Arial" panose="020B0604020202020204" pitchFamily="34" charset="0"/>
                </a:rPr>
                <a:t>Passer à l’action avec mon client</a:t>
              </a:r>
              <a:endParaRPr lang="fr-FR" sz="1600" b="1" i="1" dirty="0">
                <a:solidFill>
                  <a:schemeClr val="bg1"/>
                </a:solidFill>
                <a:latin typeface="Arial" panose="020B0604020202020204" pitchFamily="34" charset="0"/>
                <a:cs typeface="Arial" panose="020B0604020202020204" pitchFamily="34" charset="0"/>
              </a:endParaRPr>
            </a:p>
          </p:txBody>
        </p:sp>
        <p:sp>
          <p:nvSpPr>
            <p:cNvPr id="107" name="Rectangle 106">
              <a:extLst>
                <a:ext uri="{FF2B5EF4-FFF2-40B4-BE49-F238E27FC236}">
                  <a16:creationId xmlns:a16="http://schemas.microsoft.com/office/drawing/2014/main" id="{5A7DB726-A8B6-4181-93D9-B11D92CAB505}"/>
                </a:ext>
              </a:extLst>
            </p:cNvPr>
            <p:cNvSpPr/>
            <p:nvPr/>
          </p:nvSpPr>
          <p:spPr>
            <a:xfrm>
              <a:off x="1440547" y="493070"/>
              <a:ext cx="921778" cy="61727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3600" b="1" dirty="0">
                  <a:latin typeface="Arial" panose="020B0604020202020204" pitchFamily="34" charset="0"/>
                  <a:cs typeface="Arial" panose="020B0604020202020204" pitchFamily="34" charset="0"/>
                </a:rPr>
                <a:t>03.</a:t>
              </a:r>
            </a:p>
          </p:txBody>
        </p:sp>
      </p:grpSp>
      <p:sp>
        <p:nvSpPr>
          <p:cNvPr id="108" name="Rectangle 107">
            <a:extLst>
              <a:ext uri="{FF2B5EF4-FFF2-40B4-BE49-F238E27FC236}">
                <a16:creationId xmlns:a16="http://schemas.microsoft.com/office/drawing/2014/main" id="{0FCD5554-09FA-4E5A-8F29-3AFD904898A6}"/>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09" name="ZoneTexte 108">
            <a:extLst>
              <a:ext uri="{FF2B5EF4-FFF2-40B4-BE49-F238E27FC236}">
                <a16:creationId xmlns:a16="http://schemas.microsoft.com/office/drawing/2014/main" id="{F5472D77-4198-42D6-BC6B-63D366CB9E4D}"/>
              </a:ext>
            </a:extLst>
          </p:cNvPr>
          <p:cNvSpPr txBox="1"/>
          <p:nvPr/>
        </p:nvSpPr>
        <p:spPr>
          <a:xfrm>
            <a:off x="5062538" y="6080125"/>
            <a:ext cx="2963862" cy="184150"/>
          </a:xfrm>
          <a:prstGeom prst="rect">
            <a:avLst/>
          </a:prstGeom>
          <a:noFill/>
        </p:spPr>
        <p:txBody>
          <a:bodyPr>
            <a:spAutoFit/>
          </a:bodyPr>
          <a:lstStyle/>
          <a:p>
            <a:pPr eaLnBrk="1" fontAlgn="auto" hangingPunct="1">
              <a:spcBef>
                <a:spcPts val="0"/>
              </a:spcBef>
              <a:spcAft>
                <a:spcPts val="0"/>
              </a:spcAft>
              <a:defRPr/>
            </a:pPr>
            <a:r>
              <a:rPr lang="fr-FR" sz="600" spc="-5" dirty="0">
                <a:solidFill>
                  <a:srgbClr val="394348"/>
                </a:solidFill>
                <a:latin typeface="Arial" panose="020B0604020202020204" pitchFamily="34" charset="0"/>
                <a:cs typeface="Arial" panose="020B0604020202020204" pitchFamily="34" charset="0"/>
              </a:rPr>
              <a:t>* Source Fédération Française du Bâtiment</a:t>
            </a:r>
          </a:p>
        </p:txBody>
      </p:sp>
      <p:grpSp>
        <p:nvGrpSpPr>
          <p:cNvPr id="14355" name="Groupe 113">
            <a:extLst>
              <a:ext uri="{FF2B5EF4-FFF2-40B4-BE49-F238E27FC236}">
                <a16:creationId xmlns:a16="http://schemas.microsoft.com/office/drawing/2014/main" id="{2C005F2F-3DB5-4E13-B46B-1E3C232F0A35}"/>
              </a:ext>
            </a:extLst>
          </p:cNvPr>
          <p:cNvGrpSpPr>
            <a:grpSpLocks/>
          </p:cNvGrpSpPr>
          <p:nvPr/>
        </p:nvGrpSpPr>
        <p:grpSpPr bwMode="auto">
          <a:xfrm>
            <a:off x="323850" y="4710113"/>
            <a:ext cx="4416425" cy="757237"/>
            <a:chOff x="331207" y="4555324"/>
            <a:chExt cx="4415803" cy="757868"/>
          </a:xfrm>
        </p:grpSpPr>
        <p:sp>
          <p:nvSpPr>
            <p:cNvPr id="115" name="Rectangle 114">
              <a:extLst>
                <a:ext uri="{FF2B5EF4-FFF2-40B4-BE49-F238E27FC236}">
                  <a16:creationId xmlns:a16="http://schemas.microsoft.com/office/drawing/2014/main" id="{E2FE37DF-9751-4324-8F32-BBCBEF08F0B0}"/>
                </a:ext>
              </a:extLst>
            </p:cNvPr>
            <p:cNvSpPr/>
            <p:nvPr/>
          </p:nvSpPr>
          <p:spPr>
            <a:xfrm>
              <a:off x="331207" y="4555324"/>
              <a:ext cx="2223775" cy="75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6" name="Rectangle 115">
              <a:extLst>
                <a:ext uri="{FF2B5EF4-FFF2-40B4-BE49-F238E27FC236}">
                  <a16:creationId xmlns:a16="http://schemas.microsoft.com/office/drawing/2014/main" id="{9D3F6557-AB3E-4F2B-8694-F2313900C8F6}"/>
                </a:ext>
              </a:extLst>
            </p:cNvPr>
            <p:cNvSpPr/>
            <p:nvPr/>
          </p:nvSpPr>
          <p:spPr>
            <a:xfrm>
              <a:off x="1162940" y="4555324"/>
              <a:ext cx="3584070" cy="66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1600" b="1" i="1" dirty="0">
                <a:solidFill>
                  <a:schemeClr val="bg1"/>
                </a:solidFill>
                <a:latin typeface="Arial" panose="020B0604020202020204" pitchFamily="34" charset="0"/>
                <a:cs typeface="Arial" panose="020B0604020202020204" pitchFamily="34" charset="0"/>
              </a:endParaRPr>
            </a:p>
          </p:txBody>
        </p:sp>
        <p:sp>
          <p:nvSpPr>
            <p:cNvPr id="117" name="Rectangle 116">
              <a:extLst>
                <a:ext uri="{FF2B5EF4-FFF2-40B4-BE49-F238E27FC236}">
                  <a16:creationId xmlns:a16="http://schemas.microsoft.com/office/drawing/2014/main" id="{2D7A9E20-314B-4A4E-9C5D-4FB2F0C3AECD}"/>
                </a:ext>
              </a:extLst>
            </p:cNvPr>
            <p:cNvSpPr/>
            <p:nvPr/>
          </p:nvSpPr>
          <p:spPr>
            <a:xfrm>
              <a:off x="483586" y="4660186"/>
              <a:ext cx="4157077" cy="44487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eaLnBrk="1" fontAlgn="auto" hangingPunct="1">
                <a:spcBef>
                  <a:spcPts val="0"/>
                </a:spcBef>
                <a:spcAft>
                  <a:spcPts val="0"/>
                </a:spcAft>
                <a:defRPr/>
              </a:pPr>
              <a:r>
                <a:rPr lang="fr-FR" sz="1200" dirty="0">
                  <a:solidFill>
                    <a:schemeClr val="tx2"/>
                  </a:solidFill>
                  <a:latin typeface="Arial" panose="020B0604020202020204" pitchFamily="34" charset="0"/>
                  <a:cs typeface="Arial" panose="020B0604020202020204" pitchFamily="34" charset="0"/>
                </a:rPr>
                <a:t>Plus de </a:t>
              </a:r>
              <a:r>
                <a:rPr lang="fr-FR" b="1" dirty="0">
                  <a:solidFill>
                    <a:srgbClr val="77BF32"/>
                  </a:solidFill>
                  <a:latin typeface="Arial" panose="020B0604020202020204" pitchFamily="34" charset="0"/>
                  <a:cs typeface="Arial" panose="020B0604020202020204" pitchFamily="34" charset="0"/>
                </a:rPr>
                <a:t>20 millions</a:t>
              </a:r>
              <a:r>
                <a:rPr lang="fr-FR" sz="1200" b="1" dirty="0">
                  <a:solidFill>
                    <a:schemeClr val="tx2"/>
                  </a:solidFill>
                  <a:latin typeface="Arial" panose="020B0604020202020204" pitchFamily="34" charset="0"/>
                  <a:cs typeface="Arial" panose="020B0604020202020204" pitchFamily="34" charset="0"/>
                </a:rPr>
                <a:t> </a:t>
              </a:r>
              <a:r>
                <a:rPr lang="fr-FR" sz="1200" dirty="0">
                  <a:solidFill>
                    <a:schemeClr val="tx2"/>
                  </a:solidFill>
                  <a:latin typeface="Arial" panose="020B0604020202020204" pitchFamily="34" charset="0"/>
                  <a:cs typeface="Arial" panose="020B0604020202020204" pitchFamily="34" charset="0"/>
                </a:rPr>
                <a:t>de logements à rénover d’ici 2050*.</a:t>
              </a:r>
            </a:p>
            <a:p>
              <a:pPr eaLnBrk="1" fontAlgn="auto" hangingPunct="1">
                <a:spcBef>
                  <a:spcPts val="0"/>
                </a:spcBef>
                <a:spcAft>
                  <a:spcPts val="0"/>
                </a:spcAft>
                <a:defRPr/>
              </a:pPr>
              <a:r>
                <a:rPr lang="fr-FR" sz="1200" dirty="0">
                  <a:solidFill>
                    <a:schemeClr val="tx2"/>
                  </a:solidFill>
                  <a:latin typeface="Arial" panose="020B0604020202020204" pitchFamily="34" charset="0"/>
                  <a:cs typeface="Arial" panose="020B0604020202020204" pitchFamily="34" charset="0"/>
                </a:rPr>
                <a:t>Des clients désorientés qui ont besoin d’être accompagnés.</a:t>
              </a:r>
            </a:p>
          </p:txBody>
        </p:sp>
      </p:grpSp>
      <p:sp>
        <p:nvSpPr>
          <p:cNvPr id="118" name="object 5">
            <a:extLst>
              <a:ext uri="{FF2B5EF4-FFF2-40B4-BE49-F238E27FC236}">
                <a16:creationId xmlns:a16="http://schemas.microsoft.com/office/drawing/2014/main" id="{F761128E-919A-46A3-BDF0-A8A7E3D2E2ED}"/>
              </a:ext>
            </a:extLst>
          </p:cNvPr>
          <p:cNvSpPr txBox="1"/>
          <p:nvPr/>
        </p:nvSpPr>
        <p:spPr>
          <a:xfrm>
            <a:off x="7642225" y="3251200"/>
            <a:ext cx="3351213" cy="1288966"/>
          </a:xfrm>
          <a:prstGeom prst="rect">
            <a:avLst/>
          </a:prstGeom>
          <a:solidFill>
            <a:schemeClr val="bg1"/>
          </a:solidFill>
          <a:ln>
            <a:solidFill>
              <a:srgbClr val="77BF32"/>
            </a:solidFill>
          </a:ln>
        </p:spPr>
        <p:txBody>
          <a:bodyPr lIns="180000" tIns="180000" rIns="0" bIns="144000">
            <a:spAutoFit/>
          </a:bodyPr>
          <a:lstStyle>
            <a:lvl1pPr marL="349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ts val="1525"/>
              </a:lnSpc>
            </a:pPr>
            <a:r>
              <a:rPr lang="fr-FR" altLang="fr-FR" sz="1600" b="1" dirty="0">
                <a:solidFill>
                  <a:srgbClr val="77BF32"/>
                </a:solidFill>
                <a:latin typeface="Arial" panose="020B0604020202020204" pitchFamily="34" charset="0"/>
                <a:cs typeface="Arial" panose="020B0604020202020204" pitchFamily="34" charset="0"/>
              </a:rPr>
              <a:t>&gt;</a:t>
            </a:r>
            <a:r>
              <a:rPr lang="fr-FR" altLang="fr-FR" sz="1600" dirty="0">
                <a:solidFill>
                  <a:srgbClr val="394348"/>
                </a:solidFill>
                <a:latin typeface="Arial" panose="020B0604020202020204" pitchFamily="34" charset="0"/>
                <a:cs typeface="Arial" panose="020B0604020202020204" pitchFamily="34" charset="0"/>
              </a:rPr>
              <a:t> Prêt Rénovation Énergétique</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77BF32"/>
                </a:solidFill>
                <a:latin typeface="Arial" panose="020B0604020202020204" pitchFamily="34" charset="0"/>
                <a:cs typeface="Arial" panose="020B0604020202020204" pitchFamily="34" charset="0"/>
              </a:rPr>
              <a:t>&gt; </a:t>
            </a:r>
            <a:r>
              <a:rPr lang="fr-FR" altLang="fr-FR" sz="1600" dirty="0">
                <a:solidFill>
                  <a:srgbClr val="394348"/>
                </a:solidFill>
                <a:latin typeface="Arial" panose="020B0604020202020204" pitchFamily="34" charset="0"/>
                <a:cs typeface="Arial" panose="020B0604020202020204" pitchFamily="34" charset="0"/>
              </a:rPr>
              <a:t>L’Éco-Prêt à Taux Zéro</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77BF32"/>
                </a:solidFill>
                <a:latin typeface="Arial" panose="020B0604020202020204" pitchFamily="34" charset="0"/>
                <a:cs typeface="Arial" panose="020B0604020202020204" pitchFamily="34" charset="0"/>
              </a:rPr>
              <a:t>&gt; </a:t>
            </a:r>
            <a:r>
              <a:rPr lang="fr-FR" altLang="fr-FR" sz="1600" dirty="0">
                <a:solidFill>
                  <a:srgbClr val="394348"/>
                </a:solidFill>
                <a:latin typeface="Arial" panose="020B0604020202020204" pitchFamily="34" charset="0"/>
                <a:cs typeface="Arial" panose="020B0604020202020204" pitchFamily="34" charset="0"/>
              </a:rPr>
              <a:t>Mon Eco-PTZ ma Prime </a:t>
            </a:r>
            <a:r>
              <a:rPr lang="fr-FR" altLang="fr-FR" sz="1600" dirty="0" err="1">
                <a:solidFill>
                  <a:srgbClr val="394348"/>
                </a:solidFill>
                <a:latin typeface="Arial" panose="020B0604020202020204" pitchFamily="34" charset="0"/>
                <a:cs typeface="Arial" panose="020B0604020202020204" pitchFamily="34" charset="0"/>
              </a:rPr>
              <a:t>Rénov</a:t>
            </a:r>
            <a:r>
              <a:rPr lang="fr-FR" altLang="fr-FR" sz="1600" dirty="0">
                <a:solidFill>
                  <a:srgbClr val="394348"/>
                </a:solidFill>
                <a:latin typeface="Arial" panose="020B0604020202020204" pitchFamily="34" charset="0"/>
                <a:cs typeface="Arial" panose="020B0604020202020204" pitchFamily="34" charset="0"/>
              </a:rPr>
              <a:t>’</a:t>
            </a:r>
          </a:p>
        </p:txBody>
      </p:sp>
      <p:grpSp>
        <p:nvGrpSpPr>
          <p:cNvPr id="14357" name="Groupe 118">
            <a:extLst>
              <a:ext uri="{FF2B5EF4-FFF2-40B4-BE49-F238E27FC236}">
                <a16:creationId xmlns:a16="http://schemas.microsoft.com/office/drawing/2014/main" id="{400A7C9A-FB1B-4214-B025-9477CB1AE269}"/>
              </a:ext>
            </a:extLst>
          </p:cNvPr>
          <p:cNvGrpSpPr>
            <a:grpSpLocks/>
          </p:cNvGrpSpPr>
          <p:nvPr/>
        </p:nvGrpSpPr>
        <p:grpSpPr bwMode="auto">
          <a:xfrm>
            <a:off x="5916613" y="2665413"/>
            <a:ext cx="2782887" cy="617537"/>
            <a:chOff x="5592924" y="2957211"/>
            <a:chExt cx="2783515" cy="617273"/>
          </a:xfrm>
        </p:grpSpPr>
        <p:sp>
          <p:nvSpPr>
            <p:cNvPr id="120" name="Rectangle 119">
              <a:extLst>
                <a:ext uri="{FF2B5EF4-FFF2-40B4-BE49-F238E27FC236}">
                  <a16:creationId xmlns:a16="http://schemas.microsoft.com/office/drawing/2014/main" id="{54653E95-2371-410D-A15C-C58B5936550C}"/>
                </a:ext>
              </a:extLst>
            </p:cNvPr>
            <p:cNvSpPr/>
            <p:nvPr/>
          </p:nvSpPr>
          <p:spPr>
            <a:xfrm>
              <a:off x="5592924" y="2958797"/>
              <a:ext cx="1657724" cy="61568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1" name="Rectangle 120">
              <a:extLst>
                <a:ext uri="{FF2B5EF4-FFF2-40B4-BE49-F238E27FC236}">
                  <a16:creationId xmlns:a16="http://schemas.microsoft.com/office/drawing/2014/main" id="{31BA1933-9DD6-4308-98B8-C9FBFB20AA1F}"/>
                </a:ext>
              </a:extLst>
            </p:cNvPr>
            <p:cNvSpPr/>
            <p:nvPr/>
          </p:nvSpPr>
          <p:spPr>
            <a:xfrm>
              <a:off x="5592924" y="2957211"/>
              <a:ext cx="2783515" cy="522064"/>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000" b="1" i="1" dirty="0">
                  <a:latin typeface="Arial" panose="020B0604020202020204" pitchFamily="34" charset="0"/>
                  <a:cs typeface="Arial" panose="020B0604020202020204" pitchFamily="34" charset="0"/>
                </a:rPr>
                <a:t>Les solutions vertes</a:t>
              </a:r>
              <a:endParaRPr lang="fr-FR" sz="2000" b="1" i="1" dirty="0">
                <a:solidFill>
                  <a:schemeClr val="bg1"/>
                </a:solidFill>
                <a:latin typeface="Arial" panose="020B0604020202020204" pitchFamily="34" charset="0"/>
                <a:cs typeface="Arial" panose="020B0604020202020204" pitchFamily="34" charset="0"/>
              </a:endParaRPr>
            </a:p>
          </p:txBody>
        </p:sp>
      </p:grpSp>
      <p:grpSp>
        <p:nvGrpSpPr>
          <p:cNvPr id="14358" name="Groupe 121">
            <a:extLst>
              <a:ext uri="{FF2B5EF4-FFF2-40B4-BE49-F238E27FC236}">
                <a16:creationId xmlns:a16="http://schemas.microsoft.com/office/drawing/2014/main" id="{6F66101B-902F-4A4E-A355-17374A95B9DB}"/>
              </a:ext>
            </a:extLst>
          </p:cNvPr>
          <p:cNvGrpSpPr>
            <a:grpSpLocks/>
          </p:cNvGrpSpPr>
          <p:nvPr/>
        </p:nvGrpSpPr>
        <p:grpSpPr bwMode="auto">
          <a:xfrm>
            <a:off x="5930900" y="1247775"/>
            <a:ext cx="5359400" cy="898525"/>
            <a:chOff x="5931155" y="1214596"/>
            <a:chExt cx="5359008" cy="898169"/>
          </a:xfrm>
        </p:grpSpPr>
        <p:sp>
          <p:nvSpPr>
            <p:cNvPr id="123" name="Rectangle 122">
              <a:extLst>
                <a:ext uri="{FF2B5EF4-FFF2-40B4-BE49-F238E27FC236}">
                  <a16:creationId xmlns:a16="http://schemas.microsoft.com/office/drawing/2014/main" id="{E9374752-1A60-4A55-BD2C-C39D4FDBA157}"/>
                </a:ext>
              </a:extLst>
            </p:cNvPr>
            <p:cNvSpPr/>
            <p:nvPr/>
          </p:nvSpPr>
          <p:spPr>
            <a:xfrm>
              <a:off x="5931155" y="1214596"/>
              <a:ext cx="5359008" cy="898169"/>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83" name="ZoneTexte 123">
              <a:extLst>
                <a:ext uri="{FF2B5EF4-FFF2-40B4-BE49-F238E27FC236}">
                  <a16:creationId xmlns:a16="http://schemas.microsoft.com/office/drawing/2014/main" id="{6F3E5C08-89CE-4A63-A761-AB7D55E4F283}"/>
                </a:ext>
              </a:extLst>
            </p:cNvPr>
            <p:cNvSpPr txBox="1">
              <a:spLocks noChangeArrowheads="1"/>
            </p:cNvSpPr>
            <p:nvPr/>
          </p:nvSpPr>
          <p:spPr bwMode="auto">
            <a:xfrm>
              <a:off x="6946946" y="1250178"/>
              <a:ext cx="43432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400" b="1">
                  <a:solidFill>
                    <a:srgbClr val="77BF32"/>
                  </a:solidFill>
                  <a:latin typeface="Arial" panose="020B0604020202020204" pitchFamily="34" charset="0"/>
                  <a:cs typeface="Arial" panose="020B0604020202020204" pitchFamily="34" charset="0"/>
                </a:rPr>
                <a:t>RÉNOVATION</a:t>
              </a:r>
            </a:p>
            <a:p>
              <a:pPr eaLnBrk="1" hangingPunct="1"/>
              <a:r>
                <a:rPr lang="fr-FR" altLang="fr-FR" sz="2400" b="1">
                  <a:solidFill>
                    <a:srgbClr val="77BF32"/>
                  </a:solidFill>
                  <a:latin typeface="Arial" panose="020B0604020202020204" pitchFamily="34" charset="0"/>
                  <a:cs typeface="Arial" panose="020B0604020202020204" pitchFamily="34" charset="0"/>
                </a:rPr>
                <a:t>EFFICACITÉ ÉNERGÉTIQUE</a:t>
              </a:r>
              <a:endParaRPr lang="fr-FR" altLang="fr-FR" sz="2400">
                <a:solidFill>
                  <a:srgbClr val="77BF32"/>
                </a:solidFill>
              </a:endParaRPr>
            </a:p>
          </p:txBody>
        </p:sp>
        <p:pic>
          <p:nvPicPr>
            <p:cNvPr id="125" name="Graphique 124">
              <a:extLst>
                <a:ext uri="{FF2B5EF4-FFF2-40B4-BE49-F238E27FC236}">
                  <a16:creationId xmlns:a16="http://schemas.microsoft.com/office/drawing/2014/main" id="{FE3F3EE7-1348-4493-ABE1-0EAB3DC3B14F}"/>
                </a:ext>
              </a:extLst>
            </p:cNvPr>
            <p:cNvPicPr>
              <a:picLocks noChangeAspect="1"/>
            </p:cNvPicPr>
            <p:nvPr/>
          </p:nvPicPr>
          <p:blipFill>
            <a:blip r:embed="rId9"/>
            <a:srcRect/>
            <a:stretch/>
          </p:blipFill>
          <p:spPr>
            <a:xfrm>
              <a:off x="5932743" y="1220943"/>
              <a:ext cx="887347" cy="885474"/>
            </a:xfrm>
            <a:prstGeom prst="rect">
              <a:avLst/>
            </a:prstGeom>
          </p:spPr>
        </p:pic>
      </p:grpSp>
      <p:grpSp>
        <p:nvGrpSpPr>
          <p:cNvPr id="14359" name="Groupe 52">
            <a:extLst>
              <a:ext uri="{FF2B5EF4-FFF2-40B4-BE49-F238E27FC236}">
                <a16:creationId xmlns:a16="http://schemas.microsoft.com/office/drawing/2014/main" id="{A9DF47AD-094B-4119-8662-94283E4B3F49}"/>
              </a:ext>
            </a:extLst>
          </p:cNvPr>
          <p:cNvGrpSpPr>
            <a:grpSpLocks/>
          </p:cNvGrpSpPr>
          <p:nvPr/>
        </p:nvGrpSpPr>
        <p:grpSpPr bwMode="auto">
          <a:xfrm>
            <a:off x="8907463" y="6334125"/>
            <a:ext cx="1304925" cy="488950"/>
            <a:chOff x="9429931" y="6334408"/>
            <a:chExt cx="1305361" cy="488926"/>
          </a:xfrm>
        </p:grpSpPr>
        <p:grpSp>
          <p:nvGrpSpPr>
            <p:cNvPr id="14375" name="Groupe 53">
              <a:extLst>
                <a:ext uri="{FF2B5EF4-FFF2-40B4-BE49-F238E27FC236}">
                  <a16:creationId xmlns:a16="http://schemas.microsoft.com/office/drawing/2014/main" id="{06DC164E-3EF8-4322-9CE8-B859FD6319F6}"/>
                </a:ext>
              </a:extLst>
            </p:cNvPr>
            <p:cNvGrpSpPr>
              <a:grpSpLocks/>
            </p:cNvGrpSpPr>
            <p:nvPr/>
          </p:nvGrpSpPr>
          <p:grpSpPr bwMode="auto">
            <a:xfrm>
              <a:off x="9429931" y="6334408"/>
              <a:ext cx="547826" cy="488926"/>
              <a:chOff x="640481" y="6334408"/>
              <a:chExt cx="547826" cy="488926"/>
            </a:xfrm>
          </p:grpSpPr>
          <p:pic>
            <p:nvPicPr>
              <p:cNvPr id="59" name="Graphique 58">
                <a:extLst>
                  <a:ext uri="{FF2B5EF4-FFF2-40B4-BE49-F238E27FC236}">
                    <a16:creationId xmlns:a16="http://schemas.microsoft.com/office/drawing/2014/main" id="{49F4A204-E67F-4127-9903-841D450CBDB6}"/>
                  </a:ext>
                </a:extLst>
              </p:cNvPr>
              <p:cNvPicPr>
                <a:picLocks noChangeAspect="1"/>
              </p:cNvPicPr>
              <p:nvPr/>
            </p:nvPicPr>
            <p:blipFill>
              <a:blip r:embed="rId10"/>
              <a:srcRect/>
              <a:stretch/>
            </p:blipFill>
            <p:spPr>
              <a:xfrm>
                <a:off x="735763" y="6334408"/>
                <a:ext cx="352543" cy="352408"/>
              </a:xfrm>
              <a:prstGeom prst="rect">
                <a:avLst/>
              </a:prstGeom>
            </p:spPr>
          </p:pic>
          <p:sp>
            <p:nvSpPr>
              <p:cNvPr id="14381" name="ZoneTexte 59">
                <a:extLst>
                  <a:ext uri="{FF2B5EF4-FFF2-40B4-BE49-F238E27FC236}">
                    <a16:creationId xmlns:a16="http://schemas.microsoft.com/office/drawing/2014/main" id="{DCCFD226-B731-4FA7-B184-D42E89164572}"/>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55" name="Connecteur droit 54">
              <a:extLst>
                <a:ext uri="{FF2B5EF4-FFF2-40B4-BE49-F238E27FC236}">
                  <a16:creationId xmlns:a16="http://schemas.microsoft.com/office/drawing/2014/main" id="{3BB6C65E-6B52-4C0B-BAA5-25E79970EC4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377" name="Groupe 55">
              <a:extLst>
                <a:ext uri="{FF2B5EF4-FFF2-40B4-BE49-F238E27FC236}">
                  <a16:creationId xmlns:a16="http://schemas.microsoft.com/office/drawing/2014/main" id="{B079905F-821D-4C0B-9A14-D0CC6D95FA1F}"/>
                </a:ext>
              </a:extLst>
            </p:cNvPr>
            <p:cNvGrpSpPr>
              <a:grpSpLocks/>
            </p:cNvGrpSpPr>
            <p:nvPr/>
          </p:nvGrpSpPr>
          <p:grpSpPr bwMode="auto">
            <a:xfrm>
              <a:off x="10304354" y="6342472"/>
              <a:ext cx="430938" cy="480531"/>
              <a:chOff x="5971167" y="6342472"/>
              <a:chExt cx="430938" cy="480531"/>
            </a:xfrm>
          </p:grpSpPr>
          <p:pic>
            <p:nvPicPr>
              <p:cNvPr id="57" name="Graphique 56">
                <a:extLst>
                  <a:ext uri="{FF2B5EF4-FFF2-40B4-BE49-F238E27FC236}">
                    <a16:creationId xmlns:a16="http://schemas.microsoft.com/office/drawing/2014/main" id="{0FDF03A2-3E9D-4E41-B825-163BEBE27770}"/>
                  </a:ext>
                </a:extLst>
              </p:cNvPr>
              <p:cNvPicPr>
                <a:picLocks noChangeAspect="1"/>
              </p:cNvPicPr>
              <p:nvPr/>
            </p:nvPicPr>
            <p:blipFill>
              <a:blip r:embed="rId11"/>
              <a:srcRect/>
              <a:stretch/>
            </p:blipFill>
            <p:spPr>
              <a:xfrm>
                <a:off x="6008273" y="6342346"/>
                <a:ext cx="346191" cy="346058"/>
              </a:xfrm>
              <a:prstGeom prst="rect">
                <a:avLst/>
              </a:prstGeom>
            </p:spPr>
          </p:pic>
          <p:sp>
            <p:nvSpPr>
              <p:cNvPr id="14379" name="ZoneTexte 57">
                <a:extLst>
                  <a:ext uri="{FF2B5EF4-FFF2-40B4-BE49-F238E27FC236}">
                    <a16:creationId xmlns:a16="http://schemas.microsoft.com/office/drawing/2014/main" id="{193AC873-DCC4-4621-9C2B-B723FC0FDF3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03" name="Rectangle 102">
            <a:hlinkClick r:id="rId12" action="ppaction://hlinksldjump"/>
            <a:extLst>
              <a:ext uri="{FF2B5EF4-FFF2-40B4-BE49-F238E27FC236}">
                <a16:creationId xmlns:a16="http://schemas.microsoft.com/office/drawing/2014/main" id="{45A77997-6984-420D-8817-55A2592328A8}"/>
              </a:ext>
            </a:extLst>
          </p:cNvPr>
          <p:cNvSpPr/>
          <p:nvPr/>
        </p:nvSpPr>
        <p:spPr>
          <a:xfrm>
            <a:off x="5916613" y="1231900"/>
            <a:ext cx="5373687" cy="9255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14361" name="Groupe 78">
            <a:extLst>
              <a:ext uri="{FF2B5EF4-FFF2-40B4-BE49-F238E27FC236}">
                <a16:creationId xmlns:a16="http://schemas.microsoft.com/office/drawing/2014/main" id="{4EADBA12-CC0B-4F02-97C8-4040A6E38C93}"/>
              </a:ext>
            </a:extLst>
          </p:cNvPr>
          <p:cNvGrpSpPr>
            <a:grpSpLocks/>
          </p:cNvGrpSpPr>
          <p:nvPr/>
        </p:nvGrpSpPr>
        <p:grpSpPr bwMode="auto">
          <a:xfrm>
            <a:off x="6048375" y="6324600"/>
            <a:ext cx="784225" cy="496888"/>
            <a:chOff x="6767187" y="6323834"/>
            <a:chExt cx="784388" cy="497620"/>
          </a:xfrm>
        </p:grpSpPr>
        <p:pic>
          <p:nvPicPr>
            <p:cNvPr id="89" name="Graphique 88">
              <a:extLst>
                <a:ext uri="{FF2B5EF4-FFF2-40B4-BE49-F238E27FC236}">
                  <a16:creationId xmlns:a16="http://schemas.microsoft.com/office/drawing/2014/main" id="{905E951E-B09D-4348-A685-CEBD7E311B92}"/>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14374" name="ZoneTexte 95">
              <a:extLst>
                <a:ext uri="{FF2B5EF4-FFF2-40B4-BE49-F238E27FC236}">
                  <a16:creationId xmlns:a16="http://schemas.microsoft.com/office/drawing/2014/main" id="{2D3E332E-46D6-4ADE-BBF1-B72211C672A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4362" name="Groupe 96">
            <a:extLst>
              <a:ext uri="{FF2B5EF4-FFF2-40B4-BE49-F238E27FC236}">
                <a16:creationId xmlns:a16="http://schemas.microsoft.com/office/drawing/2014/main" id="{271C7E38-8AF1-4497-A270-45416E83FA31}"/>
              </a:ext>
            </a:extLst>
          </p:cNvPr>
          <p:cNvGrpSpPr>
            <a:grpSpLocks/>
          </p:cNvGrpSpPr>
          <p:nvPr/>
        </p:nvGrpSpPr>
        <p:grpSpPr bwMode="auto">
          <a:xfrm>
            <a:off x="71438" y="6324600"/>
            <a:ext cx="11553825" cy="496888"/>
            <a:chOff x="71517" y="6323834"/>
            <a:chExt cx="11554426" cy="497620"/>
          </a:xfrm>
        </p:grpSpPr>
        <p:pic>
          <p:nvPicPr>
            <p:cNvPr id="98" name="Graphique 97">
              <a:hlinkClick r:id="" action="ppaction://hlinkshowjump?jump=previousslide"/>
              <a:extLst>
                <a:ext uri="{FF2B5EF4-FFF2-40B4-BE49-F238E27FC236}">
                  <a16:creationId xmlns:a16="http://schemas.microsoft.com/office/drawing/2014/main" id="{99484A99-BD39-4626-9525-3824DB751689}"/>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99" name="Graphique 98">
              <a:hlinkClick r:id="" action="ppaction://hlinkshowjump?jump=nextslide"/>
              <a:extLst>
                <a:ext uri="{FF2B5EF4-FFF2-40B4-BE49-F238E27FC236}">
                  <a16:creationId xmlns:a16="http://schemas.microsoft.com/office/drawing/2014/main" id="{E5FE4AA5-D04B-4D3B-A37A-207CA2B146CD}"/>
                </a:ext>
              </a:extLst>
            </p:cNvPr>
            <p:cNvPicPr>
              <a:picLocks noChangeAspect="1"/>
            </p:cNvPicPr>
            <p:nvPr/>
          </p:nvPicPr>
          <p:blipFill>
            <a:blip r:embed="rId14"/>
            <a:srcRect/>
            <a:stretch/>
          </p:blipFill>
          <p:spPr>
            <a:xfrm>
              <a:off x="11344940" y="6431943"/>
              <a:ext cx="281003" cy="281402"/>
            </a:xfrm>
            <a:prstGeom prst="rect">
              <a:avLst/>
            </a:prstGeom>
          </p:spPr>
        </p:pic>
        <p:sp>
          <p:nvSpPr>
            <p:cNvPr id="100" name="Rectangle 99">
              <a:hlinkClick r:id="rId15" action="ppaction://hlinksldjump"/>
              <a:extLst>
                <a:ext uri="{FF2B5EF4-FFF2-40B4-BE49-F238E27FC236}">
                  <a16:creationId xmlns:a16="http://schemas.microsoft.com/office/drawing/2014/main" id="{EFE9208E-4808-4592-98B4-B75E77A8B28C}"/>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1" name="Rectangle 100">
              <a:hlinkClick r:id="rId16" action="ppaction://hlinksldjump"/>
              <a:extLst>
                <a:ext uri="{FF2B5EF4-FFF2-40B4-BE49-F238E27FC236}">
                  <a16:creationId xmlns:a16="http://schemas.microsoft.com/office/drawing/2014/main" id="{93066847-5E21-4B56-AD93-CBBA96CC00D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17" action="ppaction://hlinksldjump"/>
              <a:extLst>
                <a:ext uri="{FF2B5EF4-FFF2-40B4-BE49-F238E27FC236}">
                  <a16:creationId xmlns:a16="http://schemas.microsoft.com/office/drawing/2014/main" id="{2864B4A9-12D1-453F-B6DC-F0A43F06AF1F}"/>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18" action="ppaction://hlinksldjump"/>
              <a:extLst>
                <a:ext uri="{FF2B5EF4-FFF2-40B4-BE49-F238E27FC236}">
                  <a16:creationId xmlns:a16="http://schemas.microsoft.com/office/drawing/2014/main" id="{AE09EB04-6099-4B36-B823-342E1D3901B7}"/>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4" name="Rectangle 133">
              <a:hlinkClick r:id="rId19" action="ppaction://hlinksldjump"/>
              <a:extLst>
                <a:ext uri="{FF2B5EF4-FFF2-40B4-BE49-F238E27FC236}">
                  <a16:creationId xmlns:a16="http://schemas.microsoft.com/office/drawing/2014/main" id="{9F8AC329-0B96-487D-AE46-F54B4808928D}"/>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20" action="ppaction://hlinksldjump"/>
              <a:extLst>
                <a:ext uri="{FF2B5EF4-FFF2-40B4-BE49-F238E27FC236}">
                  <a16:creationId xmlns:a16="http://schemas.microsoft.com/office/drawing/2014/main" id="{E484EC4D-68CF-42D7-A6A3-D7626C48D2E3}"/>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6" name="Rectangle 135">
              <a:hlinkClick r:id="rId21" action="ppaction://hlinksldjump"/>
              <a:extLst>
                <a:ext uri="{FF2B5EF4-FFF2-40B4-BE49-F238E27FC236}">
                  <a16:creationId xmlns:a16="http://schemas.microsoft.com/office/drawing/2014/main" id="{5CCA00BF-66EF-412E-A789-B0307AA2AC0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22" action="ppaction://hlinksldjump"/>
              <a:extLst>
                <a:ext uri="{FF2B5EF4-FFF2-40B4-BE49-F238E27FC236}">
                  <a16:creationId xmlns:a16="http://schemas.microsoft.com/office/drawing/2014/main" id="{21CF53D6-A712-4B45-A6F2-D0A8B45C3D2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Graphique 115">
            <a:extLst>
              <a:ext uri="{FF2B5EF4-FFF2-40B4-BE49-F238E27FC236}">
                <a16:creationId xmlns:a16="http://schemas.microsoft.com/office/drawing/2014/main" id="{C03A26D4-9506-47EE-B968-4FD71FF0CDB8}"/>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73" name="Rectangle 72">
            <a:extLst>
              <a:ext uri="{FF2B5EF4-FFF2-40B4-BE49-F238E27FC236}">
                <a16:creationId xmlns:a16="http://schemas.microsoft.com/office/drawing/2014/main" id="{CF2DFE22-9E67-4EC7-9F02-7CD6707CC2B7}"/>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008196A3-6EBB-4C60-B6F9-FDA956BEF2F0}"/>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2A23E1F0-5B41-48E4-8FFF-C6F4A2767E94}"/>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172581DF-DCF1-4656-92F7-7169A5DD80BC}"/>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D51317"/>
                </a:solidFill>
                <a:latin typeface="Arial" pitchFamily="34"/>
                <a:cs typeface="Arial" pitchFamily="34"/>
              </a:rPr>
              <a:t>JE M’INFORME JE CONSEILLE</a:t>
            </a:r>
          </a:p>
        </p:txBody>
      </p:sp>
      <p:sp>
        <p:nvSpPr>
          <p:cNvPr id="5" name="ZoneTexte 4">
            <a:extLst>
              <a:ext uri="{FF2B5EF4-FFF2-40B4-BE49-F238E27FC236}">
                <a16:creationId xmlns:a16="http://schemas.microsoft.com/office/drawing/2014/main" id="{9BE3A978-5ABE-48A9-8F2B-A9C14FE28AFA}"/>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F76AD0EA-3DA5-4C4C-A1EF-F35C0D30E9F4}"/>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1AE82BA6-0287-4C8F-AC35-976230C2DE13}"/>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LE BESOIN</a:t>
            </a:r>
            <a:endParaRPr lang="fr-FR" sz="800" dirty="0">
              <a:solidFill>
                <a:srgbClr val="D51317"/>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80EEC399-3B8E-4A2E-B324-85952FEAF952}"/>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A961F61D-C224-46F2-9F11-6678418236F8}"/>
              </a:ext>
            </a:extLst>
          </p:cNvPr>
          <p:cNvSpPr/>
          <p:nvPr/>
        </p:nvSpPr>
        <p:spPr>
          <a:xfrm>
            <a:off x="215900" y="1882775"/>
            <a:ext cx="90488" cy="90488"/>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3" name="Ellipse 12">
            <a:extLst>
              <a:ext uri="{FF2B5EF4-FFF2-40B4-BE49-F238E27FC236}">
                <a16:creationId xmlns:a16="http://schemas.microsoft.com/office/drawing/2014/main" id="{D04C0718-1C89-4D17-AA43-4979E5486705}"/>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497C962F-58D5-4B1D-BBF3-786C1ACA0975}"/>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3B7BAF39-2142-4C14-9F39-5E4903E5E2FC}"/>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12ACE0A6-CDB6-4DD5-93FC-B5C95489550E}"/>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4E1F6721-0E32-4305-8AE8-C7972D42711D}"/>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CCBA070C-3C24-47CA-8F38-615CCAA92972}"/>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51160245-FEFA-4267-B759-F943D6A3C111}"/>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6A54710A-8C7A-44BA-8DB4-E386C68DF3C1}"/>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07738A52-DE9F-4FFD-BDCD-82138EA57344}"/>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pic>
        <p:nvPicPr>
          <p:cNvPr id="111" name="Graphique 110">
            <a:extLst>
              <a:ext uri="{FF2B5EF4-FFF2-40B4-BE49-F238E27FC236}">
                <a16:creationId xmlns:a16="http://schemas.microsoft.com/office/drawing/2014/main" id="{188CE03A-F722-4AFD-945C-F3E2AD6FD28E}"/>
              </a:ext>
            </a:extLst>
          </p:cNvPr>
          <p:cNvPicPr>
            <a:picLocks noChangeAspect="1"/>
          </p:cNvPicPr>
          <p:nvPr/>
        </p:nvPicPr>
        <p:blipFill>
          <a:blip r:embed="rId3"/>
          <a:srcRect/>
          <a:stretch/>
        </p:blipFill>
        <p:spPr>
          <a:xfrm>
            <a:off x="0" y="0"/>
            <a:ext cx="701675" cy="701675"/>
          </a:xfrm>
          <a:prstGeom prst="rect">
            <a:avLst/>
          </a:prstGeom>
        </p:spPr>
      </p:pic>
      <p:sp>
        <p:nvSpPr>
          <p:cNvPr id="8" name="Triangle 7">
            <a:extLst>
              <a:ext uri="{FF2B5EF4-FFF2-40B4-BE49-F238E27FC236}">
                <a16:creationId xmlns:a16="http://schemas.microsoft.com/office/drawing/2014/main" id="{D456DD54-C6E6-4E2E-BA55-4DC1C8432DE2}"/>
              </a:ext>
            </a:extLst>
          </p:cNvPr>
          <p:cNvSpPr/>
          <p:nvPr/>
        </p:nvSpPr>
        <p:spPr>
          <a:xfrm rot="5400000">
            <a:off x="1415257" y="1940719"/>
            <a:ext cx="179387" cy="9207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3" name="Rectangle 52">
            <a:extLst>
              <a:ext uri="{FF2B5EF4-FFF2-40B4-BE49-F238E27FC236}">
                <a16:creationId xmlns:a16="http://schemas.microsoft.com/office/drawing/2014/main" id="{12DD7B4B-31B9-48BB-B6AC-77B4EE6AC75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567DBD2C-E911-4FFA-BF6B-1F8D77EED0E5}"/>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2C0F82C1-39EB-4B22-9DF9-78E9CD6828F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14</a:t>
            </a:r>
          </a:p>
        </p:txBody>
      </p:sp>
      <p:grpSp>
        <p:nvGrpSpPr>
          <p:cNvPr id="15386" name="Groupe 57">
            <a:extLst>
              <a:ext uri="{FF2B5EF4-FFF2-40B4-BE49-F238E27FC236}">
                <a16:creationId xmlns:a16="http://schemas.microsoft.com/office/drawing/2014/main" id="{546D0178-400F-474A-8BD5-6149C97FB7D3}"/>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503C35E-C7FD-464F-8247-9542CDCF438E}"/>
                </a:ext>
              </a:extLst>
            </p:cNvPr>
            <p:cNvPicPr>
              <a:picLocks noChangeAspect="1"/>
            </p:cNvPicPr>
            <p:nvPr/>
          </p:nvPicPr>
          <p:blipFill>
            <a:blip r:embed="rId4"/>
            <a:srcRect/>
            <a:stretch/>
          </p:blipFill>
          <p:spPr>
            <a:xfrm>
              <a:off x="188971" y="6352891"/>
              <a:ext cx="310824" cy="311510"/>
            </a:xfrm>
            <a:prstGeom prst="rect">
              <a:avLst/>
            </a:prstGeom>
          </p:spPr>
        </p:pic>
        <p:sp>
          <p:nvSpPr>
            <p:cNvPr id="15464" name="ZoneTexte 59">
              <a:extLst>
                <a:ext uri="{FF2B5EF4-FFF2-40B4-BE49-F238E27FC236}">
                  <a16:creationId xmlns:a16="http://schemas.microsoft.com/office/drawing/2014/main" id="{4BAEBE8E-80E2-4C95-B839-F5BD8076917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5387" name="Groupe 60">
            <a:extLst>
              <a:ext uri="{FF2B5EF4-FFF2-40B4-BE49-F238E27FC236}">
                <a16:creationId xmlns:a16="http://schemas.microsoft.com/office/drawing/2014/main" id="{128FA82C-46E8-40B9-8D53-C972071FB6D4}"/>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7B584608-6799-49EF-8CEF-2DB4ABD45A1E}"/>
                </a:ext>
              </a:extLst>
            </p:cNvPr>
            <p:cNvPicPr>
              <a:picLocks noChangeAspect="1"/>
            </p:cNvPicPr>
            <p:nvPr/>
          </p:nvPicPr>
          <p:blipFill>
            <a:blip r:embed="rId5"/>
            <a:srcRect/>
            <a:stretch/>
          </p:blipFill>
          <p:spPr>
            <a:xfrm>
              <a:off x="706949" y="6306505"/>
              <a:ext cx="414890" cy="415053"/>
            </a:xfrm>
            <a:prstGeom prst="rect">
              <a:avLst/>
            </a:prstGeom>
          </p:spPr>
        </p:pic>
        <p:sp>
          <p:nvSpPr>
            <p:cNvPr id="15462" name="ZoneTexte 62">
              <a:extLst>
                <a:ext uri="{FF2B5EF4-FFF2-40B4-BE49-F238E27FC236}">
                  <a16:creationId xmlns:a16="http://schemas.microsoft.com/office/drawing/2014/main" id="{C3961008-7177-426A-985A-7ADA71412488}"/>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5388" name="ZoneTexte 63">
            <a:extLst>
              <a:ext uri="{FF2B5EF4-FFF2-40B4-BE49-F238E27FC236}">
                <a16:creationId xmlns:a16="http://schemas.microsoft.com/office/drawing/2014/main" id="{5CA1F082-C545-4B4A-8428-FA55B64406C0}"/>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51E7A32B-6BAD-4505-A79C-8A16E1F42129}"/>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E74B663E-2550-4F6B-9F45-3D13EF72049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391" name="Groupe 67">
            <a:extLst>
              <a:ext uri="{FF2B5EF4-FFF2-40B4-BE49-F238E27FC236}">
                <a16:creationId xmlns:a16="http://schemas.microsoft.com/office/drawing/2014/main" id="{7C9B2187-88CB-49DA-8829-5E030DE0537F}"/>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942C8F9B-6610-449D-B497-4DDAD9B334DB}"/>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5460" name="ZoneTexte 69">
              <a:extLst>
                <a:ext uri="{FF2B5EF4-FFF2-40B4-BE49-F238E27FC236}">
                  <a16:creationId xmlns:a16="http://schemas.microsoft.com/office/drawing/2014/main" id="{6B981EBA-E225-497D-8E99-5EA0E63FFEE7}"/>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5392" name="Groupe 70">
            <a:extLst>
              <a:ext uri="{FF2B5EF4-FFF2-40B4-BE49-F238E27FC236}">
                <a16:creationId xmlns:a16="http://schemas.microsoft.com/office/drawing/2014/main" id="{0BC7859C-B565-4638-9FF0-DA805B28C529}"/>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08FB54CB-7AFD-465B-9DC3-6F79544C88D9}"/>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5458" name="ZoneTexte 73">
              <a:extLst>
                <a:ext uri="{FF2B5EF4-FFF2-40B4-BE49-F238E27FC236}">
                  <a16:creationId xmlns:a16="http://schemas.microsoft.com/office/drawing/2014/main" id="{C82D28D4-92A3-4CC3-A742-375EC12722F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5393" name="Groupe 78">
            <a:extLst>
              <a:ext uri="{FF2B5EF4-FFF2-40B4-BE49-F238E27FC236}">
                <a16:creationId xmlns:a16="http://schemas.microsoft.com/office/drawing/2014/main" id="{246B606F-3FDD-4D73-9AD7-A3085F2327D1}"/>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72545081-A0EE-4405-94DD-5BCFA5FEB801}"/>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5456" name="ZoneTexte 80">
              <a:extLst>
                <a:ext uri="{FF2B5EF4-FFF2-40B4-BE49-F238E27FC236}">
                  <a16:creationId xmlns:a16="http://schemas.microsoft.com/office/drawing/2014/main" id="{3578398F-80BA-41C1-B2E7-9E870B137E3B}"/>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5394" name="Groupe 81">
            <a:extLst>
              <a:ext uri="{FF2B5EF4-FFF2-40B4-BE49-F238E27FC236}">
                <a16:creationId xmlns:a16="http://schemas.microsoft.com/office/drawing/2014/main" id="{12A4C18A-F8D5-4605-B112-4151604F7628}"/>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D9CA2B4A-6855-42A5-960D-14CD2920EB19}"/>
                </a:ext>
              </a:extLst>
            </p:cNvPr>
            <p:cNvPicPr>
              <a:picLocks noChangeAspect="1"/>
            </p:cNvPicPr>
            <p:nvPr/>
          </p:nvPicPr>
          <p:blipFill>
            <a:blip r:embed="rId8"/>
            <a:srcRect/>
            <a:stretch/>
          </p:blipFill>
          <p:spPr>
            <a:xfrm>
              <a:off x="6013563" y="6342472"/>
              <a:ext cx="346147" cy="345729"/>
            </a:xfrm>
            <a:prstGeom prst="rect">
              <a:avLst/>
            </a:prstGeom>
          </p:spPr>
        </p:pic>
        <p:sp>
          <p:nvSpPr>
            <p:cNvPr id="15454" name="ZoneTexte 83">
              <a:extLst>
                <a:ext uri="{FF2B5EF4-FFF2-40B4-BE49-F238E27FC236}">
                  <a16:creationId xmlns:a16="http://schemas.microsoft.com/office/drawing/2014/main" id="{7D35B20F-3079-412B-AB8D-F65823AF4A69}"/>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5" name="Rectangle 84">
            <a:extLst>
              <a:ext uri="{FF2B5EF4-FFF2-40B4-BE49-F238E27FC236}">
                <a16:creationId xmlns:a16="http://schemas.microsoft.com/office/drawing/2014/main" id="{4CA235EE-84C4-4DED-9354-8A17EE8DE942}"/>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extLst>
              <a:ext uri="{FF2B5EF4-FFF2-40B4-BE49-F238E27FC236}">
                <a16:creationId xmlns:a16="http://schemas.microsoft.com/office/drawing/2014/main" id="{2A23F2A4-6677-4A77-BB76-C6E54335E774}"/>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123" name="ZoneTexte 122">
            <a:extLst>
              <a:ext uri="{FF2B5EF4-FFF2-40B4-BE49-F238E27FC236}">
                <a16:creationId xmlns:a16="http://schemas.microsoft.com/office/drawing/2014/main" id="{E0B92511-61C4-499C-8381-F99614FCB9F6}"/>
              </a:ext>
            </a:extLst>
          </p:cNvPr>
          <p:cNvSpPr txBox="1"/>
          <p:nvPr/>
        </p:nvSpPr>
        <p:spPr>
          <a:xfrm>
            <a:off x="1419225" y="6080125"/>
            <a:ext cx="2962275" cy="184150"/>
          </a:xfrm>
          <a:prstGeom prst="rect">
            <a:avLst/>
          </a:prstGeom>
          <a:noFill/>
        </p:spPr>
        <p:txBody>
          <a:bodyPr>
            <a:spAutoFit/>
          </a:bodyPr>
          <a:lstStyle/>
          <a:p>
            <a:pPr eaLnBrk="1" fontAlgn="auto" hangingPunct="1">
              <a:spcBef>
                <a:spcPts val="0"/>
              </a:spcBef>
              <a:spcAft>
                <a:spcPts val="0"/>
              </a:spcAft>
              <a:defRPr/>
            </a:pPr>
            <a:r>
              <a:rPr lang="fr-FR" sz="600" spc="-5" dirty="0">
                <a:solidFill>
                  <a:srgbClr val="394348"/>
                </a:solidFill>
                <a:latin typeface="Arial" panose="020B0604020202020204" pitchFamily="34" charset="0"/>
                <a:cs typeface="Arial" panose="020B0604020202020204" pitchFamily="34" charset="0"/>
              </a:rPr>
              <a:t>* Source site ADEME</a:t>
            </a:r>
          </a:p>
        </p:txBody>
      </p:sp>
      <p:sp>
        <p:nvSpPr>
          <p:cNvPr id="88" name="Rectangle 87">
            <a:extLst>
              <a:ext uri="{FF2B5EF4-FFF2-40B4-BE49-F238E27FC236}">
                <a16:creationId xmlns:a16="http://schemas.microsoft.com/office/drawing/2014/main" id="{9B5B532B-A957-409A-9471-D97A3594030B}"/>
              </a:ext>
            </a:extLst>
          </p:cNvPr>
          <p:cNvSpPr/>
          <p:nvPr/>
        </p:nvSpPr>
        <p:spPr>
          <a:xfrm>
            <a:off x="90488" y="1817688"/>
            <a:ext cx="1328737" cy="338137"/>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15399" name="Groupe 92">
            <a:extLst>
              <a:ext uri="{FF2B5EF4-FFF2-40B4-BE49-F238E27FC236}">
                <a16:creationId xmlns:a16="http://schemas.microsoft.com/office/drawing/2014/main" id="{052ECDFC-9D40-4998-98F7-AFC4A2252DC9}"/>
              </a:ext>
            </a:extLst>
          </p:cNvPr>
          <p:cNvGrpSpPr>
            <a:grpSpLocks/>
          </p:cNvGrpSpPr>
          <p:nvPr/>
        </p:nvGrpSpPr>
        <p:grpSpPr bwMode="auto">
          <a:xfrm>
            <a:off x="8907463" y="6334125"/>
            <a:ext cx="1304925" cy="488950"/>
            <a:chOff x="9429931" y="6334408"/>
            <a:chExt cx="1305361" cy="488926"/>
          </a:xfrm>
        </p:grpSpPr>
        <p:grpSp>
          <p:nvGrpSpPr>
            <p:cNvPr id="15446" name="Groupe 106">
              <a:extLst>
                <a:ext uri="{FF2B5EF4-FFF2-40B4-BE49-F238E27FC236}">
                  <a16:creationId xmlns:a16="http://schemas.microsoft.com/office/drawing/2014/main" id="{ADA9F55C-7E18-4BEB-9B4F-3EB98B4D1347}"/>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4AFC9F7F-A760-4630-899E-7720A14D8C77}"/>
                  </a:ext>
                </a:extLst>
              </p:cNvPr>
              <p:cNvPicPr>
                <a:picLocks noChangeAspect="1"/>
              </p:cNvPicPr>
              <p:nvPr/>
            </p:nvPicPr>
            <p:blipFill>
              <a:blip r:embed="rId9"/>
              <a:srcRect/>
              <a:stretch/>
            </p:blipFill>
            <p:spPr>
              <a:xfrm>
                <a:off x="735763" y="6334408"/>
                <a:ext cx="352543" cy="352408"/>
              </a:xfrm>
              <a:prstGeom prst="rect">
                <a:avLst/>
              </a:prstGeom>
            </p:spPr>
          </p:pic>
          <p:sp>
            <p:nvSpPr>
              <p:cNvPr id="15452" name="ZoneTexte 123">
                <a:extLst>
                  <a:ext uri="{FF2B5EF4-FFF2-40B4-BE49-F238E27FC236}">
                    <a16:creationId xmlns:a16="http://schemas.microsoft.com/office/drawing/2014/main" id="{8BAB5F39-9DA5-457C-A0D0-2FF7CB7F3AA1}"/>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956752B5-3C8C-4BDC-B053-076D6258C9C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448" name="Groupe 112">
              <a:extLst>
                <a:ext uri="{FF2B5EF4-FFF2-40B4-BE49-F238E27FC236}">
                  <a16:creationId xmlns:a16="http://schemas.microsoft.com/office/drawing/2014/main" id="{80DBA369-5799-4EED-A7D2-F936F376A0F4}"/>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017CF44D-75EA-499A-AFA8-6DD0783741F2}"/>
                  </a:ext>
                </a:extLst>
              </p:cNvPr>
              <p:cNvPicPr>
                <a:picLocks noChangeAspect="1"/>
              </p:cNvPicPr>
              <p:nvPr/>
            </p:nvPicPr>
            <p:blipFill>
              <a:blip r:embed="rId10"/>
              <a:srcRect/>
              <a:stretch/>
            </p:blipFill>
            <p:spPr>
              <a:xfrm>
                <a:off x="6008273" y="6342346"/>
                <a:ext cx="346191" cy="346058"/>
              </a:xfrm>
              <a:prstGeom prst="rect">
                <a:avLst/>
              </a:prstGeom>
            </p:spPr>
          </p:pic>
          <p:sp>
            <p:nvSpPr>
              <p:cNvPr id="15450" name="ZoneTexte 114">
                <a:extLst>
                  <a:ext uri="{FF2B5EF4-FFF2-40B4-BE49-F238E27FC236}">
                    <a16:creationId xmlns:a16="http://schemas.microsoft.com/office/drawing/2014/main" id="{338A988A-80CE-4B36-8DF5-A045BCDEBAA7}"/>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15400" name="Groupe 19">
            <a:extLst>
              <a:ext uri="{FF2B5EF4-FFF2-40B4-BE49-F238E27FC236}">
                <a16:creationId xmlns:a16="http://schemas.microsoft.com/office/drawing/2014/main" id="{4E3D8FDC-B76B-4E80-AE99-E772D1573BFA}"/>
              </a:ext>
            </a:extLst>
          </p:cNvPr>
          <p:cNvGrpSpPr>
            <a:grpSpLocks/>
          </p:cNvGrpSpPr>
          <p:nvPr/>
        </p:nvGrpSpPr>
        <p:grpSpPr bwMode="auto">
          <a:xfrm>
            <a:off x="1801813" y="1065213"/>
            <a:ext cx="3165475" cy="4510087"/>
            <a:chOff x="1801227" y="1065929"/>
            <a:chExt cx="3165546" cy="4510061"/>
          </a:xfrm>
        </p:grpSpPr>
        <p:sp>
          <p:nvSpPr>
            <p:cNvPr id="141" name="Rectangle : coins arrondis 140">
              <a:extLst>
                <a:ext uri="{FF2B5EF4-FFF2-40B4-BE49-F238E27FC236}">
                  <a16:creationId xmlns:a16="http://schemas.microsoft.com/office/drawing/2014/main" id="{D8FAEB93-84C4-4B56-ABF0-8C59320797B5}"/>
                </a:ext>
              </a:extLst>
            </p:cNvPr>
            <p:cNvSpPr/>
            <p:nvPr/>
          </p:nvSpPr>
          <p:spPr>
            <a:xfrm>
              <a:off x="1801227" y="2589920"/>
              <a:ext cx="3165546" cy="838195"/>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Réduire sa consommation</a:t>
              </a:r>
              <a:r>
                <a:rPr lang="fr-FR" sz="1100" spc="-5" dirty="0">
                  <a:solidFill>
                    <a:srgbClr val="F25858"/>
                  </a:solidFill>
                  <a:latin typeface="Arial" panose="020B0604020202020204" pitchFamily="34" charset="0"/>
                  <a:cs typeface="Arial" panose="020B0604020202020204" pitchFamily="34" charset="0"/>
                </a:rPr>
                <a:t> </a:t>
              </a:r>
              <a:r>
                <a:rPr lang="fr-FR" sz="1100" spc="-5" dirty="0">
                  <a:solidFill>
                    <a:srgbClr val="394348"/>
                  </a:solidFill>
                  <a:latin typeface="Arial" panose="020B0604020202020204" pitchFamily="34" charset="0"/>
                  <a:cs typeface="Arial" panose="020B0604020202020204" pitchFamily="34" charset="0"/>
                </a:rPr>
                <a:t>d’énergie et sa facture énergétique pour gagner en pouvoir d’achat.</a:t>
              </a:r>
            </a:p>
          </p:txBody>
        </p:sp>
        <p:sp>
          <p:nvSpPr>
            <p:cNvPr id="139" name="Rectangle : coins arrondis 138">
              <a:extLst>
                <a:ext uri="{FF2B5EF4-FFF2-40B4-BE49-F238E27FC236}">
                  <a16:creationId xmlns:a16="http://schemas.microsoft.com/office/drawing/2014/main" id="{CB2E1476-BAC8-4CEE-AC2D-A72863D72EF6}"/>
                </a:ext>
              </a:extLst>
            </p:cNvPr>
            <p:cNvSpPr/>
            <p:nvPr/>
          </p:nvSpPr>
          <p:spPr>
            <a:xfrm>
              <a:off x="1801227" y="5052118"/>
              <a:ext cx="3165546" cy="52387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Être en phase</a:t>
              </a:r>
              <a:r>
                <a:rPr lang="fr-FR" sz="1100" dirty="0">
                  <a:solidFill>
                    <a:srgbClr val="F2585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avec ses valeurs liées au développement durable.</a:t>
              </a:r>
            </a:p>
          </p:txBody>
        </p:sp>
        <p:sp>
          <p:nvSpPr>
            <p:cNvPr id="136" name="Rectangle : coins arrondis 135">
              <a:extLst>
                <a:ext uri="{FF2B5EF4-FFF2-40B4-BE49-F238E27FC236}">
                  <a16:creationId xmlns:a16="http://schemas.microsoft.com/office/drawing/2014/main" id="{4B9F7C72-FECB-4DD5-88B0-C5F943DF7F51}"/>
                </a:ext>
              </a:extLst>
            </p:cNvPr>
            <p:cNvSpPr/>
            <p:nvPr/>
          </p:nvSpPr>
          <p:spPr>
            <a:xfrm>
              <a:off x="1801227" y="3512252"/>
              <a:ext cx="3165546" cy="838195"/>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Mettre en conformité</a:t>
              </a:r>
              <a:r>
                <a:rPr lang="fr-FR" sz="1100" spc="-5" dirty="0">
                  <a:solidFill>
                    <a:srgbClr val="F25858"/>
                  </a:solidFill>
                  <a:latin typeface="Arial" panose="020B0604020202020204" pitchFamily="34" charset="0"/>
                  <a:cs typeface="Arial" panose="020B0604020202020204" pitchFamily="34" charset="0"/>
                </a:rPr>
                <a:t> </a:t>
              </a:r>
              <a:r>
                <a:rPr lang="fr-FR" sz="1100" spc="-5" dirty="0">
                  <a:solidFill>
                    <a:srgbClr val="394348"/>
                  </a:solidFill>
                  <a:latin typeface="Arial" panose="020B0604020202020204" pitchFamily="34" charset="0"/>
                  <a:cs typeface="Arial" panose="020B0604020202020204" pitchFamily="34" charset="0"/>
                </a:rPr>
                <a:t>son bien en vue d’une location ou d’une vente par rapport aux obligations réglementaires.</a:t>
              </a:r>
            </a:p>
          </p:txBody>
        </p:sp>
        <p:sp>
          <p:nvSpPr>
            <p:cNvPr id="137" name="Rectangle : coins arrondis 136">
              <a:extLst>
                <a:ext uri="{FF2B5EF4-FFF2-40B4-BE49-F238E27FC236}">
                  <a16:creationId xmlns:a16="http://schemas.microsoft.com/office/drawing/2014/main" id="{7E3F8E7B-87F9-45A3-A1E4-7C8C0937C015}"/>
                </a:ext>
              </a:extLst>
            </p:cNvPr>
            <p:cNvSpPr/>
            <p:nvPr/>
          </p:nvSpPr>
          <p:spPr>
            <a:xfrm>
              <a:off x="1801227" y="4440935"/>
              <a:ext cx="3165546" cy="52228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Augmenter la valeur marchande</a:t>
              </a:r>
              <a:r>
                <a:rPr lang="fr-FR" sz="1100" dirty="0">
                  <a:solidFill>
                    <a:srgbClr val="F2585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de son bien ainsi que sa pérennité.</a:t>
              </a:r>
            </a:p>
          </p:txBody>
        </p:sp>
        <p:sp>
          <p:nvSpPr>
            <p:cNvPr id="134" name="Rectangle : coins arrondis 133">
              <a:extLst>
                <a:ext uri="{FF2B5EF4-FFF2-40B4-BE49-F238E27FC236}">
                  <a16:creationId xmlns:a16="http://schemas.microsoft.com/office/drawing/2014/main" id="{F34E8A50-24B5-426B-BF3B-C0DFA1ACAD0D}"/>
                </a:ext>
              </a:extLst>
            </p:cNvPr>
            <p:cNvSpPr/>
            <p:nvPr/>
          </p:nvSpPr>
          <p:spPr>
            <a:xfrm>
              <a:off x="1801227" y="1970799"/>
              <a:ext cx="3165546" cy="52863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Améliorer le confort </a:t>
              </a:r>
              <a:r>
                <a:rPr lang="fr-FR" sz="1100" dirty="0">
                  <a:solidFill>
                    <a:srgbClr val="394348"/>
                  </a:solidFill>
                  <a:latin typeface="Arial" panose="020B0604020202020204" pitchFamily="34" charset="0"/>
                  <a:cs typeface="Arial" panose="020B0604020202020204" pitchFamily="34" charset="0"/>
                </a:rPr>
                <a:t>de son habitat.</a:t>
              </a:r>
              <a:endParaRPr lang="fr-FR" b="1" dirty="0">
                <a:solidFill>
                  <a:srgbClr val="394348"/>
                </a:solidFill>
                <a:latin typeface="Arial" panose="020B0604020202020204" pitchFamily="34" charset="0"/>
                <a:cs typeface="Arial" panose="020B0604020202020204" pitchFamily="34" charset="0"/>
              </a:endParaRPr>
            </a:p>
          </p:txBody>
        </p:sp>
        <p:grpSp>
          <p:nvGrpSpPr>
            <p:cNvPr id="15442" name="Groupe 1">
              <a:extLst>
                <a:ext uri="{FF2B5EF4-FFF2-40B4-BE49-F238E27FC236}">
                  <a16:creationId xmlns:a16="http://schemas.microsoft.com/office/drawing/2014/main" id="{86629B46-F706-42F2-BE36-2E79C277C357}"/>
                </a:ext>
              </a:extLst>
            </p:cNvPr>
            <p:cNvGrpSpPr>
              <a:grpSpLocks/>
            </p:cNvGrpSpPr>
            <p:nvPr/>
          </p:nvGrpSpPr>
          <p:grpSpPr bwMode="auto">
            <a:xfrm>
              <a:off x="1801227" y="1065929"/>
              <a:ext cx="3165546" cy="820077"/>
              <a:chOff x="1801227" y="1065929"/>
              <a:chExt cx="3165546" cy="820077"/>
            </a:xfrm>
          </p:grpSpPr>
          <p:sp>
            <p:nvSpPr>
              <p:cNvPr id="131" name="Rectangle : coins arrondis 130">
                <a:extLst>
                  <a:ext uri="{FF2B5EF4-FFF2-40B4-BE49-F238E27FC236}">
                    <a16:creationId xmlns:a16="http://schemas.microsoft.com/office/drawing/2014/main" id="{9E7DF325-5A20-48D4-A57E-AC52E274297B}"/>
                  </a:ext>
                </a:extLst>
              </p:cNvPr>
              <p:cNvSpPr/>
              <p:nvPr/>
            </p:nvSpPr>
            <p:spPr>
              <a:xfrm>
                <a:off x="1801227" y="1065929"/>
                <a:ext cx="3165546" cy="820732"/>
              </a:xfrm>
              <a:prstGeom prst="roundRect">
                <a:avLst>
                  <a:gd name="adj" fmla="val 0"/>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15444" name="ZoneTexte 103">
                <a:extLst>
                  <a:ext uri="{FF2B5EF4-FFF2-40B4-BE49-F238E27FC236}">
                    <a16:creationId xmlns:a16="http://schemas.microsoft.com/office/drawing/2014/main" id="{FF5087B9-C748-4998-87E7-70CF0DA114A2}"/>
                  </a:ext>
                </a:extLst>
              </p:cNvPr>
              <p:cNvSpPr txBox="1">
                <a:spLocks noChangeArrowheads="1"/>
              </p:cNvSpPr>
              <p:nvPr/>
            </p:nvSpPr>
            <p:spPr bwMode="auto">
              <a:xfrm>
                <a:off x="2454571" y="1288222"/>
                <a:ext cx="248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Mon client souhaite…</a:t>
                </a:r>
              </a:p>
            </p:txBody>
          </p:sp>
          <p:pic>
            <p:nvPicPr>
              <p:cNvPr id="103" name="Graphique 102">
                <a:extLst>
                  <a:ext uri="{FF2B5EF4-FFF2-40B4-BE49-F238E27FC236}">
                    <a16:creationId xmlns:a16="http://schemas.microsoft.com/office/drawing/2014/main" id="{B6953040-6D5B-4E48-8526-C4AA152AB8DE}"/>
                  </a:ext>
                </a:extLst>
              </p:cNvPr>
              <p:cNvPicPr>
                <a:picLocks noChangeAspect="1"/>
              </p:cNvPicPr>
              <p:nvPr/>
            </p:nvPicPr>
            <p:blipFill>
              <a:blip r:embed="rId11"/>
              <a:stretch>
                <a:fillRect/>
              </a:stretch>
            </p:blipFill>
            <p:spPr>
              <a:xfrm>
                <a:off x="1844090" y="1092916"/>
                <a:ext cx="776305" cy="776283"/>
              </a:xfrm>
              <a:prstGeom prst="rect">
                <a:avLst/>
              </a:prstGeom>
            </p:spPr>
          </p:pic>
        </p:grpSp>
      </p:grpSp>
      <p:grpSp>
        <p:nvGrpSpPr>
          <p:cNvPr id="15401" name="Groupe 24">
            <a:extLst>
              <a:ext uri="{FF2B5EF4-FFF2-40B4-BE49-F238E27FC236}">
                <a16:creationId xmlns:a16="http://schemas.microsoft.com/office/drawing/2014/main" id="{8345A6B7-3409-4CEA-A5C5-7BC507582422}"/>
              </a:ext>
            </a:extLst>
          </p:cNvPr>
          <p:cNvGrpSpPr>
            <a:grpSpLocks/>
          </p:cNvGrpSpPr>
          <p:nvPr/>
        </p:nvGrpSpPr>
        <p:grpSpPr bwMode="auto">
          <a:xfrm>
            <a:off x="8643938" y="1046163"/>
            <a:ext cx="3165475" cy="4529137"/>
            <a:chOff x="8643736" y="1045775"/>
            <a:chExt cx="3165546" cy="4530216"/>
          </a:xfrm>
        </p:grpSpPr>
        <p:sp>
          <p:nvSpPr>
            <p:cNvPr id="149" name="Rectangle : coins arrondis 148">
              <a:extLst>
                <a:ext uri="{FF2B5EF4-FFF2-40B4-BE49-F238E27FC236}">
                  <a16:creationId xmlns:a16="http://schemas.microsoft.com/office/drawing/2014/main" id="{5B7688BB-01F2-4C5D-97D5-2A44A9CB1AB2}"/>
                </a:ext>
              </a:extLst>
            </p:cNvPr>
            <p:cNvSpPr/>
            <p:nvPr/>
          </p:nvSpPr>
          <p:spPr>
            <a:xfrm>
              <a:off x="8643736" y="1976272"/>
              <a:ext cx="3165546" cy="174984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Mon client </a:t>
              </a:r>
              <a:r>
                <a:rPr lang="fr-FR" sz="1100" b="1" spc="-5" dirty="0" err="1">
                  <a:solidFill>
                    <a:srgbClr val="F25858"/>
                  </a:solidFill>
                  <a:latin typeface="Arial" panose="020B0604020202020204" pitchFamily="34" charset="0"/>
                  <a:cs typeface="Arial" panose="020B0604020202020204" pitchFamily="34" charset="0"/>
                </a:rPr>
                <a:t>aura-t-il</a:t>
              </a:r>
              <a:r>
                <a:rPr lang="fr-FR" sz="1100" b="1" spc="-5" dirty="0">
                  <a:solidFill>
                    <a:srgbClr val="F25858"/>
                  </a:solidFill>
                  <a:latin typeface="Arial" panose="020B0604020202020204" pitchFamily="34" charset="0"/>
                  <a:cs typeface="Arial" panose="020B0604020202020204" pitchFamily="34" charset="0"/>
                </a:rPr>
                <a:t> besoin </a:t>
              </a:r>
              <a:r>
                <a:rPr lang="fr-FR" sz="1100" spc="-5" dirty="0">
                  <a:solidFill>
                    <a:srgbClr val="394348"/>
                  </a:solidFill>
                  <a:latin typeface="Arial" panose="020B0604020202020204" pitchFamily="34" charset="0"/>
                  <a:cs typeface="Arial" panose="020B0604020202020204" pitchFamily="34" charset="0"/>
                </a:rPr>
                <a:t>d’un</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financement pour effectuer des travaux</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de rénovation dans son logement ou </a:t>
              </a:r>
              <a:r>
                <a:rPr lang="fr-FR" sz="1100" spc="-5" dirty="0" err="1">
                  <a:solidFill>
                    <a:srgbClr val="394348"/>
                  </a:solidFill>
                  <a:latin typeface="Arial" panose="020B0604020202020204" pitchFamily="34" charset="0"/>
                  <a:cs typeface="Arial" panose="020B0604020202020204" pitchFamily="34" charset="0"/>
                </a:rPr>
                <a:t>aura-t-il</a:t>
              </a:r>
              <a:r>
                <a:rPr lang="fr-FR" sz="1100" spc="-5" dirty="0">
                  <a:solidFill>
                    <a:srgbClr val="394348"/>
                  </a:solidFill>
                  <a:latin typeface="Arial" panose="020B0604020202020204" pitchFamily="34" charset="0"/>
                  <a:cs typeface="Arial" panose="020B0604020202020204" pitchFamily="34" charset="0"/>
                </a:rPr>
                <a:t> recours à son épargne ?</a:t>
              </a:r>
              <a:endParaRPr lang="fr-FR" sz="1100" dirty="0">
                <a:solidFill>
                  <a:srgbClr val="394348"/>
                </a:solidFill>
                <a:latin typeface="Arial" panose="020B0604020202020204" pitchFamily="34" charset="0"/>
                <a:cs typeface="Arial" panose="020B0604020202020204" pitchFamily="34" charset="0"/>
              </a:endParaRPr>
            </a:p>
          </p:txBody>
        </p:sp>
        <p:sp>
          <p:nvSpPr>
            <p:cNvPr id="150" name="Rectangle : coins arrondis 149">
              <a:extLst>
                <a:ext uri="{FF2B5EF4-FFF2-40B4-BE49-F238E27FC236}">
                  <a16:creationId xmlns:a16="http://schemas.microsoft.com/office/drawing/2014/main" id="{69C59B0D-9CE5-4683-A6D7-265B7F66F06B}"/>
                </a:ext>
              </a:extLst>
            </p:cNvPr>
            <p:cNvSpPr/>
            <p:nvPr/>
          </p:nvSpPr>
          <p:spPr>
            <a:xfrm>
              <a:off x="8643736" y="3813446"/>
              <a:ext cx="3165546" cy="1762545"/>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Mon client </a:t>
              </a:r>
              <a:r>
                <a:rPr lang="fr-FR" sz="1100" b="1" spc="-5" dirty="0" err="1">
                  <a:solidFill>
                    <a:srgbClr val="F25858"/>
                  </a:solidFill>
                  <a:latin typeface="Arial" panose="020B0604020202020204" pitchFamily="34" charset="0"/>
                  <a:cs typeface="Arial" panose="020B0604020202020204" pitchFamily="34" charset="0"/>
                </a:rPr>
                <a:t>a-t-il</a:t>
              </a:r>
              <a:r>
                <a:rPr lang="fr-FR" sz="1100" b="1" spc="-5" dirty="0">
                  <a:solidFill>
                    <a:srgbClr val="F25858"/>
                  </a:solidFill>
                  <a:latin typeface="Arial" panose="020B0604020202020204" pitchFamily="34" charset="0"/>
                  <a:cs typeface="Arial" panose="020B0604020202020204" pitchFamily="34" charset="0"/>
                </a:rPr>
                <a:t> déjà</a:t>
              </a:r>
              <a:r>
                <a:rPr lang="fr-FR" sz="1100" spc="-5" dirty="0">
                  <a:solidFill>
                    <a:srgbClr val="F25858"/>
                  </a:solidFill>
                  <a:latin typeface="Arial" panose="020B0604020202020204" pitchFamily="34" charset="0"/>
                  <a:cs typeface="Arial" panose="020B0604020202020204" pitchFamily="34" charset="0"/>
                </a:rPr>
                <a:t> </a:t>
              </a:r>
              <a:r>
                <a:rPr lang="fr-FR" sz="1100" spc="-5" dirty="0">
                  <a:solidFill>
                    <a:srgbClr val="394348"/>
                  </a:solidFill>
                  <a:latin typeface="Arial" panose="020B0604020202020204" pitchFamily="34" charset="0"/>
                  <a:cs typeface="Arial" panose="020B0604020202020204" pitchFamily="34" charset="0"/>
                </a:rPr>
                <a:t>connaissance des obligations réglementaires et des aides </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dont il peut bénéficier pour la rénovation</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de son logement ?</a:t>
              </a:r>
              <a:endParaRPr lang="fr-FR" sz="1100" b="1" dirty="0">
                <a:solidFill>
                  <a:srgbClr val="394348"/>
                </a:solidFill>
                <a:latin typeface="Arial" panose="020B0604020202020204" pitchFamily="34" charset="0"/>
                <a:cs typeface="Arial" panose="020B0604020202020204" pitchFamily="34" charset="0"/>
              </a:endParaRPr>
            </a:p>
          </p:txBody>
        </p:sp>
        <p:grpSp>
          <p:nvGrpSpPr>
            <p:cNvPr id="15433" name="Groupe 8">
              <a:extLst>
                <a:ext uri="{FF2B5EF4-FFF2-40B4-BE49-F238E27FC236}">
                  <a16:creationId xmlns:a16="http://schemas.microsoft.com/office/drawing/2014/main" id="{2F6FA870-D0A5-4ACF-8210-6BD0E990466B}"/>
                </a:ext>
              </a:extLst>
            </p:cNvPr>
            <p:cNvGrpSpPr>
              <a:grpSpLocks/>
            </p:cNvGrpSpPr>
            <p:nvPr/>
          </p:nvGrpSpPr>
          <p:grpSpPr bwMode="auto">
            <a:xfrm>
              <a:off x="8643736" y="1045775"/>
              <a:ext cx="3165546" cy="857250"/>
              <a:chOff x="8643736" y="1045775"/>
              <a:chExt cx="3165546" cy="857250"/>
            </a:xfrm>
          </p:grpSpPr>
          <p:sp>
            <p:nvSpPr>
              <p:cNvPr id="148" name="Rectangle : coins arrondis 147">
                <a:extLst>
                  <a:ext uri="{FF2B5EF4-FFF2-40B4-BE49-F238E27FC236}">
                    <a16:creationId xmlns:a16="http://schemas.microsoft.com/office/drawing/2014/main" id="{43F4035B-E337-4A59-B8A0-2372D9AC98B5}"/>
                  </a:ext>
                </a:extLst>
              </p:cNvPr>
              <p:cNvSpPr/>
              <p:nvPr/>
            </p:nvSpPr>
            <p:spPr>
              <a:xfrm>
                <a:off x="8643736" y="1066417"/>
                <a:ext cx="3165546" cy="819345"/>
              </a:xfrm>
              <a:prstGeom prst="roundRect">
                <a:avLst>
                  <a:gd name="adj" fmla="val 0"/>
                </a:avLst>
              </a:prstGeom>
              <a:solidFill>
                <a:srgbClr val="F2585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15435" name="ZoneTexte 105">
                <a:extLst>
                  <a:ext uri="{FF2B5EF4-FFF2-40B4-BE49-F238E27FC236}">
                    <a16:creationId xmlns:a16="http://schemas.microsoft.com/office/drawing/2014/main" id="{A1E613AE-FE61-4443-A438-DE3EA1347D1B}"/>
                  </a:ext>
                </a:extLst>
              </p:cNvPr>
              <p:cNvSpPr txBox="1">
                <a:spLocks noChangeArrowheads="1"/>
              </p:cNvSpPr>
              <p:nvPr/>
            </p:nvSpPr>
            <p:spPr bwMode="auto">
              <a:xfrm>
                <a:off x="9646905" y="1183580"/>
                <a:ext cx="19848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chemeClr val="bg1"/>
                    </a:solidFill>
                    <a:latin typeface="Arial" panose="020B0604020202020204" pitchFamily="34" charset="0"/>
                    <a:cs typeface="Arial" panose="020B0604020202020204" pitchFamily="34" charset="0"/>
                  </a:rPr>
                  <a:t>… J’identifie les prochaines étapes</a:t>
                </a:r>
              </a:p>
            </p:txBody>
          </p:sp>
          <p:pic>
            <p:nvPicPr>
              <p:cNvPr id="122" name="Graphique 121">
                <a:extLst>
                  <a:ext uri="{FF2B5EF4-FFF2-40B4-BE49-F238E27FC236}">
                    <a16:creationId xmlns:a16="http://schemas.microsoft.com/office/drawing/2014/main" id="{190BA194-A789-4191-93CA-E5EFCBF51244}"/>
                  </a:ext>
                </a:extLst>
              </p:cNvPr>
              <p:cNvPicPr>
                <a:picLocks noChangeAspect="1"/>
              </p:cNvPicPr>
              <p:nvPr/>
            </p:nvPicPr>
            <p:blipFill>
              <a:blip r:embed="rId12"/>
              <a:srcRect/>
              <a:stretch/>
            </p:blipFill>
            <p:spPr>
              <a:xfrm>
                <a:off x="8753275" y="1045775"/>
                <a:ext cx="857269" cy="857454"/>
              </a:xfrm>
              <a:prstGeom prst="rect">
                <a:avLst/>
              </a:prstGeom>
            </p:spPr>
          </p:pic>
        </p:grpSp>
      </p:grpSp>
      <p:grpSp>
        <p:nvGrpSpPr>
          <p:cNvPr id="15402" name="Groupe 20">
            <a:extLst>
              <a:ext uri="{FF2B5EF4-FFF2-40B4-BE49-F238E27FC236}">
                <a16:creationId xmlns:a16="http://schemas.microsoft.com/office/drawing/2014/main" id="{E02621DB-8302-450A-9E62-A2991B1FF800}"/>
              </a:ext>
            </a:extLst>
          </p:cNvPr>
          <p:cNvGrpSpPr>
            <a:grpSpLocks/>
          </p:cNvGrpSpPr>
          <p:nvPr/>
        </p:nvGrpSpPr>
        <p:grpSpPr bwMode="auto">
          <a:xfrm>
            <a:off x="5222875" y="1065213"/>
            <a:ext cx="3325813" cy="4511675"/>
            <a:chOff x="5222482" y="1065929"/>
            <a:chExt cx="3326503" cy="4510548"/>
          </a:xfrm>
        </p:grpSpPr>
        <p:sp>
          <p:nvSpPr>
            <p:cNvPr id="147" name="Rectangle : coins arrondis 146">
              <a:extLst>
                <a:ext uri="{FF2B5EF4-FFF2-40B4-BE49-F238E27FC236}">
                  <a16:creationId xmlns:a16="http://schemas.microsoft.com/office/drawing/2014/main" id="{F24B17D5-6F3F-43AF-985B-0CC7A1E20A6A}"/>
                </a:ext>
              </a:extLst>
            </p:cNvPr>
            <p:cNvSpPr/>
            <p:nvPr/>
          </p:nvSpPr>
          <p:spPr>
            <a:xfrm>
              <a:off x="5222482" y="4309968"/>
              <a:ext cx="3166132" cy="1266509"/>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La réglementation </a:t>
              </a:r>
              <a:r>
                <a:rPr lang="fr-FR" sz="1100" spc="-5" dirty="0">
                  <a:solidFill>
                    <a:srgbClr val="394348"/>
                  </a:solidFill>
                  <a:latin typeface="Arial" panose="020B0604020202020204" pitchFamily="34" charset="0"/>
                  <a:cs typeface="Arial" panose="020B0604020202020204" pitchFamily="34" charset="0"/>
                </a:rPr>
                <a:t>devenant de plus</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en plus contraignante, le bien perdra</a:t>
              </a:r>
              <a:br>
                <a:rPr lang="fr-FR" sz="1100" spc="-5" dirty="0">
                  <a:solidFill>
                    <a:srgbClr val="394348"/>
                  </a:solidFill>
                  <a:latin typeface="Arial" panose="020B0604020202020204" pitchFamily="34" charset="0"/>
                  <a:cs typeface="Arial" panose="020B0604020202020204" pitchFamily="34" charset="0"/>
                </a:rPr>
              </a:br>
              <a:r>
                <a:rPr lang="fr-FR" sz="1100" spc="-5" dirty="0">
                  <a:solidFill>
                    <a:srgbClr val="394348"/>
                  </a:solidFill>
                  <a:latin typeface="Arial" panose="020B0604020202020204" pitchFamily="34" charset="0"/>
                  <a:cs typeface="Arial" panose="020B0604020202020204" pitchFamily="34" charset="0"/>
                </a:rPr>
                <a:t>de sa valeur si des travaux ne sont pas effectués.</a:t>
              </a:r>
              <a:endParaRPr lang="fr-FR" sz="900" dirty="0">
                <a:solidFill>
                  <a:srgbClr val="394348"/>
                </a:solidFill>
                <a:latin typeface="Arial" panose="020B0604020202020204" pitchFamily="34" charset="0"/>
                <a:cs typeface="Arial" panose="020B0604020202020204" pitchFamily="34" charset="0"/>
              </a:endParaRPr>
            </a:p>
          </p:txBody>
        </p:sp>
        <p:sp>
          <p:nvSpPr>
            <p:cNvPr id="146" name="Rectangle : coins arrondis 145">
              <a:extLst>
                <a:ext uri="{FF2B5EF4-FFF2-40B4-BE49-F238E27FC236}">
                  <a16:creationId xmlns:a16="http://schemas.microsoft.com/office/drawing/2014/main" id="{12575441-B97B-48C5-9596-6679550270B8}"/>
                </a:ext>
              </a:extLst>
            </p:cNvPr>
            <p:cNvSpPr/>
            <p:nvPr/>
          </p:nvSpPr>
          <p:spPr>
            <a:xfrm>
              <a:off x="5222482" y="3518003"/>
              <a:ext cx="3166132" cy="703087"/>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sym typeface="Wingdings" panose="05000000000000000000" pitchFamily="2" charset="2"/>
                </a:rPr>
                <a:t>Je vérifie et saisis</a:t>
              </a:r>
              <a:r>
                <a:rPr lang="fr-FR" sz="1100" spc="-5" dirty="0">
                  <a:solidFill>
                    <a:srgbClr val="F25858"/>
                  </a:solidFill>
                  <a:latin typeface="Arial" panose="020B0604020202020204" pitchFamily="34" charset="0"/>
                  <a:cs typeface="Arial" panose="020B0604020202020204" pitchFamily="34" charset="0"/>
                  <a:sym typeface="Wingdings" panose="05000000000000000000" pitchFamily="2" charset="2"/>
                </a:rPr>
                <a:t> </a:t>
              </a:r>
              <a:r>
                <a:rPr lang="fr-FR" sz="1100" spc="-5" dirty="0">
                  <a:solidFill>
                    <a:srgbClr val="394348"/>
                  </a:solidFill>
                  <a:latin typeface="Arial" panose="020B0604020202020204" pitchFamily="34" charset="0"/>
                  <a:cs typeface="Arial" panose="020B0604020202020204" pitchFamily="34" charset="0"/>
                  <a:sym typeface="Wingdings" panose="05000000000000000000" pitchFamily="2" charset="2"/>
                </a:rPr>
                <a:t>le DPE de son logement et la date associée.</a:t>
              </a:r>
              <a:endParaRPr lang="fr-FR" sz="1100" spc="-5" dirty="0">
                <a:solidFill>
                  <a:srgbClr val="394348"/>
                </a:solidFill>
                <a:latin typeface="Arial" panose="020B0604020202020204" pitchFamily="34" charset="0"/>
                <a:cs typeface="Arial" panose="020B0604020202020204" pitchFamily="34" charset="0"/>
              </a:endParaRPr>
            </a:p>
          </p:txBody>
        </p:sp>
        <p:sp>
          <p:nvSpPr>
            <p:cNvPr id="145" name="Rectangle : coins arrondis 144">
              <a:extLst>
                <a:ext uri="{FF2B5EF4-FFF2-40B4-BE49-F238E27FC236}">
                  <a16:creationId xmlns:a16="http://schemas.microsoft.com/office/drawing/2014/main" id="{FE839E0F-3DBC-429B-8C31-69CF3F167BEA}"/>
                </a:ext>
              </a:extLst>
            </p:cNvPr>
            <p:cNvSpPr/>
            <p:nvPr/>
          </p:nvSpPr>
          <p:spPr>
            <a:xfrm>
              <a:off x="5222482" y="2589548"/>
              <a:ext cx="3166132" cy="837991"/>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Plus les murs sont isolés et meilleur est le confort du logement : </a:t>
              </a:r>
              <a:r>
                <a:rPr lang="fr-FR" sz="1100" spc="-5" dirty="0">
                  <a:solidFill>
                    <a:srgbClr val="394348"/>
                  </a:solidFill>
                  <a:latin typeface="Arial" panose="020B0604020202020204" pitchFamily="34" charset="0"/>
                  <a:cs typeface="Arial" panose="020B0604020202020204" pitchFamily="34" charset="0"/>
                </a:rPr>
                <a:t>ils se refroidissent ou se réchauffent moins vite.</a:t>
              </a:r>
            </a:p>
          </p:txBody>
        </p:sp>
        <p:sp>
          <p:nvSpPr>
            <p:cNvPr id="144" name="Rectangle : coins arrondis 143">
              <a:extLst>
                <a:ext uri="{FF2B5EF4-FFF2-40B4-BE49-F238E27FC236}">
                  <a16:creationId xmlns:a16="http://schemas.microsoft.com/office/drawing/2014/main" id="{E287FBCE-D4C6-4407-9825-5A6C9511350F}"/>
                </a:ext>
              </a:extLst>
            </p:cNvPr>
            <p:cNvSpPr/>
            <p:nvPr/>
          </p:nvSpPr>
          <p:spPr>
            <a:xfrm>
              <a:off x="5222482" y="1970578"/>
              <a:ext cx="3166132" cy="526918"/>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spc="-5" dirty="0">
                  <a:solidFill>
                    <a:srgbClr val="F25858"/>
                  </a:solidFill>
                  <a:latin typeface="Arial" panose="020B0604020202020204" pitchFamily="34" charset="0"/>
                  <a:cs typeface="Arial" panose="020B0604020202020204" pitchFamily="34" charset="0"/>
                </a:rPr>
                <a:t>25 à 30%* de la chaleur</a:t>
              </a:r>
              <a:r>
                <a:rPr lang="fr-FR" sz="1100" spc="-5" dirty="0">
                  <a:solidFill>
                    <a:srgbClr val="F25858"/>
                  </a:solidFill>
                  <a:latin typeface="Arial" panose="020B0604020202020204" pitchFamily="34" charset="0"/>
                  <a:cs typeface="Arial" panose="020B0604020202020204" pitchFamily="34" charset="0"/>
                </a:rPr>
                <a:t> </a:t>
              </a:r>
              <a:r>
                <a:rPr lang="fr-FR" sz="1100" spc="-5" dirty="0">
                  <a:solidFill>
                    <a:srgbClr val="394348"/>
                  </a:solidFill>
                  <a:latin typeface="Arial" panose="020B0604020202020204" pitchFamily="34" charset="0"/>
                  <a:cs typeface="Arial" panose="020B0604020202020204" pitchFamily="34" charset="0"/>
                </a:rPr>
                <a:t>s’échappe par le toit et 10 à 15%* par les fenêtres.</a:t>
              </a:r>
              <a:endParaRPr lang="fr-FR" sz="1100" dirty="0">
                <a:solidFill>
                  <a:srgbClr val="394348"/>
                </a:solidFill>
                <a:latin typeface="Arial" panose="020B0604020202020204" pitchFamily="34" charset="0"/>
                <a:cs typeface="Arial" panose="020B0604020202020204" pitchFamily="34" charset="0"/>
              </a:endParaRPr>
            </a:p>
          </p:txBody>
        </p:sp>
        <p:grpSp>
          <p:nvGrpSpPr>
            <p:cNvPr id="15426" name="Groupe 6">
              <a:extLst>
                <a:ext uri="{FF2B5EF4-FFF2-40B4-BE49-F238E27FC236}">
                  <a16:creationId xmlns:a16="http://schemas.microsoft.com/office/drawing/2014/main" id="{B1CC5E89-6BD9-46B9-AE88-A2639EAF22B9}"/>
                </a:ext>
              </a:extLst>
            </p:cNvPr>
            <p:cNvGrpSpPr>
              <a:grpSpLocks/>
            </p:cNvGrpSpPr>
            <p:nvPr/>
          </p:nvGrpSpPr>
          <p:grpSpPr bwMode="auto">
            <a:xfrm>
              <a:off x="5222482" y="1065929"/>
              <a:ext cx="3165546" cy="820077"/>
              <a:chOff x="5222482" y="1065929"/>
              <a:chExt cx="3165546" cy="820077"/>
            </a:xfrm>
          </p:grpSpPr>
          <p:sp>
            <p:nvSpPr>
              <p:cNvPr id="142" name="Rectangle : coins arrondis 141">
                <a:extLst>
                  <a:ext uri="{FF2B5EF4-FFF2-40B4-BE49-F238E27FC236}">
                    <a16:creationId xmlns:a16="http://schemas.microsoft.com/office/drawing/2014/main" id="{A1ED71D7-4523-47A9-9CBB-2EA73A886310}"/>
                  </a:ext>
                </a:extLst>
              </p:cNvPr>
              <p:cNvSpPr/>
              <p:nvPr/>
            </p:nvSpPr>
            <p:spPr>
              <a:xfrm>
                <a:off x="5222482" y="1065929"/>
                <a:ext cx="3166132" cy="820532"/>
              </a:xfrm>
              <a:prstGeom prst="roundRect">
                <a:avLst>
                  <a:gd name="adj" fmla="val 0"/>
                </a:avLst>
              </a:prstGeom>
              <a:solidFill>
                <a:srgbClr val="F2585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15430" name="ZoneTexte 104">
                <a:extLst>
                  <a:ext uri="{FF2B5EF4-FFF2-40B4-BE49-F238E27FC236}">
                    <a16:creationId xmlns:a16="http://schemas.microsoft.com/office/drawing/2014/main" id="{7CF627AC-BF90-4CED-989E-8DDFAB8DA563}"/>
                  </a:ext>
                </a:extLst>
              </p:cNvPr>
              <p:cNvSpPr txBox="1">
                <a:spLocks noChangeArrowheads="1"/>
              </p:cNvSpPr>
              <p:nvPr/>
            </p:nvSpPr>
            <p:spPr bwMode="auto">
              <a:xfrm>
                <a:off x="6185392" y="1286065"/>
                <a:ext cx="1952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 J’argumente</a:t>
                </a:r>
              </a:p>
            </p:txBody>
          </p:sp>
        </p:grpSp>
        <p:pic>
          <p:nvPicPr>
            <p:cNvPr id="121" name="Graphique 120">
              <a:extLst>
                <a:ext uri="{FF2B5EF4-FFF2-40B4-BE49-F238E27FC236}">
                  <a16:creationId xmlns:a16="http://schemas.microsoft.com/office/drawing/2014/main" id="{707384BB-4E83-4E56-8418-0C8F02C884AD}"/>
                </a:ext>
              </a:extLst>
            </p:cNvPr>
            <p:cNvPicPr>
              <a:picLocks noChangeAspect="1"/>
            </p:cNvPicPr>
            <p:nvPr/>
          </p:nvPicPr>
          <p:blipFill>
            <a:blip r:embed="rId13"/>
            <a:srcRect/>
            <a:stretch/>
          </p:blipFill>
          <p:spPr>
            <a:xfrm>
              <a:off x="5408259" y="1070690"/>
              <a:ext cx="857428" cy="857036"/>
            </a:xfrm>
            <a:prstGeom prst="rect">
              <a:avLst/>
            </a:prstGeom>
          </p:spPr>
        </p:pic>
        <p:pic>
          <p:nvPicPr>
            <p:cNvPr id="152" name="Graphique 151">
              <a:hlinkClick r:id="rId14" action="ppaction://hlinksldjump"/>
              <a:extLst>
                <a:ext uri="{FF2B5EF4-FFF2-40B4-BE49-F238E27FC236}">
                  <a16:creationId xmlns:a16="http://schemas.microsoft.com/office/drawing/2014/main" id="{A8F35687-BBA1-40E6-9E8F-DEA05CC8A06E}"/>
                </a:ext>
              </a:extLst>
            </p:cNvPr>
            <p:cNvPicPr>
              <a:picLocks noChangeAspect="1"/>
            </p:cNvPicPr>
            <p:nvPr/>
          </p:nvPicPr>
          <p:blipFill>
            <a:blip r:embed="rId15"/>
            <a:srcRect/>
            <a:stretch/>
          </p:blipFill>
          <p:spPr>
            <a:xfrm>
              <a:off x="8244122" y="4790860"/>
              <a:ext cx="304863" cy="306311"/>
            </a:xfrm>
            <a:prstGeom prst="rect">
              <a:avLst/>
            </a:prstGeom>
          </p:spPr>
        </p:pic>
      </p:grpSp>
      <p:grpSp>
        <p:nvGrpSpPr>
          <p:cNvPr id="15403" name="Groupe 21">
            <a:extLst>
              <a:ext uri="{FF2B5EF4-FFF2-40B4-BE49-F238E27FC236}">
                <a16:creationId xmlns:a16="http://schemas.microsoft.com/office/drawing/2014/main" id="{5C2B2334-D54F-4974-9338-3FAA123FAEAD}"/>
              </a:ext>
            </a:extLst>
          </p:cNvPr>
          <p:cNvGrpSpPr>
            <a:grpSpLocks/>
          </p:cNvGrpSpPr>
          <p:nvPr/>
        </p:nvGrpSpPr>
        <p:grpSpPr bwMode="auto">
          <a:xfrm>
            <a:off x="88900" y="2282825"/>
            <a:ext cx="1330325" cy="2905125"/>
            <a:chOff x="89064" y="2282956"/>
            <a:chExt cx="1329438" cy="2905430"/>
          </a:xfrm>
        </p:grpSpPr>
        <p:sp>
          <p:nvSpPr>
            <p:cNvPr id="118" name="Rectangle 117">
              <a:hlinkClick r:id="rId16" action="ppaction://hlinksldjump"/>
              <a:extLst>
                <a:ext uri="{FF2B5EF4-FFF2-40B4-BE49-F238E27FC236}">
                  <a16:creationId xmlns:a16="http://schemas.microsoft.com/office/drawing/2014/main" id="{8638F56D-1A48-4A53-BADC-6F439B94D4AF}"/>
                </a:ext>
              </a:extLst>
            </p:cNvPr>
            <p:cNvSpPr/>
            <p:nvPr/>
          </p:nvSpPr>
          <p:spPr>
            <a:xfrm>
              <a:off x="89064" y="2282956"/>
              <a:ext cx="1329438" cy="338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17" action="ppaction://hlinksldjump"/>
              <a:extLst>
                <a:ext uri="{FF2B5EF4-FFF2-40B4-BE49-F238E27FC236}">
                  <a16:creationId xmlns:a16="http://schemas.microsoft.com/office/drawing/2014/main" id="{16766927-144A-415C-85EA-987C085D058A}"/>
                </a:ext>
              </a:extLst>
            </p:cNvPr>
            <p:cNvSpPr/>
            <p:nvPr/>
          </p:nvSpPr>
          <p:spPr>
            <a:xfrm>
              <a:off x="89064" y="2668760"/>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18" action="ppaction://hlinksldjump"/>
              <a:extLst>
                <a:ext uri="{FF2B5EF4-FFF2-40B4-BE49-F238E27FC236}">
                  <a16:creationId xmlns:a16="http://schemas.microsoft.com/office/drawing/2014/main" id="{1DA466E7-B41E-4F0C-8A02-8BCF0A3E2EAB}"/>
                </a:ext>
              </a:extLst>
            </p:cNvPr>
            <p:cNvSpPr/>
            <p:nvPr/>
          </p:nvSpPr>
          <p:spPr>
            <a:xfrm>
              <a:off x="89064" y="3748373"/>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19" action="ppaction://hlinksldjump"/>
              <a:extLst>
                <a:ext uri="{FF2B5EF4-FFF2-40B4-BE49-F238E27FC236}">
                  <a16:creationId xmlns:a16="http://schemas.microsoft.com/office/drawing/2014/main" id="{1E1295D2-F9CC-473C-AD06-73970B61A28C}"/>
                </a:ext>
              </a:extLst>
            </p:cNvPr>
            <p:cNvSpPr/>
            <p:nvPr/>
          </p:nvSpPr>
          <p:spPr>
            <a:xfrm>
              <a:off x="89064" y="4850214"/>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15404" name="Groupe 150">
            <a:extLst>
              <a:ext uri="{FF2B5EF4-FFF2-40B4-BE49-F238E27FC236}">
                <a16:creationId xmlns:a16="http://schemas.microsoft.com/office/drawing/2014/main" id="{B10D20E1-F4DC-4614-9A24-25E4B980F8EE}"/>
              </a:ext>
            </a:extLst>
          </p:cNvPr>
          <p:cNvGrpSpPr>
            <a:grpSpLocks/>
          </p:cNvGrpSpPr>
          <p:nvPr/>
        </p:nvGrpSpPr>
        <p:grpSpPr bwMode="auto">
          <a:xfrm>
            <a:off x="6048375" y="6324600"/>
            <a:ext cx="784225" cy="496888"/>
            <a:chOff x="6767187" y="6323834"/>
            <a:chExt cx="784388" cy="497620"/>
          </a:xfrm>
        </p:grpSpPr>
        <p:pic>
          <p:nvPicPr>
            <p:cNvPr id="153" name="Graphique 152">
              <a:extLst>
                <a:ext uri="{FF2B5EF4-FFF2-40B4-BE49-F238E27FC236}">
                  <a16:creationId xmlns:a16="http://schemas.microsoft.com/office/drawing/2014/main" id="{B45A48B0-116A-4E5D-8C32-E476576DE6F9}"/>
                </a:ext>
              </a:extLst>
            </p:cNvPr>
            <p:cNvPicPr>
              <a:picLocks noChangeAspect="1"/>
            </p:cNvPicPr>
            <p:nvPr/>
          </p:nvPicPr>
          <p:blipFill>
            <a:blip r:embed="rId20"/>
            <a:stretch>
              <a:fillRect/>
            </a:stretch>
          </p:blipFill>
          <p:spPr>
            <a:xfrm>
              <a:off x="6964078" y="6323834"/>
              <a:ext cx="352498" cy="352944"/>
            </a:xfrm>
            <a:prstGeom prst="rect">
              <a:avLst/>
            </a:prstGeom>
          </p:spPr>
        </p:pic>
        <p:sp>
          <p:nvSpPr>
            <p:cNvPr id="15417" name="ZoneTexte 153">
              <a:extLst>
                <a:ext uri="{FF2B5EF4-FFF2-40B4-BE49-F238E27FC236}">
                  <a16:creationId xmlns:a16="http://schemas.microsoft.com/office/drawing/2014/main" id="{0B494D9F-C0D9-4339-9398-B707A69AD2F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5405" name="Groupe 154">
            <a:extLst>
              <a:ext uri="{FF2B5EF4-FFF2-40B4-BE49-F238E27FC236}">
                <a16:creationId xmlns:a16="http://schemas.microsoft.com/office/drawing/2014/main" id="{431CC1EE-B39C-4E57-94A2-C211DC20420A}"/>
              </a:ext>
            </a:extLst>
          </p:cNvPr>
          <p:cNvGrpSpPr>
            <a:grpSpLocks/>
          </p:cNvGrpSpPr>
          <p:nvPr/>
        </p:nvGrpSpPr>
        <p:grpSpPr bwMode="auto">
          <a:xfrm>
            <a:off x="71438" y="6324600"/>
            <a:ext cx="11553825" cy="496888"/>
            <a:chOff x="71517" y="6323834"/>
            <a:chExt cx="11554426" cy="497620"/>
          </a:xfrm>
        </p:grpSpPr>
        <p:pic>
          <p:nvPicPr>
            <p:cNvPr id="156" name="Graphique 155">
              <a:hlinkClick r:id="" action="ppaction://hlinkshowjump?jump=previousslide"/>
              <a:extLst>
                <a:ext uri="{FF2B5EF4-FFF2-40B4-BE49-F238E27FC236}">
                  <a16:creationId xmlns:a16="http://schemas.microsoft.com/office/drawing/2014/main" id="{25C46992-CDD2-40BF-A0CE-6777AF979646}"/>
                </a:ext>
              </a:extLst>
            </p:cNvPr>
            <p:cNvPicPr>
              <a:picLocks noChangeAspect="1"/>
            </p:cNvPicPr>
            <p:nvPr/>
          </p:nvPicPr>
          <p:blipFill>
            <a:blip r:embed="rId21"/>
            <a:srcRect/>
            <a:stretch/>
          </p:blipFill>
          <p:spPr>
            <a:xfrm rot="10800000">
              <a:off x="11062351" y="6427174"/>
              <a:ext cx="281003" cy="279812"/>
            </a:xfrm>
            <a:prstGeom prst="rect">
              <a:avLst/>
            </a:prstGeom>
          </p:spPr>
        </p:pic>
        <p:pic>
          <p:nvPicPr>
            <p:cNvPr id="157" name="Graphique 156">
              <a:hlinkClick r:id="" action="ppaction://hlinkshowjump?jump=nextslide"/>
              <a:extLst>
                <a:ext uri="{FF2B5EF4-FFF2-40B4-BE49-F238E27FC236}">
                  <a16:creationId xmlns:a16="http://schemas.microsoft.com/office/drawing/2014/main" id="{287ED2D9-2D7F-4242-86C2-58B0BD7A5391}"/>
                </a:ext>
              </a:extLst>
            </p:cNvPr>
            <p:cNvPicPr>
              <a:picLocks noChangeAspect="1"/>
            </p:cNvPicPr>
            <p:nvPr/>
          </p:nvPicPr>
          <p:blipFill>
            <a:blip r:embed="rId21"/>
            <a:srcRect/>
            <a:stretch/>
          </p:blipFill>
          <p:spPr>
            <a:xfrm>
              <a:off x="11344940" y="6431943"/>
              <a:ext cx="281003" cy="281402"/>
            </a:xfrm>
            <a:prstGeom prst="rect">
              <a:avLst/>
            </a:prstGeom>
          </p:spPr>
        </p:pic>
        <p:sp>
          <p:nvSpPr>
            <p:cNvPr id="158" name="Rectangle 157">
              <a:hlinkClick r:id="rId22" action="ppaction://hlinksldjump"/>
              <a:extLst>
                <a:ext uri="{FF2B5EF4-FFF2-40B4-BE49-F238E27FC236}">
                  <a16:creationId xmlns:a16="http://schemas.microsoft.com/office/drawing/2014/main" id="{D0FE808D-2A83-4512-843E-7002B9D09FE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9" name="Rectangle 158">
              <a:hlinkClick r:id="rId23" action="ppaction://hlinksldjump"/>
              <a:extLst>
                <a:ext uri="{FF2B5EF4-FFF2-40B4-BE49-F238E27FC236}">
                  <a16:creationId xmlns:a16="http://schemas.microsoft.com/office/drawing/2014/main" id="{4CD637BB-BEC3-444E-8637-1BA64308B113}"/>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4" action="ppaction://hlinksldjump"/>
              <a:extLst>
                <a:ext uri="{FF2B5EF4-FFF2-40B4-BE49-F238E27FC236}">
                  <a16:creationId xmlns:a16="http://schemas.microsoft.com/office/drawing/2014/main" id="{2A676C80-B809-4062-861A-6862EE8E28C4}"/>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5" action="ppaction://hlinksldjump"/>
              <a:extLst>
                <a:ext uri="{FF2B5EF4-FFF2-40B4-BE49-F238E27FC236}">
                  <a16:creationId xmlns:a16="http://schemas.microsoft.com/office/drawing/2014/main" id="{0FA412D1-0B0A-4375-A5DB-DEC1879BA732}"/>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2" name="Rectangle 161">
              <a:hlinkClick r:id="rId26" action="ppaction://hlinksldjump"/>
              <a:extLst>
                <a:ext uri="{FF2B5EF4-FFF2-40B4-BE49-F238E27FC236}">
                  <a16:creationId xmlns:a16="http://schemas.microsoft.com/office/drawing/2014/main" id="{64E262AF-9C37-4FDF-8DFA-C81427E91892}"/>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3" name="Rectangle 162">
              <a:hlinkClick r:id="rId27" action="ppaction://hlinksldjump"/>
              <a:extLst>
                <a:ext uri="{FF2B5EF4-FFF2-40B4-BE49-F238E27FC236}">
                  <a16:creationId xmlns:a16="http://schemas.microsoft.com/office/drawing/2014/main" id="{58776B40-0330-492D-8DD4-CE29F81B09C8}"/>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4" name="Rectangle 163">
              <a:hlinkClick r:id="rId28" action="ppaction://hlinksldjump"/>
              <a:extLst>
                <a:ext uri="{FF2B5EF4-FFF2-40B4-BE49-F238E27FC236}">
                  <a16:creationId xmlns:a16="http://schemas.microsoft.com/office/drawing/2014/main" id="{B59933E4-CDB7-4824-B218-95440EFFAD4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5" name="Rectangle 164">
              <a:hlinkClick r:id="rId29" action="ppaction://hlinksldjump"/>
              <a:extLst>
                <a:ext uri="{FF2B5EF4-FFF2-40B4-BE49-F238E27FC236}">
                  <a16:creationId xmlns:a16="http://schemas.microsoft.com/office/drawing/2014/main" id="{80390972-FDF2-42C2-8BAC-BA5CDEC5E060}"/>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Graphique 127">
            <a:extLst>
              <a:ext uri="{FF2B5EF4-FFF2-40B4-BE49-F238E27FC236}">
                <a16:creationId xmlns:a16="http://schemas.microsoft.com/office/drawing/2014/main" id="{315E7C7A-16AF-4F73-8889-529E669CA683}"/>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86" name="Signalisation droite 85">
            <a:extLst>
              <a:ext uri="{FF2B5EF4-FFF2-40B4-BE49-F238E27FC236}">
                <a16:creationId xmlns:a16="http://schemas.microsoft.com/office/drawing/2014/main" id="{30258F6C-DFEC-4231-A3C5-57C607B99E92}"/>
              </a:ext>
            </a:extLst>
          </p:cNvPr>
          <p:cNvSpPr/>
          <p:nvPr/>
        </p:nvSpPr>
        <p:spPr>
          <a:xfrm>
            <a:off x="3198813" y="1335088"/>
            <a:ext cx="4094162" cy="1587500"/>
          </a:xfrm>
          <a:prstGeom prst="homePlat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88" name="Groupe 87">
            <a:extLst>
              <a:ext uri="{FF2B5EF4-FFF2-40B4-BE49-F238E27FC236}">
                <a16:creationId xmlns:a16="http://schemas.microsoft.com/office/drawing/2014/main" id="{BD902E4E-1472-458E-842B-D769F3379E6A}"/>
              </a:ext>
            </a:extLst>
          </p:cNvPr>
          <p:cNvGrpSpPr/>
          <p:nvPr/>
        </p:nvGrpSpPr>
        <p:grpSpPr>
          <a:xfrm>
            <a:off x="6611347" y="1332840"/>
            <a:ext cx="3498012" cy="1589330"/>
            <a:chOff x="2856790" y="2203044"/>
            <a:chExt cx="2088968" cy="1253545"/>
          </a:xfrm>
          <a:solidFill>
            <a:srgbClr val="EB0F0F"/>
          </a:solidFill>
        </p:grpSpPr>
        <p:sp>
          <p:nvSpPr>
            <p:cNvPr id="89" name="Chevron 88">
              <a:extLst>
                <a:ext uri="{FF2B5EF4-FFF2-40B4-BE49-F238E27FC236}">
                  <a16:creationId xmlns:a16="http://schemas.microsoft.com/office/drawing/2014/main" id="{B278C983-5D96-4B28-AB9B-782BB29AD8B0}"/>
                </a:ext>
              </a:extLst>
            </p:cNvPr>
            <p:cNvSpPr/>
            <p:nvPr/>
          </p:nvSpPr>
          <p:spPr>
            <a:xfrm>
              <a:off x="2856790" y="2203044"/>
              <a:ext cx="1385643" cy="1253545"/>
            </a:xfrm>
            <a:prstGeom prst="chevron">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90" name="Rectangle 89">
              <a:extLst>
                <a:ext uri="{FF2B5EF4-FFF2-40B4-BE49-F238E27FC236}">
                  <a16:creationId xmlns:a16="http://schemas.microsoft.com/office/drawing/2014/main" id="{DAE8D7F7-D9D2-409A-A646-5371CE988523}"/>
                </a:ext>
              </a:extLst>
            </p:cNvPr>
            <p:cNvSpPr/>
            <p:nvPr/>
          </p:nvSpPr>
          <p:spPr>
            <a:xfrm>
              <a:off x="3455564" y="2203044"/>
              <a:ext cx="1490194" cy="125354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sp>
        <p:nvSpPr>
          <p:cNvPr id="73" name="Rectangle 72">
            <a:extLst>
              <a:ext uri="{FF2B5EF4-FFF2-40B4-BE49-F238E27FC236}">
                <a16:creationId xmlns:a16="http://schemas.microsoft.com/office/drawing/2014/main" id="{6F03CB68-82FA-4D5A-A9A0-5FFB510AE25E}"/>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7B05D92D-3040-4352-AE85-FC039BA4DA9B}"/>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652ACDA1-B350-4AEC-B28B-C4627225E845}"/>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8D00EC4C-AD8A-4EE7-8026-9FD9364AB69D}"/>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D51317"/>
                </a:solidFill>
                <a:latin typeface="Arial" pitchFamily="34"/>
                <a:cs typeface="Arial" pitchFamily="34"/>
              </a:rPr>
              <a:t>JE M’INFORME JE CONSEILLE</a:t>
            </a:r>
          </a:p>
        </p:txBody>
      </p:sp>
      <p:sp>
        <p:nvSpPr>
          <p:cNvPr id="5" name="ZoneTexte 4">
            <a:extLst>
              <a:ext uri="{FF2B5EF4-FFF2-40B4-BE49-F238E27FC236}">
                <a16:creationId xmlns:a16="http://schemas.microsoft.com/office/drawing/2014/main" id="{DD984C6B-CFC7-481D-A2B1-674E2F6EC512}"/>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3786F95E-F216-491B-921B-F28DB7930C15}"/>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56049B26-538D-4E63-9F34-F834ACC9971F}"/>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F5A833FC-545A-4E92-8027-75FBF9A7B68B}"/>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BDB7F09B-5359-4AE9-9656-BA47BFA5D64F}"/>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3" name="Ellipse 12">
            <a:extLst>
              <a:ext uri="{FF2B5EF4-FFF2-40B4-BE49-F238E27FC236}">
                <a16:creationId xmlns:a16="http://schemas.microsoft.com/office/drawing/2014/main" id="{9478F557-C1B4-43A8-B1E0-5312EC982B47}"/>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CF52E2A4-BFC8-4F0B-941C-D6D09E93464E}"/>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BFFBAFCF-0B00-41D3-BC15-D33BD3464D14}"/>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A481F48E-D80D-4F33-A192-1096ABBC0679}"/>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4E4D735F-6991-4872-B7EC-ADED4A67AB43}"/>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EDC9DFD9-7909-4D2B-B2B3-3700BE2939B2}"/>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C54CD012-A521-45B9-A938-180D6423FFE4}"/>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73210CB8-1590-4AB9-8B33-AD5753C4CCB2}"/>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9F64E168-8FEA-4AF3-B6AF-44E918CC4F0F}"/>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pic>
        <p:nvPicPr>
          <p:cNvPr id="111" name="Graphique 110">
            <a:extLst>
              <a:ext uri="{FF2B5EF4-FFF2-40B4-BE49-F238E27FC236}">
                <a16:creationId xmlns:a16="http://schemas.microsoft.com/office/drawing/2014/main" id="{69E2FC3C-E163-4CD0-B511-2CD741878710}"/>
              </a:ext>
            </a:extLst>
          </p:cNvPr>
          <p:cNvPicPr>
            <a:picLocks noChangeAspect="1"/>
          </p:cNvPicPr>
          <p:nvPr/>
        </p:nvPicPr>
        <p:blipFill>
          <a:blip r:embed="rId3"/>
          <a:srcRect/>
          <a:stretch/>
        </p:blipFill>
        <p:spPr>
          <a:xfrm>
            <a:off x="0" y="0"/>
            <a:ext cx="701675" cy="701675"/>
          </a:xfrm>
          <a:prstGeom prst="rect">
            <a:avLst/>
          </a:prstGeom>
        </p:spPr>
      </p:pic>
      <p:grpSp>
        <p:nvGrpSpPr>
          <p:cNvPr id="16408" name="Groupe 26">
            <a:extLst>
              <a:ext uri="{FF2B5EF4-FFF2-40B4-BE49-F238E27FC236}">
                <a16:creationId xmlns:a16="http://schemas.microsoft.com/office/drawing/2014/main" id="{D87299DA-9C5B-40F7-A95F-377279A0CDB9}"/>
              </a:ext>
            </a:extLst>
          </p:cNvPr>
          <p:cNvGrpSpPr>
            <a:grpSpLocks/>
          </p:cNvGrpSpPr>
          <p:nvPr/>
        </p:nvGrpSpPr>
        <p:grpSpPr bwMode="auto">
          <a:xfrm>
            <a:off x="90488" y="2282825"/>
            <a:ext cx="1460500" cy="338138"/>
            <a:chOff x="90785" y="1823764"/>
            <a:chExt cx="1460705" cy="338554"/>
          </a:xfrm>
        </p:grpSpPr>
        <p:sp>
          <p:nvSpPr>
            <p:cNvPr id="7" name="Rectangle 6">
              <a:extLst>
                <a:ext uri="{FF2B5EF4-FFF2-40B4-BE49-F238E27FC236}">
                  <a16:creationId xmlns:a16="http://schemas.microsoft.com/office/drawing/2014/main" id="{E406238F-B50F-4B64-B793-C49276D080A9}"/>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Triangle 7">
              <a:extLst>
                <a:ext uri="{FF2B5EF4-FFF2-40B4-BE49-F238E27FC236}">
                  <a16:creationId xmlns:a16="http://schemas.microsoft.com/office/drawing/2014/main" id="{F3484169-EEE9-4052-B5A9-9204FB3402C8}"/>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53" name="Rectangle 52">
            <a:extLst>
              <a:ext uri="{FF2B5EF4-FFF2-40B4-BE49-F238E27FC236}">
                <a16:creationId xmlns:a16="http://schemas.microsoft.com/office/drawing/2014/main" id="{FF1754EC-C07A-4165-83D3-8793AF03CDC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9C287CB5-DACA-46CB-BA7B-6057136D50F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D7161F16-6B53-47B0-834C-6EBB5AFC10C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15</a:t>
            </a:r>
          </a:p>
        </p:txBody>
      </p:sp>
      <p:grpSp>
        <p:nvGrpSpPr>
          <p:cNvPr id="16412" name="Groupe 57">
            <a:extLst>
              <a:ext uri="{FF2B5EF4-FFF2-40B4-BE49-F238E27FC236}">
                <a16:creationId xmlns:a16="http://schemas.microsoft.com/office/drawing/2014/main" id="{12F64564-3C20-4804-A948-23C5DFE48176}"/>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126D754C-01E3-4EA2-BE3C-88915855B326}"/>
                </a:ext>
              </a:extLst>
            </p:cNvPr>
            <p:cNvPicPr>
              <a:picLocks noChangeAspect="1"/>
            </p:cNvPicPr>
            <p:nvPr/>
          </p:nvPicPr>
          <p:blipFill>
            <a:blip r:embed="rId4"/>
            <a:srcRect/>
            <a:stretch/>
          </p:blipFill>
          <p:spPr>
            <a:xfrm>
              <a:off x="188971" y="6352891"/>
              <a:ext cx="310824" cy="311510"/>
            </a:xfrm>
            <a:prstGeom prst="rect">
              <a:avLst/>
            </a:prstGeom>
          </p:spPr>
        </p:pic>
        <p:sp>
          <p:nvSpPr>
            <p:cNvPr id="16471" name="ZoneTexte 59">
              <a:extLst>
                <a:ext uri="{FF2B5EF4-FFF2-40B4-BE49-F238E27FC236}">
                  <a16:creationId xmlns:a16="http://schemas.microsoft.com/office/drawing/2014/main" id="{F237536C-92AA-48E0-A706-49F01170B2EA}"/>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6413" name="Groupe 60">
            <a:extLst>
              <a:ext uri="{FF2B5EF4-FFF2-40B4-BE49-F238E27FC236}">
                <a16:creationId xmlns:a16="http://schemas.microsoft.com/office/drawing/2014/main" id="{64752A79-1C63-4692-9E09-96E769FAFD91}"/>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6B37E75B-7584-4C66-B4C3-207D5BDF55D8}"/>
                </a:ext>
              </a:extLst>
            </p:cNvPr>
            <p:cNvPicPr>
              <a:picLocks noChangeAspect="1"/>
            </p:cNvPicPr>
            <p:nvPr/>
          </p:nvPicPr>
          <p:blipFill>
            <a:blip r:embed="rId5"/>
            <a:srcRect/>
            <a:stretch/>
          </p:blipFill>
          <p:spPr>
            <a:xfrm>
              <a:off x="706949" y="6306505"/>
              <a:ext cx="414890" cy="415053"/>
            </a:xfrm>
            <a:prstGeom prst="rect">
              <a:avLst/>
            </a:prstGeom>
          </p:spPr>
        </p:pic>
        <p:sp>
          <p:nvSpPr>
            <p:cNvPr id="16469" name="ZoneTexte 62">
              <a:extLst>
                <a:ext uri="{FF2B5EF4-FFF2-40B4-BE49-F238E27FC236}">
                  <a16:creationId xmlns:a16="http://schemas.microsoft.com/office/drawing/2014/main" id="{B0D26664-69DE-4CB2-96EF-23800CA300E6}"/>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6414" name="ZoneTexte 63">
            <a:extLst>
              <a:ext uri="{FF2B5EF4-FFF2-40B4-BE49-F238E27FC236}">
                <a16:creationId xmlns:a16="http://schemas.microsoft.com/office/drawing/2014/main" id="{A73BFB5B-16E3-4FF7-ABCC-10EBE7DE54A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8F061EC1-317F-4BB3-A36B-2287AB108EA8}"/>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334A9B75-7893-4E07-B209-B8A07E522BC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417" name="Groupe 67">
            <a:extLst>
              <a:ext uri="{FF2B5EF4-FFF2-40B4-BE49-F238E27FC236}">
                <a16:creationId xmlns:a16="http://schemas.microsoft.com/office/drawing/2014/main" id="{5AA11975-D977-4E59-A8A2-B3C5928AC551}"/>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457C4E8B-8D7A-4BFA-883F-368B7FF084EB}"/>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6467" name="ZoneTexte 69">
              <a:extLst>
                <a:ext uri="{FF2B5EF4-FFF2-40B4-BE49-F238E27FC236}">
                  <a16:creationId xmlns:a16="http://schemas.microsoft.com/office/drawing/2014/main" id="{993EFFA3-40E9-4134-9A79-DE7D3A54377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6418" name="Groupe 70">
            <a:extLst>
              <a:ext uri="{FF2B5EF4-FFF2-40B4-BE49-F238E27FC236}">
                <a16:creationId xmlns:a16="http://schemas.microsoft.com/office/drawing/2014/main" id="{28D2F356-F8AE-45D3-86F0-60FD383CFAD7}"/>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CC891DBB-03DC-447E-8529-C7AF26AE3D8F}"/>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6465" name="ZoneTexte 73">
              <a:extLst>
                <a:ext uri="{FF2B5EF4-FFF2-40B4-BE49-F238E27FC236}">
                  <a16:creationId xmlns:a16="http://schemas.microsoft.com/office/drawing/2014/main" id="{FE08D543-28CF-486A-A37C-A31849849F1A}"/>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6419" name="Groupe 78">
            <a:extLst>
              <a:ext uri="{FF2B5EF4-FFF2-40B4-BE49-F238E27FC236}">
                <a16:creationId xmlns:a16="http://schemas.microsoft.com/office/drawing/2014/main" id="{2FEEEEB5-8279-4A99-8440-A4A044EF20BE}"/>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93FAC86C-0BBC-4386-8BD2-97DD81FC1967}"/>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6463" name="ZoneTexte 80">
              <a:extLst>
                <a:ext uri="{FF2B5EF4-FFF2-40B4-BE49-F238E27FC236}">
                  <a16:creationId xmlns:a16="http://schemas.microsoft.com/office/drawing/2014/main" id="{F2ED2578-EF5A-41B2-B83F-341B92D5F9BC}"/>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6420" name="Groupe 81">
            <a:extLst>
              <a:ext uri="{FF2B5EF4-FFF2-40B4-BE49-F238E27FC236}">
                <a16:creationId xmlns:a16="http://schemas.microsoft.com/office/drawing/2014/main" id="{6A4D63FD-473E-46BE-A838-314C59D1471B}"/>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BD2FA588-B417-4279-82EF-DF234DD232FC}"/>
                </a:ext>
              </a:extLst>
            </p:cNvPr>
            <p:cNvPicPr>
              <a:picLocks noChangeAspect="1"/>
            </p:cNvPicPr>
            <p:nvPr/>
          </p:nvPicPr>
          <p:blipFill>
            <a:blip r:embed="rId8"/>
            <a:srcRect/>
            <a:stretch/>
          </p:blipFill>
          <p:spPr>
            <a:xfrm>
              <a:off x="6013563" y="6342472"/>
              <a:ext cx="346147" cy="345729"/>
            </a:xfrm>
            <a:prstGeom prst="rect">
              <a:avLst/>
            </a:prstGeom>
          </p:spPr>
        </p:pic>
        <p:sp>
          <p:nvSpPr>
            <p:cNvPr id="16461" name="ZoneTexte 83">
              <a:extLst>
                <a:ext uri="{FF2B5EF4-FFF2-40B4-BE49-F238E27FC236}">
                  <a16:creationId xmlns:a16="http://schemas.microsoft.com/office/drawing/2014/main" id="{C7E071A9-7590-4708-81A1-51CA818448A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5" name="Rectangle 84">
            <a:extLst>
              <a:ext uri="{FF2B5EF4-FFF2-40B4-BE49-F238E27FC236}">
                <a16:creationId xmlns:a16="http://schemas.microsoft.com/office/drawing/2014/main" id="{9183A748-CA51-434E-884F-73086E93ECBE}"/>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extLst>
              <a:ext uri="{FF2B5EF4-FFF2-40B4-BE49-F238E27FC236}">
                <a16:creationId xmlns:a16="http://schemas.microsoft.com/office/drawing/2014/main" id="{86CF4DA7-7252-4DFA-9626-E5C27C0AF092}"/>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2" name="Signalisation droite 1">
            <a:extLst>
              <a:ext uri="{FF2B5EF4-FFF2-40B4-BE49-F238E27FC236}">
                <a16:creationId xmlns:a16="http://schemas.microsoft.com/office/drawing/2014/main" id="{DEDF61CF-8967-4602-A8FC-42CE5E934E84}"/>
              </a:ext>
            </a:extLst>
          </p:cNvPr>
          <p:cNvSpPr/>
          <p:nvPr/>
        </p:nvSpPr>
        <p:spPr>
          <a:xfrm>
            <a:off x="3200400" y="3530600"/>
            <a:ext cx="4095750" cy="1587500"/>
          </a:xfrm>
          <a:prstGeom prst="homePlate">
            <a:avLst/>
          </a:prstGeom>
          <a:solidFill>
            <a:srgbClr val="C5E0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25" name="Groupe 24">
            <a:extLst>
              <a:ext uri="{FF2B5EF4-FFF2-40B4-BE49-F238E27FC236}">
                <a16:creationId xmlns:a16="http://schemas.microsoft.com/office/drawing/2014/main" id="{FD3C72C3-B8AC-456A-A020-3A8E92E67804}"/>
              </a:ext>
            </a:extLst>
          </p:cNvPr>
          <p:cNvGrpSpPr/>
          <p:nvPr/>
        </p:nvGrpSpPr>
        <p:grpSpPr>
          <a:xfrm>
            <a:off x="6613810" y="3529125"/>
            <a:ext cx="3498012" cy="1589330"/>
            <a:chOff x="2856790" y="2203044"/>
            <a:chExt cx="2088968" cy="1253545"/>
          </a:xfrm>
          <a:solidFill>
            <a:srgbClr val="EB0F0F"/>
          </a:solidFill>
        </p:grpSpPr>
        <p:sp>
          <p:nvSpPr>
            <p:cNvPr id="22" name="Chevron 21">
              <a:extLst>
                <a:ext uri="{FF2B5EF4-FFF2-40B4-BE49-F238E27FC236}">
                  <a16:creationId xmlns:a16="http://schemas.microsoft.com/office/drawing/2014/main" id="{E4F30AE6-BD0C-41FB-8A90-1FB70EED6E6D}"/>
                </a:ext>
              </a:extLst>
            </p:cNvPr>
            <p:cNvSpPr/>
            <p:nvPr/>
          </p:nvSpPr>
          <p:spPr>
            <a:xfrm>
              <a:off x="2856790" y="2203044"/>
              <a:ext cx="1385643" cy="1253545"/>
            </a:xfrm>
            <a:prstGeom prst="chevron">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24" name="Rectangle 23">
              <a:extLst>
                <a:ext uri="{FF2B5EF4-FFF2-40B4-BE49-F238E27FC236}">
                  <a16:creationId xmlns:a16="http://schemas.microsoft.com/office/drawing/2014/main" id="{24872BA4-7E01-4670-8AE0-833451B9B665}"/>
                </a:ext>
              </a:extLst>
            </p:cNvPr>
            <p:cNvSpPr/>
            <p:nvPr/>
          </p:nvSpPr>
          <p:spPr>
            <a:xfrm>
              <a:off x="3455564" y="2203746"/>
              <a:ext cx="1490194" cy="125284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sp>
        <p:nvSpPr>
          <p:cNvPr id="114" name="ZoneTexte 113">
            <a:extLst>
              <a:ext uri="{FF2B5EF4-FFF2-40B4-BE49-F238E27FC236}">
                <a16:creationId xmlns:a16="http://schemas.microsoft.com/office/drawing/2014/main" id="{709A940D-6AB4-43F0-979F-9965AE01F1AF}"/>
              </a:ext>
            </a:extLst>
          </p:cNvPr>
          <p:cNvSpPr txBox="1"/>
          <p:nvPr/>
        </p:nvSpPr>
        <p:spPr>
          <a:xfrm>
            <a:off x="4441825" y="3841750"/>
            <a:ext cx="2168525" cy="954088"/>
          </a:xfrm>
          <a:prstGeom prst="rect">
            <a:avLst/>
          </a:prstGeom>
          <a:noFill/>
        </p:spPr>
        <p:txBody>
          <a:bodyPr>
            <a:spAutoFit/>
          </a:bodyPr>
          <a:lstStyle/>
          <a:p>
            <a:pPr eaLnBrk="1" fontAlgn="auto" hangingPunct="1">
              <a:spcBef>
                <a:spcPts val="0"/>
              </a:spcBef>
              <a:spcAft>
                <a:spcPts val="0"/>
              </a:spcAft>
              <a:defRPr/>
            </a:pPr>
            <a:r>
              <a:rPr lang="fr-FR" sz="1400" b="1" dirty="0">
                <a:solidFill>
                  <a:schemeClr val="accent6">
                    <a:lumMod val="50000"/>
                  </a:schemeClr>
                </a:solidFill>
                <a:latin typeface="Arial" panose="020B0604020202020204" pitchFamily="34" charset="0"/>
                <a:cs typeface="Arial" panose="020B0604020202020204" pitchFamily="34" charset="0"/>
              </a:rPr>
              <a:t>Le projet de </a:t>
            </a:r>
            <a:r>
              <a:rPr lang="fr-FR" sz="1400" b="1" dirty="0">
                <a:solidFill>
                  <a:srgbClr val="385723"/>
                </a:solidFill>
                <a:latin typeface="Arial" panose="020B0604020202020204" pitchFamily="34" charset="0"/>
                <a:cs typeface="Arial" panose="020B0604020202020204" pitchFamily="34" charset="0"/>
              </a:rPr>
              <a:t>mon</a:t>
            </a:r>
            <a:r>
              <a:rPr lang="fr-FR" sz="1400" b="1" dirty="0">
                <a:solidFill>
                  <a:schemeClr val="accent6">
                    <a:lumMod val="50000"/>
                  </a:schemeClr>
                </a:solidFill>
                <a:latin typeface="Arial" panose="020B0604020202020204" pitchFamily="34" charset="0"/>
                <a:cs typeface="Arial" panose="020B0604020202020204" pitchFamily="34" charset="0"/>
              </a:rPr>
              <a:t> client est avancé, </a:t>
            </a:r>
            <a:r>
              <a:rPr lang="fr-FR" sz="1400" dirty="0">
                <a:solidFill>
                  <a:schemeClr val="accent6">
                    <a:lumMod val="50000"/>
                  </a:schemeClr>
                </a:solidFill>
                <a:latin typeface="Arial" panose="020B0604020202020204" pitchFamily="34" charset="0"/>
                <a:cs typeface="Arial" panose="020B0604020202020204" pitchFamily="34" charset="0"/>
              </a:rPr>
              <a:t>il souhaite effectuer les démarches lui-même.</a:t>
            </a:r>
          </a:p>
        </p:txBody>
      </p:sp>
      <p:sp>
        <p:nvSpPr>
          <p:cNvPr id="16426" name="ZoneTexte 114">
            <a:extLst>
              <a:ext uri="{FF2B5EF4-FFF2-40B4-BE49-F238E27FC236}">
                <a16:creationId xmlns:a16="http://schemas.microsoft.com/office/drawing/2014/main" id="{9FE65293-A15A-4DEF-AAA0-D6CFD1EFF6A0}"/>
              </a:ext>
            </a:extLst>
          </p:cNvPr>
          <p:cNvSpPr txBox="1">
            <a:spLocks noChangeArrowheads="1"/>
          </p:cNvSpPr>
          <p:nvPr/>
        </p:nvSpPr>
        <p:spPr bwMode="auto">
          <a:xfrm>
            <a:off x="7616825" y="3841750"/>
            <a:ext cx="23304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400" b="1">
                <a:solidFill>
                  <a:srgbClr val="385723"/>
                </a:solidFill>
                <a:latin typeface="Arial" panose="020B0604020202020204" pitchFamily="34" charset="0"/>
                <a:cs typeface="Arial" panose="020B0604020202020204" pitchFamily="34" charset="0"/>
              </a:rPr>
              <a:t>Je le dirige</a:t>
            </a:r>
            <a:r>
              <a:rPr lang="fr-FR" altLang="fr-FR" sz="1400">
                <a:solidFill>
                  <a:srgbClr val="385723"/>
                </a:solidFill>
                <a:latin typeface="Arial" panose="020B0604020202020204" pitchFamily="34" charset="0"/>
                <a:cs typeface="Arial" panose="020B0604020202020204" pitchFamily="34" charset="0"/>
              </a:rPr>
              <a:t> </a:t>
            </a:r>
            <a:r>
              <a:rPr lang="fr-FR" altLang="fr-FR" sz="1400" b="1">
                <a:solidFill>
                  <a:srgbClr val="385723"/>
                </a:solidFill>
                <a:latin typeface="Arial" panose="020B0604020202020204" pitchFamily="34" charset="0"/>
                <a:cs typeface="Arial" panose="020B0604020202020204" pitchFamily="34" charset="0"/>
              </a:rPr>
              <a:t>en l’aidant </a:t>
            </a:r>
            <a:r>
              <a:rPr lang="fr-FR" altLang="fr-FR" sz="1400">
                <a:solidFill>
                  <a:srgbClr val="385723"/>
                </a:solidFill>
                <a:latin typeface="Arial" panose="020B0604020202020204" pitchFamily="34" charset="0"/>
                <a:cs typeface="Arial" panose="020B0604020202020204" pitchFamily="34" charset="0"/>
              </a:rPr>
              <a:t>à identifier les aides en fonction de son profil et de son projet.</a:t>
            </a:r>
          </a:p>
        </p:txBody>
      </p:sp>
      <p:sp>
        <p:nvSpPr>
          <p:cNvPr id="16427" name="ZoneTexte 118">
            <a:extLst>
              <a:ext uri="{FF2B5EF4-FFF2-40B4-BE49-F238E27FC236}">
                <a16:creationId xmlns:a16="http://schemas.microsoft.com/office/drawing/2014/main" id="{3BB3F197-82DD-445B-B7E0-C080291857E0}"/>
              </a:ext>
            </a:extLst>
          </p:cNvPr>
          <p:cNvSpPr txBox="1">
            <a:spLocks noChangeArrowheads="1"/>
          </p:cNvSpPr>
          <p:nvPr/>
        </p:nvSpPr>
        <p:spPr bwMode="auto">
          <a:xfrm>
            <a:off x="4441825" y="1851025"/>
            <a:ext cx="23272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400" b="1">
                <a:solidFill>
                  <a:srgbClr val="385723"/>
                </a:solidFill>
                <a:latin typeface="Arial" panose="020B0604020202020204" pitchFamily="34" charset="0"/>
                <a:cs typeface="Arial" panose="020B0604020202020204" pitchFamily="34" charset="0"/>
              </a:rPr>
              <a:t>Le projet de mon client est en réflexion</a:t>
            </a:r>
            <a:r>
              <a:rPr lang="fr-FR" altLang="fr-FR" sz="1400">
                <a:solidFill>
                  <a:srgbClr val="385723"/>
                </a:solidFill>
                <a:latin typeface="Arial" panose="020B0604020202020204" pitchFamily="34" charset="0"/>
                <a:cs typeface="Arial" panose="020B0604020202020204" pitchFamily="34" charset="0"/>
              </a:rPr>
              <a:t>, il souhaite être accompagné. </a:t>
            </a:r>
          </a:p>
        </p:txBody>
      </p:sp>
      <p:sp>
        <p:nvSpPr>
          <p:cNvPr id="16428" name="ZoneTexte 119">
            <a:extLst>
              <a:ext uri="{FF2B5EF4-FFF2-40B4-BE49-F238E27FC236}">
                <a16:creationId xmlns:a16="http://schemas.microsoft.com/office/drawing/2014/main" id="{7207F405-5F7B-43A4-9AF3-609B1F55543A}"/>
              </a:ext>
            </a:extLst>
          </p:cNvPr>
          <p:cNvSpPr txBox="1">
            <a:spLocks noChangeArrowheads="1"/>
          </p:cNvSpPr>
          <p:nvPr/>
        </p:nvSpPr>
        <p:spPr bwMode="auto">
          <a:xfrm>
            <a:off x="7637463" y="1654175"/>
            <a:ext cx="2098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400" b="1">
                <a:solidFill>
                  <a:srgbClr val="385723"/>
                </a:solidFill>
                <a:latin typeface="Arial" panose="020B0604020202020204" pitchFamily="34" charset="0"/>
                <a:cs typeface="Arial" panose="020B0604020202020204" pitchFamily="34" charset="0"/>
              </a:rPr>
              <a:t>Je l’invite à se renseigner</a:t>
            </a:r>
            <a:r>
              <a:rPr lang="fr-FR" altLang="fr-FR" sz="1400">
                <a:solidFill>
                  <a:srgbClr val="385723"/>
                </a:solidFill>
                <a:latin typeface="Arial" panose="020B0604020202020204" pitchFamily="34" charset="0"/>
                <a:cs typeface="Arial" panose="020B0604020202020204" pitchFamily="34" charset="0"/>
              </a:rPr>
              <a:t> auprès de nos partenaires qui pourront l’accompagner.</a:t>
            </a:r>
          </a:p>
        </p:txBody>
      </p:sp>
      <p:pic>
        <p:nvPicPr>
          <p:cNvPr id="26" name="Graphique 25">
            <a:extLst>
              <a:ext uri="{FF2B5EF4-FFF2-40B4-BE49-F238E27FC236}">
                <a16:creationId xmlns:a16="http://schemas.microsoft.com/office/drawing/2014/main" id="{A8470448-908B-4A1A-B8A1-0DEF2FF4DF6E}"/>
              </a:ext>
            </a:extLst>
          </p:cNvPr>
          <p:cNvPicPr>
            <a:picLocks noChangeAspect="1"/>
          </p:cNvPicPr>
          <p:nvPr/>
        </p:nvPicPr>
        <p:blipFill>
          <a:blip r:embed="rId9"/>
          <a:stretch>
            <a:fillRect/>
          </a:stretch>
        </p:blipFill>
        <p:spPr>
          <a:xfrm>
            <a:off x="3332163" y="3757613"/>
            <a:ext cx="1112837" cy="1112837"/>
          </a:xfrm>
          <a:prstGeom prst="rect">
            <a:avLst/>
          </a:prstGeom>
        </p:spPr>
      </p:pic>
      <p:pic>
        <p:nvPicPr>
          <p:cNvPr id="91" name="Graphique 90">
            <a:extLst>
              <a:ext uri="{FF2B5EF4-FFF2-40B4-BE49-F238E27FC236}">
                <a16:creationId xmlns:a16="http://schemas.microsoft.com/office/drawing/2014/main" id="{12829C2E-2B6B-4877-B8AB-C365C152E23E}"/>
              </a:ext>
            </a:extLst>
          </p:cNvPr>
          <p:cNvPicPr>
            <a:picLocks noChangeAspect="1"/>
          </p:cNvPicPr>
          <p:nvPr/>
        </p:nvPicPr>
        <p:blipFill>
          <a:blip r:embed="rId10"/>
          <a:srcRect/>
          <a:stretch/>
        </p:blipFill>
        <p:spPr>
          <a:xfrm>
            <a:off x="3328988" y="1646238"/>
            <a:ext cx="1112837" cy="1112837"/>
          </a:xfrm>
          <a:prstGeom prst="rect">
            <a:avLst/>
          </a:prstGeom>
        </p:spPr>
      </p:pic>
      <p:grpSp>
        <p:nvGrpSpPr>
          <p:cNvPr id="16431" name="Groupe 91">
            <a:extLst>
              <a:ext uri="{FF2B5EF4-FFF2-40B4-BE49-F238E27FC236}">
                <a16:creationId xmlns:a16="http://schemas.microsoft.com/office/drawing/2014/main" id="{79E156DC-B4BF-456C-A27A-9BA129A4CD63}"/>
              </a:ext>
            </a:extLst>
          </p:cNvPr>
          <p:cNvGrpSpPr>
            <a:grpSpLocks/>
          </p:cNvGrpSpPr>
          <p:nvPr/>
        </p:nvGrpSpPr>
        <p:grpSpPr bwMode="auto">
          <a:xfrm>
            <a:off x="8907463" y="6334125"/>
            <a:ext cx="1304925" cy="488950"/>
            <a:chOff x="9429931" y="6334408"/>
            <a:chExt cx="1305361" cy="488926"/>
          </a:xfrm>
        </p:grpSpPr>
        <p:grpSp>
          <p:nvGrpSpPr>
            <p:cNvPr id="16453" name="Groupe 92">
              <a:extLst>
                <a:ext uri="{FF2B5EF4-FFF2-40B4-BE49-F238E27FC236}">
                  <a16:creationId xmlns:a16="http://schemas.microsoft.com/office/drawing/2014/main" id="{373B9143-8E11-4226-AC24-48169D6A3443}"/>
                </a:ext>
              </a:extLst>
            </p:cNvPr>
            <p:cNvGrpSpPr>
              <a:grpSpLocks/>
            </p:cNvGrpSpPr>
            <p:nvPr/>
          </p:nvGrpSpPr>
          <p:grpSpPr bwMode="auto">
            <a:xfrm>
              <a:off x="9429931" y="6334408"/>
              <a:ext cx="547826" cy="488926"/>
              <a:chOff x="640481" y="6334408"/>
              <a:chExt cx="547826" cy="488926"/>
            </a:xfrm>
          </p:grpSpPr>
          <p:pic>
            <p:nvPicPr>
              <p:cNvPr id="98" name="Graphique 97">
                <a:extLst>
                  <a:ext uri="{FF2B5EF4-FFF2-40B4-BE49-F238E27FC236}">
                    <a16:creationId xmlns:a16="http://schemas.microsoft.com/office/drawing/2014/main" id="{87213F98-6ABD-4051-87CB-FE1F86A1EA6D}"/>
                  </a:ext>
                </a:extLst>
              </p:cNvPr>
              <p:cNvPicPr>
                <a:picLocks noChangeAspect="1"/>
              </p:cNvPicPr>
              <p:nvPr/>
            </p:nvPicPr>
            <p:blipFill>
              <a:blip r:embed="rId11"/>
              <a:srcRect/>
              <a:stretch/>
            </p:blipFill>
            <p:spPr>
              <a:xfrm>
                <a:off x="735763" y="6334408"/>
                <a:ext cx="352543" cy="352408"/>
              </a:xfrm>
              <a:prstGeom prst="rect">
                <a:avLst/>
              </a:prstGeom>
            </p:spPr>
          </p:pic>
          <p:sp>
            <p:nvSpPr>
              <p:cNvPr id="16459" name="ZoneTexte 98">
                <a:extLst>
                  <a:ext uri="{FF2B5EF4-FFF2-40B4-BE49-F238E27FC236}">
                    <a16:creationId xmlns:a16="http://schemas.microsoft.com/office/drawing/2014/main" id="{469F9962-EF9E-4EF4-9BD4-352D17C02B3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94" name="Connecteur droit 93">
              <a:extLst>
                <a:ext uri="{FF2B5EF4-FFF2-40B4-BE49-F238E27FC236}">
                  <a16:creationId xmlns:a16="http://schemas.microsoft.com/office/drawing/2014/main" id="{DBE2D766-3976-466B-B236-FBA79186FCC6}"/>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455" name="Groupe 94">
              <a:extLst>
                <a:ext uri="{FF2B5EF4-FFF2-40B4-BE49-F238E27FC236}">
                  <a16:creationId xmlns:a16="http://schemas.microsoft.com/office/drawing/2014/main" id="{7DDF5D05-7091-4252-B5F9-BC01619CEFD0}"/>
                </a:ext>
              </a:extLst>
            </p:cNvPr>
            <p:cNvGrpSpPr>
              <a:grpSpLocks/>
            </p:cNvGrpSpPr>
            <p:nvPr/>
          </p:nvGrpSpPr>
          <p:grpSpPr bwMode="auto">
            <a:xfrm>
              <a:off x="10304354" y="6342472"/>
              <a:ext cx="430938" cy="480531"/>
              <a:chOff x="5971167" y="6342472"/>
              <a:chExt cx="430938" cy="480531"/>
            </a:xfrm>
          </p:grpSpPr>
          <p:pic>
            <p:nvPicPr>
              <p:cNvPr id="96" name="Graphique 95">
                <a:extLst>
                  <a:ext uri="{FF2B5EF4-FFF2-40B4-BE49-F238E27FC236}">
                    <a16:creationId xmlns:a16="http://schemas.microsoft.com/office/drawing/2014/main" id="{9D2D74C2-07AC-4C8B-844E-DAEC0E646F64}"/>
                  </a:ext>
                </a:extLst>
              </p:cNvPr>
              <p:cNvPicPr>
                <a:picLocks noChangeAspect="1"/>
              </p:cNvPicPr>
              <p:nvPr/>
            </p:nvPicPr>
            <p:blipFill>
              <a:blip r:embed="rId12"/>
              <a:srcRect/>
              <a:stretch/>
            </p:blipFill>
            <p:spPr>
              <a:xfrm>
                <a:off x="6008273" y="6342346"/>
                <a:ext cx="346191" cy="346058"/>
              </a:xfrm>
              <a:prstGeom prst="rect">
                <a:avLst/>
              </a:prstGeom>
            </p:spPr>
          </p:pic>
          <p:sp>
            <p:nvSpPr>
              <p:cNvPr id="16457" name="ZoneTexte 96">
                <a:extLst>
                  <a:ext uri="{FF2B5EF4-FFF2-40B4-BE49-F238E27FC236}">
                    <a16:creationId xmlns:a16="http://schemas.microsoft.com/office/drawing/2014/main" id="{FED7400D-0F7F-44E8-A988-FEEB222047C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100" name="Graphique 99">
            <a:hlinkClick r:id="rId13" action="ppaction://hlinksldjump"/>
            <a:extLst>
              <a:ext uri="{FF2B5EF4-FFF2-40B4-BE49-F238E27FC236}">
                <a16:creationId xmlns:a16="http://schemas.microsoft.com/office/drawing/2014/main" id="{7B940BE1-AA69-4E6E-8175-51B8F488D1DD}"/>
              </a:ext>
            </a:extLst>
          </p:cNvPr>
          <p:cNvPicPr>
            <a:picLocks noChangeAspect="1"/>
          </p:cNvPicPr>
          <p:nvPr/>
        </p:nvPicPr>
        <p:blipFill>
          <a:blip r:embed="rId14"/>
          <a:srcRect/>
          <a:stretch/>
        </p:blipFill>
        <p:spPr>
          <a:xfrm>
            <a:off x="9967913" y="2003425"/>
            <a:ext cx="304800" cy="304800"/>
          </a:xfrm>
          <a:prstGeom prst="rect">
            <a:avLst/>
          </a:prstGeom>
        </p:spPr>
      </p:pic>
      <p:pic>
        <p:nvPicPr>
          <p:cNvPr id="101" name="Graphique 100">
            <a:hlinkClick r:id="rId15" action="ppaction://hlinksldjump"/>
            <a:extLst>
              <a:ext uri="{FF2B5EF4-FFF2-40B4-BE49-F238E27FC236}">
                <a16:creationId xmlns:a16="http://schemas.microsoft.com/office/drawing/2014/main" id="{9A36A508-F242-4CF9-8B76-92F64CD06230}"/>
              </a:ext>
            </a:extLst>
          </p:cNvPr>
          <p:cNvPicPr>
            <a:picLocks noChangeAspect="1"/>
          </p:cNvPicPr>
          <p:nvPr/>
        </p:nvPicPr>
        <p:blipFill>
          <a:blip r:embed="rId14"/>
          <a:srcRect/>
          <a:stretch/>
        </p:blipFill>
        <p:spPr>
          <a:xfrm>
            <a:off x="9971088" y="4200525"/>
            <a:ext cx="304800" cy="304800"/>
          </a:xfrm>
          <a:prstGeom prst="rect">
            <a:avLst/>
          </a:prstGeom>
        </p:spPr>
      </p:pic>
      <p:grpSp>
        <p:nvGrpSpPr>
          <p:cNvPr id="16434" name="Groupe 120">
            <a:extLst>
              <a:ext uri="{FF2B5EF4-FFF2-40B4-BE49-F238E27FC236}">
                <a16:creationId xmlns:a16="http://schemas.microsoft.com/office/drawing/2014/main" id="{6BA7FF61-91B0-41FC-8000-4780E36003F0}"/>
              </a:ext>
            </a:extLst>
          </p:cNvPr>
          <p:cNvGrpSpPr>
            <a:grpSpLocks/>
          </p:cNvGrpSpPr>
          <p:nvPr/>
        </p:nvGrpSpPr>
        <p:grpSpPr bwMode="auto">
          <a:xfrm>
            <a:off x="88900" y="1817688"/>
            <a:ext cx="1330325" cy="3370262"/>
            <a:chOff x="89064" y="1817236"/>
            <a:chExt cx="1329438" cy="3371150"/>
          </a:xfrm>
        </p:grpSpPr>
        <p:sp>
          <p:nvSpPr>
            <p:cNvPr id="122" name="Rectangle 121">
              <a:hlinkClick r:id="rId16" action="ppaction://hlinksldjump"/>
              <a:extLst>
                <a:ext uri="{FF2B5EF4-FFF2-40B4-BE49-F238E27FC236}">
                  <a16:creationId xmlns:a16="http://schemas.microsoft.com/office/drawing/2014/main" id="{98DFF795-C37D-4B3F-82CB-9E642AEE08C8}"/>
                </a:ext>
              </a:extLst>
            </p:cNvPr>
            <p:cNvSpPr/>
            <p:nvPr/>
          </p:nvSpPr>
          <p:spPr>
            <a:xfrm>
              <a:off x="89064" y="1817236"/>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4" name="Rectangle 123">
              <a:hlinkClick r:id="rId13" action="ppaction://hlinksldjump"/>
              <a:extLst>
                <a:ext uri="{FF2B5EF4-FFF2-40B4-BE49-F238E27FC236}">
                  <a16:creationId xmlns:a16="http://schemas.microsoft.com/office/drawing/2014/main" id="{519E5C37-A1CF-4BBB-8825-3249DB05E6ED}"/>
                </a:ext>
              </a:extLst>
            </p:cNvPr>
            <p:cNvSpPr/>
            <p:nvPr/>
          </p:nvSpPr>
          <p:spPr>
            <a:xfrm>
              <a:off x="89064" y="2669948"/>
              <a:ext cx="1329438" cy="338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17" action="ppaction://hlinksldjump"/>
              <a:extLst>
                <a:ext uri="{FF2B5EF4-FFF2-40B4-BE49-F238E27FC236}">
                  <a16:creationId xmlns:a16="http://schemas.microsoft.com/office/drawing/2014/main" id="{AC7927F4-21F3-4201-80CA-9B756160D6C4}"/>
                </a:ext>
              </a:extLst>
            </p:cNvPr>
            <p:cNvSpPr/>
            <p:nvPr/>
          </p:nvSpPr>
          <p:spPr>
            <a:xfrm>
              <a:off x="89064" y="3748145"/>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18" action="ppaction://hlinksldjump"/>
              <a:extLst>
                <a:ext uri="{FF2B5EF4-FFF2-40B4-BE49-F238E27FC236}">
                  <a16:creationId xmlns:a16="http://schemas.microsoft.com/office/drawing/2014/main" id="{C9D87EA0-C94C-408A-A6EE-36EB9FD4DCAF}"/>
                </a:ext>
              </a:extLst>
            </p:cNvPr>
            <p:cNvSpPr/>
            <p:nvPr/>
          </p:nvSpPr>
          <p:spPr>
            <a:xfrm>
              <a:off x="89064" y="4850160"/>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16435" name="Groupe 101">
            <a:extLst>
              <a:ext uri="{FF2B5EF4-FFF2-40B4-BE49-F238E27FC236}">
                <a16:creationId xmlns:a16="http://schemas.microsoft.com/office/drawing/2014/main" id="{3A498E3D-1DFD-4B12-9805-21498AC8F170}"/>
              </a:ext>
            </a:extLst>
          </p:cNvPr>
          <p:cNvGrpSpPr>
            <a:grpSpLocks/>
          </p:cNvGrpSpPr>
          <p:nvPr/>
        </p:nvGrpSpPr>
        <p:grpSpPr bwMode="auto">
          <a:xfrm>
            <a:off x="6048375" y="6324600"/>
            <a:ext cx="784225" cy="496888"/>
            <a:chOff x="6767187" y="6323834"/>
            <a:chExt cx="784388" cy="497620"/>
          </a:xfrm>
        </p:grpSpPr>
        <p:pic>
          <p:nvPicPr>
            <p:cNvPr id="103" name="Graphique 102">
              <a:extLst>
                <a:ext uri="{FF2B5EF4-FFF2-40B4-BE49-F238E27FC236}">
                  <a16:creationId xmlns:a16="http://schemas.microsoft.com/office/drawing/2014/main" id="{2AD44676-9CEC-462E-A2CA-00D1947411F3}"/>
                </a:ext>
              </a:extLst>
            </p:cNvPr>
            <p:cNvPicPr>
              <a:picLocks noChangeAspect="1"/>
            </p:cNvPicPr>
            <p:nvPr/>
          </p:nvPicPr>
          <p:blipFill>
            <a:blip r:embed="rId19"/>
            <a:stretch>
              <a:fillRect/>
            </a:stretch>
          </p:blipFill>
          <p:spPr>
            <a:xfrm>
              <a:off x="6964078" y="6323834"/>
              <a:ext cx="352498" cy="352944"/>
            </a:xfrm>
            <a:prstGeom prst="rect">
              <a:avLst/>
            </a:prstGeom>
          </p:spPr>
        </p:pic>
        <p:sp>
          <p:nvSpPr>
            <p:cNvPr id="16448" name="ZoneTexte 103">
              <a:extLst>
                <a:ext uri="{FF2B5EF4-FFF2-40B4-BE49-F238E27FC236}">
                  <a16:creationId xmlns:a16="http://schemas.microsoft.com/office/drawing/2014/main" id="{2E518EF6-95FF-43F2-BA0A-D3F9DA0F755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6436" name="Groupe 104">
            <a:extLst>
              <a:ext uri="{FF2B5EF4-FFF2-40B4-BE49-F238E27FC236}">
                <a16:creationId xmlns:a16="http://schemas.microsoft.com/office/drawing/2014/main" id="{F8A58F47-0E3F-4C73-8754-E1594165B09B}"/>
              </a:ext>
            </a:extLst>
          </p:cNvPr>
          <p:cNvGrpSpPr>
            <a:grpSpLocks/>
          </p:cNvGrpSpPr>
          <p:nvPr/>
        </p:nvGrpSpPr>
        <p:grpSpPr bwMode="auto">
          <a:xfrm>
            <a:off x="71438" y="6324600"/>
            <a:ext cx="11553825" cy="496888"/>
            <a:chOff x="71517" y="6323834"/>
            <a:chExt cx="11554426" cy="497620"/>
          </a:xfrm>
        </p:grpSpPr>
        <p:pic>
          <p:nvPicPr>
            <p:cNvPr id="106" name="Graphique 105">
              <a:hlinkClick r:id="" action="ppaction://hlinkshowjump?jump=previousslide"/>
              <a:extLst>
                <a:ext uri="{FF2B5EF4-FFF2-40B4-BE49-F238E27FC236}">
                  <a16:creationId xmlns:a16="http://schemas.microsoft.com/office/drawing/2014/main" id="{C541034C-DD16-4EFD-83C9-86E06640A5DA}"/>
                </a:ext>
              </a:extLst>
            </p:cNvPr>
            <p:cNvPicPr>
              <a:picLocks noChangeAspect="1"/>
            </p:cNvPicPr>
            <p:nvPr/>
          </p:nvPicPr>
          <p:blipFill>
            <a:blip r:embed="rId20"/>
            <a:srcRect/>
            <a:stretch/>
          </p:blipFill>
          <p:spPr>
            <a:xfrm rot="10800000">
              <a:off x="11062351" y="6427174"/>
              <a:ext cx="281003" cy="279812"/>
            </a:xfrm>
            <a:prstGeom prst="rect">
              <a:avLst/>
            </a:prstGeom>
          </p:spPr>
        </p:pic>
        <p:pic>
          <p:nvPicPr>
            <p:cNvPr id="107" name="Graphique 106">
              <a:hlinkClick r:id="" action="ppaction://hlinkshowjump?jump=nextslide"/>
              <a:extLst>
                <a:ext uri="{FF2B5EF4-FFF2-40B4-BE49-F238E27FC236}">
                  <a16:creationId xmlns:a16="http://schemas.microsoft.com/office/drawing/2014/main" id="{5A17CDCD-3AED-4433-AAA3-44CECF1B8F5C}"/>
                </a:ext>
              </a:extLst>
            </p:cNvPr>
            <p:cNvPicPr>
              <a:picLocks noChangeAspect="1"/>
            </p:cNvPicPr>
            <p:nvPr/>
          </p:nvPicPr>
          <p:blipFill>
            <a:blip r:embed="rId20"/>
            <a:srcRect/>
            <a:stretch/>
          </p:blipFill>
          <p:spPr>
            <a:xfrm>
              <a:off x="11344940" y="6431943"/>
              <a:ext cx="281003" cy="281402"/>
            </a:xfrm>
            <a:prstGeom prst="rect">
              <a:avLst/>
            </a:prstGeom>
          </p:spPr>
        </p:pic>
        <p:sp>
          <p:nvSpPr>
            <p:cNvPr id="112" name="Rectangle 111">
              <a:hlinkClick r:id="rId21" action="ppaction://hlinksldjump"/>
              <a:extLst>
                <a:ext uri="{FF2B5EF4-FFF2-40B4-BE49-F238E27FC236}">
                  <a16:creationId xmlns:a16="http://schemas.microsoft.com/office/drawing/2014/main" id="{E61CC291-3F1E-417C-8F0A-DF2F3FB85C0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2" action="ppaction://hlinksldjump"/>
              <a:extLst>
                <a:ext uri="{FF2B5EF4-FFF2-40B4-BE49-F238E27FC236}">
                  <a16:creationId xmlns:a16="http://schemas.microsoft.com/office/drawing/2014/main" id="{20D98C0A-54DC-4303-B3A3-2611C37B7BB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3" action="ppaction://hlinksldjump"/>
              <a:extLst>
                <a:ext uri="{FF2B5EF4-FFF2-40B4-BE49-F238E27FC236}">
                  <a16:creationId xmlns:a16="http://schemas.microsoft.com/office/drawing/2014/main" id="{2BF9EDB6-1028-4C8A-9D7F-639F6D37A34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4" action="ppaction://hlinksldjump"/>
              <a:extLst>
                <a:ext uri="{FF2B5EF4-FFF2-40B4-BE49-F238E27FC236}">
                  <a16:creationId xmlns:a16="http://schemas.microsoft.com/office/drawing/2014/main" id="{DF86FD2C-D179-49F3-BCCB-9080F6A55B63}"/>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8" name="Rectangle 117">
              <a:hlinkClick r:id="rId25" action="ppaction://hlinksldjump"/>
              <a:extLst>
                <a:ext uri="{FF2B5EF4-FFF2-40B4-BE49-F238E27FC236}">
                  <a16:creationId xmlns:a16="http://schemas.microsoft.com/office/drawing/2014/main" id="{48AC8E0C-5C22-41D8-931B-1CACEDCC7ED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8" name="Rectangle 137">
              <a:hlinkClick r:id="rId26" action="ppaction://hlinksldjump"/>
              <a:extLst>
                <a:ext uri="{FF2B5EF4-FFF2-40B4-BE49-F238E27FC236}">
                  <a16:creationId xmlns:a16="http://schemas.microsoft.com/office/drawing/2014/main" id="{E83123DA-EBD4-422D-B709-E2F2948E51B7}"/>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9" name="Rectangle 138">
              <a:hlinkClick r:id="rId27" action="ppaction://hlinksldjump"/>
              <a:extLst>
                <a:ext uri="{FF2B5EF4-FFF2-40B4-BE49-F238E27FC236}">
                  <a16:creationId xmlns:a16="http://schemas.microsoft.com/office/drawing/2014/main" id="{6B7BD7B9-EF3F-4FC9-A653-E043E30934CE}"/>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0" name="Rectangle 139">
              <a:hlinkClick r:id="rId28" action="ppaction://hlinksldjump"/>
              <a:extLst>
                <a:ext uri="{FF2B5EF4-FFF2-40B4-BE49-F238E27FC236}">
                  <a16:creationId xmlns:a16="http://schemas.microsoft.com/office/drawing/2014/main" id="{5112348C-5E82-4C43-9616-E227DF596DA7}"/>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Graphique 160">
            <a:extLst>
              <a:ext uri="{FF2B5EF4-FFF2-40B4-BE49-F238E27FC236}">
                <a16:creationId xmlns:a16="http://schemas.microsoft.com/office/drawing/2014/main" id="{9398A0BF-44EB-45C7-8982-42BE31CDF2CC}"/>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73" name="Rectangle 72">
            <a:extLst>
              <a:ext uri="{FF2B5EF4-FFF2-40B4-BE49-F238E27FC236}">
                <a16:creationId xmlns:a16="http://schemas.microsoft.com/office/drawing/2014/main" id="{D4C46052-C4EB-48CE-AB77-781C45D30BEC}"/>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6" name="Connecteur droit 5">
            <a:extLst>
              <a:ext uri="{FF2B5EF4-FFF2-40B4-BE49-F238E27FC236}">
                <a16:creationId xmlns:a16="http://schemas.microsoft.com/office/drawing/2014/main" id="{B11A19A0-E0A6-455C-B92B-10E4800A9452}"/>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11" name="Graphique 110">
            <a:extLst>
              <a:ext uri="{FF2B5EF4-FFF2-40B4-BE49-F238E27FC236}">
                <a16:creationId xmlns:a16="http://schemas.microsoft.com/office/drawing/2014/main" id="{FBAF57B3-74A6-41BF-BEDE-732F6EB00DED}"/>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71DA521A-CDAF-4C27-8CF3-1B2F6CCC3B81}"/>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F0B0E010-0610-4B98-BAF2-CD3AFAD093F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A969ED53-68D1-4B69-BC2E-52524D396EAD}"/>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16</a:t>
            </a:r>
          </a:p>
        </p:txBody>
      </p:sp>
      <p:grpSp>
        <p:nvGrpSpPr>
          <p:cNvPr id="17417" name="Groupe 57">
            <a:extLst>
              <a:ext uri="{FF2B5EF4-FFF2-40B4-BE49-F238E27FC236}">
                <a16:creationId xmlns:a16="http://schemas.microsoft.com/office/drawing/2014/main" id="{8B9322A4-5777-4AAD-B07C-5079BC90968D}"/>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EC6D4EC9-1294-4845-85B2-D0639746BC40}"/>
                </a:ext>
              </a:extLst>
            </p:cNvPr>
            <p:cNvPicPr>
              <a:picLocks noChangeAspect="1"/>
            </p:cNvPicPr>
            <p:nvPr/>
          </p:nvPicPr>
          <p:blipFill>
            <a:blip r:embed="rId4"/>
            <a:srcRect/>
            <a:stretch/>
          </p:blipFill>
          <p:spPr>
            <a:xfrm>
              <a:off x="188971" y="6352891"/>
              <a:ext cx="310824" cy="311510"/>
            </a:xfrm>
            <a:prstGeom prst="rect">
              <a:avLst/>
            </a:prstGeom>
          </p:spPr>
        </p:pic>
        <p:sp>
          <p:nvSpPr>
            <p:cNvPr id="17517" name="ZoneTexte 59">
              <a:extLst>
                <a:ext uri="{FF2B5EF4-FFF2-40B4-BE49-F238E27FC236}">
                  <a16:creationId xmlns:a16="http://schemas.microsoft.com/office/drawing/2014/main" id="{F22F47E4-FBC3-4B2E-BD2F-07EC36E3B21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7418" name="Groupe 60">
            <a:extLst>
              <a:ext uri="{FF2B5EF4-FFF2-40B4-BE49-F238E27FC236}">
                <a16:creationId xmlns:a16="http://schemas.microsoft.com/office/drawing/2014/main" id="{70C260E5-0005-40B6-8A41-86DA97D1A224}"/>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9326A43A-3C8A-48CF-B6C9-001D1426A86B}"/>
                </a:ext>
              </a:extLst>
            </p:cNvPr>
            <p:cNvPicPr>
              <a:picLocks noChangeAspect="1"/>
            </p:cNvPicPr>
            <p:nvPr/>
          </p:nvPicPr>
          <p:blipFill>
            <a:blip r:embed="rId5"/>
            <a:srcRect/>
            <a:stretch/>
          </p:blipFill>
          <p:spPr>
            <a:xfrm>
              <a:off x="706949" y="6306505"/>
              <a:ext cx="414890" cy="415053"/>
            </a:xfrm>
            <a:prstGeom prst="rect">
              <a:avLst/>
            </a:prstGeom>
          </p:spPr>
        </p:pic>
        <p:sp>
          <p:nvSpPr>
            <p:cNvPr id="17515" name="ZoneTexte 62">
              <a:extLst>
                <a:ext uri="{FF2B5EF4-FFF2-40B4-BE49-F238E27FC236}">
                  <a16:creationId xmlns:a16="http://schemas.microsoft.com/office/drawing/2014/main" id="{ECE299E0-C8CE-4720-840A-A101D26CA64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7419" name="ZoneTexte 63">
            <a:extLst>
              <a:ext uri="{FF2B5EF4-FFF2-40B4-BE49-F238E27FC236}">
                <a16:creationId xmlns:a16="http://schemas.microsoft.com/office/drawing/2014/main" id="{6BF40B96-8948-49E2-BE17-FD4BE59FFDF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9E2DBB54-C8E8-44FD-BE58-E09709B459A3}"/>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608A80E1-BA1E-42C4-B18D-9125E00A25D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422" name="Groupe 67">
            <a:extLst>
              <a:ext uri="{FF2B5EF4-FFF2-40B4-BE49-F238E27FC236}">
                <a16:creationId xmlns:a16="http://schemas.microsoft.com/office/drawing/2014/main" id="{7400187D-4BDF-451D-A16D-595766670CEF}"/>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5BDD4678-88F4-40D4-977D-D395909D80FB}"/>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7513" name="ZoneTexte 69">
              <a:extLst>
                <a:ext uri="{FF2B5EF4-FFF2-40B4-BE49-F238E27FC236}">
                  <a16:creationId xmlns:a16="http://schemas.microsoft.com/office/drawing/2014/main" id="{A1EB1A57-D167-4A98-9147-09213CFAD547}"/>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7423" name="Groupe 70">
            <a:extLst>
              <a:ext uri="{FF2B5EF4-FFF2-40B4-BE49-F238E27FC236}">
                <a16:creationId xmlns:a16="http://schemas.microsoft.com/office/drawing/2014/main" id="{C6489A56-94F1-43CE-8902-CA76D31E35A5}"/>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4D428D0-3E87-4ED5-86F8-870A7481F264}"/>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7511" name="ZoneTexte 73">
              <a:extLst>
                <a:ext uri="{FF2B5EF4-FFF2-40B4-BE49-F238E27FC236}">
                  <a16:creationId xmlns:a16="http://schemas.microsoft.com/office/drawing/2014/main" id="{30FB5D79-0F17-4AE8-9A0B-8EA1CE77A368}"/>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7424" name="Groupe 78">
            <a:extLst>
              <a:ext uri="{FF2B5EF4-FFF2-40B4-BE49-F238E27FC236}">
                <a16:creationId xmlns:a16="http://schemas.microsoft.com/office/drawing/2014/main" id="{2CF990B6-4112-49BE-B316-79CF2590DDE9}"/>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E9D6FD7B-C1A6-414C-9AD5-BF771633C03F}"/>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7509" name="ZoneTexte 80">
              <a:extLst>
                <a:ext uri="{FF2B5EF4-FFF2-40B4-BE49-F238E27FC236}">
                  <a16:creationId xmlns:a16="http://schemas.microsoft.com/office/drawing/2014/main" id="{326625BD-9981-4006-B630-7F5150B7852A}"/>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7425" name="Groupe 81">
            <a:extLst>
              <a:ext uri="{FF2B5EF4-FFF2-40B4-BE49-F238E27FC236}">
                <a16:creationId xmlns:a16="http://schemas.microsoft.com/office/drawing/2014/main" id="{FAF61D48-D9FF-4207-93DC-BCA8ACD1A302}"/>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4A49452-5F4A-4AC4-BA2D-B3FA9503FB7C}"/>
                </a:ext>
              </a:extLst>
            </p:cNvPr>
            <p:cNvPicPr>
              <a:picLocks noChangeAspect="1"/>
            </p:cNvPicPr>
            <p:nvPr/>
          </p:nvPicPr>
          <p:blipFill>
            <a:blip r:embed="rId8"/>
            <a:srcRect/>
            <a:stretch/>
          </p:blipFill>
          <p:spPr>
            <a:xfrm>
              <a:off x="6013563" y="6342472"/>
              <a:ext cx="346147" cy="345729"/>
            </a:xfrm>
            <a:prstGeom prst="rect">
              <a:avLst/>
            </a:prstGeom>
          </p:spPr>
        </p:pic>
        <p:sp>
          <p:nvSpPr>
            <p:cNvPr id="17507" name="ZoneTexte 83">
              <a:extLst>
                <a:ext uri="{FF2B5EF4-FFF2-40B4-BE49-F238E27FC236}">
                  <a16:creationId xmlns:a16="http://schemas.microsoft.com/office/drawing/2014/main" id="{D3B8C805-8760-4676-AB1C-7CF6E285E24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5" name="Rectangle 84">
            <a:extLst>
              <a:ext uri="{FF2B5EF4-FFF2-40B4-BE49-F238E27FC236}">
                <a16:creationId xmlns:a16="http://schemas.microsoft.com/office/drawing/2014/main" id="{8E02F6B5-10EC-41AB-8450-835962F9FD44}"/>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extLst>
              <a:ext uri="{FF2B5EF4-FFF2-40B4-BE49-F238E27FC236}">
                <a16:creationId xmlns:a16="http://schemas.microsoft.com/office/drawing/2014/main" id="{5F1EB7A3-DCAF-46AF-8682-5B10F709F711}"/>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86" name="Rectangle 85">
            <a:extLst>
              <a:ext uri="{FF2B5EF4-FFF2-40B4-BE49-F238E27FC236}">
                <a16:creationId xmlns:a16="http://schemas.microsoft.com/office/drawing/2014/main" id="{9CB27207-3C62-4FA2-A02E-906E7933B6AF}"/>
              </a:ext>
            </a:extLst>
          </p:cNvPr>
          <p:cNvSpPr/>
          <p:nvPr/>
        </p:nvSpPr>
        <p:spPr>
          <a:xfrm>
            <a:off x="2444750" y="596900"/>
            <a:ext cx="8720138" cy="1147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lnSpc>
                <a:spcPts val="2860"/>
              </a:lnSpc>
              <a:spcBef>
                <a:spcPts val="100"/>
              </a:spcBef>
              <a:spcAft>
                <a:spcPts val="0"/>
              </a:spcAft>
              <a:defRPr/>
            </a:pPr>
            <a:r>
              <a:rPr lang="fr-FR" dirty="0">
                <a:solidFill>
                  <a:srgbClr val="394348"/>
                </a:solidFill>
                <a:latin typeface="Arial" panose="020B0604020202020204" pitchFamily="34" charset="0"/>
                <a:cs typeface="Arial" panose="020B0604020202020204" pitchFamily="34" charset="0"/>
              </a:rPr>
              <a:t>Pour réaliser des travaux de rénovation énergétique,</a:t>
            </a:r>
            <a:br>
              <a:rPr lang="fr-FR" dirty="0">
                <a:solidFill>
                  <a:srgbClr val="394348"/>
                </a:solidFill>
                <a:latin typeface="Arial" panose="020B0604020202020204" pitchFamily="34" charset="0"/>
                <a:cs typeface="Arial" panose="020B0604020202020204" pitchFamily="34" charset="0"/>
              </a:rPr>
            </a:br>
            <a:r>
              <a:rPr lang="fr-FR" dirty="0">
                <a:solidFill>
                  <a:srgbClr val="394348"/>
                </a:solidFill>
                <a:latin typeface="Arial" panose="020B0604020202020204" pitchFamily="34" charset="0"/>
                <a:cs typeface="Arial" panose="020B0604020202020204" pitchFamily="34" charset="0"/>
              </a:rPr>
              <a:t>je peux </a:t>
            </a:r>
            <a:r>
              <a:rPr lang="fr-FR" b="1" dirty="0">
                <a:solidFill>
                  <a:srgbClr val="394348"/>
                </a:solidFill>
                <a:latin typeface="Arial" panose="020B0604020202020204" pitchFamily="34" charset="0"/>
                <a:cs typeface="Arial" panose="020B0604020202020204" pitchFamily="34" charset="0"/>
              </a:rPr>
              <a:t>accompagner mon client en l’aidant à identifier les </a:t>
            </a:r>
            <a:r>
              <a:rPr lang="fr-FR" b="1" dirty="0">
                <a:solidFill>
                  <a:srgbClr val="75C032"/>
                </a:solidFill>
                <a:latin typeface="Arial" panose="020B0604020202020204" pitchFamily="34" charset="0"/>
                <a:cs typeface="Arial" panose="020B0604020202020204" pitchFamily="34" charset="0"/>
              </a:rPr>
              <a:t>aides existantes</a:t>
            </a:r>
          </a:p>
          <a:p>
            <a:pPr marL="12700" algn="ctr" eaLnBrk="1" fontAlgn="auto" hangingPunct="1">
              <a:lnSpc>
                <a:spcPts val="2860"/>
              </a:lnSpc>
              <a:spcBef>
                <a:spcPts val="100"/>
              </a:spcBef>
              <a:spcAft>
                <a:spcPts val="0"/>
              </a:spcAft>
              <a:defRPr/>
            </a:pPr>
            <a:r>
              <a:rPr lang="fr-FR" b="1" dirty="0">
                <a:solidFill>
                  <a:srgbClr val="394348"/>
                </a:solidFill>
                <a:latin typeface="Arial" panose="020B0604020202020204" pitchFamily="34" charset="0"/>
                <a:cs typeface="Arial" panose="020B0604020202020204" pitchFamily="34" charset="0"/>
              </a:rPr>
              <a:t>selon son profil</a:t>
            </a:r>
          </a:p>
        </p:txBody>
      </p:sp>
      <p:grpSp>
        <p:nvGrpSpPr>
          <p:cNvPr id="17429" name="Groupe 19">
            <a:extLst>
              <a:ext uri="{FF2B5EF4-FFF2-40B4-BE49-F238E27FC236}">
                <a16:creationId xmlns:a16="http://schemas.microsoft.com/office/drawing/2014/main" id="{F8D6FA80-19DB-44CC-942B-6CD79EE54EE6}"/>
              </a:ext>
            </a:extLst>
          </p:cNvPr>
          <p:cNvGrpSpPr>
            <a:grpSpLocks/>
          </p:cNvGrpSpPr>
          <p:nvPr/>
        </p:nvGrpSpPr>
        <p:grpSpPr bwMode="auto">
          <a:xfrm>
            <a:off x="4727575" y="5437188"/>
            <a:ext cx="4156075" cy="441325"/>
            <a:chOff x="4704272" y="5592784"/>
            <a:chExt cx="4156345" cy="442248"/>
          </a:xfrm>
        </p:grpSpPr>
        <p:grpSp>
          <p:nvGrpSpPr>
            <p:cNvPr id="17502" name="Groupe 32">
              <a:extLst>
                <a:ext uri="{FF2B5EF4-FFF2-40B4-BE49-F238E27FC236}">
                  <a16:creationId xmlns:a16="http://schemas.microsoft.com/office/drawing/2014/main" id="{8061B110-4AF3-432D-A51B-16CC759C2A71}"/>
                </a:ext>
              </a:extLst>
            </p:cNvPr>
            <p:cNvGrpSpPr>
              <a:grpSpLocks/>
            </p:cNvGrpSpPr>
            <p:nvPr/>
          </p:nvGrpSpPr>
          <p:grpSpPr bwMode="auto">
            <a:xfrm>
              <a:off x="4749892" y="5592784"/>
              <a:ext cx="4110725" cy="442248"/>
              <a:chOff x="3517447" y="5390518"/>
              <a:chExt cx="4110725" cy="442248"/>
            </a:xfrm>
          </p:grpSpPr>
          <p:pic>
            <p:nvPicPr>
              <p:cNvPr id="31" name="Graphique 30">
                <a:extLst>
                  <a:ext uri="{FF2B5EF4-FFF2-40B4-BE49-F238E27FC236}">
                    <a16:creationId xmlns:a16="http://schemas.microsoft.com/office/drawing/2014/main" id="{841CAD8A-218F-4652-A5B5-311B8AF01DBD}"/>
                  </a:ext>
                </a:extLst>
              </p:cNvPr>
              <p:cNvPicPr>
                <a:picLocks noChangeAspect="1"/>
              </p:cNvPicPr>
              <p:nvPr/>
            </p:nvPicPr>
            <p:blipFill>
              <a:blip r:embed="rId9"/>
              <a:stretch>
                <a:fillRect/>
              </a:stretch>
            </p:blipFill>
            <p:spPr>
              <a:xfrm>
                <a:off x="3517868" y="5390518"/>
                <a:ext cx="442941" cy="442248"/>
              </a:xfrm>
              <a:prstGeom prst="rect">
                <a:avLst/>
              </a:prstGeom>
            </p:spPr>
          </p:pic>
          <p:sp>
            <p:nvSpPr>
              <p:cNvPr id="32" name="ZoneTexte 31">
                <a:extLst>
                  <a:ext uri="{FF2B5EF4-FFF2-40B4-BE49-F238E27FC236}">
                    <a16:creationId xmlns:a16="http://schemas.microsoft.com/office/drawing/2014/main" id="{95F9FA5E-4DCD-4709-84F6-8959ED26DE07}"/>
                  </a:ext>
                </a:extLst>
              </p:cNvPr>
              <p:cNvSpPr txBox="1"/>
              <p:nvPr/>
            </p:nvSpPr>
            <p:spPr>
              <a:xfrm>
                <a:off x="3960809" y="5444606"/>
                <a:ext cx="3667363" cy="338844"/>
              </a:xfrm>
              <a:prstGeom prst="rect">
                <a:avLst/>
              </a:prstGeom>
              <a:noFill/>
            </p:spPr>
            <p:txBody>
              <a:bodyPr>
                <a:spAutoFit/>
              </a:bodyPr>
              <a:lstStyle/>
              <a:p>
                <a:pPr eaLnBrk="1" fontAlgn="auto" hangingPunct="1">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Le client a la responsabilité de réaliser les simulations pour identifier les aides</a:t>
                </a:r>
              </a:p>
              <a:p>
                <a:pPr eaLnBrk="1" fontAlgn="auto" hangingPunct="1">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et les montants auxquels il peut prétendre en fonction de son projet.</a:t>
                </a:r>
                <a:endParaRPr lang="fr-FR" sz="800" dirty="0">
                  <a:solidFill>
                    <a:srgbClr val="394348"/>
                  </a:solidFill>
                  <a:latin typeface="Arial" panose="020B0604020202020204" pitchFamily="34" charset="0"/>
                  <a:cs typeface="Arial" panose="020B0604020202020204" pitchFamily="34" charset="0"/>
                </a:endParaRPr>
              </a:p>
            </p:txBody>
          </p:sp>
        </p:grpSp>
        <p:sp>
          <p:nvSpPr>
            <p:cNvPr id="2" name="Rectangle 1">
              <a:extLst>
                <a:ext uri="{FF2B5EF4-FFF2-40B4-BE49-F238E27FC236}">
                  <a16:creationId xmlns:a16="http://schemas.microsoft.com/office/drawing/2014/main" id="{0F9D46D4-A89B-498F-8DDE-8DC45BA7A4C7}"/>
                </a:ext>
              </a:extLst>
            </p:cNvPr>
            <p:cNvSpPr/>
            <p:nvPr/>
          </p:nvSpPr>
          <p:spPr>
            <a:xfrm>
              <a:off x="4704272" y="5592784"/>
              <a:ext cx="4156345" cy="442248"/>
            </a:xfrm>
            <a:prstGeom prst="rect">
              <a:avLst/>
            </a:prstGeom>
            <a:no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96" name="Rectangle 95">
            <a:extLst>
              <a:ext uri="{FF2B5EF4-FFF2-40B4-BE49-F238E27FC236}">
                <a16:creationId xmlns:a16="http://schemas.microsoft.com/office/drawing/2014/main" id="{53FEB233-8B41-4937-8DC7-778C52C9716A}"/>
              </a:ext>
            </a:extLst>
          </p:cNvPr>
          <p:cNvSpPr/>
          <p:nvPr/>
        </p:nvSpPr>
        <p:spPr>
          <a:xfrm>
            <a:off x="7005638" y="2132013"/>
            <a:ext cx="4610100" cy="1000125"/>
          </a:xfrm>
          <a:prstGeom prst="rect">
            <a:avLst/>
          </a:prstGeom>
          <a:solidFill>
            <a:srgbClr val="FFBF5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accent4">
                  <a:lumMod val="40000"/>
                  <a:lumOff val="60000"/>
                </a:schemeClr>
              </a:solidFill>
              <a:latin typeface="Arial" panose="020B0604020202020204" pitchFamily="34" charset="0"/>
              <a:cs typeface="Arial" panose="020B0604020202020204" pitchFamily="34" charset="0"/>
            </a:endParaRPr>
          </a:p>
        </p:txBody>
      </p:sp>
      <p:grpSp>
        <p:nvGrpSpPr>
          <p:cNvPr id="17431" name="Groupe 87">
            <a:extLst>
              <a:ext uri="{FF2B5EF4-FFF2-40B4-BE49-F238E27FC236}">
                <a16:creationId xmlns:a16="http://schemas.microsoft.com/office/drawing/2014/main" id="{9A979EBE-9AAC-49AB-94DB-A903E3B1BC6F}"/>
              </a:ext>
            </a:extLst>
          </p:cNvPr>
          <p:cNvGrpSpPr>
            <a:grpSpLocks/>
          </p:cNvGrpSpPr>
          <p:nvPr/>
        </p:nvGrpSpPr>
        <p:grpSpPr bwMode="auto">
          <a:xfrm>
            <a:off x="8907463" y="6334125"/>
            <a:ext cx="1304925" cy="488950"/>
            <a:chOff x="9429931" y="6334408"/>
            <a:chExt cx="1305361" cy="488926"/>
          </a:xfrm>
        </p:grpSpPr>
        <p:grpSp>
          <p:nvGrpSpPr>
            <p:cNvPr id="17495" name="Groupe 93">
              <a:extLst>
                <a:ext uri="{FF2B5EF4-FFF2-40B4-BE49-F238E27FC236}">
                  <a16:creationId xmlns:a16="http://schemas.microsoft.com/office/drawing/2014/main" id="{D4CEE023-A20B-4B81-953E-1BE2A611156B}"/>
                </a:ext>
              </a:extLst>
            </p:cNvPr>
            <p:cNvGrpSpPr>
              <a:grpSpLocks/>
            </p:cNvGrpSpPr>
            <p:nvPr/>
          </p:nvGrpSpPr>
          <p:grpSpPr bwMode="auto">
            <a:xfrm>
              <a:off x="9429931" y="6334408"/>
              <a:ext cx="547826" cy="488926"/>
              <a:chOff x="640481" y="6334408"/>
              <a:chExt cx="547826" cy="488926"/>
            </a:xfrm>
          </p:grpSpPr>
          <p:pic>
            <p:nvPicPr>
              <p:cNvPr id="113" name="Graphique 112">
                <a:extLst>
                  <a:ext uri="{FF2B5EF4-FFF2-40B4-BE49-F238E27FC236}">
                    <a16:creationId xmlns:a16="http://schemas.microsoft.com/office/drawing/2014/main" id="{08EBC961-4E87-4D8D-8E65-2964073EE4DF}"/>
                  </a:ext>
                </a:extLst>
              </p:cNvPr>
              <p:cNvPicPr>
                <a:picLocks noChangeAspect="1"/>
              </p:cNvPicPr>
              <p:nvPr/>
            </p:nvPicPr>
            <p:blipFill>
              <a:blip r:embed="rId10"/>
              <a:srcRect/>
              <a:stretch/>
            </p:blipFill>
            <p:spPr>
              <a:xfrm>
                <a:off x="735763" y="6334408"/>
                <a:ext cx="352543" cy="352408"/>
              </a:xfrm>
              <a:prstGeom prst="rect">
                <a:avLst/>
              </a:prstGeom>
            </p:spPr>
          </p:pic>
          <p:sp>
            <p:nvSpPr>
              <p:cNvPr id="17501" name="ZoneTexte 113">
                <a:extLst>
                  <a:ext uri="{FF2B5EF4-FFF2-40B4-BE49-F238E27FC236}">
                    <a16:creationId xmlns:a16="http://schemas.microsoft.com/office/drawing/2014/main" id="{6F87B3C5-048F-47A5-B01B-6EB32378726D}"/>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95" name="Connecteur droit 94">
              <a:extLst>
                <a:ext uri="{FF2B5EF4-FFF2-40B4-BE49-F238E27FC236}">
                  <a16:creationId xmlns:a16="http://schemas.microsoft.com/office/drawing/2014/main" id="{22504AD8-F9AA-45FA-A74A-18E43A0F49DB}"/>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497" name="Groupe 103">
              <a:extLst>
                <a:ext uri="{FF2B5EF4-FFF2-40B4-BE49-F238E27FC236}">
                  <a16:creationId xmlns:a16="http://schemas.microsoft.com/office/drawing/2014/main" id="{2264CF41-F61B-4847-B534-5EC042C8953E}"/>
                </a:ext>
              </a:extLst>
            </p:cNvPr>
            <p:cNvGrpSpPr>
              <a:grpSpLocks/>
            </p:cNvGrpSpPr>
            <p:nvPr/>
          </p:nvGrpSpPr>
          <p:grpSpPr bwMode="auto">
            <a:xfrm>
              <a:off x="10304354" y="6342472"/>
              <a:ext cx="430938" cy="480531"/>
              <a:chOff x="5971167" y="6342472"/>
              <a:chExt cx="430938" cy="480531"/>
            </a:xfrm>
          </p:grpSpPr>
          <p:pic>
            <p:nvPicPr>
              <p:cNvPr id="107" name="Graphique 106">
                <a:extLst>
                  <a:ext uri="{FF2B5EF4-FFF2-40B4-BE49-F238E27FC236}">
                    <a16:creationId xmlns:a16="http://schemas.microsoft.com/office/drawing/2014/main" id="{269B08B8-BA91-4F90-BC18-FFEA2A259E4C}"/>
                  </a:ext>
                </a:extLst>
              </p:cNvPr>
              <p:cNvPicPr>
                <a:picLocks noChangeAspect="1"/>
              </p:cNvPicPr>
              <p:nvPr/>
            </p:nvPicPr>
            <p:blipFill>
              <a:blip r:embed="rId11"/>
              <a:srcRect/>
              <a:stretch/>
            </p:blipFill>
            <p:spPr>
              <a:xfrm>
                <a:off x="6008273" y="6342346"/>
                <a:ext cx="346191" cy="346058"/>
              </a:xfrm>
              <a:prstGeom prst="rect">
                <a:avLst/>
              </a:prstGeom>
            </p:spPr>
          </p:pic>
          <p:sp>
            <p:nvSpPr>
              <p:cNvPr id="17499" name="ZoneTexte 111">
                <a:extLst>
                  <a:ext uri="{FF2B5EF4-FFF2-40B4-BE49-F238E27FC236}">
                    <a16:creationId xmlns:a16="http://schemas.microsoft.com/office/drawing/2014/main" id="{5DFF7D74-C89B-421D-B4C0-9197931F96ED}"/>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3" name="Rectangle 92">
            <a:extLst>
              <a:ext uri="{FF2B5EF4-FFF2-40B4-BE49-F238E27FC236}">
                <a16:creationId xmlns:a16="http://schemas.microsoft.com/office/drawing/2014/main" id="{56ACCDDD-1144-4895-AC7E-828297408F91}"/>
              </a:ext>
            </a:extLst>
          </p:cNvPr>
          <p:cNvSpPr/>
          <p:nvPr/>
        </p:nvSpPr>
        <p:spPr>
          <a:xfrm>
            <a:off x="1993900" y="3228975"/>
            <a:ext cx="2255838" cy="154622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rgbClr val="EAA19E"/>
              </a:solidFill>
              <a:latin typeface="Arial" panose="020B0604020202020204" pitchFamily="34" charset="0"/>
              <a:cs typeface="Arial" panose="020B0604020202020204" pitchFamily="34" charset="0"/>
            </a:endParaRPr>
          </a:p>
        </p:txBody>
      </p:sp>
      <p:sp>
        <p:nvSpPr>
          <p:cNvPr id="17433" name="ZoneTexte 124">
            <a:extLst>
              <a:ext uri="{FF2B5EF4-FFF2-40B4-BE49-F238E27FC236}">
                <a16:creationId xmlns:a16="http://schemas.microsoft.com/office/drawing/2014/main" id="{A9ED3A27-52F8-4DF5-AADC-04F37856E468}"/>
              </a:ext>
            </a:extLst>
          </p:cNvPr>
          <p:cNvSpPr txBox="1">
            <a:spLocks noChangeArrowheads="1"/>
          </p:cNvSpPr>
          <p:nvPr/>
        </p:nvSpPr>
        <p:spPr bwMode="auto">
          <a:xfrm>
            <a:off x="2290763" y="3968750"/>
            <a:ext cx="1662112"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1725"/>
              </a:lnSpc>
            </a:pPr>
            <a:r>
              <a:rPr lang="fr-FR" altLang="fr-FR" sz="1600">
                <a:solidFill>
                  <a:srgbClr val="F25858"/>
                </a:solidFill>
                <a:latin typeface="Arial" panose="020B0604020202020204" pitchFamily="34" charset="0"/>
                <a:cs typeface="Arial" panose="020B0604020202020204" pitchFamily="34" charset="0"/>
              </a:rPr>
              <a:t>D’une </a:t>
            </a:r>
            <a:r>
              <a:rPr lang="fr-FR" altLang="fr-FR" sz="1600" b="1">
                <a:solidFill>
                  <a:srgbClr val="F25858"/>
                </a:solidFill>
                <a:latin typeface="Arial" panose="020B0604020202020204" pitchFamily="34" charset="0"/>
                <a:cs typeface="Arial" panose="020B0604020202020204" pitchFamily="34" charset="0"/>
              </a:rPr>
              <a:t>Maison individuelle</a:t>
            </a:r>
          </a:p>
        </p:txBody>
      </p:sp>
      <p:pic>
        <p:nvPicPr>
          <p:cNvPr id="29" name="Graphique 28">
            <a:extLst>
              <a:ext uri="{FF2B5EF4-FFF2-40B4-BE49-F238E27FC236}">
                <a16:creationId xmlns:a16="http://schemas.microsoft.com/office/drawing/2014/main" id="{C705E8E8-02B0-4519-BFFB-20CC7B747A1B}"/>
              </a:ext>
            </a:extLst>
          </p:cNvPr>
          <p:cNvPicPr>
            <a:picLocks noChangeAspect="1"/>
          </p:cNvPicPr>
          <p:nvPr/>
        </p:nvPicPr>
        <p:blipFill>
          <a:blip r:embed="rId12"/>
          <a:stretch>
            <a:fillRect/>
          </a:stretch>
        </p:blipFill>
        <p:spPr>
          <a:xfrm>
            <a:off x="2840038" y="3394075"/>
            <a:ext cx="563562" cy="563563"/>
          </a:xfrm>
          <a:prstGeom prst="rect">
            <a:avLst/>
          </a:prstGeom>
        </p:spPr>
      </p:pic>
      <p:pic>
        <p:nvPicPr>
          <p:cNvPr id="115" name="Graphique 114">
            <a:hlinkClick r:id="rId13" action="ppaction://hlinksldjump"/>
            <a:extLst>
              <a:ext uri="{FF2B5EF4-FFF2-40B4-BE49-F238E27FC236}">
                <a16:creationId xmlns:a16="http://schemas.microsoft.com/office/drawing/2014/main" id="{941D2F67-0853-4D2D-B34F-AD5FB8DC53C2}"/>
              </a:ext>
            </a:extLst>
          </p:cNvPr>
          <p:cNvPicPr>
            <a:picLocks noChangeAspect="1"/>
          </p:cNvPicPr>
          <p:nvPr/>
        </p:nvPicPr>
        <p:blipFill>
          <a:blip r:embed="rId14"/>
          <a:srcRect/>
          <a:stretch/>
        </p:blipFill>
        <p:spPr>
          <a:xfrm>
            <a:off x="3009900" y="4649788"/>
            <a:ext cx="304800" cy="304800"/>
          </a:xfrm>
          <a:prstGeom prst="rect">
            <a:avLst/>
          </a:prstGeom>
        </p:spPr>
      </p:pic>
      <p:sp>
        <p:nvSpPr>
          <p:cNvPr id="89" name="Rectangle 88">
            <a:extLst>
              <a:ext uri="{FF2B5EF4-FFF2-40B4-BE49-F238E27FC236}">
                <a16:creationId xmlns:a16="http://schemas.microsoft.com/office/drawing/2014/main" id="{67210528-4DBB-427F-AB5D-4481093B454F}"/>
              </a:ext>
            </a:extLst>
          </p:cNvPr>
          <p:cNvSpPr/>
          <p:nvPr/>
        </p:nvSpPr>
        <p:spPr>
          <a:xfrm>
            <a:off x="4349750" y="3228975"/>
            <a:ext cx="2255838" cy="154622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rgbClr val="EAA19E"/>
              </a:solidFill>
              <a:latin typeface="Arial" panose="020B0604020202020204" pitchFamily="34" charset="0"/>
              <a:cs typeface="Arial" panose="020B0604020202020204" pitchFamily="34" charset="0"/>
            </a:endParaRPr>
          </a:p>
        </p:txBody>
      </p:sp>
      <p:pic>
        <p:nvPicPr>
          <p:cNvPr id="138" name="Graphique 137">
            <a:extLst>
              <a:ext uri="{FF2B5EF4-FFF2-40B4-BE49-F238E27FC236}">
                <a16:creationId xmlns:a16="http://schemas.microsoft.com/office/drawing/2014/main" id="{C11D0FB6-B873-45A9-A888-7AEABC76E0B0}"/>
              </a:ext>
            </a:extLst>
          </p:cNvPr>
          <p:cNvPicPr>
            <a:picLocks noChangeAspect="1"/>
          </p:cNvPicPr>
          <p:nvPr/>
        </p:nvPicPr>
        <p:blipFill>
          <a:blip r:embed="rId15"/>
          <a:srcRect/>
          <a:stretch/>
        </p:blipFill>
        <p:spPr>
          <a:xfrm>
            <a:off x="5326063" y="4389438"/>
            <a:ext cx="303212" cy="301625"/>
          </a:xfrm>
          <a:prstGeom prst="rect">
            <a:avLst/>
          </a:prstGeom>
        </p:spPr>
      </p:pic>
      <p:sp>
        <p:nvSpPr>
          <p:cNvPr id="17438" name="ZoneTexte 89">
            <a:extLst>
              <a:ext uri="{FF2B5EF4-FFF2-40B4-BE49-F238E27FC236}">
                <a16:creationId xmlns:a16="http://schemas.microsoft.com/office/drawing/2014/main" id="{C939C50B-C324-43E7-988E-B2A45B6B4AE9}"/>
              </a:ext>
            </a:extLst>
          </p:cNvPr>
          <p:cNvSpPr txBox="1">
            <a:spLocks noChangeArrowheads="1"/>
          </p:cNvSpPr>
          <p:nvPr/>
        </p:nvSpPr>
        <p:spPr bwMode="auto">
          <a:xfrm>
            <a:off x="4679950" y="3963988"/>
            <a:ext cx="159385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1725"/>
              </a:lnSpc>
            </a:pPr>
            <a:r>
              <a:rPr lang="fr-FR" altLang="fr-FR" sz="1600">
                <a:solidFill>
                  <a:srgbClr val="F25858"/>
                </a:solidFill>
                <a:latin typeface="Arial" panose="020B0604020202020204" pitchFamily="34" charset="0"/>
                <a:cs typeface="Arial" panose="020B0604020202020204" pitchFamily="34" charset="0"/>
              </a:rPr>
              <a:t>D’un</a:t>
            </a:r>
          </a:p>
          <a:p>
            <a:pPr algn="ctr" eaLnBrk="1" hangingPunct="1">
              <a:lnSpc>
                <a:spcPts val="1725"/>
              </a:lnSpc>
            </a:pPr>
            <a:r>
              <a:rPr lang="fr-FR" altLang="fr-FR" sz="1600" b="1">
                <a:solidFill>
                  <a:srgbClr val="F25858"/>
                </a:solidFill>
                <a:latin typeface="Arial" panose="020B0604020202020204" pitchFamily="34" charset="0"/>
                <a:cs typeface="Arial" panose="020B0604020202020204" pitchFamily="34" charset="0"/>
              </a:rPr>
              <a:t>appartement</a:t>
            </a:r>
          </a:p>
        </p:txBody>
      </p:sp>
      <p:pic>
        <p:nvPicPr>
          <p:cNvPr id="116" name="Graphique 115">
            <a:hlinkClick r:id="rId16" action="ppaction://hlinksldjump"/>
            <a:extLst>
              <a:ext uri="{FF2B5EF4-FFF2-40B4-BE49-F238E27FC236}">
                <a16:creationId xmlns:a16="http://schemas.microsoft.com/office/drawing/2014/main" id="{AB708A5F-477D-486B-AD76-212729EF896D}"/>
              </a:ext>
            </a:extLst>
          </p:cNvPr>
          <p:cNvPicPr>
            <a:picLocks noChangeAspect="1"/>
          </p:cNvPicPr>
          <p:nvPr/>
        </p:nvPicPr>
        <p:blipFill>
          <a:blip r:embed="rId14"/>
          <a:srcRect/>
          <a:stretch/>
        </p:blipFill>
        <p:spPr>
          <a:xfrm>
            <a:off x="5365750" y="4664075"/>
            <a:ext cx="304800" cy="304800"/>
          </a:xfrm>
          <a:prstGeom prst="rect">
            <a:avLst/>
          </a:prstGeom>
        </p:spPr>
      </p:pic>
      <p:sp>
        <p:nvSpPr>
          <p:cNvPr id="120" name="Rectangle 119">
            <a:extLst>
              <a:ext uri="{FF2B5EF4-FFF2-40B4-BE49-F238E27FC236}">
                <a16:creationId xmlns:a16="http://schemas.microsoft.com/office/drawing/2014/main" id="{A9FE12D0-E72E-4483-9199-6E228801E029}"/>
              </a:ext>
            </a:extLst>
          </p:cNvPr>
          <p:cNvSpPr/>
          <p:nvPr/>
        </p:nvSpPr>
        <p:spPr>
          <a:xfrm>
            <a:off x="7008813" y="3228975"/>
            <a:ext cx="2255837" cy="154622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rgbClr val="EAA19E"/>
              </a:solidFill>
              <a:latin typeface="Arial" panose="020B0604020202020204" pitchFamily="34" charset="0"/>
              <a:cs typeface="Arial" panose="020B0604020202020204" pitchFamily="34" charset="0"/>
            </a:endParaRPr>
          </a:p>
        </p:txBody>
      </p:sp>
      <p:sp>
        <p:nvSpPr>
          <p:cNvPr id="17441" name="ZoneTexte 120">
            <a:extLst>
              <a:ext uri="{FF2B5EF4-FFF2-40B4-BE49-F238E27FC236}">
                <a16:creationId xmlns:a16="http://schemas.microsoft.com/office/drawing/2014/main" id="{24B624F0-9B3B-4CDC-9306-EFAAE050F62E}"/>
              </a:ext>
            </a:extLst>
          </p:cNvPr>
          <p:cNvSpPr txBox="1">
            <a:spLocks noChangeArrowheads="1"/>
          </p:cNvSpPr>
          <p:nvPr/>
        </p:nvSpPr>
        <p:spPr bwMode="auto">
          <a:xfrm>
            <a:off x="7305675" y="3968750"/>
            <a:ext cx="16621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1725"/>
              </a:lnSpc>
            </a:pPr>
            <a:r>
              <a:rPr lang="fr-FR" altLang="fr-FR" sz="1600">
                <a:solidFill>
                  <a:srgbClr val="FFBF58"/>
                </a:solidFill>
                <a:latin typeface="Arial" panose="020B0604020202020204" pitchFamily="34" charset="0"/>
                <a:cs typeface="Arial" panose="020B0604020202020204" pitchFamily="34" charset="0"/>
              </a:rPr>
              <a:t>D’une </a:t>
            </a:r>
            <a:r>
              <a:rPr lang="fr-FR" altLang="fr-FR" sz="1600" b="1">
                <a:solidFill>
                  <a:srgbClr val="FFBF58"/>
                </a:solidFill>
                <a:latin typeface="Arial" panose="020B0604020202020204" pitchFamily="34" charset="0"/>
                <a:cs typeface="Arial" panose="020B0604020202020204" pitchFamily="34" charset="0"/>
              </a:rPr>
              <a:t>Maison individuelle</a:t>
            </a:r>
          </a:p>
        </p:txBody>
      </p:sp>
      <p:pic>
        <p:nvPicPr>
          <p:cNvPr id="122" name="Graphique 121">
            <a:extLst>
              <a:ext uri="{FF2B5EF4-FFF2-40B4-BE49-F238E27FC236}">
                <a16:creationId xmlns:a16="http://schemas.microsoft.com/office/drawing/2014/main" id="{877BB317-F169-4C4A-BC76-2FF010B0E1D3}"/>
              </a:ext>
            </a:extLst>
          </p:cNvPr>
          <p:cNvPicPr>
            <a:picLocks noChangeAspect="1"/>
          </p:cNvPicPr>
          <p:nvPr/>
        </p:nvPicPr>
        <p:blipFill>
          <a:blip r:embed="rId12"/>
          <a:stretch>
            <a:fillRect/>
          </a:stretch>
        </p:blipFill>
        <p:spPr>
          <a:xfrm>
            <a:off x="7854950" y="3394075"/>
            <a:ext cx="563563" cy="563563"/>
          </a:xfrm>
          <a:prstGeom prst="rect">
            <a:avLst/>
          </a:prstGeom>
        </p:spPr>
      </p:pic>
      <p:pic>
        <p:nvPicPr>
          <p:cNvPr id="123" name="Graphique 122">
            <a:hlinkClick r:id="rId17" action="ppaction://hlinksldjump"/>
            <a:extLst>
              <a:ext uri="{FF2B5EF4-FFF2-40B4-BE49-F238E27FC236}">
                <a16:creationId xmlns:a16="http://schemas.microsoft.com/office/drawing/2014/main" id="{3EEF0E0E-3D06-4059-871F-EF6E6F98C64A}"/>
              </a:ext>
            </a:extLst>
          </p:cNvPr>
          <p:cNvPicPr>
            <a:picLocks noChangeAspect="1"/>
          </p:cNvPicPr>
          <p:nvPr/>
        </p:nvPicPr>
        <p:blipFill>
          <a:blip r:embed="rId14"/>
          <a:srcRect/>
          <a:stretch/>
        </p:blipFill>
        <p:spPr>
          <a:xfrm>
            <a:off x="8024813" y="4649788"/>
            <a:ext cx="304800" cy="304800"/>
          </a:xfrm>
          <a:prstGeom prst="rect">
            <a:avLst/>
          </a:prstGeom>
        </p:spPr>
      </p:pic>
      <p:sp>
        <p:nvSpPr>
          <p:cNvPr id="126" name="Rectangle 125">
            <a:extLst>
              <a:ext uri="{FF2B5EF4-FFF2-40B4-BE49-F238E27FC236}">
                <a16:creationId xmlns:a16="http://schemas.microsoft.com/office/drawing/2014/main" id="{15C0E6DF-E769-4A56-BC5F-92CE809251C8}"/>
              </a:ext>
            </a:extLst>
          </p:cNvPr>
          <p:cNvSpPr/>
          <p:nvPr/>
        </p:nvSpPr>
        <p:spPr>
          <a:xfrm>
            <a:off x="9364663" y="3228975"/>
            <a:ext cx="2255837" cy="154622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rgbClr val="EAA19E"/>
              </a:solidFill>
              <a:latin typeface="Arial" panose="020B0604020202020204" pitchFamily="34" charset="0"/>
              <a:cs typeface="Arial" panose="020B0604020202020204" pitchFamily="34" charset="0"/>
            </a:endParaRPr>
          </a:p>
        </p:txBody>
      </p:sp>
      <p:pic>
        <p:nvPicPr>
          <p:cNvPr id="127" name="Graphique 126">
            <a:extLst>
              <a:ext uri="{FF2B5EF4-FFF2-40B4-BE49-F238E27FC236}">
                <a16:creationId xmlns:a16="http://schemas.microsoft.com/office/drawing/2014/main" id="{8D42BB2B-3E25-4ED7-8FEA-AD3D55A10906}"/>
              </a:ext>
            </a:extLst>
          </p:cNvPr>
          <p:cNvPicPr>
            <a:picLocks noChangeAspect="1"/>
          </p:cNvPicPr>
          <p:nvPr/>
        </p:nvPicPr>
        <p:blipFill>
          <a:blip r:embed="rId15"/>
          <a:srcRect/>
          <a:stretch/>
        </p:blipFill>
        <p:spPr>
          <a:xfrm>
            <a:off x="10340975" y="4389438"/>
            <a:ext cx="303213" cy="301625"/>
          </a:xfrm>
          <a:prstGeom prst="rect">
            <a:avLst/>
          </a:prstGeom>
        </p:spPr>
      </p:pic>
      <p:sp>
        <p:nvSpPr>
          <p:cNvPr id="17446" name="ZoneTexte 128">
            <a:extLst>
              <a:ext uri="{FF2B5EF4-FFF2-40B4-BE49-F238E27FC236}">
                <a16:creationId xmlns:a16="http://schemas.microsoft.com/office/drawing/2014/main" id="{F18528A2-8C66-421A-BF02-AEFFAD8A8973}"/>
              </a:ext>
            </a:extLst>
          </p:cNvPr>
          <p:cNvSpPr txBox="1">
            <a:spLocks noChangeArrowheads="1"/>
          </p:cNvSpPr>
          <p:nvPr/>
        </p:nvSpPr>
        <p:spPr bwMode="auto">
          <a:xfrm>
            <a:off x="9694863" y="3963988"/>
            <a:ext cx="159385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1725"/>
              </a:lnSpc>
            </a:pPr>
            <a:r>
              <a:rPr lang="fr-FR" altLang="fr-FR" sz="1600">
                <a:solidFill>
                  <a:srgbClr val="FFBF58"/>
                </a:solidFill>
                <a:latin typeface="Arial" panose="020B0604020202020204" pitchFamily="34" charset="0"/>
                <a:cs typeface="Arial" panose="020B0604020202020204" pitchFamily="34" charset="0"/>
              </a:rPr>
              <a:t>D’un</a:t>
            </a:r>
          </a:p>
          <a:p>
            <a:pPr algn="ctr" eaLnBrk="1" hangingPunct="1">
              <a:lnSpc>
                <a:spcPts val="1725"/>
              </a:lnSpc>
            </a:pPr>
            <a:r>
              <a:rPr lang="fr-FR" altLang="fr-FR" sz="1600" b="1">
                <a:solidFill>
                  <a:srgbClr val="FFBF58"/>
                </a:solidFill>
                <a:latin typeface="Arial" panose="020B0604020202020204" pitchFamily="34" charset="0"/>
                <a:cs typeface="Arial" panose="020B0604020202020204" pitchFamily="34" charset="0"/>
              </a:rPr>
              <a:t>appartement</a:t>
            </a:r>
          </a:p>
        </p:txBody>
      </p:sp>
      <p:pic>
        <p:nvPicPr>
          <p:cNvPr id="130" name="Graphique 129">
            <a:hlinkClick r:id="rId18" action="ppaction://hlinksldjump"/>
            <a:extLst>
              <a:ext uri="{FF2B5EF4-FFF2-40B4-BE49-F238E27FC236}">
                <a16:creationId xmlns:a16="http://schemas.microsoft.com/office/drawing/2014/main" id="{657397C0-C93C-4942-A4D6-A61F06C365D5}"/>
              </a:ext>
            </a:extLst>
          </p:cNvPr>
          <p:cNvPicPr>
            <a:picLocks noChangeAspect="1"/>
          </p:cNvPicPr>
          <p:nvPr/>
        </p:nvPicPr>
        <p:blipFill>
          <a:blip r:embed="rId14"/>
          <a:srcRect/>
          <a:stretch/>
        </p:blipFill>
        <p:spPr>
          <a:xfrm>
            <a:off x="10380663" y="4664075"/>
            <a:ext cx="304800" cy="304800"/>
          </a:xfrm>
          <a:prstGeom prst="rect">
            <a:avLst/>
          </a:prstGeom>
        </p:spPr>
      </p:pic>
      <p:grpSp>
        <p:nvGrpSpPr>
          <p:cNvPr id="17448" name="Groupe 25">
            <a:extLst>
              <a:ext uri="{FF2B5EF4-FFF2-40B4-BE49-F238E27FC236}">
                <a16:creationId xmlns:a16="http://schemas.microsoft.com/office/drawing/2014/main" id="{AB5899EF-0A2F-47C9-A6B7-C05306C20F2A}"/>
              </a:ext>
            </a:extLst>
          </p:cNvPr>
          <p:cNvGrpSpPr>
            <a:grpSpLocks/>
          </p:cNvGrpSpPr>
          <p:nvPr/>
        </p:nvGrpSpPr>
        <p:grpSpPr bwMode="auto">
          <a:xfrm>
            <a:off x="8128000" y="2220913"/>
            <a:ext cx="2365375" cy="817562"/>
            <a:chOff x="8033393" y="2221628"/>
            <a:chExt cx="2364314" cy="816634"/>
          </a:xfrm>
        </p:grpSpPr>
        <p:sp>
          <p:nvSpPr>
            <p:cNvPr id="17493" name="ZoneTexte 98">
              <a:extLst>
                <a:ext uri="{FF2B5EF4-FFF2-40B4-BE49-F238E27FC236}">
                  <a16:creationId xmlns:a16="http://schemas.microsoft.com/office/drawing/2014/main" id="{53560961-0CD9-4F21-A20C-D515BD1265DC}"/>
                </a:ext>
              </a:extLst>
            </p:cNvPr>
            <p:cNvSpPr txBox="1">
              <a:spLocks noChangeArrowheads="1"/>
            </p:cNvSpPr>
            <p:nvPr/>
          </p:nvSpPr>
          <p:spPr bwMode="auto">
            <a:xfrm>
              <a:off x="8945683" y="2237847"/>
              <a:ext cx="1452024" cy="75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2563"/>
                </a:lnSpc>
              </a:pPr>
              <a:r>
                <a:rPr lang="fr-FR" altLang="fr-FR" sz="1400" b="1">
                  <a:solidFill>
                    <a:schemeClr val="bg1"/>
                  </a:solidFill>
                  <a:latin typeface="Arial" panose="020B0604020202020204" pitchFamily="34" charset="0"/>
                  <a:cs typeface="Arial" panose="020B0604020202020204" pitchFamily="34" charset="0"/>
                </a:rPr>
                <a:t>Propriétaire</a:t>
              </a:r>
              <a:endParaRPr lang="fr-FR" altLang="fr-FR" sz="2000" b="1">
                <a:solidFill>
                  <a:schemeClr val="bg1"/>
                </a:solidFill>
                <a:latin typeface="Arial" panose="020B0604020202020204" pitchFamily="34" charset="0"/>
                <a:cs typeface="Arial" panose="020B0604020202020204" pitchFamily="34" charset="0"/>
              </a:endParaRPr>
            </a:p>
            <a:p>
              <a:pPr eaLnBrk="1" hangingPunct="1">
                <a:lnSpc>
                  <a:spcPts val="2563"/>
                </a:lnSpc>
              </a:pPr>
              <a:r>
                <a:rPr lang="fr-FR" altLang="fr-FR" sz="2800" b="1">
                  <a:solidFill>
                    <a:schemeClr val="bg1"/>
                  </a:solidFill>
                  <a:latin typeface="Arial" panose="020B0604020202020204" pitchFamily="34" charset="0"/>
                  <a:cs typeface="Arial" panose="020B0604020202020204" pitchFamily="34" charset="0"/>
                </a:rPr>
                <a:t>bailleur</a:t>
              </a:r>
            </a:p>
          </p:txBody>
        </p:sp>
        <p:pic>
          <p:nvPicPr>
            <p:cNvPr id="25" name="Graphique 24">
              <a:extLst>
                <a:ext uri="{FF2B5EF4-FFF2-40B4-BE49-F238E27FC236}">
                  <a16:creationId xmlns:a16="http://schemas.microsoft.com/office/drawing/2014/main" id="{CBFE4E45-B04C-49A1-A1C1-D8523B949E7C}"/>
                </a:ext>
              </a:extLst>
            </p:cNvPr>
            <p:cNvPicPr>
              <a:picLocks noChangeAspect="1"/>
            </p:cNvPicPr>
            <p:nvPr/>
          </p:nvPicPr>
          <p:blipFill>
            <a:blip r:embed="rId19"/>
            <a:stretch>
              <a:fillRect/>
            </a:stretch>
          </p:blipFill>
          <p:spPr>
            <a:xfrm>
              <a:off x="8033393" y="2221628"/>
              <a:ext cx="817196" cy="816634"/>
            </a:xfrm>
            <a:prstGeom prst="rect">
              <a:avLst/>
            </a:prstGeom>
          </p:spPr>
        </p:pic>
      </p:grpSp>
      <p:sp>
        <p:nvSpPr>
          <p:cNvPr id="131" name="Rectangle 130">
            <a:extLst>
              <a:ext uri="{FF2B5EF4-FFF2-40B4-BE49-F238E27FC236}">
                <a16:creationId xmlns:a16="http://schemas.microsoft.com/office/drawing/2014/main" id="{338F0375-5091-4F7D-AAE4-998CAA3E3323}"/>
              </a:ext>
            </a:extLst>
          </p:cNvPr>
          <p:cNvSpPr/>
          <p:nvPr/>
        </p:nvSpPr>
        <p:spPr>
          <a:xfrm>
            <a:off x="1995488" y="2132013"/>
            <a:ext cx="4611687" cy="1000125"/>
          </a:xfrm>
          <a:prstGeom prst="rect">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2000" b="1" i="1" dirty="0">
              <a:solidFill>
                <a:schemeClr val="accent4">
                  <a:lumMod val="40000"/>
                  <a:lumOff val="60000"/>
                </a:schemeClr>
              </a:solidFill>
              <a:latin typeface="Arial" panose="020B0604020202020204" pitchFamily="34" charset="0"/>
              <a:cs typeface="Arial" panose="020B0604020202020204" pitchFamily="34" charset="0"/>
            </a:endParaRPr>
          </a:p>
        </p:txBody>
      </p:sp>
      <p:grpSp>
        <p:nvGrpSpPr>
          <p:cNvPr id="17450" name="Groupe 131">
            <a:extLst>
              <a:ext uri="{FF2B5EF4-FFF2-40B4-BE49-F238E27FC236}">
                <a16:creationId xmlns:a16="http://schemas.microsoft.com/office/drawing/2014/main" id="{E3247EF6-C64C-41E4-A354-E6E74B35DC54}"/>
              </a:ext>
            </a:extLst>
          </p:cNvPr>
          <p:cNvGrpSpPr>
            <a:grpSpLocks/>
          </p:cNvGrpSpPr>
          <p:nvPr/>
        </p:nvGrpSpPr>
        <p:grpSpPr bwMode="auto">
          <a:xfrm>
            <a:off x="2951163" y="2220913"/>
            <a:ext cx="2700337" cy="817562"/>
            <a:chOff x="8033393" y="2221628"/>
            <a:chExt cx="2700366" cy="816634"/>
          </a:xfrm>
        </p:grpSpPr>
        <p:sp>
          <p:nvSpPr>
            <p:cNvPr id="17491" name="ZoneTexte 132">
              <a:extLst>
                <a:ext uri="{FF2B5EF4-FFF2-40B4-BE49-F238E27FC236}">
                  <a16:creationId xmlns:a16="http://schemas.microsoft.com/office/drawing/2014/main" id="{A91B84FF-3C1B-4EB3-B491-018D63BEC866}"/>
                </a:ext>
              </a:extLst>
            </p:cNvPr>
            <p:cNvSpPr txBox="1">
              <a:spLocks noChangeArrowheads="1"/>
            </p:cNvSpPr>
            <p:nvPr/>
          </p:nvSpPr>
          <p:spPr bwMode="auto">
            <a:xfrm>
              <a:off x="8945683" y="2237847"/>
              <a:ext cx="1788076" cy="75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2563"/>
                </a:lnSpc>
              </a:pPr>
              <a:r>
                <a:rPr lang="fr-FR" altLang="fr-FR" sz="1400" b="1">
                  <a:solidFill>
                    <a:schemeClr val="bg1"/>
                  </a:solidFill>
                  <a:latin typeface="Arial" panose="020B0604020202020204" pitchFamily="34" charset="0"/>
                  <a:cs typeface="Arial" panose="020B0604020202020204" pitchFamily="34" charset="0"/>
                </a:rPr>
                <a:t>Propriétaire</a:t>
              </a:r>
              <a:endParaRPr lang="fr-FR" altLang="fr-FR" sz="2000" b="1">
                <a:solidFill>
                  <a:schemeClr val="bg1"/>
                </a:solidFill>
                <a:latin typeface="Arial" panose="020B0604020202020204" pitchFamily="34" charset="0"/>
                <a:cs typeface="Arial" panose="020B0604020202020204" pitchFamily="34" charset="0"/>
              </a:endParaRPr>
            </a:p>
            <a:p>
              <a:pPr eaLnBrk="1" hangingPunct="1">
                <a:lnSpc>
                  <a:spcPts val="2563"/>
                </a:lnSpc>
              </a:pPr>
              <a:r>
                <a:rPr lang="fr-FR" altLang="fr-FR" sz="2800" b="1">
                  <a:solidFill>
                    <a:schemeClr val="bg1"/>
                  </a:solidFill>
                  <a:latin typeface="Arial" panose="020B0604020202020204" pitchFamily="34" charset="0"/>
                  <a:cs typeface="Arial" panose="020B0604020202020204" pitchFamily="34" charset="0"/>
                </a:rPr>
                <a:t>occupant</a:t>
              </a:r>
            </a:p>
          </p:txBody>
        </p:sp>
        <p:pic>
          <p:nvPicPr>
            <p:cNvPr id="134" name="Graphique 133">
              <a:extLst>
                <a:ext uri="{FF2B5EF4-FFF2-40B4-BE49-F238E27FC236}">
                  <a16:creationId xmlns:a16="http://schemas.microsoft.com/office/drawing/2014/main" id="{4FC9B715-BC8D-4913-92EF-BDF732D86EA9}"/>
                </a:ext>
              </a:extLst>
            </p:cNvPr>
            <p:cNvPicPr>
              <a:picLocks noChangeAspect="1"/>
            </p:cNvPicPr>
            <p:nvPr/>
          </p:nvPicPr>
          <p:blipFill>
            <a:blip r:embed="rId20"/>
            <a:srcRect/>
            <a:stretch/>
          </p:blipFill>
          <p:spPr>
            <a:xfrm>
              <a:off x="8033393" y="2221628"/>
              <a:ext cx="815984" cy="816634"/>
            </a:xfrm>
            <a:prstGeom prst="rect">
              <a:avLst/>
            </a:prstGeom>
          </p:spPr>
        </p:pic>
      </p:grpSp>
      <p:sp>
        <p:nvSpPr>
          <p:cNvPr id="135" name="ZoneTexte 134">
            <a:extLst>
              <a:ext uri="{FF2B5EF4-FFF2-40B4-BE49-F238E27FC236}">
                <a16:creationId xmlns:a16="http://schemas.microsoft.com/office/drawing/2014/main" id="{6F0A341E-1C59-44CE-BCB3-940F2F11A3AA}"/>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36" name="ZoneTexte 135">
            <a:extLst>
              <a:ext uri="{FF2B5EF4-FFF2-40B4-BE49-F238E27FC236}">
                <a16:creationId xmlns:a16="http://schemas.microsoft.com/office/drawing/2014/main" id="{2B8C2E57-8691-43FD-9FB3-3C8C7362C815}"/>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40" name="ZoneTexte 139">
            <a:extLst>
              <a:ext uri="{FF2B5EF4-FFF2-40B4-BE49-F238E27FC236}">
                <a16:creationId xmlns:a16="http://schemas.microsoft.com/office/drawing/2014/main" id="{97C33E02-AD4F-4454-8A62-55243F95C292}"/>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41" name="ZoneTexte 140">
            <a:extLst>
              <a:ext uri="{FF2B5EF4-FFF2-40B4-BE49-F238E27FC236}">
                <a16:creationId xmlns:a16="http://schemas.microsoft.com/office/drawing/2014/main" id="{C6E72B5D-4CA0-4DA5-BE33-53F6DC7A0C68}"/>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42" name="ZoneTexte 141">
            <a:extLst>
              <a:ext uri="{FF2B5EF4-FFF2-40B4-BE49-F238E27FC236}">
                <a16:creationId xmlns:a16="http://schemas.microsoft.com/office/drawing/2014/main" id="{ED36738C-D4BD-4DAD-BC8F-4708D27D9397}"/>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3" name="Ellipse 142">
            <a:extLst>
              <a:ext uri="{FF2B5EF4-FFF2-40B4-BE49-F238E27FC236}">
                <a16:creationId xmlns:a16="http://schemas.microsoft.com/office/drawing/2014/main" id="{869DA653-A265-46DC-B596-BDDF535DF706}"/>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44" name="Ellipse 143">
            <a:extLst>
              <a:ext uri="{FF2B5EF4-FFF2-40B4-BE49-F238E27FC236}">
                <a16:creationId xmlns:a16="http://schemas.microsoft.com/office/drawing/2014/main" id="{5FA5553E-E7C0-45AC-9C25-25766059B108}"/>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5" name="Ellipse 144">
            <a:extLst>
              <a:ext uri="{FF2B5EF4-FFF2-40B4-BE49-F238E27FC236}">
                <a16:creationId xmlns:a16="http://schemas.microsoft.com/office/drawing/2014/main" id="{FBE7894F-6102-4C4A-A516-6AC4479DAC27}"/>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6" name="Ellipse 145">
            <a:extLst>
              <a:ext uri="{FF2B5EF4-FFF2-40B4-BE49-F238E27FC236}">
                <a16:creationId xmlns:a16="http://schemas.microsoft.com/office/drawing/2014/main" id="{0D4CE11E-43EE-49F9-AC32-0642E7F81E7D}"/>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7" name="Ellipse 146">
            <a:extLst>
              <a:ext uri="{FF2B5EF4-FFF2-40B4-BE49-F238E27FC236}">
                <a16:creationId xmlns:a16="http://schemas.microsoft.com/office/drawing/2014/main" id="{C8596745-9548-4A21-AF91-D69624C50AA2}"/>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8" name="ZoneTexte 147">
            <a:extLst>
              <a:ext uri="{FF2B5EF4-FFF2-40B4-BE49-F238E27FC236}">
                <a16:creationId xmlns:a16="http://schemas.microsoft.com/office/drawing/2014/main" id="{935873B5-2916-4B51-BE4B-5AE6812B0C06}"/>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49" name="ZoneTexte 148">
            <a:extLst>
              <a:ext uri="{FF2B5EF4-FFF2-40B4-BE49-F238E27FC236}">
                <a16:creationId xmlns:a16="http://schemas.microsoft.com/office/drawing/2014/main" id="{5D294CF4-01A7-440A-BFDE-A60E73A4C079}"/>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50" name="Ellipse 149">
            <a:extLst>
              <a:ext uri="{FF2B5EF4-FFF2-40B4-BE49-F238E27FC236}">
                <a16:creationId xmlns:a16="http://schemas.microsoft.com/office/drawing/2014/main" id="{CE3400F9-C5A3-4AB9-BA87-CD5C4C103C9B}"/>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51" name="Ellipse 150">
            <a:extLst>
              <a:ext uri="{FF2B5EF4-FFF2-40B4-BE49-F238E27FC236}">
                <a16:creationId xmlns:a16="http://schemas.microsoft.com/office/drawing/2014/main" id="{C5A1F0BA-BC61-455A-B84D-1392317C17F6}"/>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52" name="Ellipse 151">
            <a:extLst>
              <a:ext uri="{FF2B5EF4-FFF2-40B4-BE49-F238E27FC236}">
                <a16:creationId xmlns:a16="http://schemas.microsoft.com/office/drawing/2014/main" id="{354E00B2-1914-4D82-B379-630252861F41}"/>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17467" name="Groupe 152">
            <a:extLst>
              <a:ext uri="{FF2B5EF4-FFF2-40B4-BE49-F238E27FC236}">
                <a16:creationId xmlns:a16="http://schemas.microsoft.com/office/drawing/2014/main" id="{8C93E5FC-1C74-47E2-B54E-7EA0ADB00F67}"/>
              </a:ext>
            </a:extLst>
          </p:cNvPr>
          <p:cNvGrpSpPr>
            <a:grpSpLocks/>
          </p:cNvGrpSpPr>
          <p:nvPr/>
        </p:nvGrpSpPr>
        <p:grpSpPr bwMode="auto">
          <a:xfrm>
            <a:off x="90488" y="2282825"/>
            <a:ext cx="1460500" cy="338138"/>
            <a:chOff x="90785" y="1823764"/>
            <a:chExt cx="1460705" cy="338554"/>
          </a:xfrm>
        </p:grpSpPr>
        <p:sp>
          <p:nvSpPr>
            <p:cNvPr id="154" name="Rectangle 153">
              <a:extLst>
                <a:ext uri="{FF2B5EF4-FFF2-40B4-BE49-F238E27FC236}">
                  <a16:creationId xmlns:a16="http://schemas.microsoft.com/office/drawing/2014/main" id="{5EAD548F-233F-4AE0-B9C9-606B65FB69E4}"/>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Triangle 154">
              <a:extLst>
                <a:ext uri="{FF2B5EF4-FFF2-40B4-BE49-F238E27FC236}">
                  <a16:creationId xmlns:a16="http://schemas.microsoft.com/office/drawing/2014/main" id="{34D14CA8-F66D-48DF-A8A7-C411A1A5368F}"/>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4" name="Graphique 3">
            <a:extLst>
              <a:ext uri="{FF2B5EF4-FFF2-40B4-BE49-F238E27FC236}">
                <a16:creationId xmlns:a16="http://schemas.microsoft.com/office/drawing/2014/main" id="{46E98209-3DF5-4EB5-9868-1AD462009D45}"/>
              </a:ext>
            </a:extLst>
          </p:cNvPr>
          <p:cNvPicPr>
            <a:picLocks noChangeAspect="1"/>
          </p:cNvPicPr>
          <p:nvPr/>
        </p:nvPicPr>
        <p:blipFill>
          <a:blip r:embed="rId21"/>
          <a:stretch>
            <a:fillRect/>
          </a:stretch>
        </p:blipFill>
        <p:spPr>
          <a:xfrm>
            <a:off x="5156200" y="3309938"/>
            <a:ext cx="642938" cy="642937"/>
          </a:xfrm>
          <a:prstGeom prst="rect">
            <a:avLst/>
          </a:prstGeom>
        </p:spPr>
      </p:pic>
      <p:pic>
        <p:nvPicPr>
          <p:cNvPr id="100" name="Graphique 99">
            <a:extLst>
              <a:ext uri="{FF2B5EF4-FFF2-40B4-BE49-F238E27FC236}">
                <a16:creationId xmlns:a16="http://schemas.microsoft.com/office/drawing/2014/main" id="{3AAC977A-BE06-421A-8BF1-E8D50E092EC0}"/>
              </a:ext>
            </a:extLst>
          </p:cNvPr>
          <p:cNvPicPr>
            <a:picLocks noChangeAspect="1"/>
          </p:cNvPicPr>
          <p:nvPr/>
        </p:nvPicPr>
        <p:blipFill>
          <a:blip r:embed="rId21"/>
          <a:stretch>
            <a:fillRect/>
          </a:stretch>
        </p:blipFill>
        <p:spPr>
          <a:xfrm>
            <a:off x="10171113" y="3309938"/>
            <a:ext cx="642937" cy="642937"/>
          </a:xfrm>
          <a:prstGeom prst="rect">
            <a:avLst/>
          </a:prstGeom>
        </p:spPr>
      </p:pic>
      <p:grpSp>
        <p:nvGrpSpPr>
          <p:cNvPr id="17470" name="Groupe 117">
            <a:extLst>
              <a:ext uri="{FF2B5EF4-FFF2-40B4-BE49-F238E27FC236}">
                <a16:creationId xmlns:a16="http://schemas.microsoft.com/office/drawing/2014/main" id="{5E3EBCB0-A409-4CE4-8535-A88A8BE16EB7}"/>
              </a:ext>
            </a:extLst>
          </p:cNvPr>
          <p:cNvGrpSpPr>
            <a:grpSpLocks/>
          </p:cNvGrpSpPr>
          <p:nvPr/>
        </p:nvGrpSpPr>
        <p:grpSpPr bwMode="auto">
          <a:xfrm>
            <a:off x="88900" y="1817688"/>
            <a:ext cx="1330325" cy="3370262"/>
            <a:chOff x="89064" y="1817236"/>
            <a:chExt cx="1329438" cy="3371150"/>
          </a:xfrm>
        </p:grpSpPr>
        <p:sp>
          <p:nvSpPr>
            <p:cNvPr id="119" name="Rectangle 118">
              <a:hlinkClick r:id="rId22" action="ppaction://hlinksldjump"/>
              <a:extLst>
                <a:ext uri="{FF2B5EF4-FFF2-40B4-BE49-F238E27FC236}">
                  <a16:creationId xmlns:a16="http://schemas.microsoft.com/office/drawing/2014/main" id="{050E6970-214E-4482-AFB3-F0FEE7E7C191}"/>
                </a:ext>
              </a:extLst>
            </p:cNvPr>
            <p:cNvSpPr/>
            <p:nvPr/>
          </p:nvSpPr>
          <p:spPr>
            <a:xfrm>
              <a:off x="89064" y="1817236"/>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8" name="Rectangle 127">
              <a:hlinkClick r:id="rId23" action="ppaction://hlinksldjump"/>
              <a:extLst>
                <a:ext uri="{FF2B5EF4-FFF2-40B4-BE49-F238E27FC236}">
                  <a16:creationId xmlns:a16="http://schemas.microsoft.com/office/drawing/2014/main" id="{08859C56-D0F9-4368-BA8F-65931AB61FF3}"/>
                </a:ext>
              </a:extLst>
            </p:cNvPr>
            <p:cNvSpPr/>
            <p:nvPr/>
          </p:nvSpPr>
          <p:spPr>
            <a:xfrm>
              <a:off x="89064" y="2669948"/>
              <a:ext cx="1329438" cy="338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9" name="Rectangle 138">
              <a:hlinkClick r:id="rId24" action="ppaction://hlinksldjump"/>
              <a:extLst>
                <a:ext uri="{FF2B5EF4-FFF2-40B4-BE49-F238E27FC236}">
                  <a16:creationId xmlns:a16="http://schemas.microsoft.com/office/drawing/2014/main" id="{61D151D4-FDC5-42ED-A68E-4FE629E98CE5}"/>
                </a:ext>
              </a:extLst>
            </p:cNvPr>
            <p:cNvSpPr/>
            <p:nvPr/>
          </p:nvSpPr>
          <p:spPr>
            <a:xfrm>
              <a:off x="89064" y="3748145"/>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5" action="ppaction://hlinksldjump"/>
              <a:extLst>
                <a:ext uri="{FF2B5EF4-FFF2-40B4-BE49-F238E27FC236}">
                  <a16:creationId xmlns:a16="http://schemas.microsoft.com/office/drawing/2014/main" id="{75DA61AD-555E-4739-BD0E-102A9B751EFB}"/>
                </a:ext>
              </a:extLst>
            </p:cNvPr>
            <p:cNvSpPr/>
            <p:nvPr/>
          </p:nvSpPr>
          <p:spPr>
            <a:xfrm>
              <a:off x="89064" y="4850160"/>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17471" name="Groupe 109">
            <a:extLst>
              <a:ext uri="{FF2B5EF4-FFF2-40B4-BE49-F238E27FC236}">
                <a16:creationId xmlns:a16="http://schemas.microsoft.com/office/drawing/2014/main" id="{DBDD2BBF-955C-4F7E-AB3A-644C43B4525E}"/>
              </a:ext>
            </a:extLst>
          </p:cNvPr>
          <p:cNvGrpSpPr>
            <a:grpSpLocks/>
          </p:cNvGrpSpPr>
          <p:nvPr/>
        </p:nvGrpSpPr>
        <p:grpSpPr bwMode="auto">
          <a:xfrm>
            <a:off x="6048375" y="6324600"/>
            <a:ext cx="784225" cy="496888"/>
            <a:chOff x="6767187" y="6323834"/>
            <a:chExt cx="784388" cy="497620"/>
          </a:xfrm>
        </p:grpSpPr>
        <p:pic>
          <p:nvPicPr>
            <p:cNvPr id="117" name="Graphique 116">
              <a:extLst>
                <a:ext uri="{FF2B5EF4-FFF2-40B4-BE49-F238E27FC236}">
                  <a16:creationId xmlns:a16="http://schemas.microsoft.com/office/drawing/2014/main" id="{6A3856F3-8B5E-4CE1-A19B-103CB28EC677}"/>
                </a:ext>
              </a:extLst>
            </p:cNvPr>
            <p:cNvPicPr>
              <a:picLocks noChangeAspect="1"/>
            </p:cNvPicPr>
            <p:nvPr/>
          </p:nvPicPr>
          <p:blipFill>
            <a:blip r:embed="rId26"/>
            <a:stretch>
              <a:fillRect/>
            </a:stretch>
          </p:blipFill>
          <p:spPr>
            <a:xfrm>
              <a:off x="6964078" y="6323834"/>
              <a:ext cx="352498" cy="352944"/>
            </a:xfrm>
            <a:prstGeom prst="rect">
              <a:avLst/>
            </a:prstGeom>
          </p:spPr>
        </p:pic>
        <p:sp>
          <p:nvSpPr>
            <p:cNvPr id="17484" name="ZoneTexte 167">
              <a:extLst>
                <a:ext uri="{FF2B5EF4-FFF2-40B4-BE49-F238E27FC236}">
                  <a16:creationId xmlns:a16="http://schemas.microsoft.com/office/drawing/2014/main" id="{F4ED0682-A8A8-49DF-8644-67354B7A81A0}"/>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7472" name="Groupe 168">
            <a:extLst>
              <a:ext uri="{FF2B5EF4-FFF2-40B4-BE49-F238E27FC236}">
                <a16:creationId xmlns:a16="http://schemas.microsoft.com/office/drawing/2014/main" id="{E006A2A2-2653-4A93-9017-C8522DF23B1B}"/>
              </a:ext>
            </a:extLst>
          </p:cNvPr>
          <p:cNvGrpSpPr>
            <a:grpSpLocks/>
          </p:cNvGrpSpPr>
          <p:nvPr/>
        </p:nvGrpSpPr>
        <p:grpSpPr bwMode="auto">
          <a:xfrm>
            <a:off x="71438" y="6324600"/>
            <a:ext cx="11553825" cy="496888"/>
            <a:chOff x="71517" y="6323834"/>
            <a:chExt cx="11554426" cy="497620"/>
          </a:xfrm>
        </p:grpSpPr>
        <p:pic>
          <p:nvPicPr>
            <p:cNvPr id="170" name="Graphique 169">
              <a:hlinkClick r:id="" action="ppaction://hlinkshowjump?jump=previousslide"/>
              <a:extLst>
                <a:ext uri="{FF2B5EF4-FFF2-40B4-BE49-F238E27FC236}">
                  <a16:creationId xmlns:a16="http://schemas.microsoft.com/office/drawing/2014/main" id="{0CE19156-891D-4FD4-9326-49C1FEB94394}"/>
                </a:ext>
              </a:extLst>
            </p:cNvPr>
            <p:cNvPicPr>
              <a:picLocks noChangeAspect="1"/>
            </p:cNvPicPr>
            <p:nvPr/>
          </p:nvPicPr>
          <p:blipFill>
            <a:blip r:embed="rId27"/>
            <a:srcRect/>
            <a:stretch/>
          </p:blipFill>
          <p:spPr>
            <a:xfrm rot="10800000">
              <a:off x="11062351" y="6427174"/>
              <a:ext cx="281003" cy="279812"/>
            </a:xfrm>
            <a:prstGeom prst="rect">
              <a:avLst/>
            </a:prstGeom>
          </p:spPr>
        </p:pic>
        <p:pic>
          <p:nvPicPr>
            <p:cNvPr id="171" name="Graphique 170">
              <a:hlinkClick r:id="" action="ppaction://hlinkshowjump?jump=nextslide"/>
              <a:extLst>
                <a:ext uri="{FF2B5EF4-FFF2-40B4-BE49-F238E27FC236}">
                  <a16:creationId xmlns:a16="http://schemas.microsoft.com/office/drawing/2014/main" id="{F15A1002-AEB6-4CB9-8C81-BBDC00AF1369}"/>
                </a:ext>
              </a:extLst>
            </p:cNvPr>
            <p:cNvPicPr>
              <a:picLocks noChangeAspect="1"/>
            </p:cNvPicPr>
            <p:nvPr/>
          </p:nvPicPr>
          <p:blipFill>
            <a:blip r:embed="rId27"/>
            <a:srcRect/>
            <a:stretch/>
          </p:blipFill>
          <p:spPr>
            <a:xfrm>
              <a:off x="11344940" y="6431943"/>
              <a:ext cx="281003" cy="281402"/>
            </a:xfrm>
            <a:prstGeom prst="rect">
              <a:avLst/>
            </a:prstGeom>
          </p:spPr>
        </p:pic>
        <p:sp>
          <p:nvSpPr>
            <p:cNvPr id="172" name="Rectangle 171">
              <a:hlinkClick r:id="rId28" action="ppaction://hlinksldjump"/>
              <a:extLst>
                <a:ext uri="{FF2B5EF4-FFF2-40B4-BE49-F238E27FC236}">
                  <a16:creationId xmlns:a16="http://schemas.microsoft.com/office/drawing/2014/main" id="{7995D162-FA73-43D7-8265-34E1E7F8763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3" name="Rectangle 172">
              <a:hlinkClick r:id="rId29" action="ppaction://hlinksldjump"/>
              <a:extLst>
                <a:ext uri="{FF2B5EF4-FFF2-40B4-BE49-F238E27FC236}">
                  <a16:creationId xmlns:a16="http://schemas.microsoft.com/office/drawing/2014/main" id="{47BD2241-7E2D-4B3C-9775-E00DD6F0466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4" name="Rectangle 173">
              <a:hlinkClick r:id="rId30" action="ppaction://hlinksldjump"/>
              <a:extLst>
                <a:ext uri="{FF2B5EF4-FFF2-40B4-BE49-F238E27FC236}">
                  <a16:creationId xmlns:a16="http://schemas.microsoft.com/office/drawing/2014/main" id="{82B7552B-D121-401D-8EEF-B732696B226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5" name="Rectangle 174">
              <a:hlinkClick r:id="rId31" action="ppaction://hlinksldjump"/>
              <a:extLst>
                <a:ext uri="{FF2B5EF4-FFF2-40B4-BE49-F238E27FC236}">
                  <a16:creationId xmlns:a16="http://schemas.microsoft.com/office/drawing/2014/main" id="{93EAF21F-43CA-4AB0-8058-5D77931D41B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6" name="Rectangle 175">
              <a:hlinkClick r:id="rId32" action="ppaction://hlinksldjump"/>
              <a:extLst>
                <a:ext uri="{FF2B5EF4-FFF2-40B4-BE49-F238E27FC236}">
                  <a16:creationId xmlns:a16="http://schemas.microsoft.com/office/drawing/2014/main" id="{C51A1C3F-4012-4AA5-ACD1-1A62C9E7A09B}"/>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7" name="Rectangle 176">
              <a:hlinkClick r:id="rId33" action="ppaction://hlinksldjump"/>
              <a:extLst>
                <a:ext uri="{FF2B5EF4-FFF2-40B4-BE49-F238E27FC236}">
                  <a16:creationId xmlns:a16="http://schemas.microsoft.com/office/drawing/2014/main" id="{C82CB59D-65AE-42AB-89D3-B6514AA8957A}"/>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8" name="Rectangle 177">
              <a:hlinkClick r:id="rId34" action="ppaction://hlinksldjump"/>
              <a:extLst>
                <a:ext uri="{FF2B5EF4-FFF2-40B4-BE49-F238E27FC236}">
                  <a16:creationId xmlns:a16="http://schemas.microsoft.com/office/drawing/2014/main" id="{2EB60DFF-54D5-4845-AB92-BB6845E1279E}"/>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9" name="Rectangle 178">
              <a:hlinkClick r:id="rId35" action="ppaction://hlinksldjump"/>
              <a:extLst>
                <a:ext uri="{FF2B5EF4-FFF2-40B4-BE49-F238E27FC236}">
                  <a16:creationId xmlns:a16="http://schemas.microsoft.com/office/drawing/2014/main" id="{BCCC1230-76A4-4E5B-A06F-2132377F5A54}"/>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12" name="ZoneTexte 111">
            <a:extLst>
              <a:ext uri="{FF2B5EF4-FFF2-40B4-BE49-F238E27FC236}">
                <a16:creationId xmlns:a16="http://schemas.microsoft.com/office/drawing/2014/main" id="{FE49BE1E-CAE1-402F-BAF7-A9D6444866A3}"/>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D51317"/>
                </a:solidFill>
                <a:latin typeface="Arial" pitchFamily="34"/>
                <a:cs typeface="Arial" pitchFamily="34"/>
              </a:rPr>
              <a:t>JE M’INFORME JE CONSEILLE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EFF2A271-467C-4120-9797-452570C159CD}"/>
              </a:ext>
            </a:extLst>
          </p:cNvPr>
          <p:cNvPicPr>
            <a:picLocks noChangeAspect="1"/>
          </p:cNvPicPr>
          <p:nvPr/>
        </p:nvPicPr>
        <p:blipFill>
          <a:blip r:embed="rId2"/>
          <a:srcRect l="3698" t="2498" r="40393" b="19900"/>
          <a:stretch>
            <a:fillRect/>
          </a:stretch>
        </p:blipFill>
        <p:spPr>
          <a:xfrm>
            <a:off x="7696200" y="376238"/>
            <a:ext cx="4414838" cy="6129337"/>
          </a:xfrm>
          <a:prstGeom prst="rect">
            <a:avLst/>
          </a:prstGeom>
          <a:noFill/>
          <a:ln cap="flat">
            <a:noFill/>
          </a:ln>
        </p:spPr>
      </p:pic>
      <p:sp>
        <p:nvSpPr>
          <p:cNvPr id="3" name="Rectangle 187">
            <a:extLst>
              <a:ext uri="{FF2B5EF4-FFF2-40B4-BE49-F238E27FC236}">
                <a16:creationId xmlns:a16="http://schemas.microsoft.com/office/drawing/2014/main" id="{F3757182-FE4E-4F77-B330-5D608E536892}"/>
              </a:ext>
            </a:extLst>
          </p:cNvPr>
          <p:cNvSpPr/>
          <p:nvPr/>
        </p:nvSpPr>
        <p:spPr>
          <a:xfrm>
            <a:off x="1722438" y="1989138"/>
            <a:ext cx="7707312" cy="3522662"/>
          </a:xfrm>
          <a:prstGeom prst="rect">
            <a:avLst/>
          </a:prstGeom>
          <a:solidFill>
            <a:srgbClr val="FFFFFF"/>
          </a:solidFill>
          <a:ln w="12701" cap="flat">
            <a:solidFill>
              <a:srgbClr val="F99E9C"/>
            </a:solidFill>
            <a:prstDash val="solid"/>
            <a:miter/>
          </a:ln>
        </p:spPr>
        <p:txBody>
          <a:bodyPr lIns="107999" tIns="179999" rIns="107999"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200" kern="0" dirty="0">
                <a:solidFill>
                  <a:srgbClr val="000000"/>
                </a:solidFill>
                <a:latin typeface="Arial"/>
              </a:rPr>
              <a:t>COZYNERGY </a:t>
            </a:r>
            <a:r>
              <a:rPr lang="fr-FR" sz="1200" b="1" kern="0" dirty="0">
                <a:solidFill>
                  <a:srgbClr val="000000"/>
                </a:solidFill>
                <a:latin typeface="Arial"/>
              </a:rPr>
              <a:t>coordonne l’ensemble du projet de rénovation énergétique des clients.</a:t>
            </a:r>
          </a:p>
        </p:txBody>
      </p:sp>
      <p:sp>
        <p:nvSpPr>
          <p:cNvPr id="18436" name="Rectangle 2">
            <a:extLst>
              <a:ext uri="{FF2B5EF4-FFF2-40B4-BE49-F238E27FC236}">
                <a16:creationId xmlns:a16="http://schemas.microsoft.com/office/drawing/2014/main" id="{3B153DFE-688C-42CB-80CC-165BEB05E97B}"/>
              </a:ext>
            </a:extLst>
          </p:cNvPr>
          <p:cNvSpPr>
            <a:spLocks noChangeArrowheads="1"/>
          </p:cNvSpPr>
          <p:nvPr/>
        </p:nvSpPr>
        <p:spPr bwMode="auto">
          <a:xfrm>
            <a:off x="0" y="0"/>
            <a:ext cx="1419225" cy="628650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cxnSp>
        <p:nvCxnSpPr>
          <p:cNvPr id="18437" name="Connecteur droit 3">
            <a:extLst>
              <a:ext uri="{FF2B5EF4-FFF2-40B4-BE49-F238E27FC236}">
                <a16:creationId xmlns:a16="http://schemas.microsoft.com/office/drawing/2014/main" id="{684D6A58-1BFA-4E48-8FCA-D7458405E658}"/>
              </a:ext>
            </a:extLst>
          </p:cNvPr>
          <p:cNvCxnSpPr>
            <a:cxnSpLocks noChangeShapeType="1"/>
          </p:cNvCxnSpPr>
          <p:nvPr/>
        </p:nvCxnSpPr>
        <p:spPr bwMode="auto">
          <a:xfrm>
            <a:off x="261938" y="1455738"/>
            <a:ext cx="0" cy="4879975"/>
          </a:xfrm>
          <a:prstGeom prst="straightConnector1">
            <a:avLst/>
          </a:prstGeom>
          <a:noFill/>
          <a:ln w="12701">
            <a:solidFill>
              <a:srgbClr val="D9D9D9"/>
            </a:solidFill>
            <a:miter lim="800000"/>
            <a:headEnd/>
            <a:tailEnd/>
          </a:ln>
          <a:extLst>
            <a:ext uri="{909E8E84-426E-40DD-AFC4-6F175D3DCCD1}">
              <a14:hiddenFill xmlns:a14="http://schemas.microsoft.com/office/drawing/2010/main">
                <a:noFill/>
              </a14:hiddenFill>
            </a:ext>
          </a:extLst>
        </p:spPr>
      </p:cxnSp>
      <p:pic>
        <p:nvPicPr>
          <p:cNvPr id="6" name="Graphique 4">
            <a:extLst>
              <a:ext uri="{FF2B5EF4-FFF2-40B4-BE49-F238E27FC236}">
                <a16:creationId xmlns:a16="http://schemas.microsoft.com/office/drawing/2014/main" id="{92823ABF-4527-48EC-B599-6777841EDD6F}"/>
              </a:ext>
            </a:extLst>
          </p:cNvPr>
          <p:cNvPicPr>
            <a:picLocks noChangeAspect="1"/>
          </p:cNvPicPr>
          <p:nvPr/>
        </p:nvPicPr>
        <p:blipFill>
          <a:blip r:embed="rId3"/>
          <a:srcRect/>
          <a:stretch>
            <a:fillRect/>
          </a:stretch>
        </p:blipFill>
        <p:spPr>
          <a:xfrm>
            <a:off x="0" y="0"/>
            <a:ext cx="701675" cy="701675"/>
          </a:xfrm>
          <a:prstGeom prst="rect">
            <a:avLst/>
          </a:prstGeom>
          <a:noFill/>
          <a:ln cap="flat">
            <a:noFill/>
          </a:ln>
        </p:spPr>
      </p:pic>
      <p:sp>
        <p:nvSpPr>
          <p:cNvPr id="18439" name="Rectangle 5">
            <a:extLst>
              <a:ext uri="{FF2B5EF4-FFF2-40B4-BE49-F238E27FC236}">
                <a16:creationId xmlns:a16="http://schemas.microsoft.com/office/drawing/2014/main" id="{E4EF0D5A-F1AD-4B10-BDF4-67A57DF0C690}"/>
              </a:ext>
            </a:extLst>
          </p:cNvPr>
          <p:cNvSpPr>
            <a:spLocks noChangeArrowheads="1"/>
          </p:cNvSpPr>
          <p:nvPr/>
        </p:nvSpPr>
        <p:spPr bwMode="auto">
          <a:xfrm>
            <a:off x="0" y="6229350"/>
            <a:ext cx="12192000" cy="106363"/>
          </a:xfrm>
          <a:prstGeom prst="rect">
            <a:avLst/>
          </a:prstGeom>
          <a:gradFill rotWithShape="0">
            <a:gsLst>
              <a:gs pos="0">
                <a:srgbClr val="000000">
                  <a:alpha val="0"/>
                </a:srgbClr>
              </a:gs>
              <a:gs pos="100000">
                <a:srgbClr val="000000">
                  <a:alpha val="0"/>
                </a:srgbClr>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440" name="Rectangle 6">
            <a:extLst>
              <a:ext uri="{FF2B5EF4-FFF2-40B4-BE49-F238E27FC236}">
                <a16:creationId xmlns:a16="http://schemas.microsoft.com/office/drawing/2014/main" id="{228218B9-3895-4893-9BD1-8F38CAF9DA47}"/>
              </a:ext>
            </a:extLst>
          </p:cNvPr>
          <p:cNvSpPr>
            <a:spLocks noChangeArrowheads="1"/>
          </p:cNvSpPr>
          <p:nvPr/>
        </p:nvSpPr>
        <p:spPr bwMode="auto">
          <a:xfrm>
            <a:off x="0" y="6286500"/>
            <a:ext cx="12192000" cy="57150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441" name="Rectangle 9">
            <a:extLst>
              <a:ext uri="{FF2B5EF4-FFF2-40B4-BE49-F238E27FC236}">
                <a16:creationId xmlns:a16="http://schemas.microsoft.com/office/drawing/2014/main" id="{24A045EF-3711-414D-96DA-BF59C6D37208}"/>
              </a:ext>
            </a:extLst>
          </p:cNvPr>
          <p:cNvSpPr>
            <a:spLocks noChangeArrowheads="1"/>
          </p:cNvSpPr>
          <p:nvPr/>
        </p:nvSpPr>
        <p:spPr bwMode="auto">
          <a:xfrm>
            <a:off x="11768138" y="6472238"/>
            <a:ext cx="423862" cy="185737"/>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b="1">
                <a:solidFill>
                  <a:srgbClr val="FFFFFF"/>
                </a:solidFill>
                <a:latin typeface="Arial" panose="020B0604020202020204" pitchFamily="34" charset="0"/>
                <a:cs typeface="Arial" panose="020B0604020202020204" pitchFamily="34" charset="0"/>
              </a:rPr>
              <a:t>17</a:t>
            </a:r>
          </a:p>
        </p:txBody>
      </p:sp>
      <p:grpSp>
        <p:nvGrpSpPr>
          <p:cNvPr id="18442" name="Groupe 10">
            <a:extLst>
              <a:ext uri="{FF2B5EF4-FFF2-40B4-BE49-F238E27FC236}">
                <a16:creationId xmlns:a16="http://schemas.microsoft.com/office/drawing/2014/main" id="{02C8D7D7-DBEB-49E8-A4A0-F73D208E8DD3}"/>
              </a:ext>
            </a:extLst>
          </p:cNvPr>
          <p:cNvGrpSpPr>
            <a:grpSpLocks/>
          </p:cNvGrpSpPr>
          <p:nvPr/>
        </p:nvGrpSpPr>
        <p:grpSpPr bwMode="auto">
          <a:xfrm>
            <a:off x="88900" y="6353175"/>
            <a:ext cx="511175" cy="469900"/>
            <a:chOff x="89062" y="6352894"/>
            <a:chExt cx="510637" cy="470441"/>
          </a:xfrm>
        </p:grpSpPr>
        <p:pic>
          <p:nvPicPr>
            <p:cNvPr id="11" name="Graphique 11">
              <a:extLst>
                <a:ext uri="{FF2B5EF4-FFF2-40B4-BE49-F238E27FC236}">
                  <a16:creationId xmlns:a16="http://schemas.microsoft.com/office/drawing/2014/main" id="{FC025C64-B5F6-4A94-B375-59569F406ADE}"/>
                </a:ext>
              </a:extLst>
            </p:cNvPr>
            <p:cNvPicPr>
              <a:picLocks noChangeAspect="1"/>
            </p:cNvPicPr>
            <p:nvPr/>
          </p:nvPicPr>
          <p:blipFill>
            <a:blip r:embed="rId4"/>
            <a:srcRect/>
            <a:stretch>
              <a:fillRect/>
            </a:stretch>
          </p:blipFill>
          <p:spPr>
            <a:xfrm>
              <a:off x="188970" y="6352894"/>
              <a:ext cx="310823" cy="311508"/>
            </a:xfrm>
            <a:prstGeom prst="rect">
              <a:avLst/>
            </a:prstGeom>
            <a:noFill/>
            <a:ln cap="flat">
              <a:noFill/>
            </a:ln>
          </p:spPr>
        </p:pic>
        <p:sp>
          <p:nvSpPr>
            <p:cNvPr id="18592" name="ZoneTexte 12">
              <a:extLst>
                <a:ext uri="{FF2B5EF4-FFF2-40B4-BE49-F238E27FC236}">
                  <a16:creationId xmlns:a16="http://schemas.microsoft.com/office/drawing/2014/main" id="{78807866-4627-4B59-865D-6E2556764A7F}"/>
                </a:ext>
              </a:extLst>
            </p:cNvPr>
            <p:cNvSpPr txBox="1">
              <a:spLocks noChangeArrowheads="1"/>
            </p:cNvSpPr>
            <p:nvPr/>
          </p:nvSpPr>
          <p:spPr bwMode="auto">
            <a:xfrm>
              <a:off x="89062" y="6638672"/>
              <a:ext cx="510637"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Accueil</a:t>
              </a:r>
            </a:p>
          </p:txBody>
        </p:sp>
      </p:grpSp>
      <p:grpSp>
        <p:nvGrpSpPr>
          <p:cNvPr id="18443" name="Groupe 13">
            <a:extLst>
              <a:ext uri="{FF2B5EF4-FFF2-40B4-BE49-F238E27FC236}">
                <a16:creationId xmlns:a16="http://schemas.microsoft.com/office/drawing/2014/main" id="{1AB7A42A-F355-4CF9-A9F6-094283256C87}"/>
              </a:ext>
            </a:extLst>
          </p:cNvPr>
          <p:cNvGrpSpPr>
            <a:grpSpLocks/>
          </p:cNvGrpSpPr>
          <p:nvPr/>
        </p:nvGrpSpPr>
        <p:grpSpPr bwMode="auto">
          <a:xfrm>
            <a:off x="660400" y="6307138"/>
            <a:ext cx="604838" cy="515937"/>
            <a:chOff x="659858" y="6306507"/>
            <a:chExt cx="605643" cy="516828"/>
          </a:xfrm>
        </p:grpSpPr>
        <p:pic>
          <p:nvPicPr>
            <p:cNvPr id="14" name="Graphique 14">
              <a:extLst>
                <a:ext uri="{FF2B5EF4-FFF2-40B4-BE49-F238E27FC236}">
                  <a16:creationId xmlns:a16="http://schemas.microsoft.com/office/drawing/2014/main" id="{90FCE916-5A41-4314-9AEE-BF91555650FD}"/>
                </a:ext>
              </a:extLst>
            </p:cNvPr>
            <p:cNvPicPr>
              <a:picLocks noChangeAspect="1"/>
            </p:cNvPicPr>
            <p:nvPr/>
          </p:nvPicPr>
          <p:blipFill>
            <a:blip r:embed="rId5"/>
            <a:srcRect/>
            <a:stretch>
              <a:fillRect/>
            </a:stretch>
          </p:blipFill>
          <p:spPr>
            <a:xfrm>
              <a:off x="755235" y="6306507"/>
              <a:ext cx="414889" cy="415053"/>
            </a:xfrm>
            <a:prstGeom prst="rect">
              <a:avLst/>
            </a:prstGeom>
            <a:noFill/>
            <a:ln cap="flat">
              <a:noFill/>
            </a:ln>
          </p:spPr>
        </p:pic>
        <p:sp>
          <p:nvSpPr>
            <p:cNvPr id="18590" name="ZoneTexte 15">
              <a:extLst>
                <a:ext uri="{FF2B5EF4-FFF2-40B4-BE49-F238E27FC236}">
                  <a16:creationId xmlns:a16="http://schemas.microsoft.com/office/drawing/2014/main" id="{80C12151-0DE5-4600-88E2-968A7153394D}"/>
                </a:ext>
              </a:extLst>
            </p:cNvPr>
            <p:cNvSpPr txBox="1">
              <a:spLocks noChangeArrowheads="1"/>
            </p:cNvSpPr>
            <p:nvPr/>
          </p:nvSpPr>
          <p:spPr bwMode="auto">
            <a:xfrm>
              <a:off x="659858" y="6638672"/>
              <a:ext cx="605643"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Sommaire</a:t>
              </a:r>
            </a:p>
          </p:txBody>
        </p:sp>
      </p:grpSp>
      <p:sp>
        <p:nvSpPr>
          <p:cNvPr id="18444" name="ZoneTexte 16">
            <a:extLst>
              <a:ext uri="{FF2B5EF4-FFF2-40B4-BE49-F238E27FC236}">
                <a16:creationId xmlns:a16="http://schemas.microsoft.com/office/drawing/2014/main" id="{DEF6FB40-995B-451B-A881-C77FED829B8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8445" name="Connecteur droit 17">
            <a:extLst>
              <a:ext uri="{FF2B5EF4-FFF2-40B4-BE49-F238E27FC236}">
                <a16:creationId xmlns:a16="http://schemas.microsoft.com/office/drawing/2014/main" id="{DFB7C35F-BF09-4F3B-94E4-0AF3878742AA}"/>
              </a:ext>
            </a:extLst>
          </p:cNvPr>
          <p:cNvCxnSpPr>
            <a:cxnSpLocks noChangeShapeType="1"/>
          </p:cNvCxnSpPr>
          <p:nvPr/>
        </p:nvCxnSpPr>
        <p:spPr bwMode="auto">
          <a:xfrm>
            <a:off x="141922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cxnSp>
        <p:nvCxnSpPr>
          <p:cNvPr id="18446" name="Connecteur droit 18">
            <a:extLst>
              <a:ext uri="{FF2B5EF4-FFF2-40B4-BE49-F238E27FC236}">
                <a16:creationId xmlns:a16="http://schemas.microsoft.com/office/drawing/2014/main" id="{15DA9F3B-CCB1-4FCA-A402-CA14ACCF529C}"/>
              </a:ext>
            </a:extLst>
          </p:cNvPr>
          <p:cNvCxnSpPr>
            <a:cxnSpLocks noChangeShapeType="1"/>
          </p:cNvCxnSpPr>
          <p:nvPr/>
        </p:nvCxnSpPr>
        <p:spPr bwMode="auto">
          <a:xfrm>
            <a:off x="255587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18447" name="Groupe 19">
            <a:extLst>
              <a:ext uri="{FF2B5EF4-FFF2-40B4-BE49-F238E27FC236}">
                <a16:creationId xmlns:a16="http://schemas.microsoft.com/office/drawing/2014/main" id="{511028A3-6CF1-4874-93C7-9DF799F76CC5}"/>
              </a:ext>
            </a:extLst>
          </p:cNvPr>
          <p:cNvGrpSpPr>
            <a:grpSpLocks/>
          </p:cNvGrpSpPr>
          <p:nvPr/>
        </p:nvGrpSpPr>
        <p:grpSpPr bwMode="auto">
          <a:xfrm>
            <a:off x="4746625" y="6332538"/>
            <a:ext cx="784225" cy="490537"/>
            <a:chOff x="4747007" y="6332220"/>
            <a:chExt cx="784390" cy="490776"/>
          </a:xfrm>
        </p:grpSpPr>
        <p:pic>
          <p:nvPicPr>
            <p:cNvPr id="20" name="Graphique 20">
              <a:extLst>
                <a:ext uri="{FF2B5EF4-FFF2-40B4-BE49-F238E27FC236}">
                  <a16:creationId xmlns:a16="http://schemas.microsoft.com/office/drawing/2014/main" id="{639B8782-AAD7-4810-B00F-3358CA107851}"/>
                </a:ext>
              </a:extLst>
            </p:cNvPr>
            <p:cNvPicPr>
              <a:picLocks noChangeAspect="1"/>
            </p:cNvPicPr>
            <p:nvPr/>
          </p:nvPicPr>
          <p:blipFill>
            <a:blip r:embed="rId6"/>
            <a:stretch>
              <a:fillRect/>
            </a:stretch>
          </p:blipFill>
          <p:spPr>
            <a:xfrm>
              <a:off x="4966128" y="6332220"/>
              <a:ext cx="352499" cy="352597"/>
            </a:xfrm>
            <a:prstGeom prst="rect">
              <a:avLst/>
            </a:prstGeom>
            <a:noFill/>
            <a:ln cap="flat">
              <a:noFill/>
            </a:ln>
          </p:spPr>
        </p:pic>
        <p:sp>
          <p:nvSpPr>
            <p:cNvPr id="18588" name="ZoneTexte 21">
              <a:extLst>
                <a:ext uri="{FF2B5EF4-FFF2-40B4-BE49-F238E27FC236}">
                  <a16:creationId xmlns:a16="http://schemas.microsoft.com/office/drawing/2014/main" id="{BCA1FA54-B435-4571-9655-D0391B629EF6}"/>
                </a:ext>
              </a:extLst>
            </p:cNvPr>
            <p:cNvSpPr txBox="1">
              <a:spLocks noChangeArrowheads="1"/>
            </p:cNvSpPr>
            <p:nvPr/>
          </p:nvSpPr>
          <p:spPr bwMode="auto">
            <a:xfrm>
              <a:off x="4747007"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Rénovation</a:t>
              </a:r>
            </a:p>
          </p:txBody>
        </p:sp>
      </p:grpSp>
      <p:grpSp>
        <p:nvGrpSpPr>
          <p:cNvPr id="18448" name="Groupe 22">
            <a:extLst>
              <a:ext uri="{FF2B5EF4-FFF2-40B4-BE49-F238E27FC236}">
                <a16:creationId xmlns:a16="http://schemas.microsoft.com/office/drawing/2014/main" id="{BA8461BF-77C6-4B31-B710-48EDD1104B75}"/>
              </a:ext>
            </a:extLst>
          </p:cNvPr>
          <p:cNvGrpSpPr>
            <a:grpSpLocks/>
          </p:cNvGrpSpPr>
          <p:nvPr/>
        </p:nvGrpSpPr>
        <p:grpSpPr bwMode="auto">
          <a:xfrm>
            <a:off x="5367338" y="6348413"/>
            <a:ext cx="784225" cy="474662"/>
            <a:chOff x="5367052" y="6348999"/>
            <a:chExt cx="784390" cy="473997"/>
          </a:xfrm>
        </p:grpSpPr>
        <p:pic>
          <p:nvPicPr>
            <p:cNvPr id="23" name="Graphique 23">
              <a:extLst>
                <a:ext uri="{FF2B5EF4-FFF2-40B4-BE49-F238E27FC236}">
                  <a16:creationId xmlns:a16="http://schemas.microsoft.com/office/drawing/2014/main" id="{DFE49866-3D63-472C-9D15-5E2CFC1F4DE9}"/>
                </a:ext>
              </a:extLst>
            </p:cNvPr>
            <p:cNvPicPr>
              <a:picLocks noChangeAspect="1"/>
            </p:cNvPicPr>
            <p:nvPr/>
          </p:nvPicPr>
          <p:blipFill>
            <a:blip r:embed="rId7"/>
            <a:stretch>
              <a:fillRect/>
            </a:stretch>
          </p:blipFill>
          <p:spPr>
            <a:xfrm>
              <a:off x="5586173" y="6348999"/>
              <a:ext cx="352499" cy="353516"/>
            </a:xfrm>
            <a:prstGeom prst="rect">
              <a:avLst/>
            </a:prstGeom>
            <a:noFill/>
            <a:ln cap="flat">
              <a:noFill/>
            </a:ln>
          </p:spPr>
        </p:pic>
        <p:sp>
          <p:nvSpPr>
            <p:cNvPr id="18586" name="ZoneTexte 24">
              <a:extLst>
                <a:ext uri="{FF2B5EF4-FFF2-40B4-BE49-F238E27FC236}">
                  <a16:creationId xmlns:a16="http://schemas.microsoft.com/office/drawing/2014/main" id="{5F24E203-6F28-4CB9-B9B6-8D60E5DE72BC}"/>
                </a:ext>
              </a:extLst>
            </p:cNvPr>
            <p:cNvSpPr txBox="1">
              <a:spLocks noChangeArrowheads="1"/>
            </p:cNvSpPr>
            <p:nvPr/>
          </p:nvSpPr>
          <p:spPr bwMode="auto">
            <a:xfrm>
              <a:off x="5367052"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Mobilité</a:t>
              </a:r>
            </a:p>
          </p:txBody>
        </p:sp>
      </p:grpSp>
      <p:grpSp>
        <p:nvGrpSpPr>
          <p:cNvPr id="18449" name="Groupe 28">
            <a:extLst>
              <a:ext uri="{FF2B5EF4-FFF2-40B4-BE49-F238E27FC236}">
                <a16:creationId xmlns:a16="http://schemas.microsoft.com/office/drawing/2014/main" id="{72F30EBA-F3CF-4229-9305-6E49892CA489}"/>
              </a:ext>
            </a:extLst>
          </p:cNvPr>
          <p:cNvGrpSpPr>
            <a:grpSpLocks/>
          </p:cNvGrpSpPr>
          <p:nvPr/>
        </p:nvGrpSpPr>
        <p:grpSpPr bwMode="auto">
          <a:xfrm>
            <a:off x="3365500" y="6388100"/>
            <a:ext cx="1417638" cy="369888"/>
            <a:chOff x="3365449" y="6388409"/>
            <a:chExt cx="1417328" cy="369335"/>
          </a:xfrm>
        </p:grpSpPr>
        <p:sp>
          <p:nvSpPr>
            <p:cNvPr id="18583" name="Rectangle 29">
              <a:extLst>
                <a:ext uri="{FF2B5EF4-FFF2-40B4-BE49-F238E27FC236}">
                  <a16:creationId xmlns:a16="http://schemas.microsoft.com/office/drawing/2014/main" id="{E7FCCCB3-33F7-4BF3-8562-2AC6CD554FF7}"/>
                </a:ext>
              </a:extLst>
            </p:cNvPr>
            <p:cNvSpPr>
              <a:spLocks noChangeArrowheads="1"/>
            </p:cNvSpPr>
            <p:nvPr/>
          </p:nvSpPr>
          <p:spPr bwMode="auto">
            <a:xfrm>
              <a:off x="3365449" y="6388409"/>
              <a:ext cx="560609" cy="369335"/>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03.</a:t>
              </a:r>
            </a:p>
          </p:txBody>
        </p:sp>
        <p:sp>
          <p:nvSpPr>
            <p:cNvPr id="18584" name="ZoneTexte 30">
              <a:extLst>
                <a:ext uri="{FF2B5EF4-FFF2-40B4-BE49-F238E27FC236}">
                  <a16:creationId xmlns:a16="http://schemas.microsoft.com/office/drawing/2014/main" id="{246F0D0A-38CA-4BB1-91BD-FC1F66B6F863}"/>
                </a:ext>
              </a:extLst>
            </p:cNvPr>
            <p:cNvSpPr txBox="1">
              <a:spLocks noChangeArrowheads="1"/>
            </p:cNvSpPr>
            <p:nvPr/>
          </p:nvSpPr>
          <p:spPr bwMode="auto">
            <a:xfrm>
              <a:off x="3917417" y="6439369"/>
              <a:ext cx="86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Passer à l’action</a:t>
              </a:r>
            </a:p>
            <a:p>
              <a:pPr eaLnBrk="1" hangingPunct="1"/>
              <a:r>
                <a:rPr lang="fr-FR" altLang="fr-FR" sz="600">
                  <a:solidFill>
                    <a:srgbClr val="FFFFFF"/>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8450" name="Groupe 31">
            <a:extLst>
              <a:ext uri="{FF2B5EF4-FFF2-40B4-BE49-F238E27FC236}">
                <a16:creationId xmlns:a16="http://schemas.microsoft.com/office/drawing/2014/main" id="{24AF4ADB-039E-40DA-8635-D26069F171FD}"/>
              </a:ext>
            </a:extLst>
          </p:cNvPr>
          <p:cNvGrpSpPr>
            <a:grpSpLocks/>
          </p:cNvGrpSpPr>
          <p:nvPr/>
        </p:nvGrpSpPr>
        <p:grpSpPr bwMode="auto">
          <a:xfrm>
            <a:off x="1581150" y="6342063"/>
            <a:ext cx="784225" cy="481012"/>
            <a:chOff x="1580613" y="6342470"/>
            <a:chExt cx="784390" cy="480526"/>
          </a:xfrm>
        </p:grpSpPr>
        <p:pic>
          <p:nvPicPr>
            <p:cNvPr id="29" name="Graphique 32">
              <a:extLst>
                <a:ext uri="{FF2B5EF4-FFF2-40B4-BE49-F238E27FC236}">
                  <a16:creationId xmlns:a16="http://schemas.microsoft.com/office/drawing/2014/main" id="{98EFDCAA-92F7-493D-97B3-15DBCF8EF15B}"/>
                </a:ext>
              </a:extLst>
            </p:cNvPr>
            <p:cNvPicPr>
              <a:picLocks noChangeAspect="1"/>
            </p:cNvPicPr>
            <p:nvPr/>
          </p:nvPicPr>
          <p:blipFill>
            <a:blip r:embed="rId8"/>
            <a:srcRect/>
            <a:stretch>
              <a:fillRect/>
            </a:stretch>
          </p:blipFill>
          <p:spPr>
            <a:xfrm>
              <a:off x="1799734" y="6342470"/>
              <a:ext cx="346148" cy="345725"/>
            </a:xfrm>
            <a:prstGeom prst="rect">
              <a:avLst/>
            </a:prstGeom>
            <a:noFill/>
            <a:ln cap="flat">
              <a:noFill/>
            </a:ln>
          </p:spPr>
        </p:pic>
        <p:sp>
          <p:nvSpPr>
            <p:cNvPr id="18582" name="ZoneTexte 33">
              <a:extLst>
                <a:ext uri="{FF2B5EF4-FFF2-40B4-BE49-F238E27FC236}">
                  <a16:creationId xmlns:a16="http://schemas.microsoft.com/office/drawing/2014/main" id="{F3B7AE4F-5B3D-48AF-8F2C-1C73382C2FF0}"/>
                </a:ext>
              </a:extLst>
            </p:cNvPr>
            <p:cNvSpPr txBox="1">
              <a:spLocks noChangeArrowheads="1"/>
            </p:cNvSpPr>
            <p:nvPr/>
          </p:nvSpPr>
          <p:spPr bwMode="auto">
            <a:xfrm>
              <a:off x="1580613"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Approche conseil</a:t>
              </a:r>
            </a:p>
          </p:txBody>
        </p:sp>
      </p:grpSp>
      <p:sp>
        <p:nvSpPr>
          <p:cNvPr id="18451" name="Rectangle 34">
            <a:extLst>
              <a:ext uri="{FF2B5EF4-FFF2-40B4-BE49-F238E27FC236}">
                <a16:creationId xmlns:a16="http://schemas.microsoft.com/office/drawing/2014/main" id="{59980F4D-B4BA-458B-A8D9-EAE210FB8A2A}"/>
              </a:ext>
            </a:extLst>
          </p:cNvPr>
          <p:cNvSpPr>
            <a:spLocks noChangeArrowheads="1"/>
          </p:cNvSpPr>
          <p:nvPr/>
        </p:nvSpPr>
        <p:spPr bwMode="auto">
          <a:xfrm>
            <a:off x="4940300" y="6829425"/>
            <a:ext cx="392113" cy="46038"/>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A4CB74"/>
              </a:solidFill>
            </a:endParaRPr>
          </a:p>
        </p:txBody>
      </p:sp>
      <p:sp>
        <p:nvSpPr>
          <p:cNvPr id="18452" name="Rectangle 35">
            <a:extLst>
              <a:ext uri="{FF2B5EF4-FFF2-40B4-BE49-F238E27FC236}">
                <a16:creationId xmlns:a16="http://schemas.microsoft.com/office/drawing/2014/main" id="{FAE7E3C2-21A8-4BB6-A07A-2A223ACC15A1}"/>
              </a:ext>
            </a:extLst>
          </p:cNvPr>
          <p:cNvSpPr>
            <a:spLocks noChangeArrowheads="1"/>
          </p:cNvSpPr>
          <p:nvPr/>
        </p:nvSpPr>
        <p:spPr bwMode="auto">
          <a:xfrm>
            <a:off x="1419225" y="0"/>
            <a:ext cx="10772775" cy="361950"/>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79999" tIns="107999" bIns="143999"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i="1">
                <a:solidFill>
                  <a:srgbClr val="FFFFFF"/>
                </a:solidFill>
                <a:latin typeface="Arial" panose="020B0604020202020204" pitchFamily="34" charset="0"/>
                <a:cs typeface="Arial" panose="020B0604020202020204" pitchFamily="34" charset="0"/>
              </a:rPr>
              <a:t>Encourager les projets de rénovation énergétique de mon client Particulier</a:t>
            </a:r>
          </a:p>
        </p:txBody>
      </p:sp>
      <p:sp>
        <p:nvSpPr>
          <p:cNvPr id="18453" name="Rectangle 36">
            <a:extLst>
              <a:ext uri="{FF2B5EF4-FFF2-40B4-BE49-F238E27FC236}">
                <a16:creationId xmlns:a16="http://schemas.microsoft.com/office/drawing/2014/main" id="{45080865-D0A5-4EBF-B17F-4E6AB6DC8E17}"/>
              </a:ext>
            </a:extLst>
          </p:cNvPr>
          <p:cNvSpPr>
            <a:spLocks noChangeArrowheads="1"/>
          </p:cNvSpPr>
          <p:nvPr/>
        </p:nvSpPr>
        <p:spPr bwMode="auto">
          <a:xfrm>
            <a:off x="1722438" y="584200"/>
            <a:ext cx="7704137"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999" tIns="107999" bIns="143999" anchor="ctr" anchorCtr="1"/>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spcBef>
                <a:spcPts val="100"/>
              </a:spcBef>
            </a:pPr>
            <a:r>
              <a:rPr lang="fr-FR" altLang="fr-FR">
                <a:solidFill>
                  <a:srgbClr val="394348"/>
                </a:solidFill>
                <a:latin typeface="Arial" panose="020B0604020202020204" pitchFamily="34" charset="0"/>
                <a:cs typeface="Arial" panose="020B0604020202020204" pitchFamily="34" charset="0"/>
              </a:rPr>
              <a:t>Vers qui j’oriente mon client pour qu’il soit </a:t>
            </a:r>
            <a:r>
              <a:rPr lang="fr-FR" altLang="fr-FR" b="1">
                <a:solidFill>
                  <a:srgbClr val="394348"/>
                </a:solidFill>
                <a:latin typeface="Arial" panose="020B0604020202020204" pitchFamily="34" charset="0"/>
                <a:cs typeface="Arial" panose="020B0604020202020204" pitchFamily="34" charset="0"/>
              </a:rPr>
              <a:t>accompagné </a:t>
            </a:r>
          </a:p>
          <a:p>
            <a:pPr algn="ctr" eaLnBrk="1" hangingPunct="1">
              <a:spcBef>
                <a:spcPts val="100"/>
              </a:spcBef>
            </a:pPr>
            <a:r>
              <a:rPr lang="fr-FR" altLang="fr-FR" b="1" u="sng">
                <a:solidFill>
                  <a:srgbClr val="394348"/>
                </a:solidFill>
                <a:latin typeface="Arial" panose="020B0604020202020204" pitchFamily="34" charset="0"/>
                <a:cs typeface="Arial" panose="020B0604020202020204" pitchFamily="34" charset="0"/>
              </a:rPr>
              <a:t>tout au long</a:t>
            </a:r>
            <a:r>
              <a:rPr lang="fr-FR" altLang="fr-FR" b="1">
                <a:solidFill>
                  <a:srgbClr val="394348"/>
                </a:solidFill>
                <a:latin typeface="Arial" panose="020B0604020202020204" pitchFamily="34" charset="0"/>
                <a:cs typeface="Arial" panose="020B0604020202020204" pitchFamily="34" charset="0"/>
              </a:rPr>
              <a:t> de son projet de rénovation énergétique ?</a:t>
            </a:r>
            <a:endParaRPr lang="fr-FR" altLang="fr-FR">
              <a:solidFill>
                <a:srgbClr val="394348"/>
              </a:solidFill>
              <a:latin typeface="Arial" panose="020B0604020202020204" pitchFamily="34" charset="0"/>
              <a:cs typeface="Arial" panose="020B0604020202020204" pitchFamily="34" charset="0"/>
            </a:endParaRPr>
          </a:p>
        </p:txBody>
      </p:sp>
      <p:grpSp>
        <p:nvGrpSpPr>
          <p:cNvPr id="18454" name="Groupe 43">
            <a:extLst>
              <a:ext uri="{FF2B5EF4-FFF2-40B4-BE49-F238E27FC236}">
                <a16:creationId xmlns:a16="http://schemas.microsoft.com/office/drawing/2014/main" id="{D9835616-830D-4C03-BAEE-C7174F236C1B}"/>
              </a:ext>
            </a:extLst>
          </p:cNvPr>
          <p:cNvGrpSpPr>
            <a:grpSpLocks/>
          </p:cNvGrpSpPr>
          <p:nvPr/>
        </p:nvGrpSpPr>
        <p:grpSpPr bwMode="auto">
          <a:xfrm>
            <a:off x="8907463" y="6334125"/>
            <a:ext cx="1304925" cy="488950"/>
            <a:chOff x="8907444" y="6334405"/>
            <a:chExt cx="1305361" cy="488930"/>
          </a:xfrm>
        </p:grpSpPr>
        <p:grpSp>
          <p:nvGrpSpPr>
            <p:cNvPr id="18574" name="Groupe 44">
              <a:extLst>
                <a:ext uri="{FF2B5EF4-FFF2-40B4-BE49-F238E27FC236}">
                  <a16:creationId xmlns:a16="http://schemas.microsoft.com/office/drawing/2014/main" id="{2EC0030D-5F5C-4AA4-98D1-708A14AD38B9}"/>
                </a:ext>
              </a:extLst>
            </p:cNvPr>
            <p:cNvGrpSpPr>
              <a:grpSpLocks/>
            </p:cNvGrpSpPr>
            <p:nvPr/>
          </p:nvGrpSpPr>
          <p:grpSpPr bwMode="auto">
            <a:xfrm>
              <a:off x="8907444" y="6334405"/>
              <a:ext cx="547826" cy="488930"/>
              <a:chOff x="8907444" y="6334405"/>
              <a:chExt cx="547826" cy="488930"/>
            </a:xfrm>
          </p:grpSpPr>
          <p:pic>
            <p:nvPicPr>
              <p:cNvPr id="36" name="Graphique 49">
                <a:extLst>
                  <a:ext uri="{FF2B5EF4-FFF2-40B4-BE49-F238E27FC236}">
                    <a16:creationId xmlns:a16="http://schemas.microsoft.com/office/drawing/2014/main" id="{AB3AA486-30BB-4B84-8DE3-651B35A44F44}"/>
                  </a:ext>
                </a:extLst>
              </p:cNvPr>
              <p:cNvPicPr>
                <a:picLocks noChangeAspect="1"/>
              </p:cNvPicPr>
              <p:nvPr/>
            </p:nvPicPr>
            <p:blipFill>
              <a:blip r:embed="rId9"/>
              <a:srcRect/>
              <a:stretch>
                <a:fillRect/>
              </a:stretch>
            </p:blipFill>
            <p:spPr>
              <a:xfrm>
                <a:off x="9002726" y="6334405"/>
                <a:ext cx="352543" cy="352411"/>
              </a:xfrm>
              <a:prstGeom prst="rect">
                <a:avLst/>
              </a:prstGeom>
              <a:noFill/>
              <a:ln cap="flat">
                <a:noFill/>
              </a:ln>
            </p:spPr>
          </p:pic>
          <p:sp>
            <p:nvSpPr>
              <p:cNvPr id="18580" name="ZoneTexte 50">
                <a:extLst>
                  <a:ext uri="{FF2B5EF4-FFF2-40B4-BE49-F238E27FC236}">
                    <a16:creationId xmlns:a16="http://schemas.microsoft.com/office/drawing/2014/main" id="{DDBE44C1-9116-4833-B6D1-E039B78BCA09}"/>
                  </a:ext>
                </a:extLst>
              </p:cNvPr>
              <p:cNvSpPr txBox="1">
                <a:spLocks noChangeArrowheads="1"/>
              </p:cNvSpPr>
              <p:nvPr/>
            </p:nvSpPr>
            <p:spPr bwMode="auto">
              <a:xfrm>
                <a:off x="8907444" y="6638672"/>
                <a:ext cx="547826"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798"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Nos offres</a:t>
                </a:r>
              </a:p>
            </p:txBody>
          </p:sp>
        </p:grpSp>
        <p:cxnSp>
          <p:nvCxnSpPr>
            <p:cNvPr id="18575" name="Connecteur droit 45">
              <a:extLst>
                <a:ext uri="{FF2B5EF4-FFF2-40B4-BE49-F238E27FC236}">
                  <a16:creationId xmlns:a16="http://schemas.microsoft.com/office/drawing/2014/main" id="{830173A3-6AFE-484B-92B6-732C57984FDF}"/>
                </a:ext>
              </a:extLst>
            </p:cNvPr>
            <p:cNvCxnSpPr>
              <a:cxnSpLocks noChangeShapeType="1"/>
            </p:cNvCxnSpPr>
            <p:nvPr/>
          </p:nvCxnSpPr>
          <p:spPr bwMode="auto">
            <a:xfrm>
              <a:off x="9605141" y="6387943"/>
              <a:ext cx="0" cy="369326"/>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18576" name="Groupe 46">
              <a:extLst>
                <a:ext uri="{FF2B5EF4-FFF2-40B4-BE49-F238E27FC236}">
                  <a16:creationId xmlns:a16="http://schemas.microsoft.com/office/drawing/2014/main" id="{BD24C504-F6AD-449C-B72E-EFFEB1820A85}"/>
                </a:ext>
              </a:extLst>
            </p:cNvPr>
            <p:cNvGrpSpPr>
              <a:grpSpLocks/>
            </p:cNvGrpSpPr>
            <p:nvPr/>
          </p:nvGrpSpPr>
          <p:grpSpPr bwMode="auto">
            <a:xfrm>
              <a:off x="9781867" y="6342470"/>
              <a:ext cx="430938" cy="480526"/>
              <a:chOff x="9781867" y="6342470"/>
              <a:chExt cx="430938" cy="480526"/>
            </a:xfrm>
          </p:grpSpPr>
          <p:pic>
            <p:nvPicPr>
              <p:cNvPr id="40" name="Graphique 47">
                <a:extLst>
                  <a:ext uri="{FF2B5EF4-FFF2-40B4-BE49-F238E27FC236}">
                    <a16:creationId xmlns:a16="http://schemas.microsoft.com/office/drawing/2014/main" id="{B822964E-E0AD-4C83-820F-28463AE28A71}"/>
                  </a:ext>
                </a:extLst>
              </p:cNvPr>
              <p:cNvPicPr>
                <a:picLocks noChangeAspect="1"/>
              </p:cNvPicPr>
              <p:nvPr/>
            </p:nvPicPr>
            <p:blipFill>
              <a:blip r:embed="rId10"/>
              <a:srcRect/>
              <a:stretch>
                <a:fillRect/>
              </a:stretch>
            </p:blipFill>
            <p:spPr>
              <a:xfrm>
                <a:off x="9818973" y="6342343"/>
                <a:ext cx="346191" cy="346061"/>
              </a:xfrm>
              <a:prstGeom prst="rect">
                <a:avLst/>
              </a:prstGeom>
              <a:noFill/>
              <a:ln cap="flat">
                <a:noFill/>
              </a:ln>
            </p:spPr>
          </p:pic>
          <p:sp>
            <p:nvSpPr>
              <p:cNvPr id="18578" name="ZoneTexte 48">
                <a:extLst>
                  <a:ext uri="{FF2B5EF4-FFF2-40B4-BE49-F238E27FC236}">
                    <a16:creationId xmlns:a16="http://schemas.microsoft.com/office/drawing/2014/main" id="{A0A92DA7-05A6-45B4-9543-D939294A8443}"/>
                  </a:ext>
                </a:extLst>
              </p:cNvPr>
              <p:cNvSpPr txBox="1">
                <a:spLocks noChangeArrowheads="1"/>
              </p:cNvSpPr>
              <p:nvPr/>
            </p:nvSpPr>
            <p:spPr bwMode="auto">
              <a:xfrm>
                <a:off x="9781867" y="6638333"/>
                <a:ext cx="430938"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Annexes</a:t>
                </a:r>
              </a:p>
            </p:txBody>
          </p:sp>
        </p:grpSp>
      </p:grpSp>
      <p:sp>
        <p:nvSpPr>
          <p:cNvPr id="42" name="ZoneTexte 74">
            <a:extLst>
              <a:ext uri="{FF2B5EF4-FFF2-40B4-BE49-F238E27FC236}">
                <a16:creationId xmlns:a16="http://schemas.microsoft.com/office/drawing/2014/main" id="{E7656B17-8CC2-427C-8F46-826E77A57197}"/>
              </a:ext>
            </a:extLst>
          </p:cNvPr>
          <p:cNvSpPr txBox="1"/>
          <p:nvPr/>
        </p:nvSpPr>
        <p:spPr>
          <a:xfrm>
            <a:off x="368300" y="3236913"/>
            <a:ext cx="1243013" cy="223837"/>
          </a:xfrm>
          <a:prstGeom prst="rect">
            <a:avLst/>
          </a:prstGeom>
          <a:noFill/>
          <a:ln cap="flat">
            <a:noFill/>
          </a:ln>
        </p:spPr>
        <p:txBody>
          <a:bodyPr>
            <a:spAutoFit/>
          </a:bodyPr>
          <a:lstStyle/>
          <a:p>
            <a:pPr eaLnBrk="1" fontAlgn="auto" hangingPunct="1">
              <a:spcBef>
                <a:spcPts val="0"/>
              </a:spcBef>
              <a:spcAft>
                <a:spcPts val="0"/>
              </a:spcAft>
              <a:defRPr sz="1800" b="0" i="0" u="none" strike="noStrike" kern="0" cap="none" spc="0" baseline="0">
                <a:solidFill>
                  <a:srgbClr val="000000"/>
                </a:solidFill>
                <a:uFillTx/>
              </a:defRPr>
            </a:pPr>
            <a:r>
              <a:rPr lang="fr-FR" sz="850" b="1" spc="-20">
                <a:solidFill>
                  <a:srgbClr val="BFBFBF"/>
                </a:solidFill>
                <a:latin typeface="Arial" pitchFamily="34"/>
                <a:cs typeface="Arial" pitchFamily="34"/>
              </a:rPr>
              <a:t>JE </a:t>
            </a:r>
            <a:r>
              <a:rPr lang="fr-FR" sz="850" b="1">
                <a:solidFill>
                  <a:srgbClr val="BFBFBF"/>
                </a:solidFill>
                <a:latin typeface="Arial" pitchFamily="34"/>
                <a:cs typeface="Arial" pitchFamily="34"/>
              </a:rPr>
              <a:t>CONCRÉTISE</a:t>
            </a:r>
          </a:p>
        </p:txBody>
      </p:sp>
      <p:sp>
        <p:nvSpPr>
          <p:cNvPr id="18456" name="ZoneTexte 75">
            <a:extLst>
              <a:ext uri="{FF2B5EF4-FFF2-40B4-BE49-F238E27FC236}">
                <a16:creationId xmlns:a16="http://schemas.microsoft.com/office/drawing/2014/main" id="{DBCB8E30-3E4C-4F28-AF48-90B50E726CD0}"/>
              </a:ext>
            </a:extLst>
          </p:cNvPr>
          <p:cNvSpPr txBox="1">
            <a:spLocks noChangeArrowheads="1"/>
          </p:cNvSpPr>
          <p:nvPr/>
        </p:nvSpPr>
        <p:spPr bwMode="auto">
          <a:xfrm>
            <a:off x="311150" y="2724150"/>
            <a:ext cx="1293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25"/>
              </a:spcBef>
            </a:pPr>
            <a:r>
              <a:rPr lang="fr-FR" altLang="fr-FR" sz="800" b="1">
                <a:solidFill>
                  <a:srgbClr val="D61316"/>
                </a:solidFill>
                <a:latin typeface="Arial" panose="020B0604020202020204" pitchFamily="34" charset="0"/>
                <a:cs typeface="Arial" panose="020B0604020202020204" pitchFamily="34" charset="0"/>
              </a:rPr>
              <a:t>ACCOMPAGNER</a:t>
            </a:r>
            <a:endParaRPr lang="fr-FR" altLang="fr-FR" sz="800">
              <a:solidFill>
                <a:srgbClr val="D61316"/>
              </a:solidFill>
              <a:latin typeface="Arial" panose="020B0604020202020204" pitchFamily="34" charset="0"/>
              <a:cs typeface="Arial" panose="020B0604020202020204" pitchFamily="34" charset="0"/>
            </a:endParaRPr>
          </a:p>
        </p:txBody>
      </p:sp>
      <p:sp>
        <p:nvSpPr>
          <p:cNvPr id="45" name="ZoneTexte 77">
            <a:extLst>
              <a:ext uri="{FF2B5EF4-FFF2-40B4-BE49-F238E27FC236}">
                <a16:creationId xmlns:a16="http://schemas.microsoft.com/office/drawing/2014/main" id="{3E58A738-83E4-40E9-8F8D-DE12B6648D15}"/>
              </a:ext>
            </a:extLst>
          </p:cNvPr>
          <p:cNvSpPr txBox="1"/>
          <p:nvPr/>
        </p:nvSpPr>
        <p:spPr>
          <a:xfrm>
            <a:off x="368300" y="4268788"/>
            <a:ext cx="895350" cy="354012"/>
          </a:xfrm>
          <a:prstGeom prst="rect">
            <a:avLst/>
          </a:prstGeom>
          <a:noFill/>
          <a:ln cap="flat">
            <a:noFill/>
          </a:ln>
        </p:spPr>
        <p:txBody>
          <a:bodyPr>
            <a:spAutoFit/>
          </a:bodyPr>
          <a:lstStyle/>
          <a:p>
            <a:pPr eaLnBrk="1" fontAlgn="auto" hangingPunct="1">
              <a:spcBef>
                <a:spcPts val="0"/>
              </a:spcBef>
              <a:spcAft>
                <a:spcPts val="0"/>
              </a:spcAft>
              <a:defRPr sz="1800" b="0" i="0" u="none" strike="noStrike" kern="0" cap="none" spc="0" baseline="0">
                <a:solidFill>
                  <a:srgbClr val="000000"/>
                </a:solidFill>
                <a:uFillTx/>
              </a:defRPr>
            </a:pPr>
            <a:r>
              <a:rPr lang="fr-FR" sz="850" b="1">
                <a:solidFill>
                  <a:srgbClr val="BFBFBF"/>
                </a:solidFill>
                <a:latin typeface="Arial" pitchFamily="34"/>
                <a:cs typeface="Arial" pitchFamily="34"/>
              </a:rPr>
              <a:t>JE RESTE</a:t>
            </a:r>
          </a:p>
          <a:p>
            <a:pPr eaLnBrk="1" fontAlgn="auto" hangingPunct="1">
              <a:spcBef>
                <a:spcPts val="0"/>
              </a:spcBef>
              <a:spcAft>
                <a:spcPts val="0"/>
              </a:spcAft>
              <a:defRPr sz="1800" b="0" i="0" u="none" strike="noStrike" kern="0" cap="none" spc="0" baseline="0">
                <a:solidFill>
                  <a:srgbClr val="000000"/>
                </a:solidFill>
                <a:uFillTx/>
              </a:defRPr>
            </a:pPr>
            <a:r>
              <a:rPr lang="fr-FR" sz="850" b="1">
                <a:solidFill>
                  <a:srgbClr val="BFBFBF"/>
                </a:solidFill>
                <a:latin typeface="Arial" pitchFamily="34"/>
                <a:cs typeface="Arial" pitchFamily="34"/>
              </a:rPr>
              <a:t>(IN)FORMÉ</a:t>
            </a:r>
          </a:p>
        </p:txBody>
      </p:sp>
      <p:sp>
        <p:nvSpPr>
          <p:cNvPr id="46" name="ZoneTexte 78">
            <a:extLst>
              <a:ext uri="{FF2B5EF4-FFF2-40B4-BE49-F238E27FC236}">
                <a16:creationId xmlns:a16="http://schemas.microsoft.com/office/drawing/2014/main" id="{3534427D-9897-4FAC-91A9-AE56C714E2BF}"/>
              </a:ext>
            </a:extLst>
          </p:cNvPr>
          <p:cNvSpPr txBox="1"/>
          <p:nvPr/>
        </p:nvSpPr>
        <p:spPr>
          <a:xfrm>
            <a:off x="311150" y="1824038"/>
            <a:ext cx="896938" cy="338137"/>
          </a:xfrm>
          <a:prstGeom prst="rect">
            <a:avLst/>
          </a:prstGeom>
          <a:noFill/>
          <a:ln cap="flat">
            <a:noFill/>
          </a:ln>
        </p:spPr>
        <p:txBody>
          <a:bodyPr>
            <a:spAutoFit/>
          </a:bodyPr>
          <a:lstStyle/>
          <a:p>
            <a:pPr marL="11512" eaLnBrk="1" fontAlgn="auto" hangingPunct="1">
              <a:spcBef>
                <a:spcPts val="0"/>
              </a:spcBef>
              <a:spcAft>
                <a:spcPts val="0"/>
              </a:spcAft>
              <a:defRPr sz="1800" b="0" i="0" u="none" strike="noStrike" kern="0" cap="none" spc="0" baseline="0">
                <a:solidFill>
                  <a:srgbClr val="000000"/>
                </a:solidFill>
                <a:uFillTx/>
              </a:defRPr>
            </a:pPr>
            <a:r>
              <a:rPr lang="fr-FR" sz="800" b="1" spc="-18">
                <a:solidFill>
                  <a:srgbClr val="BFBFBF"/>
                </a:solidFill>
                <a:latin typeface="Arial" pitchFamily="34"/>
                <a:cs typeface="Arial" pitchFamily="34"/>
              </a:rPr>
              <a:t>DÉCOUVRIR</a:t>
            </a:r>
          </a:p>
          <a:p>
            <a:pPr marL="11512" eaLnBrk="1" fontAlgn="auto" hangingPunct="1">
              <a:spcBef>
                <a:spcPts val="0"/>
              </a:spcBef>
              <a:spcAft>
                <a:spcPts val="0"/>
              </a:spcAft>
              <a:defRPr sz="1800" b="0" i="0" u="none" strike="noStrike" kern="0" cap="none" spc="0" baseline="0">
                <a:solidFill>
                  <a:srgbClr val="000000"/>
                </a:solidFill>
                <a:uFillTx/>
              </a:defRPr>
            </a:pPr>
            <a:r>
              <a:rPr lang="fr-FR" sz="800" b="1" spc="-18">
                <a:solidFill>
                  <a:srgbClr val="BFBFBF"/>
                </a:solidFill>
                <a:latin typeface="Arial" pitchFamily="34"/>
                <a:cs typeface="Arial" pitchFamily="34"/>
              </a:rPr>
              <a:t>LE BESOIN</a:t>
            </a:r>
            <a:endParaRPr lang="fr-FR" sz="800">
              <a:solidFill>
                <a:srgbClr val="BFBFBF"/>
              </a:solidFill>
              <a:latin typeface="Arial" pitchFamily="34"/>
              <a:cs typeface="Arial" pitchFamily="34"/>
            </a:endParaRPr>
          </a:p>
        </p:txBody>
      </p:sp>
      <p:sp>
        <p:nvSpPr>
          <p:cNvPr id="47" name="ZoneTexte 79">
            <a:extLst>
              <a:ext uri="{FF2B5EF4-FFF2-40B4-BE49-F238E27FC236}">
                <a16:creationId xmlns:a16="http://schemas.microsoft.com/office/drawing/2014/main" id="{4C10D274-9076-4F9D-9442-9A848C562452}"/>
              </a:ext>
            </a:extLst>
          </p:cNvPr>
          <p:cNvSpPr txBox="1"/>
          <p:nvPr/>
        </p:nvSpPr>
        <p:spPr>
          <a:xfrm>
            <a:off x="311150" y="3743325"/>
            <a:ext cx="896938" cy="338138"/>
          </a:xfrm>
          <a:prstGeom prst="rect">
            <a:avLst/>
          </a:prstGeom>
          <a:noFill/>
          <a:ln cap="flat">
            <a:noFill/>
          </a:ln>
        </p:spPr>
        <p:txBody>
          <a:bodyPr>
            <a:spAutoFit/>
          </a:bodyPr>
          <a:lstStyle/>
          <a:p>
            <a:pPr marL="11512" eaLnBrk="1" fontAlgn="auto" hangingPunct="1">
              <a:spcBef>
                <a:spcPts val="0"/>
              </a:spcBef>
              <a:spcAft>
                <a:spcPts val="0"/>
              </a:spcAft>
              <a:defRPr sz="1800" b="0" i="0" u="none" strike="noStrike" kern="0" cap="none" spc="0" baseline="0">
                <a:solidFill>
                  <a:srgbClr val="000000"/>
                </a:solidFill>
                <a:uFillTx/>
              </a:defRPr>
            </a:pPr>
            <a:r>
              <a:rPr lang="fr-FR" sz="800" b="1" spc="9">
                <a:solidFill>
                  <a:srgbClr val="BFBFBF"/>
                </a:solidFill>
                <a:latin typeface="Arial" pitchFamily="34"/>
                <a:cs typeface="Arial" pitchFamily="34"/>
              </a:rPr>
              <a:t>FINALISER</a:t>
            </a:r>
          </a:p>
          <a:p>
            <a:pPr marL="11512" eaLnBrk="1" fontAlgn="auto" hangingPunct="1">
              <a:spcBef>
                <a:spcPts val="0"/>
              </a:spcBef>
              <a:spcAft>
                <a:spcPts val="0"/>
              </a:spcAft>
              <a:defRPr sz="1800" b="0" i="0" u="none" strike="noStrike" kern="0" cap="none" spc="0" baseline="0">
                <a:solidFill>
                  <a:srgbClr val="000000"/>
                </a:solidFill>
                <a:uFillTx/>
              </a:defRPr>
            </a:pPr>
            <a:r>
              <a:rPr lang="fr-FR" sz="800" b="1" spc="18">
                <a:solidFill>
                  <a:srgbClr val="BFBFBF"/>
                </a:solidFill>
                <a:latin typeface="Arial" pitchFamily="34"/>
                <a:cs typeface="Arial" pitchFamily="34"/>
              </a:rPr>
              <a:t>LE</a:t>
            </a:r>
            <a:r>
              <a:rPr lang="fr-FR" sz="800" b="1" spc="-18">
                <a:solidFill>
                  <a:srgbClr val="BFBFBF"/>
                </a:solidFill>
                <a:latin typeface="Arial" pitchFamily="34"/>
                <a:cs typeface="Arial" pitchFamily="34"/>
              </a:rPr>
              <a:t> </a:t>
            </a:r>
            <a:r>
              <a:rPr lang="fr-FR" sz="800" b="1" spc="27">
                <a:solidFill>
                  <a:srgbClr val="BFBFBF"/>
                </a:solidFill>
                <a:latin typeface="Arial" pitchFamily="34"/>
                <a:cs typeface="Arial" pitchFamily="34"/>
              </a:rPr>
              <a:t>PROJET</a:t>
            </a:r>
            <a:endParaRPr lang="fr-FR" sz="800" spc="23">
              <a:solidFill>
                <a:srgbClr val="BFBFBF"/>
              </a:solidFill>
              <a:latin typeface="Arial" pitchFamily="34"/>
              <a:cs typeface="Arial" pitchFamily="34"/>
            </a:endParaRPr>
          </a:p>
        </p:txBody>
      </p:sp>
      <p:sp>
        <p:nvSpPr>
          <p:cNvPr id="18461" name="Ellipse 80">
            <a:extLst>
              <a:ext uri="{FF2B5EF4-FFF2-40B4-BE49-F238E27FC236}">
                <a16:creationId xmlns:a16="http://schemas.microsoft.com/office/drawing/2014/main" id="{B4B419E9-1D3A-469B-8051-8E5E571DEAD9}"/>
              </a:ext>
            </a:extLst>
          </p:cNvPr>
          <p:cNvSpPr>
            <a:spLocks/>
          </p:cNvSpPr>
          <p:nvPr/>
        </p:nvSpPr>
        <p:spPr bwMode="auto">
          <a:xfrm>
            <a:off x="215900" y="1882775"/>
            <a:ext cx="90488" cy="90488"/>
          </a:xfrm>
          <a:custGeom>
            <a:avLst/>
            <a:gdLst>
              <a:gd name="T0" fmla="*/ 45002 w 90004"/>
              <a:gd name="T1" fmla="*/ 0 h 90004"/>
              <a:gd name="T2" fmla="*/ 90004 w 90004"/>
              <a:gd name="T3" fmla="*/ 45002 h 90004"/>
              <a:gd name="T4" fmla="*/ 45002 w 90004"/>
              <a:gd name="T5" fmla="*/ 90004 h 90004"/>
              <a:gd name="T6" fmla="*/ 0 w 90004"/>
              <a:gd name="T7" fmla="*/ 45002 h 90004"/>
              <a:gd name="T8" fmla="*/ 13181 w 90004"/>
              <a:gd name="T9" fmla="*/ 13181 h 90004"/>
              <a:gd name="T10" fmla="*/ 13181 w 90004"/>
              <a:gd name="T11" fmla="*/ 76823 h 90004"/>
              <a:gd name="T12" fmla="*/ 76823 w 90004"/>
              <a:gd name="T13" fmla="*/ 76823 h 90004"/>
              <a:gd name="T14" fmla="*/ 76823 w 90004"/>
              <a:gd name="T15" fmla="*/ 13181 h 90004"/>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181 w 90004"/>
              <a:gd name="T25" fmla="*/ 13181 h 90004"/>
              <a:gd name="T26" fmla="*/ 76823 w 90004"/>
              <a:gd name="T27" fmla="*/ 76823 h 900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004" h="90004">
                <a:moveTo>
                  <a:pt x="0" y="45002"/>
                </a:moveTo>
                <a:lnTo>
                  <a:pt x="0" y="45002"/>
                </a:lnTo>
                <a:cubicBezTo>
                  <a:pt x="0" y="69855"/>
                  <a:pt x="20148" y="90004"/>
                  <a:pt x="45002" y="90004"/>
                </a:cubicBezTo>
                <a:cubicBezTo>
                  <a:pt x="69855" y="90004"/>
                  <a:pt x="90004" y="69855"/>
                  <a:pt x="90004" y="45002"/>
                </a:cubicBezTo>
                <a:cubicBezTo>
                  <a:pt x="90004" y="20148"/>
                  <a:pt x="69855" y="0"/>
                  <a:pt x="45002" y="0"/>
                </a:cubicBezTo>
                <a:cubicBezTo>
                  <a:pt x="20148" y="0"/>
                  <a:pt x="0" y="20148"/>
                  <a:pt x="0" y="45002"/>
                </a:cubicBezTo>
                <a:close/>
              </a:path>
            </a:pathLst>
          </a:custGeom>
          <a:solidFill>
            <a:srgbClr val="BFBFB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sp>
        <p:nvSpPr>
          <p:cNvPr id="18462" name="Ellipse 81">
            <a:extLst>
              <a:ext uri="{FF2B5EF4-FFF2-40B4-BE49-F238E27FC236}">
                <a16:creationId xmlns:a16="http://schemas.microsoft.com/office/drawing/2014/main" id="{43ABBE2C-110B-475B-B710-A1DFD812BCB0}"/>
              </a:ext>
            </a:extLst>
          </p:cNvPr>
          <p:cNvSpPr>
            <a:spLocks/>
          </p:cNvSpPr>
          <p:nvPr/>
        </p:nvSpPr>
        <p:spPr bwMode="auto">
          <a:xfrm>
            <a:off x="215900" y="2357438"/>
            <a:ext cx="90488" cy="88900"/>
          </a:xfrm>
          <a:custGeom>
            <a:avLst/>
            <a:gdLst>
              <a:gd name="T0" fmla="*/ 45002 w 90004"/>
              <a:gd name="T1" fmla="*/ 0 h 90004"/>
              <a:gd name="T2" fmla="*/ 90004 w 90004"/>
              <a:gd name="T3" fmla="*/ 45002 h 90004"/>
              <a:gd name="T4" fmla="*/ 45002 w 90004"/>
              <a:gd name="T5" fmla="*/ 90004 h 90004"/>
              <a:gd name="T6" fmla="*/ 0 w 90004"/>
              <a:gd name="T7" fmla="*/ 45002 h 90004"/>
              <a:gd name="T8" fmla="*/ 13181 w 90004"/>
              <a:gd name="T9" fmla="*/ 13181 h 90004"/>
              <a:gd name="T10" fmla="*/ 13181 w 90004"/>
              <a:gd name="T11" fmla="*/ 76823 h 90004"/>
              <a:gd name="T12" fmla="*/ 76823 w 90004"/>
              <a:gd name="T13" fmla="*/ 76823 h 90004"/>
              <a:gd name="T14" fmla="*/ 76823 w 90004"/>
              <a:gd name="T15" fmla="*/ 13181 h 90004"/>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181 w 90004"/>
              <a:gd name="T25" fmla="*/ 13181 h 90004"/>
              <a:gd name="T26" fmla="*/ 76823 w 90004"/>
              <a:gd name="T27" fmla="*/ 76823 h 900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004" h="90004">
                <a:moveTo>
                  <a:pt x="0" y="45002"/>
                </a:moveTo>
                <a:lnTo>
                  <a:pt x="0" y="45002"/>
                </a:lnTo>
                <a:cubicBezTo>
                  <a:pt x="0" y="69855"/>
                  <a:pt x="20148" y="90004"/>
                  <a:pt x="45002" y="90004"/>
                </a:cubicBezTo>
                <a:cubicBezTo>
                  <a:pt x="69855" y="90004"/>
                  <a:pt x="90004" y="69855"/>
                  <a:pt x="90004" y="45002"/>
                </a:cubicBezTo>
                <a:cubicBezTo>
                  <a:pt x="90004" y="20148"/>
                  <a:pt x="69855" y="0"/>
                  <a:pt x="45002" y="0"/>
                </a:cubicBezTo>
                <a:cubicBezTo>
                  <a:pt x="20148" y="0"/>
                  <a:pt x="0" y="20148"/>
                  <a:pt x="0" y="45002"/>
                </a:cubicBezTo>
                <a:close/>
              </a:path>
            </a:pathLst>
          </a:custGeom>
          <a:solidFill>
            <a:srgbClr val="BFBFB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sp>
        <p:nvSpPr>
          <p:cNvPr id="18463" name="Ellipse 82">
            <a:extLst>
              <a:ext uri="{FF2B5EF4-FFF2-40B4-BE49-F238E27FC236}">
                <a16:creationId xmlns:a16="http://schemas.microsoft.com/office/drawing/2014/main" id="{43B5BD2A-A735-48AD-9444-178B02D2FC30}"/>
              </a:ext>
            </a:extLst>
          </p:cNvPr>
          <p:cNvSpPr>
            <a:spLocks/>
          </p:cNvSpPr>
          <p:nvPr/>
        </p:nvSpPr>
        <p:spPr bwMode="auto">
          <a:xfrm>
            <a:off x="215900" y="2792413"/>
            <a:ext cx="90488" cy="90487"/>
          </a:xfrm>
          <a:custGeom>
            <a:avLst/>
            <a:gdLst>
              <a:gd name="T0" fmla="*/ 45002 w 90004"/>
              <a:gd name="T1" fmla="*/ 0 h 90004"/>
              <a:gd name="T2" fmla="*/ 90004 w 90004"/>
              <a:gd name="T3" fmla="*/ 45002 h 90004"/>
              <a:gd name="T4" fmla="*/ 45002 w 90004"/>
              <a:gd name="T5" fmla="*/ 90004 h 90004"/>
              <a:gd name="T6" fmla="*/ 0 w 90004"/>
              <a:gd name="T7" fmla="*/ 45002 h 90004"/>
              <a:gd name="T8" fmla="*/ 13181 w 90004"/>
              <a:gd name="T9" fmla="*/ 13181 h 90004"/>
              <a:gd name="T10" fmla="*/ 13181 w 90004"/>
              <a:gd name="T11" fmla="*/ 76823 h 90004"/>
              <a:gd name="T12" fmla="*/ 76823 w 90004"/>
              <a:gd name="T13" fmla="*/ 76823 h 90004"/>
              <a:gd name="T14" fmla="*/ 76823 w 90004"/>
              <a:gd name="T15" fmla="*/ 13181 h 90004"/>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181 w 90004"/>
              <a:gd name="T25" fmla="*/ 13181 h 90004"/>
              <a:gd name="T26" fmla="*/ 76823 w 90004"/>
              <a:gd name="T27" fmla="*/ 76823 h 900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004" h="90004">
                <a:moveTo>
                  <a:pt x="0" y="45002"/>
                </a:moveTo>
                <a:lnTo>
                  <a:pt x="0" y="45002"/>
                </a:lnTo>
                <a:cubicBezTo>
                  <a:pt x="0" y="69855"/>
                  <a:pt x="20148" y="90004"/>
                  <a:pt x="45002" y="90004"/>
                </a:cubicBezTo>
                <a:cubicBezTo>
                  <a:pt x="69855" y="90004"/>
                  <a:pt x="90004" y="69855"/>
                  <a:pt x="90004" y="45002"/>
                </a:cubicBezTo>
                <a:cubicBezTo>
                  <a:pt x="90004" y="20148"/>
                  <a:pt x="69855" y="0"/>
                  <a:pt x="45002" y="0"/>
                </a:cubicBezTo>
                <a:cubicBezTo>
                  <a:pt x="20148" y="0"/>
                  <a:pt x="0" y="20148"/>
                  <a:pt x="0" y="45002"/>
                </a:cubicBezTo>
                <a:close/>
              </a:path>
            </a:pathLst>
          </a:custGeom>
          <a:solidFill>
            <a:srgbClr val="D61316"/>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sp>
        <p:nvSpPr>
          <p:cNvPr id="18464" name="Ellipse 83">
            <a:extLst>
              <a:ext uri="{FF2B5EF4-FFF2-40B4-BE49-F238E27FC236}">
                <a16:creationId xmlns:a16="http://schemas.microsoft.com/office/drawing/2014/main" id="{E31ADE62-0EDB-4DAC-8D94-EAFF2B359C74}"/>
              </a:ext>
            </a:extLst>
          </p:cNvPr>
          <p:cNvSpPr>
            <a:spLocks/>
          </p:cNvSpPr>
          <p:nvPr/>
        </p:nvSpPr>
        <p:spPr bwMode="auto">
          <a:xfrm>
            <a:off x="215900" y="3805238"/>
            <a:ext cx="90488" cy="90487"/>
          </a:xfrm>
          <a:custGeom>
            <a:avLst/>
            <a:gdLst>
              <a:gd name="T0" fmla="*/ 45002 w 90004"/>
              <a:gd name="T1" fmla="*/ 0 h 90004"/>
              <a:gd name="T2" fmla="*/ 90004 w 90004"/>
              <a:gd name="T3" fmla="*/ 45002 h 90004"/>
              <a:gd name="T4" fmla="*/ 45002 w 90004"/>
              <a:gd name="T5" fmla="*/ 90004 h 90004"/>
              <a:gd name="T6" fmla="*/ 0 w 90004"/>
              <a:gd name="T7" fmla="*/ 45002 h 90004"/>
              <a:gd name="T8" fmla="*/ 13181 w 90004"/>
              <a:gd name="T9" fmla="*/ 13181 h 90004"/>
              <a:gd name="T10" fmla="*/ 13181 w 90004"/>
              <a:gd name="T11" fmla="*/ 76823 h 90004"/>
              <a:gd name="T12" fmla="*/ 76823 w 90004"/>
              <a:gd name="T13" fmla="*/ 76823 h 90004"/>
              <a:gd name="T14" fmla="*/ 76823 w 90004"/>
              <a:gd name="T15" fmla="*/ 13181 h 90004"/>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181 w 90004"/>
              <a:gd name="T25" fmla="*/ 13181 h 90004"/>
              <a:gd name="T26" fmla="*/ 76823 w 90004"/>
              <a:gd name="T27" fmla="*/ 76823 h 900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004" h="90004">
                <a:moveTo>
                  <a:pt x="0" y="45002"/>
                </a:moveTo>
                <a:lnTo>
                  <a:pt x="0" y="45002"/>
                </a:lnTo>
                <a:cubicBezTo>
                  <a:pt x="0" y="69855"/>
                  <a:pt x="20148" y="90004"/>
                  <a:pt x="45002" y="90004"/>
                </a:cubicBezTo>
                <a:cubicBezTo>
                  <a:pt x="69855" y="90004"/>
                  <a:pt x="90004" y="69855"/>
                  <a:pt x="90004" y="45002"/>
                </a:cubicBezTo>
                <a:cubicBezTo>
                  <a:pt x="90004" y="20148"/>
                  <a:pt x="69855" y="0"/>
                  <a:pt x="45002" y="0"/>
                </a:cubicBezTo>
                <a:cubicBezTo>
                  <a:pt x="20148" y="0"/>
                  <a:pt x="0" y="20148"/>
                  <a:pt x="0" y="45002"/>
                </a:cubicBezTo>
                <a:close/>
              </a:path>
            </a:pathLst>
          </a:custGeom>
          <a:solidFill>
            <a:srgbClr val="BFBFB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sp>
        <p:nvSpPr>
          <p:cNvPr id="18465" name="Ellipse 84">
            <a:extLst>
              <a:ext uri="{FF2B5EF4-FFF2-40B4-BE49-F238E27FC236}">
                <a16:creationId xmlns:a16="http://schemas.microsoft.com/office/drawing/2014/main" id="{066E93C4-08B0-4470-9823-788C5074561E}"/>
              </a:ext>
            </a:extLst>
          </p:cNvPr>
          <p:cNvSpPr>
            <a:spLocks/>
          </p:cNvSpPr>
          <p:nvPr/>
        </p:nvSpPr>
        <p:spPr bwMode="auto">
          <a:xfrm>
            <a:off x="215900" y="4908550"/>
            <a:ext cx="90488" cy="88900"/>
          </a:xfrm>
          <a:custGeom>
            <a:avLst/>
            <a:gdLst>
              <a:gd name="T0" fmla="*/ 45002 w 90004"/>
              <a:gd name="T1" fmla="*/ 0 h 90004"/>
              <a:gd name="T2" fmla="*/ 90004 w 90004"/>
              <a:gd name="T3" fmla="*/ 45002 h 90004"/>
              <a:gd name="T4" fmla="*/ 45002 w 90004"/>
              <a:gd name="T5" fmla="*/ 90004 h 90004"/>
              <a:gd name="T6" fmla="*/ 0 w 90004"/>
              <a:gd name="T7" fmla="*/ 45002 h 90004"/>
              <a:gd name="T8" fmla="*/ 13181 w 90004"/>
              <a:gd name="T9" fmla="*/ 13181 h 90004"/>
              <a:gd name="T10" fmla="*/ 13181 w 90004"/>
              <a:gd name="T11" fmla="*/ 76823 h 90004"/>
              <a:gd name="T12" fmla="*/ 76823 w 90004"/>
              <a:gd name="T13" fmla="*/ 76823 h 90004"/>
              <a:gd name="T14" fmla="*/ 76823 w 90004"/>
              <a:gd name="T15" fmla="*/ 13181 h 90004"/>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3181 w 90004"/>
              <a:gd name="T25" fmla="*/ 13181 h 90004"/>
              <a:gd name="T26" fmla="*/ 76823 w 90004"/>
              <a:gd name="T27" fmla="*/ 76823 h 900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0004" h="90004">
                <a:moveTo>
                  <a:pt x="0" y="45002"/>
                </a:moveTo>
                <a:lnTo>
                  <a:pt x="0" y="45002"/>
                </a:lnTo>
                <a:cubicBezTo>
                  <a:pt x="0" y="69855"/>
                  <a:pt x="20148" y="90004"/>
                  <a:pt x="45002" y="90004"/>
                </a:cubicBezTo>
                <a:cubicBezTo>
                  <a:pt x="69855" y="90004"/>
                  <a:pt x="90004" y="69855"/>
                  <a:pt x="90004" y="45002"/>
                </a:cubicBezTo>
                <a:cubicBezTo>
                  <a:pt x="90004" y="20148"/>
                  <a:pt x="69855" y="0"/>
                  <a:pt x="45002" y="0"/>
                </a:cubicBezTo>
                <a:cubicBezTo>
                  <a:pt x="20148" y="0"/>
                  <a:pt x="0" y="20148"/>
                  <a:pt x="0" y="45002"/>
                </a:cubicBezTo>
                <a:close/>
              </a:path>
            </a:pathLst>
          </a:custGeom>
          <a:solidFill>
            <a:srgbClr val="BFBFB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sp>
        <p:nvSpPr>
          <p:cNvPr id="53" name="ZoneTexte 85">
            <a:extLst>
              <a:ext uri="{FF2B5EF4-FFF2-40B4-BE49-F238E27FC236}">
                <a16:creationId xmlns:a16="http://schemas.microsoft.com/office/drawing/2014/main" id="{A6D89944-43C1-4F7A-8AFD-59E0CDC93161}"/>
              </a:ext>
            </a:extLst>
          </p:cNvPr>
          <p:cNvSpPr txBox="1"/>
          <p:nvPr/>
        </p:nvSpPr>
        <p:spPr>
          <a:xfrm>
            <a:off x="311150" y="2289175"/>
            <a:ext cx="896938" cy="338138"/>
          </a:xfrm>
          <a:prstGeom prst="rect">
            <a:avLst/>
          </a:prstGeom>
          <a:noFill/>
          <a:ln cap="flat">
            <a:noFill/>
          </a:ln>
        </p:spPr>
        <p:txBody>
          <a:bodyPr>
            <a:spAutoFit/>
          </a:bodyPr>
          <a:lstStyle/>
          <a:p>
            <a:pPr marL="11512" eaLnBrk="1" fontAlgn="auto" hangingPunct="1">
              <a:spcBef>
                <a:spcPts val="0"/>
              </a:spcBef>
              <a:spcAft>
                <a:spcPts val="0"/>
              </a:spcAft>
              <a:defRPr sz="1800" b="0" i="0" u="none" strike="noStrike" kern="0" cap="none" spc="0" baseline="0">
                <a:solidFill>
                  <a:srgbClr val="000000"/>
                </a:solidFill>
                <a:uFillTx/>
              </a:defRPr>
            </a:pPr>
            <a:r>
              <a:rPr lang="fr-FR" sz="800" b="1" spc="-9">
                <a:solidFill>
                  <a:srgbClr val="BFBFBF"/>
                </a:solidFill>
                <a:latin typeface="Arial" pitchFamily="34"/>
                <a:cs typeface="Arial" pitchFamily="34"/>
              </a:rPr>
              <a:t>RECENSER</a:t>
            </a:r>
          </a:p>
          <a:p>
            <a:pPr marL="11512" eaLnBrk="1" fontAlgn="auto" hangingPunct="1">
              <a:spcBef>
                <a:spcPts val="0"/>
              </a:spcBef>
              <a:spcAft>
                <a:spcPts val="0"/>
              </a:spcAft>
              <a:defRPr sz="1800" b="0" i="0" u="none" strike="noStrike" kern="0" cap="none" spc="0" baseline="0">
                <a:solidFill>
                  <a:srgbClr val="000000"/>
                </a:solidFill>
                <a:uFillTx/>
              </a:defRPr>
            </a:pPr>
            <a:r>
              <a:rPr lang="fr-FR" sz="800" b="1" spc="-9">
                <a:solidFill>
                  <a:srgbClr val="BFBFBF"/>
                </a:solidFill>
                <a:latin typeface="Arial" pitchFamily="34"/>
                <a:cs typeface="Arial" pitchFamily="34"/>
              </a:rPr>
              <a:t>LES AIDES</a:t>
            </a:r>
            <a:endParaRPr lang="fr-FR" sz="800" spc="23">
              <a:solidFill>
                <a:srgbClr val="BFBFBF"/>
              </a:solidFill>
              <a:latin typeface="Arial" pitchFamily="34"/>
              <a:cs typeface="Arial" pitchFamily="34"/>
            </a:endParaRPr>
          </a:p>
        </p:txBody>
      </p:sp>
      <p:sp>
        <p:nvSpPr>
          <p:cNvPr id="54" name="ZoneTexte 86">
            <a:extLst>
              <a:ext uri="{FF2B5EF4-FFF2-40B4-BE49-F238E27FC236}">
                <a16:creationId xmlns:a16="http://schemas.microsoft.com/office/drawing/2014/main" id="{E922CE8E-8B11-49EA-A61B-2F9456E52EB7}"/>
              </a:ext>
            </a:extLst>
          </p:cNvPr>
          <p:cNvSpPr txBox="1"/>
          <p:nvPr/>
        </p:nvSpPr>
        <p:spPr>
          <a:xfrm>
            <a:off x="311150" y="4846638"/>
            <a:ext cx="1163638" cy="338137"/>
          </a:xfrm>
          <a:prstGeom prst="rect">
            <a:avLst/>
          </a:prstGeom>
          <a:noFill/>
          <a:ln cap="flat">
            <a:noFill/>
          </a:ln>
        </p:spPr>
        <p:txBody>
          <a:bodyPr>
            <a:spAutoFit/>
          </a:bodyPr>
          <a:lstStyle/>
          <a:p>
            <a:pPr marL="11512" eaLnBrk="1" fontAlgn="auto" hangingPunct="1">
              <a:spcBef>
                <a:spcPts val="0"/>
              </a:spcBef>
              <a:spcAft>
                <a:spcPts val="0"/>
              </a:spcAft>
              <a:defRPr sz="1800" b="0" i="0" u="none" strike="noStrike" kern="0" cap="none" spc="0" baseline="0">
                <a:solidFill>
                  <a:srgbClr val="000000"/>
                </a:solidFill>
                <a:uFillTx/>
              </a:defRPr>
            </a:pPr>
            <a:r>
              <a:rPr lang="fr-FR" sz="800" b="1" spc="5">
                <a:solidFill>
                  <a:srgbClr val="BFBFBF"/>
                </a:solidFill>
                <a:latin typeface="Arial" pitchFamily="34"/>
                <a:cs typeface="Arial" pitchFamily="34"/>
              </a:rPr>
              <a:t>S’(IN)FORMER /</a:t>
            </a:r>
          </a:p>
          <a:p>
            <a:pPr marL="11512" eaLnBrk="1" fontAlgn="auto" hangingPunct="1">
              <a:spcBef>
                <a:spcPts val="0"/>
              </a:spcBef>
              <a:spcAft>
                <a:spcPts val="0"/>
              </a:spcAft>
              <a:defRPr sz="1800" b="0" i="0" u="none" strike="noStrike" kern="0" cap="none" spc="0" baseline="0">
                <a:solidFill>
                  <a:srgbClr val="000000"/>
                </a:solidFill>
                <a:uFillTx/>
              </a:defRPr>
            </a:pPr>
            <a:r>
              <a:rPr lang="fr-FR" sz="800" b="1" spc="5">
                <a:solidFill>
                  <a:srgbClr val="BFBFBF"/>
                </a:solidFill>
                <a:latin typeface="Arial" pitchFamily="34"/>
                <a:cs typeface="Arial" pitchFamily="34"/>
              </a:rPr>
              <a:t>SE RENSEIGNER</a:t>
            </a:r>
          </a:p>
        </p:txBody>
      </p:sp>
      <p:sp>
        <p:nvSpPr>
          <p:cNvPr id="18468" name="Ellipse 87">
            <a:extLst>
              <a:ext uri="{FF2B5EF4-FFF2-40B4-BE49-F238E27FC236}">
                <a16:creationId xmlns:a16="http://schemas.microsoft.com/office/drawing/2014/main" id="{65643190-C67C-4017-9023-F6D8714B9664}"/>
              </a:ext>
            </a:extLst>
          </p:cNvPr>
          <p:cNvSpPr>
            <a:spLocks/>
          </p:cNvSpPr>
          <p:nvPr/>
        </p:nvSpPr>
        <p:spPr bwMode="auto">
          <a:xfrm>
            <a:off x="117475" y="1281113"/>
            <a:ext cx="287338" cy="288925"/>
          </a:xfrm>
          <a:custGeom>
            <a:avLst/>
            <a:gdLst>
              <a:gd name="T0" fmla="*/ 144000 w 287999"/>
              <a:gd name="T1" fmla="*/ 0 h 287999"/>
              <a:gd name="T2" fmla="*/ 287999 w 287999"/>
              <a:gd name="T3" fmla="*/ 144000 h 287999"/>
              <a:gd name="T4" fmla="*/ 144000 w 287999"/>
              <a:gd name="T5" fmla="*/ 287999 h 287999"/>
              <a:gd name="T6" fmla="*/ 0 w 287999"/>
              <a:gd name="T7" fmla="*/ 144000 h 287999"/>
              <a:gd name="T8" fmla="*/ 42176 w 287999"/>
              <a:gd name="T9" fmla="*/ 42176 h 287999"/>
              <a:gd name="T10" fmla="*/ 42176 w 287999"/>
              <a:gd name="T11" fmla="*/ 245823 h 287999"/>
              <a:gd name="T12" fmla="*/ 245823 w 287999"/>
              <a:gd name="T13" fmla="*/ 245823 h 287999"/>
              <a:gd name="T14" fmla="*/ 245823 w 287999"/>
              <a:gd name="T15" fmla="*/ 42176 h 287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42176 w 287999"/>
              <a:gd name="T25" fmla="*/ 42176 h 287999"/>
              <a:gd name="T26" fmla="*/ 245823 w 287999"/>
              <a:gd name="T27" fmla="*/ 245823 h 287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999" h="287999">
                <a:moveTo>
                  <a:pt x="0" y="144000"/>
                </a:moveTo>
                <a:lnTo>
                  <a:pt x="0" y="144000"/>
                </a:lnTo>
                <a:cubicBezTo>
                  <a:pt x="0" y="223529"/>
                  <a:pt x="64470" y="288000"/>
                  <a:pt x="144000" y="288000"/>
                </a:cubicBezTo>
                <a:cubicBezTo>
                  <a:pt x="223529" y="288000"/>
                  <a:pt x="288000" y="223529"/>
                  <a:pt x="288000" y="144000"/>
                </a:cubicBezTo>
                <a:cubicBezTo>
                  <a:pt x="288000" y="64470"/>
                  <a:pt x="223529" y="0"/>
                  <a:pt x="144000" y="0"/>
                </a:cubicBezTo>
                <a:cubicBezTo>
                  <a:pt x="64470" y="0"/>
                  <a:pt x="0" y="64470"/>
                  <a:pt x="0" y="144000"/>
                </a:cubicBezTo>
                <a:close/>
              </a:path>
            </a:pathLst>
          </a:custGeom>
          <a:solidFill>
            <a:srgbClr val="D5131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0803" tIns="54004" rIns="107999" bIns="64803"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1</a:t>
            </a:r>
          </a:p>
        </p:txBody>
      </p:sp>
      <p:sp>
        <p:nvSpPr>
          <p:cNvPr id="18469" name="Ellipse 88">
            <a:extLst>
              <a:ext uri="{FF2B5EF4-FFF2-40B4-BE49-F238E27FC236}">
                <a16:creationId xmlns:a16="http://schemas.microsoft.com/office/drawing/2014/main" id="{0E5A94E0-803D-4476-B820-4688A8D5ADDF}"/>
              </a:ext>
            </a:extLst>
          </p:cNvPr>
          <p:cNvSpPr>
            <a:spLocks/>
          </p:cNvSpPr>
          <p:nvPr/>
        </p:nvSpPr>
        <p:spPr bwMode="auto">
          <a:xfrm>
            <a:off x="117475" y="3198813"/>
            <a:ext cx="287338" cy="288925"/>
          </a:xfrm>
          <a:custGeom>
            <a:avLst/>
            <a:gdLst>
              <a:gd name="T0" fmla="*/ 144000 w 287999"/>
              <a:gd name="T1" fmla="*/ 0 h 287999"/>
              <a:gd name="T2" fmla="*/ 287999 w 287999"/>
              <a:gd name="T3" fmla="*/ 144000 h 287999"/>
              <a:gd name="T4" fmla="*/ 144000 w 287999"/>
              <a:gd name="T5" fmla="*/ 287999 h 287999"/>
              <a:gd name="T6" fmla="*/ 0 w 287999"/>
              <a:gd name="T7" fmla="*/ 144000 h 287999"/>
              <a:gd name="T8" fmla="*/ 42176 w 287999"/>
              <a:gd name="T9" fmla="*/ 42176 h 287999"/>
              <a:gd name="T10" fmla="*/ 42176 w 287999"/>
              <a:gd name="T11" fmla="*/ 245823 h 287999"/>
              <a:gd name="T12" fmla="*/ 245823 w 287999"/>
              <a:gd name="T13" fmla="*/ 245823 h 287999"/>
              <a:gd name="T14" fmla="*/ 245823 w 287999"/>
              <a:gd name="T15" fmla="*/ 42176 h 287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42176 w 287999"/>
              <a:gd name="T25" fmla="*/ 42176 h 287999"/>
              <a:gd name="T26" fmla="*/ 245823 w 287999"/>
              <a:gd name="T27" fmla="*/ 245823 h 287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999" h="287999">
                <a:moveTo>
                  <a:pt x="0" y="144000"/>
                </a:moveTo>
                <a:lnTo>
                  <a:pt x="0" y="144000"/>
                </a:lnTo>
                <a:cubicBezTo>
                  <a:pt x="0" y="223529"/>
                  <a:pt x="64470" y="288000"/>
                  <a:pt x="144000" y="288000"/>
                </a:cubicBezTo>
                <a:cubicBezTo>
                  <a:pt x="223529" y="288000"/>
                  <a:pt x="288000" y="223529"/>
                  <a:pt x="288000" y="144000"/>
                </a:cubicBezTo>
                <a:cubicBezTo>
                  <a:pt x="288000" y="64470"/>
                  <a:pt x="223529" y="0"/>
                  <a:pt x="144000" y="0"/>
                </a:cubicBezTo>
                <a:cubicBezTo>
                  <a:pt x="64470" y="0"/>
                  <a:pt x="0" y="64470"/>
                  <a:pt x="0" y="144000"/>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6798" bIns="64803"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2</a:t>
            </a:r>
          </a:p>
        </p:txBody>
      </p:sp>
      <p:sp>
        <p:nvSpPr>
          <p:cNvPr id="18470" name="Ellipse 89">
            <a:extLst>
              <a:ext uri="{FF2B5EF4-FFF2-40B4-BE49-F238E27FC236}">
                <a16:creationId xmlns:a16="http://schemas.microsoft.com/office/drawing/2014/main" id="{04FA4FBC-7E2A-4E29-9A29-D4D0F38BFFCC}"/>
              </a:ext>
            </a:extLst>
          </p:cNvPr>
          <p:cNvSpPr>
            <a:spLocks/>
          </p:cNvSpPr>
          <p:nvPr/>
        </p:nvSpPr>
        <p:spPr bwMode="auto">
          <a:xfrm>
            <a:off x="117475" y="4297363"/>
            <a:ext cx="287338" cy="288925"/>
          </a:xfrm>
          <a:custGeom>
            <a:avLst/>
            <a:gdLst>
              <a:gd name="T0" fmla="*/ 144000 w 287999"/>
              <a:gd name="T1" fmla="*/ 0 h 287999"/>
              <a:gd name="T2" fmla="*/ 287999 w 287999"/>
              <a:gd name="T3" fmla="*/ 144000 h 287999"/>
              <a:gd name="T4" fmla="*/ 144000 w 287999"/>
              <a:gd name="T5" fmla="*/ 287999 h 287999"/>
              <a:gd name="T6" fmla="*/ 0 w 287999"/>
              <a:gd name="T7" fmla="*/ 144000 h 287999"/>
              <a:gd name="T8" fmla="*/ 42176 w 287999"/>
              <a:gd name="T9" fmla="*/ 42176 h 287999"/>
              <a:gd name="T10" fmla="*/ 42176 w 287999"/>
              <a:gd name="T11" fmla="*/ 245823 h 287999"/>
              <a:gd name="T12" fmla="*/ 245823 w 287999"/>
              <a:gd name="T13" fmla="*/ 245823 h 287999"/>
              <a:gd name="T14" fmla="*/ 245823 w 287999"/>
              <a:gd name="T15" fmla="*/ 42176 h 287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42176 w 287999"/>
              <a:gd name="T25" fmla="*/ 42176 h 287999"/>
              <a:gd name="T26" fmla="*/ 245823 w 287999"/>
              <a:gd name="T27" fmla="*/ 245823 h 287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7999" h="287999">
                <a:moveTo>
                  <a:pt x="0" y="144000"/>
                </a:moveTo>
                <a:lnTo>
                  <a:pt x="0" y="144000"/>
                </a:lnTo>
                <a:cubicBezTo>
                  <a:pt x="0" y="223529"/>
                  <a:pt x="64470" y="288000"/>
                  <a:pt x="144000" y="288000"/>
                </a:cubicBezTo>
                <a:cubicBezTo>
                  <a:pt x="223529" y="288000"/>
                  <a:pt x="288000" y="223529"/>
                  <a:pt x="288000" y="144000"/>
                </a:cubicBezTo>
                <a:cubicBezTo>
                  <a:pt x="288000" y="64470"/>
                  <a:pt x="223529" y="0"/>
                  <a:pt x="144000" y="0"/>
                </a:cubicBezTo>
                <a:cubicBezTo>
                  <a:pt x="64470" y="0"/>
                  <a:pt x="0" y="64470"/>
                  <a:pt x="0" y="144000"/>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46798" bIns="64803"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3</a:t>
            </a:r>
          </a:p>
        </p:txBody>
      </p:sp>
      <p:grpSp>
        <p:nvGrpSpPr>
          <p:cNvPr id="18471" name="Groupe 95">
            <a:extLst>
              <a:ext uri="{FF2B5EF4-FFF2-40B4-BE49-F238E27FC236}">
                <a16:creationId xmlns:a16="http://schemas.microsoft.com/office/drawing/2014/main" id="{11A1C421-0672-4E54-8DFD-677904A5B6EB}"/>
              </a:ext>
            </a:extLst>
          </p:cNvPr>
          <p:cNvGrpSpPr>
            <a:grpSpLocks/>
          </p:cNvGrpSpPr>
          <p:nvPr/>
        </p:nvGrpSpPr>
        <p:grpSpPr bwMode="auto">
          <a:xfrm>
            <a:off x="90488" y="2663825"/>
            <a:ext cx="1460500" cy="338138"/>
            <a:chOff x="90781" y="2663619"/>
            <a:chExt cx="1460708" cy="338556"/>
          </a:xfrm>
        </p:grpSpPr>
        <p:sp>
          <p:nvSpPr>
            <p:cNvPr id="18572" name="Rectangle 96">
              <a:extLst>
                <a:ext uri="{FF2B5EF4-FFF2-40B4-BE49-F238E27FC236}">
                  <a16:creationId xmlns:a16="http://schemas.microsoft.com/office/drawing/2014/main" id="{DAD6C9F3-31B5-4EBC-BC9B-51446DDCDDDF}"/>
                </a:ext>
              </a:extLst>
            </p:cNvPr>
            <p:cNvSpPr>
              <a:spLocks noChangeArrowheads="1"/>
            </p:cNvSpPr>
            <p:nvPr/>
          </p:nvSpPr>
          <p:spPr bwMode="auto">
            <a:xfrm>
              <a:off x="90781" y="2663619"/>
              <a:ext cx="1328147" cy="338556"/>
            </a:xfrm>
            <a:prstGeom prst="rect">
              <a:avLst/>
            </a:prstGeom>
            <a:noFill/>
            <a:ln w="12701">
              <a:solidFill>
                <a:srgbClr val="D51317"/>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73" name="Triangle 97">
              <a:extLst>
                <a:ext uri="{FF2B5EF4-FFF2-40B4-BE49-F238E27FC236}">
                  <a16:creationId xmlns:a16="http://schemas.microsoft.com/office/drawing/2014/main" id="{7E8CE1ED-4A5D-4585-88BD-693ED8C8F9D3}"/>
                </a:ext>
              </a:extLst>
            </p:cNvPr>
            <p:cNvSpPr>
              <a:spLocks/>
            </p:cNvSpPr>
            <p:nvPr/>
          </p:nvSpPr>
          <p:spPr bwMode="auto">
            <a:xfrm rot="5400013">
              <a:off x="1415701" y="2781129"/>
              <a:ext cx="179560" cy="92016"/>
            </a:xfrm>
            <a:custGeom>
              <a:avLst/>
              <a:gdLst>
                <a:gd name="T0" fmla="*/ 89780 w 179560"/>
                <a:gd name="T1" fmla="*/ 0 h 92016"/>
                <a:gd name="T2" fmla="*/ 179560 w 179560"/>
                <a:gd name="T3" fmla="*/ 46008 h 92016"/>
                <a:gd name="T4" fmla="*/ 89780 w 179560"/>
                <a:gd name="T5" fmla="*/ 92016 h 92016"/>
                <a:gd name="T6" fmla="*/ 0 w 179560"/>
                <a:gd name="T7" fmla="*/ 46008 h 92016"/>
                <a:gd name="T8" fmla="*/ 89780 w 179560"/>
                <a:gd name="T9" fmla="*/ 0 h 92016"/>
                <a:gd name="T10" fmla="*/ 44890 w 179560"/>
                <a:gd name="T11" fmla="*/ 46008 h 92016"/>
                <a:gd name="T12" fmla="*/ 0 w 179560"/>
                <a:gd name="T13" fmla="*/ 92016 h 92016"/>
                <a:gd name="T14" fmla="*/ 89780 w 179560"/>
                <a:gd name="T15" fmla="*/ 92016 h 92016"/>
                <a:gd name="T16" fmla="*/ 179560 w 179560"/>
                <a:gd name="T17" fmla="*/ 92016 h 92016"/>
                <a:gd name="T18" fmla="*/ 134670 w 179560"/>
                <a:gd name="T19" fmla="*/ 46008 h 92016"/>
                <a:gd name="T20" fmla="*/ 17694720 60000 65536"/>
                <a:gd name="T21" fmla="*/ 0 60000 65536"/>
                <a:gd name="T22" fmla="*/ 5898240 60000 65536"/>
                <a:gd name="T23" fmla="*/ 11796480 60000 65536"/>
                <a:gd name="T24" fmla="*/ 17694720 60000 65536"/>
                <a:gd name="T25" fmla="*/ 11796480 60000 65536"/>
                <a:gd name="T26" fmla="*/ 5898240 60000 65536"/>
                <a:gd name="T27" fmla="*/ 5898240 60000 65536"/>
                <a:gd name="T28" fmla="*/ 5898240 60000 65536"/>
                <a:gd name="T29" fmla="*/ 0 60000 65536"/>
                <a:gd name="T30" fmla="*/ 44890 w 179560"/>
                <a:gd name="T31" fmla="*/ 46008 h 92016"/>
                <a:gd name="T32" fmla="*/ 134670 w 179560"/>
                <a:gd name="T33" fmla="*/ 92016 h 920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9560" h="92016">
                  <a:moveTo>
                    <a:pt x="0" y="92016"/>
                  </a:moveTo>
                  <a:lnTo>
                    <a:pt x="89780" y="0"/>
                  </a:lnTo>
                  <a:lnTo>
                    <a:pt x="179560" y="92016"/>
                  </a:lnTo>
                  <a:lnTo>
                    <a:pt x="0" y="92016"/>
                  </a:lnTo>
                  <a:close/>
                </a:path>
              </a:pathLst>
            </a:custGeom>
            <a:solidFill>
              <a:srgbClr val="D51317"/>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grpSp>
      <p:grpSp>
        <p:nvGrpSpPr>
          <p:cNvPr id="18472" name="Groupe 110">
            <a:extLst>
              <a:ext uri="{FF2B5EF4-FFF2-40B4-BE49-F238E27FC236}">
                <a16:creationId xmlns:a16="http://schemas.microsoft.com/office/drawing/2014/main" id="{A0E0FF48-1E3B-47BA-BBE5-54AA97943C63}"/>
              </a:ext>
            </a:extLst>
          </p:cNvPr>
          <p:cNvGrpSpPr>
            <a:grpSpLocks/>
          </p:cNvGrpSpPr>
          <p:nvPr/>
        </p:nvGrpSpPr>
        <p:grpSpPr bwMode="auto">
          <a:xfrm>
            <a:off x="88900" y="1817688"/>
            <a:ext cx="1330325" cy="3370262"/>
            <a:chOff x="89062" y="1817232"/>
            <a:chExt cx="1329437" cy="3371155"/>
          </a:xfrm>
        </p:grpSpPr>
        <p:sp>
          <p:nvSpPr>
            <p:cNvPr id="18568" name="Rectangle 113">
              <a:hlinkClick r:id="rId11" action="ppaction://hlinksldjump"/>
              <a:extLst>
                <a:ext uri="{FF2B5EF4-FFF2-40B4-BE49-F238E27FC236}">
                  <a16:creationId xmlns:a16="http://schemas.microsoft.com/office/drawing/2014/main" id="{998205DE-C17C-49AD-B443-D16CE0424820}"/>
                </a:ext>
              </a:extLst>
            </p:cNvPr>
            <p:cNvSpPr>
              <a:spLocks noChangeArrowheads="1"/>
            </p:cNvSpPr>
            <p:nvPr/>
          </p:nvSpPr>
          <p:spPr bwMode="auto">
            <a:xfrm>
              <a:off x="89062" y="1817232"/>
              <a:ext cx="1329437" cy="33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9" name="Rectangle 116">
              <a:hlinkClick r:id="rId12" action="ppaction://hlinksldjump"/>
              <a:extLst>
                <a:ext uri="{FF2B5EF4-FFF2-40B4-BE49-F238E27FC236}">
                  <a16:creationId xmlns:a16="http://schemas.microsoft.com/office/drawing/2014/main" id="{2CC73DF4-9C43-4B08-931C-A2A3AC08908F}"/>
                </a:ext>
              </a:extLst>
            </p:cNvPr>
            <p:cNvSpPr>
              <a:spLocks noChangeArrowheads="1"/>
            </p:cNvSpPr>
            <p:nvPr/>
          </p:nvSpPr>
          <p:spPr bwMode="auto">
            <a:xfrm>
              <a:off x="89062" y="2282955"/>
              <a:ext cx="1329437" cy="33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70" name="Rectangle 118">
              <a:hlinkClick r:id="rId13" action="ppaction://hlinksldjump"/>
              <a:extLst>
                <a:ext uri="{FF2B5EF4-FFF2-40B4-BE49-F238E27FC236}">
                  <a16:creationId xmlns:a16="http://schemas.microsoft.com/office/drawing/2014/main" id="{0468DDB5-7BB4-4EB6-A01A-25FC92BC52E6}"/>
                </a:ext>
              </a:extLst>
            </p:cNvPr>
            <p:cNvSpPr>
              <a:spLocks noChangeArrowheads="1"/>
            </p:cNvSpPr>
            <p:nvPr/>
          </p:nvSpPr>
          <p:spPr bwMode="auto">
            <a:xfrm>
              <a:off x="89062" y="3748271"/>
              <a:ext cx="1329437" cy="33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71" name="Rectangle 119">
              <a:hlinkClick r:id="rId14" action="ppaction://hlinksldjump"/>
              <a:extLst>
                <a:ext uri="{FF2B5EF4-FFF2-40B4-BE49-F238E27FC236}">
                  <a16:creationId xmlns:a16="http://schemas.microsoft.com/office/drawing/2014/main" id="{BA52460D-3EB6-436E-A66A-D90BAAA5053D}"/>
                </a:ext>
              </a:extLst>
            </p:cNvPr>
            <p:cNvSpPr>
              <a:spLocks noChangeArrowheads="1"/>
            </p:cNvSpPr>
            <p:nvPr/>
          </p:nvSpPr>
          <p:spPr bwMode="auto">
            <a:xfrm>
              <a:off x="89062" y="4850096"/>
              <a:ext cx="1329437" cy="33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grpSp>
        <p:nvGrpSpPr>
          <p:cNvPr id="18473" name="Groupe 102">
            <a:extLst>
              <a:ext uri="{FF2B5EF4-FFF2-40B4-BE49-F238E27FC236}">
                <a16:creationId xmlns:a16="http://schemas.microsoft.com/office/drawing/2014/main" id="{834FA0D7-308F-46C4-8EF2-C48B542D4514}"/>
              </a:ext>
            </a:extLst>
          </p:cNvPr>
          <p:cNvGrpSpPr>
            <a:grpSpLocks/>
          </p:cNvGrpSpPr>
          <p:nvPr/>
        </p:nvGrpSpPr>
        <p:grpSpPr bwMode="auto">
          <a:xfrm>
            <a:off x="6048375" y="6324600"/>
            <a:ext cx="784225" cy="496888"/>
            <a:chOff x="6048573" y="6323834"/>
            <a:chExt cx="784390" cy="497617"/>
          </a:xfrm>
        </p:grpSpPr>
        <p:pic>
          <p:nvPicPr>
            <p:cNvPr id="67" name="Graphique 103">
              <a:extLst>
                <a:ext uri="{FF2B5EF4-FFF2-40B4-BE49-F238E27FC236}">
                  <a16:creationId xmlns:a16="http://schemas.microsoft.com/office/drawing/2014/main" id="{CDDC2033-39AD-4D2F-A745-3777553386FD}"/>
                </a:ext>
              </a:extLst>
            </p:cNvPr>
            <p:cNvPicPr>
              <a:picLocks noChangeAspect="1"/>
            </p:cNvPicPr>
            <p:nvPr/>
          </p:nvPicPr>
          <p:blipFill>
            <a:blip r:embed="rId15"/>
            <a:stretch>
              <a:fillRect/>
            </a:stretch>
          </p:blipFill>
          <p:spPr>
            <a:xfrm>
              <a:off x="6245464" y="6323834"/>
              <a:ext cx="352499" cy="352942"/>
            </a:xfrm>
            <a:prstGeom prst="rect">
              <a:avLst/>
            </a:prstGeom>
            <a:noFill/>
            <a:ln cap="flat">
              <a:noFill/>
            </a:ln>
          </p:spPr>
        </p:pic>
        <p:sp>
          <p:nvSpPr>
            <p:cNvPr id="18567" name="ZoneTexte 104">
              <a:extLst>
                <a:ext uri="{FF2B5EF4-FFF2-40B4-BE49-F238E27FC236}">
                  <a16:creationId xmlns:a16="http://schemas.microsoft.com/office/drawing/2014/main" id="{D189474E-6D9D-4DAD-BF3B-D721FF9E86EF}"/>
                </a:ext>
              </a:extLst>
            </p:cNvPr>
            <p:cNvSpPr txBox="1">
              <a:spLocks noChangeArrowheads="1"/>
            </p:cNvSpPr>
            <p:nvPr/>
          </p:nvSpPr>
          <p:spPr bwMode="auto">
            <a:xfrm>
              <a:off x="6048573" y="6636788"/>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Épargne Resp.</a:t>
              </a:r>
            </a:p>
          </p:txBody>
        </p:sp>
      </p:grpSp>
      <p:grpSp>
        <p:nvGrpSpPr>
          <p:cNvPr id="18474" name="Groupe 105">
            <a:extLst>
              <a:ext uri="{FF2B5EF4-FFF2-40B4-BE49-F238E27FC236}">
                <a16:creationId xmlns:a16="http://schemas.microsoft.com/office/drawing/2014/main" id="{7C9B8C30-F3D3-49F9-B9A2-881DF078F417}"/>
              </a:ext>
            </a:extLst>
          </p:cNvPr>
          <p:cNvGrpSpPr>
            <a:grpSpLocks/>
          </p:cNvGrpSpPr>
          <p:nvPr/>
        </p:nvGrpSpPr>
        <p:grpSpPr bwMode="auto">
          <a:xfrm>
            <a:off x="71438" y="6324600"/>
            <a:ext cx="11553825" cy="496888"/>
            <a:chOff x="71515" y="6323834"/>
            <a:chExt cx="11554421" cy="497616"/>
          </a:xfrm>
        </p:grpSpPr>
        <p:pic>
          <p:nvPicPr>
            <p:cNvPr id="70" name="Graphique 106">
              <a:hlinkClick r:id="" action="ppaction://hlinkshowjump?jump=previousslide"/>
              <a:extLst>
                <a:ext uri="{FF2B5EF4-FFF2-40B4-BE49-F238E27FC236}">
                  <a16:creationId xmlns:a16="http://schemas.microsoft.com/office/drawing/2014/main" id="{738A3EB4-B799-480D-999A-BEDC5502E1F2}"/>
                </a:ext>
              </a:extLst>
            </p:cNvPr>
            <p:cNvPicPr>
              <a:picLocks noChangeAspect="1"/>
            </p:cNvPicPr>
            <p:nvPr/>
          </p:nvPicPr>
          <p:blipFill>
            <a:blip r:embed="rId16"/>
            <a:srcRect/>
            <a:stretch>
              <a:fillRect/>
            </a:stretch>
          </p:blipFill>
          <p:spPr>
            <a:xfrm rot="10799991">
              <a:off x="11062344" y="6427173"/>
              <a:ext cx="281002" cy="279809"/>
            </a:xfrm>
            <a:prstGeom prst="rect">
              <a:avLst/>
            </a:prstGeom>
            <a:noFill/>
            <a:ln cap="flat">
              <a:noFill/>
            </a:ln>
          </p:spPr>
        </p:pic>
        <p:pic>
          <p:nvPicPr>
            <p:cNvPr id="71" name="Graphique 107">
              <a:hlinkClick r:id="" action="ppaction://hlinkshowjump?jump=nextslide"/>
              <a:extLst>
                <a:ext uri="{FF2B5EF4-FFF2-40B4-BE49-F238E27FC236}">
                  <a16:creationId xmlns:a16="http://schemas.microsoft.com/office/drawing/2014/main" id="{C91289DF-15A5-4E5C-ACB3-5910DD98C2F1}"/>
                </a:ext>
              </a:extLst>
            </p:cNvPr>
            <p:cNvPicPr>
              <a:picLocks noChangeAspect="1"/>
            </p:cNvPicPr>
            <p:nvPr/>
          </p:nvPicPr>
          <p:blipFill>
            <a:blip r:embed="rId16"/>
            <a:srcRect/>
            <a:stretch>
              <a:fillRect/>
            </a:stretch>
          </p:blipFill>
          <p:spPr>
            <a:xfrm>
              <a:off x="11344934" y="6431942"/>
              <a:ext cx="281002" cy="281400"/>
            </a:xfrm>
            <a:prstGeom prst="rect">
              <a:avLst/>
            </a:prstGeom>
            <a:noFill/>
            <a:ln cap="flat">
              <a:noFill/>
            </a:ln>
          </p:spPr>
        </p:pic>
        <p:sp>
          <p:nvSpPr>
            <p:cNvPr id="18558" name="Rectangle 108">
              <a:hlinkClick r:id="rId17" action="ppaction://hlinksldjump"/>
              <a:extLst>
                <a:ext uri="{FF2B5EF4-FFF2-40B4-BE49-F238E27FC236}">
                  <a16:creationId xmlns:a16="http://schemas.microsoft.com/office/drawing/2014/main" id="{5EDD2661-4464-4000-893C-DA5ADF9C7513}"/>
                </a:ext>
              </a:extLst>
            </p:cNvPr>
            <p:cNvSpPr>
              <a:spLocks noChangeArrowheads="1"/>
            </p:cNvSpPr>
            <p:nvPr/>
          </p:nvSpPr>
          <p:spPr bwMode="auto">
            <a:xfrm>
              <a:off x="71515" y="6323834"/>
              <a:ext cx="539541"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59" name="Rectangle 109">
              <a:hlinkClick r:id="rId18" action="ppaction://hlinksldjump"/>
              <a:extLst>
                <a:ext uri="{FF2B5EF4-FFF2-40B4-BE49-F238E27FC236}">
                  <a16:creationId xmlns:a16="http://schemas.microsoft.com/office/drawing/2014/main" id="{276B9A30-CDA9-4386-981E-168B2390ED3F}"/>
                </a:ext>
              </a:extLst>
            </p:cNvPr>
            <p:cNvSpPr>
              <a:spLocks noChangeArrowheads="1"/>
            </p:cNvSpPr>
            <p:nvPr/>
          </p:nvSpPr>
          <p:spPr bwMode="auto">
            <a:xfrm>
              <a:off x="681538" y="6323834"/>
              <a:ext cx="570210"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0" name="Rectangle 135">
              <a:hlinkClick r:id="rId19" action="ppaction://hlinksldjump"/>
              <a:extLst>
                <a:ext uri="{FF2B5EF4-FFF2-40B4-BE49-F238E27FC236}">
                  <a16:creationId xmlns:a16="http://schemas.microsoft.com/office/drawing/2014/main" id="{C5D7DEDF-2829-43EE-AD57-5DD4BE7A4E89}"/>
                </a:ext>
              </a:extLst>
            </p:cNvPr>
            <p:cNvSpPr>
              <a:spLocks noChangeArrowheads="1"/>
            </p:cNvSpPr>
            <p:nvPr/>
          </p:nvSpPr>
          <p:spPr bwMode="auto">
            <a:xfrm>
              <a:off x="1612983" y="6323834"/>
              <a:ext cx="703036"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1" name="Rectangle 136">
              <a:hlinkClick r:id="rId20" action="ppaction://hlinksldjump"/>
              <a:extLst>
                <a:ext uri="{FF2B5EF4-FFF2-40B4-BE49-F238E27FC236}">
                  <a16:creationId xmlns:a16="http://schemas.microsoft.com/office/drawing/2014/main" id="{3C48671E-1F8A-463C-A5BD-09410C232997}"/>
                </a:ext>
              </a:extLst>
            </p:cNvPr>
            <p:cNvSpPr>
              <a:spLocks noChangeArrowheads="1"/>
            </p:cNvSpPr>
            <p:nvPr/>
          </p:nvSpPr>
          <p:spPr bwMode="auto">
            <a:xfrm>
              <a:off x="486733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2" name="Rectangle 137">
              <a:hlinkClick r:id="rId21" action="ppaction://hlinksldjump"/>
              <a:extLst>
                <a:ext uri="{FF2B5EF4-FFF2-40B4-BE49-F238E27FC236}">
                  <a16:creationId xmlns:a16="http://schemas.microsoft.com/office/drawing/2014/main" id="{5A3B6B42-D08C-4F2A-A4E8-84B7F74DBD69}"/>
                </a:ext>
              </a:extLst>
            </p:cNvPr>
            <p:cNvSpPr>
              <a:spLocks noChangeArrowheads="1"/>
            </p:cNvSpPr>
            <p:nvPr/>
          </p:nvSpPr>
          <p:spPr bwMode="auto">
            <a:xfrm>
              <a:off x="548640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3" name="Rectangle 138">
              <a:hlinkClick r:id="rId22" action="ppaction://hlinksldjump"/>
              <a:extLst>
                <a:ext uri="{FF2B5EF4-FFF2-40B4-BE49-F238E27FC236}">
                  <a16:creationId xmlns:a16="http://schemas.microsoft.com/office/drawing/2014/main" id="{A4F7BA0C-523B-4D4A-860D-152B3D66AB2D}"/>
                </a:ext>
              </a:extLst>
            </p:cNvPr>
            <p:cNvSpPr>
              <a:spLocks noChangeArrowheads="1"/>
            </p:cNvSpPr>
            <p:nvPr/>
          </p:nvSpPr>
          <p:spPr bwMode="auto">
            <a:xfrm>
              <a:off x="6167948"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4" name="Rectangle 139">
              <a:hlinkClick r:id="rId23" action="ppaction://hlinksldjump"/>
              <a:extLst>
                <a:ext uri="{FF2B5EF4-FFF2-40B4-BE49-F238E27FC236}">
                  <a16:creationId xmlns:a16="http://schemas.microsoft.com/office/drawing/2014/main" id="{6AC54DBC-3270-43A3-B766-D6CB5F30C732}"/>
                </a:ext>
              </a:extLst>
            </p:cNvPr>
            <p:cNvSpPr>
              <a:spLocks noChangeArrowheads="1"/>
            </p:cNvSpPr>
            <p:nvPr/>
          </p:nvSpPr>
          <p:spPr bwMode="auto">
            <a:xfrm>
              <a:off x="889978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565" name="Rectangle 140">
              <a:hlinkClick r:id="rId24" action="ppaction://hlinksldjump"/>
              <a:extLst>
                <a:ext uri="{FF2B5EF4-FFF2-40B4-BE49-F238E27FC236}">
                  <a16:creationId xmlns:a16="http://schemas.microsoft.com/office/drawing/2014/main" id="{2EC73C15-D390-42E4-8A3A-F45063C2CC9B}"/>
                </a:ext>
              </a:extLst>
            </p:cNvPr>
            <p:cNvSpPr>
              <a:spLocks noChangeArrowheads="1"/>
            </p:cNvSpPr>
            <p:nvPr/>
          </p:nvSpPr>
          <p:spPr bwMode="auto">
            <a:xfrm>
              <a:off x="971763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sp>
        <p:nvSpPr>
          <p:cNvPr id="18475" name="Rectangle 128">
            <a:extLst>
              <a:ext uri="{FF2B5EF4-FFF2-40B4-BE49-F238E27FC236}">
                <a16:creationId xmlns:a16="http://schemas.microsoft.com/office/drawing/2014/main" id="{7F6C2F3E-2378-4ECF-AC76-AF1E68DF4D23}"/>
              </a:ext>
            </a:extLst>
          </p:cNvPr>
          <p:cNvSpPr>
            <a:spLocks noChangeArrowheads="1"/>
          </p:cNvSpPr>
          <p:nvPr/>
        </p:nvSpPr>
        <p:spPr bwMode="auto">
          <a:xfrm>
            <a:off x="1722438" y="1455738"/>
            <a:ext cx="7707312" cy="520700"/>
          </a:xfrm>
          <a:prstGeom prst="rect">
            <a:avLst/>
          </a:prstGeom>
          <a:solidFill>
            <a:srgbClr val="F99E9C"/>
          </a:solidFill>
          <a:ln w="12701">
            <a:solidFill>
              <a:srgbClr val="F99E9C"/>
            </a:solidFill>
            <a:miter lim="800000"/>
            <a:headEnd/>
            <a:tailEnd/>
          </a:ln>
        </p:spPr>
        <p:txBody>
          <a:bodyPr lIns="287999" rIns="10799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FFFFFF"/>
                </a:solidFill>
                <a:latin typeface="Arial" panose="020B0604020202020204" pitchFamily="34" charset="0"/>
                <a:cs typeface="Arial" panose="020B0604020202020204" pitchFamily="34" charset="0"/>
              </a:rPr>
              <a:t>UN PARCOURS CLÉ EN MAINS AVEC LE PARTENAIRE COZYNERGY</a:t>
            </a:r>
          </a:p>
        </p:txBody>
      </p:sp>
      <p:pic>
        <p:nvPicPr>
          <p:cNvPr id="81" name="Graphique 129">
            <a:extLst>
              <a:ext uri="{FF2B5EF4-FFF2-40B4-BE49-F238E27FC236}">
                <a16:creationId xmlns:a16="http://schemas.microsoft.com/office/drawing/2014/main" id="{AAD99A10-6583-44AE-807E-FA779DC355FE}"/>
              </a:ext>
            </a:extLst>
          </p:cNvPr>
          <p:cNvPicPr>
            <a:picLocks noChangeAspect="1"/>
          </p:cNvPicPr>
          <p:nvPr/>
        </p:nvPicPr>
        <p:blipFill>
          <a:blip r:embed="rId25"/>
          <a:stretch>
            <a:fillRect/>
          </a:stretch>
        </p:blipFill>
        <p:spPr>
          <a:xfrm>
            <a:off x="7597775" y="1568450"/>
            <a:ext cx="1236663" cy="301625"/>
          </a:xfrm>
          <a:prstGeom prst="rect">
            <a:avLst/>
          </a:prstGeom>
          <a:noFill/>
          <a:ln cap="flat">
            <a:noFill/>
          </a:ln>
        </p:spPr>
      </p:pic>
      <p:sp>
        <p:nvSpPr>
          <p:cNvPr id="18477" name="Rectangle 203">
            <a:extLst>
              <a:ext uri="{FF2B5EF4-FFF2-40B4-BE49-F238E27FC236}">
                <a16:creationId xmlns:a16="http://schemas.microsoft.com/office/drawing/2014/main" id="{FF619882-E6A6-4FD8-8731-4E0F70B88B0D}"/>
              </a:ext>
            </a:extLst>
          </p:cNvPr>
          <p:cNvSpPr>
            <a:spLocks noChangeArrowheads="1"/>
          </p:cNvSpPr>
          <p:nvPr/>
        </p:nvSpPr>
        <p:spPr bwMode="auto">
          <a:xfrm>
            <a:off x="1857375" y="4524375"/>
            <a:ext cx="736441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700" i="1">
                <a:solidFill>
                  <a:srgbClr val="000000"/>
                </a:solidFill>
                <a:latin typeface="Arial" panose="020B0604020202020204" pitchFamily="34" charset="0"/>
                <a:cs typeface="Arial" panose="020B0604020202020204" pitchFamily="34" charset="0"/>
              </a:rPr>
              <a:t>* Le diagnostic énergétique de Cozynergy ne fait pas office de DPE. Il est indicatif et sert à orienter les travaux de rénovation énergétique.</a:t>
            </a:r>
          </a:p>
          <a:p>
            <a:pPr eaLnBrk="1" hangingPunct="1"/>
            <a:r>
              <a:rPr lang="fr-FR" altLang="fr-FR" sz="700" i="1">
                <a:solidFill>
                  <a:srgbClr val="000000"/>
                </a:solidFill>
                <a:latin typeface="Arial" panose="020B0604020202020204" pitchFamily="34" charset="0"/>
                <a:cs typeface="Arial" panose="020B0604020202020204" pitchFamily="34" charset="0"/>
              </a:rPr>
              <a:t>** Reconnus Garants de l’Environnement</a:t>
            </a:r>
          </a:p>
        </p:txBody>
      </p:sp>
      <p:sp>
        <p:nvSpPr>
          <p:cNvPr id="87" name="ZoneTexte 98">
            <a:extLst>
              <a:ext uri="{FF2B5EF4-FFF2-40B4-BE49-F238E27FC236}">
                <a16:creationId xmlns:a16="http://schemas.microsoft.com/office/drawing/2014/main" id="{28FCDFA9-E551-4F9F-91FF-E8BA91CE8D09}"/>
              </a:ext>
            </a:extLst>
          </p:cNvPr>
          <p:cNvSpPr txBox="1"/>
          <p:nvPr/>
        </p:nvSpPr>
        <p:spPr>
          <a:xfrm>
            <a:off x="2184400" y="4959350"/>
            <a:ext cx="7245350" cy="576263"/>
          </a:xfrm>
          <a:prstGeom prst="rect">
            <a:avLst/>
          </a:prstGeom>
          <a:noFill/>
          <a:ln cap="flat">
            <a:noFill/>
          </a:ln>
        </p:spPr>
        <p:txBody>
          <a:bodyPr>
            <a:spAutoFit/>
          </a:bodyPr>
          <a:lstStyle/>
          <a:p>
            <a:pPr eaLnBrk="1" fontAlgn="auto" hangingPunct="1">
              <a:spcBef>
                <a:spcPts val="0"/>
              </a:spcBef>
              <a:spcAft>
                <a:spcPts val="0"/>
              </a:spcAft>
              <a:defRPr sz="1800" b="0" i="0" u="none" strike="noStrike" kern="0" cap="none" spc="0" baseline="0">
                <a:solidFill>
                  <a:srgbClr val="000000"/>
                </a:solidFill>
                <a:uFillTx/>
              </a:defRPr>
            </a:pPr>
            <a:r>
              <a:rPr lang="fr-FR" sz="1050" b="1" u="sng" dirty="0">
                <a:solidFill>
                  <a:srgbClr val="000000"/>
                </a:solidFill>
                <a:latin typeface="Arial" pitchFamily="34"/>
                <a:cs typeface="Arial" pitchFamily="34"/>
              </a:rPr>
              <a:t>Cible privilégiée :  </a:t>
            </a:r>
            <a:r>
              <a:rPr lang="fr-FR" sz="1050" dirty="0" err="1">
                <a:solidFill>
                  <a:srgbClr val="000000"/>
                </a:solidFill>
                <a:latin typeface="Arial" pitchFamily="34"/>
                <a:cs typeface="Arial" pitchFamily="34"/>
              </a:rPr>
              <a:t>Cozynergy</a:t>
            </a:r>
            <a:r>
              <a:rPr lang="fr-FR" sz="1050" dirty="0">
                <a:solidFill>
                  <a:srgbClr val="000000"/>
                </a:solidFill>
                <a:latin typeface="Arial" pitchFamily="34"/>
                <a:cs typeface="Arial" pitchFamily="34"/>
              </a:rPr>
              <a:t> s’adresse principalement aux </a:t>
            </a:r>
            <a:r>
              <a:rPr lang="fr-FR" sz="1050" b="1" dirty="0">
                <a:solidFill>
                  <a:srgbClr val="000000"/>
                </a:solidFill>
                <a:latin typeface="Arial" pitchFamily="34"/>
                <a:cs typeface="Arial" pitchFamily="34"/>
              </a:rPr>
              <a:t>clients propriétaires ou en cours d’acquisition d’une maison individuelle ou d’un immeuble (max 4 appartements) dont les travaux de rénovations sont inférieurs à 80 000 €.</a:t>
            </a:r>
          </a:p>
        </p:txBody>
      </p:sp>
      <p:sp>
        <p:nvSpPr>
          <p:cNvPr id="88" name="Rectangle : coins arrondis 115">
            <a:extLst>
              <a:ext uri="{FF2B5EF4-FFF2-40B4-BE49-F238E27FC236}">
                <a16:creationId xmlns:a16="http://schemas.microsoft.com/office/drawing/2014/main" id="{D59D2491-7AB5-4D6B-8758-4175094404D1}"/>
              </a:ext>
            </a:extLst>
          </p:cNvPr>
          <p:cNvSpPr/>
          <p:nvPr/>
        </p:nvSpPr>
        <p:spPr>
          <a:xfrm>
            <a:off x="1974850" y="3214688"/>
            <a:ext cx="1733550" cy="122713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99E9C"/>
          </a:solidFill>
          <a:ln w="12701" cap="flat">
            <a:solidFill>
              <a:srgbClr val="F99E9C"/>
            </a:solidFill>
            <a:prstDash val="solid"/>
            <a:miter/>
          </a:ln>
        </p:spPr>
        <p:txBody>
          <a:bodyPr lIns="71999" tIns="0" rIns="0" b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900" kern="0">
                <a:solidFill>
                  <a:srgbClr val="000000"/>
                </a:solidFill>
                <a:latin typeface="Arial"/>
              </a:rPr>
              <a:t>Cozynergy effectue un </a:t>
            </a:r>
            <a:r>
              <a:rPr lang="fr-FR" sz="1200" b="1" kern="0">
                <a:solidFill>
                  <a:srgbClr val="FFFFFF"/>
                </a:solidFill>
                <a:latin typeface="Arial"/>
              </a:rPr>
              <a:t>Diagnostic énergétique gratuit * </a:t>
            </a:r>
            <a:r>
              <a:rPr lang="fr-FR" sz="900" kern="0">
                <a:solidFill>
                  <a:srgbClr val="000000"/>
                </a:solidFill>
                <a:latin typeface="Arial"/>
              </a:rPr>
              <a:t>pour identifier les travaux à réaliser et estimer les économies d’énergie potentielles</a:t>
            </a:r>
            <a:endParaRPr lang="fr-FR" sz="800" kern="0">
              <a:solidFill>
                <a:srgbClr val="000000"/>
              </a:solidFill>
              <a:latin typeface="Arial"/>
            </a:endParaRPr>
          </a:p>
        </p:txBody>
      </p:sp>
      <p:grpSp>
        <p:nvGrpSpPr>
          <p:cNvPr id="18480" name="Groupe 117">
            <a:extLst>
              <a:ext uri="{FF2B5EF4-FFF2-40B4-BE49-F238E27FC236}">
                <a16:creationId xmlns:a16="http://schemas.microsoft.com/office/drawing/2014/main" id="{402F7559-C1B5-4AA6-B149-AE4406CF7995}"/>
              </a:ext>
            </a:extLst>
          </p:cNvPr>
          <p:cNvGrpSpPr>
            <a:grpSpLocks/>
          </p:cNvGrpSpPr>
          <p:nvPr/>
        </p:nvGrpSpPr>
        <p:grpSpPr bwMode="auto">
          <a:xfrm>
            <a:off x="1911350" y="3173413"/>
            <a:ext cx="325438" cy="323850"/>
            <a:chOff x="1911452" y="3173041"/>
            <a:chExt cx="324566" cy="324566"/>
          </a:xfrm>
        </p:grpSpPr>
        <p:sp>
          <p:nvSpPr>
            <p:cNvPr id="90" name="Ellipse 120">
              <a:extLst>
                <a:ext uri="{FF2B5EF4-FFF2-40B4-BE49-F238E27FC236}">
                  <a16:creationId xmlns:a16="http://schemas.microsoft.com/office/drawing/2014/main" id="{4FC083A4-1EF9-4AE8-8F6A-3EF796A7C96B}"/>
                </a:ext>
              </a:extLst>
            </p:cNvPr>
            <p:cNvSpPr/>
            <p:nvPr/>
          </p:nvSpPr>
          <p:spPr>
            <a:xfrm>
              <a:off x="1911452" y="3173041"/>
              <a:ext cx="324566" cy="3245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w="12701" cap="flat">
              <a:solidFill>
                <a:srgbClr val="F99E9C"/>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FFFFFF"/>
                </a:solidFill>
                <a:latin typeface="Arial"/>
              </a:endParaRPr>
            </a:p>
          </p:txBody>
        </p:sp>
        <p:grpSp>
          <p:nvGrpSpPr>
            <p:cNvPr id="18552" name="Groupe 121">
              <a:extLst>
                <a:ext uri="{FF2B5EF4-FFF2-40B4-BE49-F238E27FC236}">
                  <a16:creationId xmlns:a16="http://schemas.microsoft.com/office/drawing/2014/main" id="{AE31D55F-891B-402B-AF59-A479BD4C4C47}"/>
                </a:ext>
              </a:extLst>
            </p:cNvPr>
            <p:cNvGrpSpPr>
              <a:grpSpLocks/>
            </p:cNvGrpSpPr>
            <p:nvPr/>
          </p:nvGrpSpPr>
          <p:grpSpPr bwMode="auto">
            <a:xfrm>
              <a:off x="1945605" y="3207340"/>
              <a:ext cx="256260" cy="255958"/>
              <a:chOff x="1945605" y="3207340"/>
              <a:chExt cx="256260" cy="255958"/>
            </a:xfrm>
          </p:grpSpPr>
          <p:sp>
            <p:nvSpPr>
              <p:cNvPr id="92" name="Freeform 18">
                <a:extLst>
                  <a:ext uri="{FF2B5EF4-FFF2-40B4-BE49-F238E27FC236}">
                    <a16:creationId xmlns:a16="http://schemas.microsoft.com/office/drawing/2014/main" id="{FBA182B7-551C-457A-BF26-06F4B6A3D738}"/>
                  </a:ext>
                </a:extLst>
              </p:cNvPr>
              <p:cNvSpPr/>
              <p:nvPr/>
            </p:nvSpPr>
            <p:spPr>
              <a:xfrm>
                <a:off x="1946283" y="3208044"/>
                <a:ext cx="254904" cy="254562"/>
              </a:xfrm>
              <a:custGeom>
                <a:avLst/>
                <a:gdLst>
                  <a:gd name="f0" fmla="val 10800000"/>
                  <a:gd name="f1" fmla="val 5400000"/>
                  <a:gd name="f2" fmla="val 180"/>
                  <a:gd name="f3" fmla="val w"/>
                  <a:gd name="f4" fmla="val h"/>
                  <a:gd name="f5" fmla="val 0"/>
                  <a:gd name="f6" fmla="val 98"/>
                  <a:gd name="f7" fmla="val 31"/>
                  <a:gd name="f8" fmla="val 4"/>
                  <a:gd name="f9" fmla="val 37"/>
                  <a:gd name="f10" fmla="val 2"/>
                  <a:gd name="f11" fmla="val 43"/>
                  <a:gd name="f12" fmla="val 1"/>
                  <a:gd name="f13" fmla="val 49"/>
                  <a:gd name="f14" fmla="val 76"/>
                  <a:gd name="f15" fmla="val 22"/>
                  <a:gd name="f16" fmla="val 77"/>
                  <a:gd name="f17" fmla="val 50"/>
                  <a:gd name="f18" fmla="val 42"/>
                  <a:gd name="f19" fmla="val 34"/>
                  <a:gd name="f20" fmla="val 5"/>
                  <a:gd name="f21" fmla="val 28"/>
                  <a:gd name="f22" fmla="+- 0 0 -90"/>
                  <a:gd name="f23" fmla="*/ f3 1 98"/>
                  <a:gd name="f24" fmla="*/ f4 1 98"/>
                  <a:gd name="f25" fmla="val f5"/>
                  <a:gd name="f26" fmla="val f6"/>
                  <a:gd name="f27" fmla="*/ f22 f0 1"/>
                  <a:gd name="f28" fmla="+- f26 0 f25"/>
                  <a:gd name="f29" fmla="*/ f27 1 f2"/>
                  <a:gd name="f30" fmla="*/ f28 1 98"/>
                  <a:gd name="f31" fmla="*/ 31 f28 1"/>
                  <a:gd name="f32" fmla="*/ 4 f28 1"/>
                  <a:gd name="f33" fmla="*/ 49 f28 1"/>
                  <a:gd name="f34" fmla="*/ 1 f28 1"/>
                  <a:gd name="f35" fmla="*/ 98 f28 1"/>
                  <a:gd name="f36" fmla="*/ 0 f28 1"/>
                  <a:gd name="f37" fmla="*/ 50 f28 1"/>
                  <a:gd name="f38" fmla="*/ 5 f28 1"/>
                  <a:gd name="f39" fmla="*/ 28 f28 1"/>
                  <a:gd name="f40" fmla="+- f29 0 f1"/>
                  <a:gd name="f41" fmla="*/ f31 1 98"/>
                  <a:gd name="f42" fmla="*/ f32 1 98"/>
                  <a:gd name="f43" fmla="*/ f33 1 98"/>
                  <a:gd name="f44" fmla="*/ f34 1 98"/>
                  <a:gd name="f45" fmla="*/ f35 1 98"/>
                  <a:gd name="f46" fmla="*/ f36 1 98"/>
                  <a:gd name="f47" fmla="*/ f37 1 98"/>
                  <a:gd name="f48" fmla="*/ f38 1 98"/>
                  <a:gd name="f49" fmla="*/ f39 1 98"/>
                  <a:gd name="f50" fmla="*/ 0 1 f30"/>
                  <a:gd name="f51" fmla="*/ f26 1 f30"/>
                  <a:gd name="f52" fmla="*/ f41 1 f30"/>
                  <a:gd name="f53" fmla="*/ f42 1 f30"/>
                  <a:gd name="f54" fmla="*/ f43 1 f30"/>
                  <a:gd name="f55" fmla="*/ f44 1 f30"/>
                  <a:gd name="f56" fmla="*/ f45 1 f30"/>
                  <a:gd name="f57" fmla="*/ f46 1 f30"/>
                  <a:gd name="f58" fmla="*/ f47 1 f30"/>
                  <a:gd name="f59" fmla="*/ f48 1 f30"/>
                  <a:gd name="f60" fmla="*/ f49 1 f30"/>
                  <a:gd name="f61" fmla="*/ f50 f23 1"/>
                  <a:gd name="f62" fmla="*/ f51 f23 1"/>
                  <a:gd name="f63" fmla="*/ f51 f24 1"/>
                  <a:gd name="f64" fmla="*/ f50 f24 1"/>
                  <a:gd name="f65" fmla="*/ f52 f23 1"/>
                  <a:gd name="f66" fmla="*/ f53 f24 1"/>
                  <a:gd name="f67" fmla="*/ f54 f23 1"/>
                  <a:gd name="f68" fmla="*/ f55 f24 1"/>
                  <a:gd name="f69" fmla="*/ f56 f23 1"/>
                  <a:gd name="f70" fmla="*/ f54 f24 1"/>
                  <a:gd name="f71" fmla="*/ f56 f24 1"/>
                  <a:gd name="f72" fmla="*/ f57 f23 1"/>
                  <a:gd name="f73" fmla="*/ f58 f24 1"/>
                  <a:gd name="f74" fmla="*/ f59 f23 1"/>
                  <a:gd name="f75" fmla="*/ f60 f24 1"/>
                </a:gdLst>
                <a:ahLst/>
                <a:cxnLst>
                  <a:cxn ang="3cd4">
                    <a:pos x="hc" y="t"/>
                  </a:cxn>
                  <a:cxn ang="0">
                    <a:pos x="r" y="vc"/>
                  </a:cxn>
                  <a:cxn ang="cd4">
                    <a:pos x="hc" y="b"/>
                  </a:cxn>
                  <a:cxn ang="cd2">
                    <a:pos x="l" y="vc"/>
                  </a:cxn>
                  <a:cxn ang="f40">
                    <a:pos x="f65" y="f66"/>
                  </a:cxn>
                  <a:cxn ang="f40">
                    <a:pos x="f67" y="f68"/>
                  </a:cxn>
                  <a:cxn ang="f40">
                    <a:pos x="f69" y="f70"/>
                  </a:cxn>
                  <a:cxn ang="f40">
                    <a:pos x="f67" y="f71"/>
                  </a:cxn>
                  <a:cxn ang="f40">
                    <a:pos x="f72" y="f73"/>
                  </a:cxn>
                  <a:cxn ang="f40">
                    <a:pos x="f74" y="f75"/>
                  </a:cxn>
                </a:cxnLst>
                <a:rect l="f61" t="f64" r="f62" b="f63"/>
                <a:pathLst>
                  <a:path w="98" h="98">
                    <a:moveTo>
                      <a:pt x="f7" y="f8"/>
                    </a:moveTo>
                    <a:cubicBezTo>
                      <a:pt x="f9" y="f10"/>
                      <a:pt x="f11" y="f12"/>
                      <a:pt x="f13" y="f12"/>
                    </a:cubicBezTo>
                    <a:cubicBezTo>
                      <a:pt x="f14" y="f5"/>
                      <a:pt x="f6" y="f15"/>
                      <a:pt x="f6" y="f13"/>
                    </a:cubicBezTo>
                    <a:cubicBezTo>
                      <a:pt x="f6" y="f14"/>
                      <a:pt x="f14" y="f6"/>
                      <a:pt x="f13" y="f6"/>
                    </a:cubicBezTo>
                    <a:cubicBezTo>
                      <a:pt x="f15" y="f6"/>
                      <a:pt x="f5" y="f16"/>
                      <a:pt x="f5" y="f17"/>
                    </a:cubicBezTo>
                    <a:cubicBezTo>
                      <a:pt x="f5" y="f18"/>
                      <a:pt x="f10" y="f19"/>
                      <a:pt x="f20" y="f21"/>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3" name="Freeform 19">
                <a:extLst>
                  <a:ext uri="{FF2B5EF4-FFF2-40B4-BE49-F238E27FC236}">
                    <a16:creationId xmlns:a16="http://schemas.microsoft.com/office/drawing/2014/main" id="{EA49FEBD-5F1B-4F3C-85A7-241ED6006465}"/>
                  </a:ext>
                </a:extLst>
              </p:cNvPr>
              <p:cNvSpPr/>
              <p:nvPr/>
            </p:nvSpPr>
            <p:spPr>
              <a:xfrm>
                <a:off x="1979532" y="3236682"/>
                <a:ext cx="15832" cy="15910"/>
              </a:xfrm>
              <a:custGeom>
                <a:avLst/>
                <a:gdLst>
                  <a:gd name="f0" fmla="val 10800000"/>
                  <a:gd name="f1" fmla="val 5400000"/>
                  <a:gd name="f2" fmla="val 180"/>
                  <a:gd name="f3" fmla="val w"/>
                  <a:gd name="f4" fmla="val h"/>
                  <a:gd name="f5" fmla="val 0"/>
                  <a:gd name="f6" fmla="val 6"/>
                  <a:gd name="f7" fmla="val 2"/>
                  <a:gd name="f8" fmla="val 4"/>
                  <a:gd name="f9" fmla="+- 0 0 -90"/>
                  <a:gd name="f10" fmla="*/ f3 1 6"/>
                  <a:gd name="f11" fmla="*/ f4 1 6"/>
                  <a:gd name="f12" fmla="val f5"/>
                  <a:gd name="f13" fmla="val f6"/>
                  <a:gd name="f14" fmla="*/ f9 f0 1"/>
                  <a:gd name="f15" fmla="+- f13 0 f12"/>
                  <a:gd name="f16" fmla="*/ f14 1 f2"/>
                  <a:gd name="f17" fmla="*/ f15 1 6"/>
                  <a:gd name="f18" fmla="*/ 0 f15 1"/>
                  <a:gd name="f19" fmla="*/ 6 f15 1"/>
                  <a:gd name="f20" fmla="+- f16 0 f1"/>
                  <a:gd name="f21" fmla="*/ f18 1 6"/>
                  <a:gd name="f22" fmla="*/ f19 1 6"/>
                  <a:gd name="f23" fmla="*/ 0 1 f17"/>
                  <a:gd name="f24" fmla="*/ f13 1 f17"/>
                  <a:gd name="f25" fmla="*/ f21 1 f17"/>
                  <a:gd name="f26" fmla="*/ f22 1 f17"/>
                  <a:gd name="f27" fmla="*/ f23 f10 1"/>
                  <a:gd name="f28" fmla="*/ f24 f10 1"/>
                  <a:gd name="f29" fmla="*/ f24 f11 1"/>
                  <a:gd name="f30" fmla="*/ f23 f11 1"/>
                  <a:gd name="f31" fmla="*/ f25 f10 1"/>
                  <a:gd name="f32" fmla="*/ f26 f11 1"/>
                  <a:gd name="f33" fmla="*/ f26 f10 1"/>
                  <a:gd name="f34" fmla="*/ f25 f11 1"/>
                </a:gdLst>
                <a:ahLst/>
                <a:cxnLst>
                  <a:cxn ang="3cd4">
                    <a:pos x="hc" y="t"/>
                  </a:cxn>
                  <a:cxn ang="0">
                    <a:pos x="r" y="vc"/>
                  </a:cxn>
                  <a:cxn ang="cd4">
                    <a:pos x="hc" y="b"/>
                  </a:cxn>
                  <a:cxn ang="cd2">
                    <a:pos x="l" y="vc"/>
                  </a:cxn>
                  <a:cxn ang="f20">
                    <a:pos x="f31" y="f32"/>
                  </a:cxn>
                  <a:cxn ang="f20">
                    <a:pos x="f33" y="f34"/>
                  </a:cxn>
                </a:cxnLst>
                <a:rect l="f27" t="f30" r="f28" b="f29"/>
                <a:pathLst>
                  <a:path w="6" h="6">
                    <a:moveTo>
                      <a:pt x="f5" y="f6"/>
                    </a:moveTo>
                    <a:cubicBezTo>
                      <a:pt x="f7" y="f8"/>
                      <a:pt x="f8" y="f7"/>
                      <a:pt x="f6" y="f5"/>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4" name="Freeform 20">
                <a:extLst>
                  <a:ext uri="{FF2B5EF4-FFF2-40B4-BE49-F238E27FC236}">
                    <a16:creationId xmlns:a16="http://schemas.microsoft.com/office/drawing/2014/main" id="{4F3049AE-0FB9-4EA4-81E1-8FAB91B7EA18}"/>
                  </a:ext>
                </a:extLst>
              </p:cNvPr>
              <p:cNvSpPr/>
              <p:nvPr/>
            </p:nvSpPr>
            <p:spPr>
              <a:xfrm>
                <a:off x="2044445" y="3262138"/>
                <a:ext cx="56997" cy="146373"/>
              </a:xfrm>
              <a:custGeom>
                <a:avLst/>
                <a:gdLst>
                  <a:gd name="f0" fmla="val 10800000"/>
                  <a:gd name="f1" fmla="val 5400000"/>
                  <a:gd name="f2" fmla="val 180"/>
                  <a:gd name="f3" fmla="val w"/>
                  <a:gd name="f4" fmla="val h"/>
                  <a:gd name="f5" fmla="val 0"/>
                  <a:gd name="f6" fmla="val 22"/>
                  <a:gd name="f7" fmla="val 56"/>
                  <a:gd name="f8" fmla="val 17"/>
                  <a:gd name="f9" fmla="val 51"/>
                  <a:gd name="f10" fmla="val 52"/>
                  <a:gd name="f11" fmla="val 53"/>
                  <a:gd name="f12" fmla="val 54"/>
                  <a:gd name="f13" fmla="val 55"/>
                  <a:gd name="f14" fmla="val 21"/>
                  <a:gd name="f15" fmla="val 20"/>
                  <a:gd name="f16" fmla="val 19"/>
                  <a:gd name="f17" fmla="val 1"/>
                  <a:gd name="f18" fmla="val 2"/>
                  <a:gd name="f19" fmla="val 5"/>
                  <a:gd name="f20" fmla="val 48"/>
                  <a:gd name="f21" fmla="val 44"/>
                  <a:gd name="f22" fmla="val 40"/>
                  <a:gd name="f23" fmla="val 34"/>
                  <a:gd name="f24" fmla="val 31"/>
                  <a:gd name="f25" fmla="val 29"/>
                  <a:gd name="f26" fmla="val 27"/>
                  <a:gd name="f27" fmla="val 25"/>
                  <a:gd name="f28" fmla="val 24"/>
                  <a:gd name="f29" fmla="val 4"/>
                  <a:gd name="f30" fmla="val 23"/>
                  <a:gd name="f31" fmla="val 3"/>
                  <a:gd name="f32" fmla="val 18"/>
                  <a:gd name="f33" fmla="val 9"/>
                  <a:gd name="f34" fmla="val 12"/>
                  <a:gd name="f35" fmla="val 14"/>
                  <a:gd name="f36" fmla="val 15"/>
                  <a:gd name="f37" fmla="val 16"/>
                  <a:gd name="f38" fmla="val 10"/>
                  <a:gd name="f39" fmla="val 11"/>
                  <a:gd name="f40" fmla="val 7"/>
                  <a:gd name="f41" fmla="val 6"/>
                  <a:gd name="f42" fmla="val 8"/>
                  <a:gd name="f43" fmla="val 13"/>
                  <a:gd name="f44" fmla="+- 0 0 -90"/>
                  <a:gd name="f45" fmla="*/ f3 1 22"/>
                  <a:gd name="f46" fmla="*/ f4 1 56"/>
                  <a:gd name="f47" fmla="val f5"/>
                  <a:gd name="f48" fmla="val f6"/>
                  <a:gd name="f49" fmla="val f7"/>
                  <a:gd name="f50" fmla="*/ f44 f0 1"/>
                  <a:gd name="f51" fmla="+- f49 0 f47"/>
                  <a:gd name="f52" fmla="+- f48 0 f47"/>
                  <a:gd name="f53" fmla="*/ f50 1 f2"/>
                  <a:gd name="f54" fmla="*/ f52 1 22"/>
                  <a:gd name="f55" fmla="*/ f51 1 56"/>
                  <a:gd name="f56" fmla="*/ 17 f52 1"/>
                  <a:gd name="f57" fmla="*/ 51 f51 1"/>
                  <a:gd name="f58" fmla="*/ 22 f52 1"/>
                  <a:gd name="f59" fmla="*/ 54 f51 1"/>
                  <a:gd name="f60" fmla="*/ 56 f51 1"/>
                  <a:gd name="f61" fmla="*/ 19 f52 1"/>
                  <a:gd name="f62" fmla="*/ 0 f52 1"/>
                  <a:gd name="f63" fmla="*/ 53 f51 1"/>
                  <a:gd name="f64" fmla="*/ 52 f51 1"/>
                  <a:gd name="f65" fmla="*/ 2 f52 1"/>
                  <a:gd name="f66" fmla="*/ 5 f52 1"/>
                  <a:gd name="f67" fmla="*/ 40 f51 1"/>
                  <a:gd name="f68" fmla="*/ 29 f51 1"/>
                  <a:gd name="f69" fmla="*/ 24 f51 1"/>
                  <a:gd name="f70" fmla="*/ 3 f52 1"/>
                  <a:gd name="f71" fmla="*/ 23 f51 1"/>
                  <a:gd name="f72" fmla="*/ 22 f51 1"/>
                  <a:gd name="f73" fmla="*/ 20 f51 1"/>
                  <a:gd name="f74" fmla="*/ 17 f51 1"/>
                  <a:gd name="f75" fmla="*/ 9 f52 1"/>
                  <a:gd name="f76" fmla="*/ 15 f52 1"/>
                  <a:gd name="f77" fmla="*/ 16 f52 1"/>
                  <a:gd name="f78" fmla="*/ 18 f51 1"/>
                  <a:gd name="f79" fmla="*/ 21 f51 1"/>
                  <a:gd name="f80" fmla="*/ 10 f52 1"/>
                  <a:gd name="f81" fmla="*/ 11 f51 1"/>
                  <a:gd name="f82" fmla="*/ 4 f52 1"/>
                  <a:gd name="f83" fmla="*/ 10 f51 1"/>
                  <a:gd name="f84" fmla="*/ 6 f51 1"/>
                  <a:gd name="f85" fmla="*/ 2 f51 1"/>
                  <a:gd name="f86" fmla="*/ 11 f52 1"/>
                  <a:gd name="f87" fmla="*/ 0 f51 1"/>
                  <a:gd name="f88" fmla="*/ 18 f52 1"/>
                  <a:gd name="f89" fmla="+- f53 0 f1"/>
                  <a:gd name="f90" fmla="*/ f56 1 22"/>
                  <a:gd name="f91" fmla="*/ f57 1 56"/>
                  <a:gd name="f92" fmla="*/ f58 1 22"/>
                  <a:gd name="f93" fmla="*/ f59 1 56"/>
                  <a:gd name="f94" fmla="*/ f60 1 56"/>
                  <a:gd name="f95" fmla="*/ f61 1 22"/>
                  <a:gd name="f96" fmla="*/ f62 1 22"/>
                  <a:gd name="f97" fmla="*/ f63 1 56"/>
                  <a:gd name="f98" fmla="*/ f64 1 56"/>
                  <a:gd name="f99" fmla="*/ f65 1 22"/>
                  <a:gd name="f100" fmla="*/ f66 1 22"/>
                  <a:gd name="f101" fmla="*/ f67 1 56"/>
                  <a:gd name="f102" fmla="*/ f68 1 56"/>
                  <a:gd name="f103" fmla="*/ f69 1 56"/>
                  <a:gd name="f104" fmla="*/ f70 1 22"/>
                  <a:gd name="f105" fmla="*/ f71 1 56"/>
                  <a:gd name="f106" fmla="*/ f72 1 56"/>
                  <a:gd name="f107" fmla="*/ f73 1 56"/>
                  <a:gd name="f108" fmla="*/ f74 1 56"/>
                  <a:gd name="f109" fmla="*/ f75 1 22"/>
                  <a:gd name="f110" fmla="*/ f76 1 22"/>
                  <a:gd name="f111" fmla="*/ f77 1 22"/>
                  <a:gd name="f112" fmla="*/ f78 1 56"/>
                  <a:gd name="f113" fmla="*/ f79 1 56"/>
                  <a:gd name="f114" fmla="*/ f80 1 22"/>
                  <a:gd name="f115" fmla="*/ f81 1 56"/>
                  <a:gd name="f116" fmla="*/ f82 1 22"/>
                  <a:gd name="f117" fmla="*/ f83 1 56"/>
                  <a:gd name="f118" fmla="*/ f84 1 56"/>
                  <a:gd name="f119" fmla="*/ f85 1 56"/>
                  <a:gd name="f120" fmla="*/ f86 1 22"/>
                  <a:gd name="f121" fmla="*/ f87 1 56"/>
                  <a:gd name="f122" fmla="*/ f88 1 22"/>
                  <a:gd name="f123" fmla="*/ 0 1 f54"/>
                  <a:gd name="f124" fmla="*/ f48 1 f54"/>
                  <a:gd name="f125" fmla="*/ 0 1 f55"/>
                  <a:gd name="f126" fmla="*/ f49 1 f55"/>
                  <a:gd name="f127" fmla="*/ f90 1 f54"/>
                  <a:gd name="f128" fmla="*/ f91 1 f55"/>
                  <a:gd name="f129" fmla="*/ f92 1 f54"/>
                  <a:gd name="f130" fmla="*/ f93 1 f55"/>
                  <a:gd name="f131" fmla="*/ f94 1 f55"/>
                  <a:gd name="f132" fmla="*/ f95 1 f54"/>
                  <a:gd name="f133" fmla="*/ f96 1 f54"/>
                  <a:gd name="f134" fmla="*/ f97 1 f55"/>
                  <a:gd name="f135" fmla="*/ f98 1 f55"/>
                  <a:gd name="f136" fmla="*/ f99 1 f54"/>
                  <a:gd name="f137" fmla="*/ f100 1 f54"/>
                  <a:gd name="f138" fmla="*/ f101 1 f55"/>
                  <a:gd name="f139" fmla="*/ f102 1 f55"/>
                  <a:gd name="f140" fmla="*/ f103 1 f55"/>
                  <a:gd name="f141" fmla="*/ f104 1 f54"/>
                  <a:gd name="f142" fmla="*/ f105 1 f55"/>
                  <a:gd name="f143" fmla="*/ f106 1 f55"/>
                  <a:gd name="f144" fmla="*/ f107 1 f55"/>
                  <a:gd name="f145" fmla="*/ f108 1 f55"/>
                  <a:gd name="f146" fmla="*/ f109 1 f54"/>
                  <a:gd name="f147" fmla="*/ f110 1 f54"/>
                  <a:gd name="f148" fmla="*/ f111 1 f54"/>
                  <a:gd name="f149" fmla="*/ f112 1 f55"/>
                  <a:gd name="f150" fmla="*/ f113 1 f55"/>
                  <a:gd name="f151" fmla="*/ f114 1 f54"/>
                  <a:gd name="f152" fmla="*/ f115 1 f55"/>
                  <a:gd name="f153" fmla="*/ f116 1 f54"/>
                  <a:gd name="f154" fmla="*/ f117 1 f55"/>
                  <a:gd name="f155" fmla="*/ f118 1 f55"/>
                  <a:gd name="f156" fmla="*/ f119 1 f55"/>
                  <a:gd name="f157" fmla="*/ f120 1 f54"/>
                  <a:gd name="f158" fmla="*/ f121 1 f55"/>
                  <a:gd name="f159" fmla="*/ f122 1 f54"/>
                  <a:gd name="f160" fmla="*/ f123 f45 1"/>
                  <a:gd name="f161" fmla="*/ f124 f45 1"/>
                  <a:gd name="f162" fmla="*/ f126 f46 1"/>
                  <a:gd name="f163" fmla="*/ f125 f46 1"/>
                  <a:gd name="f164" fmla="*/ f127 f45 1"/>
                  <a:gd name="f165" fmla="*/ f128 f46 1"/>
                  <a:gd name="f166" fmla="*/ f129 f45 1"/>
                  <a:gd name="f167" fmla="*/ f130 f46 1"/>
                  <a:gd name="f168" fmla="*/ f131 f46 1"/>
                  <a:gd name="f169" fmla="*/ f132 f45 1"/>
                  <a:gd name="f170" fmla="*/ f133 f45 1"/>
                  <a:gd name="f171" fmla="*/ f134 f46 1"/>
                  <a:gd name="f172" fmla="*/ f135 f46 1"/>
                  <a:gd name="f173" fmla="*/ f136 f45 1"/>
                  <a:gd name="f174" fmla="*/ f137 f45 1"/>
                  <a:gd name="f175" fmla="*/ f138 f46 1"/>
                  <a:gd name="f176" fmla="*/ f139 f46 1"/>
                  <a:gd name="f177" fmla="*/ f140 f46 1"/>
                  <a:gd name="f178" fmla="*/ f141 f45 1"/>
                  <a:gd name="f179" fmla="*/ f142 f46 1"/>
                  <a:gd name="f180" fmla="*/ f143 f46 1"/>
                  <a:gd name="f181" fmla="*/ f144 f46 1"/>
                  <a:gd name="f182" fmla="*/ f145 f46 1"/>
                  <a:gd name="f183" fmla="*/ f146 f45 1"/>
                  <a:gd name="f184" fmla="*/ f147 f45 1"/>
                  <a:gd name="f185" fmla="*/ f148 f45 1"/>
                  <a:gd name="f186" fmla="*/ f149 f46 1"/>
                  <a:gd name="f187" fmla="*/ f150 f46 1"/>
                  <a:gd name="f188" fmla="*/ f151 f45 1"/>
                  <a:gd name="f189" fmla="*/ f152 f46 1"/>
                  <a:gd name="f190" fmla="*/ f153 f45 1"/>
                  <a:gd name="f191" fmla="*/ f154 f46 1"/>
                  <a:gd name="f192" fmla="*/ f155 f46 1"/>
                  <a:gd name="f193" fmla="*/ f156 f46 1"/>
                  <a:gd name="f194" fmla="*/ f157 f45 1"/>
                  <a:gd name="f195" fmla="*/ f158 f46 1"/>
                  <a:gd name="f196" fmla="*/ f159 f45 1"/>
                </a:gdLst>
                <a:ahLst/>
                <a:cxnLst>
                  <a:cxn ang="3cd4">
                    <a:pos x="hc" y="t"/>
                  </a:cxn>
                  <a:cxn ang="0">
                    <a:pos x="r" y="vc"/>
                  </a:cxn>
                  <a:cxn ang="cd4">
                    <a:pos x="hc" y="b"/>
                  </a:cxn>
                  <a:cxn ang="cd2">
                    <a:pos x="l" y="vc"/>
                  </a:cxn>
                  <a:cxn ang="f89">
                    <a:pos x="f164" y="f165"/>
                  </a:cxn>
                  <a:cxn ang="f89">
                    <a:pos x="f166" y="f165"/>
                  </a:cxn>
                  <a:cxn ang="f89">
                    <a:pos x="f166" y="f167"/>
                  </a:cxn>
                  <a:cxn ang="f89">
                    <a:pos x="f166" y="f168"/>
                  </a:cxn>
                  <a:cxn ang="f89">
                    <a:pos x="f169" y="f168"/>
                  </a:cxn>
                  <a:cxn ang="f89">
                    <a:pos x="f170" y="f168"/>
                  </a:cxn>
                  <a:cxn ang="f89">
                    <a:pos x="f170" y="f171"/>
                  </a:cxn>
                  <a:cxn ang="f89">
                    <a:pos x="f170" y="f172"/>
                  </a:cxn>
                  <a:cxn ang="f89">
                    <a:pos x="f173" y="f165"/>
                  </a:cxn>
                  <a:cxn ang="f89">
                    <a:pos x="f174" y="f165"/>
                  </a:cxn>
                  <a:cxn ang="f89">
                    <a:pos x="f174" y="f175"/>
                  </a:cxn>
                  <a:cxn ang="f89">
                    <a:pos x="f174" y="f176"/>
                  </a:cxn>
                  <a:cxn ang="f89">
                    <a:pos x="f174" y="f177"/>
                  </a:cxn>
                  <a:cxn ang="f89">
                    <a:pos x="f178" y="f179"/>
                  </a:cxn>
                  <a:cxn ang="f89">
                    <a:pos x="f170" y="f180"/>
                  </a:cxn>
                  <a:cxn ang="f89">
                    <a:pos x="f170" y="f181"/>
                  </a:cxn>
                  <a:cxn ang="f89">
                    <a:pos x="f173" y="f182"/>
                  </a:cxn>
                  <a:cxn ang="f89">
                    <a:pos x="f183" y="f182"/>
                  </a:cxn>
                  <a:cxn ang="f89">
                    <a:pos x="f184" y="f182"/>
                  </a:cxn>
                  <a:cxn ang="f89">
                    <a:pos x="f185" y="f186"/>
                  </a:cxn>
                  <a:cxn ang="f89">
                    <a:pos x="f164" y="f187"/>
                  </a:cxn>
                  <a:cxn ang="f89">
                    <a:pos x="f164" y="f175"/>
                  </a:cxn>
                  <a:cxn ang="f89">
                    <a:pos x="f164" y="f165"/>
                  </a:cxn>
                  <a:cxn ang="f89">
                    <a:pos x="f188" y="f189"/>
                  </a:cxn>
                  <a:cxn ang="f89">
                    <a:pos x="f190" y="f191"/>
                  </a:cxn>
                  <a:cxn ang="f89">
                    <a:pos x="f178" y="f192"/>
                  </a:cxn>
                  <a:cxn ang="f89">
                    <a:pos x="f174" y="f193"/>
                  </a:cxn>
                  <a:cxn ang="f89">
                    <a:pos x="f194" y="f195"/>
                  </a:cxn>
                  <a:cxn ang="f89">
                    <a:pos x="f185" y="f193"/>
                  </a:cxn>
                  <a:cxn ang="f89">
                    <a:pos x="f196" y="f192"/>
                  </a:cxn>
                  <a:cxn ang="f89">
                    <a:pos x="f185" y="f191"/>
                  </a:cxn>
                  <a:cxn ang="f89">
                    <a:pos x="f188" y="f189"/>
                  </a:cxn>
                </a:cxnLst>
                <a:rect l="f160" t="f163" r="f161" b="f162"/>
                <a:pathLst>
                  <a:path w="22" h="56">
                    <a:moveTo>
                      <a:pt x="f8" y="f9"/>
                    </a:moveTo>
                    <a:cubicBezTo>
                      <a:pt x="f6" y="f9"/>
                      <a:pt x="f6" y="f9"/>
                      <a:pt x="f6" y="f9"/>
                    </a:cubicBezTo>
                    <a:cubicBezTo>
                      <a:pt x="f6" y="f10"/>
                      <a:pt x="f6" y="f11"/>
                      <a:pt x="f6" y="f12"/>
                    </a:cubicBezTo>
                    <a:cubicBezTo>
                      <a:pt x="f6" y="f13"/>
                      <a:pt x="f6" y="f7"/>
                      <a:pt x="f6" y="f7"/>
                    </a:cubicBezTo>
                    <a:cubicBezTo>
                      <a:pt x="f14" y="f7"/>
                      <a:pt x="f15" y="f7"/>
                      <a:pt x="f16" y="f7"/>
                    </a:cubicBezTo>
                    <a:cubicBezTo>
                      <a:pt x="f5" y="f7"/>
                      <a:pt x="f5" y="f7"/>
                      <a:pt x="f5" y="f7"/>
                    </a:cubicBezTo>
                    <a:cubicBezTo>
                      <a:pt x="f5" y="f13"/>
                      <a:pt x="f5" y="f12"/>
                      <a:pt x="f5" y="f11"/>
                    </a:cubicBezTo>
                    <a:cubicBezTo>
                      <a:pt x="f5" y="f11"/>
                      <a:pt x="f5" y="f10"/>
                      <a:pt x="f5" y="f10"/>
                    </a:cubicBezTo>
                    <a:cubicBezTo>
                      <a:pt x="f17" y="f9"/>
                      <a:pt x="f17" y="f9"/>
                      <a:pt x="f18" y="f9"/>
                    </a:cubicBezTo>
                    <a:cubicBezTo>
                      <a:pt x="f19" y="f9"/>
                      <a:pt x="f19" y="f9"/>
                      <a:pt x="f19" y="f9"/>
                    </a:cubicBezTo>
                    <a:cubicBezTo>
                      <a:pt x="f19" y="f20"/>
                      <a:pt x="f19" y="f21"/>
                      <a:pt x="f19" y="f22"/>
                    </a:cubicBezTo>
                    <a:cubicBezTo>
                      <a:pt x="f19" y="f23"/>
                      <a:pt x="f19" y="f24"/>
                      <a:pt x="f19" y="f25"/>
                    </a:cubicBezTo>
                    <a:cubicBezTo>
                      <a:pt x="f19" y="f26"/>
                      <a:pt x="f19" y="f27"/>
                      <a:pt x="f19" y="f28"/>
                    </a:cubicBezTo>
                    <a:cubicBezTo>
                      <a:pt x="f29" y="f28"/>
                      <a:pt x="f29" y="f30"/>
                      <a:pt x="f31" y="f30"/>
                    </a:cubicBezTo>
                    <a:cubicBezTo>
                      <a:pt x="f31" y="f30"/>
                      <a:pt x="f18" y="f6"/>
                      <a:pt x="f5" y="f6"/>
                    </a:cubicBezTo>
                    <a:cubicBezTo>
                      <a:pt x="f5" y="f6"/>
                      <a:pt x="f5" y="f14"/>
                      <a:pt x="f5" y="f15"/>
                    </a:cubicBezTo>
                    <a:cubicBezTo>
                      <a:pt x="f5" y="f32"/>
                      <a:pt x="f5" y="f8"/>
                      <a:pt x="f18" y="f8"/>
                    </a:cubicBezTo>
                    <a:cubicBezTo>
                      <a:pt x="f31" y="f8"/>
                      <a:pt x="f19" y="f8"/>
                      <a:pt x="f33" y="f8"/>
                    </a:cubicBezTo>
                    <a:cubicBezTo>
                      <a:pt x="f34" y="f8"/>
                      <a:pt x="f35" y="f8"/>
                      <a:pt x="f36" y="f8"/>
                    </a:cubicBezTo>
                    <a:cubicBezTo>
                      <a:pt x="f37" y="f8"/>
                      <a:pt x="f37" y="f32"/>
                      <a:pt x="f37" y="f32"/>
                    </a:cubicBezTo>
                    <a:cubicBezTo>
                      <a:pt x="f8" y="f16"/>
                      <a:pt x="f8" y="f15"/>
                      <a:pt x="f8" y="f14"/>
                    </a:cubicBezTo>
                    <a:cubicBezTo>
                      <a:pt x="f8" y="f22"/>
                      <a:pt x="f8" y="f22"/>
                      <a:pt x="f8" y="f22"/>
                    </a:cubicBezTo>
                    <a:cubicBezTo>
                      <a:pt x="f8" y="f21"/>
                      <a:pt x="f8" y="f20"/>
                      <a:pt x="f8" y="f9"/>
                    </a:cubicBezTo>
                    <a:close/>
                    <a:moveTo>
                      <a:pt x="f38" y="f39"/>
                    </a:moveTo>
                    <a:cubicBezTo>
                      <a:pt x="f40" y="f39"/>
                      <a:pt x="f41" y="f39"/>
                      <a:pt x="f29" y="f38"/>
                    </a:cubicBezTo>
                    <a:cubicBezTo>
                      <a:pt x="f31" y="f33"/>
                      <a:pt x="f31" y="f42"/>
                      <a:pt x="f31" y="f41"/>
                    </a:cubicBezTo>
                    <a:cubicBezTo>
                      <a:pt x="f31" y="f19"/>
                      <a:pt x="f29" y="f31"/>
                      <a:pt x="f19" y="f18"/>
                    </a:cubicBezTo>
                    <a:cubicBezTo>
                      <a:pt x="f41" y="f17"/>
                      <a:pt x="f42" y="f5"/>
                      <a:pt x="f39" y="f5"/>
                    </a:cubicBezTo>
                    <a:cubicBezTo>
                      <a:pt x="f43" y="f5"/>
                      <a:pt x="f36" y="f17"/>
                      <a:pt x="f37" y="f18"/>
                    </a:cubicBezTo>
                    <a:cubicBezTo>
                      <a:pt x="f8" y="f31"/>
                      <a:pt x="f32" y="f29"/>
                      <a:pt x="f32" y="f41"/>
                    </a:cubicBezTo>
                    <a:cubicBezTo>
                      <a:pt x="f32" y="f40"/>
                      <a:pt x="f8" y="f33"/>
                      <a:pt x="f37" y="f38"/>
                    </a:cubicBezTo>
                    <a:cubicBezTo>
                      <a:pt x="f35" y="f39"/>
                      <a:pt x="f34" y="f39"/>
                      <a:pt x="f38" y="f39"/>
                    </a:cubicBezTo>
                    <a:close/>
                  </a:path>
                </a:pathLst>
              </a:custGeom>
              <a:solidFill>
                <a:srgbClr val="FFFFFF"/>
              </a:solidFill>
              <a:ln w="9528" cap="flat">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grpSp>
      <p:sp>
        <p:nvSpPr>
          <p:cNvPr id="96" name="Rectangle 188">
            <a:hlinkClick r:id="rId26" action="ppaction://hlinksldjump"/>
            <a:extLst>
              <a:ext uri="{FF2B5EF4-FFF2-40B4-BE49-F238E27FC236}">
                <a16:creationId xmlns:a16="http://schemas.microsoft.com/office/drawing/2014/main" id="{46B57A61-78A4-43B7-8968-4CD9BF38121E}"/>
              </a:ext>
            </a:extLst>
          </p:cNvPr>
          <p:cNvSpPr/>
          <p:nvPr/>
        </p:nvSpPr>
        <p:spPr>
          <a:xfrm>
            <a:off x="4830763" y="5700713"/>
            <a:ext cx="1287462" cy="341312"/>
          </a:xfrm>
          <a:prstGeom prst="rect">
            <a:avLst/>
          </a:prstGeom>
          <a:solidFill>
            <a:srgbClr val="FFFFFF"/>
          </a:solidFill>
          <a:ln w="12701" cap="flat">
            <a:solidFill>
              <a:srgbClr val="A5A5A5"/>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a:solidFill>
                  <a:srgbClr val="000000"/>
                </a:solidFill>
                <a:latin typeface="Arial" pitchFamily="34"/>
                <a:cs typeface="Arial" pitchFamily="34"/>
              </a:rPr>
              <a:t>FAQ</a:t>
            </a:r>
            <a:r>
              <a:rPr lang="fr-FR" sz="1050" b="1">
                <a:solidFill>
                  <a:srgbClr val="F78481"/>
                </a:solidFill>
                <a:latin typeface="Arial" pitchFamily="34"/>
                <a:cs typeface="Arial" pitchFamily="34"/>
              </a:rPr>
              <a:t> </a:t>
            </a:r>
            <a:r>
              <a:rPr lang="fr-FR" sz="1050" b="1">
                <a:solidFill>
                  <a:srgbClr val="000000"/>
                </a:solidFill>
                <a:latin typeface="Arial" pitchFamily="34"/>
                <a:cs typeface="Arial" pitchFamily="34"/>
              </a:rPr>
              <a:t>Cozynergy </a:t>
            </a:r>
          </a:p>
        </p:txBody>
      </p:sp>
      <p:sp>
        <p:nvSpPr>
          <p:cNvPr id="18482" name="ZoneTexte 8">
            <a:extLst>
              <a:ext uri="{FF2B5EF4-FFF2-40B4-BE49-F238E27FC236}">
                <a16:creationId xmlns:a16="http://schemas.microsoft.com/office/drawing/2014/main" id="{D1B261DA-5FD9-4BFD-ADD5-56010BE08A9D}"/>
              </a:ext>
            </a:extLst>
          </p:cNvPr>
          <p:cNvSpPr txBox="1">
            <a:spLocks noChangeArrowheads="1"/>
          </p:cNvSpPr>
          <p:nvPr/>
        </p:nvSpPr>
        <p:spPr bwMode="auto">
          <a:xfrm>
            <a:off x="1698625" y="5734050"/>
            <a:ext cx="15748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100" b="1" u="sng">
                <a:solidFill>
                  <a:srgbClr val="000000"/>
                </a:solidFill>
                <a:latin typeface="Arial" panose="020B0604020202020204" pitchFamily="34" charset="0"/>
                <a:cs typeface="Arial" panose="020B0604020202020204" pitchFamily="34" charset="0"/>
              </a:rPr>
              <a:t>Pour aller plus loin </a:t>
            </a:r>
            <a:r>
              <a:rPr lang="fr-FR" altLang="fr-FR" sz="1100" b="1">
                <a:solidFill>
                  <a:srgbClr val="000000"/>
                </a:solidFill>
                <a:latin typeface="Arial" panose="020B0604020202020204" pitchFamily="34" charset="0"/>
                <a:cs typeface="Arial" panose="020B0604020202020204" pitchFamily="34" charset="0"/>
              </a:rPr>
              <a:t>: </a:t>
            </a:r>
          </a:p>
        </p:txBody>
      </p:sp>
      <p:sp>
        <p:nvSpPr>
          <p:cNvPr id="98" name="Rectangle 189">
            <a:hlinkClick r:id="rId27" action="ppaction://hlinksldjump"/>
            <a:extLst>
              <a:ext uri="{FF2B5EF4-FFF2-40B4-BE49-F238E27FC236}">
                <a16:creationId xmlns:a16="http://schemas.microsoft.com/office/drawing/2014/main" id="{F6480F05-B3F9-47E5-A9E7-DDD355AED74D}"/>
              </a:ext>
            </a:extLst>
          </p:cNvPr>
          <p:cNvSpPr/>
          <p:nvPr/>
        </p:nvSpPr>
        <p:spPr>
          <a:xfrm>
            <a:off x="3241675" y="5700713"/>
            <a:ext cx="1417638" cy="369887"/>
          </a:xfrm>
          <a:prstGeom prst="rect">
            <a:avLst/>
          </a:prstGeom>
          <a:solidFill>
            <a:srgbClr val="FFFFFF"/>
          </a:solidFill>
          <a:ln w="12701" cap="flat">
            <a:solidFill>
              <a:srgbClr val="A5A5A5"/>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000000"/>
                </a:solidFill>
                <a:latin typeface="Arial" pitchFamily="34"/>
                <a:cs typeface="Arial" pitchFamily="34"/>
              </a:rPr>
              <a:t>Avantages de l’offre </a:t>
            </a:r>
            <a:r>
              <a:rPr lang="fr-FR" sz="1050" b="1" dirty="0" err="1">
                <a:solidFill>
                  <a:srgbClr val="000000"/>
                </a:solidFill>
                <a:latin typeface="Arial" pitchFamily="34"/>
                <a:cs typeface="Arial" pitchFamily="34"/>
              </a:rPr>
              <a:t>Cozynergy</a:t>
            </a:r>
            <a:r>
              <a:rPr lang="fr-FR" sz="1050" b="1" dirty="0">
                <a:solidFill>
                  <a:srgbClr val="000000"/>
                </a:solidFill>
                <a:latin typeface="Arial" pitchFamily="34"/>
                <a:cs typeface="Arial" pitchFamily="34"/>
              </a:rPr>
              <a:t> ? </a:t>
            </a:r>
          </a:p>
        </p:txBody>
      </p:sp>
      <p:pic>
        <p:nvPicPr>
          <p:cNvPr id="99" name="Graphique 190">
            <a:hlinkClick r:id="rId27" action="ppaction://hlinksldjump"/>
            <a:extLst>
              <a:ext uri="{FF2B5EF4-FFF2-40B4-BE49-F238E27FC236}">
                <a16:creationId xmlns:a16="http://schemas.microsoft.com/office/drawing/2014/main" id="{43AB3B57-6816-4EC2-A131-EEEFE439ACE3}"/>
              </a:ext>
            </a:extLst>
          </p:cNvPr>
          <p:cNvPicPr>
            <a:picLocks noChangeAspect="1"/>
          </p:cNvPicPr>
          <p:nvPr/>
        </p:nvPicPr>
        <p:blipFill>
          <a:blip r:embed="rId28"/>
          <a:srcRect/>
          <a:stretch>
            <a:fillRect/>
          </a:stretch>
        </p:blipFill>
        <p:spPr>
          <a:xfrm>
            <a:off x="4543425" y="5891213"/>
            <a:ext cx="304800" cy="304800"/>
          </a:xfrm>
          <a:prstGeom prst="rect">
            <a:avLst/>
          </a:prstGeom>
          <a:noFill/>
          <a:ln cap="flat">
            <a:noFill/>
          </a:ln>
        </p:spPr>
      </p:pic>
      <p:pic>
        <p:nvPicPr>
          <p:cNvPr id="100" name="Graphique 191">
            <a:hlinkClick r:id="rId26" action="ppaction://hlinksldjump"/>
            <a:extLst>
              <a:ext uri="{FF2B5EF4-FFF2-40B4-BE49-F238E27FC236}">
                <a16:creationId xmlns:a16="http://schemas.microsoft.com/office/drawing/2014/main" id="{5FF99F43-F7DA-4B15-9437-C9C1D1A14EEE}"/>
              </a:ext>
            </a:extLst>
          </p:cNvPr>
          <p:cNvPicPr>
            <a:picLocks noChangeAspect="1"/>
          </p:cNvPicPr>
          <p:nvPr/>
        </p:nvPicPr>
        <p:blipFill>
          <a:blip r:embed="rId28"/>
          <a:srcRect/>
          <a:stretch>
            <a:fillRect/>
          </a:stretch>
        </p:blipFill>
        <p:spPr>
          <a:xfrm>
            <a:off x="5997575" y="5886450"/>
            <a:ext cx="304800" cy="304800"/>
          </a:xfrm>
          <a:prstGeom prst="rect">
            <a:avLst/>
          </a:prstGeom>
          <a:noFill/>
          <a:ln cap="flat">
            <a:noFill/>
          </a:ln>
        </p:spPr>
      </p:pic>
      <p:sp>
        <p:nvSpPr>
          <p:cNvPr id="18486" name="ZoneTexte 25">
            <a:extLst>
              <a:ext uri="{FF2B5EF4-FFF2-40B4-BE49-F238E27FC236}">
                <a16:creationId xmlns:a16="http://schemas.microsoft.com/office/drawing/2014/main" id="{FA32B7DD-8EA8-4B8D-89CA-48850165ACA2}"/>
              </a:ext>
            </a:extLst>
          </p:cNvPr>
          <p:cNvSpPr txBox="1">
            <a:spLocks noChangeArrowheads="1"/>
          </p:cNvSpPr>
          <p:nvPr/>
        </p:nvSpPr>
        <p:spPr bwMode="auto">
          <a:xfrm>
            <a:off x="1833563" y="2732088"/>
            <a:ext cx="2776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i="1">
                <a:solidFill>
                  <a:srgbClr val="000000"/>
                </a:solidFill>
                <a:latin typeface="Arial" panose="020B0604020202020204" pitchFamily="34" charset="0"/>
                <a:cs typeface="Arial" panose="020B0604020202020204" pitchFamily="34" charset="0"/>
              </a:rPr>
              <a:t>4 points clés de l’offre Cozynergy : </a:t>
            </a:r>
          </a:p>
        </p:txBody>
      </p:sp>
      <p:pic>
        <p:nvPicPr>
          <p:cNvPr id="102" name="Graphique 27" descr="Mille avec un remplissage uni">
            <a:extLst>
              <a:ext uri="{FF2B5EF4-FFF2-40B4-BE49-F238E27FC236}">
                <a16:creationId xmlns:a16="http://schemas.microsoft.com/office/drawing/2014/main" id="{A54802B8-C309-4119-833F-7A44E51CB204}"/>
              </a:ext>
            </a:extLst>
          </p:cNvPr>
          <p:cNvPicPr>
            <a:picLocks noChangeAspect="1"/>
          </p:cNvPicPr>
          <p:nvPr/>
        </p:nvPicPr>
        <p:blipFill>
          <a:blip r:embed="rId29"/>
          <a:stretch>
            <a:fillRect/>
          </a:stretch>
        </p:blipFill>
        <p:spPr>
          <a:xfrm>
            <a:off x="1803400" y="5049838"/>
            <a:ext cx="342900" cy="342900"/>
          </a:xfrm>
          <a:prstGeom prst="rect">
            <a:avLst/>
          </a:prstGeom>
          <a:noFill/>
          <a:ln cap="flat">
            <a:noFill/>
          </a:ln>
        </p:spPr>
      </p:pic>
      <p:sp>
        <p:nvSpPr>
          <p:cNvPr id="103" name="Rectangle : coins arrondis 192">
            <a:extLst>
              <a:ext uri="{FF2B5EF4-FFF2-40B4-BE49-F238E27FC236}">
                <a16:creationId xmlns:a16="http://schemas.microsoft.com/office/drawing/2014/main" id="{A9522665-BCE2-4667-8DF8-CC6CFD2D5A80}"/>
              </a:ext>
            </a:extLst>
          </p:cNvPr>
          <p:cNvSpPr/>
          <p:nvPr/>
        </p:nvSpPr>
        <p:spPr>
          <a:xfrm>
            <a:off x="3844925" y="3214688"/>
            <a:ext cx="1733550" cy="122713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99E9C"/>
          </a:solidFill>
          <a:ln w="12701" cap="flat">
            <a:solidFill>
              <a:srgbClr val="F99E9C"/>
            </a:solidFill>
            <a:prstDash val="solid"/>
            <a:miter/>
          </a:ln>
        </p:spPr>
        <p:txBody>
          <a:bodyPr lIns="71999" tIns="0" rIns="0" b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900" kern="0">
                <a:solidFill>
                  <a:srgbClr val="000000"/>
                </a:solidFill>
                <a:latin typeface="Arial"/>
              </a:rPr>
              <a:t>Cozynergy se charge des </a:t>
            </a:r>
            <a:r>
              <a:rPr lang="fr-FR" sz="1200" b="1" kern="0">
                <a:solidFill>
                  <a:srgbClr val="FFFFFF"/>
                </a:solidFill>
                <a:latin typeface="Arial"/>
              </a:rPr>
              <a:t>dossiers de demandes de subventions </a:t>
            </a:r>
            <a:r>
              <a:rPr lang="fr-FR" sz="900" kern="0">
                <a:solidFill>
                  <a:srgbClr val="000000"/>
                </a:solidFill>
                <a:latin typeface="Arial"/>
              </a:rPr>
              <a:t>et déduit directement les aides des devis </a:t>
            </a:r>
            <a:endParaRPr lang="fr-FR" sz="800" kern="0">
              <a:solidFill>
                <a:srgbClr val="000000"/>
              </a:solidFill>
              <a:latin typeface="Arial"/>
            </a:endParaRPr>
          </a:p>
        </p:txBody>
      </p:sp>
      <p:sp>
        <p:nvSpPr>
          <p:cNvPr id="104" name="Rectangle : coins arrondis 193">
            <a:extLst>
              <a:ext uri="{FF2B5EF4-FFF2-40B4-BE49-F238E27FC236}">
                <a16:creationId xmlns:a16="http://schemas.microsoft.com/office/drawing/2014/main" id="{58BD3A06-A30A-4B1B-A7D1-3AC5BA58BCCD}"/>
              </a:ext>
            </a:extLst>
          </p:cNvPr>
          <p:cNvSpPr/>
          <p:nvPr/>
        </p:nvSpPr>
        <p:spPr>
          <a:xfrm>
            <a:off x="5715000" y="3214688"/>
            <a:ext cx="1733550" cy="122713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99E9C"/>
          </a:solidFill>
          <a:ln w="12701" cap="flat">
            <a:solidFill>
              <a:srgbClr val="F99E9C"/>
            </a:solidFill>
            <a:prstDash val="solid"/>
            <a:miter/>
          </a:ln>
        </p:spPr>
        <p:txBody>
          <a:bodyPr lIns="71999" tIns="0" rIns="0" b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900" kern="0">
                <a:solidFill>
                  <a:srgbClr val="000000"/>
                </a:solidFill>
                <a:latin typeface="Arial"/>
              </a:rPr>
              <a:t>Cozynergy assure la </a:t>
            </a:r>
            <a:r>
              <a:rPr lang="fr-FR" sz="1200" b="1" kern="0">
                <a:solidFill>
                  <a:srgbClr val="FFFFFF"/>
                </a:solidFill>
                <a:latin typeface="Arial"/>
              </a:rPr>
              <a:t>planification </a:t>
            </a:r>
            <a:r>
              <a:rPr lang="fr-FR" sz="900" kern="0">
                <a:solidFill>
                  <a:srgbClr val="000000"/>
                </a:solidFill>
                <a:latin typeface="Arial"/>
              </a:rPr>
              <a:t>et le </a:t>
            </a:r>
            <a:r>
              <a:rPr lang="fr-FR" sz="1200" b="1" kern="0">
                <a:solidFill>
                  <a:srgbClr val="FFFFFF"/>
                </a:solidFill>
                <a:latin typeface="Arial"/>
              </a:rPr>
              <a:t>suivi des travaux </a:t>
            </a:r>
            <a:r>
              <a:rPr lang="fr-FR" sz="900" kern="0">
                <a:solidFill>
                  <a:srgbClr val="000000"/>
                </a:solidFill>
                <a:latin typeface="Arial"/>
              </a:rPr>
              <a:t>réalisés par son réseau d’installateurs RGE** agréés, jusqu’à leur réception</a:t>
            </a:r>
          </a:p>
        </p:txBody>
      </p:sp>
      <p:sp>
        <p:nvSpPr>
          <p:cNvPr id="105" name="Rectangle : coins arrondis 195">
            <a:extLst>
              <a:ext uri="{FF2B5EF4-FFF2-40B4-BE49-F238E27FC236}">
                <a16:creationId xmlns:a16="http://schemas.microsoft.com/office/drawing/2014/main" id="{320C7E6B-C5E7-448C-9E57-8CBA642F8884}"/>
              </a:ext>
            </a:extLst>
          </p:cNvPr>
          <p:cNvSpPr/>
          <p:nvPr/>
        </p:nvSpPr>
        <p:spPr>
          <a:xfrm>
            <a:off x="7585075" y="3214688"/>
            <a:ext cx="1733550" cy="122713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99E9C"/>
          </a:solidFill>
          <a:ln w="12701" cap="flat">
            <a:solidFill>
              <a:srgbClr val="F99E9C"/>
            </a:solidFill>
            <a:prstDash val="solid"/>
            <a:miter/>
          </a:ln>
        </p:spPr>
        <p:txBody>
          <a:bodyPr lIns="71999" tIns="0" rIns="0" b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900" kern="0">
                <a:solidFill>
                  <a:srgbClr val="000000"/>
                </a:solidFill>
                <a:latin typeface="Arial"/>
              </a:rPr>
              <a:t>Cozynergy </a:t>
            </a:r>
            <a:r>
              <a:rPr lang="fr-FR" sz="1200" b="1" kern="0">
                <a:solidFill>
                  <a:srgbClr val="FFFFFF"/>
                </a:solidFill>
                <a:latin typeface="Arial"/>
              </a:rPr>
              <a:t>garantit la bonne fin des travaux </a:t>
            </a:r>
            <a:r>
              <a:rPr lang="fr-FR" sz="900" kern="0">
                <a:solidFill>
                  <a:srgbClr val="000000"/>
                </a:solidFill>
                <a:latin typeface="Arial"/>
              </a:rPr>
              <a:t>(émission d’un certificat de conformité) et assure le </a:t>
            </a:r>
            <a:r>
              <a:rPr lang="fr-FR" sz="1200" b="1" kern="0">
                <a:solidFill>
                  <a:srgbClr val="FFFFFF"/>
                </a:solidFill>
                <a:latin typeface="Arial"/>
              </a:rPr>
              <a:t>SAV</a:t>
            </a:r>
            <a:r>
              <a:rPr lang="fr-FR" sz="1200" b="1" kern="0">
                <a:solidFill>
                  <a:srgbClr val="F99E9C"/>
                </a:solidFill>
                <a:latin typeface="Arial"/>
              </a:rPr>
              <a:t> </a:t>
            </a:r>
            <a:r>
              <a:rPr lang="fr-FR" sz="900" kern="0">
                <a:solidFill>
                  <a:srgbClr val="000000"/>
                </a:solidFill>
                <a:latin typeface="Arial"/>
              </a:rPr>
              <a:t>des prestations réalisées </a:t>
            </a:r>
            <a:endParaRPr lang="fr-FR" sz="800" kern="0">
              <a:solidFill>
                <a:srgbClr val="000000"/>
              </a:solidFill>
              <a:latin typeface="Arial"/>
            </a:endParaRPr>
          </a:p>
        </p:txBody>
      </p:sp>
      <p:grpSp>
        <p:nvGrpSpPr>
          <p:cNvPr id="18491" name="Groupe 196">
            <a:extLst>
              <a:ext uri="{FF2B5EF4-FFF2-40B4-BE49-F238E27FC236}">
                <a16:creationId xmlns:a16="http://schemas.microsoft.com/office/drawing/2014/main" id="{F780288D-314B-456B-AE66-F6C5D12EE9B2}"/>
              </a:ext>
            </a:extLst>
          </p:cNvPr>
          <p:cNvGrpSpPr>
            <a:grpSpLocks/>
          </p:cNvGrpSpPr>
          <p:nvPr/>
        </p:nvGrpSpPr>
        <p:grpSpPr bwMode="auto">
          <a:xfrm>
            <a:off x="3784600" y="3159125"/>
            <a:ext cx="322263" cy="322263"/>
            <a:chOff x="3784125" y="3159590"/>
            <a:chExt cx="322033" cy="322033"/>
          </a:xfrm>
        </p:grpSpPr>
        <p:sp>
          <p:nvSpPr>
            <p:cNvPr id="107" name="Ellipse 197">
              <a:extLst>
                <a:ext uri="{FF2B5EF4-FFF2-40B4-BE49-F238E27FC236}">
                  <a16:creationId xmlns:a16="http://schemas.microsoft.com/office/drawing/2014/main" id="{8DE13CF8-E462-4E3D-9A42-914BC0C397E9}"/>
                </a:ext>
              </a:extLst>
            </p:cNvPr>
            <p:cNvSpPr/>
            <p:nvPr/>
          </p:nvSpPr>
          <p:spPr>
            <a:xfrm>
              <a:off x="3784125" y="3159590"/>
              <a:ext cx="322033" cy="32203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w="12701" cap="flat">
              <a:solidFill>
                <a:srgbClr val="F99E9C"/>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FFFFFF"/>
                </a:solidFill>
                <a:latin typeface="Arial"/>
              </a:endParaRPr>
            </a:p>
          </p:txBody>
        </p:sp>
        <p:grpSp>
          <p:nvGrpSpPr>
            <p:cNvPr id="18535" name="Groupe 198">
              <a:extLst>
                <a:ext uri="{FF2B5EF4-FFF2-40B4-BE49-F238E27FC236}">
                  <a16:creationId xmlns:a16="http://schemas.microsoft.com/office/drawing/2014/main" id="{F05F6537-8D7C-4C76-9AE8-D245B1407B6B}"/>
                </a:ext>
              </a:extLst>
            </p:cNvPr>
            <p:cNvGrpSpPr>
              <a:grpSpLocks/>
            </p:cNvGrpSpPr>
            <p:nvPr/>
          </p:nvGrpSpPr>
          <p:grpSpPr bwMode="auto">
            <a:xfrm>
              <a:off x="3815324" y="3207129"/>
              <a:ext cx="259653" cy="220645"/>
              <a:chOff x="3815324" y="3207129"/>
              <a:chExt cx="259653" cy="220645"/>
            </a:xfrm>
          </p:grpSpPr>
          <p:sp>
            <p:nvSpPr>
              <p:cNvPr id="109" name="Freeform 27">
                <a:extLst>
                  <a:ext uri="{FF2B5EF4-FFF2-40B4-BE49-F238E27FC236}">
                    <a16:creationId xmlns:a16="http://schemas.microsoft.com/office/drawing/2014/main" id="{1931AE9D-D427-40BB-9F30-A4ED3FF37E4C}"/>
                  </a:ext>
                </a:extLst>
              </p:cNvPr>
              <p:cNvSpPr/>
              <p:nvPr/>
            </p:nvSpPr>
            <p:spPr>
              <a:xfrm>
                <a:off x="3820612" y="3235736"/>
                <a:ext cx="109459" cy="120564"/>
              </a:xfrm>
              <a:custGeom>
                <a:avLst/>
                <a:gdLst>
                  <a:gd name="f0" fmla="val 10800000"/>
                  <a:gd name="f1" fmla="val 5400000"/>
                  <a:gd name="f2" fmla="val 180"/>
                  <a:gd name="f3" fmla="val w"/>
                  <a:gd name="f4" fmla="val h"/>
                  <a:gd name="f5" fmla="val 0"/>
                  <a:gd name="f6" fmla="val 75"/>
                  <a:gd name="f7" fmla="val 78"/>
                  <a:gd name="f8" fmla="val 22"/>
                  <a:gd name="f9" fmla="val 18"/>
                  <a:gd name="f10" fmla="val 26"/>
                  <a:gd name="f11" fmla="val 7"/>
                  <a:gd name="f12" fmla="val 37"/>
                  <a:gd name="f13" fmla="val 48"/>
                  <a:gd name="f14" fmla="val 63"/>
                  <a:gd name="f15" fmla="val 13"/>
                  <a:gd name="f16" fmla="val 73"/>
                  <a:gd name="f17" fmla="val 28"/>
                  <a:gd name="f18" fmla="val 67"/>
                  <a:gd name="f19" fmla="val 70"/>
                  <a:gd name="f20" fmla="+- 0 0 -90"/>
                  <a:gd name="f21" fmla="*/ f3 1 75"/>
                  <a:gd name="f22" fmla="*/ f4 1 78"/>
                  <a:gd name="f23" fmla="val f5"/>
                  <a:gd name="f24" fmla="val f6"/>
                  <a:gd name="f25" fmla="val f7"/>
                  <a:gd name="f26" fmla="*/ f20 f0 1"/>
                  <a:gd name="f27" fmla="+- f25 0 f23"/>
                  <a:gd name="f28" fmla="+- f24 0 f23"/>
                  <a:gd name="f29" fmla="*/ f26 1 f2"/>
                  <a:gd name="f30" fmla="*/ f28 1 75"/>
                  <a:gd name="f31" fmla="*/ f27 1 78"/>
                  <a:gd name="f32" fmla="*/ 0 f28 1"/>
                  <a:gd name="f33" fmla="*/ 78 f27 1"/>
                  <a:gd name="f34" fmla="*/ 22 f28 1"/>
                  <a:gd name="f35" fmla="*/ 18 f27 1"/>
                  <a:gd name="f36" fmla="*/ 48 f28 1"/>
                  <a:gd name="f37" fmla="*/ 0 f27 1"/>
                  <a:gd name="f38" fmla="*/ 73 f28 1"/>
                  <a:gd name="f39" fmla="*/ 28 f27 1"/>
                  <a:gd name="f40" fmla="*/ 67 f28 1"/>
                  <a:gd name="f41" fmla="*/ 70 f27 1"/>
                  <a:gd name="f42" fmla="+- f29 0 f1"/>
                  <a:gd name="f43" fmla="*/ f32 1 75"/>
                  <a:gd name="f44" fmla="*/ f33 1 78"/>
                  <a:gd name="f45" fmla="*/ f34 1 75"/>
                  <a:gd name="f46" fmla="*/ f35 1 78"/>
                  <a:gd name="f47" fmla="*/ f36 1 75"/>
                  <a:gd name="f48" fmla="*/ f37 1 78"/>
                  <a:gd name="f49" fmla="*/ f38 1 75"/>
                  <a:gd name="f50" fmla="*/ f39 1 78"/>
                  <a:gd name="f51" fmla="*/ f40 1 75"/>
                  <a:gd name="f52" fmla="*/ f41 1 78"/>
                  <a:gd name="f53" fmla="*/ 0 1 f30"/>
                  <a:gd name="f54" fmla="*/ f24 1 f30"/>
                  <a:gd name="f55" fmla="*/ 0 1 f31"/>
                  <a:gd name="f56" fmla="*/ f25 1 f31"/>
                  <a:gd name="f57" fmla="*/ f43 1 f30"/>
                  <a:gd name="f58" fmla="*/ f44 1 f31"/>
                  <a:gd name="f59" fmla="*/ f45 1 f30"/>
                  <a:gd name="f60" fmla="*/ f46 1 f31"/>
                  <a:gd name="f61" fmla="*/ f47 1 f30"/>
                  <a:gd name="f62" fmla="*/ f48 1 f31"/>
                  <a:gd name="f63" fmla="*/ f49 1 f30"/>
                  <a:gd name="f64" fmla="*/ f50 1 f31"/>
                  <a:gd name="f65" fmla="*/ f51 1 f30"/>
                  <a:gd name="f66" fmla="*/ f52 1 f31"/>
                  <a:gd name="f67" fmla="*/ f53 f21 1"/>
                  <a:gd name="f68" fmla="*/ f54 f21 1"/>
                  <a:gd name="f69" fmla="*/ f56 f22 1"/>
                  <a:gd name="f70" fmla="*/ f55 f22 1"/>
                  <a:gd name="f71" fmla="*/ f57 f21 1"/>
                  <a:gd name="f72" fmla="*/ f58 f22 1"/>
                  <a:gd name="f73" fmla="*/ f59 f21 1"/>
                  <a:gd name="f74" fmla="*/ f60 f22 1"/>
                  <a:gd name="f75" fmla="*/ f61 f21 1"/>
                  <a:gd name="f76" fmla="*/ f62 f22 1"/>
                  <a:gd name="f77" fmla="*/ f63 f21 1"/>
                  <a:gd name="f78" fmla="*/ f64 f22 1"/>
                  <a:gd name="f79" fmla="*/ f65 f21 1"/>
                  <a:gd name="f80" fmla="*/ f66 f22 1"/>
                </a:gdLst>
                <a:ahLst/>
                <a:cxnLst>
                  <a:cxn ang="3cd4">
                    <a:pos x="hc" y="t"/>
                  </a:cxn>
                  <a:cxn ang="0">
                    <a:pos x="r" y="vc"/>
                  </a:cxn>
                  <a:cxn ang="cd4">
                    <a:pos x="hc" y="b"/>
                  </a:cxn>
                  <a:cxn ang="cd2">
                    <a:pos x="l" y="vc"/>
                  </a:cxn>
                  <a:cxn ang="f42">
                    <a:pos x="f71" y="f72"/>
                  </a:cxn>
                  <a:cxn ang="f42">
                    <a:pos x="f73" y="f74"/>
                  </a:cxn>
                  <a:cxn ang="f42">
                    <a:pos x="f75" y="f76"/>
                  </a:cxn>
                  <a:cxn ang="f42">
                    <a:pos x="f75" y="f76"/>
                  </a:cxn>
                  <a:cxn ang="f42">
                    <a:pos x="f77" y="f78"/>
                  </a:cxn>
                  <a:cxn ang="f42">
                    <a:pos x="f79" y="f80"/>
                  </a:cxn>
                </a:cxnLst>
                <a:rect l="f67" t="f70" r="f68" b="f69"/>
                <a:pathLst>
                  <a:path w="75" h="78">
                    <a:moveTo>
                      <a:pt x="f5" y="f7"/>
                    </a:moveTo>
                    <a:cubicBezTo>
                      <a:pt x="f8" y="f9"/>
                      <a:pt x="f8" y="f9"/>
                      <a:pt x="f8" y="f9"/>
                    </a:cubicBezTo>
                    <a:cubicBezTo>
                      <a:pt x="f10" y="f11"/>
                      <a:pt x="f12" y="f5"/>
                      <a:pt x="f13" y="f5"/>
                    </a:cubicBezTo>
                    <a:cubicBezTo>
                      <a:pt x="f13" y="f5"/>
                      <a:pt x="f13" y="f5"/>
                      <a:pt x="f13" y="f5"/>
                    </a:cubicBezTo>
                    <a:cubicBezTo>
                      <a:pt x="f14" y="f5"/>
                      <a:pt x="f6" y="f15"/>
                      <a:pt x="f16" y="f17"/>
                    </a:cubicBezTo>
                    <a:cubicBezTo>
                      <a:pt x="f18" y="f19"/>
                      <a:pt x="f18" y="f19"/>
                      <a:pt x="f18" y="f19"/>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0" name="Freeform 28">
                <a:extLst>
                  <a:ext uri="{FF2B5EF4-FFF2-40B4-BE49-F238E27FC236}">
                    <a16:creationId xmlns:a16="http://schemas.microsoft.com/office/drawing/2014/main" id="{D9538E31-F97A-4CC6-A718-639C47594F55}"/>
                  </a:ext>
                </a:extLst>
              </p:cNvPr>
              <p:cNvSpPr/>
              <p:nvPr/>
            </p:nvSpPr>
            <p:spPr>
              <a:xfrm>
                <a:off x="3961799" y="3235736"/>
                <a:ext cx="109460" cy="120564"/>
              </a:xfrm>
              <a:custGeom>
                <a:avLst/>
                <a:gdLst>
                  <a:gd name="f0" fmla="val 10800000"/>
                  <a:gd name="f1" fmla="val 5400000"/>
                  <a:gd name="f2" fmla="val 180"/>
                  <a:gd name="f3" fmla="val w"/>
                  <a:gd name="f4" fmla="val h"/>
                  <a:gd name="f5" fmla="val 0"/>
                  <a:gd name="f6" fmla="val 75"/>
                  <a:gd name="f7" fmla="val 78"/>
                  <a:gd name="f8" fmla="val 52"/>
                  <a:gd name="f9" fmla="val 16"/>
                  <a:gd name="f10" fmla="val 48"/>
                  <a:gd name="f11" fmla="val 6"/>
                  <a:gd name="f12" fmla="val 39"/>
                  <a:gd name="f13" fmla="val 29"/>
                  <a:gd name="f14" fmla="val 27"/>
                  <a:gd name="f15" fmla="val 12"/>
                  <a:gd name="f16" fmla="val 13"/>
                  <a:gd name="f17" fmla="val 2"/>
                  <a:gd name="f18" fmla="val 28"/>
                  <a:gd name="f19" fmla="val 8"/>
                  <a:gd name="f20" fmla="val 70"/>
                  <a:gd name="f21" fmla="+- 0 0 -90"/>
                  <a:gd name="f22" fmla="*/ f3 1 75"/>
                  <a:gd name="f23" fmla="*/ f4 1 78"/>
                  <a:gd name="f24" fmla="val f5"/>
                  <a:gd name="f25" fmla="val f6"/>
                  <a:gd name="f26" fmla="val f7"/>
                  <a:gd name="f27" fmla="*/ f21 f0 1"/>
                  <a:gd name="f28" fmla="+- f26 0 f24"/>
                  <a:gd name="f29" fmla="+- f25 0 f24"/>
                  <a:gd name="f30" fmla="*/ f27 1 f2"/>
                  <a:gd name="f31" fmla="*/ f29 1 75"/>
                  <a:gd name="f32" fmla="*/ f28 1 78"/>
                  <a:gd name="f33" fmla="*/ 75 f29 1"/>
                  <a:gd name="f34" fmla="*/ 78 f28 1"/>
                  <a:gd name="f35" fmla="*/ 52 f29 1"/>
                  <a:gd name="f36" fmla="*/ 16 f28 1"/>
                  <a:gd name="f37" fmla="*/ 29 f29 1"/>
                  <a:gd name="f38" fmla="*/ 0 f28 1"/>
                  <a:gd name="f39" fmla="*/ 27 f29 1"/>
                  <a:gd name="f40" fmla="*/ 2 f29 1"/>
                  <a:gd name="f41" fmla="*/ 28 f28 1"/>
                  <a:gd name="f42" fmla="*/ 8 f29 1"/>
                  <a:gd name="f43" fmla="*/ 70 f28 1"/>
                  <a:gd name="f44" fmla="+- f30 0 f1"/>
                  <a:gd name="f45" fmla="*/ f33 1 75"/>
                  <a:gd name="f46" fmla="*/ f34 1 78"/>
                  <a:gd name="f47" fmla="*/ f35 1 75"/>
                  <a:gd name="f48" fmla="*/ f36 1 78"/>
                  <a:gd name="f49" fmla="*/ f37 1 75"/>
                  <a:gd name="f50" fmla="*/ f38 1 78"/>
                  <a:gd name="f51" fmla="*/ f39 1 75"/>
                  <a:gd name="f52" fmla="*/ f40 1 75"/>
                  <a:gd name="f53" fmla="*/ f41 1 78"/>
                  <a:gd name="f54" fmla="*/ f42 1 75"/>
                  <a:gd name="f55" fmla="*/ f43 1 78"/>
                  <a:gd name="f56" fmla="*/ 0 1 f31"/>
                  <a:gd name="f57" fmla="*/ f25 1 f31"/>
                  <a:gd name="f58" fmla="*/ 0 1 f32"/>
                  <a:gd name="f59" fmla="*/ f26 1 f32"/>
                  <a:gd name="f60" fmla="*/ f45 1 f31"/>
                  <a:gd name="f61" fmla="*/ f46 1 f32"/>
                  <a:gd name="f62" fmla="*/ f47 1 f31"/>
                  <a:gd name="f63" fmla="*/ f48 1 f32"/>
                  <a:gd name="f64" fmla="*/ f49 1 f31"/>
                  <a:gd name="f65" fmla="*/ f50 1 f32"/>
                  <a:gd name="f66" fmla="*/ f51 1 f31"/>
                  <a:gd name="f67" fmla="*/ f52 1 f31"/>
                  <a:gd name="f68" fmla="*/ f53 1 f32"/>
                  <a:gd name="f69" fmla="*/ f54 1 f31"/>
                  <a:gd name="f70" fmla="*/ f55 1 f32"/>
                  <a:gd name="f71" fmla="*/ f56 f22 1"/>
                  <a:gd name="f72" fmla="*/ f57 f22 1"/>
                  <a:gd name="f73" fmla="*/ f59 f23 1"/>
                  <a:gd name="f74" fmla="*/ f58 f23 1"/>
                  <a:gd name="f75" fmla="*/ f60 f22 1"/>
                  <a:gd name="f76" fmla="*/ f61 f23 1"/>
                  <a:gd name="f77" fmla="*/ f62 f22 1"/>
                  <a:gd name="f78" fmla="*/ f63 f23 1"/>
                  <a:gd name="f79" fmla="*/ f64 f22 1"/>
                  <a:gd name="f80" fmla="*/ f65 f23 1"/>
                  <a:gd name="f81" fmla="*/ f66 f22 1"/>
                  <a:gd name="f82" fmla="*/ f67 f22 1"/>
                  <a:gd name="f83" fmla="*/ f68 f23 1"/>
                  <a:gd name="f84" fmla="*/ f69 f22 1"/>
                  <a:gd name="f85" fmla="*/ f70 f23 1"/>
                </a:gdLst>
                <a:ahLst/>
                <a:cxnLst>
                  <a:cxn ang="3cd4">
                    <a:pos x="hc" y="t"/>
                  </a:cxn>
                  <a:cxn ang="0">
                    <a:pos x="r" y="vc"/>
                  </a:cxn>
                  <a:cxn ang="cd4">
                    <a:pos x="hc" y="b"/>
                  </a:cxn>
                  <a:cxn ang="cd2">
                    <a:pos x="l" y="vc"/>
                  </a:cxn>
                  <a:cxn ang="f44">
                    <a:pos x="f75" y="f76"/>
                  </a:cxn>
                  <a:cxn ang="f44">
                    <a:pos x="f77" y="f78"/>
                  </a:cxn>
                  <a:cxn ang="f44">
                    <a:pos x="f79" y="f80"/>
                  </a:cxn>
                  <a:cxn ang="f44">
                    <a:pos x="f81" y="f80"/>
                  </a:cxn>
                  <a:cxn ang="f44">
                    <a:pos x="f82" y="f83"/>
                  </a:cxn>
                  <a:cxn ang="f44">
                    <a:pos x="f84" y="f85"/>
                  </a:cxn>
                </a:cxnLst>
                <a:rect l="f71" t="f74" r="f72" b="f73"/>
                <a:pathLst>
                  <a:path w="75" h="78">
                    <a:moveTo>
                      <a:pt x="f6" y="f7"/>
                    </a:moveTo>
                    <a:cubicBezTo>
                      <a:pt x="f8" y="f9"/>
                      <a:pt x="f8" y="f9"/>
                      <a:pt x="f8" y="f9"/>
                    </a:cubicBezTo>
                    <a:cubicBezTo>
                      <a:pt x="f10" y="f11"/>
                      <a:pt x="f12" y="f5"/>
                      <a:pt x="f13" y="f5"/>
                    </a:cubicBezTo>
                    <a:cubicBezTo>
                      <a:pt x="f14" y="f5"/>
                      <a:pt x="f14" y="f5"/>
                      <a:pt x="f14" y="f5"/>
                    </a:cubicBezTo>
                    <a:cubicBezTo>
                      <a:pt x="f15" y="f5"/>
                      <a:pt x="f5" y="f16"/>
                      <a:pt x="f17" y="f18"/>
                    </a:cubicBezTo>
                    <a:cubicBezTo>
                      <a:pt x="f19" y="f20"/>
                      <a:pt x="f19" y="f20"/>
                      <a:pt x="f19" y="f20"/>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1" name="Freeform 29">
                <a:extLst>
                  <a:ext uri="{FF2B5EF4-FFF2-40B4-BE49-F238E27FC236}">
                    <a16:creationId xmlns:a16="http://schemas.microsoft.com/office/drawing/2014/main" id="{39CEDD0C-C952-4FC2-84B5-7706B9B523F0}"/>
                  </a:ext>
                </a:extLst>
              </p:cNvPr>
              <p:cNvSpPr/>
              <p:nvPr/>
            </p:nvSpPr>
            <p:spPr>
              <a:xfrm>
                <a:off x="3977662" y="3207181"/>
                <a:ext cx="33314" cy="34900"/>
              </a:xfrm>
              <a:custGeom>
                <a:avLst/>
                <a:gdLst>
                  <a:gd name="f0" fmla="val 10800000"/>
                  <a:gd name="f1" fmla="val 5400000"/>
                  <a:gd name="f2" fmla="val 180"/>
                  <a:gd name="f3" fmla="val w"/>
                  <a:gd name="f4" fmla="val h"/>
                  <a:gd name="f5" fmla="val 0"/>
                  <a:gd name="f6" fmla="val 23"/>
                  <a:gd name="f7" fmla="val 19"/>
                  <a:gd name="f8" fmla="val 17"/>
                  <a:gd name="f9" fmla="val 5"/>
                  <a:gd name="f10" fmla="val 16"/>
                  <a:gd name="f11" fmla="val 2"/>
                  <a:gd name="f12" fmla="val 13"/>
                  <a:gd name="f13" fmla="val 9"/>
                  <a:gd name="f14" fmla="val 4"/>
                  <a:gd name="f15" fmla="val 1"/>
                  <a:gd name="f16" fmla="+- 0 0 -90"/>
                  <a:gd name="f17" fmla="*/ f3 1 23"/>
                  <a:gd name="f18" fmla="*/ f4 1 23"/>
                  <a:gd name="f19" fmla="val f5"/>
                  <a:gd name="f20" fmla="val f6"/>
                  <a:gd name="f21" fmla="*/ f16 f0 1"/>
                  <a:gd name="f22" fmla="+- f20 0 f19"/>
                  <a:gd name="f23" fmla="*/ f21 1 f2"/>
                  <a:gd name="f24" fmla="*/ f22 1 23"/>
                  <a:gd name="f25" fmla="*/ 23 f22 1"/>
                  <a:gd name="f26" fmla="*/ 19 f22 1"/>
                  <a:gd name="f27" fmla="*/ 17 f22 1"/>
                  <a:gd name="f28" fmla="*/ 5 f22 1"/>
                  <a:gd name="f29" fmla="*/ 9 f22 1"/>
                  <a:gd name="f30" fmla="*/ 0 f22 1"/>
                  <a:gd name="f31" fmla="*/ 1 f22 1"/>
                  <a:gd name="f32" fmla="*/ 2 f22 1"/>
                  <a:gd name="f33" fmla="+- f23 0 f1"/>
                  <a:gd name="f34" fmla="*/ f25 1 23"/>
                  <a:gd name="f35" fmla="*/ f26 1 23"/>
                  <a:gd name="f36" fmla="*/ f27 1 23"/>
                  <a:gd name="f37" fmla="*/ f28 1 23"/>
                  <a:gd name="f38" fmla="*/ f29 1 23"/>
                  <a:gd name="f39" fmla="*/ f30 1 23"/>
                  <a:gd name="f40" fmla="*/ f31 1 23"/>
                  <a:gd name="f41" fmla="*/ f32 1 23"/>
                  <a:gd name="f42" fmla="*/ 0 1 f24"/>
                  <a:gd name="f43" fmla="*/ f20 1 f24"/>
                  <a:gd name="f44" fmla="*/ f34 1 f24"/>
                  <a:gd name="f45" fmla="*/ f35 1 f24"/>
                  <a:gd name="f46" fmla="*/ f36 1 f24"/>
                  <a:gd name="f47" fmla="*/ f37 1 f24"/>
                  <a:gd name="f48" fmla="*/ f38 1 f24"/>
                  <a:gd name="f49" fmla="*/ f39 1 f24"/>
                  <a:gd name="f50" fmla="*/ f40 1 f24"/>
                  <a:gd name="f51" fmla="*/ f41 1 f24"/>
                  <a:gd name="f52" fmla="*/ f42 f17 1"/>
                  <a:gd name="f53" fmla="*/ f43 f17 1"/>
                  <a:gd name="f54" fmla="*/ f43 f18 1"/>
                  <a:gd name="f55" fmla="*/ f42 f18 1"/>
                  <a:gd name="f56" fmla="*/ f44 f17 1"/>
                  <a:gd name="f57" fmla="*/ f45 f18 1"/>
                  <a:gd name="f58" fmla="*/ f46 f17 1"/>
                  <a:gd name="f59" fmla="*/ f47 f18 1"/>
                  <a:gd name="f60" fmla="*/ f48 f17 1"/>
                  <a:gd name="f61" fmla="*/ f49 f18 1"/>
                  <a:gd name="f62" fmla="*/ f50 f17 1"/>
                  <a:gd name="f63" fmla="*/ f48 f18 1"/>
                  <a:gd name="f64" fmla="*/ f51 f17 1"/>
                  <a:gd name="f65" fmla="*/ f44 f18 1"/>
                </a:gdLst>
                <a:ahLst/>
                <a:cxnLst>
                  <a:cxn ang="3cd4">
                    <a:pos x="hc" y="t"/>
                  </a:cxn>
                  <a:cxn ang="0">
                    <a:pos x="r" y="vc"/>
                  </a:cxn>
                  <a:cxn ang="cd4">
                    <a:pos x="hc" y="b"/>
                  </a:cxn>
                  <a:cxn ang="cd2">
                    <a:pos x="l" y="vc"/>
                  </a:cxn>
                  <a:cxn ang="f33">
                    <a:pos x="f56" y="f57"/>
                  </a:cxn>
                  <a:cxn ang="f33">
                    <a:pos x="f58" y="f59"/>
                  </a:cxn>
                  <a:cxn ang="f33">
                    <a:pos x="f60" y="f61"/>
                  </a:cxn>
                  <a:cxn ang="f33">
                    <a:pos x="f60" y="f61"/>
                  </a:cxn>
                  <a:cxn ang="f33">
                    <a:pos x="f62" y="f63"/>
                  </a:cxn>
                  <a:cxn ang="f33">
                    <a:pos x="f64" y="f65"/>
                  </a:cxn>
                </a:cxnLst>
                <a:rect l="f52" t="f55" r="f53" b="f54"/>
                <a:pathLst>
                  <a:path w="23" h="23">
                    <a:moveTo>
                      <a:pt x="f6" y="f7"/>
                    </a:moveTo>
                    <a:cubicBezTo>
                      <a:pt x="f8" y="f9"/>
                      <a:pt x="f8" y="f9"/>
                      <a:pt x="f8" y="f9"/>
                    </a:cubicBezTo>
                    <a:cubicBezTo>
                      <a:pt x="f10" y="f11"/>
                      <a:pt x="f12" y="f5"/>
                      <a:pt x="f13" y="f5"/>
                    </a:cubicBezTo>
                    <a:cubicBezTo>
                      <a:pt x="f13" y="f5"/>
                      <a:pt x="f13" y="f5"/>
                      <a:pt x="f13" y="f5"/>
                    </a:cubicBezTo>
                    <a:cubicBezTo>
                      <a:pt x="f14" y="f5"/>
                      <a:pt x="f5" y="f9"/>
                      <a:pt x="f15" y="f13"/>
                    </a:cubicBezTo>
                    <a:cubicBezTo>
                      <a:pt x="f11" y="f6"/>
                      <a:pt x="f11" y="f6"/>
                      <a:pt x="f11" y="f6"/>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2" name="Freeform 30">
                <a:extLst>
                  <a:ext uri="{FF2B5EF4-FFF2-40B4-BE49-F238E27FC236}">
                    <a16:creationId xmlns:a16="http://schemas.microsoft.com/office/drawing/2014/main" id="{C7C2A303-5934-4109-8E3A-B5547F40061F}"/>
                  </a:ext>
                </a:extLst>
              </p:cNvPr>
              <p:cNvSpPr/>
              <p:nvPr/>
            </p:nvSpPr>
            <p:spPr>
              <a:xfrm>
                <a:off x="3882480" y="3207181"/>
                <a:ext cx="31727" cy="34900"/>
              </a:xfrm>
              <a:custGeom>
                <a:avLst/>
                <a:gdLst>
                  <a:gd name="f0" fmla="val 10800000"/>
                  <a:gd name="f1" fmla="val 5400000"/>
                  <a:gd name="f2" fmla="val 180"/>
                  <a:gd name="f3" fmla="val w"/>
                  <a:gd name="f4" fmla="val h"/>
                  <a:gd name="f5" fmla="val 0"/>
                  <a:gd name="f6" fmla="val 22"/>
                  <a:gd name="f7" fmla="val 23"/>
                  <a:gd name="f8" fmla="val 19"/>
                  <a:gd name="f9" fmla="val 6"/>
                  <a:gd name="f10" fmla="val 5"/>
                  <a:gd name="f11" fmla="val 7"/>
                  <a:gd name="f12" fmla="val 2"/>
                  <a:gd name="f13" fmla="val 10"/>
                  <a:gd name="f14" fmla="val 13"/>
                  <a:gd name="f15" fmla="val 14"/>
                  <a:gd name="f16" fmla="val 9"/>
                  <a:gd name="f17" fmla="val 21"/>
                  <a:gd name="f18" fmla="+- 0 0 -90"/>
                  <a:gd name="f19" fmla="*/ f3 1 22"/>
                  <a:gd name="f20" fmla="*/ f4 1 23"/>
                  <a:gd name="f21" fmla="val f5"/>
                  <a:gd name="f22" fmla="val f6"/>
                  <a:gd name="f23" fmla="val f7"/>
                  <a:gd name="f24" fmla="*/ f18 f0 1"/>
                  <a:gd name="f25" fmla="+- f23 0 f21"/>
                  <a:gd name="f26" fmla="+- f22 0 f21"/>
                  <a:gd name="f27" fmla="*/ f24 1 f2"/>
                  <a:gd name="f28" fmla="*/ f26 1 22"/>
                  <a:gd name="f29" fmla="*/ f25 1 23"/>
                  <a:gd name="f30" fmla="*/ 0 f26 1"/>
                  <a:gd name="f31" fmla="*/ 19 f25 1"/>
                  <a:gd name="f32" fmla="*/ 6 f26 1"/>
                  <a:gd name="f33" fmla="*/ 5 f25 1"/>
                  <a:gd name="f34" fmla="*/ 13 f26 1"/>
                  <a:gd name="f35" fmla="*/ 0 f25 1"/>
                  <a:gd name="f36" fmla="*/ 14 f26 1"/>
                  <a:gd name="f37" fmla="*/ 22 f26 1"/>
                  <a:gd name="f38" fmla="*/ 9 f25 1"/>
                  <a:gd name="f39" fmla="*/ 21 f26 1"/>
                  <a:gd name="f40" fmla="*/ 23 f25 1"/>
                  <a:gd name="f41" fmla="+- f27 0 f1"/>
                  <a:gd name="f42" fmla="*/ f30 1 22"/>
                  <a:gd name="f43" fmla="*/ f31 1 23"/>
                  <a:gd name="f44" fmla="*/ f32 1 22"/>
                  <a:gd name="f45" fmla="*/ f33 1 23"/>
                  <a:gd name="f46" fmla="*/ f34 1 22"/>
                  <a:gd name="f47" fmla="*/ f35 1 23"/>
                  <a:gd name="f48" fmla="*/ f36 1 22"/>
                  <a:gd name="f49" fmla="*/ f37 1 22"/>
                  <a:gd name="f50" fmla="*/ f38 1 23"/>
                  <a:gd name="f51" fmla="*/ f39 1 22"/>
                  <a:gd name="f52" fmla="*/ f40 1 23"/>
                  <a:gd name="f53" fmla="*/ 0 1 f28"/>
                  <a:gd name="f54" fmla="*/ f22 1 f28"/>
                  <a:gd name="f55" fmla="*/ 0 1 f29"/>
                  <a:gd name="f56" fmla="*/ f23 1 f29"/>
                  <a:gd name="f57" fmla="*/ f42 1 f28"/>
                  <a:gd name="f58" fmla="*/ f43 1 f29"/>
                  <a:gd name="f59" fmla="*/ f44 1 f28"/>
                  <a:gd name="f60" fmla="*/ f45 1 f29"/>
                  <a:gd name="f61" fmla="*/ f46 1 f28"/>
                  <a:gd name="f62" fmla="*/ f47 1 f29"/>
                  <a:gd name="f63" fmla="*/ f48 1 f28"/>
                  <a:gd name="f64" fmla="*/ f49 1 f28"/>
                  <a:gd name="f65" fmla="*/ f50 1 f29"/>
                  <a:gd name="f66" fmla="*/ f51 1 f28"/>
                  <a:gd name="f67" fmla="*/ f52 1 f29"/>
                  <a:gd name="f68" fmla="*/ f53 f19 1"/>
                  <a:gd name="f69" fmla="*/ f54 f19 1"/>
                  <a:gd name="f70" fmla="*/ f56 f20 1"/>
                  <a:gd name="f71" fmla="*/ f55 f20 1"/>
                  <a:gd name="f72" fmla="*/ f57 f19 1"/>
                  <a:gd name="f73" fmla="*/ f58 f20 1"/>
                  <a:gd name="f74" fmla="*/ f59 f19 1"/>
                  <a:gd name="f75" fmla="*/ f60 f20 1"/>
                  <a:gd name="f76" fmla="*/ f61 f19 1"/>
                  <a:gd name="f77" fmla="*/ f62 f20 1"/>
                  <a:gd name="f78" fmla="*/ f63 f19 1"/>
                  <a:gd name="f79" fmla="*/ f64 f19 1"/>
                  <a:gd name="f80" fmla="*/ f65 f20 1"/>
                  <a:gd name="f81" fmla="*/ f66 f19 1"/>
                  <a:gd name="f82" fmla="*/ f67 f20 1"/>
                </a:gdLst>
                <a:ahLst/>
                <a:cxnLst>
                  <a:cxn ang="3cd4">
                    <a:pos x="hc" y="t"/>
                  </a:cxn>
                  <a:cxn ang="0">
                    <a:pos x="r" y="vc"/>
                  </a:cxn>
                  <a:cxn ang="cd4">
                    <a:pos x="hc" y="b"/>
                  </a:cxn>
                  <a:cxn ang="cd2">
                    <a:pos x="l" y="vc"/>
                  </a:cxn>
                  <a:cxn ang="f41">
                    <a:pos x="f72" y="f73"/>
                  </a:cxn>
                  <a:cxn ang="f41">
                    <a:pos x="f74" y="f75"/>
                  </a:cxn>
                  <a:cxn ang="f41">
                    <a:pos x="f76" y="f77"/>
                  </a:cxn>
                  <a:cxn ang="f41">
                    <a:pos x="f78" y="f77"/>
                  </a:cxn>
                  <a:cxn ang="f41">
                    <a:pos x="f79" y="f80"/>
                  </a:cxn>
                  <a:cxn ang="f41">
                    <a:pos x="f81" y="f82"/>
                  </a:cxn>
                </a:cxnLst>
                <a:rect l="f68" t="f71" r="f69" b="f70"/>
                <a:pathLst>
                  <a:path w="22" h="23">
                    <a:moveTo>
                      <a:pt x="f5" y="f8"/>
                    </a:moveTo>
                    <a:cubicBezTo>
                      <a:pt x="f9" y="f10"/>
                      <a:pt x="f9" y="f10"/>
                      <a:pt x="f9" y="f10"/>
                    </a:cubicBezTo>
                    <a:cubicBezTo>
                      <a:pt x="f11" y="f12"/>
                      <a:pt x="f13" y="f5"/>
                      <a:pt x="f14" y="f5"/>
                    </a:cubicBezTo>
                    <a:cubicBezTo>
                      <a:pt x="f15" y="f5"/>
                      <a:pt x="f15" y="f5"/>
                      <a:pt x="f15" y="f5"/>
                    </a:cubicBezTo>
                    <a:cubicBezTo>
                      <a:pt x="f8" y="f5"/>
                      <a:pt x="f6" y="f10"/>
                      <a:pt x="f6" y="f16"/>
                    </a:cubicBezTo>
                    <a:cubicBezTo>
                      <a:pt x="f17" y="f7"/>
                      <a:pt x="f17" y="f7"/>
                      <a:pt x="f17"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3" name="Oval 31">
                <a:extLst>
                  <a:ext uri="{FF2B5EF4-FFF2-40B4-BE49-F238E27FC236}">
                    <a16:creationId xmlns:a16="http://schemas.microsoft.com/office/drawing/2014/main" id="{A7D87DC7-8ADC-4EC8-B23D-996268FC5080}"/>
                  </a:ext>
                </a:extLst>
              </p:cNvPr>
              <p:cNvSpPr/>
              <p:nvPr/>
            </p:nvSpPr>
            <p:spPr>
              <a:xfrm>
                <a:off x="3977662" y="3326159"/>
                <a:ext cx="96769" cy="10152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4" name="Oval 32">
                <a:extLst>
                  <a:ext uri="{FF2B5EF4-FFF2-40B4-BE49-F238E27FC236}">
                    <a16:creationId xmlns:a16="http://schemas.microsoft.com/office/drawing/2014/main" id="{9D764C4C-435F-4F84-AFC5-F31C439A4C16}"/>
                  </a:ext>
                </a:extLst>
              </p:cNvPr>
              <p:cNvSpPr/>
              <p:nvPr/>
            </p:nvSpPr>
            <p:spPr>
              <a:xfrm>
                <a:off x="3815853" y="3326159"/>
                <a:ext cx="98355" cy="10152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5" name="Line 33">
                <a:extLst>
                  <a:ext uri="{FF2B5EF4-FFF2-40B4-BE49-F238E27FC236}">
                    <a16:creationId xmlns:a16="http://schemas.microsoft.com/office/drawing/2014/main" id="{CDFAE60F-5555-4D96-A134-ED311852B1EE}"/>
                  </a:ext>
                </a:extLst>
              </p:cNvPr>
              <p:cNvSpPr/>
              <p:nvPr/>
            </p:nvSpPr>
            <p:spPr>
              <a:xfrm>
                <a:off x="3974490" y="3348368"/>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6" name="Line 34">
                <a:extLst>
                  <a:ext uri="{FF2B5EF4-FFF2-40B4-BE49-F238E27FC236}">
                    <a16:creationId xmlns:a16="http://schemas.microsoft.com/office/drawing/2014/main" id="{D569CD32-38A6-4DA5-8CBF-F4E0D933DD20}"/>
                  </a:ext>
                </a:extLst>
              </p:cNvPr>
              <p:cNvSpPr/>
              <p:nvPr/>
            </p:nvSpPr>
            <p:spPr>
              <a:xfrm>
                <a:off x="3920553" y="3315054"/>
                <a:ext cx="49178"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7" name="Line 35">
                <a:extLst>
                  <a:ext uri="{FF2B5EF4-FFF2-40B4-BE49-F238E27FC236}">
                    <a16:creationId xmlns:a16="http://schemas.microsoft.com/office/drawing/2014/main" id="{140E036C-4EFF-4029-A5CF-176E025B3AB0}"/>
                  </a:ext>
                </a:extLst>
              </p:cNvPr>
              <p:cNvSpPr/>
              <p:nvPr/>
            </p:nvSpPr>
            <p:spPr>
              <a:xfrm>
                <a:off x="3915794" y="3348368"/>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8" name="Freeform 36">
                <a:extLst>
                  <a:ext uri="{FF2B5EF4-FFF2-40B4-BE49-F238E27FC236}">
                    <a16:creationId xmlns:a16="http://schemas.microsoft.com/office/drawing/2014/main" id="{F88E61E9-A012-4654-B461-3134A85FC994}"/>
                  </a:ext>
                </a:extLst>
              </p:cNvPr>
              <p:cNvSpPr/>
              <p:nvPr/>
            </p:nvSpPr>
            <p:spPr>
              <a:xfrm>
                <a:off x="3966558" y="3269050"/>
                <a:ext cx="82491" cy="47591"/>
              </a:xfrm>
              <a:custGeom>
                <a:avLst/>
                <a:gdLst>
                  <a:gd name="f0" fmla="val 10800000"/>
                  <a:gd name="f1" fmla="val 5400000"/>
                  <a:gd name="f2" fmla="val 180"/>
                  <a:gd name="f3" fmla="val w"/>
                  <a:gd name="f4" fmla="val h"/>
                  <a:gd name="f5" fmla="val 0"/>
                  <a:gd name="f6" fmla="val 57"/>
                  <a:gd name="f7" fmla="val 31"/>
                  <a:gd name="f8" fmla="val 18"/>
                  <a:gd name="f9" fmla="val 53"/>
                  <a:gd name="f10" fmla="val 7"/>
                  <a:gd name="f11" fmla="val 43"/>
                  <a:gd name="f12" fmla="val 32"/>
                  <a:gd name="f13" fmla="val 30"/>
                  <a:gd name="f14" fmla="val 13"/>
                  <a:gd name="f15" fmla="val 15"/>
                  <a:gd name="f16" fmla="val 2"/>
                  <a:gd name="f17" fmla="+- 0 0 -90"/>
                  <a:gd name="f18" fmla="*/ f3 1 57"/>
                  <a:gd name="f19" fmla="*/ f4 1 31"/>
                  <a:gd name="f20" fmla="val f5"/>
                  <a:gd name="f21" fmla="val f6"/>
                  <a:gd name="f22" fmla="val f7"/>
                  <a:gd name="f23" fmla="*/ f17 f0 1"/>
                  <a:gd name="f24" fmla="+- f22 0 f20"/>
                  <a:gd name="f25" fmla="+- f21 0 f20"/>
                  <a:gd name="f26" fmla="*/ f23 1 f2"/>
                  <a:gd name="f27" fmla="*/ f25 1 57"/>
                  <a:gd name="f28" fmla="*/ f24 1 31"/>
                  <a:gd name="f29" fmla="*/ 57 f25 1"/>
                  <a:gd name="f30" fmla="*/ 18 f24 1"/>
                  <a:gd name="f31" fmla="*/ 32 f25 1"/>
                  <a:gd name="f32" fmla="*/ 0 f24 1"/>
                  <a:gd name="f33" fmla="*/ 30 f25 1"/>
                  <a:gd name="f34" fmla="*/ 2 f25 1"/>
                  <a:gd name="f35" fmla="*/ 31 f24 1"/>
                  <a:gd name="f36" fmla="+- f26 0 f1"/>
                  <a:gd name="f37" fmla="*/ f29 1 57"/>
                  <a:gd name="f38" fmla="*/ f30 1 31"/>
                  <a:gd name="f39" fmla="*/ f31 1 57"/>
                  <a:gd name="f40" fmla="*/ f32 1 31"/>
                  <a:gd name="f41" fmla="*/ f33 1 57"/>
                  <a:gd name="f42" fmla="*/ f34 1 57"/>
                  <a:gd name="f43" fmla="*/ f35 1 31"/>
                  <a:gd name="f44" fmla="*/ 0 1 f27"/>
                  <a:gd name="f45" fmla="*/ f21 1 f27"/>
                  <a:gd name="f46" fmla="*/ 0 1 f28"/>
                  <a:gd name="f47" fmla="*/ f22 1 f28"/>
                  <a:gd name="f48" fmla="*/ f37 1 f27"/>
                  <a:gd name="f49" fmla="*/ f38 1 f28"/>
                  <a:gd name="f50" fmla="*/ f39 1 f27"/>
                  <a:gd name="f51" fmla="*/ f40 1 f28"/>
                  <a:gd name="f52" fmla="*/ f41 1 f27"/>
                  <a:gd name="f53" fmla="*/ f42 1 f27"/>
                  <a:gd name="f54" fmla="*/ f43 1 f28"/>
                  <a:gd name="f55" fmla="*/ f44 f18 1"/>
                  <a:gd name="f56" fmla="*/ f45 f18 1"/>
                  <a:gd name="f57" fmla="*/ f47 f19 1"/>
                  <a:gd name="f58" fmla="*/ f46 f19 1"/>
                  <a:gd name="f59" fmla="*/ f48 f18 1"/>
                  <a:gd name="f60" fmla="*/ f49 f19 1"/>
                  <a:gd name="f61" fmla="*/ f50 f18 1"/>
                  <a:gd name="f62" fmla="*/ f51 f19 1"/>
                  <a:gd name="f63" fmla="*/ f52 f18 1"/>
                  <a:gd name="f64" fmla="*/ f53 f18 1"/>
                  <a:gd name="f65" fmla="*/ f54 f19 1"/>
                </a:gdLst>
                <a:ahLst/>
                <a:cxnLst>
                  <a:cxn ang="3cd4">
                    <a:pos x="hc" y="t"/>
                  </a:cxn>
                  <a:cxn ang="0">
                    <a:pos x="r" y="vc"/>
                  </a:cxn>
                  <a:cxn ang="cd4">
                    <a:pos x="hc" y="b"/>
                  </a:cxn>
                  <a:cxn ang="cd2">
                    <a:pos x="l" y="vc"/>
                  </a:cxn>
                  <a:cxn ang="f36">
                    <a:pos x="f59" y="f60"/>
                  </a:cxn>
                  <a:cxn ang="f36">
                    <a:pos x="f61" y="f62"/>
                  </a:cxn>
                  <a:cxn ang="f36">
                    <a:pos x="f63" y="f62"/>
                  </a:cxn>
                  <a:cxn ang="f36">
                    <a:pos x="f64" y="f65"/>
                  </a:cxn>
                </a:cxnLst>
                <a:rect l="f55" t="f58" r="f56" b="f57"/>
                <a:pathLst>
                  <a:path w="57" h="31">
                    <a:moveTo>
                      <a:pt x="f6" y="f8"/>
                    </a:moveTo>
                    <a:cubicBezTo>
                      <a:pt x="f9" y="f10"/>
                      <a:pt x="f11" y="f5"/>
                      <a:pt x="f12" y="f5"/>
                    </a:cubicBezTo>
                    <a:cubicBezTo>
                      <a:pt x="f13" y="f5"/>
                      <a:pt x="f13" y="f5"/>
                      <a:pt x="f13" y="f5"/>
                    </a:cubicBezTo>
                    <a:cubicBezTo>
                      <a:pt x="f14" y="f5"/>
                      <a:pt x="f5" y="f15"/>
                      <a:pt x="f16"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9" name="Freeform 37">
                <a:extLst>
                  <a:ext uri="{FF2B5EF4-FFF2-40B4-BE49-F238E27FC236}">
                    <a16:creationId xmlns:a16="http://schemas.microsoft.com/office/drawing/2014/main" id="{3E1AC62C-0927-483B-8D70-E6BB94E8A670}"/>
                  </a:ext>
                </a:extLst>
              </p:cNvPr>
              <p:cNvSpPr/>
              <p:nvPr/>
            </p:nvSpPr>
            <p:spPr>
              <a:xfrm>
                <a:off x="3842821" y="3269050"/>
                <a:ext cx="82491" cy="47591"/>
              </a:xfrm>
              <a:custGeom>
                <a:avLst/>
                <a:gdLst>
                  <a:gd name="f0" fmla="val 10800000"/>
                  <a:gd name="f1" fmla="val 5400000"/>
                  <a:gd name="f2" fmla="val 180"/>
                  <a:gd name="f3" fmla="val w"/>
                  <a:gd name="f4" fmla="val h"/>
                  <a:gd name="f5" fmla="val 0"/>
                  <a:gd name="f6" fmla="val 57"/>
                  <a:gd name="f7" fmla="val 31"/>
                  <a:gd name="f8" fmla="val 18"/>
                  <a:gd name="f9" fmla="val 4"/>
                  <a:gd name="f10" fmla="val 7"/>
                  <a:gd name="f11" fmla="val 14"/>
                  <a:gd name="f12" fmla="val 25"/>
                  <a:gd name="f13" fmla="val 27"/>
                  <a:gd name="f14" fmla="val 44"/>
                  <a:gd name="f15" fmla="val 15"/>
                  <a:gd name="f16" fmla="val 55"/>
                  <a:gd name="f17" fmla="+- 0 0 -90"/>
                  <a:gd name="f18" fmla="*/ f3 1 57"/>
                  <a:gd name="f19" fmla="*/ f4 1 31"/>
                  <a:gd name="f20" fmla="val f5"/>
                  <a:gd name="f21" fmla="val f6"/>
                  <a:gd name="f22" fmla="val f7"/>
                  <a:gd name="f23" fmla="*/ f17 f0 1"/>
                  <a:gd name="f24" fmla="+- f22 0 f20"/>
                  <a:gd name="f25" fmla="+- f21 0 f20"/>
                  <a:gd name="f26" fmla="*/ f23 1 f2"/>
                  <a:gd name="f27" fmla="*/ f25 1 57"/>
                  <a:gd name="f28" fmla="*/ f24 1 31"/>
                  <a:gd name="f29" fmla="*/ 0 f25 1"/>
                  <a:gd name="f30" fmla="*/ 18 f24 1"/>
                  <a:gd name="f31" fmla="*/ 25 f25 1"/>
                  <a:gd name="f32" fmla="*/ 0 f24 1"/>
                  <a:gd name="f33" fmla="*/ 27 f25 1"/>
                  <a:gd name="f34" fmla="*/ 55 f25 1"/>
                  <a:gd name="f35" fmla="*/ 31 f24 1"/>
                  <a:gd name="f36" fmla="+- f26 0 f1"/>
                  <a:gd name="f37" fmla="*/ f29 1 57"/>
                  <a:gd name="f38" fmla="*/ f30 1 31"/>
                  <a:gd name="f39" fmla="*/ f31 1 57"/>
                  <a:gd name="f40" fmla="*/ f32 1 31"/>
                  <a:gd name="f41" fmla="*/ f33 1 57"/>
                  <a:gd name="f42" fmla="*/ f34 1 57"/>
                  <a:gd name="f43" fmla="*/ f35 1 31"/>
                  <a:gd name="f44" fmla="*/ 0 1 f27"/>
                  <a:gd name="f45" fmla="*/ f21 1 f27"/>
                  <a:gd name="f46" fmla="*/ 0 1 f28"/>
                  <a:gd name="f47" fmla="*/ f22 1 f28"/>
                  <a:gd name="f48" fmla="*/ f37 1 f27"/>
                  <a:gd name="f49" fmla="*/ f38 1 f28"/>
                  <a:gd name="f50" fmla="*/ f39 1 f27"/>
                  <a:gd name="f51" fmla="*/ f40 1 f28"/>
                  <a:gd name="f52" fmla="*/ f41 1 f27"/>
                  <a:gd name="f53" fmla="*/ f42 1 f27"/>
                  <a:gd name="f54" fmla="*/ f43 1 f28"/>
                  <a:gd name="f55" fmla="*/ f44 f18 1"/>
                  <a:gd name="f56" fmla="*/ f45 f18 1"/>
                  <a:gd name="f57" fmla="*/ f47 f19 1"/>
                  <a:gd name="f58" fmla="*/ f46 f19 1"/>
                  <a:gd name="f59" fmla="*/ f48 f18 1"/>
                  <a:gd name="f60" fmla="*/ f49 f19 1"/>
                  <a:gd name="f61" fmla="*/ f50 f18 1"/>
                  <a:gd name="f62" fmla="*/ f51 f19 1"/>
                  <a:gd name="f63" fmla="*/ f52 f18 1"/>
                  <a:gd name="f64" fmla="*/ f53 f18 1"/>
                  <a:gd name="f65" fmla="*/ f54 f19 1"/>
                </a:gdLst>
                <a:ahLst/>
                <a:cxnLst>
                  <a:cxn ang="3cd4">
                    <a:pos x="hc" y="t"/>
                  </a:cxn>
                  <a:cxn ang="0">
                    <a:pos x="r" y="vc"/>
                  </a:cxn>
                  <a:cxn ang="cd4">
                    <a:pos x="hc" y="b"/>
                  </a:cxn>
                  <a:cxn ang="cd2">
                    <a:pos x="l" y="vc"/>
                  </a:cxn>
                  <a:cxn ang="f36">
                    <a:pos x="f59" y="f60"/>
                  </a:cxn>
                  <a:cxn ang="f36">
                    <a:pos x="f61" y="f62"/>
                  </a:cxn>
                  <a:cxn ang="f36">
                    <a:pos x="f63" y="f62"/>
                  </a:cxn>
                  <a:cxn ang="f36">
                    <a:pos x="f64" y="f65"/>
                  </a:cxn>
                </a:cxnLst>
                <a:rect l="f55" t="f58" r="f56" b="f57"/>
                <a:pathLst>
                  <a:path w="57" h="31">
                    <a:moveTo>
                      <a:pt x="f5" y="f8"/>
                    </a:moveTo>
                    <a:cubicBezTo>
                      <a:pt x="f9" y="f10"/>
                      <a:pt x="f11" y="f5"/>
                      <a:pt x="f12" y="f5"/>
                    </a:cubicBezTo>
                    <a:cubicBezTo>
                      <a:pt x="f13" y="f5"/>
                      <a:pt x="f13" y="f5"/>
                      <a:pt x="f13" y="f5"/>
                    </a:cubicBezTo>
                    <a:cubicBezTo>
                      <a:pt x="f14" y="f5"/>
                      <a:pt x="f6" y="f15"/>
                      <a:pt x="f16"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0" name="Oval 38">
                <a:extLst>
                  <a:ext uri="{FF2B5EF4-FFF2-40B4-BE49-F238E27FC236}">
                    <a16:creationId xmlns:a16="http://schemas.microsoft.com/office/drawing/2014/main" id="{61B72BCC-B801-4EA9-A889-79AD3FDF3921}"/>
                  </a:ext>
                </a:extLst>
              </p:cNvPr>
              <p:cNvSpPr/>
              <p:nvPr/>
            </p:nvSpPr>
            <p:spPr>
              <a:xfrm>
                <a:off x="3933244" y="3357886"/>
                <a:ext cx="25382" cy="2855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1" name="Freeform 39">
                <a:extLst>
                  <a:ext uri="{FF2B5EF4-FFF2-40B4-BE49-F238E27FC236}">
                    <a16:creationId xmlns:a16="http://schemas.microsoft.com/office/drawing/2014/main" id="{30A8CFA7-76F5-4728-8FFB-FAEF210546DD}"/>
                  </a:ext>
                </a:extLst>
              </p:cNvPr>
              <p:cNvSpPr/>
              <p:nvPr/>
            </p:nvSpPr>
            <p:spPr>
              <a:xfrm>
                <a:off x="3904689" y="3342022"/>
                <a:ext cx="80905" cy="6345"/>
              </a:xfrm>
              <a:custGeom>
                <a:avLst/>
                <a:gdLst>
                  <a:gd name="f0" fmla="val 10800000"/>
                  <a:gd name="f1" fmla="val 5400000"/>
                  <a:gd name="f2" fmla="val 180"/>
                  <a:gd name="f3" fmla="val w"/>
                  <a:gd name="f4" fmla="val h"/>
                  <a:gd name="f5" fmla="val 0"/>
                  <a:gd name="f6" fmla="val 55"/>
                  <a:gd name="f7" fmla="val 5"/>
                  <a:gd name="f8" fmla="val 47"/>
                  <a:gd name="f9" fmla="val 1"/>
                  <a:gd name="f10" fmla="val 37"/>
                  <a:gd name="f11" fmla="val 28"/>
                  <a:gd name="f12" fmla="val 18"/>
                  <a:gd name="f13" fmla="val 9"/>
                  <a:gd name="f14" fmla="+- 0 0 -90"/>
                  <a:gd name="f15" fmla="*/ f3 1 55"/>
                  <a:gd name="f16" fmla="*/ f4 1 5"/>
                  <a:gd name="f17" fmla="val f5"/>
                  <a:gd name="f18" fmla="val f6"/>
                  <a:gd name="f19" fmla="val f7"/>
                  <a:gd name="f20" fmla="*/ f14 f0 1"/>
                  <a:gd name="f21" fmla="+- f19 0 f17"/>
                  <a:gd name="f22" fmla="+- f18 0 f17"/>
                  <a:gd name="f23" fmla="*/ f20 1 f2"/>
                  <a:gd name="f24" fmla="*/ f21 1 5"/>
                  <a:gd name="f25" fmla="*/ f22 1 55"/>
                  <a:gd name="f26" fmla="*/ 55 f22 1"/>
                  <a:gd name="f27" fmla="*/ 5 f21 1"/>
                  <a:gd name="f28" fmla="*/ 28 f22 1"/>
                  <a:gd name="f29" fmla="*/ 0 f21 1"/>
                  <a:gd name="f30" fmla="*/ 0 f22 1"/>
                  <a:gd name="f31" fmla="+- f23 0 f1"/>
                  <a:gd name="f32" fmla="*/ f26 1 55"/>
                  <a:gd name="f33" fmla="*/ f27 1 5"/>
                  <a:gd name="f34" fmla="*/ f28 1 55"/>
                  <a:gd name="f35" fmla="*/ f29 1 5"/>
                  <a:gd name="f36" fmla="*/ f30 1 55"/>
                  <a:gd name="f37" fmla="*/ 0 1 f25"/>
                  <a:gd name="f38" fmla="*/ f18 1 f25"/>
                  <a:gd name="f39" fmla="*/ 0 1 f24"/>
                  <a:gd name="f40" fmla="*/ f19 1 f24"/>
                  <a:gd name="f41" fmla="*/ f32 1 f25"/>
                  <a:gd name="f42" fmla="*/ f33 1 f24"/>
                  <a:gd name="f43" fmla="*/ f34 1 f25"/>
                  <a:gd name="f44" fmla="*/ f35 1 f24"/>
                  <a:gd name="f45" fmla="*/ f36 1 f25"/>
                  <a:gd name="f46" fmla="*/ f37 f15 1"/>
                  <a:gd name="f47" fmla="*/ f38 f15 1"/>
                  <a:gd name="f48" fmla="*/ f40 f16 1"/>
                  <a:gd name="f49" fmla="*/ f39 f16 1"/>
                  <a:gd name="f50" fmla="*/ f41 f15 1"/>
                  <a:gd name="f51" fmla="*/ f42 f16 1"/>
                  <a:gd name="f52" fmla="*/ f43 f15 1"/>
                  <a:gd name="f53" fmla="*/ f44 f16 1"/>
                  <a:gd name="f54" fmla="*/ f45 f15 1"/>
                </a:gdLst>
                <a:ahLst/>
                <a:cxnLst>
                  <a:cxn ang="3cd4">
                    <a:pos x="hc" y="t"/>
                  </a:cxn>
                  <a:cxn ang="0">
                    <a:pos x="r" y="vc"/>
                  </a:cxn>
                  <a:cxn ang="cd4">
                    <a:pos x="hc" y="b"/>
                  </a:cxn>
                  <a:cxn ang="cd2">
                    <a:pos x="l" y="vc"/>
                  </a:cxn>
                  <a:cxn ang="f31">
                    <a:pos x="f50" y="f51"/>
                  </a:cxn>
                  <a:cxn ang="f31">
                    <a:pos x="f52" y="f53"/>
                  </a:cxn>
                  <a:cxn ang="f31">
                    <a:pos x="f52" y="f53"/>
                  </a:cxn>
                  <a:cxn ang="f31">
                    <a:pos x="f54" y="f51"/>
                  </a:cxn>
                </a:cxnLst>
                <a:rect l="f46" t="f49" r="f47" b="f48"/>
                <a:pathLst>
                  <a:path w="55" h="5">
                    <a:moveTo>
                      <a:pt x="f6" y="f7"/>
                    </a:moveTo>
                    <a:cubicBezTo>
                      <a:pt x="f8" y="f9"/>
                      <a:pt x="f10" y="f5"/>
                      <a:pt x="f11" y="f5"/>
                    </a:cubicBezTo>
                    <a:cubicBezTo>
                      <a:pt x="f11" y="f5"/>
                      <a:pt x="f11" y="f5"/>
                      <a:pt x="f11" y="f5"/>
                    </a:cubicBezTo>
                    <a:cubicBezTo>
                      <a:pt x="f12" y="f5"/>
                      <a:pt x="f13" y="f9"/>
                      <a:pt x="f5"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2" name="Freeform 40">
                <a:extLst>
                  <a:ext uri="{FF2B5EF4-FFF2-40B4-BE49-F238E27FC236}">
                    <a16:creationId xmlns:a16="http://schemas.microsoft.com/office/drawing/2014/main" id="{D07B994A-7917-4678-84DD-A387A6734CDD}"/>
                  </a:ext>
                </a:extLst>
              </p:cNvPr>
              <p:cNvSpPr/>
              <p:nvPr/>
            </p:nvSpPr>
            <p:spPr>
              <a:xfrm>
                <a:off x="3834889" y="3345195"/>
                <a:ext cx="30142" cy="31727"/>
              </a:xfrm>
              <a:custGeom>
                <a:avLst/>
                <a:gdLst>
                  <a:gd name="f0" fmla="val 10800000"/>
                  <a:gd name="f1" fmla="val 5400000"/>
                  <a:gd name="f2" fmla="val 180"/>
                  <a:gd name="f3" fmla="val w"/>
                  <a:gd name="f4" fmla="val h"/>
                  <a:gd name="f5" fmla="val 0"/>
                  <a:gd name="f6" fmla="val 21"/>
                  <a:gd name="f7" fmla="val 10"/>
                  <a:gd name="f8" fmla="val 9"/>
                  <a:gd name="f9" fmla="+- 0 0 -90"/>
                  <a:gd name="f10" fmla="*/ f3 1 21"/>
                  <a:gd name="f11" fmla="*/ f4 1 21"/>
                  <a:gd name="f12" fmla="val f5"/>
                  <a:gd name="f13" fmla="val f6"/>
                  <a:gd name="f14" fmla="*/ f9 f0 1"/>
                  <a:gd name="f15" fmla="+- f13 0 f12"/>
                  <a:gd name="f16" fmla="*/ f14 1 f2"/>
                  <a:gd name="f17" fmla="*/ f15 1 21"/>
                  <a:gd name="f18" fmla="*/ 0 f15 1"/>
                  <a:gd name="f19" fmla="*/ 21 f15 1"/>
                  <a:gd name="f20" fmla="+- f16 0 f1"/>
                  <a:gd name="f21" fmla="*/ f18 1 21"/>
                  <a:gd name="f22" fmla="*/ f19 1 21"/>
                  <a:gd name="f23" fmla="*/ 0 1 f17"/>
                  <a:gd name="f24" fmla="*/ f13 1 f17"/>
                  <a:gd name="f25" fmla="*/ f21 1 f17"/>
                  <a:gd name="f26" fmla="*/ f22 1 f17"/>
                  <a:gd name="f27" fmla="*/ f23 f10 1"/>
                  <a:gd name="f28" fmla="*/ f24 f10 1"/>
                  <a:gd name="f29" fmla="*/ f24 f11 1"/>
                  <a:gd name="f30" fmla="*/ f23 f11 1"/>
                  <a:gd name="f31" fmla="*/ f25 f10 1"/>
                  <a:gd name="f32" fmla="*/ f26 f11 1"/>
                  <a:gd name="f33" fmla="*/ f26 f10 1"/>
                  <a:gd name="f34" fmla="*/ f25 f11 1"/>
                </a:gdLst>
                <a:ahLst/>
                <a:cxnLst>
                  <a:cxn ang="3cd4">
                    <a:pos x="hc" y="t"/>
                  </a:cxn>
                  <a:cxn ang="0">
                    <a:pos x="r" y="vc"/>
                  </a:cxn>
                  <a:cxn ang="cd4">
                    <a:pos x="hc" y="b"/>
                  </a:cxn>
                  <a:cxn ang="cd2">
                    <a:pos x="l" y="vc"/>
                  </a:cxn>
                  <a:cxn ang="f20">
                    <a:pos x="f31" y="f32"/>
                  </a:cxn>
                  <a:cxn ang="f20">
                    <a:pos x="f33" y="f34"/>
                  </a:cxn>
                </a:cxnLst>
                <a:rect l="f27" t="f30" r="f28" b="f29"/>
                <a:pathLst>
                  <a:path w="21" h="21">
                    <a:moveTo>
                      <a:pt x="f5" y="f6"/>
                    </a:moveTo>
                    <a:cubicBezTo>
                      <a:pt x="f5" y="f7"/>
                      <a:pt x="f8" y="f5"/>
                      <a:pt x="f6" y="f5"/>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3" name="Freeform 41">
                <a:extLst>
                  <a:ext uri="{FF2B5EF4-FFF2-40B4-BE49-F238E27FC236}">
                    <a16:creationId xmlns:a16="http://schemas.microsoft.com/office/drawing/2014/main" id="{A0CFB96F-A79F-4FAF-9786-34E164527D45}"/>
                  </a:ext>
                </a:extLst>
              </p:cNvPr>
              <p:cNvSpPr/>
              <p:nvPr/>
            </p:nvSpPr>
            <p:spPr>
              <a:xfrm>
                <a:off x="3996699" y="3345195"/>
                <a:ext cx="28555" cy="31727"/>
              </a:xfrm>
              <a:custGeom>
                <a:avLst/>
                <a:gdLst>
                  <a:gd name="f0" fmla="val 10800000"/>
                  <a:gd name="f1" fmla="val 5400000"/>
                  <a:gd name="f2" fmla="val 180"/>
                  <a:gd name="f3" fmla="val w"/>
                  <a:gd name="f4" fmla="val h"/>
                  <a:gd name="f5" fmla="val 0"/>
                  <a:gd name="f6" fmla="val 20"/>
                  <a:gd name="f7" fmla="val 21"/>
                  <a:gd name="f8" fmla="val 10"/>
                  <a:gd name="f9" fmla="val 9"/>
                  <a:gd name="f10" fmla="+- 0 0 -90"/>
                  <a:gd name="f11" fmla="*/ f3 1 20"/>
                  <a:gd name="f12" fmla="*/ f4 1 21"/>
                  <a:gd name="f13" fmla="val f5"/>
                  <a:gd name="f14" fmla="val f6"/>
                  <a:gd name="f15" fmla="val f7"/>
                  <a:gd name="f16" fmla="*/ f10 f0 1"/>
                  <a:gd name="f17" fmla="+- f15 0 f13"/>
                  <a:gd name="f18" fmla="+- f14 0 f13"/>
                  <a:gd name="f19" fmla="*/ f16 1 f2"/>
                  <a:gd name="f20" fmla="*/ f18 1 20"/>
                  <a:gd name="f21" fmla="*/ f17 1 21"/>
                  <a:gd name="f22" fmla="*/ 0 f18 1"/>
                  <a:gd name="f23" fmla="*/ 21 f17 1"/>
                  <a:gd name="f24" fmla="*/ 20 f18 1"/>
                  <a:gd name="f25" fmla="*/ 0 f17 1"/>
                  <a:gd name="f26" fmla="+- f19 0 f1"/>
                  <a:gd name="f27" fmla="*/ f22 1 20"/>
                  <a:gd name="f28" fmla="*/ f23 1 21"/>
                  <a:gd name="f29" fmla="*/ f24 1 20"/>
                  <a:gd name="f30" fmla="*/ f25 1 21"/>
                  <a:gd name="f31" fmla="*/ 0 1 f20"/>
                  <a:gd name="f32" fmla="*/ f14 1 f20"/>
                  <a:gd name="f33" fmla="*/ 0 1 f21"/>
                  <a:gd name="f34" fmla="*/ f15 1 f21"/>
                  <a:gd name="f35" fmla="*/ f27 1 f20"/>
                  <a:gd name="f36" fmla="*/ f28 1 f21"/>
                  <a:gd name="f37" fmla="*/ f29 1 f20"/>
                  <a:gd name="f38" fmla="*/ f30 1 f21"/>
                  <a:gd name="f39" fmla="*/ f31 f11 1"/>
                  <a:gd name="f40" fmla="*/ f32 f11 1"/>
                  <a:gd name="f41" fmla="*/ f34 f12 1"/>
                  <a:gd name="f42" fmla="*/ f33 f12 1"/>
                  <a:gd name="f43" fmla="*/ f35 f11 1"/>
                  <a:gd name="f44" fmla="*/ f36 f12 1"/>
                  <a:gd name="f45" fmla="*/ f37 f11 1"/>
                  <a:gd name="f46" fmla="*/ f38 f12 1"/>
                </a:gdLst>
                <a:ahLst/>
                <a:cxnLst>
                  <a:cxn ang="3cd4">
                    <a:pos x="hc" y="t"/>
                  </a:cxn>
                  <a:cxn ang="0">
                    <a:pos x="r" y="vc"/>
                  </a:cxn>
                  <a:cxn ang="cd4">
                    <a:pos x="hc" y="b"/>
                  </a:cxn>
                  <a:cxn ang="cd2">
                    <a:pos x="l" y="vc"/>
                  </a:cxn>
                  <a:cxn ang="f26">
                    <a:pos x="f43" y="f44"/>
                  </a:cxn>
                  <a:cxn ang="f26">
                    <a:pos x="f45" y="f46"/>
                  </a:cxn>
                </a:cxnLst>
                <a:rect l="f39" t="f42" r="f40" b="f41"/>
                <a:pathLst>
                  <a:path w="20" h="21">
                    <a:moveTo>
                      <a:pt x="f5" y="f7"/>
                    </a:moveTo>
                    <a:cubicBezTo>
                      <a:pt x="f5" y="f8"/>
                      <a:pt x="f9" y="f5"/>
                      <a:pt x="f6" y="f5"/>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grpSp>
      <p:grpSp>
        <p:nvGrpSpPr>
          <p:cNvPr id="18492" name="Groupe 127">
            <a:extLst>
              <a:ext uri="{FF2B5EF4-FFF2-40B4-BE49-F238E27FC236}">
                <a16:creationId xmlns:a16="http://schemas.microsoft.com/office/drawing/2014/main" id="{B5795950-C3F5-48AC-BFC9-3F02E70298FC}"/>
              </a:ext>
            </a:extLst>
          </p:cNvPr>
          <p:cNvGrpSpPr>
            <a:grpSpLocks/>
          </p:cNvGrpSpPr>
          <p:nvPr/>
        </p:nvGrpSpPr>
        <p:grpSpPr bwMode="auto">
          <a:xfrm>
            <a:off x="5610225" y="3133725"/>
            <a:ext cx="330200" cy="292100"/>
            <a:chOff x="5610922" y="3133465"/>
            <a:chExt cx="330253" cy="291967"/>
          </a:xfrm>
        </p:grpSpPr>
        <p:sp>
          <p:nvSpPr>
            <p:cNvPr id="125" name="Ellipse 131">
              <a:extLst>
                <a:ext uri="{FF2B5EF4-FFF2-40B4-BE49-F238E27FC236}">
                  <a16:creationId xmlns:a16="http://schemas.microsoft.com/office/drawing/2014/main" id="{81497402-8BF7-4AE8-BEC0-DC80BD073419}"/>
                </a:ext>
              </a:extLst>
            </p:cNvPr>
            <p:cNvSpPr/>
            <p:nvPr/>
          </p:nvSpPr>
          <p:spPr>
            <a:xfrm>
              <a:off x="5610922" y="3133465"/>
              <a:ext cx="330253" cy="29196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w="12701" cap="flat">
              <a:solidFill>
                <a:srgbClr val="F99E9C"/>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FFFFFF"/>
                </a:solidFill>
                <a:latin typeface="Arial"/>
              </a:endParaRPr>
            </a:p>
          </p:txBody>
        </p:sp>
        <p:grpSp>
          <p:nvGrpSpPr>
            <p:cNvPr id="18523" name="Groupe 132">
              <a:extLst>
                <a:ext uri="{FF2B5EF4-FFF2-40B4-BE49-F238E27FC236}">
                  <a16:creationId xmlns:a16="http://schemas.microsoft.com/office/drawing/2014/main" id="{624FF563-2583-4DEC-A569-5D79ADFCC7BA}"/>
                </a:ext>
              </a:extLst>
            </p:cNvPr>
            <p:cNvGrpSpPr>
              <a:grpSpLocks/>
            </p:cNvGrpSpPr>
            <p:nvPr/>
          </p:nvGrpSpPr>
          <p:grpSpPr bwMode="auto">
            <a:xfrm>
              <a:off x="5663144" y="3177366"/>
              <a:ext cx="225811" cy="204139"/>
              <a:chOff x="5663144" y="3177366"/>
              <a:chExt cx="225811" cy="204139"/>
            </a:xfrm>
          </p:grpSpPr>
          <p:sp>
            <p:nvSpPr>
              <p:cNvPr id="127" name="Freeform 125">
                <a:extLst>
                  <a:ext uri="{FF2B5EF4-FFF2-40B4-BE49-F238E27FC236}">
                    <a16:creationId xmlns:a16="http://schemas.microsoft.com/office/drawing/2014/main" id="{58998FA9-26E5-4EA0-86BA-1215F2512620}"/>
                  </a:ext>
                </a:extLst>
              </p:cNvPr>
              <p:cNvSpPr/>
              <p:nvPr/>
            </p:nvSpPr>
            <p:spPr>
              <a:xfrm>
                <a:off x="5680783" y="3339746"/>
                <a:ext cx="33343" cy="25388"/>
              </a:xfrm>
              <a:custGeom>
                <a:avLst/>
                <a:gdLst>
                  <a:gd name="f0" fmla="val 10800000"/>
                  <a:gd name="f1" fmla="val 5400000"/>
                  <a:gd name="f2" fmla="val 180"/>
                  <a:gd name="f3" fmla="val w"/>
                  <a:gd name="f4" fmla="val h"/>
                  <a:gd name="f5" fmla="val 0"/>
                  <a:gd name="f6" fmla="val 41"/>
                  <a:gd name="f7" fmla="val 36"/>
                  <a:gd name="f8" fmla="val 10"/>
                  <a:gd name="f9" fmla="val 17"/>
                  <a:gd name="f10" fmla="val 29"/>
                  <a:gd name="f11" fmla="+- 0 0 -90"/>
                  <a:gd name="f12" fmla="*/ f3 1 41"/>
                  <a:gd name="f13" fmla="*/ f4 1 36"/>
                  <a:gd name="f14" fmla="val f5"/>
                  <a:gd name="f15" fmla="val f6"/>
                  <a:gd name="f16" fmla="val f7"/>
                  <a:gd name="f17" fmla="*/ f11 f0 1"/>
                  <a:gd name="f18" fmla="+- f16 0 f14"/>
                  <a:gd name="f19" fmla="+- f15 0 f14"/>
                  <a:gd name="f20" fmla="*/ f17 1 f2"/>
                  <a:gd name="f21" fmla="*/ f19 1 41"/>
                  <a:gd name="f22" fmla="*/ f18 1 36"/>
                  <a:gd name="f23" fmla="*/ 10 f19 1"/>
                  <a:gd name="f24" fmla="*/ 36 f18 1"/>
                  <a:gd name="f25" fmla="*/ 0 f19 1"/>
                  <a:gd name="f26" fmla="*/ 17 f18 1"/>
                  <a:gd name="f27" fmla="*/ 0 f18 1"/>
                  <a:gd name="f28" fmla="*/ 29 f19 1"/>
                  <a:gd name="f29" fmla="*/ 41 f19 1"/>
                  <a:gd name="f30" fmla="+- f20 0 f1"/>
                  <a:gd name="f31" fmla="*/ f23 1 41"/>
                  <a:gd name="f32" fmla="*/ f24 1 36"/>
                  <a:gd name="f33" fmla="*/ f25 1 41"/>
                  <a:gd name="f34" fmla="*/ f26 1 36"/>
                  <a:gd name="f35" fmla="*/ f27 1 36"/>
                  <a:gd name="f36" fmla="*/ f28 1 41"/>
                  <a:gd name="f37" fmla="*/ f29 1 41"/>
                  <a:gd name="f38" fmla="*/ 0 1 f21"/>
                  <a:gd name="f39" fmla="*/ f15 1 f21"/>
                  <a:gd name="f40" fmla="*/ 0 1 f22"/>
                  <a:gd name="f41" fmla="*/ f16 1 f22"/>
                  <a:gd name="f42" fmla="*/ f31 1 f21"/>
                  <a:gd name="f43" fmla="*/ f32 1 f22"/>
                  <a:gd name="f44" fmla="*/ f33 1 f21"/>
                  <a:gd name="f45" fmla="*/ f34 1 f22"/>
                  <a:gd name="f46" fmla="*/ f35 1 f22"/>
                  <a:gd name="f47" fmla="*/ f36 1 f21"/>
                  <a:gd name="f48" fmla="*/ f37 1 f21"/>
                  <a:gd name="f49" fmla="*/ f38 f12 1"/>
                  <a:gd name="f50" fmla="*/ f39 f12 1"/>
                  <a:gd name="f51" fmla="*/ f41 f13 1"/>
                  <a:gd name="f52" fmla="*/ f40 f13 1"/>
                  <a:gd name="f53" fmla="*/ f42 f12 1"/>
                  <a:gd name="f54" fmla="*/ f43 f13 1"/>
                  <a:gd name="f55" fmla="*/ f44 f12 1"/>
                  <a:gd name="f56" fmla="*/ f45 f13 1"/>
                  <a:gd name="f57" fmla="*/ f46 f13 1"/>
                  <a:gd name="f58" fmla="*/ f47 f12 1"/>
                  <a:gd name="f59" fmla="*/ f48 f12 1"/>
                </a:gdLst>
                <a:ahLst/>
                <a:cxnLst>
                  <a:cxn ang="3cd4">
                    <a:pos x="hc" y="t"/>
                  </a:cxn>
                  <a:cxn ang="0">
                    <a:pos x="r" y="vc"/>
                  </a:cxn>
                  <a:cxn ang="cd4">
                    <a:pos x="hc" y="b"/>
                  </a:cxn>
                  <a:cxn ang="cd2">
                    <a:pos x="l" y="vc"/>
                  </a:cxn>
                  <a:cxn ang="f30">
                    <a:pos x="f53" y="f54"/>
                  </a:cxn>
                  <a:cxn ang="f30">
                    <a:pos x="f55" y="f56"/>
                  </a:cxn>
                  <a:cxn ang="f30">
                    <a:pos x="f53" y="f57"/>
                  </a:cxn>
                  <a:cxn ang="f30">
                    <a:pos x="f58" y="f57"/>
                  </a:cxn>
                  <a:cxn ang="f30">
                    <a:pos x="f59" y="f56"/>
                  </a:cxn>
                  <a:cxn ang="f30">
                    <a:pos x="f58" y="f54"/>
                  </a:cxn>
                  <a:cxn ang="f30">
                    <a:pos x="f53" y="f54"/>
                  </a:cxn>
                </a:cxnLst>
                <a:rect l="f49" t="f52" r="f50" b="f51"/>
                <a:pathLst>
                  <a:path w="41" h="36">
                    <a:moveTo>
                      <a:pt x="f8" y="f7"/>
                    </a:moveTo>
                    <a:lnTo>
                      <a:pt x="f5" y="f9"/>
                    </a:lnTo>
                    <a:lnTo>
                      <a:pt x="f8" y="f5"/>
                    </a:lnTo>
                    <a:lnTo>
                      <a:pt x="f10" y="f5"/>
                    </a:lnTo>
                    <a:lnTo>
                      <a:pt x="f6" y="f9"/>
                    </a:lnTo>
                    <a:lnTo>
                      <a:pt x="f10" y="f7"/>
                    </a:lnTo>
                    <a:lnTo>
                      <a:pt x="f8" y="f7"/>
                    </a:lnTo>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8" name="Freeform 126">
                <a:extLst>
                  <a:ext uri="{FF2B5EF4-FFF2-40B4-BE49-F238E27FC236}">
                    <a16:creationId xmlns:a16="http://schemas.microsoft.com/office/drawing/2014/main" id="{E48566B1-F33B-45FE-A4D7-338082110FF7}"/>
                  </a:ext>
                </a:extLst>
              </p:cNvPr>
              <p:cNvSpPr/>
              <p:nvPr/>
            </p:nvSpPr>
            <p:spPr>
              <a:xfrm>
                <a:off x="5663318" y="3177895"/>
                <a:ext cx="225461" cy="203107"/>
              </a:xfrm>
              <a:custGeom>
                <a:avLst/>
                <a:gdLst>
                  <a:gd name="f0" fmla="val 10800000"/>
                  <a:gd name="f1" fmla="val 5400000"/>
                  <a:gd name="f2" fmla="val 180"/>
                  <a:gd name="f3" fmla="val w"/>
                  <a:gd name="f4" fmla="val h"/>
                  <a:gd name="f5" fmla="val 0"/>
                  <a:gd name="f6" fmla="val 116"/>
                  <a:gd name="f7" fmla="val 115"/>
                  <a:gd name="f8" fmla="val 16"/>
                  <a:gd name="f9" fmla="val 105"/>
                  <a:gd name="f10" fmla="val 26"/>
                  <a:gd name="f11" fmla="val 94"/>
                  <a:gd name="f12" fmla="val 23"/>
                  <a:gd name="f13" fmla="val 90"/>
                  <a:gd name="f14" fmla="val 11"/>
                  <a:gd name="f15" fmla="val 100"/>
                  <a:gd name="f16" fmla="val 1"/>
                  <a:gd name="f17" fmla="val 98"/>
                  <a:gd name="f18" fmla="val 96"/>
                  <a:gd name="f19" fmla="val 81"/>
                  <a:gd name="f20" fmla="val 71"/>
                  <a:gd name="f21" fmla="val 10"/>
                  <a:gd name="f22" fmla="val 25"/>
                  <a:gd name="f23" fmla="val 72"/>
                  <a:gd name="f24" fmla="val 27"/>
                  <a:gd name="f25" fmla="val 29"/>
                  <a:gd name="f26" fmla="val 19"/>
                  <a:gd name="f27" fmla="val 83"/>
                  <a:gd name="f28" fmla="val 18"/>
                  <a:gd name="f29" fmla="val 82"/>
                  <a:gd name="f30" fmla="val 17"/>
                  <a:gd name="f31" fmla="val 8"/>
                  <a:gd name="f32" fmla="val 99"/>
                  <a:gd name="f33" fmla="val 108"/>
                  <a:gd name="f34" fmla="val 34"/>
                  <a:gd name="f35" fmla="val 97"/>
                  <a:gd name="f36" fmla="val 87"/>
                  <a:gd name="f37" fmla="val 44"/>
                  <a:gd name="f38" fmla="val 89"/>
                  <a:gd name="f39" fmla="val 45"/>
                  <a:gd name="f40" fmla="val 91"/>
                  <a:gd name="f41" fmla="val 106"/>
                  <a:gd name="f42" fmla="val 35"/>
                  <a:gd name="f43" fmla="val 20"/>
                  <a:gd name="f44" fmla="+- 0 0 -90"/>
                  <a:gd name="f45" fmla="*/ f3 1 116"/>
                  <a:gd name="f46" fmla="*/ f4 1 116"/>
                  <a:gd name="f47" fmla="val f5"/>
                  <a:gd name="f48" fmla="val f6"/>
                  <a:gd name="f49" fmla="*/ f44 f0 1"/>
                  <a:gd name="f50" fmla="+- f48 0 f47"/>
                  <a:gd name="f51" fmla="*/ f49 1 f2"/>
                  <a:gd name="f52" fmla="*/ f50 1 116"/>
                  <a:gd name="f53" fmla="*/ 115 f50 1"/>
                  <a:gd name="f54" fmla="*/ 16 f50 1"/>
                  <a:gd name="f55" fmla="*/ 105 f50 1"/>
                  <a:gd name="f56" fmla="*/ 26 f50 1"/>
                  <a:gd name="f57" fmla="*/ 94 f50 1"/>
                  <a:gd name="f58" fmla="*/ 23 f50 1"/>
                  <a:gd name="f59" fmla="*/ 90 f50 1"/>
                  <a:gd name="f60" fmla="*/ 11 f50 1"/>
                  <a:gd name="f61" fmla="*/ 100 f50 1"/>
                  <a:gd name="f62" fmla="*/ 1 f50 1"/>
                  <a:gd name="f63" fmla="*/ 0 f50 1"/>
                  <a:gd name="f64" fmla="*/ 71 f50 1"/>
                  <a:gd name="f65" fmla="*/ 72 f50 1"/>
                  <a:gd name="f66" fmla="*/ 29 f50 1"/>
                  <a:gd name="f67" fmla="*/ 19 f50 1"/>
                  <a:gd name="f68" fmla="*/ 83 f50 1"/>
                  <a:gd name="f69" fmla="*/ 17 f50 1"/>
                  <a:gd name="f70" fmla="*/ 82 f50 1"/>
                  <a:gd name="f71" fmla="*/ 99 f50 1"/>
                  <a:gd name="f72" fmla="*/ 116 f50 1"/>
                  <a:gd name="f73" fmla="*/ 34 f50 1"/>
                  <a:gd name="f74" fmla="*/ 97 f50 1"/>
                  <a:gd name="f75" fmla="*/ 87 f50 1"/>
                  <a:gd name="f76" fmla="*/ 44 f50 1"/>
                  <a:gd name="f77" fmla="*/ 45 f50 1"/>
                  <a:gd name="f78" fmla="+- f51 0 f1"/>
                  <a:gd name="f79" fmla="*/ f53 1 116"/>
                  <a:gd name="f80" fmla="*/ f54 1 116"/>
                  <a:gd name="f81" fmla="*/ f55 1 116"/>
                  <a:gd name="f82" fmla="*/ f56 1 116"/>
                  <a:gd name="f83" fmla="*/ f57 1 116"/>
                  <a:gd name="f84" fmla="*/ f58 1 116"/>
                  <a:gd name="f85" fmla="*/ f59 1 116"/>
                  <a:gd name="f86" fmla="*/ f60 1 116"/>
                  <a:gd name="f87" fmla="*/ f61 1 116"/>
                  <a:gd name="f88" fmla="*/ f62 1 116"/>
                  <a:gd name="f89" fmla="*/ f63 1 116"/>
                  <a:gd name="f90" fmla="*/ f64 1 116"/>
                  <a:gd name="f91" fmla="*/ f65 1 116"/>
                  <a:gd name="f92" fmla="*/ f66 1 116"/>
                  <a:gd name="f93" fmla="*/ f67 1 116"/>
                  <a:gd name="f94" fmla="*/ f68 1 116"/>
                  <a:gd name="f95" fmla="*/ f69 1 116"/>
                  <a:gd name="f96" fmla="*/ f70 1 116"/>
                  <a:gd name="f97" fmla="*/ f71 1 116"/>
                  <a:gd name="f98" fmla="*/ f72 1 116"/>
                  <a:gd name="f99" fmla="*/ f73 1 116"/>
                  <a:gd name="f100" fmla="*/ f74 1 116"/>
                  <a:gd name="f101" fmla="*/ f75 1 116"/>
                  <a:gd name="f102" fmla="*/ f76 1 116"/>
                  <a:gd name="f103" fmla="*/ f77 1 116"/>
                  <a:gd name="f104" fmla="*/ 0 1 f52"/>
                  <a:gd name="f105" fmla="*/ f48 1 f52"/>
                  <a:gd name="f106" fmla="*/ f79 1 f52"/>
                  <a:gd name="f107" fmla="*/ f80 1 f52"/>
                  <a:gd name="f108" fmla="*/ f81 1 f52"/>
                  <a:gd name="f109" fmla="*/ f82 1 f52"/>
                  <a:gd name="f110" fmla="*/ f83 1 f52"/>
                  <a:gd name="f111" fmla="*/ f84 1 f52"/>
                  <a:gd name="f112" fmla="*/ f85 1 f52"/>
                  <a:gd name="f113" fmla="*/ f86 1 f52"/>
                  <a:gd name="f114" fmla="*/ f87 1 f52"/>
                  <a:gd name="f115" fmla="*/ f88 1 f52"/>
                  <a:gd name="f116" fmla="*/ f89 1 f52"/>
                  <a:gd name="f117" fmla="*/ f90 1 f52"/>
                  <a:gd name="f118" fmla="*/ f91 1 f52"/>
                  <a:gd name="f119" fmla="*/ f92 1 f52"/>
                  <a:gd name="f120" fmla="*/ f93 1 f52"/>
                  <a:gd name="f121" fmla="*/ f94 1 f52"/>
                  <a:gd name="f122" fmla="*/ f95 1 f52"/>
                  <a:gd name="f123" fmla="*/ f96 1 f52"/>
                  <a:gd name="f124" fmla="*/ f97 1 f52"/>
                  <a:gd name="f125" fmla="*/ f98 1 f52"/>
                  <a:gd name="f126" fmla="*/ f99 1 f52"/>
                  <a:gd name="f127" fmla="*/ f100 1 f52"/>
                  <a:gd name="f128" fmla="*/ f101 1 f52"/>
                  <a:gd name="f129" fmla="*/ f102 1 f52"/>
                  <a:gd name="f130" fmla="*/ f103 1 f52"/>
                  <a:gd name="f131" fmla="*/ f104 f45 1"/>
                  <a:gd name="f132" fmla="*/ f105 f45 1"/>
                  <a:gd name="f133" fmla="*/ f105 f46 1"/>
                  <a:gd name="f134" fmla="*/ f104 f46 1"/>
                  <a:gd name="f135" fmla="*/ f106 f45 1"/>
                  <a:gd name="f136" fmla="*/ f107 f46 1"/>
                  <a:gd name="f137" fmla="*/ f108 f45 1"/>
                  <a:gd name="f138" fmla="*/ f109 f46 1"/>
                  <a:gd name="f139" fmla="*/ f110 f45 1"/>
                  <a:gd name="f140" fmla="*/ f111 f46 1"/>
                  <a:gd name="f141" fmla="*/ f112 f45 1"/>
                  <a:gd name="f142" fmla="*/ f113 f46 1"/>
                  <a:gd name="f143" fmla="*/ f114 f45 1"/>
                  <a:gd name="f144" fmla="*/ f115 f46 1"/>
                  <a:gd name="f145" fmla="*/ f116 f46 1"/>
                  <a:gd name="f146" fmla="*/ f117 f45 1"/>
                  <a:gd name="f147" fmla="*/ f118 f45 1"/>
                  <a:gd name="f148" fmla="*/ f119 f46 1"/>
                  <a:gd name="f149" fmla="*/ f120 f45 1"/>
                  <a:gd name="f150" fmla="*/ f121 f46 1"/>
                  <a:gd name="f151" fmla="*/ f122 f45 1"/>
                  <a:gd name="f152" fmla="*/ f123 f46 1"/>
                  <a:gd name="f153" fmla="*/ f116 f45 1"/>
                  <a:gd name="f154" fmla="*/ f124 f46 1"/>
                  <a:gd name="f155" fmla="*/ f125 f46 1"/>
                  <a:gd name="f156" fmla="*/ f126 f45 1"/>
                  <a:gd name="f157" fmla="*/ f127 f46 1"/>
                  <a:gd name="f158" fmla="*/ f128 f45 1"/>
                  <a:gd name="f159" fmla="*/ f129 f46 1"/>
                  <a:gd name="f160" fmla="*/ f130 f46 1"/>
                  <a:gd name="f161" fmla="*/ f125 f45 1"/>
                </a:gdLst>
                <a:ahLst/>
                <a:cxnLst>
                  <a:cxn ang="3cd4">
                    <a:pos x="hc" y="t"/>
                  </a:cxn>
                  <a:cxn ang="0">
                    <a:pos x="r" y="vc"/>
                  </a:cxn>
                  <a:cxn ang="cd4">
                    <a:pos x="hc" y="b"/>
                  </a:cxn>
                  <a:cxn ang="cd2">
                    <a:pos x="l" y="vc"/>
                  </a:cxn>
                  <a:cxn ang="f78">
                    <a:pos x="f135" y="f136"/>
                  </a:cxn>
                  <a:cxn ang="f78">
                    <a:pos x="f137" y="f138"/>
                  </a:cxn>
                  <a:cxn ang="f78">
                    <a:pos x="f139" y="f140"/>
                  </a:cxn>
                  <a:cxn ang="f78">
                    <a:pos x="f141" y="f142"/>
                  </a:cxn>
                  <a:cxn ang="f78">
                    <a:pos x="f143" y="f144"/>
                  </a:cxn>
                  <a:cxn ang="f78">
                    <a:pos x="f139" y="f145"/>
                  </a:cxn>
                  <a:cxn ang="f78">
                    <a:pos x="f146" y="f140"/>
                  </a:cxn>
                  <a:cxn ang="f78">
                    <a:pos x="f147" y="f148"/>
                  </a:cxn>
                  <a:cxn ang="f78">
                    <a:pos x="f149" y="f150"/>
                  </a:cxn>
                  <a:cxn ang="f78">
                    <a:pos x="f151" y="f152"/>
                  </a:cxn>
                  <a:cxn ang="f78">
                    <a:pos x="f153" y="f154"/>
                  </a:cxn>
                  <a:cxn ang="f78">
                    <a:pos x="f151" y="f155"/>
                  </a:cxn>
                  <a:cxn ang="f78">
                    <a:pos x="f156" y="f154"/>
                  </a:cxn>
                  <a:cxn ang="f78">
                    <a:pos x="f156" y="f157"/>
                  </a:cxn>
                  <a:cxn ang="f78">
                    <a:pos x="f158" y="f159"/>
                  </a:cxn>
                  <a:cxn ang="f78">
                    <a:pos x="f139" y="f160"/>
                  </a:cxn>
                  <a:cxn ang="f78">
                    <a:pos x="f161" y="f140"/>
                  </a:cxn>
                  <a:cxn ang="f78">
                    <a:pos x="f135" y="f136"/>
                  </a:cxn>
                </a:cxnLst>
                <a:rect l="f131" t="f134" r="f132" b="f133"/>
                <a:pathLst>
                  <a:path w="116" h="116">
                    <a:moveTo>
                      <a:pt x="f7" y="f8"/>
                    </a:moveTo>
                    <a:cubicBezTo>
                      <a:pt x="f9" y="f10"/>
                      <a:pt x="f9" y="f10"/>
                      <a:pt x="f9" y="f10"/>
                    </a:cubicBezTo>
                    <a:cubicBezTo>
                      <a:pt x="f11" y="f12"/>
                      <a:pt x="f11" y="f12"/>
                      <a:pt x="f11" y="f12"/>
                    </a:cubicBezTo>
                    <a:cubicBezTo>
                      <a:pt x="f13" y="f14"/>
                      <a:pt x="f13" y="f14"/>
                      <a:pt x="f13" y="f14"/>
                    </a:cubicBezTo>
                    <a:cubicBezTo>
                      <a:pt x="f15" y="f16"/>
                      <a:pt x="f15" y="f16"/>
                      <a:pt x="f15" y="f16"/>
                    </a:cubicBezTo>
                    <a:cubicBezTo>
                      <a:pt x="f17" y="f16"/>
                      <a:pt x="f18" y="f5"/>
                      <a:pt x="f11" y="f5"/>
                    </a:cubicBezTo>
                    <a:cubicBezTo>
                      <a:pt x="f19" y="f5"/>
                      <a:pt x="f20" y="f21"/>
                      <a:pt x="f20" y="f12"/>
                    </a:cubicBezTo>
                    <a:cubicBezTo>
                      <a:pt x="f20" y="f22"/>
                      <a:pt x="f23" y="f24"/>
                      <a:pt x="f23" y="f25"/>
                    </a:cubicBezTo>
                    <a:cubicBezTo>
                      <a:pt x="f26" y="f27"/>
                      <a:pt x="f26" y="f27"/>
                      <a:pt x="f26" y="f27"/>
                    </a:cubicBezTo>
                    <a:cubicBezTo>
                      <a:pt x="f28" y="f29"/>
                      <a:pt x="f28" y="f29"/>
                      <a:pt x="f30" y="f29"/>
                    </a:cubicBezTo>
                    <a:cubicBezTo>
                      <a:pt x="f31" y="f29"/>
                      <a:pt x="f5" y="f13"/>
                      <a:pt x="f5" y="f32"/>
                    </a:cubicBezTo>
                    <a:cubicBezTo>
                      <a:pt x="f5" y="f33"/>
                      <a:pt x="f31" y="f6"/>
                      <a:pt x="f30" y="f6"/>
                    </a:cubicBezTo>
                    <a:cubicBezTo>
                      <a:pt x="f10" y="f6"/>
                      <a:pt x="f34" y="f33"/>
                      <a:pt x="f34" y="f32"/>
                    </a:cubicBezTo>
                    <a:cubicBezTo>
                      <a:pt x="f34" y="f32"/>
                      <a:pt x="f34" y="f17"/>
                      <a:pt x="f34" y="f35"/>
                    </a:cubicBezTo>
                    <a:cubicBezTo>
                      <a:pt x="f36" y="f37"/>
                      <a:pt x="f36" y="f37"/>
                      <a:pt x="f36" y="f37"/>
                    </a:cubicBezTo>
                    <a:cubicBezTo>
                      <a:pt x="f38" y="f39"/>
                      <a:pt x="f40" y="f39"/>
                      <a:pt x="f11" y="f39"/>
                    </a:cubicBezTo>
                    <a:cubicBezTo>
                      <a:pt x="f41" y="f39"/>
                      <a:pt x="f6" y="f42"/>
                      <a:pt x="f6" y="f12"/>
                    </a:cubicBezTo>
                    <a:cubicBezTo>
                      <a:pt x="f6" y="f43"/>
                      <a:pt x="f6" y="f28"/>
                      <a:pt x="f7" y="f8"/>
                    </a:cubicBezTo>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9" name="Line 127">
                <a:extLst>
                  <a:ext uri="{FF2B5EF4-FFF2-40B4-BE49-F238E27FC236}">
                    <a16:creationId xmlns:a16="http://schemas.microsoft.com/office/drawing/2014/main" id="{3DBFFF95-4CDC-40E0-AB66-1A4312C5D9E8}"/>
                  </a:ext>
                </a:extLst>
              </p:cNvPr>
              <p:cNvSpPr/>
              <p:nvPr/>
            </p:nvSpPr>
            <p:spPr>
              <a:xfrm flipV="1">
                <a:off x="5715713" y="3322292"/>
                <a:ext cx="14290" cy="12694"/>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0" name="Line 128">
                <a:extLst>
                  <a:ext uri="{FF2B5EF4-FFF2-40B4-BE49-F238E27FC236}">
                    <a16:creationId xmlns:a16="http://schemas.microsoft.com/office/drawing/2014/main" id="{A4363156-72F0-40CE-B212-6528F860324F}"/>
                  </a:ext>
                </a:extLst>
              </p:cNvPr>
              <p:cNvSpPr/>
              <p:nvPr/>
            </p:nvSpPr>
            <p:spPr>
              <a:xfrm flipV="1">
                <a:off x="5742706" y="3295316"/>
                <a:ext cx="15878" cy="14281"/>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1" name="Line 129">
                <a:extLst>
                  <a:ext uri="{FF2B5EF4-FFF2-40B4-BE49-F238E27FC236}">
                    <a16:creationId xmlns:a16="http://schemas.microsoft.com/office/drawing/2014/main" id="{CCBA3064-7B2D-449B-B6D9-0412CC3B703A}"/>
                  </a:ext>
                </a:extLst>
              </p:cNvPr>
              <p:cNvSpPr/>
              <p:nvPr/>
            </p:nvSpPr>
            <p:spPr>
              <a:xfrm flipV="1">
                <a:off x="5772872" y="3269928"/>
                <a:ext cx="14290" cy="12694"/>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2" name="Line 130">
                <a:extLst>
                  <a:ext uri="{FF2B5EF4-FFF2-40B4-BE49-F238E27FC236}">
                    <a16:creationId xmlns:a16="http://schemas.microsoft.com/office/drawing/2014/main" id="{36B21519-CBDF-4B5A-B8F5-D3116717BC42}"/>
                  </a:ext>
                </a:extLst>
              </p:cNvPr>
              <p:cNvSpPr/>
              <p:nvPr/>
            </p:nvSpPr>
            <p:spPr>
              <a:xfrm flipV="1">
                <a:off x="5801452" y="3244539"/>
                <a:ext cx="15878" cy="12694"/>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3" name="Freeform 131">
                <a:extLst>
                  <a:ext uri="{FF2B5EF4-FFF2-40B4-BE49-F238E27FC236}">
                    <a16:creationId xmlns:a16="http://schemas.microsoft.com/office/drawing/2014/main" id="{90449602-DEB3-42DA-9351-0D82DE36B782}"/>
                  </a:ext>
                </a:extLst>
              </p:cNvPr>
              <p:cNvSpPr/>
              <p:nvPr/>
            </p:nvSpPr>
            <p:spPr>
              <a:xfrm>
                <a:off x="5769697" y="3273101"/>
                <a:ext cx="119082" cy="107901"/>
              </a:xfrm>
              <a:custGeom>
                <a:avLst/>
                <a:gdLst>
                  <a:gd name="f0" fmla="val 10800000"/>
                  <a:gd name="f1" fmla="val 5400000"/>
                  <a:gd name="f2" fmla="val 180"/>
                  <a:gd name="f3" fmla="val w"/>
                  <a:gd name="f4" fmla="val h"/>
                  <a:gd name="f5" fmla="val 0"/>
                  <a:gd name="f6" fmla="val 61"/>
                  <a:gd name="f7" fmla="val 62"/>
                  <a:gd name="f8" fmla="val 46"/>
                  <a:gd name="f9" fmla="val 42"/>
                  <a:gd name="f10" fmla="val 59"/>
                  <a:gd name="f11" fmla="val 38"/>
                  <a:gd name="f12" fmla="val 56"/>
                  <a:gd name="f13" fmla="val 35"/>
                  <a:gd name="f14" fmla="val 22"/>
                  <a:gd name="f15" fmla="val 23"/>
                  <a:gd name="f16" fmla="val 34"/>
                  <a:gd name="f17" fmla="val 57"/>
                  <a:gd name="f18" fmla="val 37"/>
                  <a:gd name="f19" fmla="val 60"/>
                  <a:gd name="f20" fmla="val 41"/>
                  <a:gd name="f21" fmla="val 45"/>
                  <a:gd name="f22" fmla="val 54"/>
                  <a:gd name="f23" fmla="val 55"/>
                  <a:gd name="f24" fmla="+- 0 0 -90"/>
                  <a:gd name="f25" fmla="*/ f3 1 61"/>
                  <a:gd name="f26" fmla="*/ f4 1 62"/>
                  <a:gd name="f27" fmla="val f5"/>
                  <a:gd name="f28" fmla="val f6"/>
                  <a:gd name="f29" fmla="val f7"/>
                  <a:gd name="f30" fmla="*/ f24 f0 1"/>
                  <a:gd name="f31" fmla="+- f29 0 f27"/>
                  <a:gd name="f32" fmla="+- f28 0 f27"/>
                  <a:gd name="f33" fmla="*/ f30 1 f2"/>
                  <a:gd name="f34" fmla="*/ f32 1 61"/>
                  <a:gd name="f35" fmla="*/ f31 1 62"/>
                  <a:gd name="f36" fmla="*/ 61 f32 1"/>
                  <a:gd name="f37" fmla="*/ 46 f31 1"/>
                  <a:gd name="f38" fmla="*/ 56 f32 1"/>
                  <a:gd name="f39" fmla="*/ 35 f31 1"/>
                  <a:gd name="f40" fmla="*/ 22 f32 1"/>
                  <a:gd name="f41" fmla="*/ 0 f31 1"/>
                  <a:gd name="f42" fmla="*/ 0 f32 1"/>
                  <a:gd name="f43" fmla="*/ 23 f31 1"/>
                  <a:gd name="f44" fmla="*/ 34 f32 1"/>
                  <a:gd name="f45" fmla="*/ 57 f31 1"/>
                  <a:gd name="f46" fmla="*/ 45 f32 1"/>
                  <a:gd name="f47" fmla="*/ 62 f31 1"/>
                  <a:gd name="f48" fmla="+- f33 0 f1"/>
                  <a:gd name="f49" fmla="*/ f36 1 61"/>
                  <a:gd name="f50" fmla="*/ f37 1 62"/>
                  <a:gd name="f51" fmla="*/ f38 1 61"/>
                  <a:gd name="f52" fmla="*/ f39 1 62"/>
                  <a:gd name="f53" fmla="*/ f40 1 61"/>
                  <a:gd name="f54" fmla="*/ f41 1 62"/>
                  <a:gd name="f55" fmla="*/ f42 1 61"/>
                  <a:gd name="f56" fmla="*/ f43 1 62"/>
                  <a:gd name="f57" fmla="*/ f44 1 61"/>
                  <a:gd name="f58" fmla="*/ f45 1 62"/>
                  <a:gd name="f59" fmla="*/ f46 1 61"/>
                  <a:gd name="f60" fmla="*/ f47 1 62"/>
                  <a:gd name="f61" fmla="*/ 0 1 f34"/>
                  <a:gd name="f62" fmla="*/ f28 1 f34"/>
                  <a:gd name="f63" fmla="*/ 0 1 f35"/>
                  <a:gd name="f64" fmla="*/ f29 1 f35"/>
                  <a:gd name="f65" fmla="*/ f49 1 f34"/>
                  <a:gd name="f66" fmla="*/ f50 1 f35"/>
                  <a:gd name="f67" fmla="*/ f51 1 f34"/>
                  <a:gd name="f68" fmla="*/ f52 1 f35"/>
                  <a:gd name="f69" fmla="*/ f53 1 f34"/>
                  <a:gd name="f70" fmla="*/ f54 1 f35"/>
                  <a:gd name="f71" fmla="*/ f55 1 f34"/>
                  <a:gd name="f72" fmla="*/ f56 1 f35"/>
                  <a:gd name="f73" fmla="*/ f57 1 f34"/>
                  <a:gd name="f74" fmla="*/ f58 1 f35"/>
                  <a:gd name="f75" fmla="*/ f59 1 f34"/>
                  <a:gd name="f76" fmla="*/ f60 1 f35"/>
                  <a:gd name="f77" fmla="*/ f61 f25 1"/>
                  <a:gd name="f78" fmla="*/ f62 f25 1"/>
                  <a:gd name="f79" fmla="*/ f64 f26 1"/>
                  <a:gd name="f80" fmla="*/ f63 f26 1"/>
                  <a:gd name="f81" fmla="*/ f65 f25 1"/>
                  <a:gd name="f82" fmla="*/ f66 f26 1"/>
                  <a:gd name="f83" fmla="*/ f67 f25 1"/>
                  <a:gd name="f84" fmla="*/ f68 f26 1"/>
                  <a:gd name="f85" fmla="*/ f69 f25 1"/>
                  <a:gd name="f86" fmla="*/ f70 f26 1"/>
                  <a:gd name="f87" fmla="*/ f71 f25 1"/>
                  <a:gd name="f88" fmla="*/ f72 f26 1"/>
                  <a:gd name="f89" fmla="*/ f73 f25 1"/>
                  <a:gd name="f90" fmla="*/ f74 f26 1"/>
                  <a:gd name="f91" fmla="*/ f75 f25 1"/>
                  <a:gd name="f92" fmla="*/ f76 f26 1"/>
                </a:gdLst>
                <a:ahLst/>
                <a:cxnLst>
                  <a:cxn ang="3cd4">
                    <a:pos x="hc" y="t"/>
                  </a:cxn>
                  <a:cxn ang="0">
                    <a:pos x="r" y="vc"/>
                  </a:cxn>
                  <a:cxn ang="cd4">
                    <a:pos x="hc" y="b"/>
                  </a:cxn>
                  <a:cxn ang="cd2">
                    <a:pos x="l" y="vc"/>
                  </a:cxn>
                  <a:cxn ang="f48">
                    <a:pos x="f81" y="f82"/>
                  </a:cxn>
                  <a:cxn ang="f48">
                    <a:pos x="f81" y="f82"/>
                  </a:cxn>
                  <a:cxn ang="f48">
                    <a:pos x="f83" y="f84"/>
                  </a:cxn>
                  <a:cxn ang="f48">
                    <a:pos x="f85" y="f86"/>
                  </a:cxn>
                  <a:cxn ang="f48">
                    <a:pos x="f87" y="f88"/>
                  </a:cxn>
                  <a:cxn ang="f48">
                    <a:pos x="f89" y="f90"/>
                  </a:cxn>
                  <a:cxn ang="f48">
                    <a:pos x="f91" y="f92"/>
                  </a:cxn>
                  <a:cxn ang="f48">
                    <a:pos x="f91" y="f92"/>
                  </a:cxn>
                  <a:cxn ang="f48">
                    <a:pos x="f81" y="f82"/>
                  </a:cxn>
                </a:cxnLst>
                <a:rect l="f77" t="f80" r="f78" b="f79"/>
                <a:pathLst>
                  <a:path w="61" h="62">
                    <a:moveTo>
                      <a:pt x="f6" y="f8"/>
                    </a:moveTo>
                    <a:cubicBezTo>
                      <a:pt x="f6" y="f8"/>
                      <a:pt x="f6" y="f8"/>
                      <a:pt x="f6" y="f8"/>
                    </a:cubicBezTo>
                    <a:cubicBezTo>
                      <a:pt x="f6" y="f9"/>
                      <a:pt x="f10" y="f11"/>
                      <a:pt x="f12" y="f13"/>
                    </a:cubicBezTo>
                    <a:cubicBezTo>
                      <a:pt x="f14" y="f5"/>
                      <a:pt x="f14" y="f5"/>
                      <a:pt x="f14" y="f5"/>
                    </a:cubicBezTo>
                    <a:cubicBezTo>
                      <a:pt x="f5" y="f15"/>
                      <a:pt x="f5" y="f15"/>
                      <a:pt x="f5" y="f15"/>
                    </a:cubicBezTo>
                    <a:cubicBezTo>
                      <a:pt x="f16" y="f17"/>
                      <a:pt x="f16" y="f17"/>
                      <a:pt x="f16" y="f17"/>
                    </a:cubicBezTo>
                    <a:cubicBezTo>
                      <a:pt x="f18" y="f19"/>
                      <a:pt x="f20" y="f7"/>
                      <a:pt x="f21" y="f7"/>
                    </a:cubicBezTo>
                    <a:cubicBezTo>
                      <a:pt x="f21" y="f7"/>
                      <a:pt x="f21" y="f7"/>
                      <a:pt x="f21" y="f7"/>
                    </a:cubicBezTo>
                    <a:cubicBezTo>
                      <a:pt x="f22" y="f7"/>
                      <a:pt x="f6" y="f23"/>
                      <a:pt x="f6" y="f8"/>
                    </a:cubicBezTo>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4" name="Freeform 132">
                <a:extLst>
                  <a:ext uri="{FF2B5EF4-FFF2-40B4-BE49-F238E27FC236}">
                    <a16:creationId xmlns:a16="http://schemas.microsoft.com/office/drawing/2014/main" id="{F8F4D79F-5C04-48A6-90F1-D9F97700BCB9}"/>
                  </a:ext>
                </a:extLst>
              </p:cNvPr>
              <p:cNvSpPr/>
              <p:nvPr/>
            </p:nvSpPr>
            <p:spPr>
              <a:xfrm>
                <a:off x="5663318" y="3177895"/>
                <a:ext cx="106379" cy="95207"/>
              </a:xfrm>
              <a:custGeom>
                <a:avLst/>
                <a:gdLst>
                  <a:gd name="f0" fmla="val 10800000"/>
                  <a:gd name="f1" fmla="val 5400000"/>
                  <a:gd name="f2" fmla="val 180"/>
                  <a:gd name="f3" fmla="val w"/>
                  <a:gd name="f4" fmla="val h"/>
                  <a:gd name="f5" fmla="val 0"/>
                  <a:gd name="f6" fmla="val 130"/>
                  <a:gd name="f7" fmla="val 64"/>
                  <a:gd name="f8" fmla="val 46"/>
                  <a:gd name="f9" fmla="val 59"/>
                  <a:gd name="f10" fmla="val 51"/>
                  <a:gd name="f11" fmla="val 45"/>
                  <a:gd name="f12" fmla="val 36"/>
                  <a:gd name="f13" fmla="val 35"/>
                  <a:gd name="f14" fmla="val 20"/>
                  <a:gd name="f15" fmla="val 9"/>
                  <a:gd name="f16" fmla="val 10"/>
                  <a:gd name="f17" fmla="val 19"/>
                  <a:gd name="f18" fmla="val 50"/>
                  <a:gd name="f19" fmla="val 60"/>
                  <a:gd name="f20" fmla="val 63"/>
                  <a:gd name="f21" fmla="val 111"/>
                  <a:gd name="f22" fmla="val 113"/>
                  <a:gd name="f23" fmla="+- 0 0 -90"/>
                  <a:gd name="f24" fmla="*/ f3 1 130"/>
                  <a:gd name="f25" fmla="*/ f4 1 130"/>
                  <a:gd name="f26" fmla="val f5"/>
                  <a:gd name="f27" fmla="val f6"/>
                  <a:gd name="f28" fmla="*/ f23 f0 1"/>
                  <a:gd name="f29" fmla="+- f27 0 f26"/>
                  <a:gd name="f30" fmla="*/ f28 1 f2"/>
                  <a:gd name="f31" fmla="*/ f29 1 130"/>
                  <a:gd name="f32" fmla="*/ 64 f29 1"/>
                  <a:gd name="f33" fmla="*/ 46 f29 1"/>
                  <a:gd name="f34" fmla="*/ 59 f29 1"/>
                  <a:gd name="f35" fmla="*/ 51 f29 1"/>
                  <a:gd name="f36" fmla="*/ 45 f29 1"/>
                  <a:gd name="f37" fmla="*/ 36 f29 1"/>
                  <a:gd name="f38" fmla="*/ 35 f29 1"/>
                  <a:gd name="f39" fmla="*/ 20 f29 1"/>
                  <a:gd name="f40" fmla="*/ 9 f29 1"/>
                  <a:gd name="f41" fmla="*/ 0 f29 1"/>
                  <a:gd name="f42" fmla="*/ 10 f29 1"/>
                  <a:gd name="f43" fmla="*/ 19 f29 1"/>
                  <a:gd name="f44" fmla="*/ 50 f29 1"/>
                  <a:gd name="f45" fmla="*/ 60 f29 1"/>
                  <a:gd name="f46" fmla="*/ 63 f29 1"/>
                  <a:gd name="f47" fmla="*/ 111 f29 1"/>
                  <a:gd name="f48" fmla="*/ 130 f29 1"/>
                  <a:gd name="f49" fmla="*/ 113 f29 1"/>
                  <a:gd name="f50" fmla="+- f30 0 f1"/>
                  <a:gd name="f51" fmla="*/ f32 1 130"/>
                  <a:gd name="f52" fmla="*/ f33 1 130"/>
                  <a:gd name="f53" fmla="*/ f34 1 130"/>
                  <a:gd name="f54" fmla="*/ f35 1 130"/>
                  <a:gd name="f55" fmla="*/ f36 1 130"/>
                  <a:gd name="f56" fmla="*/ f37 1 130"/>
                  <a:gd name="f57" fmla="*/ f38 1 130"/>
                  <a:gd name="f58" fmla="*/ f39 1 130"/>
                  <a:gd name="f59" fmla="*/ f40 1 130"/>
                  <a:gd name="f60" fmla="*/ f41 1 130"/>
                  <a:gd name="f61" fmla="*/ f42 1 130"/>
                  <a:gd name="f62" fmla="*/ f43 1 130"/>
                  <a:gd name="f63" fmla="*/ f44 1 130"/>
                  <a:gd name="f64" fmla="*/ f45 1 130"/>
                  <a:gd name="f65" fmla="*/ f46 1 130"/>
                  <a:gd name="f66" fmla="*/ f47 1 130"/>
                  <a:gd name="f67" fmla="*/ f48 1 130"/>
                  <a:gd name="f68" fmla="*/ f49 1 130"/>
                  <a:gd name="f69" fmla="*/ 0 1 f31"/>
                  <a:gd name="f70" fmla="*/ f27 1 f31"/>
                  <a:gd name="f71" fmla="*/ f51 1 f31"/>
                  <a:gd name="f72" fmla="*/ f52 1 f31"/>
                  <a:gd name="f73" fmla="*/ f53 1 f31"/>
                  <a:gd name="f74" fmla="*/ f54 1 f31"/>
                  <a:gd name="f75" fmla="*/ f55 1 f31"/>
                  <a:gd name="f76" fmla="*/ f56 1 f31"/>
                  <a:gd name="f77" fmla="*/ f57 1 f31"/>
                  <a:gd name="f78" fmla="*/ f58 1 f31"/>
                  <a:gd name="f79" fmla="*/ f59 1 f31"/>
                  <a:gd name="f80" fmla="*/ f60 1 f31"/>
                  <a:gd name="f81" fmla="*/ f61 1 f31"/>
                  <a:gd name="f82" fmla="*/ f62 1 f31"/>
                  <a:gd name="f83" fmla="*/ f63 1 f31"/>
                  <a:gd name="f84" fmla="*/ f64 1 f31"/>
                  <a:gd name="f85" fmla="*/ f65 1 f31"/>
                  <a:gd name="f86" fmla="*/ f66 1 f31"/>
                  <a:gd name="f87" fmla="*/ f67 1 f31"/>
                  <a:gd name="f88" fmla="*/ f68 1 f31"/>
                  <a:gd name="f89" fmla="*/ f69 f24 1"/>
                  <a:gd name="f90" fmla="*/ f70 f24 1"/>
                  <a:gd name="f91" fmla="*/ f70 f25 1"/>
                  <a:gd name="f92" fmla="*/ f69 f25 1"/>
                  <a:gd name="f93" fmla="*/ f71 f24 1"/>
                  <a:gd name="f94" fmla="*/ f72 f25 1"/>
                  <a:gd name="f95" fmla="*/ f73 f24 1"/>
                  <a:gd name="f96" fmla="*/ f74 f25 1"/>
                  <a:gd name="f97" fmla="*/ f75 f24 1"/>
                  <a:gd name="f98" fmla="*/ f76 f25 1"/>
                  <a:gd name="f99" fmla="*/ f77 f24 1"/>
                  <a:gd name="f100" fmla="*/ f78 f25 1"/>
                  <a:gd name="f101" fmla="*/ f79 f24 1"/>
                  <a:gd name="f102" fmla="*/ f80 f25 1"/>
                  <a:gd name="f103" fmla="*/ f80 f24 1"/>
                  <a:gd name="f104" fmla="*/ f81 f25 1"/>
                  <a:gd name="f105" fmla="*/ f82 f24 1"/>
                  <a:gd name="f106" fmla="*/ f83 f24 1"/>
                  <a:gd name="f107" fmla="*/ f84 f25 1"/>
                  <a:gd name="f108" fmla="*/ f85 f25 1"/>
                  <a:gd name="f109" fmla="*/ f86 f24 1"/>
                  <a:gd name="f110" fmla="*/ f87 f25 1"/>
                  <a:gd name="f111" fmla="*/ f87 f24 1"/>
                  <a:gd name="f112" fmla="*/ f88 f25 1"/>
                </a:gdLst>
                <a:ahLst/>
                <a:cxnLst>
                  <a:cxn ang="3cd4">
                    <a:pos x="hc" y="t"/>
                  </a:cxn>
                  <a:cxn ang="0">
                    <a:pos x="r" y="vc"/>
                  </a:cxn>
                  <a:cxn ang="cd4">
                    <a:pos x="hc" y="b"/>
                  </a:cxn>
                  <a:cxn ang="cd2">
                    <a:pos x="l" y="vc"/>
                  </a:cxn>
                  <a:cxn ang="f50">
                    <a:pos x="f93" y="f94"/>
                  </a:cxn>
                  <a:cxn ang="f50">
                    <a:pos x="f95" y="f96"/>
                  </a:cxn>
                  <a:cxn ang="f50">
                    <a:pos x="f97" y="f98"/>
                  </a:cxn>
                  <a:cxn ang="f50">
                    <a:pos x="f99" y="f100"/>
                  </a:cxn>
                  <a:cxn ang="f50">
                    <a:pos x="f101" y="f102"/>
                  </a:cxn>
                  <a:cxn ang="f50">
                    <a:pos x="f103" y="f104"/>
                  </a:cxn>
                  <a:cxn ang="f50">
                    <a:pos x="f105" y="f98"/>
                  </a:cxn>
                  <a:cxn ang="f50">
                    <a:pos x="f99" y="f94"/>
                  </a:cxn>
                  <a:cxn ang="f50">
                    <a:pos x="f106" y="f107"/>
                  </a:cxn>
                  <a:cxn ang="f50">
                    <a:pos x="f97" y="f108"/>
                  </a:cxn>
                  <a:cxn ang="f50">
                    <a:pos x="f109" y="f110"/>
                  </a:cxn>
                  <a:cxn ang="f50">
                    <a:pos x="f111" y="f112"/>
                  </a:cxn>
                  <a:cxn ang="f50">
                    <a:pos x="f93" y="f94"/>
                  </a:cxn>
                </a:cxnLst>
                <a:rect l="f89" t="f92" r="f90" b="f91"/>
                <a:pathLst>
                  <a:path w="130" h="130">
                    <a:moveTo>
                      <a:pt x="f7" y="f8"/>
                    </a:moveTo>
                    <a:lnTo>
                      <a:pt x="f9" y="f10"/>
                    </a:lnTo>
                    <a:lnTo>
                      <a:pt x="f11" y="f12"/>
                    </a:lnTo>
                    <a:lnTo>
                      <a:pt x="f13" y="f14"/>
                    </a:lnTo>
                    <a:lnTo>
                      <a:pt x="f15" y="f5"/>
                    </a:lnTo>
                    <a:lnTo>
                      <a:pt x="f5" y="f16"/>
                    </a:lnTo>
                    <a:lnTo>
                      <a:pt x="f17" y="f12"/>
                    </a:lnTo>
                    <a:lnTo>
                      <a:pt x="f13" y="f8"/>
                    </a:lnTo>
                    <a:lnTo>
                      <a:pt x="f18" y="f19"/>
                    </a:lnTo>
                    <a:lnTo>
                      <a:pt x="f11" y="f20"/>
                    </a:lnTo>
                    <a:lnTo>
                      <a:pt x="f21" y="f6"/>
                    </a:lnTo>
                    <a:lnTo>
                      <a:pt x="f6" y="f22"/>
                    </a:lnTo>
                    <a:lnTo>
                      <a:pt x="f7" y="f8"/>
                    </a:lnTo>
                    <a:close/>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5" name="Line 133">
                <a:extLst>
                  <a:ext uri="{FF2B5EF4-FFF2-40B4-BE49-F238E27FC236}">
                    <a16:creationId xmlns:a16="http://schemas.microsoft.com/office/drawing/2014/main" id="{D1B33D8F-A1DD-4F2E-A060-3C49ED7182C4}"/>
                  </a:ext>
                </a:extLst>
              </p:cNvPr>
              <p:cNvSpPr/>
              <p:nvPr/>
            </p:nvSpPr>
            <p:spPr>
              <a:xfrm>
                <a:off x="5795101" y="3309598"/>
                <a:ext cx="50808" cy="4443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6" name="Line 134">
                <a:extLst>
                  <a:ext uri="{FF2B5EF4-FFF2-40B4-BE49-F238E27FC236}">
                    <a16:creationId xmlns:a16="http://schemas.microsoft.com/office/drawing/2014/main" id="{AFF8059E-8620-48EC-A51E-58225E99655B}"/>
                  </a:ext>
                </a:extLst>
              </p:cNvPr>
              <p:cNvSpPr/>
              <p:nvPr/>
            </p:nvSpPr>
            <p:spPr>
              <a:xfrm>
                <a:off x="5809391" y="3295316"/>
                <a:ext cx="49220" cy="4760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grpSp>
      <p:grpSp>
        <p:nvGrpSpPr>
          <p:cNvPr id="18493" name="Groupe 149">
            <a:extLst>
              <a:ext uri="{FF2B5EF4-FFF2-40B4-BE49-F238E27FC236}">
                <a16:creationId xmlns:a16="http://schemas.microsoft.com/office/drawing/2014/main" id="{FBB502E3-598F-4993-A04E-943519F77579}"/>
              </a:ext>
            </a:extLst>
          </p:cNvPr>
          <p:cNvGrpSpPr>
            <a:grpSpLocks/>
          </p:cNvGrpSpPr>
          <p:nvPr/>
        </p:nvGrpSpPr>
        <p:grpSpPr bwMode="auto">
          <a:xfrm>
            <a:off x="7531100" y="3065463"/>
            <a:ext cx="352425" cy="354012"/>
            <a:chOff x="7530431" y="3065215"/>
            <a:chExt cx="353580" cy="353580"/>
          </a:xfrm>
        </p:grpSpPr>
        <p:sp>
          <p:nvSpPr>
            <p:cNvPr id="138" name="Ellipse 150">
              <a:extLst>
                <a:ext uri="{FF2B5EF4-FFF2-40B4-BE49-F238E27FC236}">
                  <a16:creationId xmlns:a16="http://schemas.microsoft.com/office/drawing/2014/main" id="{6A37B041-A6BA-4CE2-829A-8C129C367FD1}"/>
                </a:ext>
              </a:extLst>
            </p:cNvPr>
            <p:cNvSpPr/>
            <p:nvPr/>
          </p:nvSpPr>
          <p:spPr>
            <a:xfrm>
              <a:off x="7530431" y="3065215"/>
              <a:ext cx="353580" cy="35358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w="12701" cap="flat">
              <a:solidFill>
                <a:srgbClr val="F99E9C"/>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FFFFFF"/>
                </a:solidFill>
                <a:latin typeface="Arial"/>
              </a:endParaRPr>
            </a:p>
          </p:txBody>
        </p:sp>
        <p:sp>
          <p:nvSpPr>
            <p:cNvPr id="139" name="Freeform 559">
              <a:extLst>
                <a:ext uri="{FF2B5EF4-FFF2-40B4-BE49-F238E27FC236}">
                  <a16:creationId xmlns:a16="http://schemas.microsoft.com/office/drawing/2014/main" id="{B18F0B76-32A9-4098-A4AF-21659AFC801C}"/>
                </a:ext>
              </a:extLst>
            </p:cNvPr>
            <p:cNvSpPr/>
            <p:nvPr/>
          </p:nvSpPr>
          <p:spPr>
            <a:xfrm>
              <a:off x="7668997" y="3101682"/>
              <a:ext cx="144935" cy="136358"/>
            </a:xfrm>
            <a:custGeom>
              <a:avLst/>
              <a:gdLst>
                <a:gd name="f0" fmla="val 10800000"/>
                <a:gd name="f1" fmla="val 5400000"/>
                <a:gd name="f2" fmla="val 180"/>
                <a:gd name="f3" fmla="val w"/>
                <a:gd name="f4" fmla="val h"/>
                <a:gd name="f5" fmla="val 0"/>
                <a:gd name="f6" fmla="val 140"/>
                <a:gd name="f7" fmla="val 112"/>
                <a:gd name="f8" fmla="val 54"/>
                <a:gd name="f9" fmla="val 94"/>
                <a:gd name="f10" fmla="val 34"/>
                <a:gd name="f11" fmla="val 9"/>
                <a:gd name="f12" fmla="val 33"/>
                <a:gd name="f13" fmla="val 5"/>
                <a:gd name="f14" fmla="val 37"/>
                <a:gd name="f15" fmla="val 41"/>
                <a:gd name="f16" fmla="val 1"/>
                <a:gd name="f17" fmla="val 50"/>
                <a:gd name="f18" fmla="val 3"/>
                <a:gd name="f19" fmla="val 63"/>
                <a:gd name="f20" fmla="val 66"/>
                <a:gd name="f21" fmla="val 28"/>
                <a:gd name="f22" fmla="val 71"/>
                <a:gd name="f23" fmla="val 59"/>
                <a:gd name="f24" fmla="val 73"/>
                <a:gd name="f25" fmla="val 85"/>
                <a:gd name="f26" fmla="val 97"/>
                <a:gd name="f27" fmla="val 79"/>
                <a:gd name="f28" fmla="val 122"/>
                <a:gd name="f29" fmla="val 68"/>
                <a:gd name="f30" fmla="+- 0 0 -90"/>
                <a:gd name="f31" fmla="*/ f3 1 140"/>
                <a:gd name="f32" fmla="*/ f4 1 112"/>
                <a:gd name="f33" fmla="val f5"/>
                <a:gd name="f34" fmla="val f6"/>
                <a:gd name="f35" fmla="val f7"/>
                <a:gd name="f36" fmla="*/ f30 f0 1"/>
                <a:gd name="f37" fmla="+- f35 0 f33"/>
                <a:gd name="f38" fmla="+- f34 0 f33"/>
                <a:gd name="f39" fmla="*/ f36 1 f2"/>
                <a:gd name="f40" fmla="*/ f38 1 140"/>
                <a:gd name="f41" fmla="*/ f37 1 112"/>
                <a:gd name="f42" fmla="*/ 0 f38 1"/>
                <a:gd name="f43" fmla="*/ 112 f37 1"/>
                <a:gd name="f44" fmla="*/ 34 f38 1"/>
                <a:gd name="f45" fmla="*/ 9 f37 1"/>
                <a:gd name="f46" fmla="*/ 41 f38 1"/>
                <a:gd name="f47" fmla="*/ 1 f37 1"/>
                <a:gd name="f48" fmla="*/ 66 f38 1"/>
                <a:gd name="f49" fmla="*/ 28 f37 1"/>
                <a:gd name="f50" fmla="*/ 97 f38 1"/>
                <a:gd name="f51" fmla="*/ 79 f37 1"/>
                <a:gd name="f52" fmla="*/ 140 f38 1"/>
                <a:gd name="f53" fmla="*/ 68 f37 1"/>
                <a:gd name="f54" fmla="+- f39 0 f1"/>
                <a:gd name="f55" fmla="*/ f42 1 140"/>
                <a:gd name="f56" fmla="*/ f43 1 112"/>
                <a:gd name="f57" fmla="*/ f44 1 140"/>
                <a:gd name="f58" fmla="*/ f45 1 112"/>
                <a:gd name="f59" fmla="*/ f46 1 140"/>
                <a:gd name="f60" fmla="*/ f47 1 112"/>
                <a:gd name="f61" fmla="*/ f48 1 140"/>
                <a:gd name="f62" fmla="*/ f49 1 112"/>
                <a:gd name="f63" fmla="*/ f50 1 140"/>
                <a:gd name="f64" fmla="*/ f51 1 112"/>
                <a:gd name="f65" fmla="*/ f52 1 140"/>
                <a:gd name="f66" fmla="*/ f53 1 112"/>
                <a:gd name="f67" fmla="*/ 0 1 f40"/>
                <a:gd name="f68" fmla="*/ f34 1 f40"/>
                <a:gd name="f69" fmla="*/ 0 1 f41"/>
                <a:gd name="f70" fmla="*/ f35 1 f41"/>
                <a:gd name="f71" fmla="*/ f55 1 f40"/>
                <a:gd name="f72" fmla="*/ f56 1 f41"/>
                <a:gd name="f73" fmla="*/ f57 1 f40"/>
                <a:gd name="f74" fmla="*/ f58 1 f41"/>
                <a:gd name="f75" fmla="*/ f59 1 f40"/>
                <a:gd name="f76" fmla="*/ f60 1 f41"/>
                <a:gd name="f77" fmla="*/ f61 1 f40"/>
                <a:gd name="f78" fmla="*/ f62 1 f41"/>
                <a:gd name="f79" fmla="*/ f63 1 f40"/>
                <a:gd name="f80" fmla="*/ f64 1 f41"/>
                <a:gd name="f81" fmla="*/ f65 1 f40"/>
                <a:gd name="f82" fmla="*/ f66 1 f41"/>
                <a:gd name="f83" fmla="*/ f67 f31 1"/>
                <a:gd name="f84" fmla="*/ f68 f31 1"/>
                <a:gd name="f85" fmla="*/ f70 f32 1"/>
                <a:gd name="f86" fmla="*/ f69 f32 1"/>
                <a:gd name="f87" fmla="*/ f71 f31 1"/>
                <a:gd name="f88" fmla="*/ f72 f32 1"/>
                <a:gd name="f89" fmla="*/ f73 f31 1"/>
                <a:gd name="f90" fmla="*/ f74 f32 1"/>
                <a:gd name="f91" fmla="*/ f75 f31 1"/>
                <a:gd name="f92" fmla="*/ f76 f32 1"/>
                <a:gd name="f93" fmla="*/ f77 f31 1"/>
                <a:gd name="f94" fmla="*/ f78 f32 1"/>
                <a:gd name="f95" fmla="*/ f79 f31 1"/>
                <a:gd name="f96" fmla="*/ f80 f32 1"/>
                <a:gd name="f97" fmla="*/ f81 f31 1"/>
                <a:gd name="f98" fmla="*/ f82 f32 1"/>
              </a:gdLst>
              <a:ahLst/>
              <a:cxnLst>
                <a:cxn ang="3cd4">
                  <a:pos x="hc" y="t"/>
                </a:cxn>
                <a:cxn ang="0">
                  <a:pos x="r" y="vc"/>
                </a:cxn>
                <a:cxn ang="cd4">
                  <a:pos x="hc" y="b"/>
                </a:cxn>
                <a:cxn ang="cd2">
                  <a:pos x="l" y="vc"/>
                </a:cxn>
                <a:cxn ang="f54">
                  <a:pos x="f87" y="f88"/>
                </a:cxn>
                <a:cxn ang="f54">
                  <a:pos x="f89" y="f90"/>
                </a:cxn>
                <a:cxn ang="f54">
                  <a:pos x="f91" y="f92"/>
                </a:cxn>
                <a:cxn ang="f54">
                  <a:pos x="f93" y="f94"/>
                </a:cxn>
                <a:cxn ang="f54">
                  <a:pos x="f95" y="f96"/>
                </a:cxn>
                <a:cxn ang="f54">
                  <a:pos x="f97" y="f98"/>
                </a:cxn>
              </a:cxnLst>
              <a:rect l="f83" t="f86" r="f84" b="f85"/>
              <a:pathLst>
                <a:path w="140" h="112">
                  <a:moveTo>
                    <a:pt x="f5" y="f7"/>
                  </a:moveTo>
                  <a:cubicBezTo>
                    <a:pt x="f5" y="f7"/>
                    <a:pt x="f8" y="f9"/>
                    <a:pt x="f10" y="f11"/>
                  </a:cubicBezTo>
                  <a:cubicBezTo>
                    <a:pt x="f12" y="f13"/>
                    <a:pt x="f14" y="f5"/>
                    <a:pt x="f15" y="f16"/>
                  </a:cubicBezTo>
                  <a:cubicBezTo>
                    <a:pt x="f17" y="f18"/>
                    <a:pt x="f19" y="f11"/>
                    <a:pt x="f20" y="f21"/>
                  </a:cubicBezTo>
                  <a:cubicBezTo>
                    <a:pt x="f22" y="f23"/>
                    <a:pt x="f24" y="f25"/>
                    <a:pt x="f26" y="f27"/>
                  </a:cubicBezTo>
                  <a:cubicBezTo>
                    <a:pt x="f28" y="f24"/>
                    <a:pt x="f6" y="f29"/>
                    <a:pt x="f6" y="f29"/>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0" name="Freeform 560">
              <a:extLst>
                <a:ext uri="{FF2B5EF4-FFF2-40B4-BE49-F238E27FC236}">
                  <a16:creationId xmlns:a16="http://schemas.microsoft.com/office/drawing/2014/main" id="{DDF9141C-5D48-400B-9C0C-7764E4E3A03A}"/>
                </a:ext>
              </a:extLst>
            </p:cNvPr>
            <p:cNvSpPr/>
            <p:nvPr/>
          </p:nvSpPr>
          <p:spPr>
            <a:xfrm>
              <a:off x="7815525" y="3182547"/>
              <a:ext cx="23890" cy="39639"/>
            </a:xfrm>
            <a:custGeom>
              <a:avLst/>
              <a:gdLst>
                <a:gd name="f0" fmla="val 10800000"/>
                <a:gd name="f1" fmla="val 5400000"/>
                <a:gd name="f2" fmla="val 180"/>
                <a:gd name="f3" fmla="val w"/>
                <a:gd name="f4" fmla="val h"/>
                <a:gd name="f5" fmla="val 0"/>
                <a:gd name="f6" fmla="val 23"/>
                <a:gd name="f7" fmla="val 34"/>
                <a:gd name="f8" fmla="val 2"/>
                <a:gd name="f9" fmla="val 9"/>
                <a:gd name="f10" fmla="val 18"/>
                <a:gd name="f11" fmla="val 5"/>
                <a:gd name="f12" fmla="val 21"/>
                <a:gd name="f13" fmla="val 14"/>
                <a:gd name="f14" fmla="val 17"/>
                <a:gd name="f15" fmla="val 32"/>
                <a:gd name="f16" fmla="+- 0 0 -90"/>
                <a:gd name="f17" fmla="*/ f3 1 23"/>
                <a:gd name="f18" fmla="*/ f4 1 34"/>
                <a:gd name="f19" fmla="val f5"/>
                <a:gd name="f20" fmla="val f6"/>
                <a:gd name="f21" fmla="val f7"/>
                <a:gd name="f22" fmla="*/ f16 f0 1"/>
                <a:gd name="f23" fmla="+- f21 0 f19"/>
                <a:gd name="f24" fmla="+- f20 0 f19"/>
                <a:gd name="f25" fmla="*/ f22 1 f2"/>
                <a:gd name="f26" fmla="*/ f24 1 23"/>
                <a:gd name="f27" fmla="*/ f23 1 34"/>
                <a:gd name="f28" fmla="*/ 0 f24 1"/>
                <a:gd name="f29" fmla="*/ 2 f23 1"/>
                <a:gd name="f30" fmla="*/ 21 f24 1"/>
                <a:gd name="f31" fmla="*/ 14 f23 1"/>
                <a:gd name="f32" fmla="*/ 9 f24 1"/>
                <a:gd name="f33" fmla="*/ 34 f23 1"/>
                <a:gd name="f34" fmla="+- f25 0 f1"/>
                <a:gd name="f35" fmla="*/ f28 1 23"/>
                <a:gd name="f36" fmla="*/ f29 1 34"/>
                <a:gd name="f37" fmla="*/ f30 1 23"/>
                <a:gd name="f38" fmla="*/ f31 1 34"/>
                <a:gd name="f39" fmla="*/ f32 1 23"/>
                <a:gd name="f40" fmla="*/ f33 1 34"/>
                <a:gd name="f41" fmla="*/ 0 1 f26"/>
                <a:gd name="f42" fmla="*/ f20 1 f26"/>
                <a:gd name="f43" fmla="*/ 0 1 f27"/>
                <a:gd name="f44" fmla="*/ f21 1 f27"/>
                <a:gd name="f45" fmla="*/ f35 1 f26"/>
                <a:gd name="f46" fmla="*/ f36 1 f27"/>
                <a:gd name="f47" fmla="*/ f37 1 f26"/>
                <a:gd name="f48" fmla="*/ f38 1 f27"/>
                <a:gd name="f49" fmla="*/ f39 1 f26"/>
                <a:gd name="f50" fmla="*/ f40 1 f27"/>
                <a:gd name="f51" fmla="*/ f41 f17 1"/>
                <a:gd name="f52" fmla="*/ f42 f17 1"/>
                <a:gd name="f53" fmla="*/ f44 f18 1"/>
                <a:gd name="f54" fmla="*/ f43 f18 1"/>
                <a:gd name="f55" fmla="*/ f45 f17 1"/>
                <a:gd name="f56" fmla="*/ f46 f18 1"/>
                <a:gd name="f57" fmla="*/ f47 f17 1"/>
                <a:gd name="f58" fmla="*/ f48 f18 1"/>
                <a:gd name="f59" fmla="*/ f49 f17 1"/>
                <a:gd name="f60" fmla="*/ f50 f18 1"/>
              </a:gdLst>
              <a:ahLst/>
              <a:cxnLst>
                <a:cxn ang="3cd4">
                  <a:pos x="hc" y="t"/>
                </a:cxn>
                <a:cxn ang="0">
                  <a:pos x="r" y="vc"/>
                </a:cxn>
                <a:cxn ang="cd4">
                  <a:pos x="hc" y="b"/>
                </a:cxn>
                <a:cxn ang="cd2">
                  <a:pos x="l" y="vc"/>
                </a:cxn>
                <a:cxn ang="f34">
                  <a:pos x="f55" y="f56"/>
                </a:cxn>
                <a:cxn ang="f34">
                  <a:pos x="f57" y="f58"/>
                </a:cxn>
                <a:cxn ang="f34">
                  <a:pos x="f59" y="f60"/>
                </a:cxn>
              </a:cxnLst>
              <a:rect l="f51" t="f54" r="f52" b="f53"/>
              <a:pathLst>
                <a:path w="23" h="34">
                  <a:moveTo>
                    <a:pt x="f5" y="f8"/>
                  </a:moveTo>
                  <a:cubicBezTo>
                    <a:pt x="f9" y="f5"/>
                    <a:pt x="f10" y="f11"/>
                    <a:pt x="f12" y="f13"/>
                  </a:cubicBezTo>
                  <a:cubicBezTo>
                    <a:pt x="f6" y="f6"/>
                    <a:pt x="f14" y="f15"/>
                    <a:pt x="f9"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1" name="Freeform 561">
              <a:extLst>
                <a:ext uri="{FF2B5EF4-FFF2-40B4-BE49-F238E27FC236}">
                  <a16:creationId xmlns:a16="http://schemas.microsoft.com/office/drawing/2014/main" id="{16009149-ABF0-4DD4-85A1-87A524A3F923}"/>
                </a:ext>
              </a:extLst>
            </p:cNvPr>
            <p:cNvSpPr/>
            <p:nvPr/>
          </p:nvSpPr>
          <p:spPr>
            <a:xfrm>
              <a:off x="7817117" y="3222185"/>
              <a:ext cx="23891" cy="39640"/>
            </a:xfrm>
            <a:custGeom>
              <a:avLst/>
              <a:gdLst>
                <a:gd name="f0" fmla="val 10800000"/>
                <a:gd name="f1" fmla="val 5400000"/>
                <a:gd name="f2" fmla="val 180"/>
                <a:gd name="f3" fmla="val w"/>
                <a:gd name="f4" fmla="val h"/>
                <a:gd name="f5" fmla="val 0"/>
                <a:gd name="f6" fmla="val 22"/>
                <a:gd name="f7" fmla="val 33"/>
                <a:gd name="f8" fmla="val 2"/>
                <a:gd name="f9" fmla="val 9"/>
                <a:gd name="f10" fmla="val 18"/>
                <a:gd name="f11" fmla="val 5"/>
                <a:gd name="f12" fmla="val 20"/>
                <a:gd name="f13" fmla="val 14"/>
                <a:gd name="f14" fmla="val 17"/>
                <a:gd name="f15" fmla="val 31"/>
                <a:gd name="f16" fmla="val 8"/>
                <a:gd name="f17" fmla="+- 0 0 -90"/>
                <a:gd name="f18" fmla="*/ f3 1 22"/>
                <a:gd name="f19" fmla="*/ f4 1 33"/>
                <a:gd name="f20" fmla="val f5"/>
                <a:gd name="f21" fmla="val f6"/>
                <a:gd name="f22" fmla="val f7"/>
                <a:gd name="f23" fmla="*/ f17 f0 1"/>
                <a:gd name="f24" fmla="+- f22 0 f20"/>
                <a:gd name="f25" fmla="+- f21 0 f20"/>
                <a:gd name="f26" fmla="*/ f23 1 f2"/>
                <a:gd name="f27" fmla="*/ f25 1 22"/>
                <a:gd name="f28" fmla="*/ f24 1 33"/>
                <a:gd name="f29" fmla="*/ 0 f25 1"/>
                <a:gd name="f30" fmla="*/ 2 f24 1"/>
                <a:gd name="f31" fmla="*/ 20 f25 1"/>
                <a:gd name="f32" fmla="*/ 14 f24 1"/>
                <a:gd name="f33" fmla="*/ 8 f25 1"/>
                <a:gd name="f34" fmla="*/ 33 f24 1"/>
                <a:gd name="f35" fmla="+- f26 0 f1"/>
                <a:gd name="f36" fmla="*/ f29 1 22"/>
                <a:gd name="f37" fmla="*/ f30 1 33"/>
                <a:gd name="f38" fmla="*/ f31 1 22"/>
                <a:gd name="f39" fmla="*/ f32 1 33"/>
                <a:gd name="f40" fmla="*/ f33 1 22"/>
                <a:gd name="f41" fmla="*/ f34 1 33"/>
                <a:gd name="f42" fmla="*/ 0 1 f27"/>
                <a:gd name="f43" fmla="*/ f21 1 f27"/>
                <a:gd name="f44" fmla="*/ 0 1 f28"/>
                <a:gd name="f45" fmla="*/ f22 1 f28"/>
                <a:gd name="f46" fmla="*/ f36 1 f27"/>
                <a:gd name="f47" fmla="*/ f37 1 f28"/>
                <a:gd name="f48" fmla="*/ f38 1 f27"/>
                <a:gd name="f49" fmla="*/ f39 1 f28"/>
                <a:gd name="f50" fmla="*/ f40 1 f27"/>
                <a:gd name="f51" fmla="*/ f41 1 f28"/>
                <a:gd name="f52" fmla="*/ f42 f18 1"/>
                <a:gd name="f53" fmla="*/ f43 f18 1"/>
                <a:gd name="f54" fmla="*/ f45 f19 1"/>
                <a:gd name="f55" fmla="*/ f44 f19 1"/>
                <a:gd name="f56" fmla="*/ f46 f18 1"/>
                <a:gd name="f57" fmla="*/ f47 f19 1"/>
                <a:gd name="f58" fmla="*/ f48 f18 1"/>
                <a:gd name="f59" fmla="*/ f49 f19 1"/>
                <a:gd name="f60" fmla="*/ f50 f18 1"/>
                <a:gd name="f61" fmla="*/ f51 f19 1"/>
              </a:gdLst>
              <a:ahLst/>
              <a:cxnLst>
                <a:cxn ang="3cd4">
                  <a:pos x="hc" y="t"/>
                </a:cxn>
                <a:cxn ang="0">
                  <a:pos x="r" y="vc"/>
                </a:cxn>
                <a:cxn ang="cd4">
                  <a:pos x="hc" y="b"/>
                </a:cxn>
                <a:cxn ang="cd2">
                  <a:pos x="l" y="vc"/>
                </a:cxn>
                <a:cxn ang="f35">
                  <a:pos x="f56" y="f57"/>
                </a:cxn>
                <a:cxn ang="f35">
                  <a:pos x="f58" y="f59"/>
                </a:cxn>
                <a:cxn ang="f35">
                  <a:pos x="f60" y="f61"/>
                </a:cxn>
              </a:cxnLst>
              <a:rect l="f52" t="f55" r="f53" b="f54"/>
              <a:pathLst>
                <a:path w="22" h="33">
                  <a:moveTo>
                    <a:pt x="f5" y="f8"/>
                  </a:moveTo>
                  <a:cubicBezTo>
                    <a:pt x="f9" y="f5"/>
                    <a:pt x="f10" y="f11"/>
                    <a:pt x="f12" y="f13"/>
                  </a:cubicBezTo>
                  <a:cubicBezTo>
                    <a:pt x="f6" y="f6"/>
                    <a:pt x="f14" y="f15"/>
                    <a:pt x="f16"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2" name="Freeform 562">
              <a:extLst>
                <a:ext uri="{FF2B5EF4-FFF2-40B4-BE49-F238E27FC236}">
                  <a16:creationId xmlns:a16="http://schemas.microsoft.com/office/drawing/2014/main" id="{011FFA0B-1000-4758-A59D-B1754695615E}"/>
                </a:ext>
              </a:extLst>
            </p:cNvPr>
            <p:cNvSpPr/>
            <p:nvPr/>
          </p:nvSpPr>
          <p:spPr>
            <a:xfrm>
              <a:off x="7818711" y="3260239"/>
              <a:ext cx="22298" cy="39640"/>
            </a:xfrm>
            <a:custGeom>
              <a:avLst/>
              <a:gdLst>
                <a:gd name="f0" fmla="val 10800000"/>
                <a:gd name="f1" fmla="val 5400000"/>
                <a:gd name="f2" fmla="val 180"/>
                <a:gd name="f3" fmla="val w"/>
                <a:gd name="f4" fmla="val h"/>
                <a:gd name="f5" fmla="val 0"/>
                <a:gd name="f6" fmla="val 21"/>
                <a:gd name="f7" fmla="val 32"/>
                <a:gd name="f8" fmla="val 2"/>
                <a:gd name="f9" fmla="val 8"/>
                <a:gd name="f10" fmla="val 17"/>
                <a:gd name="f11" fmla="val 5"/>
                <a:gd name="f12" fmla="val 19"/>
                <a:gd name="f13" fmla="val 13"/>
                <a:gd name="f14" fmla="val 16"/>
                <a:gd name="f15" fmla="val 30"/>
                <a:gd name="f16" fmla="+- 0 0 -90"/>
                <a:gd name="f17" fmla="*/ f3 1 21"/>
                <a:gd name="f18" fmla="*/ f4 1 32"/>
                <a:gd name="f19" fmla="val f5"/>
                <a:gd name="f20" fmla="val f6"/>
                <a:gd name="f21" fmla="val f7"/>
                <a:gd name="f22" fmla="*/ f16 f0 1"/>
                <a:gd name="f23" fmla="+- f21 0 f19"/>
                <a:gd name="f24" fmla="+- f20 0 f19"/>
                <a:gd name="f25" fmla="*/ f22 1 f2"/>
                <a:gd name="f26" fmla="*/ f24 1 21"/>
                <a:gd name="f27" fmla="*/ f23 1 32"/>
                <a:gd name="f28" fmla="*/ 0 f24 1"/>
                <a:gd name="f29" fmla="*/ 2 f23 1"/>
                <a:gd name="f30" fmla="*/ 19 f24 1"/>
                <a:gd name="f31" fmla="*/ 13 f23 1"/>
                <a:gd name="f32" fmla="*/ 8 f24 1"/>
                <a:gd name="f33" fmla="*/ 32 f23 1"/>
                <a:gd name="f34" fmla="+- f25 0 f1"/>
                <a:gd name="f35" fmla="*/ f28 1 21"/>
                <a:gd name="f36" fmla="*/ f29 1 32"/>
                <a:gd name="f37" fmla="*/ f30 1 21"/>
                <a:gd name="f38" fmla="*/ f31 1 32"/>
                <a:gd name="f39" fmla="*/ f32 1 21"/>
                <a:gd name="f40" fmla="*/ f33 1 32"/>
                <a:gd name="f41" fmla="*/ 0 1 f26"/>
                <a:gd name="f42" fmla="*/ f20 1 f26"/>
                <a:gd name="f43" fmla="*/ 0 1 f27"/>
                <a:gd name="f44" fmla="*/ f21 1 f27"/>
                <a:gd name="f45" fmla="*/ f35 1 f26"/>
                <a:gd name="f46" fmla="*/ f36 1 f27"/>
                <a:gd name="f47" fmla="*/ f37 1 f26"/>
                <a:gd name="f48" fmla="*/ f38 1 f27"/>
                <a:gd name="f49" fmla="*/ f39 1 f26"/>
                <a:gd name="f50" fmla="*/ f40 1 f27"/>
                <a:gd name="f51" fmla="*/ f41 f17 1"/>
                <a:gd name="f52" fmla="*/ f42 f17 1"/>
                <a:gd name="f53" fmla="*/ f44 f18 1"/>
                <a:gd name="f54" fmla="*/ f43 f18 1"/>
                <a:gd name="f55" fmla="*/ f45 f17 1"/>
                <a:gd name="f56" fmla="*/ f46 f18 1"/>
                <a:gd name="f57" fmla="*/ f47 f17 1"/>
                <a:gd name="f58" fmla="*/ f48 f18 1"/>
                <a:gd name="f59" fmla="*/ f49 f17 1"/>
                <a:gd name="f60" fmla="*/ f50 f18 1"/>
              </a:gdLst>
              <a:ahLst/>
              <a:cxnLst>
                <a:cxn ang="3cd4">
                  <a:pos x="hc" y="t"/>
                </a:cxn>
                <a:cxn ang="0">
                  <a:pos x="r" y="vc"/>
                </a:cxn>
                <a:cxn ang="cd4">
                  <a:pos x="hc" y="b"/>
                </a:cxn>
                <a:cxn ang="cd2">
                  <a:pos x="l" y="vc"/>
                </a:cxn>
                <a:cxn ang="f34">
                  <a:pos x="f55" y="f56"/>
                </a:cxn>
                <a:cxn ang="f34">
                  <a:pos x="f57" y="f58"/>
                </a:cxn>
                <a:cxn ang="f34">
                  <a:pos x="f59" y="f60"/>
                </a:cxn>
              </a:cxnLst>
              <a:rect l="f51" t="f54" r="f52" b="f53"/>
              <a:pathLst>
                <a:path w="21" h="32">
                  <a:moveTo>
                    <a:pt x="f5" y="f8"/>
                  </a:moveTo>
                  <a:cubicBezTo>
                    <a:pt x="f9" y="f5"/>
                    <a:pt x="f10" y="f11"/>
                    <a:pt x="f12" y="f13"/>
                  </a:cubicBezTo>
                  <a:cubicBezTo>
                    <a:pt x="f6" y="f6"/>
                    <a:pt x="f14" y="f15"/>
                    <a:pt x="f9"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3" name="Freeform 563">
              <a:extLst>
                <a:ext uri="{FF2B5EF4-FFF2-40B4-BE49-F238E27FC236}">
                  <a16:creationId xmlns:a16="http://schemas.microsoft.com/office/drawing/2014/main" id="{00AE99F3-F93E-47F9-B3CE-1DDAE89F337B}"/>
                </a:ext>
              </a:extLst>
            </p:cNvPr>
            <p:cNvSpPr/>
            <p:nvPr/>
          </p:nvSpPr>
          <p:spPr>
            <a:xfrm>
              <a:off x="7691294" y="3345859"/>
              <a:ext cx="30261" cy="7928"/>
            </a:xfrm>
            <a:custGeom>
              <a:avLst/>
              <a:gdLst>
                <a:gd name="f0" fmla="val 10800000"/>
                <a:gd name="f1" fmla="val 5400000"/>
                <a:gd name="f2" fmla="val 180"/>
                <a:gd name="f3" fmla="val w"/>
                <a:gd name="f4" fmla="val h"/>
                <a:gd name="f5" fmla="val 0"/>
                <a:gd name="f6" fmla="val 29"/>
                <a:gd name="f7" fmla="val 7"/>
                <a:gd name="f8" fmla="val 18"/>
                <a:gd name="f9" fmla="val 8"/>
                <a:gd name="f10" fmla="val 5"/>
                <a:gd name="f11" fmla="+- 0 0 -90"/>
                <a:gd name="f12" fmla="*/ f3 1 29"/>
                <a:gd name="f13" fmla="*/ f4 1 7"/>
                <a:gd name="f14" fmla="val f5"/>
                <a:gd name="f15" fmla="val f6"/>
                <a:gd name="f16" fmla="val f7"/>
                <a:gd name="f17" fmla="*/ f11 f0 1"/>
                <a:gd name="f18" fmla="+- f16 0 f14"/>
                <a:gd name="f19" fmla="+- f15 0 f14"/>
                <a:gd name="f20" fmla="*/ f17 1 f2"/>
                <a:gd name="f21" fmla="*/ f19 1 29"/>
                <a:gd name="f22" fmla="*/ f18 1 7"/>
                <a:gd name="f23" fmla="*/ 29 f19 1"/>
                <a:gd name="f24" fmla="*/ 7 f18 1"/>
                <a:gd name="f25" fmla="*/ 0 f19 1"/>
                <a:gd name="f26" fmla="*/ 0 f18 1"/>
                <a:gd name="f27" fmla="+- f20 0 f1"/>
                <a:gd name="f28" fmla="*/ f23 1 29"/>
                <a:gd name="f29" fmla="*/ f24 1 7"/>
                <a:gd name="f30" fmla="*/ f25 1 29"/>
                <a:gd name="f31" fmla="*/ f26 1 7"/>
                <a:gd name="f32" fmla="*/ 0 1 f21"/>
                <a:gd name="f33" fmla="*/ f15 1 f21"/>
                <a:gd name="f34" fmla="*/ 0 1 f22"/>
                <a:gd name="f35" fmla="*/ f16 1 f22"/>
                <a:gd name="f36" fmla="*/ f28 1 f21"/>
                <a:gd name="f37" fmla="*/ f29 1 f22"/>
                <a:gd name="f38" fmla="*/ f30 1 f21"/>
                <a:gd name="f39" fmla="*/ f31 1 f22"/>
                <a:gd name="f40" fmla="*/ f32 f12 1"/>
                <a:gd name="f41" fmla="*/ f33 f12 1"/>
                <a:gd name="f42" fmla="*/ f35 f13 1"/>
                <a:gd name="f43" fmla="*/ f34 f13 1"/>
                <a:gd name="f44" fmla="*/ f36 f12 1"/>
                <a:gd name="f45" fmla="*/ f37 f13 1"/>
                <a:gd name="f46" fmla="*/ f38 f12 1"/>
                <a:gd name="f47" fmla="*/ f39 f13 1"/>
              </a:gdLst>
              <a:ahLst/>
              <a:cxnLst>
                <a:cxn ang="3cd4">
                  <a:pos x="hc" y="t"/>
                </a:cxn>
                <a:cxn ang="0">
                  <a:pos x="r" y="vc"/>
                </a:cxn>
                <a:cxn ang="cd4">
                  <a:pos x="hc" y="b"/>
                </a:cxn>
                <a:cxn ang="cd2">
                  <a:pos x="l" y="vc"/>
                </a:cxn>
                <a:cxn ang="f27">
                  <a:pos x="f44" y="f45"/>
                </a:cxn>
                <a:cxn ang="f27">
                  <a:pos x="f46" y="f47"/>
                </a:cxn>
              </a:cxnLst>
              <a:rect l="f40" t="f43" r="f41" b="f42"/>
              <a:pathLst>
                <a:path w="29" h="7">
                  <a:moveTo>
                    <a:pt x="f6" y="f7"/>
                  </a:moveTo>
                  <a:cubicBezTo>
                    <a:pt x="f8" y="f7"/>
                    <a:pt x="f9" y="f10"/>
                    <a:pt x="f5" y="f5"/>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4" name="Freeform 564">
              <a:extLst>
                <a:ext uri="{FF2B5EF4-FFF2-40B4-BE49-F238E27FC236}">
                  <a16:creationId xmlns:a16="http://schemas.microsoft.com/office/drawing/2014/main" id="{751D1226-467B-484B-965B-CE63BA5630E5}"/>
                </a:ext>
              </a:extLst>
            </p:cNvPr>
            <p:cNvSpPr/>
            <p:nvPr/>
          </p:nvSpPr>
          <p:spPr>
            <a:xfrm>
              <a:off x="7742261" y="3296707"/>
              <a:ext cx="95562" cy="57080"/>
            </a:xfrm>
            <a:custGeom>
              <a:avLst/>
              <a:gdLst>
                <a:gd name="f0" fmla="val 10800000"/>
                <a:gd name="f1" fmla="val 5400000"/>
                <a:gd name="f2" fmla="val 180"/>
                <a:gd name="f3" fmla="val w"/>
                <a:gd name="f4" fmla="val h"/>
                <a:gd name="f5" fmla="val 0"/>
                <a:gd name="f6" fmla="val 91"/>
                <a:gd name="f7" fmla="val 47"/>
                <a:gd name="f8" fmla="val 72"/>
                <a:gd name="f9" fmla="val 2"/>
                <a:gd name="f10" fmla="val 79"/>
                <a:gd name="f11" fmla="val 87"/>
                <a:gd name="f12" fmla="val 5"/>
                <a:gd name="f13" fmla="val 89"/>
                <a:gd name="f14" fmla="val 12"/>
                <a:gd name="f15" fmla="val 20"/>
                <a:gd name="f16" fmla="val 86"/>
                <a:gd name="f17" fmla="val 27"/>
                <a:gd name="f18" fmla="val 29"/>
                <a:gd name="f19" fmla="val 38"/>
                <a:gd name="f20" fmla="val 44"/>
                <a:gd name="f21" fmla="+- 0 0 -90"/>
                <a:gd name="f22" fmla="*/ f3 1 91"/>
                <a:gd name="f23" fmla="*/ f4 1 47"/>
                <a:gd name="f24" fmla="val f5"/>
                <a:gd name="f25" fmla="val f6"/>
                <a:gd name="f26" fmla="val f7"/>
                <a:gd name="f27" fmla="*/ f21 f0 1"/>
                <a:gd name="f28" fmla="+- f26 0 f24"/>
                <a:gd name="f29" fmla="+- f25 0 f24"/>
                <a:gd name="f30" fmla="*/ f27 1 f2"/>
                <a:gd name="f31" fmla="*/ f29 1 91"/>
                <a:gd name="f32" fmla="*/ f28 1 47"/>
                <a:gd name="f33" fmla="*/ 72 f29 1"/>
                <a:gd name="f34" fmla="*/ 2 f28 1"/>
                <a:gd name="f35" fmla="*/ 89 f29 1"/>
                <a:gd name="f36" fmla="*/ 12 f28 1"/>
                <a:gd name="f37" fmla="*/ 79 f29 1"/>
                <a:gd name="f38" fmla="*/ 29 f28 1"/>
                <a:gd name="f39" fmla="*/ 0 f29 1"/>
                <a:gd name="f40" fmla="*/ 47 f28 1"/>
                <a:gd name="f41" fmla="+- f30 0 f1"/>
                <a:gd name="f42" fmla="*/ f33 1 91"/>
                <a:gd name="f43" fmla="*/ f34 1 47"/>
                <a:gd name="f44" fmla="*/ f35 1 91"/>
                <a:gd name="f45" fmla="*/ f36 1 47"/>
                <a:gd name="f46" fmla="*/ f37 1 91"/>
                <a:gd name="f47" fmla="*/ f38 1 47"/>
                <a:gd name="f48" fmla="*/ f39 1 91"/>
                <a:gd name="f49" fmla="*/ f40 1 47"/>
                <a:gd name="f50" fmla="*/ 0 1 f31"/>
                <a:gd name="f51" fmla="*/ f25 1 f31"/>
                <a:gd name="f52" fmla="*/ 0 1 f32"/>
                <a:gd name="f53" fmla="*/ f26 1 f32"/>
                <a:gd name="f54" fmla="*/ f42 1 f31"/>
                <a:gd name="f55" fmla="*/ f43 1 f32"/>
                <a:gd name="f56" fmla="*/ f44 1 f31"/>
                <a:gd name="f57" fmla="*/ f45 1 f32"/>
                <a:gd name="f58" fmla="*/ f46 1 f31"/>
                <a:gd name="f59" fmla="*/ f47 1 f32"/>
                <a:gd name="f60" fmla="*/ f48 1 f31"/>
                <a:gd name="f61" fmla="*/ f49 1 f32"/>
                <a:gd name="f62" fmla="*/ f50 f22 1"/>
                <a:gd name="f63" fmla="*/ f51 f22 1"/>
                <a:gd name="f64" fmla="*/ f53 f23 1"/>
                <a:gd name="f65" fmla="*/ f52 f23 1"/>
                <a:gd name="f66" fmla="*/ f54 f22 1"/>
                <a:gd name="f67" fmla="*/ f55 f23 1"/>
                <a:gd name="f68" fmla="*/ f56 f22 1"/>
                <a:gd name="f69" fmla="*/ f57 f23 1"/>
                <a:gd name="f70" fmla="*/ f58 f22 1"/>
                <a:gd name="f71" fmla="*/ f59 f23 1"/>
                <a:gd name="f72" fmla="*/ f60 f22 1"/>
                <a:gd name="f73" fmla="*/ f61 f23 1"/>
              </a:gdLst>
              <a:ahLst/>
              <a:cxnLst>
                <a:cxn ang="3cd4">
                  <a:pos x="hc" y="t"/>
                </a:cxn>
                <a:cxn ang="0">
                  <a:pos x="r" y="vc"/>
                </a:cxn>
                <a:cxn ang="cd4">
                  <a:pos x="hc" y="b"/>
                </a:cxn>
                <a:cxn ang="cd2">
                  <a:pos x="l" y="vc"/>
                </a:cxn>
                <a:cxn ang="f41">
                  <a:pos x="f66" y="f67"/>
                </a:cxn>
                <a:cxn ang="f41">
                  <a:pos x="f68" y="f69"/>
                </a:cxn>
                <a:cxn ang="f41">
                  <a:pos x="f70" y="f71"/>
                </a:cxn>
                <a:cxn ang="f41">
                  <a:pos x="f72" y="f73"/>
                </a:cxn>
              </a:cxnLst>
              <a:rect l="f62" t="f65" r="f63" b="f64"/>
              <a:pathLst>
                <a:path w="91" h="47">
                  <a:moveTo>
                    <a:pt x="f8" y="f9"/>
                  </a:moveTo>
                  <a:cubicBezTo>
                    <a:pt x="f10" y="f5"/>
                    <a:pt x="f11" y="f12"/>
                    <a:pt x="f13" y="f14"/>
                  </a:cubicBezTo>
                  <a:cubicBezTo>
                    <a:pt x="f6" y="f15"/>
                    <a:pt x="f16" y="f17"/>
                    <a:pt x="f10" y="f18"/>
                  </a:cubicBezTo>
                  <a:cubicBezTo>
                    <a:pt x="f10" y="f18"/>
                    <a:pt x="f19" y="f20"/>
                    <a:pt x="f5"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5" name="Freeform 565">
              <a:extLst>
                <a:ext uri="{FF2B5EF4-FFF2-40B4-BE49-F238E27FC236}">
                  <a16:creationId xmlns:a16="http://schemas.microsoft.com/office/drawing/2014/main" id="{63C99D5D-EAC2-402C-AEBF-56CFEFAB4341}"/>
                </a:ext>
              </a:extLst>
            </p:cNvPr>
            <p:cNvSpPr/>
            <p:nvPr/>
          </p:nvSpPr>
          <p:spPr>
            <a:xfrm>
              <a:off x="7672182" y="3263410"/>
              <a:ext cx="20705" cy="98305"/>
            </a:xfrm>
            <a:custGeom>
              <a:avLst/>
              <a:gdLst>
                <a:gd name="f0" fmla="val 10800000"/>
                <a:gd name="f1" fmla="val 5400000"/>
                <a:gd name="f2" fmla="val 180"/>
                <a:gd name="f3" fmla="val w"/>
                <a:gd name="f4" fmla="val h"/>
                <a:gd name="f5" fmla="val 0"/>
                <a:gd name="f6" fmla="val 22"/>
                <a:gd name="f7" fmla="val 95"/>
                <a:gd name="f8" fmla="val 91"/>
                <a:gd name="f9" fmla="val 2"/>
                <a:gd name="f10" fmla="+- 0 0 -90"/>
                <a:gd name="f11" fmla="*/ f3 1 22"/>
                <a:gd name="f12" fmla="*/ f4 1 95"/>
                <a:gd name="f13" fmla="val f5"/>
                <a:gd name="f14" fmla="val f6"/>
                <a:gd name="f15" fmla="val f7"/>
                <a:gd name="f16" fmla="*/ f10 f0 1"/>
                <a:gd name="f17" fmla="+- f15 0 f13"/>
                <a:gd name="f18" fmla="+- f14 0 f13"/>
                <a:gd name="f19" fmla="*/ f16 1 f2"/>
                <a:gd name="f20" fmla="*/ f18 1 22"/>
                <a:gd name="f21" fmla="*/ f17 1 95"/>
                <a:gd name="f22" fmla="*/ 0 f18 1"/>
                <a:gd name="f23" fmla="*/ 0 f17 1"/>
                <a:gd name="f24" fmla="*/ 22 f18 1"/>
                <a:gd name="f25" fmla="*/ 91 f17 1"/>
                <a:gd name="f26" fmla="*/ 2 f18 1"/>
                <a:gd name="f27" fmla="*/ 95 f17 1"/>
                <a:gd name="f28" fmla="+- f19 0 f1"/>
                <a:gd name="f29" fmla="*/ f22 1 22"/>
                <a:gd name="f30" fmla="*/ f23 1 95"/>
                <a:gd name="f31" fmla="*/ f24 1 22"/>
                <a:gd name="f32" fmla="*/ f25 1 95"/>
                <a:gd name="f33" fmla="*/ f26 1 22"/>
                <a:gd name="f34" fmla="*/ f27 1 95"/>
                <a:gd name="f35" fmla="*/ 0 1 f20"/>
                <a:gd name="f36" fmla="*/ f14 1 f20"/>
                <a:gd name="f37" fmla="*/ 0 1 f21"/>
                <a:gd name="f38" fmla="*/ f15 1 f21"/>
                <a:gd name="f39" fmla="*/ f29 1 f20"/>
                <a:gd name="f40" fmla="*/ f30 1 f21"/>
                <a:gd name="f41" fmla="*/ f31 1 f20"/>
                <a:gd name="f42" fmla="*/ f32 1 f21"/>
                <a:gd name="f43" fmla="*/ f33 1 f20"/>
                <a:gd name="f44" fmla="*/ f34 1 f21"/>
                <a:gd name="f45" fmla="*/ f35 f11 1"/>
                <a:gd name="f46" fmla="*/ f36 f11 1"/>
                <a:gd name="f47" fmla="*/ f38 f12 1"/>
                <a:gd name="f48" fmla="*/ f37 f12 1"/>
                <a:gd name="f49" fmla="*/ f39 f11 1"/>
                <a:gd name="f50" fmla="*/ f40 f12 1"/>
                <a:gd name="f51" fmla="*/ f41 f11 1"/>
                <a:gd name="f52" fmla="*/ f42 f12 1"/>
                <a:gd name="f53" fmla="*/ f43 f11 1"/>
                <a:gd name="f54" fmla="*/ f44 f12 1"/>
              </a:gdLst>
              <a:ahLst/>
              <a:cxnLst>
                <a:cxn ang="3cd4">
                  <a:pos x="hc" y="t"/>
                </a:cxn>
                <a:cxn ang="0">
                  <a:pos x="r" y="vc"/>
                </a:cxn>
                <a:cxn ang="cd4">
                  <a:pos x="hc" y="b"/>
                </a:cxn>
                <a:cxn ang="cd2">
                  <a:pos x="l" y="vc"/>
                </a:cxn>
                <a:cxn ang="f28">
                  <a:pos x="f49" y="f50"/>
                </a:cxn>
                <a:cxn ang="f28">
                  <a:pos x="f51" y="f52"/>
                </a:cxn>
                <a:cxn ang="f28">
                  <a:pos x="f53" y="f54"/>
                </a:cxn>
              </a:cxnLst>
              <a:rect l="f45" t="f48" r="f46" b="f47"/>
              <a:pathLst>
                <a:path w="22" h="95">
                  <a:moveTo>
                    <a:pt x="f5" y="f5"/>
                  </a:moveTo>
                  <a:lnTo>
                    <a:pt x="f6" y="f8"/>
                  </a:lnTo>
                  <a:lnTo>
                    <a:pt x="f9" y="f7"/>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6" name="Freeform 566">
              <a:extLst>
                <a:ext uri="{FF2B5EF4-FFF2-40B4-BE49-F238E27FC236}">
                  <a16:creationId xmlns:a16="http://schemas.microsoft.com/office/drawing/2014/main" id="{6BF99CAB-04BE-4373-8458-87AF8BB0ECB1}"/>
                </a:ext>
              </a:extLst>
            </p:cNvPr>
            <p:cNvSpPr/>
            <p:nvPr/>
          </p:nvSpPr>
          <p:spPr>
            <a:xfrm>
              <a:off x="7643513" y="3228527"/>
              <a:ext cx="25483" cy="19027"/>
            </a:xfrm>
            <a:custGeom>
              <a:avLst/>
              <a:gdLst>
                <a:gd name="f0" fmla="val 10800000"/>
                <a:gd name="f1" fmla="val 5400000"/>
                <a:gd name="f2" fmla="val 180"/>
                <a:gd name="f3" fmla="val w"/>
                <a:gd name="f4" fmla="val h"/>
                <a:gd name="f5" fmla="val 0"/>
                <a:gd name="f6" fmla="val 28"/>
                <a:gd name="f7" fmla="val 18"/>
                <a:gd name="f8" fmla="val 6"/>
                <a:gd name="f9" fmla="val 23"/>
                <a:gd name="f10" fmla="+- 0 0 -90"/>
                <a:gd name="f11" fmla="*/ f3 1 28"/>
                <a:gd name="f12" fmla="*/ f4 1 18"/>
                <a:gd name="f13" fmla="val f5"/>
                <a:gd name="f14" fmla="val f6"/>
                <a:gd name="f15" fmla="val f7"/>
                <a:gd name="f16" fmla="*/ f10 f0 1"/>
                <a:gd name="f17" fmla="+- f15 0 f13"/>
                <a:gd name="f18" fmla="+- f14 0 f13"/>
                <a:gd name="f19" fmla="*/ f16 1 f2"/>
                <a:gd name="f20" fmla="*/ f18 1 28"/>
                <a:gd name="f21" fmla="*/ f17 1 18"/>
                <a:gd name="f22" fmla="*/ 0 f18 1"/>
                <a:gd name="f23" fmla="*/ 6 f17 1"/>
                <a:gd name="f24" fmla="*/ 23 f18 1"/>
                <a:gd name="f25" fmla="*/ 0 f17 1"/>
                <a:gd name="f26" fmla="*/ 28 f18 1"/>
                <a:gd name="f27" fmla="*/ 18 f17 1"/>
                <a:gd name="f28" fmla="+- f19 0 f1"/>
                <a:gd name="f29" fmla="*/ f22 1 28"/>
                <a:gd name="f30" fmla="*/ f23 1 18"/>
                <a:gd name="f31" fmla="*/ f24 1 28"/>
                <a:gd name="f32" fmla="*/ f25 1 18"/>
                <a:gd name="f33" fmla="*/ f26 1 28"/>
                <a:gd name="f34" fmla="*/ f27 1 18"/>
                <a:gd name="f35" fmla="*/ 0 1 f20"/>
                <a:gd name="f36" fmla="*/ f14 1 f20"/>
                <a:gd name="f37" fmla="*/ 0 1 f21"/>
                <a:gd name="f38" fmla="*/ f15 1 f21"/>
                <a:gd name="f39" fmla="*/ f29 1 f20"/>
                <a:gd name="f40" fmla="*/ f30 1 f21"/>
                <a:gd name="f41" fmla="*/ f31 1 f20"/>
                <a:gd name="f42" fmla="*/ f32 1 f21"/>
                <a:gd name="f43" fmla="*/ f33 1 f20"/>
                <a:gd name="f44" fmla="*/ f34 1 f21"/>
                <a:gd name="f45" fmla="*/ f35 f11 1"/>
                <a:gd name="f46" fmla="*/ f36 f11 1"/>
                <a:gd name="f47" fmla="*/ f38 f12 1"/>
                <a:gd name="f48" fmla="*/ f37 f12 1"/>
                <a:gd name="f49" fmla="*/ f39 f11 1"/>
                <a:gd name="f50" fmla="*/ f40 f12 1"/>
                <a:gd name="f51" fmla="*/ f41 f11 1"/>
                <a:gd name="f52" fmla="*/ f42 f12 1"/>
                <a:gd name="f53" fmla="*/ f43 f11 1"/>
                <a:gd name="f54" fmla="*/ f44 f12 1"/>
              </a:gdLst>
              <a:ahLst/>
              <a:cxnLst>
                <a:cxn ang="3cd4">
                  <a:pos x="hc" y="t"/>
                </a:cxn>
                <a:cxn ang="0">
                  <a:pos x="r" y="vc"/>
                </a:cxn>
                <a:cxn ang="cd4">
                  <a:pos x="hc" y="b"/>
                </a:cxn>
                <a:cxn ang="cd2">
                  <a:pos x="l" y="vc"/>
                </a:cxn>
                <a:cxn ang="f28">
                  <a:pos x="f49" y="f50"/>
                </a:cxn>
                <a:cxn ang="f28">
                  <a:pos x="f51" y="f52"/>
                </a:cxn>
                <a:cxn ang="f28">
                  <a:pos x="f53" y="f54"/>
                </a:cxn>
              </a:cxnLst>
              <a:rect l="f45" t="f48" r="f46" b="f47"/>
              <a:pathLst>
                <a:path w="28" h="18">
                  <a:moveTo>
                    <a:pt x="f5" y="f8"/>
                  </a:moveTo>
                  <a:lnTo>
                    <a:pt x="f9" y="f5"/>
                  </a:lnTo>
                  <a:lnTo>
                    <a:pt x="f6" y="f7"/>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7" name="Freeform 567">
              <a:extLst>
                <a:ext uri="{FF2B5EF4-FFF2-40B4-BE49-F238E27FC236}">
                  <a16:creationId xmlns:a16="http://schemas.microsoft.com/office/drawing/2014/main" id="{FB4B46B3-5939-4B44-BC5E-E3D8913C8304}"/>
                </a:ext>
              </a:extLst>
            </p:cNvPr>
            <p:cNvSpPr/>
            <p:nvPr/>
          </p:nvSpPr>
          <p:spPr>
            <a:xfrm>
              <a:off x="7597325" y="3220600"/>
              <a:ext cx="78043" cy="161727"/>
            </a:xfrm>
            <a:custGeom>
              <a:avLst/>
              <a:gdLst>
                <a:gd name="f0" fmla="val 10800000"/>
                <a:gd name="f1" fmla="val 5400000"/>
                <a:gd name="f2" fmla="val 180"/>
                <a:gd name="f3" fmla="val w"/>
                <a:gd name="f4" fmla="val h"/>
                <a:gd name="f5" fmla="val 0"/>
                <a:gd name="f6" fmla="val 83"/>
                <a:gd name="f7" fmla="val 154"/>
                <a:gd name="f8" fmla="val 14"/>
                <a:gd name="f9" fmla="val 48"/>
                <a:gd name="f10" fmla="val 149"/>
                <a:gd name="f11" fmla="val 66"/>
                <a:gd name="f12" fmla="+- 0 0 -90"/>
                <a:gd name="f13" fmla="*/ f3 1 83"/>
                <a:gd name="f14" fmla="*/ f4 1 154"/>
                <a:gd name="f15" fmla="val f5"/>
                <a:gd name="f16" fmla="val f6"/>
                <a:gd name="f17" fmla="val f7"/>
                <a:gd name="f18" fmla="*/ f12 f0 1"/>
                <a:gd name="f19" fmla="+- f17 0 f15"/>
                <a:gd name="f20" fmla="+- f16 0 f15"/>
                <a:gd name="f21" fmla="*/ f18 1 f2"/>
                <a:gd name="f22" fmla="*/ f20 1 83"/>
                <a:gd name="f23" fmla="*/ f19 1 154"/>
                <a:gd name="f24" fmla="*/ 0 f20 1"/>
                <a:gd name="f25" fmla="*/ 14 f19 1"/>
                <a:gd name="f26" fmla="*/ 48 f20 1"/>
                <a:gd name="f27" fmla="*/ 0 f19 1"/>
                <a:gd name="f28" fmla="*/ 83 f20 1"/>
                <a:gd name="f29" fmla="*/ 149 f19 1"/>
                <a:gd name="f30" fmla="*/ 66 f20 1"/>
                <a:gd name="f31" fmla="*/ 154 f19 1"/>
                <a:gd name="f32" fmla="+- f21 0 f1"/>
                <a:gd name="f33" fmla="*/ f24 1 83"/>
                <a:gd name="f34" fmla="*/ f25 1 154"/>
                <a:gd name="f35" fmla="*/ f26 1 83"/>
                <a:gd name="f36" fmla="*/ f27 1 154"/>
                <a:gd name="f37" fmla="*/ f28 1 83"/>
                <a:gd name="f38" fmla="*/ f29 1 154"/>
                <a:gd name="f39" fmla="*/ f30 1 83"/>
                <a:gd name="f40" fmla="*/ f31 1 154"/>
                <a:gd name="f41" fmla="*/ 0 1 f22"/>
                <a:gd name="f42" fmla="*/ f16 1 f22"/>
                <a:gd name="f43" fmla="*/ 0 1 f23"/>
                <a:gd name="f44" fmla="*/ f17 1 f23"/>
                <a:gd name="f45" fmla="*/ f33 1 f22"/>
                <a:gd name="f46" fmla="*/ f34 1 f23"/>
                <a:gd name="f47" fmla="*/ f35 1 f22"/>
                <a:gd name="f48" fmla="*/ f36 1 f23"/>
                <a:gd name="f49" fmla="*/ f37 1 f22"/>
                <a:gd name="f50" fmla="*/ f38 1 f23"/>
                <a:gd name="f51" fmla="*/ f39 1 f22"/>
                <a:gd name="f52" fmla="*/ f40 1 f23"/>
                <a:gd name="f53" fmla="*/ f41 f13 1"/>
                <a:gd name="f54" fmla="*/ f42 f13 1"/>
                <a:gd name="f55" fmla="*/ f44 f14 1"/>
                <a:gd name="f56" fmla="*/ f43 f14 1"/>
                <a:gd name="f57" fmla="*/ f45 f13 1"/>
                <a:gd name="f58" fmla="*/ f46 f14 1"/>
                <a:gd name="f59" fmla="*/ f47 f13 1"/>
                <a:gd name="f60" fmla="*/ f48 f14 1"/>
                <a:gd name="f61" fmla="*/ f49 f13 1"/>
                <a:gd name="f62" fmla="*/ f50 f14 1"/>
                <a:gd name="f63" fmla="*/ f51 f13 1"/>
                <a:gd name="f64" fmla="*/ f52 f14 1"/>
              </a:gdLst>
              <a:ahLst/>
              <a:cxnLst>
                <a:cxn ang="3cd4">
                  <a:pos x="hc" y="t"/>
                </a:cxn>
                <a:cxn ang="0">
                  <a:pos x="r" y="vc"/>
                </a:cxn>
                <a:cxn ang="cd4">
                  <a:pos x="hc" y="b"/>
                </a:cxn>
                <a:cxn ang="cd2">
                  <a:pos x="l" y="vc"/>
                </a:cxn>
                <a:cxn ang="f32">
                  <a:pos x="f57" y="f58"/>
                </a:cxn>
                <a:cxn ang="f32">
                  <a:pos x="f59" y="f60"/>
                </a:cxn>
                <a:cxn ang="f32">
                  <a:pos x="f61" y="f62"/>
                </a:cxn>
                <a:cxn ang="f32">
                  <a:pos x="f63" y="f64"/>
                </a:cxn>
              </a:cxnLst>
              <a:rect l="f53" t="f56" r="f54" b="f55"/>
              <a:pathLst>
                <a:path w="83" h="154">
                  <a:moveTo>
                    <a:pt x="f5" y="f8"/>
                  </a:moveTo>
                  <a:lnTo>
                    <a:pt x="f9" y="f5"/>
                  </a:lnTo>
                  <a:lnTo>
                    <a:pt x="f6" y="f10"/>
                  </a:lnTo>
                  <a:lnTo>
                    <a:pt x="f11" y="f7"/>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8" name="Line 568">
              <a:extLst>
                <a:ext uri="{FF2B5EF4-FFF2-40B4-BE49-F238E27FC236}">
                  <a16:creationId xmlns:a16="http://schemas.microsoft.com/office/drawing/2014/main" id="{5E0D3BC0-2B81-4048-AD4E-04A5F20B1F14}"/>
                </a:ext>
              </a:extLst>
            </p:cNvPr>
            <p:cNvSpPr/>
            <p:nvPr/>
          </p:nvSpPr>
          <p:spPr>
            <a:xfrm flipH="1">
              <a:off x="7573434" y="3238041"/>
              <a:ext cx="6371" cy="1586"/>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9" name="Line 569">
              <a:extLst>
                <a:ext uri="{FF2B5EF4-FFF2-40B4-BE49-F238E27FC236}">
                  <a16:creationId xmlns:a16="http://schemas.microsoft.com/office/drawing/2014/main" id="{9A584C18-A713-4BAB-9AA8-0C1A476CB1DE}"/>
                </a:ext>
              </a:extLst>
            </p:cNvPr>
            <p:cNvSpPr/>
            <p:nvPr/>
          </p:nvSpPr>
          <p:spPr>
            <a:xfrm flipH="1">
              <a:off x="7610066" y="3247554"/>
              <a:ext cx="30262" cy="792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50" name="Line 570">
              <a:extLst>
                <a:ext uri="{FF2B5EF4-FFF2-40B4-BE49-F238E27FC236}">
                  <a16:creationId xmlns:a16="http://schemas.microsoft.com/office/drawing/2014/main" id="{053D4BF4-ED04-4F8F-A557-56B06FD7E581}"/>
                </a:ext>
              </a:extLst>
            </p:cNvPr>
            <p:cNvSpPr/>
            <p:nvPr/>
          </p:nvSpPr>
          <p:spPr>
            <a:xfrm flipH="1">
              <a:off x="7625993" y="3260239"/>
              <a:ext cx="17520" cy="3171"/>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51" name="Line 571">
              <a:extLst>
                <a:ext uri="{FF2B5EF4-FFF2-40B4-BE49-F238E27FC236}">
                  <a16:creationId xmlns:a16="http://schemas.microsoft.com/office/drawing/2014/main" id="{C604FA7E-AFE7-4EEC-B6AA-75600169A850}"/>
                </a:ext>
              </a:extLst>
            </p:cNvPr>
            <p:cNvSpPr/>
            <p:nvPr/>
          </p:nvSpPr>
          <p:spPr>
            <a:xfrm flipH="1">
              <a:off x="7619622" y="3269752"/>
              <a:ext cx="25483" cy="792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52" name="Freeform 572">
              <a:extLst>
                <a:ext uri="{FF2B5EF4-FFF2-40B4-BE49-F238E27FC236}">
                  <a16:creationId xmlns:a16="http://schemas.microsoft.com/office/drawing/2014/main" id="{22B03E2A-2F2D-4FFC-8085-F533B62FE98A}"/>
                </a:ext>
              </a:extLst>
            </p:cNvPr>
            <p:cNvSpPr/>
            <p:nvPr/>
          </p:nvSpPr>
          <p:spPr>
            <a:xfrm>
              <a:off x="7801190" y="3203158"/>
              <a:ext cx="6371" cy="12685"/>
            </a:xfrm>
            <a:custGeom>
              <a:avLst/>
              <a:gdLst>
                <a:gd name="f0" fmla="val 10800000"/>
                <a:gd name="f1" fmla="val 5400000"/>
                <a:gd name="f2" fmla="val 180"/>
                <a:gd name="f3" fmla="val w"/>
                <a:gd name="f4" fmla="val h"/>
                <a:gd name="f5" fmla="val 0"/>
                <a:gd name="f6" fmla="val 5"/>
                <a:gd name="f7" fmla="val 11"/>
                <a:gd name="f8" fmla="val 6"/>
                <a:gd name="f9" fmla="+- 0 0 -90"/>
                <a:gd name="f10" fmla="*/ f3 1 5"/>
                <a:gd name="f11" fmla="*/ f4 1 11"/>
                <a:gd name="f12" fmla="val f5"/>
                <a:gd name="f13" fmla="val f6"/>
                <a:gd name="f14" fmla="val f7"/>
                <a:gd name="f15" fmla="*/ f9 f0 1"/>
                <a:gd name="f16" fmla="+- f14 0 f12"/>
                <a:gd name="f17" fmla="+- f13 0 f12"/>
                <a:gd name="f18" fmla="*/ f15 1 f2"/>
                <a:gd name="f19" fmla="*/ f17 1 5"/>
                <a:gd name="f20" fmla="*/ f16 1 11"/>
                <a:gd name="f21" fmla="*/ 0 f17 1"/>
                <a:gd name="f22" fmla="*/ 0 f16 1"/>
                <a:gd name="f23" fmla="*/ 11 f16 1"/>
                <a:gd name="f24" fmla="+- f18 0 f1"/>
                <a:gd name="f25" fmla="*/ f21 1 5"/>
                <a:gd name="f26" fmla="*/ f22 1 11"/>
                <a:gd name="f27" fmla="*/ f23 1 11"/>
                <a:gd name="f28" fmla="*/ 0 1 f19"/>
                <a:gd name="f29" fmla="*/ f13 1 f19"/>
                <a:gd name="f30" fmla="*/ 0 1 f20"/>
                <a:gd name="f31" fmla="*/ f14 1 f20"/>
                <a:gd name="f32" fmla="*/ f25 1 f19"/>
                <a:gd name="f33" fmla="*/ f26 1 f20"/>
                <a:gd name="f34" fmla="*/ f27 1 f20"/>
                <a:gd name="f35" fmla="*/ f28 f10 1"/>
                <a:gd name="f36" fmla="*/ f29 f10 1"/>
                <a:gd name="f37" fmla="*/ f31 f11 1"/>
                <a:gd name="f38" fmla="*/ f30 f11 1"/>
                <a:gd name="f39" fmla="*/ f32 f10 1"/>
                <a:gd name="f40" fmla="*/ f33 f11 1"/>
                <a:gd name="f41" fmla="*/ f34 f11 1"/>
              </a:gdLst>
              <a:ahLst/>
              <a:cxnLst>
                <a:cxn ang="3cd4">
                  <a:pos x="hc" y="t"/>
                </a:cxn>
                <a:cxn ang="0">
                  <a:pos x="r" y="vc"/>
                </a:cxn>
                <a:cxn ang="cd4">
                  <a:pos x="hc" y="b"/>
                </a:cxn>
                <a:cxn ang="cd2">
                  <a:pos x="l" y="vc"/>
                </a:cxn>
                <a:cxn ang="f24">
                  <a:pos x="f39" y="f40"/>
                </a:cxn>
                <a:cxn ang="f24">
                  <a:pos x="f39" y="f41"/>
                </a:cxn>
              </a:cxnLst>
              <a:rect l="f35" t="f38" r="f36" b="f37"/>
              <a:pathLst>
                <a:path w="5" h="11">
                  <a:moveTo>
                    <a:pt x="f5" y="f5"/>
                  </a:moveTo>
                  <a:cubicBezTo>
                    <a:pt x="f5" y="f5"/>
                    <a:pt x="f6" y="f8"/>
                    <a:pt x="f5"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53" name="Freeform 574">
              <a:extLst>
                <a:ext uri="{FF2B5EF4-FFF2-40B4-BE49-F238E27FC236}">
                  <a16:creationId xmlns:a16="http://schemas.microsoft.com/office/drawing/2014/main" id="{85338D94-D859-47B3-B2BF-ABFE3447F43D}"/>
                </a:ext>
              </a:extLst>
            </p:cNvPr>
            <p:cNvSpPr/>
            <p:nvPr/>
          </p:nvSpPr>
          <p:spPr>
            <a:xfrm>
              <a:off x="7801190" y="3238041"/>
              <a:ext cx="6371" cy="12685"/>
            </a:xfrm>
            <a:custGeom>
              <a:avLst/>
              <a:gdLst>
                <a:gd name="f0" fmla="val 10800000"/>
                <a:gd name="f1" fmla="val 5400000"/>
                <a:gd name="f2" fmla="val 180"/>
                <a:gd name="f3" fmla="val w"/>
                <a:gd name="f4" fmla="val h"/>
                <a:gd name="f5" fmla="val 0"/>
                <a:gd name="f6" fmla="val 5"/>
                <a:gd name="f7" fmla="val 11"/>
                <a:gd name="f8" fmla="val 6"/>
                <a:gd name="f9" fmla="+- 0 0 -90"/>
                <a:gd name="f10" fmla="*/ f3 1 5"/>
                <a:gd name="f11" fmla="*/ f4 1 11"/>
                <a:gd name="f12" fmla="val f5"/>
                <a:gd name="f13" fmla="val f6"/>
                <a:gd name="f14" fmla="val f7"/>
                <a:gd name="f15" fmla="*/ f9 f0 1"/>
                <a:gd name="f16" fmla="+- f14 0 f12"/>
                <a:gd name="f17" fmla="+- f13 0 f12"/>
                <a:gd name="f18" fmla="*/ f15 1 f2"/>
                <a:gd name="f19" fmla="*/ f17 1 5"/>
                <a:gd name="f20" fmla="*/ f16 1 11"/>
                <a:gd name="f21" fmla="*/ 0 f17 1"/>
                <a:gd name="f22" fmla="*/ 0 f16 1"/>
                <a:gd name="f23" fmla="*/ 11 f16 1"/>
                <a:gd name="f24" fmla="+- f18 0 f1"/>
                <a:gd name="f25" fmla="*/ f21 1 5"/>
                <a:gd name="f26" fmla="*/ f22 1 11"/>
                <a:gd name="f27" fmla="*/ f23 1 11"/>
                <a:gd name="f28" fmla="*/ 0 1 f19"/>
                <a:gd name="f29" fmla="*/ f13 1 f19"/>
                <a:gd name="f30" fmla="*/ 0 1 f20"/>
                <a:gd name="f31" fmla="*/ f14 1 f20"/>
                <a:gd name="f32" fmla="*/ f25 1 f19"/>
                <a:gd name="f33" fmla="*/ f26 1 f20"/>
                <a:gd name="f34" fmla="*/ f27 1 f20"/>
                <a:gd name="f35" fmla="*/ f28 f10 1"/>
                <a:gd name="f36" fmla="*/ f29 f10 1"/>
                <a:gd name="f37" fmla="*/ f31 f11 1"/>
                <a:gd name="f38" fmla="*/ f30 f11 1"/>
                <a:gd name="f39" fmla="*/ f32 f10 1"/>
                <a:gd name="f40" fmla="*/ f33 f11 1"/>
                <a:gd name="f41" fmla="*/ f34 f11 1"/>
              </a:gdLst>
              <a:ahLst/>
              <a:cxnLst>
                <a:cxn ang="3cd4">
                  <a:pos x="hc" y="t"/>
                </a:cxn>
                <a:cxn ang="0">
                  <a:pos x="r" y="vc"/>
                </a:cxn>
                <a:cxn ang="cd4">
                  <a:pos x="hc" y="b"/>
                </a:cxn>
                <a:cxn ang="cd2">
                  <a:pos x="l" y="vc"/>
                </a:cxn>
                <a:cxn ang="f24">
                  <a:pos x="f39" y="f40"/>
                </a:cxn>
                <a:cxn ang="f24">
                  <a:pos x="f39" y="f41"/>
                </a:cxn>
              </a:cxnLst>
              <a:rect l="f35" t="f38" r="f36" b="f37"/>
              <a:pathLst>
                <a:path w="5" h="11">
                  <a:moveTo>
                    <a:pt x="f5" y="f5"/>
                  </a:moveTo>
                  <a:cubicBezTo>
                    <a:pt x="f5" y="f5"/>
                    <a:pt x="f6" y="f8"/>
                    <a:pt x="f5"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54" name="Freeform 575">
              <a:extLst>
                <a:ext uri="{FF2B5EF4-FFF2-40B4-BE49-F238E27FC236}">
                  <a16:creationId xmlns:a16="http://schemas.microsoft.com/office/drawing/2014/main" id="{29A74BC5-985A-4541-B5CD-5FCB01C87895}"/>
                </a:ext>
              </a:extLst>
            </p:cNvPr>
            <p:cNvSpPr/>
            <p:nvPr/>
          </p:nvSpPr>
          <p:spPr>
            <a:xfrm>
              <a:off x="7801190" y="3276094"/>
              <a:ext cx="6371" cy="14271"/>
            </a:xfrm>
            <a:custGeom>
              <a:avLst/>
              <a:gdLst>
                <a:gd name="f0" fmla="val 10800000"/>
                <a:gd name="f1" fmla="val 5400000"/>
                <a:gd name="f2" fmla="val 180"/>
                <a:gd name="f3" fmla="val w"/>
                <a:gd name="f4" fmla="val h"/>
                <a:gd name="f5" fmla="val 0"/>
                <a:gd name="f6" fmla="val 5"/>
                <a:gd name="f7" fmla="val 11"/>
                <a:gd name="f8" fmla="val 6"/>
                <a:gd name="f9" fmla="+- 0 0 -90"/>
                <a:gd name="f10" fmla="*/ f3 1 5"/>
                <a:gd name="f11" fmla="*/ f4 1 11"/>
                <a:gd name="f12" fmla="val f5"/>
                <a:gd name="f13" fmla="val f6"/>
                <a:gd name="f14" fmla="val f7"/>
                <a:gd name="f15" fmla="*/ f9 f0 1"/>
                <a:gd name="f16" fmla="+- f14 0 f12"/>
                <a:gd name="f17" fmla="+- f13 0 f12"/>
                <a:gd name="f18" fmla="*/ f15 1 f2"/>
                <a:gd name="f19" fmla="*/ f17 1 5"/>
                <a:gd name="f20" fmla="*/ f16 1 11"/>
                <a:gd name="f21" fmla="*/ 0 f17 1"/>
                <a:gd name="f22" fmla="*/ 0 f16 1"/>
                <a:gd name="f23" fmla="*/ 11 f16 1"/>
                <a:gd name="f24" fmla="+- f18 0 f1"/>
                <a:gd name="f25" fmla="*/ f21 1 5"/>
                <a:gd name="f26" fmla="*/ f22 1 11"/>
                <a:gd name="f27" fmla="*/ f23 1 11"/>
                <a:gd name="f28" fmla="*/ 0 1 f19"/>
                <a:gd name="f29" fmla="*/ f13 1 f19"/>
                <a:gd name="f30" fmla="*/ 0 1 f20"/>
                <a:gd name="f31" fmla="*/ f14 1 f20"/>
                <a:gd name="f32" fmla="*/ f25 1 f19"/>
                <a:gd name="f33" fmla="*/ f26 1 f20"/>
                <a:gd name="f34" fmla="*/ f27 1 f20"/>
                <a:gd name="f35" fmla="*/ f28 f10 1"/>
                <a:gd name="f36" fmla="*/ f29 f10 1"/>
                <a:gd name="f37" fmla="*/ f31 f11 1"/>
                <a:gd name="f38" fmla="*/ f30 f11 1"/>
                <a:gd name="f39" fmla="*/ f32 f10 1"/>
                <a:gd name="f40" fmla="*/ f33 f11 1"/>
                <a:gd name="f41" fmla="*/ f34 f11 1"/>
              </a:gdLst>
              <a:ahLst/>
              <a:cxnLst>
                <a:cxn ang="3cd4">
                  <a:pos x="hc" y="t"/>
                </a:cxn>
                <a:cxn ang="0">
                  <a:pos x="r" y="vc"/>
                </a:cxn>
                <a:cxn ang="cd4">
                  <a:pos x="hc" y="b"/>
                </a:cxn>
                <a:cxn ang="cd2">
                  <a:pos x="l" y="vc"/>
                </a:cxn>
                <a:cxn ang="f24">
                  <a:pos x="f39" y="f40"/>
                </a:cxn>
                <a:cxn ang="f24">
                  <a:pos x="f39" y="f41"/>
                </a:cxn>
              </a:cxnLst>
              <a:rect l="f35" t="f38" r="f36" b="f37"/>
              <a:pathLst>
                <a:path w="5" h="11">
                  <a:moveTo>
                    <a:pt x="f5" y="f5"/>
                  </a:moveTo>
                  <a:cubicBezTo>
                    <a:pt x="f5" y="f5"/>
                    <a:pt x="f6" y="f8"/>
                    <a:pt x="f5" y="f7"/>
                  </a:cubicBezTo>
                </a:path>
              </a:pathLst>
            </a:custGeom>
            <a:noFill/>
            <a:ln w="9528" cap="rnd">
              <a:solidFill>
                <a:srgbClr val="F99E9C"/>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sp>
        <p:nvSpPr>
          <p:cNvPr id="18494" name="Rectangle 37">
            <a:hlinkClick r:id="rId30" action="ppaction://hlinksldjump"/>
            <a:extLst>
              <a:ext uri="{FF2B5EF4-FFF2-40B4-BE49-F238E27FC236}">
                <a16:creationId xmlns:a16="http://schemas.microsoft.com/office/drawing/2014/main" id="{87F46D0D-288F-40C7-9C05-43B9C9B86013}"/>
              </a:ext>
            </a:extLst>
          </p:cNvPr>
          <p:cNvSpPr>
            <a:spLocks noChangeArrowheads="1"/>
          </p:cNvSpPr>
          <p:nvPr/>
        </p:nvSpPr>
        <p:spPr bwMode="auto">
          <a:xfrm>
            <a:off x="9780588" y="4002088"/>
            <a:ext cx="22034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18495" name="Rectangle 7">
            <a:extLst>
              <a:ext uri="{FF2B5EF4-FFF2-40B4-BE49-F238E27FC236}">
                <a16:creationId xmlns:a16="http://schemas.microsoft.com/office/drawing/2014/main" id="{76218501-E8B6-4E64-879D-D0E0E3CCC0F0}"/>
              </a:ext>
            </a:extLst>
          </p:cNvPr>
          <p:cNvSpPr>
            <a:spLocks noChangeArrowheads="1"/>
          </p:cNvSpPr>
          <p:nvPr/>
        </p:nvSpPr>
        <p:spPr bwMode="auto">
          <a:xfrm>
            <a:off x="9636125" y="1449388"/>
            <a:ext cx="2378075" cy="2009775"/>
          </a:xfrm>
          <a:prstGeom prst="rect">
            <a:avLst/>
          </a:prstGeom>
          <a:solidFill>
            <a:srgbClr val="F2F2F2"/>
          </a:solidFill>
          <a:ln w="12701">
            <a:solidFill>
              <a:srgbClr val="A5A5A5"/>
            </a:solidFill>
            <a:miter lim="800000"/>
            <a:headEnd/>
            <a:tailEnd/>
          </a:ln>
        </p:spPr>
        <p:txBody>
          <a:bodyPr tIns="36000" bIns="36000"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rgbClr val="000000"/>
                </a:solidFill>
                <a:latin typeface="Arial" panose="020B0604020202020204" pitchFamily="34" charset="0"/>
                <a:cs typeface="Arial" panose="020B0604020202020204" pitchFamily="34" charset="0"/>
              </a:rPr>
              <a:t>Prendre RDV pour son client avec le partenaire </a:t>
            </a:r>
            <a:r>
              <a:rPr lang="fr-FR" altLang="fr-FR" sz="1400" b="1" dirty="0" err="1">
                <a:solidFill>
                  <a:srgbClr val="000000"/>
                </a:solidFill>
                <a:latin typeface="Arial" panose="020B0604020202020204" pitchFamily="34" charset="0"/>
                <a:cs typeface="Arial" panose="020B0604020202020204" pitchFamily="34" charset="0"/>
              </a:rPr>
              <a:t>Cozynergy</a:t>
            </a:r>
            <a:r>
              <a:rPr lang="fr-FR" altLang="fr-FR" sz="1400" b="1" dirty="0">
                <a:solidFill>
                  <a:srgbClr val="000000"/>
                </a:solidFill>
                <a:latin typeface="Arial" panose="020B0604020202020204" pitchFamily="34" charset="0"/>
                <a:cs typeface="Arial" panose="020B0604020202020204" pitchFamily="34" charset="0"/>
              </a:rPr>
              <a:t> : </a:t>
            </a:r>
          </a:p>
          <a:p>
            <a:pPr algn="ctr" eaLnBrk="1" hangingPunct="1"/>
            <a:r>
              <a:rPr lang="fr-FR" altLang="fr-FR" sz="1400" b="1" dirty="0">
                <a:solidFill>
                  <a:srgbClr val="FF007E"/>
                </a:solidFill>
                <a:latin typeface="Arial" panose="020B0604020202020204" pitchFamily="34" charset="0"/>
                <a:cs typeface="Arial" panose="020B0604020202020204" pitchFamily="34" charset="0"/>
                <a:hlinkClick r:id="rId31"/>
              </a:rPr>
              <a:t>Lien de prise de RDV </a:t>
            </a:r>
            <a:r>
              <a:rPr lang="fr-FR" altLang="fr-FR" sz="1400" b="1" dirty="0" err="1">
                <a:solidFill>
                  <a:srgbClr val="FF007E"/>
                </a:solidFill>
                <a:latin typeface="Arial" panose="020B0604020202020204" pitchFamily="34" charset="0"/>
                <a:cs typeface="Arial" panose="020B0604020202020204" pitchFamily="34" charset="0"/>
                <a:hlinkClick r:id="rId31"/>
              </a:rPr>
              <a:t>Cozynergy</a:t>
            </a:r>
            <a:r>
              <a:rPr lang="fr-FR" altLang="fr-FR" sz="1400" b="1" dirty="0">
                <a:solidFill>
                  <a:srgbClr val="FF007E"/>
                </a:solidFill>
                <a:latin typeface="Arial" panose="020B0604020202020204" pitchFamily="34" charset="0"/>
                <a:cs typeface="Arial" panose="020B0604020202020204" pitchFamily="34" charset="0"/>
                <a:hlinkClick r:id="rId31"/>
              </a:rPr>
              <a:t> pour que mon client soit contacté</a:t>
            </a:r>
            <a:endParaRPr lang="fr-FR" altLang="fr-FR" sz="1400" b="1" dirty="0">
              <a:solidFill>
                <a:srgbClr val="FF007E"/>
              </a:solidFill>
              <a:latin typeface="Arial" panose="020B0604020202020204" pitchFamily="34" charset="0"/>
              <a:cs typeface="Arial" panose="020B0604020202020204" pitchFamily="34" charset="0"/>
            </a:endParaRPr>
          </a:p>
          <a:p>
            <a:pPr algn="ctr" eaLnBrk="1" hangingPunct="1"/>
            <a:r>
              <a:rPr lang="fr-FR" altLang="fr-FR" sz="1400" i="1" dirty="0">
                <a:solidFill>
                  <a:srgbClr val="000000"/>
                </a:solidFill>
                <a:latin typeface="Arial" panose="020B0604020202020204" pitchFamily="34" charset="0"/>
                <a:cs typeface="Arial" panose="020B0604020202020204" pitchFamily="34" charset="0"/>
              </a:rPr>
              <a:t>Quel </a:t>
            </a:r>
            <a:r>
              <a:rPr lang="fr-FR" altLang="fr-FR" sz="1400" b="1" i="1" dirty="0">
                <a:solidFill>
                  <a:srgbClr val="000000"/>
                </a:solidFill>
                <a:latin typeface="Arial" panose="020B0604020202020204" pitchFamily="34" charset="0"/>
                <a:cs typeface="Arial" panose="020B0604020202020204" pitchFamily="34" charset="0"/>
              </a:rPr>
              <a:t>parcours client </a:t>
            </a:r>
            <a:r>
              <a:rPr lang="fr-FR" altLang="fr-FR" sz="1400" i="1" dirty="0">
                <a:solidFill>
                  <a:srgbClr val="000000"/>
                </a:solidFill>
                <a:latin typeface="Arial" panose="020B0604020202020204" pitchFamily="34" charset="0"/>
                <a:cs typeface="Arial" panose="020B0604020202020204" pitchFamily="34" charset="0"/>
              </a:rPr>
              <a:t>et quand proposer un prêt rénovation énergétique ?</a:t>
            </a:r>
          </a:p>
        </p:txBody>
      </p:sp>
      <p:pic>
        <p:nvPicPr>
          <p:cNvPr id="18496" name="Picture 12" descr="Curseur de main avec bouton de clic. cliquez ici. Vecteur Premium">
            <a:extLst>
              <a:ext uri="{FF2B5EF4-FFF2-40B4-BE49-F238E27FC236}">
                <a16:creationId xmlns:a16="http://schemas.microsoft.com/office/drawing/2014/main" id="{24DA5023-2343-4AC5-B908-E2156138C9B4}"/>
              </a:ext>
            </a:extLst>
          </p:cNvPr>
          <p:cNvPicPr>
            <a:picLocks noChangeAspect="1" noChangeArrowheads="1"/>
          </p:cNvPicPr>
          <p:nvPr/>
        </p:nvPicPr>
        <p:blipFill>
          <a:blip r:embed="rId32">
            <a:grayscl/>
            <a:biLevel thresh="50000"/>
            <a:extLst>
              <a:ext uri="{28A0092B-C50C-407E-A947-70E740481C1C}">
                <a14:useLocalDpi xmlns:a14="http://schemas.microsoft.com/office/drawing/2010/main" val="0"/>
              </a:ext>
            </a:extLst>
          </a:blip>
          <a:srcRect l="73866" t="42813" r="7973" b="34229"/>
          <a:stretch>
            <a:fillRect/>
          </a:stretch>
        </p:blipFill>
        <p:spPr bwMode="auto">
          <a:xfrm>
            <a:off x="11618913" y="2508250"/>
            <a:ext cx="592137"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 name="Graphique 100">
            <a:hlinkClick r:id="rId30" action="ppaction://hlinksldjump"/>
            <a:extLst>
              <a:ext uri="{FF2B5EF4-FFF2-40B4-BE49-F238E27FC236}">
                <a16:creationId xmlns:a16="http://schemas.microsoft.com/office/drawing/2014/main" id="{A33DE6CC-29AD-4A2D-BA91-B67F216E4DC5}"/>
              </a:ext>
            </a:extLst>
          </p:cNvPr>
          <p:cNvPicPr>
            <a:picLocks noChangeAspect="1"/>
          </p:cNvPicPr>
          <p:nvPr/>
        </p:nvPicPr>
        <p:blipFill>
          <a:blip r:embed="rId28"/>
          <a:srcRect/>
          <a:stretch>
            <a:fillRect/>
          </a:stretch>
        </p:blipFill>
        <p:spPr>
          <a:xfrm>
            <a:off x="11806238" y="3111500"/>
            <a:ext cx="304800" cy="304800"/>
          </a:xfrm>
          <a:prstGeom prst="rect">
            <a:avLst/>
          </a:prstGeom>
          <a:noFill/>
          <a:ln cap="flat">
            <a:noFill/>
          </a:ln>
        </p:spPr>
      </p:pic>
      <p:pic>
        <p:nvPicPr>
          <p:cNvPr id="83" name="Image 82">
            <a:extLst>
              <a:ext uri="{FF2B5EF4-FFF2-40B4-BE49-F238E27FC236}">
                <a16:creationId xmlns:a16="http://schemas.microsoft.com/office/drawing/2014/main" id="{16096C4F-D486-4F8F-8D74-219760FD7301}"/>
              </a:ext>
            </a:extLst>
          </p:cNvPr>
          <p:cNvPicPr>
            <a:picLocks noChangeAspect="1"/>
          </p:cNvPicPr>
          <p:nvPr/>
        </p:nvPicPr>
        <p:blipFill>
          <a:blip r:embed="rId33">
            <a:clrChange>
              <a:clrFrom>
                <a:srgbClr val="FFFFFF"/>
              </a:clrFrom>
              <a:clrTo>
                <a:srgbClr val="FFFFFF">
                  <a:alpha val="0"/>
                </a:srgbClr>
              </a:clrTo>
            </a:clrChange>
            <a:duotone>
              <a:schemeClr val="accent6">
                <a:shade val="45000"/>
                <a:satMod val="135000"/>
              </a:schemeClr>
              <a:prstClr val="white"/>
            </a:duotone>
          </a:blip>
          <a:stretch>
            <a:fillRect/>
          </a:stretch>
        </p:blipFill>
        <p:spPr>
          <a:xfrm rot="3378587">
            <a:off x="9038271" y="5122143"/>
            <a:ext cx="542925" cy="704850"/>
          </a:xfrm>
          <a:prstGeom prst="rect">
            <a:avLst/>
          </a:prstGeom>
        </p:spPr>
      </p:pic>
      <p:sp>
        <p:nvSpPr>
          <p:cNvPr id="162" name="Rectangle 188">
            <a:hlinkClick r:id="rId26" action="ppaction://hlinksldjump"/>
            <a:extLst>
              <a:ext uri="{FF2B5EF4-FFF2-40B4-BE49-F238E27FC236}">
                <a16:creationId xmlns:a16="http://schemas.microsoft.com/office/drawing/2014/main" id="{7CC7F7C4-E215-43BE-A0D3-CF7E7798D662}"/>
              </a:ext>
            </a:extLst>
          </p:cNvPr>
          <p:cNvSpPr/>
          <p:nvPr/>
        </p:nvSpPr>
        <p:spPr>
          <a:xfrm>
            <a:off x="6283325" y="5700713"/>
            <a:ext cx="1289050" cy="341312"/>
          </a:xfrm>
          <a:prstGeom prst="rect">
            <a:avLst/>
          </a:prstGeom>
          <a:solidFill>
            <a:srgbClr val="FFFFFF"/>
          </a:solidFill>
          <a:ln w="12701" cap="flat">
            <a:solidFill>
              <a:srgbClr val="A5A5A5"/>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000000"/>
                </a:solidFill>
                <a:latin typeface="Arial" pitchFamily="34"/>
                <a:cs typeface="Arial" pitchFamily="34"/>
                <a:hlinkClick r:id="rId34"/>
              </a:rPr>
              <a:t>Site internet</a:t>
            </a:r>
            <a:r>
              <a:rPr lang="fr-FR" sz="1050" b="1" dirty="0">
                <a:solidFill>
                  <a:srgbClr val="F78481"/>
                </a:solidFill>
                <a:latin typeface="Arial" pitchFamily="34"/>
                <a:cs typeface="Arial" pitchFamily="34"/>
                <a:hlinkClick r:id="rId34"/>
              </a:rPr>
              <a:t> </a:t>
            </a:r>
            <a:r>
              <a:rPr lang="fr-FR" sz="1050" b="1" dirty="0" err="1">
                <a:solidFill>
                  <a:srgbClr val="000000"/>
                </a:solidFill>
                <a:latin typeface="Arial" pitchFamily="34"/>
                <a:cs typeface="Arial" pitchFamily="34"/>
                <a:hlinkClick r:id="rId34"/>
              </a:rPr>
              <a:t>Cozynergy</a:t>
            </a:r>
            <a:r>
              <a:rPr lang="fr-FR" sz="1050" b="1" dirty="0">
                <a:solidFill>
                  <a:srgbClr val="000000"/>
                </a:solidFill>
                <a:latin typeface="Arial" pitchFamily="34"/>
                <a:cs typeface="Arial" pitchFamily="34"/>
                <a:hlinkClick r:id="rId34"/>
              </a:rPr>
              <a:t> </a:t>
            </a:r>
            <a:endParaRPr lang="fr-FR" sz="1050" b="1" dirty="0">
              <a:solidFill>
                <a:srgbClr val="000000"/>
              </a:solidFill>
              <a:latin typeface="Arial" pitchFamily="34"/>
              <a:cs typeface="Arial" pitchFamily="34"/>
            </a:endParaRPr>
          </a:p>
        </p:txBody>
      </p:sp>
      <p:pic>
        <p:nvPicPr>
          <p:cNvPr id="164" name="Graphique 191">
            <a:hlinkClick r:id="rId26" action="ppaction://hlinksldjump"/>
            <a:extLst>
              <a:ext uri="{FF2B5EF4-FFF2-40B4-BE49-F238E27FC236}">
                <a16:creationId xmlns:a16="http://schemas.microsoft.com/office/drawing/2014/main" id="{BDC294CD-49C9-4D86-B5DC-46FAD7131F05}"/>
              </a:ext>
            </a:extLst>
          </p:cNvPr>
          <p:cNvPicPr>
            <a:picLocks noChangeAspect="1"/>
          </p:cNvPicPr>
          <p:nvPr/>
        </p:nvPicPr>
        <p:blipFill>
          <a:blip r:embed="rId28"/>
          <a:srcRect/>
          <a:stretch>
            <a:fillRect/>
          </a:stretch>
        </p:blipFill>
        <p:spPr>
          <a:xfrm>
            <a:off x="7421563" y="5845175"/>
            <a:ext cx="304800" cy="304800"/>
          </a:xfrm>
          <a:prstGeom prst="rect">
            <a:avLst/>
          </a:prstGeom>
          <a:noFill/>
          <a:ln cap="flat">
            <a:noFill/>
          </a:ln>
        </p:spPr>
      </p:pic>
      <p:sp>
        <p:nvSpPr>
          <p:cNvPr id="165" name="Rectangle 188">
            <a:hlinkClick r:id="rId35"/>
            <a:extLst>
              <a:ext uri="{FF2B5EF4-FFF2-40B4-BE49-F238E27FC236}">
                <a16:creationId xmlns:a16="http://schemas.microsoft.com/office/drawing/2014/main" id="{2AD7AE92-2BBB-4630-BDB2-411875D02FC0}"/>
              </a:ext>
            </a:extLst>
          </p:cNvPr>
          <p:cNvSpPr/>
          <p:nvPr/>
        </p:nvSpPr>
        <p:spPr>
          <a:xfrm>
            <a:off x="8726488" y="5708650"/>
            <a:ext cx="1287462" cy="341313"/>
          </a:xfrm>
          <a:prstGeom prst="rect">
            <a:avLst/>
          </a:prstGeom>
          <a:solidFill>
            <a:srgbClr val="FFFFFF"/>
          </a:solidFill>
          <a:ln w="12701" cap="flat">
            <a:solidFill>
              <a:srgbClr val="A5A5A5"/>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000000"/>
                </a:solidFill>
                <a:latin typeface="Arial" pitchFamily="34"/>
                <a:cs typeface="Arial" pitchFamily="34"/>
                <a:hlinkClick r:id="rId34"/>
              </a:rPr>
              <a:t>Site internet</a:t>
            </a:r>
            <a:r>
              <a:rPr lang="fr-FR" sz="1050" b="1" dirty="0">
                <a:solidFill>
                  <a:srgbClr val="F78481"/>
                </a:solidFill>
                <a:latin typeface="Arial" pitchFamily="34"/>
                <a:cs typeface="Arial" pitchFamily="34"/>
                <a:hlinkClick r:id="rId34"/>
              </a:rPr>
              <a:t> </a:t>
            </a:r>
            <a:r>
              <a:rPr lang="fr-FR" sz="1050" b="1" dirty="0" err="1">
                <a:solidFill>
                  <a:srgbClr val="000000"/>
                </a:solidFill>
                <a:latin typeface="Arial" pitchFamily="34"/>
                <a:cs typeface="Arial" pitchFamily="34"/>
                <a:hlinkClick r:id="rId34"/>
              </a:rPr>
              <a:t>Oktave</a:t>
            </a:r>
            <a:r>
              <a:rPr lang="fr-FR" sz="1050" b="1" dirty="0">
                <a:solidFill>
                  <a:srgbClr val="000000"/>
                </a:solidFill>
                <a:latin typeface="Arial" pitchFamily="34"/>
                <a:cs typeface="Arial" pitchFamily="34"/>
                <a:hlinkClick r:id="rId34"/>
              </a:rPr>
              <a:t> </a:t>
            </a:r>
            <a:endParaRPr lang="fr-FR" sz="1050" b="1" dirty="0">
              <a:solidFill>
                <a:srgbClr val="000000"/>
              </a:solidFill>
              <a:latin typeface="Arial" pitchFamily="34"/>
              <a:cs typeface="Arial" pitchFamily="34"/>
            </a:endParaRPr>
          </a:p>
        </p:txBody>
      </p:sp>
      <p:sp>
        <p:nvSpPr>
          <p:cNvPr id="84" name="Organigramme : Connecteur 83">
            <a:extLst>
              <a:ext uri="{FF2B5EF4-FFF2-40B4-BE49-F238E27FC236}">
                <a16:creationId xmlns:a16="http://schemas.microsoft.com/office/drawing/2014/main" id="{17C133EB-91E5-4713-9948-75E23EEDD296}"/>
              </a:ext>
            </a:extLst>
          </p:cNvPr>
          <p:cNvSpPr/>
          <p:nvPr/>
        </p:nvSpPr>
        <p:spPr>
          <a:xfrm>
            <a:off x="9540875" y="3543300"/>
            <a:ext cx="2535238" cy="2613025"/>
          </a:xfrm>
          <a:prstGeom prst="flowChartConnector">
            <a:avLst/>
          </a:prstGeom>
          <a:solidFill>
            <a:srgbClr val="77BF3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t>Le projet de votre client dépasse 80 000 € ou concerne un syndicat de copropriété, le partenaire </a:t>
            </a:r>
          </a:p>
          <a:p>
            <a:pPr algn="ctr" eaLnBrk="1" fontAlgn="auto" hangingPunct="1">
              <a:spcBef>
                <a:spcPts val="0"/>
              </a:spcBef>
              <a:spcAft>
                <a:spcPts val="0"/>
              </a:spcAft>
              <a:defRPr/>
            </a:pPr>
            <a:endParaRPr lang="fr-FR" sz="1100" b="1" dirty="0"/>
          </a:p>
          <a:p>
            <a:pPr algn="ctr" eaLnBrk="1" fontAlgn="auto" hangingPunct="1">
              <a:spcBef>
                <a:spcPts val="0"/>
              </a:spcBef>
              <a:spcAft>
                <a:spcPts val="0"/>
              </a:spcAft>
              <a:defRPr/>
            </a:pPr>
            <a:endParaRPr lang="fr-FR" sz="1100" b="1" dirty="0"/>
          </a:p>
          <a:p>
            <a:pPr algn="ctr" eaLnBrk="1" fontAlgn="auto" hangingPunct="1">
              <a:spcBef>
                <a:spcPts val="0"/>
              </a:spcBef>
              <a:spcAft>
                <a:spcPts val="0"/>
              </a:spcAft>
              <a:defRPr/>
            </a:pPr>
            <a:r>
              <a:rPr lang="fr-FR" sz="1100" b="1" dirty="0"/>
              <a:t>est le bon interlocuteur. Prenez contact avec le service Prescription et Partenariats Immobilier    par </a:t>
            </a:r>
            <a:r>
              <a:rPr lang="fr-FR" sz="1100" b="1" dirty="0">
                <a:hlinkClick r:id="rId36"/>
              </a:rPr>
              <a:t>mail</a:t>
            </a:r>
            <a:r>
              <a:rPr lang="fr-FR" sz="1100" b="1" dirty="0"/>
              <a:t> pour communiquer les coordonnées clients.</a:t>
            </a:r>
          </a:p>
        </p:txBody>
      </p:sp>
      <p:pic>
        <p:nvPicPr>
          <p:cNvPr id="166" name="Graphique 191">
            <a:hlinkClick r:id="rId26" action="ppaction://hlinksldjump"/>
            <a:extLst>
              <a:ext uri="{FF2B5EF4-FFF2-40B4-BE49-F238E27FC236}">
                <a16:creationId xmlns:a16="http://schemas.microsoft.com/office/drawing/2014/main" id="{2A7E6690-5FFE-469E-843D-F589E69685D1}"/>
              </a:ext>
            </a:extLst>
          </p:cNvPr>
          <p:cNvPicPr>
            <a:picLocks noChangeAspect="1"/>
          </p:cNvPicPr>
          <p:nvPr/>
        </p:nvPicPr>
        <p:blipFill>
          <a:blip r:embed="rId28"/>
          <a:srcRect/>
          <a:stretch>
            <a:fillRect/>
          </a:stretch>
        </p:blipFill>
        <p:spPr>
          <a:xfrm>
            <a:off x="9844088" y="5856288"/>
            <a:ext cx="304800" cy="304800"/>
          </a:xfrm>
          <a:prstGeom prst="rect">
            <a:avLst/>
          </a:prstGeom>
          <a:noFill/>
          <a:ln cap="flat">
            <a:noFill/>
          </a:ln>
        </p:spPr>
      </p:pic>
      <p:pic>
        <p:nvPicPr>
          <p:cNvPr id="18504" name="Espace réservé du contenu 3">
            <a:extLst>
              <a:ext uri="{FF2B5EF4-FFF2-40B4-BE49-F238E27FC236}">
                <a16:creationId xmlns:a16="http://schemas.microsoft.com/office/drawing/2014/main" id="{9B4589E5-4E7E-49EC-8544-122F8BD45B82}"/>
              </a:ext>
            </a:extLst>
          </p:cNvPr>
          <p:cNvPicPr>
            <a:picLocks noChangeAspect="1" noChangeArrowheads="1"/>
          </p:cNvPicPr>
          <p:nvPr/>
        </p:nvPicPr>
        <p:blipFill>
          <a:blip r:embed="rId37">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0507663" y="4383088"/>
            <a:ext cx="7493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 name="ZoneTexte 160">
            <a:extLst>
              <a:ext uri="{FF2B5EF4-FFF2-40B4-BE49-F238E27FC236}">
                <a16:creationId xmlns:a16="http://schemas.microsoft.com/office/drawing/2014/main" id="{507EB6A2-559D-4257-A145-3588801BAE14}"/>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D51317"/>
                </a:solidFill>
                <a:latin typeface="Arial" pitchFamily="34"/>
                <a:cs typeface="Arial" pitchFamily="34"/>
              </a:rPr>
              <a:t>JE M’INFORME JE CONSEILLE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9A035F41-B034-41EC-8608-F69F07E9294F}"/>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3" name="Rectangle 2">
            <a:extLst>
              <a:ext uri="{FF2B5EF4-FFF2-40B4-BE49-F238E27FC236}">
                <a16:creationId xmlns:a16="http://schemas.microsoft.com/office/drawing/2014/main" id="{AE8951FD-6A51-491E-ACC5-370D9DE2B753}"/>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4" name="Connecteur droit 3">
            <a:extLst>
              <a:ext uri="{FF2B5EF4-FFF2-40B4-BE49-F238E27FC236}">
                <a16:creationId xmlns:a16="http://schemas.microsoft.com/office/drawing/2014/main" id="{13D5D26D-1781-402C-A2CF-70194E5FAFB5}"/>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Graphique 4">
            <a:extLst>
              <a:ext uri="{FF2B5EF4-FFF2-40B4-BE49-F238E27FC236}">
                <a16:creationId xmlns:a16="http://schemas.microsoft.com/office/drawing/2014/main" id="{E3945819-1AAF-46E9-A5C7-2FE6D9ECAB33}"/>
              </a:ext>
            </a:extLst>
          </p:cNvPr>
          <p:cNvPicPr>
            <a:picLocks noChangeAspect="1"/>
          </p:cNvPicPr>
          <p:nvPr/>
        </p:nvPicPr>
        <p:blipFill>
          <a:blip r:embed="rId3"/>
          <a:srcRect/>
          <a:stretch/>
        </p:blipFill>
        <p:spPr>
          <a:xfrm>
            <a:off x="0" y="0"/>
            <a:ext cx="701675" cy="701675"/>
          </a:xfrm>
          <a:prstGeom prst="rect">
            <a:avLst/>
          </a:prstGeom>
        </p:spPr>
      </p:pic>
      <p:sp>
        <p:nvSpPr>
          <p:cNvPr id="6" name="Rectangle 5">
            <a:extLst>
              <a:ext uri="{FF2B5EF4-FFF2-40B4-BE49-F238E27FC236}">
                <a16:creationId xmlns:a16="http://schemas.microsoft.com/office/drawing/2014/main" id="{F6B18E3E-522D-41F5-99F4-9FB84D49CD08}"/>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46EC12A2-ACD6-44A9-AC55-581BF254A622}"/>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 name="Rectangle 9">
            <a:extLst>
              <a:ext uri="{FF2B5EF4-FFF2-40B4-BE49-F238E27FC236}">
                <a16:creationId xmlns:a16="http://schemas.microsoft.com/office/drawing/2014/main" id="{8CB872F2-757F-46B0-8368-23519006BED3}"/>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18</a:t>
            </a:r>
          </a:p>
        </p:txBody>
      </p:sp>
      <p:grpSp>
        <p:nvGrpSpPr>
          <p:cNvPr id="19465" name="Groupe 10">
            <a:extLst>
              <a:ext uri="{FF2B5EF4-FFF2-40B4-BE49-F238E27FC236}">
                <a16:creationId xmlns:a16="http://schemas.microsoft.com/office/drawing/2014/main" id="{6494B34D-3B4D-41F1-80BA-1D7A037F75B0}"/>
              </a:ext>
            </a:extLst>
          </p:cNvPr>
          <p:cNvGrpSpPr>
            <a:grpSpLocks/>
          </p:cNvGrpSpPr>
          <p:nvPr/>
        </p:nvGrpSpPr>
        <p:grpSpPr bwMode="auto">
          <a:xfrm>
            <a:off x="88900" y="6353175"/>
            <a:ext cx="511175" cy="469900"/>
            <a:chOff x="89063" y="6352891"/>
            <a:chExt cx="510639" cy="470443"/>
          </a:xfrm>
        </p:grpSpPr>
        <p:pic>
          <p:nvPicPr>
            <p:cNvPr id="12" name="Graphique 11">
              <a:extLst>
                <a:ext uri="{FF2B5EF4-FFF2-40B4-BE49-F238E27FC236}">
                  <a16:creationId xmlns:a16="http://schemas.microsoft.com/office/drawing/2014/main" id="{991A383C-CA7A-4B3C-9C64-3506BB0587F2}"/>
                </a:ext>
              </a:extLst>
            </p:cNvPr>
            <p:cNvPicPr>
              <a:picLocks noChangeAspect="1"/>
            </p:cNvPicPr>
            <p:nvPr/>
          </p:nvPicPr>
          <p:blipFill>
            <a:blip r:embed="rId4"/>
            <a:srcRect/>
            <a:stretch/>
          </p:blipFill>
          <p:spPr>
            <a:xfrm>
              <a:off x="188971" y="6352891"/>
              <a:ext cx="310824" cy="311510"/>
            </a:xfrm>
            <a:prstGeom prst="rect">
              <a:avLst/>
            </a:prstGeom>
          </p:spPr>
        </p:pic>
        <p:sp>
          <p:nvSpPr>
            <p:cNvPr id="19544" name="ZoneTexte 12">
              <a:extLst>
                <a:ext uri="{FF2B5EF4-FFF2-40B4-BE49-F238E27FC236}">
                  <a16:creationId xmlns:a16="http://schemas.microsoft.com/office/drawing/2014/main" id="{580637D0-C5FB-425A-A893-FC62CD8EA932}"/>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19466" name="Groupe 13">
            <a:extLst>
              <a:ext uri="{FF2B5EF4-FFF2-40B4-BE49-F238E27FC236}">
                <a16:creationId xmlns:a16="http://schemas.microsoft.com/office/drawing/2014/main" id="{B57B27B3-0A2E-404E-B960-3119A88A39F5}"/>
              </a:ext>
            </a:extLst>
          </p:cNvPr>
          <p:cNvGrpSpPr>
            <a:grpSpLocks/>
          </p:cNvGrpSpPr>
          <p:nvPr/>
        </p:nvGrpSpPr>
        <p:grpSpPr bwMode="auto">
          <a:xfrm>
            <a:off x="660400" y="6307138"/>
            <a:ext cx="604838" cy="515937"/>
            <a:chOff x="611572" y="6306505"/>
            <a:chExt cx="605644" cy="516829"/>
          </a:xfrm>
        </p:grpSpPr>
        <p:pic>
          <p:nvPicPr>
            <p:cNvPr id="15" name="Graphique 14">
              <a:extLst>
                <a:ext uri="{FF2B5EF4-FFF2-40B4-BE49-F238E27FC236}">
                  <a16:creationId xmlns:a16="http://schemas.microsoft.com/office/drawing/2014/main" id="{14711A90-1347-466F-A804-C447CEFDD199}"/>
                </a:ext>
              </a:extLst>
            </p:cNvPr>
            <p:cNvPicPr>
              <a:picLocks noChangeAspect="1"/>
            </p:cNvPicPr>
            <p:nvPr/>
          </p:nvPicPr>
          <p:blipFill>
            <a:blip r:embed="rId5"/>
            <a:srcRect/>
            <a:stretch/>
          </p:blipFill>
          <p:spPr>
            <a:xfrm>
              <a:off x="706949" y="6306505"/>
              <a:ext cx="414890" cy="415053"/>
            </a:xfrm>
            <a:prstGeom prst="rect">
              <a:avLst/>
            </a:prstGeom>
          </p:spPr>
        </p:pic>
        <p:sp>
          <p:nvSpPr>
            <p:cNvPr id="19542" name="ZoneTexte 15">
              <a:extLst>
                <a:ext uri="{FF2B5EF4-FFF2-40B4-BE49-F238E27FC236}">
                  <a16:creationId xmlns:a16="http://schemas.microsoft.com/office/drawing/2014/main" id="{FFFED53C-79B8-4547-A844-5518619B5EB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19467" name="ZoneTexte 16">
            <a:extLst>
              <a:ext uri="{FF2B5EF4-FFF2-40B4-BE49-F238E27FC236}">
                <a16:creationId xmlns:a16="http://schemas.microsoft.com/office/drawing/2014/main" id="{19E82304-79F6-46D0-840A-06E7106B63E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8" name="Connecteur droit 17">
            <a:extLst>
              <a:ext uri="{FF2B5EF4-FFF2-40B4-BE49-F238E27FC236}">
                <a16:creationId xmlns:a16="http://schemas.microsoft.com/office/drawing/2014/main" id="{D24236BD-A550-401A-BBDE-5419764F7DB8}"/>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4E462D5B-E183-478F-ABE2-CC739429748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470" name="Groupe 19">
            <a:extLst>
              <a:ext uri="{FF2B5EF4-FFF2-40B4-BE49-F238E27FC236}">
                <a16:creationId xmlns:a16="http://schemas.microsoft.com/office/drawing/2014/main" id="{4FD7093B-8DBE-4A4E-BA16-DA25A7ECB472}"/>
              </a:ext>
            </a:extLst>
          </p:cNvPr>
          <p:cNvGrpSpPr>
            <a:grpSpLocks/>
          </p:cNvGrpSpPr>
          <p:nvPr/>
        </p:nvGrpSpPr>
        <p:grpSpPr bwMode="auto">
          <a:xfrm>
            <a:off x="4746625" y="6332538"/>
            <a:ext cx="784225" cy="490537"/>
            <a:chOff x="5671169" y="6332222"/>
            <a:chExt cx="784388" cy="490781"/>
          </a:xfrm>
        </p:grpSpPr>
        <p:pic>
          <p:nvPicPr>
            <p:cNvPr id="21" name="Graphique 20">
              <a:extLst>
                <a:ext uri="{FF2B5EF4-FFF2-40B4-BE49-F238E27FC236}">
                  <a16:creationId xmlns:a16="http://schemas.microsoft.com/office/drawing/2014/main" id="{02D1E57A-B3CB-43FF-8289-17C14D4C1FAA}"/>
                </a:ext>
              </a:extLst>
            </p:cNvPr>
            <p:cNvPicPr>
              <a:picLocks noChangeAspect="1"/>
            </p:cNvPicPr>
            <p:nvPr/>
          </p:nvPicPr>
          <p:blipFill>
            <a:blip r:embed="rId6"/>
            <a:stretch>
              <a:fillRect/>
            </a:stretch>
          </p:blipFill>
          <p:spPr>
            <a:xfrm>
              <a:off x="5890290" y="6332222"/>
              <a:ext cx="352498" cy="352600"/>
            </a:xfrm>
            <a:prstGeom prst="rect">
              <a:avLst/>
            </a:prstGeom>
          </p:spPr>
        </p:pic>
        <p:sp>
          <p:nvSpPr>
            <p:cNvPr id="19540" name="ZoneTexte 21">
              <a:extLst>
                <a:ext uri="{FF2B5EF4-FFF2-40B4-BE49-F238E27FC236}">
                  <a16:creationId xmlns:a16="http://schemas.microsoft.com/office/drawing/2014/main" id="{4348648D-25C2-417A-833C-0D6D66FDA86E}"/>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19471" name="Groupe 22">
            <a:extLst>
              <a:ext uri="{FF2B5EF4-FFF2-40B4-BE49-F238E27FC236}">
                <a16:creationId xmlns:a16="http://schemas.microsoft.com/office/drawing/2014/main" id="{6600270B-B74A-4120-89DA-0FAD3DF9140E}"/>
              </a:ext>
            </a:extLst>
          </p:cNvPr>
          <p:cNvGrpSpPr>
            <a:grpSpLocks/>
          </p:cNvGrpSpPr>
          <p:nvPr/>
        </p:nvGrpSpPr>
        <p:grpSpPr bwMode="auto">
          <a:xfrm>
            <a:off x="5367338" y="6348413"/>
            <a:ext cx="784225" cy="474662"/>
            <a:chOff x="6197480" y="6348998"/>
            <a:chExt cx="784388" cy="474005"/>
          </a:xfrm>
        </p:grpSpPr>
        <p:pic>
          <p:nvPicPr>
            <p:cNvPr id="24" name="Graphique 23">
              <a:extLst>
                <a:ext uri="{FF2B5EF4-FFF2-40B4-BE49-F238E27FC236}">
                  <a16:creationId xmlns:a16="http://schemas.microsoft.com/office/drawing/2014/main" id="{AC6BEDCB-C426-45A0-8101-10AF178ED6DD}"/>
                </a:ext>
              </a:extLst>
            </p:cNvPr>
            <p:cNvPicPr>
              <a:picLocks noChangeAspect="1"/>
            </p:cNvPicPr>
            <p:nvPr/>
          </p:nvPicPr>
          <p:blipFill>
            <a:blip r:embed="rId7"/>
            <a:stretch>
              <a:fillRect/>
            </a:stretch>
          </p:blipFill>
          <p:spPr>
            <a:xfrm>
              <a:off x="6416601" y="6348998"/>
              <a:ext cx="352498" cy="353522"/>
            </a:xfrm>
            <a:prstGeom prst="rect">
              <a:avLst/>
            </a:prstGeom>
          </p:spPr>
        </p:pic>
        <p:sp>
          <p:nvSpPr>
            <p:cNvPr id="19538" name="ZoneTexte 24">
              <a:extLst>
                <a:ext uri="{FF2B5EF4-FFF2-40B4-BE49-F238E27FC236}">
                  <a16:creationId xmlns:a16="http://schemas.microsoft.com/office/drawing/2014/main" id="{7AE350D9-07EC-4C21-8C84-65474760311A}"/>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19472" name="Groupe 28">
            <a:extLst>
              <a:ext uri="{FF2B5EF4-FFF2-40B4-BE49-F238E27FC236}">
                <a16:creationId xmlns:a16="http://schemas.microsoft.com/office/drawing/2014/main" id="{9647711D-483F-4157-9EFB-5C56147971EA}"/>
              </a:ext>
            </a:extLst>
          </p:cNvPr>
          <p:cNvGrpSpPr>
            <a:grpSpLocks/>
          </p:cNvGrpSpPr>
          <p:nvPr/>
        </p:nvGrpSpPr>
        <p:grpSpPr bwMode="auto">
          <a:xfrm>
            <a:off x="3365500" y="6388100"/>
            <a:ext cx="1417638" cy="369888"/>
            <a:chOff x="2237439" y="6388408"/>
            <a:chExt cx="1417322" cy="369331"/>
          </a:xfrm>
        </p:grpSpPr>
        <p:sp>
          <p:nvSpPr>
            <p:cNvPr id="30" name="Rectangle 29">
              <a:extLst>
                <a:ext uri="{FF2B5EF4-FFF2-40B4-BE49-F238E27FC236}">
                  <a16:creationId xmlns:a16="http://schemas.microsoft.com/office/drawing/2014/main" id="{EA026C9F-106A-4737-9D6C-2BF21E8A5B75}"/>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19536" name="ZoneTexte 30">
              <a:extLst>
                <a:ext uri="{FF2B5EF4-FFF2-40B4-BE49-F238E27FC236}">
                  <a16:creationId xmlns:a16="http://schemas.microsoft.com/office/drawing/2014/main" id="{93CE49F5-A528-4DA1-A1D2-891D035655DE}"/>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19473" name="Groupe 31">
            <a:extLst>
              <a:ext uri="{FF2B5EF4-FFF2-40B4-BE49-F238E27FC236}">
                <a16:creationId xmlns:a16="http://schemas.microsoft.com/office/drawing/2014/main" id="{70CD9E66-4B1F-4705-B05D-F09BA65DCD1A}"/>
              </a:ext>
            </a:extLst>
          </p:cNvPr>
          <p:cNvGrpSpPr>
            <a:grpSpLocks/>
          </p:cNvGrpSpPr>
          <p:nvPr/>
        </p:nvGrpSpPr>
        <p:grpSpPr bwMode="auto">
          <a:xfrm>
            <a:off x="1581150" y="6342063"/>
            <a:ext cx="784225" cy="481012"/>
            <a:chOff x="5794442" y="6342472"/>
            <a:chExt cx="784388" cy="480531"/>
          </a:xfrm>
        </p:grpSpPr>
        <p:pic>
          <p:nvPicPr>
            <p:cNvPr id="33" name="Graphique 32">
              <a:extLst>
                <a:ext uri="{FF2B5EF4-FFF2-40B4-BE49-F238E27FC236}">
                  <a16:creationId xmlns:a16="http://schemas.microsoft.com/office/drawing/2014/main" id="{E5D12A04-0AF9-4B13-A7B8-1EE8BCE48F40}"/>
                </a:ext>
              </a:extLst>
            </p:cNvPr>
            <p:cNvPicPr>
              <a:picLocks noChangeAspect="1"/>
            </p:cNvPicPr>
            <p:nvPr/>
          </p:nvPicPr>
          <p:blipFill>
            <a:blip r:embed="rId8"/>
            <a:srcRect/>
            <a:stretch/>
          </p:blipFill>
          <p:spPr>
            <a:xfrm>
              <a:off x="6013563" y="6342472"/>
              <a:ext cx="346147" cy="345729"/>
            </a:xfrm>
            <a:prstGeom prst="rect">
              <a:avLst/>
            </a:prstGeom>
          </p:spPr>
        </p:pic>
        <p:sp>
          <p:nvSpPr>
            <p:cNvPr id="19534" name="ZoneTexte 33">
              <a:extLst>
                <a:ext uri="{FF2B5EF4-FFF2-40B4-BE49-F238E27FC236}">
                  <a16:creationId xmlns:a16="http://schemas.microsoft.com/office/drawing/2014/main" id="{AE386061-0D70-4F02-9DE6-B5BF773C924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35" name="Rectangle 34">
            <a:extLst>
              <a:ext uri="{FF2B5EF4-FFF2-40B4-BE49-F238E27FC236}">
                <a16:creationId xmlns:a16="http://schemas.microsoft.com/office/drawing/2014/main" id="{E4651985-6262-47AD-9303-33B1273BDDBD}"/>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36" name="Rectangle 35">
            <a:extLst>
              <a:ext uri="{FF2B5EF4-FFF2-40B4-BE49-F238E27FC236}">
                <a16:creationId xmlns:a16="http://schemas.microsoft.com/office/drawing/2014/main" id="{3DFA14B3-8AB2-4E3C-9BD3-641F537427A8}"/>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37" name="Rectangle 36">
            <a:extLst>
              <a:ext uri="{FF2B5EF4-FFF2-40B4-BE49-F238E27FC236}">
                <a16:creationId xmlns:a16="http://schemas.microsoft.com/office/drawing/2014/main" id="{A01CFC72-E5C0-47CC-B477-216B26A3A499}"/>
              </a:ext>
            </a:extLst>
          </p:cNvPr>
          <p:cNvSpPr/>
          <p:nvPr/>
        </p:nvSpPr>
        <p:spPr>
          <a:xfrm>
            <a:off x="2444750" y="752475"/>
            <a:ext cx="8720138" cy="588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dirty="0">
                <a:solidFill>
                  <a:srgbClr val="394348"/>
                </a:solidFill>
                <a:latin typeface="Arial" panose="020B0604020202020204" pitchFamily="34" charset="0"/>
                <a:cs typeface="Arial" panose="020B0604020202020204" pitchFamily="34" charset="0"/>
              </a:rPr>
              <a:t>Vers qui j’oriente mon client pour qu’il soit </a:t>
            </a:r>
            <a:r>
              <a:rPr lang="fr-FR" b="1" dirty="0">
                <a:solidFill>
                  <a:srgbClr val="394348"/>
                </a:solidFill>
                <a:latin typeface="Arial" panose="020B0604020202020204" pitchFamily="34" charset="0"/>
                <a:cs typeface="Arial" panose="020B0604020202020204" pitchFamily="34" charset="0"/>
              </a:rPr>
              <a:t>accompagné </a:t>
            </a:r>
          </a:p>
          <a:p>
            <a:pPr marL="12700" algn="ctr" eaLnBrk="1" fontAlgn="auto" hangingPunct="1">
              <a:spcBef>
                <a:spcPts val="100"/>
              </a:spcBef>
              <a:spcAft>
                <a:spcPts val="0"/>
              </a:spcAft>
              <a:defRPr/>
            </a:pPr>
            <a:r>
              <a:rPr lang="fr-FR" b="1" dirty="0">
                <a:solidFill>
                  <a:srgbClr val="394348"/>
                </a:solidFill>
                <a:latin typeface="Arial" panose="020B0604020202020204" pitchFamily="34" charset="0"/>
                <a:cs typeface="Arial" panose="020B0604020202020204" pitchFamily="34" charset="0"/>
              </a:rPr>
              <a:t>dans la </a:t>
            </a:r>
            <a:r>
              <a:rPr lang="fr-FR" b="1" u="sng" dirty="0">
                <a:solidFill>
                  <a:srgbClr val="394348"/>
                </a:solidFill>
                <a:latin typeface="Arial" panose="020B0604020202020204" pitchFamily="34" charset="0"/>
                <a:cs typeface="Arial" panose="020B0604020202020204" pitchFamily="34" charset="0"/>
              </a:rPr>
              <a:t>préparation</a:t>
            </a:r>
            <a:r>
              <a:rPr lang="fr-FR" b="1" dirty="0">
                <a:solidFill>
                  <a:srgbClr val="394348"/>
                </a:solidFill>
                <a:latin typeface="Arial" panose="020B0604020202020204" pitchFamily="34" charset="0"/>
                <a:cs typeface="Arial" panose="020B0604020202020204" pitchFamily="34" charset="0"/>
              </a:rPr>
              <a:t> de son projet ?</a:t>
            </a:r>
            <a:endParaRPr lang="fr-FR" dirty="0">
              <a:solidFill>
                <a:srgbClr val="394348"/>
              </a:solidFill>
              <a:latin typeface="Arial" panose="020B0604020202020204" pitchFamily="34" charset="0"/>
              <a:cs typeface="Arial" panose="020B0604020202020204" pitchFamily="34" charset="0"/>
            </a:endParaRPr>
          </a:p>
        </p:txBody>
      </p:sp>
      <p:grpSp>
        <p:nvGrpSpPr>
          <p:cNvPr id="19477" name="Groupe 43">
            <a:extLst>
              <a:ext uri="{FF2B5EF4-FFF2-40B4-BE49-F238E27FC236}">
                <a16:creationId xmlns:a16="http://schemas.microsoft.com/office/drawing/2014/main" id="{4D083A76-4AD9-4A1E-9F5A-D5886BB87BF9}"/>
              </a:ext>
            </a:extLst>
          </p:cNvPr>
          <p:cNvGrpSpPr>
            <a:grpSpLocks/>
          </p:cNvGrpSpPr>
          <p:nvPr/>
        </p:nvGrpSpPr>
        <p:grpSpPr bwMode="auto">
          <a:xfrm>
            <a:off x="8907463" y="6334125"/>
            <a:ext cx="1304925" cy="488950"/>
            <a:chOff x="9429931" y="6334408"/>
            <a:chExt cx="1305361" cy="488926"/>
          </a:xfrm>
        </p:grpSpPr>
        <p:grpSp>
          <p:nvGrpSpPr>
            <p:cNvPr id="19526" name="Groupe 44">
              <a:extLst>
                <a:ext uri="{FF2B5EF4-FFF2-40B4-BE49-F238E27FC236}">
                  <a16:creationId xmlns:a16="http://schemas.microsoft.com/office/drawing/2014/main" id="{A618470C-521C-4460-82DD-D2EC8F80598C}"/>
                </a:ext>
              </a:extLst>
            </p:cNvPr>
            <p:cNvGrpSpPr>
              <a:grpSpLocks/>
            </p:cNvGrpSpPr>
            <p:nvPr/>
          </p:nvGrpSpPr>
          <p:grpSpPr bwMode="auto">
            <a:xfrm>
              <a:off x="9429931" y="6334408"/>
              <a:ext cx="547826" cy="488926"/>
              <a:chOff x="640481" y="6334408"/>
              <a:chExt cx="547826" cy="488926"/>
            </a:xfrm>
          </p:grpSpPr>
          <p:pic>
            <p:nvPicPr>
              <p:cNvPr id="50" name="Graphique 49">
                <a:extLst>
                  <a:ext uri="{FF2B5EF4-FFF2-40B4-BE49-F238E27FC236}">
                    <a16:creationId xmlns:a16="http://schemas.microsoft.com/office/drawing/2014/main" id="{4EC7A05C-198F-4E0F-9A35-B1C989E36429}"/>
                  </a:ext>
                </a:extLst>
              </p:cNvPr>
              <p:cNvPicPr>
                <a:picLocks noChangeAspect="1"/>
              </p:cNvPicPr>
              <p:nvPr/>
            </p:nvPicPr>
            <p:blipFill>
              <a:blip r:embed="rId9"/>
              <a:srcRect/>
              <a:stretch/>
            </p:blipFill>
            <p:spPr>
              <a:xfrm>
                <a:off x="735763" y="6334408"/>
                <a:ext cx="352543" cy="352408"/>
              </a:xfrm>
              <a:prstGeom prst="rect">
                <a:avLst/>
              </a:prstGeom>
            </p:spPr>
          </p:pic>
          <p:sp>
            <p:nvSpPr>
              <p:cNvPr id="19532" name="ZoneTexte 50">
                <a:extLst>
                  <a:ext uri="{FF2B5EF4-FFF2-40B4-BE49-F238E27FC236}">
                    <a16:creationId xmlns:a16="http://schemas.microsoft.com/office/drawing/2014/main" id="{C575DCF3-C72A-45D3-BF06-DBE0FC9BC9BA}"/>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6" name="Connecteur droit 45">
              <a:extLst>
                <a:ext uri="{FF2B5EF4-FFF2-40B4-BE49-F238E27FC236}">
                  <a16:creationId xmlns:a16="http://schemas.microsoft.com/office/drawing/2014/main" id="{46903C22-8292-4E06-B164-0D6AA1965047}"/>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528" name="Groupe 46">
              <a:extLst>
                <a:ext uri="{FF2B5EF4-FFF2-40B4-BE49-F238E27FC236}">
                  <a16:creationId xmlns:a16="http://schemas.microsoft.com/office/drawing/2014/main" id="{D9AD963F-9311-4CDF-A7F1-BA817760EB5F}"/>
                </a:ext>
              </a:extLst>
            </p:cNvPr>
            <p:cNvGrpSpPr>
              <a:grpSpLocks/>
            </p:cNvGrpSpPr>
            <p:nvPr/>
          </p:nvGrpSpPr>
          <p:grpSpPr bwMode="auto">
            <a:xfrm>
              <a:off x="10304354" y="6342472"/>
              <a:ext cx="430938" cy="480531"/>
              <a:chOff x="5971167" y="6342472"/>
              <a:chExt cx="430938" cy="480531"/>
            </a:xfrm>
          </p:grpSpPr>
          <p:pic>
            <p:nvPicPr>
              <p:cNvPr id="48" name="Graphique 47">
                <a:extLst>
                  <a:ext uri="{FF2B5EF4-FFF2-40B4-BE49-F238E27FC236}">
                    <a16:creationId xmlns:a16="http://schemas.microsoft.com/office/drawing/2014/main" id="{1B45CB2E-2BDD-47B0-83C0-95A0F31B0B3B}"/>
                  </a:ext>
                </a:extLst>
              </p:cNvPr>
              <p:cNvPicPr>
                <a:picLocks noChangeAspect="1"/>
              </p:cNvPicPr>
              <p:nvPr/>
            </p:nvPicPr>
            <p:blipFill>
              <a:blip r:embed="rId10"/>
              <a:srcRect/>
              <a:stretch/>
            </p:blipFill>
            <p:spPr>
              <a:xfrm>
                <a:off x="6008273" y="6342346"/>
                <a:ext cx="346191" cy="346058"/>
              </a:xfrm>
              <a:prstGeom prst="rect">
                <a:avLst/>
              </a:prstGeom>
            </p:spPr>
          </p:pic>
          <p:sp>
            <p:nvSpPr>
              <p:cNvPr id="19530" name="ZoneTexte 48">
                <a:extLst>
                  <a:ext uri="{FF2B5EF4-FFF2-40B4-BE49-F238E27FC236}">
                    <a16:creationId xmlns:a16="http://schemas.microsoft.com/office/drawing/2014/main" id="{A3454EFC-E170-42F2-A0AA-999DCA1BB4F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75" name="ZoneTexte 74">
            <a:extLst>
              <a:ext uri="{FF2B5EF4-FFF2-40B4-BE49-F238E27FC236}">
                <a16:creationId xmlns:a16="http://schemas.microsoft.com/office/drawing/2014/main" id="{28D358F3-23AE-47EF-86A6-BD5BC9BDE004}"/>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9479" name="ZoneTexte 75">
            <a:extLst>
              <a:ext uri="{FF2B5EF4-FFF2-40B4-BE49-F238E27FC236}">
                <a16:creationId xmlns:a16="http://schemas.microsoft.com/office/drawing/2014/main" id="{A7F7DBC9-B157-40B0-B298-8A16920904D5}"/>
              </a:ext>
            </a:extLst>
          </p:cNvPr>
          <p:cNvSpPr txBox="1">
            <a:spLocks noChangeArrowheads="1"/>
          </p:cNvSpPr>
          <p:nvPr/>
        </p:nvSpPr>
        <p:spPr bwMode="auto">
          <a:xfrm>
            <a:off x="311150" y="2724150"/>
            <a:ext cx="1293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38"/>
              </a:spcBef>
            </a:pPr>
            <a:r>
              <a:rPr lang="fr-FR" altLang="fr-FR" sz="800" b="1">
                <a:solidFill>
                  <a:srgbClr val="D61316"/>
                </a:solidFill>
                <a:latin typeface="Arial" panose="020B0604020202020204" pitchFamily="34" charset="0"/>
                <a:cs typeface="Arial" panose="020B0604020202020204" pitchFamily="34" charset="0"/>
              </a:rPr>
              <a:t>ACCOMPAGNER</a:t>
            </a:r>
            <a:endParaRPr lang="fr-FR" altLang="fr-FR" sz="800">
              <a:solidFill>
                <a:srgbClr val="D61316"/>
              </a:solidFill>
              <a:latin typeface="Arial" panose="020B0604020202020204" pitchFamily="34" charset="0"/>
              <a:cs typeface="Arial" panose="020B0604020202020204" pitchFamily="34" charset="0"/>
            </a:endParaRPr>
          </a:p>
        </p:txBody>
      </p:sp>
      <p:sp>
        <p:nvSpPr>
          <p:cNvPr id="78" name="ZoneTexte 77">
            <a:extLst>
              <a:ext uri="{FF2B5EF4-FFF2-40B4-BE49-F238E27FC236}">
                <a16:creationId xmlns:a16="http://schemas.microsoft.com/office/drawing/2014/main" id="{E4D87374-B30A-47A5-A136-2226EB374196}"/>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79" name="ZoneTexte 78">
            <a:extLst>
              <a:ext uri="{FF2B5EF4-FFF2-40B4-BE49-F238E27FC236}">
                <a16:creationId xmlns:a16="http://schemas.microsoft.com/office/drawing/2014/main" id="{382C6BCF-5BE6-4F68-8F3F-12539491758E}"/>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80" name="ZoneTexte 79">
            <a:extLst>
              <a:ext uri="{FF2B5EF4-FFF2-40B4-BE49-F238E27FC236}">
                <a16:creationId xmlns:a16="http://schemas.microsoft.com/office/drawing/2014/main" id="{E89858E7-EC81-483B-A9EE-844AB4A0EBFD}"/>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81" name="Ellipse 80">
            <a:extLst>
              <a:ext uri="{FF2B5EF4-FFF2-40B4-BE49-F238E27FC236}">
                <a16:creationId xmlns:a16="http://schemas.microsoft.com/office/drawing/2014/main" id="{5A7A395D-437D-48A9-99BB-64C3C3048160}"/>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82" name="Ellipse 81">
            <a:extLst>
              <a:ext uri="{FF2B5EF4-FFF2-40B4-BE49-F238E27FC236}">
                <a16:creationId xmlns:a16="http://schemas.microsoft.com/office/drawing/2014/main" id="{40F2A68B-3E8B-44A3-B546-B5A2E232F041}"/>
              </a:ext>
            </a:extLst>
          </p:cNvPr>
          <p:cNvSpPr/>
          <p:nvPr/>
        </p:nvSpPr>
        <p:spPr>
          <a:xfrm>
            <a:off x="215900" y="2357438"/>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3" name="Ellipse 82">
            <a:extLst>
              <a:ext uri="{FF2B5EF4-FFF2-40B4-BE49-F238E27FC236}">
                <a16:creationId xmlns:a16="http://schemas.microsoft.com/office/drawing/2014/main" id="{22E534FF-93A2-4A98-B3AE-1395A8CC3F4F}"/>
              </a:ext>
            </a:extLst>
          </p:cNvPr>
          <p:cNvSpPr/>
          <p:nvPr/>
        </p:nvSpPr>
        <p:spPr>
          <a:xfrm>
            <a:off x="215900" y="2792413"/>
            <a:ext cx="90488" cy="90487"/>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4" name="Ellipse 83">
            <a:extLst>
              <a:ext uri="{FF2B5EF4-FFF2-40B4-BE49-F238E27FC236}">
                <a16:creationId xmlns:a16="http://schemas.microsoft.com/office/drawing/2014/main" id="{7A7A464F-CE00-4FD7-A866-C0BF634E200F}"/>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5" name="Ellipse 84">
            <a:extLst>
              <a:ext uri="{FF2B5EF4-FFF2-40B4-BE49-F238E27FC236}">
                <a16:creationId xmlns:a16="http://schemas.microsoft.com/office/drawing/2014/main" id="{2E67664A-6A72-493C-A032-FCFC929E5E36}"/>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6" name="ZoneTexte 85">
            <a:extLst>
              <a:ext uri="{FF2B5EF4-FFF2-40B4-BE49-F238E27FC236}">
                <a16:creationId xmlns:a16="http://schemas.microsoft.com/office/drawing/2014/main" id="{86D8DAF2-848A-44E5-AA4F-26624B46197A}"/>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87" name="ZoneTexte 86">
            <a:extLst>
              <a:ext uri="{FF2B5EF4-FFF2-40B4-BE49-F238E27FC236}">
                <a16:creationId xmlns:a16="http://schemas.microsoft.com/office/drawing/2014/main" id="{F57A92B0-6A80-4F49-8B1A-194FE3F89D21}"/>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88" name="Ellipse 87">
            <a:extLst>
              <a:ext uri="{FF2B5EF4-FFF2-40B4-BE49-F238E27FC236}">
                <a16:creationId xmlns:a16="http://schemas.microsoft.com/office/drawing/2014/main" id="{10B8E21D-43AB-492D-800E-7D8FD4F33188}"/>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89" name="Ellipse 88">
            <a:extLst>
              <a:ext uri="{FF2B5EF4-FFF2-40B4-BE49-F238E27FC236}">
                <a16:creationId xmlns:a16="http://schemas.microsoft.com/office/drawing/2014/main" id="{7D31331B-AB66-4724-AB33-366CE9D1F0F3}"/>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90" name="Ellipse 89">
            <a:extLst>
              <a:ext uri="{FF2B5EF4-FFF2-40B4-BE49-F238E27FC236}">
                <a16:creationId xmlns:a16="http://schemas.microsoft.com/office/drawing/2014/main" id="{A21DD65E-E629-4FE0-B41C-96B9C165C188}"/>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19494" name="Groupe 95">
            <a:extLst>
              <a:ext uri="{FF2B5EF4-FFF2-40B4-BE49-F238E27FC236}">
                <a16:creationId xmlns:a16="http://schemas.microsoft.com/office/drawing/2014/main" id="{EDE0649B-885A-4CCD-BCF5-D205DEB3DAC5}"/>
              </a:ext>
            </a:extLst>
          </p:cNvPr>
          <p:cNvGrpSpPr>
            <a:grpSpLocks/>
          </p:cNvGrpSpPr>
          <p:nvPr/>
        </p:nvGrpSpPr>
        <p:grpSpPr bwMode="auto">
          <a:xfrm>
            <a:off x="90488" y="2663825"/>
            <a:ext cx="1460500" cy="338138"/>
            <a:chOff x="90785" y="1823764"/>
            <a:chExt cx="1460705" cy="338554"/>
          </a:xfrm>
        </p:grpSpPr>
        <p:sp>
          <p:nvSpPr>
            <p:cNvPr id="97" name="Rectangle 96">
              <a:extLst>
                <a:ext uri="{FF2B5EF4-FFF2-40B4-BE49-F238E27FC236}">
                  <a16:creationId xmlns:a16="http://schemas.microsoft.com/office/drawing/2014/main" id="{8C34CCA9-BC1A-4C1A-B56C-437D81B0CA35}"/>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Triangle 97">
              <a:extLst>
                <a:ext uri="{FF2B5EF4-FFF2-40B4-BE49-F238E27FC236}">
                  <a16:creationId xmlns:a16="http://schemas.microsoft.com/office/drawing/2014/main" id="{CB900B78-9AF2-4FC9-8F79-E563AB643F7E}"/>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19495" name="Groupe 42">
            <a:extLst>
              <a:ext uri="{FF2B5EF4-FFF2-40B4-BE49-F238E27FC236}">
                <a16:creationId xmlns:a16="http://schemas.microsoft.com/office/drawing/2014/main" id="{A59673B0-4E15-470E-82B5-7F449FD0CAA7}"/>
              </a:ext>
            </a:extLst>
          </p:cNvPr>
          <p:cNvGrpSpPr>
            <a:grpSpLocks/>
          </p:cNvGrpSpPr>
          <p:nvPr/>
        </p:nvGrpSpPr>
        <p:grpSpPr bwMode="auto">
          <a:xfrm>
            <a:off x="3203575" y="1714500"/>
            <a:ext cx="7170738" cy="3502025"/>
            <a:chOff x="3204210" y="1417149"/>
            <a:chExt cx="7170492" cy="3502081"/>
          </a:xfrm>
        </p:grpSpPr>
        <p:sp>
          <p:nvSpPr>
            <p:cNvPr id="100" name="Rectangle 99">
              <a:extLst>
                <a:ext uri="{FF2B5EF4-FFF2-40B4-BE49-F238E27FC236}">
                  <a16:creationId xmlns:a16="http://schemas.microsoft.com/office/drawing/2014/main" id="{035B1EC7-A2DF-493D-AF80-BC4DA73D9B69}"/>
                </a:ext>
              </a:extLst>
            </p:cNvPr>
            <p:cNvSpPr/>
            <p:nvPr/>
          </p:nvSpPr>
          <p:spPr>
            <a:xfrm>
              <a:off x="3204210" y="1999771"/>
              <a:ext cx="7170492" cy="2919459"/>
            </a:xfrm>
            <a:prstGeom prst="rect">
              <a:avLst/>
            </a:prstGeom>
            <a:solidFill>
              <a:schemeClr val="bg1"/>
            </a:solidFill>
            <a:ln w="12700">
              <a:solidFill>
                <a:srgbClr val="F99E9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0" rIns="108000"/>
            <a:lstStyle/>
            <a:p>
              <a:pPr algn="ctr" eaLnBrk="1" fontAlgn="auto" hangingPunct="1">
                <a:spcBef>
                  <a:spcPts val="0"/>
                </a:spcBef>
                <a:spcAft>
                  <a:spcPts val="0"/>
                </a:spcAft>
                <a:defRPr/>
              </a:pPr>
              <a:r>
                <a:rPr lang="fr-FR" sz="1000" i="1" dirty="0">
                  <a:solidFill>
                    <a:srgbClr val="394348"/>
                  </a:solidFill>
                  <a:latin typeface="Arial" panose="020B0604020202020204" pitchFamily="34" charset="0"/>
                  <a:cs typeface="Arial" panose="020B0604020202020204" pitchFamily="34" charset="0"/>
                </a:rPr>
                <a:t>Une </a:t>
              </a:r>
              <a:r>
                <a:rPr lang="fr-FR" sz="1000" b="1" i="1" dirty="0">
                  <a:solidFill>
                    <a:srgbClr val="394348"/>
                  </a:solidFill>
                  <a:latin typeface="Arial" panose="020B0604020202020204" pitchFamily="34" charset="0"/>
                  <a:cs typeface="Arial" panose="020B0604020202020204" pitchFamily="34" charset="0"/>
                </a:rPr>
                <a:t>offre globale d’accompagnement avec prise en charge de l’intégralité des formalités administratives</a:t>
              </a:r>
            </a:p>
            <a:p>
              <a:pPr algn="ctr" eaLnBrk="1" fontAlgn="auto" hangingPunct="1">
                <a:spcBef>
                  <a:spcPts val="0"/>
                </a:spcBef>
                <a:spcAft>
                  <a:spcPts val="0"/>
                </a:spcAft>
                <a:defRPr/>
              </a:pPr>
              <a:r>
                <a:rPr lang="fr-FR" sz="1000" i="1" dirty="0">
                  <a:solidFill>
                    <a:srgbClr val="394348"/>
                  </a:solidFill>
                  <a:latin typeface="Arial" panose="020B0604020202020204" pitchFamily="34" charset="0"/>
                  <a:cs typeface="Arial" panose="020B0604020202020204" pitchFamily="34" charset="0"/>
                </a:rPr>
                <a:t>pour le client qui permet de simplifier les projets de rénovation énergétique en 3 étapes principales :</a:t>
              </a:r>
            </a:p>
          </p:txBody>
        </p:sp>
        <p:sp>
          <p:nvSpPr>
            <p:cNvPr id="101" name="Rectangle 100">
              <a:extLst>
                <a:ext uri="{FF2B5EF4-FFF2-40B4-BE49-F238E27FC236}">
                  <a16:creationId xmlns:a16="http://schemas.microsoft.com/office/drawing/2014/main" id="{156E6FCC-010A-4BCB-ACAE-37A739899BB5}"/>
                </a:ext>
              </a:extLst>
            </p:cNvPr>
            <p:cNvSpPr/>
            <p:nvPr/>
          </p:nvSpPr>
          <p:spPr>
            <a:xfrm>
              <a:off x="3204210" y="1417149"/>
              <a:ext cx="7170492" cy="520708"/>
            </a:xfrm>
            <a:prstGeom prst="rect">
              <a:avLst/>
            </a:prstGeom>
            <a:solidFill>
              <a:srgbClr val="F99E9C"/>
            </a:solidFill>
            <a:ln>
              <a:solidFill>
                <a:srgbClr val="F99E9C"/>
              </a:solidFill>
            </a:ln>
          </p:spPr>
          <p:style>
            <a:lnRef idx="2">
              <a:schemeClr val="accent1">
                <a:shade val="50000"/>
              </a:schemeClr>
            </a:lnRef>
            <a:fillRef idx="1">
              <a:schemeClr val="accent1"/>
            </a:fillRef>
            <a:effectRef idx="0">
              <a:schemeClr val="accent1"/>
            </a:effectRef>
            <a:fontRef idx="minor">
              <a:schemeClr val="lt1"/>
            </a:fontRef>
          </p:style>
          <p:txBody>
            <a:bodyPr lIns="144000" rIns="1475999" anchor="ctr"/>
            <a:lstStyle/>
            <a:p>
              <a:pPr algn="ctr" eaLnBrk="1" fontAlgn="auto" hangingPunct="1">
                <a:spcBef>
                  <a:spcPts val="0"/>
                </a:spcBef>
                <a:spcAft>
                  <a:spcPts val="0"/>
                </a:spcAft>
                <a:defRPr/>
              </a:pPr>
              <a:r>
                <a:rPr lang="fr-FR" sz="1200" b="1" dirty="0">
                  <a:solidFill>
                    <a:schemeClr val="bg1"/>
                  </a:solidFill>
                  <a:latin typeface="Arial" panose="020B0604020202020204" pitchFamily="34" charset="0"/>
                  <a:cs typeface="Arial" panose="020B0604020202020204" pitchFamily="34" charset="0"/>
                </a:rPr>
                <a:t>UN PARCOURS SIMPLIFIÉ COMBINANT</a:t>
              </a:r>
            </a:p>
            <a:p>
              <a:pPr algn="ctr" eaLnBrk="1" fontAlgn="auto" hangingPunct="1">
                <a:spcBef>
                  <a:spcPts val="0"/>
                </a:spcBef>
                <a:spcAft>
                  <a:spcPts val="0"/>
                </a:spcAft>
                <a:defRPr/>
              </a:pPr>
              <a:r>
                <a:rPr lang="fr-FR" sz="1200" b="1" dirty="0">
                  <a:solidFill>
                    <a:schemeClr val="bg1"/>
                  </a:solidFill>
                  <a:latin typeface="Arial" panose="020B0604020202020204" pitchFamily="34" charset="0"/>
                  <a:cs typeface="Arial" panose="020B0604020202020204" pitchFamily="34" charset="0"/>
                </a:rPr>
                <a:t>AIDES FINANCIÈRES ET ECHANGES AVEC UN CONSEILLER</a:t>
              </a:r>
            </a:p>
          </p:txBody>
        </p:sp>
        <p:sp>
          <p:nvSpPr>
            <p:cNvPr id="104" name="Ellipse 103">
              <a:extLst>
                <a:ext uri="{FF2B5EF4-FFF2-40B4-BE49-F238E27FC236}">
                  <a16:creationId xmlns:a16="http://schemas.microsoft.com/office/drawing/2014/main" id="{FF95DF38-8F74-4FBB-ACF0-230B120239BC}"/>
                </a:ext>
              </a:extLst>
            </p:cNvPr>
            <p:cNvSpPr/>
            <p:nvPr/>
          </p:nvSpPr>
          <p:spPr>
            <a:xfrm>
              <a:off x="3588372" y="3446006"/>
              <a:ext cx="466709" cy="466732"/>
            </a:xfrm>
            <a:prstGeom prst="ellipse">
              <a:avLst/>
            </a:prstGeom>
            <a:solidFill>
              <a:srgbClr val="F25858">
                <a:alpha val="8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500" b="1" dirty="0">
                  <a:latin typeface="Arial" panose="020B0604020202020204" pitchFamily="34" charset="0"/>
                  <a:cs typeface="Arial" panose="020B0604020202020204" pitchFamily="34" charset="0"/>
                </a:rPr>
                <a:t>2</a:t>
              </a:r>
            </a:p>
          </p:txBody>
        </p:sp>
        <p:sp>
          <p:nvSpPr>
            <p:cNvPr id="107" name="Ellipse 106">
              <a:extLst>
                <a:ext uri="{FF2B5EF4-FFF2-40B4-BE49-F238E27FC236}">
                  <a16:creationId xmlns:a16="http://schemas.microsoft.com/office/drawing/2014/main" id="{8F51193B-34FB-471B-8CF6-C7192C9CADFB}"/>
                </a:ext>
              </a:extLst>
            </p:cNvPr>
            <p:cNvSpPr/>
            <p:nvPr/>
          </p:nvSpPr>
          <p:spPr>
            <a:xfrm>
              <a:off x="3588372" y="4171506"/>
              <a:ext cx="466709" cy="465144"/>
            </a:xfrm>
            <a:prstGeom prst="ellipse">
              <a:avLst/>
            </a:prstGeom>
            <a:solidFill>
              <a:srgbClr val="F2585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500" b="1" dirty="0">
                  <a:latin typeface="Arial" panose="020B0604020202020204" pitchFamily="34" charset="0"/>
                  <a:cs typeface="Arial" panose="020B0604020202020204" pitchFamily="34" charset="0"/>
                </a:rPr>
                <a:t>3</a:t>
              </a:r>
            </a:p>
          </p:txBody>
        </p:sp>
        <p:sp>
          <p:nvSpPr>
            <p:cNvPr id="111" name="Ellipse 110">
              <a:extLst>
                <a:ext uri="{FF2B5EF4-FFF2-40B4-BE49-F238E27FC236}">
                  <a16:creationId xmlns:a16="http://schemas.microsoft.com/office/drawing/2014/main" id="{62B7DC94-619B-4FE4-98FC-397B38A7F588}"/>
                </a:ext>
              </a:extLst>
            </p:cNvPr>
            <p:cNvSpPr/>
            <p:nvPr/>
          </p:nvSpPr>
          <p:spPr>
            <a:xfrm>
              <a:off x="3588372" y="2720508"/>
              <a:ext cx="466709" cy="466732"/>
            </a:xfrm>
            <a:prstGeom prst="ellipse">
              <a:avLst/>
            </a:prstGeom>
            <a:solidFill>
              <a:srgbClr val="F25858">
                <a:alpha val="7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500" b="1" dirty="0">
                  <a:latin typeface="Arial" panose="020B0604020202020204" pitchFamily="34" charset="0"/>
                  <a:cs typeface="Arial" panose="020B0604020202020204" pitchFamily="34" charset="0"/>
                </a:rPr>
                <a:t>1</a:t>
              </a:r>
            </a:p>
          </p:txBody>
        </p:sp>
        <p:sp>
          <p:nvSpPr>
            <p:cNvPr id="19520" name="ZoneTexte 111">
              <a:extLst>
                <a:ext uri="{FF2B5EF4-FFF2-40B4-BE49-F238E27FC236}">
                  <a16:creationId xmlns:a16="http://schemas.microsoft.com/office/drawing/2014/main" id="{6DB758E0-3CDA-4FDC-A046-9FF4DDABAF73}"/>
                </a:ext>
              </a:extLst>
            </p:cNvPr>
            <p:cNvSpPr txBox="1">
              <a:spLocks noChangeArrowheads="1"/>
            </p:cNvSpPr>
            <p:nvPr/>
          </p:nvSpPr>
          <p:spPr bwMode="auto">
            <a:xfrm>
              <a:off x="4180936" y="2748536"/>
              <a:ext cx="5983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a:solidFill>
                    <a:srgbClr val="394348"/>
                  </a:solidFill>
                  <a:latin typeface="Arial" panose="020B0604020202020204" pitchFamily="34" charset="0"/>
                  <a:cs typeface="Arial" panose="020B0604020202020204" pitchFamily="34" charset="0"/>
                </a:rPr>
                <a:t>J’informe le client de l’existence </a:t>
              </a:r>
              <a:r>
                <a:rPr lang="fr-FR" altLang="fr-FR" sz="1000">
                  <a:solidFill>
                    <a:srgbClr val="394348"/>
                  </a:solidFill>
                  <a:latin typeface="Arial" panose="020B0604020202020204" pitchFamily="34" charset="0"/>
                  <a:cs typeface="Arial" panose="020B0604020202020204" pitchFamily="34" charset="0"/>
                  <a:hlinkClick r:id="rId11"/>
                </a:rPr>
                <a:t>d’une plateforme gouvernementale unique</a:t>
              </a:r>
              <a:r>
                <a:rPr lang="fr-FR" altLang="fr-FR" sz="1000">
                  <a:solidFill>
                    <a:srgbClr val="394348"/>
                  </a:solidFill>
                  <a:latin typeface="Arial" panose="020B0604020202020204" pitchFamily="34" charset="0"/>
                  <a:cs typeface="Arial" panose="020B0604020202020204" pitchFamily="34" charset="0"/>
                </a:rPr>
                <a:t> qui centralise toutes les aides à la rénovation énergétique.</a:t>
              </a:r>
            </a:p>
          </p:txBody>
        </p:sp>
        <p:sp>
          <p:nvSpPr>
            <p:cNvPr id="19521" name="ZoneTexte 112">
              <a:extLst>
                <a:ext uri="{FF2B5EF4-FFF2-40B4-BE49-F238E27FC236}">
                  <a16:creationId xmlns:a16="http://schemas.microsoft.com/office/drawing/2014/main" id="{582343C7-7F1B-4CE9-B1DD-61E0D2149893}"/>
                </a:ext>
              </a:extLst>
            </p:cNvPr>
            <p:cNvSpPr txBox="1">
              <a:spLocks noChangeArrowheads="1"/>
            </p:cNvSpPr>
            <p:nvPr/>
          </p:nvSpPr>
          <p:spPr bwMode="auto">
            <a:xfrm>
              <a:off x="4180936" y="3457481"/>
              <a:ext cx="5983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a:solidFill>
                    <a:srgbClr val="394348"/>
                  </a:solidFill>
                  <a:latin typeface="Arial" panose="020B0604020202020204" pitchFamily="34" charset="0"/>
                  <a:cs typeface="Arial" panose="020B0604020202020204" pitchFamily="34" charset="0"/>
                </a:rPr>
                <a:t>Le client consulte la </a:t>
              </a:r>
              <a:r>
                <a:rPr lang="fr-FR" altLang="fr-FR" sz="1000">
                  <a:solidFill>
                    <a:srgbClr val="394348"/>
                  </a:solidFill>
                  <a:latin typeface="Arial" panose="020B0604020202020204" pitchFamily="34" charset="0"/>
                  <a:cs typeface="Arial" panose="020B0604020202020204" pitchFamily="34" charset="0"/>
                  <a:hlinkClick r:id="rId12" action="ppaction://hlinksldjump"/>
                </a:rPr>
                <a:t>plateforme France Rénov</a:t>
              </a:r>
              <a:r>
                <a:rPr lang="fr-FR" altLang="fr-FR" sz="1000">
                  <a:solidFill>
                    <a:srgbClr val="394348"/>
                  </a:solidFill>
                  <a:latin typeface="Arial" panose="020B0604020202020204" pitchFamily="34" charset="0"/>
                  <a:cs typeface="Arial" panose="020B0604020202020204" pitchFamily="34" charset="0"/>
                </a:rPr>
                <a:t>’ et trouve un réseau de conseillers, l’annuaire des artisans RGE, un simulateur d’aides et des informations utiles.</a:t>
              </a:r>
            </a:p>
          </p:txBody>
        </p:sp>
        <p:sp>
          <p:nvSpPr>
            <p:cNvPr id="19522" name="ZoneTexte 115">
              <a:extLst>
                <a:ext uri="{FF2B5EF4-FFF2-40B4-BE49-F238E27FC236}">
                  <a16:creationId xmlns:a16="http://schemas.microsoft.com/office/drawing/2014/main" id="{8B658997-8536-4A8B-8EBD-EACB28446FB5}"/>
                </a:ext>
              </a:extLst>
            </p:cNvPr>
            <p:cNvSpPr txBox="1">
              <a:spLocks noChangeArrowheads="1"/>
            </p:cNvSpPr>
            <p:nvPr/>
          </p:nvSpPr>
          <p:spPr bwMode="auto">
            <a:xfrm>
              <a:off x="4180936" y="4196475"/>
              <a:ext cx="5983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a:solidFill>
                    <a:srgbClr val="394348"/>
                  </a:solidFill>
                  <a:latin typeface="Arial" panose="020B0604020202020204" pitchFamily="34" charset="0"/>
                  <a:cs typeface="Arial" panose="020B0604020202020204" pitchFamily="34" charset="0"/>
                </a:rPr>
                <a:t>Une fois que le client connait le montant des aides auxquelles il a droit, je fixe un nouveau rendez-vous avec lui pour finaliser son dossier de financement.</a:t>
              </a:r>
            </a:p>
          </p:txBody>
        </p:sp>
        <p:pic>
          <p:nvPicPr>
            <p:cNvPr id="19523" name="Image 90">
              <a:extLst>
                <a:ext uri="{FF2B5EF4-FFF2-40B4-BE49-F238E27FC236}">
                  <a16:creationId xmlns:a16="http://schemas.microsoft.com/office/drawing/2014/main" id="{5422CB0C-7798-46A0-AA06-646AC34BF8C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34810" y="1497603"/>
              <a:ext cx="825975" cy="34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96" name="Groupe 109">
            <a:extLst>
              <a:ext uri="{FF2B5EF4-FFF2-40B4-BE49-F238E27FC236}">
                <a16:creationId xmlns:a16="http://schemas.microsoft.com/office/drawing/2014/main" id="{9086379F-E2E8-4EB6-8262-96EE21EA92A7}"/>
              </a:ext>
            </a:extLst>
          </p:cNvPr>
          <p:cNvGrpSpPr>
            <a:grpSpLocks/>
          </p:cNvGrpSpPr>
          <p:nvPr/>
        </p:nvGrpSpPr>
        <p:grpSpPr bwMode="auto">
          <a:xfrm>
            <a:off x="88900" y="1817688"/>
            <a:ext cx="1330325" cy="3370262"/>
            <a:chOff x="89064" y="1817236"/>
            <a:chExt cx="1329438" cy="3371150"/>
          </a:xfrm>
        </p:grpSpPr>
        <p:sp>
          <p:nvSpPr>
            <p:cNvPr id="114" name="Rectangle 113">
              <a:hlinkClick r:id="rId14" action="ppaction://hlinksldjump"/>
              <a:extLst>
                <a:ext uri="{FF2B5EF4-FFF2-40B4-BE49-F238E27FC236}">
                  <a16:creationId xmlns:a16="http://schemas.microsoft.com/office/drawing/2014/main" id="{4645582D-1BEE-4005-AB1B-68193F2B6F47}"/>
                </a:ext>
              </a:extLst>
            </p:cNvPr>
            <p:cNvSpPr/>
            <p:nvPr/>
          </p:nvSpPr>
          <p:spPr>
            <a:xfrm>
              <a:off x="89064" y="1817236"/>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15" action="ppaction://hlinksldjump"/>
              <a:extLst>
                <a:ext uri="{FF2B5EF4-FFF2-40B4-BE49-F238E27FC236}">
                  <a16:creationId xmlns:a16="http://schemas.microsoft.com/office/drawing/2014/main" id="{47DF83A7-E876-4380-B458-5A7E434140B2}"/>
                </a:ext>
              </a:extLst>
            </p:cNvPr>
            <p:cNvSpPr/>
            <p:nvPr/>
          </p:nvSpPr>
          <p:spPr>
            <a:xfrm>
              <a:off x="89064" y="2282496"/>
              <a:ext cx="1329438" cy="338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8" name="Rectangle 117">
              <a:hlinkClick r:id="rId16" action="ppaction://hlinksldjump"/>
              <a:extLst>
                <a:ext uri="{FF2B5EF4-FFF2-40B4-BE49-F238E27FC236}">
                  <a16:creationId xmlns:a16="http://schemas.microsoft.com/office/drawing/2014/main" id="{E6F35BB1-A928-4A5B-B019-B780AAB47788}"/>
                </a:ext>
              </a:extLst>
            </p:cNvPr>
            <p:cNvSpPr/>
            <p:nvPr/>
          </p:nvSpPr>
          <p:spPr>
            <a:xfrm>
              <a:off x="89064" y="3748145"/>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17" action="ppaction://hlinksldjump"/>
              <a:extLst>
                <a:ext uri="{FF2B5EF4-FFF2-40B4-BE49-F238E27FC236}">
                  <a16:creationId xmlns:a16="http://schemas.microsoft.com/office/drawing/2014/main" id="{6B506048-95BE-4E90-8D0E-7A95708D4EF0}"/>
                </a:ext>
              </a:extLst>
            </p:cNvPr>
            <p:cNvSpPr/>
            <p:nvPr/>
          </p:nvSpPr>
          <p:spPr>
            <a:xfrm>
              <a:off x="89064" y="4850160"/>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19497" name="Groupe 91">
            <a:extLst>
              <a:ext uri="{FF2B5EF4-FFF2-40B4-BE49-F238E27FC236}">
                <a16:creationId xmlns:a16="http://schemas.microsoft.com/office/drawing/2014/main" id="{D9F7F6D1-7295-4787-8427-1E2AAE9EE354}"/>
              </a:ext>
            </a:extLst>
          </p:cNvPr>
          <p:cNvGrpSpPr>
            <a:grpSpLocks/>
          </p:cNvGrpSpPr>
          <p:nvPr/>
        </p:nvGrpSpPr>
        <p:grpSpPr bwMode="auto">
          <a:xfrm>
            <a:off x="6048375" y="6324600"/>
            <a:ext cx="784225" cy="496888"/>
            <a:chOff x="6767187" y="6323834"/>
            <a:chExt cx="784388" cy="497620"/>
          </a:xfrm>
        </p:grpSpPr>
        <p:pic>
          <p:nvPicPr>
            <p:cNvPr id="93" name="Graphique 92">
              <a:extLst>
                <a:ext uri="{FF2B5EF4-FFF2-40B4-BE49-F238E27FC236}">
                  <a16:creationId xmlns:a16="http://schemas.microsoft.com/office/drawing/2014/main" id="{EE505B70-192D-430B-BAFC-769B87318406}"/>
                </a:ext>
              </a:extLst>
            </p:cNvPr>
            <p:cNvPicPr>
              <a:picLocks noChangeAspect="1"/>
            </p:cNvPicPr>
            <p:nvPr/>
          </p:nvPicPr>
          <p:blipFill>
            <a:blip r:embed="rId18"/>
            <a:stretch>
              <a:fillRect/>
            </a:stretch>
          </p:blipFill>
          <p:spPr>
            <a:xfrm>
              <a:off x="6964078" y="6323834"/>
              <a:ext cx="352498" cy="352944"/>
            </a:xfrm>
            <a:prstGeom prst="rect">
              <a:avLst/>
            </a:prstGeom>
          </p:spPr>
        </p:pic>
        <p:sp>
          <p:nvSpPr>
            <p:cNvPr id="19510" name="ZoneTexte 93">
              <a:extLst>
                <a:ext uri="{FF2B5EF4-FFF2-40B4-BE49-F238E27FC236}">
                  <a16:creationId xmlns:a16="http://schemas.microsoft.com/office/drawing/2014/main" id="{1796F604-95D0-487F-92D8-4AA072A2C126}"/>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19498" name="Groupe 94">
            <a:extLst>
              <a:ext uri="{FF2B5EF4-FFF2-40B4-BE49-F238E27FC236}">
                <a16:creationId xmlns:a16="http://schemas.microsoft.com/office/drawing/2014/main" id="{E852E3D3-78CA-428C-98DA-52BEF4D28D7D}"/>
              </a:ext>
            </a:extLst>
          </p:cNvPr>
          <p:cNvGrpSpPr>
            <a:grpSpLocks/>
          </p:cNvGrpSpPr>
          <p:nvPr/>
        </p:nvGrpSpPr>
        <p:grpSpPr bwMode="auto">
          <a:xfrm>
            <a:off x="71438" y="6324600"/>
            <a:ext cx="11553825" cy="496888"/>
            <a:chOff x="71517" y="6323834"/>
            <a:chExt cx="11554426" cy="497620"/>
          </a:xfrm>
        </p:grpSpPr>
        <p:pic>
          <p:nvPicPr>
            <p:cNvPr id="99" name="Graphique 98">
              <a:hlinkClick r:id="" action="ppaction://hlinkshowjump?jump=previousslide"/>
              <a:extLst>
                <a:ext uri="{FF2B5EF4-FFF2-40B4-BE49-F238E27FC236}">
                  <a16:creationId xmlns:a16="http://schemas.microsoft.com/office/drawing/2014/main" id="{252D7808-B5B5-406F-ADAA-57B02A6548D6}"/>
                </a:ext>
              </a:extLst>
            </p:cNvPr>
            <p:cNvPicPr>
              <a:picLocks noChangeAspect="1"/>
            </p:cNvPicPr>
            <p:nvPr/>
          </p:nvPicPr>
          <p:blipFill>
            <a:blip r:embed="rId19"/>
            <a:srcRect/>
            <a:stretch/>
          </p:blipFill>
          <p:spPr>
            <a:xfrm rot="10800000">
              <a:off x="11062351" y="6427174"/>
              <a:ext cx="281003" cy="279812"/>
            </a:xfrm>
            <a:prstGeom prst="rect">
              <a:avLst/>
            </a:prstGeom>
          </p:spPr>
        </p:pic>
        <p:pic>
          <p:nvPicPr>
            <p:cNvPr id="102" name="Graphique 101">
              <a:hlinkClick r:id="" action="ppaction://hlinkshowjump?jump=nextslide"/>
              <a:extLst>
                <a:ext uri="{FF2B5EF4-FFF2-40B4-BE49-F238E27FC236}">
                  <a16:creationId xmlns:a16="http://schemas.microsoft.com/office/drawing/2014/main" id="{8786C354-9A5B-4D00-B1A7-1E60236DA0CF}"/>
                </a:ext>
              </a:extLst>
            </p:cNvPr>
            <p:cNvPicPr>
              <a:picLocks noChangeAspect="1"/>
            </p:cNvPicPr>
            <p:nvPr/>
          </p:nvPicPr>
          <p:blipFill>
            <a:blip r:embed="rId19"/>
            <a:srcRect/>
            <a:stretch/>
          </p:blipFill>
          <p:spPr>
            <a:xfrm>
              <a:off x="11344940" y="6431943"/>
              <a:ext cx="281003" cy="281402"/>
            </a:xfrm>
            <a:prstGeom prst="rect">
              <a:avLst/>
            </a:prstGeom>
          </p:spPr>
        </p:pic>
        <p:sp>
          <p:nvSpPr>
            <p:cNvPr id="103" name="Rectangle 102">
              <a:hlinkClick r:id="rId20" action="ppaction://hlinksldjump"/>
              <a:extLst>
                <a:ext uri="{FF2B5EF4-FFF2-40B4-BE49-F238E27FC236}">
                  <a16:creationId xmlns:a16="http://schemas.microsoft.com/office/drawing/2014/main" id="{13D9E827-1450-43AD-BD03-44525E45C43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21" action="ppaction://hlinksldjump"/>
              <a:extLst>
                <a:ext uri="{FF2B5EF4-FFF2-40B4-BE49-F238E27FC236}">
                  <a16:creationId xmlns:a16="http://schemas.microsoft.com/office/drawing/2014/main" id="{5BBDF376-78C1-4553-804D-7EFD52AB5F9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22" action="ppaction://hlinksldjump"/>
              <a:extLst>
                <a:ext uri="{FF2B5EF4-FFF2-40B4-BE49-F238E27FC236}">
                  <a16:creationId xmlns:a16="http://schemas.microsoft.com/office/drawing/2014/main" id="{C9C9F1D0-9F7B-4E73-8E69-27E0567245F2}"/>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3" action="ppaction://hlinksldjump"/>
              <a:extLst>
                <a:ext uri="{FF2B5EF4-FFF2-40B4-BE49-F238E27FC236}">
                  <a16:creationId xmlns:a16="http://schemas.microsoft.com/office/drawing/2014/main" id="{A118790A-10FC-43E2-A91B-0958A207F97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24" action="ppaction://hlinksldjump"/>
              <a:extLst>
                <a:ext uri="{FF2B5EF4-FFF2-40B4-BE49-F238E27FC236}">
                  <a16:creationId xmlns:a16="http://schemas.microsoft.com/office/drawing/2014/main" id="{FCE6C683-B3F6-47B1-870E-6833196E1DB3}"/>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1" name="Rectangle 130">
              <a:hlinkClick r:id="rId25" action="ppaction://hlinksldjump"/>
              <a:extLst>
                <a:ext uri="{FF2B5EF4-FFF2-40B4-BE49-F238E27FC236}">
                  <a16:creationId xmlns:a16="http://schemas.microsoft.com/office/drawing/2014/main" id="{D633196C-51E6-4751-8E17-FC718E7008E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2" name="Rectangle 131">
              <a:hlinkClick r:id="rId26" action="ppaction://hlinksldjump"/>
              <a:extLst>
                <a:ext uri="{FF2B5EF4-FFF2-40B4-BE49-F238E27FC236}">
                  <a16:creationId xmlns:a16="http://schemas.microsoft.com/office/drawing/2014/main" id="{61BF40E3-1AF9-4E59-8DE9-EEEE26163F9C}"/>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27" action="ppaction://hlinksldjump"/>
              <a:extLst>
                <a:ext uri="{FF2B5EF4-FFF2-40B4-BE49-F238E27FC236}">
                  <a16:creationId xmlns:a16="http://schemas.microsoft.com/office/drawing/2014/main" id="{6C28CC61-FFE5-4E6C-B30A-EB177D220C2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91" name="ZoneTexte 90">
            <a:extLst>
              <a:ext uri="{FF2B5EF4-FFF2-40B4-BE49-F238E27FC236}">
                <a16:creationId xmlns:a16="http://schemas.microsoft.com/office/drawing/2014/main" id="{21390B99-7371-460C-BCCB-ECCA57544436}"/>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D51317"/>
                </a:solidFill>
                <a:latin typeface="Arial" pitchFamily="34"/>
                <a:cs typeface="Arial" pitchFamily="34"/>
              </a:rPr>
              <a:t>JE M’INFORME JE CONSEILLE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Graphique 115">
            <a:extLst>
              <a:ext uri="{FF2B5EF4-FFF2-40B4-BE49-F238E27FC236}">
                <a16:creationId xmlns:a16="http://schemas.microsoft.com/office/drawing/2014/main" id="{3729608E-6431-46B3-A17F-EFE55D9240A8}"/>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73" name="Rectangle 72">
            <a:extLst>
              <a:ext uri="{FF2B5EF4-FFF2-40B4-BE49-F238E27FC236}">
                <a16:creationId xmlns:a16="http://schemas.microsoft.com/office/drawing/2014/main" id="{EBBBB431-5837-487A-8C9D-95333C1E6F6F}"/>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C79CB600-3203-4D5B-B645-5D29F2C019F3}"/>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rgbClr val="D51317"/>
                </a:solidFill>
                <a:latin typeface="Arial" panose="020B0604020202020204" pitchFamily="34" charset="0"/>
                <a:cs typeface="Arial" panose="020B0604020202020204" pitchFamily="34" charset="0"/>
              </a:rPr>
              <a:t>JE </a:t>
            </a:r>
            <a:r>
              <a:rPr lang="fr-FR" sz="850" b="1" kern="1000" dirty="0">
                <a:solidFill>
                  <a:srgbClr val="D51317"/>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639ED426-1540-4C78-9584-6E99EABC246C}"/>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9E78E7D-53C3-46C0-AEF1-7E097BFFAFC8}"/>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2C576CE1-772E-4D96-ADED-340F225134ED}"/>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FD8EC3D4-656C-4D40-92D7-C65EE96C0F1E}"/>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56AC8A75-9621-473C-900D-72A0834BACE1}"/>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LE</a:t>
            </a:r>
            <a:r>
              <a:rPr lang="fr-FR" sz="800" b="1" spc="-18" dirty="0">
                <a:solidFill>
                  <a:srgbClr val="D51317"/>
                </a:solidFill>
                <a:latin typeface="Arial" panose="020B0604020202020204" pitchFamily="34" charset="0"/>
                <a:cs typeface="Arial" panose="020B0604020202020204" pitchFamily="34" charset="0"/>
              </a:rPr>
              <a:t> </a:t>
            </a:r>
            <a:r>
              <a:rPr lang="fr-FR" sz="800" b="1" spc="27" dirty="0">
                <a:solidFill>
                  <a:srgbClr val="D51317"/>
                </a:solidFill>
                <a:latin typeface="Arial" panose="020B0604020202020204" pitchFamily="34" charset="0"/>
                <a:cs typeface="Arial" panose="020B0604020202020204" pitchFamily="34" charset="0"/>
              </a:rPr>
              <a:t>PROJET</a:t>
            </a:r>
            <a:endParaRPr lang="fr-FR" sz="800" spc="23" dirty="0">
              <a:solidFill>
                <a:srgbClr val="D51317"/>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1DF6140A-33DA-4320-AE2A-7902441E4EE4}"/>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3" name="Ellipse 12">
            <a:extLst>
              <a:ext uri="{FF2B5EF4-FFF2-40B4-BE49-F238E27FC236}">
                <a16:creationId xmlns:a16="http://schemas.microsoft.com/office/drawing/2014/main" id="{413FD9C1-4055-4D67-B519-760A7F93DD27}"/>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53D102BE-D1A4-49CC-80EA-CA39E04EA133}"/>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7F1BAD1C-9B1F-4D17-B6A5-B1C0279B304A}"/>
              </a:ext>
            </a:extLst>
          </p:cNvPr>
          <p:cNvSpPr/>
          <p:nvPr/>
        </p:nvSpPr>
        <p:spPr>
          <a:xfrm>
            <a:off x="215900" y="3805238"/>
            <a:ext cx="90488" cy="90487"/>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50EDE29C-9DA0-4D14-898C-0253BCC2DAAF}"/>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26C8511F-8C59-4F7B-9D06-76A1639661C2}"/>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041D99C6-130F-469C-8C4F-BEDCD88D9AD7}"/>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996FDD0B-F8F5-425C-AA42-25F1F4819336}"/>
              </a:ext>
            </a:extLst>
          </p:cNvPr>
          <p:cNvSpPr/>
          <p:nvPr/>
        </p:nvSpPr>
        <p:spPr>
          <a:xfrm>
            <a:off x="117475" y="12811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F3087434-9B7D-47DF-AABA-285C7587DD13}"/>
              </a:ext>
            </a:extLst>
          </p:cNvPr>
          <p:cNvSpPr/>
          <p:nvPr/>
        </p:nvSpPr>
        <p:spPr>
          <a:xfrm>
            <a:off x="117475" y="31988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140428C8-5A5F-40B0-9185-1C1FB19D905E}"/>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pic>
        <p:nvPicPr>
          <p:cNvPr id="111" name="Graphique 110">
            <a:extLst>
              <a:ext uri="{FF2B5EF4-FFF2-40B4-BE49-F238E27FC236}">
                <a16:creationId xmlns:a16="http://schemas.microsoft.com/office/drawing/2014/main" id="{793CF305-0B99-4CEA-9753-BCDDCA8DF599}"/>
              </a:ext>
            </a:extLst>
          </p:cNvPr>
          <p:cNvPicPr>
            <a:picLocks noChangeAspect="1"/>
          </p:cNvPicPr>
          <p:nvPr/>
        </p:nvPicPr>
        <p:blipFill>
          <a:blip r:embed="rId3"/>
          <a:srcRect/>
          <a:stretch/>
        </p:blipFill>
        <p:spPr>
          <a:xfrm>
            <a:off x="0" y="0"/>
            <a:ext cx="701675" cy="701675"/>
          </a:xfrm>
          <a:prstGeom prst="rect">
            <a:avLst/>
          </a:prstGeom>
        </p:spPr>
      </p:pic>
      <p:sp>
        <p:nvSpPr>
          <p:cNvPr id="8" name="Triangle 7">
            <a:extLst>
              <a:ext uri="{FF2B5EF4-FFF2-40B4-BE49-F238E27FC236}">
                <a16:creationId xmlns:a16="http://schemas.microsoft.com/office/drawing/2014/main" id="{865A0270-C3EA-462F-8AD3-F796261969D8}"/>
              </a:ext>
            </a:extLst>
          </p:cNvPr>
          <p:cNvSpPr/>
          <p:nvPr/>
        </p:nvSpPr>
        <p:spPr>
          <a:xfrm rot="5400000">
            <a:off x="1415257" y="3860006"/>
            <a:ext cx="179388" cy="9207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3" name="Rectangle 52">
            <a:extLst>
              <a:ext uri="{FF2B5EF4-FFF2-40B4-BE49-F238E27FC236}">
                <a16:creationId xmlns:a16="http://schemas.microsoft.com/office/drawing/2014/main" id="{9161588D-B1F9-42EA-8590-ADE4A02350A4}"/>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C549C099-959D-483D-9A32-5344C472FA6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969B6F87-AB9F-468A-9690-A9E40FBD186C}"/>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19</a:t>
            </a:r>
          </a:p>
        </p:txBody>
      </p:sp>
      <p:grpSp>
        <p:nvGrpSpPr>
          <p:cNvPr id="20506" name="Groupe 57">
            <a:extLst>
              <a:ext uri="{FF2B5EF4-FFF2-40B4-BE49-F238E27FC236}">
                <a16:creationId xmlns:a16="http://schemas.microsoft.com/office/drawing/2014/main" id="{9F4F6A84-3C94-4D22-A664-EF5644C1CF37}"/>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AD0DCE20-F333-4085-BB50-07D036543728}"/>
                </a:ext>
              </a:extLst>
            </p:cNvPr>
            <p:cNvPicPr>
              <a:picLocks noChangeAspect="1"/>
            </p:cNvPicPr>
            <p:nvPr/>
          </p:nvPicPr>
          <p:blipFill>
            <a:blip r:embed="rId4"/>
            <a:srcRect/>
            <a:stretch/>
          </p:blipFill>
          <p:spPr>
            <a:xfrm>
              <a:off x="188971" y="6352891"/>
              <a:ext cx="310824" cy="311510"/>
            </a:xfrm>
            <a:prstGeom prst="rect">
              <a:avLst/>
            </a:prstGeom>
          </p:spPr>
        </p:pic>
        <p:sp>
          <p:nvSpPr>
            <p:cNvPr id="20580" name="ZoneTexte 59">
              <a:extLst>
                <a:ext uri="{FF2B5EF4-FFF2-40B4-BE49-F238E27FC236}">
                  <a16:creationId xmlns:a16="http://schemas.microsoft.com/office/drawing/2014/main" id="{2EF09DE2-09B8-40BC-9F89-8342B0A0D44A}"/>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0507" name="Groupe 60">
            <a:extLst>
              <a:ext uri="{FF2B5EF4-FFF2-40B4-BE49-F238E27FC236}">
                <a16:creationId xmlns:a16="http://schemas.microsoft.com/office/drawing/2014/main" id="{2F0EA60D-6BF7-4037-A2AB-3FC29CFA467D}"/>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E5102BCE-6CD9-49FF-915C-3E87CE36A982}"/>
                </a:ext>
              </a:extLst>
            </p:cNvPr>
            <p:cNvPicPr>
              <a:picLocks noChangeAspect="1"/>
            </p:cNvPicPr>
            <p:nvPr/>
          </p:nvPicPr>
          <p:blipFill>
            <a:blip r:embed="rId5"/>
            <a:srcRect/>
            <a:stretch/>
          </p:blipFill>
          <p:spPr>
            <a:xfrm>
              <a:off x="706949" y="6306505"/>
              <a:ext cx="414890" cy="415053"/>
            </a:xfrm>
            <a:prstGeom prst="rect">
              <a:avLst/>
            </a:prstGeom>
          </p:spPr>
        </p:pic>
        <p:sp>
          <p:nvSpPr>
            <p:cNvPr id="20578" name="ZoneTexte 62">
              <a:extLst>
                <a:ext uri="{FF2B5EF4-FFF2-40B4-BE49-F238E27FC236}">
                  <a16:creationId xmlns:a16="http://schemas.microsoft.com/office/drawing/2014/main" id="{AFD9DA6A-330B-4A35-8C16-B05248C81FB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0508" name="ZoneTexte 63">
            <a:extLst>
              <a:ext uri="{FF2B5EF4-FFF2-40B4-BE49-F238E27FC236}">
                <a16:creationId xmlns:a16="http://schemas.microsoft.com/office/drawing/2014/main" id="{39E3BD3E-36DC-4C9E-A4DF-18AAB3A9AF3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E9176D41-0B89-4E59-86D1-B23015EDCC0E}"/>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83E90615-BFEF-4E52-847A-1CD6974CDDD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511" name="Groupe 67">
            <a:extLst>
              <a:ext uri="{FF2B5EF4-FFF2-40B4-BE49-F238E27FC236}">
                <a16:creationId xmlns:a16="http://schemas.microsoft.com/office/drawing/2014/main" id="{2C35E155-6AC5-4F27-B38A-501B07BE54C1}"/>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548C5D8C-CCD4-4656-856E-73856A44C466}"/>
                </a:ext>
              </a:extLst>
            </p:cNvPr>
            <p:cNvPicPr>
              <a:picLocks noChangeAspect="1"/>
            </p:cNvPicPr>
            <p:nvPr/>
          </p:nvPicPr>
          <p:blipFill>
            <a:blip r:embed="rId6"/>
            <a:stretch>
              <a:fillRect/>
            </a:stretch>
          </p:blipFill>
          <p:spPr>
            <a:xfrm>
              <a:off x="5890290" y="6332222"/>
              <a:ext cx="352498" cy="352600"/>
            </a:xfrm>
            <a:prstGeom prst="rect">
              <a:avLst/>
            </a:prstGeom>
          </p:spPr>
        </p:pic>
        <p:sp>
          <p:nvSpPr>
            <p:cNvPr id="20576" name="ZoneTexte 69">
              <a:extLst>
                <a:ext uri="{FF2B5EF4-FFF2-40B4-BE49-F238E27FC236}">
                  <a16:creationId xmlns:a16="http://schemas.microsoft.com/office/drawing/2014/main" id="{61E30F90-B10C-4AE2-9981-5057F7204E2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0512" name="Groupe 70">
            <a:extLst>
              <a:ext uri="{FF2B5EF4-FFF2-40B4-BE49-F238E27FC236}">
                <a16:creationId xmlns:a16="http://schemas.microsoft.com/office/drawing/2014/main" id="{51F09BA4-419E-4CF6-AEB1-5F1CF7B7489A}"/>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9FDA4EB4-E1A6-4082-8B3F-14B2E822F086}"/>
                </a:ext>
              </a:extLst>
            </p:cNvPr>
            <p:cNvPicPr>
              <a:picLocks noChangeAspect="1"/>
            </p:cNvPicPr>
            <p:nvPr/>
          </p:nvPicPr>
          <p:blipFill>
            <a:blip r:embed="rId7"/>
            <a:stretch>
              <a:fillRect/>
            </a:stretch>
          </p:blipFill>
          <p:spPr>
            <a:xfrm>
              <a:off x="6416601" y="6348998"/>
              <a:ext cx="352498" cy="353522"/>
            </a:xfrm>
            <a:prstGeom prst="rect">
              <a:avLst/>
            </a:prstGeom>
          </p:spPr>
        </p:pic>
        <p:sp>
          <p:nvSpPr>
            <p:cNvPr id="20574" name="ZoneTexte 73">
              <a:extLst>
                <a:ext uri="{FF2B5EF4-FFF2-40B4-BE49-F238E27FC236}">
                  <a16:creationId xmlns:a16="http://schemas.microsoft.com/office/drawing/2014/main" id="{2660E7E4-C2FC-4B8B-9775-EDC09F0634E8}"/>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0513" name="Groupe 78">
            <a:extLst>
              <a:ext uri="{FF2B5EF4-FFF2-40B4-BE49-F238E27FC236}">
                <a16:creationId xmlns:a16="http://schemas.microsoft.com/office/drawing/2014/main" id="{DD9CE313-C418-45F4-8448-7B1C07F796B3}"/>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18214D83-73F1-48AA-A88B-78B371A63C52}"/>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0572" name="ZoneTexte 80">
              <a:extLst>
                <a:ext uri="{FF2B5EF4-FFF2-40B4-BE49-F238E27FC236}">
                  <a16:creationId xmlns:a16="http://schemas.microsoft.com/office/drawing/2014/main" id="{F03ACAAC-7BA1-42DA-9807-560F5661C8FD}"/>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0514" name="Groupe 81">
            <a:extLst>
              <a:ext uri="{FF2B5EF4-FFF2-40B4-BE49-F238E27FC236}">
                <a16:creationId xmlns:a16="http://schemas.microsoft.com/office/drawing/2014/main" id="{60CE09DA-27FE-4DAE-89AE-BAF53950F32D}"/>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4EFEF91F-912A-4F36-BB69-3A48D74FA0C1}"/>
                </a:ext>
              </a:extLst>
            </p:cNvPr>
            <p:cNvPicPr>
              <a:picLocks noChangeAspect="1"/>
            </p:cNvPicPr>
            <p:nvPr/>
          </p:nvPicPr>
          <p:blipFill>
            <a:blip r:embed="rId8"/>
            <a:srcRect/>
            <a:stretch/>
          </p:blipFill>
          <p:spPr>
            <a:xfrm>
              <a:off x="6013563" y="6342472"/>
              <a:ext cx="346147" cy="345729"/>
            </a:xfrm>
            <a:prstGeom prst="rect">
              <a:avLst/>
            </a:prstGeom>
          </p:spPr>
        </p:pic>
        <p:sp>
          <p:nvSpPr>
            <p:cNvPr id="20570" name="ZoneTexte 83">
              <a:extLst>
                <a:ext uri="{FF2B5EF4-FFF2-40B4-BE49-F238E27FC236}">
                  <a16:creationId xmlns:a16="http://schemas.microsoft.com/office/drawing/2014/main" id="{0CD68446-FDF4-4313-B8F6-836177E545A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5" name="Rectangle 84">
            <a:extLst>
              <a:ext uri="{FF2B5EF4-FFF2-40B4-BE49-F238E27FC236}">
                <a16:creationId xmlns:a16="http://schemas.microsoft.com/office/drawing/2014/main" id="{3BCE7E20-A726-416F-98C3-800269F5CF81}"/>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extLst>
              <a:ext uri="{FF2B5EF4-FFF2-40B4-BE49-F238E27FC236}">
                <a16:creationId xmlns:a16="http://schemas.microsoft.com/office/drawing/2014/main" id="{3B4B22B8-4B2A-43C8-8E28-7D28CFB24727}"/>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88" name="Rectangle 87">
            <a:extLst>
              <a:ext uri="{FF2B5EF4-FFF2-40B4-BE49-F238E27FC236}">
                <a16:creationId xmlns:a16="http://schemas.microsoft.com/office/drawing/2014/main" id="{2AE98F89-1963-4A75-9F72-2C7119EB7353}"/>
              </a:ext>
            </a:extLst>
          </p:cNvPr>
          <p:cNvSpPr/>
          <p:nvPr/>
        </p:nvSpPr>
        <p:spPr>
          <a:xfrm>
            <a:off x="90488" y="3736975"/>
            <a:ext cx="1328737" cy="338138"/>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0518" name="Groupe 92">
            <a:extLst>
              <a:ext uri="{FF2B5EF4-FFF2-40B4-BE49-F238E27FC236}">
                <a16:creationId xmlns:a16="http://schemas.microsoft.com/office/drawing/2014/main" id="{C7939071-094A-494C-B799-06AA2A5E21A4}"/>
              </a:ext>
            </a:extLst>
          </p:cNvPr>
          <p:cNvGrpSpPr>
            <a:grpSpLocks/>
          </p:cNvGrpSpPr>
          <p:nvPr/>
        </p:nvGrpSpPr>
        <p:grpSpPr bwMode="auto">
          <a:xfrm>
            <a:off x="8907463" y="6334125"/>
            <a:ext cx="1304925" cy="488950"/>
            <a:chOff x="9429931" y="6334408"/>
            <a:chExt cx="1305361" cy="488926"/>
          </a:xfrm>
        </p:grpSpPr>
        <p:grpSp>
          <p:nvGrpSpPr>
            <p:cNvPr id="20562" name="Groupe 106">
              <a:extLst>
                <a:ext uri="{FF2B5EF4-FFF2-40B4-BE49-F238E27FC236}">
                  <a16:creationId xmlns:a16="http://schemas.microsoft.com/office/drawing/2014/main" id="{2FA9F294-7337-4239-868F-93A2062CA3F1}"/>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3EB6E93E-DAAE-4D28-BB81-DD81D0F2B7B7}"/>
                  </a:ext>
                </a:extLst>
              </p:cNvPr>
              <p:cNvPicPr>
                <a:picLocks noChangeAspect="1"/>
              </p:cNvPicPr>
              <p:nvPr/>
            </p:nvPicPr>
            <p:blipFill>
              <a:blip r:embed="rId9"/>
              <a:srcRect/>
              <a:stretch/>
            </p:blipFill>
            <p:spPr>
              <a:xfrm>
                <a:off x="735763" y="6334408"/>
                <a:ext cx="352543" cy="352408"/>
              </a:xfrm>
              <a:prstGeom prst="rect">
                <a:avLst/>
              </a:prstGeom>
            </p:spPr>
          </p:pic>
          <p:sp>
            <p:nvSpPr>
              <p:cNvPr id="20568" name="ZoneTexte 123">
                <a:extLst>
                  <a:ext uri="{FF2B5EF4-FFF2-40B4-BE49-F238E27FC236}">
                    <a16:creationId xmlns:a16="http://schemas.microsoft.com/office/drawing/2014/main" id="{A57938C4-D1FA-4F3E-B590-5211F24204B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3676BF85-6496-42F7-98DA-37DE2C09A8AB}"/>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564" name="Groupe 112">
              <a:extLst>
                <a:ext uri="{FF2B5EF4-FFF2-40B4-BE49-F238E27FC236}">
                  <a16:creationId xmlns:a16="http://schemas.microsoft.com/office/drawing/2014/main" id="{CC4EA625-EF94-4344-A09D-8C12EC7AD774}"/>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3CFB8C55-FFA8-4CDA-8CB8-52BAACD40AF0}"/>
                  </a:ext>
                </a:extLst>
              </p:cNvPr>
              <p:cNvPicPr>
                <a:picLocks noChangeAspect="1"/>
              </p:cNvPicPr>
              <p:nvPr/>
            </p:nvPicPr>
            <p:blipFill>
              <a:blip r:embed="rId10"/>
              <a:srcRect/>
              <a:stretch/>
            </p:blipFill>
            <p:spPr>
              <a:xfrm>
                <a:off x="6008273" y="6342346"/>
                <a:ext cx="346191" cy="346058"/>
              </a:xfrm>
              <a:prstGeom prst="rect">
                <a:avLst/>
              </a:prstGeom>
            </p:spPr>
          </p:pic>
          <p:sp>
            <p:nvSpPr>
              <p:cNvPr id="20566" name="ZoneTexte 114">
                <a:extLst>
                  <a:ext uri="{FF2B5EF4-FFF2-40B4-BE49-F238E27FC236}">
                    <a16:creationId xmlns:a16="http://schemas.microsoft.com/office/drawing/2014/main" id="{6E2A1261-D79D-4DF9-8417-11005559D48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20519" name="Groupe 8">
            <a:extLst>
              <a:ext uri="{FF2B5EF4-FFF2-40B4-BE49-F238E27FC236}">
                <a16:creationId xmlns:a16="http://schemas.microsoft.com/office/drawing/2014/main" id="{6C0723C2-C5AC-4606-B298-06A3A5B0BD80}"/>
              </a:ext>
            </a:extLst>
          </p:cNvPr>
          <p:cNvGrpSpPr>
            <a:grpSpLocks/>
          </p:cNvGrpSpPr>
          <p:nvPr/>
        </p:nvGrpSpPr>
        <p:grpSpPr bwMode="auto">
          <a:xfrm>
            <a:off x="3508375" y="1685925"/>
            <a:ext cx="6748463" cy="3692529"/>
            <a:chOff x="3363292" y="1281469"/>
            <a:chExt cx="6747758" cy="3470033"/>
          </a:xfrm>
        </p:grpSpPr>
        <p:sp>
          <p:nvSpPr>
            <p:cNvPr id="141" name="Rectangle : coins arrondis 140">
              <a:extLst>
                <a:ext uri="{FF2B5EF4-FFF2-40B4-BE49-F238E27FC236}">
                  <a16:creationId xmlns:a16="http://schemas.microsoft.com/office/drawing/2014/main" id="{8838E993-3FA8-4ADD-BF97-18268AE626A4}"/>
                </a:ext>
              </a:extLst>
            </p:cNvPr>
            <p:cNvSpPr/>
            <p:nvPr/>
          </p:nvSpPr>
          <p:spPr>
            <a:xfrm>
              <a:off x="3363292" y="2992675"/>
              <a:ext cx="3165144" cy="954021"/>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rPr>
                <a:t>Démarrer ses travaux de rénovation énergétique</a:t>
              </a:r>
              <a:r>
                <a:rPr lang="fr-FR" altLang="fr-FR" sz="1100" dirty="0">
                  <a:solidFill>
                    <a:srgbClr val="F25858"/>
                  </a:solidFill>
                  <a:latin typeface="Arial" panose="020B0604020202020204" pitchFamily="34" charset="0"/>
                  <a:cs typeface="Arial" panose="020B0604020202020204" pitchFamily="34" charset="0"/>
                </a:rPr>
                <a:t> </a:t>
              </a:r>
              <a:r>
                <a:rPr lang="fr-FR" altLang="fr-FR" sz="1100" dirty="0">
                  <a:solidFill>
                    <a:srgbClr val="333333"/>
                  </a:solidFill>
                  <a:latin typeface="Arial" panose="020B0604020202020204" pitchFamily="34" charset="0"/>
                  <a:cs typeface="Arial" panose="020B0604020202020204" pitchFamily="34" charset="0"/>
                </a:rPr>
                <a:t>et  commencer à rembourser immédiatement son prêt.</a:t>
              </a:r>
              <a:endParaRPr lang="fr-FR" altLang="fr-FR" sz="1100" dirty="0">
                <a:solidFill>
                  <a:srgbClr val="FFFFFF"/>
                </a:solidFill>
                <a:latin typeface="Arial" panose="020B0604020202020204" pitchFamily="34" charset="0"/>
                <a:cs typeface="Arial" panose="020B0604020202020204" pitchFamily="34" charset="0"/>
              </a:endParaRPr>
            </a:p>
          </p:txBody>
        </p:sp>
        <p:sp>
          <p:nvSpPr>
            <p:cNvPr id="136" name="Rectangle : coins arrondis 135">
              <a:extLst>
                <a:ext uri="{FF2B5EF4-FFF2-40B4-BE49-F238E27FC236}">
                  <a16:creationId xmlns:a16="http://schemas.microsoft.com/office/drawing/2014/main" id="{269F0638-5A70-425A-B7BA-9F49A684D244}"/>
                </a:ext>
              </a:extLst>
            </p:cNvPr>
            <p:cNvSpPr/>
            <p:nvPr/>
          </p:nvSpPr>
          <p:spPr>
            <a:xfrm>
              <a:off x="3363292" y="4040352"/>
              <a:ext cx="3165144" cy="711150"/>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Faire des travaux de rénovation énergétique</a:t>
              </a:r>
              <a:r>
                <a:rPr lang="fr-FR" altLang="fr-FR" sz="1100">
                  <a:solidFill>
                    <a:srgbClr val="F25858"/>
                  </a:solidFill>
                  <a:latin typeface="Arial" panose="020B0604020202020204" pitchFamily="34" charset="0"/>
                  <a:cs typeface="Arial" panose="020B0604020202020204" pitchFamily="34" charset="0"/>
                </a:rPr>
                <a:t> </a:t>
              </a:r>
              <a:r>
                <a:rPr lang="fr-FR" altLang="fr-FR" sz="1100">
                  <a:solidFill>
                    <a:srgbClr val="333333"/>
                  </a:solidFill>
                  <a:latin typeface="Arial" panose="020B0604020202020204" pitchFamily="34" charset="0"/>
                  <a:cs typeface="Arial" panose="020B0604020202020204" pitchFamily="34" charset="0"/>
                </a:rPr>
                <a:t>sans idée précise  de la date de démarrage.</a:t>
              </a:r>
              <a:endParaRPr lang="fr-FR" altLang="fr-FR" sz="1100">
                <a:solidFill>
                  <a:srgbClr val="FFFFFF"/>
                </a:solidFill>
                <a:latin typeface="Arial" panose="020B0604020202020204" pitchFamily="34" charset="0"/>
                <a:cs typeface="Arial" panose="020B0604020202020204" pitchFamily="34" charset="0"/>
              </a:endParaRPr>
            </a:p>
          </p:txBody>
        </p:sp>
        <p:sp>
          <p:nvSpPr>
            <p:cNvPr id="134" name="Rectangle : coins arrondis 133">
              <a:extLst>
                <a:ext uri="{FF2B5EF4-FFF2-40B4-BE49-F238E27FC236}">
                  <a16:creationId xmlns:a16="http://schemas.microsoft.com/office/drawing/2014/main" id="{3A11E46D-AF2E-4C51-A76B-BC7CCBA625F8}"/>
                </a:ext>
              </a:extLst>
            </p:cNvPr>
            <p:cNvSpPr/>
            <p:nvPr/>
          </p:nvSpPr>
          <p:spPr>
            <a:xfrm>
              <a:off x="3363292" y="2238665"/>
              <a:ext cx="3165144" cy="657179"/>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Faire des travaux de rénovation énergétique</a:t>
              </a:r>
              <a:r>
                <a:rPr lang="fr-FR" altLang="fr-FR" sz="1100">
                  <a:solidFill>
                    <a:srgbClr val="F25858"/>
                  </a:solidFill>
                  <a:latin typeface="Arial" panose="020B0604020202020204" pitchFamily="34" charset="0"/>
                  <a:cs typeface="Arial" panose="020B0604020202020204" pitchFamily="34" charset="0"/>
                </a:rPr>
                <a:t> </a:t>
              </a:r>
              <a:r>
                <a:rPr lang="fr-FR" altLang="fr-FR" sz="1100">
                  <a:solidFill>
                    <a:srgbClr val="333333"/>
                  </a:solidFill>
                  <a:latin typeface="Arial" panose="020B0604020202020204" pitchFamily="34" charset="0"/>
                  <a:cs typeface="Arial" panose="020B0604020202020204" pitchFamily="34" charset="0"/>
                </a:rPr>
                <a:t>et bénéficier  d’une avance de subvention.</a:t>
              </a:r>
              <a:endParaRPr lang="fr-FR" altLang="fr-FR" sz="1100">
                <a:solidFill>
                  <a:srgbClr val="FFFFFF"/>
                </a:solidFill>
                <a:latin typeface="Arial" panose="020B0604020202020204" pitchFamily="34" charset="0"/>
                <a:cs typeface="Arial" panose="020B0604020202020204" pitchFamily="34" charset="0"/>
              </a:endParaRPr>
            </a:p>
          </p:txBody>
        </p:sp>
        <p:sp>
          <p:nvSpPr>
            <p:cNvPr id="131" name="Rectangle : coins arrondis 130">
              <a:extLst>
                <a:ext uri="{FF2B5EF4-FFF2-40B4-BE49-F238E27FC236}">
                  <a16:creationId xmlns:a16="http://schemas.microsoft.com/office/drawing/2014/main" id="{2902E994-21F1-4DDD-975B-6C8794DE013E}"/>
                </a:ext>
              </a:extLst>
            </p:cNvPr>
            <p:cNvSpPr/>
            <p:nvPr/>
          </p:nvSpPr>
          <p:spPr>
            <a:xfrm>
              <a:off x="3363292" y="1333853"/>
              <a:ext cx="3165144" cy="819093"/>
            </a:xfrm>
            <a:prstGeom prst="roundRect">
              <a:avLst>
                <a:gd name="adj" fmla="val 0"/>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20550" name="ZoneTexte 103">
              <a:extLst>
                <a:ext uri="{FF2B5EF4-FFF2-40B4-BE49-F238E27FC236}">
                  <a16:creationId xmlns:a16="http://schemas.microsoft.com/office/drawing/2014/main" id="{E7B27D56-9D60-46C2-804D-6289C65378F7}"/>
                </a:ext>
              </a:extLst>
            </p:cNvPr>
            <p:cNvSpPr txBox="1">
              <a:spLocks noChangeArrowheads="1"/>
            </p:cNvSpPr>
            <p:nvPr/>
          </p:nvSpPr>
          <p:spPr bwMode="auto">
            <a:xfrm>
              <a:off x="4016636" y="1555944"/>
              <a:ext cx="248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Mon client souhaite…</a:t>
              </a:r>
            </a:p>
          </p:txBody>
        </p:sp>
        <p:pic>
          <p:nvPicPr>
            <p:cNvPr id="103" name="Graphique 102">
              <a:extLst>
                <a:ext uri="{FF2B5EF4-FFF2-40B4-BE49-F238E27FC236}">
                  <a16:creationId xmlns:a16="http://schemas.microsoft.com/office/drawing/2014/main" id="{54F99953-E7E5-4995-8A13-6E9A8302ED09}"/>
                </a:ext>
              </a:extLst>
            </p:cNvPr>
            <p:cNvPicPr>
              <a:picLocks noChangeAspect="1"/>
            </p:cNvPicPr>
            <p:nvPr/>
          </p:nvPicPr>
          <p:blipFill>
            <a:blip r:embed="rId11"/>
            <a:stretch>
              <a:fillRect/>
            </a:stretch>
          </p:blipFill>
          <p:spPr>
            <a:xfrm>
              <a:off x="3406151" y="1360838"/>
              <a:ext cx="776206" cy="776234"/>
            </a:xfrm>
            <a:prstGeom prst="rect">
              <a:avLst/>
            </a:prstGeom>
          </p:spPr>
        </p:pic>
        <p:sp>
          <p:nvSpPr>
            <p:cNvPr id="146" name="Rectangle : coins arrondis 145">
              <a:extLst>
                <a:ext uri="{FF2B5EF4-FFF2-40B4-BE49-F238E27FC236}">
                  <a16:creationId xmlns:a16="http://schemas.microsoft.com/office/drawing/2014/main" id="{DD8A0717-E5CB-44C3-B286-61B908011681}"/>
                </a:ext>
              </a:extLst>
            </p:cNvPr>
            <p:cNvSpPr/>
            <p:nvPr/>
          </p:nvSpPr>
          <p:spPr>
            <a:xfrm>
              <a:off x="6783998" y="4043526"/>
              <a:ext cx="3166731" cy="70321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Prêt Rénovation Énergétique </a:t>
              </a:r>
              <a:r>
                <a:rPr lang="fr-FR" sz="1100" dirty="0">
                  <a:solidFill>
                    <a:srgbClr val="394348"/>
                  </a:solidFill>
                  <a:latin typeface="Arial" panose="020B0604020202020204" pitchFamily="34" charset="0"/>
                  <a:cs typeface="Arial" panose="020B0604020202020204" pitchFamily="34" charset="0"/>
                </a:rPr>
                <a:t>avec une enveloppe projet.</a:t>
              </a:r>
            </a:p>
          </p:txBody>
        </p:sp>
        <p:sp>
          <p:nvSpPr>
            <p:cNvPr id="145" name="Rectangle : coins arrondis 144">
              <a:extLst>
                <a:ext uri="{FF2B5EF4-FFF2-40B4-BE49-F238E27FC236}">
                  <a16:creationId xmlns:a16="http://schemas.microsoft.com/office/drawing/2014/main" id="{D1F99957-4433-4CEE-8B98-265A14B9CD87}"/>
                </a:ext>
              </a:extLst>
            </p:cNvPr>
            <p:cNvSpPr/>
            <p:nvPr/>
          </p:nvSpPr>
          <p:spPr>
            <a:xfrm>
              <a:off x="6783998" y="2992675"/>
              <a:ext cx="3166731" cy="954021"/>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Éco Prêt a Taux Zéro.</a:t>
              </a:r>
            </a:p>
            <a:p>
              <a:pPr marL="171450" indent="-171450" eaLnBrk="1" fontAlgn="auto" hangingPunct="1">
                <a:spcBef>
                  <a:spcPts val="0"/>
                </a:spcBef>
                <a:spcAft>
                  <a:spcPts val="0"/>
                </a:spcAft>
                <a:buFont typeface="Wingdings" pitchFamily="2" charset="2"/>
                <a:buChar char="§"/>
                <a:defRPr/>
              </a:pPr>
              <a:endParaRPr lang="fr-FR" sz="400" b="1" dirty="0">
                <a:solidFill>
                  <a:srgbClr val="F2585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Mon Eco-PTZ ma Prime </a:t>
              </a:r>
              <a:r>
                <a:rPr lang="fr-FR" sz="1100" b="1" dirty="0" err="1">
                  <a:solidFill>
                    <a:srgbClr val="F25858"/>
                  </a:solidFill>
                  <a:latin typeface="Arial" panose="020B0604020202020204" pitchFamily="34" charset="0"/>
                  <a:cs typeface="Arial" panose="020B0604020202020204" pitchFamily="34" charset="0"/>
                </a:rPr>
                <a:t>Rénov</a:t>
              </a:r>
              <a:r>
                <a:rPr lang="fr-FR" sz="1100" b="1" dirty="0">
                  <a:solidFill>
                    <a:srgbClr val="F25858"/>
                  </a:solidFill>
                  <a:latin typeface="Arial" panose="020B0604020202020204" pitchFamily="34" charset="0"/>
                  <a:cs typeface="Arial" panose="020B0604020202020204" pitchFamily="34" charset="0"/>
                </a:rPr>
                <a:t>’</a:t>
              </a:r>
            </a:p>
            <a:p>
              <a:pPr eaLnBrk="1" fontAlgn="auto" hangingPunct="1">
                <a:spcBef>
                  <a:spcPts val="0"/>
                </a:spcBef>
                <a:spcAft>
                  <a:spcPts val="0"/>
                </a:spcAft>
                <a:defRPr/>
              </a:pPr>
              <a:endParaRPr lang="fr-FR" sz="400" b="1" dirty="0">
                <a:solidFill>
                  <a:srgbClr val="F2585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Prêt Rénovation Énergétique </a:t>
              </a:r>
              <a:r>
                <a:rPr lang="fr-FR" sz="1100" dirty="0">
                  <a:solidFill>
                    <a:srgbClr val="394348"/>
                  </a:solidFill>
                  <a:latin typeface="Arial" panose="020B0604020202020204" pitchFamily="34" charset="0"/>
                  <a:cs typeface="Arial" panose="020B0604020202020204" pitchFamily="34" charset="0"/>
                </a:rPr>
                <a:t>avec amortissement immédiat.</a:t>
              </a:r>
            </a:p>
          </p:txBody>
        </p:sp>
        <p:sp>
          <p:nvSpPr>
            <p:cNvPr id="144" name="Rectangle : coins arrondis 143">
              <a:extLst>
                <a:ext uri="{FF2B5EF4-FFF2-40B4-BE49-F238E27FC236}">
                  <a16:creationId xmlns:a16="http://schemas.microsoft.com/office/drawing/2014/main" id="{FF8A6DC7-C3D8-4F9B-8D54-195DE52CD737}"/>
                </a:ext>
              </a:extLst>
            </p:cNvPr>
            <p:cNvSpPr/>
            <p:nvPr/>
          </p:nvSpPr>
          <p:spPr>
            <a:xfrm>
              <a:off x="6783998" y="2238665"/>
              <a:ext cx="3166731" cy="657179"/>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Prêt Rénovation Énergétique </a:t>
              </a:r>
              <a:r>
                <a:rPr lang="fr-FR" sz="1100" dirty="0">
                  <a:solidFill>
                    <a:srgbClr val="394348"/>
                  </a:solidFill>
                  <a:latin typeface="Arial" panose="020B0604020202020204" pitchFamily="34" charset="0"/>
                  <a:cs typeface="Arial" panose="020B0604020202020204" pitchFamily="34" charset="0"/>
                </a:rPr>
                <a:t>avec différé partiel.</a:t>
              </a:r>
            </a:p>
          </p:txBody>
        </p:sp>
        <p:sp>
          <p:nvSpPr>
            <p:cNvPr id="142" name="Rectangle : coins arrondis 141">
              <a:extLst>
                <a:ext uri="{FF2B5EF4-FFF2-40B4-BE49-F238E27FC236}">
                  <a16:creationId xmlns:a16="http://schemas.microsoft.com/office/drawing/2014/main" id="{B751EE5B-4479-4961-A333-BFB61DE6157A}"/>
                </a:ext>
              </a:extLst>
            </p:cNvPr>
            <p:cNvSpPr/>
            <p:nvPr/>
          </p:nvSpPr>
          <p:spPr>
            <a:xfrm>
              <a:off x="6783998" y="1333853"/>
              <a:ext cx="3166731" cy="819093"/>
            </a:xfrm>
            <a:prstGeom prst="roundRect">
              <a:avLst>
                <a:gd name="adj" fmla="val 0"/>
              </a:avLst>
            </a:prstGeom>
            <a:solidFill>
              <a:srgbClr val="F2585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20556" name="ZoneTexte 104">
              <a:extLst>
                <a:ext uri="{FF2B5EF4-FFF2-40B4-BE49-F238E27FC236}">
                  <a16:creationId xmlns:a16="http://schemas.microsoft.com/office/drawing/2014/main" id="{434CEA89-4997-489A-BB64-6C4F15AC60CA}"/>
                </a:ext>
              </a:extLst>
            </p:cNvPr>
            <p:cNvSpPr txBox="1">
              <a:spLocks noChangeArrowheads="1"/>
            </p:cNvSpPr>
            <p:nvPr/>
          </p:nvSpPr>
          <p:spPr bwMode="auto">
            <a:xfrm>
              <a:off x="7747457" y="1553787"/>
              <a:ext cx="1952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Je lui propose…</a:t>
              </a:r>
            </a:p>
          </p:txBody>
        </p:sp>
        <p:pic>
          <p:nvPicPr>
            <p:cNvPr id="152" name="Graphique 151">
              <a:hlinkClick r:id="rId12" action="ppaction://hlinksldjump"/>
              <a:extLst>
                <a:ext uri="{FF2B5EF4-FFF2-40B4-BE49-F238E27FC236}">
                  <a16:creationId xmlns:a16="http://schemas.microsoft.com/office/drawing/2014/main" id="{13817DAB-554A-4BCE-963D-05C4708B7C07}"/>
                </a:ext>
              </a:extLst>
            </p:cNvPr>
            <p:cNvPicPr>
              <a:picLocks noChangeAspect="1"/>
            </p:cNvPicPr>
            <p:nvPr/>
          </p:nvPicPr>
          <p:blipFill>
            <a:blip r:embed="rId13"/>
            <a:srcRect/>
            <a:stretch/>
          </p:blipFill>
          <p:spPr>
            <a:xfrm>
              <a:off x="9806282" y="4254650"/>
              <a:ext cx="304768" cy="304779"/>
            </a:xfrm>
            <a:prstGeom prst="rect">
              <a:avLst/>
            </a:prstGeom>
          </p:spPr>
        </p:pic>
        <p:pic>
          <p:nvPicPr>
            <p:cNvPr id="90" name="Graphique 89">
              <a:extLst>
                <a:ext uri="{FF2B5EF4-FFF2-40B4-BE49-F238E27FC236}">
                  <a16:creationId xmlns:a16="http://schemas.microsoft.com/office/drawing/2014/main" id="{9A706589-A0E4-458A-B89C-22621AD542DC}"/>
                </a:ext>
              </a:extLst>
            </p:cNvPr>
            <p:cNvPicPr>
              <a:picLocks noChangeAspect="1"/>
            </p:cNvPicPr>
            <p:nvPr/>
          </p:nvPicPr>
          <p:blipFill>
            <a:blip r:embed="rId14"/>
            <a:srcRect/>
            <a:stretch/>
          </p:blipFill>
          <p:spPr>
            <a:xfrm>
              <a:off x="6964954" y="1281469"/>
              <a:ext cx="857160" cy="857190"/>
            </a:xfrm>
            <a:prstGeom prst="rect">
              <a:avLst/>
            </a:prstGeom>
          </p:spPr>
        </p:pic>
        <p:pic>
          <p:nvPicPr>
            <p:cNvPr id="91" name="Graphique 90">
              <a:hlinkClick r:id="rId15" action="ppaction://hlinksldjump"/>
              <a:extLst>
                <a:ext uri="{FF2B5EF4-FFF2-40B4-BE49-F238E27FC236}">
                  <a16:creationId xmlns:a16="http://schemas.microsoft.com/office/drawing/2014/main" id="{73F31CCC-976E-483B-8233-964B10F5ED41}"/>
                </a:ext>
              </a:extLst>
            </p:cNvPr>
            <p:cNvPicPr>
              <a:picLocks noChangeAspect="1"/>
            </p:cNvPicPr>
            <p:nvPr/>
          </p:nvPicPr>
          <p:blipFill>
            <a:blip r:embed="rId13"/>
            <a:srcRect/>
            <a:stretch/>
          </p:blipFill>
          <p:spPr>
            <a:xfrm>
              <a:off x="9806282" y="3609798"/>
              <a:ext cx="304768" cy="304779"/>
            </a:xfrm>
            <a:prstGeom prst="rect">
              <a:avLst/>
            </a:prstGeom>
          </p:spPr>
        </p:pic>
        <p:pic>
          <p:nvPicPr>
            <p:cNvPr id="92" name="Graphique 91">
              <a:hlinkClick r:id="rId16" action="ppaction://hlinksldjump"/>
              <a:extLst>
                <a:ext uri="{FF2B5EF4-FFF2-40B4-BE49-F238E27FC236}">
                  <a16:creationId xmlns:a16="http://schemas.microsoft.com/office/drawing/2014/main" id="{546624FE-E969-4A8A-A2CE-CE60A25C7FF9}"/>
                </a:ext>
              </a:extLst>
            </p:cNvPr>
            <p:cNvPicPr>
              <a:picLocks noChangeAspect="1"/>
            </p:cNvPicPr>
            <p:nvPr/>
          </p:nvPicPr>
          <p:blipFill>
            <a:blip r:embed="rId13"/>
            <a:srcRect/>
            <a:stretch/>
          </p:blipFill>
          <p:spPr>
            <a:xfrm>
              <a:off x="9806282" y="3017958"/>
              <a:ext cx="304768" cy="304779"/>
            </a:xfrm>
            <a:prstGeom prst="rect">
              <a:avLst/>
            </a:prstGeom>
          </p:spPr>
        </p:pic>
        <p:pic>
          <p:nvPicPr>
            <p:cNvPr id="94" name="Graphique 93">
              <a:hlinkClick r:id="rId17" action="ppaction://hlinksldjump"/>
              <a:extLst>
                <a:ext uri="{FF2B5EF4-FFF2-40B4-BE49-F238E27FC236}">
                  <a16:creationId xmlns:a16="http://schemas.microsoft.com/office/drawing/2014/main" id="{730472CE-0F8C-4DFC-A062-87302DABC3B8}"/>
                </a:ext>
              </a:extLst>
            </p:cNvPr>
            <p:cNvPicPr>
              <a:picLocks noChangeAspect="1"/>
            </p:cNvPicPr>
            <p:nvPr/>
          </p:nvPicPr>
          <p:blipFill>
            <a:blip r:embed="rId13"/>
            <a:srcRect/>
            <a:stretch/>
          </p:blipFill>
          <p:spPr>
            <a:xfrm>
              <a:off x="9806282" y="2425977"/>
              <a:ext cx="304768" cy="304779"/>
            </a:xfrm>
            <a:prstGeom prst="rect">
              <a:avLst/>
            </a:prstGeom>
          </p:spPr>
        </p:pic>
        <p:pic>
          <p:nvPicPr>
            <p:cNvPr id="104" name="Graphique 91">
              <a:hlinkClick r:id="rId18" action="ppaction://hlinksldjump"/>
              <a:extLst>
                <a:ext uri="{FF2B5EF4-FFF2-40B4-BE49-F238E27FC236}">
                  <a16:creationId xmlns:a16="http://schemas.microsoft.com/office/drawing/2014/main" id="{D36EF8AD-7F2F-41EC-A51B-8C41B4B93F2A}"/>
                </a:ext>
              </a:extLst>
            </p:cNvPr>
            <p:cNvPicPr>
              <a:picLocks noChangeAspect="1"/>
            </p:cNvPicPr>
            <p:nvPr/>
          </p:nvPicPr>
          <p:blipFill>
            <a:blip r:embed="rId13"/>
            <a:srcRect/>
            <a:stretch/>
          </p:blipFill>
          <p:spPr>
            <a:xfrm>
              <a:off x="9806282" y="3322736"/>
              <a:ext cx="304768" cy="304779"/>
            </a:xfrm>
            <a:prstGeom prst="rect">
              <a:avLst/>
            </a:prstGeom>
          </p:spPr>
        </p:pic>
      </p:grpSp>
      <p:grpSp>
        <p:nvGrpSpPr>
          <p:cNvPr id="20520" name="Groupe 94">
            <a:extLst>
              <a:ext uri="{FF2B5EF4-FFF2-40B4-BE49-F238E27FC236}">
                <a16:creationId xmlns:a16="http://schemas.microsoft.com/office/drawing/2014/main" id="{C7ED56CA-1472-4918-86C0-9CD9E5DCD65D}"/>
              </a:ext>
            </a:extLst>
          </p:cNvPr>
          <p:cNvGrpSpPr>
            <a:grpSpLocks/>
          </p:cNvGrpSpPr>
          <p:nvPr/>
        </p:nvGrpSpPr>
        <p:grpSpPr bwMode="auto">
          <a:xfrm>
            <a:off x="3511550" y="5437192"/>
            <a:ext cx="8074018" cy="792374"/>
            <a:chOff x="3340482" y="5592784"/>
            <a:chExt cx="8074340" cy="792884"/>
          </a:xfrm>
        </p:grpSpPr>
        <p:grpSp>
          <p:nvGrpSpPr>
            <p:cNvPr id="20542" name="Groupe 95">
              <a:extLst>
                <a:ext uri="{FF2B5EF4-FFF2-40B4-BE49-F238E27FC236}">
                  <a16:creationId xmlns:a16="http://schemas.microsoft.com/office/drawing/2014/main" id="{E5B3C42A-377F-4E11-A190-1857247DC1F8}"/>
                </a:ext>
              </a:extLst>
            </p:cNvPr>
            <p:cNvGrpSpPr>
              <a:grpSpLocks/>
            </p:cNvGrpSpPr>
            <p:nvPr/>
          </p:nvGrpSpPr>
          <p:grpSpPr bwMode="auto">
            <a:xfrm>
              <a:off x="3423035" y="5635674"/>
              <a:ext cx="7991787" cy="749994"/>
              <a:chOff x="2190590" y="5433408"/>
              <a:chExt cx="7991787" cy="749994"/>
            </a:xfrm>
          </p:grpSpPr>
          <p:pic>
            <p:nvPicPr>
              <p:cNvPr id="98" name="Graphique 97">
                <a:extLst>
                  <a:ext uri="{FF2B5EF4-FFF2-40B4-BE49-F238E27FC236}">
                    <a16:creationId xmlns:a16="http://schemas.microsoft.com/office/drawing/2014/main" id="{73282B6C-FE21-4068-A4D1-554DBC2BA45E}"/>
                  </a:ext>
                </a:extLst>
              </p:cNvPr>
              <p:cNvPicPr>
                <a:picLocks noChangeAspect="1"/>
              </p:cNvPicPr>
              <p:nvPr/>
            </p:nvPicPr>
            <p:blipFill>
              <a:blip r:embed="rId19"/>
              <a:stretch>
                <a:fillRect/>
              </a:stretch>
            </p:blipFill>
            <p:spPr>
              <a:xfrm>
                <a:off x="2190590" y="5433408"/>
                <a:ext cx="476269" cy="476557"/>
              </a:xfrm>
              <a:prstGeom prst="rect">
                <a:avLst/>
              </a:prstGeom>
            </p:spPr>
          </p:pic>
          <p:sp>
            <p:nvSpPr>
              <p:cNvPr id="20545" name="ZoneTexte 98">
                <a:extLst>
                  <a:ext uri="{FF2B5EF4-FFF2-40B4-BE49-F238E27FC236}">
                    <a16:creationId xmlns:a16="http://schemas.microsoft.com/office/drawing/2014/main" id="{DC02F8A9-0509-44E4-9112-81AF44ABDCBA}"/>
                  </a:ext>
                </a:extLst>
              </p:cNvPr>
              <p:cNvSpPr txBox="1">
                <a:spLocks noChangeArrowheads="1"/>
              </p:cNvSpPr>
              <p:nvPr/>
            </p:nvSpPr>
            <p:spPr bwMode="auto">
              <a:xfrm>
                <a:off x="2660933" y="5444361"/>
                <a:ext cx="6033905" cy="708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i="1" dirty="0">
                    <a:solidFill>
                      <a:srgbClr val="333333"/>
                    </a:solidFill>
                    <a:latin typeface="Arial" panose="020B0604020202020204" pitchFamily="34" charset="0"/>
                    <a:cs typeface="Arial" panose="020B0604020202020204" pitchFamily="34" charset="0"/>
                  </a:rPr>
                  <a:t>Si les travaux de rénovation énergétique concernent l’installation de panneaux solaires, de pompes à chaleur ou des installations géothermiques et éoliennes domestiques, j’ai le réflexe « Assurances » Habitation des Caisses d'Epargne car le matériel de production d'énergie renouvelable est garanti sans surprime pour toutes formules.</a:t>
                </a:r>
              </a:p>
              <a:p>
                <a:pPr eaLnBrk="1" hangingPunct="1"/>
                <a:r>
                  <a:rPr lang="fr-FR" altLang="fr-FR" sz="800" i="1" dirty="0">
                    <a:solidFill>
                      <a:srgbClr val="333333"/>
                    </a:solidFill>
                    <a:latin typeface="Arial" panose="020B0604020202020204" pitchFamily="34" charset="0"/>
                    <a:cs typeface="Arial" panose="020B0604020202020204" pitchFamily="34" charset="0"/>
                  </a:rPr>
                  <a:t>A partir de la formule Confort*, le contrat garantit la perte de revenus engendrée par l’interruption de la production d’électricité ainsi que le surcoût lié à l’achat d’énergie électrique.</a:t>
                </a:r>
              </a:p>
            </p:txBody>
          </p:sp>
          <p:sp>
            <p:nvSpPr>
              <p:cNvPr id="101" name="ZoneTexte 98">
                <a:extLst>
                  <a:ext uri="{FF2B5EF4-FFF2-40B4-BE49-F238E27FC236}">
                    <a16:creationId xmlns:a16="http://schemas.microsoft.com/office/drawing/2014/main" id="{AAB62B97-83C0-44D7-A2E4-B0302889233A}"/>
                  </a:ext>
                </a:extLst>
              </p:cNvPr>
              <p:cNvSpPr txBox="1">
                <a:spLocks noChangeArrowheads="1"/>
              </p:cNvSpPr>
              <p:nvPr/>
            </p:nvSpPr>
            <p:spPr bwMode="auto">
              <a:xfrm>
                <a:off x="5594326" y="5998617"/>
                <a:ext cx="4588051" cy="1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i="1" dirty="0">
                    <a:solidFill>
                      <a:srgbClr val="333333"/>
                    </a:solidFill>
                    <a:latin typeface="Arial" panose="020B0604020202020204" pitchFamily="34" charset="0"/>
                    <a:cs typeface="Arial" panose="020B0604020202020204" pitchFamily="34" charset="0"/>
                  </a:rPr>
                  <a:t>* Selon limites, conditions et exclusions prévues dans les engagements contractuels en vigueur</a:t>
                </a:r>
              </a:p>
            </p:txBody>
          </p:sp>
        </p:grpSp>
        <p:sp>
          <p:nvSpPr>
            <p:cNvPr id="97" name="Rectangle 96">
              <a:extLst>
                <a:ext uri="{FF2B5EF4-FFF2-40B4-BE49-F238E27FC236}">
                  <a16:creationId xmlns:a16="http://schemas.microsoft.com/office/drawing/2014/main" id="{1C165194-2830-4AC6-B09D-08E785662976}"/>
                </a:ext>
              </a:extLst>
            </p:cNvPr>
            <p:cNvSpPr/>
            <p:nvPr/>
          </p:nvSpPr>
          <p:spPr>
            <a:xfrm>
              <a:off x="3340482" y="5592784"/>
              <a:ext cx="6586801" cy="565514"/>
            </a:xfrm>
            <a:prstGeom prst="rect">
              <a:avLst/>
            </a:prstGeom>
            <a:no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0" name="Rectangle 99">
            <a:extLst>
              <a:ext uri="{FF2B5EF4-FFF2-40B4-BE49-F238E27FC236}">
                <a16:creationId xmlns:a16="http://schemas.microsoft.com/office/drawing/2014/main" id="{8EE277CD-7827-4D7A-9D0A-ED6F7B2F6F4C}"/>
              </a:ext>
            </a:extLst>
          </p:cNvPr>
          <p:cNvSpPr/>
          <p:nvPr/>
        </p:nvSpPr>
        <p:spPr>
          <a:xfrm>
            <a:off x="2197100" y="473075"/>
            <a:ext cx="9215438" cy="1146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400"/>
              </a:spcBef>
              <a:spcAft>
                <a:spcPts val="0"/>
              </a:spcAft>
              <a:defRPr/>
            </a:pPr>
            <a:r>
              <a:rPr lang="fr-FR" b="1" spc="60" dirty="0">
                <a:solidFill>
                  <a:srgbClr val="394348"/>
                </a:solidFill>
                <a:latin typeface="Arial" panose="020B0604020202020204" pitchFamily="34" charset="0"/>
                <a:cs typeface="Arial" panose="020B0604020202020204" pitchFamily="34" charset="0"/>
              </a:rPr>
              <a:t>Notre objectif est d’accompagner </a:t>
            </a:r>
            <a:r>
              <a:rPr lang="fr-FR" b="1" spc="60" dirty="0">
                <a:solidFill>
                  <a:srgbClr val="75C032"/>
                </a:solidFill>
                <a:latin typeface="Arial" panose="020B0604020202020204" pitchFamily="34" charset="0"/>
                <a:cs typeface="Arial" panose="020B0604020202020204" pitchFamily="34" charset="0"/>
              </a:rPr>
              <a:t>30% des projets de rénovation énergétique</a:t>
            </a:r>
            <a:r>
              <a:rPr lang="fr-FR" b="1" spc="60" dirty="0">
                <a:solidFill>
                  <a:srgbClr val="F25858"/>
                </a:solidFill>
                <a:latin typeface="Arial" panose="020B0604020202020204" pitchFamily="34" charset="0"/>
                <a:cs typeface="Arial" panose="020B0604020202020204" pitchFamily="34" charset="0"/>
              </a:rPr>
              <a:t> </a:t>
            </a:r>
            <a:r>
              <a:rPr lang="fr-FR" b="1" spc="60" dirty="0">
                <a:solidFill>
                  <a:srgbClr val="394348"/>
                </a:solidFill>
                <a:latin typeface="Arial" panose="020B0604020202020204" pitchFamily="34" charset="0"/>
                <a:cs typeface="Arial" panose="020B0604020202020204" pitchFamily="34" charset="0"/>
              </a:rPr>
              <a:t>des français </a:t>
            </a:r>
            <a:r>
              <a:rPr lang="fr-FR" spc="60" dirty="0">
                <a:solidFill>
                  <a:srgbClr val="394348"/>
                </a:solidFill>
                <a:latin typeface="Arial" panose="020B0604020202020204" pitchFamily="34" charset="0"/>
                <a:cs typeface="Arial" panose="020B0604020202020204" pitchFamily="34" charset="0"/>
              </a:rPr>
              <a:t>(100% des nouveaux propriétaires avec DPE (D-G) avec une proposition de solution rénovation)</a:t>
            </a:r>
            <a:endParaRPr lang="fr-FR" dirty="0">
              <a:solidFill>
                <a:srgbClr val="394348"/>
              </a:solidFill>
              <a:latin typeface="Arial" panose="020B0604020202020204" pitchFamily="34" charset="0"/>
              <a:cs typeface="Arial" panose="020B0604020202020204" pitchFamily="34" charset="0"/>
            </a:endParaRPr>
          </a:p>
        </p:txBody>
      </p:sp>
      <p:grpSp>
        <p:nvGrpSpPr>
          <p:cNvPr id="20523" name="Groupe 126">
            <a:extLst>
              <a:ext uri="{FF2B5EF4-FFF2-40B4-BE49-F238E27FC236}">
                <a16:creationId xmlns:a16="http://schemas.microsoft.com/office/drawing/2014/main" id="{2853A5ED-47CA-4798-A831-D43F4A804226}"/>
              </a:ext>
            </a:extLst>
          </p:cNvPr>
          <p:cNvGrpSpPr>
            <a:grpSpLocks/>
          </p:cNvGrpSpPr>
          <p:nvPr/>
        </p:nvGrpSpPr>
        <p:grpSpPr bwMode="auto">
          <a:xfrm>
            <a:off x="88900" y="1817688"/>
            <a:ext cx="1330325" cy="3370262"/>
            <a:chOff x="89064" y="1817236"/>
            <a:chExt cx="1329438" cy="3371150"/>
          </a:xfrm>
        </p:grpSpPr>
        <p:sp>
          <p:nvSpPr>
            <p:cNvPr id="128" name="Rectangle 127">
              <a:hlinkClick r:id="rId20" action="ppaction://hlinksldjump"/>
              <a:extLst>
                <a:ext uri="{FF2B5EF4-FFF2-40B4-BE49-F238E27FC236}">
                  <a16:creationId xmlns:a16="http://schemas.microsoft.com/office/drawing/2014/main" id="{810EA9F2-719E-4E0D-9069-A468E63B6E61}"/>
                </a:ext>
              </a:extLst>
            </p:cNvPr>
            <p:cNvSpPr/>
            <p:nvPr/>
          </p:nvSpPr>
          <p:spPr>
            <a:xfrm>
              <a:off x="89064" y="1817236"/>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9" name="Rectangle 128">
              <a:hlinkClick r:id="rId21" action="ppaction://hlinksldjump"/>
              <a:extLst>
                <a:ext uri="{FF2B5EF4-FFF2-40B4-BE49-F238E27FC236}">
                  <a16:creationId xmlns:a16="http://schemas.microsoft.com/office/drawing/2014/main" id="{9C7C5039-06F8-45D9-9B15-706755C047FC}"/>
                </a:ext>
              </a:extLst>
            </p:cNvPr>
            <p:cNvSpPr/>
            <p:nvPr/>
          </p:nvSpPr>
          <p:spPr>
            <a:xfrm>
              <a:off x="89064" y="2282496"/>
              <a:ext cx="1329438" cy="338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0" name="Rectangle 129">
              <a:hlinkClick r:id="rId22" action="ppaction://hlinksldjump"/>
              <a:extLst>
                <a:ext uri="{FF2B5EF4-FFF2-40B4-BE49-F238E27FC236}">
                  <a16:creationId xmlns:a16="http://schemas.microsoft.com/office/drawing/2014/main" id="{BEB1A9A9-9385-4D1A-8F3C-129FD5DBC1B6}"/>
                </a:ext>
              </a:extLst>
            </p:cNvPr>
            <p:cNvSpPr/>
            <p:nvPr/>
          </p:nvSpPr>
          <p:spPr>
            <a:xfrm>
              <a:off x="89064" y="2669948"/>
              <a:ext cx="1329438" cy="338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23" action="ppaction://hlinksldjump"/>
              <a:extLst>
                <a:ext uri="{FF2B5EF4-FFF2-40B4-BE49-F238E27FC236}">
                  <a16:creationId xmlns:a16="http://schemas.microsoft.com/office/drawing/2014/main" id="{2169A35D-37B1-4649-99B0-539B9BB689E2}"/>
                </a:ext>
              </a:extLst>
            </p:cNvPr>
            <p:cNvSpPr/>
            <p:nvPr/>
          </p:nvSpPr>
          <p:spPr>
            <a:xfrm>
              <a:off x="89064" y="4850160"/>
              <a:ext cx="1329438" cy="33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0524" name="Groupe 100">
            <a:extLst>
              <a:ext uri="{FF2B5EF4-FFF2-40B4-BE49-F238E27FC236}">
                <a16:creationId xmlns:a16="http://schemas.microsoft.com/office/drawing/2014/main" id="{A8379D69-3278-437A-B11F-375C35BC850E}"/>
              </a:ext>
            </a:extLst>
          </p:cNvPr>
          <p:cNvGrpSpPr>
            <a:grpSpLocks/>
          </p:cNvGrpSpPr>
          <p:nvPr/>
        </p:nvGrpSpPr>
        <p:grpSpPr bwMode="auto">
          <a:xfrm>
            <a:off x="6048375" y="6324600"/>
            <a:ext cx="784225" cy="496888"/>
            <a:chOff x="6767187" y="6323834"/>
            <a:chExt cx="784388" cy="497620"/>
          </a:xfrm>
        </p:grpSpPr>
        <p:pic>
          <p:nvPicPr>
            <p:cNvPr id="102" name="Graphique 101">
              <a:extLst>
                <a:ext uri="{FF2B5EF4-FFF2-40B4-BE49-F238E27FC236}">
                  <a16:creationId xmlns:a16="http://schemas.microsoft.com/office/drawing/2014/main" id="{D0461C8B-4E09-4800-B976-C07A14132C99}"/>
                </a:ext>
              </a:extLst>
            </p:cNvPr>
            <p:cNvPicPr>
              <a:picLocks noChangeAspect="1"/>
            </p:cNvPicPr>
            <p:nvPr/>
          </p:nvPicPr>
          <p:blipFill>
            <a:blip r:embed="rId24"/>
            <a:stretch>
              <a:fillRect/>
            </a:stretch>
          </p:blipFill>
          <p:spPr>
            <a:xfrm>
              <a:off x="6964078" y="6323834"/>
              <a:ext cx="352498" cy="352944"/>
            </a:xfrm>
            <a:prstGeom prst="rect">
              <a:avLst/>
            </a:prstGeom>
          </p:spPr>
        </p:pic>
        <p:sp>
          <p:nvSpPr>
            <p:cNvPr id="20537" name="ZoneTexte 105">
              <a:extLst>
                <a:ext uri="{FF2B5EF4-FFF2-40B4-BE49-F238E27FC236}">
                  <a16:creationId xmlns:a16="http://schemas.microsoft.com/office/drawing/2014/main" id="{85DDCDEF-9758-40F1-ADD5-EDC2FE338E8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0525" name="Groupe 116">
            <a:extLst>
              <a:ext uri="{FF2B5EF4-FFF2-40B4-BE49-F238E27FC236}">
                <a16:creationId xmlns:a16="http://schemas.microsoft.com/office/drawing/2014/main" id="{D50DD05D-8701-4E74-9157-987CDF6640C8}"/>
              </a:ext>
            </a:extLst>
          </p:cNvPr>
          <p:cNvGrpSpPr>
            <a:grpSpLocks/>
          </p:cNvGrpSpPr>
          <p:nvPr/>
        </p:nvGrpSpPr>
        <p:grpSpPr bwMode="auto">
          <a:xfrm>
            <a:off x="71438" y="6324600"/>
            <a:ext cx="11553825" cy="496888"/>
            <a:chOff x="71517" y="6323834"/>
            <a:chExt cx="11554426" cy="497620"/>
          </a:xfrm>
        </p:grpSpPr>
        <p:pic>
          <p:nvPicPr>
            <p:cNvPr id="118" name="Graphique 117">
              <a:hlinkClick r:id="" action="ppaction://hlinkshowjump?jump=previousslide"/>
              <a:extLst>
                <a:ext uri="{FF2B5EF4-FFF2-40B4-BE49-F238E27FC236}">
                  <a16:creationId xmlns:a16="http://schemas.microsoft.com/office/drawing/2014/main" id="{BBBD6AF5-2971-413D-A73D-C210D16FD890}"/>
                </a:ext>
              </a:extLst>
            </p:cNvPr>
            <p:cNvPicPr>
              <a:picLocks noChangeAspect="1"/>
            </p:cNvPicPr>
            <p:nvPr/>
          </p:nvPicPr>
          <p:blipFill>
            <a:blip r:embed="rId25"/>
            <a:srcRect/>
            <a:stretch/>
          </p:blipFill>
          <p:spPr>
            <a:xfrm rot="10800000">
              <a:off x="11062351" y="6427174"/>
              <a:ext cx="281003" cy="279812"/>
            </a:xfrm>
            <a:prstGeom prst="rect">
              <a:avLst/>
            </a:prstGeom>
          </p:spPr>
        </p:pic>
        <p:pic>
          <p:nvPicPr>
            <p:cNvPr id="121" name="Graphique 120">
              <a:hlinkClick r:id="" action="ppaction://hlinkshowjump?jump=nextslide"/>
              <a:extLst>
                <a:ext uri="{FF2B5EF4-FFF2-40B4-BE49-F238E27FC236}">
                  <a16:creationId xmlns:a16="http://schemas.microsoft.com/office/drawing/2014/main" id="{6FDE5DE3-B6BF-44C1-8840-D5F249CD92DB}"/>
                </a:ext>
              </a:extLst>
            </p:cNvPr>
            <p:cNvPicPr>
              <a:picLocks noChangeAspect="1"/>
            </p:cNvPicPr>
            <p:nvPr/>
          </p:nvPicPr>
          <p:blipFill>
            <a:blip r:embed="rId25"/>
            <a:srcRect/>
            <a:stretch/>
          </p:blipFill>
          <p:spPr>
            <a:xfrm>
              <a:off x="11344940" y="6431943"/>
              <a:ext cx="281003" cy="281402"/>
            </a:xfrm>
            <a:prstGeom prst="rect">
              <a:avLst/>
            </a:prstGeom>
          </p:spPr>
        </p:pic>
        <p:sp>
          <p:nvSpPr>
            <p:cNvPr id="122" name="Rectangle 121">
              <a:hlinkClick r:id="rId26" action="ppaction://hlinksldjump"/>
              <a:extLst>
                <a:ext uri="{FF2B5EF4-FFF2-40B4-BE49-F238E27FC236}">
                  <a16:creationId xmlns:a16="http://schemas.microsoft.com/office/drawing/2014/main" id="{3F23A0DA-1972-4D98-994D-BECA51F3EE1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3" name="Rectangle 122">
              <a:hlinkClick r:id="rId27" action="ppaction://hlinksldjump"/>
              <a:extLst>
                <a:ext uri="{FF2B5EF4-FFF2-40B4-BE49-F238E27FC236}">
                  <a16:creationId xmlns:a16="http://schemas.microsoft.com/office/drawing/2014/main" id="{422C94F5-A6FE-4166-BC04-690884A627B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28" action="ppaction://hlinksldjump"/>
              <a:extLst>
                <a:ext uri="{FF2B5EF4-FFF2-40B4-BE49-F238E27FC236}">
                  <a16:creationId xmlns:a16="http://schemas.microsoft.com/office/drawing/2014/main" id="{F970C331-8F90-47BB-93A0-0F1CE68BAC2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29" action="ppaction://hlinksldjump"/>
              <a:extLst>
                <a:ext uri="{FF2B5EF4-FFF2-40B4-BE49-F238E27FC236}">
                  <a16:creationId xmlns:a16="http://schemas.microsoft.com/office/drawing/2014/main" id="{BBED48C5-0D1D-4F42-B493-92D6211B9FC8}"/>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1" name="Rectangle 150">
              <a:hlinkClick r:id="rId30" action="ppaction://hlinksldjump"/>
              <a:extLst>
                <a:ext uri="{FF2B5EF4-FFF2-40B4-BE49-F238E27FC236}">
                  <a16:creationId xmlns:a16="http://schemas.microsoft.com/office/drawing/2014/main" id="{EBB26406-6905-49D7-ACDC-3ACC9E28D856}"/>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Rectangle 152">
              <a:hlinkClick r:id="rId31" action="ppaction://hlinksldjump"/>
              <a:extLst>
                <a:ext uri="{FF2B5EF4-FFF2-40B4-BE49-F238E27FC236}">
                  <a16:creationId xmlns:a16="http://schemas.microsoft.com/office/drawing/2014/main" id="{1B32A41A-66BB-4557-84F8-D1B86C9C579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4" name="Rectangle 153">
              <a:hlinkClick r:id="rId32" action="ppaction://hlinksldjump"/>
              <a:extLst>
                <a:ext uri="{FF2B5EF4-FFF2-40B4-BE49-F238E27FC236}">
                  <a16:creationId xmlns:a16="http://schemas.microsoft.com/office/drawing/2014/main" id="{E0CFEE31-E16E-4054-8F38-2D20CB142FC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Rectangle 154">
              <a:hlinkClick r:id="rId33" action="ppaction://hlinksldjump"/>
              <a:extLst>
                <a:ext uri="{FF2B5EF4-FFF2-40B4-BE49-F238E27FC236}">
                  <a16:creationId xmlns:a16="http://schemas.microsoft.com/office/drawing/2014/main" id="{FE5CCFBB-B6E8-4C3E-9709-93EE6BC0052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6" name="ZoneTexte 105">
            <a:extLst>
              <a:ext uri="{FF2B5EF4-FFF2-40B4-BE49-F238E27FC236}">
                <a16:creationId xmlns:a16="http://schemas.microsoft.com/office/drawing/2014/main" id="{4518D24F-7362-4DEA-93FC-5642B202EBA8}"/>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chemeClr val="bg1">
                    <a:lumMod val="75000"/>
                  </a:schemeClr>
                </a:solidFill>
                <a:latin typeface="Arial" pitchFamily="34"/>
                <a:cs typeface="Arial" pitchFamily="34"/>
              </a:rPr>
              <a:t>JE M’INFORME JE CONSEILLE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Graphique 115">
            <a:extLst>
              <a:ext uri="{FF2B5EF4-FFF2-40B4-BE49-F238E27FC236}">
                <a16:creationId xmlns:a16="http://schemas.microsoft.com/office/drawing/2014/main" id="{ADEB5795-4BFB-41BB-90E3-ED9E313C6011}"/>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73" name="Rectangle 72">
            <a:extLst>
              <a:ext uri="{FF2B5EF4-FFF2-40B4-BE49-F238E27FC236}">
                <a16:creationId xmlns:a16="http://schemas.microsoft.com/office/drawing/2014/main" id="{D936954D-585F-4D6C-A040-E0AB077C448B}"/>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529ADB89-6A19-4031-A5EC-E858C165B73E}"/>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1DF9F2AD-96BF-4452-BB58-028045C7843A}"/>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F6274530-C42E-49C3-8C80-08721F06C2E2}"/>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6266824F-23E3-4D5D-85E8-601587266F82}"/>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92B467BD-8D25-4D12-B812-1ABD0AA613B3}"/>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103D6CF9-3D47-4E09-ACC8-C26B49666C6B}"/>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7517636F-B905-40A3-830C-576EA9C6DA84}"/>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3" name="Ellipse 12">
            <a:extLst>
              <a:ext uri="{FF2B5EF4-FFF2-40B4-BE49-F238E27FC236}">
                <a16:creationId xmlns:a16="http://schemas.microsoft.com/office/drawing/2014/main" id="{D3C3E968-F85A-4D17-8C8A-7746416378C4}"/>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DAB279A4-BD16-4794-90ED-90ACA2E9A79E}"/>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F74B52EC-B597-435B-881F-13411681928F}"/>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440B9E05-8CBE-418D-821A-4FA2708CF04B}"/>
              </a:ext>
            </a:extLst>
          </p:cNvPr>
          <p:cNvSpPr/>
          <p:nvPr/>
        </p:nvSpPr>
        <p:spPr>
          <a:xfrm>
            <a:off x="215900" y="4908550"/>
            <a:ext cx="90488" cy="88900"/>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809F42E1-5DFF-4BA2-ACDE-8EF5264AF97F}"/>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C43E83EA-5443-4FFD-99F9-94A2DA428FAA}"/>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51D7AFCC-BA39-4164-AEE2-D6D77F18B55F}"/>
              </a:ext>
            </a:extLst>
          </p:cNvPr>
          <p:cNvSpPr/>
          <p:nvPr/>
        </p:nvSpPr>
        <p:spPr>
          <a:xfrm>
            <a:off x="117475" y="12811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50F96097-93E2-4379-AFBF-BBE7619667CE}"/>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969FD539-A59D-4937-A37C-8FA4022E760C}"/>
              </a:ext>
            </a:extLst>
          </p:cNvPr>
          <p:cNvSpPr/>
          <p:nvPr/>
        </p:nvSpPr>
        <p:spPr>
          <a:xfrm>
            <a:off x="117475" y="4297363"/>
            <a:ext cx="287338" cy="288925"/>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pic>
        <p:nvPicPr>
          <p:cNvPr id="111" name="Graphique 110">
            <a:extLst>
              <a:ext uri="{FF2B5EF4-FFF2-40B4-BE49-F238E27FC236}">
                <a16:creationId xmlns:a16="http://schemas.microsoft.com/office/drawing/2014/main" id="{8AADA4DB-9EB7-42F2-9B32-9F3DB175333A}"/>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34717781-AB72-4874-AEE1-8714D2372BA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5BB97ECF-7A0C-4BB7-B41B-31DA88E29CD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BC065D08-35D1-449F-8D09-763B86E808D2}"/>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20</a:t>
            </a:r>
          </a:p>
        </p:txBody>
      </p:sp>
      <p:grpSp>
        <p:nvGrpSpPr>
          <p:cNvPr id="21530" name="Groupe 57">
            <a:extLst>
              <a:ext uri="{FF2B5EF4-FFF2-40B4-BE49-F238E27FC236}">
                <a16:creationId xmlns:a16="http://schemas.microsoft.com/office/drawing/2014/main" id="{659DD879-976D-44F1-85C1-5E2DD892A97C}"/>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BDF43B2-F100-4172-AE4C-4D0FBE1A0C0E}"/>
                </a:ext>
              </a:extLst>
            </p:cNvPr>
            <p:cNvPicPr>
              <a:picLocks noChangeAspect="1"/>
            </p:cNvPicPr>
            <p:nvPr/>
          </p:nvPicPr>
          <p:blipFill>
            <a:blip r:embed="rId4"/>
            <a:srcRect/>
            <a:stretch/>
          </p:blipFill>
          <p:spPr>
            <a:xfrm>
              <a:off x="188971" y="6352891"/>
              <a:ext cx="310824" cy="311510"/>
            </a:xfrm>
            <a:prstGeom prst="rect">
              <a:avLst/>
            </a:prstGeom>
          </p:spPr>
        </p:pic>
        <p:sp>
          <p:nvSpPr>
            <p:cNvPr id="21609" name="ZoneTexte 59">
              <a:extLst>
                <a:ext uri="{FF2B5EF4-FFF2-40B4-BE49-F238E27FC236}">
                  <a16:creationId xmlns:a16="http://schemas.microsoft.com/office/drawing/2014/main" id="{143803E3-66F2-44BD-B1C6-B86B3D3E9CCE}"/>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1531" name="Groupe 60">
            <a:extLst>
              <a:ext uri="{FF2B5EF4-FFF2-40B4-BE49-F238E27FC236}">
                <a16:creationId xmlns:a16="http://schemas.microsoft.com/office/drawing/2014/main" id="{73E0AA5F-82B9-49D2-A2D3-F8AA86CB5F79}"/>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3B2AAAB4-6D37-407F-88F8-A717CDB6E7C5}"/>
                </a:ext>
              </a:extLst>
            </p:cNvPr>
            <p:cNvPicPr>
              <a:picLocks noChangeAspect="1"/>
            </p:cNvPicPr>
            <p:nvPr/>
          </p:nvPicPr>
          <p:blipFill>
            <a:blip r:embed="rId5"/>
            <a:srcRect/>
            <a:stretch/>
          </p:blipFill>
          <p:spPr>
            <a:xfrm>
              <a:off x="706949" y="6306505"/>
              <a:ext cx="414890" cy="415053"/>
            </a:xfrm>
            <a:prstGeom prst="rect">
              <a:avLst/>
            </a:prstGeom>
          </p:spPr>
        </p:pic>
        <p:sp>
          <p:nvSpPr>
            <p:cNvPr id="21607" name="ZoneTexte 62">
              <a:extLst>
                <a:ext uri="{FF2B5EF4-FFF2-40B4-BE49-F238E27FC236}">
                  <a16:creationId xmlns:a16="http://schemas.microsoft.com/office/drawing/2014/main" id="{EE8BB971-3B9F-4AE4-B085-D3D0C9FFC48F}"/>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1532" name="ZoneTexte 63">
            <a:extLst>
              <a:ext uri="{FF2B5EF4-FFF2-40B4-BE49-F238E27FC236}">
                <a16:creationId xmlns:a16="http://schemas.microsoft.com/office/drawing/2014/main" id="{A6743C6D-C307-4E78-9EE5-722BC237388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5F714102-BD66-4B2C-BC7E-218BDF261AA3}"/>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4BBEF84A-84C1-4757-B8E9-C04C626E6CD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535" name="Groupe 67">
            <a:extLst>
              <a:ext uri="{FF2B5EF4-FFF2-40B4-BE49-F238E27FC236}">
                <a16:creationId xmlns:a16="http://schemas.microsoft.com/office/drawing/2014/main" id="{8E09E26F-0575-45CE-84BF-06CD79EA2801}"/>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42134032-C5B0-4270-8BEA-8A300BE2673D}"/>
                </a:ext>
              </a:extLst>
            </p:cNvPr>
            <p:cNvPicPr>
              <a:picLocks noChangeAspect="1"/>
            </p:cNvPicPr>
            <p:nvPr/>
          </p:nvPicPr>
          <p:blipFill>
            <a:blip r:embed="rId6"/>
            <a:stretch>
              <a:fillRect/>
            </a:stretch>
          </p:blipFill>
          <p:spPr>
            <a:xfrm>
              <a:off x="5890290" y="6332222"/>
              <a:ext cx="352498" cy="352600"/>
            </a:xfrm>
            <a:prstGeom prst="rect">
              <a:avLst/>
            </a:prstGeom>
          </p:spPr>
        </p:pic>
        <p:sp>
          <p:nvSpPr>
            <p:cNvPr id="21605" name="ZoneTexte 69">
              <a:extLst>
                <a:ext uri="{FF2B5EF4-FFF2-40B4-BE49-F238E27FC236}">
                  <a16:creationId xmlns:a16="http://schemas.microsoft.com/office/drawing/2014/main" id="{0D98CA41-5FF4-4FE0-ACDA-88BB9661527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1536" name="Groupe 70">
            <a:extLst>
              <a:ext uri="{FF2B5EF4-FFF2-40B4-BE49-F238E27FC236}">
                <a16:creationId xmlns:a16="http://schemas.microsoft.com/office/drawing/2014/main" id="{DBDFF4D9-123B-4261-8B04-6911FB7EB2C4}"/>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46308C44-27FE-4F4B-A5A7-A86EDB872CF2}"/>
                </a:ext>
              </a:extLst>
            </p:cNvPr>
            <p:cNvPicPr>
              <a:picLocks noChangeAspect="1"/>
            </p:cNvPicPr>
            <p:nvPr/>
          </p:nvPicPr>
          <p:blipFill>
            <a:blip r:embed="rId7"/>
            <a:stretch>
              <a:fillRect/>
            </a:stretch>
          </p:blipFill>
          <p:spPr>
            <a:xfrm>
              <a:off x="6416601" y="6348998"/>
              <a:ext cx="352498" cy="353522"/>
            </a:xfrm>
            <a:prstGeom prst="rect">
              <a:avLst/>
            </a:prstGeom>
          </p:spPr>
        </p:pic>
        <p:sp>
          <p:nvSpPr>
            <p:cNvPr id="21603" name="ZoneTexte 73">
              <a:extLst>
                <a:ext uri="{FF2B5EF4-FFF2-40B4-BE49-F238E27FC236}">
                  <a16:creationId xmlns:a16="http://schemas.microsoft.com/office/drawing/2014/main" id="{D94A5D90-63F6-4457-AEC9-3DCEE78EAF42}"/>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1537" name="Groupe 78">
            <a:extLst>
              <a:ext uri="{FF2B5EF4-FFF2-40B4-BE49-F238E27FC236}">
                <a16:creationId xmlns:a16="http://schemas.microsoft.com/office/drawing/2014/main" id="{536B206D-1B64-415B-9A58-D0912A483A11}"/>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24A23749-B56E-4B11-AAAC-29D56BEEE7EE}"/>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1601" name="ZoneTexte 80">
              <a:extLst>
                <a:ext uri="{FF2B5EF4-FFF2-40B4-BE49-F238E27FC236}">
                  <a16:creationId xmlns:a16="http://schemas.microsoft.com/office/drawing/2014/main" id="{EC10F251-7EEE-4505-A106-DB7FFA5AC9AC}"/>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1538" name="Groupe 81">
            <a:extLst>
              <a:ext uri="{FF2B5EF4-FFF2-40B4-BE49-F238E27FC236}">
                <a16:creationId xmlns:a16="http://schemas.microsoft.com/office/drawing/2014/main" id="{3D6FDD0A-9091-47C5-81D8-080CB0F34F2D}"/>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068DB80C-F24D-484C-AEB2-506A4257FC6E}"/>
                </a:ext>
              </a:extLst>
            </p:cNvPr>
            <p:cNvPicPr>
              <a:picLocks noChangeAspect="1"/>
            </p:cNvPicPr>
            <p:nvPr/>
          </p:nvPicPr>
          <p:blipFill>
            <a:blip r:embed="rId8"/>
            <a:srcRect/>
            <a:stretch/>
          </p:blipFill>
          <p:spPr>
            <a:xfrm>
              <a:off x="6013563" y="6342472"/>
              <a:ext cx="346147" cy="345729"/>
            </a:xfrm>
            <a:prstGeom prst="rect">
              <a:avLst/>
            </a:prstGeom>
          </p:spPr>
        </p:pic>
        <p:sp>
          <p:nvSpPr>
            <p:cNvPr id="21599" name="ZoneTexte 83">
              <a:extLst>
                <a:ext uri="{FF2B5EF4-FFF2-40B4-BE49-F238E27FC236}">
                  <a16:creationId xmlns:a16="http://schemas.microsoft.com/office/drawing/2014/main" id="{9B1202D4-DD23-42FE-A097-6BC6CFF258F2}"/>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5" name="Rectangle 84">
            <a:extLst>
              <a:ext uri="{FF2B5EF4-FFF2-40B4-BE49-F238E27FC236}">
                <a16:creationId xmlns:a16="http://schemas.microsoft.com/office/drawing/2014/main" id="{D3CC04AB-3F3D-48F7-A4FC-9B3D1CD32991}"/>
              </a:ext>
            </a:extLst>
          </p:cNvPr>
          <p:cNvSpPr/>
          <p:nvPr/>
        </p:nvSpPr>
        <p:spPr>
          <a:xfrm>
            <a:off x="4940300" y="6829425"/>
            <a:ext cx="3921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extLst>
              <a:ext uri="{FF2B5EF4-FFF2-40B4-BE49-F238E27FC236}">
                <a16:creationId xmlns:a16="http://schemas.microsoft.com/office/drawing/2014/main" id="{E9C122D0-B11F-49F8-B8BE-CBD73C1D569C}"/>
              </a:ext>
            </a:extLst>
          </p:cNvPr>
          <p:cNvSpPr/>
          <p:nvPr/>
        </p:nvSpPr>
        <p:spPr>
          <a:xfrm>
            <a:off x="1419225" y="0"/>
            <a:ext cx="10772775" cy="361950"/>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grpSp>
        <p:nvGrpSpPr>
          <p:cNvPr id="21541" name="Groupe 1">
            <a:extLst>
              <a:ext uri="{FF2B5EF4-FFF2-40B4-BE49-F238E27FC236}">
                <a16:creationId xmlns:a16="http://schemas.microsoft.com/office/drawing/2014/main" id="{4104DE9C-B479-43C0-B7BE-3FDBDC49601A}"/>
              </a:ext>
            </a:extLst>
          </p:cNvPr>
          <p:cNvGrpSpPr>
            <a:grpSpLocks/>
          </p:cNvGrpSpPr>
          <p:nvPr/>
        </p:nvGrpSpPr>
        <p:grpSpPr bwMode="auto">
          <a:xfrm>
            <a:off x="90488" y="4843463"/>
            <a:ext cx="1460500" cy="339725"/>
            <a:chOff x="90350" y="3737196"/>
            <a:chExt cx="1461140" cy="338554"/>
          </a:xfrm>
        </p:grpSpPr>
        <p:sp>
          <p:nvSpPr>
            <p:cNvPr id="8" name="Triangle 7">
              <a:extLst>
                <a:ext uri="{FF2B5EF4-FFF2-40B4-BE49-F238E27FC236}">
                  <a16:creationId xmlns:a16="http://schemas.microsoft.com/office/drawing/2014/main" id="{6525C027-8673-455E-BBDC-4C9AE323C9D5}"/>
                </a:ext>
              </a:extLst>
            </p:cNvPr>
            <p:cNvSpPr/>
            <p:nvPr/>
          </p:nvSpPr>
          <p:spPr>
            <a:xfrm rot="5400000">
              <a:off x="1415257" y="3860415"/>
              <a:ext cx="180351" cy="9211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8" name="Rectangle 87">
              <a:extLst>
                <a:ext uri="{FF2B5EF4-FFF2-40B4-BE49-F238E27FC236}">
                  <a16:creationId xmlns:a16="http://schemas.microsoft.com/office/drawing/2014/main" id="{73DC285D-4A6C-47BE-9FD5-8C32D9F40C73}"/>
                </a:ext>
              </a:extLst>
            </p:cNvPr>
            <p:cNvSpPr/>
            <p:nvPr/>
          </p:nvSpPr>
          <p:spPr>
            <a:xfrm>
              <a:off x="90350" y="3737196"/>
              <a:ext cx="1327732"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1542" name="Groupe 92">
            <a:extLst>
              <a:ext uri="{FF2B5EF4-FFF2-40B4-BE49-F238E27FC236}">
                <a16:creationId xmlns:a16="http://schemas.microsoft.com/office/drawing/2014/main" id="{4B49F494-F01D-40C6-946D-02932A12DAC3}"/>
              </a:ext>
            </a:extLst>
          </p:cNvPr>
          <p:cNvGrpSpPr>
            <a:grpSpLocks/>
          </p:cNvGrpSpPr>
          <p:nvPr/>
        </p:nvGrpSpPr>
        <p:grpSpPr bwMode="auto">
          <a:xfrm>
            <a:off x="8907463" y="6334125"/>
            <a:ext cx="1304925" cy="488950"/>
            <a:chOff x="9429931" y="6334408"/>
            <a:chExt cx="1305361" cy="488926"/>
          </a:xfrm>
        </p:grpSpPr>
        <p:grpSp>
          <p:nvGrpSpPr>
            <p:cNvPr id="21589" name="Groupe 106">
              <a:extLst>
                <a:ext uri="{FF2B5EF4-FFF2-40B4-BE49-F238E27FC236}">
                  <a16:creationId xmlns:a16="http://schemas.microsoft.com/office/drawing/2014/main" id="{D9299398-DD60-447B-B9C5-7A91981641F3}"/>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8580EC04-03BD-4F95-9845-F2F720A77A88}"/>
                  </a:ext>
                </a:extLst>
              </p:cNvPr>
              <p:cNvPicPr>
                <a:picLocks noChangeAspect="1"/>
              </p:cNvPicPr>
              <p:nvPr/>
            </p:nvPicPr>
            <p:blipFill>
              <a:blip r:embed="rId9"/>
              <a:srcRect/>
              <a:stretch/>
            </p:blipFill>
            <p:spPr>
              <a:xfrm>
                <a:off x="735763" y="6334408"/>
                <a:ext cx="352543" cy="352408"/>
              </a:xfrm>
              <a:prstGeom prst="rect">
                <a:avLst/>
              </a:prstGeom>
            </p:spPr>
          </p:pic>
          <p:sp>
            <p:nvSpPr>
              <p:cNvPr id="21595" name="ZoneTexte 123">
                <a:extLst>
                  <a:ext uri="{FF2B5EF4-FFF2-40B4-BE49-F238E27FC236}">
                    <a16:creationId xmlns:a16="http://schemas.microsoft.com/office/drawing/2014/main" id="{7D770646-11D7-4AAC-B285-9634BD113F3F}"/>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CFE90FF3-3A0A-4200-8E34-485CAFDD3E82}"/>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591" name="Groupe 112">
              <a:extLst>
                <a:ext uri="{FF2B5EF4-FFF2-40B4-BE49-F238E27FC236}">
                  <a16:creationId xmlns:a16="http://schemas.microsoft.com/office/drawing/2014/main" id="{1613B018-1796-4648-A4ED-85B5DBA9D7B9}"/>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6BC7409D-11F1-490A-BE92-52CBC10B7D99}"/>
                  </a:ext>
                </a:extLst>
              </p:cNvPr>
              <p:cNvPicPr>
                <a:picLocks noChangeAspect="1"/>
              </p:cNvPicPr>
              <p:nvPr/>
            </p:nvPicPr>
            <p:blipFill>
              <a:blip r:embed="rId10"/>
              <a:srcRect/>
              <a:stretch/>
            </p:blipFill>
            <p:spPr>
              <a:xfrm>
                <a:off x="6008273" y="6342346"/>
                <a:ext cx="346191" cy="346058"/>
              </a:xfrm>
              <a:prstGeom prst="rect">
                <a:avLst/>
              </a:prstGeom>
            </p:spPr>
          </p:pic>
          <p:sp>
            <p:nvSpPr>
              <p:cNvPr id="21593" name="ZoneTexte 114">
                <a:extLst>
                  <a:ext uri="{FF2B5EF4-FFF2-40B4-BE49-F238E27FC236}">
                    <a16:creationId xmlns:a16="http://schemas.microsoft.com/office/drawing/2014/main" id="{B36FE7C2-6649-49DC-9738-7C4945C17BAF}"/>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5" name="Rectangle 94">
            <a:extLst>
              <a:ext uri="{FF2B5EF4-FFF2-40B4-BE49-F238E27FC236}">
                <a16:creationId xmlns:a16="http://schemas.microsoft.com/office/drawing/2014/main" id="{A525C019-E8B2-4410-B118-FADC7020DEAB}"/>
              </a:ext>
            </a:extLst>
          </p:cNvPr>
          <p:cNvSpPr/>
          <p:nvPr/>
        </p:nvSpPr>
        <p:spPr>
          <a:xfrm>
            <a:off x="1747838" y="706438"/>
            <a:ext cx="608012" cy="533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96" name="Rectangle 95">
            <a:extLst>
              <a:ext uri="{FF2B5EF4-FFF2-40B4-BE49-F238E27FC236}">
                <a16:creationId xmlns:a16="http://schemas.microsoft.com/office/drawing/2014/main" id="{852E5D70-C343-412B-9EB9-17A356704049}"/>
              </a:ext>
            </a:extLst>
          </p:cNvPr>
          <p:cNvSpPr/>
          <p:nvPr/>
        </p:nvSpPr>
        <p:spPr>
          <a:xfrm>
            <a:off x="1747838" y="701675"/>
            <a:ext cx="1697037" cy="4714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Je me forme</a:t>
            </a:r>
            <a:endParaRPr lang="fr-FR" b="1" i="1" dirty="0">
              <a:solidFill>
                <a:schemeClr val="bg1"/>
              </a:solidFill>
              <a:latin typeface="Arial" panose="020B0604020202020204" pitchFamily="34" charset="0"/>
              <a:cs typeface="Arial" panose="020B0604020202020204" pitchFamily="34" charset="0"/>
            </a:endParaRPr>
          </a:p>
        </p:txBody>
      </p:sp>
      <p:sp>
        <p:nvSpPr>
          <p:cNvPr id="97" name="Rectangle 96">
            <a:extLst>
              <a:ext uri="{FF2B5EF4-FFF2-40B4-BE49-F238E27FC236}">
                <a16:creationId xmlns:a16="http://schemas.microsoft.com/office/drawing/2014/main" id="{76AD213E-09D7-4D57-A359-CF196940116E}"/>
              </a:ext>
            </a:extLst>
          </p:cNvPr>
          <p:cNvSpPr/>
          <p:nvPr/>
        </p:nvSpPr>
        <p:spPr>
          <a:xfrm>
            <a:off x="6592888" y="1239838"/>
            <a:ext cx="5230812" cy="1201737"/>
          </a:xfrm>
          <a:prstGeom prst="rect">
            <a:avLst/>
          </a:prstGeom>
          <a:solidFill>
            <a:schemeClr val="bg1"/>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98" name="Rectangle 97">
            <a:extLst>
              <a:ext uri="{FF2B5EF4-FFF2-40B4-BE49-F238E27FC236}">
                <a16:creationId xmlns:a16="http://schemas.microsoft.com/office/drawing/2014/main" id="{D334AA97-3FAC-4C48-B4EA-EBA9E514FCFD}"/>
              </a:ext>
            </a:extLst>
          </p:cNvPr>
          <p:cNvSpPr/>
          <p:nvPr/>
        </p:nvSpPr>
        <p:spPr>
          <a:xfrm>
            <a:off x="5907088" y="706438"/>
            <a:ext cx="608012" cy="533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99" name="Rectangle 98">
            <a:extLst>
              <a:ext uri="{FF2B5EF4-FFF2-40B4-BE49-F238E27FC236}">
                <a16:creationId xmlns:a16="http://schemas.microsoft.com/office/drawing/2014/main" id="{95E18606-EA58-437E-A8F0-A2C73FC6140D}"/>
              </a:ext>
            </a:extLst>
          </p:cNvPr>
          <p:cNvSpPr/>
          <p:nvPr/>
        </p:nvSpPr>
        <p:spPr>
          <a:xfrm>
            <a:off x="5908675" y="701675"/>
            <a:ext cx="2403475" cy="47148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Où se renseigner ?</a:t>
            </a:r>
            <a:endParaRPr lang="fr-FR" b="1" i="1" dirty="0">
              <a:solidFill>
                <a:schemeClr val="bg1"/>
              </a:solidFill>
              <a:latin typeface="Arial" panose="020B0604020202020204" pitchFamily="34" charset="0"/>
              <a:cs typeface="Arial" panose="020B0604020202020204" pitchFamily="34" charset="0"/>
            </a:endParaRPr>
          </a:p>
        </p:txBody>
      </p:sp>
      <p:sp>
        <p:nvSpPr>
          <p:cNvPr id="102" name="Rectangle 101">
            <a:extLst>
              <a:ext uri="{FF2B5EF4-FFF2-40B4-BE49-F238E27FC236}">
                <a16:creationId xmlns:a16="http://schemas.microsoft.com/office/drawing/2014/main" id="{D2FAC47B-AD3B-4B68-B474-D35FBE90BC96}"/>
              </a:ext>
            </a:extLst>
          </p:cNvPr>
          <p:cNvSpPr/>
          <p:nvPr/>
        </p:nvSpPr>
        <p:spPr>
          <a:xfrm>
            <a:off x="2432050" y="1236906"/>
            <a:ext cx="2995613" cy="1487487"/>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21552" name="ZoneTexte 102">
            <a:extLst>
              <a:ext uri="{FF2B5EF4-FFF2-40B4-BE49-F238E27FC236}">
                <a16:creationId xmlns:a16="http://schemas.microsoft.com/office/drawing/2014/main" id="{0617454A-C450-4192-AF94-36AB1EFE5D4E}"/>
              </a:ext>
            </a:extLst>
          </p:cNvPr>
          <p:cNvSpPr txBox="1">
            <a:spLocks noChangeArrowheads="1"/>
          </p:cNvSpPr>
          <p:nvPr/>
        </p:nvSpPr>
        <p:spPr bwMode="auto">
          <a:xfrm>
            <a:off x="2555875" y="1295643"/>
            <a:ext cx="2763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76C032"/>
                </a:solidFill>
                <a:latin typeface="Arial" panose="020B0604020202020204" pitchFamily="34" charset="0"/>
                <a:cs typeface="Arial" panose="020B0604020202020204" pitchFamily="34" charset="0"/>
              </a:rPr>
              <a:t>Sensibilisation</a:t>
            </a:r>
          </a:p>
          <a:p>
            <a:pPr eaLnBrk="1" hangingPunct="1"/>
            <a:r>
              <a:rPr lang="fr-FR" altLang="fr-FR" sz="1200" b="1">
                <a:solidFill>
                  <a:srgbClr val="76C032"/>
                </a:solidFill>
                <a:latin typeface="Arial" panose="020B0604020202020204" pitchFamily="34" charset="0"/>
                <a:cs typeface="Arial" panose="020B0604020202020204" pitchFamily="34" charset="0"/>
              </a:rPr>
              <a:t>à l’économie verte</a:t>
            </a:r>
          </a:p>
        </p:txBody>
      </p:sp>
      <p:sp>
        <p:nvSpPr>
          <p:cNvPr id="21553" name="ZoneTexte 104">
            <a:extLst>
              <a:ext uri="{FF2B5EF4-FFF2-40B4-BE49-F238E27FC236}">
                <a16:creationId xmlns:a16="http://schemas.microsoft.com/office/drawing/2014/main" id="{A7383BE5-7617-432F-97B8-C005A0F753F3}"/>
              </a:ext>
            </a:extLst>
          </p:cNvPr>
          <p:cNvSpPr txBox="1">
            <a:spLocks noChangeArrowheads="1"/>
          </p:cNvSpPr>
          <p:nvPr/>
        </p:nvSpPr>
        <p:spPr bwMode="auto">
          <a:xfrm>
            <a:off x="2555875" y="2195756"/>
            <a:ext cx="2763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100">
                <a:solidFill>
                  <a:srgbClr val="394348"/>
                </a:solidFill>
                <a:latin typeface="Arial" panose="020B0604020202020204" pitchFamily="34" charset="0"/>
                <a:cs typeface="Arial" panose="020B0604020202020204" pitchFamily="34" charset="0"/>
              </a:rPr>
              <a:t>Retrouver les ambitions du Groupe BPCE, les labels et les marchés cibles</a:t>
            </a:r>
          </a:p>
        </p:txBody>
      </p:sp>
      <p:pic>
        <p:nvPicPr>
          <p:cNvPr id="21554" name="Image 105">
            <a:extLst>
              <a:ext uri="{FF2B5EF4-FFF2-40B4-BE49-F238E27FC236}">
                <a16:creationId xmlns:a16="http://schemas.microsoft.com/office/drawing/2014/main" id="{3FB14028-C95C-48C5-AC67-42CC9F52C9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22981" t="-259" r="22070" b="-2"/>
          <a:stretch>
            <a:fillRect/>
          </a:stretch>
        </p:blipFill>
        <p:spPr bwMode="auto">
          <a:xfrm>
            <a:off x="2568575" y="1768718"/>
            <a:ext cx="114141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55" name="ZoneTexte 116">
            <a:extLst>
              <a:ext uri="{FF2B5EF4-FFF2-40B4-BE49-F238E27FC236}">
                <a16:creationId xmlns:a16="http://schemas.microsoft.com/office/drawing/2014/main" id="{45365686-F99C-40FB-BE70-AECC7E457C8B}"/>
              </a:ext>
            </a:extLst>
          </p:cNvPr>
          <p:cNvSpPr txBox="1">
            <a:spLocks noChangeArrowheads="1"/>
          </p:cNvSpPr>
          <p:nvPr/>
        </p:nvSpPr>
        <p:spPr bwMode="auto">
          <a:xfrm>
            <a:off x="6686550" y="1304925"/>
            <a:ext cx="3125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25"/>
              </a:spcBef>
            </a:pPr>
            <a:r>
              <a:rPr lang="fr-FR" altLang="fr-FR" sz="1200" b="1">
                <a:solidFill>
                  <a:srgbClr val="76C032"/>
                </a:solidFill>
                <a:latin typeface="Arial" panose="020B0604020202020204" pitchFamily="34" charset="0"/>
                <a:cs typeface="Arial" panose="020B0604020202020204" pitchFamily="34" charset="0"/>
              </a:rPr>
              <a:t>S’abonner à la newsletter</a:t>
            </a:r>
            <a:endParaRPr lang="fr-FR" altLang="fr-FR" sz="1200">
              <a:solidFill>
                <a:srgbClr val="76C032"/>
              </a:solidFill>
              <a:latin typeface="Arial" panose="020B0604020202020204" pitchFamily="34" charset="0"/>
              <a:cs typeface="Arial" panose="020B0604020202020204" pitchFamily="34" charset="0"/>
            </a:endParaRPr>
          </a:p>
        </p:txBody>
      </p:sp>
      <p:sp>
        <p:nvSpPr>
          <p:cNvPr id="118" name="ZoneTexte 117">
            <a:extLst>
              <a:ext uri="{FF2B5EF4-FFF2-40B4-BE49-F238E27FC236}">
                <a16:creationId xmlns:a16="http://schemas.microsoft.com/office/drawing/2014/main" id="{BFCDDBF6-ED99-4C2C-B632-2B8DFA5BB015}"/>
              </a:ext>
            </a:extLst>
          </p:cNvPr>
          <p:cNvSpPr txBox="1"/>
          <p:nvPr/>
        </p:nvSpPr>
        <p:spPr>
          <a:xfrm>
            <a:off x="8312150" y="1668463"/>
            <a:ext cx="3287713" cy="600075"/>
          </a:xfrm>
          <a:prstGeom prst="rect">
            <a:avLst/>
          </a:prstGeom>
          <a:noFill/>
        </p:spPr>
        <p:txBody>
          <a:bodyPr lIns="0" rIns="0">
            <a:spAutoFit/>
          </a:bodyPr>
          <a:lstStyle>
            <a:lvl1pPr marL="158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400"/>
              </a:spcBef>
            </a:pPr>
            <a:r>
              <a:rPr lang="fr-FR" altLang="fr-FR" sz="1100">
                <a:solidFill>
                  <a:srgbClr val="394348"/>
                </a:solidFill>
                <a:latin typeface="Arial" panose="020B0604020202020204" pitchFamily="34" charset="0"/>
                <a:cs typeface="Arial" panose="020B0604020202020204" pitchFamily="34" charset="0"/>
              </a:rPr>
              <a:t>« </a:t>
            </a:r>
            <a:r>
              <a:rPr lang="fr-FR" altLang="fr-FR" sz="1100" u="sng">
                <a:solidFill>
                  <a:srgbClr val="394348"/>
                </a:solidFill>
                <a:latin typeface="Arial" panose="020B0604020202020204" pitchFamily="34" charset="0"/>
                <a:cs typeface="Arial" panose="020B0604020202020204" pitchFamily="34" charset="0"/>
                <a:hlinkClick r:id="rId12"/>
              </a:rPr>
              <a:t>Les nouvelles de l’écologie</a:t>
            </a:r>
            <a:r>
              <a:rPr lang="fr-FR" altLang="fr-FR" sz="1100" u="sng">
                <a:solidFill>
                  <a:srgbClr val="394348"/>
                </a:solidFill>
                <a:latin typeface="Arial" panose="020B0604020202020204" pitchFamily="34" charset="0"/>
                <a:cs typeface="Arial" panose="020B0604020202020204" pitchFamily="34" charset="0"/>
              </a:rPr>
              <a:t> </a:t>
            </a:r>
            <a:r>
              <a:rPr lang="fr-FR" altLang="fr-FR" sz="1100">
                <a:solidFill>
                  <a:srgbClr val="394348"/>
                </a:solidFill>
                <a:latin typeface="Arial" panose="020B0604020202020204" pitchFamily="34" charset="0"/>
                <a:cs typeface="Arial" panose="020B0604020202020204" pitchFamily="34" charset="0"/>
              </a:rPr>
              <a:t>» du Ministère de la Transition  Écologique et Solidaire pour se tenir informé de l’actualité</a:t>
            </a:r>
          </a:p>
        </p:txBody>
      </p:sp>
      <p:pic>
        <p:nvPicPr>
          <p:cNvPr id="21557" name="Image 118">
            <a:extLst>
              <a:ext uri="{FF2B5EF4-FFF2-40B4-BE49-F238E27FC236}">
                <a16:creationId xmlns:a16="http://schemas.microsoft.com/office/drawing/2014/main" id="{8712F572-2D65-4E3C-9736-4ED9647E062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27838" y="1714500"/>
            <a:ext cx="13208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Rectangle 120">
            <a:extLst>
              <a:ext uri="{FF2B5EF4-FFF2-40B4-BE49-F238E27FC236}">
                <a16:creationId xmlns:a16="http://schemas.microsoft.com/office/drawing/2014/main" id="{D90AEA9E-4290-4AF7-A291-10727F847463}"/>
              </a:ext>
            </a:extLst>
          </p:cNvPr>
          <p:cNvSpPr/>
          <p:nvPr/>
        </p:nvSpPr>
        <p:spPr>
          <a:xfrm>
            <a:off x="6592888" y="2513013"/>
            <a:ext cx="5230812" cy="1150937"/>
          </a:xfrm>
          <a:prstGeom prst="rect">
            <a:avLst/>
          </a:prstGeom>
          <a:solidFill>
            <a:schemeClr val="bg1"/>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21559" name="ZoneTexte 121">
            <a:extLst>
              <a:ext uri="{FF2B5EF4-FFF2-40B4-BE49-F238E27FC236}">
                <a16:creationId xmlns:a16="http://schemas.microsoft.com/office/drawing/2014/main" id="{AF94AC07-CCC6-4BEB-B747-0FB99DE25204}"/>
              </a:ext>
            </a:extLst>
          </p:cNvPr>
          <p:cNvSpPr txBox="1">
            <a:spLocks noChangeArrowheads="1"/>
          </p:cNvSpPr>
          <p:nvPr/>
        </p:nvSpPr>
        <p:spPr bwMode="auto">
          <a:xfrm>
            <a:off x="6686550" y="2578100"/>
            <a:ext cx="3125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25"/>
              </a:spcBef>
            </a:pPr>
            <a:r>
              <a:rPr lang="fr-FR" altLang="fr-FR" sz="1200" b="1">
                <a:solidFill>
                  <a:srgbClr val="76C032"/>
                </a:solidFill>
                <a:latin typeface="Arial" panose="020B0604020202020204" pitchFamily="34" charset="0"/>
                <a:cs typeface="Arial" panose="020B0604020202020204" pitchFamily="34" charset="0"/>
              </a:rPr>
              <a:t>Consulter</a:t>
            </a:r>
            <a:endParaRPr lang="fr-FR" altLang="fr-FR" sz="1200">
              <a:solidFill>
                <a:srgbClr val="76C032"/>
              </a:solidFill>
              <a:latin typeface="Arial" panose="020B0604020202020204" pitchFamily="34" charset="0"/>
              <a:cs typeface="Arial" panose="020B0604020202020204" pitchFamily="34" charset="0"/>
            </a:endParaRPr>
          </a:p>
        </p:txBody>
      </p:sp>
      <p:sp>
        <p:nvSpPr>
          <p:cNvPr id="123" name="ZoneTexte 122">
            <a:extLst>
              <a:ext uri="{FF2B5EF4-FFF2-40B4-BE49-F238E27FC236}">
                <a16:creationId xmlns:a16="http://schemas.microsoft.com/office/drawing/2014/main" id="{A22593C0-873F-4296-8C26-816E88602BA9}"/>
              </a:ext>
            </a:extLst>
          </p:cNvPr>
          <p:cNvSpPr txBox="1"/>
          <p:nvPr/>
        </p:nvSpPr>
        <p:spPr>
          <a:xfrm>
            <a:off x="8366125" y="2846388"/>
            <a:ext cx="3175000" cy="631825"/>
          </a:xfrm>
          <a:prstGeom prst="rect">
            <a:avLst/>
          </a:prstGeom>
          <a:noFill/>
        </p:spPr>
        <p:txBody>
          <a:bodyPr>
            <a:spAutoFit/>
          </a:bodyPr>
          <a:lstStyle/>
          <a:p>
            <a:pPr marL="12700" eaLnBrk="1" fontAlgn="auto" hangingPunct="1">
              <a:lnSpc>
                <a:spcPct val="150000"/>
              </a:lnSpc>
              <a:spcBef>
                <a:spcPts val="500"/>
              </a:spcBef>
              <a:spcAft>
                <a:spcPts val="0"/>
              </a:spcAft>
              <a:defRPr/>
            </a:pPr>
            <a:r>
              <a:rPr lang="fr-FR" sz="1100" u="sng" spc="30" dirty="0">
                <a:solidFill>
                  <a:srgbClr val="394348"/>
                </a:solidFill>
                <a:uFill>
                  <a:solidFill>
                    <a:srgbClr val="333333"/>
                  </a:solidFill>
                </a:uFill>
                <a:latin typeface="Arial" panose="020B0604020202020204" pitchFamily="34" charset="0"/>
                <a:cs typeface="Arial" panose="020B0604020202020204" pitchFamily="34" charset="0"/>
                <a:hlinkClick r:id="rId14"/>
              </a:rPr>
              <a:t>Le</a:t>
            </a:r>
            <a:r>
              <a:rPr lang="fr-FR" sz="1100" u="sng" spc="-40" dirty="0">
                <a:solidFill>
                  <a:srgbClr val="394348"/>
                </a:solidFill>
                <a:uFill>
                  <a:solidFill>
                    <a:srgbClr val="333333"/>
                  </a:solidFill>
                </a:uFill>
                <a:latin typeface="Arial" panose="020B0604020202020204" pitchFamily="34" charset="0"/>
                <a:cs typeface="Arial" panose="020B0604020202020204" pitchFamily="34" charset="0"/>
                <a:hlinkClick r:id="rId14"/>
              </a:rPr>
              <a:t> </a:t>
            </a:r>
            <a:r>
              <a:rPr lang="fr-FR" sz="1100" u="sng" spc="5" dirty="0">
                <a:solidFill>
                  <a:srgbClr val="394348"/>
                </a:solidFill>
                <a:uFill>
                  <a:solidFill>
                    <a:srgbClr val="333333"/>
                  </a:solidFill>
                </a:uFill>
                <a:latin typeface="Arial" panose="020B0604020202020204" pitchFamily="34" charset="0"/>
                <a:cs typeface="Arial" panose="020B0604020202020204" pitchFamily="34" charset="0"/>
                <a:hlinkClick r:id="rId14"/>
              </a:rPr>
              <a:t>guide</a:t>
            </a:r>
            <a:r>
              <a:rPr lang="fr-FR" sz="1100" u="sng" spc="-40" dirty="0">
                <a:solidFill>
                  <a:srgbClr val="394348"/>
                </a:solidFill>
                <a:uFill>
                  <a:solidFill>
                    <a:srgbClr val="333333"/>
                  </a:solidFill>
                </a:uFill>
                <a:latin typeface="Arial" panose="020B0604020202020204" pitchFamily="34" charset="0"/>
                <a:cs typeface="Arial" panose="020B0604020202020204" pitchFamily="34" charset="0"/>
                <a:hlinkClick r:id="rId14"/>
              </a:rPr>
              <a:t> </a:t>
            </a:r>
            <a:r>
              <a:rPr lang="fr-FR" sz="1100" u="sng" spc="5" dirty="0">
                <a:solidFill>
                  <a:srgbClr val="394348"/>
                </a:solidFill>
                <a:uFill>
                  <a:solidFill>
                    <a:srgbClr val="333333"/>
                  </a:solidFill>
                </a:uFill>
                <a:latin typeface="Arial" panose="020B0604020202020204" pitchFamily="34" charset="0"/>
                <a:cs typeface="Arial" panose="020B0604020202020204" pitchFamily="34" charset="0"/>
                <a:hlinkClick r:id="rId14"/>
              </a:rPr>
              <a:t>officiel</a:t>
            </a:r>
            <a:r>
              <a:rPr lang="fr-FR" sz="1100" u="sng" spc="-40" dirty="0">
                <a:solidFill>
                  <a:srgbClr val="394348"/>
                </a:solidFill>
                <a:uFill>
                  <a:solidFill>
                    <a:srgbClr val="333333"/>
                  </a:solidFill>
                </a:uFill>
                <a:latin typeface="Arial" panose="020B0604020202020204" pitchFamily="34" charset="0"/>
                <a:cs typeface="Arial" panose="020B0604020202020204" pitchFamily="34" charset="0"/>
                <a:hlinkClick r:id="rId14"/>
              </a:rPr>
              <a:t> </a:t>
            </a:r>
            <a:r>
              <a:rPr lang="fr-FR" sz="1100" u="sng" spc="25" dirty="0">
                <a:solidFill>
                  <a:srgbClr val="394348"/>
                </a:solidFill>
                <a:uFill>
                  <a:solidFill>
                    <a:srgbClr val="333333"/>
                  </a:solidFill>
                </a:uFill>
                <a:latin typeface="Arial" panose="020B0604020202020204" pitchFamily="34" charset="0"/>
                <a:cs typeface="Arial" panose="020B0604020202020204" pitchFamily="34" charset="0"/>
                <a:hlinkClick r:id="rId14"/>
              </a:rPr>
              <a:t>des</a:t>
            </a:r>
            <a:r>
              <a:rPr lang="fr-FR" sz="1100" u="sng" spc="-40" dirty="0">
                <a:solidFill>
                  <a:srgbClr val="394348"/>
                </a:solidFill>
                <a:uFill>
                  <a:solidFill>
                    <a:srgbClr val="333333"/>
                  </a:solidFill>
                </a:uFill>
                <a:latin typeface="Arial" panose="020B0604020202020204" pitchFamily="34" charset="0"/>
                <a:cs typeface="Arial" panose="020B0604020202020204" pitchFamily="34" charset="0"/>
                <a:hlinkClick r:id="rId14"/>
              </a:rPr>
              <a:t> </a:t>
            </a:r>
            <a:r>
              <a:rPr lang="fr-FR" sz="1100" u="sng" spc="10" dirty="0">
                <a:solidFill>
                  <a:srgbClr val="394348"/>
                </a:solidFill>
                <a:uFill>
                  <a:solidFill>
                    <a:srgbClr val="333333"/>
                  </a:solidFill>
                </a:uFill>
                <a:latin typeface="Arial" panose="020B0604020202020204" pitchFamily="34" charset="0"/>
                <a:cs typeface="Arial" panose="020B0604020202020204" pitchFamily="34" charset="0"/>
                <a:hlinkClick r:id="rId14"/>
              </a:rPr>
              <a:t>aides</a:t>
            </a:r>
            <a:r>
              <a:rPr lang="fr-FR" sz="1100" u="sng" spc="-35" dirty="0">
                <a:solidFill>
                  <a:srgbClr val="394348"/>
                </a:solidFill>
                <a:uFill>
                  <a:solidFill>
                    <a:srgbClr val="333333"/>
                  </a:solidFill>
                </a:uFill>
                <a:latin typeface="Arial" panose="020B0604020202020204" pitchFamily="34" charset="0"/>
                <a:cs typeface="Arial" panose="020B0604020202020204" pitchFamily="34" charset="0"/>
                <a:hlinkClick r:id="rId14"/>
              </a:rPr>
              <a:t> </a:t>
            </a:r>
            <a:r>
              <a:rPr lang="fr-FR" sz="1100" u="sng" spc="5" dirty="0">
                <a:solidFill>
                  <a:srgbClr val="394348"/>
                </a:solidFill>
                <a:uFill>
                  <a:solidFill>
                    <a:srgbClr val="333333"/>
                  </a:solidFill>
                </a:uFill>
                <a:latin typeface="Arial" panose="020B0604020202020204" pitchFamily="34" charset="0"/>
                <a:cs typeface="Arial" panose="020B0604020202020204" pitchFamily="34" charset="0"/>
                <a:hlinkClick r:id="rId14"/>
              </a:rPr>
              <a:t>financières</a:t>
            </a:r>
            <a:endParaRPr lang="fr-FR" sz="1100" u="sng" spc="5" dirty="0">
              <a:solidFill>
                <a:srgbClr val="394348"/>
              </a:solidFill>
              <a:uFill>
                <a:solidFill>
                  <a:srgbClr val="333333"/>
                </a:solidFill>
              </a:uFill>
              <a:latin typeface="Arial" panose="020B0604020202020204" pitchFamily="34" charset="0"/>
              <a:cs typeface="Arial" panose="020B0604020202020204" pitchFamily="34" charset="0"/>
            </a:endParaRPr>
          </a:p>
          <a:p>
            <a:pPr marL="12700" eaLnBrk="1" fontAlgn="auto" hangingPunct="1">
              <a:lnSpc>
                <a:spcPct val="150000"/>
              </a:lnSpc>
              <a:spcBef>
                <a:spcPts val="500"/>
              </a:spcBef>
              <a:spcAft>
                <a:spcPts val="0"/>
              </a:spcAft>
              <a:defRPr/>
            </a:pPr>
            <a:r>
              <a:rPr lang="fr-FR" sz="1100" u="sng" spc="-10" dirty="0">
                <a:solidFill>
                  <a:srgbClr val="394348"/>
                </a:solidFill>
                <a:uFill>
                  <a:solidFill>
                    <a:srgbClr val="333333"/>
                  </a:solidFill>
                </a:uFill>
                <a:latin typeface="Arial" panose="020B0604020202020204" pitchFamily="34" charset="0"/>
                <a:cs typeface="Arial" panose="020B0604020202020204" pitchFamily="34" charset="0"/>
                <a:hlinkClick r:id="rId15"/>
              </a:rPr>
              <a:t>Toutes</a:t>
            </a:r>
            <a:r>
              <a:rPr lang="fr-FR" sz="1100" u="sng" spc="-55" dirty="0">
                <a:solidFill>
                  <a:srgbClr val="394348"/>
                </a:solidFill>
                <a:uFill>
                  <a:solidFill>
                    <a:srgbClr val="333333"/>
                  </a:solidFill>
                </a:uFill>
                <a:latin typeface="Arial" panose="020B0604020202020204" pitchFamily="34" charset="0"/>
                <a:cs typeface="Arial" panose="020B0604020202020204" pitchFamily="34" charset="0"/>
                <a:hlinkClick r:id="rId15"/>
              </a:rPr>
              <a:t> </a:t>
            </a:r>
            <a:r>
              <a:rPr lang="fr-FR" sz="1100" u="sng" spc="25" dirty="0">
                <a:solidFill>
                  <a:srgbClr val="394348"/>
                </a:solidFill>
                <a:uFill>
                  <a:solidFill>
                    <a:srgbClr val="333333"/>
                  </a:solidFill>
                </a:uFill>
                <a:latin typeface="Arial" panose="020B0604020202020204" pitchFamily="34" charset="0"/>
                <a:cs typeface="Arial" panose="020B0604020202020204" pitchFamily="34" charset="0"/>
                <a:hlinkClick r:id="rId15"/>
              </a:rPr>
              <a:t>les</a:t>
            </a:r>
            <a:r>
              <a:rPr lang="fr-FR" sz="1100" u="sng" spc="-55" dirty="0">
                <a:solidFill>
                  <a:srgbClr val="394348"/>
                </a:solidFill>
                <a:uFill>
                  <a:solidFill>
                    <a:srgbClr val="333333"/>
                  </a:solidFill>
                </a:uFill>
                <a:latin typeface="Arial" panose="020B0604020202020204" pitchFamily="34" charset="0"/>
                <a:cs typeface="Arial" panose="020B0604020202020204" pitchFamily="34" charset="0"/>
                <a:hlinkClick r:id="rId15"/>
              </a:rPr>
              <a:t> </a:t>
            </a:r>
            <a:r>
              <a:rPr lang="fr-FR" sz="1100" u="sng" spc="5" dirty="0">
                <a:solidFill>
                  <a:srgbClr val="394348"/>
                </a:solidFill>
                <a:uFill>
                  <a:solidFill>
                    <a:srgbClr val="333333"/>
                  </a:solidFill>
                </a:uFill>
                <a:latin typeface="Arial" panose="020B0604020202020204" pitchFamily="34" charset="0"/>
                <a:cs typeface="Arial" panose="020B0604020202020204" pitchFamily="34" charset="0"/>
                <a:hlinkClick r:id="rId15"/>
              </a:rPr>
              <a:t>publications</a:t>
            </a:r>
            <a:r>
              <a:rPr lang="fr-FR" sz="1100" u="sng" spc="-50" dirty="0">
                <a:solidFill>
                  <a:srgbClr val="394348"/>
                </a:solidFill>
                <a:uFill>
                  <a:solidFill>
                    <a:srgbClr val="333333"/>
                  </a:solidFill>
                </a:uFill>
                <a:latin typeface="Arial" panose="020B0604020202020204" pitchFamily="34" charset="0"/>
                <a:cs typeface="Arial" panose="020B0604020202020204" pitchFamily="34" charset="0"/>
                <a:hlinkClick r:id="rId15"/>
              </a:rPr>
              <a:t> </a:t>
            </a:r>
            <a:r>
              <a:rPr lang="fr-FR" sz="1100" u="sng" spc="15" dirty="0">
                <a:solidFill>
                  <a:srgbClr val="394348"/>
                </a:solidFill>
                <a:uFill>
                  <a:solidFill>
                    <a:srgbClr val="333333"/>
                  </a:solidFill>
                </a:uFill>
                <a:latin typeface="Arial" panose="020B0604020202020204" pitchFamily="34" charset="0"/>
                <a:cs typeface="Arial" panose="020B0604020202020204" pitchFamily="34" charset="0"/>
                <a:hlinkClick r:id="rId15"/>
              </a:rPr>
              <a:t>de</a:t>
            </a:r>
            <a:r>
              <a:rPr lang="fr-FR" sz="1100" u="sng" spc="-55" dirty="0">
                <a:solidFill>
                  <a:srgbClr val="394348"/>
                </a:solidFill>
                <a:uFill>
                  <a:solidFill>
                    <a:srgbClr val="333333"/>
                  </a:solidFill>
                </a:uFill>
                <a:latin typeface="Arial" panose="020B0604020202020204" pitchFamily="34" charset="0"/>
                <a:cs typeface="Arial" panose="020B0604020202020204" pitchFamily="34" charset="0"/>
                <a:hlinkClick r:id="rId15"/>
              </a:rPr>
              <a:t> </a:t>
            </a:r>
            <a:r>
              <a:rPr lang="fr-FR" sz="1100" u="sng" spc="35" dirty="0">
                <a:solidFill>
                  <a:srgbClr val="394348"/>
                </a:solidFill>
                <a:uFill>
                  <a:solidFill>
                    <a:srgbClr val="333333"/>
                  </a:solidFill>
                </a:uFill>
                <a:latin typeface="Arial" panose="020B0604020202020204" pitchFamily="34" charset="0"/>
                <a:cs typeface="Arial" panose="020B0604020202020204" pitchFamily="34" charset="0"/>
                <a:hlinkClick r:id="rId15"/>
              </a:rPr>
              <a:t>l’ADEME</a:t>
            </a:r>
            <a:endParaRPr lang="fr-FR" sz="1100" dirty="0">
              <a:solidFill>
                <a:srgbClr val="394348"/>
              </a:solidFill>
              <a:latin typeface="Arial" panose="020B0604020202020204" pitchFamily="34" charset="0"/>
              <a:cs typeface="Arial" panose="020B0604020202020204" pitchFamily="34" charset="0"/>
            </a:endParaRPr>
          </a:p>
        </p:txBody>
      </p:sp>
      <p:sp>
        <p:nvSpPr>
          <p:cNvPr id="128" name="Rectangle 127">
            <a:extLst>
              <a:ext uri="{FF2B5EF4-FFF2-40B4-BE49-F238E27FC236}">
                <a16:creationId xmlns:a16="http://schemas.microsoft.com/office/drawing/2014/main" id="{68088124-7C43-4089-AE34-497B2781FD8C}"/>
              </a:ext>
            </a:extLst>
          </p:cNvPr>
          <p:cNvSpPr/>
          <p:nvPr/>
        </p:nvSpPr>
        <p:spPr>
          <a:xfrm>
            <a:off x="6592888" y="3789363"/>
            <a:ext cx="5230812" cy="2024062"/>
          </a:xfrm>
          <a:prstGeom prst="rect">
            <a:avLst/>
          </a:prstGeom>
          <a:solidFill>
            <a:schemeClr val="bg1"/>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21563" name="ZoneTexte 128">
            <a:extLst>
              <a:ext uri="{FF2B5EF4-FFF2-40B4-BE49-F238E27FC236}">
                <a16:creationId xmlns:a16="http://schemas.microsoft.com/office/drawing/2014/main" id="{2EAC2F31-9057-45EC-BA17-2ABA6DD623BB}"/>
              </a:ext>
            </a:extLst>
          </p:cNvPr>
          <p:cNvSpPr txBox="1">
            <a:spLocks noChangeArrowheads="1"/>
          </p:cNvSpPr>
          <p:nvPr/>
        </p:nvSpPr>
        <p:spPr bwMode="auto">
          <a:xfrm>
            <a:off x="6686550" y="3843338"/>
            <a:ext cx="3125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25"/>
              </a:spcBef>
            </a:pPr>
            <a:r>
              <a:rPr lang="fr-FR" altLang="fr-FR" sz="1200" b="1">
                <a:solidFill>
                  <a:srgbClr val="76C032"/>
                </a:solidFill>
                <a:latin typeface="Arial" panose="020B0604020202020204" pitchFamily="34" charset="0"/>
                <a:cs typeface="Arial" panose="020B0604020202020204" pitchFamily="34" charset="0"/>
              </a:rPr>
              <a:t>Quels sites / Liens utiles</a:t>
            </a:r>
            <a:endParaRPr lang="fr-FR" altLang="fr-FR" sz="1200">
              <a:solidFill>
                <a:srgbClr val="76C032"/>
              </a:solidFill>
              <a:latin typeface="Arial" panose="020B0604020202020204" pitchFamily="34" charset="0"/>
              <a:cs typeface="Arial" panose="020B0604020202020204" pitchFamily="34" charset="0"/>
            </a:endParaRPr>
          </a:p>
        </p:txBody>
      </p:sp>
      <p:pic>
        <p:nvPicPr>
          <p:cNvPr id="21564" name="Picture 2">
            <a:hlinkClick r:id="rId16"/>
            <a:extLst>
              <a:ext uri="{FF2B5EF4-FFF2-40B4-BE49-F238E27FC236}">
                <a16:creationId xmlns:a16="http://schemas.microsoft.com/office/drawing/2014/main" id="{3BB96D9A-1411-4438-A651-4A14711B612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39038" y="4257675"/>
            <a:ext cx="106838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65" name="Groupe 8">
            <a:extLst>
              <a:ext uri="{FF2B5EF4-FFF2-40B4-BE49-F238E27FC236}">
                <a16:creationId xmlns:a16="http://schemas.microsoft.com/office/drawing/2014/main" id="{692DF70A-5615-4078-A19D-28E58B778960}"/>
              </a:ext>
            </a:extLst>
          </p:cNvPr>
          <p:cNvGrpSpPr>
            <a:grpSpLocks/>
          </p:cNvGrpSpPr>
          <p:nvPr/>
        </p:nvGrpSpPr>
        <p:grpSpPr bwMode="auto">
          <a:xfrm>
            <a:off x="8208963" y="4932363"/>
            <a:ext cx="2381250" cy="742950"/>
            <a:chOff x="7809693" y="4932607"/>
            <a:chExt cx="2381644" cy="742318"/>
          </a:xfrm>
        </p:grpSpPr>
        <p:pic>
          <p:nvPicPr>
            <p:cNvPr id="21587" name="Picture 2" descr="ANAH | Partenaires de la CDC">
              <a:hlinkClick r:id="rId18"/>
              <a:extLst>
                <a:ext uri="{FF2B5EF4-FFF2-40B4-BE49-F238E27FC236}">
                  <a16:creationId xmlns:a16="http://schemas.microsoft.com/office/drawing/2014/main" id="{FC2D1AE9-2B65-4E34-9725-0130ACE2928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09693" y="4932607"/>
              <a:ext cx="880300" cy="742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88" name="Picture 6">
              <a:hlinkClick r:id="rId20"/>
              <a:extLst>
                <a:ext uri="{FF2B5EF4-FFF2-40B4-BE49-F238E27FC236}">
                  <a16:creationId xmlns:a16="http://schemas.microsoft.com/office/drawing/2014/main" id="{2665DA2B-1728-41C6-8940-D89918C7645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t="2141" b="34377"/>
            <a:stretch>
              <a:fillRect/>
            </a:stretch>
          </p:blipFill>
          <p:spPr bwMode="auto">
            <a:xfrm>
              <a:off x="8879177" y="5020262"/>
              <a:ext cx="1312160" cy="60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66" name="Picture 8" descr="Logo Ademe 2020 - AKAJOULE">
            <a:hlinkClick r:id="rId22"/>
            <a:extLst>
              <a:ext uri="{FF2B5EF4-FFF2-40B4-BE49-F238E27FC236}">
                <a16:creationId xmlns:a16="http://schemas.microsoft.com/office/drawing/2014/main" id="{A03C1822-97DD-45ED-B8E4-6A2071458CA0}"/>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945563" y="4125913"/>
            <a:ext cx="696912" cy="7953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567" name="Picture 10" descr="ANIL : droits des locataires et propriétaires, outils pour l&amp;#39;habitat">
            <a:hlinkClick r:id="rId24"/>
            <a:extLst>
              <a:ext uri="{FF2B5EF4-FFF2-40B4-BE49-F238E27FC236}">
                <a16:creationId xmlns:a16="http://schemas.microsoft.com/office/drawing/2014/main" id="{1C6A733C-E563-4697-A1DF-1C521EDCAF5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9982200" y="4184650"/>
            <a:ext cx="7239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68" name="Groupe 146">
            <a:extLst>
              <a:ext uri="{FF2B5EF4-FFF2-40B4-BE49-F238E27FC236}">
                <a16:creationId xmlns:a16="http://schemas.microsoft.com/office/drawing/2014/main" id="{4C6FAB0A-0FB0-4478-A1DA-111D40CA6284}"/>
              </a:ext>
            </a:extLst>
          </p:cNvPr>
          <p:cNvGrpSpPr>
            <a:grpSpLocks/>
          </p:cNvGrpSpPr>
          <p:nvPr/>
        </p:nvGrpSpPr>
        <p:grpSpPr bwMode="auto">
          <a:xfrm>
            <a:off x="88900" y="1817688"/>
            <a:ext cx="1330325" cy="2268537"/>
            <a:chOff x="89064" y="1817236"/>
            <a:chExt cx="1329438" cy="2269326"/>
          </a:xfrm>
        </p:grpSpPr>
        <p:sp>
          <p:nvSpPr>
            <p:cNvPr id="148" name="Rectangle 147">
              <a:hlinkClick r:id="rId26" action="ppaction://hlinksldjump"/>
              <a:extLst>
                <a:ext uri="{FF2B5EF4-FFF2-40B4-BE49-F238E27FC236}">
                  <a16:creationId xmlns:a16="http://schemas.microsoft.com/office/drawing/2014/main" id="{30CD3185-64E7-43D3-B55D-5C304B9F6EEA}"/>
                </a:ext>
              </a:extLst>
            </p:cNvPr>
            <p:cNvSpPr/>
            <p:nvPr/>
          </p:nvSpPr>
          <p:spPr>
            <a:xfrm>
              <a:off x="89064" y="1817236"/>
              <a:ext cx="1329438" cy="338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27" action="ppaction://hlinksldjump"/>
              <a:extLst>
                <a:ext uri="{FF2B5EF4-FFF2-40B4-BE49-F238E27FC236}">
                  <a16:creationId xmlns:a16="http://schemas.microsoft.com/office/drawing/2014/main" id="{A09B3153-A4A4-410A-A61D-4E6AFBE762C3}"/>
                </a:ext>
              </a:extLst>
            </p:cNvPr>
            <p:cNvSpPr/>
            <p:nvPr/>
          </p:nvSpPr>
          <p:spPr>
            <a:xfrm>
              <a:off x="89064" y="2282535"/>
              <a:ext cx="1329438" cy="338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0" name="Rectangle 149">
              <a:hlinkClick r:id="rId28" action="ppaction://hlinksldjump"/>
              <a:extLst>
                <a:ext uri="{FF2B5EF4-FFF2-40B4-BE49-F238E27FC236}">
                  <a16:creationId xmlns:a16="http://schemas.microsoft.com/office/drawing/2014/main" id="{34724192-8BAE-403A-B80F-DAD7AD074C33}"/>
                </a:ext>
              </a:extLst>
            </p:cNvPr>
            <p:cNvSpPr/>
            <p:nvPr/>
          </p:nvSpPr>
          <p:spPr>
            <a:xfrm>
              <a:off x="89064" y="2668432"/>
              <a:ext cx="1329438" cy="338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1" name="Rectangle 150">
              <a:hlinkClick r:id="rId29" action="ppaction://hlinksldjump"/>
              <a:extLst>
                <a:ext uri="{FF2B5EF4-FFF2-40B4-BE49-F238E27FC236}">
                  <a16:creationId xmlns:a16="http://schemas.microsoft.com/office/drawing/2014/main" id="{F0E31240-4441-4C06-BCE5-8930FCFBA6DB}"/>
                </a:ext>
              </a:extLst>
            </p:cNvPr>
            <p:cNvSpPr/>
            <p:nvPr/>
          </p:nvSpPr>
          <p:spPr>
            <a:xfrm>
              <a:off x="89064" y="3748307"/>
              <a:ext cx="1329438" cy="338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1569" name="Groupe 124">
            <a:extLst>
              <a:ext uri="{FF2B5EF4-FFF2-40B4-BE49-F238E27FC236}">
                <a16:creationId xmlns:a16="http://schemas.microsoft.com/office/drawing/2014/main" id="{6C508BB6-0692-4407-9178-0E604F573992}"/>
              </a:ext>
            </a:extLst>
          </p:cNvPr>
          <p:cNvGrpSpPr>
            <a:grpSpLocks/>
          </p:cNvGrpSpPr>
          <p:nvPr/>
        </p:nvGrpSpPr>
        <p:grpSpPr bwMode="auto">
          <a:xfrm>
            <a:off x="6048375" y="6324600"/>
            <a:ext cx="784225" cy="496888"/>
            <a:chOff x="6767187" y="6323834"/>
            <a:chExt cx="784388" cy="497620"/>
          </a:xfrm>
        </p:grpSpPr>
        <p:pic>
          <p:nvPicPr>
            <p:cNvPr id="126" name="Graphique 125">
              <a:extLst>
                <a:ext uri="{FF2B5EF4-FFF2-40B4-BE49-F238E27FC236}">
                  <a16:creationId xmlns:a16="http://schemas.microsoft.com/office/drawing/2014/main" id="{A6692948-EAD2-4E73-9A81-B72731099BFA}"/>
                </a:ext>
              </a:extLst>
            </p:cNvPr>
            <p:cNvPicPr>
              <a:picLocks noChangeAspect="1"/>
            </p:cNvPicPr>
            <p:nvPr/>
          </p:nvPicPr>
          <p:blipFill>
            <a:blip r:embed="rId30"/>
            <a:stretch>
              <a:fillRect/>
            </a:stretch>
          </p:blipFill>
          <p:spPr>
            <a:xfrm>
              <a:off x="6964078" y="6323834"/>
              <a:ext cx="352498" cy="352944"/>
            </a:xfrm>
            <a:prstGeom prst="rect">
              <a:avLst/>
            </a:prstGeom>
          </p:spPr>
        </p:pic>
        <p:sp>
          <p:nvSpPr>
            <p:cNvPr id="21582" name="ZoneTexte 134">
              <a:extLst>
                <a:ext uri="{FF2B5EF4-FFF2-40B4-BE49-F238E27FC236}">
                  <a16:creationId xmlns:a16="http://schemas.microsoft.com/office/drawing/2014/main" id="{4CAC43BA-0EC5-4563-8C50-6F4AC4C3F251}"/>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1570" name="Groupe 135">
            <a:extLst>
              <a:ext uri="{FF2B5EF4-FFF2-40B4-BE49-F238E27FC236}">
                <a16:creationId xmlns:a16="http://schemas.microsoft.com/office/drawing/2014/main" id="{EB8FD86E-6B4E-46BD-8357-2F84A24F3589}"/>
              </a:ext>
            </a:extLst>
          </p:cNvPr>
          <p:cNvGrpSpPr>
            <a:grpSpLocks/>
          </p:cNvGrpSpPr>
          <p:nvPr/>
        </p:nvGrpSpPr>
        <p:grpSpPr bwMode="auto">
          <a:xfrm>
            <a:off x="71438" y="6324600"/>
            <a:ext cx="11553825" cy="496888"/>
            <a:chOff x="71517" y="6323834"/>
            <a:chExt cx="11554426" cy="497620"/>
          </a:xfrm>
        </p:grpSpPr>
        <p:pic>
          <p:nvPicPr>
            <p:cNvPr id="137" name="Graphique 136">
              <a:hlinkClick r:id="" action="ppaction://hlinkshowjump?jump=previousslide"/>
              <a:extLst>
                <a:ext uri="{FF2B5EF4-FFF2-40B4-BE49-F238E27FC236}">
                  <a16:creationId xmlns:a16="http://schemas.microsoft.com/office/drawing/2014/main" id="{AC6BB69B-C8FF-443D-93AA-9076789ADC4A}"/>
                </a:ext>
              </a:extLst>
            </p:cNvPr>
            <p:cNvPicPr>
              <a:picLocks noChangeAspect="1"/>
            </p:cNvPicPr>
            <p:nvPr/>
          </p:nvPicPr>
          <p:blipFill>
            <a:blip r:embed="rId31"/>
            <a:srcRect/>
            <a:stretch/>
          </p:blipFill>
          <p:spPr>
            <a:xfrm rot="10800000">
              <a:off x="11062351" y="6427174"/>
              <a:ext cx="281003" cy="279812"/>
            </a:xfrm>
            <a:prstGeom prst="rect">
              <a:avLst/>
            </a:prstGeom>
          </p:spPr>
        </p:pic>
        <p:pic>
          <p:nvPicPr>
            <p:cNvPr id="138" name="Graphique 137">
              <a:hlinkClick r:id="" action="ppaction://hlinkshowjump?jump=nextslide"/>
              <a:extLst>
                <a:ext uri="{FF2B5EF4-FFF2-40B4-BE49-F238E27FC236}">
                  <a16:creationId xmlns:a16="http://schemas.microsoft.com/office/drawing/2014/main" id="{A420155F-759E-48B3-AE29-E8C9996669B8}"/>
                </a:ext>
              </a:extLst>
            </p:cNvPr>
            <p:cNvPicPr>
              <a:picLocks noChangeAspect="1"/>
            </p:cNvPicPr>
            <p:nvPr/>
          </p:nvPicPr>
          <p:blipFill>
            <a:blip r:embed="rId31"/>
            <a:srcRect/>
            <a:stretch/>
          </p:blipFill>
          <p:spPr>
            <a:xfrm>
              <a:off x="11344940" y="6431943"/>
              <a:ext cx="281003" cy="281402"/>
            </a:xfrm>
            <a:prstGeom prst="rect">
              <a:avLst/>
            </a:prstGeom>
          </p:spPr>
        </p:pic>
        <p:sp>
          <p:nvSpPr>
            <p:cNvPr id="143" name="Rectangle 142">
              <a:hlinkClick r:id="rId32" action="ppaction://hlinksldjump"/>
              <a:extLst>
                <a:ext uri="{FF2B5EF4-FFF2-40B4-BE49-F238E27FC236}">
                  <a16:creationId xmlns:a16="http://schemas.microsoft.com/office/drawing/2014/main" id="{725DBF86-4F58-4B83-8640-6E1B50FF85C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33" action="ppaction://hlinksldjump"/>
              <a:extLst>
                <a:ext uri="{FF2B5EF4-FFF2-40B4-BE49-F238E27FC236}">
                  <a16:creationId xmlns:a16="http://schemas.microsoft.com/office/drawing/2014/main" id="{A4CCC1FE-C06B-4C3A-8322-0971604EAEA3}"/>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34" action="ppaction://hlinksldjump"/>
              <a:extLst>
                <a:ext uri="{FF2B5EF4-FFF2-40B4-BE49-F238E27FC236}">
                  <a16:creationId xmlns:a16="http://schemas.microsoft.com/office/drawing/2014/main" id="{184F972B-DFA2-4CD2-9080-DBC36E7F58A2}"/>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6" name="Rectangle 145">
              <a:hlinkClick r:id="rId35" action="ppaction://hlinksldjump"/>
              <a:extLst>
                <a:ext uri="{FF2B5EF4-FFF2-40B4-BE49-F238E27FC236}">
                  <a16:creationId xmlns:a16="http://schemas.microsoft.com/office/drawing/2014/main" id="{20F8C993-E052-4671-BC92-9FF2288C10C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3" name="Rectangle 162">
              <a:hlinkClick r:id="rId36" action="ppaction://hlinksldjump"/>
              <a:extLst>
                <a:ext uri="{FF2B5EF4-FFF2-40B4-BE49-F238E27FC236}">
                  <a16:creationId xmlns:a16="http://schemas.microsoft.com/office/drawing/2014/main" id="{2A24963A-DB48-431A-9ABF-7BBAFE8406B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4" name="Rectangle 163">
              <a:hlinkClick r:id="rId37" action="ppaction://hlinksldjump"/>
              <a:extLst>
                <a:ext uri="{FF2B5EF4-FFF2-40B4-BE49-F238E27FC236}">
                  <a16:creationId xmlns:a16="http://schemas.microsoft.com/office/drawing/2014/main" id="{2F92713C-BEF8-440B-8A55-7B9F7592CDBE}"/>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5" name="Rectangle 164">
              <a:hlinkClick r:id="rId38" action="ppaction://hlinksldjump"/>
              <a:extLst>
                <a:ext uri="{FF2B5EF4-FFF2-40B4-BE49-F238E27FC236}">
                  <a16:creationId xmlns:a16="http://schemas.microsoft.com/office/drawing/2014/main" id="{1EA8CBC2-FD17-455F-A5AE-BA6F3CF4A33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6" name="Rectangle 165">
              <a:hlinkClick r:id="rId39" action="ppaction://hlinksldjump"/>
              <a:extLst>
                <a:ext uri="{FF2B5EF4-FFF2-40B4-BE49-F238E27FC236}">
                  <a16:creationId xmlns:a16="http://schemas.microsoft.com/office/drawing/2014/main" id="{0D9496F7-C4FC-4000-B3A2-C2844D959CBF}"/>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6" name="ZoneTexte 105">
            <a:extLst>
              <a:ext uri="{FF2B5EF4-FFF2-40B4-BE49-F238E27FC236}">
                <a16:creationId xmlns:a16="http://schemas.microsoft.com/office/drawing/2014/main" id="{9D2A43D8-6B9C-4E73-9753-AAC7E3D6B59D}"/>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chemeClr val="bg1">
                    <a:lumMod val="75000"/>
                  </a:schemeClr>
                </a:solidFill>
                <a:latin typeface="Arial" pitchFamily="34"/>
                <a:cs typeface="Arial" pitchFamily="34"/>
              </a:rPr>
              <a:t>JE M’INFORME JE CONSEILLE</a:t>
            </a:r>
          </a:p>
        </p:txBody>
      </p:sp>
      <p:pic>
        <p:nvPicPr>
          <p:cNvPr id="2" name="Image 21">
            <a:extLst>
              <a:ext uri="{FF2B5EF4-FFF2-40B4-BE49-F238E27FC236}">
                <a16:creationId xmlns:a16="http://schemas.microsoft.com/office/drawing/2014/main" id="{5AA5F680-D552-F483-9512-56F3C45A65FB}"/>
              </a:ext>
            </a:extLst>
          </p:cNvPr>
          <p:cNvPicPr>
            <a:picLocks noChangeAspect="1"/>
          </p:cNvPicPr>
          <p:nvPr/>
        </p:nvPicPr>
        <p:blipFill>
          <a:blip r:embed="rId40"/>
          <a:stretch>
            <a:fillRect/>
          </a:stretch>
        </p:blipFill>
        <p:spPr>
          <a:xfrm>
            <a:off x="6847612" y="2845548"/>
            <a:ext cx="1180636" cy="735735"/>
          </a:xfrm>
          <a:prstGeom prst="rect">
            <a:avLst/>
          </a:prstGeom>
          <a:noFill/>
          <a:ln w="57150" cap="flat">
            <a:solidFill>
              <a:srgbClr val="FFFF00"/>
            </a:solidFill>
            <a:prstDash val="solid"/>
            <a:miter/>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que 48">
            <a:extLst>
              <a:ext uri="{FF2B5EF4-FFF2-40B4-BE49-F238E27FC236}">
                <a16:creationId xmlns:a16="http://schemas.microsoft.com/office/drawing/2014/main" id="{8BC4F287-AD0E-4418-AB58-05F635F3925D}"/>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pic>
        <p:nvPicPr>
          <p:cNvPr id="22531" name="Image 57">
            <a:extLst>
              <a:ext uri="{FF2B5EF4-FFF2-40B4-BE49-F238E27FC236}">
                <a16:creationId xmlns:a16="http://schemas.microsoft.com/office/drawing/2014/main" id="{4D71B2D9-7402-4B5A-BAED-1FDFD56B3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780" t="17072" r="31670" b="8989"/>
          <a:stretch>
            <a:fillRect/>
          </a:stretch>
        </p:blipFill>
        <p:spPr bwMode="auto">
          <a:xfrm>
            <a:off x="0" y="0"/>
            <a:ext cx="5068888"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64">
            <a:extLst>
              <a:ext uri="{FF2B5EF4-FFF2-40B4-BE49-F238E27FC236}">
                <a16:creationId xmlns:a16="http://schemas.microsoft.com/office/drawing/2014/main" id="{C8BBF5A0-5474-4A28-81C7-F7B446EBF40B}"/>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6" name="Rectangle 65">
            <a:extLst>
              <a:ext uri="{FF2B5EF4-FFF2-40B4-BE49-F238E27FC236}">
                <a16:creationId xmlns:a16="http://schemas.microsoft.com/office/drawing/2014/main" id="{80B07EEF-6FD1-4847-9526-291DD73AAF7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9" name="Rectangle 68">
            <a:extLst>
              <a:ext uri="{FF2B5EF4-FFF2-40B4-BE49-F238E27FC236}">
                <a16:creationId xmlns:a16="http://schemas.microsoft.com/office/drawing/2014/main" id="{FDF90929-8732-4B55-BD34-EBE4BA1D24B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21</a:t>
            </a:r>
          </a:p>
        </p:txBody>
      </p:sp>
      <p:grpSp>
        <p:nvGrpSpPr>
          <p:cNvPr id="22535" name="Groupe 69">
            <a:extLst>
              <a:ext uri="{FF2B5EF4-FFF2-40B4-BE49-F238E27FC236}">
                <a16:creationId xmlns:a16="http://schemas.microsoft.com/office/drawing/2014/main" id="{A47D1942-8BD7-460C-A2AE-C24793A9E6D9}"/>
              </a:ext>
            </a:extLst>
          </p:cNvPr>
          <p:cNvGrpSpPr>
            <a:grpSpLocks/>
          </p:cNvGrpSpPr>
          <p:nvPr/>
        </p:nvGrpSpPr>
        <p:grpSpPr bwMode="auto">
          <a:xfrm>
            <a:off x="88900" y="6353175"/>
            <a:ext cx="511175" cy="469900"/>
            <a:chOff x="89063" y="6352891"/>
            <a:chExt cx="510639" cy="470443"/>
          </a:xfrm>
        </p:grpSpPr>
        <p:pic>
          <p:nvPicPr>
            <p:cNvPr id="71" name="Graphique 70">
              <a:extLst>
                <a:ext uri="{FF2B5EF4-FFF2-40B4-BE49-F238E27FC236}">
                  <a16:creationId xmlns:a16="http://schemas.microsoft.com/office/drawing/2014/main" id="{3B475071-4734-4B1F-A987-70EEC452FE31}"/>
                </a:ext>
              </a:extLst>
            </p:cNvPr>
            <p:cNvPicPr>
              <a:picLocks noChangeAspect="1"/>
            </p:cNvPicPr>
            <p:nvPr/>
          </p:nvPicPr>
          <p:blipFill>
            <a:blip r:embed="rId4"/>
            <a:srcRect/>
            <a:stretch/>
          </p:blipFill>
          <p:spPr>
            <a:xfrm>
              <a:off x="188971" y="6352891"/>
              <a:ext cx="310824" cy="311510"/>
            </a:xfrm>
            <a:prstGeom prst="rect">
              <a:avLst/>
            </a:prstGeom>
          </p:spPr>
        </p:pic>
        <p:sp>
          <p:nvSpPr>
            <p:cNvPr id="22598" name="ZoneTexte 71">
              <a:extLst>
                <a:ext uri="{FF2B5EF4-FFF2-40B4-BE49-F238E27FC236}">
                  <a16:creationId xmlns:a16="http://schemas.microsoft.com/office/drawing/2014/main" id="{C6BB9F1D-3529-42AF-AD18-09A4A05860F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2536" name="Groupe 72">
            <a:extLst>
              <a:ext uri="{FF2B5EF4-FFF2-40B4-BE49-F238E27FC236}">
                <a16:creationId xmlns:a16="http://schemas.microsoft.com/office/drawing/2014/main" id="{AA10C37E-978B-4112-8E17-997CA02F1F41}"/>
              </a:ext>
            </a:extLst>
          </p:cNvPr>
          <p:cNvGrpSpPr>
            <a:grpSpLocks/>
          </p:cNvGrpSpPr>
          <p:nvPr/>
        </p:nvGrpSpPr>
        <p:grpSpPr bwMode="auto">
          <a:xfrm>
            <a:off x="660400" y="6307138"/>
            <a:ext cx="604838" cy="515937"/>
            <a:chOff x="611572" y="6306505"/>
            <a:chExt cx="605644" cy="516829"/>
          </a:xfrm>
        </p:grpSpPr>
        <p:pic>
          <p:nvPicPr>
            <p:cNvPr id="74" name="Graphique 73">
              <a:extLst>
                <a:ext uri="{FF2B5EF4-FFF2-40B4-BE49-F238E27FC236}">
                  <a16:creationId xmlns:a16="http://schemas.microsoft.com/office/drawing/2014/main" id="{894B01B6-78B6-46F0-8D4E-EF1C2CFF735A}"/>
                </a:ext>
              </a:extLst>
            </p:cNvPr>
            <p:cNvPicPr>
              <a:picLocks noChangeAspect="1"/>
            </p:cNvPicPr>
            <p:nvPr/>
          </p:nvPicPr>
          <p:blipFill>
            <a:blip r:embed="rId5"/>
            <a:srcRect/>
            <a:stretch/>
          </p:blipFill>
          <p:spPr>
            <a:xfrm>
              <a:off x="706949" y="6306505"/>
              <a:ext cx="414890" cy="415053"/>
            </a:xfrm>
            <a:prstGeom prst="rect">
              <a:avLst/>
            </a:prstGeom>
          </p:spPr>
        </p:pic>
        <p:sp>
          <p:nvSpPr>
            <p:cNvPr id="22596" name="ZoneTexte 74">
              <a:extLst>
                <a:ext uri="{FF2B5EF4-FFF2-40B4-BE49-F238E27FC236}">
                  <a16:creationId xmlns:a16="http://schemas.microsoft.com/office/drawing/2014/main" id="{1EC6012D-C3AD-4B36-A3EA-B15184FEE22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2537" name="ZoneTexte 75">
            <a:extLst>
              <a:ext uri="{FF2B5EF4-FFF2-40B4-BE49-F238E27FC236}">
                <a16:creationId xmlns:a16="http://schemas.microsoft.com/office/drawing/2014/main" id="{BFD17638-D279-4F22-9CD5-AA6F1F281D27}"/>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77" name="Connecteur droit 76">
            <a:extLst>
              <a:ext uri="{FF2B5EF4-FFF2-40B4-BE49-F238E27FC236}">
                <a16:creationId xmlns:a16="http://schemas.microsoft.com/office/drawing/2014/main" id="{60A3F0E9-C67E-4C58-8450-C663A4EB9ADF}"/>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Connecteur droit 77">
            <a:extLst>
              <a:ext uri="{FF2B5EF4-FFF2-40B4-BE49-F238E27FC236}">
                <a16:creationId xmlns:a16="http://schemas.microsoft.com/office/drawing/2014/main" id="{4BBD452C-BBFF-4F93-AEFB-BAA2A15E8D40}"/>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540" name="Groupe 79">
            <a:extLst>
              <a:ext uri="{FF2B5EF4-FFF2-40B4-BE49-F238E27FC236}">
                <a16:creationId xmlns:a16="http://schemas.microsoft.com/office/drawing/2014/main" id="{9A46FF6F-2C3A-4C47-ABAC-679235B3714E}"/>
              </a:ext>
            </a:extLst>
          </p:cNvPr>
          <p:cNvGrpSpPr>
            <a:grpSpLocks/>
          </p:cNvGrpSpPr>
          <p:nvPr/>
        </p:nvGrpSpPr>
        <p:grpSpPr bwMode="auto">
          <a:xfrm>
            <a:off x="4746625" y="6332538"/>
            <a:ext cx="784225" cy="490537"/>
            <a:chOff x="5671169" y="6332222"/>
            <a:chExt cx="784388" cy="490781"/>
          </a:xfrm>
        </p:grpSpPr>
        <p:pic>
          <p:nvPicPr>
            <p:cNvPr id="81" name="Graphique 80">
              <a:extLst>
                <a:ext uri="{FF2B5EF4-FFF2-40B4-BE49-F238E27FC236}">
                  <a16:creationId xmlns:a16="http://schemas.microsoft.com/office/drawing/2014/main" id="{2B380868-FF6E-40C4-8C33-AB16047FD1C5}"/>
                </a:ext>
              </a:extLst>
            </p:cNvPr>
            <p:cNvPicPr>
              <a:picLocks noChangeAspect="1"/>
            </p:cNvPicPr>
            <p:nvPr/>
          </p:nvPicPr>
          <p:blipFill>
            <a:blip r:embed="rId6"/>
            <a:stretch>
              <a:fillRect/>
            </a:stretch>
          </p:blipFill>
          <p:spPr>
            <a:xfrm>
              <a:off x="5890290" y="6332222"/>
              <a:ext cx="352498" cy="352600"/>
            </a:xfrm>
            <a:prstGeom prst="rect">
              <a:avLst/>
            </a:prstGeom>
          </p:spPr>
        </p:pic>
        <p:sp>
          <p:nvSpPr>
            <p:cNvPr id="22594" name="ZoneTexte 81">
              <a:extLst>
                <a:ext uri="{FF2B5EF4-FFF2-40B4-BE49-F238E27FC236}">
                  <a16:creationId xmlns:a16="http://schemas.microsoft.com/office/drawing/2014/main" id="{EDB68E89-8B29-400E-9079-768B0AF7B49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2541" name="Groupe 82">
            <a:extLst>
              <a:ext uri="{FF2B5EF4-FFF2-40B4-BE49-F238E27FC236}">
                <a16:creationId xmlns:a16="http://schemas.microsoft.com/office/drawing/2014/main" id="{0D94A9A0-5865-4FF2-9758-DB3BFEEE2CF9}"/>
              </a:ext>
            </a:extLst>
          </p:cNvPr>
          <p:cNvGrpSpPr>
            <a:grpSpLocks/>
          </p:cNvGrpSpPr>
          <p:nvPr/>
        </p:nvGrpSpPr>
        <p:grpSpPr bwMode="auto">
          <a:xfrm>
            <a:off x="5367338" y="6348413"/>
            <a:ext cx="784225" cy="474662"/>
            <a:chOff x="6197480" y="6348998"/>
            <a:chExt cx="784388" cy="474005"/>
          </a:xfrm>
        </p:grpSpPr>
        <p:pic>
          <p:nvPicPr>
            <p:cNvPr id="84" name="Graphique 83">
              <a:extLst>
                <a:ext uri="{FF2B5EF4-FFF2-40B4-BE49-F238E27FC236}">
                  <a16:creationId xmlns:a16="http://schemas.microsoft.com/office/drawing/2014/main" id="{4FD1CFDF-3705-4D12-9E8B-539F0F3C249F}"/>
                </a:ext>
              </a:extLst>
            </p:cNvPr>
            <p:cNvPicPr>
              <a:picLocks noChangeAspect="1"/>
            </p:cNvPicPr>
            <p:nvPr/>
          </p:nvPicPr>
          <p:blipFill>
            <a:blip r:embed="rId7"/>
            <a:stretch>
              <a:fillRect/>
            </a:stretch>
          </p:blipFill>
          <p:spPr>
            <a:xfrm>
              <a:off x="6416601" y="6348998"/>
              <a:ext cx="352498" cy="353522"/>
            </a:xfrm>
            <a:prstGeom prst="rect">
              <a:avLst/>
            </a:prstGeom>
          </p:spPr>
        </p:pic>
        <p:sp>
          <p:nvSpPr>
            <p:cNvPr id="22592" name="ZoneTexte 84">
              <a:extLst>
                <a:ext uri="{FF2B5EF4-FFF2-40B4-BE49-F238E27FC236}">
                  <a16:creationId xmlns:a16="http://schemas.microsoft.com/office/drawing/2014/main" id="{646FBE91-B8F1-47DC-BE51-EA2A2580AB58}"/>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2542" name="Groupe 89">
            <a:extLst>
              <a:ext uri="{FF2B5EF4-FFF2-40B4-BE49-F238E27FC236}">
                <a16:creationId xmlns:a16="http://schemas.microsoft.com/office/drawing/2014/main" id="{EBB5BE5D-2AF6-4E1D-B3E8-2D9DDACE588A}"/>
              </a:ext>
            </a:extLst>
          </p:cNvPr>
          <p:cNvGrpSpPr>
            <a:grpSpLocks/>
          </p:cNvGrpSpPr>
          <p:nvPr/>
        </p:nvGrpSpPr>
        <p:grpSpPr bwMode="auto">
          <a:xfrm>
            <a:off x="3365500" y="6388100"/>
            <a:ext cx="1417638" cy="369888"/>
            <a:chOff x="2237439" y="6388408"/>
            <a:chExt cx="1417322" cy="369331"/>
          </a:xfrm>
        </p:grpSpPr>
        <p:sp>
          <p:nvSpPr>
            <p:cNvPr id="91" name="Rectangle 90">
              <a:extLst>
                <a:ext uri="{FF2B5EF4-FFF2-40B4-BE49-F238E27FC236}">
                  <a16:creationId xmlns:a16="http://schemas.microsoft.com/office/drawing/2014/main" id="{C2353F72-104C-43D5-8D41-791C7C4A3E44}"/>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2590" name="ZoneTexte 91">
              <a:extLst>
                <a:ext uri="{FF2B5EF4-FFF2-40B4-BE49-F238E27FC236}">
                  <a16:creationId xmlns:a16="http://schemas.microsoft.com/office/drawing/2014/main" id="{A97569EE-1D2F-48FB-A7CC-65CFB5547551}"/>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2543" name="Groupe 92">
            <a:extLst>
              <a:ext uri="{FF2B5EF4-FFF2-40B4-BE49-F238E27FC236}">
                <a16:creationId xmlns:a16="http://schemas.microsoft.com/office/drawing/2014/main" id="{3A653D09-F95B-41BC-846E-F11C5B4CCA35}"/>
              </a:ext>
            </a:extLst>
          </p:cNvPr>
          <p:cNvGrpSpPr>
            <a:grpSpLocks/>
          </p:cNvGrpSpPr>
          <p:nvPr/>
        </p:nvGrpSpPr>
        <p:grpSpPr bwMode="auto">
          <a:xfrm>
            <a:off x="1581150" y="6342063"/>
            <a:ext cx="784225" cy="481012"/>
            <a:chOff x="5794442" y="6342472"/>
            <a:chExt cx="784388" cy="480531"/>
          </a:xfrm>
        </p:grpSpPr>
        <p:pic>
          <p:nvPicPr>
            <p:cNvPr id="94" name="Graphique 93">
              <a:extLst>
                <a:ext uri="{FF2B5EF4-FFF2-40B4-BE49-F238E27FC236}">
                  <a16:creationId xmlns:a16="http://schemas.microsoft.com/office/drawing/2014/main" id="{68949E6F-E015-4BC6-9397-7D192140D9EA}"/>
                </a:ext>
              </a:extLst>
            </p:cNvPr>
            <p:cNvPicPr>
              <a:picLocks noChangeAspect="1"/>
            </p:cNvPicPr>
            <p:nvPr/>
          </p:nvPicPr>
          <p:blipFill>
            <a:blip r:embed="rId8"/>
            <a:srcRect/>
            <a:stretch/>
          </p:blipFill>
          <p:spPr>
            <a:xfrm>
              <a:off x="6013563" y="6342472"/>
              <a:ext cx="346147" cy="345729"/>
            </a:xfrm>
            <a:prstGeom prst="rect">
              <a:avLst/>
            </a:prstGeom>
          </p:spPr>
        </p:pic>
        <p:sp>
          <p:nvSpPr>
            <p:cNvPr id="22588" name="ZoneTexte 94">
              <a:extLst>
                <a:ext uri="{FF2B5EF4-FFF2-40B4-BE49-F238E27FC236}">
                  <a16:creationId xmlns:a16="http://schemas.microsoft.com/office/drawing/2014/main" id="{D834A12E-E551-437F-9B32-70CF5F2008B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22544" name="Groupe 103">
            <a:extLst>
              <a:ext uri="{FF2B5EF4-FFF2-40B4-BE49-F238E27FC236}">
                <a16:creationId xmlns:a16="http://schemas.microsoft.com/office/drawing/2014/main" id="{D0C63939-60F3-4C0E-B789-191B02E61A6B}"/>
              </a:ext>
            </a:extLst>
          </p:cNvPr>
          <p:cNvGrpSpPr>
            <a:grpSpLocks/>
          </p:cNvGrpSpPr>
          <p:nvPr/>
        </p:nvGrpSpPr>
        <p:grpSpPr bwMode="auto">
          <a:xfrm>
            <a:off x="3624263" y="393700"/>
            <a:ext cx="4416425" cy="555625"/>
            <a:chOff x="1440547" y="493070"/>
            <a:chExt cx="4903230" cy="617273"/>
          </a:xfrm>
        </p:grpSpPr>
        <p:sp>
          <p:nvSpPr>
            <p:cNvPr id="105" name="Rectangle 104">
              <a:extLst>
                <a:ext uri="{FF2B5EF4-FFF2-40B4-BE49-F238E27FC236}">
                  <a16:creationId xmlns:a16="http://schemas.microsoft.com/office/drawing/2014/main" id="{96DC0C1D-89FB-4F28-9D88-E69707CAACE0}"/>
                </a:ext>
              </a:extLst>
            </p:cNvPr>
            <p:cNvSpPr/>
            <p:nvPr/>
          </p:nvSpPr>
          <p:spPr>
            <a:xfrm>
              <a:off x="2362325" y="493070"/>
              <a:ext cx="675032"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6" name="Rectangle 105">
              <a:extLst>
                <a:ext uri="{FF2B5EF4-FFF2-40B4-BE49-F238E27FC236}">
                  <a16:creationId xmlns:a16="http://schemas.microsoft.com/office/drawing/2014/main" id="{A6AD9199-7291-4643-B951-6BB187CF0A13}"/>
                </a:ext>
              </a:extLst>
            </p:cNvPr>
            <p:cNvSpPr/>
            <p:nvPr/>
          </p:nvSpPr>
          <p:spPr>
            <a:xfrm>
              <a:off x="2364089" y="493070"/>
              <a:ext cx="3979688" cy="52203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1600" b="1" i="1" dirty="0">
                  <a:latin typeface="Arial" panose="020B0604020202020204" pitchFamily="34" charset="0"/>
                  <a:cs typeface="Arial" panose="020B0604020202020204" pitchFamily="34" charset="0"/>
                </a:rPr>
                <a:t>Passer à l’action avec mon client</a:t>
              </a:r>
              <a:endParaRPr lang="fr-FR" sz="1600" b="1" i="1" dirty="0">
                <a:solidFill>
                  <a:schemeClr val="bg1"/>
                </a:solidFill>
                <a:latin typeface="Arial" panose="020B0604020202020204" pitchFamily="34" charset="0"/>
                <a:cs typeface="Arial" panose="020B0604020202020204" pitchFamily="34" charset="0"/>
              </a:endParaRPr>
            </a:p>
          </p:txBody>
        </p:sp>
        <p:sp>
          <p:nvSpPr>
            <p:cNvPr id="107" name="Rectangle 106">
              <a:extLst>
                <a:ext uri="{FF2B5EF4-FFF2-40B4-BE49-F238E27FC236}">
                  <a16:creationId xmlns:a16="http://schemas.microsoft.com/office/drawing/2014/main" id="{59091F7C-E179-4300-A336-6F26BA8C4B6E}"/>
                </a:ext>
              </a:extLst>
            </p:cNvPr>
            <p:cNvSpPr/>
            <p:nvPr/>
          </p:nvSpPr>
          <p:spPr>
            <a:xfrm>
              <a:off x="1440547" y="493070"/>
              <a:ext cx="921778" cy="61727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3600" b="1" dirty="0">
                  <a:latin typeface="Arial" panose="020B0604020202020204" pitchFamily="34" charset="0"/>
                  <a:cs typeface="Arial" panose="020B0604020202020204" pitchFamily="34" charset="0"/>
                </a:rPr>
                <a:t>03.</a:t>
              </a:r>
            </a:p>
          </p:txBody>
        </p:sp>
      </p:grpSp>
      <p:sp>
        <p:nvSpPr>
          <p:cNvPr id="108" name="Rectangle 107">
            <a:extLst>
              <a:ext uri="{FF2B5EF4-FFF2-40B4-BE49-F238E27FC236}">
                <a16:creationId xmlns:a16="http://schemas.microsoft.com/office/drawing/2014/main" id="{4A95DC49-CFD8-4362-8A8B-39B9008A53C6}"/>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22546" name="ZoneTexte 108">
            <a:extLst>
              <a:ext uri="{FF2B5EF4-FFF2-40B4-BE49-F238E27FC236}">
                <a16:creationId xmlns:a16="http://schemas.microsoft.com/office/drawing/2014/main" id="{CB34DC0A-CA49-419E-B686-D9F2469728BA}"/>
              </a:ext>
            </a:extLst>
          </p:cNvPr>
          <p:cNvSpPr txBox="1">
            <a:spLocks noChangeArrowheads="1"/>
          </p:cNvSpPr>
          <p:nvPr/>
        </p:nvSpPr>
        <p:spPr bwMode="auto">
          <a:xfrm>
            <a:off x="5062538" y="6080125"/>
            <a:ext cx="29638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394348"/>
                </a:solidFill>
                <a:latin typeface="Arial" panose="020B0604020202020204" pitchFamily="34" charset="0"/>
                <a:cs typeface="Arial" panose="020B0604020202020204" pitchFamily="34" charset="0"/>
              </a:rPr>
              <a:t>* Source AVERE France – étude Ipsos</a:t>
            </a:r>
          </a:p>
        </p:txBody>
      </p:sp>
      <p:grpSp>
        <p:nvGrpSpPr>
          <p:cNvPr id="22547" name="Groupe 2">
            <a:extLst>
              <a:ext uri="{FF2B5EF4-FFF2-40B4-BE49-F238E27FC236}">
                <a16:creationId xmlns:a16="http://schemas.microsoft.com/office/drawing/2014/main" id="{04E645D5-7AED-425A-BEE4-EBA5F67AD160}"/>
              </a:ext>
            </a:extLst>
          </p:cNvPr>
          <p:cNvGrpSpPr>
            <a:grpSpLocks/>
          </p:cNvGrpSpPr>
          <p:nvPr/>
        </p:nvGrpSpPr>
        <p:grpSpPr bwMode="auto">
          <a:xfrm>
            <a:off x="323850" y="4710113"/>
            <a:ext cx="4416425" cy="822325"/>
            <a:chOff x="324328" y="2799601"/>
            <a:chExt cx="4415803" cy="823599"/>
          </a:xfrm>
        </p:grpSpPr>
        <p:sp>
          <p:nvSpPr>
            <p:cNvPr id="115" name="Rectangle 114">
              <a:extLst>
                <a:ext uri="{FF2B5EF4-FFF2-40B4-BE49-F238E27FC236}">
                  <a16:creationId xmlns:a16="http://schemas.microsoft.com/office/drawing/2014/main" id="{AC17CF76-2212-4830-9380-57DB89B96FC4}"/>
                </a:ext>
              </a:extLst>
            </p:cNvPr>
            <p:cNvSpPr/>
            <p:nvPr/>
          </p:nvSpPr>
          <p:spPr>
            <a:xfrm>
              <a:off x="324328" y="2799601"/>
              <a:ext cx="2223775" cy="823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6" name="Rectangle 115">
              <a:extLst>
                <a:ext uri="{FF2B5EF4-FFF2-40B4-BE49-F238E27FC236}">
                  <a16:creationId xmlns:a16="http://schemas.microsoft.com/office/drawing/2014/main" id="{5965D310-F7B2-4494-B822-1841D1F50CD7}"/>
                </a:ext>
              </a:extLst>
            </p:cNvPr>
            <p:cNvSpPr/>
            <p:nvPr/>
          </p:nvSpPr>
          <p:spPr>
            <a:xfrm>
              <a:off x="1156061" y="2799601"/>
              <a:ext cx="3584070" cy="7266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1600" b="1" i="1" dirty="0">
                <a:solidFill>
                  <a:schemeClr val="bg1"/>
                </a:solidFill>
                <a:latin typeface="Arial" panose="020B0604020202020204" pitchFamily="34" charset="0"/>
                <a:cs typeface="Arial" panose="020B0604020202020204" pitchFamily="34" charset="0"/>
              </a:endParaRPr>
            </a:p>
          </p:txBody>
        </p:sp>
        <p:sp>
          <p:nvSpPr>
            <p:cNvPr id="117" name="Rectangle 116">
              <a:extLst>
                <a:ext uri="{FF2B5EF4-FFF2-40B4-BE49-F238E27FC236}">
                  <a16:creationId xmlns:a16="http://schemas.microsoft.com/office/drawing/2014/main" id="{27120A4C-1EEC-47F3-95C4-DB96A667C386}"/>
                </a:ext>
              </a:extLst>
            </p:cNvPr>
            <p:cNvSpPr/>
            <p:nvPr/>
          </p:nvSpPr>
          <p:spPr>
            <a:xfrm>
              <a:off x="1681450" y="2958597"/>
              <a:ext cx="2925350" cy="44518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eaLnBrk="1" fontAlgn="auto" hangingPunct="1">
                <a:spcBef>
                  <a:spcPts val="0"/>
                </a:spcBef>
                <a:spcAft>
                  <a:spcPts val="0"/>
                </a:spcAft>
                <a:defRPr/>
              </a:pPr>
              <a:r>
                <a:rPr lang="fr-FR" sz="1150" dirty="0">
                  <a:solidFill>
                    <a:srgbClr val="394348"/>
                  </a:solidFill>
                  <a:latin typeface="Arial" panose="020B0604020202020204" pitchFamily="34" charset="0"/>
                  <a:cs typeface="Arial" panose="020B0604020202020204" pitchFamily="34" charset="0"/>
                </a:rPr>
                <a:t>des Français se disent prêts à changer leurs habitudes de mobilité pour lutter contre le changement climatique.</a:t>
              </a:r>
            </a:p>
          </p:txBody>
        </p:sp>
        <p:sp>
          <p:nvSpPr>
            <p:cNvPr id="118" name="Rectangle 117">
              <a:extLst>
                <a:ext uri="{FF2B5EF4-FFF2-40B4-BE49-F238E27FC236}">
                  <a16:creationId xmlns:a16="http://schemas.microsoft.com/office/drawing/2014/main" id="{303050D2-E6F1-4BDB-A307-35FF10700B58}"/>
                </a:ext>
              </a:extLst>
            </p:cNvPr>
            <p:cNvSpPr/>
            <p:nvPr/>
          </p:nvSpPr>
          <p:spPr>
            <a:xfrm>
              <a:off x="392581" y="2896588"/>
              <a:ext cx="1238076" cy="57238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algn="ctr" eaLnBrk="1" fontAlgn="auto" hangingPunct="1">
                <a:spcBef>
                  <a:spcPts val="0"/>
                </a:spcBef>
                <a:spcAft>
                  <a:spcPts val="0"/>
                </a:spcAft>
                <a:defRPr/>
              </a:pPr>
              <a:r>
                <a:rPr lang="fr-FR" sz="4500" b="1" dirty="0">
                  <a:solidFill>
                    <a:srgbClr val="568B0D"/>
                  </a:solidFill>
                  <a:latin typeface="Arial" panose="020B0604020202020204" pitchFamily="34" charset="0"/>
                  <a:cs typeface="Arial" panose="020B0604020202020204" pitchFamily="34" charset="0"/>
                </a:rPr>
                <a:t>82%</a:t>
              </a:r>
              <a:endParaRPr lang="fr-FR" sz="1500" b="1" baseline="30000" dirty="0">
                <a:solidFill>
                  <a:srgbClr val="568B0D"/>
                </a:solidFill>
                <a:latin typeface="Arial" panose="020B0604020202020204" pitchFamily="34" charset="0"/>
                <a:cs typeface="Arial" panose="020B0604020202020204" pitchFamily="34" charset="0"/>
              </a:endParaRPr>
            </a:p>
          </p:txBody>
        </p:sp>
        <p:sp>
          <p:nvSpPr>
            <p:cNvPr id="22583" name="ZoneTexte 118">
              <a:extLst>
                <a:ext uri="{FF2B5EF4-FFF2-40B4-BE49-F238E27FC236}">
                  <a16:creationId xmlns:a16="http://schemas.microsoft.com/office/drawing/2014/main" id="{98595BEF-62D0-4108-AEF1-14FFF9122B1B}"/>
                </a:ext>
              </a:extLst>
            </p:cNvPr>
            <p:cNvSpPr txBox="1">
              <a:spLocks noChangeArrowheads="1"/>
            </p:cNvSpPr>
            <p:nvPr/>
          </p:nvSpPr>
          <p:spPr bwMode="auto">
            <a:xfrm>
              <a:off x="1501780" y="2863458"/>
              <a:ext cx="90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baseline="30000">
                  <a:solidFill>
                    <a:srgbClr val="568B0D"/>
                  </a:solidFill>
                  <a:latin typeface="Arial" panose="020B0604020202020204" pitchFamily="34" charset="0"/>
                  <a:cs typeface="Arial" panose="020B0604020202020204" pitchFamily="34" charset="0"/>
                </a:rPr>
                <a:t>*</a:t>
              </a:r>
              <a:endParaRPr lang="fr-FR" altLang="fr-FR">
                <a:solidFill>
                  <a:srgbClr val="568B0D"/>
                </a:solidFill>
              </a:endParaRPr>
            </a:p>
          </p:txBody>
        </p:sp>
      </p:grpSp>
      <p:sp>
        <p:nvSpPr>
          <p:cNvPr id="120" name="object 5">
            <a:extLst>
              <a:ext uri="{FF2B5EF4-FFF2-40B4-BE49-F238E27FC236}">
                <a16:creationId xmlns:a16="http://schemas.microsoft.com/office/drawing/2014/main" id="{4369B11A-70FD-42C7-9959-AF010201362C}"/>
              </a:ext>
            </a:extLst>
          </p:cNvPr>
          <p:cNvSpPr txBox="1"/>
          <p:nvPr/>
        </p:nvSpPr>
        <p:spPr>
          <a:xfrm>
            <a:off x="7642225" y="3089275"/>
            <a:ext cx="3608388" cy="2250768"/>
          </a:xfrm>
          <a:prstGeom prst="rect">
            <a:avLst/>
          </a:prstGeom>
          <a:solidFill>
            <a:schemeClr val="bg1"/>
          </a:solidFill>
          <a:ln>
            <a:solidFill>
              <a:srgbClr val="568B0D"/>
            </a:solidFill>
          </a:ln>
        </p:spPr>
        <p:txBody>
          <a:bodyPr lIns="180000" tIns="180000" rIns="0" bIns="144000">
            <a:spAutoFit/>
          </a:bodyPr>
          <a:lstStyle>
            <a:lvl1pPr marL="349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ts val="1525"/>
              </a:lnSpc>
            </a:pPr>
            <a:r>
              <a:rPr lang="fr-FR" altLang="fr-FR" sz="1600" b="1" dirty="0">
                <a:solidFill>
                  <a:srgbClr val="568B0D"/>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Prêt Véhicule Propre</a:t>
            </a:r>
          </a:p>
          <a:p>
            <a:pPr algn="just" eaLnBrk="1" hangingPunct="1">
              <a:lnSpc>
                <a:spcPts val="1525"/>
              </a:lnSpc>
              <a:buFont typeface="Wingdings" panose="05000000000000000000" pitchFamily="2" charset="2"/>
              <a:buChar char="Ø"/>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endParaRPr lang="fr-FR" altLang="fr-FR" sz="1600" b="1" dirty="0">
              <a:solidFill>
                <a:srgbClr val="568B0D"/>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568B0D"/>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Location avec Option d’Achat</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endParaRPr lang="fr-FR" altLang="fr-FR" sz="1600" b="1" dirty="0">
              <a:solidFill>
                <a:srgbClr val="568B0D"/>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568B0D"/>
                </a:solidFill>
                <a:latin typeface="Arial" panose="020B0604020202020204" pitchFamily="34" charset="0"/>
                <a:cs typeface="Arial" panose="020B0604020202020204" pitchFamily="34" charset="0"/>
              </a:rPr>
              <a:t>&gt; </a:t>
            </a:r>
            <a:r>
              <a:rPr lang="fr-FR" altLang="fr-FR" sz="1600" dirty="0">
                <a:solidFill>
                  <a:srgbClr val="394348"/>
                </a:solidFill>
                <a:latin typeface="Arial" panose="020B0604020202020204" pitchFamily="34" charset="0"/>
                <a:cs typeface="Arial" panose="020B0604020202020204" pitchFamily="34" charset="0"/>
              </a:rPr>
              <a:t>Location Longue Durée</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568B0D"/>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Assurances IARD</a:t>
            </a:r>
          </a:p>
        </p:txBody>
      </p:sp>
      <p:grpSp>
        <p:nvGrpSpPr>
          <p:cNvPr id="22549" name="Groupe 120">
            <a:extLst>
              <a:ext uri="{FF2B5EF4-FFF2-40B4-BE49-F238E27FC236}">
                <a16:creationId xmlns:a16="http://schemas.microsoft.com/office/drawing/2014/main" id="{2617E983-D8C1-40E8-ABC2-3358C2C04FD4}"/>
              </a:ext>
            </a:extLst>
          </p:cNvPr>
          <p:cNvGrpSpPr>
            <a:grpSpLocks/>
          </p:cNvGrpSpPr>
          <p:nvPr/>
        </p:nvGrpSpPr>
        <p:grpSpPr bwMode="auto">
          <a:xfrm>
            <a:off x="5916613" y="2503488"/>
            <a:ext cx="2782887" cy="617537"/>
            <a:chOff x="5592924" y="2957211"/>
            <a:chExt cx="2783515" cy="617273"/>
          </a:xfrm>
        </p:grpSpPr>
        <p:sp>
          <p:nvSpPr>
            <p:cNvPr id="122" name="Rectangle 121">
              <a:extLst>
                <a:ext uri="{FF2B5EF4-FFF2-40B4-BE49-F238E27FC236}">
                  <a16:creationId xmlns:a16="http://schemas.microsoft.com/office/drawing/2014/main" id="{4F5BFC11-AB7F-462F-BB62-F5B8694EC275}"/>
                </a:ext>
              </a:extLst>
            </p:cNvPr>
            <p:cNvSpPr/>
            <p:nvPr/>
          </p:nvSpPr>
          <p:spPr>
            <a:xfrm>
              <a:off x="5592924" y="2958797"/>
              <a:ext cx="1657724" cy="615687"/>
            </a:xfrm>
            <a:prstGeom prst="rect">
              <a:avLst/>
            </a:prstGeom>
            <a:solidFill>
              <a:srgbClr val="568B0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3" name="Rectangle 122">
              <a:extLst>
                <a:ext uri="{FF2B5EF4-FFF2-40B4-BE49-F238E27FC236}">
                  <a16:creationId xmlns:a16="http://schemas.microsoft.com/office/drawing/2014/main" id="{1B97921B-6F1D-4358-BD59-33486345178E}"/>
                </a:ext>
              </a:extLst>
            </p:cNvPr>
            <p:cNvSpPr/>
            <p:nvPr/>
          </p:nvSpPr>
          <p:spPr>
            <a:xfrm>
              <a:off x="5592924" y="2957211"/>
              <a:ext cx="2783515" cy="522064"/>
            </a:xfrm>
            <a:prstGeom prst="rect">
              <a:avLst/>
            </a:prstGeom>
            <a:solidFill>
              <a:srgbClr val="568B0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000" b="1" i="1" dirty="0">
                  <a:latin typeface="Arial" panose="020B0604020202020204" pitchFamily="34" charset="0"/>
                  <a:cs typeface="Arial" panose="020B0604020202020204" pitchFamily="34" charset="0"/>
                </a:rPr>
                <a:t>Les solutions vertes</a:t>
              </a:r>
              <a:endParaRPr lang="fr-FR" sz="2000" b="1" i="1" dirty="0">
                <a:solidFill>
                  <a:schemeClr val="bg1"/>
                </a:solidFill>
                <a:latin typeface="Arial" panose="020B0604020202020204" pitchFamily="34" charset="0"/>
                <a:cs typeface="Arial" panose="020B0604020202020204" pitchFamily="34" charset="0"/>
              </a:endParaRPr>
            </a:p>
          </p:txBody>
        </p:sp>
      </p:grpSp>
      <p:grpSp>
        <p:nvGrpSpPr>
          <p:cNvPr id="22550" name="Groupe 123">
            <a:extLst>
              <a:ext uri="{FF2B5EF4-FFF2-40B4-BE49-F238E27FC236}">
                <a16:creationId xmlns:a16="http://schemas.microsoft.com/office/drawing/2014/main" id="{72C04336-255B-4BA9-9A15-379C2C08E5ED}"/>
              </a:ext>
            </a:extLst>
          </p:cNvPr>
          <p:cNvGrpSpPr>
            <a:grpSpLocks/>
          </p:cNvGrpSpPr>
          <p:nvPr/>
        </p:nvGrpSpPr>
        <p:grpSpPr bwMode="auto">
          <a:xfrm>
            <a:off x="5930900" y="1247775"/>
            <a:ext cx="5359400" cy="898525"/>
            <a:chOff x="5931155" y="1214596"/>
            <a:chExt cx="5359008" cy="898169"/>
          </a:xfrm>
        </p:grpSpPr>
        <p:sp>
          <p:nvSpPr>
            <p:cNvPr id="125" name="Rectangle 124">
              <a:extLst>
                <a:ext uri="{FF2B5EF4-FFF2-40B4-BE49-F238E27FC236}">
                  <a16:creationId xmlns:a16="http://schemas.microsoft.com/office/drawing/2014/main" id="{2BDF6B1B-AC90-4A9F-800D-BF0774F440C3}"/>
                </a:ext>
              </a:extLst>
            </p:cNvPr>
            <p:cNvSpPr/>
            <p:nvPr/>
          </p:nvSpPr>
          <p:spPr>
            <a:xfrm>
              <a:off x="5931155" y="1214596"/>
              <a:ext cx="5359008" cy="898169"/>
            </a:xfrm>
            <a:prstGeom prst="rect">
              <a:avLst/>
            </a:prstGeom>
            <a:solidFill>
              <a:schemeClr val="bg1"/>
            </a:solidFill>
            <a:ln w="19050">
              <a:solidFill>
                <a:srgbClr val="568B0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575" name="ZoneTexte 125">
              <a:extLst>
                <a:ext uri="{FF2B5EF4-FFF2-40B4-BE49-F238E27FC236}">
                  <a16:creationId xmlns:a16="http://schemas.microsoft.com/office/drawing/2014/main" id="{FA71B988-7E22-48B0-985F-9BC6EFE5CDB2}"/>
                </a:ext>
              </a:extLst>
            </p:cNvPr>
            <p:cNvSpPr txBox="1">
              <a:spLocks noChangeArrowheads="1"/>
            </p:cNvSpPr>
            <p:nvPr/>
          </p:nvSpPr>
          <p:spPr bwMode="auto">
            <a:xfrm>
              <a:off x="6946946" y="1432847"/>
              <a:ext cx="43432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400" b="1">
                  <a:solidFill>
                    <a:srgbClr val="568B0D"/>
                  </a:solidFill>
                  <a:latin typeface="Arial" panose="020B0604020202020204" pitchFamily="34" charset="0"/>
                  <a:cs typeface="Arial" panose="020B0604020202020204" pitchFamily="34" charset="0"/>
                </a:rPr>
                <a:t>MOBILITÉ VERTE</a:t>
              </a:r>
              <a:endParaRPr lang="fr-FR" altLang="fr-FR" sz="2400">
                <a:solidFill>
                  <a:srgbClr val="568B0D"/>
                </a:solidFill>
              </a:endParaRPr>
            </a:p>
          </p:txBody>
        </p:sp>
        <p:pic>
          <p:nvPicPr>
            <p:cNvPr id="127" name="Graphique 126">
              <a:extLst>
                <a:ext uri="{FF2B5EF4-FFF2-40B4-BE49-F238E27FC236}">
                  <a16:creationId xmlns:a16="http://schemas.microsoft.com/office/drawing/2014/main" id="{EEE5781D-D2B0-4B66-9B51-B2BDAFFC4869}"/>
                </a:ext>
              </a:extLst>
            </p:cNvPr>
            <p:cNvPicPr>
              <a:picLocks noChangeAspect="1"/>
            </p:cNvPicPr>
            <p:nvPr/>
          </p:nvPicPr>
          <p:blipFill>
            <a:blip r:embed="rId9"/>
            <a:srcRect/>
            <a:stretch/>
          </p:blipFill>
          <p:spPr>
            <a:xfrm>
              <a:off x="5932743" y="1220943"/>
              <a:ext cx="887347" cy="885474"/>
            </a:xfrm>
            <a:prstGeom prst="rect">
              <a:avLst/>
            </a:prstGeom>
          </p:spPr>
        </p:pic>
      </p:grpSp>
      <p:grpSp>
        <p:nvGrpSpPr>
          <p:cNvPr id="22551" name="Groupe 54">
            <a:extLst>
              <a:ext uri="{FF2B5EF4-FFF2-40B4-BE49-F238E27FC236}">
                <a16:creationId xmlns:a16="http://schemas.microsoft.com/office/drawing/2014/main" id="{AA891E79-170F-4263-A62A-63C9F9EA9DA5}"/>
              </a:ext>
            </a:extLst>
          </p:cNvPr>
          <p:cNvGrpSpPr>
            <a:grpSpLocks/>
          </p:cNvGrpSpPr>
          <p:nvPr/>
        </p:nvGrpSpPr>
        <p:grpSpPr bwMode="auto">
          <a:xfrm>
            <a:off x="8907463" y="6334125"/>
            <a:ext cx="1304925" cy="488950"/>
            <a:chOff x="9429931" y="6334408"/>
            <a:chExt cx="1305361" cy="488926"/>
          </a:xfrm>
        </p:grpSpPr>
        <p:grpSp>
          <p:nvGrpSpPr>
            <p:cNvPr id="22567" name="Groupe 55">
              <a:extLst>
                <a:ext uri="{FF2B5EF4-FFF2-40B4-BE49-F238E27FC236}">
                  <a16:creationId xmlns:a16="http://schemas.microsoft.com/office/drawing/2014/main" id="{106927C6-36DA-40FC-87CC-D623CAF4656F}"/>
                </a:ext>
              </a:extLst>
            </p:cNvPr>
            <p:cNvGrpSpPr>
              <a:grpSpLocks/>
            </p:cNvGrpSpPr>
            <p:nvPr/>
          </p:nvGrpSpPr>
          <p:grpSpPr bwMode="auto">
            <a:xfrm>
              <a:off x="9429931" y="6334408"/>
              <a:ext cx="547826" cy="488926"/>
              <a:chOff x="640481" y="6334408"/>
              <a:chExt cx="547826" cy="488926"/>
            </a:xfrm>
          </p:grpSpPr>
          <p:pic>
            <p:nvPicPr>
              <p:cNvPr id="62" name="Graphique 61">
                <a:extLst>
                  <a:ext uri="{FF2B5EF4-FFF2-40B4-BE49-F238E27FC236}">
                    <a16:creationId xmlns:a16="http://schemas.microsoft.com/office/drawing/2014/main" id="{0DCA7B20-3854-4633-AA12-6C06715F4B1A}"/>
                  </a:ext>
                </a:extLst>
              </p:cNvPr>
              <p:cNvPicPr>
                <a:picLocks noChangeAspect="1"/>
              </p:cNvPicPr>
              <p:nvPr/>
            </p:nvPicPr>
            <p:blipFill>
              <a:blip r:embed="rId10"/>
              <a:srcRect/>
              <a:stretch/>
            </p:blipFill>
            <p:spPr>
              <a:xfrm>
                <a:off x="735763" y="6334408"/>
                <a:ext cx="352543" cy="352408"/>
              </a:xfrm>
              <a:prstGeom prst="rect">
                <a:avLst/>
              </a:prstGeom>
            </p:spPr>
          </p:pic>
          <p:sp>
            <p:nvSpPr>
              <p:cNvPr id="22573" name="ZoneTexte 62">
                <a:extLst>
                  <a:ext uri="{FF2B5EF4-FFF2-40B4-BE49-F238E27FC236}">
                    <a16:creationId xmlns:a16="http://schemas.microsoft.com/office/drawing/2014/main" id="{FBF8D3D0-09F6-4FB6-9CEA-68C6678E97C8}"/>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57" name="Connecteur droit 56">
              <a:extLst>
                <a:ext uri="{FF2B5EF4-FFF2-40B4-BE49-F238E27FC236}">
                  <a16:creationId xmlns:a16="http://schemas.microsoft.com/office/drawing/2014/main" id="{A74482DA-8375-4C01-A54C-054E5A02601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569" name="Groupe 58">
              <a:extLst>
                <a:ext uri="{FF2B5EF4-FFF2-40B4-BE49-F238E27FC236}">
                  <a16:creationId xmlns:a16="http://schemas.microsoft.com/office/drawing/2014/main" id="{C5715243-699D-44A6-A726-7588CB4ED3B7}"/>
                </a:ext>
              </a:extLst>
            </p:cNvPr>
            <p:cNvGrpSpPr>
              <a:grpSpLocks/>
            </p:cNvGrpSpPr>
            <p:nvPr/>
          </p:nvGrpSpPr>
          <p:grpSpPr bwMode="auto">
            <a:xfrm>
              <a:off x="10304354" y="6342472"/>
              <a:ext cx="430938" cy="480531"/>
              <a:chOff x="5971167" y="6342472"/>
              <a:chExt cx="430938" cy="480531"/>
            </a:xfrm>
          </p:grpSpPr>
          <p:pic>
            <p:nvPicPr>
              <p:cNvPr id="60" name="Graphique 59">
                <a:extLst>
                  <a:ext uri="{FF2B5EF4-FFF2-40B4-BE49-F238E27FC236}">
                    <a16:creationId xmlns:a16="http://schemas.microsoft.com/office/drawing/2014/main" id="{FF122508-D989-4244-8D07-F13E17C95B9B}"/>
                  </a:ext>
                </a:extLst>
              </p:cNvPr>
              <p:cNvPicPr>
                <a:picLocks noChangeAspect="1"/>
              </p:cNvPicPr>
              <p:nvPr/>
            </p:nvPicPr>
            <p:blipFill>
              <a:blip r:embed="rId11"/>
              <a:srcRect/>
              <a:stretch/>
            </p:blipFill>
            <p:spPr>
              <a:xfrm>
                <a:off x="6008273" y="6342346"/>
                <a:ext cx="346191" cy="346058"/>
              </a:xfrm>
              <a:prstGeom prst="rect">
                <a:avLst/>
              </a:prstGeom>
            </p:spPr>
          </p:pic>
          <p:sp>
            <p:nvSpPr>
              <p:cNvPr id="22571" name="ZoneTexte 60">
                <a:extLst>
                  <a:ext uri="{FF2B5EF4-FFF2-40B4-BE49-F238E27FC236}">
                    <a16:creationId xmlns:a16="http://schemas.microsoft.com/office/drawing/2014/main" id="{144A14E4-9171-49BF-8695-C7F213955179}"/>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10" name="Rectangle 109">
            <a:hlinkClick r:id="rId12" action="ppaction://hlinksldjump"/>
            <a:extLst>
              <a:ext uri="{FF2B5EF4-FFF2-40B4-BE49-F238E27FC236}">
                <a16:creationId xmlns:a16="http://schemas.microsoft.com/office/drawing/2014/main" id="{12BA6B51-99C8-419E-8C16-6C125E69693E}"/>
              </a:ext>
            </a:extLst>
          </p:cNvPr>
          <p:cNvSpPr/>
          <p:nvPr/>
        </p:nvSpPr>
        <p:spPr>
          <a:xfrm>
            <a:off x="5916613" y="1231900"/>
            <a:ext cx="5373687" cy="9255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2553" name="Groupe 78">
            <a:extLst>
              <a:ext uri="{FF2B5EF4-FFF2-40B4-BE49-F238E27FC236}">
                <a16:creationId xmlns:a16="http://schemas.microsoft.com/office/drawing/2014/main" id="{3FCF0F54-12F0-4F2A-8A68-6058C4BA347D}"/>
              </a:ext>
            </a:extLst>
          </p:cNvPr>
          <p:cNvGrpSpPr>
            <a:grpSpLocks/>
          </p:cNvGrpSpPr>
          <p:nvPr/>
        </p:nvGrpSpPr>
        <p:grpSpPr bwMode="auto">
          <a:xfrm>
            <a:off x="6048375" y="6324600"/>
            <a:ext cx="784225" cy="496888"/>
            <a:chOff x="6767187" y="6323834"/>
            <a:chExt cx="784388" cy="497620"/>
          </a:xfrm>
        </p:grpSpPr>
        <p:pic>
          <p:nvPicPr>
            <p:cNvPr id="89" name="Graphique 88">
              <a:extLst>
                <a:ext uri="{FF2B5EF4-FFF2-40B4-BE49-F238E27FC236}">
                  <a16:creationId xmlns:a16="http://schemas.microsoft.com/office/drawing/2014/main" id="{00899D57-F289-4E85-B724-66F3D65C542A}"/>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22566" name="ZoneTexte 95">
              <a:extLst>
                <a:ext uri="{FF2B5EF4-FFF2-40B4-BE49-F238E27FC236}">
                  <a16:creationId xmlns:a16="http://schemas.microsoft.com/office/drawing/2014/main" id="{9BCCFFA9-4C24-42AC-94E3-508D3ECC59D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2554" name="Groupe 96">
            <a:extLst>
              <a:ext uri="{FF2B5EF4-FFF2-40B4-BE49-F238E27FC236}">
                <a16:creationId xmlns:a16="http://schemas.microsoft.com/office/drawing/2014/main" id="{741FBDE7-75DA-4795-B45C-E5F153B962F0}"/>
              </a:ext>
            </a:extLst>
          </p:cNvPr>
          <p:cNvGrpSpPr>
            <a:grpSpLocks/>
          </p:cNvGrpSpPr>
          <p:nvPr/>
        </p:nvGrpSpPr>
        <p:grpSpPr bwMode="auto">
          <a:xfrm>
            <a:off x="71438" y="6324600"/>
            <a:ext cx="11553825" cy="496888"/>
            <a:chOff x="71517" y="6323834"/>
            <a:chExt cx="11554426" cy="497620"/>
          </a:xfrm>
        </p:grpSpPr>
        <p:pic>
          <p:nvPicPr>
            <p:cNvPr id="98" name="Graphique 97">
              <a:hlinkClick r:id="" action="ppaction://hlinkshowjump?jump=previousslide"/>
              <a:extLst>
                <a:ext uri="{FF2B5EF4-FFF2-40B4-BE49-F238E27FC236}">
                  <a16:creationId xmlns:a16="http://schemas.microsoft.com/office/drawing/2014/main" id="{277624A9-E91A-4365-8D98-52EAEF71897C}"/>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99" name="Graphique 98">
              <a:hlinkClick r:id="" action="ppaction://hlinkshowjump?jump=nextslide"/>
              <a:extLst>
                <a:ext uri="{FF2B5EF4-FFF2-40B4-BE49-F238E27FC236}">
                  <a16:creationId xmlns:a16="http://schemas.microsoft.com/office/drawing/2014/main" id="{A75EC94F-CA6D-4764-BEEE-14D9361CA10B}"/>
                </a:ext>
              </a:extLst>
            </p:cNvPr>
            <p:cNvPicPr>
              <a:picLocks noChangeAspect="1"/>
            </p:cNvPicPr>
            <p:nvPr/>
          </p:nvPicPr>
          <p:blipFill>
            <a:blip r:embed="rId14"/>
            <a:srcRect/>
            <a:stretch/>
          </p:blipFill>
          <p:spPr>
            <a:xfrm>
              <a:off x="11344940" y="6431943"/>
              <a:ext cx="281003" cy="281402"/>
            </a:xfrm>
            <a:prstGeom prst="rect">
              <a:avLst/>
            </a:prstGeom>
          </p:spPr>
        </p:pic>
        <p:sp>
          <p:nvSpPr>
            <p:cNvPr id="100" name="Rectangle 99">
              <a:hlinkClick r:id="rId15" action="ppaction://hlinksldjump"/>
              <a:extLst>
                <a:ext uri="{FF2B5EF4-FFF2-40B4-BE49-F238E27FC236}">
                  <a16:creationId xmlns:a16="http://schemas.microsoft.com/office/drawing/2014/main" id="{2358258A-2377-4F9F-A227-7642C725D5E9}"/>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1" name="Rectangle 100">
              <a:hlinkClick r:id="rId16" action="ppaction://hlinksldjump"/>
              <a:extLst>
                <a:ext uri="{FF2B5EF4-FFF2-40B4-BE49-F238E27FC236}">
                  <a16:creationId xmlns:a16="http://schemas.microsoft.com/office/drawing/2014/main" id="{3519B958-0F6D-454A-98D7-04D9F334969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17" action="ppaction://hlinksldjump"/>
              <a:extLst>
                <a:ext uri="{FF2B5EF4-FFF2-40B4-BE49-F238E27FC236}">
                  <a16:creationId xmlns:a16="http://schemas.microsoft.com/office/drawing/2014/main" id="{3B6F5634-ED6E-406F-9664-3D9729F5EED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3" name="Rectangle 102">
              <a:hlinkClick r:id="rId18" action="ppaction://hlinksldjump"/>
              <a:extLst>
                <a:ext uri="{FF2B5EF4-FFF2-40B4-BE49-F238E27FC236}">
                  <a16:creationId xmlns:a16="http://schemas.microsoft.com/office/drawing/2014/main" id="{198C8F3E-EBFE-4DE5-BE24-C91AA72C6D0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19" action="ppaction://hlinksldjump"/>
              <a:extLst>
                <a:ext uri="{FF2B5EF4-FFF2-40B4-BE49-F238E27FC236}">
                  <a16:creationId xmlns:a16="http://schemas.microsoft.com/office/drawing/2014/main" id="{ED58C834-8A1E-4634-9E0C-C51B1A2BFD86}"/>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6" name="Rectangle 135">
              <a:hlinkClick r:id="rId20" action="ppaction://hlinksldjump"/>
              <a:extLst>
                <a:ext uri="{FF2B5EF4-FFF2-40B4-BE49-F238E27FC236}">
                  <a16:creationId xmlns:a16="http://schemas.microsoft.com/office/drawing/2014/main" id="{5B957039-6651-4499-9CA4-49640BD1EC4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21" action="ppaction://hlinksldjump"/>
              <a:extLst>
                <a:ext uri="{FF2B5EF4-FFF2-40B4-BE49-F238E27FC236}">
                  <a16:creationId xmlns:a16="http://schemas.microsoft.com/office/drawing/2014/main" id="{7D154082-1D6A-4446-92F1-74EEF6532A65}"/>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8" name="Rectangle 137">
              <a:hlinkClick r:id="rId22" action="ppaction://hlinksldjump"/>
              <a:extLst>
                <a:ext uri="{FF2B5EF4-FFF2-40B4-BE49-F238E27FC236}">
                  <a16:creationId xmlns:a16="http://schemas.microsoft.com/office/drawing/2014/main" id="{AF961153-B161-4E24-B2ED-E9539A5DD28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Graphique 94">
            <a:extLst>
              <a:ext uri="{FF2B5EF4-FFF2-40B4-BE49-F238E27FC236}">
                <a16:creationId xmlns:a16="http://schemas.microsoft.com/office/drawing/2014/main" id="{0323E70E-7C68-47EA-9F30-A4A2EEAB13E9}"/>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73" name="Rectangle 72">
            <a:extLst>
              <a:ext uri="{FF2B5EF4-FFF2-40B4-BE49-F238E27FC236}">
                <a16:creationId xmlns:a16="http://schemas.microsoft.com/office/drawing/2014/main" id="{2A64033C-53CC-4DFE-BFE8-9E923F74C26E}"/>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DEB33030-BA1C-4B37-9D65-04129A7E8D3C}"/>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0677B4A9-A7BB-4E32-91E1-76D7C2DF97E2}"/>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C8E5B419-E37A-45D1-A880-88E0AC10F786}"/>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10BFA0B8-F973-4A1C-97CA-7F709F8DE3D4}"/>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87BCAC67-5DA3-40CF-B1A4-AEC07B1DD454}"/>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LE BESOIN</a:t>
            </a:r>
            <a:endParaRPr lang="fr-FR" sz="800" dirty="0">
              <a:solidFill>
                <a:srgbClr val="D51317"/>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673CC846-9B1D-4E9D-B6BA-D7B2697031A5}"/>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761EA3B4-493B-4EB5-A3B9-2DFB5BC2755E}"/>
              </a:ext>
            </a:extLst>
          </p:cNvPr>
          <p:cNvSpPr/>
          <p:nvPr/>
        </p:nvSpPr>
        <p:spPr>
          <a:xfrm>
            <a:off x="215900" y="1882775"/>
            <a:ext cx="90488" cy="90488"/>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3" name="Ellipse 12">
            <a:extLst>
              <a:ext uri="{FF2B5EF4-FFF2-40B4-BE49-F238E27FC236}">
                <a16:creationId xmlns:a16="http://schemas.microsoft.com/office/drawing/2014/main" id="{896BEB65-61F8-42A0-8206-530890B7ED31}"/>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174A80FF-9767-4524-AF3D-3E56EDBE3491}"/>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DB3C69BE-9797-4350-A055-88C49C355779}"/>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D4F88B38-A9AF-4CBA-982F-7BFC99A0F137}"/>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4DEE89C5-06E7-43BF-B18C-AC537EA3FEE7}"/>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1A9EDDC1-75B5-4CD2-825D-7A78724B3A6E}"/>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ED62DE3B-97E7-4C80-8189-0F9D485F4330}"/>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40236E18-9A7B-418B-B59A-19228D45BA73}"/>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15F704A8-A7C3-4421-A1C2-97C69071210A}"/>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sp>
        <p:nvSpPr>
          <p:cNvPr id="8" name="Triangle 7">
            <a:extLst>
              <a:ext uri="{FF2B5EF4-FFF2-40B4-BE49-F238E27FC236}">
                <a16:creationId xmlns:a16="http://schemas.microsoft.com/office/drawing/2014/main" id="{4714E317-51B5-43F0-A2CA-E89F4A589A0B}"/>
              </a:ext>
            </a:extLst>
          </p:cNvPr>
          <p:cNvSpPr/>
          <p:nvPr/>
        </p:nvSpPr>
        <p:spPr>
          <a:xfrm rot="5400000">
            <a:off x="1415257" y="1940719"/>
            <a:ext cx="179387" cy="9207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3" name="Rectangle 52">
            <a:extLst>
              <a:ext uri="{FF2B5EF4-FFF2-40B4-BE49-F238E27FC236}">
                <a16:creationId xmlns:a16="http://schemas.microsoft.com/office/drawing/2014/main" id="{C4A93D0D-99E1-4A04-B973-869C9CDEDF8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6898AA4B-B6D7-4D27-8816-678AEB25620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6A25092F-40DE-457A-AD5C-92A5509EF07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22</a:t>
            </a:r>
          </a:p>
        </p:txBody>
      </p:sp>
      <p:grpSp>
        <p:nvGrpSpPr>
          <p:cNvPr id="23577" name="Groupe 57">
            <a:extLst>
              <a:ext uri="{FF2B5EF4-FFF2-40B4-BE49-F238E27FC236}">
                <a16:creationId xmlns:a16="http://schemas.microsoft.com/office/drawing/2014/main" id="{1E8CE25F-C2EC-474E-A011-6C97EE30909A}"/>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38EFDB63-45B2-4A97-8288-C8898A9B403E}"/>
                </a:ext>
              </a:extLst>
            </p:cNvPr>
            <p:cNvPicPr>
              <a:picLocks noChangeAspect="1"/>
            </p:cNvPicPr>
            <p:nvPr/>
          </p:nvPicPr>
          <p:blipFill>
            <a:blip r:embed="rId3"/>
            <a:srcRect/>
            <a:stretch/>
          </p:blipFill>
          <p:spPr>
            <a:xfrm>
              <a:off x="188971" y="6352891"/>
              <a:ext cx="310824" cy="311510"/>
            </a:xfrm>
            <a:prstGeom prst="rect">
              <a:avLst/>
            </a:prstGeom>
          </p:spPr>
        </p:pic>
        <p:sp>
          <p:nvSpPr>
            <p:cNvPr id="23655" name="ZoneTexte 59">
              <a:extLst>
                <a:ext uri="{FF2B5EF4-FFF2-40B4-BE49-F238E27FC236}">
                  <a16:creationId xmlns:a16="http://schemas.microsoft.com/office/drawing/2014/main" id="{2A63C218-A162-40BB-9AC9-A05DA3F332D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3578" name="Groupe 60">
            <a:extLst>
              <a:ext uri="{FF2B5EF4-FFF2-40B4-BE49-F238E27FC236}">
                <a16:creationId xmlns:a16="http://schemas.microsoft.com/office/drawing/2014/main" id="{970264D5-C985-4690-A39E-9C5016637F37}"/>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0DECD531-CE59-4791-89EB-4994C109305E}"/>
                </a:ext>
              </a:extLst>
            </p:cNvPr>
            <p:cNvPicPr>
              <a:picLocks noChangeAspect="1"/>
            </p:cNvPicPr>
            <p:nvPr/>
          </p:nvPicPr>
          <p:blipFill>
            <a:blip r:embed="rId4"/>
            <a:srcRect/>
            <a:stretch/>
          </p:blipFill>
          <p:spPr>
            <a:xfrm>
              <a:off x="706949" y="6306505"/>
              <a:ext cx="414890" cy="415053"/>
            </a:xfrm>
            <a:prstGeom prst="rect">
              <a:avLst/>
            </a:prstGeom>
          </p:spPr>
        </p:pic>
        <p:sp>
          <p:nvSpPr>
            <p:cNvPr id="23653" name="ZoneTexte 62">
              <a:extLst>
                <a:ext uri="{FF2B5EF4-FFF2-40B4-BE49-F238E27FC236}">
                  <a16:creationId xmlns:a16="http://schemas.microsoft.com/office/drawing/2014/main" id="{AF4A96DD-B6D2-4778-B79F-E823E6BF718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3579" name="ZoneTexte 63">
            <a:extLst>
              <a:ext uri="{FF2B5EF4-FFF2-40B4-BE49-F238E27FC236}">
                <a16:creationId xmlns:a16="http://schemas.microsoft.com/office/drawing/2014/main" id="{0CFF88A5-A9E6-470B-95B6-002D4DF66667}"/>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F710C1C5-D92D-4763-B893-8B28EBB189FC}"/>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ED73A6CA-4F62-4149-A276-87618E8043D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582" name="Groupe 67">
            <a:extLst>
              <a:ext uri="{FF2B5EF4-FFF2-40B4-BE49-F238E27FC236}">
                <a16:creationId xmlns:a16="http://schemas.microsoft.com/office/drawing/2014/main" id="{527B3979-83D8-4F15-ACEE-610138F80D15}"/>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6B435645-6A6E-40CA-A3EA-D5926A125502}"/>
                </a:ext>
              </a:extLst>
            </p:cNvPr>
            <p:cNvPicPr>
              <a:picLocks noChangeAspect="1"/>
            </p:cNvPicPr>
            <p:nvPr/>
          </p:nvPicPr>
          <p:blipFill>
            <a:blip r:embed="rId5"/>
            <a:stretch>
              <a:fillRect/>
            </a:stretch>
          </p:blipFill>
          <p:spPr>
            <a:xfrm>
              <a:off x="5890290" y="6332222"/>
              <a:ext cx="352498" cy="352600"/>
            </a:xfrm>
            <a:prstGeom prst="rect">
              <a:avLst/>
            </a:prstGeom>
          </p:spPr>
        </p:pic>
        <p:sp>
          <p:nvSpPr>
            <p:cNvPr id="23651" name="ZoneTexte 69">
              <a:extLst>
                <a:ext uri="{FF2B5EF4-FFF2-40B4-BE49-F238E27FC236}">
                  <a16:creationId xmlns:a16="http://schemas.microsoft.com/office/drawing/2014/main" id="{68A7DAB2-3E1D-419D-827E-242BBBCE1526}"/>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3583" name="Groupe 70">
            <a:extLst>
              <a:ext uri="{FF2B5EF4-FFF2-40B4-BE49-F238E27FC236}">
                <a16:creationId xmlns:a16="http://schemas.microsoft.com/office/drawing/2014/main" id="{DF5EA793-5CE5-4842-8A7B-D38B667A3319}"/>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249164F4-93DC-4ABE-99D5-02C0189CF653}"/>
                </a:ext>
              </a:extLst>
            </p:cNvPr>
            <p:cNvPicPr>
              <a:picLocks noChangeAspect="1"/>
            </p:cNvPicPr>
            <p:nvPr/>
          </p:nvPicPr>
          <p:blipFill>
            <a:blip r:embed="rId6"/>
            <a:stretch>
              <a:fillRect/>
            </a:stretch>
          </p:blipFill>
          <p:spPr>
            <a:xfrm>
              <a:off x="6416601" y="6348998"/>
              <a:ext cx="352498" cy="353522"/>
            </a:xfrm>
            <a:prstGeom prst="rect">
              <a:avLst/>
            </a:prstGeom>
          </p:spPr>
        </p:pic>
        <p:sp>
          <p:nvSpPr>
            <p:cNvPr id="23649" name="ZoneTexte 73">
              <a:extLst>
                <a:ext uri="{FF2B5EF4-FFF2-40B4-BE49-F238E27FC236}">
                  <a16:creationId xmlns:a16="http://schemas.microsoft.com/office/drawing/2014/main" id="{FB7F21FE-9F41-4678-BF8A-58DD906D2DB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3584" name="Groupe 78">
            <a:extLst>
              <a:ext uri="{FF2B5EF4-FFF2-40B4-BE49-F238E27FC236}">
                <a16:creationId xmlns:a16="http://schemas.microsoft.com/office/drawing/2014/main" id="{DEB1B7CC-0AD3-4EDF-B597-13F72DEFEA43}"/>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28ECC1FB-16F4-481C-8CDB-E0C6C7EB2116}"/>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3647" name="ZoneTexte 80">
              <a:extLst>
                <a:ext uri="{FF2B5EF4-FFF2-40B4-BE49-F238E27FC236}">
                  <a16:creationId xmlns:a16="http://schemas.microsoft.com/office/drawing/2014/main" id="{DE9DC650-6EE4-4543-A51E-8EE1653F7A7C}"/>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3585" name="Groupe 81">
            <a:extLst>
              <a:ext uri="{FF2B5EF4-FFF2-40B4-BE49-F238E27FC236}">
                <a16:creationId xmlns:a16="http://schemas.microsoft.com/office/drawing/2014/main" id="{7C9FCC7A-C0CF-4DF9-8C26-DE14A6A9EBE9}"/>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893DFCD9-934D-4B06-A9AD-848A003A9999}"/>
                </a:ext>
              </a:extLst>
            </p:cNvPr>
            <p:cNvPicPr>
              <a:picLocks noChangeAspect="1"/>
            </p:cNvPicPr>
            <p:nvPr/>
          </p:nvPicPr>
          <p:blipFill>
            <a:blip r:embed="rId7"/>
            <a:srcRect/>
            <a:stretch/>
          </p:blipFill>
          <p:spPr>
            <a:xfrm>
              <a:off x="6013563" y="6342472"/>
              <a:ext cx="346147" cy="345729"/>
            </a:xfrm>
            <a:prstGeom prst="rect">
              <a:avLst/>
            </a:prstGeom>
          </p:spPr>
        </p:pic>
        <p:sp>
          <p:nvSpPr>
            <p:cNvPr id="23645" name="ZoneTexte 83">
              <a:extLst>
                <a:ext uri="{FF2B5EF4-FFF2-40B4-BE49-F238E27FC236}">
                  <a16:creationId xmlns:a16="http://schemas.microsoft.com/office/drawing/2014/main" id="{3EF605B0-3D4F-4B96-A821-0233F872231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7" name="Rectangle 86">
            <a:extLst>
              <a:ext uri="{FF2B5EF4-FFF2-40B4-BE49-F238E27FC236}">
                <a16:creationId xmlns:a16="http://schemas.microsoft.com/office/drawing/2014/main" id="{DC86B01A-D5CB-41C7-94A2-E734D2130671}"/>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sp>
        <p:nvSpPr>
          <p:cNvPr id="23587" name="ZoneTexte 122">
            <a:extLst>
              <a:ext uri="{FF2B5EF4-FFF2-40B4-BE49-F238E27FC236}">
                <a16:creationId xmlns:a16="http://schemas.microsoft.com/office/drawing/2014/main" id="{CAF14496-8ADB-4ACB-9983-B6F5411C15D7}"/>
              </a:ext>
            </a:extLst>
          </p:cNvPr>
          <p:cNvSpPr txBox="1">
            <a:spLocks noChangeArrowheads="1"/>
          </p:cNvSpPr>
          <p:nvPr/>
        </p:nvSpPr>
        <p:spPr bwMode="auto">
          <a:xfrm>
            <a:off x="1419225" y="6080125"/>
            <a:ext cx="55911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dirty="0">
                <a:latin typeface="Arial" panose="020B0604020202020204" pitchFamily="34" charset="0"/>
                <a:cs typeface="Arial" panose="020B0604020202020204" pitchFamily="34" charset="0"/>
              </a:rPr>
              <a:t>* Source Je roule en électrique.  ** Source AVERE France – étude Ipsos. </a:t>
            </a:r>
          </a:p>
        </p:txBody>
      </p:sp>
      <p:sp>
        <p:nvSpPr>
          <p:cNvPr id="88" name="Rectangle 87">
            <a:extLst>
              <a:ext uri="{FF2B5EF4-FFF2-40B4-BE49-F238E27FC236}">
                <a16:creationId xmlns:a16="http://schemas.microsoft.com/office/drawing/2014/main" id="{F5D9746A-83F0-4380-8A8C-6AA62051A468}"/>
              </a:ext>
            </a:extLst>
          </p:cNvPr>
          <p:cNvSpPr/>
          <p:nvPr/>
        </p:nvSpPr>
        <p:spPr>
          <a:xfrm>
            <a:off x="90488" y="1817688"/>
            <a:ext cx="1328737" cy="338137"/>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3589" name="Groupe 92">
            <a:extLst>
              <a:ext uri="{FF2B5EF4-FFF2-40B4-BE49-F238E27FC236}">
                <a16:creationId xmlns:a16="http://schemas.microsoft.com/office/drawing/2014/main" id="{8618F7FF-2030-4069-BE86-C654673AEAEB}"/>
              </a:ext>
            </a:extLst>
          </p:cNvPr>
          <p:cNvGrpSpPr>
            <a:grpSpLocks/>
          </p:cNvGrpSpPr>
          <p:nvPr/>
        </p:nvGrpSpPr>
        <p:grpSpPr bwMode="auto">
          <a:xfrm>
            <a:off x="8907463" y="6334125"/>
            <a:ext cx="1304925" cy="488950"/>
            <a:chOff x="9429931" y="6334408"/>
            <a:chExt cx="1305361" cy="488926"/>
          </a:xfrm>
        </p:grpSpPr>
        <p:grpSp>
          <p:nvGrpSpPr>
            <p:cNvPr id="23637" name="Groupe 106">
              <a:extLst>
                <a:ext uri="{FF2B5EF4-FFF2-40B4-BE49-F238E27FC236}">
                  <a16:creationId xmlns:a16="http://schemas.microsoft.com/office/drawing/2014/main" id="{A41D9A4B-0AD7-4154-9278-53E6E664ECF5}"/>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A0036D31-3A37-4473-BCD4-2AD8847C1DC8}"/>
                  </a:ext>
                </a:extLst>
              </p:cNvPr>
              <p:cNvPicPr>
                <a:picLocks noChangeAspect="1"/>
              </p:cNvPicPr>
              <p:nvPr/>
            </p:nvPicPr>
            <p:blipFill>
              <a:blip r:embed="rId8"/>
              <a:srcRect/>
              <a:stretch/>
            </p:blipFill>
            <p:spPr>
              <a:xfrm>
                <a:off x="735763" y="6334408"/>
                <a:ext cx="352543" cy="352408"/>
              </a:xfrm>
              <a:prstGeom prst="rect">
                <a:avLst/>
              </a:prstGeom>
            </p:spPr>
          </p:pic>
          <p:sp>
            <p:nvSpPr>
              <p:cNvPr id="23643" name="ZoneTexte 123">
                <a:extLst>
                  <a:ext uri="{FF2B5EF4-FFF2-40B4-BE49-F238E27FC236}">
                    <a16:creationId xmlns:a16="http://schemas.microsoft.com/office/drawing/2014/main" id="{291C3DEF-B8C0-4F6E-94A7-67192EBFEA89}"/>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370589F8-7B3C-4064-85AB-074C5BE660EA}"/>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639" name="Groupe 112">
              <a:extLst>
                <a:ext uri="{FF2B5EF4-FFF2-40B4-BE49-F238E27FC236}">
                  <a16:creationId xmlns:a16="http://schemas.microsoft.com/office/drawing/2014/main" id="{5403D618-5F2D-44D1-A860-8C305FAC8464}"/>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C136951C-C503-42A0-B42B-A9892BC32C49}"/>
                  </a:ext>
                </a:extLst>
              </p:cNvPr>
              <p:cNvPicPr>
                <a:picLocks noChangeAspect="1"/>
              </p:cNvPicPr>
              <p:nvPr/>
            </p:nvPicPr>
            <p:blipFill>
              <a:blip r:embed="rId9"/>
              <a:srcRect/>
              <a:stretch/>
            </p:blipFill>
            <p:spPr>
              <a:xfrm>
                <a:off x="6008273" y="6342346"/>
                <a:ext cx="346191" cy="346058"/>
              </a:xfrm>
              <a:prstGeom prst="rect">
                <a:avLst/>
              </a:prstGeom>
            </p:spPr>
          </p:pic>
          <p:sp>
            <p:nvSpPr>
              <p:cNvPr id="23641" name="ZoneTexte 114">
                <a:extLst>
                  <a:ext uri="{FF2B5EF4-FFF2-40B4-BE49-F238E27FC236}">
                    <a16:creationId xmlns:a16="http://schemas.microsoft.com/office/drawing/2014/main" id="{3028E9AC-90E7-4448-9678-BCC51944BC3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89" name="Graphique 88">
            <a:extLst>
              <a:ext uri="{FF2B5EF4-FFF2-40B4-BE49-F238E27FC236}">
                <a16:creationId xmlns:a16="http://schemas.microsoft.com/office/drawing/2014/main" id="{9AEAE560-64CD-4FDA-B94B-38CE03AB7725}"/>
              </a:ext>
            </a:extLst>
          </p:cNvPr>
          <p:cNvPicPr>
            <a:picLocks noChangeAspect="1"/>
          </p:cNvPicPr>
          <p:nvPr/>
        </p:nvPicPr>
        <p:blipFill>
          <a:blip r:embed="rId10"/>
          <a:srcRect/>
          <a:stretch/>
        </p:blipFill>
        <p:spPr>
          <a:xfrm>
            <a:off x="0" y="0"/>
            <a:ext cx="701675" cy="701675"/>
          </a:xfrm>
          <a:prstGeom prst="rect">
            <a:avLst/>
          </a:prstGeom>
        </p:spPr>
      </p:pic>
      <p:grpSp>
        <p:nvGrpSpPr>
          <p:cNvPr id="23591" name="Groupe 19">
            <a:extLst>
              <a:ext uri="{FF2B5EF4-FFF2-40B4-BE49-F238E27FC236}">
                <a16:creationId xmlns:a16="http://schemas.microsoft.com/office/drawing/2014/main" id="{E6CE34E9-9E89-42E2-BBF8-3765EC5C6946}"/>
              </a:ext>
            </a:extLst>
          </p:cNvPr>
          <p:cNvGrpSpPr>
            <a:grpSpLocks/>
          </p:cNvGrpSpPr>
          <p:nvPr/>
        </p:nvGrpSpPr>
        <p:grpSpPr bwMode="auto">
          <a:xfrm>
            <a:off x="1760538" y="623094"/>
            <a:ext cx="10007600" cy="4879286"/>
            <a:chOff x="1801227" y="618481"/>
            <a:chExt cx="10008055" cy="4879185"/>
          </a:xfrm>
        </p:grpSpPr>
        <p:sp>
          <p:nvSpPr>
            <p:cNvPr id="146" name="Rectangle : coins arrondis 145">
              <a:extLst>
                <a:ext uri="{FF2B5EF4-FFF2-40B4-BE49-F238E27FC236}">
                  <a16:creationId xmlns:a16="http://schemas.microsoft.com/office/drawing/2014/main" id="{0722646C-3C92-4FDE-9254-C3F638A434EE}"/>
                </a:ext>
              </a:extLst>
            </p:cNvPr>
            <p:cNvSpPr/>
            <p:nvPr/>
          </p:nvSpPr>
          <p:spPr>
            <a:xfrm>
              <a:off x="5210569" y="3633370"/>
              <a:ext cx="3165619" cy="103979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Le véhicule électrique </a:t>
              </a:r>
              <a:r>
                <a:rPr lang="fr-FR" altLang="fr-FR" sz="1100">
                  <a:solidFill>
                    <a:srgbClr val="394348"/>
                  </a:solidFill>
                  <a:latin typeface="Arial" panose="020B0604020202020204" pitchFamily="34" charset="0"/>
                  <a:cs typeface="Arial" panose="020B0604020202020204" pitchFamily="34" charset="0"/>
                </a:rPr>
                <a:t>est perçu comme agréable à conduire, silencieux et moins coûteux en entretien**.</a:t>
              </a:r>
            </a:p>
          </p:txBody>
        </p:sp>
        <p:sp>
          <p:nvSpPr>
            <p:cNvPr id="145" name="Rectangle : coins arrondis 144">
              <a:extLst>
                <a:ext uri="{FF2B5EF4-FFF2-40B4-BE49-F238E27FC236}">
                  <a16:creationId xmlns:a16="http://schemas.microsoft.com/office/drawing/2014/main" id="{DC53861B-7733-4794-A7F8-0052456FB9EF}"/>
                </a:ext>
              </a:extLst>
            </p:cNvPr>
            <p:cNvSpPr/>
            <p:nvPr/>
          </p:nvSpPr>
          <p:spPr>
            <a:xfrm>
              <a:off x="5210569" y="2384895"/>
              <a:ext cx="3165619" cy="114456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sym typeface="Wingdings" panose="05000000000000000000" pitchFamily="2" charset="2"/>
                </a:rPr>
                <a:t>Une réglementation </a:t>
              </a:r>
              <a:r>
                <a:rPr lang="fr-FR" altLang="fr-FR" sz="1100" dirty="0">
                  <a:solidFill>
                    <a:srgbClr val="394348"/>
                  </a:solidFill>
                  <a:latin typeface="Arial" panose="020B0604020202020204" pitchFamily="34" charset="0"/>
                  <a:cs typeface="Arial" panose="020B0604020202020204" pitchFamily="34" charset="0"/>
                  <a:sym typeface="Wingdings" panose="05000000000000000000" pitchFamily="2" charset="2"/>
                </a:rPr>
                <a:t>de plus en plus contraignante pour les automobilistes (existence de la vignette Crit’Air, création de Zones à Faibles Emissions (ZFE), application d’un malus écologique à l’achat d’un véhicule de tourisme).</a:t>
              </a:r>
              <a:endParaRPr lang="fr-FR" altLang="fr-FR" sz="1100" dirty="0">
                <a:solidFill>
                  <a:srgbClr val="394348"/>
                </a:solidFill>
                <a:latin typeface="Arial" panose="020B0604020202020204" pitchFamily="34" charset="0"/>
                <a:cs typeface="Arial" panose="020B0604020202020204" pitchFamily="34" charset="0"/>
              </a:endParaRPr>
            </a:p>
          </p:txBody>
        </p:sp>
        <p:sp>
          <p:nvSpPr>
            <p:cNvPr id="144" name="Rectangle : coins arrondis 143">
              <a:extLst>
                <a:ext uri="{FF2B5EF4-FFF2-40B4-BE49-F238E27FC236}">
                  <a16:creationId xmlns:a16="http://schemas.microsoft.com/office/drawing/2014/main" id="{AAACD951-717C-4B3F-B09E-58BE582D7336}"/>
                </a:ext>
              </a:extLst>
            </p:cNvPr>
            <p:cNvSpPr/>
            <p:nvPr/>
          </p:nvSpPr>
          <p:spPr>
            <a:xfrm>
              <a:off x="5222445" y="1537624"/>
              <a:ext cx="3165619" cy="74690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rPr>
                <a:t>Le coût de la recharge à domicile </a:t>
              </a:r>
              <a:r>
                <a:rPr lang="fr-FR" altLang="fr-FR" sz="1100" dirty="0">
                  <a:solidFill>
                    <a:srgbClr val="394348"/>
                  </a:solidFill>
                  <a:latin typeface="Arial" panose="020B0604020202020204" pitchFamily="34" charset="0"/>
                  <a:cs typeface="Arial" panose="020B0604020202020204" pitchFamily="34" charset="0"/>
                </a:rPr>
                <a:t>d’un véhicule électrique est 2 à 3 fois moins cher que le plein d’un véhicule essence ou diesel.*</a:t>
              </a:r>
            </a:p>
          </p:txBody>
        </p:sp>
        <p:grpSp>
          <p:nvGrpSpPr>
            <p:cNvPr id="23616" name="Groupe 6">
              <a:extLst>
                <a:ext uri="{FF2B5EF4-FFF2-40B4-BE49-F238E27FC236}">
                  <a16:creationId xmlns:a16="http://schemas.microsoft.com/office/drawing/2014/main" id="{D19AA261-3DCA-425D-987F-AB6DB7E4769E}"/>
                </a:ext>
              </a:extLst>
            </p:cNvPr>
            <p:cNvGrpSpPr>
              <a:grpSpLocks/>
            </p:cNvGrpSpPr>
            <p:nvPr/>
          </p:nvGrpSpPr>
          <p:grpSpPr bwMode="auto">
            <a:xfrm>
              <a:off x="5222482" y="638635"/>
              <a:ext cx="3165546" cy="820077"/>
              <a:chOff x="5222482" y="729047"/>
              <a:chExt cx="3165546" cy="820077"/>
            </a:xfrm>
          </p:grpSpPr>
          <p:sp>
            <p:nvSpPr>
              <p:cNvPr id="142" name="Rectangle : coins arrondis 141">
                <a:extLst>
                  <a:ext uri="{FF2B5EF4-FFF2-40B4-BE49-F238E27FC236}">
                    <a16:creationId xmlns:a16="http://schemas.microsoft.com/office/drawing/2014/main" id="{08BFA2B4-115E-4519-99D2-A4FC93AA3AD5}"/>
                  </a:ext>
                </a:extLst>
              </p:cNvPr>
              <p:cNvSpPr/>
              <p:nvPr/>
            </p:nvSpPr>
            <p:spPr>
              <a:xfrm>
                <a:off x="5222445" y="729530"/>
                <a:ext cx="3165619" cy="819133"/>
              </a:xfrm>
              <a:prstGeom prst="roundRect">
                <a:avLst>
                  <a:gd name="adj" fmla="val 0"/>
                </a:avLst>
              </a:prstGeom>
              <a:solidFill>
                <a:srgbClr val="F2585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23636" name="ZoneTexte 104">
                <a:extLst>
                  <a:ext uri="{FF2B5EF4-FFF2-40B4-BE49-F238E27FC236}">
                    <a16:creationId xmlns:a16="http://schemas.microsoft.com/office/drawing/2014/main" id="{56C832E8-714C-4B64-93E0-96BF2D8232B5}"/>
                  </a:ext>
                </a:extLst>
              </p:cNvPr>
              <p:cNvSpPr txBox="1">
                <a:spLocks noChangeArrowheads="1"/>
              </p:cNvSpPr>
              <p:nvPr/>
            </p:nvSpPr>
            <p:spPr bwMode="auto">
              <a:xfrm>
                <a:off x="6185392" y="942308"/>
                <a:ext cx="1952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 J’argumente</a:t>
                </a:r>
              </a:p>
            </p:txBody>
          </p:sp>
        </p:grpSp>
        <p:pic>
          <p:nvPicPr>
            <p:cNvPr id="121" name="Graphique 120">
              <a:extLst>
                <a:ext uri="{FF2B5EF4-FFF2-40B4-BE49-F238E27FC236}">
                  <a16:creationId xmlns:a16="http://schemas.microsoft.com/office/drawing/2014/main" id="{2367EBAB-D8D3-4181-89B8-5D1EA44856A0}"/>
                </a:ext>
              </a:extLst>
            </p:cNvPr>
            <p:cNvPicPr>
              <a:picLocks noChangeAspect="1"/>
            </p:cNvPicPr>
            <p:nvPr/>
          </p:nvPicPr>
          <p:blipFill>
            <a:blip r:embed="rId11"/>
            <a:srcRect/>
            <a:stretch/>
          </p:blipFill>
          <p:spPr>
            <a:xfrm>
              <a:off x="5408191" y="656580"/>
              <a:ext cx="857289" cy="857232"/>
            </a:xfrm>
            <a:prstGeom prst="rect">
              <a:avLst/>
            </a:prstGeom>
          </p:spPr>
        </p:pic>
        <p:sp>
          <p:nvSpPr>
            <p:cNvPr id="91" name="Rectangle : coins arrondis 90">
              <a:extLst>
                <a:ext uri="{FF2B5EF4-FFF2-40B4-BE49-F238E27FC236}">
                  <a16:creationId xmlns:a16="http://schemas.microsoft.com/office/drawing/2014/main" id="{D434FD4D-198F-41B2-8414-99E4858B18D8}"/>
                </a:ext>
              </a:extLst>
            </p:cNvPr>
            <p:cNvSpPr/>
            <p:nvPr/>
          </p:nvSpPr>
          <p:spPr>
            <a:xfrm>
              <a:off x="5222445" y="4768972"/>
              <a:ext cx="3165619" cy="723933"/>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Se déplacer en vélo</a:t>
              </a:r>
              <a:r>
                <a:rPr lang="fr-FR" altLang="fr-FR" sz="1100" b="1">
                  <a:solidFill>
                    <a:srgbClr val="333333"/>
                  </a:solidFill>
                  <a:latin typeface="Arial" panose="020B0604020202020204" pitchFamily="34" charset="0"/>
                  <a:cs typeface="Arial" panose="020B0604020202020204" pitchFamily="34" charset="0"/>
                </a:rPr>
                <a:t> </a:t>
              </a:r>
              <a:r>
                <a:rPr lang="fr-FR" altLang="fr-FR" sz="1100">
                  <a:solidFill>
                    <a:srgbClr val="333333"/>
                  </a:solidFill>
                  <a:latin typeface="Arial" panose="020B0604020202020204" pitchFamily="34" charset="0"/>
                  <a:cs typeface="Arial" panose="020B0604020202020204" pitchFamily="34" charset="0"/>
                </a:rPr>
                <a:t>est bon pour la planète et bon pour la santé.</a:t>
              </a:r>
              <a:endParaRPr lang="fr-FR" altLang="fr-FR" sz="1100">
                <a:solidFill>
                  <a:srgbClr val="FFFFFF"/>
                </a:solidFill>
                <a:latin typeface="Arial" panose="020B0604020202020204" pitchFamily="34" charset="0"/>
                <a:cs typeface="Arial" panose="020B0604020202020204" pitchFamily="34" charset="0"/>
              </a:endParaRPr>
            </a:p>
          </p:txBody>
        </p:sp>
        <p:sp>
          <p:nvSpPr>
            <p:cNvPr id="141" name="Rectangle : coins arrondis 140">
              <a:extLst>
                <a:ext uri="{FF2B5EF4-FFF2-40B4-BE49-F238E27FC236}">
                  <a16:creationId xmlns:a16="http://schemas.microsoft.com/office/drawing/2014/main" id="{836361C5-6BA9-46AB-B93F-F2A8BA77900D}"/>
                </a:ext>
              </a:extLst>
            </p:cNvPr>
            <p:cNvSpPr/>
            <p:nvPr/>
          </p:nvSpPr>
          <p:spPr>
            <a:xfrm>
              <a:off x="1801227" y="2383327"/>
              <a:ext cx="3165619" cy="1139801"/>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rPr>
                <a:t>Acquérir un véhicule</a:t>
              </a:r>
              <a:r>
                <a:rPr lang="fr-FR" altLang="fr-FR" sz="1100" dirty="0">
                  <a:solidFill>
                    <a:srgbClr val="333333"/>
                  </a:solidFill>
                  <a:latin typeface="Arial" panose="020B0604020202020204" pitchFamily="34" charset="0"/>
                  <a:cs typeface="Arial" panose="020B0604020202020204" pitchFamily="34" charset="0"/>
                </a:rPr>
                <a:t> </a:t>
              </a:r>
              <a:r>
                <a:rPr lang="fr-FR" altLang="fr-FR" sz="1100" dirty="0">
                  <a:solidFill>
                    <a:srgbClr val="394348"/>
                  </a:solidFill>
                  <a:latin typeface="Arial" panose="020B0604020202020204" pitchFamily="34" charset="0"/>
                  <a:cs typeface="Arial" panose="020B0604020202020204" pitchFamily="34" charset="0"/>
                </a:rPr>
                <a:t>conforme aux obligations réglementaires.</a:t>
              </a:r>
            </a:p>
          </p:txBody>
        </p:sp>
        <p:sp>
          <p:nvSpPr>
            <p:cNvPr id="136" name="Rectangle : coins arrondis 135">
              <a:extLst>
                <a:ext uri="{FF2B5EF4-FFF2-40B4-BE49-F238E27FC236}">
                  <a16:creationId xmlns:a16="http://schemas.microsoft.com/office/drawing/2014/main" id="{3373A54A-E81D-4F4B-A961-C7F197037AED}"/>
                </a:ext>
              </a:extLst>
            </p:cNvPr>
            <p:cNvSpPr/>
            <p:nvPr/>
          </p:nvSpPr>
          <p:spPr>
            <a:xfrm>
              <a:off x="1801227" y="3627039"/>
              <a:ext cx="3165619" cy="506403"/>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rPr>
                <a:t>Rouler plus propre</a:t>
              </a:r>
              <a:r>
                <a:rPr lang="fr-FR" altLang="fr-FR" sz="1100" dirty="0">
                  <a:solidFill>
                    <a:srgbClr val="394348"/>
                  </a:solidFill>
                  <a:latin typeface="Arial" panose="020B0604020202020204" pitchFamily="34" charset="0"/>
                  <a:cs typeface="Arial" panose="020B0604020202020204" pitchFamily="34" charset="0"/>
                </a:rPr>
                <a:t>, moins polluer pour améliorer la qualité de l’air.</a:t>
              </a:r>
            </a:p>
          </p:txBody>
        </p:sp>
        <p:sp>
          <p:nvSpPr>
            <p:cNvPr id="137" name="Rectangle : coins arrondis 136">
              <a:extLst>
                <a:ext uri="{FF2B5EF4-FFF2-40B4-BE49-F238E27FC236}">
                  <a16:creationId xmlns:a16="http://schemas.microsoft.com/office/drawing/2014/main" id="{DD32D3F5-E99F-47C7-9BA7-560D4CB828E9}"/>
                </a:ext>
              </a:extLst>
            </p:cNvPr>
            <p:cNvSpPr/>
            <p:nvPr/>
          </p:nvSpPr>
          <p:spPr>
            <a:xfrm>
              <a:off x="1801227" y="4211227"/>
              <a:ext cx="3165619" cy="45560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Améliorer le confort</a:t>
              </a:r>
              <a:r>
                <a:rPr lang="fr-FR" altLang="fr-FR" sz="1100">
                  <a:solidFill>
                    <a:srgbClr val="333333"/>
                  </a:solidFill>
                  <a:latin typeface="Arial" panose="020B0604020202020204" pitchFamily="34" charset="0"/>
                  <a:cs typeface="Arial" panose="020B0604020202020204" pitchFamily="34" charset="0"/>
                </a:rPr>
                <a:t> </a:t>
              </a:r>
              <a:r>
                <a:rPr lang="fr-FR" altLang="fr-FR" sz="1100">
                  <a:solidFill>
                    <a:srgbClr val="394348"/>
                  </a:solidFill>
                  <a:latin typeface="Arial" panose="020B0604020202020204" pitchFamily="34" charset="0"/>
                  <a:cs typeface="Arial" panose="020B0604020202020204" pitchFamily="34" charset="0"/>
                </a:rPr>
                <a:t>de conduite de son véhicule.</a:t>
              </a:r>
            </a:p>
          </p:txBody>
        </p:sp>
        <p:sp>
          <p:nvSpPr>
            <p:cNvPr id="134" name="Rectangle : coins arrondis 133">
              <a:extLst>
                <a:ext uri="{FF2B5EF4-FFF2-40B4-BE49-F238E27FC236}">
                  <a16:creationId xmlns:a16="http://schemas.microsoft.com/office/drawing/2014/main" id="{DCF8C858-95CF-4770-9B04-C8F1D025106E}"/>
                </a:ext>
              </a:extLst>
            </p:cNvPr>
            <p:cNvSpPr/>
            <p:nvPr/>
          </p:nvSpPr>
          <p:spPr>
            <a:xfrm>
              <a:off x="1801227" y="1537624"/>
              <a:ext cx="3165619" cy="746904"/>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Diminuer ses dépenses</a:t>
              </a:r>
              <a:r>
                <a:rPr lang="fr-FR" altLang="fr-FR" sz="1100">
                  <a:solidFill>
                    <a:srgbClr val="333333"/>
                  </a:solidFill>
                  <a:latin typeface="Arial" panose="020B0604020202020204" pitchFamily="34" charset="0"/>
                  <a:cs typeface="Arial" panose="020B0604020202020204" pitchFamily="34" charset="0"/>
                </a:rPr>
                <a:t> </a:t>
              </a:r>
              <a:r>
                <a:rPr lang="fr-FR" altLang="fr-FR" sz="1100">
                  <a:solidFill>
                    <a:srgbClr val="394348"/>
                  </a:solidFill>
                  <a:latin typeface="Arial" panose="020B0604020202020204" pitchFamily="34" charset="0"/>
                  <a:cs typeface="Arial" panose="020B0604020202020204" pitchFamily="34" charset="0"/>
                </a:rPr>
                <a:t>de carburant.</a:t>
              </a:r>
            </a:p>
          </p:txBody>
        </p:sp>
        <p:grpSp>
          <p:nvGrpSpPr>
            <p:cNvPr id="23624" name="Groupe 1">
              <a:extLst>
                <a:ext uri="{FF2B5EF4-FFF2-40B4-BE49-F238E27FC236}">
                  <a16:creationId xmlns:a16="http://schemas.microsoft.com/office/drawing/2014/main" id="{D1362E54-C5C8-47D1-921F-A35E0A204380}"/>
                </a:ext>
              </a:extLst>
            </p:cNvPr>
            <p:cNvGrpSpPr>
              <a:grpSpLocks/>
            </p:cNvGrpSpPr>
            <p:nvPr/>
          </p:nvGrpSpPr>
          <p:grpSpPr bwMode="auto">
            <a:xfrm>
              <a:off x="1801227" y="638635"/>
              <a:ext cx="3165546" cy="820077"/>
              <a:chOff x="1801227" y="729047"/>
              <a:chExt cx="3165546" cy="820077"/>
            </a:xfrm>
          </p:grpSpPr>
          <p:sp>
            <p:nvSpPr>
              <p:cNvPr id="131" name="Rectangle : coins arrondis 130">
                <a:extLst>
                  <a:ext uri="{FF2B5EF4-FFF2-40B4-BE49-F238E27FC236}">
                    <a16:creationId xmlns:a16="http://schemas.microsoft.com/office/drawing/2014/main" id="{7443BFB5-461D-4B0F-8200-07E18A87E16E}"/>
                  </a:ext>
                </a:extLst>
              </p:cNvPr>
              <p:cNvSpPr/>
              <p:nvPr/>
            </p:nvSpPr>
            <p:spPr>
              <a:xfrm>
                <a:off x="1801227" y="729530"/>
                <a:ext cx="3165619" cy="819133"/>
              </a:xfrm>
              <a:prstGeom prst="roundRect">
                <a:avLst>
                  <a:gd name="adj" fmla="val 0"/>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23633" name="ZoneTexte 103">
                <a:extLst>
                  <a:ext uri="{FF2B5EF4-FFF2-40B4-BE49-F238E27FC236}">
                    <a16:creationId xmlns:a16="http://schemas.microsoft.com/office/drawing/2014/main" id="{B3310E91-D4A2-4CEB-B181-AD5E4AD1ED3D}"/>
                  </a:ext>
                </a:extLst>
              </p:cNvPr>
              <p:cNvSpPr txBox="1">
                <a:spLocks noChangeArrowheads="1"/>
              </p:cNvSpPr>
              <p:nvPr/>
            </p:nvSpPr>
            <p:spPr bwMode="auto">
              <a:xfrm>
                <a:off x="2454571" y="951340"/>
                <a:ext cx="248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Mon client souhaite…</a:t>
                </a:r>
              </a:p>
            </p:txBody>
          </p:sp>
          <p:pic>
            <p:nvPicPr>
              <p:cNvPr id="103" name="Graphique 102">
                <a:extLst>
                  <a:ext uri="{FF2B5EF4-FFF2-40B4-BE49-F238E27FC236}">
                    <a16:creationId xmlns:a16="http://schemas.microsoft.com/office/drawing/2014/main" id="{8A415298-BE64-4D08-B5C9-2B83D240FE0B}"/>
                  </a:ext>
                </a:extLst>
              </p:cNvPr>
              <p:cNvPicPr>
                <a:picLocks noChangeAspect="1"/>
              </p:cNvPicPr>
              <p:nvPr/>
            </p:nvPicPr>
            <p:blipFill>
              <a:blip r:embed="rId12"/>
              <a:stretch>
                <a:fillRect/>
              </a:stretch>
            </p:blipFill>
            <p:spPr>
              <a:xfrm>
                <a:off x="1844091" y="756517"/>
                <a:ext cx="776323" cy="774684"/>
              </a:xfrm>
              <a:prstGeom prst="rect">
                <a:avLst/>
              </a:prstGeom>
            </p:spPr>
          </p:pic>
        </p:grpSp>
        <p:sp>
          <p:nvSpPr>
            <p:cNvPr id="149" name="Rectangle : coins arrondis 148">
              <a:extLst>
                <a:ext uri="{FF2B5EF4-FFF2-40B4-BE49-F238E27FC236}">
                  <a16:creationId xmlns:a16="http://schemas.microsoft.com/office/drawing/2014/main" id="{643C7620-2301-434F-B326-A3B5F1E49A50}"/>
                </a:ext>
              </a:extLst>
            </p:cNvPr>
            <p:cNvSpPr/>
            <p:nvPr/>
          </p:nvSpPr>
          <p:spPr>
            <a:xfrm>
              <a:off x="8643663" y="1537623"/>
              <a:ext cx="3165619" cy="1992580"/>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dirty="0">
                  <a:solidFill>
                    <a:srgbClr val="F25858"/>
                  </a:solidFill>
                  <a:latin typeface="Arial" panose="020B0604020202020204" pitchFamily="34" charset="0"/>
                  <a:cs typeface="Arial" panose="020B0604020202020204" pitchFamily="34" charset="0"/>
                </a:rPr>
                <a:t>Mon client aura-t-il besoin</a:t>
              </a:r>
              <a:r>
                <a:rPr lang="fr-FR" altLang="fr-FR" sz="1100" dirty="0">
                  <a:solidFill>
                    <a:srgbClr val="394348"/>
                  </a:solidFill>
                  <a:latin typeface="Arial" panose="020B0604020202020204" pitchFamily="34" charset="0"/>
                  <a:cs typeface="Arial" panose="020B0604020202020204" pitchFamily="34" charset="0"/>
                </a:rPr>
                <a:t> d’un financement pour l’achat ou la location de son véhicule vert ainsi que d’une</a:t>
              </a:r>
              <a:br>
                <a:rPr lang="fr-FR" altLang="fr-FR" sz="1100" dirty="0">
                  <a:solidFill>
                    <a:srgbClr val="394348"/>
                  </a:solidFill>
                  <a:latin typeface="Arial" panose="020B0604020202020204" pitchFamily="34" charset="0"/>
                  <a:cs typeface="Arial" panose="020B0604020202020204" pitchFamily="34" charset="0"/>
                </a:rPr>
              </a:br>
              <a:r>
                <a:rPr lang="fr-FR" altLang="fr-FR" sz="1100" dirty="0">
                  <a:solidFill>
                    <a:srgbClr val="394348"/>
                  </a:solidFill>
                  <a:latin typeface="Arial" panose="020B0604020202020204" pitchFamily="34" charset="0"/>
                  <a:cs typeface="Arial" panose="020B0604020202020204" pitchFamily="34" charset="0"/>
                </a:rPr>
                <a:t>assurance ?</a:t>
              </a:r>
            </a:p>
          </p:txBody>
        </p:sp>
        <p:sp>
          <p:nvSpPr>
            <p:cNvPr id="150" name="Rectangle : coins arrondis 149">
              <a:extLst>
                <a:ext uri="{FF2B5EF4-FFF2-40B4-BE49-F238E27FC236}">
                  <a16:creationId xmlns:a16="http://schemas.microsoft.com/office/drawing/2014/main" id="{B9DC787C-72BF-4214-9AE5-85660925C65C}"/>
                </a:ext>
              </a:extLst>
            </p:cNvPr>
            <p:cNvSpPr/>
            <p:nvPr/>
          </p:nvSpPr>
          <p:spPr>
            <a:xfrm>
              <a:off x="8643663" y="3627039"/>
              <a:ext cx="3165619" cy="1865866"/>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Mon client a-t-il déjà</a:t>
              </a:r>
              <a:r>
                <a:rPr lang="fr-FR" altLang="fr-FR" sz="1100">
                  <a:solidFill>
                    <a:srgbClr val="394348"/>
                  </a:solidFill>
                  <a:latin typeface="Arial" panose="020B0604020202020204" pitchFamily="34" charset="0"/>
                  <a:cs typeface="Arial" panose="020B0604020202020204" pitchFamily="34" charset="0"/>
                </a:rPr>
                <a:t> connaissance des obligations réglementaires et des aides dont il peut bénéficier en passant à un véhicule moins polluant ?</a:t>
              </a:r>
            </a:p>
          </p:txBody>
        </p:sp>
        <p:grpSp>
          <p:nvGrpSpPr>
            <p:cNvPr id="23627" name="Groupe 8">
              <a:extLst>
                <a:ext uri="{FF2B5EF4-FFF2-40B4-BE49-F238E27FC236}">
                  <a16:creationId xmlns:a16="http://schemas.microsoft.com/office/drawing/2014/main" id="{1D05093B-C0C9-4421-B4A1-961A61DA3AE2}"/>
                </a:ext>
              </a:extLst>
            </p:cNvPr>
            <p:cNvGrpSpPr>
              <a:grpSpLocks/>
            </p:cNvGrpSpPr>
            <p:nvPr/>
          </p:nvGrpSpPr>
          <p:grpSpPr bwMode="auto">
            <a:xfrm>
              <a:off x="8643736" y="618481"/>
              <a:ext cx="3165546" cy="857250"/>
              <a:chOff x="8643736" y="708893"/>
              <a:chExt cx="3165546" cy="857250"/>
            </a:xfrm>
          </p:grpSpPr>
          <p:sp>
            <p:nvSpPr>
              <p:cNvPr id="148" name="Rectangle : coins arrondis 147">
                <a:extLst>
                  <a:ext uri="{FF2B5EF4-FFF2-40B4-BE49-F238E27FC236}">
                    <a16:creationId xmlns:a16="http://schemas.microsoft.com/office/drawing/2014/main" id="{6BAECBDC-07E1-4032-BA97-48A901186BC9}"/>
                  </a:ext>
                </a:extLst>
              </p:cNvPr>
              <p:cNvSpPr/>
              <p:nvPr/>
            </p:nvSpPr>
            <p:spPr>
              <a:xfrm>
                <a:off x="8643663" y="729530"/>
                <a:ext cx="3165619" cy="819133"/>
              </a:xfrm>
              <a:prstGeom prst="roundRect">
                <a:avLst>
                  <a:gd name="adj" fmla="val 0"/>
                </a:avLst>
              </a:prstGeom>
              <a:solidFill>
                <a:srgbClr val="F2585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chemeClr val="bg1"/>
                  </a:solidFill>
                  <a:latin typeface="Arial" panose="020B0604020202020204" pitchFamily="34" charset="0"/>
                  <a:cs typeface="Arial" panose="020B0604020202020204" pitchFamily="34" charset="0"/>
                </a:endParaRPr>
              </a:p>
            </p:txBody>
          </p:sp>
          <p:sp>
            <p:nvSpPr>
              <p:cNvPr id="23630" name="ZoneTexte 105">
                <a:extLst>
                  <a:ext uri="{FF2B5EF4-FFF2-40B4-BE49-F238E27FC236}">
                    <a16:creationId xmlns:a16="http://schemas.microsoft.com/office/drawing/2014/main" id="{E50EFB27-5D78-462B-8819-76BF341EF89A}"/>
                  </a:ext>
                </a:extLst>
              </p:cNvPr>
              <p:cNvSpPr txBox="1">
                <a:spLocks noChangeArrowheads="1"/>
              </p:cNvSpPr>
              <p:nvPr/>
            </p:nvSpPr>
            <p:spPr bwMode="auto">
              <a:xfrm>
                <a:off x="9646905" y="846698"/>
                <a:ext cx="19848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chemeClr val="bg1"/>
                    </a:solidFill>
                    <a:latin typeface="Arial" panose="020B0604020202020204" pitchFamily="34" charset="0"/>
                    <a:cs typeface="Arial" panose="020B0604020202020204" pitchFamily="34" charset="0"/>
                  </a:rPr>
                  <a:t>… J’identifie les prochaines étapes</a:t>
                </a:r>
              </a:p>
            </p:txBody>
          </p:sp>
          <p:pic>
            <p:nvPicPr>
              <p:cNvPr id="122" name="Graphique 121">
                <a:extLst>
                  <a:ext uri="{FF2B5EF4-FFF2-40B4-BE49-F238E27FC236}">
                    <a16:creationId xmlns:a16="http://schemas.microsoft.com/office/drawing/2014/main" id="{BBDED1AD-E8CD-41C4-BF19-D91A5D7C6D1D}"/>
                  </a:ext>
                </a:extLst>
              </p:cNvPr>
              <p:cNvPicPr>
                <a:picLocks noChangeAspect="1"/>
              </p:cNvPicPr>
              <p:nvPr/>
            </p:nvPicPr>
            <p:blipFill>
              <a:blip r:embed="rId13"/>
              <a:srcRect/>
              <a:stretch/>
            </p:blipFill>
            <p:spPr>
              <a:xfrm>
                <a:off x="8753205" y="708893"/>
                <a:ext cx="857289" cy="857232"/>
              </a:xfrm>
              <a:prstGeom prst="rect">
                <a:avLst/>
              </a:prstGeom>
            </p:spPr>
          </p:pic>
        </p:grpSp>
        <p:sp>
          <p:nvSpPr>
            <p:cNvPr id="90" name="Rectangle : coins arrondis 89">
              <a:extLst>
                <a:ext uri="{FF2B5EF4-FFF2-40B4-BE49-F238E27FC236}">
                  <a16:creationId xmlns:a16="http://schemas.microsoft.com/office/drawing/2014/main" id="{38085700-A01C-4BD8-995A-F09908958FBB}"/>
                </a:ext>
              </a:extLst>
            </p:cNvPr>
            <p:cNvSpPr/>
            <p:nvPr/>
          </p:nvSpPr>
          <p:spPr>
            <a:xfrm>
              <a:off x="1801227" y="4768971"/>
              <a:ext cx="3165619" cy="728695"/>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Se tourner vers d’autres solutions</a:t>
              </a:r>
              <a:r>
                <a:rPr lang="fr-FR" altLang="fr-FR" sz="1100">
                  <a:solidFill>
                    <a:srgbClr val="333333"/>
                  </a:solidFill>
                  <a:latin typeface="Arial" panose="020B0604020202020204" pitchFamily="34" charset="0"/>
                  <a:cs typeface="Arial" panose="020B0604020202020204" pitchFamily="34" charset="0"/>
                </a:rPr>
                <a:t> </a:t>
              </a:r>
              <a:r>
                <a:rPr lang="fr-FR" altLang="fr-FR" sz="1100">
                  <a:solidFill>
                    <a:srgbClr val="394348"/>
                  </a:solidFill>
                  <a:latin typeface="Arial" panose="020B0604020202020204" pitchFamily="34" charset="0"/>
                  <a:cs typeface="Arial" panose="020B0604020202020204" pitchFamily="34" charset="0"/>
                </a:rPr>
                <a:t>de mobilité (vélo à assistance électrique, trottinette électrique, gyropode…).</a:t>
              </a:r>
            </a:p>
          </p:txBody>
        </p:sp>
      </p:grpSp>
      <p:sp>
        <p:nvSpPr>
          <p:cNvPr id="92" name="Rectangle 91">
            <a:extLst>
              <a:ext uri="{FF2B5EF4-FFF2-40B4-BE49-F238E27FC236}">
                <a16:creationId xmlns:a16="http://schemas.microsoft.com/office/drawing/2014/main" id="{C628DB2F-5A87-46DC-B052-1B600745374F}"/>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23593" name="Groupe 20">
            <a:extLst>
              <a:ext uri="{FF2B5EF4-FFF2-40B4-BE49-F238E27FC236}">
                <a16:creationId xmlns:a16="http://schemas.microsoft.com/office/drawing/2014/main" id="{099AA76F-9BEB-425F-ABC5-33A7092B183B}"/>
              </a:ext>
            </a:extLst>
          </p:cNvPr>
          <p:cNvGrpSpPr>
            <a:grpSpLocks/>
          </p:cNvGrpSpPr>
          <p:nvPr/>
        </p:nvGrpSpPr>
        <p:grpSpPr bwMode="auto">
          <a:xfrm>
            <a:off x="138111" y="2330450"/>
            <a:ext cx="1330325" cy="2905125"/>
            <a:chOff x="89064" y="2282956"/>
            <a:chExt cx="1329438" cy="2905430"/>
          </a:xfrm>
        </p:grpSpPr>
        <p:sp>
          <p:nvSpPr>
            <p:cNvPr id="119" name="Rectangle 118">
              <a:hlinkClick r:id="rId14" action="ppaction://hlinksldjump"/>
              <a:extLst>
                <a:ext uri="{FF2B5EF4-FFF2-40B4-BE49-F238E27FC236}">
                  <a16:creationId xmlns:a16="http://schemas.microsoft.com/office/drawing/2014/main" id="{CCAFB197-EA8E-4CAD-B3F7-FF56750F4672}"/>
                </a:ext>
              </a:extLst>
            </p:cNvPr>
            <p:cNvSpPr/>
            <p:nvPr/>
          </p:nvSpPr>
          <p:spPr>
            <a:xfrm>
              <a:off x="89064" y="2282956"/>
              <a:ext cx="1329438" cy="338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15" action="ppaction://hlinksldjump"/>
              <a:extLst>
                <a:ext uri="{FF2B5EF4-FFF2-40B4-BE49-F238E27FC236}">
                  <a16:creationId xmlns:a16="http://schemas.microsoft.com/office/drawing/2014/main" id="{E1AF890A-D230-425D-8ACE-1C31D8178F1B}"/>
                </a:ext>
              </a:extLst>
            </p:cNvPr>
            <p:cNvSpPr/>
            <p:nvPr/>
          </p:nvSpPr>
          <p:spPr>
            <a:xfrm>
              <a:off x="89064" y="2668760"/>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16" action="ppaction://hlinksldjump"/>
              <a:extLst>
                <a:ext uri="{FF2B5EF4-FFF2-40B4-BE49-F238E27FC236}">
                  <a16:creationId xmlns:a16="http://schemas.microsoft.com/office/drawing/2014/main" id="{78092E83-BD8D-4228-B8E9-AB720C010517}"/>
                </a:ext>
              </a:extLst>
            </p:cNvPr>
            <p:cNvSpPr/>
            <p:nvPr/>
          </p:nvSpPr>
          <p:spPr>
            <a:xfrm>
              <a:off x="89064" y="3748373"/>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7" name="Rectangle 126">
              <a:hlinkClick r:id="rId17" action="ppaction://hlinksldjump"/>
              <a:extLst>
                <a:ext uri="{FF2B5EF4-FFF2-40B4-BE49-F238E27FC236}">
                  <a16:creationId xmlns:a16="http://schemas.microsoft.com/office/drawing/2014/main" id="{A15ADC6D-10C9-442E-A577-1E238E26F2B5}"/>
                </a:ext>
              </a:extLst>
            </p:cNvPr>
            <p:cNvSpPr/>
            <p:nvPr/>
          </p:nvSpPr>
          <p:spPr>
            <a:xfrm>
              <a:off x="89064" y="4850214"/>
              <a:ext cx="1329438" cy="338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3594" name="Groupe 110">
            <a:extLst>
              <a:ext uri="{FF2B5EF4-FFF2-40B4-BE49-F238E27FC236}">
                <a16:creationId xmlns:a16="http://schemas.microsoft.com/office/drawing/2014/main" id="{7EFF63EC-4FB4-4DA6-8C7A-D68AB4CD790B}"/>
              </a:ext>
            </a:extLst>
          </p:cNvPr>
          <p:cNvGrpSpPr>
            <a:grpSpLocks/>
          </p:cNvGrpSpPr>
          <p:nvPr/>
        </p:nvGrpSpPr>
        <p:grpSpPr bwMode="auto">
          <a:xfrm>
            <a:off x="6048375" y="6324600"/>
            <a:ext cx="784225" cy="496888"/>
            <a:chOff x="6767187" y="6323834"/>
            <a:chExt cx="784388" cy="497620"/>
          </a:xfrm>
        </p:grpSpPr>
        <p:pic>
          <p:nvPicPr>
            <p:cNvPr id="116" name="Graphique 115">
              <a:extLst>
                <a:ext uri="{FF2B5EF4-FFF2-40B4-BE49-F238E27FC236}">
                  <a16:creationId xmlns:a16="http://schemas.microsoft.com/office/drawing/2014/main" id="{969CD7D9-2AE6-4706-A198-69C5862E2FC9}"/>
                </a:ext>
              </a:extLst>
            </p:cNvPr>
            <p:cNvPicPr>
              <a:picLocks noChangeAspect="1"/>
            </p:cNvPicPr>
            <p:nvPr/>
          </p:nvPicPr>
          <p:blipFill>
            <a:blip r:embed="rId18"/>
            <a:stretch>
              <a:fillRect/>
            </a:stretch>
          </p:blipFill>
          <p:spPr>
            <a:xfrm>
              <a:off x="6964078" y="6323834"/>
              <a:ext cx="352498" cy="352944"/>
            </a:xfrm>
            <a:prstGeom prst="rect">
              <a:avLst/>
            </a:prstGeom>
          </p:spPr>
        </p:pic>
        <p:sp>
          <p:nvSpPr>
            <p:cNvPr id="23607" name="ZoneTexte 116">
              <a:extLst>
                <a:ext uri="{FF2B5EF4-FFF2-40B4-BE49-F238E27FC236}">
                  <a16:creationId xmlns:a16="http://schemas.microsoft.com/office/drawing/2014/main" id="{4AE11CBE-7CD2-428E-A48F-C4DFCF553089}"/>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3595" name="Groupe 151">
            <a:extLst>
              <a:ext uri="{FF2B5EF4-FFF2-40B4-BE49-F238E27FC236}">
                <a16:creationId xmlns:a16="http://schemas.microsoft.com/office/drawing/2014/main" id="{10B47B0B-87EF-47B2-83AD-A2BD8BD4BEA2}"/>
              </a:ext>
            </a:extLst>
          </p:cNvPr>
          <p:cNvGrpSpPr>
            <a:grpSpLocks/>
          </p:cNvGrpSpPr>
          <p:nvPr/>
        </p:nvGrpSpPr>
        <p:grpSpPr bwMode="auto">
          <a:xfrm>
            <a:off x="71438" y="6324600"/>
            <a:ext cx="11553825" cy="496888"/>
            <a:chOff x="71517" y="6323834"/>
            <a:chExt cx="11554426" cy="497620"/>
          </a:xfrm>
        </p:grpSpPr>
        <p:pic>
          <p:nvPicPr>
            <p:cNvPr id="153" name="Graphique 152">
              <a:hlinkClick r:id="" action="ppaction://hlinkshowjump?jump=previousslide"/>
              <a:extLst>
                <a:ext uri="{FF2B5EF4-FFF2-40B4-BE49-F238E27FC236}">
                  <a16:creationId xmlns:a16="http://schemas.microsoft.com/office/drawing/2014/main" id="{38C1B1B6-2C01-4EA0-A87C-95B7FAB1425A}"/>
                </a:ext>
              </a:extLst>
            </p:cNvPr>
            <p:cNvPicPr>
              <a:picLocks noChangeAspect="1"/>
            </p:cNvPicPr>
            <p:nvPr/>
          </p:nvPicPr>
          <p:blipFill>
            <a:blip r:embed="rId19"/>
            <a:srcRect/>
            <a:stretch/>
          </p:blipFill>
          <p:spPr>
            <a:xfrm rot="10800000">
              <a:off x="11062351" y="6427174"/>
              <a:ext cx="281003" cy="279812"/>
            </a:xfrm>
            <a:prstGeom prst="rect">
              <a:avLst/>
            </a:prstGeom>
          </p:spPr>
        </p:pic>
        <p:pic>
          <p:nvPicPr>
            <p:cNvPr id="154" name="Graphique 153">
              <a:hlinkClick r:id="" action="ppaction://hlinkshowjump?jump=nextslide"/>
              <a:extLst>
                <a:ext uri="{FF2B5EF4-FFF2-40B4-BE49-F238E27FC236}">
                  <a16:creationId xmlns:a16="http://schemas.microsoft.com/office/drawing/2014/main" id="{B5BF7884-16FE-4543-A6B7-2F30599AA8BF}"/>
                </a:ext>
              </a:extLst>
            </p:cNvPr>
            <p:cNvPicPr>
              <a:picLocks noChangeAspect="1"/>
            </p:cNvPicPr>
            <p:nvPr/>
          </p:nvPicPr>
          <p:blipFill>
            <a:blip r:embed="rId19"/>
            <a:srcRect/>
            <a:stretch/>
          </p:blipFill>
          <p:spPr>
            <a:xfrm>
              <a:off x="11344940" y="6431943"/>
              <a:ext cx="281003" cy="281402"/>
            </a:xfrm>
            <a:prstGeom prst="rect">
              <a:avLst/>
            </a:prstGeom>
          </p:spPr>
        </p:pic>
        <p:sp>
          <p:nvSpPr>
            <p:cNvPr id="155" name="Rectangle 154">
              <a:hlinkClick r:id="rId20" action="ppaction://hlinksldjump"/>
              <a:extLst>
                <a:ext uri="{FF2B5EF4-FFF2-40B4-BE49-F238E27FC236}">
                  <a16:creationId xmlns:a16="http://schemas.microsoft.com/office/drawing/2014/main" id="{ABEDEA23-DBBD-4646-9F5A-54C826A06635}"/>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1" action="ppaction://hlinksldjump"/>
              <a:extLst>
                <a:ext uri="{FF2B5EF4-FFF2-40B4-BE49-F238E27FC236}">
                  <a16:creationId xmlns:a16="http://schemas.microsoft.com/office/drawing/2014/main" id="{23A8C339-B822-40AE-AB54-C2BC50E5DC49}"/>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7" name="Rectangle 156">
              <a:hlinkClick r:id="rId22" action="ppaction://hlinksldjump"/>
              <a:extLst>
                <a:ext uri="{FF2B5EF4-FFF2-40B4-BE49-F238E27FC236}">
                  <a16:creationId xmlns:a16="http://schemas.microsoft.com/office/drawing/2014/main" id="{16CE2240-F6CB-4DE6-A965-33B2F8F5E84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8" name="Rectangle 157">
              <a:hlinkClick r:id="rId23" action="ppaction://hlinksldjump"/>
              <a:extLst>
                <a:ext uri="{FF2B5EF4-FFF2-40B4-BE49-F238E27FC236}">
                  <a16:creationId xmlns:a16="http://schemas.microsoft.com/office/drawing/2014/main" id="{88BC8B25-658F-4B2D-9AB5-F44697BF8097}"/>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9" name="Rectangle 158">
              <a:hlinkClick r:id="rId24" action="ppaction://hlinksldjump"/>
              <a:extLst>
                <a:ext uri="{FF2B5EF4-FFF2-40B4-BE49-F238E27FC236}">
                  <a16:creationId xmlns:a16="http://schemas.microsoft.com/office/drawing/2014/main" id="{E1C76A5D-E822-4F19-A3F0-D6FBEBC31F8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5" action="ppaction://hlinksldjump"/>
              <a:extLst>
                <a:ext uri="{FF2B5EF4-FFF2-40B4-BE49-F238E27FC236}">
                  <a16:creationId xmlns:a16="http://schemas.microsoft.com/office/drawing/2014/main" id="{F342624F-35A5-4D03-8734-27CE78BFC98B}"/>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6" action="ppaction://hlinksldjump"/>
              <a:extLst>
                <a:ext uri="{FF2B5EF4-FFF2-40B4-BE49-F238E27FC236}">
                  <a16:creationId xmlns:a16="http://schemas.microsoft.com/office/drawing/2014/main" id="{5BC0474B-0F7B-4479-BFD7-C8499FC91B1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2" name="Rectangle 161">
              <a:hlinkClick r:id="rId27" action="ppaction://hlinksldjump"/>
              <a:extLst>
                <a:ext uri="{FF2B5EF4-FFF2-40B4-BE49-F238E27FC236}">
                  <a16:creationId xmlns:a16="http://schemas.microsoft.com/office/drawing/2014/main" id="{F06BA7EB-5FC2-4956-AF97-F30A3EEFBAE1}"/>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5" name="ZoneTexte 104">
            <a:extLst>
              <a:ext uri="{FF2B5EF4-FFF2-40B4-BE49-F238E27FC236}">
                <a16:creationId xmlns:a16="http://schemas.microsoft.com/office/drawing/2014/main" id="{85441554-9D88-418D-9F28-C79787C61D31}"/>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C00000"/>
                </a:solidFill>
                <a:latin typeface="Arial" pitchFamily="34"/>
                <a:cs typeface="Arial" pitchFamily="34"/>
              </a:rPr>
              <a:t>JE M’INFORME JE CONSEILLE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Graphique 94">
            <a:extLst>
              <a:ext uri="{FF2B5EF4-FFF2-40B4-BE49-F238E27FC236}">
                <a16:creationId xmlns:a16="http://schemas.microsoft.com/office/drawing/2014/main" id="{E6940F7E-2788-4FC1-A20F-D8B735C325FB}"/>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73" name="Rectangle 72">
            <a:extLst>
              <a:ext uri="{FF2B5EF4-FFF2-40B4-BE49-F238E27FC236}">
                <a16:creationId xmlns:a16="http://schemas.microsoft.com/office/drawing/2014/main" id="{734E2BFA-002B-4E07-9A52-C2ACC8A331C9}"/>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6" name="Connecteur droit 5">
            <a:extLst>
              <a:ext uri="{FF2B5EF4-FFF2-40B4-BE49-F238E27FC236}">
                <a16:creationId xmlns:a16="http://schemas.microsoft.com/office/drawing/2014/main" id="{CCC43674-05A1-4C67-A6B0-2EBE1DDE0483}"/>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B228D081-2560-4FC9-956E-C68AB414E3B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5008B848-D68E-408D-8047-9F402D5C9510}"/>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E40F039F-C58A-4B36-8E2F-07C93415509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23</a:t>
            </a:r>
          </a:p>
        </p:txBody>
      </p:sp>
      <p:grpSp>
        <p:nvGrpSpPr>
          <p:cNvPr id="24584" name="Groupe 57">
            <a:extLst>
              <a:ext uri="{FF2B5EF4-FFF2-40B4-BE49-F238E27FC236}">
                <a16:creationId xmlns:a16="http://schemas.microsoft.com/office/drawing/2014/main" id="{E39786C1-CD4E-40B4-8753-CB86955F52BB}"/>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BDAC0559-6CA5-4267-AC24-953A8CC73AA8}"/>
                </a:ext>
              </a:extLst>
            </p:cNvPr>
            <p:cNvPicPr>
              <a:picLocks noChangeAspect="1"/>
            </p:cNvPicPr>
            <p:nvPr/>
          </p:nvPicPr>
          <p:blipFill>
            <a:blip r:embed="rId3"/>
            <a:srcRect/>
            <a:stretch/>
          </p:blipFill>
          <p:spPr>
            <a:xfrm>
              <a:off x="188971" y="6352891"/>
              <a:ext cx="310824" cy="311510"/>
            </a:xfrm>
            <a:prstGeom prst="rect">
              <a:avLst/>
            </a:prstGeom>
          </p:spPr>
        </p:pic>
        <p:sp>
          <p:nvSpPr>
            <p:cNvPr id="24670" name="ZoneTexte 59">
              <a:extLst>
                <a:ext uri="{FF2B5EF4-FFF2-40B4-BE49-F238E27FC236}">
                  <a16:creationId xmlns:a16="http://schemas.microsoft.com/office/drawing/2014/main" id="{CFB2CC6C-5039-4AE2-8DFA-0342A9CAE61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4585" name="Groupe 60">
            <a:extLst>
              <a:ext uri="{FF2B5EF4-FFF2-40B4-BE49-F238E27FC236}">
                <a16:creationId xmlns:a16="http://schemas.microsoft.com/office/drawing/2014/main" id="{DB4E373E-E684-4E99-B01F-21F09E3FF905}"/>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6DF65CDC-4E61-42EE-BD36-A37BA160ED74}"/>
                </a:ext>
              </a:extLst>
            </p:cNvPr>
            <p:cNvPicPr>
              <a:picLocks noChangeAspect="1"/>
            </p:cNvPicPr>
            <p:nvPr/>
          </p:nvPicPr>
          <p:blipFill>
            <a:blip r:embed="rId4"/>
            <a:srcRect/>
            <a:stretch/>
          </p:blipFill>
          <p:spPr>
            <a:xfrm>
              <a:off x="706949" y="6306505"/>
              <a:ext cx="414890" cy="415053"/>
            </a:xfrm>
            <a:prstGeom prst="rect">
              <a:avLst/>
            </a:prstGeom>
          </p:spPr>
        </p:pic>
        <p:sp>
          <p:nvSpPr>
            <p:cNvPr id="24668" name="ZoneTexte 62">
              <a:extLst>
                <a:ext uri="{FF2B5EF4-FFF2-40B4-BE49-F238E27FC236}">
                  <a16:creationId xmlns:a16="http://schemas.microsoft.com/office/drawing/2014/main" id="{1A8E616F-80EE-4C8A-83FC-276833AFF64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4586" name="ZoneTexte 63">
            <a:extLst>
              <a:ext uri="{FF2B5EF4-FFF2-40B4-BE49-F238E27FC236}">
                <a16:creationId xmlns:a16="http://schemas.microsoft.com/office/drawing/2014/main" id="{92FAD22E-076F-4B89-A112-7298BD2C50FB}"/>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50E13186-3679-4680-B65D-0CC192A2F5B1}"/>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12335925-8CEC-43D9-B0A1-D69E5D9878B4}"/>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589" name="Groupe 67">
            <a:extLst>
              <a:ext uri="{FF2B5EF4-FFF2-40B4-BE49-F238E27FC236}">
                <a16:creationId xmlns:a16="http://schemas.microsoft.com/office/drawing/2014/main" id="{2E1BEC07-478B-4AB6-875E-9449FE3E9B1E}"/>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0417109F-3A7E-448A-8D27-66D1FC237053}"/>
                </a:ext>
              </a:extLst>
            </p:cNvPr>
            <p:cNvPicPr>
              <a:picLocks noChangeAspect="1"/>
            </p:cNvPicPr>
            <p:nvPr/>
          </p:nvPicPr>
          <p:blipFill>
            <a:blip r:embed="rId5"/>
            <a:stretch>
              <a:fillRect/>
            </a:stretch>
          </p:blipFill>
          <p:spPr>
            <a:xfrm>
              <a:off x="5890290" y="6332222"/>
              <a:ext cx="352498" cy="352600"/>
            </a:xfrm>
            <a:prstGeom prst="rect">
              <a:avLst/>
            </a:prstGeom>
          </p:spPr>
        </p:pic>
        <p:sp>
          <p:nvSpPr>
            <p:cNvPr id="24666" name="ZoneTexte 69">
              <a:extLst>
                <a:ext uri="{FF2B5EF4-FFF2-40B4-BE49-F238E27FC236}">
                  <a16:creationId xmlns:a16="http://schemas.microsoft.com/office/drawing/2014/main" id="{D0648A6D-8370-494F-A597-8D5DFBCD07D4}"/>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4590" name="Groupe 70">
            <a:extLst>
              <a:ext uri="{FF2B5EF4-FFF2-40B4-BE49-F238E27FC236}">
                <a16:creationId xmlns:a16="http://schemas.microsoft.com/office/drawing/2014/main" id="{E350C186-65B3-4F62-B4DB-E64D429E9062}"/>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9611CCD-6617-479E-9B6E-7A08D9975F5F}"/>
                </a:ext>
              </a:extLst>
            </p:cNvPr>
            <p:cNvPicPr>
              <a:picLocks noChangeAspect="1"/>
            </p:cNvPicPr>
            <p:nvPr/>
          </p:nvPicPr>
          <p:blipFill>
            <a:blip r:embed="rId6"/>
            <a:stretch>
              <a:fillRect/>
            </a:stretch>
          </p:blipFill>
          <p:spPr>
            <a:xfrm>
              <a:off x="6416601" y="6348998"/>
              <a:ext cx="352498" cy="353522"/>
            </a:xfrm>
            <a:prstGeom prst="rect">
              <a:avLst/>
            </a:prstGeom>
          </p:spPr>
        </p:pic>
        <p:sp>
          <p:nvSpPr>
            <p:cNvPr id="24664" name="ZoneTexte 73">
              <a:extLst>
                <a:ext uri="{FF2B5EF4-FFF2-40B4-BE49-F238E27FC236}">
                  <a16:creationId xmlns:a16="http://schemas.microsoft.com/office/drawing/2014/main" id="{51EE6807-0F5F-41D5-AF86-E22D26860B51}"/>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4591" name="Groupe 78">
            <a:extLst>
              <a:ext uri="{FF2B5EF4-FFF2-40B4-BE49-F238E27FC236}">
                <a16:creationId xmlns:a16="http://schemas.microsoft.com/office/drawing/2014/main" id="{418D7361-AF5C-475A-AB4C-DCADF2B4932C}"/>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E00E765B-A633-4A0C-AC46-B6B42840CB0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4662" name="ZoneTexte 80">
              <a:extLst>
                <a:ext uri="{FF2B5EF4-FFF2-40B4-BE49-F238E27FC236}">
                  <a16:creationId xmlns:a16="http://schemas.microsoft.com/office/drawing/2014/main" id="{89D2ED08-640E-4665-9432-0154CC1CD56A}"/>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4592" name="Groupe 81">
            <a:extLst>
              <a:ext uri="{FF2B5EF4-FFF2-40B4-BE49-F238E27FC236}">
                <a16:creationId xmlns:a16="http://schemas.microsoft.com/office/drawing/2014/main" id="{3DE0496C-CCC8-47F4-B5CB-65233DF858A3}"/>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547D06C8-BEC7-4DC7-964C-F2C034CFD548}"/>
                </a:ext>
              </a:extLst>
            </p:cNvPr>
            <p:cNvPicPr>
              <a:picLocks noChangeAspect="1"/>
            </p:cNvPicPr>
            <p:nvPr/>
          </p:nvPicPr>
          <p:blipFill>
            <a:blip r:embed="rId7"/>
            <a:srcRect/>
            <a:stretch/>
          </p:blipFill>
          <p:spPr>
            <a:xfrm>
              <a:off x="6013563" y="6342472"/>
              <a:ext cx="346147" cy="345729"/>
            </a:xfrm>
            <a:prstGeom prst="rect">
              <a:avLst/>
            </a:prstGeom>
          </p:spPr>
        </p:pic>
        <p:sp>
          <p:nvSpPr>
            <p:cNvPr id="24660" name="ZoneTexte 83">
              <a:extLst>
                <a:ext uri="{FF2B5EF4-FFF2-40B4-BE49-F238E27FC236}">
                  <a16:creationId xmlns:a16="http://schemas.microsoft.com/office/drawing/2014/main" id="{51FBF48F-F1FC-4D78-A83C-25DE8E95F76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7" name="Rectangle 86">
            <a:extLst>
              <a:ext uri="{FF2B5EF4-FFF2-40B4-BE49-F238E27FC236}">
                <a16:creationId xmlns:a16="http://schemas.microsoft.com/office/drawing/2014/main" id="{B6D83C32-D23E-4718-B903-093B27331DBF}"/>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sp>
        <p:nvSpPr>
          <p:cNvPr id="123" name="ZoneTexte 122">
            <a:extLst>
              <a:ext uri="{FF2B5EF4-FFF2-40B4-BE49-F238E27FC236}">
                <a16:creationId xmlns:a16="http://schemas.microsoft.com/office/drawing/2014/main" id="{8CF0EFB3-9CF0-4F3A-BA65-9B2BFAE9BB7D}"/>
              </a:ext>
            </a:extLst>
          </p:cNvPr>
          <p:cNvSpPr txBox="1"/>
          <p:nvPr/>
        </p:nvSpPr>
        <p:spPr>
          <a:xfrm>
            <a:off x="1419225" y="6080125"/>
            <a:ext cx="6526213" cy="184150"/>
          </a:xfrm>
          <a:prstGeom prst="rect">
            <a:avLst/>
          </a:prstGeom>
          <a:noFill/>
        </p:spPr>
        <p:txBody>
          <a:bodyPr>
            <a:spAutoFit/>
          </a:bodyPr>
          <a:lstStyle/>
          <a:p>
            <a:pPr eaLnBrk="1" fontAlgn="auto" hangingPunct="1">
              <a:spcBef>
                <a:spcPts val="0"/>
              </a:spcBef>
              <a:spcAft>
                <a:spcPts val="0"/>
              </a:spcAft>
              <a:defRPr/>
            </a:pPr>
            <a:r>
              <a:rPr lang="fr-FR" sz="600" spc="-5" dirty="0">
                <a:solidFill>
                  <a:srgbClr val="333333"/>
                </a:solidFill>
                <a:latin typeface="Arial" panose="020B0604020202020204" pitchFamily="34" charset="0"/>
                <a:cs typeface="Arial" panose="020B0604020202020204" pitchFamily="34" charset="0"/>
              </a:rPr>
              <a:t>* Location d’au moins 2 ans.  ** Voitures particulières, véhicules électriques à moteur à 2 ou 3 roues et les quadricycles à moteur électrique.</a:t>
            </a:r>
          </a:p>
        </p:txBody>
      </p:sp>
      <p:grpSp>
        <p:nvGrpSpPr>
          <p:cNvPr id="24595" name="Groupe 92">
            <a:extLst>
              <a:ext uri="{FF2B5EF4-FFF2-40B4-BE49-F238E27FC236}">
                <a16:creationId xmlns:a16="http://schemas.microsoft.com/office/drawing/2014/main" id="{EBC70DBB-288A-4721-844F-8678B525AFD8}"/>
              </a:ext>
            </a:extLst>
          </p:cNvPr>
          <p:cNvGrpSpPr>
            <a:grpSpLocks/>
          </p:cNvGrpSpPr>
          <p:nvPr/>
        </p:nvGrpSpPr>
        <p:grpSpPr bwMode="auto">
          <a:xfrm>
            <a:off x="8907463" y="6334125"/>
            <a:ext cx="1304925" cy="488950"/>
            <a:chOff x="9429931" y="6334408"/>
            <a:chExt cx="1305361" cy="488926"/>
          </a:xfrm>
        </p:grpSpPr>
        <p:grpSp>
          <p:nvGrpSpPr>
            <p:cNvPr id="24652" name="Groupe 106">
              <a:extLst>
                <a:ext uri="{FF2B5EF4-FFF2-40B4-BE49-F238E27FC236}">
                  <a16:creationId xmlns:a16="http://schemas.microsoft.com/office/drawing/2014/main" id="{A65BE4AD-6320-49B0-8B14-83A77655D250}"/>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E572AD8A-C99C-4AAB-A43A-44DECE4AFB42}"/>
                  </a:ext>
                </a:extLst>
              </p:cNvPr>
              <p:cNvPicPr>
                <a:picLocks noChangeAspect="1"/>
              </p:cNvPicPr>
              <p:nvPr/>
            </p:nvPicPr>
            <p:blipFill>
              <a:blip r:embed="rId8"/>
              <a:srcRect/>
              <a:stretch/>
            </p:blipFill>
            <p:spPr>
              <a:xfrm>
                <a:off x="735763" y="6334408"/>
                <a:ext cx="352543" cy="352408"/>
              </a:xfrm>
              <a:prstGeom prst="rect">
                <a:avLst/>
              </a:prstGeom>
            </p:spPr>
          </p:pic>
          <p:sp>
            <p:nvSpPr>
              <p:cNvPr id="24658" name="ZoneTexte 123">
                <a:extLst>
                  <a:ext uri="{FF2B5EF4-FFF2-40B4-BE49-F238E27FC236}">
                    <a16:creationId xmlns:a16="http://schemas.microsoft.com/office/drawing/2014/main" id="{12D5CEE8-5685-4ED9-B578-1B11E1020E0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1B17C4ED-2CBA-4238-8E8F-714385EE5ECD}"/>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654" name="Groupe 112">
              <a:extLst>
                <a:ext uri="{FF2B5EF4-FFF2-40B4-BE49-F238E27FC236}">
                  <a16:creationId xmlns:a16="http://schemas.microsoft.com/office/drawing/2014/main" id="{0B116F60-C74F-4E6C-BDF2-B755CB85BCC0}"/>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428D70FA-F044-4FEC-87BC-5D12BCB23398}"/>
                  </a:ext>
                </a:extLst>
              </p:cNvPr>
              <p:cNvPicPr>
                <a:picLocks noChangeAspect="1"/>
              </p:cNvPicPr>
              <p:nvPr/>
            </p:nvPicPr>
            <p:blipFill>
              <a:blip r:embed="rId9"/>
              <a:srcRect/>
              <a:stretch/>
            </p:blipFill>
            <p:spPr>
              <a:xfrm>
                <a:off x="6008273" y="6342346"/>
                <a:ext cx="346191" cy="346058"/>
              </a:xfrm>
              <a:prstGeom prst="rect">
                <a:avLst/>
              </a:prstGeom>
            </p:spPr>
          </p:pic>
          <p:sp>
            <p:nvSpPr>
              <p:cNvPr id="24656" name="ZoneTexte 114">
                <a:extLst>
                  <a:ext uri="{FF2B5EF4-FFF2-40B4-BE49-F238E27FC236}">
                    <a16:creationId xmlns:a16="http://schemas.microsoft.com/office/drawing/2014/main" id="{C2A06D31-E8B9-48D6-80CF-1F0C1250B95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89" name="Graphique 88">
            <a:extLst>
              <a:ext uri="{FF2B5EF4-FFF2-40B4-BE49-F238E27FC236}">
                <a16:creationId xmlns:a16="http://schemas.microsoft.com/office/drawing/2014/main" id="{61108259-4AA0-440F-8C65-443D3975FF4D}"/>
              </a:ext>
            </a:extLst>
          </p:cNvPr>
          <p:cNvPicPr>
            <a:picLocks noChangeAspect="1"/>
          </p:cNvPicPr>
          <p:nvPr/>
        </p:nvPicPr>
        <p:blipFill>
          <a:blip r:embed="rId10"/>
          <a:srcRect/>
          <a:stretch/>
        </p:blipFill>
        <p:spPr>
          <a:xfrm>
            <a:off x="0" y="0"/>
            <a:ext cx="701675" cy="701675"/>
          </a:xfrm>
          <a:prstGeom prst="rect">
            <a:avLst/>
          </a:prstGeom>
        </p:spPr>
      </p:pic>
      <p:grpSp>
        <p:nvGrpSpPr>
          <p:cNvPr id="24597" name="Groupe 20">
            <a:extLst>
              <a:ext uri="{FF2B5EF4-FFF2-40B4-BE49-F238E27FC236}">
                <a16:creationId xmlns:a16="http://schemas.microsoft.com/office/drawing/2014/main" id="{53A1DB17-506C-47DF-8D02-4985A2E9FE42}"/>
              </a:ext>
            </a:extLst>
          </p:cNvPr>
          <p:cNvGrpSpPr>
            <a:grpSpLocks/>
          </p:cNvGrpSpPr>
          <p:nvPr/>
        </p:nvGrpSpPr>
        <p:grpSpPr bwMode="auto">
          <a:xfrm>
            <a:off x="4864100" y="2085975"/>
            <a:ext cx="3883025" cy="2709863"/>
            <a:chOff x="1801226" y="679885"/>
            <a:chExt cx="3882607" cy="2710624"/>
          </a:xfrm>
        </p:grpSpPr>
        <p:sp>
          <p:nvSpPr>
            <p:cNvPr id="141" name="Rectangle : coins arrondis 140">
              <a:extLst>
                <a:ext uri="{FF2B5EF4-FFF2-40B4-BE49-F238E27FC236}">
                  <a16:creationId xmlns:a16="http://schemas.microsoft.com/office/drawing/2014/main" id="{2281AA65-9164-4AEB-A296-3D5769C1FDC6}"/>
                </a:ext>
              </a:extLst>
            </p:cNvPr>
            <p:cNvSpPr/>
            <p:nvPr/>
          </p:nvSpPr>
          <p:spPr>
            <a:xfrm>
              <a:off x="1801226" y="2218605"/>
              <a:ext cx="3882607" cy="53990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54000" bIns="72000"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100" b="1">
                  <a:solidFill>
                    <a:srgbClr val="F25858"/>
                  </a:solidFill>
                  <a:latin typeface="Arial" panose="020B0604020202020204" pitchFamily="34" charset="0"/>
                  <a:cs typeface="Arial" panose="020B0604020202020204" pitchFamily="34" charset="0"/>
                </a:rPr>
                <a:t>Acquérir et installer</a:t>
              </a:r>
              <a:r>
                <a:rPr lang="fr-FR" altLang="fr-FR" sz="1100">
                  <a:solidFill>
                    <a:srgbClr val="F25858"/>
                  </a:solidFill>
                  <a:latin typeface="Arial" panose="020B0604020202020204" pitchFamily="34" charset="0"/>
                  <a:cs typeface="Arial" panose="020B0604020202020204" pitchFamily="34" charset="0"/>
                </a:rPr>
                <a:t> </a:t>
              </a:r>
              <a:r>
                <a:rPr lang="fr-FR" altLang="fr-FR" sz="1100">
                  <a:solidFill>
                    <a:srgbClr val="394348"/>
                  </a:solidFill>
                  <a:latin typeface="Arial" panose="020B0604020202020204" pitchFamily="34" charset="0"/>
                  <a:cs typeface="Arial" panose="020B0604020202020204" pitchFamily="34" charset="0"/>
                </a:rPr>
                <a:t>une borne de recharge électrique.</a:t>
              </a:r>
            </a:p>
          </p:txBody>
        </p:sp>
        <p:sp>
          <p:nvSpPr>
            <p:cNvPr id="136" name="Rectangle : coins arrondis 135">
              <a:extLst>
                <a:ext uri="{FF2B5EF4-FFF2-40B4-BE49-F238E27FC236}">
                  <a16:creationId xmlns:a16="http://schemas.microsoft.com/office/drawing/2014/main" id="{BCF5FC5F-4A4C-4B7C-B920-2281FFD7B459}"/>
                </a:ext>
              </a:extLst>
            </p:cNvPr>
            <p:cNvSpPr/>
            <p:nvPr/>
          </p:nvSpPr>
          <p:spPr>
            <a:xfrm>
              <a:off x="1801226" y="2850607"/>
              <a:ext cx="3882607" cy="53990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54000" bIns="72000"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Acheter un vélo</a:t>
              </a:r>
              <a:r>
                <a:rPr lang="fr-FR" sz="1100" dirty="0">
                  <a:solidFill>
                    <a:srgbClr val="F2585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à assistance électrique.</a:t>
              </a:r>
            </a:p>
          </p:txBody>
        </p:sp>
        <p:sp>
          <p:nvSpPr>
            <p:cNvPr id="134" name="Rectangle : coins arrondis 133">
              <a:extLst>
                <a:ext uri="{FF2B5EF4-FFF2-40B4-BE49-F238E27FC236}">
                  <a16:creationId xmlns:a16="http://schemas.microsoft.com/office/drawing/2014/main" id="{B9FC801B-027F-4FAE-98B7-C4B9865C6F89}"/>
                </a:ext>
              </a:extLst>
            </p:cNvPr>
            <p:cNvSpPr/>
            <p:nvPr/>
          </p:nvSpPr>
          <p:spPr>
            <a:xfrm>
              <a:off x="1801226" y="1589778"/>
              <a:ext cx="3882607" cy="53990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54000" bIns="72000"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Acheter/Louer* un véhicule**</a:t>
              </a:r>
              <a:r>
                <a:rPr lang="fr-FR" sz="1100" dirty="0">
                  <a:solidFill>
                    <a:srgbClr val="F2585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neuf ou d’occasion.</a:t>
              </a:r>
            </a:p>
          </p:txBody>
        </p:sp>
        <p:grpSp>
          <p:nvGrpSpPr>
            <p:cNvPr id="24648" name="Groupe 1">
              <a:extLst>
                <a:ext uri="{FF2B5EF4-FFF2-40B4-BE49-F238E27FC236}">
                  <a16:creationId xmlns:a16="http://schemas.microsoft.com/office/drawing/2014/main" id="{68386483-2F63-41DB-9331-94A4E1BB95B5}"/>
                </a:ext>
              </a:extLst>
            </p:cNvPr>
            <p:cNvGrpSpPr>
              <a:grpSpLocks/>
            </p:cNvGrpSpPr>
            <p:nvPr/>
          </p:nvGrpSpPr>
          <p:grpSpPr bwMode="auto">
            <a:xfrm>
              <a:off x="1801226" y="679885"/>
              <a:ext cx="3882607" cy="820077"/>
              <a:chOff x="1801226" y="729047"/>
              <a:chExt cx="3882607" cy="820077"/>
            </a:xfrm>
          </p:grpSpPr>
          <p:sp>
            <p:nvSpPr>
              <p:cNvPr id="131" name="Rectangle : coins arrondis 130">
                <a:extLst>
                  <a:ext uri="{FF2B5EF4-FFF2-40B4-BE49-F238E27FC236}">
                    <a16:creationId xmlns:a16="http://schemas.microsoft.com/office/drawing/2014/main" id="{5FE68E73-F077-4563-9C87-27EFF8EE5245}"/>
                  </a:ext>
                </a:extLst>
              </p:cNvPr>
              <p:cNvSpPr/>
              <p:nvPr/>
            </p:nvSpPr>
            <p:spPr>
              <a:xfrm>
                <a:off x="1801226" y="729047"/>
                <a:ext cx="3882607" cy="819380"/>
              </a:xfrm>
              <a:prstGeom prst="roundRect">
                <a:avLst>
                  <a:gd name="adj" fmla="val 0"/>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rgbClr val="F25858"/>
                  </a:solidFill>
                  <a:latin typeface="Arial" panose="020B0604020202020204" pitchFamily="34" charset="0"/>
                  <a:cs typeface="Arial" panose="020B0604020202020204" pitchFamily="34" charset="0"/>
                </a:endParaRPr>
              </a:p>
            </p:txBody>
          </p:sp>
          <p:sp>
            <p:nvSpPr>
              <p:cNvPr id="24650" name="ZoneTexte 103">
                <a:extLst>
                  <a:ext uri="{FF2B5EF4-FFF2-40B4-BE49-F238E27FC236}">
                    <a16:creationId xmlns:a16="http://schemas.microsoft.com/office/drawing/2014/main" id="{45AEE5D6-C52A-403F-B471-725D1F187B81}"/>
                  </a:ext>
                </a:extLst>
              </p:cNvPr>
              <p:cNvSpPr txBox="1">
                <a:spLocks noChangeArrowheads="1"/>
              </p:cNvSpPr>
              <p:nvPr/>
            </p:nvSpPr>
            <p:spPr bwMode="auto">
              <a:xfrm>
                <a:off x="2780577" y="951340"/>
                <a:ext cx="248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Mon client souhaite…</a:t>
                </a:r>
              </a:p>
            </p:txBody>
          </p:sp>
          <p:pic>
            <p:nvPicPr>
              <p:cNvPr id="103" name="Graphique 102">
                <a:extLst>
                  <a:ext uri="{FF2B5EF4-FFF2-40B4-BE49-F238E27FC236}">
                    <a16:creationId xmlns:a16="http://schemas.microsoft.com/office/drawing/2014/main" id="{CDB45854-256D-4E09-BACD-775F1235B1A2}"/>
                  </a:ext>
                </a:extLst>
              </p:cNvPr>
              <p:cNvPicPr>
                <a:picLocks noChangeAspect="1"/>
              </p:cNvPicPr>
              <p:nvPr/>
            </p:nvPicPr>
            <p:blipFill>
              <a:blip r:embed="rId11"/>
              <a:stretch>
                <a:fillRect/>
              </a:stretch>
            </p:blipFill>
            <p:spPr>
              <a:xfrm>
                <a:off x="1844084" y="756043"/>
                <a:ext cx="776203" cy="774917"/>
              </a:xfrm>
              <a:prstGeom prst="rect">
                <a:avLst/>
              </a:prstGeom>
            </p:spPr>
          </p:pic>
        </p:grpSp>
      </p:grpSp>
      <p:sp>
        <p:nvSpPr>
          <p:cNvPr id="92" name="ZoneTexte 91">
            <a:extLst>
              <a:ext uri="{FF2B5EF4-FFF2-40B4-BE49-F238E27FC236}">
                <a16:creationId xmlns:a16="http://schemas.microsoft.com/office/drawing/2014/main" id="{10AC5C72-A894-4BF9-901B-6802F76DEBB3}"/>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94" name="ZoneTexte 93">
            <a:extLst>
              <a:ext uri="{FF2B5EF4-FFF2-40B4-BE49-F238E27FC236}">
                <a16:creationId xmlns:a16="http://schemas.microsoft.com/office/drawing/2014/main" id="{0DAB4A28-C392-4806-A48A-A1E8F2664DFA}"/>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97" name="ZoneTexte 96">
            <a:extLst>
              <a:ext uri="{FF2B5EF4-FFF2-40B4-BE49-F238E27FC236}">
                <a16:creationId xmlns:a16="http://schemas.microsoft.com/office/drawing/2014/main" id="{0757C04F-7BA4-41A9-9A9E-F2574BF403F2}"/>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98" name="ZoneTexte 97">
            <a:extLst>
              <a:ext uri="{FF2B5EF4-FFF2-40B4-BE49-F238E27FC236}">
                <a16:creationId xmlns:a16="http://schemas.microsoft.com/office/drawing/2014/main" id="{A878DE16-E40F-41F5-8159-D2333DEB5D4D}"/>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99" name="ZoneTexte 98">
            <a:extLst>
              <a:ext uri="{FF2B5EF4-FFF2-40B4-BE49-F238E27FC236}">
                <a16:creationId xmlns:a16="http://schemas.microsoft.com/office/drawing/2014/main" id="{DFEA7D34-5DD4-451B-964A-370D7779D2C4}"/>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00" name="Ellipse 99">
            <a:extLst>
              <a:ext uri="{FF2B5EF4-FFF2-40B4-BE49-F238E27FC236}">
                <a16:creationId xmlns:a16="http://schemas.microsoft.com/office/drawing/2014/main" id="{9FA61715-B255-4599-9D59-797ECD55B13D}"/>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01" name="Ellipse 100">
            <a:extLst>
              <a:ext uri="{FF2B5EF4-FFF2-40B4-BE49-F238E27FC236}">
                <a16:creationId xmlns:a16="http://schemas.microsoft.com/office/drawing/2014/main" id="{C9B69815-54D0-45DD-8C24-4A22B794C530}"/>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02" name="Ellipse 101">
            <a:extLst>
              <a:ext uri="{FF2B5EF4-FFF2-40B4-BE49-F238E27FC236}">
                <a16:creationId xmlns:a16="http://schemas.microsoft.com/office/drawing/2014/main" id="{E459DD5F-ABBF-400A-ABEB-D60710C01B60}"/>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1" name="Ellipse 110">
            <a:extLst>
              <a:ext uri="{FF2B5EF4-FFF2-40B4-BE49-F238E27FC236}">
                <a16:creationId xmlns:a16="http://schemas.microsoft.com/office/drawing/2014/main" id="{666A6A50-18F9-4CEE-B59E-0BCF633D946B}"/>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6" name="Ellipse 115">
            <a:extLst>
              <a:ext uri="{FF2B5EF4-FFF2-40B4-BE49-F238E27FC236}">
                <a16:creationId xmlns:a16="http://schemas.microsoft.com/office/drawing/2014/main" id="{E7BC68DC-D22A-47B1-99ED-99C6D23C0F6C}"/>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7" name="ZoneTexte 116">
            <a:extLst>
              <a:ext uri="{FF2B5EF4-FFF2-40B4-BE49-F238E27FC236}">
                <a16:creationId xmlns:a16="http://schemas.microsoft.com/office/drawing/2014/main" id="{7F1274C1-E849-4725-A43F-4D2CBE3E80D0}"/>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18" name="ZoneTexte 117">
            <a:extLst>
              <a:ext uri="{FF2B5EF4-FFF2-40B4-BE49-F238E27FC236}">
                <a16:creationId xmlns:a16="http://schemas.microsoft.com/office/drawing/2014/main" id="{1223D7F0-0DC7-41CD-9CF2-08CD39DA5F5B}"/>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19" name="Ellipse 118">
            <a:extLst>
              <a:ext uri="{FF2B5EF4-FFF2-40B4-BE49-F238E27FC236}">
                <a16:creationId xmlns:a16="http://schemas.microsoft.com/office/drawing/2014/main" id="{77B06EF1-79FB-4E5E-838D-CF982C35D0CF}"/>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25" name="Ellipse 124">
            <a:extLst>
              <a:ext uri="{FF2B5EF4-FFF2-40B4-BE49-F238E27FC236}">
                <a16:creationId xmlns:a16="http://schemas.microsoft.com/office/drawing/2014/main" id="{94CADD2E-46A2-470E-83E6-84906ED2E4D5}"/>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26" name="Ellipse 125">
            <a:extLst>
              <a:ext uri="{FF2B5EF4-FFF2-40B4-BE49-F238E27FC236}">
                <a16:creationId xmlns:a16="http://schemas.microsoft.com/office/drawing/2014/main" id="{BBC11EF5-673C-478D-A484-31FEC5E2525E}"/>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24614" name="Groupe 126">
            <a:extLst>
              <a:ext uri="{FF2B5EF4-FFF2-40B4-BE49-F238E27FC236}">
                <a16:creationId xmlns:a16="http://schemas.microsoft.com/office/drawing/2014/main" id="{B1A02A64-1F0E-49CB-BAEE-16119896BAF8}"/>
              </a:ext>
            </a:extLst>
          </p:cNvPr>
          <p:cNvGrpSpPr>
            <a:grpSpLocks/>
          </p:cNvGrpSpPr>
          <p:nvPr/>
        </p:nvGrpSpPr>
        <p:grpSpPr bwMode="auto">
          <a:xfrm>
            <a:off x="90488" y="2282825"/>
            <a:ext cx="1460500" cy="338138"/>
            <a:chOff x="90785" y="1823764"/>
            <a:chExt cx="1460705" cy="338554"/>
          </a:xfrm>
        </p:grpSpPr>
        <p:sp>
          <p:nvSpPr>
            <p:cNvPr id="128" name="Rectangle 127">
              <a:extLst>
                <a:ext uri="{FF2B5EF4-FFF2-40B4-BE49-F238E27FC236}">
                  <a16:creationId xmlns:a16="http://schemas.microsoft.com/office/drawing/2014/main" id="{87094756-7C09-4FF7-8BFD-D168ACA2BDEC}"/>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9" name="Triangle 128">
              <a:extLst>
                <a:ext uri="{FF2B5EF4-FFF2-40B4-BE49-F238E27FC236}">
                  <a16:creationId xmlns:a16="http://schemas.microsoft.com/office/drawing/2014/main" id="{ADDE8494-7899-4931-AD55-930B4251377F}"/>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30" name="Rectangle 129">
            <a:extLst>
              <a:ext uri="{FF2B5EF4-FFF2-40B4-BE49-F238E27FC236}">
                <a16:creationId xmlns:a16="http://schemas.microsoft.com/office/drawing/2014/main" id="{B6722B84-A1DC-48BF-AA17-24D72F3663B8}"/>
              </a:ext>
            </a:extLst>
          </p:cNvPr>
          <p:cNvSpPr/>
          <p:nvPr/>
        </p:nvSpPr>
        <p:spPr>
          <a:xfrm>
            <a:off x="2197100" y="638175"/>
            <a:ext cx="9215438" cy="1147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lnSpc>
                <a:spcPts val="2860"/>
              </a:lnSpc>
              <a:spcBef>
                <a:spcPts val="100"/>
              </a:spcBef>
              <a:spcAft>
                <a:spcPts val="0"/>
              </a:spcAft>
              <a:defRPr/>
            </a:pPr>
            <a:r>
              <a:rPr lang="fr-FR" b="1" dirty="0">
                <a:solidFill>
                  <a:srgbClr val="333333"/>
                </a:solidFill>
                <a:latin typeface="Arial" panose="020B0604020202020204" pitchFamily="34" charset="0"/>
                <a:cs typeface="Arial" panose="020B0604020202020204" pitchFamily="34" charset="0"/>
              </a:rPr>
              <a:t>J’accompagne mon client</a:t>
            </a:r>
          </a:p>
          <a:p>
            <a:pPr marL="12700" algn="ctr" eaLnBrk="1" fontAlgn="auto" hangingPunct="1">
              <a:lnSpc>
                <a:spcPts val="2860"/>
              </a:lnSpc>
              <a:spcBef>
                <a:spcPts val="100"/>
              </a:spcBef>
              <a:spcAft>
                <a:spcPts val="0"/>
              </a:spcAft>
              <a:defRPr/>
            </a:pPr>
            <a:r>
              <a:rPr lang="fr-FR" dirty="0">
                <a:solidFill>
                  <a:srgbClr val="333333"/>
                </a:solidFill>
                <a:latin typeface="Arial" panose="020B0604020202020204" pitchFamily="34" charset="0"/>
                <a:cs typeface="Arial" panose="020B0604020202020204" pitchFamily="34" charset="0"/>
              </a:rPr>
              <a:t>pour l’aider à </a:t>
            </a:r>
            <a:r>
              <a:rPr lang="fr-FR" b="1" dirty="0">
                <a:solidFill>
                  <a:srgbClr val="548C0D"/>
                </a:solidFill>
                <a:latin typeface="Arial" panose="020B0604020202020204" pitchFamily="34" charset="0"/>
                <a:cs typeface="Arial" panose="020B0604020202020204" pitchFamily="34" charset="0"/>
              </a:rPr>
              <a:t>identifier les aides existantes</a:t>
            </a:r>
          </a:p>
          <a:p>
            <a:pPr marL="12700" algn="ctr" eaLnBrk="1" fontAlgn="auto" hangingPunct="1">
              <a:lnSpc>
                <a:spcPts val="2860"/>
              </a:lnSpc>
              <a:spcBef>
                <a:spcPts val="100"/>
              </a:spcBef>
              <a:spcAft>
                <a:spcPts val="0"/>
              </a:spcAft>
              <a:defRPr/>
            </a:pPr>
            <a:r>
              <a:rPr lang="fr-FR" dirty="0">
                <a:solidFill>
                  <a:srgbClr val="333333"/>
                </a:solidFill>
                <a:latin typeface="Arial" panose="020B0604020202020204" pitchFamily="34" charset="0"/>
                <a:cs typeface="Arial" panose="020B0604020202020204" pitchFamily="34" charset="0"/>
              </a:rPr>
              <a:t>selon son projet</a:t>
            </a:r>
            <a:endParaRPr lang="fr-FR" dirty="0">
              <a:latin typeface="Arial" panose="020B0604020202020204" pitchFamily="34" charset="0"/>
              <a:cs typeface="Arial" panose="020B0604020202020204" pitchFamily="34" charset="0"/>
            </a:endParaRPr>
          </a:p>
        </p:txBody>
      </p:sp>
      <p:sp>
        <p:nvSpPr>
          <p:cNvPr id="135" name="Rectangle 134">
            <a:extLst>
              <a:ext uri="{FF2B5EF4-FFF2-40B4-BE49-F238E27FC236}">
                <a16:creationId xmlns:a16="http://schemas.microsoft.com/office/drawing/2014/main" id="{241894E4-0D00-464F-9E2F-C707A762C6DD}"/>
              </a:ext>
            </a:extLst>
          </p:cNvPr>
          <p:cNvSpPr/>
          <p:nvPr/>
        </p:nvSpPr>
        <p:spPr>
          <a:xfrm>
            <a:off x="4864100" y="5326063"/>
            <a:ext cx="3883025" cy="442912"/>
          </a:xfrm>
          <a:prstGeom prst="rect">
            <a:avLst/>
          </a:prstGeom>
          <a:solidFill>
            <a:schemeClr val="bg1"/>
          </a:solid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4617" name="Groupe 132">
            <a:extLst>
              <a:ext uri="{FF2B5EF4-FFF2-40B4-BE49-F238E27FC236}">
                <a16:creationId xmlns:a16="http://schemas.microsoft.com/office/drawing/2014/main" id="{5622DF7C-942E-4F6D-9953-031218A4EC5A}"/>
              </a:ext>
            </a:extLst>
          </p:cNvPr>
          <p:cNvGrpSpPr>
            <a:grpSpLocks/>
          </p:cNvGrpSpPr>
          <p:nvPr/>
        </p:nvGrpSpPr>
        <p:grpSpPr bwMode="auto">
          <a:xfrm>
            <a:off x="4889500" y="5326063"/>
            <a:ext cx="3914775" cy="442912"/>
            <a:chOff x="3635033" y="5390518"/>
            <a:chExt cx="3913780" cy="442248"/>
          </a:xfrm>
        </p:grpSpPr>
        <p:pic>
          <p:nvPicPr>
            <p:cNvPr id="138" name="Graphique 137">
              <a:extLst>
                <a:ext uri="{FF2B5EF4-FFF2-40B4-BE49-F238E27FC236}">
                  <a16:creationId xmlns:a16="http://schemas.microsoft.com/office/drawing/2014/main" id="{8319F830-8DB5-4216-B8D8-B619D87A0354}"/>
                </a:ext>
              </a:extLst>
            </p:cNvPr>
            <p:cNvPicPr>
              <a:picLocks noChangeAspect="1"/>
            </p:cNvPicPr>
            <p:nvPr/>
          </p:nvPicPr>
          <p:blipFill>
            <a:blip r:embed="rId12"/>
            <a:stretch>
              <a:fillRect/>
            </a:stretch>
          </p:blipFill>
          <p:spPr>
            <a:xfrm>
              <a:off x="3635033" y="5390518"/>
              <a:ext cx="442800" cy="442248"/>
            </a:xfrm>
            <a:prstGeom prst="rect">
              <a:avLst/>
            </a:prstGeom>
          </p:spPr>
        </p:pic>
        <p:sp>
          <p:nvSpPr>
            <p:cNvPr id="140" name="ZoneTexte 139">
              <a:extLst>
                <a:ext uri="{FF2B5EF4-FFF2-40B4-BE49-F238E27FC236}">
                  <a16:creationId xmlns:a16="http://schemas.microsoft.com/office/drawing/2014/main" id="{5774B0A4-73AB-4CB0-BAB4-DB3CCC7AB4D1}"/>
                </a:ext>
              </a:extLst>
            </p:cNvPr>
            <p:cNvSpPr txBox="1"/>
            <p:nvPr/>
          </p:nvSpPr>
          <p:spPr>
            <a:xfrm>
              <a:off x="4017524" y="5444412"/>
              <a:ext cx="3531289" cy="339216"/>
            </a:xfrm>
            <a:prstGeom prst="rect">
              <a:avLst/>
            </a:prstGeom>
            <a:noFill/>
          </p:spPr>
          <p:txBody>
            <a:bodyPr>
              <a:spAutoFit/>
            </a:bodyPr>
            <a:lstStyle/>
            <a:p>
              <a:pPr eaLnBrk="1" fontAlgn="auto" hangingPunct="1">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Le client a la responsabilité de réaliser les simulations pour identifier les aides et les montants auxquels il peut prétendre en fonction de son projet.</a:t>
              </a:r>
              <a:endParaRPr lang="fr-FR" sz="800" dirty="0">
                <a:solidFill>
                  <a:srgbClr val="394348"/>
                </a:solidFill>
                <a:latin typeface="Arial" panose="020B0604020202020204" pitchFamily="34" charset="0"/>
                <a:cs typeface="Arial" panose="020B0604020202020204" pitchFamily="34" charset="0"/>
              </a:endParaRPr>
            </a:p>
          </p:txBody>
        </p:sp>
      </p:grpSp>
      <p:pic>
        <p:nvPicPr>
          <p:cNvPr id="143" name="Graphique 142">
            <a:hlinkClick r:id="rId13" action="ppaction://hlinksldjump"/>
            <a:extLst>
              <a:ext uri="{FF2B5EF4-FFF2-40B4-BE49-F238E27FC236}">
                <a16:creationId xmlns:a16="http://schemas.microsoft.com/office/drawing/2014/main" id="{E3020ADC-F494-4560-B0C9-EC932D807A37}"/>
              </a:ext>
            </a:extLst>
          </p:cNvPr>
          <p:cNvPicPr>
            <a:picLocks noChangeAspect="1"/>
          </p:cNvPicPr>
          <p:nvPr/>
        </p:nvPicPr>
        <p:blipFill>
          <a:blip r:embed="rId14"/>
          <a:srcRect/>
          <a:stretch/>
        </p:blipFill>
        <p:spPr>
          <a:xfrm>
            <a:off x="8609013" y="3141663"/>
            <a:ext cx="304800" cy="304800"/>
          </a:xfrm>
          <a:prstGeom prst="rect">
            <a:avLst/>
          </a:prstGeom>
        </p:spPr>
      </p:pic>
      <p:pic>
        <p:nvPicPr>
          <p:cNvPr id="151" name="Graphique 150">
            <a:hlinkClick r:id="rId15" action="ppaction://hlinksldjump"/>
            <a:extLst>
              <a:ext uri="{FF2B5EF4-FFF2-40B4-BE49-F238E27FC236}">
                <a16:creationId xmlns:a16="http://schemas.microsoft.com/office/drawing/2014/main" id="{37D586F4-41E0-4B25-8FAA-758EAF3CD46D}"/>
              </a:ext>
            </a:extLst>
          </p:cNvPr>
          <p:cNvPicPr>
            <a:picLocks noChangeAspect="1"/>
          </p:cNvPicPr>
          <p:nvPr/>
        </p:nvPicPr>
        <p:blipFill>
          <a:blip r:embed="rId14"/>
          <a:srcRect/>
          <a:stretch/>
        </p:blipFill>
        <p:spPr>
          <a:xfrm>
            <a:off x="8609013" y="3767138"/>
            <a:ext cx="304800" cy="304800"/>
          </a:xfrm>
          <a:prstGeom prst="rect">
            <a:avLst/>
          </a:prstGeom>
        </p:spPr>
      </p:pic>
      <p:pic>
        <p:nvPicPr>
          <p:cNvPr id="152" name="Graphique 151">
            <a:hlinkClick r:id="rId16" action="ppaction://hlinksldjump"/>
            <a:extLst>
              <a:ext uri="{FF2B5EF4-FFF2-40B4-BE49-F238E27FC236}">
                <a16:creationId xmlns:a16="http://schemas.microsoft.com/office/drawing/2014/main" id="{22B8DB29-6186-4271-A938-F47E4B329F17}"/>
              </a:ext>
            </a:extLst>
          </p:cNvPr>
          <p:cNvPicPr>
            <a:picLocks noChangeAspect="1"/>
          </p:cNvPicPr>
          <p:nvPr/>
        </p:nvPicPr>
        <p:blipFill>
          <a:blip r:embed="rId14"/>
          <a:srcRect/>
          <a:stretch/>
        </p:blipFill>
        <p:spPr>
          <a:xfrm>
            <a:off x="8609013" y="4400550"/>
            <a:ext cx="304800" cy="304800"/>
          </a:xfrm>
          <a:prstGeom prst="rect">
            <a:avLst/>
          </a:prstGeom>
        </p:spPr>
      </p:pic>
      <p:sp>
        <p:nvSpPr>
          <p:cNvPr id="86" name="Rectangle 85">
            <a:extLst>
              <a:ext uri="{FF2B5EF4-FFF2-40B4-BE49-F238E27FC236}">
                <a16:creationId xmlns:a16="http://schemas.microsoft.com/office/drawing/2014/main" id="{B7AD0CF6-3211-4F20-BF95-8A0936307C98}"/>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24622" name="Groupe 131">
            <a:extLst>
              <a:ext uri="{FF2B5EF4-FFF2-40B4-BE49-F238E27FC236}">
                <a16:creationId xmlns:a16="http://schemas.microsoft.com/office/drawing/2014/main" id="{A71FD4B8-E580-471A-8897-DCAEA6DD4F9E}"/>
              </a:ext>
            </a:extLst>
          </p:cNvPr>
          <p:cNvGrpSpPr>
            <a:grpSpLocks/>
          </p:cNvGrpSpPr>
          <p:nvPr/>
        </p:nvGrpSpPr>
        <p:grpSpPr bwMode="auto">
          <a:xfrm>
            <a:off x="88900" y="1822450"/>
            <a:ext cx="1330325" cy="3365500"/>
            <a:chOff x="89064" y="1822917"/>
            <a:chExt cx="1329438" cy="3365469"/>
          </a:xfrm>
        </p:grpSpPr>
        <p:sp>
          <p:nvSpPr>
            <p:cNvPr id="139" name="Rectangle 138">
              <a:hlinkClick r:id="rId17" action="ppaction://hlinksldjump"/>
              <a:extLst>
                <a:ext uri="{FF2B5EF4-FFF2-40B4-BE49-F238E27FC236}">
                  <a16:creationId xmlns:a16="http://schemas.microsoft.com/office/drawing/2014/main" id="{DA31CCAF-C7FB-45C4-AED4-B665C6B5251A}"/>
                </a:ext>
              </a:extLst>
            </p:cNvPr>
            <p:cNvSpPr/>
            <p:nvPr/>
          </p:nvSpPr>
          <p:spPr>
            <a:xfrm>
              <a:off x="89064" y="2669047"/>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2" name="Rectangle 141">
              <a:hlinkClick r:id="rId18" action="ppaction://hlinksldjump"/>
              <a:extLst>
                <a:ext uri="{FF2B5EF4-FFF2-40B4-BE49-F238E27FC236}">
                  <a16:creationId xmlns:a16="http://schemas.microsoft.com/office/drawing/2014/main" id="{78A1E0B5-209B-482F-81A4-C88D4D092B88}"/>
                </a:ext>
              </a:extLst>
            </p:cNvPr>
            <p:cNvSpPr/>
            <p:nvPr/>
          </p:nvSpPr>
          <p:spPr>
            <a:xfrm>
              <a:off x="89064" y="3748537"/>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19" action="ppaction://hlinksldjump"/>
              <a:extLst>
                <a:ext uri="{FF2B5EF4-FFF2-40B4-BE49-F238E27FC236}">
                  <a16:creationId xmlns:a16="http://schemas.microsoft.com/office/drawing/2014/main" id="{2D820FD8-B162-45BB-912A-95AFFE0CA897}"/>
                </a:ext>
              </a:extLst>
            </p:cNvPr>
            <p:cNvSpPr/>
            <p:nvPr/>
          </p:nvSpPr>
          <p:spPr>
            <a:xfrm>
              <a:off x="89064" y="4850252"/>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20" action="ppaction://hlinksldjump"/>
              <a:extLst>
                <a:ext uri="{FF2B5EF4-FFF2-40B4-BE49-F238E27FC236}">
                  <a16:creationId xmlns:a16="http://schemas.microsoft.com/office/drawing/2014/main" id="{898C149D-2A4B-4845-87A6-92ABBA4DC148}"/>
                </a:ext>
              </a:extLst>
            </p:cNvPr>
            <p:cNvSpPr/>
            <p:nvPr/>
          </p:nvSpPr>
          <p:spPr>
            <a:xfrm>
              <a:off x="89064" y="1822917"/>
              <a:ext cx="1329438" cy="338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4623" name="Groupe 104">
            <a:extLst>
              <a:ext uri="{FF2B5EF4-FFF2-40B4-BE49-F238E27FC236}">
                <a16:creationId xmlns:a16="http://schemas.microsoft.com/office/drawing/2014/main" id="{7A8095C5-91CA-42D1-8EE6-3DC1AFD49C21}"/>
              </a:ext>
            </a:extLst>
          </p:cNvPr>
          <p:cNvGrpSpPr>
            <a:grpSpLocks/>
          </p:cNvGrpSpPr>
          <p:nvPr/>
        </p:nvGrpSpPr>
        <p:grpSpPr bwMode="auto">
          <a:xfrm>
            <a:off x="6048375" y="6324600"/>
            <a:ext cx="784225" cy="496888"/>
            <a:chOff x="6767187" y="6323834"/>
            <a:chExt cx="784388" cy="497620"/>
          </a:xfrm>
        </p:grpSpPr>
        <p:pic>
          <p:nvPicPr>
            <p:cNvPr id="106" name="Graphique 105">
              <a:extLst>
                <a:ext uri="{FF2B5EF4-FFF2-40B4-BE49-F238E27FC236}">
                  <a16:creationId xmlns:a16="http://schemas.microsoft.com/office/drawing/2014/main" id="{A3F08C49-067D-4732-A407-6A7C29E11C31}"/>
                </a:ext>
              </a:extLst>
            </p:cNvPr>
            <p:cNvPicPr>
              <a:picLocks noChangeAspect="1"/>
            </p:cNvPicPr>
            <p:nvPr/>
          </p:nvPicPr>
          <p:blipFill>
            <a:blip r:embed="rId21"/>
            <a:stretch>
              <a:fillRect/>
            </a:stretch>
          </p:blipFill>
          <p:spPr>
            <a:xfrm>
              <a:off x="6964078" y="6323834"/>
              <a:ext cx="352498" cy="352944"/>
            </a:xfrm>
            <a:prstGeom prst="rect">
              <a:avLst/>
            </a:prstGeom>
          </p:spPr>
        </p:pic>
        <p:sp>
          <p:nvSpPr>
            <p:cNvPr id="24636" name="ZoneTexte 107">
              <a:extLst>
                <a:ext uri="{FF2B5EF4-FFF2-40B4-BE49-F238E27FC236}">
                  <a16:creationId xmlns:a16="http://schemas.microsoft.com/office/drawing/2014/main" id="{7559B51E-7634-400C-93C5-C51E4C06E113}"/>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4624" name="Groupe 108">
            <a:extLst>
              <a:ext uri="{FF2B5EF4-FFF2-40B4-BE49-F238E27FC236}">
                <a16:creationId xmlns:a16="http://schemas.microsoft.com/office/drawing/2014/main" id="{15742EED-4E53-4FD0-87BB-E7DD0EA3978B}"/>
              </a:ext>
            </a:extLst>
          </p:cNvPr>
          <p:cNvGrpSpPr>
            <a:grpSpLocks/>
          </p:cNvGrpSpPr>
          <p:nvPr/>
        </p:nvGrpSpPr>
        <p:grpSpPr bwMode="auto">
          <a:xfrm>
            <a:off x="71438" y="6324600"/>
            <a:ext cx="11553825" cy="496888"/>
            <a:chOff x="71517" y="6323834"/>
            <a:chExt cx="11554426" cy="497620"/>
          </a:xfrm>
        </p:grpSpPr>
        <p:pic>
          <p:nvPicPr>
            <p:cNvPr id="110" name="Graphique 109">
              <a:hlinkClick r:id="" action="ppaction://hlinkshowjump?jump=previousslide"/>
              <a:extLst>
                <a:ext uri="{FF2B5EF4-FFF2-40B4-BE49-F238E27FC236}">
                  <a16:creationId xmlns:a16="http://schemas.microsoft.com/office/drawing/2014/main" id="{F3ED4398-CE0D-4903-AA5D-DB2C09671F99}"/>
                </a:ext>
              </a:extLst>
            </p:cNvPr>
            <p:cNvPicPr>
              <a:picLocks noChangeAspect="1"/>
            </p:cNvPicPr>
            <p:nvPr/>
          </p:nvPicPr>
          <p:blipFill>
            <a:blip r:embed="rId22"/>
            <a:srcRect/>
            <a:stretch/>
          </p:blipFill>
          <p:spPr>
            <a:xfrm rot="10800000">
              <a:off x="11062351" y="6427174"/>
              <a:ext cx="281003" cy="279812"/>
            </a:xfrm>
            <a:prstGeom prst="rect">
              <a:avLst/>
            </a:prstGeom>
          </p:spPr>
        </p:pic>
        <p:pic>
          <p:nvPicPr>
            <p:cNvPr id="121" name="Graphique 120">
              <a:hlinkClick r:id="" action="ppaction://hlinkshowjump?jump=nextslide"/>
              <a:extLst>
                <a:ext uri="{FF2B5EF4-FFF2-40B4-BE49-F238E27FC236}">
                  <a16:creationId xmlns:a16="http://schemas.microsoft.com/office/drawing/2014/main" id="{226DF2E0-702F-4BE1-A8F2-8937156EA371}"/>
                </a:ext>
              </a:extLst>
            </p:cNvPr>
            <p:cNvPicPr>
              <a:picLocks noChangeAspect="1"/>
            </p:cNvPicPr>
            <p:nvPr/>
          </p:nvPicPr>
          <p:blipFill>
            <a:blip r:embed="rId22"/>
            <a:srcRect/>
            <a:stretch/>
          </p:blipFill>
          <p:spPr>
            <a:xfrm>
              <a:off x="11344940" y="6431943"/>
              <a:ext cx="281003" cy="281402"/>
            </a:xfrm>
            <a:prstGeom prst="rect">
              <a:avLst/>
            </a:prstGeom>
          </p:spPr>
        </p:pic>
        <p:sp>
          <p:nvSpPr>
            <p:cNvPr id="122" name="Rectangle 121">
              <a:hlinkClick r:id="rId23" action="ppaction://hlinksldjump"/>
              <a:extLst>
                <a:ext uri="{FF2B5EF4-FFF2-40B4-BE49-F238E27FC236}">
                  <a16:creationId xmlns:a16="http://schemas.microsoft.com/office/drawing/2014/main" id="{7BBB8A95-BE7F-467C-B5B5-90B7C3680F4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8" name="Rectangle 157">
              <a:hlinkClick r:id="rId24" action="ppaction://hlinksldjump"/>
              <a:extLst>
                <a:ext uri="{FF2B5EF4-FFF2-40B4-BE49-F238E27FC236}">
                  <a16:creationId xmlns:a16="http://schemas.microsoft.com/office/drawing/2014/main" id="{01869109-D882-42CD-8957-D7E5C40F931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9" name="Rectangle 158">
              <a:hlinkClick r:id="rId25" action="ppaction://hlinksldjump"/>
              <a:extLst>
                <a:ext uri="{FF2B5EF4-FFF2-40B4-BE49-F238E27FC236}">
                  <a16:creationId xmlns:a16="http://schemas.microsoft.com/office/drawing/2014/main" id="{D4A9FDE0-47BD-48A7-9FD3-E7381C9C60E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6" action="ppaction://hlinksldjump"/>
              <a:extLst>
                <a:ext uri="{FF2B5EF4-FFF2-40B4-BE49-F238E27FC236}">
                  <a16:creationId xmlns:a16="http://schemas.microsoft.com/office/drawing/2014/main" id="{65B2434F-C989-4E29-866C-4B451E508708}"/>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7" action="ppaction://hlinksldjump"/>
              <a:extLst>
                <a:ext uri="{FF2B5EF4-FFF2-40B4-BE49-F238E27FC236}">
                  <a16:creationId xmlns:a16="http://schemas.microsoft.com/office/drawing/2014/main" id="{BCA1669E-CF91-41D5-8355-92101A29C7B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2" name="Rectangle 161">
              <a:hlinkClick r:id="rId28" action="ppaction://hlinksldjump"/>
              <a:extLst>
                <a:ext uri="{FF2B5EF4-FFF2-40B4-BE49-F238E27FC236}">
                  <a16:creationId xmlns:a16="http://schemas.microsoft.com/office/drawing/2014/main" id="{5C68E66C-6211-477B-A507-34A8F0FB7355}"/>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3" name="Rectangle 162">
              <a:hlinkClick r:id="rId29" action="ppaction://hlinksldjump"/>
              <a:extLst>
                <a:ext uri="{FF2B5EF4-FFF2-40B4-BE49-F238E27FC236}">
                  <a16:creationId xmlns:a16="http://schemas.microsoft.com/office/drawing/2014/main" id="{42C83560-2F24-4384-95A6-224D0C8EB87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4" name="Rectangle 163">
              <a:hlinkClick r:id="rId30" action="ppaction://hlinksldjump"/>
              <a:extLst>
                <a:ext uri="{FF2B5EF4-FFF2-40B4-BE49-F238E27FC236}">
                  <a16:creationId xmlns:a16="http://schemas.microsoft.com/office/drawing/2014/main" id="{3136BACB-35F0-456C-8856-6DA75B309FC6}"/>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5" name="ZoneTexte 104">
            <a:extLst>
              <a:ext uri="{FF2B5EF4-FFF2-40B4-BE49-F238E27FC236}">
                <a16:creationId xmlns:a16="http://schemas.microsoft.com/office/drawing/2014/main" id="{B51B39C2-9B8B-4FC9-9B20-BD371FDC9BF2}"/>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C00000"/>
                </a:solidFill>
                <a:latin typeface="Arial" pitchFamily="34"/>
                <a:cs typeface="Arial" pitchFamily="34"/>
              </a:rPr>
              <a:t>JE M’INFORME JE CONSEILLE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907F673F-EBF3-495F-990B-671E39696827}"/>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3" name="Rectangle 2">
            <a:extLst>
              <a:ext uri="{FF2B5EF4-FFF2-40B4-BE49-F238E27FC236}">
                <a16:creationId xmlns:a16="http://schemas.microsoft.com/office/drawing/2014/main" id="{91861494-C87C-414E-8C00-8388B543A2D1}"/>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4" name="Connecteur droit 3">
            <a:extLst>
              <a:ext uri="{FF2B5EF4-FFF2-40B4-BE49-F238E27FC236}">
                <a16:creationId xmlns:a16="http://schemas.microsoft.com/office/drawing/2014/main" id="{99110E28-FD9A-46D8-8137-72CA03F582C0}"/>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B5BEAE7-A077-4F05-80F1-F12D1FF81A9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E6140DFC-0564-42AD-BC74-C19E899A5019}"/>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9" name="Rectangle 8">
            <a:extLst>
              <a:ext uri="{FF2B5EF4-FFF2-40B4-BE49-F238E27FC236}">
                <a16:creationId xmlns:a16="http://schemas.microsoft.com/office/drawing/2014/main" id="{A7C0B252-695D-4B08-9735-3EE242E9529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24</a:t>
            </a:r>
          </a:p>
        </p:txBody>
      </p:sp>
      <p:grpSp>
        <p:nvGrpSpPr>
          <p:cNvPr id="25608" name="Groupe 9">
            <a:extLst>
              <a:ext uri="{FF2B5EF4-FFF2-40B4-BE49-F238E27FC236}">
                <a16:creationId xmlns:a16="http://schemas.microsoft.com/office/drawing/2014/main" id="{91B21788-70A1-432A-9267-A3D7CAB35BB9}"/>
              </a:ext>
            </a:extLst>
          </p:cNvPr>
          <p:cNvGrpSpPr>
            <a:grpSpLocks/>
          </p:cNvGrpSpPr>
          <p:nvPr/>
        </p:nvGrpSpPr>
        <p:grpSpPr bwMode="auto">
          <a:xfrm>
            <a:off x="88900" y="6353175"/>
            <a:ext cx="511175" cy="469900"/>
            <a:chOff x="89063" y="6352891"/>
            <a:chExt cx="510639" cy="470443"/>
          </a:xfrm>
        </p:grpSpPr>
        <p:pic>
          <p:nvPicPr>
            <p:cNvPr id="11" name="Graphique 10">
              <a:extLst>
                <a:ext uri="{FF2B5EF4-FFF2-40B4-BE49-F238E27FC236}">
                  <a16:creationId xmlns:a16="http://schemas.microsoft.com/office/drawing/2014/main" id="{AAFEEDC7-E4BD-48C1-B322-969D92452605}"/>
                </a:ext>
              </a:extLst>
            </p:cNvPr>
            <p:cNvPicPr>
              <a:picLocks noChangeAspect="1"/>
            </p:cNvPicPr>
            <p:nvPr/>
          </p:nvPicPr>
          <p:blipFill>
            <a:blip r:embed="rId3"/>
            <a:srcRect/>
            <a:stretch/>
          </p:blipFill>
          <p:spPr>
            <a:xfrm>
              <a:off x="188971" y="6352891"/>
              <a:ext cx="310824" cy="311510"/>
            </a:xfrm>
            <a:prstGeom prst="rect">
              <a:avLst/>
            </a:prstGeom>
          </p:spPr>
        </p:pic>
        <p:sp>
          <p:nvSpPr>
            <p:cNvPr id="25694" name="ZoneTexte 11">
              <a:extLst>
                <a:ext uri="{FF2B5EF4-FFF2-40B4-BE49-F238E27FC236}">
                  <a16:creationId xmlns:a16="http://schemas.microsoft.com/office/drawing/2014/main" id="{568148F6-9C59-45B6-8339-78A1E4CE1F6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5609" name="Groupe 12">
            <a:extLst>
              <a:ext uri="{FF2B5EF4-FFF2-40B4-BE49-F238E27FC236}">
                <a16:creationId xmlns:a16="http://schemas.microsoft.com/office/drawing/2014/main" id="{D60AFDA4-90D6-4100-852D-239175B60E06}"/>
              </a:ext>
            </a:extLst>
          </p:cNvPr>
          <p:cNvGrpSpPr>
            <a:grpSpLocks/>
          </p:cNvGrpSpPr>
          <p:nvPr/>
        </p:nvGrpSpPr>
        <p:grpSpPr bwMode="auto">
          <a:xfrm>
            <a:off x="660400" y="6307138"/>
            <a:ext cx="604838" cy="515937"/>
            <a:chOff x="611572" y="6306505"/>
            <a:chExt cx="605644" cy="516829"/>
          </a:xfrm>
        </p:grpSpPr>
        <p:pic>
          <p:nvPicPr>
            <p:cNvPr id="14" name="Graphique 13">
              <a:extLst>
                <a:ext uri="{FF2B5EF4-FFF2-40B4-BE49-F238E27FC236}">
                  <a16:creationId xmlns:a16="http://schemas.microsoft.com/office/drawing/2014/main" id="{FA67241F-73C7-4507-A43B-C10BBEAB9C3A}"/>
                </a:ext>
              </a:extLst>
            </p:cNvPr>
            <p:cNvPicPr>
              <a:picLocks noChangeAspect="1"/>
            </p:cNvPicPr>
            <p:nvPr/>
          </p:nvPicPr>
          <p:blipFill>
            <a:blip r:embed="rId4"/>
            <a:srcRect/>
            <a:stretch/>
          </p:blipFill>
          <p:spPr>
            <a:xfrm>
              <a:off x="706949" y="6306505"/>
              <a:ext cx="414890" cy="415053"/>
            </a:xfrm>
            <a:prstGeom prst="rect">
              <a:avLst/>
            </a:prstGeom>
          </p:spPr>
        </p:pic>
        <p:sp>
          <p:nvSpPr>
            <p:cNvPr id="25692" name="ZoneTexte 14">
              <a:extLst>
                <a:ext uri="{FF2B5EF4-FFF2-40B4-BE49-F238E27FC236}">
                  <a16:creationId xmlns:a16="http://schemas.microsoft.com/office/drawing/2014/main" id="{E08E1315-1147-4CC8-B9D2-DC1DB85C4837}"/>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5610" name="ZoneTexte 15">
            <a:extLst>
              <a:ext uri="{FF2B5EF4-FFF2-40B4-BE49-F238E27FC236}">
                <a16:creationId xmlns:a16="http://schemas.microsoft.com/office/drawing/2014/main" id="{92979C59-306F-4E02-9DC1-7E8B150FFB14}"/>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7" name="Connecteur droit 16">
            <a:extLst>
              <a:ext uri="{FF2B5EF4-FFF2-40B4-BE49-F238E27FC236}">
                <a16:creationId xmlns:a16="http://schemas.microsoft.com/office/drawing/2014/main" id="{F5819437-4A6D-414C-9411-585024DB287A}"/>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6690B32B-7B37-4526-9484-E6474A5CD8E8}"/>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613" name="Groupe 18">
            <a:extLst>
              <a:ext uri="{FF2B5EF4-FFF2-40B4-BE49-F238E27FC236}">
                <a16:creationId xmlns:a16="http://schemas.microsoft.com/office/drawing/2014/main" id="{1DE84CB3-77D6-4A89-A05F-F50A693CF79C}"/>
              </a:ext>
            </a:extLst>
          </p:cNvPr>
          <p:cNvGrpSpPr>
            <a:grpSpLocks/>
          </p:cNvGrpSpPr>
          <p:nvPr/>
        </p:nvGrpSpPr>
        <p:grpSpPr bwMode="auto">
          <a:xfrm>
            <a:off x="4746625" y="6332538"/>
            <a:ext cx="784225" cy="490537"/>
            <a:chOff x="5671169" y="6332222"/>
            <a:chExt cx="784388" cy="490781"/>
          </a:xfrm>
        </p:grpSpPr>
        <p:pic>
          <p:nvPicPr>
            <p:cNvPr id="20" name="Graphique 19">
              <a:extLst>
                <a:ext uri="{FF2B5EF4-FFF2-40B4-BE49-F238E27FC236}">
                  <a16:creationId xmlns:a16="http://schemas.microsoft.com/office/drawing/2014/main" id="{38F17FFB-2F8B-44C5-8281-F25CB582C872}"/>
                </a:ext>
              </a:extLst>
            </p:cNvPr>
            <p:cNvPicPr>
              <a:picLocks noChangeAspect="1"/>
            </p:cNvPicPr>
            <p:nvPr/>
          </p:nvPicPr>
          <p:blipFill>
            <a:blip r:embed="rId5"/>
            <a:stretch>
              <a:fillRect/>
            </a:stretch>
          </p:blipFill>
          <p:spPr>
            <a:xfrm>
              <a:off x="5890290" y="6332222"/>
              <a:ext cx="352498" cy="352600"/>
            </a:xfrm>
            <a:prstGeom prst="rect">
              <a:avLst/>
            </a:prstGeom>
          </p:spPr>
        </p:pic>
        <p:sp>
          <p:nvSpPr>
            <p:cNvPr id="25690" name="ZoneTexte 20">
              <a:extLst>
                <a:ext uri="{FF2B5EF4-FFF2-40B4-BE49-F238E27FC236}">
                  <a16:creationId xmlns:a16="http://schemas.microsoft.com/office/drawing/2014/main" id="{352E8EC6-7A90-4C24-8F73-ECD12E3CA36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5614" name="Groupe 21">
            <a:extLst>
              <a:ext uri="{FF2B5EF4-FFF2-40B4-BE49-F238E27FC236}">
                <a16:creationId xmlns:a16="http://schemas.microsoft.com/office/drawing/2014/main" id="{22F57115-F01D-457D-8D6B-735737659E95}"/>
              </a:ext>
            </a:extLst>
          </p:cNvPr>
          <p:cNvGrpSpPr>
            <a:grpSpLocks/>
          </p:cNvGrpSpPr>
          <p:nvPr/>
        </p:nvGrpSpPr>
        <p:grpSpPr bwMode="auto">
          <a:xfrm>
            <a:off x="5367338" y="6348413"/>
            <a:ext cx="784225" cy="474662"/>
            <a:chOff x="6197480" y="6348998"/>
            <a:chExt cx="784388" cy="474005"/>
          </a:xfrm>
        </p:grpSpPr>
        <p:pic>
          <p:nvPicPr>
            <p:cNvPr id="23" name="Graphique 22">
              <a:extLst>
                <a:ext uri="{FF2B5EF4-FFF2-40B4-BE49-F238E27FC236}">
                  <a16:creationId xmlns:a16="http://schemas.microsoft.com/office/drawing/2014/main" id="{BA852284-7E3B-468B-B0F8-EE6D8FCFA815}"/>
                </a:ext>
              </a:extLst>
            </p:cNvPr>
            <p:cNvPicPr>
              <a:picLocks noChangeAspect="1"/>
            </p:cNvPicPr>
            <p:nvPr/>
          </p:nvPicPr>
          <p:blipFill>
            <a:blip r:embed="rId6"/>
            <a:stretch>
              <a:fillRect/>
            </a:stretch>
          </p:blipFill>
          <p:spPr>
            <a:xfrm>
              <a:off x="6416601" y="6348998"/>
              <a:ext cx="352498" cy="353522"/>
            </a:xfrm>
            <a:prstGeom prst="rect">
              <a:avLst/>
            </a:prstGeom>
          </p:spPr>
        </p:pic>
        <p:sp>
          <p:nvSpPr>
            <p:cNvPr id="25688" name="ZoneTexte 23">
              <a:extLst>
                <a:ext uri="{FF2B5EF4-FFF2-40B4-BE49-F238E27FC236}">
                  <a16:creationId xmlns:a16="http://schemas.microsoft.com/office/drawing/2014/main" id="{5583B39A-583F-40A8-BAB7-EC77D3E0A323}"/>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5615" name="Groupe 27">
            <a:extLst>
              <a:ext uri="{FF2B5EF4-FFF2-40B4-BE49-F238E27FC236}">
                <a16:creationId xmlns:a16="http://schemas.microsoft.com/office/drawing/2014/main" id="{85D8F2BE-5244-46C3-AB61-7E3DE24AE0E6}"/>
              </a:ext>
            </a:extLst>
          </p:cNvPr>
          <p:cNvGrpSpPr>
            <a:grpSpLocks/>
          </p:cNvGrpSpPr>
          <p:nvPr/>
        </p:nvGrpSpPr>
        <p:grpSpPr bwMode="auto">
          <a:xfrm>
            <a:off x="3365500" y="6388100"/>
            <a:ext cx="1417638" cy="369888"/>
            <a:chOff x="2237439" y="6388408"/>
            <a:chExt cx="1417322" cy="369331"/>
          </a:xfrm>
        </p:grpSpPr>
        <p:sp>
          <p:nvSpPr>
            <p:cNvPr id="29" name="Rectangle 28">
              <a:extLst>
                <a:ext uri="{FF2B5EF4-FFF2-40B4-BE49-F238E27FC236}">
                  <a16:creationId xmlns:a16="http://schemas.microsoft.com/office/drawing/2014/main" id="{A2391D81-6EA2-47BD-B9A0-C10D01041912}"/>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5686" name="ZoneTexte 29">
              <a:extLst>
                <a:ext uri="{FF2B5EF4-FFF2-40B4-BE49-F238E27FC236}">
                  <a16:creationId xmlns:a16="http://schemas.microsoft.com/office/drawing/2014/main" id="{D7A40A4D-98A7-4C05-8C47-D8C03CB78D1B}"/>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5616" name="Groupe 30">
            <a:extLst>
              <a:ext uri="{FF2B5EF4-FFF2-40B4-BE49-F238E27FC236}">
                <a16:creationId xmlns:a16="http://schemas.microsoft.com/office/drawing/2014/main" id="{C5E4D9DF-D72C-42C3-B626-2DEDA083E14B}"/>
              </a:ext>
            </a:extLst>
          </p:cNvPr>
          <p:cNvGrpSpPr>
            <a:grpSpLocks/>
          </p:cNvGrpSpPr>
          <p:nvPr/>
        </p:nvGrpSpPr>
        <p:grpSpPr bwMode="auto">
          <a:xfrm>
            <a:off x="1581150" y="6342063"/>
            <a:ext cx="784225" cy="481012"/>
            <a:chOff x="5794442" y="6342472"/>
            <a:chExt cx="784388" cy="480531"/>
          </a:xfrm>
        </p:grpSpPr>
        <p:pic>
          <p:nvPicPr>
            <p:cNvPr id="32" name="Graphique 31">
              <a:extLst>
                <a:ext uri="{FF2B5EF4-FFF2-40B4-BE49-F238E27FC236}">
                  <a16:creationId xmlns:a16="http://schemas.microsoft.com/office/drawing/2014/main" id="{FBBE3AB5-8895-4381-869A-E5CFC2497D1F}"/>
                </a:ext>
              </a:extLst>
            </p:cNvPr>
            <p:cNvPicPr>
              <a:picLocks noChangeAspect="1"/>
            </p:cNvPicPr>
            <p:nvPr/>
          </p:nvPicPr>
          <p:blipFill>
            <a:blip r:embed="rId7"/>
            <a:srcRect/>
            <a:stretch/>
          </p:blipFill>
          <p:spPr>
            <a:xfrm>
              <a:off x="6013563" y="6342472"/>
              <a:ext cx="346147" cy="345729"/>
            </a:xfrm>
            <a:prstGeom prst="rect">
              <a:avLst/>
            </a:prstGeom>
          </p:spPr>
        </p:pic>
        <p:sp>
          <p:nvSpPr>
            <p:cNvPr id="25684" name="ZoneTexte 32">
              <a:extLst>
                <a:ext uri="{FF2B5EF4-FFF2-40B4-BE49-F238E27FC236}">
                  <a16:creationId xmlns:a16="http://schemas.microsoft.com/office/drawing/2014/main" id="{04E5CBC5-37C9-4E21-8143-17914643166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25617" name="Groupe 35">
            <a:extLst>
              <a:ext uri="{FF2B5EF4-FFF2-40B4-BE49-F238E27FC236}">
                <a16:creationId xmlns:a16="http://schemas.microsoft.com/office/drawing/2014/main" id="{E5FF4B9C-D254-4553-A084-6E49DC21F77B}"/>
              </a:ext>
            </a:extLst>
          </p:cNvPr>
          <p:cNvGrpSpPr>
            <a:grpSpLocks/>
          </p:cNvGrpSpPr>
          <p:nvPr/>
        </p:nvGrpSpPr>
        <p:grpSpPr bwMode="auto">
          <a:xfrm>
            <a:off x="8907463" y="6334125"/>
            <a:ext cx="1304925" cy="488950"/>
            <a:chOff x="9429931" y="6334408"/>
            <a:chExt cx="1305361" cy="488926"/>
          </a:xfrm>
        </p:grpSpPr>
        <p:grpSp>
          <p:nvGrpSpPr>
            <p:cNvPr id="25676" name="Groupe 36">
              <a:extLst>
                <a:ext uri="{FF2B5EF4-FFF2-40B4-BE49-F238E27FC236}">
                  <a16:creationId xmlns:a16="http://schemas.microsoft.com/office/drawing/2014/main" id="{D28E3365-B8F5-4CAA-B5D0-ABD1E6F85CA2}"/>
                </a:ext>
              </a:extLst>
            </p:cNvPr>
            <p:cNvGrpSpPr>
              <a:grpSpLocks/>
            </p:cNvGrpSpPr>
            <p:nvPr/>
          </p:nvGrpSpPr>
          <p:grpSpPr bwMode="auto">
            <a:xfrm>
              <a:off x="9429931" y="6334408"/>
              <a:ext cx="547826" cy="488926"/>
              <a:chOff x="640481" y="6334408"/>
              <a:chExt cx="547826" cy="488926"/>
            </a:xfrm>
          </p:grpSpPr>
          <p:pic>
            <p:nvPicPr>
              <p:cNvPr id="42" name="Graphique 41">
                <a:extLst>
                  <a:ext uri="{FF2B5EF4-FFF2-40B4-BE49-F238E27FC236}">
                    <a16:creationId xmlns:a16="http://schemas.microsoft.com/office/drawing/2014/main" id="{AF775B66-6D27-489D-9EFB-D0389812213A}"/>
                  </a:ext>
                </a:extLst>
              </p:cNvPr>
              <p:cNvPicPr>
                <a:picLocks noChangeAspect="1"/>
              </p:cNvPicPr>
              <p:nvPr/>
            </p:nvPicPr>
            <p:blipFill>
              <a:blip r:embed="rId8"/>
              <a:srcRect/>
              <a:stretch/>
            </p:blipFill>
            <p:spPr>
              <a:xfrm>
                <a:off x="735763" y="6334408"/>
                <a:ext cx="352543" cy="352408"/>
              </a:xfrm>
              <a:prstGeom prst="rect">
                <a:avLst/>
              </a:prstGeom>
            </p:spPr>
          </p:pic>
          <p:sp>
            <p:nvSpPr>
              <p:cNvPr id="25682" name="ZoneTexte 42">
                <a:extLst>
                  <a:ext uri="{FF2B5EF4-FFF2-40B4-BE49-F238E27FC236}">
                    <a16:creationId xmlns:a16="http://schemas.microsoft.com/office/drawing/2014/main" id="{A6FF0171-7D71-429D-B554-E0105F12633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8" name="Connecteur droit 37">
              <a:extLst>
                <a:ext uri="{FF2B5EF4-FFF2-40B4-BE49-F238E27FC236}">
                  <a16:creationId xmlns:a16="http://schemas.microsoft.com/office/drawing/2014/main" id="{B5CFECCC-E50E-4311-9B06-BA77C4881437}"/>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678" name="Groupe 38">
              <a:extLst>
                <a:ext uri="{FF2B5EF4-FFF2-40B4-BE49-F238E27FC236}">
                  <a16:creationId xmlns:a16="http://schemas.microsoft.com/office/drawing/2014/main" id="{50E873B4-B6C5-4857-8A19-9D4A1DFAF733}"/>
                </a:ext>
              </a:extLst>
            </p:cNvPr>
            <p:cNvGrpSpPr>
              <a:grpSpLocks/>
            </p:cNvGrpSpPr>
            <p:nvPr/>
          </p:nvGrpSpPr>
          <p:grpSpPr bwMode="auto">
            <a:xfrm>
              <a:off x="10304354" y="6342472"/>
              <a:ext cx="430938" cy="480531"/>
              <a:chOff x="5971167" y="6342472"/>
              <a:chExt cx="430938" cy="480531"/>
            </a:xfrm>
          </p:grpSpPr>
          <p:pic>
            <p:nvPicPr>
              <p:cNvPr id="40" name="Graphique 39">
                <a:extLst>
                  <a:ext uri="{FF2B5EF4-FFF2-40B4-BE49-F238E27FC236}">
                    <a16:creationId xmlns:a16="http://schemas.microsoft.com/office/drawing/2014/main" id="{197ECA41-7128-431E-989C-5E0294E0107B}"/>
                  </a:ext>
                </a:extLst>
              </p:cNvPr>
              <p:cNvPicPr>
                <a:picLocks noChangeAspect="1"/>
              </p:cNvPicPr>
              <p:nvPr/>
            </p:nvPicPr>
            <p:blipFill>
              <a:blip r:embed="rId9"/>
              <a:srcRect/>
              <a:stretch/>
            </p:blipFill>
            <p:spPr>
              <a:xfrm>
                <a:off x="6008273" y="6342346"/>
                <a:ext cx="346191" cy="346058"/>
              </a:xfrm>
              <a:prstGeom prst="rect">
                <a:avLst/>
              </a:prstGeom>
            </p:spPr>
          </p:pic>
          <p:sp>
            <p:nvSpPr>
              <p:cNvPr id="25680" name="ZoneTexte 40">
                <a:extLst>
                  <a:ext uri="{FF2B5EF4-FFF2-40B4-BE49-F238E27FC236}">
                    <a16:creationId xmlns:a16="http://schemas.microsoft.com/office/drawing/2014/main" id="{A9A601C8-45E6-4893-AEB3-12F2D1BB153A}"/>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44" name="Graphique 43">
            <a:extLst>
              <a:ext uri="{FF2B5EF4-FFF2-40B4-BE49-F238E27FC236}">
                <a16:creationId xmlns:a16="http://schemas.microsoft.com/office/drawing/2014/main" id="{B4C02732-ED0C-44F7-8BF0-E5E1575E16D2}"/>
              </a:ext>
            </a:extLst>
          </p:cNvPr>
          <p:cNvPicPr>
            <a:picLocks noChangeAspect="1"/>
          </p:cNvPicPr>
          <p:nvPr/>
        </p:nvPicPr>
        <p:blipFill>
          <a:blip r:embed="rId10"/>
          <a:srcRect/>
          <a:stretch/>
        </p:blipFill>
        <p:spPr>
          <a:xfrm>
            <a:off x="0" y="0"/>
            <a:ext cx="701675" cy="701675"/>
          </a:xfrm>
          <a:prstGeom prst="rect">
            <a:avLst/>
          </a:prstGeom>
        </p:spPr>
      </p:pic>
      <p:sp>
        <p:nvSpPr>
          <p:cNvPr id="53" name="ZoneTexte 52">
            <a:extLst>
              <a:ext uri="{FF2B5EF4-FFF2-40B4-BE49-F238E27FC236}">
                <a16:creationId xmlns:a16="http://schemas.microsoft.com/office/drawing/2014/main" id="{0BF9F1E2-2594-4B42-B9C4-A6C38A7A7B6A}"/>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56" name="ZoneTexte 55">
            <a:extLst>
              <a:ext uri="{FF2B5EF4-FFF2-40B4-BE49-F238E27FC236}">
                <a16:creationId xmlns:a16="http://schemas.microsoft.com/office/drawing/2014/main" id="{1E8E79B8-B588-4B9B-8D2F-B5976371DBFF}"/>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57" name="ZoneTexte 56">
            <a:extLst>
              <a:ext uri="{FF2B5EF4-FFF2-40B4-BE49-F238E27FC236}">
                <a16:creationId xmlns:a16="http://schemas.microsoft.com/office/drawing/2014/main" id="{C4C55FB4-CE66-4E3C-86DC-BD6F64F97E2C}"/>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8" name="ZoneTexte 57">
            <a:extLst>
              <a:ext uri="{FF2B5EF4-FFF2-40B4-BE49-F238E27FC236}">
                <a16:creationId xmlns:a16="http://schemas.microsoft.com/office/drawing/2014/main" id="{0EFF76D2-21EC-41F8-AAA3-83E97C7B5CF4}"/>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59" name="Ellipse 58">
            <a:extLst>
              <a:ext uri="{FF2B5EF4-FFF2-40B4-BE49-F238E27FC236}">
                <a16:creationId xmlns:a16="http://schemas.microsoft.com/office/drawing/2014/main" id="{DCD0F867-0652-47CD-803E-C04C65865820}"/>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62" name="Ellipse 61">
            <a:extLst>
              <a:ext uri="{FF2B5EF4-FFF2-40B4-BE49-F238E27FC236}">
                <a16:creationId xmlns:a16="http://schemas.microsoft.com/office/drawing/2014/main" id="{A332BA9E-841B-4919-A613-7F2584679D9A}"/>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63" name="Ellipse 62">
            <a:extLst>
              <a:ext uri="{FF2B5EF4-FFF2-40B4-BE49-F238E27FC236}">
                <a16:creationId xmlns:a16="http://schemas.microsoft.com/office/drawing/2014/main" id="{75883BB8-57BF-4D68-BECA-B55FB4117C03}"/>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65" name="ZoneTexte 64">
            <a:extLst>
              <a:ext uri="{FF2B5EF4-FFF2-40B4-BE49-F238E27FC236}">
                <a16:creationId xmlns:a16="http://schemas.microsoft.com/office/drawing/2014/main" id="{0FEADA1F-78E0-4629-84F2-FDD80C80902A}"/>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66" name="Ellipse 65">
            <a:extLst>
              <a:ext uri="{FF2B5EF4-FFF2-40B4-BE49-F238E27FC236}">
                <a16:creationId xmlns:a16="http://schemas.microsoft.com/office/drawing/2014/main" id="{D6022329-27ED-47F7-A06F-E4E5913C63DB}"/>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67" name="Ellipse 66">
            <a:extLst>
              <a:ext uri="{FF2B5EF4-FFF2-40B4-BE49-F238E27FC236}">
                <a16:creationId xmlns:a16="http://schemas.microsoft.com/office/drawing/2014/main" id="{999DAE25-5DAE-447B-9097-386020D597BB}"/>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68" name="Ellipse 67">
            <a:extLst>
              <a:ext uri="{FF2B5EF4-FFF2-40B4-BE49-F238E27FC236}">
                <a16:creationId xmlns:a16="http://schemas.microsoft.com/office/drawing/2014/main" id="{FA343CE4-9013-4534-AB45-D6AFDA2136EE}"/>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sp>
        <p:nvSpPr>
          <p:cNvPr id="72" name="Rectangle 71">
            <a:extLst>
              <a:ext uri="{FF2B5EF4-FFF2-40B4-BE49-F238E27FC236}">
                <a16:creationId xmlns:a16="http://schemas.microsoft.com/office/drawing/2014/main" id="{0F416C3C-E43C-41DF-AC16-8B0008C4A9EE}"/>
              </a:ext>
            </a:extLst>
          </p:cNvPr>
          <p:cNvSpPr/>
          <p:nvPr/>
        </p:nvSpPr>
        <p:spPr>
          <a:xfrm>
            <a:off x="2197100" y="603250"/>
            <a:ext cx="9215438" cy="8334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dirty="0">
                <a:solidFill>
                  <a:srgbClr val="333333"/>
                </a:solidFill>
                <a:latin typeface="Arial" panose="020B0604020202020204" pitchFamily="34" charset="0"/>
                <a:cs typeface="Arial" panose="020B0604020202020204" pitchFamily="34" charset="0"/>
              </a:rPr>
              <a:t>Comment j’aide mon client à connaitre</a:t>
            </a:r>
          </a:p>
          <a:p>
            <a:pPr marL="12700" algn="ctr" eaLnBrk="1" fontAlgn="auto" hangingPunct="1">
              <a:spcBef>
                <a:spcPts val="100"/>
              </a:spcBef>
              <a:spcAft>
                <a:spcPts val="0"/>
              </a:spcAft>
              <a:defRPr/>
            </a:pPr>
            <a:r>
              <a:rPr lang="fr-FR" b="1" dirty="0">
                <a:solidFill>
                  <a:srgbClr val="333333"/>
                </a:solidFill>
                <a:latin typeface="Arial" panose="020B0604020202020204" pitchFamily="34" charset="0"/>
                <a:cs typeface="Arial" panose="020B0604020202020204" pitchFamily="34" charset="0"/>
              </a:rPr>
              <a:t>le montant des aides auxquelles il peut prétendre ?</a:t>
            </a:r>
            <a:endParaRPr lang="fr-FR" dirty="0">
              <a:latin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59EADD71-634A-4928-B29E-3F71EB5B3D9E}"/>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25633" name="ZoneTexte 80">
            <a:extLst>
              <a:ext uri="{FF2B5EF4-FFF2-40B4-BE49-F238E27FC236}">
                <a16:creationId xmlns:a16="http://schemas.microsoft.com/office/drawing/2014/main" id="{C95B1F0D-AEE3-47E0-BCC8-384CEA664C12}"/>
              </a:ext>
            </a:extLst>
          </p:cNvPr>
          <p:cNvSpPr txBox="1">
            <a:spLocks noChangeArrowheads="1"/>
          </p:cNvSpPr>
          <p:nvPr/>
        </p:nvSpPr>
        <p:spPr bwMode="auto">
          <a:xfrm>
            <a:off x="311150" y="2724150"/>
            <a:ext cx="1293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638"/>
              </a:spcBef>
            </a:pPr>
            <a:r>
              <a:rPr lang="fr-FR" altLang="fr-FR" sz="800" b="1">
                <a:solidFill>
                  <a:srgbClr val="D61316"/>
                </a:solidFill>
                <a:latin typeface="Arial" panose="020B0604020202020204" pitchFamily="34" charset="0"/>
                <a:cs typeface="Arial" panose="020B0604020202020204" pitchFamily="34" charset="0"/>
              </a:rPr>
              <a:t>ACCOMPAGNER</a:t>
            </a:r>
            <a:endParaRPr lang="fr-FR" altLang="fr-FR" sz="800">
              <a:solidFill>
                <a:srgbClr val="D61316"/>
              </a:solidFill>
              <a:latin typeface="Arial" panose="020B0604020202020204" pitchFamily="34" charset="0"/>
              <a:cs typeface="Arial" panose="020B0604020202020204" pitchFamily="34" charset="0"/>
            </a:endParaRPr>
          </a:p>
        </p:txBody>
      </p:sp>
      <p:sp>
        <p:nvSpPr>
          <p:cNvPr id="82" name="Ellipse 81">
            <a:extLst>
              <a:ext uri="{FF2B5EF4-FFF2-40B4-BE49-F238E27FC236}">
                <a16:creationId xmlns:a16="http://schemas.microsoft.com/office/drawing/2014/main" id="{26C14543-F9E6-4759-956A-7358DF281BB9}"/>
              </a:ext>
            </a:extLst>
          </p:cNvPr>
          <p:cNvSpPr/>
          <p:nvPr/>
        </p:nvSpPr>
        <p:spPr>
          <a:xfrm>
            <a:off x="215900" y="2357438"/>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3" name="Ellipse 82">
            <a:extLst>
              <a:ext uri="{FF2B5EF4-FFF2-40B4-BE49-F238E27FC236}">
                <a16:creationId xmlns:a16="http://schemas.microsoft.com/office/drawing/2014/main" id="{A26741AE-3935-4D12-A81B-729E66B8CDCA}"/>
              </a:ext>
            </a:extLst>
          </p:cNvPr>
          <p:cNvSpPr/>
          <p:nvPr/>
        </p:nvSpPr>
        <p:spPr>
          <a:xfrm>
            <a:off x="215900" y="2792413"/>
            <a:ext cx="90488" cy="90487"/>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84" name="ZoneTexte 83">
            <a:extLst>
              <a:ext uri="{FF2B5EF4-FFF2-40B4-BE49-F238E27FC236}">
                <a16:creationId xmlns:a16="http://schemas.microsoft.com/office/drawing/2014/main" id="{38397D9B-C667-436E-8059-9F2C0F4C4DBE}"/>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grpSp>
        <p:nvGrpSpPr>
          <p:cNvPr id="25637" name="Groupe 84">
            <a:extLst>
              <a:ext uri="{FF2B5EF4-FFF2-40B4-BE49-F238E27FC236}">
                <a16:creationId xmlns:a16="http://schemas.microsoft.com/office/drawing/2014/main" id="{51573BCB-4CF0-4160-A03A-8CEA2F470CFC}"/>
              </a:ext>
            </a:extLst>
          </p:cNvPr>
          <p:cNvGrpSpPr>
            <a:grpSpLocks/>
          </p:cNvGrpSpPr>
          <p:nvPr/>
        </p:nvGrpSpPr>
        <p:grpSpPr bwMode="auto">
          <a:xfrm>
            <a:off x="90488" y="2663825"/>
            <a:ext cx="1460500" cy="338138"/>
            <a:chOff x="90785" y="1823764"/>
            <a:chExt cx="1460705" cy="338554"/>
          </a:xfrm>
        </p:grpSpPr>
        <p:sp>
          <p:nvSpPr>
            <p:cNvPr id="86" name="Rectangle 85">
              <a:extLst>
                <a:ext uri="{FF2B5EF4-FFF2-40B4-BE49-F238E27FC236}">
                  <a16:creationId xmlns:a16="http://schemas.microsoft.com/office/drawing/2014/main" id="{CB35C4EC-8BB0-48B6-987D-D53629659914}"/>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Triangle 86">
              <a:extLst>
                <a:ext uri="{FF2B5EF4-FFF2-40B4-BE49-F238E27FC236}">
                  <a16:creationId xmlns:a16="http://schemas.microsoft.com/office/drawing/2014/main" id="{21EAE0F1-CDFD-4324-BFA5-F3D12D3C3BAB}"/>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34" name="Rectangle 33">
            <a:extLst>
              <a:ext uri="{FF2B5EF4-FFF2-40B4-BE49-F238E27FC236}">
                <a16:creationId xmlns:a16="http://schemas.microsoft.com/office/drawing/2014/main" id="{FAA37205-115A-4ABC-9C32-83563D1F3568}"/>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grpSp>
        <p:nvGrpSpPr>
          <p:cNvPr id="25639" name="Groupe 110">
            <a:extLst>
              <a:ext uri="{FF2B5EF4-FFF2-40B4-BE49-F238E27FC236}">
                <a16:creationId xmlns:a16="http://schemas.microsoft.com/office/drawing/2014/main" id="{BA548117-CDD2-4D77-99B7-140C21DF8557}"/>
              </a:ext>
            </a:extLst>
          </p:cNvPr>
          <p:cNvGrpSpPr>
            <a:grpSpLocks/>
          </p:cNvGrpSpPr>
          <p:nvPr/>
        </p:nvGrpSpPr>
        <p:grpSpPr bwMode="auto">
          <a:xfrm>
            <a:off x="1882775" y="1690688"/>
            <a:ext cx="10010775" cy="3960812"/>
            <a:chOff x="1883142" y="1249025"/>
            <a:chExt cx="10010139" cy="3961313"/>
          </a:xfrm>
        </p:grpSpPr>
        <p:sp>
          <p:nvSpPr>
            <p:cNvPr id="96" name="Rectangle : coins arrondis 95">
              <a:extLst>
                <a:ext uri="{FF2B5EF4-FFF2-40B4-BE49-F238E27FC236}">
                  <a16:creationId xmlns:a16="http://schemas.microsoft.com/office/drawing/2014/main" id="{C97E15FA-85FF-4C59-87F1-94490B014EA0}"/>
                </a:ext>
              </a:extLst>
            </p:cNvPr>
            <p:cNvSpPr/>
            <p:nvPr/>
          </p:nvSpPr>
          <p:spPr>
            <a:xfrm>
              <a:off x="1883142" y="2044463"/>
              <a:ext cx="3165274" cy="3054736"/>
            </a:xfrm>
            <a:prstGeom prst="roundRect">
              <a:avLst>
                <a:gd name="adj" fmla="val 0"/>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sp>
          <p:nvSpPr>
            <p:cNvPr id="102" name="Rectangle : coins arrondis 101">
              <a:extLst>
                <a:ext uri="{FF2B5EF4-FFF2-40B4-BE49-F238E27FC236}">
                  <a16:creationId xmlns:a16="http://schemas.microsoft.com/office/drawing/2014/main" id="{4942FD68-FC88-460C-B144-DEFF9338C3B5}"/>
                </a:ext>
              </a:extLst>
            </p:cNvPr>
            <p:cNvSpPr/>
            <p:nvPr/>
          </p:nvSpPr>
          <p:spPr>
            <a:xfrm>
              <a:off x="2560962" y="1980955"/>
              <a:ext cx="2487454" cy="3229383"/>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Pour changer de voiture et/ou installer une borne de recharge ou acheter un vélo à assistance électrique, j’invite mon client à calculer lui-même les aides financières en fonction de son profil, du modèle voulu et de sa situation géographique.</a:t>
              </a: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J’informe le client qu’il existe une alternative pour se déplacer sans polluer (transports en commun, covoiturage…)</a:t>
              </a:r>
            </a:p>
          </p:txBody>
        </p:sp>
        <p:sp>
          <p:nvSpPr>
            <p:cNvPr id="92" name="Rectangle : coins arrondis 91">
              <a:extLst>
                <a:ext uri="{FF2B5EF4-FFF2-40B4-BE49-F238E27FC236}">
                  <a16:creationId xmlns:a16="http://schemas.microsoft.com/office/drawing/2014/main" id="{DD9E63FA-9E8D-4986-AF95-0D6D76F7D195}"/>
                </a:ext>
              </a:extLst>
            </p:cNvPr>
            <p:cNvSpPr/>
            <p:nvPr/>
          </p:nvSpPr>
          <p:spPr>
            <a:xfrm>
              <a:off x="1883142" y="1249025"/>
              <a:ext cx="3165274" cy="733518"/>
            </a:xfrm>
            <a:prstGeom prst="roundRect">
              <a:avLst>
                <a:gd name="adj" fmla="val 0"/>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80"/>
                </a:lnSpc>
                <a:spcBef>
                  <a:spcPts val="0"/>
                </a:spcBef>
                <a:spcAft>
                  <a:spcPts val="0"/>
                </a:spcAft>
                <a:defRPr/>
              </a:pPr>
              <a:r>
                <a:rPr lang="fr-FR" sz="1400" b="1" dirty="0">
                  <a:solidFill>
                    <a:schemeClr val="bg1"/>
                  </a:solidFill>
                  <a:latin typeface="Arial" panose="020B0604020202020204" pitchFamily="34" charset="0"/>
                  <a:cs typeface="Arial" panose="020B0604020202020204" pitchFamily="34" charset="0"/>
                </a:rPr>
                <a:t>Simuler le montant</a:t>
              </a:r>
            </a:p>
            <a:p>
              <a:pPr algn="ctr" eaLnBrk="1" fontAlgn="auto" hangingPunct="1">
                <a:lnSpc>
                  <a:spcPts val="1480"/>
                </a:lnSpc>
                <a:spcBef>
                  <a:spcPts val="0"/>
                </a:spcBef>
                <a:spcAft>
                  <a:spcPts val="0"/>
                </a:spcAft>
                <a:defRPr/>
              </a:pPr>
              <a:r>
                <a:rPr lang="fr-FR" sz="1400" b="1" dirty="0">
                  <a:solidFill>
                    <a:schemeClr val="bg1"/>
                  </a:solidFill>
                  <a:latin typeface="Arial" panose="020B0604020202020204" pitchFamily="34" charset="0"/>
                  <a:cs typeface="Arial" panose="020B0604020202020204" pitchFamily="34" charset="0"/>
                </a:rPr>
                <a:t>des aides nationales et locales</a:t>
              </a:r>
            </a:p>
          </p:txBody>
        </p:sp>
        <p:sp>
          <p:nvSpPr>
            <p:cNvPr id="93" name="Rectangle : coins arrondis 92">
              <a:extLst>
                <a:ext uri="{FF2B5EF4-FFF2-40B4-BE49-F238E27FC236}">
                  <a16:creationId xmlns:a16="http://schemas.microsoft.com/office/drawing/2014/main" id="{C87172D9-D5C9-40E9-88E6-BA2D1AB52200}"/>
                </a:ext>
              </a:extLst>
            </p:cNvPr>
            <p:cNvSpPr/>
            <p:nvPr/>
          </p:nvSpPr>
          <p:spPr>
            <a:xfrm>
              <a:off x="5223030" y="1249025"/>
              <a:ext cx="3165274" cy="733518"/>
            </a:xfrm>
            <a:prstGeom prst="roundRect">
              <a:avLst>
                <a:gd name="adj" fmla="val 0"/>
              </a:avLst>
            </a:prstGeom>
            <a:solidFill>
              <a:schemeClr val="accent6">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80"/>
                </a:lnSpc>
                <a:spcBef>
                  <a:spcPts val="0"/>
                </a:spcBef>
                <a:spcAft>
                  <a:spcPts val="0"/>
                </a:spcAft>
                <a:defRPr/>
              </a:pPr>
              <a:r>
                <a:rPr lang="fr-FR" sz="1400" b="1" dirty="0">
                  <a:solidFill>
                    <a:schemeClr val="bg1"/>
                  </a:solidFill>
                  <a:latin typeface="Arial" panose="020B0604020202020204" pitchFamily="34" charset="0"/>
                  <a:cs typeface="Arial" panose="020B0604020202020204" pitchFamily="34" charset="0"/>
                </a:rPr>
                <a:t>Connaitre le classement</a:t>
              </a:r>
              <a:br>
                <a:rPr lang="fr-FR" sz="1400" b="1" dirty="0">
                  <a:solidFill>
                    <a:schemeClr val="bg1"/>
                  </a:solidFill>
                  <a:latin typeface="Arial" panose="020B0604020202020204" pitchFamily="34" charset="0"/>
                  <a:cs typeface="Arial" panose="020B0604020202020204" pitchFamily="34" charset="0"/>
                </a:rPr>
              </a:br>
              <a:r>
                <a:rPr lang="fr-FR" sz="1400" b="1" dirty="0">
                  <a:solidFill>
                    <a:schemeClr val="bg1"/>
                  </a:solidFill>
                  <a:latin typeface="Arial" panose="020B0604020202020204" pitchFamily="34" charset="0"/>
                  <a:cs typeface="Arial" panose="020B0604020202020204" pitchFamily="34" charset="0"/>
                </a:rPr>
                <a:t>de son véhicule en obtenant</a:t>
              </a:r>
              <a:br>
                <a:rPr lang="fr-FR" sz="1400" b="1" dirty="0">
                  <a:solidFill>
                    <a:schemeClr val="bg1"/>
                  </a:solidFill>
                  <a:latin typeface="Arial" panose="020B0604020202020204" pitchFamily="34" charset="0"/>
                  <a:cs typeface="Arial" panose="020B0604020202020204" pitchFamily="34" charset="0"/>
                </a:rPr>
              </a:br>
              <a:r>
                <a:rPr lang="fr-FR" sz="1400" b="1" dirty="0">
                  <a:solidFill>
                    <a:schemeClr val="bg1"/>
                  </a:solidFill>
                  <a:latin typeface="Arial" panose="020B0604020202020204" pitchFamily="34" charset="0"/>
                  <a:cs typeface="Arial" panose="020B0604020202020204" pitchFamily="34" charset="0"/>
                </a:rPr>
                <a:t>sa vignette </a:t>
              </a:r>
              <a:r>
                <a:rPr lang="fr-FR" sz="1400" b="1" dirty="0" err="1">
                  <a:solidFill>
                    <a:schemeClr val="bg1"/>
                  </a:solidFill>
                  <a:latin typeface="Arial" panose="020B0604020202020204" pitchFamily="34" charset="0"/>
                  <a:cs typeface="Arial" panose="020B0604020202020204" pitchFamily="34" charset="0"/>
                </a:rPr>
                <a:t>Crit</a:t>
              </a:r>
              <a:r>
                <a:rPr lang="fr-FR" sz="1400" b="1" dirty="0">
                  <a:solidFill>
                    <a:schemeClr val="bg1"/>
                  </a:solidFill>
                  <a:latin typeface="Arial" panose="020B0604020202020204" pitchFamily="34" charset="0"/>
                  <a:cs typeface="Arial" panose="020B0604020202020204" pitchFamily="34" charset="0"/>
                </a:rPr>
                <a:t>’ Air</a:t>
              </a:r>
            </a:p>
          </p:txBody>
        </p:sp>
        <p:sp>
          <p:nvSpPr>
            <p:cNvPr id="94" name="Rectangle : coins arrondis 93">
              <a:extLst>
                <a:ext uri="{FF2B5EF4-FFF2-40B4-BE49-F238E27FC236}">
                  <a16:creationId xmlns:a16="http://schemas.microsoft.com/office/drawing/2014/main" id="{EF4D4514-11DF-4B8C-A19D-2B652539D4FD}"/>
                </a:ext>
              </a:extLst>
            </p:cNvPr>
            <p:cNvSpPr/>
            <p:nvPr/>
          </p:nvSpPr>
          <p:spPr>
            <a:xfrm>
              <a:off x="8561331" y="1249025"/>
              <a:ext cx="3165274" cy="733518"/>
            </a:xfrm>
            <a:prstGeom prst="roundRect">
              <a:avLst>
                <a:gd name="adj" fmla="val 0"/>
              </a:avLst>
            </a:prstGeom>
            <a:solidFill>
              <a:srgbClr val="E8E6E6"/>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80"/>
                </a:lnSpc>
                <a:spcBef>
                  <a:spcPts val="0"/>
                </a:spcBef>
                <a:spcAft>
                  <a:spcPts val="0"/>
                </a:spcAft>
                <a:defRPr/>
              </a:pPr>
              <a:r>
                <a:rPr lang="fr-FR" sz="1400" b="1" dirty="0">
                  <a:solidFill>
                    <a:srgbClr val="394348"/>
                  </a:solidFill>
                  <a:latin typeface="Arial" panose="020B0604020202020204" pitchFamily="34" charset="0"/>
                  <a:cs typeface="Arial" panose="020B0604020202020204" pitchFamily="34" charset="0"/>
                </a:rPr>
                <a:t>Qu’est-ce qu’une ZFE</a:t>
              </a:r>
              <a:br>
                <a:rPr lang="fr-FR" sz="1400" b="1" dirty="0">
                  <a:solidFill>
                    <a:srgbClr val="394348"/>
                  </a:solidFill>
                  <a:latin typeface="Arial" panose="020B0604020202020204" pitchFamily="34" charset="0"/>
                  <a:cs typeface="Arial" panose="020B0604020202020204" pitchFamily="34" charset="0"/>
                </a:rPr>
              </a:br>
              <a:r>
                <a:rPr lang="fr-FR" sz="1400" b="1" dirty="0">
                  <a:solidFill>
                    <a:srgbClr val="394348"/>
                  </a:solidFill>
                  <a:latin typeface="Arial" panose="020B0604020202020204" pitchFamily="34" charset="0"/>
                  <a:cs typeface="Arial" panose="020B0604020202020204" pitchFamily="34" charset="0"/>
                </a:rPr>
                <a:t>et est-ce que mon client</a:t>
              </a:r>
              <a:br>
                <a:rPr lang="fr-FR" sz="1400" b="1" dirty="0">
                  <a:solidFill>
                    <a:srgbClr val="394348"/>
                  </a:solidFill>
                  <a:latin typeface="Arial" panose="020B0604020202020204" pitchFamily="34" charset="0"/>
                  <a:cs typeface="Arial" panose="020B0604020202020204" pitchFamily="34" charset="0"/>
                </a:rPr>
              </a:br>
              <a:r>
                <a:rPr lang="fr-FR" sz="1400" b="1" dirty="0">
                  <a:solidFill>
                    <a:srgbClr val="394348"/>
                  </a:solidFill>
                  <a:latin typeface="Arial" panose="020B0604020202020204" pitchFamily="34" charset="0"/>
                  <a:cs typeface="Arial" panose="020B0604020202020204" pitchFamily="34" charset="0"/>
                </a:rPr>
                <a:t>est concerné ?</a:t>
              </a:r>
            </a:p>
          </p:txBody>
        </p:sp>
        <p:sp>
          <p:nvSpPr>
            <p:cNvPr id="95" name="Rectangle : coins arrondis 94">
              <a:extLst>
                <a:ext uri="{FF2B5EF4-FFF2-40B4-BE49-F238E27FC236}">
                  <a16:creationId xmlns:a16="http://schemas.microsoft.com/office/drawing/2014/main" id="{7C91F299-472C-4476-98AD-3F713F729D06}"/>
                </a:ext>
              </a:extLst>
            </p:cNvPr>
            <p:cNvSpPr/>
            <p:nvPr/>
          </p:nvSpPr>
          <p:spPr>
            <a:xfrm>
              <a:off x="5223030" y="2044463"/>
              <a:ext cx="3165274" cy="3054736"/>
            </a:xfrm>
            <a:prstGeom prst="roundRect">
              <a:avLst>
                <a:gd name="adj" fmla="val 0"/>
              </a:avLst>
            </a:prstGeom>
            <a:solidFill>
              <a:schemeClr val="bg1"/>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1000" i="1" dirty="0">
                  <a:solidFill>
                    <a:srgbClr val="394348"/>
                  </a:solidFill>
                  <a:latin typeface="Arial" panose="020B0604020202020204" pitchFamily="34" charset="0"/>
                  <a:cs typeface="Arial" panose="020B0604020202020204" pitchFamily="34" charset="0"/>
                </a:rPr>
                <a:t>La vignette </a:t>
              </a:r>
              <a:r>
                <a:rPr lang="fr-FR" sz="1000" i="1" dirty="0" err="1">
                  <a:solidFill>
                    <a:srgbClr val="394348"/>
                  </a:solidFill>
                  <a:latin typeface="Arial" panose="020B0604020202020204" pitchFamily="34" charset="0"/>
                  <a:cs typeface="Arial" panose="020B0604020202020204" pitchFamily="34" charset="0"/>
                </a:rPr>
                <a:t>Crit’Air</a:t>
              </a:r>
              <a:r>
                <a:rPr lang="fr-FR" sz="1000" i="1" dirty="0">
                  <a:solidFill>
                    <a:srgbClr val="394348"/>
                  </a:solidFill>
                  <a:latin typeface="Arial" panose="020B0604020202020204" pitchFamily="34" charset="0"/>
                  <a:cs typeface="Arial" panose="020B0604020202020204" pitchFamily="34" charset="0"/>
                </a:rPr>
                <a:t> (certificat qualité de l’air) permet de classer les véhicules en fonction de leurs émissions polluantes en particules fines et oxydes d’azote.</a:t>
              </a:r>
            </a:p>
          </p:txBody>
        </p:sp>
        <p:sp>
          <p:nvSpPr>
            <p:cNvPr id="98" name="Ellipse 97">
              <a:extLst>
                <a:ext uri="{FF2B5EF4-FFF2-40B4-BE49-F238E27FC236}">
                  <a16:creationId xmlns:a16="http://schemas.microsoft.com/office/drawing/2014/main" id="{CB6AE80E-DFC8-4108-A758-A7EE780D9F1E}"/>
                </a:ext>
              </a:extLst>
            </p:cNvPr>
            <p:cNvSpPr/>
            <p:nvPr/>
          </p:nvSpPr>
          <p:spPr>
            <a:xfrm>
              <a:off x="2089504" y="4318050"/>
              <a:ext cx="465108" cy="460433"/>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500" b="1" dirty="0">
                  <a:latin typeface="Arial" panose="020B0604020202020204" pitchFamily="34" charset="0"/>
                  <a:cs typeface="Arial" panose="020B0604020202020204" pitchFamily="34" charset="0"/>
                </a:rPr>
                <a:t>2</a:t>
              </a:r>
            </a:p>
          </p:txBody>
        </p:sp>
        <p:sp>
          <p:nvSpPr>
            <p:cNvPr id="99" name="Ellipse 98">
              <a:extLst>
                <a:ext uri="{FF2B5EF4-FFF2-40B4-BE49-F238E27FC236}">
                  <a16:creationId xmlns:a16="http://schemas.microsoft.com/office/drawing/2014/main" id="{DEA0E544-BD90-4599-B3DD-847EC72C9797}"/>
                </a:ext>
              </a:extLst>
            </p:cNvPr>
            <p:cNvSpPr/>
            <p:nvPr/>
          </p:nvSpPr>
          <p:spPr>
            <a:xfrm>
              <a:off x="2095853" y="2951040"/>
              <a:ext cx="466695" cy="458845"/>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500" b="1" dirty="0">
                  <a:latin typeface="Arial" panose="020B0604020202020204" pitchFamily="34" charset="0"/>
                  <a:cs typeface="Arial" panose="020B0604020202020204" pitchFamily="34" charset="0"/>
                </a:rPr>
                <a:t>1</a:t>
              </a:r>
            </a:p>
          </p:txBody>
        </p:sp>
        <p:pic>
          <p:nvPicPr>
            <p:cNvPr id="25667" name="Picture 6">
              <a:hlinkClick r:id="rId11"/>
              <a:extLst>
                <a:ext uri="{FF2B5EF4-FFF2-40B4-BE49-F238E27FC236}">
                  <a16:creationId xmlns:a16="http://schemas.microsoft.com/office/drawing/2014/main" id="{D353CCEB-6D65-4045-B830-C53C2E94CCD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t="2141" b="34377"/>
            <a:stretch>
              <a:fillRect/>
            </a:stretch>
          </p:blipFill>
          <p:spPr bwMode="auto">
            <a:xfrm>
              <a:off x="2641310" y="2165646"/>
              <a:ext cx="1312160" cy="60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Graphique 77">
              <a:hlinkClick r:id="rId11"/>
              <a:extLst>
                <a:ext uri="{FF2B5EF4-FFF2-40B4-BE49-F238E27FC236}">
                  <a16:creationId xmlns:a16="http://schemas.microsoft.com/office/drawing/2014/main" id="{B63EF4B9-7D75-41F1-9EB0-AC099C023A55}"/>
                </a:ext>
              </a:extLst>
            </p:cNvPr>
            <p:cNvPicPr>
              <a:picLocks noChangeAspect="1"/>
            </p:cNvPicPr>
            <p:nvPr/>
          </p:nvPicPr>
          <p:blipFill>
            <a:blip r:embed="rId13"/>
            <a:srcRect/>
            <a:stretch/>
          </p:blipFill>
          <p:spPr>
            <a:xfrm>
              <a:off x="3910251" y="2446151"/>
              <a:ext cx="304781" cy="304839"/>
            </a:xfrm>
            <a:prstGeom prst="rect">
              <a:avLst/>
            </a:prstGeom>
          </p:spPr>
        </p:pic>
        <p:pic>
          <p:nvPicPr>
            <p:cNvPr id="25669" name="Picture 6">
              <a:hlinkClick r:id="rId14"/>
              <a:extLst>
                <a:ext uri="{FF2B5EF4-FFF2-40B4-BE49-F238E27FC236}">
                  <a16:creationId xmlns:a16="http://schemas.microsoft.com/office/drawing/2014/main" id="{183E61B2-2345-4708-8C99-0EC0BCE2753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t="2141" b="34377"/>
            <a:stretch>
              <a:fillRect/>
            </a:stretch>
          </p:blipFill>
          <p:spPr bwMode="auto">
            <a:xfrm>
              <a:off x="6086126" y="3308359"/>
              <a:ext cx="1312160" cy="60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Graphique 103">
              <a:hlinkClick r:id="rId14"/>
              <a:extLst>
                <a:ext uri="{FF2B5EF4-FFF2-40B4-BE49-F238E27FC236}">
                  <a16:creationId xmlns:a16="http://schemas.microsoft.com/office/drawing/2014/main" id="{B5A5DBE2-3510-44BF-97F6-86E86B1B44F8}"/>
                </a:ext>
              </a:extLst>
            </p:cNvPr>
            <p:cNvPicPr>
              <a:picLocks noChangeAspect="1"/>
            </p:cNvPicPr>
            <p:nvPr/>
          </p:nvPicPr>
          <p:blipFill>
            <a:blip r:embed="rId13"/>
            <a:srcRect/>
            <a:stretch/>
          </p:blipFill>
          <p:spPr>
            <a:xfrm>
              <a:off x="7356494" y="3589296"/>
              <a:ext cx="304781" cy="304839"/>
            </a:xfrm>
            <a:prstGeom prst="rect">
              <a:avLst/>
            </a:prstGeom>
          </p:spPr>
        </p:pic>
        <p:pic>
          <p:nvPicPr>
            <p:cNvPr id="25671" name="Image 106">
              <a:extLst>
                <a:ext uri="{FF2B5EF4-FFF2-40B4-BE49-F238E27FC236}">
                  <a16:creationId xmlns:a16="http://schemas.microsoft.com/office/drawing/2014/main" id="{D1A266EC-B7F1-4206-9B4B-0ABFD233F07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54648" y="4368235"/>
              <a:ext cx="2622430" cy="358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Rectangle : coins arrondis 108">
              <a:extLst>
                <a:ext uri="{FF2B5EF4-FFF2-40B4-BE49-F238E27FC236}">
                  <a16:creationId xmlns:a16="http://schemas.microsoft.com/office/drawing/2014/main" id="{29CC68BF-FAA3-4E93-8E86-77F2F481A5C1}"/>
                </a:ext>
              </a:extLst>
            </p:cNvPr>
            <p:cNvSpPr/>
            <p:nvPr/>
          </p:nvSpPr>
          <p:spPr>
            <a:xfrm>
              <a:off x="8561331" y="2044463"/>
              <a:ext cx="3165274" cy="3062675"/>
            </a:xfrm>
            <a:prstGeom prst="roundRect">
              <a:avLst>
                <a:gd name="adj" fmla="val 0"/>
              </a:avLst>
            </a:prstGeom>
            <a:solidFill>
              <a:schemeClr val="bg1"/>
            </a:solid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44000"/>
            <a:lstStyle/>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1000" i="1" dirty="0">
                  <a:solidFill>
                    <a:srgbClr val="394348"/>
                  </a:solidFill>
                  <a:latin typeface="Arial" panose="020B0604020202020204" pitchFamily="34" charset="0"/>
                  <a:cs typeface="Arial" panose="020B0604020202020204" pitchFamily="34" charset="0"/>
                </a:rPr>
                <a:t>Il s'agit d'une zone à faibles émissions dont l'accès est réservé aux véhicules les moins polluants afin d'améliorer la qualité de l'air.</a:t>
              </a: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1000" b="1" dirty="0">
                  <a:solidFill>
                    <a:srgbClr val="394348"/>
                  </a:solidFill>
                  <a:latin typeface="Arial" panose="020B0604020202020204" pitchFamily="34" charset="0"/>
                  <a:cs typeface="Arial" panose="020B0604020202020204" pitchFamily="34" charset="0"/>
                </a:rPr>
                <a:t>La définition des ZFE est à la main des collectivités territoriales qui déterminent :</a:t>
              </a:r>
            </a:p>
            <a:p>
              <a:pP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 périmètre géographique</a:t>
              </a: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Les catégories de véhicules concernés</a:t>
              </a: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Les horaires de restriction</a:t>
              </a: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Les classes de véhicules interdits</a:t>
              </a: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 calendrier de déploiement</a:t>
              </a:r>
            </a:p>
            <a:p>
              <a:pPr marL="171450" indent="-171450" eaLnBrk="1" fontAlgn="auto" hangingPunct="1">
                <a:spcBef>
                  <a:spcPts val="0"/>
                </a:spcBef>
                <a:spcAft>
                  <a:spcPts val="0"/>
                </a:spcAft>
                <a:buFont typeface="Arial" panose="020B0604020202020204" pitchFamily="34" charset="0"/>
                <a:buChar char="•"/>
                <a:defRPr/>
              </a:pPr>
              <a:r>
                <a:rPr lang="fr-FR" sz="1000" dirty="0">
                  <a:solidFill>
                    <a:srgbClr val="394348"/>
                  </a:solidFill>
                  <a:latin typeface="Arial" panose="020B0604020202020204" pitchFamily="34" charset="0"/>
                  <a:cs typeface="Arial" panose="020B0604020202020204" pitchFamily="34" charset="0"/>
                </a:rPr>
                <a:t>Les éventuelles dérogations</a:t>
              </a:r>
            </a:p>
            <a:p>
              <a:pPr eaLnBrk="1" fontAlgn="auto" hangingPunct="1">
                <a:spcBef>
                  <a:spcPts val="0"/>
                </a:spcBef>
                <a:spcAft>
                  <a:spcPts val="0"/>
                </a:spcAft>
                <a:defRPr/>
              </a:pPr>
              <a:endParaRPr lang="fr-FR" sz="1000" i="1" dirty="0">
                <a:solidFill>
                  <a:srgbClr val="394348"/>
                </a:solidFill>
                <a:latin typeface="Arial" panose="020B0604020202020204" pitchFamily="34" charset="0"/>
                <a:cs typeface="Arial" panose="020B0604020202020204" pitchFamily="34" charset="0"/>
              </a:endParaRPr>
            </a:p>
          </p:txBody>
        </p:sp>
        <p:pic>
          <p:nvPicPr>
            <p:cNvPr id="113" name="Graphique 112">
              <a:hlinkClick r:id="rId16" action="ppaction://hlinksldjump"/>
              <a:extLst>
                <a:ext uri="{FF2B5EF4-FFF2-40B4-BE49-F238E27FC236}">
                  <a16:creationId xmlns:a16="http://schemas.microsoft.com/office/drawing/2014/main" id="{4DF4FE66-E944-4CF5-B0B9-095D5B9300DD}"/>
                </a:ext>
              </a:extLst>
            </p:cNvPr>
            <p:cNvPicPr>
              <a:picLocks noChangeAspect="1"/>
            </p:cNvPicPr>
            <p:nvPr/>
          </p:nvPicPr>
          <p:blipFill>
            <a:blip r:embed="rId13"/>
            <a:srcRect/>
            <a:stretch/>
          </p:blipFill>
          <p:spPr>
            <a:xfrm>
              <a:off x="11588500" y="1491943"/>
              <a:ext cx="304781" cy="304839"/>
            </a:xfrm>
            <a:prstGeom prst="rect">
              <a:avLst/>
            </a:prstGeom>
          </p:spPr>
        </p:pic>
      </p:grpSp>
      <p:grpSp>
        <p:nvGrpSpPr>
          <p:cNvPr id="25640" name="Groupe 113">
            <a:extLst>
              <a:ext uri="{FF2B5EF4-FFF2-40B4-BE49-F238E27FC236}">
                <a16:creationId xmlns:a16="http://schemas.microsoft.com/office/drawing/2014/main" id="{6CE1270D-B39E-425E-8F62-12025A1E8A30}"/>
              </a:ext>
            </a:extLst>
          </p:cNvPr>
          <p:cNvGrpSpPr>
            <a:grpSpLocks/>
          </p:cNvGrpSpPr>
          <p:nvPr/>
        </p:nvGrpSpPr>
        <p:grpSpPr bwMode="auto">
          <a:xfrm>
            <a:off x="88900" y="1822450"/>
            <a:ext cx="1330325" cy="3365500"/>
            <a:chOff x="89064" y="1822917"/>
            <a:chExt cx="1329438" cy="3365469"/>
          </a:xfrm>
        </p:grpSpPr>
        <p:sp>
          <p:nvSpPr>
            <p:cNvPr id="115" name="Rectangle 114">
              <a:hlinkClick r:id="rId17" action="ppaction://hlinksldjump"/>
              <a:extLst>
                <a:ext uri="{FF2B5EF4-FFF2-40B4-BE49-F238E27FC236}">
                  <a16:creationId xmlns:a16="http://schemas.microsoft.com/office/drawing/2014/main" id="{8BCA289C-D3B6-4BD8-831C-214255BB432E}"/>
                </a:ext>
              </a:extLst>
            </p:cNvPr>
            <p:cNvSpPr/>
            <p:nvPr/>
          </p:nvSpPr>
          <p:spPr>
            <a:xfrm>
              <a:off x="89064" y="2283288"/>
              <a:ext cx="1329438" cy="338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18" action="ppaction://hlinksldjump"/>
              <a:extLst>
                <a:ext uri="{FF2B5EF4-FFF2-40B4-BE49-F238E27FC236}">
                  <a16:creationId xmlns:a16="http://schemas.microsoft.com/office/drawing/2014/main" id="{9130CD6A-8F15-4851-9146-2AE9E1DB139D}"/>
                </a:ext>
              </a:extLst>
            </p:cNvPr>
            <p:cNvSpPr/>
            <p:nvPr/>
          </p:nvSpPr>
          <p:spPr>
            <a:xfrm>
              <a:off x="89064" y="3748537"/>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8" name="Rectangle 117">
              <a:hlinkClick r:id="rId19" action="ppaction://hlinksldjump"/>
              <a:extLst>
                <a:ext uri="{FF2B5EF4-FFF2-40B4-BE49-F238E27FC236}">
                  <a16:creationId xmlns:a16="http://schemas.microsoft.com/office/drawing/2014/main" id="{FAC0397E-65CE-4A92-BDD5-851DE343E323}"/>
                </a:ext>
              </a:extLst>
            </p:cNvPr>
            <p:cNvSpPr/>
            <p:nvPr/>
          </p:nvSpPr>
          <p:spPr>
            <a:xfrm>
              <a:off x="89064" y="4850252"/>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20" action="ppaction://hlinksldjump"/>
              <a:extLst>
                <a:ext uri="{FF2B5EF4-FFF2-40B4-BE49-F238E27FC236}">
                  <a16:creationId xmlns:a16="http://schemas.microsoft.com/office/drawing/2014/main" id="{1DEDEB18-B193-4E0D-A985-3417665FA1E2}"/>
                </a:ext>
              </a:extLst>
            </p:cNvPr>
            <p:cNvSpPr/>
            <p:nvPr/>
          </p:nvSpPr>
          <p:spPr>
            <a:xfrm>
              <a:off x="89064" y="1822917"/>
              <a:ext cx="1329438" cy="338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5641" name="Groupe 96">
            <a:extLst>
              <a:ext uri="{FF2B5EF4-FFF2-40B4-BE49-F238E27FC236}">
                <a16:creationId xmlns:a16="http://schemas.microsoft.com/office/drawing/2014/main" id="{CCBC6EE3-DA66-4C3A-A6E7-FC1D908084D4}"/>
              </a:ext>
            </a:extLst>
          </p:cNvPr>
          <p:cNvGrpSpPr>
            <a:grpSpLocks/>
          </p:cNvGrpSpPr>
          <p:nvPr/>
        </p:nvGrpSpPr>
        <p:grpSpPr bwMode="auto">
          <a:xfrm>
            <a:off x="6048375" y="6324600"/>
            <a:ext cx="784225" cy="496888"/>
            <a:chOff x="6767187" y="6323834"/>
            <a:chExt cx="784388" cy="497620"/>
          </a:xfrm>
        </p:grpSpPr>
        <p:pic>
          <p:nvPicPr>
            <p:cNvPr id="100" name="Graphique 99">
              <a:extLst>
                <a:ext uri="{FF2B5EF4-FFF2-40B4-BE49-F238E27FC236}">
                  <a16:creationId xmlns:a16="http://schemas.microsoft.com/office/drawing/2014/main" id="{F35A59C6-62B4-4834-B452-BFBEDDED5D65}"/>
                </a:ext>
              </a:extLst>
            </p:cNvPr>
            <p:cNvPicPr>
              <a:picLocks noChangeAspect="1"/>
            </p:cNvPicPr>
            <p:nvPr/>
          </p:nvPicPr>
          <p:blipFill>
            <a:blip r:embed="rId21"/>
            <a:stretch>
              <a:fillRect/>
            </a:stretch>
          </p:blipFill>
          <p:spPr>
            <a:xfrm>
              <a:off x="6964078" y="6323834"/>
              <a:ext cx="352498" cy="352944"/>
            </a:xfrm>
            <a:prstGeom prst="rect">
              <a:avLst/>
            </a:prstGeom>
          </p:spPr>
        </p:pic>
        <p:sp>
          <p:nvSpPr>
            <p:cNvPr id="25654" name="ZoneTexte 104">
              <a:extLst>
                <a:ext uri="{FF2B5EF4-FFF2-40B4-BE49-F238E27FC236}">
                  <a16:creationId xmlns:a16="http://schemas.microsoft.com/office/drawing/2014/main" id="{E4DBDCA0-BC07-417C-A5B1-6333CDBA97FA}"/>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5642" name="Groupe 105">
            <a:extLst>
              <a:ext uri="{FF2B5EF4-FFF2-40B4-BE49-F238E27FC236}">
                <a16:creationId xmlns:a16="http://schemas.microsoft.com/office/drawing/2014/main" id="{8ADA1EB7-30C7-43EF-A8AE-7451DD0C7B41}"/>
              </a:ext>
            </a:extLst>
          </p:cNvPr>
          <p:cNvGrpSpPr>
            <a:grpSpLocks/>
          </p:cNvGrpSpPr>
          <p:nvPr/>
        </p:nvGrpSpPr>
        <p:grpSpPr bwMode="auto">
          <a:xfrm>
            <a:off x="71438" y="6324600"/>
            <a:ext cx="11553825" cy="496888"/>
            <a:chOff x="71517" y="6323834"/>
            <a:chExt cx="11554426" cy="497620"/>
          </a:xfrm>
        </p:grpSpPr>
        <p:pic>
          <p:nvPicPr>
            <p:cNvPr id="108" name="Graphique 107">
              <a:hlinkClick r:id="" action="ppaction://hlinkshowjump?jump=previousslide"/>
              <a:extLst>
                <a:ext uri="{FF2B5EF4-FFF2-40B4-BE49-F238E27FC236}">
                  <a16:creationId xmlns:a16="http://schemas.microsoft.com/office/drawing/2014/main" id="{8F148167-CB46-4CD9-A4CD-D050A5A9EECA}"/>
                </a:ext>
              </a:extLst>
            </p:cNvPr>
            <p:cNvPicPr>
              <a:picLocks noChangeAspect="1"/>
            </p:cNvPicPr>
            <p:nvPr/>
          </p:nvPicPr>
          <p:blipFill>
            <a:blip r:embed="rId22"/>
            <a:srcRect/>
            <a:stretch/>
          </p:blipFill>
          <p:spPr>
            <a:xfrm rot="10800000">
              <a:off x="11062351" y="6427174"/>
              <a:ext cx="281003" cy="279812"/>
            </a:xfrm>
            <a:prstGeom prst="rect">
              <a:avLst/>
            </a:prstGeom>
          </p:spPr>
        </p:pic>
        <p:pic>
          <p:nvPicPr>
            <p:cNvPr id="110" name="Graphique 109">
              <a:hlinkClick r:id="" action="ppaction://hlinkshowjump?jump=nextslide"/>
              <a:extLst>
                <a:ext uri="{FF2B5EF4-FFF2-40B4-BE49-F238E27FC236}">
                  <a16:creationId xmlns:a16="http://schemas.microsoft.com/office/drawing/2014/main" id="{A5CC3AB8-6459-411E-B23B-F38332CCA19C}"/>
                </a:ext>
              </a:extLst>
            </p:cNvPr>
            <p:cNvPicPr>
              <a:picLocks noChangeAspect="1"/>
            </p:cNvPicPr>
            <p:nvPr/>
          </p:nvPicPr>
          <p:blipFill>
            <a:blip r:embed="rId22"/>
            <a:srcRect/>
            <a:stretch/>
          </p:blipFill>
          <p:spPr>
            <a:xfrm>
              <a:off x="11344940" y="6431943"/>
              <a:ext cx="281003" cy="281402"/>
            </a:xfrm>
            <a:prstGeom prst="rect">
              <a:avLst/>
            </a:prstGeom>
          </p:spPr>
        </p:pic>
        <p:sp>
          <p:nvSpPr>
            <p:cNvPr id="112" name="Rectangle 111">
              <a:hlinkClick r:id="rId23" action="ppaction://hlinksldjump"/>
              <a:extLst>
                <a:ext uri="{FF2B5EF4-FFF2-40B4-BE49-F238E27FC236}">
                  <a16:creationId xmlns:a16="http://schemas.microsoft.com/office/drawing/2014/main" id="{E6361A6D-D5BB-4792-B949-CB47BCA48B0C}"/>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0" name="Rectangle 129">
              <a:hlinkClick r:id="rId24" action="ppaction://hlinksldjump"/>
              <a:extLst>
                <a:ext uri="{FF2B5EF4-FFF2-40B4-BE49-F238E27FC236}">
                  <a16:creationId xmlns:a16="http://schemas.microsoft.com/office/drawing/2014/main" id="{7D904698-F629-4910-BBA3-D03B790504D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1" name="Rectangle 130">
              <a:hlinkClick r:id="rId25" action="ppaction://hlinksldjump"/>
              <a:extLst>
                <a:ext uri="{FF2B5EF4-FFF2-40B4-BE49-F238E27FC236}">
                  <a16:creationId xmlns:a16="http://schemas.microsoft.com/office/drawing/2014/main" id="{83785F44-C4FE-467B-B642-B97ABAC988C4}"/>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2" name="Rectangle 131">
              <a:hlinkClick r:id="rId26" action="ppaction://hlinksldjump"/>
              <a:extLst>
                <a:ext uri="{FF2B5EF4-FFF2-40B4-BE49-F238E27FC236}">
                  <a16:creationId xmlns:a16="http://schemas.microsoft.com/office/drawing/2014/main" id="{0DEF98F4-5E7F-4298-A141-0F2D3054BAF2}"/>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27" action="ppaction://hlinksldjump"/>
              <a:extLst>
                <a:ext uri="{FF2B5EF4-FFF2-40B4-BE49-F238E27FC236}">
                  <a16:creationId xmlns:a16="http://schemas.microsoft.com/office/drawing/2014/main" id="{F21A8391-CE93-40AD-A263-A3A620312FB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4" name="Rectangle 133">
              <a:hlinkClick r:id="rId28" action="ppaction://hlinksldjump"/>
              <a:extLst>
                <a:ext uri="{FF2B5EF4-FFF2-40B4-BE49-F238E27FC236}">
                  <a16:creationId xmlns:a16="http://schemas.microsoft.com/office/drawing/2014/main" id="{6C9CF315-7A42-4D54-B58A-7C68F73AAB46}"/>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29" action="ppaction://hlinksldjump"/>
              <a:extLst>
                <a:ext uri="{FF2B5EF4-FFF2-40B4-BE49-F238E27FC236}">
                  <a16:creationId xmlns:a16="http://schemas.microsoft.com/office/drawing/2014/main" id="{D686F2DB-EBFB-41DB-8B25-1735EE25BB1B}"/>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6" name="Rectangle 135">
              <a:hlinkClick r:id="rId30" action="ppaction://hlinksldjump"/>
              <a:extLst>
                <a:ext uri="{FF2B5EF4-FFF2-40B4-BE49-F238E27FC236}">
                  <a16:creationId xmlns:a16="http://schemas.microsoft.com/office/drawing/2014/main" id="{F03ADA3C-7B93-4B1E-89F2-11034EFD497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97" name="ZoneTexte 96">
            <a:extLst>
              <a:ext uri="{FF2B5EF4-FFF2-40B4-BE49-F238E27FC236}">
                <a16:creationId xmlns:a16="http://schemas.microsoft.com/office/drawing/2014/main" id="{989567B0-8E5F-465F-9C50-F924F3A18CA6}"/>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C00000"/>
                </a:solidFill>
                <a:latin typeface="Arial" pitchFamily="34"/>
                <a:cs typeface="Arial" pitchFamily="34"/>
              </a:rPr>
              <a:t>JE M’INFORME JE CONSEILLE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Graphique 98">
            <a:extLst>
              <a:ext uri="{FF2B5EF4-FFF2-40B4-BE49-F238E27FC236}">
                <a16:creationId xmlns:a16="http://schemas.microsoft.com/office/drawing/2014/main" id="{BB6732F2-8743-4758-9308-C00AD7DE9941}"/>
              </a:ext>
            </a:extLst>
          </p:cNvPr>
          <p:cNvPicPr>
            <a:picLocks noChangeAspect="1"/>
          </p:cNvPicPr>
          <p:nvPr/>
        </p:nvPicPr>
        <p:blipFill rotWithShape="1">
          <a:blip r:embed="rId2"/>
          <a:srcRect l="-1280" t="19621" r="39707" b="23148"/>
          <a:stretch/>
        </p:blipFill>
        <p:spPr>
          <a:xfrm>
            <a:off x="7948613" y="2363788"/>
            <a:ext cx="4256088" cy="3943350"/>
          </a:xfrm>
          <a:prstGeom prst="rect">
            <a:avLst/>
          </a:prstGeom>
        </p:spPr>
      </p:pic>
      <p:sp>
        <p:nvSpPr>
          <p:cNvPr id="73" name="Rectangle 72">
            <a:extLst>
              <a:ext uri="{FF2B5EF4-FFF2-40B4-BE49-F238E27FC236}">
                <a16:creationId xmlns:a16="http://schemas.microsoft.com/office/drawing/2014/main" id="{D5A3D940-200A-4031-A945-FDE80FD76B84}"/>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BAF32266-436B-4BB1-9994-07276B8362A6}"/>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rgbClr val="D51317"/>
                </a:solidFill>
                <a:latin typeface="Arial" panose="020B0604020202020204" pitchFamily="34" charset="0"/>
                <a:cs typeface="Arial" panose="020B0604020202020204" pitchFamily="34" charset="0"/>
              </a:rPr>
              <a:t>JE </a:t>
            </a:r>
            <a:r>
              <a:rPr lang="fr-FR" sz="850" b="1" kern="1000" dirty="0">
                <a:solidFill>
                  <a:srgbClr val="D51317"/>
                </a:solidFill>
                <a:latin typeface="Arial" panose="020B0604020202020204" pitchFamily="34" charset="0"/>
                <a:cs typeface="Arial" panose="020B0604020202020204" pitchFamily="34" charset="0"/>
              </a:rPr>
              <a:t>CONCRÉTISE</a:t>
            </a:r>
          </a:p>
        </p:txBody>
      </p:sp>
      <p:sp>
        <p:nvSpPr>
          <p:cNvPr id="18" name="ZoneTexte 17">
            <a:extLst>
              <a:ext uri="{FF2B5EF4-FFF2-40B4-BE49-F238E27FC236}">
                <a16:creationId xmlns:a16="http://schemas.microsoft.com/office/drawing/2014/main" id="{2D753241-F6EE-4C47-94E3-5A3D370124E0}"/>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F8DE7F85-529B-4B91-AC28-06C1025F001F}"/>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cxnSp>
        <p:nvCxnSpPr>
          <p:cNvPr id="6" name="Connecteur droit 5">
            <a:extLst>
              <a:ext uri="{FF2B5EF4-FFF2-40B4-BE49-F238E27FC236}">
                <a16:creationId xmlns:a16="http://schemas.microsoft.com/office/drawing/2014/main" id="{5F33BADA-29FC-42ED-A9FD-D65CD2CDBA19}"/>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719ABF01-3BA6-454E-A574-20360772FF66}"/>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CB95C911-45E3-4453-9F4A-A7F90B535752}"/>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LE</a:t>
            </a:r>
            <a:r>
              <a:rPr lang="fr-FR" sz="800" b="1" spc="-18" dirty="0">
                <a:solidFill>
                  <a:srgbClr val="D51317"/>
                </a:solidFill>
                <a:latin typeface="Arial" panose="020B0604020202020204" pitchFamily="34" charset="0"/>
                <a:cs typeface="Arial" panose="020B0604020202020204" pitchFamily="34" charset="0"/>
              </a:rPr>
              <a:t> </a:t>
            </a:r>
            <a:r>
              <a:rPr lang="fr-FR" sz="800" b="1" spc="27" dirty="0">
                <a:solidFill>
                  <a:srgbClr val="D51317"/>
                </a:solidFill>
                <a:latin typeface="Arial" panose="020B0604020202020204" pitchFamily="34" charset="0"/>
                <a:cs typeface="Arial" panose="020B0604020202020204" pitchFamily="34" charset="0"/>
              </a:rPr>
              <a:t>PROJET</a:t>
            </a:r>
            <a:endParaRPr lang="fr-FR" sz="800" spc="23" dirty="0">
              <a:solidFill>
                <a:srgbClr val="D51317"/>
              </a:solidFill>
              <a:latin typeface="Arial" panose="020B0604020202020204" pitchFamily="34" charset="0"/>
              <a:cs typeface="Arial" panose="020B0604020202020204" pitchFamily="34" charset="0"/>
            </a:endParaRPr>
          </a:p>
        </p:txBody>
      </p:sp>
      <p:sp>
        <p:nvSpPr>
          <p:cNvPr id="12" name="Ellipse 11">
            <a:extLst>
              <a:ext uri="{FF2B5EF4-FFF2-40B4-BE49-F238E27FC236}">
                <a16:creationId xmlns:a16="http://schemas.microsoft.com/office/drawing/2014/main" id="{0394AEE1-2CE8-47FC-9FAB-25E35005D36A}"/>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3" name="Ellipse 12">
            <a:extLst>
              <a:ext uri="{FF2B5EF4-FFF2-40B4-BE49-F238E27FC236}">
                <a16:creationId xmlns:a16="http://schemas.microsoft.com/office/drawing/2014/main" id="{0440CB90-1D16-4934-86D6-B70747A15D0F}"/>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ED0DCD07-4B98-466D-9ED6-3FCB5B27CB99}"/>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11435EDA-A020-4D7D-9D8F-A158B182667B}"/>
              </a:ext>
            </a:extLst>
          </p:cNvPr>
          <p:cNvSpPr/>
          <p:nvPr/>
        </p:nvSpPr>
        <p:spPr>
          <a:xfrm>
            <a:off x="215900" y="3805238"/>
            <a:ext cx="90488" cy="90487"/>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6C23E7EF-7DC4-4A0F-AC9F-827774CE7F21}"/>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ZoneTexte 16">
            <a:extLst>
              <a:ext uri="{FF2B5EF4-FFF2-40B4-BE49-F238E27FC236}">
                <a16:creationId xmlns:a16="http://schemas.microsoft.com/office/drawing/2014/main" id="{D5085BE6-7A45-4D17-A904-0550E24EFCB6}"/>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15C53C0C-8D08-47E6-8CE2-1423977F521C}"/>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08" name="Ellipse 107">
            <a:extLst>
              <a:ext uri="{FF2B5EF4-FFF2-40B4-BE49-F238E27FC236}">
                <a16:creationId xmlns:a16="http://schemas.microsoft.com/office/drawing/2014/main" id="{5E2E1394-E799-48AE-BC64-28D088476F01}"/>
              </a:ext>
            </a:extLst>
          </p:cNvPr>
          <p:cNvSpPr/>
          <p:nvPr/>
        </p:nvSpPr>
        <p:spPr>
          <a:xfrm>
            <a:off x="117475" y="12811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09" name="Ellipse 108">
            <a:extLst>
              <a:ext uri="{FF2B5EF4-FFF2-40B4-BE49-F238E27FC236}">
                <a16:creationId xmlns:a16="http://schemas.microsoft.com/office/drawing/2014/main" id="{0065DAB9-2709-483F-99EE-89C992A7380A}"/>
              </a:ext>
            </a:extLst>
          </p:cNvPr>
          <p:cNvSpPr/>
          <p:nvPr/>
        </p:nvSpPr>
        <p:spPr>
          <a:xfrm>
            <a:off x="117475" y="31988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0" name="Ellipse 109">
            <a:extLst>
              <a:ext uri="{FF2B5EF4-FFF2-40B4-BE49-F238E27FC236}">
                <a16:creationId xmlns:a16="http://schemas.microsoft.com/office/drawing/2014/main" id="{CC175C03-11BC-4D6C-AB8D-3EFD1D7D587C}"/>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sp>
        <p:nvSpPr>
          <p:cNvPr id="8" name="Triangle 7">
            <a:extLst>
              <a:ext uri="{FF2B5EF4-FFF2-40B4-BE49-F238E27FC236}">
                <a16:creationId xmlns:a16="http://schemas.microsoft.com/office/drawing/2014/main" id="{DBC940EF-26FF-44D6-B7F6-55547026ABBD}"/>
              </a:ext>
            </a:extLst>
          </p:cNvPr>
          <p:cNvSpPr/>
          <p:nvPr/>
        </p:nvSpPr>
        <p:spPr>
          <a:xfrm rot="5400000">
            <a:off x="1415257" y="3860006"/>
            <a:ext cx="179388" cy="9207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3" name="Rectangle 52">
            <a:extLst>
              <a:ext uri="{FF2B5EF4-FFF2-40B4-BE49-F238E27FC236}">
                <a16:creationId xmlns:a16="http://schemas.microsoft.com/office/drawing/2014/main" id="{470F8800-2C2A-4B80-BF6B-459211CFF84F}"/>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401862F1-B7C1-43B1-946D-52C6BC07AA34}"/>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7D64DEBF-5736-4C82-A76F-639E11AF2E47}"/>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25</a:t>
            </a:r>
          </a:p>
        </p:txBody>
      </p:sp>
      <p:grpSp>
        <p:nvGrpSpPr>
          <p:cNvPr id="26649" name="Groupe 57">
            <a:extLst>
              <a:ext uri="{FF2B5EF4-FFF2-40B4-BE49-F238E27FC236}">
                <a16:creationId xmlns:a16="http://schemas.microsoft.com/office/drawing/2014/main" id="{65E9357E-A743-47AD-944C-280EA05A49EF}"/>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FCC75E8C-0C56-4455-9F34-387F434EE62D}"/>
                </a:ext>
              </a:extLst>
            </p:cNvPr>
            <p:cNvPicPr>
              <a:picLocks noChangeAspect="1"/>
            </p:cNvPicPr>
            <p:nvPr/>
          </p:nvPicPr>
          <p:blipFill>
            <a:blip r:embed="rId3"/>
            <a:srcRect/>
            <a:stretch/>
          </p:blipFill>
          <p:spPr>
            <a:xfrm>
              <a:off x="188971" y="6352891"/>
              <a:ext cx="310824" cy="311510"/>
            </a:xfrm>
            <a:prstGeom prst="rect">
              <a:avLst/>
            </a:prstGeom>
          </p:spPr>
        </p:pic>
        <p:sp>
          <p:nvSpPr>
            <p:cNvPr id="26731" name="ZoneTexte 59">
              <a:extLst>
                <a:ext uri="{FF2B5EF4-FFF2-40B4-BE49-F238E27FC236}">
                  <a16:creationId xmlns:a16="http://schemas.microsoft.com/office/drawing/2014/main" id="{0F4B6B09-A224-46F4-BEE8-E2E1AE1035B2}"/>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6650" name="Groupe 60">
            <a:extLst>
              <a:ext uri="{FF2B5EF4-FFF2-40B4-BE49-F238E27FC236}">
                <a16:creationId xmlns:a16="http://schemas.microsoft.com/office/drawing/2014/main" id="{2A4FCBE7-AAB5-4C14-AB4C-F03A7C449EB0}"/>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489FCE2D-B8C5-434C-9479-E39B8F5DFA3E}"/>
                </a:ext>
              </a:extLst>
            </p:cNvPr>
            <p:cNvPicPr>
              <a:picLocks noChangeAspect="1"/>
            </p:cNvPicPr>
            <p:nvPr/>
          </p:nvPicPr>
          <p:blipFill>
            <a:blip r:embed="rId4"/>
            <a:srcRect/>
            <a:stretch/>
          </p:blipFill>
          <p:spPr>
            <a:xfrm>
              <a:off x="706949" y="6306505"/>
              <a:ext cx="414890" cy="415053"/>
            </a:xfrm>
            <a:prstGeom prst="rect">
              <a:avLst/>
            </a:prstGeom>
          </p:spPr>
        </p:pic>
        <p:sp>
          <p:nvSpPr>
            <p:cNvPr id="26729" name="ZoneTexte 62">
              <a:extLst>
                <a:ext uri="{FF2B5EF4-FFF2-40B4-BE49-F238E27FC236}">
                  <a16:creationId xmlns:a16="http://schemas.microsoft.com/office/drawing/2014/main" id="{3A87EEF4-881A-4E6E-A3C8-8FF979D4B60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6651" name="ZoneTexte 63">
            <a:extLst>
              <a:ext uri="{FF2B5EF4-FFF2-40B4-BE49-F238E27FC236}">
                <a16:creationId xmlns:a16="http://schemas.microsoft.com/office/drawing/2014/main" id="{C82E55EA-673F-47F0-9D53-9ADC345A9198}"/>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CFBDA9AA-2500-446B-A8DF-273691C37D46}"/>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CAF8BCC0-E1F4-43EE-8404-C1B26A97716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654" name="Groupe 67">
            <a:extLst>
              <a:ext uri="{FF2B5EF4-FFF2-40B4-BE49-F238E27FC236}">
                <a16:creationId xmlns:a16="http://schemas.microsoft.com/office/drawing/2014/main" id="{976E8754-DA07-4787-8D47-72826AA99C62}"/>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1F65DF03-7587-408F-8727-4EB39D9E1574}"/>
                </a:ext>
              </a:extLst>
            </p:cNvPr>
            <p:cNvPicPr>
              <a:picLocks noChangeAspect="1"/>
            </p:cNvPicPr>
            <p:nvPr/>
          </p:nvPicPr>
          <p:blipFill>
            <a:blip r:embed="rId5"/>
            <a:stretch>
              <a:fillRect/>
            </a:stretch>
          </p:blipFill>
          <p:spPr>
            <a:xfrm>
              <a:off x="5890290" y="6332222"/>
              <a:ext cx="352498" cy="352600"/>
            </a:xfrm>
            <a:prstGeom prst="rect">
              <a:avLst/>
            </a:prstGeom>
          </p:spPr>
        </p:pic>
        <p:sp>
          <p:nvSpPr>
            <p:cNvPr id="26727" name="ZoneTexte 69">
              <a:extLst>
                <a:ext uri="{FF2B5EF4-FFF2-40B4-BE49-F238E27FC236}">
                  <a16:creationId xmlns:a16="http://schemas.microsoft.com/office/drawing/2014/main" id="{C6FCABB7-F255-412D-95CC-8BA0641A779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6655" name="Groupe 70">
            <a:extLst>
              <a:ext uri="{FF2B5EF4-FFF2-40B4-BE49-F238E27FC236}">
                <a16:creationId xmlns:a16="http://schemas.microsoft.com/office/drawing/2014/main" id="{77067C42-904E-4AE9-A61F-C0D948D84292}"/>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AAF89E91-14ED-40E6-9D82-9B0E0D63ED47}"/>
                </a:ext>
              </a:extLst>
            </p:cNvPr>
            <p:cNvPicPr>
              <a:picLocks noChangeAspect="1"/>
            </p:cNvPicPr>
            <p:nvPr/>
          </p:nvPicPr>
          <p:blipFill>
            <a:blip r:embed="rId6"/>
            <a:stretch>
              <a:fillRect/>
            </a:stretch>
          </p:blipFill>
          <p:spPr>
            <a:xfrm>
              <a:off x="6416601" y="6348998"/>
              <a:ext cx="352498" cy="353522"/>
            </a:xfrm>
            <a:prstGeom prst="rect">
              <a:avLst/>
            </a:prstGeom>
          </p:spPr>
        </p:pic>
        <p:sp>
          <p:nvSpPr>
            <p:cNvPr id="26725" name="ZoneTexte 73">
              <a:extLst>
                <a:ext uri="{FF2B5EF4-FFF2-40B4-BE49-F238E27FC236}">
                  <a16:creationId xmlns:a16="http://schemas.microsoft.com/office/drawing/2014/main" id="{A87EB8D2-E613-42A1-91E2-D449BEFAAFE8}"/>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6656" name="Groupe 78">
            <a:extLst>
              <a:ext uri="{FF2B5EF4-FFF2-40B4-BE49-F238E27FC236}">
                <a16:creationId xmlns:a16="http://schemas.microsoft.com/office/drawing/2014/main" id="{6163B180-9684-4782-BDF4-78108BBED569}"/>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339A51AE-0FE6-456F-9930-E449C102281C}"/>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6723" name="ZoneTexte 80">
              <a:extLst>
                <a:ext uri="{FF2B5EF4-FFF2-40B4-BE49-F238E27FC236}">
                  <a16:creationId xmlns:a16="http://schemas.microsoft.com/office/drawing/2014/main" id="{EAD2021F-0889-413D-B694-759F2383C6EE}"/>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6657" name="Groupe 81">
            <a:extLst>
              <a:ext uri="{FF2B5EF4-FFF2-40B4-BE49-F238E27FC236}">
                <a16:creationId xmlns:a16="http://schemas.microsoft.com/office/drawing/2014/main" id="{01256621-7CCB-4AAA-B31F-C0A7EEAC48A8}"/>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C287B288-5AA3-4DBC-BA08-9B05E7851FA6}"/>
                </a:ext>
              </a:extLst>
            </p:cNvPr>
            <p:cNvPicPr>
              <a:picLocks noChangeAspect="1"/>
            </p:cNvPicPr>
            <p:nvPr/>
          </p:nvPicPr>
          <p:blipFill>
            <a:blip r:embed="rId7"/>
            <a:srcRect/>
            <a:stretch/>
          </p:blipFill>
          <p:spPr>
            <a:xfrm>
              <a:off x="6013563" y="6342472"/>
              <a:ext cx="346147" cy="345729"/>
            </a:xfrm>
            <a:prstGeom prst="rect">
              <a:avLst/>
            </a:prstGeom>
          </p:spPr>
        </p:pic>
        <p:sp>
          <p:nvSpPr>
            <p:cNvPr id="26721" name="ZoneTexte 83">
              <a:extLst>
                <a:ext uri="{FF2B5EF4-FFF2-40B4-BE49-F238E27FC236}">
                  <a16:creationId xmlns:a16="http://schemas.microsoft.com/office/drawing/2014/main" id="{31BB2BD3-A63B-4903-981B-399AC2AC7A6B}"/>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8" name="Rectangle 87">
            <a:extLst>
              <a:ext uri="{FF2B5EF4-FFF2-40B4-BE49-F238E27FC236}">
                <a16:creationId xmlns:a16="http://schemas.microsoft.com/office/drawing/2014/main" id="{A4C2D5D4-5A94-4CB5-9AB1-CDA97097119A}"/>
              </a:ext>
            </a:extLst>
          </p:cNvPr>
          <p:cNvSpPr/>
          <p:nvPr/>
        </p:nvSpPr>
        <p:spPr>
          <a:xfrm>
            <a:off x="90488" y="3736975"/>
            <a:ext cx="1328737" cy="338138"/>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6659" name="Groupe 92">
            <a:extLst>
              <a:ext uri="{FF2B5EF4-FFF2-40B4-BE49-F238E27FC236}">
                <a16:creationId xmlns:a16="http://schemas.microsoft.com/office/drawing/2014/main" id="{448654EB-5419-4A6D-994E-A7CCBFE91712}"/>
              </a:ext>
            </a:extLst>
          </p:cNvPr>
          <p:cNvGrpSpPr>
            <a:grpSpLocks/>
          </p:cNvGrpSpPr>
          <p:nvPr/>
        </p:nvGrpSpPr>
        <p:grpSpPr bwMode="auto">
          <a:xfrm>
            <a:off x="8907463" y="6334125"/>
            <a:ext cx="1304925" cy="488950"/>
            <a:chOff x="9429931" y="6334408"/>
            <a:chExt cx="1305361" cy="488926"/>
          </a:xfrm>
        </p:grpSpPr>
        <p:grpSp>
          <p:nvGrpSpPr>
            <p:cNvPr id="26713" name="Groupe 106">
              <a:extLst>
                <a:ext uri="{FF2B5EF4-FFF2-40B4-BE49-F238E27FC236}">
                  <a16:creationId xmlns:a16="http://schemas.microsoft.com/office/drawing/2014/main" id="{11D181EE-26E4-49EC-ADF7-68A599B22594}"/>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8F73467F-DA42-4BAA-9C1A-F95CC43E1C54}"/>
                  </a:ext>
                </a:extLst>
              </p:cNvPr>
              <p:cNvPicPr>
                <a:picLocks noChangeAspect="1"/>
              </p:cNvPicPr>
              <p:nvPr/>
            </p:nvPicPr>
            <p:blipFill>
              <a:blip r:embed="rId8"/>
              <a:srcRect/>
              <a:stretch/>
            </p:blipFill>
            <p:spPr>
              <a:xfrm>
                <a:off x="735763" y="6334408"/>
                <a:ext cx="352543" cy="352408"/>
              </a:xfrm>
              <a:prstGeom prst="rect">
                <a:avLst/>
              </a:prstGeom>
            </p:spPr>
          </p:pic>
          <p:sp>
            <p:nvSpPr>
              <p:cNvPr id="26719" name="ZoneTexte 123">
                <a:extLst>
                  <a:ext uri="{FF2B5EF4-FFF2-40B4-BE49-F238E27FC236}">
                    <a16:creationId xmlns:a16="http://schemas.microsoft.com/office/drawing/2014/main" id="{4F57A320-7320-4D7B-B6F2-5EA6098EE3F9}"/>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69202D22-3BFC-4890-A34E-3AE7B878A0D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715" name="Groupe 112">
              <a:extLst>
                <a:ext uri="{FF2B5EF4-FFF2-40B4-BE49-F238E27FC236}">
                  <a16:creationId xmlns:a16="http://schemas.microsoft.com/office/drawing/2014/main" id="{8D1021A0-6E59-424D-9EB0-718975A2FFF1}"/>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FD288DED-8AB6-4E9F-8BF6-F5AA1AE9DCA1}"/>
                  </a:ext>
                </a:extLst>
              </p:cNvPr>
              <p:cNvPicPr>
                <a:picLocks noChangeAspect="1"/>
              </p:cNvPicPr>
              <p:nvPr/>
            </p:nvPicPr>
            <p:blipFill>
              <a:blip r:embed="rId9"/>
              <a:srcRect/>
              <a:stretch/>
            </p:blipFill>
            <p:spPr>
              <a:xfrm>
                <a:off x="6008273" y="6342346"/>
                <a:ext cx="346191" cy="346058"/>
              </a:xfrm>
              <a:prstGeom prst="rect">
                <a:avLst/>
              </a:prstGeom>
            </p:spPr>
          </p:pic>
          <p:sp>
            <p:nvSpPr>
              <p:cNvPr id="26717" name="ZoneTexte 114">
                <a:extLst>
                  <a:ext uri="{FF2B5EF4-FFF2-40B4-BE49-F238E27FC236}">
                    <a16:creationId xmlns:a16="http://schemas.microsoft.com/office/drawing/2014/main" id="{53812D5A-E573-40FF-A94B-F9FA1F2CAFE8}"/>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89" name="Graphique 88">
            <a:extLst>
              <a:ext uri="{FF2B5EF4-FFF2-40B4-BE49-F238E27FC236}">
                <a16:creationId xmlns:a16="http://schemas.microsoft.com/office/drawing/2014/main" id="{CC3771BF-653D-415E-84AC-FCA34CBBCDA9}"/>
              </a:ext>
            </a:extLst>
          </p:cNvPr>
          <p:cNvPicPr>
            <a:picLocks noChangeAspect="1"/>
          </p:cNvPicPr>
          <p:nvPr/>
        </p:nvPicPr>
        <p:blipFill>
          <a:blip r:embed="rId10"/>
          <a:srcRect/>
          <a:stretch/>
        </p:blipFill>
        <p:spPr>
          <a:xfrm>
            <a:off x="0" y="0"/>
            <a:ext cx="701675" cy="701675"/>
          </a:xfrm>
          <a:prstGeom prst="rect">
            <a:avLst/>
          </a:prstGeom>
        </p:spPr>
      </p:pic>
      <p:sp>
        <p:nvSpPr>
          <p:cNvPr id="101" name="Rectangle 100">
            <a:extLst>
              <a:ext uri="{FF2B5EF4-FFF2-40B4-BE49-F238E27FC236}">
                <a16:creationId xmlns:a16="http://schemas.microsoft.com/office/drawing/2014/main" id="{46C51807-DFD2-484F-978C-3958E4743DA8}"/>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sp>
        <p:nvSpPr>
          <p:cNvPr id="98" name="Rectangle 97">
            <a:extLst>
              <a:ext uri="{FF2B5EF4-FFF2-40B4-BE49-F238E27FC236}">
                <a16:creationId xmlns:a16="http://schemas.microsoft.com/office/drawing/2014/main" id="{A2A93723-B61A-4F77-A185-8DECB5A9402C}"/>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26694" name="Groupe 138">
            <a:extLst>
              <a:ext uri="{FF2B5EF4-FFF2-40B4-BE49-F238E27FC236}">
                <a16:creationId xmlns:a16="http://schemas.microsoft.com/office/drawing/2014/main" id="{AB3C7D7B-09F7-46CC-8790-FB7DDD556326}"/>
              </a:ext>
            </a:extLst>
          </p:cNvPr>
          <p:cNvGrpSpPr>
            <a:grpSpLocks/>
          </p:cNvGrpSpPr>
          <p:nvPr/>
        </p:nvGrpSpPr>
        <p:grpSpPr bwMode="auto">
          <a:xfrm>
            <a:off x="88900" y="1822450"/>
            <a:ext cx="1330325" cy="3365500"/>
            <a:chOff x="89064" y="1822917"/>
            <a:chExt cx="1329438" cy="3365469"/>
          </a:xfrm>
        </p:grpSpPr>
        <p:sp>
          <p:nvSpPr>
            <p:cNvPr id="140" name="Rectangle 139">
              <a:hlinkClick r:id="rId11" action="ppaction://hlinksldjump"/>
              <a:extLst>
                <a:ext uri="{FF2B5EF4-FFF2-40B4-BE49-F238E27FC236}">
                  <a16:creationId xmlns:a16="http://schemas.microsoft.com/office/drawing/2014/main" id="{BDAF7284-1D96-465C-BA08-9EEADA87945E}"/>
                </a:ext>
              </a:extLst>
            </p:cNvPr>
            <p:cNvSpPr/>
            <p:nvPr/>
          </p:nvSpPr>
          <p:spPr>
            <a:xfrm>
              <a:off x="89064" y="2283288"/>
              <a:ext cx="1329438" cy="338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12" action="ppaction://hlinksldjump"/>
              <a:extLst>
                <a:ext uri="{FF2B5EF4-FFF2-40B4-BE49-F238E27FC236}">
                  <a16:creationId xmlns:a16="http://schemas.microsoft.com/office/drawing/2014/main" id="{FA406695-587B-4F9A-B368-44E8CC469A39}"/>
                </a:ext>
              </a:extLst>
            </p:cNvPr>
            <p:cNvSpPr/>
            <p:nvPr/>
          </p:nvSpPr>
          <p:spPr>
            <a:xfrm>
              <a:off x="89064" y="2669047"/>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3" action="ppaction://hlinksldjump"/>
              <a:extLst>
                <a:ext uri="{FF2B5EF4-FFF2-40B4-BE49-F238E27FC236}">
                  <a16:creationId xmlns:a16="http://schemas.microsoft.com/office/drawing/2014/main" id="{526704E0-A513-423B-A40F-8FB485CC28C5}"/>
                </a:ext>
              </a:extLst>
            </p:cNvPr>
            <p:cNvSpPr/>
            <p:nvPr/>
          </p:nvSpPr>
          <p:spPr>
            <a:xfrm>
              <a:off x="89064" y="4850252"/>
              <a:ext cx="1329438" cy="338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14" action="ppaction://hlinksldjump"/>
              <a:extLst>
                <a:ext uri="{FF2B5EF4-FFF2-40B4-BE49-F238E27FC236}">
                  <a16:creationId xmlns:a16="http://schemas.microsoft.com/office/drawing/2014/main" id="{FD38DC24-94EA-4FA4-93FC-5E95DD9F43A9}"/>
                </a:ext>
              </a:extLst>
            </p:cNvPr>
            <p:cNvSpPr/>
            <p:nvPr/>
          </p:nvSpPr>
          <p:spPr>
            <a:xfrm>
              <a:off x="89064" y="1822917"/>
              <a:ext cx="1329438" cy="338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6695" name="Groupe 110">
            <a:extLst>
              <a:ext uri="{FF2B5EF4-FFF2-40B4-BE49-F238E27FC236}">
                <a16:creationId xmlns:a16="http://schemas.microsoft.com/office/drawing/2014/main" id="{0EAF4353-0F12-4B26-B186-7F93B81292DF}"/>
              </a:ext>
            </a:extLst>
          </p:cNvPr>
          <p:cNvGrpSpPr>
            <a:grpSpLocks/>
          </p:cNvGrpSpPr>
          <p:nvPr/>
        </p:nvGrpSpPr>
        <p:grpSpPr bwMode="auto">
          <a:xfrm>
            <a:off x="6048375" y="6324600"/>
            <a:ext cx="784225" cy="496888"/>
            <a:chOff x="6767187" y="6323834"/>
            <a:chExt cx="784388" cy="497620"/>
          </a:xfrm>
        </p:grpSpPr>
        <p:pic>
          <p:nvPicPr>
            <p:cNvPr id="116" name="Graphique 115">
              <a:extLst>
                <a:ext uri="{FF2B5EF4-FFF2-40B4-BE49-F238E27FC236}">
                  <a16:creationId xmlns:a16="http://schemas.microsoft.com/office/drawing/2014/main" id="{9FF97828-2ECB-4B72-B593-3DCE6F48A984}"/>
                </a:ext>
              </a:extLst>
            </p:cNvPr>
            <p:cNvPicPr>
              <a:picLocks noChangeAspect="1"/>
            </p:cNvPicPr>
            <p:nvPr/>
          </p:nvPicPr>
          <p:blipFill>
            <a:blip r:embed="rId15"/>
            <a:stretch>
              <a:fillRect/>
            </a:stretch>
          </p:blipFill>
          <p:spPr>
            <a:xfrm>
              <a:off x="6964078" y="6323834"/>
              <a:ext cx="352498" cy="352944"/>
            </a:xfrm>
            <a:prstGeom prst="rect">
              <a:avLst/>
            </a:prstGeom>
          </p:spPr>
        </p:pic>
        <p:sp>
          <p:nvSpPr>
            <p:cNvPr id="26708" name="ZoneTexte 118">
              <a:extLst>
                <a:ext uri="{FF2B5EF4-FFF2-40B4-BE49-F238E27FC236}">
                  <a16:creationId xmlns:a16="http://schemas.microsoft.com/office/drawing/2014/main" id="{456124E2-8ACC-4E08-96D6-DF8A0CD241D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6696" name="Groupe 128">
            <a:extLst>
              <a:ext uri="{FF2B5EF4-FFF2-40B4-BE49-F238E27FC236}">
                <a16:creationId xmlns:a16="http://schemas.microsoft.com/office/drawing/2014/main" id="{B761D386-9E55-42FA-A697-C2A402B94D7C}"/>
              </a:ext>
            </a:extLst>
          </p:cNvPr>
          <p:cNvGrpSpPr>
            <a:grpSpLocks/>
          </p:cNvGrpSpPr>
          <p:nvPr/>
        </p:nvGrpSpPr>
        <p:grpSpPr bwMode="auto">
          <a:xfrm>
            <a:off x="71438" y="6324600"/>
            <a:ext cx="11553825" cy="496888"/>
            <a:chOff x="71517" y="6323834"/>
            <a:chExt cx="11554426" cy="497620"/>
          </a:xfrm>
        </p:grpSpPr>
        <p:pic>
          <p:nvPicPr>
            <p:cNvPr id="130" name="Graphique 129">
              <a:hlinkClick r:id="" action="ppaction://hlinkshowjump?jump=previousslide"/>
              <a:extLst>
                <a:ext uri="{FF2B5EF4-FFF2-40B4-BE49-F238E27FC236}">
                  <a16:creationId xmlns:a16="http://schemas.microsoft.com/office/drawing/2014/main" id="{48EFC1AE-9A22-4B8D-B363-FED9F911E3E8}"/>
                </a:ext>
              </a:extLst>
            </p:cNvPr>
            <p:cNvPicPr>
              <a:picLocks noChangeAspect="1"/>
            </p:cNvPicPr>
            <p:nvPr/>
          </p:nvPicPr>
          <p:blipFill>
            <a:blip r:embed="rId16"/>
            <a:srcRect/>
            <a:stretch/>
          </p:blipFill>
          <p:spPr>
            <a:xfrm rot="10800000">
              <a:off x="11062351" y="6427174"/>
              <a:ext cx="281003" cy="279812"/>
            </a:xfrm>
            <a:prstGeom prst="rect">
              <a:avLst/>
            </a:prstGeom>
          </p:spPr>
        </p:pic>
        <p:pic>
          <p:nvPicPr>
            <p:cNvPr id="132" name="Graphique 131">
              <a:hlinkClick r:id="" action="ppaction://hlinkshowjump?jump=nextslide"/>
              <a:extLst>
                <a:ext uri="{FF2B5EF4-FFF2-40B4-BE49-F238E27FC236}">
                  <a16:creationId xmlns:a16="http://schemas.microsoft.com/office/drawing/2014/main" id="{026C63D9-2E1C-49F3-AD06-598B8F6A245F}"/>
                </a:ext>
              </a:extLst>
            </p:cNvPr>
            <p:cNvPicPr>
              <a:picLocks noChangeAspect="1"/>
            </p:cNvPicPr>
            <p:nvPr/>
          </p:nvPicPr>
          <p:blipFill>
            <a:blip r:embed="rId16"/>
            <a:srcRect/>
            <a:stretch/>
          </p:blipFill>
          <p:spPr>
            <a:xfrm>
              <a:off x="11344940" y="6431943"/>
              <a:ext cx="281003" cy="281402"/>
            </a:xfrm>
            <a:prstGeom prst="rect">
              <a:avLst/>
            </a:prstGeom>
          </p:spPr>
        </p:pic>
        <p:sp>
          <p:nvSpPr>
            <p:cNvPr id="133" name="Rectangle 132">
              <a:hlinkClick r:id="rId17" action="ppaction://hlinksldjump"/>
              <a:extLst>
                <a:ext uri="{FF2B5EF4-FFF2-40B4-BE49-F238E27FC236}">
                  <a16:creationId xmlns:a16="http://schemas.microsoft.com/office/drawing/2014/main" id="{7CE7E76A-8318-47A2-A1C5-87AA26270500}"/>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18" action="ppaction://hlinksldjump"/>
              <a:extLst>
                <a:ext uri="{FF2B5EF4-FFF2-40B4-BE49-F238E27FC236}">
                  <a16:creationId xmlns:a16="http://schemas.microsoft.com/office/drawing/2014/main" id="{41DAB925-1786-4A87-96E8-695C4034B300}"/>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19" action="ppaction://hlinksldjump"/>
              <a:extLst>
                <a:ext uri="{FF2B5EF4-FFF2-40B4-BE49-F238E27FC236}">
                  <a16:creationId xmlns:a16="http://schemas.microsoft.com/office/drawing/2014/main" id="{31C0C6F4-E330-4ACC-B314-6C0BDEA7F8E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8" name="Rectangle 137">
              <a:hlinkClick r:id="rId20" action="ppaction://hlinksldjump"/>
              <a:extLst>
                <a:ext uri="{FF2B5EF4-FFF2-40B4-BE49-F238E27FC236}">
                  <a16:creationId xmlns:a16="http://schemas.microsoft.com/office/drawing/2014/main" id="{6C8D5E85-914D-4450-8B42-26473AD9FE9A}"/>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1" action="ppaction://hlinksldjump"/>
              <a:extLst>
                <a:ext uri="{FF2B5EF4-FFF2-40B4-BE49-F238E27FC236}">
                  <a16:creationId xmlns:a16="http://schemas.microsoft.com/office/drawing/2014/main" id="{75E3DA12-9E59-4831-B2AE-0464F416B120}"/>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2" name="Rectangle 161">
              <a:hlinkClick r:id="rId22" action="ppaction://hlinksldjump"/>
              <a:extLst>
                <a:ext uri="{FF2B5EF4-FFF2-40B4-BE49-F238E27FC236}">
                  <a16:creationId xmlns:a16="http://schemas.microsoft.com/office/drawing/2014/main" id="{847CA42A-E89B-47AC-ADE6-E9BA7339D5A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3" name="Rectangle 162">
              <a:hlinkClick r:id="rId23" action="ppaction://hlinksldjump"/>
              <a:extLst>
                <a:ext uri="{FF2B5EF4-FFF2-40B4-BE49-F238E27FC236}">
                  <a16:creationId xmlns:a16="http://schemas.microsoft.com/office/drawing/2014/main" id="{18374AF1-67C9-43AC-A3EB-B2F311F61236}"/>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4" name="Rectangle 163">
              <a:hlinkClick r:id="rId24" action="ppaction://hlinksldjump"/>
              <a:extLst>
                <a:ext uri="{FF2B5EF4-FFF2-40B4-BE49-F238E27FC236}">
                  <a16:creationId xmlns:a16="http://schemas.microsoft.com/office/drawing/2014/main" id="{A6347424-DA8B-4CB1-9572-8C9E05121219}"/>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11" name="ZoneTexte 122">
            <a:extLst>
              <a:ext uri="{FF2B5EF4-FFF2-40B4-BE49-F238E27FC236}">
                <a16:creationId xmlns:a16="http://schemas.microsoft.com/office/drawing/2014/main" id="{B49139C3-D693-4B59-B6A2-674492CBE628}"/>
              </a:ext>
            </a:extLst>
          </p:cNvPr>
          <p:cNvSpPr txBox="1">
            <a:spLocks noChangeArrowheads="1"/>
          </p:cNvSpPr>
          <p:nvPr/>
        </p:nvSpPr>
        <p:spPr bwMode="auto">
          <a:xfrm>
            <a:off x="6986006" y="5806854"/>
            <a:ext cx="55911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dirty="0">
                <a:latin typeface="Arial" panose="020B0604020202020204" pitchFamily="34" charset="0"/>
                <a:cs typeface="Arial" panose="020B0604020202020204" pitchFamily="34" charset="0"/>
              </a:rPr>
              <a:t>* Selon limites, conditions et exclusions prévues dans les engagements contractuels en vigueur.</a:t>
            </a:r>
          </a:p>
        </p:txBody>
      </p:sp>
      <p:sp>
        <p:nvSpPr>
          <p:cNvPr id="113" name="ZoneTexte 112">
            <a:extLst>
              <a:ext uri="{FF2B5EF4-FFF2-40B4-BE49-F238E27FC236}">
                <a16:creationId xmlns:a16="http://schemas.microsoft.com/office/drawing/2014/main" id="{9B0BD18B-CF15-4550-8A20-56D4E12A164C}"/>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chemeClr val="bg1">
                    <a:lumMod val="75000"/>
                  </a:schemeClr>
                </a:solidFill>
                <a:latin typeface="Arial" pitchFamily="34"/>
                <a:cs typeface="Arial" pitchFamily="34"/>
              </a:rPr>
              <a:t>JE M’INFORME JE CONSEILLE</a:t>
            </a:r>
          </a:p>
        </p:txBody>
      </p:sp>
      <p:sp>
        <p:nvSpPr>
          <p:cNvPr id="2" name="Rectangle : coins arrondis 140">
            <a:extLst>
              <a:ext uri="{FF2B5EF4-FFF2-40B4-BE49-F238E27FC236}">
                <a16:creationId xmlns:a16="http://schemas.microsoft.com/office/drawing/2014/main" id="{D281E372-06EE-06A3-50BE-2E973AE1B72C}"/>
              </a:ext>
            </a:extLst>
          </p:cNvPr>
          <p:cNvSpPr/>
          <p:nvPr/>
        </p:nvSpPr>
        <p:spPr>
          <a:xfrm>
            <a:off x="3529474" y="3571134"/>
            <a:ext cx="3165543" cy="618902"/>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0" baseline="0">
                <a:solidFill>
                  <a:srgbClr val="F25858"/>
                </a:solidFill>
                <a:uFillTx/>
                <a:latin typeface="Arial" pitchFamily="34"/>
                <a:cs typeface="Arial" pitchFamily="34"/>
              </a:rPr>
              <a:t>Louer un véhicule « propre » </a:t>
            </a:r>
            <a:r>
              <a:rPr lang="fr-FR" sz="1100" b="0" i="0" u="none" strike="noStrike" kern="1200" cap="none" spc="0" baseline="0">
                <a:solidFill>
                  <a:srgbClr val="394348"/>
                </a:solidFill>
                <a:uFillTx/>
                <a:latin typeface="Arial" pitchFamily="34"/>
                <a:cs typeface="Arial" pitchFamily="34"/>
              </a:rPr>
              <a:t>et bénéficier de services associés (entretien, assistance, véhicule de remplacement…).</a:t>
            </a:r>
          </a:p>
        </p:txBody>
      </p:sp>
      <p:sp>
        <p:nvSpPr>
          <p:cNvPr id="3" name="Rectangle : coins arrondis 135">
            <a:extLst>
              <a:ext uri="{FF2B5EF4-FFF2-40B4-BE49-F238E27FC236}">
                <a16:creationId xmlns:a16="http://schemas.microsoft.com/office/drawing/2014/main" id="{12DAA2EC-0710-F4E0-EEA6-F08C16E2F342}"/>
              </a:ext>
            </a:extLst>
          </p:cNvPr>
          <p:cNvSpPr/>
          <p:nvPr/>
        </p:nvSpPr>
        <p:spPr>
          <a:xfrm>
            <a:off x="3529474" y="4251603"/>
            <a:ext cx="3165543" cy="711531"/>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0" baseline="0">
                <a:solidFill>
                  <a:srgbClr val="F25858"/>
                </a:solidFill>
                <a:uFillTx/>
                <a:latin typeface="Arial" pitchFamily="34"/>
                <a:cs typeface="Arial" pitchFamily="34"/>
              </a:rPr>
              <a:t>Assurer son mode de déplacement « propre ».</a:t>
            </a:r>
          </a:p>
        </p:txBody>
      </p:sp>
      <p:sp>
        <p:nvSpPr>
          <p:cNvPr id="7" name="Rectangle : coins arrondis 133">
            <a:extLst>
              <a:ext uri="{FF2B5EF4-FFF2-40B4-BE49-F238E27FC236}">
                <a16:creationId xmlns:a16="http://schemas.microsoft.com/office/drawing/2014/main" id="{FC0B7C46-DF5E-7A24-A7D2-5822A5F3A616}"/>
              </a:ext>
            </a:extLst>
          </p:cNvPr>
          <p:cNvSpPr/>
          <p:nvPr/>
        </p:nvSpPr>
        <p:spPr>
          <a:xfrm>
            <a:off x="3529474" y="2399129"/>
            <a:ext cx="3165543" cy="1105006"/>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0" baseline="0" dirty="0">
                <a:solidFill>
                  <a:srgbClr val="F25858"/>
                </a:solidFill>
                <a:uFillTx/>
                <a:latin typeface="Arial" pitchFamily="34"/>
                <a:cs typeface="Arial" pitchFamily="34"/>
              </a:rPr>
              <a:t>Acquérir un véhicule « propre » </a:t>
            </a:r>
            <a:r>
              <a:rPr lang="fr-FR" sz="1100" b="0" i="0" u="none" strike="noStrike" kern="1200" cap="none" spc="0" baseline="0" dirty="0">
                <a:solidFill>
                  <a:srgbClr val="F25858"/>
                </a:solidFill>
                <a:uFillTx/>
                <a:latin typeface="Arial" pitchFamily="34"/>
                <a:cs typeface="Arial" pitchFamily="34"/>
              </a:rPr>
              <a:t>(voiture électrique, hybride rechargeable ou véhicule à 1, 2 ou 3 roues)  </a:t>
            </a:r>
          </a:p>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0" baseline="0" dirty="0">
                <a:solidFill>
                  <a:srgbClr val="F25858"/>
                </a:solidFill>
                <a:uFillTx/>
                <a:latin typeface="Arial" pitchFamily="34"/>
                <a:cs typeface="Arial" pitchFamily="34"/>
              </a:rPr>
              <a:t>Installer une borne </a:t>
            </a:r>
            <a:r>
              <a:rPr lang="fr-FR" sz="1100" b="0" i="0" u="none" strike="noStrike" kern="1200" cap="none" spc="0" baseline="0" dirty="0">
                <a:solidFill>
                  <a:srgbClr val="F25858"/>
                </a:solidFill>
                <a:uFillTx/>
                <a:latin typeface="Arial" pitchFamily="34"/>
                <a:cs typeface="Arial" pitchFamily="34"/>
              </a:rPr>
              <a:t>de recharge électrique à son domicile</a:t>
            </a:r>
            <a:endParaRPr lang="fr-FR" sz="1100" b="0" i="0" u="none" strike="noStrike" kern="1200" cap="none" spc="0" baseline="30000" dirty="0">
              <a:solidFill>
                <a:srgbClr val="F25858"/>
              </a:solidFill>
              <a:uFillTx/>
              <a:latin typeface="Arial" pitchFamily="34"/>
              <a:cs typeface="Arial" pitchFamily="34"/>
            </a:endParaRPr>
          </a:p>
        </p:txBody>
      </p:sp>
      <p:sp>
        <p:nvSpPr>
          <p:cNvPr id="9" name="Rectangle : coins arrondis 130">
            <a:extLst>
              <a:ext uri="{FF2B5EF4-FFF2-40B4-BE49-F238E27FC236}">
                <a16:creationId xmlns:a16="http://schemas.microsoft.com/office/drawing/2014/main" id="{86A30786-7D2E-7782-8CF1-856EBFF37929}"/>
              </a:ext>
            </a:extLst>
          </p:cNvPr>
          <p:cNvSpPr/>
          <p:nvPr/>
        </p:nvSpPr>
        <p:spPr>
          <a:xfrm>
            <a:off x="3529474" y="1494074"/>
            <a:ext cx="3165543" cy="820079"/>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585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pitchFamily="34"/>
              <a:cs typeface="Arial" pitchFamily="34"/>
            </a:endParaRPr>
          </a:p>
        </p:txBody>
      </p:sp>
      <p:sp>
        <p:nvSpPr>
          <p:cNvPr id="20" name="ZoneTexte 103">
            <a:extLst>
              <a:ext uri="{FF2B5EF4-FFF2-40B4-BE49-F238E27FC236}">
                <a16:creationId xmlns:a16="http://schemas.microsoft.com/office/drawing/2014/main" id="{7AE447FA-F369-827E-6A66-7E60BC03E623}"/>
              </a:ext>
            </a:extLst>
          </p:cNvPr>
          <p:cNvSpPr txBox="1"/>
          <p:nvPr/>
        </p:nvSpPr>
        <p:spPr>
          <a:xfrm>
            <a:off x="4182813" y="1716374"/>
            <a:ext cx="2481315" cy="338556"/>
          </a:xfrm>
          <a:prstGeom prst="rect">
            <a:avLst/>
          </a:prstGeom>
          <a:noFill/>
          <a:ln cap="flat">
            <a:noFill/>
          </a:ln>
        </p:spPr>
        <p:txBody>
          <a:bodyPr vert="horz" wrap="square" lIns="91440" tIns="45720" rIns="91440" bIns="45720" anchor="ctr"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1" i="0" u="none" strike="noStrike" kern="1200" cap="none" spc="0" baseline="0">
                <a:solidFill>
                  <a:srgbClr val="FFFFFF"/>
                </a:solidFill>
                <a:uFillTx/>
                <a:latin typeface="Arial" pitchFamily="34"/>
                <a:cs typeface="Arial" pitchFamily="34"/>
              </a:rPr>
              <a:t>Mon client souhaite…</a:t>
            </a:r>
          </a:p>
        </p:txBody>
      </p:sp>
      <p:pic>
        <p:nvPicPr>
          <p:cNvPr id="21" name="Graphique 102">
            <a:extLst>
              <a:ext uri="{FF2B5EF4-FFF2-40B4-BE49-F238E27FC236}">
                <a16:creationId xmlns:a16="http://schemas.microsoft.com/office/drawing/2014/main" id="{12EEAF0E-A309-0B68-2110-6ED5B677DBF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3572835" y="1521049"/>
            <a:ext cx="776032" cy="776032"/>
          </a:xfrm>
          <a:prstGeom prst="rect">
            <a:avLst/>
          </a:prstGeom>
          <a:noFill/>
          <a:ln cap="flat">
            <a:noFill/>
          </a:ln>
        </p:spPr>
      </p:pic>
      <p:sp>
        <p:nvSpPr>
          <p:cNvPr id="22" name="Rectangle : coins arrondis 145">
            <a:extLst>
              <a:ext uri="{FF2B5EF4-FFF2-40B4-BE49-F238E27FC236}">
                <a16:creationId xmlns:a16="http://schemas.microsoft.com/office/drawing/2014/main" id="{0081CD6D-001C-BE37-742B-3DBBC806AFB3}"/>
              </a:ext>
            </a:extLst>
          </p:cNvPr>
          <p:cNvSpPr/>
          <p:nvPr/>
        </p:nvSpPr>
        <p:spPr>
          <a:xfrm>
            <a:off x="6950720" y="4254675"/>
            <a:ext cx="3650879" cy="703237"/>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15" baseline="0" dirty="0">
                <a:solidFill>
                  <a:srgbClr val="F25858"/>
                </a:solidFill>
                <a:uFill>
                  <a:solidFill>
                    <a:srgbClr val="333333"/>
                  </a:solidFill>
                </a:uFill>
                <a:latin typeface="Arial" pitchFamily="34"/>
                <a:cs typeface="Arial" pitchFamily="34"/>
              </a:rPr>
              <a:t>Assurance Auto</a:t>
            </a:r>
            <a:r>
              <a:rPr lang="fr-FR" sz="1100" b="1" i="0" u="none" strike="noStrike" kern="1200" cap="none" spc="15" baseline="30000" dirty="0">
                <a:solidFill>
                  <a:srgbClr val="F25858"/>
                </a:solidFill>
                <a:uFill>
                  <a:solidFill>
                    <a:srgbClr val="333333"/>
                  </a:solidFill>
                </a:uFill>
                <a:latin typeface="Arial" pitchFamily="34"/>
                <a:cs typeface="Arial" pitchFamily="34"/>
              </a:rPr>
              <a:t>(1)</a:t>
            </a:r>
            <a:r>
              <a:rPr lang="fr-FR" sz="1100" b="1" i="0" u="none" strike="noStrike" kern="1200" cap="none" spc="15" baseline="0" dirty="0">
                <a:solidFill>
                  <a:srgbClr val="F25858"/>
                </a:solidFill>
                <a:uFill>
                  <a:solidFill>
                    <a:srgbClr val="333333"/>
                  </a:solidFill>
                </a:uFill>
                <a:latin typeface="Arial" pitchFamily="34"/>
                <a:cs typeface="Arial" pitchFamily="34"/>
              </a:rPr>
              <a:t> </a:t>
            </a:r>
            <a:r>
              <a:rPr lang="fr-FR" sz="1100" b="0" i="0" u="none" strike="noStrike" kern="1200" cap="none" spc="-20" baseline="0" dirty="0">
                <a:solidFill>
                  <a:srgbClr val="333333"/>
                </a:solidFill>
                <a:uFill>
                  <a:solidFill>
                    <a:srgbClr val="333333"/>
                  </a:solidFill>
                </a:uFill>
                <a:latin typeface="Arial" pitchFamily="34"/>
                <a:cs typeface="Arial" pitchFamily="34"/>
              </a:rPr>
              <a:t>avec un tarif spécifique pour les véhicules propres</a:t>
            </a:r>
          </a:p>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15" baseline="0" dirty="0">
                <a:solidFill>
                  <a:srgbClr val="F25858"/>
                </a:solidFill>
                <a:uFill>
                  <a:solidFill>
                    <a:srgbClr val="333333"/>
                  </a:solidFill>
                </a:uFill>
                <a:latin typeface="Arial" pitchFamily="34"/>
                <a:cs typeface="Arial" pitchFamily="34"/>
              </a:rPr>
              <a:t>Assurances IARD* </a:t>
            </a:r>
            <a:r>
              <a:rPr lang="fr-FR" sz="1100" b="0" i="0" u="none" strike="noStrike" kern="1200" cap="none" spc="15" baseline="0" dirty="0">
                <a:solidFill>
                  <a:srgbClr val="404040"/>
                </a:solidFill>
                <a:uFill>
                  <a:solidFill>
                    <a:srgbClr val="333333"/>
                  </a:solidFill>
                </a:uFill>
                <a:latin typeface="Arial" pitchFamily="34"/>
                <a:cs typeface="Arial" pitchFamily="34"/>
              </a:rPr>
              <a:t>autre moyen de déplacement</a:t>
            </a:r>
          </a:p>
        </p:txBody>
      </p:sp>
      <p:sp>
        <p:nvSpPr>
          <p:cNvPr id="23" name="Rectangle : coins arrondis 144">
            <a:extLst>
              <a:ext uri="{FF2B5EF4-FFF2-40B4-BE49-F238E27FC236}">
                <a16:creationId xmlns:a16="http://schemas.microsoft.com/office/drawing/2014/main" id="{D77765E5-D293-3C19-EAC6-368F2B40C97B}"/>
              </a:ext>
            </a:extLst>
          </p:cNvPr>
          <p:cNvSpPr/>
          <p:nvPr/>
        </p:nvSpPr>
        <p:spPr>
          <a:xfrm>
            <a:off x="6950720" y="3571134"/>
            <a:ext cx="3650879" cy="618902"/>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20" baseline="0">
                <a:solidFill>
                  <a:srgbClr val="F25858"/>
                </a:solidFill>
                <a:uFill>
                  <a:solidFill>
                    <a:srgbClr val="333333"/>
                  </a:solidFill>
                </a:uFill>
                <a:latin typeface="Arial" pitchFamily="34"/>
                <a:cs typeface="Arial" pitchFamily="34"/>
              </a:rPr>
              <a:t>Location avec Option d’Achat</a:t>
            </a:r>
            <a:r>
              <a:rPr lang="fr-FR" sz="1100" b="0" i="0" u="none" strike="noStrike" kern="1200" cap="none" spc="-20" baseline="0">
                <a:solidFill>
                  <a:srgbClr val="F25858"/>
                </a:solidFill>
                <a:uFill>
                  <a:solidFill>
                    <a:srgbClr val="333333"/>
                  </a:solidFill>
                </a:uFill>
                <a:latin typeface="Arial" pitchFamily="34"/>
                <a:cs typeface="Arial" pitchFamily="34"/>
              </a:rPr>
              <a:t> </a:t>
            </a:r>
            <a:r>
              <a:rPr lang="fr-FR" sz="1100" b="0" i="0" u="none" strike="noStrike" kern="1200" cap="none" spc="-20" baseline="0">
                <a:solidFill>
                  <a:srgbClr val="333333"/>
                </a:solidFill>
                <a:uFill>
                  <a:solidFill>
                    <a:srgbClr val="333333"/>
                  </a:solidFill>
                </a:uFill>
                <a:latin typeface="Arial" pitchFamily="34"/>
                <a:cs typeface="Arial" pitchFamily="34"/>
              </a:rPr>
              <a:t>(hors DROM-COM).</a:t>
            </a:r>
          </a:p>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endParaRPr lang="fr-FR" sz="800" b="0" i="0" u="none" strike="noStrike" kern="1200" cap="none" spc="-20" baseline="0">
              <a:solidFill>
                <a:srgbClr val="F25858"/>
              </a:solidFill>
              <a:uFill>
                <a:solidFill>
                  <a:srgbClr val="333333"/>
                </a:solidFill>
              </a:uFill>
              <a:latin typeface="Arial" pitchFamily="34"/>
              <a:cs typeface="Arial" pitchFamily="34"/>
            </a:endParaRPr>
          </a:p>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20" baseline="0">
                <a:solidFill>
                  <a:srgbClr val="F25858"/>
                </a:solidFill>
                <a:uFill>
                  <a:solidFill>
                    <a:srgbClr val="333333"/>
                  </a:solidFill>
                </a:uFill>
                <a:latin typeface="Arial" pitchFamily="34"/>
                <a:cs typeface="Arial" pitchFamily="34"/>
              </a:rPr>
              <a:t>Location Longue Durée</a:t>
            </a:r>
            <a:r>
              <a:rPr lang="fr-FR" sz="1100" b="0" i="0" u="none" strike="noStrike" kern="1200" cap="none" spc="-20" baseline="0">
                <a:solidFill>
                  <a:srgbClr val="F25858"/>
                </a:solidFill>
                <a:uFill>
                  <a:solidFill>
                    <a:srgbClr val="333333"/>
                  </a:solidFill>
                </a:uFill>
                <a:latin typeface="Arial" pitchFamily="34"/>
                <a:cs typeface="Arial" pitchFamily="34"/>
              </a:rPr>
              <a:t> </a:t>
            </a:r>
            <a:r>
              <a:rPr lang="fr-FR" sz="1100" b="0" i="0" u="none" strike="noStrike" kern="1200" cap="none" spc="-20" baseline="0">
                <a:solidFill>
                  <a:srgbClr val="333333"/>
                </a:solidFill>
                <a:uFill>
                  <a:solidFill>
                    <a:srgbClr val="333333"/>
                  </a:solidFill>
                </a:uFill>
                <a:latin typeface="Arial" pitchFamily="34"/>
                <a:cs typeface="Arial" pitchFamily="34"/>
              </a:rPr>
              <a:t>(hors Corse &amp; DROM-COM).</a:t>
            </a:r>
          </a:p>
        </p:txBody>
      </p:sp>
      <p:sp>
        <p:nvSpPr>
          <p:cNvPr id="24" name="Rectangle : coins arrondis 143">
            <a:extLst>
              <a:ext uri="{FF2B5EF4-FFF2-40B4-BE49-F238E27FC236}">
                <a16:creationId xmlns:a16="http://schemas.microsoft.com/office/drawing/2014/main" id="{69FCDEE2-2098-4284-C79F-17CE83ACB2A6}"/>
              </a:ext>
            </a:extLst>
          </p:cNvPr>
          <p:cNvSpPr/>
          <p:nvPr/>
        </p:nvSpPr>
        <p:spPr>
          <a:xfrm>
            <a:off x="6950720" y="2399129"/>
            <a:ext cx="3650879" cy="1105006"/>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6345" cap="flat">
            <a:solidFill>
              <a:srgbClr val="BFBFBF"/>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fr-FR" sz="1100" b="1" i="0" u="none" strike="noStrike" kern="1200" cap="none" spc="0" baseline="0">
                <a:solidFill>
                  <a:srgbClr val="F25858"/>
                </a:solidFill>
                <a:uFill>
                  <a:solidFill>
                    <a:srgbClr val="333333"/>
                  </a:solidFill>
                </a:uFill>
                <a:latin typeface="Arial" pitchFamily="34"/>
                <a:cs typeface="Arial" pitchFamily="34"/>
              </a:rPr>
              <a:t>Prêt Véhicule Propre.</a:t>
            </a:r>
          </a:p>
        </p:txBody>
      </p:sp>
      <p:sp>
        <p:nvSpPr>
          <p:cNvPr id="25" name="Rectangle : coins arrondis 141">
            <a:extLst>
              <a:ext uri="{FF2B5EF4-FFF2-40B4-BE49-F238E27FC236}">
                <a16:creationId xmlns:a16="http://schemas.microsoft.com/office/drawing/2014/main" id="{B75E4651-2FBB-9A3D-D7F7-3C9D2A7223B0}"/>
              </a:ext>
            </a:extLst>
          </p:cNvPr>
          <p:cNvSpPr/>
          <p:nvPr/>
        </p:nvSpPr>
        <p:spPr>
          <a:xfrm>
            <a:off x="6950729" y="1494074"/>
            <a:ext cx="3650879" cy="820079"/>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5858">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pitchFamily="34"/>
              <a:cs typeface="Arial" pitchFamily="34"/>
            </a:endParaRPr>
          </a:p>
        </p:txBody>
      </p:sp>
      <p:sp>
        <p:nvSpPr>
          <p:cNvPr id="26" name="ZoneTexte 104">
            <a:extLst>
              <a:ext uri="{FF2B5EF4-FFF2-40B4-BE49-F238E27FC236}">
                <a16:creationId xmlns:a16="http://schemas.microsoft.com/office/drawing/2014/main" id="{1529E841-261D-8263-C410-726C3F371D37}"/>
              </a:ext>
            </a:extLst>
          </p:cNvPr>
          <p:cNvSpPr txBox="1"/>
          <p:nvPr/>
        </p:nvSpPr>
        <p:spPr>
          <a:xfrm>
            <a:off x="7913638" y="1714216"/>
            <a:ext cx="1952993" cy="338556"/>
          </a:xfrm>
          <a:prstGeom prst="rect">
            <a:avLst/>
          </a:prstGeom>
          <a:noFill/>
          <a:ln cap="flat">
            <a:noFill/>
          </a:ln>
        </p:spPr>
        <p:txBody>
          <a:bodyPr vert="horz" wrap="square" lIns="91440" tIns="45720" rIns="91440" bIns="45720" anchor="ctr"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1" i="0" u="none" strike="noStrike" kern="1200" cap="none" spc="0" baseline="0">
                <a:solidFill>
                  <a:srgbClr val="FFFFFF"/>
                </a:solidFill>
                <a:uFillTx/>
                <a:latin typeface="Arial" pitchFamily="34"/>
                <a:cs typeface="Arial" pitchFamily="34"/>
              </a:rPr>
              <a:t>Je lui propose…</a:t>
            </a:r>
          </a:p>
        </p:txBody>
      </p:sp>
      <p:pic>
        <p:nvPicPr>
          <p:cNvPr id="27" name="Graphique 151">
            <a:hlinkClick r:id="rId27" action="ppaction://hlinksldjump"/>
            <a:extLst>
              <a:ext uri="{FF2B5EF4-FFF2-40B4-BE49-F238E27FC236}">
                <a16:creationId xmlns:a16="http://schemas.microsoft.com/office/drawing/2014/main" id="{D7D6D202-B618-DD63-EE62-CCBAFC469E97}"/>
              </a:ext>
            </a:extLst>
          </p:cNvPr>
          <p:cNvPicPr>
            <a:picLocks noChangeAspect="1"/>
          </p:cNvPicPr>
          <p:nvPr/>
        </p:nvPicPr>
        <p:blipFill>
          <a:blip r:embed="rId28">
            <a:extLst>
              <a:ext uri="{96DAC541-7B7A-43D3-8B79-37D633B846F1}">
                <asvg:svgBlip xmlns:asvg="http://schemas.microsoft.com/office/drawing/2016/SVG/main" r:embed="rId29"/>
              </a:ext>
            </a:extLst>
          </a:blip>
          <a:srcRect/>
          <a:stretch>
            <a:fillRect/>
          </a:stretch>
        </p:blipFill>
        <p:spPr>
          <a:xfrm>
            <a:off x="10633328" y="3612702"/>
            <a:ext cx="304796" cy="304796"/>
          </a:xfrm>
          <a:prstGeom prst="rect">
            <a:avLst/>
          </a:prstGeom>
          <a:noFill/>
          <a:ln cap="flat">
            <a:noFill/>
          </a:ln>
        </p:spPr>
      </p:pic>
      <p:pic>
        <p:nvPicPr>
          <p:cNvPr id="28" name="Graphique 89">
            <a:extLst>
              <a:ext uri="{FF2B5EF4-FFF2-40B4-BE49-F238E27FC236}">
                <a16:creationId xmlns:a16="http://schemas.microsoft.com/office/drawing/2014/main" id="{F7575CF9-4CF5-27FE-EAE4-5A27BA6588EE}"/>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7130664" y="1441899"/>
            <a:ext cx="857250" cy="857250"/>
          </a:xfrm>
          <a:prstGeom prst="rect">
            <a:avLst/>
          </a:prstGeom>
          <a:noFill/>
          <a:ln cap="flat">
            <a:noFill/>
          </a:ln>
        </p:spPr>
      </p:pic>
      <p:pic>
        <p:nvPicPr>
          <p:cNvPr id="29" name="Graphique 120">
            <a:hlinkClick r:id="rId32" action="ppaction://hlinksldjump"/>
            <a:extLst>
              <a:ext uri="{FF2B5EF4-FFF2-40B4-BE49-F238E27FC236}">
                <a16:creationId xmlns:a16="http://schemas.microsoft.com/office/drawing/2014/main" id="{92B8D8FD-AEEF-C7A2-E183-913F712D4171}"/>
              </a:ext>
            </a:extLst>
          </p:cNvPr>
          <p:cNvPicPr>
            <a:picLocks noChangeAspect="1"/>
          </p:cNvPicPr>
          <p:nvPr/>
        </p:nvPicPr>
        <p:blipFill>
          <a:blip r:embed="rId28">
            <a:extLst>
              <a:ext uri="{96DAC541-7B7A-43D3-8B79-37D633B846F1}">
                <asvg:svgBlip xmlns:asvg="http://schemas.microsoft.com/office/drawing/2016/SVG/main" r:embed="rId29"/>
              </a:ext>
            </a:extLst>
          </a:blip>
          <a:srcRect/>
          <a:stretch>
            <a:fillRect/>
          </a:stretch>
        </p:blipFill>
        <p:spPr>
          <a:xfrm>
            <a:off x="10633328" y="2762301"/>
            <a:ext cx="304796" cy="304796"/>
          </a:xfrm>
          <a:prstGeom prst="rect">
            <a:avLst/>
          </a:prstGeom>
          <a:noFill/>
          <a:ln cap="flat">
            <a:noFill/>
          </a:ln>
        </p:spPr>
      </p:pic>
      <p:pic>
        <p:nvPicPr>
          <p:cNvPr id="30" name="Graphique 121">
            <a:hlinkClick r:id="rId33" action="ppaction://hlinksldjump"/>
            <a:extLst>
              <a:ext uri="{FF2B5EF4-FFF2-40B4-BE49-F238E27FC236}">
                <a16:creationId xmlns:a16="http://schemas.microsoft.com/office/drawing/2014/main" id="{5B0507F2-7FB8-DE06-6263-BD52BF7259DB}"/>
              </a:ext>
            </a:extLst>
          </p:cNvPr>
          <p:cNvPicPr>
            <a:picLocks noChangeAspect="1"/>
          </p:cNvPicPr>
          <p:nvPr/>
        </p:nvPicPr>
        <p:blipFill>
          <a:blip r:embed="rId28">
            <a:extLst>
              <a:ext uri="{96DAC541-7B7A-43D3-8B79-37D633B846F1}">
                <asvg:svgBlip xmlns:asvg="http://schemas.microsoft.com/office/drawing/2016/SVG/main" r:embed="rId29"/>
              </a:ext>
            </a:extLst>
          </a:blip>
          <a:srcRect/>
          <a:stretch>
            <a:fillRect/>
          </a:stretch>
        </p:blipFill>
        <p:spPr>
          <a:xfrm>
            <a:off x="10633328" y="3908337"/>
            <a:ext cx="304796" cy="304796"/>
          </a:xfrm>
          <a:prstGeom prst="rect">
            <a:avLst/>
          </a:prstGeom>
          <a:noFill/>
          <a:ln cap="flat">
            <a:noFill/>
          </a:ln>
        </p:spPr>
      </p:pic>
      <p:pic>
        <p:nvPicPr>
          <p:cNvPr id="31" name="Graphique 122">
            <a:hlinkClick r:id="rId34" action="ppaction://hlinksldjump"/>
            <a:extLst>
              <a:ext uri="{FF2B5EF4-FFF2-40B4-BE49-F238E27FC236}">
                <a16:creationId xmlns:a16="http://schemas.microsoft.com/office/drawing/2014/main" id="{C0EFD1F4-228B-5989-0672-8BA01DD955ED}"/>
              </a:ext>
            </a:extLst>
          </p:cNvPr>
          <p:cNvPicPr>
            <a:picLocks noChangeAspect="1"/>
          </p:cNvPicPr>
          <p:nvPr/>
        </p:nvPicPr>
        <p:blipFill>
          <a:blip r:embed="rId28">
            <a:extLst>
              <a:ext uri="{96DAC541-7B7A-43D3-8B79-37D633B846F1}">
                <asvg:svgBlip xmlns:asvg="http://schemas.microsoft.com/office/drawing/2016/SVG/main" r:embed="rId29"/>
              </a:ext>
            </a:extLst>
          </a:blip>
          <a:srcRect/>
          <a:stretch>
            <a:fillRect/>
          </a:stretch>
        </p:blipFill>
        <p:spPr>
          <a:xfrm>
            <a:off x="10633328" y="4307098"/>
            <a:ext cx="304796" cy="304796"/>
          </a:xfrm>
          <a:prstGeom prst="rect">
            <a:avLst/>
          </a:prstGeom>
          <a:noFill/>
          <a:ln cap="flat">
            <a:noFill/>
          </a:ln>
        </p:spPr>
      </p:pic>
      <p:pic>
        <p:nvPicPr>
          <p:cNvPr id="26658" name="Graphique 124">
            <a:hlinkClick r:id="rId34" action="ppaction://hlinksldjump"/>
            <a:extLst>
              <a:ext uri="{FF2B5EF4-FFF2-40B4-BE49-F238E27FC236}">
                <a16:creationId xmlns:a16="http://schemas.microsoft.com/office/drawing/2014/main" id="{4CF44570-EFFC-E37F-21A6-C391472888AE}"/>
              </a:ext>
            </a:extLst>
          </p:cNvPr>
          <p:cNvPicPr>
            <a:picLocks noChangeAspect="1"/>
          </p:cNvPicPr>
          <p:nvPr/>
        </p:nvPicPr>
        <p:blipFill>
          <a:blip r:embed="rId28">
            <a:extLst>
              <a:ext uri="{96DAC541-7B7A-43D3-8B79-37D633B846F1}">
                <asvg:svgBlip xmlns:asvg="http://schemas.microsoft.com/office/drawing/2016/SVG/main" r:embed="rId29"/>
              </a:ext>
            </a:extLst>
          </a:blip>
          <a:srcRect/>
          <a:stretch>
            <a:fillRect/>
          </a:stretch>
        </p:blipFill>
        <p:spPr>
          <a:xfrm>
            <a:off x="10633328" y="4671486"/>
            <a:ext cx="304796" cy="304796"/>
          </a:xfrm>
          <a:prstGeom prst="rect">
            <a:avLst/>
          </a:prstGeom>
          <a:noFill/>
          <a:ln cap="flat">
            <a:noFill/>
          </a:ln>
        </p:spPr>
      </p:pic>
      <p:sp>
        <p:nvSpPr>
          <p:cNvPr id="26660" name="Rectangle : coins arrondis 91">
            <a:extLst>
              <a:ext uri="{FF2B5EF4-FFF2-40B4-BE49-F238E27FC236}">
                <a16:creationId xmlns:a16="http://schemas.microsoft.com/office/drawing/2014/main" id="{9460241E-8163-AA33-F0D4-A2B29FAC419F}"/>
              </a:ext>
            </a:extLst>
          </p:cNvPr>
          <p:cNvSpPr/>
          <p:nvPr/>
        </p:nvSpPr>
        <p:spPr>
          <a:xfrm flipH="1">
            <a:off x="3296064" y="2394237"/>
            <a:ext cx="50145" cy="2563666"/>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585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pitchFamily="34"/>
              <a:cs typeface="Arial" pitchFamily="34"/>
            </a:endParaRPr>
          </a:p>
        </p:txBody>
      </p:sp>
      <p:sp>
        <p:nvSpPr>
          <p:cNvPr id="26661" name="ZoneTexte 1">
            <a:extLst>
              <a:ext uri="{FF2B5EF4-FFF2-40B4-BE49-F238E27FC236}">
                <a16:creationId xmlns:a16="http://schemas.microsoft.com/office/drawing/2014/main" id="{D6C33AD8-3AB1-7579-6922-D719EC6667D6}"/>
              </a:ext>
            </a:extLst>
          </p:cNvPr>
          <p:cNvSpPr txBox="1"/>
          <p:nvPr/>
        </p:nvSpPr>
        <p:spPr>
          <a:xfrm>
            <a:off x="1972461" y="3429859"/>
            <a:ext cx="1270787" cy="892554"/>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300" b="1" i="0" u="none" strike="noStrike" kern="1200" cap="none" spc="0" baseline="0">
                <a:solidFill>
                  <a:srgbClr val="F25858"/>
                </a:solidFill>
                <a:uFillTx/>
                <a:latin typeface="Arial" pitchFamily="34"/>
                <a:cs typeface="Arial" pitchFamily="34"/>
              </a:rPr>
              <a:t>Véhicule</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300" b="1" i="0" u="none" strike="noStrike" kern="1200" cap="none" spc="0" baseline="0">
                <a:solidFill>
                  <a:srgbClr val="F25858"/>
                </a:solidFill>
                <a:uFillTx/>
                <a:latin typeface="Arial" pitchFamily="34"/>
                <a:cs typeface="Arial" pitchFamily="34"/>
              </a:rPr>
              <a:t>« propre » et Borne de recharge</a:t>
            </a:r>
            <a:endParaRPr lang="fr-FR" sz="1300" b="0" i="0" u="none" strike="noStrike" kern="1200" cap="none" spc="0" baseline="0">
              <a:solidFill>
                <a:srgbClr val="000000"/>
              </a:solidFill>
              <a:uFillTx/>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Graphique 104">
            <a:extLst>
              <a:ext uri="{FF2B5EF4-FFF2-40B4-BE49-F238E27FC236}">
                <a16:creationId xmlns:a16="http://schemas.microsoft.com/office/drawing/2014/main" id="{48671140-59B6-4234-A490-FFF4DC94C2AA}"/>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2" name="Rectangle 1">
            <a:extLst>
              <a:ext uri="{FF2B5EF4-FFF2-40B4-BE49-F238E27FC236}">
                <a16:creationId xmlns:a16="http://schemas.microsoft.com/office/drawing/2014/main" id="{481E0B4D-3C33-4938-88DF-C05660703268}"/>
              </a:ext>
            </a:extLst>
          </p:cNvPr>
          <p:cNvSpPr/>
          <p:nvPr/>
        </p:nvSpPr>
        <p:spPr>
          <a:xfrm>
            <a:off x="2432050" y="1890713"/>
            <a:ext cx="2995613" cy="1489075"/>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3" name="Rectangle 2">
            <a:extLst>
              <a:ext uri="{FF2B5EF4-FFF2-40B4-BE49-F238E27FC236}">
                <a16:creationId xmlns:a16="http://schemas.microsoft.com/office/drawing/2014/main" id="{B332D284-3AAB-4771-AE47-076DD6454FB0}"/>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ZoneTexte 3">
            <a:extLst>
              <a:ext uri="{FF2B5EF4-FFF2-40B4-BE49-F238E27FC236}">
                <a16:creationId xmlns:a16="http://schemas.microsoft.com/office/drawing/2014/main" id="{FADDC97F-FE0D-49DF-934E-544B04276CE0}"/>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5" name="ZoneTexte 4">
            <a:extLst>
              <a:ext uri="{FF2B5EF4-FFF2-40B4-BE49-F238E27FC236}">
                <a16:creationId xmlns:a16="http://schemas.microsoft.com/office/drawing/2014/main" id="{D76DD2D7-BCD3-4CE9-9605-1EE9D9E2ECC3}"/>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767704F4-03B2-4EE3-8128-A6408EEAF7DC}"/>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(IN)FORMÉ</a:t>
            </a:r>
          </a:p>
        </p:txBody>
      </p:sp>
      <p:cxnSp>
        <p:nvCxnSpPr>
          <p:cNvPr id="8" name="Connecteur droit 7">
            <a:extLst>
              <a:ext uri="{FF2B5EF4-FFF2-40B4-BE49-F238E27FC236}">
                <a16:creationId xmlns:a16="http://schemas.microsoft.com/office/drawing/2014/main" id="{E0680B7C-E753-4401-858D-4EA46808F453}"/>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F9F6E1EA-B87D-4D14-981C-2B0C3E756C9B}"/>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B79CAEEB-C92F-4447-9A9E-4D06F57FFF88}"/>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1" name="Ellipse 10">
            <a:extLst>
              <a:ext uri="{FF2B5EF4-FFF2-40B4-BE49-F238E27FC236}">
                <a16:creationId xmlns:a16="http://schemas.microsoft.com/office/drawing/2014/main" id="{29E18E72-7556-4C48-AFF4-BA093992B2AF}"/>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2" name="Ellipse 11">
            <a:extLst>
              <a:ext uri="{FF2B5EF4-FFF2-40B4-BE49-F238E27FC236}">
                <a16:creationId xmlns:a16="http://schemas.microsoft.com/office/drawing/2014/main" id="{0972935E-0FF8-4EB8-9589-7809301BECDF}"/>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3" name="Ellipse 12">
            <a:extLst>
              <a:ext uri="{FF2B5EF4-FFF2-40B4-BE49-F238E27FC236}">
                <a16:creationId xmlns:a16="http://schemas.microsoft.com/office/drawing/2014/main" id="{761BCC52-12AB-40F5-A78B-069108881DCF}"/>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 name="Ellipse 13">
            <a:extLst>
              <a:ext uri="{FF2B5EF4-FFF2-40B4-BE49-F238E27FC236}">
                <a16:creationId xmlns:a16="http://schemas.microsoft.com/office/drawing/2014/main" id="{1EA8CC6C-1B1D-4B60-B1DE-B7848B289F30}"/>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 name="Ellipse 14">
            <a:extLst>
              <a:ext uri="{FF2B5EF4-FFF2-40B4-BE49-F238E27FC236}">
                <a16:creationId xmlns:a16="http://schemas.microsoft.com/office/drawing/2014/main" id="{D68DD012-A3AB-4BAA-A15D-983084A08E67}"/>
              </a:ext>
            </a:extLst>
          </p:cNvPr>
          <p:cNvSpPr/>
          <p:nvPr/>
        </p:nvSpPr>
        <p:spPr>
          <a:xfrm>
            <a:off x="215900" y="4908550"/>
            <a:ext cx="90488" cy="88900"/>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ZoneTexte 15">
            <a:extLst>
              <a:ext uri="{FF2B5EF4-FFF2-40B4-BE49-F238E27FC236}">
                <a16:creationId xmlns:a16="http://schemas.microsoft.com/office/drawing/2014/main" id="{156D9EC7-A302-41FD-9F91-B4C9CD71767A}"/>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AIDES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7" name="ZoneTexte 16">
            <a:extLst>
              <a:ext uri="{FF2B5EF4-FFF2-40B4-BE49-F238E27FC236}">
                <a16:creationId xmlns:a16="http://schemas.microsoft.com/office/drawing/2014/main" id="{B251D970-E119-49DA-82B8-EC19B17F5D07}"/>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SE RENSEIGNER</a:t>
            </a:r>
          </a:p>
        </p:txBody>
      </p:sp>
      <p:sp>
        <p:nvSpPr>
          <p:cNvPr id="18" name="Ellipse 17">
            <a:extLst>
              <a:ext uri="{FF2B5EF4-FFF2-40B4-BE49-F238E27FC236}">
                <a16:creationId xmlns:a16="http://schemas.microsoft.com/office/drawing/2014/main" id="{BA6900E1-5AB7-44C6-93B0-F59E0C6B1A0F}"/>
              </a:ext>
            </a:extLst>
          </p:cNvPr>
          <p:cNvSpPr/>
          <p:nvPr/>
        </p:nvSpPr>
        <p:spPr>
          <a:xfrm>
            <a:off x="117475" y="12811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9" name="Ellipse 18">
            <a:extLst>
              <a:ext uri="{FF2B5EF4-FFF2-40B4-BE49-F238E27FC236}">
                <a16:creationId xmlns:a16="http://schemas.microsoft.com/office/drawing/2014/main" id="{98CB6CDB-382E-4771-ADC5-21F77D4FF9F9}"/>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20" name="Ellipse 19">
            <a:extLst>
              <a:ext uri="{FF2B5EF4-FFF2-40B4-BE49-F238E27FC236}">
                <a16:creationId xmlns:a16="http://schemas.microsoft.com/office/drawing/2014/main" id="{15336211-691B-4741-B171-E2724DCBF2A5}"/>
              </a:ext>
            </a:extLst>
          </p:cNvPr>
          <p:cNvSpPr/>
          <p:nvPr/>
        </p:nvSpPr>
        <p:spPr>
          <a:xfrm>
            <a:off x="117475" y="4297363"/>
            <a:ext cx="287338" cy="288925"/>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27670" name="Groupe 22">
            <a:extLst>
              <a:ext uri="{FF2B5EF4-FFF2-40B4-BE49-F238E27FC236}">
                <a16:creationId xmlns:a16="http://schemas.microsoft.com/office/drawing/2014/main" id="{B22EA9BF-781A-4FEA-ADAD-180FE0A7D3D0}"/>
              </a:ext>
            </a:extLst>
          </p:cNvPr>
          <p:cNvGrpSpPr>
            <a:grpSpLocks/>
          </p:cNvGrpSpPr>
          <p:nvPr/>
        </p:nvGrpSpPr>
        <p:grpSpPr bwMode="auto">
          <a:xfrm>
            <a:off x="90488" y="4843463"/>
            <a:ext cx="1460500" cy="339725"/>
            <a:chOff x="90350" y="3737196"/>
            <a:chExt cx="1461140" cy="338554"/>
          </a:xfrm>
        </p:grpSpPr>
        <p:sp>
          <p:nvSpPr>
            <p:cNvPr id="24" name="Triangle 23">
              <a:extLst>
                <a:ext uri="{FF2B5EF4-FFF2-40B4-BE49-F238E27FC236}">
                  <a16:creationId xmlns:a16="http://schemas.microsoft.com/office/drawing/2014/main" id="{0AD91DE7-4679-459D-8591-98A018E34BBA}"/>
                </a:ext>
              </a:extLst>
            </p:cNvPr>
            <p:cNvSpPr/>
            <p:nvPr/>
          </p:nvSpPr>
          <p:spPr>
            <a:xfrm rot="5400000">
              <a:off x="1415257" y="3860415"/>
              <a:ext cx="180351" cy="9211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5" name="Rectangle 24">
              <a:extLst>
                <a:ext uri="{FF2B5EF4-FFF2-40B4-BE49-F238E27FC236}">
                  <a16:creationId xmlns:a16="http://schemas.microsoft.com/office/drawing/2014/main" id="{5A018B11-65A0-46DA-99BB-2FD401E87A7E}"/>
                </a:ext>
              </a:extLst>
            </p:cNvPr>
            <p:cNvSpPr/>
            <p:nvPr/>
          </p:nvSpPr>
          <p:spPr>
            <a:xfrm>
              <a:off x="90350" y="3737196"/>
              <a:ext cx="1327732"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26" name="Rectangle 25">
            <a:extLst>
              <a:ext uri="{FF2B5EF4-FFF2-40B4-BE49-F238E27FC236}">
                <a16:creationId xmlns:a16="http://schemas.microsoft.com/office/drawing/2014/main" id="{713D911B-99F2-4CEF-96C1-331E094E759F}"/>
              </a:ext>
            </a:extLst>
          </p:cNvPr>
          <p:cNvSpPr/>
          <p:nvPr/>
        </p:nvSpPr>
        <p:spPr>
          <a:xfrm>
            <a:off x="1747838" y="1357313"/>
            <a:ext cx="608012" cy="533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7" name="Rectangle 26">
            <a:extLst>
              <a:ext uri="{FF2B5EF4-FFF2-40B4-BE49-F238E27FC236}">
                <a16:creationId xmlns:a16="http://schemas.microsoft.com/office/drawing/2014/main" id="{2D443128-2A7B-4A45-9437-95D2671E8A08}"/>
              </a:ext>
            </a:extLst>
          </p:cNvPr>
          <p:cNvSpPr/>
          <p:nvPr/>
        </p:nvSpPr>
        <p:spPr>
          <a:xfrm>
            <a:off x="1747838" y="1352550"/>
            <a:ext cx="1697037" cy="4699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Je me forme</a:t>
            </a:r>
            <a:endParaRPr lang="fr-FR" b="1" i="1" dirty="0">
              <a:solidFill>
                <a:schemeClr val="bg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DDDC0971-D219-4B05-9A5E-B1622F9F04C1}"/>
              </a:ext>
            </a:extLst>
          </p:cNvPr>
          <p:cNvSpPr/>
          <p:nvPr/>
        </p:nvSpPr>
        <p:spPr>
          <a:xfrm>
            <a:off x="5907088" y="1357313"/>
            <a:ext cx="608012" cy="533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0" name="Rectangle 29">
            <a:extLst>
              <a:ext uri="{FF2B5EF4-FFF2-40B4-BE49-F238E27FC236}">
                <a16:creationId xmlns:a16="http://schemas.microsoft.com/office/drawing/2014/main" id="{0F166D6E-E3B3-43AC-B854-4FECD8524D7C}"/>
              </a:ext>
            </a:extLst>
          </p:cNvPr>
          <p:cNvSpPr/>
          <p:nvPr/>
        </p:nvSpPr>
        <p:spPr>
          <a:xfrm>
            <a:off x="5908675" y="1352550"/>
            <a:ext cx="2406650" cy="4699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Où se renseigner ?</a:t>
            </a:r>
            <a:endParaRPr lang="fr-FR" b="1" i="1" dirty="0">
              <a:solidFill>
                <a:schemeClr val="bg1"/>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EDFCD6CA-1A48-441F-A41D-36CEC2A71139}"/>
              </a:ext>
            </a:extLst>
          </p:cNvPr>
          <p:cNvSpPr/>
          <p:nvPr/>
        </p:nvSpPr>
        <p:spPr>
          <a:xfrm>
            <a:off x="2432050" y="3460751"/>
            <a:ext cx="2995613" cy="2173288"/>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27676" name="ZoneTexte 34">
            <a:extLst>
              <a:ext uri="{FF2B5EF4-FFF2-40B4-BE49-F238E27FC236}">
                <a16:creationId xmlns:a16="http://schemas.microsoft.com/office/drawing/2014/main" id="{145BB499-AEFD-417D-9DF7-30035C5F3451}"/>
              </a:ext>
            </a:extLst>
          </p:cNvPr>
          <p:cNvSpPr txBox="1">
            <a:spLocks noChangeArrowheads="1"/>
          </p:cNvSpPr>
          <p:nvPr/>
        </p:nvSpPr>
        <p:spPr bwMode="auto">
          <a:xfrm>
            <a:off x="2555875" y="3570288"/>
            <a:ext cx="27638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76C032"/>
                </a:solidFill>
                <a:latin typeface="Arial" panose="020B0604020202020204" pitchFamily="34" charset="0"/>
                <a:cs typeface="Arial" panose="020B0604020202020204" pitchFamily="34" charset="0"/>
              </a:rPr>
              <a:t>Formation sur la Location Longue Durée : répondre aux objections clients</a:t>
            </a:r>
          </a:p>
        </p:txBody>
      </p:sp>
      <p:sp>
        <p:nvSpPr>
          <p:cNvPr id="41" name="Rectangle 40">
            <a:extLst>
              <a:ext uri="{FF2B5EF4-FFF2-40B4-BE49-F238E27FC236}">
                <a16:creationId xmlns:a16="http://schemas.microsoft.com/office/drawing/2014/main" id="{A7227862-8C2C-4872-B24B-540A7FD17333}"/>
              </a:ext>
            </a:extLst>
          </p:cNvPr>
          <p:cNvSpPr/>
          <p:nvPr/>
        </p:nvSpPr>
        <p:spPr>
          <a:xfrm>
            <a:off x="6592888" y="1889125"/>
            <a:ext cx="5230812" cy="2273897"/>
          </a:xfrm>
          <a:prstGeom prst="rect">
            <a:avLst/>
          </a:prstGeom>
          <a:solidFill>
            <a:schemeClr val="bg1"/>
          </a:solid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p>
        </p:txBody>
      </p:sp>
      <p:sp>
        <p:nvSpPr>
          <p:cNvPr id="27678" name="ZoneTexte 41">
            <a:extLst>
              <a:ext uri="{FF2B5EF4-FFF2-40B4-BE49-F238E27FC236}">
                <a16:creationId xmlns:a16="http://schemas.microsoft.com/office/drawing/2014/main" id="{1D0F284E-81A4-4CAF-BDA3-B75ACA0DCDAB}"/>
              </a:ext>
            </a:extLst>
          </p:cNvPr>
          <p:cNvSpPr txBox="1">
            <a:spLocks noChangeArrowheads="1"/>
          </p:cNvSpPr>
          <p:nvPr/>
        </p:nvSpPr>
        <p:spPr bwMode="auto">
          <a:xfrm>
            <a:off x="6669088" y="1954213"/>
            <a:ext cx="3125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25"/>
              </a:spcBef>
            </a:pPr>
            <a:r>
              <a:rPr lang="fr-FR" altLang="fr-FR" sz="1200" b="1">
                <a:solidFill>
                  <a:srgbClr val="76C032"/>
                </a:solidFill>
                <a:latin typeface="Arial" panose="020B0604020202020204" pitchFamily="34" charset="0"/>
                <a:cs typeface="Arial" panose="020B0604020202020204" pitchFamily="34" charset="0"/>
              </a:rPr>
              <a:t>Consulter</a:t>
            </a:r>
            <a:endParaRPr lang="fr-FR" altLang="fr-FR" sz="1200">
              <a:solidFill>
                <a:srgbClr val="76C032"/>
              </a:solidFill>
              <a:latin typeface="Arial" panose="020B0604020202020204" pitchFamily="34" charset="0"/>
              <a:cs typeface="Arial" panose="020B0604020202020204" pitchFamily="34" charset="0"/>
            </a:endParaRPr>
          </a:p>
        </p:txBody>
      </p:sp>
      <p:pic>
        <p:nvPicPr>
          <p:cNvPr id="27679" name="Picture 6">
            <a:hlinkClick r:id="rId3"/>
            <a:extLst>
              <a:ext uri="{FF2B5EF4-FFF2-40B4-BE49-F238E27FC236}">
                <a16:creationId xmlns:a16="http://schemas.microsoft.com/office/drawing/2014/main" id="{59B5F163-828B-4881-99F6-C59C6C7B0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41" b="34377"/>
          <a:stretch>
            <a:fillRect/>
          </a:stretch>
        </p:blipFill>
        <p:spPr bwMode="auto">
          <a:xfrm>
            <a:off x="10382250" y="3161703"/>
            <a:ext cx="1312863"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80" name="Picture 8" descr="Logo Ademe 2020 - AKAJOULE">
            <a:hlinkClick r:id="rId5"/>
            <a:extLst>
              <a:ext uri="{FF2B5EF4-FFF2-40B4-BE49-F238E27FC236}">
                <a16:creationId xmlns:a16="http://schemas.microsoft.com/office/drawing/2014/main" id="{0603D93F-179E-457B-B2B1-58C03FD859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7850" y="3039465"/>
            <a:ext cx="744538" cy="8493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7" name="Rectangle 56">
            <a:extLst>
              <a:ext uri="{FF2B5EF4-FFF2-40B4-BE49-F238E27FC236}">
                <a16:creationId xmlns:a16="http://schemas.microsoft.com/office/drawing/2014/main" id="{F7950966-6D8F-4444-9BA3-03D1AEC32B7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8" name="Rectangle 57">
            <a:extLst>
              <a:ext uri="{FF2B5EF4-FFF2-40B4-BE49-F238E27FC236}">
                <a16:creationId xmlns:a16="http://schemas.microsoft.com/office/drawing/2014/main" id="{6FFE04DC-E3F2-488F-B7F5-C7A0BDB1481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1" name="Rectangle 60">
            <a:extLst>
              <a:ext uri="{FF2B5EF4-FFF2-40B4-BE49-F238E27FC236}">
                <a16:creationId xmlns:a16="http://schemas.microsoft.com/office/drawing/2014/main" id="{6F5CFB43-54BE-488F-9D06-704260516EC4}"/>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26</a:t>
            </a:r>
          </a:p>
        </p:txBody>
      </p:sp>
      <p:grpSp>
        <p:nvGrpSpPr>
          <p:cNvPr id="27684" name="Groupe 61">
            <a:extLst>
              <a:ext uri="{FF2B5EF4-FFF2-40B4-BE49-F238E27FC236}">
                <a16:creationId xmlns:a16="http://schemas.microsoft.com/office/drawing/2014/main" id="{F93F0E7A-8E91-4A2C-96B2-8D22828BC32A}"/>
              </a:ext>
            </a:extLst>
          </p:cNvPr>
          <p:cNvGrpSpPr>
            <a:grpSpLocks/>
          </p:cNvGrpSpPr>
          <p:nvPr/>
        </p:nvGrpSpPr>
        <p:grpSpPr bwMode="auto">
          <a:xfrm>
            <a:off x="88900" y="6353175"/>
            <a:ext cx="511175" cy="469900"/>
            <a:chOff x="89063" y="6352891"/>
            <a:chExt cx="510639" cy="470443"/>
          </a:xfrm>
        </p:grpSpPr>
        <p:pic>
          <p:nvPicPr>
            <p:cNvPr id="63" name="Graphique 62">
              <a:extLst>
                <a:ext uri="{FF2B5EF4-FFF2-40B4-BE49-F238E27FC236}">
                  <a16:creationId xmlns:a16="http://schemas.microsoft.com/office/drawing/2014/main" id="{4EBC4459-0DB4-454F-BA6A-932589B98EED}"/>
                </a:ext>
              </a:extLst>
            </p:cNvPr>
            <p:cNvPicPr>
              <a:picLocks noChangeAspect="1"/>
            </p:cNvPicPr>
            <p:nvPr/>
          </p:nvPicPr>
          <p:blipFill>
            <a:blip r:embed="rId7"/>
            <a:srcRect/>
            <a:stretch/>
          </p:blipFill>
          <p:spPr>
            <a:xfrm>
              <a:off x="188971" y="6352891"/>
              <a:ext cx="310824" cy="311510"/>
            </a:xfrm>
            <a:prstGeom prst="rect">
              <a:avLst/>
            </a:prstGeom>
          </p:spPr>
        </p:pic>
        <p:sp>
          <p:nvSpPr>
            <p:cNvPr id="27742" name="ZoneTexte 63">
              <a:extLst>
                <a:ext uri="{FF2B5EF4-FFF2-40B4-BE49-F238E27FC236}">
                  <a16:creationId xmlns:a16="http://schemas.microsoft.com/office/drawing/2014/main" id="{CD944DA8-FCCF-4826-BB06-2D407124DB1A}"/>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7685" name="Groupe 64">
            <a:extLst>
              <a:ext uri="{FF2B5EF4-FFF2-40B4-BE49-F238E27FC236}">
                <a16:creationId xmlns:a16="http://schemas.microsoft.com/office/drawing/2014/main" id="{CC6D4E3F-7D3E-49B0-BEE4-4731A926CD15}"/>
              </a:ext>
            </a:extLst>
          </p:cNvPr>
          <p:cNvGrpSpPr>
            <a:grpSpLocks/>
          </p:cNvGrpSpPr>
          <p:nvPr/>
        </p:nvGrpSpPr>
        <p:grpSpPr bwMode="auto">
          <a:xfrm>
            <a:off x="660400" y="6307138"/>
            <a:ext cx="604838" cy="515937"/>
            <a:chOff x="611572" y="6306505"/>
            <a:chExt cx="605644" cy="516829"/>
          </a:xfrm>
        </p:grpSpPr>
        <p:pic>
          <p:nvPicPr>
            <p:cNvPr id="66" name="Graphique 65">
              <a:extLst>
                <a:ext uri="{FF2B5EF4-FFF2-40B4-BE49-F238E27FC236}">
                  <a16:creationId xmlns:a16="http://schemas.microsoft.com/office/drawing/2014/main" id="{02DC1DA7-BB6E-49BF-BD05-3CA238EB64CB}"/>
                </a:ext>
              </a:extLst>
            </p:cNvPr>
            <p:cNvPicPr>
              <a:picLocks noChangeAspect="1"/>
            </p:cNvPicPr>
            <p:nvPr/>
          </p:nvPicPr>
          <p:blipFill>
            <a:blip r:embed="rId8"/>
            <a:srcRect/>
            <a:stretch/>
          </p:blipFill>
          <p:spPr>
            <a:xfrm>
              <a:off x="706949" y="6306505"/>
              <a:ext cx="414890" cy="415053"/>
            </a:xfrm>
            <a:prstGeom prst="rect">
              <a:avLst/>
            </a:prstGeom>
          </p:spPr>
        </p:pic>
        <p:sp>
          <p:nvSpPr>
            <p:cNvPr id="27740" name="ZoneTexte 66">
              <a:extLst>
                <a:ext uri="{FF2B5EF4-FFF2-40B4-BE49-F238E27FC236}">
                  <a16:creationId xmlns:a16="http://schemas.microsoft.com/office/drawing/2014/main" id="{D438E444-2AC4-46F8-B876-A73A5FF17D9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7686" name="ZoneTexte 67">
            <a:extLst>
              <a:ext uri="{FF2B5EF4-FFF2-40B4-BE49-F238E27FC236}">
                <a16:creationId xmlns:a16="http://schemas.microsoft.com/office/drawing/2014/main" id="{26F1A219-54D3-4BF5-9D05-16DFF8E07A8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9" name="Connecteur droit 68">
            <a:extLst>
              <a:ext uri="{FF2B5EF4-FFF2-40B4-BE49-F238E27FC236}">
                <a16:creationId xmlns:a16="http://schemas.microsoft.com/office/drawing/2014/main" id="{D91BCA59-435B-4827-8347-269E77B5A670}"/>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A0776019-38D7-4487-A28D-9096231046E4}"/>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7689" name="Groupe 70">
            <a:extLst>
              <a:ext uri="{FF2B5EF4-FFF2-40B4-BE49-F238E27FC236}">
                <a16:creationId xmlns:a16="http://schemas.microsoft.com/office/drawing/2014/main" id="{D434CB6F-3AD3-4277-847D-AC7F3C389400}"/>
              </a:ext>
            </a:extLst>
          </p:cNvPr>
          <p:cNvGrpSpPr>
            <a:grpSpLocks/>
          </p:cNvGrpSpPr>
          <p:nvPr/>
        </p:nvGrpSpPr>
        <p:grpSpPr bwMode="auto">
          <a:xfrm>
            <a:off x="4746625" y="6332538"/>
            <a:ext cx="784225" cy="490537"/>
            <a:chOff x="5671169" y="6332222"/>
            <a:chExt cx="784388" cy="490781"/>
          </a:xfrm>
        </p:grpSpPr>
        <p:pic>
          <p:nvPicPr>
            <p:cNvPr id="72" name="Graphique 71">
              <a:extLst>
                <a:ext uri="{FF2B5EF4-FFF2-40B4-BE49-F238E27FC236}">
                  <a16:creationId xmlns:a16="http://schemas.microsoft.com/office/drawing/2014/main" id="{229F569D-50DD-42CD-AF66-A3CFCADACA38}"/>
                </a:ext>
              </a:extLst>
            </p:cNvPr>
            <p:cNvPicPr>
              <a:picLocks noChangeAspect="1"/>
            </p:cNvPicPr>
            <p:nvPr/>
          </p:nvPicPr>
          <p:blipFill>
            <a:blip r:embed="rId9"/>
            <a:stretch>
              <a:fillRect/>
            </a:stretch>
          </p:blipFill>
          <p:spPr>
            <a:xfrm>
              <a:off x="5890290" y="6332222"/>
              <a:ext cx="352498" cy="352600"/>
            </a:xfrm>
            <a:prstGeom prst="rect">
              <a:avLst/>
            </a:prstGeom>
          </p:spPr>
        </p:pic>
        <p:sp>
          <p:nvSpPr>
            <p:cNvPr id="27738" name="ZoneTexte 72">
              <a:extLst>
                <a:ext uri="{FF2B5EF4-FFF2-40B4-BE49-F238E27FC236}">
                  <a16:creationId xmlns:a16="http://schemas.microsoft.com/office/drawing/2014/main" id="{4B4A7A95-10C3-4CE7-A48C-E10C2C8BCD03}"/>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7690" name="Groupe 73">
            <a:extLst>
              <a:ext uri="{FF2B5EF4-FFF2-40B4-BE49-F238E27FC236}">
                <a16:creationId xmlns:a16="http://schemas.microsoft.com/office/drawing/2014/main" id="{0444A822-2FAB-4759-961A-4C511131B68A}"/>
              </a:ext>
            </a:extLst>
          </p:cNvPr>
          <p:cNvGrpSpPr>
            <a:grpSpLocks/>
          </p:cNvGrpSpPr>
          <p:nvPr/>
        </p:nvGrpSpPr>
        <p:grpSpPr bwMode="auto">
          <a:xfrm>
            <a:off x="5367338" y="6348413"/>
            <a:ext cx="784225" cy="474662"/>
            <a:chOff x="6197480" y="6348998"/>
            <a:chExt cx="784388" cy="474005"/>
          </a:xfrm>
        </p:grpSpPr>
        <p:pic>
          <p:nvPicPr>
            <p:cNvPr id="75" name="Graphique 74">
              <a:extLst>
                <a:ext uri="{FF2B5EF4-FFF2-40B4-BE49-F238E27FC236}">
                  <a16:creationId xmlns:a16="http://schemas.microsoft.com/office/drawing/2014/main" id="{852EC1AE-D43F-4A6E-BB6A-C8FB07EEE761}"/>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27736" name="ZoneTexte 75">
              <a:extLst>
                <a:ext uri="{FF2B5EF4-FFF2-40B4-BE49-F238E27FC236}">
                  <a16:creationId xmlns:a16="http://schemas.microsoft.com/office/drawing/2014/main" id="{47634E2A-1886-4B2C-A8EB-9510DAB522C7}"/>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7691" name="Groupe 79">
            <a:extLst>
              <a:ext uri="{FF2B5EF4-FFF2-40B4-BE49-F238E27FC236}">
                <a16:creationId xmlns:a16="http://schemas.microsoft.com/office/drawing/2014/main" id="{607580B6-8F84-427D-A11F-0DEBD090EFEA}"/>
              </a:ext>
            </a:extLst>
          </p:cNvPr>
          <p:cNvGrpSpPr>
            <a:grpSpLocks/>
          </p:cNvGrpSpPr>
          <p:nvPr/>
        </p:nvGrpSpPr>
        <p:grpSpPr bwMode="auto">
          <a:xfrm>
            <a:off x="3365500" y="6388100"/>
            <a:ext cx="1417638" cy="369888"/>
            <a:chOff x="2237439" y="6388408"/>
            <a:chExt cx="1417322" cy="369331"/>
          </a:xfrm>
        </p:grpSpPr>
        <p:sp>
          <p:nvSpPr>
            <p:cNvPr id="81" name="Rectangle 80">
              <a:extLst>
                <a:ext uri="{FF2B5EF4-FFF2-40B4-BE49-F238E27FC236}">
                  <a16:creationId xmlns:a16="http://schemas.microsoft.com/office/drawing/2014/main" id="{1F8FDC41-8B8E-49F4-9902-1D3D133FA7B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7734" name="ZoneTexte 81">
              <a:extLst>
                <a:ext uri="{FF2B5EF4-FFF2-40B4-BE49-F238E27FC236}">
                  <a16:creationId xmlns:a16="http://schemas.microsoft.com/office/drawing/2014/main" id="{A40A8DA8-0BE0-47A8-AA97-FA2162549766}"/>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7692" name="Groupe 82">
            <a:extLst>
              <a:ext uri="{FF2B5EF4-FFF2-40B4-BE49-F238E27FC236}">
                <a16:creationId xmlns:a16="http://schemas.microsoft.com/office/drawing/2014/main" id="{483FD351-17AB-473D-87C0-F27351618035}"/>
              </a:ext>
            </a:extLst>
          </p:cNvPr>
          <p:cNvGrpSpPr>
            <a:grpSpLocks/>
          </p:cNvGrpSpPr>
          <p:nvPr/>
        </p:nvGrpSpPr>
        <p:grpSpPr bwMode="auto">
          <a:xfrm>
            <a:off x="1581150" y="6342063"/>
            <a:ext cx="784225" cy="481012"/>
            <a:chOff x="5794442" y="6342472"/>
            <a:chExt cx="784388" cy="480531"/>
          </a:xfrm>
        </p:grpSpPr>
        <p:pic>
          <p:nvPicPr>
            <p:cNvPr id="84" name="Graphique 83">
              <a:extLst>
                <a:ext uri="{FF2B5EF4-FFF2-40B4-BE49-F238E27FC236}">
                  <a16:creationId xmlns:a16="http://schemas.microsoft.com/office/drawing/2014/main" id="{51C8A8B6-7339-4066-9314-E46B8AC9F482}"/>
                </a:ext>
              </a:extLst>
            </p:cNvPr>
            <p:cNvPicPr>
              <a:picLocks noChangeAspect="1"/>
            </p:cNvPicPr>
            <p:nvPr/>
          </p:nvPicPr>
          <p:blipFill>
            <a:blip r:embed="rId11"/>
            <a:srcRect/>
            <a:stretch/>
          </p:blipFill>
          <p:spPr>
            <a:xfrm>
              <a:off x="6013563" y="6342472"/>
              <a:ext cx="346147" cy="345729"/>
            </a:xfrm>
            <a:prstGeom prst="rect">
              <a:avLst/>
            </a:prstGeom>
          </p:spPr>
        </p:pic>
        <p:sp>
          <p:nvSpPr>
            <p:cNvPr id="27732" name="ZoneTexte 84">
              <a:extLst>
                <a:ext uri="{FF2B5EF4-FFF2-40B4-BE49-F238E27FC236}">
                  <a16:creationId xmlns:a16="http://schemas.microsoft.com/office/drawing/2014/main" id="{466F659E-6EC7-4A36-BB3C-486C40619A9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27693" name="Groupe 86">
            <a:extLst>
              <a:ext uri="{FF2B5EF4-FFF2-40B4-BE49-F238E27FC236}">
                <a16:creationId xmlns:a16="http://schemas.microsoft.com/office/drawing/2014/main" id="{168715E3-DDA8-4063-95C8-0172F7E6D0CE}"/>
              </a:ext>
            </a:extLst>
          </p:cNvPr>
          <p:cNvGrpSpPr>
            <a:grpSpLocks/>
          </p:cNvGrpSpPr>
          <p:nvPr/>
        </p:nvGrpSpPr>
        <p:grpSpPr bwMode="auto">
          <a:xfrm>
            <a:off x="8907463" y="6334125"/>
            <a:ext cx="1304925" cy="488950"/>
            <a:chOff x="9429931" y="6334408"/>
            <a:chExt cx="1305361" cy="488926"/>
          </a:xfrm>
        </p:grpSpPr>
        <p:grpSp>
          <p:nvGrpSpPr>
            <p:cNvPr id="27724" name="Groupe 87">
              <a:extLst>
                <a:ext uri="{FF2B5EF4-FFF2-40B4-BE49-F238E27FC236}">
                  <a16:creationId xmlns:a16="http://schemas.microsoft.com/office/drawing/2014/main" id="{19917548-6BE3-4715-94B7-FDAC8B808DDD}"/>
                </a:ext>
              </a:extLst>
            </p:cNvPr>
            <p:cNvGrpSpPr>
              <a:grpSpLocks/>
            </p:cNvGrpSpPr>
            <p:nvPr/>
          </p:nvGrpSpPr>
          <p:grpSpPr bwMode="auto">
            <a:xfrm>
              <a:off x="9429931" y="6334408"/>
              <a:ext cx="547826" cy="488926"/>
              <a:chOff x="640481" y="6334408"/>
              <a:chExt cx="547826" cy="488926"/>
            </a:xfrm>
          </p:grpSpPr>
          <p:pic>
            <p:nvPicPr>
              <p:cNvPr id="93" name="Graphique 92">
                <a:extLst>
                  <a:ext uri="{FF2B5EF4-FFF2-40B4-BE49-F238E27FC236}">
                    <a16:creationId xmlns:a16="http://schemas.microsoft.com/office/drawing/2014/main" id="{1BA07AE0-91A9-4635-9EE1-630DE88ACE05}"/>
                  </a:ext>
                </a:extLst>
              </p:cNvPr>
              <p:cNvPicPr>
                <a:picLocks noChangeAspect="1"/>
              </p:cNvPicPr>
              <p:nvPr/>
            </p:nvPicPr>
            <p:blipFill>
              <a:blip r:embed="rId12"/>
              <a:srcRect/>
              <a:stretch/>
            </p:blipFill>
            <p:spPr>
              <a:xfrm>
                <a:off x="735763" y="6334408"/>
                <a:ext cx="352543" cy="352408"/>
              </a:xfrm>
              <a:prstGeom prst="rect">
                <a:avLst/>
              </a:prstGeom>
            </p:spPr>
          </p:pic>
          <p:sp>
            <p:nvSpPr>
              <p:cNvPr id="27730" name="ZoneTexte 93">
                <a:extLst>
                  <a:ext uri="{FF2B5EF4-FFF2-40B4-BE49-F238E27FC236}">
                    <a16:creationId xmlns:a16="http://schemas.microsoft.com/office/drawing/2014/main" id="{3021C187-6313-4BFA-A14D-6DA68C08BFB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4C2AC106-EE8B-4020-8155-0BDF64897CC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7726" name="Groupe 89">
              <a:extLst>
                <a:ext uri="{FF2B5EF4-FFF2-40B4-BE49-F238E27FC236}">
                  <a16:creationId xmlns:a16="http://schemas.microsoft.com/office/drawing/2014/main" id="{A454BE8F-431C-4CCF-911C-E11EC6982B5D}"/>
                </a:ext>
              </a:extLst>
            </p:cNvPr>
            <p:cNvGrpSpPr>
              <a:grpSpLocks/>
            </p:cNvGrpSpPr>
            <p:nvPr/>
          </p:nvGrpSpPr>
          <p:grpSpPr bwMode="auto">
            <a:xfrm>
              <a:off x="10304354" y="6342472"/>
              <a:ext cx="430938" cy="480531"/>
              <a:chOff x="5971167" y="6342472"/>
              <a:chExt cx="430938" cy="480531"/>
            </a:xfrm>
          </p:grpSpPr>
          <p:pic>
            <p:nvPicPr>
              <p:cNvPr id="91" name="Graphique 90">
                <a:extLst>
                  <a:ext uri="{FF2B5EF4-FFF2-40B4-BE49-F238E27FC236}">
                    <a16:creationId xmlns:a16="http://schemas.microsoft.com/office/drawing/2014/main" id="{C198F413-D361-415D-83B3-F87C7647D524}"/>
                  </a:ext>
                </a:extLst>
              </p:cNvPr>
              <p:cNvPicPr>
                <a:picLocks noChangeAspect="1"/>
              </p:cNvPicPr>
              <p:nvPr/>
            </p:nvPicPr>
            <p:blipFill>
              <a:blip r:embed="rId13"/>
              <a:srcRect/>
              <a:stretch/>
            </p:blipFill>
            <p:spPr>
              <a:xfrm>
                <a:off x="6008273" y="6342346"/>
                <a:ext cx="346191" cy="346058"/>
              </a:xfrm>
              <a:prstGeom prst="rect">
                <a:avLst/>
              </a:prstGeom>
            </p:spPr>
          </p:pic>
          <p:sp>
            <p:nvSpPr>
              <p:cNvPr id="27728" name="ZoneTexte 91">
                <a:extLst>
                  <a:ext uri="{FF2B5EF4-FFF2-40B4-BE49-F238E27FC236}">
                    <a16:creationId xmlns:a16="http://schemas.microsoft.com/office/drawing/2014/main" id="{F8021166-688C-40FF-9138-B24DBD15D3E8}"/>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5" name="Rectangle 94">
            <a:extLst>
              <a:ext uri="{FF2B5EF4-FFF2-40B4-BE49-F238E27FC236}">
                <a16:creationId xmlns:a16="http://schemas.microsoft.com/office/drawing/2014/main" id="{7E716ADE-AEFF-4BA6-91D5-D7E7313C504F}"/>
              </a:ext>
            </a:extLst>
          </p:cNvPr>
          <p:cNvSpPr/>
          <p:nvPr/>
        </p:nvSpPr>
        <p:spPr>
          <a:xfrm>
            <a:off x="5597525" y="6829425"/>
            <a:ext cx="323850"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96" name="Graphique 95">
            <a:extLst>
              <a:ext uri="{FF2B5EF4-FFF2-40B4-BE49-F238E27FC236}">
                <a16:creationId xmlns:a16="http://schemas.microsoft.com/office/drawing/2014/main" id="{35979A36-A7C5-4C5D-BA36-D0ED4F2B145E}"/>
              </a:ext>
            </a:extLst>
          </p:cNvPr>
          <p:cNvPicPr>
            <a:picLocks noChangeAspect="1"/>
          </p:cNvPicPr>
          <p:nvPr/>
        </p:nvPicPr>
        <p:blipFill>
          <a:blip r:embed="rId14"/>
          <a:srcRect/>
          <a:stretch/>
        </p:blipFill>
        <p:spPr>
          <a:xfrm>
            <a:off x="0" y="0"/>
            <a:ext cx="701675" cy="701675"/>
          </a:xfrm>
          <a:prstGeom prst="rect">
            <a:avLst/>
          </a:prstGeom>
        </p:spPr>
      </p:pic>
      <p:sp>
        <p:nvSpPr>
          <p:cNvPr id="27696" name="ZoneTexte 96">
            <a:extLst>
              <a:ext uri="{FF2B5EF4-FFF2-40B4-BE49-F238E27FC236}">
                <a16:creationId xmlns:a16="http://schemas.microsoft.com/office/drawing/2014/main" id="{414F2976-FBB1-4388-820B-8D752261E468}"/>
              </a:ext>
            </a:extLst>
          </p:cNvPr>
          <p:cNvSpPr txBox="1">
            <a:spLocks noChangeArrowheads="1"/>
          </p:cNvSpPr>
          <p:nvPr/>
        </p:nvSpPr>
        <p:spPr bwMode="auto">
          <a:xfrm>
            <a:off x="2555875" y="1971675"/>
            <a:ext cx="2763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76C032"/>
                </a:solidFill>
                <a:latin typeface="Arial" panose="020B0604020202020204" pitchFamily="34" charset="0"/>
                <a:cs typeface="Arial" panose="020B0604020202020204" pitchFamily="34" charset="0"/>
              </a:rPr>
              <a:t>Sensibilisation</a:t>
            </a:r>
          </a:p>
          <a:p>
            <a:pPr eaLnBrk="1" hangingPunct="1"/>
            <a:r>
              <a:rPr lang="fr-FR" altLang="fr-FR" sz="1200" b="1">
                <a:solidFill>
                  <a:srgbClr val="76C032"/>
                </a:solidFill>
                <a:latin typeface="Arial" panose="020B0604020202020204" pitchFamily="34" charset="0"/>
                <a:cs typeface="Arial" panose="020B0604020202020204" pitchFamily="34" charset="0"/>
              </a:rPr>
              <a:t>à l’économie verte</a:t>
            </a:r>
          </a:p>
        </p:txBody>
      </p:sp>
      <p:sp>
        <p:nvSpPr>
          <p:cNvPr id="27697" name="ZoneTexte 97">
            <a:extLst>
              <a:ext uri="{FF2B5EF4-FFF2-40B4-BE49-F238E27FC236}">
                <a16:creationId xmlns:a16="http://schemas.microsoft.com/office/drawing/2014/main" id="{CFD4F88D-8E93-4926-9A7F-5DB129E77DBD}"/>
              </a:ext>
            </a:extLst>
          </p:cNvPr>
          <p:cNvSpPr txBox="1">
            <a:spLocks noChangeArrowheads="1"/>
          </p:cNvSpPr>
          <p:nvPr/>
        </p:nvSpPr>
        <p:spPr bwMode="auto">
          <a:xfrm>
            <a:off x="2555875" y="2871788"/>
            <a:ext cx="27638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100">
                <a:solidFill>
                  <a:srgbClr val="394348"/>
                </a:solidFill>
                <a:latin typeface="Arial" panose="020B0604020202020204" pitchFamily="34" charset="0"/>
                <a:cs typeface="Arial" panose="020B0604020202020204" pitchFamily="34" charset="0"/>
              </a:rPr>
              <a:t>Retrouver les ambitions du Groupe BPCE, les labels et les marchés cibles</a:t>
            </a:r>
          </a:p>
        </p:txBody>
      </p:sp>
      <p:pic>
        <p:nvPicPr>
          <p:cNvPr id="27698" name="Image 98">
            <a:extLst>
              <a:ext uri="{FF2B5EF4-FFF2-40B4-BE49-F238E27FC236}">
                <a16:creationId xmlns:a16="http://schemas.microsoft.com/office/drawing/2014/main" id="{D2048FC1-7B28-41DC-A09B-65C5D00ADA0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22981" t="-259" r="22070" b="-2"/>
          <a:stretch>
            <a:fillRect/>
          </a:stretch>
        </p:blipFill>
        <p:spPr bwMode="auto">
          <a:xfrm>
            <a:off x="2568575" y="2446338"/>
            <a:ext cx="114141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ZoneTexte 100">
            <a:extLst>
              <a:ext uri="{FF2B5EF4-FFF2-40B4-BE49-F238E27FC236}">
                <a16:creationId xmlns:a16="http://schemas.microsoft.com/office/drawing/2014/main" id="{6CFC3423-ACC8-4266-A153-60135D4D2B72}"/>
              </a:ext>
            </a:extLst>
          </p:cNvPr>
          <p:cNvSpPr txBox="1"/>
          <p:nvPr/>
        </p:nvSpPr>
        <p:spPr>
          <a:xfrm>
            <a:off x="6705600" y="2232025"/>
            <a:ext cx="5045075" cy="430887"/>
          </a:xfrm>
          <a:prstGeom prst="rect">
            <a:avLst/>
          </a:prstGeom>
          <a:noFill/>
        </p:spPr>
        <p:txBody>
          <a:bodyPr>
            <a:spAutoFit/>
          </a:bodyPr>
          <a:lstStyle/>
          <a:p>
            <a:pPr eaLnBrk="1" fontAlgn="auto" hangingPunct="1">
              <a:spcBef>
                <a:spcPts val="0"/>
              </a:spcBef>
              <a:spcAft>
                <a:spcPts val="0"/>
              </a:spcAft>
              <a:defRPr/>
            </a:pPr>
            <a:r>
              <a:rPr lang="fr-FR" sz="1100" u="sng" spc="30" dirty="0">
                <a:solidFill>
                  <a:srgbClr val="394348"/>
                </a:solidFill>
                <a:uFill>
                  <a:solidFill>
                    <a:srgbClr val="333333"/>
                  </a:solidFill>
                </a:uFill>
                <a:latin typeface="Arial" panose="020B0604020202020204" pitchFamily="34" charset="0"/>
                <a:cs typeface="Arial" panose="020B0604020202020204" pitchFamily="34" charset="0"/>
                <a:hlinkClick r:id="rId16"/>
              </a:rPr>
              <a:t>Le</a:t>
            </a:r>
            <a:r>
              <a:rPr lang="fr-FR" sz="1100" u="sng" spc="-25" dirty="0">
                <a:solidFill>
                  <a:srgbClr val="394348"/>
                </a:solidFill>
                <a:uFill>
                  <a:solidFill>
                    <a:srgbClr val="333333"/>
                  </a:solidFill>
                </a:uFill>
                <a:latin typeface="Arial" panose="020B0604020202020204" pitchFamily="34" charset="0"/>
                <a:cs typeface="Arial" panose="020B0604020202020204" pitchFamily="34" charset="0"/>
                <a:hlinkClick r:id="rId16"/>
              </a:rPr>
              <a:t> </a:t>
            </a:r>
            <a:r>
              <a:rPr lang="fr-FR" sz="1100" u="sng" spc="15" dirty="0">
                <a:solidFill>
                  <a:srgbClr val="394348"/>
                </a:solidFill>
                <a:uFill>
                  <a:solidFill>
                    <a:srgbClr val="333333"/>
                  </a:solidFill>
                </a:uFill>
                <a:latin typeface="Arial" panose="020B0604020202020204" pitchFamily="34" charset="0"/>
                <a:cs typeface="Arial" panose="020B0604020202020204" pitchFamily="34" charset="0"/>
                <a:hlinkClick r:id="rId16"/>
              </a:rPr>
              <a:t>site</a:t>
            </a:r>
            <a:r>
              <a:rPr lang="fr-FR" sz="1100" u="sng" spc="-25" dirty="0">
                <a:solidFill>
                  <a:srgbClr val="394348"/>
                </a:solidFill>
                <a:uFill>
                  <a:solidFill>
                    <a:srgbClr val="333333"/>
                  </a:solidFill>
                </a:uFill>
                <a:latin typeface="Arial" panose="020B0604020202020204" pitchFamily="34" charset="0"/>
                <a:cs typeface="Arial" panose="020B0604020202020204" pitchFamily="34" charset="0"/>
                <a:hlinkClick r:id="rId16"/>
              </a:rPr>
              <a:t> </a:t>
            </a:r>
            <a:r>
              <a:rPr lang="fr-FR" sz="1100" u="sng" spc="5" dirty="0">
                <a:solidFill>
                  <a:srgbClr val="394348"/>
                </a:solidFill>
                <a:uFill>
                  <a:solidFill>
                    <a:srgbClr val="333333"/>
                  </a:solidFill>
                </a:uFill>
                <a:latin typeface="Arial" panose="020B0604020202020204" pitchFamily="34" charset="0"/>
                <a:cs typeface="Arial" panose="020B0604020202020204" pitchFamily="34" charset="0"/>
                <a:hlinkClick r:id="rId16"/>
              </a:rPr>
              <a:t>officiel</a:t>
            </a:r>
            <a:r>
              <a:rPr lang="fr-FR" sz="1100" spc="-25" dirty="0">
                <a:solidFill>
                  <a:srgbClr val="394348"/>
                </a:solidFill>
                <a:latin typeface="Arial" panose="020B0604020202020204" pitchFamily="34" charset="0"/>
                <a:cs typeface="Arial" panose="020B0604020202020204" pitchFamily="34" charset="0"/>
                <a:hlinkClick r:id="rId16"/>
              </a:rPr>
              <a:t> </a:t>
            </a:r>
            <a:r>
              <a:rPr lang="fr-FR" sz="1100" spc="15" dirty="0">
                <a:solidFill>
                  <a:srgbClr val="394348"/>
                </a:solidFill>
                <a:latin typeface="Arial" panose="020B0604020202020204" pitchFamily="34" charset="0"/>
                <a:cs typeface="Arial" panose="020B0604020202020204" pitchFamily="34" charset="0"/>
              </a:rPr>
              <a:t>de</a:t>
            </a:r>
            <a:r>
              <a:rPr lang="fr-FR" sz="1100" spc="-25" dirty="0">
                <a:solidFill>
                  <a:srgbClr val="39434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l’Association</a:t>
            </a:r>
            <a:r>
              <a:rPr lang="fr-FR" sz="1100" spc="-25" dirty="0">
                <a:solidFill>
                  <a:srgbClr val="394348"/>
                </a:solidFill>
                <a:latin typeface="Arial" panose="020B0604020202020204" pitchFamily="34" charset="0"/>
                <a:cs typeface="Arial" panose="020B0604020202020204" pitchFamily="34" charset="0"/>
              </a:rPr>
              <a:t> </a:t>
            </a:r>
            <a:r>
              <a:rPr lang="fr-FR" sz="1100" dirty="0">
                <a:solidFill>
                  <a:srgbClr val="394348"/>
                </a:solidFill>
                <a:latin typeface="Arial" panose="020B0604020202020204" pitchFamily="34" charset="0"/>
                <a:cs typeface="Arial" panose="020B0604020202020204" pitchFamily="34" charset="0"/>
              </a:rPr>
              <a:t>Nationale</a:t>
            </a:r>
            <a:r>
              <a:rPr lang="fr-FR" sz="1100" spc="-25" dirty="0">
                <a:solidFill>
                  <a:srgbClr val="394348"/>
                </a:solidFill>
                <a:latin typeface="Arial" panose="020B0604020202020204" pitchFamily="34" charset="0"/>
                <a:cs typeface="Arial" panose="020B0604020202020204" pitchFamily="34" charset="0"/>
              </a:rPr>
              <a:t> </a:t>
            </a:r>
            <a:r>
              <a:rPr lang="fr-FR" sz="1100" spc="-5" dirty="0">
                <a:solidFill>
                  <a:srgbClr val="394348"/>
                </a:solidFill>
                <a:latin typeface="Arial" panose="020B0604020202020204" pitchFamily="34" charset="0"/>
                <a:cs typeface="Arial" panose="020B0604020202020204" pitchFamily="34" charset="0"/>
              </a:rPr>
              <a:t>pour</a:t>
            </a:r>
            <a:r>
              <a:rPr lang="fr-FR" sz="1100" spc="-2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le</a:t>
            </a:r>
            <a:r>
              <a:rPr lang="fr-FR" sz="1100" spc="-2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Développement</a:t>
            </a:r>
            <a:r>
              <a:rPr lang="fr-FR" sz="1100" spc="-25" dirty="0">
                <a:solidFill>
                  <a:srgbClr val="394348"/>
                </a:solidFill>
                <a:latin typeface="Arial" panose="020B0604020202020204" pitchFamily="34" charset="0"/>
                <a:cs typeface="Arial" panose="020B0604020202020204" pitchFamily="34" charset="0"/>
              </a:rPr>
              <a:t> </a:t>
            </a:r>
            <a:r>
              <a:rPr lang="fr-FR" sz="1100" spc="15" dirty="0">
                <a:solidFill>
                  <a:srgbClr val="394348"/>
                </a:solidFill>
                <a:latin typeface="Arial" panose="020B0604020202020204" pitchFamily="34" charset="0"/>
                <a:cs typeface="Arial" panose="020B0604020202020204" pitchFamily="34" charset="0"/>
              </a:rPr>
              <a:t>de</a:t>
            </a:r>
            <a:r>
              <a:rPr lang="fr-FR" sz="1100" spc="-25" dirty="0">
                <a:solidFill>
                  <a:srgbClr val="394348"/>
                </a:solidFill>
                <a:latin typeface="Arial" panose="020B0604020202020204" pitchFamily="34" charset="0"/>
                <a:cs typeface="Arial" panose="020B0604020202020204" pitchFamily="34" charset="0"/>
              </a:rPr>
              <a:t> </a:t>
            </a:r>
            <a:r>
              <a:rPr lang="fr-FR" sz="1100" spc="-20" dirty="0">
                <a:solidFill>
                  <a:srgbClr val="394348"/>
                </a:solidFill>
                <a:latin typeface="Arial" panose="020B0604020202020204" pitchFamily="34" charset="0"/>
                <a:cs typeface="Arial" panose="020B0604020202020204" pitchFamily="34" charset="0"/>
              </a:rPr>
              <a:t>la</a:t>
            </a:r>
            <a:r>
              <a:rPr lang="fr-FR" sz="1100" spc="-25" dirty="0">
                <a:solidFill>
                  <a:srgbClr val="394348"/>
                </a:solidFill>
                <a:latin typeface="Arial" panose="020B0604020202020204" pitchFamily="34" charset="0"/>
                <a:cs typeface="Arial" panose="020B0604020202020204" pitchFamily="34" charset="0"/>
              </a:rPr>
              <a:t> </a:t>
            </a:r>
            <a:r>
              <a:rPr lang="fr-FR" sz="1100" spc="20" dirty="0">
                <a:solidFill>
                  <a:srgbClr val="394348"/>
                </a:solidFill>
                <a:latin typeface="Arial" panose="020B0604020202020204" pitchFamily="34" charset="0"/>
                <a:cs typeface="Arial" panose="020B0604020202020204" pitchFamily="34" charset="0"/>
              </a:rPr>
              <a:t>Mobilité</a:t>
            </a:r>
            <a:r>
              <a:rPr lang="fr-FR" sz="1100" spc="-2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Electrique</a:t>
            </a:r>
            <a:r>
              <a:rPr lang="fr-FR" sz="1100" dirty="0">
                <a:solidFill>
                  <a:srgbClr val="394348"/>
                </a:solidFill>
                <a:latin typeface="Arial" panose="020B0604020202020204" pitchFamily="34" charset="0"/>
                <a:cs typeface="Arial" panose="020B0604020202020204" pitchFamily="34" charset="0"/>
              </a:rPr>
              <a:t> </a:t>
            </a:r>
            <a:r>
              <a:rPr lang="fr-FR" sz="1100" spc="-20" dirty="0">
                <a:solidFill>
                  <a:srgbClr val="394348"/>
                </a:solidFill>
                <a:latin typeface="Arial" panose="020B0604020202020204" pitchFamily="34" charset="0"/>
                <a:cs typeface="Arial" panose="020B0604020202020204" pitchFamily="34" charset="0"/>
              </a:rPr>
              <a:t>«</a:t>
            </a:r>
            <a:r>
              <a:rPr lang="fr-FR" sz="1100" spc="-40" dirty="0">
                <a:solidFill>
                  <a:srgbClr val="394348"/>
                </a:solidFill>
                <a:latin typeface="Arial" panose="020B0604020202020204" pitchFamily="34" charset="0"/>
                <a:cs typeface="Arial" panose="020B0604020202020204" pitchFamily="34" charset="0"/>
              </a:rPr>
              <a:t> </a:t>
            </a:r>
            <a:r>
              <a:rPr lang="fr-FR" sz="1100" spc="30" dirty="0">
                <a:solidFill>
                  <a:srgbClr val="394348"/>
                </a:solidFill>
                <a:latin typeface="Arial" panose="020B0604020202020204" pitchFamily="34" charset="0"/>
                <a:cs typeface="Arial" panose="020B0604020202020204" pitchFamily="34" charset="0"/>
              </a:rPr>
              <a:t>AVERE</a:t>
            </a:r>
            <a:r>
              <a:rPr lang="fr-FR" sz="1100" spc="-35" dirty="0">
                <a:solidFill>
                  <a:srgbClr val="394348"/>
                </a:solidFill>
                <a:latin typeface="Arial" panose="020B0604020202020204" pitchFamily="34" charset="0"/>
                <a:cs typeface="Arial" panose="020B0604020202020204" pitchFamily="34" charset="0"/>
              </a:rPr>
              <a:t> </a:t>
            </a:r>
            <a:r>
              <a:rPr lang="fr-FR" sz="1100" spc="-20" dirty="0">
                <a:solidFill>
                  <a:srgbClr val="394348"/>
                </a:solidFill>
                <a:latin typeface="Arial" panose="020B0604020202020204" pitchFamily="34" charset="0"/>
                <a:cs typeface="Arial" panose="020B0604020202020204" pitchFamily="34" charset="0"/>
              </a:rPr>
              <a:t>»</a:t>
            </a:r>
            <a:r>
              <a:rPr lang="fr-FR" sz="1100" spc="-3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et</a:t>
            </a:r>
            <a:r>
              <a:rPr lang="fr-FR" sz="1100" spc="-3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s’inscrire</a:t>
            </a:r>
            <a:r>
              <a:rPr lang="fr-FR" sz="1100" spc="-35" dirty="0">
                <a:solidFill>
                  <a:srgbClr val="394348"/>
                </a:solidFill>
                <a:latin typeface="Arial" panose="020B0604020202020204" pitchFamily="34" charset="0"/>
                <a:cs typeface="Arial" panose="020B0604020202020204" pitchFamily="34" charset="0"/>
              </a:rPr>
              <a:t> </a:t>
            </a:r>
            <a:r>
              <a:rPr lang="fr-FR" sz="1100" spc="-25" dirty="0">
                <a:solidFill>
                  <a:srgbClr val="394348"/>
                </a:solidFill>
                <a:latin typeface="Arial" panose="020B0604020202020204" pitchFamily="34" charset="0"/>
                <a:cs typeface="Arial" panose="020B0604020202020204" pitchFamily="34" charset="0"/>
              </a:rPr>
              <a:t>à</a:t>
            </a:r>
            <a:r>
              <a:rPr lang="fr-FR" sz="1100" spc="-3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sa</a:t>
            </a:r>
            <a:r>
              <a:rPr lang="fr-FR" sz="1100" spc="-35" dirty="0">
                <a:solidFill>
                  <a:srgbClr val="394348"/>
                </a:solidFill>
                <a:latin typeface="Arial" panose="020B0604020202020204" pitchFamily="34" charset="0"/>
                <a:cs typeface="Arial" panose="020B0604020202020204" pitchFamily="34" charset="0"/>
              </a:rPr>
              <a:t> </a:t>
            </a:r>
            <a:r>
              <a:rPr lang="fr-FR" sz="1100" spc="10" dirty="0">
                <a:solidFill>
                  <a:srgbClr val="394348"/>
                </a:solidFill>
                <a:latin typeface="Arial" panose="020B0604020202020204" pitchFamily="34" charset="0"/>
                <a:cs typeface="Arial" panose="020B0604020202020204" pitchFamily="34" charset="0"/>
              </a:rPr>
              <a:t>newsletter</a:t>
            </a:r>
            <a:endParaRPr lang="fr-FR" sz="1100" dirty="0">
              <a:solidFill>
                <a:srgbClr val="394348"/>
              </a:solidFill>
              <a:latin typeface="Arial" panose="020B0604020202020204" pitchFamily="34" charset="0"/>
              <a:cs typeface="Arial" panose="020B0604020202020204" pitchFamily="34" charset="0"/>
            </a:endParaRPr>
          </a:p>
        </p:txBody>
      </p:sp>
      <p:pic>
        <p:nvPicPr>
          <p:cNvPr id="27703" name="Picture 2">
            <a:hlinkClick r:id="rId17"/>
            <a:extLst>
              <a:ext uri="{FF2B5EF4-FFF2-40B4-BE49-F238E27FC236}">
                <a16:creationId xmlns:a16="http://schemas.microsoft.com/office/drawing/2014/main" id="{22374DC6-FC73-4BE5-8E3B-31E1922DD27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88150" y="3193453"/>
            <a:ext cx="142716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Rectangle 105">
            <a:extLst>
              <a:ext uri="{FF2B5EF4-FFF2-40B4-BE49-F238E27FC236}">
                <a16:creationId xmlns:a16="http://schemas.microsoft.com/office/drawing/2014/main" id="{666B13EA-4123-40F7-A625-BA5BF3C1B8A7}"/>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grpSp>
        <p:nvGrpSpPr>
          <p:cNvPr id="27705" name="Groupe 116">
            <a:extLst>
              <a:ext uri="{FF2B5EF4-FFF2-40B4-BE49-F238E27FC236}">
                <a16:creationId xmlns:a16="http://schemas.microsoft.com/office/drawing/2014/main" id="{1BC00BC2-DF5C-4B81-82EB-28997F34B9B5}"/>
              </a:ext>
            </a:extLst>
          </p:cNvPr>
          <p:cNvGrpSpPr>
            <a:grpSpLocks/>
          </p:cNvGrpSpPr>
          <p:nvPr/>
        </p:nvGrpSpPr>
        <p:grpSpPr bwMode="auto">
          <a:xfrm>
            <a:off x="88900" y="1822450"/>
            <a:ext cx="1330325" cy="2263775"/>
            <a:chOff x="89064" y="1822917"/>
            <a:chExt cx="1329438" cy="2263645"/>
          </a:xfrm>
        </p:grpSpPr>
        <p:sp>
          <p:nvSpPr>
            <p:cNvPr id="118" name="Rectangle 117">
              <a:hlinkClick r:id="rId19" action="ppaction://hlinksldjump"/>
              <a:extLst>
                <a:ext uri="{FF2B5EF4-FFF2-40B4-BE49-F238E27FC236}">
                  <a16:creationId xmlns:a16="http://schemas.microsoft.com/office/drawing/2014/main" id="{D75919EE-DC65-49FE-98A7-7109559D5A41}"/>
                </a:ext>
              </a:extLst>
            </p:cNvPr>
            <p:cNvSpPr/>
            <p:nvPr/>
          </p:nvSpPr>
          <p:spPr>
            <a:xfrm>
              <a:off x="89064" y="2283266"/>
              <a:ext cx="1329438" cy="338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20" action="ppaction://hlinksldjump"/>
              <a:extLst>
                <a:ext uri="{FF2B5EF4-FFF2-40B4-BE49-F238E27FC236}">
                  <a16:creationId xmlns:a16="http://schemas.microsoft.com/office/drawing/2014/main" id="{725C536C-5A49-46E3-809A-755B81645071}"/>
                </a:ext>
              </a:extLst>
            </p:cNvPr>
            <p:cNvSpPr/>
            <p:nvPr/>
          </p:nvSpPr>
          <p:spPr>
            <a:xfrm>
              <a:off x="89064" y="2669006"/>
              <a:ext cx="1329438" cy="338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Rectangle 119">
              <a:hlinkClick r:id="rId21" action="ppaction://hlinksldjump"/>
              <a:extLst>
                <a:ext uri="{FF2B5EF4-FFF2-40B4-BE49-F238E27FC236}">
                  <a16:creationId xmlns:a16="http://schemas.microsoft.com/office/drawing/2014/main" id="{B3933456-6258-4DC7-8B65-D3C96CB6BB95}"/>
                </a:ext>
              </a:extLst>
            </p:cNvPr>
            <p:cNvSpPr/>
            <p:nvPr/>
          </p:nvSpPr>
          <p:spPr>
            <a:xfrm>
              <a:off x="89064" y="3748444"/>
              <a:ext cx="1329438" cy="338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2" name="Rectangle 121">
              <a:hlinkClick r:id="rId22" action="ppaction://hlinksldjump"/>
              <a:extLst>
                <a:ext uri="{FF2B5EF4-FFF2-40B4-BE49-F238E27FC236}">
                  <a16:creationId xmlns:a16="http://schemas.microsoft.com/office/drawing/2014/main" id="{DA5FFAB4-A110-4C20-A402-E90F9970A2BC}"/>
                </a:ext>
              </a:extLst>
            </p:cNvPr>
            <p:cNvSpPr/>
            <p:nvPr/>
          </p:nvSpPr>
          <p:spPr>
            <a:xfrm>
              <a:off x="89064" y="1822917"/>
              <a:ext cx="1329438" cy="338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7706" name="Groupe 106">
            <a:extLst>
              <a:ext uri="{FF2B5EF4-FFF2-40B4-BE49-F238E27FC236}">
                <a16:creationId xmlns:a16="http://schemas.microsoft.com/office/drawing/2014/main" id="{E8793626-B2CB-4521-8B28-62C16759F84C}"/>
              </a:ext>
            </a:extLst>
          </p:cNvPr>
          <p:cNvGrpSpPr>
            <a:grpSpLocks/>
          </p:cNvGrpSpPr>
          <p:nvPr/>
        </p:nvGrpSpPr>
        <p:grpSpPr bwMode="auto">
          <a:xfrm>
            <a:off x="6048375" y="6324600"/>
            <a:ext cx="784225" cy="496888"/>
            <a:chOff x="6767187" y="6323834"/>
            <a:chExt cx="784388" cy="497620"/>
          </a:xfrm>
        </p:grpSpPr>
        <p:pic>
          <p:nvPicPr>
            <p:cNvPr id="108" name="Graphique 107">
              <a:extLst>
                <a:ext uri="{FF2B5EF4-FFF2-40B4-BE49-F238E27FC236}">
                  <a16:creationId xmlns:a16="http://schemas.microsoft.com/office/drawing/2014/main" id="{F0F41354-B536-4878-AFFA-96557EAEF0A9}"/>
                </a:ext>
              </a:extLst>
            </p:cNvPr>
            <p:cNvPicPr>
              <a:picLocks noChangeAspect="1"/>
            </p:cNvPicPr>
            <p:nvPr/>
          </p:nvPicPr>
          <p:blipFill>
            <a:blip r:embed="rId23"/>
            <a:stretch>
              <a:fillRect/>
            </a:stretch>
          </p:blipFill>
          <p:spPr>
            <a:xfrm>
              <a:off x="6964078" y="6323834"/>
              <a:ext cx="352498" cy="352944"/>
            </a:xfrm>
            <a:prstGeom prst="rect">
              <a:avLst/>
            </a:prstGeom>
          </p:spPr>
        </p:pic>
        <p:sp>
          <p:nvSpPr>
            <p:cNvPr id="27719" name="ZoneTexte 108">
              <a:extLst>
                <a:ext uri="{FF2B5EF4-FFF2-40B4-BE49-F238E27FC236}">
                  <a16:creationId xmlns:a16="http://schemas.microsoft.com/office/drawing/2014/main" id="{192121F0-44AE-42A6-9589-4216F2D5788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7707" name="Groupe 109">
            <a:extLst>
              <a:ext uri="{FF2B5EF4-FFF2-40B4-BE49-F238E27FC236}">
                <a16:creationId xmlns:a16="http://schemas.microsoft.com/office/drawing/2014/main" id="{71C6B962-CB3B-43FC-B58E-1E9F7942072E}"/>
              </a:ext>
            </a:extLst>
          </p:cNvPr>
          <p:cNvGrpSpPr>
            <a:grpSpLocks/>
          </p:cNvGrpSpPr>
          <p:nvPr/>
        </p:nvGrpSpPr>
        <p:grpSpPr bwMode="auto">
          <a:xfrm>
            <a:off x="71438" y="6324600"/>
            <a:ext cx="11553825" cy="496888"/>
            <a:chOff x="71517" y="6323834"/>
            <a:chExt cx="11554426" cy="497620"/>
          </a:xfrm>
        </p:grpSpPr>
        <p:pic>
          <p:nvPicPr>
            <p:cNvPr id="111" name="Graphique 110">
              <a:hlinkClick r:id="" action="ppaction://hlinkshowjump?jump=previousslide"/>
              <a:extLst>
                <a:ext uri="{FF2B5EF4-FFF2-40B4-BE49-F238E27FC236}">
                  <a16:creationId xmlns:a16="http://schemas.microsoft.com/office/drawing/2014/main" id="{B6143FF7-62DC-452C-88D9-6F5F7C49E6CD}"/>
                </a:ext>
              </a:extLst>
            </p:cNvPr>
            <p:cNvPicPr>
              <a:picLocks noChangeAspect="1"/>
            </p:cNvPicPr>
            <p:nvPr/>
          </p:nvPicPr>
          <p:blipFill>
            <a:blip r:embed="rId24"/>
            <a:srcRect/>
            <a:stretch/>
          </p:blipFill>
          <p:spPr>
            <a:xfrm rot="10800000">
              <a:off x="11062351" y="6427174"/>
              <a:ext cx="281003" cy="279812"/>
            </a:xfrm>
            <a:prstGeom prst="rect">
              <a:avLst/>
            </a:prstGeom>
          </p:spPr>
        </p:pic>
        <p:pic>
          <p:nvPicPr>
            <p:cNvPr id="112" name="Graphique 111">
              <a:hlinkClick r:id="" action="ppaction://hlinkshowjump?jump=nextslide"/>
              <a:extLst>
                <a:ext uri="{FF2B5EF4-FFF2-40B4-BE49-F238E27FC236}">
                  <a16:creationId xmlns:a16="http://schemas.microsoft.com/office/drawing/2014/main" id="{27EFC2BA-3DF3-497B-9AD8-5BA4A902B0FB}"/>
                </a:ext>
              </a:extLst>
            </p:cNvPr>
            <p:cNvPicPr>
              <a:picLocks noChangeAspect="1"/>
            </p:cNvPicPr>
            <p:nvPr/>
          </p:nvPicPr>
          <p:blipFill>
            <a:blip r:embed="rId24"/>
            <a:srcRect/>
            <a:stretch/>
          </p:blipFill>
          <p:spPr>
            <a:xfrm>
              <a:off x="11344940" y="6431943"/>
              <a:ext cx="281003" cy="281402"/>
            </a:xfrm>
            <a:prstGeom prst="rect">
              <a:avLst/>
            </a:prstGeom>
          </p:spPr>
        </p:pic>
        <p:sp>
          <p:nvSpPr>
            <p:cNvPr id="113" name="Rectangle 112">
              <a:hlinkClick r:id="rId25" action="ppaction://hlinksldjump"/>
              <a:extLst>
                <a:ext uri="{FF2B5EF4-FFF2-40B4-BE49-F238E27FC236}">
                  <a16:creationId xmlns:a16="http://schemas.microsoft.com/office/drawing/2014/main" id="{44EBF0AB-1433-44EA-983B-D4E50C5B352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6" action="ppaction://hlinksldjump"/>
              <a:extLst>
                <a:ext uri="{FF2B5EF4-FFF2-40B4-BE49-F238E27FC236}">
                  <a16:creationId xmlns:a16="http://schemas.microsoft.com/office/drawing/2014/main" id="{8CD6BA9F-3433-4B43-B632-C2253DEB25A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7" action="ppaction://hlinksldjump"/>
              <a:extLst>
                <a:ext uri="{FF2B5EF4-FFF2-40B4-BE49-F238E27FC236}">
                  <a16:creationId xmlns:a16="http://schemas.microsoft.com/office/drawing/2014/main" id="{31A11C2A-C874-4042-A825-AD5BC4DDE00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8" action="ppaction://hlinksldjump"/>
              <a:extLst>
                <a:ext uri="{FF2B5EF4-FFF2-40B4-BE49-F238E27FC236}">
                  <a16:creationId xmlns:a16="http://schemas.microsoft.com/office/drawing/2014/main" id="{F17CB33C-6B6E-40AB-9DEF-CC4EABA8969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29" action="ppaction://hlinksldjump"/>
              <a:extLst>
                <a:ext uri="{FF2B5EF4-FFF2-40B4-BE49-F238E27FC236}">
                  <a16:creationId xmlns:a16="http://schemas.microsoft.com/office/drawing/2014/main" id="{F410DF36-BD70-4A8C-83AC-D1C4667F5C7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4" name="Rectangle 133">
              <a:hlinkClick r:id="rId30" action="ppaction://hlinksldjump"/>
              <a:extLst>
                <a:ext uri="{FF2B5EF4-FFF2-40B4-BE49-F238E27FC236}">
                  <a16:creationId xmlns:a16="http://schemas.microsoft.com/office/drawing/2014/main" id="{F7B445B8-BF20-48C4-8BB0-572CF632770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31" action="ppaction://hlinksldjump"/>
              <a:extLst>
                <a:ext uri="{FF2B5EF4-FFF2-40B4-BE49-F238E27FC236}">
                  <a16:creationId xmlns:a16="http://schemas.microsoft.com/office/drawing/2014/main" id="{0770E5BE-3B16-41E6-AEE6-93D2A39DC1B6}"/>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6" name="Rectangle 135">
              <a:hlinkClick r:id="rId32" action="ppaction://hlinksldjump"/>
              <a:extLst>
                <a:ext uri="{FF2B5EF4-FFF2-40B4-BE49-F238E27FC236}">
                  <a16:creationId xmlns:a16="http://schemas.microsoft.com/office/drawing/2014/main" id="{0985E1DE-43E0-4187-A517-CBD0BB06DBE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97" name="ZoneTexte 96">
            <a:extLst>
              <a:ext uri="{FF2B5EF4-FFF2-40B4-BE49-F238E27FC236}">
                <a16:creationId xmlns:a16="http://schemas.microsoft.com/office/drawing/2014/main" id="{2B14B957-A0C7-4617-BF2F-3707D04950A9}"/>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chemeClr val="bg1">
                    <a:lumMod val="75000"/>
                  </a:schemeClr>
                </a:solidFill>
                <a:latin typeface="Arial" pitchFamily="34"/>
                <a:cs typeface="Arial" pitchFamily="34"/>
              </a:rPr>
              <a:t>JE M’INFORME JE CONSEILLE</a:t>
            </a:r>
          </a:p>
        </p:txBody>
      </p:sp>
      <p:pic>
        <p:nvPicPr>
          <p:cNvPr id="98" name="Image 21">
            <a:hlinkClick r:id="rId33"/>
            <a:extLst>
              <a:ext uri="{FF2B5EF4-FFF2-40B4-BE49-F238E27FC236}">
                <a16:creationId xmlns:a16="http://schemas.microsoft.com/office/drawing/2014/main" id="{CC6B316B-9207-4598-ACE8-023390506F85}"/>
              </a:ext>
            </a:extLst>
          </p:cNvPr>
          <p:cNvPicPr>
            <a:picLocks noChangeAspect="1"/>
          </p:cNvPicPr>
          <p:nvPr/>
        </p:nvPicPr>
        <p:blipFill>
          <a:blip r:embed="rId34"/>
          <a:stretch>
            <a:fillRect/>
          </a:stretch>
        </p:blipFill>
        <p:spPr>
          <a:xfrm>
            <a:off x="8273043" y="3217679"/>
            <a:ext cx="1048112" cy="498613"/>
          </a:xfrm>
          <a:prstGeom prst="rect">
            <a:avLst/>
          </a:prstGeom>
          <a:noFill/>
          <a:ln cap="flat">
            <a:noFill/>
          </a:ln>
        </p:spPr>
      </p:pic>
      <p:pic>
        <p:nvPicPr>
          <p:cNvPr id="6" name="Image 31">
            <a:extLst>
              <a:ext uri="{FF2B5EF4-FFF2-40B4-BE49-F238E27FC236}">
                <a16:creationId xmlns:a16="http://schemas.microsoft.com/office/drawing/2014/main" id="{B6CA4994-B59F-D8B2-845A-A87D3C8C72E4}"/>
              </a:ext>
            </a:extLst>
          </p:cNvPr>
          <p:cNvPicPr>
            <a:picLocks noChangeAspect="1"/>
          </p:cNvPicPr>
          <p:nvPr/>
        </p:nvPicPr>
        <p:blipFill>
          <a:blip r:embed="rId35"/>
          <a:stretch>
            <a:fillRect/>
          </a:stretch>
        </p:blipFill>
        <p:spPr>
          <a:xfrm>
            <a:off x="2788984" y="4231559"/>
            <a:ext cx="2163488" cy="518857"/>
          </a:xfrm>
          <a:prstGeom prst="rect">
            <a:avLst/>
          </a:prstGeom>
          <a:noFill/>
          <a:ln w="38103" cap="flat">
            <a:solidFill>
              <a:srgbClr val="FFFF00"/>
            </a:solidFill>
            <a:prstDash val="solid"/>
            <a:miter/>
          </a:ln>
        </p:spPr>
      </p:pic>
      <p:pic>
        <p:nvPicPr>
          <p:cNvPr id="21" name="Image 35">
            <a:extLst>
              <a:ext uri="{FF2B5EF4-FFF2-40B4-BE49-F238E27FC236}">
                <a16:creationId xmlns:a16="http://schemas.microsoft.com/office/drawing/2014/main" id="{1C307538-B11F-D0A8-FCB4-0263ECCC2736}"/>
              </a:ext>
            </a:extLst>
          </p:cNvPr>
          <p:cNvPicPr>
            <a:picLocks noChangeAspect="1"/>
          </p:cNvPicPr>
          <p:nvPr/>
        </p:nvPicPr>
        <p:blipFill>
          <a:blip r:embed="rId36"/>
          <a:stretch>
            <a:fillRect/>
          </a:stretch>
        </p:blipFill>
        <p:spPr>
          <a:xfrm>
            <a:off x="2789194" y="4892149"/>
            <a:ext cx="2177204" cy="498841"/>
          </a:xfrm>
          <a:prstGeom prst="rect">
            <a:avLst/>
          </a:prstGeom>
          <a:noFill/>
          <a:ln w="38103" cap="flat">
            <a:solidFill>
              <a:srgbClr val="FFFF00"/>
            </a:solidFill>
            <a:prstDash val="solid"/>
            <a:miter/>
          </a:ln>
        </p:spPr>
      </p:pic>
      <p:pic>
        <p:nvPicPr>
          <p:cNvPr id="22" name="Graphique 99">
            <a:hlinkClick r:id="rId37"/>
            <a:extLst>
              <a:ext uri="{FF2B5EF4-FFF2-40B4-BE49-F238E27FC236}">
                <a16:creationId xmlns:a16="http://schemas.microsoft.com/office/drawing/2014/main" id="{F42CB361-1113-4ADA-62DE-F45DF3569437}"/>
              </a:ext>
            </a:extLst>
          </p:cNvPr>
          <p:cNvPicPr>
            <a:picLocks noChangeAspect="1"/>
          </p:cNvPicPr>
          <p:nvPr/>
        </p:nvPicPr>
        <p:blipFill>
          <a:blip r:embed="rId38">
            <a:extLst>
              <a:ext uri="{96DAC541-7B7A-43D3-8B79-37D633B846F1}">
                <asvg:svgBlip xmlns:asvg="http://schemas.microsoft.com/office/drawing/2016/SVG/main" r:embed="rId39"/>
              </a:ext>
            </a:extLst>
          </a:blip>
          <a:srcRect/>
          <a:stretch>
            <a:fillRect/>
          </a:stretch>
        </p:blipFill>
        <p:spPr>
          <a:xfrm>
            <a:off x="4988170" y="4344122"/>
            <a:ext cx="304796" cy="304796"/>
          </a:xfrm>
          <a:prstGeom prst="rect">
            <a:avLst/>
          </a:prstGeom>
          <a:noFill/>
          <a:ln cap="flat">
            <a:noFill/>
          </a:ln>
        </p:spPr>
      </p:pic>
      <p:pic>
        <p:nvPicPr>
          <p:cNvPr id="23" name="Graphique 36">
            <a:hlinkClick r:id="rId40"/>
            <a:extLst>
              <a:ext uri="{FF2B5EF4-FFF2-40B4-BE49-F238E27FC236}">
                <a16:creationId xmlns:a16="http://schemas.microsoft.com/office/drawing/2014/main" id="{2B028BBD-6252-204C-BF99-9BD0DAE1A88A}"/>
              </a:ext>
            </a:extLst>
          </p:cNvPr>
          <p:cNvPicPr>
            <a:picLocks noChangeAspect="1"/>
          </p:cNvPicPr>
          <p:nvPr/>
        </p:nvPicPr>
        <p:blipFill>
          <a:blip r:embed="rId38">
            <a:extLst>
              <a:ext uri="{96DAC541-7B7A-43D3-8B79-37D633B846F1}">
                <asvg:svgBlip xmlns:asvg="http://schemas.microsoft.com/office/drawing/2016/SVG/main" r:embed="rId39"/>
              </a:ext>
            </a:extLst>
          </a:blip>
          <a:srcRect/>
          <a:stretch>
            <a:fillRect/>
          </a:stretch>
        </p:blipFill>
        <p:spPr>
          <a:xfrm>
            <a:off x="5020037" y="4978825"/>
            <a:ext cx="304796" cy="304796"/>
          </a:xfrm>
          <a:prstGeom prst="rect">
            <a:avLst/>
          </a:prstGeom>
          <a:noFill/>
          <a:ln cap="flat">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que 48">
            <a:extLst>
              <a:ext uri="{FF2B5EF4-FFF2-40B4-BE49-F238E27FC236}">
                <a16:creationId xmlns:a16="http://schemas.microsoft.com/office/drawing/2014/main" id="{534054D9-181B-4130-BFF0-C0B859BBB1D8}"/>
              </a:ext>
            </a:extLst>
          </p:cNvPr>
          <p:cNvPicPr>
            <a:picLocks noChangeAspect="1"/>
          </p:cNvPicPr>
          <p:nvPr/>
        </p:nvPicPr>
        <p:blipFill rotWithShape="1">
          <a:blip r:embed="rId2"/>
          <a:srcRect t="3526" r="34014" b="15478"/>
          <a:stretch/>
        </p:blipFill>
        <p:spPr>
          <a:xfrm>
            <a:off x="7918450" y="1035050"/>
            <a:ext cx="4273550" cy="5246688"/>
          </a:xfrm>
          <a:prstGeom prst="rect">
            <a:avLst/>
          </a:prstGeom>
        </p:spPr>
      </p:pic>
      <p:pic>
        <p:nvPicPr>
          <p:cNvPr id="28675" name="Image 57">
            <a:extLst>
              <a:ext uri="{FF2B5EF4-FFF2-40B4-BE49-F238E27FC236}">
                <a16:creationId xmlns:a16="http://schemas.microsoft.com/office/drawing/2014/main" id="{144B3D83-BD0C-4656-A9AD-E140680C45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130" r="35455"/>
          <a:stretch>
            <a:fillRect/>
          </a:stretch>
        </p:blipFill>
        <p:spPr bwMode="auto">
          <a:xfrm>
            <a:off x="0" y="1588"/>
            <a:ext cx="5067300" cy="632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64">
            <a:extLst>
              <a:ext uri="{FF2B5EF4-FFF2-40B4-BE49-F238E27FC236}">
                <a16:creationId xmlns:a16="http://schemas.microsoft.com/office/drawing/2014/main" id="{21197816-D4CA-4A66-AA3D-9A7F7EB2635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6" name="Rectangle 65">
            <a:extLst>
              <a:ext uri="{FF2B5EF4-FFF2-40B4-BE49-F238E27FC236}">
                <a16:creationId xmlns:a16="http://schemas.microsoft.com/office/drawing/2014/main" id="{BA24CF1D-F18D-4588-811A-7EBB21D974C4}"/>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9" name="Rectangle 68">
            <a:extLst>
              <a:ext uri="{FF2B5EF4-FFF2-40B4-BE49-F238E27FC236}">
                <a16:creationId xmlns:a16="http://schemas.microsoft.com/office/drawing/2014/main" id="{60D24B81-58F2-428E-877B-75BD5A018EE9}"/>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27</a:t>
            </a:r>
          </a:p>
        </p:txBody>
      </p:sp>
      <p:grpSp>
        <p:nvGrpSpPr>
          <p:cNvPr id="28679" name="Groupe 69">
            <a:extLst>
              <a:ext uri="{FF2B5EF4-FFF2-40B4-BE49-F238E27FC236}">
                <a16:creationId xmlns:a16="http://schemas.microsoft.com/office/drawing/2014/main" id="{7BDE676B-87C2-4050-BA43-5D04D248964E}"/>
              </a:ext>
            </a:extLst>
          </p:cNvPr>
          <p:cNvGrpSpPr>
            <a:grpSpLocks/>
          </p:cNvGrpSpPr>
          <p:nvPr/>
        </p:nvGrpSpPr>
        <p:grpSpPr bwMode="auto">
          <a:xfrm>
            <a:off x="88900" y="6353175"/>
            <a:ext cx="511175" cy="469900"/>
            <a:chOff x="89063" y="6352891"/>
            <a:chExt cx="510639" cy="470443"/>
          </a:xfrm>
        </p:grpSpPr>
        <p:pic>
          <p:nvPicPr>
            <p:cNvPr id="71" name="Graphique 70">
              <a:extLst>
                <a:ext uri="{FF2B5EF4-FFF2-40B4-BE49-F238E27FC236}">
                  <a16:creationId xmlns:a16="http://schemas.microsoft.com/office/drawing/2014/main" id="{0B83BD21-7B1D-4FE0-B1A8-F5307B9B8254}"/>
                </a:ext>
              </a:extLst>
            </p:cNvPr>
            <p:cNvPicPr>
              <a:picLocks noChangeAspect="1"/>
            </p:cNvPicPr>
            <p:nvPr/>
          </p:nvPicPr>
          <p:blipFill>
            <a:blip r:embed="rId4"/>
            <a:srcRect/>
            <a:stretch/>
          </p:blipFill>
          <p:spPr>
            <a:xfrm>
              <a:off x="188971" y="6352891"/>
              <a:ext cx="310824" cy="311510"/>
            </a:xfrm>
            <a:prstGeom prst="rect">
              <a:avLst/>
            </a:prstGeom>
          </p:spPr>
        </p:pic>
        <p:sp>
          <p:nvSpPr>
            <p:cNvPr id="28743" name="ZoneTexte 71">
              <a:extLst>
                <a:ext uri="{FF2B5EF4-FFF2-40B4-BE49-F238E27FC236}">
                  <a16:creationId xmlns:a16="http://schemas.microsoft.com/office/drawing/2014/main" id="{A052404E-9BFC-4B1E-9CF9-4FB346487F62}"/>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8680" name="Groupe 72">
            <a:extLst>
              <a:ext uri="{FF2B5EF4-FFF2-40B4-BE49-F238E27FC236}">
                <a16:creationId xmlns:a16="http://schemas.microsoft.com/office/drawing/2014/main" id="{953CFC7A-BA44-4965-B9F7-19955BF9D1D0}"/>
              </a:ext>
            </a:extLst>
          </p:cNvPr>
          <p:cNvGrpSpPr>
            <a:grpSpLocks/>
          </p:cNvGrpSpPr>
          <p:nvPr/>
        </p:nvGrpSpPr>
        <p:grpSpPr bwMode="auto">
          <a:xfrm>
            <a:off x="660400" y="6307138"/>
            <a:ext cx="604838" cy="515937"/>
            <a:chOff x="611572" y="6306505"/>
            <a:chExt cx="605644" cy="516829"/>
          </a:xfrm>
        </p:grpSpPr>
        <p:pic>
          <p:nvPicPr>
            <p:cNvPr id="74" name="Graphique 73">
              <a:extLst>
                <a:ext uri="{FF2B5EF4-FFF2-40B4-BE49-F238E27FC236}">
                  <a16:creationId xmlns:a16="http://schemas.microsoft.com/office/drawing/2014/main" id="{87EB4B4F-2BAB-4C68-B9BD-07848BD56C82}"/>
                </a:ext>
              </a:extLst>
            </p:cNvPr>
            <p:cNvPicPr>
              <a:picLocks noChangeAspect="1"/>
            </p:cNvPicPr>
            <p:nvPr/>
          </p:nvPicPr>
          <p:blipFill>
            <a:blip r:embed="rId5"/>
            <a:srcRect/>
            <a:stretch/>
          </p:blipFill>
          <p:spPr>
            <a:xfrm>
              <a:off x="706949" y="6306505"/>
              <a:ext cx="414890" cy="415053"/>
            </a:xfrm>
            <a:prstGeom prst="rect">
              <a:avLst/>
            </a:prstGeom>
          </p:spPr>
        </p:pic>
        <p:sp>
          <p:nvSpPr>
            <p:cNvPr id="28741" name="ZoneTexte 74">
              <a:extLst>
                <a:ext uri="{FF2B5EF4-FFF2-40B4-BE49-F238E27FC236}">
                  <a16:creationId xmlns:a16="http://schemas.microsoft.com/office/drawing/2014/main" id="{0AE2F801-C3F4-4EAD-A964-FB6E838F7A3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8681" name="ZoneTexte 75">
            <a:extLst>
              <a:ext uri="{FF2B5EF4-FFF2-40B4-BE49-F238E27FC236}">
                <a16:creationId xmlns:a16="http://schemas.microsoft.com/office/drawing/2014/main" id="{9164C5C3-5D85-4BA2-BBD3-4D49DBB09B4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77" name="Connecteur droit 76">
            <a:extLst>
              <a:ext uri="{FF2B5EF4-FFF2-40B4-BE49-F238E27FC236}">
                <a16:creationId xmlns:a16="http://schemas.microsoft.com/office/drawing/2014/main" id="{01C2D6E2-6FA0-4D84-9CAA-6FF5A0D5D415}"/>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Connecteur droit 77">
            <a:extLst>
              <a:ext uri="{FF2B5EF4-FFF2-40B4-BE49-F238E27FC236}">
                <a16:creationId xmlns:a16="http://schemas.microsoft.com/office/drawing/2014/main" id="{C3BEE97E-C99B-4F44-8632-35615FA52D9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684" name="Groupe 79">
            <a:extLst>
              <a:ext uri="{FF2B5EF4-FFF2-40B4-BE49-F238E27FC236}">
                <a16:creationId xmlns:a16="http://schemas.microsoft.com/office/drawing/2014/main" id="{21B9CEC9-93D6-402C-9868-7BBC08465342}"/>
              </a:ext>
            </a:extLst>
          </p:cNvPr>
          <p:cNvGrpSpPr>
            <a:grpSpLocks/>
          </p:cNvGrpSpPr>
          <p:nvPr/>
        </p:nvGrpSpPr>
        <p:grpSpPr bwMode="auto">
          <a:xfrm>
            <a:off x="4746625" y="6332538"/>
            <a:ext cx="784225" cy="490537"/>
            <a:chOff x="5671169" y="6332222"/>
            <a:chExt cx="784388" cy="490781"/>
          </a:xfrm>
        </p:grpSpPr>
        <p:pic>
          <p:nvPicPr>
            <p:cNvPr id="81" name="Graphique 80">
              <a:extLst>
                <a:ext uri="{FF2B5EF4-FFF2-40B4-BE49-F238E27FC236}">
                  <a16:creationId xmlns:a16="http://schemas.microsoft.com/office/drawing/2014/main" id="{D6C379C4-9783-4868-A84F-21A4FADA01F2}"/>
                </a:ext>
              </a:extLst>
            </p:cNvPr>
            <p:cNvPicPr>
              <a:picLocks noChangeAspect="1"/>
            </p:cNvPicPr>
            <p:nvPr/>
          </p:nvPicPr>
          <p:blipFill>
            <a:blip r:embed="rId6"/>
            <a:stretch>
              <a:fillRect/>
            </a:stretch>
          </p:blipFill>
          <p:spPr>
            <a:xfrm>
              <a:off x="5890290" y="6332222"/>
              <a:ext cx="352498" cy="352600"/>
            </a:xfrm>
            <a:prstGeom prst="rect">
              <a:avLst/>
            </a:prstGeom>
          </p:spPr>
        </p:pic>
        <p:sp>
          <p:nvSpPr>
            <p:cNvPr id="28739" name="ZoneTexte 81">
              <a:extLst>
                <a:ext uri="{FF2B5EF4-FFF2-40B4-BE49-F238E27FC236}">
                  <a16:creationId xmlns:a16="http://schemas.microsoft.com/office/drawing/2014/main" id="{3F7836E5-1DA5-45BD-9602-33BF74C8779C}"/>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8685" name="Groupe 82">
            <a:extLst>
              <a:ext uri="{FF2B5EF4-FFF2-40B4-BE49-F238E27FC236}">
                <a16:creationId xmlns:a16="http://schemas.microsoft.com/office/drawing/2014/main" id="{3BDF80DF-7EF5-4584-93E5-51CB1B7F6A1C}"/>
              </a:ext>
            </a:extLst>
          </p:cNvPr>
          <p:cNvGrpSpPr>
            <a:grpSpLocks/>
          </p:cNvGrpSpPr>
          <p:nvPr/>
        </p:nvGrpSpPr>
        <p:grpSpPr bwMode="auto">
          <a:xfrm>
            <a:off x="5367338" y="6348413"/>
            <a:ext cx="784225" cy="474662"/>
            <a:chOff x="6197480" y="6348998"/>
            <a:chExt cx="784388" cy="474005"/>
          </a:xfrm>
        </p:grpSpPr>
        <p:pic>
          <p:nvPicPr>
            <p:cNvPr id="84" name="Graphique 83">
              <a:extLst>
                <a:ext uri="{FF2B5EF4-FFF2-40B4-BE49-F238E27FC236}">
                  <a16:creationId xmlns:a16="http://schemas.microsoft.com/office/drawing/2014/main" id="{CA1139C3-7576-4E80-8C17-90503DE620C7}"/>
                </a:ext>
              </a:extLst>
            </p:cNvPr>
            <p:cNvPicPr>
              <a:picLocks noChangeAspect="1"/>
            </p:cNvPicPr>
            <p:nvPr/>
          </p:nvPicPr>
          <p:blipFill>
            <a:blip r:embed="rId7"/>
            <a:stretch>
              <a:fillRect/>
            </a:stretch>
          </p:blipFill>
          <p:spPr>
            <a:xfrm>
              <a:off x="6416601" y="6348998"/>
              <a:ext cx="352498" cy="353522"/>
            </a:xfrm>
            <a:prstGeom prst="rect">
              <a:avLst/>
            </a:prstGeom>
          </p:spPr>
        </p:pic>
        <p:sp>
          <p:nvSpPr>
            <p:cNvPr id="28737" name="ZoneTexte 84">
              <a:extLst>
                <a:ext uri="{FF2B5EF4-FFF2-40B4-BE49-F238E27FC236}">
                  <a16:creationId xmlns:a16="http://schemas.microsoft.com/office/drawing/2014/main" id="{93F3A8A0-8E99-4249-8EE7-8C316B2C02F7}"/>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8686" name="Groupe 89">
            <a:extLst>
              <a:ext uri="{FF2B5EF4-FFF2-40B4-BE49-F238E27FC236}">
                <a16:creationId xmlns:a16="http://schemas.microsoft.com/office/drawing/2014/main" id="{0FFBFC88-D509-4799-87BF-08C748CAA978}"/>
              </a:ext>
            </a:extLst>
          </p:cNvPr>
          <p:cNvGrpSpPr>
            <a:grpSpLocks/>
          </p:cNvGrpSpPr>
          <p:nvPr/>
        </p:nvGrpSpPr>
        <p:grpSpPr bwMode="auto">
          <a:xfrm>
            <a:off x="3365500" y="6388100"/>
            <a:ext cx="1417638" cy="369888"/>
            <a:chOff x="2237439" y="6388408"/>
            <a:chExt cx="1417322" cy="369331"/>
          </a:xfrm>
        </p:grpSpPr>
        <p:sp>
          <p:nvSpPr>
            <p:cNvPr id="91" name="Rectangle 90">
              <a:extLst>
                <a:ext uri="{FF2B5EF4-FFF2-40B4-BE49-F238E27FC236}">
                  <a16:creationId xmlns:a16="http://schemas.microsoft.com/office/drawing/2014/main" id="{7A8D9938-2A21-4266-8876-4B5613922139}"/>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8735" name="ZoneTexte 91">
              <a:extLst>
                <a:ext uri="{FF2B5EF4-FFF2-40B4-BE49-F238E27FC236}">
                  <a16:creationId xmlns:a16="http://schemas.microsoft.com/office/drawing/2014/main" id="{41DF2286-BF2B-4189-A9DB-832859A3823D}"/>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8687" name="Groupe 92">
            <a:extLst>
              <a:ext uri="{FF2B5EF4-FFF2-40B4-BE49-F238E27FC236}">
                <a16:creationId xmlns:a16="http://schemas.microsoft.com/office/drawing/2014/main" id="{D2BD7911-E7D2-4250-B4FC-2E5DD1063AF6}"/>
              </a:ext>
            </a:extLst>
          </p:cNvPr>
          <p:cNvGrpSpPr>
            <a:grpSpLocks/>
          </p:cNvGrpSpPr>
          <p:nvPr/>
        </p:nvGrpSpPr>
        <p:grpSpPr bwMode="auto">
          <a:xfrm>
            <a:off x="1581150" y="6342063"/>
            <a:ext cx="784225" cy="481012"/>
            <a:chOff x="5794442" y="6342472"/>
            <a:chExt cx="784388" cy="480531"/>
          </a:xfrm>
        </p:grpSpPr>
        <p:pic>
          <p:nvPicPr>
            <p:cNvPr id="94" name="Graphique 93">
              <a:extLst>
                <a:ext uri="{FF2B5EF4-FFF2-40B4-BE49-F238E27FC236}">
                  <a16:creationId xmlns:a16="http://schemas.microsoft.com/office/drawing/2014/main" id="{8C0B2315-9946-473E-B0C2-E4B2C2E17170}"/>
                </a:ext>
              </a:extLst>
            </p:cNvPr>
            <p:cNvPicPr>
              <a:picLocks noChangeAspect="1"/>
            </p:cNvPicPr>
            <p:nvPr/>
          </p:nvPicPr>
          <p:blipFill>
            <a:blip r:embed="rId8"/>
            <a:srcRect/>
            <a:stretch/>
          </p:blipFill>
          <p:spPr>
            <a:xfrm>
              <a:off x="6013563" y="6342472"/>
              <a:ext cx="346147" cy="345729"/>
            </a:xfrm>
            <a:prstGeom prst="rect">
              <a:avLst/>
            </a:prstGeom>
          </p:spPr>
        </p:pic>
        <p:sp>
          <p:nvSpPr>
            <p:cNvPr id="28733" name="ZoneTexte 94">
              <a:extLst>
                <a:ext uri="{FF2B5EF4-FFF2-40B4-BE49-F238E27FC236}">
                  <a16:creationId xmlns:a16="http://schemas.microsoft.com/office/drawing/2014/main" id="{07FDBFFC-9A2E-45CC-8D20-B530C08F47E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28688" name="Groupe 103">
            <a:extLst>
              <a:ext uri="{FF2B5EF4-FFF2-40B4-BE49-F238E27FC236}">
                <a16:creationId xmlns:a16="http://schemas.microsoft.com/office/drawing/2014/main" id="{DA146EDE-9700-4521-BCBF-13D584EDB121}"/>
              </a:ext>
            </a:extLst>
          </p:cNvPr>
          <p:cNvGrpSpPr>
            <a:grpSpLocks/>
          </p:cNvGrpSpPr>
          <p:nvPr/>
        </p:nvGrpSpPr>
        <p:grpSpPr bwMode="auto">
          <a:xfrm>
            <a:off x="3624263" y="393700"/>
            <a:ext cx="4416425" cy="555625"/>
            <a:chOff x="1440547" y="493070"/>
            <a:chExt cx="4903230" cy="617273"/>
          </a:xfrm>
        </p:grpSpPr>
        <p:sp>
          <p:nvSpPr>
            <p:cNvPr id="105" name="Rectangle 104">
              <a:extLst>
                <a:ext uri="{FF2B5EF4-FFF2-40B4-BE49-F238E27FC236}">
                  <a16:creationId xmlns:a16="http://schemas.microsoft.com/office/drawing/2014/main" id="{0DDB63BE-840A-43F6-8EB5-056A741E7E0D}"/>
                </a:ext>
              </a:extLst>
            </p:cNvPr>
            <p:cNvSpPr/>
            <p:nvPr/>
          </p:nvSpPr>
          <p:spPr>
            <a:xfrm>
              <a:off x="2362325" y="493070"/>
              <a:ext cx="675032" cy="617273"/>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6" name="Rectangle 105">
              <a:extLst>
                <a:ext uri="{FF2B5EF4-FFF2-40B4-BE49-F238E27FC236}">
                  <a16:creationId xmlns:a16="http://schemas.microsoft.com/office/drawing/2014/main" id="{764B31FF-F1A0-4F9D-B529-4A319FB87CDE}"/>
                </a:ext>
              </a:extLst>
            </p:cNvPr>
            <p:cNvSpPr/>
            <p:nvPr/>
          </p:nvSpPr>
          <p:spPr>
            <a:xfrm>
              <a:off x="2364089" y="493070"/>
              <a:ext cx="3979688" cy="522037"/>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1600" b="1" i="1" dirty="0">
                  <a:latin typeface="Arial" panose="020B0604020202020204" pitchFamily="34" charset="0"/>
                  <a:cs typeface="Arial" panose="020B0604020202020204" pitchFamily="34" charset="0"/>
                </a:rPr>
                <a:t>Passer à l’action avec mon client</a:t>
              </a:r>
              <a:endParaRPr lang="fr-FR" sz="1600" b="1" i="1" dirty="0">
                <a:solidFill>
                  <a:schemeClr val="bg1"/>
                </a:solidFill>
                <a:latin typeface="Arial" panose="020B0604020202020204" pitchFamily="34" charset="0"/>
                <a:cs typeface="Arial" panose="020B0604020202020204" pitchFamily="34" charset="0"/>
              </a:endParaRPr>
            </a:p>
          </p:txBody>
        </p:sp>
        <p:sp>
          <p:nvSpPr>
            <p:cNvPr id="107" name="Rectangle 106">
              <a:extLst>
                <a:ext uri="{FF2B5EF4-FFF2-40B4-BE49-F238E27FC236}">
                  <a16:creationId xmlns:a16="http://schemas.microsoft.com/office/drawing/2014/main" id="{C5369683-FBBF-4DD6-9EDE-905CDC22C612}"/>
                </a:ext>
              </a:extLst>
            </p:cNvPr>
            <p:cNvSpPr/>
            <p:nvPr/>
          </p:nvSpPr>
          <p:spPr>
            <a:xfrm>
              <a:off x="1440547" y="493070"/>
              <a:ext cx="921778" cy="617273"/>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3600" b="1" dirty="0">
                  <a:latin typeface="Arial" panose="020B0604020202020204" pitchFamily="34" charset="0"/>
                  <a:cs typeface="Arial" panose="020B0604020202020204" pitchFamily="34" charset="0"/>
                </a:rPr>
                <a:t>03.</a:t>
              </a:r>
            </a:p>
          </p:txBody>
        </p:sp>
      </p:grpSp>
      <p:grpSp>
        <p:nvGrpSpPr>
          <p:cNvPr id="28689" name="Groupe 1">
            <a:extLst>
              <a:ext uri="{FF2B5EF4-FFF2-40B4-BE49-F238E27FC236}">
                <a16:creationId xmlns:a16="http://schemas.microsoft.com/office/drawing/2014/main" id="{3B1764C2-97C6-4272-96ED-B2437B3BB88F}"/>
              </a:ext>
            </a:extLst>
          </p:cNvPr>
          <p:cNvGrpSpPr>
            <a:grpSpLocks/>
          </p:cNvGrpSpPr>
          <p:nvPr/>
        </p:nvGrpSpPr>
        <p:grpSpPr bwMode="auto">
          <a:xfrm>
            <a:off x="5949186" y="2469094"/>
            <a:ext cx="5262753" cy="3798356"/>
            <a:chOff x="5916575" y="2538466"/>
            <a:chExt cx="5262996" cy="3798593"/>
          </a:xfrm>
        </p:grpSpPr>
        <p:sp>
          <p:nvSpPr>
            <p:cNvPr id="120" name="object 5">
              <a:extLst>
                <a:ext uri="{FF2B5EF4-FFF2-40B4-BE49-F238E27FC236}">
                  <a16:creationId xmlns:a16="http://schemas.microsoft.com/office/drawing/2014/main" id="{CE7C638F-9F3B-457C-8F3E-6A89E929B8AE}"/>
                </a:ext>
              </a:extLst>
            </p:cNvPr>
            <p:cNvSpPr txBox="1"/>
            <p:nvPr/>
          </p:nvSpPr>
          <p:spPr>
            <a:xfrm>
              <a:off x="7571015" y="3124290"/>
              <a:ext cx="3608556" cy="3212769"/>
            </a:xfrm>
            <a:prstGeom prst="rect">
              <a:avLst/>
            </a:prstGeom>
            <a:solidFill>
              <a:schemeClr val="bg1"/>
            </a:solidFill>
            <a:ln>
              <a:solidFill>
                <a:srgbClr val="3F6D03"/>
              </a:solidFill>
            </a:ln>
          </p:spPr>
          <p:txBody>
            <a:bodyPr lIns="180000" tIns="180000" rIns="0" bIns="144000">
              <a:spAutoFit/>
            </a:bodyPr>
            <a:lstStyle>
              <a:lvl1pPr marL="3492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CSL Vert</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Livret </a:t>
              </a:r>
              <a:r>
                <a:rPr lang="fr-FR" altLang="fr-FR" sz="1600" dirty="0" err="1">
                  <a:solidFill>
                    <a:srgbClr val="394348"/>
                  </a:solidFill>
                  <a:latin typeface="Arial" panose="020B0604020202020204" pitchFamily="34" charset="0"/>
                  <a:cs typeface="Arial" panose="020B0604020202020204" pitchFamily="34" charset="0"/>
                </a:rPr>
                <a:t>Dév</a:t>
              </a:r>
              <a:r>
                <a:rPr lang="fr-FR" altLang="fr-FR" sz="1600" dirty="0">
                  <a:solidFill>
                    <a:srgbClr val="394348"/>
                  </a:solidFill>
                  <a:latin typeface="Arial" panose="020B0604020202020204" pitchFamily="34" charset="0"/>
                  <a:cs typeface="Arial" panose="020B0604020202020204" pitchFamily="34" charset="0"/>
                </a:rPr>
                <a:t>. Durable et Solidaire</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Compte sur Livret Régional</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b="1"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Assurance Vie</a:t>
              </a:r>
            </a:p>
            <a:p>
              <a:pPr algn="just" eaLnBrk="1" hangingPunct="1">
                <a:lnSpc>
                  <a:spcPts val="1525"/>
                </a:lnSpc>
                <a:buFont typeface="Wingdings" panose="05000000000000000000" pitchFamily="2" charset="2"/>
                <a:buChar char="Ø"/>
              </a:pPr>
              <a:endParaRPr lang="fr-FR" altLang="fr-FR" sz="1600" b="1"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PERI</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PEA</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a:p>
              <a:pPr algn="just" eaLnBrk="1" hangingPunct="1">
                <a:lnSpc>
                  <a:spcPts val="1525"/>
                </a:lnSpc>
              </a:pPr>
              <a:r>
                <a:rPr lang="fr-FR" altLang="fr-FR" sz="1600" b="1" dirty="0">
                  <a:solidFill>
                    <a:srgbClr val="3F6D03"/>
                  </a:solidFill>
                  <a:latin typeface="Arial" panose="020B0604020202020204" pitchFamily="34" charset="0"/>
                  <a:cs typeface="Arial" panose="020B0604020202020204" pitchFamily="34" charset="0"/>
                </a:rPr>
                <a:t>&gt;</a:t>
              </a:r>
              <a:r>
                <a:rPr lang="fr-FR" altLang="fr-FR" sz="1600" dirty="0">
                  <a:solidFill>
                    <a:srgbClr val="568B0D"/>
                  </a:solidFill>
                  <a:latin typeface="Arial" panose="020B0604020202020204" pitchFamily="34" charset="0"/>
                  <a:cs typeface="Arial" panose="020B0604020202020204" pitchFamily="34" charset="0"/>
                </a:rPr>
                <a:t> </a:t>
              </a:r>
              <a:r>
                <a:rPr lang="fr-FR" altLang="fr-FR" sz="1600" dirty="0">
                  <a:solidFill>
                    <a:srgbClr val="394348"/>
                  </a:solidFill>
                  <a:latin typeface="Arial" panose="020B0604020202020204" pitchFamily="34" charset="0"/>
                  <a:cs typeface="Arial" panose="020B0604020202020204" pitchFamily="34" charset="0"/>
                </a:rPr>
                <a:t>CTO</a:t>
              </a:r>
            </a:p>
            <a:p>
              <a:pPr algn="just" eaLnBrk="1" hangingPunct="1">
                <a:lnSpc>
                  <a:spcPts val="1525"/>
                </a:lnSpc>
              </a:pPr>
              <a:endParaRPr lang="fr-FR" altLang="fr-FR" sz="1600" dirty="0">
                <a:solidFill>
                  <a:srgbClr val="394348"/>
                </a:solidFill>
                <a:latin typeface="Arial" panose="020B0604020202020204" pitchFamily="34" charset="0"/>
                <a:cs typeface="Arial" panose="020B0604020202020204" pitchFamily="34" charset="0"/>
              </a:endParaRPr>
            </a:p>
          </p:txBody>
        </p:sp>
        <p:grpSp>
          <p:nvGrpSpPr>
            <p:cNvPr id="28726" name="Groupe 120">
              <a:extLst>
                <a:ext uri="{FF2B5EF4-FFF2-40B4-BE49-F238E27FC236}">
                  <a16:creationId xmlns:a16="http://schemas.microsoft.com/office/drawing/2014/main" id="{8AEBB60A-EC96-4593-A9FE-65A6110B9482}"/>
                </a:ext>
              </a:extLst>
            </p:cNvPr>
            <p:cNvGrpSpPr>
              <a:grpSpLocks/>
            </p:cNvGrpSpPr>
            <p:nvPr/>
          </p:nvGrpSpPr>
          <p:grpSpPr bwMode="auto">
            <a:xfrm>
              <a:off x="5916575" y="2538466"/>
              <a:ext cx="2783515" cy="617273"/>
              <a:chOff x="5592924" y="2957211"/>
              <a:chExt cx="2783515" cy="617273"/>
            </a:xfrm>
          </p:grpSpPr>
          <p:sp>
            <p:nvSpPr>
              <p:cNvPr id="122" name="Rectangle 121">
                <a:extLst>
                  <a:ext uri="{FF2B5EF4-FFF2-40B4-BE49-F238E27FC236}">
                    <a16:creationId xmlns:a16="http://schemas.microsoft.com/office/drawing/2014/main" id="{3118F750-5664-4430-841B-16BB9F9A44ED}"/>
                  </a:ext>
                </a:extLst>
              </p:cNvPr>
              <p:cNvSpPr/>
              <p:nvPr/>
            </p:nvSpPr>
            <p:spPr>
              <a:xfrm>
                <a:off x="5592924" y="2963561"/>
                <a:ext cx="1657427" cy="611226"/>
              </a:xfrm>
              <a:prstGeom prst="rect">
                <a:avLst/>
              </a:prstGeom>
              <a:solidFill>
                <a:srgbClr val="3F6D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3" name="Rectangle 122">
                <a:extLst>
                  <a:ext uri="{FF2B5EF4-FFF2-40B4-BE49-F238E27FC236}">
                    <a16:creationId xmlns:a16="http://schemas.microsoft.com/office/drawing/2014/main" id="{DFD58BB7-53C7-4A7C-AFC3-10E36DBD74EB}"/>
                  </a:ext>
                </a:extLst>
              </p:cNvPr>
              <p:cNvSpPr/>
              <p:nvPr/>
            </p:nvSpPr>
            <p:spPr>
              <a:xfrm>
                <a:off x="5592924" y="2957211"/>
                <a:ext cx="2783017" cy="522320"/>
              </a:xfrm>
              <a:prstGeom prst="rect">
                <a:avLst/>
              </a:prstGeom>
              <a:solidFill>
                <a:srgbClr val="3F6D0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000" b="1" i="1" dirty="0">
                    <a:latin typeface="Arial" panose="020B0604020202020204" pitchFamily="34" charset="0"/>
                    <a:cs typeface="Arial" panose="020B0604020202020204" pitchFamily="34" charset="0"/>
                  </a:rPr>
                  <a:t>Les solutions vertes</a:t>
                </a:r>
                <a:endParaRPr lang="fr-FR" sz="2000" b="1" i="1" dirty="0">
                  <a:solidFill>
                    <a:schemeClr val="bg1"/>
                  </a:solidFill>
                  <a:latin typeface="Arial" panose="020B0604020202020204" pitchFamily="34" charset="0"/>
                  <a:cs typeface="Arial" panose="020B0604020202020204" pitchFamily="34" charset="0"/>
                </a:endParaRPr>
              </a:p>
            </p:txBody>
          </p:sp>
        </p:grpSp>
      </p:grpSp>
      <p:grpSp>
        <p:nvGrpSpPr>
          <p:cNvPr id="28690" name="Groupe 123">
            <a:extLst>
              <a:ext uri="{FF2B5EF4-FFF2-40B4-BE49-F238E27FC236}">
                <a16:creationId xmlns:a16="http://schemas.microsoft.com/office/drawing/2014/main" id="{D194F267-1553-4565-A5EF-C795F9FC5C94}"/>
              </a:ext>
            </a:extLst>
          </p:cNvPr>
          <p:cNvGrpSpPr>
            <a:grpSpLocks/>
          </p:cNvGrpSpPr>
          <p:nvPr/>
        </p:nvGrpSpPr>
        <p:grpSpPr bwMode="auto">
          <a:xfrm>
            <a:off x="5930900" y="1247775"/>
            <a:ext cx="5359400" cy="898525"/>
            <a:chOff x="5931155" y="1214596"/>
            <a:chExt cx="5359008" cy="898169"/>
          </a:xfrm>
        </p:grpSpPr>
        <p:sp>
          <p:nvSpPr>
            <p:cNvPr id="125" name="Rectangle 124">
              <a:extLst>
                <a:ext uri="{FF2B5EF4-FFF2-40B4-BE49-F238E27FC236}">
                  <a16:creationId xmlns:a16="http://schemas.microsoft.com/office/drawing/2014/main" id="{DE8DEBC3-80C9-421D-8030-575B2496112A}"/>
                </a:ext>
              </a:extLst>
            </p:cNvPr>
            <p:cNvSpPr/>
            <p:nvPr/>
          </p:nvSpPr>
          <p:spPr>
            <a:xfrm>
              <a:off x="5931155" y="1214596"/>
              <a:ext cx="5359008" cy="898169"/>
            </a:xfrm>
            <a:prstGeom prst="rect">
              <a:avLst/>
            </a:prstGeom>
            <a:solidFill>
              <a:schemeClr val="bg1"/>
            </a:solidFill>
            <a:ln w="1905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8723" name="ZoneTexte 125">
              <a:extLst>
                <a:ext uri="{FF2B5EF4-FFF2-40B4-BE49-F238E27FC236}">
                  <a16:creationId xmlns:a16="http://schemas.microsoft.com/office/drawing/2014/main" id="{98DA0327-D428-41E5-B5B9-92EF0CCAB027}"/>
                </a:ext>
              </a:extLst>
            </p:cNvPr>
            <p:cNvSpPr txBox="1">
              <a:spLocks noChangeArrowheads="1"/>
            </p:cNvSpPr>
            <p:nvPr/>
          </p:nvSpPr>
          <p:spPr bwMode="auto">
            <a:xfrm>
              <a:off x="6946946" y="1432934"/>
              <a:ext cx="43432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400" b="1">
                  <a:solidFill>
                    <a:srgbClr val="3F6D03"/>
                  </a:solidFill>
                  <a:latin typeface="Arial" panose="020B0604020202020204" pitchFamily="34" charset="0"/>
                  <a:cs typeface="Arial" panose="020B0604020202020204" pitchFamily="34" charset="0"/>
                </a:rPr>
                <a:t>ÉPARGNE RESPONSABLE</a:t>
              </a:r>
              <a:endParaRPr lang="fr-FR" altLang="fr-FR" sz="2400">
                <a:solidFill>
                  <a:srgbClr val="3F6D03"/>
                </a:solidFill>
              </a:endParaRPr>
            </a:p>
          </p:txBody>
        </p:sp>
        <p:pic>
          <p:nvPicPr>
            <p:cNvPr id="127" name="Graphique 126">
              <a:extLst>
                <a:ext uri="{FF2B5EF4-FFF2-40B4-BE49-F238E27FC236}">
                  <a16:creationId xmlns:a16="http://schemas.microsoft.com/office/drawing/2014/main" id="{AC3C78A3-A485-4DF4-B477-106F71B6B0BB}"/>
                </a:ext>
              </a:extLst>
            </p:cNvPr>
            <p:cNvPicPr>
              <a:picLocks noChangeAspect="1"/>
            </p:cNvPicPr>
            <p:nvPr/>
          </p:nvPicPr>
          <p:blipFill>
            <a:blip r:embed="rId9"/>
            <a:srcRect/>
            <a:stretch/>
          </p:blipFill>
          <p:spPr>
            <a:xfrm>
              <a:off x="5932743" y="1220943"/>
              <a:ext cx="887347" cy="885474"/>
            </a:xfrm>
            <a:prstGeom prst="rect">
              <a:avLst/>
            </a:prstGeom>
          </p:spPr>
        </p:pic>
      </p:grpSp>
      <p:grpSp>
        <p:nvGrpSpPr>
          <p:cNvPr id="28691" name="Groupe 53">
            <a:extLst>
              <a:ext uri="{FF2B5EF4-FFF2-40B4-BE49-F238E27FC236}">
                <a16:creationId xmlns:a16="http://schemas.microsoft.com/office/drawing/2014/main" id="{73293206-7C1B-4B69-8FE5-355B5D7033AC}"/>
              </a:ext>
            </a:extLst>
          </p:cNvPr>
          <p:cNvGrpSpPr>
            <a:grpSpLocks/>
          </p:cNvGrpSpPr>
          <p:nvPr/>
        </p:nvGrpSpPr>
        <p:grpSpPr bwMode="auto">
          <a:xfrm>
            <a:off x="8907463" y="6334125"/>
            <a:ext cx="1304925" cy="488950"/>
            <a:chOff x="9429931" y="6334408"/>
            <a:chExt cx="1305361" cy="488926"/>
          </a:xfrm>
        </p:grpSpPr>
        <p:grpSp>
          <p:nvGrpSpPr>
            <p:cNvPr id="28715" name="Groupe 54">
              <a:extLst>
                <a:ext uri="{FF2B5EF4-FFF2-40B4-BE49-F238E27FC236}">
                  <a16:creationId xmlns:a16="http://schemas.microsoft.com/office/drawing/2014/main" id="{8A74BD80-D842-47CB-8B45-8B3CBD26D881}"/>
                </a:ext>
              </a:extLst>
            </p:cNvPr>
            <p:cNvGrpSpPr>
              <a:grpSpLocks/>
            </p:cNvGrpSpPr>
            <p:nvPr/>
          </p:nvGrpSpPr>
          <p:grpSpPr bwMode="auto">
            <a:xfrm>
              <a:off x="9429931" y="6334408"/>
              <a:ext cx="547826" cy="488926"/>
              <a:chOff x="640481" y="6334408"/>
              <a:chExt cx="547826" cy="488926"/>
            </a:xfrm>
          </p:grpSpPr>
          <p:pic>
            <p:nvPicPr>
              <p:cNvPr id="61" name="Graphique 60">
                <a:extLst>
                  <a:ext uri="{FF2B5EF4-FFF2-40B4-BE49-F238E27FC236}">
                    <a16:creationId xmlns:a16="http://schemas.microsoft.com/office/drawing/2014/main" id="{5FC3CF06-D3E0-4E2B-BA2C-8F8988678967}"/>
                  </a:ext>
                </a:extLst>
              </p:cNvPr>
              <p:cNvPicPr>
                <a:picLocks noChangeAspect="1"/>
              </p:cNvPicPr>
              <p:nvPr/>
            </p:nvPicPr>
            <p:blipFill>
              <a:blip r:embed="rId10"/>
              <a:srcRect/>
              <a:stretch/>
            </p:blipFill>
            <p:spPr>
              <a:xfrm>
                <a:off x="735763" y="6334408"/>
                <a:ext cx="352543" cy="352408"/>
              </a:xfrm>
              <a:prstGeom prst="rect">
                <a:avLst/>
              </a:prstGeom>
            </p:spPr>
          </p:pic>
          <p:sp>
            <p:nvSpPr>
              <p:cNvPr id="28721" name="ZoneTexte 61">
                <a:extLst>
                  <a:ext uri="{FF2B5EF4-FFF2-40B4-BE49-F238E27FC236}">
                    <a16:creationId xmlns:a16="http://schemas.microsoft.com/office/drawing/2014/main" id="{64EAF3EA-17CD-4DF2-AC9E-2CE6B1F961D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56" name="Connecteur droit 55">
              <a:extLst>
                <a:ext uri="{FF2B5EF4-FFF2-40B4-BE49-F238E27FC236}">
                  <a16:creationId xmlns:a16="http://schemas.microsoft.com/office/drawing/2014/main" id="{CDCC2B73-F82D-430B-88D2-ED25EA3EEDEF}"/>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717" name="Groupe 56">
              <a:extLst>
                <a:ext uri="{FF2B5EF4-FFF2-40B4-BE49-F238E27FC236}">
                  <a16:creationId xmlns:a16="http://schemas.microsoft.com/office/drawing/2014/main" id="{5475615D-2A73-4B20-8D1B-AF912B21F1A4}"/>
                </a:ext>
              </a:extLst>
            </p:cNvPr>
            <p:cNvGrpSpPr>
              <a:grpSpLocks/>
            </p:cNvGrpSpPr>
            <p:nvPr/>
          </p:nvGrpSpPr>
          <p:grpSpPr bwMode="auto">
            <a:xfrm>
              <a:off x="10304354" y="6342472"/>
              <a:ext cx="430938" cy="480531"/>
              <a:chOff x="5971167" y="6342472"/>
              <a:chExt cx="430938" cy="480531"/>
            </a:xfrm>
          </p:grpSpPr>
          <p:pic>
            <p:nvPicPr>
              <p:cNvPr id="59" name="Graphique 58">
                <a:extLst>
                  <a:ext uri="{FF2B5EF4-FFF2-40B4-BE49-F238E27FC236}">
                    <a16:creationId xmlns:a16="http://schemas.microsoft.com/office/drawing/2014/main" id="{FE58D242-92A9-40C8-A315-3A3EE8B7FFE9}"/>
                  </a:ext>
                </a:extLst>
              </p:cNvPr>
              <p:cNvPicPr>
                <a:picLocks noChangeAspect="1"/>
              </p:cNvPicPr>
              <p:nvPr/>
            </p:nvPicPr>
            <p:blipFill>
              <a:blip r:embed="rId11"/>
              <a:srcRect/>
              <a:stretch/>
            </p:blipFill>
            <p:spPr>
              <a:xfrm>
                <a:off x="6008273" y="6342346"/>
                <a:ext cx="346191" cy="346058"/>
              </a:xfrm>
              <a:prstGeom prst="rect">
                <a:avLst/>
              </a:prstGeom>
            </p:spPr>
          </p:pic>
          <p:sp>
            <p:nvSpPr>
              <p:cNvPr id="28719" name="ZoneTexte 59">
                <a:extLst>
                  <a:ext uri="{FF2B5EF4-FFF2-40B4-BE49-F238E27FC236}">
                    <a16:creationId xmlns:a16="http://schemas.microsoft.com/office/drawing/2014/main" id="{B68862F3-3A87-40CC-ADD8-14159353491A}"/>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63" name="ZoneTexte 62">
            <a:extLst>
              <a:ext uri="{FF2B5EF4-FFF2-40B4-BE49-F238E27FC236}">
                <a16:creationId xmlns:a16="http://schemas.microsoft.com/office/drawing/2014/main" id="{951380B2-6AB7-4340-B251-FED9BF60393F}"/>
              </a:ext>
            </a:extLst>
          </p:cNvPr>
          <p:cNvSpPr txBox="1"/>
          <p:nvPr/>
        </p:nvSpPr>
        <p:spPr>
          <a:xfrm>
            <a:off x="5062538" y="6080125"/>
            <a:ext cx="2963862" cy="184150"/>
          </a:xfrm>
          <a:prstGeom prst="rect">
            <a:avLst/>
          </a:prstGeom>
          <a:noFill/>
        </p:spPr>
        <p:txBody>
          <a:bodyPr>
            <a:spAutoFit/>
          </a:bodyPr>
          <a:lstStyle/>
          <a:p>
            <a:pPr eaLnBrk="1" fontAlgn="auto" hangingPunct="1">
              <a:spcBef>
                <a:spcPts val="0"/>
              </a:spcBef>
              <a:spcAft>
                <a:spcPts val="0"/>
              </a:spcAft>
              <a:defRPr/>
            </a:pPr>
            <a:r>
              <a:rPr lang="fr-FR" sz="600" spc="-5" dirty="0">
                <a:solidFill>
                  <a:srgbClr val="394348"/>
                </a:solidFill>
                <a:latin typeface="Arial" panose="020B0604020202020204" pitchFamily="34" charset="0"/>
                <a:cs typeface="Arial" panose="020B0604020202020204" pitchFamily="34" charset="0"/>
              </a:rPr>
              <a:t>* É</a:t>
            </a:r>
            <a:r>
              <a:rPr lang="fr-FR" sz="600" dirty="0">
                <a:latin typeface="Arial" panose="020B0604020202020204" pitchFamily="34" charset="0"/>
                <a:cs typeface="Arial" panose="020B0604020202020204" pitchFamily="34" charset="0"/>
              </a:rPr>
              <a:t>tude </a:t>
            </a:r>
            <a:r>
              <a:rPr lang="fr-FR" sz="600" dirty="0" err="1">
                <a:latin typeface="Arial" panose="020B0604020202020204" pitchFamily="34" charset="0"/>
                <a:cs typeface="Arial" panose="020B0604020202020204" pitchFamily="34" charset="0"/>
              </a:rPr>
              <a:t>OpinionWay</a:t>
            </a:r>
            <a:r>
              <a:rPr lang="fr-FR" sz="600" dirty="0">
                <a:latin typeface="Arial" panose="020B0604020202020204" pitchFamily="34" charset="0"/>
                <a:cs typeface="Arial" panose="020B0604020202020204" pitchFamily="34" charset="0"/>
              </a:rPr>
              <a:t> pour AMF, juillet 2021</a:t>
            </a:r>
            <a:endParaRPr lang="fr-FR" sz="600" spc="-5" dirty="0">
              <a:solidFill>
                <a:srgbClr val="394348"/>
              </a:solidFill>
              <a:latin typeface="Arial" panose="020B0604020202020204" pitchFamily="34" charset="0"/>
              <a:cs typeface="Arial" panose="020B0604020202020204" pitchFamily="34" charset="0"/>
            </a:endParaRPr>
          </a:p>
        </p:txBody>
      </p:sp>
      <p:grpSp>
        <p:nvGrpSpPr>
          <p:cNvPr id="28693" name="Groupe 63">
            <a:extLst>
              <a:ext uri="{FF2B5EF4-FFF2-40B4-BE49-F238E27FC236}">
                <a16:creationId xmlns:a16="http://schemas.microsoft.com/office/drawing/2014/main" id="{EF487EC1-275B-431D-A29A-14C10A440432}"/>
              </a:ext>
            </a:extLst>
          </p:cNvPr>
          <p:cNvGrpSpPr>
            <a:grpSpLocks/>
          </p:cNvGrpSpPr>
          <p:nvPr/>
        </p:nvGrpSpPr>
        <p:grpSpPr bwMode="auto">
          <a:xfrm>
            <a:off x="323850" y="4710113"/>
            <a:ext cx="4419600" cy="822325"/>
            <a:chOff x="324328" y="4709617"/>
            <a:chExt cx="4419348" cy="823599"/>
          </a:xfrm>
        </p:grpSpPr>
        <p:sp>
          <p:nvSpPr>
            <p:cNvPr id="79" name="Rectangle 78">
              <a:extLst>
                <a:ext uri="{FF2B5EF4-FFF2-40B4-BE49-F238E27FC236}">
                  <a16:creationId xmlns:a16="http://schemas.microsoft.com/office/drawing/2014/main" id="{D4BEFD72-A6CF-4CED-82E6-43E3793DF9D9}"/>
                </a:ext>
              </a:extLst>
            </p:cNvPr>
            <p:cNvSpPr/>
            <p:nvPr/>
          </p:nvSpPr>
          <p:spPr>
            <a:xfrm>
              <a:off x="324328" y="4709617"/>
              <a:ext cx="2223961" cy="823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89" name="Rectangle 88">
              <a:extLst>
                <a:ext uri="{FF2B5EF4-FFF2-40B4-BE49-F238E27FC236}">
                  <a16:creationId xmlns:a16="http://schemas.microsoft.com/office/drawing/2014/main" id="{4761A7C0-3866-4D56-9278-0D8A787B9774}"/>
                </a:ext>
              </a:extLst>
            </p:cNvPr>
            <p:cNvSpPr/>
            <p:nvPr/>
          </p:nvSpPr>
          <p:spPr>
            <a:xfrm>
              <a:off x="1156131" y="4709617"/>
              <a:ext cx="3584371" cy="7266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endParaRPr lang="fr-FR" sz="1600" b="1" i="1" dirty="0">
                <a:solidFill>
                  <a:schemeClr val="bg1"/>
                </a:solidFill>
                <a:latin typeface="Arial" panose="020B0604020202020204" pitchFamily="34" charset="0"/>
                <a:cs typeface="Arial" panose="020B0604020202020204" pitchFamily="34" charset="0"/>
              </a:endParaRPr>
            </a:p>
          </p:txBody>
        </p:sp>
        <p:grpSp>
          <p:nvGrpSpPr>
            <p:cNvPr id="28712" name="Groupe 95">
              <a:extLst>
                <a:ext uri="{FF2B5EF4-FFF2-40B4-BE49-F238E27FC236}">
                  <a16:creationId xmlns:a16="http://schemas.microsoft.com/office/drawing/2014/main" id="{29C6F590-0FC0-4A5E-B19E-453422E913DD}"/>
                </a:ext>
              </a:extLst>
            </p:cNvPr>
            <p:cNvGrpSpPr>
              <a:grpSpLocks/>
            </p:cNvGrpSpPr>
            <p:nvPr/>
          </p:nvGrpSpPr>
          <p:grpSpPr bwMode="auto">
            <a:xfrm>
              <a:off x="516841" y="4761400"/>
              <a:ext cx="4226835" cy="629977"/>
              <a:chOff x="420281" y="4778440"/>
              <a:chExt cx="4226835" cy="629977"/>
            </a:xfrm>
          </p:grpSpPr>
          <p:sp>
            <p:nvSpPr>
              <p:cNvPr id="97" name="Rectangle 96">
                <a:extLst>
                  <a:ext uri="{FF2B5EF4-FFF2-40B4-BE49-F238E27FC236}">
                    <a16:creationId xmlns:a16="http://schemas.microsoft.com/office/drawing/2014/main" id="{0EA9944D-DEE7-462E-9AEE-29998179D444}"/>
                  </a:ext>
                </a:extLst>
              </p:cNvPr>
              <p:cNvSpPr/>
              <p:nvPr/>
            </p:nvSpPr>
            <p:spPr>
              <a:xfrm>
                <a:off x="419845" y="4963560"/>
                <a:ext cx="4227271" cy="44518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bIns="108000" anchor="ctr"/>
              <a:lstStyle/>
              <a:p>
                <a:pPr eaLnBrk="1" fontAlgn="auto" hangingPunct="1">
                  <a:lnSpc>
                    <a:spcPts val="1440"/>
                  </a:lnSpc>
                  <a:spcBef>
                    <a:spcPts val="0"/>
                  </a:spcBef>
                  <a:spcAft>
                    <a:spcPts val="0"/>
                  </a:spcAft>
                  <a:defRPr/>
                </a:pPr>
                <a:r>
                  <a:rPr lang="fr-FR" sz="1200" dirty="0">
                    <a:solidFill>
                      <a:schemeClr val="tx2"/>
                    </a:solidFill>
                    <a:latin typeface="Arial" panose="020B0604020202020204" pitchFamily="34" charset="0"/>
                    <a:cs typeface="Arial" panose="020B0604020202020204" pitchFamily="34" charset="0"/>
                  </a:rPr>
                  <a:t>Pour </a:t>
                </a:r>
                <a:r>
                  <a:rPr lang="fr-FR" sz="2800" b="1" dirty="0">
                    <a:solidFill>
                      <a:srgbClr val="3F6D03"/>
                    </a:solidFill>
                    <a:latin typeface="Arial" panose="020B0604020202020204" pitchFamily="34" charset="0"/>
                    <a:cs typeface="Arial" panose="020B0604020202020204" pitchFamily="34" charset="0"/>
                  </a:rPr>
                  <a:t>76%</a:t>
                </a:r>
                <a:r>
                  <a:rPr lang="fr-FR" sz="1200" dirty="0">
                    <a:solidFill>
                      <a:srgbClr val="3F6D03"/>
                    </a:solidFill>
                    <a:latin typeface="Arial" panose="020B0604020202020204" pitchFamily="34" charset="0"/>
                    <a:cs typeface="Arial" panose="020B0604020202020204" pitchFamily="34" charset="0"/>
                  </a:rPr>
                  <a:t> </a:t>
                </a:r>
                <a:r>
                  <a:rPr lang="fr-FR" sz="1200" dirty="0">
                    <a:solidFill>
                      <a:schemeClr val="tx2"/>
                    </a:solidFill>
                    <a:latin typeface="Arial" panose="020B0604020202020204" pitchFamily="34" charset="0"/>
                    <a:cs typeface="Arial" panose="020B0604020202020204" pitchFamily="34" charset="0"/>
                  </a:rPr>
                  <a:t>des Français, l’impact des placements sur l’environnement est un sujet important.</a:t>
                </a:r>
              </a:p>
            </p:txBody>
          </p:sp>
          <p:sp>
            <p:nvSpPr>
              <p:cNvPr id="28714" name="ZoneTexte 97">
                <a:extLst>
                  <a:ext uri="{FF2B5EF4-FFF2-40B4-BE49-F238E27FC236}">
                    <a16:creationId xmlns:a16="http://schemas.microsoft.com/office/drawing/2014/main" id="{F812D203-E379-4AB4-AD82-82CF0514D7C0}"/>
                  </a:ext>
                </a:extLst>
              </p:cNvPr>
              <p:cNvSpPr txBox="1">
                <a:spLocks noChangeArrowheads="1"/>
              </p:cNvSpPr>
              <p:nvPr/>
            </p:nvSpPr>
            <p:spPr bwMode="auto">
              <a:xfrm>
                <a:off x="1385262" y="4778440"/>
                <a:ext cx="19345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300" b="1" baseline="30000">
                    <a:solidFill>
                      <a:srgbClr val="3F6D03"/>
                    </a:solidFill>
                    <a:latin typeface="Arial" panose="020B0604020202020204" pitchFamily="34" charset="0"/>
                    <a:cs typeface="Arial" panose="020B0604020202020204" pitchFamily="34" charset="0"/>
                  </a:rPr>
                  <a:t>*</a:t>
                </a:r>
                <a:endParaRPr lang="fr-FR" altLang="fr-FR" sz="1300"/>
              </a:p>
            </p:txBody>
          </p:sp>
        </p:grpSp>
      </p:grpSp>
      <p:sp>
        <p:nvSpPr>
          <p:cNvPr id="115" name="Rectangle 114">
            <a:hlinkClick r:id="rId12" action="ppaction://hlinksldjump"/>
            <a:extLst>
              <a:ext uri="{FF2B5EF4-FFF2-40B4-BE49-F238E27FC236}">
                <a16:creationId xmlns:a16="http://schemas.microsoft.com/office/drawing/2014/main" id="{4EB5BD8E-9FB4-42F1-A426-5E62F146B131}"/>
              </a:ext>
            </a:extLst>
          </p:cNvPr>
          <p:cNvSpPr/>
          <p:nvPr/>
        </p:nvSpPr>
        <p:spPr>
          <a:xfrm>
            <a:off x="5916613" y="1239838"/>
            <a:ext cx="5373687" cy="923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28695" name="Groupe 98">
            <a:extLst>
              <a:ext uri="{FF2B5EF4-FFF2-40B4-BE49-F238E27FC236}">
                <a16:creationId xmlns:a16="http://schemas.microsoft.com/office/drawing/2014/main" id="{7859B7FC-CB71-4D72-B316-6A9708D48B97}"/>
              </a:ext>
            </a:extLst>
          </p:cNvPr>
          <p:cNvGrpSpPr>
            <a:grpSpLocks/>
          </p:cNvGrpSpPr>
          <p:nvPr/>
        </p:nvGrpSpPr>
        <p:grpSpPr bwMode="auto">
          <a:xfrm>
            <a:off x="6048375" y="6324600"/>
            <a:ext cx="784225" cy="496888"/>
            <a:chOff x="6767187" y="6323834"/>
            <a:chExt cx="784388" cy="497620"/>
          </a:xfrm>
        </p:grpSpPr>
        <p:pic>
          <p:nvPicPr>
            <p:cNvPr id="100" name="Graphique 99">
              <a:extLst>
                <a:ext uri="{FF2B5EF4-FFF2-40B4-BE49-F238E27FC236}">
                  <a16:creationId xmlns:a16="http://schemas.microsoft.com/office/drawing/2014/main" id="{5B64A016-44A2-4FBA-BB75-FABACA9E10D7}"/>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28709" name="ZoneTexte 100">
              <a:extLst>
                <a:ext uri="{FF2B5EF4-FFF2-40B4-BE49-F238E27FC236}">
                  <a16:creationId xmlns:a16="http://schemas.microsoft.com/office/drawing/2014/main" id="{CE59F5B3-59B8-4129-BD07-CC3E6A11D68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8696" name="Groupe 101">
            <a:extLst>
              <a:ext uri="{FF2B5EF4-FFF2-40B4-BE49-F238E27FC236}">
                <a16:creationId xmlns:a16="http://schemas.microsoft.com/office/drawing/2014/main" id="{760C856F-28B6-446A-B4FA-0D99164CFD9D}"/>
              </a:ext>
            </a:extLst>
          </p:cNvPr>
          <p:cNvGrpSpPr>
            <a:grpSpLocks/>
          </p:cNvGrpSpPr>
          <p:nvPr/>
        </p:nvGrpSpPr>
        <p:grpSpPr bwMode="auto">
          <a:xfrm>
            <a:off x="71438" y="6324600"/>
            <a:ext cx="11553825" cy="496888"/>
            <a:chOff x="71517" y="6323834"/>
            <a:chExt cx="11554426" cy="497620"/>
          </a:xfrm>
        </p:grpSpPr>
        <p:pic>
          <p:nvPicPr>
            <p:cNvPr id="103" name="Graphique 102">
              <a:hlinkClick r:id="" action="ppaction://hlinkshowjump?jump=previousslide"/>
              <a:extLst>
                <a:ext uri="{FF2B5EF4-FFF2-40B4-BE49-F238E27FC236}">
                  <a16:creationId xmlns:a16="http://schemas.microsoft.com/office/drawing/2014/main" id="{4D7382D6-37F8-4EA2-9D93-EFF6389B3A9D}"/>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109" name="Graphique 108">
              <a:hlinkClick r:id="" action="ppaction://hlinkshowjump?jump=nextslide"/>
              <a:extLst>
                <a:ext uri="{FF2B5EF4-FFF2-40B4-BE49-F238E27FC236}">
                  <a16:creationId xmlns:a16="http://schemas.microsoft.com/office/drawing/2014/main" id="{F8A7D913-D53B-46E0-A8EA-43387AA0857C}"/>
                </a:ext>
              </a:extLst>
            </p:cNvPr>
            <p:cNvPicPr>
              <a:picLocks noChangeAspect="1"/>
            </p:cNvPicPr>
            <p:nvPr/>
          </p:nvPicPr>
          <p:blipFill>
            <a:blip r:embed="rId14"/>
            <a:srcRect/>
            <a:stretch/>
          </p:blipFill>
          <p:spPr>
            <a:xfrm>
              <a:off x="11344940" y="6431943"/>
              <a:ext cx="281003" cy="281402"/>
            </a:xfrm>
            <a:prstGeom prst="rect">
              <a:avLst/>
            </a:prstGeom>
          </p:spPr>
        </p:pic>
        <p:sp>
          <p:nvSpPr>
            <p:cNvPr id="110" name="Rectangle 109">
              <a:hlinkClick r:id="rId15" action="ppaction://hlinksldjump"/>
              <a:extLst>
                <a:ext uri="{FF2B5EF4-FFF2-40B4-BE49-F238E27FC236}">
                  <a16:creationId xmlns:a16="http://schemas.microsoft.com/office/drawing/2014/main" id="{21821743-E8A1-4B91-A347-60F874CCE11F}"/>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6" action="ppaction://hlinksldjump"/>
              <a:extLst>
                <a:ext uri="{FF2B5EF4-FFF2-40B4-BE49-F238E27FC236}">
                  <a16:creationId xmlns:a16="http://schemas.microsoft.com/office/drawing/2014/main" id="{9C6D969F-636B-4260-8B62-ED113128ED14}"/>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7" action="ppaction://hlinksldjump"/>
              <a:extLst>
                <a:ext uri="{FF2B5EF4-FFF2-40B4-BE49-F238E27FC236}">
                  <a16:creationId xmlns:a16="http://schemas.microsoft.com/office/drawing/2014/main" id="{2041446C-6401-489C-9BC0-3946E990630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8" action="ppaction://hlinksldjump"/>
              <a:extLst>
                <a:ext uri="{FF2B5EF4-FFF2-40B4-BE49-F238E27FC236}">
                  <a16:creationId xmlns:a16="http://schemas.microsoft.com/office/drawing/2014/main" id="{896E35E1-489A-4A68-9BD9-8D466652F6A7}"/>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0976ECB2-DB10-4AAC-90A8-A5167CF3ED5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5" name="Rectangle 134">
              <a:hlinkClick r:id="rId20" action="ppaction://hlinksldjump"/>
              <a:extLst>
                <a:ext uri="{FF2B5EF4-FFF2-40B4-BE49-F238E27FC236}">
                  <a16:creationId xmlns:a16="http://schemas.microsoft.com/office/drawing/2014/main" id="{E028D451-52D1-428E-9BE3-6558BC0810F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6" name="Rectangle 135">
              <a:hlinkClick r:id="rId21" action="ppaction://hlinksldjump"/>
              <a:extLst>
                <a:ext uri="{FF2B5EF4-FFF2-40B4-BE49-F238E27FC236}">
                  <a16:creationId xmlns:a16="http://schemas.microsoft.com/office/drawing/2014/main" id="{393280E9-B694-42E4-A90E-385E972A36AD}"/>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22" action="ppaction://hlinksldjump"/>
              <a:extLst>
                <a:ext uri="{FF2B5EF4-FFF2-40B4-BE49-F238E27FC236}">
                  <a16:creationId xmlns:a16="http://schemas.microsoft.com/office/drawing/2014/main" id="{C46507E9-5E18-41BE-888C-99B427EBA1D8}"/>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38" name="Rectangle 137">
            <a:extLst>
              <a:ext uri="{FF2B5EF4-FFF2-40B4-BE49-F238E27FC236}">
                <a16:creationId xmlns:a16="http://schemas.microsoft.com/office/drawing/2014/main" id="{1780261A-CEF9-4BF2-B5EE-901ECDF4634F}"/>
              </a:ext>
            </a:extLst>
          </p:cNvPr>
          <p:cNvSpPr/>
          <p:nvPr/>
        </p:nvSpPr>
        <p:spPr>
          <a:xfrm>
            <a:off x="6189663" y="6829425"/>
            <a:ext cx="48577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72" name="ZoneTexte 6">
            <a:extLst>
              <a:ext uri="{FF2B5EF4-FFF2-40B4-BE49-F238E27FC236}">
                <a16:creationId xmlns:a16="http://schemas.microsoft.com/office/drawing/2014/main" id="{6610CB22-AED0-4880-97B7-22810967BF89}"/>
              </a:ext>
            </a:extLst>
          </p:cNvPr>
          <p:cNvSpPr txBox="1"/>
          <p:nvPr/>
        </p:nvSpPr>
        <p:spPr>
          <a:xfrm>
            <a:off x="7622179" y="6021348"/>
            <a:ext cx="3758860" cy="26160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1200" cap="none" spc="45" baseline="30000" dirty="0">
                <a:solidFill>
                  <a:srgbClr val="394348"/>
                </a:solidFill>
                <a:uFillTx/>
                <a:latin typeface="Arial" pitchFamily="34"/>
                <a:cs typeface="Arial" pitchFamily="34"/>
              </a:rPr>
              <a:t>(1) </a:t>
            </a:r>
            <a:r>
              <a:rPr lang="fr-FR" sz="1100" b="0" i="0" u="none" strike="noStrike" kern="1200" cap="none" spc="45" baseline="0" dirty="0">
                <a:solidFill>
                  <a:srgbClr val="394348"/>
                </a:solidFill>
                <a:uFillTx/>
                <a:latin typeface="Arial" pitchFamily="34"/>
                <a:cs typeface="Arial" pitchFamily="34"/>
              </a:rPr>
              <a:t>En contrepartie d’un risque de perte en capital</a:t>
            </a:r>
          </a:p>
        </p:txBody>
      </p:sp>
      <p:sp>
        <p:nvSpPr>
          <p:cNvPr id="73" name="ZoneTexte 5">
            <a:extLst>
              <a:ext uri="{FF2B5EF4-FFF2-40B4-BE49-F238E27FC236}">
                <a16:creationId xmlns:a16="http://schemas.microsoft.com/office/drawing/2014/main" id="{3B5117B2-1B2C-4484-B1DE-E3B591B19EE3}"/>
              </a:ext>
            </a:extLst>
          </p:cNvPr>
          <p:cNvSpPr txBox="1"/>
          <p:nvPr/>
        </p:nvSpPr>
        <p:spPr>
          <a:xfrm>
            <a:off x="9691908" y="4695910"/>
            <a:ext cx="1591275" cy="1277270"/>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1200" cap="none" spc="45" baseline="0" dirty="0">
                <a:solidFill>
                  <a:srgbClr val="394348"/>
                </a:solidFill>
                <a:uFillTx/>
                <a:latin typeface="Arial" pitchFamily="34"/>
                <a:cs typeface="Arial" pitchFamily="34"/>
              </a:rPr>
              <a:t>Produits d’épargne financière permettant d’investir dans des supports pouvant être responsables ou durables </a:t>
            </a:r>
            <a:r>
              <a:rPr lang="fr-FR" sz="1100" b="0" i="0" u="none" strike="noStrike" kern="1200" cap="none" spc="45" baseline="30000" dirty="0">
                <a:solidFill>
                  <a:srgbClr val="394348"/>
                </a:solidFill>
                <a:uFillTx/>
                <a:latin typeface="Arial" pitchFamily="34"/>
                <a:cs typeface="Arial" pitchFamily="34"/>
              </a:rPr>
              <a:t>(1)</a:t>
            </a:r>
          </a:p>
        </p:txBody>
      </p:sp>
      <p:sp>
        <p:nvSpPr>
          <p:cNvPr id="75" name="Accolade fermante 4">
            <a:extLst>
              <a:ext uri="{FF2B5EF4-FFF2-40B4-BE49-F238E27FC236}">
                <a16:creationId xmlns:a16="http://schemas.microsoft.com/office/drawing/2014/main" id="{AA69A203-E794-4C23-A165-3199F89FCDDA}"/>
              </a:ext>
            </a:extLst>
          </p:cNvPr>
          <p:cNvSpPr/>
          <p:nvPr/>
        </p:nvSpPr>
        <p:spPr>
          <a:xfrm>
            <a:off x="9512786" y="4568671"/>
            <a:ext cx="213283" cy="1391497"/>
          </a:xfrm>
          <a:custGeom>
            <a:avLst/>
            <a:gdLst>
              <a:gd name="f0" fmla="val 10800000"/>
              <a:gd name="f1" fmla="val 5400000"/>
              <a:gd name="f2" fmla="val 16200000"/>
              <a:gd name="f3" fmla="val 180"/>
              <a:gd name="f4" fmla="val w"/>
              <a:gd name="f5" fmla="val h"/>
              <a:gd name="f6" fmla="val ss"/>
              <a:gd name="f7" fmla="val 0"/>
              <a:gd name="f8" fmla="*/ 5419351 1 1725033"/>
              <a:gd name="f9" fmla="+- 0 0 5400000"/>
              <a:gd name="f10" fmla="val 8333"/>
              <a:gd name="f11" fmla="val 50000"/>
              <a:gd name="f12" fmla="+- 0 0 -180"/>
              <a:gd name="f13" fmla="+- 0 0 -270"/>
              <a:gd name="f14" fmla="+- 0 0 -360"/>
              <a:gd name="f15" fmla="abs f4"/>
              <a:gd name="f16" fmla="abs f5"/>
              <a:gd name="f17" fmla="abs f6"/>
              <a:gd name="f18" fmla="+- 2700000 f1 0"/>
              <a:gd name="f19" fmla="*/ f12 f0 1"/>
              <a:gd name="f20" fmla="*/ f13 f0 1"/>
              <a:gd name="f21" fmla="*/ f14 f0 1"/>
              <a:gd name="f22" fmla="?: f15 f4 1"/>
              <a:gd name="f23" fmla="?: f16 f5 1"/>
              <a:gd name="f24" fmla="?: f17 f6 1"/>
              <a:gd name="f25" fmla="+- f18 0 f1"/>
              <a:gd name="f26" fmla="*/ f19 1 f3"/>
              <a:gd name="f27" fmla="*/ f20 1 f3"/>
              <a:gd name="f28" fmla="*/ f21 1 f3"/>
              <a:gd name="f29" fmla="*/ f22 1 21600"/>
              <a:gd name="f30" fmla="*/ f23 1 21600"/>
              <a:gd name="f31" fmla="*/ 21600 f22 1"/>
              <a:gd name="f32" fmla="*/ 21600 f23 1"/>
              <a:gd name="f33" fmla="+- f25 f1 0"/>
              <a:gd name="f34" fmla="+- f26 0 f1"/>
              <a:gd name="f35" fmla="+- f27 0 f1"/>
              <a:gd name="f36" fmla="+- f28 0 f1"/>
              <a:gd name="f37" fmla="min f30 f29"/>
              <a:gd name="f38" fmla="*/ f31 1 f24"/>
              <a:gd name="f39" fmla="*/ f32 1 f24"/>
              <a:gd name="f40" fmla="*/ f33 f8 1"/>
              <a:gd name="f41" fmla="val f38"/>
              <a:gd name="f42" fmla="val f39"/>
              <a:gd name="f43" fmla="*/ f40 1 f0"/>
              <a:gd name="f44" fmla="*/ f7 f37 1"/>
              <a:gd name="f45" fmla="+- f42 0 f7"/>
              <a:gd name="f46" fmla="+- f41 0 f7"/>
              <a:gd name="f47" fmla="+- 0 0 f43"/>
              <a:gd name="f48" fmla="*/ f41 f37 1"/>
              <a:gd name="f49" fmla="*/ f42 f37 1"/>
              <a:gd name="f50" fmla="*/ f46 1 2"/>
              <a:gd name="f51" fmla="min f46 f45"/>
              <a:gd name="f52" fmla="*/ f45 f11 1"/>
              <a:gd name="f53" fmla="+- 0 0 f47"/>
              <a:gd name="f54" fmla="+- f7 f50 0"/>
              <a:gd name="f55" fmla="*/ f51 f10 1"/>
              <a:gd name="f56" fmla="*/ f52 1 100000"/>
              <a:gd name="f57" fmla="*/ f53 f0 1"/>
              <a:gd name="f58" fmla="*/ f50 f37 1"/>
              <a:gd name="f59" fmla="*/ f55 1 100000"/>
              <a:gd name="f60" fmla="*/ f57 1 f8"/>
              <a:gd name="f61" fmla="*/ f54 f37 1"/>
              <a:gd name="f62" fmla="*/ f56 f37 1"/>
              <a:gd name="f63" fmla="+- f60 0 f1"/>
              <a:gd name="f64" fmla="+- f56 0 f59"/>
              <a:gd name="f65" fmla="+- f42 0 f59"/>
              <a:gd name="f66" fmla="*/ f59 f37 1"/>
              <a:gd name="f67" fmla="cos 1 f63"/>
              <a:gd name="f68" fmla="sin 1 f63"/>
              <a:gd name="f69" fmla="*/ f64 f37 1"/>
              <a:gd name="f70" fmla="*/ f65 f37 1"/>
              <a:gd name="f71" fmla="+- 0 0 f67"/>
              <a:gd name="f72" fmla="+- 0 0 f68"/>
              <a:gd name="f73" fmla="+- 0 0 f71"/>
              <a:gd name="f74" fmla="+- 0 0 f72"/>
              <a:gd name="f75" fmla="val f73"/>
              <a:gd name="f76" fmla="val f74"/>
              <a:gd name="f77" fmla="*/ f75 f50 1"/>
              <a:gd name="f78" fmla="*/ f76 f59 1"/>
              <a:gd name="f79" fmla="+- f7 f77 0"/>
              <a:gd name="f80" fmla="+- f59 0 f78"/>
              <a:gd name="f81" fmla="+- f42 f78 0"/>
              <a:gd name="f82" fmla="+- f81 0 f59"/>
              <a:gd name="f83" fmla="*/ f80 f37 1"/>
              <a:gd name="f84" fmla="*/ f79 f37 1"/>
              <a:gd name="f85" fmla="*/ f82 f37 1"/>
            </a:gdLst>
            <a:ahLst/>
            <a:cxnLst>
              <a:cxn ang="3cd4">
                <a:pos x="hc" y="t"/>
              </a:cxn>
              <a:cxn ang="0">
                <a:pos x="r" y="vc"/>
              </a:cxn>
              <a:cxn ang="cd4">
                <a:pos x="hc" y="b"/>
              </a:cxn>
              <a:cxn ang="cd2">
                <a:pos x="l" y="vc"/>
              </a:cxn>
              <a:cxn ang="f34">
                <a:pos x="f44" y="f44"/>
              </a:cxn>
              <a:cxn ang="f35">
                <a:pos x="f48" y="f62"/>
              </a:cxn>
              <a:cxn ang="f36">
                <a:pos x="f44" y="f49"/>
              </a:cxn>
            </a:cxnLst>
            <a:rect l="f44" t="f83" r="f84" b="f85"/>
            <a:pathLst>
              <a:path stroke="0">
                <a:moveTo>
                  <a:pt x="f44" y="f44"/>
                </a:moveTo>
                <a:arcTo wR="f58" hR="f66" stAng="f2" swAng="f1"/>
                <a:lnTo>
                  <a:pt x="f61" y="f69"/>
                </a:lnTo>
                <a:arcTo wR="f58" hR="f66" stAng="f0" swAng="f9"/>
                <a:arcTo wR="f58" hR="f66" stAng="f2" swAng="f9"/>
                <a:lnTo>
                  <a:pt x="f61" y="f70"/>
                </a:lnTo>
                <a:arcTo wR="f58" hR="f66" stAng="f7" swAng="f1"/>
                <a:close/>
              </a:path>
              <a:path fill="none">
                <a:moveTo>
                  <a:pt x="f44" y="f44"/>
                </a:moveTo>
                <a:arcTo wR="f58" hR="f66" stAng="f2" swAng="f1"/>
                <a:lnTo>
                  <a:pt x="f61" y="f69"/>
                </a:lnTo>
                <a:arcTo wR="f58" hR="f66" stAng="f0" swAng="f9"/>
                <a:arcTo wR="f58" hR="f66" stAng="f2" swAng="f9"/>
                <a:lnTo>
                  <a:pt x="f61" y="f70"/>
                </a:lnTo>
                <a:arcTo wR="f58" hR="f66" stAng="f7" swAng="f1"/>
              </a:path>
            </a:pathLst>
          </a:custGeom>
          <a:noFill/>
          <a:ln w="6345" cap="flat">
            <a:solidFill>
              <a:srgbClr val="A6A6A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Graphique 85">
            <a:extLst>
              <a:ext uri="{FF2B5EF4-FFF2-40B4-BE49-F238E27FC236}">
                <a16:creationId xmlns:a16="http://schemas.microsoft.com/office/drawing/2014/main" id="{B2E44AD4-3D57-4B89-947B-D41A17D801D3}"/>
              </a:ext>
            </a:extLst>
          </p:cNvPr>
          <p:cNvPicPr>
            <a:picLocks noChangeAspect="1"/>
          </p:cNvPicPr>
          <p:nvPr/>
        </p:nvPicPr>
        <p:blipFill rotWithShape="1">
          <a:blip r:embed="rId2"/>
          <a:srcRect t="3526" r="34014" b="15478"/>
          <a:stretch/>
        </p:blipFill>
        <p:spPr>
          <a:xfrm>
            <a:off x="7918450" y="1035050"/>
            <a:ext cx="4273550" cy="5246688"/>
          </a:xfrm>
          <a:prstGeom prst="rect">
            <a:avLst/>
          </a:prstGeom>
        </p:spPr>
      </p:pic>
      <p:grpSp>
        <p:nvGrpSpPr>
          <p:cNvPr id="29699" name="Groupe 4">
            <a:extLst>
              <a:ext uri="{FF2B5EF4-FFF2-40B4-BE49-F238E27FC236}">
                <a16:creationId xmlns:a16="http://schemas.microsoft.com/office/drawing/2014/main" id="{CCD1C0B1-701A-4A12-8099-54577F33DD1F}"/>
              </a:ext>
            </a:extLst>
          </p:cNvPr>
          <p:cNvGrpSpPr>
            <a:grpSpLocks/>
          </p:cNvGrpSpPr>
          <p:nvPr/>
        </p:nvGrpSpPr>
        <p:grpSpPr bwMode="auto">
          <a:xfrm>
            <a:off x="4973638" y="1981088"/>
            <a:ext cx="3663950" cy="3589338"/>
            <a:chOff x="4863951" y="1378555"/>
            <a:chExt cx="3664699" cy="3589557"/>
          </a:xfrm>
        </p:grpSpPr>
        <p:sp>
          <p:nvSpPr>
            <p:cNvPr id="157" name="Rectangle : coins arrondis 156">
              <a:extLst>
                <a:ext uri="{FF2B5EF4-FFF2-40B4-BE49-F238E27FC236}">
                  <a16:creationId xmlns:a16="http://schemas.microsoft.com/office/drawing/2014/main" id="{6FE54371-1D98-4BAE-A881-72B15BD70073}"/>
                </a:ext>
              </a:extLst>
            </p:cNvPr>
            <p:cNvSpPr/>
            <p:nvPr/>
          </p:nvSpPr>
          <p:spPr>
            <a:xfrm>
              <a:off x="4863951" y="1378555"/>
              <a:ext cx="3664699" cy="820788"/>
            </a:xfrm>
            <a:prstGeom prst="roundRect">
              <a:avLst>
                <a:gd name="adj" fmla="val 0"/>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b="1" dirty="0">
                <a:solidFill>
                  <a:srgbClr val="F25858"/>
                </a:solidFill>
                <a:latin typeface="Arial" panose="020B0604020202020204" pitchFamily="34" charset="0"/>
                <a:cs typeface="Arial" panose="020B0604020202020204" pitchFamily="34" charset="0"/>
              </a:endParaRPr>
            </a:p>
          </p:txBody>
        </p:sp>
        <p:sp>
          <p:nvSpPr>
            <p:cNvPr id="29776" name="ZoneTexte 157">
              <a:extLst>
                <a:ext uri="{FF2B5EF4-FFF2-40B4-BE49-F238E27FC236}">
                  <a16:creationId xmlns:a16="http://schemas.microsoft.com/office/drawing/2014/main" id="{F26B3A6B-CFAE-4722-9548-C6A014EC525F}"/>
                </a:ext>
              </a:extLst>
            </p:cNvPr>
            <p:cNvSpPr txBox="1">
              <a:spLocks noChangeArrowheads="1"/>
            </p:cNvSpPr>
            <p:nvPr/>
          </p:nvSpPr>
          <p:spPr bwMode="auto">
            <a:xfrm>
              <a:off x="5843277" y="1537182"/>
              <a:ext cx="248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chemeClr val="bg1"/>
                  </a:solidFill>
                  <a:latin typeface="Arial" panose="020B0604020202020204" pitchFamily="34" charset="0"/>
                  <a:cs typeface="Arial" panose="020B0604020202020204" pitchFamily="34" charset="0"/>
                </a:rPr>
                <a:t>Mon client souhaite…</a:t>
              </a:r>
            </a:p>
          </p:txBody>
        </p:sp>
        <p:pic>
          <p:nvPicPr>
            <p:cNvPr id="159" name="Graphique 158">
              <a:extLst>
                <a:ext uri="{FF2B5EF4-FFF2-40B4-BE49-F238E27FC236}">
                  <a16:creationId xmlns:a16="http://schemas.microsoft.com/office/drawing/2014/main" id="{5F873699-E572-4296-A239-32C57074DDAB}"/>
                </a:ext>
              </a:extLst>
            </p:cNvPr>
            <p:cNvPicPr>
              <a:picLocks noChangeAspect="1"/>
            </p:cNvPicPr>
            <p:nvPr/>
          </p:nvPicPr>
          <p:blipFill>
            <a:blip r:embed="rId3"/>
            <a:stretch>
              <a:fillRect/>
            </a:stretch>
          </p:blipFill>
          <p:spPr>
            <a:xfrm>
              <a:off x="4906822" y="1405545"/>
              <a:ext cx="776447" cy="776334"/>
            </a:xfrm>
            <a:prstGeom prst="rect">
              <a:avLst/>
            </a:prstGeom>
          </p:spPr>
        </p:pic>
        <p:sp>
          <p:nvSpPr>
            <p:cNvPr id="141" name="Rectangle : coins arrondis 140">
              <a:extLst>
                <a:ext uri="{FF2B5EF4-FFF2-40B4-BE49-F238E27FC236}">
                  <a16:creationId xmlns:a16="http://schemas.microsoft.com/office/drawing/2014/main" id="{2E7C51FB-9AA9-4751-8EFC-5EA6B9172451}"/>
                </a:ext>
              </a:extLst>
            </p:cNvPr>
            <p:cNvSpPr/>
            <p:nvPr/>
          </p:nvSpPr>
          <p:spPr>
            <a:xfrm>
              <a:off x="4863951" y="2997904"/>
              <a:ext cx="3664699" cy="1970208"/>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000"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Se constituer une épargne </a:t>
              </a:r>
              <a:r>
                <a:rPr lang="fr-FR" sz="1100" dirty="0">
                  <a:solidFill>
                    <a:srgbClr val="394348"/>
                  </a:solidFill>
                  <a:latin typeface="Arial" panose="020B0604020202020204" pitchFamily="34" charset="0"/>
                  <a:cs typeface="Arial" panose="020B0604020202020204" pitchFamily="34" charset="0"/>
                </a:rPr>
                <a:t>pour des projets à moyen/long terme pour lui et/ou ses proches comme par exemple :</a:t>
              </a:r>
            </a:p>
            <a:p>
              <a:pPr eaLnBrk="1" fontAlgn="auto" hangingPunct="1">
                <a:spcBef>
                  <a:spcPts val="0"/>
                </a:spcBef>
                <a:spcAft>
                  <a:spcPts val="0"/>
                </a:spcAft>
                <a:defRPr/>
              </a:pPr>
              <a:endParaRPr lang="fr-FR" sz="1100" b="1" dirty="0">
                <a:solidFill>
                  <a:srgbClr val="F25858"/>
                </a:solidFill>
                <a:latin typeface="Arial" panose="020B0604020202020204" pitchFamily="34" charset="0"/>
                <a:cs typeface="Arial" panose="020B0604020202020204" pitchFamily="34" charset="0"/>
              </a:endParaRPr>
            </a:p>
            <a:p>
              <a:pPr lvl="1" eaLnBrk="1" fontAlgn="auto" hangingPunct="1">
                <a:spcBef>
                  <a:spcPts val="0"/>
                </a:spcBef>
                <a:spcAft>
                  <a:spcPts val="0"/>
                </a:spcAft>
                <a:defRPr/>
              </a:pPr>
              <a:r>
                <a:rPr lang="fr-FR" sz="1100" b="1" spc="45" dirty="0">
                  <a:solidFill>
                    <a:srgbClr val="F25858"/>
                  </a:solidFill>
                  <a:latin typeface="Arial" panose="020B0604020202020204" pitchFamily="34" charset="0"/>
                  <a:cs typeface="Arial" panose="020B0604020202020204" pitchFamily="34" charset="0"/>
                </a:rPr>
                <a:t>&gt; </a:t>
              </a:r>
              <a:r>
                <a:rPr lang="fr-FR" sz="1100" dirty="0">
                  <a:solidFill>
                    <a:srgbClr val="394348"/>
                  </a:solidFill>
                  <a:latin typeface="Arial" panose="020B0604020202020204" pitchFamily="34" charset="0"/>
                  <a:cs typeface="Arial" panose="020B0604020202020204" pitchFamily="34" charset="0"/>
                </a:rPr>
                <a:t>Valoriser son capital sur le long terme.</a:t>
              </a:r>
            </a:p>
            <a:p>
              <a:pPr lvl="1" eaLnBrk="1" fontAlgn="auto" hangingPunct="1">
                <a:spcBef>
                  <a:spcPts val="0"/>
                </a:spcBef>
                <a:spcAft>
                  <a:spcPts val="0"/>
                </a:spcAft>
                <a:defRPr/>
              </a:pPr>
              <a:endParaRPr lang="fr-FR" sz="1100" b="1" dirty="0">
                <a:solidFill>
                  <a:srgbClr val="F25858"/>
                </a:solidFill>
                <a:latin typeface="Arial" panose="020B0604020202020204" pitchFamily="34" charset="0"/>
                <a:cs typeface="Arial" panose="020B0604020202020204" pitchFamily="34" charset="0"/>
              </a:endParaRPr>
            </a:p>
            <a:p>
              <a:pPr lvl="1" eaLnBrk="1" fontAlgn="auto" hangingPunct="1">
                <a:spcBef>
                  <a:spcPts val="0"/>
                </a:spcBef>
                <a:spcAft>
                  <a:spcPts val="0"/>
                </a:spcAft>
                <a:defRPr/>
              </a:pPr>
              <a:r>
                <a:rPr lang="fr-FR" sz="1100" b="1" spc="45" dirty="0">
                  <a:solidFill>
                    <a:srgbClr val="F25858"/>
                  </a:solidFill>
                  <a:latin typeface="Arial" panose="020B0604020202020204" pitchFamily="34" charset="0"/>
                  <a:cs typeface="Arial" panose="020B0604020202020204" pitchFamily="34" charset="0"/>
                </a:rPr>
                <a:t>&gt; </a:t>
              </a:r>
              <a:r>
                <a:rPr lang="fr-FR" sz="1100" dirty="0">
                  <a:solidFill>
                    <a:srgbClr val="394348"/>
                  </a:solidFill>
                  <a:latin typeface="Arial" panose="020B0604020202020204" pitchFamily="34" charset="0"/>
                  <a:cs typeface="Arial" panose="020B0604020202020204" pitchFamily="34" charset="0"/>
                </a:rPr>
                <a:t>Protéger ses proches.</a:t>
              </a:r>
            </a:p>
            <a:p>
              <a:pPr lvl="1" eaLnBrk="1" fontAlgn="auto" hangingPunct="1">
                <a:spcBef>
                  <a:spcPts val="0"/>
                </a:spcBef>
                <a:spcAft>
                  <a:spcPts val="0"/>
                </a:spcAft>
                <a:defRPr/>
              </a:pPr>
              <a:endParaRPr lang="fr-FR" sz="1100" b="1" dirty="0">
                <a:solidFill>
                  <a:srgbClr val="F25858"/>
                </a:solidFill>
                <a:latin typeface="Arial" panose="020B0604020202020204" pitchFamily="34" charset="0"/>
                <a:cs typeface="Arial" panose="020B0604020202020204" pitchFamily="34" charset="0"/>
              </a:endParaRPr>
            </a:p>
            <a:p>
              <a:pPr lvl="1" eaLnBrk="1" fontAlgn="auto" hangingPunct="1">
                <a:spcBef>
                  <a:spcPts val="0"/>
                </a:spcBef>
                <a:spcAft>
                  <a:spcPts val="0"/>
                </a:spcAft>
                <a:defRPr/>
              </a:pPr>
              <a:r>
                <a:rPr lang="fr-FR" sz="1100" b="1" spc="45" dirty="0">
                  <a:solidFill>
                    <a:srgbClr val="F25858"/>
                  </a:solidFill>
                  <a:latin typeface="Arial" panose="020B0604020202020204" pitchFamily="34" charset="0"/>
                  <a:cs typeface="Arial" panose="020B0604020202020204" pitchFamily="34" charset="0"/>
                </a:rPr>
                <a:t>&gt; </a:t>
              </a:r>
              <a:r>
                <a:rPr lang="fr-FR" sz="1100" dirty="0">
                  <a:solidFill>
                    <a:srgbClr val="394348"/>
                  </a:solidFill>
                  <a:latin typeface="Arial" panose="020B0604020202020204" pitchFamily="34" charset="0"/>
                  <a:cs typeface="Arial" panose="020B0604020202020204" pitchFamily="34" charset="0"/>
                </a:rPr>
                <a:t>Préparer sa retraite.</a:t>
              </a:r>
            </a:p>
          </p:txBody>
        </p:sp>
        <p:sp>
          <p:nvSpPr>
            <p:cNvPr id="134" name="Rectangle : coins arrondis 133">
              <a:extLst>
                <a:ext uri="{FF2B5EF4-FFF2-40B4-BE49-F238E27FC236}">
                  <a16:creationId xmlns:a16="http://schemas.microsoft.com/office/drawing/2014/main" id="{A3A538F7-E40C-44AD-A66A-99A4A7164D0D}"/>
                </a:ext>
              </a:extLst>
            </p:cNvPr>
            <p:cNvSpPr/>
            <p:nvPr/>
          </p:nvSpPr>
          <p:spPr>
            <a:xfrm>
              <a:off x="4863951" y="2289836"/>
              <a:ext cx="3664699" cy="612812"/>
            </a:xfrm>
            <a:prstGeom prst="roundRect">
              <a:avLst>
                <a:gd name="adj" fmla="val 0"/>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spcBef>
                  <a:spcPts val="0"/>
                </a:spcBef>
                <a:spcAft>
                  <a:spcPts val="0"/>
                </a:spcAft>
                <a:buFont typeface="Wingdings" pitchFamily="2" charset="2"/>
                <a:buChar char="§"/>
                <a:defRPr/>
              </a:pPr>
              <a:r>
                <a:rPr lang="fr-FR" sz="1100" b="1" dirty="0">
                  <a:solidFill>
                    <a:srgbClr val="F25858"/>
                  </a:solidFill>
                  <a:latin typeface="Arial" panose="020B0604020202020204" pitchFamily="34" charset="0"/>
                  <a:cs typeface="Arial" panose="020B0604020202020204" pitchFamily="34" charset="0"/>
                </a:rPr>
                <a:t>Se constituer une épargne </a:t>
              </a:r>
              <a:r>
                <a:rPr lang="fr-FR" sz="1100" dirty="0">
                  <a:solidFill>
                    <a:srgbClr val="394348"/>
                  </a:solidFill>
                  <a:latin typeface="Arial" panose="020B0604020202020204" pitchFamily="34" charset="0"/>
                  <a:cs typeface="Arial" panose="020B0604020202020204" pitchFamily="34" charset="0"/>
                </a:rPr>
                <a:t>de précaution disponible pour financer les imprévus ou se faire plaisir.</a:t>
              </a:r>
            </a:p>
          </p:txBody>
        </p:sp>
        <p:sp>
          <p:nvSpPr>
            <p:cNvPr id="29780" name="ZoneTexte 2">
              <a:extLst>
                <a:ext uri="{FF2B5EF4-FFF2-40B4-BE49-F238E27FC236}">
                  <a16:creationId xmlns:a16="http://schemas.microsoft.com/office/drawing/2014/main" id="{9088E4BD-BEF6-4BD4-AFD6-5E2A66FDEDF3}"/>
                </a:ext>
              </a:extLst>
            </p:cNvPr>
            <p:cNvSpPr txBox="1">
              <a:spLocks noChangeArrowheads="1"/>
            </p:cNvSpPr>
            <p:nvPr/>
          </p:nvSpPr>
          <p:spPr bwMode="auto">
            <a:xfrm>
              <a:off x="5948354" y="1782274"/>
              <a:ext cx="18221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i="1">
                  <a:solidFill>
                    <a:schemeClr val="bg1"/>
                  </a:solidFill>
                  <a:latin typeface="Arial" panose="020B0604020202020204" pitchFamily="34" charset="0"/>
                  <a:cs typeface="Arial" panose="020B0604020202020204" pitchFamily="34" charset="0"/>
                </a:rPr>
                <a:t>(Liste de projets à titre d’exemples)</a:t>
              </a:r>
            </a:p>
          </p:txBody>
        </p:sp>
      </p:grpSp>
      <p:sp>
        <p:nvSpPr>
          <p:cNvPr id="73" name="Rectangle 72">
            <a:extLst>
              <a:ext uri="{FF2B5EF4-FFF2-40B4-BE49-F238E27FC236}">
                <a16:creationId xmlns:a16="http://schemas.microsoft.com/office/drawing/2014/main" id="{6B68DF3B-CA07-410D-9E15-1CA316B649C3}"/>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6" name="Connecteur droit 5">
            <a:extLst>
              <a:ext uri="{FF2B5EF4-FFF2-40B4-BE49-F238E27FC236}">
                <a16:creationId xmlns:a16="http://schemas.microsoft.com/office/drawing/2014/main" id="{3F6FAF9B-8CCC-4B3D-80F8-97A44FDFD365}"/>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DD354001-15F1-4C8D-8116-B8A22486B7CF}"/>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69E2706D-EF20-4E14-981C-20AE2AD0590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A0946821-8624-43B5-ACCB-AD73A402770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28</a:t>
            </a:r>
          </a:p>
        </p:txBody>
      </p:sp>
      <p:grpSp>
        <p:nvGrpSpPr>
          <p:cNvPr id="29705" name="Groupe 57">
            <a:extLst>
              <a:ext uri="{FF2B5EF4-FFF2-40B4-BE49-F238E27FC236}">
                <a16:creationId xmlns:a16="http://schemas.microsoft.com/office/drawing/2014/main" id="{F0447221-FAE5-4C7C-93AE-FD1991D9DAE1}"/>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ACD5B3D9-FC7C-4EE1-9D92-169ABBD3A5E1}"/>
                </a:ext>
              </a:extLst>
            </p:cNvPr>
            <p:cNvPicPr>
              <a:picLocks noChangeAspect="1"/>
            </p:cNvPicPr>
            <p:nvPr/>
          </p:nvPicPr>
          <p:blipFill>
            <a:blip r:embed="rId4"/>
            <a:srcRect/>
            <a:stretch/>
          </p:blipFill>
          <p:spPr>
            <a:xfrm>
              <a:off x="188971" y="6352891"/>
              <a:ext cx="310824" cy="311510"/>
            </a:xfrm>
            <a:prstGeom prst="rect">
              <a:avLst/>
            </a:prstGeom>
          </p:spPr>
        </p:pic>
        <p:sp>
          <p:nvSpPr>
            <p:cNvPr id="29774" name="ZoneTexte 59">
              <a:extLst>
                <a:ext uri="{FF2B5EF4-FFF2-40B4-BE49-F238E27FC236}">
                  <a16:creationId xmlns:a16="http://schemas.microsoft.com/office/drawing/2014/main" id="{58268977-DB48-4BF0-B913-E379FBB79896}"/>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29706" name="Groupe 60">
            <a:extLst>
              <a:ext uri="{FF2B5EF4-FFF2-40B4-BE49-F238E27FC236}">
                <a16:creationId xmlns:a16="http://schemas.microsoft.com/office/drawing/2014/main" id="{28F4CE54-CBDE-4234-B684-02AA0151245B}"/>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691C972F-4FD8-44EF-9C36-A9FCA675283F}"/>
                </a:ext>
              </a:extLst>
            </p:cNvPr>
            <p:cNvPicPr>
              <a:picLocks noChangeAspect="1"/>
            </p:cNvPicPr>
            <p:nvPr/>
          </p:nvPicPr>
          <p:blipFill>
            <a:blip r:embed="rId5"/>
            <a:srcRect/>
            <a:stretch/>
          </p:blipFill>
          <p:spPr>
            <a:xfrm>
              <a:off x="706949" y="6306505"/>
              <a:ext cx="414890" cy="415053"/>
            </a:xfrm>
            <a:prstGeom prst="rect">
              <a:avLst/>
            </a:prstGeom>
          </p:spPr>
        </p:pic>
        <p:sp>
          <p:nvSpPr>
            <p:cNvPr id="29772" name="ZoneTexte 62">
              <a:extLst>
                <a:ext uri="{FF2B5EF4-FFF2-40B4-BE49-F238E27FC236}">
                  <a16:creationId xmlns:a16="http://schemas.microsoft.com/office/drawing/2014/main" id="{C27C54C6-2339-4E35-A1A6-C442AA01C36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29707" name="ZoneTexte 63">
            <a:extLst>
              <a:ext uri="{FF2B5EF4-FFF2-40B4-BE49-F238E27FC236}">
                <a16:creationId xmlns:a16="http://schemas.microsoft.com/office/drawing/2014/main" id="{79A1BAB8-218B-4848-A7CA-F4E656AB352B}"/>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E8D6AA26-91A9-44FC-AC28-3C49CE474C00}"/>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E625A10E-43AC-4A85-B323-D8527E847D5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710" name="Groupe 67">
            <a:extLst>
              <a:ext uri="{FF2B5EF4-FFF2-40B4-BE49-F238E27FC236}">
                <a16:creationId xmlns:a16="http://schemas.microsoft.com/office/drawing/2014/main" id="{06218194-F060-4429-91BB-32FA536B6323}"/>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E3431078-E255-4A78-BB45-28671D6C4E2D}"/>
                </a:ext>
              </a:extLst>
            </p:cNvPr>
            <p:cNvPicPr>
              <a:picLocks noChangeAspect="1"/>
            </p:cNvPicPr>
            <p:nvPr/>
          </p:nvPicPr>
          <p:blipFill>
            <a:blip r:embed="rId6"/>
            <a:stretch>
              <a:fillRect/>
            </a:stretch>
          </p:blipFill>
          <p:spPr>
            <a:xfrm>
              <a:off x="5890290" y="6332222"/>
              <a:ext cx="352498" cy="352600"/>
            </a:xfrm>
            <a:prstGeom prst="rect">
              <a:avLst/>
            </a:prstGeom>
          </p:spPr>
        </p:pic>
        <p:sp>
          <p:nvSpPr>
            <p:cNvPr id="29770" name="ZoneTexte 69">
              <a:extLst>
                <a:ext uri="{FF2B5EF4-FFF2-40B4-BE49-F238E27FC236}">
                  <a16:creationId xmlns:a16="http://schemas.microsoft.com/office/drawing/2014/main" id="{FE14E35A-4E0E-4414-8A60-CD185CA28386}"/>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29711" name="Groupe 70">
            <a:extLst>
              <a:ext uri="{FF2B5EF4-FFF2-40B4-BE49-F238E27FC236}">
                <a16:creationId xmlns:a16="http://schemas.microsoft.com/office/drawing/2014/main" id="{CBBA9903-7326-4830-B352-12BAC222FDCB}"/>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38A82990-B766-4C68-86D3-C9111CDD9C32}"/>
                </a:ext>
              </a:extLst>
            </p:cNvPr>
            <p:cNvPicPr>
              <a:picLocks noChangeAspect="1"/>
            </p:cNvPicPr>
            <p:nvPr/>
          </p:nvPicPr>
          <p:blipFill>
            <a:blip r:embed="rId7"/>
            <a:stretch>
              <a:fillRect/>
            </a:stretch>
          </p:blipFill>
          <p:spPr>
            <a:xfrm>
              <a:off x="6416601" y="6348998"/>
              <a:ext cx="352498" cy="353522"/>
            </a:xfrm>
            <a:prstGeom prst="rect">
              <a:avLst/>
            </a:prstGeom>
          </p:spPr>
        </p:pic>
        <p:sp>
          <p:nvSpPr>
            <p:cNvPr id="29768" name="ZoneTexte 73">
              <a:extLst>
                <a:ext uri="{FF2B5EF4-FFF2-40B4-BE49-F238E27FC236}">
                  <a16:creationId xmlns:a16="http://schemas.microsoft.com/office/drawing/2014/main" id="{D139B74E-764F-4A1D-B98B-5E81E782120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29712" name="Groupe 78">
            <a:extLst>
              <a:ext uri="{FF2B5EF4-FFF2-40B4-BE49-F238E27FC236}">
                <a16:creationId xmlns:a16="http://schemas.microsoft.com/office/drawing/2014/main" id="{80F5D79D-2D09-407A-BF1D-8B153A38C0F6}"/>
              </a:ext>
            </a:extLst>
          </p:cNvPr>
          <p:cNvGrpSpPr>
            <a:grpSpLocks/>
          </p:cNvGrpSpPr>
          <p:nvPr/>
        </p:nvGrpSpPr>
        <p:grpSpPr bwMode="auto">
          <a:xfrm>
            <a:off x="3365500" y="6388100"/>
            <a:ext cx="1417638" cy="369888"/>
            <a:chOff x="2237439" y="6388408"/>
            <a:chExt cx="1417322" cy="369331"/>
          </a:xfrm>
        </p:grpSpPr>
        <p:sp>
          <p:nvSpPr>
            <p:cNvPr id="80" name="Rectangle 79">
              <a:extLst>
                <a:ext uri="{FF2B5EF4-FFF2-40B4-BE49-F238E27FC236}">
                  <a16:creationId xmlns:a16="http://schemas.microsoft.com/office/drawing/2014/main" id="{06C11B13-0F97-4ABB-9330-A2D2B1E17254}"/>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29766" name="ZoneTexte 80">
              <a:extLst>
                <a:ext uri="{FF2B5EF4-FFF2-40B4-BE49-F238E27FC236}">
                  <a16:creationId xmlns:a16="http://schemas.microsoft.com/office/drawing/2014/main" id="{6ACFFF4E-81B9-4CFE-9A58-EDE4FD2B8A8C}"/>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29713" name="Groupe 81">
            <a:extLst>
              <a:ext uri="{FF2B5EF4-FFF2-40B4-BE49-F238E27FC236}">
                <a16:creationId xmlns:a16="http://schemas.microsoft.com/office/drawing/2014/main" id="{9F57BC82-2F60-4B98-B0D1-1298B323D343}"/>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732D2CE0-EDF8-4D5C-B269-69105F5234DC}"/>
                </a:ext>
              </a:extLst>
            </p:cNvPr>
            <p:cNvPicPr>
              <a:picLocks noChangeAspect="1"/>
            </p:cNvPicPr>
            <p:nvPr/>
          </p:nvPicPr>
          <p:blipFill>
            <a:blip r:embed="rId8"/>
            <a:srcRect/>
            <a:stretch/>
          </p:blipFill>
          <p:spPr>
            <a:xfrm>
              <a:off x="6013563" y="6342472"/>
              <a:ext cx="346147" cy="345729"/>
            </a:xfrm>
            <a:prstGeom prst="rect">
              <a:avLst/>
            </a:prstGeom>
          </p:spPr>
        </p:pic>
        <p:sp>
          <p:nvSpPr>
            <p:cNvPr id="29764" name="ZoneTexte 83">
              <a:extLst>
                <a:ext uri="{FF2B5EF4-FFF2-40B4-BE49-F238E27FC236}">
                  <a16:creationId xmlns:a16="http://schemas.microsoft.com/office/drawing/2014/main" id="{7151D9A0-47C9-479C-B791-C7DA5AB4E0C9}"/>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sp>
        <p:nvSpPr>
          <p:cNvPr id="87" name="Rectangle 86">
            <a:extLst>
              <a:ext uri="{FF2B5EF4-FFF2-40B4-BE49-F238E27FC236}">
                <a16:creationId xmlns:a16="http://schemas.microsoft.com/office/drawing/2014/main" id="{5BEA3DBE-6A9D-46CE-9CC2-303EF357DC19}"/>
              </a:ext>
            </a:extLst>
          </p:cNvPr>
          <p:cNvSpPr/>
          <p:nvPr/>
        </p:nvSpPr>
        <p:spPr>
          <a:xfrm>
            <a:off x="1419225" y="0"/>
            <a:ext cx="10772775" cy="361950"/>
          </a:xfrm>
          <a:prstGeom prst="rect">
            <a:avLst/>
          </a:prstGeom>
          <a:solidFill>
            <a:srgbClr val="3D6D0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Accompagner les projets d’épargne responsable de mon client Particulier</a:t>
            </a:r>
          </a:p>
        </p:txBody>
      </p:sp>
      <p:grpSp>
        <p:nvGrpSpPr>
          <p:cNvPr id="29715" name="Groupe 92">
            <a:extLst>
              <a:ext uri="{FF2B5EF4-FFF2-40B4-BE49-F238E27FC236}">
                <a16:creationId xmlns:a16="http://schemas.microsoft.com/office/drawing/2014/main" id="{418FE801-C394-40D0-9C25-C9360225BC15}"/>
              </a:ext>
            </a:extLst>
          </p:cNvPr>
          <p:cNvGrpSpPr>
            <a:grpSpLocks/>
          </p:cNvGrpSpPr>
          <p:nvPr/>
        </p:nvGrpSpPr>
        <p:grpSpPr bwMode="auto">
          <a:xfrm>
            <a:off x="8907463" y="6334125"/>
            <a:ext cx="1304925" cy="488950"/>
            <a:chOff x="9429931" y="6334408"/>
            <a:chExt cx="1305361" cy="488926"/>
          </a:xfrm>
        </p:grpSpPr>
        <p:grpSp>
          <p:nvGrpSpPr>
            <p:cNvPr id="29756" name="Groupe 106">
              <a:extLst>
                <a:ext uri="{FF2B5EF4-FFF2-40B4-BE49-F238E27FC236}">
                  <a16:creationId xmlns:a16="http://schemas.microsoft.com/office/drawing/2014/main" id="{2216BBC0-361F-4CFE-B766-8A81CCC50DFE}"/>
                </a:ext>
              </a:extLst>
            </p:cNvPr>
            <p:cNvGrpSpPr>
              <a:grpSpLocks/>
            </p:cNvGrpSpPr>
            <p:nvPr/>
          </p:nvGrpSpPr>
          <p:grpSpPr bwMode="auto">
            <a:xfrm>
              <a:off x="9429931" y="6334408"/>
              <a:ext cx="547826" cy="488926"/>
              <a:chOff x="640481" y="6334408"/>
              <a:chExt cx="547826" cy="488926"/>
            </a:xfrm>
          </p:grpSpPr>
          <p:pic>
            <p:nvPicPr>
              <p:cNvPr id="120" name="Graphique 119">
                <a:extLst>
                  <a:ext uri="{FF2B5EF4-FFF2-40B4-BE49-F238E27FC236}">
                    <a16:creationId xmlns:a16="http://schemas.microsoft.com/office/drawing/2014/main" id="{76738210-902F-4A81-A533-10F222C12A01}"/>
                  </a:ext>
                </a:extLst>
              </p:cNvPr>
              <p:cNvPicPr>
                <a:picLocks noChangeAspect="1"/>
              </p:cNvPicPr>
              <p:nvPr/>
            </p:nvPicPr>
            <p:blipFill>
              <a:blip r:embed="rId9"/>
              <a:srcRect/>
              <a:stretch/>
            </p:blipFill>
            <p:spPr>
              <a:xfrm>
                <a:off x="735763" y="6334408"/>
                <a:ext cx="352543" cy="352408"/>
              </a:xfrm>
              <a:prstGeom prst="rect">
                <a:avLst/>
              </a:prstGeom>
            </p:spPr>
          </p:pic>
          <p:sp>
            <p:nvSpPr>
              <p:cNvPr id="29762" name="ZoneTexte 123">
                <a:extLst>
                  <a:ext uri="{FF2B5EF4-FFF2-40B4-BE49-F238E27FC236}">
                    <a16:creationId xmlns:a16="http://schemas.microsoft.com/office/drawing/2014/main" id="{A82AB2B9-404C-4A75-8814-65BB55EA27CE}"/>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12" name="Connecteur droit 111">
              <a:extLst>
                <a:ext uri="{FF2B5EF4-FFF2-40B4-BE49-F238E27FC236}">
                  <a16:creationId xmlns:a16="http://schemas.microsoft.com/office/drawing/2014/main" id="{F8CAEF8E-C8B4-4EAB-95A8-46A0FF9AFDD7}"/>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758" name="Groupe 112">
              <a:extLst>
                <a:ext uri="{FF2B5EF4-FFF2-40B4-BE49-F238E27FC236}">
                  <a16:creationId xmlns:a16="http://schemas.microsoft.com/office/drawing/2014/main" id="{CBE5D479-8968-41F9-BC53-F85200F093A2}"/>
                </a:ext>
              </a:extLst>
            </p:cNvPr>
            <p:cNvGrpSpPr>
              <a:grpSpLocks/>
            </p:cNvGrpSpPr>
            <p:nvPr/>
          </p:nvGrpSpPr>
          <p:grpSpPr bwMode="auto">
            <a:xfrm>
              <a:off x="10304354" y="6342472"/>
              <a:ext cx="430938" cy="480531"/>
              <a:chOff x="5971167" y="6342472"/>
              <a:chExt cx="430938" cy="480531"/>
            </a:xfrm>
          </p:grpSpPr>
          <p:pic>
            <p:nvPicPr>
              <p:cNvPr id="114" name="Graphique 113">
                <a:extLst>
                  <a:ext uri="{FF2B5EF4-FFF2-40B4-BE49-F238E27FC236}">
                    <a16:creationId xmlns:a16="http://schemas.microsoft.com/office/drawing/2014/main" id="{3C4BABA9-31C7-4865-B103-5F14347A4195}"/>
                  </a:ext>
                </a:extLst>
              </p:cNvPr>
              <p:cNvPicPr>
                <a:picLocks noChangeAspect="1"/>
              </p:cNvPicPr>
              <p:nvPr/>
            </p:nvPicPr>
            <p:blipFill>
              <a:blip r:embed="rId10"/>
              <a:srcRect/>
              <a:stretch/>
            </p:blipFill>
            <p:spPr>
              <a:xfrm>
                <a:off x="6008273" y="6342346"/>
                <a:ext cx="346191" cy="346058"/>
              </a:xfrm>
              <a:prstGeom prst="rect">
                <a:avLst/>
              </a:prstGeom>
            </p:spPr>
          </p:pic>
          <p:sp>
            <p:nvSpPr>
              <p:cNvPr id="29760" name="ZoneTexte 114">
                <a:extLst>
                  <a:ext uri="{FF2B5EF4-FFF2-40B4-BE49-F238E27FC236}">
                    <a16:creationId xmlns:a16="http://schemas.microsoft.com/office/drawing/2014/main" id="{A9A2F6F6-C2B2-4B37-BBD8-3E272F3E86BF}"/>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89" name="Graphique 88">
            <a:extLst>
              <a:ext uri="{FF2B5EF4-FFF2-40B4-BE49-F238E27FC236}">
                <a16:creationId xmlns:a16="http://schemas.microsoft.com/office/drawing/2014/main" id="{8A15E2DC-3D5F-403E-BD79-6ADA750BC0F8}"/>
              </a:ext>
            </a:extLst>
          </p:cNvPr>
          <p:cNvPicPr>
            <a:picLocks noChangeAspect="1"/>
          </p:cNvPicPr>
          <p:nvPr/>
        </p:nvPicPr>
        <p:blipFill>
          <a:blip r:embed="rId11"/>
          <a:srcRect/>
          <a:stretch/>
        </p:blipFill>
        <p:spPr>
          <a:xfrm>
            <a:off x="0" y="0"/>
            <a:ext cx="701675" cy="701675"/>
          </a:xfrm>
          <a:prstGeom prst="rect">
            <a:avLst/>
          </a:prstGeom>
        </p:spPr>
      </p:pic>
      <p:pic>
        <p:nvPicPr>
          <p:cNvPr id="151" name="Graphique 150">
            <a:hlinkClick r:id="rId12"/>
            <a:extLst>
              <a:ext uri="{FF2B5EF4-FFF2-40B4-BE49-F238E27FC236}">
                <a16:creationId xmlns:a16="http://schemas.microsoft.com/office/drawing/2014/main" id="{1140A559-B902-4F3F-B0EF-B9CBDC6C234C}"/>
              </a:ext>
            </a:extLst>
          </p:cNvPr>
          <p:cNvPicPr>
            <a:picLocks noChangeAspect="1"/>
          </p:cNvPicPr>
          <p:nvPr/>
        </p:nvPicPr>
        <p:blipFill>
          <a:blip r:embed="rId13"/>
          <a:srcRect/>
          <a:stretch/>
        </p:blipFill>
        <p:spPr>
          <a:xfrm>
            <a:off x="8524083" y="5181843"/>
            <a:ext cx="304800" cy="304800"/>
          </a:xfrm>
          <a:prstGeom prst="rect">
            <a:avLst/>
          </a:prstGeom>
        </p:spPr>
      </p:pic>
      <p:sp>
        <p:nvSpPr>
          <p:cNvPr id="88" name="ZoneTexte 87">
            <a:extLst>
              <a:ext uri="{FF2B5EF4-FFF2-40B4-BE49-F238E27FC236}">
                <a16:creationId xmlns:a16="http://schemas.microsoft.com/office/drawing/2014/main" id="{66EDF88B-AFF1-489D-8D6A-D98304F12C20}"/>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90" name="ZoneTexte 89">
            <a:extLst>
              <a:ext uri="{FF2B5EF4-FFF2-40B4-BE49-F238E27FC236}">
                <a16:creationId xmlns:a16="http://schemas.microsoft.com/office/drawing/2014/main" id="{B93F4FB8-8E27-4763-A1DB-8D88BC45148B}"/>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6" name="ZoneTexte 105">
            <a:extLst>
              <a:ext uri="{FF2B5EF4-FFF2-40B4-BE49-F238E27FC236}">
                <a16:creationId xmlns:a16="http://schemas.microsoft.com/office/drawing/2014/main" id="{A61E4B1F-2BEA-4A39-98E1-7E0DD34DE094}"/>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rgbClr val="D51317"/>
                </a:solidFill>
                <a:latin typeface="Arial" panose="020B0604020202020204" pitchFamily="34" charset="0"/>
                <a:cs typeface="Arial" panose="020B0604020202020204" pitchFamily="34" charset="0"/>
              </a:rPr>
              <a:t>LE BESOIN</a:t>
            </a:r>
            <a:endParaRPr lang="fr-FR" sz="800" dirty="0">
              <a:solidFill>
                <a:srgbClr val="D51317"/>
              </a:solidFill>
              <a:latin typeface="Arial" panose="020B0604020202020204" pitchFamily="34" charset="0"/>
              <a:cs typeface="Arial" panose="020B0604020202020204" pitchFamily="34" charset="0"/>
            </a:endParaRPr>
          </a:p>
        </p:txBody>
      </p:sp>
      <p:sp>
        <p:nvSpPr>
          <p:cNvPr id="109" name="Ellipse 108">
            <a:extLst>
              <a:ext uri="{FF2B5EF4-FFF2-40B4-BE49-F238E27FC236}">
                <a16:creationId xmlns:a16="http://schemas.microsoft.com/office/drawing/2014/main" id="{4BD9861E-0A52-40D8-A937-DE6E1F0E5D25}"/>
              </a:ext>
            </a:extLst>
          </p:cNvPr>
          <p:cNvSpPr/>
          <p:nvPr/>
        </p:nvSpPr>
        <p:spPr>
          <a:xfrm>
            <a:off x="215900" y="1882775"/>
            <a:ext cx="90488" cy="90488"/>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110" name="Ellipse 109">
            <a:extLst>
              <a:ext uri="{FF2B5EF4-FFF2-40B4-BE49-F238E27FC236}">
                <a16:creationId xmlns:a16="http://schemas.microsoft.com/office/drawing/2014/main" id="{111EBD62-E4BE-4986-9848-1B289E2D2B0B}"/>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21" name="Ellipse 120">
            <a:extLst>
              <a:ext uri="{FF2B5EF4-FFF2-40B4-BE49-F238E27FC236}">
                <a16:creationId xmlns:a16="http://schemas.microsoft.com/office/drawing/2014/main" id="{5204746E-3F5A-4232-91B9-02B94B4E6C41}"/>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4" name="Ellipse 143">
            <a:extLst>
              <a:ext uri="{FF2B5EF4-FFF2-40B4-BE49-F238E27FC236}">
                <a16:creationId xmlns:a16="http://schemas.microsoft.com/office/drawing/2014/main" id="{DA88613F-B328-4D2F-8607-39A254898592}"/>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45" name="Ellipse 144">
            <a:extLst>
              <a:ext uri="{FF2B5EF4-FFF2-40B4-BE49-F238E27FC236}">
                <a16:creationId xmlns:a16="http://schemas.microsoft.com/office/drawing/2014/main" id="{387230E3-94E9-4109-9F77-07EFC0A28F6C}"/>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47" name="Triangle 146">
            <a:extLst>
              <a:ext uri="{FF2B5EF4-FFF2-40B4-BE49-F238E27FC236}">
                <a16:creationId xmlns:a16="http://schemas.microsoft.com/office/drawing/2014/main" id="{E0157C81-E08D-4648-8748-5591CA126A63}"/>
              </a:ext>
            </a:extLst>
          </p:cNvPr>
          <p:cNvSpPr/>
          <p:nvPr/>
        </p:nvSpPr>
        <p:spPr>
          <a:xfrm rot="5400000">
            <a:off x="1415257" y="1940719"/>
            <a:ext cx="179387" cy="9207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extLst>
              <a:ext uri="{FF2B5EF4-FFF2-40B4-BE49-F238E27FC236}">
                <a16:creationId xmlns:a16="http://schemas.microsoft.com/office/drawing/2014/main" id="{7298F3FA-F1EE-4770-8537-AC5AB50DF536}"/>
              </a:ext>
            </a:extLst>
          </p:cNvPr>
          <p:cNvSpPr/>
          <p:nvPr/>
        </p:nvSpPr>
        <p:spPr>
          <a:xfrm>
            <a:off x="90488" y="1817688"/>
            <a:ext cx="1328737" cy="338137"/>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2" name="ZoneTexte 91">
            <a:extLst>
              <a:ext uri="{FF2B5EF4-FFF2-40B4-BE49-F238E27FC236}">
                <a16:creationId xmlns:a16="http://schemas.microsoft.com/office/drawing/2014/main" id="{BD469B3C-EAB3-4F63-9999-428E5A60955C}"/>
              </a:ext>
            </a:extLst>
          </p:cNvPr>
          <p:cNvSpPr txBox="1"/>
          <p:nvPr/>
        </p:nvSpPr>
        <p:spPr>
          <a:xfrm>
            <a:off x="368300" y="4194175"/>
            <a:ext cx="895350" cy="354013"/>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94" name="Ellipse 93">
            <a:extLst>
              <a:ext uri="{FF2B5EF4-FFF2-40B4-BE49-F238E27FC236}">
                <a16:creationId xmlns:a16="http://schemas.microsoft.com/office/drawing/2014/main" id="{8E50A8B8-4A5E-460E-93A1-67F8AD3D1234}"/>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95" name="Ellipse 94">
            <a:extLst>
              <a:ext uri="{FF2B5EF4-FFF2-40B4-BE49-F238E27FC236}">
                <a16:creationId xmlns:a16="http://schemas.microsoft.com/office/drawing/2014/main" id="{A44DF262-2C83-471E-BC71-0019FF563C3F}"/>
              </a:ext>
            </a:extLst>
          </p:cNvPr>
          <p:cNvSpPr/>
          <p:nvPr/>
        </p:nvSpPr>
        <p:spPr>
          <a:xfrm>
            <a:off x="215900" y="4833938"/>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96" name="ZoneTexte 95">
            <a:extLst>
              <a:ext uri="{FF2B5EF4-FFF2-40B4-BE49-F238E27FC236}">
                <a16:creationId xmlns:a16="http://schemas.microsoft.com/office/drawing/2014/main" id="{C175D3EB-277A-430D-A0EE-7427B9BBE21E}"/>
              </a:ext>
            </a:extLst>
          </p:cNvPr>
          <p:cNvSpPr txBox="1"/>
          <p:nvPr/>
        </p:nvSpPr>
        <p:spPr>
          <a:xfrm>
            <a:off x="311150" y="4772025"/>
            <a:ext cx="1163638" cy="338138"/>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97" name="Ellipse 96">
            <a:extLst>
              <a:ext uri="{FF2B5EF4-FFF2-40B4-BE49-F238E27FC236}">
                <a16:creationId xmlns:a16="http://schemas.microsoft.com/office/drawing/2014/main" id="{33D52370-6FD7-4339-A52A-57AFBA4AABCE}"/>
              </a:ext>
            </a:extLst>
          </p:cNvPr>
          <p:cNvSpPr/>
          <p:nvPr/>
        </p:nvSpPr>
        <p:spPr>
          <a:xfrm>
            <a:off x="117475" y="4222750"/>
            <a:ext cx="287338" cy="2873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sp>
        <p:nvSpPr>
          <p:cNvPr id="98" name="ZoneTexte 97">
            <a:extLst>
              <a:ext uri="{FF2B5EF4-FFF2-40B4-BE49-F238E27FC236}">
                <a16:creationId xmlns:a16="http://schemas.microsoft.com/office/drawing/2014/main" id="{6957CB0F-5BA8-4B8C-9CB0-6F6A11CFF360}"/>
              </a:ext>
            </a:extLst>
          </p:cNvPr>
          <p:cNvSpPr txBox="1"/>
          <p:nvPr/>
        </p:nvSpPr>
        <p:spPr>
          <a:xfrm>
            <a:off x="311150" y="3743325"/>
            <a:ext cx="896938" cy="215900"/>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INVESTIR</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85" name="ZoneTexte 84">
            <a:extLst>
              <a:ext uri="{FF2B5EF4-FFF2-40B4-BE49-F238E27FC236}">
                <a16:creationId xmlns:a16="http://schemas.microsoft.com/office/drawing/2014/main" id="{6E11FA00-C16A-4B7D-B0A3-B0115CC7667C}"/>
              </a:ext>
            </a:extLst>
          </p:cNvPr>
          <p:cNvSpPr txBox="1"/>
          <p:nvPr/>
        </p:nvSpPr>
        <p:spPr>
          <a:xfrm>
            <a:off x="311150" y="2289175"/>
            <a:ext cx="1147763"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IDENTIFIER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CONVICTIONS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grpSp>
        <p:nvGrpSpPr>
          <p:cNvPr id="29736" name="Groupe 1">
            <a:extLst>
              <a:ext uri="{FF2B5EF4-FFF2-40B4-BE49-F238E27FC236}">
                <a16:creationId xmlns:a16="http://schemas.microsoft.com/office/drawing/2014/main" id="{B5ED11BA-22CD-4CA8-B30A-DD185DD6B901}"/>
              </a:ext>
            </a:extLst>
          </p:cNvPr>
          <p:cNvGrpSpPr>
            <a:grpSpLocks/>
          </p:cNvGrpSpPr>
          <p:nvPr/>
        </p:nvGrpSpPr>
        <p:grpSpPr bwMode="auto">
          <a:xfrm>
            <a:off x="88900" y="2282825"/>
            <a:ext cx="1330325" cy="2819400"/>
            <a:chOff x="89064" y="2282956"/>
            <a:chExt cx="1329438" cy="2818709"/>
          </a:xfrm>
        </p:grpSpPr>
        <p:sp>
          <p:nvSpPr>
            <p:cNvPr id="119" name="Rectangle 118">
              <a:hlinkClick r:id="rId14" action="ppaction://hlinksldjump"/>
              <a:extLst>
                <a:ext uri="{FF2B5EF4-FFF2-40B4-BE49-F238E27FC236}">
                  <a16:creationId xmlns:a16="http://schemas.microsoft.com/office/drawing/2014/main" id="{484040F8-8FF2-4238-BA2D-D71A1D540402}"/>
                </a:ext>
              </a:extLst>
            </p:cNvPr>
            <p:cNvSpPr/>
            <p:nvPr/>
          </p:nvSpPr>
          <p:spPr>
            <a:xfrm>
              <a:off x="89064" y="2282956"/>
              <a:ext cx="1329438" cy="338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2" name="Rectangle 121">
              <a:hlinkClick r:id="rId15" action="ppaction://hlinksldjump"/>
              <a:extLst>
                <a:ext uri="{FF2B5EF4-FFF2-40B4-BE49-F238E27FC236}">
                  <a16:creationId xmlns:a16="http://schemas.microsoft.com/office/drawing/2014/main" id="{4ABFF57C-654F-45B5-B228-3AB8D7B48502}"/>
                </a:ext>
              </a:extLst>
            </p:cNvPr>
            <p:cNvSpPr/>
            <p:nvPr/>
          </p:nvSpPr>
          <p:spPr>
            <a:xfrm>
              <a:off x="89064" y="2668624"/>
              <a:ext cx="1329438" cy="338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3" name="Rectangle 122">
              <a:hlinkClick r:id="rId16" action="ppaction://hlinksldjump"/>
              <a:extLst>
                <a:ext uri="{FF2B5EF4-FFF2-40B4-BE49-F238E27FC236}">
                  <a16:creationId xmlns:a16="http://schemas.microsoft.com/office/drawing/2014/main" id="{EF99EF9B-0FA5-4533-A4F5-B4AC62E4005A}"/>
                </a:ext>
              </a:extLst>
            </p:cNvPr>
            <p:cNvSpPr/>
            <p:nvPr/>
          </p:nvSpPr>
          <p:spPr>
            <a:xfrm>
              <a:off x="89064" y="3701833"/>
              <a:ext cx="1329438" cy="296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17" action="ppaction://hlinksldjump"/>
              <a:extLst>
                <a:ext uri="{FF2B5EF4-FFF2-40B4-BE49-F238E27FC236}">
                  <a16:creationId xmlns:a16="http://schemas.microsoft.com/office/drawing/2014/main" id="{B730CBCF-3794-442D-BCCE-2629D8EEAE32}"/>
                </a:ext>
              </a:extLst>
            </p:cNvPr>
            <p:cNvSpPr/>
            <p:nvPr/>
          </p:nvSpPr>
          <p:spPr>
            <a:xfrm>
              <a:off x="89064" y="4763611"/>
              <a:ext cx="1329438" cy="338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9737" name="Groupe 98">
            <a:extLst>
              <a:ext uri="{FF2B5EF4-FFF2-40B4-BE49-F238E27FC236}">
                <a16:creationId xmlns:a16="http://schemas.microsoft.com/office/drawing/2014/main" id="{BE90D6E1-6ED8-4C6E-8B6E-BD5675A8DBCC}"/>
              </a:ext>
            </a:extLst>
          </p:cNvPr>
          <p:cNvGrpSpPr>
            <a:grpSpLocks/>
          </p:cNvGrpSpPr>
          <p:nvPr/>
        </p:nvGrpSpPr>
        <p:grpSpPr bwMode="auto">
          <a:xfrm>
            <a:off x="6048375" y="6324600"/>
            <a:ext cx="784225" cy="496888"/>
            <a:chOff x="6767187" y="6323834"/>
            <a:chExt cx="784388" cy="497620"/>
          </a:xfrm>
        </p:grpSpPr>
        <p:pic>
          <p:nvPicPr>
            <p:cNvPr id="100" name="Graphique 99">
              <a:extLst>
                <a:ext uri="{FF2B5EF4-FFF2-40B4-BE49-F238E27FC236}">
                  <a16:creationId xmlns:a16="http://schemas.microsoft.com/office/drawing/2014/main" id="{31FDD984-E3AA-43C2-8D72-4F3CB2590961}"/>
                </a:ext>
              </a:extLst>
            </p:cNvPr>
            <p:cNvPicPr>
              <a:picLocks noChangeAspect="1"/>
            </p:cNvPicPr>
            <p:nvPr/>
          </p:nvPicPr>
          <p:blipFill>
            <a:blip r:embed="rId18"/>
            <a:stretch>
              <a:fillRect/>
            </a:stretch>
          </p:blipFill>
          <p:spPr>
            <a:xfrm>
              <a:off x="6964078" y="6323834"/>
              <a:ext cx="352498" cy="352944"/>
            </a:xfrm>
            <a:prstGeom prst="rect">
              <a:avLst/>
            </a:prstGeom>
          </p:spPr>
        </p:pic>
        <p:sp>
          <p:nvSpPr>
            <p:cNvPr id="29751" name="ZoneTexte 100">
              <a:extLst>
                <a:ext uri="{FF2B5EF4-FFF2-40B4-BE49-F238E27FC236}">
                  <a16:creationId xmlns:a16="http://schemas.microsoft.com/office/drawing/2014/main" id="{9C8CC495-AAF0-43CB-8E04-7385590585DC}"/>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29738" name="Groupe 101">
            <a:extLst>
              <a:ext uri="{FF2B5EF4-FFF2-40B4-BE49-F238E27FC236}">
                <a16:creationId xmlns:a16="http://schemas.microsoft.com/office/drawing/2014/main" id="{F235734B-B5A0-4039-9ED5-414AA7A74AFC}"/>
              </a:ext>
            </a:extLst>
          </p:cNvPr>
          <p:cNvGrpSpPr>
            <a:grpSpLocks/>
          </p:cNvGrpSpPr>
          <p:nvPr/>
        </p:nvGrpSpPr>
        <p:grpSpPr bwMode="auto">
          <a:xfrm>
            <a:off x="71438" y="6324600"/>
            <a:ext cx="11553825" cy="496888"/>
            <a:chOff x="71517" y="6323834"/>
            <a:chExt cx="11554426" cy="497620"/>
          </a:xfrm>
        </p:grpSpPr>
        <p:pic>
          <p:nvPicPr>
            <p:cNvPr id="103" name="Graphique 102">
              <a:hlinkClick r:id="" action="ppaction://hlinkshowjump?jump=previousslide"/>
              <a:extLst>
                <a:ext uri="{FF2B5EF4-FFF2-40B4-BE49-F238E27FC236}">
                  <a16:creationId xmlns:a16="http://schemas.microsoft.com/office/drawing/2014/main" id="{4935CE41-38BB-48C9-BA9A-819BCE4EEB94}"/>
                </a:ext>
              </a:extLst>
            </p:cNvPr>
            <p:cNvPicPr>
              <a:picLocks noChangeAspect="1"/>
            </p:cNvPicPr>
            <p:nvPr/>
          </p:nvPicPr>
          <p:blipFill>
            <a:blip r:embed="rId19"/>
            <a:srcRect/>
            <a:stretch/>
          </p:blipFill>
          <p:spPr>
            <a:xfrm rot="10800000">
              <a:off x="11062351" y="6427174"/>
              <a:ext cx="281003" cy="279812"/>
            </a:xfrm>
            <a:prstGeom prst="rect">
              <a:avLst/>
            </a:prstGeom>
          </p:spPr>
        </p:pic>
        <p:pic>
          <p:nvPicPr>
            <p:cNvPr id="104" name="Graphique 103">
              <a:hlinkClick r:id="" action="ppaction://hlinkshowjump?jump=nextslide"/>
              <a:extLst>
                <a:ext uri="{FF2B5EF4-FFF2-40B4-BE49-F238E27FC236}">
                  <a16:creationId xmlns:a16="http://schemas.microsoft.com/office/drawing/2014/main" id="{2A94275E-5FFF-4B6D-B4EC-71617C4D9D58}"/>
                </a:ext>
              </a:extLst>
            </p:cNvPr>
            <p:cNvPicPr>
              <a:picLocks noChangeAspect="1"/>
            </p:cNvPicPr>
            <p:nvPr/>
          </p:nvPicPr>
          <p:blipFill>
            <a:blip r:embed="rId19"/>
            <a:srcRect/>
            <a:stretch/>
          </p:blipFill>
          <p:spPr>
            <a:xfrm>
              <a:off x="11344940" y="6431943"/>
              <a:ext cx="281003" cy="281402"/>
            </a:xfrm>
            <a:prstGeom prst="rect">
              <a:avLst/>
            </a:prstGeom>
          </p:spPr>
        </p:pic>
        <p:sp>
          <p:nvSpPr>
            <p:cNvPr id="105" name="Rectangle 104">
              <a:hlinkClick r:id="rId20" action="ppaction://hlinksldjump"/>
              <a:extLst>
                <a:ext uri="{FF2B5EF4-FFF2-40B4-BE49-F238E27FC236}">
                  <a16:creationId xmlns:a16="http://schemas.microsoft.com/office/drawing/2014/main" id="{D779E6EE-92B0-496C-99B9-71691A1EB06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1" action="ppaction://hlinksldjump"/>
              <a:extLst>
                <a:ext uri="{FF2B5EF4-FFF2-40B4-BE49-F238E27FC236}">
                  <a16:creationId xmlns:a16="http://schemas.microsoft.com/office/drawing/2014/main" id="{7BA57DD9-93AA-4B48-946A-69176B8C5858}"/>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22" action="ppaction://hlinksldjump"/>
              <a:extLst>
                <a:ext uri="{FF2B5EF4-FFF2-40B4-BE49-F238E27FC236}">
                  <a16:creationId xmlns:a16="http://schemas.microsoft.com/office/drawing/2014/main" id="{50D7AEF8-EF09-4474-99D6-A6A9493F0EFF}"/>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3" action="ppaction://hlinksldjump"/>
              <a:extLst>
                <a:ext uri="{FF2B5EF4-FFF2-40B4-BE49-F238E27FC236}">
                  <a16:creationId xmlns:a16="http://schemas.microsoft.com/office/drawing/2014/main" id="{8B8168B3-ABD6-45D9-8219-67DF3EB98175}"/>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4" action="ppaction://hlinksldjump"/>
              <a:extLst>
                <a:ext uri="{FF2B5EF4-FFF2-40B4-BE49-F238E27FC236}">
                  <a16:creationId xmlns:a16="http://schemas.microsoft.com/office/drawing/2014/main" id="{6C0CFE99-48C0-4586-A3CE-9DB5CA2B6E9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25" action="ppaction://hlinksldjump"/>
              <a:extLst>
                <a:ext uri="{FF2B5EF4-FFF2-40B4-BE49-F238E27FC236}">
                  <a16:creationId xmlns:a16="http://schemas.microsoft.com/office/drawing/2014/main" id="{EF2BBE1D-D09E-43CC-9382-72B344B2439F}"/>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8" name="Rectangle 137">
              <a:hlinkClick r:id="rId26" action="ppaction://hlinksldjump"/>
              <a:extLst>
                <a:ext uri="{FF2B5EF4-FFF2-40B4-BE49-F238E27FC236}">
                  <a16:creationId xmlns:a16="http://schemas.microsoft.com/office/drawing/2014/main" id="{A04DD710-DB2C-42A7-A3DF-3633A9B6A3DA}"/>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9" name="Rectangle 138">
              <a:hlinkClick r:id="rId27" action="ppaction://hlinksldjump"/>
              <a:extLst>
                <a:ext uri="{FF2B5EF4-FFF2-40B4-BE49-F238E27FC236}">
                  <a16:creationId xmlns:a16="http://schemas.microsoft.com/office/drawing/2014/main" id="{488DFB07-DF07-466F-A0B1-AA6F510749F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40" name="Rectangle 139">
            <a:extLst>
              <a:ext uri="{FF2B5EF4-FFF2-40B4-BE49-F238E27FC236}">
                <a16:creationId xmlns:a16="http://schemas.microsoft.com/office/drawing/2014/main" id="{0726D30B-0057-4748-8481-0BACF1878FD8}"/>
              </a:ext>
            </a:extLst>
          </p:cNvPr>
          <p:cNvSpPr/>
          <p:nvPr/>
        </p:nvSpPr>
        <p:spPr>
          <a:xfrm>
            <a:off x="6189663" y="6829425"/>
            <a:ext cx="48577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93" name="ZoneTexte 92">
            <a:extLst>
              <a:ext uri="{FF2B5EF4-FFF2-40B4-BE49-F238E27FC236}">
                <a16:creationId xmlns:a16="http://schemas.microsoft.com/office/drawing/2014/main" id="{950CC452-206C-4361-8126-2581E62F74B5}"/>
              </a:ext>
            </a:extLst>
          </p:cNvPr>
          <p:cNvSpPr txBox="1"/>
          <p:nvPr/>
        </p:nvSpPr>
        <p:spPr>
          <a:xfrm>
            <a:off x="368300" y="1317625"/>
            <a:ext cx="969963" cy="353943"/>
          </a:xfrm>
          <a:prstGeom prst="rect">
            <a:avLst/>
          </a:prstGeom>
          <a:noFill/>
        </p:spPr>
        <p:txBody>
          <a:bodyPr>
            <a:spAutoFit/>
          </a:bodyPr>
          <a:lstStyle/>
          <a:p>
            <a:pPr lvl="0" fontAlgn="auto" hangingPunct="1">
              <a:spcBef>
                <a:spcPts val="0"/>
              </a:spcBef>
              <a:spcAft>
                <a:spcPts val="0"/>
              </a:spcAft>
              <a:defRPr sz="1800" b="0" i="0" u="none" strike="noStrike" kern="0" cap="none" spc="0" baseline="0">
                <a:solidFill>
                  <a:srgbClr val="000000"/>
                </a:solidFill>
                <a:uFillTx/>
              </a:defRPr>
            </a:pPr>
            <a:r>
              <a:rPr lang="fr-FR" sz="850" b="1" dirty="0">
                <a:solidFill>
                  <a:srgbClr val="C00000"/>
                </a:solidFill>
                <a:latin typeface="Arial" pitchFamily="34"/>
                <a:cs typeface="Arial" pitchFamily="34"/>
              </a:rPr>
              <a:t>JE M’INFORME JE CONSEILLE</a:t>
            </a:r>
          </a:p>
        </p:txBody>
      </p:sp>
      <p:sp>
        <p:nvSpPr>
          <p:cNvPr id="99" name="ZoneTexte 3">
            <a:extLst>
              <a:ext uri="{FF2B5EF4-FFF2-40B4-BE49-F238E27FC236}">
                <a16:creationId xmlns:a16="http://schemas.microsoft.com/office/drawing/2014/main" id="{2C7A1083-A1AF-422E-9298-F44042E5DE9B}"/>
              </a:ext>
            </a:extLst>
          </p:cNvPr>
          <p:cNvSpPr txBox="1"/>
          <p:nvPr/>
        </p:nvSpPr>
        <p:spPr>
          <a:xfrm>
            <a:off x="2461290" y="496491"/>
            <a:ext cx="9024140"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Répondre à une demande croissante des investisseurs en faveur des placements engagés.</a:t>
            </a:r>
          </a:p>
        </p:txBody>
      </p:sp>
      <p:sp>
        <p:nvSpPr>
          <p:cNvPr id="101" name="ZoneTexte 6">
            <a:extLst>
              <a:ext uri="{FF2B5EF4-FFF2-40B4-BE49-F238E27FC236}">
                <a16:creationId xmlns:a16="http://schemas.microsoft.com/office/drawing/2014/main" id="{1C07F43A-52A6-43A8-9154-4BB2BE992D1E}"/>
              </a:ext>
            </a:extLst>
          </p:cNvPr>
          <p:cNvSpPr txBox="1"/>
          <p:nvPr/>
        </p:nvSpPr>
        <p:spPr>
          <a:xfrm>
            <a:off x="1733601" y="983418"/>
            <a:ext cx="10034854" cy="72327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Arial" pitchFamily="34"/>
                <a:cs typeface="Arial" pitchFamily="34"/>
              </a:rPr>
              <a:t>Les institutions bancaires et financières sont des acteurs de premier plan dans la transformation durable de l’économie.</a:t>
            </a:r>
          </a:p>
          <a:p>
            <a:pPr marL="0" marR="0" lvl="0" indent="0" algn="l" defTabSz="9144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Arial" pitchFamily="34"/>
                <a:cs typeface="Arial" pitchFamily="34"/>
              </a:rPr>
              <a:t>Participer à une meilleure orientation des capitaux disponibles vers le financement d’investissements prenant en compte 3 critères extra financiers, dits ESG (Environnementaux, Sociaux et de Gouvernance) est un levier essentiel pour agir en faveur du Développement Durable.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1">
            <a:extLst>
              <a:ext uri="{FF2B5EF4-FFF2-40B4-BE49-F238E27FC236}">
                <a16:creationId xmlns:a16="http://schemas.microsoft.com/office/drawing/2014/main" id="{255B600B-FD9E-E458-F4A7-AA0D0F3BEBBA}"/>
              </a:ext>
            </a:extLst>
          </p:cNvPr>
          <p:cNvPicPr>
            <a:picLocks noChangeAspect="1"/>
          </p:cNvPicPr>
          <p:nvPr/>
        </p:nvPicPr>
        <p:blipFill>
          <a:blip r:embed="rId2">
            <a:extLst>
              <a:ext uri="{96DAC541-7B7A-43D3-8B79-37D633B846F1}">
                <asvg:svgBlip xmlns:asvg="http://schemas.microsoft.com/office/drawing/2016/SVG/main" r:embed="rId3"/>
              </a:ext>
            </a:extLst>
          </a:blip>
          <a:srcRect t="3526" r="34014" b="15478"/>
          <a:stretch>
            <a:fillRect/>
          </a:stretch>
        </p:blipFill>
        <p:spPr>
          <a:xfrm>
            <a:off x="7918109" y="1035173"/>
            <a:ext cx="4273896" cy="5245985"/>
          </a:xfrm>
          <a:prstGeom prst="rect">
            <a:avLst/>
          </a:prstGeom>
          <a:noFill/>
          <a:ln cap="flat">
            <a:noFill/>
          </a:ln>
        </p:spPr>
      </p:pic>
      <p:sp>
        <p:nvSpPr>
          <p:cNvPr id="3" name="Rectangle 19">
            <a:extLst>
              <a:ext uri="{FF2B5EF4-FFF2-40B4-BE49-F238E27FC236}">
                <a16:creationId xmlns:a16="http://schemas.microsoft.com/office/drawing/2014/main" id="{711F04E9-3634-735E-A821-7DB01D1B9D01}"/>
              </a:ext>
            </a:extLst>
          </p:cNvPr>
          <p:cNvSpPr/>
          <p:nvPr/>
        </p:nvSpPr>
        <p:spPr>
          <a:xfrm>
            <a:off x="0" y="4142"/>
            <a:ext cx="1418508" cy="6285887"/>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cxnSp>
        <p:nvCxnSpPr>
          <p:cNvPr id="4" name="Connecteur droit 20">
            <a:extLst>
              <a:ext uri="{FF2B5EF4-FFF2-40B4-BE49-F238E27FC236}">
                <a16:creationId xmlns:a16="http://schemas.microsoft.com/office/drawing/2014/main" id="{B4AD31C5-1462-CAFC-6301-1972AB67816F}"/>
              </a:ext>
            </a:extLst>
          </p:cNvPr>
          <p:cNvCxnSpPr/>
          <p:nvPr/>
        </p:nvCxnSpPr>
        <p:spPr>
          <a:xfrm>
            <a:off x="261436" y="1455167"/>
            <a:ext cx="0" cy="4880838"/>
          </a:xfrm>
          <a:prstGeom prst="straightConnector1">
            <a:avLst/>
          </a:prstGeom>
          <a:noFill/>
          <a:ln w="12701" cap="flat">
            <a:solidFill>
              <a:srgbClr val="D9D9D9"/>
            </a:solidFill>
            <a:prstDash val="solid"/>
            <a:miter/>
          </a:ln>
        </p:spPr>
      </p:cxnSp>
      <p:sp>
        <p:nvSpPr>
          <p:cNvPr id="5" name="Rectangle 21">
            <a:extLst>
              <a:ext uri="{FF2B5EF4-FFF2-40B4-BE49-F238E27FC236}">
                <a16:creationId xmlns:a16="http://schemas.microsoft.com/office/drawing/2014/main" id="{927EA68F-DD7A-982A-AD3B-F515C92AE0A5}"/>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 name="Rectangle 22">
            <a:extLst>
              <a:ext uri="{FF2B5EF4-FFF2-40B4-BE49-F238E27FC236}">
                <a16:creationId xmlns:a16="http://schemas.microsoft.com/office/drawing/2014/main" id="{353283A1-0A11-6CCC-F45C-89DA45881AF6}"/>
              </a:ext>
            </a:extLst>
          </p:cNvPr>
          <p:cNvSpPr/>
          <p:nvPr/>
        </p:nvSpPr>
        <p:spPr>
          <a:xfrm>
            <a:off x="0" y="6287213"/>
            <a:ext cx="12191996" cy="570786"/>
          </a:xfrm>
          <a:prstGeom prst="rect">
            <a:avLst/>
          </a:prstGeom>
          <a:solidFill>
            <a:srgbClr val="39434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Rectangle 25">
            <a:extLst>
              <a:ext uri="{FF2B5EF4-FFF2-40B4-BE49-F238E27FC236}">
                <a16:creationId xmlns:a16="http://schemas.microsoft.com/office/drawing/2014/main" id="{2A22F268-BCB5-2580-BB02-166AF3E3EAD2}"/>
              </a:ext>
            </a:extLst>
          </p:cNvPr>
          <p:cNvSpPr/>
          <p:nvPr/>
        </p:nvSpPr>
        <p:spPr>
          <a:xfrm>
            <a:off x="11768446" y="6471666"/>
            <a:ext cx="423550" cy="186601"/>
          </a:xfrm>
          <a:prstGeom prst="rect">
            <a:avLst/>
          </a:prstGeom>
          <a:solidFill>
            <a:srgbClr val="77BF32"/>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FFFFFF"/>
                </a:solidFill>
                <a:uFillTx/>
                <a:latin typeface="Arial" pitchFamily="34"/>
                <a:cs typeface="Arial" pitchFamily="34"/>
              </a:rPr>
              <a:t>29</a:t>
            </a:r>
          </a:p>
        </p:txBody>
      </p:sp>
      <p:grpSp>
        <p:nvGrpSpPr>
          <p:cNvPr id="8" name="Groupe 26">
            <a:extLst>
              <a:ext uri="{FF2B5EF4-FFF2-40B4-BE49-F238E27FC236}">
                <a16:creationId xmlns:a16="http://schemas.microsoft.com/office/drawing/2014/main" id="{037421F9-F637-DE36-792B-19E886B14948}"/>
              </a:ext>
            </a:extLst>
          </p:cNvPr>
          <p:cNvGrpSpPr/>
          <p:nvPr/>
        </p:nvGrpSpPr>
        <p:grpSpPr>
          <a:xfrm>
            <a:off x="89062" y="6352894"/>
            <a:ext cx="510637" cy="470441"/>
            <a:chOff x="89062" y="6352894"/>
            <a:chExt cx="510637" cy="470441"/>
          </a:xfrm>
        </p:grpSpPr>
        <p:pic>
          <p:nvPicPr>
            <p:cNvPr id="9" name="Graphique 27">
              <a:extLst>
                <a:ext uri="{FF2B5EF4-FFF2-40B4-BE49-F238E27FC236}">
                  <a16:creationId xmlns:a16="http://schemas.microsoft.com/office/drawing/2014/main" id="{62C6BB20-BA76-8462-2E06-D376BDAC191C}"/>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188887" y="6352894"/>
              <a:ext cx="310987" cy="310987"/>
            </a:xfrm>
            <a:prstGeom prst="rect">
              <a:avLst/>
            </a:prstGeom>
            <a:noFill/>
            <a:ln cap="flat">
              <a:noFill/>
            </a:ln>
          </p:spPr>
        </p:pic>
        <p:sp>
          <p:nvSpPr>
            <p:cNvPr id="10" name="ZoneTexte 28">
              <a:extLst>
                <a:ext uri="{FF2B5EF4-FFF2-40B4-BE49-F238E27FC236}">
                  <a16:creationId xmlns:a16="http://schemas.microsoft.com/office/drawing/2014/main" id="{2467884A-808A-EC9A-4846-2DD0BF2E7E22}"/>
                </a:ext>
              </a:extLst>
            </p:cNvPr>
            <p:cNvSpPr txBox="1"/>
            <p:nvPr/>
          </p:nvSpPr>
          <p:spPr>
            <a:xfrm>
              <a:off x="89062" y="6638672"/>
              <a:ext cx="510637"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Accueil</a:t>
              </a:r>
            </a:p>
          </p:txBody>
        </p:sp>
      </p:grpSp>
      <p:grpSp>
        <p:nvGrpSpPr>
          <p:cNvPr id="11" name="Groupe 29">
            <a:extLst>
              <a:ext uri="{FF2B5EF4-FFF2-40B4-BE49-F238E27FC236}">
                <a16:creationId xmlns:a16="http://schemas.microsoft.com/office/drawing/2014/main" id="{A5C8A709-E48E-EFCC-F4B4-DA3099FB51E6}"/>
              </a:ext>
            </a:extLst>
          </p:cNvPr>
          <p:cNvGrpSpPr/>
          <p:nvPr/>
        </p:nvGrpSpPr>
        <p:grpSpPr>
          <a:xfrm>
            <a:off x="659858" y="6306507"/>
            <a:ext cx="605643" cy="516828"/>
            <a:chOff x="659858" y="6306507"/>
            <a:chExt cx="605643" cy="516828"/>
          </a:xfrm>
        </p:grpSpPr>
        <p:pic>
          <p:nvPicPr>
            <p:cNvPr id="12" name="Graphique 30">
              <a:extLst>
                <a:ext uri="{FF2B5EF4-FFF2-40B4-BE49-F238E27FC236}">
                  <a16:creationId xmlns:a16="http://schemas.microsoft.com/office/drawing/2014/main" id="{81421880-CF07-149A-FA01-7A37FA730D4E}"/>
                </a:ext>
              </a:extLst>
            </p:cNvP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754864" y="6306507"/>
              <a:ext cx="415640" cy="415640"/>
            </a:xfrm>
            <a:prstGeom prst="rect">
              <a:avLst/>
            </a:prstGeom>
            <a:noFill/>
            <a:ln cap="flat">
              <a:noFill/>
            </a:ln>
          </p:spPr>
        </p:pic>
        <p:sp>
          <p:nvSpPr>
            <p:cNvPr id="13" name="ZoneTexte 31">
              <a:extLst>
                <a:ext uri="{FF2B5EF4-FFF2-40B4-BE49-F238E27FC236}">
                  <a16:creationId xmlns:a16="http://schemas.microsoft.com/office/drawing/2014/main" id="{77E4249C-0910-1C3F-2A54-6F7048BC1EBD}"/>
                </a:ext>
              </a:extLst>
            </p:cNvPr>
            <p:cNvSpPr txBox="1"/>
            <p:nvPr/>
          </p:nvSpPr>
          <p:spPr>
            <a:xfrm>
              <a:off x="659858" y="6638672"/>
              <a:ext cx="605643"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Sommaire</a:t>
              </a:r>
            </a:p>
          </p:txBody>
        </p:sp>
      </p:grpSp>
      <p:sp>
        <p:nvSpPr>
          <p:cNvPr id="14" name="ZoneTexte 32">
            <a:extLst>
              <a:ext uri="{FF2B5EF4-FFF2-40B4-BE49-F238E27FC236}">
                <a16:creationId xmlns:a16="http://schemas.microsoft.com/office/drawing/2014/main" id="{CE5A07DA-1BB6-05CD-1185-41EBBB914853}"/>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Vous êtes ici :</a:t>
            </a:r>
            <a:endParaRPr lang="fr-FR" sz="600" b="0" i="0" u="none" strike="noStrike" kern="1200" cap="none" spc="0" baseline="0">
              <a:solidFill>
                <a:srgbClr val="A4CB74"/>
              </a:solidFill>
              <a:uFillTx/>
              <a:latin typeface="Arial" pitchFamily="34"/>
              <a:cs typeface="Arial" pitchFamily="34"/>
            </a:endParaRPr>
          </a:p>
        </p:txBody>
      </p:sp>
      <p:cxnSp>
        <p:nvCxnSpPr>
          <p:cNvPr id="15" name="Connecteur droit 33">
            <a:extLst>
              <a:ext uri="{FF2B5EF4-FFF2-40B4-BE49-F238E27FC236}">
                <a16:creationId xmlns:a16="http://schemas.microsoft.com/office/drawing/2014/main" id="{4E236633-0AB0-9DFF-B82F-C865578A5C77}"/>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6" name="Connecteur droit 34">
            <a:extLst>
              <a:ext uri="{FF2B5EF4-FFF2-40B4-BE49-F238E27FC236}">
                <a16:creationId xmlns:a16="http://schemas.microsoft.com/office/drawing/2014/main" id="{451CB31D-C0DB-B17D-21A3-0EB1B57078C2}"/>
              </a:ext>
            </a:extLst>
          </p:cNvPr>
          <p:cNvCxnSpPr/>
          <p:nvPr/>
        </p:nvCxnSpPr>
        <p:spPr>
          <a:xfrm>
            <a:off x="2555318" y="6387943"/>
            <a:ext cx="0" cy="369326"/>
          </a:xfrm>
          <a:prstGeom prst="straightConnector1">
            <a:avLst/>
          </a:prstGeom>
          <a:noFill/>
          <a:ln w="9528" cap="flat">
            <a:solidFill>
              <a:srgbClr val="FFFFFF"/>
            </a:solidFill>
            <a:prstDash val="solid"/>
            <a:miter/>
          </a:ln>
        </p:spPr>
      </p:cxnSp>
      <p:grpSp>
        <p:nvGrpSpPr>
          <p:cNvPr id="17" name="Groupe 35">
            <a:extLst>
              <a:ext uri="{FF2B5EF4-FFF2-40B4-BE49-F238E27FC236}">
                <a16:creationId xmlns:a16="http://schemas.microsoft.com/office/drawing/2014/main" id="{B57E83E8-BD0A-64D3-F0C7-0B1ED741B899}"/>
              </a:ext>
            </a:extLst>
          </p:cNvPr>
          <p:cNvGrpSpPr/>
          <p:nvPr/>
        </p:nvGrpSpPr>
        <p:grpSpPr>
          <a:xfrm>
            <a:off x="4747007" y="6332220"/>
            <a:ext cx="784390" cy="490776"/>
            <a:chOff x="4747007" y="6332220"/>
            <a:chExt cx="784390" cy="490776"/>
          </a:xfrm>
        </p:grpSpPr>
        <p:pic>
          <p:nvPicPr>
            <p:cNvPr id="18" name="Graphique 36">
              <a:extLst>
                <a:ext uri="{FF2B5EF4-FFF2-40B4-BE49-F238E27FC236}">
                  <a16:creationId xmlns:a16="http://schemas.microsoft.com/office/drawing/2014/main" id="{3764AC25-23F2-0EEC-45B4-0B45F07433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6408" y="6332220"/>
              <a:ext cx="352802" cy="352802"/>
            </a:xfrm>
            <a:prstGeom prst="rect">
              <a:avLst/>
            </a:prstGeom>
            <a:noFill/>
            <a:ln cap="flat">
              <a:noFill/>
            </a:ln>
          </p:spPr>
        </p:pic>
        <p:sp>
          <p:nvSpPr>
            <p:cNvPr id="19" name="ZoneTexte 37">
              <a:extLst>
                <a:ext uri="{FF2B5EF4-FFF2-40B4-BE49-F238E27FC236}">
                  <a16:creationId xmlns:a16="http://schemas.microsoft.com/office/drawing/2014/main" id="{C19C4FDD-9CF1-5773-D195-21B3F5646EE8}"/>
                </a:ext>
              </a:extLst>
            </p:cNvPr>
            <p:cNvSpPr txBox="1"/>
            <p:nvPr/>
          </p:nvSpPr>
          <p:spPr>
            <a:xfrm>
              <a:off x="4747007"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Rénovation</a:t>
              </a:r>
            </a:p>
          </p:txBody>
        </p:sp>
      </p:grpSp>
      <p:grpSp>
        <p:nvGrpSpPr>
          <p:cNvPr id="20" name="Groupe 38">
            <a:extLst>
              <a:ext uri="{FF2B5EF4-FFF2-40B4-BE49-F238E27FC236}">
                <a16:creationId xmlns:a16="http://schemas.microsoft.com/office/drawing/2014/main" id="{25835D50-233E-1BE0-FA59-C1717BC81891}"/>
              </a:ext>
            </a:extLst>
          </p:cNvPr>
          <p:cNvGrpSpPr/>
          <p:nvPr/>
        </p:nvGrpSpPr>
        <p:grpSpPr>
          <a:xfrm>
            <a:off x="5367052" y="6348999"/>
            <a:ext cx="784390" cy="473997"/>
            <a:chOff x="5367052" y="6348999"/>
            <a:chExt cx="784390" cy="473997"/>
          </a:xfrm>
        </p:grpSpPr>
        <p:pic>
          <p:nvPicPr>
            <p:cNvPr id="21" name="Graphique 39">
              <a:extLst>
                <a:ext uri="{FF2B5EF4-FFF2-40B4-BE49-F238E27FC236}">
                  <a16:creationId xmlns:a16="http://schemas.microsoft.com/office/drawing/2014/main" id="{B45DE0CB-8C3E-7A42-F818-D535DF3818E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86453" y="6348999"/>
              <a:ext cx="352802" cy="352802"/>
            </a:xfrm>
            <a:prstGeom prst="rect">
              <a:avLst/>
            </a:prstGeom>
            <a:noFill/>
            <a:ln cap="flat">
              <a:noFill/>
            </a:ln>
          </p:spPr>
        </p:pic>
        <p:sp>
          <p:nvSpPr>
            <p:cNvPr id="22" name="ZoneTexte 40">
              <a:extLst>
                <a:ext uri="{FF2B5EF4-FFF2-40B4-BE49-F238E27FC236}">
                  <a16:creationId xmlns:a16="http://schemas.microsoft.com/office/drawing/2014/main" id="{1A539C9A-A888-3E5B-69F2-4A771E74EEE4}"/>
                </a:ext>
              </a:extLst>
            </p:cNvPr>
            <p:cNvSpPr txBox="1"/>
            <p:nvPr/>
          </p:nvSpPr>
          <p:spPr>
            <a:xfrm>
              <a:off x="5367052"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Mobilité</a:t>
              </a:r>
            </a:p>
          </p:txBody>
        </p:sp>
      </p:grpSp>
      <p:grpSp>
        <p:nvGrpSpPr>
          <p:cNvPr id="23" name="Groupe 44">
            <a:extLst>
              <a:ext uri="{FF2B5EF4-FFF2-40B4-BE49-F238E27FC236}">
                <a16:creationId xmlns:a16="http://schemas.microsoft.com/office/drawing/2014/main" id="{0B207147-8B14-98D0-889B-0D24E1C0D510}"/>
              </a:ext>
            </a:extLst>
          </p:cNvPr>
          <p:cNvGrpSpPr/>
          <p:nvPr/>
        </p:nvGrpSpPr>
        <p:grpSpPr>
          <a:xfrm>
            <a:off x="3365449" y="6388409"/>
            <a:ext cx="1417328" cy="369335"/>
            <a:chOff x="3365449" y="6388409"/>
            <a:chExt cx="1417328" cy="369335"/>
          </a:xfrm>
        </p:grpSpPr>
        <p:sp>
          <p:nvSpPr>
            <p:cNvPr id="24" name="Rectangle 45">
              <a:extLst>
                <a:ext uri="{FF2B5EF4-FFF2-40B4-BE49-F238E27FC236}">
                  <a16:creationId xmlns:a16="http://schemas.microsoft.com/office/drawing/2014/main" id="{B0A2C251-683F-DD37-32E2-75EB64BED590}"/>
                </a:ext>
              </a:extLst>
            </p:cNvPr>
            <p:cNvSpPr/>
            <p:nvPr/>
          </p:nvSpPr>
          <p:spPr>
            <a:xfrm>
              <a:off x="3365449" y="6388409"/>
              <a:ext cx="560609" cy="369335"/>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03.</a:t>
              </a:r>
            </a:p>
          </p:txBody>
        </p:sp>
        <p:sp>
          <p:nvSpPr>
            <p:cNvPr id="25" name="ZoneTexte 46">
              <a:extLst>
                <a:ext uri="{FF2B5EF4-FFF2-40B4-BE49-F238E27FC236}">
                  <a16:creationId xmlns:a16="http://schemas.microsoft.com/office/drawing/2014/main" id="{4C0EC3BE-F9B2-880D-F962-A7DC61A5BC02}"/>
                </a:ext>
              </a:extLst>
            </p:cNvPr>
            <p:cNvSpPr txBox="1"/>
            <p:nvPr/>
          </p:nvSpPr>
          <p:spPr>
            <a:xfrm>
              <a:off x="3917417" y="6439369"/>
              <a:ext cx="865360"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Passer à l’action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avec mon client</a:t>
              </a:r>
              <a:endParaRPr lang="fr-FR" sz="600" b="0" i="0" u="none" strike="noStrike" kern="1200" cap="none" spc="0" baseline="0">
                <a:solidFill>
                  <a:srgbClr val="A4CB74"/>
                </a:solidFill>
                <a:uFillTx/>
                <a:latin typeface="Arial" pitchFamily="34"/>
                <a:cs typeface="Arial" pitchFamily="34"/>
              </a:endParaRPr>
            </a:p>
          </p:txBody>
        </p:sp>
      </p:grpSp>
      <p:grpSp>
        <p:nvGrpSpPr>
          <p:cNvPr id="26" name="Groupe 47">
            <a:extLst>
              <a:ext uri="{FF2B5EF4-FFF2-40B4-BE49-F238E27FC236}">
                <a16:creationId xmlns:a16="http://schemas.microsoft.com/office/drawing/2014/main" id="{19BE0E7D-F1B6-2904-1936-7D5F324F1A09}"/>
              </a:ext>
            </a:extLst>
          </p:cNvPr>
          <p:cNvGrpSpPr/>
          <p:nvPr/>
        </p:nvGrpSpPr>
        <p:grpSpPr>
          <a:xfrm>
            <a:off x="1580613" y="6342470"/>
            <a:ext cx="784390" cy="480526"/>
            <a:chOff x="1580613" y="6342470"/>
            <a:chExt cx="784390" cy="480526"/>
          </a:xfrm>
        </p:grpSpPr>
        <p:pic>
          <p:nvPicPr>
            <p:cNvPr id="27" name="Graphique 48">
              <a:extLst>
                <a:ext uri="{FF2B5EF4-FFF2-40B4-BE49-F238E27FC236}">
                  <a16:creationId xmlns:a16="http://schemas.microsoft.com/office/drawing/2014/main" id="{64E2C1AC-B722-13EA-4A7D-14BAE2B76467}"/>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1799831" y="6342470"/>
              <a:ext cx="345944" cy="345944"/>
            </a:xfrm>
            <a:prstGeom prst="rect">
              <a:avLst/>
            </a:prstGeom>
            <a:noFill/>
            <a:ln cap="flat">
              <a:noFill/>
            </a:ln>
          </p:spPr>
        </p:pic>
        <p:sp>
          <p:nvSpPr>
            <p:cNvPr id="28" name="ZoneTexte 49">
              <a:extLst>
                <a:ext uri="{FF2B5EF4-FFF2-40B4-BE49-F238E27FC236}">
                  <a16:creationId xmlns:a16="http://schemas.microsoft.com/office/drawing/2014/main" id="{EC50F0BE-5D91-74FF-D1D4-ADD0E2BE1E02}"/>
                </a:ext>
              </a:extLst>
            </p:cNvPr>
            <p:cNvSpPr txBox="1"/>
            <p:nvPr/>
          </p:nvSpPr>
          <p:spPr>
            <a:xfrm>
              <a:off x="1580613"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Approche conseil</a:t>
              </a:r>
            </a:p>
          </p:txBody>
        </p:sp>
      </p:grpSp>
      <p:grpSp>
        <p:nvGrpSpPr>
          <p:cNvPr id="29" name="Groupe 52">
            <a:extLst>
              <a:ext uri="{FF2B5EF4-FFF2-40B4-BE49-F238E27FC236}">
                <a16:creationId xmlns:a16="http://schemas.microsoft.com/office/drawing/2014/main" id="{B307AEE9-EF10-1C45-4042-F5DC153F09E5}"/>
              </a:ext>
            </a:extLst>
          </p:cNvPr>
          <p:cNvGrpSpPr/>
          <p:nvPr/>
        </p:nvGrpSpPr>
        <p:grpSpPr>
          <a:xfrm>
            <a:off x="8907444" y="6334405"/>
            <a:ext cx="1305361" cy="488930"/>
            <a:chOff x="8907444" y="6334405"/>
            <a:chExt cx="1305361" cy="488930"/>
          </a:xfrm>
        </p:grpSpPr>
        <p:grpSp>
          <p:nvGrpSpPr>
            <p:cNvPr id="30" name="Groupe 53">
              <a:extLst>
                <a:ext uri="{FF2B5EF4-FFF2-40B4-BE49-F238E27FC236}">
                  <a16:creationId xmlns:a16="http://schemas.microsoft.com/office/drawing/2014/main" id="{4F1DDA26-9B48-5068-427E-8E2709D186A9}"/>
                </a:ext>
              </a:extLst>
            </p:cNvPr>
            <p:cNvGrpSpPr/>
            <p:nvPr/>
          </p:nvGrpSpPr>
          <p:grpSpPr>
            <a:xfrm>
              <a:off x="8907444" y="6334405"/>
              <a:ext cx="547826" cy="488930"/>
              <a:chOff x="8907444" y="6334405"/>
              <a:chExt cx="547826" cy="488930"/>
            </a:xfrm>
          </p:grpSpPr>
          <p:pic>
            <p:nvPicPr>
              <p:cNvPr id="31" name="Graphique 58">
                <a:extLst>
                  <a:ext uri="{FF2B5EF4-FFF2-40B4-BE49-F238E27FC236}">
                    <a16:creationId xmlns:a16="http://schemas.microsoft.com/office/drawing/2014/main" id="{4DD5A2A6-6CA0-53E3-1D05-DFFB6D57E19D}"/>
                  </a:ext>
                </a:extLst>
              </p:cNvP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9003228" y="6334405"/>
                <a:ext cx="352108" cy="352108"/>
              </a:xfrm>
              <a:prstGeom prst="rect">
                <a:avLst/>
              </a:prstGeom>
              <a:noFill/>
              <a:ln cap="flat">
                <a:noFill/>
              </a:ln>
            </p:spPr>
          </p:pic>
          <p:sp>
            <p:nvSpPr>
              <p:cNvPr id="32" name="ZoneTexte 59">
                <a:extLst>
                  <a:ext uri="{FF2B5EF4-FFF2-40B4-BE49-F238E27FC236}">
                    <a16:creationId xmlns:a16="http://schemas.microsoft.com/office/drawing/2014/main" id="{B7E7017A-1F8D-BB2E-508C-2FB31225DD96}"/>
                  </a:ext>
                </a:extLst>
              </p:cNvPr>
              <p:cNvSpPr txBox="1"/>
              <p:nvPr/>
            </p:nvSpPr>
            <p:spPr>
              <a:xfrm>
                <a:off x="8907444" y="6638672"/>
                <a:ext cx="547826" cy="184663"/>
              </a:xfrm>
              <a:prstGeom prst="rect">
                <a:avLst/>
              </a:prstGeom>
              <a:noFill/>
              <a:ln cap="flat">
                <a:noFill/>
              </a:ln>
            </p:spPr>
            <p:txBody>
              <a:bodyPr vert="horz" wrap="square" lIns="0" tIns="45720" rIns="0" bIns="46798"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Nos offres</a:t>
                </a:r>
              </a:p>
            </p:txBody>
          </p:sp>
        </p:grpSp>
        <p:cxnSp>
          <p:nvCxnSpPr>
            <p:cNvPr id="33" name="Connecteur droit 54">
              <a:extLst>
                <a:ext uri="{FF2B5EF4-FFF2-40B4-BE49-F238E27FC236}">
                  <a16:creationId xmlns:a16="http://schemas.microsoft.com/office/drawing/2014/main" id="{D609A3A6-6A51-46D6-5730-3D7586801157}"/>
                </a:ext>
              </a:extLst>
            </p:cNvPr>
            <p:cNvCxnSpPr/>
            <p:nvPr/>
          </p:nvCxnSpPr>
          <p:spPr>
            <a:xfrm>
              <a:off x="9605141" y="6387943"/>
              <a:ext cx="0" cy="369326"/>
            </a:xfrm>
            <a:prstGeom prst="straightConnector1">
              <a:avLst/>
            </a:prstGeom>
            <a:noFill/>
            <a:ln w="9528" cap="flat">
              <a:solidFill>
                <a:srgbClr val="FFFFFF"/>
              </a:solidFill>
              <a:prstDash val="solid"/>
              <a:miter/>
            </a:ln>
          </p:spPr>
        </p:cxnSp>
        <p:grpSp>
          <p:nvGrpSpPr>
            <p:cNvPr id="34" name="Groupe 55">
              <a:extLst>
                <a:ext uri="{FF2B5EF4-FFF2-40B4-BE49-F238E27FC236}">
                  <a16:creationId xmlns:a16="http://schemas.microsoft.com/office/drawing/2014/main" id="{53818BCB-6979-9257-143E-16FC0834A834}"/>
                </a:ext>
              </a:extLst>
            </p:cNvPr>
            <p:cNvGrpSpPr/>
            <p:nvPr/>
          </p:nvGrpSpPr>
          <p:grpSpPr>
            <a:xfrm>
              <a:off x="9781867" y="6342470"/>
              <a:ext cx="430938" cy="480526"/>
              <a:chOff x="9781867" y="6342470"/>
              <a:chExt cx="430938" cy="480526"/>
            </a:xfrm>
          </p:grpSpPr>
          <p:pic>
            <p:nvPicPr>
              <p:cNvPr id="35" name="Graphique 56">
                <a:extLst>
                  <a:ext uri="{FF2B5EF4-FFF2-40B4-BE49-F238E27FC236}">
                    <a16:creationId xmlns:a16="http://schemas.microsoft.com/office/drawing/2014/main" id="{A7BEECB8-687E-B4E2-15D8-D2CAEC224811}"/>
                  </a:ext>
                </a:extLst>
              </p:cNvP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9818424" y="6342470"/>
                <a:ext cx="345944" cy="345944"/>
              </a:xfrm>
              <a:prstGeom prst="rect">
                <a:avLst/>
              </a:prstGeom>
              <a:noFill/>
              <a:ln cap="flat">
                <a:noFill/>
              </a:ln>
            </p:spPr>
          </p:pic>
          <p:sp>
            <p:nvSpPr>
              <p:cNvPr id="36" name="ZoneTexte 57">
                <a:extLst>
                  <a:ext uri="{FF2B5EF4-FFF2-40B4-BE49-F238E27FC236}">
                    <a16:creationId xmlns:a16="http://schemas.microsoft.com/office/drawing/2014/main" id="{770CF714-F972-DB69-0C3B-D16E786F1780}"/>
                  </a:ext>
                </a:extLst>
              </p:cNvPr>
              <p:cNvSpPr txBox="1"/>
              <p:nvPr/>
            </p:nvSpPr>
            <p:spPr>
              <a:xfrm>
                <a:off x="9781867" y="6638333"/>
                <a:ext cx="430938" cy="184663"/>
              </a:xfrm>
              <a:prstGeom prst="rect">
                <a:avLst/>
              </a:prstGeom>
              <a:noFill/>
              <a:ln cap="flat">
                <a:noFill/>
              </a:ln>
            </p:spPr>
            <p:txBody>
              <a:bodyPr vert="horz" wrap="square" lIns="0" tIns="45720" rIns="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Annexes</a:t>
                </a:r>
              </a:p>
            </p:txBody>
          </p:sp>
        </p:grpSp>
      </p:grpSp>
      <p:pic>
        <p:nvPicPr>
          <p:cNvPr id="37" name="Graphique 60">
            <a:extLst>
              <a:ext uri="{FF2B5EF4-FFF2-40B4-BE49-F238E27FC236}">
                <a16:creationId xmlns:a16="http://schemas.microsoft.com/office/drawing/2014/main" id="{A4A6490A-1162-5E5E-62DB-754173580BC4}"/>
              </a:ext>
            </a:extLst>
          </p:cNvP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0" y="0"/>
            <a:ext cx="702021" cy="702021"/>
          </a:xfrm>
          <a:prstGeom prst="rect">
            <a:avLst/>
          </a:prstGeom>
          <a:noFill/>
          <a:ln cap="flat">
            <a:noFill/>
          </a:ln>
        </p:spPr>
      </p:pic>
      <p:sp>
        <p:nvSpPr>
          <p:cNvPr id="38" name="ZoneTexte 110">
            <a:extLst>
              <a:ext uri="{FF2B5EF4-FFF2-40B4-BE49-F238E27FC236}">
                <a16:creationId xmlns:a16="http://schemas.microsoft.com/office/drawing/2014/main" id="{F695104E-B381-1A77-C482-D70CE0AE6F58}"/>
              </a:ext>
            </a:extLst>
          </p:cNvPr>
          <p:cNvSpPr txBox="1"/>
          <p:nvPr/>
        </p:nvSpPr>
        <p:spPr>
          <a:xfrm>
            <a:off x="368055" y="3236921"/>
            <a:ext cx="1242742" cy="2231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20" baseline="0">
                <a:solidFill>
                  <a:srgbClr val="BFBFBF"/>
                </a:solidFill>
                <a:uFillTx/>
                <a:latin typeface="Arial" pitchFamily="34"/>
                <a:cs typeface="Arial" pitchFamily="34"/>
              </a:rPr>
              <a:t>JE </a:t>
            </a:r>
            <a:r>
              <a:rPr lang="fr-FR" sz="850" b="1" i="0" u="none" strike="noStrike" kern="1200" cap="none" spc="0" baseline="0">
                <a:solidFill>
                  <a:srgbClr val="BFBFBF"/>
                </a:solidFill>
                <a:uFillTx/>
                <a:latin typeface="Arial" pitchFamily="34"/>
                <a:cs typeface="Arial" pitchFamily="34"/>
              </a:rPr>
              <a:t>CONCRÉTISE</a:t>
            </a:r>
          </a:p>
        </p:txBody>
      </p:sp>
      <p:sp>
        <p:nvSpPr>
          <p:cNvPr id="39" name="ZoneTexte 111">
            <a:extLst>
              <a:ext uri="{FF2B5EF4-FFF2-40B4-BE49-F238E27FC236}">
                <a16:creationId xmlns:a16="http://schemas.microsoft.com/office/drawing/2014/main" id="{1B0F699C-8489-5D1F-E404-0D80FC3909D9}"/>
              </a:ext>
            </a:extLst>
          </p:cNvPr>
          <p:cNvSpPr txBox="1"/>
          <p:nvPr/>
        </p:nvSpPr>
        <p:spPr>
          <a:xfrm>
            <a:off x="311316" y="2724381"/>
            <a:ext cx="1294058"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163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BFBFBF"/>
                </a:solidFill>
                <a:uFillTx/>
                <a:latin typeface="Arial" pitchFamily="34"/>
                <a:cs typeface="Arial" pitchFamily="34"/>
              </a:rPr>
              <a:t>ACCOMPAGNER</a:t>
            </a:r>
            <a:endParaRPr lang="fr-FR" sz="800" b="0" i="0" u="none" strike="noStrike" kern="1200" cap="none" spc="0" baseline="0">
              <a:solidFill>
                <a:srgbClr val="BFBFBF"/>
              </a:solidFill>
              <a:uFillTx/>
              <a:latin typeface="Arial" pitchFamily="34"/>
              <a:cs typeface="Arial" pitchFamily="34"/>
            </a:endParaRPr>
          </a:p>
        </p:txBody>
      </p:sp>
      <p:sp>
        <p:nvSpPr>
          <p:cNvPr id="40" name="ZoneTexte 112">
            <a:extLst>
              <a:ext uri="{FF2B5EF4-FFF2-40B4-BE49-F238E27FC236}">
                <a16:creationId xmlns:a16="http://schemas.microsoft.com/office/drawing/2014/main" id="{40427894-5274-A61A-6201-4E4BC742BD3B}"/>
              </a:ext>
            </a:extLst>
          </p:cNvPr>
          <p:cNvSpPr txBox="1"/>
          <p:nvPr/>
        </p:nvSpPr>
        <p:spPr>
          <a:xfrm>
            <a:off x="368055" y="1318153"/>
            <a:ext cx="970196"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dirty="0">
                <a:solidFill>
                  <a:srgbClr val="D51317"/>
                </a:solidFill>
                <a:uFillTx/>
                <a:latin typeface="Arial" pitchFamily="34"/>
                <a:cs typeface="Arial" pitchFamily="34"/>
              </a:rPr>
              <a:t>JE M’INFORME JE CONSEILLE</a:t>
            </a:r>
          </a:p>
        </p:txBody>
      </p:sp>
      <p:sp>
        <p:nvSpPr>
          <p:cNvPr id="41" name="ZoneTexte 114">
            <a:extLst>
              <a:ext uri="{FF2B5EF4-FFF2-40B4-BE49-F238E27FC236}">
                <a16:creationId xmlns:a16="http://schemas.microsoft.com/office/drawing/2014/main" id="{22FBDEE8-1FF8-AEA4-093B-0A7D882D33E6}"/>
              </a:ext>
            </a:extLst>
          </p:cNvPr>
          <p:cNvSpPr txBox="1"/>
          <p:nvPr/>
        </p:nvSpPr>
        <p:spPr>
          <a:xfrm>
            <a:off x="311316" y="1823761"/>
            <a:ext cx="896285"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DÉCOUVRIR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LE BESOIN</a:t>
            </a:r>
            <a:endParaRPr lang="fr-FR" sz="800" b="0" i="0" u="none" strike="noStrike" kern="1200" cap="none" spc="0" baseline="0">
              <a:solidFill>
                <a:srgbClr val="BFBFBF"/>
              </a:solidFill>
              <a:uFillTx/>
              <a:latin typeface="Arial" pitchFamily="34"/>
              <a:cs typeface="Arial" pitchFamily="34"/>
            </a:endParaRPr>
          </a:p>
        </p:txBody>
      </p:sp>
      <p:sp>
        <p:nvSpPr>
          <p:cNvPr id="42" name="Ellipse 116">
            <a:extLst>
              <a:ext uri="{FF2B5EF4-FFF2-40B4-BE49-F238E27FC236}">
                <a16:creationId xmlns:a16="http://schemas.microsoft.com/office/drawing/2014/main" id="{28154C1E-AD92-E98A-95AF-30FF3BAD0FE0}"/>
              </a:ext>
            </a:extLst>
          </p:cNvPr>
          <p:cNvSpPr/>
          <p:nvPr/>
        </p:nvSpPr>
        <p:spPr>
          <a:xfrm>
            <a:off x="216438" y="188295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BFBFBF"/>
              </a:solidFill>
              <a:uFillTx/>
              <a:latin typeface="Calibri"/>
            </a:endParaRPr>
          </a:p>
        </p:txBody>
      </p:sp>
      <p:sp>
        <p:nvSpPr>
          <p:cNvPr id="43" name="Ellipse 117">
            <a:extLst>
              <a:ext uri="{FF2B5EF4-FFF2-40B4-BE49-F238E27FC236}">
                <a16:creationId xmlns:a16="http://schemas.microsoft.com/office/drawing/2014/main" id="{559DF463-A31F-5553-FA47-908F619F8626}"/>
              </a:ext>
            </a:extLst>
          </p:cNvPr>
          <p:cNvSpPr/>
          <p:nvPr/>
        </p:nvSpPr>
        <p:spPr>
          <a:xfrm>
            <a:off x="216438" y="2356847"/>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5131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4" name="Ellipse 118">
            <a:extLst>
              <a:ext uri="{FF2B5EF4-FFF2-40B4-BE49-F238E27FC236}">
                <a16:creationId xmlns:a16="http://schemas.microsoft.com/office/drawing/2014/main" id="{20E1E838-A2BC-9F05-8124-83506FF5366C}"/>
              </a:ext>
            </a:extLst>
          </p:cNvPr>
          <p:cNvSpPr/>
          <p:nvPr/>
        </p:nvSpPr>
        <p:spPr>
          <a:xfrm>
            <a:off x="216438" y="279233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5" name="ZoneTexte 121">
            <a:extLst>
              <a:ext uri="{FF2B5EF4-FFF2-40B4-BE49-F238E27FC236}">
                <a16:creationId xmlns:a16="http://schemas.microsoft.com/office/drawing/2014/main" id="{37115553-9EA1-1B2B-D773-59D6D37DD556}"/>
              </a:ext>
            </a:extLst>
          </p:cNvPr>
          <p:cNvSpPr txBox="1"/>
          <p:nvPr/>
        </p:nvSpPr>
        <p:spPr>
          <a:xfrm>
            <a:off x="311316" y="2289145"/>
            <a:ext cx="114772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D51317"/>
                </a:solidFill>
                <a:uFillTx/>
                <a:latin typeface="Arial" pitchFamily="34"/>
                <a:cs typeface="Arial" pitchFamily="34"/>
              </a:rPr>
              <a:t>IDENTIFIER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D51317"/>
                </a:solidFill>
                <a:uFillTx/>
                <a:latin typeface="Arial" pitchFamily="34"/>
                <a:cs typeface="Arial" pitchFamily="34"/>
              </a:rPr>
              <a:t>LES CONVICTIONS</a:t>
            </a:r>
            <a:endParaRPr lang="fr-FR" sz="800" b="0" i="0" u="none" strike="noStrike" kern="1200" cap="none" spc="23" baseline="0">
              <a:solidFill>
                <a:srgbClr val="D51317"/>
              </a:solidFill>
              <a:uFillTx/>
              <a:latin typeface="Arial" pitchFamily="34"/>
              <a:cs typeface="Arial" pitchFamily="34"/>
            </a:endParaRPr>
          </a:p>
        </p:txBody>
      </p:sp>
      <p:sp>
        <p:nvSpPr>
          <p:cNvPr id="46" name="Ellipse 123">
            <a:extLst>
              <a:ext uri="{FF2B5EF4-FFF2-40B4-BE49-F238E27FC236}">
                <a16:creationId xmlns:a16="http://schemas.microsoft.com/office/drawing/2014/main" id="{5D77432A-9DE3-B2CB-2025-45D373BC3350}"/>
              </a:ext>
            </a:extLst>
          </p:cNvPr>
          <p:cNvSpPr/>
          <p:nvPr/>
        </p:nvSpPr>
        <p:spPr>
          <a:xfrm>
            <a:off x="117436" y="1281467"/>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51317"/>
          </a:solidFill>
          <a:ln cap="flat">
            <a:noFill/>
            <a:prstDash val="solid"/>
          </a:ln>
        </p:spPr>
        <p:txBody>
          <a:bodyPr vert="horz" wrap="square" lIns="100803" tIns="54004" rIns="107999"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1</a:t>
            </a:r>
          </a:p>
        </p:txBody>
      </p:sp>
      <p:sp>
        <p:nvSpPr>
          <p:cNvPr id="47" name="Ellipse 124">
            <a:extLst>
              <a:ext uri="{FF2B5EF4-FFF2-40B4-BE49-F238E27FC236}">
                <a16:creationId xmlns:a16="http://schemas.microsoft.com/office/drawing/2014/main" id="{138A02E7-E8E8-B5EE-2999-1A96C140A26B}"/>
              </a:ext>
            </a:extLst>
          </p:cNvPr>
          <p:cNvSpPr/>
          <p:nvPr/>
        </p:nvSpPr>
        <p:spPr>
          <a:xfrm>
            <a:off x="117436" y="3199531"/>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2</a:t>
            </a:r>
          </a:p>
        </p:txBody>
      </p:sp>
      <p:grpSp>
        <p:nvGrpSpPr>
          <p:cNvPr id="48" name="Groupe 126">
            <a:extLst>
              <a:ext uri="{FF2B5EF4-FFF2-40B4-BE49-F238E27FC236}">
                <a16:creationId xmlns:a16="http://schemas.microsoft.com/office/drawing/2014/main" id="{F1F3097C-2DC8-AB56-0FAB-2A73F79CB649}"/>
              </a:ext>
            </a:extLst>
          </p:cNvPr>
          <p:cNvGrpSpPr/>
          <p:nvPr/>
        </p:nvGrpSpPr>
        <p:grpSpPr>
          <a:xfrm>
            <a:off x="90781" y="2283092"/>
            <a:ext cx="1460699" cy="338556"/>
            <a:chOff x="90781" y="2283092"/>
            <a:chExt cx="1460699" cy="338556"/>
          </a:xfrm>
        </p:grpSpPr>
        <p:sp>
          <p:nvSpPr>
            <p:cNvPr id="49" name="Rectangle 127">
              <a:extLst>
                <a:ext uri="{FF2B5EF4-FFF2-40B4-BE49-F238E27FC236}">
                  <a16:creationId xmlns:a16="http://schemas.microsoft.com/office/drawing/2014/main" id="{7680B058-3FD8-9AF6-CE5E-B616BCA26C1C}"/>
                </a:ext>
              </a:extLst>
            </p:cNvPr>
            <p:cNvSpPr/>
            <p:nvPr/>
          </p:nvSpPr>
          <p:spPr>
            <a:xfrm>
              <a:off x="90781" y="2283092"/>
              <a:ext cx="1328147" cy="338556"/>
            </a:xfrm>
            <a:prstGeom prst="rect">
              <a:avLst/>
            </a:prstGeom>
            <a:noFill/>
            <a:ln w="12701" cap="flat">
              <a:solidFill>
                <a:srgbClr val="D5131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0" name="Triangle 128">
              <a:extLst>
                <a:ext uri="{FF2B5EF4-FFF2-40B4-BE49-F238E27FC236}">
                  <a16:creationId xmlns:a16="http://schemas.microsoft.com/office/drawing/2014/main" id="{3F274D41-3E22-04B8-0836-20F11D0D0816}"/>
                </a:ext>
              </a:extLst>
            </p:cNvPr>
            <p:cNvSpPr/>
            <p:nvPr/>
          </p:nvSpPr>
          <p:spPr>
            <a:xfrm rot="5400013">
              <a:off x="1415692" y="2400611"/>
              <a:ext cx="179560" cy="92016"/>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D5131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51" name="ZoneTexte 129">
            <a:extLst>
              <a:ext uri="{FF2B5EF4-FFF2-40B4-BE49-F238E27FC236}">
                <a16:creationId xmlns:a16="http://schemas.microsoft.com/office/drawing/2014/main" id="{CE94313E-1C5C-D4D7-93A4-256A55A30119}"/>
              </a:ext>
            </a:extLst>
          </p:cNvPr>
          <p:cNvSpPr txBox="1"/>
          <p:nvPr/>
        </p:nvSpPr>
        <p:spPr>
          <a:xfrm>
            <a:off x="368055" y="4194197"/>
            <a:ext cx="896294"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JE RESTE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(IN)FORMÉ</a:t>
            </a:r>
          </a:p>
        </p:txBody>
      </p:sp>
      <p:sp>
        <p:nvSpPr>
          <p:cNvPr id="52" name="Ellipse 130">
            <a:extLst>
              <a:ext uri="{FF2B5EF4-FFF2-40B4-BE49-F238E27FC236}">
                <a16:creationId xmlns:a16="http://schemas.microsoft.com/office/drawing/2014/main" id="{B08891E5-097D-0D29-98B4-A88C2DDC7844}"/>
              </a:ext>
            </a:extLst>
          </p:cNvPr>
          <p:cNvSpPr/>
          <p:nvPr/>
        </p:nvSpPr>
        <p:spPr>
          <a:xfrm>
            <a:off x="216438" y="3805586"/>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53" name="Ellipse 131">
            <a:extLst>
              <a:ext uri="{FF2B5EF4-FFF2-40B4-BE49-F238E27FC236}">
                <a16:creationId xmlns:a16="http://schemas.microsoft.com/office/drawing/2014/main" id="{98E18D10-B97A-99C6-B4E4-594B0E3D57F3}"/>
              </a:ext>
            </a:extLst>
          </p:cNvPr>
          <p:cNvSpPr/>
          <p:nvPr/>
        </p:nvSpPr>
        <p:spPr>
          <a:xfrm>
            <a:off x="216438" y="483339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54" name="ZoneTexte 132">
            <a:extLst>
              <a:ext uri="{FF2B5EF4-FFF2-40B4-BE49-F238E27FC236}">
                <a16:creationId xmlns:a16="http://schemas.microsoft.com/office/drawing/2014/main" id="{0E9C848D-53D1-CFB0-7664-DC3BFB76DE2C}"/>
              </a:ext>
            </a:extLst>
          </p:cNvPr>
          <p:cNvSpPr txBox="1"/>
          <p:nvPr/>
        </p:nvSpPr>
        <p:spPr>
          <a:xfrm>
            <a:off x="311316" y="4772226"/>
            <a:ext cx="116374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S’(IN)FORMER /</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SE RENSEIGNER</a:t>
            </a:r>
          </a:p>
        </p:txBody>
      </p:sp>
      <p:sp>
        <p:nvSpPr>
          <p:cNvPr id="55" name="Ellipse 133">
            <a:extLst>
              <a:ext uri="{FF2B5EF4-FFF2-40B4-BE49-F238E27FC236}">
                <a16:creationId xmlns:a16="http://schemas.microsoft.com/office/drawing/2014/main" id="{2BFAB37C-27BB-4D68-7D8C-243FDECBAEED}"/>
              </a:ext>
            </a:extLst>
          </p:cNvPr>
          <p:cNvSpPr/>
          <p:nvPr/>
        </p:nvSpPr>
        <p:spPr>
          <a:xfrm>
            <a:off x="117436" y="4222845"/>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3</a:t>
            </a:r>
          </a:p>
        </p:txBody>
      </p:sp>
      <p:sp>
        <p:nvSpPr>
          <p:cNvPr id="56" name="ZoneTexte 134">
            <a:extLst>
              <a:ext uri="{FF2B5EF4-FFF2-40B4-BE49-F238E27FC236}">
                <a16:creationId xmlns:a16="http://schemas.microsoft.com/office/drawing/2014/main" id="{ADB0382D-A6AC-BA0A-8AD7-E5CE47CBFC1D}"/>
              </a:ext>
            </a:extLst>
          </p:cNvPr>
          <p:cNvSpPr txBox="1"/>
          <p:nvPr/>
        </p:nvSpPr>
        <p:spPr>
          <a:xfrm>
            <a:off x="311316" y="3743471"/>
            <a:ext cx="896294"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INVESTIR</a:t>
            </a:r>
            <a:endParaRPr lang="fr-FR" sz="800" b="0" i="0" u="none" strike="noStrike" kern="1200" cap="none" spc="23" baseline="0">
              <a:solidFill>
                <a:srgbClr val="BFBFBF"/>
              </a:solidFill>
              <a:uFillTx/>
              <a:latin typeface="Arial" pitchFamily="34"/>
              <a:cs typeface="Arial" pitchFamily="34"/>
            </a:endParaRPr>
          </a:p>
        </p:txBody>
      </p:sp>
      <p:grpSp>
        <p:nvGrpSpPr>
          <p:cNvPr id="57" name="Groupe 97">
            <a:extLst>
              <a:ext uri="{FF2B5EF4-FFF2-40B4-BE49-F238E27FC236}">
                <a16:creationId xmlns:a16="http://schemas.microsoft.com/office/drawing/2014/main" id="{795F9CC4-ED03-FAEA-6C84-9F74020182F6}"/>
              </a:ext>
            </a:extLst>
          </p:cNvPr>
          <p:cNvGrpSpPr/>
          <p:nvPr/>
        </p:nvGrpSpPr>
        <p:grpSpPr>
          <a:xfrm>
            <a:off x="89062" y="1822920"/>
            <a:ext cx="1329437" cy="3278745"/>
            <a:chOff x="89062" y="1822920"/>
            <a:chExt cx="1329437" cy="3278745"/>
          </a:xfrm>
        </p:grpSpPr>
        <p:sp>
          <p:nvSpPr>
            <p:cNvPr id="58" name="Rectangle 115">
              <a:hlinkClick r:id="rId20" action="ppaction://hlinksldjump"/>
              <a:extLst>
                <a:ext uri="{FF2B5EF4-FFF2-40B4-BE49-F238E27FC236}">
                  <a16:creationId xmlns:a16="http://schemas.microsoft.com/office/drawing/2014/main" id="{F2D653F0-A4C3-C1C4-59A5-D763F54199FD}"/>
                </a:ext>
              </a:extLst>
            </p:cNvPr>
            <p:cNvSpPr/>
            <p:nvPr/>
          </p:nvSpPr>
          <p:spPr>
            <a:xfrm>
              <a:off x="89062" y="2669161"/>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9" name="Rectangle 119">
              <a:hlinkClick r:id="rId21" action="ppaction://hlinksldjump"/>
              <a:extLst>
                <a:ext uri="{FF2B5EF4-FFF2-40B4-BE49-F238E27FC236}">
                  <a16:creationId xmlns:a16="http://schemas.microsoft.com/office/drawing/2014/main" id="{A9B6EF34-FDFB-DC41-057C-761AB3B5DCD7}"/>
                </a:ext>
              </a:extLst>
            </p:cNvPr>
            <p:cNvSpPr/>
            <p:nvPr/>
          </p:nvSpPr>
          <p:spPr>
            <a:xfrm>
              <a:off x="89062" y="3701262"/>
              <a:ext cx="1329437" cy="297938"/>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0" name="Rectangle 120">
              <a:hlinkClick r:id="rId20" action="ppaction://hlinksldjump"/>
              <a:extLst>
                <a:ext uri="{FF2B5EF4-FFF2-40B4-BE49-F238E27FC236}">
                  <a16:creationId xmlns:a16="http://schemas.microsoft.com/office/drawing/2014/main" id="{E489E811-47BF-C3A8-ECDF-EC9BA57B7658}"/>
                </a:ext>
              </a:extLst>
            </p:cNvPr>
            <p:cNvSpPr/>
            <p:nvPr/>
          </p:nvSpPr>
          <p:spPr>
            <a:xfrm>
              <a:off x="89062" y="4763374"/>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1" name="Rectangle 122">
              <a:hlinkClick r:id="rId22" action="ppaction://hlinksldjump"/>
              <a:extLst>
                <a:ext uri="{FF2B5EF4-FFF2-40B4-BE49-F238E27FC236}">
                  <a16:creationId xmlns:a16="http://schemas.microsoft.com/office/drawing/2014/main" id="{8713CB4D-C3F9-976E-CDDC-19C1A1DEB313}"/>
                </a:ext>
              </a:extLst>
            </p:cNvPr>
            <p:cNvSpPr/>
            <p:nvPr/>
          </p:nvSpPr>
          <p:spPr>
            <a:xfrm>
              <a:off x="89062" y="1822920"/>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grpSp>
        <p:nvGrpSpPr>
          <p:cNvPr id="62" name="Groupe 94">
            <a:extLst>
              <a:ext uri="{FF2B5EF4-FFF2-40B4-BE49-F238E27FC236}">
                <a16:creationId xmlns:a16="http://schemas.microsoft.com/office/drawing/2014/main" id="{961F35E6-0DB0-BED6-3426-8329ADAEF8D5}"/>
              </a:ext>
            </a:extLst>
          </p:cNvPr>
          <p:cNvGrpSpPr/>
          <p:nvPr/>
        </p:nvGrpSpPr>
        <p:grpSpPr>
          <a:xfrm>
            <a:off x="6048573" y="6323834"/>
            <a:ext cx="784390" cy="497617"/>
            <a:chOff x="6048573" y="6323834"/>
            <a:chExt cx="784390" cy="497617"/>
          </a:xfrm>
        </p:grpSpPr>
        <p:pic>
          <p:nvPicPr>
            <p:cNvPr id="63" name="Graphique 95">
              <a:extLst>
                <a:ext uri="{FF2B5EF4-FFF2-40B4-BE49-F238E27FC236}">
                  <a16:creationId xmlns:a16="http://schemas.microsoft.com/office/drawing/2014/main" id="{A3CD06C7-6EF8-DEBC-F9A9-68B5DEAABA0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245662" y="6323834"/>
              <a:ext cx="352802" cy="352802"/>
            </a:xfrm>
            <a:prstGeom prst="rect">
              <a:avLst/>
            </a:prstGeom>
            <a:noFill/>
            <a:ln cap="flat">
              <a:noFill/>
            </a:ln>
          </p:spPr>
        </p:pic>
        <p:sp>
          <p:nvSpPr>
            <p:cNvPr id="64" name="ZoneTexte 96">
              <a:extLst>
                <a:ext uri="{FF2B5EF4-FFF2-40B4-BE49-F238E27FC236}">
                  <a16:creationId xmlns:a16="http://schemas.microsoft.com/office/drawing/2014/main" id="{F5BB4533-DAB4-FDF8-7F76-4F0E00259409}"/>
                </a:ext>
              </a:extLst>
            </p:cNvPr>
            <p:cNvSpPr txBox="1"/>
            <p:nvPr/>
          </p:nvSpPr>
          <p:spPr>
            <a:xfrm>
              <a:off x="6048573" y="6636788"/>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Épargne Resp.</a:t>
              </a:r>
            </a:p>
          </p:txBody>
        </p:sp>
      </p:grpSp>
      <p:grpSp>
        <p:nvGrpSpPr>
          <p:cNvPr id="65" name="Groupe 144">
            <a:extLst>
              <a:ext uri="{FF2B5EF4-FFF2-40B4-BE49-F238E27FC236}">
                <a16:creationId xmlns:a16="http://schemas.microsoft.com/office/drawing/2014/main" id="{AE87D580-A6C2-8BE5-38AC-16B6E86394E9}"/>
              </a:ext>
            </a:extLst>
          </p:cNvPr>
          <p:cNvGrpSpPr/>
          <p:nvPr/>
        </p:nvGrpSpPr>
        <p:grpSpPr>
          <a:xfrm>
            <a:off x="71515" y="6323834"/>
            <a:ext cx="11554421" cy="497616"/>
            <a:chOff x="71515" y="6323834"/>
            <a:chExt cx="11554421" cy="497616"/>
          </a:xfrm>
        </p:grpSpPr>
        <p:pic>
          <p:nvPicPr>
            <p:cNvPr id="66" name="Graphique 145">
              <a:hlinkClick r:id="" action="ppaction://hlinkshowjump?jump=previousslide"/>
              <a:extLst>
                <a:ext uri="{FF2B5EF4-FFF2-40B4-BE49-F238E27FC236}">
                  <a16:creationId xmlns:a16="http://schemas.microsoft.com/office/drawing/2014/main" id="{FFA8F945-8C83-13B0-B9B8-CE9FADAEDA4A}"/>
                </a:ext>
              </a:extLst>
            </p:cNvPr>
            <p:cNvPicPr>
              <a:picLocks noChangeAspect="1"/>
            </p:cNvPicPr>
            <p:nvPr/>
          </p:nvPicPr>
          <p:blipFill>
            <a:blip r:embed="rId25">
              <a:extLst>
                <a:ext uri="{96DAC541-7B7A-43D3-8B79-37D633B846F1}">
                  <asvg:svgBlip xmlns:asvg="http://schemas.microsoft.com/office/drawing/2016/SVG/main" r:embed="rId26"/>
                </a:ext>
              </a:extLst>
            </a:blip>
            <a:srcRect/>
            <a:stretch>
              <a:fillRect/>
            </a:stretch>
          </p:blipFill>
          <p:spPr>
            <a:xfrm rot="10799991">
              <a:off x="11061889" y="6426613"/>
              <a:ext cx="281031" cy="281031"/>
            </a:xfrm>
            <a:prstGeom prst="rect">
              <a:avLst/>
            </a:prstGeom>
            <a:noFill/>
            <a:ln cap="flat">
              <a:noFill/>
            </a:ln>
          </p:spPr>
        </p:pic>
        <p:pic>
          <p:nvPicPr>
            <p:cNvPr id="67" name="Graphique 146">
              <a:hlinkClick r:id="" action="ppaction://hlinkshowjump?jump=nextslide"/>
              <a:extLst>
                <a:ext uri="{FF2B5EF4-FFF2-40B4-BE49-F238E27FC236}">
                  <a16:creationId xmlns:a16="http://schemas.microsoft.com/office/drawing/2014/main" id="{B6A83371-BB8E-79FD-4890-05F8D719F95D}"/>
                </a:ext>
              </a:extLst>
            </p:cNvPr>
            <p:cNvPicPr>
              <a:picLocks noChangeAspect="1"/>
            </p:cNvPicPr>
            <p:nvPr/>
          </p:nvPicPr>
          <p:blipFill>
            <a:blip r:embed="rId25">
              <a:extLst>
                <a:ext uri="{96DAC541-7B7A-43D3-8B79-37D633B846F1}">
                  <asvg:svgBlip xmlns:asvg="http://schemas.microsoft.com/office/drawing/2016/SVG/main" r:embed="rId26"/>
                </a:ext>
              </a:extLst>
            </a:blip>
            <a:srcRect/>
            <a:stretch>
              <a:fillRect/>
            </a:stretch>
          </p:blipFill>
          <p:spPr>
            <a:xfrm>
              <a:off x="11344905" y="6432090"/>
              <a:ext cx="281031" cy="281031"/>
            </a:xfrm>
            <a:prstGeom prst="rect">
              <a:avLst/>
            </a:prstGeom>
            <a:noFill/>
            <a:ln cap="flat">
              <a:noFill/>
            </a:ln>
          </p:spPr>
        </p:pic>
        <p:sp>
          <p:nvSpPr>
            <p:cNvPr id="68" name="Rectangle 147">
              <a:hlinkClick r:id="rId27" action="ppaction://hlinksldjump"/>
              <a:extLst>
                <a:ext uri="{FF2B5EF4-FFF2-40B4-BE49-F238E27FC236}">
                  <a16:creationId xmlns:a16="http://schemas.microsoft.com/office/drawing/2014/main" id="{AF4B21D4-CFA5-3239-2E53-383C4044315C}"/>
                </a:ext>
              </a:extLst>
            </p:cNvPr>
            <p:cNvSpPr/>
            <p:nvPr/>
          </p:nvSpPr>
          <p:spPr>
            <a:xfrm>
              <a:off x="71515" y="6323834"/>
              <a:ext cx="539541"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9" name="Rectangle 148">
              <a:hlinkClick r:id="rId28" action="ppaction://hlinksldjump"/>
              <a:extLst>
                <a:ext uri="{FF2B5EF4-FFF2-40B4-BE49-F238E27FC236}">
                  <a16:creationId xmlns:a16="http://schemas.microsoft.com/office/drawing/2014/main" id="{F7495FEA-8428-C2B6-EEBA-BA00E183838C}"/>
                </a:ext>
              </a:extLst>
            </p:cNvPr>
            <p:cNvSpPr/>
            <p:nvPr/>
          </p:nvSpPr>
          <p:spPr>
            <a:xfrm>
              <a:off x="681538" y="6323834"/>
              <a:ext cx="570210"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0" name="Rectangle 149">
              <a:hlinkClick r:id="rId29" action="ppaction://hlinksldjump"/>
              <a:extLst>
                <a:ext uri="{FF2B5EF4-FFF2-40B4-BE49-F238E27FC236}">
                  <a16:creationId xmlns:a16="http://schemas.microsoft.com/office/drawing/2014/main" id="{4131A6E4-85F5-D86A-1695-E6912300C47A}"/>
                </a:ext>
              </a:extLst>
            </p:cNvPr>
            <p:cNvSpPr/>
            <p:nvPr/>
          </p:nvSpPr>
          <p:spPr>
            <a:xfrm>
              <a:off x="1612983" y="6323834"/>
              <a:ext cx="703036"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1" name="Rectangle 150">
              <a:hlinkClick r:id="rId30" action="ppaction://hlinksldjump"/>
              <a:extLst>
                <a:ext uri="{FF2B5EF4-FFF2-40B4-BE49-F238E27FC236}">
                  <a16:creationId xmlns:a16="http://schemas.microsoft.com/office/drawing/2014/main" id="{458DE950-567E-D00A-429A-259E5A284BBA}"/>
                </a:ext>
              </a:extLst>
            </p:cNvPr>
            <p:cNvSpPr/>
            <p:nvPr/>
          </p:nvSpPr>
          <p:spPr>
            <a:xfrm>
              <a:off x="486733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2" name="Rectangle 151">
              <a:hlinkClick r:id="rId31" action="ppaction://hlinksldjump"/>
              <a:extLst>
                <a:ext uri="{FF2B5EF4-FFF2-40B4-BE49-F238E27FC236}">
                  <a16:creationId xmlns:a16="http://schemas.microsoft.com/office/drawing/2014/main" id="{67B86920-9A4C-86DC-C17C-22106F39C8BF}"/>
                </a:ext>
              </a:extLst>
            </p:cNvPr>
            <p:cNvSpPr/>
            <p:nvPr/>
          </p:nvSpPr>
          <p:spPr>
            <a:xfrm>
              <a:off x="548640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3" name="Rectangle 152">
              <a:hlinkClick r:id="rId32" action="ppaction://hlinksldjump"/>
              <a:extLst>
                <a:ext uri="{FF2B5EF4-FFF2-40B4-BE49-F238E27FC236}">
                  <a16:creationId xmlns:a16="http://schemas.microsoft.com/office/drawing/2014/main" id="{FAB2FD57-2244-B017-9F19-74B1D2FD484F}"/>
                </a:ext>
              </a:extLst>
            </p:cNvPr>
            <p:cNvSpPr/>
            <p:nvPr/>
          </p:nvSpPr>
          <p:spPr>
            <a:xfrm>
              <a:off x="6167948"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4" name="Rectangle 153">
              <a:hlinkClick r:id="rId33" action="ppaction://hlinksldjump"/>
              <a:extLst>
                <a:ext uri="{FF2B5EF4-FFF2-40B4-BE49-F238E27FC236}">
                  <a16:creationId xmlns:a16="http://schemas.microsoft.com/office/drawing/2014/main" id="{5A5B5EC8-57F7-0335-A1AC-0A14A73704E3}"/>
                </a:ext>
              </a:extLst>
            </p:cNvPr>
            <p:cNvSpPr/>
            <p:nvPr/>
          </p:nvSpPr>
          <p:spPr>
            <a:xfrm>
              <a:off x="889978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5" name="Rectangle 154">
              <a:hlinkClick r:id="rId34" action="ppaction://hlinksldjump"/>
              <a:extLst>
                <a:ext uri="{FF2B5EF4-FFF2-40B4-BE49-F238E27FC236}">
                  <a16:creationId xmlns:a16="http://schemas.microsoft.com/office/drawing/2014/main" id="{2762DD68-7CE8-25F9-2755-83FDD2ECB581}"/>
                </a:ext>
              </a:extLst>
            </p:cNvPr>
            <p:cNvSpPr/>
            <p:nvPr/>
          </p:nvSpPr>
          <p:spPr>
            <a:xfrm>
              <a:off x="971763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76" name="Rectangle 155">
            <a:extLst>
              <a:ext uri="{FF2B5EF4-FFF2-40B4-BE49-F238E27FC236}">
                <a16:creationId xmlns:a16="http://schemas.microsoft.com/office/drawing/2014/main" id="{4B66D154-AEAA-E54A-E33E-25E673152609}"/>
              </a:ext>
            </a:extLst>
          </p:cNvPr>
          <p:cNvSpPr/>
          <p:nvPr/>
        </p:nvSpPr>
        <p:spPr>
          <a:xfrm>
            <a:off x="1418508" y="219"/>
            <a:ext cx="10773488" cy="362285"/>
          </a:xfrm>
          <a:prstGeom prst="rect">
            <a:avLst/>
          </a:prstGeom>
          <a:solidFill>
            <a:srgbClr val="3D6D03"/>
          </a:solidFill>
          <a:ln cap="flat">
            <a:noFill/>
            <a:prstDash val="solid"/>
          </a:ln>
        </p:spPr>
        <p:txBody>
          <a:bodyPr vert="horz" wrap="square" lIns="179999" tIns="107999" rIns="91440" bIns="143999"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1" u="none" strike="noStrike" kern="1200" cap="none" spc="0" baseline="0" dirty="0">
                <a:solidFill>
                  <a:schemeClr val="bg1"/>
                </a:solidFill>
                <a:uFillTx/>
                <a:latin typeface="Arial" pitchFamily="34"/>
                <a:cs typeface="Arial" pitchFamily="34"/>
              </a:rPr>
              <a:t>Accompagner</a:t>
            </a:r>
            <a:r>
              <a:rPr lang="fr-FR" sz="1800" b="1" i="1" u="none" strike="noStrike" kern="1200" cap="none" spc="0" baseline="0" dirty="0">
                <a:solidFill>
                  <a:srgbClr val="FFFFFF"/>
                </a:solidFill>
                <a:uFillTx/>
                <a:latin typeface="Arial" pitchFamily="34"/>
                <a:cs typeface="Arial" pitchFamily="34"/>
              </a:rPr>
              <a:t> les projets d’épargne responsable de mon client Particulier</a:t>
            </a:r>
          </a:p>
        </p:txBody>
      </p:sp>
      <p:sp>
        <p:nvSpPr>
          <p:cNvPr id="77" name="Rectangle 156">
            <a:extLst>
              <a:ext uri="{FF2B5EF4-FFF2-40B4-BE49-F238E27FC236}">
                <a16:creationId xmlns:a16="http://schemas.microsoft.com/office/drawing/2014/main" id="{0B0AF08C-C644-FE69-6C1F-10232C91C8D7}"/>
              </a:ext>
            </a:extLst>
          </p:cNvPr>
          <p:cNvSpPr/>
          <p:nvPr/>
        </p:nvSpPr>
        <p:spPr>
          <a:xfrm>
            <a:off x="6188951" y="6829781"/>
            <a:ext cx="486003" cy="45720"/>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A4CB74"/>
              </a:solidFill>
              <a:uFillTx/>
              <a:latin typeface="Calibri"/>
            </a:endParaRPr>
          </a:p>
        </p:txBody>
      </p:sp>
      <p:sp>
        <p:nvSpPr>
          <p:cNvPr id="78" name="ZoneTexte 1">
            <a:extLst>
              <a:ext uri="{FF2B5EF4-FFF2-40B4-BE49-F238E27FC236}">
                <a16:creationId xmlns:a16="http://schemas.microsoft.com/office/drawing/2014/main" id="{FF0111AA-BBDA-52F4-5305-18A4C257C282}"/>
              </a:ext>
            </a:extLst>
          </p:cNvPr>
          <p:cNvSpPr txBox="1"/>
          <p:nvPr/>
        </p:nvSpPr>
        <p:spPr>
          <a:xfrm>
            <a:off x="2367582" y="636294"/>
            <a:ext cx="9400864"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Calibri"/>
              </a:rPr>
              <a:t>Répondre à une demande croissante des investisseurs en faveur des placements engagés en réalisant l’entretien épargne conseil</a:t>
            </a:r>
          </a:p>
        </p:txBody>
      </p:sp>
      <p:sp>
        <p:nvSpPr>
          <p:cNvPr id="81" name="Rectangle : coins arrondis 151">
            <a:extLst>
              <a:ext uri="{FF2B5EF4-FFF2-40B4-BE49-F238E27FC236}">
                <a16:creationId xmlns:a16="http://schemas.microsoft.com/office/drawing/2014/main" id="{48664AA8-B39C-B3A5-7C61-068C547295F2}"/>
              </a:ext>
            </a:extLst>
          </p:cNvPr>
          <p:cNvSpPr/>
          <p:nvPr/>
        </p:nvSpPr>
        <p:spPr>
          <a:xfrm>
            <a:off x="8192484" y="1655548"/>
            <a:ext cx="3124203" cy="1716465"/>
          </a:xfrm>
          <a:custGeom>
            <a:avLst>
              <a:gd name="f10" fmla="val 3217"/>
            </a:avLst>
            <a:gdLst>
              <a:gd name="f1" fmla="val 10800000"/>
              <a:gd name="f2" fmla="val 5400000"/>
              <a:gd name="f3" fmla="val 16200000"/>
              <a:gd name="f4" fmla="val w"/>
              <a:gd name="f5" fmla="val h"/>
              <a:gd name="f6" fmla="val ss"/>
              <a:gd name="f7" fmla="val 0"/>
              <a:gd name="f8" fmla="*/ 5419351 1 1725033"/>
              <a:gd name="f9" fmla="val 45"/>
              <a:gd name="f10" fmla="val 321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A6A6A6"/>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900"/>
              </a:spcAft>
              <a:buNone/>
              <a:tabLst/>
              <a:defRPr sz="1800" b="0" i="0" u="none" strike="noStrike" kern="0" cap="none" spc="0" baseline="0">
                <a:solidFill>
                  <a:srgbClr val="000000"/>
                </a:solidFill>
                <a:uFillTx/>
              </a:defRPr>
            </a:pPr>
            <a:r>
              <a:rPr lang="en-US" sz="1000" b="0" i="0" u="none" strike="noStrike" kern="0" cap="none" spc="0" baseline="0">
                <a:solidFill>
                  <a:srgbClr val="ED7D31"/>
                </a:solidFill>
                <a:uFillTx/>
                <a:latin typeface="Montserrat ExtraBold" pitchFamily="2"/>
                <a:cs typeface="Arial"/>
              </a:rPr>
              <a:t>Questionnaire Finance Durable</a:t>
            </a:r>
          </a:p>
          <a:p>
            <a:pPr marL="0" marR="0" lvl="6" indent="0" algn="l" defTabSz="914381" rtl="0" fontAlgn="auto" hangingPunct="1">
              <a:lnSpc>
                <a:spcPct val="100000"/>
              </a:lnSpc>
              <a:spcBef>
                <a:spcPts val="0"/>
              </a:spcBef>
              <a:spcAft>
                <a:spcPts val="300"/>
              </a:spcAft>
              <a:buNone/>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Introduction pédagogique à la finance durable : présentation du concept finance durable et de l’objectif du questionnaire à l’aide de supports à ma disposition.</a:t>
            </a:r>
          </a:p>
          <a:p>
            <a:pPr marL="0" marR="0" lvl="6" indent="0" algn="l" defTabSz="914381" rtl="0" fontAlgn="auto" hangingPunct="1">
              <a:lnSpc>
                <a:spcPct val="100000"/>
              </a:lnSpc>
              <a:spcBef>
                <a:spcPts val="0"/>
              </a:spcBef>
              <a:spcAft>
                <a:spcPts val="300"/>
              </a:spcAft>
              <a:buNone/>
              <a:tabLst/>
              <a:defRPr sz="1800" b="0" i="0" u="none" strike="noStrike" kern="0" cap="none" spc="0" baseline="0">
                <a:solidFill>
                  <a:srgbClr val="000000"/>
                </a:solidFill>
                <a:uFillTx/>
              </a:defRPr>
            </a:pPr>
            <a:r>
              <a:rPr lang="fr-FR" sz="700" b="1" i="0" u="none" strike="noStrike" kern="1200" cap="none" spc="0" baseline="0">
                <a:solidFill>
                  <a:srgbClr val="000000"/>
                </a:solidFill>
                <a:uFillTx/>
                <a:latin typeface="Montserrat" pitchFamily="2"/>
                <a:cs typeface="Arial"/>
              </a:rPr>
              <a:t>Le questionnaire Finance Durable </a:t>
            </a:r>
            <a:r>
              <a:rPr lang="fr-FR" sz="700" b="0" i="0" u="none" strike="noStrike" kern="1200" cap="none" spc="0" baseline="0">
                <a:solidFill>
                  <a:srgbClr val="000000"/>
                </a:solidFill>
                <a:uFillTx/>
                <a:latin typeface="Montserrat" pitchFamily="2"/>
                <a:cs typeface="Arial"/>
              </a:rPr>
              <a:t>définit les préférences en matière de durabilité de nos clients en quelques questions.</a:t>
            </a:r>
          </a:p>
          <a:p>
            <a:pPr marL="171450" marR="0" lvl="6" indent="-171450" algn="l" defTabSz="914381" rtl="0" fontAlgn="auto" hangingPunct="1">
              <a:lnSpc>
                <a:spcPct val="100000"/>
              </a:lnSpc>
              <a:spcBef>
                <a:spcPts val="0"/>
              </a:spcBef>
              <a:spcAft>
                <a:spcPts val="0"/>
              </a:spcAft>
              <a:buClr>
                <a:srgbClr val="EAB818"/>
              </a:buClr>
              <a:buSzPct val="100000"/>
              <a:buChar char="-"/>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Pas de préférence</a:t>
            </a:r>
          </a:p>
          <a:p>
            <a:pPr marL="171450" marR="0" lvl="6" indent="-171450" algn="l" defTabSz="914381" rtl="0" fontAlgn="auto" hangingPunct="1">
              <a:lnSpc>
                <a:spcPct val="100000"/>
              </a:lnSpc>
              <a:spcBef>
                <a:spcPts val="0"/>
              </a:spcBef>
              <a:spcAft>
                <a:spcPts val="0"/>
              </a:spcAft>
              <a:buClr>
                <a:srgbClr val="EAB818"/>
              </a:buClr>
              <a:buSzPct val="100000"/>
              <a:buChar char="-"/>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Sensibilisé</a:t>
            </a:r>
          </a:p>
          <a:p>
            <a:pPr marL="171450" marR="0" lvl="6" indent="-171450" algn="l" defTabSz="914381" rtl="0" fontAlgn="auto" hangingPunct="1">
              <a:lnSpc>
                <a:spcPct val="100000"/>
              </a:lnSpc>
              <a:spcBef>
                <a:spcPts val="0"/>
              </a:spcBef>
              <a:spcAft>
                <a:spcPts val="0"/>
              </a:spcAft>
              <a:buClr>
                <a:srgbClr val="EAB818"/>
              </a:buClr>
              <a:buSzPct val="100000"/>
              <a:buChar char="-"/>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Impliqué.</a:t>
            </a:r>
          </a:p>
        </p:txBody>
      </p:sp>
      <p:pic>
        <p:nvPicPr>
          <p:cNvPr id="82" name="Image 71">
            <a:extLst>
              <a:ext uri="{FF2B5EF4-FFF2-40B4-BE49-F238E27FC236}">
                <a16:creationId xmlns:a16="http://schemas.microsoft.com/office/drawing/2014/main" id="{13AC2B2D-1FD7-ED11-2698-6B656783E3F6}"/>
              </a:ext>
            </a:extLst>
          </p:cNvPr>
          <p:cNvPicPr>
            <a:picLocks noChangeAspect="1"/>
          </p:cNvPicPr>
          <p:nvPr/>
        </p:nvPicPr>
        <p:blipFill>
          <a:blip r:embed="rId35">
            <a:grayscl/>
          </a:blip>
          <a:stretch>
            <a:fillRect/>
          </a:stretch>
        </p:blipFill>
        <p:spPr>
          <a:xfrm>
            <a:off x="9349273" y="2612577"/>
            <a:ext cx="143999" cy="143999"/>
          </a:xfrm>
          <a:prstGeom prst="rect">
            <a:avLst/>
          </a:prstGeom>
          <a:noFill/>
          <a:ln cap="flat">
            <a:noFill/>
          </a:ln>
        </p:spPr>
      </p:pic>
      <p:pic>
        <p:nvPicPr>
          <p:cNvPr id="83" name="Image 72">
            <a:extLst>
              <a:ext uri="{FF2B5EF4-FFF2-40B4-BE49-F238E27FC236}">
                <a16:creationId xmlns:a16="http://schemas.microsoft.com/office/drawing/2014/main" id="{664FB629-1129-94C4-F220-3CD1B58B70C8}"/>
              </a:ext>
            </a:extLst>
          </p:cNvPr>
          <p:cNvPicPr>
            <a:picLocks noChangeAspect="1"/>
          </p:cNvPicPr>
          <p:nvPr/>
        </p:nvPicPr>
        <p:blipFill>
          <a:blip r:embed="rId36"/>
          <a:stretch>
            <a:fillRect/>
          </a:stretch>
        </p:blipFill>
        <p:spPr>
          <a:xfrm>
            <a:off x="9077788" y="2720641"/>
            <a:ext cx="143999" cy="143999"/>
          </a:xfrm>
          <a:prstGeom prst="rect">
            <a:avLst/>
          </a:prstGeom>
          <a:noFill/>
          <a:ln cap="flat">
            <a:noFill/>
          </a:ln>
        </p:spPr>
      </p:pic>
      <p:sp>
        <p:nvSpPr>
          <p:cNvPr id="84" name="Rectangle : coins arrondis 74">
            <a:extLst>
              <a:ext uri="{FF2B5EF4-FFF2-40B4-BE49-F238E27FC236}">
                <a16:creationId xmlns:a16="http://schemas.microsoft.com/office/drawing/2014/main" id="{87AB8A9E-F079-DFC3-7F29-4331C118F0C1}"/>
              </a:ext>
            </a:extLst>
          </p:cNvPr>
          <p:cNvSpPr/>
          <p:nvPr/>
        </p:nvSpPr>
        <p:spPr>
          <a:xfrm>
            <a:off x="8295308" y="4158746"/>
            <a:ext cx="295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BE5D6"/>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85" name="Rectangle : coins arrondis 75">
            <a:extLst>
              <a:ext uri="{FF2B5EF4-FFF2-40B4-BE49-F238E27FC236}">
                <a16:creationId xmlns:a16="http://schemas.microsoft.com/office/drawing/2014/main" id="{74C3602F-4E3D-044D-C29D-69128D3B4202}"/>
              </a:ext>
            </a:extLst>
          </p:cNvPr>
          <p:cNvSpPr/>
          <p:nvPr/>
        </p:nvSpPr>
        <p:spPr>
          <a:xfrm>
            <a:off x="8295308" y="4342741"/>
            <a:ext cx="295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BE5D6"/>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86" name="Rectangle : coins arrondis 76">
            <a:extLst>
              <a:ext uri="{FF2B5EF4-FFF2-40B4-BE49-F238E27FC236}">
                <a16:creationId xmlns:a16="http://schemas.microsoft.com/office/drawing/2014/main" id="{404EB37D-7098-A8D2-9DA6-FE3CCD9BCDAA}"/>
              </a:ext>
            </a:extLst>
          </p:cNvPr>
          <p:cNvSpPr/>
          <p:nvPr/>
        </p:nvSpPr>
        <p:spPr>
          <a:xfrm>
            <a:off x="8295308" y="4526737"/>
            <a:ext cx="295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BE5D6"/>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87" name="Rectangle : coins arrondis 77">
            <a:extLst>
              <a:ext uri="{FF2B5EF4-FFF2-40B4-BE49-F238E27FC236}">
                <a16:creationId xmlns:a16="http://schemas.microsoft.com/office/drawing/2014/main" id="{D3EFEF32-DBFD-CFEA-D799-79E388D8F911}"/>
              </a:ext>
            </a:extLst>
          </p:cNvPr>
          <p:cNvSpPr/>
          <p:nvPr/>
        </p:nvSpPr>
        <p:spPr>
          <a:xfrm>
            <a:off x="8295308" y="3974750"/>
            <a:ext cx="295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BE5D6"/>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88" name="Rectangle : coins arrondis 78">
            <a:extLst>
              <a:ext uri="{FF2B5EF4-FFF2-40B4-BE49-F238E27FC236}">
                <a16:creationId xmlns:a16="http://schemas.microsoft.com/office/drawing/2014/main" id="{55D6AA8F-ADE4-B6BF-F776-18CED2F32288}"/>
              </a:ext>
            </a:extLst>
          </p:cNvPr>
          <p:cNvSpPr/>
          <p:nvPr/>
        </p:nvSpPr>
        <p:spPr>
          <a:xfrm>
            <a:off x="8295308" y="4710732"/>
            <a:ext cx="295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BE5D6"/>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cxnSp>
        <p:nvCxnSpPr>
          <p:cNvPr id="89" name="Connecteur droit 79">
            <a:extLst>
              <a:ext uri="{FF2B5EF4-FFF2-40B4-BE49-F238E27FC236}">
                <a16:creationId xmlns:a16="http://schemas.microsoft.com/office/drawing/2014/main" id="{542BF509-5AC8-CC72-B5ED-9583E474AC5F}"/>
              </a:ext>
            </a:extLst>
          </p:cNvPr>
          <p:cNvCxnSpPr/>
          <p:nvPr/>
        </p:nvCxnSpPr>
        <p:spPr>
          <a:xfrm>
            <a:off x="8232910" y="3940369"/>
            <a:ext cx="3060003" cy="0"/>
          </a:xfrm>
          <a:prstGeom prst="straightConnector1">
            <a:avLst/>
          </a:prstGeom>
          <a:noFill/>
          <a:ln w="9528" cap="flat">
            <a:solidFill>
              <a:srgbClr val="ED7D31"/>
            </a:solidFill>
            <a:custDash>
              <a:ds d="299906" sp="299906"/>
              <a:ds d="100000" sp="299906"/>
            </a:custDash>
            <a:miter/>
          </a:ln>
        </p:spPr>
      </p:cxnSp>
      <p:sp>
        <p:nvSpPr>
          <p:cNvPr id="90" name="ZoneTexte 80">
            <a:extLst>
              <a:ext uri="{FF2B5EF4-FFF2-40B4-BE49-F238E27FC236}">
                <a16:creationId xmlns:a16="http://schemas.microsoft.com/office/drawing/2014/main" id="{F6067ACD-56B7-D422-1432-6B3A3C91E7D4}"/>
              </a:ext>
            </a:extLst>
          </p:cNvPr>
          <p:cNvSpPr txBox="1"/>
          <p:nvPr/>
        </p:nvSpPr>
        <p:spPr>
          <a:xfrm>
            <a:off x="8296954" y="3907158"/>
            <a:ext cx="3300764" cy="992645"/>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fontAlgn="auto" hangingPunct="1">
              <a:lnSpc>
                <a:spcPct val="150000"/>
              </a:lnSpc>
              <a:spcBef>
                <a:spcPts val="0"/>
              </a:spcBef>
              <a:spcAft>
                <a:spcPts val="0"/>
              </a:spcAft>
              <a:buClr>
                <a:srgbClr val="44546A"/>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lance le QFD depuis Mysys</a:t>
            </a:r>
          </a:p>
          <a:p>
            <a:pPr marL="171450" marR="0" lvl="0" indent="-171450" algn="l" defTabSz="914400" rtl="0" fontAlgn="auto" hangingPunct="1">
              <a:lnSpc>
                <a:spcPct val="150000"/>
              </a:lnSpc>
              <a:spcBef>
                <a:spcPts val="0"/>
              </a:spcBef>
              <a:spcAft>
                <a:spcPts val="0"/>
              </a:spcAft>
              <a:buClr>
                <a:srgbClr val="44546A"/>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réalise ou mets à jour le QFD de mon client</a:t>
            </a:r>
          </a:p>
          <a:p>
            <a:pPr marL="171450" marR="0" lvl="0" indent="-171450" algn="l" defTabSz="914400" rtl="0" fontAlgn="auto" hangingPunct="1">
              <a:lnSpc>
                <a:spcPct val="150000"/>
              </a:lnSpc>
              <a:spcBef>
                <a:spcPts val="0"/>
              </a:spcBef>
              <a:spcAft>
                <a:spcPts val="0"/>
              </a:spcAft>
              <a:buClr>
                <a:srgbClr val="44546A"/>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fais signer le QFD à mon client (SAG - signature manuscrite)</a:t>
            </a:r>
          </a:p>
          <a:p>
            <a:pPr marL="171450" marR="0" lvl="0" indent="-171450" algn="l" defTabSz="914400" rtl="0" fontAlgn="auto" hangingPunct="1">
              <a:lnSpc>
                <a:spcPct val="150000"/>
              </a:lnSpc>
              <a:spcBef>
                <a:spcPts val="0"/>
              </a:spcBef>
              <a:spcAft>
                <a:spcPts val="0"/>
              </a:spcAft>
              <a:buClr>
                <a:srgbClr val="44546A"/>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J’archive numériquement le QFD dans le classeur client</a:t>
            </a:r>
          </a:p>
          <a:p>
            <a:pPr marL="171450" marR="0" lvl="0" indent="-171450" algn="l" defTabSz="914400" rtl="0" fontAlgn="auto" hangingPunct="1">
              <a:lnSpc>
                <a:spcPct val="150000"/>
              </a:lnSpc>
              <a:spcBef>
                <a:spcPts val="0"/>
              </a:spcBef>
              <a:spcAft>
                <a:spcPts val="0"/>
              </a:spcAft>
              <a:buClr>
                <a:srgbClr val="44546A"/>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communique au client le QFD</a:t>
            </a:r>
          </a:p>
        </p:txBody>
      </p:sp>
      <p:sp>
        <p:nvSpPr>
          <p:cNvPr id="91" name="Rectangle : coins arrondis 81">
            <a:extLst>
              <a:ext uri="{FF2B5EF4-FFF2-40B4-BE49-F238E27FC236}">
                <a16:creationId xmlns:a16="http://schemas.microsoft.com/office/drawing/2014/main" id="{3548E3CC-395B-1EE8-0DA1-8FF132EF2DC7}"/>
              </a:ext>
            </a:extLst>
          </p:cNvPr>
          <p:cNvSpPr/>
          <p:nvPr/>
        </p:nvSpPr>
        <p:spPr>
          <a:xfrm>
            <a:off x="8191231" y="3647651"/>
            <a:ext cx="3124203" cy="1248942"/>
          </a:xfrm>
          <a:custGeom>
            <a:avLst>
              <a:gd name="f10" fmla="val 2098"/>
            </a:avLst>
            <a:gdLst>
              <a:gd name="f1" fmla="val 10800000"/>
              <a:gd name="f2" fmla="val 5400000"/>
              <a:gd name="f3" fmla="val 16200000"/>
              <a:gd name="f4" fmla="val w"/>
              <a:gd name="f5" fmla="val h"/>
              <a:gd name="f6" fmla="val ss"/>
              <a:gd name="f7" fmla="val 0"/>
              <a:gd name="f8" fmla="*/ 5419351 1 1725033"/>
              <a:gd name="f9" fmla="val 45"/>
              <a:gd name="f10" fmla="val 2098"/>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3172" cap="flat">
            <a:solidFill>
              <a:srgbClr val="A6A6A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2" name="Rectangle : coins arrondis 82">
            <a:extLst>
              <a:ext uri="{FF2B5EF4-FFF2-40B4-BE49-F238E27FC236}">
                <a16:creationId xmlns:a16="http://schemas.microsoft.com/office/drawing/2014/main" id="{A600E8E1-6191-46F1-4E53-C1381D85188D}"/>
              </a:ext>
            </a:extLst>
          </p:cNvPr>
          <p:cNvSpPr/>
          <p:nvPr/>
        </p:nvSpPr>
        <p:spPr>
          <a:xfrm>
            <a:off x="8273445" y="3720839"/>
            <a:ext cx="2973857" cy="187003"/>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D7D31"/>
          </a:solidFill>
          <a:ln cap="flat">
            <a:noFill/>
            <a:prstDash val="solid"/>
          </a:ln>
        </p:spPr>
        <p:txBody>
          <a:bodyPr vert="horz" wrap="square" lIns="71999" tIns="45720" rIns="71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0" cap="none" spc="0" baseline="0">
                <a:solidFill>
                  <a:srgbClr val="FFFFFF"/>
                </a:solidFill>
                <a:uFillTx/>
                <a:latin typeface="Montserrat SemiBold" pitchFamily="2"/>
              </a:rPr>
              <a:t>Les étapes</a:t>
            </a:r>
            <a:endParaRPr lang="fr-FR" sz="900" b="1" i="0" u="sng" strike="noStrike" kern="0" cap="none" spc="0" baseline="0">
              <a:solidFill>
                <a:srgbClr val="FFFFFF"/>
              </a:solidFill>
              <a:uFillTx/>
              <a:latin typeface="Montserrat SemiBold" pitchFamily="2"/>
            </a:endParaRPr>
          </a:p>
        </p:txBody>
      </p:sp>
      <p:sp>
        <p:nvSpPr>
          <p:cNvPr id="93" name="Rectangle : coins arrondis 19">
            <a:extLst>
              <a:ext uri="{FF2B5EF4-FFF2-40B4-BE49-F238E27FC236}">
                <a16:creationId xmlns:a16="http://schemas.microsoft.com/office/drawing/2014/main" id="{BF4A4F63-701F-3E90-65EE-0884862F1EA6}"/>
              </a:ext>
            </a:extLst>
          </p:cNvPr>
          <p:cNvSpPr/>
          <p:nvPr/>
        </p:nvSpPr>
        <p:spPr>
          <a:xfrm>
            <a:off x="2200832" y="1655548"/>
            <a:ext cx="2486454" cy="1712058"/>
          </a:xfrm>
          <a:custGeom>
            <a:avLst>
              <a:gd name="f10" fmla="val 2601"/>
            </a:avLst>
            <a:gdLst>
              <a:gd name="f1" fmla="val 10800000"/>
              <a:gd name="f2" fmla="val 5400000"/>
              <a:gd name="f3" fmla="val 16200000"/>
              <a:gd name="f4" fmla="val w"/>
              <a:gd name="f5" fmla="val h"/>
              <a:gd name="f6" fmla="val ss"/>
              <a:gd name="f7" fmla="val 0"/>
              <a:gd name="f8" fmla="*/ 5419351 1 1725033"/>
              <a:gd name="f9" fmla="val 45"/>
              <a:gd name="f10" fmla="val 2601"/>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A6A6A6"/>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900"/>
              </a:spcAft>
              <a:buNone/>
              <a:tabLst/>
              <a:defRPr sz="1800" b="0" i="0" u="none" strike="noStrike" kern="0" cap="none" spc="0" baseline="0">
                <a:solidFill>
                  <a:srgbClr val="000000"/>
                </a:solidFill>
                <a:uFillTx/>
              </a:defRPr>
            </a:pPr>
            <a:r>
              <a:rPr lang="fr-FR" sz="1000" b="0" i="0" u="none" strike="noStrike" kern="1200" cap="none" spc="0" baseline="0">
                <a:solidFill>
                  <a:srgbClr val="B34A8C"/>
                </a:solidFill>
                <a:uFillTx/>
                <a:latin typeface="Montserrat ExtraBold" pitchFamily="2"/>
                <a:cs typeface="Arial"/>
              </a:rPr>
              <a:t>Aide à la Préparation de l’Entretien</a:t>
            </a:r>
            <a:endParaRPr lang="fr-FR" sz="1000" b="0" i="0" u="none" strike="noStrike" kern="1200" cap="none" spc="0" baseline="0">
              <a:solidFill>
                <a:srgbClr val="000000"/>
              </a:solidFill>
              <a:uFillTx/>
              <a:latin typeface="Montserrat ExtraBold"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rPr>
              <a:t>Analyser les revenus et charges pour déterminer la capacité d’épargne </a:t>
            </a:r>
            <a:br>
              <a:rPr lang="fr-FR" sz="700" b="0" i="0" u="none" strike="noStrike" kern="1200" cap="none" spc="0" baseline="0">
                <a:solidFill>
                  <a:srgbClr val="000000"/>
                </a:solidFill>
                <a:uFillTx/>
                <a:latin typeface="Montserrat" pitchFamily="2"/>
              </a:rPr>
            </a:br>
            <a:r>
              <a:rPr lang="fr-FR" sz="700" b="0" i="0" u="none" strike="noStrike" kern="1200" cap="none" spc="0" baseline="0">
                <a:solidFill>
                  <a:srgbClr val="000000"/>
                </a:solidFill>
                <a:uFillTx/>
                <a:latin typeface="Montserrat" pitchFamily="2"/>
              </a:rPr>
              <a:t>et mettre en place / adapter les versements programmés </a:t>
            </a:r>
          </a:p>
          <a:p>
            <a:pPr marL="0" marR="0" lvl="0" indent="0" algn="l" defTabSz="914381" rtl="0" fontAlgn="auto" hangingPunct="1">
              <a:lnSpc>
                <a:spcPct val="100000"/>
              </a:lnSpc>
              <a:spcBef>
                <a:spcPts val="0"/>
              </a:spcBef>
              <a:spcAft>
                <a:spcPts val="900"/>
              </a:spcAft>
              <a:buNone/>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rPr>
              <a:t>Analyser l’épargne et les contrats détenus pour : </a:t>
            </a:r>
            <a:br>
              <a:rPr lang="fr-FR" sz="700" b="0" i="0" u="none" strike="noStrike" kern="1200" cap="none" spc="0" baseline="0">
                <a:solidFill>
                  <a:srgbClr val="000000"/>
                </a:solidFill>
                <a:uFillTx/>
                <a:latin typeface="Montserrat" pitchFamily="2"/>
              </a:rPr>
            </a:br>
            <a:r>
              <a:rPr lang="fr-FR" sz="700" b="0" i="0" u="none" strike="noStrike" kern="1200" cap="none" spc="0" baseline="0">
                <a:solidFill>
                  <a:srgbClr val="000000"/>
                </a:solidFill>
                <a:uFillTx/>
                <a:latin typeface="Montserrat" pitchFamily="2"/>
              </a:rPr>
              <a:t>- identifier l’épargne de précaution (3 mois de revenus conseillés)</a:t>
            </a:r>
            <a:br>
              <a:rPr lang="fr-FR" sz="700" b="0" i="0" u="none" strike="noStrike" kern="1200" cap="none" spc="0" baseline="0">
                <a:solidFill>
                  <a:srgbClr val="000000"/>
                </a:solidFill>
                <a:uFillTx/>
                <a:latin typeface="Montserrat" pitchFamily="2"/>
              </a:rPr>
            </a:br>
            <a:r>
              <a:rPr lang="fr-FR" sz="700" b="0" i="0" u="none" strike="noStrike" kern="1200" cap="none" spc="0" baseline="0">
                <a:solidFill>
                  <a:srgbClr val="000000"/>
                </a:solidFill>
                <a:uFillTx/>
                <a:latin typeface="Montserrat" pitchFamily="2"/>
              </a:rPr>
              <a:t>- analyser les contrats (date d’ouverture, allocation, performances, clause bénéficiaire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br>
              <a:rPr lang="fr-FR" sz="680" b="0" i="0" u="none" strike="noStrike" kern="1200" cap="none" spc="0" baseline="0">
                <a:solidFill>
                  <a:srgbClr val="000000"/>
                </a:solidFill>
                <a:uFillTx/>
                <a:latin typeface="Montserrat" pitchFamily="2"/>
              </a:rPr>
            </a:br>
            <a:endParaRPr lang="fr-FR" sz="680" b="0" i="0" u="none" strike="noStrike" kern="1200" cap="none" spc="0" baseline="0">
              <a:solidFill>
                <a:srgbClr val="000000"/>
              </a:solidFill>
              <a:uFillTx/>
              <a:latin typeface="Montserrat" pitchFamily="2"/>
            </a:endParaRPr>
          </a:p>
          <a:p>
            <a:pPr marL="171450" marR="0" lvl="0" indent="-171450" algn="l" defTabSz="914400" rtl="0" fontAlgn="auto"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endParaRPr lang="fr-FR" sz="788" b="0" i="0" u="none" strike="noStrike" kern="0" cap="none" spc="0" baseline="0">
              <a:solidFill>
                <a:srgbClr val="FFFFFF"/>
              </a:solidFill>
              <a:uFillTx/>
              <a:latin typeface="Montserrat" pitchFamily="2"/>
            </a:endParaRPr>
          </a:p>
        </p:txBody>
      </p:sp>
      <p:sp>
        <p:nvSpPr>
          <p:cNvPr id="94" name="Oval 2">
            <a:extLst>
              <a:ext uri="{FF2B5EF4-FFF2-40B4-BE49-F238E27FC236}">
                <a16:creationId xmlns:a16="http://schemas.microsoft.com/office/drawing/2014/main" id="{598AF219-F22E-472E-0444-E28D36043F98}"/>
              </a:ext>
            </a:extLst>
          </p:cNvPr>
          <p:cNvSpPr/>
          <p:nvPr/>
        </p:nvSpPr>
        <p:spPr>
          <a:xfrm>
            <a:off x="2141049" y="1603555"/>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A6A6A6"/>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B34A8C"/>
                </a:solidFill>
                <a:uFillTx/>
                <a:latin typeface="Arial"/>
              </a:rPr>
              <a:t>1</a:t>
            </a:r>
          </a:p>
        </p:txBody>
      </p:sp>
      <p:sp>
        <p:nvSpPr>
          <p:cNvPr id="95" name="Rectangle : coins arrondis 88">
            <a:extLst>
              <a:ext uri="{FF2B5EF4-FFF2-40B4-BE49-F238E27FC236}">
                <a16:creationId xmlns:a16="http://schemas.microsoft.com/office/drawing/2014/main" id="{AF2CDE7E-29C4-59DE-9E3C-167FEEB17280}"/>
              </a:ext>
            </a:extLst>
          </p:cNvPr>
          <p:cNvSpPr/>
          <p:nvPr/>
        </p:nvSpPr>
        <p:spPr>
          <a:xfrm>
            <a:off x="9327355" y="5000359"/>
            <a:ext cx="2775578" cy="725914"/>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3172" cap="flat">
            <a:solidFill>
              <a:srgbClr val="44546A"/>
            </a:solidFill>
            <a:prstDash val="solid"/>
            <a:miter/>
          </a:ln>
        </p:spPr>
        <p:txBody>
          <a:bodyPr vert="horz" wrap="square" lIns="91440" tIns="45720" rIns="91440" bIns="45720" anchor="ctr" anchorCtr="0" compatLnSpc="1">
            <a:noAutofit/>
          </a:bodyPr>
          <a:lstStyle/>
          <a:p>
            <a:pPr marL="171450" marR="0" lvl="0" indent="-171450" algn="l" defTabSz="914400" rtl="0" fontAlgn="auto" hangingPunct="1">
              <a:lnSpc>
                <a:spcPct val="100000"/>
              </a:lnSpc>
              <a:spcBef>
                <a:spcPts val="0"/>
              </a:spcBef>
              <a:spcAft>
                <a:spcPts val="0"/>
              </a:spcAft>
              <a:buSzPct val="100000"/>
              <a:buFont typeface="Wingdings" pitchFamily="2"/>
              <a:buChar char="Ø"/>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Questionnaire obligatoire pour basculer dans LEA</a:t>
            </a:r>
          </a:p>
          <a:p>
            <a:pPr marL="171450" marR="0" lvl="0" indent="-171450" algn="l" defTabSz="914400" rtl="0" fontAlgn="auto" hangingPunct="1">
              <a:lnSpc>
                <a:spcPct val="100000"/>
              </a:lnSpc>
              <a:spcBef>
                <a:spcPts val="0"/>
              </a:spcBef>
              <a:spcAft>
                <a:spcPts val="0"/>
              </a:spcAft>
              <a:buSzPct val="100000"/>
              <a:buFont typeface="Wingdings" pitchFamily="2"/>
              <a:buChar char="Ø"/>
              <a:tabLst/>
              <a:defRPr sz="1800" b="0" i="0" u="none" strike="noStrike" kern="0" cap="none" spc="0" baseline="0">
                <a:solidFill>
                  <a:srgbClr val="000000"/>
                </a:solidFill>
                <a:uFillTx/>
              </a:defRPr>
            </a:pPr>
            <a:endParaRPr lang="fr-FR" sz="700" b="0" i="0" u="none" strike="noStrike" kern="1200" cap="none" spc="0" baseline="0">
              <a:solidFill>
                <a:srgbClr val="000000"/>
              </a:solidFill>
              <a:uFillTx/>
              <a:latin typeface="Montserrat" pitchFamily="2"/>
              <a:cs typeface="Arial"/>
            </a:endParaRPr>
          </a:p>
          <a:p>
            <a:pPr marL="171450" marR="0" lvl="0" indent="-171450" algn="l" defTabSz="914400" rtl="0" fontAlgn="auto" hangingPunct="1">
              <a:lnSpc>
                <a:spcPct val="100000"/>
              </a:lnSpc>
              <a:spcBef>
                <a:spcPts val="0"/>
              </a:spcBef>
              <a:spcAft>
                <a:spcPts val="0"/>
              </a:spcAft>
              <a:buSzPct val="100000"/>
              <a:buFont typeface="Wingdings" pitchFamily="2"/>
              <a:buChar char="Ø"/>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Durée de validité du QFD : 24 mois</a:t>
            </a:r>
          </a:p>
          <a:p>
            <a:pPr marL="171450" marR="0" lvl="0" indent="-171450" algn="l" defTabSz="914400" rtl="0" fontAlgn="auto" hangingPunct="1">
              <a:lnSpc>
                <a:spcPct val="100000"/>
              </a:lnSpc>
              <a:spcBef>
                <a:spcPts val="0"/>
              </a:spcBef>
              <a:spcAft>
                <a:spcPts val="0"/>
              </a:spcAft>
              <a:buSzPct val="100000"/>
              <a:buFont typeface="Wingdings" pitchFamily="2"/>
              <a:buChar char="Ø"/>
              <a:tabLst/>
              <a:defRPr sz="1800" b="0" i="0" u="none" strike="noStrike" kern="0" cap="none" spc="0" baseline="0">
                <a:solidFill>
                  <a:srgbClr val="000000"/>
                </a:solidFill>
                <a:uFillTx/>
              </a:defRPr>
            </a:pPr>
            <a:endParaRPr lang="fr-FR" sz="700" b="0" i="0" u="none" strike="noStrike" kern="1200" cap="none" spc="0" baseline="0">
              <a:solidFill>
                <a:srgbClr val="000000"/>
              </a:solidFill>
              <a:uFillTx/>
              <a:latin typeface="Montserrat" pitchFamily="2"/>
              <a:cs typeface="Arial"/>
            </a:endParaRPr>
          </a:p>
          <a:p>
            <a:pPr marL="171450" marR="0" lvl="0" indent="-171450" algn="l" defTabSz="914400" rtl="0" fontAlgn="auto" hangingPunct="1">
              <a:lnSpc>
                <a:spcPct val="100000"/>
              </a:lnSpc>
              <a:spcBef>
                <a:spcPts val="0"/>
              </a:spcBef>
              <a:spcAft>
                <a:spcPts val="0"/>
              </a:spcAft>
              <a:buSzPct val="100000"/>
              <a:buFont typeface="Wingdings" pitchFamily="2"/>
              <a:buChar char="Ø"/>
              <a:tabLst/>
              <a:defRPr sz="1800" b="0" i="0" u="none" strike="noStrike" kern="0" cap="none" spc="0" baseline="0">
                <a:solidFill>
                  <a:srgbClr val="000000"/>
                </a:solidFill>
                <a:uFillTx/>
              </a:defRPr>
            </a:pPr>
            <a:r>
              <a:rPr lang="fr-FR" sz="700" b="0" i="0" u="none" strike="noStrike" kern="1200" cap="none" spc="0" baseline="0">
                <a:solidFill>
                  <a:srgbClr val="000000"/>
                </a:solidFill>
                <a:uFillTx/>
                <a:latin typeface="Montserrat" pitchFamily="2"/>
                <a:cs typeface="Arial"/>
              </a:rPr>
              <a:t>Pas de QFD en selfcare</a:t>
            </a:r>
          </a:p>
        </p:txBody>
      </p:sp>
      <p:sp>
        <p:nvSpPr>
          <p:cNvPr id="96" name="Rectangle : coins arrondis 150">
            <a:extLst>
              <a:ext uri="{FF2B5EF4-FFF2-40B4-BE49-F238E27FC236}">
                <a16:creationId xmlns:a16="http://schemas.microsoft.com/office/drawing/2014/main" id="{808AA07F-FAEC-557A-6FB6-8B55C1C803E2}"/>
              </a:ext>
            </a:extLst>
          </p:cNvPr>
          <p:cNvSpPr/>
          <p:nvPr/>
        </p:nvSpPr>
        <p:spPr>
          <a:xfrm>
            <a:off x="4906103" y="1655548"/>
            <a:ext cx="3095874" cy="1724210"/>
          </a:xfrm>
          <a:custGeom>
            <a:avLst>
              <a:gd name="f10" fmla="val 2482"/>
            </a:avLst>
            <a:gdLst>
              <a:gd name="f1" fmla="val 10800000"/>
              <a:gd name="f2" fmla="val 5400000"/>
              <a:gd name="f3" fmla="val 16200000"/>
              <a:gd name="f4" fmla="val w"/>
              <a:gd name="f5" fmla="val h"/>
              <a:gd name="f6" fmla="val ss"/>
              <a:gd name="f7" fmla="val 0"/>
              <a:gd name="f8" fmla="*/ 5419351 1 1725033"/>
              <a:gd name="f9" fmla="val 45"/>
              <a:gd name="f10" fmla="val 248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A6A6A6"/>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4472C4"/>
                </a:solidFill>
                <a:uFillTx/>
                <a:latin typeface="Montserrat ExtraBold" pitchFamily="2"/>
                <a:cs typeface="Arial"/>
              </a:rPr>
              <a:t>QCF-QR</a:t>
            </a:r>
          </a:p>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700" b="0" i="0" u="none" strike="noStrike" kern="0" cap="none" spc="0" baseline="0">
              <a:solidFill>
                <a:srgbClr val="00A193"/>
              </a:solidFill>
              <a:uFillTx/>
              <a:latin typeface="Montserrat ExtraBold"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0" u="none" strike="noStrike" kern="0" cap="none" spc="0" baseline="0">
                <a:solidFill>
                  <a:srgbClr val="000000"/>
                </a:solidFill>
                <a:uFillTx/>
                <a:latin typeface="Montserrat" pitchFamily="2"/>
                <a:cs typeface="Arial"/>
              </a:rPr>
              <a:t>Le QCF :  le questionnaire de compétences financières détermine le degré d’expertise et d’expérience du client vis-à-vis des produits financiers et de </a:t>
            </a:r>
            <a:r>
              <a:rPr lang="fr-FR" sz="600" b="0" i="0" u="none" strike="noStrike" kern="0" cap="none" spc="0" baseline="0">
                <a:solidFill>
                  <a:srgbClr val="000000"/>
                </a:solidFill>
                <a:uFillTx/>
                <a:latin typeface="Montserrat" pitchFamily="2"/>
                <a:cs typeface="Arial"/>
              </a:rPr>
              <a:t>leur</a:t>
            </a:r>
            <a:r>
              <a:rPr lang="fr-FR" sz="700" b="0" i="0" u="none" strike="noStrike" kern="0" cap="none" spc="0" baseline="0">
                <a:solidFill>
                  <a:srgbClr val="000000"/>
                </a:solidFill>
                <a:uFillTx/>
                <a:latin typeface="Montserrat" pitchFamily="2"/>
                <a:cs typeface="Arial"/>
              </a:rPr>
              <a:t> fonctionnement.</a:t>
            </a:r>
            <a:endParaRPr lang="fr-FR" sz="700" b="0" i="0" u="none" strike="noStrike" kern="1200" cap="none" spc="0" baseline="0">
              <a:solidFill>
                <a:srgbClr val="000000"/>
              </a:solidFill>
              <a:uFillTx/>
              <a:latin typeface="Montserrat" pitchFamily="2"/>
              <a:cs typeface="Arial"/>
            </a:endParaRPr>
          </a:p>
          <a:p>
            <a:pPr marL="143999" marR="0" lvl="0" indent="-143999" algn="l" defTabSz="914381" rtl="0" fontAlgn="auto" hangingPunct="1">
              <a:lnSpc>
                <a:spcPct val="100000"/>
              </a:lnSpc>
              <a:spcBef>
                <a:spcPts val="0"/>
              </a:spcBef>
              <a:spcAft>
                <a:spcPts val="0"/>
              </a:spcAft>
              <a:buClr>
                <a:srgbClr val="00A193"/>
              </a:buClr>
              <a:buSzPct val="100000"/>
              <a:buFont typeface="Wingdings 2" pitchFamily="18"/>
              <a:buChar char=""/>
              <a:tabLst/>
              <a:defRPr sz="1800" b="0" i="0" u="none" strike="noStrike" kern="0" cap="none" spc="0" baseline="0">
                <a:solidFill>
                  <a:srgbClr val="000000"/>
                </a:solidFill>
                <a:uFillTx/>
              </a:defRPr>
            </a:pPr>
            <a:endParaRPr lang="fr-FR" sz="700" b="0" i="0" u="none" strike="noStrike" kern="0" cap="none" spc="0" baseline="0">
              <a:solidFill>
                <a:srgbClr val="000000"/>
              </a:solidFill>
              <a:uFillTx/>
              <a:latin typeface="Montserrat"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0" u="none" strike="noStrike" kern="0" cap="none" spc="0" baseline="0">
                <a:solidFill>
                  <a:srgbClr val="000000"/>
                </a:solidFill>
                <a:uFillTx/>
                <a:latin typeface="Montserrat" pitchFamily="2"/>
                <a:cs typeface="Arial"/>
              </a:rPr>
              <a:t>Le QR : questionnaire de risque détermine un profil de risque du client. Il définit sa tolérance au risque.</a:t>
            </a:r>
            <a:endParaRPr lang="en-US" sz="700" b="0" i="0" u="none" strike="sngStrike" kern="0" cap="none" spc="0" baseline="0">
              <a:solidFill>
                <a:srgbClr val="FF0000"/>
              </a:solidFill>
              <a:highlight>
                <a:srgbClr val="FFFF00"/>
              </a:highlight>
              <a:uFillTx/>
              <a:latin typeface="Montserrat" pitchFamily="2"/>
              <a:cs typeface="Arial"/>
            </a:endParaRPr>
          </a:p>
        </p:txBody>
      </p:sp>
      <p:sp>
        <p:nvSpPr>
          <p:cNvPr id="97" name="Oval 51">
            <a:extLst>
              <a:ext uri="{FF2B5EF4-FFF2-40B4-BE49-F238E27FC236}">
                <a16:creationId xmlns:a16="http://schemas.microsoft.com/office/drawing/2014/main" id="{217CA55D-BB95-A1AB-BA7C-0BD102A87E23}"/>
              </a:ext>
            </a:extLst>
          </p:cNvPr>
          <p:cNvSpPr/>
          <p:nvPr/>
        </p:nvSpPr>
        <p:spPr>
          <a:xfrm>
            <a:off x="8147898" y="1585862"/>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A6A6A6"/>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ED7D31"/>
                </a:solidFill>
                <a:uFillTx/>
                <a:latin typeface="Arial"/>
              </a:rPr>
              <a:t>3</a:t>
            </a:r>
          </a:p>
        </p:txBody>
      </p:sp>
      <p:sp>
        <p:nvSpPr>
          <p:cNvPr id="98" name="Oval 54">
            <a:extLst>
              <a:ext uri="{FF2B5EF4-FFF2-40B4-BE49-F238E27FC236}">
                <a16:creationId xmlns:a16="http://schemas.microsoft.com/office/drawing/2014/main" id="{95A32F21-A0F5-144D-95EF-1C665DE446F2}"/>
              </a:ext>
            </a:extLst>
          </p:cNvPr>
          <p:cNvSpPr/>
          <p:nvPr/>
        </p:nvSpPr>
        <p:spPr>
          <a:xfrm>
            <a:off x="4846191" y="1563148"/>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A6A6A6"/>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4472C4"/>
                </a:solidFill>
                <a:uFillTx/>
                <a:latin typeface="Arial"/>
              </a:rPr>
              <a:t>2</a:t>
            </a:r>
          </a:p>
        </p:txBody>
      </p:sp>
      <p:pic>
        <p:nvPicPr>
          <p:cNvPr id="99" name="Image 93">
            <a:extLst>
              <a:ext uri="{FF2B5EF4-FFF2-40B4-BE49-F238E27FC236}">
                <a16:creationId xmlns:a16="http://schemas.microsoft.com/office/drawing/2014/main" id="{14ADFCB1-06F2-61AD-E506-5CB93F8A48AF}"/>
              </a:ext>
            </a:extLst>
          </p:cNvPr>
          <p:cNvPicPr>
            <a:picLocks noChangeAspect="1"/>
          </p:cNvPicPr>
          <p:nvPr/>
        </p:nvPicPr>
        <p:blipFill>
          <a:blip r:embed="rId37"/>
          <a:stretch>
            <a:fillRect/>
          </a:stretch>
        </p:blipFill>
        <p:spPr>
          <a:xfrm>
            <a:off x="10876385" y="1443261"/>
            <a:ext cx="400726" cy="374721"/>
          </a:xfrm>
          <a:prstGeom prst="rect">
            <a:avLst/>
          </a:prstGeom>
          <a:noFill/>
          <a:ln cap="flat">
            <a:noFill/>
          </a:ln>
        </p:spPr>
      </p:pic>
      <p:grpSp>
        <p:nvGrpSpPr>
          <p:cNvPr id="100" name="Groupe 98">
            <a:extLst>
              <a:ext uri="{FF2B5EF4-FFF2-40B4-BE49-F238E27FC236}">
                <a16:creationId xmlns:a16="http://schemas.microsoft.com/office/drawing/2014/main" id="{3652E193-6BC7-1A3F-9B4F-A152A1C1D210}"/>
              </a:ext>
            </a:extLst>
          </p:cNvPr>
          <p:cNvGrpSpPr/>
          <p:nvPr/>
        </p:nvGrpSpPr>
        <p:grpSpPr>
          <a:xfrm>
            <a:off x="4903149" y="3651656"/>
            <a:ext cx="3266474" cy="1491203"/>
            <a:chOff x="4903149" y="3651656"/>
            <a:chExt cx="3266474" cy="1491203"/>
          </a:xfrm>
        </p:grpSpPr>
        <p:sp>
          <p:nvSpPr>
            <p:cNvPr id="101" name="Rectangle : coins arrondis 99">
              <a:extLst>
                <a:ext uri="{FF2B5EF4-FFF2-40B4-BE49-F238E27FC236}">
                  <a16:creationId xmlns:a16="http://schemas.microsoft.com/office/drawing/2014/main" id="{F8686698-3404-822D-A670-F6E8C45A903D}"/>
                </a:ext>
              </a:extLst>
            </p:cNvPr>
            <p:cNvSpPr/>
            <p:nvPr/>
          </p:nvSpPr>
          <p:spPr>
            <a:xfrm>
              <a:off x="4903149" y="3840306"/>
              <a:ext cx="3266474" cy="1302553"/>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cap="flat">
              <a:noFill/>
              <a:prstDash val="solid"/>
            </a:ln>
          </p:spPr>
          <p:txBody>
            <a:bodyPr vert="horz" wrap="square" lIns="91440" tIns="45720" rIns="91440" bIns="45720" anchor="t" anchorCtr="0" compatLnSpc="1">
              <a:spAutoFit/>
            </a:bodyPr>
            <a:lstStyle/>
            <a:p>
              <a:pPr marL="171450" marR="0" lvl="0" indent="-171450" algn="l" defTabSz="914400" rtl="0" fontAlgn="auto" hangingPunct="1">
                <a:lnSpc>
                  <a:spcPct val="150000"/>
                </a:lnSpc>
                <a:spcBef>
                  <a:spcPts val="0"/>
                </a:spcBef>
                <a:spcAft>
                  <a:spcPts val="0"/>
                </a:spcAft>
                <a:buClr>
                  <a:srgbClr val="00A193"/>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lance le QCF-QR depuis Mysys</a:t>
              </a:r>
            </a:p>
            <a:p>
              <a:pPr marL="171450" marR="0" lvl="0" indent="-171450" algn="l" defTabSz="914400" rtl="0" fontAlgn="auto" hangingPunct="1">
                <a:lnSpc>
                  <a:spcPct val="150000"/>
                </a:lnSpc>
                <a:spcBef>
                  <a:spcPts val="0"/>
                </a:spcBef>
                <a:spcAft>
                  <a:spcPts val="0"/>
                </a:spcAft>
                <a:buClr>
                  <a:srgbClr val="00A193"/>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réalise ou mets à jour le QCF-QR de mon client</a:t>
              </a:r>
            </a:p>
            <a:p>
              <a:pPr marL="171450" marR="0" lvl="0" indent="-171450" algn="l" defTabSz="914400" rtl="0" fontAlgn="auto" hangingPunct="1">
                <a:lnSpc>
                  <a:spcPct val="150000"/>
                </a:lnSpc>
                <a:spcBef>
                  <a:spcPts val="0"/>
                </a:spcBef>
                <a:spcAft>
                  <a:spcPts val="0"/>
                </a:spcAft>
                <a:buClr>
                  <a:srgbClr val="00A193"/>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fais signer le QCF-QR à mon client </a:t>
              </a: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000000"/>
                  </a:solidFill>
                  <a:uFillTx/>
                  <a:latin typeface="Arial Nova Cond" pitchFamily="34"/>
                </a:rPr>
                <a:t>( </a:t>
              </a:r>
              <a:r>
                <a:rPr lang="fr-FR" sz="700" b="0" i="1" u="none" strike="noStrike" kern="1200" cap="none" spc="0" baseline="0">
                  <a:solidFill>
                    <a:srgbClr val="000000"/>
                  </a:solidFill>
                  <a:uFillTx/>
                  <a:latin typeface="Arial Nova Cond" pitchFamily="34"/>
                </a:rPr>
                <a:t>SAG - signature manuscrite</a:t>
              </a:r>
              <a:r>
                <a:rPr lang="fr-FR" sz="800" b="0" i="1" u="none" strike="noStrike" kern="1200" cap="none" spc="0" baseline="0">
                  <a:solidFill>
                    <a:srgbClr val="000000"/>
                  </a:solidFill>
                  <a:uFillTx/>
                  <a:latin typeface="Arial Nova Cond" pitchFamily="34"/>
                </a:rPr>
                <a:t>) </a:t>
              </a:r>
              <a:r>
                <a:rPr lang="fr-FR" sz="700" b="0" i="1" u="none" strike="noStrike" kern="1200" cap="none" spc="0" baseline="0">
                  <a:solidFill>
                    <a:srgbClr val="000000"/>
                  </a:solidFill>
                  <a:uFillTx/>
                  <a:latin typeface="Arial Nova Cond" pitchFamily="34"/>
                </a:rPr>
                <a:t>en selfcare pas de signature client déjà authentifié</a:t>
              </a:r>
            </a:p>
            <a:p>
              <a:pPr marL="171450" marR="0" lvl="0" indent="-171450" algn="l" defTabSz="914400" rtl="0" fontAlgn="auto" hangingPunct="1">
                <a:lnSpc>
                  <a:spcPct val="150000"/>
                </a:lnSpc>
                <a:spcBef>
                  <a:spcPts val="0"/>
                </a:spcBef>
                <a:spcAft>
                  <a:spcPts val="0"/>
                </a:spcAft>
                <a:buClr>
                  <a:srgbClr val="00A193"/>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J’archive numériquement le QCF-QR dans le classeur client</a:t>
              </a:r>
            </a:p>
            <a:p>
              <a:pPr marL="171450" marR="0" lvl="0" indent="-171450" algn="l" defTabSz="914400" rtl="0" fontAlgn="auto" hangingPunct="1">
                <a:lnSpc>
                  <a:spcPct val="150000"/>
                </a:lnSpc>
                <a:spcBef>
                  <a:spcPts val="0"/>
                </a:spcBef>
                <a:spcAft>
                  <a:spcPts val="0"/>
                </a:spcAft>
                <a:buClr>
                  <a:srgbClr val="00A193"/>
                </a:buClr>
                <a:buSzPct val="100000"/>
                <a:buFont typeface="Wingdings" pitchFamily="2"/>
                <a:buChar char="þ"/>
                <a:tabLst/>
                <a:defRPr sz="1800" b="0" i="0" u="none" strike="noStrike" kern="0" cap="none" spc="0" baseline="0">
                  <a:solidFill>
                    <a:srgbClr val="000000"/>
                  </a:solidFill>
                  <a:uFillTx/>
                </a:defRPr>
              </a:pPr>
              <a:r>
                <a:rPr lang="fr-FR" sz="800" b="0" i="0" u="none" strike="noStrike" kern="1200" cap="none" spc="0" baseline="0">
                  <a:solidFill>
                    <a:srgbClr val="000000"/>
                  </a:solidFill>
                  <a:uFillTx/>
                  <a:latin typeface="Arial Nova Cond" pitchFamily="34"/>
                </a:rPr>
                <a:t>Je communique au client le QCF/QR</a:t>
              </a:r>
            </a:p>
          </p:txBody>
        </p:sp>
        <p:sp>
          <p:nvSpPr>
            <p:cNvPr id="102" name="Rectangle : coins arrondis 100">
              <a:extLst>
                <a:ext uri="{FF2B5EF4-FFF2-40B4-BE49-F238E27FC236}">
                  <a16:creationId xmlns:a16="http://schemas.microsoft.com/office/drawing/2014/main" id="{31B9BFA4-B3AB-7030-19F1-53BC76BFFA9F}"/>
                </a:ext>
              </a:extLst>
            </p:cNvPr>
            <p:cNvSpPr/>
            <p:nvPr/>
          </p:nvSpPr>
          <p:spPr>
            <a:xfrm>
              <a:off x="4983534" y="4356786"/>
              <a:ext cx="277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alpha val="7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700" b="1" i="0" u="none" strike="noStrike" kern="0" cap="none" spc="0" baseline="0">
                <a:solidFill>
                  <a:srgbClr val="FFFFFF"/>
                </a:solidFill>
                <a:uFillTx/>
                <a:latin typeface="Montserrat "/>
              </a:endParaRPr>
            </a:p>
          </p:txBody>
        </p:sp>
        <p:sp>
          <p:nvSpPr>
            <p:cNvPr id="103" name="Rectangle : coins arrondis 101">
              <a:extLst>
                <a:ext uri="{FF2B5EF4-FFF2-40B4-BE49-F238E27FC236}">
                  <a16:creationId xmlns:a16="http://schemas.microsoft.com/office/drawing/2014/main" id="{EDA17102-4AAD-A58F-964F-34FA8DF69E35}"/>
                </a:ext>
              </a:extLst>
            </p:cNvPr>
            <p:cNvSpPr/>
            <p:nvPr/>
          </p:nvSpPr>
          <p:spPr>
            <a:xfrm>
              <a:off x="4912915" y="3651656"/>
              <a:ext cx="3058594" cy="1433486"/>
            </a:xfrm>
            <a:custGeom>
              <a:avLst>
                <a:gd name="f10" fmla="val 2098"/>
              </a:avLst>
              <a:gdLst>
                <a:gd name="f1" fmla="val 10800000"/>
                <a:gd name="f2" fmla="val 5400000"/>
                <a:gd name="f3" fmla="val 16200000"/>
                <a:gd name="f4" fmla="val w"/>
                <a:gd name="f5" fmla="val h"/>
                <a:gd name="f6" fmla="val ss"/>
                <a:gd name="f7" fmla="val 0"/>
                <a:gd name="f8" fmla="*/ 5419351 1 1725033"/>
                <a:gd name="f9" fmla="val 45"/>
                <a:gd name="f10" fmla="val 2098"/>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3172" cap="flat">
              <a:solidFill>
                <a:srgbClr val="A6A6A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104" name="Rectangle : coins arrondis 102">
              <a:extLst>
                <a:ext uri="{FF2B5EF4-FFF2-40B4-BE49-F238E27FC236}">
                  <a16:creationId xmlns:a16="http://schemas.microsoft.com/office/drawing/2014/main" id="{498D7C1D-9301-E211-B4CF-A17709494E13}"/>
                </a:ext>
              </a:extLst>
            </p:cNvPr>
            <p:cNvSpPr/>
            <p:nvPr/>
          </p:nvSpPr>
          <p:spPr>
            <a:xfrm>
              <a:off x="4983534" y="4167588"/>
              <a:ext cx="277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alpha val="7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700" b="1" i="0" u="none" strike="noStrike" kern="0" cap="none" spc="0" baseline="0">
                <a:solidFill>
                  <a:srgbClr val="FFFFFF"/>
                </a:solidFill>
                <a:uFillTx/>
                <a:latin typeface="Montserrat "/>
              </a:endParaRPr>
            </a:p>
          </p:txBody>
        </p:sp>
        <p:sp>
          <p:nvSpPr>
            <p:cNvPr id="105" name="Rectangle : coins arrondis 103">
              <a:extLst>
                <a:ext uri="{FF2B5EF4-FFF2-40B4-BE49-F238E27FC236}">
                  <a16:creationId xmlns:a16="http://schemas.microsoft.com/office/drawing/2014/main" id="{FBA49123-AF77-FEC3-A731-FA8376E5EF13}"/>
                </a:ext>
              </a:extLst>
            </p:cNvPr>
            <p:cNvSpPr/>
            <p:nvPr/>
          </p:nvSpPr>
          <p:spPr>
            <a:xfrm>
              <a:off x="4983534" y="3957386"/>
              <a:ext cx="277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alpha val="7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700" b="1" i="0" u="none" strike="noStrike" kern="0" cap="none" spc="0" baseline="0">
                <a:solidFill>
                  <a:srgbClr val="FFFFFF"/>
                </a:solidFill>
                <a:uFillTx/>
                <a:latin typeface="Montserrat "/>
              </a:endParaRPr>
            </a:p>
          </p:txBody>
        </p:sp>
        <p:sp>
          <p:nvSpPr>
            <p:cNvPr id="106" name="Rectangle : coins arrondis 104">
              <a:extLst>
                <a:ext uri="{FF2B5EF4-FFF2-40B4-BE49-F238E27FC236}">
                  <a16:creationId xmlns:a16="http://schemas.microsoft.com/office/drawing/2014/main" id="{0ED7F0CC-ED53-1D3E-ACC8-604FD25E2C37}"/>
                </a:ext>
              </a:extLst>
            </p:cNvPr>
            <p:cNvSpPr/>
            <p:nvPr/>
          </p:nvSpPr>
          <p:spPr>
            <a:xfrm>
              <a:off x="4983534" y="4692435"/>
              <a:ext cx="277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alpha val="7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700" b="1" i="0" u="none" strike="noStrike" kern="0" cap="none" spc="0" baseline="0">
                <a:solidFill>
                  <a:srgbClr val="FFFFFF"/>
                </a:solidFill>
                <a:uFillTx/>
                <a:latin typeface="Montserrat "/>
              </a:endParaRPr>
            </a:p>
          </p:txBody>
        </p:sp>
        <p:sp>
          <p:nvSpPr>
            <p:cNvPr id="107" name="Rectangle : coins arrondis 105">
              <a:extLst>
                <a:ext uri="{FF2B5EF4-FFF2-40B4-BE49-F238E27FC236}">
                  <a16:creationId xmlns:a16="http://schemas.microsoft.com/office/drawing/2014/main" id="{A269344C-5BBF-D873-891E-613394D1979D}"/>
                </a:ext>
              </a:extLst>
            </p:cNvPr>
            <p:cNvSpPr/>
            <p:nvPr/>
          </p:nvSpPr>
          <p:spPr>
            <a:xfrm>
              <a:off x="4995129" y="3724844"/>
              <a:ext cx="2772003" cy="187003"/>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solidFill>
            <a:ln cap="flat">
              <a:noFill/>
              <a:prstDash val="solid"/>
            </a:ln>
          </p:spPr>
          <p:txBody>
            <a:bodyPr vert="horz" wrap="square" lIns="71999" tIns="45720" rIns="71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0" cap="none" spc="0" baseline="0">
                  <a:solidFill>
                    <a:srgbClr val="FFFFFF"/>
                  </a:solidFill>
                  <a:uFillTx/>
                  <a:latin typeface="Montserrat SemiBold" pitchFamily="2"/>
                </a:rPr>
                <a:t>Les étapes</a:t>
              </a:r>
              <a:endParaRPr lang="fr-FR" sz="900" b="1" i="0" u="sng" strike="noStrike" kern="0" cap="none" spc="0" baseline="0">
                <a:solidFill>
                  <a:srgbClr val="FFFFFF"/>
                </a:solidFill>
                <a:uFillTx/>
                <a:latin typeface="Montserrat SemiBold" pitchFamily="2"/>
              </a:endParaRPr>
            </a:p>
          </p:txBody>
        </p:sp>
        <p:cxnSp>
          <p:nvCxnSpPr>
            <p:cNvPr id="108" name="Connecteur droit 106">
              <a:extLst>
                <a:ext uri="{FF2B5EF4-FFF2-40B4-BE49-F238E27FC236}">
                  <a16:creationId xmlns:a16="http://schemas.microsoft.com/office/drawing/2014/main" id="{CA056CAE-5CC4-3BE9-A465-0EB8A95BAD87}"/>
                </a:ext>
              </a:extLst>
            </p:cNvPr>
            <p:cNvCxnSpPr/>
            <p:nvPr/>
          </p:nvCxnSpPr>
          <p:spPr>
            <a:xfrm>
              <a:off x="4922260" y="3931883"/>
              <a:ext cx="2987994" cy="0"/>
            </a:xfrm>
            <a:prstGeom prst="straightConnector1">
              <a:avLst/>
            </a:prstGeom>
            <a:noFill/>
            <a:ln w="9528" cap="flat">
              <a:solidFill>
                <a:srgbClr val="4472C4"/>
              </a:solidFill>
              <a:custDash>
                <a:ds d="299906" sp="299906"/>
                <a:ds d="100000" sp="299906"/>
              </a:custDash>
              <a:miter/>
            </a:ln>
          </p:spPr>
        </p:cxnSp>
        <p:pic>
          <p:nvPicPr>
            <p:cNvPr id="109" name="Image 107">
              <a:extLst>
                <a:ext uri="{FF2B5EF4-FFF2-40B4-BE49-F238E27FC236}">
                  <a16:creationId xmlns:a16="http://schemas.microsoft.com/office/drawing/2014/main" id="{73DCEBB2-4349-BD8F-6C07-B9B45FE5F7AD}"/>
                </a:ext>
              </a:extLst>
            </p:cNvPr>
            <p:cNvPicPr>
              <a:picLocks noChangeAspect="1"/>
            </p:cNvPicPr>
            <p:nvPr/>
          </p:nvPicPr>
          <p:blipFill>
            <a:blip r:embed="rId38"/>
            <a:srcRect l="17049" r="16591" b="21467"/>
            <a:stretch>
              <a:fillRect/>
            </a:stretch>
          </p:blipFill>
          <p:spPr>
            <a:xfrm>
              <a:off x="5123392" y="3731547"/>
              <a:ext cx="153792" cy="182011"/>
            </a:xfrm>
            <a:prstGeom prst="rect">
              <a:avLst/>
            </a:prstGeom>
            <a:noFill/>
            <a:ln cap="flat">
              <a:noFill/>
            </a:ln>
          </p:spPr>
        </p:pic>
        <p:sp>
          <p:nvSpPr>
            <p:cNvPr id="110" name="Rectangle : coins arrondis 108">
              <a:extLst>
                <a:ext uri="{FF2B5EF4-FFF2-40B4-BE49-F238E27FC236}">
                  <a16:creationId xmlns:a16="http://schemas.microsoft.com/office/drawing/2014/main" id="{97D706D2-88E7-F62D-80B7-C645D9EF72D7}"/>
                </a:ext>
              </a:extLst>
            </p:cNvPr>
            <p:cNvSpPr/>
            <p:nvPr/>
          </p:nvSpPr>
          <p:spPr>
            <a:xfrm>
              <a:off x="4983534" y="4874757"/>
              <a:ext cx="2772003" cy="14399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4472C4">
                <a:alpha val="7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700" b="1" i="0" u="none" strike="noStrike" kern="0" cap="none" spc="0" baseline="0">
                <a:solidFill>
                  <a:srgbClr val="FFFFFF"/>
                </a:solidFill>
                <a:uFillTx/>
                <a:latin typeface="Montserrat "/>
              </a:endParaRPr>
            </a:p>
          </p:txBody>
        </p:sp>
      </p:grpSp>
      <p:pic>
        <p:nvPicPr>
          <p:cNvPr id="111" name="Image 113">
            <a:extLst>
              <a:ext uri="{FF2B5EF4-FFF2-40B4-BE49-F238E27FC236}">
                <a16:creationId xmlns:a16="http://schemas.microsoft.com/office/drawing/2014/main" id="{9D3FF3BE-CFD2-21C9-3F7A-55AF5D0B4EF4}"/>
              </a:ext>
            </a:extLst>
          </p:cNvPr>
          <p:cNvPicPr>
            <a:picLocks noChangeAspect="1"/>
          </p:cNvPicPr>
          <p:nvPr/>
        </p:nvPicPr>
        <p:blipFill>
          <a:blip r:embed="rId38"/>
          <a:srcRect l="17049" r="16591" b="21467"/>
          <a:stretch>
            <a:fillRect/>
          </a:stretch>
        </p:blipFill>
        <p:spPr>
          <a:xfrm>
            <a:off x="8330677" y="3717941"/>
            <a:ext cx="153792" cy="182011"/>
          </a:xfrm>
          <a:prstGeom prst="rect">
            <a:avLst/>
          </a:prstGeom>
          <a:noFill/>
          <a:ln cap="flat">
            <a:noFill/>
          </a:ln>
        </p:spPr>
      </p:pic>
      <p:grpSp>
        <p:nvGrpSpPr>
          <p:cNvPr id="112" name="Groupe 125">
            <a:extLst>
              <a:ext uri="{FF2B5EF4-FFF2-40B4-BE49-F238E27FC236}">
                <a16:creationId xmlns:a16="http://schemas.microsoft.com/office/drawing/2014/main" id="{FAA662E2-9C2B-E217-4C18-03BEE0562D03}"/>
              </a:ext>
            </a:extLst>
          </p:cNvPr>
          <p:cNvGrpSpPr/>
          <p:nvPr/>
        </p:nvGrpSpPr>
        <p:grpSpPr>
          <a:xfrm>
            <a:off x="3391473" y="3216868"/>
            <a:ext cx="351001" cy="351001"/>
            <a:chOff x="3391473" y="3216868"/>
            <a:chExt cx="351001" cy="351001"/>
          </a:xfrm>
        </p:grpSpPr>
        <p:sp>
          <p:nvSpPr>
            <p:cNvPr id="113" name="Oval 38">
              <a:extLst>
                <a:ext uri="{FF2B5EF4-FFF2-40B4-BE49-F238E27FC236}">
                  <a16:creationId xmlns:a16="http://schemas.microsoft.com/office/drawing/2014/main" id="{A9A5D3B5-1287-F859-FC31-7C4776DB7E86}"/>
                </a:ext>
              </a:extLst>
            </p:cNvPr>
            <p:cNvSpPr/>
            <p:nvPr/>
          </p:nvSpPr>
          <p:spPr>
            <a:xfrm>
              <a:off x="3391473" y="3216868"/>
              <a:ext cx="351001" cy="351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B34A8C"/>
              </a:solidFill>
              <a:prstDash val="solid"/>
              <a:miter/>
            </a:ln>
          </p:spPr>
          <p:txBody>
            <a:bodyPr vert="horz" wrap="square" lIns="0" tIns="0" rIns="0" bIns="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FFFFFF"/>
                </a:solidFill>
                <a:uFillTx/>
                <a:latin typeface="Montserrat "/>
              </a:endParaRPr>
            </a:p>
          </p:txBody>
        </p:sp>
        <p:pic>
          <p:nvPicPr>
            <p:cNvPr id="114" name="Image 136">
              <a:extLst>
                <a:ext uri="{FF2B5EF4-FFF2-40B4-BE49-F238E27FC236}">
                  <a16:creationId xmlns:a16="http://schemas.microsoft.com/office/drawing/2014/main" id="{676BF248-DC06-ECD1-BAF4-4FE55FEDF11B}"/>
                </a:ext>
              </a:extLst>
            </p:cNvPr>
            <p:cNvPicPr>
              <a:picLocks noChangeAspect="1"/>
            </p:cNvPicPr>
            <p:nvPr/>
          </p:nvPicPr>
          <p:blipFill>
            <a:blip r:embed="rId39"/>
            <a:stretch>
              <a:fillRect/>
            </a:stretch>
          </p:blipFill>
          <p:spPr>
            <a:xfrm>
              <a:off x="3465420" y="3290815"/>
              <a:ext cx="203106" cy="203106"/>
            </a:xfrm>
            <a:prstGeom prst="rect">
              <a:avLst/>
            </a:prstGeom>
            <a:solidFill>
              <a:srgbClr val="FFFFFF"/>
            </a:solidFill>
            <a:ln cap="flat">
              <a:noFill/>
            </a:ln>
          </p:spPr>
        </p:pic>
      </p:grpSp>
      <p:pic>
        <p:nvPicPr>
          <p:cNvPr id="115" name="Image 137">
            <a:extLst>
              <a:ext uri="{FF2B5EF4-FFF2-40B4-BE49-F238E27FC236}">
                <a16:creationId xmlns:a16="http://schemas.microsoft.com/office/drawing/2014/main" id="{EEB4CCEE-BDA0-280A-4A64-9FFF79315730}"/>
              </a:ext>
            </a:extLst>
          </p:cNvPr>
          <p:cNvPicPr>
            <a:picLocks noChangeAspect="1"/>
          </p:cNvPicPr>
          <p:nvPr/>
        </p:nvPicPr>
        <p:blipFill>
          <a:blip r:embed="rId40"/>
          <a:stretch>
            <a:fillRect/>
          </a:stretch>
        </p:blipFill>
        <p:spPr>
          <a:xfrm>
            <a:off x="6312542" y="3193788"/>
            <a:ext cx="347709" cy="362193"/>
          </a:xfrm>
          <a:prstGeom prst="rect">
            <a:avLst/>
          </a:prstGeom>
          <a:noFill/>
          <a:ln cap="flat">
            <a:noFill/>
          </a:ln>
        </p:spPr>
      </p:pic>
      <p:pic>
        <p:nvPicPr>
          <p:cNvPr id="116" name="Image 138">
            <a:extLst>
              <a:ext uri="{FF2B5EF4-FFF2-40B4-BE49-F238E27FC236}">
                <a16:creationId xmlns:a16="http://schemas.microsoft.com/office/drawing/2014/main" id="{23EFD3BE-A29F-EA67-6418-68CA41CDEBC3}"/>
              </a:ext>
            </a:extLst>
          </p:cNvPr>
          <p:cNvPicPr>
            <a:picLocks noChangeAspect="1"/>
          </p:cNvPicPr>
          <p:nvPr/>
        </p:nvPicPr>
        <p:blipFill>
          <a:blip r:embed="rId35"/>
          <a:stretch>
            <a:fillRect/>
          </a:stretch>
        </p:blipFill>
        <p:spPr>
          <a:xfrm>
            <a:off x="8954252" y="2845576"/>
            <a:ext cx="143999" cy="143999"/>
          </a:xfrm>
          <a:prstGeom prst="rect">
            <a:avLst/>
          </a:prstGeom>
          <a:noFill/>
          <a:ln cap="flat">
            <a:noFill/>
          </a:ln>
        </p:spPr>
      </p:pic>
      <p:pic>
        <p:nvPicPr>
          <p:cNvPr id="117" name="Image 139">
            <a:extLst>
              <a:ext uri="{FF2B5EF4-FFF2-40B4-BE49-F238E27FC236}">
                <a16:creationId xmlns:a16="http://schemas.microsoft.com/office/drawing/2014/main" id="{474F52F8-AD34-9BF0-E9A3-2D78ED69C409}"/>
              </a:ext>
            </a:extLst>
          </p:cNvPr>
          <p:cNvPicPr>
            <a:picLocks noChangeAspect="1"/>
          </p:cNvPicPr>
          <p:nvPr/>
        </p:nvPicPr>
        <p:blipFill>
          <a:blip r:embed="rId41"/>
          <a:stretch>
            <a:fillRect/>
          </a:stretch>
        </p:blipFill>
        <p:spPr>
          <a:xfrm>
            <a:off x="8776301" y="5165180"/>
            <a:ext cx="499911" cy="396273"/>
          </a:xfrm>
          <a:prstGeom prst="rect">
            <a:avLst/>
          </a:prstGeom>
          <a:noFill/>
          <a:ln cap="flat">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16092FCC-5911-A873-6B58-49369BDFADCD}"/>
              </a:ext>
            </a:extLst>
          </p:cNvPr>
          <p:cNvPicPr>
            <a:picLocks noChangeAspect="1"/>
          </p:cNvPicPr>
          <p:nvPr/>
        </p:nvPicPr>
        <p:blipFill>
          <a:blip r:embed="rId2">
            <a:extLst>
              <a:ext uri="{96DAC541-7B7A-43D3-8B79-37D633B846F1}">
                <asvg:svgBlip xmlns:asvg="http://schemas.microsoft.com/office/drawing/2016/SVG/main" r:embed="rId3"/>
              </a:ext>
            </a:extLst>
          </a:blip>
          <a:srcRect t="3526" r="34014" b="15478"/>
          <a:stretch>
            <a:fillRect/>
          </a:stretch>
        </p:blipFill>
        <p:spPr>
          <a:xfrm>
            <a:off x="7918109" y="1035173"/>
            <a:ext cx="4273896" cy="5245985"/>
          </a:xfrm>
          <a:prstGeom prst="rect">
            <a:avLst/>
          </a:prstGeom>
          <a:noFill/>
          <a:ln cap="flat">
            <a:noFill/>
          </a:ln>
        </p:spPr>
      </p:pic>
      <p:sp>
        <p:nvSpPr>
          <p:cNvPr id="3" name="Rectangle 9">
            <a:extLst>
              <a:ext uri="{FF2B5EF4-FFF2-40B4-BE49-F238E27FC236}">
                <a16:creationId xmlns:a16="http://schemas.microsoft.com/office/drawing/2014/main" id="{367C4A2F-7377-14DA-6927-BACABE1D9180}"/>
              </a:ext>
            </a:extLst>
          </p:cNvPr>
          <p:cNvSpPr/>
          <p:nvPr/>
        </p:nvSpPr>
        <p:spPr>
          <a:xfrm>
            <a:off x="0" y="4142"/>
            <a:ext cx="1418508" cy="6285887"/>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cxnSp>
        <p:nvCxnSpPr>
          <p:cNvPr id="4" name="Connecteur droit 10">
            <a:extLst>
              <a:ext uri="{FF2B5EF4-FFF2-40B4-BE49-F238E27FC236}">
                <a16:creationId xmlns:a16="http://schemas.microsoft.com/office/drawing/2014/main" id="{3F5BF24A-BD5B-8CEF-1B28-1F5F8F634F04}"/>
              </a:ext>
            </a:extLst>
          </p:cNvPr>
          <p:cNvCxnSpPr/>
          <p:nvPr/>
        </p:nvCxnSpPr>
        <p:spPr>
          <a:xfrm>
            <a:off x="261436" y="1455167"/>
            <a:ext cx="0" cy="4880838"/>
          </a:xfrm>
          <a:prstGeom prst="straightConnector1">
            <a:avLst/>
          </a:prstGeom>
          <a:noFill/>
          <a:ln w="12701" cap="flat">
            <a:solidFill>
              <a:srgbClr val="D9D9D9"/>
            </a:solidFill>
            <a:prstDash val="solid"/>
            <a:miter/>
          </a:ln>
        </p:spPr>
      </p:cxnSp>
      <p:sp>
        <p:nvSpPr>
          <p:cNvPr id="5" name="Rectangle 11">
            <a:extLst>
              <a:ext uri="{FF2B5EF4-FFF2-40B4-BE49-F238E27FC236}">
                <a16:creationId xmlns:a16="http://schemas.microsoft.com/office/drawing/2014/main" id="{EFB23893-2EAD-6343-2CC2-D639616CE6D8}"/>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 name="Rectangle 12">
            <a:extLst>
              <a:ext uri="{FF2B5EF4-FFF2-40B4-BE49-F238E27FC236}">
                <a16:creationId xmlns:a16="http://schemas.microsoft.com/office/drawing/2014/main" id="{E2548A16-C701-99EE-F0BD-942A42DB6B3A}"/>
              </a:ext>
            </a:extLst>
          </p:cNvPr>
          <p:cNvSpPr/>
          <p:nvPr/>
        </p:nvSpPr>
        <p:spPr>
          <a:xfrm>
            <a:off x="0" y="6287213"/>
            <a:ext cx="12191996" cy="570786"/>
          </a:xfrm>
          <a:prstGeom prst="rect">
            <a:avLst/>
          </a:prstGeom>
          <a:solidFill>
            <a:srgbClr val="39434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Rectangle 15">
            <a:extLst>
              <a:ext uri="{FF2B5EF4-FFF2-40B4-BE49-F238E27FC236}">
                <a16:creationId xmlns:a16="http://schemas.microsoft.com/office/drawing/2014/main" id="{0908545C-769D-C3D3-EA02-1AE014A08D96}"/>
              </a:ext>
            </a:extLst>
          </p:cNvPr>
          <p:cNvSpPr/>
          <p:nvPr/>
        </p:nvSpPr>
        <p:spPr>
          <a:xfrm>
            <a:off x="11768446" y="6471666"/>
            <a:ext cx="423550" cy="186601"/>
          </a:xfrm>
          <a:prstGeom prst="rect">
            <a:avLst/>
          </a:prstGeom>
          <a:solidFill>
            <a:srgbClr val="77BF32"/>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FFFFFF"/>
                </a:solidFill>
                <a:uFillTx/>
                <a:latin typeface="Arial" pitchFamily="34"/>
                <a:cs typeface="Arial" pitchFamily="34"/>
              </a:rPr>
              <a:t>30</a:t>
            </a:r>
          </a:p>
        </p:txBody>
      </p:sp>
      <p:grpSp>
        <p:nvGrpSpPr>
          <p:cNvPr id="8" name="Groupe 16">
            <a:extLst>
              <a:ext uri="{FF2B5EF4-FFF2-40B4-BE49-F238E27FC236}">
                <a16:creationId xmlns:a16="http://schemas.microsoft.com/office/drawing/2014/main" id="{E7FCEED0-3071-5671-4AA5-CDF7ACD7B0F6}"/>
              </a:ext>
            </a:extLst>
          </p:cNvPr>
          <p:cNvGrpSpPr/>
          <p:nvPr/>
        </p:nvGrpSpPr>
        <p:grpSpPr>
          <a:xfrm>
            <a:off x="89062" y="6352894"/>
            <a:ext cx="510637" cy="470441"/>
            <a:chOff x="89062" y="6352894"/>
            <a:chExt cx="510637" cy="470441"/>
          </a:xfrm>
        </p:grpSpPr>
        <p:pic>
          <p:nvPicPr>
            <p:cNvPr id="9" name="Graphique 17">
              <a:extLst>
                <a:ext uri="{FF2B5EF4-FFF2-40B4-BE49-F238E27FC236}">
                  <a16:creationId xmlns:a16="http://schemas.microsoft.com/office/drawing/2014/main" id="{940A17C2-D84F-9BBB-6228-2FB6738AB4A3}"/>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188887" y="6352894"/>
              <a:ext cx="310987" cy="310987"/>
            </a:xfrm>
            <a:prstGeom prst="rect">
              <a:avLst/>
            </a:prstGeom>
            <a:noFill/>
            <a:ln cap="flat">
              <a:noFill/>
            </a:ln>
          </p:spPr>
        </p:pic>
        <p:sp>
          <p:nvSpPr>
            <p:cNvPr id="10" name="ZoneTexte 18">
              <a:extLst>
                <a:ext uri="{FF2B5EF4-FFF2-40B4-BE49-F238E27FC236}">
                  <a16:creationId xmlns:a16="http://schemas.microsoft.com/office/drawing/2014/main" id="{401A1195-AA42-45AC-0FC3-699B48761E95}"/>
                </a:ext>
              </a:extLst>
            </p:cNvPr>
            <p:cNvSpPr txBox="1"/>
            <p:nvPr/>
          </p:nvSpPr>
          <p:spPr>
            <a:xfrm>
              <a:off x="89062" y="6638672"/>
              <a:ext cx="510637"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Accueil</a:t>
              </a:r>
            </a:p>
          </p:txBody>
        </p:sp>
      </p:grpSp>
      <p:grpSp>
        <p:nvGrpSpPr>
          <p:cNvPr id="11" name="Groupe 19">
            <a:extLst>
              <a:ext uri="{FF2B5EF4-FFF2-40B4-BE49-F238E27FC236}">
                <a16:creationId xmlns:a16="http://schemas.microsoft.com/office/drawing/2014/main" id="{95E0DFE0-6382-44B3-81A9-2AA531CA0EA8}"/>
              </a:ext>
            </a:extLst>
          </p:cNvPr>
          <p:cNvGrpSpPr/>
          <p:nvPr/>
        </p:nvGrpSpPr>
        <p:grpSpPr>
          <a:xfrm>
            <a:off x="659858" y="6306507"/>
            <a:ext cx="605643" cy="516828"/>
            <a:chOff x="659858" y="6306507"/>
            <a:chExt cx="605643" cy="516828"/>
          </a:xfrm>
        </p:grpSpPr>
        <p:pic>
          <p:nvPicPr>
            <p:cNvPr id="12" name="Graphique 20">
              <a:extLst>
                <a:ext uri="{FF2B5EF4-FFF2-40B4-BE49-F238E27FC236}">
                  <a16:creationId xmlns:a16="http://schemas.microsoft.com/office/drawing/2014/main" id="{DC447071-89E5-0481-6583-4F9125615380}"/>
                </a:ext>
              </a:extLst>
            </p:cNvP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754864" y="6306507"/>
              <a:ext cx="415640" cy="415640"/>
            </a:xfrm>
            <a:prstGeom prst="rect">
              <a:avLst/>
            </a:prstGeom>
            <a:noFill/>
            <a:ln cap="flat">
              <a:noFill/>
            </a:ln>
          </p:spPr>
        </p:pic>
        <p:sp>
          <p:nvSpPr>
            <p:cNvPr id="13" name="ZoneTexte 21">
              <a:extLst>
                <a:ext uri="{FF2B5EF4-FFF2-40B4-BE49-F238E27FC236}">
                  <a16:creationId xmlns:a16="http://schemas.microsoft.com/office/drawing/2014/main" id="{CC1CF3B9-C793-E42D-FA5C-D5ED037D37C6}"/>
                </a:ext>
              </a:extLst>
            </p:cNvPr>
            <p:cNvSpPr txBox="1"/>
            <p:nvPr/>
          </p:nvSpPr>
          <p:spPr>
            <a:xfrm>
              <a:off x="659858" y="6638672"/>
              <a:ext cx="605643"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Sommaire</a:t>
              </a:r>
            </a:p>
          </p:txBody>
        </p:sp>
      </p:grpSp>
      <p:sp>
        <p:nvSpPr>
          <p:cNvPr id="14" name="ZoneTexte 22">
            <a:extLst>
              <a:ext uri="{FF2B5EF4-FFF2-40B4-BE49-F238E27FC236}">
                <a16:creationId xmlns:a16="http://schemas.microsoft.com/office/drawing/2014/main" id="{CF822496-4F37-FC68-29F8-01336AB98A00}"/>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Vous êtes ici :</a:t>
            </a:r>
            <a:endParaRPr lang="fr-FR" sz="600" b="0" i="0" u="none" strike="noStrike" kern="1200" cap="none" spc="0" baseline="0">
              <a:solidFill>
                <a:srgbClr val="A4CB74"/>
              </a:solidFill>
              <a:uFillTx/>
              <a:latin typeface="Arial" pitchFamily="34"/>
              <a:cs typeface="Arial" pitchFamily="34"/>
            </a:endParaRPr>
          </a:p>
        </p:txBody>
      </p:sp>
      <p:cxnSp>
        <p:nvCxnSpPr>
          <p:cNvPr id="15" name="Connecteur droit 23">
            <a:extLst>
              <a:ext uri="{FF2B5EF4-FFF2-40B4-BE49-F238E27FC236}">
                <a16:creationId xmlns:a16="http://schemas.microsoft.com/office/drawing/2014/main" id="{3A7B4CD8-FE24-62B4-7FD4-D8EFBC1A4F75}"/>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6" name="Connecteur droit 24">
            <a:extLst>
              <a:ext uri="{FF2B5EF4-FFF2-40B4-BE49-F238E27FC236}">
                <a16:creationId xmlns:a16="http://schemas.microsoft.com/office/drawing/2014/main" id="{78708260-EFB3-72AC-4EB6-73D6421BAD9D}"/>
              </a:ext>
            </a:extLst>
          </p:cNvPr>
          <p:cNvCxnSpPr/>
          <p:nvPr/>
        </p:nvCxnSpPr>
        <p:spPr>
          <a:xfrm>
            <a:off x="2555318" y="6387943"/>
            <a:ext cx="0" cy="369326"/>
          </a:xfrm>
          <a:prstGeom prst="straightConnector1">
            <a:avLst/>
          </a:prstGeom>
          <a:noFill/>
          <a:ln w="9528" cap="flat">
            <a:solidFill>
              <a:srgbClr val="FFFFFF"/>
            </a:solidFill>
            <a:prstDash val="solid"/>
            <a:miter/>
          </a:ln>
        </p:spPr>
      </p:cxnSp>
      <p:grpSp>
        <p:nvGrpSpPr>
          <p:cNvPr id="17" name="Groupe 25">
            <a:extLst>
              <a:ext uri="{FF2B5EF4-FFF2-40B4-BE49-F238E27FC236}">
                <a16:creationId xmlns:a16="http://schemas.microsoft.com/office/drawing/2014/main" id="{36576F06-7F71-2658-8918-971D6A8D65E8}"/>
              </a:ext>
            </a:extLst>
          </p:cNvPr>
          <p:cNvGrpSpPr/>
          <p:nvPr/>
        </p:nvGrpSpPr>
        <p:grpSpPr>
          <a:xfrm>
            <a:off x="4747007" y="6332220"/>
            <a:ext cx="784390" cy="490776"/>
            <a:chOff x="4747007" y="6332220"/>
            <a:chExt cx="784390" cy="490776"/>
          </a:xfrm>
        </p:grpSpPr>
        <p:pic>
          <p:nvPicPr>
            <p:cNvPr id="18" name="Graphique 26">
              <a:extLst>
                <a:ext uri="{FF2B5EF4-FFF2-40B4-BE49-F238E27FC236}">
                  <a16:creationId xmlns:a16="http://schemas.microsoft.com/office/drawing/2014/main" id="{4E8ACC04-DD74-AEC1-E08D-DB46AB4D09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6408" y="6332220"/>
              <a:ext cx="352802" cy="352802"/>
            </a:xfrm>
            <a:prstGeom prst="rect">
              <a:avLst/>
            </a:prstGeom>
            <a:noFill/>
            <a:ln cap="flat">
              <a:noFill/>
            </a:ln>
          </p:spPr>
        </p:pic>
        <p:sp>
          <p:nvSpPr>
            <p:cNvPr id="19" name="ZoneTexte 27">
              <a:extLst>
                <a:ext uri="{FF2B5EF4-FFF2-40B4-BE49-F238E27FC236}">
                  <a16:creationId xmlns:a16="http://schemas.microsoft.com/office/drawing/2014/main" id="{7FD5CECD-A25A-2148-AE3E-AF6E3F03AC68}"/>
                </a:ext>
              </a:extLst>
            </p:cNvPr>
            <p:cNvSpPr txBox="1"/>
            <p:nvPr/>
          </p:nvSpPr>
          <p:spPr>
            <a:xfrm>
              <a:off x="4747007"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Rénovation</a:t>
              </a:r>
            </a:p>
          </p:txBody>
        </p:sp>
      </p:grpSp>
      <p:grpSp>
        <p:nvGrpSpPr>
          <p:cNvPr id="20" name="Groupe 28">
            <a:extLst>
              <a:ext uri="{FF2B5EF4-FFF2-40B4-BE49-F238E27FC236}">
                <a16:creationId xmlns:a16="http://schemas.microsoft.com/office/drawing/2014/main" id="{95769443-8F27-BF02-20A8-F993B461BBE5}"/>
              </a:ext>
            </a:extLst>
          </p:cNvPr>
          <p:cNvGrpSpPr/>
          <p:nvPr/>
        </p:nvGrpSpPr>
        <p:grpSpPr>
          <a:xfrm>
            <a:off x="5367052" y="6348999"/>
            <a:ext cx="784390" cy="473997"/>
            <a:chOff x="5367052" y="6348999"/>
            <a:chExt cx="784390" cy="473997"/>
          </a:xfrm>
        </p:grpSpPr>
        <p:pic>
          <p:nvPicPr>
            <p:cNvPr id="21" name="Graphique 29">
              <a:extLst>
                <a:ext uri="{FF2B5EF4-FFF2-40B4-BE49-F238E27FC236}">
                  <a16:creationId xmlns:a16="http://schemas.microsoft.com/office/drawing/2014/main" id="{8C663459-C5A8-61FE-E785-E1EFC1D30C2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86453" y="6348999"/>
              <a:ext cx="352802" cy="352802"/>
            </a:xfrm>
            <a:prstGeom prst="rect">
              <a:avLst/>
            </a:prstGeom>
            <a:noFill/>
            <a:ln cap="flat">
              <a:noFill/>
            </a:ln>
          </p:spPr>
        </p:pic>
        <p:sp>
          <p:nvSpPr>
            <p:cNvPr id="22" name="ZoneTexte 30">
              <a:extLst>
                <a:ext uri="{FF2B5EF4-FFF2-40B4-BE49-F238E27FC236}">
                  <a16:creationId xmlns:a16="http://schemas.microsoft.com/office/drawing/2014/main" id="{3CA1E1A7-3003-A12F-6F60-FBEC57176944}"/>
                </a:ext>
              </a:extLst>
            </p:cNvPr>
            <p:cNvSpPr txBox="1"/>
            <p:nvPr/>
          </p:nvSpPr>
          <p:spPr>
            <a:xfrm>
              <a:off x="5367052"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Mobilité</a:t>
              </a:r>
            </a:p>
          </p:txBody>
        </p:sp>
      </p:grpSp>
      <p:grpSp>
        <p:nvGrpSpPr>
          <p:cNvPr id="23" name="Groupe 34">
            <a:extLst>
              <a:ext uri="{FF2B5EF4-FFF2-40B4-BE49-F238E27FC236}">
                <a16:creationId xmlns:a16="http://schemas.microsoft.com/office/drawing/2014/main" id="{8271E372-70D2-3AD7-9E94-C53FF1E0ACF4}"/>
              </a:ext>
            </a:extLst>
          </p:cNvPr>
          <p:cNvGrpSpPr/>
          <p:nvPr/>
        </p:nvGrpSpPr>
        <p:grpSpPr>
          <a:xfrm>
            <a:off x="3365449" y="6388409"/>
            <a:ext cx="1417328" cy="369335"/>
            <a:chOff x="3365449" y="6388409"/>
            <a:chExt cx="1417328" cy="369335"/>
          </a:xfrm>
        </p:grpSpPr>
        <p:sp>
          <p:nvSpPr>
            <p:cNvPr id="24" name="Rectangle 35">
              <a:extLst>
                <a:ext uri="{FF2B5EF4-FFF2-40B4-BE49-F238E27FC236}">
                  <a16:creationId xmlns:a16="http://schemas.microsoft.com/office/drawing/2014/main" id="{ADB0BD57-0F1F-F003-882F-930F0E6FC18D}"/>
                </a:ext>
              </a:extLst>
            </p:cNvPr>
            <p:cNvSpPr/>
            <p:nvPr/>
          </p:nvSpPr>
          <p:spPr>
            <a:xfrm>
              <a:off x="3365449" y="6388409"/>
              <a:ext cx="560609" cy="369335"/>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03.</a:t>
              </a:r>
            </a:p>
          </p:txBody>
        </p:sp>
        <p:sp>
          <p:nvSpPr>
            <p:cNvPr id="25" name="ZoneTexte 36">
              <a:extLst>
                <a:ext uri="{FF2B5EF4-FFF2-40B4-BE49-F238E27FC236}">
                  <a16:creationId xmlns:a16="http://schemas.microsoft.com/office/drawing/2014/main" id="{207C6DF8-1144-8335-F6D1-2749B96F0F69}"/>
                </a:ext>
              </a:extLst>
            </p:cNvPr>
            <p:cNvSpPr txBox="1"/>
            <p:nvPr/>
          </p:nvSpPr>
          <p:spPr>
            <a:xfrm>
              <a:off x="3917417" y="6439369"/>
              <a:ext cx="865360"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Passer à l’action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avec mon client</a:t>
              </a:r>
              <a:endParaRPr lang="fr-FR" sz="600" b="0" i="0" u="none" strike="noStrike" kern="1200" cap="none" spc="0" baseline="0">
                <a:solidFill>
                  <a:srgbClr val="A4CB74"/>
                </a:solidFill>
                <a:uFillTx/>
                <a:latin typeface="Arial" pitchFamily="34"/>
                <a:cs typeface="Arial" pitchFamily="34"/>
              </a:endParaRPr>
            </a:p>
          </p:txBody>
        </p:sp>
      </p:grpSp>
      <p:grpSp>
        <p:nvGrpSpPr>
          <p:cNvPr id="26" name="Groupe 37">
            <a:extLst>
              <a:ext uri="{FF2B5EF4-FFF2-40B4-BE49-F238E27FC236}">
                <a16:creationId xmlns:a16="http://schemas.microsoft.com/office/drawing/2014/main" id="{366D5181-F131-A912-AA5D-B10F96DDA34B}"/>
              </a:ext>
            </a:extLst>
          </p:cNvPr>
          <p:cNvGrpSpPr/>
          <p:nvPr/>
        </p:nvGrpSpPr>
        <p:grpSpPr>
          <a:xfrm>
            <a:off x="1580613" y="6342470"/>
            <a:ext cx="784390" cy="480526"/>
            <a:chOff x="1580613" y="6342470"/>
            <a:chExt cx="784390" cy="480526"/>
          </a:xfrm>
        </p:grpSpPr>
        <p:pic>
          <p:nvPicPr>
            <p:cNvPr id="27" name="Graphique 38">
              <a:extLst>
                <a:ext uri="{FF2B5EF4-FFF2-40B4-BE49-F238E27FC236}">
                  <a16:creationId xmlns:a16="http://schemas.microsoft.com/office/drawing/2014/main" id="{B70C9EA9-F5BC-CFEB-96E4-3BF0336308B3}"/>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1799831" y="6342470"/>
              <a:ext cx="345944" cy="345944"/>
            </a:xfrm>
            <a:prstGeom prst="rect">
              <a:avLst/>
            </a:prstGeom>
            <a:noFill/>
            <a:ln cap="flat">
              <a:noFill/>
            </a:ln>
          </p:spPr>
        </p:pic>
        <p:sp>
          <p:nvSpPr>
            <p:cNvPr id="28" name="ZoneTexte 39">
              <a:extLst>
                <a:ext uri="{FF2B5EF4-FFF2-40B4-BE49-F238E27FC236}">
                  <a16:creationId xmlns:a16="http://schemas.microsoft.com/office/drawing/2014/main" id="{0959B756-4A4C-10C8-9327-1185F1E746BA}"/>
                </a:ext>
              </a:extLst>
            </p:cNvPr>
            <p:cNvSpPr txBox="1"/>
            <p:nvPr/>
          </p:nvSpPr>
          <p:spPr>
            <a:xfrm>
              <a:off x="1580613"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Approche conseil</a:t>
              </a:r>
            </a:p>
          </p:txBody>
        </p:sp>
      </p:grpSp>
      <p:grpSp>
        <p:nvGrpSpPr>
          <p:cNvPr id="29" name="Groupe 41">
            <a:extLst>
              <a:ext uri="{FF2B5EF4-FFF2-40B4-BE49-F238E27FC236}">
                <a16:creationId xmlns:a16="http://schemas.microsoft.com/office/drawing/2014/main" id="{21DD85EC-3CFE-9DCC-58F8-2582F48C76A1}"/>
              </a:ext>
            </a:extLst>
          </p:cNvPr>
          <p:cNvGrpSpPr/>
          <p:nvPr/>
        </p:nvGrpSpPr>
        <p:grpSpPr>
          <a:xfrm>
            <a:off x="8907444" y="6334405"/>
            <a:ext cx="1305361" cy="488930"/>
            <a:chOff x="8907444" y="6334405"/>
            <a:chExt cx="1305361" cy="488930"/>
          </a:xfrm>
        </p:grpSpPr>
        <p:grpSp>
          <p:nvGrpSpPr>
            <p:cNvPr id="30" name="Groupe 42">
              <a:extLst>
                <a:ext uri="{FF2B5EF4-FFF2-40B4-BE49-F238E27FC236}">
                  <a16:creationId xmlns:a16="http://schemas.microsoft.com/office/drawing/2014/main" id="{F5771822-7181-DD38-7DFF-4EA2FCE7D55A}"/>
                </a:ext>
              </a:extLst>
            </p:cNvPr>
            <p:cNvGrpSpPr/>
            <p:nvPr/>
          </p:nvGrpSpPr>
          <p:grpSpPr>
            <a:xfrm>
              <a:off x="8907444" y="6334405"/>
              <a:ext cx="547826" cy="488930"/>
              <a:chOff x="8907444" y="6334405"/>
              <a:chExt cx="547826" cy="488930"/>
            </a:xfrm>
          </p:grpSpPr>
          <p:pic>
            <p:nvPicPr>
              <p:cNvPr id="31" name="Graphique 47">
                <a:extLst>
                  <a:ext uri="{FF2B5EF4-FFF2-40B4-BE49-F238E27FC236}">
                    <a16:creationId xmlns:a16="http://schemas.microsoft.com/office/drawing/2014/main" id="{D778EE1B-5F45-BFB2-382A-50CED484E38D}"/>
                  </a:ext>
                </a:extLst>
              </p:cNvP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9003228" y="6334405"/>
                <a:ext cx="352108" cy="352108"/>
              </a:xfrm>
              <a:prstGeom prst="rect">
                <a:avLst/>
              </a:prstGeom>
              <a:noFill/>
              <a:ln cap="flat">
                <a:noFill/>
              </a:ln>
            </p:spPr>
          </p:pic>
          <p:sp>
            <p:nvSpPr>
              <p:cNvPr id="32" name="ZoneTexte 48">
                <a:extLst>
                  <a:ext uri="{FF2B5EF4-FFF2-40B4-BE49-F238E27FC236}">
                    <a16:creationId xmlns:a16="http://schemas.microsoft.com/office/drawing/2014/main" id="{E81B97BB-FB60-1B12-D4BF-062ABCD083DA}"/>
                  </a:ext>
                </a:extLst>
              </p:cNvPr>
              <p:cNvSpPr txBox="1"/>
              <p:nvPr/>
            </p:nvSpPr>
            <p:spPr>
              <a:xfrm>
                <a:off x="8907444" y="6638672"/>
                <a:ext cx="547826" cy="184663"/>
              </a:xfrm>
              <a:prstGeom prst="rect">
                <a:avLst/>
              </a:prstGeom>
              <a:noFill/>
              <a:ln cap="flat">
                <a:noFill/>
              </a:ln>
            </p:spPr>
            <p:txBody>
              <a:bodyPr vert="horz" wrap="square" lIns="0" tIns="45720" rIns="0" bIns="46798"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Nos offres</a:t>
                </a:r>
              </a:p>
            </p:txBody>
          </p:sp>
        </p:grpSp>
        <p:cxnSp>
          <p:nvCxnSpPr>
            <p:cNvPr id="33" name="Connecteur droit 43">
              <a:extLst>
                <a:ext uri="{FF2B5EF4-FFF2-40B4-BE49-F238E27FC236}">
                  <a16:creationId xmlns:a16="http://schemas.microsoft.com/office/drawing/2014/main" id="{1B5D07D1-E5AE-C294-C754-8951E2190067}"/>
                </a:ext>
              </a:extLst>
            </p:cNvPr>
            <p:cNvCxnSpPr/>
            <p:nvPr/>
          </p:nvCxnSpPr>
          <p:spPr>
            <a:xfrm>
              <a:off x="9605141" y="6387943"/>
              <a:ext cx="0" cy="369326"/>
            </a:xfrm>
            <a:prstGeom prst="straightConnector1">
              <a:avLst/>
            </a:prstGeom>
            <a:noFill/>
            <a:ln w="9528" cap="flat">
              <a:solidFill>
                <a:srgbClr val="FFFFFF"/>
              </a:solidFill>
              <a:prstDash val="solid"/>
              <a:miter/>
            </a:ln>
          </p:spPr>
        </p:cxnSp>
        <p:grpSp>
          <p:nvGrpSpPr>
            <p:cNvPr id="34" name="Groupe 44">
              <a:extLst>
                <a:ext uri="{FF2B5EF4-FFF2-40B4-BE49-F238E27FC236}">
                  <a16:creationId xmlns:a16="http://schemas.microsoft.com/office/drawing/2014/main" id="{F4D7D6B6-3752-BA64-4DF3-87F63922A539}"/>
                </a:ext>
              </a:extLst>
            </p:cNvPr>
            <p:cNvGrpSpPr/>
            <p:nvPr/>
          </p:nvGrpSpPr>
          <p:grpSpPr>
            <a:xfrm>
              <a:off x="9781867" y="6342470"/>
              <a:ext cx="430938" cy="480526"/>
              <a:chOff x="9781867" y="6342470"/>
              <a:chExt cx="430938" cy="480526"/>
            </a:xfrm>
          </p:grpSpPr>
          <p:pic>
            <p:nvPicPr>
              <p:cNvPr id="35" name="Graphique 45">
                <a:extLst>
                  <a:ext uri="{FF2B5EF4-FFF2-40B4-BE49-F238E27FC236}">
                    <a16:creationId xmlns:a16="http://schemas.microsoft.com/office/drawing/2014/main" id="{9FDE6301-4224-2BBF-3542-B3FA0218CD3E}"/>
                  </a:ext>
                </a:extLst>
              </p:cNvP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9818424" y="6342470"/>
                <a:ext cx="345944" cy="345944"/>
              </a:xfrm>
              <a:prstGeom prst="rect">
                <a:avLst/>
              </a:prstGeom>
              <a:noFill/>
              <a:ln cap="flat">
                <a:noFill/>
              </a:ln>
            </p:spPr>
          </p:pic>
          <p:sp>
            <p:nvSpPr>
              <p:cNvPr id="36" name="ZoneTexte 46">
                <a:extLst>
                  <a:ext uri="{FF2B5EF4-FFF2-40B4-BE49-F238E27FC236}">
                    <a16:creationId xmlns:a16="http://schemas.microsoft.com/office/drawing/2014/main" id="{8871DF96-EE81-B311-E1D4-C4B8651DBA2E}"/>
                  </a:ext>
                </a:extLst>
              </p:cNvPr>
              <p:cNvSpPr txBox="1"/>
              <p:nvPr/>
            </p:nvSpPr>
            <p:spPr>
              <a:xfrm>
                <a:off x="9781867" y="6638333"/>
                <a:ext cx="430938" cy="184663"/>
              </a:xfrm>
              <a:prstGeom prst="rect">
                <a:avLst/>
              </a:prstGeom>
              <a:noFill/>
              <a:ln cap="flat">
                <a:noFill/>
              </a:ln>
            </p:spPr>
            <p:txBody>
              <a:bodyPr vert="horz" wrap="square" lIns="0" tIns="45720" rIns="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Annexes</a:t>
                </a:r>
              </a:p>
            </p:txBody>
          </p:sp>
        </p:grpSp>
      </p:grpSp>
      <p:pic>
        <p:nvPicPr>
          <p:cNvPr id="37" name="Graphique 49">
            <a:extLst>
              <a:ext uri="{FF2B5EF4-FFF2-40B4-BE49-F238E27FC236}">
                <a16:creationId xmlns:a16="http://schemas.microsoft.com/office/drawing/2014/main" id="{5C6F27FC-6311-473B-7EC7-787DAE45814B}"/>
              </a:ext>
            </a:extLst>
          </p:cNvP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0" y="0"/>
            <a:ext cx="702021" cy="702021"/>
          </a:xfrm>
          <a:prstGeom prst="rect">
            <a:avLst/>
          </a:prstGeom>
          <a:noFill/>
          <a:ln cap="flat">
            <a:noFill/>
          </a:ln>
        </p:spPr>
      </p:pic>
      <p:sp>
        <p:nvSpPr>
          <p:cNvPr id="38" name="ZoneTexte 51">
            <a:extLst>
              <a:ext uri="{FF2B5EF4-FFF2-40B4-BE49-F238E27FC236}">
                <a16:creationId xmlns:a16="http://schemas.microsoft.com/office/drawing/2014/main" id="{3FE54F0A-2286-920F-BACB-ACDEBC91345D}"/>
              </a:ext>
            </a:extLst>
          </p:cNvPr>
          <p:cNvSpPr txBox="1"/>
          <p:nvPr/>
        </p:nvSpPr>
        <p:spPr>
          <a:xfrm>
            <a:off x="368055" y="3236921"/>
            <a:ext cx="1242742" cy="2231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20" baseline="0">
                <a:solidFill>
                  <a:srgbClr val="BFBFBF"/>
                </a:solidFill>
                <a:uFillTx/>
                <a:latin typeface="Arial" pitchFamily="34"/>
                <a:cs typeface="Arial" pitchFamily="34"/>
              </a:rPr>
              <a:t>JE </a:t>
            </a:r>
            <a:r>
              <a:rPr lang="fr-FR" sz="850" b="1" i="0" u="none" strike="noStrike" kern="1200" cap="none" spc="0" baseline="0">
                <a:solidFill>
                  <a:srgbClr val="BFBFBF"/>
                </a:solidFill>
                <a:uFillTx/>
                <a:latin typeface="Arial" pitchFamily="34"/>
                <a:cs typeface="Arial" pitchFamily="34"/>
              </a:rPr>
              <a:t>CONCRÉTISE</a:t>
            </a:r>
          </a:p>
        </p:txBody>
      </p:sp>
      <p:sp>
        <p:nvSpPr>
          <p:cNvPr id="39" name="ZoneTexte 53">
            <a:extLst>
              <a:ext uri="{FF2B5EF4-FFF2-40B4-BE49-F238E27FC236}">
                <a16:creationId xmlns:a16="http://schemas.microsoft.com/office/drawing/2014/main" id="{BD624021-0046-6AB6-193A-8F2DBD63C3FB}"/>
              </a:ext>
            </a:extLst>
          </p:cNvPr>
          <p:cNvSpPr txBox="1"/>
          <p:nvPr/>
        </p:nvSpPr>
        <p:spPr>
          <a:xfrm>
            <a:off x="368055" y="1318153"/>
            <a:ext cx="970196"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dirty="0">
                <a:solidFill>
                  <a:srgbClr val="D51317"/>
                </a:solidFill>
                <a:uFillTx/>
                <a:latin typeface="Arial" pitchFamily="34"/>
                <a:cs typeface="Arial" pitchFamily="34"/>
              </a:rPr>
              <a:t>JE M’INFORME JE CONSEILLE</a:t>
            </a:r>
          </a:p>
        </p:txBody>
      </p:sp>
      <p:sp>
        <p:nvSpPr>
          <p:cNvPr id="40" name="ZoneTexte 54">
            <a:extLst>
              <a:ext uri="{FF2B5EF4-FFF2-40B4-BE49-F238E27FC236}">
                <a16:creationId xmlns:a16="http://schemas.microsoft.com/office/drawing/2014/main" id="{638FA9F6-9F9D-BD57-1318-2EFFFEDE7AEC}"/>
              </a:ext>
            </a:extLst>
          </p:cNvPr>
          <p:cNvSpPr txBox="1"/>
          <p:nvPr/>
        </p:nvSpPr>
        <p:spPr>
          <a:xfrm>
            <a:off x="368055" y="4194197"/>
            <a:ext cx="896294"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JE RESTE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(IN)FORMÉ</a:t>
            </a:r>
          </a:p>
        </p:txBody>
      </p:sp>
      <p:sp>
        <p:nvSpPr>
          <p:cNvPr id="41" name="Ellipse 58">
            <a:extLst>
              <a:ext uri="{FF2B5EF4-FFF2-40B4-BE49-F238E27FC236}">
                <a16:creationId xmlns:a16="http://schemas.microsoft.com/office/drawing/2014/main" id="{F06F7C19-4DFD-E509-CAD3-63C52B409DA3}"/>
              </a:ext>
            </a:extLst>
          </p:cNvPr>
          <p:cNvSpPr/>
          <p:nvPr/>
        </p:nvSpPr>
        <p:spPr>
          <a:xfrm>
            <a:off x="216438" y="235233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2" name="Ellipse 60">
            <a:extLst>
              <a:ext uri="{FF2B5EF4-FFF2-40B4-BE49-F238E27FC236}">
                <a16:creationId xmlns:a16="http://schemas.microsoft.com/office/drawing/2014/main" id="{056694B4-70AE-E360-A230-83EA642A85D7}"/>
              </a:ext>
            </a:extLst>
          </p:cNvPr>
          <p:cNvSpPr/>
          <p:nvPr/>
        </p:nvSpPr>
        <p:spPr>
          <a:xfrm>
            <a:off x="216438" y="3805586"/>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3" name="Ellipse 61">
            <a:extLst>
              <a:ext uri="{FF2B5EF4-FFF2-40B4-BE49-F238E27FC236}">
                <a16:creationId xmlns:a16="http://schemas.microsoft.com/office/drawing/2014/main" id="{F35A1F5C-09D7-23F2-6AC4-2EA9C824B632}"/>
              </a:ext>
            </a:extLst>
          </p:cNvPr>
          <p:cNvSpPr/>
          <p:nvPr/>
        </p:nvSpPr>
        <p:spPr>
          <a:xfrm>
            <a:off x="216438" y="483339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4" name="ZoneTexte 63">
            <a:extLst>
              <a:ext uri="{FF2B5EF4-FFF2-40B4-BE49-F238E27FC236}">
                <a16:creationId xmlns:a16="http://schemas.microsoft.com/office/drawing/2014/main" id="{F9E0E59B-03F0-BA5E-ECAF-68DD02CF995E}"/>
              </a:ext>
            </a:extLst>
          </p:cNvPr>
          <p:cNvSpPr txBox="1"/>
          <p:nvPr/>
        </p:nvSpPr>
        <p:spPr>
          <a:xfrm>
            <a:off x="311316" y="4772226"/>
            <a:ext cx="116374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S’(IN)FORMER /</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SE RENSEIGNER</a:t>
            </a:r>
          </a:p>
        </p:txBody>
      </p:sp>
      <p:sp>
        <p:nvSpPr>
          <p:cNvPr id="45" name="Ellipse 64">
            <a:extLst>
              <a:ext uri="{FF2B5EF4-FFF2-40B4-BE49-F238E27FC236}">
                <a16:creationId xmlns:a16="http://schemas.microsoft.com/office/drawing/2014/main" id="{24858516-2EAD-0BCE-E5F6-738176AF6F38}"/>
              </a:ext>
            </a:extLst>
          </p:cNvPr>
          <p:cNvSpPr/>
          <p:nvPr/>
        </p:nvSpPr>
        <p:spPr>
          <a:xfrm>
            <a:off x="117436" y="1281467"/>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51317"/>
          </a:solidFill>
          <a:ln cap="flat">
            <a:noFill/>
            <a:prstDash val="solid"/>
          </a:ln>
        </p:spPr>
        <p:txBody>
          <a:bodyPr vert="horz" wrap="square" lIns="100803" tIns="54004" rIns="107999"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1</a:t>
            </a:r>
          </a:p>
        </p:txBody>
      </p:sp>
      <p:sp>
        <p:nvSpPr>
          <p:cNvPr id="46" name="Ellipse 65">
            <a:extLst>
              <a:ext uri="{FF2B5EF4-FFF2-40B4-BE49-F238E27FC236}">
                <a16:creationId xmlns:a16="http://schemas.microsoft.com/office/drawing/2014/main" id="{36102762-288C-C758-0AF8-1E77229B7FD7}"/>
              </a:ext>
            </a:extLst>
          </p:cNvPr>
          <p:cNvSpPr/>
          <p:nvPr/>
        </p:nvSpPr>
        <p:spPr>
          <a:xfrm>
            <a:off x="117436" y="3199531"/>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2</a:t>
            </a:r>
          </a:p>
        </p:txBody>
      </p:sp>
      <p:sp>
        <p:nvSpPr>
          <p:cNvPr id="47" name="Ellipse 66">
            <a:extLst>
              <a:ext uri="{FF2B5EF4-FFF2-40B4-BE49-F238E27FC236}">
                <a16:creationId xmlns:a16="http://schemas.microsoft.com/office/drawing/2014/main" id="{5DAA5E5B-9D7D-9FF7-4C9A-77162CCDB7CC}"/>
              </a:ext>
            </a:extLst>
          </p:cNvPr>
          <p:cNvSpPr/>
          <p:nvPr/>
        </p:nvSpPr>
        <p:spPr>
          <a:xfrm>
            <a:off x="117436" y="4222845"/>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3</a:t>
            </a:r>
          </a:p>
        </p:txBody>
      </p:sp>
      <p:sp>
        <p:nvSpPr>
          <p:cNvPr id="48" name="ZoneTexte 70">
            <a:extLst>
              <a:ext uri="{FF2B5EF4-FFF2-40B4-BE49-F238E27FC236}">
                <a16:creationId xmlns:a16="http://schemas.microsoft.com/office/drawing/2014/main" id="{052A6BB1-6A51-80E4-5419-24625199AD3C}"/>
              </a:ext>
            </a:extLst>
          </p:cNvPr>
          <p:cNvSpPr txBox="1"/>
          <p:nvPr/>
        </p:nvSpPr>
        <p:spPr>
          <a:xfrm>
            <a:off x="311316" y="2724381"/>
            <a:ext cx="1294058"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163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D61316"/>
                </a:solidFill>
                <a:uFillTx/>
                <a:latin typeface="Arial" pitchFamily="34"/>
                <a:cs typeface="Arial" pitchFamily="34"/>
              </a:rPr>
              <a:t>ACCOMPAGNER</a:t>
            </a:r>
            <a:endParaRPr lang="fr-FR" sz="800" b="0" i="0" u="none" strike="noStrike" kern="1200" cap="none" spc="0" baseline="0">
              <a:solidFill>
                <a:srgbClr val="D61316"/>
              </a:solidFill>
              <a:uFillTx/>
              <a:latin typeface="Arial" pitchFamily="34"/>
              <a:cs typeface="Arial" pitchFamily="34"/>
            </a:endParaRPr>
          </a:p>
        </p:txBody>
      </p:sp>
      <p:sp>
        <p:nvSpPr>
          <p:cNvPr id="49" name="Ellipse 71">
            <a:extLst>
              <a:ext uri="{FF2B5EF4-FFF2-40B4-BE49-F238E27FC236}">
                <a16:creationId xmlns:a16="http://schemas.microsoft.com/office/drawing/2014/main" id="{27EFFD35-0915-6753-3220-3DFBBC49B40A}"/>
              </a:ext>
            </a:extLst>
          </p:cNvPr>
          <p:cNvSpPr/>
          <p:nvPr/>
        </p:nvSpPr>
        <p:spPr>
          <a:xfrm>
            <a:off x="216438" y="279233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6131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grpSp>
        <p:nvGrpSpPr>
          <p:cNvPr id="50" name="Groupe 72">
            <a:extLst>
              <a:ext uri="{FF2B5EF4-FFF2-40B4-BE49-F238E27FC236}">
                <a16:creationId xmlns:a16="http://schemas.microsoft.com/office/drawing/2014/main" id="{CDE6CC03-4FA6-9792-F94E-F21DFA637ACA}"/>
              </a:ext>
            </a:extLst>
          </p:cNvPr>
          <p:cNvGrpSpPr/>
          <p:nvPr/>
        </p:nvGrpSpPr>
        <p:grpSpPr>
          <a:xfrm>
            <a:off x="90781" y="2663619"/>
            <a:ext cx="1460699" cy="338556"/>
            <a:chOff x="90781" y="2663619"/>
            <a:chExt cx="1460699" cy="338556"/>
          </a:xfrm>
        </p:grpSpPr>
        <p:sp>
          <p:nvSpPr>
            <p:cNvPr id="51" name="Rectangle 73">
              <a:extLst>
                <a:ext uri="{FF2B5EF4-FFF2-40B4-BE49-F238E27FC236}">
                  <a16:creationId xmlns:a16="http://schemas.microsoft.com/office/drawing/2014/main" id="{58DD60EC-80AD-078E-D08F-EB14973C538F}"/>
                </a:ext>
              </a:extLst>
            </p:cNvPr>
            <p:cNvSpPr/>
            <p:nvPr/>
          </p:nvSpPr>
          <p:spPr>
            <a:xfrm>
              <a:off x="90781" y="2663619"/>
              <a:ext cx="1328147" cy="338556"/>
            </a:xfrm>
            <a:prstGeom prst="rect">
              <a:avLst/>
            </a:prstGeom>
            <a:noFill/>
            <a:ln w="12701" cap="flat">
              <a:solidFill>
                <a:srgbClr val="D5131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2" name="Triangle 74">
              <a:extLst>
                <a:ext uri="{FF2B5EF4-FFF2-40B4-BE49-F238E27FC236}">
                  <a16:creationId xmlns:a16="http://schemas.microsoft.com/office/drawing/2014/main" id="{ED245A01-F972-2002-8672-ACA0C8054897}"/>
                </a:ext>
              </a:extLst>
            </p:cNvPr>
            <p:cNvSpPr/>
            <p:nvPr/>
          </p:nvSpPr>
          <p:spPr>
            <a:xfrm rot="5400013">
              <a:off x="1415692" y="2781129"/>
              <a:ext cx="179560" cy="92016"/>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D5131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53" name="ZoneTexte 75">
            <a:extLst>
              <a:ext uri="{FF2B5EF4-FFF2-40B4-BE49-F238E27FC236}">
                <a16:creationId xmlns:a16="http://schemas.microsoft.com/office/drawing/2014/main" id="{44DB5E40-FF84-6F52-5DA7-F8BC26D8B3E0}"/>
              </a:ext>
            </a:extLst>
          </p:cNvPr>
          <p:cNvSpPr txBox="1"/>
          <p:nvPr/>
        </p:nvSpPr>
        <p:spPr>
          <a:xfrm>
            <a:off x="311316" y="1823761"/>
            <a:ext cx="896285"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DÉCOUVRIR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LE BESOIN</a:t>
            </a:r>
            <a:endParaRPr lang="fr-FR" sz="800" b="0" i="0" u="none" strike="noStrike" kern="1200" cap="none" spc="0" baseline="0">
              <a:solidFill>
                <a:srgbClr val="BFBFBF"/>
              </a:solidFill>
              <a:uFillTx/>
              <a:latin typeface="Arial" pitchFamily="34"/>
              <a:cs typeface="Arial" pitchFamily="34"/>
            </a:endParaRPr>
          </a:p>
        </p:txBody>
      </p:sp>
      <p:sp>
        <p:nvSpPr>
          <p:cNvPr id="54" name="Ellipse 76">
            <a:extLst>
              <a:ext uri="{FF2B5EF4-FFF2-40B4-BE49-F238E27FC236}">
                <a16:creationId xmlns:a16="http://schemas.microsoft.com/office/drawing/2014/main" id="{F31DD16B-738C-2339-D26A-2BFAB3DEE6D7}"/>
              </a:ext>
            </a:extLst>
          </p:cNvPr>
          <p:cNvSpPr/>
          <p:nvPr/>
        </p:nvSpPr>
        <p:spPr>
          <a:xfrm>
            <a:off x="216438" y="188295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BFBFBF"/>
              </a:solidFill>
              <a:uFillTx/>
              <a:latin typeface="Calibri"/>
            </a:endParaRPr>
          </a:p>
        </p:txBody>
      </p:sp>
      <p:sp>
        <p:nvSpPr>
          <p:cNvPr id="55" name="Rectangle 82">
            <a:extLst>
              <a:ext uri="{FF2B5EF4-FFF2-40B4-BE49-F238E27FC236}">
                <a16:creationId xmlns:a16="http://schemas.microsoft.com/office/drawing/2014/main" id="{C23C0C97-49D6-19CB-7E01-48B1FC2A9BED}"/>
              </a:ext>
            </a:extLst>
          </p:cNvPr>
          <p:cNvSpPr/>
          <p:nvPr/>
        </p:nvSpPr>
        <p:spPr>
          <a:xfrm>
            <a:off x="2197696" y="614403"/>
            <a:ext cx="9215112" cy="832817"/>
          </a:xfrm>
          <a:prstGeom prst="rect">
            <a:avLst/>
          </a:prstGeom>
          <a:noFill/>
          <a:ln cap="flat">
            <a:noFill/>
            <a:prstDash val="solid"/>
          </a:ln>
        </p:spPr>
        <p:txBody>
          <a:bodyPr vert="horz" wrap="square" lIns="179999" tIns="107999" rIns="91440" bIns="143999" anchor="ctr" anchorCtr="1" compatLnSpc="1">
            <a:noAutofit/>
          </a:bodyPr>
          <a:lstStyle/>
          <a:p>
            <a:pPr marL="12701" marR="0" lvl="0" indent="0" algn="ctr" defTabSz="914400" rtl="0" fontAlgn="auto" hangingPunct="1">
              <a:lnSpc>
                <a:spcPct val="100000"/>
              </a:lnSpc>
              <a:spcBef>
                <a:spcPts val="1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333333"/>
                </a:solidFill>
                <a:uFillTx/>
                <a:latin typeface="Arial" pitchFamily="34"/>
                <a:cs typeface="Arial" pitchFamily="34"/>
              </a:rPr>
              <a:t>Je mets en avant </a:t>
            </a:r>
            <a:r>
              <a:rPr lang="fr-FR" sz="1800" b="1" i="0" u="none" strike="noStrike" kern="1200" cap="none" spc="0" baseline="0">
                <a:solidFill>
                  <a:srgbClr val="333333"/>
                </a:solidFill>
                <a:uFillTx/>
                <a:latin typeface="Arial" pitchFamily="34"/>
                <a:cs typeface="Arial" pitchFamily="34"/>
              </a:rPr>
              <a:t>la Finance Durable tout en identifiant les projets du client</a:t>
            </a:r>
            <a:endParaRPr lang="fr-FR" sz="1800" b="0" i="0" u="none" strike="noStrike" kern="1200" cap="none" spc="0" baseline="0">
              <a:solidFill>
                <a:srgbClr val="FFFFFF"/>
              </a:solidFill>
              <a:uFillTx/>
              <a:latin typeface="Arial" pitchFamily="34"/>
              <a:cs typeface="Arial" pitchFamily="34"/>
            </a:endParaRPr>
          </a:p>
        </p:txBody>
      </p:sp>
      <p:sp>
        <p:nvSpPr>
          <p:cNvPr id="56" name="Rectangle : coins arrondis 7">
            <a:extLst>
              <a:ext uri="{FF2B5EF4-FFF2-40B4-BE49-F238E27FC236}">
                <a16:creationId xmlns:a16="http://schemas.microsoft.com/office/drawing/2014/main" id="{7B9BD847-5640-1947-8FD5-0874B713318A}"/>
              </a:ext>
            </a:extLst>
          </p:cNvPr>
          <p:cNvSpPr/>
          <p:nvPr/>
        </p:nvSpPr>
        <p:spPr>
          <a:xfrm>
            <a:off x="1908096" y="2305366"/>
            <a:ext cx="3901269" cy="851315"/>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2F0D9"/>
          </a:solidFill>
          <a:ln cap="flat">
            <a:noFill/>
            <a:prstDash val="solid"/>
          </a:ln>
        </p:spPr>
        <p:txBody>
          <a:bodyPr vert="horz" wrap="square" lIns="91440" tIns="107999" rIns="91440" bIns="107999" anchor="ctr" anchorCtr="0" compatLnSpc="1">
            <a:noAutofit/>
          </a:bodyPr>
          <a:lstStyle/>
          <a:p>
            <a:pPr marL="171450" marR="0" lvl="0" indent="-171450" algn="l" defTabSz="914400" rtl="0" fontAlgn="auto" hangingPunct="1">
              <a:lnSpc>
                <a:spcPct val="100000"/>
              </a:lnSpc>
              <a:spcBef>
                <a:spcPts val="0"/>
              </a:spcBef>
              <a:spcAft>
                <a:spcPts val="0"/>
              </a:spcAft>
              <a:buClr>
                <a:srgbClr val="76C032"/>
              </a:buClr>
              <a:buSzPct val="100000"/>
              <a:buFont typeface="Wingdings" pitchFamily="2"/>
              <a:buChar char="§"/>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cs typeface="Arial" pitchFamily="34"/>
              </a:rPr>
              <a:t>Le secteur financier joue un rôle primordial dans le financement de l’économie : octroi de crédit et proposition de solutions d’épargne.  Il oriente les capitaux vers des financements d’investissements qui prennent en compte des </a:t>
            </a:r>
            <a:r>
              <a:rPr lang="fr-FR" sz="1000" b="1" i="0" u="none" strike="noStrike" kern="1200" cap="none" spc="0" baseline="0">
                <a:solidFill>
                  <a:srgbClr val="70AD47"/>
                </a:solidFill>
                <a:uFillTx/>
                <a:latin typeface="Arial" pitchFamily="34"/>
                <a:cs typeface="Arial" pitchFamily="34"/>
              </a:rPr>
              <a:t>critères ESG (Environnementaux, sociaux et gouvernance)</a:t>
            </a:r>
          </a:p>
        </p:txBody>
      </p:sp>
      <p:sp>
        <p:nvSpPr>
          <p:cNvPr id="57" name="Rectangle : coins arrondis 77">
            <a:extLst>
              <a:ext uri="{FF2B5EF4-FFF2-40B4-BE49-F238E27FC236}">
                <a16:creationId xmlns:a16="http://schemas.microsoft.com/office/drawing/2014/main" id="{4A5223FE-3416-0DCA-D751-8EF97AA85C2C}"/>
              </a:ext>
            </a:extLst>
          </p:cNvPr>
          <p:cNvSpPr/>
          <p:nvPr/>
        </p:nvSpPr>
        <p:spPr>
          <a:xfrm>
            <a:off x="1908096" y="3336417"/>
            <a:ext cx="3901269" cy="525889"/>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2F0D9"/>
          </a:solidFill>
          <a:ln cap="flat">
            <a:noFill/>
            <a:prstDash val="solid"/>
          </a:ln>
        </p:spPr>
        <p:txBody>
          <a:bodyPr vert="horz" wrap="square" lIns="91440" tIns="107999" rIns="91440" bIns="107999" anchor="ctr" anchorCtr="0" compatLnSpc="1">
            <a:spAutoFit/>
          </a:bodyPr>
          <a:lstStyle/>
          <a:p>
            <a:pPr marL="171450" marR="0" lvl="0" indent="-171450" algn="l" defTabSz="914400" rtl="0" fontAlgn="auto" hangingPunct="1">
              <a:lnSpc>
                <a:spcPct val="100000"/>
              </a:lnSpc>
              <a:spcBef>
                <a:spcPts val="0"/>
              </a:spcBef>
              <a:spcAft>
                <a:spcPts val="0"/>
              </a:spcAft>
              <a:buClr>
                <a:srgbClr val="76C032"/>
              </a:buClr>
              <a:buSzPct val="100000"/>
              <a:buFont typeface="Wingdings" pitchFamily="2"/>
              <a:buChar char="§"/>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cs typeface="Arial" pitchFamily="34"/>
              </a:rPr>
              <a:t>Connaissez-vous les fonds qui correspondent à vos sensibilités (classe d’actifs, labels, critères extra financiers…)?</a:t>
            </a:r>
          </a:p>
        </p:txBody>
      </p:sp>
      <p:sp>
        <p:nvSpPr>
          <p:cNvPr id="58" name="Rectangle : coins arrondis 78">
            <a:extLst>
              <a:ext uri="{FF2B5EF4-FFF2-40B4-BE49-F238E27FC236}">
                <a16:creationId xmlns:a16="http://schemas.microsoft.com/office/drawing/2014/main" id="{B9885B30-5898-E70C-D1BD-414C61BBB776}"/>
              </a:ext>
            </a:extLst>
          </p:cNvPr>
          <p:cNvSpPr/>
          <p:nvPr/>
        </p:nvSpPr>
        <p:spPr>
          <a:xfrm>
            <a:off x="1908096" y="4042032"/>
            <a:ext cx="3901269" cy="547167"/>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2F0D9"/>
          </a:solidFill>
          <a:ln cap="flat">
            <a:noFill/>
            <a:prstDash val="solid"/>
          </a:ln>
        </p:spPr>
        <p:txBody>
          <a:bodyPr vert="horz" wrap="square" lIns="91440" tIns="107999" rIns="91440" bIns="107999" anchor="ctr" anchorCtr="0" compatLnSpc="1">
            <a:noAutofit/>
          </a:bodyPr>
          <a:lstStyle/>
          <a:p>
            <a:pPr marL="171450" marR="0" lvl="0" indent="-171450" algn="l" defTabSz="914400" rtl="0" fontAlgn="auto" hangingPunct="1">
              <a:lnSpc>
                <a:spcPct val="100000"/>
              </a:lnSpc>
              <a:spcBef>
                <a:spcPts val="0"/>
              </a:spcBef>
              <a:spcAft>
                <a:spcPts val="0"/>
              </a:spcAft>
              <a:buClr>
                <a:srgbClr val="76C032"/>
              </a:buClr>
              <a:buSzPct val="100000"/>
              <a:buFont typeface="Wingdings" pitchFamily="2"/>
              <a:buChar char="§"/>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cs typeface="Arial" pitchFamily="34"/>
              </a:rPr>
              <a:t>En gestion libre, les portefeuilles modèles théoriques répondent majoritairement aux taux minimum d’investissements durables de chaque profil QFD.</a:t>
            </a:r>
          </a:p>
        </p:txBody>
      </p:sp>
      <p:sp>
        <p:nvSpPr>
          <p:cNvPr id="59" name="Rectangle : coins arrondis 83">
            <a:extLst>
              <a:ext uri="{FF2B5EF4-FFF2-40B4-BE49-F238E27FC236}">
                <a16:creationId xmlns:a16="http://schemas.microsoft.com/office/drawing/2014/main" id="{BDE5C9F2-FAB2-AC68-F76C-E8A52A538220}"/>
              </a:ext>
            </a:extLst>
          </p:cNvPr>
          <p:cNvSpPr/>
          <p:nvPr/>
        </p:nvSpPr>
        <p:spPr>
          <a:xfrm>
            <a:off x="6204185" y="1589355"/>
            <a:ext cx="5598093" cy="1486924"/>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DBCBB"/>
          </a:solidFill>
          <a:ln w="6345" cap="flat">
            <a:solidFill>
              <a:srgbClr val="FDBCBB"/>
            </a:solidFill>
            <a:prstDash val="solid"/>
            <a:miter/>
          </a:ln>
        </p:spPr>
        <p:txBody>
          <a:bodyPr vert="horz" wrap="square" lIns="791998" tIns="107999" rIns="215999" bIns="107999" anchor="ctr" anchorCtr="0" compatLnSpc="1">
            <a:noAutofit/>
          </a:bodyPr>
          <a:lstStyle/>
          <a:p>
            <a:pPr marL="35719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1" u="none" strike="noStrike" kern="1200" cap="none" spc="0" baseline="0">
                <a:solidFill>
                  <a:srgbClr val="394348"/>
                </a:solidFill>
                <a:uFillTx/>
                <a:latin typeface="Arial" pitchFamily="34"/>
                <a:cs typeface="Arial" pitchFamily="34"/>
              </a:rPr>
              <a:t>« Comment pouvez-vous me garantir l’impact de mon placement sur le développement durable ? »</a:t>
            </a:r>
          </a:p>
          <a:p>
            <a:pPr marL="35719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1" u="none" strike="noStrike" kern="1200" cap="none" spc="0" baseline="0">
                <a:solidFill>
                  <a:srgbClr val="394348"/>
                </a:solidFill>
                <a:uFillTx/>
                <a:latin typeface="Arial" pitchFamily="34"/>
                <a:cs typeface="Arial" pitchFamily="34"/>
              </a:rPr>
              <a:t>Vous aurez  à votre disposition un certain nombre de documents sur votre espace assurance qui vous permettront de suivre la durabilité de votre placement :</a:t>
            </a:r>
          </a:p>
          <a:p>
            <a:pPr marL="35719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1" u="none" strike="noStrike" kern="1200" cap="none" spc="0" baseline="0">
                <a:solidFill>
                  <a:srgbClr val="394348"/>
                </a:solidFill>
                <a:uFillTx/>
                <a:latin typeface="Arial" pitchFamily="34"/>
                <a:cs typeface="Arial" pitchFamily="34"/>
              </a:rPr>
              <a:t>- Le document contractuel de durabilité qui détermine les caractéristiques environnementales et sociales de chaque fonds</a:t>
            </a:r>
          </a:p>
          <a:p>
            <a:pPr marL="35719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1" u="none" strike="noStrike" kern="1200" cap="none" spc="0" baseline="0">
                <a:solidFill>
                  <a:srgbClr val="394348"/>
                </a:solidFill>
                <a:uFillTx/>
                <a:latin typeface="Arial" pitchFamily="34"/>
                <a:cs typeface="Arial" pitchFamily="34"/>
              </a:rPr>
              <a:t>- Le document périodique de durabilité qui détermine si l’année précédente le fonds a été en ligne avec ses objectifs environnementaux et sociaux</a:t>
            </a:r>
          </a:p>
          <a:p>
            <a:pPr marL="35719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1" u="none" strike="noStrike" kern="1200" cap="none" spc="0" baseline="0">
                <a:solidFill>
                  <a:srgbClr val="394348"/>
                </a:solidFill>
                <a:uFillTx/>
                <a:latin typeface="Arial" pitchFamily="34"/>
                <a:cs typeface="Arial" pitchFamily="34"/>
              </a:rPr>
              <a:t>- Les green bonds sont fléchés et permettent de financer les acquisitions ou rénovations de bâtiments écologiques.</a:t>
            </a:r>
            <a:endParaRPr lang="fr-FR" sz="900" b="1" i="1" u="none" strike="noStrike" kern="1200" cap="none" spc="0" baseline="0">
              <a:solidFill>
                <a:srgbClr val="394348"/>
              </a:solidFill>
              <a:uFillTx/>
              <a:latin typeface="Arial" pitchFamily="34"/>
              <a:cs typeface="Arial" pitchFamily="34"/>
            </a:endParaRPr>
          </a:p>
        </p:txBody>
      </p:sp>
      <p:pic>
        <p:nvPicPr>
          <p:cNvPr id="60" name="Graphique 85">
            <a:hlinkClick r:id="rId20"/>
            <a:extLst>
              <a:ext uri="{FF2B5EF4-FFF2-40B4-BE49-F238E27FC236}">
                <a16:creationId xmlns:a16="http://schemas.microsoft.com/office/drawing/2014/main" id="{921D8456-CC31-E82B-82CA-122D08CE18AA}"/>
              </a:ext>
            </a:extLst>
          </p:cNvPr>
          <p:cNvPicPr>
            <a:picLocks noChangeAspect="1"/>
          </p:cNvPicPr>
          <p:nvPr/>
        </p:nvPicPr>
        <p:blipFill>
          <a:blip r:embed="rId21">
            <a:extLst>
              <a:ext uri="{96DAC541-7B7A-43D3-8B79-37D633B846F1}">
                <asvg:svgBlip xmlns:asvg="http://schemas.microsoft.com/office/drawing/2016/SVG/main" r:embed="rId22"/>
              </a:ext>
            </a:extLst>
          </a:blip>
          <a:srcRect/>
          <a:stretch>
            <a:fillRect/>
          </a:stretch>
        </p:blipFill>
        <p:spPr>
          <a:xfrm>
            <a:off x="5117329" y="3589888"/>
            <a:ext cx="304796" cy="304796"/>
          </a:xfrm>
          <a:prstGeom prst="rect">
            <a:avLst/>
          </a:prstGeom>
          <a:noFill/>
          <a:ln cap="flat">
            <a:noFill/>
          </a:ln>
        </p:spPr>
      </p:pic>
      <p:pic>
        <p:nvPicPr>
          <p:cNvPr id="61" name="Graphique 87">
            <a:extLst>
              <a:ext uri="{FF2B5EF4-FFF2-40B4-BE49-F238E27FC236}">
                <a16:creationId xmlns:a16="http://schemas.microsoft.com/office/drawing/2014/main" id="{DD630D88-7636-31A3-EE10-EF05E2608DD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310310" y="1804550"/>
            <a:ext cx="885642" cy="885642"/>
          </a:xfrm>
          <a:prstGeom prst="rect">
            <a:avLst/>
          </a:prstGeom>
          <a:noFill/>
          <a:ln cap="flat">
            <a:noFill/>
          </a:ln>
        </p:spPr>
      </p:pic>
      <p:grpSp>
        <p:nvGrpSpPr>
          <p:cNvPr id="62" name="Groupe 102">
            <a:extLst>
              <a:ext uri="{FF2B5EF4-FFF2-40B4-BE49-F238E27FC236}">
                <a16:creationId xmlns:a16="http://schemas.microsoft.com/office/drawing/2014/main" id="{0C671B50-B1B3-4D6E-DFB1-4E0B2A2196B1}"/>
              </a:ext>
            </a:extLst>
          </p:cNvPr>
          <p:cNvGrpSpPr/>
          <p:nvPr/>
        </p:nvGrpSpPr>
        <p:grpSpPr>
          <a:xfrm>
            <a:off x="6503432" y="3452180"/>
            <a:ext cx="5025889" cy="1111508"/>
            <a:chOff x="6503432" y="3452180"/>
            <a:chExt cx="5025889" cy="1111508"/>
          </a:xfrm>
        </p:grpSpPr>
        <p:sp>
          <p:nvSpPr>
            <p:cNvPr id="63" name="Rectangle : coins arrondis 88">
              <a:extLst>
                <a:ext uri="{FF2B5EF4-FFF2-40B4-BE49-F238E27FC236}">
                  <a16:creationId xmlns:a16="http://schemas.microsoft.com/office/drawing/2014/main" id="{0DE59F4B-8752-2860-A018-8EA3793BD444}"/>
                </a:ext>
              </a:extLst>
            </p:cNvPr>
            <p:cNvSpPr/>
            <p:nvPr/>
          </p:nvSpPr>
          <p:spPr>
            <a:xfrm>
              <a:off x="6503432" y="3452180"/>
              <a:ext cx="5025889" cy="1111508"/>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D61316"/>
              </a:solidFill>
              <a:prstDash val="solid"/>
              <a:miter/>
            </a:ln>
          </p:spPr>
          <p:txBody>
            <a:bodyPr vert="horz" wrap="square" lIns="91440" tIns="107999" rIns="91440" bIns="107999" anchor="t" anchorCtr="0"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5" baseline="0">
                  <a:solidFill>
                    <a:srgbClr val="394348"/>
                  </a:solidFill>
                  <a:uFillTx/>
                  <a:latin typeface="Arial" pitchFamily="34"/>
                  <a:cs typeface="Arial" pitchFamily="34"/>
                </a:rPr>
                <a:t>ESPACE DÉFI</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10" baseline="0">
                  <a:solidFill>
                    <a:srgbClr val="D61316"/>
                  </a:solidFill>
                  <a:uFillTx/>
                  <a:latin typeface="Arial" pitchFamily="34"/>
                  <a:cs typeface="Arial" pitchFamily="34"/>
                </a:rPr>
                <a:t>Portail du </a:t>
              </a:r>
              <a:r>
                <a:rPr lang="fr-FR" sz="1000" b="1" i="0" u="none" strike="noStrike" kern="1200" cap="none" spc="10" baseline="0">
                  <a:solidFill>
                    <a:srgbClr val="394348"/>
                  </a:solidFill>
                  <a:uFillTx/>
                  <a:latin typeface="Arial" pitchFamily="34"/>
                  <a:cs typeface="Arial" pitchFamily="34"/>
                </a:rPr>
                <a:t>D</a:t>
              </a:r>
              <a:r>
                <a:rPr lang="fr-FR" sz="1000" b="0" i="0" u="none" strike="noStrike" kern="1200" cap="none" spc="10" baseline="0">
                  <a:solidFill>
                    <a:srgbClr val="D61316"/>
                  </a:solidFill>
                  <a:uFillTx/>
                  <a:latin typeface="Arial" pitchFamily="34"/>
                  <a:cs typeface="Arial" pitchFamily="34"/>
                </a:rPr>
                <a:t>éveloppement</a:t>
              </a:r>
              <a:r>
                <a:rPr lang="fr-FR" sz="1000" b="0" i="0" u="none" strike="noStrike" kern="1200" cap="none" spc="-45" baseline="0">
                  <a:solidFill>
                    <a:srgbClr val="D61316"/>
                  </a:solidFill>
                  <a:uFillTx/>
                  <a:latin typeface="Arial" pitchFamily="34"/>
                  <a:cs typeface="Arial" pitchFamily="34"/>
                </a:rPr>
                <a:t> </a:t>
              </a:r>
              <a:r>
                <a:rPr lang="fr-FR" sz="1000" b="0" i="0" u="none" strike="noStrike" kern="1200" cap="none" spc="15" baseline="0">
                  <a:solidFill>
                    <a:srgbClr val="D61316"/>
                  </a:solidFill>
                  <a:uFillTx/>
                  <a:latin typeface="Arial" pitchFamily="34"/>
                  <a:cs typeface="Arial" pitchFamily="34"/>
                </a:rPr>
                <a:t>de</a:t>
              </a:r>
              <a:r>
                <a:rPr lang="fr-FR" sz="1000" b="0" i="0" u="none" strike="noStrike" kern="1200" cap="none" spc="-45" baseline="0">
                  <a:solidFill>
                    <a:srgbClr val="D61316"/>
                  </a:solidFill>
                  <a:uFillTx/>
                  <a:latin typeface="Arial" pitchFamily="34"/>
                  <a:cs typeface="Arial" pitchFamily="34"/>
                </a:rPr>
                <a:t> </a:t>
              </a:r>
              <a:r>
                <a:rPr lang="fr-FR" sz="1000" b="0" i="0" u="none" strike="noStrike" kern="1200" cap="none" spc="10" baseline="0">
                  <a:solidFill>
                    <a:srgbClr val="D61316"/>
                  </a:solidFill>
                  <a:uFillTx/>
                  <a:latin typeface="Arial" pitchFamily="34"/>
                  <a:cs typeface="Arial" pitchFamily="34"/>
                </a:rPr>
                <a:t>l’</a:t>
              </a:r>
              <a:r>
                <a:rPr lang="fr-FR" sz="1000" b="1" i="0" u="none" strike="noStrike" kern="1200" cap="none" spc="10" baseline="0">
                  <a:solidFill>
                    <a:srgbClr val="394348"/>
                  </a:solidFill>
                  <a:uFillTx/>
                  <a:latin typeface="Arial" pitchFamily="34"/>
                  <a:cs typeface="Arial" pitchFamily="34"/>
                </a:rPr>
                <a:t>É</a:t>
              </a:r>
              <a:r>
                <a:rPr lang="fr-FR" sz="1000" b="0" i="0" u="none" strike="noStrike" kern="1200" cap="none" spc="10" baseline="0">
                  <a:solidFill>
                    <a:srgbClr val="D61316"/>
                  </a:solidFill>
                  <a:uFillTx/>
                  <a:latin typeface="Arial" pitchFamily="34"/>
                  <a:cs typeface="Arial" pitchFamily="34"/>
                </a:rPr>
                <a:t>pargne</a:t>
              </a:r>
              <a:r>
                <a:rPr lang="fr-FR" sz="1000" b="0" i="0" u="none" strike="noStrike" kern="1200" cap="none" spc="-40" baseline="0">
                  <a:solidFill>
                    <a:srgbClr val="D61316"/>
                  </a:solidFill>
                  <a:uFillTx/>
                  <a:latin typeface="Arial" pitchFamily="34"/>
                  <a:cs typeface="Arial" pitchFamily="34"/>
                </a:rPr>
                <a:t> </a:t>
              </a:r>
              <a:r>
                <a:rPr lang="fr-FR" sz="1000" b="1" i="0" u="none" strike="noStrike" kern="1200" cap="none" spc="5" baseline="0">
                  <a:solidFill>
                    <a:srgbClr val="394348"/>
                  </a:solidFill>
                  <a:uFillTx/>
                  <a:latin typeface="Arial" pitchFamily="34"/>
                  <a:cs typeface="Arial" pitchFamily="34"/>
                </a:rPr>
                <a:t>Fi</a:t>
              </a:r>
              <a:r>
                <a:rPr lang="fr-FR" sz="1000" b="0" i="0" u="none" strike="noStrike" kern="1200" cap="none" spc="5" baseline="0">
                  <a:solidFill>
                    <a:srgbClr val="D61316"/>
                  </a:solidFill>
                  <a:uFillTx/>
                  <a:latin typeface="Arial" pitchFamily="34"/>
                  <a:cs typeface="Arial" pitchFamily="34"/>
                </a:rPr>
                <a:t>nancière</a:t>
              </a:r>
              <a:endParaRPr lang="fr-FR" sz="1000" b="0" i="0" u="none" strike="noStrike" kern="1200" cap="none" spc="0" baseline="0">
                <a:solidFill>
                  <a:srgbClr val="D61316"/>
                </a:solidFill>
                <a:uFillTx/>
                <a:latin typeface="Arial" pitchFamily="34"/>
                <a:cs typeface="Aria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5" baseline="0">
                <a:solidFill>
                  <a:srgbClr val="394348"/>
                </a:solidFill>
                <a:uFillTx/>
                <a:latin typeface="Arial" pitchFamily="34"/>
                <a:cs typeface="Arial" pitchFamily="34"/>
              </a:endParaRPr>
            </a:p>
          </p:txBody>
        </p:sp>
        <p:grpSp>
          <p:nvGrpSpPr>
            <p:cNvPr id="64" name="Groupe 93">
              <a:extLst>
                <a:ext uri="{FF2B5EF4-FFF2-40B4-BE49-F238E27FC236}">
                  <a16:creationId xmlns:a16="http://schemas.microsoft.com/office/drawing/2014/main" id="{F387551C-476D-8487-EEB0-602AEFC45DB3}"/>
                </a:ext>
              </a:extLst>
            </p:cNvPr>
            <p:cNvGrpSpPr/>
            <p:nvPr/>
          </p:nvGrpSpPr>
          <p:grpSpPr>
            <a:xfrm>
              <a:off x="7570098" y="3984680"/>
              <a:ext cx="3047457" cy="420651"/>
              <a:chOff x="7570098" y="3984680"/>
              <a:chExt cx="3047457" cy="420651"/>
            </a:xfrm>
          </p:grpSpPr>
          <p:pic>
            <p:nvPicPr>
              <p:cNvPr id="65" name="Image 94">
                <a:extLst>
                  <a:ext uri="{FF2B5EF4-FFF2-40B4-BE49-F238E27FC236}">
                    <a16:creationId xmlns:a16="http://schemas.microsoft.com/office/drawing/2014/main" id="{832EB945-0588-2F1A-5137-3E9622C68E88}"/>
                  </a:ext>
                </a:extLst>
              </p:cNvPr>
              <p:cNvPicPr>
                <a:picLocks noChangeAspect="1"/>
              </p:cNvPicPr>
              <p:nvPr/>
            </p:nvPicPr>
            <p:blipFill>
              <a:blip r:embed="rId25"/>
              <a:srcRect l="36020"/>
              <a:stretch>
                <a:fillRect/>
              </a:stretch>
            </p:blipFill>
            <p:spPr>
              <a:xfrm>
                <a:off x="8665476" y="3984680"/>
                <a:ext cx="1952079" cy="420651"/>
              </a:xfrm>
              <a:prstGeom prst="rect">
                <a:avLst/>
              </a:prstGeom>
              <a:noFill/>
              <a:ln cap="flat">
                <a:noFill/>
              </a:ln>
            </p:spPr>
          </p:pic>
          <p:pic>
            <p:nvPicPr>
              <p:cNvPr id="66" name="Graphique 95">
                <a:extLst>
                  <a:ext uri="{FF2B5EF4-FFF2-40B4-BE49-F238E27FC236}">
                    <a16:creationId xmlns:a16="http://schemas.microsoft.com/office/drawing/2014/main" id="{B587F589-FE8E-C64B-AC13-0C35BDB7A416}"/>
                  </a:ext>
                </a:extLst>
              </p:cNvPr>
              <p:cNvPicPr>
                <a:picLocks noChangeAspect="1"/>
              </p:cNvPicPr>
              <p:nvPr/>
            </p:nvPicPr>
            <p:blipFill>
              <a:blip r:embed="rId26">
                <a:extLst>
                  <a:ext uri="{96DAC541-7B7A-43D3-8B79-37D633B846F1}">
                    <asvg:svgBlip xmlns:asvg="http://schemas.microsoft.com/office/drawing/2016/SVG/main" r:embed="rId27"/>
                  </a:ext>
                </a:extLst>
              </a:blip>
              <a:srcRect l="14482" t="24997" r="15181" b="39227"/>
              <a:stretch>
                <a:fillRect/>
              </a:stretch>
            </p:blipFill>
            <p:spPr>
              <a:xfrm>
                <a:off x="7570098" y="4040084"/>
                <a:ext cx="1055263" cy="301916"/>
              </a:xfrm>
              <a:prstGeom prst="rect">
                <a:avLst/>
              </a:prstGeom>
              <a:noFill/>
              <a:ln cap="flat">
                <a:noFill/>
              </a:ln>
            </p:spPr>
          </p:pic>
        </p:grpSp>
      </p:grpSp>
      <p:sp>
        <p:nvSpPr>
          <p:cNvPr id="67" name="Rectangle : coins arrondis 96">
            <a:extLst>
              <a:ext uri="{FF2B5EF4-FFF2-40B4-BE49-F238E27FC236}">
                <a16:creationId xmlns:a16="http://schemas.microsoft.com/office/drawing/2014/main" id="{D901784A-697F-6EAF-7812-0D2A7C35779B}"/>
              </a:ext>
            </a:extLst>
          </p:cNvPr>
          <p:cNvSpPr/>
          <p:nvPr/>
        </p:nvSpPr>
        <p:spPr>
          <a:xfrm>
            <a:off x="6503432" y="4743614"/>
            <a:ext cx="5025889" cy="1259915"/>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D61316"/>
            </a:solidFill>
            <a:prstDash val="solid"/>
            <a:miter/>
          </a:ln>
        </p:spPr>
        <p:txBody>
          <a:bodyPr vert="horz" wrap="square" lIns="71999" tIns="107999" rIns="71999" bIns="107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5" baseline="0">
                <a:solidFill>
                  <a:srgbClr val="394348"/>
                </a:solidFill>
                <a:uFillTx/>
                <a:latin typeface="Arial" pitchFamily="34"/>
                <a:cs typeface="Arial" pitchFamily="34"/>
              </a:rPr>
              <a:t>OFFRE FINANCE DURABLE NIMI </a:t>
            </a:r>
            <a:r>
              <a:rPr lang="fr-FR" sz="1400" b="1" i="0" u="none" strike="noStrike" kern="1200" cap="none" spc="-5" baseline="30000">
                <a:solidFill>
                  <a:srgbClr val="394348"/>
                </a:solidFill>
                <a:uFillTx/>
                <a:latin typeface="Arial" pitchFamily="34"/>
                <a:cs typeface="Arial" pitchFamily="34"/>
              </a:rPr>
              <a:t>(1)</a:t>
            </a:r>
          </a:p>
          <a:p>
            <a:pPr marL="0" marR="5084" lvl="0" indent="0" algn="ctr" defTabSz="914400" rtl="0" fontAlgn="auto" hangingPunct="1">
              <a:lnSpc>
                <a:spcPct val="100000"/>
              </a:lnSpc>
              <a:spcBef>
                <a:spcPts val="340"/>
              </a:spcBef>
              <a:spcAft>
                <a:spcPts val="0"/>
              </a:spcAft>
              <a:buNone/>
              <a:tabLst/>
              <a:defRPr sz="1800" b="0" i="0" u="none" strike="noStrike" kern="0" cap="none" spc="0" baseline="0">
                <a:solidFill>
                  <a:srgbClr val="000000"/>
                </a:solidFill>
                <a:uFillTx/>
              </a:defRPr>
            </a:pPr>
            <a:r>
              <a:rPr lang="fr-FR" sz="1000" b="0" i="0" u="none" strike="noStrike" kern="1200" cap="none" spc="-25" baseline="0">
                <a:solidFill>
                  <a:srgbClr val="394348"/>
                </a:solidFill>
                <a:uFillTx/>
                <a:latin typeface="Tahoma"/>
                <a:cs typeface="Tahoma"/>
              </a:rPr>
              <a:t>Sélection complète de fonds </a:t>
            </a:r>
            <a:r>
              <a:rPr lang="fr-FR" sz="1000" b="0" i="0" u="none" strike="noStrike" kern="1200" cap="none" spc="-5" baseline="0">
                <a:solidFill>
                  <a:srgbClr val="394348"/>
                </a:solidFill>
                <a:uFillTx/>
                <a:latin typeface="Tahoma"/>
                <a:cs typeface="Tahoma"/>
              </a:rPr>
              <a:t>qui</a:t>
            </a:r>
            <a:r>
              <a:rPr lang="fr-FR" sz="1000" b="0" i="0" u="none" strike="noStrike" kern="1200" cap="none" spc="-30" baseline="0">
                <a:solidFill>
                  <a:srgbClr val="394348"/>
                </a:solidFill>
                <a:uFillTx/>
                <a:latin typeface="Tahoma"/>
                <a:cs typeface="Tahoma"/>
              </a:rPr>
              <a:t> </a:t>
            </a:r>
            <a:r>
              <a:rPr lang="fr-FR" sz="1000" b="0" i="0" u="none" strike="noStrike" kern="1200" cap="none" spc="5" baseline="0">
                <a:solidFill>
                  <a:srgbClr val="394348"/>
                </a:solidFill>
                <a:uFillTx/>
                <a:latin typeface="Tahoma"/>
                <a:cs typeface="Tahoma"/>
              </a:rPr>
              <a:t>correspondent </a:t>
            </a:r>
            <a:r>
              <a:rPr lang="fr-FR" sz="1000" b="0" i="0" u="none" strike="noStrike" kern="1200" cap="none" spc="-300" baseline="0">
                <a:solidFill>
                  <a:srgbClr val="394348"/>
                </a:solidFill>
                <a:uFillTx/>
                <a:latin typeface="Tahoma"/>
                <a:cs typeface="Tahoma"/>
              </a:rPr>
              <a:t> </a:t>
            </a:r>
            <a:r>
              <a:rPr lang="fr-FR" sz="1000" b="0" i="0" u="none" strike="noStrike" kern="1200" cap="none" spc="-10" baseline="0">
                <a:solidFill>
                  <a:srgbClr val="394348"/>
                </a:solidFill>
                <a:uFillTx/>
                <a:latin typeface="Tahoma"/>
                <a:cs typeface="Tahoma"/>
              </a:rPr>
              <a:t>aux</a:t>
            </a:r>
            <a:r>
              <a:rPr lang="fr-FR" sz="1000" b="0" i="0" u="none" strike="noStrike" kern="1200" cap="none" spc="-40" baseline="0">
                <a:solidFill>
                  <a:srgbClr val="394348"/>
                </a:solidFill>
                <a:uFillTx/>
                <a:latin typeface="Tahoma"/>
                <a:cs typeface="Tahoma"/>
              </a:rPr>
              <a:t> </a:t>
            </a:r>
            <a:r>
              <a:rPr lang="fr-FR" sz="1000" b="0" i="0" u="none" strike="noStrike" kern="1200" cap="none" spc="15" baseline="0">
                <a:solidFill>
                  <a:srgbClr val="394348"/>
                </a:solidFill>
                <a:uFillTx/>
                <a:latin typeface="Tahoma"/>
                <a:cs typeface="Tahoma"/>
              </a:rPr>
              <a:t>sensibilités</a:t>
            </a:r>
            <a:r>
              <a:rPr lang="fr-FR" sz="1000" b="0" i="0" u="none" strike="noStrike" kern="1200" cap="none" spc="-35" baseline="0">
                <a:solidFill>
                  <a:srgbClr val="394348"/>
                </a:solidFill>
                <a:uFillTx/>
                <a:latin typeface="Tahoma"/>
                <a:cs typeface="Tahoma"/>
              </a:rPr>
              <a:t> </a:t>
            </a:r>
            <a:r>
              <a:rPr lang="fr-FR" sz="1000" b="0" i="0" u="none" strike="noStrike" kern="1200" cap="none" spc="0" baseline="0">
                <a:solidFill>
                  <a:srgbClr val="394348"/>
                </a:solidFill>
                <a:uFillTx/>
                <a:latin typeface="Tahoma"/>
                <a:cs typeface="Tahoma"/>
              </a:rPr>
              <a:t>du</a:t>
            </a:r>
            <a:r>
              <a:rPr lang="fr-FR" sz="1000" b="0" i="0" u="none" strike="noStrike" kern="1200" cap="none" spc="-35" baseline="0">
                <a:solidFill>
                  <a:srgbClr val="394348"/>
                </a:solidFill>
                <a:uFillTx/>
                <a:latin typeface="Tahoma"/>
                <a:cs typeface="Tahoma"/>
              </a:rPr>
              <a:t> </a:t>
            </a:r>
            <a:r>
              <a:rPr lang="fr-FR" sz="1000" b="0" i="0" u="none" strike="noStrike" kern="1200" cap="none" spc="5" baseline="0">
                <a:solidFill>
                  <a:srgbClr val="394348"/>
                </a:solidFill>
                <a:uFillTx/>
                <a:latin typeface="Tahoma"/>
                <a:cs typeface="Tahoma"/>
              </a:rPr>
              <a:t>client</a:t>
            </a:r>
            <a:endParaRPr lang="fr-FR" sz="1000" b="0" i="0" u="none" strike="noStrike" kern="1200" cap="none" spc="0" baseline="0">
              <a:solidFill>
                <a:srgbClr val="394348"/>
              </a:solidFill>
              <a:uFillTx/>
              <a:latin typeface="Tahoma"/>
              <a:cs typeface="Tahoma"/>
            </a:endParaRPr>
          </a:p>
        </p:txBody>
      </p:sp>
      <p:pic>
        <p:nvPicPr>
          <p:cNvPr id="68" name="Graphique 104">
            <a:hlinkClick r:id="rId28"/>
            <a:extLst>
              <a:ext uri="{FF2B5EF4-FFF2-40B4-BE49-F238E27FC236}">
                <a16:creationId xmlns:a16="http://schemas.microsoft.com/office/drawing/2014/main" id="{F1370EB0-47CF-53C3-6C2A-460EDDA1C2A7}"/>
              </a:ext>
            </a:extLst>
          </p:cNvPr>
          <p:cNvPicPr>
            <a:picLocks noChangeAspect="1"/>
          </p:cNvPicPr>
          <p:nvPr/>
        </p:nvPicPr>
        <p:blipFill>
          <a:blip r:embed="rId21">
            <a:extLst>
              <a:ext uri="{96DAC541-7B7A-43D3-8B79-37D633B846F1}">
                <asvg:svgBlip xmlns:asvg="http://schemas.microsoft.com/office/drawing/2016/SVG/main" r:embed="rId22"/>
              </a:ext>
            </a:extLst>
          </a:blip>
          <a:srcRect/>
          <a:stretch>
            <a:fillRect/>
          </a:stretch>
        </p:blipFill>
        <p:spPr>
          <a:xfrm>
            <a:off x="11393478" y="3756922"/>
            <a:ext cx="304796" cy="304796"/>
          </a:xfrm>
          <a:prstGeom prst="rect">
            <a:avLst/>
          </a:prstGeom>
          <a:noFill/>
          <a:ln cap="flat">
            <a:noFill/>
          </a:ln>
        </p:spPr>
      </p:pic>
      <p:pic>
        <p:nvPicPr>
          <p:cNvPr id="69" name="Graphique 105">
            <a:hlinkClick r:id="rId20"/>
            <a:extLst>
              <a:ext uri="{FF2B5EF4-FFF2-40B4-BE49-F238E27FC236}">
                <a16:creationId xmlns:a16="http://schemas.microsoft.com/office/drawing/2014/main" id="{70902AB2-769B-9E2D-EE4F-3F776EC1A34B}"/>
              </a:ext>
            </a:extLst>
          </p:cNvPr>
          <p:cNvPicPr>
            <a:picLocks noChangeAspect="1"/>
          </p:cNvPicPr>
          <p:nvPr/>
        </p:nvPicPr>
        <p:blipFill>
          <a:blip r:embed="rId21">
            <a:extLst>
              <a:ext uri="{96DAC541-7B7A-43D3-8B79-37D633B846F1}">
                <asvg:svgBlip xmlns:asvg="http://schemas.microsoft.com/office/drawing/2016/SVG/main" r:embed="rId22"/>
              </a:ext>
            </a:extLst>
          </a:blip>
          <a:srcRect/>
          <a:stretch>
            <a:fillRect/>
          </a:stretch>
        </p:blipFill>
        <p:spPr>
          <a:xfrm>
            <a:off x="10201430" y="5513201"/>
            <a:ext cx="304796" cy="304796"/>
          </a:xfrm>
          <a:prstGeom prst="rect">
            <a:avLst/>
          </a:prstGeom>
          <a:noFill/>
          <a:ln cap="flat">
            <a:noFill/>
          </a:ln>
        </p:spPr>
      </p:pic>
      <p:sp>
        <p:nvSpPr>
          <p:cNvPr id="70" name="ZoneTexte 106">
            <a:extLst>
              <a:ext uri="{FF2B5EF4-FFF2-40B4-BE49-F238E27FC236}">
                <a16:creationId xmlns:a16="http://schemas.microsoft.com/office/drawing/2014/main" id="{DBC5DF12-7023-51B4-911C-95F5047C3CE4}"/>
              </a:ext>
            </a:extLst>
          </p:cNvPr>
          <p:cNvSpPr txBox="1"/>
          <p:nvPr/>
        </p:nvSpPr>
        <p:spPr>
          <a:xfrm>
            <a:off x="311316" y="3743471"/>
            <a:ext cx="896294"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INVESTIR</a:t>
            </a:r>
            <a:endParaRPr lang="fr-FR" sz="800" b="0" i="0" u="none" strike="noStrike" kern="1200" cap="none" spc="23" baseline="0">
              <a:solidFill>
                <a:srgbClr val="BFBFBF"/>
              </a:solidFill>
              <a:uFillTx/>
              <a:latin typeface="Arial" pitchFamily="34"/>
              <a:cs typeface="Arial" pitchFamily="34"/>
            </a:endParaRPr>
          </a:p>
        </p:txBody>
      </p:sp>
      <p:sp>
        <p:nvSpPr>
          <p:cNvPr id="71" name="ZoneTexte 84">
            <a:extLst>
              <a:ext uri="{FF2B5EF4-FFF2-40B4-BE49-F238E27FC236}">
                <a16:creationId xmlns:a16="http://schemas.microsoft.com/office/drawing/2014/main" id="{A19D05C4-47DF-F90C-7D02-872A2B0F4352}"/>
              </a:ext>
            </a:extLst>
          </p:cNvPr>
          <p:cNvSpPr txBox="1"/>
          <p:nvPr/>
        </p:nvSpPr>
        <p:spPr>
          <a:xfrm>
            <a:off x="311316" y="2289145"/>
            <a:ext cx="114772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IDENTIFIER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LES CONVICTIONS</a:t>
            </a:r>
            <a:endParaRPr lang="fr-FR" sz="800" b="0" i="0" u="none" strike="noStrike" kern="1200" cap="none" spc="23" baseline="0">
              <a:solidFill>
                <a:srgbClr val="BFBFBF"/>
              </a:solidFill>
              <a:uFillTx/>
              <a:latin typeface="Arial" pitchFamily="34"/>
              <a:cs typeface="Arial" pitchFamily="34"/>
            </a:endParaRPr>
          </a:p>
        </p:txBody>
      </p:sp>
      <p:grpSp>
        <p:nvGrpSpPr>
          <p:cNvPr id="72" name="Groupe 109">
            <a:extLst>
              <a:ext uri="{FF2B5EF4-FFF2-40B4-BE49-F238E27FC236}">
                <a16:creationId xmlns:a16="http://schemas.microsoft.com/office/drawing/2014/main" id="{BB984926-8D82-58A2-FCAA-2FE58E91341C}"/>
              </a:ext>
            </a:extLst>
          </p:cNvPr>
          <p:cNvGrpSpPr/>
          <p:nvPr/>
        </p:nvGrpSpPr>
        <p:grpSpPr>
          <a:xfrm>
            <a:off x="89062" y="1822920"/>
            <a:ext cx="1329437" cy="3278745"/>
            <a:chOff x="89062" y="1822920"/>
            <a:chExt cx="1329437" cy="3278745"/>
          </a:xfrm>
        </p:grpSpPr>
        <p:sp>
          <p:nvSpPr>
            <p:cNvPr id="73" name="Rectangle 110">
              <a:hlinkClick r:id="rId29" action="ppaction://hlinksldjump"/>
              <a:extLst>
                <a:ext uri="{FF2B5EF4-FFF2-40B4-BE49-F238E27FC236}">
                  <a16:creationId xmlns:a16="http://schemas.microsoft.com/office/drawing/2014/main" id="{E2C9FAD7-4E7B-A179-C6D4-CBFD23E97C49}"/>
                </a:ext>
              </a:extLst>
            </p:cNvPr>
            <p:cNvSpPr/>
            <p:nvPr/>
          </p:nvSpPr>
          <p:spPr>
            <a:xfrm>
              <a:off x="89062" y="2282955"/>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4" name="Rectangle 112">
              <a:hlinkClick r:id="rId30" action="ppaction://hlinksldjump"/>
              <a:extLst>
                <a:ext uri="{FF2B5EF4-FFF2-40B4-BE49-F238E27FC236}">
                  <a16:creationId xmlns:a16="http://schemas.microsoft.com/office/drawing/2014/main" id="{9B035FC2-02F4-7ED5-519D-C170C33C33A2}"/>
                </a:ext>
              </a:extLst>
            </p:cNvPr>
            <p:cNvSpPr/>
            <p:nvPr/>
          </p:nvSpPr>
          <p:spPr>
            <a:xfrm>
              <a:off x="89062" y="3701262"/>
              <a:ext cx="1329437" cy="297938"/>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5" name="Rectangle 113">
              <a:hlinkClick r:id="rId31" action="ppaction://hlinksldjump"/>
              <a:extLst>
                <a:ext uri="{FF2B5EF4-FFF2-40B4-BE49-F238E27FC236}">
                  <a16:creationId xmlns:a16="http://schemas.microsoft.com/office/drawing/2014/main" id="{4F9C9576-2D63-F8DB-0CC5-C0A00D9BE5CD}"/>
                </a:ext>
              </a:extLst>
            </p:cNvPr>
            <p:cNvSpPr/>
            <p:nvPr/>
          </p:nvSpPr>
          <p:spPr>
            <a:xfrm>
              <a:off x="89062" y="4763374"/>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6" name="Rectangle 114">
              <a:hlinkClick r:id="rId32" action="ppaction://hlinksldjump"/>
              <a:extLst>
                <a:ext uri="{FF2B5EF4-FFF2-40B4-BE49-F238E27FC236}">
                  <a16:creationId xmlns:a16="http://schemas.microsoft.com/office/drawing/2014/main" id="{B8D63468-3DAC-3368-9B19-D9D793A6D205}"/>
                </a:ext>
              </a:extLst>
            </p:cNvPr>
            <p:cNvSpPr/>
            <p:nvPr/>
          </p:nvSpPr>
          <p:spPr>
            <a:xfrm>
              <a:off x="89062" y="1822920"/>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grpSp>
        <p:nvGrpSpPr>
          <p:cNvPr id="77" name="Groupe 97">
            <a:extLst>
              <a:ext uri="{FF2B5EF4-FFF2-40B4-BE49-F238E27FC236}">
                <a16:creationId xmlns:a16="http://schemas.microsoft.com/office/drawing/2014/main" id="{52352A5C-A3FD-0131-18AC-A5F442DD20E7}"/>
              </a:ext>
            </a:extLst>
          </p:cNvPr>
          <p:cNvGrpSpPr/>
          <p:nvPr/>
        </p:nvGrpSpPr>
        <p:grpSpPr>
          <a:xfrm>
            <a:off x="6048573" y="6323834"/>
            <a:ext cx="784390" cy="497617"/>
            <a:chOff x="6048573" y="6323834"/>
            <a:chExt cx="784390" cy="497617"/>
          </a:xfrm>
        </p:grpSpPr>
        <p:pic>
          <p:nvPicPr>
            <p:cNvPr id="78" name="Graphique 98">
              <a:extLst>
                <a:ext uri="{FF2B5EF4-FFF2-40B4-BE49-F238E27FC236}">
                  <a16:creationId xmlns:a16="http://schemas.microsoft.com/office/drawing/2014/main" id="{17677392-5048-7394-3C5B-A64F5C73416A}"/>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6245662" y="6323834"/>
              <a:ext cx="352802" cy="352802"/>
            </a:xfrm>
            <a:prstGeom prst="rect">
              <a:avLst/>
            </a:prstGeom>
            <a:noFill/>
            <a:ln cap="flat">
              <a:noFill/>
            </a:ln>
          </p:spPr>
        </p:pic>
        <p:sp>
          <p:nvSpPr>
            <p:cNvPr id="79" name="ZoneTexte 99">
              <a:extLst>
                <a:ext uri="{FF2B5EF4-FFF2-40B4-BE49-F238E27FC236}">
                  <a16:creationId xmlns:a16="http://schemas.microsoft.com/office/drawing/2014/main" id="{E34038EC-A129-4A37-3624-84369BDCCEB7}"/>
                </a:ext>
              </a:extLst>
            </p:cNvPr>
            <p:cNvSpPr txBox="1"/>
            <p:nvPr/>
          </p:nvSpPr>
          <p:spPr>
            <a:xfrm>
              <a:off x="6048573" y="6636788"/>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Épargne Resp.</a:t>
              </a:r>
            </a:p>
          </p:txBody>
        </p:sp>
      </p:grpSp>
      <p:grpSp>
        <p:nvGrpSpPr>
          <p:cNvPr id="80" name="Groupe 101">
            <a:extLst>
              <a:ext uri="{FF2B5EF4-FFF2-40B4-BE49-F238E27FC236}">
                <a16:creationId xmlns:a16="http://schemas.microsoft.com/office/drawing/2014/main" id="{5527BE95-A91F-442A-1B4D-4B727CE89EEA}"/>
              </a:ext>
            </a:extLst>
          </p:cNvPr>
          <p:cNvGrpSpPr/>
          <p:nvPr/>
        </p:nvGrpSpPr>
        <p:grpSpPr>
          <a:xfrm>
            <a:off x="71515" y="6323834"/>
            <a:ext cx="11554421" cy="497616"/>
            <a:chOff x="71515" y="6323834"/>
            <a:chExt cx="11554421" cy="497616"/>
          </a:xfrm>
        </p:grpSpPr>
        <p:pic>
          <p:nvPicPr>
            <p:cNvPr id="81" name="Graphique 107">
              <a:hlinkClick r:id="" action="ppaction://hlinkshowjump?jump=previousslide"/>
              <a:extLst>
                <a:ext uri="{FF2B5EF4-FFF2-40B4-BE49-F238E27FC236}">
                  <a16:creationId xmlns:a16="http://schemas.microsoft.com/office/drawing/2014/main" id="{5945BFD0-9B1D-314D-9A6B-D2BA874CD568}"/>
                </a:ext>
              </a:extLst>
            </p:cNvPr>
            <p:cNvPicPr>
              <a:picLocks noChangeAspect="1"/>
            </p:cNvPicPr>
            <p:nvPr/>
          </p:nvPicPr>
          <p:blipFill>
            <a:blip r:embed="rId35">
              <a:extLst>
                <a:ext uri="{96DAC541-7B7A-43D3-8B79-37D633B846F1}">
                  <asvg:svgBlip xmlns:asvg="http://schemas.microsoft.com/office/drawing/2016/SVG/main" r:embed="rId36"/>
                </a:ext>
              </a:extLst>
            </a:blip>
            <a:srcRect/>
            <a:stretch>
              <a:fillRect/>
            </a:stretch>
          </p:blipFill>
          <p:spPr>
            <a:xfrm rot="10799991">
              <a:off x="11061889" y="6426613"/>
              <a:ext cx="281031" cy="281031"/>
            </a:xfrm>
            <a:prstGeom prst="rect">
              <a:avLst/>
            </a:prstGeom>
            <a:noFill/>
            <a:ln cap="flat">
              <a:noFill/>
            </a:ln>
          </p:spPr>
        </p:pic>
        <p:pic>
          <p:nvPicPr>
            <p:cNvPr id="82" name="Graphique 108">
              <a:hlinkClick r:id="" action="ppaction://hlinkshowjump?jump=nextslide"/>
              <a:extLst>
                <a:ext uri="{FF2B5EF4-FFF2-40B4-BE49-F238E27FC236}">
                  <a16:creationId xmlns:a16="http://schemas.microsoft.com/office/drawing/2014/main" id="{0F634D1A-EC04-FBFF-7E95-A924F9DDE949}"/>
                </a:ext>
              </a:extLst>
            </p:cNvPr>
            <p:cNvPicPr>
              <a:picLocks noChangeAspect="1"/>
            </p:cNvPicPr>
            <p:nvPr/>
          </p:nvPicPr>
          <p:blipFill>
            <a:blip r:embed="rId35">
              <a:extLst>
                <a:ext uri="{96DAC541-7B7A-43D3-8B79-37D633B846F1}">
                  <asvg:svgBlip xmlns:asvg="http://schemas.microsoft.com/office/drawing/2016/SVG/main" r:embed="rId36"/>
                </a:ext>
              </a:extLst>
            </a:blip>
            <a:srcRect/>
            <a:stretch>
              <a:fillRect/>
            </a:stretch>
          </p:blipFill>
          <p:spPr>
            <a:xfrm>
              <a:off x="11344905" y="6432090"/>
              <a:ext cx="281031" cy="281031"/>
            </a:xfrm>
            <a:prstGeom prst="rect">
              <a:avLst/>
            </a:prstGeom>
            <a:noFill/>
            <a:ln cap="flat">
              <a:noFill/>
            </a:ln>
          </p:spPr>
        </p:pic>
        <p:sp>
          <p:nvSpPr>
            <p:cNvPr id="83" name="Rectangle 125">
              <a:hlinkClick r:id="rId37" action="ppaction://hlinksldjump"/>
              <a:extLst>
                <a:ext uri="{FF2B5EF4-FFF2-40B4-BE49-F238E27FC236}">
                  <a16:creationId xmlns:a16="http://schemas.microsoft.com/office/drawing/2014/main" id="{BFA75031-8D28-E9A4-3B00-0D790BDBF905}"/>
                </a:ext>
              </a:extLst>
            </p:cNvPr>
            <p:cNvSpPr/>
            <p:nvPr/>
          </p:nvSpPr>
          <p:spPr>
            <a:xfrm>
              <a:off x="71515" y="6323834"/>
              <a:ext cx="539541"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4" name="Rectangle 126">
              <a:hlinkClick r:id="rId38" action="ppaction://hlinksldjump"/>
              <a:extLst>
                <a:ext uri="{FF2B5EF4-FFF2-40B4-BE49-F238E27FC236}">
                  <a16:creationId xmlns:a16="http://schemas.microsoft.com/office/drawing/2014/main" id="{C6539CD0-36F6-734B-005B-914BCBB2F9C1}"/>
                </a:ext>
              </a:extLst>
            </p:cNvPr>
            <p:cNvSpPr/>
            <p:nvPr/>
          </p:nvSpPr>
          <p:spPr>
            <a:xfrm>
              <a:off x="681538" y="6323834"/>
              <a:ext cx="570210"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5" name="Rectangle 127">
              <a:hlinkClick r:id="rId39" action="ppaction://hlinksldjump"/>
              <a:extLst>
                <a:ext uri="{FF2B5EF4-FFF2-40B4-BE49-F238E27FC236}">
                  <a16:creationId xmlns:a16="http://schemas.microsoft.com/office/drawing/2014/main" id="{E2327DFD-52B9-CBCB-691C-33C20239987A}"/>
                </a:ext>
              </a:extLst>
            </p:cNvPr>
            <p:cNvSpPr/>
            <p:nvPr/>
          </p:nvSpPr>
          <p:spPr>
            <a:xfrm>
              <a:off x="1612983" y="6323834"/>
              <a:ext cx="703036"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6" name="Rectangle 128">
              <a:hlinkClick r:id="rId40" action="ppaction://hlinksldjump"/>
              <a:extLst>
                <a:ext uri="{FF2B5EF4-FFF2-40B4-BE49-F238E27FC236}">
                  <a16:creationId xmlns:a16="http://schemas.microsoft.com/office/drawing/2014/main" id="{984F1F20-78EC-6629-90DE-A390E85CCC22}"/>
                </a:ext>
              </a:extLst>
            </p:cNvPr>
            <p:cNvSpPr/>
            <p:nvPr/>
          </p:nvSpPr>
          <p:spPr>
            <a:xfrm>
              <a:off x="486733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7" name="Rectangle 129">
              <a:hlinkClick r:id="rId41" action="ppaction://hlinksldjump"/>
              <a:extLst>
                <a:ext uri="{FF2B5EF4-FFF2-40B4-BE49-F238E27FC236}">
                  <a16:creationId xmlns:a16="http://schemas.microsoft.com/office/drawing/2014/main" id="{10D64999-BF22-92FA-D173-5B64BFB6DBBC}"/>
                </a:ext>
              </a:extLst>
            </p:cNvPr>
            <p:cNvSpPr/>
            <p:nvPr/>
          </p:nvSpPr>
          <p:spPr>
            <a:xfrm>
              <a:off x="548640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8" name="Rectangle 130">
              <a:hlinkClick r:id="rId42" action="ppaction://hlinksldjump"/>
              <a:extLst>
                <a:ext uri="{FF2B5EF4-FFF2-40B4-BE49-F238E27FC236}">
                  <a16:creationId xmlns:a16="http://schemas.microsoft.com/office/drawing/2014/main" id="{D14B7DF4-63DE-79B7-E867-5AD485ABB2D5}"/>
                </a:ext>
              </a:extLst>
            </p:cNvPr>
            <p:cNvSpPr/>
            <p:nvPr/>
          </p:nvSpPr>
          <p:spPr>
            <a:xfrm>
              <a:off x="6167948"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89" name="Rectangle 131">
              <a:hlinkClick r:id="rId43" action="ppaction://hlinksldjump"/>
              <a:extLst>
                <a:ext uri="{FF2B5EF4-FFF2-40B4-BE49-F238E27FC236}">
                  <a16:creationId xmlns:a16="http://schemas.microsoft.com/office/drawing/2014/main" id="{018019D7-9219-D559-B01A-D45BC7578CD1}"/>
                </a:ext>
              </a:extLst>
            </p:cNvPr>
            <p:cNvSpPr/>
            <p:nvPr/>
          </p:nvSpPr>
          <p:spPr>
            <a:xfrm>
              <a:off x="889978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0" name="Rectangle 132">
              <a:hlinkClick r:id="rId44" action="ppaction://hlinksldjump"/>
              <a:extLst>
                <a:ext uri="{FF2B5EF4-FFF2-40B4-BE49-F238E27FC236}">
                  <a16:creationId xmlns:a16="http://schemas.microsoft.com/office/drawing/2014/main" id="{E6D0CDD5-C492-A4E5-F4C4-925929D21E6B}"/>
                </a:ext>
              </a:extLst>
            </p:cNvPr>
            <p:cNvSpPr/>
            <p:nvPr/>
          </p:nvSpPr>
          <p:spPr>
            <a:xfrm>
              <a:off x="971763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91" name="Rectangle 133">
            <a:extLst>
              <a:ext uri="{FF2B5EF4-FFF2-40B4-BE49-F238E27FC236}">
                <a16:creationId xmlns:a16="http://schemas.microsoft.com/office/drawing/2014/main" id="{ED6793B3-C4E7-A069-A495-11BC3CAADB2D}"/>
              </a:ext>
            </a:extLst>
          </p:cNvPr>
          <p:cNvSpPr/>
          <p:nvPr/>
        </p:nvSpPr>
        <p:spPr>
          <a:xfrm>
            <a:off x="1418508" y="219"/>
            <a:ext cx="10773488" cy="362285"/>
          </a:xfrm>
          <a:prstGeom prst="rect">
            <a:avLst/>
          </a:prstGeom>
          <a:solidFill>
            <a:srgbClr val="3D6D03"/>
          </a:solidFill>
          <a:ln cap="flat">
            <a:noFill/>
            <a:prstDash val="solid"/>
          </a:ln>
        </p:spPr>
        <p:txBody>
          <a:bodyPr vert="horz" wrap="square" lIns="179999" tIns="107999" rIns="91440" bIns="143999"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1" u="none" strike="noStrike" kern="1200" cap="none" spc="0" baseline="0" dirty="0">
                <a:solidFill>
                  <a:schemeClr val="bg1"/>
                </a:solidFill>
                <a:uFillTx/>
                <a:latin typeface="Arial" pitchFamily="34"/>
                <a:cs typeface="Arial" pitchFamily="34"/>
              </a:rPr>
              <a:t>Accompagner</a:t>
            </a:r>
            <a:r>
              <a:rPr lang="fr-FR" sz="1800" b="1" i="1" u="none" strike="noStrike" kern="1200" cap="none" spc="0" baseline="0" dirty="0">
                <a:solidFill>
                  <a:srgbClr val="FFFFFF"/>
                </a:solidFill>
                <a:uFillTx/>
                <a:latin typeface="Arial" pitchFamily="34"/>
                <a:cs typeface="Arial" pitchFamily="34"/>
              </a:rPr>
              <a:t> les projets d’épargne responsable de mon client Particulier</a:t>
            </a:r>
          </a:p>
        </p:txBody>
      </p:sp>
      <p:sp>
        <p:nvSpPr>
          <p:cNvPr id="92" name="Rectangle 134">
            <a:extLst>
              <a:ext uri="{FF2B5EF4-FFF2-40B4-BE49-F238E27FC236}">
                <a16:creationId xmlns:a16="http://schemas.microsoft.com/office/drawing/2014/main" id="{46071137-6A01-D6A7-C6DE-27C88E659682}"/>
              </a:ext>
            </a:extLst>
          </p:cNvPr>
          <p:cNvSpPr/>
          <p:nvPr/>
        </p:nvSpPr>
        <p:spPr>
          <a:xfrm>
            <a:off x="6188951" y="6829781"/>
            <a:ext cx="486003" cy="45720"/>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A4CB74"/>
              </a:solidFill>
              <a:uFillTx/>
              <a:latin typeface="Calibri"/>
            </a:endParaRPr>
          </a:p>
        </p:txBody>
      </p:sp>
      <p:sp>
        <p:nvSpPr>
          <p:cNvPr id="93" name="ZoneTexte 2">
            <a:extLst>
              <a:ext uri="{FF2B5EF4-FFF2-40B4-BE49-F238E27FC236}">
                <a16:creationId xmlns:a16="http://schemas.microsoft.com/office/drawing/2014/main" id="{B671B04C-DCC2-31C9-F2E4-EB7F6869FC66}"/>
              </a:ext>
            </a:extLst>
          </p:cNvPr>
          <p:cNvSpPr txBox="1"/>
          <p:nvPr/>
        </p:nvSpPr>
        <p:spPr>
          <a:xfrm>
            <a:off x="2461290" y="496491"/>
            <a:ext cx="9024140"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000000"/>
                </a:solidFill>
                <a:uFillTx/>
                <a:latin typeface="Calibri"/>
              </a:rPr>
              <a:t>Répondre à une demande croissante des investisseurs en faveur des placements engagés.</a:t>
            </a:r>
          </a:p>
        </p:txBody>
      </p:sp>
      <p:pic>
        <p:nvPicPr>
          <p:cNvPr id="94" name="Graphique 5">
            <a:hlinkClick r:id="rId29" action="ppaction://hlinksldjump"/>
            <a:extLst>
              <a:ext uri="{FF2B5EF4-FFF2-40B4-BE49-F238E27FC236}">
                <a16:creationId xmlns:a16="http://schemas.microsoft.com/office/drawing/2014/main" id="{BD12F32A-7311-014F-A470-EC139CF1AA17}"/>
              </a:ext>
            </a:extLst>
          </p:cNvPr>
          <p:cNvPicPr>
            <a:picLocks noChangeAspect="1"/>
          </p:cNvPicPr>
          <p:nvPr/>
        </p:nvPicPr>
        <p:blipFill>
          <a:blip r:embed="rId21">
            <a:extLst>
              <a:ext uri="{96DAC541-7B7A-43D3-8B79-37D633B846F1}">
                <asvg:svgBlip xmlns:asvg="http://schemas.microsoft.com/office/drawing/2016/SVG/main" r:embed="rId22"/>
              </a:ext>
            </a:extLst>
          </a:blip>
          <a:srcRect/>
          <a:stretch>
            <a:fillRect/>
          </a:stretch>
        </p:blipFill>
        <p:spPr>
          <a:xfrm>
            <a:off x="5702408" y="2820549"/>
            <a:ext cx="304796" cy="304796"/>
          </a:xfrm>
          <a:prstGeom prst="rect">
            <a:avLst/>
          </a:prstGeom>
          <a:noFill/>
          <a:ln cap="flat">
            <a:noFill/>
          </a:ln>
        </p:spPr>
      </p:pic>
      <p:sp>
        <p:nvSpPr>
          <p:cNvPr id="95" name="Rectangle : coins arrondis 6">
            <a:extLst>
              <a:ext uri="{FF2B5EF4-FFF2-40B4-BE49-F238E27FC236}">
                <a16:creationId xmlns:a16="http://schemas.microsoft.com/office/drawing/2014/main" id="{1CABFF05-2C2D-E624-227A-4270024C8064}"/>
              </a:ext>
            </a:extLst>
          </p:cNvPr>
          <p:cNvSpPr/>
          <p:nvPr/>
        </p:nvSpPr>
        <p:spPr>
          <a:xfrm>
            <a:off x="1908096" y="4768934"/>
            <a:ext cx="3901269" cy="547167"/>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2F0D9"/>
          </a:solidFill>
          <a:ln cap="flat">
            <a:noFill/>
            <a:prstDash val="solid"/>
          </a:ln>
        </p:spPr>
        <p:txBody>
          <a:bodyPr vert="horz" wrap="square" lIns="91440" tIns="107999" rIns="91440" bIns="107999" anchor="ctr" anchorCtr="0" compatLnSpc="1">
            <a:noAutofit/>
          </a:bodyPr>
          <a:lstStyle/>
          <a:p>
            <a:pPr marL="171450" marR="0" lvl="0" indent="-171450" algn="l" defTabSz="914400" rtl="0" fontAlgn="auto" hangingPunct="1">
              <a:lnSpc>
                <a:spcPct val="100000"/>
              </a:lnSpc>
              <a:spcBef>
                <a:spcPts val="0"/>
              </a:spcBef>
              <a:spcAft>
                <a:spcPts val="0"/>
              </a:spcAft>
              <a:buClr>
                <a:srgbClr val="76C032"/>
              </a:buClr>
              <a:buSzPct val="100000"/>
              <a:buFont typeface="Wingdings" pitchFamily="2"/>
              <a:buChar char="§"/>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cs typeface="Arial" pitchFamily="34"/>
              </a:rPr>
              <a:t>En gestion déléguée, la société de gestion Vega IM s’engage pour tous les profils de gestion déléguée à avoir un taux minimum d’investissements durables de 20%</a:t>
            </a:r>
          </a:p>
        </p:txBody>
      </p:sp>
      <p:sp>
        <p:nvSpPr>
          <p:cNvPr id="96" name="Rectangle : coins arrondis 14">
            <a:extLst>
              <a:ext uri="{FF2B5EF4-FFF2-40B4-BE49-F238E27FC236}">
                <a16:creationId xmlns:a16="http://schemas.microsoft.com/office/drawing/2014/main" id="{7FC7A1F4-DBDD-2C90-2EEB-2DA9B5B69D9B}"/>
              </a:ext>
            </a:extLst>
          </p:cNvPr>
          <p:cNvSpPr/>
          <p:nvPr/>
        </p:nvSpPr>
        <p:spPr>
          <a:xfrm>
            <a:off x="1908096" y="1484007"/>
            <a:ext cx="3901269" cy="641625"/>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2F0D9"/>
          </a:solidFill>
          <a:ln cap="flat">
            <a:noFill/>
            <a:prstDash val="solid"/>
          </a:ln>
        </p:spPr>
        <p:txBody>
          <a:bodyPr vert="horz" wrap="square" lIns="71999" tIns="107999" rIns="0" bIns="107999" anchor="ctr" anchorCtr="0" compatLnSpc="1">
            <a:noAutofit/>
          </a:bodyPr>
          <a:lstStyle/>
          <a:p>
            <a:pPr marL="171450" marR="0" lvl="0" indent="-171450" algn="l" defTabSz="914400" rtl="0" fontAlgn="auto" hangingPunct="1">
              <a:lnSpc>
                <a:spcPct val="100000"/>
              </a:lnSpc>
              <a:spcBef>
                <a:spcPts val="0"/>
              </a:spcBef>
              <a:spcAft>
                <a:spcPts val="0"/>
              </a:spcAft>
              <a:buClr>
                <a:srgbClr val="76C032"/>
              </a:buClr>
              <a:buSzPct val="100000"/>
              <a:buFont typeface="Wingdings" pitchFamily="2"/>
              <a:buChar char="§"/>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cs typeface="Arial" pitchFamily="34"/>
              </a:rPr>
              <a:t>Savez-vous qu’aujourd’hui nous pouvons investir différemment, de manière plus responsable pour l’environnement et la société ? Vos investissements peuvent être un levier de transformation de la société vers une économie plus durable.</a:t>
            </a:r>
          </a:p>
        </p:txBody>
      </p:sp>
      <p:sp>
        <p:nvSpPr>
          <p:cNvPr id="97" name="ZoneTexte 8">
            <a:extLst>
              <a:ext uri="{FF2B5EF4-FFF2-40B4-BE49-F238E27FC236}">
                <a16:creationId xmlns:a16="http://schemas.microsoft.com/office/drawing/2014/main" id="{FF89F3C2-80D4-94FE-02D0-D805D591742A}"/>
              </a:ext>
            </a:extLst>
          </p:cNvPr>
          <p:cNvSpPr txBox="1"/>
          <p:nvPr/>
        </p:nvSpPr>
        <p:spPr>
          <a:xfrm>
            <a:off x="6449299" y="5827187"/>
            <a:ext cx="2963698"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5" baseline="0">
                <a:solidFill>
                  <a:srgbClr val="394348"/>
                </a:solidFill>
                <a:uFillTx/>
                <a:latin typeface="Arial" pitchFamily="34"/>
                <a:cs typeface="Arial" pitchFamily="34"/>
              </a:rPr>
              <a:t>(1) Natixis Investment Managers International</a:t>
            </a:r>
          </a:p>
        </p:txBody>
      </p:sp>
      <p:pic>
        <p:nvPicPr>
          <p:cNvPr id="98" name="Image 31">
            <a:extLst>
              <a:ext uri="{FF2B5EF4-FFF2-40B4-BE49-F238E27FC236}">
                <a16:creationId xmlns:a16="http://schemas.microsoft.com/office/drawing/2014/main" id="{F6B007A2-3C3E-59FD-2A4F-9B9D58028533}"/>
              </a:ext>
            </a:extLst>
          </p:cNvPr>
          <p:cNvPicPr>
            <a:picLocks noChangeAspect="1"/>
          </p:cNvPicPr>
          <p:nvPr/>
        </p:nvPicPr>
        <p:blipFill>
          <a:blip r:embed="rId45"/>
          <a:stretch>
            <a:fillRect/>
          </a:stretch>
        </p:blipFill>
        <p:spPr>
          <a:xfrm>
            <a:off x="8289072" y="5447711"/>
            <a:ext cx="1780428" cy="497269"/>
          </a:xfrm>
          <a:prstGeom prst="rect">
            <a:avLst/>
          </a:prstGeom>
          <a:noFill/>
          <a:ln cap="flat">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097AB5A2-FEF5-9347-8BDE-18EDE1CC6AA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3526" r="34014" b="15478"/>
          <a:stretch/>
        </p:blipFill>
        <p:spPr>
          <a:xfrm>
            <a:off x="7918108" y="1035171"/>
            <a:ext cx="4273892" cy="5245984"/>
          </a:xfrm>
          <a:prstGeom prst="rect">
            <a:avLst/>
          </a:prstGeom>
        </p:spPr>
      </p:pic>
      <p:sp>
        <p:nvSpPr>
          <p:cNvPr id="3" name="Rectangle 2">
            <a:extLst>
              <a:ext uri="{FF2B5EF4-FFF2-40B4-BE49-F238E27FC236}">
                <a16:creationId xmlns:a16="http://schemas.microsoft.com/office/drawing/2014/main" id="{C9AB9EFC-4835-0148-8060-82AC96A07FF0}"/>
              </a:ext>
            </a:extLst>
          </p:cNvPr>
          <p:cNvSpPr/>
          <p:nvPr/>
        </p:nvSpPr>
        <p:spPr>
          <a:xfrm>
            <a:off x="0" y="4144"/>
            <a:ext cx="1418508" cy="62858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 name="Connecteur droit 3">
            <a:extLst>
              <a:ext uri="{FF2B5EF4-FFF2-40B4-BE49-F238E27FC236}">
                <a16:creationId xmlns:a16="http://schemas.microsoft.com/office/drawing/2014/main" id="{B5DCF7A2-51F2-5942-95B1-C03AD25B5DFD}"/>
              </a:ext>
            </a:extLst>
          </p:cNvPr>
          <p:cNvCxnSpPr>
            <a:cxnSpLocks/>
          </p:cNvCxnSpPr>
          <p:nvPr/>
        </p:nvCxnSpPr>
        <p:spPr>
          <a:xfrm>
            <a:off x="261440" y="1455164"/>
            <a:ext cx="0" cy="488084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59B2F14-E4D9-F242-B552-C274A7A4D1E5}"/>
              </a:ext>
            </a:extLst>
          </p:cNvPr>
          <p:cNvSpPr/>
          <p:nvPr/>
        </p:nvSpPr>
        <p:spPr>
          <a:xfrm>
            <a:off x="0" y="6229538"/>
            <a:ext cx="12192000" cy="106878"/>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8662ABC-18F6-C34A-8351-B7ED24C65FED}"/>
              </a:ext>
            </a:extLst>
          </p:cNvPr>
          <p:cNvSpPr/>
          <p:nvPr/>
        </p:nvSpPr>
        <p:spPr>
          <a:xfrm>
            <a:off x="0" y="6287210"/>
            <a:ext cx="12192000" cy="57079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0D3517A-DE87-DB4D-9554-9DF1E84E7786}"/>
              </a:ext>
            </a:extLst>
          </p:cNvPr>
          <p:cNvSpPr/>
          <p:nvPr/>
        </p:nvSpPr>
        <p:spPr>
          <a:xfrm>
            <a:off x="11768448" y="6471662"/>
            <a:ext cx="423552" cy="186602"/>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31</a:t>
            </a:r>
          </a:p>
        </p:txBody>
      </p:sp>
      <p:grpSp>
        <p:nvGrpSpPr>
          <p:cNvPr id="10" name="Groupe 9">
            <a:extLst>
              <a:ext uri="{FF2B5EF4-FFF2-40B4-BE49-F238E27FC236}">
                <a16:creationId xmlns:a16="http://schemas.microsoft.com/office/drawing/2014/main" id="{852C0158-7364-AB42-86F4-5F624BC7BBC9}"/>
              </a:ext>
            </a:extLst>
          </p:cNvPr>
          <p:cNvGrpSpPr/>
          <p:nvPr/>
        </p:nvGrpSpPr>
        <p:grpSpPr>
          <a:xfrm>
            <a:off x="89063" y="6352891"/>
            <a:ext cx="510639" cy="470443"/>
            <a:chOff x="89063" y="6352891"/>
            <a:chExt cx="510639" cy="470443"/>
          </a:xfrm>
        </p:grpSpPr>
        <p:pic>
          <p:nvPicPr>
            <p:cNvPr id="11" name="Graphique 10">
              <a:extLst>
                <a:ext uri="{FF2B5EF4-FFF2-40B4-BE49-F238E27FC236}">
                  <a16:creationId xmlns:a16="http://schemas.microsoft.com/office/drawing/2014/main" id="{0EDF0E50-2475-674E-A31C-922313F7A4A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88886" y="6352891"/>
              <a:ext cx="310992" cy="310992"/>
            </a:xfrm>
            <a:prstGeom prst="rect">
              <a:avLst/>
            </a:prstGeom>
          </p:spPr>
        </p:pic>
        <p:sp>
          <p:nvSpPr>
            <p:cNvPr id="12" name="ZoneTexte 11">
              <a:extLst>
                <a:ext uri="{FF2B5EF4-FFF2-40B4-BE49-F238E27FC236}">
                  <a16:creationId xmlns:a16="http://schemas.microsoft.com/office/drawing/2014/main" id="{1FB887A1-CA82-2449-A8C6-2E532AF3532E}"/>
                </a:ext>
              </a:extLst>
            </p:cNvPr>
            <p:cNvSpPr txBox="1"/>
            <p:nvPr/>
          </p:nvSpPr>
          <p:spPr>
            <a:xfrm>
              <a:off x="89063" y="6638668"/>
              <a:ext cx="510639"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Accueil</a:t>
              </a:r>
            </a:p>
          </p:txBody>
        </p:sp>
      </p:grpSp>
      <p:grpSp>
        <p:nvGrpSpPr>
          <p:cNvPr id="13" name="Groupe 12">
            <a:extLst>
              <a:ext uri="{FF2B5EF4-FFF2-40B4-BE49-F238E27FC236}">
                <a16:creationId xmlns:a16="http://schemas.microsoft.com/office/drawing/2014/main" id="{6B2608BF-7133-854B-9706-0E8B2255BE10}"/>
              </a:ext>
            </a:extLst>
          </p:cNvPr>
          <p:cNvGrpSpPr/>
          <p:nvPr/>
        </p:nvGrpSpPr>
        <p:grpSpPr>
          <a:xfrm>
            <a:off x="659859" y="6306505"/>
            <a:ext cx="605644" cy="516829"/>
            <a:chOff x="611572" y="6306505"/>
            <a:chExt cx="605644" cy="516829"/>
          </a:xfrm>
        </p:grpSpPr>
        <p:pic>
          <p:nvPicPr>
            <p:cNvPr id="14" name="Graphique 13">
              <a:extLst>
                <a:ext uri="{FF2B5EF4-FFF2-40B4-BE49-F238E27FC236}">
                  <a16:creationId xmlns:a16="http://schemas.microsoft.com/office/drawing/2014/main" id="{A57113BF-1260-8142-BC1E-7106BAFCEA1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06574" y="6306505"/>
              <a:ext cx="415641" cy="415641"/>
            </a:xfrm>
            <a:prstGeom prst="rect">
              <a:avLst/>
            </a:prstGeom>
          </p:spPr>
        </p:pic>
        <p:sp>
          <p:nvSpPr>
            <p:cNvPr id="15" name="ZoneTexte 14">
              <a:extLst>
                <a:ext uri="{FF2B5EF4-FFF2-40B4-BE49-F238E27FC236}">
                  <a16:creationId xmlns:a16="http://schemas.microsoft.com/office/drawing/2014/main" id="{6A050C02-18FB-EE48-8A6C-5CADDD9A0DA3}"/>
                </a:ext>
              </a:extLst>
            </p:cNvPr>
            <p:cNvSpPr txBox="1"/>
            <p:nvPr/>
          </p:nvSpPr>
          <p:spPr>
            <a:xfrm>
              <a:off x="611572" y="6638668"/>
              <a:ext cx="605644"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Sommaire</a:t>
              </a:r>
            </a:p>
          </p:txBody>
        </p:sp>
      </p:grpSp>
      <p:sp>
        <p:nvSpPr>
          <p:cNvPr id="16" name="ZoneTexte 15">
            <a:extLst>
              <a:ext uri="{FF2B5EF4-FFF2-40B4-BE49-F238E27FC236}">
                <a16:creationId xmlns:a16="http://schemas.microsoft.com/office/drawing/2014/main" id="{30E37669-1DE7-1A4E-881A-90EFC018F4AC}"/>
              </a:ext>
            </a:extLst>
          </p:cNvPr>
          <p:cNvSpPr txBox="1"/>
          <p:nvPr/>
        </p:nvSpPr>
        <p:spPr>
          <a:xfrm>
            <a:off x="2700405" y="6473598"/>
            <a:ext cx="771183" cy="1846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Vous êtes ici :</a:t>
            </a:r>
            <a:endParaRPr kumimoji="0" lang="fr-FR" sz="600" b="0" i="0" u="none" strike="noStrike" kern="1200" cap="none" spc="0" normalizeH="0" baseline="0" noProof="0">
              <a:ln>
                <a:noFill/>
              </a:ln>
              <a:solidFill>
                <a:srgbClr val="A4CB74"/>
              </a:solidFill>
              <a:effectLst/>
              <a:uLnTx/>
              <a:uFillTx/>
              <a:latin typeface="Arial" panose="020B0604020202020204" pitchFamily="34" charset="0"/>
              <a:ea typeface="+mn-ea"/>
              <a:cs typeface="Arial" panose="020B0604020202020204" pitchFamily="34" charset="0"/>
            </a:endParaRPr>
          </a:p>
        </p:txBody>
      </p:sp>
      <p:cxnSp>
        <p:nvCxnSpPr>
          <p:cNvPr id="17" name="Connecteur droit 16">
            <a:extLst>
              <a:ext uri="{FF2B5EF4-FFF2-40B4-BE49-F238E27FC236}">
                <a16:creationId xmlns:a16="http://schemas.microsoft.com/office/drawing/2014/main" id="{3B1FFD37-6098-7944-A6B1-493867642079}"/>
              </a:ext>
            </a:extLst>
          </p:cNvPr>
          <p:cNvCxnSpPr>
            <a:cxnSpLocks/>
          </p:cNvCxnSpPr>
          <p:nvPr/>
        </p:nvCxnSpPr>
        <p:spPr>
          <a:xfrm>
            <a:off x="1418509" y="6387940"/>
            <a:ext cx="0" cy="369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2050E49A-0D61-E247-B51F-61E733DD0DAD}"/>
              </a:ext>
            </a:extLst>
          </p:cNvPr>
          <p:cNvCxnSpPr>
            <a:cxnSpLocks/>
          </p:cNvCxnSpPr>
          <p:nvPr/>
        </p:nvCxnSpPr>
        <p:spPr>
          <a:xfrm>
            <a:off x="2555315" y="6387940"/>
            <a:ext cx="0" cy="369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F062CE12-B916-D34F-B8C7-A140771C4983}"/>
              </a:ext>
            </a:extLst>
          </p:cNvPr>
          <p:cNvGrpSpPr/>
          <p:nvPr/>
        </p:nvGrpSpPr>
        <p:grpSpPr>
          <a:xfrm>
            <a:off x="4747010" y="6332222"/>
            <a:ext cx="784388" cy="490781"/>
            <a:chOff x="5671169" y="6332222"/>
            <a:chExt cx="784388" cy="490781"/>
          </a:xfrm>
        </p:grpSpPr>
        <p:pic>
          <p:nvPicPr>
            <p:cNvPr id="20" name="Graphique 19">
              <a:extLst>
                <a:ext uri="{FF2B5EF4-FFF2-40B4-BE49-F238E27FC236}">
                  <a16:creationId xmlns:a16="http://schemas.microsoft.com/office/drawing/2014/main" id="{7DE7A7BB-9203-BA40-9E19-EA93A10BE2A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0563" y="6332222"/>
              <a:ext cx="352800" cy="352800"/>
            </a:xfrm>
            <a:prstGeom prst="rect">
              <a:avLst/>
            </a:prstGeom>
          </p:spPr>
        </p:pic>
        <p:sp>
          <p:nvSpPr>
            <p:cNvPr id="21" name="ZoneTexte 20">
              <a:extLst>
                <a:ext uri="{FF2B5EF4-FFF2-40B4-BE49-F238E27FC236}">
                  <a16:creationId xmlns:a16="http://schemas.microsoft.com/office/drawing/2014/main" id="{A3EC2D37-64A9-0443-A7E6-2F2714D99D25}"/>
                </a:ext>
              </a:extLst>
            </p:cNvPr>
            <p:cNvSpPr txBox="1"/>
            <p:nvPr/>
          </p:nvSpPr>
          <p:spPr>
            <a:xfrm>
              <a:off x="5671169" y="6638337"/>
              <a:ext cx="784388"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Rénovation</a:t>
              </a:r>
            </a:p>
          </p:txBody>
        </p:sp>
      </p:grpSp>
      <p:grpSp>
        <p:nvGrpSpPr>
          <p:cNvPr id="22" name="Groupe 21">
            <a:extLst>
              <a:ext uri="{FF2B5EF4-FFF2-40B4-BE49-F238E27FC236}">
                <a16:creationId xmlns:a16="http://schemas.microsoft.com/office/drawing/2014/main" id="{7F1DD67A-82BF-AB43-92BF-9B5E2BF8A21D}"/>
              </a:ext>
            </a:extLst>
          </p:cNvPr>
          <p:cNvGrpSpPr/>
          <p:nvPr/>
        </p:nvGrpSpPr>
        <p:grpSpPr>
          <a:xfrm>
            <a:off x="5367056" y="6348998"/>
            <a:ext cx="784388" cy="474005"/>
            <a:chOff x="6197480" y="6348998"/>
            <a:chExt cx="784388" cy="474005"/>
          </a:xfrm>
        </p:grpSpPr>
        <p:pic>
          <p:nvPicPr>
            <p:cNvPr id="23" name="Graphique 22">
              <a:extLst>
                <a:ext uri="{FF2B5EF4-FFF2-40B4-BE49-F238E27FC236}">
                  <a16:creationId xmlns:a16="http://schemas.microsoft.com/office/drawing/2014/main" id="{DDCDE564-2A8A-C24F-9BE2-5E59FC22D3D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416874" y="6348998"/>
              <a:ext cx="352800" cy="352800"/>
            </a:xfrm>
            <a:prstGeom prst="rect">
              <a:avLst/>
            </a:prstGeom>
          </p:spPr>
        </p:pic>
        <p:sp>
          <p:nvSpPr>
            <p:cNvPr id="24" name="ZoneTexte 23">
              <a:extLst>
                <a:ext uri="{FF2B5EF4-FFF2-40B4-BE49-F238E27FC236}">
                  <a16:creationId xmlns:a16="http://schemas.microsoft.com/office/drawing/2014/main" id="{5B011A07-EF7F-284C-A3CC-94FF7174DB5E}"/>
                </a:ext>
              </a:extLst>
            </p:cNvPr>
            <p:cNvSpPr txBox="1"/>
            <p:nvPr/>
          </p:nvSpPr>
          <p:spPr>
            <a:xfrm>
              <a:off x="6197480" y="6638337"/>
              <a:ext cx="784388"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Mobilité</a:t>
              </a:r>
            </a:p>
          </p:txBody>
        </p:sp>
      </p:grpSp>
      <p:grpSp>
        <p:nvGrpSpPr>
          <p:cNvPr id="28" name="Groupe 27">
            <a:extLst>
              <a:ext uri="{FF2B5EF4-FFF2-40B4-BE49-F238E27FC236}">
                <a16:creationId xmlns:a16="http://schemas.microsoft.com/office/drawing/2014/main" id="{4F457305-2E82-AF45-9821-3259088DF869}"/>
              </a:ext>
            </a:extLst>
          </p:cNvPr>
          <p:cNvGrpSpPr/>
          <p:nvPr/>
        </p:nvGrpSpPr>
        <p:grpSpPr>
          <a:xfrm>
            <a:off x="3365450" y="6388408"/>
            <a:ext cx="1417322" cy="369331"/>
            <a:chOff x="2237439" y="6388408"/>
            <a:chExt cx="1417322" cy="369331"/>
          </a:xfrm>
        </p:grpSpPr>
        <p:sp>
          <p:nvSpPr>
            <p:cNvPr id="29" name="Rectangle 28">
              <a:extLst>
                <a:ext uri="{FF2B5EF4-FFF2-40B4-BE49-F238E27FC236}">
                  <a16:creationId xmlns:a16="http://schemas.microsoft.com/office/drawing/2014/main" id="{AED96164-3489-7842-AA69-ACE5D60A964C}"/>
                </a:ext>
              </a:extLst>
            </p:cNvPr>
            <p:cNvSpPr/>
            <p:nvPr/>
          </p:nvSpPr>
          <p:spPr>
            <a:xfrm>
              <a:off x="2237439" y="6388408"/>
              <a:ext cx="560607"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03.</a:t>
              </a:r>
            </a:p>
          </p:txBody>
        </p:sp>
        <p:sp>
          <p:nvSpPr>
            <p:cNvPr id="30" name="ZoneTexte 29">
              <a:extLst>
                <a:ext uri="{FF2B5EF4-FFF2-40B4-BE49-F238E27FC236}">
                  <a16:creationId xmlns:a16="http://schemas.microsoft.com/office/drawing/2014/main" id="{10912E0F-32C7-0040-A2E3-8A603987F95B}"/>
                </a:ext>
              </a:extLst>
            </p:cNvPr>
            <p:cNvSpPr txBox="1"/>
            <p:nvPr/>
          </p:nvSpPr>
          <p:spPr>
            <a:xfrm>
              <a:off x="2789403" y="6439365"/>
              <a:ext cx="86535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Passer à l’action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avec mon client</a:t>
              </a:r>
              <a:endParaRPr kumimoji="0" lang="fr-FR" sz="600" b="0" i="0" u="none" strike="noStrike" kern="1200" cap="none" spc="0" normalizeH="0" baseline="0" noProof="0">
                <a:ln>
                  <a:noFill/>
                </a:ln>
                <a:solidFill>
                  <a:srgbClr val="A4CB74"/>
                </a:solidFill>
                <a:effectLst/>
                <a:uLnTx/>
                <a:uFillTx/>
                <a:latin typeface="Arial" panose="020B0604020202020204" pitchFamily="34" charset="0"/>
                <a:ea typeface="+mn-ea"/>
                <a:cs typeface="Arial" panose="020B0604020202020204" pitchFamily="34" charset="0"/>
              </a:endParaRPr>
            </a:p>
          </p:txBody>
        </p:sp>
      </p:grpSp>
      <p:grpSp>
        <p:nvGrpSpPr>
          <p:cNvPr id="31" name="Groupe 30">
            <a:extLst>
              <a:ext uri="{FF2B5EF4-FFF2-40B4-BE49-F238E27FC236}">
                <a16:creationId xmlns:a16="http://schemas.microsoft.com/office/drawing/2014/main" id="{62B4164E-6A14-5045-AF85-670A9504A51D}"/>
              </a:ext>
            </a:extLst>
          </p:cNvPr>
          <p:cNvGrpSpPr/>
          <p:nvPr/>
        </p:nvGrpSpPr>
        <p:grpSpPr>
          <a:xfrm>
            <a:off x="1580613" y="6342472"/>
            <a:ext cx="784388" cy="480531"/>
            <a:chOff x="5794442" y="6342472"/>
            <a:chExt cx="784388" cy="480531"/>
          </a:xfrm>
        </p:grpSpPr>
        <p:pic>
          <p:nvPicPr>
            <p:cNvPr id="32" name="Graphique 31">
              <a:extLst>
                <a:ext uri="{FF2B5EF4-FFF2-40B4-BE49-F238E27FC236}">
                  <a16:creationId xmlns:a16="http://schemas.microsoft.com/office/drawing/2014/main" id="{2214CAEE-B878-B744-A7DA-2408131F391B}"/>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013663" y="6342472"/>
              <a:ext cx="345946" cy="345946"/>
            </a:xfrm>
            <a:prstGeom prst="rect">
              <a:avLst/>
            </a:prstGeom>
          </p:spPr>
        </p:pic>
        <p:sp>
          <p:nvSpPr>
            <p:cNvPr id="33" name="ZoneTexte 32">
              <a:extLst>
                <a:ext uri="{FF2B5EF4-FFF2-40B4-BE49-F238E27FC236}">
                  <a16:creationId xmlns:a16="http://schemas.microsoft.com/office/drawing/2014/main" id="{E2564EA3-09C8-944B-A56A-D6F84EFF5BBE}"/>
                </a:ext>
              </a:extLst>
            </p:cNvPr>
            <p:cNvSpPr txBox="1"/>
            <p:nvPr/>
          </p:nvSpPr>
          <p:spPr>
            <a:xfrm>
              <a:off x="5794442" y="6638337"/>
              <a:ext cx="784388"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Approche conseil</a:t>
              </a:r>
            </a:p>
          </p:txBody>
        </p:sp>
      </p:grpSp>
      <p:grpSp>
        <p:nvGrpSpPr>
          <p:cNvPr id="35" name="Groupe 34">
            <a:extLst>
              <a:ext uri="{FF2B5EF4-FFF2-40B4-BE49-F238E27FC236}">
                <a16:creationId xmlns:a16="http://schemas.microsoft.com/office/drawing/2014/main" id="{41AE2AD8-39F4-E74C-97D8-283188475DAB}"/>
              </a:ext>
            </a:extLst>
          </p:cNvPr>
          <p:cNvGrpSpPr/>
          <p:nvPr/>
        </p:nvGrpSpPr>
        <p:grpSpPr>
          <a:xfrm>
            <a:off x="8907447" y="6334408"/>
            <a:ext cx="1305361" cy="488926"/>
            <a:chOff x="9429931" y="6334408"/>
            <a:chExt cx="1305361" cy="488926"/>
          </a:xfrm>
        </p:grpSpPr>
        <p:grpSp>
          <p:nvGrpSpPr>
            <p:cNvPr id="36" name="Groupe 35">
              <a:extLst>
                <a:ext uri="{FF2B5EF4-FFF2-40B4-BE49-F238E27FC236}">
                  <a16:creationId xmlns:a16="http://schemas.microsoft.com/office/drawing/2014/main" id="{07935F45-C3D1-6E4D-AE39-8322DB388B09}"/>
                </a:ext>
              </a:extLst>
            </p:cNvPr>
            <p:cNvGrpSpPr/>
            <p:nvPr/>
          </p:nvGrpSpPr>
          <p:grpSpPr>
            <a:xfrm>
              <a:off x="9429931" y="6334408"/>
              <a:ext cx="547826" cy="488926"/>
              <a:chOff x="640481" y="6334408"/>
              <a:chExt cx="547826" cy="488926"/>
            </a:xfrm>
          </p:grpSpPr>
          <p:pic>
            <p:nvPicPr>
              <p:cNvPr id="41" name="Graphique 40">
                <a:extLst>
                  <a:ext uri="{FF2B5EF4-FFF2-40B4-BE49-F238E27FC236}">
                    <a16:creationId xmlns:a16="http://schemas.microsoft.com/office/drawing/2014/main" id="{B1B45572-64BD-614B-B4B9-9FC0D5C9F348}"/>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736265" y="6334408"/>
                <a:ext cx="352110" cy="352110"/>
              </a:xfrm>
              <a:prstGeom prst="rect">
                <a:avLst/>
              </a:prstGeom>
            </p:spPr>
          </p:pic>
          <p:sp>
            <p:nvSpPr>
              <p:cNvPr id="42" name="ZoneTexte 41">
                <a:extLst>
                  <a:ext uri="{FF2B5EF4-FFF2-40B4-BE49-F238E27FC236}">
                    <a16:creationId xmlns:a16="http://schemas.microsoft.com/office/drawing/2014/main" id="{EF6B0022-5FD2-564F-82F6-1B1AC1E5F441}"/>
                  </a:ext>
                </a:extLst>
              </p:cNvPr>
              <p:cNvSpPr txBox="1"/>
              <p:nvPr/>
            </p:nvSpPr>
            <p:spPr>
              <a:xfrm>
                <a:off x="640481" y="6638668"/>
                <a:ext cx="547826" cy="184666"/>
              </a:xfrm>
              <a:prstGeom prst="rect">
                <a:avLst/>
              </a:prstGeom>
              <a:noFill/>
            </p:spPr>
            <p:txBody>
              <a:bodyPr wrap="square" lIns="0" rIns="0" bIns="468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Nos offres</a:t>
                </a:r>
              </a:p>
            </p:txBody>
          </p:sp>
        </p:grpSp>
        <p:cxnSp>
          <p:nvCxnSpPr>
            <p:cNvPr id="37" name="Connecteur droit 36">
              <a:extLst>
                <a:ext uri="{FF2B5EF4-FFF2-40B4-BE49-F238E27FC236}">
                  <a16:creationId xmlns:a16="http://schemas.microsoft.com/office/drawing/2014/main" id="{BF5BDC9A-1350-5443-AA60-C080BEE2EABC}"/>
                </a:ext>
              </a:extLst>
            </p:cNvPr>
            <p:cNvCxnSpPr>
              <a:cxnSpLocks/>
            </p:cNvCxnSpPr>
            <p:nvPr/>
          </p:nvCxnSpPr>
          <p:spPr>
            <a:xfrm>
              <a:off x="10127629" y="6387940"/>
              <a:ext cx="0" cy="369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Groupe 37">
              <a:extLst>
                <a:ext uri="{FF2B5EF4-FFF2-40B4-BE49-F238E27FC236}">
                  <a16:creationId xmlns:a16="http://schemas.microsoft.com/office/drawing/2014/main" id="{EB13FB66-35B6-EC43-96DB-586692D91EA7}"/>
                </a:ext>
              </a:extLst>
            </p:cNvPr>
            <p:cNvGrpSpPr/>
            <p:nvPr/>
          </p:nvGrpSpPr>
          <p:grpSpPr>
            <a:xfrm>
              <a:off x="10304354" y="6342472"/>
              <a:ext cx="430938" cy="480531"/>
              <a:chOff x="5971167" y="6342472"/>
              <a:chExt cx="430938" cy="480531"/>
            </a:xfrm>
          </p:grpSpPr>
          <p:pic>
            <p:nvPicPr>
              <p:cNvPr id="39" name="Graphique 38">
                <a:extLst>
                  <a:ext uri="{FF2B5EF4-FFF2-40B4-BE49-F238E27FC236}">
                    <a16:creationId xmlns:a16="http://schemas.microsoft.com/office/drawing/2014/main" id="{EFA68912-D175-E942-ADC1-7A8EB954A6E9}"/>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007725" y="6342472"/>
                <a:ext cx="345946" cy="345946"/>
              </a:xfrm>
              <a:prstGeom prst="rect">
                <a:avLst/>
              </a:prstGeom>
            </p:spPr>
          </p:pic>
          <p:sp>
            <p:nvSpPr>
              <p:cNvPr id="40" name="ZoneTexte 39">
                <a:extLst>
                  <a:ext uri="{FF2B5EF4-FFF2-40B4-BE49-F238E27FC236}">
                    <a16:creationId xmlns:a16="http://schemas.microsoft.com/office/drawing/2014/main" id="{E9E7F15C-85DE-C845-B47E-ABF398995012}"/>
                  </a:ext>
                </a:extLst>
              </p:cNvPr>
              <p:cNvSpPr txBox="1"/>
              <p:nvPr/>
            </p:nvSpPr>
            <p:spPr>
              <a:xfrm>
                <a:off x="5971167" y="6638337"/>
                <a:ext cx="430938" cy="184666"/>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Annexes</a:t>
                </a:r>
              </a:p>
            </p:txBody>
          </p:sp>
        </p:grpSp>
      </p:grpSp>
      <p:pic>
        <p:nvPicPr>
          <p:cNvPr id="43" name="Graphique 42">
            <a:extLst>
              <a:ext uri="{FF2B5EF4-FFF2-40B4-BE49-F238E27FC236}">
                <a16:creationId xmlns:a16="http://schemas.microsoft.com/office/drawing/2014/main" id="{D57F0FFE-FE7B-9548-8BC4-A06E7799C27B}"/>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0" y="0"/>
            <a:ext cx="702024" cy="702024"/>
          </a:xfrm>
          <a:prstGeom prst="rect">
            <a:avLst/>
          </a:prstGeom>
        </p:spPr>
      </p:pic>
      <p:sp>
        <p:nvSpPr>
          <p:cNvPr id="65" name="Rectangle 64">
            <a:extLst>
              <a:ext uri="{FF2B5EF4-FFF2-40B4-BE49-F238E27FC236}">
                <a16:creationId xmlns:a16="http://schemas.microsoft.com/office/drawing/2014/main" id="{874000CD-9A7F-9442-8F8C-6C03711F095F}"/>
              </a:ext>
            </a:extLst>
          </p:cNvPr>
          <p:cNvSpPr/>
          <p:nvPr/>
        </p:nvSpPr>
        <p:spPr>
          <a:xfrm>
            <a:off x="2197695" y="489175"/>
            <a:ext cx="9624815" cy="832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800" b="0" i="0" u="none" strike="noStrike" kern="1200" cap="none" spc="135"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En</a:t>
            </a:r>
            <a:r>
              <a:rPr kumimoji="0" lang="fr-FR" sz="1800" b="0" i="0" u="none" strike="noStrike" kern="1200" cap="none" spc="-5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 </a:t>
            </a:r>
            <a:r>
              <a:rPr kumimoji="0" lang="fr-FR" sz="1800" b="0" i="0" u="none" strike="noStrike" kern="1200" cap="none" spc="85"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fonction</a:t>
            </a:r>
            <a:r>
              <a:rPr kumimoji="0" lang="fr-FR" sz="1800" b="0" i="0" u="none" strike="noStrike" kern="1200" cap="none" spc="-45"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 </a:t>
            </a:r>
            <a:r>
              <a:rPr kumimoji="0" lang="fr-FR" sz="1800" b="0" i="0" u="none" strike="noStrike" kern="1200" cap="none" spc="85"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du profil investisseur, </a:t>
            </a:r>
            <a:r>
              <a:rPr kumimoji="0" lang="fr-FR" sz="1800" b="0" i="0" u="none" strike="noStrike" kern="1200" cap="none" spc="16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des projets et de la sensibilité de mon client,</a:t>
            </a:r>
          </a:p>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800" b="1" i="0" u="none" strike="noStrike" kern="1200" cap="none" spc="16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je lui propose</a:t>
            </a:r>
            <a:endParaRPr kumimoji="0" lang="fr-FR" sz="1800" b="0" i="0"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84" name="ZoneTexte 83">
            <a:extLst>
              <a:ext uri="{FF2B5EF4-FFF2-40B4-BE49-F238E27FC236}">
                <a16:creationId xmlns:a16="http://schemas.microsoft.com/office/drawing/2014/main" id="{C3B1BF2A-F6D2-1147-B2EB-C9A9AE0201EE}"/>
              </a:ext>
            </a:extLst>
          </p:cNvPr>
          <p:cNvSpPr txBox="1"/>
          <p:nvPr/>
        </p:nvSpPr>
        <p:spPr>
          <a:xfrm>
            <a:off x="368059" y="3236920"/>
            <a:ext cx="1242742" cy="2231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1" i="0" u="none" strike="noStrike" kern="1000" cap="none" spc="-20" normalizeH="0" baseline="0" noProof="0">
                <a:ln>
                  <a:noFill/>
                </a:ln>
                <a:solidFill>
                  <a:srgbClr val="D51317"/>
                </a:solidFill>
                <a:effectLst/>
                <a:uLnTx/>
                <a:uFillTx/>
                <a:latin typeface="Arial" panose="020B0604020202020204" pitchFamily="34" charset="0"/>
                <a:ea typeface="+mn-ea"/>
                <a:cs typeface="Arial" panose="020B0604020202020204" pitchFamily="34" charset="0"/>
              </a:rPr>
              <a:t>JE </a:t>
            </a:r>
            <a:r>
              <a:rPr kumimoji="0" lang="fr-FR" sz="850" b="1" i="0" u="none" strike="noStrike" kern="1000" cap="none" spc="0" normalizeH="0" baseline="0" noProof="0">
                <a:ln>
                  <a:noFill/>
                </a:ln>
                <a:solidFill>
                  <a:srgbClr val="D51317"/>
                </a:solidFill>
                <a:effectLst/>
                <a:uLnTx/>
                <a:uFillTx/>
                <a:latin typeface="Arial" panose="020B0604020202020204" pitchFamily="34" charset="0"/>
                <a:ea typeface="+mn-ea"/>
                <a:cs typeface="Arial" panose="020B0604020202020204" pitchFamily="34" charset="0"/>
              </a:rPr>
              <a:t>CONCRÉTISE</a:t>
            </a:r>
          </a:p>
        </p:txBody>
      </p:sp>
      <p:sp>
        <p:nvSpPr>
          <p:cNvPr id="85" name="ZoneTexte 84">
            <a:extLst>
              <a:ext uri="{FF2B5EF4-FFF2-40B4-BE49-F238E27FC236}">
                <a16:creationId xmlns:a16="http://schemas.microsoft.com/office/drawing/2014/main" id="{9ACB22A5-56D5-9747-8C7F-90D975D5A9A8}"/>
              </a:ext>
            </a:extLst>
          </p:cNvPr>
          <p:cNvSpPr txBox="1"/>
          <p:nvPr/>
        </p:nvSpPr>
        <p:spPr>
          <a:xfrm>
            <a:off x="311319" y="2724386"/>
            <a:ext cx="1294061" cy="215444"/>
          </a:xfrm>
          <a:prstGeom prst="rect">
            <a:avLst/>
          </a:prstGeom>
          <a:noFill/>
        </p:spPr>
        <p:txBody>
          <a:bodyPr wrap="square" rtlCol="0">
            <a:spAutoFit/>
          </a:bodyPr>
          <a:lstStyle/>
          <a:p>
            <a:pPr marL="11516" marR="0" lvl="0" indent="0" algn="l" defTabSz="914400" rtl="0" eaLnBrk="1" fontAlgn="auto" latinLnBrk="0" hangingPunct="1">
              <a:lnSpc>
                <a:spcPct val="100000"/>
              </a:lnSpc>
              <a:spcBef>
                <a:spcPts val="1632"/>
              </a:spcBef>
              <a:spcAft>
                <a:spcPts val="0"/>
              </a:spcAft>
              <a:buClrTx/>
              <a:buSzTx/>
              <a:buFontTx/>
              <a:buNone/>
              <a:tabLst/>
              <a:defRPr/>
            </a:pPr>
            <a:r>
              <a:rPr kumimoji="0" lang="fr-FR" sz="800" b="1"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ACCOMPAGNER</a:t>
            </a:r>
            <a:endParaRPr kumimoji="0" lang="fr-FR" sz="800" b="0"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endParaRPr>
          </a:p>
        </p:txBody>
      </p:sp>
      <p:sp>
        <p:nvSpPr>
          <p:cNvPr id="86" name="ZoneTexte 85">
            <a:extLst>
              <a:ext uri="{FF2B5EF4-FFF2-40B4-BE49-F238E27FC236}">
                <a16:creationId xmlns:a16="http://schemas.microsoft.com/office/drawing/2014/main" id="{B0D8D80E-D172-ED4C-AA83-817BA2D5B35C}"/>
              </a:ext>
            </a:extLst>
          </p:cNvPr>
          <p:cNvSpPr txBox="1"/>
          <p:nvPr/>
        </p:nvSpPr>
        <p:spPr>
          <a:xfrm>
            <a:off x="368059" y="1318151"/>
            <a:ext cx="970198"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50" b="1" dirty="0">
                <a:solidFill>
                  <a:prstClr val="white">
                    <a:lumMod val="75000"/>
                  </a:prstClr>
                </a:solidFill>
                <a:latin typeface="Arial" panose="020B0604020202020204" pitchFamily="34" charset="0"/>
                <a:cs typeface="Arial" panose="020B0604020202020204" pitchFamily="34" charset="0"/>
              </a:rPr>
              <a:t>JE M’INFORME </a:t>
            </a:r>
            <a:r>
              <a:rPr kumimoji="0" lang="fr-FR" sz="85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JE CONSEILLE</a:t>
            </a:r>
          </a:p>
        </p:txBody>
      </p:sp>
      <p:sp>
        <p:nvSpPr>
          <p:cNvPr id="88" name="ZoneTexte 87">
            <a:extLst>
              <a:ext uri="{FF2B5EF4-FFF2-40B4-BE49-F238E27FC236}">
                <a16:creationId xmlns:a16="http://schemas.microsoft.com/office/drawing/2014/main" id="{9BFFE616-A6D4-7642-AEB3-01380FA629D8}"/>
              </a:ext>
            </a:extLst>
          </p:cNvPr>
          <p:cNvSpPr txBox="1"/>
          <p:nvPr/>
        </p:nvSpPr>
        <p:spPr>
          <a:xfrm>
            <a:off x="311319" y="1823764"/>
            <a:ext cx="896282" cy="338554"/>
          </a:xfrm>
          <a:prstGeom prst="rect">
            <a:avLst/>
          </a:prstGeom>
          <a:noFill/>
        </p:spPr>
        <p:txBody>
          <a:bodyPr wrap="square" rtlCol="0">
            <a:spAutoFit/>
          </a:bodyPr>
          <a:lstStyle/>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18"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DÉCOUVRIR</a:t>
            </a:r>
          </a:p>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18"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LE BESOIN</a:t>
            </a:r>
            <a:endParaRPr kumimoji="0" lang="fr-FR" sz="800" b="0"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endParaRPr>
          </a:p>
        </p:txBody>
      </p:sp>
      <p:sp>
        <p:nvSpPr>
          <p:cNvPr id="89" name="ZoneTexte 88">
            <a:extLst>
              <a:ext uri="{FF2B5EF4-FFF2-40B4-BE49-F238E27FC236}">
                <a16:creationId xmlns:a16="http://schemas.microsoft.com/office/drawing/2014/main" id="{A3B8C714-862F-BB4E-B14F-BAFAF5068AEF}"/>
              </a:ext>
            </a:extLst>
          </p:cNvPr>
          <p:cNvSpPr txBox="1"/>
          <p:nvPr/>
        </p:nvSpPr>
        <p:spPr>
          <a:xfrm>
            <a:off x="311319" y="3743468"/>
            <a:ext cx="896296" cy="215444"/>
          </a:xfrm>
          <a:prstGeom prst="rect">
            <a:avLst/>
          </a:prstGeom>
          <a:noFill/>
        </p:spPr>
        <p:txBody>
          <a:bodyPr wrap="square" rtlCol="0">
            <a:spAutoFit/>
          </a:bodyPr>
          <a:lstStyle/>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9" normalizeH="0" baseline="0" noProof="0">
                <a:ln>
                  <a:noFill/>
                </a:ln>
                <a:solidFill>
                  <a:srgbClr val="D51317"/>
                </a:solidFill>
                <a:effectLst/>
                <a:uLnTx/>
                <a:uFillTx/>
                <a:latin typeface="Arial" panose="020B0604020202020204" pitchFamily="34" charset="0"/>
                <a:ea typeface="+mn-ea"/>
                <a:cs typeface="Arial" panose="020B0604020202020204" pitchFamily="34" charset="0"/>
              </a:rPr>
              <a:t>INVESTIR</a:t>
            </a:r>
            <a:endParaRPr kumimoji="0" lang="fr-FR" sz="800" b="0" i="0" u="none" strike="noStrike" kern="1200" cap="none" spc="23" normalizeH="0" baseline="0" noProof="0">
              <a:ln>
                <a:noFill/>
              </a:ln>
              <a:solidFill>
                <a:srgbClr val="D51317"/>
              </a:solidFill>
              <a:effectLst/>
              <a:uLnTx/>
              <a:uFillTx/>
              <a:latin typeface="Arial" panose="020B0604020202020204" pitchFamily="34" charset="0"/>
              <a:ea typeface="+mn-ea"/>
              <a:cs typeface="Arial" panose="020B0604020202020204" pitchFamily="34" charset="0"/>
            </a:endParaRPr>
          </a:p>
        </p:txBody>
      </p:sp>
      <p:sp>
        <p:nvSpPr>
          <p:cNvPr id="90" name="Ellipse 89">
            <a:extLst>
              <a:ext uri="{FF2B5EF4-FFF2-40B4-BE49-F238E27FC236}">
                <a16:creationId xmlns:a16="http://schemas.microsoft.com/office/drawing/2014/main" id="{5A3954C3-DF45-7D4E-9ABF-B94F1CFDA7CC}"/>
              </a:ext>
            </a:extLst>
          </p:cNvPr>
          <p:cNvSpPr/>
          <p:nvPr/>
        </p:nvSpPr>
        <p:spPr>
          <a:xfrm>
            <a:off x="216440" y="1882955"/>
            <a:ext cx="90000" cy="9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D51317"/>
              </a:solidFill>
              <a:effectLst/>
              <a:uLnTx/>
              <a:uFillTx/>
              <a:latin typeface="Calibri" panose="020F0502020204030204"/>
              <a:ea typeface="+mn-ea"/>
              <a:cs typeface="+mn-cs"/>
            </a:endParaRPr>
          </a:p>
        </p:txBody>
      </p:sp>
      <p:sp>
        <p:nvSpPr>
          <p:cNvPr id="91" name="Ellipse 90">
            <a:extLst>
              <a:ext uri="{FF2B5EF4-FFF2-40B4-BE49-F238E27FC236}">
                <a16:creationId xmlns:a16="http://schemas.microsoft.com/office/drawing/2014/main" id="{933EE76E-EB76-7545-8B4E-333FC683D317}"/>
              </a:ext>
            </a:extLst>
          </p:cNvPr>
          <p:cNvSpPr/>
          <p:nvPr/>
        </p:nvSpPr>
        <p:spPr>
          <a:xfrm>
            <a:off x="216440" y="2352331"/>
            <a:ext cx="90000" cy="9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94348"/>
              </a:solidFill>
              <a:effectLst/>
              <a:uLnTx/>
              <a:uFillTx/>
              <a:latin typeface="Calibri" panose="020F0502020204030204"/>
              <a:ea typeface="+mn-ea"/>
              <a:cs typeface="+mn-cs"/>
            </a:endParaRPr>
          </a:p>
        </p:txBody>
      </p:sp>
      <p:sp>
        <p:nvSpPr>
          <p:cNvPr id="92" name="Ellipse 91">
            <a:extLst>
              <a:ext uri="{FF2B5EF4-FFF2-40B4-BE49-F238E27FC236}">
                <a16:creationId xmlns:a16="http://schemas.microsoft.com/office/drawing/2014/main" id="{A09C8DD8-0099-5844-80E3-A39DF9C4B0AE}"/>
              </a:ext>
            </a:extLst>
          </p:cNvPr>
          <p:cNvSpPr/>
          <p:nvPr/>
        </p:nvSpPr>
        <p:spPr>
          <a:xfrm>
            <a:off x="216440" y="2792334"/>
            <a:ext cx="90000" cy="9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94348"/>
              </a:solidFill>
              <a:effectLst/>
              <a:uLnTx/>
              <a:uFillTx/>
              <a:latin typeface="Calibri" panose="020F0502020204030204"/>
              <a:ea typeface="+mn-ea"/>
              <a:cs typeface="+mn-cs"/>
            </a:endParaRPr>
          </a:p>
        </p:txBody>
      </p:sp>
      <p:sp>
        <p:nvSpPr>
          <p:cNvPr id="93" name="Ellipse 92">
            <a:extLst>
              <a:ext uri="{FF2B5EF4-FFF2-40B4-BE49-F238E27FC236}">
                <a16:creationId xmlns:a16="http://schemas.microsoft.com/office/drawing/2014/main" id="{08B12129-188F-D944-93AE-2395F6236545}"/>
              </a:ext>
            </a:extLst>
          </p:cNvPr>
          <p:cNvSpPr/>
          <p:nvPr/>
        </p:nvSpPr>
        <p:spPr>
          <a:xfrm>
            <a:off x="216440" y="3805586"/>
            <a:ext cx="90000" cy="900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94348"/>
              </a:solidFill>
              <a:effectLst/>
              <a:uLnTx/>
              <a:uFillTx/>
              <a:latin typeface="Calibri" panose="020F0502020204030204"/>
              <a:ea typeface="+mn-ea"/>
              <a:cs typeface="+mn-cs"/>
            </a:endParaRPr>
          </a:p>
        </p:txBody>
      </p:sp>
      <p:sp>
        <p:nvSpPr>
          <p:cNvPr id="97" name="Ellipse 96">
            <a:extLst>
              <a:ext uri="{FF2B5EF4-FFF2-40B4-BE49-F238E27FC236}">
                <a16:creationId xmlns:a16="http://schemas.microsoft.com/office/drawing/2014/main" id="{487E41F5-8B06-504B-940C-D3F3819360A1}"/>
              </a:ext>
            </a:extLst>
          </p:cNvPr>
          <p:cNvSpPr/>
          <p:nvPr/>
        </p:nvSpPr>
        <p:spPr>
          <a:xfrm>
            <a:off x="117440" y="1281469"/>
            <a:ext cx="288000" cy="28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98" name="Ellipse 97">
            <a:extLst>
              <a:ext uri="{FF2B5EF4-FFF2-40B4-BE49-F238E27FC236}">
                <a16:creationId xmlns:a16="http://schemas.microsoft.com/office/drawing/2014/main" id="{289A3A72-D8FA-C849-B3D9-67187004C4C0}"/>
              </a:ext>
            </a:extLst>
          </p:cNvPr>
          <p:cNvSpPr/>
          <p:nvPr/>
        </p:nvSpPr>
        <p:spPr>
          <a:xfrm>
            <a:off x="117440" y="3199528"/>
            <a:ext cx="288000" cy="2880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03" name="Rectangle 102">
            <a:extLst>
              <a:ext uri="{FF2B5EF4-FFF2-40B4-BE49-F238E27FC236}">
                <a16:creationId xmlns:a16="http://schemas.microsoft.com/office/drawing/2014/main" id="{C5846D3C-5B8D-3343-A1BA-A6215B277B27}"/>
              </a:ext>
            </a:extLst>
          </p:cNvPr>
          <p:cNvSpPr/>
          <p:nvPr/>
        </p:nvSpPr>
        <p:spPr>
          <a:xfrm>
            <a:off x="1819670" y="1456846"/>
            <a:ext cx="1897069" cy="19438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Se constituer</a:t>
            </a:r>
            <a:b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br>
            <a:r>
              <a:rPr kumimoji="0" lang="fr-FR" sz="1200" b="1" i="0" u="none" strike="noStrike" kern="1200" cap="none" spc="0" normalizeH="0" baseline="0" noProof="0">
                <a:ln>
                  <a:noFill/>
                </a:ln>
                <a:solidFill>
                  <a:srgbClr val="76C032"/>
                </a:solidFill>
                <a:effectLst/>
                <a:uLnTx/>
                <a:uFillTx/>
                <a:latin typeface="Arial" panose="020B0604020202020204" pitchFamily="34" charset="0"/>
                <a:ea typeface="+mn-ea"/>
                <a:cs typeface="Arial" panose="020B0604020202020204" pitchFamily="34" charset="0"/>
              </a:rPr>
              <a:t>une épargne de précaution</a:t>
            </a: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 sans risque, à son rythme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et intégrant une dimension responsable et solidaire</a:t>
            </a:r>
          </a:p>
        </p:txBody>
      </p:sp>
      <p:sp>
        <p:nvSpPr>
          <p:cNvPr id="106" name="Rectangle 105">
            <a:extLst>
              <a:ext uri="{FF2B5EF4-FFF2-40B4-BE49-F238E27FC236}">
                <a16:creationId xmlns:a16="http://schemas.microsoft.com/office/drawing/2014/main" id="{440B8AB2-782E-3645-8BFB-A888D64E158C}"/>
              </a:ext>
            </a:extLst>
          </p:cNvPr>
          <p:cNvSpPr/>
          <p:nvPr/>
        </p:nvSpPr>
        <p:spPr>
          <a:xfrm>
            <a:off x="1819670" y="3867796"/>
            <a:ext cx="1897069" cy="21624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Se constituer</a:t>
            </a:r>
            <a:b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br>
            <a:r>
              <a:rPr kumimoji="0" lang="fr-FR" sz="1200" b="1" i="0" u="none" strike="noStrike" kern="1200" cap="none" spc="0" normalizeH="0" baseline="0" noProof="0">
                <a:ln>
                  <a:noFill/>
                </a:ln>
                <a:solidFill>
                  <a:srgbClr val="76C032"/>
                </a:solidFill>
                <a:effectLst/>
                <a:uLnTx/>
                <a:uFillTx/>
                <a:latin typeface="Arial" panose="020B0604020202020204" pitchFamily="34" charset="0"/>
                <a:ea typeface="+mn-ea"/>
                <a:cs typeface="Arial" panose="020B0604020202020204" pitchFamily="34" charset="0"/>
              </a:rPr>
              <a:t>une épargne en vue d’un projet à moyen/long terme</a:t>
            </a:r>
            <a:br>
              <a:rPr kumimoji="0" lang="fr-FR" sz="1200" b="1" i="0" u="none" strike="noStrike" kern="1200" cap="none" spc="0" normalizeH="0" baseline="0" noProof="0">
                <a:ln>
                  <a:noFill/>
                </a:ln>
                <a:solidFill>
                  <a:srgbClr val="76C032"/>
                </a:solidFill>
                <a:effectLst/>
                <a:uLnTx/>
                <a:uFillTx/>
                <a:latin typeface="Arial" panose="020B0604020202020204" pitchFamily="34" charset="0"/>
                <a:ea typeface="+mn-ea"/>
                <a:cs typeface="Arial" panose="020B0604020202020204" pitchFamily="34" charset="0"/>
              </a:rPr>
            </a:b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en répondant</a:t>
            </a:r>
            <a:b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br>
            <a:r>
              <a:rPr kumimoji="0" lang="fr-FR" sz="1200" b="0"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à ses </a:t>
            </a:r>
            <a:r>
              <a:rPr kumimoji="0" lang="fr-FR" sz="1200" b="1" i="0" u="none" strike="noStrike" kern="1200" cap="none" spc="0" normalizeH="0" baseline="0" noProof="0">
                <a:ln>
                  <a:noFill/>
                </a:ln>
                <a:solidFill>
                  <a:srgbClr val="76C032"/>
                </a:solidFill>
                <a:effectLst/>
                <a:uLnTx/>
                <a:uFillTx/>
                <a:latin typeface="Arial" panose="020B0604020202020204" pitchFamily="34" charset="0"/>
                <a:ea typeface="+mn-ea"/>
                <a:cs typeface="Arial" panose="020B0604020202020204" pitchFamily="34" charset="0"/>
              </a:rPr>
              <a:t>convictions</a:t>
            </a:r>
          </a:p>
        </p:txBody>
      </p:sp>
      <p:grpSp>
        <p:nvGrpSpPr>
          <p:cNvPr id="164" name="Groupe 163">
            <a:extLst>
              <a:ext uri="{FF2B5EF4-FFF2-40B4-BE49-F238E27FC236}">
                <a16:creationId xmlns:a16="http://schemas.microsoft.com/office/drawing/2014/main" id="{E71B2FD2-26C4-8E43-883D-D4FC04641800}"/>
              </a:ext>
            </a:extLst>
          </p:cNvPr>
          <p:cNvGrpSpPr/>
          <p:nvPr/>
        </p:nvGrpSpPr>
        <p:grpSpPr>
          <a:xfrm>
            <a:off x="6081372" y="1454546"/>
            <a:ext cx="1761500" cy="1948421"/>
            <a:chOff x="5838298" y="1512056"/>
            <a:chExt cx="1761500" cy="1948421"/>
          </a:xfrm>
        </p:grpSpPr>
        <p:sp>
          <p:nvSpPr>
            <p:cNvPr id="112" name="Rectangle 111">
              <a:extLst>
                <a:ext uri="{FF2B5EF4-FFF2-40B4-BE49-F238E27FC236}">
                  <a16:creationId xmlns:a16="http://schemas.microsoft.com/office/drawing/2014/main" id="{2BFEB593-8C57-AD4D-A3ED-D8BBE6A9777F}"/>
                </a:ext>
              </a:extLst>
            </p:cNvPr>
            <p:cNvSpPr/>
            <p:nvPr/>
          </p:nvSpPr>
          <p:spPr>
            <a:xfrm>
              <a:off x="5840762" y="1514356"/>
              <a:ext cx="1759036" cy="19438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A7173E66-6316-894E-B7CC-270A861F2325}"/>
                </a:ext>
              </a:extLst>
            </p:cNvPr>
            <p:cNvSpPr/>
            <p:nvPr/>
          </p:nvSpPr>
          <p:spPr>
            <a:xfrm>
              <a:off x="5840762" y="2289149"/>
              <a:ext cx="1759036" cy="11713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Collecte intégralement affectée aux financements de projets respectueux de l’environnement</a:t>
              </a:r>
            </a:p>
          </p:txBody>
        </p:sp>
        <p:sp>
          <p:nvSpPr>
            <p:cNvPr id="137" name="Rectangle 136">
              <a:extLst>
                <a:ext uri="{FF2B5EF4-FFF2-40B4-BE49-F238E27FC236}">
                  <a16:creationId xmlns:a16="http://schemas.microsoft.com/office/drawing/2014/main" id="{B5DBED4E-A3E7-104E-8083-E01DB6C1E484}"/>
                </a:ext>
              </a:extLst>
            </p:cNvPr>
            <p:cNvSpPr/>
            <p:nvPr/>
          </p:nvSpPr>
          <p:spPr>
            <a:xfrm>
              <a:off x="5838298" y="1512056"/>
              <a:ext cx="1760400" cy="7715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Compte sur Livret Vert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(CSL Vert)</a:t>
              </a:r>
            </a:p>
          </p:txBody>
        </p:sp>
      </p:grpSp>
      <p:sp>
        <p:nvSpPr>
          <p:cNvPr id="113" name="Rectangle 112">
            <a:extLst>
              <a:ext uri="{FF2B5EF4-FFF2-40B4-BE49-F238E27FC236}">
                <a16:creationId xmlns:a16="http://schemas.microsoft.com/office/drawing/2014/main" id="{AB1D2601-B855-264D-898E-DD08D1191639}"/>
              </a:ext>
            </a:extLst>
          </p:cNvPr>
          <p:cNvSpPr/>
          <p:nvPr/>
        </p:nvSpPr>
        <p:spPr>
          <a:xfrm>
            <a:off x="8073655" y="1456846"/>
            <a:ext cx="1759036" cy="19438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BBCD9E9B-12EB-284A-A1B3-194E197E321F}"/>
              </a:ext>
            </a:extLst>
          </p:cNvPr>
          <p:cNvSpPr/>
          <p:nvPr/>
        </p:nvSpPr>
        <p:spPr>
          <a:xfrm>
            <a:off x="8073655" y="2232114"/>
            <a:ext cx="1759036" cy="11746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Une partie des capitaux collectés est destinée au financement des PME françaises, au financement des travaux d’économie d’énergie dans les logements anciens ainsi qu’au financement des personnes morales relevant de l’économie sociale et solidaire.</a:t>
            </a:r>
          </a:p>
        </p:txBody>
      </p:sp>
      <p:sp>
        <p:nvSpPr>
          <p:cNvPr id="138" name="Rectangle 137">
            <a:extLst>
              <a:ext uri="{FF2B5EF4-FFF2-40B4-BE49-F238E27FC236}">
                <a16:creationId xmlns:a16="http://schemas.microsoft.com/office/drawing/2014/main" id="{2219234D-37A7-5D47-ACBD-9D48A6D7E0DF}"/>
              </a:ext>
            </a:extLst>
          </p:cNvPr>
          <p:cNvSpPr/>
          <p:nvPr/>
        </p:nvSpPr>
        <p:spPr>
          <a:xfrm>
            <a:off x="8073655" y="1454546"/>
            <a:ext cx="1759036" cy="7715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Livret de Développement Durable et Solidaire</a:t>
            </a:r>
          </a:p>
        </p:txBody>
      </p:sp>
      <p:grpSp>
        <p:nvGrpSpPr>
          <p:cNvPr id="166" name="Groupe 165">
            <a:extLst>
              <a:ext uri="{FF2B5EF4-FFF2-40B4-BE49-F238E27FC236}">
                <a16:creationId xmlns:a16="http://schemas.microsoft.com/office/drawing/2014/main" id="{71A4726E-7AAC-0047-8013-3FFEAD2627DD}"/>
              </a:ext>
            </a:extLst>
          </p:cNvPr>
          <p:cNvGrpSpPr/>
          <p:nvPr/>
        </p:nvGrpSpPr>
        <p:grpSpPr>
          <a:xfrm>
            <a:off x="10064705" y="1454546"/>
            <a:ext cx="1760269" cy="1951592"/>
            <a:chOff x="9880673" y="1512056"/>
            <a:chExt cx="1760269" cy="1951592"/>
          </a:xfrm>
        </p:grpSpPr>
        <p:sp>
          <p:nvSpPr>
            <p:cNvPr id="114" name="Rectangle 113">
              <a:extLst>
                <a:ext uri="{FF2B5EF4-FFF2-40B4-BE49-F238E27FC236}">
                  <a16:creationId xmlns:a16="http://schemas.microsoft.com/office/drawing/2014/main" id="{3E2CC31C-39AB-BB4C-8C54-B0388F6B814F}"/>
                </a:ext>
              </a:extLst>
            </p:cNvPr>
            <p:cNvSpPr/>
            <p:nvPr/>
          </p:nvSpPr>
          <p:spPr>
            <a:xfrm>
              <a:off x="9881906" y="1514356"/>
              <a:ext cx="1759036" cy="19438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C0667495-C30A-294D-B2C4-815D6EB7DA8F}"/>
                </a:ext>
              </a:extLst>
            </p:cNvPr>
            <p:cNvSpPr/>
            <p:nvPr/>
          </p:nvSpPr>
          <p:spPr>
            <a:xfrm>
              <a:off x="9880673" y="2289624"/>
              <a:ext cx="1759036" cy="117402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rPr>
                <a:t>Soutien et développement de l’économie régionale. Fonds collectés sont exclusivement affectés au financement de projets de développement économique de la région. Communication clients apportée sur les projets financés.</a:t>
              </a:r>
            </a:p>
          </p:txBody>
        </p:sp>
        <p:sp>
          <p:nvSpPr>
            <p:cNvPr id="139" name="Rectangle 138">
              <a:extLst>
                <a:ext uri="{FF2B5EF4-FFF2-40B4-BE49-F238E27FC236}">
                  <a16:creationId xmlns:a16="http://schemas.microsoft.com/office/drawing/2014/main" id="{6C627E89-8DF3-E849-B7B4-1CC23D51DCB4}"/>
                </a:ext>
              </a:extLst>
            </p:cNvPr>
            <p:cNvSpPr/>
            <p:nvPr/>
          </p:nvSpPr>
          <p:spPr>
            <a:xfrm>
              <a:off x="9880673" y="1512056"/>
              <a:ext cx="1759036" cy="7715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Compte sur livret régional</a:t>
              </a:r>
            </a:p>
          </p:txBody>
        </p:sp>
      </p:grpSp>
      <p:sp>
        <p:nvSpPr>
          <p:cNvPr id="115" name="Rectangle 114">
            <a:extLst>
              <a:ext uri="{FF2B5EF4-FFF2-40B4-BE49-F238E27FC236}">
                <a16:creationId xmlns:a16="http://schemas.microsoft.com/office/drawing/2014/main" id="{67E45D8E-7719-4243-AB74-E96F274F95F7}"/>
              </a:ext>
            </a:extLst>
          </p:cNvPr>
          <p:cNvSpPr/>
          <p:nvPr/>
        </p:nvSpPr>
        <p:spPr>
          <a:xfrm>
            <a:off x="6088486" y="3862856"/>
            <a:ext cx="1759036" cy="215691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3F18AC87-DE25-B749-9B83-EF1CA9D58436}"/>
              </a:ext>
            </a:extLst>
          </p:cNvPr>
          <p:cNvSpPr/>
          <p:nvPr/>
        </p:nvSpPr>
        <p:spPr>
          <a:xfrm>
            <a:off x="6088429" y="4489126"/>
            <a:ext cx="1759036" cy="44723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Gamme OPC gérée avec une approche ESG* pouvant figurer en tant qu’unités de compte dans les contrats d’assurance vie</a:t>
            </a:r>
          </a:p>
        </p:txBody>
      </p:sp>
      <p:sp>
        <p:nvSpPr>
          <p:cNvPr id="120" name="Rectangle 119">
            <a:extLst>
              <a:ext uri="{FF2B5EF4-FFF2-40B4-BE49-F238E27FC236}">
                <a16:creationId xmlns:a16="http://schemas.microsoft.com/office/drawing/2014/main" id="{3ADAC406-FDDC-7148-AE19-8A568B32D9DC}"/>
              </a:ext>
            </a:extLst>
          </p:cNvPr>
          <p:cNvSpPr/>
          <p:nvPr/>
        </p:nvSpPr>
        <p:spPr>
          <a:xfrm>
            <a:off x="6081812" y="5430018"/>
            <a:ext cx="1759036" cy="5546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En gestion déléguée, la société de gestion Vega IM s’engage à avoir un taux minimum d’investissements durables de 20% pour tous les profils de gestion</a:t>
            </a:r>
            <a:endParaRPr kumimoji="0" lang="fr-FR" sz="700" b="0" i="1" u="none" strike="sng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383908D0-9330-4946-936E-9535C8515213}"/>
              </a:ext>
            </a:extLst>
          </p:cNvPr>
          <p:cNvSpPr/>
          <p:nvPr/>
        </p:nvSpPr>
        <p:spPr>
          <a:xfrm>
            <a:off x="6088429" y="4996342"/>
            <a:ext cx="1759036" cy="37369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Green bonds pouvant figurer en tant qu’unités de compte dans les contrats d’assurance vie</a:t>
            </a:r>
            <a:endParaRPr kumimoji="0" lang="fr-FR" sz="700" b="0" i="1" u="none" strike="sng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2110E201-601C-8F49-AB0E-51AA1C8304F6}"/>
              </a:ext>
            </a:extLst>
          </p:cNvPr>
          <p:cNvSpPr/>
          <p:nvPr/>
        </p:nvSpPr>
        <p:spPr>
          <a:xfrm>
            <a:off x="6088486" y="3855573"/>
            <a:ext cx="1759036" cy="56246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Assurance Vie</a:t>
            </a:r>
          </a:p>
        </p:txBody>
      </p:sp>
      <p:sp>
        <p:nvSpPr>
          <p:cNvPr id="116" name="Rectangle 115">
            <a:extLst>
              <a:ext uri="{FF2B5EF4-FFF2-40B4-BE49-F238E27FC236}">
                <a16:creationId xmlns:a16="http://schemas.microsoft.com/office/drawing/2014/main" id="{976BC18F-202D-6B4F-AAD5-D71429712BE0}"/>
              </a:ext>
            </a:extLst>
          </p:cNvPr>
          <p:cNvSpPr/>
          <p:nvPr/>
        </p:nvSpPr>
        <p:spPr>
          <a:xfrm>
            <a:off x="8072629" y="3869723"/>
            <a:ext cx="1759036" cy="214372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68AAC358-8B7B-EE49-958F-AF933AEF5398}"/>
              </a:ext>
            </a:extLst>
          </p:cNvPr>
          <p:cNvSpPr/>
          <p:nvPr/>
        </p:nvSpPr>
        <p:spPr>
          <a:xfrm>
            <a:off x="8078989" y="4483195"/>
            <a:ext cx="1759036" cy="5026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225"/>
              </a:spcBef>
              <a:spcAft>
                <a:spcPts val="0"/>
              </a:spcAft>
              <a:buClrTx/>
              <a:buSzTx/>
              <a:buFontTx/>
              <a:buNone/>
              <a:tabLst/>
              <a:defRPr/>
            </a:pPr>
            <a:r>
              <a:rPr kumimoji="0" lang="fr-FR" sz="700" b="0" i="1" u="none" strike="noStrike" kern="1200" cap="none" spc="0" normalizeH="0" baseline="0" noProof="0" dirty="0">
                <a:ln>
                  <a:noFill/>
                </a:ln>
                <a:solidFill>
                  <a:srgbClr val="3E454A">
                    <a:lumMod val="50000"/>
                  </a:srgbClr>
                </a:solidFill>
                <a:effectLst/>
                <a:uLnTx/>
                <a:uFillTx/>
                <a:latin typeface="Arial" panose="020B0604020202020204"/>
                <a:ea typeface="+mn-ea"/>
                <a:cs typeface="+mn-cs"/>
              </a:rPr>
              <a:t>Le PERI, par défaut, permet au client de bénéficier d’une sécurisation progressive à l’approche de la retraite. Le client ne s’occupe de rien!</a:t>
            </a:r>
          </a:p>
        </p:txBody>
      </p:sp>
      <p:sp>
        <p:nvSpPr>
          <p:cNvPr id="126" name="Rectangle 125">
            <a:extLst>
              <a:ext uri="{FF2B5EF4-FFF2-40B4-BE49-F238E27FC236}">
                <a16:creationId xmlns:a16="http://schemas.microsoft.com/office/drawing/2014/main" id="{4A323FE7-EFC3-D142-BD26-8AC696786816}"/>
              </a:ext>
            </a:extLst>
          </p:cNvPr>
          <p:cNvSpPr/>
          <p:nvPr/>
        </p:nvSpPr>
        <p:spPr>
          <a:xfrm>
            <a:off x="8070165" y="5121115"/>
            <a:ext cx="1759036" cy="324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Gamme OPC gérée avec une approche ESG* en gestion libre</a:t>
            </a:r>
          </a:p>
        </p:txBody>
      </p:sp>
      <p:sp>
        <p:nvSpPr>
          <p:cNvPr id="141" name="Rectangle 140">
            <a:extLst>
              <a:ext uri="{FF2B5EF4-FFF2-40B4-BE49-F238E27FC236}">
                <a16:creationId xmlns:a16="http://schemas.microsoft.com/office/drawing/2014/main" id="{50F872AE-BD04-3244-9924-37E58A55C22D}"/>
              </a:ext>
            </a:extLst>
          </p:cNvPr>
          <p:cNvSpPr/>
          <p:nvPr/>
        </p:nvSpPr>
        <p:spPr>
          <a:xfrm>
            <a:off x="8073331" y="3867796"/>
            <a:ext cx="1759036" cy="56766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Plan Epargne Retraite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Individuelle (PERI)</a:t>
            </a:r>
          </a:p>
        </p:txBody>
      </p:sp>
      <p:sp>
        <p:nvSpPr>
          <p:cNvPr id="117" name="Rectangle 116">
            <a:extLst>
              <a:ext uri="{FF2B5EF4-FFF2-40B4-BE49-F238E27FC236}">
                <a16:creationId xmlns:a16="http://schemas.microsoft.com/office/drawing/2014/main" id="{D21B91E0-24DC-AB41-B39A-49CEFC8A0A94}"/>
              </a:ext>
            </a:extLst>
          </p:cNvPr>
          <p:cNvSpPr/>
          <p:nvPr/>
        </p:nvSpPr>
        <p:spPr>
          <a:xfrm>
            <a:off x="10082240" y="3898280"/>
            <a:ext cx="1759036" cy="214565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1C6EAFBC-1B02-C84F-BD2A-0183C9AF1C35}"/>
              </a:ext>
            </a:extLst>
          </p:cNvPr>
          <p:cNvSpPr/>
          <p:nvPr/>
        </p:nvSpPr>
        <p:spPr>
          <a:xfrm>
            <a:off x="10083651" y="4588587"/>
            <a:ext cx="1759036" cy="324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Gamme OPC gérée avec une approche ESG*</a:t>
            </a:r>
            <a:endParaRPr kumimoji="0" lang="fr-FR" sz="700" b="0" i="1" u="none" strike="sng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5519D2B9-9717-2B41-A59B-54A6F4470A77}"/>
              </a:ext>
            </a:extLst>
          </p:cNvPr>
          <p:cNvSpPr/>
          <p:nvPr/>
        </p:nvSpPr>
        <p:spPr>
          <a:xfrm>
            <a:off x="10078221" y="3867796"/>
            <a:ext cx="1759036" cy="64305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Plan d’Epargne en Actions (PEA) / PEA – PME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Compte-Titres Ordinaire (CTO)</a:t>
            </a:r>
          </a:p>
        </p:txBody>
      </p:sp>
      <p:sp>
        <p:nvSpPr>
          <p:cNvPr id="104" name="Rectangle 103">
            <a:extLst>
              <a:ext uri="{FF2B5EF4-FFF2-40B4-BE49-F238E27FC236}">
                <a16:creationId xmlns:a16="http://schemas.microsoft.com/office/drawing/2014/main" id="{CA2DC8F4-2330-DD4F-90E7-B1E98A77F0CF}"/>
              </a:ext>
            </a:extLst>
          </p:cNvPr>
          <p:cNvSpPr/>
          <p:nvPr/>
        </p:nvSpPr>
        <p:spPr>
          <a:xfrm>
            <a:off x="3809621" y="1456846"/>
            <a:ext cx="1897069" cy="19438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79551054-98F4-724C-AD92-177EDA75A514}"/>
              </a:ext>
            </a:extLst>
          </p:cNvPr>
          <p:cNvSpPr/>
          <p:nvPr/>
        </p:nvSpPr>
        <p:spPr>
          <a:xfrm>
            <a:off x="3809621" y="1461796"/>
            <a:ext cx="1897069" cy="19301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6C032"/>
                </a:solidFill>
                <a:effectLst/>
                <a:uLnTx/>
                <a:uFillTx/>
                <a:latin typeface="Arial" panose="020B0604020202020204" pitchFamily="34" charset="0"/>
                <a:ea typeface="+mn-ea"/>
                <a:cs typeface="Arial" panose="020B0604020202020204" pitchFamily="34" charset="0"/>
              </a:rPr>
              <a:t>Livrets d’épargne bancaire</a:t>
            </a:r>
          </a:p>
        </p:txBody>
      </p:sp>
      <p:sp>
        <p:nvSpPr>
          <p:cNvPr id="131" name="Rectangle 130">
            <a:extLst>
              <a:ext uri="{FF2B5EF4-FFF2-40B4-BE49-F238E27FC236}">
                <a16:creationId xmlns:a16="http://schemas.microsoft.com/office/drawing/2014/main" id="{C5454E39-A589-CA44-8620-8A414842A8F7}"/>
              </a:ext>
            </a:extLst>
          </p:cNvPr>
          <p:cNvSpPr/>
          <p:nvPr/>
        </p:nvSpPr>
        <p:spPr>
          <a:xfrm>
            <a:off x="3810476" y="3913545"/>
            <a:ext cx="1897069" cy="19438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4F6ABFF9-1894-7045-8DEB-EEA7611B2617}"/>
              </a:ext>
            </a:extLst>
          </p:cNvPr>
          <p:cNvSpPr/>
          <p:nvPr/>
        </p:nvSpPr>
        <p:spPr>
          <a:xfrm>
            <a:off x="3810476" y="3867795"/>
            <a:ext cx="1897069" cy="2156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6C032"/>
                </a:solidFill>
                <a:effectLst/>
                <a:uLnTx/>
                <a:uFillTx/>
                <a:latin typeface="Arial" panose="020B0604020202020204" pitchFamily="34" charset="0"/>
                <a:ea typeface="+mn-ea"/>
                <a:cs typeface="Arial" panose="020B0604020202020204" pitchFamily="34" charset="0"/>
              </a:rPr>
              <a:t>Epargne Financière</a:t>
            </a:r>
          </a:p>
        </p:txBody>
      </p:sp>
      <p:pic>
        <p:nvPicPr>
          <p:cNvPr id="150" name="Graphique 149">
            <a:hlinkClick r:id="rId20"/>
            <a:extLst>
              <a:ext uri="{FF2B5EF4-FFF2-40B4-BE49-F238E27FC236}">
                <a16:creationId xmlns:a16="http://schemas.microsoft.com/office/drawing/2014/main" id="{0163D963-A919-854F-899D-EDC09B8A1A72}"/>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11690524" y="1754524"/>
            <a:ext cx="304800" cy="304800"/>
          </a:xfrm>
          <a:prstGeom prst="rect">
            <a:avLst/>
          </a:prstGeom>
        </p:spPr>
      </p:pic>
      <p:pic>
        <p:nvPicPr>
          <p:cNvPr id="151" name="Graphique 150">
            <a:hlinkClick r:id="rId23"/>
            <a:extLst>
              <a:ext uri="{FF2B5EF4-FFF2-40B4-BE49-F238E27FC236}">
                <a16:creationId xmlns:a16="http://schemas.microsoft.com/office/drawing/2014/main" id="{E9BBA0A8-1067-4446-AF32-911966B3C10A}"/>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700698" y="1754524"/>
            <a:ext cx="304800" cy="304800"/>
          </a:xfrm>
          <a:prstGeom prst="rect">
            <a:avLst/>
          </a:prstGeom>
        </p:spPr>
      </p:pic>
      <p:pic>
        <p:nvPicPr>
          <p:cNvPr id="152" name="Graphique 151">
            <a:hlinkClick r:id="rId24"/>
            <a:extLst>
              <a:ext uri="{FF2B5EF4-FFF2-40B4-BE49-F238E27FC236}">
                <a16:creationId xmlns:a16="http://schemas.microsoft.com/office/drawing/2014/main" id="{B2B0F88A-9C89-9B45-880E-2544A316314E}"/>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7703603" y="1754524"/>
            <a:ext cx="304800" cy="304800"/>
          </a:xfrm>
          <a:prstGeom prst="rect">
            <a:avLst/>
          </a:prstGeom>
        </p:spPr>
      </p:pic>
      <p:pic>
        <p:nvPicPr>
          <p:cNvPr id="153" name="Graphique 152">
            <a:hlinkClick r:id="rId25"/>
            <a:extLst>
              <a:ext uri="{FF2B5EF4-FFF2-40B4-BE49-F238E27FC236}">
                <a16:creationId xmlns:a16="http://schemas.microsoft.com/office/drawing/2014/main" id="{9D75EF3C-58C8-B041-BF2C-92CDABD9356D}"/>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11689442" y="3942814"/>
            <a:ext cx="304800" cy="304800"/>
          </a:xfrm>
          <a:prstGeom prst="rect">
            <a:avLst/>
          </a:prstGeom>
        </p:spPr>
      </p:pic>
      <p:pic>
        <p:nvPicPr>
          <p:cNvPr id="154" name="Graphique 153">
            <a:hlinkClick r:id="rId26"/>
            <a:extLst>
              <a:ext uri="{FF2B5EF4-FFF2-40B4-BE49-F238E27FC236}">
                <a16:creationId xmlns:a16="http://schemas.microsoft.com/office/drawing/2014/main" id="{04FA57E6-D94D-E847-8B7A-428DB76191FD}"/>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642003" y="3915147"/>
            <a:ext cx="304800" cy="304800"/>
          </a:xfrm>
          <a:prstGeom prst="rect">
            <a:avLst/>
          </a:prstGeom>
        </p:spPr>
      </p:pic>
      <p:pic>
        <p:nvPicPr>
          <p:cNvPr id="155" name="Graphique 154">
            <a:hlinkClick r:id="rId27"/>
            <a:extLst>
              <a:ext uri="{FF2B5EF4-FFF2-40B4-BE49-F238E27FC236}">
                <a16:creationId xmlns:a16="http://schemas.microsoft.com/office/drawing/2014/main" id="{8EC9D2C3-F440-9447-B706-FCAA97C03674}"/>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7652691" y="3897086"/>
            <a:ext cx="304800" cy="304800"/>
          </a:xfrm>
          <a:prstGeom prst="rect">
            <a:avLst/>
          </a:prstGeom>
        </p:spPr>
      </p:pic>
      <p:pic>
        <p:nvPicPr>
          <p:cNvPr id="157" name="Graphique 156">
            <a:hlinkClick r:id="rId28"/>
            <a:extLst>
              <a:ext uri="{FF2B5EF4-FFF2-40B4-BE49-F238E27FC236}">
                <a16:creationId xmlns:a16="http://schemas.microsoft.com/office/drawing/2014/main" id="{49FC5DE4-B1BA-3840-8DDA-0841F9CD483A}"/>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639612" y="4578929"/>
            <a:ext cx="304800" cy="304800"/>
          </a:xfrm>
          <a:prstGeom prst="rect">
            <a:avLst/>
          </a:prstGeom>
        </p:spPr>
      </p:pic>
      <p:pic>
        <p:nvPicPr>
          <p:cNvPr id="161" name="Graphique 160">
            <a:hlinkClick r:id="rId29"/>
            <a:extLst>
              <a:ext uri="{FF2B5EF4-FFF2-40B4-BE49-F238E27FC236}">
                <a16:creationId xmlns:a16="http://schemas.microsoft.com/office/drawing/2014/main" id="{01E4D18E-6840-8543-874C-71EC427B5AF2}"/>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2548005" y="5573222"/>
            <a:ext cx="304800" cy="304800"/>
          </a:xfrm>
          <a:prstGeom prst="rect">
            <a:avLst/>
          </a:prstGeom>
        </p:spPr>
      </p:pic>
      <p:pic>
        <p:nvPicPr>
          <p:cNvPr id="162" name="Graphique 161">
            <a:hlinkClick r:id="rId30"/>
            <a:extLst>
              <a:ext uri="{FF2B5EF4-FFF2-40B4-BE49-F238E27FC236}">
                <a16:creationId xmlns:a16="http://schemas.microsoft.com/office/drawing/2014/main" id="{865EF49E-EB49-A143-B6CC-D6296425CF7C}"/>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7703603" y="5573222"/>
            <a:ext cx="304800" cy="304800"/>
          </a:xfrm>
          <a:prstGeom prst="rect">
            <a:avLst/>
          </a:prstGeom>
        </p:spPr>
      </p:pic>
      <p:sp>
        <p:nvSpPr>
          <p:cNvPr id="171" name="Triangle 170">
            <a:extLst>
              <a:ext uri="{FF2B5EF4-FFF2-40B4-BE49-F238E27FC236}">
                <a16:creationId xmlns:a16="http://schemas.microsoft.com/office/drawing/2014/main" id="{B061A797-4579-A747-A674-F8A5CF326309}"/>
              </a:ext>
            </a:extLst>
          </p:cNvPr>
          <p:cNvSpPr/>
          <p:nvPr/>
        </p:nvSpPr>
        <p:spPr>
          <a:xfrm rot="5400000">
            <a:off x="5773858" y="2354413"/>
            <a:ext cx="285198" cy="148685"/>
          </a:xfrm>
          <a:prstGeom prst="triangle">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Triangle 171">
            <a:extLst>
              <a:ext uri="{FF2B5EF4-FFF2-40B4-BE49-F238E27FC236}">
                <a16:creationId xmlns:a16="http://schemas.microsoft.com/office/drawing/2014/main" id="{38F83E4B-8F41-864E-8260-94FA070E019A}"/>
              </a:ext>
            </a:extLst>
          </p:cNvPr>
          <p:cNvSpPr/>
          <p:nvPr/>
        </p:nvSpPr>
        <p:spPr>
          <a:xfrm rot="5400000">
            <a:off x="5773858" y="4811112"/>
            <a:ext cx="285198" cy="148685"/>
          </a:xfrm>
          <a:prstGeom prst="triangle">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3" name="Groupe 172">
            <a:extLst>
              <a:ext uri="{FF2B5EF4-FFF2-40B4-BE49-F238E27FC236}">
                <a16:creationId xmlns:a16="http://schemas.microsoft.com/office/drawing/2014/main" id="{79AC3504-CB2D-2148-B39A-A9D497E64258}"/>
              </a:ext>
            </a:extLst>
          </p:cNvPr>
          <p:cNvGrpSpPr/>
          <p:nvPr/>
        </p:nvGrpSpPr>
        <p:grpSpPr>
          <a:xfrm>
            <a:off x="90785" y="3689623"/>
            <a:ext cx="1460705" cy="338554"/>
            <a:chOff x="90785" y="1823764"/>
            <a:chExt cx="1460705" cy="338554"/>
          </a:xfrm>
        </p:grpSpPr>
        <p:sp>
          <p:nvSpPr>
            <p:cNvPr id="174" name="Rectangle 173">
              <a:extLst>
                <a:ext uri="{FF2B5EF4-FFF2-40B4-BE49-F238E27FC236}">
                  <a16:creationId xmlns:a16="http://schemas.microsoft.com/office/drawing/2014/main" id="{D0DFBA5A-5F06-E04A-AA39-068CE0F44429}"/>
                </a:ext>
              </a:extLst>
            </p:cNvPr>
            <p:cNvSpPr/>
            <p:nvPr/>
          </p:nvSpPr>
          <p:spPr>
            <a:xfrm>
              <a:off x="90785" y="1823764"/>
              <a:ext cx="1328151"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 name="Triangle 174">
              <a:extLst>
                <a:ext uri="{FF2B5EF4-FFF2-40B4-BE49-F238E27FC236}">
                  <a16:creationId xmlns:a16="http://schemas.microsoft.com/office/drawing/2014/main" id="{DAEDD9DB-7C51-2742-9F43-358E9E782B59}"/>
                </a:ext>
              </a:extLst>
            </p:cNvPr>
            <p:cNvSpPr/>
            <p:nvPr/>
          </p:nvSpPr>
          <p:spPr>
            <a:xfrm rot="5400000">
              <a:off x="1415700" y="1941283"/>
              <a:ext cx="179565" cy="9201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2" name="ZoneTexte 181">
            <a:extLst>
              <a:ext uri="{FF2B5EF4-FFF2-40B4-BE49-F238E27FC236}">
                <a16:creationId xmlns:a16="http://schemas.microsoft.com/office/drawing/2014/main" id="{7C30C135-CF0B-3246-B6C5-F856FAFA5FDC}"/>
              </a:ext>
            </a:extLst>
          </p:cNvPr>
          <p:cNvSpPr txBox="1"/>
          <p:nvPr/>
        </p:nvSpPr>
        <p:spPr>
          <a:xfrm>
            <a:off x="368059" y="4194193"/>
            <a:ext cx="896296"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1"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JE RESTE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1"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(IN)FORMÉ</a:t>
            </a:r>
          </a:p>
        </p:txBody>
      </p:sp>
      <p:sp>
        <p:nvSpPr>
          <p:cNvPr id="183" name="Ellipse 182">
            <a:extLst>
              <a:ext uri="{FF2B5EF4-FFF2-40B4-BE49-F238E27FC236}">
                <a16:creationId xmlns:a16="http://schemas.microsoft.com/office/drawing/2014/main" id="{D1E08901-123D-F44D-9ECA-BBCCC306FB2E}"/>
              </a:ext>
            </a:extLst>
          </p:cNvPr>
          <p:cNvSpPr/>
          <p:nvPr/>
        </p:nvSpPr>
        <p:spPr>
          <a:xfrm>
            <a:off x="216440" y="4833389"/>
            <a:ext cx="90000" cy="9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94348"/>
              </a:solidFill>
              <a:effectLst/>
              <a:uLnTx/>
              <a:uFillTx/>
              <a:latin typeface="Calibri" panose="020F0502020204030204"/>
              <a:ea typeface="+mn-ea"/>
              <a:cs typeface="+mn-cs"/>
            </a:endParaRPr>
          </a:p>
        </p:txBody>
      </p:sp>
      <p:sp>
        <p:nvSpPr>
          <p:cNvPr id="184" name="ZoneTexte 183">
            <a:extLst>
              <a:ext uri="{FF2B5EF4-FFF2-40B4-BE49-F238E27FC236}">
                <a16:creationId xmlns:a16="http://schemas.microsoft.com/office/drawing/2014/main" id="{103A9218-0462-6340-B1A3-1A19BE98EFEC}"/>
              </a:ext>
            </a:extLst>
          </p:cNvPr>
          <p:cNvSpPr txBox="1"/>
          <p:nvPr/>
        </p:nvSpPr>
        <p:spPr>
          <a:xfrm>
            <a:off x="311318" y="4772222"/>
            <a:ext cx="1163745" cy="338554"/>
          </a:xfrm>
          <a:prstGeom prst="rect">
            <a:avLst/>
          </a:prstGeom>
          <a:noFill/>
        </p:spPr>
        <p:txBody>
          <a:bodyPr wrap="square" rtlCol="0">
            <a:spAutoFit/>
          </a:bodyPr>
          <a:lstStyle/>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5"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S’(IN)FORMER /</a:t>
            </a:r>
          </a:p>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5"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SE RENSEIGNER</a:t>
            </a:r>
          </a:p>
        </p:txBody>
      </p:sp>
      <p:sp>
        <p:nvSpPr>
          <p:cNvPr id="185" name="Ellipse 184">
            <a:extLst>
              <a:ext uri="{FF2B5EF4-FFF2-40B4-BE49-F238E27FC236}">
                <a16:creationId xmlns:a16="http://schemas.microsoft.com/office/drawing/2014/main" id="{1FB540A6-52F4-6A46-B9DE-7BC71D69A1CA}"/>
              </a:ext>
            </a:extLst>
          </p:cNvPr>
          <p:cNvSpPr/>
          <p:nvPr/>
        </p:nvSpPr>
        <p:spPr>
          <a:xfrm>
            <a:off x="117440" y="4222849"/>
            <a:ext cx="288000" cy="28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a:t>
            </a:r>
          </a:p>
        </p:txBody>
      </p:sp>
      <p:sp>
        <p:nvSpPr>
          <p:cNvPr id="128" name="ZoneTexte 127">
            <a:extLst>
              <a:ext uri="{FF2B5EF4-FFF2-40B4-BE49-F238E27FC236}">
                <a16:creationId xmlns:a16="http://schemas.microsoft.com/office/drawing/2014/main" id="{47286291-B492-D643-922C-CCB3496C48FC}"/>
              </a:ext>
            </a:extLst>
          </p:cNvPr>
          <p:cNvSpPr txBox="1"/>
          <p:nvPr/>
        </p:nvSpPr>
        <p:spPr>
          <a:xfrm>
            <a:off x="311319" y="2289148"/>
            <a:ext cx="1147728" cy="338554"/>
          </a:xfrm>
          <a:prstGeom prst="rect">
            <a:avLst/>
          </a:prstGeom>
          <a:noFill/>
        </p:spPr>
        <p:txBody>
          <a:bodyPr wrap="square" rtlCol="0">
            <a:spAutoFit/>
          </a:bodyPr>
          <a:lstStyle/>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9"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IDENTIFIER</a:t>
            </a:r>
          </a:p>
          <a:p>
            <a:pPr marL="11516"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9"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rPr>
              <a:t>LES CONVICTIONS</a:t>
            </a:r>
            <a:endParaRPr kumimoji="0" lang="fr-FR" sz="800" b="0" i="0" u="none" strike="noStrike" kern="1200" cap="none" spc="23"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endParaRPr>
          </a:p>
        </p:txBody>
      </p:sp>
      <p:grpSp>
        <p:nvGrpSpPr>
          <p:cNvPr id="168" name="Groupe 167">
            <a:extLst>
              <a:ext uri="{FF2B5EF4-FFF2-40B4-BE49-F238E27FC236}">
                <a16:creationId xmlns:a16="http://schemas.microsoft.com/office/drawing/2014/main" id="{79EC738B-5023-8F46-8599-ED78440EE96E}"/>
              </a:ext>
            </a:extLst>
          </p:cNvPr>
          <p:cNvGrpSpPr/>
          <p:nvPr/>
        </p:nvGrpSpPr>
        <p:grpSpPr>
          <a:xfrm>
            <a:off x="89064" y="1822916"/>
            <a:ext cx="1329438" cy="3278749"/>
            <a:chOff x="89064" y="1822916"/>
            <a:chExt cx="1329438" cy="3278749"/>
          </a:xfrm>
        </p:grpSpPr>
        <p:sp>
          <p:nvSpPr>
            <p:cNvPr id="170" name="Rectangle 169">
              <a:hlinkClick r:id="" action="ppaction://noaction"/>
              <a:extLst>
                <a:ext uri="{FF2B5EF4-FFF2-40B4-BE49-F238E27FC236}">
                  <a16:creationId xmlns:a16="http://schemas.microsoft.com/office/drawing/2014/main" id="{B93393CA-1804-8A40-9007-EB86EA4AFB0B}"/>
                </a:ext>
              </a:extLst>
            </p:cNvPr>
            <p:cNvSpPr/>
            <p:nvPr/>
          </p:nvSpPr>
          <p:spPr>
            <a:xfrm>
              <a:off x="89064" y="2282956"/>
              <a:ext cx="1329438" cy="338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Rectangle 175">
              <a:hlinkClick r:id="" action="ppaction://noaction"/>
              <a:extLst>
                <a:ext uri="{FF2B5EF4-FFF2-40B4-BE49-F238E27FC236}">
                  <a16:creationId xmlns:a16="http://schemas.microsoft.com/office/drawing/2014/main" id="{3A740CFF-AE47-0643-BE85-9A303DBE761E}"/>
                </a:ext>
              </a:extLst>
            </p:cNvPr>
            <p:cNvSpPr/>
            <p:nvPr/>
          </p:nvSpPr>
          <p:spPr>
            <a:xfrm>
              <a:off x="89064" y="2669162"/>
              <a:ext cx="1329438" cy="338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Rectangle 177">
              <a:hlinkClick r:id="" action="ppaction://noaction"/>
              <a:extLst>
                <a:ext uri="{FF2B5EF4-FFF2-40B4-BE49-F238E27FC236}">
                  <a16:creationId xmlns:a16="http://schemas.microsoft.com/office/drawing/2014/main" id="{AC43D7B2-651F-6F4B-871C-E4FF6B6F236C}"/>
                </a:ext>
              </a:extLst>
            </p:cNvPr>
            <p:cNvSpPr/>
            <p:nvPr/>
          </p:nvSpPr>
          <p:spPr>
            <a:xfrm>
              <a:off x="89064" y="4763371"/>
              <a:ext cx="1329438" cy="338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Rectangle 178">
              <a:hlinkClick r:id="" action="ppaction://noaction"/>
              <a:extLst>
                <a:ext uri="{FF2B5EF4-FFF2-40B4-BE49-F238E27FC236}">
                  <a16:creationId xmlns:a16="http://schemas.microsoft.com/office/drawing/2014/main" id="{B684D6F8-1C93-F64E-9B97-51783064CFFF}"/>
                </a:ext>
              </a:extLst>
            </p:cNvPr>
            <p:cNvSpPr/>
            <p:nvPr/>
          </p:nvSpPr>
          <p:spPr>
            <a:xfrm>
              <a:off x="89064" y="1822916"/>
              <a:ext cx="1329438" cy="338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4" name="Groupe 133">
            <a:extLst>
              <a:ext uri="{FF2B5EF4-FFF2-40B4-BE49-F238E27FC236}">
                <a16:creationId xmlns:a16="http://schemas.microsoft.com/office/drawing/2014/main" id="{3A7006CF-F128-5B7D-3022-F17919A049EB}"/>
              </a:ext>
            </a:extLst>
          </p:cNvPr>
          <p:cNvGrpSpPr/>
          <p:nvPr/>
        </p:nvGrpSpPr>
        <p:grpSpPr>
          <a:xfrm>
            <a:off x="6048577" y="6323834"/>
            <a:ext cx="784388" cy="497620"/>
            <a:chOff x="6767187" y="6323834"/>
            <a:chExt cx="784388" cy="497620"/>
          </a:xfrm>
        </p:grpSpPr>
        <p:pic>
          <p:nvPicPr>
            <p:cNvPr id="136" name="Graphique 135">
              <a:extLst>
                <a:ext uri="{FF2B5EF4-FFF2-40B4-BE49-F238E27FC236}">
                  <a16:creationId xmlns:a16="http://schemas.microsoft.com/office/drawing/2014/main" id="{B9E8021A-2141-BF98-7759-7ACFA88952BA}"/>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6964277" y="6323834"/>
              <a:ext cx="352800" cy="352800"/>
            </a:xfrm>
            <a:prstGeom prst="rect">
              <a:avLst/>
            </a:prstGeom>
          </p:spPr>
        </p:pic>
        <p:sp>
          <p:nvSpPr>
            <p:cNvPr id="143" name="ZoneTexte 142">
              <a:extLst>
                <a:ext uri="{FF2B5EF4-FFF2-40B4-BE49-F238E27FC236}">
                  <a16:creationId xmlns:a16="http://schemas.microsoft.com/office/drawing/2014/main" id="{FE842006-1689-4538-DBAB-3AFF4CC7FE1C}"/>
                </a:ext>
              </a:extLst>
            </p:cNvPr>
            <p:cNvSpPr txBox="1"/>
            <p:nvPr/>
          </p:nvSpPr>
          <p:spPr>
            <a:xfrm>
              <a:off x="6767187" y="6636788"/>
              <a:ext cx="784388"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Épargne </a:t>
              </a:r>
              <a:r>
                <a:rPr kumimoji="0" lang="fr-FR" sz="6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Resp</a:t>
              </a:r>
              <a:r>
                <a:rPr kumimoji="0" lang="fr-FR" sz="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p>
          </p:txBody>
        </p:sp>
      </p:grpSp>
      <p:grpSp>
        <p:nvGrpSpPr>
          <p:cNvPr id="144" name="Groupe 143">
            <a:extLst>
              <a:ext uri="{FF2B5EF4-FFF2-40B4-BE49-F238E27FC236}">
                <a16:creationId xmlns:a16="http://schemas.microsoft.com/office/drawing/2014/main" id="{F6444444-6D43-FDDB-5217-AACD070A55A1}"/>
              </a:ext>
            </a:extLst>
          </p:cNvPr>
          <p:cNvGrpSpPr/>
          <p:nvPr/>
        </p:nvGrpSpPr>
        <p:grpSpPr>
          <a:xfrm>
            <a:off x="71517" y="6323834"/>
            <a:ext cx="11554426" cy="497620"/>
            <a:chOff x="71517" y="6323834"/>
            <a:chExt cx="11554426" cy="497620"/>
          </a:xfrm>
        </p:grpSpPr>
        <p:pic>
          <p:nvPicPr>
            <p:cNvPr id="147" name="Graphique 146">
              <a:hlinkClick r:id="" action="ppaction://hlinkshowjump?jump=previousslide"/>
              <a:extLst>
                <a:ext uri="{FF2B5EF4-FFF2-40B4-BE49-F238E27FC236}">
                  <a16:creationId xmlns:a16="http://schemas.microsoft.com/office/drawing/2014/main" id="{7F953C25-E14F-DD9C-621C-0D655949FB56}"/>
                </a:ext>
              </a:extLst>
            </p:cNvPr>
            <p:cNvPicPr>
              <a:picLocks noChangeAspect="1"/>
            </p:cNvPicPr>
            <p:nvPr/>
          </p:nvPicPr>
          <p:blipFill>
            <a:blip r:embed="rId33">
              <a:extLst>
                <a:ext uri="{96DAC541-7B7A-43D3-8B79-37D633B846F1}">
                  <asvg:svgBlip xmlns:asvg="http://schemas.microsoft.com/office/drawing/2016/SVG/main" r:embed="rId34"/>
                </a:ext>
              </a:extLst>
            </a:blip>
            <a:srcRect/>
            <a:stretch/>
          </p:blipFill>
          <p:spPr>
            <a:xfrm rot="10800000">
              <a:off x="11061887" y="6426615"/>
              <a:ext cx="281034" cy="281034"/>
            </a:xfrm>
            <a:prstGeom prst="rect">
              <a:avLst/>
            </a:prstGeom>
          </p:spPr>
        </p:pic>
        <p:pic>
          <p:nvPicPr>
            <p:cNvPr id="148" name="Graphique 147">
              <a:hlinkClick r:id="" action="ppaction://hlinkshowjump?jump=nextslide"/>
              <a:extLst>
                <a:ext uri="{FF2B5EF4-FFF2-40B4-BE49-F238E27FC236}">
                  <a16:creationId xmlns:a16="http://schemas.microsoft.com/office/drawing/2014/main" id="{FCA99AE0-4AAD-67D8-AAAE-B8098A76CB53}"/>
                </a:ext>
              </a:extLst>
            </p:cNvPr>
            <p:cNvPicPr>
              <a:picLocks noChangeAspect="1"/>
            </p:cNvPicPr>
            <p:nvPr/>
          </p:nvPicPr>
          <p:blipFill>
            <a:blip r:embed="rId33">
              <a:extLst>
                <a:ext uri="{96DAC541-7B7A-43D3-8B79-37D633B846F1}">
                  <asvg:svgBlip xmlns:asvg="http://schemas.microsoft.com/office/drawing/2016/SVG/main" r:embed="rId34"/>
                </a:ext>
              </a:extLst>
            </a:blip>
            <a:srcRect/>
            <a:stretch/>
          </p:blipFill>
          <p:spPr>
            <a:xfrm>
              <a:off x="11344909" y="6432088"/>
              <a:ext cx="281034" cy="281034"/>
            </a:xfrm>
            <a:prstGeom prst="rect">
              <a:avLst/>
            </a:prstGeom>
          </p:spPr>
        </p:pic>
        <p:sp>
          <p:nvSpPr>
            <p:cNvPr id="149" name="Rectangle 148">
              <a:hlinkClick r:id="" action="ppaction://noaction"/>
              <a:extLst>
                <a:ext uri="{FF2B5EF4-FFF2-40B4-BE49-F238E27FC236}">
                  <a16:creationId xmlns:a16="http://schemas.microsoft.com/office/drawing/2014/main" id="{1A79B9BF-3331-AE8B-7069-070266790978}"/>
                </a:ext>
              </a:extLst>
            </p:cNvPr>
            <p:cNvSpPr/>
            <p:nvPr/>
          </p:nvSpPr>
          <p:spPr>
            <a:xfrm>
              <a:off x="71517" y="6323834"/>
              <a:ext cx="539546"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hlinkClick r:id="" action="ppaction://noaction"/>
              <a:extLst>
                <a:ext uri="{FF2B5EF4-FFF2-40B4-BE49-F238E27FC236}">
                  <a16:creationId xmlns:a16="http://schemas.microsoft.com/office/drawing/2014/main" id="{99C92B47-53D9-DE17-0F4E-2D1AFD7EEC2B}"/>
                </a:ext>
              </a:extLst>
            </p:cNvPr>
            <p:cNvSpPr/>
            <p:nvPr/>
          </p:nvSpPr>
          <p:spPr>
            <a:xfrm>
              <a:off x="681543" y="6323834"/>
              <a:ext cx="57021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hlinkClick r:id="" action="ppaction://noaction"/>
              <a:extLst>
                <a:ext uri="{FF2B5EF4-FFF2-40B4-BE49-F238E27FC236}">
                  <a16:creationId xmlns:a16="http://schemas.microsoft.com/office/drawing/2014/main" id="{9CBB9153-DB7B-29F3-DDFD-C72FC7E3293B}"/>
                </a:ext>
              </a:extLst>
            </p:cNvPr>
            <p:cNvSpPr/>
            <p:nvPr/>
          </p:nvSpPr>
          <p:spPr>
            <a:xfrm>
              <a:off x="1612981" y="6323834"/>
              <a:ext cx="703039"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hlinkClick r:id="" action="ppaction://noaction"/>
              <a:extLst>
                <a:ext uri="{FF2B5EF4-FFF2-40B4-BE49-F238E27FC236}">
                  <a16:creationId xmlns:a16="http://schemas.microsoft.com/office/drawing/2014/main" id="{19EF6A33-E367-3030-3FC2-EB382727445B}"/>
                </a:ext>
              </a:extLst>
            </p:cNvPr>
            <p:cNvSpPr/>
            <p:nvPr/>
          </p:nvSpPr>
          <p:spPr>
            <a:xfrm>
              <a:off x="4867337" y="6323834"/>
              <a:ext cx="52925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hlinkClick r:id="" action="ppaction://noaction"/>
              <a:extLst>
                <a:ext uri="{FF2B5EF4-FFF2-40B4-BE49-F238E27FC236}">
                  <a16:creationId xmlns:a16="http://schemas.microsoft.com/office/drawing/2014/main" id="{27438EE7-785C-EDCB-4582-EBA4B31135B4}"/>
                </a:ext>
              </a:extLst>
            </p:cNvPr>
            <p:cNvSpPr/>
            <p:nvPr/>
          </p:nvSpPr>
          <p:spPr>
            <a:xfrm>
              <a:off x="5486403" y="6323834"/>
              <a:ext cx="52925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hlinkClick r:id="" action="ppaction://noaction"/>
              <a:extLst>
                <a:ext uri="{FF2B5EF4-FFF2-40B4-BE49-F238E27FC236}">
                  <a16:creationId xmlns:a16="http://schemas.microsoft.com/office/drawing/2014/main" id="{B71B6F0D-C85D-A6A7-C4CD-AC2E88D76348}"/>
                </a:ext>
              </a:extLst>
            </p:cNvPr>
            <p:cNvSpPr/>
            <p:nvPr/>
          </p:nvSpPr>
          <p:spPr>
            <a:xfrm>
              <a:off x="6167945" y="6323834"/>
              <a:ext cx="52925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hlinkClick r:id="" action="ppaction://noaction"/>
              <a:extLst>
                <a:ext uri="{FF2B5EF4-FFF2-40B4-BE49-F238E27FC236}">
                  <a16:creationId xmlns:a16="http://schemas.microsoft.com/office/drawing/2014/main" id="{2F52C334-FDE1-D957-F210-FC3AB64EE45C}"/>
                </a:ext>
              </a:extLst>
            </p:cNvPr>
            <p:cNvSpPr/>
            <p:nvPr/>
          </p:nvSpPr>
          <p:spPr>
            <a:xfrm>
              <a:off x="8899785" y="6323834"/>
              <a:ext cx="52925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hlinkClick r:id="" action="ppaction://noaction"/>
              <a:extLst>
                <a:ext uri="{FF2B5EF4-FFF2-40B4-BE49-F238E27FC236}">
                  <a16:creationId xmlns:a16="http://schemas.microsoft.com/office/drawing/2014/main" id="{52065248-2EE4-F94E-8D71-2FD37780BB78}"/>
                </a:ext>
              </a:extLst>
            </p:cNvPr>
            <p:cNvSpPr/>
            <p:nvPr/>
          </p:nvSpPr>
          <p:spPr>
            <a:xfrm>
              <a:off x="9717634" y="6323834"/>
              <a:ext cx="529251"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97" name="Rectangle 196">
            <a:extLst>
              <a:ext uri="{FF2B5EF4-FFF2-40B4-BE49-F238E27FC236}">
                <a16:creationId xmlns:a16="http://schemas.microsoft.com/office/drawing/2014/main" id="{A59DAA62-BEDE-CA08-CBF7-CAA7A9C0587B}"/>
              </a:ext>
            </a:extLst>
          </p:cNvPr>
          <p:cNvSpPr/>
          <p:nvPr/>
        </p:nvSpPr>
        <p:spPr>
          <a:xfrm>
            <a:off x="1418508" y="223"/>
            <a:ext cx="10773492" cy="362285"/>
          </a:xfrm>
          <a:prstGeom prst="rect">
            <a:avLst/>
          </a:prstGeom>
          <a:solidFill>
            <a:srgbClr val="3D6D0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i="1" dirty="0">
                <a:solidFill>
                  <a:prstClr val="white"/>
                </a:solidFill>
                <a:latin typeface="Arial" panose="020B0604020202020204" pitchFamily="34" charset="0"/>
                <a:cs typeface="Arial" panose="020B0604020202020204" pitchFamily="34" charset="0"/>
              </a:rPr>
              <a:t>Accompagner les </a:t>
            </a: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projets d’épargne responsable de mon client Particulier</a:t>
            </a:r>
          </a:p>
        </p:txBody>
      </p:sp>
      <p:sp>
        <p:nvSpPr>
          <p:cNvPr id="198" name="Rectangle 197">
            <a:extLst>
              <a:ext uri="{FF2B5EF4-FFF2-40B4-BE49-F238E27FC236}">
                <a16:creationId xmlns:a16="http://schemas.microsoft.com/office/drawing/2014/main" id="{D00DB752-A8F7-2EBE-7137-445C3850CA53}"/>
              </a:ext>
            </a:extLst>
          </p:cNvPr>
          <p:cNvSpPr/>
          <p:nvPr/>
        </p:nvSpPr>
        <p:spPr>
          <a:xfrm>
            <a:off x="6188956" y="6829779"/>
            <a:ext cx="486000" cy="45719"/>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A4CB74"/>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295E7534-B6E0-E4DF-EC5D-1CB561FC88FA}"/>
              </a:ext>
            </a:extLst>
          </p:cNvPr>
          <p:cNvSpPr txBox="1"/>
          <p:nvPr/>
        </p:nvSpPr>
        <p:spPr>
          <a:xfrm>
            <a:off x="1459047" y="5984732"/>
            <a:ext cx="519645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5"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 Ces fonds ne sont pas garantis. Il existe un risque de perte en capital.</a:t>
            </a:r>
          </a:p>
        </p:txBody>
      </p:sp>
      <p:sp>
        <p:nvSpPr>
          <p:cNvPr id="7" name="Rectangle 6">
            <a:extLst>
              <a:ext uri="{FF2B5EF4-FFF2-40B4-BE49-F238E27FC236}">
                <a16:creationId xmlns:a16="http://schemas.microsoft.com/office/drawing/2014/main" id="{941CEE5B-5DCA-82E8-ECE7-888D3E4E1240}"/>
              </a:ext>
            </a:extLst>
          </p:cNvPr>
          <p:cNvSpPr/>
          <p:nvPr/>
        </p:nvSpPr>
        <p:spPr>
          <a:xfrm>
            <a:off x="10066320" y="4988777"/>
            <a:ext cx="1759036" cy="324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Green bonds uniquement en CTO</a:t>
            </a:r>
            <a:endParaRPr kumimoji="0" lang="fr-FR" sz="700" b="0" i="1" u="none" strike="sng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8EB642BC-FD18-55EB-7C35-50B95CFFAAF4}"/>
              </a:ext>
            </a:extLst>
          </p:cNvPr>
          <p:cNvSpPr/>
          <p:nvPr/>
        </p:nvSpPr>
        <p:spPr>
          <a:xfrm>
            <a:off x="6088429" y="4235020"/>
            <a:ext cx="1759036" cy="1941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rPr>
              <a:t>Fonds euros avec une approche ESG</a:t>
            </a:r>
            <a:endParaRPr kumimoji="0" lang="fr-FR" sz="700" b="0" i="1" u="none" strike="sngStrike" kern="1200" cap="none" spc="0" normalizeH="0" baseline="0" noProof="0" dirty="0">
              <a:ln>
                <a:noFill/>
              </a:ln>
              <a:solidFill>
                <a:srgbClr val="39434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7365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BFA339D1-07B6-DFFA-5FFF-474E40A0C9AA}"/>
              </a:ext>
            </a:extLst>
          </p:cNvPr>
          <p:cNvPicPr>
            <a:picLocks noChangeAspect="1"/>
          </p:cNvPicPr>
          <p:nvPr/>
        </p:nvPicPr>
        <p:blipFill>
          <a:blip r:embed="rId2">
            <a:extLst>
              <a:ext uri="{96DAC541-7B7A-43D3-8B79-37D633B846F1}">
                <asvg:svgBlip xmlns:asvg="http://schemas.microsoft.com/office/drawing/2016/SVG/main" r:embed="rId3"/>
              </a:ext>
            </a:extLst>
          </a:blip>
          <a:srcRect t="3526" r="34014" b="15478"/>
          <a:stretch>
            <a:fillRect/>
          </a:stretch>
        </p:blipFill>
        <p:spPr>
          <a:xfrm>
            <a:off x="7918109" y="1035173"/>
            <a:ext cx="4273896" cy="5245985"/>
          </a:xfrm>
          <a:prstGeom prst="rect">
            <a:avLst/>
          </a:prstGeom>
          <a:noFill/>
          <a:ln cap="flat">
            <a:noFill/>
          </a:ln>
        </p:spPr>
      </p:pic>
      <p:sp>
        <p:nvSpPr>
          <p:cNvPr id="3" name="Rectangle 2">
            <a:extLst>
              <a:ext uri="{FF2B5EF4-FFF2-40B4-BE49-F238E27FC236}">
                <a16:creationId xmlns:a16="http://schemas.microsoft.com/office/drawing/2014/main" id="{8FAC7642-2162-74C4-1D94-7595B9C0E020}"/>
              </a:ext>
            </a:extLst>
          </p:cNvPr>
          <p:cNvSpPr/>
          <p:nvPr/>
        </p:nvSpPr>
        <p:spPr>
          <a:xfrm>
            <a:off x="0" y="4142"/>
            <a:ext cx="1418508" cy="6285887"/>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cxnSp>
        <p:nvCxnSpPr>
          <p:cNvPr id="4" name="Connecteur droit 3">
            <a:extLst>
              <a:ext uri="{FF2B5EF4-FFF2-40B4-BE49-F238E27FC236}">
                <a16:creationId xmlns:a16="http://schemas.microsoft.com/office/drawing/2014/main" id="{D2D856B4-2F4A-39F0-EBA9-65326C5ECA34}"/>
              </a:ext>
            </a:extLst>
          </p:cNvPr>
          <p:cNvCxnSpPr/>
          <p:nvPr/>
        </p:nvCxnSpPr>
        <p:spPr>
          <a:xfrm>
            <a:off x="261436" y="1455167"/>
            <a:ext cx="0" cy="4880838"/>
          </a:xfrm>
          <a:prstGeom prst="straightConnector1">
            <a:avLst/>
          </a:prstGeom>
          <a:noFill/>
          <a:ln w="12701" cap="flat">
            <a:solidFill>
              <a:srgbClr val="D9D9D9"/>
            </a:solidFill>
            <a:prstDash val="solid"/>
            <a:miter/>
          </a:ln>
        </p:spPr>
      </p:cxnSp>
      <p:sp>
        <p:nvSpPr>
          <p:cNvPr id="5" name="Rectangle 4">
            <a:extLst>
              <a:ext uri="{FF2B5EF4-FFF2-40B4-BE49-F238E27FC236}">
                <a16:creationId xmlns:a16="http://schemas.microsoft.com/office/drawing/2014/main" id="{5D13BDFA-A14F-D952-9B08-82C1CFB5E603}"/>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 name="Rectangle 5">
            <a:extLst>
              <a:ext uri="{FF2B5EF4-FFF2-40B4-BE49-F238E27FC236}">
                <a16:creationId xmlns:a16="http://schemas.microsoft.com/office/drawing/2014/main" id="{3AEFE8CF-AEFB-D1FA-5D0E-C0CAFDF1DB1B}"/>
              </a:ext>
            </a:extLst>
          </p:cNvPr>
          <p:cNvSpPr/>
          <p:nvPr/>
        </p:nvSpPr>
        <p:spPr>
          <a:xfrm>
            <a:off x="0" y="6287213"/>
            <a:ext cx="12191996" cy="570786"/>
          </a:xfrm>
          <a:prstGeom prst="rect">
            <a:avLst/>
          </a:prstGeom>
          <a:solidFill>
            <a:srgbClr val="39434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Rectangle 8">
            <a:extLst>
              <a:ext uri="{FF2B5EF4-FFF2-40B4-BE49-F238E27FC236}">
                <a16:creationId xmlns:a16="http://schemas.microsoft.com/office/drawing/2014/main" id="{65173B04-3C32-F762-FA7F-83B7DB3A90A3}"/>
              </a:ext>
            </a:extLst>
          </p:cNvPr>
          <p:cNvSpPr/>
          <p:nvPr/>
        </p:nvSpPr>
        <p:spPr>
          <a:xfrm>
            <a:off x="11768446" y="6471666"/>
            <a:ext cx="423550" cy="186601"/>
          </a:xfrm>
          <a:prstGeom prst="rect">
            <a:avLst/>
          </a:prstGeom>
          <a:solidFill>
            <a:srgbClr val="77BF32"/>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FFFFFF"/>
                </a:solidFill>
                <a:uFillTx/>
                <a:latin typeface="Arial" pitchFamily="34"/>
                <a:cs typeface="Arial" pitchFamily="34"/>
              </a:rPr>
              <a:t>31</a:t>
            </a:r>
          </a:p>
        </p:txBody>
      </p:sp>
      <p:grpSp>
        <p:nvGrpSpPr>
          <p:cNvPr id="8" name="Groupe 9">
            <a:extLst>
              <a:ext uri="{FF2B5EF4-FFF2-40B4-BE49-F238E27FC236}">
                <a16:creationId xmlns:a16="http://schemas.microsoft.com/office/drawing/2014/main" id="{5380D173-1048-854D-6F1F-FEDE07681969}"/>
              </a:ext>
            </a:extLst>
          </p:cNvPr>
          <p:cNvGrpSpPr/>
          <p:nvPr/>
        </p:nvGrpSpPr>
        <p:grpSpPr>
          <a:xfrm>
            <a:off x="89062" y="6352894"/>
            <a:ext cx="510637" cy="470441"/>
            <a:chOff x="89062" y="6352894"/>
            <a:chExt cx="510637" cy="470441"/>
          </a:xfrm>
        </p:grpSpPr>
        <p:pic>
          <p:nvPicPr>
            <p:cNvPr id="9" name="Graphique 10">
              <a:extLst>
                <a:ext uri="{FF2B5EF4-FFF2-40B4-BE49-F238E27FC236}">
                  <a16:creationId xmlns:a16="http://schemas.microsoft.com/office/drawing/2014/main" id="{9CFA1824-DAED-E960-A5F3-FC6E231F66D0}"/>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188887" y="6352894"/>
              <a:ext cx="310987" cy="310987"/>
            </a:xfrm>
            <a:prstGeom prst="rect">
              <a:avLst/>
            </a:prstGeom>
            <a:noFill/>
            <a:ln cap="flat">
              <a:noFill/>
            </a:ln>
          </p:spPr>
        </p:pic>
        <p:sp>
          <p:nvSpPr>
            <p:cNvPr id="10" name="ZoneTexte 11">
              <a:extLst>
                <a:ext uri="{FF2B5EF4-FFF2-40B4-BE49-F238E27FC236}">
                  <a16:creationId xmlns:a16="http://schemas.microsoft.com/office/drawing/2014/main" id="{826AC958-6B88-7031-A441-DE824DE6C3DF}"/>
                </a:ext>
              </a:extLst>
            </p:cNvPr>
            <p:cNvSpPr txBox="1"/>
            <p:nvPr/>
          </p:nvSpPr>
          <p:spPr>
            <a:xfrm>
              <a:off x="89062" y="6638672"/>
              <a:ext cx="510637"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Accueil</a:t>
              </a:r>
            </a:p>
          </p:txBody>
        </p:sp>
      </p:grpSp>
      <p:grpSp>
        <p:nvGrpSpPr>
          <p:cNvPr id="11" name="Groupe 12">
            <a:extLst>
              <a:ext uri="{FF2B5EF4-FFF2-40B4-BE49-F238E27FC236}">
                <a16:creationId xmlns:a16="http://schemas.microsoft.com/office/drawing/2014/main" id="{D4ADEE86-4E24-5991-2B21-1700346C4B32}"/>
              </a:ext>
            </a:extLst>
          </p:cNvPr>
          <p:cNvGrpSpPr/>
          <p:nvPr/>
        </p:nvGrpSpPr>
        <p:grpSpPr>
          <a:xfrm>
            <a:off x="659858" y="6306507"/>
            <a:ext cx="605643" cy="516828"/>
            <a:chOff x="659858" y="6306507"/>
            <a:chExt cx="605643" cy="516828"/>
          </a:xfrm>
        </p:grpSpPr>
        <p:pic>
          <p:nvPicPr>
            <p:cNvPr id="12" name="Graphique 13">
              <a:extLst>
                <a:ext uri="{FF2B5EF4-FFF2-40B4-BE49-F238E27FC236}">
                  <a16:creationId xmlns:a16="http://schemas.microsoft.com/office/drawing/2014/main" id="{1B2D02A3-ABE4-CF80-8881-97500D242208}"/>
                </a:ext>
              </a:extLst>
            </p:cNvP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754864" y="6306507"/>
              <a:ext cx="415640" cy="415640"/>
            </a:xfrm>
            <a:prstGeom prst="rect">
              <a:avLst/>
            </a:prstGeom>
            <a:noFill/>
            <a:ln cap="flat">
              <a:noFill/>
            </a:ln>
          </p:spPr>
        </p:pic>
        <p:sp>
          <p:nvSpPr>
            <p:cNvPr id="13" name="ZoneTexte 14">
              <a:extLst>
                <a:ext uri="{FF2B5EF4-FFF2-40B4-BE49-F238E27FC236}">
                  <a16:creationId xmlns:a16="http://schemas.microsoft.com/office/drawing/2014/main" id="{76D68D29-08A5-0B80-56D1-A1CEE016FB29}"/>
                </a:ext>
              </a:extLst>
            </p:cNvPr>
            <p:cNvSpPr txBox="1"/>
            <p:nvPr/>
          </p:nvSpPr>
          <p:spPr>
            <a:xfrm>
              <a:off x="659858" y="6638672"/>
              <a:ext cx="605643"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Sommaire</a:t>
              </a:r>
            </a:p>
          </p:txBody>
        </p:sp>
      </p:grpSp>
      <p:sp>
        <p:nvSpPr>
          <p:cNvPr id="14" name="ZoneTexte 15">
            <a:extLst>
              <a:ext uri="{FF2B5EF4-FFF2-40B4-BE49-F238E27FC236}">
                <a16:creationId xmlns:a16="http://schemas.microsoft.com/office/drawing/2014/main" id="{5E21D7C1-0DFA-1E3E-657C-4567A30F5D8B}"/>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Vous êtes ici :</a:t>
            </a:r>
            <a:endParaRPr lang="fr-FR" sz="600" b="0" i="0" u="none" strike="noStrike" kern="1200" cap="none" spc="0" baseline="0">
              <a:solidFill>
                <a:srgbClr val="A4CB74"/>
              </a:solidFill>
              <a:uFillTx/>
              <a:latin typeface="Arial" pitchFamily="34"/>
              <a:cs typeface="Arial" pitchFamily="34"/>
            </a:endParaRPr>
          </a:p>
        </p:txBody>
      </p:sp>
      <p:cxnSp>
        <p:nvCxnSpPr>
          <p:cNvPr id="15" name="Connecteur droit 16">
            <a:extLst>
              <a:ext uri="{FF2B5EF4-FFF2-40B4-BE49-F238E27FC236}">
                <a16:creationId xmlns:a16="http://schemas.microsoft.com/office/drawing/2014/main" id="{1F73FAC1-E9E0-5124-83C3-6611E3BAA788}"/>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6" name="Connecteur droit 17">
            <a:extLst>
              <a:ext uri="{FF2B5EF4-FFF2-40B4-BE49-F238E27FC236}">
                <a16:creationId xmlns:a16="http://schemas.microsoft.com/office/drawing/2014/main" id="{CEBA53E1-B356-3DE3-23BC-8A3D3B892F3B}"/>
              </a:ext>
            </a:extLst>
          </p:cNvPr>
          <p:cNvCxnSpPr/>
          <p:nvPr/>
        </p:nvCxnSpPr>
        <p:spPr>
          <a:xfrm>
            <a:off x="2555318" y="6387943"/>
            <a:ext cx="0" cy="369326"/>
          </a:xfrm>
          <a:prstGeom prst="straightConnector1">
            <a:avLst/>
          </a:prstGeom>
          <a:noFill/>
          <a:ln w="9528" cap="flat">
            <a:solidFill>
              <a:srgbClr val="FFFFFF"/>
            </a:solidFill>
            <a:prstDash val="solid"/>
            <a:miter/>
          </a:ln>
        </p:spPr>
      </p:cxnSp>
      <p:grpSp>
        <p:nvGrpSpPr>
          <p:cNvPr id="17" name="Groupe 18">
            <a:extLst>
              <a:ext uri="{FF2B5EF4-FFF2-40B4-BE49-F238E27FC236}">
                <a16:creationId xmlns:a16="http://schemas.microsoft.com/office/drawing/2014/main" id="{535B219D-26D8-EC1A-7EC7-904CE174FB3A}"/>
              </a:ext>
            </a:extLst>
          </p:cNvPr>
          <p:cNvGrpSpPr/>
          <p:nvPr/>
        </p:nvGrpSpPr>
        <p:grpSpPr>
          <a:xfrm>
            <a:off x="4747007" y="6332220"/>
            <a:ext cx="784390" cy="490776"/>
            <a:chOff x="4747007" y="6332220"/>
            <a:chExt cx="784390" cy="490776"/>
          </a:xfrm>
        </p:grpSpPr>
        <p:pic>
          <p:nvPicPr>
            <p:cNvPr id="18" name="Graphique 19">
              <a:extLst>
                <a:ext uri="{FF2B5EF4-FFF2-40B4-BE49-F238E27FC236}">
                  <a16:creationId xmlns:a16="http://schemas.microsoft.com/office/drawing/2014/main" id="{26279D88-0D83-D322-64A9-185B2D09C6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6408" y="6332220"/>
              <a:ext cx="352802" cy="352802"/>
            </a:xfrm>
            <a:prstGeom prst="rect">
              <a:avLst/>
            </a:prstGeom>
            <a:noFill/>
            <a:ln cap="flat">
              <a:noFill/>
            </a:ln>
          </p:spPr>
        </p:pic>
        <p:sp>
          <p:nvSpPr>
            <p:cNvPr id="19" name="ZoneTexte 20">
              <a:extLst>
                <a:ext uri="{FF2B5EF4-FFF2-40B4-BE49-F238E27FC236}">
                  <a16:creationId xmlns:a16="http://schemas.microsoft.com/office/drawing/2014/main" id="{343CEECE-7D58-83F8-DFFE-2A6C9F858670}"/>
                </a:ext>
              </a:extLst>
            </p:cNvPr>
            <p:cNvSpPr txBox="1"/>
            <p:nvPr/>
          </p:nvSpPr>
          <p:spPr>
            <a:xfrm>
              <a:off x="4747007"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Rénovation</a:t>
              </a:r>
            </a:p>
          </p:txBody>
        </p:sp>
      </p:grpSp>
      <p:grpSp>
        <p:nvGrpSpPr>
          <p:cNvPr id="20" name="Groupe 21">
            <a:extLst>
              <a:ext uri="{FF2B5EF4-FFF2-40B4-BE49-F238E27FC236}">
                <a16:creationId xmlns:a16="http://schemas.microsoft.com/office/drawing/2014/main" id="{44D3FAE2-601B-F9FB-29DE-08BCB11B5EF0}"/>
              </a:ext>
            </a:extLst>
          </p:cNvPr>
          <p:cNvGrpSpPr/>
          <p:nvPr/>
        </p:nvGrpSpPr>
        <p:grpSpPr>
          <a:xfrm>
            <a:off x="5367052" y="6348999"/>
            <a:ext cx="784390" cy="473997"/>
            <a:chOff x="5367052" y="6348999"/>
            <a:chExt cx="784390" cy="473997"/>
          </a:xfrm>
        </p:grpSpPr>
        <p:pic>
          <p:nvPicPr>
            <p:cNvPr id="21" name="Graphique 22">
              <a:extLst>
                <a:ext uri="{FF2B5EF4-FFF2-40B4-BE49-F238E27FC236}">
                  <a16:creationId xmlns:a16="http://schemas.microsoft.com/office/drawing/2014/main" id="{1AAEC562-266D-711D-747F-CEFF745DA01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86453" y="6348999"/>
              <a:ext cx="352802" cy="352802"/>
            </a:xfrm>
            <a:prstGeom prst="rect">
              <a:avLst/>
            </a:prstGeom>
            <a:noFill/>
            <a:ln cap="flat">
              <a:noFill/>
            </a:ln>
          </p:spPr>
        </p:pic>
        <p:sp>
          <p:nvSpPr>
            <p:cNvPr id="22" name="ZoneTexte 23">
              <a:extLst>
                <a:ext uri="{FF2B5EF4-FFF2-40B4-BE49-F238E27FC236}">
                  <a16:creationId xmlns:a16="http://schemas.microsoft.com/office/drawing/2014/main" id="{6924B3CF-5C7F-C90E-0775-06DAB9AF61D8}"/>
                </a:ext>
              </a:extLst>
            </p:cNvPr>
            <p:cNvSpPr txBox="1"/>
            <p:nvPr/>
          </p:nvSpPr>
          <p:spPr>
            <a:xfrm>
              <a:off x="5367052"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Mobilité</a:t>
              </a:r>
            </a:p>
          </p:txBody>
        </p:sp>
      </p:grpSp>
      <p:grpSp>
        <p:nvGrpSpPr>
          <p:cNvPr id="23" name="Groupe 27">
            <a:extLst>
              <a:ext uri="{FF2B5EF4-FFF2-40B4-BE49-F238E27FC236}">
                <a16:creationId xmlns:a16="http://schemas.microsoft.com/office/drawing/2014/main" id="{AB85FDC0-CC7D-78A5-C8D6-F49787D48588}"/>
              </a:ext>
            </a:extLst>
          </p:cNvPr>
          <p:cNvGrpSpPr/>
          <p:nvPr/>
        </p:nvGrpSpPr>
        <p:grpSpPr>
          <a:xfrm>
            <a:off x="3365449" y="6388409"/>
            <a:ext cx="1417328" cy="369335"/>
            <a:chOff x="3365449" y="6388409"/>
            <a:chExt cx="1417328" cy="369335"/>
          </a:xfrm>
        </p:grpSpPr>
        <p:sp>
          <p:nvSpPr>
            <p:cNvPr id="24" name="Rectangle 28">
              <a:extLst>
                <a:ext uri="{FF2B5EF4-FFF2-40B4-BE49-F238E27FC236}">
                  <a16:creationId xmlns:a16="http://schemas.microsoft.com/office/drawing/2014/main" id="{5E9C4B1E-6FB1-6614-5CA6-2FBE53AC0492}"/>
                </a:ext>
              </a:extLst>
            </p:cNvPr>
            <p:cNvSpPr/>
            <p:nvPr/>
          </p:nvSpPr>
          <p:spPr>
            <a:xfrm>
              <a:off x="3365449" y="6388409"/>
              <a:ext cx="560609" cy="369335"/>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03.</a:t>
              </a:r>
            </a:p>
          </p:txBody>
        </p:sp>
        <p:sp>
          <p:nvSpPr>
            <p:cNvPr id="25" name="ZoneTexte 29">
              <a:extLst>
                <a:ext uri="{FF2B5EF4-FFF2-40B4-BE49-F238E27FC236}">
                  <a16:creationId xmlns:a16="http://schemas.microsoft.com/office/drawing/2014/main" id="{844BCEFE-F2A3-F2C3-7124-3D1DA4486EB5}"/>
                </a:ext>
              </a:extLst>
            </p:cNvPr>
            <p:cNvSpPr txBox="1"/>
            <p:nvPr/>
          </p:nvSpPr>
          <p:spPr>
            <a:xfrm>
              <a:off x="3917417" y="6439369"/>
              <a:ext cx="865360"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Passer à l’action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avec mon client</a:t>
              </a:r>
              <a:endParaRPr lang="fr-FR" sz="600" b="0" i="0" u="none" strike="noStrike" kern="1200" cap="none" spc="0" baseline="0">
                <a:solidFill>
                  <a:srgbClr val="A4CB74"/>
                </a:solidFill>
                <a:uFillTx/>
                <a:latin typeface="Arial" pitchFamily="34"/>
                <a:cs typeface="Arial" pitchFamily="34"/>
              </a:endParaRPr>
            </a:p>
          </p:txBody>
        </p:sp>
      </p:grpSp>
      <p:grpSp>
        <p:nvGrpSpPr>
          <p:cNvPr id="26" name="Groupe 30">
            <a:extLst>
              <a:ext uri="{FF2B5EF4-FFF2-40B4-BE49-F238E27FC236}">
                <a16:creationId xmlns:a16="http://schemas.microsoft.com/office/drawing/2014/main" id="{DD515A07-E70C-416A-FA19-C258FAFF7813}"/>
              </a:ext>
            </a:extLst>
          </p:cNvPr>
          <p:cNvGrpSpPr/>
          <p:nvPr/>
        </p:nvGrpSpPr>
        <p:grpSpPr>
          <a:xfrm>
            <a:off x="1580613" y="6342470"/>
            <a:ext cx="784390" cy="480526"/>
            <a:chOff x="1580613" y="6342470"/>
            <a:chExt cx="784390" cy="480526"/>
          </a:xfrm>
        </p:grpSpPr>
        <p:pic>
          <p:nvPicPr>
            <p:cNvPr id="27" name="Graphique 31">
              <a:extLst>
                <a:ext uri="{FF2B5EF4-FFF2-40B4-BE49-F238E27FC236}">
                  <a16:creationId xmlns:a16="http://schemas.microsoft.com/office/drawing/2014/main" id="{9AC640AB-30B0-B445-BAB3-171D31C2C654}"/>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1799831" y="6342470"/>
              <a:ext cx="345944" cy="345944"/>
            </a:xfrm>
            <a:prstGeom prst="rect">
              <a:avLst/>
            </a:prstGeom>
            <a:noFill/>
            <a:ln cap="flat">
              <a:noFill/>
            </a:ln>
          </p:spPr>
        </p:pic>
        <p:sp>
          <p:nvSpPr>
            <p:cNvPr id="28" name="ZoneTexte 32">
              <a:extLst>
                <a:ext uri="{FF2B5EF4-FFF2-40B4-BE49-F238E27FC236}">
                  <a16:creationId xmlns:a16="http://schemas.microsoft.com/office/drawing/2014/main" id="{F96BB15C-5CE1-32E8-ADF2-3357D46EF179}"/>
                </a:ext>
              </a:extLst>
            </p:cNvPr>
            <p:cNvSpPr txBox="1"/>
            <p:nvPr/>
          </p:nvSpPr>
          <p:spPr>
            <a:xfrm>
              <a:off x="1580613"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Approche conseil</a:t>
              </a:r>
            </a:p>
          </p:txBody>
        </p:sp>
      </p:grpSp>
      <p:grpSp>
        <p:nvGrpSpPr>
          <p:cNvPr id="29" name="Groupe 34">
            <a:extLst>
              <a:ext uri="{FF2B5EF4-FFF2-40B4-BE49-F238E27FC236}">
                <a16:creationId xmlns:a16="http://schemas.microsoft.com/office/drawing/2014/main" id="{17617DC2-C047-D131-A585-33064D1B8FCF}"/>
              </a:ext>
            </a:extLst>
          </p:cNvPr>
          <p:cNvGrpSpPr/>
          <p:nvPr/>
        </p:nvGrpSpPr>
        <p:grpSpPr>
          <a:xfrm>
            <a:off x="8907444" y="6334405"/>
            <a:ext cx="1305361" cy="488930"/>
            <a:chOff x="8907444" y="6334405"/>
            <a:chExt cx="1305361" cy="488930"/>
          </a:xfrm>
        </p:grpSpPr>
        <p:grpSp>
          <p:nvGrpSpPr>
            <p:cNvPr id="30" name="Groupe 35">
              <a:extLst>
                <a:ext uri="{FF2B5EF4-FFF2-40B4-BE49-F238E27FC236}">
                  <a16:creationId xmlns:a16="http://schemas.microsoft.com/office/drawing/2014/main" id="{5C253E54-F5D6-077B-3306-949BD8D05F04}"/>
                </a:ext>
              </a:extLst>
            </p:cNvPr>
            <p:cNvGrpSpPr/>
            <p:nvPr/>
          </p:nvGrpSpPr>
          <p:grpSpPr>
            <a:xfrm>
              <a:off x="8907444" y="6334405"/>
              <a:ext cx="547826" cy="488930"/>
              <a:chOff x="8907444" y="6334405"/>
              <a:chExt cx="547826" cy="488930"/>
            </a:xfrm>
          </p:grpSpPr>
          <p:pic>
            <p:nvPicPr>
              <p:cNvPr id="31" name="Graphique 40">
                <a:extLst>
                  <a:ext uri="{FF2B5EF4-FFF2-40B4-BE49-F238E27FC236}">
                    <a16:creationId xmlns:a16="http://schemas.microsoft.com/office/drawing/2014/main" id="{AC4A26C5-D0C8-D008-FF40-F1AF4B590809}"/>
                  </a:ext>
                </a:extLst>
              </p:cNvP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9003228" y="6334405"/>
                <a:ext cx="352108" cy="352108"/>
              </a:xfrm>
              <a:prstGeom prst="rect">
                <a:avLst/>
              </a:prstGeom>
              <a:noFill/>
              <a:ln cap="flat">
                <a:noFill/>
              </a:ln>
            </p:spPr>
          </p:pic>
          <p:sp>
            <p:nvSpPr>
              <p:cNvPr id="32" name="ZoneTexte 41">
                <a:extLst>
                  <a:ext uri="{FF2B5EF4-FFF2-40B4-BE49-F238E27FC236}">
                    <a16:creationId xmlns:a16="http://schemas.microsoft.com/office/drawing/2014/main" id="{C5D70F4B-F65B-A68B-62F8-48F491F824FA}"/>
                  </a:ext>
                </a:extLst>
              </p:cNvPr>
              <p:cNvSpPr txBox="1"/>
              <p:nvPr/>
            </p:nvSpPr>
            <p:spPr>
              <a:xfrm>
                <a:off x="8907444" y="6638672"/>
                <a:ext cx="547826" cy="184663"/>
              </a:xfrm>
              <a:prstGeom prst="rect">
                <a:avLst/>
              </a:prstGeom>
              <a:noFill/>
              <a:ln cap="flat">
                <a:noFill/>
              </a:ln>
            </p:spPr>
            <p:txBody>
              <a:bodyPr vert="horz" wrap="square" lIns="0" tIns="45720" rIns="0" bIns="46798"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Nos offres</a:t>
                </a:r>
              </a:p>
            </p:txBody>
          </p:sp>
        </p:grpSp>
        <p:cxnSp>
          <p:nvCxnSpPr>
            <p:cNvPr id="33" name="Connecteur droit 36">
              <a:extLst>
                <a:ext uri="{FF2B5EF4-FFF2-40B4-BE49-F238E27FC236}">
                  <a16:creationId xmlns:a16="http://schemas.microsoft.com/office/drawing/2014/main" id="{646BD44E-2274-217D-741F-4A1C6DD2FF60}"/>
                </a:ext>
              </a:extLst>
            </p:cNvPr>
            <p:cNvCxnSpPr/>
            <p:nvPr/>
          </p:nvCxnSpPr>
          <p:spPr>
            <a:xfrm>
              <a:off x="9605141" y="6387943"/>
              <a:ext cx="0" cy="369326"/>
            </a:xfrm>
            <a:prstGeom prst="straightConnector1">
              <a:avLst/>
            </a:prstGeom>
            <a:noFill/>
            <a:ln w="9528" cap="flat">
              <a:solidFill>
                <a:srgbClr val="FFFFFF"/>
              </a:solidFill>
              <a:prstDash val="solid"/>
              <a:miter/>
            </a:ln>
          </p:spPr>
        </p:cxnSp>
        <p:grpSp>
          <p:nvGrpSpPr>
            <p:cNvPr id="34" name="Groupe 37">
              <a:extLst>
                <a:ext uri="{FF2B5EF4-FFF2-40B4-BE49-F238E27FC236}">
                  <a16:creationId xmlns:a16="http://schemas.microsoft.com/office/drawing/2014/main" id="{FBE91E17-8E44-7BFD-450A-298DA7CDC637}"/>
                </a:ext>
              </a:extLst>
            </p:cNvPr>
            <p:cNvGrpSpPr/>
            <p:nvPr/>
          </p:nvGrpSpPr>
          <p:grpSpPr>
            <a:xfrm>
              <a:off x="9781867" y="6342470"/>
              <a:ext cx="430938" cy="480526"/>
              <a:chOff x="9781867" y="6342470"/>
              <a:chExt cx="430938" cy="480526"/>
            </a:xfrm>
          </p:grpSpPr>
          <p:pic>
            <p:nvPicPr>
              <p:cNvPr id="35" name="Graphique 38">
                <a:extLst>
                  <a:ext uri="{FF2B5EF4-FFF2-40B4-BE49-F238E27FC236}">
                    <a16:creationId xmlns:a16="http://schemas.microsoft.com/office/drawing/2014/main" id="{1DD649BE-5666-7910-5F60-763D240DA050}"/>
                  </a:ext>
                </a:extLst>
              </p:cNvP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9818424" y="6342470"/>
                <a:ext cx="345944" cy="345944"/>
              </a:xfrm>
              <a:prstGeom prst="rect">
                <a:avLst/>
              </a:prstGeom>
              <a:noFill/>
              <a:ln cap="flat">
                <a:noFill/>
              </a:ln>
            </p:spPr>
          </p:pic>
          <p:sp>
            <p:nvSpPr>
              <p:cNvPr id="36" name="ZoneTexte 39">
                <a:extLst>
                  <a:ext uri="{FF2B5EF4-FFF2-40B4-BE49-F238E27FC236}">
                    <a16:creationId xmlns:a16="http://schemas.microsoft.com/office/drawing/2014/main" id="{8312659D-91E7-0116-B5E0-EFA555A306E6}"/>
                  </a:ext>
                </a:extLst>
              </p:cNvPr>
              <p:cNvSpPr txBox="1"/>
              <p:nvPr/>
            </p:nvSpPr>
            <p:spPr>
              <a:xfrm>
                <a:off x="9781867" y="6638333"/>
                <a:ext cx="430938" cy="184663"/>
              </a:xfrm>
              <a:prstGeom prst="rect">
                <a:avLst/>
              </a:prstGeom>
              <a:noFill/>
              <a:ln cap="flat">
                <a:noFill/>
              </a:ln>
            </p:spPr>
            <p:txBody>
              <a:bodyPr vert="horz" wrap="square" lIns="0" tIns="45720" rIns="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Annexes</a:t>
                </a:r>
              </a:p>
            </p:txBody>
          </p:sp>
        </p:grpSp>
      </p:grpSp>
      <p:pic>
        <p:nvPicPr>
          <p:cNvPr id="37" name="Graphique 42">
            <a:extLst>
              <a:ext uri="{FF2B5EF4-FFF2-40B4-BE49-F238E27FC236}">
                <a16:creationId xmlns:a16="http://schemas.microsoft.com/office/drawing/2014/main" id="{F92F0C0F-E3C9-2135-C18A-A804E716CBE7}"/>
              </a:ext>
            </a:extLst>
          </p:cNvP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0" y="0"/>
            <a:ext cx="702021" cy="702021"/>
          </a:xfrm>
          <a:prstGeom prst="rect">
            <a:avLst/>
          </a:prstGeom>
          <a:noFill/>
          <a:ln cap="flat">
            <a:noFill/>
          </a:ln>
        </p:spPr>
      </p:pic>
      <p:sp>
        <p:nvSpPr>
          <p:cNvPr id="38" name="ZoneTexte 83">
            <a:extLst>
              <a:ext uri="{FF2B5EF4-FFF2-40B4-BE49-F238E27FC236}">
                <a16:creationId xmlns:a16="http://schemas.microsoft.com/office/drawing/2014/main" id="{72410EAD-20E7-F03A-75EB-E915F856530D}"/>
              </a:ext>
            </a:extLst>
          </p:cNvPr>
          <p:cNvSpPr txBox="1"/>
          <p:nvPr/>
        </p:nvSpPr>
        <p:spPr>
          <a:xfrm>
            <a:off x="368055" y="3236921"/>
            <a:ext cx="1242742" cy="2231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20" baseline="0">
                <a:solidFill>
                  <a:srgbClr val="D51317"/>
                </a:solidFill>
                <a:uFillTx/>
                <a:latin typeface="Arial" pitchFamily="34"/>
                <a:cs typeface="Arial" pitchFamily="34"/>
              </a:rPr>
              <a:t>JE </a:t>
            </a:r>
            <a:r>
              <a:rPr lang="fr-FR" sz="850" b="1" i="0" u="none" strike="noStrike" kern="1200" cap="none" spc="0" baseline="0">
                <a:solidFill>
                  <a:srgbClr val="D51317"/>
                </a:solidFill>
                <a:uFillTx/>
                <a:latin typeface="Arial" pitchFamily="34"/>
                <a:cs typeface="Arial" pitchFamily="34"/>
              </a:rPr>
              <a:t>CONCRÉTISE</a:t>
            </a:r>
          </a:p>
        </p:txBody>
      </p:sp>
      <p:sp>
        <p:nvSpPr>
          <p:cNvPr id="39" name="ZoneTexte 84">
            <a:extLst>
              <a:ext uri="{FF2B5EF4-FFF2-40B4-BE49-F238E27FC236}">
                <a16:creationId xmlns:a16="http://schemas.microsoft.com/office/drawing/2014/main" id="{AA91F76E-7627-CF00-7CB9-6CE9E8E04902}"/>
              </a:ext>
            </a:extLst>
          </p:cNvPr>
          <p:cNvSpPr txBox="1"/>
          <p:nvPr/>
        </p:nvSpPr>
        <p:spPr>
          <a:xfrm>
            <a:off x="311316" y="2724381"/>
            <a:ext cx="1294058"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163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BFBFBF"/>
                </a:solidFill>
                <a:uFillTx/>
                <a:latin typeface="Arial" pitchFamily="34"/>
                <a:cs typeface="Arial" pitchFamily="34"/>
              </a:rPr>
              <a:t>ACCOMPAGNER</a:t>
            </a:r>
            <a:endParaRPr lang="fr-FR" sz="800" b="0" i="0" u="none" strike="noStrike" kern="1200" cap="none" spc="0" baseline="0">
              <a:solidFill>
                <a:srgbClr val="BFBFBF"/>
              </a:solidFill>
              <a:uFillTx/>
              <a:latin typeface="Arial" pitchFamily="34"/>
              <a:cs typeface="Arial" pitchFamily="34"/>
            </a:endParaRPr>
          </a:p>
        </p:txBody>
      </p:sp>
      <p:sp>
        <p:nvSpPr>
          <p:cNvPr id="40" name="ZoneTexte 85">
            <a:extLst>
              <a:ext uri="{FF2B5EF4-FFF2-40B4-BE49-F238E27FC236}">
                <a16:creationId xmlns:a16="http://schemas.microsoft.com/office/drawing/2014/main" id="{E30A5E7C-F798-44A2-E476-10B8EC08C346}"/>
              </a:ext>
            </a:extLst>
          </p:cNvPr>
          <p:cNvSpPr txBox="1"/>
          <p:nvPr/>
        </p:nvSpPr>
        <p:spPr>
          <a:xfrm>
            <a:off x="368055" y="1318153"/>
            <a:ext cx="970196"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dirty="0">
                <a:solidFill>
                  <a:schemeClr val="bg1">
                    <a:lumMod val="75000"/>
                  </a:schemeClr>
                </a:solidFill>
                <a:uFillTx/>
                <a:latin typeface="Arial" pitchFamily="34"/>
                <a:cs typeface="Arial" pitchFamily="34"/>
              </a:rPr>
              <a:t>JE M’INFORME JE CONSEILLE</a:t>
            </a:r>
          </a:p>
        </p:txBody>
      </p:sp>
      <p:sp>
        <p:nvSpPr>
          <p:cNvPr id="41" name="ZoneTexte 87">
            <a:extLst>
              <a:ext uri="{FF2B5EF4-FFF2-40B4-BE49-F238E27FC236}">
                <a16:creationId xmlns:a16="http://schemas.microsoft.com/office/drawing/2014/main" id="{26DB31B6-6919-75E8-EC46-636630712C58}"/>
              </a:ext>
            </a:extLst>
          </p:cNvPr>
          <p:cNvSpPr txBox="1"/>
          <p:nvPr/>
        </p:nvSpPr>
        <p:spPr>
          <a:xfrm>
            <a:off x="311316" y="1823761"/>
            <a:ext cx="896285"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DÉCOUVRIR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18" baseline="0">
                <a:solidFill>
                  <a:srgbClr val="BFBFBF"/>
                </a:solidFill>
                <a:uFillTx/>
                <a:latin typeface="Arial" pitchFamily="34"/>
                <a:cs typeface="Arial" pitchFamily="34"/>
              </a:rPr>
              <a:t>LE BESOIN</a:t>
            </a:r>
            <a:endParaRPr lang="fr-FR" sz="800" b="0" i="0" u="none" strike="noStrike" kern="1200" cap="none" spc="0" baseline="0">
              <a:solidFill>
                <a:srgbClr val="BFBFBF"/>
              </a:solidFill>
              <a:uFillTx/>
              <a:latin typeface="Arial" pitchFamily="34"/>
              <a:cs typeface="Arial" pitchFamily="34"/>
            </a:endParaRPr>
          </a:p>
        </p:txBody>
      </p:sp>
      <p:sp>
        <p:nvSpPr>
          <p:cNvPr id="42" name="ZoneTexte 88">
            <a:extLst>
              <a:ext uri="{FF2B5EF4-FFF2-40B4-BE49-F238E27FC236}">
                <a16:creationId xmlns:a16="http://schemas.microsoft.com/office/drawing/2014/main" id="{2B9587A7-D05B-ECEC-C40E-03BFC114E820}"/>
              </a:ext>
            </a:extLst>
          </p:cNvPr>
          <p:cNvSpPr txBox="1"/>
          <p:nvPr/>
        </p:nvSpPr>
        <p:spPr>
          <a:xfrm>
            <a:off x="311316" y="3743471"/>
            <a:ext cx="896294" cy="215441"/>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D51317"/>
                </a:solidFill>
                <a:uFillTx/>
                <a:latin typeface="Arial" pitchFamily="34"/>
                <a:cs typeface="Arial" pitchFamily="34"/>
              </a:rPr>
              <a:t>INVESTIR</a:t>
            </a:r>
            <a:endParaRPr lang="fr-FR" sz="800" b="0" i="0" u="none" strike="noStrike" kern="1200" cap="none" spc="23" baseline="0">
              <a:solidFill>
                <a:srgbClr val="D51317"/>
              </a:solidFill>
              <a:uFillTx/>
              <a:latin typeface="Arial" pitchFamily="34"/>
              <a:cs typeface="Arial" pitchFamily="34"/>
            </a:endParaRPr>
          </a:p>
        </p:txBody>
      </p:sp>
      <p:sp>
        <p:nvSpPr>
          <p:cNvPr id="43" name="Ellipse 89">
            <a:extLst>
              <a:ext uri="{FF2B5EF4-FFF2-40B4-BE49-F238E27FC236}">
                <a16:creationId xmlns:a16="http://schemas.microsoft.com/office/drawing/2014/main" id="{E9BF76C0-1D97-2C3F-1AE9-D352276F41D5}"/>
              </a:ext>
            </a:extLst>
          </p:cNvPr>
          <p:cNvSpPr/>
          <p:nvPr/>
        </p:nvSpPr>
        <p:spPr>
          <a:xfrm>
            <a:off x="216438" y="188295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D51317"/>
              </a:solidFill>
              <a:uFillTx/>
              <a:latin typeface="Calibri"/>
            </a:endParaRPr>
          </a:p>
        </p:txBody>
      </p:sp>
      <p:sp>
        <p:nvSpPr>
          <p:cNvPr id="44" name="Ellipse 90">
            <a:extLst>
              <a:ext uri="{FF2B5EF4-FFF2-40B4-BE49-F238E27FC236}">
                <a16:creationId xmlns:a16="http://schemas.microsoft.com/office/drawing/2014/main" id="{862A4565-80F6-F675-F65D-357E7DBD3817}"/>
              </a:ext>
            </a:extLst>
          </p:cNvPr>
          <p:cNvSpPr/>
          <p:nvPr/>
        </p:nvSpPr>
        <p:spPr>
          <a:xfrm>
            <a:off x="216438" y="235233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5" name="Ellipse 91">
            <a:extLst>
              <a:ext uri="{FF2B5EF4-FFF2-40B4-BE49-F238E27FC236}">
                <a16:creationId xmlns:a16="http://schemas.microsoft.com/office/drawing/2014/main" id="{D6E73677-C275-C806-DBEC-2E859A9D30FC}"/>
              </a:ext>
            </a:extLst>
          </p:cNvPr>
          <p:cNvSpPr/>
          <p:nvPr/>
        </p:nvSpPr>
        <p:spPr>
          <a:xfrm>
            <a:off x="216438" y="279233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6" name="Ellipse 92">
            <a:extLst>
              <a:ext uri="{FF2B5EF4-FFF2-40B4-BE49-F238E27FC236}">
                <a16:creationId xmlns:a16="http://schemas.microsoft.com/office/drawing/2014/main" id="{A5A0D8B4-11CD-4FD3-9886-F6CB2AD4DF00}"/>
              </a:ext>
            </a:extLst>
          </p:cNvPr>
          <p:cNvSpPr/>
          <p:nvPr/>
        </p:nvSpPr>
        <p:spPr>
          <a:xfrm>
            <a:off x="216438" y="3805586"/>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5131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47" name="Ellipse 96">
            <a:extLst>
              <a:ext uri="{FF2B5EF4-FFF2-40B4-BE49-F238E27FC236}">
                <a16:creationId xmlns:a16="http://schemas.microsoft.com/office/drawing/2014/main" id="{AC22D1B7-14E1-B45C-4E34-69DDB8D662D7}"/>
              </a:ext>
            </a:extLst>
          </p:cNvPr>
          <p:cNvSpPr/>
          <p:nvPr/>
        </p:nvSpPr>
        <p:spPr>
          <a:xfrm>
            <a:off x="117436" y="1281467"/>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100803" tIns="54004" rIns="107999"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1</a:t>
            </a:r>
          </a:p>
        </p:txBody>
      </p:sp>
      <p:sp>
        <p:nvSpPr>
          <p:cNvPr id="48" name="Ellipse 97">
            <a:extLst>
              <a:ext uri="{FF2B5EF4-FFF2-40B4-BE49-F238E27FC236}">
                <a16:creationId xmlns:a16="http://schemas.microsoft.com/office/drawing/2014/main" id="{BD34AD37-6AEB-B65E-F7AE-947A131A464F}"/>
              </a:ext>
            </a:extLst>
          </p:cNvPr>
          <p:cNvSpPr/>
          <p:nvPr/>
        </p:nvSpPr>
        <p:spPr>
          <a:xfrm>
            <a:off x="117436" y="3199531"/>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D51317"/>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2</a:t>
            </a:r>
          </a:p>
        </p:txBody>
      </p:sp>
      <p:grpSp>
        <p:nvGrpSpPr>
          <p:cNvPr id="49" name="Groupe 172">
            <a:extLst>
              <a:ext uri="{FF2B5EF4-FFF2-40B4-BE49-F238E27FC236}">
                <a16:creationId xmlns:a16="http://schemas.microsoft.com/office/drawing/2014/main" id="{E93BF54E-19BF-CE37-BBF1-17369AE4826A}"/>
              </a:ext>
            </a:extLst>
          </p:cNvPr>
          <p:cNvGrpSpPr/>
          <p:nvPr/>
        </p:nvGrpSpPr>
        <p:grpSpPr>
          <a:xfrm>
            <a:off x="90781" y="3689622"/>
            <a:ext cx="1460699" cy="338556"/>
            <a:chOff x="90781" y="3689622"/>
            <a:chExt cx="1460699" cy="338556"/>
          </a:xfrm>
        </p:grpSpPr>
        <p:sp>
          <p:nvSpPr>
            <p:cNvPr id="50" name="Rectangle 173">
              <a:extLst>
                <a:ext uri="{FF2B5EF4-FFF2-40B4-BE49-F238E27FC236}">
                  <a16:creationId xmlns:a16="http://schemas.microsoft.com/office/drawing/2014/main" id="{DE5C5213-2B95-C08F-3682-F0E0E359A7D2}"/>
                </a:ext>
              </a:extLst>
            </p:cNvPr>
            <p:cNvSpPr/>
            <p:nvPr/>
          </p:nvSpPr>
          <p:spPr>
            <a:xfrm>
              <a:off x="90781" y="3689622"/>
              <a:ext cx="1328147" cy="338556"/>
            </a:xfrm>
            <a:prstGeom prst="rect">
              <a:avLst/>
            </a:prstGeom>
            <a:noFill/>
            <a:ln w="12701" cap="flat">
              <a:solidFill>
                <a:srgbClr val="D5131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1" name="Triangle 174">
              <a:extLst>
                <a:ext uri="{FF2B5EF4-FFF2-40B4-BE49-F238E27FC236}">
                  <a16:creationId xmlns:a16="http://schemas.microsoft.com/office/drawing/2014/main" id="{50DB066F-4FC0-28D3-CD74-2603F7DD995F}"/>
                </a:ext>
              </a:extLst>
            </p:cNvPr>
            <p:cNvSpPr/>
            <p:nvPr/>
          </p:nvSpPr>
          <p:spPr>
            <a:xfrm rot="5400013">
              <a:off x="1415692" y="3807141"/>
              <a:ext cx="179560" cy="92016"/>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D5131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52" name="ZoneTexte 181">
            <a:extLst>
              <a:ext uri="{FF2B5EF4-FFF2-40B4-BE49-F238E27FC236}">
                <a16:creationId xmlns:a16="http://schemas.microsoft.com/office/drawing/2014/main" id="{523BC00D-F2E0-7D26-B3BA-F2BC61D9D4F7}"/>
              </a:ext>
            </a:extLst>
          </p:cNvPr>
          <p:cNvSpPr txBox="1"/>
          <p:nvPr/>
        </p:nvSpPr>
        <p:spPr>
          <a:xfrm>
            <a:off x="368055" y="4194197"/>
            <a:ext cx="896294"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JE RESTE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a:solidFill>
                  <a:srgbClr val="BFBFBF"/>
                </a:solidFill>
                <a:uFillTx/>
                <a:latin typeface="Arial" pitchFamily="34"/>
                <a:cs typeface="Arial" pitchFamily="34"/>
              </a:rPr>
              <a:t>(IN)FORMÉ</a:t>
            </a:r>
          </a:p>
        </p:txBody>
      </p:sp>
      <p:sp>
        <p:nvSpPr>
          <p:cNvPr id="53" name="Ellipse 182">
            <a:extLst>
              <a:ext uri="{FF2B5EF4-FFF2-40B4-BE49-F238E27FC236}">
                <a16:creationId xmlns:a16="http://schemas.microsoft.com/office/drawing/2014/main" id="{D45565D0-D69F-A355-BDA0-837298F51EEF}"/>
              </a:ext>
            </a:extLst>
          </p:cNvPr>
          <p:cNvSpPr/>
          <p:nvPr/>
        </p:nvSpPr>
        <p:spPr>
          <a:xfrm>
            <a:off x="216438" y="4833390"/>
            <a:ext cx="90004" cy="900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394348"/>
              </a:solidFill>
              <a:uFillTx/>
              <a:latin typeface="Calibri"/>
            </a:endParaRPr>
          </a:p>
        </p:txBody>
      </p:sp>
      <p:sp>
        <p:nvSpPr>
          <p:cNvPr id="54" name="ZoneTexte 183">
            <a:extLst>
              <a:ext uri="{FF2B5EF4-FFF2-40B4-BE49-F238E27FC236}">
                <a16:creationId xmlns:a16="http://schemas.microsoft.com/office/drawing/2014/main" id="{E87BA9FB-E0B2-61F0-D8DE-685F24D4E90F}"/>
              </a:ext>
            </a:extLst>
          </p:cNvPr>
          <p:cNvSpPr txBox="1"/>
          <p:nvPr/>
        </p:nvSpPr>
        <p:spPr>
          <a:xfrm>
            <a:off x="311316" y="4772226"/>
            <a:ext cx="116374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S’(IN)FORMER /</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5" baseline="0">
                <a:solidFill>
                  <a:srgbClr val="BFBFBF"/>
                </a:solidFill>
                <a:uFillTx/>
                <a:latin typeface="Arial" pitchFamily="34"/>
                <a:cs typeface="Arial" pitchFamily="34"/>
              </a:rPr>
              <a:t>SE RENSEIGNER</a:t>
            </a:r>
          </a:p>
        </p:txBody>
      </p:sp>
      <p:sp>
        <p:nvSpPr>
          <p:cNvPr id="55" name="Ellipse 184">
            <a:extLst>
              <a:ext uri="{FF2B5EF4-FFF2-40B4-BE49-F238E27FC236}">
                <a16:creationId xmlns:a16="http://schemas.microsoft.com/office/drawing/2014/main" id="{6030485D-B73D-B80E-C8C8-DFAB49BFA89B}"/>
              </a:ext>
            </a:extLst>
          </p:cNvPr>
          <p:cNvSpPr/>
          <p:nvPr/>
        </p:nvSpPr>
        <p:spPr>
          <a:xfrm>
            <a:off x="117436" y="4222845"/>
            <a:ext cx="287999" cy="287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FBFBF"/>
          </a:solidFill>
          <a:ln cap="flat">
            <a:noFill/>
            <a:prstDash val="solid"/>
          </a:ln>
        </p:spPr>
        <p:txBody>
          <a:bodyPr vert="horz" wrap="square" lIns="91440" tIns="46798" rIns="91440" bIns="64803"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FFFFFF"/>
                </a:solidFill>
                <a:uFillTx/>
                <a:latin typeface="Arial" pitchFamily="34"/>
                <a:cs typeface="Arial" pitchFamily="34"/>
              </a:rPr>
              <a:t>3</a:t>
            </a:r>
          </a:p>
        </p:txBody>
      </p:sp>
      <p:sp>
        <p:nvSpPr>
          <p:cNvPr id="56" name="ZoneTexte 127">
            <a:extLst>
              <a:ext uri="{FF2B5EF4-FFF2-40B4-BE49-F238E27FC236}">
                <a16:creationId xmlns:a16="http://schemas.microsoft.com/office/drawing/2014/main" id="{3E683403-464F-7A67-8844-632535C858BC}"/>
              </a:ext>
            </a:extLst>
          </p:cNvPr>
          <p:cNvSpPr txBox="1"/>
          <p:nvPr/>
        </p:nvSpPr>
        <p:spPr>
          <a:xfrm>
            <a:off x="311316" y="2289145"/>
            <a:ext cx="1147727" cy="338556"/>
          </a:xfrm>
          <a:prstGeom prst="rect">
            <a:avLst/>
          </a:prstGeom>
          <a:noFill/>
          <a:ln cap="flat">
            <a:noFill/>
          </a:ln>
        </p:spPr>
        <p:txBody>
          <a:bodyPr vert="horz" wrap="square" lIns="91440" tIns="45720" rIns="91440" bIns="45720" anchor="t" anchorCtr="0" compatLnSpc="1">
            <a:spAutoFit/>
          </a:bodyPr>
          <a:lstStyle/>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IDENTIFIER</a:t>
            </a:r>
          </a:p>
          <a:p>
            <a:pPr marL="11512"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9" baseline="0">
                <a:solidFill>
                  <a:srgbClr val="BFBFBF"/>
                </a:solidFill>
                <a:uFillTx/>
                <a:latin typeface="Arial" pitchFamily="34"/>
                <a:cs typeface="Arial" pitchFamily="34"/>
              </a:rPr>
              <a:t>LES CONVICTIONS</a:t>
            </a:r>
            <a:endParaRPr lang="fr-FR" sz="800" b="0" i="0" u="none" strike="noStrike" kern="1200" cap="none" spc="23" baseline="0">
              <a:solidFill>
                <a:srgbClr val="BFBFBF"/>
              </a:solidFill>
              <a:uFillTx/>
              <a:latin typeface="Arial" pitchFamily="34"/>
              <a:cs typeface="Arial" pitchFamily="34"/>
            </a:endParaRPr>
          </a:p>
        </p:txBody>
      </p:sp>
      <p:grpSp>
        <p:nvGrpSpPr>
          <p:cNvPr id="57" name="Groupe 167">
            <a:extLst>
              <a:ext uri="{FF2B5EF4-FFF2-40B4-BE49-F238E27FC236}">
                <a16:creationId xmlns:a16="http://schemas.microsoft.com/office/drawing/2014/main" id="{A68681CF-7072-D5AB-A0A0-331AF4A3A5B2}"/>
              </a:ext>
            </a:extLst>
          </p:cNvPr>
          <p:cNvGrpSpPr/>
          <p:nvPr/>
        </p:nvGrpSpPr>
        <p:grpSpPr>
          <a:xfrm>
            <a:off x="89062" y="1822920"/>
            <a:ext cx="1329437" cy="3278745"/>
            <a:chOff x="89062" y="1822920"/>
            <a:chExt cx="1329437" cy="3278745"/>
          </a:xfrm>
        </p:grpSpPr>
        <p:sp>
          <p:nvSpPr>
            <p:cNvPr id="58" name="Rectangle 169">
              <a:hlinkClick r:id="rId20" action="ppaction://hlinksldjump"/>
              <a:extLst>
                <a:ext uri="{FF2B5EF4-FFF2-40B4-BE49-F238E27FC236}">
                  <a16:creationId xmlns:a16="http://schemas.microsoft.com/office/drawing/2014/main" id="{6C4F4819-3A39-B344-2725-CF754D918810}"/>
                </a:ext>
              </a:extLst>
            </p:cNvPr>
            <p:cNvSpPr/>
            <p:nvPr/>
          </p:nvSpPr>
          <p:spPr>
            <a:xfrm>
              <a:off x="89062" y="2282955"/>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59" name="Rectangle 175">
              <a:hlinkClick r:id="rId21" action="ppaction://hlinksldjump"/>
              <a:extLst>
                <a:ext uri="{FF2B5EF4-FFF2-40B4-BE49-F238E27FC236}">
                  <a16:creationId xmlns:a16="http://schemas.microsoft.com/office/drawing/2014/main" id="{0C7E67B3-0CF2-A12B-1376-9ACF5260E5E0}"/>
                </a:ext>
              </a:extLst>
            </p:cNvPr>
            <p:cNvSpPr/>
            <p:nvPr/>
          </p:nvSpPr>
          <p:spPr>
            <a:xfrm>
              <a:off x="89062" y="2669161"/>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0" name="Rectangle 177">
              <a:hlinkClick r:id="rId21" action="ppaction://hlinksldjump"/>
              <a:extLst>
                <a:ext uri="{FF2B5EF4-FFF2-40B4-BE49-F238E27FC236}">
                  <a16:creationId xmlns:a16="http://schemas.microsoft.com/office/drawing/2014/main" id="{78480230-C279-BED8-7DAE-B0B39BFC18C3}"/>
                </a:ext>
              </a:extLst>
            </p:cNvPr>
            <p:cNvSpPr/>
            <p:nvPr/>
          </p:nvSpPr>
          <p:spPr>
            <a:xfrm>
              <a:off x="89062" y="4763374"/>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1" name="Rectangle 178">
              <a:hlinkClick r:id="rId22" action="ppaction://hlinksldjump"/>
              <a:extLst>
                <a:ext uri="{FF2B5EF4-FFF2-40B4-BE49-F238E27FC236}">
                  <a16:creationId xmlns:a16="http://schemas.microsoft.com/office/drawing/2014/main" id="{33255B32-4DD2-88B1-9807-5059A4E64DFC}"/>
                </a:ext>
              </a:extLst>
            </p:cNvPr>
            <p:cNvSpPr/>
            <p:nvPr/>
          </p:nvSpPr>
          <p:spPr>
            <a:xfrm>
              <a:off x="89062" y="1822920"/>
              <a:ext cx="1329437" cy="338291"/>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grpSp>
        <p:nvGrpSpPr>
          <p:cNvPr id="62" name="Groupe 133">
            <a:extLst>
              <a:ext uri="{FF2B5EF4-FFF2-40B4-BE49-F238E27FC236}">
                <a16:creationId xmlns:a16="http://schemas.microsoft.com/office/drawing/2014/main" id="{9512E244-831E-3048-BA1B-6C9A9FBA3274}"/>
              </a:ext>
            </a:extLst>
          </p:cNvPr>
          <p:cNvGrpSpPr/>
          <p:nvPr/>
        </p:nvGrpSpPr>
        <p:grpSpPr>
          <a:xfrm>
            <a:off x="6048573" y="6323834"/>
            <a:ext cx="784390" cy="497617"/>
            <a:chOff x="6048573" y="6323834"/>
            <a:chExt cx="784390" cy="497617"/>
          </a:xfrm>
        </p:grpSpPr>
        <p:pic>
          <p:nvPicPr>
            <p:cNvPr id="63" name="Graphique 135">
              <a:extLst>
                <a:ext uri="{FF2B5EF4-FFF2-40B4-BE49-F238E27FC236}">
                  <a16:creationId xmlns:a16="http://schemas.microsoft.com/office/drawing/2014/main" id="{BCF24372-8154-43B4-04EF-14AEF9E1471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245662" y="6323834"/>
              <a:ext cx="352802" cy="352802"/>
            </a:xfrm>
            <a:prstGeom prst="rect">
              <a:avLst/>
            </a:prstGeom>
            <a:noFill/>
            <a:ln cap="flat">
              <a:noFill/>
            </a:ln>
          </p:spPr>
        </p:pic>
        <p:sp>
          <p:nvSpPr>
            <p:cNvPr id="64" name="ZoneTexte 142">
              <a:extLst>
                <a:ext uri="{FF2B5EF4-FFF2-40B4-BE49-F238E27FC236}">
                  <a16:creationId xmlns:a16="http://schemas.microsoft.com/office/drawing/2014/main" id="{53FC010B-A290-1394-354F-682EA8EA929E}"/>
                </a:ext>
              </a:extLst>
            </p:cNvPr>
            <p:cNvSpPr txBox="1"/>
            <p:nvPr/>
          </p:nvSpPr>
          <p:spPr>
            <a:xfrm>
              <a:off x="6048573" y="6636788"/>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0" u="none" strike="noStrike" kern="1200" cap="none" spc="0" baseline="0">
                  <a:solidFill>
                    <a:srgbClr val="FFFFFF"/>
                  </a:solidFill>
                  <a:uFillTx/>
                  <a:latin typeface="Arial" pitchFamily="34"/>
                  <a:cs typeface="Arial" pitchFamily="34"/>
                </a:rPr>
                <a:t>Épargne Resp.</a:t>
              </a:r>
            </a:p>
          </p:txBody>
        </p:sp>
      </p:grpSp>
      <p:grpSp>
        <p:nvGrpSpPr>
          <p:cNvPr id="65" name="Groupe 143">
            <a:extLst>
              <a:ext uri="{FF2B5EF4-FFF2-40B4-BE49-F238E27FC236}">
                <a16:creationId xmlns:a16="http://schemas.microsoft.com/office/drawing/2014/main" id="{C1B88511-041F-A9D9-3D95-2E8FA3714FF7}"/>
              </a:ext>
            </a:extLst>
          </p:cNvPr>
          <p:cNvGrpSpPr/>
          <p:nvPr/>
        </p:nvGrpSpPr>
        <p:grpSpPr>
          <a:xfrm>
            <a:off x="71515" y="6323834"/>
            <a:ext cx="11554421" cy="497616"/>
            <a:chOff x="71515" y="6323834"/>
            <a:chExt cx="11554421" cy="497616"/>
          </a:xfrm>
        </p:grpSpPr>
        <p:pic>
          <p:nvPicPr>
            <p:cNvPr id="66" name="Graphique 146">
              <a:hlinkClick r:id="" action="ppaction://hlinkshowjump?jump=previousslide"/>
              <a:extLst>
                <a:ext uri="{FF2B5EF4-FFF2-40B4-BE49-F238E27FC236}">
                  <a16:creationId xmlns:a16="http://schemas.microsoft.com/office/drawing/2014/main" id="{C6518838-11C9-E1E2-8A25-8FAA644C475F}"/>
                </a:ext>
              </a:extLst>
            </p:cNvPr>
            <p:cNvPicPr>
              <a:picLocks noChangeAspect="1"/>
            </p:cNvPicPr>
            <p:nvPr/>
          </p:nvPicPr>
          <p:blipFill>
            <a:blip r:embed="rId25">
              <a:extLst>
                <a:ext uri="{96DAC541-7B7A-43D3-8B79-37D633B846F1}">
                  <asvg:svgBlip xmlns:asvg="http://schemas.microsoft.com/office/drawing/2016/SVG/main" r:embed="rId26"/>
                </a:ext>
              </a:extLst>
            </a:blip>
            <a:srcRect/>
            <a:stretch>
              <a:fillRect/>
            </a:stretch>
          </p:blipFill>
          <p:spPr>
            <a:xfrm rot="10799991">
              <a:off x="11061889" y="6426613"/>
              <a:ext cx="281031" cy="281031"/>
            </a:xfrm>
            <a:prstGeom prst="rect">
              <a:avLst/>
            </a:prstGeom>
            <a:noFill/>
            <a:ln cap="flat">
              <a:noFill/>
            </a:ln>
          </p:spPr>
        </p:pic>
        <p:pic>
          <p:nvPicPr>
            <p:cNvPr id="67" name="Graphique 147">
              <a:hlinkClick r:id="" action="ppaction://hlinkshowjump?jump=nextslide"/>
              <a:extLst>
                <a:ext uri="{FF2B5EF4-FFF2-40B4-BE49-F238E27FC236}">
                  <a16:creationId xmlns:a16="http://schemas.microsoft.com/office/drawing/2014/main" id="{7E1B62E7-A9A1-9659-8C43-4F0B022073E5}"/>
                </a:ext>
              </a:extLst>
            </p:cNvPr>
            <p:cNvPicPr>
              <a:picLocks noChangeAspect="1"/>
            </p:cNvPicPr>
            <p:nvPr/>
          </p:nvPicPr>
          <p:blipFill>
            <a:blip r:embed="rId25">
              <a:extLst>
                <a:ext uri="{96DAC541-7B7A-43D3-8B79-37D633B846F1}">
                  <asvg:svgBlip xmlns:asvg="http://schemas.microsoft.com/office/drawing/2016/SVG/main" r:embed="rId26"/>
                </a:ext>
              </a:extLst>
            </a:blip>
            <a:srcRect/>
            <a:stretch>
              <a:fillRect/>
            </a:stretch>
          </p:blipFill>
          <p:spPr>
            <a:xfrm>
              <a:off x="11344905" y="6432090"/>
              <a:ext cx="281031" cy="281031"/>
            </a:xfrm>
            <a:prstGeom prst="rect">
              <a:avLst/>
            </a:prstGeom>
            <a:noFill/>
            <a:ln cap="flat">
              <a:noFill/>
            </a:ln>
          </p:spPr>
        </p:pic>
        <p:sp>
          <p:nvSpPr>
            <p:cNvPr id="68" name="Rectangle 148">
              <a:hlinkClick r:id="rId27" action="ppaction://hlinksldjump"/>
              <a:extLst>
                <a:ext uri="{FF2B5EF4-FFF2-40B4-BE49-F238E27FC236}">
                  <a16:creationId xmlns:a16="http://schemas.microsoft.com/office/drawing/2014/main" id="{9CB085B1-2D1F-0925-ABA4-2EF22935CE05}"/>
                </a:ext>
              </a:extLst>
            </p:cNvPr>
            <p:cNvSpPr/>
            <p:nvPr/>
          </p:nvSpPr>
          <p:spPr>
            <a:xfrm>
              <a:off x="71515" y="6323834"/>
              <a:ext cx="539541"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69" name="Rectangle 155">
              <a:hlinkClick r:id="rId28" action="ppaction://hlinksldjump"/>
              <a:extLst>
                <a:ext uri="{FF2B5EF4-FFF2-40B4-BE49-F238E27FC236}">
                  <a16:creationId xmlns:a16="http://schemas.microsoft.com/office/drawing/2014/main" id="{EC68018E-7C84-F54D-B2C6-A2CD8853CFCA}"/>
                </a:ext>
              </a:extLst>
            </p:cNvPr>
            <p:cNvSpPr/>
            <p:nvPr/>
          </p:nvSpPr>
          <p:spPr>
            <a:xfrm>
              <a:off x="681538" y="6323834"/>
              <a:ext cx="570210"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0" name="Rectangle 157">
              <a:hlinkClick r:id="rId29" action="ppaction://hlinksldjump"/>
              <a:extLst>
                <a:ext uri="{FF2B5EF4-FFF2-40B4-BE49-F238E27FC236}">
                  <a16:creationId xmlns:a16="http://schemas.microsoft.com/office/drawing/2014/main" id="{02A30E40-1482-7100-E677-E55957C7B48B}"/>
                </a:ext>
              </a:extLst>
            </p:cNvPr>
            <p:cNvSpPr/>
            <p:nvPr/>
          </p:nvSpPr>
          <p:spPr>
            <a:xfrm>
              <a:off x="1612983" y="6323834"/>
              <a:ext cx="703036"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1" name="Rectangle 162">
              <a:hlinkClick r:id="rId30" action="ppaction://hlinksldjump"/>
              <a:extLst>
                <a:ext uri="{FF2B5EF4-FFF2-40B4-BE49-F238E27FC236}">
                  <a16:creationId xmlns:a16="http://schemas.microsoft.com/office/drawing/2014/main" id="{B0E90763-618D-DD07-576F-2995FE6B2AF7}"/>
                </a:ext>
              </a:extLst>
            </p:cNvPr>
            <p:cNvSpPr/>
            <p:nvPr/>
          </p:nvSpPr>
          <p:spPr>
            <a:xfrm>
              <a:off x="486733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2" name="Rectangle 164">
              <a:hlinkClick r:id="rId31" action="ppaction://hlinksldjump"/>
              <a:extLst>
                <a:ext uri="{FF2B5EF4-FFF2-40B4-BE49-F238E27FC236}">
                  <a16:creationId xmlns:a16="http://schemas.microsoft.com/office/drawing/2014/main" id="{7ABD1AB8-A1C8-11BB-CC8F-C39F50E95EA4}"/>
                </a:ext>
              </a:extLst>
            </p:cNvPr>
            <p:cNvSpPr/>
            <p:nvPr/>
          </p:nvSpPr>
          <p:spPr>
            <a:xfrm>
              <a:off x="548640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3" name="Rectangle 193">
              <a:hlinkClick r:id="rId32" action="ppaction://hlinksldjump"/>
              <a:extLst>
                <a:ext uri="{FF2B5EF4-FFF2-40B4-BE49-F238E27FC236}">
                  <a16:creationId xmlns:a16="http://schemas.microsoft.com/office/drawing/2014/main" id="{22BF0A32-6016-36B4-9C52-EDB9754A9C51}"/>
                </a:ext>
              </a:extLst>
            </p:cNvPr>
            <p:cNvSpPr/>
            <p:nvPr/>
          </p:nvSpPr>
          <p:spPr>
            <a:xfrm>
              <a:off x="6167948"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4" name="Rectangle 194">
              <a:hlinkClick r:id="rId33" action="ppaction://hlinksldjump"/>
              <a:extLst>
                <a:ext uri="{FF2B5EF4-FFF2-40B4-BE49-F238E27FC236}">
                  <a16:creationId xmlns:a16="http://schemas.microsoft.com/office/drawing/2014/main" id="{F7E487E3-8F13-5C7C-182A-36BC55C48761}"/>
                </a:ext>
              </a:extLst>
            </p:cNvPr>
            <p:cNvSpPr/>
            <p:nvPr/>
          </p:nvSpPr>
          <p:spPr>
            <a:xfrm>
              <a:off x="889978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5" name="Rectangle 195">
              <a:hlinkClick r:id="rId34" action="ppaction://hlinksldjump"/>
              <a:extLst>
                <a:ext uri="{FF2B5EF4-FFF2-40B4-BE49-F238E27FC236}">
                  <a16:creationId xmlns:a16="http://schemas.microsoft.com/office/drawing/2014/main" id="{A4B0D089-EA62-D571-145F-5002A5BF56DD}"/>
                </a:ext>
              </a:extLst>
            </p:cNvPr>
            <p:cNvSpPr/>
            <p:nvPr/>
          </p:nvSpPr>
          <p:spPr>
            <a:xfrm>
              <a:off x="971763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grpSp>
      <p:sp>
        <p:nvSpPr>
          <p:cNvPr id="76" name="Rectangle 196">
            <a:extLst>
              <a:ext uri="{FF2B5EF4-FFF2-40B4-BE49-F238E27FC236}">
                <a16:creationId xmlns:a16="http://schemas.microsoft.com/office/drawing/2014/main" id="{2900E3A2-E12A-3B4A-9FE2-3C06ED79609A}"/>
              </a:ext>
            </a:extLst>
          </p:cNvPr>
          <p:cNvSpPr/>
          <p:nvPr/>
        </p:nvSpPr>
        <p:spPr>
          <a:xfrm>
            <a:off x="1418508" y="219"/>
            <a:ext cx="10773488" cy="362285"/>
          </a:xfrm>
          <a:prstGeom prst="rect">
            <a:avLst/>
          </a:prstGeom>
          <a:solidFill>
            <a:srgbClr val="3D6D03"/>
          </a:solidFill>
          <a:ln cap="flat">
            <a:noFill/>
            <a:prstDash val="solid"/>
          </a:ln>
        </p:spPr>
        <p:txBody>
          <a:bodyPr vert="horz" wrap="square" lIns="179999" tIns="107999" rIns="91440" bIns="143999"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1" u="none" strike="noStrike" kern="1200" cap="none" spc="0" baseline="0" dirty="0">
                <a:solidFill>
                  <a:schemeClr val="bg1"/>
                </a:solidFill>
                <a:uFillTx/>
                <a:latin typeface="Arial" pitchFamily="34"/>
                <a:cs typeface="Arial" pitchFamily="34"/>
              </a:rPr>
              <a:t>Accompagner les projets d’épargne responsable de mon client Particulier</a:t>
            </a:r>
          </a:p>
        </p:txBody>
      </p:sp>
      <p:sp>
        <p:nvSpPr>
          <p:cNvPr id="77" name="Rectangle 197">
            <a:extLst>
              <a:ext uri="{FF2B5EF4-FFF2-40B4-BE49-F238E27FC236}">
                <a16:creationId xmlns:a16="http://schemas.microsoft.com/office/drawing/2014/main" id="{E164A361-5643-581E-F154-DB4BE6BC7B97}"/>
              </a:ext>
            </a:extLst>
          </p:cNvPr>
          <p:cNvSpPr/>
          <p:nvPr/>
        </p:nvSpPr>
        <p:spPr>
          <a:xfrm>
            <a:off x="6188951" y="6829781"/>
            <a:ext cx="486003" cy="45720"/>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A4CB74"/>
              </a:solidFill>
              <a:uFillTx/>
              <a:latin typeface="Calibri"/>
            </a:endParaRPr>
          </a:p>
        </p:txBody>
      </p:sp>
      <p:sp>
        <p:nvSpPr>
          <p:cNvPr id="78" name="Rectangle : coins arrondis 153">
            <a:extLst>
              <a:ext uri="{FF2B5EF4-FFF2-40B4-BE49-F238E27FC236}">
                <a16:creationId xmlns:a16="http://schemas.microsoft.com/office/drawing/2014/main" id="{0A359C18-0AAD-1E64-F17F-D427CE77C844}"/>
              </a:ext>
            </a:extLst>
          </p:cNvPr>
          <p:cNvSpPr/>
          <p:nvPr/>
        </p:nvSpPr>
        <p:spPr>
          <a:xfrm>
            <a:off x="4186022" y="1759369"/>
            <a:ext cx="2520004" cy="2571667"/>
          </a:xfrm>
          <a:custGeom>
            <a:avLst>
              <a:gd name="f10" fmla="val 2477"/>
            </a:avLst>
            <a:gdLst>
              <a:gd name="f1" fmla="val 10800000"/>
              <a:gd name="f2" fmla="val 5400000"/>
              <a:gd name="f3" fmla="val 16200000"/>
              <a:gd name="f4" fmla="val w"/>
              <a:gd name="f5" fmla="val h"/>
              <a:gd name="f6" fmla="val ss"/>
              <a:gd name="f7" fmla="val 0"/>
              <a:gd name="f8" fmla="*/ 5419351 1 1725033"/>
              <a:gd name="f9" fmla="val 45"/>
              <a:gd name="f10" fmla="val 2477"/>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7030A0"/>
            </a:solidFill>
            <a:prstDash val="solid"/>
            <a:miter/>
          </a:ln>
        </p:spPr>
        <p:txBody>
          <a:bodyPr vert="horz" wrap="square" lIns="71999" tIns="27002" rIns="0" bIns="27002" anchor="t" anchorCtr="0" compatLnSpc="1">
            <a:noAutofit/>
          </a:bodyPr>
          <a:lstStyle/>
          <a:p>
            <a:pPr marL="0" marR="0" lvl="0" indent="0" algn="ctr"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0" u="none" strike="noStrike" kern="1200" cap="none" spc="0" baseline="0">
                <a:solidFill>
                  <a:srgbClr val="9176B4"/>
                </a:solidFill>
                <a:uFillTx/>
                <a:latin typeface="Montserrat ExtraBold" pitchFamily="2"/>
                <a:cs typeface="Arial"/>
              </a:rPr>
              <a:t>Proposition et personnalisation de l’allocation</a:t>
            </a:r>
          </a:p>
          <a:p>
            <a:pPr marL="0" marR="0" lvl="0" indent="0" algn="l"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900" b="0" i="0" u="none" strike="noStrike" kern="0" cap="none" spc="0" baseline="0">
                <a:solidFill>
                  <a:srgbClr val="000000"/>
                </a:solidFill>
                <a:uFillTx/>
                <a:latin typeface="Montserrat" pitchFamily="2"/>
                <a:cs typeface="Arial"/>
              </a:rPr>
              <a:t>Je visualise </a:t>
            </a:r>
            <a:r>
              <a:rPr lang="fr-FR" sz="900" b="0" i="0" u="none" strike="noStrike" kern="0" cap="none" spc="0" baseline="0">
                <a:solidFill>
                  <a:srgbClr val="000000"/>
                </a:solidFill>
                <a:uFillTx/>
                <a:latin typeface="Montserrat" pitchFamily="2"/>
                <a:cs typeface="Arial"/>
              </a:rPr>
              <a:t>la part d’investissement durable sur chacun des projets du client</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0" cap="none" spc="0" baseline="0">
              <a:solidFill>
                <a:srgbClr val="000000"/>
              </a:solidFill>
              <a:uFillTx/>
              <a:latin typeface="Montserrat"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0" cap="none" spc="0" baseline="0">
                <a:solidFill>
                  <a:srgbClr val="000000"/>
                </a:solidFill>
                <a:uFillTx/>
                <a:latin typeface="Montserrat" pitchFamily="2"/>
                <a:cs typeface="Arial"/>
              </a:rPr>
              <a:t>J’ai la possibilité de modifier l’allocation en fonction des préférences en matière de durabilité  de mon client </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0" cap="none" spc="0" baseline="0">
                <a:solidFill>
                  <a:srgbClr val="000000"/>
                </a:solidFill>
                <a:uFillTx/>
                <a:latin typeface="Montserrat" pitchFamily="2"/>
                <a:cs typeface="Arial"/>
              </a:rPr>
              <a:t>(Switchs/Splits niveau  1 &amp; 2) .</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788" b="1" i="0" u="none" strike="noStrike" kern="0" cap="none" spc="0" baseline="0">
              <a:solidFill>
                <a:srgbClr val="FFC000"/>
              </a:solidFill>
              <a:uFillTx/>
              <a:latin typeface="Montserrat" pitchFamily="2"/>
              <a:cs typeface="Arial"/>
            </a:endParaRPr>
          </a:p>
        </p:txBody>
      </p:sp>
      <p:sp>
        <p:nvSpPr>
          <p:cNvPr id="79" name="Rectangle : coins arrondis 152">
            <a:extLst>
              <a:ext uri="{FF2B5EF4-FFF2-40B4-BE49-F238E27FC236}">
                <a16:creationId xmlns:a16="http://schemas.microsoft.com/office/drawing/2014/main" id="{ECE1B3CD-5A9A-33AF-BF66-E7DF890B9EE8}"/>
              </a:ext>
            </a:extLst>
          </p:cNvPr>
          <p:cNvSpPr/>
          <p:nvPr/>
        </p:nvSpPr>
        <p:spPr>
          <a:xfrm>
            <a:off x="1564876" y="1759369"/>
            <a:ext cx="2520004" cy="2571667"/>
          </a:xfrm>
          <a:custGeom>
            <a:avLst>
              <a:gd name="f10" fmla="val 2366"/>
            </a:avLst>
            <a:gdLst>
              <a:gd name="f1" fmla="val 10800000"/>
              <a:gd name="f2" fmla="val 5400000"/>
              <a:gd name="f3" fmla="val 16200000"/>
              <a:gd name="f4" fmla="val w"/>
              <a:gd name="f5" fmla="val h"/>
              <a:gd name="f6" fmla="val ss"/>
              <a:gd name="f7" fmla="val 0"/>
              <a:gd name="f8" fmla="*/ 5419351 1 1725033"/>
              <a:gd name="f9" fmla="val 45"/>
              <a:gd name="f10" fmla="val 2366"/>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C00000"/>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US" sz="1000" b="0" i="0" u="none" strike="noStrike" kern="1200" cap="none" spc="0" baseline="0">
                <a:solidFill>
                  <a:srgbClr val="C00000"/>
                </a:solidFill>
                <a:uFillTx/>
                <a:latin typeface="Montserrat ExtraBold" pitchFamily="2"/>
                <a:cs typeface="Arial"/>
              </a:rPr>
              <a:t>Lancement du parcours conseil LEA</a:t>
            </a:r>
          </a:p>
          <a:p>
            <a:pPr marL="0" marR="0" lvl="0" indent="0" algn="l"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Montserrat" pitchFamily="2"/>
                <a:cs typeface="Arial"/>
              </a:rPr>
              <a:t>J’identifie les avoirs disponibles* et les versements programmés du client à affecter aux projets..</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0" cap="none" spc="0" baseline="0">
                <a:solidFill>
                  <a:srgbClr val="000000"/>
                </a:solidFill>
                <a:uFillTx/>
                <a:latin typeface="Montserrat" pitchFamily="2"/>
                <a:cs typeface="Arial"/>
              </a:rPr>
              <a:t>J’identifie les projets de mon client.</a:t>
            </a:r>
          </a:p>
        </p:txBody>
      </p:sp>
      <p:sp>
        <p:nvSpPr>
          <p:cNvPr id="80" name="Rectangle : coins arrondis 155">
            <a:extLst>
              <a:ext uri="{FF2B5EF4-FFF2-40B4-BE49-F238E27FC236}">
                <a16:creationId xmlns:a16="http://schemas.microsoft.com/office/drawing/2014/main" id="{B4E81B3E-76C5-5DA0-3B13-1A17A465D3B2}"/>
              </a:ext>
            </a:extLst>
          </p:cNvPr>
          <p:cNvSpPr/>
          <p:nvPr/>
        </p:nvSpPr>
        <p:spPr>
          <a:xfrm>
            <a:off x="9428314" y="1759369"/>
            <a:ext cx="2629905" cy="2571667"/>
          </a:xfrm>
          <a:custGeom>
            <a:avLst>
              <a:gd name="f10" fmla="val 2166"/>
            </a:avLst>
            <a:gdLst>
              <a:gd name="f1" fmla="val 10800000"/>
              <a:gd name="f2" fmla="val 5400000"/>
              <a:gd name="f3" fmla="val 16200000"/>
              <a:gd name="f4" fmla="val w"/>
              <a:gd name="f5" fmla="val h"/>
              <a:gd name="f6" fmla="val ss"/>
              <a:gd name="f7" fmla="val 0"/>
              <a:gd name="f8" fmla="*/ 5419351 1 1725033"/>
              <a:gd name="f9" fmla="val 45"/>
              <a:gd name="f10" fmla="val 2166"/>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595959"/>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1000" b="0" i="0" u="none" strike="noStrike" kern="1200" cap="none" spc="0" baseline="0">
                <a:solidFill>
                  <a:srgbClr val="595959"/>
                </a:solidFill>
                <a:uFillTx/>
                <a:latin typeface="Montserrat ExtraBold" pitchFamily="2"/>
                <a:cs typeface="Arial"/>
              </a:rPr>
              <a:t>Signature de la synthèse – validation de la proposition</a:t>
            </a:r>
          </a:p>
          <a:p>
            <a:pPr marL="0" marR="0" lvl="0" indent="0" algn="l"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900" b="0" i="0" u="none" strike="noStrike" kern="0" cap="none" spc="0" baseline="0">
                <a:solidFill>
                  <a:srgbClr val="000000"/>
                </a:solidFill>
                <a:uFillTx/>
                <a:latin typeface="Montserrat" pitchFamily="2"/>
                <a:cs typeface="Arial"/>
              </a:rPr>
              <a:t>Je visualise le Profil Finance Durable ainsi que </a:t>
            </a:r>
            <a:r>
              <a:rPr lang="fr-FR" sz="900" b="0" i="0" u="none" strike="noStrike" kern="1200" cap="none" spc="0" baseline="0">
                <a:solidFill>
                  <a:srgbClr val="000000"/>
                </a:solidFill>
                <a:uFillTx/>
                <a:latin typeface="Montserrat" pitchFamily="2"/>
                <a:cs typeface="Arial"/>
              </a:rPr>
              <a:t>les PAI (Principales incidences négatives) éventuellement sélectionnés par le client et également la part d’investissement durable au niveau du projet et du patrimoine.</a:t>
            </a:r>
            <a:endParaRPr lang="fr-FR" sz="900" b="1" i="0" u="none" strike="noStrike" kern="0" cap="none" spc="0" baseline="0">
              <a:solidFill>
                <a:srgbClr val="B34A8C"/>
              </a:solidFill>
              <a:uFillTx/>
              <a:latin typeface="Montserrat" pitchFamily="2"/>
              <a:cs typeface="Arial"/>
            </a:endParaRPr>
          </a:p>
          <a:p>
            <a:pPr marL="0" marR="0" lvl="0" indent="0" algn="l" defTabSz="914381"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Montserrat" pitchFamily="2"/>
                <a:cs typeface="Arial"/>
              </a:rPr>
              <a:t>Le client ayant séléctionné des PAI, pourra suivre les données de durabilité des produits financiers via le lien ci-dessous qui sera aussi disponible dans la synthèse épargne</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0" u="none" strike="noStrike" kern="0" cap="none" spc="0" baseline="0">
                <a:solidFill>
                  <a:srgbClr val="333F50"/>
                </a:solidFill>
                <a:uFillTx/>
                <a:latin typeface="Montserrat" pitchFamily="2"/>
                <a:cs typeface="Arial"/>
                <a:hlinkClick r:id="rId35"/>
              </a:rPr>
              <a:t>Lien PAI Synthèse Epargne</a:t>
            </a:r>
            <a:endParaRPr lang="fr-FR" sz="900" b="1" i="0" u="none" strike="noStrike" kern="0" cap="none" spc="0" baseline="0">
              <a:solidFill>
                <a:srgbClr val="333F50"/>
              </a:solidFill>
              <a:uFillTx/>
              <a:latin typeface="Montserrat" pitchFamily="2"/>
              <a:cs typeface="Arial"/>
            </a:endParaRPr>
          </a:p>
        </p:txBody>
      </p:sp>
      <p:sp>
        <p:nvSpPr>
          <p:cNvPr id="81" name="Oval 52">
            <a:extLst>
              <a:ext uri="{FF2B5EF4-FFF2-40B4-BE49-F238E27FC236}">
                <a16:creationId xmlns:a16="http://schemas.microsoft.com/office/drawing/2014/main" id="{D6ED1DDD-FD2D-6B20-B9C5-1B0D2372E088}"/>
              </a:ext>
            </a:extLst>
          </p:cNvPr>
          <p:cNvSpPr/>
          <p:nvPr/>
        </p:nvSpPr>
        <p:spPr>
          <a:xfrm>
            <a:off x="4138757" y="1745699"/>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7030A0"/>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9176B4"/>
                </a:solidFill>
                <a:uFillTx/>
                <a:latin typeface="Arial"/>
              </a:rPr>
              <a:t>2</a:t>
            </a:r>
          </a:p>
        </p:txBody>
      </p:sp>
      <p:sp>
        <p:nvSpPr>
          <p:cNvPr id="82" name="Oval 53">
            <a:extLst>
              <a:ext uri="{FF2B5EF4-FFF2-40B4-BE49-F238E27FC236}">
                <a16:creationId xmlns:a16="http://schemas.microsoft.com/office/drawing/2014/main" id="{C079F224-DD6F-E3DC-5451-9DF01598AFD0}"/>
              </a:ext>
            </a:extLst>
          </p:cNvPr>
          <p:cNvSpPr/>
          <p:nvPr/>
        </p:nvSpPr>
        <p:spPr>
          <a:xfrm>
            <a:off x="9400818" y="1745699"/>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595959"/>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595959"/>
                </a:solidFill>
                <a:uFillTx/>
                <a:latin typeface="Arial"/>
              </a:rPr>
              <a:t>4</a:t>
            </a:r>
          </a:p>
        </p:txBody>
      </p:sp>
      <p:sp>
        <p:nvSpPr>
          <p:cNvPr id="83" name="Rectangle : coins arrondis 154">
            <a:extLst>
              <a:ext uri="{FF2B5EF4-FFF2-40B4-BE49-F238E27FC236}">
                <a16:creationId xmlns:a16="http://schemas.microsoft.com/office/drawing/2014/main" id="{37B3AD19-D0C6-B439-7D8F-D5EFA812364D}"/>
              </a:ext>
            </a:extLst>
          </p:cNvPr>
          <p:cNvSpPr/>
          <p:nvPr/>
        </p:nvSpPr>
        <p:spPr>
          <a:xfrm>
            <a:off x="6807168" y="1759369"/>
            <a:ext cx="2520004" cy="2571667"/>
          </a:xfrm>
          <a:custGeom>
            <a:avLst>
              <a:gd name="f10" fmla="val 2418"/>
            </a:avLst>
            <a:gdLst>
              <a:gd name="f1" fmla="val 10800000"/>
              <a:gd name="f2" fmla="val 5400000"/>
              <a:gd name="f3" fmla="val 16200000"/>
              <a:gd name="f4" fmla="val w"/>
              <a:gd name="f5" fmla="val h"/>
              <a:gd name="f6" fmla="val ss"/>
              <a:gd name="f7" fmla="val 0"/>
              <a:gd name="f8" fmla="*/ 5419351 1 1725033"/>
              <a:gd name="f9" fmla="val 45"/>
              <a:gd name="f10" fmla="val 2418"/>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548235"/>
            </a:solidFill>
            <a:prstDash val="solid"/>
            <a:miter/>
          </a:ln>
        </p:spPr>
        <p:txBody>
          <a:bodyPr vert="horz" wrap="square" lIns="71999" tIns="27002" rIns="35999" bIns="27002" anchor="t" anchorCtr="0" compatLnSpc="1">
            <a:noAutofit/>
          </a:bodyPr>
          <a:lstStyle/>
          <a:p>
            <a:pPr marL="0" marR="0" lvl="0" indent="0" algn="ctr" defTabSz="914381" rtl="0" fontAlgn="auto" hangingPunct="1">
              <a:lnSpc>
                <a:spcPct val="100000"/>
              </a:lnSpc>
              <a:spcBef>
                <a:spcPts val="0"/>
              </a:spcBef>
              <a:spcAft>
                <a:spcPts val="900"/>
              </a:spcAft>
              <a:buNone/>
              <a:tabLst/>
              <a:defRPr sz="1800" b="0" i="0" u="none" strike="noStrike" kern="0" cap="none" spc="0" baseline="0">
                <a:solidFill>
                  <a:srgbClr val="000000"/>
                </a:solidFill>
                <a:uFillTx/>
              </a:defRPr>
            </a:pPr>
            <a:r>
              <a:rPr lang="en-US" sz="1000" b="0" i="0" u="none" strike="noStrike" kern="0" cap="none" spc="0" baseline="0">
                <a:solidFill>
                  <a:srgbClr val="70AD47"/>
                </a:solidFill>
                <a:uFillTx/>
                <a:latin typeface="Montserrat ExtraBold" pitchFamily="2"/>
                <a:cs typeface="Arial"/>
              </a:rPr>
              <a:t>Synthèse de l’entretien</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00" b="0" i="0" u="none" strike="noStrike" kern="0" cap="none" spc="0" baseline="0">
              <a:solidFill>
                <a:srgbClr val="000000"/>
              </a:solidFill>
              <a:uFillTx/>
              <a:latin typeface="Montserrat"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0" cap="none" spc="0" baseline="0">
                <a:solidFill>
                  <a:srgbClr val="000000"/>
                </a:solidFill>
                <a:uFillTx/>
                <a:latin typeface="Montserrat" pitchFamily="2"/>
                <a:cs typeface="Arial"/>
              </a:rPr>
              <a:t>Je v</a:t>
            </a:r>
            <a:r>
              <a:rPr lang="fr-FR" sz="900" b="0" i="0" u="none" strike="noStrike" kern="0" cap="none" spc="0" baseline="0">
                <a:solidFill>
                  <a:srgbClr val="000000"/>
                </a:solidFill>
                <a:uFillTx/>
                <a:latin typeface="Montserrat" pitchFamily="2"/>
                <a:cs typeface="Arial"/>
              </a:rPr>
              <a:t>isualise la part d’investissement durable sur l’ensemble du patrimoine du client</a:t>
            </a: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00" b="0" i="0" u="none" strike="noStrike" kern="0" cap="none" spc="0" baseline="0">
              <a:solidFill>
                <a:srgbClr val="000000"/>
              </a:solidFill>
              <a:uFillTx/>
              <a:latin typeface="Montserrat" pitchFamily="2"/>
              <a:cs typeface="Arial"/>
            </a:endParaRPr>
          </a:p>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0" cap="none" spc="0" baseline="0">
                <a:solidFill>
                  <a:srgbClr val="000000"/>
                </a:solidFill>
                <a:uFillTx/>
                <a:latin typeface="Montserrat" pitchFamily="2"/>
                <a:cs typeface="Arial"/>
              </a:rPr>
              <a:t>Switchs/splits niveau 3 à l’initiative du client (non conseillés) </a:t>
            </a:r>
            <a:r>
              <a:rPr lang="fr-FR" sz="900" b="0" i="0" u="none" strike="noStrike" kern="0" cap="none" spc="0" baseline="0">
                <a:solidFill>
                  <a:srgbClr val="000000"/>
                </a:solidFill>
                <a:uFillTx/>
                <a:latin typeface="Montserrat" pitchFamily="2"/>
                <a:cs typeface="Arial"/>
              </a:rPr>
              <a:t>: Le client doit être averti et pleinement conscient de la responsabilité qu’il prend en s’exposant au-delà des bornes de risque de son profil.</a:t>
            </a:r>
            <a:endParaRPr lang="en-US" sz="900" b="0" i="0" u="none" strike="noStrike" kern="0" cap="none" spc="0" baseline="0">
              <a:solidFill>
                <a:srgbClr val="000000"/>
              </a:solidFill>
              <a:uFillTx/>
              <a:latin typeface="Montserrat" pitchFamily="2"/>
              <a:cs typeface="Arial"/>
            </a:endParaRPr>
          </a:p>
        </p:txBody>
      </p:sp>
      <p:sp>
        <p:nvSpPr>
          <p:cNvPr id="84" name="Oval 56">
            <a:extLst>
              <a:ext uri="{FF2B5EF4-FFF2-40B4-BE49-F238E27FC236}">
                <a16:creationId xmlns:a16="http://schemas.microsoft.com/office/drawing/2014/main" id="{DACC79B0-8A55-AB7C-3BB6-F626DA104F44}"/>
              </a:ext>
            </a:extLst>
          </p:cNvPr>
          <p:cNvSpPr/>
          <p:nvPr/>
        </p:nvSpPr>
        <p:spPr>
          <a:xfrm>
            <a:off x="6750036" y="1745699"/>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548235"/>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70AD47"/>
                </a:solidFill>
                <a:uFillTx/>
                <a:latin typeface="Arial"/>
              </a:rPr>
              <a:t>3</a:t>
            </a:r>
          </a:p>
        </p:txBody>
      </p:sp>
      <p:sp>
        <p:nvSpPr>
          <p:cNvPr id="85" name="Oval 55">
            <a:extLst>
              <a:ext uri="{FF2B5EF4-FFF2-40B4-BE49-F238E27FC236}">
                <a16:creationId xmlns:a16="http://schemas.microsoft.com/office/drawing/2014/main" id="{34EA4D24-1FE9-958D-EA3E-108F3E2E1FF7}"/>
              </a:ext>
            </a:extLst>
          </p:cNvPr>
          <p:cNvSpPr/>
          <p:nvPr/>
        </p:nvSpPr>
        <p:spPr>
          <a:xfrm>
            <a:off x="1507562" y="1745699"/>
            <a:ext cx="215405" cy="21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C00000"/>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DB4B4B"/>
                </a:solidFill>
                <a:uFillTx/>
                <a:latin typeface="Arial"/>
              </a:rPr>
              <a:t>1</a:t>
            </a:r>
          </a:p>
        </p:txBody>
      </p:sp>
      <p:pic>
        <p:nvPicPr>
          <p:cNvPr id="86" name="Graphique 48" descr="Curseur avec un remplissage uni">
            <a:extLst>
              <a:ext uri="{FF2B5EF4-FFF2-40B4-BE49-F238E27FC236}">
                <a16:creationId xmlns:a16="http://schemas.microsoft.com/office/drawing/2014/main" id="{07A26FFD-FF8A-2578-62CA-9D9EF4753866}"/>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11194889" y="3935550"/>
            <a:ext cx="275673" cy="275673"/>
          </a:xfrm>
          <a:prstGeom prst="rect">
            <a:avLst/>
          </a:prstGeom>
          <a:noFill/>
          <a:ln cap="flat">
            <a:noFill/>
          </a:ln>
        </p:spPr>
      </p:pic>
      <p:pic>
        <p:nvPicPr>
          <p:cNvPr id="87" name="Picture 47" descr="A picture containing icon&#10;&#10;Description automatically generated">
            <a:extLst>
              <a:ext uri="{FF2B5EF4-FFF2-40B4-BE49-F238E27FC236}">
                <a16:creationId xmlns:a16="http://schemas.microsoft.com/office/drawing/2014/main" id="{B3DC6D30-B0A5-DC4C-B13D-7E003D50E673}"/>
              </a:ext>
            </a:extLst>
          </p:cNvPr>
          <p:cNvPicPr>
            <a:picLocks noChangeAspect="1"/>
          </p:cNvPicPr>
          <p:nvPr/>
        </p:nvPicPr>
        <p:blipFill>
          <a:blip r:embed="rId38"/>
          <a:srcRect r="10417" b="17936"/>
          <a:stretch>
            <a:fillRect/>
          </a:stretch>
        </p:blipFill>
        <p:spPr>
          <a:xfrm>
            <a:off x="2613912" y="4194197"/>
            <a:ext cx="376714" cy="253773"/>
          </a:xfrm>
          <a:prstGeom prst="rect">
            <a:avLst/>
          </a:prstGeom>
          <a:noFill/>
          <a:ln cap="flat">
            <a:noFill/>
          </a:ln>
        </p:spPr>
      </p:pic>
      <p:sp>
        <p:nvSpPr>
          <p:cNvPr id="88" name="Content Placeholder 3">
            <a:extLst>
              <a:ext uri="{FF2B5EF4-FFF2-40B4-BE49-F238E27FC236}">
                <a16:creationId xmlns:a16="http://schemas.microsoft.com/office/drawing/2014/main" id="{32F19F53-23A6-65C2-C430-BE43C5D73E5B}"/>
              </a:ext>
            </a:extLst>
          </p:cNvPr>
          <p:cNvSpPr txBox="1"/>
          <p:nvPr/>
        </p:nvSpPr>
        <p:spPr>
          <a:xfrm>
            <a:off x="1551489" y="5840236"/>
            <a:ext cx="3004142" cy="215999"/>
          </a:xfrm>
          <a:prstGeom prst="rect">
            <a:avLst/>
          </a:prstGeom>
          <a:noFill/>
          <a:ln cap="flat">
            <a:noFill/>
          </a:ln>
        </p:spPr>
        <p:txBody>
          <a:bodyPr vert="horz" wrap="square" lIns="91440" tIns="45720" rIns="91440" bIns="45720" anchor="t" anchorCtr="0" compatLnSpc="1">
            <a:noAutofit/>
          </a:bodyPr>
          <a:lstStyle/>
          <a:p>
            <a:pPr marL="0" marR="0" lvl="1"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600" b="0" i="1" u="none" strike="noStrike" kern="0" cap="none" spc="0" baseline="0">
                <a:solidFill>
                  <a:srgbClr val="000000"/>
                </a:solidFill>
                <a:uFillTx/>
                <a:latin typeface="Montserrat" pitchFamily="2"/>
                <a:ea typeface="Arial"/>
                <a:cs typeface="Arial"/>
              </a:rPr>
              <a:t>*Y compris l’épargne éventuelle détenue dans d’autres établissements</a:t>
            </a:r>
          </a:p>
        </p:txBody>
      </p:sp>
      <p:sp>
        <p:nvSpPr>
          <p:cNvPr id="89" name="Rectangle : coins arrondis 51">
            <a:extLst>
              <a:ext uri="{FF2B5EF4-FFF2-40B4-BE49-F238E27FC236}">
                <a16:creationId xmlns:a16="http://schemas.microsoft.com/office/drawing/2014/main" id="{99116250-3846-579F-1F53-68635A19F6E1}"/>
              </a:ext>
            </a:extLst>
          </p:cNvPr>
          <p:cNvSpPr/>
          <p:nvPr/>
        </p:nvSpPr>
        <p:spPr>
          <a:xfrm>
            <a:off x="1898888" y="3360913"/>
            <a:ext cx="1729551" cy="423934"/>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C00000">
              <a:alpha val="6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90" name="Rectangle : coins arrondis 52">
            <a:extLst>
              <a:ext uri="{FF2B5EF4-FFF2-40B4-BE49-F238E27FC236}">
                <a16:creationId xmlns:a16="http://schemas.microsoft.com/office/drawing/2014/main" id="{9BD42D4A-FA25-9D88-7F74-9F781B884F5F}"/>
              </a:ext>
            </a:extLst>
          </p:cNvPr>
          <p:cNvSpPr/>
          <p:nvPr/>
        </p:nvSpPr>
        <p:spPr>
          <a:xfrm>
            <a:off x="1898888" y="3147556"/>
            <a:ext cx="1729551" cy="18009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C00000">
              <a:alpha val="6000"/>
            </a:srgbClr>
          </a:solidFill>
          <a:ln cap="flat">
            <a:noFill/>
            <a:prstDash val="solid"/>
          </a:ln>
        </p:spPr>
        <p:txBody>
          <a:bodyPr vert="horz" wrap="square" lIns="35999" tIns="35999" rIns="35999" bIns="35999"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800" b="1" i="0" u="none" strike="noStrike" kern="0" cap="none" spc="0" baseline="0">
              <a:solidFill>
                <a:srgbClr val="FFFFFF"/>
              </a:solidFill>
              <a:uFillTx/>
              <a:latin typeface="Montserrat "/>
            </a:endParaRPr>
          </a:p>
        </p:txBody>
      </p:sp>
      <p:sp>
        <p:nvSpPr>
          <p:cNvPr id="91" name="ZoneTexte 53">
            <a:extLst>
              <a:ext uri="{FF2B5EF4-FFF2-40B4-BE49-F238E27FC236}">
                <a16:creationId xmlns:a16="http://schemas.microsoft.com/office/drawing/2014/main" id="{CD75F721-181D-0F3D-CC0C-832EC5C66C80}"/>
              </a:ext>
            </a:extLst>
          </p:cNvPr>
          <p:cNvSpPr txBox="1"/>
          <p:nvPr/>
        </p:nvSpPr>
        <p:spPr>
          <a:xfrm>
            <a:off x="1854659" y="3100218"/>
            <a:ext cx="1842369" cy="715582"/>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fontAlgn="auto" hangingPunct="1">
              <a:lnSpc>
                <a:spcPct val="150000"/>
              </a:lnSpc>
              <a:spcBef>
                <a:spcPts val="0"/>
              </a:spcBef>
              <a:spcAft>
                <a:spcPts val="0"/>
              </a:spcAft>
              <a:buClr>
                <a:srgbClr val="C00000"/>
              </a:buClr>
              <a:buSzPct val="100000"/>
              <a:buFont typeface="Wingdings" pitchFamily="2"/>
              <a:buChar char="þ"/>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Arial Nova Cond" pitchFamily="34"/>
              </a:rPr>
              <a:t>Je lance LEA</a:t>
            </a:r>
          </a:p>
          <a:p>
            <a:pPr marL="171450" marR="0" lvl="0" indent="-171450" algn="l" defTabSz="914400" rtl="0" fontAlgn="auto" hangingPunct="1">
              <a:lnSpc>
                <a:spcPct val="100000"/>
              </a:lnSpc>
              <a:spcBef>
                <a:spcPts val="0"/>
              </a:spcBef>
              <a:spcAft>
                <a:spcPts val="0"/>
              </a:spcAft>
              <a:buClr>
                <a:srgbClr val="C00000"/>
              </a:buClr>
              <a:buSzPct val="100000"/>
              <a:buFont typeface="Wingdings" pitchFamily="2"/>
              <a:buChar char="þ"/>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Arial Nova Cond" pitchFamily="34"/>
              </a:rPr>
              <a:t>Je retrouve dans LEA les profils Investisseur et Finance Durable de mon client</a:t>
            </a:r>
          </a:p>
        </p:txBody>
      </p:sp>
      <p:sp>
        <p:nvSpPr>
          <p:cNvPr id="92" name="Rectangle : coins arrondis 54">
            <a:extLst>
              <a:ext uri="{FF2B5EF4-FFF2-40B4-BE49-F238E27FC236}">
                <a16:creationId xmlns:a16="http://schemas.microsoft.com/office/drawing/2014/main" id="{720588B1-EDAF-6C15-792A-74BBF9E22D79}"/>
              </a:ext>
            </a:extLst>
          </p:cNvPr>
          <p:cNvSpPr/>
          <p:nvPr/>
        </p:nvSpPr>
        <p:spPr>
          <a:xfrm>
            <a:off x="1830125" y="3060954"/>
            <a:ext cx="1866903" cy="784856"/>
          </a:xfrm>
          <a:custGeom>
            <a:avLst>
              <a:gd name="f10" fmla="val 2098"/>
            </a:avLst>
            <a:gdLst>
              <a:gd name="f1" fmla="val 10800000"/>
              <a:gd name="f2" fmla="val 5400000"/>
              <a:gd name="f3" fmla="val 16200000"/>
              <a:gd name="f4" fmla="val w"/>
              <a:gd name="f5" fmla="val h"/>
              <a:gd name="f6" fmla="val ss"/>
              <a:gd name="f7" fmla="val 0"/>
              <a:gd name="f8" fmla="*/ 5419351 1 1725033"/>
              <a:gd name="f9" fmla="val 45"/>
              <a:gd name="f10" fmla="val 2098"/>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3172"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3" name="Rectangle : coins arrondis 55">
            <a:extLst>
              <a:ext uri="{FF2B5EF4-FFF2-40B4-BE49-F238E27FC236}">
                <a16:creationId xmlns:a16="http://schemas.microsoft.com/office/drawing/2014/main" id="{A910A046-0F17-34B2-428F-5171E596F5D7}"/>
              </a:ext>
            </a:extLst>
          </p:cNvPr>
          <p:cNvSpPr/>
          <p:nvPr/>
        </p:nvSpPr>
        <p:spPr>
          <a:xfrm>
            <a:off x="4429783" y="3597222"/>
            <a:ext cx="1965960" cy="51053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6345" cap="flat">
            <a:solidFill>
              <a:srgbClr val="9176B4"/>
            </a:solidFill>
            <a:custDash>
              <a:ds d="100000" sp="100000"/>
            </a:custDash>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94" name="Rectangle : coins arrondis 56">
            <a:extLst>
              <a:ext uri="{FF2B5EF4-FFF2-40B4-BE49-F238E27FC236}">
                <a16:creationId xmlns:a16="http://schemas.microsoft.com/office/drawing/2014/main" id="{91D9A921-07CA-F390-97EC-DC8027B2E8AE}"/>
              </a:ext>
            </a:extLst>
          </p:cNvPr>
          <p:cNvSpPr/>
          <p:nvPr/>
        </p:nvSpPr>
        <p:spPr>
          <a:xfrm>
            <a:off x="4410690" y="3591882"/>
            <a:ext cx="2122212" cy="533268"/>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Arial Nova Cond" pitchFamily="34"/>
                <a:cs typeface="Arial"/>
              </a:rPr>
              <a:t>Tout au long du parcours j’identifie les produits engagés</a:t>
            </a:r>
          </a:p>
        </p:txBody>
      </p:sp>
      <p:pic>
        <p:nvPicPr>
          <p:cNvPr id="95" name="Image 57">
            <a:extLst>
              <a:ext uri="{FF2B5EF4-FFF2-40B4-BE49-F238E27FC236}">
                <a16:creationId xmlns:a16="http://schemas.microsoft.com/office/drawing/2014/main" id="{5D59E579-27E7-CCE7-0905-EF7C122956DC}"/>
              </a:ext>
            </a:extLst>
          </p:cNvPr>
          <p:cNvPicPr>
            <a:picLocks noChangeAspect="1"/>
          </p:cNvPicPr>
          <p:nvPr/>
        </p:nvPicPr>
        <p:blipFill>
          <a:blip r:embed="rId39"/>
          <a:stretch>
            <a:fillRect/>
          </a:stretch>
        </p:blipFill>
        <p:spPr>
          <a:xfrm>
            <a:off x="5962848" y="3846716"/>
            <a:ext cx="227155" cy="216593"/>
          </a:xfrm>
          <a:prstGeom prst="rect">
            <a:avLst/>
          </a:prstGeom>
          <a:noFill/>
          <a:ln cap="flat">
            <a:noFill/>
          </a:ln>
        </p:spPr>
      </p:pic>
      <p:pic>
        <p:nvPicPr>
          <p:cNvPr id="96" name="Image 58">
            <a:extLst>
              <a:ext uri="{FF2B5EF4-FFF2-40B4-BE49-F238E27FC236}">
                <a16:creationId xmlns:a16="http://schemas.microsoft.com/office/drawing/2014/main" id="{97CE1457-0CF6-4129-C105-8C55F341C33B}"/>
              </a:ext>
            </a:extLst>
          </p:cNvPr>
          <p:cNvPicPr>
            <a:picLocks noChangeAspect="1"/>
          </p:cNvPicPr>
          <p:nvPr/>
        </p:nvPicPr>
        <p:blipFill>
          <a:blip r:embed="rId40"/>
          <a:stretch>
            <a:fillRect/>
          </a:stretch>
        </p:blipFill>
        <p:spPr>
          <a:xfrm>
            <a:off x="4377991" y="3442688"/>
            <a:ext cx="275691" cy="268833"/>
          </a:xfrm>
          <a:prstGeom prst="rect">
            <a:avLst/>
          </a:prstGeom>
          <a:noFill/>
          <a:ln cap="flat">
            <a:noFill/>
          </a:ln>
        </p:spPr>
      </p:pic>
      <p:sp>
        <p:nvSpPr>
          <p:cNvPr id="97" name="Oval 38">
            <a:extLst>
              <a:ext uri="{FF2B5EF4-FFF2-40B4-BE49-F238E27FC236}">
                <a16:creationId xmlns:a16="http://schemas.microsoft.com/office/drawing/2014/main" id="{DBC2BED8-79C2-0394-62B2-6D4A54BB7EB7}"/>
              </a:ext>
            </a:extLst>
          </p:cNvPr>
          <p:cNvSpPr/>
          <p:nvPr/>
        </p:nvSpPr>
        <p:spPr>
          <a:xfrm>
            <a:off x="7936891" y="4181295"/>
            <a:ext cx="351001" cy="351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70AD47"/>
            </a:solidFill>
            <a:prstDash val="solid"/>
            <a:miter/>
          </a:ln>
        </p:spPr>
        <p:txBody>
          <a:bodyPr vert="horz" wrap="square" lIns="0" tIns="0" rIns="0" bIns="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Montserrat "/>
            </a:endParaRPr>
          </a:p>
        </p:txBody>
      </p:sp>
      <p:grpSp>
        <p:nvGrpSpPr>
          <p:cNvPr id="98" name="Groupe 63">
            <a:extLst>
              <a:ext uri="{FF2B5EF4-FFF2-40B4-BE49-F238E27FC236}">
                <a16:creationId xmlns:a16="http://schemas.microsoft.com/office/drawing/2014/main" id="{59858873-539F-5A76-FF75-55EFFE0BA926}"/>
              </a:ext>
            </a:extLst>
          </p:cNvPr>
          <p:cNvGrpSpPr/>
          <p:nvPr/>
        </p:nvGrpSpPr>
        <p:grpSpPr>
          <a:xfrm>
            <a:off x="10567766" y="4145578"/>
            <a:ext cx="351001" cy="351001"/>
            <a:chOff x="10567766" y="4145578"/>
            <a:chExt cx="351001" cy="351001"/>
          </a:xfrm>
        </p:grpSpPr>
        <p:sp>
          <p:nvSpPr>
            <p:cNvPr id="99" name="Oval 38">
              <a:extLst>
                <a:ext uri="{FF2B5EF4-FFF2-40B4-BE49-F238E27FC236}">
                  <a16:creationId xmlns:a16="http://schemas.microsoft.com/office/drawing/2014/main" id="{A8D25B1B-FE2B-61A3-3385-4B6D7EF862D8}"/>
                </a:ext>
              </a:extLst>
            </p:cNvPr>
            <p:cNvSpPr/>
            <p:nvPr/>
          </p:nvSpPr>
          <p:spPr>
            <a:xfrm>
              <a:off x="10567766" y="4145578"/>
              <a:ext cx="351001" cy="351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000000"/>
              </a:solidFill>
              <a:prstDash val="solid"/>
              <a:miter/>
            </a:ln>
          </p:spPr>
          <p:txBody>
            <a:bodyPr vert="horz" wrap="square" lIns="0" tIns="0" rIns="0" bIns="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FFFFFF"/>
                </a:solidFill>
                <a:uFillTx/>
                <a:latin typeface="Montserrat "/>
              </a:endParaRPr>
            </a:p>
          </p:txBody>
        </p:sp>
        <p:pic>
          <p:nvPicPr>
            <p:cNvPr id="100" name="Graphique 66" descr="Signature avec un remplissage uni">
              <a:extLst>
                <a:ext uri="{FF2B5EF4-FFF2-40B4-BE49-F238E27FC236}">
                  <a16:creationId xmlns:a16="http://schemas.microsoft.com/office/drawing/2014/main" id="{BB2E2A52-0EA1-F1DC-B38C-2E7117CDD74D}"/>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10641714" y="4218017"/>
              <a:ext cx="203106" cy="203106"/>
            </a:xfrm>
            <a:prstGeom prst="rect">
              <a:avLst/>
            </a:prstGeom>
            <a:noFill/>
            <a:ln cap="flat">
              <a:noFill/>
            </a:ln>
          </p:spPr>
        </p:pic>
      </p:grpSp>
      <p:grpSp>
        <p:nvGrpSpPr>
          <p:cNvPr id="101" name="Groupe 67">
            <a:extLst>
              <a:ext uri="{FF2B5EF4-FFF2-40B4-BE49-F238E27FC236}">
                <a16:creationId xmlns:a16="http://schemas.microsoft.com/office/drawing/2014/main" id="{5177856D-1390-7E67-935A-90A084AE4025}"/>
              </a:ext>
            </a:extLst>
          </p:cNvPr>
          <p:cNvGrpSpPr/>
          <p:nvPr/>
        </p:nvGrpSpPr>
        <p:grpSpPr>
          <a:xfrm>
            <a:off x="5270519" y="4157292"/>
            <a:ext cx="351001" cy="351001"/>
            <a:chOff x="5270519" y="4157292"/>
            <a:chExt cx="351001" cy="351001"/>
          </a:xfrm>
        </p:grpSpPr>
        <p:sp>
          <p:nvSpPr>
            <p:cNvPr id="102" name="Oval 38">
              <a:extLst>
                <a:ext uri="{FF2B5EF4-FFF2-40B4-BE49-F238E27FC236}">
                  <a16:creationId xmlns:a16="http://schemas.microsoft.com/office/drawing/2014/main" id="{16D036C2-FB52-0719-F484-3F9C191BD9E2}"/>
                </a:ext>
              </a:extLst>
            </p:cNvPr>
            <p:cNvSpPr/>
            <p:nvPr/>
          </p:nvSpPr>
          <p:spPr>
            <a:xfrm>
              <a:off x="5270519" y="4157292"/>
              <a:ext cx="351001" cy="351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w="12701" cap="flat">
              <a:solidFill>
                <a:srgbClr val="9176B4"/>
              </a:solidFill>
              <a:prstDash val="solid"/>
              <a:miter/>
            </a:ln>
          </p:spPr>
          <p:txBody>
            <a:bodyPr vert="horz" wrap="square" lIns="0" tIns="0" rIns="0" bIns="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FFFFFF"/>
                </a:solidFill>
                <a:uFillTx/>
                <a:latin typeface="Montserrat "/>
              </a:endParaRPr>
            </a:p>
          </p:txBody>
        </p:sp>
        <p:pic>
          <p:nvPicPr>
            <p:cNvPr id="103" name="Image 69">
              <a:extLst>
                <a:ext uri="{FF2B5EF4-FFF2-40B4-BE49-F238E27FC236}">
                  <a16:creationId xmlns:a16="http://schemas.microsoft.com/office/drawing/2014/main" id="{28CA3B3D-37DD-139E-E3FC-95B6A39D35DF}"/>
                </a:ext>
              </a:extLst>
            </p:cNvPr>
            <p:cNvPicPr>
              <a:picLocks noChangeAspect="1"/>
            </p:cNvPicPr>
            <p:nvPr/>
          </p:nvPicPr>
          <p:blipFill>
            <a:blip r:embed="rId43"/>
            <a:stretch>
              <a:fillRect/>
            </a:stretch>
          </p:blipFill>
          <p:spPr>
            <a:xfrm>
              <a:off x="5344466" y="4231230"/>
              <a:ext cx="203106" cy="203106"/>
            </a:xfrm>
            <a:prstGeom prst="rect">
              <a:avLst/>
            </a:prstGeom>
            <a:solidFill>
              <a:srgbClr val="FFFFFF"/>
            </a:solidFill>
            <a:ln cap="flat">
              <a:noFill/>
            </a:ln>
          </p:spPr>
        </p:pic>
      </p:grpSp>
      <p:pic>
        <p:nvPicPr>
          <p:cNvPr id="104" name="Image 70">
            <a:extLst>
              <a:ext uri="{FF2B5EF4-FFF2-40B4-BE49-F238E27FC236}">
                <a16:creationId xmlns:a16="http://schemas.microsoft.com/office/drawing/2014/main" id="{750B7A36-6EF2-9371-2CC5-20C0FA69D45F}"/>
              </a:ext>
            </a:extLst>
          </p:cNvPr>
          <p:cNvPicPr>
            <a:picLocks noChangeAspect="1"/>
          </p:cNvPicPr>
          <p:nvPr/>
        </p:nvPicPr>
        <p:blipFill>
          <a:blip r:embed="rId44"/>
          <a:stretch>
            <a:fillRect/>
          </a:stretch>
        </p:blipFill>
        <p:spPr>
          <a:xfrm>
            <a:off x="8020046" y="4234193"/>
            <a:ext cx="203106" cy="203106"/>
          </a:xfrm>
          <a:prstGeom prst="rect">
            <a:avLst/>
          </a:prstGeom>
          <a:solidFill>
            <a:srgbClr val="FFFFFF"/>
          </a:solidFill>
          <a:ln cap="flat">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68741F57-EAEA-443E-9445-B826F71EC1B2}"/>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107" name="Connecteur droit 106">
            <a:extLst>
              <a:ext uri="{FF2B5EF4-FFF2-40B4-BE49-F238E27FC236}">
                <a16:creationId xmlns:a16="http://schemas.microsoft.com/office/drawing/2014/main" id="{54C844B4-A50C-4AEC-A221-F887BA4FFAE3}"/>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1" name="Graphique 40">
            <a:extLst>
              <a:ext uri="{FF2B5EF4-FFF2-40B4-BE49-F238E27FC236}">
                <a16:creationId xmlns:a16="http://schemas.microsoft.com/office/drawing/2014/main" id="{8F57B3E9-40CD-4DB7-89E9-558E6CF93363}"/>
              </a:ext>
            </a:extLst>
          </p:cNvPr>
          <p:cNvPicPr>
            <a:picLocks noChangeAspect="1"/>
          </p:cNvPicPr>
          <p:nvPr/>
        </p:nvPicPr>
        <p:blipFill rotWithShape="1">
          <a:blip r:embed="rId2"/>
          <a:srcRect t="3526" r="34014" b="15478"/>
          <a:stretch/>
        </p:blipFill>
        <p:spPr>
          <a:xfrm>
            <a:off x="7918450" y="1035050"/>
            <a:ext cx="4273550" cy="5246688"/>
          </a:xfrm>
          <a:prstGeom prst="rect">
            <a:avLst/>
          </a:prstGeom>
        </p:spPr>
      </p:pic>
      <p:sp>
        <p:nvSpPr>
          <p:cNvPr id="43" name="Rectangle 42">
            <a:extLst>
              <a:ext uri="{FF2B5EF4-FFF2-40B4-BE49-F238E27FC236}">
                <a16:creationId xmlns:a16="http://schemas.microsoft.com/office/drawing/2014/main" id="{EA19F9D7-8287-4E63-9728-506FFB783C35}"/>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4" name="Rectangle 43">
            <a:extLst>
              <a:ext uri="{FF2B5EF4-FFF2-40B4-BE49-F238E27FC236}">
                <a16:creationId xmlns:a16="http://schemas.microsoft.com/office/drawing/2014/main" id="{5B9B7CEF-BB9D-4A7E-9D30-6FC7335E4C47}"/>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7" name="Rectangle 46">
            <a:extLst>
              <a:ext uri="{FF2B5EF4-FFF2-40B4-BE49-F238E27FC236}">
                <a16:creationId xmlns:a16="http://schemas.microsoft.com/office/drawing/2014/main" id="{F01A1EE7-0187-428A-810A-859733154E4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32</a:t>
            </a:r>
          </a:p>
        </p:txBody>
      </p:sp>
      <p:grpSp>
        <p:nvGrpSpPr>
          <p:cNvPr id="33800" name="Groupe 47">
            <a:extLst>
              <a:ext uri="{FF2B5EF4-FFF2-40B4-BE49-F238E27FC236}">
                <a16:creationId xmlns:a16="http://schemas.microsoft.com/office/drawing/2014/main" id="{2F66B336-2ABB-412B-A5FA-00304B898F3F}"/>
              </a:ext>
            </a:extLst>
          </p:cNvPr>
          <p:cNvGrpSpPr>
            <a:grpSpLocks/>
          </p:cNvGrpSpPr>
          <p:nvPr/>
        </p:nvGrpSpPr>
        <p:grpSpPr bwMode="auto">
          <a:xfrm>
            <a:off x="88900" y="6353175"/>
            <a:ext cx="511175" cy="469900"/>
            <a:chOff x="89063" y="6352891"/>
            <a:chExt cx="510639" cy="470443"/>
          </a:xfrm>
        </p:grpSpPr>
        <p:pic>
          <p:nvPicPr>
            <p:cNvPr id="49" name="Graphique 48">
              <a:extLst>
                <a:ext uri="{FF2B5EF4-FFF2-40B4-BE49-F238E27FC236}">
                  <a16:creationId xmlns:a16="http://schemas.microsoft.com/office/drawing/2014/main" id="{BCC5E90E-522A-43C9-942C-4E75B5073CEF}"/>
                </a:ext>
              </a:extLst>
            </p:cNvPr>
            <p:cNvPicPr>
              <a:picLocks noChangeAspect="1"/>
            </p:cNvPicPr>
            <p:nvPr/>
          </p:nvPicPr>
          <p:blipFill>
            <a:blip r:embed="rId3"/>
            <a:srcRect/>
            <a:stretch/>
          </p:blipFill>
          <p:spPr>
            <a:xfrm>
              <a:off x="188971" y="6352891"/>
              <a:ext cx="310824" cy="311510"/>
            </a:xfrm>
            <a:prstGeom prst="rect">
              <a:avLst/>
            </a:prstGeom>
          </p:spPr>
        </p:pic>
        <p:sp>
          <p:nvSpPr>
            <p:cNvPr id="33897" name="ZoneTexte 49">
              <a:extLst>
                <a:ext uri="{FF2B5EF4-FFF2-40B4-BE49-F238E27FC236}">
                  <a16:creationId xmlns:a16="http://schemas.microsoft.com/office/drawing/2014/main" id="{2F8530AB-14D0-455F-8A52-8DE2BA42A08F}"/>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3801" name="Groupe 50">
            <a:extLst>
              <a:ext uri="{FF2B5EF4-FFF2-40B4-BE49-F238E27FC236}">
                <a16:creationId xmlns:a16="http://schemas.microsoft.com/office/drawing/2014/main" id="{2E86ADF9-8D02-44AF-8045-7C952912B963}"/>
              </a:ext>
            </a:extLst>
          </p:cNvPr>
          <p:cNvGrpSpPr>
            <a:grpSpLocks/>
          </p:cNvGrpSpPr>
          <p:nvPr/>
        </p:nvGrpSpPr>
        <p:grpSpPr bwMode="auto">
          <a:xfrm>
            <a:off x="660400" y="6307138"/>
            <a:ext cx="604838" cy="515937"/>
            <a:chOff x="611572" y="6306505"/>
            <a:chExt cx="605644" cy="516829"/>
          </a:xfrm>
        </p:grpSpPr>
        <p:pic>
          <p:nvPicPr>
            <p:cNvPr id="52" name="Graphique 51">
              <a:extLst>
                <a:ext uri="{FF2B5EF4-FFF2-40B4-BE49-F238E27FC236}">
                  <a16:creationId xmlns:a16="http://schemas.microsoft.com/office/drawing/2014/main" id="{05B3284B-C7B4-4C8B-90E5-EF2ECB3C8298}"/>
                </a:ext>
              </a:extLst>
            </p:cNvPr>
            <p:cNvPicPr>
              <a:picLocks noChangeAspect="1"/>
            </p:cNvPicPr>
            <p:nvPr/>
          </p:nvPicPr>
          <p:blipFill>
            <a:blip r:embed="rId4"/>
            <a:srcRect/>
            <a:stretch/>
          </p:blipFill>
          <p:spPr>
            <a:xfrm>
              <a:off x="706949" y="6306505"/>
              <a:ext cx="414890" cy="415053"/>
            </a:xfrm>
            <a:prstGeom prst="rect">
              <a:avLst/>
            </a:prstGeom>
          </p:spPr>
        </p:pic>
        <p:sp>
          <p:nvSpPr>
            <p:cNvPr id="33895" name="ZoneTexte 52">
              <a:extLst>
                <a:ext uri="{FF2B5EF4-FFF2-40B4-BE49-F238E27FC236}">
                  <a16:creationId xmlns:a16="http://schemas.microsoft.com/office/drawing/2014/main" id="{F026BDFB-0C68-40B0-967B-B9101CE9614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3802" name="ZoneTexte 53">
            <a:extLst>
              <a:ext uri="{FF2B5EF4-FFF2-40B4-BE49-F238E27FC236}">
                <a16:creationId xmlns:a16="http://schemas.microsoft.com/office/drawing/2014/main" id="{C1D48D99-E512-407E-8255-2E0AAAC617B0}"/>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55" name="Connecteur droit 54">
            <a:extLst>
              <a:ext uri="{FF2B5EF4-FFF2-40B4-BE49-F238E27FC236}">
                <a16:creationId xmlns:a16="http://schemas.microsoft.com/office/drawing/2014/main" id="{30E4A898-FC2A-46D0-BEFD-FB00DB1C7E19}"/>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1EE3C3CF-108B-4E4E-B537-6B1D2921F2E2}"/>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805" name="Groupe 56">
            <a:extLst>
              <a:ext uri="{FF2B5EF4-FFF2-40B4-BE49-F238E27FC236}">
                <a16:creationId xmlns:a16="http://schemas.microsoft.com/office/drawing/2014/main" id="{2FADDADB-178A-4836-8C26-B96DBBBD8678}"/>
              </a:ext>
            </a:extLst>
          </p:cNvPr>
          <p:cNvGrpSpPr>
            <a:grpSpLocks/>
          </p:cNvGrpSpPr>
          <p:nvPr/>
        </p:nvGrpSpPr>
        <p:grpSpPr bwMode="auto">
          <a:xfrm>
            <a:off x="4746625" y="6332538"/>
            <a:ext cx="784225" cy="490537"/>
            <a:chOff x="5671169" y="6332222"/>
            <a:chExt cx="784388" cy="490781"/>
          </a:xfrm>
        </p:grpSpPr>
        <p:pic>
          <p:nvPicPr>
            <p:cNvPr id="58" name="Graphique 57">
              <a:extLst>
                <a:ext uri="{FF2B5EF4-FFF2-40B4-BE49-F238E27FC236}">
                  <a16:creationId xmlns:a16="http://schemas.microsoft.com/office/drawing/2014/main" id="{187DA8BD-42C1-4B15-AAB4-B73EAD021EFD}"/>
                </a:ext>
              </a:extLst>
            </p:cNvPr>
            <p:cNvPicPr>
              <a:picLocks noChangeAspect="1"/>
            </p:cNvPicPr>
            <p:nvPr/>
          </p:nvPicPr>
          <p:blipFill>
            <a:blip r:embed="rId5"/>
            <a:stretch>
              <a:fillRect/>
            </a:stretch>
          </p:blipFill>
          <p:spPr>
            <a:xfrm>
              <a:off x="5890290" y="6332222"/>
              <a:ext cx="352498" cy="352600"/>
            </a:xfrm>
            <a:prstGeom prst="rect">
              <a:avLst/>
            </a:prstGeom>
          </p:spPr>
        </p:pic>
        <p:sp>
          <p:nvSpPr>
            <p:cNvPr id="33893" name="ZoneTexte 58">
              <a:extLst>
                <a:ext uri="{FF2B5EF4-FFF2-40B4-BE49-F238E27FC236}">
                  <a16:creationId xmlns:a16="http://schemas.microsoft.com/office/drawing/2014/main" id="{18D4A413-2523-4934-90B9-55DA947BA90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3806" name="Groupe 59">
            <a:extLst>
              <a:ext uri="{FF2B5EF4-FFF2-40B4-BE49-F238E27FC236}">
                <a16:creationId xmlns:a16="http://schemas.microsoft.com/office/drawing/2014/main" id="{5534ABF2-1DCF-4B78-883B-66A07ECDA9C5}"/>
              </a:ext>
            </a:extLst>
          </p:cNvPr>
          <p:cNvGrpSpPr>
            <a:grpSpLocks/>
          </p:cNvGrpSpPr>
          <p:nvPr/>
        </p:nvGrpSpPr>
        <p:grpSpPr bwMode="auto">
          <a:xfrm>
            <a:off x="5367338" y="6348413"/>
            <a:ext cx="784225" cy="474662"/>
            <a:chOff x="6197480" y="6348998"/>
            <a:chExt cx="784388" cy="474005"/>
          </a:xfrm>
        </p:grpSpPr>
        <p:pic>
          <p:nvPicPr>
            <p:cNvPr id="61" name="Graphique 60">
              <a:extLst>
                <a:ext uri="{FF2B5EF4-FFF2-40B4-BE49-F238E27FC236}">
                  <a16:creationId xmlns:a16="http://schemas.microsoft.com/office/drawing/2014/main" id="{4EC54843-2118-4DA2-A372-A6A6F2C6567F}"/>
                </a:ext>
              </a:extLst>
            </p:cNvPr>
            <p:cNvPicPr>
              <a:picLocks noChangeAspect="1"/>
            </p:cNvPicPr>
            <p:nvPr/>
          </p:nvPicPr>
          <p:blipFill>
            <a:blip r:embed="rId6"/>
            <a:stretch>
              <a:fillRect/>
            </a:stretch>
          </p:blipFill>
          <p:spPr>
            <a:xfrm>
              <a:off x="6416601" y="6348998"/>
              <a:ext cx="352498" cy="353522"/>
            </a:xfrm>
            <a:prstGeom prst="rect">
              <a:avLst/>
            </a:prstGeom>
          </p:spPr>
        </p:pic>
        <p:sp>
          <p:nvSpPr>
            <p:cNvPr id="33891" name="ZoneTexte 61">
              <a:extLst>
                <a:ext uri="{FF2B5EF4-FFF2-40B4-BE49-F238E27FC236}">
                  <a16:creationId xmlns:a16="http://schemas.microsoft.com/office/drawing/2014/main" id="{039C0581-922E-4326-BE16-2615424FAA95}"/>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3807" name="Groupe 65">
            <a:extLst>
              <a:ext uri="{FF2B5EF4-FFF2-40B4-BE49-F238E27FC236}">
                <a16:creationId xmlns:a16="http://schemas.microsoft.com/office/drawing/2014/main" id="{AA3A7E68-99ED-419A-BC83-27A17B5B2103}"/>
              </a:ext>
            </a:extLst>
          </p:cNvPr>
          <p:cNvGrpSpPr>
            <a:grpSpLocks/>
          </p:cNvGrpSpPr>
          <p:nvPr/>
        </p:nvGrpSpPr>
        <p:grpSpPr bwMode="auto">
          <a:xfrm>
            <a:off x="3365500" y="6388100"/>
            <a:ext cx="1417638" cy="369888"/>
            <a:chOff x="2237439" y="6388408"/>
            <a:chExt cx="1417322" cy="369331"/>
          </a:xfrm>
        </p:grpSpPr>
        <p:sp>
          <p:nvSpPr>
            <p:cNvPr id="67" name="Rectangle 66">
              <a:extLst>
                <a:ext uri="{FF2B5EF4-FFF2-40B4-BE49-F238E27FC236}">
                  <a16:creationId xmlns:a16="http://schemas.microsoft.com/office/drawing/2014/main" id="{B52CD7C6-A358-4183-880A-157DA6C85A3A}"/>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03.</a:t>
              </a:r>
            </a:p>
          </p:txBody>
        </p:sp>
        <p:sp>
          <p:nvSpPr>
            <p:cNvPr id="33889" name="ZoneTexte 67">
              <a:extLst>
                <a:ext uri="{FF2B5EF4-FFF2-40B4-BE49-F238E27FC236}">
                  <a16:creationId xmlns:a16="http://schemas.microsoft.com/office/drawing/2014/main" id="{4357B147-1045-4D4E-B394-A2C58F831DE9}"/>
                </a:ext>
              </a:extLst>
            </p:cNvPr>
            <p:cNvSpPr txBox="1">
              <a:spLocks noChangeArrowheads="1"/>
            </p:cNvSpPr>
            <p:nvPr/>
          </p:nvSpPr>
          <p:spPr bwMode="auto">
            <a:xfrm>
              <a:off x="2789403" y="6439365"/>
              <a:ext cx="8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Passer à l’action</a:t>
              </a:r>
            </a:p>
            <a:p>
              <a:pPr eaLnBrk="1" hangingPunct="1"/>
              <a:r>
                <a:rPr lang="fr-FR" altLang="fr-FR" sz="600">
                  <a:solidFill>
                    <a:schemeClr val="bg1"/>
                  </a:solidFill>
                  <a:latin typeface="Arial" panose="020B0604020202020204" pitchFamily="34" charset="0"/>
                  <a:cs typeface="Arial" panose="020B0604020202020204" pitchFamily="34" charset="0"/>
                </a:rPr>
                <a:t>avec mon client</a:t>
              </a:r>
              <a:endParaRPr lang="fr-FR" altLang="fr-FR" sz="600">
                <a:solidFill>
                  <a:srgbClr val="A4CB74"/>
                </a:solidFill>
                <a:latin typeface="Arial" panose="020B0604020202020204" pitchFamily="34" charset="0"/>
                <a:cs typeface="Arial" panose="020B0604020202020204" pitchFamily="34" charset="0"/>
              </a:endParaRPr>
            </a:p>
          </p:txBody>
        </p:sp>
      </p:grpSp>
      <p:grpSp>
        <p:nvGrpSpPr>
          <p:cNvPr id="33808" name="Groupe 68">
            <a:extLst>
              <a:ext uri="{FF2B5EF4-FFF2-40B4-BE49-F238E27FC236}">
                <a16:creationId xmlns:a16="http://schemas.microsoft.com/office/drawing/2014/main" id="{CAEBEDA5-7D84-4739-A924-1200D5262C0C}"/>
              </a:ext>
            </a:extLst>
          </p:cNvPr>
          <p:cNvGrpSpPr>
            <a:grpSpLocks/>
          </p:cNvGrpSpPr>
          <p:nvPr/>
        </p:nvGrpSpPr>
        <p:grpSpPr bwMode="auto">
          <a:xfrm>
            <a:off x="1581150" y="6342063"/>
            <a:ext cx="784225" cy="481012"/>
            <a:chOff x="5794442" y="6342472"/>
            <a:chExt cx="784388" cy="480531"/>
          </a:xfrm>
        </p:grpSpPr>
        <p:pic>
          <p:nvPicPr>
            <p:cNvPr id="70" name="Graphique 69">
              <a:extLst>
                <a:ext uri="{FF2B5EF4-FFF2-40B4-BE49-F238E27FC236}">
                  <a16:creationId xmlns:a16="http://schemas.microsoft.com/office/drawing/2014/main" id="{88B69D03-DBC9-433D-9BF9-54B7580085A0}"/>
                </a:ext>
              </a:extLst>
            </p:cNvPr>
            <p:cNvPicPr>
              <a:picLocks noChangeAspect="1"/>
            </p:cNvPicPr>
            <p:nvPr/>
          </p:nvPicPr>
          <p:blipFill>
            <a:blip r:embed="rId7"/>
            <a:srcRect/>
            <a:stretch/>
          </p:blipFill>
          <p:spPr>
            <a:xfrm>
              <a:off x="6013563" y="6342472"/>
              <a:ext cx="346147" cy="345729"/>
            </a:xfrm>
            <a:prstGeom prst="rect">
              <a:avLst/>
            </a:prstGeom>
          </p:spPr>
        </p:pic>
        <p:sp>
          <p:nvSpPr>
            <p:cNvPr id="33887" name="ZoneTexte 70">
              <a:extLst>
                <a:ext uri="{FF2B5EF4-FFF2-40B4-BE49-F238E27FC236}">
                  <a16:creationId xmlns:a16="http://schemas.microsoft.com/office/drawing/2014/main" id="{E8DBF29C-1D40-4F9D-A20B-E0079E6B4636}"/>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3809" name="Groupe 72">
            <a:extLst>
              <a:ext uri="{FF2B5EF4-FFF2-40B4-BE49-F238E27FC236}">
                <a16:creationId xmlns:a16="http://schemas.microsoft.com/office/drawing/2014/main" id="{DF87BFB8-E8B2-470C-98BD-2D45ACDA6A55}"/>
              </a:ext>
            </a:extLst>
          </p:cNvPr>
          <p:cNvGrpSpPr>
            <a:grpSpLocks/>
          </p:cNvGrpSpPr>
          <p:nvPr/>
        </p:nvGrpSpPr>
        <p:grpSpPr bwMode="auto">
          <a:xfrm>
            <a:off x="8907463" y="6334125"/>
            <a:ext cx="1304925" cy="488950"/>
            <a:chOff x="9429931" y="6334408"/>
            <a:chExt cx="1305361" cy="488926"/>
          </a:xfrm>
        </p:grpSpPr>
        <p:grpSp>
          <p:nvGrpSpPr>
            <p:cNvPr id="33879" name="Groupe 73">
              <a:extLst>
                <a:ext uri="{FF2B5EF4-FFF2-40B4-BE49-F238E27FC236}">
                  <a16:creationId xmlns:a16="http://schemas.microsoft.com/office/drawing/2014/main" id="{2746FDF9-DF97-4708-8A82-3252F8674AFE}"/>
                </a:ext>
              </a:extLst>
            </p:cNvPr>
            <p:cNvGrpSpPr>
              <a:grpSpLocks/>
            </p:cNvGrpSpPr>
            <p:nvPr/>
          </p:nvGrpSpPr>
          <p:grpSpPr bwMode="auto">
            <a:xfrm>
              <a:off x="9429931" y="6334408"/>
              <a:ext cx="547826" cy="488926"/>
              <a:chOff x="640481" y="6334408"/>
              <a:chExt cx="547826" cy="488926"/>
            </a:xfrm>
          </p:grpSpPr>
          <p:pic>
            <p:nvPicPr>
              <p:cNvPr id="79" name="Graphique 78">
                <a:extLst>
                  <a:ext uri="{FF2B5EF4-FFF2-40B4-BE49-F238E27FC236}">
                    <a16:creationId xmlns:a16="http://schemas.microsoft.com/office/drawing/2014/main" id="{38954FBA-870F-40BC-BE49-32A0DADFDA81}"/>
                  </a:ext>
                </a:extLst>
              </p:cNvPr>
              <p:cNvPicPr>
                <a:picLocks noChangeAspect="1"/>
              </p:cNvPicPr>
              <p:nvPr/>
            </p:nvPicPr>
            <p:blipFill>
              <a:blip r:embed="rId8"/>
              <a:srcRect/>
              <a:stretch/>
            </p:blipFill>
            <p:spPr>
              <a:xfrm>
                <a:off x="735763" y="6334408"/>
                <a:ext cx="352543" cy="352408"/>
              </a:xfrm>
              <a:prstGeom prst="rect">
                <a:avLst/>
              </a:prstGeom>
            </p:spPr>
          </p:pic>
          <p:sp>
            <p:nvSpPr>
              <p:cNvPr id="33885" name="ZoneTexte 79">
                <a:extLst>
                  <a:ext uri="{FF2B5EF4-FFF2-40B4-BE49-F238E27FC236}">
                    <a16:creationId xmlns:a16="http://schemas.microsoft.com/office/drawing/2014/main" id="{69D24F3D-A619-43E5-85E3-8AAAC2063A48}"/>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75" name="Connecteur droit 74">
              <a:extLst>
                <a:ext uri="{FF2B5EF4-FFF2-40B4-BE49-F238E27FC236}">
                  <a16:creationId xmlns:a16="http://schemas.microsoft.com/office/drawing/2014/main" id="{4103AAC9-720E-46C1-B329-D14CB2DAB43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881" name="Groupe 75">
              <a:extLst>
                <a:ext uri="{FF2B5EF4-FFF2-40B4-BE49-F238E27FC236}">
                  <a16:creationId xmlns:a16="http://schemas.microsoft.com/office/drawing/2014/main" id="{F1DEFAC0-539B-4EFD-BEA9-485058297A6E}"/>
                </a:ext>
              </a:extLst>
            </p:cNvPr>
            <p:cNvGrpSpPr>
              <a:grpSpLocks/>
            </p:cNvGrpSpPr>
            <p:nvPr/>
          </p:nvGrpSpPr>
          <p:grpSpPr bwMode="auto">
            <a:xfrm>
              <a:off x="10304354" y="6342472"/>
              <a:ext cx="430938" cy="480531"/>
              <a:chOff x="5971167" y="6342472"/>
              <a:chExt cx="430938" cy="480531"/>
            </a:xfrm>
          </p:grpSpPr>
          <p:pic>
            <p:nvPicPr>
              <p:cNvPr id="77" name="Graphique 76">
                <a:extLst>
                  <a:ext uri="{FF2B5EF4-FFF2-40B4-BE49-F238E27FC236}">
                    <a16:creationId xmlns:a16="http://schemas.microsoft.com/office/drawing/2014/main" id="{12319339-FEA8-41AB-AE63-C5555EE1CDCF}"/>
                  </a:ext>
                </a:extLst>
              </p:cNvPr>
              <p:cNvPicPr>
                <a:picLocks noChangeAspect="1"/>
              </p:cNvPicPr>
              <p:nvPr/>
            </p:nvPicPr>
            <p:blipFill>
              <a:blip r:embed="rId9"/>
              <a:srcRect/>
              <a:stretch/>
            </p:blipFill>
            <p:spPr>
              <a:xfrm>
                <a:off x="6008273" y="6342346"/>
                <a:ext cx="346191" cy="346058"/>
              </a:xfrm>
              <a:prstGeom prst="rect">
                <a:avLst/>
              </a:prstGeom>
            </p:spPr>
          </p:pic>
          <p:sp>
            <p:nvSpPr>
              <p:cNvPr id="33883" name="ZoneTexte 77">
                <a:extLst>
                  <a:ext uri="{FF2B5EF4-FFF2-40B4-BE49-F238E27FC236}">
                    <a16:creationId xmlns:a16="http://schemas.microsoft.com/office/drawing/2014/main" id="{6CBDF9CE-C069-40A6-B6C9-81932DB7E0A8}"/>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81" name="Graphique 80">
            <a:extLst>
              <a:ext uri="{FF2B5EF4-FFF2-40B4-BE49-F238E27FC236}">
                <a16:creationId xmlns:a16="http://schemas.microsoft.com/office/drawing/2014/main" id="{6CD8C347-9BD7-4B88-8CCD-D82242B9A42B}"/>
              </a:ext>
            </a:extLst>
          </p:cNvPr>
          <p:cNvPicPr>
            <a:picLocks noChangeAspect="1"/>
          </p:cNvPicPr>
          <p:nvPr/>
        </p:nvPicPr>
        <p:blipFill>
          <a:blip r:embed="rId10"/>
          <a:srcRect/>
          <a:stretch/>
        </p:blipFill>
        <p:spPr>
          <a:xfrm>
            <a:off x="0" y="0"/>
            <a:ext cx="701675" cy="701675"/>
          </a:xfrm>
          <a:prstGeom prst="rect">
            <a:avLst/>
          </a:prstGeom>
        </p:spPr>
      </p:pic>
      <p:sp>
        <p:nvSpPr>
          <p:cNvPr id="82" name="ZoneTexte 81">
            <a:extLst>
              <a:ext uri="{FF2B5EF4-FFF2-40B4-BE49-F238E27FC236}">
                <a16:creationId xmlns:a16="http://schemas.microsoft.com/office/drawing/2014/main" id="{6644D7E1-F21A-40AB-B837-754E3C10D8C9}"/>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83" name="ZoneTexte 82">
            <a:extLst>
              <a:ext uri="{FF2B5EF4-FFF2-40B4-BE49-F238E27FC236}">
                <a16:creationId xmlns:a16="http://schemas.microsoft.com/office/drawing/2014/main" id="{65D37F99-A3F9-4BF0-8C75-8ADFD899902C}"/>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86" name="ZoneTexte 85">
            <a:extLst>
              <a:ext uri="{FF2B5EF4-FFF2-40B4-BE49-F238E27FC236}">
                <a16:creationId xmlns:a16="http://schemas.microsoft.com/office/drawing/2014/main" id="{754002BD-1F77-4187-8545-1A9019BA12D1}"/>
              </a:ext>
            </a:extLst>
          </p:cNvPr>
          <p:cNvSpPr txBox="1"/>
          <p:nvPr/>
        </p:nvSpPr>
        <p:spPr>
          <a:xfrm>
            <a:off x="311150" y="1824038"/>
            <a:ext cx="896938" cy="338137"/>
          </a:xfrm>
          <a:prstGeom prst="rect">
            <a:avLst/>
          </a:prstGeom>
          <a:noFill/>
          <a:ln>
            <a:noFill/>
          </a:ln>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88" name="Ellipse 87">
            <a:extLst>
              <a:ext uri="{FF2B5EF4-FFF2-40B4-BE49-F238E27FC236}">
                <a16:creationId xmlns:a16="http://schemas.microsoft.com/office/drawing/2014/main" id="{6C9AA444-2241-42CA-96FB-75CD419C0694}"/>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D51317"/>
              </a:solidFill>
            </a:endParaRPr>
          </a:p>
        </p:txBody>
      </p:sp>
      <p:sp>
        <p:nvSpPr>
          <p:cNvPr id="89" name="Ellipse 88">
            <a:extLst>
              <a:ext uri="{FF2B5EF4-FFF2-40B4-BE49-F238E27FC236}">
                <a16:creationId xmlns:a16="http://schemas.microsoft.com/office/drawing/2014/main" id="{89A7BEFD-719F-449B-80D8-1300A2000386}"/>
              </a:ext>
            </a:extLst>
          </p:cNvPr>
          <p:cNvSpPr/>
          <p:nvPr/>
        </p:nvSpPr>
        <p:spPr>
          <a:xfrm>
            <a:off x="215900" y="2352675"/>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90" name="Ellipse 89">
            <a:extLst>
              <a:ext uri="{FF2B5EF4-FFF2-40B4-BE49-F238E27FC236}">
                <a16:creationId xmlns:a16="http://schemas.microsoft.com/office/drawing/2014/main" id="{0EAD6212-DD51-4711-8A37-F1305B3975B3}"/>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95" name="Ellipse 94">
            <a:extLst>
              <a:ext uri="{FF2B5EF4-FFF2-40B4-BE49-F238E27FC236}">
                <a16:creationId xmlns:a16="http://schemas.microsoft.com/office/drawing/2014/main" id="{36BFD788-6781-46A0-A6AB-C960993458DE}"/>
              </a:ext>
            </a:extLst>
          </p:cNvPr>
          <p:cNvSpPr/>
          <p:nvPr/>
        </p:nvSpPr>
        <p:spPr>
          <a:xfrm>
            <a:off x="117475" y="12811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96" name="Ellipse 95">
            <a:extLst>
              <a:ext uri="{FF2B5EF4-FFF2-40B4-BE49-F238E27FC236}">
                <a16:creationId xmlns:a16="http://schemas.microsoft.com/office/drawing/2014/main" id="{010CF8CB-74DB-471F-A469-B336793B7DEE}"/>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43" name="Ellipse 142">
            <a:extLst>
              <a:ext uri="{FF2B5EF4-FFF2-40B4-BE49-F238E27FC236}">
                <a16:creationId xmlns:a16="http://schemas.microsoft.com/office/drawing/2014/main" id="{ECABD213-74CD-4C67-B70D-0CCEF10FC234}"/>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7" name="ZoneTexte 146">
            <a:extLst>
              <a:ext uri="{FF2B5EF4-FFF2-40B4-BE49-F238E27FC236}">
                <a16:creationId xmlns:a16="http://schemas.microsoft.com/office/drawing/2014/main" id="{95B0D62D-D682-458E-809C-6B00FF9423E9}"/>
              </a:ext>
            </a:extLst>
          </p:cNvPr>
          <p:cNvSpPr txBox="1"/>
          <p:nvPr/>
        </p:nvSpPr>
        <p:spPr>
          <a:xfrm>
            <a:off x="311150" y="3743325"/>
            <a:ext cx="896938" cy="215900"/>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INVESTIR</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8" name="ZoneTexte 147">
            <a:extLst>
              <a:ext uri="{FF2B5EF4-FFF2-40B4-BE49-F238E27FC236}">
                <a16:creationId xmlns:a16="http://schemas.microsoft.com/office/drawing/2014/main" id="{B933A053-0B7B-45F1-9A74-0F834F08941A}"/>
              </a:ext>
            </a:extLst>
          </p:cNvPr>
          <p:cNvSpPr txBox="1"/>
          <p:nvPr/>
        </p:nvSpPr>
        <p:spPr>
          <a:xfrm>
            <a:off x="368300" y="4195763"/>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rgbClr val="D61316"/>
                </a:solidFill>
                <a:latin typeface="Arial" panose="020B0604020202020204" pitchFamily="34" charset="0"/>
                <a:cs typeface="Arial" panose="020B0604020202020204" pitchFamily="34" charset="0"/>
              </a:rPr>
              <a:t>(IN)FORMÉ</a:t>
            </a:r>
          </a:p>
        </p:txBody>
      </p:sp>
      <p:sp>
        <p:nvSpPr>
          <p:cNvPr id="149" name="Ellipse 148">
            <a:extLst>
              <a:ext uri="{FF2B5EF4-FFF2-40B4-BE49-F238E27FC236}">
                <a16:creationId xmlns:a16="http://schemas.microsoft.com/office/drawing/2014/main" id="{5A5D13A1-B331-478D-B8EF-9F8910F254AE}"/>
              </a:ext>
            </a:extLst>
          </p:cNvPr>
          <p:cNvSpPr/>
          <p:nvPr/>
        </p:nvSpPr>
        <p:spPr>
          <a:xfrm>
            <a:off x="215900" y="4835525"/>
            <a:ext cx="90488" cy="88900"/>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50" name="ZoneTexte 149">
            <a:extLst>
              <a:ext uri="{FF2B5EF4-FFF2-40B4-BE49-F238E27FC236}">
                <a16:creationId xmlns:a16="http://schemas.microsoft.com/office/drawing/2014/main" id="{38A939A2-FA44-43ED-9E6D-406BBDB4C035}"/>
              </a:ext>
            </a:extLst>
          </p:cNvPr>
          <p:cNvSpPr txBox="1"/>
          <p:nvPr/>
        </p:nvSpPr>
        <p:spPr>
          <a:xfrm>
            <a:off x="311150" y="4773613"/>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rgbClr val="D61316"/>
                </a:solidFill>
                <a:latin typeface="Arial" panose="020B0604020202020204" pitchFamily="34" charset="0"/>
                <a:cs typeface="Arial" panose="020B0604020202020204" pitchFamily="34" charset="0"/>
              </a:rPr>
              <a:t>SE RENSEIGNER</a:t>
            </a:r>
          </a:p>
        </p:txBody>
      </p:sp>
      <p:sp>
        <p:nvSpPr>
          <p:cNvPr id="151" name="Ellipse 150">
            <a:extLst>
              <a:ext uri="{FF2B5EF4-FFF2-40B4-BE49-F238E27FC236}">
                <a16:creationId xmlns:a16="http://schemas.microsoft.com/office/drawing/2014/main" id="{CFA9F94F-AE72-44B1-AA45-8BE4B54EE15A}"/>
              </a:ext>
            </a:extLst>
          </p:cNvPr>
          <p:cNvSpPr/>
          <p:nvPr/>
        </p:nvSpPr>
        <p:spPr>
          <a:xfrm>
            <a:off x="117475" y="4224338"/>
            <a:ext cx="287338" cy="287337"/>
          </a:xfrm>
          <a:prstGeom prst="ellipse">
            <a:avLst/>
          </a:prstGeom>
          <a:solidFill>
            <a:srgbClr val="D61316"/>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33849" name="Groupe 151">
            <a:extLst>
              <a:ext uri="{FF2B5EF4-FFF2-40B4-BE49-F238E27FC236}">
                <a16:creationId xmlns:a16="http://schemas.microsoft.com/office/drawing/2014/main" id="{0036CD1B-5491-4636-B0D4-66D3569B2402}"/>
              </a:ext>
            </a:extLst>
          </p:cNvPr>
          <p:cNvGrpSpPr>
            <a:grpSpLocks/>
          </p:cNvGrpSpPr>
          <p:nvPr/>
        </p:nvGrpSpPr>
        <p:grpSpPr bwMode="auto">
          <a:xfrm>
            <a:off x="90488" y="4770438"/>
            <a:ext cx="1460500" cy="338137"/>
            <a:chOff x="90350" y="3737196"/>
            <a:chExt cx="1461140" cy="338554"/>
          </a:xfrm>
        </p:grpSpPr>
        <p:sp>
          <p:nvSpPr>
            <p:cNvPr id="153" name="Triangle 152">
              <a:extLst>
                <a:ext uri="{FF2B5EF4-FFF2-40B4-BE49-F238E27FC236}">
                  <a16:creationId xmlns:a16="http://schemas.microsoft.com/office/drawing/2014/main" id="{046D3A81-B2D5-435D-ADA3-0FD3C82ECCDD}"/>
                </a:ext>
              </a:extLst>
            </p:cNvPr>
            <p:cNvSpPr/>
            <p:nvPr/>
          </p:nvSpPr>
          <p:spPr>
            <a:xfrm rot="5400000">
              <a:off x="1415628" y="3860415"/>
              <a:ext cx="179608" cy="92115"/>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4" name="Rectangle 153">
              <a:extLst>
                <a:ext uri="{FF2B5EF4-FFF2-40B4-BE49-F238E27FC236}">
                  <a16:creationId xmlns:a16="http://schemas.microsoft.com/office/drawing/2014/main" id="{0DDCF161-3F11-4BDB-B6F4-50992DED5C85}"/>
                </a:ext>
              </a:extLst>
            </p:cNvPr>
            <p:cNvSpPr/>
            <p:nvPr/>
          </p:nvSpPr>
          <p:spPr>
            <a:xfrm>
              <a:off x="90350" y="3737196"/>
              <a:ext cx="1327732"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92" name="ZoneTexte 91">
            <a:extLst>
              <a:ext uri="{FF2B5EF4-FFF2-40B4-BE49-F238E27FC236}">
                <a16:creationId xmlns:a16="http://schemas.microsoft.com/office/drawing/2014/main" id="{3161020A-23EC-463F-AABC-291CBDE102DA}"/>
              </a:ext>
            </a:extLst>
          </p:cNvPr>
          <p:cNvSpPr txBox="1"/>
          <p:nvPr/>
        </p:nvSpPr>
        <p:spPr>
          <a:xfrm>
            <a:off x="311150" y="2289175"/>
            <a:ext cx="1147763"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IDENTIFIER</a:t>
            </a:r>
          </a:p>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LES CONVICTIONS</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grpSp>
        <p:nvGrpSpPr>
          <p:cNvPr id="33851" name="Groupe 105">
            <a:extLst>
              <a:ext uri="{FF2B5EF4-FFF2-40B4-BE49-F238E27FC236}">
                <a16:creationId xmlns:a16="http://schemas.microsoft.com/office/drawing/2014/main" id="{FBD9B2A7-7C4A-4F7E-B436-C4FC799952EC}"/>
              </a:ext>
            </a:extLst>
          </p:cNvPr>
          <p:cNvGrpSpPr>
            <a:grpSpLocks/>
          </p:cNvGrpSpPr>
          <p:nvPr/>
        </p:nvGrpSpPr>
        <p:grpSpPr bwMode="auto">
          <a:xfrm>
            <a:off x="88900" y="1822450"/>
            <a:ext cx="1330325" cy="2176463"/>
            <a:chOff x="89064" y="1822916"/>
            <a:chExt cx="1329438" cy="2176287"/>
          </a:xfrm>
        </p:grpSpPr>
        <p:sp>
          <p:nvSpPr>
            <p:cNvPr id="115" name="Rectangle 114">
              <a:hlinkClick r:id="rId11" action="ppaction://hlinksldjump"/>
              <a:extLst>
                <a:ext uri="{FF2B5EF4-FFF2-40B4-BE49-F238E27FC236}">
                  <a16:creationId xmlns:a16="http://schemas.microsoft.com/office/drawing/2014/main" id="{321B67FE-901A-4878-8556-B999A9A0FB8E}"/>
                </a:ext>
              </a:extLst>
            </p:cNvPr>
            <p:cNvSpPr/>
            <p:nvPr/>
          </p:nvSpPr>
          <p:spPr>
            <a:xfrm>
              <a:off x="89064" y="2283254"/>
              <a:ext cx="1329438" cy="338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Rectangle 119">
              <a:hlinkClick r:id="rId12" action="ppaction://hlinksldjump"/>
              <a:extLst>
                <a:ext uri="{FF2B5EF4-FFF2-40B4-BE49-F238E27FC236}">
                  <a16:creationId xmlns:a16="http://schemas.microsoft.com/office/drawing/2014/main" id="{30653E5C-4C19-4477-8FB8-4552D6E22B7A}"/>
                </a:ext>
              </a:extLst>
            </p:cNvPr>
            <p:cNvSpPr/>
            <p:nvPr/>
          </p:nvSpPr>
          <p:spPr>
            <a:xfrm>
              <a:off x="89064" y="2668986"/>
              <a:ext cx="1329438" cy="338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2" name="Rectangle 131">
              <a:hlinkClick r:id="rId13" action="ppaction://hlinksldjump"/>
              <a:extLst>
                <a:ext uri="{FF2B5EF4-FFF2-40B4-BE49-F238E27FC236}">
                  <a16:creationId xmlns:a16="http://schemas.microsoft.com/office/drawing/2014/main" id="{7DCB961D-BDA5-4481-8D88-F078FBC68175}"/>
                </a:ext>
              </a:extLst>
            </p:cNvPr>
            <p:cNvSpPr/>
            <p:nvPr/>
          </p:nvSpPr>
          <p:spPr>
            <a:xfrm>
              <a:off x="89064" y="3700777"/>
              <a:ext cx="1329438" cy="298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4" name="Rectangle 133">
              <a:hlinkClick r:id="rId14" action="ppaction://hlinksldjump"/>
              <a:extLst>
                <a:ext uri="{FF2B5EF4-FFF2-40B4-BE49-F238E27FC236}">
                  <a16:creationId xmlns:a16="http://schemas.microsoft.com/office/drawing/2014/main" id="{F47A4244-BB0A-4CB0-B5D0-6E58514BEE2C}"/>
                </a:ext>
              </a:extLst>
            </p:cNvPr>
            <p:cNvSpPr/>
            <p:nvPr/>
          </p:nvSpPr>
          <p:spPr>
            <a:xfrm>
              <a:off x="89064" y="1822916"/>
              <a:ext cx="1329438" cy="338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33852" name="Groupe 157">
            <a:extLst>
              <a:ext uri="{FF2B5EF4-FFF2-40B4-BE49-F238E27FC236}">
                <a16:creationId xmlns:a16="http://schemas.microsoft.com/office/drawing/2014/main" id="{2D7BF642-00F1-4DAE-8B75-1CDE4705050D}"/>
              </a:ext>
            </a:extLst>
          </p:cNvPr>
          <p:cNvGrpSpPr>
            <a:grpSpLocks/>
          </p:cNvGrpSpPr>
          <p:nvPr/>
        </p:nvGrpSpPr>
        <p:grpSpPr bwMode="auto">
          <a:xfrm>
            <a:off x="6048375" y="6324600"/>
            <a:ext cx="784225" cy="496888"/>
            <a:chOff x="6767187" y="6323834"/>
            <a:chExt cx="784388" cy="497620"/>
          </a:xfrm>
        </p:grpSpPr>
        <p:pic>
          <p:nvPicPr>
            <p:cNvPr id="159" name="Graphique 158">
              <a:extLst>
                <a:ext uri="{FF2B5EF4-FFF2-40B4-BE49-F238E27FC236}">
                  <a16:creationId xmlns:a16="http://schemas.microsoft.com/office/drawing/2014/main" id="{90418CDA-1AC7-4641-9FE5-5FB3EEBB6E95}"/>
                </a:ext>
              </a:extLst>
            </p:cNvPr>
            <p:cNvPicPr>
              <a:picLocks noChangeAspect="1"/>
            </p:cNvPicPr>
            <p:nvPr/>
          </p:nvPicPr>
          <p:blipFill>
            <a:blip r:embed="rId15"/>
            <a:stretch>
              <a:fillRect/>
            </a:stretch>
          </p:blipFill>
          <p:spPr>
            <a:xfrm>
              <a:off x="6964078" y="6323834"/>
              <a:ext cx="352498" cy="352944"/>
            </a:xfrm>
            <a:prstGeom prst="rect">
              <a:avLst/>
            </a:prstGeom>
          </p:spPr>
        </p:pic>
        <p:sp>
          <p:nvSpPr>
            <p:cNvPr id="33867" name="ZoneTexte 159">
              <a:extLst>
                <a:ext uri="{FF2B5EF4-FFF2-40B4-BE49-F238E27FC236}">
                  <a16:creationId xmlns:a16="http://schemas.microsoft.com/office/drawing/2014/main" id="{8AF35CF0-57A4-4001-A844-B5684D34A1CF}"/>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3853" name="Groupe 160">
            <a:extLst>
              <a:ext uri="{FF2B5EF4-FFF2-40B4-BE49-F238E27FC236}">
                <a16:creationId xmlns:a16="http://schemas.microsoft.com/office/drawing/2014/main" id="{A589E2F9-ED48-4F28-BA7E-7E4BC2302F0F}"/>
              </a:ext>
            </a:extLst>
          </p:cNvPr>
          <p:cNvGrpSpPr>
            <a:grpSpLocks/>
          </p:cNvGrpSpPr>
          <p:nvPr/>
        </p:nvGrpSpPr>
        <p:grpSpPr bwMode="auto">
          <a:xfrm>
            <a:off x="71438" y="6324600"/>
            <a:ext cx="11553825" cy="496888"/>
            <a:chOff x="71517" y="6323834"/>
            <a:chExt cx="11554426" cy="497620"/>
          </a:xfrm>
        </p:grpSpPr>
        <p:pic>
          <p:nvPicPr>
            <p:cNvPr id="162" name="Graphique 161">
              <a:hlinkClick r:id="" action="ppaction://hlinkshowjump?jump=previousslide"/>
              <a:extLst>
                <a:ext uri="{FF2B5EF4-FFF2-40B4-BE49-F238E27FC236}">
                  <a16:creationId xmlns:a16="http://schemas.microsoft.com/office/drawing/2014/main" id="{A410040D-B37D-41A2-B440-44E66651000A}"/>
                </a:ext>
              </a:extLst>
            </p:cNvPr>
            <p:cNvPicPr>
              <a:picLocks noChangeAspect="1"/>
            </p:cNvPicPr>
            <p:nvPr/>
          </p:nvPicPr>
          <p:blipFill>
            <a:blip r:embed="rId16"/>
            <a:srcRect/>
            <a:stretch/>
          </p:blipFill>
          <p:spPr>
            <a:xfrm rot="10800000">
              <a:off x="11062351" y="6427174"/>
              <a:ext cx="281003" cy="279812"/>
            </a:xfrm>
            <a:prstGeom prst="rect">
              <a:avLst/>
            </a:prstGeom>
          </p:spPr>
        </p:pic>
        <p:pic>
          <p:nvPicPr>
            <p:cNvPr id="163" name="Graphique 162">
              <a:hlinkClick r:id="" action="ppaction://hlinkshowjump?jump=nextslide"/>
              <a:extLst>
                <a:ext uri="{FF2B5EF4-FFF2-40B4-BE49-F238E27FC236}">
                  <a16:creationId xmlns:a16="http://schemas.microsoft.com/office/drawing/2014/main" id="{68FAF472-5E9B-4905-9719-57FCE767344C}"/>
                </a:ext>
              </a:extLst>
            </p:cNvPr>
            <p:cNvPicPr>
              <a:picLocks noChangeAspect="1"/>
            </p:cNvPicPr>
            <p:nvPr/>
          </p:nvPicPr>
          <p:blipFill>
            <a:blip r:embed="rId16"/>
            <a:srcRect/>
            <a:stretch/>
          </p:blipFill>
          <p:spPr>
            <a:xfrm>
              <a:off x="11344940" y="6431943"/>
              <a:ext cx="281003" cy="281402"/>
            </a:xfrm>
            <a:prstGeom prst="rect">
              <a:avLst/>
            </a:prstGeom>
          </p:spPr>
        </p:pic>
        <p:sp>
          <p:nvSpPr>
            <p:cNvPr id="164" name="Rectangle 163">
              <a:hlinkClick r:id="rId17" action="ppaction://hlinksldjump"/>
              <a:extLst>
                <a:ext uri="{FF2B5EF4-FFF2-40B4-BE49-F238E27FC236}">
                  <a16:creationId xmlns:a16="http://schemas.microsoft.com/office/drawing/2014/main" id="{61E6727D-3829-4CF4-8886-563AB9EEE3B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5" name="Rectangle 164">
              <a:hlinkClick r:id="rId18" action="ppaction://hlinksldjump"/>
              <a:extLst>
                <a:ext uri="{FF2B5EF4-FFF2-40B4-BE49-F238E27FC236}">
                  <a16:creationId xmlns:a16="http://schemas.microsoft.com/office/drawing/2014/main" id="{B69CC4B8-E3C0-4E1F-BBD8-6C31B00DA142}"/>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6" name="Rectangle 165">
              <a:hlinkClick r:id="rId19" action="ppaction://hlinksldjump"/>
              <a:extLst>
                <a:ext uri="{FF2B5EF4-FFF2-40B4-BE49-F238E27FC236}">
                  <a16:creationId xmlns:a16="http://schemas.microsoft.com/office/drawing/2014/main" id="{9F6E3FA6-76B5-40ED-9EB9-B48BB447CFED}"/>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7" name="Rectangle 166">
              <a:hlinkClick r:id="rId20" action="ppaction://hlinksldjump"/>
              <a:extLst>
                <a:ext uri="{FF2B5EF4-FFF2-40B4-BE49-F238E27FC236}">
                  <a16:creationId xmlns:a16="http://schemas.microsoft.com/office/drawing/2014/main" id="{4E14D6D5-4101-4693-955E-742A409C675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8" name="Rectangle 167">
              <a:hlinkClick r:id="rId21" action="ppaction://hlinksldjump"/>
              <a:extLst>
                <a:ext uri="{FF2B5EF4-FFF2-40B4-BE49-F238E27FC236}">
                  <a16:creationId xmlns:a16="http://schemas.microsoft.com/office/drawing/2014/main" id="{EC3908F9-998D-44A5-BFCE-DFA26EA4B31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9" name="Rectangle 168">
              <a:hlinkClick r:id="rId22" action="ppaction://hlinksldjump"/>
              <a:extLst>
                <a:ext uri="{FF2B5EF4-FFF2-40B4-BE49-F238E27FC236}">
                  <a16:creationId xmlns:a16="http://schemas.microsoft.com/office/drawing/2014/main" id="{ABBE9583-34DE-40FF-B5BC-219500DE8493}"/>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0" name="Rectangle 169">
              <a:hlinkClick r:id="rId23" action="ppaction://hlinksldjump"/>
              <a:extLst>
                <a:ext uri="{FF2B5EF4-FFF2-40B4-BE49-F238E27FC236}">
                  <a16:creationId xmlns:a16="http://schemas.microsoft.com/office/drawing/2014/main" id="{7644A99C-2BA3-4C92-9DCB-9C9597FA8AE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1" name="Rectangle 170">
              <a:hlinkClick r:id="rId24" action="ppaction://hlinksldjump"/>
              <a:extLst>
                <a:ext uri="{FF2B5EF4-FFF2-40B4-BE49-F238E27FC236}">
                  <a16:creationId xmlns:a16="http://schemas.microsoft.com/office/drawing/2014/main" id="{BE961F7B-F6D2-4393-9507-354FCD59E39E}"/>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72" name="Rectangle 171">
            <a:extLst>
              <a:ext uri="{FF2B5EF4-FFF2-40B4-BE49-F238E27FC236}">
                <a16:creationId xmlns:a16="http://schemas.microsoft.com/office/drawing/2014/main" id="{4922E643-8CEF-4701-A174-D5021023D777}"/>
              </a:ext>
            </a:extLst>
          </p:cNvPr>
          <p:cNvSpPr/>
          <p:nvPr/>
        </p:nvSpPr>
        <p:spPr>
          <a:xfrm>
            <a:off x="1419225" y="0"/>
            <a:ext cx="10772775" cy="361950"/>
          </a:xfrm>
          <a:prstGeom prst="rect">
            <a:avLst/>
          </a:prstGeom>
          <a:solidFill>
            <a:srgbClr val="3D6D0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Accompagner les projets d’épargne responsable de mon client Particulier</a:t>
            </a:r>
          </a:p>
        </p:txBody>
      </p:sp>
      <p:sp>
        <p:nvSpPr>
          <p:cNvPr id="173" name="Rectangle 172">
            <a:extLst>
              <a:ext uri="{FF2B5EF4-FFF2-40B4-BE49-F238E27FC236}">
                <a16:creationId xmlns:a16="http://schemas.microsoft.com/office/drawing/2014/main" id="{BA646CC4-D8D0-41FE-B616-921129FB92E5}"/>
              </a:ext>
            </a:extLst>
          </p:cNvPr>
          <p:cNvSpPr/>
          <p:nvPr/>
        </p:nvSpPr>
        <p:spPr>
          <a:xfrm>
            <a:off x="6189663" y="6829425"/>
            <a:ext cx="48577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08" name="ZoneTexte 85">
            <a:extLst>
              <a:ext uri="{FF2B5EF4-FFF2-40B4-BE49-F238E27FC236}">
                <a16:creationId xmlns:a16="http://schemas.microsoft.com/office/drawing/2014/main" id="{2F970EED-C6CE-451F-815D-D03343BC5C3B}"/>
              </a:ext>
            </a:extLst>
          </p:cNvPr>
          <p:cNvSpPr txBox="1"/>
          <p:nvPr/>
        </p:nvSpPr>
        <p:spPr>
          <a:xfrm>
            <a:off x="368055" y="1318153"/>
            <a:ext cx="970196" cy="35394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50" b="1" i="0" u="none" strike="noStrike" kern="1200" cap="none" spc="0" baseline="0" dirty="0">
                <a:solidFill>
                  <a:schemeClr val="bg1">
                    <a:lumMod val="75000"/>
                  </a:schemeClr>
                </a:solidFill>
                <a:uFillTx/>
                <a:latin typeface="Arial" pitchFamily="34"/>
                <a:cs typeface="Arial" pitchFamily="34"/>
              </a:rPr>
              <a:t>JE M’INFORME JE CONSEILLE</a:t>
            </a:r>
          </a:p>
        </p:txBody>
      </p:sp>
      <p:sp>
        <p:nvSpPr>
          <p:cNvPr id="6" name="Rectangle 1">
            <a:extLst>
              <a:ext uri="{FF2B5EF4-FFF2-40B4-BE49-F238E27FC236}">
                <a16:creationId xmlns:a16="http://schemas.microsoft.com/office/drawing/2014/main" id="{7D415B7A-0D62-3872-E65B-1D0EBE3DED8B}"/>
              </a:ext>
            </a:extLst>
          </p:cNvPr>
          <p:cNvSpPr/>
          <p:nvPr/>
        </p:nvSpPr>
        <p:spPr>
          <a:xfrm>
            <a:off x="3910230" y="1240520"/>
            <a:ext cx="5615668" cy="427253"/>
          </a:xfrm>
          <a:prstGeom prst="rect">
            <a:avLst/>
          </a:prstGeom>
          <a:solidFill>
            <a:srgbClr val="FFFFFF"/>
          </a:solidFill>
          <a:ln w="12701" cap="flat">
            <a:solidFill>
              <a:srgbClr val="BFBFBF"/>
            </a:solidFill>
            <a:prstDash val="solid"/>
            <a:miter/>
          </a:ln>
        </p:spPr>
        <p:txBody>
          <a:bodyPr vert="horz" wrap="square" lIns="107999" tIns="45720" rIns="107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alibri"/>
            </a:endParaRPr>
          </a:p>
        </p:txBody>
      </p:sp>
      <p:sp>
        <p:nvSpPr>
          <p:cNvPr id="7" name="ZoneTexte 14">
            <a:extLst>
              <a:ext uri="{FF2B5EF4-FFF2-40B4-BE49-F238E27FC236}">
                <a16:creationId xmlns:a16="http://schemas.microsoft.com/office/drawing/2014/main" id="{F69C2677-4EB9-87FC-7E6C-3BCB0AFF4373}"/>
              </a:ext>
            </a:extLst>
          </p:cNvPr>
          <p:cNvSpPr txBox="1"/>
          <p:nvPr/>
        </p:nvSpPr>
        <p:spPr>
          <a:xfrm>
            <a:off x="4032787" y="1299307"/>
            <a:ext cx="4676387"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76C032"/>
                </a:solidFill>
                <a:uFillTx/>
                <a:latin typeface="Arial" pitchFamily="34"/>
                <a:cs typeface="Arial" pitchFamily="34"/>
              </a:rPr>
              <a:t>Comment identifier les fonds engagés dans LEA ?</a:t>
            </a:r>
          </a:p>
        </p:txBody>
      </p:sp>
      <p:sp>
        <p:nvSpPr>
          <p:cNvPr id="8" name="Rectangle 108">
            <a:extLst>
              <a:ext uri="{FF2B5EF4-FFF2-40B4-BE49-F238E27FC236}">
                <a16:creationId xmlns:a16="http://schemas.microsoft.com/office/drawing/2014/main" id="{B4EC12AC-9F81-3192-91D2-98447045797D}"/>
              </a:ext>
            </a:extLst>
          </p:cNvPr>
          <p:cNvSpPr/>
          <p:nvPr/>
        </p:nvSpPr>
        <p:spPr>
          <a:xfrm>
            <a:off x="3910230" y="1740853"/>
            <a:ext cx="5615668" cy="1864982"/>
          </a:xfrm>
          <a:prstGeom prst="rect">
            <a:avLst/>
          </a:prstGeom>
          <a:solidFill>
            <a:srgbClr val="FFFFFF"/>
          </a:solidFill>
          <a:ln w="12701" cap="flat">
            <a:solidFill>
              <a:srgbClr val="BFBFBF"/>
            </a:solidFill>
            <a:prstDash val="solid"/>
            <a:miter/>
          </a:ln>
        </p:spPr>
        <p:txBody>
          <a:bodyPr vert="horz" wrap="square" lIns="107999" tIns="45720" rIns="107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alibri"/>
            </a:endParaRPr>
          </a:p>
        </p:txBody>
      </p:sp>
      <p:sp>
        <p:nvSpPr>
          <p:cNvPr id="9" name="ZoneTexte 109">
            <a:extLst>
              <a:ext uri="{FF2B5EF4-FFF2-40B4-BE49-F238E27FC236}">
                <a16:creationId xmlns:a16="http://schemas.microsoft.com/office/drawing/2014/main" id="{1A584BAE-C2AF-F8F6-D56A-5F0F73B7931C}"/>
              </a:ext>
            </a:extLst>
          </p:cNvPr>
          <p:cNvSpPr txBox="1"/>
          <p:nvPr/>
        </p:nvSpPr>
        <p:spPr>
          <a:xfrm>
            <a:off x="4032787" y="1797710"/>
            <a:ext cx="4043147"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76C032"/>
                </a:solidFill>
                <a:uFillTx/>
                <a:latin typeface="Arial" pitchFamily="34"/>
                <a:cs typeface="Arial" pitchFamily="34"/>
              </a:rPr>
              <a:t>Consulter les pages à partager avec le client</a:t>
            </a:r>
          </a:p>
        </p:txBody>
      </p:sp>
      <p:pic>
        <p:nvPicPr>
          <p:cNvPr id="12" name="object 31">
            <a:hlinkClick r:id="rId25"/>
            <a:extLst>
              <a:ext uri="{FF2B5EF4-FFF2-40B4-BE49-F238E27FC236}">
                <a16:creationId xmlns:a16="http://schemas.microsoft.com/office/drawing/2014/main" id="{95B05041-6437-825F-92A6-5E625E927F83}"/>
              </a:ext>
            </a:extLst>
          </p:cNvPr>
          <p:cNvPicPr>
            <a:picLocks noChangeAspect="1"/>
          </p:cNvPicPr>
          <p:nvPr/>
        </p:nvPicPr>
        <p:blipFill>
          <a:blip r:embed="rId26"/>
          <a:srcRect t="27708" b="29420"/>
          <a:stretch>
            <a:fillRect/>
          </a:stretch>
        </p:blipFill>
        <p:spPr>
          <a:xfrm>
            <a:off x="4003764" y="2147788"/>
            <a:ext cx="1119426" cy="479913"/>
          </a:xfrm>
          <a:prstGeom prst="rect">
            <a:avLst/>
          </a:prstGeom>
          <a:noFill/>
          <a:ln cap="flat">
            <a:noFill/>
          </a:ln>
        </p:spPr>
      </p:pic>
      <p:sp>
        <p:nvSpPr>
          <p:cNvPr id="13" name="ZoneTexte 112">
            <a:extLst>
              <a:ext uri="{FF2B5EF4-FFF2-40B4-BE49-F238E27FC236}">
                <a16:creationId xmlns:a16="http://schemas.microsoft.com/office/drawing/2014/main" id="{584D5B40-F328-AEAC-6453-086FCD57E4EC}"/>
              </a:ext>
            </a:extLst>
          </p:cNvPr>
          <p:cNvSpPr txBox="1"/>
          <p:nvPr/>
        </p:nvSpPr>
        <p:spPr>
          <a:xfrm>
            <a:off x="4071923" y="2655993"/>
            <a:ext cx="1493306" cy="851955"/>
          </a:xfrm>
          <a:prstGeom prst="rect">
            <a:avLst/>
          </a:prstGeom>
          <a:noFill/>
          <a:ln cap="flat">
            <a:noFill/>
          </a:ln>
        </p:spPr>
        <p:txBody>
          <a:bodyPr vert="horz" wrap="square" lIns="91440" tIns="45720" rIns="91440" bIns="35999"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ea typeface="Tahoma" pitchFamily="34"/>
                <a:cs typeface="Arial" pitchFamily="34"/>
              </a:rPr>
              <a:t>« L’épargne financière à portée de main » pour rester au courant de l’actualité : « Mon épargne et moi »</a:t>
            </a:r>
          </a:p>
        </p:txBody>
      </p:sp>
      <p:sp>
        <p:nvSpPr>
          <p:cNvPr id="14" name="ZoneTexte 113">
            <a:extLst>
              <a:ext uri="{FF2B5EF4-FFF2-40B4-BE49-F238E27FC236}">
                <a16:creationId xmlns:a16="http://schemas.microsoft.com/office/drawing/2014/main" id="{ADCA697E-D3F0-136C-5B56-C5D916A13B7E}"/>
              </a:ext>
            </a:extLst>
          </p:cNvPr>
          <p:cNvSpPr txBox="1"/>
          <p:nvPr/>
        </p:nvSpPr>
        <p:spPr>
          <a:xfrm>
            <a:off x="8222138" y="2265051"/>
            <a:ext cx="1194937" cy="390293"/>
          </a:xfrm>
          <a:prstGeom prst="rect">
            <a:avLst/>
          </a:prstGeom>
          <a:solidFill>
            <a:srgbClr val="FFFF00"/>
          </a:solidFill>
          <a:ln cap="flat">
            <a:noFill/>
          </a:ln>
        </p:spPr>
        <p:txBody>
          <a:bodyPr vert="horz" wrap="square" lIns="91440" tIns="45720" rIns="143999" bIns="35999" anchor="t" anchorCtr="1" compatLnSpc="1">
            <a:spAutoFit/>
          </a:bodyPr>
          <a:lstStyle/>
          <a:p>
            <a:pPr marL="126360" marR="0" lvl="0" indent="0" algn="ctr"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ea typeface="Tahoma" pitchFamily="34"/>
                <a:cs typeface="Arial" pitchFamily="34"/>
                <a:hlinkClick r:id="rId27"/>
              </a:rPr>
              <a:t>Tout savoir sur l’ISR</a:t>
            </a:r>
            <a:endParaRPr lang="fr-FR" sz="1000" b="0" i="0" u="none" strike="noStrike" kern="1200" cap="none" spc="0" baseline="0">
              <a:solidFill>
                <a:srgbClr val="394348"/>
              </a:solidFill>
              <a:uFillTx/>
              <a:latin typeface="Arial" pitchFamily="34"/>
              <a:ea typeface="Tahoma" pitchFamily="34"/>
              <a:cs typeface="Arial" pitchFamily="34"/>
            </a:endParaRPr>
          </a:p>
        </p:txBody>
      </p:sp>
      <p:sp>
        <p:nvSpPr>
          <p:cNvPr id="15" name="Rectangle 115">
            <a:extLst>
              <a:ext uri="{FF2B5EF4-FFF2-40B4-BE49-F238E27FC236}">
                <a16:creationId xmlns:a16="http://schemas.microsoft.com/office/drawing/2014/main" id="{95AEA0F0-F0A5-F9CB-0025-BC715A49BD6C}"/>
              </a:ext>
            </a:extLst>
          </p:cNvPr>
          <p:cNvSpPr/>
          <p:nvPr/>
        </p:nvSpPr>
        <p:spPr>
          <a:xfrm>
            <a:off x="7540883" y="3131499"/>
            <a:ext cx="1691566" cy="236408"/>
          </a:xfrm>
          <a:prstGeom prst="rect">
            <a:avLst/>
          </a:prstGeom>
          <a:noFill/>
          <a:ln cap="flat">
            <a:noFill/>
            <a:prstDash val="solid"/>
          </a:ln>
        </p:spPr>
        <p:txBody>
          <a:bodyPr vert="horz" wrap="square" lIns="91440" tIns="45720" rIns="91440" bIns="35999"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ea typeface="Tahoma" pitchFamily="34"/>
                <a:cs typeface="Arial" pitchFamily="34"/>
                <a:hlinkClick r:id="rId28"/>
              </a:rPr>
              <a:t>Le site Caisse d’Epargne</a:t>
            </a:r>
            <a:endParaRPr lang="fr-FR" sz="1000" b="0" i="0" u="none" strike="noStrike" kern="1200" cap="none" spc="0" baseline="0">
              <a:solidFill>
                <a:srgbClr val="394348"/>
              </a:solidFill>
              <a:uFillTx/>
              <a:latin typeface="Arial" pitchFamily="34"/>
              <a:ea typeface="Tahoma" pitchFamily="34"/>
              <a:cs typeface="Arial" pitchFamily="34"/>
            </a:endParaRPr>
          </a:p>
        </p:txBody>
      </p:sp>
      <p:sp>
        <p:nvSpPr>
          <p:cNvPr id="16" name="Rectangle 116">
            <a:extLst>
              <a:ext uri="{FF2B5EF4-FFF2-40B4-BE49-F238E27FC236}">
                <a16:creationId xmlns:a16="http://schemas.microsoft.com/office/drawing/2014/main" id="{6F3EBBA4-9343-5DC1-E15B-61C5550AADCB}"/>
              </a:ext>
            </a:extLst>
          </p:cNvPr>
          <p:cNvSpPr/>
          <p:nvPr/>
        </p:nvSpPr>
        <p:spPr>
          <a:xfrm>
            <a:off x="3910230" y="3678923"/>
            <a:ext cx="5615668" cy="873032"/>
          </a:xfrm>
          <a:prstGeom prst="rect">
            <a:avLst/>
          </a:prstGeom>
          <a:solidFill>
            <a:srgbClr val="FFFFFF"/>
          </a:solidFill>
          <a:ln w="12701" cap="flat">
            <a:solidFill>
              <a:srgbClr val="BFBFBF"/>
            </a:solidFill>
            <a:prstDash val="solid"/>
            <a:miter/>
          </a:ln>
        </p:spPr>
        <p:txBody>
          <a:bodyPr vert="horz" wrap="square" lIns="107999" tIns="45720" rIns="107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Calibri"/>
              </a:rPr>
              <a:t>P</a:t>
            </a:r>
          </a:p>
        </p:txBody>
      </p:sp>
      <p:sp>
        <p:nvSpPr>
          <p:cNvPr id="17" name="ZoneTexte 117">
            <a:extLst>
              <a:ext uri="{FF2B5EF4-FFF2-40B4-BE49-F238E27FC236}">
                <a16:creationId xmlns:a16="http://schemas.microsoft.com/office/drawing/2014/main" id="{4604799D-EAC7-5D77-E98C-F3E5CCE14C7C}"/>
              </a:ext>
            </a:extLst>
          </p:cNvPr>
          <p:cNvSpPr txBox="1"/>
          <p:nvPr/>
        </p:nvSpPr>
        <p:spPr>
          <a:xfrm>
            <a:off x="4032787" y="3735772"/>
            <a:ext cx="5362791"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76C032"/>
                </a:solidFill>
                <a:uFillTx/>
                <a:latin typeface="Arial" pitchFamily="34"/>
                <a:cs typeface="Arial" pitchFamily="34"/>
              </a:rPr>
              <a:t>Consulter les pages à destination des conseillers uniquement</a:t>
            </a:r>
          </a:p>
        </p:txBody>
      </p:sp>
      <p:sp>
        <p:nvSpPr>
          <p:cNvPr id="18" name="Rectangle 120">
            <a:extLst>
              <a:ext uri="{FF2B5EF4-FFF2-40B4-BE49-F238E27FC236}">
                <a16:creationId xmlns:a16="http://schemas.microsoft.com/office/drawing/2014/main" id="{E6CCE449-0F4E-7F52-3E43-684FEB220B0C}"/>
              </a:ext>
            </a:extLst>
          </p:cNvPr>
          <p:cNvSpPr/>
          <p:nvPr/>
        </p:nvSpPr>
        <p:spPr>
          <a:xfrm>
            <a:off x="3910230" y="4622895"/>
            <a:ext cx="5615668" cy="1262045"/>
          </a:xfrm>
          <a:prstGeom prst="rect">
            <a:avLst/>
          </a:prstGeom>
          <a:solidFill>
            <a:srgbClr val="FFFFFF"/>
          </a:solidFill>
          <a:ln w="12701" cap="flat">
            <a:solidFill>
              <a:srgbClr val="BFBFBF"/>
            </a:solidFill>
            <a:prstDash val="solid"/>
            <a:miter/>
          </a:ln>
        </p:spPr>
        <p:txBody>
          <a:bodyPr vert="horz" wrap="square" lIns="107999" tIns="45720" rIns="107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alibri"/>
            </a:endParaRPr>
          </a:p>
        </p:txBody>
      </p:sp>
      <p:sp>
        <p:nvSpPr>
          <p:cNvPr id="19" name="ZoneTexte 121">
            <a:extLst>
              <a:ext uri="{FF2B5EF4-FFF2-40B4-BE49-F238E27FC236}">
                <a16:creationId xmlns:a16="http://schemas.microsoft.com/office/drawing/2014/main" id="{DCBE9C1F-8D06-1D5E-6413-CDFE5FCCAF4D}"/>
              </a:ext>
            </a:extLst>
          </p:cNvPr>
          <p:cNvSpPr txBox="1"/>
          <p:nvPr/>
        </p:nvSpPr>
        <p:spPr>
          <a:xfrm>
            <a:off x="4032787" y="4679752"/>
            <a:ext cx="5362791"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76C032"/>
                </a:solidFill>
                <a:uFillTx/>
                <a:latin typeface="Arial" pitchFamily="34"/>
                <a:cs typeface="Arial" pitchFamily="34"/>
              </a:rPr>
              <a:t>Retrouvez les performances des fonds</a:t>
            </a:r>
          </a:p>
        </p:txBody>
      </p:sp>
      <p:pic>
        <p:nvPicPr>
          <p:cNvPr id="20" name="Graphique 122">
            <a:hlinkClick r:id="rId29" action="ppaction://hlinksldjump"/>
            <a:extLst>
              <a:ext uri="{FF2B5EF4-FFF2-40B4-BE49-F238E27FC236}">
                <a16:creationId xmlns:a16="http://schemas.microsoft.com/office/drawing/2014/main" id="{A24FEDF0-1485-C6B3-FE4A-F85C127BF40F}"/>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9395478" y="1314660"/>
            <a:ext cx="304796" cy="304796"/>
          </a:xfrm>
          <a:prstGeom prst="rect">
            <a:avLst/>
          </a:prstGeom>
          <a:noFill/>
          <a:ln cap="flat">
            <a:noFill/>
          </a:ln>
        </p:spPr>
      </p:pic>
      <p:pic>
        <p:nvPicPr>
          <p:cNvPr id="21" name="Graphique 123">
            <a:hlinkClick r:id="rId32"/>
            <a:extLst>
              <a:ext uri="{FF2B5EF4-FFF2-40B4-BE49-F238E27FC236}">
                <a16:creationId xmlns:a16="http://schemas.microsoft.com/office/drawing/2014/main" id="{49393536-317A-BCFE-C7C5-18903E09ACC3}"/>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9395478" y="4092369"/>
            <a:ext cx="304796" cy="304796"/>
          </a:xfrm>
          <a:prstGeom prst="rect">
            <a:avLst/>
          </a:prstGeom>
          <a:noFill/>
          <a:ln cap="flat">
            <a:noFill/>
          </a:ln>
        </p:spPr>
      </p:pic>
      <p:grpSp>
        <p:nvGrpSpPr>
          <p:cNvPr id="22" name="Groupe 130">
            <a:extLst>
              <a:ext uri="{FF2B5EF4-FFF2-40B4-BE49-F238E27FC236}">
                <a16:creationId xmlns:a16="http://schemas.microsoft.com/office/drawing/2014/main" id="{2303EFFB-A5F7-E1E4-17DC-4E91F4D269F9}"/>
              </a:ext>
            </a:extLst>
          </p:cNvPr>
          <p:cNvGrpSpPr/>
          <p:nvPr/>
        </p:nvGrpSpPr>
        <p:grpSpPr>
          <a:xfrm>
            <a:off x="4431154" y="5070293"/>
            <a:ext cx="4573820" cy="598374"/>
            <a:chOff x="4431154" y="5070293"/>
            <a:chExt cx="4573820" cy="598374"/>
          </a:xfrm>
        </p:grpSpPr>
        <p:sp>
          <p:nvSpPr>
            <p:cNvPr id="23" name="Rectangle 124">
              <a:extLst>
                <a:ext uri="{FF2B5EF4-FFF2-40B4-BE49-F238E27FC236}">
                  <a16:creationId xmlns:a16="http://schemas.microsoft.com/office/drawing/2014/main" id="{F630F9C9-881A-06C2-D8A3-5657C61D3EF8}"/>
                </a:ext>
              </a:extLst>
            </p:cNvPr>
            <p:cNvSpPr/>
            <p:nvPr/>
          </p:nvSpPr>
          <p:spPr>
            <a:xfrm>
              <a:off x="4431154" y="5078431"/>
              <a:ext cx="1069756" cy="590236"/>
            </a:xfrm>
            <a:prstGeom prst="rect">
              <a:avLst/>
            </a:prstGeom>
            <a:solidFill>
              <a:srgbClr val="FFFFFF"/>
            </a:solidFill>
            <a:ln w="12701" cap="flat">
              <a:solidFill>
                <a:srgbClr val="D61316"/>
              </a:solidFill>
              <a:prstDash val="solid"/>
              <a:miter/>
            </a:ln>
          </p:spPr>
          <p:txBody>
            <a:bodyPr vert="horz" wrap="square" lIns="35999" tIns="45720" rIns="35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0" u="none" strike="noStrike" kern="1200" cap="none" spc="0" baseline="0">
                  <a:solidFill>
                    <a:srgbClr val="D61316"/>
                  </a:solidFill>
                  <a:uFillTx/>
                  <a:latin typeface="Arial" pitchFamily="34"/>
                  <a:cs typeface="Arial" pitchFamily="34"/>
                </a:rPr>
                <a:t>Sélection</a:t>
              </a:r>
              <a:br>
                <a:rPr lang="fr-FR" sz="900" b="1" i="0" u="none" strike="noStrike" kern="1200" cap="none" spc="0" baseline="0">
                  <a:solidFill>
                    <a:srgbClr val="D61316"/>
                  </a:solidFill>
                  <a:uFillTx/>
                  <a:latin typeface="Arial" pitchFamily="34"/>
                  <a:cs typeface="Arial" pitchFamily="34"/>
                </a:rPr>
              </a:br>
              <a:r>
                <a:rPr lang="fr-FR" sz="900" b="1" i="0" u="none" strike="noStrike" kern="1200" cap="none" spc="0" baseline="0">
                  <a:solidFill>
                    <a:srgbClr val="D61316"/>
                  </a:solidFill>
                  <a:uFillTx/>
                  <a:latin typeface="Arial" pitchFamily="34"/>
                  <a:cs typeface="Arial" pitchFamily="34"/>
                </a:rPr>
                <a:t>Essentielle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a:solidFill>
                    <a:srgbClr val="D61316"/>
                  </a:solidFill>
                  <a:uFillTx/>
                  <a:latin typeface="Arial" pitchFamily="34"/>
                  <a:cs typeface="Arial" pitchFamily="34"/>
                </a:rPr>
                <a:t>(Grand Public)</a:t>
              </a:r>
            </a:p>
          </p:txBody>
        </p:sp>
        <p:sp>
          <p:nvSpPr>
            <p:cNvPr id="24" name="Rectangle 125">
              <a:extLst>
                <a:ext uri="{FF2B5EF4-FFF2-40B4-BE49-F238E27FC236}">
                  <a16:creationId xmlns:a16="http://schemas.microsoft.com/office/drawing/2014/main" id="{E46050D2-5C5E-3C0E-5475-C6B46C4770EA}"/>
                </a:ext>
              </a:extLst>
            </p:cNvPr>
            <p:cNvSpPr/>
            <p:nvPr/>
          </p:nvSpPr>
          <p:spPr>
            <a:xfrm>
              <a:off x="6170078" y="5076053"/>
              <a:ext cx="1069756" cy="590236"/>
            </a:xfrm>
            <a:prstGeom prst="rect">
              <a:avLst/>
            </a:prstGeom>
            <a:solidFill>
              <a:srgbClr val="FFFFFF"/>
            </a:solidFill>
            <a:ln w="12701" cap="flat">
              <a:solidFill>
                <a:srgbClr val="D61316"/>
              </a:solidFill>
              <a:prstDash val="solid"/>
              <a:miter/>
            </a:ln>
          </p:spPr>
          <p:txBody>
            <a:bodyPr vert="horz" wrap="square" lIns="71999" tIns="45720" rIns="71999"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0" u="none" strike="noStrike" kern="1200" cap="none" spc="0" baseline="0">
                  <a:solidFill>
                    <a:srgbClr val="D61316"/>
                  </a:solidFill>
                  <a:uFillTx/>
                  <a:latin typeface="Arial" pitchFamily="34"/>
                  <a:cs typeface="Arial" pitchFamily="34"/>
                </a:rPr>
                <a:t>Sélection</a:t>
              </a:r>
              <a:br>
                <a:rPr lang="fr-FR" sz="900" b="1" i="0" u="none" strike="noStrike" kern="1200" cap="none" spc="0" baseline="0">
                  <a:solidFill>
                    <a:srgbClr val="D61316"/>
                  </a:solidFill>
                  <a:uFillTx/>
                  <a:latin typeface="Arial" pitchFamily="34"/>
                  <a:cs typeface="Arial" pitchFamily="34"/>
                </a:rPr>
              </a:br>
              <a:r>
                <a:rPr lang="fr-FR" sz="900" b="1" i="0" u="none" strike="noStrike" kern="1200" cap="none" spc="0" baseline="0">
                  <a:solidFill>
                    <a:srgbClr val="D61316"/>
                  </a:solidFill>
                  <a:uFillTx/>
                  <a:latin typeface="Arial" pitchFamily="34"/>
                  <a:cs typeface="Arial" pitchFamily="34"/>
                </a:rPr>
                <a:t>Patrimoniale</a:t>
              </a:r>
            </a:p>
          </p:txBody>
        </p:sp>
        <p:sp>
          <p:nvSpPr>
            <p:cNvPr id="25" name="Rectangle 126">
              <a:extLst>
                <a:ext uri="{FF2B5EF4-FFF2-40B4-BE49-F238E27FC236}">
                  <a16:creationId xmlns:a16="http://schemas.microsoft.com/office/drawing/2014/main" id="{15B091AB-D34D-0517-A091-D94A3F2333F7}"/>
                </a:ext>
              </a:extLst>
            </p:cNvPr>
            <p:cNvSpPr/>
            <p:nvPr/>
          </p:nvSpPr>
          <p:spPr>
            <a:xfrm>
              <a:off x="7935218" y="5070293"/>
              <a:ext cx="1069756" cy="597350"/>
            </a:xfrm>
            <a:prstGeom prst="rect">
              <a:avLst/>
            </a:prstGeom>
            <a:solidFill>
              <a:srgbClr val="FFFFFF"/>
            </a:solidFill>
            <a:ln w="12701" cap="flat">
              <a:solidFill>
                <a:srgbClr val="D61316"/>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0" u="none" strike="noStrike" kern="1200" cap="none" spc="0" baseline="0">
                  <a:solidFill>
                    <a:srgbClr val="D61316"/>
                  </a:solidFill>
                  <a:uFillTx/>
                  <a:latin typeface="Arial" pitchFamily="34"/>
                  <a:cs typeface="Arial" pitchFamily="34"/>
                </a:rPr>
                <a:t>Sélection</a:t>
              </a:r>
              <a:br>
                <a:rPr lang="fr-FR" sz="900" b="1" i="0" u="none" strike="noStrike" kern="1200" cap="none" spc="0" baseline="0">
                  <a:solidFill>
                    <a:srgbClr val="D61316"/>
                  </a:solidFill>
                  <a:uFillTx/>
                  <a:latin typeface="Arial" pitchFamily="34"/>
                  <a:cs typeface="Arial" pitchFamily="34"/>
                </a:rPr>
              </a:br>
              <a:r>
                <a:rPr lang="fr-FR" sz="900" b="1" i="0" u="none" strike="noStrike" kern="1200" cap="none" spc="0" baseline="0">
                  <a:solidFill>
                    <a:srgbClr val="D61316"/>
                  </a:solidFill>
                  <a:uFillTx/>
                  <a:latin typeface="Arial" pitchFamily="34"/>
                  <a:cs typeface="Arial" pitchFamily="34"/>
                </a:rPr>
                <a:t>Gestion Privée</a:t>
              </a:r>
            </a:p>
          </p:txBody>
        </p:sp>
      </p:grpSp>
      <p:pic>
        <p:nvPicPr>
          <p:cNvPr id="26" name="Graphique 127">
            <a:hlinkClick r:id="rId33"/>
            <a:extLst>
              <a:ext uri="{FF2B5EF4-FFF2-40B4-BE49-F238E27FC236}">
                <a16:creationId xmlns:a16="http://schemas.microsoft.com/office/drawing/2014/main" id="{4FD6AD29-9DB8-E65F-943D-2D30D34D3BFA}"/>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5358155" y="5232288"/>
            <a:ext cx="304796" cy="304796"/>
          </a:xfrm>
          <a:prstGeom prst="rect">
            <a:avLst/>
          </a:prstGeom>
          <a:noFill/>
          <a:ln cap="flat">
            <a:noFill/>
          </a:ln>
        </p:spPr>
      </p:pic>
      <p:pic>
        <p:nvPicPr>
          <p:cNvPr id="27" name="Graphique 128">
            <a:hlinkClick r:id="rId34"/>
            <a:extLst>
              <a:ext uri="{FF2B5EF4-FFF2-40B4-BE49-F238E27FC236}">
                <a16:creationId xmlns:a16="http://schemas.microsoft.com/office/drawing/2014/main" id="{AEC8216B-AAD0-29EA-390C-C23064124348}"/>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7106981" y="5232288"/>
            <a:ext cx="304796" cy="304796"/>
          </a:xfrm>
          <a:prstGeom prst="rect">
            <a:avLst/>
          </a:prstGeom>
          <a:noFill/>
          <a:ln cap="flat">
            <a:noFill/>
          </a:ln>
        </p:spPr>
      </p:pic>
      <p:pic>
        <p:nvPicPr>
          <p:cNvPr id="28" name="Graphique 129">
            <a:hlinkClick r:id="rId35"/>
            <a:extLst>
              <a:ext uri="{FF2B5EF4-FFF2-40B4-BE49-F238E27FC236}">
                <a16:creationId xmlns:a16="http://schemas.microsoft.com/office/drawing/2014/main" id="{0E25613C-772D-1B81-FF7A-723818696FDC}"/>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8871216" y="5232288"/>
            <a:ext cx="304796" cy="304796"/>
          </a:xfrm>
          <a:prstGeom prst="rect">
            <a:avLst/>
          </a:prstGeom>
          <a:noFill/>
          <a:ln cap="flat">
            <a:noFill/>
          </a:ln>
        </p:spPr>
      </p:pic>
      <p:pic>
        <p:nvPicPr>
          <p:cNvPr id="29" name="Graphique 135">
            <a:extLst>
              <a:ext uri="{FF2B5EF4-FFF2-40B4-BE49-F238E27FC236}">
                <a16:creationId xmlns:a16="http://schemas.microsoft.com/office/drawing/2014/main" id="{985D7EAF-07C6-2DC1-6C52-A9931CEFD52D}"/>
              </a:ext>
            </a:extLst>
          </p:cNvPr>
          <p:cNvPicPr>
            <a:picLocks noChangeAspect="1"/>
          </p:cNvPicPr>
          <p:nvPr/>
        </p:nvPicPr>
        <p:blipFill>
          <a:blip r:embed="rId36">
            <a:extLst>
              <a:ext uri="{96DAC541-7B7A-43D3-8B79-37D633B846F1}">
                <asvg:svgBlip xmlns:asvg="http://schemas.microsoft.com/office/drawing/2016/SVG/main" r:embed="rId37"/>
              </a:ext>
            </a:extLst>
          </a:blip>
          <a:srcRect l="14482" t="24997" r="15181" b="39227"/>
          <a:stretch>
            <a:fillRect/>
          </a:stretch>
        </p:blipFill>
        <p:spPr>
          <a:xfrm>
            <a:off x="6203582" y="3101480"/>
            <a:ext cx="1180206" cy="337660"/>
          </a:xfrm>
          <a:prstGeom prst="rect">
            <a:avLst/>
          </a:prstGeom>
          <a:noFill/>
          <a:ln cap="flat">
            <a:noFill/>
          </a:ln>
        </p:spPr>
      </p:pic>
      <p:grpSp>
        <p:nvGrpSpPr>
          <p:cNvPr id="30" name="Groupe 139">
            <a:extLst>
              <a:ext uri="{FF2B5EF4-FFF2-40B4-BE49-F238E27FC236}">
                <a16:creationId xmlns:a16="http://schemas.microsoft.com/office/drawing/2014/main" id="{B0570B9A-EC08-AE14-3410-7CD23FEA8C71}"/>
              </a:ext>
            </a:extLst>
          </p:cNvPr>
          <p:cNvGrpSpPr/>
          <p:nvPr/>
        </p:nvGrpSpPr>
        <p:grpSpPr>
          <a:xfrm>
            <a:off x="6271174" y="4026853"/>
            <a:ext cx="3047466" cy="420651"/>
            <a:chOff x="6271174" y="4026853"/>
            <a:chExt cx="3047466" cy="420651"/>
          </a:xfrm>
        </p:grpSpPr>
        <p:pic>
          <p:nvPicPr>
            <p:cNvPr id="31" name="Image 118">
              <a:extLst>
                <a:ext uri="{FF2B5EF4-FFF2-40B4-BE49-F238E27FC236}">
                  <a16:creationId xmlns:a16="http://schemas.microsoft.com/office/drawing/2014/main" id="{C2439F6B-7E23-FC11-B07C-49F9227F0657}"/>
                </a:ext>
              </a:extLst>
            </p:cNvPr>
            <p:cNvPicPr>
              <a:picLocks noChangeAspect="1"/>
            </p:cNvPicPr>
            <p:nvPr/>
          </p:nvPicPr>
          <p:blipFill>
            <a:blip r:embed="rId38"/>
            <a:srcRect l="36020"/>
            <a:stretch>
              <a:fillRect/>
            </a:stretch>
          </p:blipFill>
          <p:spPr>
            <a:xfrm>
              <a:off x="7366561" y="4026853"/>
              <a:ext cx="1952079" cy="420651"/>
            </a:xfrm>
            <a:prstGeom prst="rect">
              <a:avLst/>
            </a:prstGeom>
            <a:noFill/>
            <a:ln cap="flat">
              <a:noFill/>
            </a:ln>
          </p:spPr>
        </p:pic>
        <p:pic>
          <p:nvPicPr>
            <p:cNvPr id="33824" name="Graphique 138">
              <a:extLst>
                <a:ext uri="{FF2B5EF4-FFF2-40B4-BE49-F238E27FC236}">
                  <a16:creationId xmlns:a16="http://schemas.microsoft.com/office/drawing/2014/main" id="{A1B64F02-49A6-8176-689E-9EA7C36C5852}"/>
                </a:ext>
              </a:extLst>
            </p:cNvPr>
            <p:cNvPicPr>
              <a:picLocks noChangeAspect="1"/>
            </p:cNvPicPr>
            <p:nvPr/>
          </p:nvPicPr>
          <p:blipFill>
            <a:blip r:embed="rId36">
              <a:extLst>
                <a:ext uri="{96DAC541-7B7A-43D3-8B79-37D633B846F1}">
                  <asvg:svgBlip xmlns:asvg="http://schemas.microsoft.com/office/drawing/2016/SVG/main" r:embed="rId37"/>
                </a:ext>
              </a:extLst>
            </a:blip>
            <a:srcRect l="14482" t="24997" r="15181" b="39227"/>
            <a:stretch>
              <a:fillRect/>
            </a:stretch>
          </p:blipFill>
          <p:spPr>
            <a:xfrm>
              <a:off x="6271174" y="4082256"/>
              <a:ext cx="1055263" cy="301916"/>
            </a:xfrm>
            <a:prstGeom prst="rect">
              <a:avLst/>
            </a:prstGeom>
            <a:noFill/>
            <a:ln cap="flat">
              <a:noFill/>
            </a:ln>
          </p:spPr>
        </p:pic>
      </p:grpSp>
      <p:sp>
        <p:nvSpPr>
          <p:cNvPr id="33826" name="ZoneTexte 107">
            <a:extLst>
              <a:ext uri="{FF2B5EF4-FFF2-40B4-BE49-F238E27FC236}">
                <a16:creationId xmlns:a16="http://schemas.microsoft.com/office/drawing/2014/main" id="{9B693FBE-F910-2AA3-DC9E-999F39A3A13D}"/>
              </a:ext>
            </a:extLst>
          </p:cNvPr>
          <p:cNvSpPr txBox="1"/>
          <p:nvPr/>
        </p:nvSpPr>
        <p:spPr>
          <a:xfrm>
            <a:off x="3957541" y="5683617"/>
            <a:ext cx="5568357" cy="23083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a:solidFill>
                  <a:srgbClr val="000000"/>
                </a:solidFill>
                <a:uFillTx/>
                <a:latin typeface="Arial" pitchFamily="34"/>
                <a:cs typeface="Arial" pitchFamily="34"/>
              </a:rPr>
              <a:t>Les performances passées ne sont pas un indicateur fiable des performances futures </a:t>
            </a:r>
            <a:endParaRPr lang="fr-FR" sz="1000" b="0" i="0" u="none" strike="noStrike" kern="1200" cap="none" spc="0" baseline="0">
              <a:solidFill>
                <a:srgbClr val="000000"/>
              </a:solidFill>
              <a:uFillTx/>
              <a:latin typeface="Arial" pitchFamily="34"/>
              <a:cs typeface="Arial" pitchFamily="34"/>
            </a:endParaRPr>
          </a:p>
        </p:txBody>
      </p:sp>
      <p:pic>
        <p:nvPicPr>
          <p:cNvPr id="33829" name="Image 8">
            <a:hlinkClick r:id="rId39"/>
            <a:extLst>
              <a:ext uri="{FF2B5EF4-FFF2-40B4-BE49-F238E27FC236}">
                <a16:creationId xmlns:a16="http://schemas.microsoft.com/office/drawing/2014/main" id="{6EC108A3-6C02-EE32-02B5-17BB89B3C6F8}"/>
              </a:ext>
            </a:extLst>
          </p:cNvPr>
          <p:cNvPicPr>
            <a:picLocks noChangeAspect="1"/>
          </p:cNvPicPr>
          <p:nvPr/>
        </p:nvPicPr>
        <p:blipFill>
          <a:blip r:embed="rId40"/>
          <a:stretch>
            <a:fillRect/>
          </a:stretch>
        </p:blipFill>
        <p:spPr>
          <a:xfrm>
            <a:off x="10097161" y="2892457"/>
            <a:ext cx="1781616" cy="1035173"/>
          </a:xfrm>
          <a:prstGeom prst="rect">
            <a:avLst/>
          </a:prstGeom>
          <a:noFill/>
          <a:ln cap="flat">
            <a:noFill/>
          </a:ln>
        </p:spPr>
      </p:pic>
      <p:sp>
        <p:nvSpPr>
          <p:cNvPr id="33830" name="ZoneTexte 11">
            <a:extLst>
              <a:ext uri="{FF2B5EF4-FFF2-40B4-BE49-F238E27FC236}">
                <a16:creationId xmlns:a16="http://schemas.microsoft.com/office/drawing/2014/main" id="{68EC3303-4027-EFE3-3924-DA89E83ED132}"/>
              </a:ext>
            </a:extLst>
          </p:cNvPr>
          <p:cNvSpPr txBox="1"/>
          <p:nvPr/>
        </p:nvSpPr>
        <p:spPr>
          <a:xfrm>
            <a:off x="4110886" y="4119902"/>
            <a:ext cx="1689884" cy="246220"/>
          </a:xfrm>
          <a:prstGeom prst="rect">
            <a:avLst/>
          </a:prstGeom>
          <a:solidFill>
            <a:srgbClr val="C5E0B4"/>
          </a:solid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394348"/>
                </a:solidFill>
                <a:uFillTx/>
                <a:latin typeface="Arial" pitchFamily="34"/>
                <a:ea typeface="Tahoma" pitchFamily="34"/>
                <a:cs typeface="Arial" pitchFamily="34"/>
              </a:rPr>
              <a:t>OAV Posture commerciale</a:t>
            </a:r>
          </a:p>
        </p:txBody>
      </p:sp>
      <p:pic>
        <p:nvPicPr>
          <p:cNvPr id="33831" name="Graphique 12">
            <a:hlinkClick r:id="rId41"/>
            <a:extLst>
              <a:ext uri="{FF2B5EF4-FFF2-40B4-BE49-F238E27FC236}">
                <a16:creationId xmlns:a16="http://schemas.microsoft.com/office/drawing/2014/main" id="{1D3D69BF-25B2-A64C-F9C4-84D6C076E237}"/>
              </a:ext>
            </a:extLst>
          </p:cNvPr>
          <p:cNvPicPr>
            <a:picLocks noChangeAspect="1"/>
          </p:cNvPicPr>
          <p:nvPr/>
        </p:nvPicPr>
        <p:blipFill>
          <a:blip r:embed="rId30">
            <a:extLst>
              <a:ext uri="{96DAC541-7B7A-43D3-8B79-37D633B846F1}">
                <asvg:svgBlip xmlns:asvg="http://schemas.microsoft.com/office/drawing/2016/SVG/main" r:embed="rId31"/>
              </a:ext>
            </a:extLst>
          </a:blip>
          <a:srcRect/>
          <a:stretch>
            <a:fillRect/>
          </a:stretch>
        </p:blipFill>
        <p:spPr>
          <a:xfrm>
            <a:off x="5688491" y="4121164"/>
            <a:ext cx="304796" cy="304796"/>
          </a:xfrm>
          <a:prstGeom prst="rect">
            <a:avLst/>
          </a:prstGeom>
          <a:noFill/>
          <a:ln cap="flat">
            <a:noFill/>
          </a:ln>
        </p:spPr>
      </p:pic>
      <p:pic>
        <p:nvPicPr>
          <p:cNvPr id="33833" name="Image 4">
            <a:hlinkClick r:id="rId42"/>
            <a:extLst>
              <a:ext uri="{FF2B5EF4-FFF2-40B4-BE49-F238E27FC236}">
                <a16:creationId xmlns:a16="http://schemas.microsoft.com/office/drawing/2014/main" id="{45CA0DC5-C0BD-293C-E269-28058037AED2}"/>
              </a:ext>
            </a:extLst>
          </p:cNvPr>
          <p:cNvPicPr>
            <a:picLocks noChangeAspect="1"/>
          </p:cNvPicPr>
          <p:nvPr/>
        </p:nvPicPr>
        <p:blipFill>
          <a:blip r:embed="rId43"/>
          <a:stretch>
            <a:fillRect/>
          </a:stretch>
        </p:blipFill>
        <p:spPr>
          <a:xfrm>
            <a:off x="9909508" y="1354025"/>
            <a:ext cx="2022588" cy="954597"/>
          </a:xfrm>
          <a:prstGeom prst="rect">
            <a:avLst/>
          </a:prstGeom>
          <a:noFill/>
          <a:ln cap="flat">
            <a:noFill/>
          </a:ln>
        </p:spPr>
      </p:pic>
      <p:pic>
        <p:nvPicPr>
          <p:cNvPr id="33835" name="Image 6">
            <a:hlinkClick r:id="rId44"/>
            <a:extLst>
              <a:ext uri="{FF2B5EF4-FFF2-40B4-BE49-F238E27FC236}">
                <a16:creationId xmlns:a16="http://schemas.microsoft.com/office/drawing/2014/main" id="{170A34F6-EBCE-2E47-4E58-534177FF4524}"/>
              </a:ext>
            </a:extLst>
          </p:cNvPr>
          <p:cNvPicPr>
            <a:picLocks noChangeAspect="1"/>
          </p:cNvPicPr>
          <p:nvPr/>
        </p:nvPicPr>
        <p:blipFill>
          <a:blip r:embed="rId45"/>
          <a:stretch>
            <a:fillRect/>
          </a:stretch>
        </p:blipFill>
        <p:spPr>
          <a:xfrm>
            <a:off x="10073853" y="4233205"/>
            <a:ext cx="1846082" cy="1035173"/>
          </a:xfrm>
          <a:prstGeom prst="rect">
            <a:avLst/>
          </a:prstGeom>
          <a:noFill/>
          <a:ln cap="flat">
            <a:noFill/>
          </a:ln>
        </p:spPr>
      </p:pic>
      <p:pic>
        <p:nvPicPr>
          <p:cNvPr id="33836" name="Image 5">
            <a:extLst>
              <a:ext uri="{FF2B5EF4-FFF2-40B4-BE49-F238E27FC236}">
                <a16:creationId xmlns:a16="http://schemas.microsoft.com/office/drawing/2014/main" id="{B26EF340-BCFA-1876-B163-ADA65034E811}"/>
              </a:ext>
            </a:extLst>
          </p:cNvPr>
          <p:cNvPicPr>
            <a:picLocks noChangeAspect="1"/>
          </p:cNvPicPr>
          <p:nvPr/>
        </p:nvPicPr>
        <p:blipFill>
          <a:blip r:embed="rId46"/>
          <a:stretch>
            <a:fillRect/>
          </a:stretch>
        </p:blipFill>
        <p:spPr>
          <a:xfrm>
            <a:off x="5688491" y="2122989"/>
            <a:ext cx="2418588" cy="828190"/>
          </a:xfrm>
          <a:prstGeom prst="rect">
            <a:avLst/>
          </a:prstGeom>
          <a:noFill/>
          <a:ln w="28575" cap="flat">
            <a:solidFill>
              <a:srgbClr val="FFFF00"/>
            </a:solidFill>
            <a:prstDash val="solid"/>
            <a:miter/>
          </a:ln>
        </p:spPr>
      </p:pic>
      <p:pic>
        <p:nvPicPr>
          <p:cNvPr id="33840" name="Image 33839">
            <a:extLst>
              <a:ext uri="{FF2B5EF4-FFF2-40B4-BE49-F238E27FC236}">
                <a16:creationId xmlns:a16="http://schemas.microsoft.com/office/drawing/2014/main" id="{4E906B47-4D7A-0E59-7802-E626D2D90F91}"/>
              </a:ext>
            </a:extLst>
          </p:cNvPr>
          <p:cNvPicPr>
            <a:picLocks noChangeAspect="1"/>
          </p:cNvPicPr>
          <p:nvPr/>
        </p:nvPicPr>
        <p:blipFill>
          <a:blip r:embed="rId47"/>
          <a:stretch>
            <a:fillRect/>
          </a:stretch>
        </p:blipFill>
        <p:spPr>
          <a:xfrm>
            <a:off x="3277079" y="681235"/>
            <a:ext cx="3596952" cy="54868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888F2E6B-AFED-44DF-B255-0BA58F738697}"/>
              </a:ext>
            </a:extLst>
          </p:cNvPr>
          <p:cNvPicPr>
            <a:picLocks noChangeAspect="1"/>
          </p:cNvPicPr>
          <p:nvPr/>
        </p:nvPicPr>
        <p:blipFill rotWithShape="1">
          <a:blip r:embed="rId2"/>
          <a:srcRect r="42019"/>
          <a:stretch/>
        </p:blipFill>
        <p:spPr>
          <a:xfrm>
            <a:off x="8486775" y="98425"/>
            <a:ext cx="3705225" cy="6759575"/>
          </a:xfrm>
          <a:prstGeom prst="rect">
            <a:avLst/>
          </a:prstGeom>
        </p:spPr>
      </p:pic>
      <p:pic>
        <p:nvPicPr>
          <p:cNvPr id="34819" name="Image 4">
            <a:extLst>
              <a:ext uri="{FF2B5EF4-FFF2-40B4-BE49-F238E27FC236}">
                <a16:creationId xmlns:a16="http://schemas.microsoft.com/office/drawing/2014/main" id="{4C4FAFA0-42BB-4633-883A-7315DB90B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473" t="13177" r="32947" b="192"/>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0" name="Groupe 5">
            <a:extLst>
              <a:ext uri="{FF2B5EF4-FFF2-40B4-BE49-F238E27FC236}">
                <a16:creationId xmlns:a16="http://schemas.microsoft.com/office/drawing/2014/main" id="{B844F62F-6956-41BB-B8DA-7272D8DA5DC1}"/>
              </a:ext>
            </a:extLst>
          </p:cNvPr>
          <p:cNvGrpSpPr>
            <a:grpSpLocks/>
          </p:cNvGrpSpPr>
          <p:nvPr/>
        </p:nvGrpSpPr>
        <p:grpSpPr bwMode="auto">
          <a:xfrm>
            <a:off x="3262313" y="474663"/>
            <a:ext cx="4386262" cy="815975"/>
            <a:chOff x="1440547" y="488452"/>
            <a:chExt cx="3344711" cy="621892"/>
          </a:xfrm>
        </p:grpSpPr>
        <p:sp>
          <p:nvSpPr>
            <p:cNvPr id="7" name="Rectangle 6">
              <a:extLst>
                <a:ext uri="{FF2B5EF4-FFF2-40B4-BE49-F238E27FC236}">
                  <a16:creationId xmlns:a16="http://schemas.microsoft.com/office/drawing/2014/main" id="{213AA333-868F-4B63-98D5-514C0555109D}"/>
                </a:ext>
              </a:extLst>
            </p:cNvPr>
            <p:cNvSpPr/>
            <p:nvPr/>
          </p:nvSpPr>
          <p:spPr>
            <a:xfrm>
              <a:off x="2362976" y="493292"/>
              <a:ext cx="451530" cy="617052"/>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8" name="Rectangle 7">
              <a:extLst>
                <a:ext uri="{FF2B5EF4-FFF2-40B4-BE49-F238E27FC236}">
                  <a16:creationId xmlns:a16="http://schemas.microsoft.com/office/drawing/2014/main" id="{C752E76B-C691-4BB5-8519-D4EABF37CBE1}"/>
                </a:ext>
              </a:extLst>
            </p:cNvPr>
            <p:cNvSpPr/>
            <p:nvPr/>
          </p:nvSpPr>
          <p:spPr>
            <a:xfrm>
              <a:off x="2362976" y="488452"/>
              <a:ext cx="2422282" cy="526309"/>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Les bons réflexes</a:t>
              </a:r>
              <a:endParaRPr lang="fr-FR" sz="2600" b="1" i="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3C7C93C6-EF27-444A-9B80-6BBC24F56247}"/>
                </a:ext>
              </a:extLst>
            </p:cNvPr>
            <p:cNvSpPr/>
            <p:nvPr/>
          </p:nvSpPr>
          <p:spPr>
            <a:xfrm>
              <a:off x="1440547" y="493292"/>
              <a:ext cx="922429" cy="617052"/>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5000" b="1" dirty="0">
                  <a:latin typeface="Arial" panose="020B0604020202020204" pitchFamily="34" charset="0"/>
                  <a:cs typeface="Arial" panose="020B0604020202020204" pitchFamily="34" charset="0"/>
                </a:rPr>
                <a:t>04.</a:t>
              </a:r>
            </a:p>
          </p:txBody>
        </p:sp>
      </p:grpSp>
      <p:sp>
        <p:nvSpPr>
          <p:cNvPr id="10" name="Rectangle 9">
            <a:extLst>
              <a:ext uri="{FF2B5EF4-FFF2-40B4-BE49-F238E27FC236}">
                <a16:creationId xmlns:a16="http://schemas.microsoft.com/office/drawing/2014/main" id="{05765AEF-BC5C-428B-9752-E53B1E647965}"/>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Rectangle 10">
            <a:extLst>
              <a:ext uri="{FF2B5EF4-FFF2-40B4-BE49-F238E27FC236}">
                <a16:creationId xmlns:a16="http://schemas.microsoft.com/office/drawing/2014/main" id="{A449986A-B8E3-434F-80DF-FD1653E420B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34823" name="Groupe 11">
            <a:extLst>
              <a:ext uri="{FF2B5EF4-FFF2-40B4-BE49-F238E27FC236}">
                <a16:creationId xmlns:a16="http://schemas.microsoft.com/office/drawing/2014/main" id="{169066EC-D68A-4CF9-82DB-2EB5F5F149E4}"/>
              </a:ext>
            </a:extLst>
          </p:cNvPr>
          <p:cNvGrpSpPr>
            <a:grpSpLocks/>
          </p:cNvGrpSpPr>
          <p:nvPr/>
        </p:nvGrpSpPr>
        <p:grpSpPr bwMode="auto">
          <a:xfrm>
            <a:off x="3365500" y="6388100"/>
            <a:ext cx="1417638" cy="369888"/>
            <a:chOff x="2237439" y="6388408"/>
            <a:chExt cx="1417322" cy="369331"/>
          </a:xfrm>
        </p:grpSpPr>
        <p:sp>
          <p:nvSpPr>
            <p:cNvPr id="13" name="Rectangle 12">
              <a:extLst>
                <a:ext uri="{FF2B5EF4-FFF2-40B4-BE49-F238E27FC236}">
                  <a16:creationId xmlns:a16="http://schemas.microsoft.com/office/drawing/2014/main" id="{376EDBC2-DBB7-46AA-99C2-A177B1A6CD2A}"/>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04.</a:t>
              </a:r>
            </a:p>
          </p:txBody>
        </p:sp>
        <p:sp>
          <p:nvSpPr>
            <p:cNvPr id="34876" name="ZoneTexte 13">
              <a:extLst>
                <a:ext uri="{FF2B5EF4-FFF2-40B4-BE49-F238E27FC236}">
                  <a16:creationId xmlns:a16="http://schemas.microsoft.com/office/drawing/2014/main" id="{D67F01E2-5583-4A15-B36E-F9909C11F89C}"/>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Les bons réflexes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7" name="Rectangle 16">
            <a:extLst>
              <a:ext uri="{FF2B5EF4-FFF2-40B4-BE49-F238E27FC236}">
                <a16:creationId xmlns:a16="http://schemas.microsoft.com/office/drawing/2014/main" id="{138A48C3-C2CB-4A57-BFF3-D84A780C35A7}"/>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33</a:t>
            </a:r>
          </a:p>
        </p:txBody>
      </p:sp>
      <p:grpSp>
        <p:nvGrpSpPr>
          <p:cNvPr id="34825" name="Groupe 17">
            <a:extLst>
              <a:ext uri="{FF2B5EF4-FFF2-40B4-BE49-F238E27FC236}">
                <a16:creationId xmlns:a16="http://schemas.microsoft.com/office/drawing/2014/main" id="{59301B8A-9ACB-4B03-87F8-256D3191E3DF}"/>
              </a:ext>
            </a:extLst>
          </p:cNvPr>
          <p:cNvGrpSpPr>
            <a:grpSpLocks/>
          </p:cNvGrpSpPr>
          <p:nvPr/>
        </p:nvGrpSpPr>
        <p:grpSpPr bwMode="auto">
          <a:xfrm>
            <a:off x="88900" y="6353175"/>
            <a:ext cx="511175" cy="469900"/>
            <a:chOff x="89063" y="6352891"/>
            <a:chExt cx="510639" cy="470443"/>
          </a:xfrm>
        </p:grpSpPr>
        <p:pic>
          <p:nvPicPr>
            <p:cNvPr id="19" name="Graphique 18">
              <a:extLst>
                <a:ext uri="{FF2B5EF4-FFF2-40B4-BE49-F238E27FC236}">
                  <a16:creationId xmlns:a16="http://schemas.microsoft.com/office/drawing/2014/main" id="{407DA926-C036-417A-B213-E2CA6A600B50}"/>
                </a:ext>
              </a:extLst>
            </p:cNvPr>
            <p:cNvPicPr>
              <a:picLocks noChangeAspect="1"/>
            </p:cNvPicPr>
            <p:nvPr/>
          </p:nvPicPr>
          <p:blipFill>
            <a:blip r:embed="rId4"/>
            <a:srcRect/>
            <a:stretch/>
          </p:blipFill>
          <p:spPr>
            <a:xfrm>
              <a:off x="188971" y="6352891"/>
              <a:ext cx="310824" cy="311510"/>
            </a:xfrm>
            <a:prstGeom prst="rect">
              <a:avLst/>
            </a:prstGeom>
          </p:spPr>
        </p:pic>
        <p:sp>
          <p:nvSpPr>
            <p:cNvPr id="34874" name="ZoneTexte 19">
              <a:extLst>
                <a:ext uri="{FF2B5EF4-FFF2-40B4-BE49-F238E27FC236}">
                  <a16:creationId xmlns:a16="http://schemas.microsoft.com/office/drawing/2014/main" id="{60EE649C-AEFD-4C55-A2C8-DE1250BC45C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4826" name="Groupe 20">
            <a:extLst>
              <a:ext uri="{FF2B5EF4-FFF2-40B4-BE49-F238E27FC236}">
                <a16:creationId xmlns:a16="http://schemas.microsoft.com/office/drawing/2014/main" id="{5D46A1A5-818E-4941-B76F-52A101C879DD}"/>
              </a:ext>
            </a:extLst>
          </p:cNvPr>
          <p:cNvGrpSpPr>
            <a:grpSpLocks/>
          </p:cNvGrpSpPr>
          <p:nvPr/>
        </p:nvGrpSpPr>
        <p:grpSpPr bwMode="auto">
          <a:xfrm>
            <a:off x="660400" y="6307138"/>
            <a:ext cx="604838" cy="515937"/>
            <a:chOff x="611572" y="6306505"/>
            <a:chExt cx="605644" cy="516829"/>
          </a:xfrm>
        </p:grpSpPr>
        <p:pic>
          <p:nvPicPr>
            <p:cNvPr id="22" name="Graphique 21">
              <a:extLst>
                <a:ext uri="{FF2B5EF4-FFF2-40B4-BE49-F238E27FC236}">
                  <a16:creationId xmlns:a16="http://schemas.microsoft.com/office/drawing/2014/main" id="{14EA1423-6B19-40DF-AA4C-0F03D397E503}"/>
                </a:ext>
              </a:extLst>
            </p:cNvPr>
            <p:cNvPicPr>
              <a:picLocks noChangeAspect="1"/>
            </p:cNvPicPr>
            <p:nvPr/>
          </p:nvPicPr>
          <p:blipFill>
            <a:blip r:embed="rId5"/>
            <a:srcRect/>
            <a:stretch/>
          </p:blipFill>
          <p:spPr>
            <a:xfrm>
              <a:off x="706949" y="6306505"/>
              <a:ext cx="414890" cy="415053"/>
            </a:xfrm>
            <a:prstGeom prst="rect">
              <a:avLst/>
            </a:prstGeom>
          </p:spPr>
        </p:pic>
        <p:sp>
          <p:nvSpPr>
            <p:cNvPr id="34872" name="ZoneTexte 22">
              <a:extLst>
                <a:ext uri="{FF2B5EF4-FFF2-40B4-BE49-F238E27FC236}">
                  <a16:creationId xmlns:a16="http://schemas.microsoft.com/office/drawing/2014/main" id="{671ED890-3DF4-4FF3-8E77-1BECD3E5E09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4827" name="ZoneTexte 23">
            <a:extLst>
              <a:ext uri="{FF2B5EF4-FFF2-40B4-BE49-F238E27FC236}">
                <a16:creationId xmlns:a16="http://schemas.microsoft.com/office/drawing/2014/main" id="{8EEA6C8A-DC0B-4BED-9B40-6A4DE8CE5DD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25" name="Connecteur droit 24">
            <a:extLst>
              <a:ext uri="{FF2B5EF4-FFF2-40B4-BE49-F238E27FC236}">
                <a16:creationId xmlns:a16="http://schemas.microsoft.com/office/drawing/2014/main" id="{A558ED81-2847-4562-A7DD-84A62A71F28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CC3E5534-F291-48E9-87FF-4CD372AD3EC6}"/>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830" name="Groupe 26">
            <a:extLst>
              <a:ext uri="{FF2B5EF4-FFF2-40B4-BE49-F238E27FC236}">
                <a16:creationId xmlns:a16="http://schemas.microsoft.com/office/drawing/2014/main" id="{E0ADAC42-BFDA-4C32-B61A-44115FF4C688}"/>
              </a:ext>
            </a:extLst>
          </p:cNvPr>
          <p:cNvGrpSpPr>
            <a:grpSpLocks/>
          </p:cNvGrpSpPr>
          <p:nvPr/>
        </p:nvGrpSpPr>
        <p:grpSpPr bwMode="auto">
          <a:xfrm>
            <a:off x="4746625" y="6332538"/>
            <a:ext cx="784225" cy="490537"/>
            <a:chOff x="5671169" y="6332222"/>
            <a:chExt cx="784388" cy="490781"/>
          </a:xfrm>
        </p:grpSpPr>
        <p:pic>
          <p:nvPicPr>
            <p:cNvPr id="28" name="Graphique 27">
              <a:extLst>
                <a:ext uri="{FF2B5EF4-FFF2-40B4-BE49-F238E27FC236}">
                  <a16:creationId xmlns:a16="http://schemas.microsoft.com/office/drawing/2014/main" id="{BA1A73DD-730F-4DD3-9BF0-4777DB7B97D5}"/>
                </a:ext>
              </a:extLst>
            </p:cNvPr>
            <p:cNvPicPr>
              <a:picLocks noChangeAspect="1"/>
            </p:cNvPicPr>
            <p:nvPr/>
          </p:nvPicPr>
          <p:blipFill>
            <a:blip r:embed="rId6"/>
            <a:stretch>
              <a:fillRect/>
            </a:stretch>
          </p:blipFill>
          <p:spPr>
            <a:xfrm>
              <a:off x="5890290" y="6332222"/>
              <a:ext cx="352498" cy="352600"/>
            </a:xfrm>
            <a:prstGeom prst="rect">
              <a:avLst/>
            </a:prstGeom>
          </p:spPr>
        </p:pic>
        <p:sp>
          <p:nvSpPr>
            <p:cNvPr id="34870" name="ZoneTexte 28">
              <a:extLst>
                <a:ext uri="{FF2B5EF4-FFF2-40B4-BE49-F238E27FC236}">
                  <a16:creationId xmlns:a16="http://schemas.microsoft.com/office/drawing/2014/main" id="{07612C74-933F-47A1-B4DE-F367FB61BC42}"/>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4831" name="Groupe 29">
            <a:extLst>
              <a:ext uri="{FF2B5EF4-FFF2-40B4-BE49-F238E27FC236}">
                <a16:creationId xmlns:a16="http://schemas.microsoft.com/office/drawing/2014/main" id="{01E51A13-38A9-4A57-B594-FD4C0F225BA3}"/>
              </a:ext>
            </a:extLst>
          </p:cNvPr>
          <p:cNvGrpSpPr>
            <a:grpSpLocks/>
          </p:cNvGrpSpPr>
          <p:nvPr/>
        </p:nvGrpSpPr>
        <p:grpSpPr bwMode="auto">
          <a:xfrm>
            <a:off x="5367338" y="6348413"/>
            <a:ext cx="784225" cy="474662"/>
            <a:chOff x="6197480" y="6348998"/>
            <a:chExt cx="784388" cy="474005"/>
          </a:xfrm>
        </p:grpSpPr>
        <p:pic>
          <p:nvPicPr>
            <p:cNvPr id="31" name="Graphique 30">
              <a:extLst>
                <a:ext uri="{FF2B5EF4-FFF2-40B4-BE49-F238E27FC236}">
                  <a16:creationId xmlns:a16="http://schemas.microsoft.com/office/drawing/2014/main" id="{4D3F00CF-C4D3-4DFC-AD1D-A30B5A8DAF6B}"/>
                </a:ext>
              </a:extLst>
            </p:cNvPr>
            <p:cNvPicPr>
              <a:picLocks noChangeAspect="1"/>
            </p:cNvPicPr>
            <p:nvPr/>
          </p:nvPicPr>
          <p:blipFill>
            <a:blip r:embed="rId7"/>
            <a:stretch>
              <a:fillRect/>
            </a:stretch>
          </p:blipFill>
          <p:spPr>
            <a:xfrm>
              <a:off x="6416601" y="6348998"/>
              <a:ext cx="352498" cy="353522"/>
            </a:xfrm>
            <a:prstGeom prst="rect">
              <a:avLst/>
            </a:prstGeom>
          </p:spPr>
        </p:pic>
        <p:sp>
          <p:nvSpPr>
            <p:cNvPr id="34868" name="ZoneTexte 31">
              <a:extLst>
                <a:ext uri="{FF2B5EF4-FFF2-40B4-BE49-F238E27FC236}">
                  <a16:creationId xmlns:a16="http://schemas.microsoft.com/office/drawing/2014/main" id="{BBF337A9-005F-4986-91E2-6BB818345ED2}"/>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4832" name="Groupe 35">
            <a:extLst>
              <a:ext uri="{FF2B5EF4-FFF2-40B4-BE49-F238E27FC236}">
                <a16:creationId xmlns:a16="http://schemas.microsoft.com/office/drawing/2014/main" id="{5C3C0BF6-AD73-4750-9706-76D8F4ED2712}"/>
              </a:ext>
            </a:extLst>
          </p:cNvPr>
          <p:cNvGrpSpPr>
            <a:grpSpLocks/>
          </p:cNvGrpSpPr>
          <p:nvPr/>
        </p:nvGrpSpPr>
        <p:grpSpPr bwMode="auto">
          <a:xfrm>
            <a:off x="1581150" y="6342063"/>
            <a:ext cx="784225" cy="481012"/>
            <a:chOff x="5794442" y="6342472"/>
            <a:chExt cx="784388" cy="480531"/>
          </a:xfrm>
        </p:grpSpPr>
        <p:pic>
          <p:nvPicPr>
            <p:cNvPr id="37" name="Graphique 36">
              <a:extLst>
                <a:ext uri="{FF2B5EF4-FFF2-40B4-BE49-F238E27FC236}">
                  <a16:creationId xmlns:a16="http://schemas.microsoft.com/office/drawing/2014/main" id="{F29FB5AB-823F-4F36-9DE2-D993CDA842C6}"/>
                </a:ext>
              </a:extLst>
            </p:cNvPr>
            <p:cNvPicPr>
              <a:picLocks noChangeAspect="1"/>
            </p:cNvPicPr>
            <p:nvPr/>
          </p:nvPicPr>
          <p:blipFill>
            <a:blip r:embed="rId8"/>
            <a:srcRect/>
            <a:stretch/>
          </p:blipFill>
          <p:spPr>
            <a:xfrm>
              <a:off x="6013563" y="6342472"/>
              <a:ext cx="346147" cy="345729"/>
            </a:xfrm>
            <a:prstGeom prst="rect">
              <a:avLst/>
            </a:prstGeom>
          </p:spPr>
        </p:pic>
        <p:sp>
          <p:nvSpPr>
            <p:cNvPr id="34866" name="ZoneTexte 37">
              <a:extLst>
                <a:ext uri="{FF2B5EF4-FFF2-40B4-BE49-F238E27FC236}">
                  <a16:creationId xmlns:a16="http://schemas.microsoft.com/office/drawing/2014/main" id="{677898D0-2A6F-4CED-A4F1-AF2223A4DA72}"/>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4833" name="Groupe 38">
            <a:extLst>
              <a:ext uri="{FF2B5EF4-FFF2-40B4-BE49-F238E27FC236}">
                <a16:creationId xmlns:a16="http://schemas.microsoft.com/office/drawing/2014/main" id="{D4ED94AD-7CEA-4EF0-BDE6-562810EEF5F5}"/>
              </a:ext>
            </a:extLst>
          </p:cNvPr>
          <p:cNvGrpSpPr>
            <a:grpSpLocks/>
          </p:cNvGrpSpPr>
          <p:nvPr/>
        </p:nvGrpSpPr>
        <p:grpSpPr bwMode="auto">
          <a:xfrm>
            <a:off x="8907463" y="6334125"/>
            <a:ext cx="1304925" cy="488950"/>
            <a:chOff x="9429931" y="6334408"/>
            <a:chExt cx="1305361" cy="488926"/>
          </a:xfrm>
        </p:grpSpPr>
        <p:grpSp>
          <p:nvGrpSpPr>
            <p:cNvPr id="34858" name="Groupe 39">
              <a:extLst>
                <a:ext uri="{FF2B5EF4-FFF2-40B4-BE49-F238E27FC236}">
                  <a16:creationId xmlns:a16="http://schemas.microsoft.com/office/drawing/2014/main" id="{64729479-866F-4718-8501-695E110DB182}"/>
                </a:ext>
              </a:extLst>
            </p:cNvPr>
            <p:cNvGrpSpPr>
              <a:grpSpLocks/>
            </p:cNvGrpSpPr>
            <p:nvPr/>
          </p:nvGrpSpPr>
          <p:grpSpPr bwMode="auto">
            <a:xfrm>
              <a:off x="9429931" y="6334408"/>
              <a:ext cx="547826" cy="488926"/>
              <a:chOff x="640481" y="6334408"/>
              <a:chExt cx="547826" cy="488926"/>
            </a:xfrm>
          </p:grpSpPr>
          <p:pic>
            <p:nvPicPr>
              <p:cNvPr id="45" name="Graphique 44">
                <a:extLst>
                  <a:ext uri="{FF2B5EF4-FFF2-40B4-BE49-F238E27FC236}">
                    <a16:creationId xmlns:a16="http://schemas.microsoft.com/office/drawing/2014/main" id="{978D1014-C44F-4914-8627-E6BF4616B1B7}"/>
                  </a:ext>
                </a:extLst>
              </p:cNvPr>
              <p:cNvPicPr>
                <a:picLocks noChangeAspect="1"/>
              </p:cNvPicPr>
              <p:nvPr/>
            </p:nvPicPr>
            <p:blipFill>
              <a:blip r:embed="rId9"/>
              <a:srcRect/>
              <a:stretch/>
            </p:blipFill>
            <p:spPr>
              <a:xfrm>
                <a:off x="735763" y="6334408"/>
                <a:ext cx="352543" cy="352408"/>
              </a:xfrm>
              <a:prstGeom prst="rect">
                <a:avLst/>
              </a:prstGeom>
            </p:spPr>
          </p:pic>
          <p:sp>
            <p:nvSpPr>
              <p:cNvPr id="34864" name="ZoneTexte 45">
                <a:extLst>
                  <a:ext uri="{FF2B5EF4-FFF2-40B4-BE49-F238E27FC236}">
                    <a16:creationId xmlns:a16="http://schemas.microsoft.com/office/drawing/2014/main" id="{604512EA-4474-4FD2-BBD1-BA7F66A472E2}"/>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1" name="Connecteur droit 40">
              <a:extLst>
                <a:ext uri="{FF2B5EF4-FFF2-40B4-BE49-F238E27FC236}">
                  <a16:creationId xmlns:a16="http://schemas.microsoft.com/office/drawing/2014/main" id="{60A5A957-2B0C-4564-916C-46346257F6F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860" name="Groupe 41">
              <a:extLst>
                <a:ext uri="{FF2B5EF4-FFF2-40B4-BE49-F238E27FC236}">
                  <a16:creationId xmlns:a16="http://schemas.microsoft.com/office/drawing/2014/main" id="{F4E91724-4221-46C8-88D7-25D62918A91B}"/>
                </a:ext>
              </a:extLst>
            </p:cNvPr>
            <p:cNvGrpSpPr>
              <a:grpSpLocks/>
            </p:cNvGrpSpPr>
            <p:nvPr/>
          </p:nvGrpSpPr>
          <p:grpSpPr bwMode="auto">
            <a:xfrm>
              <a:off x="10304354" y="6342472"/>
              <a:ext cx="430938" cy="480531"/>
              <a:chOff x="5971167" y="6342472"/>
              <a:chExt cx="430938" cy="480531"/>
            </a:xfrm>
          </p:grpSpPr>
          <p:pic>
            <p:nvPicPr>
              <p:cNvPr id="43" name="Graphique 42">
                <a:extLst>
                  <a:ext uri="{FF2B5EF4-FFF2-40B4-BE49-F238E27FC236}">
                    <a16:creationId xmlns:a16="http://schemas.microsoft.com/office/drawing/2014/main" id="{9454E755-0169-4EEE-9D54-8558C9707294}"/>
                  </a:ext>
                </a:extLst>
              </p:cNvPr>
              <p:cNvPicPr>
                <a:picLocks noChangeAspect="1"/>
              </p:cNvPicPr>
              <p:nvPr/>
            </p:nvPicPr>
            <p:blipFill>
              <a:blip r:embed="rId10"/>
              <a:srcRect/>
              <a:stretch/>
            </p:blipFill>
            <p:spPr>
              <a:xfrm>
                <a:off x="6008273" y="6342346"/>
                <a:ext cx="346191" cy="346058"/>
              </a:xfrm>
              <a:prstGeom prst="rect">
                <a:avLst/>
              </a:prstGeom>
            </p:spPr>
          </p:pic>
          <p:sp>
            <p:nvSpPr>
              <p:cNvPr id="34862" name="ZoneTexte 43">
                <a:extLst>
                  <a:ext uri="{FF2B5EF4-FFF2-40B4-BE49-F238E27FC236}">
                    <a16:creationId xmlns:a16="http://schemas.microsoft.com/office/drawing/2014/main" id="{AE2FE461-07D7-47DF-BFAB-ED917B28F39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34834" name="Groupe 46">
            <a:extLst>
              <a:ext uri="{FF2B5EF4-FFF2-40B4-BE49-F238E27FC236}">
                <a16:creationId xmlns:a16="http://schemas.microsoft.com/office/drawing/2014/main" id="{40564B29-0C9A-4217-A1B3-209A9646BB80}"/>
              </a:ext>
            </a:extLst>
          </p:cNvPr>
          <p:cNvGrpSpPr>
            <a:grpSpLocks/>
          </p:cNvGrpSpPr>
          <p:nvPr/>
        </p:nvGrpSpPr>
        <p:grpSpPr bwMode="auto">
          <a:xfrm>
            <a:off x="6096000" y="2049463"/>
            <a:ext cx="3694113" cy="3113087"/>
            <a:chOff x="6016367" y="1986466"/>
            <a:chExt cx="3693856" cy="3113478"/>
          </a:xfrm>
        </p:grpSpPr>
        <p:sp>
          <p:nvSpPr>
            <p:cNvPr id="48" name="Rectangle 47">
              <a:extLst>
                <a:ext uri="{FF2B5EF4-FFF2-40B4-BE49-F238E27FC236}">
                  <a16:creationId xmlns:a16="http://schemas.microsoft.com/office/drawing/2014/main" id="{31EBAB5F-7F7B-4100-8828-2984D6F64F26}"/>
                </a:ext>
              </a:extLst>
            </p:cNvPr>
            <p:cNvSpPr/>
            <p:nvPr/>
          </p:nvSpPr>
          <p:spPr>
            <a:xfrm>
              <a:off x="6024304" y="1992817"/>
              <a:ext cx="3685919" cy="639842"/>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9" name="Rectangle 48">
              <a:extLst>
                <a:ext uri="{FF2B5EF4-FFF2-40B4-BE49-F238E27FC236}">
                  <a16:creationId xmlns:a16="http://schemas.microsoft.com/office/drawing/2014/main" id="{A598F8CA-8112-4CAC-AD39-C4579E1D7CF9}"/>
                </a:ext>
              </a:extLst>
            </p:cNvPr>
            <p:cNvSpPr/>
            <p:nvPr/>
          </p:nvSpPr>
          <p:spPr>
            <a:xfrm>
              <a:off x="6024304" y="3220108"/>
              <a:ext cx="3685919" cy="639843"/>
            </a:xfrm>
            <a:prstGeom prst="rect">
              <a:avLst/>
            </a:prstGeom>
            <a:solidFill>
              <a:schemeClr val="bg1"/>
            </a:solidFill>
            <a:ln w="19050">
              <a:solidFill>
                <a:srgbClr val="708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0" name="Rectangle 49">
              <a:extLst>
                <a:ext uri="{FF2B5EF4-FFF2-40B4-BE49-F238E27FC236}">
                  <a16:creationId xmlns:a16="http://schemas.microsoft.com/office/drawing/2014/main" id="{9760511F-C19A-4C07-B8C5-26FBC6DCD253}"/>
                </a:ext>
              </a:extLst>
            </p:cNvPr>
            <p:cNvSpPr/>
            <p:nvPr/>
          </p:nvSpPr>
          <p:spPr>
            <a:xfrm>
              <a:off x="6024304" y="4452163"/>
              <a:ext cx="3685919" cy="641431"/>
            </a:xfrm>
            <a:prstGeom prst="rect">
              <a:avLst/>
            </a:prstGeom>
            <a:solidFill>
              <a:schemeClr val="bg1"/>
            </a:solidFill>
            <a:ln w="19050">
              <a:solidFill>
                <a:srgbClr val="5B75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852" name="ZoneTexte 50">
              <a:extLst>
                <a:ext uri="{FF2B5EF4-FFF2-40B4-BE49-F238E27FC236}">
                  <a16:creationId xmlns:a16="http://schemas.microsoft.com/office/drawing/2014/main" id="{C7477120-1B48-445C-AD2C-C43704D21A45}"/>
                </a:ext>
              </a:extLst>
            </p:cNvPr>
            <p:cNvSpPr txBox="1">
              <a:spLocks noChangeArrowheads="1"/>
            </p:cNvSpPr>
            <p:nvPr/>
          </p:nvSpPr>
          <p:spPr bwMode="auto">
            <a:xfrm>
              <a:off x="6768512" y="2018552"/>
              <a:ext cx="29417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77BF32"/>
                  </a:solidFill>
                  <a:latin typeface="Arial" panose="020B0604020202020204" pitchFamily="34" charset="0"/>
                  <a:cs typeface="Arial" panose="020B0604020202020204" pitchFamily="34" charset="0"/>
                </a:rPr>
                <a:t>RÉNOVATION</a:t>
              </a:r>
            </a:p>
            <a:p>
              <a:pPr eaLnBrk="1" hangingPunct="1"/>
              <a:r>
                <a:rPr lang="fr-FR" altLang="fr-FR" sz="1600" b="1">
                  <a:solidFill>
                    <a:srgbClr val="77BF32"/>
                  </a:solidFill>
                  <a:latin typeface="Arial" panose="020B0604020202020204" pitchFamily="34" charset="0"/>
                  <a:cs typeface="Arial" panose="020B0604020202020204" pitchFamily="34" charset="0"/>
                </a:rPr>
                <a:t>EFFICACITÉ ÉNERGÉTIQUE</a:t>
              </a:r>
              <a:endParaRPr lang="fr-FR" altLang="fr-FR" sz="1600">
                <a:solidFill>
                  <a:srgbClr val="77BF32"/>
                </a:solidFill>
              </a:endParaRPr>
            </a:p>
          </p:txBody>
        </p:sp>
        <p:sp>
          <p:nvSpPr>
            <p:cNvPr id="34853" name="ZoneTexte 51">
              <a:extLst>
                <a:ext uri="{FF2B5EF4-FFF2-40B4-BE49-F238E27FC236}">
                  <a16:creationId xmlns:a16="http://schemas.microsoft.com/office/drawing/2014/main" id="{D263C31D-5664-47A4-80E0-F85D66EDF473}"/>
                </a:ext>
              </a:extLst>
            </p:cNvPr>
            <p:cNvSpPr txBox="1">
              <a:spLocks noChangeArrowheads="1"/>
            </p:cNvSpPr>
            <p:nvPr/>
          </p:nvSpPr>
          <p:spPr bwMode="auto">
            <a:xfrm>
              <a:off x="6768513" y="3373928"/>
              <a:ext cx="19579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568B0D"/>
                  </a:solidFill>
                  <a:latin typeface="Arial" panose="020B0604020202020204" pitchFamily="34" charset="0"/>
                  <a:cs typeface="Arial" panose="020B0604020202020204" pitchFamily="34" charset="0"/>
                </a:rPr>
                <a:t>MOBILITÉ VERTE</a:t>
              </a:r>
              <a:endParaRPr lang="fr-FR" altLang="fr-FR" sz="1600">
                <a:solidFill>
                  <a:srgbClr val="568B0D"/>
                </a:solidFill>
              </a:endParaRPr>
            </a:p>
          </p:txBody>
        </p:sp>
        <p:sp>
          <p:nvSpPr>
            <p:cNvPr id="34854" name="ZoneTexte 52">
              <a:extLst>
                <a:ext uri="{FF2B5EF4-FFF2-40B4-BE49-F238E27FC236}">
                  <a16:creationId xmlns:a16="http://schemas.microsoft.com/office/drawing/2014/main" id="{7E80A0CA-C7EF-4543-AF38-A0A5DE8B8B65}"/>
                </a:ext>
              </a:extLst>
            </p:cNvPr>
            <p:cNvSpPr txBox="1">
              <a:spLocks noChangeArrowheads="1"/>
            </p:cNvSpPr>
            <p:nvPr/>
          </p:nvSpPr>
          <p:spPr bwMode="auto">
            <a:xfrm>
              <a:off x="6748200" y="4604505"/>
              <a:ext cx="2777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600" b="1">
                  <a:solidFill>
                    <a:srgbClr val="3F6D03"/>
                  </a:solidFill>
                  <a:latin typeface="Arial" panose="020B0604020202020204" pitchFamily="34" charset="0"/>
                  <a:cs typeface="Arial" panose="020B0604020202020204" pitchFamily="34" charset="0"/>
                </a:rPr>
                <a:t>ÉPARGNE RESPONSABLE</a:t>
              </a:r>
              <a:endParaRPr lang="fr-FR" altLang="fr-FR" sz="1600">
                <a:solidFill>
                  <a:srgbClr val="3F6D03"/>
                </a:solidFill>
              </a:endParaRPr>
            </a:p>
          </p:txBody>
        </p:sp>
        <p:pic>
          <p:nvPicPr>
            <p:cNvPr id="54" name="Graphique 53">
              <a:extLst>
                <a:ext uri="{FF2B5EF4-FFF2-40B4-BE49-F238E27FC236}">
                  <a16:creationId xmlns:a16="http://schemas.microsoft.com/office/drawing/2014/main" id="{E8E88BF3-8D63-4AF2-B1EA-5832FB5A536A}"/>
                </a:ext>
              </a:extLst>
            </p:cNvPr>
            <p:cNvPicPr>
              <a:picLocks noChangeAspect="1"/>
            </p:cNvPicPr>
            <p:nvPr/>
          </p:nvPicPr>
          <p:blipFill>
            <a:blip r:embed="rId11"/>
            <a:srcRect/>
            <a:stretch/>
          </p:blipFill>
          <p:spPr>
            <a:xfrm>
              <a:off x="6016367" y="4452163"/>
              <a:ext cx="647655" cy="647781"/>
            </a:xfrm>
            <a:prstGeom prst="rect">
              <a:avLst/>
            </a:prstGeom>
          </p:spPr>
        </p:pic>
        <p:pic>
          <p:nvPicPr>
            <p:cNvPr id="55" name="Graphique 54">
              <a:extLst>
                <a:ext uri="{FF2B5EF4-FFF2-40B4-BE49-F238E27FC236}">
                  <a16:creationId xmlns:a16="http://schemas.microsoft.com/office/drawing/2014/main" id="{BBF42789-1E21-4DEB-AB43-5C078D21CD88}"/>
                </a:ext>
              </a:extLst>
            </p:cNvPr>
            <p:cNvPicPr>
              <a:picLocks noChangeAspect="1"/>
            </p:cNvPicPr>
            <p:nvPr/>
          </p:nvPicPr>
          <p:blipFill>
            <a:blip r:embed="rId12"/>
            <a:srcRect/>
            <a:stretch/>
          </p:blipFill>
          <p:spPr>
            <a:xfrm>
              <a:off x="6016367" y="3218521"/>
              <a:ext cx="647655" cy="649369"/>
            </a:xfrm>
            <a:prstGeom prst="rect">
              <a:avLst/>
            </a:prstGeom>
          </p:spPr>
        </p:pic>
        <p:pic>
          <p:nvPicPr>
            <p:cNvPr id="56" name="Graphique 55">
              <a:extLst>
                <a:ext uri="{FF2B5EF4-FFF2-40B4-BE49-F238E27FC236}">
                  <a16:creationId xmlns:a16="http://schemas.microsoft.com/office/drawing/2014/main" id="{EB8F6A07-03AB-46A7-AB1F-53BB4F739351}"/>
                </a:ext>
              </a:extLst>
            </p:cNvPr>
            <p:cNvPicPr>
              <a:picLocks noChangeAspect="1"/>
            </p:cNvPicPr>
            <p:nvPr/>
          </p:nvPicPr>
          <p:blipFill>
            <a:blip r:embed="rId13"/>
            <a:srcRect/>
            <a:stretch/>
          </p:blipFill>
          <p:spPr>
            <a:xfrm>
              <a:off x="6016367" y="1986466"/>
              <a:ext cx="647655" cy="647781"/>
            </a:xfrm>
            <a:prstGeom prst="rect">
              <a:avLst/>
            </a:prstGeom>
          </p:spPr>
        </p:pic>
      </p:grpSp>
      <p:grpSp>
        <p:nvGrpSpPr>
          <p:cNvPr id="34835" name="Groupe 63">
            <a:extLst>
              <a:ext uri="{FF2B5EF4-FFF2-40B4-BE49-F238E27FC236}">
                <a16:creationId xmlns:a16="http://schemas.microsoft.com/office/drawing/2014/main" id="{D90F652A-4268-40C9-ACB7-BC40B0B445CC}"/>
              </a:ext>
            </a:extLst>
          </p:cNvPr>
          <p:cNvGrpSpPr>
            <a:grpSpLocks/>
          </p:cNvGrpSpPr>
          <p:nvPr/>
        </p:nvGrpSpPr>
        <p:grpSpPr bwMode="auto">
          <a:xfrm>
            <a:off x="6048375" y="6324600"/>
            <a:ext cx="784225" cy="496888"/>
            <a:chOff x="6767187" y="6323834"/>
            <a:chExt cx="784388" cy="497620"/>
          </a:xfrm>
        </p:grpSpPr>
        <p:pic>
          <p:nvPicPr>
            <p:cNvPr id="65" name="Graphique 64">
              <a:extLst>
                <a:ext uri="{FF2B5EF4-FFF2-40B4-BE49-F238E27FC236}">
                  <a16:creationId xmlns:a16="http://schemas.microsoft.com/office/drawing/2014/main" id="{9B103ABD-EE0B-4DFF-A285-6F17A2879A6F}"/>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34848" name="ZoneTexte 65">
              <a:extLst>
                <a:ext uri="{FF2B5EF4-FFF2-40B4-BE49-F238E27FC236}">
                  <a16:creationId xmlns:a16="http://schemas.microsoft.com/office/drawing/2014/main" id="{AA7E1AC9-0C6C-4768-8B2F-B0323888F77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4836" name="Groupe 66">
            <a:extLst>
              <a:ext uri="{FF2B5EF4-FFF2-40B4-BE49-F238E27FC236}">
                <a16:creationId xmlns:a16="http://schemas.microsoft.com/office/drawing/2014/main" id="{1CB41B5F-5307-49FF-92BC-F49366E43C07}"/>
              </a:ext>
            </a:extLst>
          </p:cNvPr>
          <p:cNvGrpSpPr>
            <a:grpSpLocks/>
          </p:cNvGrpSpPr>
          <p:nvPr/>
        </p:nvGrpSpPr>
        <p:grpSpPr bwMode="auto">
          <a:xfrm>
            <a:off x="71438" y="6324600"/>
            <a:ext cx="11553825" cy="496888"/>
            <a:chOff x="71517" y="6323834"/>
            <a:chExt cx="11554426" cy="497620"/>
          </a:xfrm>
        </p:grpSpPr>
        <p:pic>
          <p:nvPicPr>
            <p:cNvPr id="79" name="Graphique 78">
              <a:hlinkClick r:id="" action="ppaction://hlinkshowjump?jump=previousslide"/>
              <a:extLst>
                <a:ext uri="{FF2B5EF4-FFF2-40B4-BE49-F238E27FC236}">
                  <a16:creationId xmlns:a16="http://schemas.microsoft.com/office/drawing/2014/main" id="{B2A56725-FD88-4129-95DE-D8469659F5BE}"/>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80" name="Graphique 79">
              <a:hlinkClick r:id="" action="ppaction://hlinkshowjump?jump=nextslide"/>
              <a:extLst>
                <a:ext uri="{FF2B5EF4-FFF2-40B4-BE49-F238E27FC236}">
                  <a16:creationId xmlns:a16="http://schemas.microsoft.com/office/drawing/2014/main" id="{0B20F701-5E64-4AE5-8E2A-9821ADC508EB}"/>
                </a:ext>
              </a:extLst>
            </p:cNvPr>
            <p:cNvPicPr>
              <a:picLocks noChangeAspect="1"/>
            </p:cNvPicPr>
            <p:nvPr/>
          </p:nvPicPr>
          <p:blipFill>
            <a:blip r:embed="rId15"/>
            <a:srcRect/>
            <a:stretch/>
          </p:blipFill>
          <p:spPr>
            <a:xfrm>
              <a:off x="11344940" y="6431943"/>
              <a:ext cx="281003" cy="281402"/>
            </a:xfrm>
            <a:prstGeom prst="rect">
              <a:avLst/>
            </a:prstGeom>
          </p:spPr>
        </p:pic>
        <p:sp>
          <p:nvSpPr>
            <p:cNvPr id="81" name="Rectangle 80">
              <a:hlinkClick r:id="rId16" action="ppaction://hlinksldjump"/>
              <a:extLst>
                <a:ext uri="{FF2B5EF4-FFF2-40B4-BE49-F238E27FC236}">
                  <a16:creationId xmlns:a16="http://schemas.microsoft.com/office/drawing/2014/main" id="{06F5C9AB-1990-4DE5-90B2-B7168A2F6452}"/>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2" name="Rectangle 81">
              <a:hlinkClick r:id="rId17" action="ppaction://hlinksldjump"/>
              <a:extLst>
                <a:ext uri="{FF2B5EF4-FFF2-40B4-BE49-F238E27FC236}">
                  <a16:creationId xmlns:a16="http://schemas.microsoft.com/office/drawing/2014/main" id="{93D7D251-5276-45A3-A6D3-BC8DB4E13BC7}"/>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3" name="Rectangle 82">
              <a:hlinkClick r:id="rId18" action="ppaction://hlinksldjump"/>
              <a:extLst>
                <a:ext uri="{FF2B5EF4-FFF2-40B4-BE49-F238E27FC236}">
                  <a16:creationId xmlns:a16="http://schemas.microsoft.com/office/drawing/2014/main" id="{6BD57AB5-FA6F-4503-844A-585DB06CE23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4" name="Rectangle 83">
              <a:hlinkClick r:id="rId19" action="ppaction://hlinksldjump"/>
              <a:extLst>
                <a:ext uri="{FF2B5EF4-FFF2-40B4-BE49-F238E27FC236}">
                  <a16:creationId xmlns:a16="http://schemas.microsoft.com/office/drawing/2014/main" id="{35984BC5-C57A-4BF5-A73D-C7D5762519F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5" name="Rectangle 84">
              <a:hlinkClick r:id="rId20" action="ppaction://hlinksldjump"/>
              <a:extLst>
                <a:ext uri="{FF2B5EF4-FFF2-40B4-BE49-F238E27FC236}">
                  <a16:creationId xmlns:a16="http://schemas.microsoft.com/office/drawing/2014/main" id="{48F370D1-22BF-42AB-B52E-B1B94C6CF07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6" name="Rectangle 85">
              <a:hlinkClick r:id="rId21" action="ppaction://hlinksldjump"/>
              <a:extLst>
                <a:ext uri="{FF2B5EF4-FFF2-40B4-BE49-F238E27FC236}">
                  <a16:creationId xmlns:a16="http://schemas.microsoft.com/office/drawing/2014/main" id="{3635BE3D-0A68-4886-8FBB-A7517DF8FF5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22" action="ppaction://hlinksldjump"/>
              <a:extLst>
                <a:ext uri="{FF2B5EF4-FFF2-40B4-BE49-F238E27FC236}">
                  <a16:creationId xmlns:a16="http://schemas.microsoft.com/office/drawing/2014/main" id="{C2526DA0-AD22-4E59-ADBD-13B14785C53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8" name="Rectangle 87">
              <a:hlinkClick r:id="rId23" action="ppaction://hlinksldjump"/>
              <a:extLst>
                <a:ext uri="{FF2B5EF4-FFF2-40B4-BE49-F238E27FC236}">
                  <a16:creationId xmlns:a16="http://schemas.microsoft.com/office/drawing/2014/main" id="{06532C75-A08F-4A8B-891D-5F637F2A5046}"/>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phique 41">
            <a:extLst>
              <a:ext uri="{FF2B5EF4-FFF2-40B4-BE49-F238E27FC236}">
                <a16:creationId xmlns:a16="http://schemas.microsoft.com/office/drawing/2014/main" id="{1D5D2116-E7C6-4ED7-9E3D-4A1DF1D651B7}"/>
              </a:ext>
            </a:extLst>
          </p:cNvPr>
          <p:cNvPicPr>
            <a:picLocks noChangeAspect="1"/>
          </p:cNvPicPr>
          <p:nvPr/>
        </p:nvPicPr>
        <p:blipFill rotWithShape="1">
          <a:blip r:embed="rId2"/>
          <a:srcRect r="42019"/>
          <a:stretch/>
        </p:blipFill>
        <p:spPr>
          <a:xfrm>
            <a:off x="8486775" y="98425"/>
            <a:ext cx="3705225" cy="6759575"/>
          </a:xfrm>
          <a:prstGeom prst="rect">
            <a:avLst/>
          </a:prstGeom>
        </p:spPr>
      </p:pic>
      <p:sp>
        <p:nvSpPr>
          <p:cNvPr id="4" name="Rectangle 3">
            <a:extLst>
              <a:ext uri="{FF2B5EF4-FFF2-40B4-BE49-F238E27FC236}">
                <a16:creationId xmlns:a16="http://schemas.microsoft.com/office/drawing/2014/main" id="{78DEDF2E-B795-4258-9173-0CB452C70770}"/>
              </a:ext>
            </a:extLst>
          </p:cNvPr>
          <p:cNvSpPr/>
          <p:nvPr/>
        </p:nvSpPr>
        <p:spPr>
          <a:xfrm>
            <a:off x="0" y="0"/>
            <a:ext cx="12192000" cy="361950"/>
          </a:xfrm>
          <a:prstGeom prst="rect">
            <a:avLst/>
          </a:prstGeom>
          <a:solidFill>
            <a:srgbClr val="D60F16"/>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t>Assimiler et acquérir des automatismes</a:t>
            </a:r>
            <a:endParaRPr lang="fr-FR" b="1" i="1"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0ED2212-FEA8-444D-99DA-7B40758180A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6AFACDE3-491A-4FCC-83B4-A4D5B8BC076B}"/>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35846" name="Groupe 6">
            <a:extLst>
              <a:ext uri="{FF2B5EF4-FFF2-40B4-BE49-F238E27FC236}">
                <a16:creationId xmlns:a16="http://schemas.microsoft.com/office/drawing/2014/main" id="{2F7DFFF4-68C6-4E56-A3E6-669DAF2B8856}"/>
              </a:ext>
            </a:extLst>
          </p:cNvPr>
          <p:cNvGrpSpPr>
            <a:grpSpLocks/>
          </p:cNvGrpSpPr>
          <p:nvPr/>
        </p:nvGrpSpPr>
        <p:grpSpPr bwMode="auto">
          <a:xfrm>
            <a:off x="3365500" y="6388100"/>
            <a:ext cx="1417638" cy="369888"/>
            <a:chOff x="2237439" y="6388408"/>
            <a:chExt cx="1417322" cy="369331"/>
          </a:xfrm>
        </p:grpSpPr>
        <p:sp>
          <p:nvSpPr>
            <p:cNvPr id="8" name="Rectangle 7">
              <a:extLst>
                <a:ext uri="{FF2B5EF4-FFF2-40B4-BE49-F238E27FC236}">
                  <a16:creationId xmlns:a16="http://schemas.microsoft.com/office/drawing/2014/main" id="{D3751344-6426-4AE9-A4AA-3F582D7DA90E}"/>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04.</a:t>
              </a:r>
            </a:p>
          </p:txBody>
        </p:sp>
        <p:sp>
          <p:nvSpPr>
            <p:cNvPr id="35910" name="ZoneTexte 8">
              <a:extLst>
                <a:ext uri="{FF2B5EF4-FFF2-40B4-BE49-F238E27FC236}">
                  <a16:creationId xmlns:a16="http://schemas.microsoft.com/office/drawing/2014/main" id="{49592458-4BD3-4B29-8DFA-F1D62A2A8B6F}"/>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Les bons réflexes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 name="Rectangle 11">
            <a:extLst>
              <a:ext uri="{FF2B5EF4-FFF2-40B4-BE49-F238E27FC236}">
                <a16:creationId xmlns:a16="http://schemas.microsoft.com/office/drawing/2014/main" id="{40B370E7-00BA-4901-8899-CC6195D135E2}"/>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34</a:t>
            </a:r>
          </a:p>
        </p:txBody>
      </p:sp>
      <p:grpSp>
        <p:nvGrpSpPr>
          <p:cNvPr id="35848" name="Groupe 12">
            <a:extLst>
              <a:ext uri="{FF2B5EF4-FFF2-40B4-BE49-F238E27FC236}">
                <a16:creationId xmlns:a16="http://schemas.microsoft.com/office/drawing/2014/main" id="{B47F687E-06C0-477C-9251-28DFFE40DF81}"/>
              </a:ext>
            </a:extLst>
          </p:cNvPr>
          <p:cNvGrpSpPr>
            <a:grpSpLocks/>
          </p:cNvGrpSpPr>
          <p:nvPr/>
        </p:nvGrpSpPr>
        <p:grpSpPr bwMode="auto">
          <a:xfrm>
            <a:off x="88900" y="6353175"/>
            <a:ext cx="511175" cy="469900"/>
            <a:chOff x="89063" y="6352891"/>
            <a:chExt cx="510639" cy="470443"/>
          </a:xfrm>
        </p:grpSpPr>
        <p:pic>
          <p:nvPicPr>
            <p:cNvPr id="14" name="Graphique 13">
              <a:extLst>
                <a:ext uri="{FF2B5EF4-FFF2-40B4-BE49-F238E27FC236}">
                  <a16:creationId xmlns:a16="http://schemas.microsoft.com/office/drawing/2014/main" id="{50D3532A-0194-407D-A16F-487E6395B1AD}"/>
                </a:ext>
              </a:extLst>
            </p:cNvPr>
            <p:cNvPicPr>
              <a:picLocks noChangeAspect="1"/>
            </p:cNvPicPr>
            <p:nvPr/>
          </p:nvPicPr>
          <p:blipFill>
            <a:blip r:embed="rId3"/>
            <a:srcRect/>
            <a:stretch/>
          </p:blipFill>
          <p:spPr>
            <a:xfrm>
              <a:off x="188971" y="6352891"/>
              <a:ext cx="310824" cy="311510"/>
            </a:xfrm>
            <a:prstGeom prst="rect">
              <a:avLst/>
            </a:prstGeom>
          </p:spPr>
        </p:pic>
        <p:sp>
          <p:nvSpPr>
            <p:cNvPr id="35908" name="ZoneTexte 14">
              <a:extLst>
                <a:ext uri="{FF2B5EF4-FFF2-40B4-BE49-F238E27FC236}">
                  <a16:creationId xmlns:a16="http://schemas.microsoft.com/office/drawing/2014/main" id="{749F5EE0-E500-499C-9803-032EACBC7F0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5849" name="Groupe 15">
            <a:extLst>
              <a:ext uri="{FF2B5EF4-FFF2-40B4-BE49-F238E27FC236}">
                <a16:creationId xmlns:a16="http://schemas.microsoft.com/office/drawing/2014/main" id="{CB5CC7E9-905B-4DE7-804B-E06082AAACDA}"/>
              </a:ext>
            </a:extLst>
          </p:cNvPr>
          <p:cNvGrpSpPr>
            <a:grpSpLocks/>
          </p:cNvGrpSpPr>
          <p:nvPr/>
        </p:nvGrpSpPr>
        <p:grpSpPr bwMode="auto">
          <a:xfrm>
            <a:off x="660400" y="6307138"/>
            <a:ext cx="604838" cy="515937"/>
            <a:chOff x="611572" y="6306505"/>
            <a:chExt cx="605644" cy="516829"/>
          </a:xfrm>
        </p:grpSpPr>
        <p:pic>
          <p:nvPicPr>
            <p:cNvPr id="17" name="Graphique 16">
              <a:extLst>
                <a:ext uri="{FF2B5EF4-FFF2-40B4-BE49-F238E27FC236}">
                  <a16:creationId xmlns:a16="http://schemas.microsoft.com/office/drawing/2014/main" id="{9D8125D5-DF83-4CD5-B9F8-3D7E972F9923}"/>
                </a:ext>
              </a:extLst>
            </p:cNvPr>
            <p:cNvPicPr>
              <a:picLocks noChangeAspect="1"/>
            </p:cNvPicPr>
            <p:nvPr/>
          </p:nvPicPr>
          <p:blipFill>
            <a:blip r:embed="rId4"/>
            <a:srcRect/>
            <a:stretch/>
          </p:blipFill>
          <p:spPr>
            <a:xfrm>
              <a:off x="706949" y="6306505"/>
              <a:ext cx="414890" cy="415053"/>
            </a:xfrm>
            <a:prstGeom prst="rect">
              <a:avLst/>
            </a:prstGeom>
          </p:spPr>
        </p:pic>
        <p:sp>
          <p:nvSpPr>
            <p:cNvPr id="35906" name="ZoneTexte 17">
              <a:extLst>
                <a:ext uri="{FF2B5EF4-FFF2-40B4-BE49-F238E27FC236}">
                  <a16:creationId xmlns:a16="http://schemas.microsoft.com/office/drawing/2014/main" id="{140C371A-6E3B-46B2-AD14-20470B13B56A}"/>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5850" name="ZoneTexte 18">
            <a:extLst>
              <a:ext uri="{FF2B5EF4-FFF2-40B4-BE49-F238E27FC236}">
                <a16:creationId xmlns:a16="http://schemas.microsoft.com/office/drawing/2014/main" id="{B74F71CA-4DE5-4382-9739-14A0795037B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20" name="Connecteur droit 19">
            <a:extLst>
              <a:ext uri="{FF2B5EF4-FFF2-40B4-BE49-F238E27FC236}">
                <a16:creationId xmlns:a16="http://schemas.microsoft.com/office/drawing/2014/main" id="{EC64EA86-588B-468F-886D-4F48E2DB16BC}"/>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A40AC079-A2A1-4180-8462-A94D11F0DBD4}"/>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853" name="Groupe 21">
            <a:extLst>
              <a:ext uri="{FF2B5EF4-FFF2-40B4-BE49-F238E27FC236}">
                <a16:creationId xmlns:a16="http://schemas.microsoft.com/office/drawing/2014/main" id="{303D0232-7DFF-4180-81FD-B3E70290D06B}"/>
              </a:ext>
            </a:extLst>
          </p:cNvPr>
          <p:cNvGrpSpPr>
            <a:grpSpLocks/>
          </p:cNvGrpSpPr>
          <p:nvPr/>
        </p:nvGrpSpPr>
        <p:grpSpPr bwMode="auto">
          <a:xfrm>
            <a:off x="4746625" y="6332538"/>
            <a:ext cx="784225" cy="490537"/>
            <a:chOff x="5671169" y="6332222"/>
            <a:chExt cx="784388" cy="490781"/>
          </a:xfrm>
        </p:grpSpPr>
        <p:pic>
          <p:nvPicPr>
            <p:cNvPr id="23" name="Graphique 22">
              <a:extLst>
                <a:ext uri="{FF2B5EF4-FFF2-40B4-BE49-F238E27FC236}">
                  <a16:creationId xmlns:a16="http://schemas.microsoft.com/office/drawing/2014/main" id="{7EFC6D2F-74C3-4DA2-A651-4D40E95FC542}"/>
                </a:ext>
              </a:extLst>
            </p:cNvPr>
            <p:cNvPicPr>
              <a:picLocks noChangeAspect="1"/>
            </p:cNvPicPr>
            <p:nvPr/>
          </p:nvPicPr>
          <p:blipFill>
            <a:blip r:embed="rId5"/>
            <a:stretch>
              <a:fillRect/>
            </a:stretch>
          </p:blipFill>
          <p:spPr>
            <a:xfrm>
              <a:off x="5890290" y="6332222"/>
              <a:ext cx="352498" cy="352600"/>
            </a:xfrm>
            <a:prstGeom prst="rect">
              <a:avLst/>
            </a:prstGeom>
          </p:spPr>
        </p:pic>
        <p:sp>
          <p:nvSpPr>
            <p:cNvPr id="35904" name="ZoneTexte 23">
              <a:extLst>
                <a:ext uri="{FF2B5EF4-FFF2-40B4-BE49-F238E27FC236}">
                  <a16:creationId xmlns:a16="http://schemas.microsoft.com/office/drawing/2014/main" id="{4D8301A1-AFC6-41A5-A278-2B4689BA0443}"/>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5854" name="Groupe 24">
            <a:extLst>
              <a:ext uri="{FF2B5EF4-FFF2-40B4-BE49-F238E27FC236}">
                <a16:creationId xmlns:a16="http://schemas.microsoft.com/office/drawing/2014/main" id="{EB872168-C867-4B06-9BBF-BE7A22F200E5}"/>
              </a:ext>
            </a:extLst>
          </p:cNvPr>
          <p:cNvGrpSpPr>
            <a:grpSpLocks/>
          </p:cNvGrpSpPr>
          <p:nvPr/>
        </p:nvGrpSpPr>
        <p:grpSpPr bwMode="auto">
          <a:xfrm>
            <a:off x="5367338" y="6348413"/>
            <a:ext cx="784225" cy="474662"/>
            <a:chOff x="6197480" y="6348998"/>
            <a:chExt cx="784388" cy="474005"/>
          </a:xfrm>
        </p:grpSpPr>
        <p:pic>
          <p:nvPicPr>
            <p:cNvPr id="26" name="Graphique 25">
              <a:extLst>
                <a:ext uri="{FF2B5EF4-FFF2-40B4-BE49-F238E27FC236}">
                  <a16:creationId xmlns:a16="http://schemas.microsoft.com/office/drawing/2014/main" id="{D42189D2-E3A0-43F4-BB03-17D3B3F89F7B}"/>
                </a:ext>
              </a:extLst>
            </p:cNvPr>
            <p:cNvPicPr>
              <a:picLocks noChangeAspect="1"/>
            </p:cNvPicPr>
            <p:nvPr/>
          </p:nvPicPr>
          <p:blipFill>
            <a:blip r:embed="rId6"/>
            <a:stretch>
              <a:fillRect/>
            </a:stretch>
          </p:blipFill>
          <p:spPr>
            <a:xfrm>
              <a:off x="6416601" y="6348998"/>
              <a:ext cx="352498" cy="353522"/>
            </a:xfrm>
            <a:prstGeom prst="rect">
              <a:avLst/>
            </a:prstGeom>
          </p:spPr>
        </p:pic>
        <p:sp>
          <p:nvSpPr>
            <p:cNvPr id="35902" name="ZoneTexte 26">
              <a:extLst>
                <a:ext uri="{FF2B5EF4-FFF2-40B4-BE49-F238E27FC236}">
                  <a16:creationId xmlns:a16="http://schemas.microsoft.com/office/drawing/2014/main" id="{31B1FE2B-A713-4C36-80CA-1425A8F0109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5855" name="Groupe 30">
            <a:extLst>
              <a:ext uri="{FF2B5EF4-FFF2-40B4-BE49-F238E27FC236}">
                <a16:creationId xmlns:a16="http://schemas.microsoft.com/office/drawing/2014/main" id="{0DC9E47B-42C4-4837-8E42-9BE854C471A1}"/>
              </a:ext>
            </a:extLst>
          </p:cNvPr>
          <p:cNvGrpSpPr>
            <a:grpSpLocks/>
          </p:cNvGrpSpPr>
          <p:nvPr/>
        </p:nvGrpSpPr>
        <p:grpSpPr bwMode="auto">
          <a:xfrm>
            <a:off x="1581150" y="6342063"/>
            <a:ext cx="784225" cy="481012"/>
            <a:chOff x="5794442" y="6342472"/>
            <a:chExt cx="784388" cy="480531"/>
          </a:xfrm>
        </p:grpSpPr>
        <p:pic>
          <p:nvPicPr>
            <p:cNvPr id="32" name="Graphique 31">
              <a:extLst>
                <a:ext uri="{FF2B5EF4-FFF2-40B4-BE49-F238E27FC236}">
                  <a16:creationId xmlns:a16="http://schemas.microsoft.com/office/drawing/2014/main" id="{CFB30A45-941A-43F4-B04B-504C7053AFE4}"/>
                </a:ext>
              </a:extLst>
            </p:cNvPr>
            <p:cNvPicPr>
              <a:picLocks noChangeAspect="1"/>
            </p:cNvPicPr>
            <p:nvPr/>
          </p:nvPicPr>
          <p:blipFill>
            <a:blip r:embed="rId7"/>
            <a:srcRect/>
            <a:stretch/>
          </p:blipFill>
          <p:spPr>
            <a:xfrm>
              <a:off x="6013563" y="6342472"/>
              <a:ext cx="346147" cy="345729"/>
            </a:xfrm>
            <a:prstGeom prst="rect">
              <a:avLst/>
            </a:prstGeom>
          </p:spPr>
        </p:pic>
        <p:sp>
          <p:nvSpPr>
            <p:cNvPr id="35900" name="ZoneTexte 32">
              <a:extLst>
                <a:ext uri="{FF2B5EF4-FFF2-40B4-BE49-F238E27FC236}">
                  <a16:creationId xmlns:a16="http://schemas.microsoft.com/office/drawing/2014/main" id="{87F84B81-5932-4112-B03D-D61A21BC0943}"/>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5856" name="Groupe 33">
            <a:extLst>
              <a:ext uri="{FF2B5EF4-FFF2-40B4-BE49-F238E27FC236}">
                <a16:creationId xmlns:a16="http://schemas.microsoft.com/office/drawing/2014/main" id="{E808DF03-CF03-4052-BA13-DD78E9A4DCE6}"/>
              </a:ext>
            </a:extLst>
          </p:cNvPr>
          <p:cNvGrpSpPr>
            <a:grpSpLocks/>
          </p:cNvGrpSpPr>
          <p:nvPr/>
        </p:nvGrpSpPr>
        <p:grpSpPr bwMode="auto">
          <a:xfrm>
            <a:off x="8907463" y="6334125"/>
            <a:ext cx="1304925" cy="488950"/>
            <a:chOff x="9429931" y="6334408"/>
            <a:chExt cx="1305361" cy="488926"/>
          </a:xfrm>
        </p:grpSpPr>
        <p:grpSp>
          <p:nvGrpSpPr>
            <p:cNvPr id="35892" name="Groupe 34">
              <a:extLst>
                <a:ext uri="{FF2B5EF4-FFF2-40B4-BE49-F238E27FC236}">
                  <a16:creationId xmlns:a16="http://schemas.microsoft.com/office/drawing/2014/main" id="{5C64B4E8-FDBF-476F-A240-8919C15181AD}"/>
                </a:ext>
              </a:extLst>
            </p:cNvPr>
            <p:cNvGrpSpPr>
              <a:grpSpLocks/>
            </p:cNvGrpSpPr>
            <p:nvPr/>
          </p:nvGrpSpPr>
          <p:grpSpPr bwMode="auto">
            <a:xfrm>
              <a:off x="9429931" y="6334408"/>
              <a:ext cx="547826" cy="488926"/>
              <a:chOff x="640481" y="6334408"/>
              <a:chExt cx="547826" cy="488926"/>
            </a:xfrm>
          </p:grpSpPr>
          <p:pic>
            <p:nvPicPr>
              <p:cNvPr id="40" name="Graphique 39">
                <a:extLst>
                  <a:ext uri="{FF2B5EF4-FFF2-40B4-BE49-F238E27FC236}">
                    <a16:creationId xmlns:a16="http://schemas.microsoft.com/office/drawing/2014/main" id="{6EA5177A-F136-467C-83BA-E5C623B38755}"/>
                  </a:ext>
                </a:extLst>
              </p:cNvPr>
              <p:cNvPicPr>
                <a:picLocks noChangeAspect="1"/>
              </p:cNvPicPr>
              <p:nvPr/>
            </p:nvPicPr>
            <p:blipFill>
              <a:blip r:embed="rId8"/>
              <a:srcRect/>
              <a:stretch/>
            </p:blipFill>
            <p:spPr>
              <a:xfrm>
                <a:off x="735763" y="6334408"/>
                <a:ext cx="352543" cy="352408"/>
              </a:xfrm>
              <a:prstGeom prst="rect">
                <a:avLst/>
              </a:prstGeom>
            </p:spPr>
          </p:pic>
          <p:sp>
            <p:nvSpPr>
              <p:cNvPr id="35898" name="ZoneTexte 40">
                <a:extLst>
                  <a:ext uri="{FF2B5EF4-FFF2-40B4-BE49-F238E27FC236}">
                    <a16:creationId xmlns:a16="http://schemas.microsoft.com/office/drawing/2014/main" id="{A2FDF5F0-43F9-4978-B19F-B2739BD1B53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6" name="Connecteur droit 35">
              <a:extLst>
                <a:ext uri="{FF2B5EF4-FFF2-40B4-BE49-F238E27FC236}">
                  <a16:creationId xmlns:a16="http://schemas.microsoft.com/office/drawing/2014/main" id="{842F3678-B5D9-4916-BBBB-603B8517F560}"/>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894" name="Groupe 36">
              <a:extLst>
                <a:ext uri="{FF2B5EF4-FFF2-40B4-BE49-F238E27FC236}">
                  <a16:creationId xmlns:a16="http://schemas.microsoft.com/office/drawing/2014/main" id="{5ADE42CE-5B22-4B2A-998A-2B4660C2A9E8}"/>
                </a:ext>
              </a:extLst>
            </p:cNvPr>
            <p:cNvGrpSpPr>
              <a:grpSpLocks/>
            </p:cNvGrpSpPr>
            <p:nvPr/>
          </p:nvGrpSpPr>
          <p:grpSpPr bwMode="auto">
            <a:xfrm>
              <a:off x="10304354" y="6342472"/>
              <a:ext cx="430938" cy="480531"/>
              <a:chOff x="5971167" y="6342472"/>
              <a:chExt cx="430938" cy="480531"/>
            </a:xfrm>
          </p:grpSpPr>
          <p:pic>
            <p:nvPicPr>
              <p:cNvPr id="38" name="Graphique 37">
                <a:extLst>
                  <a:ext uri="{FF2B5EF4-FFF2-40B4-BE49-F238E27FC236}">
                    <a16:creationId xmlns:a16="http://schemas.microsoft.com/office/drawing/2014/main" id="{38052297-EA42-40B6-A94E-D9B079C07F97}"/>
                  </a:ext>
                </a:extLst>
              </p:cNvPr>
              <p:cNvPicPr>
                <a:picLocks noChangeAspect="1"/>
              </p:cNvPicPr>
              <p:nvPr/>
            </p:nvPicPr>
            <p:blipFill>
              <a:blip r:embed="rId9"/>
              <a:srcRect/>
              <a:stretch/>
            </p:blipFill>
            <p:spPr>
              <a:xfrm>
                <a:off x="6008273" y="6342346"/>
                <a:ext cx="346191" cy="346058"/>
              </a:xfrm>
              <a:prstGeom prst="rect">
                <a:avLst/>
              </a:prstGeom>
            </p:spPr>
          </p:pic>
          <p:sp>
            <p:nvSpPr>
              <p:cNvPr id="35896" name="ZoneTexte 38">
                <a:extLst>
                  <a:ext uri="{FF2B5EF4-FFF2-40B4-BE49-F238E27FC236}">
                    <a16:creationId xmlns:a16="http://schemas.microsoft.com/office/drawing/2014/main" id="{18E9CB08-5553-4BD9-AE5C-D8A8D244B41D}"/>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35857" name="Groupe 115">
            <a:extLst>
              <a:ext uri="{FF2B5EF4-FFF2-40B4-BE49-F238E27FC236}">
                <a16:creationId xmlns:a16="http://schemas.microsoft.com/office/drawing/2014/main" id="{76F5AFED-F944-4E1F-AF6C-4701460650AC}"/>
              </a:ext>
            </a:extLst>
          </p:cNvPr>
          <p:cNvGrpSpPr>
            <a:grpSpLocks/>
          </p:cNvGrpSpPr>
          <p:nvPr/>
        </p:nvGrpSpPr>
        <p:grpSpPr bwMode="auto">
          <a:xfrm>
            <a:off x="5440363" y="1211263"/>
            <a:ext cx="2351087" cy="676275"/>
            <a:chOff x="5080092" y="1394609"/>
            <a:chExt cx="2352128" cy="676524"/>
          </a:xfrm>
        </p:grpSpPr>
        <p:sp>
          <p:nvSpPr>
            <p:cNvPr id="87" name="Ellipse 86">
              <a:extLst>
                <a:ext uri="{FF2B5EF4-FFF2-40B4-BE49-F238E27FC236}">
                  <a16:creationId xmlns:a16="http://schemas.microsoft.com/office/drawing/2014/main" id="{F4C70F05-6B83-48C5-8062-F4A5DDEFE7BD}"/>
                </a:ext>
              </a:extLst>
            </p:cNvPr>
            <p:cNvSpPr/>
            <p:nvPr/>
          </p:nvSpPr>
          <p:spPr>
            <a:xfrm>
              <a:off x="5080092" y="1394609"/>
              <a:ext cx="676574" cy="676524"/>
            </a:xfrm>
            <a:prstGeom prst="ellipse">
              <a:avLst/>
            </a:prstGeom>
            <a:solidFill>
              <a:schemeClr val="accent6">
                <a:alpha val="9074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3500" b="1" dirty="0">
                  <a:latin typeface="Arial" panose="020B0604020202020204" pitchFamily="34" charset="0"/>
                  <a:cs typeface="Arial" panose="020B0604020202020204" pitchFamily="34" charset="0"/>
                </a:rPr>
                <a:t>2</a:t>
              </a:r>
            </a:p>
          </p:txBody>
        </p:sp>
        <p:sp>
          <p:nvSpPr>
            <p:cNvPr id="47" name="ZoneTexte 46">
              <a:extLst>
                <a:ext uri="{FF2B5EF4-FFF2-40B4-BE49-F238E27FC236}">
                  <a16:creationId xmlns:a16="http://schemas.microsoft.com/office/drawing/2014/main" id="{A0B2EF8D-0AAF-41DC-A28C-A7E0822A9DA4}"/>
                </a:ext>
              </a:extLst>
            </p:cNvPr>
            <p:cNvSpPr txBox="1"/>
            <p:nvPr/>
          </p:nvSpPr>
          <p:spPr>
            <a:xfrm>
              <a:off x="5756616" y="1440348"/>
              <a:ext cx="1675604" cy="523220"/>
            </a:xfrm>
            <a:prstGeom prst="rect">
              <a:avLst/>
            </a:prstGeom>
            <a:noFill/>
          </p:spPr>
          <p:txBody>
            <a:bodyPr anchor="ctr">
              <a:spAutoFit/>
            </a:bodyPr>
            <a:lstStyle/>
            <a:p>
              <a:pPr eaLnBrk="1" fontAlgn="auto" hangingPunct="1">
                <a:spcBef>
                  <a:spcPts val="0"/>
                </a:spcBef>
                <a:spcAft>
                  <a:spcPts val="0"/>
                </a:spcAft>
                <a:defRPr/>
              </a:pPr>
              <a:r>
                <a:rPr lang="fr-FR" sz="2800" b="1" dirty="0">
                  <a:solidFill>
                    <a:schemeClr val="accent6">
                      <a:alpha val="91000"/>
                    </a:schemeClr>
                  </a:solidFill>
                  <a:latin typeface="Arial" panose="020B0604020202020204" pitchFamily="34" charset="0"/>
                  <a:cs typeface="Arial" panose="020B0604020202020204" pitchFamily="34" charset="0"/>
                </a:rPr>
                <a:t>S</a:t>
              </a:r>
              <a:r>
                <a:rPr lang="fr-FR" sz="2000" b="1" dirty="0">
                  <a:solidFill>
                    <a:schemeClr val="accent6">
                      <a:alpha val="91000"/>
                    </a:schemeClr>
                  </a:solidFill>
                  <a:latin typeface="Arial" panose="020B0604020202020204" pitchFamily="34" charset="0"/>
                  <a:cs typeface="Arial" panose="020B0604020202020204" pitchFamily="34" charset="0"/>
                </a:rPr>
                <a:t>ensibiliser</a:t>
              </a:r>
            </a:p>
          </p:txBody>
        </p:sp>
      </p:grpSp>
      <p:grpSp>
        <p:nvGrpSpPr>
          <p:cNvPr id="35858" name="Groupe 116">
            <a:extLst>
              <a:ext uri="{FF2B5EF4-FFF2-40B4-BE49-F238E27FC236}">
                <a16:creationId xmlns:a16="http://schemas.microsoft.com/office/drawing/2014/main" id="{73F5E708-4669-4097-8EDD-666FB9625FC8}"/>
              </a:ext>
            </a:extLst>
          </p:cNvPr>
          <p:cNvGrpSpPr>
            <a:grpSpLocks/>
          </p:cNvGrpSpPr>
          <p:nvPr/>
        </p:nvGrpSpPr>
        <p:grpSpPr bwMode="auto">
          <a:xfrm>
            <a:off x="8894763" y="1211263"/>
            <a:ext cx="1984375" cy="676275"/>
            <a:chOff x="8316622" y="1394609"/>
            <a:chExt cx="1984614" cy="676524"/>
          </a:xfrm>
        </p:grpSpPr>
        <p:sp>
          <p:nvSpPr>
            <p:cNvPr id="89" name="Ellipse 88">
              <a:extLst>
                <a:ext uri="{FF2B5EF4-FFF2-40B4-BE49-F238E27FC236}">
                  <a16:creationId xmlns:a16="http://schemas.microsoft.com/office/drawing/2014/main" id="{3E85C1EB-3777-450F-9FC7-BCF5A14504DC}"/>
                </a:ext>
              </a:extLst>
            </p:cNvPr>
            <p:cNvSpPr/>
            <p:nvPr/>
          </p:nvSpPr>
          <p:spPr>
            <a:xfrm>
              <a:off x="8316622" y="1394609"/>
              <a:ext cx="676356" cy="676524"/>
            </a:xfrm>
            <a:prstGeom prst="ellipse">
              <a:avLst/>
            </a:prstGeom>
            <a:solidFill>
              <a:schemeClr val="accent3">
                <a:lumMod val="75000"/>
                <a:alpha val="8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3500" b="1" dirty="0">
                  <a:latin typeface="Arial" panose="020B0604020202020204" pitchFamily="34" charset="0"/>
                  <a:cs typeface="Arial" panose="020B0604020202020204" pitchFamily="34" charset="0"/>
                </a:rPr>
                <a:t>3</a:t>
              </a:r>
            </a:p>
          </p:txBody>
        </p:sp>
        <p:sp>
          <p:nvSpPr>
            <p:cNvPr id="79" name="ZoneTexte 78">
              <a:extLst>
                <a:ext uri="{FF2B5EF4-FFF2-40B4-BE49-F238E27FC236}">
                  <a16:creationId xmlns:a16="http://schemas.microsoft.com/office/drawing/2014/main" id="{79783D0C-4742-48A6-9F21-6DECBBA300B7}"/>
                </a:ext>
              </a:extLst>
            </p:cNvPr>
            <p:cNvSpPr txBox="1"/>
            <p:nvPr/>
          </p:nvSpPr>
          <p:spPr>
            <a:xfrm>
              <a:off x="8989006" y="1440348"/>
              <a:ext cx="1312230" cy="523220"/>
            </a:xfrm>
            <a:prstGeom prst="rect">
              <a:avLst/>
            </a:prstGeom>
            <a:noFill/>
          </p:spPr>
          <p:txBody>
            <a:bodyPr anchor="ctr">
              <a:spAutoFit/>
            </a:bodyPr>
            <a:lstStyle/>
            <a:p>
              <a:pPr eaLnBrk="1" fontAlgn="auto" hangingPunct="1">
                <a:spcBef>
                  <a:spcPts val="0"/>
                </a:spcBef>
                <a:spcAft>
                  <a:spcPts val="0"/>
                </a:spcAft>
                <a:defRPr/>
              </a:pPr>
              <a:r>
                <a:rPr lang="fr-FR" sz="2800" b="1" dirty="0">
                  <a:solidFill>
                    <a:schemeClr val="accent3">
                      <a:lumMod val="75000"/>
                      <a:alpha val="88000"/>
                    </a:schemeClr>
                  </a:solidFill>
                  <a:latin typeface="Arial" panose="020B0604020202020204" pitchFamily="34" charset="0"/>
                  <a:cs typeface="Arial" panose="020B0604020202020204" pitchFamily="34" charset="0"/>
                </a:rPr>
                <a:t>O</a:t>
              </a:r>
              <a:r>
                <a:rPr lang="fr-FR" sz="2000" b="1" dirty="0">
                  <a:solidFill>
                    <a:schemeClr val="accent3">
                      <a:lumMod val="75000"/>
                      <a:alpha val="88000"/>
                    </a:schemeClr>
                  </a:solidFill>
                  <a:latin typeface="Arial" panose="020B0604020202020204" pitchFamily="34" charset="0"/>
                  <a:cs typeface="Arial" panose="020B0604020202020204" pitchFamily="34" charset="0"/>
                </a:rPr>
                <a:t>rienter</a:t>
              </a:r>
            </a:p>
          </p:txBody>
        </p:sp>
      </p:grpSp>
      <p:grpSp>
        <p:nvGrpSpPr>
          <p:cNvPr id="35859" name="Groupe 114">
            <a:extLst>
              <a:ext uri="{FF2B5EF4-FFF2-40B4-BE49-F238E27FC236}">
                <a16:creationId xmlns:a16="http://schemas.microsoft.com/office/drawing/2014/main" id="{FB69AD7F-36B4-44C0-9659-80BE73F16B8C}"/>
              </a:ext>
            </a:extLst>
          </p:cNvPr>
          <p:cNvGrpSpPr>
            <a:grpSpLocks/>
          </p:cNvGrpSpPr>
          <p:nvPr/>
        </p:nvGrpSpPr>
        <p:grpSpPr bwMode="auto">
          <a:xfrm>
            <a:off x="2408238" y="1211263"/>
            <a:ext cx="1965325" cy="676275"/>
            <a:chOff x="2308949" y="1394609"/>
            <a:chExt cx="1964002" cy="676524"/>
          </a:xfrm>
        </p:grpSpPr>
        <p:sp>
          <p:nvSpPr>
            <p:cNvPr id="71" name="ZoneTexte 70">
              <a:extLst>
                <a:ext uri="{FF2B5EF4-FFF2-40B4-BE49-F238E27FC236}">
                  <a16:creationId xmlns:a16="http://schemas.microsoft.com/office/drawing/2014/main" id="{A7F1B0D0-2759-4AE1-940B-3F1B04ADF7A0}"/>
                </a:ext>
              </a:extLst>
            </p:cNvPr>
            <p:cNvSpPr txBox="1"/>
            <p:nvPr/>
          </p:nvSpPr>
          <p:spPr>
            <a:xfrm>
              <a:off x="2984769" y="1435899"/>
              <a:ext cx="1288182" cy="522479"/>
            </a:xfrm>
            <a:prstGeom prst="rect">
              <a:avLst/>
            </a:prstGeom>
            <a:noFill/>
          </p:spPr>
          <p:txBody>
            <a:bodyPr anchor="ctr">
              <a:spAutoFit/>
            </a:bodyPr>
            <a:lstStyle/>
            <a:p>
              <a:pPr eaLnBrk="1" fontAlgn="auto" hangingPunct="1">
                <a:spcBef>
                  <a:spcPts val="0"/>
                </a:spcBef>
                <a:spcAft>
                  <a:spcPts val="0"/>
                </a:spcAft>
                <a:defRPr/>
              </a:pPr>
              <a:r>
                <a:rPr lang="fr-FR" sz="2800" b="1" dirty="0">
                  <a:solidFill>
                    <a:schemeClr val="bg1">
                      <a:lumMod val="65000"/>
                    </a:schemeClr>
                  </a:solidFill>
                  <a:latin typeface="Arial" panose="020B0604020202020204" pitchFamily="34" charset="0"/>
                  <a:cs typeface="Arial" panose="020B0604020202020204" pitchFamily="34" charset="0"/>
                </a:rPr>
                <a:t>I</a:t>
              </a:r>
              <a:r>
                <a:rPr lang="fr-FR" sz="2000" b="1" dirty="0">
                  <a:solidFill>
                    <a:schemeClr val="bg1">
                      <a:lumMod val="65000"/>
                    </a:schemeClr>
                  </a:solidFill>
                  <a:latin typeface="Arial" panose="020B0604020202020204" pitchFamily="34" charset="0"/>
                  <a:cs typeface="Arial" panose="020B0604020202020204" pitchFamily="34" charset="0"/>
                </a:rPr>
                <a:t>dentifier</a:t>
              </a:r>
            </a:p>
          </p:txBody>
        </p:sp>
        <p:sp>
          <p:nvSpPr>
            <p:cNvPr id="83" name="Ellipse 82">
              <a:extLst>
                <a:ext uri="{FF2B5EF4-FFF2-40B4-BE49-F238E27FC236}">
                  <a16:creationId xmlns:a16="http://schemas.microsoft.com/office/drawing/2014/main" id="{837B8BBB-5EDF-474B-9DA3-7AA6179C930F}"/>
                </a:ext>
              </a:extLst>
            </p:cNvPr>
            <p:cNvSpPr/>
            <p:nvPr/>
          </p:nvSpPr>
          <p:spPr>
            <a:xfrm>
              <a:off x="2308949" y="1394609"/>
              <a:ext cx="675820" cy="676524"/>
            </a:xfrm>
            <a:prstGeom prst="ellipse">
              <a:avLst/>
            </a:prstGeom>
            <a:solidFill>
              <a:schemeClr val="bg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3500" b="1" dirty="0">
                  <a:latin typeface="Arial" panose="020B0604020202020204" pitchFamily="34" charset="0"/>
                  <a:cs typeface="Arial" panose="020B0604020202020204" pitchFamily="34" charset="0"/>
                </a:rPr>
                <a:t>1</a:t>
              </a:r>
            </a:p>
          </p:txBody>
        </p:sp>
      </p:grpSp>
      <p:sp>
        <p:nvSpPr>
          <p:cNvPr id="45" name="Rectangle : coins arrondis 44">
            <a:extLst>
              <a:ext uri="{FF2B5EF4-FFF2-40B4-BE49-F238E27FC236}">
                <a16:creationId xmlns:a16="http://schemas.microsoft.com/office/drawing/2014/main" id="{11CC356D-D5BA-4827-ABED-326CD0CBDBCC}"/>
              </a:ext>
            </a:extLst>
          </p:cNvPr>
          <p:cNvSpPr/>
          <p:nvPr/>
        </p:nvSpPr>
        <p:spPr>
          <a:xfrm>
            <a:off x="5005388" y="2085975"/>
            <a:ext cx="3165475" cy="920750"/>
          </a:xfrm>
          <a:prstGeom prst="roundRect">
            <a:avLst>
              <a:gd name="adj" fmla="val 0"/>
            </a:avLst>
          </a:prstGeom>
          <a:solidFill>
            <a:schemeClr val="bg1"/>
          </a:solidFill>
          <a:ln w="12700">
            <a:solidFill>
              <a:srgbClr val="7EB5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a:solidFill>
                  <a:srgbClr val="394348"/>
                </a:solidFill>
                <a:latin typeface="Arial" panose="020B0604020202020204" pitchFamily="34" charset="0"/>
                <a:cs typeface="Arial" panose="020B0604020202020204" pitchFamily="34" charset="0"/>
              </a:rPr>
              <a:t>Si le logement a un </a:t>
            </a:r>
            <a:r>
              <a:rPr lang="fr-FR" altLang="fr-FR" sz="1000" b="1">
                <a:solidFill>
                  <a:srgbClr val="76C032"/>
                </a:solidFill>
                <a:latin typeface="Arial" panose="020B0604020202020204" pitchFamily="34" charset="0"/>
                <a:cs typeface="Arial" panose="020B0604020202020204" pitchFamily="34" charset="0"/>
              </a:rPr>
              <a:t>DPE&gt;C</a:t>
            </a:r>
            <a:r>
              <a:rPr lang="fr-FR" altLang="fr-FR" sz="1000">
                <a:solidFill>
                  <a:srgbClr val="394348"/>
                </a:solidFill>
                <a:latin typeface="Arial" panose="020B0604020202020204" pitchFamily="34" charset="0"/>
                <a:cs typeface="Arial" panose="020B0604020202020204" pitchFamily="34" charset="0"/>
              </a:rPr>
              <a:t>, j’encourage mon client à réaliser des </a:t>
            </a:r>
            <a:r>
              <a:rPr lang="fr-FR" altLang="fr-FR" sz="1000" b="1">
                <a:solidFill>
                  <a:srgbClr val="76C032"/>
                </a:solidFill>
                <a:latin typeface="Arial" panose="020B0604020202020204" pitchFamily="34" charset="0"/>
                <a:cs typeface="Arial" panose="020B0604020202020204" pitchFamily="34" charset="0"/>
              </a:rPr>
              <a:t>travaux de rénovation énergétique</a:t>
            </a:r>
            <a:r>
              <a:rPr lang="fr-FR" altLang="fr-FR" sz="1000" b="1">
                <a:solidFill>
                  <a:srgbClr val="394348"/>
                </a:solidFill>
                <a:latin typeface="Arial" panose="020B0604020202020204" pitchFamily="34" charset="0"/>
                <a:cs typeface="Arial" panose="020B0604020202020204" pitchFamily="34" charset="0"/>
              </a:rPr>
              <a:t> </a:t>
            </a:r>
            <a:r>
              <a:rPr lang="fr-FR" altLang="fr-FR" sz="1000">
                <a:solidFill>
                  <a:srgbClr val="394348"/>
                </a:solidFill>
                <a:latin typeface="Arial" panose="020B0604020202020204" pitchFamily="34" charset="0"/>
                <a:cs typeface="Arial" panose="020B0604020202020204" pitchFamily="34" charset="0"/>
              </a:rPr>
              <a:t>pour gagner en confort, maitriser sa facture énergétique et valoriser son patrimoine.</a:t>
            </a:r>
          </a:p>
        </p:txBody>
      </p:sp>
      <p:sp>
        <p:nvSpPr>
          <p:cNvPr id="69" name="Rectangle : coins arrondis 68">
            <a:extLst>
              <a:ext uri="{FF2B5EF4-FFF2-40B4-BE49-F238E27FC236}">
                <a16:creationId xmlns:a16="http://schemas.microsoft.com/office/drawing/2014/main" id="{56B077CE-8B37-40E0-9979-755421F25E07}"/>
              </a:ext>
            </a:extLst>
          </p:cNvPr>
          <p:cNvSpPr/>
          <p:nvPr/>
        </p:nvSpPr>
        <p:spPr>
          <a:xfrm>
            <a:off x="1780895" y="2085645"/>
            <a:ext cx="3165546" cy="925200"/>
          </a:xfrm>
          <a:prstGeom prst="roundRect">
            <a:avLst>
              <a:gd name="adj" fmla="val 0"/>
            </a:avLst>
          </a:prstGeom>
          <a:solidFill>
            <a:schemeClr val="bg1"/>
          </a:solidFill>
          <a:ln w="12700">
            <a:solidFill>
              <a:srgbClr val="7EB5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84150" marR="5080" indent="-171450" eaLnBrk="1" fontAlgn="auto" hangingPunct="1">
              <a:spcBef>
                <a:spcPts val="100"/>
              </a:spcBef>
              <a:spcAft>
                <a:spcPts val="0"/>
              </a:spcAft>
              <a:buFont typeface="Wingdings" panose="05000000000000000000" pitchFamily="2" charset="2"/>
              <a:buChar char="§"/>
              <a:defRPr/>
            </a:pPr>
            <a:r>
              <a:rPr lang="fr-FR" sz="1000" spc="-5" dirty="0">
                <a:solidFill>
                  <a:srgbClr val="394348"/>
                </a:solidFill>
                <a:latin typeface="Arial" panose="020B0604020202020204" pitchFamily="34" charset="0"/>
                <a:cs typeface="Arial" panose="020B0604020202020204" pitchFamily="34" charset="0"/>
              </a:rPr>
              <a:t>Lors de l’entretien avec mon client, s’il est propriétaire de son logement, je l’informe de la </a:t>
            </a:r>
            <a:r>
              <a:rPr lang="fr-FR" sz="1000" b="1" spc="-5" dirty="0">
                <a:solidFill>
                  <a:srgbClr val="76C032"/>
                </a:solidFill>
                <a:latin typeface="Arial" panose="020B0604020202020204" pitchFamily="34" charset="0"/>
                <a:cs typeface="Arial" panose="020B0604020202020204" pitchFamily="34" charset="0"/>
              </a:rPr>
              <a:t>réglementation DPE</a:t>
            </a:r>
            <a:r>
              <a:rPr lang="fr-FR" sz="1000" spc="-5" dirty="0">
                <a:solidFill>
                  <a:srgbClr val="76C032"/>
                </a:solidFill>
                <a:latin typeface="Arial" panose="020B0604020202020204" pitchFamily="34" charset="0"/>
                <a:cs typeface="Arial" panose="020B0604020202020204" pitchFamily="34" charset="0"/>
              </a:rPr>
              <a:t> </a:t>
            </a:r>
            <a:r>
              <a:rPr lang="fr-FR" sz="1000" spc="-5" dirty="0">
                <a:solidFill>
                  <a:srgbClr val="394348"/>
                </a:solidFill>
                <a:latin typeface="Arial" panose="020B0604020202020204" pitchFamily="34" charset="0"/>
                <a:cs typeface="Arial" panose="020B0604020202020204" pitchFamily="34" charset="0"/>
              </a:rPr>
              <a:t>en vigueur.</a:t>
            </a:r>
            <a:endParaRPr lang="fr-FR" sz="1000" strike="sngStrike" spc="-5" dirty="0">
              <a:solidFill>
                <a:srgbClr val="394348"/>
              </a:solidFill>
              <a:highlight>
                <a:srgbClr val="FFFF00"/>
              </a:highlight>
              <a:latin typeface="Arial" panose="020B0604020202020204" pitchFamily="34" charset="0"/>
              <a:cs typeface="Arial" panose="020B0604020202020204" pitchFamily="34" charset="0"/>
            </a:endParaRPr>
          </a:p>
        </p:txBody>
      </p:sp>
      <p:sp>
        <p:nvSpPr>
          <p:cNvPr id="77" name="Rectangle : coins arrondis 76">
            <a:extLst>
              <a:ext uri="{FF2B5EF4-FFF2-40B4-BE49-F238E27FC236}">
                <a16:creationId xmlns:a16="http://schemas.microsoft.com/office/drawing/2014/main" id="{B215537C-3A1A-4602-8826-0D01F186D0D6}"/>
              </a:ext>
            </a:extLst>
          </p:cNvPr>
          <p:cNvSpPr/>
          <p:nvPr/>
        </p:nvSpPr>
        <p:spPr>
          <a:xfrm>
            <a:off x="8229600" y="2085975"/>
            <a:ext cx="3165475" cy="920750"/>
          </a:xfrm>
          <a:prstGeom prst="roundRect">
            <a:avLst>
              <a:gd name="adj" fmla="val 0"/>
            </a:avLst>
          </a:prstGeom>
          <a:solidFill>
            <a:schemeClr val="bg1"/>
          </a:solidFill>
          <a:ln w="12700">
            <a:solidFill>
              <a:srgbClr val="7EB5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a:solidFill>
                  <a:srgbClr val="394348"/>
                </a:solidFill>
                <a:latin typeface="Arial" panose="020B0604020202020204" pitchFamily="34" charset="0"/>
                <a:cs typeface="Arial" panose="020B0604020202020204" pitchFamily="34" charset="0"/>
              </a:rPr>
              <a:t>Je l’oriente vers </a:t>
            </a:r>
            <a:r>
              <a:rPr lang="fr-FR" altLang="fr-FR" sz="1000" b="1">
                <a:solidFill>
                  <a:srgbClr val="76C032"/>
                </a:solidFill>
                <a:latin typeface="Arial" panose="020B0604020202020204" pitchFamily="34" charset="0"/>
                <a:cs typeface="Arial" panose="020B0604020202020204" pitchFamily="34" charset="0"/>
              </a:rPr>
              <a:t>Cozynergy</a:t>
            </a:r>
            <a:r>
              <a:rPr lang="fr-FR" altLang="fr-FR" sz="1000">
                <a:solidFill>
                  <a:srgbClr val="394348"/>
                </a:solidFill>
                <a:latin typeface="Arial" panose="020B0604020202020204" pitchFamily="34" charset="0"/>
                <a:cs typeface="Arial" panose="020B0604020202020204" pitchFamily="34" charset="0"/>
              </a:rPr>
              <a:t> et vers la plateforme </a:t>
            </a:r>
            <a:r>
              <a:rPr lang="fr-FR" altLang="fr-FR" sz="1000" b="1">
                <a:solidFill>
                  <a:srgbClr val="76C032"/>
                </a:solidFill>
                <a:latin typeface="Arial" panose="020B0604020202020204" pitchFamily="34" charset="0"/>
                <a:cs typeface="Arial" panose="020B0604020202020204" pitchFamily="34" charset="0"/>
              </a:rPr>
              <a:t>France Rénov’</a:t>
            </a:r>
            <a:r>
              <a:rPr lang="fr-FR" altLang="fr-FR" sz="1000" b="1">
                <a:solidFill>
                  <a:srgbClr val="394348"/>
                </a:solidFill>
                <a:latin typeface="Arial" panose="020B0604020202020204" pitchFamily="34" charset="0"/>
                <a:cs typeface="Arial" panose="020B0604020202020204" pitchFamily="34" charset="0"/>
              </a:rPr>
              <a:t> </a:t>
            </a:r>
            <a:r>
              <a:rPr lang="fr-FR" altLang="fr-FR" sz="1000">
                <a:solidFill>
                  <a:srgbClr val="394348"/>
                </a:solidFill>
                <a:latin typeface="Arial" panose="020B0604020202020204" pitchFamily="34" charset="0"/>
                <a:cs typeface="Arial" panose="020B0604020202020204" pitchFamily="34" charset="0"/>
              </a:rPr>
              <a:t>pour estimer le montant des aides financières auquel il peut prétendre.</a:t>
            </a:r>
          </a:p>
        </p:txBody>
      </p:sp>
      <p:sp>
        <p:nvSpPr>
          <p:cNvPr id="90" name="Rectangle : coins arrondis 89">
            <a:extLst>
              <a:ext uri="{FF2B5EF4-FFF2-40B4-BE49-F238E27FC236}">
                <a16:creationId xmlns:a16="http://schemas.microsoft.com/office/drawing/2014/main" id="{E28B941D-AB9A-4966-956C-741FD382726B}"/>
              </a:ext>
            </a:extLst>
          </p:cNvPr>
          <p:cNvSpPr/>
          <p:nvPr/>
        </p:nvSpPr>
        <p:spPr>
          <a:xfrm>
            <a:off x="5005388" y="3179763"/>
            <a:ext cx="3165475" cy="920750"/>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a:solidFill>
                  <a:srgbClr val="394348"/>
                </a:solidFill>
                <a:latin typeface="Arial" panose="020B0604020202020204" pitchFamily="34" charset="0"/>
                <a:cs typeface="Arial" panose="020B0604020202020204" pitchFamily="34" charset="0"/>
              </a:rPr>
              <a:t>J’informe mon client des nouvelles règlementations en matière de circulation dans les </a:t>
            </a:r>
            <a:r>
              <a:rPr lang="fr-FR" altLang="fr-FR" sz="1000" b="1">
                <a:solidFill>
                  <a:srgbClr val="76C032"/>
                </a:solidFill>
                <a:latin typeface="Arial" panose="020B0604020202020204" pitchFamily="34" charset="0"/>
                <a:cs typeface="Arial" panose="020B0604020202020204" pitchFamily="34" charset="0"/>
              </a:rPr>
              <a:t>ZFE</a:t>
            </a:r>
            <a:r>
              <a:rPr lang="fr-FR" altLang="fr-FR" sz="1000" b="1">
                <a:solidFill>
                  <a:srgbClr val="394348"/>
                </a:solidFill>
                <a:latin typeface="Arial" panose="020B0604020202020204" pitchFamily="34" charset="0"/>
                <a:cs typeface="Arial" panose="020B0604020202020204" pitchFamily="34" charset="0"/>
              </a:rPr>
              <a:t> </a:t>
            </a:r>
            <a:r>
              <a:rPr lang="fr-FR" altLang="fr-FR" sz="1000">
                <a:solidFill>
                  <a:srgbClr val="394348"/>
                </a:solidFill>
                <a:latin typeface="Arial" panose="020B0604020202020204" pitchFamily="34" charset="0"/>
                <a:cs typeface="Arial" panose="020B0604020202020204" pitchFamily="34" charset="0"/>
              </a:rPr>
              <a:t>et de la nécessité de posséder un véhicule avec une vignette Crit’Air qui lui permette de se déplacer là où il veut.</a:t>
            </a:r>
          </a:p>
        </p:txBody>
      </p:sp>
      <p:sp>
        <p:nvSpPr>
          <p:cNvPr id="91" name="Rectangle : coins arrondis 90">
            <a:extLst>
              <a:ext uri="{FF2B5EF4-FFF2-40B4-BE49-F238E27FC236}">
                <a16:creationId xmlns:a16="http://schemas.microsoft.com/office/drawing/2014/main" id="{F5A4E211-771D-44FA-B484-AAD2CEE3548C}"/>
              </a:ext>
            </a:extLst>
          </p:cNvPr>
          <p:cNvSpPr/>
          <p:nvPr/>
        </p:nvSpPr>
        <p:spPr>
          <a:xfrm>
            <a:off x="1781175" y="3179763"/>
            <a:ext cx="3165475" cy="920750"/>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a:solidFill>
                  <a:srgbClr val="394348"/>
                </a:solidFill>
                <a:latin typeface="Arial" panose="020B0604020202020204" pitchFamily="34" charset="0"/>
                <a:cs typeface="Arial" panose="020B0604020202020204" pitchFamily="34" charset="0"/>
              </a:rPr>
              <a:t>Lors de l’entretien avec mon client, j’identifie s’il a un véhicule et s’il possède une </a:t>
            </a:r>
            <a:r>
              <a:rPr lang="fr-FR" altLang="fr-FR" sz="1000" b="1">
                <a:solidFill>
                  <a:srgbClr val="76C032"/>
                </a:solidFill>
                <a:latin typeface="Arial" panose="020B0604020202020204" pitchFamily="34" charset="0"/>
                <a:cs typeface="Arial" panose="020B0604020202020204" pitchFamily="34" charset="0"/>
              </a:rPr>
              <a:t>vignette Crit’Air</a:t>
            </a:r>
            <a:r>
              <a:rPr lang="fr-FR" altLang="fr-FR" sz="1000">
                <a:solidFill>
                  <a:srgbClr val="394348"/>
                </a:solidFill>
                <a:latin typeface="Arial" panose="020B0604020202020204" pitchFamily="34" charset="0"/>
                <a:cs typeface="Arial" panose="020B0604020202020204" pitchFamily="34" charset="0"/>
              </a:rPr>
              <a:t>. Je l’encourage à commander sa vignette si ce n’est pas déjà le cas.</a:t>
            </a:r>
          </a:p>
        </p:txBody>
      </p:sp>
      <p:sp>
        <p:nvSpPr>
          <p:cNvPr id="92" name="Rectangle : coins arrondis 91">
            <a:extLst>
              <a:ext uri="{FF2B5EF4-FFF2-40B4-BE49-F238E27FC236}">
                <a16:creationId xmlns:a16="http://schemas.microsoft.com/office/drawing/2014/main" id="{EFD1AC8A-F9B9-44C1-8078-FA363061302C}"/>
              </a:ext>
            </a:extLst>
          </p:cNvPr>
          <p:cNvSpPr/>
          <p:nvPr/>
        </p:nvSpPr>
        <p:spPr>
          <a:xfrm>
            <a:off x="8229600" y="3179763"/>
            <a:ext cx="3165475" cy="920750"/>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a:solidFill>
                  <a:srgbClr val="394348"/>
                </a:solidFill>
                <a:latin typeface="Arial" panose="020B0604020202020204" pitchFamily="34" charset="0"/>
                <a:cs typeface="Arial" panose="020B0604020202020204" pitchFamily="34" charset="0"/>
              </a:rPr>
              <a:t>J’incite mon client à changer son véhicule contre un </a:t>
            </a:r>
            <a:r>
              <a:rPr lang="fr-FR" altLang="fr-FR" sz="1000" b="1">
                <a:solidFill>
                  <a:srgbClr val="76C032"/>
                </a:solidFill>
                <a:latin typeface="Arial" panose="020B0604020202020204" pitchFamily="34" charset="0"/>
                <a:cs typeface="Arial" panose="020B0604020202020204" pitchFamily="34" charset="0"/>
              </a:rPr>
              <a:t>véhicule hybride ou électrique</a:t>
            </a:r>
            <a:r>
              <a:rPr lang="fr-FR" altLang="fr-FR" sz="1000">
                <a:solidFill>
                  <a:srgbClr val="394348"/>
                </a:solidFill>
                <a:latin typeface="Arial" panose="020B0604020202020204" pitchFamily="34" charset="0"/>
                <a:cs typeface="Arial" panose="020B0604020202020204" pitchFamily="34" charset="0"/>
              </a:rPr>
              <a:t>. Je lui rappelle les aides nationales et locales auxquelles il est éligible. Je l’invite à se rendre sur : </a:t>
            </a:r>
            <a:r>
              <a:rPr lang="fr-FR" altLang="fr-FR" sz="1000">
                <a:solidFill>
                  <a:srgbClr val="76C032"/>
                </a:solidFill>
                <a:latin typeface="Arial" panose="020B0604020202020204" pitchFamily="34" charset="0"/>
                <a:cs typeface="Arial" panose="020B0604020202020204" pitchFamily="34" charset="0"/>
                <a:hlinkClick r:id="rId10"/>
              </a:rPr>
              <a:t>Je Change Ma Voiture</a:t>
            </a:r>
            <a:r>
              <a:rPr lang="fr-FR" altLang="fr-FR" sz="1000">
                <a:solidFill>
                  <a:srgbClr val="394348"/>
                </a:solidFill>
                <a:latin typeface="Arial" panose="020B0604020202020204" pitchFamily="34" charset="0"/>
                <a:cs typeface="Arial" panose="020B0604020202020204" pitchFamily="34" charset="0"/>
              </a:rPr>
              <a:t>.</a:t>
            </a:r>
          </a:p>
        </p:txBody>
      </p:sp>
      <p:sp>
        <p:nvSpPr>
          <p:cNvPr id="93" name="Rectangle : coins arrondis 92">
            <a:extLst>
              <a:ext uri="{FF2B5EF4-FFF2-40B4-BE49-F238E27FC236}">
                <a16:creationId xmlns:a16="http://schemas.microsoft.com/office/drawing/2014/main" id="{35D8263F-2763-4CA5-A39B-6DA259505460}"/>
              </a:ext>
            </a:extLst>
          </p:cNvPr>
          <p:cNvSpPr/>
          <p:nvPr/>
        </p:nvSpPr>
        <p:spPr>
          <a:xfrm>
            <a:off x="5005388" y="4276725"/>
            <a:ext cx="3165475" cy="920750"/>
          </a:xfrm>
          <a:prstGeom prst="roundRect">
            <a:avLst>
              <a:gd name="adj" fmla="val 0"/>
            </a:avLst>
          </a:prstGeom>
          <a:solidFill>
            <a:schemeClr val="bg1"/>
          </a:solidFill>
          <a:ln w="1270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dirty="0">
                <a:solidFill>
                  <a:srgbClr val="394348"/>
                </a:solidFill>
                <a:latin typeface="Arial" panose="020B0604020202020204" pitchFamily="34" charset="0"/>
                <a:cs typeface="Arial" panose="020B0604020202020204" pitchFamily="34" charset="0"/>
              </a:rPr>
              <a:t>Je sensibilise mon client au rôle primordial des banques dans la transformation durable de l’économie.</a:t>
            </a:r>
          </a:p>
        </p:txBody>
      </p:sp>
      <p:sp>
        <p:nvSpPr>
          <p:cNvPr id="94" name="Rectangle : coins arrondis 93">
            <a:extLst>
              <a:ext uri="{FF2B5EF4-FFF2-40B4-BE49-F238E27FC236}">
                <a16:creationId xmlns:a16="http://schemas.microsoft.com/office/drawing/2014/main" id="{4B09FFB0-C52A-4C30-9EF2-5B50B2DC3126}"/>
              </a:ext>
            </a:extLst>
          </p:cNvPr>
          <p:cNvSpPr/>
          <p:nvPr/>
        </p:nvSpPr>
        <p:spPr>
          <a:xfrm>
            <a:off x="1781175" y="4276725"/>
            <a:ext cx="3165475" cy="920750"/>
          </a:xfrm>
          <a:prstGeom prst="roundRect">
            <a:avLst>
              <a:gd name="adj" fmla="val 0"/>
            </a:avLst>
          </a:prstGeom>
          <a:solidFill>
            <a:schemeClr val="bg1"/>
          </a:solidFill>
          <a:ln w="1270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dirty="0">
                <a:solidFill>
                  <a:srgbClr val="394348"/>
                </a:solidFill>
                <a:latin typeface="Arial" panose="020B0604020202020204" pitchFamily="34" charset="0"/>
                <a:cs typeface="Arial" panose="020B0604020202020204" pitchFamily="34" charset="0"/>
              </a:rPr>
              <a:t>Lors de l’entretien avec mon client, je complète son profil investisseur par son </a:t>
            </a:r>
            <a:r>
              <a:rPr lang="fr-FR" altLang="fr-FR" sz="1000" b="1" dirty="0">
                <a:solidFill>
                  <a:srgbClr val="76C032"/>
                </a:solidFill>
                <a:latin typeface="Arial" panose="020B0604020202020204" pitchFamily="34" charset="0"/>
                <a:cs typeface="Arial" panose="020B0604020202020204" pitchFamily="34" charset="0"/>
              </a:rPr>
              <a:t>profil Finance Durable </a:t>
            </a:r>
            <a:r>
              <a:rPr lang="fr-FR" altLang="fr-FR" sz="1000" dirty="0">
                <a:solidFill>
                  <a:srgbClr val="394348"/>
                </a:solidFill>
                <a:latin typeface="Arial" panose="020B0604020202020204" pitchFamily="34" charset="0"/>
                <a:cs typeface="Arial" panose="020B0604020202020204" pitchFamily="34" charset="0"/>
              </a:rPr>
              <a:t>qui va définir sa sensibilité en matière de durabilité.</a:t>
            </a:r>
          </a:p>
        </p:txBody>
      </p:sp>
      <p:sp>
        <p:nvSpPr>
          <p:cNvPr id="95" name="Rectangle : coins arrondis 94">
            <a:extLst>
              <a:ext uri="{FF2B5EF4-FFF2-40B4-BE49-F238E27FC236}">
                <a16:creationId xmlns:a16="http://schemas.microsoft.com/office/drawing/2014/main" id="{FECC14AF-C798-4244-ACF9-AB440FCD7DAA}"/>
              </a:ext>
            </a:extLst>
          </p:cNvPr>
          <p:cNvSpPr/>
          <p:nvPr/>
        </p:nvSpPr>
        <p:spPr>
          <a:xfrm>
            <a:off x="8229600" y="4276725"/>
            <a:ext cx="3165475" cy="920750"/>
          </a:xfrm>
          <a:prstGeom prst="roundRect">
            <a:avLst>
              <a:gd name="adj" fmla="val 0"/>
            </a:avLst>
          </a:prstGeom>
          <a:solidFill>
            <a:schemeClr val="bg1"/>
          </a:solidFill>
          <a:ln w="1270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1841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buFont typeface="Wingdings" panose="05000000000000000000" pitchFamily="2" charset="2"/>
              <a:buChar char="§"/>
            </a:pPr>
            <a:r>
              <a:rPr lang="fr-FR" altLang="fr-FR" sz="1000" dirty="0">
                <a:solidFill>
                  <a:srgbClr val="394348"/>
                </a:solidFill>
                <a:latin typeface="Arial" panose="020B0604020202020204" pitchFamily="34" charset="0"/>
                <a:cs typeface="Arial" panose="020B0604020202020204" pitchFamily="34" charset="0"/>
              </a:rPr>
              <a:t>J’oriente mon client vers </a:t>
            </a:r>
            <a:r>
              <a:rPr lang="fr-FR" altLang="fr-FR" sz="1000" b="1" dirty="0">
                <a:solidFill>
                  <a:srgbClr val="76C032"/>
                </a:solidFill>
                <a:latin typeface="Arial" panose="020B0604020202020204" pitchFamily="34" charset="0"/>
                <a:cs typeface="Arial" panose="020B0604020202020204" pitchFamily="34" charset="0"/>
              </a:rPr>
              <a:t>le portail </a:t>
            </a:r>
            <a:r>
              <a:rPr lang="fr-FR" altLang="fr-FR" sz="1000" b="1" dirty="0">
                <a:solidFill>
                  <a:srgbClr val="76C032"/>
                </a:solidFill>
                <a:latin typeface="Arial" panose="020B0604020202020204" pitchFamily="34" charset="0"/>
                <a:cs typeface="Arial" panose="020B0604020202020204" pitchFamily="34" charset="0"/>
                <a:hlinkClick r:id="rId11"/>
              </a:rPr>
              <a:t>Caisse d’Epargne</a:t>
            </a:r>
            <a:r>
              <a:rPr lang="fr-FR" altLang="fr-FR" sz="1000" b="1" dirty="0">
                <a:solidFill>
                  <a:srgbClr val="394348"/>
                </a:solidFill>
                <a:latin typeface="Arial" panose="020B0604020202020204" pitchFamily="34" charset="0"/>
                <a:cs typeface="Arial" panose="020B0604020202020204" pitchFamily="34" charset="0"/>
              </a:rPr>
              <a:t> </a:t>
            </a:r>
            <a:r>
              <a:rPr lang="fr-FR" altLang="fr-FR" sz="1000" dirty="0">
                <a:solidFill>
                  <a:srgbClr val="394348"/>
                </a:solidFill>
                <a:latin typeface="Arial" panose="020B0604020202020204" pitchFamily="34" charset="0"/>
                <a:cs typeface="Arial" panose="020B0604020202020204" pitchFamily="34" charset="0"/>
              </a:rPr>
              <a:t>ou vers le site «</a:t>
            </a:r>
            <a:r>
              <a:rPr lang="fr-FR" altLang="fr-FR" sz="1000" b="1" dirty="0">
                <a:solidFill>
                  <a:srgbClr val="394348"/>
                </a:solidFill>
                <a:latin typeface="Arial" panose="020B0604020202020204" pitchFamily="34" charset="0"/>
                <a:cs typeface="Arial" panose="020B0604020202020204" pitchFamily="34" charset="0"/>
              </a:rPr>
              <a:t> </a:t>
            </a:r>
            <a:r>
              <a:rPr lang="fr-FR" altLang="fr-FR" sz="1000" b="1" dirty="0" err="1">
                <a:solidFill>
                  <a:srgbClr val="76C032"/>
                </a:solidFill>
                <a:latin typeface="Arial" panose="020B0604020202020204" pitchFamily="34" charset="0"/>
                <a:cs typeface="Arial" panose="020B0604020202020204" pitchFamily="34" charset="0"/>
                <a:hlinkClick r:id="rId12"/>
              </a:rPr>
              <a:t>Monepargne</a:t>
            </a:r>
            <a:r>
              <a:rPr lang="fr-FR" altLang="fr-FR" sz="1000" b="1" dirty="0">
                <a:solidFill>
                  <a:srgbClr val="76C032"/>
                </a:solidFill>
                <a:latin typeface="Arial" panose="020B0604020202020204" pitchFamily="34" charset="0"/>
                <a:cs typeface="Arial" panose="020B0604020202020204" pitchFamily="34" charset="0"/>
                <a:hlinkClick r:id="rId12"/>
              </a:rPr>
              <a:t> et moi</a:t>
            </a:r>
            <a:r>
              <a:rPr lang="fr-FR" altLang="fr-FR" sz="1000" b="1" dirty="0">
                <a:solidFill>
                  <a:srgbClr val="394348"/>
                </a:solidFill>
                <a:latin typeface="Arial" panose="020B0604020202020204" pitchFamily="34" charset="0"/>
                <a:cs typeface="Arial" panose="020B0604020202020204" pitchFamily="34" charset="0"/>
              </a:rPr>
              <a:t> </a:t>
            </a:r>
            <a:r>
              <a:rPr lang="fr-FR" altLang="fr-FR" sz="1000" dirty="0">
                <a:solidFill>
                  <a:srgbClr val="394348"/>
                </a:solidFill>
                <a:latin typeface="Arial" panose="020B0604020202020204" pitchFamily="34" charset="0"/>
                <a:cs typeface="Arial" panose="020B0604020202020204" pitchFamily="34" charset="0"/>
              </a:rPr>
              <a:t>»</a:t>
            </a:r>
            <a:r>
              <a:rPr lang="fr-FR" altLang="fr-FR" sz="1000" b="1" dirty="0">
                <a:solidFill>
                  <a:srgbClr val="394348"/>
                </a:solidFill>
                <a:latin typeface="Arial" panose="020B0604020202020204" pitchFamily="34" charset="0"/>
                <a:cs typeface="Arial" panose="020B0604020202020204" pitchFamily="34" charset="0"/>
              </a:rPr>
              <a:t> </a:t>
            </a:r>
            <a:r>
              <a:rPr lang="fr-FR" altLang="fr-FR" sz="1000" dirty="0">
                <a:solidFill>
                  <a:srgbClr val="394348"/>
                </a:solidFill>
                <a:latin typeface="Arial" panose="020B0604020202020204" pitchFamily="34" charset="0"/>
                <a:cs typeface="Arial" panose="020B0604020202020204" pitchFamily="34" charset="0"/>
              </a:rPr>
              <a:t>pour</a:t>
            </a:r>
            <a:r>
              <a:rPr lang="fr-FR" altLang="fr-FR" sz="1000" b="1" dirty="0">
                <a:solidFill>
                  <a:srgbClr val="394348"/>
                </a:solidFill>
                <a:latin typeface="Arial" panose="020B0604020202020204" pitchFamily="34" charset="0"/>
                <a:cs typeface="Arial" panose="020B0604020202020204" pitchFamily="34" charset="0"/>
              </a:rPr>
              <a:t> </a:t>
            </a:r>
            <a:r>
              <a:rPr lang="fr-FR" altLang="fr-FR" sz="1000" dirty="0">
                <a:solidFill>
                  <a:srgbClr val="394348"/>
                </a:solidFill>
                <a:latin typeface="Arial" panose="020B0604020202020204" pitchFamily="34" charset="0"/>
                <a:cs typeface="Arial" panose="020B0604020202020204" pitchFamily="34" charset="0"/>
              </a:rPr>
              <a:t>se familiariser avec les différentes gammes de produits d’investissement prenant en compte les critères ESG.</a:t>
            </a:r>
          </a:p>
        </p:txBody>
      </p:sp>
      <p:pic>
        <p:nvPicPr>
          <p:cNvPr id="103" name="Graphique 102">
            <a:extLst>
              <a:ext uri="{FF2B5EF4-FFF2-40B4-BE49-F238E27FC236}">
                <a16:creationId xmlns:a16="http://schemas.microsoft.com/office/drawing/2014/main" id="{F7B93EF7-E0E7-4D03-B5D2-4F0EAA1F3208}"/>
              </a:ext>
            </a:extLst>
          </p:cNvPr>
          <p:cNvPicPr>
            <a:picLocks noChangeAspect="1"/>
          </p:cNvPicPr>
          <p:nvPr/>
        </p:nvPicPr>
        <p:blipFill>
          <a:blip r:embed="rId13"/>
          <a:srcRect/>
          <a:stretch/>
        </p:blipFill>
        <p:spPr>
          <a:xfrm>
            <a:off x="785813" y="4268788"/>
            <a:ext cx="936625" cy="935037"/>
          </a:xfrm>
          <a:prstGeom prst="rect">
            <a:avLst/>
          </a:prstGeom>
        </p:spPr>
      </p:pic>
      <p:pic>
        <p:nvPicPr>
          <p:cNvPr id="104" name="Graphique 103">
            <a:extLst>
              <a:ext uri="{FF2B5EF4-FFF2-40B4-BE49-F238E27FC236}">
                <a16:creationId xmlns:a16="http://schemas.microsoft.com/office/drawing/2014/main" id="{362B099F-026E-4293-B932-6DEBC6AF3420}"/>
              </a:ext>
            </a:extLst>
          </p:cNvPr>
          <p:cNvPicPr>
            <a:picLocks noChangeAspect="1"/>
          </p:cNvPicPr>
          <p:nvPr/>
        </p:nvPicPr>
        <p:blipFill>
          <a:blip r:embed="rId14"/>
          <a:srcRect/>
          <a:stretch/>
        </p:blipFill>
        <p:spPr>
          <a:xfrm>
            <a:off x="785813" y="3171825"/>
            <a:ext cx="936625" cy="935038"/>
          </a:xfrm>
          <a:prstGeom prst="rect">
            <a:avLst/>
          </a:prstGeom>
        </p:spPr>
      </p:pic>
      <p:pic>
        <p:nvPicPr>
          <p:cNvPr id="105" name="Graphique 104">
            <a:extLst>
              <a:ext uri="{FF2B5EF4-FFF2-40B4-BE49-F238E27FC236}">
                <a16:creationId xmlns:a16="http://schemas.microsoft.com/office/drawing/2014/main" id="{D8D572B5-829B-4BB8-A914-F84207B55A49}"/>
              </a:ext>
            </a:extLst>
          </p:cNvPr>
          <p:cNvPicPr>
            <a:picLocks noChangeAspect="1"/>
          </p:cNvPicPr>
          <p:nvPr/>
        </p:nvPicPr>
        <p:blipFill>
          <a:blip r:embed="rId15"/>
          <a:srcRect/>
          <a:stretch/>
        </p:blipFill>
        <p:spPr>
          <a:xfrm>
            <a:off x="785813" y="2078038"/>
            <a:ext cx="936625" cy="936625"/>
          </a:xfrm>
          <a:prstGeom prst="rect">
            <a:avLst/>
          </a:prstGeom>
        </p:spPr>
      </p:pic>
      <p:grpSp>
        <p:nvGrpSpPr>
          <p:cNvPr id="35872" name="Groupe 71">
            <a:extLst>
              <a:ext uri="{FF2B5EF4-FFF2-40B4-BE49-F238E27FC236}">
                <a16:creationId xmlns:a16="http://schemas.microsoft.com/office/drawing/2014/main" id="{CC1450A0-00E4-4D9C-9BD1-E603F55CE158}"/>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0DF00A2A-4D2E-49D3-BEF4-60066194CDCA}"/>
                </a:ext>
              </a:extLst>
            </p:cNvPr>
            <p:cNvPicPr>
              <a:picLocks noChangeAspect="1"/>
            </p:cNvPicPr>
            <p:nvPr/>
          </p:nvPicPr>
          <p:blipFill>
            <a:blip r:embed="rId16"/>
            <a:stretch>
              <a:fillRect/>
            </a:stretch>
          </p:blipFill>
          <p:spPr>
            <a:xfrm>
              <a:off x="6964078" y="6323834"/>
              <a:ext cx="352498" cy="352944"/>
            </a:xfrm>
            <a:prstGeom prst="rect">
              <a:avLst/>
            </a:prstGeom>
          </p:spPr>
        </p:pic>
        <p:sp>
          <p:nvSpPr>
            <p:cNvPr id="35885" name="ZoneTexte 73">
              <a:extLst>
                <a:ext uri="{FF2B5EF4-FFF2-40B4-BE49-F238E27FC236}">
                  <a16:creationId xmlns:a16="http://schemas.microsoft.com/office/drawing/2014/main" id="{CFEA42F8-47A9-4FDD-895E-0EA9E10D54BB}"/>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5873" name="Groupe 96">
            <a:extLst>
              <a:ext uri="{FF2B5EF4-FFF2-40B4-BE49-F238E27FC236}">
                <a16:creationId xmlns:a16="http://schemas.microsoft.com/office/drawing/2014/main" id="{A523992D-D2F2-439D-9B11-5A526E108A83}"/>
              </a:ext>
            </a:extLst>
          </p:cNvPr>
          <p:cNvGrpSpPr>
            <a:grpSpLocks/>
          </p:cNvGrpSpPr>
          <p:nvPr/>
        </p:nvGrpSpPr>
        <p:grpSpPr bwMode="auto">
          <a:xfrm>
            <a:off x="71438" y="6324600"/>
            <a:ext cx="11553825" cy="496888"/>
            <a:chOff x="71517" y="6323834"/>
            <a:chExt cx="11554426" cy="497620"/>
          </a:xfrm>
        </p:grpSpPr>
        <p:pic>
          <p:nvPicPr>
            <p:cNvPr id="98" name="Graphique 97">
              <a:hlinkClick r:id="" action="ppaction://hlinkshowjump?jump=previousslide"/>
              <a:extLst>
                <a:ext uri="{FF2B5EF4-FFF2-40B4-BE49-F238E27FC236}">
                  <a16:creationId xmlns:a16="http://schemas.microsoft.com/office/drawing/2014/main" id="{2EDC0D04-AB86-4FBF-91F1-77B9BF52B753}"/>
                </a:ext>
              </a:extLst>
            </p:cNvPr>
            <p:cNvPicPr>
              <a:picLocks noChangeAspect="1"/>
            </p:cNvPicPr>
            <p:nvPr/>
          </p:nvPicPr>
          <p:blipFill>
            <a:blip r:embed="rId17"/>
            <a:srcRect/>
            <a:stretch/>
          </p:blipFill>
          <p:spPr>
            <a:xfrm rot="10800000">
              <a:off x="11062351" y="6427174"/>
              <a:ext cx="281003" cy="279812"/>
            </a:xfrm>
            <a:prstGeom prst="rect">
              <a:avLst/>
            </a:prstGeom>
          </p:spPr>
        </p:pic>
        <p:pic>
          <p:nvPicPr>
            <p:cNvPr id="99" name="Graphique 98">
              <a:hlinkClick r:id="" action="ppaction://hlinkshowjump?jump=nextslide"/>
              <a:extLst>
                <a:ext uri="{FF2B5EF4-FFF2-40B4-BE49-F238E27FC236}">
                  <a16:creationId xmlns:a16="http://schemas.microsoft.com/office/drawing/2014/main" id="{4D7260E4-A3B1-47A4-A242-32041423BA3C}"/>
                </a:ext>
              </a:extLst>
            </p:cNvPr>
            <p:cNvPicPr>
              <a:picLocks noChangeAspect="1"/>
            </p:cNvPicPr>
            <p:nvPr/>
          </p:nvPicPr>
          <p:blipFill>
            <a:blip r:embed="rId17"/>
            <a:srcRect/>
            <a:stretch/>
          </p:blipFill>
          <p:spPr>
            <a:xfrm>
              <a:off x="11344940" y="6431943"/>
              <a:ext cx="281003" cy="281402"/>
            </a:xfrm>
            <a:prstGeom prst="rect">
              <a:avLst/>
            </a:prstGeom>
          </p:spPr>
        </p:pic>
        <p:sp>
          <p:nvSpPr>
            <p:cNvPr id="100" name="Rectangle 99">
              <a:hlinkClick r:id="rId18" action="ppaction://hlinksldjump"/>
              <a:extLst>
                <a:ext uri="{FF2B5EF4-FFF2-40B4-BE49-F238E27FC236}">
                  <a16:creationId xmlns:a16="http://schemas.microsoft.com/office/drawing/2014/main" id="{A2635225-EDE6-4AA9-AEAC-6B8548EEE215}"/>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1" name="Rectangle 100">
              <a:hlinkClick r:id="rId19" action="ppaction://hlinksldjump"/>
              <a:extLst>
                <a:ext uri="{FF2B5EF4-FFF2-40B4-BE49-F238E27FC236}">
                  <a16:creationId xmlns:a16="http://schemas.microsoft.com/office/drawing/2014/main" id="{6A46DF9C-193B-4D89-B029-DF32115173A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20" action="ppaction://hlinksldjump"/>
              <a:extLst>
                <a:ext uri="{FF2B5EF4-FFF2-40B4-BE49-F238E27FC236}">
                  <a16:creationId xmlns:a16="http://schemas.microsoft.com/office/drawing/2014/main" id="{9AA209B6-F319-4ECA-9569-7F4237A52137}"/>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21" action="ppaction://hlinksldjump"/>
              <a:extLst>
                <a:ext uri="{FF2B5EF4-FFF2-40B4-BE49-F238E27FC236}">
                  <a16:creationId xmlns:a16="http://schemas.microsoft.com/office/drawing/2014/main" id="{EBD0FD07-499C-49FF-9328-C53248DAC64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22" action="ppaction://hlinksldjump"/>
              <a:extLst>
                <a:ext uri="{FF2B5EF4-FFF2-40B4-BE49-F238E27FC236}">
                  <a16:creationId xmlns:a16="http://schemas.microsoft.com/office/drawing/2014/main" id="{1C0E60D6-1D6D-4654-8ED3-C742EE67534B}"/>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3" action="ppaction://hlinksldjump"/>
              <a:extLst>
                <a:ext uri="{FF2B5EF4-FFF2-40B4-BE49-F238E27FC236}">
                  <a16:creationId xmlns:a16="http://schemas.microsoft.com/office/drawing/2014/main" id="{7EFD0F67-C785-4D3A-8139-30F1E6316E94}"/>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24" action="ppaction://hlinksldjump"/>
              <a:extLst>
                <a:ext uri="{FF2B5EF4-FFF2-40B4-BE49-F238E27FC236}">
                  <a16:creationId xmlns:a16="http://schemas.microsoft.com/office/drawing/2014/main" id="{32EC807A-73F6-47AC-ADA7-CBEA66233B4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25" action="ppaction://hlinksldjump"/>
              <a:extLst>
                <a:ext uri="{FF2B5EF4-FFF2-40B4-BE49-F238E27FC236}">
                  <a16:creationId xmlns:a16="http://schemas.microsoft.com/office/drawing/2014/main" id="{2D9E8DEB-4F6B-403B-9A71-69CF51354D08}"/>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33532BC3-655B-485F-B62B-422797BCA541}"/>
              </a:ext>
            </a:extLst>
          </p:cNvPr>
          <p:cNvPicPr>
            <a:picLocks noChangeAspect="1"/>
          </p:cNvPicPr>
          <p:nvPr/>
        </p:nvPicPr>
        <p:blipFill rotWithShape="1">
          <a:blip r:embed="rId2"/>
          <a:srcRect r="42019"/>
          <a:stretch/>
        </p:blipFill>
        <p:spPr>
          <a:xfrm>
            <a:off x="8486775" y="98425"/>
            <a:ext cx="3705225" cy="6759575"/>
          </a:xfrm>
          <a:prstGeom prst="rect">
            <a:avLst/>
          </a:prstGeom>
        </p:spPr>
      </p:pic>
      <p:pic>
        <p:nvPicPr>
          <p:cNvPr id="36867" name="Image 4">
            <a:extLst>
              <a:ext uri="{FF2B5EF4-FFF2-40B4-BE49-F238E27FC236}">
                <a16:creationId xmlns:a16="http://schemas.microsoft.com/office/drawing/2014/main" id="{A6EA3042-4BE4-48B1-851A-D153EE8EF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23" t="5115" r="35654" b="79"/>
          <a:stretch>
            <a:fillRect/>
          </a:stretch>
        </p:blipFill>
        <p:spPr bwMode="auto">
          <a:xfrm>
            <a:off x="0" y="0"/>
            <a:ext cx="5064125" cy="63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A6EFD48B-F980-4793-9EB6-BAD250BDB50F}"/>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Rectangle 10">
            <a:extLst>
              <a:ext uri="{FF2B5EF4-FFF2-40B4-BE49-F238E27FC236}">
                <a16:creationId xmlns:a16="http://schemas.microsoft.com/office/drawing/2014/main" id="{71308873-390A-448F-9F88-8BC01C983388}"/>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36870" name="Groupe 11">
            <a:extLst>
              <a:ext uri="{FF2B5EF4-FFF2-40B4-BE49-F238E27FC236}">
                <a16:creationId xmlns:a16="http://schemas.microsoft.com/office/drawing/2014/main" id="{6A62F3B7-5245-43A3-AF59-D5E98E9328C0}"/>
              </a:ext>
            </a:extLst>
          </p:cNvPr>
          <p:cNvGrpSpPr>
            <a:grpSpLocks/>
          </p:cNvGrpSpPr>
          <p:nvPr/>
        </p:nvGrpSpPr>
        <p:grpSpPr bwMode="auto">
          <a:xfrm>
            <a:off x="3365500" y="6388100"/>
            <a:ext cx="1417638" cy="369888"/>
            <a:chOff x="2237439" y="6388408"/>
            <a:chExt cx="1417322" cy="369331"/>
          </a:xfrm>
        </p:grpSpPr>
        <p:sp>
          <p:nvSpPr>
            <p:cNvPr id="13" name="Rectangle 12">
              <a:extLst>
                <a:ext uri="{FF2B5EF4-FFF2-40B4-BE49-F238E27FC236}">
                  <a16:creationId xmlns:a16="http://schemas.microsoft.com/office/drawing/2014/main" id="{5BDEF65C-EFAC-4555-B01A-6552B482BAB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36918" name="ZoneTexte 13">
              <a:extLst>
                <a:ext uri="{FF2B5EF4-FFF2-40B4-BE49-F238E27FC236}">
                  <a16:creationId xmlns:a16="http://schemas.microsoft.com/office/drawing/2014/main" id="{7EAD3C75-7615-4A9D-B9D1-3FC032ADA117}"/>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7" name="Rectangle 16">
            <a:extLst>
              <a:ext uri="{FF2B5EF4-FFF2-40B4-BE49-F238E27FC236}">
                <a16:creationId xmlns:a16="http://schemas.microsoft.com/office/drawing/2014/main" id="{374CBEBD-CDD6-4A5D-B6D5-332810BA5C0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35</a:t>
            </a:r>
          </a:p>
        </p:txBody>
      </p:sp>
      <p:grpSp>
        <p:nvGrpSpPr>
          <p:cNvPr id="36872" name="Groupe 17">
            <a:extLst>
              <a:ext uri="{FF2B5EF4-FFF2-40B4-BE49-F238E27FC236}">
                <a16:creationId xmlns:a16="http://schemas.microsoft.com/office/drawing/2014/main" id="{F665EFE9-F128-481F-9EF1-372088B857E8}"/>
              </a:ext>
            </a:extLst>
          </p:cNvPr>
          <p:cNvGrpSpPr>
            <a:grpSpLocks/>
          </p:cNvGrpSpPr>
          <p:nvPr/>
        </p:nvGrpSpPr>
        <p:grpSpPr bwMode="auto">
          <a:xfrm>
            <a:off x="88900" y="6353175"/>
            <a:ext cx="511175" cy="469900"/>
            <a:chOff x="89063" y="6352891"/>
            <a:chExt cx="510639" cy="470443"/>
          </a:xfrm>
        </p:grpSpPr>
        <p:pic>
          <p:nvPicPr>
            <p:cNvPr id="19" name="Graphique 18">
              <a:extLst>
                <a:ext uri="{FF2B5EF4-FFF2-40B4-BE49-F238E27FC236}">
                  <a16:creationId xmlns:a16="http://schemas.microsoft.com/office/drawing/2014/main" id="{508A610F-4F76-4E3A-88CB-F1B4B5D67F34}"/>
                </a:ext>
              </a:extLst>
            </p:cNvPr>
            <p:cNvPicPr>
              <a:picLocks noChangeAspect="1"/>
            </p:cNvPicPr>
            <p:nvPr/>
          </p:nvPicPr>
          <p:blipFill>
            <a:blip r:embed="rId4"/>
            <a:srcRect/>
            <a:stretch/>
          </p:blipFill>
          <p:spPr>
            <a:xfrm>
              <a:off x="188971" y="6352891"/>
              <a:ext cx="310824" cy="311510"/>
            </a:xfrm>
            <a:prstGeom prst="rect">
              <a:avLst/>
            </a:prstGeom>
          </p:spPr>
        </p:pic>
        <p:sp>
          <p:nvSpPr>
            <p:cNvPr id="36916" name="ZoneTexte 19">
              <a:extLst>
                <a:ext uri="{FF2B5EF4-FFF2-40B4-BE49-F238E27FC236}">
                  <a16:creationId xmlns:a16="http://schemas.microsoft.com/office/drawing/2014/main" id="{8C02DA88-626F-4546-A8B7-B98E77E305A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6873" name="Groupe 20">
            <a:extLst>
              <a:ext uri="{FF2B5EF4-FFF2-40B4-BE49-F238E27FC236}">
                <a16:creationId xmlns:a16="http://schemas.microsoft.com/office/drawing/2014/main" id="{BCBF8AF7-5759-4293-944C-87FB565A1F0D}"/>
              </a:ext>
            </a:extLst>
          </p:cNvPr>
          <p:cNvGrpSpPr>
            <a:grpSpLocks/>
          </p:cNvGrpSpPr>
          <p:nvPr/>
        </p:nvGrpSpPr>
        <p:grpSpPr bwMode="auto">
          <a:xfrm>
            <a:off x="660400" y="6307138"/>
            <a:ext cx="604838" cy="515937"/>
            <a:chOff x="611572" y="6306505"/>
            <a:chExt cx="605644" cy="516829"/>
          </a:xfrm>
        </p:grpSpPr>
        <p:pic>
          <p:nvPicPr>
            <p:cNvPr id="22" name="Graphique 21">
              <a:extLst>
                <a:ext uri="{FF2B5EF4-FFF2-40B4-BE49-F238E27FC236}">
                  <a16:creationId xmlns:a16="http://schemas.microsoft.com/office/drawing/2014/main" id="{CF69BC1E-4214-4FBE-A8B9-2C2DBF169AA3}"/>
                </a:ext>
              </a:extLst>
            </p:cNvPr>
            <p:cNvPicPr>
              <a:picLocks noChangeAspect="1"/>
            </p:cNvPicPr>
            <p:nvPr/>
          </p:nvPicPr>
          <p:blipFill>
            <a:blip r:embed="rId5"/>
            <a:srcRect/>
            <a:stretch/>
          </p:blipFill>
          <p:spPr>
            <a:xfrm>
              <a:off x="706949" y="6306505"/>
              <a:ext cx="414890" cy="415053"/>
            </a:xfrm>
            <a:prstGeom prst="rect">
              <a:avLst/>
            </a:prstGeom>
          </p:spPr>
        </p:pic>
        <p:sp>
          <p:nvSpPr>
            <p:cNvPr id="36914" name="ZoneTexte 22">
              <a:extLst>
                <a:ext uri="{FF2B5EF4-FFF2-40B4-BE49-F238E27FC236}">
                  <a16:creationId xmlns:a16="http://schemas.microsoft.com/office/drawing/2014/main" id="{7326C599-7C49-4583-9D2C-7262E4EFAF5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6874" name="ZoneTexte 23">
            <a:extLst>
              <a:ext uri="{FF2B5EF4-FFF2-40B4-BE49-F238E27FC236}">
                <a16:creationId xmlns:a16="http://schemas.microsoft.com/office/drawing/2014/main" id="{D96DF4CE-3215-4BF2-846A-3F0794FD648E}"/>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25" name="Connecteur droit 24">
            <a:extLst>
              <a:ext uri="{FF2B5EF4-FFF2-40B4-BE49-F238E27FC236}">
                <a16:creationId xmlns:a16="http://schemas.microsoft.com/office/drawing/2014/main" id="{CE910E17-888B-45AA-AE2D-6585F719DE3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4B189874-6246-4036-A226-C8462DA95A38}"/>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6877" name="Groupe 26">
            <a:extLst>
              <a:ext uri="{FF2B5EF4-FFF2-40B4-BE49-F238E27FC236}">
                <a16:creationId xmlns:a16="http://schemas.microsoft.com/office/drawing/2014/main" id="{9062E5F4-83B5-4EE8-9C5B-6264F1236528}"/>
              </a:ext>
            </a:extLst>
          </p:cNvPr>
          <p:cNvGrpSpPr>
            <a:grpSpLocks/>
          </p:cNvGrpSpPr>
          <p:nvPr/>
        </p:nvGrpSpPr>
        <p:grpSpPr bwMode="auto">
          <a:xfrm>
            <a:off x="4746625" y="6332538"/>
            <a:ext cx="784225" cy="490537"/>
            <a:chOff x="5671169" y="6332222"/>
            <a:chExt cx="784388" cy="490781"/>
          </a:xfrm>
        </p:grpSpPr>
        <p:pic>
          <p:nvPicPr>
            <p:cNvPr id="28" name="Graphique 27">
              <a:extLst>
                <a:ext uri="{FF2B5EF4-FFF2-40B4-BE49-F238E27FC236}">
                  <a16:creationId xmlns:a16="http://schemas.microsoft.com/office/drawing/2014/main" id="{0B66A1FD-C30D-4289-8610-1BDD259E31AD}"/>
                </a:ext>
              </a:extLst>
            </p:cNvPr>
            <p:cNvPicPr>
              <a:picLocks noChangeAspect="1"/>
            </p:cNvPicPr>
            <p:nvPr/>
          </p:nvPicPr>
          <p:blipFill>
            <a:blip r:embed="rId6"/>
            <a:stretch>
              <a:fillRect/>
            </a:stretch>
          </p:blipFill>
          <p:spPr>
            <a:xfrm>
              <a:off x="5890290" y="6332222"/>
              <a:ext cx="352498" cy="352600"/>
            </a:xfrm>
            <a:prstGeom prst="rect">
              <a:avLst/>
            </a:prstGeom>
          </p:spPr>
        </p:pic>
        <p:sp>
          <p:nvSpPr>
            <p:cNvPr id="36912" name="ZoneTexte 28">
              <a:extLst>
                <a:ext uri="{FF2B5EF4-FFF2-40B4-BE49-F238E27FC236}">
                  <a16:creationId xmlns:a16="http://schemas.microsoft.com/office/drawing/2014/main" id="{F40F1EDB-57B2-437C-9C6A-C08736C2B71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6878" name="Groupe 29">
            <a:extLst>
              <a:ext uri="{FF2B5EF4-FFF2-40B4-BE49-F238E27FC236}">
                <a16:creationId xmlns:a16="http://schemas.microsoft.com/office/drawing/2014/main" id="{2EA3390D-D03C-4B5D-BC2B-26493219971C}"/>
              </a:ext>
            </a:extLst>
          </p:cNvPr>
          <p:cNvGrpSpPr>
            <a:grpSpLocks/>
          </p:cNvGrpSpPr>
          <p:nvPr/>
        </p:nvGrpSpPr>
        <p:grpSpPr bwMode="auto">
          <a:xfrm>
            <a:off x="5367338" y="6348413"/>
            <a:ext cx="784225" cy="474662"/>
            <a:chOff x="6197480" y="6348998"/>
            <a:chExt cx="784388" cy="474005"/>
          </a:xfrm>
        </p:grpSpPr>
        <p:pic>
          <p:nvPicPr>
            <p:cNvPr id="31" name="Graphique 30">
              <a:extLst>
                <a:ext uri="{FF2B5EF4-FFF2-40B4-BE49-F238E27FC236}">
                  <a16:creationId xmlns:a16="http://schemas.microsoft.com/office/drawing/2014/main" id="{7E72AC10-8FE7-472A-8A59-04BC4C1E6240}"/>
                </a:ext>
              </a:extLst>
            </p:cNvPr>
            <p:cNvPicPr>
              <a:picLocks noChangeAspect="1"/>
            </p:cNvPicPr>
            <p:nvPr/>
          </p:nvPicPr>
          <p:blipFill>
            <a:blip r:embed="rId7"/>
            <a:stretch>
              <a:fillRect/>
            </a:stretch>
          </p:blipFill>
          <p:spPr>
            <a:xfrm>
              <a:off x="6416601" y="6348998"/>
              <a:ext cx="352498" cy="353522"/>
            </a:xfrm>
            <a:prstGeom prst="rect">
              <a:avLst/>
            </a:prstGeom>
          </p:spPr>
        </p:pic>
        <p:sp>
          <p:nvSpPr>
            <p:cNvPr id="36910" name="ZoneTexte 31">
              <a:extLst>
                <a:ext uri="{FF2B5EF4-FFF2-40B4-BE49-F238E27FC236}">
                  <a16:creationId xmlns:a16="http://schemas.microsoft.com/office/drawing/2014/main" id="{1D0529D1-EF2E-4351-8E9E-FEB762FE1AAB}"/>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6879" name="Groupe 35">
            <a:extLst>
              <a:ext uri="{FF2B5EF4-FFF2-40B4-BE49-F238E27FC236}">
                <a16:creationId xmlns:a16="http://schemas.microsoft.com/office/drawing/2014/main" id="{3192EA25-6AD4-4E8E-93A5-530A01BB6DA0}"/>
              </a:ext>
            </a:extLst>
          </p:cNvPr>
          <p:cNvGrpSpPr>
            <a:grpSpLocks/>
          </p:cNvGrpSpPr>
          <p:nvPr/>
        </p:nvGrpSpPr>
        <p:grpSpPr bwMode="auto">
          <a:xfrm>
            <a:off x="1581150" y="6342063"/>
            <a:ext cx="784225" cy="481012"/>
            <a:chOff x="5794442" y="6342472"/>
            <a:chExt cx="784388" cy="480531"/>
          </a:xfrm>
        </p:grpSpPr>
        <p:pic>
          <p:nvPicPr>
            <p:cNvPr id="37" name="Graphique 36">
              <a:extLst>
                <a:ext uri="{FF2B5EF4-FFF2-40B4-BE49-F238E27FC236}">
                  <a16:creationId xmlns:a16="http://schemas.microsoft.com/office/drawing/2014/main" id="{B84CD8C3-B2A9-43F1-B173-6BC97B4485B3}"/>
                </a:ext>
              </a:extLst>
            </p:cNvPr>
            <p:cNvPicPr>
              <a:picLocks noChangeAspect="1"/>
            </p:cNvPicPr>
            <p:nvPr/>
          </p:nvPicPr>
          <p:blipFill>
            <a:blip r:embed="rId8"/>
            <a:srcRect/>
            <a:stretch/>
          </p:blipFill>
          <p:spPr>
            <a:xfrm>
              <a:off x="6013563" y="6342472"/>
              <a:ext cx="346147" cy="345729"/>
            </a:xfrm>
            <a:prstGeom prst="rect">
              <a:avLst/>
            </a:prstGeom>
          </p:spPr>
        </p:pic>
        <p:sp>
          <p:nvSpPr>
            <p:cNvPr id="36908" name="ZoneTexte 37">
              <a:extLst>
                <a:ext uri="{FF2B5EF4-FFF2-40B4-BE49-F238E27FC236}">
                  <a16:creationId xmlns:a16="http://schemas.microsoft.com/office/drawing/2014/main" id="{386822D9-49CF-4F13-B3A0-31223295F73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6880" name="Groupe 38">
            <a:extLst>
              <a:ext uri="{FF2B5EF4-FFF2-40B4-BE49-F238E27FC236}">
                <a16:creationId xmlns:a16="http://schemas.microsoft.com/office/drawing/2014/main" id="{FE1446B1-6F2D-434C-929B-963475FF1774}"/>
              </a:ext>
            </a:extLst>
          </p:cNvPr>
          <p:cNvGrpSpPr>
            <a:grpSpLocks/>
          </p:cNvGrpSpPr>
          <p:nvPr/>
        </p:nvGrpSpPr>
        <p:grpSpPr bwMode="auto">
          <a:xfrm>
            <a:off x="8907463" y="6334125"/>
            <a:ext cx="1304925" cy="488950"/>
            <a:chOff x="9429931" y="6334408"/>
            <a:chExt cx="1305361" cy="488926"/>
          </a:xfrm>
        </p:grpSpPr>
        <p:grpSp>
          <p:nvGrpSpPr>
            <p:cNvPr id="36900" name="Groupe 39">
              <a:extLst>
                <a:ext uri="{FF2B5EF4-FFF2-40B4-BE49-F238E27FC236}">
                  <a16:creationId xmlns:a16="http://schemas.microsoft.com/office/drawing/2014/main" id="{F7289E32-F328-45E8-9094-79034CC9ADB0}"/>
                </a:ext>
              </a:extLst>
            </p:cNvPr>
            <p:cNvGrpSpPr>
              <a:grpSpLocks/>
            </p:cNvGrpSpPr>
            <p:nvPr/>
          </p:nvGrpSpPr>
          <p:grpSpPr bwMode="auto">
            <a:xfrm>
              <a:off x="9429931" y="6334408"/>
              <a:ext cx="547826" cy="488926"/>
              <a:chOff x="640481" y="6334408"/>
              <a:chExt cx="547826" cy="488926"/>
            </a:xfrm>
          </p:grpSpPr>
          <p:pic>
            <p:nvPicPr>
              <p:cNvPr id="45" name="Graphique 44">
                <a:extLst>
                  <a:ext uri="{FF2B5EF4-FFF2-40B4-BE49-F238E27FC236}">
                    <a16:creationId xmlns:a16="http://schemas.microsoft.com/office/drawing/2014/main" id="{31D42B5E-E0D9-40E1-A55D-62B92A2BBBAA}"/>
                  </a:ext>
                </a:extLst>
              </p:cNvPr>
              <p:cNvPicPr>
                <a:picLocks noChangeAspect="1"/>
              </p:cNvPicPr>
              <p:nvPr/>
            </p:nvPicPr>
            <p:blipFill>
              <a:blip r:embed="rId9"/>
              <a:srcRect/>
              <a:stretch/>
            </p:blipFill>
            <p:spPr>
              <a:xfrm>
                <a:off x="735763" y="6334408"/>
                <a:ext cx="352543" cy="352408"/>
              </a:xfrm>
              <a:prstGeom prst="rect">
                <a:avLst/>
              </a:prstGeom>
            </p:spPr>
          </p:pic>
          <p:sp>
            <p:nvSpPr>
              <p:cNvPr id="36906" name="ZoneTexte 45">
                <a:extLst>
                  <a:ext uri="{FF2B5EF4-FFF2-40B4-BE49-F238E27FC236}">
                    <a16:creationId xmlns:a16="http://schemas.microsoft.com/office/drawing/2014/main" id="{370EC06B-871C-49C6-80CF-19E5C2741F6D}"/>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1" name="Connecteur droit 40">
              <a:extLst>
                <a:ext uri="{FF2B5EF4-FFF2-40B4-BE49-F238E27FC236}">
                  <a16:creationId xmlns:a16="http://schemas.microsoft.com/office/drawing/2014/main" id="{E1445DBB-45B8-4EB4-BE66-BC44C35F0BD1}"/>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6902" name="Groupe 41">
              <a:extLst>
                <a:ext uri="{FF2B5EF4-FFF2-40B4-BE49-F238E27FC236}">
                  <a16:creationId xmlns:a16="http://schemas.microsoft.com/office/drawing/2014/main" id="{B0CA2B58-168E-4883-81C1-7F718EBEFDE7}"/>
                </a:ext>
              </a:extLst>
            </p:cNvPr>
            <p:cNvGrpSpPr>
              <a:grpSpLocks/>
            </p:cNvGrpSpPr>
            <p:nvPr/>
          </p:nvGrpSpPr>
          <p:grpSpPr bwMode="auto">
            <a:xfrm>
              <a:off x="10304354" y="6342472"/>
              <a:ext cx="430938" cy="480531"/>
              <a:chOff x="5971167" y="6342472"/>
              <a:chExt cx="430938" cy="480531"/>
            </a:xfrm>
          </p:grpSpPr>
          <p:pic>
            <p:nvPicPr>
              <p:cNvPr id="43" name="Graphique 42">
                <a:extLst>
                  <a:ext uri="{FF2B5EF4-FFF2-40B4-BE49-F238E27FC236}">
                    <a16:creationId xmlns:a16="http://schemas.microsoft.com/office/drawing/2014/main" id="{BEEDE776-74B0-4FA6-B4D8-1A7126D06E04}"/>
                  </a:ext>
                </a:extLst>
              </p:cNvPr>
              <p:cNvPicPr>
                <a:picLocks noChangeAspect="1"/>
              </p:cNvPicPr>
              <p:nvPr/>
            </p:nvPicPr>
            <p:blipFill>
              <a:blip r:embed="rId10"/>
              <a:srcRect/>
              <a:stretch/>
            </p:blipFill>
            <p:spPr>
              <a:xfrm>
                <a:off x="6008273" y="6342346"/>
                <a:ext cx="346191" cy="346058"/>
              </a:xfrm>
              <a:prstGeom prst="rect">
                <a:avLst/>
              </a:prstGeom>
            </p:spPr>
          </p:pic>
          <p:sp>
            <p:nvSpPr>
              <p:cNvPr id="36904" name="ZoneTexte 43">
                <a:extLst>
                  <a:ext uri="{FF2B5EF4-FFF2-40B4-BE49-F238E27FC236}">
                    <a16:creationId xmlns:a16="http://schemas.microsoft.com/office/drawing/2014/main" id="{32832F71-155E-449B-AF10-9CA70AB77156}"/>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47" name="Rectangle 46">
            <a:extLst>
              <a:ext uri="{FF2B5EF4-FFF2-40B4-BE49-F238E27FC236}">
                <a16:creationId xmlns:a16="http://schemas.microsoft.com/office/drawing/2014/main" id="{3808DC8C-2182-4DDF-B0AF-D5EDB525B984}"/>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36882" name="Groupe 47">
            <a:extLst>
              <a:ext uri="{FF2B5EF4-FFF2-40B4-BE49-F238E27FC236}">
                <a16:creationId xmlns:a16="http://schemas.microsoft.com/office/drawing/2014/main" id="{9BF502C8-1377-46AB-A739-DC26FABFDA25}"/>
              </a:ext>
            </a:extLst>
          </p:cNvPr>
          <p:cNvGrpSpPr>
            <a:grpSpLocks/>
          </p:cNvGrpSpPr>
          <p:nvPr/>
        </p:nvGrpSpPr>
        <p:grpSpPr bwMode="auto">
          <a:xfrm>
            <a:off x="3262313" y="900113"/>
            <a:ext cx="2982912" cy="815975"/>
            <a:chOff x="1440547" y="488452"/>
            <a:chExt cx="2274991" cy="621892"/>
          </a:xfrm>
        </p:grpSpPr>
        <p:sp>
          <p:nvSpPr>
            <p:cNvPr id="49" name="Rectangle 48">
              <a:extLst>
                <a:ext uri="{FF2B5EF4-FFF2-40B4-BE49-F238E27FC236}">
                  <a16:creationId xmlns:a16="http://schemas.microsoft.com/office/drawing/2014/main" id="{7B9704A4-95A6-421C-B704-78C32E4F2AA0}"/>
                </a:ext>
              </a:extLst>
            </p:cNvPr>
            <p:cNvSpPr/>
            <p:nvPr/>
          </p:nvSpPr>
          <p:spPr>
            <a:xfrm>
              <a:off x="2363135" y="493292"/>
              <a:ext cx="451608" cy="617052"/>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0" name="Rectangle 49">
              <a:extLst>
                <a:ext uri="{FF2B5EF4-FFF2-40B4-BE49-F238E27FC236}">
                  <a16:creationId xmlns:a16="http://schemas.microsoft.com/office/drawing/2014/main" id="{5AB8C7F1-67BE-49BA-BEA3-E844D7C4450E}"/>
                </a:ext>
              </a:extLst>
            </p:cNvPr>
            <p:cNvSpPr/>
            <p:nvPr/>
          </p:nvSpPr>
          <p:spPr>
            <a:xfrm>
              <a:off x="2363135" y="488452"/>
              <a:ext cx="1352403" cy="526309"/>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bIns="108000" anchor="ctr"/>
            <a:lstStyle/>
            <a:p>
              <a:pPr eaLnBrk="1" fontAlgn="auto" hangingPunct="1">
                <a:spcBef>
                  <a:spcPts val="0"/>
                </a:spcBef>
                <a:spcAft>
                  <a:spcPts val="0"/>
                </a:spcAft>
                <a:defRPr/>
              </a:pPr>
              <a:r>
                <a:rPr lang="fr-FR" sz="2600" b="1" i="1" dirty="0">
                  <a:latin typeface="Arial" panose="020B0604020202020204" pitchFamily="34" charset="0"/>
                  <a:cs typeface="Arial" panose="020B0604020202020204" pitchFamily="34" charset="0"/>
                </a:rPr>
                <a:t>Annexes</a:t>
              </a:r>
              <a:endParaRPr lang="fr-FR" sz="2600" b="1" i="1" dirty="0">
                <a:solidFill>
                  <a:schemeClr val="bg1"/>
                </a:solidFill>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DCE21C83-19F9-48C8-8363-DF43044BB8E4}"/>
                </a:ext>
              </a:extLst>
            </p:cNvPr>
            <p:cNvSpPr/>
            <p:nvPr/>
          </p:nvSpPr>
          <p:spPr>
            <a:xfrm>
              <a:off x="1440547" y="493292"/>
              <a:ext cx="922588" cy="617052"/>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5000" b="1" dirty="0">
                  <a:latin typeface="Arial" panose="020B0604020202020204" pitchFamily="34" charset="0"/>
                  <a:cs typeface="Arial" panose="020B0604020202020204" pitchFamily="34" charset="0"/>
                </a:rPr>
                <a:t>05.</a:t>
              </a:r>
            </a:p>
          </p:txBody>
        </p:sp>
      </p:grpSp>
      <p:grpSp>
        <p:nvGrpSpPr>
          <p:cNvPr id="36883" name="Groupe 54">
            <a:extLst>
              <a:ext uri="{FF2B5EF4-FFF2-40B4-BE49-F238E27FC236}">
                <a16:creationId xmlns:a16="http://schemas.microsoft.com/office/drawing/2014/main" id="{AF47B6C5-D85C-4C68-B958-1C21787FA58D}"/>
              </a:ext>
            </a:extLst>
          </p:cNvPr>
          <p:cNvGrpSpPr>
            <a:grpSpLocks/>
          </p:cNvGrpSpPr>
          <p:nvPr/>
        </p:nvGrpSpPr>
        <p:grpSpPr bwMode="auto">
          <a:xfrm>
            <a:off x="6048375" y="6324600"/>
            <a:ext cx="784225" cy="496888"/>
            <a:chOff x="6767187" y="6323834"/>
            <a:chExt cx="784388" cy="497620"/>
          </a:xfrm>
        </p:grpSpPr>
        <p:pic>
          <p:nvPicPr>
            <p:cNvPr id="56" name="Graphique 55">
              <a:extLst>
                <a:ext uri="{FF2B5EF4-FFF2-40B4-BE49-F238E27FC236}">
                  <a16:creationId xmlns:a16="http://schemas.microsoft.com/office/drawing/2014/main" id="{C9EDA3A4-6BD5-4C8B-BD52-6BCF9BDDB546}"/>
                </a:ext>
              </a:extLst>
            </p:cNvPr>
            <p:cNvPicPr>
              <a:picLocks noChangeAspect="1"/>
            </p:cNvPicPr>
            <p:nvPr/>
          </p:nvPicPr>
          <p:blipFill>
            <a:blip r:embed="rId11"/>
            <a:stretch>
              <a:fillRect/>
            </a:stretch>
          </p:blipFill>
          <p:spPr>
            <a:xfrm>
              <a:off x="6964078" y="6323834"/>
              <a:ext cx="352498" cy="352944"/>
            </a:xfrm>
            <a:prstGeom prst="rect">
              <a:avLst/>
            </a:prstGeom>
          </p:spPr>
        </p:pic>
        <p:sp>
          <p:nvSpPr>
            <p:cNvPr id="36896" name="ZoneTexte 56">
              <a:extLst>
                <a:ext uri="{FF2B5EF4-FFF2-40B4-BE49-F238E27FC236}">
                  <a16:creationId xmlns:a16="http://schemas.microsoft.com/office/drawing/2014/main" id="{AB1CC9F0-9214-492A-B25D-820A10E5674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6884" name="Groupe 57">
            <a:extLst>
              <a:ext uri="{FF2B5EF4-FFF2-40B4-BE49-F238E27FC236}">
                <a16:creationId xmlns:a16="http://schemas.microsoft.com/office/drawing/2014/main" id="{033DB95C-FDA2-4C3E-B9B2-3923A0FF4EB7}"/>
              </a:ext>
            </a:extLst>
          </p:cNvPr>
          <p:cNvGrpSpPr>
            <a:grpSpLocks/>
          </p:cNvGrpSpPr>
          <p:nvPr/>
        </p:nvGrpSpPr>
        <p:grpSpPr bwMode="auto">
          <a:xfrm>
            <a:off x="71438" y="6324600"/>
            <a:ext cx="11553825" cy="496888"/>
            <a:chOff x="71517" y="6323834"/>
            <a:chExt cx="11554426" cy="497620"/>
          </a:xfrm>
        </p:grpSpPr>
        <p:pic>
          <p:nvPicPr>
            <p:cNvPr id="59" name="Graphique 58">
              <a:hlinkClick r:id="" action="ppaction://hlinkshowjump?jump=previousslide"/>
              <a:extLst>
                <a:ext uri="{FF2B5EF4-FFF2-40B4-BE49-F238E27FC236}">
                  <a16:creationId xmlns:a16="http://schemas.microsoft.com/office/drawing/2014/main" id="{376B9EC9-F048-46BC-AF1E-7235957EE168}"/>
                </a:ext>
              </a:extLst>
            </p:cNvPr>
            <p:cNvPicPr>
              <a:picLocks noChangeAspect="1"/>
            </p:cNvPicPr>
            <p:nvPr/>
          </p:nvPicPr>
          <p:blipFill>
            <a:blip r:embed="rId12"/>
            <a:srcRect/>
            <a:stretch/>
          </p:blipFill>
          <p:spPr>
            <a:xfrm rot="10800000">
              <a:off x="11062351" y="6427174"/>
              <a:ext cx="281003" cy="279812"/>
            </a:xfrm>
            <a:prstGeom prst="rect">
              <a:avLst/>
            </a:prstGeom>
          </p:spPr>
        </p:pic>
        <p:pic>
          <p:nvPicPr>
            <p:cNvPr id="60" name="Graphique 59">
              <a:hlinkClick r:id="" action="ppaction://hlinkshowjump?jump=nextslide"/>
              <a:extLst>
                <a:ext uri="{FF2B5EF4-FFF2-40B4-BE49-F238E27FC236}">
                  <a16:creationId xmlns:a16="http://schemas.microsoft.com/office/drawing/2014/main" id="{7B1131CF-18D8-4559-9D04-ABA5805EDAB3}"/>
                </a:ext>
              </a:extLst>
            </p:cNvPr>
            <p:cNvPicPr>
              <a:picLocks noChangeAspect="1"/>
            </p:cNvPicPr>
            <p:nvPr/>
          </p:nvPicPr>
          <p:blipFill>
            <a:blip r:embed="rId12"/>
            <a:srcRect/>
            <a:stretch/>
          </p:blipFill>
          <p:spPr>
            <a:xfrm>
              <a:off x="11344940" y="6431943"/>
              <a:ext cx="281003" cy="281402"/>
            </a:xfrm>
            <a:prstGeom prst="rect">
              <a:avLst/>
            </a:prstGeom>
          </p:spPr>
        </p:pic>
        <p:sp>
          <p:nvSpPr>
            <p:cNvPr id="61" name="Rectangle 60">
              <a:hlinkClick r:id="rId13" action="ppaction://hlinksldjump"/>
              <a:extLst>
                <a:ext uri="{FF2B5EF4-FFF2-40B4-BE49-F238E27FC236}">
                  <a16:creationId xmlns:a16="http://schemas.microsoft.com/office/drawing/2014/main" id="{D4E1BCFB-ED62-48E0-995C-6ED720BB3AEA}"/>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2" name="Rectangle 61">
              <a:hlinkClick r:id="rId14" action="ppaction://hlinksldjump"/>
              <a:extLst>
                <a:ext uri="{FF2B5EF4-FFF2-40B4-BE49-F238E27FC236}">
                  <a16:creationId xmlns:a16="http://schemas.microsoft.com/office/drawing/2014/main" id="{A11A9726-1173-459A-A35A-17CF254B0E4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4" name="Rectangle 73">
              <a:hlinkClick r:id="rId15" action="ppaction://hlinksldjump"/>
              <a:extLst>
                <a:ext uri="{FF2B5EF4-FFF2-40B4-BE49-F238E27FC236}">
                  <a16:creationId xmlns:a16="http://schemas.microsoft.com/office/drawing/2014/main" id="{4A4761EA-763D-457C-865B-2256048A9F8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5" name="Rectangle 74">
              <a:hlinkClick r:id="rId16" action="ppaction://hlinksldjump"/>
              <a:extLst>
                <a:ext uri="{FF2B5EF4-FFF2-40B4-BE49-F238E27FC236}">
                  <a16:creationId xmlns:a16="http://schemas.microsoft.com/office/drawing/2014/main" id="{79E0EF0B-6A6C-4904-BE32-7054DFE6530B}"/>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6" name="Rectangle 75">
              <a:hlinkClick r:id="rId17" action="ppaction://hlinksldjump"/>
              <a:extLst>
                <a:ext uri="{FF2B5EF4-FFF2-40B4-BE49-F238E27FC236}">
                  <a16:creationId xmlns:a16="http://schemas.microsoft.com/office/drawing/2014/main" id="{FBE655E8-66E4-4C08-B82C-C463FB5170DC}"/>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7" name="Rectangle 76">
              <a:hlinkClick r:id="rId18" action="ppaction://hlinksldjump"/>
              <a:extLst>
                <a:ext uri="{FF2B5EF4-FFF2-40B4-BE49-F238E27FC236}">
                  <a16:creationId xmlns:a16="http://schemas.microsoft.com/office/drawing/2014/main" id="{8B8B0175-8DF5-4781-8CC5-32D1F8A575A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8" name="Rectangle 77">
              <a:hlinkClick r:id="rId19" action="ppaction://hlinksldjump"/>
              <a:extLst>
                <a:ext uri="{FF2B5EF4-FFF2-40B4-BE49-F238E27FC236}">
                  <a16:creationId xmlns:a16="http://schemas.microsoft.com/office/drawing/2014/main" id="{DEBDAD8E-1C0A-47E7-812F-D44F3393907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9" name="Rectangle 78">
              <a:hlinkClick r:id="rId20" action="ppaction://hlinksldjump"/>
              <a:extLst>
                <a:ext uri="{FF2B5EF4-FFF2-40B4-BE49-F238E27FC236}">
                  <a16:creationId xmlns:a16="http://schemas.microsoft.com/office/drawing/2014/main" id="{44BFC31B-7E7D-41EA-99F2-C7EBD92154F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phique 41">
            <a:extLst>
              <a:ext uri="{FF2B5EF4-FFF2-40B4-BE49-F238E27FC236}">
                <a16:creationId xmlns:a16="http://schemas.microsoft.com/office/drawing/2014/main" id="{192EE3C6-760F-42FA-A07D-259D90A38D25}"/>
              </a:ext>
            </a:extLst>
          </p:cNvPr>
          <p:cNvPicPr>
            <a:picLocks noChangeAspect="1"/>
          </p:cNvPicPr>
          <p:nvPr/>
        </p:nvPicPr>
        <p:blipFill rotWithShape="1">
          <a:blip r:embed="rId2"/>
          <a:srcRect r="42019"/>
          <a:stretch/>
        </p:blipFill>
        <p:spPr>
          <a:xfrm>
            <a:off x="8486775" y="88900"/>
            <a:ext cx="3705225" cy="6759575"/>
          </a:xfrm>
          <a:prstGeom prst="rect">
            <a:avLst/>
          </a:prstGeom>
        </p:spPr>
      </p:pic>
      <p:sp>
        <p:nvSpPr>
          <p:cNvPr id="4" name="Rectangle 3">
            <a:extLst>
              <a:ext uri="{FF2B5EF4-FFF2-40B4-BE49-F238E27FC236}">
                <a16:creationId xmlns:a16="http://schemas.microsoft.com/office/drawing/2014/main" id="{4753CC44-6E99-4412-8733-A28281524DE0}"/>
              </a:ext>
            </a:extLst>
          </p:cNvPr>
          <p:cNvSpPr/>
          <p:nvPr/>
        </p:nvSpPr>
        <p:spPr>
          <a:xfrm>
            <a:off x="0" y="0"/>
            <a:ext cx="12192000"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Nos offres</a:t>
            </a:r>
          </a:p>
        </p:txBody>
      </p:sp>
      <p:sp>
        <p:nvSpPr>
          <p:cNvPr id="5" name="Rectangle 4">
            <a:extLst>
              <a:ext uri="{FF2B5EF4-FFF2-40B4-BE49-F238E27FC236}">
                <a16:creationId xmlns:a16="http://schemas.microsoft.com/office/drawing/2014/main" id="{E2D8DFD8-9B86-4A65-8932-9A3E336BB035}"/>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D1746DB0-4382-472F-AFBC-5F2399E04E1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 name="Rectangle 11">
            <a:extLst>
              <a:ext uri="{FF2B5EF4-FFF2-40B4-BE49-F238E27FC236}">
                <a16:creationId xmlns:a16="http://schemas.microsoft.com/office/drawing/2014/main" id="{04C4821F-C929-4431-9482-C8B9F7B6677F}"/>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36</a:t>
            </a:r>
          </a:p>
        </p:txBody>
      </p:sp>
      <p:grpSp>
        <p:nvGrpSpPr>
          <p:cNvPr id="37895" name="Groupe 12">
            <a:extLst>
              <a:ext uri="{FF2B5EF4-FFF2-40B4-BE49-F238E27FC236}">
                <a16:creationId xmlns:a16="http://schemas.microsoft.com/office/drawing/2014/main" id="{D5673231-F184-42FF-8BB7-81B15959824C}"/>
              </a:ext>
            </a:extLst>
          </p:cNvPr>
          <p:cNvGrpSpPr>
            <a:grpSpLocks/>
          </p:cNvGrpSpPr>
          <p:nvPr/>
        </p:nvGrpSpPr>
        <p:grpSpPr bwMode="auto">
          <a:xfrm>
            <a:off x="88900" y="6353175"/>
            <a:ext cx="511175" cy="469900"/>
            <a:chOff x="89063" y="6352891"/>
            <a:chExt cx="510639" cy="470443"/>
          </a:xfrm>
        </p:grpSpPr>
        <p:pic>
          <p:nvPicPr>
            <p:cNvPr id="14" name="Graphique 13">
              <a:extLst>
                <a:ext uri="{FF2B5EF4-FFF2-40B4-BE49-F238E27FC236}">
                  <a16:creationId xmlns:a16="http://schemas.microsoft.com/office/drawing/2014/main" id="{419EA16F-3262-49F2-B728-1FD08A88B237}"/>
                </a:ext>
              </a:extLst>
            </p:cNvPr>
            <p:cNvPicPr>
              <a:picLocks noChangeAspect="1"/>
            </p:cNvPicPr>
            <p:nvPr/>
          </p:nvPicPr>
          <p:blipFill>
            <a:blip r:embed="rId3"/>
            <a:srcRect/>
            <a:stretch/>
          </p:blipFill>
          <p:spPr>
            <a:xfrm>
              <a:off x="188971" y="6352891"/>
              <a:ext cx="310824" cy="311510"/>
            </a:xfrm>
            <a:prstGeom prst="rect">
              <a:avLst/>
            </a:prstGeom>
          </p:spPr>
        </p:pic>
        <p:sp>
          <p:nvSpPr>
            <p:cNvPr id="37980" name="ZoneTexte 14">
              <a:extLst>
                <a:ext uri="{FF2B5EF4-FFF2-40B4-BE49-F238E27FC236}">
                  <a16:creationId xmlns:a16="http://schemas.microsoft.com/office/drawing/2014/main" id="{9618853D-8DD2-4436-9AA1-143EFDC86617}"/>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7896" name="Groupe 15">
            <a:extLst>
              <a:ext uri="{FF2B5EF4-FFF2-40B4-BE49-F238E27FC236}">
                <a16:creationId xmlns:a16="http://schemas.microsoft.com/office/drawing/2014/main" id="{381DAA65-0C5A-46DF-9634-63CED5855DF3}"/>
              </a:ext>
            </a:extLst>
          </p:cNvPr>
          <p:cNvGrpSpPr>
            <a:grpSpLocks/>
          </p:cNvGrpSpPr>
          <p:nvPr/>
        </p:nvGrpSpPr>
        <p:grpSpPr bwMode="auto">
          <a:xfrm>
            <a:off x="660400" y="6307138"/>
            <a:ext cx="604838" cy="515937"/>
            <a:chOff x="611572" y="6306505"/>
            <a:chExt cx="605644" cy="516829"/>
          </a:xfrm>
        </p:grpSpPr>
        <p:pic>
          <p:nvPicPr>
            <p:cNvPr id="17" name="Graphique 16">
              <a:extLst>
                <a:ext uri="{FF2B5EF4-FFF2-40B4-BE49-F238E27FC236}">
                  <a16:creationId xmlns:a16="http://schemas.microsoft.com/office/drawing/2014/main" id="{B472F559-B4E3-413D-816A-2CCD29F837CD}"/>
                </a:ext>
              </a:extLst>
            </p:cNvPr>
            <p:cNvPicPr>
              <a:picLocks noChangeAspect="1"/>
            </p:cNvPicPr>
            <p:nvPr/>
          </p:nvPicPr>
          <p:blipFill>
            <a:blip r:embed="rId4"/>
            <a:srcRect/>
            <a:stretch/>
          </p:blipFill>
          <p:spPr>
            <a:xfrm>
              <a:off x="706949" y="6306505"/>
              <a:ext cx="414890" cy="415053"/>
            </a:xfrm>
            <a:prstGeom prst="rect">
              <a:avLst/>
            </a:prstGeom>
          </p:spPr>
        </p:pic>
        <p:sp>
          <p:nvSpPr>
            <p:cNvPr id="37978" name="ZoneTexte 17">
              <a:extLst>
                <a:ext uri="{FF2B5EF4-FFF2-40B4-BE49-F238E27FC236}">
                  <a16:creationId xmlns:a16="http://schemas.microsoft.com/office/drawing/2014/main" id="{2CBE0F85-50ED-4353-9127-3D4E2B1BB86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7897" name="ZoneTexte 18">
            <a:extLst>
              <a:ext uri="{FF2B5EF4-FFF2-40B4-BE49-F238E27FC236}">
                <a16:creationId xmlns:a16="http://schemas.microsoft.com/office/drawing/2014/main" id="{25E33B9F-5DE7-4BB9-BBAE-7CB56D41BA1E}"/>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20" name="Connecteur droit 19">
            <a:extLst>
              <a:ext uri="{FF2B5EF4-FFF2-40B4-BE49-F238E27FC236}">
                <a16:creationId xmlns:a16="http://schemas.microsoft.com/office/drawing/2014/main" id="{EE79CAA2-0C35-4E07-B05F-452D4BA4C04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BB06E3EB-6F84-4D30-A92A-1A64E28944A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900" name="Groupe 21">
            <a:extLst>
              <a:ext uri="{FF2B5EF4-FFF2-40B4-BE49-F238E27FC236}">
                <a16:creationId xmlns:a16="http://schemas.microsoft.com/office/drawing/2014/main" id="{74AD103F-1B5D-4A20-A5B4-B0CF152AD2FC}"/>
              </a:ext>
            </a:extLst>
          </p:cNvPr>
          <p:cNvGrpSpPr>
            <a:grpSpLocks/>
          </p:cNvGrpSpPr>
          <p:nvPr/>
        </p:nvGrpSpPr>
        <p:grpSpPr bwMode="auto">
          <a:xfrm>
            <a:off x="4746625" y="6332538"/>
            <a:ext cx="784225" cy="490537"/>
            <a:chOff x="5671169" y="6332222"/>
            <a:chExt cx="784388" cy="490781"/>
          </a:xfrm>
        </p:grpSpPr>
        <p:pic>
          <p:nvPicPr>
            <p:cNvPr id="23" name="Graphique 22">
              <a:extLst>
                <a:ext uri="{FF2B5EF4-FFF2-40B4-BE49-F238E27FC236}">
                  <a16:creationId xmlns:a16="http://schemas.microsoft.com/office/drawing/2014/main" id="{99294DCB-3BFF-43C2-9676-3C94CE61C9B5}"/>
                </a:ext>
              </a:extLst>
            </p:cNvPr>
            <p:cNvPicPr>
              <a:picLocks noChangeAspect="1"/>
            </p:cNvPicPr>
            <p:nvPr/>
          </p:nvPicPr>
          <p:blipFill>
            <a:blip r:embed="rId5"/>
            <a:stretch>
              <a:fillRect/>
            </a:stretch>
          </p:blipFill>
          <p:spPr>
            <a:xfrm>
              <a:off x="5890290" y="6332222"/>
              <a:ext cx="352498" cy="352600"/>
            </a:xfrm>
            <a:prstGeom prst="rect">
              <a:avLst/>
            </a:prstGeom>
          </p:spPr>
        </p:pic>
        <p:sp>
          <p:nvSpPr>
            <p:cNvPr id="37976" name="ZoneTexte 23">
              <a:extLst>
                <a:ext uri="{FF2B5EF4-FFF2-40B4-BE49-F238E27FC236}">
                  <a16:creationId xmlns:a16="http://schemas.microsoft.com/office/drawing/2014/main" id="{713B6158-C86D-4982-9700-BDD20B9D300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7901" name="Groupe 24">
            <a:extLst>
              <a:ext uri="{FF2B5EF4-FFF2-40B4-BE49-F238E27FC236}">
                <a16:creationId xmlns:a16="http://schemas.microsoft.com/office/drawing/2014/main" id="{61B897B1-92BD-48C1-9D1C-2155D2052099}"/>
              </a:ext>
            </a:extLst>
          </p:cNvPr>
          <p:cNvGrpSpPr>
            <a:grpSpLocks/>
          </p:cNvGrpSpPr>
          <p:nvPr/>
        </p:nvGrpSpPr>
        <p:grpSpPr bwMode="auto">
          <a:xfrm>
            <a:off x="5367338" y="6348413"/>
            <a:ext cx="784225" cy="474662"/>
            <a:chOff x="6197480" y="6348998"/>
            <a:chExt cx="784388" cy="474005"/>
          </a:xfrm>
        </p:grpSpPr>
        <p:pic>
          <p:nvPicPr>
            <p:cNvPr id="26" name="Graphique 25">
              <a:extLst>
                <a:ext uri="{FF2B5EF4-FFF2-40B4-BE49-F238E27FC236}">
                  <a16:creationId xmlns:a16="http://schemas.microsoft.com/office/drawing/2014/main" id="{D21033C4-A565-44BC-B511-C169F7268B4D}"/>
                </a:ext>
              </a:extLst>
            </p:cNvPr>
            <p:cNvPicPr>
              <a:picLocks noChangeAspect="1"/>
            </p:cNvPicPr>
            <p:nvPr/>
          </p:nvPicPr>
          <p:blipFill>
            <a:blip r:embed="rId6"/>
            <a:stretch>
              <a:fillRect/>
            </a:stretch>
          </p:blipFill>
          <p:spPr>
            <a:xfrm>
              <a:off x="6416601" y="6348998"/>
              <a:ext cx="352498" cy="353522"/>
            </a:xfrm>
            <a:prstGeom prst="rect">
              <a:avLst/>
            </a:prstGeom>
          </p:spPr>
        </p:pic>
        <p:sp>
          <p:nvSpPr>
            <p:cNvPr id="37974" name="ZoneTexte 26">
              <a:extLst>
                <a:ext uri="{FF2B5EF4-FFF2-40B4-BE49-F238E27FC236}">
                  <a16:creationId xmlns:a16="http://schemas.microsoft.com/office/drawing/2014/main" id="{D259645F-660B-4A0C-910C-F6AFE17B68F5}"/>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7902" name="Groupe 30">
            <a:extLst>
              <a:ext uri="{FF2B5EF4-FFF2-40B4-BE49-F238E27FC236}">
                <a16:creationId xmlns:a16="http://schemas.microsoft.com/office/drawing/2014/main" id="{88CFBF82-94DF-40FD-80EA-749EAC5A9C6F}"/>
              </a:ext>
            </a:extLst>
          </p:cNvPr>
          <p:cNvGrpSpPr>
            <a:grpSpLocks/>
          </p:cNvGrpSpPr>
          <p:nvPr/>
        </p:nvGrpSpPr>
        <p:grpSpPr bwMode="auto">
          <a:xfrm>
            <a:off x="1581150" y="6342063"/>
            <a:ext cx="784225" cy="481012"/>
            <a:chOff x="5794442" y="6342472"/>
            <a:chExt cx="784388" cy="480531"/>
          </a:xfrm>
        </p:grpSpPr>
        <p:pic>
          <p:nvPicPr>
            <p:cNvPr id="32" name="Graphique 31">
              <a:extLst>
                <a:ext uri="{FF2B5EF4-FFF2-40B4-BE49-F238E27FC236}">
                  <a16:creationId xmlns:a16="http://schemas.microsoft.com/office/drawing/2014/main" id="{A1C926DB-CBA4-4D6C-8F22-E257904E515B}"/>
                </a:ext>
              </a:extLst>
            </p:cNvPr>
            <p:cNvPicPr>
              <a:picLocks noChangeAspect="1"/>
            </p:cNvPicPr>
            <p:nvPr/>
          </p:nvPicPr>
          <p:blipFill>
            <a:blip r:embed="rId7"/>
            <a:srcRect/>
            <a:stretch/>
          </p:blipFill>
          <p:spPr>
            <a:xfrm>
              <a:off x="6013563" y="6342472"/>
              <a:ext cx="346147" cy="345729"/>
            </a:xfrm>
            <a:prstGeom prst="rect">
              <a:avLst/>
            </a:prstGeom>
          </p:spPr>
        </p:pic>
        <p:sp>
          <p:nvSpPr>
            <p:cNvPr id="37972" name="ZoneTexte 32">
              <a:extLst>
                <a:ext uri="{FF2B5EF4-FFF2-40B4-BE49-F238E27FC236}">
                  <a16:creationId xmlns:a16="http://schemas.microsoft.com/office/drawing/2014/main" id="{34681D02-85BA-44D0-82B1-A246EB599598}"/>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7903" name="Groupe 33">
            <a:extLst>
              <a:ext uri="{FF2B5EF4-FFF2-40B4-BE49-F238E27FC236}">
                <a16:creationId xmlns:a16="http://schemas.microsoft.com/office/drawing/2014/main" id="{84F735EC-66ED-4579-B4D2-94AA20160B8B}"/>
              </a:ext>
            </a:extLst>
          </p:cNvPr>
          <p:cNvGrpSpPr>
            <a:grpSpLocks/>
          </p:cNvGrpSpPr>
          <p:nvPr/>
        </p:nvGrpSpPr>
        <p:grpSpPr bwMode="auto">
          <a:xfrm>
            <a:off x="8907463" y="6334125"/>
            <a:ext cx="1304925" cy="488950"/>
            <a:chOff x="9429931" y="6334408"/>
            <a:chExt cx="1305361" cy="488926"/>
          </a:xfrm>
        </p:grpSpPr>
        <p:grpSp>
          <p:nvGrpSpPr>
            <p:cNvPr id="37964" name="Groupe 34">
              <a:extLst>
                <a:ext uri="{FF2B5EF4-FFF2-40B4-BE49-F238E27FC236}">
                  <a16:creationId xmlns:a16="http://schemas.microsoft.com/office/drawing/2014/main" id="{C8364CF1-41D8-4665-892B-C30972848DD7}"/>
                </a:ext>
              </a:extLst>
            </p:cNvPr>
            <p:cNvGrpSpPr>
              <a:grpSpLocks/>
            </p:cNvGrpSpPr>
            <p:nvPr/>
          </p:nvGrpSpPr>
          <p:grpSpPr bwMode="auto">
            <a:xfrm>
              <a:off x="9429931" y="6334408"/>
              <a:ext cx="547826" cy="488926"/>
              <a:chOff x="640481" y="6334408"/>
              <a:chExt cx="547826" cy="488926"/>
            </a:xfrm>
          </p:grpSpPr>
          <p:pic>
            <p:nvPicPr>
              <p:cNvPr id="40" name="Graphique 39">
                <a:extLst>
                  <a:ext uri="{FF2B5EF4-FFF2-40B4-BE49-F238E27FC236}">
                    <a16:creationId xmlns:a16="http://schemas.microsoft.com/office/drawing/2014/main" id="{DD9AEF87-F8BE-463B-BB53-4DE8FA65D64F}"/>
                  </a:ext>
                </a:extLst>
              </p:cNvPr>
              <p:cNvPicPr>
                <a:picLocks noChangeAspect="1"/>
              </p:cNvPicPr>
              <p:nvPr/>
            </p:nvPicPr>
            <p:blipFill>
              <a:blip r:embed="rId8"/>
              <a:srcRect/>
              <a:stretch/>
            </p:blipFill>
            <p:spPr>
              <a:xfrm>
                <a:off x="735763" y="6334408"/>
                <a:ext cx="352543" cy="352408"/>
              </a:xfrm>
              <a:prstGeom prst="rect">
                <a:avLst/>
              </a:prstGeom>
            </p:spPr>
          </p:pic>
          <p:sp>
            <p:nvSpPr>
              <p:cNvPr id="37970" name="ZoneTexte 40">
                <a:extLst>
                  <a:ext uri="{FF2B5EF4-FFF2-40B4-BE49-F238E27FC236}">
                    <a16:creationId xmlns:a16="http://schemas.microsoft.com/office/drawing/2014/main" id="{9D235AEC-1839-450D-A6B0-B9501085D55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6" name="Connecteur droit 35">
              <a:extLst>
                <a:ext uri="{FF2B5EF4-FFF2-40B4-BE49-F238E27FC236}">
                  <a16:creationId xmlns:a16="http://schemas.microsoft.com/office/drawing/2014/main" id="{28B0CCB8-A22F-4C19-AE27-CCB8F4C0474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966" name="Groupe 36">
              <a:extLst>
                <a:ext uri="{FF2B5EF4-FFF2-40B4-BE49-F238E27FC236}">
                  <a16:creationId xmlns:a16="http://schemas.microsoft.com/office/drawing/2014/main" id="{BC8E7507-64A3-48A8-B4DF-EF8408EB1474}"/>
                </a:ext>
              </a:extLst>
            </p:cNvPr>
            <p:cNvGrpSpPr>
              <a:grpSpLocks/>
            </p:cNvGrpSpPr>
            <p:nvPr/>
          </p:nvGrpSpPr>
          <p:grpSpPr bwMode="auto">
            <a:xfrm>
              <a:off x="10304354" y="6342472"/>
              <a:ext cx="430938" cy="480531"/>
              <a:chOff x="5971167" y="6342472"/>
              <a:chExt cx="430938" cy="480531"/>
            </a:xfrm>
          </p:grpSpPr>
          <p:pic>
            <p:nvPicPr>
              <p:cNvPr id="38" name="Graphique 37">
                <a:extLst>
                  <a:ext uri="{FF2B5EF4-FFF2-40B4-BE49-F238E27FC236}">
                    <a16:creationId xmlns:a16="http://schemas.microsoft.com/office/drawing/2014/main" id="{C9C29FC1-8B97-406E-8169-36F718F2B9FF}"/>
                  </a:ext>
                </a:extLst>
              </p:cNvPr>
              <p:cNvPicPr>
                <a:picLocks noChangeAspect="1"/>
              </p:cNvPicPr>
              <p:nvPr/>
            </p:nvPicPr>
            <p:blipFill>
              <a:blip r:embed="rId9"/>
              <a:srcRect/>
              <a:stretch/>
            </p:blipFill>
            <p:spPr>
              <a:xfrm>
                <a:off x="6008273" y="6342346"/>
                <a:ext cx="346191" cy="346058"/>
              </a:xfrm>
              <a:prstGeom prst="rect">
                <a:avLst/>
              </a:prstGeom>
            </p:spPr>
          </p:pic>
          <p:sp>
            <p:nvSpPr>
              <p:cNvPr id="37968" name="ZoneTexte 38">
                <a:extLst>
                  <a:ext uri="{FF2B5EF4-FFF2-40B4-BE49-F238E27FC236}">
                    <a16:creationId xmlns:a16="http://schemas.microsoft.com/office/drawing/2014/main" id="{C608C0C5-9DF7-439F-A04C-70FF83ABBC0A}"/>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62" name="Graphique 61">
            <a:extLst>
              <a:ext uri="{FF2B5EF4-FFF2-40B4-BE49-F238E27FC236}">
                <a16:creationId xmlns:a16="http://schemas.microsoft.com/office/drawing/2014/main" id="{16D7EEA8-D9DF-4FA4-AC7C-8097E03FB832}"/>
              </a:ext>
            </a:extLst>
          </p:cNvPr>
          <p:cNvPicPr>
            <a:picLocks noChangeAspect="1"/>
          </p:cNvPicPr>
          <p:nvPr/>
        </p:nvPicPr>
        <p:blipFill>
          <a:blip r:embed="rId10"/>
          <a:srcRect/>
          <a:stretch/>
        </p:blipFill>
        <p:spPr>
          <a:xfrm>
            <a:off x="0" y="0"/>
            <a:ext cx="701675" cy="701675"/>
          </a:xfrm>
          <a:prstGeom prst="rect">
            <a:avLst/>
          </a:prstGeom>
        </p:spPr>
      </p:pic>
      <p:sp>
        <p:nvSpPr>
          <p:cNvPr id="37905" name="ZoneTexte 2">
            <a:extLst>
              <a:ext uri="{FF2B5EF4-FFF2-40B4-BE49-F238E27FC236}">
                <a16:creationId xmlns:a16="http://schemas.microsoft.com/office/drawing/2014/main" id="{F2E16D47-6AC9-4D17-A2FA-A4A04819F99C}"/>
              </a:ext>
            </a:extLst>
          </p:cNvPr>
          <p:cNvSpPr txBox="1">
            <a:spLocks noChangeArrowheads="1"/>
          </p:cNvSpPr>
          <p:nvPr/>
        </p:nvSpPr>
        <p:spPr bwMode="auto">
          <a:xfrm>
            <a:off x="14288" y="6083300"/>
            <a:ext cx="358775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latin typeface="Arial" panose="020B0604020202020204" pitchFamily="34" charset="0"/>
                <a:cs typeface="Arial" panose="020B0604020202020204" pitchFamily="34" charset="0"/>
              </a:rPr>
              <a:t>* Agence Nationale de l’Habitat</a:t>
            </a:r>
          </a:p>
        </p:txBody>
      </p:sp>
      <p:sp>
        <p:nvSpPr>
          <p:cNvPr id="101" name="Rectangle : coins arrondis 100">
            <a:extLst>
              <a:ext uri="{FF2B5EF4-FFF2-40B4-BE49-F238E27FC236}">
                <a16:creationId xmlns:a16="http://schemas.microsoft.com/office/drawing/2014/main" id="{48583E05-0A20-4ED3-BEE7-B3E47D7ED04A}"/>
              </a:ext>
            </a:extLst>
          </p:cNvPr>
          <p:cNvSpPr/>
          <p:nvPr/>
        </p:nvSpPr>
        <p:spPr>
          <a:xfrm>
            <a:off x="8024813" y="3543300"/>
            <a:ext cx="3165475" cy="1584325"/>
          </a:xfrm>
          <a:prstGeom prst="roundRect">
            <a:avLst>
              <a:gd name="adj" fmla="val 0"/>
            </a:avLst>
          </a:prstGeom>
          <a:solidFill>
            <a:schemeClr val="bg1"/>
          </a:solidFill>
          <a:ln w="1270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0"/>
              </a:spcAft>
              <a:defRPr/>
            </a:pPr>
            <a:endParaRPr lang="fr-FR" sz="1200" dirty="0">
              <a:solidFill>
                <a:srgbClr val="394348"/>
              </a:solidFill>
              <a:latin typeface="Arial" panose="020B0604020202020204" pitchFamily="34" charset="0"/>
              <a:cs typeface="Arial" panose="020B0604020202020204" pitchFamily="34" charset="0"/>
            </a:endParaRPr>
          </a:p>
        </p:txBody>
      </p:sp>
      <p:sp>
        <p:nvSpPr>
          <p:cNvPr id="100" name="Rectangle : coins arrondis 99">
            <a:extLst>
              <a:ext uri="{FF2B5EF4-FFF2-40B4-BE49-F238E27FC236}">
                <a16:creationId xmlns:a16="http://schemas.microsoft.com/office/drawing/2014/main" id="{0B0F907E-2481-4A62-B83B-2936368E1E0B}"/>
              </a:ext>
            </a:extLst>
          </p:cNvPr>
          <p:cNvSpPr/>
          <p:nvPr/>
        </p:nvSpPr>
        <p:spPr>
          <a:xfrm>
            <a:off x="4513263" y="2631990"/>
            <a:ext cx="3165475" cy="1036638"/>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600"/>
              </a:spcAft>
              <a:buClr>
                <a:srgbClr val="76C032"/>
              </a:buClr>
              <a:defRPr/>
            </a:pPr>
            <a:endParaRPr lang="fr-FR" sz="1000" dirty="0">
              <a:solidFill>
                <a:srgbClr val="394348"/>
              </a:solidFill>
              <a:latin typeface="Arial" panose="020B0604020202020204" pitchFamily="34" charset="0"/>
              <a:cs typeface="Arial" panose="020B0604020202020204" pitchFamily="34" charset="0"/>
            </a:endParaRPr>
          </a:p>
        </p:txBody>
      </p:sp>
      <p:sp>
        <p:nvSpPr>
          <p:cNvPr id="99" name="Rectangle : coins arrondis 98">
            <a:extLst>
              <a:ext uri="{FF2B5EF4-FFF2-40B4-BE49-F238E27FC236}">
                <a16:creationId xmlns:a16="http://schemas.microsoft.com/office/drawing/2014/main" id="{15052136-CB06-45C9-8F53-370C64BD9934}"/>
              </a:ext>
            </a:extLst>
          </p:cNvPr>
          <p:cNvSpPr/>
          <p:nvPr/>
        </p:nvSpPr>
        <p:spPr>
          <a:xfrm>
            <a:off x="4513263" y="3749590"/>
            <a:ext cx="3165475" cy="519113"/>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600"/>
              </a:spcAft>
              <a:buClr>
                <a:srgbClr val="76C032"/>
              </a:buClr>
              <a:defRPr/>
            </a:pPr>
            <a:endParaRPr lang="fr-FR" sz="1000" dirty="0">
              <a:solidFill>
                <a:srgbClr val="394348"/>
              </a:solidFill>
              <a:latin typeface="Arial" panose="020B0604020202020204" pitchFamily="34" charset="0"/>
              <a:cs typeface="Arial" panose="020B0604020202020204" pitchFamily="34" charset="0"/>
            </a:endParaRPr>
          </a:p>
        </p:txBody>
      </p:sp>
      <p:sp>
        <p:nvSpPr>
          <p:cNvPr id="96" name="Rectangle : coins arrondis 95">
            <a:extLst>
              <a:ext uri="{FF2B5EF4-FFF2-40B4-BE49-F238E27FC236}">
                <a16:creationId xmlns:a16="http://schemas.microsoft.com/office/drawing/2014/main" id="{FC0AA0F0-9B98-41A9-946E-B94C72DF10BE}"/>
              </a:ext>
            </a:extLst>
          </p:cNvPr>
          <p:cNvSpPr/>
          <p:nvPr/>
        </p:nvSpPr>
        <p:spPr>
          <a:xfrm>
            <a:off x="4513263" y="2062165"/>
            <a:ext cx="3165475" cy="480022"/>
          </a:xfrm>
          <a:prstGeom prst="roundRect">
            <a:avLst>
              <a:gd name="adj" fmla="val 0"/>
            </a:avLst>
          </a:prstGeom>
          <a:solidFill>
            <a:schemeClr val="bg1"/>
          </a:solidFill>
          <a:ln w="12700">
            <a:solidFill>
              <a:srgbClr val="558C0C"/>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600"/>
              </a:spcAft>
              <a:buClr>
                <a:srgbClr val="76C032"/>
              </a:buClr>
              <a:defRPr/>
            </a:pPr>
            <a:endParaRPr lang="fr-FR" sz="1000" dirty="0">
              <a:solidFill>
                <a:srgbClr val="394348"/>
              </a:solidFill>
              <a:latin typeface="Arial" panose="020B0604020202020204" pitchFamily="34" charset="0"/>
              <a:cs typeface="Arial" panose="020B0604020202020204" pitchFamily="34" charset="0"/>
            </a:endParaRPr>
          </a:p>
        </p:txBody>
      </p:sp>
      <p:sp>
        <p:nvSpPr>
          <p:cNvPr id="97" name="Rectangle : coins arrondis 96">
            <a:extLst>
              <a:ext uri="{FF2B5EF4-FFF2-40B4-BE49-F238E27FC236}">
                <a16:creationId xmlns:a16="http://schemas.microsoft.com/office/drawing/2014/main" id="{08E5CC35-C6A0-48FD-B8E1-1E41DC479A34}"/>
              </a:ext>
            </a:extLst>
          </p:cNvPr>
          <p:cNvSpPr/>
          <p:nvPr/>
        </p:nvSpPr>
        <p:spPr>
          <a:xfrm>
            <a:off x="1001713" y="2062163"/>
            <a:ext cx="3165475" cy="2555875"/>
          </a:xfrm>
          <a:prstGeom prst="roundRect">
            <a:avLst>
              <a:gd name="adj" fmla="val 0"/>
            </a:avLst>
          </a:prstGeom>
          <a:solidFill>
            <a:schemeClr val="bg1"/>
          </a:solidFill>
          <a:ln w="12700">
            <a:solidFill>
              <a:srgbClr val="7EB55A"/>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600"/>
              </a:spcAft>
              <a:buClr>
                <a:srgbClr val="76C032"/>
              </a:buClr>
              <a:defRPr/>
            </a:pPr>
            <a:endParaRPr lang="fr-FR" sz="1000" dirty="0">
              <a:solidFill>
                <a:srgbClr val="394348"/>
              </a:solidFill>
              <a:latin typeface="Arial" panose="020B0604020202020204" pitchFamily="34" charset="0"/>
              <a:cs typeface="Arial" panose="020B0604020202020204" pitchFamily="34" charset="0"/>
            </a:endParaRPr>
          </a:p>
        </p:txBody>
      </p:sp>
      <p:sp>
        <p:nvSpPr>
          <p:cNvPr id="98" name="Rectangle : coins arrondis 97">
            <a:extLst>
              <a:ext uri="{FF2B5EF4-FFF2-40B4-BE49-F238E27FC236}">
                <a16:creationId xmlns:a16="http://schemas.microsoft.com/office/drawing/2014/main" id="{1968002B-2E16-47B0-AF79-D9E8990F6F5C}"/>
              </a:ext>
            </a:extLst>
          </p:cNvPr>
          <p:cNvSpPr/>
          <p:nvPr/>
        </p:nvSpPr>
        <p:spPr>
          <a:xfrm>
            <a:off x="8024813" y="2062163"/>
            <a:ext cx="3165475" cy="1406525"/>
          </a:xfrm>
          <a:prstGeom prst="roundRect">
            <a:avLst>
              <a:gd name="adj" fmla="val 0"/>
            </a:avLst>
          </a:prstGeom>
          <a:solidFill>
            <a:schemeClr val="bg1"/>
          </a:solidFill>
          <a:ln w="12700">
            <a:solidFill>
              <a:srgbClr val="3F6D03"/>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eaLnBrk="1" fontAlgn="auto" hangingPunct="1">
              <a:spcBef>
                <a:spcPts val="0"/>
              </a:spcBef>
              <a:spcAft>
                <a:spcPts val="0"/>
              </a:spcAft>
              <a:defRPr/>
            </a:pPr>
            <a:endParaRPr lang="fr-FR" sz="1200" dirty="0">
              <a:solidFill>
                <a:srgbClr val="394348"/>
              </a:solidFill>
              <a:latin typeface="Arial" panose="020B0604020202020204" pitchFamily="34" charset="0"/>
              <a:cs typeface="Arial" panose="020B0604020202020204" pitchFamily="34" charset="0"/>
            </a:endParaRPr>
          </a:p>
        </p:txBody>
      </p:sp>
      <p:sp>
        <p:nvSpPr>
          <p:cNvPr id="67" name="Rectangle : coins arrondis 66">
            <a:extLst>
              <a:ext uri="{FF2B5EF4-FFF2-40B4-BE49-F238E27FC236}">
                <a16:creationId xmlns:a16="http://schemas.microsoft.com/office/drawing/2014/main" id="{DC5372E0-84F5-44C0-8264-A6DA0B7FDC05}"/>
              </a:ext>
            </a:extLst>
          </p:cNvPr>
          <p:cNvSpPr/>
          <p:nvPr/>
        </p:nvSpPr>
        <p:spPr>
          <a:xfrm>
            <a:off x="4513263" y="2128194"/>
            <a:ext cx="3165475" cy="261610"/>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Prêt Véhicule Propre</a:t>
            </a:r>
          </a:p>
        </p:txBody>
      </p:sp>
      <p:sp>
        <p:nvSpPr>
          <p:cNvPr id="68" name="Rectangle : coins arrondis 67">
            <a:extLst>
              <a:ext uri="{FF2B5EF4-FFF2-40B4-BE49-F238E27FC236}">
                <a16:creationId xmlns:a16="http://schemas.microsoft.com/office/drawing/2014/main" id="{4E01CA6E-DAA5-49BA-9E61-A84DE403D551}"/>
              </a:ext>
            </a:extLst>
          </p:cNvPr>
          <p:cNvSpPr/>
          <p:nvPr/>
        </p:nvSpPr>
        <p:spPr>
          <a:xfrm>
            <a:off x="1001713" y="2146300"/>
            <a:ext cx="3165475" cy="2369880"/>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120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Prêt Rénovation Énergétique </a:t>
            </a:r>
            <a:r>
              <a:rPr lang="fr-FR" sz="1100" dirty="0">
                <a:solidFill>
                  <a:srgbClr val="394348"/>
                </a:solidFill>
                <a:latin typeface="Arial" panose="020B0604020202020204" pitchFamily="34" charset="0"/>
                <a:cs typeface="Arial" panose="020B0604020202020204" pitchFamily="34" charset="0"/>
              </a:rPr>
              <a:t>– différé</a:t>
            </a:r>
            <a:br>
              <a:rPr lang="fr-FR" sz="1100" dirty="0">
                <a:solidFill>
                  <a:srgbClr val="394348"/>
                </a:solidFill>
                <a:latin typeface="Arial" panose="020B0604020202020204" pitchFamily="34" charset="0"/>
                <a:cs typeface="Arial" panose="020B0604020202020204" pitchFamily="34" charset="0"/>
              </a:rPr>
            </a:br>
            <a:r>
              <a:rPr lang="fr-FR" sz="1100" dirty="0">
                <a:solidFill>
                  <a:srgbClr val="394348"/>
                </a:solidFill>
                <a:latin typeface="Arial" panose="020B0604020202020204" pitchFamily="34" charset="0"/>
                <a:cs typeface="Arial" panose="020B0604020202020204" pitchFamily="34" charset="0"/>
              </a:rPr>
              <a:t>partiel</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Prêt Rénovation Énergétique </a:t>
            </a:r>
            <a:r>
              <a:rPr lang="fr-FR" sz="1100" dirty="0">
                <a:solidFill>
                  <a:srgbClr val="394348"/>
                </a:solidFill>
                <a:latin typeface="Arial" panose="020B0604020202020204" pitchFamily="34" charset="0"/>
                <a:cs typeface="Arial" panose="020B0604020202020204" pitchFamily="34" charset="0"/>
              </a:rPr>
              <a:t>– amortissement immédiat</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Prêt Rénovation Énergétique</a:t>
            </a:r>
            <a:r>
              <a:rPr lang="fr-FR" sz="1100" dirty="0">
                <a:solidFill>
                  <a:srgbClr val="394348"/>
                </a:solidFill>
                <a:latin typeface="Arial" panose="020B0604020202020204" pitchFamily="34" charset="0"/>
                <a:cs typeface="Arial" panose="020B0604020202020204" pitchFamily="34" charset="0"/>
              </a:rPr>
              <a:t> – prêt projet</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Eco-Prêt à Taux Zéro</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Mon Eco-PTZ Ma Prime </a:t>
            </a:r>
            <a:r>
              <a:rPr lang="fr-FR" sz="1100" b="1" dirty="0" err="1">
                <a:solidFill>
                  <a:srgbClr val="394348"/>
                </a:solidFill>
                <a:latin typeface="Arial" panose="020B0604020202020204" pitchFamily="34" charset="0"/>
                <a:cs typeface="Arial" panose="020B0604020202020204" pitchFamily="34" charset="0"/>
              </a:rPr>
              <a:t>Rénov</a:t>
            </a:r>
            <a:r>
              <a:rPr lang="fr-FR" sz="1100" b="1" dirty="0">
                <a:solidFill>
                  <a:srgbClr val="394348"/>
                </a:solidFill>
                <a:latin typeface="Arial" panose="020B0604020202020204" pitchFamily="34" charset="0"/>
                <a:cs typeface="Arial" panose="020B0604020202020204" pitchFamily="34" charset="0"/>
              </a:rPr>
              <a:t>’</a:t>
            </a:r>
          </a:p>
        </p:txBody>
      </p:sp>
      <p:sp>
        <p:nvSpPr>
          <p:cNvPr id="70" name="Rectangle : coins arrondis 69">
            <a:extLst>
              <a:ext uri="{FF2B5EF4-FFF2-40B4-BE49-F238E27FC236}">
                <a16:creationId xmlns:a16="http://schemas.microsoft.com/office/drawing/2014/main" id="{D25453A3-31F4-4A1D-BF32-17B11BECCD28}"/>
              </a:ext>
            </a:extLst>
          </p:cNvPr>
          <p:cNvSpPr/>
          <p:nvPr/>
        </p:nvSpPr>
        <p:spPr>
          <a:xfrm>
            <a:off x="8024813" y="2146300"/>
            <a:ext cx="3165475" cy="1231900"/>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Compte sur Livret Régional</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Compte sur Livret Vert </a:t>
            </a:r>
            <a:r>
              <a:rPr lang="fr-FR" sz="1100" dirty="0">
                <a:solidFill>
                  <a:srgbClr val="394348"/>
                </a:solidFill>
                <a:latin typeface="Arial" panose="020B0604020202020204" pitchFamily="34" charset="0"/>
                <a:cs typeface="Arial" panose="020B0604020202020204" pitchFamily="34" charset="0"/>
              </a:rPr>
              <a:t>(CSL Vert)</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Livret de Développement Durable</a:t>
            </a:r>
            <a:br>
              <a:rPr lang="fr-FR" sz="1100" b="1" dirty="0">
                <a:solidFill>
                  <a:srgbClr val="394348"/>
                </a:solidFill>
                <a:latin typeface="Arial" panose="020B0604020202020204" pitchFamily="34" charset="0"/>
                <a:cs typeface="Arial" panose="020B0604020202020204" pitchFamily="34" charset="0"/>
              </a:rPr>
            </a:br>
            <a:r>
              <a:rPr lang="fr-FR" sz="1100" b="1" dirty="0">
                <a:solidFill>
                  <a:srgbClr val="394348"/>
                </a:solidFill>
                <a:latin typeface="Arial" panose="020B0604020202020204" pitchFamily="34" charset="0"/>
                <a:cs typeface="Arial" panose="020B0604020202020204" pitchFamily="34" charset="0"/>
              </a:rPr>
              <a:t>et Solidaire</a:t>
            </a:r>
          </a:p>
        </p:txBody>
      </p:sp>
      <p:grpSp>
        <p:nvGrpSpPr>
          <p:cNvPr id="37915" name="Groupe 45">
            <a:extLst>
              <a:ext uri="{FF2B5EF4-FFF2-40B4-BE49-F238E27FC236}">
                <a16:creationId xmlns:a16="http://schemas.microsoft.com/office/drawing/2014/main" id="{130E7BC8-A81C-4804-9EFA-5B3CB9303764}"/>
              </a:ext>
            </a:extLst>
          </p:cNvPr>
          <p:cNvGrpSpPr>
            <a:grpSpLocks/>
          </p:cNvGrpSpPr>
          <p:nvPr/>
        </p:nvGrpSpPr>
        <p:grpSpPr bwMode="auto">
          <a:xfrm>
            <a:off x="8027988" y="1423988"/>
            <a:ext cx="3165475" cy="555625"/>
            <a:chOff x="1170502" y="3553508"/>
            <a:chExt cx="3693854" cy="648000"/>
          </a:xfrm>
        </p:grpSpPr>
        <p:sp>
          <p:nvSpPr>
            <p:cNvPr id="75" name="Rectangle 74">
              <a:extLst>
                <a:ext uri="{FF2B5EF4-FFF2-40B4-BE49-F238E27FC236}">
                  <a16:creationId xmlns:a16="http://schemas.microsoft.com/office/drawing/2014/main" id="{38CB5656-6010-4695-B914-00B4F7089B10}"/>
                </a:ext>
              </a:extLst>
            </p:cNvPr>
            <p:cNvSpPr/>
            <p:nvPr/>
          </p:nvSpPr>
          <p:spPr>
            <a:xfrm>
              <a:off x="1177912" y="3553508"/>
              <a:ext cx="3686444" cy="640594"/>
            </a:xfrm>
            <a:prstGeom prst="rect">
              <a:avLst/>
            </a:prstGeom>
            <a:solidFill>
              <a:schemeClr val="bg1"/>
            </a:solidFill>
            <a:ln w="19050">
              <a:solidFill>
                <a:srgbClr val="5B75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00"/>
            </a:p>
          </p:txBody>
        </p:sp>
        <p:sp>
          <p:nvSpPr>
            <p:cNvPr id="37962" name="ZoneTexte 79">
              <a:extLst>
                <a:ext uri="{FF2B5EF4-FFF2-40B4-BE49-F238E27FC236}">
                  <a16:creationId xmlns:a16="http://schemas.microsoft.com/office/drawing/2014/main" id="{7BF24687-1F79-40B7-8FC9-B7D45093549B}"/>
                </a:ext>
              </a:extLst>
            </p:cNvPr>
            <p:cNvSpPr txBox="1">
              <a:spLocks noChangeArrowheads="1"/>
            </p:cNvSpPr>
            <p:nvPr/>
          </p:nvSpPr>
          <p:spPr bwMode="auto">
            <a:xfrm>
              <a:off x="1902335" y="3696348"/>
              <a:ext cx="2771383" cy="34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300" b="1">
                  <a:solidFill>
                    <a:srgbClr val="3F6D03"/>
                  </a:solidFill>
                  <a:latin typeface="Arial" panose="020B0604020202020204" pitchFamily="34" charset="0"/>
                  <a:cs typeface="Arial" panose="020B0604020202020204" pitchFamily="34" charset="0"/>
                </a:rPr>
                <a:t>ÉPARGNE RESPONSABLE</a:t>
              </a:r>
              <a:endParaRPr lang="fr-FR" altLang="fr-FR" sz="1300">
                <a:solidFill>
                  <a:srgbClr val="3F6D03"/>
                </a:solidFill>
              </a:endParaRPr>
            </a:p>
          </p:txBody>
        </p:sp>
        <p:pic>
          <p:nvPicPr>
            <p:cNvPr id="81" name="Graphique 80">
              <a:extLst>
                <a:ext uri="{FF2B5EF4-FFF2-40B4-BE49-F238E27FC236}">
                  <a16:creationId xmlns:a16="http://schemas.microsoft.com/office/drawing/2014/main" id="{8D060C89-F6FE-4CEB-9C93-B9812192E186}"/>
                </a:ext>
              </a:extLst>
            </p:cNvPr>
            <p:cNvPicPr>
              <a:picLocks noChangeAspect="1"/>
            </p:cNvPicPr>
            <p:nvPr/>
          </p:nvPicPr>
          <p:blipFill>
            <a:blip r:embed="rId11"/>
            <a:srcRect/>
            <a:stretch/>
          </p:blipFill>
          <p:spPr>
            <a:xfrm>
              <a:off x="1170502" y="3553508"/>
              <a:ext cx="648370" cy="648000"/>
            </a:xfrm>
            <a:prstGeom prst="rect">
              <a:avLst/>
            </a:prstGeom>
          </p:spPr>
        </p:pic>
      </p:grpSp>
      <p:grpSp>
        <p:nvGrpSpPr>
          <p:cNvPr id="37916" name="Groupe 43">
            <a:extLst>
              <a:ext uri="{FF2B5EF4-FFF2-40B4-BE49-F238E27FC236}">
                <a16:creationId xmlns:a16="http://schemas.microsoft.com/office/drawing/2014/main" id="{68082F84-409A-4267-8324-D440514E903B}"/>
              </a:ext>
            </a:extLst>
          </p:cNvPr>
          <p:cNvGrpSpPr>
            <a:grpSpLocks/>
          </p:cNvGrpSpPr>
          <p:nvPr/>
        </p:nvGrpSpPr>
        <p:grpSpPr bwMode="auto">
          <a:xfrm>
            <a:off x="4513263" y="1423988"/>
            <a:ext cx="3165475" cy="555625"/>
            <a:chOff x="1170502" y="2320769"/>
            <a:chExt cx="3693856" cy="648000"/>
          </a:xfrm>
        </p:grpSpPr>
        <p:sp>
          <p:nvSpPr>
            <p:cNvPr id="74" name="Rectangle 73">
              <a:extLst>
                <a:ext uri="{FF2B5EF4-FFF2-40B4-BE49-F238E27FC236}">
                  <a16:creationId xmlns:a16="http://schemas.microsoft.com/office/drawing/2014/main" id="{F06AB673-7C45-4E92-B31A-FA878DABFBB1}"/>
                </a:ext>
              </a:extLst>
            </p:cNvPr>
            <p:cNvSpPr/>
            <p:nvPr/>
          </p:nvSpPr>
          <p:spPr>
            <a:xfrm>
              <a:off x="1177912" y="2320769"/>
              <a:ext cx="3686446" cy="640594"/>
            </a:xfrm>
            <a:prstGeom prst="rect">
              <a:avLst/>
            </a:prstGeom>
            <a:solidFill>
              <a:schemeClr val="bg1"/>
            </a:solidFill>
            <a:ln w="19050">
              <a:solidFill>
                <a:srgbClr val="708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00"/>
            </a:p>
          </p:txBody>
        </p:sp>
        <p:sp>
          <p:nvSpPr>
            <p:cNvPr id="37959" name="ZoneTexte 77">
              <a:extLst>
                <a:ext uri="{FF2B5EF4-FFF2-40B4-BE49-F238E27FC236}">
                  <a16:creationId xmlns:a16="http://schemas.microsoft.com/office/drawing/2014/main" id="{513E90BF-5898-4478-9998-ACC97CC831D1}"/>
                </a:ext>
              </a:extLst>
            </p:cNvPr>
            <p:cNvSpPr txBox="1">
              <a:spLocks noChangeArrowheads="1"/>
            </p:cNvSpPr>
            <p:nvPr/>
          </p:nvSpPr>
          <p:spPr bwMode="auto">
            <a:xfrm>
              <a:off x="1922647" y="2475492"/>
              <a:ext cx="1957939" cy="34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300" b="1">
                  <a:solidFill>
                    <a:srgbClr val="568B0D"/>
                  </a:solidFill>
                  <a:latin typeface="Arial" panose="020B0604020202020204" pitchFamily="34" charset="0"/>
                  <a:cs typeface="Arial" panose="020B0604020202020204" pitchFamily="34" charset="0"/>
                </a:rPr>
                <a:t>MOBILITÉ VERTE</a:t>
              </a:r>
              <a:endParaRPr lang="fr-FR" altLang="fr-FR" sz="1300">
                <a:solidFill>
                  <a:srgbClr val="568B0D"/>
                </a:solidFill>
              </a:endParaRPr>
            </a:p>
          </p:txBody>
        </p:sp>
        <p:pic>
          <p:nvPicPr>
            <p:cNvPr id="82" name="Graphique 81">
              <a:extLst>
                <a:ext uri="{FF2B5EF4-FFF2-40B4-BE49-F238E27FC236}">
                  <a16:creationId xmlns:a16="http://schemas.microsoft.com/office/drawing/2014/main" id="{E0B70E4A-C153-45EF-A548-5D54587E6C45}"/>
                </a:ext>
              </a:extLst>
            </p:cNvPr>
            <p:cNvPicPr>
              <a:picLocks noChangeAspect="1"/>
            </p:cNvPicPr>
            <p:nvPr/>
          </p:nvPicPr>
          <p:blipFill>
            <a:blip r:embed="rId12"/>
            <a:srcRect/>
            <a:stretch/>
          </p:blipFill>
          <p:spPr>
            <a:xfrm>
              <a:off x="1170502" y="2320769"/>
              <a:ext cx="648370" cy="648000"/>
            </a:xfrm>
            <a:prstGeom prst="rect">
              <a:avLst/>
            </a:prstGeom>
          </p:spPr>
        </p:pic>
      </p:grpSp>
      <p:grpSp>
        <p:nvGrpSpPr>
          <p:cNvPr id="37917" name="Groupe 42">
            <a:extLst>
              <a:ext uri="{FF2B5EF4-FFF2-40B4-BE49-F238E27FC236}">
                <a16:creationId xmlns:a16="http://schemas.microsoft.com/office/drawing/2014/main" id="{A0237FD8-B885-4CE8-A2EC-43006D6B932F}"/>
              </a:ext>
            </a:extLst>
          </p:cNvPr>
          <p:cNvGrpSpPr>
            <a:grpSpLocks/>
          </p:cNvGrpSpPr>
          <p:nvPr/>
        </p:nvGrpSpPr>
        <p:grpSpPr bwMode="auto">
          <a:xfrm>
            <a:off x="998538" y="1423988"/>
            <a:ext cx="3165475" cy="555625"/>
            <a:chOff x="1170502" y="1088030"/>
            <a:chExt cx="3693856" cy="648000"/>
          </a:xfrm>
        </p:grpSpPr>
        <p:sp>
          <p:nvSpPr>
            <p:cNvPr id="73" name="Rectangle 72">
              <a:extLst>
                <a:ext uri="{FF2B5EF4-FFF2-40B4-BE49-F238E27FC236}">
                  <a16:creationId xmlns:a16="http://schemas.microsoft.com/office/drawing/2014/main" id="{D6E8CF1A-5437-4CF7-979E-2A74DC2E640A}"/>
                </a:ext>
              </a:extLst>
            </p:cNvPr>
            <p:cNvSpPr/>
            <p:nvPr/>
          </p:nvSpPr>
          <p:spPr>
            <a:xfrm>
              <a:off x="1177912" y="1093584"/>
              <a:ext cx="3686446" cy="640594"/>
            </a:xfrm>
            <a:prstGeom prst="rect">
              <a:avLst/>
            </a:prstGeom>
            <a:solidFill>
              <a:schemeClr val="bg1"/>
            </a:solidFill>
            <a:ln w="19050">
              <a:solidFill>
                <a:srgbClr val="77BF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300"/>
            </a:p>
          </p:txBody>
        </p:sp>
        <p:sp>
          <p:nvSpPr>
            <p:cNvPr id="37956" name="ZoneTexte 75">
              <a:extLst>
                <a:ext uri="{FF2B5EF4-FFF2-40B4-BE49-F238E27FC236}">
                  <a16:creationId xmlns:a16="http://schemas.microsoft.com/office/drawing/2014/main" id="{721F0062-4169-4533-9C23-C37F3769825D}"/>
                </a:ext>
              </a:extLst>
            </p:cNvPr>
            <p:cNvSpPr txBox="1">
              <a:spLocks noChangeArrowheads="1"/>
            </p:cNvSpPr>
            <p:nvPr/>
          </p:nvSpPr>
          <p:spPr bwMode="auto">
            <a:xfrm>
              <a:off x="1922647" y="1120116"/>
              <a:ext cx="2941711" cy="574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300" b="1">
                  <a:solidFill>
                    <a:srgbClr val="77BF32"/>
                  </a:solidFill>
                  <a:latin typeface="Arial" panose="020B0604020202020204" pitchFamily="34" charset="0"/>
                  <a:cs typeface="Arial" panose="020B0604020202020204" pitchFamily="34" charset="0"/>
                </a:rPr>
                <a:t>RÉNOVATION</a:t>
              </a:r>
            </a:p>
            <a:p>
              <a:pPr eaLnBrk="1" hangingPunct="1"/>
              <a:r>
                <a:rPr lang="fr-FR" altLang="fr-FR" sz="1300" b="1">
                  <a:solidFill>
                    <a:srgbClr val="77BF32"/>
                  </a:solidFill>
                  <a:latin typeface="Arial" panose="020B0604020202020204" pitchFamily="34" charset="0"/>
                  <a:cs typeface="Arial" panose="020B0604020202020204" pitchFamily="34" charset="0"/>
                </a:rPr>
                <a:t>EFFICACITÉ ÉNERGÉTIQUE</a:t>
              </a:r>
              <a:endParaRPr lang="fr-FR" altLang="fr-FR" sz="1300">
                <a:solidFill>
                  <a:srgbClr val="77BF32"/>
                </a:solidFill>
              </a:endParaRPr>
            </a:p>
          </p:txBody>
        </p:sp>
        <p:pic>
          <p:nvPicPr>
            <p:cNvPr id="84" name="Graphique 83">
              <a:extLst>
                <a:ext uri="{FF2B5EF4-FFF2-40B4-BE49-F238E27FC236}">
                  <a16:creationId xmlns:a16="http://schemas.microsoft.com/office/drawing/2014/main" id="{2746BDB7-C17D-4629-9530-B8A04C6BF37F}"/>
                </a:ext>
              </a:extLst>
            </p:cNvPr>
            <p:cNvPicPr>
              <a:picLocks noChangeAspect="1"/>
            </p:cNvPicPr>
            <p:nvPr/>
          </p:nvPicPr>
          <p:blipFill>
            <a:blip r:embed="rId10"/>
            <a:srcRect/>
            <a:stretch/>
          </p:blipFill>
          <p:spPr>
            <a:xfrm>
              <a:off x="1170502" y="1088030"/>
              <a:ext cx="648370" cy="648000"/>
            </a:xfrm>
            <a:prstGeom prst="rect">
              <a:avLst/>
            </a:prstGeom>
          </p:spPr>
        </p:pic>
      </p:grpSp>
      <p:pic>
        <p:nvPicPr>
          <p:cNvPr id="102" name="Graphique 101">
            <a:hlinkClick r:id="rId13" action="ppaction://hlinksldjump"/>
            <a:extLst>
              <a:ext uri="{FF2B5EF4-FFF2-40B4-BE49-F238E27FC236}">
                <a16:creationId xmlns:a16="http://schemas.microsoft.com/office/drawing/2014/main" id="{4781A162-105B-4872-A9A8-84422E6C6C4B}"/>
              </a:ext>
            </a:extLst>
          </p:cNvPr>
          <p:cNvPicPr>
            <a:picLocks noChangeAspect="1"/>
          </p:cNvPicPr>
          <p:nvPr/>
        </p:nvPicPr>
        <p:blipFill>
          <a:blip r:embed="rId14"/>
          <a:srcRect/>
          <a:stretch/>
        </p:blipFill>
        <p:spPr>
          <a:xfrm>
            <a:off x="4014788" y="2173288"/>
            <a:ext cx="304800" cy="304800"/>
          </a:xfrm>
          <a:prstGeom prst="rect">
            <a:avLst/>
          </a:prstGeom>
        </p:spPr>
      </p:pic>
      <p:pic>
        <p:nvPicPr>
          <p:cNvPr id="106" name="Graphique 105">
            <a:hlinkClick r:id="rId15" action="ppaction://hlinksldjump"/>
            <a:extLst>
              <a:ext uri="{FF2B5EF4-FFF2-40B4-BE49-F238E27FC236}">
                <a16:creationId xmlns:a16="http://schemas.microsoft.com/office/drawing/2014/main" id="{EAB64B73-B848-402D-AA90-CAA9D299684B}"/>
              </a:ext>
            </a:extLst>
          </p:cNvPr>
          <p:cNvPicPr>
            <a:picLocks noChangeAspect="1"/>
          </p:cNvPicPr>
          <p:nvPr/>
        </p:nvPicPr>
        <p:blipFill>
          <a:blip r:embed="rId14"/>
          <a:srcRect/>
          <a:stretch/>
        </p:blipFill>
        <p:spPr>
          <a:xfrm>
            <a:off x="4014788" y="2724150"/>
            <a:ext cx="304800" cy="304800"/>
          </a:xfrm>
          <a:prstGeom prst="rect">
            <a:avLst/>
          </a:prstGeom>
        </p:spPr>
      </p:pic>
      <p:pic>
        <p:nvPicPr>
          <p:cNvPr id="107" name="Graphique 106">
            <a:hlinkClick r:id="rId16" action="ppaction://hlinksldjump"/>
            <a:extLst>
              <a:ext uri="{FF2B5EF4-FFF2-40B4-BE49-F238E27FC236}">
                <a16:creationId xmlns:a16="http://schemas.microsoft.com/office/drawing/2014/main" id="{8A644983-D352-4355-BE69-6766BA57A686}"/>
              </a:ext>
            </a:extLst>
          </p:cNvPr>
          <p:cNvPicPr>
            <a:picLocks noChangeAspect="1"/>
          </p:cNvPicPr>
          <p:nvPr/>
        </p:nvPicPr>
        <p:blipFill>
          <a:blip r:embed="rId14"/>
          <a:srcRect/>
          <a:stretch/>
        </p:blipFill>
        <p:spPr>
          <a:xfrm>
            <a:off x="4014788" y="3286125"/>
            <a:ext cx="304800" cy="304800"/>
          </a:xfrm>
          <a:prstGeom prst="rect">
            <a:avLst/>
          </a:prstGeom>
        </p:spPr>
      </p:pic>
      <p:pic>
        <p:nvPicPr>
          <p:cNvPr id="108" name="Graphique 107">
            <a:hlinkClick r:id="rId17" action="ppaction://hlinksldjump"/>
            <a:extLst>
              <a:ext uri="{FF2B5EF4-FFF2-40B4-BE49-F238E27FC236}">
                <a16:creationId xmlns:a16="http://schemas.microsoft.com/office/drawing/2014/main" id="{5A28FF40-0223-4BB4-8841-9F4BF31B534C}"/>
              </a:ext>
            </a:extLst>
          </p:cNvPr>
          <p:cNvPicPr>
            <a:picLocks noChangeAspect="1"/>
          </p:cNvPicPr>
          <p:nvPr/>
        </p:nvPicPr>
        <p:blipFill>
          <a:blip r:embed="rId14"/>
          <a:srcRect/>
          <a:stretch/>
        </p:blipFill>
        <p:spPr>
          <a:xfrm>
            <a:off x="4014788" y="3863975"/>
            <a:ext cx="304800" cy="304800"/>
          </a:xfrm>
          <a:prstGeom prst="rect">
            <a:avLst/>
          </a:prstGeom>
        </p:spPr>
      </p:pic>
      <p:pic>
        <p:nvPicPr>
          <p:cNvPr id="110" name="Graphique 109">
            <a:hlinkClick r:id="rId18" action="ppaction://hlinksldjump"/>
            <a:extLst>
              <a:ext uri="{FF2B5EF4-FFF2-40B4-BE49-F238E27FC236}">
                <a16:creationId xmlns:a16="http://schemas.microsoft.com/office/drawing/2014/main" id="{661D04B6-3C4C-4434-B63C-9370839A853C}"/>
              </a:ext>
            </a:extLst>
          </p:cNvPr>
          <p:cNvPicPr>
            <a:picLocks noChangeAspect="1"/>
          </p:cNvPicPr>
          <p:nvPr/>
        </p:nvPicPr>
        <p:blipFill>
          <a:blip r:embed="rId14"/>
          <a:srcRect/>
          <a:stretch/>
        </p:blipFill>
        <p:spPr>
          <a:xfrm>
            <a:off x="7527925" y="2153234"/>
            <a:ext cx="304800" cy="304800"/>
          </a:xfrm>
          <a:prstGeom prst="rect">
            <a:avLst/>
          </a:prstGeom>
        </p:spPr>
      </p:pic>
      <p:sp>
        <p:nvSpPr>
          <p:cNvPr id="112" name="Rectangle : coins arrondis 111">
            <a:extLst>
              <a:ext uri="{FF2B5EF4-FFF2-40B4-BE49-F238E27FC236}">
                <a16:creationId xmlns:a16="http://schemas.microsoft.com/office/drawing/2014/main" id="{A035E6E3-ED53-463E-AB18-65AC5D4A2672}"/>
              </a:ext>
            </a:extLst>
          </p:cNvPr>
          <p:cNvSpPr/>
          <p:nvPr/>
        </p:nvSpPr>
        <p:spPr>
          <a:xfrm>
            <a:off x="8024813" y="3635375"/>
            <a:ext cx="3165475" cy="1400175"/>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Assurance Vie</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Plan Epargne Retraite </a:t>
            </a:r>
            <a:r>
              <a:rPr lang="fr-FR" sz="1100" dirty="0">
                <a:solidFill>
                  <a:srgbClr val="394348"/>
                </a:solidFill>
                <a:latin typeface="Arial" panose="020B0604020202020204" pitchFamily="34" charset="0"/>
                <a:cs typeface="Arial" panose="020B0604020202020204" pitchFamily="34" charset="0"/>
              </a:rPr>
              <a:t>(PER)</a:t>
            </a: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Plan d’Epargne en Actions </a:t>
            </a:r>
            <a:r>
              <a:rPr lang="fr-FR" sz="1100" dirty="0">
                <a:solidFill>
                  <a:srgbClr val="394348"/>
                </a:solidFill>
                <a:latin typeface="Arial" panose="020B0604020202020204" pitchFamily="34" charset="0"/>
                <a:cs typeface="Arial" panose="020B0604020202020204" pitchFamily="34" charset="0"/>
              </a:rPr>
              <a:t>(PEA) /</a:t>
            </a:r>
            <a:br>
              <a:rPr lang="fr-FR" sz="1100" dirty="0">
                <a:solidFill>
                  <a:srgbClr val="394348"/>
                </a:solidFill>
                <a:latin typeface="Arial" panose="020B0604020202020204" pitchFamily="34" charset="0"/>
                <a:cs typeface="Arial" panose="020B0604020202020204" pitchFamily="34" charset="0"/>
              </a:rPr>
            </a:br>
            <a:r>
              <a:rPr lang="fr-FR" sz="1100" dirty="0">
                <a:solidFill>
                  <a:srgbClr val="394348"/>
                </a:solidFill>
                <a:latin typeface="Arial" panose="020B0604020202020204" pitchFamily="34" charset="0"/>
                <a:cs typeface="Arial" panose="020B0604020202020204" pitchFamily="34" charset="0"/>
              </a:rPr>
              <a:t>PEA – PME</a:t>
            </a:r>
            <a:br>
              <a:rPr lang="fr-FR" sz="1100" dirty="0">
                <a:solidFill>
                  <a:srgbClr val="394348"/>
                </a:solidFill>
                <a:latin typeface="Arial" panose="020B0604020202020204" pitchFamily="34" charset="0"/>
                <a:cs typeface="Arial" panose="020B0604020202020204" pitchFamily="34" charset="0"/>
              </a:rPr>
            </a:br>
            <a:r>
              <a:rPr lang="fr-FR" sz="1100" dirty="0">
                <a:solidFill>
                  <a:srgbClr val="394348"/>
                </a:solidFill>
                <a:latin typeface="Arial" panose="020B0604020202020204" pitchFamily="34" charset="0"/>
                <a:cs typeface="Arial" panose="020B0604020202020204" pitchFamily="34" charset="0"/>
              </a:rPr>
              <a:t>Compte-Titres Ordinaire (CTO)</a:t>
            </a:r>
          </a:p>
        </p:txBody>
      </p:sp>
      <p:sp>
        <p:nvSpPr>
          <p:cNvPr id="113" name="Rectangle : coins arrondis 112">
            <a:extLst>
              <a:ext uri="{FF2B5EF4-FFF2-40B4-BE49-F238E27FC236}">
                <a16:creationId xmlns:a16="http://schemas.microsoft.com/office/drawing/2014/main" id="{4F4C457F-C0AE-4244-B6E6-B490A7125863}"/>
              </a:ext>
            </a:extLst>
          </p:cNvPr>
          <p:cNvSpPr/>
          <p:nvPr/>
        </p:nvSpPr>
        <p:spPr>
          <a:xfrm>
            <a:off x="4518025" y="2716128"/>
            <a:ext cx="3165475" cy="831850"/>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Location avec Option d’Achat </a:t>
            </a:r>
            <a:r>
              <a:rPr lang="fr-FR" sz="1100" dirty="0">
                <a:solidFill>
                  <a:srgbClr val="394348"/>
                </a:solidFill>
                <a:latin typeface="Arial" panose="020B0604020202020204" pitchFamily="34" charset="0"/>
                <a:cs typeface="Arial" panose="020B0604020202020204" pitchFamily="34" charset="0"/>
              </a:rPr>
              <a:t>– BPCE </a:t>
            </a:r>
            <a:r>
              <a:rPr lang="fr-FR" sz="1100" dirty="0" err="1">
                <a:solidFill>
                  <a:srgbClr val="394348"/>
                </a:solidFill>
                <a:latin typeface="Arial" panose="020B0604020202020204" pitchFamily="34" charset="0"/>
                <a:cs typeface="Arial" panose="020B0604020202020204" pitchFamily="34" charset="0"/>
              </a:rPr>
              <a:t>Lease</a:t>
            </a:r>
            <a:endParaRPr lang="fr-FR" sz="1100" dirty="0">
              <a:solidFill>
                <a:srgbClr val="39434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Location Longue Durée </a:t>
            </a:r>
            <a:r>
              <a:rPr lang="fr-FR" sz="1100" dirty="0">
                <a:solidFill>
                  <a:srgbClr val="394348"/>
                </a:solidFill>
                <a:latin typeface="Arial" panose="020B0604020202020204" pitchFamily="34" charset="0"/>
                <a:cs typeface="Arial" panose="020B0604020202020204" pitchFamily="34" charset="0"/>
              </a:rPr>
              <a:t>– BPCE </a:t>
            </a:r>
            <a:r>
              <a:rPr lang="fr-FR" sz="1100" dirty="0" err="1">
                <a:solidFill>
                  <a:srgbClr val="394348"/>
                </a:solidFill>
                <a:latin typeface="Arial" panose="020B0604020202020204" pitchFamily="34" charset="0"/>
                <a:cs typeface="Arial" panose="020B0604020202020204" pitchFamily="34" charset="0"/>
              </a:rPr>
              <a:t>Lease</a:t>
            </a:r>
            <a:endParaRPr lang="fr-FR" sz="1100" dirty="0">
              <a:solidFill>
                <a:srgbClr val="394348"/>
              </a:solidFill>
              <a:latin typeface="Arial" panose="020B0604020202020204" pitchFamily="34" charset="0"/>
              <a:cs typeface="Arial" panose="020B0604020202020204" pitchFamily="34" charset="0"/>
            </a:endParaRPr>
          </a:p>
        </p:txBody>
      </p:sp>
      <p:sp>
        <p:nvSpPr>
          <p:cNvPr id="119" name="Rectangle : coins arrondis 118">
            <a:extLst>
              <a:ext uri="{FF2B5EF4-FFF2-40B4-BE49-F238E27FC236}">
                <a16:creationId xmlns:a16="http://schemas.microsoft.com/office/drawing/2014/main" id="{149D3D34-E9EF-4162-B6AE-0305D2D8FB71}"/>
              </a:ext>
            </a:extLst>
          </p:cNvPr>
          <p:cNvSpPr/>
          <p:nvPr/>
        </p:nvSpPr>
        <p:spPr>
          <a:xfrm>
            <a:off x="4513263" y="3854365"/>
            <a:ext cx="3165475" cy="261938"/>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spAutoFit/>
          </a:bodyPr>
          <a:lstStyle/>
          <a:p>
            <a:pPr marL="171450" indent="-171450" eaLnBrk="1" fontAlgn="auto" hangingPunct="1">
              <a:spcBef>
                <a:spcPts val="0"/>
              </a:spcBef>
              <a:spcAft>
                <a:spcPts val="1800"/>
              </a:spcAft>
              <a:buClr>
                <a:srgbClr val="76C032"/>
              </a:buClr>
              <a:buFont typeface="Wingdings" pitchFamily="2" charset="2"/>
              <a:buChar char="§"/>
              <a:defRPr/>
            </a:pPr>
            <a:r>
              <a:rPr lang="fr-FR" sz="1100" b="1" dirty="0">
                <a:solidFill>
                  <a:srgbClr val="394348"/>
                </a:solidFill>
                <a:latin typeface="Arial" panose="020B0604020202020204" pitchFamily="34" charset="0"/>
                <a:cs typeface="Arial" panose="020B0604020202020204" pitchFamily="34" charset="0"/>
              </a:rPr>
              <a:t>Assurances IARD</a:t>
            </a:r>
          </a:p>
        </p:txBody>
      </p:sp>
      <p:pic>
        <p:nvPicPr>
          <p:cNvPr id="120" name="Graphique 119">
            <a:hlinkClick r:id="rId19" action="ppaction://hlinksldjump"/>
            <a:extLst>
              <a:ext uri="{FF2B5EF4-FFF2-40B4-BE49-F238E27FC236}">
                <a16:creationId xmlns:a16="http://schemas.microsoft.com/office/drawing/2014/main" id="{09DA0B2D-4AE3-4CD5-B82F-6AF8F0631D06}"/>
              </a:ext>
            </a:extLst>
          </p:cNvPr>
          <p:cNvPicPr>
            <a:picLocks noChangeAspect="1"/>
          </p:cNvPicPr>
          <p:nvPr/>
        </p:nvPicPr>
        <p:blipFill>
          <a:blip r:embed="rId14"/>
          <a:srcRect/>
          <a:stretch/>
        </p:blipFill>
        <p:spPr>
          <a:xfrm>
            <a:off x="7527925" y="2727240"/>
            <a:ext cx="304800" cy="304800"/>
          </a:xfrm>
          <a:prstGeom prst="rect">
            <a:avLst/>
          </a:prstGeom>
        </p:spPr>
      </p:pic>
      <p:pic>
        <p:nvPicPr>
          <p:cNvPr id="121" name="Graphique 120">
            <a:hlinkClick r:id="rId20" action="ppaction://hlinksldjump"/>
            <a:extLst>
              <a:ext uri="{FF2B5EF4-FFF2-40B4-BE49-F238E27FC236}">
                <a16:creationId xmlns:a16="http://schemas.microsoft.com/office/drawing/2014/main" id="{39F08AAF-E15F-4D6B-A5E0-2128EF999AB9}"/>
              </a:ext>
            </a:extLst>
          </p:cNvPr>
          <p:cNvPicPr>
            <a:picLocks noChangeAspect="1"/>
          </p:cNvPicPr>
          <p:nvPr/>
        </p:nvPicPr>
        <p:blipFill>
          <a:blip r:embed="rId14"/>
          <a:srcRect/>
          <a:stretch/>
        </p:blipFill>
        <p:spPr>
          <a:xfrm>
            <a:off x="7527925" y="3300328"/>
            <a:ext cx="304800" cy="304800"/>
          </a:xfrm>
          <a:prstGeom prst="rect">
            <a:avLst/>
          </a:prstGeom>
        </p:spPr>
      </p:pic>
      <p:pic>
        <p:nvPicPr>
          <p:cNvPr id="122" name="Graphique 121">
            <a:hlinkClick r:id="rId21" action="ppaction://hlinksldjump"/>
            <a:extLst>
              <a:ext uri="{FF2B5EF4-FFF2-40B4-BE49-F238E27FC236}">
                <a16:creationId xmlns:a16="http://schemas.microsoft.com/office/drawing/2014/main" id="{72879A9D-F3CB-40AA-BAC3-26FC00B28235}"/>
              </a:ext>
            </a:extLst>
          </p:cNvPr>
          <p:cNvPicPr>
            <a:picLocks noChangeAspect="1"/>
          </p:cNvPicPr>
          <p:nvPr/>
        </p:nvPicPr>
        <p:blipFill>
          <a:blip r:embed="rId14"/>
          <a:srcRect/>
          <a:stretch/>
        </p:blipFill>
        <p:spPr>
          <a:xfrm>
            <a:off x="7527925" y="3863890"/>
            <a:ext cx="304800" cy="304800"/>
          </a:xfrm>
          <a:prstGeom prst="rect">
            <a:avLst/>
          </a:prstGeom>
        </p:spPr>
      </p:pic>
      <p:pic>
        <p:nvPicPr>
          <p:cNvPr id="123" name="Graphique 122">
            <a:hlinkClick r:id="rId22"/>
            <a:extLst>
              <a:ext uri="{FF2B5EF4-FFF2-40B4-BE49-F238E27FC236}">
                <a16:creationId xmlns:a16="http://schemas.microsoft.com/office/drawing/2014/main" id="{A7B84384-F85F-4251-9995-024E631893F7}"/>
              </a:ext>
            </a:extLst>
          </p:cNvPr>
          <p:cNvPicPr>
            <a:picLocks noChangeAspect="1"/>
          </p:cNvPicPr>
          <p:nvPr/>
        </p:nvPicPr>
        <p:blipFill>
          <a:blip r:embed="rId14"/>
          <a:srcRect/>
          <a:stretch/>
        </p:blipFill>
        <p:spPr>
          <a:xfrm>
            <a:off x="11029950" y="2166938"/>
            <a:ext cx="304800" cy="304800"/>
          </a:xfrm>
          <a:prstGeom prst="rect">
            <a:avLst/>
          </a:prstGeom>
        </p:spPr>
      </p:pic>
      <p:pic>
        <p:nvPicPr>
          <p:cNvPr id="124" name="Graphique 123">
            <a:hlinkClick r:id="rId23"/>
            <a:extLst>
              <a:ext uri="{FF2B5EF4-FFF2-40B4-BE49-F238E27FC236}">
                <a16:creationId xmlns:a16="http://schemas.microsoft.com/office/drawing/2014/main" id="{9ECE0B75-D252-48C7-835A-51A27C4072D2}"/>
              </a:ext>
            </a:extLst>
          </p:cNvPr>
          <p:cNvPicPr>
            <a:picLocks noChangeAspect="1"/>
          </p:cNvPicPr>
          <p:nvPr/>
        </p:nvPicPr>
        <p:blipFill>
          <a:blip r:embed="rId14"/>
          <a:srcRect/>
          <a:stretch/>
        </p:blipFill>
        <p:spPr>
          <a:xfrm>
            <a:off x="11029950" y="2554288"/>
            <a:ext cx="304800" cy="304800"/>
          </a:xfrm>
          <a:prstGeom prst="rect">
            <a:avLst/>
          </a:prstGeom>
        </p:spPr>
      </p:pic>
      <p:pic>
        <p:nvPicPr>
          <p:cNvPr id="125" name="Graphique 124">
            <a:hlinkClick r:id="rId24"/>
            <a:extLst>
              <a:ext uri="{FF2B5EF4-FFF2-40B4-BE49-F238E27FC236}">
                <a16:creationId xmlns:a16="http://schemas.microsoft.com/office/drawing/2014/main" id="{0E818353-8444-4C2A-A460-BCF41FF5F328}"/>
              </a:ext>
            </a:extLst>
          </p:cNvPr>
          <p:cNvPicPr>
            <a:picLocks noChangeAspect="1"/>
          </p:cNvPicPr>
          <p:nvPr/>
        </p:nvPicPr>
        <p:blipFill>
          <a:blip r:embed="rId14"/>
          <a:srcRect/>
          <a:stretch/>
        </p:blipFill>
        <p:spPr>
          <a:xfrm>
            <a:off x="11029950" y="2946400"/>
            <a:ext cx="304800" cy="304800"/>
          </a:xfrm>
          <a:prstGeom prst="rect">
            <a:avLst/>
          </a:prstGeom>
        </p:spPr>
      </p:pic>
      <p:pic>
        <p:nvPicPr>
          <p:cNvPr id="126" name="Graphique 125">
            <a:hlinkClick r:id="rId25"/>
            <a:extLst>
              <a:ext uri="{FF2B5EF4-FFF2-40B4-BE49-F238E27FC236}">
                <a16:creationId xmlns:a16="http://schemas.microsoft.com/office/drawing/2014/main" id="{2BBD0A02-223D-49BF-AD43-07AA38058FC5}"/>
              </a:ext>
            </a:extLst>
          </p:cNvPr>
          <p:cNvPicPr>
            <a:picLocks noChangeAspect="1"/>
          </p:cNvPicPr>
          <p:nvPr/>
        </p:nvPicPr>
        <p:blipFill>
          <a:blip r:embed="rId14"/>
          <a:srcRect/>
          <a:stretch/>
        </p:blipFill>
        <p:spPr>
          <a:xfrm>
            <a:off x="11029950" y="3651250"/>
            <a:ext cx="304800" cy="304800"/>
          </a:xfrm>
          <a:prstGeom prst="rect">
            <a:avLst/>
          </a:prstGeom>
        </p:spPr>
      </p:pic>
      <p:pic>
        <p:nvPicPr>
          <p:cNvPr id="127" name="Graphique 126">
            <a:hlinkClick r:id="rId26"/>
            <a:extLst>
              <a:ext uri="{FF2B5EF4-FFF2-40B4-BE49-F238E27FC236}">
                <a16:creationId xmlns:a16="http://schemas.microsoft.com/office/drawing/2014/main" id="{ED29444D-3F8C-4BDC-B60E-FEBB404C495A}"/>
              </a:ext>
            </a:extLst>
          </p:cNvPr>
          <p:cNvPicPr>
            <a:picLocks noChangeAspect="1"/>
          </p:cNvPicPr>
          <p:nvPr/>
        </p:nvPicPr>
        <p:blipFill>
          <a:blip r:embed="rId14"/>
          <a:srcRect/>
          <a:stretch/>
        </p:blipFill>
        <p:spPr>
          <a:xfrm>
            <a:off x="11029950" y="4038600"/>
            <a:ext cx="304800" cy="304800"/>
          </a:xfrm>
          <a:prstGeom prst="rect">
            <a:avLst/>
          </a:prstGeom>
        </p:spPr>
      </p:pic>
      <p:pic>
        <p:nvPicPr>
          <p:cNvPr id="128" name="Graphique 127">
            <a:hlinkClick r:id="rId27"/>
            <a:extLst>
              <a:ext uri="{FF2B5EF4-FFF2-40B4-BE49-F238E27FC236}">
                <a16:creationId xmlns:a16="http://schemas.microsoft.com/office/drawing/2014/main" id="{DC77C60E-8CD5-4563-B0FA-25C4E3EA6DEC}"/>
              </a:ext>
            </a:extLst>
          </p:cNvPr>
          <p:cNvPicPr>
            <a:picLocks noChangeAspect="1"/>
          </p:cNvPicPr>
          <p:nvPr/>
        </p:nvPicPr>
        <p:blipFill>
          <a:blip r:embed="rId14"/>
          <a:srcRect/>
          <a:stretch/>
        </p:blipFill>
        <p:spPr>
          <a:xfrm>
            <a:off x="11029950" y="4430713"/>
            <a:ext cx="304800" cy="304800"/>
          </a:xfrm>
          <a:prstGeom prst="rect">
            <a:avLst/>
          </a:prstGeom>
        </p:spPr>
      </p:pic>
      <p:grpSp>
        <p:nvGrpSpPr>
          <p:cNvPr id="37937" name="Groupe 82">
            <a:extLst>
              <a:ext uri="{FF2B5EF4-FFF2-40B4-BE49-F238E27FC236}">
                <a16:creationId xmlns:a16="http://schemas.microsoft.com/office/drawing/2014/main" id="{77541B63-FD6A-4215-898B-4182B678AD3E}"/>
              </a:ext>
            </a:extLst>
          </p:cNvPr>
          <p:cNvGrpSpPr>
            <a:grpSpLocks/>
          </p:cNvGrpSpPr>
          <p:nvPr/>
        </p:nvGrpSpPr>
        <p:grpSpPr bwMode="auto">
          <a:xfrm>
            <a:off x="3365500" y="6388100"/>
            <a:ext cx="1417638" cy="369888"/>
            <a:chOff x="2237439" y="6388408"/>
            <a:chExt cx="1417322" cy="369331"/>
          </a:xfrm>
        </p:grpSpPr>
        <p:sp>
          <p:nvSpPr>
            <p:cNvPr id="85" name="Rectangle 84">
              <a:extLst>
                <a:ext uri="{FF2B5EF4-FFF2-40B4-BE49-F238E27FC236}">
                  <a16:creationId xmlns:a16="http://schemas.microsoft.com/office/drawing/2014/main" id="{45619C91-3FA2-46F6-9941-880FB6C23115}"/>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37954" name="ZoneTexte 85">
              <a:extLst>
                <a:ext uri="{FF2B5EF4-FFF2-40B4-BE49-F238E27FC236}">
                  <a16:creationId xmlns:a16="http://schemas.microsoft.com/office/drawing/2014/main" id="{6B2D1C12-A151-4F92-B674-0554E9D745F1}"/>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14" name="Rectangle 113">
            <a:extLst>
              <a:ext uri="{FF2B5EF4-FFF2-40B4-BE49-F238E27FC236}">
                <a16:creationId xmlns:a16="http://schemas.microsoft.com/office/drawing/2014/main" id="{A953F0C0-E901-4EC6-BCB6-CBD01788DBD7}"/>
              </a:ext>
            </a:extLst>
          </p:cNvPr>
          <p:cNvSpPr/>
          <p:nvPr/>
        </p:nvSpPr>
        <p:spPr>
          <a:xfrm>
            <a:off x="9010650" y="6829425"/>
            <a:ext cx="341313"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37939" name="Groupe 92">
            <a:extLst>
              <a:ext uri="{FF2B5EF4-FFF2-40B4-BE49-F238E27FC236}">
                <a16:creationId xmlns:a16="http://schemas.microsoft.com/office/drawing/2014/main" id="{67A19255-DFDF-487B-AF6C-6A5F15069EF9}"/>
              </a:ext>
            </a:extLst>
          </p:cNvPr>
          <p:cNvGrpSpPr>
            <a:grpSpLocks/>
          </p:cNvGrpSpPr>
          <p:nvPr/>
        </p:nvGrpSpPr>
        <p:grpSpPr bwMode="auto">
          <a:xfrm>
            <a:off x="6048375" y="6324600"/>
            <a:ext cx="784225" cy="496888"/>
            <a:chOff x="6767187" y="6323834"/>
            <a:chExt cx="784388" cy="497620"/>
          </a:xfrm>
        </p:grpSpPr>
        <p:pic>
          <p:nvPicPr>
            <p:cNvPr id="94" name="Graphique 93">
              <a:extLst>
                <a:ext uri="{FF2B5EF4-FFF2-40B4-BE49-F238E27FC236}">
                  <a16:creationId xmlns:a16="http://schemas.microsoft.com/office/drawing/2014/main" id="{1764777C-B089-430A-94A0-6233B336987D}"/>
                </a:ext>
              </a:extLst>
            </p:cNvPr>
            <p:cNvPicPr>
              <a:picLocks noChangeAspect="1"/>
            </p:cNvPicPr>
            <p:nvPr/>
          </p:nvPicPr>
          <p:blipFill>
            <a:blip r:embed="rId28"/>
            <a:stretch>
              <a:fillRect/>
            </a:stretch>
          </p:blipFill>
          <p:spPr>
            <a:xfrm>
              <a:off x="6964078" y="6323834"/>
              <a:ext cx="352498" cy="352944"/>
            </a:xfrm>
            <a:prstGeom prst="rect">
              <a:avLst/>
            </a:prstGeom>
          </p:spPr>
        </p:pic>
        <p:sp>
          <p:nvSpPr>
            <p:cNvPr id="37952" name="ZoneTexte 94">
              <a:extLst>
                <a:ext uri="{FF2B5EF4-FFF2-40B4-BE49-F238E27FC236}">
                  <a16:creationId xmlns:a16="http://schemas.microsoft.com/office/drawing/2014/main" id="{C8BAAD9D-5F9C-4B8C-8C73-853737978B6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7940" name="Groupe 102">
            <a:extLst>
              <a:ext uri="{FF2B5EF4-FFF2-40B4-BE49-F238E27FC236}">
                <a16:creationId xmlns:a16="http://schemas.microsoft.com/office/drawing/2014/main" id="{99663E13-EABF-427A-A7D1-DEE46E6AF5B5}"/>
              </a:ext>
            </a:extLst>
          </p:cNvPr>
          <p:cNvGrpSpPr>
            <a:grpSpLocks/>
          </p:cNvGrpSpPr>
          <p:nvPr/>
        </p:nvGrpSpPr>
        <p:grpSpPr bwMode="auto">
          <a:xfrm>
            <a:off x="71438" y="6324600"/>
            <a:ext cx="11553825" cy="496888"/>
            <a:chOff x="71517" y="6323834"/>
            <a:chExt cx="11554426" cy="497620"/>
          </a:xfrm>
        </p:grpSpPr>
        <p:pic>
          <p:nvPicPr>
            <p:cNvPr id="104" name="Graphique 103">
              <a:hlinkClick r:id="" action="ppaction://hlinkshowjump?jump=previousslide"/>
              <a:extLst>
                <a:ext uri="{FF2B5EF4-FFF2-40B4-BE49-F238E27FC236}">
                  <a16:creationId xmlns:a16="http://schemas.microsoft.com/office/drawing/2014/main" id="{E6C4CB56-EFB3-4C0A-B143-1BA2A368180A}"/>
                </a:ext>
              </a:extLst>
            </p:cNvPr>
            <p:cNvPicPr>
              <a:picLocks noChangeAspect="1"/>
            </p:cNvPicPr>
            <p:nvPr/>
          </p:nvPicPr>
          <p:blipFill>
            <a:blip r:embed="rId29"/>
            <a:srcRect/>
            <a:stretch/>
          </p:blipFill>
          <p:spPr>
            <a:xfrm rot="10800000">
              <a:off x="11062351" y="6427174"/>
              <a:ext cx="281003" cy="279812"/>
            </a:xfrm>
            <a:prstGeom prst="rect">
              <a:avLst/>
            </a:prstGeom>
          </p:spPr>
        </p:pic>
        <p:pic>
          <p:nvPicPr>
            <p:cNvPr id="105" name="Graphique 104">
              <a:hlinkClick r:id="" action="ppaction://hlinkshowjump?jump=nextslide"/>
              <a:extLst>
                <a:ext uri="{FF2B5EF4-FFF2-40B4-BE49-F238E27FC236}">
                  <a16:creationId xmlns:a16="http://schemas.microsoft.com/office/drawing/2014/main" id="{58E6057C-EC77-4A5D-BA10-1D4191A1ACB7}"/>
                </a:ext>
              </a:extLst>
            </p:cNvPr>
            <p:cNvPicPr>
              <a:picLocks noChangeAspect="1"/>
            </p:cNvPicPr>
            <p:nvPr/>
          </p:nvPicPr>
          <p:blipFill>
            <a:blip r:embed="rId29"/>
            <a:srcRect/>
            <a:stretch/>
          </p:blipFill>
          <p:spPr>
            <a:xfrm>
              <a:off x="11344940" y="6431943"/>
              <a:ext cx="281003" cy="281402"/>
            </a:xfrm>
            <a:prstGeom prst="rect">
              <a:avLst/>
            </a:prstGeom>
          </p:spPr>
        </p:pic>
        <p:sp>
          <p:nvSpPr>
            <p:cNvPr id="136" name="Rectangle 135">
              <a:hlinkClick r:id="rId30" action="ppaction://hlinksldjump"/>
              <a:extLst>
                <a:ext uri="{FF2B5EF4-FFF2-40B4-BE49-F238E27FC236}">
                  <a16:creationId xmlns:a16="http://schemas.microsoft.com/office/drawing/2014/main" id="{D8C657F4-A515-4DE7-9821-C213CF96EFE0}"/>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7" name="Rectangle 136">
              <a:hlinkClick r:id="rId31" action="ppaction://hlinksldjump"/>
              <a:extLst>
                <a:ext uri="{FF2B5EF4-FFF2-40B4-BE49-F238E27FC236}">
                  <a16:creationId xmlns:a16="http://schemas.microsoft.com/office/drawing/2014/main" id="{E8560369-83A9-4156-A9DD-25FF0869887A}"/>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8" name="Rectangle 137">
              <a:hlinkClick r:id="rId32" action="ppaction://hlinksldjump"/>
              <a:extLst>
                <a:ext uri="{FF2B5EF4-FFF2-40B4-BE49-F238E27FC236}">
                  <a16:creationId xmlns:a16="http://schemas.microsoft.com/office/drawing/2014/main" id="{1C42A745-3890-4266-839D-6ED8E3BE0666}"/>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9" name="Rectangle 138">
              <a:hlinkClick r:id="rId33" action="ppaction://hlinksldjump"/>
              <a:extLst>
                <a:ext uri="{FF2B5EF4-FFF2-40B4-BE49-F238E27FC236}">
                  <a16:creationId xmlns:a16="http://schemas.microsoft.com/office/drawing/2014/main" id="{42C0EC1D-EBBF-4B31-8B15-E3A2724AA5DD}"/>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0" name="Rectangle 139">
              <a:hlinkClick r:id="rId34" action="ppaction://hlinksldjump"/>
              <a:extLst>
                <a:ext uri="{FF2B5EF4-FFF2-40B4-BE49-F238E27FC236}">
                  <a16:creationId xmlns:a16="http://schemas.microsoft.com/office/drawing/2014/main" id="{8628434B-D9D9-4C21-BEFA-30A23233921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1" name="Rectangle 140">
              <a:hlinkClick r:id="rId35" action="ppaction://hlinksldjump"/>
              <a:extLst>
                <a:ext uri="{FF2B5EF4-FFF2-40B4-BE49-F238E27FC236}">
                  <a16:creationId xmlns:a16="http://schemas.microsoft.com/office/drawing/2014/main" id="{0A437BAF-22B3-456A-978F-0E4E58F56334}"/>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2" name="Rectangle 141">
              <a:hlinkClick r:id="rId36" action="ppaction://hlinksldjump"/>
              <a:extLst>
                <a:ext uri="{FF2B5EF4-FFF2-40B4-BE49-F238E27FC236}">
                  <a16:creationId xmlns:a16="http://schemas.microsoft.com/office/drawing/2014/main" id="{B7E88280-A3A1-459C-AE69-CCC987F4BCB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37" action="ppaction://hlinksldjump"/>
              <a:extLst>
                <a:ext uri="{FF2B5EF4-FFF2-40B4-BE49-F238E27FC236}">
                  <a16:creationId xmlns:a16="http://schemas.microsoft.com/office/drawing/2014/main" id="{CEBF0C68-45F4-463B-8365-A5291BE987D7}"/>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93" name="Graphique 107">
            <a:hlinkClick r:id="rId38" action="ppaction://hlinksldjump"/>
            <a:extLst>
              <a:ext uri="{FF2B5EF4-FFF2-40B4-BE49-F238E27FC236}">
                <a16:creationId xmlns:a16="http://schemas.microsoft.com/office/drawing/2014/main" id="{1717D42A-652D-47B1-B415-97F06CFF3CE9}"/>
              </a:ext>
            </a:extLst>
          </p:cNvPr>
          <p:cNvPicPr>
            <a:picLocks noChangeAspect="1"/>
          </p:cNvPicPr>
          <p:nvPr/>
        </p:nvPicPr>
        <p:blipFill>
          <a:blip r:embed="rId14"/>
          <a:srcRect/>
          <a:stretch/>
        </p:blipFill>
        <p:spPr>
          <a:xfrm>
            <a:off x="4006010" y="4295517"/>
            <a:ext cx="304800" cy="3048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EFB30D-B1DC-4465-ADAF-629B62966C49}"/>
              </a:ext>
            </a:extLst>
          </p:cNvPr>
          <p:cNvSpPr/>
          <p:nvPr/>
        </p:nvSpPr>
        <p:spPr>
          <a:xfrm>
            <a:off x="500063" y="3106738"/>
            <a:ext cx="11407775" cy="874712"/>
          </a:xfrm>
          <a:prstGeom prst="rect">
            <a:avLst/>
          </a:prstGeom>
          <a:solidFill>
            <a:srgbClr val="FFBF58">
              <a:alpha val="224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853101F3-3DCB-46BE-A5EC-1BCB9D06C760}"/>
              </a:ext>
            </a:extLst>
          </p:cNvPr>
          <p:cNvSpPr/>
          <p:nvPr/>
        </p:nvSpPr>
        <p:spPr>
          <a:xfrm>
            <a:off x="500063" y="4070350"/>
            <a:ext cx="11407775" cy="1936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62D61F87-2A78-4EB2-885B-EAFD79E91448}"/>
              </a:ext>
            </a:extLst>
          </p:cNvPr>
          <p:cNvSpPr/>
          <p:nvPr/>
        </p:nvSpPr>
        <p:spPr>
          <a:xfrm>
            <a:off x="500063" y="1195388"/>
            <a:ext cx="11409362" cy="1819275"/>
          </a:xfrm>
          <a:prstGeom prst="rect">
            <a:avLst/>
          </a:prstGeom>
          <a:solidFill>
            <a:srgbClr val="F99E9C">
              <a:alpha val="3695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cxnSp>
        <p:nvCxnSpPr>
          <p:cNvPr id="8" name="Straight Connector 3">
            <a:extLst>
              <a:ext uri="{FF2B5EF4-FFF2-40B4-BE49-F238E27FC236}">
                <a16:creationId xmlns:a16="http://schemas.microsoft.com/office/drawing/2014/main" id="{586E43A3-8215-4AAF-9D73-400438B00302}"/>
              </a:ext>
            </a:extLst>
          </p:cNvPr>
          <p:cNvCxnSpPr>
            <a:cxnSpLocks/>
          </p:cNvCxnSpPr>
          <p:nvPr/>
        </p:nvCxnSpPr>
        <p:spPr>
          <a:xfrm>
            <a:off x="500063" y="936625"/>
            <a:ext cx="11407775" cy="0"/>
          </a:xfrm>
          <a:prstGeom prst="line">
            <a:avLst/>
          </a:prstGeom>
          <a:noFill/>
          <a:ln w="38100" cap="flat" cmpd="sng" algn="ctr">
            <a:solidFill>
              <a:schemeClr val="bg1">
                <a:lumMod val="75000"/>
              </a:schemeClr>
            </a:solidFill>
            <a:prstDash val="solid"/>
            <a:round/>
            <a:headEnd type="none"/>
            <a:tailEnd type="triangle" w="med" len="med"/>
          </a:ln>
          <a:effectLst/>
        </p:spPr>
      </p:cxnSp>
      <p:sp>
        <p:nvSpPr>
          <p:cNvPr id="10" name="Oval 9">
            <a:extLst>
              <a:ext uri="{FF2B5EF4-FFF2-40B4-BE49-F238E27FC236}">
                <a16:creationId xmlns:a16="http://schemas.microsoft.com/office/drawing/2014/main" id="{2AD6D09C-57A2-402C-9CE3-F3904B8211DA}"/>
              </a:ext>
            </a:extLst>
          </p:cNvPr>
          <p:cNvSpPr/>
          <p:nvPr/>
        </p:nvSpPr>
        <p:spPr>
          <a:xfrm>
            <a:off x="1562100" y="828675"/>
            <a:ext cx="215900" cy="215900"/>
          </a:xfrm>
          <a:prstGeom prst="ellipse">
            <a:avLst/>
          </a:prstGeom>
          <a:solidFill>
            <a:srgbClr val="F25858"/>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D61316"/>
              </a:solidFill>
              <a:latin typeface="Arial" panose="020B0604020202020204"/>
              <a:sym typeface="Arial"/>
            </a:endParaRPr>
          </a:p>
        </p:txBody>
      </p:sp>
      <p:sp>
        <p:nvSpPr>
          <p:cNvPr id="11" name="Oval 12">
            <a:extLst>
              <a:ext uri="{FF2B5EF4-FFF2-40B4-BE49-F238E27FC236}">
                <a16:creationId xmlns:a16="http://schemas.microsoft.com/office/drawing/2014/main" id="{9031FE16-988A-4ECD-B0F1-A0F7BAFD3FE6}"/>
              </a:ext>
            </a:extLst>
          </p:cNvPr>
          <p:cNvSpPr/>
          <p:nvPr/>
        </p:nvSpPr>
        <p:spPr>
          <a:xfrm>
            <a:off x="3100388" y="828675"/>
            <a:ext cx="215900" cy="215900"/>
          </a:xfrm>
          <a:prstGeom prst="ellipse">
            <a:avLst/>
          </a:prstGeom>
          <a:solidFill>
            <a:srgbClr val="A3CB8A"/>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FFFFFF"/>
              </a:solidFill>
              <a:latin typeface="Arial" panose="020B0604020202020204"/>
              <a:sym typeface="Arial"/>
            </a:endParaRPr>
          </a:p>
        </p:txBody>
      </p:sp>
      <p:sp>
        <p:nvSpPr>
          <p:cNvPr id="12" name="ZoneTexte 11">
            <a:extLst>
              <a:ext uri="{FF2B5EF4-FFF2-40B4-BE49-F238E27FC236}">
                <a16:creationId xmlns:a16="http://schemas.microsoft.com/office/drawing/2014/main" id="{73C9B283-EAEF-43FA-8F1A-264D86AED346}"/>
              </a:ext>
            </a:extLst>
          </p:cNvPr>
          <p:cNvSpPr txBox="1"/>
          <p:nvPr/>
        </p:nvSpPr>
        <p:spPr>
          <a:xfrm>
            <a:off x="2897188" y="544513"/>
            <a:ext cx="620712" cy="277812"/>
          </a:xfrm>
          <a:prstGeom prst="rect">
            <a:avLst/>
          </a:prstGeom>
          <a:noFill/>
        </p:spPr>
        <p:txBody>
          <a:bodyPr anchor="b">
            <a:spAutoFit/>
          </a:bodyPr>
          <a:lstStyle/>
          <a:p>
            <a:pPr algn="ctr" eaLnBrk="1" fontAlgn="auto" hangingPunct="1">
              <a:spcBef>
                <a:spcPts val="0"/>
              </a:spcBef>
              <a:spcAft>
                <a:spcPts val="0"/>
              </a:spcAft>
              <a:defRPr/>
            </a:pPr>
            <a:r>
              <a:rPr lang="fr-FR" sz="1200" b="1" kern="0">
                <a:solidFill>
                  <a:srgbClr val="A3CB8A"/>
                </a:solidFill>
                <a:latin typeface="Arial" panose="020B0604020202020204" pitchFamily="34" charset="0"/>
                <a:cs typeface="Arial" panose="020B0604020202020204" pitchFamily="34" charset="0"/>
                <a:sym typeface="Arial"/>
              </a:rPr>
              <a:t>2023</a:t>
            </a:r>
            <a:endParaRPr lang="fr-FR" sz="1050" b="1" kern="0">
              <a:solidFill>
                <a:srgbClr val="A3CB8A"/>
              </a:solidFill>
              <a:latin typeface="Arial" panose="020B0604020202020204" pitchFamily="34" charset="0"/>
              <a:cs typeface="Arial" panose="020B0604020202020204" pitchFamily="34" charset="0"/>
              <a:sym typeface="Arial"/>
            </a:endParaRPr>
          </a:p>
        </p:txBody>
      </p:sp>
      <p:sp>
        <p:nvSpPr>
          <p:cNvPr id="13" name="ZoneTexte 12">
            <a:extLst>
              <a:ext uri="{FF2B5EF4-FFF2-40B4-BE49-F238E27FC236}">
                <a16:creationId xmlns:a16="http://schemas.microsoft.com/office/drawing/2014/main" id="{5A72CFC0-0819-4476-833F-E5425901650A}"/>
              </a:ext>
            </a:extLst>
          </p:cNvPr>
          <p:cNvSpPr txBox="1"/>
          <p:nvPr/>
        </p:nvSpPr>
        <p:spPr>
          <a:xfrm>
            <a:off x="1247775" y="544513"/>
            <a:ext cx="844550" cy="277812"/>
          </a:xfrm>
          <a:prstGeom prst="rect">
            <a:avLst/>
          </a:prstGeom>
          <a:noFill/>
        </p:spPr>
        <p:txBody>
          <a:bodyPr anchor="b">
            <a:spAutoFit/>
          </a:bodyPr>
          <a:lstStyle/>
          <a:p>
            <a:pPr algn="ctr" eaLnBrk="1" fontAlgn="auto" hangingPunct="1">
              <a:spcBef>
                <a:spcPts val="0"/>
              </a:spcBef>
              <a:spcAft>
                <a:spcPts val="0"/>
              </a:spcAft>
              <a:defRPr/>
            </a:pPr>
            <a:r>
              <a:rPr lang="fr-FR" sz="1200" b="1" kern="0">
                <a:solidFill>
                  <a:srgbClr val="F25858"/>
                </a:solidFill>
                <a:latin typeface="Arial" panose="020B0604020202020204" pitchFamily="34" charset="0"/>
                <a:cs typeface="Arial" panose="020B0604020202020204" pitchFamily="34" charset="0"/>
                <a:sym typeface="Arial"/>
              </a:rPr>
              <a:t>2022</a:t>
            </a:r>
            <a:endParaRPr lang="fr-FR" sz="1050" b="1" kern="0">
              <a:solidFill>
                <a:srgbClr val="F25858"/>
              </a:solidFill>
              <a:latin typeface="Arial" panose="020B0604020202020204" pitchFamily="34" charset="0"/>
              <a:cs typeface="Arial" panose="020B0604020202020204" pitchFamily="34" charset="0"/>
              <a:sym typeface="Arial"/>
            </a:endParaRPr>
          </a:p>
        </p:txBody>
      </p:sp>
      <p:sp>
        <p:nvSpPr>
          <p:cNvPr id="20" name="Oval 12">
            <a:extLst>
              <a:ext uri="{FF2B5EF4-FFF2-40B4-BE49-F238E27FC236}">
                <a16:creationId xmlns:a16="http://schemas.microsoft.com/office/drawing/2014/main" id="{B8461BD4-EF18-4FF9-B321-A9127BF9C073}"/>
              </a:ext>
            </a:extLst>
          </p:cNvPr>
          <p:cNvSpPr/>
          <p:nvPr/>
        </p:nvSpPr>
        <p:spPr>
          <a:xfrm>
            <a:off x="6176963" y="828675"/>
            <a:ext cx="215900" cy="215900"/>
          </a:xfrm>
          <a:prstGeom prst="ellipse">
            <a:avLst/>
          </a:prstGeom>
          <a:solidFill>
            <a:schemeClr val="accent1">
              <a:lumMod val="60000"/>
              <a:lumOff val="4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FFFFFF"/>
              </a:solidFill>
              <a:latin typeface="Arial" panose="020B0604020202020204"/>
              <a:sym typeface="Arial"/>
            </a:endParaRPr>
          </a:p>
        </p:txBody>
      </p:sp>
      <p:sp>
        <p:nvSpPr>
          <p:cNvPr id="21" name="ZoneTexte 20">
            <a:extLst>
              <a:ext uri="{FF2B5EF4-FFF2-40B4-BE49-F238E27FC236}">
                <a16:creationId xmlns:a16="http://schemas.microsoft.com/office/drawing/2014/main" id="{27B0747E-447B-47B8-B202-B8331DBEBEF4}"/>
              </a:ext>
            </a:extLst>
          </p:cNvPr>
          <p:cNvSpPr txBox="1"/>
          <p:nvPr/>
        </p:nvSpPr>
        <p:spPr>
          <a:xfrm>
            <a:off x="5975350" y="544513"/>
            <a:ext cx="620713" cy="277812"/>
          </a:xfrm>
          <a:prstGeom prst="rect">
            <a:avLst/>
          </a:prstGeom>
          <a:noFill/>
        </p:spPr>
        <p:txBody>
          <a:bodyPr anchor="b">
            <a:spAutoFit/>
          </a:bodyPr>
          <a:lstStyle/>
          <a:p>
            <a:pPr algn="ctr" eaLnBrk="1" fontAlgn="auto" hangingPunct="1">
              <a:spcBef>
                <a:spcPts val="0"/>
              </a:spcBef>
              <a:spcAft>
                <a:spcPts val="0"/>
              </a:spcAft>
              <a:defRPr/>
            </a:pPr>
            <a:r>
              <a:rPr lang="fr-FR" sz="1200" b="1" kern="0">
                <a:solidFill>
                  <a:schemeClr val="accent1">
                    <a:lumMod val="60000"/>
                    <a:lumOff val="40000"/>
                  </a:schemeClr>
                </a:solidFill>
                <a:latin typeface="Arial" panose="020B0604020202020204" pitchFamily="34" charset="0"/>
                <a:cs typeface="Arial" panose="020B0604020202020204" pitchFamily="34" charset="0"/>
                <a:sym typeface="Arial"/>
              </a:rPr>
              <a:t>2025</a:t>
            </a:r>
            <a:endParaRPr lang="fr-FR" sz="1050" b="1" kern="0">
              <a:solidFill>
                <a:schemeClr val="accent1">
                  <a:lumMod val="60000"/>
                  <a:lumOff val="40000"/>
                </a:schemeClr>
              </a:solidFill>
              <a:latin typeface="Arial" panose="020B0604020202020204" pitchFamily="34" charset="0"/>
              <a:cs typeface="Arial" panose="020B0604020202020204" pitchFamily="34" charset="0"/>
              <a:sym typeface="Arial"/>
            </a:endParaRPr>
          </a:p>
        </p:txBody>
      </p:sp>
      <p:sp>
        <p:nvSpPr>
          <p:cNvPr id="23" name="ZoneTexte 22">
            <a:extLst>
              <a:ext uri="{FF2B5EF4-FFF2-40B4-BE49-F238E27FC236}">
                <a16:creationId xmlns:a16="http://schemas.microsoft.com/office/drawing/2014/main" id="{51915815-9F7B-444C-AC8C-83E7D9A6AB4B}"/>
              </a:ext>
            </a:extLst>
          </p:cNvPr>
          <p:cNvSpPr txBox="1"/>
          <p:nvPr/>
        </p:nvSpPr>
        <p:spPr>
          <a:xfrm rot="16200000" flipH="1">
            <a:off x="-261937" y="1985962"/>
            <a:ext cx="1143000" cy="238125"/>
          </a:xfrm>
          <a:prstGeom prst="rect">
            <a:avLst/>
          </a:prstGeom>
          <a:noFill/>
        </p:spPr>
        <p:txBody>
          <a:bodyPr>
            <a:spAutoFit/>
          </a:bodyPr>
          <a:lstStyle/>
          <a:p>
            <a:pPr algn="ctr" eaLnBrk="1" fontAlgn="auto" hangingPunct="1">
              <a:spcBef>
                <a:spcPts val="0"/>
              </a:spcBef>
              <a:spcAft>
                <a:spcPts val="0"/>
              </a:spcAft>
              <a:defRPr/>
            </a:pPr>
            <a:r>
              <a:rPr lang="fr-FR" sz="950" b="1" spc="-10">
                <a:solidFill>
                  <a:srgbClr val="F25858"/>
                </a:solidFill>
                <a:latin typeface="Arial" panose="020B0604020202020204" pitchFamily="34" charset="0"/>
                <a:cs typeface="Arial" panose="020B0604020202020204" pitchFamily="34" charset="0"/>
              </a:rPr>
              <a:t>LOCATION</a:t>
            </a:r>
          </a:p>
        </p:txBody>
      </p:sp>
      <p:sp>
        <p:nvSpPr>
          <p:cNvPr id="24" name="ZoneTexte 23">
            <a:extLst>
              <a:ext uri="{FF2B5EF4-FFF2-40B4-BE49-F238E27FC236}">
                <a16:creationId xmlns:a16="http://schemas.microsoft.com/office/drawing/2014/main" id="{BA8E656F-47C9-49FD-A0E4-C9B0FF6ABC21}"/>
              </a:ext>
            </a:extLst>
          </p:cNvPr>
          <p:cNvSpPr txBox="1"/>
          <p:nvPr/>
        </p:nvSpPr>
        <p:spPr>
          <a:xfrm rot="16200000" flipH="1">
            <a:off x="-261937" y="4919662"/>
            <a:ext cx="1143000" cy="238125"/>
          </a:xfrm>
          <a:prstGeom prst="rect">
            <a:avLst/>
          </a:prstGeom>
          <a:noFill/>
        </p:spPr>
        <p:txBody>
          <a:bodyPr>
            <a:spAutoFit/>
          </a:bodyPr>
          <a:lstStyle/>
          <a:p>
            <a:pPr algn="ctr" eaLnBrk="1" fontAlgn="auto" hangingPunct="1">
              <a:spcBef>
                <a:spcPts val="0"/>
              </a:spcBef>
              <a:spcAft>
                <a:spcPts val="0"/>
              </a:spcAft>
              <a:defRPr/>
            </a:pPr>
            <a:r>
              <a:rPr lang="fr-FR" sz="950" b="1" spc="-10">
                <a:solidFill>
                  <a:schemeClr val="bg1">
                    <a:lumMod val="65000"/>
                  </a:schemeClr>
                </a:solidFill>
                <a:latin typeface="Arial" panose="020B0604020202020204" pitchFamily="34" charset="0"/>
                <a:cs typeface="Arial" panose="020B0604020202020204" pitchFamily="34" charset="0"/>
              </a:rPr>
              <a:t>VENTE</a:t>
            </a:r>
          </a:p>
        </p:txBody>
      </p:sp>
      <p:sp>
        <p:nvSpPr>
          <p:cNvPr id="28" name="Oval 15">
            <a:extLst>
              <a:ext uri="{FF2B5EF4-FFF2-40B4-BE49-F238E27FC236}">
                <a16:creationId xmlns:a16="http://schemas.microsoft.com/office/drawing/2014/main" id="{EFFDB47C-A424-4165-A741-F388CB4B8F39}"/>
              </a:ext>
            </a:extLst>
          </p:cNvPr>
          <p:cNvSpPr/>
          <p:nvPr/>
        </p:nvSpPr>
        <p:spPr>
          <a:xfrm>
            <a:off x="10987088" y="828675"/>
            <a:ext cx="215900" cy="215900"/>
          </a:xfrm>
          <a:prstGeom prst="ellipse">
            <a:avLst/>
          </a:prstGeom>
          <a:solidFill>
            <a:srgbClr val="FFBF58"/>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D676AD"/>
              </a:solidFill>
              <a:latin typeface="Arial" panose="020B0604020202020204"/>
              <a:sym typeface="Arial"/>
            </a:endParaRPr>
          </a:p>
        </p:txBody>
      </p:sp>
      <p:sp>
        <p:nvSpPr>
          <p:cNvPr id="29" name="ZoneTexte 28">
            <a:extLst>
              <a:ext uri="{FF2B5EF4-FFF2-40B4-BE49-F238E27FC236}">
                <a16:creationId xmlns:a16="http://schemas.microsoft.com/office/drawing/2014/main" id="{1FFB6A91-0D1A-41DE-9177-B2E45376FCBA}"/>
              </a:ext>
            </a:extLst>
          </p:cNvPr>
          <p:cNvSpPr txBox="1"/>
          <p:nvPr/>
        </p:nvSpPr>
        <p:spPr>
          <a:xfrm>
            <a:off x="10783888" y="533400"/>
            <a:ext cx="622300" cy="276225"/>
          </a:xfrm>
          <a:prstGeom prst="rect">
            <a:avLst/>
          </a:prstGeom>
          <a:noFill/>
        </p:spPr>
        <p:txBody>
          <a:bodyPr anchor="b">
            <a:spAutoFit/>
          </a:bodyPr>
          <a:lstStyle/>
          <a:p>
            <a:pPr algn="ctr" eaLnBrk="1" fontAlgn="auto" hangingPunct="1">
              <a:spcBef>
                <a:spcPts val="0"/>
              </a:spcBef>
              <a:spcAft>
                <a:spcPts val="0"/>
              </a:spcAft>
              <a:defRPr/>
            </a:pPr>
            <a:r>
              <a:rPr lang="fr-FR" sz="1200" b="1" kern="0">
                <a:solidFill>
                  <a:schemeClr val="accent4"/>
                </a:solidFill>
                <a:latin typeface="Arial" panose="020B0604020202020204" pitchFamily="34" charset="0"/>
                <a:cs typeface="Arial" panose="020B0604020202020204" pitchFamily="34" charset="0"/>
                <a:sym typeface="Arial"/>
              </a:rPr>
              <a:t>2034</a:t>
            </a:r>
            <a:endParaRPr lang="fr-FR" sz="1050" b="1" kern="0">
              <a:solidFill>
                <a:schemeClr val="accent4"/>
              </a:solidFill>
              <a:latin typeface="Arial" panose="020B0604020202020204" pitchFamily="34" charset="0"/>
              <a:cs typeface="Arial" panose="020B0604020202020204" pitchFamily="34" charset="0"/>
              <a:sym typeface="Arial"/>
            </a:endParaRPr>
          </a:p>
        </p:txBody>
      </p:sp>
      <p:sp>
        <p:nvSpPr>
          <p:cNvPr id="31" name="Oval 15">
            <a:extLst>
              <a:ext uri="{FF2B5EF4-FFF2-40B4-BE49-F238E27FC236}">
                <a16:creationId xmlns:a16="http://schemas.microsoft.com/office/drawing/2014/main" id="{74C5AB58-66BB-4B1F-9A95-1BAE1DAD5BC8}"/>
              </a:ext>
            </a:extLst>
          </p:cNvPr>
          <p:cNvSpPr/>
          <p:nvPr/>
        </p:nvSpPr>
        <p:spPr>
          <a:xfrm>
            <a:off x="4638675" y="838200"/>
            <a:ext cx="215900" cy="217488"/>
          </a:xfrm>
          <a:prstGeom prst="ellipse">
            <a:avLst/>
          </a:prstGeom>
          <a:solidFill>
            <a:srgbClr val="F88C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700">
              <a:solidFill>
                <a:srgbClr val="D676AD"/>
              </a:solidFill>
            </a:endParaRPr>
          </a:p>
        </p:txBody>
      </p:sp>
      <p:sp>
        <p:nvSpPr>
          <p:cNvPr id="32" name="ZoneTexte 31">
            <a:extLst>
              <a:ext uri="{FF2B5EF4-FFF2-40B4-BE49-F238E27FC236}">
                <a16:creationId xmlns:a16="http://schemas.microsoft.com/office/drawing/2014/main" id="{FDB02183-A145-4E0E-A914-D2BC71DDD7FD}"/>
              </a:ext>
            </a:extLst>
          </p:cNvPr>
          <p:cNvSpPr txBox="1"/>
          <p:nvPr/>
        </p:nvSpPr>
        <p:spPr>
          <a:xfrm>
            <a:off x="4435475" y="544513"/>
            <a:ext cx="622300" cy="277812"/>
          </a:xfrm>
          <a:prstGeom prst="rect">
            <a:avLst/>
          </a:prstGeom>
          <a:noFill/>
        </p:spPr>
        <p:txBody>
          <a:bodyPr anchor="b">
            <a:spAutoFit/>
          </a:bodyPr>
          <a:lstStyle/>
          <a:p>
            <a:pPr algn="ctr" eaLnBrk="1" fontAlgn="auto" hangingPunct="1">
              <a:spcBef>
                <a:spcPts val="0"/>
              </a:spcBef>
              <a:spcAft>
                <a:spcPts val="0"/>
              </a:spcAft>
              <a:defRPr/>
            </a:pPr>
            <a:r>
              <a:rPr lang="fr-FR" sz="1200" b="1">
                <a:solidFill>
                  <a:srgbClr val="F88C8B"/>
                </a:solidFill>
                <a:latin typeface="Arial" panose="020B0604020202020204" pitchFamily="34" charset="0"/>
                <a:cs typeface="Arial" panose="020B0604020202020204" pitchFamily="34" charset="0"/>
              </a:rPr>
              <a:t>2024</a:t>
            </a:r>
            <a:endParaRPr lang="fr-FR" sz="1050" b="1">
              <a:solidFill>
                <a:srgbClr val="F88C8B"/>
              </a:solidFill>
              <a:latin typeface="Arial" panose="020B0604020202020204" pitchFamily="34" charset="0"/>
              <a:cs typeface="Arial" panose="020B0604020202020204" pitchFamily="34" charset="0"/>
            </a:endParaRPr>
          </a:p>
        </p:txBody>
      </p:sp>
      <p:sp>
        <p:nvSpPr>
          <p:cNvPr id="34" name="ZoneTexte 33">
            <a:extLst>
              <a:ext uri="{FF2B5EF4-FFF2-40B4-BE49-F238E27FC236}">
                <a16:creationId xmlns:a16="http://schemas.microsoft.com/office/drawing/2014/main" id="{EF8C9DBD-3E80-4190-AA5E-7081DB03AD68}"/>
              </a:ext>
            </a:extLst>
          </p:cNvPr>
          <p:cNvSpPr txBox="1"/>
          <p:nvPr/>
        </p:nvSpPr>
        <p:spPr>
          <a:xfrm rot="16200000" flipH="1">
            <a:off x="-329406" y="3425031"/>
            <a:ext cx="1277938" cy="238125"/>
          </a:xfrm>
          <a:prstGeom prst="rect">
            <a:avLst/>
          </a:prstGeom>
          <a:noFill/>
        </p:spPr>
        <p:txBody>
          <a:bodyPr>
            <a:spAutoFit/>
          </a:bodyPr>
          <a:lstStyle/>
          <a:p>
            <a:pPr algn="ctr" eaLnBrk="1" fontAlgn="auto" hangingPunct="1">
              <a:spcBef>
                <a:spcPts val="0"/>
              </a:spcBef>
              <a:spcAft>
                <a:spcPts val="0"/>
              </a:spcAft>
              <a:defRPr/>
            </a:pPr>
            <a:r>
              <a:rPr lang="fr-FR" sz="950" b="1" spc="-10">
                <a:solidFill>
                  <a:srgbClr val="FFBF58"/>
                </a:solidFill>
                <a:latin typeface="Arial" panose="020B0604020202020204" pitchFamily="34" charset="0"/>
                <a:cs typeface="Arial" panose="020B0604020202020204" pitchFamily="34" charset="0"/>
              </a:rPr>
              <a:t>COPROPRIÉTÉ</a:t>
            </a:r>
          </a:p>
        </p:txBody>
      </p:sp>
      <p:sp>
        <p:nvSpPr>
          <p:cNvPr id="40" name="Oval 12">
            <a:extLst>
              <a:ext uri="{FF2B5EF4-FFF2-40B4-BE49-F238E27FC236}">
                <a16:creationId xmlns:a16="http://schemas.microsoft.com/office/drawing/2014/main" id="{AB8350EB-CDAD-4053-AAFC-D717974F6C7E}"/>
              </a:ext>
            </a:extLst>
          </p:cNvPr>
          <p:cNvSpPr/>
          <p:nvPr/>
        </p:nvSpPr>
        <p:spPr>
          <a:xfrm>
            <a:off x="7715250" y="828675"/>
            <a:ext cx="215900" cy="215900"/>
          </a:xfrm>
          <a:prstGeom prst="ellipse">
            <a:avLst/>
          </a:prstGeom>
          <a:solidFill>
            <a:schemeClr val="bg1">
              <a:lumMod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FFFFFF"/>
              </a:solidFill>
              <a:latin typeface="Arial" panose="020B0604020202020204"/>
              <a:sym typeface="Arial"/>
            </a:endParaRPr>
          </a:p>
        </p:txBody>
      </p:sp>
      <p:sp>
        <p:nvSpPr>
          <p:cNvPr id="41" name="ZoneTexte 40">
            <a:extLst>
              <a:ext uri="{FF2B5EF4-FFF2-40B4-BE49-F238E27FC236}">
                <a16:creationId xmlns:a16="http://schemas.microsoft.com/office/drawing/2014/main" id="{B234AB54-686D-4536-B172-8F8D1704ED88}"/>
              </a:ext>
            </a:extLst>
          </p:cNvPr>
          <p:cNvSpPr txBox="1"/>
          <p:nvPr/>
        </p:nvSpPr>
        <p:spPr>
          <a:xfrm>
            <a:off x="7512050" y="544513"/>
            <a:ext cx="622300" cy="277812"/>
          </a:xfrm>
          <a:prstGeom prst="rect">
            <a:avLst/>
          </a:prstGeom>
          <a:noFill/>
        </p:spPr>
        <p:txBody>
          <a:bodyPr anchor="b">
            <a:spAutoFit/>
          </a:bodyPr>
          <a:lstStyle/>
          <a:p>
            <a:pPr algn="ctr" eaLnBrk="1" fontAlgn="auto" hangingPunct="1">
              <a:spcBef>
                <a:spcPts val="0"/>
              </a:spcBef>
              <a:spcAft>
                <a:spcPts val="0"/>
              </a:spcAft>
              <a:defRPr/>
            </a:pPr>
            <a:r>
              <a:rPr lang="fr-FR" sz="1200" b="1" kern="0">
                <a:solidFill>
                  <a:schemeClr val="bg1">
                    <a:lumMod val="50000"/>
                  </a:schemeClr>
                </a:solidFill>
                <a:latin typeface="Arial" panose="020B0604020202020204" pitchFamily="34" charset="0"/>
                <a:cs typeface="Arial" panose="020B0604020202020204" pitchFamily="34" charset="0"/>
                <a:sym typeface="Arial"/>
              </a:rPr>
              <a:t>2026</a:t>
            </a:r>
            <a:endParaRPr lang="fr-FR" sz="1050" b="1" kern="0">
              <a:solidFill>
                <a:schemeClr val="bg1">
                  <a:lumMod val="50000"/>
                </a:schemeClr>
              </a:solidFill>
              <a:latin typeface="Arial" panose="020B0604020202020204" pitchFamily="34" charset="0"/>
              <a:cs typeface="Arial" panose="020B0604020202020204" pitchFamily="34" charset="0"/>
              <a:sym typeface="Arial"/>
            </a:endParaRPr>
          </a:p>
        </p:txBody>
      </p:sp>
      <p:sp>
        <p:nvSpPr>
          <p:cNvPr id="43" name="Rectangle 42">
            <a:extLst>
              <a:ext uri="{FF2B5EF4-FFF2-40B4-BE49-F238E27FC236}">
                <a16:creationId xmlns:a16="http://schemas.microsoft.com/office/drawing/2014/main" id="{9AD5DAAD-99B1-4337-991E-F1493A0D998F}"/>
              </a:ext>
            </a:extLst>
          </p:cNvPr>
          <p:cNvSpPr/>
          <p:nvPr/>
        </p:nvSpPr>
        <p:spPr>
          <a:xfrm rot="16200000">
            <a:off x="7020719" y="3483769"/>
            <a:ext cx="4811712" cy="234950"/>
          </a:xfrm>
          <a:prstGeom prst="rect">
            <a:avLst/>
          </a:prstGeom>
          <a:solidFill>
            <a:srgbClr val="7030A0"/>
          </a:solidFill>
        </p:spPr>
        <p:txBody>
          <a:bodyPr lIns="0" tIns="36000" rIns="36000">
            <a:spAutoFit/>
          </a:bodyPr>
          <a:lstStyle/>
          <a:p>
            <a:pPr algn="ctr" eaLnBrk="1" fontAlgn="auto" hangingPunct="1">
              <a:spcBef>
                <a:spcPts val="0"/>
              </a:spcBef>
              <a:spcAft>
                <a:spcPts val="0"/>
              </a:spcAft>
              <a:defRPr/>
            </a:pPr>
            <a:endParaRPr lang="fr-FR" sz="1000" kern="0" spc="-10">
              <a:solidFill>
                <a:schemeClr val="bg1"/>
              </a:solidFill>
              <a:latin typeface="Arial" panose="020B0604020202020204" pitchFamily="34" charset="0"/>
              <a:cs typeface="Arial" panose="020B0604020202020204" pitchFamily="34" charset="0"/>
              <a:sym typeface="Arial"/>
            </a:endParaRPr>
          </a:p>
        </p:txBody>
      </p:sp>
      <p:sp>
        <p:nvSpPr>
          <p:cNvPr id="44" name="Rectangle aux angles arrondis">
            <a:extLst>
              <a:ext uri="{FF2B5EF4-FFF2-40B4-BE49-F238E27FC236}">
                <a16:creationId xmlns:a16="http://schemas.microsoft.com/office/drawing/2014/main" id="{FF7A5019-A60E-4376-9AA9-396E56A078FB}"/>
              </a:ext>
            </a:extLst>
          </p:cNvPr>
          <p:cNvSpPr/>
          <p:nvPr/>
        </p:nvSpPr>
        <p:spPr>
          <a:xfrm>
            <a:off x="8796338" y="1917700"/>
            <a:ext cx="1260475" cy="374650"/>
          </a:xfrm>
          <a:prstGeom prst="roundRect">
            <a:avLst>
              <a:gd name="adj" fmla="val 0"/>
            </a:avLst>
          </a:prstGeom>
          <a:solidFill>
            <a:srgbClr val="FFFFFF"/>
          </a:solidFill>
          <a:ln w="12700">
            <a:solidFill>
              <a:srgbClr val="7030A0"/>
            </a:solidFill>
          </a:ln>
          <a:effectLst/>
        </p:spPr>
        <p:txBody>
          <a:bodyPr lIns="45719" rIns="45719" anchor="ctr"/>
          <a:lstStyle/>
          <a:p>
            <a:pPr algn="ctr" eaLnBrk="1" fontAlgn="auto">
              <a:lnSpc>
                <a:spcPct val="85000"/>
              </a:lnSpc>
              <a:spcBef>
                <a:spcPts val="0"/>
              </a:spcBef>
              <a:spcAft>
                <a:spcPts val="0"/>
              </a:spcAft>
              <a:defRPr/>
            </a:pPr>
            <a:r>
              <a:rPr lang="fr-FR" sz="800" b="1" kern="0" spc="-20">
                <a:solidFill>
                  <a:srgbClr val="7030A0"/>
                </a:solidFill>
                <a:latin typeface="Arial" panose="020B0604020202020204" pitchFamily="34" charset="0"/>
                <a:cs typeface="Arial" panose="020B0604020202020204" pitchFamily="34" charset="0"/>
                <a:sym typeface="Arial"/>
              </a:rPr>
              <a:t>Location interdite de logement avec DPE F</a:t>
            </a:r>
          </a:p>
        </p:txBody>
      </p:sp>
      <p:sp>
        <p:nvSpPr>
          <p:cNvPr id="45" name="Rectangle aux angles arrondis">
            <a:extLst>
              <a:ext uri="{FF2B5EF4-FFF2-40B4-BE49-F238E27FC236}">
                <a16:creationId xmlns:a16="http://schemas.microsoft.com/office/drawing/2014/main" id="{A17A86F6-5AC3-4243-95E2-3982C781E411}"/>
              </a:ext>
            </a:extLst>
          </p:cNvPr>
          <p:cNvSpPr/>
          <p:nvPr/>
        </p:nvSpPr>
        <p:spPr>
          <a:xfrm>
            <a:off x="8721725" y="4868863"/>
            <a:ext cx="1409700" cy="339725"/>
          </a:xfrm>
          <a:prstGeom prst="roundRect">
            <a:avLst>
              <a:gd name="adj" fmla="val 0"/>
            </a:avLst>
          </a:prstGeom>
          <a:solidFill>
            <a:srgbClr val="FFFFFF"/>
          </a:solidFill>
          <a:ln w="12700">
            <a:solidFill>
              <a:srgbClr val="7030A0"/>
            </a:solidFill>
          </a:ln>
          <a:effectLst/>
        </p:spPr>
        <p:txBody>
          <a:bodyPr lIns="45719" rIns="45719" anchor="ctr"/>
          <a:lstStyle/>
          <a:p>
            <a:pPr algn="ctr" eaLnBrk="1" fontAlgn="auto">
              <a:lnSpc>
                <a:spcPct val="85000"/>
              </a:lnSpc>
              <a:spcBef>
                <a:spcPts val="0"/>
              </a:spcBef>
              <a:spcAft>
                <a:spcPts val="0"/>
              </a:spcAft>
              <a:defRPr/>
            </a:pPr>
            <a:r>
              <a:rPr lang="fr-FR" sz="800" b="1" kern="0" spc="-20">
                <a:solidFill>
                  <a:srgbClr val="7030A0"/>
                </a:solidFill>
                <a:latin typeface="Arial" panose="020B0604020202020204" pitchFamily="34" charset="0"/>
                <a:cs typeface="Arial" panose="020B0604020202020204" pitchFamily="34" charset="0"/>
                <a:sym typeface="Arial"/>
              </a:rPr>
              <a:t>Il ne doit plus y avoir</a:t>
            </a:r>
            <a:br>
              <a:rPr lang="fr-FR" sz="800" b="1" kern="0" spc="-20">
                <a:solidFill>
                  <a:srgbClr val="7030A0"/>
                </a:solidFill>
                <a:latin typeface="Arial" panose="020B0604020202020204" pitchFamily="34" charset="0"/>
                <a:cs typeface="Arial" panose="020B0604020202020204" pitchFamily="34" charset="0"/>
                <a:sym typeface="Arial"/>
              </a:rPr>
            </a:br>
            <a:r>
              <a:rPr lang="fr-FR" sz="800" b="1" kern="0" spc="-20">
                <a:solidFill>
                  <a:srgbClr val="7030A0"/>
                </a:solidFill>
                <a:latin typeface="Arial" panose="020B0604020202020204" pitchFamily="34" charset="0"/>
                <a:cs typeface="Arial" panose="020B0604020202020204" pitchFamily="34" charset="0"/>
                <a:sym typeface="Arial"/>
              </a:rPr>
              <a:t>de logements DPE F/G*</a:t>
            </a:r>
          </a:p>
        </p:txBody>
      </p:sp>
      <p:sp>
        <p:nvSpPr>
          <p:cNvPr id="47" name="Rectangle 46">
            <a:extLst>
              <a:ext uri="{FF2B5EF4-FFF2-40B4-BE49-F238E27FC236}">
                <a16:creationId xmlns:a16="http://schemas.microsoft.com/office/drawing/2014/main" id="{22393EF3-8AD0-40CA-B409-E6BCC375CD68}"/>
              </a:ext>
            </a:extLst>
          </p:cNvPr>
          <p:cNvSpPr/>
          <p:nvPr/>
        </p:nvSpPr>
        <p:spPr>
          <a:xfrm>
            <a:off x="701675" y="0"/>
            <a:ext cx="11490325"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RÉGLEMENTATION DPE - Déclinaison de la loi Climat et Résilience « Métropole » du 22.08.2021</a:t>
            </a:r>
          </a:p>
        </p:txBody>
      </p:sp>
      <p:pic>
        <p:nvPicPr>
          <p:cNvPr id="48" name="Graphique 47">
            <a:extLst>
              <a:ext uri="{FF2B5EF4-FFF2-40B4-BE49-F238E27FC236}">
                <a16:creationId xmlns:a16="http://schemas.microsoft.com/office/drawing/2014/main" id="{D8DBA806-CF2A-40AA-BB5E-56D1C901FAB8}"/>
              </a:ext>
            </a:extLst>
          </p:cNvPr>
          <p:cNvPicPr>
            <a:picLocks noChangeAspect="1"/>
          </p:cNvPicPr>
          <p:nvPr/>
        </p:nvPicPr>
        <p:blipFill>
          <a:blip r:embed="rId2"/>
          <a:srcRect/>
          <a:stretch/>
        </p:blipFill>
        <p:spPr>
          <a:xfrm>
            <a:off x="0" y="0"/>
            <a:ext cx="701675" cy="701675"/>
          </a:xfrm>
          <a:prstGeom prst="rect">
            <a:avLst/>
          </a:prstGeom>
        </p:spPr>
      </p:pic>
      <p:cxnSp>
        <p:nvCxnSpPr>
          <p:cNvPr id="54" name="Connecteur droit 53">
            <a:extLst>
              <a:ext uri="{FF2B5EF4-FFF2-40B4-BE49-F238E27FC236}">
                <a16:creationId xmlns:a16="http://schemas.microsoft.com/office/drawing/2014/main" id="{B5ADA41A-13F0-4817-B597-6A3E31E185FC}"/>
              </a:ext>
            </a:extLst>
          </p:cNvPr>
          <p:cNvCxnSpPr>
            <a:cxnSpLocks/>
            <a:stCxn id="10" idx="4"/>
          </p:cNvCxnSpPr>
          <p:nvPr/>
        </p:nvCxnSpPr>
        <p:spPr>
          <a:xfrm>
            <a:off x="1670050" y="1044575"/>
            <a:ext cx="0" cy="3671888"/>
          </a:xfrm>
          <a:prstGeom prst="line">
            <a:avLst/>
          </a:prstGeom>
          <a:ln w="12700">
            <a:solidFill>
              <a:srgbClr val="F25858"/>
            </a:solidFill>
          </a:ln>
        </p:spPr>
        <p:style>
          <a:lnRef idx="1">
            <a:schemeClr val="accent1"/>
          </a:lnRef>
          <a:fillRef idx="0">
            <a:schemeClr val="accent1"/>
          </a:fillRef>
          <a:effectRef idx="0">
            <a:schemeClr val="accent1"/>
          </a:effectRef>
          <a:fontRef idx="minor">
            <a:schemeClr val="tx1"/>
          </a:fontRef>
        </p:style>
      </p:cxnSp>
      <p:sp>
        <p:nvSpPr>
          <p:cNvPr id="14" name="Rectangle aux angles arrondis">
            <a:extLst>
              <a:ext uri="{FF2B5EF4-FFF2-40B4-BE49-F238E27FC236}">
                <a16:creationId xmlns:a16="http://schemas.microsoft.com/office/drawing/2014/main" id="{585FD9DB-B211-42C5-9A9B-89C86A9E42AC}"/>
              </a:ext>
            </a:extLst>
          </p:cNvPr>
          <p:cNvSpPr/>
          <p:nvPr/>
        </p:nvSpPr>
        <p:spPr>
          <a:xfrm>
            <a:off x="630238" y="1300163"/>
            <a:ext cx="2098675" cy="909637"/>
          </a:xfrm>
          <a:prstGeom prst="roundRect">
            <a:avLst>
              <a:gd name="adj" fmla="val 0"/>
            </a:avLst>
          </a:prstGeom>
          <a:solidFill>
            <a:schemeClr val="bg1"/>
          </a:solidFill>
          <a:ln w="12700">
            <a:solidFill>
              <a:srgbClr val="F25858"/>
            </a:solidFill>
          </a:ln>
          <a:effectLst/>
        </p:spPr>
        <p:txBody>
          <a:bodyPr lIns="72000" tIns="72000" rIns="72000" bIns="72000" anchor="ctr"/>
          <a:lstStyle/>
          <a:p>
            <a:pPr algn="ctr" eaLnBrk="1" fontAlgn="auto">
              <a:lnSpc>
                <a:spcPct val="85000"/>
              </a:lnSpc>
              <a:spcBef>
                <a:spcPts val="0"/>
              </a:spcBef>
              <a:spcAft>
                <a:spcPts val="0"/>
              </a:spcAft>
              <a:defRPr/>
            </a:pPr>
            <a:r>
              <a:rPr lang="fr-FR" sz="800" b="1" kern="0" spc="-20">
                <a:solidFill>
                  <a:srgbClr val="F25858"/>
                </a:solidFill>
                <a:latin typeface="Arial" panose="020B0604020202020204" pitchFamily="34" charset="0"/>
                <a:cs typeface="Arial" panose="020B0604020202020204" pitchFamily="34" charset="0"/>
                <a:sym typeface="Arial"/>
              </a:rPr>
              <a:t>Information du locataire sur les consommations du logement </a:t>
            </a:r>
          </a:p>
          <a:p>
            <a:pPr eaLnBrk="1" fontAlgn="auto">
              <a:lnSpc>
                <a:spcPct val="85000"/>
              </a:lnSpc>
              <a:spcBef>
                <a:spcPts val="0"/>
              </a:spcBef>
              <a:spcAft>
                <a:spcPts val="0"/>
              </a:spcAft>
              <a:defRPr/>
            </a:pPr>
            <a:r>
              <a:rPr lang="fr-FR" sz="700" kern="0" spc="-20">
                <a:solidFill>
                  <a:srgbClr val="F25858"/>
                </a:solidFill>
                <a:latin typeface="Arial" panose="020B0604020202020204" pitchFamily="34" charset="0"/>
                <a:cs typeface="Arial" panose="020B0604020202020204" pitchFamily="34" charset="0"/>
                <a:sym typeface="Arial"/>
              </a:rPr>
              <a:t>Mention dans l’annonce de location de :</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classements énergie et climat (lettre DPE)</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montant théorique facture énergétique/an</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respect du seuil de consommation énergétique en 2028</a:t>
            </a:r>
          </a:p>
          <a:p>
            <a:pPr marL="171450" indent="-171450" algn="ctr" eaLnBrk="1" fontAlgn="auto">
              <a:lnSpc>
                <a:spcPct val="85000"/>
              </a:lnSpc>
              <a:spcBef>
                <a:spcPts val="0"/>
              </a:spcBef>
              <a:spcAft>
                <a:spcPts val="0"/>
              </a:spcAft>
              <a:buFont typeface="Wingdings" panose="05000000000000000000" pitchFamily="2" charset="2"/>
              <a:buChar char="ü"/>
              <a:defRPr/>
            </a:pPr>
            <a:endParaRPr lang="fr-FR" sz="700" kern="0" spc="-20">
              <a:solidFill>
                <a:srgbClr val="F25858"/>
              </a:solidFill>
              <a:latin typeface="Arial" panose="020B0604020202020204" pitchFamily="34" charset="0"/>
              <a:cs typeface="Arial" panose="020B0604020202020204" pitchFamily="34" charset="0"/>
              <a:sym typeface="Arial"/>
            </a:endParaRPr>
          </a:p>
          <a:p>
            <a:pPr algn="ctr" eaLnBrk="1" fontAlgn="auto">
              <a:lnSpc>
                <a:spcPct val="85000"/>
              </a:lnSpc>
              <a:spcBef>
                <a:spcPts val="0"/>
              </a:spcBef>
              <a:spcAft>
                <a:spcPts val="0"/>
              </a:spcAft>
              <a:defRPr/>
            </a:pPr>
            <a:r>
              <a:rPr lang="fr-FR" sz="700" kern="0" spc="-20">
                <a:solidFill>
                  <a:srgbClr val="F25858"/>
                </a:solidFill>
                <a:latin typeface="Arial" panose="020B0604020202020204" pitchFamily="34" charset="0"/>
                <a:cs typeface="Arial" panose="020B0604020202020204" pitchFamily="34" charset="0"/>
                <a:sym typeface="Arial"/>
              </a:rPr>
              <a:t>Sanction : 3K€ pers. physique et 15K€ pers. morale</a:t>
            </a:r>
          </a:p>
        </p:txBody>
      </p:sp>
      <p:sp>
        <p:nvSpPr>
          <p:cNvPr id="15" name="Rectangle aux angles arrondis">
            <a:extLst>
              <a:ext uri="{FF2B5EF4-FFF2-40B4-BE49-F238E27FC236}">
                <a16:creationId xmlns:a16="http://schemas.microsoft.com/office/drawing/2014/main" id="{5F2948F4-9AEA-43EE-ACA5-18B6D89E5ED3}"/>
              </a:ext>
            </a:extLst>
          </p:cNvPr>
          <p:cNvSpPr/>
          <p:nvPr/>
        </p:nvSpPr>
        <p:spPr>
          <a:xfrm>
            <a:off x="630238" y="2335213"/>
            <a:ext cx="2098675" cy="573087"/>
          </a:xfrm>
          <a:prstGeom prst="roundRect">
            <a:avLst>
              <a:gd name="adj" fmla="val 0"/>
            </a:avLst>
          </a:prstGeom>
          <a:solidFill>
            <a:schemeClr val="bg1"/>
          </a:solidFill>
          <a:ln w="12700">
            <a:solidFill>
              <a:srgbClr val="F25858"/>
            </a:solidFill>
          </a:ln>
          <a:effectLst/>
        </p:spPr>
        <p:txBody>
          <a:bodyPr lIns="72000" tIns="72000" rIns="72000" bIns="72000" anchor="ctr"/>
          <a:lstStyle/>
          <a:p>
            <a:pPr algn="ctr" eaLnBrk="1" fontAlgn="auto">
              <a:lnSpc>
                <a:spcPct val="85000"/>
              </a:lnSpc>
              <a:spcBef>
                <a:spcPts val="0"/>
              </a:spcBef>
              <a:spcAft>
                <a:spcPts val="0"/>
              </a:spcAft>
              <a:defRPr/>
            </a:pPr>
            <a:r>
              <a:rPr lang="fr-FR" sz="800" b="1" kern="0" spc="-20">
                <a:solidFill>
                  <a:srgbClr val="F25858"/>
                </a:solidFill>
                <a:latin typeface="Arial" panose="020B0604020202020204" pitchFamily="34" charset="0"/>
                <a:cs typeface="Arial" panose="020B0604020202020204" pitchFamily="34" charset="0"/>
                <a:sym typeface="Arial"/>
              </a:rPr>
              <a:t>A compter du 25/08/2022, gel du loyer</a:t>
            </a:r>
            <a:br>
              <a:rPr lang="fr-FR" sz="800" b="1" kern="0" spc="-20">
                <a:solidFill>
                  <a:srgbClr val="F25858"/>
                </a:solidFill>
                <a:latin typeface="Arial" panose="020B0604020202020204" pitchFamily="34" charset="0"/>
                <a:cs typeface="Arial" panose="020B0604020202020204" pitchFamily="34" charset="0"/>
                <a:sym typeface="Arial"/>
              </a:rPr>
            </a:br>
            <a:r>
              <a:rPr lang="fr-FR" sz="800" b="1" kern="0" spc="-20">
                <a:solidFill>
                  <a:srgbClr val="F25858"/>
                </a:solidFill>
                <a:latin typeface="Arial" panose="020B0604020202020204" pitchFamily="34" charset="0"/>
                <a:cs typeface="Arial" panose="020B0604020202020204" pitchFamily="34" charset="0"/>
                <a:sym typeface="Arial"/>
              </a:rPr>
              <a:t>des logements F et G.</a:t>
            </a:r>
            <a:br>
              <a:rPr lang="fr-FR" sz="800" b="1" kern="0" spc="-20">
                <a:solidFill>
                  <a:srgbClr val="F25858"/>
                </a:solidFill>
                <a:latin typeface="Arial" panose="020B0604020202020204" pitchFamily="34" charset="0"/>
                <a:cs typeface="Arial" panose="020B0604020202020204" pitchFamily="34" charset="0"/>
                <a:sym typeface="Arial"/>
              </a:rPr>
            </a:br>
            <a:r>
              <a:rPr lang="fr-FR" sz="700" kern="0" spc="-20">
                <a:solidFill>
                  <a:srgbClr val="F25858"/>
                </a:solidFill>
                <a:latin typeface="Arial" panose="020B0604020202020204" pitchFamily="34" charset="0"/>
                <a:cs typeface="Arial" panose="020B0604020202020204" pitchFamily="34" charset="0"/>
                <a:sym typeface="Arial"/>
              </a:rPr>
              <a:t>Obligation de réaliser des travaux de rénovation énergétique pour augmenter le loyer lors du renouvellement du bail ou de la mise en location</a:t>
            </a:r>
            <a:endParaRPr lang="fr-FR" sz="500" kern="0" spc="-20">
              <a:solidFill>
                <a:srgbClr val="F25858"/>
              </a:solidFill>
              <a:latin typeface="Arial" panose="020B0604020202020204" pitchFamily="34" charset="0"/>
              <a:cs typeface="Arial" panose="020B0604020202020204" pitchFamily="34" charset="0"/>
              <a:sym typeface="Arial"/>
            </a:endParaRPr>
          </a:p>
        </p:txBody>
      </p:sp>
      <p:sp>
        <p:nvSpPr>
          <p:cNvPr id="25" name="Rectangle aux angles arrondis">
            <a:extLst>
              <a:ext uri="{FF2B5EF4-FFF2-40B4-BE49-F238E27FC236}">
                <a16:creationId xmlns:a16="http://schemas.microsoft.com/office/drawing/2014/main" id="{221B66BF-F28B-4E8D-A87C-0130E1752F25}"/>
              </a:ext>
            </a:extLst>
          </p:cNvPr>
          <p:cNvSpPr/>
          <p:nvPr/>
        </p:nvSpPr>
        <p:spPr>
          <a:xfrm>
            <a:off x="630238" y="4132263"/>
            <a:ext cx="2098675" cy="938212"/>
          </a:xfrm>
          <a:prstGeom prst="roundRect">
            <a:avLst>
              <a:gd name="adj" fmla="val 0"/>
            </a:avLst>
          </a:prstGeom>
          <a:solidFill>
            <a:schemeClr val="bg1"/>
          </a:solidFill>
          <a:ln w="12700">
            <a:solidFill>
              <a:srgbClr val="F25858"/>
            </a:solidFill>
          </a:ln>
          <a:effectLst/>
        </p:spPr>
        <p:txBody>
          <a:bodyPr lIns="72000" tIns="72000" rIns="72000" bIns="72000" anchor="ctr"/>
          <a:lstStyle/>
          <a:p>
            <a:pPr algn="ctr" eaLnBrk="1" fontAlgn="auto">
              <a:lnSpc>
                <a:spcPct val="85000"/>
              </a:lnSpc>
              <a:spcBef>
                <a:spcPts val="0"/>
              </a:spcBef>
              <a:spcAft>
                <a:spcPts val="0"/>
              </a:spcAft>
              <a:defRPr/>
            </a:pPr>
            <a:r>
              <a:rPr lang="fr-FR" sz="800" b="1" kern="0" spc="-20">
                <a:solidFill>
                  <a:srgbClr val="F25858"/>
                </a:solidFill>
                <a:latin typeface="Arial" panose="020B0604020202020204" pitchFamily="34" charset="0"/>
                <a:cs typeface="Arial" panose="020B0604020202020204" pitchFamily="34" charset="0"/>
                <a:sym typeface="Arial"/>
              </a:rPr>
              <a:t>Information de l’acheteur</a:t>
            </a:r>
          </a:p>
          <a:p>
            <a:pPr algn="ctr" eaLnBrk="1" fontAlgn="auto">
              <a:lnSpc>
                <a:spcPct val="85000"/>
              </a:lnSpc>
              <a:spcBef>
                <a:spcPts val="0"/>
              </a:spcBef>
              <a:spcAft>
                <a:spcPts val="0"/>
              </a:spcAft>
              <a:defRPr/>
            </a:pPr>
            <a:r>
              <a:rPr lang="fr-FR" sz="800" b="1" kern="0" spc="-20">
                <a:solidFill>
                  <a:srgbClr val="F25858"/>
                </a:solidFill>
                <a:latin typeface="Arial" panose="020B0604020202020204" pitchFamily="34" charset="0"/>
                <a:cs typeface="Arial" panose="020B0604020202020204" pitchFamily="34" charset="0"/>
                <a:sym typeface="Arial"/>
              </a:rPr>
              <a:t>sur les consommations du logement </a:t>
            </a:r>
          </a:p>
          <a:p>
            <a:pPr eaLnBrk="1" fontAlgn="auto">
              <a:lnSpc>
                <a:spcPct val="85000"/>
              </a:lnSpc>
              <a:spcBef>
                <a:spcPts val="0"/>
              </a:spcBef>
              <a:spcAft>
                <a:spcPts val="0"/>
              </a:spcAft>
              <a:defRPr/>
            </a:pPr>
            <a:r>
              <a:rPr lang="fr-FR" sz="700" kern="0" spc="-20">
                <a:solidFill>
                  <a:srgbClr val="F25858"/>
                </a:solidFill>
                <a:latin typeface="Arial" panose="020B0604020202020204" pitchFamily="34" charset="0"/>
                <a:cs typeface="Arial" panose="020B0604020202020204" pitchFamily="34" charset="0"/>
                <a:sym typeface="Arial"/>
              </a:rPr>
              <a:t>Mention dans l’annonce de vente de :</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classements énergie et climat (lettre DPE)</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montant théorique facture énergétique/an</a:t>
            </a:r>
          </a:p>
          <a:p>
            <a:pPr marL="171450" indent="-171450" eaLnBrk="1" fontAlgn="auto">
              <a:lnSpc>
                <a:spcPct val="85000"/>
              </a:lnSpc>
              <a:spcBef>
                <a:spcPts val="0"/>
              </a:spcBef>
              <a:spcAft>
                <a:spcPts val="0"/>
              </a:spcAft>
              <a:buClr>
                <a:srgbClr val="F25858"/>
              </a:buClr>
              <a:buSzPct val="60000"/>
              <a:buFont typeface=".Lucida Grande UI Regular"/>
              <a:buChar char="►"/>
              <a:defRPr/>
            </a:pPr>
            <a:r>
              <a:rPr lang="fr-FR" sz="700" kern="0" spc="-20">
                <a:solidFill>
                  <a:srgbClr val="F25858"/>
                </a:solidFill>
                <a:latin typeface="Arial" panose="020B0604020202020204" pitchFamily="34" charset="0"/>
                <a:cs typeface="Arial" panose="020B0604020202020204" pitchFamily="34" charset="0"/>
                <a:sym typeface="Arial"/>
              </a:rPr>
              <a:t>respect du seuil de consommation énergétique en 2028</a:t>
            </a:r>
          </a:p>
          <a:p>
            <a:pPr marL="171450" indent="-171450" algn="ctr" eaLnBrk="1" fontAlgn="auto">
              <a:lnSpc>
                <a:spcPct val="85000"/>
              </a:lnSpc>
              <a:spcBef>
                <a:spcPts val="0"/>
              </a:spcBef>
              <a:spcAft>
                <a:spcPts val="0"/>
              </a:spcAft>
              <a:buFont typeface="Wingdings" panose="05000000000000000000" pitchFamily="2" charset="2"/>
              <a:buChar char="ü"/>
              <a:defRPr/>
            </a:pPr>
            <a:endParaRPr lang="fr-FR" sz="700" kern="0" spc="-20">
              <a:solidFill>
                <a:srgbClr val="F25858"/>
              </a:solidFill>
              <a:latin typeface="Arial" panose="020B0604020202020204" pitchFamily="34" charset="0"/>
              <a:cs typeface="Arial" panose="020B0604020202020204" pitchFamily="34" charset="0"/>
              <a:sym typeface="Arial"/>
            </a:endParaRPr>
          </a:p>
          <a:p>
            <a:pPr algn="ctr" eaLnBrk="1" fontAlgn="auto">
              <a:lnSpc>
                <a:spcPct val="85000"/>
              </a:lnSpc>
              <a:spcBef>
                <a:spcPts val="0"/>
              </a:spcBef>
              <a:spcAft>
                <a:spcPts val="0"/>
              </a:spcAft>
              <a:defRPr/>
            </a:pPr>
            <a:r>
              <a:rPr lang="fr-FR" sz="700" kern="0" spc="-20">
                <a:solidFill>
                  <a:srgbClr val="F25858"/>
                </a:solidFill>
                <a:latin typeface="Arial" panose="020B0604020202020204" pitchFamily="34" charset="0"/>
                <a:cs typeface="Arial" panose="020B0604020202020204" pitchFamily="34" charset="0"/>
                <a:sym typeface="Arial"/>
              </a:rPr>
              <a:t>Sanction : 3K€ pers. physique et 15K€ pers. morale</a:t>
            </a:r>
          </a:p>
        </p:txBody>
      </p:sp>
      <p:cxnSp>
        <p:nvCxnSpPr>
          <p:cNvPr id="56" name="Connecteur droit 55">
            <a:extLst>
              <a:ext uri="{FF2B5EF4-FFF2-40B4-BE49-F238E27FC236}">
                <a16:creationId xmlns:a16="http://schemas.microsoft.com/office/drawing/2014/main" id="{097A975F-4953-4D8F-9FCA-EC194C0D6732}"/>
              </a:ext>
            </a:extLst>
          </p:cNvPr>
          <p:cNvCxnSpPr>
            <a:cxnSpLocks/>
          </p:cNvCxnSpPr>
          <p:nvPr/>
        </p:nvCxnSpPr>
        <p:spPr>
          <a:xfrm>
            <a:off x="4743450" y="1044575"/>
            <a:ext cx="0" cy="2408238"/>
          </a:xfrm>
          <a:prstGeom prst="line">
            <a:avLst/>
          </a:prstGeom>
          <a:ln w="12700">
            <a:solidFill>
              <a:srgbClr val="F88C8B"/>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8B61058F-D8D3-4BFA-9228-A1AE7FB30730}"/>
              </a:ext>
            </a:extLst>
          </p:cNvPr>
          <p:cNvCxnSpPr>
            <a:cxnSpLocks/>
          </p:cNvCxnSpPr>
          <p:nvPr/>
        </p:nvCxnSpPr>
        <p:spPr>
          <a:xfrm>
            <a:off x="6284913" y="1044575"/>
            <a:ext cx="0" cy="416718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A7ECD48B-8F75-4AC7-99C9-9E24060A2409}"/>
              </a:ext>
            </a:extLst>
          </p:cNvPr>
          <p:cNvCxnSpPr>
            <a:cxnSpLocks/>
          </p:cNvCxnSpPr>
          <p:nvPr/>
        </p:nvCxnSpPr>
        <p:spPr>
          <a:xfrm>
            <a:off x="7826375" y="1044575"/>
            <a:ext cx="0" cy="255111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A338B3F4-AC38-4CEA-8C3E-59FDE7872586}"/>
              </a:ext>
            </a:extLst>
          </p:cNvPr>
          <p:cNvCxnSpPr>
            <a:cxnSpLocks/>
          </p:cNvCxnSpPr>
          <p:nvPr/>
        </p:nvCxnSpPr>
        <p:spPr>
          <a:xfrm>
            <a:off x="3208338" y="1044575"/>
            <a:ext cx="0" cy="709613"/>
          </a:xfrm>
          <a:prstGeom prst="line">
            <a:avLst/>
          </a:prstGeom>
          <a:ln w="12700">
            <a:solidFill>
              <a:srgbClr val="A3CB8A"/>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D3B8C6FD-ADC6-46CA-BD5A-515C0301B9A9}"/>
              </a:ext>
            </a:extLst>
          </p:cNvPr>
          <p:cNvCxnSpPr>
            <a:cxnSpLocks/>
          </p:cNvCxnSpPr>
          <p:nvPr/>
        </p:nvCxnSpPr>
        <p:spPr>
          <a:xfrm>
            <a:off x="11099800" y="1044575"/>
            <a:ext cx="0" cy="3759200"/>
          </a:xfrm>
          <a:prstGeom prst="line">
            <a:avLst/>
          </a:prstGeom>
          <a:ln w="12700">
            <a:solidFill>
              <a:srgbClr val="FFBF58"/>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912557F-D4B7-4BF6-9364-782DBBB032D6}"/>
              </a:ext>
            </a:extLst>
          </p:cNvPr>
          <p:cNvSpPr txBox="1"/>
          <p:nvPr/>
        </p:nvSpPr>
        <p:spPr>
          <a:xfrm>
            <a:off x="9036050" y="461963"/>
            <a:ext cx="781050" cy="338137"/>
          </a:xfrm>
          <a:prstGeom prst="rect">
            <a:avLst/>
          </a:prstGeom>
          <a:noFill/>
        </p:spPr>
        <p:txBody>
          <a:bodyPr anchor="b">
            <a:spAutoFit/>
          </a:bodyPr>
          <a:lstStyle/>
          <a:p>
            <a:pPr algn="ctr" eaLnBrk="1" fontAlgn="auto" hangingPunct="1">
              <a:spcBef>
                <a:spcPts val="0"/>
              </a:spcBef>
              <a:spcAft>
                <a:spcPts val="0"/>
              </a:spcAft>
              <a:defRPr/>
            </a:pPr>
            <a:r>
              <a:rPr lang="fr-FR" sz="1600" b="1" kern="0">
                <a:solidFill>
                  <a:srgbClr val="7030A0"/>
                </a:solidFill>
                <a:latin typeface="Arial" panose="020B0604020202020204" pitchFamily="34" charset="0"/>
                <a:cs typeface="Arial" panose="020B0604020202020204" pitchFamily="34" charset="0"/>
                <a:sym typeface="Arial"/>
              </a:rPr>
              <a:t>2028</a:t>
            </a:r>
          </a:p>
        </p:txBody>
      </p:sp>
      <p:sp>
        <p:nvSpPr>
          <p:cNvPr id="55" name="Rectangle aux angles arrondis">
            <a:extLst>
              <a:ext uri="{FF2B5EF4-FFF2-40B4-BE49-F238E27FC236}">
                <a16:creationId xmlns:a16="http://schemas.microsoft.com/office/drawing/2014/main" id="{B6E53229-2D3F-46FC-8A65-CBACCDB71856}"/>
              </a:ext>
            </a:extLst>
          </p:cNvPr>
          <p:cNvSpPr/>
          <p:nvPr/>
        </p:nvSpPr>
        <p:spPr>
          <a:xfrm>
            <a:off x="2981325" y="1654175"/>
            <a:ext cx="1536700" cy="841375"/>
          </a:xfrm>
          <a:prstGeom prst="roundRect">
            <a:avLst>
              <a:gd name="adj" fmla="val 0"/>
            </a:avLst>
          </a:prstGeom>
          <a:solidFill>
            <a:schemeClr val="bg1"/>
          </a:solidFill>
          <a:ln w="12700">
            <a:solidFill>
              <a:srgbClr val="A3CB8A"/>
            </a:solidFill>
          </a:ln>
          <a:effectLst/>
        </p:spPr>
        <p:txBody>
          <a:bodyPr lIns="72000" tIns="72000" rIns="72000" bIns="72000" anchor="ctr"/>
          <a:lstStyle/>
          <a:p>
            <a:pPr algn="ctr" eaLnBrk="1" fontAlgn="auto">
              <a:lnSpc>
                <a:spcPct val="85000"/>
              </a:lnSpc>
              <a:spcBef>
                <a:spcPts val="0"/>
              </a:spcBef>
              <a:spcAft>
                <a:spcPts val="0"/>
              </a:spcAft>
              <a:defRPr/>
            </a:pPr>
            <a:r>
              <a:rPr lang="fr-FR" sz="800" b="1" kern="0" spc="-20">
                <a:solidFill>
                  <a:srgbClr val="A3CB8A"/>
                </a:solidFill>
                <a:latin typeface="Arial" panose="020B0604020202020204" pitchFamily="34" charset="0"/>
                <a:cs typeface="Arial" panose="020B0604020202020204" pitchFamily="34" charset="0"/>
                <a:sym typeface="Arial"/>
              </a:rPr>
              <a:t>Location interdite pour les logements avec un DPE G pour lesquels conso &gt; 450 kWh/m².an d’énergie</a:t>
            </a:r>
            <a:endParaRPr lang="fr-FR" sz="800" kern="0" spc="-20">
              <a:solidFill>
                <a:srgbClr val="A3CB8A"/>
              </a:solidFill>
              <a:latin typeface="Arial" panose="020B0604020202020204" pitchFamily="34" charset="0"/>
              <a:cs typeface="Arial" panose="020B0604020202020204" pitchFamily="34" charset="0"/>
              <a:sym typeface="Arial"/>
            </a:endParaRPr>
          </a:p>
          <a:p>
            <a:pPr algn="ctr" eaLnBrk="1" fontAlgn="auto">
              <a:lnSpc>
                <a:spcPct val="85000"/>
              </a:lnSpc>
              <a:spcBef>
                <a:spcPts val="0"/>
              </a:spcBef>
              <a:spcAft>
                <a:spcPts val="0"/>
              </a:spcAft>
              <a:defRPr/>
            </a:pPr>
            <a:r>
              <a:rPr lang="fr-FR" sz="700" kern="0" spc="-20">
                <a:solidFill>
                  <a:srgbClr val="A3CB8A"/>
                </a:solidFill>
                <a:latin typeface="Arial" panose="020B0604020202020204" pitchFamily="34" charset="0"/>
                <a:cs typeface="Arial" panose="020B0604020202020204" pitchFamily="34" charset="0"/>
                <a:sym typeface="Arial"/>
              </a:rPr>
              <a:t>Obligation de réaliser les travaux avant 01.01.2028 pour atteindre E</a:t>
            </a:r>
            <a:br>
              <a:rPr lang="fr-FR" sz="700" kern="0" spc="-20">
                <a:solidFill>
                  <a:srgbClr val="A3CB8A"/>
                </a:solidFill>
                <a:latin typeface="Arial" panose="020B0604020202020204" pitchFamily="34" charset="0"/>
                <a:cs typeface="Arial" panose="020B0604020202020204" pitchFamily="34" charset="0"/>
                <a:sym typeface="Arial"/>
              </a:rPr>
            </a:br>
            <a:r>
              <a:rPr lang="fr-FR" sz="700" kern="0" spc="-20">
                <a:solidFill>
                  <a:srgbClr val="A3CB8A"/>
                </a:solidFill>
                <a:latin typeface="Arial" panose="020B0604020202020204" pitchFamily="34" charset="0"/>
                <a:cs typeface="Arial" panose="020B0604020202020204" pitchFamily="34" charset="0"/>
                <a:sym typeface="Arial"/>
              </a:rPr>
              <a:t>en DPE</a:t>
            </a:r>
          </a:p>
        </p:txBody>
      </p:sp>
      <p:sp>
        <p:nvSpPr>
          <p:cNvPr id="22" name="Rectangle aux angles arrondis">
            <a:extLst>
              <a:ext uri="{FF2B5EF4-FFF2-40B4-BE49-F238E27FC236}">
                <a16:creationId xmlns:a16="http://schemas.microsoft.com/office/drawing/2014/main" id="{6FD8B848-DDD5-4F1E-B653-F222C946545A}"/>
              </a:ext>
            </a:extLst>
          </p:cNvPr>
          <p:cNvSpPr/>
          <p:nvPr/>
        </p:nvSpPr>
        <p:spPr>
          <a:xfrm>
            <a:off x="5564188" y="1781175"/>
            <a:ext cx="1436687" cy="647700"/>
          </a:xfrm>
          <a:prstGeom prst="roundRect">
            <a:avLst>
              <a:gd name="adj" fmla="val 0"/>
            </a:avLst>
          </a:prstGeom>
          <a:solidFill>
            <a:srgbClr val="FFFFFF"/>
          </a:solidFill>
          <a:ln w="12700">
            <a:solidFill>
              <a:schemeClr val="accent1">
                <a:lumMod val="60000"/>
                <a:lumOff val="40000"/>
              </a:schemeClr>
            </a:solidFill>
          </a:ln>
          <a:effectLst/>
        </p:spPr>
        <p:txBody>
          <a:bodyPr lIns="45719" rIns="45719" anchor="ctr"/>
          <a:lstStyle/>
          <a:p>
            <a:pPr algn="ctr" eaLnBrk="1" fontAlgn="auto">
              <a:lnSpc>
                <a:spcPct val="85000"/>
              </a:lnSpc>
              <a:spcBef>
                <a:spcPts val="0"/>
              </a:spcBef>
              <a:spcAft>
                <a:spcPts val="0"/>
              </a:spcAft>
              <a:defRPr/>
            </a:pPr>
            <a:r>
              <a:rPr lang="fr-FR" sz="800" b="1" kern="0" spc="-20">
                <a:solidFill>
                  <a:schemeClr val="accent1">
                    <a:lumMod val="60000"/>
                    <a:lumOff val="40000"/>
                  </a:schemeClr>
                </a:solidFill>
                <a:latin typeface="Arial" panose="020B0604020202020204" pitchFamily="34" charset="0"/>
                <a:cs typeface="Arial" panose="020B0604020202020204" pitchFamily="34" charset="0"/>
                <a:sym typeface="Arial"/>
              </a:rPr>
              <a:t>Location interdite de logement avec DPE G</a:t>
            </a:r>
          </a:p>
          <a:p>
            <a:pPr algn="ctr" eaLnBrk="1" fontAlgn="auto">
              <a:lnSpc>
                <a:spcPct val="85000"/>
              </a:lnSpc>
              <a:spcBef>
                <a:spcPts val="0"/>
              </a:spcBef>
              <a:spcAft>
                <a:spcPts val="0"/>
              </a:spcAft>
              <a:defRPr/>
            </a:pPr>
            <a:r>
              <a:rPr lang="fr-FR" sz="700" kern="0" spc="-20">
                <a:solidFill>
                  <a:schemeClr val="accent1">
                    <a:lumMod val="60000"/>
                    <a:lumOff val="40000"/>
                  </a:schemeClr>
                </a:solidFill>
                <a:latin typeface="Arial" panose="020B0604020202020204" pitchFamily="34" charset="0"/>
                <a:cs typeface="Arial" panose="020B0604020202020204" pitchFamily="34" charset="0"/>
                <a:sym typeface="Arial"/>
              </a:rPr>
              <a:t>Obligation de réaliser les travaux avant 01.01.2028 pour</a:t>
            </a:r>
            <a:br>
              <a:rPr lang="fr-FR" sz="700" kern="0" spc="-20">
                <a:solidFill>
                  <a:schemeClr val="accent1">
                    <a:lumMod val="60000"/>
                    <a:lumOff val="40000"/>
                  </a:schemeClr>
                </a:solidFill>
                <a:latin typeface="Arial" panose="020B0604020202020204" pitchFamily="34" charset="0"/>
                <a:cs typeface="Arial" panose="020B0604020202020204" pitchFamily="34" charset="0"/>
                <a:sym typeface="Arial"/>
              </a:rPr>
            </a:br>
            <a:r>
              <a:rPr lang="fr-FR" sz="700" kern="0" spc="-20">
                <a:solidFill>
                  <a:schemeClr val="accent1">
                    <a:lumMod val="60000"/>
                    <a:lumOff val="40000"/>
                  </a:schemeClr>
                </a:solidFill>
                <a:latin typeface="Arial" panose="020B0604020202020204" pitchFamily="34" charset="0"/>
                <a:cs typeface="Arial" panose="020B0604020202020204" pitchFamily="34" charset="0"/>
                <a:sym typeface="Arial"/>
              </a:rPr>
              <a:t>atteindre E en DPE</a:t>
            </a:r>
            <a:endParaRPr lang="fr-FR" sz="900" b="1" kern="0" spc="-20">
              <a:solidFill>
                <a:schemeClr val="accent1">
                  <a:lumMod val="60000"/>
                  <a:lumOff val="40000"/>
                </a:schemeClr>
              </a:solidFill>
              <a:latin typeface="Arial" panose="020B0604020202020204" pitchFamily="34" charset="0"/>
              <a:cs typeface="Arial" panose="020B0604020202020204" pitchFamily="34" charset="0"/>
              <a:sym typeface="Arial"/>
            </a:endParaRPr>
          </a:p>
        </p:txBody>
      </p:sp>
      <p:sp>
        <p:nvSpPr>
          <p:cNvPr id="27" name="Rectangle aux angles arrondis">
            <a:extLst>
              <a:ext uri="{FF2B5EF4-FFF2-40B4-BE49-F238E27FC236}">
                <a16:creationId xmlns:a16="http://schemas.microsoft.com/office/drawing/2014/main" id="{5BDDA39C-B328-4015-BD3A-765D1988B583}"/>
              </a:ext>
            </a:extLst>
          </p:cNvPr>
          <p:cNvSpPr/>
          <p:nvPr/>
        </p:nvSpPr>
        <p:spPr>
          <a:xfrm>
            <a:off x="5564188" y="4645025"/>
            <a:ext cx="1436687" cy="787400"/>
          </a:xfrm>
          <a:prstGeom prst="roundRect">
            <a:avLst>
              <a:gd name="adj" fmla="val 0"/>
            </a:avLst>
          </a:prstGeom>
          <a:solidFill>
            <a:srgbClr val="FFFFFF"/>
          </a:solidFill>
          <a:ln w="12700">
            <a:solidFill>
              <a:schemeClr val="accent1">
                <a:lumMod val="60000"/>
                <a:lumOff val="40000"/>
              </a:schemeClr>
            </a:solidFill>
          </a:ln>
          <a:effectLst/>
        </p:spPr>
        <p:txBody>
          <a:bodyPr lIns="45719" rIns="45719" anchor="ctr"/>
          <a:lstStyle/>
          <a:p>
            <a:pPr algn="ctr" eaLnBrk="1" fontAlgn="auto">
              <a:lnSpc>
                <a:spcPct val="85000"/>
              </a:lnSpc>
              <a:spcBef>
                <a:spcPts val="0"/>
              </a:spcBef>
              <a:spcAft>
                <a:spcPts val="0"/>
              </a:spcAft>
              <a:defRPr/>
            </a:pPr>
            <a:r>
              <a:rPr lang="fr-FR" sz="800" b="1" kern="0" spc="-20" dirty="0">
                <a:solidFill>
                  <a:schemeClr val="accent1">
                    <a:lumMod val="60000"/>
                    <a:lumOff val="40000"/>
                  </a:schemeClr>
                </a:solidFill>
                <a:latin typeface="Arial" panose="020B0604020202020204" pitchFamily="34" charset="0"/>
                <a:cs typeface="Arial" panose="020B0604020202020204" pitchFamily="34" charset="0"/>
                <a:sym typeface="Arial"/>
              </a:rPr>
              <a:t>Audit énergétique réglementaire obligatoire</a:t>
            </a:r>
            <a:br>
              <a:rPr lang="fr-FR" sz="800" b="1" kern="0" spc="-20" dirty="0">
                <a:solidFill>
                  <a:schemeClr val="accent1">
                    <a:lumMod val="60000"/>
                    <a:lumOff val="40000"/>
                  </a:schemeClr>
                </a:solidFill>
                <a:latin typeface="Arial" panose="020B0604020202020204" pitchFamily="34" charset="0"/>
                <a:cs typeface="Arial" panose="020B0604020202020204" pitchFamily="34" charset="0"/>
                <a:sym typeface="Arial"/>
              </a:rPr>
            </a:br>
            <a:r>
              <a:rPr lang="fr-FR" sz="700" kern="0" spc="-20" dirty="0">
                <a:solidFill>
                  <a:schemeClr val="accent1">
                    <a:lumMod val="60000"/>
                    <a:lumOff val="40000"/>
                  </a:schemeClr>
                </a:solidFill>
                <a:latin typeface="Arial" panose="020B0604020202020204" pitchFamily="34" charset="0"/>
                <a:cs typeface="Arial" panose="020B0604020202020204" pitchFamily="34" charset="0"/>
                <a:sym typeface="Arial"/>
              </a:rPr>
              <a:t>en complément du DPE pour les logements classés E sur les logements individuels ou plusieurs logements dans un immeuble appartenant à un même propriétaire</a:t>
            </a:r>
          </a:p>
        </p:txBody>
      </p:sp>
      <p:sp>
        <p:nvSpPr>
          <p:cNvPr id="50" name="Rectangle aux angles arrondis">
            <a:extLst>
              <a:ext uri="{FF2B5EF4-FFF2-40B4-BE49-F238E27FC236}">
                <a16:creationId xmlns:a16="http://schemas.microsoft.com/office/drawing/2014/main" id="{BE25CD1A-2005-4102-9FD6-652A2E0AC81E}"/>
              </a:ext>
            </a:extLst>
          </p:cNvPr>
          <p:cNvSpPr/>
          <p:nvPr/>
        </p:nvSpPr>
        <p:spPr>
          <a:xfrm>
            <a:off x="4029075" y="3219450"/>
            <a:ext cx="1436688" cy="647700"/>
          </a:xfrm>
          <a:prstGeom prst="roundRect">
            <a:avLst>
              <a:gd name="adj" fmla="val 0"/>
            </a:avLst>
          </a:prstGeom>
          <a:solidFill>
            <a:srgbClr val="FFFFFF"/>
          </a:solidFill>
          <a:ln w="12700">
            <a:solidFill>
              <a:srgbClr val="F88C8B"/>
            </a:solidFill>
          </a:ln>
          <a:effectLst/>
        </p:spPr>
        <p:txBody>
          <a:bodyPr lIns="45719" rIns="45719" anchor="ctr"/>
          <a:lstStyle/>
          <a:p>
            <a:pPr algn="ctr" eaLnBrk="1" fontAlgn="auto">
              <a:lnSpc>
                <a:spcPct val="85000"/>
              </a:lnSpc>
              <a:spcBef>
                <a:spcPts val="0"/>
              </a:spcBef>
              <a:spcAft>
                <a:spcPts val="0"/>
              </a:spcAft>
              <a:defRPr/>
            </a:pPr>
            <a:r>
              <a:rPr lang="fr-FR" sz="700" spc="-20">
                <a:solidFill>
                  <a:srgbClr val="F88C8B"/>
                </a:solidFill>
                <a:latin typeface="Arial" panose="020B0604020202020204" pitchFamily="34" charset="0"/>
                <a:cs typeface="Arial" panose="020B0604020202020204" pitchFamily="34" charset="0"/>
              </a:rPr>
              <a:t>DPE à l’immeuble obligatoire</a:t>
            </a:r>
            <a:br>
              <a:rPr lang="fr-FR" sz="700" spc="-20">
                <a:solidFill>
                  <a:srgbClr val="F88C8B"/>
                </a:solidFill>
                <a:latin typeface="Arial" panose="020B0604020202020204" pitchFamily="34" charset="0"/>
                <a:cs typeface="Arial" panose="020B0604020202020204" pitchFamily="34" charset="0"/>
              </a:rPr>
            </a:br>
            <a:r>
              <a:rPr lang="fr-FR" sz="700" spc="-20">
                <a:solidFill>
                  <a:srgbClr val="F88C8B"/>
                </a:solidFill>
                <a:latin typeface="Arial" panose="020B0604020202020204" pitchFamily="34" charset="0"/>
                <a:cs typeface="Arial" panose="020B0604020202020204" pitchFamily="34" charset="0"/>
              </a:rPr>
              <a:t>pour les habitations collectives d’avant 2013 et &gt; 200 lots quel que soit le mode de chauffage</a:t>
            </a:r>
            <a:br>
              <a:rPr lang="fr-FR" sz="700" spc="-20">
                <a:solidFill>
                  <a:srgbClr val="F88C8B"/>
                </a:solidFill>
                <a:latin typeface="Arial" panose="020B0604020202020204" pitchFamily="34" charset="0"/>
                <a:cs typeface="Arial" panose="020B0604020202020204" pitchFamily="34" charset="0"/>
              </a:rPr>
            </a:br>
            <a:r>
              <a:rPr lang="fr-FR" sz="700" spc="-20">
                <a:solidFill>
                  <a:srgbClr val="F88C8B"/>
                </a:solidFill>
                <a:latin typeface="Arial" panose="020B0604020202020204" pitchFamily="34" charset="0"/>
                <a:cs typeface="Arial" panose="020B0604020202020204" pitchFamily="34" charset="0"/>
              </a:rPr>
              <a:t>(collectif ou pas)</a:t>
            </a:r>
          </a:p>
        </p:txBody>
      </p:sp>
      <p:sp>
        <p:nvSpPr>
          <p:cNvPr id="52" name="Rectangle aux angles arrondis">
            <a:extLst>
              <a:ext uri="{FF2B5EF4-FFF2-40B4-BE49-F238E27FC236}">
                <a16:creationId xmlns:a16="http://schemas.microsoft.com/office/drawing/2014/main" id="{34C62A81-A0EC-4F1A-8161-C83930A244F0}"/>
              </a:ext>
            </a:extLst>
          </p:cNvPr>
          <p:cNvSpPr/>
          <p:nvPr/>
        </p:nvSpPr>
        <p:spPr>
          <a:xfrm>
            <a:off x="7105650" y="3219450"/>
            <a:ext cx="1436688" cy="647700"/>
          </a:xfrm>
          <a:prstGeom prst="roundRect">
            <a:avLst>
              <a:gd name="adj" fmla="val 0"/>
            </a:avLst>
          </a:prstGeom>
          <a:solidFill>
            <a:srgbClr val="FFFFFF"/>
          </a:solidFill>
          <a:ln w="12700">
            <a:solidFill>
              <a:schemeClr val="bg1">
                <a:lumMod val="50000"/>
              </a:schemeClr>
            </a:solidFill>
          </a:ln>
          <a:effectLst/>
        </p:spPr>
        <p:txBody>
          <a:bodyPr lIns="45719" rIns="45719" anchor="ctr"/>
          <a:lstStyle/>
          <a:p>
            <a:pPr algn="ctr" eaLnBrk="1" fontAlgn="auto">
              <a:lnSpc>
                <a:spcPct val="85000"/>
              </a:lnSpc>
              <a:spcBef>
                <a:spcPts val="0"/>
              </a:spcBef>
              <a:spcAft>
                <a:spcPts val="0"/>
              </a:spcAft>
              <a:buClr>
                <a:srgbClr val="7030A0"/>
              </a:buClr>
              <a:defRPr/>
            </a:pPr>
            <a:r>
              <a:rPr lang="fr-FR" sz="700" spc="-20">
                <a:solidFill>
                  <a:schemeClr val="bg1">
                    <a:lumMod val="50000"/>
                  </a:schemeClr>
                </a:solidFill>
                <a:latin typeface="Arial" panose="020B0604020202020204" pitchFamily="34" charset="0"/>
                <a:cs typeface="Arial" panose="020B0604020202020204" pitchFamily="34" charset="0"/>
              </a:rPr>
              <a:t>DPE à l’immeuble obligatoire pour toutes les habitations collectives d’avant 2013 de 50 lots et moins quel que soit le mode de chauffage (collectif ou pas)</a:t>
            </a:r>
          </a:p>
        </p:txBody>
      </p:sp>
      <p:sp>
        <p:nvSpPr>
          <p:cNvPr id="51" name="Rectangle aux angles arrondis">
            <a:extLst>
              <a:ext uri="{FF2B5EF4-FFF2-40B4-BE49-F238E27FC236}">
                <a16:creationId xmlns:a16="http://schemas.microsoft.com/office/drawing/2014/main" id="{AD950797-2157-4212-AA15-6599ECE4DCC9}"/>
              </a:ext>
            </a:extLst>
          </p:cNvPr>
          <p:cNvSpPr/>
          <p:nvPr/>
        </p:nvSpPr>
        <p:spPr>
          <a:xfrm>
            <a:off x="5564188" y="3219450"/>
            <a:ext cx="1436687" cy="647700"/>
          </a:xfrm>
          <a:prstGeom prst="roundRect">
            <a:avLst>
              <a:gd name="adj" fmla="val 0"/>
            </a:avLst>
          </a:prstGeom>
          <a:solidFill>
            <a:srgbClr val="FFFFFF"/>
          </a:solidFill>
          <a:ln w="12700">
            <a:solidFill>
              <a:schemeClr val="accent1">
                <a:lumMod val="60000"/>
                <a:lumOff val="40000"/>
              </a:schemeClr>
            </a:solidFill>
          </a:ln>
          <a:effectLst/>
        </p:spPr>
        <p:txBody>
          <a:bodyPr lIns="45719" rIns="45719" anchor="ctr"/>
          <a:lstStyle/>
          <a:p>
            <a:pPr algn="ctr" eaLnBrk="1" fontAlgn="auto">
              <a:lnSpc>
                <a:spcPct val="85000"/>
              </a:lnSpc>
              <a:spcBef>
                <a:spcPts val="0"/>
              </a:spcBef>
              <a:spcAft>
                <a:spcPts val="0"/>
              </a:spcAft>
              <a:defRPr/>
            </a:pPr>
            <a:r>
              <a:rPr lang="fr-FR" sz="700" spc="-20">
                <a:solidFill>
                  <a:schemeClr val="accent1">
                    <a:lumMod val="60000"/>
                    <a:lumOff val="40000"/>
                  </a:schemeClr>
                </a:solidFill>
                <a:latin typeface="Arial" panose="020B0604020202020204" pitchFamily="34" charset="0"/>
                <a:cs typeface="Arial" panose="020B0604020202020204" pitchFamily="34" charset="0"/>
              </a:rPr>
              <a:t>DPE à l’immeuble obligatoire pour toutes les habitations collectives d’avant 2013 de 51 à 200 lots quel que soit le mode de chauffage (collectif ou pas)</a:t>
            </a:r>
          </a:p>
        </p:txBody>
      </p:sp>
      <p:sp>
        <p:nvSpPr>
          <p:cNvPr id="69" name="Rectangle 68">
            <a:extLst>
              <a:ext uri="{FF2B5EF4-FFF2-40B4-BE49-F238E27FC236}">
                <a16:creationId xmlns:a16="http://schemas.microsoft.com/office/drawing/2014/main" id="{23CE51A7-D089-4575-B675-EFA0E2499B32}"/>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 name="Rectangle 69">
            <a:extLst>
              <a:ext uri="{FF2B5EF4-FFF2-40B4-BE49-F238E27FC236}">
                <a16:creationId xmlns:a16="http://schemas.microsoft.com/office/drawing/2014/main" id="{DBA2D02A-B8A3-4B41-A2AE-6AEB91EEA917}"/>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6" name="Rectangle 75">
            <a:extLst>
              <a:ext uri="{FF2B5EF4-FFF2-40B4-BE49-F238E27FC236}">
                <a16:creationId xmlns:a16="http://schemas.microsoft.com/office/drawing/2014/main" id="{8BBBEF0F-3729-4C8C-AC4F-B0C10E7AE30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a:solidFill>
                  <a:schemeClr val="bg1"/>
                </a:solidFill>
                <a:latin typeface="Arial" panose="020B0604020202020204" pitchFamily="34" charset="0"/>
                <a:cs typeface="Arial" panose="020B0604020202020204" pitchFamily="34" charset="0"/>
              </a:rPr>
              <a:t>37</a:t>
            </a:r>
          </a:p>
        </p:txBody>
      </p:sp>
      <p:grpSp>
        <p:nvGrpSpPr>
          <p:cNvPr id="38957" name="Groupe 76">
            <a:extLst>
              <a:ext uri="{FF2B5EF4-FFF2-40B4-BE49-F238E27FC236}">
                <a16:creationId xmlns:a16="http://schemas.microsoft.com/office/drawing/2014/main" id="{1EFC75A6-1FB1-42AA-97BF-65EF39BC13D7}"/>
              </a:ext>
            </a:extLst>
          </p:cNvPr>
          <p:cNvGrpSpPr>
            <a:grpSpLocks/>
          </p:cNvGrpSpPr>
          <p:nvPr/>
        </p:nvGrpSpPr>
        <p:grpSpPr bwMode="auto">
          <a:xfrm>
            <a:off x="88900" y="6353175"/>
            <a:ext cx="511175" cy="469900"/>
            <a:chOff x="89063" y="6352891"/>
            <a:chExt cx="510639" cy="470443"/>
          </a:xfrm>
        </p:grpSpPr>
        <p:pic>
          <p:nvPicPr>
            <p:cNvPr id="78" name="Graphique 77">
              <a:extLst>
                <a:ext uri="{FF2B5EF4-FFF2-40B4-BE49-F238E27FC236}">
                  <a16:creationId xmlns:a16="http://schemas.microsoft.com/office/drawing/2014/main" id="{60F8C254-3475-4BE9-B92E-24163050F713}"/>
                </a:ext>
              </a:extLst>
            </p:cNvPr>
            <p:cNvPicPr>
              <a:picLocks noChangeAspect="1"/>
            </p:cNvPicPr>
            <p:nvPr/>
          </p:nvPicPr>
          <p:blipFill>
            <a:blip r:embed="rId3"/>
            <a:srcRect/>
            <a:stretch/>
          </p:blipFill>
          <p:spPr>
            <a:xfrm>
              <a:off x="188971" y="6352891"/>
              <a:ext cx="310824" cy="311510"/>
            </a:xfrm>
            <a:prstGeom prst="rect">
              <a:avLst/>
            </a:prstGeom>
          </p:spPr>
        </p:pic>
        <p:sp>
          <p:nvSpPr>
            <p:cNvPr id="39017" name="ZoneTexte 78">
              <a:extLst>
                <a:ext uri="{FF2B5EF4-FFF2-40B4-BE49-F238E27FC236}">
                  <a16:creationId xmlns:a16="http://schemas.microsoft.com/office/drawing/2014/main" id="{B1E76E98-0035-42C6-B84C-2FA230AAE1D8}"/>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8958" name="Groupe 79">
            <a:extLst>
              <a:ext uri="{FF2B5EF4-FFF2-40B4-BE49-F238E27FC236}">
                <a16:creationId xmlns:a16="http://schemas.microsoft.com/office/drawing/2014/main" id="{786D5F6C-56AC-4A2F-A0C9-F9BED5BF4873}"/>
              </a:ext>
            </a:extLst>
          </p:cNvPr>
          <p:cNvGrpSpPr>
            <a:grpSpLocks/>
          </p:cNvGrpSpPr>
          <p:nvPr/>
        </p:nvGrpSpPr>
        <p:grpSpPr bwMode="auto">
          <a:xfrm>
            <a:off x="660400" y="6307138"/>
            <a:ext cx="604838" cy="515937"/>
            <a:chOff x="611572" y="6306505"/>
            <a:chExt cx="605644" cy="516829"/>
          </a:xfrm>
        </p:grpSpPr>
        <p:pic>
          <p:nvPicPr>
            <p:cNvPr id="81" name="Graphique 80">
              <a:extLst>
                <a:ext uri="{FF2B5EF4-FFF2-40B4-BE49-F238E27FC236}">
                  <a16:creationId xmlns:a16="http://schemas.microsoft.com/office/drawing/2014/main" id="{4AD7FD6B-42CE-41D7-9CD8-F4D0BA7B79DB}"/>
                </a:ext>
              </a:extLst>
            </p:cNvPr>
            <p:cNvPicPr>
              <a:picLocks noChangeAspect="1"/>
            </p:cNvPicPr>
            <p:nvPr/>
          </p:nvPicPr>
          <p:blipFill>
            <a:blip r:embed="rId4"/>
            <a:srcRect/>
            <a:stretch/>
          </p:blipFill>
          <p:spPr>
            <a:xfrm>
              <a:off x="706949" y="6306505"/>
              <a:ext cx="414890" cy="415053"/>
            </a:xfrm>
            <a:prstGeom prst="rect">
              <a:avLst/>
            </a:prstGeom>
          </p:spPr>
        </p:pic>
        <p:sp>
          <p:nvSpPr>
            <p:cNvPr id="39015" name="ZoneTexte 81">
              <a:extLst>
                <a:ext uri="{FF2B5EF4-FFF2-40B4-BE49-F238E27FC236}">
                  <a16:creationId xmlns:a16="http://schemas.microsoft.com/office/drawing/2014/main" id="{DDD74B48-21C6-4682-BA14-BC87A30AD4C9}"/>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8959" name="ZoneTexte 82">
            <a:extLst>
              <a:ext uri="{FF2B5EF4-FFF2-40B4-BE49-F238E27FC236}">
                <a16:creationId xmlns:a16="http://schemas.microsoft.com/office/drawing/2014/main" id="{6C844C18-9505-4992-9824-BEB0D1DEDA7B}"/>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84" name="Connecteur droit 83">
            <a:extLst>
              <a:ext uri="{FF2B5EF4-FFF2-40B4-BE49-F238E27FC236}">
                <a16:creationId xmlns:a16="http://schemas.microsoft.com/office/drawing/2014/main" id="{B51B7EEC-C844-4CB2-AC86-B189D756FB90}"/>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00259139-0029-437F-9826-E3FF653C6907}"/>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962" name="Groupe 85">
            <a:extLst>
              <a:ext uri="{FF2B5EF4-FFF2-40B4-BE49-F238E27FC236}">
                <a16:creationId xmlns:a16="http://schemas.microsoft.com/office/drawing/2014/main" id="{417C6C3A-AB1C-4495-8AC4-B7088FB609A1}"/>
              </a:ext>
            </a:extLst>
          </p:cNvPr>
          <p:cNvGrpSpPr>
            <a:grpSpLocks/>
          </p:cNvGrpSpPr>
          <p:nvPr/>
        </p:nvGrpSpPr>
        <p:grpSpPr bwMode="auto">
          <a:xfrm>
            <a:off x="4746625" y="6332538"/>
            <a:ext cx="784225" cy="490537"/>
            <a:chOff x="5671169" y="6332222"/>
            <a:chExt cx="784388" cy="490781"/>
          </a:xfrm>
        </p:grpSpPr>
        <p:pic>
          <p:nvPicPr>
            <p:cNvPr id="87" name="Graphique 86">
              <a:extLst>
                <a:ext uri="{FF2B5EF4-FFF2-40B4-BE49-F238E27FC236}">
                  <a16:creationId xmlns:a16="http://schemas.microsoft.com/office/drawing/2014/main" id="{AB4A989B-B230-4673-8BAB-7607AEB0EDD1}"/>
                </a:ext>
              </a:extLst>
            </p:cNvPr>
            <p:cNvPicPr>
              <a:picLocks noChangeAspect="1"/>
            </p:cNvPicPr>
            <p:nvPr/>
          </p:nvPicPr>
          <p:blipFill>
            <a:blip r:embed="rId5"/>
            <a:stretch>
              <a:fillRect/>
            </a:stretch>
          </p:blipFill>
          <p:spPr>
            <a:xfrm>
              <a:off x="5890290" y="6332222"/>
              <a:ext cx="352498" cy="352600"/>
            </a:xfrm>
            <a:prstGeom prst="rect">
              <a:avLst/>
            </a:prstGeom>
          </p:spPr>
        </p:pic>
        <p:sp>
          <p:nvSpPr>
            <p:cNvPr id="39013" name="ZoneTexte 87">
              <a:extLst>
                <a:ext uri="{FF2B5EF4-FFF2-40B4-BE49-F238E27FC236}">
                  <a16:creationId xmlns:a16="http://schemas.microsoft.com/office/drawing/2014/main" id="{27EC85C5-A2A9-4800-8236-73BFD7AE3D6C}"/>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8963" name="Groupe 88">
            <a:extLst>
              <a:ext uri="{FF2B5EF4-FFF2-40B4-BE49-F238E27FC236}">
                <a16:creationId xmlns:a16="http://schemas.microsoft.com/office/drawing/2014/main" id="{63F5C780-E2C5-444A-B581-CC8493840B79}"/>
              </a:ext>
            </a:extLst>
          </p:cNvPr>
          <p:cNvGrpSpPr>
            <a:grpSpLocks/>
          </p:cNvGrpSpPr>
          <p:nvPr/>
        </p:nvGrpSpPr>
        <p:grpSpPr bwMode="auto">
          <a:xfrm>
            <a:off x="5367338" y="6348413"/>
            <a:ext cx="784225" cy="474662"/>
            <a:chOff x="6197480" y="6348998"/>
            <a:chExt cx="784388" cy="474005"/>
          </a:xfrm>
        </p:grpSpPr>
        <p:pic>
          <p:nvPicPr>
            <p:cNvPr id="90" name="Graphique 89">
              <a:extLst>
                <a:ext uri="{FF2B5EF4-FFF2-40B4-BE49-F238E27FC236}">
                  <a16:creationId xmlns:a16="http://schemas.microsoft.com/office/drawing/2014/main" id="{6A9EDC5C-650E-46E6-B3ED-6B8783021E4B}"/>
                </a:ext>
              </a:extLst>
            </p:cNvPr>
            <p:cNvPicPr>
              <a:picLocks noChangeAspect="1"/>
            </p:cNvPicPr>
            <p:nvPr/>
          </p:nvPicPr>
          <p:blipFill>
            <a:blip r:embed="rId6"/>
            <a:stretch>
              <a:fillRect/>
            </a:stretch>
          </p:blipFill>
          <p:spPr>
            <a:xfrm>
              <a:off x="6416601" y="6348998"/>
              <a:ext cx="352498" cy="353522"/>
            </a:xfrm>
            <a:prstGeom prst="rect">
              <a:avLst/>
            </a:prstGeom>
          </p:spPr>
        </p:pic>
        <p:sp>
          <p:nvSpPr>
            <p:cNvPr id="39011" name="ZoneTexte 90">
              <a:extLst>
                <a:ext uri="{FF2B5EF4-FFF2-40B4-BE49-F238E27FC236}">
                  <a16:creationId xmlns:a16="http://schemas.microsoft.com/office/drawing/2014/main" id="{0DE9D425-78C6-4A49-AF56-23DEB9A8AF43}"/>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8964" name="Groupe 94">
            <a:extLst>
              <a:ext uri="{FF2B5EF4-FFF2-40B4-BE49-F238E27FC236}">
                <a16:creationId xmlns:a16="http://schemas.microsoft.com/office/drawing/2014/main" id="{8CE10BC6-9B1B-4A82-B750-DF56D7B26CDF}"/>
              </a:ext>
            </a:extLst>
          </p:cNvPr>
          <p:cNvGrpSpPr>
            <a:grpSpLocks/>
          </p:cNvGrpSpPr>
          <p:nvPr/>
        </p:nvGrpSpPr>
        <p:grpSpPr bwMode="auto">
          <a:xfrm>
            <a:off x="1581150" y="6342063"/>
            <a:ext cx="784225" cy="481012"/>
            <a:chOff x="5794442" y="6342472"/>
            <a:chExt cx="784388" cy="480531"/>
          </a:xfrm>
        </p:grpSpPr>
        <p:pic>
          <p:nvPicPr>
            <p:cNvPr id="96" name="Graphique 95">
              <a:extLst>
                <a:ext uri="{FF2B5EF4-FFF2-40B4-BE49-F238E27FC236}">
                  <a16:creationId xmlns:a16="http://schemas.microsoft.com/office/drawing/2014/main" id="{E395A406-5347-4540-91AD-B5D902373199}"/>
                </a:ext>
              </a:extLst>
            </p:cNvPr>
            <p:cNvPicPr>
              <a:picLocks noChangeAspect="1"/>
            </p:cNvPicPr>
            <p:nvPr/>
          </p:nvPicPr>
          <p:blipFill>
            <a:blip r:embed="rId7"/>
            <a:srcRect/>
            <a:stretch/>
          </p:blipFill>
          <p:spPr>
            <a:xfrm>
              <a:off x="6013563" y="6342472"/>
              <a:ext cx="346147" cy="345729"/>
            </a:xfrm>
            <a:prstGeom prst="rect">
              <a:avLst/>
            </a:prstGeom>
          </p:spPr>
        </p:pic>
        <p:sp>
          <p:nvSpPr>
            <p:cNvPr id="39009" name="ZoneTexte 96">
              <a:extLst>
                <a:ext uri="{FF2B5EF4-FFF2-40B4-BE49-F238E27FC236}">
                  <a16:creationId xmlns:a16="http://schemas.microsoft.com/office/drawing/2014/main" id="{5AACC197-1C23-4342-BE3B-F444676E1314}"/>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8965" name="Groupe 97">
            <a:extLst>
              <a:ext uri="{FF2B5EF4-FFF2-40B4-BE49-F238E27FC236}">
                <a16:creationId xmlns:a16="http://schemas.microsoft.com/office/drawing/2014/main" id="{74110EF6-0D2A-465D-B901-6194BF958920}"/>
              </a:ext>
            </a:extLst>
          </p:cNvPr>
          <p:cNvGrpSpPr>
            <a:grpSpLocks/>
          </p:cNvGrpSpPr>
          <p:nvPr/>
        </p:nvGrpSpPr>
        <p:grpSpPr bwMode="auto">
          <a:xfrm>
            <a:off x="8907463" y="6334125"/>
            <a:ext cx="1304925" cy="488950"/>
            <a:chOff x="9429931" y="6334408"/>
            <a:chExt cx="1305361" cy="488926"/>
          </a:xfrm>
        </p:grpSpPr>
        <p:grpSp>
          <p:nvGrpSpPr>
            <p:cNvPr id="39001" name="Groupe 98">
              <a:extLst>
                <a:ext uri="{FF2B5EF4-FFF2-40B4-BE49-F238E27FC236}">
                  <a16:creationId xmlns:a16="http://schemas.microsoft.com/office/drawing/2014/main" id="{264CAF3A-D5C5-491C-8CAC-09754E350946}"/>
                </a:ext>
              </a:extLst>
            </p:cNvPr>
            <p:cNvGrpSpPr>
              <a:grpSpLocks/>
            </p:cNvGrpSpPr>
            <p:nvPr/>
          </p:nvGrpSpPr>
          <p:grpSpPr bwMode="auto">
            <a:xfrm>
              <a:off x="9429931" y="6334408"/>
              <a:ext cx="547826" cy="488926"/>
              <a:chOff x="640481" y="6334408"/>
              <a:chExt cx="547826" cy="488926"/>
            </a:xfrm>
          </p:grpSpPr>
          <p:pic>
            <p:nvPicPr>
              <p:cNvPr id="104" name="Graphique 103">
                <a:extLst>
                  <a:ext uri="{FF2B5EF4-FFF2-40B4-BE49-F238E27FC236}">
                    <a16:creationId xmlns:a16="http://schemas.microsoft.com/office/drawing/2014/main" id="{4028CC8E-A05F-4279-AA12-73FADAD13F99}"/>
                  </a:ext>
                </a:extLst>
              </p:cNvPr>
              <p:cNvPicPr>
                <a:picLocks noChangeAspect="1"/>
              </p:cNvPicPr>
              <p:nvPr/>
            </p:nvPicPr>
            <p:blipFill>
              <a:blip r:embed="rId8"/>
              <a:srcRect/>
              <a:stretch/>
            </p:blipFill>
            <p:spPr>
              <a:xfrm>
                <a:off x="735763" y="6334408"/>
                <a:ext cx="352543" cy="352408"/>
              </a:xfrm>
              <a:prstGeom prst="rect">
                <a:avLst/>
              </a:prstGeom>
            </p:spPr>
          </p:pic>
          <p:sp>
            <p:nvSpPr>
              <p:cNvPr id="39007" name="ZoneTexte 104">
                <a:extLst>
                  <a:ext uri="{FF2B5EF4-FFF2-40B4-BE49-F238E27FC236}">
                    <a16:creationId xmlns:a16="http://schemas.microsoft.com/office/drawing/2014/main" id="{05002724-3423-4781-AD57-F2683346CF8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00" name="Connecteur droit 99">
              <a:extLst>
                <a:ext uri="{FF2B5EF4-FFF2-40B4-BE49-F238E27FC236}">
                  <a16:creationId xmlns:a16="http://schemas.microsoft.com/office/drawing/2014/main" id="{CDD5513F-EF26-45EB-8C4E-134CEDCB0E62}"/>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9003" name="Groupe 100">
              <a:extLst>
                <a:ext uri="{FF2B5EF4-FFF2-40B4-BE49-F238E27FC236}">
                  <a16:creationId xmlns:a16="http://schemas.microsoft.com/office/drawing/2014/main" id="{1EF7CCCD-6B2D-4068-8DEA-64A1250EFEC5}"/>
                </a:ext>
              </a:extLst>
            </p:cNvPr>
            <p:cNvGrpSpPr>
              <a:grpSpLocks/>
            </p:cNvGrpSpPr>
            <p:nvPr/>
          </p:nvGrpSpPr>
          <p:grpSpPr bwMode="auto">
            <a:xfrm>
              <a:off x="10304354" y="6342472"/>
              <a:ext cx="430938" cy="480531"/>
              <a:chOff x="5971167" y="6342472"/>
              <a:chExt cx="430938" cy="480531"/>
            </a:xfrm>
          </p:grpSpPr>
          <p:pic>
            <p:nvPicPr>
              <p:cNvPr id="102" name="Graphique 101">
                <a:extLst>
                  <a:ext uri="{FF2B5EF4-FFF2-40B4-BE49-F238E27FC236}">
                    <a16:creationId xmlns:a16="http://schemas.microsoft.com/office/drawing/2014/main" id="{56EA368F-5E5F-453D-A01F-F0C3EC9E5F8B}"/>
                  </a:ext>
                </a:extLst>
              </p:cNvPr>
              <p:cNvPicPr>
                <a:picLocks noChangeAspect="1"/>
              </p:cNvPicPr>
              <p:nvPr/>
            </p:nvPicPr>
            <p:blipFill>
              <a:blip r:embed="rId9"/>
              <a:srcRect/>
              <a:stretch/>
            </p:blipFill>
            <p:spPr>
              <a:xfrm>
                <a:off x="6008273" y="6342346"/>
                <a:ext cx="346191" cy="346058"/>
              </a:xfrm>
              <a:prstGeom prst="rect">
                <a:avLst/>
              </a:prstGeom>
            </p:spPr>
          </p:pic>
          <p:sp>
            <p:nvSpPr>
              <p:cNvPr id="39005" name="ZoneTexte 102">
                <a:extLst>
                  <a:ext uri="{FF2B5EF4-FFF2-40B4-BE49-F238E27FC236}">
                    <a16:creationId xmlns:a16="http://schemas.microsoft.com/office/drawing/2014/main" id="{F103B42B-09CE-42D3-92AC-53695B7D81EF}"/>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30" name="Rectangle aux angles arrondis">
            <a:extLst>
              <a:ext uri="{FF2B5EF4-FFF2-40B4-BE49-F238E27FC236}">
                <a16:creationId xmlns:a16="http://schemas.microsoft.com/office/drawing/2014/main" id="{5AFA5229-8D68-4404-A000-2B0F4406DBB3}"/>
              </a:ext>
            </a:extLst>
          </p:cNvPr>
          <p:cNvSpPr/>
          <p:nvPr/>
        </p:nvSpPr>
        <p:spPr>
          <a:xfrm>
            <a:off x="10428288" y="1917700"/>
            <a:ext cx="1335087" cy="374650"/>
          </a:xfrm>
          <a:prstGeom prst="roundRect">
            <a:avLst>
              <a:gd name="adj" fmla="val 0"/>
            </a:avLst>
          </a:prstGeom>
          <a:solidFill>
            <a:srgbClr val="FFFFFF"/>
          </a:solidFill>
          <a:ln w="12700">
            <a:solidFill>
              <a:srgbClr val="FFBF58"/>
            </a:solidFill>
          </a:ln>
          <a:effectLst/>
        </p:spPr>
        <p:txBody>
          <a:bodyPr lIns="45719" rIns="45719" anchor="ctr"/>
          <a:lstStyle/>
          <a:p>
            <a:pPr algn="ctr" eaLnBrk="1" fontAlgn="auto">
              <a:lnSpc>
                <a:spcPct val="85000"/>
              </a:lnSpc>
              <a:spcBef>
                <a:spcPts val="0"/>
              </a:spcBef>
              <a:spcAft>
                <a:spcPts val="0"/>
              </a:spcAft>
              <a:defRPr/>
            </a:pPr>
            <a:r>
              <a:rPr lang="fr-FR" sz="800" b="1" kern="0" spc="-20">
                <a:solidFill>
                  <a:schemeClr val="accent4"/>
                </a:solidFill>
                <a:latin typeface="Arial" panose="020B0604020202020204" pitchFamily="34" charset="0"/>
                <a:cs typeface="Arial" panose="020B0604020202020204" pitchFamily="34" charset="0"/>
                <a:sym typeface="Arial"/>
              </a:rPr>
              <a:t>Location interdite de logement avec DPE E</a:t>
            </a:r>
          </a:p>
        </p:txBody>
      </p:sp>
      <p:sp>
        <p:nvSpPr>
          <p:cNvPr id="42" name="Rectangle aux angles arrondis">
            <a:extLst>
              <a:ext uri="{FF2B5EF4-FFF2-40B4-BE49-F238E27FC236}">
                <a16:creationId xmlns:a16="http://schemas.microsoft.com/office/drawing/2014/main" id="{8ABE6D8C-231E-4B96-A3A3-5944827C2067}"/>
              </a:ext>
            </a:extLst>
          </p:cNvPr>
          <p:cNvSpPr/>
          <p:nvPr/>
        </p:nvSpPr>
        <p:spPr>
          <a:xfrm>
            <a:off x="10428288" y="4514850"/>
            <a:ext cx="1335087" cy="1047750"/>
          </a:xfrm>
          <a:prstGeom prst="roundRect">
            <a:avLst>
              <a:gd name="adj" fmla="val 0"/>
            </a:avLst>
          </a:prstGeom>
          <a:solidFill>
            <a:srgbClr val="FFFFFF"/>
          </a:solidFill>
          <a:ln w="12700">
            <a:solidFill>
              <a:srgbClr val="FFBF58"/>
            </a:solidFill>
          </a:ln>
          <a:effectLst/>
        </p:spPr>
        <p:txBody>
          <a:bodyPr lIns="45719" rIns="45719" anchor="ctr"/>
          <a:lstStyle/>
          <a:p>
            <a:pPr algn="ctr" eaLnBrk="1" fontAlgn="auto">
              <a:lnSpc>
                <a:spcPct val="85000"/>
              </a:lnSpc>
              <a:spcBef>
                <a:spcPts val="0"/>
              </a:spcBef>
              <a:spcAft>
                <a:spcPts val="0"/>
              </a:spcAft>
              <a:defRPr/>
            </a:pPr>
            <a:r>
              <a:rPr lang="fr-FR" sz="800" b="1" kern="0" spc="-20" dirty="0">
                <a:solidFill>
                  <a:schemeClr val="accent4"/>
                </a:solidFill>
                <a:latin typeface="Arial" panose="020B0604020202020204" pitchFamily="34" charset="0"/>
                <a:cs typeface="Arial" panose="020B0604020202020204" pitchFamily="34" charset="0"/>
                <a:sym typeface="Arial"/>
              </a:rPr>
              <a:t>Audit énergétique réglementaire obligatoire</a:t>
            </a:r>
            <a:br>
              <a:rPr lang="fr-FR" sz="800" b="1" kern="0" spc="-20" dirty="0">
                <a:solidFill>
                  <a:schemeClr val="accent4"/>
                </a:solidFill>
                <a:latin typeface="Arial" panose="020B0604020202020204" pitchFamily="34" charset="0"/>
                <a:cs typeface="Arial" panose="020B0604020202020204" pitchFamily="34" charset="0"/>
                <a:sym typeface="Arial"/>
              </a:rPr>
            </a:br>
            <a:r>
              <a:rPr lang="fr-FR" sz="700" kern="0" spc="-20" dirty="0">
                <a:solidFill>
                  <a:schemeClr val="accent4"/>
                </a:solidFill>
                <a:latin typeface="Arial" panose="020B0604020202020204" pitchFamily="34" charset="0"/>
                <a:cs typeface="Arial" panose="020B0604020202020204" pitchFamily="34" charset="0"/>
                <a:sym typeface="Arial"/>
              </a:rPr>
              <a:t>en complément du DPE pour les logements classés D sur les logements individuels ou plusieurs logements dans un immeuble appartenant à un même propriétaire</a:t>
            </a:r>
          </a:p>
        </p:txBody>
      </p:sp>
      <p:sp>
        <p:nvSpPr>
          <p:cNvPr id="112" name="ZoneTexte 111">
            <a:extLst>
              <a:ext uri="{FF2B5EF4-FFF2-40B4-BE49-F238E27FC236}">
                <a16:creationId xmlns:a16="http://schemas.microsoft.com/office/drawing/2014/main" id="{CC6D188D-88DE-4444-BC42-9E7A2B2980D3}"/>
              </a:ext>
            </a:extLst>
          </p:cNvPr>
          <p:cNvSpPr txBox="1"/>
          <p:nvPr/>
        </p:nvSpPr>
        <p:spPr>
          <a:xfrm>
            <a:off x="8677275" y="714375"/>
            <a:ext cx="1498600" cy="400050"/>
          </a:xfrm>
          <a:prstGeom prst="rect">
            <a:avLst/>
          </a:prstGeom>
          <a:solidFill>
            <a:schemeClr val="bg1"/>
          </a:solidFill>
        </p:spPr>
        <p:txBody>
          <a:bodyPr>
            <a:spAutoFit/>
          </a:bodyPr>
          <a:lstStyle/>
          <a:p>
            <a:pPr algn="ctr" eaLnBrk="1" fontAlgn="auto" hangingPunct="1">
              <a:spcBef>
                <a:spcPts val="0"/>
              </a:spcBef>
              <a:spcAft>
                <a:spcPts val="0"/>
              </a:spcAft>
              <a:defRPr/>
            </a:pPr>
            <a:r>
              <a:rPr lang="fr-FR" sz="1000" b="1" kern="0" spc="-10">
                <a:solidFill>
                  <a:srgbClr val="7030A0"/>
                </a:solidFill>
                <a:latin typeface="Arial" panose="020B0604020202020204" pitchFamily="34" charset="0"/>
                <a:cs typeface="Arial" panose="020B0604020202020204" pitchFamily="34" charset="0"/>
                <a:sym typeface="Arial"/>
              </a:rPr>
              <a:t>Eradication des</a:t>
            </a:r>
          </a:p>
          <a:p>
            <a:pPr algn="ctr" eaLnBrk="1" fontAlgn="auto" hangingPunct="1">
              <a:spcBef>
                <a:spcPts val="0"/>
              </a:spcBef>
              <a:spcAft>
                <a:spcPts val="0"/>
              </a:spcAft>
              <a:defRPr/>
            </a:pPr>
            <a:r>
              <a:rPr lang="fr-FR" sz="1000" b="1" kern="0" spc="-10">
                <a:solidFill>
                  <a:srgbClr val="7030A0"/>
                </a:solidFill>
                <a:latin typeface="Arial" panose="020B0604020202020204" pitchFamily="34" charset="0"/>
                <a:cs typeface="Arial" panose="020B0604020202020204" pitchFamily="34" charset="0"/>
                <a:sym typeface="Arial"/>
              </a:rPr>
              <a:t>passoires thermiques</a:t>
            </a:r>
            <a:endParaRPr lang="fr-FR" sz="1000" kern="0" spc="-10">
              <a:solidFill>
                <a:srgbClr val="7030A0"/>
              </a:solidFill>
              <a:latin typeface="Arial" panose="020B0604020202020204" pitchFamily="34" charset="0"/>
              <a:cs typeface="Arial" panose="020B0604020202020204" pitchFamily="34" charset="0"/>
              <a:sym typeface="Arial"/>
            </a:endParaRPr>
          </a:p>
        </p:txBody>
      </p:sp>
      <p:pic>
        <p:nvPicPr>
          <p:cNvPr id="115" name="Graphique 114">
            <a:extLst>
              <a:ext uri="{FF2B5EF4-FFF2-40B4-BE49-F238E27FC236}">
                <a16:creationId xmlns:a16="http://schemas.microsoft.com/office/drawing/2014/main" id="{DEB1D66A-F35D-4C3E-ABB6-9CFB9BF7E60D}"/>
              </a:ext>
            </a:extLst>
          </p:cNvPr>
          <p:cNvPicPr>
            <a:picLocks noChangeAspect="1"/>
          </p:cNvPicPr>
          <p:nvPr/>
        </p:nvPicPr>
        <p:blipFill>
          <a:blip r:embed="rId10"/>
          <a:stretch>
            <a:fillRect/>
          </a:stretch>
        </p:blipFill>
        <p:spPr>
          <a:xfrm>
            <a:off x="8691563" y="1995488"/>
            <a:ext cx="207962" cy="207962"/>
          </a:xfrm>
          <a:prstGeom prst="rect">
            <a:avLst/>
          </a:prstGeom>
        </p:spPr>
      </p:pic>
      <p:pic>
        <p:nvPicPr>
          <p:cNvPr id="116" name="Graphique 115">
            <a:extLst>
              <a:ext uri="{FF2B5EF4-FFF2-40B4-BE49-F238E27FC236}">
                <a16:creationId xmlns:a16="http://schemas.microsoft.com/office/drawing/2014/main" id="{5D7F4B52-069B-40D2-828D-FB49B0754AC8}"/>
              </a:ext>
            </a:extLst>
          </p:cNvPr>
          <p:cNvPicPr>
            <a:picLocks noChangeAspect="1"/>
          </p:cNvPicPr>
          <p:nvPr/>
        </p:nvPicPr>
        <p:blipFill>
          <a:blip r:embed="rId10"/>
          <a:stretch>
            <a:fillRect/>
          </a:stretch>
        </p:blipFill>
        <p:spPr>
          <a:xfrm>
            <a:off x="10325100" y="1995488"/>
            <a:ext cx="207963" cy="207962"/>
          </a:xfrm>
          <a:prstGeom prst="rect">
            <a:avLst/>
          </a:prstGeom>
        </p:spPr>
      </p:pic>
      <p:pic>
        <p:nvPicPr>
          <p:cNvPr id="118" name="Graphique 117">
            <a:extLst>
              <a:ext uri="{FF2B5EF4-FFF2-40B4-BE49-F238E27FC236}">
                <a16:creationId xmlns:a16="http://schemas.microsoft.com/office/drawing/2014/main" id="{04ACE8A7-799B-488E-9D3E-66A482AEC243}"/>
              </a:ext>
            </a:extLst>
          </p:cNvPr>
          <p:cNvPicPr>
            <a:picLocks noChangeAspect="1"/>
          </p:cNvPicPr>
          <p:nvPr/>
        </p:nvPicPr>
        <p:blipFill>
          <a:blip r:embed="rId10"/>
          <a:stretch>
            <a:fillRect/>
          </a:stretch>
        </p:blipFill>
        <p:spPr>
          <a:xfrm>
            <a:off x="5461000" y="1858963"/>
            <a:ext cx="207963" cy="207962"/>
          </a:xfrm>
          <a:prstGeom prst="rect">
            <a:avLst/>
          </a:prstGeom>
        </p:spPr>
      </p:pic>
      <p:pic>
        <p:nvPicPr>
          <p:cNvPr id="119" name="Graphique 118">
            <a:extLst>
              <a:ext uri="{FF2B5EF4-FFF2-40B4-BE49-F238E27FC236}">
                <a16:creationId xmlns:a16="http://schemas.microsoft.com/office/drawing/2014/main" id="{3AAAC35F-D4F5-4F4A-98FC-AF99C1E8E8C1}"/>
              </a:ext>
            </a:extLst>
          </p:cNvPr>
          <p:cNvPicPr>
            <a:picLocks noChangeAspect="1"/>
          </p:cNvPicPr>
          <p:nvPr/>
        </p:nvPicPr>
        <p:blipFill>
          <a:blip r:embed="rId10"/>
          <a:stretch>
            <a:fillRect/>
          </a:stretch>
        </p:blipFill>
        <p:spPr>
          <a:xfrm>
            <a:off x="2881313" y="1755775"/>
            <a:ext cx="206375" cy="207963"/>
          </a:xfrm>
          <a:prstGeom prst="rect">
            <a:avLst/>
          </a:prstGeom>
        </p:spPr>
      </p:pic>
      <p:pic>
        <p:nvPicPr>
          <p:cNvPr id="120" name="Graphique 119">
            <a:extLst>
              <a:ext uri="{FF2B5EF4-FFF2-40B4-BE49-F238E27FC236}">
                <a16:creationId xmlns:a16="http://schemas.microsoft.com/office/drawing/2014/main" id="{B616A8FD-5DBF-4081-8B84-4F8CA579AE95}"/>
              </a:ext>
            </a:extLst>
          </p:cNvPr>
          <p:cNvPicPr>
            <a:picLocks noChangeAspect="1"/>
          </p:cNvPicPr>
          <p:nvPr/>
        </p:nvPicPr>
        <p:blipFill>
          <a:blip r:embed="rId10"/>
          <a:stretch>
            <a:fillRect/>
          </a:stretch>
        </p:blipFill>
        <p:spPr>
          <a:xfrm>
            <a:off x="527050" y="2397125"/>
            <a:ext cx="206375" cy="207963"/>
          </a:xfrm>
          <a:prstGeom prst="rect">
            <a:avLst/>
          </a:prstGeom>
        </p:spPr>
      </p:pic>
      <p:grpSp>
        <p:nvGrpSpPr>
          <p:cNvPr id="38974" name="Groupe 120">
            <a:extLst>
              <a:ext uri="{FF2B5EF4-FFF2-40B4-BE49-F238E27FC236}">
                <a16:creationId xmlns:a16="http://schemas.microsoft.com/office/drawing/2014/main" id="{86727DC0-2798-4ABE-AF56-81F3B4A51294}"/>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E9F9BAA4-B62C-42CB-BE5B-00CE00D0BC6B}"/>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a:latin typeface="Arial" panose="020B0604020202020204" pitchFamily="34" charset="0"/>
                  <a:cs typeface="Arial" panose="020B0604020202020204" pitchFamily="34" charset="0"/>
                </a:rPr>
                <a:t>05.</a:t>
              </a:r>
            </a:p>
          </p:txBody>
        </p:sp>
        <p:sp>
          <p:nvSpPr>
            <p:cNvPr id="39000" name="ZoneTexte 122">
              <a:extLst>
                <a:ext uri="{FF2B5EF4-FFF2-40B4-BE49-F238E27FC236}">
                  <a16:creationId xmlns:a16="http://schemas.microsoft.com/office/drawing/2014/main" id="{4A58341D-B2E1-49A0-AB8A-79F3659B2212}"/>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F06E9A19-35F9-4E0E-A1F2-FD4A30E79436}"/>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38976" name="ZoneTexte 105">
            <a:extLst>
              <a:ext uri="{FF2B5EF4-FFF2-40B4-BE49-F238E27FC236}">
                <a16:creationId xmlns:a16="http://schemas.microsoft.com/office/drawing/2014/main" id="{66727396-5338-488A-807D-4E643715AF06}"/>
              </a:ext>
            </a:extLst>
          </p:cNvPr>
          <p:cNvSpPr txBox="1">
            <a:spLocks noChangeArrowheads="1"/>
          </p:cNvSpPr>
          <p:nvPr/>
        </p:nvSpPr>
        <p:spPr bwMode="auto">
          <a:xfrm>
            <a:off x="8343900" y="6049963"/>
            <a:ext cx="21653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latin typeface="Arial" panose="020B0604020202020204" pitchFamily="34" charset="0"/>
                <a:cs typeface="Arial" panose="020B0604020202020204" pitchFamily="34" charset="0"/>
              </a:rPr>
              <a:t>* Cf Art. L173-2 du Code de la Construction et de l’Habitat</a:t>
            </a:r>
          </a:p>
        </p:txBody>
      </p:sp>
      <p:grpSp>
        <p:nvGrpSpPr>
          <p:cNvPr id="38977" name="Groupe 127">
            <a:extLst>
              <a:ext uri="{FF2B5EF4-FFF2-40B4-BE49-F238E27FC236}">
                <a16:creationId xmlns:a16="http://schemas.microsoft.com/office/drawing/2014/main" id="{1ACF98C4-B26A-4847-91D9-575990C8F175}"/>
              </a:ext>
            </a:extLst>
          </p:cNvPr>
          <p:cNvGrpSpPr>
            <a:grpSpLocks/>
          </p:cNvGrpSpPr>
          <p:nvPr/>
        </p:nvGrpSpPr>
        <p:grpSpPr bwMode="auto">
          <a:xfrm>
            <a:off x="11252200" y="5872163"/>
            <a:ext cx="879475" cy="361950"/>
            <a:chOff x="702023" y="0"/>
            <a:chExt cx="878589" cy="362285"/>
          </a:xfrm>
        </p:grpSpPr>
        <p:sp>
          <p:nvSpPr>
            <p:cNvPr id="129" name="Rectangle 128">
              <a:extLst>
                <a:ext uri="{FF2B5EF4-FFF2-40B4-BE49-F238E27FC236}">
                  <a16:creationId xmlns:a16="http://schemas.microsoft.com/office/drawing/2014/main" id="{863EB87F-65DB-4D5A-A5D1-710E8836BD6F}"/>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a:latin typeface="Arial" panose="020B0604020202020204" pitchFamily="34" charset="0"/>
                  <a:cs typeface="Arial" panose="020B0604020202020204" pitchFamily="34" charset="0"/>
                </a:rPr>
                <a:t>    </a:t>
              </a:r>
              <a:r>
                <a:rPr lang="fr-FR" sz="1200" b="1">
                  <a:latin typeface="Arial" panose="020B0604020202020204" pitchFamily="34" charset="0"/>
                  <a:cs typeface="Arial" panose="020B0604020202020204" pitchFamily="34" charset="0"/>
                </a:rPr>
                <a:t>retour</a:t>
              </a:r>
            </a:p>
          </p:txBody>
        </p:sp>
        <p:sp>
          <p:nvSpPr>
            <p:cNvPr id="130" name="Triangle 129">
              <a:extLst>
                <a:ext uri="{FF2B5EF4-FFF2-40B4-BE49-F238E27FC236}">
                  <a16:creationId xmlns:a16="http://schemas.microsoft.com/office/drawing/2014/main" id="{BE758ADC-EE3B-4F09-90E9-084023DEFE8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31" name="Rectangle 130">
            <a:hlinkClick r:id="rId11" action="ppaction://hlinksldjump"/>
            <a:extLst>
              <a:ext uri="{FF2B5EF4-FFF2-40B4-BE49-F238E27FC236}">
                <a16:creationId xmlns:a16="http://schemas.microsoft.com/office/drawing/2014/main" id="{8CF10662-7FF1-4BC9-8319-F3BB80129BF0}"/>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38979" name="Groupe 106">
            <a:extLst>
              <a:ext uri="{FF2B5EF4-FFF2-40B4-BE49-F238E27FC236}">
                <a16:creationId xmlns:a16="http://schemas.microsoft.com/office/drawing/2014/main" id="{3A6FC953-8F66-45A4-9F5A-A687FCB3FF3C}"/>
              </a:ext>
            </a:extLst>
          </p:cNvPr>
          <p:cNvGrpSpPr>
            <a:grpSpLocks/>
          </p:cNvGrpSpPr>
          <p:nvPr/>
        </p:nvGrpSpPr>
        <p:grpSpPr bwMode="auto">
          <a:xfrm>
            <a:off x="6048375" y="6324600"/>
            <a:ext cx="784225" cy="496888"/>
            <a:chOff x="6767187" y="6323834"/>
            <a:chExt cx="784388" cy="497620"/>
          </a:xfrm>
        </p:grpSpPr>
        <p:pic>
          <p:nvPicPr>
            <p:cNvPr id="108" name="Graphique 107">
              <a:extLst>
                <a:ext uri="{FF2B5EF4-FFF2-40B4-BE49-F238E27FC236}">
                  <a16:creationId xmlns:a16="http://schemas.microsoft.com/office/drawing/2014/main" id="{DA2B8DE9-8A7C-44FE-BCED-9706AC11AA47}"/>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38996" name="ZoneTexte 108">
              <a:extLst>
                <a:ext uri="{FF2B5EF4-FFF2-40B4-BE49-F238E27FC236}">
                  <a16:creationId xmlns:a16="http://schemas.microsoft.com/office/drawing/2014/main" id="{405636EF-1E51-42F6-B268-197B128BC1B5}"/>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8980" name="Groupe 109">
            <a:extLst>
              <a:ext uri="{FF2B5EF4-FFF2-40B4-BE49-F238E27FC236}">
                <a16:creationId xmlns:a16="http://schemas.microsoft.com/office/drawing/2014/main" id="{0321D3B6-6080-440C-80B2-2A73440CD765}"/>
              </a:ext>
            </a:extLst>
          </p:cNvPr>
          <p:cNvGrpSpPr>
            <a:grpSpLocks/>
          </p:cNvGrpSpPr>
          <p:nvPr/>
        </p:nvGrpSpPr>
        <p:grpSpPr bwMode="auto">
          <a:xfrm>
            <a:off x="71438" y="6324600"/>
            <a:ext cx="11553825" cy="496888"/>
            <a:chOff x="71517" y="6323834"/>
            <a:chExt cx="11554426" cy="497620"/>
          </a:xfrm>
        </p:grpSpPr>
        <p:pic>
          <p:nvPicPr>
            <p:cNvPr id="111" name="Graphique 110">
              <a:hlinkClick r:id="" action="ppaction://hlinkshowjump?jump=previousslide"/>
              <a:extLst>
                <a:ext uri="{FF2B5EF4-FFF2-40B4-BE49-F238E27FC236}">
                  <a16:creationId xmlns:a16="http://schemas.microsoft.com/office/drawing/2014/main" id="{122CF554-CF4B-4198-A1E2-1AE46818D1D6}"/>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113" name="Graphique 112">
              <a:hlinkClick r:id="" action="ppaction://hlinkshowjump?jump=nextslide"/>
              <a:extLst>
                <a:ext uri="{FF2B5EF4-FFF2-40B4-BE49-F238E27FC236}">
                  <a16:creationId xmlns:a16="http://schemas.microsoft.com/office/drawing/2014/main" id="{A92A59FF-1DBA-4E24-A42D-6F97DA8031D8}"/>
                </a:ext>
              </a:extLst>
            </p:cNvPr>
            <p:cNvPicPr>
              <a:picLocks noChangeAspect="1"/>
            </p:cNvPicPr>
            <p:nvPr/>
          </p:nvPicPr>
          <p:blipFill>
            <a:blip r:embed="rId13"/>
            <a:srcRect/>
            <a:stretch/>
          </p:blipFill>
          <p:spPr>
            <a:xfrm>
              <a:off x="11344940" y="6431943"/>
              <a:ext cx="281003" cy="281402"/>
            </a:xfrm>
            <a:prstGeom prst="rect">
              <a:avLst/>
            </a:prstGeom>
          </p:spPr>
        </p:pic>
        <p:sp>
          <p:nvSpPr>
            <p:cNvPr id="114" name="Rectangle 113">
              <a:hlinkClick r:id="rId14" action="ppaction://hlinksldjump"/>
              <a:extLst>
                <a:ext uri="{FF2B5EF4-FFF2-40B4-BE49-F238E27FC236}">
                  <a16:creationId xmlns:a16="http://schemas.microsoft.com/office/drawing/2014/main" id="{875941FD-CC99-446D-9C74-63246E7F27A9}"/>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15" action="ppaction://hlinksldjump"/>
              <a:extLst>
                <a:ext uri="{FF2B5EF4-FFF2-40B4-BE49-F238E27FC236}">
                  <a16:creationId xmlns:a16="http://schemas.microsoft.com/office/drawing/2014/main" id="{AE683C0A-9C62-44B1-94D8-774246FDCC99}"/>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5" name="Rectangle 124">
              <a:hlinkClick r:id="rId16" action="ppaction://hlinksldjump"/>
              <a:extLst>
                <a:ext uri="{FF2B5EF4-FFF2-40B4-BE49-F238E27FC236}">
                  <a16:creationId xmlns:a16="http://schemas.microsoft.com/office/drawing/2014/main" id="{3448D038-CC49-4E9A-AEDB-115BC5C3ED7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17" action="ppaction://hlinksldjump"/>
              <a:extLst>
                <a:ext uri="{FF2B5EF4-FFF2-40B4-BE49-F238E27FC236}">
                  <a16:creationId xmlns:a16="http://schemas.microsoft.com/office/drawing/2014/main" id="{BBFC652E-C7DA-46F3-B7F8-8CAD7F14E562}"/>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7" name="Rectangle 126">
              <a:hlinkClick r:id="rId18" action="ppaction://hlinksldjump"/>
              <a:extLst>
                <a:ext uri="{FF2B5EF4-FFF2-40B4-BE49-F238E27FC236}">
                  <a16:creationId xmlns:a16="http://schemas.microsoft.com/office/drawing/2014/main" id="{5200CD74-F022-4F53-8C72-A97AC834DDD2}"/>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19" action="ppaction://hlinksldjump"/>
              <a:extLst>
                <a:ext uri="{FF2B5EF4-FFF2-40B4-BE49-F238E27FC236}">
                  <a16:creationId xmlns:a16="http://schemas.microsoft.com/office/drawing/2014/main" id="{779595AA-0296-4C5E-8600-20BB42C25418}"/>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20" action="ppaction://hlinksldjump"/>
              <a:extLst>
                <a:ext uri="{FF2B5EF4-FFF2-40B4-BE49-F238E27FC236}">
                  <a16:creationId xmlns:a16="http://schemas.microsoft.com/office/drawing/2014/main" id="{20B76A70-36AC-45BB-AB21-6B24F6B0DB8B}"/>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21" action="ppaction://hlinksldjump"/>
              <a:extLst>
                <a:ext uri="{FF2B5EF4-FFF2-40B4-BE49-F238E27FC236}">
                  <a16:creationId xmlns:a16="http://schemas.microsoft.com/office/drawing/2014/main" id="{14A5BB6C-74F2-42CA-8174-408F6E49DB6A}"/>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cxnSp>
        <p:nvCxnSpPr>
          <p:cNvPr id="133" name="Connecteur droit 132">
            <a:extLst>
              <a:ext uri="{FF2B5EF4-FFF2-40B4-BE49-F238E27FC236}">
                <a16:creationId xmlns:a16="http://schemas.microsoft.com/office/drawing/2014/main" id="{96EF509F-1FDE-41F1-B8A3-DEED706A598B}"/>
              </a:ext>
            </a:extLst>
          </p:cNvPr>
          <p:cNvCxnSpPr>
            <a:cxnSpLocks/>
          </p:cNvCxnSpPr>
          <p:nvPr/>
        </p:nvCxnSpPr>
        <p:spPr>
          <a:xfrm>
            <a:off x="3727450" y="946150"/>
            <a:ext cx="0" cy="719138"/>
          </a:xfrm>
          <a:prstGeom prst="line">
            <a:avLst/>
          </a:prstGeom>
          <a:ln w="12700">
            <a:solidFill>
              <a:srgbClr val="A3CB8A"/>
            </a:solidFill>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id="{9F43FCA8-778C-4B9F-A34C-82FAA67466E7}"/>
              </a:ext>
            </a:extLst>
          </p:cNvPr>
          <p:cNvCxnSpPr>
            <a:cxnSpLocks/>
          </p:cNvCxnSpPr>
          <p:nvPr/>
        </p:nvCxnSpPr>
        <p:spPr>
          <a:xfrm>
            <a:off x="3727450" y="2500313"/>
            <a:ext cx="0" cy="2627312"/>
          </a:xfrm>
          <a:prstGeom prst="line">
            <a:avLst/>
          </a:prstGeom>
          <a:ln w="12700">
            <a:solidFill>
              <a:srgbClr val="A3CB8A"/>
            </a:solidFill>
          </a:ln>
        </p:spPr>
        <p:style>
          <a:lnRef idx="1">
            <a:schemeClr val="accent1"/>
          </a:lnRef>
          <a:fillRef idx="0">
            <a:schemeClr val="accent1"/>
          </a:fillRef>
          <a:effectRef idx="0">
            <a:schemeClr val="accent1"/>
          </a:effectRef>
          <a:fontRef idx="minor">
            <a:schemeClr val="tx1"/>
          </a:fontRef>
        </p:style>
      </p:cxnSp>
      <p:sp>
        <p:nvSpPr>
          <p:cNvPr id="135" name="Oval 12">
            <a:extLst>
              <a:ext uri="{FF2B5EF4-FFF2-40B4-BE49-F238E27FC236}">
                <a16:creationId xmlns:a16="http://schemas.microsoft.com/office/drawing/2014/main" id="{C244C158-BFFE-468C-96F0-6FD3CFE3036C}"/>
              </a:ext>
            </a:extLst>
          </p:cNvPr>
          <p:cNvSpPr/>
          <p:nvPr/>
        </p:nvSpPr>
        <p:spPr>
          <a:xfrm>
            <a:off x="3671888" y="876300"/>
            <a:ext cx="107950" cy="109538"/>
          </a:xfrm>
          <a:prstGeom prst="ellipse">
            <a:avLst/>
          </a:prstGeom>
          <a:solidFill>
            <a:srgbClr val="A3CB8A"/>
          </a:solidFill>
          <a:ln w="25400" cap="flat" cmpd="sng" algn="ctr">
            <a:noFill/>
            <a:prstDash val="solid"/>
          </a:ln>
          <a:effectLst/>
        </p:spPr>
        <p:txBody>
          <a:bodyPr anchor="ctr"/>
          <a:lstStyle/>
          <a:p>
            <a:pPr algn="ctr" eaLnBrk="1" fontAlgn="auto" hangingPunct="1">
              <a:spcBef>
                <a:spcPts val="0"/>
              </a:spcBef>
              <a:spcAft>
                <a:spcPts val="0"/>
              </a:spcAft>
              <a:defRPr/>
            </a:pPr>
            <a:endParaRPr lang="en-US" sz="2700" kern="0">
              <a:solidFill>
                <a:srgbClr val="FFFFFF"/>
              </a:solidFill>
              <a:latin typeface="Arial" panose="020B0604020202020204"/>
              <a:sym typeface="Arial"/>
            </a:endParaRPr>
          </a:p>
        </p:txBody>
      </p:sp>
      <p:sp>
        <p:nvSpPr>
          <p:cNvPr id="19" name="Rectangle aux angles arrondis">
            <a:extLst>
              <a:ext uri="{FF2B5EF4-FFF2-40B4-BE49-F238E27FC236}">
                <a16:creationId xmlns:a16="http://schemas.microsoft.com/office/drawing/2014/main" id="{59B8F8D7-FA1E-4092-94B3-BD7EE6534867}"/>
              </a:ext>
            </a:extLst>
          </p:cNvPr>
          <p:cNvSpPr/>
          <p:nvPr/>
        </p:nvSpPr>
        <p:spPr>
          <a:xfrm>
            <a:off x="2792413" y="5086350"/>
            <a:ext cx="2173287" cy="833438"/>
          </a:xfrm>
          <a:prstGeom prst="roundRect">
            <a:avLst>
              <a:gd name="adj" fmla="val 0"/>
            </a:avLst>
          </a:prstGeom>
          <a:solidFill>
            <a:schemeClr val="bg1"/>
          </a:solidFill>
          <a:ln w="12700">
            <a:solidFill>
              <a:srgbClr val="A3CB8A"/>
            </a:solidFill>
          </a:ln>
          <a:effectLst/>
        </p:spPr>
        <p:txBody>
          <a:bodyPr lIns="72000" tIns="72000" rIns="72000" bIns="72000" anchor="ctr"/>
          <a:lstStyle/>
          <a:p>
            <a:pPr algn="ctr" eaLnBrk="1" fontAlgn="auto">
              <a:lnSpc>
                <a:spcPct val="85000"/>
              </a:lnSpc>
              <a:spcBef>
                <a:spcPts val="0"/>
              </a:spcBef>
              <a:spcAft>
                <a:spcPts val="0"/>
              </a:spcAft>
              <a:defRPr/>
            </a:pPr>
            <a:r>
              <a:rPr lang="fr-FR" sz="800" b="1" kern="0" spc="-20" dirty="0">
                <a:solidFill>
                  <a:srgbClr val="A3CB8A"/>
                </a:solidFill>
                <a:latin typeface="Arial" panose="020B0604020202020204" pitchFamily="34" charset="0"/>
                <a:cs typeface="Arial" panose="020B0604020202020204" pitchFamily="34" charset="0"/>
                <a:sym typeface="Arial"/>
              </a:rPr>
              <a:t>A compter du 01/04/2023,</a:t>
            </a:r>
            <a:br>
              <a:rPr lang="fr-FR" sz="800" b="1" kern="0" spc="-20" dirty="0">
                <a:solidFill>
                  <a:srgbClr val="A3CB8A"/>
                </a:solidFill>
                <a:latin typeface="Arial" panose="020B0604020202020204" pitchFamily="34" charset="0"/>
                <a:cs typeface="Arial" panose="020B0604020202020204" pitchFamily="34" charset="0"/>
                <a:sym typeface="Arial"/>
              </a:rPr>
            </a:br>
            <a:r>
              <a:rPr lang="fr-FR" sz="800" b="1" kern="0" spc="-20" dirty="0">
                <a:solidFill>
                  <a:srgbClr val="A3CB8A"/>
                </a:solidFill>
                <a:latin typeface="Arial" panose="020B0604020202020204" pitchFamily="34" charset="0"/>
                <a:cs typeface="Arial" panose="020B0604020202020204" pitchFamily="34" charset="0"/>
                <a:sym typeface="Arial"/>
              </a:rPr>
              <a:t>audit énergétique réglementaire obligatoire</a:t>
            </a:r>
            <a:br>
              <a:rPr lang="fr-FR" sz="800" b="1" kern="0" spc="-20" dirty="0">
                <a:solidFill>
                  <a:srgbClr val="A3CB8A"/>
                </a:solidFill>
                <a:latin typeface="Arial" panose="020B0604020202020204" pitchFamily="34" charset="0"/>
                <a:cs typeface="Arial" panose="020B0604020202020204" pitchFamily="34" charset="0"/>
                <a:sym typeface="Arial"/>
              </a:rPr>
            </a:br>
            <a:r>
              <a:rPr lang="fr-FR" sz="800" b="1" kern="0" spc="-20" dirty="0">
                <a:solidFill>
                  <a:srgbClr val="A3CB8A"/>
                </a:solidFill>
                <a:latin typeface="Arial" panose="020B0604020202020204" pitchFamily="34" charset="0"/>
                <a:cs typeface="Arial" panose="020B0604020202020204" pitchFamily="34" charset="0"/>
                <a:sym typeface="Arial"/>
              </a:rPr>
              <a:t>en complément du DPE pour les logements classés F et G sur les logements individuels ou plusieurs logements dans un immeuble appartenant</a:t>
            </a:r>
            <a:br>
              <a:rPr lang="fr-FR" sz="800" b="1" kern="0" spc="-20" dirty="0">
                <a:solidFill>
                  <a:srgbClr val="A3CB8A"/>
                </a:solidFill>
                <a:latin typeface="Arial" panose="020B0604020202020204" pitchFamily="34" charset="0"/>
                <a:cs typeface="Arial" panose="020B0604020202020204" pitchFamily="34" charset="0"/>
                <a:sym typeface="Arial"/>
              </a:rPr>
            </a:br>
            <a:r>
              <a:rPr lang="fr-FR" sz="800" b="1" kern="0" spc="-20" dirty="0">
                <a:solidFill>
                  <a:srgbClr val="A3CB8A"/>
                </a:solidFill>
                <a:latin typeface="Arial" panose="020B0604020202020204" pitchFamily="34" charset="0"/>
                <a:cs typeface="Arial" panose="020B0604020202020204" pitchFamily="34" charset="0"/>
                <a:sym typeface="Arial"/>
              </a:rPr>
              <a:t>à un même propriétaire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8786C097-6D2B-4056-BE63-16F73797BEE0}"/>
              </a:ext>
            </a:extLst>
          </p:cNvPr>
          <p:cNvSpPr/>
          <p:nvPr/>
        </p:nvSpPr>
        <p:spPr>
          <a:xfrm>
            <a:off x="1419225" y="0"/>
            <a:ext cx="10772775"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99" name="Rectangle 98">
            <a:extLst>
              <a:ext uri="{FF2B5EF4-FFF2-40B4-BE49-F238E27FC236}">
                <a16:creationId xmlns:a16="http://schemas.microsoft.com/office/drawing/2014/main" id="{7373DC27-2F99-44E7-99D9-96C0894E627F}"/>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100" name="Connecteur droit 99">
            <a:extLst>
              <a:ext uri="{FF2B5EF4-FFF2-40B4-BE49-F238E27FC236}">
                <a16:creationId xmlns:a16="http://schemas.microsoft.com/office/drawing/2014/main" id="{A892AC2A-6CB3-41D8-BA46-3EE476391301}"/>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1" name="Graphique 100">
            <a:extLst>
              <a:ext uri="{FF2B5EF4-FFF2-40B4-BE49-F238E27FC236}">
                <a16:creationId xmlns:a16="http://schemas.microsoft.com/office/drawing/2014/main" id="{8D1DB60B-7311-46FA-9BB4-C1798319C1D5}"/>
              </a:ext>
            </a:extLst>
          </p:cNvPr>
          <p:cNvPicPr>
            <a:picLocks noChangeAspect="1"/>
          </p:cNvPicPr>
          <p:nvPr/>
        </p:nvPicPr>
        <p:blipFill>
          <a:blip r:embed="rId2"/>
          <a:srcRect/>
          <a:stretch/>
        </p:blipFill>
        <p:spPr>
          <a:xfrm>
            <a:off x="0" y="0"/>
            <a:ext cx="701675" cy="701675"/>
          </a:xfrm>
          <a:prstGeom prst="rect">
            <a:avLst/>
          </a:prstGeom>
        </p:spPr>
      </p:pic>
      <p:sp>
        <p:nvSpPr>
          <p:cNvPr id="102" name="ZoneTexte 101">
            <a:extLst>
              <a:ext uri="{FF2B5EF4-FFF2-40B4-BE49-F238E27FC236}">
                <a16:creationId xmlns:a16="http://schemas.microsoft.com/office/drawing/2014/main" id="{AB9332E3-FF2B-422D-A695-7B9950447117}"/>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03" name="ZoneTexte 102">
            <a:extLst>
              <a:ext uri="{FF2B5EF4-FFF2-40B4-BE49-F238E27FC236}">
                <a16:creationId xmlns:a16="http://schemas.microsoft.com/office/drawing/2014/main" id="{1415D80B-6CE4-4970-A15E-B7BE30912D9F}"/>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4" name="ZoneTexte 103">
            <a:extLst>
              <a:ext uri="{FF2B5EF4-FFF2-40B4-BE49-F238E27FC236}">
                <a16:creationId xmlns:a16="http://schemas.microsoft.com/office/drawing/2014/main" id="{50451103-520E-46BE-926B-88254B5CC3A6}"/>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
        <p:nvSpPr>
          <p:cNvPr id="105" name="ZoneTexte 104">
            <a:extLst>
              <a:ext uri="{FF2B5EF4-FFF2-40B4-BE49-F238E27FC236}">
                <a16:creationId xmlns:a16="http://schemas.microsoft.com/office/drawing/2014/main" id="{8FC5DD07-4F9F-4AD9-ADBC-E81C3E74D6F0}"/>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06" name="ZoneTexte 105">
            <a:extLst>
              <a:ext uri="{FF2B5EF4-FFF2-40B4-BE49-F238E27FC236}">
                <a16:creationId xmlns:a16="http://schemas.microsoft.com/office/drawing/2014/main" id="{9F9A0DC4-A50E-4941-9D37-02690408E01A}"/>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7" name="ZoneTexte 106">
            <a:extLst>
              <a:ext uri="{FF2B5EF4-FFF2-40B4-BE49-F238E27FC236}">
                <a16:creationId xmlns:a16="http://schemas.microsoft.com/office/drawing/2014/main" id="{869EAEAE-51ED-4814-AABD-526C629E04B8}"/>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08" name="Ellipse 107">
            <a:extLst>
              <a:ext uri="{FF2B5EF4-FFF2-40B4-BE49-F238E27FC236}">
                <a16:creationId xmlns:a16="http://schemas.microsoft.com/office/drawing/2014/main" id="{E39B7492-3370-4111-9180-6CE974E7D241}"/>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09" name="Ellipse 108">
            <a:extLst>
              <a:ext uri="{FF2B5EF4-FFF2-40B4-BE49-F238E27FC236}">
                <a16:creationId xmlns:a16="http://schemas.microsoft.com/office/drawing/2014/main" id="{CF49F4D5-0410-4B35-999D-8B47EBF31C0F}"/>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0" name="Ellipse 109">
            <a:extLst>
              <a:ext uri="{FF2B5EF4-FFF2-40B4-BE49-F238E27FC236}">
                <a16:creationId xmlns:a16="http://schemas.microsoft.com/office/drawing/2014/main" id="{673826BF-92BA-41CB-B78F-AD3F008FE239}"/>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1" name="Ellipse 110">
            <a:extLst>
              <a:ext uri="{FF2B5EF4-FFF2-40B4-BE49-F238E27FC236}">
                <a16:creationId xmlns:a16="http://schemas.microsoft.com/office/drawing/2014/main" id="{D0E12F17-9E14-408E-ACAF-F253218895E6}"/>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2" name="Ellipse 111">
            <a:extLst>
              <a:ext uri="{FF2B5EF4-FFF2-40B4-BE49-F238E27FC236}">
                <a16:creationId xmlns:a16="http://schemas.microsoft.com/office/drawing/2014/main" id="{ACABA5A3-03A1-4B4C-816B-FFE8B35AA402}"/>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3" name="ZoneTexte 112">
            <a:extLst>
              <a:ext uri="{FF2B5EF4-FFF2-40B4-BE49-F238E27FC236}">
                <a16:creationId xmlns:a16="http://schemas.microsoft.com/office/drawing/2014/main" id="{3EC6D99D-7DEF-4172-8521-5D730B997E71}"/>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14" name="ZoneTexte 113">
            <a:extLst>
              <a:ext uri="{FF2B5EF4-FFF2-40B4-BE49-F238E27FC236}">
                <a16:creationId xmlns:a16="http://schemas.microsoft.com/office/drawing/2014/main" id="{F967AA53-D398-45BF-BAF5-EC0578698C36}"/>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15" name="Ellipse 114">
            <a:extLst>
              <a:ext uri="{FF2B5EF4-FFF2-40B4-BE49-F238E27FC236}">
                <a16:creationId xmlns:a16="http://schemas.microsoft.com/office/drawing/2014/main" id="{BA217E95-61A1-4022-99E2-66F84D5B9173}"/>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16" name="Ellipse 115">
            <a:extLst>
              <a:ext uri="{FF2B5EF4-FFF2-40B4-BE49-F238E27FC236}">
                <a16:creationId xmlns:a16="http://schemas.microsoft.com/office/drawing/2014/main" id="{DB2F6557-B298-4321-B995-3C142D3A5EAF}"/>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7" name="Ellipse 116">
            <a:extLst>
              <a:ext uri="{FF2B5EF4-FFF2-40B4-BE49-F238E27FC236}">
                <a16:creationId xmlns:a16="http://schemas.microsoft.com/office/drawing/2014/main" id="{B122CE64-DBEA-4C93-91AB-8190682A75E6}"/>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39958" name="Groupe 117">
            <a:extLst>
              <a:ext uri="{FF2B5EF4-FFF2-40B4-BE49-F238E27FC236}">
                <a16:creationId xmlns:a16="http://schemas.microsoft.com/office/drawing/2014/main" id="{CC5B48F5-01FE-48EB-BD92-5082E836F86F}"/>
              </a:ext>
            </a:extLst>
          </p:cNvPr>
          <p:cNvGrpSpPr>
            <a:grpSpLocks/>
          </p:cNvGrpSpPr>
          <p:nvPr/>
        </p:nvGrpSpPr>
        <p:grpSpPr bwMode="auto">
          <a:xfrm>
            <a:off x="90488" y="2282825"/>
            <a:ext cx="1460500" cy="338138"/>
            <a:chOff x="90785" y="1823764"/>
            <a:chExt cx="1460705" cy="338554"/>
          </a:xfrm>
        </p:grpSpPr>
        <p:sp>
          <p:nvSpPr>
            <p:cNvPr id="119" name="Rectangle 118">
              <a:extLst>
                <a:ext uri="{FF2B5EF4-FFF2-40B4-BE49-F238E27FC236}">
                  <a16:creationId xmlns:a16="http://schemas.microsoft.com/office/drawing/2014/main" id="{A611D23B-0629-491D-8FA0-5F9F8773B652}"/>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Triangle 119">
              <a:extLst>
                <a:ext uri="{FF2B5EF4-FFF2-40B4-BE49-F238E27FC236}">
                  <a16:creationId xmlns:a16="http://schemas.microsoft.com/office/drawing/2014/main" id="{DE0C172B-FE43-4CAD-8D47-FD20A46E2CD1}"/>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39959" name="Groupe 29">
            <a:extLst>
              <a:ext uri="{FF2B5EF4-FFF2-40B4-BE49-F238E27FC236}">
                <a16:creationId xmlns:a16="http://schemas.microsoft.com/office/drawing/2014/main" id="{EA67E9F9-8BC5-4BBD-B5B5-1E3A95AFD469}"/>
              </a:ext>
            </a:extLst>
          </p:cNvPr>
          <p:cNvGrpSpPr>
            <a:grpSpLocks/>
          </p:cNvGrpSpPr>
          <p:nvPr/>
        </p:nvGrpSpPr>
        <p:grpSpPr bwMode="auto">
          <a:xfrm>
            <a:off x="1749425" y="2019300"/>
            <a:ext cx="10110788" cy="2439988"/>
            <a:chOff x="129186" y="523336"/>
            <a:chExt cx="11177168" cy="2697192"/>
          </a:xfrm>
        </p:grpSpPr>
        <p:sp>
          <p:nvSpPr>
            <p:cNvPr id="6" name="Rectangle 5">
              <a:extLst>
                <a:ext uri="{FF2B5EF4-FFF2-40B4-BE49-F238E27FC236}">
                  <a16:creationId xmlns:a16="http://schemas.microsoft.com/office/drawing/2014/main" id="{C7698F5C-AFCF-4A7A-A6DE-DA648B3FBC09}"/>
                </a:ext>
              </a:extLst>
            </p:cNvPr>
            <p:cNvSpPr/>
            <p:nvPr/>
          </p:nvSpPr>
          <p:spPr>
            <a:xfrm>
              <a:off x="1601575" y="1442873"/>
              <a:ext cx="954683" cy="858118"/>
            </a:xfrm>
            <a:prstGeom prst="rect">
              <a:avLst/>
            </a:prstGeom>
            <a:solidFill>
              <a:srgbClr val="FFBF5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3" action="ppaction://hlinksldjump"/>
                </a:rPr>
                <a:t>Ma Prime Rénov’</a:t>
              </a:r>
              <a:endParaRPr lang="fr-FR" sz="900" dirty="0">
                <a:solidFill>
                  <a:srgbClr val="394348"/>
                </a:solidFill>
              </a:endParaRPr>
            </a:p>
          </p:txBody>
        </p:sp>
        <p:sp>
          <p:nvSpPr>
            <p:cNvPr id="7" name="Rectangle 6">
              <a:extLst>
                <a:ext uri="{FF2B5EF4-FFF2-40B4-BE49-F238E27FC236}">
                  <a16:creationId xmlns:a16="http://schemas.microsoft.com/office/drawing/2014/main" id="{647C1FAC-D8BB-458C-A296-EC938C4E931F}"/>
                </a:ext>
              </a:extLst>
            </p:cNvPr>
            <p:cNvSpPr/>
            <p:nvPr/>
          </p:nvSpPr>
          <p:spPr>
            <a:xfrm>
              <a:off x="2615926" y="1442873"/>
              <a:ext cx="954683" cy="858118"/>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4" action="ppaction://hlinksldjump"/>
                </a:rPr>
                <a:t>Ma Prime </a:t>
              </a:r>
              <a:r>
                <a:rPr lang="fr-FR" sz="900" dirty="0" err="1">
                  <a:solidFill>
                    <a:srgbClr val="394348"/>
                  </a:solidFill>
                  <a:latin typeface="Arial" panose="020B0604020202020204" pitchFamily="34" charset="0"/>
                  <a:cs typeface="Arial" panose="020B0604020202020204" pitchFamily="34" charset="0"/>
                  <a:hlinkClick r:id="rId4" action="ppaction://hlinksldjump"/>
                </a:rPr>
                <a:t>Rénov</a:t>
              </a:r>
              <a:r>
                <a:rPr lang="fr-FR" sz="900" dirty="0">
                  <a:solidFill>
                    <a:srgbClr val="394348"/>
                  </a:solidFill>
                  <a:latin typeface="Arial" panose="020B0604020202020204" pitchFamily="34" charset="0"/>
                  <a:cs typeface="Arial" panose="020B0604020202020204" pitchFamily="34" charset="0"/>
                  <a:hlinkClick r:id="rId4" action="ppaction://hlinksldjump"/>
                </a:rPr>
                <a:t> Copropriété</a:t>
              </a:r>
              <a:endParaRPr lang="fr-FR" sz="900" dirty="0">
                <a:solidFill>
                  <a:srgbClr val="394348"/>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1F8C6ACC-590A-4CA4-80D1-401E15945F9D}"/>
                </a:ext>
              </a:extLst>
            </p:cNvPr>
            <p:cNvSpPr/>
            <p:nvPr/>
          </p:nvSpPr>
          <p:spPr>
            <a:xfrm>
              <a:off x="3628522" y="1442873"/>
              <a:ext cx="954683" cy="858118"/>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dirty="0" err="1">
                  <a:solidFill>
                    <a:srgbClr val="394348"/>
                  </a:solidFill>
                  <a:uFillTx/>
                  <a:latin typeface="Arial" pitchFamily="34"/>
                  <a:cs typeface="Arial" pitchFamily="34"/>
                  <a:hlinkClick r:id="rId5" action="ppaction://hlinksldjump"/>
                </a:rPr>
                <a:t>MaPrime</a:t>
              </a:r>
              <a:r>
                <a:rPr lang="fr-FR" sz="900" b="0" i="0" u="none" strike="noStrike" kern="1200" cap="none" spc="0" baseline="0" dirty="0">
                  <a:solidFill>
                    <a:srgbClr val="394348"/>
                  </a:solidFill>
                  <a:uFillTx/>
                  <a:latin typeface="Arial" pitchFamily="34"/>
                  <a:cs typeface="Arial" pitchFamily="34"/>
                  <a:hlinkClick r:id="rId5" action="ppaction://hlinksldjump"/>
                </a:rPr>
                <a:t> </a:t>
              </a:r>
              <a:r>
                <a:rPr lang="fr-FR" sz="900" b="0" i="0" u="none" strike="noStrike" kern="1200" cap="none" spc="0" baseline="0" dirty="0" err="1">
                  <a:solidFill>
                    <a:srgbClr val="394348"/>
                  </a:solidFill>
                  <a:uFillTx/>
                  <a:latin typeface="Arial" pitchFamily="34"/>
                  <a:cs typeface="Arial" pitchFamily="34"/>
                  <a:hlinkClick r:id="rId5" action="ppaction://hlinksldjump"/>
                </a:rPr>
                <a:t>Rénov</a:t>
              </a:r>
              <a:r>
                <a:rPr lang="fr-FR" sz="900" b="0" i="0" u="none" strike="noStrike" kern="1200" cap="none" spc="0" baseline="0" dirty="0">
                  <a:solidFill>
                    <a:srgbClr val="394348"/>
                  </a:solidFill>
                  <a:uFillTx/>
                  <a:latin typeface="Arial" pitchFamily="34"/>
                  <a:cs typeface="Arial" pitchFamily="34"/>
                  <a:hlinkClick r:id="rId5" action="ppaction://hlinksldjump"/>
                </a:rPr>
                <a:t>’ Parcours accompagné</a:t>
              </a:r>
              <a:endParaRPr lang="fr-FR" sz="900" b="0" i="0" u="none" strike="noStrike" kern="1200" cap="none" spc="0" baseline="0" dirty="0">
                <a:solidFill>
                  <a:srgbClr val="394348"/>
                </a:solidFill>
                <a:uFillTx/>
                <a:latin typeface="Calibri"/>
              </a:endParaRPr>
            </a:p>
          </p:txBody>
        </p:sp>
        <p:sp>
          <p:nvSpPr>
            <p:cNvPr id="9" name="Rectangle 8">
              <a:extLst>
                <a:ext uri="{FF2B5EF4-FFF2-40B4-BE49-F238E27FC236}">
                  <a16:creationId xmlns:a16="http://schemas.microsoft.com/office/drawing/2014/main" id="{7CBAE5A7-40B3-42D8-95F1-AA67488C7E63}"/>
                </a:ext>
              </a:extLst>
            </p:cNvPr>
            <p:cNvSpPr/>
            <p:nvPr/>
          </p:nvSpPr>
          <p:spPr>
            <a:xfrm>
              <a:off x="4641119" y="1442873"/>
              <a:ext cx="1600499"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6" action="ppaction://hlinksldjump"/>
                </a:rPr>
                <a:t>Certificats d’Economies d’Energie</a:t>
              </a:r>
              <a:endParaRPr lang="fr-FR" sz="900" dirty="0">
                <a:solidFill>
                  <a:srgbClr val="394348"/>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E47F3457-64D4-43B3-B89C-97D8DF1B729B}"/>
                </a:ext>
              </a:extLst>
            </p:cNvPr>
            <p:cNvSpPr/>
            <p:nvPr/>
          </p:nvSpPr>
          <p:spPr>
            <a:xfrm>
              <a:off x="6299530"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7" action="ppaction://hlinksldjump"/>
                </a:rPr>
                <a:t>TVA réduite à 5,5%</a:t>
              </a:r>
              <a:endParaRPr lang="fr-FR" sz="900" dirty="0">
                <a:solidFill>
                  <a:srgbClr val="394348"/>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C9EFCC32-4543-4245-8754-AE3F915128B8}"/>
                </a:ext>
              </a:extLst>
            </p:cNvPr>
            <p:cNvSpPr/>
            <p:nvPr/>
          </p:nvSpPr>
          <p:spPr>
            <a:xfrm>
              <a:off x="7313881"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8" action="ppaction://hlinksldjump"/>
                </a:rPr>
                <a:t>Réduction d'impôt </a:t>
              </a:r>
            </a:p>
            <a:p>
              <a:pPr algn="ctr" eaLnBrk="1" fontAlgn="auto" hangingPunct="1">
                <a:spcBef>
                  <a:spcPts val="0"/>
                </a:spcBef>
                <a:spcAft>
                  <a:spcPts val="0"/>
                </a:spcAft>
                <a:defRPr/>
              </a:pPr>
              <a:r>
                <a:rPr lang="fr-FR" sz="900" dirty="0" err="1">
                  <a:solidFill>
                    <a:srgbClr val="394348"/>
                  </a:solidFill>
                  <a:latin typeface="Arial" panose="020B0604020202020204" pitchFamily="34" charset="0"/>
                  <a:cs typeface="Arial" panose="020B0604020202020204" pitchFamily="34" charset="0"/>
                  <a:hlinkClick r:id="rId8" action="ppaction://hlinksldjump"/>
                </a:rPr>
                <a:t>Denormandie</a:t>
              </a:r>
              <a:endParaRPr lang="fr-FR" sz="900" dirty="0">
                <a:solidFill>
                  <a:srgbClr val="394348"/>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F45BE84F-C6F0-4008-AF7E-80FB24D5E387}"/>
                </a:ext>
              </a:extLst>
            </p:cNvPr>
            <p:cNvSpPr/>
            <p:nvPr/>
          </p:nvSpPr>
          <p:spPr>
            <a:xfrm>
              <a:off x="8326478"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9" action="ppaction://hlinksldjump"/>
                </a:rPr>
                <a:t>Exonération taxe foncière</a:t>
              </a:r>
              <a:endParaRPr lang="fr-FR" sz="900" dirty="0">
                <a:solidFill>
                  <a:srgbClr val="394348"/>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CD270F4-F711-467A-9534-F2F7830EAC5F}"/>
                </a:ext>
              </a:extLst>
            </p:cNvPr>
            <p:cNvSpPr/>
            <p:nvPr/>
          </p:nvSpPr>
          <p:spPr>
            <a:xfrm>
              <a:off x="9339074"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Aides locales</a:t>
              </a:r>
            </a:p>
          </p:txBody>
        </p:sp>
        <p:sp>
          <p:nvSpPr>
            <p:cNvPr id="14" name="Rectangle 13">
              <a:extLst>
                <a:ext uri="{FF2B5EF4-FFF2-40B4-BE49-F238E27FC236}">
                  <a16:creationId xmlns:a16="http://schemas.microsoft.com/office/drawing/2014/main" id="{F5BC9D35-2ACE-463C-9F54-AC6CE2A2A1C0}"/>
                </a:ext>
              </a:extLst>
            </p:cNvPr>
            <p:cNvSpPr/>
            <p:nvPr/>
          </p:nvSpPr>
          <p:spPr>
            <a:xfrm>
              <a:off x="10351671"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Autres aides (aides caisse de retraite)</a:t>
              </a:r>
            </a:p>
          </p:txBody>
        </p:sp>
        <p:sp>
          <p:nvSpPr>
            <p:cNvPr id="15" name="Rectangle 14">
              <a:extLst>
                <a:ext uri="{FF2B5EF4-FFF2-40B4-BE49-F238E27FC236}">
                  <a16:creationId xmlns:a16="http://schemas.microsoft.com/office/drawing/2014/main" id="{3E4EAA3F-54F3-4110-A2A0-A96E6F533F0D}"/>
                </a:ext>
              </a:extLst>
            </p:cNvPr>
            <p:cNvSpPr/>
            <p:nvPr/>
          </p:nvSpPr>
          <p:spPr>
            <a:xfrm>
              <a:off x="1601575" y="523336"/>
              <a:ext cx="298163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936000"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GOUVERNEMENTALES</a:t>
              </a:r>
            </a:p>
          </p:txBody>
        </p:sp>
        <p:sp>
          <p:nvSpPr>
            <p:cNvPr id="17" name="Rectangle 16">
              <a:extLst>
                <a:ext uri="{FF2B5EF4-FFF2-40B4-BE49-F238E27FC236}">
                  <a16:creationId xmlns:a16="http://schemas.microsoft.com/office/drawing/2014/main" id="{35AF081D-10C3-4A2B-BBFD-F707F6DF8B02}"/>
                </a:ext>
              </a:extLst>
            </p:cNvPr>
            <p:cNvSpPr/>
            <p:nvPr/>
          </p:nvSpPr>
          <p:spPr>
            <a:xfrm>
              <a:off x="4641119" y="523336"/>
              <a:ext cx="1600499"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 COMPLEMENTAIRES</a:t>
              </a:r>
            </a:p>
          </p:txBody>
        </p:sp>
        <p:sp>
          <p:nvSpPr>
            <p:cNvPr id="18" name="Rectangle 17">
              <a:extLst>
                <a:ext uri="{FF2B5EF4-FFF2-40B4-BE49-F238E27FC236}">
                  <a16:creationId xmlns:a16="http://schemas.microsoft.com/office/drawing/2014/main" id="{C12C40F3-3637-420C-B515-4A68B99B1F9D}"/>
                </a:ext>
              </a:extLst>
            </p:cNvPr>
            <p:cNvSpPr/>
            <p:nvPr/>
          </p:nvSpPr>
          <p:spPr>
            <a:xfrm>
              <a:off x="6299530" y="523336"/>
              <a:ext cx="2981631"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UN AVANTAGE</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FISCAL</a:t>
              </a:r>
            </a:p>
          </p:txBody>
        </p:sp>
        <p:sp>
          <p:nvSpPr>
            <p:cNvPr id="19" name="Rectangle 18">
              <a:extLst>
                <a:ext uri="{FF2B5EF4-FFF2-40B4-BE49-F238E27FC236}">
                  <a16:creationId xmlns:a16="http://schemas.microsoft.com/office/drawing/2014/main" id="{5188B7B1-3540-4614-9C72-C3E35E353283}"/>
                </a:ext>
              </a:extLst>
            </p:cNvPr>
            <p:cNvSpPr/>
            <p:nvPr/>
          </p:nvSpPr>
          <p:spPr>
            <a:xfrm>
              <a:off x="9339074" y="523336"/>
              <a:ext cx="196728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DISPOSITIFS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LOCAUX</a:t>
              </a:r>
            </a:p>
          </p:txBody>
        </p:sp>
        <p:sp>
          <p:nvSpPr>
            <p:cNvPr id="20" name="Rectangle 19">
              <a:extLst>
                <a:ext uri="{FF2B5EF4-FFF2-40B4-BE49-F238E27FC236}">
                  <a16:creationId xmlns:a16="http://schemas.microsoft.com/office/drawing/2014/main" id="{DC96D78A-E1D1-4727-A83B-3B680D60C0CD}"/>
                </a:ext>
              </a:extLst>
            </p:cNvPr>
            <p:cNvSpPr/>
            <p:nvPr/>
          </p:nvSpPr>
          <p:spPr>
            <a:xfrm>
              <a:off x="1601575"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1" name="Rectangle 20">
              <a:extLst>
                <a:ext uri="{FF2B5EF4-FFF2-40B4-BE49-F238E27FC236}">
                  <a16:creationId xmlns:a16="http://schemas.microsoft.com/office/drawing/2014/main" id="{A28CA9E8-D5B2-4932-A68C-0C123A01EF71}"/>
                </a:ext>
              </a:extLst>
            </p:cNvPr>
            <p:cNvSpPr/>
            <p:nvPr/>
          </p:nvSpPr>
          <p:spPr>
            <a:xfrm>
              <a:off x="2615926"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200" b="1" dirty="0">
                <a:solidFill>
                  <a:srgbClr val="394348"/>
                </a:solidFill>
              </a:endParaRPr>
            </a:p>
          </p:txBody>
        </p:sp>
        <p:sp>
          <p:nvSpPr>
            <p:cNvPr id="22" name="Rectangle 21">
              <a:extLst>
                <a:ext uri="{FF2B5EF4-FFF2-40B4-BE49-F238E27FC236}">
                  <a16:creationId xmlns:a16="http://schemas.microsoft.com/office/drawing/2014/main" id="{8A318CE1-7F55-43F2-BA3D-AA419CD32002}"/>
                </a:ext>
              </a:extLst>
            </p:cNvPr>
            <p:cNvSpPr/>
            <p:nvPr/>
          </p:nvSpPr>
          <p:spPr>
            <a:xfrm>
              <a:off x="3628522"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3" name="Rectangle 22">
              <a:extLst>
                <a:ext uri="{FF2B5EF4-FFF2-40B4-BE49-F238E27FC236}">
                  <a16:creationId xmlns:a16="http://schemas.microsoft.com/office/drawing/2014/main" id="{2B3DE30E-CDB6-4287-AB7F-8EA9FC2DE56A}"/>
                </a:ext>
              </a:extLst>
            </p:cNvPr>
            <p:cNvSpPr/>
            <p:nvPr/>
          </p:nvSpPr>
          <p:spPr>
            <a:xfrm>
              <a:off x="4641119" y="2364165"/>
              <a:ext cx="1600499"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4" name="Rectangle 23">
              <a:extLst>
                <a:ext uri="{FF2B5EF4-FFF2-40B4-BE49-F238E27FC236}">
                  <a16:creationId xmlns:a16="http://schemas.microsoft.com/office/drawing/2014/main" id="{F0B25072-D523-4585-AD28-B7236B0EF8C6}"/>
                </a:ext>
              </a:extLst>
            </p:cNvPr>
            <p:cNvSpPr/>
            <p:nvPr/>
          </p:nvSpPr>
          <p:spPr>
            <a:xfrm>
              <a:off x="6299530"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5" name="Rectangle 24">
              <a:extLst>
                <a:ext uri="{FF2B5EF4-FFF2-40B4-BE49-F238E27FC236}">
                  <a16:creationId xmlns:a16="http://schemas.microsoft.com/office/drawing/2014/main" id="{F0E0D21E-7940-4128-A455-609D7E27B346}"/>
                </a:ext>
              </a:extLst>
            </p:cNvPr>
            <p:cNvSpPr/>
            <p:nvPr/>
          </p:nvSpPr>
          <p:spPr>
            <a:xfrm>
              <a:off x="731388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200" b="1" dirty="0">
                <a:solidFill>
                  <a:srgbClr val="394348"/>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2019B7A6-26A5-4970-839C-7DA13FC0D46C}"/>
                </a:ext>
              </a:extLst>
            </p:cNvPr>
            <p:cNvSpPr/>
            <p:nvPr/>
          </p:nvSpPr>
          <p:spPr>
            <a:xfrm>
              <a:off x="8326478"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7" name="Rectangle 26">
              <a:extLst>
                <a:ext uri="{FF2B5EF4-FFF2-40B4-BE49-F238E27FC236}">
                  <a16:creationId xmlns:a16="http://schemas.microsoft.com/office/drawing/2014/main" id="{6C0694E8-AD88-4772-AB41-9AFC575B3699}"/>
                </a:ext>
              </a:extLst>
            </p:cNvPr>
            <p:cNvSpPr/>
            <p:nvPr/>
          </p:nvSpPr>
          <p:spPr>
            <a:xfrm>
              <a:off x="9339074"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Région</a:t>
              </a:r>
            </a:p>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Grand Est</a:t>
              </a:r>
            </a:p>
          </p:txBody>
        </p:sp>
        <p:sp>
          <p:nvSpPr>
            <p:cNvPr id="28" name="Rectangle 27">
              <a:extLst>
                <a:ext uri="{FF2B5EF4-FFF2-40B4-BE49-F238E27FC236}">
                  <a16:creationId xmlns:a16="http://schemas.microsoft.com/office/drawing/2014/main" id="{82B5271C-E377-42D9-ABD0-3FA17B939309}"/>
                </a:ext>
              </a:extLst>
            </p:cNvPr>
            <p:cNvSpPr/>
            <p:nvPr/>
          </p:nvSpPr>
          <p:spPr>
            <a:xfrm>
              <a:off x="1035167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schemeClr val="tx1">
                      <a:lumMod val="75000"/>
                      <a:lumOff val="25000"/>
                    </a:schemeClr>
                  </a:solidFill>
                  <a:latin typeface="Arial" panose="020B0604020202020204" pitchFamily="34" charset="0"/>
                  <a:cs typeface="Arial" panose="020B0604020202020204" pitchFamily="34" charset="0"/>
                </a:rPr>
                <a:t>Communautés de Communes</a:t>
              </a:r>
            </a:p>
          </p:txBody>
        </p:sp>
        <p:sp>
          <p:nvSpPr>
            <p:cNvPr id="29" name="Rectangle 28">
              <a:extLst>
                <a:ext uri="{FF2B5EF4-FFF2-40B4-BE49-F238E27FC236}">
                  <a16:creationId xmlns:a16="http://schemas.microsoft.com/office/drawing/2014/main" id="{F2A2E9E2-5BBE-452A-B6EB-B736923AFED5}"/>
                </a:ext>
              </a:extLst>
            </p:cNvPr>
            <p:cNvSpPr/>
            <p:nvPr/>
          </p:nvSpPr>
          <p:spPr>
            <a:xfrm>
              <a:off x="129186" y="2364165"/>
              <a:ext cx="1414476"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JE SUIS</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propriétaire occupant d’une maison individuelle</a:t>
              </a:r>
            </a:p>
          </p:txBody>
        </p:sp>
      </p:grpSp>
      <p:sp>
        <p:nvSpPr>
          <p:cNvPr id="39" name="Rectangle 38">
            <a:extLst>
              <a:ext uri="{FF2B5EF4-FFF2-40B4-BE49-F238E27FC236}">
                <a16:creationId xmlns:a16="http://schemas.microsoft.com/office/drawing/2014/main" id="{4DDE9B29-4CE4-4075-ABE5-614B1C4D6014}"/>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3B7B4439-13DB-443D-97C4-0027F7228E0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39962" name="Groupe 40">
            <a:extLst>
              <a:ext uri="{FF2B5EF4-FFF2-40B4-BE49-F238E27FC236}">
                <a16:creationId xmlns:a16="http://schemas.microsoft.com/office/drawing/2014/main" id="{6A4DA54C-FE6E-4A9D-A619-8D3974E60B3A}"/>
              </a:ext>
            </a:extLst>
          </p:cNvPr>
          <p:cNvGrpSpPr>
            <a:grpSpLocks/>
          </p:cNvGrpSpPr>
          <p:nvPr/>
        </p:nvGrpSpPr>
        <p:grpSpPr bwMode="auto">
          <a:xfrm>
            <a:off x="3365500" y="6388100"/>
            <a:ext cx="1417638" cy="369888"/>
            <a:chOff x="2237439" y="6388408"/>
            <a:chExt cx="1417322" cy="369331"/>
          </a:xfrm>
        </p:grpSpPr>
        <p:sp>
          <p:nvSpPr>
            <p:cNvPr id="42" name="Rectangle 41">
              <a:extLst>
                <a:ext uri="{FF2B5EF4-FFF2-40B4-BE49-F238E27FC236}">
                  <a16:creationId xmlns:a16="http://schemas.microsoft.com/office/drawing/2014/main" id="{E9A94E09-6E7F-45C9-A72F-FE8C76A5A66C}"/>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0018" name="ZoneTexte 42">
              <a:extLst>
                <a:ext uri="{FF2B5EF4-FFF2-40B4-BE49-F238E27FC236}">
                  <a16:creationId xmlns:a16="http://schemas.microsoft.com/office/drawing/2014/main" id="{3D76DDEB-6ADC-43EB-86D4-AB996B39890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6" name="Rectangle 45">
            <a:extLst>
              <a:ext uri="{FF2B5EF4-FFF2-40B4-BE49-F238E27FC236}">
                <a16:creationId xmlns:a16="http://schemas.microsoft.com/office/drawing/2014/main" id="{CF05EED6-3517-44EB-B382-7F98A941BA02}"/>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38</a:t>
            </a:r>
          </a:p>
        </p:txBody>
      </p:sp>
      <p:grpSp>
        <p:nvGrpSpPr>
          <p:cNvPr id="39964" name="Groupe 46">
            <a:extLst>
              <a:ext uri="{FF2B5EF4-FFF2-40B4-BE49-F238E27FC236}">
                <a16:creationId xmlns:a16="http://schemas.microsoft.com/office/drawing/2014/main" id="{026BD9B1-3399-4FB6-9E86-793AC46A1520}"/>
              </a:ext>
            </a:extLst>
          </p:cNvPr>
          <p:cNvGrpSpPr>
            <a:grpSpLocks/>
          </p:cNvGrpSpPr>
          <p:nvPr/>
        </p:nvGrpSpPr>
        <p:grpSpPr bwMode="auto">
          <a:xfrm>
            <a:off x="88900" y="6353175"/>
            <a:ext cx="511175" cy="469900"/>
            <a:chOff x="89063" y="6352891"/>
            <a:chExt cx="510639" cy="470443"/>
          </a:xfrm>
        </p:grpSpPr>
        <p:pic>
          <p:nvPicPr>
            <p:cNvPr id="48" name="Graphique 47">
              <a:extLst>
                <a:ext uri="{FF2B5EF4-FFF2-40B4-BE49-F238E27FC236}">
                  <a16:creationId xmlns:a16="http://schemas.microsoft.com/office/drawing/2014/main" id="{C815A70D-B20F-41BB-984B-5343C146CF1E}"/>
                </a:ext>
              </a:extLst>
            </p:cNvPr>
            <p:cNvPicPr>
              <a:picLocks noChangeAspect="1"/>
            </p:cNvPicPr>
            <p:nvPr/>
          </p:nvPicPr>
          <p:blipFill>
            <a:blip r:embed="rId10"/>
            <a:srcRect/>
            <a:stretch/>
          </p:blipFill>
          <p:spPr>
            <a:xfrm>
              <a:off x="188971" y="6352891"/>
              <a:ext cx="310824" cy="311510"/>
            </a:xfrm>
            <a:prstGeom prst="rect">
              <a:avLst/>
            </a:prstGeom>
          </p:spPr>
        </p:pic>
        <p:sp>
          <p:nvSpPr>
            <p:cNvPr id="40016" name="ZoneTexte 48">
              <a:extLst>
                <a:ext uri="{FF2B5EF4-FFF2-40B4-BE49-F238E27FC236}">
                  <a16:creationId xmlns:a16="http://schemas.microsoft.com/office/drawing/2014/main" id="{D8657B6B-E0E5-4347-B272-B1E3518D256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39965" name="Groupe 49">
            <a:extLst>
              <a:ext uri="{FF2B5EF4-FFF2-40B4-BE49-F238E27FC236}">
                <a16:creationId xmlns:a16="http://schemas.microsoft.com/office/drawing/2014/main" id="{D0B33C3E-283A-4035-A888-9FB4D6BE50CD}"/>
              </a:ext>
            </a:extLst>
          </p:cNvPr>
          <p:cNvGrpSpPr>
            <a:grpSpLocks/>
          </p:cNvGrpSpPr>
          <p:nvPr/>
        </p:nvGrpSpPr>
        <p:grpSpPr bwMode="auto">
          <a:xfrm>
            <a:off x="660400" y="6307138"/>
            <a:ext cx="604838" cy="515937"/>
            <a:chOff x="611572" y="6306505"/>
            <a:chExt cx="605644" cy="516829"/>
          </a:xfrm>
        </p:grpSpPr>
        <p:pic>
          <p:nvPicPr>
            <p:cNvPr id="51" name="Graphique 50">
              <a:extLst>
                <a:ext uri="{FF2B5EF4-FFF2-40B4-BE49-F238E27FC236}">
                  <a16:creationId xmlns:a16="http://schemas.microsoft.com/office/drawing/2014/main" id="{0B2E32C6-87D4-4B2B-AE34-76074AD487D6}"/>
                </a:ext>
              </a:extLst>
            </p:cNvPr>
            <p:cNvPicPr>
              <a:picLocks noChangeAspect="1"/>
            </p:cNvPicPr>
            <p:nvPr/>
          </p:nvPicPr>
          <p:blipFill>
            <a:blip r:embed="rId11"/>
            <a:srcRect/>
            <a:stretch/>
          </p:blipFill>
          <p:spPr>
            <a:xfrm>
              <a:off x="706949" y="6306505"/>
              <a:ext cx="414890" cy="415053"/>
            </a:xfrm>
            <a:prstGeom prst="rect">
              <a:avLst/>
            </a:prstGeom>
          </p:spPr>
        </p:pic>
        <p:sp>
          <p:nvSpPr>
            <p:cNvPr id="40014" name="ZoneTexte 51">
              <a:extLst>
                <a:ext uri="{FF2B5EF4-FFF2-40B4-BE49-F238E27FC236}">
                  <a16:creationId xmlns:a16="http://schemas.microsoft.com/office/drawing/2014/main" id="{5A640EB4-8C36-4A8D-8152-5B0D7187D8B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39966" name="ZoneTexte 52">
            <a:extLst>
              <a:ext uri="{FF2B5EF4-FFF2-40B4-BE49-F238E27FC236}">
                <a16:creationId xmlns:a16="http://schemas.microsoft.com/office/drawing/2014/main" id="{A4CED789-20F3-419B-B3B8-43F58CB0925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54" name="Connecteur droit 53">
            <a:extLst>
              <a:ext uri="{FF2B5EF4-FFF2-40B4-BE49-F238E27FC236}">
                <a16:creationId xmlns:a16="http://schemas.microsoft.com/office/drawing/2014/main" id="{1E59AE66-8835-4338-9E23-A890B24E49B6}"/>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3B037DEA-AA5A-4FEF-A419-2350DB189949}"/>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9969" name="Groupe 55">
            <a:extLst>
              <a:ext uri="{FF2B5EF4-FFF2-40B4-BE49-F238E27FC236}">
                <a16:creationId xmlns:a16="http://schemas.microsoft.com/office/drawing/2014/main" id="{47654F70-E666-4493-B877-5C769870769F}"/>
              </a:ext>
            </a:extLst>
          </p:cNvPr>
          <p:cNvGrpSpPr>
            <a:grpSpLocks/>
          </p:cNvGrpSpPr>
          <p:nvPr/>
        </p:nvGrpSpPr>
        <p:grpSpPr bwMode="auto">
          <a:xfrm>
            <a:off x="4746625" y="6332538"/>
            <a:ext cx="784225" cy="490537"/>
            <a:chOff x="5671169" y="6332222"/>
            <a:chExt cx="784388" cy="490781"/>
          </a:xfrm>
        </p:grpSpPr>
        <p:pic>
          <p:nvPicPr>
            <p:cNvPr id="57" name="Graphique 56">
              <a:extLst>
                <a:ext uri="{FF2B5EF4-FFF2-40B4-BE49-F238E27FC236}">
                  <a16:creationId xmlns:a16="http://schemas.microsoft.com/office/drawing/2014/main" id="{82E24A66-5EED-4B93-971B-C4A17233FB54}"/>
                </a:ext>
              </a:extLst>
            </p:cNvPr>
            <p:cNvPicPr>
              <a:picLocks noChangeAspect="1"/>
            </p:cNvPicPr>
            <p:nvPr/>
          </p:nvPicPr>
          <p:blipFill>
            <a:blip r:embed="rId12"/>
            <a:stretch>
              <a:fillRect/>
            </a:stretch>
          </p:blipFill>
          <p:spPr>
            <a:xfrm>
              <a:off x="5890290" y="6332222"/>
              <a:ext cx="352498" cy="352600"/>
            </a:xfrm>
            <a:prstGeom prst="rect">
              <a:avLst/>
            </a:prstGeom>
          </p:spPr>
        </p:pic>
        <p:sp>
          <p:nvSpPr>
            <p:cNvPr id="40012" name="ZoneTexte 57">
              <a:extLst>
                <a:ext uri="{FF2B5EF4-FFF2-40B4-BE49-F238E27FC236}">
                  <a16:creationId xmlns:a16="http://schemas.microsoft.com/office/drawing/2014/main" id="{EB6F7958-A966-4FE3-8DF7-808DF4C45B0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39970" name="Groupe 58">
            <a:extLst>
              <a:ext uri="{FF2B5EF4-FFF2-40B4-BE49-F238E27FC236}">
                <a16:creationId xmlns:a16="http://schemas.microsoft.com/office/drawing/2014/main" id="{B92E3095-9767-4FDA-BEE6-08C224443725}"/>
              </a:ext>
            </a:extLst>
          </p:cNvPr>
          <p:cNvGrpSpPr>
            <a:grpSpLocks/>
          </p:cNvGrpSpPr>
          <p:nvPr/>
        </p:nvGrpSpPr>
        <p:grpSpPr bwMode="auto">
          <a:xfrm>
            <a:off x="5367338" y="6348413"/>
            <a:ext cx="784225" cy="474662"/>
            <a:chOff x="6197480" y="6348998"/>
            <a:chExt cx="784388" cy="474005"/>
          </a:xfrm>
        </p:grpSpPr>
        <p:pic>
          <p:nvPicPr>
            <p:cNvPr id="60" name="Graphique 59">
              <a:extLst>
                <a:ext uri="{FF2B5EF4-FFF2-40B4-BE49-F238E27FC236}">
                  <a16:creationId xmlns:a16="http://schemas.microsoft.com/office/drawing/2014/main" id="{7058E884-068E-4F98-9954-32305CF2E2BF}"/>
                </a:ext>
              </a:extLst>
            </p:cNvPr>
            <p:cNvPicPr>
              <a:picLocks noChangeAspect="1"/>
            </p:cNvPicPr>
            <p:nvPr/>
          </p:nvPicPr>
          <p:blipFill>
            <a:blip r:embed="rId13"/>
            <a:stretch>
              <a:fillRect/>
            </a:stretch>
          </p:blipFill>
          <p:spPr>
            <a:xfrm>
              <a:off x="6416601" y="6348998"/>
              <a:ext cx="352498" cy="353522"/>
            </a:xfrm>
            <a:prstGeom prst="rect">
              <a:avLst/>
            </a:prstGeom>
          </p:spPr>
        </p:pic>
        <p:sp>
          <p:nvSpPr>
            <p:cNvPr id="40010" name="ZoneTexte 60">
              <a:extLst>
                <a:ext uri="{FF2B5EF4-FFF2-40B4-BE49-F238E27FC236}">
                  <a16:creationId xmlns:a16="http://schemas.microsoft.com/office/drawing/2014/main" id="{EF4980B2-E57E-43B9-9905-B3940EA804E6}"/>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39971" name="Groupe 64">
            <a:extLst>
              <a:ext uri="{FF2B5EF4-FFF2-40B4-BE49-F238E27FC236}">
                <a16:creationId xmlns:a16="http://schemas.microsoft.com/office/drawing/2014/main" id="{D5A30B27-93CD-43E6-B76A-65328E954E78}"/>
              </a:ext>
            </a:extLst>
          </p:cNvPr>
          <p:cNvGrpSpPr>
            <a:grpSpLocks/>
          </p:cNvGrpSpPr>
          <p:nvPr/>
        </p:nvGrpSpPr>
        <p:grpSpPr bwMode="auto">
          <a:xfrm>
            <a:off x="1581150" y="6342063"/>
            <a:ext cx="784225" cy="481012"/>
            <a:chOff x="5794442" y="6342472"/>
            <a:chExt cx="784388" cy="480531"/>
          </a:xfrm>
        </p:grpSpPr>
        <p:pic>
          <p:nvPicPr>
            <p:cNvPr id="66" name="Graphique 65">
              <a:extLst>
                <a:ext uri="{FF2B5EF4-FFF2-40B4-BE49-F238E27FC236}">
                  <a16:creationId xmlns:a16="http://schemas.microsoft.com/office/drawing/2014/main" id="{D65C6415-D7D4-41E5-8A26-5C8F47B398C3}"/>
                </a:ext>
              </a:extLst>
            </p:cNvPr>
            <p:cNvPicPr>
              <a:picLocks noChangeAspect="1"/>
            </p:cNvPicPr>
            <p:nvPr/>
          </p:nvPicPr>
          <p:blipFill>
            <a:blip r:embed="rId14"/>
            <a:srcRect/>
            <a:stretch/>
          </p:blipFill>
          <p:spPr>
            <a:xfrm>
              <a:off x="6013563" y="6342472"/>
              <a:ext cx="346147" cy="345729"/>
            </a:xfrm>
            <a:prstGeom prst="rect">
              <a:avLst/>
            </a:prstGeom>
          </p:spPr>
        </p:pic>
        <p:sp>
          <p:nvSpPr>
            <p:cNvPr id="40008" name="ZoneTexte 66">
              <a:extLst>
                <a:ext uri="{FF2B5EF4-FFF2-40B4-BE49-F238E27FC236}">
                  <a16:creationId xmlns:a16="http://schemas.microsoft.com/office/drawing/2014/main" id="{1333307E-4165-44EF-9FE5-F604BA7143A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39972" name="Groupe 67">
            <a:extLst>
              <a:ext uri="{FF2B5EF4-FFF2-40B4-BE49-F238E27FC236}">
                <a16:creationId xmlns:a16="http://schemas.microsoft.com/office/drawing/2014/main" id="{2CDF5BB2-2544-4AAD-AFB9-8E17A8924D74}"/>
              </a:ext>
            </a:extLst>
          </p:cNvPr>
          <p:cNvGrpSpPr>
            <a:grpSpLocks/>
          </p:cNvGrpSpPr>
          <p:nvPr/>
        </p:nvGrpSpPr>
        <p:grpSpPr bwMode="auto">
          <a:xfrm>
            <a:off x="8907463" y="6334125"/>
            <a:ext cx="1304925" cy="488950"/>
            <a:chOff x="9429931" y="6334408"/>
            <a:chExt cx="1305361" cy="488926"/>
          </a:xfrm>
        </p:grpSpPr>
        <p:grpSp>
          <p:nvGrpSpPr>
            <p:cNvPr id="40000" name="Groupe 68">
              <a:extLst>
                <a:ext uri="{FF2B5EF4-FFF2-40B4-BE49-F238E27FC236}">
                  <a16:creationId xmlns:a16="http://schemas.microsoft.com/office/drawing/2014/main" id="{ED859E6B-F26F-4F3D-BF49-50A68A6F369A}"/>
                </a:ext>
              </a:extLst>
            </p:cNvPr>
            <p:cNvGrpSpPr>
              <a:grpSpLocks/>
            </p:cNvGrpSpPr>
            <p:nvPr/>
          </p:nvGrpSpPr>
          <p:grpSpPr bwMode="auto">
            <a:xfrm>
              <a:off x="9429931" y="6334408"/>
              <a:ext cx="547826" cy="488926"/>
              <a:chOff x="640481" y="6334408"/>
              <a:chExt cx="547826" cy="488926"/>
            </a:xfrm>
          </p:grpSpPr>
          <p:pic>
            <p:nvPicPr>
              <p:cNvPr id="74" name="Graphique 73">
                <a:extLst>
                  <a:ext uri="{FF2B5EF4-FFF2-40B4-BE49-F238E27FC236}">
                    <a16:creationId xmlns:a16="http://schemas.microsoft.com/office/drawing/2014/main" id="{E7A5A7A9-F910-4A49-AA5A-6459E739F9AD}"/>
                  </a:ext>
                </a:extLst>
              </p:cNvPr>
              <p:cNvPicPr>
                <a:picLocks noChangeAspect="1"/>
              </p:cNvPicPr>
              <p:nvPr/>
            </p:nvPicPr>
            <p:blipFill>
              <a:blip r:embed="rId15"/>
              <a:srcRect/>
              <a:stretch/>
            </p:blipFill>
            <p:spPr>
              <a:xfrm>
                <a:off x="735763" y="6334408"/>
                <a:ext cx="352543" cy="352408"/>
              </a:xfrm>
              <a:prstGeom prst="rect">
                <a:avLst/>
              </a:prstGeom>
            </p:spPr>
          </p:pic>
          <p:sp>
            <p:nvSpPr>
              <p:cNvPr id="40006" name="ZoneTexte 74">
                <a:extLst>
                  <a:ext uri="{FF2B5EF4-FFF2-40B4-BE49-F238E27FC236}">
                    <a16:creationId xmlns:a16="http://schemas.microsoft.com/office/drawing/2014/main" id="{C1CEF86C-0ADD-4B75-B691-37E2AC44FEC1}"/>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70" name="Connecteur droit 69">
              <a:extLst>
                <a:ext uri="{FF2B5EF4-FFF2-40B4-BE49-F238E27FC236}">
                  <a16:creationId xmlns:a16="http://schemas.microsoft.com/office/drawing/2014/main" id="{9349C2C3-783D-4CE5-9F53-C9D625275EE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0002" name="Groupe 70">
              <a:extLst>
                <a:ext uri="{FF2B5EF4-FFF2-40B4-BE49-F238E27FC236}">
                  <a16:creationId xmlns:a16="http://schemas.microsoft.com/office/drawing/2014/main" id="{24CD9A1E-734C-44CD-95F0-5E95505B98DD}"/>
                </a:ext>
              </a:extLst>
            </p:cNvPr>
            <p:cNvGrpSpPr>
              <a:grpSpLocks/>
            </p:cNvGrpSpPr>
            <p:nvPr/>
          </p:nvGrpSpPr>
          <p:grpSpPr bwMode="auto">
            <a:xfrm>
              <a:off x="10304354" y="6342472"/>
              <a:ext cx="430938" cy="480531"/>
              <a:chOff x="5971167" y="6342472"/>
              <a:chExt cx="430938" cy="480531"/>
            </a:xfrm>
          </p:grpSpPr>
          <p:pic>
            <p:nvPicPr>
              <p:cNvPr id="72" name="Graphique 71">
                <a:extLst>
                  <a:ext uri="{FF2B5EF4-FFF2-40B4-BE49-F238E27FC236}">
                    <a16:creationId xmlns:a16="http://schemas.microsoft.com/office/drawing/2014/main" id="{1EC30EF6-60B8-461A-9C7E-FA886E260F12}"/>
                  </a:ext>
                </a:extLst>
              </p:cNvPr>
              <p:cNvPicPr>
                <a:picLocks noChangeAspect="1"/>
              </p:cNvPicPr>
              <p:nvPr/>
            </p:nvPicPr>
            <p:blipFill>
              <a:blip r:embed="rId16"/>
              <a:srcRect/>
              <a:stretch/>
            </p:blipFill>
            <p:spPr>
              <a:xfrm>
                <a:off x="6008273" y="6342346"/>
                <a:ext cx="346191" cy="346058"/>
              </a:xfrm>
              <a:prstGeom prst="rect">
                <a:avLst/>
              </a:prstGeom>
            </p:spPr>
          </p:pic>
          <p:sp>
            <p:nvSpPr>
              <p:cNvPr id="40004" name="ZoneTexte 72">
                <a:extLst>
                  <a:ext uri="{FF2B5EF4-FFF2-40B4-BE49-F238E27FC236}">
                    <a16:creationId xmlns:a16="http://schemas.microsoft.com/office/drawing/2014/main" id="{A1FFA105-27B4-4029-8122-917EA6AF0800}"/>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76" name="Rectangle 75">
            <a:extLst>
              <a:ext uri="{FF2B5EF4-FFF2-40B4-BE49-F238E27FC236}">
                <a16:creationId xmlns:a16="http://schemas.microsoft.com/office/drawing/2014/main" id="{B1E65F88-D25A-4F21-B23C-EAD9534038DA}"/>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2" name="ZoneTexte 121">
            <a:extLst>
              <a:ext uri="{FF2B5EF4-FFF2-40B4-BE49-F238E27FC236}">
                <a16:creationId xmlns:a16="http://schemas.microsoft.com/office/drawing/2014/main" id="{F9BE4789-A13C-4E2C-B3DA-0C5644C13921}"/>
              </a:ext>
            </a:extLst>
          </p:cNvPr>
          <p:cNvSpPr txBox="1"/>
          <p:nvPr/>
        </p:nvSpPr>
        <p:spPr>
          <a:xfrm>
            <a:off x="4252913" y="5480050"/>
            <a:ext cx="5103812" cy="230188"/>
          </a:xfrm>
          <a:prstGeom prst="rect">
            <a:avLst/>
          </a:prstGeom>
          <a:noFill/>
        </p:spPr>
        <p:txBody>
          <a:bodyPr>
            <a:spAutoFit/>
          </a:bodyPr>
          <a:lstStyle/>
          <a:p>
            <a:pPr algn="ctr" eaLnBrk="1" fontAlgn="auto" hangingPunct="1">
              <a:spcBef>
                <a:spcPts val="0"/>
              </a:spcBef>
              <a:spcAft>
                <a:spcPts val="0"/>
              </a:spcAft>
              <a:defRPr/>
            </a:pPr>
            <a:r>
              <a:rPr lang="fr-FR" sz="900" b="1" i="1" spc="-5" dirty="0">
                <a:solidFill>
                  <a:srgbClr val="333333"/>
                </a:solidFill>
                <a:latin typeface="Arial" panose="020B0604020202020204" pitchFamily="34" charset="0"/>
                <a:cs typeface="Arial" panose="020B0604020202020204" pitchFamily="34" charset="0"/>
              </a:rPr>
              <a:t>Cliquer sur le nom de l’aide pour avoir le détail et connaitre les conditions d’éligibilité</a:t>
            </a:r>
          </a:p>
        </p:txBody>
      </p:sp>
      <p:sp>
        <p:nvSpPr>
          <p:cNvPr id="123" name="Rectangle 122">
            <a:extLst>
              <a:ext uri="{FF2B5EF4-FFF2-40B4-BE49-F238E27FC236}">
                <a16:creationId xmlns:a16="http://schemas.microsoft.com/office/drawing/2014/main" id="{5E5413DC-3131-41C7-81C1-F8FD69A81413}"/>
              </a:ext>
            </a:extLst>
          </p:cNvPr>
          <p:cNvSpPr/>
          <p:nvPr/>
        </p:nvSpPr>
        <p:spPr>
          <a:xfrm>
            <a:off x="2197100" y="582613"/>
            <a:ext cx="9215438" cy="1147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Quelles sont les aides</a:t>
            </a:r>
          </a:p>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pour un propriétaire </a:t>
            </a:r>
            <a:r>
              <a:rPr lang="fr-FR" b="1" spc="130" dirty="0">
                <a:solidFill>
                  <a:srgbClr val="333333"/>
                </a:solidFill>
                <a:latin typeface="Arial" panose="020B0604020202020204" pitchFamily="34" charset="0"/>
                <a:cs typeface="Arial" panose="020B0604020202020204" pitchFamily="34" charset="0"/>
              </a:rPr>
              <a:t>occupant d’une maison individuelle ?</a:t>
            </a:r>
            <a:endParaRPr lang="fr-FR" spc="130" dirty="0">
              <a:latin typeface="Arial" panose="020B0604020202020204" pitchFamily="34" charset="0"/>
              <a:cs typeface="Arial" panose="020B0604020202020204" pitchFamily="34" charset="0"/>
            </a:endParaRPr>
          </a:p>
        </p:txBody>
      </p:sp>
      <p:grpSp>
        <p:nvGrpSpPr>
          <p:cNvPr id="39976" name="Groupe 127">
            <a:extLst>
              <a:ext uri="{FF2B5EF4-FFF2-40B4-BE49-F238E27FC236}">
                <a16:creationId xmlns:a16="http://schemas.microsoft.com/office/drawing/2014/main" id="{8702326C-FB5D-45A6-AE5C-C369B3E4A921}"/>
              </a:ext>
            </a:extLst>
          </p:cNvPr>
          <p:cNvGrpSpPr>
            <a:grpSpLocks/>
          </p:cNvGrpSpPr>
          <p:nvPr/>
        </p:nvGrpSpPr>
        <p:grpSpPr bwMode="auto">
          <a:xfrm>
            <a:off x="11252200" y="5872163"/>
            <a:ext cx="879475" cy="361950"/>
            <a:chOff x="702023" y="0"/>
            <a:chExt cx="878589" cy="362285"/>
          </a:xfrm>
        </p:grpSpPr>
        <p:sp>
          <p:nvSpPr>
            <p:cNvPr id="129" name="Rectangle 128">
              <a:extLst>
                <a:ext uri="{FF2B5EF4-FFF2-40B4-BE49-F238E27FC236}">
                  <a16:creationId xmlns:a16="http://schemas.microsoft.com/office/drawing/2014/main" id="{593AEE16-9F66-4686-A469-38E29F278CB4}"/>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130" name="Triangle 129">
              <a:extLst>
                <a:ext uri="{FF2B5EF4-FFF2-40B4-BE49-F238E27FC236}">
                  <a16:creationId xmlns:a16="http://schemas.microsoft.com/office/drawing/2014/main" id="{A2D9C51E-790E-41B7-AA58-BA52E9A5B4F3}"/>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39977" name="Image 131">
            <a:extLst>
              <a:ext uri="{FF2B5EF4-FFF2-40B4-BE49-F238E27FC236}">
                <a16:creationId xmlns:a16="http://schemas.microsoft.com/office/drawing/2014/main" id="{65AD4D60-84C4-481A-806C-79708725B44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59325" y="2179638"/>
            <a:ext cx="827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78" name="Groupe 120">
            <a:extLst>
              <a:ext uri="{FF2B5EF4-FFF2-40B4-BE49-F238E27FC236}">
                <a16:creationId xmlns:a16="http://schemas.microsoft.com/office/drawing/2014/main" id="{39936189-D9B1-441D-BBA8-A6E58BD49A76}"/>
              </a:ext>
            </a:extLst>
          </p:cNvPr>
          <p:cNvGrpSpPr>
            <a:grpSpLocks/>
          </p:cNvGrpSpPr>
          <p:nvPr/>
        </p:nvGrpSpPr>
        <p:grpSpPr bwMode="auto">
          <a:xfrm>
            <a:off x="4516438" y="4773613"/>
            <a:ext cx="4589462" cy="246062"/>
            <a:chOff x="546006" y="3444802"/>
            <a:chExt cx="5049048" cy="246221"/>
          </a:xfrm>
        </p:grpSpPr>
        <p:sp>
          <p:nvSpPr>
            <p:cNvPr id="131" name="Rectangle 130">
              <a:extLst>
                <a:ext uri="{FF2B5EF4-FFF2-40B4-BE49-F238E27FC236}">
                  <a16:creationId xmlns:a16="http://schemas.microsoft.com/office/drawing/2014/main" id="{388DB971-0A55-455D-82DD-9EE5ECD25827}"/>
                </a:ext>
              </a:extLst>
            </p:cNvPr>
            <p:cNvSpPr/>
            <p:nvPr/>
          </p:nvSpPr>
          <p:spPr>
            <a:xfrm>
              <a:off x="546006" y="3460687"/>
              <a:ext cx="237520" cy="216040"/>
            </a:xfrm>
            <a:prstGeom prst="rect">
              <a:avLst/>
            </a:prstGeom>
            <a:solidFill>
              <a:srgbClr val="FFC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133" name="Rectangle 132">
              <a:extLst>
                <a:ext uri="{FF2B5EF4-FFF2-40B4-BE49-F238E27FC236}">
                  <a16:creationId xmlns:a16="http://schemas.microsoft.com/office/drawing/2014/main" id="{8ADAEF60-484C-41B7-8A7D-44758DE38DFB}"/>
                </a:ext>
              </a:extLst>
            </p:cNvPr>
            <p:cNvSpPr/>
            <p:nvPr/>
          </p:nvSpPr>
          <p:spPr>
            <a:xfrm>
              <a:off x="3268754" y="3465452"/>
              <a:ext cx="239267" cy="216040"/>
            </a:xfrm>
            <a:prstGeom prst="rect">
              <a:avLst/>
            </a:prstGeom>
            <a:solidFill>
              <a:srgbClr val="BCD7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39996" name="ZoneTexte 133">
              <a:extLst>
                <a:ext uri="{FF2B5EF4-FFF2-40B4-BE49-F238E27FC236}">
                  <a16:creationId xmlns:a16="http://schemas.microsoft.com/office/drawing/2014/main" id="{DB489140-8368-406A-9E11-AE4B8589E226}"/>
                </a:ext>
              </a:extLst>
            </p:cNvPr>
            <p:cNvSpPr txBox="1">
              <a:spLocks noChangeArrowheads="1"/>
            </p:cNvSpPr>
            <p:nvPr/>
          </p:nvSpPr>
          <p:spPr bwMode="auto">
            <a:xfrm>
              <a:off x="774694" y="3444802"/>
              <a:ext cx="218032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avec conditions de ressources</a:t>
              </a:r>
            </a:p>
          </p:txBody>
        </p:sp>
        <p:sp>
          <p:nvSpPr>
            <p:cNvPr id="39997" name="ZoneTexte 134">
              <a:extLst>
                <a:ext uri="{FF2B5EF4-FFF2-40B4-BE49-F238E27FC236}">
                  <a16:creationId xmlns:a16="http://schemas.microsoft.com/office/drawing/2014/main" id="{7D802AC9-1FC1-4E68-B7A2-D47AEDA3F93A}"/>
                </a:ext>
              </a:extLst>
            </p:cNvPr>
            <p:cNvSpPr txBox="1">
              <a:spLocks noChangeArrowheads="1"/>
            </p:cNvSpPr>
            <p:nvPr/>
          </p:nvSpPr>
          <p:spPr bwMode="auto">
            <a:xfrm>
              <a:off x="3507177" y="3444802"/>
              <a:ext cx="2087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sans conditions de ressources</a:t>
              </a:r>
            </a:p>
          </p:txBody>
        </p:sp>
      </p:grpSp>
      <p:sp>
        <p:nvSpPr>
          <p:cNvPr id="147" name="Rectangle 146">
            <a:hlinkClick r:id="rId18" action="ppaction://hlinksldjump"/>
            <a:extLst>
              <a:ext uri="{FF2B5EF4-FFF2-40B4-BE49-F238E27FC236}">
                <a16:creationId xmlns:a16="http://schemas.microsoft.com/office/drawing/2014/main" id="{DAA1E496-38BE-4486-8AAB-02AD45284C2B}"/>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39980" name="Groupe 123">
            <a:extLst>
              <a:ext uri="{FF2B5EF4-FFF2-40B4-BE49-F238E27FC236}">
                <a16:creationId xmlns:a16="http://schemas.microsoft.com/office/drawing/2014/main" id="{BFBCE192-B7DB-4170-B887-E66E8FAE3228}"/>
              </a:ext>
            </a:extLst>
          </p:cNvPr>
          <p:cNvGrpSpPr>
            <a:grpSpLocks/>
          </p:cNvGrpSpPr>
          <p:nvPr/>
        </p:nvGrpSpPr>
        <p:grpSpPr bwMode="auto">
          <a:xfrm>
            <a:off x="6048375" y="6324600"/>
            <a:ext cx="784225" cy="496888"/>
            <a:chOff x="6767187" y="6323834"/>
            <a:chExt cx="784388" cy="497620"/>
          </a:xfrm>
        </p:grpSpPr>
        <p:pic>
          <p:nvPicPr>
            <p:cNvPr id="125" name="Graphique 124">
              <a:extLst>
                <a:ext uri="{FF2B5EF4-FFF2-40B4-BE49-F238E27FC236}">
                  <a16:creationId xmlns:a16="http://schemas.microsoft.com/office/drawing/2014/main" id="{F414AF32-484E-4EFC-B001-EB734778D6C8}"/>
                </a:ext>
              </a:extLst>
            </p:cNvPr>
            <p:cNvPicPr>
              <a:picLocks noChangeAspect="1"/>
            </p:cNvPicPr>
            <p:nvPr/>
          </p:nvPicPr>
          <p:blipFill>
            <a:blip r:embed="rId19"/>
            <a:stretch>
              <a:fillRect/>
            </a:stretch>
          </p:blipFill>
          <p:spPr>
            <a:xfrm>
              <a:off x="6964078" y="6323834"/>
              <a:ext cx="352498" cy="352944"/>
            </a:xfrm>
            <a:prstGeom prst="rect">
              <a:avLst/>
            </a:prstGeom>
          </p:spPr>
        </p:pic>
        <p:sp>
          <p:nvSpPr>
            <p:cNvPr id="39993" name="ZoneTexte 125">
              <a:extLst>
                <a:ext uri="{FF2B5EF4-FFF2-40B4-BE49-F238E27FC236}">
                  <a16:creationId xmlns:a16="http://schemas.microsoft.com/office/drawing/2014/main" id="{184E2C20-8E96-463B-A9D6-6DF2F3D0EFE0}"/>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39981" name="Groupe 126">
            <a:extLst>
              <a:ext uri="{FF2B5EF4-FFF2-40B4-BE49-F238E27FC236}">
                <a16:creationId xmlns:a16="http://schemas.microsoft.com/office/drawing/2014/main" id="{E8F4B80A-44E0-4134-941D-E2358BE04C9B}"/>
              </a:ext>
            </a:extLst>
          </p:cNvPr>
          <p:cNvGrpSpPr>
            <a:grpSpLocks/>
          </p:cNvGrpSpPr>
          <p:nvPr/>
        </p:nvGrpSpPr>
        <p:grpSpPr bwMode="auto">
          <a:xfrm>
            <a:off x="71438" y="6324600"/>
            <a:ext cx="11553825" cy="496888"/>
            <a:chOff x="71517" y="6323834"/>
            <a:chExt cx="11554426" cy="497620"/>
          </a:xfrm>
        </p:grpSpPr>
        <p:pic>
          <p:nvPicPr>
            <p:cNvPr id="140" name="Graphique 139">
              <a:hlinkClick r:id="" action="ppaction://hlinkshowjump?jump=previousslide"/>
              <a:extLst>
                <a:ext uri="{FF2B5EF4-FFF2-40B4-BE49-F238E27FC236}">
                  <a16:creationId xmlns:a16="http://schemas.microsoft.com/office/drawing/2014/main" id="{1B2667CC-C2B2-463B-A130-C810DEAAA3A0}"/>
                </a:ext>
              </a:extLst>
            </p:cNvPr>
            <p:cNvPicPr>
              <a:picLocks noChangeAspect="1"/>
            </p:cNvPicPr>
            <p:nvPr/>
          </p:nvPicPr>
          <p:blipFill>
            <a:blip r:embed="rId20"/>
            <a:srcRect/>
            <a:stretch/>
          </p:blipFill>
          <p:spPr>
            <a:xfrm rot="10800000">
              <a:off x="11062351" y="6427174"/>
              <a:ext cx="281003" cy="279812"/>
            </a:xfrm>
            <a:prstGeom prst="rect">
              <a:avLst/>
            </a:prstGeom>
          </p:spPr>
        </p:pic>
        <p:pic>
          <p:nvPicPr>
            <p:cNvPr id="141" name="Graphique 140">
              <a:hlinkClick r:id="" action="ppaction://hlinkshowjump?jump=nextslide"/>
              <a:extLst>
                <a:ext uri="{FF2B5EF4-FFF2-40B4-BE49-F238E27FC236}">
                  <a16:creationId xmlns:a16="http://schemas.microsoft.com/office/drawing/2014/main" id="{1F6820A4-7D5F-4741-9A79-B87DD75944FC}"/>
                </a:ext>
              </a:extLst>
            </p:cNvPr>
            <p:cNvPicPr>
              <a:picLocks noChangeAspect="1"/>
            </p:cNvPicPr>
            <p:nvPr/>
          </p:nvPicPr>
          <p:blipFill>
            <a:blip r:embed="rId20"/>
            <a:srcRect/>
            <a:stretch/>
          </p:blipFill>
          <p:spPr>
            <a:xfrm>
              <a:off x="11344940" y="6431943"/>
              <a:ext cx="281003" cy="281402"/>
            </a:xfrm>
            <a:prstGeom prst="rect">
              <a:avLst/>
            </a:prstGeom>
          </p:spPr>
        </p:pic>
        <p:sp>
          <p:nvSpPr>
            <p:cNvPr id="142" name="Rectangle 141">
              <a:hlinkClick r:id="rId21" action="ppaction://hlinksldjump"/>
              <a:extLst>
                <a:ext uri="{FF2B5EF4-FFF2-40B4-BE49-F238E27FC236}">
                  <a16:creationId xmlns:a16="http://schemas.microsoft.com/office/drawing/2014/main" id="{85AE70D0-2AD5-42C8-A432-3CD059546FA8}"/>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22" action="ppaction://hlinksldjump"/>
              <a:extLst>
                <a:ext uri="{FF2B5EF4-FFF2-40B4-BE49-F238E27FC236}">
                  <a16:creationId xmlns:a16="http://schemas.microsoft.com/office/drawing/2014/main" id="{3C86498D-2826-4892-A07E-2E0CC412963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23" action="ppaction://hlinksldjump"/>
              <a:extLst>
                <a:ext uri="{FF2B5EF4-FFF2-40B4-BE49-F238E27FC236}">
                  <a16:creationId xmlns:a16="http://schemas.microsoft.com/office/drawing/2014/main" id="{724D11D0-1C86-4F21-AEBD-81547CA4852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24" action="ppaction://hlinksldjump"/>
              <a:extLst>
                <a:ext uri="{FF2B5EF4-FFF2-40B4-BE49-F238E27FC236}">
                  <a16:creationId xmlns:a16="http://schemas.microsoft.com/office/drawing/2014/main" id="{11040ABC-5626-4555-A4E2-47A9AB976A2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6" name="Rectangle 145">
              <a:hlinkClick r:id="rId25" action="ppaction://hlinksldjump"/>
              <a:extLst>
                <a:ext uri="{FF2B5EF4-FFF2-40B4-BE49-F238E27FC236}">
                  <a16:creationId xmlns:a16="http://schemas.microsoft.com/office/drawing/2014/main" id="{AC4F3C06-DF81-4285-AE89-F39F0DD997E1}"/>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9" name="Rectangle 158">
              <a:hlinkClick r:id="rId26" action="ppaction://hlinksldjump"/>
              <a:extLst>
                <a:ext uri="{FF2B5EF4-FFF2-40B4-BE49-F238E27FC236}">
                  <a16:creationId xmlns:a16="http://schemas.microsoft.com/office/drawing/2014/main" id="{A277B1A1-C957-4A07-BDD4-452D5EB63EC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7" action="ppaction://hlinksldjump"/>
              <a:extLst>
                <a:ext uri="{FF2B5EF4-FFF2-40B4-BE49-F238E27FC236}">
                  <a16:creationId xmlns:a16="http://schemas.microsoft.com/office/drawing/2014/main" id="{30A3136B-24A0-454E-BEF5-1ED101DD56B5}"/>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8" action="ppaction://hlinksldjump"/>
              <a:extLst>
                <a:ext uri="{FF2B5EF4-FFF2-40B4-BE49-F238E27FC236}">
                  <a16:creationId xmlns:a16="http://schemas.microsoft.com/office/drawing/2014/main" id="{115D1ACE-4439-4C78-B3FC-7277B6B34DC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460A429-A65F-4409-A71F-2F4C7416ACBB}"/>
              </a:ext>
            </a:extLst>
          </p:cNvPr>
          <p:cNvSpPr/>
          <p:nvPr/>
        </p:nvSpPr>
        <p:spPr>
          <a:xfrm>
            <a:off x="1419225" y="0"/>
            <a:ext cx="10772775"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99" name="Rectangle 98">
            <a:extLst>
              <a:ext uri="{FF2B5EF4-FFF2-40B4-BE49-F238E27FC236}">
                <a16:creationId xmlns:a16="http://schemas.microsoft.com/office/drawing/2014/main" id="{CC9C5D04-B288-4147-9AF5-5C9084B1DB79}"/>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100" name="Connecteur droit 99">
            <a:extLst>
              <a:ext uri="{FF2B5EF4-FFF2-40B4-BE49-F238E27FC236}">
                <a16:creationId xmlns:a16="http://schemas.microsoft.com/office/drawing/2014/main" id="{34F63E06-6C0D-4CB0-BFEA-DAF2E7A2A357}"/>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1" name="Graphique 100">
            <a:extLst>
              <a:ext uri="{FF2B5EF4-FFF2-40B4-BE49-F238E27FC236}">
                <a16:creationId xmlns:a16="http://schemas.microsoft.com/office/drawing/2014/main" id="{FF59EF06-5C93-4344-A94E-2699845C56FA}"/>
              </a:ext>
            </a:extLst>
          </p:cNvPr>
          <p:cNvPicPr>
            <a:picLocks noChangeAspect="1"/>
          </p:cNvPicPr>
          <p:nvPr/>
        </p:nvPicPr>
        <p:blipFill>
          <a:blip r:embed="rId2"/>
          <a:srcRect/>
          <a:stretch/>
        </p:blipFill>
        <p:spPr>
          <a:xfrm>
            <a:off x="0" y="0"/>
            <a:ext cx="701675" cy="701675"/>
          </a:xfrm>
          <a:prstGeom prst="rect">
            <a:avLst/>
          </a:prstGeom>
        </p:spPr>
      </p:pic>
      <p:sp>
        <p:nvSpPr>
          <p:cNvPr id="102" name="ZoneTexte 101">
            <a:extLst>
              <a:ext uri="{FF2B5EF4-FFF2-40B4-BE49-F238E27FC236}">
                <a16:creationId xmlns:a16="http://schemas.microsoft.com/office/drawing/2014/main" id="{67B6ADF4-4527-4BB5-A052-911D41887E1A}"/>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03" name="ZoneTexte 102">
            <a:extLst>
              <a:ext uri="{FF2B5EF4-FFF2-40B4-BE49-F238E27FC236}">
                <a16:creationId xmlns:a16="http://schemas.microsoft.com/office/drawing/2014/main" id="{ED542268-9646-4BC6-AF96-455F7D92AD17}"/>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5" name="ZoneTexte 104">
            <a:extLst>
              <a:ext uri="{FF2B5EF4-FFF2-40B4-BE49-F238E27FC236}">
                <a16:creationId xmlns:a16="http://schemas.microsoft.com/office/drawing/2014/main" id="{95DF4FEF-A9ED-43B8-BDB5-4CD05B7A2888}"/>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06" name="ZoneTexte 105">
            <a:extLst>
              <a:ext uri="{FF2B5EF4-FFF2-40B4-BE49-F238E27FC236}">
                <a16:creationId xmlns:a16="http://schemas.microsoft.com/office/drawing/2014/main" id="{AA44ED0B-3197-47AB-A155-D6D13A81BD52}"/>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7" name="ZoneTexte 106">
            <a:extLst>
              <a:ext uri="{FF2B5EF4-FFF2-40B4-BE49-F238E27FC236}">
                <a16:creationId xmlns:a16="http://schemas.microsoft.com/office/drawing/2014/main" id="{98DFD22B-99A6-4FE5-A480-8C58D1BC9F8C}"/>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08" name="Ellipse 107">
            <a:extLst>
              <a:ext uri="{FF2B5EF4-FFF2-40B4-BE49-F238E27FC236}">
                <a16:creationId xmlns:a16="http://schemas.microsoft.com/office/drawing/2014/main" id="{696FBB64-CDD5-46FD-B586-6487954F0AD4}"/>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09" name="Ellipse 108">
            <a:extLst>
              <a:ext uri="{FF2B5EF4-FFF2-40B4-BE49-F238E27FC236}">
                <a16:creationId xmlns:a16="http://schemas.microsoft.com/office/drawing/2014/main" id="{4E39F072-FCD5-4420-876A-802B1CAE4862}"/>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0" name="Ellipse 109">
            <a:extLst>
              <a:ext uri="{FF2B5EF4-FFF2-40B4-BE49-F238E27FC236}">
                <a16:creationId xmlns:a16="http://schemas.microsoft.com/office/drawing/2014/main" id="{417E62DD-C636-47F3-A925-0100B236C8D8}"/>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1" name="Ellipse 110">
            <a:extLst>
              <a:ext uri="{FF2B5EF4-FFF2-40B4-BE49-F238E27FC236}">
                <a16:creationId xmlns:a16="http://schemas.microsoft.com/office/drawing/2014/main" id="{4C86C783-FFC2-4FB2-9B84-AAB6FE5664AD}"/>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2" name="Ellipse 111">
            <a:extLst>
              <a:ext uri="{FF2B5EF4-FFF2-40B4-BE49-F238E27FC236}">
                <a16:creationId xmlns:a16="http://schemas.microsoft.com/office/drawing/2014/main" id="{485CC40E-2FBE-43A3-B608-296909FEE419}"/>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13" name="ZoneTexte 112">
            <a:extLst>
              <a:ext uri="{FF2B5EF4-FFF2-40B4-BE49-F238E27FC236}">
                <a16:creationId xmlns:a16="http://schemas.microsoft.com/office/drawing/2014/main" id="{A4E6F355-677D-4B35-8AC2-5B85055ADE30}"/>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14" name="ZoneTexte 113">
            <a:extLst>
              <a:ext uri="{FF2B5EF4-FFF2-40B4-BE49-F238E27FC236}">
                <a16:creationId xmlns:a16="http://schemas.microsoft.com/office/drawing/2014/main" id="{B0A97A7D-E3B1-4F6C-8450-4EF78A81E64B}"/>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15" name="Ellipse 114">
            <a:extLst>
              <a:ext uri="{FF2B5EF4-FFF2-40B4-BE49-F238E27FC236}">
                <a16:creationId xmlns:a16="http://schemas.microsoft.com/office/drawing/2014/main" id="{F5DF3D0C-426F-4506-BACF-493E1CD54BDC}"/>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16" name="Ellipse 115">
            <a:extLst>
              <a:ext uri="{FF2B5EF4-FFF2-40B4-BE49-F238E27FC236}">
                <a16:creationId xmlns:a16="http://schemas.microsoft.com/office/drawing/2014/main" id="{C73280A3-0F3C-4B9C-836F-9182363AEF64}"/>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17" name="Ellipse 116">
            <a:extLst>
              <a:ext uri="{FF2B5EF4-FFF2-40B4-BE49-F238E27FC236}">
                <a16:creationId xmlns:a16="http://schemas.microsoft.com/office/drawing/2014/main" id="{787DAAE6-FBD0-4E79-AF4E-41ACB0B9A4D3}"/>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40982" name="Groupe 117">
            <a:extLst>
              <a:ext uri="{FF2B5EF4-FFF2-40B4-BE49-F238E27FC236}">
                <a16:creationId xmlns:a16="http://schemas.microsoft.com/office/drawing/2014/main" id="{083CCEC0-6842-4F1F-BEB9-47BE5BDB201B}"/>
              </a:ext>
            </a:extLst>
          </p:cNvPr>
          <p:cNvGrpSpPr>
            <a:grpSpLocks/>
          </p:cNvGrpSpPr>
          <p:nvPr/>
        </p:nvGrpSpPr>
        <p:grpSpPr bwMode="auto">
          <a:xfrm>
            <a:off x="90488" y="2282825"/>
            <a:ext cx="1460500" cy="338138"/>
            <a:chOff x="90785" y="1823764"/>
            <a:chExt cx="1460705" cy="338554"/>
          </a:xfrm>
        </p:grpSpPr>
        <p:sp>
          <p:nvSpPr>
            <p:cNvPr id="119" name="Rectangle 118">
              <a:extLst>
                <a:ext uri="{FF2B5EF4-FFF2-40B4-BE49-F238E27FC236}">
                  <a16:creationId xmlns:a16="http://schemas.microsoft.com/office/drawing/2014/main" id="{AC50A22D-86C0-4B1B-817A-9C44889A8B5C}"/>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Triangle 119">
              <a:extLst>
                <a:ext uri="{FF2B5EF4-FFF2-40B4-BE49-F238E27FC236}">
                  <a16:creationId xmlns:a16="http://schemas.microsoft.com/office/drawing/2014/main" id="{A3441C86-E517-481D-9A64-E07E8A597169}"/>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40983" name="Groupe 29">
            <a:extLst>
              <a:ext uri="{FF2B5EF4-FFF2-40B4-BE49-F238E27FC236}">
                <a16:creationId xmlns:a16="http://schemas.microsoft.com/office/drawing/2014/main" id="{53046FEE-044D-4828-BD57-0CFC6DEEEF97}"/>
              </a:ext>
            </a:extLst>
          </p:cNvPr>
          <p:cNvGrpSpPr>
            <a:grpSpLocks/>
          </p:cNvGrpSpPr>
          <p:nvPr/>
        </p:nvGrpSpPr>
        <p:grpSpPr bwMode="auto">
          <a:xfrm>
            <a:off x="1749425" y="2019300"/>
            <a:ext cx="10110788" cy="2439988"/>
            <a:chOff x="129186" y="523336"/>
            <a:chExt cx="11177168" cy="2697192"/>
          </a:xfrm>
        </p:grpSpPr>
        <p:sp>
          <p:nvSpPr>
            <p:cNvPr id="6" name="Rectangle 5">
              <a:extLst>
                <a:ext uri="{FF2B5EF4-FFF2-40B4-BE49-F238E27FC236}">
                  <a16:creationId xmlns:a16="http://schemas.microsoft.com/office/drawing/2014/main" id="{DD28C7B0-ED65-4EDF-93F8-F28A74797399}"/>
                </a:ext>
              </a:extLst>
            </p:cNvPr>
            <p:cNvSpPr/>
            <p:nvPr/>
          </p:nvSpPr>
          <p:spPr>
            <a:xfrm>
              <a:off x="1601575" y="1442873"/>
              <a:ext cx="954683" cy="858118"/>
            </a:xfrm>
            <a:prstGeom prst="rect">
              <a:avLst/>
            </a:prstGeom>
            <a:solidFill>
              <a:srgbClr val="FFBF5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3" action="ppaction://hlinksldjump"/>
                </a:rPr>
                <a:t>Ma Prime Rénov’</a:t>
              </a:r>
              <a:endParaRPr lang="fr-FR" sz="900" dirty="0">
                <a:solidFill>
                  <a:srgbClr val="394348"/>
                </a:solidFill>
              </a:endParaRPr>
            </a:p>
          </p:txBody>
        </p:sp>
        <p:sp>
          <p:nvSpPr>
            <p:cNvPr id="7" name="Rectangle 6">
              <a:extLst>
                <a:ext uri="{FF2B5EF4-FFF2-40B4-BE49-F238E27FC236}">
                  <a16:creationId xmlns:a16="http://schemas.microsoft.com/office/drawing/2014/main" id="{2FAAECD9-CABD-4672-847C-28A3DA32E1AF}"/>
                </a:ext>
              </a:extLst>
            </p:cNvPr>
            <p:cNvSpPr/>
            <p:nvPr/>
          </p:nvSpPr>
          <p:spPr>
            <a:xfrm>
              <a:off x="2615926" y="1442873"/>
              <a:ext cx="954683" cy="858118"/>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4" action="ppaction://hlinksldjump"/>
                </a:rPr>
                <a:t>Ma Prime Rénov Copropriété</a:t>
              </a:r>
              <a:endParaRPr lang="fr-FR" sz="900" dirty="0">
                <a:solidFill>
                  <a:srgbClr val="394348"/>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6D4FDB0-2F7A-40C0-AD74-08095BBB84BF}"/>
                </a:ext>
              </a:extLst>
            </p:cNvPr>
            <p:cNvSpPr/>
            <p:nvPr/>
          </p:nvSpPr>
          <p:spPr>
            <a:xfrm>
              <a:off x="3628522" y="1442873"/>
              <a:ext cx="954683" cy="858118"/>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dirty="0" err="1">
                  <a:solidFill>
                    <a:srgbClr val="394348"/>
                  </a:solidFill>
                  <a:uFillTx/>
                  <a:latin typeface="Arial" pitchFamily="34"/>
                  <a:cs typeface="Arial" pitchFamily="34"/>
                  <a:hlinkClick r:id="rId5" action="ppaction://hlinksldjump"/>
                </a:rPr>
                <a:t>MaPrime</a:t>
              </a:r>
              <a:r>
                <a:rPr lang="fr-FR" sz="900" b="0" i="0" u="none" strike="noStrike" kern="1200" cap="none" spc="0" baseline="0" dirty="0">
                  <a:solidFill>
                    <a:srgbClr val="394348"/>
                  </a:solidFill>
                  <a:uFillTx/>
                  <a:latin typeface="Arial" pitchFamily="34"/>
                  <a:cs typeface="Arial" pitchFamily="34"/>
                  <a:hlinkClick r:id="rId5" action="ppaction://hlinksldjump"/>
                </a:rPr>
                <a:t> </a:t>
              </a:r>
              <a:r>
                <a:rPr lang="fr-FR" sz="900" b="0" i="0" u="none" strike="noStrike" kern="1200" cap="none" spc="0" baseline="0" dirty="0" err="1">
                  <a:solidFill>
                    <a:srgbClr val="394348"/>
                  </a:solidFill>
                  <a:uFillTx/>
                  <a:latin typeface="Arial" pitchFamily="34"/>
                  <a:cs typeface="Arial" pitchFamily="34"/>
                  <a:hlinkClick r:id="rId5" action="ppaction://hlinksldjump"/>
                </a:rPr>
                <a:t>Rénov</a:t>
              </a:r>
              <a:r>
                <a:rPr lang="fr-FR" sz="900" b="0" i="0" u="none" strike="noStrike" kern="1200" cap="none" spc="0" baseline="0" dirty="0">
                  <a:solidFill>
                    <a:srgbClr val="394348"/>
                  </a:solidFill>
                  <a:uFillTx/>
                  <a:latin typeface="Arial" pitchFamily="34"/>
                  <a:cs typeface="Arial" pitchFamily="34"/>
                  <a:hlinkClick r:id="rId5" action="ppaction://hlinksldjump"/>
                </a:rPr>
                <a:t>’ Parcours accompagné</a:t>
              </a:r>
              <a:endParaRPr lang="fr-FR" sz="900" b="0" i="0" u="none" strike="noStrike" kern="1200" cap="none" spc="0" baseline="0" dirty="0">
                <a:solidFill>
                  <a:srgbClr val="394348"/>
                </a:solidFill>
                <a:uFillTx/>
                <a:latin typeface="Calibri"/>
              </a:endParaRPr>
            </a:p>
          </p:txBody>
        </p:sp>
        <p:sp>
          <p:nvSpPr>
            <p:cNvPr id="9" name="Rectangle 8">
              <a:extLst>
                <a:ext uri="{FF2B5EF4-FFF2-40B4-BE49-F238E27FC236}">
                  <a16:creationId xmlns:a16="http://schemas.microsoft.com/office/drawing/2014/main" id="{D47CED0B-74C4-4212-9482-D32095A6854B}"/>
                </a:ext>
              </a:extLst>
            </p:cNvPr>
            <p:cNvSpPr/>
            <p:nvPr/>
          </p:nvSpPr>
          <p:spPr>
            <a:xfrm>
              <a:off x="4641119" y="1442873"/>
              <a:ext cx="1600499"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6" action="ppaction://hlinksldjump"/>
                </a:rPr>
                <a:t>Certificats d’Economies d’Energie</a:t>
              </a:r>
              <a:endParaRPr lang="fr-FR" sz="900" dirty="0">
                <a:solidFill>
                  <a:srgbClr val="394348"/>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85AF2302-3FD7-4046-990F-781892B4B77E}"/>
                </a:ext>
              </a:extLst>
            </p:cNvPr>
            <p:cNvSpPr/>
            <p:nvPr/>
          </p:nvSpPr>
          <p:spPr>
            <a:xfrm>
              <a:off x="6299530"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7" action="ppaction://hlinksldjump"/>
                </a:rPr>
                <a:t>TVA réduite à 5,5%</a:t>
              </a:r>
              <a:endParaRPr lang="fr-FR" sz="900" dirty="0">
                <a:solidFill>
                  <a:srgbClr val="394348"/>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F458EE5-4A5E-4695-84A0-9955C5690748}"/>
                </a:ext>
              </a:extLst>
            </p:cNvPr>
            <p:cNvSpPr/>
            <p:nvPr/>
          </p:nvSpPr>
          <p:spPr>
            <a:xfrm>
              <a:off x="7313881"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8" action="ppaction://hlinksldjump"/>
                </a:rPr>
                <a:t>Réduction d'impôt </a:t>
              </a:r>
            </a:p>
            <a:p>
              <a:pPr algn="ctr" eaLnBrk="1" fontAlgn="auto" hangingPunct="1">
                <a:spcBef>
                  <a:spcPts val="0"/>
                </a:spcBef>
                <a:spcAft>
                  <a:spcPts val="0"/>
                </a:spcAft>
                <a:defRPr/>
              </a:pPr>
              <a:r>
                <a:rPr lang="fr-FR" sz="900" dirty="0" err="1">
                  <a:solidFill>
                    <a:srgbClr val="394348"/>
                  </a:solidFill>
                  <a:latin typeface="Arial" panose="020B0604020202020204" pitchFamily="34" charset="0"/>
                  <a:cs typeface="Arial" panose="020B0604020202020204" pitchFamily="34" charset="0"/>
                  <a:hlinkClick r:id="rId8" action="ppaction://hlinksldjump"/>
                </a:rPr>
                <a:t>Denormandie</a:t>
              </a:r>
              <a:endParaRPr lang="fr-FR" sz="900" dirty="0">
                <a:solidFill>
                  <a:srgbClr val="394348"/>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A4DE06DC-7F45-4CD4-86F7-52F4C050F903}"/>
                </a:ext>
              </a:extLst>
            </p:cNvPr>
            <p:cNvSpPr/>
            <p:nvPr/>
          </p:nvSpPr>
          <p:spPr>
            <a:xfrm>
              <a:off x="8326478"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9" action="ppaction://hlinksldjump"/>
                </a:rPr>
                <a:t>Exonération taxe foncière</a:t>
              </a:r>
              <a:endParaRPr lang="fr-FR" sz="900" dirty="0">
                <a:solidFill>
                  <a:srgbClr val="394348"/>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C858AE6-E22F-4A84-9D6F-D6BDDA02DE99}"/>
                </a:ext>
              </a:extLst>
            </p:cNvPr>
            <p:cNvSpPr/>
            <p:nvPr/>
          </p:nvSpPr>
          <p:spPr>
            <a:xfrm>
              <a:off x="9339074"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Aides locales</a:t>
              </a:r>
            </a:p>
          </p:txBody>
        </p:sp>
        <p:sp>
          <p:nvSpPr>
            <p:cNvPr id="14" name="Rectangle 13">
              <a:extLst>
                <a:ext uri="{FF2B5EF4-FFF2-40B4-BE49-F238E27FC236}">
                  <a16:creationId xmlns:a16="http://schemas.microsoft.com/office/drawing/2014/main" id="{0D310806-1540-4DCE-A696-9146DDE98961}"/>
                </a:ext>
              </a:extLst>
            </p:cNvPr>
            <p:cNvSpPr/>
            <p:nvPr/>
          </p:nvSpPr>
          <p:spPr>
            <a:xfrm>
              <a:off x="10351671"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Autres aides (aides caisse de retraite)</a:t>
              </a:r>
            </a:p>
          </p:txBody>
        </p:sp>
        <p:sp>
          <p:nvSpPr>
            <p:cNvPr id="15" name="Rectangle 14">
              <a:extLst>
                <a:ext uri="{FF2B5EF4-FFF2-40B4-BE49-F238E27FC236}">
                  <a16:creationId xmlns:a16="http://schemas.microsoft.com/office/drawing/2014/main" id="{22F671A3-FFD5-4C9B-8703-907F48778758}"/>
                </a:ext>
              </a:extLst>
            </p:cNvPr>
            <p:cNvSpPr/>
            <p:nvPr/>
          </p:nvSpPr>
          <p:spPr>
            <a:xfrm>
              <a:off x="1601575" y="523336"/>
              <a:ext cx="298163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936000"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GOUVERNEMENTALES</a:t>
              </a:r>
            </a:p>
          </p:txBody>
        </p:sp>
        <p:sp>
          <p:nvSpPr>
            <p:cNvPr id="17" name="Rectangle 16">
              <a:extLst>
                <a:ext uri="{FF2B5EF4-FFF2-40B4-BE49-F238E27FC236}">
                  <a16:creationId xmlns:a16="http://schemas.microsoft.com/office/drawing/2014/main" id="{62A68836-6DBB-4B44-9086-F0A8C3A57869}"/>
                </a:ext>
              </a:extLst>
            </p:cNvPr>
            <p:cNvSpPr/>
            <p:nvPr/>
          </p:nvSpPr>
          <p:spPr>
            <a:xfrm>
              <a:off x="4641119" y="523336"/>
              <a:ext cx="1600499"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 COMPLEMENTAIRES</a:t>
              </a:r>
            </a:p>
          </p:txBody>
        </p:sp>
        <p:sp>
          <p:nvSpPr>
            <p:cNvPr id="18" name="Rectangle 17">
              <a:extLst>
                <a:ext uri="{FF2B5EF4-FFF2-40B4-BE49-F238E27FC236}">
                  <a16:creationId xmlns:a16="http://schemas.microsoft.com/office/drawing/2014/main" id="{4169A2A5-1666-49D8-8F98-AA1EBFBE5DE7}"/>
                </a:ext>
              </a:extLst>
            </p:cNvPr>
            <p:cNvSpPr/>
            <p:nvPr/>
          </p:nvSpPr>
          <p:spPr>
            <a:xfrm>
              <a:off x="6299530" y="523336"/>
              <a:ext cx="2981631"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UN AVANTAGE</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FISCAL</a:t>
              </a:r>
            </a:p>
          </p:txBody>
        </p:sp>
        <p:sp>
          <p:nvSpPr>
            <p:cNvPr id="19" name="Rectangle 18">
              <a:extLst>
                <a:ext uri="{FF2B5EF4-FFF2-40B4-BE49-F238E27FC236}">
                  <a16:creationId xmlns:a16="http://schemas.microsoft.com/office/drawing/2014/main" id="{E30B4A8D-C326-415D-AC67-22233B6C368F}"/>
                </a:ext>
              </a:extLst>
            </p:cNvPr>
            <p:cNvSpPr/>
            <p:nvPr/>
          </p:nvSpPr>
          <p:spPr>
            <a:xfrm>
              <a:off x="9339074" y="523336"/>
              <a:ext cx="196728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DISPOSITIFS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LOCAUX</a:t>
              </a:r>
            </a:p>
          </p:txBody>
        </p:sp>
        <p:sp>
          <p:nvSpPr>
            <p:cNvPr id="20" name="Rectangle 19">
              <a:extLst>
                <a:ext uri="{FF2B5EF4-FFF2-40B4-BE49-F238E27FC236}">
                  <a16:creationId xmlns:a16="http://schemas.microsoft.com/office/drawing/2014/main" id="{CD1C1B70-1554-4894-86CA-61EAABD4F62A}"/>
                </a:ext>
              </a:extLst>
            </p:cNvPr>
            <p:cNvSpPr/>
            <p:nvPr/>
          </p:nvSpPr>
          <p:spPr>
            <a:xfrm>
              <a:off x="1601575"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1" name="Rectangle 20">
              <a:extLst>
                <a:ext uri="{FF2B5EF4-FFF2-40B4-BE49-F238E27FC236}">
                  <a16:creationId xmlns:a16="http://schemas.microsoft.com/office/drawing/2014/main" id="{7563B0D8-217C-45A9-8FD5-AEBF9005AC2E}"/>
                </a:ext>
              </a:extLst>
            </p:cNvPr>
            <p:cNvSpPr/>
            <p:nvPr/>
          </p:nvSpPr>
          <p:spPr>
            <a:xfrm>
              <a:off x="2615926"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2" name="Rectangle 21">
              <a:extLst>
                <a:ext uri="{FF2B5EF4-FFF2-40B4-BE49-F238E27FC236}">
                  <a16:creationId xmlns:a16="http://schemas.microsoft.com/office/drawing/2014/main" id="{40FE7A75-4745-474E-AE34-2DD2EFAB7808}"/>
                </a:ext>
              </a:extLst>
            </p:cNvPr>
            <p:cNvSpPr/>
            <p:nvPr/>
          </p:nvSpPr>
          <p:spPr>
            <a:xfrm>
              <a:off x="3628522"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3" name="Rectangle 22">
              <a:extLst>
                <a:ext uri="{FF2B5EF4-FFF2-40B4-BE49-F238E27FC236}">
                  <a16:creationId xmlns:a16="http://schemas.microsoft.com/office/drawing/2014/main" id="{F5537275-AF46-471B-8AD5-0646944847E4}"/>
                </a:ext>
              </a:extLst>
            </p:cNvPr>
            <p:cNvSpPr/>
            <p:nvPr/>
          </p:nvSpPr>
          <p:spPr>
            <a:xfrm>
              <a:off x="4641119" y="2364165"/>
              <a:ext cx="1600499"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4" name="Rectangle 23">
              <a:extLst>
                <a:ext uri="{FF2B5EF4-FFF2-40B4-BE49-F238E27FC236}">
                  <a16:creationId xmlns:a16="http://schemas.microsoft.com/office/drawing/2014/main" id="{C0BFAA62-6C58-4CF9-B32F-8EFAB1A5376F}"/>
                </a:ext>
              </a:extLst>
            </p:cNvPr>
            <p:cNvSpPr/>
            <p:nvPr/>
          </p:nvSpPr>
          <p:spPr>
            <a:xfrm>
              <a:off x="6299530"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5" name="Rectangle 24">
              <a:extLst>
                <a:ext uri="{FF2B5EF4-FFF2-40B4-BE49-F238E27FC236}">
                  <a16:creationId xmlns:a16="http://schemas.microsoft.com/office/drawing/2014/main" id="{300DB773-252F-4B92-BC32-9A82221FFDAB}"/>
                </a:ext>
              </a:extLst>
            </p:cNvPr>
            <p:cNvSpPr/>
            <p:nvPr/>
          </p:nvSpPr>
          <p:spPr>
            <a:xfrm>
              <a:off x="731388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100" b="1" dirty="0">
                <a:solidFill>
                  <a:srgbClr val="394348"/>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0EBB31A-8DDE-4E46-994C-9CF246788C57}"/>
                </a:ext>
              </a:extLst>
            </p:cNvPr>
            <p:cNvSpPr/>
            <p:nvPr/>
          </p:nvSpPr>
          <p:spPr>
            <a:xfrm>
              <a:off x="8326478"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27" name="Rectangle 26">
              <a:extLst>
                <a:ext uri="{FF2B5EF4-FFF2-40B4-BE49-F238E27FC236}">
                  <a16:creationId xmlns:a16="http://schemas.microsoft.com/office/drawing/2014/main" id="{F9780203-6E4F-48BD-A057-E06986EEC5F0}"/>
                </a:ext>
              </a:extLst>
            </p:cNvPr>
            <p:cNvSpPr/>
            <p:nvPr/>
          </p:nvSpPr>
          <p:spPr>
            <a:xfrm>
              <a:off x="9339074"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Région</a:t>
              </a:r>
            </a:p>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Grand Est</a:t>
              </a:r>
              <a:endParaRPr lang="fr-FR" sz="900" b="1" dirty="0">
                <a:solidFill>
                  <a:srgbClr val="FF007E"/>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0A52DA17-AAD9-4386-A3C9-7D63692CF1D5}"/>
                </a:ext>
              </a:extLst>
            </p:cNvPr>
            <p:cNvSpPr/>
            <p:nvPr/>
          </p:nvSpPr>
          <p:spPr>
            <a:xfrm>
              <a:off x="1035167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schemeClr val="tx1">
                      <a:lumMod val="75000"/>
                      <a:lumOff val="25000"/>
                    </a:schemeClr>
                  </a:solidFill>
                  <a:latin typeface="Arial" panose="020B0604020202020204" pitchFamily="34" charset="0"/>
                  <a:cs typeface="Arial" panose="020B0604020202020204" pitchFamily="34" charset="0"/>
                </a:rPr>
                <a:t>Communautés de Communes</a:t>
              </a:r>
            </a:p>
          </p:txBody>
        </p:sp>
        <p:sp>
          <p:nvSpPr>
            <p:cNvPr id="29" name="Rectangle 28">
              <a:extLst>
                <a:ext uri="{FF2B5EF4-FFF2-40B4-BE49-F238E27FC236}">
                  <a16:creationId xmlns:a16="http://schemas.microsoft.com/office/drawing/2014/main" id="{BD6C8447-FCB6-4455-B8BA-1BF5A37D8AA2}"/>
                </a:ext>
              </a:extLst>
            </p:cNvPr>
            <p:cNvSpPr/>
            <p:nvPr/>
          </p:nvSpPr>
          <p:spPr>
            <a:xfrm>
              <a:off x="129186" y="2364165"/>
              <a:ext cx="1414476"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JE SUIS</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propriétaire occupant</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d’un appartement</a:t>
              </a:r>
            </a:p>
          </p:txBody>
        </p:sp>
      </p:grpSp>
      <p:sp>
        <p:nvSpPr>
          <p:cNvPr id="39" name="Rectangle 38">
            <a:extLst>
              <a:ext uri="{FF2B5EF4-FFF2-40B4-BE49-F238E27FC236}">
                <a16:creationId xmlns:a16="http://schemas.microsoft.com/office/drawing/2014/main" id="{A0E93001-0C9E-40C9-B169-FA9B4A610473}"/>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9C3BC34C-6120-421C-A6B7-F292123CCDE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40986" name="Groupe 40">
            <a:extLst>
              <a:ext uri="{FF2B5EF4-FFF2-40B4-BE49-F238E27FC236}">
                <a16:creationId xmlns:a16="http://schemas.microsoft.com/office/drawing/2014/main" id="{1D356268-156A-463E-99E0-EB39BD9BD1F1}"/>
              </a:ext>
            </a:extLst>
          </p:cNvPr>
          <p:cNvGrpSpPr>
            <a:grpSpLocks/>
          </p:cNvGrpSpPr>
          <p:nvPr/>
        </p:nvGrpSpPr>
        <p:grpSpPr bwMode="auto">
          <a:xfrm>
            <a:off x="3365500" y="6388100"/>
            <a:ext cx="1417638" cy="369888"/>
            <a:chOff x="2237439" y="6388408"/>
            <a:chExt cx="1417322" cy="369331"/>
          </a:xfrm>
        </p:grpSpPr>
        <p:sp>
          <p:nvSpPr>
            <p:cNvPr id="42" name="Rectangle 41">
              <a:extLst>
                <a:ext uri="{FF2B5EF4-FFF2-40B4-BE49-F238E27FC236}">
                  <a16:creationId xmlns:a16="http://schemas.microsoft.com/office/drawing/2014/main" id="{94E0A648-5178-4418-9054-8BC708B85825}"/>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1042" name="ZoneTexte 42">
              <a:extLst>
                <a:ext uri="{FF2B5EF4-FFF2-40B4-BE49-F238E27FC236}">
                  <a16:creationId xmlns:a16="http://schemas.microsoft.com/office/drawing/2014/main" id="{8EAC8134-03E1-4D10-B94D-59BD78C12E74}"/>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6" name="Rectangle 45">
            <a:extLst>
              <a:ext uri="{FF2B5EF4-FFF2-40B4-BE49-F238E27FC236}">
                <a16:creationId xmlns:a16="http://schemas.microsoft.com/office/drawing/2014/main" id="{7EC71FAB-8221-4CCA-AAB1-D927F19D1A1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39</a:t>
            </a:r>
          </a:p>
        </p:txBody>
      </p:sp>
      <p:grpSp>
        <p:nvGrpSpPr>
          <p:cNvPr id="40988" name="Groupe 46">
            <a:extLst>
              <a:ext uri="{FF2B5EF4-FFF2-40B4-BE49-F238E27FC236}">
                <a16:creationId xmlns:a16="http://schemas.microsoft.com/office/drawing/2014/main" id="{261EF6DA-7E60-4013-8BAE-B095CE4147EA}"/>
              </a:ext>
            </a:extLst>
          </p:cNvPr>
          <p:cNvGrpSpPr>
            <a:grpSpLocks/>
          </p:cNvGrpSpPr>
          <p:nvPr/>
        </p:nvGrpSpPr>
        <p:grpSpPr bwMode="auto">
          <a:xfrm>
            <a:off x="88900" y="6353175"/>
            <a:ext cx="511175" cy="469900"/>
            <a:chOff x="89063" y="6352891"/>
            <a:chExt cx="510639" cy="470443"/>
          </a:xfrm>
        </p:grpSpPr>
        <p:pic>
          <p:nvPicPr>
            <p:cNvPr id="48" name="Graphique 47">
              <a:extLst>
                <a:ext uri="{FF2B5EF4-FFF2-40B4-BE49-F238E27FC236}">
                  <a16:creationId xmlns:a16="http://schemas.microsoft.com/office/drawing/2014/main" id="{E9906D40-72AF-4AC8-AD29-3404569A9EFE}"/>
                </a:ext>
              </a:extLst>
            </p:cNvPr>
            <p:cNvPicPr>
              <a:picLocks noChangeAspect="1"/>
            </p:cNvPicPr>
            <p:nvPr/>
          </p:nvPicPr>
          <p:blipFill>
            <a:blip r:embed="rId10"/>
            <a:srcRect/>
            <a:stretch/>
          </p:blipFill>
          <p:spPr>
            <a:xfrm>
              <a:off x="188971" y="6352891"/>
              <a:ext cx="310824" cy="311510"/>
            </a:xfrm>
            <a:prstGeom prst="rect">
              <a:avLst/>
            </a:prstGeom>
          </p:spPr>
        </p:pic>
        <p:sp>
          <p:nvSpPr>
            <p:cNvPr id="41040" name="ZoneTexte 48">
              <a:extLst>
                <a:ext uri="{FF2B5EF4-FFF2-40B4-BE49-F238E27FC236}">
                  <a16:creationId xmlns:a16="http://schemas.microsoft.com/office/drawing/2014/main" id="{21728108-6EC1-46AB-80F4-1C6940489B80}"/>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0989" name="Groupe 49">
            <a:extLst>
              <a:ext uri="{FF2B5EF4-FFF2-40B4-BE49-F238E27FC236}">
                <a16:creationId xmlns:a16="http://schemas.microsoft.com/office/drawing/2014/main" id="{89A059B3-A7FA-43E2-AF85-DC36AB7596D5}"/>
              </a:ext>
            </a:extLst>
          </p:cNvPr>
          <p:cNvGrpSpPr>
            <a:grpSpLocks/>
          </p:cNvGrpSpPr>
          <p:nvPr/>
        </p:nvGrpSpPr>
        <p:grpSpPr bwMode="auto">
          <a:xfrm>
            <a:off x="660400" y="6307138"/>
            <a:ext cx="604838" cy="515937"/>
            <a:chOff x="611572" y="6306505"/>
            <a:chExt cx="605644" cy="516829"/>
          </a:xfrm>
        </p:grpSpPr>
        <p:pic>
          <p:nvPicPr>
            <p:cNvPr id="51" name="Graphique 50">
              <a:extLst>
                <a:ext uri="{FF2B5EF4-FFF2-40B4-BE49-F238E27FC236}">
                  <a16:creationId xmlns:a16="http://schemas.microsoft.com/office/drawing/2014/main" id="{C53E197A-9B27-4C00-9914-858CFF47C56A}"/>
                </a:ext>
              </a:extLst>
            </p:cNvPr>
            <p:cNvPicPr>
              <a:picLocks noChangeAspect="1"/>
            </p:cNvPicPr>
            <p:nvPr/>
          </p:nvPicPr>
          <p:blipFill>
            <a:blip r:embed="rId11"/>
            <a:srcRect/>
            <a:stretch/>
          </p:blipFill>
          <p:spPr>
            <a:xfrm>
              <a:off x="706949" y="6306505"/>
              <a:ext cx="414890" cy="415053"/>
            </a:xfrm>
            <a:prstGeom prst="rect">
              <a:avLst/>
            </a:prstGeom>
          </p:spPr>
        </p:pic>
        <p:sp>
          <p:nvSpPr>
            <p:cNvPr id="41038" name="ZoneTexte 51">
              <a:extLst>
                <a:ext uri="{FF2B5EF4-FFF2-40B4-BE49-F238E27FC236}">
                  <a16:creationId xmlns:a16="http://schemas.microsoft.com/office/drawing/2014/main" id="{B6D43BF7-C88E-45CB-B3D3-D46679356560}"/>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0990" name="ZoneTexte 52">
            <a:extLst>
              <a:ext uri="{FF2B5EF4-FFF2-40B4-BE49-F238E27FC236}">
                <a16:creationId xmlns:a16="http://schemas.microsoft.com/office/drawing/2014/main" id="{08671954-735F-45FE-BD87-644EC554D2C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54" name="Connecteur droit 53">
            <a:extLst>
              <a:ext uri="{FF2B5EF4-FFF2-40B4-BE49-F238E27FC236}">
                <a16:creationId xmlns:a16="http://schemas.microsoft.com/office/drawing/2014/main" id="{2C7C5F6F-9DD9-4AEC-ACA9-C9F21BB24DD6}"/>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A913D382-DD59-426E-9610-C2F9CFF6F87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0993" name="Groupe 55">
            <a:extLst>
              <a:ext uri="{FF2B5EF4-FFF2-40B4-BE49-F238E27FC236}">
                <a16:creationId xmlns:a16="http://schemas.microsoft.com/office/drawing/2014/main" id="{144240C9-5420-468C-BECD-23176107F922}"/>
              </a:ext>
            </a:extLst>
          </p:cNvPr>
          <p:cNvGrpSpPr>
            <a:grpSpLocks/>
          </p:cNvGrpSpPr>
          <p:nvPr/>
        </p:nvGrpSpPr>
        <p:grpSpPr bwMode="auto">
          <a:xfrm>
            <a:off x="4746625" y="6332538"/>
            <a:ext cx="784225" cy="490537"/>
            <a:chOff x="5671169" y="6332222"/>
            <a:chExt cx="784388" cy="490781"/>
          </a:xfrm>
        </p:grpSpPr>
        <p:pic>
          <p:nvPicPr>
            <p:cNvPr id="57" name="Graphique 56">
              <a:extLst>
                <a:ext uri="{FF2B5EF4-FFF2-40B4-BE49-F238E27FC236}">
                  <a16:creationId xmlns:a16="http://schemas.microsoft.com/office/drawing/2014/main" id="{81C38C0C-3B94-4CA1-88D9-E8EDBA84C1A5}"/>
                </a:ext>
              </a:extLst>
            </p:cNvPr>
            <p:cNvPicPr>
              <a:picLocks noChangeAspect="1"/>
            </p:cNvPicPr>
            <p:nvPr/>
          </p:nvPicPr>
          <p:blipFill>
            <a:blip r:embed="rId12"/>
            <a:stretch>
              <a:fillRect/>
            </a:stretch>
          </p:blipFill>
          <p:spPr>
            <a:xfrm>
              <a:off x="5890290" y="6332222"/>
              <a:ext cx="352498" cy="352600"/>
            </a:xfrm>
            <a:prstGeom prst="rect">
              <a:avLst/>
            </a:prstGeom>
          </p:spPr>
        </p:pic>
        <p:sp>
          <p:nvSpPr>
            <p:cNvPr id="41036" name="ZoneTexte 57">
              <a:extLst>
                <a:ext uri="{FF2B5EF4-FFF2-40B4-BE49-F238E27FC236}">
                  <a16:creationId xmlns:a16="http://schemas.microsoft.com/office/drawing/2014/main" id="{DA3891EC-3881-49A6-982E-3DB375183F0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0994" name="Groupe 58">
            <a:extLst>
              <a:ext uri="{FF2B5EF4-FFF2-40B4-BE49-F238E27FC236}">
                <a16:creationId xmlns:a16="http://schemas.microsoft.com/office/drawing/2014/main" id="{99FEA339-389B-4104-8CFB-1440D4DFBC59}"/>
              </a:ext>
            </a:extLst>
          </p:cNvPr>
          <p:cNvGrpSpPr>
            <a:grpSpLocks/>
          </p:cNvGrpSpPr>
          <p:nvPr/>
        </p:nvGrpSpPr>
        <p:grpSpPr bwMode="auto">
          <a:xfrm>
            <a:off x="5367338" y="6348413"/>
            <a:ext cx="784225" cy="474662"/>
            <a:chOff x="6197480" y="6348998"/>
            <a:chExt cx="784388" cy="474005"/>
          </a:xfrm>
        </p:grpSpPr>
        <p:pic>
          <p:nvPicPr>
            <p:cNvPr id="60" name="Graphique 59">
              <a:extLst>
                <a:ext uri="{FF2B5EF4-FFF2-40B4-BE49-F238E27FC236}">
                  <a16:creationId xmlns:a16="http://schemas.microsoft.com/office/drawing/2014/main" id="{005EA504-ECA8-4E81-BFF3-DDD8987BE978}"/>
                </a:ext>
              </a:extLst>
            </p:cNvPr>
            <p:cNvPicPr>
              <a:picLocks noChangeAspect="1"/>
            </p:cNvPicPr>
            <p:nvPr/>
          </p:nvPicPr>
          <p:blipFill>
            <a:blip r:embed="rId13"/>
            <a:stretch>
              <a:fillRect/>
            </a:stretch>
          </p:blipFill>
          <p:spPr>
            <a:xfrm>
              <a:off x="6416601" y="6348998"/>
              <a:ext cx="352498" cy="353522"/>
            </a:xfrm>
            <a:prstGeom prst="rect">
              <a:avLst/>
            </a:prstGeom>
          </p:spPr>
        </p:pic>
        <p:sp>
          <p:nvSpPr>
            <p:cNvPr id="41034" name="ZoneTexte 60">
              <a:extLst>
                <a:ext uri="{FF2B5EF4-FFF2-40B4-BE49-F238E27FC236}">
                  <a16:creationId xmlns:a16="http://schemas.microsoft.com/office/drawing/2014/main" id="{86F0B9F6-480D-4BB9-A183-D1A19394E72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0995" name="Groupe 64">
            <a:extLst>
              <a:ext uri="{FF2B5EF4-FFF2-40B4-BE49-F238E27FC236}">
                <a16:creationId xmlns:a16="http://schemas.microsoft.com/office/drawing/2014/main" id="{DA4E7D7A-7064-43A2-9F1E-CF7AB02FB7DC}"/>
              </a:ext>
            </a:extLst>
          </p:cNvPr>
          <p:cNvGrpSpPr>
            <a:grpSpLocks/>
          </p:cNvGrpSpPr>
          <p:nvPr/>
        </p:nvGrpSpPr>
        <p:grpSpPr bwMode="auto">
          <a:xfrm>
            <a:off x="1581150" y="6342063"/>
            <a:ext cx="784225" cy="481012"/>
            <a:chOff x="5794442" y="6342472"/>
            <a:chExt cx="784388" cy="480531"/>
          </a:xfrm>
        </p:grpSpPr>
        <p:pic>
          <p:nvPicPr>
            <p:cNvPr id="66" name="Graphique 65">
              <a:extLst>
                <a:ext uri="{FF2B5EF4-FFF2-40B4-BE49-F238E27FC236}">
                  <a16:creationId xmlns:a16="http://schemas.microsoft.com/office/drawing/2014/main" id="{C8644CBB-0008-498A-8F46-C768E5A12D9B}"/>
                </a:ext>
              </a:extLst>
            </p:cNvPr>
            <p:cNvPicPr>
              <a:picLocks noChangeAspect="1"/>
            </p:cNvPicPr>
            <p:nvPr/>
          </p:nvPicPr>
          <p:blipFill>
            <a:blip r:embed="rId14"/>
            <a:srcRect/>
            <a:stretch/>
          </p:blipFill>
          <p:spPr>
            <a:xfrm>
              <a:off x="6013563" y="6342472"/>
              <a:ext cx="346147" cy="345729"/>
            </a:xfrm>
            <a:prstGeom prst="rect">
              <a:avLst/>
            </a:prstGeom>
          </p:spPr>
        </p:pic>
        <p:sp>
          <p:nvSpPr>
            <p:cNvPr id="41032" name="ZoneTexte 66">
              <a:extLst>
                <a:ext uri="{FF2B5EF4-FFF2-40B4-BE49-F238E27FC236}">
                  <a16:creationId xmlns:a16="http://schemas.microsoft.com/office/drawing/2014/main" id="{7460E816-E64D-4E4E-A790-3F52296D9F8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0996" name="Groupe 67">
            <a:extLst>
              <a:ext uri="{FF2B5EF4-FFF2-40B4-BE49-F238E27FC236}">
                <a16:creationId xmlns:a16="http://schemas.microsoft.com/office/drawing/2014/main" id="{F95E6A50-B3D0-4B3F-987E-33D8EDE0C345}"/>
              </a:ext>
            </a:extLst>
          </p:cNvPr>
          <p:cNvGrpSpPr>
            <a:grpSpLocks/>
          </p:cNvGrpSpPr>
          <p:nvPr/>
        </p:nvGrpSpPr>
        <p:grpSpPr bwMode="auto">
          <a:xfrm>
            <a:off x="8907463" y="6334125"/>
            <a:ext cx="1304925" cy="488950"/>
            <a:chOff x="9429931" y="6334408"/>
            <a:chExt cx="1305361" cy="488926"/>
          </a:xfrm>
        </p:grpSpPr>
        <p:grpSp>
          <p:nvGrpSpPr>
            <p:cNvPr id="41024" name="Groupe 68">
              <a:extLst>
                <a:ext uri="{FF2B5EF4-FFF2-40B4-BE49-F238E27FC236}">
                  <a16:creationId xmlns:a16="http://schemas.microsoft.com/office/drawing/2014/main" id="{18C345E8-CDCE-432E-AB68-E3AA56B27383}"/>
                </a:ext>
              </a:extLst>
            </p:cNvPr>
            <p:cNvGrpSpPr>
              <a:grpSpLocks/>
            </p:cNvGrpSpPr>
            <p:nvPr/>
          </p:nvGrpSpPr>
          <p:grpSpPr bwMode="auto">
            <a:xfrm>
              <a:off x="9429931" y="6334408"/>
              <a:ext cx="547826" cy="488926"/>
              <a:chOff x="640481" y="6334408"/>
              <a:chExt cx="547826" cy="488926"/>
            </a:xfrm>
          </p:grpSpPr>
          <p:pic>
            <p:nvPicPr>
              <p:cNvPr id="74" name="Graphique 73">
                <a:extLst>
                  <a:ext uri="{FF2B5EF4-FFF2-40B4-BE49-F238E27FC236}">
                    <a16:creationId xmlns:a16="http://schemas.microsoft.com/office/drawing/2014/main" id="{31CCE56F-AE7C-419A-BA03-A668D6545AEB}"/>
                  </a:ext>
                </a:extLst>
              </p:cNvPr>
              <p:cNvPicPr>
                <a:picLocks noChangeAspect="1"/>
              </p:cNvPicPr>
              <p:nvPr/>
            </p:nvPicPr>
            <p:blipFill>
              <a:blip r:embed="rId15"/>
              <a:srcRect/>
              <a:stretch/>
            </p:blipFill>
            <p:spPr>
              <a:xfrm>
                <a:off x="735763" y="6334408"/>
                <a:ext cx="352543" cy="352408"/>
              </a:xfrm>
              <a:prstGeom prst="rect">
                <a:avLst/>
              </a:prstGeom>
            </p:spPr>
          </p:pic>
          <p:sp>
            <p:nvSpPr>
              <p:cNvPr id="41030" name="ZoneTexte 74">
                <a:extLst>
                  <a:ext uri="{FF2B5EF4-FFF2-40B4-BE49-F238E27FC236}">
                    <a16:creationId xmlns:a16="http://schemas.microsoft.com/office/drawing/2014/main" id="{4D0DBC77-D10C-4CE2-A0DD-A77CB7BA7410}"/>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70" name="Connecteur droit 69">
              <a:extLst>
                <a:ext uri="{FF2B5EF4-FFF2-40B4-BE49-F238E27FC236}">
                  <a16:creationId xmlns:a16="http://schemas.microsoft.com/office/drawing/2014/main" id="{41CFCE74-98BD-4AAE-9E96-5DC4998A027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026" name="Groupe 70">
              <a:extLst>
                <a:ext uri="{FF2B5EF4-FFF2-40B4-BE49-F238E27FC236}">
                  <a16:creationId xmlns:a16="http://schemas.microsoft.com/office/drawing/2014/main" id="{213FD7E2-20F6-4A38-8C8C-99527B0DCDDE}"/>
                </a:ext>
              </a:extLst>
            </p:cNvPr>
            <p:cNvGrpSpPr>
              <a:grpSpLocks/>
            </p:cNvGrpSpPr>
            <p:nvPr/>
          </p:nvGrpSpPr>
          <p:grpSpPr bwMode="auto">
            <a:xfrm>
              <a:off x="10304354" y="6342472"/>
              <a:ext cx="430938" cy="480531"/>
              <a:chOff x="5971167" y="6342472"/>
              <a:chExt cx="430938" cy="480531"/>
            </a:xfrm>
          </p:grpSpPr>
          <p:pic>
            <p:nvPicPr>
              <p:cNvPr id="72" name="Graphique 71">
                <a:extLst>
                  <a:ext uri="{FF2B5EF4-FFF2-40B4-BE49-F238E27FC236}">
                    <a16:creationId xmlns:a16="http://schemas.microsoft.com/office/drawing/2014/main" id="{148E56F7-7063-467A-A7E1-989771F2D79E}"/>
                  </a:ext>
                </a:extLst>
              </p:cNvPr>
              <p:cNvPicPr>
                <a:picLocks noChangeAspect="1"/>
              </p:cNvPicPr>
              <p:nvPr/>
            </p:nvPicPr>
            <p:blipFill>
              <a:blip r:embed="rId16"/>
              <a:srcRect/>
              <a:stretch/>
            </p:blipFill>
            <p:spPr>
              <a:xfrm>
                <a:off x="6008273" y="6342346"/>
                <a:ext cx="346191" cy="346058"/>
              </a:xfrm>
              <a:prstGeom prst="rect">
                <a:avLst/>
              </a:prstGeom>
            </p:spPr>
          </p:pic>
          <p:sp>
            <p:nvSpPr>
              <p:cNvPr id="41028" name="ZoneTexte 72">
                <a:extLst>
                  <a:ext uri="{FF2B5EF4-FFF2-40B4-BE49-F238E27FC236}">
                    <a16:creationId xmlns:a16="http://schemas.microsoft.com/office/drawing/2014/main" id="{E592683D-FE8E-4059-9530-563B52F26289}"/>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76" name="Rectangle 75">
            <a:extLst>
              <a:ext uri="{FF2B5EF4-FFF2-40B4-BE49-F238E27FC236}">
                <a16:creationId xmlns:a16="http://schemas.microsoft.com/office/drawing/2014/main" id="{AD9ECD3B-3D6E-46D7-9AF0-EA19FBC9826C}"/>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2" name="ZoneTexte 121">
            <a:extLst>
              <a:ext uri="{FF2B5EF4-FFF2-40B4-BE49-F238E27FC236}">
                <a16:creationId xmlns:a16="http://schemas.microsoft.com/office/drawing/2014/main" id="{FABA4EC8-742C-4DDB-9533-9591DD62B654}"/>
              </a:ext>
            </a:extLst>
          </p:cNvPr>
          <p:cNvSpPr txBox="1"/>
          <p:nvPr/>
        </p:nvSpPr>
        <p:spPr>
          <a:xfrm>
            <a:off x="4252913" y="5480050"/>
            <a:ext cx="5103812" cy="230188"/>
          </a:xfrm>
          <a:prstGeom prst="rect">
            <a:avLst/>
          </a:prstGeom>
          <a:noFill/>
        </p:spPr>
        <p:txBody>
          <a:bodyPr>
            <a:spAutoFit/>
          </a:bodyPr>
          <a:lstStyle/>
          <a:p>
            <a:pPr algn="ctr" eaLnBrk="1" fontAlgn="auto" hangingPunct="1">
              <a:spcBef>
                <a:spcPts val="0"/>
              </a:spcBef>
              <a:spcAft>
                <a:spcPts val="0"/>
              </a:spcAft>
              <a:defRPr/>
            </a:pPr>
            <a:r>
              <a:rPr lang="fr-FR" sz="900" b="1" i="1" spc="-5" dirty="0">
                <a:solidFill>
                  <a:srgbClr val="333333"/>
                </a:solidFill>
                <a:latin typeface="Arial" panose="020B0604020202020204" pitchFamily="34" charset="0"/>
                <a:cs typeface="Arial" panose="020B0604020202020204" pitchFamily="34" charset="0"/>
              </a:rPr>
              <a:t>Cliquer sur le nom de l’aide pour avoir le détail et connaitre les conditions d’éligibilité</a:t>
            </a:r>
          </a:p>
        </p:txBody>
      </p:sp>
      <p:sp>
        <p:nvSpPr>
          <p:cNvPr id="123" name="Rectangle 122">
            <a:extLst>
              <a:ext uri="{FF2B5EF4-FFF2-40B4-BE49-F238E27FC236}">
                <a16:creationId xmlns:a16="http://schemas.microsoft.com/office/drawing/2014/main" id="{D290401E-B761-441C-B906-D4660D398310}"/>
              </a:ext>
            </a:extLst>
          </p:cNvPr>
          <p:cNvSpPr/>
          <p:nvPr/>
        </p:nvSpPr>
        <p:spPr>
          <a:xfrm>
            <a:off x="2197100" y="582613"/>
            <a:ext cx="9215438" cy="1147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Quelles sont les aides</a:t>
            </a:r>
          </a:p>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pour un propriétaire </a:t>
            </a:r>
            <a:r>
              <a:rPr lang="fr-FR" b="1" spc="130" dirty="0">
                <a:solidFill>
                  <a:srgbClr val="333333"/>
                </a:solidFill>
                <a:latin typeface="Arial" panose="020B0604020202020204" pitchFamily="34" charset="0"/>
                <a:cs typeface="Arial" panose="020B0604020202020204" pitchFamily="34" charset="0"/>
              </a:rPr>
              <a:t>occupant d’un appartement ?</a:t>
            </a:r>
            <a:endParaRPr lang="fr-FR" spc="130" dirty="0">
              <a:latin typeface="Arial" panose="020B0604020202020204" pitchFamily="34" charset="0"/>
              <a:cs typeface="Arial" panose="020B0604020202020204" pitchFamily="34" charset="0"/>
            </a:endParaRPr>
          </a:p>
        </p:txBody>
      </p:sp>
      <p:grpSp>
        <p:nvGrpSpPr>
          <p:cNvPr id="41000" name="Groupe 127">
            <a:extLst>
              <a:ext uri="{FF2B5EF4-FFF2-40B4-BE49-F238E27FC236}">
                <a16:creationId xmlns:a16="http://schemas.microsoft.com/office/drawing/2014/main" id="{F57DAFF8-44FE-4644-B950-468F3432175F}"/>
              </a:ext>
            </a:extLst>
          </p:cNvPr>
          <p:cNvGrpSpPr>
            <a:grpSpLocks/>
          </p:cNvGrpSpPr>
          <p:nvPr/>
        </p:nvGrpSpPr>
        <p:grpSpPr bwMode="auto">
          <a:xfrm>
            <a:off x="11252200" y="5872163"/>
            <a:ext cx="879475" cy="361950"/>
            <a:chOff x="702023" y="0"/>
            <a:chExt cx="878589" cy="362285"/>
          </a:xfrm>
        </p:grpSpPr>
        <p:sp>
          <p:nvSpPr>
            <p:cNvPr id="129" name="Rectangle 128">
              <a:extLst>
                <a:ext uri="{FF2B5EF4-FFF2-40B4-BE49-F238E27FC236}">
                  <a16:creationId xmlns:a16="http://schemas.microsoft.com/office/drawing/2014/main" id="{C9A6CFBB-D0E6-40A8-A485-429893552957}"/>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130" name="Triangle 129">
              <a:extLst>
                <a:ext uri="{FF2B5EF4-FFF2-40B4-BE49-F238E27FC236}">
                  <a16:creationId xmlns:a16="http://schemas.microsoft.com/office/drawing/2014/main" id="{42C9CED3-91C3-4071-878A-284F9DEEFE29}"/>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41001" name="Image 131">
            <a:extLst>
              <a:ext uri="{FF2B5EF4-FFF2-40B4-BE49-F238E27FC236}">
                <a16:creationId xmlns:a16="http://schemas.microsoft.com/office/drawing/2014/main" id="{FD352CBF-40F1-454E-8F4D-02AC7420B8B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59325" y="2179638"/>
            <a:ext cx="827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02" name="Groupe 120">
            <a:extLst>
              <a:ext uri="{FF2B5EF4-FFF2-40B4-BE49-F238E27FC236}">
                <a16:creationId xmlns:a16="http://schemas.microsoft.com/office/drawing/2014/main" id="{35194A74-094B-47E1-B3EA-3844F0531A8B}"/>
              </a:ext>
            </a:extLst>
          </p:cNvPr>
          <p:cNvGrpSpPr>
            <a:grpSpLocks/>
          </p:cNvGrpSpPr>
          <p:nvPr/>
        </p:nvGrpSpPr>
        <p:grpSpPr bwMode="auto">
          <a:xfrm>
            <a:off x="4516438" y="4773613"/>
            <a:ext cx="4589462" cy="246062"/>
            <a:chOff x="546006" y="3444802"/>
            <a:chExt cx="5049048" cy="246221"/>
          </a:xfrm>
        </p:grpSpPr>
        <p:sp>
          <p:nvSpPr>
            <p:cNvPr id="131" name="Rectangle 130">
              <a:extLst>
                <a:ext uri="{FF2B5EF4-FFF2-40B4-BE49-F238E27FC236}">
                  <a16:creationId xmlns:a16="http://schemas.microsoft.com/office/drawing/2014/main" id="{D8881649-05D7-4FB9-8C70-A174582C2214}"/>
                </a:ext>
              </a:extLst>
            </p:cNvPr>
            <p:cNvSpPr/>
            <p:nvPr/>
          </p:nvSpPr>
          <p:spPr>
            <a:xfrm>
              <a:off x="546006" y="3460687"/>
              <a:ext cx="237520" cy="216040"/>
            </a:xfrm>
            <a:prstGeom prst="rect">
              <a:avLst/>
            </a:prstGeom>
            <a:solidFill>
              <a:srgbClr val="FFC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133" name="Rectangle 132">
              <a:extLst>
                <a:ext uri="{FF2B5EF4-FFF2-40B4-BE49-F238E27FC236}">
                  <a16:creationId xmlns:a16="http://schemas.microsoft.com/office/drawing/2014/main" id="{03EFFAFB-DC39-4C83-8CAC-F7FF0C9FE2EB}"/>
                </a:ext>
              </a:extLst>
            </p:cNvPr>
            <p:cNvSpPr/>
            <p:nvPr/>
          </p:nvSpPr>
          <p:spPr>
            <a:xfrm>
              <a:off x="3268754" y="3465452"/>
              <a:ext cx="239267" cy="216040"/>
            </a:xfrm>
            <a:prstGeom prst="rect">
              <a:avLst/>
            </a:prstGeom>
            <a:solidFill>
              <a:srgbClr val="BCD7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41020" name="ZoneTexte 133">
              <a:extLst>
                <a:ext uri="{FF2B5EF4-FFF2-40B4-BE49-F238E27FC236}">
                  <a16:creationId xmlns:a16="http://schemas.microsoft.com/office/drawing/2014/main" id="{5C557A65-374F-4D04-8802-289745448B8D}"/>
                </a:ext>
              </a:extLst>
            </p:cNvPr>
            <p:cNvSpPr txBox="1">
              <a:spLocks noChangeArrowheads="1"/>
            </p:cNvSpPr>
            <p:nvPr/>
          </p:nvSpPr>
          <p:spPr bwMode="auto">
            <a:xfrm>
              <a:off x="774694" y="3444802"/>
              <a:ext cx="218032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avec conditions de ressources</a:t>
              </a:r>
            </a:p>
          </p:txBody>
        </p:sp>
        <p:sp>
          <p:nvSpPr>
            <p:cNvPr id="41021" name="ZoneTexte 134">
              <a:extLst>
                <a:ext uri="{FF2B5EF4-FFF2-40B4-BE49-F238E27FC236}">
                  <a16:creationId xmlns:a16="http://schemas.microsoft.com/office/drawing/2014/main" id="{F6E97D03-A7E1-4692-BA99-034627975C58}"/>
                </a:ext>
              </a:extLst>
            </p:cNvPr>
            <p:cNvSpPr txBox="1">
              <a:spLocks noChangeArrowheads="1"/>
            </p:cNvSpPr>
            <p:nvPr/>
          </p:nvSpPr>
          <p:spPr bwMode="auto">
            <a:xfrm>
              <a:off x="3507177" y="3444802"/>
              <a:ext cx="2087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sans conditions de ressources</a:t>
              </a:r>
            </a:p>
          </p:txBody>
        </p:sp>
      </p:grpSp>
      <p:sp>
        <p:nvSpPr>
          <p:cNvPr id="147" name="Rectangle 146">
            <a:hlinkClick r:id="rId18" action="ppaction://hlinksldjump"/>
            <a:extLst>
              <a:ext uri="{FF2B5EF4-FFF2-40B4-BE49-F238E27FC236}">
                <a16:creationId xmlns:a16="http://schemas.microsoft.com/office/drawing/2014/main" id="{699A35C7-F350-4991-A3CF-EE81CD25B773}"/>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1004" name="Groupe 123">
            <a:extLst>
              <a:ext uri="{FF2B5EF4-FFF2-40B4-BE49-F238E27FC236}">
                <a16:creationId xmlns:a16="http://schemas.microsoft.com/office/drawing/2014/main" id="{2475A715-D1CA-427B-BEE0-361D526EE78C}"/>
              </a:ext>
            </a:extLst>
          </p:cNvPr>
          <p:cNvGrpSpPr>
            <a:grpSpLocks/>
          </p:cNvGrpSpPr>
          <p:nvPr/>
        </p:nvGrpSpPr>
        <p:grpSpPr bwMode="auto">
          <a:xfrm>
            <a:off x="6048375" y="6324600"/>
            <a:ext cx="784225" cy="496888"/>
            <a:chOff x="6767187" y="6323834"/>
            <a:chExt cx="784388" cy="497620"/>
          </a:xfrm>
        </p:grpSpPr>
        <p:pic>
          <p:nvPicPr>
            <p:cNvPr id="125" name="Graphique 124">
              <a:extLst>
                <a:ext uri="{FF2B5EF4-FFF2-40B4-BE49-F238E27FC236}">
                  <a16:creationId xmlns:a16="http://schemas.microsoft.com/office/drawing/2014/main" id="{B39AFE3A-00C3-4E3E-95C0-EA26E12AFF37}"/>
                </a:ext>
              </a:extLst>
            </p:cNvPr>
            <p:cNvPicPr>
              <a:picLocks noChangeAspect="1"/>
            </p:cNvPicPr>
            <p:nvPr/>
          </p:nvPicPr>
          <p:blipFill>
            <a:blip r:embed="rId19"/>
            <a:stretch>
              <a:fillRect/>
            </a:stretch>
          </p:blipFill>
          <p:spPr>
            <a:xfrm>
              <a:off x="6964078" y="6323834"/>
              <a:ext cx="352498" cy="352944"/>
            </a:xfrm>
            <a:prstGeom prst="rect">
              <a:avLst/>
            </a:prstGeom>
          </p:spPr>
        </p:pic>
        <p:sp>
          <p:nvSpPr>
            <p:cNvPr id="41017" name="ZoneTexte 125">
              <a:extLst>
                <a:ext uri="{FF2B5EF4-FFF2-40B4-BE49-F238E27FC236}">
                  <a16:creationId xmlns:a16="http://schemas.microsoft.com/office/drawing/2014/main" id="{7D87DF7C-BC2F-4604-9694-607E1A391D43}"/>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1005" name="Groupe 126">
            <a:extLst>
              <a:ext uri="{FF2B5EF4-FFF2-40B4-BE49-F238E27FC236}">
                <a16:creationId xmlns:a16="http://schemas.microsoft.com/office/drawing/2014/main" id="{68C9F3EB-2794-48BD-BA45-BC6904ED27BD}"/>
              </a:ext>
            </a:extLst>
          </p:cNvPr>
          <p:cNvGrpSpPr>
            <a:grpSpLocks/>
          </p:cNvGrpSpPr>
          <p:nvPr/>
        </p:nvGrpSpPr>
        <p:grpSpPr bwMode="auto">
          <a:xfrm>
            <a:off x="71438" y="6324600"/>
            <a:ext cx="11553825" cy="496888"/>
            <a:chOff x="71517" y="6323834"/>
            <a:chExt cx="11554426" cy="497620"/>
          </a:xfrm>
        </p:grpSpPr>
        <p:pic>
          <p:nvPicPr>
            <p:cNvPr id="140" name="Graphique 139">
              <a:hlinkClick r:id="" action="ppaction://hlinkshowjump?jump=previousslide"/>
              <a:extLst>
                <a:ext uri="{FF2B5EF4-FFF2-40B4-BE49-F238E27FC236}">
                  <a16:creationId xmlns:a16="http://schemas.microsoft.com/office/drawing/2014/main" id="{0CEF7033-B079-4E95-A226-233C4F7B0AEF}"/>
                </a:ext>
              </a:extLst>
            </p:cNvPr>
            <p:cNvPicPr>
              <a:picLocks noChangeAspect="1"/>
            </p:cNvPicPr>
            <p:nvPr/>
          </p:nvPicPr>
          <p:blipFill>
            <a:blip r:embed="rId20"/>
            <a:srcRect/>
            <a:stretch/>
          </p:blipFill>
          <p:spPr>
            <a:xfrm rot="10800000">
              <a:off x="11062351" y="6427174"/>
              <a:ext cx="281003" cy="279812"/>
            </a:xfrm>
            <a:prstGeom prst="rect">
              <a:avLst/>
            </a:prstGeom>
          </p:spPr>
        </p:pic>
        <p:pic>
          <p:nvPicPr>
            <p:cNvPr id="141" name="Graphique 140">
              <a:hlinkClick r:id="" action="ppaction://hlinkshowjump?jump=nextslide"/>
              <a:extLst>
                <a:ext uri="{FF2B5EF4-FFF2-40B4-BE49-F238E27FC236}">
                  <a16:creationId xmlns:a16="http://schemas.microsoft.com/office/drawing/2014/main" id="{BEE466A5-B20D-4198-9FAF-3399857CAF84}"/>
                </a:ext>
              </a:extLst>
            </p:cNvPr>
            <p:cNvPicPr>
              <a:picLocks noChangeAspect="1"/>
            </p:cNvPicPr>
            <p:nvPr/>
          </p:nvPicPr>
          <p:blipFill>
            <a:blip r:embed="rId20"/>
            <a:srcRect/>
            <a:stretch/>
          </p:blipFill>
          <p:spPr>
            <a:xfrm>
              <a:off x="11344940" y="6431943"/>
              <a:ext cx="281003" cy="281402"/>
            </a:xfrm>
            <a:prstGeom prst="rect">
              <a:avLst/>
            </a:prstGeom>
          </p:spPr>
        </p:pic>
        <p:sp>
          <p:nvSpPr>
            <p:cNvPr id="142" name="Rectangle 141">
              <a:hlinkClick r:id="rId21" action="ppaction://hlinksldjump"/>
              <a:extLst>
                <a:ext uri="{FF2B5EF4-FFF2-40B4-BE49-F238E27FC236}">
                  <a16:creationId xmlns:a16="http://schemas.microsoft.com/office/drawing/2014/main" id="{208785EC-EACC-4EF6-8649-219630247B5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3" name="Rectangle 142">
              <a:hlinkClick r:id="rId22" action="ppaction://hlinksldjump"/>
              <a:extLst>
                <a:ext uri="{FF2B5EF4-FFF2-40B4-BE49-F238E27FC236}">
                  <a16:creationId xmlns:a16="http://schemas.microsoft.com/office/drawing/2014/main" id="{066C3EA2-10D5-41ED-8F25-8D60E21E0723}"/>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23" action="ppaction://hlinksldjump"/>
              <a:extLst>
                <a:ext uri="{FF2B5EF4-FFF2-40B4-BE49-F238E27FC236}">
                  <a16:creationId xmlns:a16="http://schemas.microsoft.com/office/drawing/2014/main" id="{00DEAF37-F6CC-4337-95DE-B01B82C531C6}"/>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24" action="ppaction://hlinksldjump"/>
              <a:extLst>
                <a:ext uri="{FF2B5EF4-FFF2-40B4-BE49-F238E27FC236}">
                  <a16:creationId xmlns:a16="http://schemas.microsoft.com/office/drawing/2014/main" id="{999F22D0-FCF5-4CD9-A10B-D93C9ED5E448}"/>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6" name="Rectangle 145">
              <a:hlinkClick r:id="rId25" action="ppaction://hlinksldjump"/>
              <a:extLst>
                <a:ext uri="{FF2B5EF4-FFF2-40B4-BE49-F238E27FC236}">
                  <a16:creationId xmlns:a16="http://schemas.microsoft.com/office/drawing/2014/main" id="{052A1F86-954C-4D26-BC2A-D2810CE2FF8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9" name="Rectangle 158">
              <a:hlinkClick r:id="rId26" action="ppaction://hlinksldjump"/>
              <a:extLst>
                <a:ext uri="{FF2B5EF4-FFF2-40B4-BE49-F238E27FC236}">
                  <a16:creationId xmlns:a16="http://schemas.microsoft.com/office/drawing/2014/main" id="{846DADBC-3A34-4B2A-A55F-5A90CBDBF7E3}"/>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7" action="ppaction://hlinksldjump"/>
              <a:extLst>
                <a:ext uri="{FF2B5EF4-FFF2-40B4-BE49-F238E27FC236}">
                  <a16:creationId xmlns:a16="http://schemas.microsoft.com/office/drawing/2014/main" id="{CE77BA83-6A83-4A6B-ADDC-0FF57FBFBB3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8" action="ppaction://hlinksldjump"/>
              <a:extLst>
                <a:ext uri="{FF2B5EF4-FFF2-40B4-BE49-F238E27FC236}">
                  <a16:creationId xmlns:a16="http://schemas.microsoft.com/office/drawing/2014/main" id="{A42CF57F-3769-4732-A8C5-C18D70763A77}"/>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18" name="ZoneTexte 117">
            <a:extLst>
              <a:ext uri="{FF2B5EF4-FFF2-40B4-BE49-F238E27FC236}">
                <a16:creationId xmlns:a16="http://schemas.microsoft.com/office/drawing/2014/main" id="{675C7EB0-211E-4D70-B865-044CC9EF3BB0}"/>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83038811-4201-4CB8-BD3F-D25B0552F1EB}"/>
              </a:ext>
            </a:extLst>
          </p:cNvPr>
          <p:cNvSpPr/>
          <p:nvPr/>
        </p:nvSpPr>
        <p:spPr>
          <a:xfrm>
            <a:off x="1419225" y="0"/>
            <a:ext cx="10772775"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131" name="Rectangle 130">
            <a:extLst>
              <a:ext uri="{FF2B5EF4-FFF2-40B4-BE49-F238E27FC236}">
                <a16:creationId xmlns:a16="http://schemas.microsoft.com/office/drawing/2014/main" id="{2C220E53-7338-40BE-8B66-60869334CF81}"/>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133" name="Connecteur droit 132">
            <a:extLst>
              <a:ext uri="{FF2B5EF4-FFF2-40B4-BE49-F238E27FC236}">
                <a16:creationId xmlns:a16="http://schemas.microsoft.com/office/drawing/2014/main" id="{4E7DB886-01FA-466D-8EB0-FB667A1CA8BF}"/>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34" name="Graphique 133">
            <a:extLst>
              <a:ext uri="{FF2B5EF4-FFF2-40B4-BE49-F238E27FC236}">
                <a16:creationId xmlns:a16="http://schemas.microsoft.com/office/drawing/2014/main" id="{0F8D2B20-2E39-4146-87D7-8A134614016B}"/>
              </a:ext>
            </a:extLst>
          </p:cNvPr>
          <p:cNvPicPr>
            <a:picLocks noChangeAspect="1"/>
          </p:cNvPicPr>
          <p:nvPr/>
        </p:nvPicPr>
        <p:blipFill>
          <a:blip r:embed="rId2"/>
          <a:srcRect/>
          <a:stretch/>
        </p:blipFill>
        <p:spPr>
          <a:xfrm>
            <a:off x="0" y="0"/>
            <a:ext cx="701675" cy="701675"/>
          </a:xfrm>
          <a:prstGeom prst="rect">
            <a:avLst/>
          </a:prstGeom>
        </p:spPr>
      </p:pic>
      <p:sp>
        <p:nvSpPr>
          <p:cNvPr id="135" name="ZoneTexte 134">
            <a:extLst>
              <a:ext uri="{FF2B5EF4-FFF2-40B4-BE49-F238E27FC236}">
                <a16:creationId xmlns:a16="http://schemas.microsoft.com/office/drawing/2014/main" id="{F0503037-92FD-49D0-8A10-3D4CF7EC4BA1}"/>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36" name="ZoneTexte 135">
            <a:extLst>
              <a:ext uri="{FF2B5EF4-FFF2-40B4-BE49-F238E27FC236}">
                <a16:creationId xmlns:a16="http://schemas.microsoft.com/office/drawing/2014/main" id="{0B912606-2541-4D22-9AEC-5AD4D7365814}"/>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38" name="ZoneTexte 137">
            <a:extLst>
              <a:ext uri="{FF2B5EF4-FFF2-40B4-BE49-F238E27FC236}">
                <a16:creationId xmlns:a16="http://schemas.microsoft.com/office/drawing/2014/main" id="{E73101A7-E42E-4F7C-9D48-932968C01299}"/>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39" name="ZoneTexte 138">
            <a:extLst>
              <a:ext uri="{FF2B5EF4-FFF2-40B4-BE49-F238E27FC236}">
                <a16:creationId xmlns:a16="http://schemas.microsoft.com/office/drawing/2014/main" id="{4E41C956-9FD8-4294-8900-C77DB58BA5EF}"/>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40" name="ZoneTexte 139">
            <a:extLst>
              <a:ext uri="{FF2B5EF4-FFF2-40B4-BE49-F238E27FC236}">
                <a16:creationId xmlns:a16="http://schemas.microsoft.com/office/drawing/2014/main" id="{5C40544E-F126-4EF3-AD54-87DE86057A35}"/>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1" name="Ellipse 140">
            <a:extLst>
              <a:ext uri="{FF2B5EF4-FFF2-40B4-BE49-F238E27FC236}">
                <a16:creationId xmlns:a16="http://schemas.microsoft.com/office/drawing/2014/main" id="{646D6E5D-BF72-448E-B8DD-1710D9EAAD85}"/>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42" name="Ellipse 141">
            <a:extLst>
              <a:ext uri="{FF2B5EF4-FFF2-40B4-BE49-F238E27FC236}">
                <a16:creationId xmlns:a16="http://schemas.microsoft.com/office/drawing/2014/main" id="{23B5E0E8-3B04-4EC7-984D-F59A5E26053E}"/>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3" name="Ellipse 142">
            <a:extLst>
              <a:ext uri="{FF2B5EF4-FFF2-40B4-BE49-F238E27FC236}">
                <a16:creationId xmlns:a16="http://schemas.microsoft.com/office/drawing/2014/main" id="{C46B4666-0AD5-4772-A2AD-6D66720CA69E}"/>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4" name="Ellipse 143">
            <a:extLst>
              <a:ext uri="{FF2B5EF4-FFF2-40B4-BE49-F238E27FC236}">
                <a16:creationId xmlns:a16="http://schemas.microsoft.com/office/drawing/2014/main" id="{BEE19280-43A0-4AA6-A5FD-B92FB2C36B41}"/>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5" name="Ellipse 144">
            <a:extLst>
              <a:ext uri="{FF2B5EF4-FFF2-40B4-BE49-F238E27FC236}">
                <a16:creationId xmlns:a16="http://schemas.microsoft.com/office/drawing/2014/main" id="{6B6FEB12-3651-491A-A165-8D26657D6012}"/>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6" name="ZoneTexte 145">
            <a:extLst>
              <a:ext uri="{FF2B5EF4-FFF2-40B4-BE49-F238E27FC236}">
                <a16:creationId xmlns:a16="http://schemas.microsoft.com/office/drawing/2014/main" id="{9AA7C812-A260-42A1-9830-09304DBE6AC7}"/>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47" name="ZoneTexte 146">
            <a:extLst>
              <a:ext uri="{FF2B5EF4-FFF2-40B4-BE49-F238E27FC236}">
                <a16:creationId xmlns:a16="http://schemas.microsoft.com/office/drawing/2014/main" id="{7E58AD52-EF2A-404F-AD34-E43EEAF43C75}"/>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48" name="Ellipse 147">
            <a:extLst>
              <a:ext uri="{FF2B5EF4-FFF2-40B4-BE49-F238E27FC236}">
                <a16:creationId xmlns:a16="http://schemas.microsoft.com/office/drawing/2014/main" id="{A0D67114-5680-45FA-8CC4-5501F57FF45D}"/>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49" name="Ellipse 148">
            <a:extLst>
              <a:ext uri="{FF2B5EF4-FFF2-40B4-BE49-F238E27FC236}">
                <a16:creationId xmlns:a16="http://schemas.microsoft.com/office/drawing/2014/main" id="{DB802630-43F3-43EF-8CBD-302E89009523}"/>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50" name="Ellipse 149">
            <a:extLst>
              <a:ext uri="{FF2B5EF4-FFF2-40B4-BE49-F238E27FC236}">
                <a16:creationId xmlns:a16="http://schemas.microsoft.com/office/drawing/2014/main" id="{341EF468-FD94-4D0F-8D1E-2AF4F9386357}"/>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42006" name="Groupe 150">
            <a:extLst>
              <a:ext uri="{FF2B5EF4-FFF2-40B4-BE49-F238E27FC236}">
                <a16:creationId xmlns:a16="http://schemas.microsoft.com/office/drawing/2014/main" id="{3F087BC9-B04E-4130-BE04-869E00025600}"/>
              </a:ext>
            </a:extLst>
          </p:cNvPr>
          <p:cNvGrpSpPr>
            <a:grpSpLocks/>
          </p:cNvGrpSpPr>
          <p:nvPr/>
        </p:nvGrpSpPr>
        <p:grpSpPr bwMode="auto">
          <a:xfrm>
            <a:off x="90488" y="2282825"/>
            <a:ext cx="1460500" cy="338138"/>
            <a:chOff x="90785" y="1823764"/>
            <a:chExt cx="1460705" cy="338554"/>
          </a:xfrm>
        </p:grpSpPr>
        <p:sp>
          <p:nvSpPr>
            <p:cNvPr id="152" name="Rectangle 151">
              <a:extLst>
                <a:ext uri="{FF2B5EF4-FFF2-40B4-BE49-F238E27FC236}">
                  <a16:creationId xmlns:a16="http://schemas.microsoft.com/office/drawing/2014/main" id="{C24D4BBB-E1F4-4044-8047-7EE41ABFF36B}"/>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Triangle 152">
              <a:extLst>
                <a:ext uri="{FF2B5EF4-FFF2-40B4-BE49-F238E27FC236}">
                  <a16:creationId xmlns:a16="http://schemas.microsoft.com/office/drawing/2014/main" id="{7204EB2C-73CF-4864-998F-EC39188F1602}"/>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42007" name="Groupe 153">
            <a:extLst>
              <a:ext uri="{FF2B5EF4-FFF2-40B4-BE49-F238E27FC236}">
                <a16:creationId xmlns:a16="http://schemas.microsoft.com/office/drawing/2014/main" id="{97665A74-4E62-41B2-A11B-613994C9149E}"/>
              </a:ext>
            </a:extLst>
          </p:cNvPr>
          <p:cNvGrpSpPr>
            <a:grpSpLocks/>
          </p:cNvGrpSpPr>
          <p:nvPr/>
        </p:nvGrpSpPr>
        <p:grpSpPr bwMode="auto">
          <a:xfrm>
            <a:off x="1749425" y="2019300"/>
            <a:ext cx="10110788" cy="2439988"/>
            <a:chOff x="129186" y="523336"/>
            <a:chExt cx="11177168" cy="2697192"/>
          </a:xfrm>
        </p:grpSpPr>
        <p:sp>
          <p:nvSpPr>
            <p:cNvPr id="162" name="Rectangle 161">
              <a:extLst>
                <a:ext uri="{FF2B5EF4-FFF2-40B4-BE49-F238E27FC236}">
                  <a16:creationId xmlns:a16="http://schemas.microsoft.com/office/drawing/2014/main" id="{EB6509DC-973D-42B1-9AE1-0AF39425BF99}"/>
                </a:ext>
              </a:extLst>
            </p:cNvPr>
            <p:cNvSpPr/>
            <p:nvPr/>
          </p:nvSpPr>
          <p:spPr>
            <a:xfrm>
              <a:off x="9339074"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Aides locales</a:t>
              </a:r>
            </a:p>
          </p:txBody>
        </p:sp>
        <p:sp>
          <p:nvSpPr>
            <p:cNvPr id="163" name="Rectangle 162">
              <a:extLst>
                <a:ext uri="{FF2B5EF4-FFF2-40B4-BE49-F238E27FC236}">
                  <a16:creationId xmlns:a16="http://schemas.microsoft.com/office/drawing/2014/main" id="{8BE32F95-C23E-4C84-BC25-4BA66558FAE5}"/>
                </a:ext>
              </a:extLst>
            </p:cNvPr>
            <p:cNvSpPr/>
            <p:nvPr/>
          </p:nvSpPr>
          <p:spPr>
            <a:xfrm>
              <a:off x="10351671" y="1442873"/>
              <a:ext cx="954683" cy="858118"/>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Autres aides (aides caisse de retraite)</a:t>
              </a:r>
            </a:p>
          </p:txBody>
        </p:sp>
        <p:sp>
          <p:nvSpPr>
            <p:cNvPr id="164" name="Rectangle 163">
              <a:extLst>
                <a:ext uri="{FF2B5EF4-FFF2-40B4-BE49-F238E27FC236}">
                  <a16:creationId xmlns:a16="http://schemas.microsoft.com/office/drawing/2014/main" id="{B6860E03-8C4B-400A-B742-32CB64AD7E1A}"/>
                </a:ext>
              </a:extLst>
            </p:cNvPr>
            <p:cNvSpPr/>
            <p:nvPr/>
          </p:nvSpPr>
          <p:spPr>
            <a:xfrm>
              <a:off x="1601575" y="523336"/>
              <a:ext cx="298163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936000"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GOUVERNEMENTALES</a:t>
              </a:r>
            </a:p>
          </p:txBody>
        </p:sp>
        <p:sp>
          <p:nvSpPr>
            <p:cNvPr id="165" name="Rectangle 164">
              <a:extLst>
                <a:ext uri="{FF2B5EF4-FFF2-40B4-BE49-F238E27FC236}">
                  <a16:creationId xmlns:a16="http://schemas.microsoft.com/office/drawing/2014/main" id="{0C68A365-4881-48BB-9AF3-B51587710598}"/>
                </a:ext>
              </a:extLst>
            </p:cNvPr>
            <p:cNvSpPr/>
            <p:nvPr/>
          </p:nvSpPr>
          <p:spPr>
            <a:xfrm>
              <a:off x="4641119" y="523336"/>
              <a:ext cx="1600499"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 COMPLEMENTAIRES</a:t>
              </a:r>
            </a:p>
          </p:txBody>
        </p:sp>
        <p:sp>
          <p:nvSpPr>
            <p:cNvPr id="166" name="Rectangle 165">
              <a:extLst>
                <a:ext uri="{FF2B5EF4-FFF2-40B4-BE49-F238E27FC236}">
                  <a16:creationId xmlns:a16="http://schemas.microsoft.com/office/drawing/2014/main" id="{8D9FDD82-D1C8-479C-B700-EDA728C405F4}"/>
                </a:ext>
              </a:extLst>
            </p:cNvPr>
            <p:cNvSpPr/>
            <p:nvPr/>
          </p:nvSpPr>
          <p:spPr>
            <a:xfrm>
              <a:off x="6299530" y="523336"/>
              <a:ext cx="2981631"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UN AVANTAGE</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FISCAL</a:t>
              </a:r>
            </a:p>
          </p:txBody>
        </p:sp>
        <p:sp>
          <p:nvSpPr>
            <p:cNvPr id="167" name="Rectangle 166">
              <a:extLst>
                <a:ext uri="{FF2B5EF4-FFF2-40B4-BE49-F238E27FC236}">
                  <a16:creationId xmlns:a16="http://schemas.microsoft.com/office/drawing/2014/main" id="{D99A24F7-C0ED-48F4-B394-15370F2C35B6}"/>
                </a:ext>
              </a:extLst>
            </p:cNvPr>
            <p:cNvSpPr/>
            <p:nvPr/>
          </p:nvSpPr>
          <p:spPr>
            <a:xfrm>
              <a:off x="9339074" y="523336"/>
              <a:ext cx="1967280" cy="856363"/>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DISPOSITIFS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LOCAUX</a:t>
              </a:r>
            </a:p>
          </p:txBody>
        </p:sp>
        <p:sp>
          <p:nvSpPr>
            <p:cNvPr id="168" name="Rectangle 167">
              <a:extLst>
                <a:ext uri="{FF2B5EF4-FFF2-40B4-BE49-F238E27FC236}">
                  <a16:creationId xmlns:a16="http://schemas.microsoft.com/office/drawing/2014/main" id="{24394FC5-F199-4384-B3E1-1C40852FCC8A}"/>
                </a:ext>
              </a:extLst>
            </p:cNvPr>
            <p:cNvSpPr/>
            <p:nvPr/>
          </p:nvSpPr>
          <p:spPr>
            <a:xfrm>
              <a:off x="1601575"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69" name="Rectangle 168">
              <a:extLst>
                <a:ext uri="{FF2B5EF4-FFF2-40B4-BE49-F238E27FC236}">
                  <a16:creationId xmlns:a16="http://schemas.microsoft.com/office/drawing/2014/main" id="{20254ADE-3D7D-4C0A-9A16-68B2AD0CE312}"/>
                </a:ext>
              </a:extLst>
            </p:cNvPr>
            <p:cNvSpPr/>
            <p:nvPr/>
          </p:nvSpPr>
          <p:spPr>
            <a:xfrm>
              <a:off x="2615926"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200" b="1" dirty="0">
                <a:solidFill>
                  <a:srgbClr val="394348"/>
                </a:solidFill>
              </a:endParaRPr>
            </a:p>
          </p:txBody>
        </p:sp>
        <p:sp>
          <p:nvSpPr>
            <p:cNvPr id="170" name="Rectangle 169">
              <a:extLst>
                <a:ext uri="{FF2B5EF4-FFF2-40B4-BE49-F238E27FC236}">
                  <a16:creationId xmlns:a16="http://schemas.microsoft.com/office/drawing/2014/main" id="{E67467FB-6902-4A50-817D-80EFDC892FDA}"/>
                </a:ext>
              </a:extLst>
            </p:cNvPr>
            <p:cNvSpPr/>
            <p:nvPr/>
          </p:nvSpPr>
          <p:spPr>
            <a:xfrm>
              <a:off x="3628522"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100" b="1" dirty="0">
                <a:solidFill>
                  <a:srgbClr val="394348"/>
                </a:solidFill>
                <a:latin typeface="Arial" panose="020B0604020202020204" pitchFamily="34" charset="0"/>
                <a:cs typeface="Arial" panose="020B0604020202020204" pitchFamily="34" charset="0"/>
              </a:endParaRPr>
            </a:p>
          </p:txBody>
        </p:sp>
        <p:sp>
          <p:nvSpPr>
            <p:cNvPr id="171" name="Rectangle 170">
              <a:extLst>
                <a:ext uri="{FF2B5EF4-FFF2-40B4-BE49-F238E27FC236}">
                  <a16:creationId xmlns:a16="http://schemas.microsoft.com/office/drawing/2014/main" id="{C1EC9A1F-FA2F-4B0A-8137-48AD711F9091}"/>
                </a:ext>
              </a:extLst>
            </p:cNvPr>
            <p:cNvSpPr/>
            <p:nvPr/>
          </p:nvSpPr>
          <p:spPr>
            <a:xfrm>
              <a:off x="4641119" y="2364165"/>
              <a:ext cx="1600499"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2" name="Rectangle 171">
              <a:extLst>
                <a:ext uri="{FF2B5EF4-FFF2-40B4-BE49-F238E27FC236}">
                  <a16:creationId xmlns:a16="http://schemas.microsoft.com/office/drawing/2014/main" id="{D3FCDD2F-BA7C-489D-A1C7-02ADC487A3CE}"/>
                </a:ext>
              </a:extLst>
            </p:cNvPr>
            <p:cNvSpPr/>
            <p:nvPr/>
          </p:nvSpPr>
          <p:spPr>
            <a:xfrm>
              <a:off x="6299530"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3" name="Rectangle 172">
              <a:extLst>
                <a:ext uri="{FF2B5EF4-FFF2-40B4-BE49-F238E27FC236}">
                  <a16:creationId xmlns:a16="http://schemas.microsoft.com/office/drawing/2014/main" id="{2D2679BF-F10C-44E5-AA7C-22B11D000D69}"/>
                </a:ext>
              </a:extLst>
            </p:cNvPr>
            <p:cNvSpPr/>
            <p:nvPr/>
          </p:nvSpPr>
          <p:spPr>
            <a:xfrm>
              <a:off x="731388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4" name="Rectangle 173">
              <a:extLst>
                <a:ext uri="{FF2B5EF4-FFF2-40B4-BE49-F238E27FC236}">
                  <a16:creationId xmlns:a16="http://schemas.microsoft.com/office/drawing/2014/main" id="{274611B0-84EA-4BF3-98CE-154A13DE72EA}"/>
                </a:ext>
              </a:extLst>
            </p:cNvPr>
            <p:cNvSpPr/>
            <p:nvPr/>
          </p:nvSpPr>
          <p:spPr>
            <a:xfrm>
              <a:off x="8326478"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5" name="Rectangle 174">
              <a:extLst>
                <a:ext uri="{FF2B5EF4-FFF2-40B4-BE49-F238E27FC236}">
                  <a16:creationId xmlns:a16="http://schemas.microsoft.com/office/drawing/2014/main" id="{3C53DDE3-148D-4682-9117-A0F79636D6C7}"/>
                </a:ext>
              </a:extLst>
            </p:cNvPr>
            <p:cNvSpPr/>
            <p:nvPr/>
          </p:nvSpPr>
          <p:spPr>
            <a:xfrm>
              <a:off x="9339074"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Région</a:t>
              </a:r>
            </a:p>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Grand Est</a:t>
              </a:r>
            </a:p>
          </p:txBody>
        </p:sp>
        <p:sp>
          <p:nvSpPr>
            <p:cNvPr id="176" name="Rectangle 175">
              <a:extLst>
                <a:ext uri="{FF2B5EF4-FFF2-40B4-BE49-F238E27FC236}">
                  <a16:creationId xmlns:a16="http://schemas.microsoft.com/office/drawing/2014/main" id="{C31F2DC2-9E2F-4914-96B1-EB0DA29FFE5F}"/>
                </a:ext>
              </a:extLst>
            </p:cNvPr>
            <p:cNvSpPr/>
            <p:nvPr/>
          </p:nvSpPr>
          <p:spPr>
            <a:xfrm>
              <a:off x="10351671" y="2364165"/>
              <a:ext cx="954683"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schemeClr val="tx1">
                      <a:lumMod val="75000"/>
                      <a:lumOff val="25000"/>
                    </a:schemeClr>
                  </a:solidFill>
                  <a:latin typeface="Arial" panose="020B0604020202020204" pitchFamily="34" charset="0"/>
                  <a:cs typeface="Arial" panose="020B0604020202020204" pitchFamily="34" charset="0"/>
                </a:rPr>
                <a:t>Communautés de Communes</a:t>
              </a:r>
            </a:p>
          </p:txBody>
        </p:sp>
        <p:sp>
          <p:nvSpPr>
            <p:cNvPr id="177" name="Rectangle 176">
              <a:extLst>
                <a:ext uri="{FF2B5EF4-FFF2-40B4-BE49-F238E27FC236}">
                  <a16:creationId xmlns:a16="http://schemas.microsoft.com/office/drawing/2014/main" id="{3D5EFFE3-BC24-4E75-BCF9-C87630E2C631}"/>
                </a:ext>
              </a:extLst>
            </p:cNvPr>
            <p:cNvSpPr/>
            <p:nvPr/>
          </p:nvSpPr>
          <p:spPr>
            <a:xfrm>
              <a:off x="129186" y="2364165"/>
              <a:ext cx="1414476" cy="856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JE SUIS</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propriétaire</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bailleur d’une maison individuelle</a:t>
              </a:r>
            </a:p>
          </p:txBody>
        </p:sp>
      </p:grpSp>
      <p:grpSp>
        <p:nvGrpSpPr>
          <p:cNvPr id="42008" name="Groupe 177">
            <a:extLst>
              <a:ext uri="{FF2B5EF4-FFF2-40B4-BE49-F238E27FC236}">
                <a16:creationId xmlns:a16="http://schemas.microsoft.com/office/drawing/2014/main" id="{F15F7CF7-5F22-4CA2-A279-88024162A05A}"/>
              </a:ext>
            </a:extLst>
          </p:cNvPr>
          <p:cNvGrpSpPr>
            <a:grpSpLocks/>
          </p:cNvGrpSpPr>
          <p:nvPr/>
        </p:nvGrpSpPr>
        <p:grpSpPr bwMode="auto">
          <a:xfrm>
            <a:off x="4516438" y="4773613"/>
            <a:ext cx="4589462" cy="246062"/>
            <a:chOff x="546006" y="3444802"/>
            <a:chExt cx="5049048" cy="246221"/>
          </a:xfrm>
        </p:grpSpPr>
        <p:sp>
          <p:nvSpPr>
            <p:cNvPr id="179" name="Rectangle 178">
              <a:extLst>
                <a:ext uri="{FF2B5EF4-FFF2-40B4-BE49-F238E27FC236}">
                  <a16:creationId xmlns:a16="http://schemas.microsoft.com/office/drawing/2014/main" id="{3D57B4A9-0745-457C-B427-95EE903907E6}"/>
                </a:ext>
              </a:extLst>
            </p:cNvPr>
            <p:cNvSpPr/>
            <p:nvPr/>
          </p:nvSpPr>
          <p:spPr>
            <a:xfrm>
              <a:off x="546006" y="3460687"/>
              <a:ext cx="237520" cy="216040"/>
            </a:xfrm>
            <a:prstGeom prst="rect">
              <a:avLst/>
            </a:prstGeom>
            <a:solidFill>
              <a:srgbClr val="FFC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180" name="Rectangle 179">
              <a:extLst>
                <a:ext uri="{FF2B5EF4-FFF2-40B4-BE49-F238E27FC236}">
                  <a16:creationId xmlns:a16="http://schemas.microsoft.com/office/drawing/2014/main" id="{05763D19-5F16-4A50-BBA1-85DEF2577863}"/>
                </a:ext>
              </a:extLst>
            </p:cNvPr>
            <p:cNvSpPr/>
            <p:nvPr/>
          </p:nvSpPr>
          <p:spPr>
            <a:xfrm>
              <a:off x="3268754" y="3465452"/>
              <a:ext cx="239267" cy="216040"/>
            </a:xfrm>
            <a:prstGeom prst="rect">
              <a:avLst/>
            </a:prstGeom>
            <a:solidFill>
              <a:srgbClr val="BCD7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42072" name="ZoneTexte 180">
              <a:extLst>
                <a:ext uri="{FF2B5EF4-FFF2-40B4-BE49-F238E27FC236}">
                  <a16:creationId xmlns:a16="http://schemas.microsoft.com/office/drawing/2014/main" id="{28E7692B-EC37-4EA3-A595-949DBBFC41D4}"/>
                </a:ext>
              </a:extLst>
            </p:cNvPr>
            <p:cNvSpPr txBox="1">
              <a:spLocks noChangeArrowheads="1"/>
            </p:cNvSpPr>
            <p:nvPr/>
          </p:nvSpPr>
          <p:spPr bwMode="auto">
            <a:xfrm>
              <a:off x="774694" y="3444802"/>
              <a:ext cx="218032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avec conditions de ressources</a:t>
              </a:r>
            </a:p>
          </p:txBody>
        </p:sp>
        <p:sp>
          <p:nvSpPr>
            <p:cNvPr id="42073" name="ZoneTexte 181">
              <a:extLst>
                <a:ext uri="{FF2B5EF4-FFF2-40B4-BE49-F238E27FC236}">
                  <a16:creationId xmlns:a16="http://schemas.microsoft.com/office/drawing/2014/main" id="{66BE99D5-55BD-4BF3-B4B5-4D0F6F9D92AD}"/>
                </a:ext>
              </a:extLst>
            </p:cNvPr>
            <p:cNvSpPr txBox="1">
              <a:spLocks noChangeArrowheads="1"/>
            </p:cNvSpPr>
            <p:nvPr/>
          </p:nvSpPr>
          <p:spPr bwMode="auto">
            <a:xfrm>
              <a:off x="3507177" y="3444802"/>
              <a:ext cx="2087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sans conditions de ressources</a:t>
              </a:r>
            </a:p>
          </p:txBody>
        </p:sp>
      </p:grpSp>
      <p:sp>
        <p:nvSpPr>
          <p:cNvPr id="183" name="Rectangle 182">
            <a:extLst>
              <a:ext uri="{FF2B5EF4-FFF2-40B4-BE49-F238E27FC236}">
                <a16:creationId xmlns:a16="http://schemas.microsoft.com/office/drawing/2014/main" id="{32300427-5B5B-4EBB-948D-FF8AA6304CB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4" name="Rectangle 183">
            <a:extLst>
              <a:ext uri="{FF2B5EF4-FFF2-40B4-BE49-F238E27FC236}">
                <a16:creationId xmlns:a16="http://schemas.microsoft.com/office/drawing/2014/main" id="{8F44A0DF-C537-427D-BA69-1FCC1589C31A}"/>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42011" name="Groupe 184">
            <a:extLst>
              <a:ext uri="{FF2B5EF4-FFF2-40B4-BE49-F238E27FC236}">
                <a16:creationId xmlns:a16="http://schemas.microsoft.com/office/drawing/2014/main" id="{CD84FE51-90FC-42BC-9294-E299D9A07155}"/>
              </a:ext>
            </a:extLst>
          </p:cNvPr>
          <p:cNvGrpSpPr>
            <a:grpSpLocks/>
          </p:cNvGrpSpPr>
          <p:nvPr/>
        </p:nvGrpSpPr>
        <p:grpSpPr bwMode="auto">
          <a:xfrm>
            <a:off x="3365500" y="6388100"/>
            <a:ext cx="1417638" cy="369888"/>
            <a:chOff x="2237439" y="6388408"/>
            <a:chExt cx="1417322" cy="369331"/>
          </a:xfrm>
        </p:grpSpPr>
        <p:sp>
          <p:nvSpPr>
            <p:cNvPr id="186" name="Rectangle 185">
              <a:extLst>
                <a:ext uri="{FF2B5EF4-FFF2-40B4-BE49-F238E27FC236}">
                  <a16:creationId xmlns:a16="http://schemas.microsoft.com/office/drawing/2014/main" id="{FD3B3A2E-D3AB-45A6-8C03-5F5FB69BA0A4}"/>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2069" name="ZoneTexte 186">
              <a:extLst>
                <a:ext uri="{FF2B5EF4-FFF2-40B4-BE49-F238E27FC236}">
                  <a16:creationId xmlns:a16="http://schemas.microsoft.com/office/drawing/2014/main" id="{885E40B5-F5E0-47E5-B9BF-7D84ED485AB9}"/>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90" name="Rectangle 189">
            <a:extLst>
              <a:ext uri="{FF2B5EF4-FFF2-40B4-BE49-F238E27FC236}">
                <a16:creationId xmlns:a16="http://schemas.microsoft.com/office/drawing/2014/main" id="{4599362A-F18D-4FC3-9EEC-384F1FA2A7E5}"/>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40</a:t>
            </a:r>
          </a:p>
        </p:txBody>
      </p:sp>
      <p:grpSp>
        <p:nvGrpSpPr>
          <p:cNvPr id="42013" name="Groupe 190">
            <a:extLst>
              <a:ext uri="{FF2B5EF4-FFF2-40B4-BE49-F238E27FC236}">
                <a16:creationId xmlns:a16="http://schemas.microsoft.com/office/drawing/2014/main" id="{0075EDA5-042E-492B-A727-B1AB63083E45}"/>
              </a:ext>
            </a:extLst>
          </p:cNvPr>
          <p:cNvGrpSpPr>
            <a:grpSpLocks/>
          </p:cNvGrpSpPr>
          <p:nvPr/>
        </p:nvGrpSpPr>
        <p:grpSpPr bwMode="auto">
          <a:xfrm>
            <a:off x="88900" y="6353175"/>
            <a:ext cx="511175" cy="469900"/>
            <a:chOff x="89063" y="6352891"/>
            <a:chExt cx="510639" cy="470443"/>
          </a:xfrm>
        </p:grpSpPr>
        <p:pic>
          <p:nvPicPr>
            <p:cNvPr id="192" name="Graphique 191">
              <a:extLst>
                <a:ext uri="{FF2B5EF4-FFF2-40B4-BE49-F238E27FC236}">
                  <a16:creationId xmlns:a16="http://schemas.microsoft.com/office/drawing/2014/main" id="{7A6657F2-90D7-4059-9652-A6B208BEE39F}"/>
                </a:ext>
              </a:extLst>
            </p:cNvPr>
            <p:cNvPicPr>
              <a:picLocks noChangeAspect="1"/>
            </p:cNvPicPr>
            <p:nvPr/>
          </p:nvPicPr>
          <p:blipFill>
            <a:blip r:embed="rId3"/>
            <a:srcRect/>
            <a:stretch/>
          </p:blipFill>
          <p:spPr>
            <a:xfrm>
              <a:off x="188971" y="6352891"/>
              <a:ext cx="310824" cy="311510"/>
            </a:xfrm>
            <a:prstGeom prst="rect">
              <a:avLst/>
            </a:prstGeom>
          </p:spPr>
        </p:pic>
        <p:sp>
          <p:nvSpPr>
            <p:cNvPr id="42067" name="ZoneTexte 192">
              <a:extLst>
                <a:ext uri="{FF2B5EF4-FFF2-40B4-BE49-F238E27FC236}">
                  <a16:creationId xmlns:a16="http://schemas.microsoft.com/office/drawing/2014/main" id="{2A41B7E3-41F0-4C72-94CA-9C7F88E3977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2014" name="Groupe 193">
            <a:extLst>
              <a:ext uri="{FF2B5EF4-FFF2-40B4-BE49-F238E27FC236}">
                <a16:creationId xmlns:a16="http://schemas.microsoft.com/office/drawing/2014/main" id="{406CB320-6325-4960-A05E-E5A77F6335B7}"/>
              </a:ext>
            </a:extLst>
          </p:cNvPr>
          <p:cNvGrpSpPr>
            <a:grpSpLocks/>
          </p:cNvGrpSpPr>
          <p:nvPr/>
        </p:nvGrpSpPr>
        <p:grpSpPr bwMode="auto">
          <a:xfrm>
            <a:off x="660400" y="6307138"/>
            <a:ext cx="604838" cy="515937"/>
            <a:chOff x="611572" y="6306505"/>
            <a:chExt cx="605644" cy="516829"/>
          </a:xfrm>
        </p:grpSpPr>
        <p:pic>
          <p:nvPicPr>
            <p:cNvPr id="195" name="Graphique 194">
              <a:extLst>
                <a:ext uri="{FF2B5EF4-FFF2-40B4-BE49-F238E27FC236}">
                  <a16:creationId xmlns:a16="http://schemas.microsoft.com/office/drawing/2014/main" id="{D428BE7C-FE5C-480E-B5F6-F56B8174A7C1}"/>
                </a:ext>
              </a:extLst>
            </p:cNvPr>
            <p:cNvPicPr>
              <a:picLocks noChangeAspect="1"/>
            </p:cNvPicPr>
            <p:nvPr/>
          </p:nvPicPr>
          <p:blipFill>
            <a:blip r:embed="rId4"/>
            <a:srcRect/>
            <a:stretch/>
          </p:blipFill>
          <p:spPr>
            <a:xfrm>
              <a:off x="706949" y="6306505"/>
              <a:ext cx="414890" cy="415053"/>
            </a:xfrm>
            <a:prstGeom prst="rect">
              <a:avLst/>
            </a:prstGeom>
          </p:spPr>
        </p:pic>
        <p:sp>
          <p:nvSpPr>
            <p:cNvPr id="42065" name="ZoneTexte 195">
              <a:extLst>
                <a:ext uri="{FF2B5EF4-FFF2-40B4-BE49-F238E27FC236}">
                  <a16:creationId xmlns:a16="http://schemas.microsoft.com/office/drawing/2014/main" id="{FD03426C-738F-47E8-99FD-B2BE9713F088}"/>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2015" name="ZoneTexte 196">
            <a:extLst>
              <a:ext uri="{FF2B5EF4-FFF2-40B4-BE49-F238E27FC236}">
                <a16:creationId xmlns:a16="http://schemas.microsoft.com/office/drawing/2014/main" id="{1BD94EC1-61BC-4271-81DC-967D7D74583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98" name="Connecteur droit 197">
            <a:extLst>
              <a:ext uri="{FF2B5EF4-FFF2-40B4-BE49-F238E27FC236}">
                <a16:creationId xmlns:a16="http://schemas.microsoft.com/office/drawing/2014/main" id="{E72FE94C-8A83-434D-BB3B-45C0D4AAB995}"/>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9" name="Connecteur droit 198">
            <a:extLst>
              <a:ext uri="{FF2B5EF4-FFF2-40B4-BE49-F238E27FC236}">
                <a16:creationId xmlns:a16="http://schemas.microsoft.com/office/drawing/2014/main" id="{0B41F7D1-3B3A-486B-9288-341F4217494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018" name="Groupe 199">
            <a:extLst>
              <a:ext uri="{FF2B5EF4-FFF2-40B4-BE49-F238E27FC236}">
                <a16:creationId xmlns:a16="http://schemas.microsoft.com/office/drawing/2014/main" id="{509EA0AB-F7E4-4F67-BB1E-4BAE30E74EE5}"/>
              </a:ext>
            </a:extLst>
          </p:cNvPr>
          <p:cNvGrpSpPr>
            <a:grpSpLocks/>
          </p:cNvGrpSpPr>
          <p:nvPr/>
        </p:nvGrpSpPr>
        <p:grpSpPr bwMode="auto">
          <a:xfrm>
            <a:off x="4746625" y="6332538"/>
            <a:ext cx="784225" cy="490537"/>
            <a:chOff x="5671169" y="6332222"/>
            <a:chExt cx="784388" cy="490781"/>
          </a:xfrm>
        </p:grpSpPr>
        <p:pic>
          <p:nvPicPr>
            <p:cNvPr id="201" name="Graphique 200">
              <a:extLst>
                <a:ext uri="{FF2B5EF4-FFF2-40B4-BE49-F238E27FC236}">
                  <a16:creationId xmlns:a16="http://schemas.microsoft.com/office/drawing/2014/main" id="{6E3A9454-4A3E-440B-87B6-F17354B49C80}"/>
                </a:ext>
              </a:extLst>
            </p:cNvPr>
            <p:cNvPicPr>
              <a:picLocks noChangeAspect="1"/>
            </p:cNvPicPr>
            <p:nvPr/>
          </p:nvPicPr>
          <p:blipFill>
            <a:blip r:embed="rId5"/>
            <a:stretch>
              <a:fillRect/>
            </a:stretch>
          </p:blipFill>
          <p:spPr>
            <a:xfrm>
              <a:off x="5890290" y="6332222"/>
              <a:ext cx="352498" cy="352600"/>
            </a:xfrm>
            <a:prstGeom prst="rect">
              <a:avLst/>
            </a:prstGeom>
          </p:spPr>
        </p:pic>
        <p:sp>
          <p:nvSpPr>
            <p:cNvPr id="42063" name="ZoneTexte 201">
              <a:extLst>
                <a:ext uri="{FF2B5EF4-FFF2-40B4-BE49-F238E27FC236}">
                  <a16:creationId xmlns:a16="http://schemas.microsoft.com/office/drawing/2014/main" id="{B95A24D6-02B6-456A-ABC0-86EDCAE31FC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2019" name="Groupe 202">
            <a:extLst>
              <a:ext uri="{FF2B5EF4-FFF2-40B4-BE49-F238E27FC236}">
                <a16:creationId xmlns:a16="http://schemas.microsoft.com/office/drawing/2014/main" id="{095ABDE3-FECB-4544-BB31-B0F0329639CE}"/>
              </a:ext>
            </a:extLst>
          </p:cNvPr>
          <p:cNvGrpSpPr>
            <a:grpSpLocks/>
          </p:cNvGrpSpPr>
          <p:nvPr/>
        </p:nvGrpSpPr>
        <p:grpSpPr bwMode="auto">
          <a:xfrm>
            <a:off x="5367338" y="6348413"/>
            <a:ext cx="784225" cy="474662"/>
            <a:chOff x="6197480" y="6348998"/>
            <a:chExt cx="784388" cy="474005"/>
          </a:xfrm>
        </p:grpSpPr>
        <p:pic>
          <p:nvPicPr>
            <p:cNvPr id="204" name="Graphique 203">
              <a:extLst>
                <a:ext uri="{FF2B5EF4-FFF2-40B4-BE49-F238E27FC236}">
                  <a16:creationId xmlns:a16="http://schemas.microsoft.com/office/drawing/2014/main" id="{F0668FB5-B3AF-48BB-8C54-FF4E92BCF871}"/>
                </a:ext>
              </a:extLst>
            </p:cNvPr>
            <p:cNvPicPr>
              <a:picLocks noChangeAspect="1"/>
            </p:cNvPicPr>
            <p:nvPr/>
          </p:nvPicPr>
          <p:blipFill>
            <a:blip r:embed="rId6"/>
            <a:stretch>
              <a:fillRect/>
            </a:stretch>
          </p:blipFill>
          <p:spPr>
            <a:xfrm>
              <a:off x="6416601" y="6348998"/>
              <a:ext cx="352498" cy="353522"/>
            </a:xfrm>
            <a:prstGeom prst="rect">
              <a:avLst/>
            </a:prstGeom>
          </p:spPr>
        </p:pic>
        <p:sp>
          <p:nvSpPr>
            <p:cNvPr id="42061" name="ZoneTexte 204">
              <a:extLst>
                <a:ext uri="{FF2B5EF4-FFF2-40B4-BE49-F238E27FC236}">
                  <a16:creationId xmlns:a16="http://schemas.microsoft.com/office/drawing/2014/main" id="{0AB6DEFA-07A9-4FF1-8850-4D81EDB42FE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2020" name="Groupe 208">
            <a:extLst>
              <a:ext uri="{FF2B5EF4-FFF2-40B4-BE49-F238E27FC236}">
                <a16:creationId xmlns:a16="http://schemas.microsoft.com/office/drawing/2014/main" id="{4211550C-A681-4E24-BC39-1E3576C4CCB7}"/>
              </a:ext>
            </a:extLst>
          </p:cNvPr>
          <p:cNvGrpSpPr>
            <a:grpSpLocks/>
          </p:cNvGrpSpPr>
          <p:nvPr/>
        </p:nvGrpSpPr>
        <p:grpSpPr bwMode="auto">
          <a:xfrm>
            <a:off x="1581150" y="6342063"/>
            <a:ext cx="784225" cy="481012"/>
            <a:chOff x="5794442" y="6342472"/>
            <a:chExt cx="784388" cy="480531"/>
          </a:xfrm>
        </p:grpSpPr>
        <p:pic>
          <p:nvPicPr>
            <p:cNvPr id="210" name="Graphique 209">
              <a:extLst>
                <a:ext uri="{FF2B5EF4-FFF2-40B4-BE49-F238E27FC236}">
                  <a16:creationId xmlns:a16="http://schemas.microsoft.com/office/drawing/2014/main" id="{179C4DA8-A36C-4CE3-9842-25780FADDCF9}"/>
                </a:ext>
              </a:extLst>
            </p:cNvPr>
            <p:cNvPicPr>
              <a:picLocks noChangeAspect="1"/>
            </p:cNvPicPr>
            <p:nvPr/>
          </p:nvPicPr>
          <p:blipFill>
            <a:blip r:embed="rId7"/>
            <a:srcRect/>
            <a:stretch/>
          </p:blipFill>
          <p:spPr>
            <a:xfrm>
              <a:off x="6013563" y="6342472"/>
              <a:ext cx="346147" cy="345729"/>
            </a:xfrm>
            <a:prstGeom prst="rect">
              <a:avLst/>
            </a:prstGeom>
          </p:spPr>
        </p:pic>
        <p:sp>
          <p:nvSpPr>
            <p:cNvPr id="42059" name="ZoneTexte 210">
              <a:extLst>
                <a:ext uri="{FF2B5EF4-FFF2-40B4-BE49-F238E27FC236}">
                  <a16:creationId xmlns:a16="http://schemas.microsoft.com/office/drawing/2014/main" id="{E7609F93-FB23-4400-A5F1-3D92B2DB51F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2021" name="Groupe 211">
            <a:extLst>
              <a:ext uri="{FF2B5EF4-FFF2-40B4-BE49-F238E27FC236}">
                <a16:creationId xmlns:a16="http://schemas.microsoft.com/office/drawing/2014/main" id="{FFA4AF9E-F863-460D-B60C-7983C7219E86}"/>
              </a:ext>
            </a:extLst>
          </p:cNvPr>
          <p:cNvGrpSpPr>
            <a:grpSpLocks/>
          </p:cNvGrpSpPr>
          <p:nvPr/>
        </p:nvGrpSpPr>
        <p:grpSpPr bwMode="auto">
          <a:xfrm>
            <a:off x="8907463" y="6334125"/>
            <a:ext cx="1304925" cy="488950"/>
            <a:chOff x="9429931" y="6334408"/>
            <a:chExt cx="1305361" cy="488926"/>
          </a:xfrm>
        </p:grpSpPr>
        <p:grpSp>
          <p:nvGrpSpPr>
            <p:cNvPr id="42051" name="Groupe 212">
              <a:extLst>
                <a:ext uri="{FF2B5EF4-FFF2-40B4-BE49-F238E27FC236}">
                  <a16:creationId xmlns:a16="http://schemas.microsoft.com/office/drawing/2014/main" id="{134A41C2-0799-4A93-9810-EB1FAC0E9DC3}"/>
                </a:ext>
              </a:extLst>
            </p:cNvPr>
            <p:cNvGrpSpPr>
              <a:grpSpLocks/>
            </p:cNvGrpSpPr>
            <p:nvPr/>
          </p:nvGrpSpPr>
          <p:grpSpPr bwMode="auto">
            <a:xfrm>
              <a:off x="9429931" y="6334408"/>
              <a:ext cx="547826" cy="488926"/>
              <a:chOff x="640481" y="6334408"/>
              <a:chExt cx="547826" cy="488926"/>
            </a:xfrm>
          </p:grpSpPr>
          <p:pic>
            <p:nvPicPr>
              <p:cNvPr id="218" name="Graphique 217">
                <a:extLst>
                  <a:ext uri="{FF2B5EF4-FFF2-40B4-BE49-F238E27FC236}">
                    <a16:creationId xmlns:a16="http://schemas.microsoft.com/office/drawing/2014/main" id="{4B3A672A-0A71-489B-95A1-166628018ADD}"/>
                  </a:ext>
                </a:extLst>
              </p:cNvPr>
              <p:cNvPicPr>
                <a:picLocks noChangeAspect="1"/>
              </p:cNvPicPr>
              <p:nvPr/>
            </p:nvPicPr>
            <p:blipFill>
              <a:blip r:embed="rId8"/>
              <a:srcRect/>
              <a:stretch/>
            </p:blipFill>
            <p:spPr>
              <a:xfrm>
                <a:off x="735763" y="6334408"/>
                <a:ext cx="352543" cy="352408"/>
              </a:xfrm>
              <a:prstGeom prst="rect">
                <a:avLst/>
              </a:prstGeom>
            </p:spPr>
          </p:pic>
          <p:sp>
            <p:nvSpPr>
              <p:cNvPr id="42057" name="ZoneTexte 218">
                <a:extLst>
                  <a:ext uri="{FF2B5EF4-FFF2-40B4-BE49-F238E27FC236}">
                    <a16:creationId xmlns:a16="http://schemas.microsoft.com/office/drawing/2014/main" id="{8A35F50F-1599-4A57-807E-6BCD79AEAD8B}"/>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214" name="Connecteur droit 213">
              <a:extLst>
                <a:ext uri="{FF2B5EF4-FFF2-40B4-BE49-F238E27FC236}">
                  <a16:creationId xmlns:a16="http://schemas.microsoft.com/office/drawing/2014/main" id="{5B3173C2-E480-4975-A2F0-ADCF5A979751}"/>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053" name="Groupe 214">
              <a:extLst>
                <a:ext uri="{FF2B5EF4-FFF2-40B4-BE49-F238E27FC236}">
                  <a16:creationId xmlns:a16="http://schemas.microsoft.com/office/drawing/2014/main" id="{2AB71252-5742-4524-84D5-AB4FF874B036}"/>
                </a:ext>
              </a:extLst>
            </p:cNvPr>
            <p:cNvGrpSpPr>
              <a:grpSpLocks/>
            </p:cNvGrpSpPr>
            <p:nvPr/>
          </p:nvGrpSpPr>
          <p:grpSpPr bwMode="auto">
            <a:xfrm>
              <a:off x="10304354" y="6342472"/>
              <a:ext cx="430938" cy="480531"/>
              <a:chOff x="5971167" y="6342472"/>
              <a:chExt cx="430938" cy="480531"/>
            </a:xfrm>
          </p:grpSpPr>
          <p:pic>
            <p:nvPicPr>
              <p:cNvPr id="216" name="Graphique 215">
                <a:extLst>
                  <a:ext uri="{FF2B5EF4-FFF2-40B4-BE49-F238E27FC236}">
                    <a16:creationId xmlns:a16="http://schemas.microsoft.com/office/drawing/2014/main" id="{C7D038C2-12D8-47B8-BC2A-73D4E2BF3009}"/>
                  </a:ext>
                </a:extLst>
              </p:cNvPr>
              <p:cNvPicPr>
                <a:picLocks noChangeAspect="1"/>
              </p:cNvPicPr>
              <p:nvPr/>
            </p:nvPicPr>
            <p:blipFill>
              <a:blip r:embed="rId9"/>
              <a:srcRect/>
              <a:stretch/>
            </p:blipFill>
            <p:spPr>
              <a:xfrm>
                <a:off x="6008273" y="6342346"/>
                <a:ext cx="346191" cy="346058"/>
              </a:xfrm>
              <a:prstGeom prst="rect">
                <a:avLst/>
              </a:prstGeom>
            </p:spPr>
          </p:pic>
          <p:sp>
            <p:nvSpPr>
              <p:cNvPr id="42055" name="ZoneTexte 216">
                <a:extLst>
                  <a:ext uri="{FF2B5EF4-FFF2-40B4-BE49-F238E27FC236}">
                    <a16:creationId xmlns:a16="http://schemas.microsoft.com/office/drawing/2014/main" id="{A7289719-8658-45A1-9491-2AE66B5C09F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220" name="Rectangle 219">
            <a:extLst>
              <a:ext uri="{FF2B5EF4-FFF2-40B4-BE49-F238E27FC236}">
                <a16:creationId xmlns:a16="http://schemas.microsoft.com/office/drawing/2014/main" id="{DAD178D6-6481-4C59-8886-0DEE71AA1F6C}"/>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221" name="ZoneTexte 220">
            <a:extLst>
              <a:ext uri="{FF2B5EF4-FFF2-40B4-BE49-F238E27FC236}">
                <a16:creationId xmlns:a16="http://schemas.microsoft.com/office/drawing/2014/main" id="{47771D39-9A05-494C-939B-7BFE923EC812}"/>
              </a:ext>
            </a:extLst>
          </p:cNvPr>
          <p:cNvSpPr txBox="1"/>
          <p:nvPr/>
        </p:nvSpPr>
        <p:spPr>
          <a:xfrm>
            <a:off x="4252913" y="5480050"/>
            <a:ext cx="5103812" cy="230188"/>
          </a:xfrm>
          <a:prstGeom prst="rect">
            <a:avLst/>
          </a:prstGeom>
          <a:noFill/>
        </p:spPr>
        <p:txBody>
          <a:bodyPr>
            <a:spAutoFit/>
          </a:bodyPr>
          <a:lstStyle/>
          <a:p>
            <a:pPr algn="ctr" eaLnBrk="1" fontAlgn="auto" hangingPunct="1">
              <a:spcBef>
                <a:spcPts val="0"/>
              </a:spcBef>
              <a:spcAft>
                <a:spcPts val="0"/>
              </a:spcAft>
              <a:defRPr/>
            </a:pPr>
            <a:r>
              <a:rPr lang="fr-FR" sz="900" b="1" i="1" spc="-5" dirty="0">
                <a:solidFill>
                  <a:srgbClr val="333333"/>
                </a:solidFill>
                <a:latin typeface="Arial" panose="020B0604020202020204" pitchFamily="34" charset="0"/>
                <a:cs typeface="Arial" panose="020B0604020202020204" pitchFamily="34" charset="0"/>
              </a:rPr>
              <a:t>Cliquer sur le nom de l’aide pour avoir le détail et connaitre les conditions d’éligibilité</a:t>
            </a:r>
          </a:p>
        </p:txBody>
      </p:sp>
      <p:sp>
        <p:nvSpPr>
          <p:cNvPr id="222" name="Rectangle 221">
            <a:extLst>
              <a:ext uri="{FF2B5EF4-FFF2-40B4-BE49-F238E27FC236}">
                <a16:creationId xmlns:a16="http://schemas.microsoft.com/office/drawing/2014/main" id="{1E524E20-620D-4715-9CF4-BDA2018FB7AE}"/>
              </a:ext>
            </a:extLst>
          </p:cNvPr>
          <p:cNvSpPr/>
          <p:nvPr/>
        </p:nvSpPr>
        <p:spPr>
          <a:xfrm>
            <a:off x="2197100" y="582613"/>
            <a:ext cx="9215438" cy="1147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Quelles sont les aides</a:t>
            </a:r>
          </a:p>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pour un propriétaire </a:t>
            </a:r>
            <a:r>
              <a:rPr lang="fr-FR" b="1" spc="130" dirty="0">
                <a:solidFill>
                  <a:srgbClr val="333333"/>
                </a:solidFill>
                <a:latin typeface="Arial" panose="020B0604020202020204" pitchFamily="34" charset="0"/>
                <a:cs typeface="Arial" panose="020B0604020202020204" pitchFamily="34" charset="0"/>
              </a:rPr>
              <a:t>bailleur d’une maison individuelle ?</a:t>
            </a:r>
            <a:endParaRPr lang="fr-FR" spc="130" dirty="0">
              <a:latin typeface="Arial" panose="020B0604020202020204" pitchFamily="34" charset="0"/>
              <a:cs typeface="Arial" panose="020B0604020202020204" pitchFamily="34" charset="0"/>
            </a:endParaRPr>
          </a:p>
        </p:txBody>
      </p:sp>
      <p:grpSp>
        <p:nvGrpSpPr>
          <p:cNvPr id="42025" name="Groupe 226">
            <a:extLst>
              <a:ext uri="{FF2B5EF4-FFF2-40B4-BE49-F238E27FC236}">
                <a16:creationId xmlns:a16="http://schemas.microsoft.com/office/drawing/2014/main" id="{1A926380-2559-4D06-9653-73D3FB3FD485}"/>
              </a:ext>
            </a:extLst>
          </p:cNvPr>
          <p:cNvGrpSpPr>
            <a:grpSpLocks/>
          </p:cNvGrpSpPr>
          <p:nvPr/>
        </p:nvGrpSpPr>
        <p:grpSpPr bwMode="auto">
          <a:xfrm>
            <a:off x="11252200" y="5872163"/>
            <a:ext cx="879475" cy="361950"/>
            <a:chOff x="702023" y="0"/>
            <a:chExt cx="878589" cy="362285"/>
          </a:xfrm>
        </p:grpSpPr>
        <p:sp>
          <p:nvSpPr>
            <p:cNvPr id="228" name="Rectangle 227">
              <a:extLst>
                <a:ext uri="{FF2B5EF4-FFF2-40B4-BE49-F238E27FC236}">
                  <a16:creationId xmlns:a16="http://schemas.microsoft.com/office/drawing/2014/main" id="{42617675-96A1-45B9-8ADE-6A73912E2026}"/>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29" name="Triangle 228">
              <a:extLst>
                <a:ext uri="{FF2B5EF4-FFF2-40B4-BE49-F238E27FC236}">
                  <a16:creationId xmlns:a16="http://schemas.microsoft.com/office/drawing/2014/main" id="{7330EA08-05A3-4BF0-A06A-160AD6A8629A}"/>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42026" name="Image 229">
            <a:extLst>
              <a:ext uri="{FF2B5EF4-FFF2-40B4-BE49-F238E27FC236}">
                <a16:creationId xmlns:a16="http://schemas.microsoft.com/office/drawing/2014/main" id="{2E4302A3-8390-404A-ADE4-CD7A8C9ECA5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9325" y="2179638"/>
            <a:ext cx="827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 name="Rectangle 116">
            <a:extLst>
              <a:ext uri="{FF2B5EF4-FFF2-40B4-BE49-F238E27FC236}">
                <a16:creationId xmlns:a16="http://schemas.microsoft.com/office/drawing/2014/main" id="{263EA7A2-F934-4D7A-9E60-539B7776936B}"/>
              </a:ext>
            </a:extLst>
          </p:cNvPr>
          <p:cNvSpPr/>
          <p:nvPr/>
        </p:nvSpPr>
        <p:spPr>
          <a:xfrm>
            <a:off x="3082925" y="2851150"/>
            <a:ext cx="863600" cy="774700"/>
          </a:xfrm>
          <a:prstGeom prst="rect">
            <a:avLst/>
          </a:prstGeom>
          <a:solidFill>
            <a:srgbClr val="FFBF5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1" action="ppaction://hlinksldjump"/>
              </a:rPr>
              <a:t>Ma Prime Rénov’</a:t>
            </a:r>
            <a:endParaRPr lang="fr-FR" sz="900" dirty="0">
              <a:solidFill>
                <a:srgbClr val="394348"/>
              </a:solidFill>
            </a:endParaRPr>
          </a:p>
        </p:txBody>
      </p:sp>
      <p:sp>
        <p:nvSpPr>
          <p:cNvPr id="118" name="Rectangle 117">
            <a:extLst>
              <a:ext uri="{FF2B5EF4-FFF2-40B4-BE49-F238E27FC236}">
                <a16:creationId xmlns:a16="http://schemas.microsoft.com/office/drawing/2014/main" id="{4FB04FA8-0416-4872-ABFB-D9F201722706}"/>
              </a:ext>
            </a:extLst>
          </p:cNvPr>
          <p:cNvSpPr/>
          <p:nvPr/>
        </p:nvSpPr>
        <p:spPr>
          <a:xfrm>
            <a:off x="3998913" y="2851150"/>
            <a:ext cx="863600" cy="774700"/>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2" action="ppaction://hlinksldjump"/>
              </a:rPr>
              <a:t>Ma Prime Rénov Copropriété</a:t>
            </a:r>
            <a:endParaRPr lang="fr-FR" sz="900" dirty="0">
              <a:solidFill>
                <a:srgbClr val="394348"/>
              </a:solidFill>
              <a:latin typeface="Arial" panose="020B0604020202020204" pitchFamily="34" charset="0"/>
              <a:cs typeface="Arial" panose="020B0604020202020204" pitchFamily="34" charset="0"/>
            </a:endParaRPr>
          </a:p>
        </p:txBody>
      </p:sp>
      <p:sp>
        <p:nvSpPr>
          <p:cNvPr id="119" name="Rectangle 118">
            <a:extLst>
              <a:ext uri="{FF2B5EF4-FFF2-40B4-BE49-F238E27FC236}">
                <a16:creationId xmlns:a16="http://schemas.microsoft.com/office/drawing/2014/main" id="{1D778175-1CBF-45DF-86CE-64526E191ECA}"/>
              </a:ext>
            </a:extLst>
          </p:cNvPr>
          <p:cNvSpPr/>
          <p:nvPr/>
        </p:nvSpPr>
        <p:spPr>
          <a:xfrm>
            <a:off x="4914900" y="2851150"/>
            <a:ext cx="863600" cy="774700"/>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dirty="0" err="1">
                <a:solidFill>
                  <a:srgbClr val="394348"/>
                </a:solidFill>
                <a:uFillTx/>
                <a:latin typeface="Arial" pitchFamily="34"/>
                <a:cs typeface="Arial" pitchFamily="34"/>
                <a:hlinkClick r:id="rId13" action="ppaction://hlinksldjump"/>
              </a:rPr>
              <a:t>MaPrime</a:t>
            </a:r>
            <a:r>
              <a:rPr lang="fr-FR" sz="900" b="0" i="0" u="none" strike="noStrike" kern="1200" cap="none" spc="0" baseline="0" dirty="0">
                <a:solidFill>
                  <a:srgbClr val="394348"/>
                </a:solidFill>
                <a:uFillTx/>
                <a:latin typeface="Arial" pitchFamily="34"/>
                <a:cs typeface="Arial" pitchFamily="34"/>
                <a:hlinkClick r:id="rId13" action="ppaction://hlinksldjump"/>
              </a:rPr>
              <a:t> </a:t>
            </a:r>
            <a:r>
              <a:rPr lang="fr-FR" sz="900" b="0" i="0" u="none" strike="noStrike" kern="1200" cap="none" spc="0" baseline="0" dirty="0" err="1">
                <a:solidFill>
                  <a:srgbClr val="394348"/>
                </a:solidFill>
                <a:uFillTx/>
                <a:latin typeface="Arial" pitchFamily="34"/>
                <a:cs typeface="Arial" pitchFamily="34"/>
                <a:hlinkClick r:id="rId13" action="ppaction://hlinksldjump"/>
              </a:rPr>
              <a:t>Rénov</a:t>
            </a:r>
            <a:r>
              <a:rPr lang="fr-FR" sz="900" b="0" i="0" u="none" strike="noStrike" kern="1200" cap="none" spc="0" baseline="0" dirty="0">
                <a:solidFill>
                  <a:srgbClr val="394348"/>
                </a:solidFill>
                <a:uFillTx/>
                <a:latin typeface="Arial" pitchFamily="34"/>
                <a:cs typeface="Arial" pitchFamily="34"/>
                <a:hlinkClick r:id="rId13" action="ppaction://hlinksldjump"/>
              </a:rPr>
              <a:t>’ Parcours accompagné</a:t>
            </a:r>
            <a:endParaRPr lang="fr-FR" sz="900" b="0" i="0" u="none" strike="noStrike" kern="1200" cap="none" spc="0" baseline="0" dirty="0">
              <a:solidFill>
                <a:srgbClr val="394348"/>
              </a:solidFill>
              <a:uFillTx/>
              <a:latin typeface="Calibri"/>
            </a:endParaRPr>
          </a:p>
        </p:txBody>
      </p:sp>
      <p:sp>
        <p:nvSpPr>
          <p:cNvPr id="120" name="Rectangle 119">
            <a:extLst>
              <a:ext uri="{FF2B5EF4-FFF2-40B4-BE49-F238E27FC236}">
                <a16:creationId xmlns:a16="http://schemas.microsoft.com/office/drawing/2014/main" id="{9E5E2086-9A29-4FF8-B07A-56F72E019649}"/>
              </a:ext>
            </a:extLst>
          </p:cNvPr>
          <p:cNvSpPr/>
          <p:nvPr/>
        </p:nvSpPr>
        <p:spPr>
          <a:xfrm>
            <a:off x="5830888" y="2851150"/>
            <a:ext cx="14478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4" action="ppaction://hlinksldjump"/>
              </a:rPr>
              <a:t>Certificats d’Economies d’Energie</a:t>
            </a:r>
            <a:endParaRPr lang="fr-FR" sz="900" dirty="0">
              <a:solidFill>
                <a:srgbClr val="394348"/>
              </a:solidFill>
              <a:latin typeface="Arial" panose="020B0604020202020204" pitchFamily="34" charset="0"/>
              <a:cs typeface="Arial" panose="020B0604020202020204" pitchFamily="34" charset="0"/>
            </a:endParaRPr>
          </a:p>
        </p:txBody>
      </p:sp>
      <p:sp>
        <p:nvSpPr>
          <p:cNvPr id="122" name="Rectangle 121">
            <a:extLst>
              <a:ext uri="{FF2B5EF4-FFF2-40B4-BE49-F238E27FC236}">
                <a16:creationId xmlns:a16="http://schemas.microsoft.com/office/drawing/2014/main" id="{1C542BE1-F8B3-436E-B182-3CB07504D264}"/>
              </a:ext>
            </a:extLst>
          </p:cNvPr>
          <p:cNvSpPr/>
          <p:nvPr/>
        </p:nvSpPr>
        <p:spPr>
          <a:xfrm>
            <a:off x="7332663"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5" action="ppaction://hlinksldjump"/>
              </a:rPr>
              <a:t>TVA réduite à 5,5%</a:t>
            </a:r>
            <a:endParaRPr lang="fr-FR" sz="900" dirty="0">
              <a:solidFill>
                <a:srgbClr val="394348"/>
              </a:solidFill>
              <a:latin typeface="Arial" panose="020B0604020202020204" pitchFamily="34" charset="0"/>
              <a:cs typeface="Arial" panose="020B0604020202020204" pitchFamily="34" charset="0"/>
            </a:endParaRPr>
          </a:p>
        </p:txBody>
      </p:sp>
      <p:sp>
        <p:nvSpPr>
          <p:cNvPr id="123" name="Rectangle 122">
            <a:extLst>
              <a:ext uri="{FF2B5EF4-FFF2-40B4-BE49-F238E27FC236}">
                <a16:creationId xmlns:a16="http://schemas.microsoft.com/office/drawing/2014/main" id="{2166F23A-7C76-4621-854B-76A813F52EC0}"/>
              </a:ext>
            </a:extLst>
          </p:cNvPr>
          <p:cNvSpPr/>
          <p:nvPr/>
        </p:nvSpPr>
        <p:spPr>
          <a:xfrm>
            <a:off x="8248650"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6" action="ppaction://hlinksldjump"/>
              </a:rPr>
              <a:t>Réduction d'impôt </a:t>
            </a:r>
          </a:p>
          <a:p>
            <a:pPr algn="ctr" eaLnBrk="1" fontAlgn="auto" hangingPunct="1">
              <a:spcBef>
                <a:spcPts val="0"/>
              </a:spcBef>
              <a:spcAft>
                <a:spcPts val="0"/>
              </a:spcAft>
              <a:defRPr/>
            </a:pPr>
            <a:r>
              <a:rPr lang="fr-FR" sz="900" dirty="0" err="1">
                <a:solidFill>
                  <a:srgbClr val="394348"/>
                </a:solidFill>
                <a:latin typeface="Arial" panose="020B0604020202020204" pitchFamily="34" charset="0"/>
                <a:cs typeface="Arial" panose="020B0604020202020204" pitchFamily="34" charset="0"/>
                <a:hlinkClick r:id="rId16" action="ppaction://hlinksldjump"/>
              </a:rPr>
              <a:t>Denormandie</a:t>
            </a:r>
            <a:endParaRPr lang="fr-FR" sz="900" dirty="0">
              <a:solidFill>
                <a:srgbClr val="394348"/>
              </a:solidFill>
              <a:latin typeface="Arial" panose="020B0604020202020204" pitchFamily="34" charset="0"/>
              <a:cs typeface="Arial" panose="020B0604020202020204" pitchFamily="34" charset="0"/>
            </a:endParaRPr>
          </a:p>
        </p:txBody>
      </p:sp>
      <p:sp>
        <p:nvSpPr>
          <p:cNvPr id="124" name="Rectangle 123">
            <a:extLst>
              <a:ext uri="{FF2B5EF4-FFF2-40B4-BE49-F238E27FC236}">
                <a16:creationId xmlns:a16="http://schemas.microsoft.com/office/drawing/2014/main" id="{A4A1BF14-A43B-4141-8424-A405C0BE2DD6}"/>
              </a:ext>
            </a:extLst>
          </p:cNvPr>
          <p:cNvSpPr/>
          <p:nvPr/>
        </p:nvSpPr>
        <p:spPr>
          <a:xfrm>
            <a:off x="9164638"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7" action="ppaction://hlinksldjump"/>
              </a:rPr>
              <a:t>Exonération taxe foncière</a:t>
            </a:r>
            <a:endParaRPr lang="fr-FR" sz="900" dirty="0">
              <a:solidFill>
                <a:srgbClr val="394348"/>
              </a:solidFill>
              <a:latin typeface="Arial" panose="020B0604020202020204" pitchFamily="34" charset="0"/>
              <a:cs typeface="Arial" panose="020B0604020202020204" pitchFamily="34" charset="0"/>
            </a:endParaRPr>
          </a:p>
        </p:txBody>
      </p:sp>
      <p:sp>
        <p:nvSpPr>
          <p:cNvPr id="125" name="Rectangle 124">
            <a:hlinkClick r:id="rId18" action="ppaction://hlinksldjump"/>
            <a:extLst>
              <a:ext uri="{FF2B5EF4-FFF2-40B4-BE49-F238E27FC236}">
                <a16:creationId xmlns:a16="http://schemas.microsoft.com/office/drawing/2014/main" id="{38FA6FC9-2316-48C5-9C40-1954F816759D}"/>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2035" name="Groupe 111">
            <a:extLst>
              <a:ext uri="{FF2B5EF4-FFF2-40B4-BE49-F238E27FC236}">
                <a16:creationId xmlns:a16="http://schemas.microsoft.com/office/drawing/2014/main" id="{86AFF3E0-29FA-43DA-96E2-7DF1A99E771F}"/>
              </a:ext>
            </a:extLst>
          </p:cNvPr>
          <p:cNvGrpSpPr>
            <a:grpSpLocks/>
          </p:cNvGrpSpPr>
          <p:nvPr/>
        </p:nvGrpSpPr>
        <p:grpSpPr bwMode="auto">
          <a:xfrm>
            <a:off x="6048375" y="6324600"/>
            <a:ext cx="784225" cy="496888"/>
            <a:chOff x="6767187" y="6323834"/>
            <a:chExt cx="784388" cy="497620"/>
          </a:xfrm>
        </p:grpSpPr>
        <p:pic>
          <p:nvPicPr>
            <p:cNvPr id="113" name="Graphique 112">
              <a:extLst>
                <a:ext uri="{FF2B5EF4-FFF2-40B4-BE49-F238E27FC236}">
                  <a16:creationId xmlns:a16="http://schemas.microsoft.com/office/drawing/2014/main" id="{017387A0-5EBB-40E7-94C5-20F6BEE4E318}"/>
                </a:ext>
              </a:extLst>
            </p:cNvPr>
            <p:cNvPicPr>
              <a:picLocks noChangeAspect="1"/>
            </p:cNvPicPr>
            <p:nvPr/>
          </p:nvPicPr>
          <p:blipFill>
            <a:blip r:embed="rId19"/>
            <a:stretch>
              <a:fillRect/>
            </a:stretch>
          </p:blipFill>
          <p:spPr>
            <a:xfrm>
              <a:off x="6964078" y="6323834"/>
              <a:ext cx="352498" cy="352944"/>
            </a:xfrm>
            <a:prstGeom prst="rect">
              <a:avLst/>
            </a:prstGeom>
          </p:spPr>
        </p:pic>
        <p:sp>
          <p:nvSpPr>
            <p:cNvPr id="42048" name="ZoneTexte 113">
              <a:extLst>
                <a:ext uri="{FF2B5EF4-FFF2-40B4-BE49-F238E27FC236}">
                  <a16:creationId xmlns:a16="http://schemas.microsoft.com/office/drawing/2014/main" id="{DAB4621C-D572-4983-9F8D-49BB371D24A6}"/>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2036" name="Groupe 114">
            <a:extLst>
              <a:ext uri="{FF2B5EF4-FFF2-40B4-BE49-F238E27FC236}">
                <a16:creationId xmlns:a16="http://schemas.microsoft.com/office/drawing/2014/main" id="{AA401F79-490F-4D01-BEB8-03CD5364BC6B}"/>
              </a:ext>
            </a:extLst>
          </p:cNvPr>
          <p:cNvGrpSpPr>
            <a:grpSpLocks/>
          </p:cNvGrpSpPr>
          <p:nvPr/>
        </p:nvGrpSpPr>
        <p:grpSpPr bwMode="auto">
          <a:xfrm>
            <a:off x="71438" y="6324600"/>
            <a:ext cx="11553825" cy="496888"/>
            <a:chOff x="71517" y="6323834"/>
            <a:chExt cx="11554426" cy="497620"/>
          </a:xfrm>
        </p:grpSpPr>
        <p:pic>
          <p:nvPicPr>
            <p:cNvPr id="116" name="Graphique 115">
              <a:hlinkClick r:id="" action="ppaction://hlinkshowjump?jump=previousslide"/>
              <a:extLst>
                <a:ext uri="{FF2B5EF4-FFF2-40B4-BE49-F238E27FC236}">
                  <a16:creationId xmlns:a16="http://schemas.microsoft.com/office/drawing/2014/main" id="{97175002-9C67-42A0-B952-3BEA3428F394}"/>
                </a:ext>
              </a:extLst>
            </p:cNvPr>
            <p:cNvPicPr>
              <a:picLocks noChangeAspect="1"/>
            </p:cNvPicPr>
            <p:nvPr/>
          </p:nvPicPr>
          <p:blipFill>
            <a:blip r:embed="rId20"/>
            <a:srcRect/>
            <a:stretch/>
          </p:blipFill>
          <p:spPr>
            <a:xfrm rot="10800000">
              <a:off x="11062351" y="6427174"/>
              <a:ext cx="281003" cy="279812"/>
            </a:xfrm>
            <a:prstGeom prst="rect">
              <a:avLst/>
            </a:prstGeom>
          </p:spPr>
        </p:pic>
        <p:pic>
          <p:nvPicPr>
            <p:cNvPr id="160" name="Graphique 159">
              <a:hlinkClick r:id="" action="ppaction://hlinkshowjump?jump=nextslide"/>
              <a:extLst>
                <a:ext uri="{FF2B5EF4-FFF2-40B4-BE49-F238E27FC236}">
                  <a16:creationId xmlns:a16="http://schemas.microsoft.com/office/drawing/2014/main" id="{47190EC0-28A2-4143-99F1-6046910B4F66}"/>
                </a:ext>
              </a:extLst>
            </p:cNvPr>
            <p:cNvPicPr>
              <a:picLocks noChangeAspect="1"/>
            </p:cNvPicPr>
            <p:nvPr/>
          </p:nvPicPr>
          <p:blipFill>
            <a:blip r:embed="rId20"/>
            <a:srcRect/>
            <a:stretch/>
          </p:blipFill>
          <p:spPr>
            <a:xfrm>
              <a:off x="11344940" y="6431943"/>
              <a:ext cx="281003" cy="281402"/>
            </a:xfrm>
            <a:prstGeom prst="rect">
              <a:avLst/>
            </a:prstGeom>
          </p:spPr>
        </p:pic>
        <p:sp>
          <p:nvSpPr>
            <p:cNvPr id="161" name="Rectangle 160">
              <a:hlinkClick r:id="rId21" action="ppaction://hlinksldjump"/>
              <a:extLst>
                <a:ext uri="{FF2B5EF4-FFF2-40B4-BE49-F238E27FC236}">
                  <a16:creationId xmlns:a16="http://schemas.microsoft.com/office/drawing/2014/main" id="{D0427D32-CF59-4EC0-BD7A-0A078019ABC0}"/>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8" name="Rectangle 187">
              <a:hlinkClick r:id="rId22" action="ppaction://hlinksldjump"/>
              <a:extLst>
                <a:ext uri="{FF2B5EF4-FFF2-40B4-BE49-F238E27FC236}">
                  <a16:creationId xmlns:a16="http://schemas.microsoft.com/office/drawing/2014/main" id="{8A0E62AE-BD12-4055-82BD-B8C0D8C5DA9D}"/>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9" name="Rectangle 188">
              <a:hlinkClick r:id="rId23" action="ppaction://hlinksldjump"/>
              <a:extLst>
                <a:ext uri="{FF2B5EF4-FFF2-40B4-BE49-F238E27FC236}">
                  <a16:creationId xmlns:a16="http://schemas.microsoft.com/office/drawing/2014/main" id="{55D99224-C6AD-4E9F-B0F3-48FD39BFBFC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3" name="Rectangle 222">
              <a:hlinkClick r:id="rId24" action="ppaction://hlinksldjump"/>
              <a:extLst>
                <a:ext uri="{FF2B5EF4-FFF2-40B4-BE49-F238E27FC236}">
                  <a16:creationId xmlns:a16="http://schemas.microsoft.com/office/drawing/2014/main" id="{A76D3D81-9EA9-472D-B549-7BB2028DE98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4" name="Rectangle 223">
              <a:hlinkClick r:id="rId25" action="ppaction://hlinksldjump"/>
              <a:extLst>
                <a:ext uri="{FF2B5EF4-FFF2-40B4-BE49-F238E27FC236}">
                  <a16:creationId xmlns:a16="http://schemas.microsoft.com/office/drawing/2014/main" id="{14016BC6-E3D3-4C81-A4F7-703922AE3C15}"/>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5" name="Rectangle 224">
              <a:hlinkClick r:id="rId26" action="ppaction://hlinksldjump"/>
              <a:extLst>
                <a:ext uri="{FF2B5EF4-FFF2-40B4-BE49-F238E27FC236}">
                  <a16:creationId xmlns:a16="http://schemas.microsoft.com/office/drawing/2014/main" id="{E55D6F94-1279-4B04-9F6C-6EC211A7C8F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6" name="Rectangle 225">
              <a:hlinkClick r:id="rId27" action="ppaction://hlinksldjump"/>
              <a:extLst>
                <a:ext uri="{FF2B5EF4-FFF2-40B4-BE49-F238E27FC236}">
                  <a16:creationId xmlns:a16="http://schemas.microsoft.com/office/drawing/2014/main" id="{7CF3A053-93E9-45F3-A8F4-BBBBE7FC420D}"/>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1" name="Rectangle 230">
              <a:hlinkClick r:id="rId28" action="ppaction://hlinksldjump"/>
              <a:extLst>
                <a:ext uri="{FF2B5EF4-FFF2-40B4-BE49-F238E27FC236}">
                  <a16:creationId xmlns:a16="http://schemas.microsoft.com/office/drawing/2014/main" id="{1B6A8780-D717-4795-88F0-BE75B60A4F1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8" name="ZoneTexte 107">
            <a:extLst>
              <a:ext uri="{FF2B5EF4-FFF2-40B4-BE49-F238E27FC236}">
                <a16:creationId xmlns:a16="http://schemas.microsoft.com/office/drawing/2014/main" id="{814B69AF-0C89-422D-9124-9247074CA0C0}"/>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3CCD2F49-3463-4EDD-B703-F0BCF89B6A51}"/>
              </a:ext>
            </a:extLst>
          </p:cNvPr>
          <p:cNvSpPr/>
          <p:nvPr/>
        </p:nvSpPr>
        <p:spPr>
          <a:xfrm>
            <a:off x="1419225" y="0"/>
            <a:ext cx="10772775"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rénovation énergétique de mon client Particulier</a:t>
            </a:r>
          </a:p>
        </p:txBody>
      </p:sp>
      <p:sp>
        <p:nvSpPr>
          <p:cNvPr id="131" name="Rectangle 130">
            <a:extLst>
              <a:ext uri="{FF2B5EF4-FFF2-40B4-BE49-F238E27FC236}">
                <a16:creationId xmlns:a16="http://schemas.microsoft.com/office/drawing/2014/main" id="{DCAAC57E-F7B0-491A-9585-D9FBF6887AF0}"/>
              </a:ext>
            </a:extLst>
          </p:cNvPr>
          <p:cNvSpPr/>
          <p:nvPr/>
        </p:nvSpPr>
        <p:spPr>
          <a:xfrm>
            <a:off x="0" y="0"/>
            <a:ext cx="1419225" cy="6286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133" name="Connecteur droit 132">
            <a:extLst>
              <a:ext uri="{FF2B5EF4-FFF2-40B4-BE49-F238E27FC236}">
                <a16:creationId xmlns:a16="http://schemas.microsoft.com/office/drawing/2014/main" id="{192090FA-DDBC-4683-A573-139A7F550401}"/>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34" name="Graphique 133">
            <a:extLst>
              <a:ext uri="{FF2B5EF4-FFF2-40B4-BE49-F238E27FC236}">
                <a16:creationId xmlns:a16="http://schemas.microsoft.com/office/drawing/2014/main" id="{B415C874-62EA-4B88-B3C0-9B7484A4D7E7}"/>
              </a:ext>
            </a:extLst>
          </p:cNvPr>
          <p:cNvPicPr>
            <a:picLocks noChangeAspect="1"/>
          </p:cNvPicPr>
          <p:nvPr/>
        </p:nvPicPr>
        <p:blipFill>
          <a:blip r:embed="rId2"/>
          <a:srcRect/>
          <a:stretch/>
        </p:blipFill>
        <p:spPr>
          <a:xfrm>
            <a:off x="0" y="0"/>
            <a:ext cx="701675" cy="701675"/>
          </a:xfrm>
          <a:prstGeom prst="rect">
            <a:avLst/>
          </a:prstGeom>
        </p:spPr>
      </p:pic>
      <p:sp>
        <p:nvSpPr>
          <p:cNvPr id="135" name="ZoneTexte 134">
            <a:extLst>
              <a:ext uri="{FF2B5EF4-FFF2-40B4-BE49-F238E27FC236}">
                <a16:creationId xmlns:a16="http://schemas.microsoft.com/office/drawing/2014/main" id="{AB12D68F-9267-4D5F-99D1-631B779A7668}"/>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136" name="ZoneTexte 135">
            <a:extLst>
              <a:ext uri="{FF2B5EF4-FFF2-40B4-BE49-F238E27FC236}">
                <a16:creationId xmlns:a16="http://schemas.microsoft.com/office/drawing/2014/main" id="{46E39C7C-095A-4B2D-B720-52C478CF6495}"/>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38" name="ZoneTexte 137">
            <a:extLst>
              <a:ext uri="{FF2B5EF4-FFF2-40B4-BE49-F238E27FC236}">
                <a16:creationId xmlns:a16="http://schemas.microsoft.com/office/drawing/2014/main" id="{95B565D5-B66C-4235-8B7A-5B73457B4325}"/>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39" name="ZoneTexte 138">
            <a:extLst>
              <a:ext uri="{FF2B5EF4-FFF2-40B4-BE49-F238E27FC236}">
                <a16:creationId xmlns:a16="http://schemas.microsoft.com/office/drawing/2014/main" id="{D3D8B861-12F1-4218-A1C5-C67FAAC575AD}"/>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40" name="ZoneTexte 139">
            <a:extLst>
              <a:ext uri="{FF2B5EF4-FFF2-40B4-BE49-F238E27FC236}">
                <a16:creationId xmlns:a16="http://schemas.microsoft.com/office/drawing/2014/main" id="{3815B129-BD7C-4DB2-A2DA-C97646F3F117}"/>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1" name="Ellipse 140">
            <a:extLst>
              <a:ext uri="{FF2B5EF4-FFF2-40B4-BE49-F238E27FC236}">
                <a16:creationId xmlns:a16="http://schemas.microsoft.com/office/drawing/2014/main" id="{843274EC-9826-4916-B5A4-93E06A1B2B4E}"/>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42" name="Ellipse 141">
            <a:extLst>
              <a:ext uri="{FF2B5EF4-FFF2-40B4-BE49-F238E27FC236}">
                <a16:creationId xmlns:a16="http://schemas.microsoft.com/office/drawing/2014/main" id="{89FDB203-067E-4E4C-98A5-0D859149F0B5}"/>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3" name="Ellipse 142">
            <a:extLst>
              <a:ext uri="{FF2B5EF4-FFF2-40B4-BE49-F238E27FC236}">
                <a16:creationId xmlns:a16="http://schemas.microsoft.com/office/drawing/2014/main" id="{8CD8FA6A-62C9-4569-8A3A-21CE8A9DE2FE}"/>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4" name="Ellipse 143">
            <a:extLst>
              <a:ext uri="{FF2B5EF4-FFF2-40B4-BE49-F238E27FC236}">
                <a16:creationId xmlns:a16="http://schemas.microsoft.com/office/drawing/2014/main" id="{41822261-A796-42FC-93B7-F0FF020F315B}"/>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5" name="Ellipse 144">
            <a:extLst>
              <a:ext uri="{FF2B5EF4-FFF2-40B4-BE49-F238E27FC236}">
                <a16:creationId xmlns:a16="http://schemas.microsoft.com/office/drawing/2014/main" id="{E09DA656-F126-4795-A08E-00E36C06FA9C}"/>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46" name="ZoneTexte 145">
            <a:extLst>
              <a:ext uri="{FF2B5EF4-FFF2-40B4-BE49-F238E27FC236}">
                <a16:creationId xmlns:a16="http://schemas.microsoft.com/office/drawing/2014/main" id="{498115A4-4F89-4EC9-A3F5-F604F288DC6E}"/>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147" name="ZoneTexte 146">
            <a:extLst>
              <a:ext uri="{FF2B5EF4-FFF2-40B4-BE49-F238E27FC236}">
                <a16:creationId xmlns:a16="http://schemas.microsoft.com/office/drawing/2014/main" id="{529E9679-3B02-4E76-9924-F311A22F0CB5}"/>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148" name="Ellipse 147">
            <a:extLst>
              <a:ext uri="{FF2B5EF4-FFF2-40B4-BE49-F238E27FC236}">
                <a16:creationId xmlns:a16="http://schemas.microsoft.com/office/drawing/2014/main" id="{794D8F87-142C-4A60-AA3C-09650BAD56C8}"/>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149" name="Ellipse 148">
            <a:extLst>
              <a:ext uri="{FF2B5EF4-FFF2-40B4-BE49-F238E27FC236}">
                <a16:creationId xmlns:a16="http://schemas.microsoft.com/office/drawing/2014/main" id="{980C6879-43EB-417A-8816-8E7CDC5C11A2}"/>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150" name="Ellipse 149">
            <a:extLst>
              <a:ext uri="{FF2B5EF4-FFF2-40B4-BE49-F238E27FC236}">
                <a16:creationId xmlns:a16="http://schemas.microsoft.com/office/drawing/2014/main" id="{E1ED4433-E853-4E58-9199-755352520527}"/>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43030" name="Groupe 150">
            <a:extLst>
              <a:ext uri="{FF2B5EF4-FFF2-40B4-BE49-F238E27FC236}">
                <a16:creationId xmlns:a16="http://schemas.microsoft.com/office/drawing/2014/main" id="{956B47BF-5BAA-4FCD-8CCA-01705BC499C3}"/>
              </a:ext>
            </a:extLst>
          </p:cNvPr>
          <p:cNvGrpSpPr>
            <a:grpSpLocks/>
          </p:cNvGrpSpPr>
          <p:nvPr/>
        </p:nvGrpSpPr>
        <p:grpSpPr bwMode="auto">
          <a:xfrm>
            <a:off x="90488" y="2282825"/>
            <a:ext cx="1460500" cy="338138"/>
            <a:chOff x="90785" y="1823764"/>
            <a:chExt cx="1460705" cy="338554"/>
          </a:xfrm>
        </p:grpSpPr>
        <p:sp>
          <p:nvSpPr>
            <p:cNvPr id="152" name="Rectangle 151">
              <a:extLst>
                <a:ext uri="{FF2B5EF4-FFF2-40B4-BE49-F238E27FC236}">
                  <a16:creationId xmlns:a16="http://schemas.microsoft.com/office/drawing/2014/main" id="{2D95F7F2-AC92-48A9-B5B1-752D51205A48}"/>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Triangle 152">
              <a:extLst>
                <a:ext uri="{FF2B5EF4-FFF2-40B4-BE49-F238E27FC236}">
                  <a16:creationId xmlns:a16="http://schemas.microsoft.com/office/drawing/2014/main" id="{7030F42A-692B-49BF-8E15-4BC76B73E1B6}"/>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62" name="Rectangle 161">
            <a:extLst>
              <a:ext uri="{FF2B5EF4-FFF2-40B4-BE49-F238E27FC236}">
                <a16:creationId xmlns:a16="http://schemas.microsoft.com/office/drawing/2014/main" id="{97C7A4D8-1BDA-4E91-BBBB-C4E8DF8AB82F}"/>
              </a:ext>
            </a:extLst>
          </p:cNvPr>
          <p:cNvSpPr/>
          <p:nvPr/>
        </p:nvSpPr>
        <p:spPr>
          <a:xfrm>
            <a:off x="10080625"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Aides locales</a:t>
            </a:r>
          </a:p>
        </p:txBody>
      </p:sp>
      <p:sp>
        <p:nvSpPr>
          <p:cNvPr id="163" name="Rectangle 162">
            <a:extLst>
              <a:ext uri="{FF2B5EF4-FFF2-40B4-BE49-F238E27FC236}">
                <a16:creationId xmlns:a16="http://schemas.microsoft.com/office/drawing/2014/main" id="{3E1C4C67-63FA-48B0-A704-10C49938876A}"/>
              </a:ext>
            </a:extLst>
          </p:cNvPr>
          <p:cNvSpPr/>
          <p:nvPr/>
        </p:nvSpPr>
        <p:spPr>
          <a:xfrm>
            <a:off x="10996613"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rPr>
              <a:t>Autres aides (aides caisse de retraite)</a:t>
            </a:r>
          </a:p>
        </p:txBody>
      </p:sp>
      <p:sp>
        <p:nvSpPr>
          <p:cNvPr id="164" name="Rectangle 163">
            <a:extLst>
              <a:ext uri="{FF2B5EF4-FFF2-40B4-BE49-F238E27FC236}">
                <a16:creationId xmlns:a16="http://schemas.microsoft.com/office/drawing/2014/main" id="{F7846A97-EFF1-4EB8-BF75-52939B8F54DF}"/>
              </a:ext>
            </a:extLst>
          </p:cNvPr>
          <p:cNvSpPr/>
          <p:nvPr/>
        </p:nvSpPr>
        <p:spPr>
          <a:xfrm>
            <a:off x="3082925" y="2019300"/>
            <a:ext cx="2695575" cy="774700"/>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936000"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GOUVERNEMENTALES</a:t>
            </a:r>
          </a:p>
        </p:txBody>
      </p:sp>
      <p:sp>
        <p:nvSpPr>
          <p:cNvPr id="165" name="Rectangle 164">
            <a:extLst>
              <a:ext uri="{FF2B5EF4-FFF2-40B4-BE49-F238E27FC236}">
                <a16:creationId xmlns:a16="http://schemas.microsoft.com/office/drawing/2014/main" id="{40F898F1-C55A-4452-8D42-3055F6CCD118}"/>
              </a:ext>
            </a:extLst>
          </p:cNvPr>
          <p:cNvSpPr/>
          <p:nvPr/>
        </p:nvSpPr>
        <p:spPr>
          <a:xfrm>
            <a:off x="5830888" y="2019300"/>
            <a:ext cx="1447800" cy="774700"/>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AIDES COMPLEMENTAIRES</a:t>
            </a:r>
          </a:p>
        </p:txBody>
      </p:sp>
      <p:sp>
        <p:nvSpPr>
          <p:cNvPr id="166" name="Rectangle 165">
            <a:extLst>
              <a:ext uri="{FF2B5EF4-FFF2-40B4-BE49-F238E27FC236}">
                <a16:creationId xmlns:a16="http://schemas.microsoft.com/office/drawing/2014/main" id="{2A6C732E-F248-495A-8F94-F20EBD2E91A5}"/>
              </a:ext>
            </a:extLst>
          </p:cNvPr>
          <p:cNvSpPr/>
          <p:nvPr/>
        </p:nvSpPr>
        <p:spPr>
          <a:xfrm>
            <a:off x="7332663" y="2019300"/>
            <a:ext cx="2695575" cy="774700"/>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UN AVANTAGE</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FISCAL</a:t>
            </a:r>
          </a:p>
        </p:txBody>
      </p:sp>
      <p:sp>
        <p:nvSpPr>
          <p:cNvPr id="167" name="Rectangle 166">
            <a:extLst>
              <a:ext uri="{FF2B5EF4-FFF2-40B4-BE49-F238E27FC236}">
                <a16:creationId xmlns:a16="http://schemas.microsoft.com/office/drawing/2014/main" id="{AA2742A4-2DC9-464D-B9EC-2B668DA842CA}"/>
              </a:ext>
            </a:extLst>
          </p:cNvPr>
          <p:cNvSpPr/>
          <p:nvPr/>
        </p:nvSpPr>
        <p:spPr>
          <a:xfrm>
            <a:off x="10080625" y="2019300"/>
            <a:ext cx="1779588" cy="774700"/>
          </a:xfrm>
          <a:prstGeom prst="rect">
            <a:avLst/>
          </a:prstGeom>
          <a:solidFill>
            <a:srgbClr val="E0F0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DES DISPOSITIFS</a:t>
            </a:r>
          </a:p>
          <a:p>
            <a:pPr algn="ct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LOCAUX</a:t>
            </a:r>
          </a:p>
        </p:txBody>
      </p:sp>
      <p:sp>
        <p:nvSpPr>
          <p:cNvPr id="168" name="Rectangle 167">
            <a:extLst>
              <a:ext uri="{FF2B5EF4-FFF2-40B4-BE49-F238E27FC236}">
                <a16:creationId xmlns:a16="http://schemas.microsoft.com/office/drawing/2014/main" id="{701522F8-9EC5-451C-93C6-4A400ED4D4EB}"/>
              </a:ext>
            </a:extLst>
          </p:cNvPr>
          <p:cNvSpPr/>
          <p:nvPr/>
        </p:nvSpPr>
        <p:spPr>
          <a:xfrm>
            <a:off x="3082925"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1" name="Rectangle 170">
            <a:extLst>
              <a:ext uri="{FF2B5EF4-FFF2-40B4-BE49-F238E27FC236}">
                <a16:creationId xmlns:a16="http://schemas.microsoft.com/office/drawing/2014/main" id="{2E3796F5-78E8-4C62-8DBE-94D0E6BC5320}"/>
              </a:ext>
            </a:extLst>
          </p:cNvPr>
          <p:cNvSpPr/>
          <p:nvPr/>
        </p:nvSpPr>
        <p:spPr>
          <a:xfrm>
            <a:off x="5830888" y="3683000"/>
            <a:ext cx="14478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2" name="Rectangle 171">
            <a:extLst>
              <a:ext uri="{FF2B5EF4-FFF2-40B4-BE49-F238E27FC236}">
                <a16:creationId xmlns:a16="http://schemas.microsoft.com/office/drawing/2014/main" id="{C64AF19E-E6D2-4B57-A4C4-4C5FE936E8E8}"/>
              </a:ext>
            </a:extLst>
          </p:cNvPr>
          <p:cNvSpPr/>
          <p:nvPr/>
        </p:nvSpPr>
        <p:spPr>
          <a:xfrm>
            <a:off x="7332663"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4" name="Rectangle 173">
            <a:extLst>
              <a:ext uri="{FF2B5EF4-FFF2-40B4-BE49-F238E27FC236}">
                <a16:creationId xmlns:a16="http://schemas.microsoft.com/office/drawing/2014/main" id="{21F4A1C1-902C-4484-BFC5-55DA3E4433D0}"/>
              </a:ext>
            </a:extLst>
          </p:cNvPr>
          <p:cNvSpPr/>
          <p:nvPr/>
        </p:nvSpPr>
        <p:spPr>
          <a:xfrm>
            <a:off x="9164638"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75" name="Rectangle 174">
            <a:extLst>
              <a:ext uri="{FF2B5EF4-FFF2-40B4-BE49-F238E27FC236}">
                <a16:creationId xmlns:a16="http://schemas.microsoft.com/office/drawing/2014/main" id="{AF0FAF0A-1576-45BE-8699-7CD652A0FBD3}"/>
              </a:ext>
            </a:extLst>
          </p:cNvPr>
          <p:cNvSpPr/>
          <p:nvPr/>
        </p:nvSpPr>
        <p:spPr>
          <a:xfrm>
            <a:off x="10080625"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Région</a:t>
            </a:r>
          </a:p>
          <a:p>
            <a:pPr algn="ctr" eaLnBrk="1" fontAlgn="auto" hangingPunct="1">
              <a:spcBef>
                <a:spcPts val="0"/>
              </a:spcBef>
              <a:spcAft>
                <a:spcPts val="0"/>
              </a:spcAft>
              <a:defRPr/>
            </a:pPr>
            <a:r>
              <a:rPr lang="fr-FR" sz="900" b="1" dirty="0">
                <a:solidFill>
                  <a:schemeClr val="tx1">
                    <a:lumMod val="75000"/>
                    <a:lumOff val="25000"/>
                  </a:schemeClr>
                </a:solidFill>
                <a:latin typeface="Arial" panose="020B0604020202020204" pitchFamily="34" charset="0"/>
                <a:cs typeface="Arial" panose="020B0604020202020204" pitchFamily="34" charset="0"/>
              </a:rPr>
              <a:t>Grand Est</a:t>
            </a:r>
          </a:p>
        </p:txBody>
      </p:sp>
      <p:sp>
        <p:nvSpPr>
          <p:cNvPr id="176" name="Rectangle 175">
            <a:extLst>
              <a:ext uri="{FF2B5EF4-FFF2-40B4-BE49-F238E27FC236}">
                <a16:creationId xmlns:a16="http://schemas.microsoft.com/office/drawing/2014/main" id="{7B71A548-C9E9-4809-9761-DD63770232D5}"/>
              </a:ext>
            </a:extLst>
          </p:cNvPr>
          <p:cNvSpPr/>
          <p:nvPr/>
        </p:nvSpPr>
        <p:spPr>
          <a:xfrm>
            <a:off x="10996613"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750" b="1" dirty="0">
                <a:solidFill>
                  <a:schemeClr val="tx1">
                    <a:lumMod val="75000"/>
                    <a:lumOff val="25000"/>
                  </a:schemeClr>
                </a:solidFill>
                <a:latin typeface="Arial" panose="020B0604020202020204" pitchFamily="34" charset="0"/>
                <a:cs typeface="Arial" panose="020B0604020202020204" pitchFamily="34" charset="0"/>
              </a:rPr>
              <a:t>Communautés de Communes</a:t>
            </a:r>
          </a:p>
        </p:txBody>
      </p:sp>
      <p:sp>
        <p:nvSpPr>
          <p:cNvPr id="177" name="Rectangle 176">
            <a:extLst>
              <a:ext uri="{FF2B5EF4-FFF2-40B4-BE49-F238E27FC236}">
                <a16:creationId xmlns:a16="http://schemas.microsoft.com/office/drawing/2014/main" id="{D682CA7A-160E-4D22-9361-59DA873C0A77}"/>
              </a:ext>
            </a:extLst>
          </p:cNvPr>
          <p:cNvSpPr/>
          <p:nvPr/>
        </p:nvSpPr>
        <p:spPr>
          <a:xfrm>
            <a:off x="1749425" y="3683000"/>
            <a:ext cx="1279525"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JE SUIS</a:t>
            </a:r>
          </a:p>
          <a:p>
            <a:pPr eaLnBrk="1" fontAlgn="auto" hangingPunct="1">
              <a:spcBef>
                <a:spcPts val="0"/>
              </a:spcBef>
              <a:spcAft>
                <a:spcPts val="0"/>
              </a:spcAft>
              <a:defRPr/>
            </a:pPr>
            <a:r>
              <a:rPr lang="fr-FR" sz="900" b="1" dirty="0">
                <a:solidFill>
                  <a:srgbClr val="394348"/>
                </a:solidFill>
                <a:latin typeface="Arial" panose="020B0604020202020204" pitchFamily="34" charset="0"/>
                <a:cs typeface="Arial" panose="020B0604020202020204" pitchFamily="34" charset="0"/>
              </a:rPr>
              <a:t>propriétaire</a:t>
            </a:r>
            <a:br>
              <a:rPr lang="fr-FR" sz="900" b="1" dirty="0">
                <a:solidFill>
                  <a:srgbClr val="394348"/>
                </a:solidFill>
                <a:latin typeface="Arial" panose="020B0604020202020204" pitchFamily="34" charset="0"/>
                <a:cs typeface="Arial" panose="020B0604020202020204" pitchFamily="34" charset="0"/>
              </a:rPr>
            </a:br>
            <a:r>
              <a:rPr lang="fr-FR" sz="900" b="1" dirty="0">
                <a:solidFill>
                  <a:srgbClr val="394348"/>
                </a:solidFill>
                <a:latin typeface="Arial" panose="020B0604020202020204" pitchFamily="34" charset="0"/>
                <a:cs typeface="Arial" panose="020B0604020202020204" pitchFamily="34" charset="0"/>
              </a:rPr>
              <a:t>bailleur</a:t>
            </a:r>
            <a:br>
              <a:rPr lang="fr-FR" sz="900" b="1" dirty="0">
                <a:solidFill>
                  <a:srgbClr val="394348"/>
                </a:solidFill>
                <a:latin typeface="Arial" panose="020B0604020202020204" pitchFamily="34" charset="0"/>
                <a:cs typeface="Arial" panose="020B0604020202020204" pitchFamily="34" charset="0"/>
              </a:rPr>
            </a:br>
            <a:r>
              <a:rPr lang="fr-FR" sz="900" b="1" dirty="0">
                <a:solidFill>
                  <a:srgbClr val="394348"/>
                </a:solidFill>
                <a:latin typeface="Arial" panose="020B0604020202020204" pitchFamily="34" charset="0"/>
                <a:cs typeface="Arial" panose="020B0604020202020204" pitchFamily="34" charset="0"/>
              </a:rPr>
              <a:t>d’un appartement</a:t>
            </a:r>
          </a:p>
        </p:txBody>
      </p:sp>
      <p:grpSp>
        <p:nvGrpSpPr>
          <p:cNvPr id="43044" name="Groupe 177">
            <a:extLst>
              <a:ext uri="{FF2B5EF4-FFF2-40B4-BE49-F238E27FC236}">
                <a16:creationId xmlns:a16="http://schemas.microsoft.com/office/drawing/2014/main" id="{37CA9F89-410D-4913-B217-CE59014475B6}"/>
              </a:ext>
            </a:extLst>
          </p:cNvPr>
          <p:cNvGrpSpPr>
            <a:grpSpLocks/>
          </p:cNvGrpSpPr>
          <p:nvPr/>
        </p:nvGrpSpPr>
        <p:grpSpPr bwMode="auto">
          <a:xfrm>
            <a:off x="4516438" y="4773613"/>
            <a:ext cx="4589462" cy="246062"/>
            <a:chOff x="546006" y="3444802"/>
            <a:chExt cx="5049048" cy="246221"/>
          </a:xfrm>
        </p:grpSpPr>
        <p:sp>
          <p:nvSpPr>
            <p:cNvPr id="179" name="Rectangle 178">
              <a:extLst>
                <a:ext uri="{FF2B5EF4-FFF2-40B4-BE49-F238E27FC236}">
                  <a16:creationId xmlns:a16="http://schemas.microsoft.com/office/drawing/2014/main" id="{35FE02EF-22C6-44CF-BE9B-E9433D246943}"/>
                </a:ext>
              </a:extLst>
            </p:cNvPr>
            <p:cNvSpPr/>
            <p:nvPr/>
          </p:nvSpPr>
          <p:spPr>
            <a:xfrm>
              <a:off x="546006" y="3460687"/>
              <a:ext cx="237520" cy="216040"/>
            </a:xfrm>
            <a:prstGeom prst="rect">
              <a:avLst/>
            </a:prstGeom>
            <a:solidFill>
              <a:srgbClr val="FFC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180" name="Rectangle 179">
              <a:extLst>
                <a:ext uri="{FF2B5EF4-FFF2-40B4-BE49-F238E27FC236}">
                  <a16:creationId xmlns:a16="http://schemas.microsoft.com/office/drawing/2014/main" id="{800AED6B-CCA6-4393-A6AB-635B44BDDF6A}"/>
                </a:ext>
              </a:extLst>
            </p:cNvPr>
            <p:cNvSpPr/>
            <p:nvPr/>
          </p:nvSpPr>
          <p:spPr>
            <a:xfrm>
              <a:off x="3268754" y="3465452"/>
              <a:ext cx="239267" cy="216040"/>
            </a:xfrm>
            <a:prstGeom prst="rect">
              <a:avLst/>
            </a:prstGeom>
            <a:solidFill>
              <a:srgbClr val="BCD7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000" dirty="0">
                <a:solidFill>
                  <a:srgbClr val="394348"/>
                </a:solidFill>
              </a:endParaRPr>
            </a:p>
          </p:txBody>
        </p:sp>
        <p:sp>
          <p:nvSpPr>
            <p:cNvPr id="43111" name="ZoneTexte 180">
              <a:extLst>
                <a:ext uri="{FF2B5EF4-FFF2-40B4-BE49-F238E27FC236}">
                  <a16:creationId xmlns:a16="http://schemas.microsoft.com/office/drawing/2014/main" id="{61DFC7E8-CDC5-4B5B-9702-E8DE932FBD06}"/>
                </a:ext>
              </a:extLst>
            </p:cNvPr>
            <p:cNvSpPr txBox="1">
              <a:spLocks noChangeArrowheads="1"/>
            </p:cNvSpPr>
            <p:nvPr/>
          </p:nvSpPr>
          <p:spPr bwMode="auto">
            <a:xfrm>
              <a:off x="774694" y="3444802"/>
              <a:ext cx="218032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avec conditions de ressources</a:t>
              </a:r>
            </a:p>
          </p:txBody>
        </p:sp>
        <p:sp>
          <p:nvSpPr>
            <p:cNvPr id="43112" name="ZoneTexte 181">
              <a:extLst>
                <a:ext uri="{FF2B5EF4-FFF2-40B4-BE49-F238E27FC236}">
                  <a16:creationId xmlns:a16="http://schemas.microsoft.com/office/drawing/2014/main" id="{FC724635-8171-4501-8D0E-6FF557F43B1D}"/>
                </a:ext>
              </a:extLst>
            </p:cNvPr>
            <p:cNvSpPr txBox="1">
              <a:spLocks noChangeArrowheads="1"/>
            </p:cNvSpPr>
            <p:nvPr/>
          </p:nvSpPr>
          <p:spPr bwMode="auto">
            <a:xfrm>
              <a:off x="3507177" y="3444802"/>
              <a:ext cx="20878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Aide sans conditions de ressources</a:t>
              </a:r>
            </a:p>
          </p:txBody>
        </p:sp>
      </p:grpSp>
      <p:sp>
        <p:nvSpPr>
          <p:cNvPr id="183" name="Rectangle 182">
            <a:extLst>
              <a:ext uri="{FF2B5EF4-FFF2-40B4-BE49-F238E27FC236}">
                <a16:creationId xmlns:a16="http://schemas.microsoft.com/office/drawing/2014/main" id="{727B1C9C-E520-4CD4-8C20-9454C0C3FAF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4" name="Rectangle 183">
            <a:extLst>
              <a:ext uri="{FF2B5EF4-FFF2-40B4-BE49-F238E27FC236}">
                <a16:creationId xmlns:a16="http://schemas.microsoft.com/office/drawing/2014/main" id="{D189D508-02B8-4AFA-BD77-E9F16AE24B70}"/>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nvGrpSpPr>
          <p:cNvPr id="43047" name="Groupe 184">
            <a:extLst>
              <a:ext uri="{FF2B5EF4-FFF2-40B4-BE49-F238E27FC236}">
                <a16:creationId xmlns:a16="http://schemas.microsoft.com/office/drawing/2014/main" id="{BA247527-E776-44E5-9981-6E36B02B581F}"/>
              </a:ext>
            </a:extLst>
          </p:cNvPr>
          <p:cNvGrpSpPr>
            <a:grpSpLocks/>
          </p:cNvGrpSpPr>
          <p:nvPr/>
        </p:nvGrpSpPr>
        <p:grpSpPr bwMode="auto">
          <a:xfrm>
            <a:off x="3365500" y="6388100"/>
            <a:ext cx="1417638" cy="369888"/>
            <a:chOff x="2237439" y="6388408"/>
            <a:chExt cx="1417322" cy="369331"/>
          </a:xfrm>
        </p:grpSpPr>
        <p:sp>
          <p:nvSpPr>
            <p:cNvPr id="186" name="Rectangle 185">
              <a:extLst>
                <a:ext uri="{FF2B5EF4-FFF2-40B4-BE49-F238E27FC236}">
                  <a16:creationId xmlns:a16="http://schemas.microsoft.com/office/drawing/2014/main" id="{AF7EF890-C639-46AC-B7B6-E99FF153BEB2}"/>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3108" name="ZoneTexte 186">
              <a:extLst>
                <a:ext uri="{FF2B5EF4-FFF2-40B4-BE49-F238E27FC236}">
                  <a16:creationId xmlns:a16="http://schemas.microsoft.com/office/drawing/2014/main" id="{B14CA99C-18C1-4FE1-9C1B-D59FB8F14CB2}"/>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90" name="Rectangle 189">
            <a:extLst>
              <a:ext uri="{FF2B5EF4-FFF2-40B4-BE49-F238E27FC236}">
                <a16:creationId xmlns:a16="http://schemas.microsoft.com/office/drawing/2014/main" id="{82591E65-82AA-4058-829D-7D3DF8E67B87}"/>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41</a:t>
            </a:r>
          </a:p>
        </p:txBody>
      </p:sp>
      <p:grpSp>
        <p:nvGrpSpPr>
          <p:cNvPr id="43049" name="Groupe 190">
            <a:extLst>
              <a:ext uri="{FF2B5EF4-FFF2-40B4-BE49-F238E27FC236}">
                <a16:creationId xmlns:a16="http://schemas.microsoft.com/office/drawing/2014/main" id="{E13915FE-4156-41B8-A3D7-2D91A4682417}"/>
              </a:ext>
            </a:extLst>
          </p:cNvPr>
          <p:cNvGrpSpPr>
            <a:grpSpLocks/>
          </p:cNvGrpSpPr>
          <p:nvPr/>
        </p:nvGrpSpPr>
        <p:grpSpPr bwMode="auto">
          <a:xfrm>
            <a:off x="88900" y="6353175"/>
            <a:ext cx="511175" cy="469900"/>
            <a:chOff x="89063" y="6352891"/>
            <a:chExt cx="510639" cy="470443"/>
          </a:xfrm>
        </p:grpSpPr>
        <p:pic>
          <p:nvPicPr>
            <p:cNvPr id="192" name="Graphique 191">
              <a:extLst>
                <a:ext uri="{FF2B5EF4-FFF2-40B4-BE49-F238E27FC236}">
                  <a16:creationId xmlns:a16="http://schemas.microsoft.com/office/drawing/2014/main" id="{24352D17-7C69-4344-BD49-653158AF94AB}"/>
                </a:ext>
              </a:extLst>
            </p:cNvPr>
            <p:cNvPicPr>
              <a:picLocks noChangeAspect="1"/>
            </p:cNvPicPr>
            <p:nvPr/>
          </p:nvPicPr>
          <p:blipFill>
            <a:blip r:embed="rId3"/>
            <a:srcRect/>
            <a:stretch/>
          </p:blipFill>
          <p:spPr>
            <a:xfrm>
              <a:off x="188971" y="6352891"/>
              <a:ext cx="310824" cy="311510"/>
            </a:xfrm>
            <a:prstGeom prst="rect">
              <a:avLst/>
            </a:prstGeom>
          </p:spPr>
        </p:pic>
        <p:sp>
          <p:nvSpPr>
            <p:cNvPr id="43106" name="ZoneTexte 192">
              <a:extLst>
                <a:ext uri="{FF2B5EF4-FFF2-40B4-BE49-F238E27FC236}">
                  <a16:creationId xmlns:a16="http://schemas.microsoft.com/office/drawing/2014/main" id="{6F9A1C01-362C-4A0E-9396-2F506A826A9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3050" name="Groupe 193">
            <a:extLst>
              <a:ext uri="{FF2B5EF4-FFF2-40B4-BE49-F238E27FC236}">
                <a16:creationId xmlns:a16="http://schemas.microsoft.com/office/drawing/2014/main" id="{35851C22-B850-410A-AF80-FC8C8508189D}"/>
              </a:ext>
            </a:extLst>
          </p:cNvPr>
          <p:cNvGrpSpPr>
            <a:grpSpLocks/>
          </p:cNvGrpSpPr>
          <p:nvPr/>
        </p:nvGrpSpPr>
        <p:grpSpPr bwMode="auto">
          <a:xfrm>
            <a:off x="660400" y="6307138"/>
            <a:ext cx="604838" cy="515937"/>
            <a:chOff x="611572" y="6306505"/>
            <a:chExt cx="605644" cy="516829"/>
          </a:xfrm>
        </p:grpSpPr>
        <p:pic>
          <p:nvPicPr>
            <p:cNvPr id="195" name="Graphique 194">
              <a:extLst>
                <a:ext uri="{FF2B5EF4-FFF2-40B4-BE49-F238E27FC236}">
                  <a16:creationId xmlns:a16="http://schemas.microsoft.com/office/drawing/2014/main" id="{25EBBC47-4E97-43D5-AE78-0CB4ED3E1B40}"/>
                </a:ext>
              </a:extLst>
            </p:cNvPr>
            <p:cNvPicPr>
              <a:picLocks noChangeAspect="1"/>
            </p:cNvPicPr>
            <p:nvPr/>
          </p:nvPicPr>
          <p:blipFill>
            <a:blip r:embed="rId4"/>
            <a:srcRect/>
            <a:stretch/>
          </p:blipFill>
          <p:spPr>
            <a:xfrm>
              <a:off x="706949" y="6306505"/>
              <a:ext cx="414890" cy="415053"/>
            </a:xfrm>
            <a:prstGeom prst="rect">
              <a:avLst/>
            </a:prstGeom>
          </p:spPr>
        </p:pic>
        <p:sp>
          <p:nvSpPr>
            <p:cNvPr id="43104" name="ZoneTexte 195">
              <a:extLst>
                <a:ext uri="{FF2B5EF4-FFF2-40B4-BE49-F238E27FC236}">
                  <a16:creationId xmlns:a16="http://schemas.microsoft.com/office/drawing/2014/main" id="{4E686B1C-1D20-4D2A-8FEC-F6DBBF22F1C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3051" name="ZoneTexte 196">
            <a:extLst>
              <a:ext uri="{FF2B5EF4-FFF2-40B4-BE49-F238E27FC236}">
                <a16:creationId xmlns:a16="http://schemas.microsoft.com/office/drawing/2014/main" id="{FFC0FBE9-4E11-4203-B717-AC3C0B68C1E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98" name="Connecteur droit 197">
            <a:extLst>
              <a:ext uri="{FF2B5EF4-FFF2-40B4-BE49-F238E27FC236}">
                <a16:creationId xmlns:a16="http://schemas.microsoft.com/office/drawing/2014/main" id="{A66E35A9-8EF7-40BF-9A15-DB039F33552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9" name="Connecteur droit 198">
            <a:extLst>
              <a:ext uri="{FF2B5EF4-FFF2-40B4-BE49-F238E27FC236}">
                <a16:creationId xmlns:a16="http://schemas.microsoft.com/office/drawing/2014/main" id="{74E0DC5D-2693-4BCD-A04C-26ACD6A36D9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3054" name="Groupe 199">
            <a:extLst>
              <a:ext uri="{FF2B5EF4-FFF2-40B4-BE49-F238E27FC236}">
                <a16:creationId xmlns:a16="http://schemas.microsoft.com/office/drawing/2014/main" id="{ACA2FD28-0CE9-42B9-8DEE-FDAC64EBCDA1}"/>
              </a:ext>
            </a:extLst>
          </p:cNvPr>
          <p:cNvGrpSpPr>
            <a:grpSpLocks/>
          </p:cNvGrpSpPr>
          <p:nvPr/>
        </p:nvGrpSpPr>
        <p:grpSpPr bwMode="auto">
          <a:xfrm>
            <a:off x="4746625" y="6332538"/>
            <a:ext cx="784225" cy="490537"/>
            <a:chOff x="5671169" y="6332222"/>
            <a:chExt cx="784388" cy="490781"/>
          </a:xfrm>
        </p:grpSpPr>
        <p:pic>
          <p:nvPicPr>
            <p:cNvPr id="201" name="Graphique 200">
              <a:extLst>
                <a:ext uri="{FF2B5EF4-FFF2-40B4-BE49-F238E27FC236}">
                  <a16:creationId xmlns:a16="http://schemas.microsoft.com/office/drawing/2014/main" id="{00A1CD1B-248D-4682-97D1-915D51A4083A}"/>
                </a:ext>
              </a:extLst>
            </p:cNvPr>
            <p:cNvPicPr>
              <a:picLocks noChangeAspect="1"/>
            </p:cNvPicPr>
            <p:nvPr/>
          </p:nvPicPr>
          <p:blipFill>
            <a:blip r:embed="rId5"/>
            <a:stretch>
              <a:fillRect/>
            </a:stretch>
          </p:blipFill>
          <p:spPr>
            <a:xfrm>
              <a:off x="5890290" y="6332222"/>
              <a:ext cx="352498" cy="352600"/>
            </a:xfrm>
            <a:prstGeom prst="rect">
              <a:avLst/>
            </a:prstGeom>
          </p:spPr>
        </p:pic>
        <p:sp>
          <p:nvSpPr>
            <p:cNvPr id="43102" name="ZoneTexte 201">
              <a:extLst>
                <a:ext uri="{FF2B5EF4-FFF2-40B4-BE49-F238E27FC236}">
                  <a16:creationId xmlns:a16="http://schemas.microsoft.com/office/drawing/2014/main" id="{F2F3D399-6D83-4ED2-A143-D551F5838363}"/>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3055" name="Groupe 202">
            <a:extLst>
              <a:ext uri="{FF2B5EF4-FFF2-40B4-BE49-F238E27FC236}">
                <a16:creationId xmlns:a16="http://schemas.microsoft.com/office/drawing/2014/main" id="{D8CE3A0B-3557-4962-B6AF-1C0F64810ECB}"/>
              </a:ext>
            </a:extLst>
          </p:cNvPr>
          <p:cNvGrpSpPr>
            <a:grpSpLocks/>
          </p:cNvGrpSpPr>
          <p:nvPr/>
        </p:nvGrpSpPr>
        <p:grpSpPr bwMode="auto">
          <a:xfrm>
            <a:off x="5367338" y="6348413"/>
            <a:ext cx="784225" cy="474662"/>
            <a:chOff x="6197480" y="6348998"/>
            <a:chExt cx="784388" cy="474005"/>
          </a:xfrm>
        </p:grpSpPr>
        <p:pic>
          <p:nvPicPr>
            <p:cNvPr id="204" name="Graphique 203">
              <a:extLst>
                <a:ext uri="{FF2B5EF4-FFF2-40B4-BE49-F238E27FC236}">
                  <a16:creationId xmlns:a16="http://schemas.microsoft.com/office/drawing/2014/main" id="{C960A28B-4C74-40D2-9DEA-2E99CC8DAA04}"/>
                </a:ext>
              </a:extLst>
            </p:cNvPr>
            <p:cNvPicPr>
              <a:picLocks noChangeAspect="1"/>
            </p:cNvPicPr>
            <p:nvPr/>
          </p:nvPicPr>
          <p:blipFill>
            <a:blip r:embed="rId6"/>
            <a:stretch>
              <a:fillRect/>
            </a:stretch>
          </p:blipFill>
          <p:spPr>
            <a:xfrm>
              <a:off x="6416601" y="6348998"/>
              <a:ext cx="352498" cy="353522"/>
            </a:xfrm>
            <a:prstGeom prst="rect">
              <a:avLst/>
            </a:prstGeom>
          </p:spPr>
        </p:pic>
        <p:sp>
          <p:nvSpPr>
            <p:cNvPr id="43100" name="ZoneTexte 204">
              <a:extLst>
                <a:ext uri="{FF2B5EF4-FFF2-40B4-BE49-F238E27FC236}">
                  <a16:creationId xmlns:a16="http://schemas.microsoft.com/office/drawing/2014/main" id="{82D835C6-A8CF-44EF-877C-8C2026459C3B}"/>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3056" name="Groupe 208">
            <a:extLst>
              <a:ext uri="{FF2B5EF4-FFF2-40B4-BE49-F238E27FC236}">
                <a16:creationId xmlns:a16="http://schemas.microsoft.com/office/drawing/2014/main" id="{501312DC-4AA2-4823-B04B-0BE2038C2807}"/>
              </a:ext>
            </a:extLst>
          </p:cNvPr>
          <p:cNvGrpSpPr>
            <a:grpSpLocks/>
          </p:cNvGrpSpPr>
          <p:nvPr/>
        </p:nvGrpSpPr>
        <p:grpSpPr bwMode="auto">
          <a:xfrm>
            <a:off x="1581150" y="6342063"/>
            <a:ext cx="784225" cy="481012"/>
            <a:chOff x="5794442" y="6342472"/>
            <a:chExt cx="784388" cy="480531"/>
          </a:xfrm>
        </p:grpSpPr>
        <p:pic>
          <p:nvPicPr>
            <p:cNvPr id="210" name="Graphique 209">
              <a:extLst>
                <a:ext uri="{FF2B5EF4-FFF2-40B4-BE49-F238E27FC236}">
                  <a16:creationId xmlns:a16="http://schemas.microsoft.com/office/drawing/2014/main" id="{F9FDD82A-3DD4-4342-B49B-2A1D1B353672}"/>
                </a:ext>
              </a:extLst>
            </p:cNvPr>
            <p:cNvPicPr>
              <a:picLocks noChangeAspect="1"/>
            </p:cNvPicPr>
            <p:nvPr/>
          </p:nvPicPr>
          <p:blipFill>
            <a:blip r:embed="rId7"/>
            <a:srcRect/>
            <a:stretch/>
          </p:blipFill>
          <p:spPr>
            <a:xfrm>
              <a:off x="6013563" y="6342472"/>
              <a:ext cx="346147" cy="345729"/>
            </a:xfrm>
            <a:prstGeom prst="rect">
              <a:avLst/>
            </a:prstGeom>
          </p:spPr>
        </p:pic>
        <p:sp>
          <p:nvSpPr>
            <p:cNvPr id="43098" name="ZoneTexte 210">
              <a:extLst>
                <a:ext uri="{FF2B5EF4-FFF2-40B4-BE49-F238E27FC236}">
                  <a16:creationId xmlns:a16="http://schemas.microsoft.com/office/drawing/2014/main" id="{367707BE-873E-4723-A6D4-37B89C7C87C3}"/>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3057" name="Groupe 211">
            <a:extLst>
              <a:ext uri="{FF2B5EF4-FFF2-40B4-BE49-F238E27FC236}">
                <a16:creationId xmlns:a16="http://schemas.microsoft.com/office/drawing/2014/main" id="{7F2E3DB2-4DBD-447D-B74E-A5CE671DA716}"/>
              </a:ext>
            </a:extLst>
          </p:cNvPr>
          <p:cNvGrpSpPr>
            <a:grpSpLocks/>
          </p:cNvGrpSpPr>
          <p:nvPr/>
        </p:nvGrpSpPr>
        <p:grpSpPr bwMode="auto">
          <a:xfrm>
            <a:off x="8907463" y="6334125"/>
            <a:ext cx="1304925" cy="488950"/>
            <a:chOff x="9429931" y="6334408"/>
            <a:chExt cx="1305361" cy="488926"/>
          </a:xfrm>
        </p:grpSpPr>
        <p:grpSp>
          <p:nvGrpSpPr>
            <p:cNvPr id="43090" name="Groupe 212">
              <a:extLst>
                <a:ext uri="{FF2B5EF4-FFF2-40B4-BE49-F238E27FC236}">
                  <a16:creationId xmlns:a16="http://schemas.microsoft.com/office/drawing/2014/main" id="{A5B51A47-F112-4D18-BA37-815EA6368493}"/>
                </a:ext>
              </a:extLst>
            </p:cNvPr>
            <p:cNvGrpSpPr>
              <a:grpSpLocks/>
            </p:cNvGrpSpPr>
            <p:nvPr/>
          </p:nvGrpSpPr>
          <p:grpSpPr bwMode="auto">
            <a:xfrm>
              <a:off x="9429931" y="6334408"/>
              <a:ext cx="547826" cy="488926"/>
              <a:chOff x="640481" y="6334408"/>
              <a:chExt cx="547826" cy="488926"/>
            </a:xfrm>
          </p:grpSpPr>
          <p:pic>
            <p:nvPicPr>
              <p:cNvPr id="218" name="Graphique 217">
                <a:extLst>
                  <a:ext uri="{FF2B5EF4-FFF2-40B4-BE49-F238E27FC236}">
                    <a16:creationId xmlns:a16="http://schemas.microsoft.com/office/drawing/2014/main" id="{0C1C5227-D102-4B14-A495-79D0CC2F9B77}"/>
                  </a:ext>
                </a:extLst>
              </p:cNvPr>
              <p:cNvPicPr>
                <a:picLocks noChangeAspect="1"/>
              </p:cNvPicPr>
              <p:nvPr/>
            </p:nvPicPr>
            <p:blipFill>
              <a:blip r:embed="rId8"/>
              <a:srcRect/>
              <a:stretch/>
            </p:blipFill>
            <p:spPr>
              <a:xfrm>
                <a:off x="735763" y="6334408"/>
                <a:ext cx="352543" cy="352408"/>
              </a:xfrm>
              <a:prstGeom prst="rect">
                <a:avLst/>
              </a:prstGeom>
            </p:spPr>
          </p:pic>
          <p:sp>
            <p:nvSpPr>
              <p:cNvPr id="43096" name="ZoneTexte 218">
                <a:extLst>
                  <a:ext uri="{FF2B5EF4-FFF2-40B4-BE49-F238E27FC236}">
                    <a16:creationId xmlns:a16="http://schemas.microsoft.com/office/drawing/2014/main" id="{390AFFE8-94CD-4E7D-9E07-DA2310450CE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214" name="Connecteur droit 213">
              <a:extLst>
                <a:ext uri="{FF2B5EF4-FFF2-40B4-BE49-F238E27FC236}">
                  <a16:creationId xmlns:a16="http://schemas.microsoft.com/office/drawing/2014/main" id="{0569D85B-38B2-4996-BB82-1AC647E9AF40}"/>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3092" name="Groupe 214">
              <a:extLst>
                <a:ext uri="{FF2B5EF4-FFF2-40B4-BE49-F238E27FC236}">
                  <a16:creationId xmlns:a16="http://schemas.microsoft.com/office/drawing/2014/main" id="{BB06DAD8-4DF9-4A2F-A412-6570D7C2113A}"/>
                </a:ext>
              </a:extLst>
            </p:cNvPr>
            <p:cNvGrpSpPr>
              <a:grpSpLocks/>
            </p:cNvGrpSpPr>
            <p:nvPr/>
          </p:nvGrpSpPr>
          <p:grpSpPr bwMode="auto">
            <a:xfrm>
              <a:off x="10304354" y="6342472"/>
              <a:ext cx="430938" cy="480531"/>
              <a:chOff x="5971167" y="6342472"/>
              <a:chExt cx="430938" cy="480531"/>
            </a:xfrm>
          </p:grpSpPr>
          <p:pic>
            <p:nvPicPr>
              <p:cNvPr id="216" name="Graphique 215">
                <a:extLst>
                  <a:ext uri="{FF2B5EF4-FFF2-40B4-BE49-F238E27FC236}">
                    <a16:creationId xmlns:a16="http://schemas.microsoft.com/office/drawing/2014/main" id="{4EEA8351-E6FE-40C0-AC8C-79D11FBA795C}"/>
                  </a:ext>
                </a:extLst>
              </p:cNvPr>
              <p:cNvPicPr>
                <a:picLocks noChangeAspect="1"/>
              </p:cNvPicPr>
              <p:nvPr/>
            </p:nvPicPr>
            <p:blipFill>
              <a:blip r:embed="rId9"/>
              <a:srcRect/>
              <a:stretch/>
            </p:blipFill>
            <p:spPr>
              <a:xfrm>
                <a:off x="6008273" y="6342346"/>
                <a:ext cx="346191" cy="346058"/>
              </a:xfrm>
              <a:prstGeom prst="rect">
                <a:avLst/>
              </a:prstGeom>
            </p:spPr>
          </p:pic>
          <p:sp>
            <p:nvSpPr>
              <p:cNvPr id="43094" name="ZoneTexte 216">
                <a:extLst>
                  <a:ext uri="{FF2B5EF4-FFF2-40B4-BE49-F238E27FC236}">
                    <a16:creationId xmlns:a16="http://schemas.microsoft.com/office/drawing/2014/main" id="{F796BB3F-249A-4B78-8E19-5D641392EFC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220" name="Rectangle 219">
            <a:extLst>
              <a:ext uri="{FF2B5EF4-FFF2-40B4-BE49-F238E27FC236}">
                <a16:creationId xmlns:a16="http://schemas.microsoft.com/office/drawing/2014/main" id="{EB653977-AEB0-43CC-B895-A0A019B0F75C}"/>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221" name="ZoneTexte 220">
            <a:extLst>
              <a:ext uri="{FF2B5EF4-FFF2-40B4-BE49-F238E27FC236}">
                <a16:creationId xmlns:a16="http://schemas.microsoft.com/office/drawing/2014/main" id="{E563F2FA-4DE9-4704-8273-1A966427D856}"/>
              </a:ext>
            </a:extLst>
          </p:cNvPr>
          <p:cNvSpPr txBox="1"/>
          <p:nvPr/>
        </p:nvSpPr>
        <p:spPr>
          <a:xfrm>
            <a:off x="4252913" y="5480050"/>
            <a:ext cx="5103812" cy="230188"/>
          </a:xfrm>
          <a:prstGeom prst="rect">
            <a:avLst/>
          </a:prstGeom>
          <a:noFill/>
        </p:spPr>
        <p:txBody>
          <a:bodyPr>
            <a:spAutoFit/>
          </a:bodyPr>
          <a:lstStyle/>
          <a:p>
            <a:pPr algn="ctr" eaLnBrk="1" fontAlgn="auto" hangingPunct="1">
              <a:spcBef>
                <a:spcPts val="0"/>
              </a:spcBef>
              <a:spcAft>
                <a:spcPts val="0"/>
              </a:spcAft>
              <a:defRPr/>
            </a:pPr>
            <a:r>
              <a:rPr lang="fr-FR" sz="900" b="1" i="1" spc="-5" dirty="0">
                <a:solidFill>
                  <a:srgbClr val="333333"/>
                </a:solidFill>
                <a:latin typeface="Arial" panose="020B0604020202020204" pitchFamily="34" charset="0"/>
                <a:cs typeface="Arial" panose="020B0604020202020204" pitchFamily="34" charset="0"/>
              </a:rPr>
              <a:t>Cliquer sur le nom de l’aide pour avoir le détail et connaitre les conditions d’éligibilité</a:t>
            </a:r>
          </a:p>
        </p:txBody>
      </p:sp>
      <p:sp>
        <p:nvSpPr>
          <p:cNvPr id="222" name="Rectangle 221">
            <a:extLst>
              <a:ext uri="{FF2B5EF4-FFF2-40B4-BE49-F238E27FC236}">
                <a16:creationId xmlns:a16="http://schemas.microsoft.com/office/drawing/2014/main" id="{A50B0E15-A813-4B23-8785-B26945890741}"/>
              </a:ext>
            </a:extLst>
          </p:cNvPr>
          <p:cNvSpPr/>
          <p:nvPr/>
        </p:nvSpPr>
        <p:spPr>
          <a:xfrm>
            <a:off x="2197100" y="582613"/>
            <a:ext cx="9215438" cy="1147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Quelles sont les aides</a:t>
            </a:r>
          </a:p>
          <a:p>
            <a:pPr marL="12700" algn="ctr" eaLnBrk="1" fontAlgn="auto" hangingPunct="1">
              <a:spcBef>
                <a:spcPts val="100"/>
              </a:spcBef>
              <a:spcAft>
                <a:spcPts val="0"/>
              </a:spcAft>
              <a:defRPr/>
            </a:pPr>
            <a:r>
              <a:rPr lang="fr-FR" spc="130" dirty="0">
                <a:solidFill>
                  <a:srgbClr val="333333"/>
                </a:solidFill>
                <a:latin typeface="Arial" panose="020B0604020202020204" pitchFamily="34" charset="0"/>
                <a:cs typeface="Arial" panose="020B0604020202020204" pitchFamily="34" charset="0"/>
              </a:rPr>
              <a:t>pour un propriétaire </a:t>
            </a:r>
            <a:r>
              <a:rPr lang="fr-FR" b="1" spc="130" dirty="0">
                <a:solidFill>
                  <a:srgbClr val="333333"/>
                </a:solidFill>
                <a:latin typeface="Arial" panose="020B0604020202020204" pitchFamily="34" charset="0"/>
                <a:cs typeface="Arial" panose="020B0604020202020204" pitchFamily="34" charset="0"/>
              </a:rPr>
              <a:t>bailleur d’un appartement ?</a:t>
            </a:r>
            <a:endParaRPr lang="fr-FR" spc="130" dirty="0">
              <a:latin typeface="Arial" panose="020B0604020202020204" pitchFamily="34" charset="0"/>
              <a:cs typeface="Arial" panose="020B0604020202020204" pitchFamily="34" charset="0"/>
            </a:endParaRPr>
          </a:p>
        </p:txBody>
      </p:sp>
      <p:grpSp>
        <p:nvGrpSpPr>
          <p:cNvPr id="43061" name="Groupe 226">
            <a:extLst>
              <a:ext uri="{FF2B5EF4-FFF2-40B4-BE49-F238E27FC236}">
                <a16:creationId xmlns:a16="http://schemas.microsoft.com/office/drawing/2014/main" id="{436D5735-6140-4B90-8653-AFBDB2051D10}"/>
              </a:ext>
            </a:extLst>
          </p:cNvPr>
          <p:cNvGrpSpPr>
            <a:grpSpLocks/>
          </p:cNvGrpSpPr>
          <p:nvPr/>
        </p:nvGrpSpPr>
        <p:grpSpPr bwMode="auto">
          <a:xfrm>
            <a:off x="11252200" y="5872163"/>
            <a:ext cx="879475" cy="361950"/>
            <a:chOff x="702023" y="0"/>
            <a:chExt cx="878589" cy="362285"/>
          </a:xfrm>
        </p:grpSpPr>
        <p:sp>
          <p:nvSpPr>
            <p:cNvPr id="228" name="Rectangle 227">
              <a:extLst>
                <a:ext uri="{FF2B5EF4-FFF2-40B4-BE49-F238E27FC236}">
                  <a16:creationId xmlns:a16="http://schemas.microsoft.com/office/drawing/2014/main" id="{28228E6E-FDE3-4635-BFA1-B44CBBD8BE96}"/>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29" name="Triangle 228">
              <a:extLst>
                <a:ext uri="{FF2B5EF4-FFF2-40B4-BE49-F238E27FC236}">
                  <a16:creationId xmlns:a16="http://schemas.microsoft.com/office/drawing/2014/main" id="{39D4A48F-7BDA-480E-9184-46C8D418A5AB}"/>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43062" name="Image 229">
            <a:extLst>
              <a:ext uri="{FF2B5EF4-FFF2-40B4-BE49-F238E27FC236}">
                <a16:creationId xmlns:a16="http://schemas.microsoft.com/office/drawing/2014/main" id="{E6EEB9D7-7FA6-4B95-9930-8A4BFE2D6D5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9325" y="2179638"/>
            <a:ext cx="827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Rectangle 102">
            <a:extLst>
              <a:ext uri="{FF2B5EF4-FFF2-40B4-BE49-F238E27FC236}">
                <a16:creationId xmlns:a16="http://schemas.microsoft.com/office/drawing/2014/main" id="{D468F766-45BF-43BA-9A50-C2FD363D1185}"/>
              </a:ext>
            </a:extLst>
          </p:cNvPr>
          <p:cNvSpPr/>
          <p:nvPr/>
        </p:nvSpPr>
        <p:spPr>
          <a:xfrm>
            <a:off x="3998913"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05" name="Rectangle 104">
            <a:extLst>
              <a:ext uri="{FF2B5EF4-FFF2-40B4-BE49-F238E27FC236}">
                <a16:creationId xmlns:a16="http://schemas.microsoft.com/office/drawing/2014/main" id="{FC9C6766-DF7A-4EF4-9CBA-91F753CCB3BC}"/>
              </a:ext>
            </a:extLst>
          </p:cNvPr>
          <p:cNvSpPr/>
          <p:nvPr/>
        </p:nvSpPr>
        <p:spPr>
          <a:xfrm>
            <a:off x="4914900"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100" b="1" dirty="0">
              <a:solidFill>
                <a:srgbClr val="394348"/>
              </a:solidFill>
              <a:latin typeface="Arial" panose="020B0604020202020204" pitchFamily="34" charset="0"/>
              <a:cs typeface="Arial" panose="020B0604020202020204" pitchFamily="34" charset="0"/>
            </a:endParaRPr>
          </a:p>
        </p:txBody>
      </p:sp>
      <p:sp>
        <p:nvSpPr>
          <p:cNvPr id="107" name="Rectangle 106">
            <a:extLst>
              <a:ext uri="{FF2B5EF4-FFF2-40B4-BE49-F238E27FC236}">
                <a16:creationId xmlns:a16="http://schemas.microsoft.com/office/drawing/2014/main" id="{6B246D58-64D5-4C64-AD06-1AA68F23756F}"/>
              </a:ext>
            </a:extLst>
          </p:cNvPr>
          <p:cNvSpPr/>
          <p:nvPr/>
        </p:nvSpPr>
        <p:spPr>
          <a:xfrm>
            <a:off x="8248650" y="3683000"/>
            <a:ext cx="863600" cy="7762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394348"/>
                </a:solidFill>
                <a:latin typeface="Arial" panose="020B0604020202020204" pitchFamily="34" charset="0"/>
                <a:cs typeface="Arial" panose="020B0604020202020204" pitchFamily="34" charset="0"/>
              </a:rPr>
              <a:t>X</a:t>
            </a:r>
          </a:p>
        </p:txBody>
      </p:sp>
      <p:sp>
        <p:nvSpPr>
          <p:cNvPr id="118" name="Rectangle 117">
            <a:extLst>
              <a:ext uri="{FF2B5EF4-FFF2-40B4-BE49-F238E27FC236}">
                <a16:creationId xmlns:a16="http://schemas.microsoft.com/office/drawing/2014/main" id="{BFEEACF4-8414-4B73-AFE3-EFC19DAD3E16}"/>
              </a:ext>
            </a:extLst>
          </p:cNvPr>
          <p:cNvSpPr/>
          <p:nvPr/>
        </p:nvSpPr>
        <p:spPr>
          <a:xfrm>
            <a:off x="3082925" y="2851150"/>
            <a:ext cx="863600" cy="774700"/>
          </a:xfrm>
          <a:prstGeom prst="rect">
            <a:avLst/>
          </a:prstGeom>
          <a:solidFill>
            <a:srgbClr val="FFBF5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1" action="ppaction://hlinksldjump"/>
              </a:rPr>
              <a:t>Ma Prime Rénov’</a:t>
            </a:r>
            <a:endParaRPr lang="fr-FR" sz="900" dirty="0">
              <a:solidFill>
                <a:srgbClr val="394348"/>
              </a:solidFill>
            </a:endParaRPr>
          </a:p>
        </p:txBody>
      </p:sp>
      <p:sp>
        <p:nvSpPr>
          <p:cNvPr id="119" name="Rectangle 118">
            <a:extLst>
              <a:ext uri="{FF2B5EF4-FFF2-40B4-BE49-F238E27FC236}">
                <a16:creationId xmlns:a16="http://schemas.microsoft.com/office/drawing/2014/main" id="{43960A5C-473A-4E2E-82B3-227442B147DB}"/>
              </a:ext>
            </a:extLst>
          </p:cNvPr>
          <p:cNvSpPr/>
          <p:nvPr/>
        </p:nvSpPr>
        <p:spPr>
          <a:xfrm>
            <a:off x="3998913" y="2851150"/>
            <a:ext cx="863600" cy="774700"/>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2" action="ppaction://hlinksldjump"/>
              </a:rPr>
              <a:t>Ma Prime Rénov Copropriété</a:t>
            </a:r>
            <a:endParaRPr lang="fr-FR" sz="900" dirty="0">
              <a:solidFill>
                <a:srgbClr val="394348"/>
              </a:solidFill>
              <a:latin typeface="Arial" panose="020B0604020202020204" pitchFamily="34" charset="0"/>
              <a:cs typeface="Arial" panose="020B0604020202020204" pitchFamily="34" charset="0"/>
            </a:endParaRPr>
          </a:p>
        </p:txBody>
      </p:sp>
      <p:sp>
        <p:nvSpPr>
          <p:cNvPr id="120" name="Rectangle 119">
            <a:extLst>
              <a:ext uri="{FF2B5EF4-FFF2-40B4-BE49-F238E27FC236}">
                <a16:creationId xmlns:a16="http://schemas.microsoft.com/office/drawing/2014/main" id="{CA6DC0B1-E918-41F5-A3BC-572DCAE9FA03}"/>
              </a:ext>
            </a:extLst>
          </p:cNvPr>
          <p:cNvSpPr/>
          <p:nvPr/>
        </p:nvSpPr>
        <p:spPr>
          <a:xfrm>
            <a:off x="4914900" y="2851150"/>
            <a:ext cx="863600" cy="774700"/>
          </a:xfrm>
          <a:prstGeom prst="rect">
            <a:avLst/>
          </a:prstGeom>
          <a:solidFill>
            <a:srgbClr val="FFBF58">
              <a:alpha val="759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0" i="0" u="none" strike="noStrike" kern="1200" cap="none" spc="0" baseline="0" dirty="0" err="1">
                <a:solidFill>
                  <a:srgbClr val="394348"/>
                </a:solidFill>
                <a:uFillTx/>
                <a:latin typeface="Arial" pitchFamily="34"/>
                <a:cs typeface="Arial" pitchFamily="34"/>
                <a:hlinkClick r:id="rId13" action="ppaction://hlinksldjump"/>
              </a:rPr>
              <a:t>MaPrime</a:t>
            </a:r>
            <a:r>
              <a:rPr lang="fr-FR" sz="900" b="0" i="0" u="none" strike="noStrike" kern="1200" cap="none" spc="0" baseline="0" dirty="0">
                <a:solidFill>
                  <a:srgbClr val="394348"/>
                </a:solidFill>
                <a:uFillTx/>
                <a:latin typeface="Arial" pitchFamily="34"/>
                <a:cs typeface="Arial" pitchFamily="34"/>
                <a:hlinkClick r:id="rId13" action="ppaction://hlinksldjump"/>
              </a:rPr>
              <a:t> </a:t>
            </a:r>
            <a:r>
              <a:rPr lang="fr-FR" sz="900" b="0" i="0" u="none" strike="noStrike" kern="1200" cap="none" spc="0" baseline="0" dirty="0" err="1">
                <a:solidFill>
                  <a:srgbClr val="394348"/>
                </a:solidFill>
                <a:uFillTx/>
                <a:latin typeface="Arial" pitchFamily="34"/>
                <a:cs typeface="Arial" pitchFamily="34"/>
                <a:hlinkClick r:id="rId13" action="ppaction://hlinksldjump"/>
              </a:rPr>
              <a:t>Rénov</a:t>
            </a:r>
            <a:r>
              <a:rPr lang="fr-FR" sz="900" b="0" i="0" u="none" strike="noStrike" kern="1200" cap="none" spc="0" baseline="0" dirty="0">
                <a:solidFill>
                  <a:srgbClr val="394348"/>
                </a:solidFill>
                <a:uFillTx/>
                <a:latin typeface="Arial" pitchFamily="34"/>
                <a:cs typeface="Arial" pitchFamily="34"/>
                <a:hlinkClick r:id="rId13" action="ppaction://hlinksldjump"/>
              </a:rPr>
              <a:t>’ Parcours accompagné</a:t>
            </a:r>
            <a:endParaRPr lang="fr-FR" sz="900" b="0" i="0" u="none" strike="noStrike" kern="1200" cap="none" spc="0" baseline="0" dirty="0">
              <a:solidFill>
                <a:srgbClr val="394348"/>
              </a:solidFill>
              <a:uFillTx/>
              <a:latin typeface="Calibri"/>
            </a:endParaRPr>
          </a:p>
        </p:txBody>
      </p:sp>
      <p:sp>
        <p:nvSpPr>
          <p:cNvPr id="122" name="Rectangle 121">
            <a:extLst>
              <a:ext uri="{FF2B5EF4-FFF2-40B4-BE49-F238E27FC236}">
                <a16:creationId xmlns:a16="http://schemas.microsoft.com/office/drawing/2014/main" id="{49D5E60C-D86C-44E0-A492-C62030B4BFC9}"/>
              </a:ext>
            </a:extLst>
          </p:cNvPr>
          <p:cNvSpPr/>
          <p:nvPr/>
        </p:nvSpPr>
        <p:spPr>
          <a:xfrm>
            <a:off x="5830888" y="2851150"/>
            <a:ext cx="14478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4" action="ppaction://hlinksldjump"/>
              </a:rPr>
              <a:t>Certificats d’Economies d’Energie</a:t>
            </a:r>
            <a:endParaRPr lang="fr-FR" sz="900" dirty="0">
              <a:solidFill>
                <a:srgbClr val="394348"/>
              </a:solidFill>
              <a:latin typeface="Arial" panose="020B0604020202020204" pitchFamily="34" charset="0"/>
              <a:cs typeface="Arial" panose="020B0604020202020204" pitchFamily="34" charset="0"/>
            </a:endParaRPr>
          </a:p>
        </p:txBody>
      </p:sp>
      <p:sp>
        <p:nvSpPr>
          <p:cNvPr id="123" name="Rectangle 122">
            <a:extLst>
              <a:ext uri="{FF2B5EF4-FFF2-40B4-BE49-F238E27FC236}">
                <a16:creationId xmlns:a16="http://schemas.microsoft.com/office/drawing/2014/main" id="{A380758E-F40A-4CA0-BA07-ADE987E0CC92}"/>
              </a:ext>
            </a:extLst>
          </p:cNvPr>
          <p:cNvSpPr/>
          <p:nvPr/>
        </p:nvSpPr>
        <p:spPr>
          <a:xfrm>
            <a:off x="7332663"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5" action="ppaction://hlinksldjump"/>
              </a:rPr>
              <a:t>TVA réduite à 5,5%</a:t>
            </a:r>
            <a:endParaRPr lang="fr-FR" sz="900" dirty="0">
              <a:solidFill>
                <a:srgbClr val="394348"/>
              </a:solidFill>
              <a:latin typeface="Arial" panose="020B0604020202020204" pitchFamily="34" charset="0"/>
              <a:cs typeface="Arial" panose="020B0604020202020204" pitchFamily="34" charset="0"/>
            </a:endParaRPr>
          </a:p>
        </p:txBody>
      </p:sp>
      <p:sp>
        <p:nvSpPr>
          <p:cNvPr id="124" name="Rectangle 123">
            <a:extLst>
              <a:ext uri="{FF2B5EF4-FFF2-40B4-BE49-F238E27FC236}">
                <a16:creationId xmlns:a16="http://schemas.microsoft.com/office/drawing/2014/main" id="{85DD01E3-32DC-476F-B1C2-A8AA246910EE}"/>
              </a:ext>
            </a:extLst>
          </p:cNvPr>
          <p:cNvSpPr/>
          <p:nvPr/>
        </p:nvSpPr>
        <p:spPr>
          <a:xfrm>
            <a:off x="8248650"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6" action="ppaction://hlinksldjump"/>
              </a:rPr>
              <a:t>Réduction d'impôt </a:t>
            </a:r>
          </a:p>
          <a:p>
            <a:pPr algn="ctr" eaLnBrk="1" fontAlgn="auto" hangingPunct="1">
              <a:spcBef>
                <a:spcPts val="0"/>
              </a:spcBef>
              <a:spcAft>
                <a:spcPts val="0"/>
              </a:spcAft>
              <a:defRPr/>
            </a:pPr>
            <a:r>
              <a:rPr lang="fr-FR" sz="900" dirty="0" err="1">
                <a:solidFill>
                  <a:srgbClr val="394348"/>
                </a:solidFill>
                <a:latin typeface="Arial" panose="020B0604020202020204" pitchFamily="34" charset="0"/>
                <a:cs typeface="Arial" panose="020B0604020202020204" pitchFamily="34" charset="0"/>
                <a:hlinkClick r:id="rId16" action="ppaction://hlinksldjump"/>
              </a:rPr>
              <a:t>Denormandie</a:t>
            </a:r>
            <a:endParaRPr lang="fr-FR" sz="900" dirty="0">
              <a:solidFill>
                <a:srgbClr val="394348"/>
              </a:solidFill>
              <a:latin typeface="Arial" panose="020B0604020202020204" pitchFamily="34" charset="0"/>
              <a:cs typeface="Arial" panose="020B0604020202020204" pitchFamily="34" charset="0"/>
            </a:endParaRPr>
          </a:p>
        </p:txBody>
      </p:sp>
      <p:sp>
        <p:nvSpPr>
          <p:cNvPr id="125" name="Rectangle 124">
            <a:extLst>
              <a:ext uri="{FF2B5EF4-FFF2-40B4-BE49-F238E27FC236}">
                <a16:creationId xmlns:a16="http://schemas.microsoft.com/office/drawing/2014/main" id="{93804FCD-7B71-478C-A6C0-DCACCD3DD42A}"/>
              </a:ext>
            </a:extLst>
          </p:cNvPr>
          <p:cNvSpPr/>
          <p:nvPr/>
        </p:nvSpPr>
        <p:spPr>
          <a:xfrm>
            <a:off x="9164638" y="2851150"/>
            <a:ext cx="863600" cy="7747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900" dirty="0">
                <a:solidFill>
                  <a:srgbClr val="394348"/>
                </a:solidFill>
                <a:latin typeface="Arial" panose="020B0604020202020204" pitchFamily="34" charset="0"/>
                <a:cs typeface="Arial" panose="020B0604020202020204" pitchFamily="34" charset="0"/>
                <a:hlinkClick r:id="rId17" action="ppaction://hlinksldjump"/>
              </a:rPr>
              <a:t>Exonération taxe foncière</a:t>
            </a:r>
            <a:endParaRPr lang="fr-FR" sz="900" dirty="0">
              <a:solidFill>
                <a:srgbClr val="394348"/>
              </a:solidFill>
              <a:latin typeface="Arial" panose="020B0604020202020204" pitchFamily="34" charset="0"/>
              <a:cs typeface="Arial" panose="020B0604020202020204" pitchFamily="34" charset="0"/>
            </a:endParaRPr>
          </a:p>
        </p:txBody>
      </p:sp>
      <p:sp>
        <p:nvSpPr>
          <p:cNvPr id="126" name="Rectangle 125">
            <a:hlinkClick r:id="rId18" action="ppaction://hlinksldjump"/>
            <a:extLst>
              <a:ext uri="{FF2B5EF4-FFF2-40B4-BE49-F238E27FC236}">
                <a16:creationId xmlns:a16="http://schemas.microsoft.com/office/drawing/2014/main" id="{06C7FBCB-F27F-45AA-915B-A240F9549DCE}"/>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3074" name="Groupe 110">
            <a:extLst>
              <a:ext uri="{FF2B5EF4-FFF2-40B4-BE49-F238E27FC236}">
                <a16:creationId xmlns:a16="http://schemas.microsoft.com/office/drawing/2014/main" id="{D784D19D-2608-416B-8A32-976E6C73BA4A}"/>
              </a:ext>
            </a:extLst>
          </p:cNvPr>
          <p:cNvGrpSpPr>
            <a:grpSpLocks/>
          </p:cNvGrpSpPr>
          <p:nvPr/>
        </p:nvGrpSpPr>
        <p:grpSpPr bwMode="auto">
          <a:xfrm>
            <a:off x="6048375" y="6324600"/>
            <a:ext cx="784225" cy="496888"/>
            <a:chOff x="6767187" y="6323834"/>
            <a:chExt cx="784388" cy="497620"/>
          </a:xfrm>
        </p:grpSpPr>
        <p:pic>
          <p:nvPicPr>
            <p:cNvPr id="112" name="Graphique 111">
              <a:extLst>
                <a:ext uri="{FF2B5EF4-FFF2-40B4-BE49-F238E27FC236}">
                  <a16:creationId xmlns:a16="http://schemas.microsoft.com/office/drawing/2014/main" id="{2D142B89-76A1-478B-A476-8C6E75654867}"/>
                </a:ext>
              </a:extLst>
            </p:cNvPr>
            <p:cNvPicPr>
              <a:picLocks noChangeAspect="1"/>
            </p:cNvPicPr>
            <p:nvPr/>
          </p:nvPicPr>
          <p:blipFill>
            <a:blip r:embed="rId19"/>
            <a:stretch>
              <a:fillRect/>
            </a:stretch>
          </p:blipFill>
          <p:spPr>
            <a:xfrm>
              <a:off x="6964078" y="6323834"/>
              <a:ext cx="352498" cy="352944"/>
            </a:xfrm>
            <a:prstGeom prst="rect">
              <a:avLst/>
            </a:prstGeom>
          </p:spPr>
        </p:pic>
        <p:sp>
          <p:nvSpPr>
            <p:cNvPr id="43087" name="ZoneTexte 112">
              <a:extLst>
                <a:ext uri="{FF2B5EF4-FFF2-40B4-BE49-F238E27FC236}">
                  <a16:creationId xmlns:a16="http://schemas.microsoft.com/office/drawing/2014/main" id="{A1A40F0F-C45D-48E9-A0CF-99B7C7C5903A}"/>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3075" name="Groupe 113">
            <a:extLst>
              <a:ext uri="{FF2B5EF4-FFF2-40B4-BE49-F238E27FC236}">
                <a16:creationId xmlns:a16="http://schemas.microsoft.com/office/drawing/2014/main" id="{580AFE51-0389-4DFD-A33A-FE524D7D5067}"/>
              </a:ext>
            </a:extLst>
          </p:cNvPr>
          <p:cNvGrpSpPr>
            <a:grpSpLocks/>
          </p:cNvGrpSpPr>
          <p:nvPr/>
        </p:nvGrpSpPr>
        <p:grpSpPr bwMode="auto">
          <a:xfrm>
            <a:off x="71438" y="6324600"/>
            <a:ext cx="11553825" cy="496888"/>
            <a:chOff x="71517" y="6323834"/>
            <a:chExt cx="11554426" cy="497620"/>
          </a:xfrm>
        </p:grpSpPr>
        <p:pic>
          <p:nvPicPr>
            <p:cNvPr id="115" name="Graphique 114">
              <a:hlinkClick r:id="" action="ppaction://hlinkshowjump?jump=previousslide"/>
              <a:extLst>
                <a:ext uri="{FF2B5EF4-FFF2-40B4-BE49-F238E27FC236}">
                  <a16:creationId xmlns:a16="http://schemas.microsoft.com/office/drawing/2014/main" id="{6BF9D961-CFE2-4747-90C8-A37DBE547564}"/>
                </a:ext>
              </a:extLst>
            </p:cNvPr>
            <p:cNvPicPr>
              <a:picLocks noChangeAspect="1"/>
            </p:cNvPicPr>
            <p:nvPr/>
          </p:nvPicPr>
          <p:blipFill>
            <a:blip r:embed="rId20"/>
            <a:srcRect/>
            <a:stretch/>
          </p:blipFill>
          <p:spPr>
            <a:xfrm rot="10800000">
              <a:off x="11062351" y="6427174"/>
              <a:ext cx="281003" cy="279812"/>
            </a:xfrm>
            <a:prstGeom prst="rect">
              <a:avLst/>
            </a:prstGeom>
          </p:spPr>
        </p:pic>
        <p:pic>
          <p:nvPicPr>
            <p:cNvPr id="116" name="Graphique 115">
              <a:hlinkClick r:id="" action="ppaction://hlinkshowjump?jump=nextslide"/>
              <a:extLst>
                <a:ext uri="{FF2B5EF4-FFF2-40B4-BE49-F238E27FC236}">
                  <a16:creationId xmlns:a16="http://schemas.microsoft.com/office/drawing/2014/main" id="{F8AE2644-C31D-4F5B-AAE6-28E9F00FDBEE}"/>
                </a:ext>
              </a:extLst>
            </p:cNvPr>
            <p:cNvPicPr>
              <a:picLocks noChangeAspect="1"/>
            </p:cNvPicPr>
            <p:nvPr/>
          </p:nvPicPr>
          <p:blipFill>
            <a:blip r:embed="rId20"/>
            <a:srcRect/>
            <a:stretch/>
          </p:blipFill>
          <p:spPr>
            <a:xfrm>
              <a:off x="11344940" y="6431943"/>
              <a:ext cx="281003" cy="281402"/>
            </a:xfrm>
            <a:prstGeom prst="rect">
              <a:avLst/>
            </a:prstGeom>
          </p:spPr>
        </p:pic>
        <p:sp>
          <p:nvSpPr>
            <p:cNvPr id="117" name="Rectangle 116">
              <a:hlinkClick r:id="rId21" action="ppaction://hlinksldjump"/>
              <a:extLst>
                <a:ext uri="{FF2B5EF4-FFF2-40B4-BE49-F238E27FC236}">
                  <a16:creationId xmlns:a16="http://schemas.microsoft.com/office/drawing/2014/main" id="{26729F1F-82D9-4FA1-8DBF-15C1101FE87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0" name="Rectangle 159">
              <a:hlinkClick r:id="rId22" action="ppaction://hlinksldjump"/>
              <a:extLst>
                <a:ext uri="{FF2B5EF4-FFF2-40B4-BE49-F238E27FC236}">
                  <a16:creationId xmlns:a16="http://schemas.microsoft.com/office/drawing/2014/main" id="{76E828A2-DBF0-4C24-B2C5-1DEBF85C8CE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1" name="Rectangle 160">
              <a:hlinkClick r:id="rId23" action="ppaction://hlinksldjump"/>
              <a:extLst>
                <a:ext uri="{FF2B5EF4-FFF2-40B4-BE49-F238E27FC236}">
                  <a16:creationId xmlns:a16="http://schemas.microsoft.com/office/drawing/2014/main" id="{5F7A8CF3-47D6-4FFF-836E-1BAB2FB9D1C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9" name="Rectangle 168">
              <a:hlinkClick r:id="rId24" action="ppaction://hlinksldjump"/>
              <a:extLst>
                <a:ext uri="{FF2B5EF4-FFF2-40B4-BE49-F238E27FC236}">
                  <a16:creationId xmlns:a16="http://schemas.microsoft.com/office/drawing/2014/main" id="{175F1FF2-BBA1-4416-8ECE-0B05F110EA3D}"/>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0" name="Rectangle 169">
              <a:hlinkClick r:id="rId25" action="ppaction://hlinksldjump"/>
              <a:extLst>
                <a:ext uri="{FF2B5EF4-FFF2-40B4-BE49-F238E27FC236}">
                  <a16:creationId xmlns:a16="http://schemas.microsoft.com/office/drawing/2014/main" id="{ADD6443A-8509-47B3-B145-CBDFEE61733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73" name="Rectangle 172">
              <a:hlinkClick r:id="rId26" action="ppaction://hlinksldjump"/>
              <a:extLst>
                <a:ext uri="{FF2B5EF4-FFF2-40B4-BE49-F238E27FC236}">
                  <a16:creationId xmlns:a16="http://schemas.microsoft.com/office/drawing/2014/main" id="{57A56178-31CA-4A1D-A65D-D57822CA7D0E}"/>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8" name="Rectangle 187">
              <a:hlinkClick r:id="rId27" action="ppaction://hlinksldjump"/>
              <a:extLst>
                <a:ext uri="{FF2B5EF4-FFF2-40B4-BE49-F238E27FC236}">
                  <a16:creationId xmlns:a16="http://schemas.microsoft.com/office/drawing/2014/main" id="{3ECED858-0FE6-4C8D-8BB1-219CB3F6F76B}"/>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9" name="Rectangle 188">
              <a:hlinkClick r:id="rId28" action="ppaction://hlinksldjump"/>
              <a:extLst>
                <a:ext uri="{FF2B5EF4-FFF2-40B4-BE49-F238E27FC236}">
                  <a16:creationId xmlns:a16="http://schemas.microsoft.com/office/drawing/2014/main" id="{614C4A0B-4BD0-426D-95F6-E69995E97EA6}"/>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9" name="ZoneTexte 108">
            <a:extLst>
              <a:ext uri="{FF2B5EF4-FFF2-40B4-BE49-F238E27FC236}">
                <a16:creationId xmlns:a16="http://schemas.microsoft.com/office/drawing/2014/main" id="{66096FE4-B876-4B44-9D5A-E7658B459BFC}"/>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phique 41">
            <a:extLst>
              <a:ext uri="{FF2B5EF4-FFF2-40B4-BE49-F238E27FC236}">
                <a16:creationId xmlns:a16="http://schemas.microsoft.com/office/drawing/2014/main" id="{59B36F60-17AC-4742-83C5-26221216CA78}"/>
              </a:ext>
            </a:extLst>
          </p:cNvPr>
          <p:cNvPicPr>
            <a:picLocks noChangeAspect="1"/>
          </p:cNvPicPr>
          <p:nvPr/>
        </p:nvPicPr>
        <p:blipFill rotWithShape="1">
          <a:blip r:embed="rId2"/>
          <a:srcRect r="42019"/>
          <a:stretch/>
        </p:blipFill>
        <p:spPr>
          <a:xfrm>
            <a:off x="8486775" y="98425"/>
            <a:ext cx="3705225" cy="6759575"/>
          </a:xfrm>
          <a:prstGeom prst="rect">
            <a:avLst/>
          </a:prstGeom>
        </p:spPr>
      </p:pic>
      <p:sp>
        <p:nvSpPr>
          <p:cNvPr id="4" name="Rectangle 3">
            <a:extLst>
              <a:ext uri="{FF2B5EF4-FFF2-40B4-BE49-F238E27FC236}">
                <a16:creationId xmlns:a16="http://schemas.microsoft.com/office/drawing/2014/main" id="{D6B667A4-DA77-4FB6-96AD-5DBB22EA30F3}"/>
              </a:ext>
            </a:extLst>
          </p:cNvPr>
          <p:cNvSpPr/>
          <p:nvPr/>
        </p:nvSpPr>
        <p:spPr>
          <a:xfrm>
            <a:off x="0" y="0"/>
            <a:ext cx="12192000" cy="361950"/>
          </a:xfrm>
          <a:prstGeom prst="rect">
            <a:avLst/>
          </a:prstGeom>
          <a:solidFill>
            <a:srgbClr val="394348"/>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Plateforme France RENOV’</a:t>
            </a:r>
          </a:p>
        </p:txBody>
      </p:sp>
      <p:sp>
        <p:nvSpPr>
          <p:cNvPr id="5" name="Rectangle 4">
            <a:extLst>
              <a:ext uri="{FF2B5EF4-FFF2-40B4-BE49-F238E27FC236}">
                <a16:creationId xmlns:a16="http://schemas.microsoft.com/office/drawing/2014/main" id="{4BFE8469-60D0-4426-B56B-C4A57A83CEA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Rectangle 5">
            <a:extLst>
              <a:ext uri="{FF2B5EF4-FFF2-40B4-BE49-F238E27FC236}">
                <a16:creationId xmlns:a16="http://schemas.microsoft.com/office/drawing/2014/main" id="{C84FD4FD-2206-48CC-9BB1-15D4B730C034}"/>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2" name="Rectangle 11">
            <a:extLst>
              <a:ext uri="{FF2B5EF4-FFF2-40B4-BE49-F238E27FC236}">
                <a16:creationId xmlns:a16="http://schemas.microsoft.com/office/drawing/2014/main" id="{EF0F5CE1-A762-48E4-8A09-FBA26D413E6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42</a:t>
            </a:r>
          </a:p>
        </p:txBody>
      </p:sp>
      <p:grpSp>
        <p:nvGrpSpPr>
          <p:cNvPr id="44039" name="Groupe 12">
            <a:extLst>
              <a:ext uri="{FF2B5EF4-FFF2-40B4-BE49-F238E27FC236}">
                <a16:creationId xmlns:a16="http://schemas.microsoft.com/office/drawing/2014/main" id="{3C104A16-DFC1-495A-A355-CCFF3256813D}"/>
              </a:ext>
            </a:extLst>
          </p:cNvPr>
          <p:cNvGrpSpPr>
            <a:grpSpLocks/>
          </p:cNvGrpSpPr>
          <p:nvPr/>
        </p:nvGrpSpPr>
        <p:grpSpPr bwMode="auto">
          <a:xfrm>
            <a:off x="88900" y="6353175"/>
            <a:ext cx="511175" cy="469900"/>
            <a:chOff x="89063" y="6352891"/>
            <a:chExt cx="510639" cy="470443"/>
          </a:xfrm>
        </p:grpSpPr>
        <p:pic>
          <p:nvPicPr>
            <p:cNvPr id="14" name="Graphique 13">
              <a:extLst>
                <a:ext uri="{FF2B5EF4-FFF2-40B4-BE49-F238E27FC236}">
                  <a16:creationId xmlns:a16="http://schemas.microsoft.com/office/drawing/2014/main" id="{349691B8-79F4-4B68-BE80-8C45DB6C5C5B}"/>
                </a:ext>
              </a:extLst>
            </p:cNvPr>
            <p:cNvPicPr>
              <a:picLocks noChangeAspect="1"/>
            </p:cNvPicPr>
            <p:nvPr/>
          </p:nvPicPr>
          <p:blipFill>
            <a:blip r:embed="rId3"/>
            <a:srcRect/>
            <a:stretch/>
          </p:blipFill>
          <p:spPr>
            <a:xfrm>
              <a:off x="188971" y="6352891"/>
              <a:ext cx="310824" cy="311510"/>
            </a:xfrm>
            <a:prstGeom prst="rect">
              <a:avLst/>
            </a:prstGeom>
          </p:spPr>
        </p:pic>
        <p:sp>
          <p:nvSpPr>
            <p:cNvPr id="44099" name="ZoneTexte 14">
              <a:extLst>
                <a:ext uri="{FF2B5EF4-FFF2-40B4-BE49-F238E27FC236}">
                  <a16:creationId xmlns:a16="http://schemas.microsoft.com/office/drawing/2014/main" id="{9B73ADDB-BC2F-4B27-BEF3-FCD168BB37D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4040" name="Groupe 15">
            <a:extLst>
              <a:ext uri="{FF2B5EF4-FFF2-40B4-BE49-F238E27FC236}">
                <a16:creationId xmlns:a16="http://schemas.microsoft.com/office/drawing/2014/main" id="{C694B0DD-C58F-47BC-BE6C-F1DDF270C687}"/>
              </a:ext>
            </a:extLst>
          </p:cNvPr>
          <p:cNvGrpSpPr>
            <a:grpSpLocks/>
          </p:cNvGrpSpPr>
          <p:nvPr/>
        </p:nvGrpSpPr>
        <p:grpSpPr bwMode="auto">
          <a:xfrm>
            <a:off x="660400" y="6307138"/>
            <a:ext cx="604838" cy="515937"/>
            <a:chOff x="611572" y="6306505"/>
            <a:chExt cx="605644" cy="516829"/>
          </a:xfrm>
        </p:grpSpPr>
        <p:pic>
          <p:nvPicPr>
            <p:cNvPr id="17" name="Graphique 16">
              <a:extLst>
                <a:ext uri="{FF2B5EF4-FFF2-40B4-BE49-F238E27FC236}">
                  <a16:creationId xmlns:a16="http://schemas.microsoft.com/office/drawing/2014/main" id="{9B36B0D9-334D-490C-AFE3-8EF241C18FA7}"/>
                </a:ext>
              </a:extLst>
            </p:cNvPr>
            <p:cNvPicPr>
              <a:picLocks noChangeAspect="1"/>
            </p:cNvPicPr>
            <p:nvPr/>
          </p:nvPicPr>
          <p:blipFill>
            <a:blip r:embed="rId4"/>
            <a:srcRect/>
            <a:stretch/>
          </p:blipFill>
          <p:spPr>
            <a:xfrm>
              <a:off x="706949" y="6306505"/>
              <a:ext cx="414890" cy="415053"/>
            </a:xfrm>
            <a:prstGeom prst="rect">
              <a:avLst/>
            </a:prstGeom>
          </p:spPr>
        </p:pic>
        <p:sp>
          <p:nvSpPr>
            <p:cNvPr id="44097" name="ZoneTexte 17">
              <a:extLst>
                <a:ext uri="{FF2B5EF4-FFF2-40B4-BE49-F238E27FC236}">
                  <a16:creationId xmlns:a16="http://schemas.microsoft.com/office/drawing/2014/main" id="{4F283689-C537-4F8A-B831-D4949E2BE1F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4041" name="ZoneTexte 18">
            <a:extLst>
              <a:ext uri="{FF2B5EF4-FFF2-40B4-BE49-F238E27FC236}">
                <a16:creationId xmlns:a16="http://schemas.microsoft.com/office/drawing/2014/main" id="{7BBB0A35-7B27-4BA1-8633-550642D5BFA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20" name="Connecteur droit 19">
            <a:extLst>
              <a:ext uri="{FF2B5EF4-FFF2-40B4-BE49-F238E27FC236}">
                <a16:creationId xmlns:a16="http://schemas.microsoft.com/office/drawing/2014/main" id="{D2CD0A8B-09AD-4BEE-ABA8-AF23A1463D89}"/>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9D91015-238F-46D9-A281-A2A694A4021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4044" name="Groupe 21">
            <a:extLst>
              <a:ext uri="{FF2B5EF4-FFF2-40B4-BE49-F238E27FC236}">
                <a16:creationId xmlns:a16="http://schemas.microsoft.com/office/drawing/2014/main" id="{223534CC-9496-4B7D-A2A9-6171A5C5D7E1}"/>
              </a:ext>
            </a:extLst>
          </p:cNvPr>
          <p:cNvGrpSpPr>
            <a:grpSpLocks/>
          </p:cNvGrpSpPr>
          <p:nvPr/>
        </p:nvGrpSpPr>
        <p:grpSpPr bwMode="auto">
          <a:xfrm>
            <a:off x="4746625" y="6332538"/>
            <a:ext cx="784225" cy="490537"/>
            <a:chOff x="5671169" y="6332222"/>
            <a:chExt cx="784388" cy="490781"/>
          </a:xfrm>
        </p:grpSpPr>
        <p:pic>
          <p:nvPicPr>
            <p:cNvPr id="23" name="Graphique 22">
              <a:extLst>
                <a:ext uri="{FF2B5EF4-FFF2-40B4-BE49-F238E27FC236}">
                  <a16:creationId xmlns:a16="http://schemas.microsoft.com/office/drawing/2014/main" id="{22875DFB-1066-4A35-A180-40F2FA463B21}"/>
                </a:ext>
              </a:extLst>
            </p:cNvPr>
            <p:cNvPicPr>
              <a:picLocks noChangeAspect="1"/>
            </p:cNvPicPr>
            <p:nvPr/>
          </p:nvPicPr>
          <p:blipFill>
            <a:blip r:embed="rId5"/>
            <a:stretch>
              <a:fillRect/>
            </a:stretch>
          </p:blipFill>
          <p:spPr>
            <a:xfrm>
              <a:off x="5890290" y="6332222"/>
              <a:ext cx="352498" cy="352600"/>
            </a:xfrm>
            <a:prstGeom prst="rect">
              <a:avLst/>
            </a:prstGeom>
          </p:spPr>
        </p:pic>
        <p:sp>
          <p:nvSpPr>
            <p:cNvPr id="44095" name="ZoneTexte 23">
              <a:extLst>
                <a:ext uri="{FF2B5EF4-FFF2-40B4-BE49-F238E27FC236}">
                  <a16:creationId xmlns:a16="http://schemas.microsoft.com/office/drawing/2014/main" id="{47752EF8-AD7E-4D4F-89C9-B086D47CE07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4045" name="Groupe 24">
            <a:extLst>
              <a:ext uri="{FF2B5EF4-FFF2-40B4-BE49-F238E27FC236}">
                <a16:creationId xmlns:a16="http://schemas.microsoft.com/office/drawing/2014/main" id="{381E3A9B-449A-4B46-8AB6-EFFCCB33F40E}"/>
              </a:ext>
            </a:extLst>
          </p:cNvPr>
          <p:cNvGrpSpPr>
            <a:grpSpLocks/>
          </p:cNvGrpSpPr>
          <p:nvPr/>
        </p:nvGrpSpPr>
        <p:grpSpPr bwMode="auto">
          <a:xfrm>
            <a:off x="5367338" y="6348413"/>
            <a:ext cx="784225" cy="474662"/>
            <a:chOff x="6197480" y="6348998"/>
            <a:chExt cx="784388" cy="474005"/>
          </a:xfrm>
        </p:grpSpPr>
        <p:pic>
          <p:nvPicPr>
            <p:cNvPr id="26" name="Graphique 25">
              <a:extLst>
                <a:ext uri="{FF2B5EF4-FFF2-40B4-BE49-F238E27FC236}">
                  <a16:creationId xmlns:a16="http://schemas.microsoft.com/office/drawing/2014/main" id="{8D8E6F62-7B3D-4C20-B559-0155FF4840A2}"/>
                </a:ext>
              </a:extLst>
            </p:cNvPr>
            <p:cNvPicPr>
              <a:picLocks noChangeAspect="1"/>
            </p:cNvPicPr>
            <p:nvPr/>
          </p:nvPicPr>
          <p:blipFill>
            <a:blip r:embed="rId6"/>
            <a:stretch>
              <a:fillRect/>
            </a:stretch>
          </p:blipFill>
          <p:spPr>
            <a:xfrm>
              <a:off x="6416601" y="6348998"/>
              <a:ext cx="352498" cy="353522"/>
            </a:xfrm>
            <a:prstGeom prst="rect">
              <a:avLst/>
            </a:prstGeom>
          </p:spPr>
        </p:pic>
        <p:sp>
          <p:nvSpPr>
            <p:cNvPr id="44093" name="ZoneTexte 26">
              <a:extLst>
                <a:ext uri="{FF2B5EF4-FFF2-40B4-BE49-F238E27FC236}">
                  <a16:creationId xmlns:a16="http://schemas.microsoft.com/office/drawing/2014/main" id="{0CD4156B-138A-4EE1-9F23-DA9225F85C9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4046" name="Groupe 30">
            <a:extLst>
              <a:ext uri="{FF2B5EF4-FFF2-40B4-BE49-F238E27FC236}">
                <a16:creationId xmlns:a16="http://schemas.microsoft.com/office/drawing/2014/main" id="{116E5800-9EE0-4D5E-B80E-6015D5F9379A}"/>
              </a:ext>
            </a:extLst>
          </p:cNvPr>
          <p:cNvGrpSpPr>
            <a:grpSpLocks/>
          </p:cNvGrpSpPr>
          <p:nvPr/>
        </p:nvGrpSpPr>
        <p:grpSpPr bwMode="auto">
          <a:xfrm>
            <a:off x="1581150" y="6342063"/>
            <a:ext cx="784225" cy="481012"/>
            <a:chOff x="5794442" y="6342472"/>
            <a:chExt cx="784388" cy="480531"/>
          </a:xfrm>
        </p:grpSpPr>
        <p:pic>
          <p:nvPicPr>
            <p:cNvPr id="32" name="Graphique 31">
              <a:extLst>
                <a:ext uri="{FF2B5EF4-FFF2-40B4-BE49-F238E27FC236}">
                  <a16:creationId xmlns:a16="http://schemas.microsoft.com/office/drawing/2014/main" id="{8678E25B-ACDB-4046-B820-E987F7E9DB6F}"/>
                </a:ext>
              </a:extLst>
            </p:cNvPr>
            <p:cNvPicPr>
              <a:picLocks noChangeAspect="1"/>
            </p:cNvPicPr>
            <p:nvPr/>
          </p:nvPicPr>
          <p:blipFill>
            <a:blip r:embed="rId7"/>
            <a:srcRect/>
            <a:stretch/>
          </p:blipFill>
          <p:spPr>
            <a:xfrm>
              <a:off x="6013563" y="6342472"/>
              <a:ext cx="346147" cy="345729"/>
            </a:xfrm>
            <a:prstGeom prst="rect">
              <a:avLst/>
            </a:prstGeom>
          </p:spPr>
        </p:pic>
        <p:sp>
          <p:nvSpPr>
            <p:cNvPr id="44091" name="ZoneTexte 32">
              <a:extLst>
                <a:ext uri="{FF2B5EF4-FFF2-40B4-BE49-F238E27FC236}">
                  <a16:creationId xmlns:a16="http://schemas.microsoft.com/office/drawing/2014/main" id="{DD63E244-A489-4601-B557-268574EFE23E}"/>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4047" name="Groupe 33">
            <a:extLst>
              <a:ext uri="{FF2B5EF4-FFF2-40B4-BE49-F238E27FC236}">
                <a16:creationId xmlns:a16="http://schemas.microsoft.com/office/drawing/2014/main" id="{76061250-7D27-4346-8C24-77C9EC56BD60}"/>
              </a:ext>
            </a:extLst>
          </p:cNvPr>
          <p:cNvGrpSpPr>
            <a:grpSpLocks/>
          </p:cNvGrpSpPr>
          <p:nvPr/>
        </p:nvGrpSpPr>
        <p:grpSpPr bwMode="auto">
          <a:xfrm>
            <a:off x="8907463" y="6334125"/>
            <a:ext cx="1304925" cy="488950"/>
            <a:chOff x="9429931" y="6334408"/>
            <a:chExt cx="1305361" cy="488926"/>
          </a:xfrm>
        </p:grpSpPr>
        <p:grpSp>
          <p:nvGrpSpPr>
            <p:cNvPr id="44083" name="Groupe 34">
              <a:extLst>
                <a:ext uri="{FF2B5EF4-FFF2-40B4-BE49-F238E27FC236}">
                  <a16:creationId xmlns:a16="http://schemas.microsoft.com/office/drawing/2014/main" id="{C568FE4C-0C59-49F4-928C-8504B752C096}"/>
                </a:ext>
              </a:extLst>
            </p:cNvPr>
            <p:cNvGrpSpPr>
              <a:grpSpLocks/>
            </p:cNvGrpSpPr>
            <p:nvPr/>
          </p:nvGrpSpPr>
          <p:grpSpPr bwMode="auto">
            <a:xfrm>
              <a:off x="9429931" y="6334408"/>
              <a:ext cx="547826" cy="488926"/>
              <a:chOff x="640481" y="6334408"/>
              <a:chExt cx="547826" cy="488926"/>
            </a:xfrm>
          </p:grpSpPr>
          <p:pic>
            <p:nvPicPr>
              <p:cNvPr id="40" name="Graphique 39">
                <a:extLst>
                  <a:ext uri="{FF2B5EF4-FFF2-40B4-BE49-F238E27FC236}">
                    <a16:creationId xmlns:a16="http://schemas.microsoft.com/office/drawing/2014/main" id="{9B06B596-6452-4CC2-B7C0-D9C99F2D71AC}"/>
                  </a:ext>
                </a:extLst>
              </p:cNvPr>
              <p:cNvPicPr>
                <a:picLocks noChangeAspect="1"/>
              </p:cNvPicPr>
              <p:nvPr/>
            </p:nvPicPr>
            <p:blipFill>
              <a:blip r:embed="rId8"/>
              <a:srcRect/>
              <a:stretch/>
            </p:blipFill>
            <p:spPr>
              <a:xfrm>
                <a:off x="735763" y="6334408"/>
                <a:ext cx="352543" cy="352408"/>
              </a:xfrm>
              <a:prstGeom prst="rect">
                <a:avLst/>
              </a:prstGeom>
            </p:spPr>
          </p:pic>
          <p:sp>
            <p:nvSpPr>
              <p:cNvPr id="44089" name="ZoneTexte 40">
                <a:extLst>
                  <a:ext uri="{FF2B5EF4-FFF2-40B4-BE49-F238E27FC236}">
                    <a16:creationId xmlns:a16="http://schemas.microsoft.com/office/drawing/2014/main" id="{96298A58-EB92-4A92-810F-C2F69EB3C14B}"/>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6" name="Connecteur droit 35">
              <a:extLst>
                <a:ext uri="{FF2B5EF4-FFF2-40B4-BE49-F238E27FC236}">
                  <a16:creationId xmlns:a16="http://schemas.microsoft.com/office/drawing/2014/main" id="{691E299E-5A60-479A-81C5-2E6D9C958EF9}"/>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4085" name="Groupe 36">
              <a:extLst>
                <a:ext uri="{FF2B5EF4-FFF2-40B4-BE49-F238E27FC236}">
                  <a16:creationId xmlns:a16="http://schemas.microsoft.com/office/drawing/2014/main" id="{86B2DFCC-74FE-4E35-9755-9F8B771DD498}"/>
                </a:ext>
              </a:extLst>
            </p:cNvPr>
            <p:cNvGrpSpPr>
              <a:grpSpLocks/>
            </p:cNvGrpSpPr>
            <p:nvPr/>
          </p:nvGrpSpPr>
          <p:grpSpPr bwMode="auto">
            <a:xfrm>
              <a:off x="10304354" y="6342472"/>
              <a:ext cx="430938" cy="480531"/>
              <a:chOff x="5971167" y="6342472"/>
              <a:chExt cx="430938" cy="480531"/>
            </a:xfrm>
          </p:grpSpPr>
          <p:pic>
            <p:nvPicPr>
              <p:cNvPr id="38" name="Graphique 37">
                <a:extLst>
                  <a:ext uri="{FF2B5EF4-FFF2-40B4-BE49-F238E27FC236}">
                    <a16:creationId xmlns:a16="http://schemas.microsoft.com/office/drawing/2014/main" id="{2B3C9A57-4D23-4880-9DDC-0C30AB4E0235}"/>
                  </a:ext>
                </a:extLst>
              </p:cNvPr>
              <p:cNvPicPr>
                <a:picLocks noChangeAspect="1"/>
              </p:cNvPicPr>
              <p:nvPr/>
            </p:nvPicPr>
            <p:blipFill>
              <a:blip r:embed="rId9"/>
              <a:srcRect/>
              <a:stretch/>
            </p:blipFill>
            <p:spPr>
              <a:xfrm>
                <a:off x="6008273" y="6342346"/>
                <a:ext cx="346191" cy="346058"/>
              </a:xfrm>
              <a:prstGeom prst="rect">
                <a:avLst/>
              </a:prstGeom>
            </p:spPr>
          </p:pic>
          <p:sp>
            <p:nvSpPr>
              <p:cNvPr id="44087" name="ZoneTexte 38">
                <a:extLst>
                  <a:ext uri="{FF2B5EF4-FFF2-40B4-BE49-F238E27FC236}">
                    <a16:creationId xmlns:a16="http://schemas.microsoft.com/office/drawing/2014/main" id="{F6AEBB3A-0071-4A17-8A7A-B0CE0EE1FB40}"/>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pic>
        <p:nvPicPr>
          <p:cNvPr id="62" name="Graphique 61">
            <a:extLst>
              <a:ext uri="{FF2B5EF4-FFF2-40B4-BE49-F238E27FC236}">
                <a16:creationId xmlns:a16="http://schemas.microsoft.com/office/drawing/2014/main" id="{BAE1788E-6F5F-4878-8B43-16B62215E1EA}"/>
              </a:ext>
            </a:extLst>
          </p:cNvPr>
          <p:cNvPicPr>
            <a:picLocks noChangeAspect="1"/>
          </p:cNvPicPr>
          <p:nvPr/>
        </p:nvPicPr>
        <p:blipFill>
          <a:blip r:embed="rId10"/>
          <a:srcRect/>
          <a:stretch/>
        </p:blipFill>
        <p:spPr>
          <a:xfrm>
            <a:off x="0" y="0"/>
            <a:ext cx="701675" cy="701675"/>
          </a:xfrm>
          <a:prstGeom prst="rect">
            <a:avLst/>
          </a:prstGeom>
        </p:spPr>
      </p:pic>
      <p:grpSp>
        <p:nvGrpSpPr>
          <p:cNvPr id="44049" name="Groupe 1">
            <a:extLst>
              <a:ext uri="{FF2B5EF4-FFF2-40B4-BE49-F238E27FC236}">
                <a16:creationId xmlns:a16="http://schemas.microsoft.com/office/drawing/2014/main" id="{CAB1B2B8-308F-4858-8AE5-19AC9E13067D}"/>
              </a:ext>
            </a:extLst>
          </p:cNvPr>
          <p:cNvGrpSpPr>
            <a:grpSpLocks/>
          </p:cNvGrpSpPr>
          <p:nvPr/>
        </p:nvGrpSpPr>
        <p:grpSpPr bwMode="auto">
          <a:xfrm>
            <a:off x="1173163" y="1249363"/>
            <a:ext cx="9845675" cy="4524375"/>
            <a:chOff x="1665875" y="1299705"/>
            <a:chExt cx="9844224" cy="4524525"/>
          </a:xfrm>
        </p:grpSpPr>
        <p:sp>
          <p:nvSpPr>
            <p:cNvPr id="45" name="Rectangle : coins arrondis 44">
              <a:extLst>
                <a:ext uri="{FF2B5EF4-FFF2-40B4-BE49-F238E27FC236}">
                  <a16:creationId xmlns:a16="http://schemas.microsoft.com/office/drawing/2014/main" id="{F4E6AA26-9862-4BCB-8890-B101EFA655BF}"/>
                </a:ext>
              </a:extLst>
            </p:cNvPr>
            <p:cNvSpPr/>
            <p:nvPr/>
          </p:nvSpPr>
          <p:spPr>
            <a:xfrm>
              <a:off x="5005483" y="2068080"/>
              <a:ext cx="3165008" cy="1095411"/>
            </a:xfrm>
            <a:prstGeom prst="roundRect">
              <a:avLst>
                <a:gd name="adj" fmla="val 0"/>
              </a:avLst>
            </a:prstGeom>
            <a:solidFill>
              <a:schemeClr val="accent6">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600"/>
                </a:spcAft>
                <a:buClr>
                  <a:schemeClr val="accent1"/>
                </a:buClr>
                <a:defRPr/>
              </a:pPr>
              <a:r>
                <a:rPr lang="fr-FR" sz="1400" b="1" dirty="0">
                  <a:solidFill>
                    <a:srgbClr val="7EB55A"/>
                  </a:solidFill>
                  <a:latin typeface="Arial" panose="020B0604020202020204" pitchFamily="34" charset="0"/>
                  <a:cs typeface="Arial" panose="020B0604020202020204" pitchFamily="34" charset="0"/>
                </a:rPr>
                <a:t>Numéro : 0 808 800 700</a:t>
              </a:r>
              <a:endParaRPr lang="fr-FR" sz="1000" dirty="0">
                <a:solidFill>
                  <a:schemeClr val="tx1">
                    <a:lumMod val="50000"/>
                  </a:schemeClr>
                </a:solidFill>
              </a:endParaRPr>
            </a:p>
          </p:txBody>
        </p:sp>
        <p:sp>
          <p:nvSpPr>
            <p:cNvPr id="69" name="Rectangle : coins arrondis 68">
              <a:extLst>
                <a:ext uri="{FF2B5EF4-FFF2-40B4-BE49-F238E27FC236}">
                  <a16:creationId xmlns:a16="http://schemas.microsoft.com/office/drawing/2014/main" id="{A723F950-7280-4C4A-9CFC-7E050608D941}"/>
                </a:ext>
              </a:extLst>
            </p:cNvPr>
            <p:cNvSpPr/>
            <p:nvPr/>
          </p:nvSpPr>
          <p:spPr>
            <a:xfrm>
              <a:off x="1665875" y="2068080"/>
              <a:ext cx="3165008" cy="1095411"/>
            </a:xfrm>
            <a:prstGeom prst="roundRect">
              <a:avLst>
                <a:gd name="adj" fmla="val 0"/>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600"/>
                </a:spcAft>
                <a:buClr>
                  <a:srgbClr val="76C032"/>
                </a:buClr>
                <a:defRPr/>
              </a:pPr>
              <a:r>
                <a:rPr lang="fr-FR" sz="1400" b="1" dirty="0">
                  <a:solidFill>
                    <a:srgbClr val="7EB55A"/>
                  </a:solidFill>
                  <a:latin typeface="Arial" panose="020B0604020202020204" pitchFamily="34" charset="0"/>
                  <a:cs typeface="Arial" panose="020B0604020202020204" pitchFamily="34" charset="0"/>
                </a:rPr>
                <a:t>Une plateforme web unique </a:t>
              </a:r>
              <a:r>
                <a:rPr lang="fr-FR" sz="1400" dirty="0">
                  <a:solidFill>
                    <a:srgbClr val="7EB55A"/>
                  </a:solidFill>
                  <a:latin typeface="Arial" panose="020B0604020202020204" pitchFamily="34" charset="0"/>
                  <a:cs typeface="Arial" panose="020B0604020202020204" pitchFamily="34" charset="0"/>
                </a:rPr>
                <a:t>:</a:t>
              </a:r>
              <a:br>
                <a:rPr lang="fr-FR" sz="1000" dirty="0">
                  <a:solidFill>
                    <a:srgbClr val="394348"/>
                  </a:solidFill>
                  <a:latin typeface="Arial" panose="020B0604020202020204" pitchFamily="34" charset="0"/>
                  <a:cs typeface="Arial" panose="020B0604020202020204" pitchFamily="34" charset="0"/>
                </a:rPr>
              </a:br>
              <a:r>
                <a:rPr lang="fr-FR" sz="1200" dirty="0">
                  <a:solidFill>
                    <a:srgbClr val="394348"/>
                  </a:solidFill>
                  <a:latin typeface="Arial" panose="020B0604020202020204" pitchFamily="34" charset="0"/>
                  <a:cs typeface="Arial" panose="020B0604020202020204" pitchFamily="34" charset="0"/>
                  <a:hlinkClick r:id="rId11"/>
                </a:rPr>
                <a:t>https://france-renov.gouv.fr/</a:t>
              </a:r>
              <a:endParaRPr lang="fr-FR" sz="1000" dirty="0">
                <a:solidFill>
                  <a:srgbClr val="394348"/>
                </a:solidFill>
                <a:latin typeface="Arial" panose="020B0604020202020204" pitchFamily="34" charset="0"/>
                <a:cs typeface="Arial" panose="020B0604020202020204" pitchFamily="34" charset="0"/>
              </a:endParaRPr>
            </a:p>
          </p:txBody>
        </p:sp>
        <p:sp>
          <p:nvSpPr>
            <p:cNvPr id="77" name="Rectangle : coins arrondis 76">
              <a:extLst>
                <a:ext uri="{FF2B5EF4-FFF2-40B4-BE49-F238E27FC236}">
                  <a16:creationId xmlns:a16="http://schemas.microsoft.com/office/drawing/2014/main" id="{91A1A58C-3A2A-4A29-A0D9-3618E17F5958}"/>
                </a:ext>
              </a:extLst>
            </p:cNvPr>
            <p:cNvSpPr/>
            <p:nvPr/>
          </p:nvSpPr>
          <p:spPr>
            <a:xfrm>
              <a:off x="8345091" y="2068080"/>
              <a:ext cx="3165008" cy="1095411"/>
            </a:xfrm>
            <a:prstGeom prst="roundRect">
              <a:avLst>
                <a:gd name="adj" fmla="val 0"/>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600"/>
                </a:spcAft>
                <a:buClr>
                  <a:schemeClr val="accent1"/>
                </a:buClr>
                <a:defRPr/>
              </a:pPr>
              <a:r>
                <a:rPr lang="fr-FR" sz="1400" b="1" i="0" u="none" strike="noStrike" kern="1200" cap="none" spc="0" baseline="0" dirty="0">
                  <a:solidFill>
                    <a:srgbClr val="7EB55A"/>
                  </a:solidFill>
                  <a:uFillTx/>
                  <a:latin typeface="Arial" pitchFamily="34"/>
                  <a:cs typeface="Arial" pitchFamily="34"/>
                </a:rPr>
                <a:t>2700 guichets France Services </a:t>
              </a:r>
              <a:r>
                <a:rPr lang="fr-FR" sz="1400" b="1" dirty="0">
                  <a:solidFill>
                    <a:srgbClr val="7EB55A"/>
                  </a:solidFill>
                  <a:latin typeface="Arial" panose="020B0604020202020204" pitchFamily="34" charset="0"/>
                  <a:cs typeface="Arial" panose="020B0604020202020204" pitchFamily="34" charset="0"/>
                </a:rPr>
                <a:t>répartis</a:t>
              </a:r>
              <a:br>
                <a:rPr lang="fr-FR" sz="1400" b="1" dirty="0">
                  <a:solidFill>
                    <a:srgbClr val="7EB55A"/>
                  </a:solidFill>
                  <a:latin typeface="Arial" panose="020B0604020202020204" pitchFamily="34" charset="0"/>
                  <a:cs typeface="Arial" panose="020B0604020202020204" pitchFamily="34" charset="0"/>
                </a:rPr>
              </a:br>
              <a:r>
                <a:rPr lang="fr-FR" sz="1400" b="1" dirty="0">
                  <a:solidFill>
                    <a:srgbClr val="7EB55A"/>
                  </a:solidFill>
                  <a:latin typeface="Arial" panose="020B0604020202020204" pitchFamily="34" charset="0"/>
                  <a:cs typeface="Arial" panose="020B0604020202020204" pitchFamily="34" charset="0"/>
                </a:rPr>
                <a:t>sur l’ensemble du territoire Français</a:t>
              </a:r>
              <a:endParaRPr lang="fr-FR" sz="1000" dirty="0">
                <a:solidFill>
                  <a:schemeClr val="tx1">
                    <a:lumMod val="50000"/>
                  </a:schemeClr>
                </a:solidFill>
                <a:latin typeface="Arial" panose="020B0604020202020204" pitchFamily="34" charset="0"/>
                <a:cs typeface="Arial" panose="020B0604020202020204" pitchFamily="34" charset="0"/>
              </a:endParaRPr>
            </a:p>
          </p:txBody>
        </p:sp>
        <p:sp>
          <p:nvSpPr>
            <p:cNvPr id="63" name="Rectangle : coins arrondis 62">
              <a:extLst>
                <a:ext uri="{FF2B5EF4-FFF2-40B4-BE49-F238E27FC236}">
                  <a16:creationId xmlns:a16="http://schemas.microsoft.com/office/drawing/2014/main" id="{96E24753-23E3-44D4-997D-25083B3955E6}"/>
                </a:ext>
              </a:extLst>
            </p:cNvPr>
            <p:cNvSpPr/>
            <p:nvPr/>
          </p:nvSpPr>
          <p:spPr>
            <a:xfrm>
              <a:off x="1665875" y="1299705"/>
              <a:ext cx="3165008" cy="733449"/>
            </a:xfrm>
            <a:prstGeom prst="roundRect">
              <a:avLst>
                <a:gd name="adj" fmla="val 0"/>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Plateforme en ligne</a:t>
              </a:r>
            </a:p>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unique</a:t>
              </a:r>
            </a:p>
          </p:txBody>
        </p:sp>
        <p:sp>
          <p:nvSpPr>
            <p:cNvPr id="64" name="Rectangle : coins arrondis 63">
              <a:extLst>
                <a:ext uri="{FF2B5EF4-FFF2-40B4-BE49-F238E27FC236}">
                  <a16:creationId xmlns:a16="http://schemas.microsoft.com/office/drawing/2014/main" id="{E6A509C9-58B7-47D7-BF2E-F6F463C0C7E8}"/>
                </a:ext>
              </a:extLst>
            </p:cNvPr>
            <p:cNvSpPr/>
            <p:nvPr/>
          </p:nvSpPr>
          <p:spPr>
            <a:xfrm>
              <a:off x="5005483" y="1299705"/>
              <a:ext cx="3165008" cy="733449"/>
            </a:xfrm>
            <a:prstGeom prst="roundRect">
              <a:avLst>
                <a:gd name="adj" fmla="val 0"/>
              </a:avLst>
            </a:prstGeom>
            <a:solidFill>
              <a:srgbClr val="E0F0D0"/>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Numéro de téléphone</a:t>
              </a:r>
            </a:p>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national unique</a:t>
              </a:r>
            </a:p>
          </p:txBody>
        </p:sp>
        <p:sp>
          <p:nvSpPr>
            <p:cNvPr id="65" name="Rectangle : coins arrondis 64">
              <a:extLst>
                <a:ext uri="{FF2B5EF4-FFF2-40B4-BE49-F238E27FC236}">
                  <a16:creationId xmlns:a16="http://schemas.microsoft.com/office/drawing/2014/main" id="{5A6DF78D-3E44-4E93-90E2-E59F208DB951}"/>
                </a:ext>
              </a:extLst>
            </p:cNvPr>
            <p:cNvSpPr/>
            <p:nvPr/>
          </p:nvSpPr>
          <p:spPr>
            <a:xfrm>
              <a:off x="8345091" y="1299705"/>
              <a:ext cx="3165008" cy="733449"/>
            </a:xfrm>
            <a:prstGeom prst="roundRect">
              <a:avLst>
                <a:gd name="adj" fmla="val 0"/>
              </a:avLst>
            </a:prstGeom>
            <a:solidFill>
              <a:srgbClr val="E8E6E6"/>
            </a:solidFill>
            <a:ln w="6350">
              <a:noFill/>
            </a:ln>
          </p:spPr>
          <p:style>
            <a:lnRef idx="2">
              <a:schemeClr val="accent1">
                <a:shade val="50000"/>
              </a:schemeClr>
            </a:lnRef>
            <a:fillRef idx="1">
              <a:schemeClr val="accent1"/>
            </a:fillRef>
            <a:effectRef idx="0">
              <a:schemeClr val="accent1"/>
            </a:effectRef>
            <a:fontRef idx="minor">
              <a:schemeClr val="lt1"/>
            </a:fontRef>
          </p:style>
          <p:txBody>
            <a:bodyPr tIns="36000" bIns="0" anchor="ctr"/>
            <a:lstStyle/>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Espaces Conseil</a:t>
              </a:r>
            </a:p>
            <a:p>
              <a:pPr algn="ctr" eaLnBrk="1" fontAlgn="auto" hangingPunct="1">
                <a:lnSpc>
                  <a:spcPts val="1420"/>
                </a:lnSpc>
                <a:spcBef>
                  <a:spcPts val="0"/>
                </a:spcBef>
                <a:spcAft>
                  <a:spcPts val="600"/>
                </a:spcAft>
                <a:buClr>
                  <a:schemeClr val="accent1"/>
                </a:buClr>
                <a:defRPr/>
              </a:pPr>
              <a:r>
                <a:rPr lang="fr-FR" sz="1600" b="1" dirty="0">
                  <a:solidFill>
                    <a:srgbClr val="394348"/>
                  </a:solidFill>
                  <a:latin typeface="Arial" panose="020B0604020202020204" pitchFamily="34" charset="0"/>
                  <a:cs typeface="Arial" panose="020B0604020202020204" pitchFamily="34" charset="0"/>
                </a:rPr>
                <a:t>France </a:t>
              </a:r>
              <a:r>
                <a:rPr lang="fr-FR" sz="1600" b="1" dirty="0" err="1">
                  <a:solidFill>
                    <a:srgbClr val="394348"/>
                  </a:solidFill>
                  <a:latin typeface="Arial" panose="020B0604020202020204" pitchFamily="34" charset="0"/>
                  <a:cs typeface="Arial" panose="020B0604020202020204" pitchFamily="34" charset="0"/>
                </a:rPr>
                <a:t>Rénov</a:t>
              </a:r>
              <a:r>
                <a:rPr lang="fr-FR" sz="1600" b="1" dirty="0">
                  <a:solidFill>
                    <a:srgbClr val="394348"/>
                  </a:solidFill>
                  <a:latin typeface="Arial" panose="020B0604020202020204" pitchFamily="34" charset="0"/>
                  <a:cs typeface="Arial" panose="020B0604020202020204" pitchFamily="34" charset="0"/>
                </a:rPr>
                <a:t>’</a:t>
              </a:r>
            </a:p>
          </p:txBody>
        </p:sp>
        <p:sp>
          <p:nvSpPr>
            <p:cNvPr id="67" name="Rectangle : coins arrondis 66">
              <a:extLst>
                <a:ext uri="{FF2B5EF4-FFF2-40B4-BE49-F238E27FC236}">
                  <a16:creationId xmlns:a16="http://schemas.microsoft.com/office/drawing/2014/main" id="{121C406E-7996-469B-866F-B198723CDEB7}"/>
                </a:ext>
              </a:extLst>
            </p:cNvPr>
            <p:cNvSpPr/>
            <p:nvPr/>
          </p:nvSpPr>
          <p:spPr>
            <a:xfrm>
              <a:off x="5005483" y="3163492"/>
              <a:ext cx="3165008" cy="2660738"/>
            </a:xfrm>
            <a:prstGeom prst="roundRect">
              <a:avLst>
                <a:gd name="adj" fmla="val 0"/>
              </a:avLst>
            </a:prstGeom>
            <a:solidFill>
              <a:schemeClr val="accent6">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marL="171450" indent="-171450" eaLnBrk="1" fontAlgn="auto" hangingPunct="1">
                <a:spcBef>
                  <a:spcPts val="0"/>
                </a:spcBef>
                <a:spcAft>
                  <a:spcPts val="600"/>
                </a:spcAft>
                <a:buClr>
                  <a:srgbClr val="76C032"/>
                </a:buClr>
                <a:buFont typeface="Wingdings" pitchFamily="2" charset="2"/>
                <a:buChar char="§"/>
                <a:defRPr/>
              </a:pPr>
              <a:r>
                <a:rPr lang="fr-FR" sz="1000" b="1" dirty="0">
                  <a:solidFill>
                    <a:srgbClr val="394348"/>
                  </a:solidFill>
                  <a:latin typeface="Arial" panose="020B0604020202020204" pitchFamily="34" charset="0"/>
                  <a:cs typeface="Arial" panose="020B0604020202020204" pitchFamily="34" charset="0"/>
                </a:rPr>
                <a:t>Services proposés </a:t>
              </a:r>
              <a:r>
                <a:rPr lang="fr-FR" sz="1000" dirty="0">
                  <a:solidFill>
                    <a:srgbClr val="394348"/>
                  </a:solidFill>
                  <a:latin typeface="Arial" panose="020B0604020202020204" pitchFamily="34" charset="0"/>
                  <a:cs typeface="Arial" panose="020B0604020202020204" pitchFamily="34" charset="0"/>
                </a:rPr>
                <a:t>: </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 contact avec les conseillers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France </a:t>
              </a:r>
              <a:r>
                <a:rPr lang="fr-FR" sz="1000" dirty="0" err="1">
                  <a:solidFill>
                    <a:srgbClr val="394348"/>
                  </a:solidFill>
                  <a:latin typeface="Arial" panose="020B0604020202020204" pitchFamily="34" charset="0"/>
                  <a:cs typeface="Arial" panose="020B0604020202020204" pitchFamily="34" charset="0"/>
                </a:rPr>
                <a:t>Rénov</a:t>
              </a:r>
              <a:r>
                <a:rPr lang="fr-FR" sz="1000" dirty="0">
                  <a:solidFill>
                    <a:srgbClr val="394348"/>
                  </a:solidFill>
                  <a:latin typeface="Arial" panose="020B0604020202020204" pitchFamily="34" charset="0"/>
                  <a:cs typeface="Arial" panose="020B0604020202020204" pitchFamily="34" charset="0"/>
                </a:rPr>
                <a:t>’.</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Une indication sur l’Espace Conseil France </a:t>
              </a:r>
              <a:r>
                <a:rPr lang="fr-FR" sz="1000" dirty="0" err="1">
                  <a:solidFill>
                    <a:srgbClr val="394348"/>
                  </a:solidFill>
                  <a:latin typeface="Arial" panose="020B0604020202020204" pitchFamily="34" charset="0"/>
                  <a:cs typeface="Arial" panose="020B0604020202020204" pitchFamily="34" charset="0"/>
                </a:rPr>
                <a:t>Rénov</a:t>
              </a:r>
              <a:r>
                <a:rPr lang="fr-FR" sz="1000" dirty="0">
                  <a:solidFill>
                    <a:srgbClr val="394348"/>
                  </a:solidFill>
                  <a:latin typeface="Arial" panose="020B0604020202020204" pitchFamily="34" charset="0"/>
                  <a:cs typeface="Arial" panose="020B0604020202020204" pitchFamily="34" charset="0"/>
                </a:rPr>
                <a:t>’ le plus proche.</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Une mise en relation avec un Accompagnateur </a:t>
              </a:r>
              <a:r>
                <a:rPr lang="fr-FR" sz="1000" dirty="0" err="1">
                  <a:solidFill>
                    <a:srgbClr val="394348"/>
                  </a:solidFill>
                  <a:latin typeface="Arial" panose="020B0604020202020204" pitchFamily="34" charset="0"/>
                  <a:cs typeface="Arial" panose="020B0604020202020204" pitchFamily="34" charset="0"/>
                </a:rPr>
                <a:t>Rénov</a:t>
              </a:r>
              <a:r>
                <a:rPr lang="fr-FR" sz="1000" dirty="0">
                  <a:solidFill>
                    <a:srgbClr val="394348"/>
                  </a:solidFill>
                  <a:latin typeface="Arial" panose="020B0604020202020204" pitchFamily="34" charset="0"/>
                  <a:cs typeface="Arial" panose="020B0604020202020204" pitchFamily="34" charset="0"/>
                </a:rPr>
                <a:t>’ pour le suivi pluridisciplinaire du projet : technique, administratif et financier.</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endParaRPr lang="fr-FR" sz="1000" dirty="0">
                <a:solidFill>
                  <a:schemeClr val="tx1">
                    <a:lumMod val="50000"/>
                  </a:schemeClr>
                </a:solidFill>
              </a:endParaRPr>
            </a:p>
          </p:txBody>
        </p:sp>
        <p:sp>
          <p:nvSpPr>
            <p:cNvPr id="68" name="Rectangle : coins arrondis 67">
              <a:extLst>
                <a:ext uri="{FF2B5EF4-FFF2-40B4-BE49-F238E27FC236}">
                  <a16:creationId xmlns:a16="http://schemas.microsoft.com/office/drawing/2014/main" id="{BBE263C5-2954-430F-8B73-DE44D933E7F6}"/>
                </a:ext>
              </a:extLst>
            </p:cNvPr>
            <p:cNvSpPr/>
            <p:nvPr/>
          </p:nvSpPr>
          <p:spPr>
            <a:xfrm>
              <a:off x="1665875" y="3163492"/>
              <a:ext cx="3165008" cy="2660738"/>
            </a:xfrm>
            <a:prstGeom prst="roundRect">
              <a:avLst>
                <a:gd name="adj" fmla="val 0"/>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marL="171450" indent="-171450" eaLnBrk="1" fontAlgn="auto" hangingPunct="1">
                <a:spcBef>
                  <a:spcPts val="0"/>
                </a:spcBef>
                <a:spcAft>
                  <a:spcPts val="600"/>
                </a:spcAft>
                <a:buClr>
                  <a:srgbClr val="76C032"/>
                </a:buClr>
                <a:buFont typeface="Wingdings" pitchFamily="2" charset="2"/>
                <a:buChar char="§"/>
                <a:defRPr/>
              </a:pPr>
              <a:r>
                <a:rPr lang="fr-FR" sz="1000" b="1" dirty="0">
                  <a:solidFill>
                    <a:srgbClr val="394348"/>
                  </a:solidFill>
                  <a:latin typeface="Arial" panose="020B0604020202020204" pitchFamily="34" charset="0"/>
                  <a:cs typeface="Arial" panose="020B0604020202020204" pitchFamily="34" charset="0"/>
                </a:rPr>
                <a:t>Services proposés </a:t>
              </a:r>
              <a:r>
                <a:rPr lang="fr-FR" sz="1000" dirty="0">
                  <a:solidFill>
                    <a:srgbClr val="394348"/>
                  </a:solidFill>
                  <a:latin typeface="Arial" panose="020B0604020202020204" pitchFamily="34" charset="0"/>
                  <a:cs typeface="Arial" panose="020B0604020202020204" pitchFamily="34" charset="0"/>
                </a:rPr>
                <a:t>: </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Des informations utiles au sujet de la rénovation énergétique de l’habitat.</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 outil de simulation pour identifier les aides financières disponibles.</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 annuaire des artisans qualifiés RGE.</a:t>
              </a:r>
            </a:p>
            <a:p>
              <a:pPr eaLnBrk="1" fontAlgn="auto" hangingPunct="1">
                <a:spcBef>
                  <a:spcPts val="0"/>
                </a:spcBef>
                <a:spcAft>
                  <a:spcPts val="600"/>
                </a:spcAft>
                <a:buClr>
                  <a:srgbClr val="76C032"/>
                </a:buClr>
                <a:defRPr/>
              </a:pPr>
              <a:endParaRPr lang="fr-FR" sz="1000" dirty="0">
                <a:solidFill>
                  <a:srgbClr val="39434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600"/>
                </a:spcAft>
                <a:buClr>
                  <a:srgbClr val="76C032"/>
                </a:buClr>
                <a:buFont typeface="Wingdings" pitchFamily="2" charset="2"/>
                <a:buChar char="§"/>
                <a:defRPr/>
              </a:pPr>
              <a:r>
                <a:rPr lang="fr-FR" sz="1000" b="1" dirty="0">
                  <a:solidFill>
                    <a:srgbClr val="394348"/>
                  </a:solidFill>
                  <a:latin typeface="Arial" panose="020B0604020202020204" pitchFamily="34" charset="0"/>
                  <a:cs typeface="Arial" panose="020B0604020202020204" pitchFamily="34" charset="0"/>
                </a:rPr>
                <a:t>Services envisagés </a:t>
              </a:r>
              <a:r>
                <a:rPr lang="fr-FR" sz="1000" dirty="0">
                  <a:solidFill>
                    <a:srgbClr val="394348"/>
                  </a:solidFill>
                  <a:latin typeface="Arial" panose="020B0604020202020204" pitchFamily="34" charset="0"/>
                  <a:cs typeface="Arial" panose="020B0604020202020204" pitchFamily="34" charset="0"/>
                </a:rPr>
                <a:t>:</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 outil de saisie des dossiers pour l’obtention de </a:t>
              </a:r>
              <a:r>
                <a:rPr lang="fr-FR" sz="1000" dirty="0" err="1">
                  <a:solidFill>
                    <a:srgbClr val="394348"/>
                  </a:solidFill>
                  <a:latin typeface="Arial" panose="020B0604020202020204" pitchFamily="34" charset="0"/>
                  <a:cs typeface="Arial" panose="020B0604020202020204" pitchFamily="34" charset="0"/>
                </a:rPr>
                <a:t>MaPrimeRénov</a:t>
              </a:r>
              <a:r>
                <a:rPr lang="fr-FR" sz="1000" dirty="0">
                  <a:solidFill>
                    <a:srgbClr val="394348"/>
                  </a:solidFill>
                  <a:latin typeface="Arial" panose="020B0604020202020204" pitchFamily="34" charset="0"/>
                  <a:cs typeface="Arial" panose="020B0604020202020204" pitchFamily="34" charset="0"/>
                </a:rPr>
                <a:t>’</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(pour l’instant à saisir sur </a:t>
              </a:r>
              <a:r>
                <a:rPr lang="fr-FR" sz="1000" dirty="0">
                  <a:solidFill>
                    <a:srgbClr val="394348"/>
                  </a:solidFill>
                  <a:latin typeface="Arial" panose="020B0604020202020204" pitchFamily="34" charset="0"/>
                  <a:cs typeface="Arial" panose="020B0604020202020204" pitchFamily="34" charset="0"/>
                  <a:hlinkClick r:id="rId12"/>
                </a:rPr>
                <a:t>https://www.maprimerenov.gouv.fr</a:t>
              </a:r>
              <a:r>
                <a:rPr lang="fr-FR" sz="1000" dirty="0">
                  <a:solidFill>
                    <a:srgbClr val="394348"/>
                  </a:solidFill>
                  <a:latin typeface="Arial" panose="020B0604020202020204" pitchFamily="34" charset="0"/>
                  <a:cs typeface="Arial" panose="020B0604020202020204" pitchFamily="34" charset="0"/>
                </a:rPr>
                <a:t>).</a:t>
              </a:r>
            </a:p>
          </p:txBody>
        </p:sp>
        <p:sp>
          <p:nvSpPr>
            <p:cNvPr id="70" name="Rectangle : coins arrondis 69">
              <a:extLst>
                <a:ext uri="{FF2B5EF4-FFF2-40B4-BE49-F238E27FC236}">
                  <a16:creationId xmlns:a16="http://schemas.microsoft.com/office/drawing/2014/main" id="{8C121C28-AD17-443E-B007-B45F8ABA3AB5}"/>
                </a:ext>
              </a:extLst>
            </p:cNvPr>
            <p:cNvSpPr/>
            <p:nvPr/>
          </p:nvSpPr>
          <p:spPr>
            <a:xfrm>
              <a:off x="8345091" y="3163492"/>
              <a:ext cx="3165008" cy="2660738"/>
            </a:xfrm>
            <a:prstGeom prst="roundRect">
              <a:avLst>
                <a:gd name="adj" fmla="val 0"/>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Ins="180000"/>
            <a:lstStyle/>
            <a:p>
              <a:pPr marL="85725"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Informer et conseiller.</a:t>
              </a:r>
            </a:p>
            <a:p>
              <a:pPr marL="171450" indent="-171450" eaLnBrk="1" fontAlgn="auto" hangingPunct="1">
                <a:spcBef>
                  <a:spcPts val="0"/>
                </a:spcBef>
                <a:spcAft>
                  <a:spcPts val="600"/>
                </a:spcAft>
                <a:buClr>
                  <a:srgbClr val="76C032"/>
                </a:buClr>
                <a:buSzPct val="60000"/>
                <a:buFont typeface=".Lucida Grande UI Regular"/>
                <a:buChar char="►"/>
                <a:defRPr/>
              </a:pPr>
              <a:r>
                <a:rPr lang="fr-FR" sz="1000" dirty="0">
                  <a:solidFill>
                    <a:srgbClr val="394348"/>
                  </a:solidFill>
                  <a:latin typeface="Arial" panose="020B0604020202020204" pitchFamily="34" charset="0"/>
                  <a:cs typeface="Arial" panose="020B0604020202020204" pitchFamily="34" charset="0"/>
                </a:rPr>
                <a:t>Rassemblement des anciens Espaces Conseil FAIRE et des Points Rénovation Information Service (PRIS) de l’</a:t>
              </a:r>
              <a:r>
                <a:rPr lang="fr-FR" sz="1000" dirty="0" err="1">
                  <a:solidFill>
                    <a:srgbClr val="394348"/>
                  </a:solidFill>
                  <a:latin typeface="Arial" panose="020B0604020202020204" pitchFamily="34" charset="0"/>
                  <a:cs typeface="Arial" panose="020B0604020202020204" pitchFamily="34" charset="0"/>
                </a:rPr>
                <a:t>Anah</a:t>
              </a:r>
              <a:r>
                <a:rPr lang="fr-FR" sz="1000" dirty="0">
                  <a:solidFill>
                    <a:srgbClr val="394348"/>
                  </a:solidFill>
                  <a:latin typeface="Arial" panose="020B0604020202020204" pitchFamily="34" charset="0"/>
                  <a:cs typeface="Arial" panose="020B0604020202020204" pitchFamily="34" charset="0"/>
                </a:rPr>
                <a:t>*.</a:t>
              </a:r>
            </a:p>
            <a:p>
              <a:pPr marL="85725" marR="0" lvl="0" indent="-171450" algn="l" defTabSz="914400" rtl="0" fontAlgn="auto" hangingPunct="1">
                <a:lnSpc>
                  <a:spcPct val="100000"/>
                </a:lnSpc>
                <a:spcBef>
                  <a:spcPts val="0"/>
                </a:spcBef>
                <a:spcAft>
                  <a:spcPts val="600"/>
                </a:spcAft>
                <a:buClr>
                  <a:srgbClr val="76C032"/>
                </a:buClr>
                <a:buSzPct val="60000"/>
                <a:buFont typeface="Arial Narrow" pitchFamily="34"/>
                <a:buChar char="►"/>
                <a:tabLst/>
                <a:defRPr sz="1800" b="0" i="0" u="none" strike="noStrike" kern="0" cap="none" spc="0" baseline="0">
                  <a:solidFill>
                    <a:srgbClr val="000000"/>
                  </a:solidFill>
                  <a:uFillTx/>
                </a:defRPr>
              </a:pPr>
              <a:r>
                <a:rPr lang="fr-FR" sz="1000" b="0" i="0" u="none" strike="noStrike" kern="1200" cap="none" spc="0" baseline="0" dirty="0">
                  <a:solidFill>
                    <a:srgbClr val="394348"/>
                  </a:solidFill>
                  <a:uFillTx/>
                  <a:latin typeface="Arial" pitchFamily="34"/>
                  <a:cs typeface="Arial" pitchFamily="34"/>
                </a:rPr>
                <a:t>Depuis le 1</a:t>
              </a:r>
              <a:r>
                <a:rPr lang="fr-FR" sz="1000" b="0" i="0" u="none" strike="noStrike" kern="1200" cap="none" spc="0" baseline="30000" dirty="0">
                  <a:solidFill>
                    <a:srgbClr val="394348"/>
                  </a:solidFill>
                  <a:uFillTx/>
                  <a:latin typeface="Arial" pitchFamily="34"/>
                  <a:cs typeface="Arial" pitchFamily="34"/>
                </a:rPr>
                <a:t>er</a:t>
              </a:r>
              <a:r>
                <a:rPr lang="fr-FR" sz="1000" b="0" i="0" u="none" strike="noStrike" kern="1200" cap="none" spc="0" baseline="0" dirty="0">
                  <a:solidFill>
                    <a:srgbClr val="394348"/>
                  </a:solidFill>
                  <a:uFillTx/>
                  <a:latin typeface="Arial" pitchFamily="34"/>
                  <a:cs typeface="Arial" pitchFamily="34"/>
                </a:rPr>
                <a:t> janvier 2024, les agents France Services peuvent aider les clients dans la constitution des demandes d’aide </a:t>
              </a:r>
              <a:r>
                <a:rPr lang="fr-FR" sz="1000" b="0" i="0" u="none" strike="noStrike" kern="1200" cap="none" spc="0" baseline="0" dirty="0" err="1">
                  <a:solidFill>
                    <a:srgbClr val="394348"/>
                  </a:solidFill>
                  <a:uFillTx/>
                  <a:latin typeface="Arial" pitchFamily="34"/>
                  <a:cs typeface="Arial" pitchFamily="34"/>
                </a:rPr>
                <a:t>MaPrimeRénov</a:t>
              </a:r>
              <a:r>
                <a:rPr lang="fr-FR" sz="1000" b="0" i="0" u="none" strike="noStrike" kern="1200" cap="none" spc="0" baseline="0" dirty="0">
                  <a:solidFill>
                    <a:srgbClr val="394348"/>
                  </a:solidFill>
                  <a:uFillTx/>
                  <a:latin typeface="Arial" pitchFamily="34"/>
                  <a:cs typeface="Arial" pitchFamily="34"/>
                </a:rPr>
                <a:t>’.</a:t>
              </a:r>
            </a:p>
            <a:p>
              <a:pPr marL="85725" indent="-171450" eaLnBrk="1" fontAlgn="auto" hangingPunct="1">
                <a:spcBef>
                  <a:spcPts val="0"/>
                </a:spcBef>
                <a:spcAft>
                  <a:spcPts val="600"/>
                </a:spcAft>
                <a:buClr>
                  <a:srgbClr val="76C032"/>
                </a:buClr>
                <a:buSzPct val="60000"/>
                <a:buFont typeface="Arial Narrow" panose="020B0606020202030204" pitchFamily="34" charset="0"/>
                <a:buChar char="►"/>
                <a:defRPr/>
              </a:pPr>
              <a:endParaRPr lang="fr-FR" sz="1000" b="1" dirty="0">
                <a:solidFill>
                  <a:srgbClr val="394348"/>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600"/>
                </a:spcAft>
                <a:buClr>
                  <a:srgbClr val="76C032"/>
                </a:buClr>
                <a:buFont typeface="Wingdings" pitchFamily="2" charset="2"/>
                <a:buChar char="§"/>
                <a:defRPr/>
              </a:pPr>
              <a:r>
                <a:rPr lang="fr-FR" sz="1000" b="1" dirty="0">
                  <a:solidFill>
                    <a:srgbClr val="394348"/>
                  </a:solidFill>
                  <a:latin typeface="Arial" panose="020B0604020202020204" pitchFamily="34" charset="0"/>
                  <a:cs typeface="Arial" panose="020B0604020202020204" pitchFamily="34" charset="0"/>
                </a:rPr>
                <a:t>Services proposés </a:t>
              </a:r>
              <a:r>
                <a:rPr lang="fr-FR" sz="1000" dirty="0">
                  <a:solidFill>
                    <a:srgbClr val="394348"/>
                  </a:solidFill>
                  <a:latin typeface="Arial" panose="020B0604020202020204" pitchFamily="34" charset="0"/>
                  <a:cs typeface="Arial" panose="020B0604020202020204" pitchFamily="34" charset="0"/>
                </a:rPr>
                <a:t>: </a:t>
              </a:r>
            </a:p>
            <a:p>
              <a:pPr marL="542925" lvl="1" indent="-171450" eaLnBrk="1" fontAlgn="auto" hangingPunct="1">
                <a:spcBef>
                  <a:spcPts val="0"/>
                </a:spcBef>
                <a:spcAft>
                  <a:spcPts val="600"/>
                </a:spcAft>
                <a:buClr>
                  <a:srgbClr val="76C032"/>
                </a:buClr>
                <a:buSzPct val="60000"/>
                <a:buFont typeface="Arial Narrow" panose="020B0606020202030204" pitchFamily="34" charset="0"/>
                <a:buChar char="►"/>
                <a:defRPr/>
              </a:pPr>
              <a:r>
                <a:rPr lang="fr-FR" sz="1000" dirty="0">
                  <a:solidFill>
                    <a:srgbClr val="394348"/>
                  </a:solidFill>
                  <a:latin typeface="Arial" panose="020B0604020202020204" pitchFamily="34" charset="0"/>
                  <a:cs typeface="Arial" panose="020B0604020202020204" pitchFamily="34" charset="0"/>
                </a:rPr>
                <a:t>Un contact avec les conseillers</a:t>
              </a:r>
              <a:br>
                <a:rPr lang="fr-FR" sz="1000" dirty="0">
                  <a:solidFill>
                    <a:srgbClr val="394348"/>
                  </a:solidFill>
                  <a:latin typeface="Arial" panose="020B0604020202020204" pitchFamily="34" charset="0"/>
                  <a:cs typeface="Arial" panose="020B0604020202020204" pitchFamily="34" charset="0"/>
                </a:rPr>
              </a:br>
              <a:r>
                <a:rPr lang="fr-FR" sz="1000" dirty="0">
                  <a:solidFill>
                    <a:srgbClr val="394348"/>
                  </a:solidFill>
                  <a:latin typeface="Arial" panose="020B0604020202020204" pitchFamily="34" charset="0"/>
                  <a:cs typeface="Arial" panose="020B0604020202020204" pitchFamily="34" charset="0"/>
                </a:rPr>
                <a:t>France </a:t>
              </a:r>
              <a:r>
                <a:rPr lang="fr-FR" sz="1000" dirty="0" err="1">
                  <a:solidFill>
                    <a:srgbClr val="394348"/>
                  </a:solidFill>
                  <a:latin typeface="Arial" panose="020B0604020202020204" pitchFamily="34" charset="0"/>
                  <a:cs typeface="Arial" panose="020B0604020202020204" pitchFamily="34" charset="0"/>
                </a:rPr>
                <a:t>Rénov</a:t>
              </a:r>
              <a:r>
                <a:rPr lang="fr-FR" sz="1000" dirty="0">
                  <a:solidFill>
                    <a:srgbClr val="394348"/>
                  </a:solidFill>
                  <a:latin typeface="Arial" panose="020B0604020202020204" pitchFamily="34" charset="0"/>
                  <a:cs typeface="Arial" panose="020B0604020202020204" pitchFamily="34" charset="0"/>
                </a:rPr>
                <a:t>’.</a:t>
              </a:r>
            </a:p>
          </p:txBody>
        </p:sp>
      </p:grpSp>
      <p:sp>
        <p:nvSpPr>
          <p:cNvPr id="44050" name="ZoneTexte 2">
            <a:extLst>
              <a:ext uri="{FF2B5EF4-FFF2-40B4-BE49-F238E27FC236}">
                <a16:creationId xmlns:a16="http://schemas.microsoft.com/office/drawing/2014/main" id="{A0982151-14A0-4AA7-97B1-76C477A4581F}"/>
              </a:ext>
            </a:extLst>
          </p:cNvPr>
          <p:cNvSpPr txBox="1">
            <a:spLocks noChangeArrowheads="1"/>
          </p:cNvSpPr>
          <p:nvPr/>
        </p:nvSpPr>
        <p:spPr bwMode="auto">
          <a:xfrm>
            <a:off x="14288" y="6083300"/>
            <a:ext cx="358775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latin typeface="Arial" panose="020B0604020202020204" pitchFamily="34" charset="0"/>
                <a:cs typeface="Arial" panose="020B0604020202020204" pitchFamily="34" charset="0"/>
              </a:rPr>
              <a:t>* Agence Nationale de l’Habitat</a:t>
            </a:r>
          </a:p>
        </p:txBody>
      </p:sp>
      <p:sp>
        <p:nvSpPr>
          <p:cNvPr id="54" name="Rectangle 53">
            <a:extLst>
              <a:ext uri="{FF2B5EF4-FFF2-40B4-BE49-F238E27FC236}">
                <a16:creationId xmlns:a16="http://schemas.microsoft.com/office/drawing/2014/main" id="{CB27C4B3-BE5A-45B9-A1DD-F6DB8E29D07E}"/>
              </a:ext>
            </a:extLst>
          </p:cNvPr>
          <p:cNvSpPr/>
          <p:nvPr/>
        </p:nvSpPr>
        <p:spPr>
          <a:xfrm>
            <a:off x="1489075" y="590550"/>
            <a:ext cx="9213850" cy="4587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44000" anchor="ctr"/>
          <a:lstStyle/>
          <a:p>
            <a:pPr eaLnBrk="1" fontAlgn="auto" hangingPunct="1">
              <a:spcBef>
                <a:spcPts val="0"/>
              </a:spcBef>
              <a:spcAft>
                <a:spcPts val="0"/>
              </a:spcAft>
              <a:defRPr/>
            </a:pPr>
            <a:r>
              <a:rPr lang="fr-FR" dirty="0">
                <a:solidFill>
                  <a:srgbClr val="394348"/>
                </a:solidFill>
                <a:latin typeface="Arial" panose="020B0604020202020204" pitchFamily="34" charset="0"/>
                <a:cs typeface="Arial" panose="020B0604020202020204" pitchFamily="34" charset="0"/>
              </a:rPr>
              <a:t>Information, conseil et accompagnement de la rénovation énergétique du logement</a:t>
            </a:r>
          </a:p>
        </p:txBody>
      </p:sp>
      <p:grpSp>
        <p:nvGrpSpPr>
          <p:cNvPr id="44052" name="Groupe 54">
            <a:extLst>
              <a:ext uri="{FF2B5EF4-FFF2-40B4-BE49-F238E27FC236}">
                <a16:creationId xmlns:a16="http://schemas.microsoft.com/office/drawing/2014/main" id="{A54AC472-6D7B-4BEF-A25A-2D7476B2A6CF}"/>
              </a:ext>
            </a:extLst>
          </p:cNvPr>
          <p:cNvGrpSpPr>
            <a:grpSpLocks/>
          </p:cNvGrpSpPr>
          <p:nvPr/>
        </p:nvGrpSpPr>
        <p:grpSpPr bwMode="auto">
          <a:xfrm>
            <a:off x="3365500" y="6388100"/>
            <a:ext cx="1417638" cy="369888"/>
            <a:chOff x="2237439" y="6388408"/>
            <a:chExt cx="1417322" cy="369331"/>
          </a:xfrm>
        </p:grpSpPr>
        <p:sp>
          <p:nvSpPr>
            <p:cNvPr id="56" name="Rectangle 55">
              <a:extLst>
                <a:ext uri="{FF2B5EF4-FFF2-40B4-BE49-F238E27FC236}">
                  <a16:creationId xmlns:a16="http://schemas.microsoft.com/office/drawing/2014/main" id="{EB30E666-264C-4CA2-BB30-30DCA42DFFC0}"/>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4073" name="ZoneTexte 56">
              <a:extLst>
                <a:ext uri="{FF2B5EF4-FFF2-40B4-BE49-F238E27FC236}">
                  <a16:creationId xmlns:a16="http://schemas.microsoft.com/office/drawing/2014/main" id="{C4959A47-7F40-4C43-89D4-B797A4C651C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58" name="Rectangle 57">
            <a:extLst>
              <a:ext uri="{FF2B5EF4-FFF2-40B4-BE49-F238E27FC236}">
                <a16:creationId xmlns:a16="http://schemas.microsoft.com/office/drawing/2014/main" id="{BA92264D-4435-423B-91EA-2CCF2DCCF15F}"/>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44054" name="Groupe 79">
            <a:extLst>
              <a:ext uri="{FF2B5EF4-FFF2-40B4-BE49-F238E27FC236}">
                <a16:creationId xmlns:a16="http://schemas.microsoft.com/office/drawing/2014/main" id="{591041A0-B5C2-4B73-AEBD-ECE4642BB977}"/>
              </a:ext>
            </a:extLst>
          </p:cNvPr>
          <p:cNvGrpSpPr>
            <a:grpSpLocks/>
          </p:cNvGrpSpPr>
          <p:nvPr/>
        </p:nvGrpSpPr>
        <p:grpSpPr bwMode="auto">
          <a:xfrm>
            <a:off x="11252200" y="5872163"/>
            <a:ext cx="879475" cy="361950"/>
            <a:chOff x="702023" y="0"/>
            <a:chExt cx="878589" cy="362285"/>
          </a:xfrm>
        </p:grpSpPr>
        <p:sp>
          <p:nvSpPr>
            <p:cNvPr id="81" name="Rectangle 80">
              <a:extLst>
                <a:ext uri="{FF2B5EF4-FFF2-40B4-BE49-F238E27FC236}">
                  <a16:creationId xmlns:a16="http://schemas.microsoft.com/office/drawing/2014/main" id="{00865157-EC39-4844-84EC-C2DD28C28B52}"/>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82" name="Triangle 81">
              <a:extLst>
                <a:ext uri="{FF2B5EF4-FFF2-40B4-BE49-F238E27FC236}">
                  <a16:creationId xmlns:a16="http://schemas.microsoft.com/office/drawing/2014/main" id="{E42B8724-39EE-4164-B309-45DC16BE3A7E}"/>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83" name="Rectangle 82">
            <a:hlinkClick r:id="rId13" action="ppaction://hlinksldjump"/>
            <a:extLst>
              <a:ext uri="{FF2B5EF4-FFF2-40B4-BE49-F238E27FC236}">
                <a16:creationId xmlns:a16="http://schemas.microsoft.com/office/drawing/2014/main" id="{FC60A81B-A296-4445-BEAD-9F009BE4CD79}"/>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4056" name="Groupe 70">
            <a:extLst>
              <a:ext uri="{FF2B5EF4-FFF2-40B4-BE49-F238E27FC236}">
                <a16:creationId xmlns:a16="http://schemas.microsoft.com/office/drawing/2014/main" id="{6584D4C3-18E0-47FC-BA3F-95EEFE47C86D}"/>
              </a:ext>
            </a:extLst>
          </p:cNvPr>
          <p:cNvGrpSpPr>
            <a:grpSpLocks/>
          </p:cNvGrpSpPr>
          <p:nvPr/>
        </p:nvGrpSpPr>
        <p:grpSpPr bwMode="auto">
          <a:xfrm>
            <a:off x="6048375" y="6324600"/>
            <a:ext cx="784225" cy="496888"/>
            <a:chOff x="6767187" y="6323834"/>
            <a:chExt cx="784388" cy="497620"/>
          </a:xfrm>
        </p:grpSpPr>
        <p:pic>
          <p:nvPicPr>
            <p:cNvPr id="72" name="Graphique 71">
              <a:extLst>
                <a:ext uri="{FF2B5EF4-FFF2-40B4-BE49-F238E27FC236}">
                  <a16:creationId xmlns:a16="http://schemas.microsoft.com/office/drawing/2014/main" id="{5641E4A6-6319-4504-B95F-2A1440313B21}"/>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44069" name="ZoneTexte 72">
              <a:extLst>
                <a:ext uri="{FF2B5EF4-FFF2-40B4-BE49-F238E27FC236}">
                  <a16:creationId xmlns:a16="http://schemas.microsoft.com/office/drawing/2014/main" id="{C1AD0ED7-8707-4BAB-A066-11161C6807C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4057" name="Groupe 73">
            <a:extLst>
              <a:ext uri="{FF2B5EF4-FFF2-40B4-BE49-F238E27FC236}">
                <a16:creationId xmlns:a16="http://schemas.microsoft.com/office/drawing/2014/main" id="{E7F8B904-8368-4C53-A1F4-3C09D33574CC}"/>
              </a:ext>
            </a:extLst>
          </p:cNvPr>
          <p:cNvGrpSpPr>
            <a:grpSpLocks/>
          </p:cNvGrpSpPr>
          <p:nvPr/>
        </p:nvGrpSpPr>
        <p:grpSpPr bwMode="auto">
          <a:xfrm>
            <a:off x="71438" y="6324600"/>
            <a:ext cx="11553825" cy="496888"/>
            <a:chOff x="71517" y="6323834"/>
            <a:chExt cx="11554426" cy="497620"/>
          </a:xfrm>
        </p:grpSpPr>
        <p:pic>
          <p:nvPicPr>
            <p:cNvPr id="75" name="Graphique 74">
              <a:hlinkClick r:id="" action="ppaction://hlinkshowjump?jump=previousslide"/>
              <a:extLst>
                <a:ext uri="{FF2B5EF4-FFF2-40B4-BE49-F238E27FC236}">
                  <a16:creationId xmlns:a16="http://schemas.microsoft.com/office/drawing/2014/main" id="{1F962B38-37BE-4DFE-8FF4-76E4525AFAAC}"/>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76" name="Graphique 75">
              <a:hlinkClick r:id="" action="ppaction://hlinkshowjump?jump=nextslide"/>
              <a:extLst>
                <a:ext uri="{FF2B5EF4-FFF2-40B4-BE49-F238E27FC236}">
                  <a16:creationId xmlns:a16="http://schemas.microsoft.com/office/drawing/2014/main" id="{F394CFED-C839-43AF-8F05-C544B211E5A1}"/>
                </a:ext>
              </a:extLst>
            </p:cNvPr>
            <p:cNvPicPr>
              <a:picLocks noChangeAspect="1"/>
            </p:cNvPicPr>
            <p:nvPr/>
          </p:nvPicPr>
          <p:blipFill>
            <a:blip r:embed="rId15"/>
            <a:srcRect/>
            <a:stretch/>
          </p:blipFill>
          <p:spPr>
            <a:xfrm>
              <a:off x="11344940" y="6431943"/>
              <a:ext cx="281003" cy="281402"/>
            </a:xfrm>
            <a:prstGeom prst="rect">
              <a:avLst/>
            </a:prstGeom>
          </p:spPr>
        </p:pic>
        <p:sp>
          <p:nvSpPr>
            <p:cNvPr id="78" name="Rectangle 77">
              <a:hlinkClick r:id="rId16" action="ppaction://hlinksldjump"/>
              <a:extLst>
                <a:ext uri="{FF2B5EF4-FFF2-40B4-BE49-F238E27FC236}">
                  <a16:creationId xmlns:a16="http://schemas.microsoft.com/office/drawing/2014/main" id="{E0A325E9-E45B-4826-B714-6932A3DBEA1E}"/>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4" name="Rectangle 93">
              <a:hlinkClick r:id="rId17" action="ppaction://hlinksldjump"/>
              <a:extLst>
                <a:ext uri="{FF2B5EF4-FFF2-40B4-BE49-F238E27FC236}">
                  <a16:creationId xmlns:a16="http://schemas.microsoft.com/office/drawing/2014/main" id="{71B6A4E0-15B6-4176-B085-4E33CBA31102}"/>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5" name="Rectangle 94">
              <a:hlinkClick r:id="rId18" action="ppaction://hlinksldjump"/>
              <a:extLst>
                <a:ext uri="{FF2B5EF4-FFF2-40B4-BE49-F238E27FC236}">
                  <a16:creationId xmlns:a16="http://schemas.microsoft.com/office/drawing/2014/main" id="{C64F6092-F5EF-43BF-A423-3039201C7B37}"/>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6" name="Rectangle 95">
              <a:hlinkClick r:id="rId19" action="ppaction://hlinksldjump"/>
              <a:extLst>
                <a:ext uri="{FF2B5EF4-FFF2-40B4-BE49-F238E27FC236}">
                  <a16:creationId xmlns:a16="http://schemas.microsoft.com/office/drawing/2014/main" id="{ED9A1C88-A516-4A5E-B825-229A6D520E72}"/>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20" action="ppaction://hlinksldjump"/>
              <a:extLst>
                <a:ext uri="{FF2B5EF4-FFF2-40B4-BE49-F238E27FC236}">
                  <a16:creationId xmlns:a16="http://schemas.microsoft.com/office/drawing/2014/main" id="{C2605F6F-81A7-486A-8867-30C159DC4B2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Rectangle 97">
              <a:hlinkClick r:id="rId21" action="ppaction://hlinksldjump"/>
              <a:extLst>
                <a:ext uri="{FF2B5EF4-FFF2-40B4-BE49-F238E27FC236}">
                  <a16:creationId xmlns:a16="http://schemas.microsoft.com/office/drawing/2014/main" id="{28E7D3A8-90F0-4FF9-BE07-8E519D66C6BF}"/>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9" name="Rectangle 98">
              <a:hlinkClick r:id="rId22" action="ppaction://hlinksldjump"/>
              <a:extLst>
                <a:ext uri="{FF2B5EF4-FFF2-40B4-BE49-F238E27FC236}">
                  <a16:creationId xmlns:a16="http://schemas.microsoft.com/office/drawing/2014/main" id="{5D0B6E89-8BE8-4EA0-89EF-6FD421C06E9D}"/>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0" name="Rectangle 99">
              <a:hlinkClick r:id="rId23" action="ppaction://hlinksldjump"/>
              <a:extLst>
                <a:ext uri="{FF2B5EF4-FFF2-40B4-BE49-F238E27FC236}">
                  <a16:creationId xmlns:a16="http://schemas.microsoft.com/office/drawing/2014/main" id="{3F88B7D3-C683-428B-A766-DA9FCEC108E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419">
            <a:extLst>
              <a:ext uri="{FF2B5EF4-FFF2-40B4-BE49-F238E27FC236}">
                <a16:creationId xmlns:a16="http://schemas.microsoft.com/office/drawing/2014/main" id="{6C707F64-9C97-4C95-9696-2D82FF91C897}"/>
              </a:ext>
            </a:extLst>
          </p:cNvPr>
          <p:cNvPicPr>
            <a:picLocks noChangeAspect="1"/>
          </p:cNvPicPr>
          <p:nvPr/>
        </p:nvPicPr>
        <p:blipFill>
          <a:blip r:embed="rId2"/>
          <a:srcRect l="3698" t="2498" r="40393" b="19900"/>
          <a:stretch>
            <a:fillRect/>
          </a:stretch>
        </p:blipFill>
        <p:spPr>
          <a:xfrm>
            <a:off x="7775575" y="728663"/>
            <a:ext cx="4416425" cy="6129337"/>
          </a:xfrm>
          <a:prstGeom prst="rect">
            <a:avLst/>
          </a:prstGeom>
          <a:noFill/>
          <a:ln cap="flat">
            <a:noFill/>
          </a:ln>
        </p:spPr>
      </p:pic>
      <p:sp>
        <p:nvSpPr>
          <p:cNvPr id="45059" name="Rectangle 166">
            <a:extLst>
              <a:ext uri="{FF2B5EF4-FFF2-40B4-BE49-F238E27FC236}">
                <a16:creationId xmlns:a16="http://schemas.microsoft.com/office/drawing/2014/main" id="{7F05EC4B-8291-4C4A-B8CA-1CBDD40996E3}"/>
              </a:ext>
            </a:extLst>
          </p:cNvPr>
          <p:cNvSpPr>
            <a:spLocks noChangeArrowheads="1"/>
          </p:cNvSpPr>
          <p:nvPr/>
        </p:nvSpPr>
        <p:spPr bwMode="auto">
          <a:xfrm>
            <a:off x="5922963" y="1900238"/>
            <a:ext cx="4783137" cy="3436937"/>
          </a:xfrm>
          <a:prstGeom prst="rect">
            <a:avLst/>
          </a:prstGeom>
          <a:solidFill>
            <a:srgbClr val="E2F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060" name="Rectangle 165">
            <a:extLst>
              <a:ext uri="{FF2B5EF4-FFF2-40B4-BE49-F238E27FC236}">
                <a16:creationId xmlns:a16="http://schemas.microsoft.com/office/drawing/2014/main" id="{5073DBA9-F299-4208-BD61-58D41E4B1ED0}"/>
              </a:ext>
            </a:extLst>
          </p:cNvPr>
          <p:cNvSpPr>
            <a:spLocks noChangeArrowheads="1"/>
          </p:cNvSpPr>
          <p:nvPr/>
        </p:nvSpPr>
        <p:spPr bwMode="auto">
          <a:xfrm>
            <a:off x="1697038" y="3810000"/>
            <a:ext cx="4084637" cy="1535113"/>
          </a:xfrm>
          <a:prstGeom prst="rect">
            <a:avLst/>
          </a:prstGeom>
          <a:solidFill>
            <a:srgbClr val="E2F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061" name="Rectangle 32">
            <a:extLst>
              <a:ext uri="{FF2B5EF4-FFF2-40B4-BE49-F238E27FC236}">
                <a16:creationId xmlns:a16="http://schemas.microsoft.com/office/drawing/2014/main" id="{69CB0F84-120C-4630-84E8-9E71F4F861B8}"/>
              </a:ext>
            </a:extLst>
          </p:cNvPr>
          <p:cNvSpPr>
            <a:spLocks noChangeArrowheads="1"/>
          </p:cNvSpPr>
          <p:nvPr/>
        </p:nvSpPr>
        <p:spPr bwMode="auto">
          <a:xfrm>
            <a:off x="1697038" y="1900238"/>
            <a:ext cx="4084637" cy="1574800"/>
          </a:xfrm>
          <a:prstGeom prst="rect">
            <a:avLst/>
          </a:prstGeom>
          <a:solidFill>
            <a:srgbClr val="E2F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062" name="Rectangle 1">
            <a:extLst>
              <a:ext uri="{FF2B5EF4-FFF2-40B4-BE49-F238E27FC236}">
                <a16:creationId xmlns:a16="http://schemas.microsoft.com/office/drawing/2014/main" id="{2D8379B0-AC52-450C-B351-1F5CB25B0FC4}"/>
              </a:ext>
            </a:extLst>
          </p:cNvPr>
          <p:cNvSpPr>
            <a:spLocks noChangeArrowheads="1"/>
          </p:cNvSpPr>
          <p:nvPr/>
        </p:nvSpPr>
        <p:spPr bwMode="auto">
          <a:xfrm>
            <a:off x="0" y="0"/>
            <a:ext cx="12192000" cy="36195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79999" tIns="107999" bIns="143999"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i="1">
                <a:solidFill>
                  <a:srgbClr val="FFFFFF"/>
                </a:solidFill>
                <a:latin typeface="Arial" panose="020B0604020202020204" pitchFamily="34" charset="0"/>
                <a:cs typeface="Arial" panose="020B0604020202020204" pitchFamily="34" charset="0"/>
              </a:rPr>
              <a:t>Cozynergy</a:t>
            </a:r>
          </a:p>
        </p:txBody>
      </p:sp>
      <p:sp>
        <p:nvSpPr>
          <p:cNvPr id="45063" name="Rectangle 2">
            <a:extLst>
              <a:ext uri="{FF2B5EF4-FFF2-40B4-BE49-F238E27FC236}">
                <a16:creationId xmlns:a16="http://schemas.microsoft.com/office/drawing/2014/main" id="{36558E44-30F5-4E60-9714-4FDB45C5C3C7}"/>
              </a:ext>
            </a:extLst>
          </p:cNvPr>
          <p:cNvSpPr>
            <a:spLocks noChangeArrowheads="1"/>
          </p:cNvSpPr>
          <p:nvPr/>
        </p:nvSpPr>
        <p:spPr bwMode="auto">
          <a:xfrm>
            <a:off x="0" y="6229350"/>
            <a:ext cx="12192000" cy="106363"/>
          </a:xfrm>
          <a:prstGeom prst="rect">
            <a:avLst/>
          </a:prstGeom>
          <a:gradFill rotWithShape="0">
            <a:gsLst>
              <a:gs pos="0">
                <a:srgbClr val="000000">
                  <a:alpha val="0"/>
                </a:srgbClr>
              </a:gs>
              <a:gs pos="100000">
                <a:srgbClr val="000000">
                  <a:alpha val="0"/>
                </a:srgbClr>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064" name="Rectangle 3">
            <a:extLst>
              <a:ext uri="{FF2B5EF4-FFF2-40B4-BE49-F238E27FC236}">
                <a16:creationId xmlns:a16="http://schemas.microsoft.com/office/drawing/2014/main" id="{8D525A35-453C-48D7-ACC7-F23A1077C9FD}"/>
              </a:ext>
            </a:extLst>
          </p:cNvPr>
          <p:cNvSpPr>
            <a:spLocks noChangeArrowheads="1"/>
          </p:cNvSpPr>
          <p:nvPr/>
        </p:nvSpPr>
        <p:spPr bwMode="auto">
          <a:xfrm>
            <a:off x="0" y="6286500"/>
            <a:ext cx="12192000" cy="57150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nvGrpSpPr>
          <p:cNvPr id="45065" name="Groupe 5">
            <a:extLst>
              <a:ext uri="{FF2B5EF4-FFF2-40B4-BE49-F238E27FC236}">
                <a16:creationId xmlns:a16="http://schemas.microsoft.com/office/drawing/2014/main" id="{6B6B4575-1FA1-4B97-94F7-E77C37A880ED}"/>
              </a:ext>
            </a:extLst>
          </p:cNvPr>
          <p:cNvGrpSpPr>
            <a:grpSpLocks/>
          </p:cNvGrpSpPr>
          <p:nvPr/>
        </p:nvGrpSpPr>
        <p:grpSpPr bwMode="auto">
          <a:xfrm>
            <a:off x="88900" y="6353175"/>
            <a:ext cx="511175" cy="469900"/>
            <a:chOff x="89062" y="6352894"/>
            <a:chExt cx="510637" cy="470441"/>
          </a:xfrm>
        </p:grpSpPr>
        <p:pic>
          <p:nvPicPr>
            <p:cNvPr id="10" name="Graphique 6">
              <a:extLst>
                <a:ext uri="{FF2B5EF4-FFF2-40B4-BE49-F238E27FC236}">
                  <a16:creationId xmlns:a16="http://schemas.microsoft.com/office/drawing/2014/main" id="{5A65BB9C-965D-4902-9D58-CF636AABDE58}"/>
                </a:ext>
              </a:extLst>
            </p:cNvPr>
            <p:cNvPicPr>
              <a:picLocks noChangeAspect="1"/>
            </p:cNvPicPr>
            <p:nvPr/>
          </p:nvPicPr>
          <p:blipFill>
            <a:blip r:embed="rId3"/>
            <a:srcRect/>
            <a:stretch>
              <a:fillRect/>
            </a:stretch>
          </p:blipFill>
          <p:spPr>
            <a:xfrm>
              <a:off x="188970" y="6352894"/>
              <a:ext cx="310823" cy="311508"/>
            </a:xfrm>
            <a:prstGeom prst="rect">
              <a:avLst/>
            </a:prstGeom>
            <a:noFill/>
            <a:ln cap="flat">
              <a:noFill/>
            </a:ln>
          </p:spPr>
        </p:pic>
        <p:sp>
          <p:nvSpPr>
            <p:cNvPr id="45221" name="ZoneTexte 7">
              <a:extLst>
                <a:ext uri="{FF2B5EF4-FFF2-40B4-BE49-F238E27FC236}">
                  <a16:creationId xmlns:a16="http://schemas.microsoft.com/office/drawing/2014/main" id="{321CA29D-61DF-4B7E-B9E0-128097D1796E}"/>
                </a:ext>
              </a:extLst>
            </p:cNvPr>
            <p:cNvSpPr txBox="1">
              <a:spLocks noChangeArrowheads="1"/>
            </p:cNvSpPr>
            <p:nvPr/>
          </p:nvSpPr>
          <p:spPr bwMode="auto">
            <a:xfrm>
              <a:off x="89062" y="6638672"/>
              <a:ext cx="510637"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Accueil</a:t>
              </a:r>
            </a:p>
          </p:txBody>
        </p:sp>
      </p:grpSp>
      <p:grpSp>
        <p:nvGrpSpPr>
          <p:cNvPr id="45066" name="Groupe 8">
            <a:extLst>
              <a:ext uri="{FF2B5EF4-FFF2-40B4-BE49-F238E27FC236}">
                <a16:creationId xmlns:a16="http://schemas.microsoft.com/office/drawing/2014/main" id="{DD4DCF5D-EDC7-49E2-BF6F-421BF280C14E}"/>
              </a:ext>
            </a:extLst>
          </p:cNvPr>
          <p:cNvGrpSpPr>
            <a:grpSpLocks/>
          </p:cNvGrpSpPr>
          <p:nvPr/>
        </p:nvGrpSpPr>
        <p:grpSpPr bwMode="auto">
          <a:xfrm>
            <a:off x="660400" y="6307138"/>
            <a:ext cx="604838" cy="515937"/>
            <a:chOff x="659858" y="6306507"/>
            <a:chExt cx="605643" cy="516828"/>
          </a:xfrm>
        </p:grpSpPr>
        <p:pic>
          <p:nvPicPr>
            <p:cNvPr id="13" name="Graphique 9">
              <a:extLst>
                <a:ext uri="{FF2B5EF4-FFF2-40B4-BE49-F238E27FC236}">
                  <a16:creationId xmlns:a16="http://schemas.microsoft.com/office/drawing/2014/main" id="{21A5E9DB-8AE7-47DD-B956-B7F6E758F318}"/>
                </a:ext>
              </a:extLst>
            </p:cNvPr>
            <p:cNvPicPr>
              <a:picLocks noChangeAspect="1"/>
            </p:cNvPicPr>
            <p:nvPr/>
          </p:nvPicPr>
          <p:blipFill>
            <a:blip r:embed="rId4"/>
            <a:srcRect/>
            <a:stretch>
              <a:fillRect/>
            </a:stretch>
          </p:blipFill>
          <p:spPr>
            <a:xfrm>
              <a:off x="755235" y="6306507"/>
              <a:ext cx="414889" cy="415053"/>
            </a:xfrm>
            <a:prstGeom prst="rect">
              <a:avLst/>
            </a:prstGeom>
            <a:noFill/>
            <a:ln cap="flat">
              <a:noFill/>
            </a:ln>
          </p:spPr>
        </p:pic>
        <p:sp>
          <p:nvSpPr>
            <p:cNvPr id="45219" name="ZoneTexte 10">
              <a:extLst>
                <a:ext uri="{FF2B5EF4-FFF2-40B4-BE49-F238E27FC236}">
                  <a16:creationId xmlns:a16="http://schemas.microsoft.com/office/drawing/2014/main" id="{F0C6702C-2803-40D2-BB62-CD2B148A3ADD}"/>
                </a:ext>
              </a:extLst>
            </p:cNvPr>
            <p:cNvSpPr txBox="1">
              <a:spLocks noChangeArrowheads="1"/>
            </p:cNvSpPr>
            <p:nvPr/>
          </p:nvSpPr>
          <p:spPr bwMode="auto">
            <a:xfrm>
              <a:off x="659858" y="6638672"/>
              <a:ext cx="605643"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Sommaire</a:t>
              </a:r>
            </a:p>
          </p:txBody>
        </p:sp>
      </p:grpSp>
      <p:sp>
        <p:nvSpPr>
          <p:cNvPr id="45067" name="ZoneTexte 11">
            <a:extLst>
              <a:ext uri="{FF2B5EF4-FFF2-40B4-BE49-F238E27FC236}">
                <a16:creationId xmlns:a16="http://schemas.microsoft.com/office/drawing/2014/main" id="{15003623-7C8A-47BC-B4BF-BBB810275795}"/>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45068" name="Connecteur droit 12">
            <a:extLst>
              <a:ext uri="{FF2B5EF4-FFF2-40B4-BE49-F238E27FC236}">
                <a16:creationId xmlns:a16="http://schemas.microsoft.com/office/drawing/2014/main" id="{1414CAF5-2134-4BC9-A5D2-C83023915881}"/>
              </a:ext>
            </a:extLst>
          </p:cNvPr>
          <p:cNvCxnSpPr>
            <a:cxnSpLocks noChangeShapeType="1"/>
          </p:cNvCxnSpPr>
          <p:nvPr/>
        </p:nvCxnSpPr>
        <p:spPr bwMode="auto">
          <a:xfrm>
            <a:off x="141922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cxnSp>
        <p:nvCxnSpPr>
          <p:cNvPr id="45069" name="Connecteur droit 13">
            <a:extLst>
              <a:ext uri="{FF2B5EF4-FFF2-40B4-BE49-F238E27FC236}">
                <a16:creationId xmlns:a16="http://schemas.microsoft.com/office/drawing/2014/main" id="{4C15B92B-2004-4871-8C7B-FE83D9975E49}"/>
              </a:ext>
            </a:extLst>
          </p:cNvPr>
          <p:cNvCxnSpPr>
            <a:cxnSpLocks noChangeShapeType="1"/>
          </p:cNvCxnSpPr>
          <p:nvPr/>
        </p:nvCxnSpPr>
        <p:spPr bwMode="auto">
          <a:xfrm>
            <a:off x="255587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5070" name="Groupe 14">
            <a:extLst>
              <a:ext uri="{FF2B5EF4-FFF2-40B4-BE49-F238E27FC236}">
                <a16:creationId xmlns:a16="http://schemas.microsoft.com/office/drawing/2014/main" id="{0CE5BFCC-0645-4871-AF77-2D516E477548}"/>
              </a:ext>
            </a:extLst>
          </p:cNvPr>
          <p:cNvGrpSpPr>
            <a:grpSpLocks/>
          </p:cNvGrpSpPr>
          <p:nvPr/>
        </p:nvGrpSpPr>
        <p:grpSpPr bwMode="auto">
          <a:xfrm>
            <a:off x="4746625" y="6332538"/>
            <a:ext cx="784225" cy="490537"/>
            <a:chOff x="4747007" y="6332220"/>
            <a:chExt cx="784390" cy="490776"/>
          </a:xfrm>
        </p:grpSpPr>
        <p:pic>
          <p:nvPicPr>
            <p:cNvPr id="19" name="Graphique 15">
              <a:extLst>
                <a:ext uri="{FF2B5EF4-FFF2-40B4-BE49-F238E27FC236}">
                  <a16:creationId xmlns:a16="http://schemas.microsoft.com/office/drawing/2014/main" id="{C139D235-DEA4-4B3D-9873-5B78EA2D0D79}"/>
                </a:ext>
              </a:extLst>
            </p:cNvPr>
            <p:cNvPicPr>
              <a:picLocks noChangeAspect="1"/>
            </p:cNvPicPr>
            <p:nvPr/>
          </p:nvPicPr>
          <p:blipFill>
            <a:blip r:embed="rId5"/>
            <a:stretch>
              <a:fillRect/>
            </a:stretch>
          </p:blipFill>
          <p:spPr>
            <a:xfrm>
              <a:off x="4966128" y="6332220"/>
              <a:ext cx="352499" cy="352597"/>
            </a:xfrm>
            <a:prstGeom prst="rect">
              <a:avLst/>
            </a:prstGeom>
            <a:noFill/>
            <a:ln cap="flat">
              <a:noFill/>
            </a:ln>
          </p:spPr>
        </p:pic>
        <p:sp>
          <p:nvSpPr>
            <p:cNvPr id="45217" name="ZoneTexte 16">
              <a:extLst>
                <a:ext uri="{FF2B5EF4-FFF2-40B4-BE49-F238E27FC236}">
                  <a16:creationId xmlns:a16="http://schemas.microsoft.com/office/drawing/2014/main" id="{CA2212FA-B1BA-4A24-98A3-4C1619D07D59}"/>
                </a:ext>
              </a:extLst>
            </p:cNvPr>
            <p:cNvSpPr txBox="1">
              <a:spLocks noChangeArrowheads="1"/>
            </p:cNvSpPr>
            <p:nvPr/>
          </p:nvSpPr>
          <p:spPr bwMode="auto">
            <a:xfrm>
              <a:off x="4747007"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Rénovation</a:t>
              </a:r>
            </a:p>
          </p:txBody>
        </p:sp>
      </p:grpSp>
      <p:grpSp>
        <p:nvGrpSpPr>
          <p:cNvPr id="45071" name="Groupe 17">
            <a:extLst>
              <a:ext uri="{FF2B5EF4-FFF2-40B4-BE49-F238E27FC236}">
                <a16:creationId xmlns:a16="http://schemas.microsoft.com/office/drawing/2014/main" id="{A382E52C-B79E-4F7F-82AE-4ECD29E2523B}"/>
              </a:ext>
            </a:extLst>
          </p:cNvPr>
          <p:cNvGrpSpPr>
            <a:grpSpLocks/>
          </p:cNvGrpSpPr>
          <p:nvPr/>
        </p:nvGrpSpPr>
        <p:grpSpPr bwMode="auto">
          <a:xfrm>
            <a:off x="5367338" y="6348413"/>
            <a:ext cx="784225" cy="474662"/>
            <a:chOff x="5367052" y="6348999"/>
            <a:chExt cx="784390" cy="473997"/>
          </a:xfrm>
        </p:grpSpPr>
        <p:pic>
          <p:nvPicPr>
            <p:cNvPr id="22" name="Graphique 18">
              <a:extLst>
                <a:ext uri="{FF2B5EF4-FFF2-40B4-BE49-F238E27FC236}">
                  <a16:creationId xmlns:a16="http://schemas.microsoft.com/office/drawing/2014/main" id="{EB03F1C0-03EE-4A0D-844E-9C8255CF74F8}"/>
                </a:ext>
              </a:extLst>
            </p:cNvPr>
            <p:cNvPicPr>
              <a:picLocks noChangeAspect="1"/>
            </p:cNvPicPr>
            <p:nvPr/>
          </p:nvPicPr>
          <p:blipFill>
            <a:blip r:embed="rId6"/>
            <a:stretch>
              <a:fillRect/>
            </a:stretch>
          </p:blipFill>
          <p:spPr>
            <a:xfrm>
              <a:off x="5586173" y="6348999"/>
              <a:ext cx="352499" cy="353516"/>
            </a:xfrm>
            <a:prstGeom prst="rect">
              <a:avLst/>
            </a:prstGeom>
            <a:noFill/>
            <a:ln cap="flat">
              <a:noFill/>
            </a:ln>
          </p:spPr>
        </p:pic>
        <p:sp>
          <p:nvSpPr>
            <p:cNvPr id="45215" name="ZoneTexte 19">
              <a:extLst>
                <a:ext uri="{FF2B5EF4-FFF2-40B4-BE49-F238E27FC236}">
                  <a16:creationId xmlns:a16="http://schemas.microsoft.com/office/drawing/2014/main" id="{F8DE2CC7-F79D-4BC4-B2F1-0039910EF8EC}"/>
                </a:ext>
              </a:extLst>
            </p:cNvPr>
            <p:cNvSpPr txBox="1">
              <a:spLocks noChangeArrowheads="1"/>
            </p:cNvSpPr>
            <p:nvPr/>
          </p:nvSpPr>
          <p:spPr bwMode="auto">
            <a:xfrm>
              <a:off x="5367052"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Mobilité</a:t>
              </a:r>
            </a:p>
          </p:txBody>
        </p:sp>
      </p:grpSp>
      <p:grpSp>
        <p:nvGrpSpPr>
          <p:cNvPr id="45072" name="Groupe 20">
            <a:extLst>
              <a:ext uri="{FF2B5EF4-FFF2-40B4-BE49-F238E27FC236}">
                <a16:creationId xmlns:a16="http://schemas.microsoft.com/office/drawing/2014/main" id="{3FD1A431-F7FF-46EA-B4BC-00165302C8B2}"/>
              </a:ext>
            </a:extLst>
          </p:cNvPr>
          <p:cNvGrpSpPr>
            <a:grpSpLocks/>
          </p:cNvGrpSpPr>
          <p:nvPr/>
        </p:nvGrpSpPr>
        <p:grpSpPr bwMode="auto">
          <a:xfrm>
            <a:off x="1581150" y="6342063"/>
            <a:ext cx="784225" cy="481012"/>
            <a:chOff x="1580613" y="6342470"/>
            <a:chExt cx="784390" cy="480526"/>
          </a:xfrm>
        </p:grpSpPr>
        <p:pic>
          <p:nvPicPr>
            <p:cNvPr id="25" name="Graphique 21">
              <a:extLst>
                <a:ext uri="{FF2B5EF4-FFF2-40B4-BE49-F238E27FC236}">
                  <a16:creationId xmlns:a16="http://schemas.microsoft.com/office/drawing/2014/main" id="{A9C6F109-D0ED-4F2B-A535-20EB41742481}"/>
                </a:ext>
              </a:extLst>
            </p:cNvPr>
            <p:cNvPicPr>
              <a:picLocks noChangeAspect="1"/>
            </p:cNvPicPr>
            <p:nvPr/>
          </p:nvPicPr>
          <p:blipFill>
            <a:blip r:embed="rId7"/>
            <a:srcRect/>
            <a:stretch>
              <a:fillRect/>
            </a:stretch>
          </p:blipFill>
          <p:spPr>
            <a:xfrm>
              <a:off x="1799734" y="6342470"/>
              <a:ext cx="346148" cy="345725"/>
            </a:xfrm>
            <a:prstGeom prst="rect">
              <a:avLst/>
            </a:prstGeom>
            <a:noFill/>
            <a:ln cap="flat">
              <a:noFill/>
            </a:ln>
          </p:spPr>
        </p:pic>
        <p:sp>
          <p:nvSpPr>
            <p:cNvPr id="45213" name="ZoneTexte 22">
              <a:extLst>
                <a:ext uri="{FF2B5EF4-FFF2-40B4-BE49-F238E27FC236}">
                  <a16:creationId xmlns:a16="http://schemas.microsoft.com/office/drawing/2014/main" id="{F99BD70B-B519-4738-ABF6-5BD90C4C18AE}"/>
                </a:ext>
              </a:extLst>
            </p:cNvPr>
            <p:cNvSpPr txBox="1">
              <a:spLocks noChangeArrowheads="1"/>
            </p:cNvSpPr>
            <p:nvPr/>
          </p:nvSpPr>
          <p:spPr bwMode="auto">
            <a:xfrm>
              <a:off x="1580613"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Approche conseil</a:t>
              </a:r>
            </a:p>
          </p:txBody>
        </p:sp>
      </p:grpSp>
      <p:grpSp>
        <p:nvGrpSpPr>
          <p:cNvPr id="45073" name="Groupe 23">
            <a:extLst>
              <a:ext uri="{FF2B5EF4-FFF2-40B4-BE49-F238E27FC236}">
                <a16:creationId xmlns:a16="http://schemas.microsoft.com/office/drawing/2014/main" id="{4E9D2776-083B-4920-96C2-804CB8C3DB03}"/>
              </a:ext>
            </a:extLst>
          </p:cNvPr>
          <p:cNvGrpSpPr>
            <a:grpSpLocks/>
          </p:cNvGrpSpPr>
          <p:nvPr/>
        </p:nvGrpSpPr>
        <p:grpSpPr bwMode="auto">
          <a:xfrm>
            <a:off x="8907463" y="6334125"/>
            <a:ext cx="1304925" cy="488950"/>
            <a:chOff x="8907444" y="6334405"/>
            <a:chExt cx="1305361" cy="488930"/>
          </a:xfrm>
        </p:grpSpPr>
        <p:grpSp>
          <p:nvGrpSpPr>
            <p:cNvPr id="45205" name="Groupe 24">
              <a:extLst>
                <a:ext uri="{FF2B5EF4-FFF2-40B4-BE49-F238E27FC236}">
                  <a16:creationId xmlns:a16="http://schemas.microsoft.com/office/drawing/2014/main" id="{6018AFD4-366D-4686-A98E-641F710DA527}"/>
                </a:ext>
              </a:extLst>
            </p:cNvPr>
            <p:cNvGrpSpPr>
              <a:grpSpLocks/>
            </p:cNvGrpSpPr>
            <p:nvPr/>
          </p:nvGrpSpPr>
          <p:grpSpPr bwMode="auto">
            <a:xfrm>
              <a:off x="8907444" y="6334405"/>
              <a:ext cx="547826" cy="488930"/>
              <a:chOff x="8907444" y="6334405"/>
              <a:chExt cx="547826" cy="488930"/>
            </a:xfrm>
          </p:grpSpPr>
          <p:pic>
            <p:nvPicPr>
              <p:cNvPr id="29" name="Graphique 29">
                <a:extLst>
                  <a:ext uri="{FF2B5EF4-FFF2-40B4-BE49-F238E27FC236}">
                    <a16:creationId xmlns:a16="http://schemas.microsoft.com/office/drawing/2014/main" id="{030F71C9-C3AD-494E-94B1-88980D0CBEB2}"/>
                  </a:ext>
                </a:extLst>
              </p:cNvPr>
              <p:cNvPicPr>
                <a:picLocks noChangeAspect="1"/>
              </p:cNvPicPr>
              <p:nvPr/>
            </p:nvPicPr>
            <p:blipFill>
              <a:blip r:embed="rId8"/>
              <a:srcRect/>
              <a:stretch>
                <a:fillRect/>
              </a:stretch>
            </p:blipFill>
            <p:spPr>
              <a:xfrm>
                <a:off x="9002726" y="6334405"/>
                <a:ext cx="352543" cy="352411"/>
              </a:xfrm>
              <a:prstGeom prst="rect">
                <a:avLst/>
              </a:prstGeom>
              <a:noFill/>
              <a:ln cap="flat">
                <a:noFill/>
              </a:ln>
            </p:spPr>
          </p:pic>
          <p:sp>
            <p:nvSpPr>
              <p:cNvPr id="45211" name="ZoneTexte 30">
                <a:extLst>
                  <a:ext uri="{FF2B5EF4-FFF2-40B4-BE49-F238E27FC236}">
                    <a16:creationId xmlns:a16="http://schemas.microsoft.com/office/drawing/2014/main" id="{9954C512-6C8D-40EE-823F-CE1AAEF5C335}"/>
                  </a:ext>
                </a:extLst>
              </p:cNvPr>
              <p:cNvSpPr txBox="1">
                <a:spLocks noChangeArrowheads="1"/>
              </p:cNvSpPr>
              <p:nvPr/>
            </p:nvSpPr>
            <p:spPr bwMode="auto">
              <a:xfrm>
                <a:off x="8907444" y="6638672"/>
                <a:ext cx="547826"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798"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Nos offres</a:t>
                </a:r>
              </a:p>
            </p:txBody>
          </p:sp>
        </p:grpSp>
        <p:cxnSp>
          <p:nvCxnSpPr>
            <p:cNvPr id="45206" name="Connecteur droit 25">
              <a:extLst>
                <a:ext uri="{FF2B5EF4-FFF2-40B4-BE49-F238E27FC236}">
                  <a16:creationId xmlns:a16="http://schemas.microsoft.com/office/drawing/2014/main" id="{3AEEEF57-954B-49F8-A4AF-CC040444E471}"/>
                </a:ext>
              </a:extLst>
            </p:cNvPr>
            <p:cNvCxnSpPr>
              <a:cxnSpLocks noChangeShapeType="1"/>
            </p:cNvCxnSpPr>
            <p:nvPr/>
          </p:nvCxnSpPr>
          <p:spPr bwMode="auto">
            <a:xfrm>
              <a:off x="9605141" y="6387943"/>
              <a:ext cx="0" cy="369326"/>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5207" name="Groupe 26">
              <a:extLst>
                <a:ext uri="{FF2B5EF4-FFF2-40B4-BE49-F238E27FC236}">
                  <a16:creationId xmlns:a16="http://schemas.microsoft.com/office/drawing/2014/main" id="{1AFEB790-4729-4C3B-936F-FFED64629C6E}"/>
                </a:ext>
              </a:extLst>
            </p:cNvPr>
            <p:cNvGrpSpPr>
              <a:grpSpLocks/>
            </p:cNvGrpSpPr>
            <p:nvPr/>
          </p:nvGrpSpPr>
          <p:grpSpPr bwMode="auto">
            <a:xfrm>
              <a:off x="9781867" y="6342470"/>
              <a:ext cx="430938" cy="480526"/>
              <a:chOff x="9781867" y="6342470"/>
              <a:chExt cx="430938" cy="480526"/>
            </a:xfrm>
          </p:grpSpPr>
          <p:pic>
            <p:nvPicPr>
              <p:cNvPr id="33" name="Graphique 27">
                <a:extLst>
                  <a:ext uri="{FF2B5EF4-FFF2-40B4-BE49-F238E27FC236}">
                    <a16:creationId xmlns:a16="http://schemas.microsoft.com/office/drawing/2014/main" id="{FDB802F3-CA28-4AEC-AB43-9A98F64EBE96}"/>
                  </a:ext>
                </a:extLst>
              </p:cNvPr>
              <p:cNvPicPr>
                <a:picLocks noChangeAspect="1"/>
              </p:cNvPicPr>
              <p:nvPr/>
            </p:nvPicPr>
            <p:blipFill>
              <a:blip r:embed="rId9"/>
              <a:srcRect/>
              <a:stretch>
                <a:fillRect/>
              </a:stretch>
            </p:blipFill>
            <p:spPr>
              <a:xfrm>
                <a:off x="9818973" y="6342343"/>
                <a:ext cx="346191" cy="346061"/>
              </a:xfrm>
              <a:prstGeom prst="rect">
                <a:avLst/>
              </a:prstGeom>
              <a:noFill/>
              <a:ln cap="flat">
                <a:noFill/>
              </a:ln>
            </p:spPr>
          </p:pic>
          <p:sp>
            <p:nvSpPr>
              <p:cNvPr id="45209" name="ZoneTexte 28">
                <a:extLst>
                  <a:ext uri="{FF2B5EF4-FFF2-40B4-BE49-F238E27FC236}">
                    <a16:creationId xmlns:a16="http://schemas.microsoft.com/office/drawing/2014/main" id="{BFE389AE-49A5-49A7-BF65-2923A18F1444}"/>
                  </a:ext>
                </a:extLst>
              </p:cNvPr>
              <p:cNvSpPr txBox="1">
                <a:spLocks noChangeArrowheads="1"/>
              </p:cNvSpPr>
              <p:nvPr/>
            </p:nvSpPr>
            <p:spPr bwMode="auto">
              <a:xfrm>
                <a:off x="9781867" y="6638333"/>
                <a:ext cx="430938"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Annexes</a:t>
                </a:r>
              </a:p>
            </p:txBody>
          </p:sp>
        </p:grpSp>
      </p:grpSp>
      <p:pic>
        <p:nvPicPr>
          <p:cNvPr id="35" name="Graphique 31">
            <a:extLst>
              <a:ext uri="{FF2B5EF4-FFF2-40B4-BE49-F238E27FC236}">
                <a16:creationId xmlns:a16="http://schemas.microsoft.com/office/drawing/2014/main" id="{C49B2DFC-605F-4183-8412-D9F330E7BF8F}"/>
              </a:ext>
            </a:extLst>
          </p:cNvPr>
          <p:cNvPicPr>
            <a:picLocks noChangeAspect="1"/>
          </p:cNvPicPr>
          <p:nvPr/>
        </p:nvPicPr>
        <p:blipFill>
          <a:blip r:embed="rId10"/>
          <a:srcRect/>
          <a:stretch>
            <a:fillRect/>
          </a:stretch>
        </p:blipFill>
        <p:spPr>
          <a:xfrm>
            <a:off x="0" y="0"/>
            <a:ext cx="701675" cy="701675"/>
          </a:xfrm>
          <a:prstGeom prst="rect">
            <a:avLst/>
          </a:prstGeom>
          <a:noFill/>
          <a:ln cap="flat">
            <a:noFill/>
          </a:ln>
        </p:spPr>
      </p:pic>
      <p:grpSp>
        <p:nvGrpSpPr>
          <p:cNvPr id="45075" name="Groupe 33">
            <a:extLst>
              <a:ext uri="{FF2B5EF4-FFF2-40B4-BE49-F238E27FC236}">
                <a16:creationId xmlns:a16="http://schemas.microsoft.com/office/drawing/2014/main" id="{874A010C-58B8-443D-A391-2312253807CB}"/>
              </a:ext>
            </a:extLst>
          </p:cNvPr>
          <p:cNvGrpSpPr>
            <a:grpSpLocks/>
          </p:cNvGrpSpPr>
          <p:nvPr/>
        </p:nvGrpSpPr>
        <p:grpSpPr bwMode="auto">
          <a:xfrm>
            <a:off x="3365500" y="6388100"/>
            <a:ext cx="1417638" cy="369888"/>
            <a:chOff x="3365449" y="6388409"/>
            <a:chExt cx="1417328" cy="369335"/>
          </a:xfrm>
        </p:grpSpPr>
        <p:sp>
          <p:nvSpPr>
            <p:cNvPr id="45203" name="Rectangle 34">
              <a:extLst>
                <a:ext uri="{FF2B5EF4-FFF2-40B4-BE49-F238E27FC236}">
                  <a16:creationId xmlns:a16="http://schemas.microsoft.com/office/drawing/2014/main" id="{938BCDC2-246A-4726-B8D4-90855CE77FEC}"/>
                </a:ext>
              </a:extLst>
            </p:cNvPr>
            <p:cNvSpPr>
              <a:spLocks noChangeArrowheads="1"/>
            </p:cNvSpPr>
            <p:nvPr/>
          </p:nvSpPr>
          <p:spPr bwMode="auto">
            <a:xfrm>
              <a:off x="3365449" y="6388409"/>
              <a:ext cx="560609" cy="369335"/>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05.</a:t>
              </a:r>
            </a:p>
          </p:txBody>
        </p:sp>
        <p:sp>
          <p:nvSpPr>
            <p:cNvPr id="45204" name="ZoneTexte 35">
              <a:extLst>
                <a:ext uri="{FF2B5EF4-FFF2-40B4-BE49-F238E27FC236}">
                  <a16:creationId xmlns:a16="http://schemas.microsoft.com/office/drawing/2014/main" id="{DF5E8001-F187-4AD9-8A66-C2558E101D63}"/>
                </a:ext>
              </a:extLst>
            </p:cNvPr>
            <p:cNvSpPr txBox="1">
              <a:spLocks noChangeArrowheads="1"/>
            </p:cNvSpPr>
            <p:nvPr/>
          </p:nvSpPr>
          <p:spPr bwMode="auto">
            <a:xfrm>
              <a:off x="3917417" y="6480736"/>
              <a:ext cx="86536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5076" name="Rectangle 36">
            <a:extLst>
              <a:ext uri="{FF2B5EF4-FFF2-40B4-BE49-F238E27FC236}">
                <a16:creationId xmlns:a16="http://schemas.microsoft.com/office/drawing/2014/main" id="{7E4AECC0-575B-48E8-BE0A-E77DBCDDCC09}"/>
              </a:ext>
            </a:extLst>
          </p:cNvPr>
          <p:cNvSpPr>
            <a:spLocks noChangeArrowheads="1"/>
          </p:cNvSpPr>
          <p:nvPr/>
        </p:nvSpPr>
        <p:spPr bwMode="auto">
          <a:xfrm>
            <a:off x="9845675" y="6829425"/>
            <a:ext cx="301625" cy="46038"/>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A4CB74"/>
              </a:solidFill>
            </a:endParaRPr>
          </a:p>
        </p:txBody>
      </p:sp>
      <p:grpSp>
        <p:nvGrpSpPr>
          <p:cNvPr id="45077" name="Groupe 41">
            <a:extLst>
              <a:ext uri="{FF2B5EF4-FFF2-40B4-BE49-F238E27FC236}">
                <a16:creationId xmlns:a16="http://schemas.microsoft.com/office/drawing/2014/main" id="{0E13E79B-A316-4B86-97F5-6EB123F3D5D4}"/>
              </a:ext>
            </a:extLst>
          </p:cNvPr>
          <p:cNvGrpSpPr>
            <a:grpSpLocks/>
          </p:cNvGrpSpPr>
          <p:nvPr/>
        </p:nvGrpSpPr>
        <p:grpSpPr bwMode="auto">
          <a:xfrm>
            <a:off x="6048375" y="6324600"/>
            <a:ext cx="784225" cy="496888"/>
            <a:chOff x="6048573" y="6323834"/>
            <a:chExt cx="784390" cy="497617"/>
          </a:xfrm>
        </p:grpSpPr>
        <p:pic>
          <p:nvPicPr>
            <p:cNvPr id="41" name="Graphique 42">
              <a:extLst>
                <a:ext uri="{FF2B5EF4-FFF2-40B4-BE49-F238E27FC236}">
                  <a16:creationId xmlns:a16="http://schemas.microsoft.com/office/drawing/2014/main" id="{F1B4B7DA-C683-48CE-98C2-DB976536B932}"/>
                </a:ext>
              </a:extLst>
            </p:cNvPr>
            <p:cNvPicPr>
              <a:picLocks noChangeAspect="1"/>
            </p:cNvPicPr>
            <p:nvPr/>
          </p:nvPicPr>
          <p:blipFill>
            <a:blip r:embed="rId11"/>
            <a:stretch>
              <a:fillRect/>
            </a:stretch>
          </p:blipFill>
          <p:spPr>
            <a:xfrm>
              <a:off x="6245464" y="6323834"/>
              <a:ext cx="352499" cy="352942"/>
            </a:xfrm>
            <a:prstGeom prst="rect">
              <a:avLst/>
            </a:prstGeom>
            <a:noFill/>
            <a:ln cap="flat">
              <a:noFill/>
            </a:ln>
          </p:spPr>
        </p:pic>
        <p:sp>
          <p:nvSpPr>
            <p:cNvPr id="45202" name="ZoneTexte 43">
              <a:extLst>
                <a:ext uri="{FF2B5EF4-FFF2-40B4-BE49-F238E27FC236}">
                  <a16:creationId xmlns:a16="http://schemas.microsoft.com/office/drawing/2014/main" id="{1B1AE484-3140-493F-AA0F-8AE9A86B4D6D}"/>
                </a:ext>
              </a:extLst>
            </p:cNvPr>
            <p:cNvSpPr txBox="1">
              <a:spLocks noChangeArrowheads="1"/>
            </p:cNvSpPr>
            <p:nvPr/>
          </p:nvSpPr>
          <p:spPr bwMode="auto">
            <a:xfrm>
              <a:off x="6048573" y="6636788"/>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Épargne Resp.</a:t>
              </a:r>
            </a:p>
          </p:txBody>
        </p:sp>
      </p:grpSp>
      <p:grpSp>
        <p:nvGrpSpPr>
          <p:cNvPr id="45078" name="Groupe 44">
            <a:extLst>
              <a:ext uri="{FF2B5EF4-FFF2-40B4-BE49-F238E27FC236}">
                <a16:creationId xmlns:a16="http://schemas.microsoft.com/office/drawing/2014/main" id="{F7945143-773B-4D5C-B600-C712EB7F4539}"/>
              </a:ext>
            </a:extLst>
          </p:cNvPr>
          <p:cNvGrpSpPr>
            <a:grpSpLocks/>
          </p:cNvGrpSpPr>
          <p:nvPr/>
        </p:nvGrpSpPr>
        <p:grpSpPr bwMode="auto">
          <a:xfrm>
            <a:off x="71438" y="6324600"/>
            <a:ext cx="11553825" cy="496888"/>
            <a:chOff x="71515" y="6323834"/>
            <a:chExt cx="11554421" cy="497616"/>
          </a:xfrm>
        </p:grpSpPr>
        <p:pic>
          <p:nvPicPr>
            <p:cNvPr id="44" name="Graphique 45">
              <a:hlinkClick r:id="" action="ppaction://hlinkshowjump?jump=previousslide"/>
              <a:extLst>
                <a:ext uri="{FF2B5EF4-FFF2-40B4-BE49-F238E27FC236}">
                  <a16:creationId xmlns:a16="http://schemas.microsoft.com/office/drawing/2014/main" id="{4E7714E0-89FA-4333-B008-02F9598037C6}"/>
                </a:ext>
              </a:extLst>
            </p:cNvPr>
            <p:cNvPicPr>
              <a:picLocks noChangeAspect="1"/>
            </p:cNvPicPr>
            <p:nvPr/>
          </p:nvPicPr>
          <p:blipFill>
            <a:blip r:embed="rId12"/>
            <a:srcRect/>
            <a:stretch>
              <a:fillRect/>
            </a:stretch>
          </p:blipFill>
          <p:spPr>
            <a:xfrm rot="10799991">
              <a:off x="11062344" y="6427173"/>
              <a:ext cx="281002" cy="279809"/>
            </a:xfrm>
            <a:prstGeom prst="rect">
              <a:avLst/>
            </a:prstGeom>
            <a:noFill/>
            <a:ln cap="flat">
              <a:noFill/>
            </a:ln>
          </p:spPr>
        </p:pic>
        <p:pic>
          <p:nvPicPr>
            <p:cNvPr id="45" name="Graphique 46">
              <a:hlinkClick r:id="" action="ppaction://hlinkshowjump?jump=nextslide"/>
              <a:extLst>
                <a:ext uri="{FF2B5EF4-FFF2-40B4-BE49-F238E27FC236}">
                  <a16:creationId xmlns:a16="http://schemas.microsoft.com/office/drawing/2014/main" id="{10F709BF-98F5-47FE-8F2A-50E1594C42B2}"/>
                </a:ext>
              </a:extLst>
            </p:cNvPr>
            <p:cNvPicPr>
              <a:picLocks noChangeAspect="1"/>
            </p:cNvPicPr>
            <p:nvPr/>
          </p:nvPicPr>
          <p:blipFill>
            <a:blip r:embed="rId12"/>
            <a:srcRect/>
            <a:stretch>
              <a:fillRect/>
            </a:stretch>
          </p:blipFill>
          <p:spPr>
            <a:xfrm>
              <a:off x="11344934" y="6431942"/>
              <a:ext cx="281002" cy="281400"/>
            </a:xfrm>
            <a:prstGeom prst="rect">
              <a:avLst/>
            </a:prstGeom>
            <a:noFill/>
            <a:ln cap="flat">
              <a:noFill/>
            </a:ln>
          </p:spPr>
        </p:pic>
        <p:sp>
          <p:nvSpPr>
            <p:cNvPr id="45193" name="Rectangle 47">
              <a:hlinkClick r:id="rId13" action="ppaction://hlinksldjump"/>
              <a:extLst>
                <a:ext uri="{FF2B5EF4-FFF2-40B4-BE49-F238E27FC236}">
                  <a16:creationId xmlns:a16="http://schemas.microsoft.com/office/drawing/2014/main" id="{23E254C2-9519-4EAC-8818-4CBCEB152E04}"/>
                </a:ext>
              </a:extLst>
            </p:cNvPr>
            <p:cNvSpPr>
              <a:spLocks noChangeArrowheads="1"/>
            </p:cNvSpPr>
            <p:nvPr/>
          </p:nvSpPr>
          <p:spPr bwMode="auto">
            <a:xfrm>
              <a:off x="71515" y="6323834"/>
              <a:ext cx="539541"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4" name="Rectangle 48">
              <a:hlinkClick r:id="rId14" action="ppaction://hlinksldjump"/>
              <a:extLst>
                <a:ext uri="{FF2B5EF4-FFF2-40B4-BE49-F238E27FC236}">
                  <a16:creationId xmlns:a16="http://schemas.microsoft.com/office/drawing/2014/main" id="{5E41C0E9-075E-4857-A3F9-DE7C6591C925}"/>
                </a:ext>
              </a:extLst>
            </p:cNvPr>
            <p:cNvSpPr>
              <a:spLocks noChangeArrowheads="1"/>
            </p:cNvSpPr>
            <p:nvPr/>
          </p:nvSpPr>
          <p:spPr bwMode="auto">
            <a:xfrm>
              <a:off x="681538" y="6323834"/>
              <a:ext cx="570210"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5" name="Rectangle 49">
              <a:hlinkClick r:id="rId15" action="ppaction://hlinksldjump"/>
              <a:extLst>
                <a:ext uri="{FF2B5EF4-FFF2-40B4-BE49-F238E27FC236}">
                  <a16:creationId xmlns:a16="http://schemas.microsoft.com/office/drawing/2014/main" id="{391A9DA9-F0D0-4CB3-B0F5-1FDB8E76E755}"/>
                </a:ext>
              </a:extLst>
            </p:cNvPr>
            <p:cNvSpPr>
              <a:spLocks noChangeArrowheads="1"/>
            </p:cNvSpPr>
            <p:nvPr/>
          </p:nvSpPr>
          <p:spPr bwMode="auto">
            <a:xfrm>
              <a:off x="1612983" y="6323834"/>
              <a:ext cx="703036"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6" name="Rectangle 50">
              <a:hlinkClick r:id="rId16" action="ppaction://hlinksldjump"/>
              <a:extLst>
                <a:ext uri="{FF2B5EF4-FFF2-40B4-BE49-F238E27FC236}">
                  <a16:creationId xmlns:a16="http://schemas.microsoft.com/office/drawing/2014/main" id="{9389F8D5-4588-40C0-98E9-96990F46FBB0}"/>
                </a:ext>
              </a:extLst>
            </p:cNvPr>
            <p:cNvSpPr>
              <a:spLocks noChangeArrowheads="1"/>
            </p:cNvSpPr>
            <p:nvPr/>
          </p:nvSpPr>
          <p:spPr bwMode="auto">
            <a:xfrm>
              <a:off x="486733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7" name="Rectangle 51">
              <a:hlinkClick r:id="rId17" action="ppaction://hlinksldjump"/>
              <a:extLst>
                <a:ext uri="{FF2B5EF4-FFF2-40B4-BE49-F238E27FC236}">
                  <a16:creationId xmlns:a16="http://schemas.microsoft.com/office/drawing/2014/main" id="{C6209AED-8CC4-4FC1-B5B9-A67864B85389}"/>
                </a:ext>
              </a:extLst>
            </p:cNvPr>
            <p:cNvSpPr>
              <a:spLocks noChangeArrowheads="1"/>
            </p:cNvSpPr>
            <p:nvPr/>
          </p:nvSpPr>
          <p:spPr bwMode="auto">
            <a:xfrm>
              <a:off x="548640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8" name="Rectangle 52">
              <a:hlinkClick r:id="rId18" action="ppaction://hlinksldjump"/>
              <a:extLst>
                <a:ext uri="{FF2B5EF4-FFF2-40B4-BE49-F238E27FC236}">
                  <a16:creationId xmlns:a16="http://schemas.microsoft.com/office/drawing/2014/main" id="{434EBDF8-4823-4310-98B0-D4E2988AAE9D}"/>
                </a:ext>
              </a:extLst>
            </p:cNvPr>
            <p:cNvSpPr>
              <a:spLocks noChangeArrowheads="1"/>
            </p:cNvSpPr>
            <p:nvPr/>
          </p:nvSpPr>
          <p:spPr bwMode="auto">
            <a:xfrm>
              <a:off x="6167948"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99" name="Rectangle 53">
              <a:hlinkClick r:id="rId19" action="ppaction://hlinksldjump"/>
              <a:extLst>
                <a:ext uri="{FF2B5EF4-FFF2-40B4-BE49-F238E27FC236}">
                  <a16:creationId xmlns:a16="http://schemas.microsoft.com/office/drawing/2014/main" id="{BC2FC0A6-66A7-4ED7-A591-25061DD8D195}"/>
                </a:ext>
              </a:extLst>
            </p:cNvPr>
            <p:cNvSpPr>
              <a:spLocks noChangeArrowheads="1"/>
            </p:cNvSpPr>
            <p:nvPr/>
          </p:nvSpPr>
          <p:spPr bwMode="auto">
            <a:xfrm>
              <a:off x="889978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200" name="Rectangle 54">
              <a:hlinkClick r:id="rId20" action="ppaction://hlinksldjump"/>
              <a:extLst>
                <a:ext uri="{FF2B5EF4-FFF2-40B4-BE49-F238E27FC236}">
                  <a16:creationId xmlns:a16="http://schemas.microsoft.com/office/drawing/2014/main" id="{39483F26-6612-4A93-A39E-68F93C5E5791}"/>
                </a:ext>
              </a:extLst>
            </p:cNvPr>
            <p:cNvSpPr>
              <a:spLocks noChangeArrowheads="1"/>
            </p:cNvSpPr>
            <p:nvPr/>
          </p:nvSpPr>
          <p:spPr bwMode="auto">
            <a:xfrm>
              <a:off x="971763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sp>
        <p:nvSpPr>
          <p:cNvPr id="45079" name="ZoneTexte 209">
            <a:extLst>
              <a:ext uri="{FF2B5EF4-FFF2-40B4-BE49-F238E27FC236}">
                <a16:creationId xmlns:a16="http://schemas.microsoft.com/office/drawing/2014/main" id="{2A9BB1AA-FF6B-436F-B456-1A7BBD2B289A}"/>
              </a:ext>
            </a:extLst>
          </p:cNvPr>
          <p:cNvSpPr txBox="1">
            <a:spLocks noChangeArrowheads="1"/>
          </p:cNvSpPr>
          <p:nvPr/>
        </p:nvSpPr>
        <p:spPr bwMode="auto">
          <a:xfrm>
            <a:off x="523875" y="892175"/>
            <a:ext cx="1079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dirty="0">
                <a:solidFill>
                  <a:srgbClr val="000000"/>
                </a:solidFill>
                <a:latin typeface="Arial" panose="020B0604020202020204" pitchFamily="34" charset="0"/>
                <a:cs typeface="Arial" panose="020B0604020202020204" pitchFamily="34" charset="0"/>
              </a:rPr>
              <a:t>2 fenêtres d’opportunités        pour la commercialisation de prêts de rénovation énergétique  </a:t>
            </a:r>
          </a:p>
        </p:txBody>
      </p:sp>
      <p:sp>
        <p:nvSpPr>
          <p:cNvPr id="45080" name="Rectangle : coins arrondis 212">
            <a:extLst>
              <a:ext uri="{FF2B5EF4-FFF2-40B4-BE49-F238E27FC236}">
                <a16:creationId xmlns:a16="http://schemas.microsoft.com/office/drawing/2014/main" id="{F61AC41B-8AAC-4E9A-B701-3BE6A5E394F8}"/>
              </a:ext>
            </a:extLst>
          </p:cNvPr>
          <p:cNvSpPr>
            <a:spLocks/>
          </p:cNvSpPr>
          <p:nvPr/>
        </p:nvSpPr>
        <p:spPr bwMode="auto">
          <a:xfrm>
            <a:off x="903288" y="1900238"/>
            <a:ext cx="1130300" cy="1574800"/>
          </a:xfrm>
          <a:custGeom>
            <a:avLst/>
            <a:gdLst>
              <a:gd name="T0" fmla="*/ 564679 w 1129357"/>
              <a:gd name="T1" fmla="*/ 0 h 1575520"/>
              <a:gd name="T2" fmla="*/ 1129357 w 1129357"/>
              <a:gd name="T3" fmla="*/ 787760 h 1575520"/>
              <a:gd name="T4" fmla="*/ 564679 w 1129357"/>
              <a:gd name="T5" fmla="*/ 1575520 h 1575520"/>
              <a:gd name="T6" fmla="*/ 0 w 1129357"/>
              <a:gd name="T7" fmla="*/ 787760 h 1575520"/>
              <a:gd name="T8" fmla="*/ 17694720 60000 65536"/>
              <a:gd name="T9" fmla="*/ 0 60000 65536"/>
              <a:gd name="T10" fmla="*/ 5898240 60000 65536"/>
              <a:gd name="T11" fmla="*/ 11796480 60000 65536"/>
              <a:gd name="T12" fmla="*/ 23768 w 1129357"/>
              <a:gd name="T13" fmla="*/ 23768 h 1575520"/>
              <a:gd name="T14" fmla="*/ 1105589 w 1129357"/>
              <a:gd name="T15" fmla="*/ 1551752 h 1575520"/>
            </a:gdLst>
            <a:ahLst/>
            <a:cxnLst>
              <a:cxn ang="T8">
                <a:pos x="T0" y="T1"/>
              </a:cxn>
              <a:cxn ang="T9">
                <a:pos x="T2" y="T3"/>
              </a:cxn>
              <a:cxn ang="T10">
                <a:pos x="T4" y="T5"/>
              </a:cxn>
              <a:cxn ang="T11">
                <a:pos x="T6" y="T7"/>
              </a:cxn>
            </a:cxnLst>
            <a:rect l="T12" t="T13" r="T14" b="T15"/>
            <a:pathLst>
              <a:path w="1129357" h="1575520">
                <a:moveTo>
                  <a:pt x="81146" y="0"/>
                </a:moveTo>
                <a:lnTo>
                  <a:pt x="81145" y="0"/>
                </a:lnTo>
                <a:cubicBezTo>
                  <a:pt x="36330" y="0"/>
                  <a:pt x="0" y="36330"/>
                  <a:pt x="0" y="81145"/>
                </a:cubicBezTo>
                <a:lnTo>
                  <a:pt x="0" y="1494374"/>
                </a:lnTo>
                <a:cubicBezTo>
                  <a:pt x="0" y="1539189"/>
                  <a:pt x="36330" y="1575520"/>
                  <a:pt x="81146" y="1575520"/>
                </a:cubicBezTo>
                <a:lnTo>
                  <a:pt x="1048211" y="1575520"/>
                </a:lnTo>
                <a:cubicBezTo>
                  <a:pt x="1093026" y="1575520"/>
                  <a:pt x="1129357" y="1539189"/>
                  <a:pt x="1129357" y="1494374"/>
                </a:cubicBezTo>
                <a:lnTo>
                  <a:pt x="1129357" y="81146"/>
                </a:lnTo>
                <a:cubicBezTo>
                  <a:pt x="1129357" y="36330"/>
                  <a:pt x="1093026" y="0"/>
                  <a:pt x="1048211" y="0"/>
                </a:cubicBezTo>
                <a:lnTo>
                  <a:pt x="81146" y="0"/>
                </a:lnTo>
                <a:close/>
              </a:path>
            </a:pathLst>
          </a:custGeom>
          <a:solidFill>
            <a:srgbClr val="FFFFFF"/>
          </a:solidFill>
          <a:ln w="12701">
            <a:solidFill>
              <a:srgbClr val="70AD47"/>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000000"/>
                </a:solidFill>
                <a:latin typeface="Arial" panose="020B0604020202020204" pitchFamily="34" charset="0"/>
                <a:cs typeface="Arial" panose="020B0604020202020204" pitchFamily="34" charset="0"/>
              </a:rPr>
              <a:t>Parcours digital</a:t>
            </a:r>
          </a:p>
        </p:txBody>
      </p:sp>
      <p:grpSp>
        <p:nvGrpSpPr>
          <p:cNvPr id="45081" name="Groupe 372">
            <a:extLst>
              <a:ext uri="{FF2B5EF4-FFF2-40B4-BE49-F238E27FC236}">
                <a16:creationId xmlns:a16="http://schemas.microsoft.com/office/drawing/2014/main" id="{08C070C6-DB0E-400D-A156-D01DFCCECD1A}"/>
              </a:ext>
            </a:extLst>
          </p:cNvPr>
          <p:cNvGrpSpPr>
            <a:grpSpLocks/>
          </p:cNvGrpSpPr>
          <p:nvPr/>
        </p:nvGrpSpPr>
        <p:grpSpPr bwMode="auto">
          <a:xfrm>
            <a:off x="1268413" y="2917825"/>
            <a:ext cx="471487" cy="457200"/>
            <a:chOff x="1268291" y="2917914"/>
            <a:chExt cx="472360" cy="457473"/>
          </a:xfrm>
        </p:grpSpPr>
        <p:grpSp>
          <p:nvGrpSpPr>
            <p:cNvPr id="45160" name="Groupe 373">
              <a:extLst>
                <a:ext uri="{FF2B5EF4-FFF2-40B4-BE49-F238E27FC236}">
                  <a16:creationId xmlns:a16="http://schemas.microsoft.com/office/drawing/2014/main" id="{441955E0-D2E5-43C1-9DB1-C0AB406D21CE}"/>
                </a:ext>
              </a:extLst>
            </p:cNvPr>
            <p:cNvGrpSpPr>
              <a:grpSpLocks/>
            </p:cNvGrpSpPr>
            <p:nvPr/>
          </p:nvGrpSpPr>
          <p:grpSpPr bwMode="auto">
            <a:xfrm>
              <a:off x="1268291" y="2917914"/>
              <a:ext cx="472360" cy="457473"/>
              <a:chOff x="1268291" y="2917914"/>
              <a:chExt cx="472360" cy="457473"/>
            </a:xfrm>
          </p:grpSpPr>
          <p:grpSp>
            <p:nvGrpSpPr>
              <p:cNvPr id="45176" name="Groupe 392">
                <a:extLst>
                  <a:ext uri="{FF2B5EF4-FFF2-40B4-BE49-F238E27FC236}">
                    <a16:creationId xmlns:a16="http://schemas.microsoft.com/office/drawing/2014/main" id="{DA2A9089-139D-4E91-999D-693E1F52DC3C}"/>
                  </a:ext>
                </a:extLst>
              </p:cNvPr>
              <p:cNvGrpSpPr>
                <a:grpSpLocks/>
              </p:cNvGrpSpPr>
              <p:nvPr/>
            </p:nvGrpSpPr>
            <p:grpSpPr bwMode="auto">
              <a:xfrm>
                <a:off x="1268291" y="3053519"/>
                <a:ext cx="357620" cy="321868"/>
                <a:chOff x="1268291" y="3053519"/>
                <a:chExt cx="357620" cy="321868"/>
              </a:xfrm>
            </p:grpSpPr>
            <p:sp>
              <p:nvSpPr>
                <p:cNvPr id="45181" name="Freeform 43">
                  <a:extLst>
                    <a:ext uri="{FF2B5EF4-FFF2-40B4-BE49-F238E27FC236}">
                      <a16:creationId xmlns:a16="http://schemas.microsoft.com/office/drawing/2014/main" id="{33923FF4-A6AE-4306-B2B8-1A0F89A8272D}"/>
                    </a:ext>
                  </a:extLst>
                </p:cNvPr>
                <p:cNvSpPr>
                  <a:spLocks/>
                </p:cNvSpPr>
                <p:nvPr/>
              </p:nvSpPr>
              <p:spPr bwMode="auto">
                <a:xfrm>
                  <a:off x="1450082" y="3053519"/>
                  <a:ext cx="175829" cy="271201"/>
                </a:xfrm>
                <a:custGeom>
                  <a:avLst/>
                  <a:gdLst>
                    <a:gd name="T0" fmla="*/ 87915 w 106"/>
                    <a:gd name="T1" fmla="*/ 0 h 156"/>
                    <a:gd name="T2" fmla="*/ 175829 w 106"/>
                    <a:gd name="T3" fmla="*/ 135601 h 156"/>
                    <a:gd name="T4" fmla="*/ 87915 w 106"/>
                    <a:gd name="T5" fmla="*/ 271201 h 156"/>
                    <a:gd name="T6" fmla="*/ 0 w 106"/>
                    <a:gd name="T7" fmla="*/ 135601 h 156"/>
                    <a:gd name="T8" fmla="*/ 136019 w 106"/>
                    <a:gd name="T9" fmla="*/ 0 h 156"/>
                    <a:gd name="T10" fmla="*/ 154265 w 106"/>
                    <a:gd name="T11" fmla="*/ 0 h 156"/>
                    <a:gd name="T12" fmla="*/ 175829 w 106"/>
                    <a:gd name="T13" fmla="*/ 22600 h 156"/>
                    <a:gd name="T14" fmla="*/ 175829 w 106"/>
                    <a:gd name="T15" fmla="*/ 248601 h 156"/>
                    <a:gd name="T16" fmla="*/ 154265 w 106"/>
                    <a:gd name="T17" fmla="*/ 271201 h 156"/>
                    <a:gd name="T18" fmla="*/ 0 w 106"/>
                    <a:gd name="T19" fmla="*/ 271201 h 156"/>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106"/>
                    <a:gd name="T31" fmla="*/ 0 h 156"/>
                    <a:gd name="T32" fmla="*/ 106 w 106"/>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6" h="156">
                      <a:moveTo>
                        <a:pt x="82" y="0"/>
                      </a:moveTo>
                      <a:cubicBezTo>
                        <a:pt x="93" y="0"/>
                        <a:pt x="93" y="0"/>
                        <a:pt x="93" y="0"/>
                      </a:cubicBezTo>
                      <a:cubicBezTo>
                        <a:pt x="100" y="0"/>
                        <a:pt x="106" y="6"/>
                        <a:pt x="106" y="13"/>
                      </a:cubicBezTo>
                      <a:cubicBezTo>
                        <a:pt x="106" y="143"/>
                        <a:pt x="106" y="143"/>
                        <a:pt x="106" y="143"/>
                      </a:cubicBezTo>
                      <a:cubicBezTo>
                        <a:pt x="106" y="150"/>
                        <a:pt x="100" y="156"/>
                        <a:pt x="93" y="156"/>
                      </a:cubicBezTo>
                      <a:cubicBezTo>
                        <a:pt x="0" y="156"/>
                        <a:pt x="0" y="156"/>
                        <a:pt x="0" y="156"/>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2" name="Freeform 44">
                  <a:extLst>
                    <a:ext uri="{FF2B5EF4-FFF2-40B4-BE49-F238E27FC236}">
                      <a16:creationId xmlns:a16="http://schemas.microsoft.com/office/drawing/2014/main" id="{135BA958-C630-488B-BF25-EDBAF1C73246}"/>
                    </a:ext>
                  </a:extLst>
                </p:cNvPr>
                <p:cNvSpPr>
                  <a:spLocks/>
                </p:cNvSpPr>
                <p:nvPr/>
              </p:nvSpPr>
              <p:spPr bwMode="auto">
                <a:xfrm>
                  <a:off x="1268291" y="3053519"/>
                  <a:ext cx="298021" cy="271201"/>
                </a:xfrm>
                <a:custGeom>
                  <a:avLst/>
                  <a:gdLst>
                    <a:gd name="T0" fmla="*/ 149011 w 179"/>
                    <a:gd name="T1" fmla="*/ 0 h 156"/>
                    <a:gd name="T2" fmla="*/ 298021 w 179"/>
                    <a:gd name="T3" fmla="*/ 135601 h 156"/>
                    <a:gd name="T4" fmla="*/ 149011 w 179"/>
                    <a:gd name="T5" fmla="*/ 271201 h 156"/>
                    <a:gd name="T6" fmla="*/ 0 w 179"/>
                    <a:gd name="T7" fmla="*/ 135601 h 156"/>
                    <a:gd name="T8" fmla="*/ 159832 w 179"/>
                    <a:gd name="T9" fmla="*/ 271201 h 156"/>
                    <a:gd name="T10" fmla="*/ 19979 w 179"/>
                    <a:gd name="T11" fmla="*/ 271201 h 156"/>
                    <a:gd name="T12" fmla="*/ 0 w 179"/>
                    <a:gd name="T13" fmla="*/ 248601 h 156"/>
                    <a:gd name="T14" fmla="*/ 0 w 179"/>
                    <a:gd name="T15" fmla="*/ 22600 h 156"/>
                    <a:gd name="T16" fmla="*/ 19979 w 179"/>
                    <a:gd name="T17" fmla="*/ 0 h 156"/>
                    <a:gd name="T18" fmla="*/ 298021 w 179"/>
                    <a:gd name="T19" fmla="*/ 0 h 156"/>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179"/>
                    <a:gd name="T31" fmla="*/ 0 h 156"/>
                    <a:gd name="T32" fmla="*/ 179 w 179"/>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9" h="156">
                      <a:moveTo>
                        <a:pt x="96" y="156"/>
                      </a:moveTo>
                      <a:cubicBezTo>
                        <a:pt x="12" y="156"/>
                        <a:pt x="12" y="156"/>
                        <a:pt x="12" y="156"/>
                      </a:cubicBezTo>
                      <a:cubicBezTo>
                        <a:pt x="6" y="156"/>
                        <a:pt x="0" y="150"/>
                        <a:pt x="0" y="143"/>
                      </a:cubicBezTo>
                      <a:cubicBezTo>
                        <a:pt x="0" y="13"/>
                        <a:pt x="0" y="13"/>
                        <a:pt x="0" y="13"/>
                      </a:cubicBezTo>
                      <a:cubicBezTo>
                        <a:pt x="0" y="6"/>
                        <a:pt x="6" y="0"/>
                        <a:pt x="12" y="0"/>
                      </a:cubicBezTo>
                      <a:cubicBezTo>
                        <a:pt x="179" y="0"/>
                        <a:pt x="179" y="0"/>
                        <a:pt x="179"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3" name="Line 45">
                  <a:extLst>
                    <a:ext uri="{FF2B5EF4-FFF2-40B4-BE49-F238E27FC236}">
                      <a16:creationId xmlns:a16="http://schemas.microsoft.com/office/drawing/2014/main" id="{C9AFC3B3-8D64-4CC9-B533-1B62C77AAA3E}"/>
                    </a:ext>
                  </a:extLst>
                </p:cNvPr>
                <p:cNvSpPr>
                  <a:spLocks/>
                </p:cNvSpPr>
                <p:nvPr/>
              </p:nvSpPr>
              <p:spPr bwMode="auto">
                <a:xfrm>
                  <a:off x="1271262" y="3268093"/>
                  <a:ext cx="333783" cy="0"/>
                </a:xfrm>
                <a:custGeom>
                  <a:avLst/>
                  <a:gdLst>
                    <a:gd name="T0" fmla="*/ 166892 w 333783"/>
                    <a:gd name="T1" fmla="*/ 333783 w 333783"/>
                    <a:gd name="T2" fmla="*/ 166892 w 333783"/>
                    <a:gd name="T3" fmla="*/ 0 w 333783"/>
                    <a:gd name="T4" fmla="*/ 0 w 333783"/>
                    <a:gd name="T5" fmla="*/ 333783 w 333783"/>
                    <a:gd name="T6" fmla="*/ 17694720 60000 65536"/>
                    <a:gd name="T7" fmla="*/ 0 60000 65536"/>
                    <a:gd name="T8" fmla="*/ 5898240 60000 65536"/>
                    <a:gd name="T9" fmla="*/ 11796480 60000 65536"/>
                    <a:gd name="T10" fmla="*/ 5898240 60000 65536"/>
                    <a:gd name="T11" fmla="*/ 17694720 60000 65536"/>
                    <a:gd name="T12" fmla="*/ 0 w 333783"/>
                    <a:gd name="T13" fmla="*/ 333783 w 333783"/>
                  </a:gdLst>
                  <a:ahLst/>
                  <a:cxnLst>
                    <a:cxn ang="T6">
                      <a:pos x="T0" y="0"/>
                    </a:cxn>
                    <a:cxn ang="T7">
                      <a:pos x="T1" y="0"/>
                    </a:cxn>
                    <a:cxn ang="T8">
                      <a:pos x="T2" y="0"/>
                    </a:cxn>
                    <a:cxn ang="T9">
                      <a:pos x="T3" y="0"/>
                    </a:cxn>
                    <a:cxn ang="T10">
                      <a:pos x="T4" y="0"/>
                    </a:cxn>
                    <a:cxn ang="T11">
                      <a:pos x="T5" y="0"/>
                    </a:cxn>
                  </a:cxnLst>
                  <a:rect l="T12" t="0" r="T13" b="0"/>
                  <a:pathLst>
                    <a:path w="333783">
                      <a:moveTo>
                        <a:pt x="0" y="0"/>
                      </a:moveTo>
                      <a:lnTo>
                        <a:pt x="333783"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4" name="Line 46">
                  <a:extLst>
                    <a:ext uri="{FF2B5EF4-FFF2-40B4-BE49-F238E27FC236}">
                      <a16:creationId xmlns:a16="http://schemas.microsoft.com/office/drawing/2014/main" id="{AD6C19C6-1FA0-4975-838F-4C4502EF8E0C}"/>
                    </a:ext>
                  </a:extLst>
                </p:cNvPr>
                <p:cNvSpPr>
                  <a:spLocks/>
                </p:cNvSpPr>
                <p:nvPr/>
              </p:nvSpPr>
              <p:spPr bwMode="auto">
                <a:xfrm flipH="1">
                  <a:off x="1347258" y="3375379"/>
                  <a:ext cx="190734" cy="0"/>
                </a:xfrm>
                <a:custGeom>
                  <a:avLst/>
                  <a:gdLst>
                    <a:gd name="T0" fmla="*/ 95367 w 190734"/>
                    <a:gd name="T1" fmla="*/ 190734 w 190734"/>
                    <a:gd name="T2" fmla="*/ 95367 w 190734"/>
                    <a:gd name="T3" fmla="*/ 0 w 190734"/>
                    <a:gd name="T4" fmla="*/ 0 w 190734"/>
                    <a:gd name="T5" fmla="*/ 190734 w 190734"/>
                    <a:gd name="T6" fmla="*/ 17694720 60000 65536"/>
                    <a:gd name="T7" fmla="*/ 0 60000 65536"/>
                    <a:gd name="T8" fmla="*/ 5898240 60000 65536"/>
                    <a:gd name="T9" fmla="*/ 11796480 60000 65536"/>
                    <a:gd name="T10" fmla="*/ 5898240 60000 65536"/>
                    <a:gd name="T11" fmla="*/ 17694720 60000 65536"/>
                    <a:gd name="T12" fmla="*/ 0 w 190734"/>
                    <a:gd name="T13" fmla="*/ 190734 w 190734"/>
                  </a:gdLst>
                  <a:ahLst/>
                  <a:cxnLst>
                    <a:cxn ang="T6">
                      <a:pos x="T0" y="0"/>
                    </a:cxn>
                    <a:cxn ang="T7">
                      <a:pos x="T1" y="0"/>
                    </a:cxn>
                    <a:cxn ang="T8">
                      <a:pos x="T2" y="0"/>
                    </a:cxn>
                    <a:cxn ang="T9">
                      <a:pos x="T3" y="0"/>
                    </a:cxn>
                    <a:cxn ang="T10">
                      <a:pos x="T4" y="0"/>
                    </a:cxn>
                    <a:cxn ang="T11">
                      <a:pos x="T5" y="0"/>
                    </a:cxn>
                  </a:cxnLst>
                  <a:rect l="T12" t="0" r="T13" b="0"/>
                  <a:pathLst>
                    <a:path w="190734">
                      <a:moveTo>
                        <a:pt x="0" y="0"/>
                      </a:moveTo>
                      <a:lnTo>
                        <a:pt x="190734"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5" name="Line 47">
                  <a:extLst>
                    <a:ext uri="{FF2B5EF4-FFF2-40B4-BE49-F238E27FC236}">
                      <a16:creationId xmlns:a16="http://schemas.microsoft.com/office/drawing/2014/main" id="{6F7C9C6F-F630-4D97-BA1E-1EE4BB48662D}"/>
                    </a:ext>
                  </a:extLst>
                </p:cNvPr>
                <p:cNvSpPr>
                  <a:spLocks/>
                </p:cNvSpPr>
                <p:nvPr/>
              </p:nvSpPr>
              <p:spPr bwMode="auto">
                <a:xfrm flipH="1">
                  <a:off x="1563331" y="3375379"/>
                  <a:ext cx="8942" cy="0"/>
                </a:xfrm>
                <a:custGeom>
                  <a:avLst/>
                  <a:gdLst>
                    <a:gd name="T0" fmla="*/ 4471 w 8942"/>
                    <a:gd name="T1" fmla="*/ 8942 w 8942"/>
                    <a:gd name="T2" fmla="*/ 4471 w 8942"/>
                    <a:gd name="T3" fmla="*/ 0 w 8942"/>
                    <a:gd name="T4" fmla="*/ 0 w 8942"/>
                    <a:gd name="T5" fmla="*/ 8942 w 8942"/>
                    <a:gd name="T6" fmla="*/ 17694720 60000 65536"/>
                    <a:gd name="T7" fmla="*/ 0 60000 65536"/>
                    <a:gd name="T8" fmla="*/ 5898240 60000 65536"/>
                    <a:gd name="T9" fmla="*/ 11796480 60000 65536"/>
                    <a:gd name="T10" fmla="*/ 5898240 60000 65536"/>
                    <a:gd name="T11" fmla="*/ 17694720 60000 65536"/>
                    <a:gd name="T12" fmla="*/ 0 w 8942"/>
                    <a:gd name="T13" fmla="*/ 8942 w 8942"/>
                  </a:gdLst>
                  <a:ahLst/>
                  <a:cxnLst>
                    <a:cxn ang="T6">
                      <a:pos x="T0" y="0"/>
                    </a:cxn>
                    <a:cxn ang="T7">
                      <a:pos x="T1" y="0"/>
                    </a:cxn>
                    <a:cxn ang="T8">
                      <a:pos x="T2" y="0"/>
                    </a:cxn>
                    <a:cxn ang="T9">
                      <a:pos x="T3" y="0"/>
                    </a:cxn>
                    <a:cxn ang="T10">
                      <a:pos x="T4" y="0"/>
                    </a:cxn>
                    <a:cxn ang="T11">
                      <a:pos x="T5" y="0"/>
                    </a:cxn>
                  </a:cxnLst>
                  <a:rect l="T12" t="0" r="T13" b="0"/>
                  <a:pathLst>
                    <a:path w="8942">
                      <a:moveTo>
                        <a:pt x="0" y="0"/>
                      </a:moveTo>
                      <a:lnTo>
                        <a:pt x="8942"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6" name="Freeform 48">
                  <a:extLst>
                    <a:ext uri="{FF2B5EF4-FFF2-40B4-BE49-F238E27FC236}">
                      <a16:creationId xmlns:a16="http://schemas.microsoft.com/office/drawing/2014/main" id="{EEE87BAE-0E97-45B6-8A16-DD8CE07723AB}"/>
                    </a:ext>
                  </a:extLst>
                </p:cNvPr>
                <p:cNvSpPr>
                  <a:spLocks/>
                </p:cNvSpPr>
                <p:nvPr/>
              </p:nvSpPr>
              <p:spPr bwMode="auto">
                <a:xfrm>
                  <a:off x="1387492" y="3324721"/>
                  <a:ext cx="22347" cy="50666"/>
                </a:xfrm>
                <a:custGeom>
                  <a:avLst/>
                  <a:gdLst>
                    <a:gd name="T0" fmla="*/ 11174 w 14"/>
                    <a:gd name="T1" fmla="*/ 0 h 29"/>
                    <a:gd name="T2" fmla="*/ 22347 w 14"/>
                    <a:gd name="T3" fmla="*/ 25333 h 29"/>
                    <a:gd name="T4" fmla="*/ 11174 w 14"/>
                    <a:gd name="T5" fmla="*/ 50666 h 29"/>
                    <a:gd name="T6" fmla="*/ 0 w 14"/>
                    <a:gd name="T7" fmla="*/ 25333 h 29"/>
                    <a:gd name="T8" fmla="*/ 19155 w 14"/>
                    <a:gd name="T9" fmla="*/ 0 h 29"/>
                    <a:gd name="T10" fmla="*/ 0 w 14"/>
                    <a:gd name="T11" fmla="*/ 50666 h 29"/>
                    <a:gd name="T12" fmla="*/ 17694720 60000 65536"/>
                    <a:gd name="T13" fmla="*/ 0 60000 65536"/>
                    <a:gd name="T14" fmla="*/ 5898240 60000 65536"/>
                    <a:gd name="T15" fmla="*/ 11796480 60000 65536"/>
                    <a:gd name="T16" fmla="*/ 0 60000 65536"/>
                    <a:gd name="T17" fmla="*/ 0 60000 65536"/>
                    <a:gd name="T18" fmla="*/ 0 w 14"/>
                    <a:gd name="T19" fmla="*/ 0 h 29"/>
                    <a:gd name="T20" fmla="*/ 14 w 14"/>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4" h="29">
                      <a:moveTo>
                        <a:pt x="12" y="0"/>
                      </a:moveTo>
                      <a:cubicBezTo>
                        <a:pt x="12" y="0"/>
                        <a:pt x="14" y="29"/>
                        <a:pt x="0" y="29"/>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7" name="Freeform 49">
                  <a:extLst>
                    <a:ext uri="{FF2B5EF4-FFF2-40B4-BE49-F238E27FC236}">
                      <a16:creationId xmlns:a16="http://schemas.microsoft.com/office/drawing/2014/main" id="{8E3F2DB1-1FCB-40F7-B832-77A218D15B39}"/>
                    </a:ext>
                  </a:extLst>
                </p:cNvPr>
                <p:cNvSpPr>
                  <a:spLocks/>
                </p:cNvSpPr>
                <p:nvPr/>
              </p:nvSpPr>
              <p:spPr bwMode="auto">
                <a:xfrm>
                  <a:off x="1482864" y="3324721"/>
                  <a:ext cx="23838" cy="50666"/>
                </a:xfrm>
                <a:custGeom>
                  <a:avLst/>
                  <a:gdLst>
                    <a:gd name="T0" fmla="*/ 11919 w 14"/>
                    <a:gd name="T1" fmla="*/ 0 h 29"/>
                    <a:gd name="T2" fmla="*/ 23838 w 14"/>
                    <a:gd name="T3" fmla="*/ 25333 h 29"/>
                    <a:gd name="T4" fmla="*/ 11919 w 14"/>
                    <a:gd name="T5" fmla="*/ 50666 h 29"/>
                    <a:gd name="T6" fmla="*/ 0 w 14"/>
                    <a:gd name="T7" fmla="*/ 25333 h 29"/>
                    <a:gd name="T8" fmla="*/ 5108 w 14"/>
                    <a:gd name="T9" fmla="*/ 0 h 29"/>
                    <a:gd name="T10" fmla="*/ 23838 w 14"/>
                    <a:gd name="T11" fmla="*/ 50666 h 29"/>
                    <a:gd name="T12" fmla="*/ 17694720 60000 65536"/>
                    <a:gd name="T13" fmla="*/ 0 60000 65536"/>
                    <a:gd name="T14" fmla="*/ 5898240 60000 65536"/>
                    <a:gd name="T15" fmla="*/ 11796480 60000 65536"/>
                    <a:gd name="T16" fmla="*/ 0 60000 65536"/>
                    <a:gd name="T17" fmla="*/ 0 60000 65536"/>
                    <a:gd name="T18" fmla="*/ 0 w 14"/>
                    <a:gd name="T19" fmla="*/ 0 h 29"/>
                    <a:gd name="T20" fmla="*/ 14 w 14"/>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4" h="29">
                      <a:moveTo>
                        <a:pt x="3" y="0"/>
                      </a:moveTo>
                      <a:cubicBezTo>
                        <a:pt x="3" y="0"/>
                        <a:pt x="0" y="29"/>
                        <a:pt x="14" y="29"/>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8" name="Oval 50">
                  <a:extLst>
                    <a:ext uri="{FF2B5EF4-FFF2-40B4-BE49-F238E27FC236}">
                      <a16:creationId xmlns:a16="http://schemas.microsoft.com/office/drawing/2014/main" id="{CCFAECFD-B9DD-4B3C-9E67-9710E8F6F93D}"/>
                    </a:ext>
                  </a:extLst>
                </p:cNvPr>
                <p:cNvSpPr>
                  <a:spLocks/>
                </p:cNvSpPr>
                <p:nvPr/>
              </p:nvSpPr>
              <p:spPr bwMode="auto">
                <a:xfrm>
                  <a:off x="1436668" y="3284488"/>
                  <a:ext cx="19366" cy="20857"/>
                </a:xfrm>
                <a:custGeom>
                  <a:avLst/>
                  <a:gdLst>
                    <a:gd name="T0" fmla="*/ 9683 w 19366"/>
                    <a:gd name="T1" fmla="*/ 0 h 20857"/>
                    <a:gd name="T2" fmla="*/ 19366 w 19366"/>
                    <a:gd name="T3" fmla="*/ 10429 h 20857"/>
                    <a:gd name="T4" fmla="*/ 9683 w 19366"/>
                    <a:gd name="T5" fmla="*/ 20857 h 20857"/>
                    <a:gd name="T6" fmla="*/ 0 w 19366"/>
                    <a:gd name="T7" fmla="*/ 10429 h 20857"/>
                    <a:gd name="T8" fmla="*/ 2836 w 19366"/>
                    <a:gd name="T9" fmla="*/ 3054 h 20857"/>
                    <a:gd name="T10" fmla="*/ 2836 w 19366"/>
                    <a:gd name="T11" fmla="*/ 17803 h 20857"/>
                    <a:gd name="T12" fmla="*/ 16530 w 19366"/>
                    <a:gd name="T13" fmla="*/ 17803 h 20857"/>
                    <a:gd name="T14" fmla="*/ 16530 w 19366"/>
                    <a:gd name="T15" fmla="*/ 3054 h 20857"/>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836 w 19366"/>
                    <a:gd name="T25" fmla="*/ 3054 h 20857"/>
                    <a:gd name="T26" fmla="*/ 16530 w 19366"/>
                    <a:gd name="T27" fmla="*/ 17803 h 208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366" h="20857">
                      <a:moveTo>
                        <a:pt x="0" y="10429"/>
                      </a:moveTo>
                      <a:lnTo>
                        <a:pt x="0" y="10429"/>
                      </a:lnTo>
                      <a:cubicBezTo>
                        <a:pt x="0" y="16188"/>
                        <a:pt x="4335" y="20858"/>
                        <a:pt x="9683" y="20858"/>
                      </a:cubicBezTo>
                      <a:cubicBezTo>
                        <a:pt x="15030" y="20858"/>
                        <a:pt x="19366" y="16188"/>
                        <a:pt x="19366" y="10429"/>
                      </a:cubicBezTo>
                      <a:cubicBezTo>
                        <a:pt x="19366" y="4669"/>
                        <a:pt x="15030" y="0"/>
                        <a:pt x="9683" y="0"/>
                      </a:cubicBezTo>
                      <a:cubicBezTo>
                        <a:pt x="4335" y="0"/>
                        <a:pt x="0" y="4669"/>
                        <a:pt x="0" y="10429"/>
                      </a:cubicBezTo>
                      <a:close/>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9" name="Line 51">
                  <a:extLst>
                    <a:ext uri="{FF2B5EF4-FFF2-40B4-BE49-F238E27FC236}">
                      <a16:creationId xmlns:a16="http://schemas.microsoft.com/office/drawing/2014/main" id="{9C0B87AD-53F0-4FCA-8980-6ABE98357E92}"/>
                    </a:ext>
                  </a:extLst>
                </p:cNvPr>
                <p:cNvSpPr>
                  <a:spLocks/>
                </p:cNvSpPr>
                <p:nvPr/>
              </p:nvSpPr>
              <p:spPr bwMode="auto">
                <a:xfrm>
                  <a:off x="1315967" y="3104186"/>
                  <a:ext cx="22347" cy="22347"/>
                </a:xfrm>
                <a:custGeom>
                  <a:avLst/>
                  <a:gdLst>
                    <a:gd name="T0" fmla="*/ 11174 w 22347"/>
                    <a:gd name="T1" fmla="*/ 0 h 22347"/>
                    <a:gd name="T2" fmla="*/ 22347 w 22347"/>
                    <a:gd name="T3" fmla="*/ 11174 h 22347"/>
                    <a:gd name="T4" fmla="*/ 11174 w 22347"/>
                    <a:gd name="T5" fmla="*/ 22347 h 22347"/>
                    <a:gd name="T6" fmla="*/ 0 w 22347"/>
                    <a:gd name="T7" fmla="*/ 11174 h 22347"/>
                    <a:gd name="T8" fmla="*/ 0 w 22347"/>
                    <a:gd name="T9" fmla="*/ 0 h 22347"/>
                    <a:gd name="T10" fmla="*/ 22347 w 22347"/>
                    <a:gd name="T11" fmla="*/ 22347 h 22347"/>
                    <a:gd name="T12" fmla="*/ 17694720 60000 65536"/>
                    <a:gd name="T13" fmla="*/ 0 60000 65536"/>
                    <a:gd name="T14" fmla="*/ 5898240 60000 65536"/>
                    <a:gd name="T15" fmla="*/ 11796480 60000 65536"/>
                    <a:gd name="T16" fmla="*/ 5898240 60000 65536"/>
                    <a:gd name="T17" fmla="*/ 17694720 60000 65536"/>
                    <a:gd name="T18" fmla="*/ 0 w 22347"/>
                    <a:gd name="T19" fmla="*/ 0 h 22347"/>
                    <a:gd name="T20" fmla="*/ 22347 w 22347"/>
                    <a:gd name="T21" fmla="*/ 22347 h 22347"/>
                  </a:gdLst>
                  <a:ahLst/>
                  <a:cxnLst>
                    <a:cxn ang="T12">
                      <a:pos x="T0" y="T1"/>
                    </a:cxn>
                    <a:cxn ang="T13">
                      <a:pos x="T2" y="T3"/>
                    </a:cxn>
                    <a:cxn ang="T14">
                      <a:pos x="T4" y="T5"/>
                    </a:cxn>
                    <a:cxn ang="T15">
                      <a:pos x="T6" y="T7"/>
                    </a:cxn>
                    <a:cxn ang="T16">
                      <a:pos x="T8" y="T9"/>
                    </a:cxn>
                    <a:cxn ang="T17">
                      <a:pos x="T10" y="T11"/>
                    </a:cxn>
                  </a:cxnLst>
                  <a:rect l="T18" t="T19" r="T20" b="T21"/>
                  <a:pathLst>
                    <a:path w="22347" h="22347">
                      <a:moveTo>
                        <a:pt x="0" y="0"/>
                      </a:moveTo>
                      <a:lnTo>
                        <a:pt x="22347" y="22347"/>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90" name="Line 52">
                  <a:extLst>
                    <a:ext uri="{FF2B5EF4-FFF2-40B4-BE49-F238E27FC236}">
                      <a16:creationId xmlns:a16="http://schemas.microsoft.com/office/drawing/2014/main" id="{2D3699E9-32B1-4B33-AB68-D7F5205663F8}"/>
                    </a:ext>
                  </a:extLst>
                </p:cNvPr>
                <p:cNvSpPr>
                  <a:spLocks/>
                </p:cNvSpPr>
                <p:nvPr/>
              </p:nvSpPr>
              <p:spPr bwMode="auto">
                <a:xfrm>
                  <a:off x="1292129" y="3080339"/>
                  <a:ext cx="7452" cy="5961"/>
                </a:xfrm>
                <a:custGeom>
                  <a:avLst/>
                  <a:gdLst>
                    <a:gd name="T0" fmla="*/ 3726 w 7452"/>
                    <a:gd name="T1" fmla="*/ 0 h 5961"/>
                    <a:gd name="T2" fmla="*/ 7452 w 7452"/>
                    <a:gd name="T3" fmla="*/ 2981 h 5961"/>
                    <a:gd name="T4" fmla="*/ 3726 w 7452"/>
                    <a:gd name="T5" fmla="*/ 5961 h 5961"/>
                    <a:gd name="T6" fmla="*/ 0 w 7452"/>
                    <a:gd name="T7" fmla="*/ 2981 h 5961"/>
                    <a:gd name="T8" fmla="*/ 0 w 7452"/>
                    <a:gd name="T9" fmla="*/ 0 h 5961"/>
                    <a:gd name="T10" fmla="*/ 7452 w 7452"/>
                    <a:gd name="T11" fmla="*/ 5961 h 5961"/>
                    <a:gd name="T12" fmla="*/ 17694720 60000 65536"/>
                    <a:gd name="T13" fmla="*/ 0 60000 65536"/>
                    <a:gd name="T14" fmla="*/ 5898240 60000 65536"/>
                    <a:gd name="T15" fmla="*/ 11796480 60000 65536"/>
                    <a:gd name="T16" fmla="*/ 5898240 60000 65536"/>
                    <a:gd name="T17" fmla="*/ 17694720 60000 65536"/>
                    <a:gd name="T18" fmla="*/ 0 w 7452"/>
                    <a:gd name="T19" fmla="*/ 0 h 5961"/>
                    <a:gd name="T20" fmla="*/ 7452 w 7452"/>
                    <a:gd name="T21" fmla="*/ 5961 h 5961"/>
                  </a:gdLst>
                  <a:ahLst/>
                  <a:cxnLst>
                    <a:cxn ang="T12">
                      <a:pos x="T0" y="T1"/>
                    </a:cxn>
                    <a:cxn ang="T13">
                      <a:pos x="T2" y="T3"/>
                    </a:cxn>
                    <a:cxn ang="T14">
                      <a:pos x="T4" y="T5"/>
                    </a:cxn>
                    <a:cxn ang="T15">
                      <a:pos x="T6" y="T7"/>
                    </a:cxn>
                    <a:cxn ang="T16">
                      <a:pos x="T8" y="T9"/>
                    </a:cxn>
                    <a:cxn ang="T17">
                      <a:pos x="T10" y="T11"/>
                    </a:cxn>
                  </a:cxnLst>
                  <a:rect l="T18" t="T19" r="T20" b="T21"/>
                  <a:pathLst>
                    <a:path w="7452" h="5961">
                      <a:moveTo>
                        <a:pt x="0" y="0"/>
                      </a:moveTo>
                      <a:lnTo>
                        <a:pt x="7452" y="596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45177" name="Groupe 393">
                <a:extLst>
                  <a:ext uri="{FF2B5EF4-FFF2-40B4-BE49-F238E27FC236}">
                    <a16:creationId xmlns:a16="http://schemas.microsoft.com/office/drawing/2014/main" id="{72328295-DEBF-405B-AA39-71B4AEC4398C}"/>
                  </a:ext>
                </a:extLst>
              </p:cNvPr>
              <p:cNvGrpSpPr>
                <a:grpSpLocks/>
              </p:cNvGrpSpPr>
              <p:nvPr/>
            </p:nvGrpSpPr>
            <p:grpSpPr bwMode="auto">
              <a:xfrm>
                <a:off x="1624422" y="2917914"/>
                <a:ext cx="116229" cy="141567"/>
                <a:chOff x="1624422" y="2917914"/>
                <a:chExt cx="116229" cy="141567"/>
              </a:xfrm>
            </p:grpSpPr>
            <p:sp>
              <p:nvSpPr>
                <p:cNvPr id="45178" name="Freeform 53">
                  <a:extLst>
                    <a:ext uri="{FF2B5EF4-FFF2-40B4-BE49-F238E27FC236}">
                      <a16:creationId xmlns:a16="http://schemas.microsoft.com/office/drawing/2014/main" id="{1C526649-F52F-48B5-9E65-45FA3CB823C3}"/>
                    </a:ext>
                  </a:extLst>
                </p:cNvPr>
                <p:cNvSpPr>
                  <a:spLocks/>
                </p:cNvSpPr>
                <p:nvPr/>
              </p:nvSpPr>
              <p:spPr bwMode="auto">
                <a:xfrm>
                  <a:off x="1633365" y="2967090"/>
                  <a:ext cx="68543" cy="86429"/>
                </a:xfrm>
                <a:custGeom>
                  <a:avLst/>
                  <a:gdLst>
                    <a:gd name="T0" fmla="*/ 34272 w 42"/>
                    <a:gd name="T1" fmla="*/ 0 h 50"/>
                    <a:gd name="T2" fmla="*/ 68543 w 42"/>
                    <a:gd name="T3" fmla="*/ 43215 h 50"/>
                    <a:gd name="T4" fmla="*/ 34272 w 42"/>
                    <a:gd name="T5" fmla="*/ 86429 h 50"/>
                    <a:gd name="T6" fmla="*/ 0 w 42"/>
                    <a:gd name="T7" fmla="*/ 43215 h 50"/>
                    <a:gd name="T8" fmla="*/ 68543 w 42"/>
                    <a:gd name="T9" fmla="*/ 86429 h 50"/>
                    <a:gd name="T10" fmla="*/ 0 w 42"/>
                    <a:gd name="T11" fmla="*/ 0 h 50"/>
                    <a:gd name="T12" fmla="*/ 17694720 60000 65536"/>
                    <a:gd name="T13" fmla="*/ 0 60000 65536"/>
                    <a:gd name="T14" fmla="*/ 5898240 60000 65536"/>
                    <a:gd name="T15" fmla="*/ 11796480 60000 65536"/>
                    <a:gd name="T16" fmla="*/ 0 60000 65536"/>
                    <a:gd name="T17" fmla="*/ 0 60000 65536"/>
                    <a:gd name="T18" fmla="*/ 0 w 42"/>
                    <a:gd name="T19" fmla="*/ 0 h 50"/>
                    <a:gd name="T20" fmla="*/ 42 w 4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42" h="50">
                      <a:moveTo>
                        <a:pt x="42" y="50"/>
                      </a:moveTo>
                      <a:cubicBezTo>
                        <a:pt x="40" y="27"/>
                        <a:pt x="24" y="6"/>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79" name="Freeform 54">
                  <a:extLst>
                    <a:ext uri="{FF2B5EF4-FFF2-40B4-BE49-F238E27FC236}">
                      <a16:creationId xmlns:a16="http://schemas.microsoft.com/office/drawing/2014/main" id="{B7558065-CE7A-455C-A40B-E7BD2DEF5AC3}"/>
                    </a:ext>
                  </a:extLst>
                </p:cNvPr>
                <p:cNvSpPr>
                  <a:spLocks/>
                </p:cNvSpPr>
                <p:nvPr/>
              </p:nvSpPr>
              <p:spPr bwMode="auto">
                <a:xfrm>
                  <a:off x="1624422" y="3010305"/>
                  <a:ext cx="38743" cy="49176"/>
                </a:xfrm>
                <a:custGeom>
                  <a:avLst/>
                  <a:gdLst>
                    <a:gd name="T0" fmla="*/ 19372 w 23"/>
                    <a:gd name="T1" fmla="*/ 0 h 28"/>
                    <a:gd name="T2" fmla="*/ 38743 w 23"/>
                    <a:gd name="T3" fmla="*/ 24588 h 28"/>
                    <a:gd name="T4" fmla="*/ 19372 w 23"/>
                    <a:gd name="T5" fmla="*/ 49176 h 28"/>
                    <a:gd name="T6" fmla="*/ 0 w 23"/>
                    <a:gd name="T7" fmla="*/ 24588 h 28"/>
                    <a:gd name="T8" fmla="*/ 38743 w 23"/>
                    <a:gd name="T9" fmla="*/ 49176 h 28"/>
                    <a:gd name="T10" fmla="*/ 0 w 23"/>
                    <a:gd name="T11" fmla="*/ 0 h 28"/>
                    <a:gd name="T12" fmla="*/ 17694720 60000 65536"/>
                    <a:gd name="T13" fmla="*/ 0 60000 65536"/>
                    <a:gd name="T14" fmla="*/ 5898240 60000 65536"/>
                    <a:gd name="T15" fmla="*/ 11796480 60000 65536"/>
                    <a:gd name="T16" fmla="*/ 0 60000 65536"/>
                    <a:gd name="T17" fmla="*/ 0 60000 65536"/>
                    <a:gd name="T18" fmla="*/ 0 w 23"/>
                    <a:gd name="T19" fmla="*/ 0 h 28"/>
                    <a:gd name="T20" fmla="*/ 23 w 23"/>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3" h="28">
                      <a:moveTo>
                        <a:pt x="23" y="28"/>
                      </a:moveTo>
                      <a:cubicBezTo>
                        <a:pt x="22" y="15"/>
                        <a:pt x="13" y="4"/>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80" name="Freeform 55">
                  <a:extLst>
                    <a:ext uri="{FF2B5EF4-FFF2-40B4-BE49-F238E27FC236}">
                      <a16:creationId xmlns:a16="http://schemas.microsoft.com/office/drawing/2014/main" id="{F0893F1E-F06E-47EA-A333-6F9715179B77}"/>
                    </a:ext>
                  </a:extLst>
                </p:cNvPr>
                <p:cNvSpPr>
                  <a:spLocks/>
                </p:cNvSpPr>
                <p:nvPr/>
              </p:nvSpPr>
              <p:spPr bwMode="auto">
                <a:xfrm>
                  <a:off x="1639327" y="2917914"/>
                  <a:ext cx="101324" cy="126662"/>
                </a:xfrm>
                <a:custGeom>
                  <a:avLst/>
                  <a:gdLst>
                    <a:gd name="T0" fmla="*/ 50662 w 61"/>
                    <a:gd name="T1" fmla="*/ 0 h 73"/>
                    <a:gd name="T2" fmla="*/ 101324 w 61"/>
                    <a:gd name="T3" fmla="*/ 63331 h 73"/>
                    <a:gd name="T4" fmla="*/ 50662 w 61"/>
                    <a:gd name="T5" fmla="*/ 126662 h 73"/>
                    <a:gd name="T6" fmla="*/ 0 w 61"/>
                    <a:gd name="T7" fmla="*/ 63331 h 73"/>
                    <a:gd name="T8" fmla="*/ 101324 w 61"/>
                    <a:gd name="T9" fmla="*/ 126662 h 73"/>
                    <a:gd name="T10" fmla="*/ 0 w 61"/>
                    <a:gd name="T11" fmla="*/ 0 h 73"/>
                    <a:gd name="T12" fmla="*/ 17694720 60000 65536"/>
                    <a:gd name="T13" fmla="*/ 0 60000 65536"/>
                    <a:gd name="T14" fmla="*/ 5898240 60000 65536"/>
                    <a:gd name="T15" fmla="*/ 11796480 60000 65536"/>
                    <a:gd name="T16" fmla="*/ 0 60000 65536"/>
                    <a:gd name="T17" fmla="*/ 0 60000 65536"/>
                    <a:gd name="T18" fmla="*/ 0 w 61"/>
                    <a:gd name="T19" fmla="*/ 0 h 73"/>
                    <a:gd name="T20" fmla="*/ 61 w 6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61" h="73">
                      <a:moveTo>
                        <a:pt x="61" y="73"/>
                      </a:moveTo>
                      <a:cubicBezTo>
                        <a:pt x="58" y="40"/>
                        <a:pt x="34" y="10"/>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45161" name="Groupe 374">
              <a:extLst>
                <a:ext uri="{FF2B5EF4-FFF2-40B4-BE49-F238E27FC236}">
                  <a16:creationId xmlns:a16="http://schemas.microsoft.com/office/drawing/2014/main" id="{0AEDAC22-9FAF-4D82-8F25-568A3022ED36}"/>
                </a:ext>
              </a:extLst>
            </p:cNvPr>
            <p:cNvGrpSpPr>
              <a:grpSpLocks/>
            </p:cNvGrpSpPr>
            <p:nvPr/>
          </p:nvGrpSpPr>
          <p:grpSpPr bwMode="auto">
            <a:xfrm>
              <a:off x="1333423" y="3090342"/>
              <a:ext cx="233482" cy="172538"/>
              <a:chOff x="1333423" y="3090342"/>
              <a:chExt cx="233482" cy="172538"/>
            </a:xfrm>
          </p:grpSpPr>
          <p:sp>
            <p:nvSpPr>
              <p:cNvPr id="45162" name="Rectangle 13">
                <a:extLst>
                  <a:ext uri="{FF2B5EF4-FFF2-40B4-BE49-F238E27FC236}">
                    <a16:creationId xmlns:a16="http://schemas.microsoft.com/office/drawing/2014/main" id="{BDEF6214-3491-4EBC-BDEC-0722ED2E79B8}"/>
                  </a:ext>
                </a:extLst>
              </p:cNvPr>
              <p:cNvSpPr>
                <a:spLocks noChangeArrowheads="1"/>
              </p:cNvSpPr>
              <p:nvPr/>
            </p:nvSpPr>
            <p:spPr bwMode="auto">
              <a:xfrm>
                <a:off x="1417109" y="3090342"/>
                <a:ext cx="13432" cy="51654"/>
              </a:xfrm>
              <a:prstGeom prst="rect">
                <a:avLst/>
              </a:prstGeom>
              <a:noFill/>
              <a:ln w="9528" cap="rnd">
                <a:solidFill>
                  <a:srgbClr val="70AD47"/>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63" name="Freeform 15">
                <a:extLst>
                  <a:ext uri="{FF2B5EF4-FFF2-40B4-BE49-F238E27FC236}">
                    <a16:creationId xmlns:a16="http://schemas.microsoft.com/office/drawing/2014/main" id="{34746B08-55BB-48E6-8D91-EEC083D1D220}"/>
                  </a:ext>
                </a:extLst>
              </p:cNvPr>
              <p:cNvSpPr>
                <a:spLocks/>
              </p:cNvSpPr>
              <p:nvPr/>
            </p:nvSpPr>
            <p:spPr bwMode="auto">
              <a:xfrm>
                <a:off x="1442941" y="3090342"/>
                <a:ext cx="13432" cy="23765"/>
              </a:xfrm>
              <a:custGeom>
                <a:avLst/>
                <a:gdLst>
                  <a:gd name="T0" fmla="*/ 6716 w 13"/>
                  <a:gd name="T1" fmla="*/ 0 h 23"/>
                  <a:gd name="T2" fmla="*/ 13432 w 13"/>
                  <a:gd name="T3" fmla="*/ 11883 h 23"/>
                  <a:gd name="T4" fmla="*/ 6716 w 13"/>
                  <a:gd name="T5" fmla="*/ 23765 h 23"/>
                  <a:gd name="T6" fmla="*/ 0 w 13"/>
                  <a:gd name="T7" fmla="*/ 11883 h 23"/>
                  <a:gd name="T8" fmla="*/ 13432 w 13"/>
                  <a:gd name="T9" fmla="*/ 23765 h 23"/>
                  <a:gd name="T10" fmla="*/ 13432 w 13"/>
                  <a:gd name="T11" fmla="*/ 0 h 23"/>
                  <a:gd name="T12" fmla="*/ 0 w 13"/>
                  <a:gd name="T13" fmla="*/ 0 h 23"/>
                  <a:gd name="T14" fmla="*/ 17694720 60000 65536"/>
                  <a:gd name="T15" fmla="*/ 0 60000 65536"/>
                  <a:gd name="T16" fmla="*/ 5898240 60000 65536"/>
                  <a:gd name="T17" fmla="*/ 11796480 60000 65536"/>
                  <a:gd name="T18" fmla="*/ 0 60000 65536"/>
                  <a:gd name="T19" fmla="*/ 0 60000 65536"/>
                  <a:gd name="T20" fmla="*/ 0 60000 65536"/>
                  <a:gd name="T21" fmla="*/ 0 w 13"/>
                  <a:gd name="T22" fmla="*/ 0 h 23"/>
                  <a:gd name="T23" fmla="*/ 13 w 13"/>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3">
                    <a:moveTo>
                      <a:pt x="13" y="23"/>
                    </a:moveTo>
                    <a:lnTo>
                      <a:pt x="13" y="0"/>
                    </a:lnTo>
                    <a:lnTo>
                      <a:pt x="0" y="0"/>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64" name="Rectangle 5">
                <a:extLst>
                  <a:ext uri="{FF2B5EF4-FFF2-40B4-BE49-F238E27FC236}">
                    <a16:creationId xmlns:a16="http://schemas.microsoft.com/office/drawing/2014/main" id="{6537BD8D-9A8A-4667-A9C6-DCD64A43FF0A}"/>
                  </a:ext>
                </a:extLst>
              </p:cNvPr>
              <p:cNvSpPr>
                <a:spLocks noChangeArrowheads="1"/>
              </p:cNvSpPr>
              <p:nvPr/>
            </p:nvSpPr>
            <p:spPr bwMode="auto">
              <a:xfrm>
                <a:off x="1485296" y="3150263"/>
                <a:ext cx="28922" cy="24798"/>
              </a:xfrm>
              <a:prstGeom prst="rect">
                <a:avLst/>
              </a:prstGeom>
              <a:noFill/>
              <a:ln w="9528" cap="rnd">
                <a:solidFill>
                  <a:srgbClr val="70AD47"/>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65" name="Rectangle 6">
                <a:extLst>
                  <a:ext uri="{FF2B5EF4-FFF2-40B4-BE49-F238E27FC236}">
                    <a16:creationId xmlns:a16="http://schemas.microsoft.com/office/drawing/2014/main" id="{3BE1CD3E-C340-4CB9-B635-42609352B9BA}"/>
                  </a:ext>
                </a:extLst>
              </p:cNvPr>
              <p:cNvSpPr>
                <a:spLocks noChangeArrowheads="1"/>
              </p:cNvSpPr>
              <p:nvPr/>
            </p:nvSpPr>
            <p:spPr bwMode="auto">
              <a:xfrm>
                <a:off x="1407810" y="3197793"/>
                <a:ext cx="28922" cy="24798"/>
              </a:xfrm>
              <a:prstGeom prst="rect">
                <a:avLst/>
              </a:prstGeom>
              <a:noFill/>
              <a:ln w="9528" cap="rnd">
                <a:solidFill>
                  <a:srgbClr val="70AD47"/>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66" name="Freeform 7">
                <a:extLst>
                  <a:ext uri="{FF2B5EF4-FFF2-40B4-BE49-F238E27FC236}">
                    <a16:creationId xmlns:a16="http://schemas.microsoft.com/office/drawing/2014/main" id="{E0FFC9C0-1B5C-41DC-9F9C-2573F4A0C5B8}"/>
                  </a:ext>
                </a:extLst>
              </p:cNvPr>
              <p:cNvSpPr>
                <a:spLocks/>
              </p:cNvSpPr>
              <p:nvPr/>
            </p:nvSpPr>
            <p:spPr bwMode="auto">
              <a:xfrm>
                <a:off x="1339623" y="3114108"/>
                <a:ext cx="221083" cy="65086"/>
              </a:xfrm>
              <a:custGeom>
                <a:avLst/>
                <a:gdLst>
                  <a:gd name="T0" fmla="*/ 110542 w 214"/>
                  <a:gd name="T1" fmla="*/ 0 h 63"/>
                  <a:gd name="T2" fmla="*/ 221083 w 214"/>
                  <a:gd name="T3" fmla="*/ 32543 h 63"/>
                  <a:gd name="T4" fmla="*/ 110542 w 214"/>
                  <a:gd name="T5" fmla="*/ 65086 h 63"/>
                  <a:gd name="T6" fmla="*/ 0 w 214"/>
                  <a:gd name="T7" fmla="*/ 32543 h 63"/>
                  <a:gd name="T8" fmla="*/ 0 w 214"/>
                  <a:gd name="T9" fmla="*/ 60954 h 63"/>
                  <a:gd name="T10" fmla="*/ 97111 w 214"/>
                  <a:gd name="T11" fmla="*/ 60954 h 63"/>
                  <a:gd name="T12" fmla="*/ 159097 w 214"/>
                  <a:gd name="T13" fmla="*/ 0 h 63"/>
                  <a:gd name="T14" fmla="*/ 221083 w 214"/>
                  <a:gd name="T15" fmla="*/ 65086 h 63"/>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14"/>
                  <a:gd name="T25" fmla="*/ 0 h 63"/>
                  <a:gd name="T26" fmla="*/ 214 w 214"/>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4" h="63">
                    <a:moveTo>
                      <a:pt x="0" y="59"/>
                    </a:moveTo>
                    <a:lnTo>
                      <a:pt x="94" y="59"/>
                    </a:lnTo>
                    <a:lnTo>
                      <a:pt x="154" y="0"/>
                    </a:lnTo>
                    <a:lnTo>
                      <a:pt x="214" y="63"/>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67" name="Line 8">
                <a:extLst>
                  <a:ext uri="{FF2B5EF4-FFF2-40B4-BE49-F238E27FC236}">
                    <a16:creationId xmlns:a16="http://schemas.microsoft.com/office/drawing/2014/main" id="{28E49A76-BC37-4C53-828F-171DA37DFC98}"/>
                  </a:ext>
                </a:extLst>
              </p:cNvPr>
              <p:cNvSpPr>
                <a:spLocks/>
              </p:cNvSpPr>
              <p:nvPr/>
            </p:nvSpPr>
            <p:spPr bwMode="auto">
              <a:xfrm>
                <a:off x="1548316" y="3183328"/>
                <a:ext cx="0" cy="78519"/>
              </a:xfrm>
              <a:custGeom>
                <a:avLst/>
                <a:gdLst>
                  <a:gd name="T0" fmla="*/ 0 h 78519"/>
                  <a:gd name="T1" fmla="*/ 39260 h 78519"/>
                  <a:gd name="T2" fmla="*/ 78519 h 78519"/>
                  <a:gd name="T3" fmla="*/ 39260 h 78519"/>
                  <a:gd name="T4" fmla="*/ 0 h 78519"/>
                  <a:gd name="T5" fmla="*/ 78519 h 78519"/>
                  <a:gd name="T6" fmla="*/ 17694720 60000 65536"/>
                  <a:gd name="T7" fmla="*/ 0 60000 65536"/>
                  <a:gd name="T8" fmla="*/ 5898240 60000 65536"/>
                  <a:gd name="T9" fmla="*/ 11796480 60000 65536"/>
                  <a:gd name="T10" fmla="*/ 5898240 60000 65536"/>
                  <a:gd name="T11" fmla="*/ 17694720 60000 65536"/>
                  <a:gd name="T12" fmla="*/ 0 h 78519"/>
                  <a:gd name="T13" fmla="*/ 78519 h 78519"/>
                </a:gdLst>
                <a:ahLst/>
                <a:cxnLst>
                  <a:cxn ang="T6">
                    <a:pos x="0" y="T0"/>
                  </a:cxn>
                  <a:cxn ang="T7">
                    <a:pos x="0" y="T1"/>
                  </a:cxn>
                  <a:cxn ang="T8">
                    <a:pos x="0" y="T2"/>
                  </a:cxn>
                  <a:cxn ang="T9">
                    <a:pos x="0" y="T3"/>
                  </a:cxn>
                  <a:cxn ang="T10">
                    <a:pos x="0" y="T4"/>
                  </a:cxn>
                  <a:cxn ang="T11">
                    <a:pos x="0" y="T5"/>
                  </a:cxn>
                </a:cxnLst>
                <a:rect l="0" t="T12" r="0" b="T13"/>
                <a:pathLst>
                  <a:path h="78519">
                    <a:moveTo>
                      <a:pt x="0" y="0"/>
                    </a:moveTo>
                    <a:lnTo>
                      <a:pt x="1" y="78519"/>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68" name="Line 9">
                <a:extLst>
                  <a:ext uri="{FF2B5EF4-FFF2-40B4-BE49-F238E27FC236}">
                    <a16:creationId xmlns:a16="http://schemas.microsoft.com/office/drawing/2014/main" id="{31F3AF6F-1929-43AB-A15B-7E9E8903B6AC}"/>
                  </a:ext>
                </a:extLst>
              </p:cNvPr>
              <p:cNvSpPr>
                <a:spLocks/>
              </p:cNvSpPr>
              <p:nvPr/>
            </p:nvSpPr>
            <p:spPr bwMode="auto">
              <a:xfrm flipH="1">
                <a:off x="1333423" y="3262880"/>
                <a:ext cx="233482" cy="0"/>
              </a:xfrm>
              <a:custGeom>
                <a:avLst/>
                <a:gdLst>
                  <a:gd name="T0" fmla="*/ 116741 w 233482"/>
                  <a:gd name="T1" fmla="*/ 233482 w 233482"/>
                  <a:gd name="T2" fmla="*/ 116741 w 233482"/>
                  <a:gd name="T3" fmla="*/ 0 w 233482"/>
                  <a:gd name="T4" fmla="*/ 0 w 233482"/>
                  <a:gd name="T5" fmla="*/ 233482 w 233482"/>
                  <a:gd name="T6" fmla="*/ 17694720 60000 65536"/>
                  <a:gd name="T7" fmla="*/ 0 60000 65536"/>
                  <a:gd name="T8" fmla="*/ 5898240 60000 65536"/>
                  <a:gd name="T9" fmla="*/ 11796480 60000 65536"/>
                  <a:gd name="T10" fmla="*/ 5898240 60000 65536"/>
                  <a:gd name="T11" fmla="*/ 17694720 60000 65536"/>
                  <a:gd name="T12" fmla="*/ 0 w 233482"/>
                  <a:gd name="T13" fmla="*/ 233482 w 233482"/>
                </a:gdLst>
                <a:ahLst/>
                <a:cxnLst>
                  <a:cxn ang="T6">
                    <a:pos x="T0" y="0"/>
                  </a:cxn>
                  <a:cxn ang="T7">
                    <a:pos x="T1" y="0"/>
                  </a:cxn>
                  <a:cxn ang="T8">
                    <a:pos x="T2" y="0"/>
                  </a:cxn>
                  <a:cxn ang="T9">
                    <a:pos x="T3" y="0"/>
                  </a:cxn>
                  <a:cxn ang="T10">
                    <a:pos x="T4" y="0"/>
                  </a:cxn>
                  <a:cxn ang="T11">
                    <a:pos x="T5" y="0"/>
                  </a:cxn>
                </a:cxnLst>
                <a:rect l="T12" t="0" r="T13" b="0"/>
                <a:pathLst>
                  <a:path w="233482">
                    <a:moveTo>
                      <a:pt x="0" y="0"/>
                    </a:moveTo>
                    <a:lnTo>
                      <a:pt x="233482"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69" name="Line 10">
                <a:extLst>
                  <a:ext uri="{FF2B5EF4-FFF2-40B4-BE49-F238E27FC236}">
                    <a16:creationId xmlns:a16="http://schemas.microsoft.com/office/drawing/2014/main" id="{F3AAAF4F-7CE2-45F5-81BF-EE5478FB3E34}"/>
                  </a:ext>
                </a:extLst>
              </p:cNvPr>
              <p:cNvSpPr>
                <a:spLocks/>
              </p:cNvSpPr>
              <p:nvPr/>
            </p:nvSpPr>
            <p:spPr bwMode="auto">
              <a:xfrm>
                <a:off x="1451198" y="3164729"/>
                <a:ext cx="0" cy="84719"/>
              </a:xfrm>
              <a:custGeom>
                <a:avLst/>
                <a:gdLst>
                  <a:gd name="T0" fmla="*/ 0 h 84719"/>
                  <a:gd name="T1" fmla="*/ 42360 h 84719"/>
                  <a:gd name="T2" fmla="*/ 84719 h 84719"/>
                  <a:gd name="T3" fmla="*/ 42360 h 84719"/>
                  <a:gd name="T4" fmla="*/ 0 h 84719"/>
                  <a:gd name="T5" fmla="*/ 84719 h 84719"/>
                  <a:gd name="T6" fmla="*/ 17694720 60000 65536"/>
                  <a:gd name="T7" fmla="*/ 0 60000 65536"/>
                  <a:gd name="T8" fmla="*/ 5898240 60000 65536"/>
                  <a:gd name="T9" fmla="*/ 11796480 60000 65536"/>
                  <a:gd name="T10" fmla="*/ 5898240 60000 65536"/>
                  <a:gd name="T11" fmla="*/ 17694720 60000 65536"/>
                  <a:gd name="T12" fmla="*/ 0 h 84719"/>
                  <a:gd name="T13" fmla="*/ 84719 h 84719"/>
                </a:gdLst>
                <a:ahLst/>
                <a:cxnLst>
                  <a:cxn ang="T6">
                    <a:pos x="0" y="T0"/>
                  </a:cxn>
                  <a:cxn ang="T7">
                    <a:pos x="0" y="T1"/>
                  </a:cxn>
                  <a:cxn ang="T8">
                    <a:pos x="0" y="T2"/>
                  </a:cxn>
                  <a:cxn ang="T9">
                    <a:pos x="0" y="T3"/>
                  </a:cxn>
                  <a:cxn ang="T10">
                    <a:pos x="0" y="T4"/>
                  </a:cxn>
                  <a:cxn ang="T11">
                    <a:pos x="0" y="T5"/>
                  </a:cxn>
                </a:cxnLst>
                <a:rect l="0" t="T12" r="0" b="T13"/>
                <a:pathLst>
                  <a:path h="84719">
                    <a:moveTo>
                      <a:pt x="0" y="0"/>
                    </a:moveTo>
                    <a:lnTo>
                      <a:pt x="1" y="84719"/>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70" name="Line 11">
                <a:extLst>
                  <a:ext uri="{FF2B5EF4-FFF2-40B4-BE49-F238E27FC236}">
                    <a16:creationId xmlns:a16="http://schemas.microsoft.com/office/drawing/2014/main" id="{1CF9344E-D557-417B-A5CB-896E61E87EC1}"/>
                  </a:ext>
                </a:extLst>
              </p:cNvPr>
              <p:cNvSpPr>
                <a:spLocks/>
              </p:cNvSpPr>
              <p:nvPr/>
            </p:nvSpPr>
            <p:spPr bwMode="auto">
              <a:xfrm>
                <a:off x="1353055" y="3178161"/>
                <a:ext cx="0" cy="84719"/>
              </a:xfrm>
              <a:custGeom>
                <a:avLst/>
                <a:gdLst>
                  <a:gd name="T0" fmla="*/ 0 h 84719"/>
                  <a:gd name="T1" fmla="*/ 42360 h 84719"/>
                  <a:gd name="T2" fmla="*/ 84719 h 84719"/>
                  <a:gd name="T3" fmla="*/ 42360 h 84719"/>
                  <a:gd name="T4" fmla="*/ 0 h 84719"/>
                  <a:gd name="T5" fmla="*/ 84719 h 84719"/>
                  <a:gd name="T6" fmla="*/ 17694720 60000 65536"/>
                  <a:gd name="T7" fmla="*/ 0 60000 65536"/>
                  <a:gd name="T8" fmla="*/ 5898240 60000 65536"/>
                  <a:gd name="T9" fmla="*/ 11796480 60000 65536"/>
                  <a:gd name="T10" fmla="*/ 5898240 60000 65536"/>
                  <a:gd name="T11" fmla="*/ 17694720 60000 65536"/>
                  <a:gd name="T12" fmla="*/ 0 h 84719"/>
                  <a:gd name="T13" fmla="*/ 84719 h 84719"/>
                </a:gdLst>
                <a:ahLst/>
                <a:cxnLst>
                  <a:cxn ang="T6">
                    <a:pos x="0" y="T0"/>
                  </a:cxn>
                  <a:cxn ang="T7">
                    <a:pos x="0" y="T1"/>
                  </a:cxn>
                  <a:cxn ang="T8">
                    <a:pos x="0" y="T2"/>
                  </a:cxn>
                  <a:cxn ang="T9">
                    <a:pos x="0" y="T3"/>
                  </a:cxn>
                  <a:cxn ang="T10">
                    <a:pos x="0" y="T4"/>
                  </a:cxn>
                  <a:cxn ang="T11">
                    <a:pos x="0" y="T5"/>
                  </a:cxn>
                </a:cxnLst>
                <a:rect l="0" t="T12" r="0" b="T13"/>
                <a:pathLst>
                  <a:path h="84719">
                    <a:moveTo>
                      <a:pt x="0" y="0"/>
                    </a:moveTo>
                    <a:lnTo>
                      <a:pt x="1" y="84719"/>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71" name="Freeform 12">
                <a:extLst>
                  <a:ext uri="{FF2B5EF4-FFF2-40B4-BE49-F238E27FC236}">
                    <a16:creationId xmlns:a16="http://schemas.microsoft.com/office/drawing/2014/main" id="{32A396A3-A035-4252-9016-29830932B517}"/>
                  </a:ext>
                </a:extLst>
              </p:cNvPr>
              <p:cNvSpPr>
                <a:spLocks/>
              </p:cNvSpPr>
              <p:nvPr/>
            </p:nvSpPr>
            <p:spPr bwMode="auto">
              <a:xfrm>
                <a:off x="1349956" y="3114108"/>
                <a:ext cx="66120" cy="48554"/>
              </a:xfrm>
              <a:custGeom>
                <a:avLst/>
                <a:gdLst>
                  <a:gd name="T0" fmla="*/ 33060 w 64"/>
                  <a:gd name="T1" fmla="*/ 0 h 47"/>
                  <a:gd name="T2" fmla="*/ 66120 w 64"/>
                  <a:gd name="T3" fmla="*/ 24277 h 47"/>
                  <a:gd name="T4" fmla="*/ 33060 w 64"/>
                  <a:gd name="T5" fmla="*/ 48554 h 47"/>
                  <a:gd name="T6" fmla="*/ 0 w 64"/>
                  <a:gd name="T7" fmla="*/ 24277 h 47"/>
                  <a:gd name="T8" fmla="*/ 66120 w 64"/>
                  <a:gd name="T9" fmla="*/ 0 h 47"/>
                  <a:gd name="T10" fmla="*/ 52689 w 64"/>
                  <a:gd name="T11" fmla="*/ 0 h 47"/>
                  <a:gd name="T12" fmla="*/ 0 w 64"/>
                  <a:gd name="T13" fmla="*/ 48554 h 47"/>
                  <a:gd name="T14" fmla="*/ 17694720 60000 65536"/>
                  <a:gd name="T15" fmla="*/ 0 60000 65536"/>
                  <a:gd name="T16" fmla="*/ 5898240 60000 65536"/>
                  <a:gd name="T17" fmla="*/ 11796480 60000 65536"/>
                  <a:gd name="T18" fmla="*/ 0 60000 65536"/>
                  <a:gd name="T19" fmla="*/ 0 60000 65536"/>
                  <a:gd name="T20" fmla="*/ 0 60000 65536"/>
                  <a:gd name="T21" fmla="*/ 0 w 64"/>
                  <a:gd name="T22" fmla="*/ 0 h 47"/>
                  <a:gd name="T23" fmla="*/ 64 w 64"/>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47">
                    <a:moveTo>
                      <a:pt x="64" y="0"/>
                    </a:moveTo>
                    <a:lnTo>
                      <a:pt x="51" y="0"/>
                    </a:lnTo>
                    <a:lnTo>
                      <a:pt x="0" y="47"/>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72" name="Freeform 14">
                <a:extLst>
                  <a:ext uri="{FF2B5EF4-FFF2-40B4-BE49-F238E27FC236}">
                    <a16:creationId xmlns:a16="http://schemas.microsoft.com/office/drawing/2014/main" id="{0B032B43-C831-4262-8382-C31353386270}"/>
                  </a:ext>
                </a:extLst>
              </p:cNvPr>
              <p:cNvSpPr>
                <a:spLocks/>
              </p:cNvSpPr>
              <p:nvPr/>
            </p:nvSpPr>
            <p:spPr bwMode="auto">
              <a:xfrm>
                <a:off x="1430542" y="3114108"/>
                <a:ext cx="68186" cy="27898"/>
              </a:xfrm>
              <a:custGeom>
                <a:avLst/>
                <a:gdLst>
                  <a:gd name="T0" fmla="*/ 34093 w 66"/>
                  <a:gd name="T1" fmla="*/ 0 h 27"/>
                  <a:gd name="T2" fmla="*/ 68186 w 66"/>
                  <a:gd name="T3" fmla="*/ 13949 h 27"/>
                  <a:gd name="T4" fmla="*/ 34093 w 66"/>
                  <a:gd name="T5" fmla="*/ 27898 h 27"/>
                  <a:gd name="T6" fmla="*/ 0 w 66"/>
                  <a:gd name="T7" fmla="*/ 13949 h 27"/>
                  <a:gd name="T8" fmla="*/ 0 w 66"/>
                  <a:gd name="T9" fmla="*/ 27898 h 27"/>
                  <a:gd name="T10" fmla="*/ 25828 w 66"/>
                  <a:gd name="T11" fmla="*/ 0 h 27"/>
                  <a:gd name="T12" fmla="*/ 68186 w 66"/>
                  <a:gd name="T13" fmla="*/ 0 h 27"/>
                  <a:gd name="T14" fmla="*/ 17694720 60000 65536"/>
                  <a:gd name="T15" fmla="*/ 0 60000 65536"/>
                  <a:gd name="T16" fmla="*/ 5898240 60000 65536"/>
                  <a:gd name="T17" fmla="*/ 11796480 60000 65536"/>
                  <a:gd name="T18" fmla="*/ 0 60000 65536"/>
                  <a:gd name="T19" fmla="*/ 0 60000 65536"/>
                  <a:gd name="T20" fmla="*/ 0 60000 65536"/>
                  <a:gd name="T21" fmla="*/ 0 w 66"/>
                  <a:gd name="T22" fmla="*/ 0 h 27"/>
                  <a:gd name="T23" fmla="*/ 66 w 66"/>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7">
                    <a:moveTo>
                      <a:pt x="0" y="27"/>
                    </a:moveTo>
                    <a:lnTo>
                      <a:pt x="25" y="0"/>
                    </a:lnTo>
                    <a:lnTo>
                      <a:pt x="66" y="0"/>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73" name="Rectangle 16">
                <a:extLst>
                  <a:ext uri="{FF2B5EF4-FFF2-40B4-BE49-F238E27FC236}">
                    <a16:creationId xmlns:a16="http://schemas.microsoft.com/office/drawing/2014/main" id="{FF45B77E-0C66-4C62-B608-9447630D8583}"/>
                  </a:ext>
                </a:extLst>
              </p:cNvPr>
              <p:cNvSpPr>
                <a:spLocks noChangeArrowheads="1"/>
              </p:cNvSpPr>
              <p:nvPr/>
            </p:nvSpPr>
            <p:spPr bwMode="auto">
              <a:xfrm>
                <a:off x="1486329" y="3197793"/>
                <a:ext cx="26865" cy="65086"/>
              </a:xfrm>
              <a:prstGeom prst="rect">
                <a:avLst/>
              </a:prstGeom>
              <a:noFill/>
              <a:ln w="9528" cap="rnd">
                <a:solidFill>
                  <a:srgbClr val="70AD47"/>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74" name="Rectangle 17">
                <a:extLst>
                  <a:ext uri="{FF2B5EF4-FFF2-40B4-BE49-F238E27FC236}">
                    <a16:creationId xmlns:a16="http://schemas.microsoft.com/office/drawing/2014/main" id="{178E95A8-7C3E-4DB8-ABEC-32AE6CCCD927}"/>
                  </a:ext>
                </a:extLst>
              </p:cNvPr>
              <p:cNvSpPr>
                <a:spLocks noChangeArrowheads="1"/>
              </p:cNvSpPr>
              <p:nvPr/>
            </p:nvSpPr>
            <p:spPr bwMode="auto">
              <a:xfrm>
                <a:off x="1367521" y="3197793"/>
                <a:ext cx="26865" cy="40288"/>
              </a:xfrm>
              <a:prstGeom prst="rect">
                <a:avLst/>
              </a:prstGeom>
              <a:noFill/>
              <a:ln w="9528" cap="rnd">
                <a:solidFill>
                  <a:srgbClr val="70AD47"/>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75" name="Line 18">
                <a:extLst>
                  <a:ext uri="{FF2B5EF4-FFF2-40B4-BE49-F238E27FC236}">
                    <a16:creationId xmlns:a16="http://schemas.microsoft.com/office/drawing/2014/main" id="{914676AA-4D2B-42C2-B166-0B6918DC6A1C}"/>
                  </a:ext>
                </a:extLst>
              </p:cNvPr>
              <p:cNvSpPr>
                <a:spLocks/>
              </p:cNvSpPr>
              <p:nvPr/>
            </p:nvSpPr>
            <p:spPr bwMode="auto">
              <a:xfrm>
                <a:off x="1360288" y="3155429"/>
                <a:ext cx="39255" cy="0"/>
              </a:xfrm>
              <a:custGeom>
                <a:avLst/>
                <a:gdLst>
                  <a:gd name="T0" fmla="*/ 19628 w 39255"/>
                  <a:gd name="T1" fmla="*/ 39255 w 39255"/>
                  <a:gd name="T2" fmla="*/ 19628 w 39255"/>
                  <a:gd name="T3" fmla="*/ 0 w 39255"/>
                  <a:gd name="T4" fmla="*/ 0 w 39255"/>
                  <a:gd name="T5" fmla="*/ 39255 w 39255"/>
                  <a:gd name="T6" fmla="*/ 17694720 60000 65536"/>
                  <a:gd name="T7" fmla="*/ 0 60000 65536"/>
                  <a:gd name="T8" fmla="*/ 5898240 60000 65536"/>
                  <a:gd name="T9" fmla="*/ 11796480 60000 65536"/>
                  <a:gd name="T10" fmla="*/ 5898240 60000 65536"/>
                  <a:gd name="T11" fmla="*/ 17694720 60000 65536"/>
                  <a:gd name="T12" fmla="*/ 0 w 39255"/>
                  <a:gd name="T13" fmla="*/ 39255 w 39255"/>
                </a:gdLst>
                <a:ahLst/>
                <a:cxnLst>
                  <a:cxn ang="T6">
                    <a:pos x="T0" y="0"/>
                  </a:cxn>
                  <a:cxn ang="T7">
                    <a:pos x="T1" y="0"/>
                  </a:cxn>
                  <a:cxn ang="T8">
                    <a:pos x="T2" y="0"/>
                  </a:cxn>
                  <a:cxn ang="T9">
                    <a:pos x="T3" y="0"/>
                  </a:cxn>
                  <a:cxn ang="T10">
                    <a:pos x="T4" y="0"/>
                  </a:cxn>
                  <a:cxn ang="T11">
                    <a:pos x="T5" y="0"/>
                  </a:cxn>
                </a:cxnLst>
                <a:rect l="T12" t="0" r="T13" b="0"/>
                <a:pathLst>
                  <a:path w="39255">
                    <a:moveTo>
                      <a:pt x="0" y="0"/>
                    </a:moveTo>
                    <a:lnTo>
                      <a:pt x="39255"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sp>
        <p:nvSpPr>
          <p:cNvPr id="88" name="Rectangle : coins arrondis 409">
            <a:extLst>
              <a:ext uri="{FF2B5EF4-FFF2-40B4-BE49-F238E27FC236}">
                <a16:creationId xmlns:a16="http://schemas.microsoft.com/office/drawing/2014/main" id="{FC490E77-40C3-4CEF-860E-EE458FB61447}"/>
              </a:ext>
            </a:extLst>
          </p:cNvPr>
          <p:cNvSpPr/>
          <p:nvPr/>
        </p:nvSpPr>
        <p:spPr>
          <a:xfrm>
            <a:off x="2117725" y="4116388"/>
            <a:ext cx="1401763" cy="8270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a:solidFill>
                  <a:srgbClr val="000000"/>
                </a:solidFill>
                <a:latin typeface="Arial" pitchFamily="34"/>
                <a:cs typeface="Arial" pitchFamily="34"/>
              </a:rPr>
              <a:t>Présentation de l’offre Cozynergy par le conseiller</a:t>
            </a:r>
          </a:p>
        </p:txBody>
      </p:sp>
      <p:sp>
        <p:nvSpPr>
          <p:cNvPr id="89" name="ZoneTexte 410">
            <a:extLst>
              <a:ext uri="{FF2B5EF4-FFF2-40B4-BE49-F238E27FC236}">
                <a16:creationId xmlns:a16="http://schemas.microsoft.com/office/drawing/2014/main" id="{D0F56FDE-6D7C-4E31-94CA-46E6907123AD}"/>
              </a:ext>
            </a:extLst>
          </p:cNvPr>
          <p:cNvSpPr txBox="1"/>
          <p:nvPr/>
        </p:nvSpPr>
        <p:spPr>
          <a:xfrm>
            <a:off x="1547813" y="5330825"/>
            <a:ext cx="2614612" cy="900113"/>
          </a:xfrm>
          <a:prstGeom prst="rect">
            <a:avLst/>
          </a:prstGeom>
          <a:noFill/>
          <a:ln cap="flat">
            <a:noFill/>
          </a:ln>
        </p:spPr>
        <p:txBody>
          <a:bodyPr anchorCtr="1">
            <a:spAutoFit/>
          </a:bodyPr>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FFC000"/>
                </a:solidFill>
                <a:latin typeface="Arial" pitchFamily="34"/>
                <a:cs typeface="Arial" pitchFamily="34"/>
              </a:rPr>
              <a:t>Proposer un prêt rénovation énergétique</a:t>
            </a:r>
            <a:r>
              <a:rPr lang="fr-FR" sz="1050" dirty="0">
                <a:solidFill>
                  <a:srgbClr val="FFC000"/>
                </a:solidFill>
                <a:latin typeface="Arial" pitchFamily="34"/>
                <a:cs typeface="Arial" pitchFamily="34"/>
              </a:rPr>
              <a:t>, </a:t>
            </a:r>
            <a:r>
              <a:rPr lang="fr-FR" sz="1050" dirty="0">
                <a:solidFill>
                  <a:srgbClr val="000000"/>
                </a:solidFill>
                <a:latin typeface="Arial" pitchFamily="34"/>
                <a:cs typeface="Arial" pitchFamily="34"/>
              </a:rPr>
              <a:t>modifiable 6 mois à compter de la date de souscription, pour couvrir le montant restant potentiellement à la charge du client </a:t>
            </a:r>
          </a:p>
        </p:txBody>
      </p:sp>
      <p:sp>
        <p:nvSpPr>
          <p:cNvPr id="45084" name="Étoile : 5 branches 411">
            <a:extLst>
              <a:ext uri="{FF2B5EF4-FFF2-40B4-BE49-F238E27FC236}">
                <a16:creationId xmlns:a16="http://schemas.microsoft.com/office/drawing/2014/main" id="{C463DFCD-D20A-4977-8C0B-7E16CD1637BD}"/>
              </a:ext>
            </a:extLst>
          </p:cNvPr>
          <p:cNvSpPr>
            <a:spLocks/>
          </p:cNvSpPr>
          <p:nvPr/>
        </p:nvSpPr>
        <p:spPr bwMode="auto">
          <a:xfrm>
            <a:off x="2635250" y="4808538"/>
            <a:ext cx="325438" cy="320675"/>
          </a:xfrm>
          <a:custGeom>
            <a:avLst/>
            <a:gdLst>
              <a:gd name="T0" fmla="*/ 162951 w 325901"/>
              <a:gd name="T1" fmla="*/ 0 h 320606"/>
              <a:gd name="T2" fmla="*/ 325901 w 325901"/>
              <a:gd name="T3" fmla="*/ 160303 h 320606"/>
              <a:gd name="T4" fmla="*/ 162951 w 325901"/>
              <a:gd name="T5" fmla="*/ 320606 h 320606"/>
              <a:gd name="T6" fmla="*/ 0 w 325901"/>
              <a:gd name="T7" fmla="*/ 160303 h 320606"/>
              <a:gd name="T8" fmla="*/ 0 w 325901"/>
              <a:gd name="T9" fmla="*/ 122460 h 320606"/>
              <a:gd name="T10" fmla="*/ 62242 w 325901"/>
              <a:gd name="T11" fmla="*/ 320605 h 320606"/>
              <a:gd name="T12" fmla="*/ 263659 w 325901"/>
              <a:gd name="T13" fmla="*/ 320605 h 320606"/>
              <a:gd name="T14" fmla="*/ 325901 w 325901"/>
              <a:gd name="T15" fmla="*/ 122460 h 320606"/>
              <a:gd name="T16" fmla="*/ 17694720 60000 65536"/>
              <a:gd name="T17" fmla="*/ 0 60000 65536"/>
              <a:gd name="T18" fmla="*/ 5898240 60000 65536"/>
              <a:gd name="T19" fmla="*/ 11796480 60000 65536"/>
              <a:gd name="T20" fmla="*/ 11796480 60000 65536"/>
              <a:gd name="T21" fmla="*/ 5898240 60000 65536"/>
              <a:gd name="T22" fmla="*/ 5898240 60000 65536"/>
              <a:gd name="T23" fmla="*/ 0 60000 65536"/>
              <a:gd name="T24" fmla="*/ 73960 w 325901"/>
              <a:gd name="T25" fmla="*/ 98924 h 320606"/>
              <a:gd name="T26" fmla="*/ 251941 w 325901"/>
              <a:gd name="T27" fmla="*/ 274013 h 3206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5901" h="320606">
                <a:moveTo>
                  <a:pt x="0" y="122460"/>
                </a:moveTo>
                <a:lnTo>
                  <a:pt x="107951" y="98924"/>
                </a:lnTo>
                <a:lnTo>
                  <a:pt x="162951" y="0"/>
                </a:lnTo>
                <a:lnTo>
                  <a:pt x="217950" y="98924"/>
                </a:lnTo>
                <a:lnTo>
                  <a:pt x="325901" y="122460"/>
                </a:lnTo>
                <a:lnTo>
                  <a:pt x="251941" y="207135"/>
                </a:lnTo>
                <a:lnTo>
                  <a:pt x="263659" y="320605"/>
                </a:lnTo>
                <a:lnTo>
                  <a:pt x="162951" y="274013"/>
                </a:lnTo>
                <a:lnTo>
                  <a:pt x="62242" y="320605"/>
                </a:lnTo>
                <a:lnTo>
                  <a:pt x="73960" y="207135"/>
                </a:lnTo>
                <a:lnTo>
                  <a:pt x="0" y="122460"/>
                </a:lnTo>
                <a:close/>
              </a:path>
            </a:pathLst>
          </a:custGeom>
          <a:solidFill>
            <a:srgbClr val="FFC000"/>
          </a:solidFill>
          <a:ln w="19046" cap="flat">
            <a:solidFill>
              <a:srgbClr val="FFFFFF"/>
            </a:solidFill>
            <a:prstDash val="solid"/>
            <a:miter lim="800000"/>
            <a:headEnd/>
            <a:tailEnd/>
          </a:ln>
        </p:spPr>
        <p:txBody>
          <a:bodyPr anchor="ctr" anchorCtr="1"/>
          <a:lstStyle/>
          <a:p>
            <a:endParaRPr lang="fr-FR"/>
          </a:p>
        </p:txBody>
      </p:sp>
      <p:sp>
        <p:nvSpPr>
          <p:cNvPr id="91" name="Rectangle : coins arrondis 412">
            <a:extLst>
              <a:ext uri="{FF2B5EF4-FFF2-40B4-BE49-F238E27FC236}">
                <a16:creationId xmlns:a16="http://schemas.microsoft.com/office/drawing/2014/main" id="{DFC9D05F-B702-4451-A65A-97095DE21B7C}"/>
              </a:ext>
            </a:extLst>
          </p:cNvPr>
          <p:cNvSpPr/>
          <p:nvPr/>
        </p:nvSpPr>
        <p:spPr>
          <a:xfrm>
            <a:off x="2992438" y="2336800"/>
            <a:ext cx="1851025" cy="82867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a:solidFill>
                  <a:srgbClr val="000000"/>
                </a:solidFill>
                <a:latin typeface="Arial" pitchFamily="34"/>
                <a:cs typeface="Arial" pitchFamily="34"/>
              </a:rPr>
              <a:t>Le client réalise un parcours digital à partir du site Caisse d’Epargne </a:t>
            </a:r>
          </a:p>
        </p:txBody>
      </p:sp>
      <p:sp>
        <p:nvSpPr>
          <p:cNvPr id="45086" name="ZoneTexte 413">
            <a:extLst>
              <a:ext uri="{FF2B5EF4-FFF2-40B4-BE49-F238E27FC236}">
                <a16:creationId xmlns:a16="http://schemas.microsoft.com/office/drawing/2014/main" id="{B569500E-CD14-4040-830B-41DADF3D3855}"/>
              </a:ext>
            </a:extLst>
          </p:cNvPr>
          <p:cNvSpPr txBox="1">
            <a:spLocks noChangeArrowheads="1"/>
          </p:cNvSpPr>
          <p:nvPr/>
        </p:nvSpPr>
        <p:spPr bwMode="auto">
          <a:xfrm>
            <a:off x="903288" y="1492250"/>
            <a:ext cx="4878387" cy="336550"/>
          </a:xfrm>
          <a:prstGeom prst="rect">
            <a:avLst/>
          </a:prstGeom>
          <a:solidFill>
            <a:srgbClr val="F8CB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000000"/>
                </a:solidFill>
                <a:latin typeface="Arial" panose="020B0604020202020204" pitchFamily="34" charset="0"/>
                <a:cs typeface="Arial" panose="020B0604020202020204" pitchFamily="34" charset="0"/>
              </a:rPr>
              <a:t>Proposition de l’offre par la Caisse d’Epargne</a:t>
            </a:r>
          </a:p>
        </p:txBody>
      </p:sp>
      <p:sp>
        <p:nvSpPr>
          <p:cNvPr id="45087" name="Rectangle 418">
            <a:extLst>
              <a:ext uri="{FF2B5EF4-FFF2-40B4-BE49-F238E27FC236}">
                <a16:creationId xmlns:a16="http://schemas.microsoft.com/office/drawing/2014/main" id="{8B41E69B-8167-4873-9A65-FD66D70E2B3C}"/>
              </a:ext>
            </a:extLst>
          </p:cNvPr>
          <p:cNvSpPr>
            <a:spLocks noChangeArrowheads="1"/>
          </p:cNvSpPr>
          <p:nvPr/>
        </p:nvSpPr>
        <p:spPr bwMode="auto">
          <a:xfrm>
            <a:off x="5922963" y="1495425"/>
            <a:ext cx="4783137" cy="315913"/>
          </a:xfrm>
          <a:prstGeom prst="rect">
            <a:avLst/>
          </a:prstGeom>
          <a:solidFill>
            <a:srgbClr val="F99E9C"/>
          </a:solidFill>
          <a:ln w="12701">
            <a:solidFill>
              <a:srgbClr val="F99E9C"/>
            </a:solidFill>
            <a:miter lim="800000"/>
            <a:headEnd/>
            <a:tailEnd/>
          </a:ln>
        </p:spPr>
        <p:txBody>
          <a:bodyPr lIns="287999" rIns="10799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200" b="1">
                <a:solidFill>
                  <a:srgbClr val="000000"/>
                </a:solidFill>
                <a:latin typeface="Arial" panose="020B0604020202020204" pitchFamily="34" charset="0"/>
                <a:cs typeface="Arial" panose="020B0604020202020204" pitchFamily="34" charset="0"/>
              </a:rPr>
              <a:t>Prise en charge du client par Cozynergy</a:t>
            </a:r>
          </a:p>
        </p:txBody>
      </p:sp>
      <p:pic>
        <p:nvPicPr>
          <p:cNvPr id="45088" name="Picture 2" descr="COZYNERGY - Carrières et emploi | Indeed.fr">
            <a:extLst>
              <a:ext uri="{FF2B5EF4-FFF2-40B4-BE49-F238E27FC236}">
                <a16:creationId xmlns:a16="http://schemas.microsoft.com/office/drawing/2014/main" id="{AFC70346-D218-4009-9048-CCE6A2CBB4A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t="23048" b="20251"/>
          <a:stretch>
            <a:fillRect/>
          </a:stretch>
        </p:blipFill>
        <p:spPr bwMode="auto">
          <a:xfrm>
            <a:off x="9475788" y="1547813"/>
            <a:ext cx="98425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Rectangle : coins arrondis 421">
            <a:extLst>
              <a:ext uri="{FF2B5EF4-FFF2-40B4-BE49-F238E27FC236}">
                <a16:creationId xmlns:a16="http://schemas.microsoft.com/office/drawing/2014/main" id="{B997C2FE-34EA-4636-929E-D6AFE96E6081}"/>
              </a:ext>
            </a:extLst>
          </p:cNvPr>
          <p:cNvSpPr/>
          <p:nvPr/>
        </p:nvSpPr>
        <p:spPr>
          <a:xfrm>
            <a:off x="7123113" y="2151063"/>
            <a:ext cx="2359025" cy="8270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a:solidFill>
                  <a:srgbClr val="000000"/>
                </a:solidFill>
                <a:latin typeface="Arial" pitchFamily="34"/>
                <a:cs typeface="Arial" pitchFamily="34"/>
              </a:rPr>
              <a:t>Prise de contact, diagnostic,  réalisation d’un devis</a:t>
            </a:r>
          </a:p>
        </p:txBody>
      </p:sp>
      <p:sp>
        <p:nvSpPr>
          <p:cNvPr id="96" name="Rectangle : coins arrondis 422">
            <a:extLst>
              <a:ext uri="{FF2B5EF4-FFF2-40B4-BE49-F238E27FC236}">
                <a16:creationId xmlns:a16="http://schemas.microsoft.com/office/drawing/2014/main" id="{A913613A-B8A3-476A-8C0D-B5ACDA586596}"/>
              </a:ext>
            </a:extLst>
          </p:cNvPr>
          <p:cNvSpPr/>
          <p:nvPr/>
        </p:nvSpPr>
        <p:spPr>
          <a:xfrm>
            <a:off x="7123113" y="3203575"/>
            <a:ext cx="2359025" cy="82708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a:solidFill>
                  <a:srgbClr val="000000"/>
                </a:solidFill>
                <a:latin typeface="Arial" pitchFamily="34"/>
                <a:cs typeface="Arial" pitchFamily="34"/>
              </a:rPr>
              <a:t>Signature du devis</a:t>
            </a:r>
          </a:p>
        </p:txBody>
      </p:sp>
      <p:sp>
        <p:nvSpPr>
          <p:cNvPr id="97" name="Rectangle : coins arrondis 423">
            <a:extLst>
              <a:ext uri="{FF2B5EF4-FFF2-40B4-BE49-F238E27FC236}">
                <a16:creationId xmlns:a16="http://schemas.microsoft.com/office/drawing/2014/main" id="{6463DD3F-976F-4845-9C4E-AFA71D184794}"/>
              </a:ext>
            </a:extLst>
          </p:cNvPr>
          <p:cNvSpPr/>
          <p:nvPr/>
        </p:nvSpPr>
        <p:spPr>
          <a:xfrm>
            <a:off x="7123113" y="4256088"/>
            <a:ext cx="2359025" cy="8270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a:solidFill>
                  <a:srgbClr val="000000"/>
                </a:solidFill>
                <a:latin typeface="Arial" pitchFamily="34"/>
                <a:cs typeface="Arial" pitchFamily="34"/>
              </a:rPr>
              <a:t>Réalisation des travaux</a:t>
            </a:r>
          </a:p>
        </p:txBody>
      </p:sp>
      <p:cxnSp>
        <p:nvCxnSpPr>
          <p:cNvPr id="45092" name="Connecteur : en arc 424">
            <a:extLst>
              <a:ext uri="{FF2B5EF4-FFF2-40B4-BE49-F238E27FC236}">
                <a16:creationId xmlns:a16="http://schemas.microsoft.com/office/drawing/2014/main" id="{78E6153E-7C72-4664-B918-4E8F82308259}"/>
              </a:ext>
            </a:extLst>
          </p:cNvPr>
          <p:cNvCxnSpPr>
            <a:cxnSpLocks/>
          </p:cNvCxnSpPr>
          <p:nvPr/>
        </p:nvCxnSpPr>
        <p:spPr bwMode="auto">
          <a:xfrm>
            <a:off x="9605963" y="3548063"/>
            <a:ext cx="347662" cy="0"/>
          </a:xfrm>
          <a:prstGeom prst="curvedConnector3">
            <a:avLst>
              <a:gd name="adj1" fmla="val 50000"/>
            </a:avLst>
          </a:prstGeom>
          <a:noFill/>
          <a:ln w="19046">
            <a:solidFill>
              <a:srgbClr val="FFC000"/>
            </a:solidFill>
            <a:miter lim="800000"/>
            <a:headEnd/>
            <a:tailEnd type="arrow" w="med" len="med"/>
          </a:ln>
          <a:extLst>
            <a:ext uri="{909E8E84-426E-40DD-AFC4-6F175D3DCCD1}">
              <a14:hiddenFill xmlns:a14="http://schemas.microsoft.com/office/drawing/2010/main">
                <a:noFill/>
              </a14:hiddenFill>
            </a:ext>
          </a:extLst>
        </p:spPr>
      </p:cxnSp>
      <p:sp>
        <p:nvSpPr>
          <p:cNvPr id="45093" name="Étoile : 5 branches 425">
            <a:extLst>
              <a:ext uri="{FF2B5EF4-FFF2-40B4-BE49-F238E27FC236}">
                <a16:creationId xmlns:a16="http://schemas.microsoft.com/office/drawing/2014/main" id="{37D620E3-6301-437E-BB29-20BD1AF8DF46}"/>
              </a:ext>
            </a:extLst>
          </p:cNvPr>
          <p:cNvSpPr>
            <a:spLocks/>
          </p:cNvSpPr>
          <p:nvPr/>
        </p:nvSpPr>
        <p:spPr bwMode="auto">
          <a:xfrm>
            <a:off x="9312275" y="3789363"/>
            <a:ext cx="325438" cy="320675"/>
          </a:xfrm>
          <a:custGeom>
            <a:avLst/>
            <a:gdLst>
              <a:gd name="T0" fmla="*/ 162951 w 325901"/>
              <a:gd name="T1" fmla="*/ 0 h 320606"/>
              <a:gd name="T2" fmla="*/ 325901 w 325901"/>
              <a:gd name="T3" fmla="*/ 160303 h 320606"/>
              <a:gd name="T4" fmla="*/ 162951 w 325901"/>
              <a:gd name="T5" fmla="*/ 320606 h 320606"/>
              <a:gd name="T6" fmla="*/ 0 w 325901"/>
              <a:gd name="T7" fmla="*/ 160303 h 320606"/>
              <a:gd name="T8" fmla="*/ 0 w 325901"/>
              <a:gd name="T9" fmla="*/ 122460 h 320606"/>
              <a:gd name="T10" fmla="*/ 62242 w 325901"/>
              <a:gd name="T11" fmla="*/ 320605 h 320606"/>
              <a:gd name="T12" fmla="*/ 263659 w 325901"/>
              <a:gd name="T13" fmla="*/ 320605 h 320606"/>
              <a:gd name="T14" fmla="*/ 325901 w 325901"/>
              <a:gd name="T15" fmla="*/ 122460 h 320606"/>
              <a:gd name="T16" fmla="*/ 17694720 60000 65536"/>
              <a:gd name="T17" fmla="*/ 0 60000 65536"/>
              <a:gd name="T18" fmla="*/ 5898240 60000 65536"/>
              <a:gd name="T19" fmla="*/ 11796480 60000 65536"/>
              <a:gd name="T20" fmla="*/ 11796480 60000 65536"/>
              <a:gd name="T21" fmla="*/ 5898240 60000 65536"/>
              <a:gd name="T22" fmla="*/ 5898240 60000 65536"/>
              <a:gd name="T23" fmla="*/ 0 60000 65536"/>
              <a:gd name="T24" fmla="*/ 73960 w 325901"/>
              <a:gd name="T25" fmla="*/ 98924 h 320606"/>
              <a:gd name="T26" fmla="*/ 251941 w 325901"/>
              <a:gd name="T27" fmla="*/ 274013 h 3206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5901" h="320606">
                <a:moveTo>
                  <a:pt x="0" y="122460"/>
                </a:moveTo>
                <a:lnTo>
                  <a:pt x="107951" y="98924"/>
                </a:lnTo>
                <a:lnTo>
                  <a:pt x="162951" y="0"/>
                </a:lnTo>
                <a:lnTo>
                  <a:pt x="217950" y="98924"/>
                </a:lnTo>
                <a:lnTo>
                  <a:pt x="325901" y="122460"/>
                </a:lnTo>
                <a:lnTo>
                  <a:pt x="251941" y="207135"/>
                </a:lnTo>
                <a:lnTo>
                  <a:pt x="263659" y="320605"/>
                </a:lnTo>
                <a:lnTo>
                  <a:pt x="162951" y="274013"/>
                </a:lnTo>
                <a:lnTo>
                  <a:pt x="62242" y="320605"/>
                </a:lnTo>
                <a:lnTo>
                  <a:pt x="73960" y="207135"/>
                </a:lnTo>
                <a:lnTo>
                  <a:pt x="0" y="122460"/>
                </a:lnTo>
                <a:close/>
              </a:path>
            </a:pathLst>
          </a:custGeom>
          <a:solidFill>
            <a:srgbClr val="FFC000"/>
          </a:solidFill>
          <a:ln w="19046" cap="flat">
            <a:solidFill>
              <a:srgbClr val="FFFFFF"/>
            </a:solidFill>
            <a:prstDash val="solid"/>
            <a:miter lim="800000"/>
            <a:headEnd/>
            <a:tailEnd/>
          </a:ln>
        </p:spPr>
        <p:txBody>
          <a:bodyPr anchor="ctr" anchorCtr="1"/>
          <a:lstStyle/>
          <a:p>
            <a:endParaRPr lang="fr-FR"/>
          </a:p>
        </p:txBody>
      </p:sp>
      <p:sp>
        <p:nvSpPr>
          <p:cNvPr id="45094" name="ZoneTexte 426">
            <a:extLst>
              <a:ext uri="{FF2B5EF4-FFF2-40B4-BE49-F238E27FC236}">
                <a16:creationId xmlns:a16="http://schemas.microsoft.com/office/drawing/2014/main" id="{D60733EC-49F2-47FD-BD92-238AA623973C}"/>
              </a:ext>
            </a:extLst>
          </p:cNvPr>
          <p:cNvSpPr txBox="1">
            <a:spLocks noChangeArrowheads="1"/>
          </p:cNvSpPr>
          <p:nvPr/>
        </p:nvSpPr>
        <p:spPr bwMode="auto">
          <a:xfrm>
            <a:off x="9898063" y="3335338"/>
            <a:ext cx="1897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a:solidFill>
                  <a:srgbClr val="000000"/>
                </a:solidFill>
                <a:latin typeface="Arial" panose="020B0604020202020204" pitchFamily="34" charset="0"/>
                <a:cs typeface="Arial" panose="020B0604020202020204" pitchFamily="34" charset="0"/>
              </a:rPr>
              <a:t>Envoi à la CE de l’information sur la signature du devis</a:t>
            </a:r>
          </a:p>
        </p:txBody>
      </p:sp>
      <p:cxnSp>
        <p:nvCxnSpPr>
          <p:cNvPr id="45095" name="Connecteur : en angle 57">
            <a:extLst>
              <a:ext uri="{FF2B5EF4-FFF2-40B4-BE49-F238E27FC236}">
                <a16:creationId xmlns:a16="http://schemas.microsoft.com/office/drawing/2014/main" id="{6E4F59A3-D6F1-4EB6-82C9-EBC4A0070E42}"/>
              </a:ext>
            </a:extLst>
          </p:cNvPr>
          <p:cNvCxnSpPr>
            <a:cxnSpLocks noChangeShapeType="1"/>
            <a:stCxn id="91" idx="1"/>
            <a:endCxn id="95" idx="3"/>
          </p:cNvCxnSpPr>
          <p:nvPr/>
        </p:nvCxnSpPr>
        <p:spPr bwMode="auto">
          <a:xfrm flipV="1">
            <a:off x="4843463" y="2563813"/>
            <a:ext cx="2279650" cy="187325"/>
          </a:xfrm>
          <a:prstGeom prst="bentConnector3">
            <a:avLst>
              <a:gd name="adj1" fmla="val 50000"/>
            </a:avLst>
          </a:prstGeom>
          <a:noFill/>
          <a:ln w="6345">
            <a:solidFill>
              <a:srgbClr val="70AD47"/>
            </a:solidFill>
            <a:miter lim="800000"/>
            <a:headEnd/>
            <a:tailEnd type="arrow" w="med" len="med"/>
          </a:ln>
          <a:extLst>
            <a:ext uri="{909E8E84-426E-40DD-AFC4-6F175D3DCCD1}">
              <a14:hiddenFill xmlns:a14="http://schemas.microsoft.com/office/drawing/2010/main">
                <a:noFill/>
              </a14:hiddenFill>
            </a:ext>
          </a:extLst>
        </p:spPr>
      </p:cxnSp>
      <p:cxnSp>
        <p:nvCxnSpPr>
          <p:cNvPr id="45096" name="Connecteur : en angle 427">
            <a:extLst>
              <a:ext uri="{FF2B5EF4-FFF2-40B4-BE49-F238E27FC236}">
                <a16:creationId xmlns:a16="http://schemas.microsoft.com/office/drawing/2014/main" id="{9681F4CC-6B7B-4AEA-BF42-2D9F0A68DDD3}"/>
              </a:ext>
            </a:extLst>
          </p:cNvPr>
          <p:cNvCxnSpPr>
            <a:cxnSpLocks noChangeShapeType="1"/>
            <a:stCxn id="164" idx="1"/>
            <a:endCxn id="95" idx="3"/>
          </p:cNvCxnSpPr>
          <p:nvPr/>
        </p:nvCxnSpPr>
        <p:spPr bwMode="auto">
          <a:xfrm flipV="1">
            <a:off x="5345113" y="2563813"/>
            <a:ext cx="1778000" cy="1965325"/>
          </a:xfrm>
          <a:prstGeom prst="bentConnector3">
            <a:avLst>
              <a:gd name="adj1" fmla="val 50000"/>
            </a:avLst>
          </a:prstGeom>
          <a:noFill/>
          <a:ln w="6345">
            <a:solidFill>
              <a:srgbClr val="70AD47"/>
            </a:solidFill>
            <a:miter lim="800000"/>
            <a:headEnd/>
            <a:tailEnd type="arrow" w="med" len="med"/>
          </a:ln>
          <a:extLst>
            <a:ext uri="{909E8E84-426E-40DD-AFC4-6F175D3DCCD1}">
              <a14:hiddenFill xmlns:a14="http://schemas.microsoft.com/office/drawing/2010/main">
                <a:noFill/>
              </a14:hiddenFill>
            </a:ext>
          </a:extLst>
        </p:spPr>
      </p:cxnSp>
      <p:cxnSp>
        <p:nvCxnSpPr>
          <p:cNvPr id="45097" name="Connecteur droit avec flèche 66">
            <a:extLst>
              <a:ext uri="{FF2B5EF4-FFF2-40B4-BE49-F238E27FC236}">
                <a16:creationId xmlns:a16="http://schemas.microsoft.com/office/drawing/2014/main" id="{7AD2E1AA-7A72-4567-BB8F-D2B37872DE09}"/>
              </a:ext>
            </a:extLst>
          </p:cNvPr>
          <p:cNvCxnSpPr>
            <a:cxnSpLocks noChangeShapeType="1"/>
            <a:stCxn id="95" idx="2"/>
            <a:endCxn id="96" idx="0"/>
          </p:cNvCxnSpPr>
          <p:nvPr/>
        </p:nvCxnSpPr>
        <p:spPr bwMode="auto">
          <a:xfrm>
            <a:off x="8302625" y="2978150"/>
            <a:ext cx="0" cy="225425"/>
          </a:xfrm>
          <a:prstGeom prst="straightConnector1">
            <a:avLst/>
          </a:prstGeom>
          <a:noFill/>
          <a:ln w="6345">
            <a:solidFill>
              <a:srgbClr val="70AD47"/>
            </a:solidFill>
            <a:miter lim="800000"/>
            <a:headEnd/>
            <a:tailEnd type="arrow" w="med" len="med"/>
          </a:ln>
          <a:extLst>
            <a:ext uri="{909E8E84-426E-40DD-AFC4-6F175D3DCCD1}">
              <a14:hiddenFill xmlns:a14="http://schemas.microsoft.com/office/drawing/2010/main">
                <a:noFill/>
              </a14:hiddenFill>
            </a:ext>
          </a:extLst>
        </p:spPr>
      </p:cxnSp>
      <p:cxnSp>
        <p:nvCxnSpPr>
          <p:cNvPr id="45098" name="Connecteur droit avec flèche 68">
            <a:extLst>
              <a:ext uri="{FF2B5EF4-FFF2-40B4-BE49-F238E27FC236}">
                <a16:creationId xmlns:a16="http://schemas.microsoft.com/office/drawing/2014/main" id="{C59AD843-80B8-4BA7-A6F3-087B4CD8E665}"/>
              </a:ext>
            </a:extLst>
          </p:cNvPr>
          <p:cNvCxnSpPr>
            <a:cxnSpLocks noChangeShapeType="1"/>
            <a:stCxn id="96" idx="2"/>
            <a:endCxn id="97" idx="0"/>
          </p:cNvCxnSpPr>
          <p:nvPr/>
        </p:nvCxnSpPr>
        <p:spPr bwMode="auto">
          <a:xfrm>
            <a:off x="8302625" y="4030663"/>
            <a:ext cx="0" cy="225425"/>
          </a:xfrm>
          <a:prstGeom prst="straightConnector1">
            <a:avLst/>
          </a:prstGeom>
          <a:noFill/>
          <a:ln w="6345">
            <a:solidFill>
              <a:srgbClr val="4472C4"/>
            </a:solidFill>
            <a:miter lim="800000"/>
            <a:headEnd/>
            <a:tailEnd type="arrow" w="med" len="med"/>
          </a:ln>
          <a:extLst>
            <a:ext uri="{909E8E84-426E-40DD-AFC4-6F175D3DCCD1}">
              <a14:hiddenFill xmlns:a14="http://schemas.microsoft.com/office/drawing/2010/main">
                <a:noFill/>
              </a14:hiddenFill>
            </a:ext>
          </a:extLst>
        </p:spPr>
      </p:cxnSp>
      <p:sp>
        <p:nvSpPr>
          <p:cNvPr id="105" name="ZoneTexte 428">
            <a:extLst>
              <a:ext uri="{FF2B5EF4-FFF2-40B4-BE49-F238E27FC236}">
                <a16:creationId xmlns:a16="http://schemas.microsoft.com/office/drawing/2014/main" id="{D5020CDA-3DEE-4DAE-9C06-3F0A9DFCB132}"/>
              </a:ext>
            </a:extLst>
          </p:cNvPr>
          <p:cNvSpPr txBox="1"/>
          <p:nvPr/>
        </p:nvSpPr>
        <p:spPr>
          <a:xfrm>
            <a:off x="9621838" y="3732213"/>
            <a:ext cx="2124075" cy="900112"/>
          </a:xfrm>
          <a:prstGeom prst="rect">
            <a:avLst/>
          </a:prstGeom>
          <a:noFill/>
          <a:ln cap="flat">
            <a:noFill/>
          </a:ln>
        </p:spPr>
        <p:txBody>
          <a:bodyPr anchorCtr="1">
            <a:spAutoFit/>
          </a:bodyPr>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FFC000"/>
                </a:solidFill>
                <a:latin typeface="Arial" pitchFamily="34"/>
                <a:cs typeface="Arial" pitchFamily="34"/>
              </a:rPr>
              <a:t>Rebondir</a:t>
            </a:r>
            <a:r>
              <a:rPr lang="fr-FR" sz="1050" dirty="0">
                <a:solidFill>
                  <a:srgbClr val="FFC000"/>
                </a:solidFill>
                <a:latin typeface="Arial" pitchFamily="34"/>
                <a:cs typeface="Arial" pitchFamily="34"/>
              </a:rPr>
              <a:t> </a:t>
            </a:r>
            <a:r>
              <a:rPr lang="fr-FR" sz="1050" dirty="0">
                <a:solidFill>
                  <a:srgbClr val="000000"/>
                </a:solidFill>
                <a:latin typeface="Arial" pitchFamily="34"/>
                <a:cs typeface="Arial" pitchFamily="34"/>
              </a:rPr>
              <a:t>sur les besoins de financement du client </a:t>
            </a:r>
            <a:r>
              <a:rPr lang="fr-FR" sz="1050" b="1" dirty="0">
                <a:solidFill>
                  <a:srgbClr val="000000"/>
                </a:solidFill>
                <a:latin typeface="Arial" pitchFamily="34"/>
                <a:cs typeface="Arial" pitchFamily="34"/>
              </a:rPr>
              <a:t>suite à la signature du devis </a:t>
            </a:r>
            <a:r>
              <a:rPr lang="fr-FR" sz="1050" dirty="0">
                <a:solidFill>
                  <a:srgbClr val="000000"/>
                </a:solidFill>
                <a:latin typeface="Arial" pitchFamily="34"/>
                <a:cs typeface="Arial" pitchFamily="34"/>
              </a:rPr>
              <a:t>et à l’estimation des subventions perçues par le client</a:t>
            </a:r>
          </a:p>
        </p:txBody>
      </p:sp>
      <p:sp>
        <p:nvSpPr>
          <p:cNvPr id="45100" name="Étoile : 5 branches 429">
            <a:extLst>
              <a:ext uri="{FF2B5EF4-FFF2-40B4-BE49-F238E27FC236}">
                <a16:creationId xmlns:a16="http://schemas.microsoft.com/office/drawing/2014/main" id="{FC0B84EA-2C79-42A8-ABF7-86013FA6E07A}"/>
              </a:ext>
            </a:extLst>
          </p:cNvPr>
          <p:cNvSpPr>
            <a:spLocks/>
          </p:cNvSpPr>
          <p:nvPr/>
        </p:nvSpPr>
        <p:spPr bwMode="auto">
          <a:xfrm>
            <a:off x="3798888" y="896938"/>
            <a:ext cx="325437" cy="320675"/>
          </a:xfrm>
          <a:custGeom>
            <a:avLst/>
            <a:gdLst>
              <a:gd name="T0" fmla="*/ 162951 w 325901"/>
              <a:gd name="T1" fmla="*/ 0 h 320606"/>
              <a:gd name="T2" fmla="*/ 325901 w 325901"/>
              <a:gd name="T3" fmla="*/ 160303 h 320606"/>
              <a:gd name="T4" fmla="*/ 162951 w 325901"/>
              <a:gd name="T5" fmla="*/ 320606 h 320606"/>
              <a:gd name="T6" fmla="*/ 0 w 325901"/>
              <a:gd name="T7" fmla="*/ 160303 h 320606"/>
              <a:gd name="T8" fmla="*/ 0 w 325901"/>
              <a:gd name="T9" fmla="*/ 122460 h 320606"/>
              <a:gd name="T10" fmla="*/ 62242 w 325901"/>
              <a:gd name="T11" fmla="*/ 320605 h 320606"/>
              <a:gd name="T12" fmla="*/ 263659 w 325901"/>
              <a:gd name="T13" fmla="*/ 320605 h 320606"/>
              <a:gd name="T14" fmla="*/ 325901 w 325901"/>
              <a:gd name="T15" fmla="*/ 122460 h 320606"/>
              <a:gd name="T16" fmla="*/ 17694720 60000 65536"/>
              <a:gd name="T17" fmla="*/ 0 60000 65536"/>
              <a:gd name="T18" fmla="*/ 5898240 60000 65536"/>
              <a:gd name="T19" fmla="*/ 11796480 60000 65536"/>
              <a:gd name="T20" fmla="*/ 11796480 60000 65536"/>
              <a:gd name="T21" fmla="*/ 5898240 60000 65536"/>
              <a:gd name="T22" fmla="*/ 5898240 60000 65536"/>
              <a:gd name="T23" fmla="*/ 0 60000 65536"/>
              <a:gd name="T24" fmla="*/ 73960 w 325901"/>
              <a:gd name="T25" fmla="*/ 98924 h 320606"/>
              <a:gd name="T26" fmla="*/ 251941 w 325901"/>
              <a:gd name="T27" fmla="*/ 274013 h 3206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5901" h="320606">
                <a:moveTo>
                  <a:pt x="0" y="122460"/>
                </a:moveTo>
                <a:lnTo>
                  <a:pt x="107951" y="98924"/>
                </a:lnTo>
                <a:lnTo>
                  <a:pt x="162951" y="0"/>
                </a:lnTo>
                <a:lnTo>
                  <a:pt x="217950" y="98924"/>
                </a:lnTo>
                <a:lnTo>
                  <a:pt x="325901" y="122460"/>
                </a:lnTo>
                <a:lnTo>
                  <a:pt x="251941" y="207135"/>
                </a:lnTo>
                <a:lnTo>
                  <a:pt x="263659" y="320605"/>
                </a:lnTo>
                <a:lnTo>
                  <a:pt x="162951" y="274013"/>
                </a:lnTo>
                <a:lnTo>
                  <a:pt x="62242" y="320605"/>
                </a:lnTo>
                <a:lnTo>
                  <a:pt x="73960" y="207135"/>
                </a:lnTo>
                <a:lnTo>
                  <a:pt x="0" y="122460"/>
                </a:lnTo>
                <a:close/>
              </a:path>
            </a:pathLst>
          </a:custGeom>
          <a:solidFill>
            <a:srgbClr val="FFC000"/>
          </a:solidFill>
          <a:ln w="19046" cap="flat">
            <a:solidFill>
              <a:srgbClr val="FFFFFF"/>
            </a:solidFill>
            <a:prstDash val="solid"/>
            <a:miter lim="800000"/>
            <a:headEnd/>
            <a:tailEnd/>
          </a:ln>
        </p:spPr>
        <p:txBody>
          <a:bodyPr anchor="ctr" anchorCtr="1"/>
          <a:lstStyle/>
          <a:p>
            <a:endParaRPr lang="fr-FR"/>
          </a:p>
        </p:txBody>
      </p:sp>
      <p:grpSp>
        <p:nvGrpSpPr>
          <p:cNvPr id="45101" name="Groupe 430">
            <a:extLst>
              <a:ext uri="{FF2B5EF4-FFF2-40B4-BE49-F238E27FC236}">
                <a16:creationId xmlns:a16="http://schemas.microsoft.com/office/drawing/2014/main" id="{82E10AD7-AE08-4ADD-8B91-D946FE065348}"/>
              </a:ext>
            </a:extLst>
          </p:cNvPr>
          <p:cNvGrpSpPr>
            <a:grpSpLocks/>
          </p:cNvGrpSpPr>
          <p:nvPr/>
        </p:nvGrpSpPr>
        <p:grpSpPr bwMode="auto">
          <a:xfrm>
            <a:off x="11252200" y="5872163"/>
            <a:ext cx="879475" cy="361950"/>
            <a:chOff x="11252588" y="5872176"/>
            <a:chExt cx="878592" cy="362285"/>
          </a:xfrm>
        </p:grpSpPr>
        <p:sp>
          <p:nvSpPr>
            <p:cNvPr id="45158" name="Rectangle 431">
              <a:extLst>
                <a:ext uri="{FF2B5EF4-FFF2-40B4-BE49-F238E27FC236}">
                  <a16:creationId xmlns:a16="http://schemas.microsoft.com/office/drawing/2014/main" id="{307F6A26-FE6E-4887-9BCD-0AC3A271E127}"/>
                </a:ext>
              </a:extLst>
            </p:cNvPr>
            <p:cNvSpPr>
              <a:spLocks noChangeArrowheads="1"/>
            </p:cNvSpPr>
            <p:nvPr/>
          </p:nvSpPr>
          <p:spPr bwMode="auto">
            <a:xfrm>
              <a:off x="11252588" y="5872176"/>
              <a:ext cx="878592" cy="362285"/>
            </a:xfrm>
            <a:prstGeom prst="rect">
              <a:avLst/>
            </a:prstGeom>
            <a:solidFill>
              <a:srgbClr val="394348"/>
            </a:solidFill>
            <a:ln>
              <a:noFill/>
            </a:ln>
            <a:effectLst>
              <a:outerShdw algn="tl" rotWithShape="0">
                <a:srgbClr val="000000">
                  <a:alpha val="30182"/>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9720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FFFFFF"/>
                  </a:solidFill>
                  <a:latin typeface="Arial" panose="020B0604020202020204" pitchFamily="34" charset="0"/>
                  <a:cs typeface="Arial" panose="020B0604020202020204" pitchFamily="34" charset="0"/>
                </a:rPr>
                <a:t>    </a:t>
              </a:r>
              <a:r>
                <a:rPr lang="fr-FR" altLang="fr-FR" sz="1200" b="1">
                  <a:solidFill>
                    <a:srgbClr val="FFFFFF"/>
                  </a:solidFill>
                  <a:latin typeface="Arial" panose="020B0604020202020204" pitchFamily="34" charset="0"/>
                  <a:cs typeface="Arial" panose="020B0604020202020204" pitchFamily="34" charset="0"/>
                </a:rPr>
                <a:t>retour</a:t>
              </a:r>
            </a:p>
          </p:txBody>
        </p:sp>
        <p:sp>
          <p:nvSpPr>
            <p:cNvPr id="45159" name="Triangle 29">
              <a:extLst>
                <a:ext uri="{FF2B5EF4-FFF2-40B4-BE49-F238E27FC236}">
                  <a16:creationId xmlns:a16="http://schemas.microsoft.com/office/drawing/2014/main" id="{D0698F5E-FC2C-4E16-BF9A-D4E7BCBF7F27}"/>
                </a:ext>
              </a:extLst>
            </p:cNvPr>
            <p:cNvSpPr>
              <a:spLocks/>
            </p:cNvSpPr>
            <p:nvPr/>
          </p:nvSpPr>
          <p:spPr bwMode="auto">
            <a:xfrm rot="-5399996">
              <a:off x="11371497" y="5998975"/>
              <a:ext cx="126077" cy="108685"/>
            </a:xfrm>
            <a:custGeom>
              <a:avLst/>
              <a:gdLst>
                <a:gd name="T0" fmla="*/ 63039 w 126077"/>
                <a:gd name="T1" fmla="*/ 0 h 108685"/>
                <a:gd name="T2" fmla="*/ 126077 w 126077"/>
                <a:gd name="T3" fmla="*/ 54343 h 108685"/>
                <a:gd name="T4" fmla="*/ 63039 w 126077"/>
                <a:gd name="T5" fmla="*/ 108685 h 108685"/>
                <a:gd name="T6" fmla="*/ 0 w 126077"/>
                <a:gd name="T7" fmla="*/ 54343 h 108685"/>
                <a:gd name="T8" fmla="*/ 63038 w 126077"/>
                <a:gd name="T9" fmla="*/ 0 h 108685"/>
                <a:gd name="T10" fmla="*/ 31519 w 126077"/>
                <a:gd name="T11" fmla="*/ 54342 h 108685"/>
                <a:gd name="T12" fmla="*/ 0 w 126077"/>
                <a:gd name="T13" fmla="*/ 108685 h 108685"/>
                <a:gd name="T14" fmla="*/ 63038 w 126077"/>
                <a:gd name="T15" fmla="*/ 108685 h 108685"/>
                <a:gd name="T16" fmla="*/ 126077 w 126077"/>
                <a:gd name="T17" fmla="*/ 108685 h 108685"/>
                <a:gd name="T18" fmla="*/ 94558 w 126077"/>
                <a:gd name="T19" fmla="*/ 54342 h 108685"/>
                <a:gd name="T20" fmla="*/ 17694720 60000 65536"/>
                <a:gd name="T21" fmla="*/ 0 60000 65536"/>
                <a:gd name="T22" fmla="*/ 5898240 60000 65536"/>
                <a:gd name="T23" fmla="*/ 11796480 60000 65536"/>
                <a:gd name="T24" fmla="*/ 17694720 60000 65536"/>
                <a:gd name="T25" fmla="*/ 11796480 60000 65536"/>
                <a:gd name="T26" fmla="*/ 5898240 60000 65536"/>
                <a:gd name="T27" fmla="*/ 5898240 60000 65536"/>
                <a:gd name="T28" fmla="*/ 5898240 60000 65536"/>
                <a:gd name="T29" fmla="*/ 0 60000 65536"/>
                <a:gd name="T30" fmla="*/ 31519 w 126077"/>
                <a:gd name="T31" fmla="*/ 54342 h 108685"/>
                <a:gd name="T32" fmla="*/ 94558 w 126077"/>
                <a:gd name="T33" fmla="*/ 108685 h 1086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077" h="108685">
                  <a:moveTo>
                    <a:pt x="0" y="108685"/>
                  </a:moveTo>
                  <a:lnTo>
                    <a:pt x="63038" y="0"/>
                  </a:lnTo>
                  <a:lnTo>
                    <a:pt x="126077" y="108685"/>
                  </a:lnTo>
                  <a:lnTo>
                    <a:pt x="0" y="108685"/>
                  </a:lnTo>
                  <a:close/>
                </a:path>
              </a:pathLst>
            </a:custGeom>
            <a:solidFill>
              <a:srgbClr val="FFFFF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grpSp>
      <p:sp>
        <p:nvSpPr>
          <p:cNvPr id="45102" name="Rectangle 433">
            <a:hlinkClick r:id="rId22" action="ppaction://hlinksldjump"/>
            <a:extLst>
              <a:ext uri="{FF2B5EF4-FFF2-40B4-BE49-F238E27FC236}">
                <a16:creationId xmlns:a16="http://schemas.microsoft.com/office/drawing/2014/main" id="{04300E8A-76CC-49E1-9013-5BE23D3858FB}"/>
              </a:ext>
            </a:extLst>
          </p:cNvPr>
          <p:cNvSpPr>
            <a:spLocks noChangeArrowheads="1"/>
          </p:cNvSpPr>
          <p:nvPr/>
        </p:nvSpPr>
        <p:spPr bwMode="auto">
          <a:xfrm>
            <a:off x="11202988" y="5821363"/>
            <a:ext cx="9890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5103" name="Rectangle : coins arrondis 211">
            <a:extLst>
              <a:ext uri="{FF2B5EF4-FFF2-40B4-BE49-F238E27FC236}">
                <a16:creationId xmlns:a16="http://schemas.microsoft.com/office/drawing/2014/main" id="{6C79228C-E99A-49F3-9AB2-FF7B6FE61DDB}"/>
              </a:ext>
            </a:extLst>
          </p:cNvPr>
          <p:cNvSpPr>
            <a:spLocks/>
          </p:cNvSpPr>
          <p:nvPr/>
        </p:nvSpPr>
        <p:spPr bwMode="auto">
          <a:xfrm>
            <a:off x="912813" y="3810000"/>
            <a:ext cx="1128712" cy="1527175"/>
          </a:xfrm>
          <a:custGeom>
            <a:avLst/>
            <a:gdLst>
              <a:gd name="T0" fmla="*/ 564679 w 1129357"/>
              <a:gd name="T1" fmla="*/ 0 h 1526426"/>
              <a:gd name="T2" fmla="*/ 1129357 w 1129357"/>
              <a:gd name="T3" fmla="*/ 763213 h 1526426"/>
              <a:gd name="T4" fmla="*/ 564679 w 1129357"/>
              <a:gd name="T5" fmla="*/ 1526426 h 1526426"/>
              <a:gd name="T6" fmla="*/ 0 w 1129357"/>
              <a:gd name="T7" fmla="*/ 763213 h 1526426"/>
              <a:gd name="T8" fmla="*/ 17694720 60000 65536"/>
              <a:gd name="T9" fmla="*/ 0 60000 65536"/>
              <a:gd name="T10" fmla="*/ 5898240 60000 65536"/>
              <a:gd name="T11" fmla="*/ 11796480 60000 65536"/>
              <a:gd name="T12" fmla="*/ 23768 w 1129357"/>
              <a:gd name="T13" fmla="*/ 23768 h 1526426"/>
              <a:gd name="T14" fmla="*/ 1105589 w 1129357"/>
              <a:gd name="T15" fmla="*/ 1502658 h 1526426"/>
            </a:gdLst>
            <a:ahLst/>
            <a:cxnLst>
              <a:cxn ang="T8">
                <a:pos x="T0" y="T1"/>
              </a:cxn>
              <a:cxn ang="T9">
                <a:pos x="T2" y="T3"/>
              </a:cxn>
              <a:cxn ang="T10">
                <a:pos x="T4" y="T5"/>
              </a:cxn>
              <a:cxn ang="T11">
                <a:pos x="T6" y="T7"/>
              </a:cxn>
            </a:cxnLst>
            <a:rect l="T12" t="T13" r="T14" b="T15"/>
            <a:pathLst>
              <a:path w="1129357" h="1526426">
                <a:moveTo>
                  <a:pt x="81146" y="0"/>
                </a:moveTo>
                <a:lnTo>
                  <a:pt x="81145" y="0"/>
                </a:lnTo>
                <a:cubicBezTo>
                  <a:pt x="36330" y="0"/>
                  <a:pt x="0" y="36330"/>
                  <a:pt x="0" y="81145"/>
                </a:cubicBezTo>
                <a:lnTo>
                  <a:pt x="0" y="1445280"/>
                </a:lnTo>
                <a:cubicBezTo>
                  <a:pt x="0" y="1490095"/>
                  <a:pt x="36330" y="1526426"/>
                  <a:pt x="81146" y="1526426"/>
                </a:cubicBezTo>
                <a:lnTo>
                  <a:pt x="1048211" y="1526426"/>
                </a:lnTo>
                <a:cubicBezTo>
                  <a:pt x="1093026" y="1526426"/>
                  <a:pt x="1129357" y="1490095"/>
                  <a:pt x="1129357" y="1445280"/>
                </a:cubicBezTo>
                <a:lnTo>
                  <a:pt x="1129357" y="81146"/>
                </a:lnTo>
                <a:cubicBezTo>
                  <a:pt x="1129357" y="36330"/>
                  <a:pt x="1093026" y="0"/>
                  <a:pt x="1048211" y="0"/>
                </a:cubicBezTo>
                <a:lnTo>
                  <a:pt x="81146" y="0"/>
                </a:lnTo>
                <a:close/>
              </a:path>
            </a:pathLst>
          </a:custGeom>
          <a:solidFill>
            <a:srgbClr val="FFFFFF"/>
          </a:solidFill>
          <a:ln w="12701">
            <a:solidFill>
              <a:srgbClr val="70AD47"/>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000000"/>
                </a:solidFill>
                <a:latin typeface="Arial" panose="020B0604020202020204" pitchFamily="34" charset="0"/>
                <a:cs typeface="Arial" panose="020B0604020202020204" pitchFamily="34" charset="0"/>
              </a:rPr>
              <a:t>Parcours Agence</a:t>
            </a:r>
          </a:p>
          <a:p>
            <a:pPr algn="ctr" eaLnBrk="1" hangingPunct="1"/>
            <a:endParaRPr lang="fr-FR" altLang="fr-FR" sz="1200" b="1">
              <a:solidFill>
                <a:srgbClr val="000000"/>
              </a:solidFill>
              <a:latin typeface="Arial" panose="020B0604020202020204" pitchFamily="34" charset="0"/>
              <a:cs typeface="Arial" panose="020B0604020202020204" pitchFamily="34" charset="0"/>
            </a:endParaRPr>
          </a:p>
        </p:txBody>
      </p:sp>
      <p:grpSp>
        <p:nvGrpSpPr>
          <p:cNvPr id="45104" name="Groupe 215">
            <a:extLst>
              <a:ext uri="{FF2B5EF4-FFF2-40B4-BE49-F238E27FC236}">
                <a16:creationId xmlns:a16="http://schemas.microsoft.com/office/drawing/2014/main" id="{12B7FBAF-928E-4259-964B-A147D8220F49}"/>
              </a:ext>
            </a:extLst>
          </p:cNvPr>
          <p:cNvGrpSpPr>
            <a:grpSpLocks/>
          </p:cNvGrpSpPr>
          <p:nvPr/>
        </p:nvGrpSpPr>
        <p:grpSpPr bwMode="auto">
          <a:xfrm>
            <a:off x="1227138" y="4778375"/>
            <a:ext cx="536575" cy="500063"/>
            <a:chOff x="1227079" y="4778919"/>
            <a:chExt cx="536688" cy="498906"/>
          </a:xfrm>
        </p:grpSpPr>
        <p:grpSp>
          <p:nvGrpSpPr>
            <p:cNvPr id="45108" name="Groupe 216">
              <a:extLst>
                <a:ext uri="{FF2B5EF4-FFF2-40B4-BE49-F238E27FC236}">
                  <a16:creationId xmlns:a16="http://schemas.microsoft.com/office/drawing/2014/main" id="{888B8027-7177-4513-9CF9-C43B497CBBE5}"/>
                </a:ext>
              </a:extLst>
            </p:cNvPr>
            <p:cNvGrpSpPr>
              <a:grpSpLocks/>
            </p:cNvGrpSpPr>
            <p:nvPr/>
          </p:nvGrpSpPr>
          <p:grpSpPr bwMode="auto">
            <a:xfrm>
              <a:off x="1227079" y="4778919"/>
              <a:ext cx="536688" cy="498906"/>
              <a:chOff x="1227079" y="4778919"/>
              <a:chExt cx="536688" cy="498906"/>
            </a:xfrm>
          </p:grpSpPr>
          <p:sp>
            <p:nvSpPr>
              <p:cNvPr id="45124" name="Freeform 389">
                <a:extLst>
                  <a:ext uri="{FF2B5EF4-FFF2-40B4-BE49-F238E27FC236}">
                    <a16:creationId xmlns:a16="http://schemas.microsoft.com/office/drawing/2014/main" id="{A409B1ED-18FA-43FB-8DB5-5EBF69344401}"/>
                  </a:ext>
                </a:extLst>
              </p:cNvPr>
              <p:cNvSpPr>
                <a:spLocks/>
              </p:cNvSpPr>
              <p:nvPr/>
            </p:nvSpPr>
            <p:spPr bwMode="auto">
              <a:xfrm>
                <a:off x="1410004" y="4914982"/>
                <a:ext cx="93735" cy="98270"/>
              </a:xfrm>
              <a:custGeom>
                <a:avLst/>
                <a:gdLst>
                  <a:gd name="T0" fmla="*/ 46868 w 31"/>
                  <a:gd name="T1" fmla="*/ 0 h 32"/>
                  <a:gd name="T2" fmla="*/ 93735 w 31"/>
                  <a:gd name="T3" fmla="*/ 49135 h 32"/>
                  <a:gd name="T4" fmla="*/ 46868 w 31"/>
                  <a:gd name="T5" fmla="*/ 98270 h 32"/>
                  <a:gd name="T6" fmla="*/ 0 w 31"/>
                  <a:gd name="T7" fmla="*/ 49135 h 32"/>
                  <a:gd name="T8" fmla="*/ 6047 w 31"/>
                  <a:gd name="T9" fmla="*/ 24568 h 32"/>
                  <a:gd name="T10" fmla="*/ 0 w 31"/>
                  <a:gd name="T11" fmla="*/ 46064 h 32"/>
                  <a:gd name="T12" fmla="*/ 48379 w 31"/>
                  <a:gd name="T13" fmla="*/ 98270 h 32"/>
                  <a:gd name="T14" fmla="*/ 93735 w 31"/>
                  <a:gd name="T15" fmla="*/ 46064 h 32"/>
                  <a:gd name="T16" fmla="*/ 93735 w 31"/>
                  <a:gd name="T17" fmla="*/ 36851 h 32"/>
                  <a:gd name="T18" fmla="*/ 30237 w 31"/>
                  <a:gd name="T19" fmla="*/ 0 h 32"/>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31"/>
                  <a:gd name="T31" fmla="*/ 0 h 32"/>
                  <a:gd name="T32" fmla="*/ 31 w 31"/>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5" name="Line 390">
                <a:extLst>
                  <a:ext uri="{FF2B5EF4-FFF2-40B4-BE49-F238E27FC236}">
                    <a16:creationId xmlns:a16="http://schemas.microsoft.com/office/drawing/2014/main" id="{9CED7C0D-66C4-49A3-9088-2BEB1665477F}"/>
                  </a:ext>
                </a:extLst>
              </p:cNvPr>
              <p:cNvSpPr>
                <a:spLocks/>
              </p:cNvSpPr>
              <p:nvPr/>
            </p:nvSpPr>
            <p:spPr bwMode="auto">
              <a:xfrm>
                <a:off x="1434190" y="4949756"/>
                <a:ext cx="0" cy="12097"/>
              </a:xfrm>
              <a:custGeom>
                <a:avLst/>
                <a:gdLst>
                  <a:gd name="T0" fmla="*/ 0 h 12097"/>
                  <a:gd name="T1" fmla="*/ 6049 h 12097"/>
                  <a:gd name="T2" fmla="*/ 12097 h 12097"/>
                  <a:gd name="T3" fmla="*/ 6049 h 12097"/>
                  <a:gd name="T4" fmla="*/ 0 h 12097"/>
                  <a:gd name="T5" fmla="*/ 12097 h 12097"/>
                  <a:gd name="T6" fmla="*/ 17694720 60000 65536"/>
                  <a:gd name="T7" fmla="*/ 0 60000 65536"/>
                  <a:gd name="T8" fmla="*/ 5898240 60000 65536"/>
                  <a:gd name="T9" fmla="*/ 11796480 60000 65536"/>
                  <a:gd name="T10" fmla="*/ 5898240 60000 65536"/>
                  <a:gd name="T11" fmla="*/ 17694720 60000 65536"/>
                  <a:gd name="T12" fmla="*/ 0 h 12097"/>
                  <a:gd name="T13" fmla="*/ 12097 h 12097"/>
                </a:gdLst>
                <a:ahLst/>
                <a:cxnLst>
                  <a:cxn ang="T6">
                    <a:pos x="0" y="T0"/>
                  </a:cxn>
                  <a:cxn ang="T7">
                    <a:pos x="0" y="T1"/>
                  </a:cxn>
                  <a:cxn ang="T8">
                    <a:pos x="0" y="T2"/>
                  </a:cxn>
                  <a:cxn ang="T9">
                    <a:pos x="0" y="T3"/>
                  </a:cxn>
                  <a:cxn ang="T10">
                    <a:pos x="0" y="T4"/>
                  </a:cxn>
                  <a:cxn ang="T11">
                    <a:pos x="0" y="T5"/>
                  </a:cxn>
                </a:cxnLst>
                <a:rect l="0" t="T12" r="0" b="T13"/>
                <a:pathLst>
                  <a:path h="12097">
                    <a:moveTo>
                      <a:pt x="0" y="0"/>
                    </a:moveTo>
                    <a:lnTo>
                      <a:pt x="1" y="12097"/>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6" name="Line 391">
                <a:extLst>
                  <a:ext uri="{FF2B5EF4-FFF2-40B4-BE49-F238E27FC236}">
                    <a16:creationId xmlns:a16="http://schemas.microsoft.com/office/drawing/2014/main" id="{5D57D5A8-8B5D-45F4-A8C4-9EEA84ADAE92}"/>
                  </a:ext>
                </a:extLst>
              </p:cNvPr>
              <p:cNvSpPr>
                <a:spLocks/>
              </p:cNvSpPr>
              <p:nvPr/>
            </p:nvSpPr>
            <p:spPr bwMode="auto">
              <a:xfrm>
                <a:off x="1479554" y="4952774"/>
                <a:ext cx="0" cy="6044"/>
              </a:xfrm>
              <a:custGeom>
                <a:avLst/>
                <a:gdLst>
                  <a:gd name="T0" fmla="*/ 0 h 6044"/>
                  <a:gd name="T1" fmla="*/ 3022 h 6044"/>
                  <a:gd name="T2" fmla="*/ 6044 h 6044"/>
                  <a:gd name="T3" fmla="*/ 3022 h 6044"/>
                  <a:gd name="T4" fmla="*/ 0 h 6044"/>
                  <a:gd name="T5" fmla="*/ 6044 h 6044"/>
                  <a:gd name="T6" fmla="*/ 17694720 60000 65536"/>
                  <a:gd name="T7" fmla="*/ 0 60000 65536"/>
                  <a:gd name="T8" fmla="*/ 5898240 60000 65536"/>
                  <a:gd name="T9" fmla="*/ 11796480 60000 65536"/>
                  <a:gd name="T10" fmla="*/ 5898240 60000 65536"/>
                  <a:gd name="T11" fmla="*/ 17694720 60000 65536"/>
                  <a:gd name="T12" fmla="*/ 0 h 6044"/>
                  <a:gd name="T13" fmla="*/ 6044 h 6044"/>
                </a:gdLst>
                <a:ahLst/>
                <a:cxnLst>
                  <a:cxn ang="T6">
                    <a:pos x="0" y="T0"/>
                  </a:cxn>
                  <a:cxn ang="T7">
                    <a:pos x="0" y="T1"/>
                  </a:cxn>
                  <a:cxn ang="T8">
                    <a:pos x="0" y="T2"/>
                  </a:cxn>
                  <a:cxn ang="T9">
                    <a:pos x="0" y="T3"/>
                  </a:cxn>
                  <a:cxn ang="T10">
                    <a:pos x="0" y="T4"/>
                  </a:cxn>
                  <a:cxn ang="T11">
                    <a:pos x="0" y="T5"/>
                  </a:cxn>
                </a:cxnLst>
                <a:rect l="0" t="T12" r="0" b="T13"/>
                <a:pathLst>
                  <a:path h="6044">
                    <a:moveTo>
                      <a:pt x="0" y="0"/>
                    </a:moveTo>
                    <a:lnTo>
                      <a:pt x="1" y="6044"/>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7" name="Freeform 392">
                <a:extLst>
                  <a:ext uri="{FF2B5EF4-FFF2-40B4-BE49-F238E27FC236}">
                    <a16:creationId xmlns:a16="http://schemas.microsoft.com/office/drawing/2014/main" id="{51959233-1515-407E-BBBE-20DC11A2EC2B}"/>
                  </a:ext>
                </a:extLst>
              </p:cNvPr>
              <p:cNvSpPr>
                <a:spLocks/>
              </p:cNvSpPr>
              <p:nvPr/>
            </p:nvSpPr>
            <p:spPr bwMode="auto">
              <a:xfrm>
                <a:off x="1449314" y="4989057"/>
                <a:ext cx="18141" cy="6044"/>
              </a:xfrm>
              <a:custGeom>
                <a:avLst/>
                <a:gdLst>
                  <a:gd name="T0" fmla="*/ 9071 w 6"/>
                  <a:gd name="T1" fmla="*/ 0 h 2"/>
                  <a:gd name="T2" fmla="*/ 18141 w 6"/>
                  <a:gd name="T3" fmla="*/ 3022 h 2"/>
                  <a:gd name="T4" fmla="*/ 9071 w 6"/>
                  <a:gd name="T5" fmla="*/ 6044 h 2"/>
                  <a:gd name="T6" fmla="*/ 0 w 6"/>
                  <a:gd name="T7" fmla="*/ 3022 h 2"/>
                  <a:gd name="T8" fmla="*/ 18141 w 6"/>
                  <a:gd name="T9" fmla="*/ 0 h 2"/>
                  <a:gd name="T10" fmla="*/ 0 w 6"/>
                  <a:gd name="T11" fmla="*/ 0 h 2"/>
                  <a:gd name="T12" fmla="*/ 17694720 60000 65536"/>
                  <a:gd name="T13" fmla="*/ 0 60000 65536"/>
                  <a:gd name="T14" fmla="*/ 5898240 60000 65536"/>
                  <a:gd name="T15" fmla="*/ 11796480 60000 65536"/>
                  <a:gd name="T16" fmla="*/ 0 60000 65536"/>
                  <a:gd name="T17" fmla="*/ 0 60000 65536"/>
                  <a:gd name="T18" fmla="*/ 0 w 6"/>
                  <a:gd name="T19" fmla="*/ 0 h 2"/>
                  <a:gd name="T20" fmla="*/ 6 w 6"/>
                  <a:gd name="T21" fmla="*/ 2 h 2"/>
                </a:gdLst>
                <a:ahLst/>
                <a:cxnLst>
                  <a:cxn ang="T12">
                    <a:pos x="T0" y="T1"/>
                  </a:cxn>
                  <a:cxn ang="T13">
                    <a:pos x="T2" y="T3"/>
                  </a:cxn>
                  <a:cxn ang="T14">
                    <a:pos x="T4" y="T5"/>
                  </a:cxn>
                  <a:cxn ang="T15">
                    <a:pos x="T6" y="T7"/>
                  </a:cxn>
                  <a:cxn ang="T16">
                    <a:pos x="T8" y="T9"/>
                  </a:cxn>
                  <a:cxn ang="T17">
                    <a:pos x="T10" y="T11"/>
                  </a:cxn>
                </a:cxnLst>
                <a:rect l="T18" t="T19" r="T20" b="T21"/>
                <a:pathLst>
                  <a:path w="6" h="2">
                    <a:moveTo>
                      <a:pt x="6" y="0"/>
                    </a:moveTo>
                    <a:cubicBezTo>
                      <a:pt x="5" y="2"/>
                      <a:pt x="2" y="2"/>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8" name="Line 393">
                <a:extLst>
                  <a:ext uri="{FF2B5EF4-FFF2-40B4-BE49-F238E27FC236}">
                    <a16:creationId xmlns:a16="http://schemas.microsoft.com/office/drawing/2014/main" id="{C5FF6E4D-D689-4754-A407-89F237C20D88}"/>
                  </a:ext>
                </a:extLst>
              </p:cNvPr>
              <p:cNvSpPr>
                <a:spLocks/>
              </p:cNvSpPr>
              <p:nvPr/>
            </p:nvSpPr>
            <p:spPr bwMode="auto">
              <a:xfrm flipH="1">
                <a:off x="1296619" y="5191643"/>
                <a:ext cx="282714" cy="0"/>
              </a:xfrm>
              <a:custGeom>
                <a:avLst/>
                <a:gdLst>
                  <a:gd name="T0" fmla="*/ 141357 w 282714"/>
                  <a:gd name="T1" fmla="*/ 282714 w 282714"/>
                  <a:gd name="T2" fmla="*/ 141357 w 282714"/>
                  <a:gd name="T3" fmla="*/ 0 w 282714"/>
                  <a:gd name="T4" fmla="*/ 0 w 282714"/>
                  <a:gd name="T5" fmla="*/ 282714 w 282714"/>
                  <a:gd name="T6" fmla="*/ 17694720 60000 65536"/>
                  <a:gd name="T7" fmla="*/ 0 60000 65536"/>
                  <a:gd name="T8" fmla="*/ 5898240 60000 65536"/>
                  <a:gd name="T9" fmla="*/ 11796480 60000 65536"/>
                  <a:gd name="T10" fmla="*/ 5898240 60000 65536"/>
                  <a:gd name="T11" fmla="*/ 17694720 60000 65536"/>
                  <a:gd name="T12" fmla="*/ 0 w 282714"/>
                  <a:gd name="T13" fmla="*/ 282714 w 282714"/>
                </a:gdLst>
                <a:ahLst/>
                <a:cxnLst>
                  <a:cxn ang="T6">
                    <a:pos x="T0" y="0"/>
                  </a:cxn>
                  <a:cxn ang="T7">
                    <a:pos x="T1" y="0"/>
                  </a:cxn>
                  <a:cxn ang="T8">
                    <a:pos x="T2" y="0"/>
                  </a:cxn>
                  <a:cxn ang="T9">
                    <a:pos x="T3" y="0"/>
                  </a:cxn>
                  <a:cxn ang="T10">
                    <a:pos x="T4" y="0"/>
                  </a:cxn>
                  <a:cxn ang="T11">
                    <a:pos x="T5" y="0"/>
                  </a:cxn>
                </a:cxnLst>
                <a:rect l="T12" t="0" r="T13" b="0"/>
                <a:pathLst>
                  <a:path w="282714">
                    <a:moveTo>
                      <a:pt x="0" y="0"/>
                    </a:moveTo>
                    <a:lnTo>
                      <a:pt x="282714"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9" name="Line 394">
                <a:extLst>
                  <a:ext uri="{FF2B5EF4-FFF2-40B4-BE49-F238E27FC236}">
                    <a16:creationId xmlns:a16="http://schemas.microsoft.com/office/drawing/2014/main" id="{87DC7D4D-9D07-41BC-8310-7A1E47BDB0CA}"/>
                  </a:ext>
                </a:extLst>
              </p:cNvPr>
              <p:cNvSpPr>
                <a:spLocks/>
              </p:cNvSpPr>
              <p:nvPr/>
            </p:nvSpPr>
            <p:spPr bwMode="auto">
              <a:xfrm flipH="1">
                <a:off x="1248238" y="5191643"/>
                <a:ext cx="18141" cy="0"/>
              </a:xfrm>
              <a:custGeom>
                <a:avLst/>
                <a:gdLst>
                  <a:gd name="T0" fmla="*/ 9071 w 18141"/>
                  <a:gd name="T1" fmla="*/ 18141 w 18141"/>
                  <a:gd name="T2" fmla="*/ 9071 w 18141"/>
                  <a:gd name="T3" fmla="*/ 0 w 18141"/>
                  <a:gd name="T4" fmla="*/ 0 w 18141"/>
                  <a:gd name="T5" fmla="*/ 18141 w 18141"/>
                  <a:gd name="T6" fmla="*/ 17694720 60000 65536"/>
                  <a:gd name="T7" fmla="*/ 0 60000 65536"/>
                  <a:gd name="T8" fmla="*/ 5898240 60000 65536"/>
                  <a:gd name="T9" fmla="*/ 11796480 60000 65536"/>
                  <a:gd name="T10" fmla="*/ 5898240 60000 65536"/>
                  <a:gd name="T11" fmla="*/ 17694720 60000 65536"/>
                  <a:gd name="T12" fmla="*/ 0 w 18141"/>
                  <a:gd name="T13" fmla="*/ 18141 w 18141"/>
                </a:gdLst>
                <a:ahLst/>
                <a:cxnLst>
                  <a:cxn ang="T6">
                    <a:pos x="T0" y="0"/>
                  </a:cxn>
                  <a:cxn ang="T7">
                    <a:pos x="T1" y="0"/>
                  </a:cxn>
                  <a:cxn ang="T8">
                    <a:pos x="T2" y="0"/>
                  </a:cxn>
                  <a:cxn ang="T9">
                    <a:pos x="T3" y="0"/>
                  </a:cxn>
                  <a:cxn ang="T10">
                    <a:pos x="T4" y="0"/>
                  </a:cxn>
                  <a:cxn ang="T11">
                    <a:pos x="T5" y="0"/>
                  </a:cxn>
                </a:cxnLst>
                <a:rect l="T12" t="0" r="T13" b="0"/>
                <a:pathLst>
                  <a:path w="18141">
                    <a:moveTo>
                      <a:pt x="0" y="0"/>
                    </a:moveTo>
                    <a:lnTo>
                      <a:pt x="18141"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0" name="Freeform 395">
                <a:extLst>
                  <a:ext uri="{FF2B5EF4-FFF2-40B4-BE49-F238E27FC236}">
                    <a16:creationId xmlns:a16="http://schemas.microsoft.com/office/drawing/2014/main" id="{8877C695-CC22-4D88-A74F-1DBF2B130E18}"/>
                  </a:ext>
                </a:extLst>
              </p:cNvPr>
              <p:cNvSpPr>
                <a:spLocks/>
              </p:cNvSpPr>
              <p:nvPr/>
            </p:nvSpPr>
            <p:spPr bwMode="auto">
              <a:xfrm>
                <a:off x="1376748" y="4866601"/>
                <a:ext cx="160248" cy="161766"/>
              </a:xfrm>
              <a:custGeom>
                <a:avLst/>
                <a:gdLst>
                  <a:gd name="T0" fmla="*/ 80124 w 53"/>
                  <a:gd name="T1" fmla="*/ 0 h 53"/>
                  <a:gd name="T2" fmla="*/ 160248 w 53"/>
                  <a:gd name="T3" fmla="*/ 80883 h 53"/>
                  <a:gd name="T4" fmla="*/ 80124 w 53"/>
                  <a:gd name="T5" fmla="*/ 161766 h 53"/>
                  <a:gd name="T6" fmla="*/ 0 w 53"/>
                  <a:gd name="T7" fmla="*/ 80883 h 53"/>
                  <a:gd name="T8" fmla="*/ 39306 w 53"/>
                  <a:gd name="T9" fmla="*/ 152609 h 53"/>
                  <a:gd name="T10" fmla="*/ 27212 w 53"/>
                  <a:gd name="T11" fmla="*/ 134296 h 53"/>
                  <a:gd name="T12" fmla="*/ 3024 w 53"/>
                  <a:gd name="T13" fmla="*/ 97670 h 53"/>
                  <a:gd name="T14" fmla="*/ 27212 w 53"/>
                  <a:gd name="T15" fmla="*/ 51887 h 53"/>
                  <a:gd name="T16" fmla="*/ 57447 w 53"/>
                  <a:gd name="T17" fmla="*/ 21365 h 53"/>
                  <a:gd name="T18" fmla="*/ 108848 w 53"/>
                  <a:gd name="T19" fmla="*/ 12209 h 53"/>
                  <a:gd name="T20" fmla="*/ 136060 w 53"/>
                  <a:gd name="T21" fmla="*/ 57992 h 53"/>
                  <a:gd name="T22" fmla="*/ 160248 w 53"/>
                  <a:gd name="T23" fmla="*/ 97670 h 53"/>
                  <a:gd name="T24" fmla="*/ 133036 w 53"/>
                  <a:gd name="T25" fmla="*/ 134296 h 53"/>
                  <a:gd name="T26" fmla="*/ 108848 w 53"/>
                  <a:gd name="T27" fmla="*/ 161766 h 53"/>
                  <a:gd name="T28" fmla="*/ 17694720 60000 65536"/>
                  <a:gd name="T29" fmla="*/ 0 60000 65536"/>
                  <a:gd name="T30" fmla="*/ 5898240 60000 65536"/>
                  <a:gd name="T31" fmla="*/ 1179648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
                  <a:gd name="T43" fmla="*/ 0 h 53"/>
                  <a:gd name="T44" fmla="*/ 53 w 5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1" name="Freeform 396">
                <a:extLst>
                  <a:ext uri="{FF2B5EF4-FFF2-40B4-BE49-F238E27FC236}">
                    <a16:creationId xmlns:a16="http://schemas.microsoft.com/office/drawing/2014/main" id="{82420575-534E-46C5-8D0B-6932CB01BC0D}"/>
                  </a:ext>
                </a:extLst>
              </p:cNvPr>
              <p:cNvSpPr>
                <a:spLocks/>
              </p:cNvSpPr>
              <p:nvPr/>
            </p:nvSpPr>
            <p:spPr bwMode="auto">
              <a:xfrm>
                <a:off x="1667015" y="5055580"/>
                <a:ext cx="96752" cy="93735"/>
              </a:xfrm>
              <a:custGeom>
                <a:avLst/>
                <a:gdLst>
                  <a:gd name="T0" fmla="*/ 48376 w 32"/>
                  <a:gd name="T1" fmla="*/ 0 h 31"/>
                  <a:gd name="T2" fmla="*/ 96752 w 32"/>
                  <a:gd name="T3" fmla="*/ 46868 h 31"/>
                  <a:gd name="T4" fmla="*/ 48376 w 32"/>
                  <a:gd name="T5" fmla="*/ 93735 h 31"/>
                  <a:gd name="T6" fmla="*/ 0 w 32"/>
                  <a:gd name="T7" fmla="*/ 46868 h 31"/>
                  <a:gd name="T8" fmla="*/ 96752 w 32"/>
                  <a:gd name="T9" fmla="*/ 93735 h 31"/>
                  <a:gd name="T10" fmla="*/ 96752 w 32"/>
                  <a:gd name="T11" fmla="*/ 45356 h 31"/>
                  <a:gd name="T12" fmla="*/ 33259 w 32"/>
                  <a:gd name="T13" fmla="*/ 3024 h 31"/>
                  <a:gd name="T14" fmla="*/ 0 w 32"/>
                  <a:gd name="T15" fmla="*/ 3024 h 31"/>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32"/>
                  <a:gd name="T25" fmla="*/ 0 h 31"/>
                  <a:gd name="T26" fmla="*/ 32 w 32"/>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31">
                    <a:moveTo>
                      <a:pt x="32" y="31"/>
                    </a:moveTo>
                    <a:cubicBezTo>
                      <a:pt x="32" y="25"/>
                      <a:pt x="32" y="20"/>
                      <a:pt x="32" y="15"/>
                    </a:cubicBezTo>
                    <a:cubicBezTo>
                      <a:pt x="32" y="0"/>
                      <a:pt x="11" y="1"/>
                      <a:pt x="11" y="1"/>
                    </a:cubicBezTo>
                    <a:cubicBezTo>
                      <a:pt x="0" y="1"/>
                      <a:pt x="0" y="1"/>
                      <a:pt x="0" y="1"/>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2" name="Freeform 400">
                <a:extLst>
                  <a:ext uri="{FF2B5EF4-FFF2-40B4-BE49-F238E27FC236}">
                    <a16:creationId xmlns:a16="http://schemas.microsoft.com/office/drawing/2014/main" id="{91C4A129-1948-44E6-8876-41E4D94F4A30}"/>
                  </a:ext>
                </a:extLst>
              </p:cNvPr>
              <p:cNvSpPr>
                <a:spLocks/>
              </p:cNvSpPr>
              <p:nvPr/>
            </p:nvSpPr>
            <p:spPr bwMode="auto">
              <a:xfrm>
                <a:off x="1573280" y="5034421"/>
                <a:ext cx="84664" cy="210147"/>
              </a:xfrm>
              <a:custGeom>
                <a:avLst/>
                <a:gdLst>
                  <a:gd name="T0" fmla="*/ 42332 w 28"/>
                  <a:gd name="T1" fmla="*/ 0 h 69"/>
                  <a:gd name="T2" fmla="*/ 84664 w 28"/>
                  <a:gd name="T3" fmla="*/ 105074 h 69"/>
                  <a:gd name="T4" fmla="*/ 42332 w 28"/>
                  <a:gd name="T5" fmla="*/ 210147 h 69"/>
                  <a:gd name="T6" fmla="*/ 0 w 28"/>
                  <a:gd name="T7" fmla="*/ 105074 h 69"/>
                  <a:gd name="T8" fmla="*/ 84664 w 28"/>
                  <a:gd name="T9" fmla="*/ 0 h 69"/>
                  <a:gd name="T10" fmla="*/ 66522 w 28"/>
                  <a:gd name="T11" fmla="*/ 21319 h 69"/>
                  <a:gd name="T12" fmla="*/ 9071 w 28"/>
                  <a:gd name="T13" fmla="*/ 70049 h 69"/>
                  <a:gd name="T14" fmla="*/ 27213 w 28"/>
                  <a:gd name="T15" fmla="*/ 210147 h 69"/>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8"/>
                  <a:gd name="T25" fmla="*/ 0 h 69"/>
                  <a:gd name="T26" fmla="*/ 28 w 28"/>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69">
                    <a:moveTo>
                      <a:pt x="28" y="0"/>
                    </a:moveTo>
                    <a:cubicBezTo>
                      <a:pt x="28" y="4"/>
                      <a:pt x="27" y="7"/>
                      <a:pt x="22" y="7"/>
                    </a:cubicBezTo>
                    <a:cubicBezTo>
                      <a:pt x="13" y="8"/>
                      <a:pt x="3" y="9"/>
                      <a:pt x="3" y="23"/>
                    </a:cubicBezTo>
                    <a:cubicBezTo>
                      <a:pt x="3" y="37"/>
                      <a:pt x="0" y="66"/>
                      <a:pt x="9" y="69"/>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3" name="Freeform 401">
                <a:extLst>
                  <a:ext uri="{FF2B5EF4-FFF2-40B4-BE49-F238E27FC236}">
                    <a16:creationId xmlns:a16="http://schemas.microsoft.com/office/drawing/2014/main" id="{CE4A64ED-FC2F-464E-99BE-A6242FB822AA}"/>
                  </a:ext>
                </a:extLst>
              </p:cNvPr>
              <p:cNvSpPr>
                <a:spLocks/>
              </p:cNvSpPr>
              <p:nvPr/>
            </p:nvSpPr>
            <p:spPr bwMode="auto">
              <a:xfrm>
                <a:off x="1400933" y="5110005"/>
                <a:ext cx="87681" cy="63495"/>
              </a:xfrm>
              <a:custGeom>
                <a:avLst/>
                <a:gdLst>
                  <a:gd name="T0" fmla="*/ 43841 w 58"/>
                  <a:gd name="T1" fmla="*/ 0 h 42"/>
                  <a:gd name="T2" fmla="*/ 87681 w 58"/>
                  <a:gd name="T3" fmla="*/ 31748 h 42"/>
                  <a:gd name="T4" fmla="*/ 43841 w 58"/>
                  <a:gd name="T5" fmla="*/ 63495 h 42"/>
                  <a:gd name="T6" fmla="*/ 0 w 58"/>
                  <a:gd name="T7" fmla="*/ 31748 h 42"/>
                  <a:gd name="T8" fmla="*/ 87681 w 58"/>
                  <a:gd name="T9" fmla="*/ 63495 h 42"/>
                  <a:gd name="T10" fmla="*/ 87681 w 58"/>
                  <a:gd name="T11" fmla="*/ 0 h 42"/>
                  <a:gd name="T12" fmla="*/ 0 w 58"/>
                  <a:gd name="T13" fmla="*/ 0 h 42"/>
                  <a:gd name="T14" fmla="*/ 0 w 58"/>
                  <a:gd name="T15" fmla="*/ 54424 h 42"/>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58"/>
                  <a:gd name="T25" fmla="*/ 0 h 42"/>
                  <a:gd name="T26" fmla="*/ 58 w 58"/>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42">
                    <a:moveTo>
                      <a:pt x="58" y="42"/>
                    </a:moveTo>
                    <a:lnTo>
                      <a:pt x="58" y="0"/>
                    </a:lnTo>
                    <a:lnTo>
                      <a:pt x="0" y="0"/>
                    </a:lnTo>
                    <a:lnTo>
                      <a:pt x="0" y="36"/>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4" name="Freeform 405">
                <a:extLst>
                  <a:ext uri="{FF2B5EF4-FFF2-40B4-BE49-F238E27FC236}">
                    <a16:creationId xmlns:a16="http://schemas.microsoft.com/office/drawing/2014/main" id="{B0D07F80-7BE6-4D46-BCBB-DED020EA427A}"/>
                  </a:ext>
                </a:extLst>
              </p:cNvPr>
              <p:cNvSpPr>
                <a:spLocks/>
              </p:cNvSpPr>
              <p:nvPr/>
            </p:nvSpPr>
            <p:spPr bwMode="auto">
              <a:xfrm>
                <a:off x="1512810" y="5152342"/>
                <a:ext cx="0" cy="39310"/>
              </a:xfrm>
              <a:custGeom>
                <a:avLst/>
                <a:gdLst>
                  <a:gd name="T0" fmla="*/ 0 h 39308"/>
                  <a:gd name="T1" fmla="*/ 19655 h 39308"/>
                  <a:gd name="T2" fmla="*/ 39310 h 39308"/>
                  <a:gd name="T3" fmla="*/ 19655 h 39308"/>
                  <a:gd name="T4" fmla="*/ 39310 h 39308"/>
                  <a:gd name="T5" fmla="*/ 0 h 39308"/>
                  <a:gd name="T6" fmla="*/ 17694720 60000 65536"/>
                  <a:gd name="T7" fmla="*/ 0 60000 65536"/>
                  <a:gd name="T8" fmla="*/ 5898240 60000 65536"/>
                  <a:gd name="T9" fmla="*/ 11796480 60000 65536"/>
                  <a:gd name="T10" fmla="*/ 0 60000 65536"/>
                  <a:gd name="T11" fmla="*/ 0 60000 65536"/>
                  <a:gd name="T12" fmla="*/ 0 h 39308"/>
                  <a:gd name="T13" fmla="*/ 39308 h 39308"/>
                </a:gdLst>
                <a:ahLst/>
                <a:cxnLst>
                  <a:cxn ang="T6">
                    <a:pos x="0" y="T0"/>
                  </a:cxn>
                  <a:cxn ang="T7">
                    <a:pos x="0" y="T1"/>
                  </a:cxn>
                  <a:cxn ang="T8">
                    <a:pos x="0" y="T2"/>
                  </a:cxn>
                  <a:cxn ang="T9">
                    <a:pos x="0" y="T3"/>
                  </a:cxn>
                  <a:cxn ang="T10">
                    <a:pos x="0" y="T4"/>
                  </a:cxn>
                  <a:cxn ang="T11">
                    <a:pos x="0" y="T5"/>
                  </a:cxn>
                </a:cxnLst>
                <a:rect l="0" t="T12" r="0" b="T13"/>
                <a:pathLst>
                  <a:path h="39308">
                    <a:moveTo>
                      <a:pt x="0" y="39308"/>
                    </a:moveTo>
                    <a:cubicBezTo>
                      <a:pt x="0" y="6047"/>
                      <a:pt x="0" y="27213"/>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5" name="Line 408">
                <a:extLst>
                  <a:ext uri="{FF2B5EF4-FFF2-40B4-BE49-F238E27FC236}">
                    <a16:creationId xmlns:a16="http://schemas.microsoft.com/office/drawing/2014/main" id="{2FAF0B33-9AB6-4576-8186-D110A971CDE6}"/>
                  </a:ext>
                </a:extLst>
              </p:cNvPr>
              <p:cNvSpPr>
                <a:spLocks/>
              </p:cNvSpPr>
              <p:nvPr/>
            </p:nvSpPr>
            <p:spPr bwMode="auto">
              <a:xfrm>
                <a:off x="1497695" y="5040465"/>
                <a:ext cx="0" cy="0"/>
              </a:xfrm>
              <a:custGeom>
                <a:avLst/>
                <a:gdLst>
                  <a:gd name="T0" fmla="*/ 17694720 60000 65536"/>
                  <a:gd name="T1" fmla="*/ 0 60000 65536"/>
                  <a:gd name="T2" fmla="*/ 5898240 60000 65536"/>
                  <a:gd name="T3" fmla="*/ 11796480 60000 65536"/>
                  <a:gd name="T4" fmla="*/ 5898240 60000 65536"/>
                  <a:gd name="T5" fmla="*/ 17694720 60000 65536"/>
                </a:gdLst>
                <a:ahLst/>
                <a:cxnLst>
                  <a:cxn ang="T0">
                    <a:pos x="0" y="0"/>
                  </a:cxn>
                  <a:cxn ang="T1">
                    <a:pos x="0" y="0"/>
                  </a:cxn>
                  <a:cxn ang="T2">
                    <a:pos x="0" y="0"/>
                  </a:cxn>
                  <a:cxn ang="T3">
                    <a:pos x="0" y="0"/>
                  </a:cxn>
                  <a:cxn ang="T4">
                    <a:pos x="0" y="0"/>
                  </a:cxn>
                  <a:cxn ang="T5">
                    <a:pos x="0" y="0"/>
                  </a:cxn>
                </a:cxnLst>
                <a:rect l="0" t="0" r="0" b="0"/>
                <a:pathLst>
                  <a:path>
                    <a:moveTo>
                      <a:pt x="0" y="0"/>
                    </a:moveTo>
                    <a:lnTo>
                      <a:pt x="1"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6" name="Line 411">
                <a:extLst>
                  <a:ext uri="{FF2B5EF4-FFF2-40B4-BE49-F238E27FC236}">
                    <a16:creationId xmlns:a16="http://schemas.microsoft.com/office/drawing/2014/main" id="{46C9FC46-4198-429F-B18A-EB3ACFDCF3D7}"/>
                  </a:ext>
                </a:extLst>
              </p:cNvPr>
              <p:cNvSpPr>
                <a:spLocks/>
              </p:cNvSpPr>
              <p:nvPr/>
            </p:nvSpPr>
            <p:spPr bwMode="auto">
              <a:xfrm flipV="1">
                <a:off x="1485598" y="5004182"/>
                <a:ext cx="0" cy="36283"/>
              </a:xfrm>
              <a:custGeom>
                <a:avLst/>
                <a:gdLst>
                  <a:gd name="T0" fmla="*/ 0 h 36283"/>
                  <a:gd name="T1" fmla="*/ 18142 h 36283"/>
                  <a:gd name="T2" fmla="*/ 36283 h 36283"/>
                  <a:gd name="T3" fmla="*/ 18142 h 36283"/>
                  <a:gd name="T4" fmla="*/ 0 h 36283"/>
                  <a:gd name="T5" fmla="*/ 36283 h 36283"/>
                  <a:gd name="T6" fmla="*/ 17694720 60000 65536"/>
                  <a:gd name="T7" fmla="*/ 0 60000 65536"/>
                  <a:gd name="T8" fmla="*/ 5898240 60000 65536"/>
                  <a:gd name="T9" fmla="*/ 11796480 60000 65536"/>
                  <a:gd name="T10" fmla="*/ 5898240 60000 65536"/>
                  <a:gd name="T11" fmla="*/ 17694720 60000 65536"/>
                  <a:gd name="T12" fmla="*/ 0 h 36283"/>
                  <a:gd name="T13" fmla="*/ 36283 h 36283"/>
                </a:gdLst>
                <a:ahLst/>
                <a:cxnLst>
                  <a:cxn ang="T6">
                    <a:pos x="0" y="T0"/>
                  </a:cxn>
                  <a:cxn ang="T7">
                    <a:pos x="0" y="T1"/>
                  </a:cxn>
                  <a:cxn ang="T8">
                    <a:pos x="0" y="T2"/>
                  </a:cxn>
                  <a:cxn ang="T9">
                    <a:pos x="0" y="T3"/>
                  </a:cxn>
                  <a:cxn ang="T10">
                    <a:pos x="0" y="T4"/>
                  </a:cxn>
                  <a:cxn ang="T11">
                    <a:pos x="0" y="T5"/>
                  </a:cxn>
                </a:cxnLst>
                <a:rect l="0" t="T12" r="0" b="T13"/>
                <a:pathLst>
                  <a:path h="36283">
                    <a:moveTo>
                      <a:pt x="0" y="0"/>
                    </a:moveTo>
                    <a:lnTo>
                      <a:pt x="1" y="36283"/>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7" name="Freeform 412">
                <a:extLst>
                  <a:ext uri="{FF2B5EF4-FFF2-40B4-BE49-F238E27FC236}">
                    <a16:creationId xmlns:a16="http://schemas.microsoft.com/office/drawing/2014/main" id="{65D8F71B-A206-4746-8543-600F57EAEA2B}"/>
                  </a:ext>
                </a:extLst>
              </p:cNvPr>
              <p:cNvSpPr>
                <a:spLocks/>
              </p:cNvSpPr>
              <p:nvPr/>
            </p:nvSpPr>
            <p:spPr bwMode="auto">
              <a:xfrm>
                <a:off x="1467456" y="5028367"/>
                <a:ext cx="81637" cy="81637"/>
              </a:xfrm>
              <a:custGeom>
                <a:avLst/>
                <a:gdLst>
                  <a:gd name="T0" fmla="*/ 40819 w 27"/>
                  <a:gd name="T1" fmla="*/ 0 h 27"/>
                  <a:gd name="T2" fmla="*/ 81637 w 27"/>
                  <a:gd name="T3" fmla="*/ 40819 h 27"/>
                  <a:gd name="T4" fmla="*/ 40819 w 27"/>
                  <a:gd name="T5" fmla="*/ 81637 h 27"/>
                  <a:gd name="T6" fmla="*/ 0 w 27"/>
                  <a:gd name="T7" fmla="*/ 40819 h 27"/>
                  <a:gd name="T8" fmla="*/ 0 w 27"/>
                  <a:gd name="T9" fmla="*/ 81637 h 27"/>
                  <a:gd name="T10" fmla="*/ 18142 w 27"/>
                  <a:gd name="T11" fmla="*/ 12094 h 27"/>
                  <a:gd name="T12" fmla="*/ 81637 w 27"/>
                  <a:gd name="T13" fmla="*/ 69543 h 27"/>
                  <a:gd name="T14" fmla="*/ 17694720 60000 65536"/>
                  <a:gd name="T15" fmla="*/ 0 60000 65536"/>
                  <a:gd name="T16" fmla="*/ 5898240 60000 65536"/>
                  <a:gd name="T17" fmla="*/ 11796480 60000 65536"/>
                  <a:gd name="T18" fmla="*/ 0 60000 65536"/>
                  <a:gd name="T19" fmla="*/ 0 60000 65536"/>
                  <a:gd name="T20" fmla="*/ 0 60000 65536"/>
                  <a:gd name="T21" fmla="*/ 0 w 27"/>
                  <a:gd name="T22" fmla="*/ 0 h 27"/>
                  <a:gd name="T23" fmla="*/ 27 w 2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27">
                    <a:moveTo>
                      <a:pt x="0" y="27"/>
                    </a:moveTo>
                    <a:cubicBezTo>
                      <a:pt x="6" y="4"/>
                      <a:pt x="6" y="4"/>
                      <a:pt x="6" y="4"/>
                    </a:cubicBezTo>
                    <a:cubicBezTo>
                      <a:pt x="6" y="4"/>
                      <a:pt x="27" y="0"/>
                      <a:pt x="27" y="23"/>
                    </a:cubicBezTo>
                  </a:path>
                </a:pathLst>
              </a:custGeom>
              <a:noFill/>
              <a:ln w="12701"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8" name="Freeform 413">
                <a:extLst>
                  <a:ext uri="{FF2B5EF4-FFF2-40B4-BE49-F238E27FC236}">
                    <a16:creationId xmlns:a16="http://schemas.microsoft.com/office/drawing/2014/main" id="{51C3D605-BF78-4822-9F7A-B7C315176AF8}"/>
                  </a:ext>
                </a:extLst>
              </p:cNvPr>
              <p:cNvSpPr>
                <a:spLocks/>
              </p:cNvSpPr>
              <p:nvPr/>
            </p:nvSpPr>
            <p:spPr bwMode="auto">
              <a:xfrm>
                <a:off x="1552120" y="5100934"/>
                <a:ext cx="0" cy="90708"/>
              </a:xfrm>
              <a:custGeom>
                <a:avLst/>
                <a:gdLst>
                  <a:gd name="T0" fmla="*/ 0 h 90710"/>
                  <a:gd name="T1" fmla="*/ 45354 h 90710"/>
                  <a:gd name="T2" fmla="*/ 90708 h 90710"/>
                  <a:gd name="T3" fmla="*/ 45354 h 90710"/>
                  <a:gd name="T4" fmla="*/ 0 h 90710"/>
                  <a:gd name="T5" fmla="*/ 90708 h 90710"/>
                  <a:gd name="T6" fmla="*/ 17694720 60000 65536"/>
                  <a:gd name="T7" fmla="*/ 0 60000 65536"/>
                  <a:gd name="T8" fmla="*/ 5898240 60000 65536"/>
                  <a:gd name="T9" fmla="*/ 11796480 60000 65536"/>
                  <a:gd name="T10" fmla="*/ 0 60000 65536"/>
                  <a:gd name="T11" fmla="*/ 0 60000 65536"/>
                  <a:gd name="T12" fmla="*/ 0 h 90710"/>
                  <a:gd name="T13" fmla="*/ 90710 h 90710"/>
                </a:gdLst>
                <a:ahLst/>
                <a:cxnLst>
                  <a:cxn ang="T6">
                    <a:pos x="0" y="T0"/>
                  </a:cxn>
                  <a:cxn ang="T7">
                    <a:pos x="0" y="T1"/>
                  </a:cxn>
                  <a:cxn ang="T8">
                    <a:pos x="0" y="T2"/>
                  </a:cxn>
                  <a:cxn ang="T9">
                    <a:pos x="0" y="T3"/>
                  </a:cxn>
                  <a:cxn ang="T10">
                    <a:pos x="0" y="T4"/>
                  </a:cxn>
                  <a:cxn ang="T11">
                    <a:pos x="0" y="T5"/>
                  </a:cxn>
                </a:cxnLst>
                <a:rect l="0" t="T12" r="0" b="T13"/>
                <a:pathLst>
                  <a:path h="90710">
                    <a:moveTo>
                      <a:pt x="0" y="0"/>
                    </a:moveTo>
                    <a:cubicBezTo>
                      <a:pt x="0" y="12095"/>
                      <a:pt x="0" y="72568"/>
                      <a:pt x="0" y="90710"/>
                    </a:cubicBezTo>
                  </a:path>
                </a:pathLst>
              </a:custGeom>
              <a:noFill/>
              <a:ln w="12701"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39" name="Freeform 414">
                <a:extLst>
                  <a:ext uri="{FF2B5EF4-FFF2-40B4-BE49-F238E27FC236}">
                    <a16:creationId xmlns:a16="http://schemas.microsoft.com/office/drawing/2014/main" id="{84AA9266-3227-45CC-8779-F7B38904FC73}"/>
                  </a:ext>
                </a:extLst>
              </p:cNvPr>
              <p:cNvSpPr>
                <a:spLocks/>
              </p:cNvSpPr>
              <p:nvPr/>
            </p:nvSpPr>
            <p:spPr bwMode="auto">
              <a:xfrm>
                <a:off x="1364650" y="5025350"/>
                <a:ext cx="84664" cy="84664"/>
              </a:xfrm>
              <a:custGeom>
                <a:avLst/>
                <a:gdLst>
                  <a:gd name="T0" fmla="*/ 42332 w 28"/>
                  <a:gd name="T1" fmla="*/ 0 h 28"/>
                  <a:gd name="T2" fmla="*/ 84664 w 28"/>
                  <a:gd name="T3" fmla="*/ 42332 h 28"/>
                  <a:gd name="T4" fmla="*/ 42332 w 28"/>
                  <a:gd name="T5" fmla="*/ 84664 h 28"/>
                  <a:gd name="T6" fmla="*/ 0 w 28"/>
                  <a:gd name="T7" fmla="*/ 42332 h 28"/>
                  <a:gd name="T8" fmla="*/ 84664 w 28"/>
                  <a:gd name="T9" fmla="*/ 84664 h 28"/>
                  <a:gd name="T10" fmla="*/ 66522 w 28"/>
                  <a:gd name="T11" fmla="*/ 12095 h 28"/>
                  <a:gd name="T12" fmla="*/ 0 w 28"/>
                  <a:gd name="T13" fmla="*/ 72569 h 28"/>
                  <a:gd name="T14" fmla="*/ 17694720 60000 65536"/>
                  <a:gd name="T15" fmla="*/ 0 60000 65536"/>
                  <a:gd name="T16" fmla="*/ 5898240 60000 65536"/>
                  <a:gd name="T17" fmla="*/ 11796480 60000 65536"/>
                  <a:gd name="T18" fmla="*/ 0 60000 65536"/>
                  <a:gd name="T19" fmla="*/ 0 60000 65536"/>
                  <a:gd name="T20" fmla="*/ 0 60000 65536"/>
                  <a:gd name="T21" fmla="*/ 0 w 28"/>
                  <a:gd name="T22" fmla="*/ 0 h 28"/>
                  <a:gd name="T23" fmla="*/ 28 w 2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8">
                    <a:moveTo>
                      <a:pt x="28" y="28"/>
                    </a:moveTo>
                    <a:cubicBezTo>
                      <a:pt x="22" y="4"/>
                      <a:pt x="22" y="4"/>
                      <a:pt x="22" y="4"/>
                    </a:cubicBezTo>
                    <a:cubicBezTo>
                      <a:pt x="22" y="4"/>
                      <a:pt x="0" y="0"/>
                      <a:pt x="0" y="24"/>
                    </a:cubicBezTo>
                  </a:path>
                </a:pathLst>
              </a:custGeom>
              <a:noFill/>
              <a:ln w="12701"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0" name="Freeform 415">
                <a:extLst>
                  <a:ext uri="{FF2B5EF4-FFF2-40B4-BE49-F238E27FC236}">
                    <a16:creationId xmlns:a16="http://schemas.microsoft.com/office/drawing/2014/main" id="{0B6320B2-F604-4636-AD56-B45B0EF6E6FB}"/>
                  </a:ext>
                </a:extLst>
              </p:cNvPr>
              <p:cNvSpPr>
                <a:spLocks/>
              </p:cNvSpPr>
              <p:nvPr/>
            </p:nvSpPr>
            <p:spPr bwMode="auto">
              <a:xfrm>
                <a:off x="1364650" y="5097917"/>
                <a:ext cx="0" cy="90708"/>
              </a:xfrm>
              <a:custGeom>
                <a:avLst/>
                <a:gdLst>
                  <a:gd name="T0" fmla="*/ 0 h 90710"/>
                  <a:gd name="T1" fmla="*/ 45354 h 90710"/>
                  <a:gd name="T2" fmla="*/ 90708 h 90710"/>
                  <a:gd name="T3" fmla="*/ 45354 h 90710"/>
                  <a:gd name="T4" fmla="*/ 0 h 90710"/>
                  <a:gd name="T5" fmla="*/ 90708 h 90710"/>
                  <a:gd name="T6" fmla="*/ 17694720 60000 65536"/>
                  <a:gd name="T7" fmla="*/ 0 60000 65536"/>
                  <a:gd name="T8" fmla="*/ 5898240 60000 65536"/>
                  <a:gd name="T9" fmla="*/ 11796480 60000 65536"/>
                  <a:gd name="T10" fmla="*/ 0 60000 65536"/>
                  <a:gd name="T11" fmla="*/ 0 60000 65536"/>
                  <a:gd name="T12" fmla="*/ 0 h 90710"/>
                  <a:gd name="T13" fmla="*/ 90710 h 90710"/>
                </a:gdLst>
                <a:ahLst/>
                <a:cxnLst>
                  <a:cxn ang="T6">
                    <a:pos x="0" y="T0"/>
                  </a:cxn>
                  <a:cxn ang="T7">
                    <a:pos x="0" y="T1"/>
                  </a:cxn>
                  <a:cxn ang="T8">
                    <a:pos x="0" y="T2"/>
                  </a:cxn>
                  <a:cxn ang="T9">
                    <a:pos x="0" y="T3"/>
                  </a:cxn>
                  <a:cxn ang="T10">
                    <a:pos x="0" y="T4"/>
                  </a:cxn>
                  <a:cxn ang="T11">
                    <a:pos x="0" y="T5"/>
                  </a:cxn>
                </a:cxnLst>
                <a:rect l="0" t="T12" r="0" b="T13"/>
                <a:pathLst>
                  <a:path h="90710">
                    <a:moveTo>
                      <a:pt x="0" y="0"/>
                    </a:moveTo>
                    <a:cubicBezTo>
                      <a:pt x="0" y="12095"/>
                      <a:pt x="0" y="72568"/>
                      <a:pt x="0" y="90710"/>
                    </a:cubicBezTo>
                  </a:path>
                </a:pathLst>
              </a:custGeom>
              <a:noFill/>
              <a:ln w="12701"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1" name="Freeform 416">
                <a:extLst>
                  <a:ext uri="{FF2B5EF4-FFF2-40B4-BE49-F238E27FC236}">
                    <a16:creationId xmlns:a16="http://schemas.microsoft.com/office/drawing/2014/main" id="{6A60D6B3-64EF-488C-A692-E476810E3C02}"/>
                  </a:ext>
                </a:extLst>
              </p:cNvPr>
              <p:cNvSpPr>
                <a:spLocks/>
              </p:cNvSpPr>
              <p:nvPr/>
            </p:nvSpPr>
            <p:spPr bwMode="auto">
              <a:xfrm>
                <a:off x="1254291" y="4778919"/>
                <a:ext cx="143624" cy="105823"/>
              </a:xfrm>
              <a:custGeom>
                <a:avLst/>
                <a:gdLst>
                  <a:gd name="T0" fmla="*/ 71812 w 47"/>
                  <a:gd name="T1" fmla="*/ 0 h 35"/>
                  <a:gd name="T2" fmla="*/ 143624 w 47"/>
                  <a:gd name="T3" fmla="*/ 52912 h 35"/>
                  <a:gd name="T4" fmla="*/ 71812 w 47"/>
                  <a:gd name="T5" fmla="*/ 105823 h 35"/>
                  <a:gd name="T6" fmla="*/ 0 w 47"/>
                  <a:gd name="T7" fmla="*/ 52912 h 35"/>
                  <a:gd name="T8" fmla="*/ 0 w 47"/>
                  <a:gd name="T9" fmla="*/ 15118 h 35"/>
                  <a:gd name="T10" fmla="*/ 58061 w 47"/>
                  <a:gd name="T11" fmla="*/ 0 h 35"/>
                  <a:gd name="T12" fmla="*/ 143624 w 47"/>
                  <a:gd name="T13" fmla="*/ 60470 h 35"/>
                  <a:gd name="T14" fmla="*/ 113066 w 47"/>
                  <a:gd name="T15" fmla="*/ 105823 h 35"/>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47"/>
                  <a:gd name="T25" fmla="*/ 0 h 35"/>
                  <a:gd name="T26" fmla="*/ 47 w 47"/>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35">
                    <a:moveTo>
                      <a:pt x="0" y="5"/>
                    </a:moveTo>
                    <a:cubicBezTo>
                      <a:pt x="5" y="2"/>
                      <a:pt x="12" y="0"/>
                      <a:pt x="19" y="0"/>
                    </a:cubicBezTo>
                    <a:cubicBezTo>
                      <a:pt x="35" y="0"/>
                      <a:pt x="47" y="9"/>
                      <a:pt x="47" y="20"/>
                    </a:cubicBezTo>
                    <a:cubicBezTo>
                      <a:pt x="47" y="26"/>
                      <a:pt x="43" y="31"/>
                      <a:pt x="37" y="35"/>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2" name="Freeform 417">
                <a:extLst>
                  <a:ext uri="{FF2B5EF4-FFF2-40B4-BE49-F238E27FC236}">
                    <a16:creationId xmlns:a16="http://schemas.microsoft.com/office/drawing/2014/main" id="{0294853D-42DA-4520-A43F-25EFA4B7B503}"/>
                  </a:ext>
                </a:extLst>
              </p:cNvPr>
              <p:cNvSpPr>
                <a:spLocks/>
              </p:cNvSpPr>
              <p:nvPr/>
            </p:nvSpPr>
            <p:spPr bwMode="auto">
              <a:xfrm>
                <a:off x="1227079" y="4815202"/>
                <a:ext cx="105823" cy="81637"/>
              </a:xfrm>
              <a:custGeom>
                <a:avLst/>
                <a:gdLst>
                  <a:gd name="T0" fmla="*/ 52912 w 35"/>
                  <a:gd name="T1" fmla="*/ 0 h 27"/>
                  <a:gd name="T2" fmla="*/ 105823 w 35"/>
                  <a:gd name="T3" fmla="*/ 40819 h 27"/>
                  <a:gd name="T4" fmla="*/ 52912 w 35"/>
                  <a:gd name="T5" fmla="*/ 81637 h 27"/>
                  <a:gd name="T6" fmla="*/ 0 w 35"/>
                  <a:gd name="T7" fmla="*/ 40819 h 27"/>
                  <a:gd name="T8" fmla="*/ 105823 w 35"/>
                  <a:gd name="T9" fmla="*/ 78613 h 27"/>
                  <a:gd name="T10" fmla="*/ 84658 w 35"/>
                  <a:gd name="T11" fmla="*/ 81637 h 27"/>
                  <a:gd name="T12" fmla="*/ 0 w 35"/>
                  <a:gd name="T13" fmla="*/ 30236 h 27"/>
                  <a:gd name="T14" fmla="*/ 12094 w 35"/>
                  <a:gd name="T15" fmla="*/ 0 h 27"/>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35"/>
                  <a:gd name="T25" fmla="*/ 0 h 27"/>
                  <a:gd name="T26" fmla="*/ 35 w 35"/>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27">
                    <a:moveTo>
                      <a:pt x="35" y="26"/>
                    </a:moveTo>
                    <a:cubicBezTo>
                      <a:pt x="33" y="27"/>
                      <a:pt x="31" y="27"/>
                      <a:pt x="28" y="27"/>
                    </a:cubicBezTo>
                    <a:cubicBezTo>
                      <a:pt x="13" y="27"/>
                      <a:pt x="0" y="20"/>
                      <a:pt x="0" y="10"/>
                    </a:cubicBezTo>
                    <a:cubicBezTo>
                      <a:pt x="0" y="6"/>
                      <a:pt x="1" y="3"/>
                      <a:pt x="4"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3" name="Freeform 418">
                <a:extLst>
                  <a:ext uri="{FF2B5EF4-FFF2-40B4-BE49-F238E27FC236}">
                    <a16:creationId xmlns:a16="http://schemas.microsoft.com/office/drawing/2014/main" id="{C9E423D2-D669-40CC-977B-C990180A3601}"/>
                  </a:ext>
                </a:extLst>
              </p:cNvPr>
              <p:cNvSpPr>
                <a:spLocks/>
              </p:cNvSpPr>
              <p:nvPr/>
            </p:nvSpPr>
            <p:spPr bwMode="auto">
              <a:xfrm>
                <a:off x="1332902" y="4884743"/>
                <a:ext cx="43845" cy="27212"/>
              </a:xfrm>
              <a:custGeom>
                <a:avLst/>
                <a:gdLst>
                  <a:gd name="T0" fmla="*/ 21923 w 29"/>
                  <a:gd name="T1" fmla="*/ 0 h 18"/>
                  <a:gd name="T2" fmla="*/ 43845 w 29"/>
                  <a:gd name="T3" fmla="*/ 13606 h 18"/>
                  <a:gd name="T4" fmla="*/ 21923 w 29"/>
                  <a:gd name="T5" fmla="*/ 27212 h 18"/>
                  <a:gd name="T6" fmla="*/ 0 w 29"/>
                  <a:gd name="T7" fmla="*/ 13606 h 18"/>
                  <a:gd name="T8" fmla="*/ 34774 w 29"/>
                  <a:gd name="T9" fmla="*/ 0 h 18"/>
                  <a:gd name="T10" fmla="*/ 43845 w 29"/>
                  <a:gd name="T11" fmla="*/ 27212 h 18"/>
                  <a:gd name="T12" fmla="*/ 0 w 29"/>
                  <a:gd name="T13" fmla="*/ 9071 h 18"/>
                  <a:gd name="T14" fmla="*/ 17694720 60000 65536"/>
                  <a:gd name="T15" fmla="*/ 0 60000 65536"/>
                  <a:gd name="T16" fmla="*/ 5898240 60000 65536"/>
                  <a:gd name="T17" fmla="*/ 11796480 60000 65536"/>
                  <a:gd name="T18" fmla="*/ 0 60000 65536"/>
                  <a:gd name="T19" fmla="*/ 0 60000 65536"/>
                  <a:gd name="T20" fmla="*/ 0 60000 65536"/>
                  <a:gd name="T21" fmla="*/ 0 w 29"/>
                  <a:gd name="T22" fmla="*/ 0 h 18"/>
                  <a:gd name="T23" fmla="*/ 29 w 29"/>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18">
                    <a:moveTo>
                      <a:pt x="23" y="0"/>
                    </a:moveTo>
                    <a:lnTo>
                      <a:pt x="29" y="18"/>
                    </a:lnTo>
                    <a:lnTo>
                      <a:pt x="0" y="6"/>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4" name="Freeform 421">
                <a:extLst>
                  <a:ext uri="{FF2B5EF4-FFF2-40B4-BE49-F238E27FC236}">
                    <a16:creationId xmlns:a16="http://schemas.microsoft.com/office/drawing/2014/main" id="{89AF55A9-D716-4AF1-9BB0-F685E029CDDC}"/>
                  </a:ext>
                </a:extLst>
              </p:cNvPr>
              <p:cNvSpPr>
                <a:spLocks/>
              </p:cNvSpPr>
              <p:nvPr/>
            </p:nvSpPr>
            <p:spPr bwMode="auto">
              <a:xfrm>
                <a:off x="1379765" y="5164430"/>
                <a:ext cx="48380" cy="24185"/>
              </a:xfrm>
              <a:custGeom>
                <a:avLst/>
                <a:gdLst>
                  <a:gd name="T0" fmla="*/ 24190 w 16"/>
                  <a:gd name="T1" fmla="*/ 0 h 8"/>
                  <a:gd name="T2" fmla="*/ 48380 w 16"/>
                  <a:gd name="T3" fmla="*/ 12093 h 8"/>
                  <a:gd name="T4" fmla="*/ 24190 w 16"/>
                  <a:gd name="T5" fmla="*/ 24185 h 8"/>
                  <a:gd name="T6" fmla="*/ 0 w 16"/>
                  <a:gd name="T7" fmla="*/ 12093 h 8"/>
                  <a:gd name="T8" fmla="*/ 0 w 16"/>
                  <a:gd name="T9" fmla="*/ 24185 h 8"/>
                  <a:gd name="T10" fmla="*/ 24190 w 16"/>
                  <a:gd name="T11" fmla="*/ 0 h 8"/>
                  <a:gd name="T12" fmla="*/ 48380 w 16"/>
                  <a:gd name="T13" fmla="*/ 24185 h 8"/>
                  <a:gd name="T14" fmla="*/ 17694720 60000 65536"/>
                  <a:gd name="T15" fmla="*/ 0 60000 65536"/>
                  <a:gd name="T16" fmla="*/ 5898240 60000 65536"/>
                  <a:gd name="T17" fmla="*/ 11796480 60000 65536"/>
                  <a:gd name="T18" fmla="*/ 0 60000 65536"/>
                  <a:gd name="T19" fmla="*/ 0 60000 65536"/>
                  <a:gd name="T20" fmla="*/ 0 60000 65536"/>
                  <a:gd name="T21" fmla="*/ 0 w 16"/>
                  <a:gd name="T22" fmla="*/ 0 h 8"/>
                  <a:gd name="T23" fmla="*/ 16 w 1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8">
                    <a:moveTo>
                      <a:pt x="0" y="8"/>
                    </a:moveTo>
                    <a:cubicBezTo>
                      <a:pt x="0" y="3"/>
                      <a:pt x="3" y="0"/>
                      <a:pt x="8" y="0"/>
                    </a:cubicBezTo>
                    <a:cubicBezTo>
                      <a:pt x="12" y="0"/>
                      <a:pt x="16" y="3"/>
                      <a:pt x="16" y="8"/>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5" name="Freeform 422">
                <a:extLst>
                  <a:ext uri="{FF2B5EF4-FFF2-40B4-BE49-F238E27FC236}">
                    <a16:creationId xmlns:a16="http://schemas.microsoft.com/office/drawing/2014/main" id="{C094BACD-FC83-4485-B865-BBEBBC531C9F}"/>
                  </a:ext>
                </a:extLst>
              </p:cNvPr>
              <p:cNvSpPr>
                <a:spLocks/>
              </p:cNvSpPr>
              <p:nvPr/>
            </p:nvSpPr>
            <p:spPr bwMode="auto">
              <a:xfrm>
                <a:off x="1603519" y="5103961"/>
                <a:ext cx="145133" cy="173864"/>
              </a:xfrm>
              <a:custGeom>
                <a:avLst/>
                <a:gdLst>
                  <a:gd name="T0" fmla="*/ 72567 w 48"/>
                  <a:gd name="T1" fmla="*/ 0 h 57"/>
                  <a:gd name="T2" fmla="*/ 145133 w 48"/>
                  <a:gd name="T3" fmla="*/ 86932 h 57"/>
                  <a:gd name="T4" fmla="*/ 72567 w 48"/>
                  <a:gd name="T5" fmla="*/ 173864 h 57"/>
                  <a:gd name="T6" fmla="*/ 0 w 48"/>
                  <a:gd name="T7" fmla="*/ 86932 h 57"/>
                  <a:gd name="T8" fmla="*/ 0 w 48"/>
                  <a:gd name="T9" fmla="*/ 158613 h 57"/>
                  <a:gd name="T10" fmla="*/ 0 w 48"/>
                  <a:gd name="T11" fmla="*/ 9151 h 57"/>
                  <a:gd name="T12" fmla="*/ 12094 w 48"/>
                  <a:gd name="T13" fmla="*/ 0 h 57"/>
                  <a:gd name="T14" fmla="*/ 133039 w 48"/>
                  <a:gd name="T15" fmla="*/ 0 h 57"/>
                  <a:gd name="T16" fmla="*/ 145133 w 48"/>
                  <a:gd name="T17" fmla="*/ 9151 h 57"/>
                  <a:gd name="T18" fmla="*/ 145133 w 48"/>
                  <a:gd name="T19" fmla="*/ 161663 h 57"/>
                  <a:gd name="T20" fmla="*/ 133039 w 48"/>
                  <a:gd name="T21" fmla="*/ 173864 h 57"/>
                  <a:gd name="T22" fmla="*/ 84661 w 48"/>
                  <a:gd name="T23" fmla="*/ 173864 h 57"/>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57"/>
                  <a:gd name="T38" fmla="*/ 48 w 48"/>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6" name="Freeform 423">
                <a:extLst>
                  <a:ext uri="{FF2B5EF4-FFF2-40B4-BE49-F238E27FC236}">
                    <a16:creationId xmlns:a16="http://schemas.microsoft.com/office/drawing/2014/main" id="{B6CCAA4F-B086-4FAB-A1F1-2C7C586A0171}"/>
                  </a:ext>
                </a:extLst>
              </p:cNvPr>
              <p:cNvSpPr>
                <a:spLocks/>
              </p:cNvSpPr>
              <p:nvPr/>
            </p:nvSpPr>
            <p:spPr bwMode="auto">
              <a:xfrm>
                <a:off x="1627705" y="4979996"/>
                <a:ext cx="30239" cy="54425"/>
              </a:xfrm>
              <a:custGeom>
                <a:avLst/>
                <a:gdLst>
                  <a:gd name="T0" fmla="*/ 15120 w 10"/>
                  <a:gd name="T1" fmla="*/ 0 h 18"/>
                  <a:gd name="T2" fmla="*/ 30239 w 10"/>
                  <a:gd name="T3" fmla="*/ 27213 h 18"/>
                  <a:gd name="T4" fmla="*/ 15120 w 10"/>
                  <a:gd name="T5" fmla="*/ 54425 h 18"/>
                  <a:gd name="T6" fmla="*/ 0 w 10"/>
                  <a:gd name="T7" fmla="*/ 27213 h 18"/>
                  <a:gd name="T8" fmla="*/ 30239 w 10"/>
                  <a:gd name="T9" fmla="*/ 54425 h 18"/>
                  <a:gd name="T10" fmla="*/ 0 w 10"/>
                  <a:gd name="T11" fmla="*/ 0 h 18"/>
                  <a:gd name="T12" fmla="*/ 17694720 60000 65536"/>
                  <a:gd name="T13" fmla="*/ 0 60000 65536"/>
                  <a:gd name="T14" fmla="*/ 5898240 60000 65536"/>
                  <a:gd name="T15" fmla="*/ 11796480 60000 65536"/>
                  <a:gd name="T16" fmla="*/ 0 60000 65536"/>
                  <a:gd name="T17" fmla="*/ 0 60000 65536"/>
                  <a:gd name="T18" fmla="*/ 0 w 10"/>
                  <a:gd name="T19" fmla="*/ 0 h 18"/>
                  <a:gd name="T20" fmla="*/ 10 w 1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10" h="18">
                    <a:moveTo>
                      <a:pt x="10" y="18"/>
                    </a:moveTo>
                    <a:cubicBezTo>
                      <a:pt x="4" y="14"/>
                      <a:pt x="0" y="8"/>
                      <a:pt x="0"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7" name="Freeform 424">
                <a:extLst>
                  <a:ext uri="{FF2B5EF4-FFF2-40B4-BE49-F238E27FC236}">
                    <a16:creationId xmlns:a16="http://schemas.microsoft.com/office/drawing/2014/main" id="{94DC713F-EDCE-4594-ADC9-42A50D169433}"/>
                  </a:ext>
                </a:extLst>
              </p:cNvPr>
              <p:cNvSpPr>
                <a:spLocks/>
              </p:cNvSpPr>
              <p:nvPr/>
            </p:nvSpPr>
            <p:spPr bwMode="auto">
              <a:xfrm>
                <a:off x="1700271" y="4979996"/>
                <a:ext cx="30239" cy="54425"/>
              </a:xfrm>
              <a:custGeom>
                <a:avLst/>
                <a:gdLst>
                  <a:gd name="T0" fmla="*/ 15120 w 10"/>
                  <a:gd name="T1" fmla="*/ 0 h 18"/>
                  <a:gd name="T2" fmla="*/ 30239 w 10"/>
                  <a:gd name="T3" fmla="*/ 27213 h 18"/>
                  <a:gd name="T4" fmla="*/ 15120 w 10"/>
                  <a:gd name="T5" fmla="*/ 54425 h 18"/>
                  <a:gd name="T6" fmla="*/ 0 w 10"/>
                  <a:gd name="T7" fmla="*/ 27213 h 18"/>
                  <a:gd name="T8" fmla="*/ 30239 w 10"/>
                  <a:gd name="T9" fmla="*/ 0 h 18"/>
                  <a:gd name="T10" fmla="*/ 0 w 10"/>
                  <a:gd name="T11" fmla="*/ 54425 h 18"/>
                  <a:gd name="T12" fmla="*/ 17694720 60000 65536"/>
                  <a:gd name="T13" fmla="*/ 0 60000 65536"/>
                  <a:gd name="T14" fmla="*/ 5898240 60000 65536"/>
                  <a:gd name="T15" fmla="*/ 11796480 60000 65536"/>
                  <a:gd name="T16" fmla="*/ 0 60000 65536"/>
                  <a:gd name="T17" fmla="*/ 0 60000 65536"/>
                  <a:gd name="T18" fmla="*/ 0 w 10"/>
                  <a:gd name="T19" fmla="*/ 0 h 18"/>
                  <a:gd name="T20" fmla="*/ 10 w 1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10" h="18">
                    <a:moveTo>
                      <a:pt x="10" y="0"/>
                    </a:moveTo>
                    <a:cubicBezTo>
                      <a:pt x="10" y="9"/>
                      <a:pt x="6" y="15"/>
                      <a:pt x="0" y="18"/>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8" name="Freeform 425">
                <a:extLst>
                  <a:ext uri="{FF2B5EF4-FFF2-40B4-BE49-F238E27FC236}">
                    <a16:creationId xmlns:a16="http://schemas.microsoft.com/office/drawing/2014/main" id="{66BBF3F3-C9B8-413D-A8F8-5F6013D18FAD}"/>
                  </a:ext>
                </a:extLst>
              </p:cNvPr>
              <p:cNvSpPr>
                <a:spLocks/>
              </p:cNvSpPr>
              <p:nvPr/>
            </p:nvSpPr>
            <p:spPr bwMode="auto">
              <a:xfrm>
                <a:off x="1615616" y="4869628"/>
                <a:ext cx="130018" cy="101288"/>
              </a:xfrm>
              <a:custGeom>
                <a:avLst/>
                <a:gdLst>
                  <a:gd name="T0" fmla="*/ 65009 w 43"/>
                  <a:gd name="T1" fmla="*/ 0 h 33"/>
                  <a:gd name="T2" fmla="*/ 130018 w 43"/>
                  <a:gd name="T3" fmla="*/ 50644 h 33"/>
                  <a:gd name="T4" fmla="*/ 65009 w 43"/>
                  <a:gd name="T5" fmla="*/ 101288 h 33"/>
                  <a:gd name="T6" fmla="*/ 0 w 43"/>
                  <a:gd name="T7" fmla="*/ 50644 h 33"/>
                  <a:gd name="T8" fmla="*/ 9071 w 43"/>
                  <a:gd name="T9" fmla="*/ 101288 h 33"/>
                  <a:gd name="T10" fmla="*/ 15118 w 43"/>
                  <a:gd name="T11" fmla="*/ 49109 h 33"/>
                  <a:gd name="T12" fmla="*/ 36284 w 43"/>
                  <a:gd name="T13" fmla="*/ 27624 h 33"/>
                  <a:gd name="T14" fmla="*/ 36284 w 43"/>
                  <a:gd name="T15" fmla="*/ 15347 h 33"/>
                  <a:gd name="T16" fmla="*/ 84663 w 43"/>
                  <a:gd name="T17" fmla="*/ 18416 h 33"/>
                  <a:gd name="T18" fmla="*/ 99781 w 43"/>
                  <a:gd name="T19" fmla="*/ 30693 h 33"/>
                  <a:gd name="T20" fmla="*/ 123971 w 43"/>
                  <a:gd name="T21" fmla="*/ 42971 h 33"/>
                  <a:gd name="T22" fmla="*/ 117923 w 43"/>
                  <a:gd name="T23" fmla="*/ 49109 h 33"/>
                  <a:gd name="T24" fmla="*/ 117923 w 43"/>
                  <a:gd name="T25" fmla="*/ 101288 h 33"/>
                  <a:gd name="T26" fmla="*/ 17694720 60000 65536"/>
                  <a:gd name="T27" fmla="*/ 0 60000 65536"/>
                  <a:gd name="T28" fmla="*/ 5898240 60000 65536"/>
                  <a:gd name="T29" fmla="*/ 1179648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
                  <a:gd name="T40" fmla="*/ 0 h 33"/>
                  <a:gd name="T41" fmla="*/ 43 w 43"/>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49" name="Line 426">
                <a:extLst>
                  <a:ext uri="{FF2B5EF4-FFF2-40B4-BE49-F238E27FC236}">
                    <a16:creationId xmlns:a16="http://schemas.microsoft.com/office/drawing/2014/main" id="{36C215C5-6621-4FBC-8417-E803B7ED15F0}"/>
                  </a:ext>
                </a:extLst>
              </p:cNvPr>
              <p:cNvSpPr>
                <a:spLocks/>
              </p:cNvSpPr>
              <p:nvPr/>
            </p:nvSpPr>
            <p:spPr bwMode="auto">
              <a:xfrm flipH="1">
                <a:off x="1627705" y="5158386"/>
                <a:ext cx="33256" cy="39310"/>
              </a:xfrm>
              <a:custGeom>
                <a:avLst/>
                <a:gdLst>
                  <a:gd name="T0" fmla="*/ 16628 w 33256"/>
                  <a:gd name="T1" fmla="*/ 0 h 39310"/>
                  <a:gd name="T2" fmla="*/ 33256 w 33256"/>
                  <a:gd name="T3" fmla="*/ 19655 h 39310"/>
                  <a:gd name="T4" fmla="*/ 16628 w 33256"/>
                  <a:gd name="T5" fmla="*/ 39310 h 39310"/>
                  <a:gd name="T6" fmla="*/ 0 w 33256"/>
                  <a:gd name="T7" fmla="*/ 19655 h 39310"/>
                  <a:gd name="T8" fmla="*/ 0 w 33256"/>
                  <a:gd name="T9" fmla="*/ 0 h 39310"/>
                  <a:gd name="T10" fmla="*/ 33256 w 33256"/>
                  <a:gd name="T11" fmla="*/ 39310 h 39310"/>
                  <a:gd name="T12" fmla="*/ 17694720 60000 65536"/>
                  <a:gd name="T13" fmla="*/ 0 60000 65536"/>
                  <a:gd name="T14" fmla="*/ 5898240 60000 65536"/>
                  <a:gd name="T15" fmla="*/ 11796480 60000 65536"/>
                  <a:gd name="T16" fmla="*/ 5898240 60000 65536"/>
                  <a:gd name="T17" fmla="*/ 17694720 60000 65536"/>
                  <a:gd name="T18" fmla="*/ 0 w 33256"/>
                  <a:gd name="T19" fmla="*/ 0 h 39310"/>
                  <a:gd name="T20" fmla="*/ 33256 w 33256"/>
                  <a:gd name="T21" fmla="*/ 39310 h 39310"/>
                </a:gdLst>
                <a:ahLst/>
                <a:cxnLst>
                  <a:cxn ang="T12">
                    <a:pos x="T0" y="T1"/>
                  </a:cxn>
                  <a:cxn ang="T13">
                    <a:pos x="T2" y="T3"/>
                  </a:cxn>
                  <a:cxn ang="T14">
                    <a:pos x="T4" y="T5"/>
                  </a:cxn>
                  <a:cxn ang="T15">
                    <a:pos x="T6" y="T7"/>
                  </a:cxn>
                  <a:cxn ang="T16">
                    <a:pos x="T8" y="T9"/>
                  </a:cxn>
                  <a:cxn ang="T17">
                    <a:pos x="T10" y="T11"/>
                  </a:cxn>
                </a:cxnLst>
                <a:rect l="T18" t="T19" r="T20" b="T21"/>
                <a:pathLst>
                  <a:path w="33256" h="39310">
                    <a:moveTo>
                      <a:pt x="0" y="0"/>
                    </a:moveTo>
                    <a:lnTo>
                      <a:pt x="33256" y="39310"/>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0" name="Line 427">
                <a:extLst>
                  <a:ext uri="{FF2B5EF4-FFF2-40B4-BE49-F238E27FC236}">
                    <a16:creationId xmlns:a16="http://schemas.microsoft.com/office/drawing/2014/main" id="{6D57F5D7-3CF0-4143-B2A0-CA60412A9A4A}"/>
                  </a:ext>
                </a:extLst>
              </p:cNvPr>
              <p:cNvSpPr>
                <a:spLocks/>
              </p:cNvSpPr>
              <p:nvPr/>
            </p:nvSpPr>
            <p:spPr bwMode="auto">
              <a:xfrm flipH="1">
                <a:off x="1673068" y="5128147"/>
                <a:ext cx="9070" cy="12097"/>
              </a:xfrm>
              <a:custGeom>
                <a:avLst/>
                <a:gdLst>
                  <a:gd name="T0" fmla="*/ 4535 w 9070"/>
                  <a:gd name="T1" fmla="*/ 0 h 12097"/>
                  <a:gd name="T2" fmla="*/ 9070 w 9070"/>
                  <a:gd name="T3" fmla="*/ 6049 h 12097"/>
                  <a:gd name="T4" fmla="*/ 4535 w 9070"/>
                  <a:gd name="T5" fmla="*/ 12097 h 12097"/>
                  <a:gd name="T6" fmla="*/ 0 w 9070"/>
                  <a:gd name="T7" fmla="*/ 6049 h 12097"/>
                  <a:gd name="T8" fmla="*/ 0 w 9070"/>
                  <a:gd name="T9" fmla="*/ 0 h 12097"/>
                  <a:gd name="T10" fmla="*/ 9070 w 9070"/>
                  <a:gd name="T11" fmla="*/ 12097 h 12097"/>
                  <a:gd name="T12" fmla="*/ 17694720 60000 65536"/>
                  <a:gd name="T13" fmla="*/ 0 60000 65536"/>
                  <a:gd name="T14" fmla="*/ 5898240 60000 65536"/>
                  <a:gd name="T15" fmla="*/ 11796480 60000 65536"/>
                  <a:gd name="T16" fmla="*/ 5898240 60000 65536"/>
                  <a:gd name="T17" fmla="*/ 17694720 60000 65536"/>
                  <a:gd name="T18" fmla="*/ 0 w 9070"/>
                  <a:gd name="T19" fmla="*/ 0 h 12097"/>
                  <a:gd name="T20" fmla="*/ 9070 w 9070"/>
                  <a:gd name="T21" fmla="*/ 12097 h 12097"/>
                </a:gdLst>
                <a:ahLst/>
                <a:cxnLst>
                  <a:cxn ang="T12">
                    <a:pos x="T0" y="T1"/>
                  </a:cxn>
                  <a:cxn ang="T13">
                    <a:pos x="T2" y="T3"/>
                  </a:cxn>
                  <a:cxn ang="T14">
                    <a:pos x="T4" y="T5"/>
                  </a:cxn>
                  <a:cxn ang="T15">
                    <a:pos x="T6" y="T7"/>
                  </a:cxn>
                  <a:cxn ang="T16">
                    <a:pos x="T8" y="T9"/>
                  </a:cxn>
                  <a:cxn ang="T17">
                    <a:pos x="T10" y="T11"/>
                  </a:cxn>
                </a:cxnLst>
                <a:rect l="T18" t="T19" r="T20" b="T21"/>
                <a:pathLst>
                  <a:path w="9070" h="12097">
                    <a:moveTo>
                      <a:pt x="0" y="0"/>
                    </a:moveTo>
                    <a:lnTo>
                      <a:pt x="9070" y="12097"/>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1" name="Freeform 428">
                <a:extLst>
                  <a:ext uri="{FF2B5EF4-FFF2-40B4-BE49-F238E27FC236}">
                    <a16:creationId xmlns:a16="http://schemas.microsoft.com/office/drawing/2014/main" id="{2A3DCD10-8250-47AD-A18F-A4D693E973A0}"/>
                  </a:ext>
                </a:extLst>
              </p:cNvPr>
              <p:cNvSpPr>
                <a:spLocks/>
              </p:cNvSpPr>
              <p:nvPr/>
            </p:nvSpPr>
            <p:spPr bwMode="auto">
              <a:xfrm>
                <a:off x="1497695" y="5128147"/>
                <a:ext cx="27212" cy="24185"/>
              </a:xfrm>
              <a:custGeom>
                <a:avLst/>
                <a:gdLst>
                  <a:gd name="T0" fmla="*/ 13606 w 9"/>
                  <a:gd name="T1" fmla="*/ 0 h 8"/>
                  <a:gd name="T2" fmla="*/ 27212 w 9"/>
                  <a:gd name="T3" fmla="*/ 12093 h 8"/>
                  <a:gd name="T4" fmla="*/ 13606 w 9"/>
                  <a:gd name="T5" fmla="*/ 24185 h 8"/>
                  <a:gd name="T6" fmla="*/ 0 w 9"/>
                  <a:gd name="T7" fmla="*/ 12093 h 8"/>
                  <a:gd name="T8" fmla="*/ 27212 w 9"/>
                  <a:gd name="T9" fmla="*/ 0 h 8"/>
                  <a:gd name="T10" fmla="*/ 0 w 9"/>
                  <a:gd name="T11" fmla="*/ 24185 h 8"/>
                  <a:gd name="T12" fmla="*/ 17694720 60000 65536"/>
                  <a:gd name="T13" fmla="*/ 0 60000 65536"/>
                  <a:gd name="T14" fmla="*/ 5898240 60000 65536"/>
                  <a:gd name="T15" fmla="*/ 1179648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9" y="0"/>
                    </a:moveTo>
                    <a:cubicBezTo>
                      <a:pt x="9" y="4"/>
                      <a:pt x="5" y="8"/>
                      <a:pt x="0" y="8"/>
                    </a:cubicBezTo>
                  </a:path>
                </a:pathLst>
              </a:custGeom>
              <a:noFill/>
              <a:ln w="12701"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2" name="Line 429">
                <a:extLst>
                  <a:ext uri="{FF2B5EF4-FFF2-40B4-BE49-F238E27FC236}">
                    <a16:creationId xmlns:a16="http://schemas.microsoft.com/office/drawing/2014/main" id="{B5759875-59AB-4EE7-AD37-989A926EC7D1}"/>
                  </a:ext>
                </a:extLst>
              </p:cNvPr>
              <p:cNvSpPr>
                <a:spLocks/>
              </p:cNvSpPr>
              <p:nvPr/>
            </p:nvSpPr>
            <p:spPr bwMode="auto">
              <a:xfrm>
                <a:off x="1657944" y="5040465"/>
                <a:ext cx="42327" cy="0"/>
              </a:xfrm>
              <a:custGeom>
                <a:avLst/>
                <a:gdLst>
                  <a:gd name="T0" fmla="*/ 21164 w 42327"/>
                  <a:gd name="T1" fmla="*/ 42327 w 42327"/>
                  <a:gd name="T2" fmla="*/ 21164 w 42327"/>
                  <a:gd name="T3" fmla="*/ 0 w 42327"/>
                  <a:gd name="T4" fmla="*/ 0 w 42327"/>
                  <a:gd name="T5" fmla="*/ 42327 w 42327"/>
                  <a:gd name="T6" fmla="*/ 17694720 60000 65536"/>
                  <a:gd name="T7" fmla="*/ 0 60000 65536"/>
                  <a:gd name="T8" fmla="*/ 5898240 60000 65536"/>
                  <a:gd name="T9" fmla="*/ 11796480 60000 65536"/>
                  <a:gd name="T10" fmla="*/ 5898240 60000 65536"/>
                  <a:gd name="T11" fmla="*/ 17694720 60000 65536"/>
                  <a:gd name="T12" fmla="*/ 0 w 42327"/>
                  <a:gd name="T13" fmla="*/ 42327 w 42327"/>
                </a:gdLst>
                <a:ahLst/>
                <a:cxnLst>
                  <a:cxn ang="T6">
                    <a:pos x="T0" y="0"/>
                  </a:cxn>
                  <a:cxn ang="T7">
                    <a:pos x="T1" y="0"/>
                  </a:cxn>
                  <a:cxn ang="T8">
                    <a:pos x="T2" y="0"/>
                  </a:cxn>
                  <a:cxn ang="T9">
                    <a:pos x="T3" y="0"/>
                  </a:cxn>
                  <a:cxn ang="T10">
                    <a:pos x="T4" y="0"/>
                  </a:cxn>
                  <a:cxn ang="T11">
                    <a:pos x="T5" y="0"/>
                  </a:cxn>
                </a:cxnLst>
                <a:rect l="T12" t="0" r="T13" b="0"/>
                <a:pathLst>
                  <a:path w="42327">
                    <a:moveTo>
                      <a:pt x="0" y="0"/>
                    </a:moveTo>
                    <a:lnTo>
                      <a:pt x="42327"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3" name="Freeform 430">
                <a:extLst>
                  <a:ext uri="{FF2B5EF4-FFF2-40B4-BE49-F238E27FC236}">
                    <a16:creationId xmlns:a16="http://schemas.microsoft.com/office/drawing/2014/main" id="{1F5788B8-1177-455D-A4A6-F407A9A7A2AE}"/>
                  </a:ext>
                </a:extLst>
              </p:cNvPr>
              <p:cNvSpPr>
                <a:spLocks/>
              </p:cNvSpPr>
              <p:nvPr/>
            </p:nvSpPr>
            <p:spPr bwMode="auto">
              <a:xfrm>
                <a:off x="1612590" y="4961854"/>
                <a:ext cx="15115" cy="30239"/>
              </a:xfrm>
              <a:custGeom>
                <a:avLst/>
                <a:gdLst>
                  <a:gd name="T0" fmla="*/ 7558 w 5"/>
                  <a:gd name="T1" fmla="*/ 0 h 10"/>
                  <a:gd name="T2" fmla="*/ 15115 w 5"/>
                  <a:gd name="T3" fmla="*/ 15120 h 10"/>
                  <a:gd name="T4" fmla="*/ 7558 w 5"/>
                  <a:gd name="T5" fmla="*/ 30239 h 10"/>
                  <a:gd name="T6" fmla="*/ 0 w 5"/>
                  <a:gd name="T7" fmla="*/ 15120 h 10"/>
                  <a:gd name="T8" fmla="*/ 15115 w 5"/>
                  <a:gd name="T9" fmla="*/ 30239 h 10"/>
                  <a:gd name="T10" fmla="*/ 0 w 5"/>
                  <a:gd name="T11" fmla="*/ 15120 h 10"/>
                  <a:gd name="T12" fmla="*/ 9069 w 5"/>
                  <a:gd name="T13" fmla="*/ 0 h 10"/>
                  <a:gd name="T14" fmla="*/ 17694720 60000 65536"/>
                  <a:gd name="T15" fmla="*/ 0 60000 65536"/>
                  <a:gd name="T16" fmla="*/ 5898240 60000 65536"/>
                  <a:gd name="T17" fmla="*/ 11796480 60000 65536"/>
                  <a:gd name="T18" fmla="*/ 0 60000 65536"/>
                  <a:gd name="T19" fmla="*/ 0 60000 65536"/>
                  <a:gd name="T20" fmla="*/ 0 60000 65536"/>
                  <a:gd name="T21" fmla="*/ 0 w 5"/>
                  <a:gd name="T22" fmla="*/ 0 h 10"/>
                  <a:gd name="T23" fmla="*/ 5 w 5"/>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0">
                    <a:moveTo>
                      <a:pt x="5" y="10"/>
                    </a:moveTo>
                    <a:cubicBezTo>
                      <a:pt x="2" y="10"/>
                      <a:pt x="0" y="8"/>
                      <a:pt x="0" y="5"/>
                    </a:cubicBezTo>
                    <a:cubicBezTo>
                      <a:pt x="0" y="3"/>
                      <a:pt x="1" y="1"/>
                      <a:pt x="3"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4" name="Freeform 431">
                <a:extLst>
                  <a:ext uri="{FF2B5EF4-FFF2-40B4-BE49-F238E27FC236}">
                    <a16:creationId xmlns:a16="http://schemas.microsoft.com/office/drawing/2014/main" id="{4B821853-8122-4BF5-B0C3-F63272EC5094}"/>
                  </a:ext>
                </a:extLst>
              </p:cNvPr>
              <p:cNvSpPr>
                <a:spLocks/>
              </p:cNvSpPr>
              <p:nvPr/>
            </p:nvSpPr>
            <p:spPr bwMode="auto">
              <a:xfrm>
                <a:off x="1733537" y="4964871"/>
                <a:ext cx="12097" cy="30239"/>
              </a:xfrm>
              <a:custGeom>
                <a:avLst/>
                <a:gdLst>
                  <a:gd name="T0" fmla="*/ 6049 w 4"/>
                  <a:gd name="T1" fmla="*/ 0 h 10"/>
                  <a:gd name="T2" fmla="*/ 12097 w 4"/>
                  <a:gd name="T3" fmla="*/ 15120 h 10"/>
                  <a:gd name="T4" fmla="*/ 6049 w 4"/>
                  <a:gd name="T5" fmla="*/ 30239 h 10"/>
                  <a:gd name="T6" fmla="*/ 0 w 4"/>
                  <a:gd name="T7" fmla="*/ 15120 h 10"/>
                  <a:gd name="T8" fmla="*/ 0 w 4"/>
                  <a:gd name="T9" fmla="*/ 30239 h 10"/>
                  <a:gd name="T10" fmla="*/ 12097 w 4"/>
                  <a:gd name="T11" fmla="*/ 15120 h 10"/>
                  <a:gd name="T12" fmla="*/ 3024 w 4"/>
                  <a:gd name="T13" fmla="*/ 0 h 10"/>
                  <a:gd name="T14" fmla="*/ 17694720 60000 65536"/>
                  <a:gd name="T15" fmla="*/ 0 60000 65536"/>
                  <a:gd name="T16" fmla="*/ 5898240 60000 65536"/>
                  <a:gd name="T17" fmla="*/ 11796480 60000 65536"/>
                  <a:gd name="T18" fmla="*/ 0 60000 65536"/>
                  <a:gd name="T19" fmla="*/ 0 60000 65536"/>
                  <a:gd name="T20" fmla="*/ 0 60000 65536"/>
                  <a:gd name="T21" fmla="*/ 0 w 4"/>
                  <a:gd name="T22" fmla="*/ 0 h 10"/>
                  <a:gd name="T23" fmla="*/ 4 w 4"/>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0">
                    <a:moveTo>
                      <a:pt x="0" y="10"/>
                    </a:moveTo>
                    <a:cubicBezTo>
                      <a:pt x="2" y="10"/>
                      <a:pt x="4" y="8"/>
                      <a:pt x="4" y="5"/>
                    </a:cubicBezTo>
                    <a:cubicBezTo>
                      <a:pt x="4" y="2"/>
                      <a:pt x="3" y="0"/>
                      <a:pt x="1" y="0"/>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5" name="Freeform 432">
                <a:extLst>
                  <a:ext uri="{FF2B5EF4-FFF2-40B4-BE49-F238E27FC236}">
                    <a16:creationId xmlns:a16="http://schemas.microsoft.com/office/drawing/2014/main" id="{51D8C0F2-5124-4EB1-B8C5-FE3E7E2D4711}"/>
                  </a:ext>
                </a:extLst>
              </p:cNvPr>
              <p:cNvSpPr>
                <a:spLocks/>
              </p:cNvSpPr>
              <p:nvPr/>
            </p:nvSpPr>
            <p:spPr bwMode="auto">
              <a:xfrm>
                <a:off x="1657944" y="5019297"/>
                <a:ext cx="39310" cy="12097"/>
              </a:xfrm>
              <a:custGeom>
                <a:avLst/>
                <a:gdLst>
                  <a:gd name="T0" fmla="*/ 19655 w 13"/>
                  <a:gd name="T1" fmla="*/ 0 h 4"/>
                  <a:gd name="T2" fmla="*/ 39310 w 13"/>
                  <a:gd name="T3" fmla="*/ 6049 h 4"/>
                  <a:gd name="T4" fmla="*/ 19655 w 13"/>
                  <a:gd name="T5" fmla="*/ 12097 h 4"/>
                  <a:gd name="T6" fmla="*/ 0 w 13"/>
                  <a:gd name="T7" fmla="*/ 6049 h 4"/>
                  <a:gd name="T8" fmla="*/ 0 w 13"/>
                  <a:gd name="T9" fmla="*/ 0 h 4"/>
                  <a:gd name="T10" fmla="*/ 39310 w 13"/>
                  <a:gd name="T11" fmla="*/ 3024 h 4"/>
                  <a:gd name="T12" fmla="*/ 17694720 60000 65536"/>
                  <a:gd name="T13" fmla="*/ 0 60000 65536"/>
                  <a:gd name="T14" fmla="*/ 5898240 60000 65536"/>
                  <a:gd name="T15" fmla="*/ 11796480 60000 65536"/>
                  <a:gd name="T16" fmla="*/ 0 60000 65536"/>
                  <a:gd name="T17" fmla="*/ 0 60000 65536"/>
                  <a:gd name="T18" fmla="*/ 0 w 13"/>
                  <a:gd name="T19" fmla="*/ 0 h 4"/>
                  <a:gd name="T20" fmla="*/ 13 w 13"/>
                  <a:gd name="T21" fmla="*/ 4 h 4"/>
                </a:gdLst>
                <a:ahLst/>
                <a:cxnLst>
                  <a:cxn ang="T12">
                    <a:pos x="T0" y="T1"/>
                  </a:cxn>
                  <a:cxn ang="T13">
                    <a:pos x="T2" y="T3"/>
                  </a:cxn>
                  <a:cxn ang="T14">
                    <a:pos x="T4" y="T5"/>
                  </a:cxn>
                  <a:cxn ang="T15">
                    <a:pos x="T6" y="T7"/>
                  </a:cxn>
                  <a:cxn ang="T16">
                    <a:pos x="T8" y="T9"/>
                  </a:cxn>
                  <a:cxn ang="T17">
                    <a:pos x="T10" y="T11"/>
                  </a:cxn>
                </a:cxnLst>
                <a:rect l="T18" t="T19" r="T20" b="T21"/>
                <a:pathLst>
                  <a:path w="13" h="4">
                    <a:moveTo>
                      <a:pt x="0" y="0"/>
                    </a:moveTo>
                    <a:cubicBezTo>
                      <a:pt x="0" y="0"/>
                      <a:pt x="6" y="4"/>
                      <a:pt x="13" y="1"/>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6" name="Freeform 433">
                <a:extLst>
                  <a:ext uri="{FF2B5EF4-FFF2-40B4-BE49-F238E27FC236}">
                    <a16:creationId xmlns:a16="http://schemas.microsoft.com/office/drawing/2014/main" id="{6FED0E0D-3239-4F1C-8450-ABB2E93D0E8E}"/>
                  </a:ext>
                </a:extLst>
              </p:cNvPr>
              <p:cNvSpPr>
                <a:spLocks/>
              </p:cNvSpPr>
              <p:nvPr/>
            </p:nvSpPr>
            <p:spPr bwMode="auto">
              <a:xfrm>
                <a:off x="1670041" y="4908938"/>
                <a:ext cx="15115" cy="9070"/>
              </a:xfrm>
              <a:custGeom>
                <a:avLst/>
                <a:gdLst>
                  <a:gd name="T0" fmla="*/ 7558 w 5"/>
                  <a:gd name="T1" fmla="*/ 0 h 3"/>
                  <a:gd name="T2" fmla="*/ 15115 w 5"/>
                  <a:gd name="T3" fmla="*/ 4535 h 3"/>
                  <a:gd name="T4" fmla="*/ 7558 w 5"/>
                  <a:gd name="T5" fmla="*/ 9070 h 3"/>
                  <a:gd name="T6" fmla="*/ 0 w 5"/>
                  <a:gd name="T7" fmla="*/ 4535 h 3"/>
                  <a:gd name="T8" fmla="*/ 15115 w 5"/>
                  <a:gd name="T9" fmla="*/ 0 h 3"/>
                  <a:gd name="T10" fmla="*/ 0 w 5"/>
                  <a:gd name="T11" fmla="*/ 9070 h 3"/>
                  <a:gd name="T12" fmla="*/ 17694720 60000 65536"/>
                  <a:gd name="T13" fmla="*/ 0 60000 65536"/>
                  <a:gd name="T14" fmla="*/ 5898240 60000 65536"/>
                  <a:gd name="T15" fmla="*/ 1179648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5" y="0"/>
                    </a:moveTo>
                    <a:cubicBezTo>
                      <a:pt x="5" y="0"/>
                      <a:pt x="1" y="0"/>
                      <a:pt x="0" y="3"/>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57" name="Freeform 434">
                <a:extLst>
                  <a:ext uri="{FF2B5EF4-FFF2-40B4-BE49-F238E27FC236}">
                    <a16:creationId xmlns:a16="http://schemas.microsoft.com/office/drawing/2014/main" id="{375142C7-1CEF-4AF9-82CF-B7B190F2AB64}"/>
                  </a:ext>
                </a:extLst>
              </p:cNvPr>
              <p:cNvSpPr>
                <a:spLocks/>
              </p:cNvSpPr>
              <p:nvPr/>
            </p:nvSpPr>
            <p:spPr bwMode="auto">
              <a:xfrm>
                <a:off x="1676086" y="4911955"/>
                <a:ext cx="9070" cy="9070"/>
              </a:xfrm>
              <a:custGeom>
                <a:avLst/>
                <a:gdLst>
                  <a:gd name="T0" fmla="*/ 4535 w 3"/>
                  <a:gd name="T1" fmla="*/ 0 h 3"/>
                  <a:gd name="T2" fmla="*/ 9070 w 3"/>
                  <a:gd name="T3" fmla="*/ 4535 h 3"/>
                  <a:gd name="T4" fmla="*/ 4535 w 3"/>
                  <a:gd name="T5" fmla="*/ 9070 h 3"/>
                  <a:gd name="T6" fmla="*/ 0 w 3"/>
                  <a:gd name="T7" fmla="*/ 4535 h 3"/>
                  <a:gd name="T8" fmla="*/ 0 w 3"/>
                  <a:gd name="T9" fmla="*/ 0 h 3"/>
                  <a:gd name="T10" fmla="*/ 9070 w 3"/>
                  <a:gd name="T11" fmla="*/ 9070 h 3"/>
                  <a:gd name="T12" fmla="*/ 17694720 60000 65536"/>
                  <a:gd name="T13" fmla="*/ 0 60000 65536"/>
                  <a:gd name="T14" fmla="*/ 5898240 60000 65536"/>
                  <a:gd name="T15" fmla="*/ 1179648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cubicBezTo>
                      <a:pt x="0" y="0"/>
                      <a:pt x="2" y="1"/>
                      <a:pt x="3" y="3"/>
                    </a:cubicBez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45109" name="Groupe 217">
              <a:extLst>
                <a:ext uri="{FF2B5EF4-FFF2-40B4-BE49-F238E27FC236}">
                  <a16:creationId xmlns:a16="http://schemas.microsoft.com/office/drawing/2014/main" id="{E3C211BC-1946-4F6B-BB3E-EF4F910515E4}"/>
                </a:ext>
              </a:extLst>
            </p:cNvPr>
            <p:cNvGrpSpPr>
              <a:grpSpLocks/>
            </p:cNvGrpSpPr>
            <p:nvPr/>
          </p:nvGrpSpPr>
          <p:grpSpPr bwMode="auto">
            <a:xfrm>
              <a:off x="1271656" y="4792763"/>
              <a:ext cx="96386" cy="71232"/>
              <a:chOff x="1271656" y="4792763"/>
              <a:chExt cx="96386" cy="71232"/>
            </a:xfrm>
          </p:grpSpPr>
          <p:sp>
            <p:nvSpPr>
              <p:cNvPr id="45110" name="Rectangle 13">
                <a:extLst>
                  <a:ext uri="{FF2B5EF4-FFF2-40B4-BE49-F238E27FC236}">
                    <a16:creationId xmlns:a16="http://schemas.microsoft.com/office/drawing/2014/main" id="{CD460FC8-6EA1-4C4F-9D18-13968E088D9A}"/>
                  </a:ext>
                </a:extLst>
              </p:cNvPr>
              <p:cNvSpPr>
                <a:spLocks noChangeArrowheads="1"/>
              </p:cNvSpPr>
              <p:nvPr/>
            </p:nvSpPr>
            <p:spPr bwMode="auto">
              <a:xfrm>
                <a:off x="1306202" y="4792763"/>
                <a:ext cx="5541" cy="21323"/>
              </a:xfrm>
              <a:prstGeom prst="rect">
                <a:avLst/>
              </a:prstGeom>
              <a:solidFill>
                <a:srgbClr val="FFFFFF"/>
              </a:solidFill>
              <a:ln w="9528" cap="rnd">
                <a:solidFill>
                  <a:srgbClr val="70AD47"/>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11" name="Freeform 15">
                <a:extLst>
                  <a:ext uri="{FF2B5EF4-FFF2-40B4-BE49-F238E27FC236}">
                    <a16:creationId xmlns:a16="http://schemas.microsoft.com/office/drawing/2014/main" id="{4EA7B016-E45E-4ECB-BCAB-326C340B12BB}"/>
                  </a:ext>
                </a:extLst>
              </p:cNvPr>
              <p:cNvSpPr>
                <a:spLocks/>
              </p:cNvSpPr>
              <p:nvPr/>
            </p:nvSpPr>
            <p:spPr bwMode="auto">
              <a:xfrm>
                <a:off x="1316864" y="4792763"/>
                <a:ext cx="5541" cy="9811"/>
              </a:xfrm>
              <a:custGeom>
                <a:avLst/>
                <a:gdLst>
                  <a:gd name="T0" fmla="*/ 2771 w 13"/>
                  <a:gd name="T1" fmla="*/ 0 h 23"/>
                  <a:gd name="T2" fmla="*/ 5541 w 13"/>
                  <a:gd name="T3" fmla="*/ 4906 h 23"/>
                  <a:gd name="T4" fmla="*/ 2771 w 13"/>
                  <a:gd name="T5" fmla="*/ 9811 h 23"/>
                  <a:gd name="T6" fmla="*/ 0 w 13"/>
                  <a:gd name="T7" fmla="*/ 4906 h 23"/>
                  <a:gd name="T8" fmla="*/ 5541 w 13"/>
                  <a:gd name="T9" fmla="*/ 9811 h 23"/>
                  <a:gd name="T10" fmla="*/ 5541 w 13"/>
                  <a:gd name="T11" fmla="*/ 0 h 23"/>
                  <a:gd name="T12" fmla="*/ 0 w 13"/>
                  <a:gd name="T13" fmla="*/ 0 h 23"/>
                  <a:gd name="T14" fmla="*/ 17694720 60000 65536"/>
                  <a:gd name="T15" fmla="*/ 0 60000 65536"/>
                  <a:gd name="T16" fmla="*/ 5898240 60000 65536"/>
                  <a:gd name="T17" fmla="*/ 11796480 60000 65536"/>
                  <a:gd name="T18" fmla="*/ 0 60000 65536"/>
                  <a:gd name="T19" fmla="*/ 0 60000 65536"/>
                  <a:gd name="T20" fmla="*/ 0 60000 65536"/>
                  <a:gd name="T21" fmla="*/ 0 w 13"/>
                  <a:gd name="T22" fmla="*/ 0 h 23"/>
                  <a:gd name="T23" fmla="*/ 13 w 13"/>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3">
                    <a:moveTo>
                      <a:pt x="13" y="23"/>
                    </a:moveTo>
                    <a:lnTo>
                      <a:pt x="13" y="0"/>
                    </a:lnTo>
                    <a:lnTo>
                      <a:pt x="0" y="0"/>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2" name="Rectangle 5">
                <a:extLst>
                  <a:ext uri="{FF2B5EF4-FFF2-40B4-BE49-F238E27FC236}">
                    <a16:creationId xmlns:a16="http://schemas.microsoft.com/office/drawing/2014/main" id="{68C18D9B-0F60-45FD-BCE5-8A6604BD42A4}"/>
                  </a:ext>
                </a:extLst>
              </p:cNvPr>
              <p:cNvSpPr>
                <a:spLocks noChangeArrowheads="1"/>
              </p:cNvSpPr>
              <p:nvPr/>
            </p:nvSpPr>
            <p:spPr bwMode="auto">
              <a:xfrm>
                <a:off x="1334356" y="4817507"/>
                <a:ext cx="11942" cy="10232"/>
              </a:xfrm>
              <a:prstGeom prst="rect">
                <a:avLst/>
              </a:prstGeom>
              <a:solidFill>
                <a:srgbClr val="FFFFFF"/>
              </a:solidFill>
              <a:ln w="9528" cap="rnd">
                <a:solidFill>
                  <a:srgbClr val="70AD47"/>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13" name="Rectangle 6">
                <a:extLst>
                  <a:ext uri="{FF2B5EF4-FFF2-40B4-BE49-F238E27FC236}">
                    <a16:creationId xmlns:a16="http://schemas.microsoft.com/office/drawing/2014/main" id="{04770F6B-CD21-4D3C-BADF-4E07EE94EFD9}"/>
                  </a:ext>
                </a:extLst>
              </p:cNvPr>
              <p:cNvSpPr>
                <a:spLocks noChangeArrowheads="1"/>
              </p:cNvSpPr>
              <p:nvPr/>
            </p:nvSpPr>
            <p:spPr bwMode="auto">
              <a:xfrm>
                <a:off x="1302361" y="4837121"/>
                <a:ext cx="11942" cy="10232"/>
              </a:xfrm>
              <a:prstGeom prst="rect">
                <a:avLst/>
              </a:prstGeom>
              <a:solidFill>
                <a:srgbClr val="FFFFFF"/>
              </a:solidFill>
              <a:ln w="9528" cap="rnd">
                <a:solidFill>
                  <a:srgbClr val="70AD47"/>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14" name="Freeform 7">
                <a:extLst>
                  <a:ext uri="{FF2B5EF4-FFF2-40B4-BE49-F238E27FC236}">
                    <a16:creationId xmlns:a16="http://schemas.microsoft.com/office/drawing/2014/main" id="{16D4C58B-FCCA-4A19-817F-B440A51B54A3}"/>
                  </a:ext>
                </a:extLst>
              </p:cNvPr>
              <p:cNvSpPr>
                <a:spLocks/>
              </p:cNvSpPr>
              <p:nvPr/>
            </p:nvSpPr>
            <p:spPr bwMode="auto">
              <a:xfrm>
                <a:off x="1274216" y="4802575"/>
                <a:ext cx="91275" cy="26874"/>
              </a:xfrm>
              <a:custGeom>
                <a:avLst/>
                <a:gdLst>
                  <a:gd name="T0" fmla="*/ 45638 w 214"/>
                  <a:gd name="T1" fmla="*/ 0 h 63"/>
                  <a:gd name="T2" fmla="*/ 91275 w 214"/>
                  <a:gd name="T3" fmla="*/ 13437 h 63"/>
                  <a:gd name="T4" fmla="*/ 45638 w 214"/>
                  <a:gd name="T5" fmla="*/ 26874 h 63"/>
                  <a:gd name="T6" fmla="*/ 0 w 214"/>
                  <a:gd name="T7" fmla="*/ 13437 h 63"/>
                  <a:gd name="T8" fmla="*/ 0 w 214"/>
                  <a:gd name="T9" fmla="*/ 25168 h 63"/>
                  <a:gd name="T10" fmla="*/ 40093 w 214"/>
                  <a:gd name="T11" fmla="*/ 25168 h 63"/>
                  <a:gd name="T12" fmla="*/ 65684 w 214"/>
                  <a:gd name="T13" fmla="*/ 0 h 63"/>
                  <a:gd name="T14" fmla="*/ 91275 w 214"/>
                  <a:gd name="T15" fmla="*/ 26874 h 63"/>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14"/>
                  <a:gd name="T25" fmla="*/ 0 h 63"/>
                  <a:gd name="T26" fmla="*/ 214 w 214"/>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4" h="63">
                    <a:moveTo>
                      <a:pt x="0" y="59"/>
                    </a:moveTo>
                    <a:lnTo>
                      <a:pt x="94" y="59"/>
                    </a:lnTo>
                    <a:lnTo>
                      <a:pt x="154" y="0"/>
                    </a:lnTo>
                    <a:lnTo>
                      <a:pt x="214" y="63"/>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5" name="Line 8">
                <a:extLst>
                  <a:ext uri="{FF2B5EF4-FFF2-40B4-BE49-F238E27FC236}">
                    <a16:creationId xmlns:a16="http://schemas.microsoft.com/office/drawing/2014/main" id="{A6236BBE-74C8-473A-87B7-A85779C8967A}"/>
                  </a:ext>
                </a:extLst>
              </p:cNvPr>
              <p:cNvSpPr>
                <a:spLocks/>
              </p:cNvSpPr>
              <p:nvPr/>
            </p:nvSpPr>
            <p:spPr bwMode="auto">
              <a:xfrm>
                <a:off x="1360371" y="4831150"/>
                <a:ext cx="0" cy="32415"/>
              </a:xfrm>
              <a:custGeom>
                <a:avLst/>
                <a:gdLst>
                  <a:gd name="T0" fmla="*/ 0 h 32415"/>
                  <a:gd name="T1" fmla="*/ 16208 h 32415"/>
                  <a:gd name="T2" fmla="*/ 32415 h 32415"/>
                  <a:gd name="T3" fmla="*/ 16208 h 32415"/>
                  <a:gd name="T4" fmla="*/ 0 h 32415"/>
                  <a:gd name="T5" fmla="*/ 32415 h 32415"/>
                  <a:gd name="T6" fmla="*/ 17694720 60000 65536"/>
                  <a:gd name="T7" fmla="*/ 0 60000 65536"/>
                  <a:gd name="T8" fmla="*/ 5898240 60000 65536"/>
                  <a:gd name="T9" fmla="*/ 11796480 60000 65536"/>
                  <a:gd name="T10" fmla="*/ 5898240 60000 65536"/>
                  <a:gd name="T11" fmla="*/ 17694720 60000 65536"/>
                  <a:gd name="T12" fmla="*/ 0 h 32415"/>
                  <a:gd name="T13" fmla="*/ 32415 h 32415"/>
                </a:gdLst>
                <a:ahLst/>
                <a:cxnLst>
                  <a:cxn ang="T6">
                    <a:pos x="0" y="T0"/>
                  </a:cxn>
                  <a:cxn ang="T7">
                    <a:pos x="0" y="T1"/>
                  </a:cxn>
                  <a:cxn ang="T8">
                    <a:pos x="0" y="T2"/>
                  </a:cxn>
                  <a:cxn ang="T9">
                    <a:pos x="0" y="T3"/>
                  </a:cxn>
                  <a:cxn ang="T10">
                    <a:pos x="0" y="T4"/>
                  </a:cxn>
                  <a:cxn ang="T11">
                    <a:pos x="0" y="T5"/>
                  </a:cxn>
                </a:cxnLst>
                <a:rect l="0" t="T12" r="0" b="T13"/>
                <a:pathLst>
                  <a:path h="32415">
                    <a:moveTo>
                      <a:pt x="0" y="0"/>
                    </a:moveTo>
                    <a:lnTo>
                      <a:pt x="1" y="32415"/>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6" name="Line 9">
                <a:extLst>
                  <a:ext uri="{FF2B5EF4-FFF2-40B4-BE49-F238E27FC236}">
                    <a16:creationId xmlns:a16="http://schemas.microsoft.com/office/drawing/2014/main" id="{1A48A6BA-AEBB-47F4-B394-1D0294A259CA}"/>
                  </a:ext>
                </a:extLst>
              </p:cNvPr>
              <p:cNvSpPr>
                <a:spLocks/>
              </p:cNvSpPr>
              <p:nvPr/>
            </p:nvSpPr>
            <p:spPr bwMode="auto">
              <a:xfrm flipH="1">
                <a:off x="1271656" y="4863995"/>
                <a:ext cx="96386" cy="0"/>
              </a:xfrm>
              <a:custGeom>
                <a:avLst/>
                <a:gdLst>
                  <a:gd name="T0" fmla="*/ 48193 w 96386"/>
                  <a:gd name="T1" fmla="*/ 96386 w 96386"/>
                  <a:gd name="T2" fmla="*/ 48193 w 96386"/>
                  <a:gd name="T3" fmla="*/ 0 w 96386"/>
                  <a:gd name="T4" fmla="*/ 0 w 96386"/>
                  <a:gd name="T5" fmla="*/ 96386 w 96386"/>
                  <a:gd name="T6" fmla="*/ 17694720 60000 65536"/>
                  <a:gd name="T7" fmla="*/ 0 60000 65536"/>
                  <a:gd name="T8" fmla="*/ 5898240 60000 65536"/>
                  <a:gd name="T9" fmla="*/ 11796480 60000 65536"/>
                  <a:gd name="T10" fmla="*/ 5898240 60000 65536"/>
                  <a:gd name="T11" fmla="*/ 17694720 60000 65536"/>
                  <a:gd name="T12" fmla="*/ 0 w 96386"/>
                  <a:gd name="T13" fmla="*/ 96386 w 96386"/>
                </a:gdLst>
                <a:ahLst/>
                <a:cxnLst>
                  <a:cxn ang="T6">
                    <a:pos x="T0" y="0"/>
                  </a:cxn>
                  <a:cxn ang="T7">
                    <a:pos x="T1" y="0"/>
                  </a:cxn>
                  <a:cxn ang="T8">
                    <a:pos x="T2" y="0"/>
                  </a:cxn>
                  <a:cxn ang="T9">
                    <a:pos x="T3" y="0"/>
                  </a:cxn>
                  <a:cxn ang="T10">
                    <a:pos x="T4" y="0"/>
                  </a:cxn>
                  <a:cxn ang="T11">
                    <a:pos x="T5" y="0"/>
                  </a:cxn>
                </a:cxnLst>
                <a:rect l="T12" t="0" r="T13" b="0"/>
                <a:pathLst>
                  <a:path w="96386">
                    <a:moveTo>
                      <a:pt x="0" y="0"/>
                    </a:moveTo>
                    <a:lnTo>
                      <a:pt x="96386"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7" name="Line 10">
                <a:extLst>
                  <a:ext uri="{FF2B5EF4-FFF2-40B4-BE49-F238E27FC236}">
                    <a16:creationId xmlns:a16="http://schemas.microsoft.com/office/drawing/2014/main" id="{032BC58D-80A5-4CC1-A7CE-BD657EB7F5C9}"/>
                  </a:ext>
                </a:extLst>
              </p:cNvPr>
              <p:cNvSpPr>
                <a:spLocks/>
              </p:cNvSpPr>
              <p:nvPr/>
            </p:nvSpPr>
            <p:spPr bwMode="auto">
              <a:xfrm>
                <a:off x="1320274" y="4823478"/>
                <a:ext cx="0" cy="34975"/>
              </a:xfrm>
              <a:custGeom>
                <a:avLst/>
                <a:gdLst>
                  <a:gd name="T0" fmla="*/ 0 h 34975"/>
                  <a:gd name="T1" fmla="*/ 17488 h 34975"/>
                  <a:gd name="T2" fmla="*/ 34975 h 34975"/>
                  <a:gd name="T3" fmla="*/ 17488 h 34975"/>
                  <a:gd name="T4" fmla="*/ 0 h 34975"/>
                  <a:gd name="T5" fmla="*/ 34975 h 34975"/>
                  <a:gd name="T6" fmla="*/ 17694720 60000 65536"/>
                  <a:gd name="T7" fmla="*/ 0 60000 65536"/>
                  <a:gd name="T8" fmla="*/ 5898240 60000 65536"/>
                  <a:gd name="T9" fmla="*/ 11796480 60000 65536"/>
                  <a:gd name="T10" fmla="*/ 5898240 60000 65536"/>
                  <a:gd name="T11" fmla="*/ 17694720 60000 65536"/>
                  <a:gd name="T12" fmla="*/ 0 h 34975"/>
                  <a:gd name="T13" fmla="*/ 34975 h 34975"/>
                </a:gdLst>
                <a:ahLst/>
                <a:cxnLst>
                  <a:cxn ang="T6">
                    <a:pos x="0" y="T0"/>
                  </a:cxn>
                  <a:cxn ang="T7">
                    <a:pos x="0" y="T1"/>
                  </a:cxn>
                  <a:cxn ang="T8">
                    <a:pos x="0" y="T2"/>
                  </a:cxn>
                  <a:cxn ang="T9">
                    <a:pos x="0" y="T3"/>
                  </a:cxn>
                  <a:cxn ang="T10">
                    <a:pos x="0" y="T4"/>
                  </a:cxn>
                  <a:cxn ang="T11">
                    <a:pos x="0" y="T5"/>
                  </a:cxn>
                </a:cxnLst>
                <a:rect l="0" t="T12" r="0" b="T13"/>
                <a:pathLst>
                  <a:path h="34975">
                    <a:moveTo>
                      <a:pt x="0" y="0"/>
                    </a:moveTo>
                    <a:lnTo>
                      <a:pt x="1" y="34975"/>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8" name="Line 11">
                <a:extLst>
                  <a:ext uri="{FF2B5EF4-FFF2-40B4-BE49-F238E27FC236}">
                    <a16:creationId xmlns:a16="http://schemas.microsoft.com/office/drawing/2014/main" id="{39BD72DA-C860-4480-90AF-5278D324736C}"/>
                  </a:ext>
                </a:extLst>
              </p:cNvPr>
              <p:cNvSpPr>
                <a:spLocks/>
              </p:cNvSpPr>
              <p:nvPr/>
            </p:nvSpPr>
            <p:spPr bwMode="auto">
              <a:xfrm>
                <a:off x="1279757" y="4829019"/>
                <a:ext cx="0" cy="34975"/>
              </a:xfrm>
              <a:custGeom>
                <a:avLst/>
                <a:gdLst>
                  <a:gd name="T0" fmla="*/ 0 h 34975"/>
                  <a:gd name="T1" fmla="*/ 17488 h 34975"/>
                  <a:gd name="T2" fmla="*/ 34975 h 34975"/>
                  <a:gd name="T3" fmla="*/ 17488 h 34975"/>
                  <a:gd name="T4" fmla="*/ 0 h 34975"/>
                  <a:gd name="T5" fmla="*/ 34975 h 34975"/>
                  <a:gd name="T6" fmla="*/ 17694720 60000 65536"/>
                  <a:gd name="T7" fmla="*/ 0 60000 65536"/>
                  <a:gd name="T8" fmla="*/ 5898240 60000 65536"/>
                  <a:gd name="T9" fmla="*/ 11796480 60000 65536"/>
                  <a:gd name="T10" fmla="*/ 5898240 60000 65536"/>
                  <a:gd name="T11" fmla="*/ 17694720 60000 65536"/>
                  <a:gd name="T12" fmla="*/ 0 h 34975"/>
                  <a:gd name="T13" fmla="*/ 34975 h 34975"/>
                </a:gdLst>
                <a:ahLst/>
                <a:cxnLst>
                  <a:cxn ang="T6">
                    <a:pos x="0" y="T0"/>
                  </a:cxn>
                  <a:cxn ang="T7">
                    <a:pos x="0" y="T1"/>
                  </a:cxn>
                  <a:cxn ang="T8">
                    <a:pos x="0" y="T2"/>
                  </a:cxn>
                  <a:cxn ang="T9">
                    <a:pos x="0" y="T3"/>
                  </a:cxn>
                  <a:cxn ang="T10">
                    <a:pos x="0" y="T4"/>
                  </a:cxn>
                  <a:cxn ang="T11">
                    <a:pos x="0" y="T5"/>
                  </a:cxn>
                </a:cxnLst>
                <a:rect l="0" t="T12" r="0" b="T13"/>
                <a:pathLst>
                  <a:path h="34975">
                    <a:moveTo>
                      <a:pt x="0" y="0"/>
                    </a:moveTo>
                    <a:lnTo>
                      <a:pt x="1" y="34975"/>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19" name="Freeform 12">
                <a:extLst>
                  <a:ext uri="{FF2B5EF4-FFF2-40B4-BE49-F238E27FC236}">
                    <a16:creationId xmlns:a16="http://schemas.microsoft.com/office/drawing/2014/main" id="{F3FFC28C-7522-42D3-B3B5-1BA1D5F5E13E}"/>
                  </a:ext>
                </a:extLst>
              </p:cNvPr>
              <p:cNvSpPr>
                <a:spLocks/>
              </p:cNvSpPr>
              <p:nvPr/>
            </p:nvSpPr>
            <p:spPr bwMode="auto">
              <a:xfrm>
                <a:off x="1278477" y="4802575"/>
                <a:ext cx="27294" cy="20043"/>
              </a:xfrm>
              <a:custGeom>
                <a:avLst/>
                <a:gdLst>
                  <a:gd name="T0" fmla="*/ 13647 w 64"/>
                  <a:gd name="T1" fmla="*/ 0 h 47"/>
                  <a:gd name="T2" fmla="*/ 27294 w 64"/>
                  <a:gd name="T3" fmla="*/ 10022 h 47"/>
                  <a:gd name="T4" fmla="*/ 13647 w 64"/>
                  <a:gd name="T5" fmla="*/ 20043 h 47"/>
                  <a:gd name="T6" fmla="*/ 0 w 64"/>
                  <a:gd name="T7" fmla="*/ 10022 h 47"/>
                  <a:gd name="T8" fmla="*/ 27294 w 64"/>
                  <a:gd name="T9" fmla="*/ 0 h 47"/>
                  <a:gd name="T10" fmla="*/ 21750 w 64"/>
                  <a:gd name="T11" fmla="*/ 0 h 47"/>
                  <a:gd name="T12" fmla="*/ 0 w 64"/>
                  <a:gd name="T13" fmla="*/ 20043 h 47"/>
                  <a:gd name="T14" fmla="*/ 17694720 60000 65536"/>
                  <a:gd name="T15" fmla="*/ 0 60000 65536"/>
                  <a:gd name="T16" fmla="*/ 5898240 60000 65536"/>
                  <a:gd name="T17" fmla="*/ 11796480 60000 65536"/>
                  <a:gd name="T18" fmla="*/ 0 60000 65536"/>
                  <a:gd name="T19" fmla="*/ 0 60000 65536"/>
                  <a:gd name="T20" fmla="*/ 0 60000 65536"/>
                  <a:gd name="T21" fmla="*/ 0 w 64"/>
                  <a:gd name="T22" fmla="*/ 0 h 47"/>
                  <a:gd name="T23" fmla="*/ 64 w 64"/>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47">
                    <a:moveTo>
                      <a:pt x="64" y="0"/>
                    </a:moveTo>
                    <a:lnTo>
                      <a:pt x="51" y="0"/>
                    </a:lnTo>
                    <a:lnTo>
                      <a:pt x="0" y="47"/>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0" name="Freeform 14">
                <a:extLst>
                  <a:ext uri="{FF2B5EF4-FFF2-40B4-BE49-F238E27FC236}">
                    <a16:creationId xmlns:a16="http://schemas.microsoft.com/office/drawing/2014/main" id="{7FAAFE63-E2B7-4FC8-8C22-051BFA273CDD}"/>
                  </a:ext>
                </a:extLst>
              </p:cNvPr>
              <p:cNvSpPr>
                <a:spLocks/>
              </p:cNvSpPr>
              <p:nvPr/>
            </p:nvSpPr>
            <p:spPr bwMode="auto">
              <a:xfrm>
                <a:off x="1311752" y="4802575"/>
                <a:ext cx="28145" cy="11512"/>
              </a:xfrm>
              <a:custGeom>
                <a:avLst/>
                <a:gdLst>
                  <a:gd name="T0" fmla="*/ 14073 w 66"/>
                  <a:gd name="T1" fmla="*/ 0 h 27"/>
                  <a:gd name="T2" fmla="*/ 28145 w 66"/>
                  <a:gd name="T3" fmla="*/ 5756 h 27"/>
                  <a:gd name="T4" fmla="*/ 14073 w 66"/>
                  <a:gd name="T5" fmla="*/ 11512 h 27"/>
                  <a:gd name="T6" fmla="*/ 0 w 66"/>
                  <a:gd name="T7" fmla="*/ 5756 h 27"/>
                  <a:gd name="T8" fmla="*/ 0 w 66"/>
                  <a:gd name="T9" fmla="*/ 11512 h 27"/>
                  <a:gd name="T10" fmla="*/ 10661 w 66"/>
                  <a:gd name="T11" fmla="*/ 0 h 27"/>
                  <a:gd name="T12" fmla="*/ 28145 w 66"/>
                  <a:gd name="T13" fmla="*/ 0 h 27"/>
                  <a:gd name="T14" fmla="*/ 17694720 60000 65536"/>
                  <a:gd name="T15" fmla="*/ 0 60000 65536"/>
                  <a:gd name="T16" fmla="*/ 5898240 60000 65536"/>
                  <a:gd name="T17" fmla="*/ 11796480 60000 65536"/>
                  <a:gd name="T18" fmla="*/ 0 60000 65536"/>
                  <a:gd name="T19" fmla="*/ 0 60000 65536"/>
                  <a:gd name="T20" fmla="*/ 0 60000 65536"/>
                  <a:gd name="T21" fmla="*/ 0 w 66"/>
                  <a:gd name="T22" fmla="*/ 0 h 27"/>
                  <a:gd name="T23" fmla="*/ 66 w 66"/>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7">
                    <a:moveTo>
                      <a:pt x="0" y="27"/>
                    </a:moveTo>
                    <a:lnTo>
                      <a:pt x="25" y="0"/>
                    </a:lnTo>
                    <a:lnTo>
                      <a:pt x="66" y="0"/>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21" name="Rectangle 16">
                <a:extLst>
                  <a:ext uri="{FF2B5EF4-FFF2-40B4-BE49-F238E27FC236}">
                    <a16:creationId xmlns:a16="http://schemas.microsoft.com/office/drawing/2014/main" id="{8A8396EE-254D-4FC8-93B1-4BEFF5075728}"/>
                  </a:ext>
                </a:extLst>
              </p:cNvPr>
              <p:cNvSpPr>
                <a:spLocks noChangeArrowheads="1"/>
              </p:cNvSpPr>
              <p:nvPr/>
            </p:nvSpPr>
            <p:spPr bwMode="auto">
              <a:xfrm>
                <a:off x="1334777" y="4837121"/>
                <a:ext cx="11091" cy="26874"/>
              </a:xfrm>
              <a:prstGeom prst="rect">
                <a:avLst/>
              </a:prstGeom>
              <a:solidFill>
                <a:srgbClr val="FFFFFF"/>
              </a:solidFill>
              <a:ln w="9528" cap="rnd">
                <a:solidFill>
                  <a:srgbClr val="70AD47"/>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22" name="Rectangle 17">
                <a:extLst>
                  <a:ext uri="{FF2B5EF4-FFF2-40B4-BE49-F238E27FC236}">
                    <a16:creationId xmlns:a16="http://schemas.microsoft.com/office/drawing/2014/main" id="{F1B45B23-E968-46C4-AFCF-AD3A5EFBF599}"/>
                  </a:ext>
                </a:extLst>
              </p:cNvPr>
              <p:cNvSpPr>
                <a:spLocks noChangeArrowheads="1"/>
              </p:cNvSpPr>
              <p:nvPr/>
            </p:nvSpPr>
            <p:spPr bwMode="auto">
              <a:xfrm>
                <a:off x="1285728" y="4837121"/>
                <a:ext cx="11091" cy="16632"/>
              </a:xfrm>
              <a:prstGeom prst="rect">
                <a:avLst/>
              </a:prstGeom>
              <a:solidFill>
                <a:srgbClr val="FFFFFF"/>
              </a:solidFill>
              <a:ln w="9528" cap="rnd">
                <a:solidFill>
                  <a:srgbClr val="70AD47"/>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fr-FR" altLang="fr-FR">
                  <a:solidFill>
                    <a:srgbClr val="000000"/>
                  </a:solidFill>
                </a:endParaRPr>
              </a:p>
            </p:txBody>
          </p:sp>
          <p:sp>
            <p:nvSpPr>
              <p:cNvPr id="45123" name="Line 18">
                <a:extLst>
                  <a:ext uri="{FF2B5EF4-FFF2-40B4-BE49-F238E27FC236}">
                    <a16:creationId xmlns:a16="http://schemas.microsoft.com/office/drawing/2014/main" id="{AE68BA9D-7FA1-46BE-B349-B04340EF3382}"/>
                  </a:ext>
                </a:extLst>
              </p:cNvPr>
              <p:cNvSpPr>
                <a:spLocks/>
              </p:cNvSpPr>
              <p:nvPr/>
            </p:nvSpPr>
            <p:spPr bwMode="auto">
              <a:xfrm>
                <a:off x="1282747" y="4819637"/>
                <a:ext cx="16203" cy="0"/>
              </a:xfrm>
              <a:custGeom>
                <a:avLst/>
                <a:gdLst>
                  <a:gd name="T0" fmla="*/ 8102 w 16203"/>
                  <a:gd name="T1" fmla="*/ 16203 w 16203"/>
                  <a:gd name="T2" fmla="*/ 8102 w 16203"/>
                  <a:gd name="T3" fmla="*/ 0 w 16203"/>
                  <a:gd name="T4" fmla="*/ 0 w 16203"/>
                  <a:gd name="T5" fmla="*/ 16203 w 16203"/>
                  <a:gd name="T6" fmla="*/ 17694720 60000 65536"/>
                  <a:gd name="T7" fmla="*/ 0 60000 65536"/>
                  <a:gd name="T8" fmla="*/ 5898240 60000 65536"/>
                  <a:gd name="T9" fmla="*/ 11796480 60000 65536"/>
                  <a:gd name="T10" fmla="*/ 5898240 60000 65536"/>
                  <a:gd name="T11" fmla="*/ 17694720 60000 65536"/>
                  <a:gd name="T12" fmla="*/ 0 w 16203"/>
                  <a:gd name="T13" fmla="*/ 16203 w 16203"/>
                </a:gdLst>
                <a:ahLst/>
                <a:cxnLst>
                  <a:cxn ang="T6">
                    <a:pos x="T0" y="0"/>
                  </a:cxn>
                  <a:cxn ang="T7">
                    <a:pos x="T1" y="0"/>
                  </a:cxn>
                  <a:cxn ang="T8">
                    <a:pos x="T2" y="0"/>
                  </a:cxn>
                  <a:cxn ang="T9">
                    <a:pos x="T3" y="0"/>
                  </a:cxn>
                  <a:cxn ang="T10">
                    <a:pos x="T4" y="0"/>
                  </a:cxn>
                  <a:cxn ang="T11">
                    <a:pos x="T5" y="0"/>
                  </a:cxn>
                </a:cxnLst>
                <a:rect l="T12" t="0" r="T13" b="0"/>
                <a:pathLst>
                  <a:path w="16203">
                    <a:moveTo>
                      <a:pt x="0" y="0"/>
                    </a:moveTo>
                    <a:lnTo>
                      <a:pt x="16203" y="1"/>
                    </a:lnTo>
                  </a:path>
                </a:pathLst>
              </a:custGeom>
              <a:noFill/>
              <a:ln w="9528" cap="rnd">
                <a:solidFill>
                  <a:srgbClr val="70AD4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sp>
        <p:nvSpPr>
          <p:cNvPr id="164" name="Rectangle : coins arrondis 169">
            <a:extLst>
              <a:ext uri="{FF2B5EF4-FFF2-40B4-BE49-F238E27FC236}">
                <a16:creationId xmlns:a16="http://schemas.microsoft.com/office/drawing/2014/main" id="{A6BDE32E-436E-47DA-87A6-3A72C543832A}"/>
              </a:ext>
            </a:extLst>
          </p:cNvPr>
          <p:cNvSpPr/>
          <p:nvPr/>
        </p:nvSpPr>
        <p:spPr>
          <a:xfrm>
            <a:off x="3944938" y="4116388"/>
            <a:ext cx="1400175" cy="8270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70AD47"/>
            </a:solidFill>
            <a:prstDash val="solid"/>
            <a:miter/>
          </a:ln>
          <a:effectLst>
            <a:outerShdw dist="38096" dir="2700000" algn="tl">
              <a:srgbClr val="000000">
                <a:alpha val="40000"/>
              </a:srgbClr>
            </a:outerShdw>
          </a:effectLst>
        </p:spPr>
        <p:txBody>
          <a:bodyPr lIns="0" rIns="0" anchor="ctr" anchorCtr="1"/>
          <a:lstStyle/>
          <a:p>
            <a:pPr algn="ctr" eaLnBrk="1" fontAlgn="auto" hangingPunct="1">
              <a:spcBef>
                <a:spcPts val="0"/>
              </a:spcBef>
              <a:spcAft>
                <a:spcPts val="0"/>
              </a:spcAft>
              <a:defRPr sz="1800" b="0" i="0" u="none" strike="noStrike" kern="0" cap="none" spc="0" baseline="0">
                <a:solidFill>
                  <a:srgbClr val="000000"/>
                </a:solidFill>
                <a:uFillTx/>
              </a:defRPr>
            </a:pPr>
            <a:r>
              <a:rPr lang="fr-FR" sz="1050" b="1" dirty="0">
                <a:solidFill>
                  <a:srgbClr val="000000"/>
                </a:solidFill>
                <a:latin typeface="Arial" pitchFamily="34"/>
                <a:cs typeface="Arial" pitchFamily="34"/>
                <a:hlinkClick r:id="rId23"/>
              </a:rPr>
              <a:t>Prise de RDV pour le client : </a:t>
            </a:r>
            <a:endParaRPr lang="fr-FR" sz="1050" b="1" dirty="0">
              <a:solidFill>
                <a:srgbClr val="000000"/>
              </a:solidFill>
              <a:latin typeface="Arial" pitchFamily="34"/>
              <a:cs typeface="Arial" pitchFamily="34"/>
            </a:endParaRPr>
          </a:p>
        </p:txBody>
      </p:sp>
      <p:cxnSp>
        <p:nvCxnSpPr>
          <p:cNvPr id="45106" name="Connecteur droit avec flèche 56">
            <a:extLst>
              <a:ext uri="{FF2B5EF4-FFF2-40B4-BE49-F238E27FC236}">
                <a16:creationId xmlns:a16="http://schemas.microsoft.com/office/drawing/2014/main" id="{86271A61-B41B-450B-AB3F-D2802B1AE901}"/>
              </a:ext>
            </a:extLst>
          </p:cNvPr>
          <p:cNvCxnSpPr>
            <a:cxnSpLocks noChangeShapeType="1"/>
            <a:stCxn id="88" idx="1"/>
            <a:endCxn id="164" idx="3"/>
          </p:cNvCxnSpPr>
          <p:nvPr/>
        </p:nvCxnSpPr>
        <p:spPr bwMode="auto">
          <a:xfrm>
            <a:off x="3519488" y="4529138"/>
            <a:ext cx="425450" cy="0"/>
          </a:xfrm>
          <a:prstGeom prst="straightConnector1">
            <a:avLst/>
          </a:prstGeom>
          <a:noFill/>
          <a:ln w="6345">
            <a:solidFill>
              <a:srgbClr val="70AD47"/>
            </a:solidFill>
            <a:miter lim="800000"/>
            <a:headEnd/>
            <a:tailEnd type="arrow" w="med" len="med"/>
          </a:ln>
          <a:extLst>
            <a:ext uri="{909E8E84-426E-40DD-AFC4-6F175D3DCCD1}">
              <a14:hiddenFill xmlns:a14="http://schemas.microsoft.com/office/drawing/2010/main">
                <a:noFill/>
              </a14:hiddenFill>
            </a:ext>
          </a:extLst>
        </p:spPr>
      </p:cxnSp>
      <p:sp>
        <p:nvSpPr>
          <p:cNvPr id="45107" name="Rectangle 170">
            <a:extLst>
              <a:ext uri="{FF2B5EF4-FFF2-40B4-BE49-F238E27FC236}">
                <a16:creationId xmlns:a16="http://schemas.microsoft.com/office/drawing/2014/main" id="{1D187F98-50C0-4250-A9D9-7DE8C03B1E7B}"/>
              </a:ext>
            </a:extLst>
          </p:cNvPr>
          <p:cNvSpPr>
            <a:spLocks noChangeArrowheads="1"/>
          </p:cNvSpPr>
          <p:nvPr/>
        </p:nvSpPr>
        <p:spPr bwMode="auto">
          <a:xfrm>
            <a:off x="11768138" y="6472238"/>
            <a:ext cx="423862" cy="185737"/>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b="1">
                <a:solidFill>
                  <a:srgbClr val="FFFFFF"/>
                </a:solidFill>
                <a:latin typeface="Arial" panose="020B0604020202020204" pitchFamily="34" charset="0"/>
                <a:cs typeface="Arial" panose="020B0604020202020204" pitchFamily="34" charset="0"/>
              </a:rPr>
              <a:t>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a:extLst>
              <a:ext uri="{FF2B5EF4-FFF2-40B4-BE49-F238E27FC236}">
                <a16:creationId xmlns:a16="http://schemas.microsoft.com/office/drawing/2014/main" id="{D01CCE4C-F50A-4BF6-955A-68042BFE83B3}"/>
              </a:ext>
            </a:extLst>
          </p:cNvPr>
          <p:cNvSpPr>
            <a:spLocks noChangeArrowheads="1"/>
          </p:cNvSpPr>
          <p:nvPr/>
        </p:nvSpPr>
        <p:spPr bwMode="auto">
          <a:xfrm>
            <a:off x="0" y="0"/>
            <a:ext cx="12192000" cy="36195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79999" tIns="107999" bIns="143999"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i="1">
                <a:solidFill>
                  <a:srgbClr val="FFFFFF"/>
                </a:solidFill>
                <a:latin typeface="Arial" panose="020B0604020202020204" pitchFamily="34" charset="0"/>
                <a:cs typeface="Arial" panose="020B0604020202020204" pitchFamily="34" charset="0"/>
              </a:rPr>
              <a:t>Cozynergy</a:t>
            </a:r>
          </a:p>
        </p:txBody>
      </p:sp>
      <p:sp>
        <p:nvSpPr>
          <p:cNvPr id="46083" name="Rectangle 2">
            <a:extLst>
              <a:ext uri="{FF2B5EF4-FFF2-40B4-BE49-F238E27FC236}">
                <a16:creationId xmlns:a16="http://schemas.microsoft.com/office/drawing/2014/main" id="{905CAEAD-3E68-4D48-9D39-B8BF0F5817AC}"/>
              </a:ext>
            </a:extLst>
          </p:cNvPr>
          <p:cNvSpPr>
            <a:spLocks noChangeArrowheads="1"/>
          </p:cNvSpPr>
          <p:nvPr/>
        </p:nvSpPr>
        <p:spPr bwMode="auto">
          <a:xfrm>
            <a:off x="0" y="6229350"/>
            <a:ext cx="12192000" cy="106363"/>
          </a:xfrm>
          <a:prstGeom prst="rect">
            <a:avLst/>
          </a:prstGeom>
          <a:gradFill rotWithShape="0">
            <a:gsLst>
              <a:gs pos="0">
                <a:srgbClr val="000000">
                  <a:alpha val="0"/>
                </a:srgbClr>
              </a:gs>
              <a:gs pos="100000">
                <a:srgbClr val="000000">
                  <a:alpha val="0"/>
                </a:srgbClr>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084" name="Rectangle 3">
            <a:extLst>
              <a:ext uri="{FF2B5EF4-FFF2-40B4-BE49-F238E27FC236}">
                <a16:creationId xmlns:a16="http://schemas.microsoft.com/office/drawing/2014/main" id="{FAD7B1D1-0F81-40D0-8051-9F4B03D211DB}"/>
              </a:ext>
            </a:extLst>
          </p:cNvPr>
          <p:cNvSpPr>
            <a:spLocks noChangeArrowheads="1"/>
          </p:cNvSpPr>
          <p:nvPr/>
        </p:nvSpPr>
        <p:spPr bwMode="auto">
          <a:xfrm>
            <a:off x="0" y="6286500"/>
            <a:ext cx="12192000" cy="57150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nvGrpSpPr>
          <p:cNvPr id="46085" name="Groupe 5">
            <a:extLst>
              <a:ext uri="{FF2B5EF4-FFF2-40B4-BE49-F238E27FC236}">
                <a16:creationId xmlns:a16="http://schemas.microsoft.com/office/drawing/2014/main" id="{96481664-44C1-4AA2-A15C-E3ED9DD42E6D}"/>
              </a:ext>
            </a:extLst>
          </p:cNvPr>
          <p:cNvGrpSpPr>
            <a:grpSpLocks/>
          </p:cNvGrpSpPr>
          <p:nvPr/>
        </p:nvGrpSpPr>
        <p:grpSpPr bwMode="auto">
          <a:xfrm>
            <a:off x="88900" y="6353175"/>
            <a:ext cx="511175" cy="469900"/>
            <a:chOff x="89062" y="6352894"/>
            <a:chExt cx="510637" cy="470441"/>
          </a:xfrm>
        </p:grpSpPr>
        <p:pic>
          <p:nvPicPr>
            <p:cNvPr id="6" name="Graphique 6">
              <a:extLst>
                <a:ext uri="{FF2B5EF4-FFF2-40B4-BE49-F238E27FC236}">
                  <a16:creationId xmlns:a16="http://schemas.microsoft.com/office/drawing/2014/main" id="{7865AAEE-F824-4B2F-A212-7C863C99F0EC}"/>
                </a:ext>
              </a:extLst>
            </p:cNvPr>
            <p:cNvPicPr>
              <a:picLocks noChangeAspect="1"/>
            </p:cNvPicPr>
            <p:nvPr/>
          </p:nvPicPr>
          <p:blipFill>
            <a:blip r:embed="rId2"/>
            <a:srcRect/>
            <a:stretch>
              <a:fillRect/>
            </a:stretch>
          </p:blipFill>
          <p:spPr>
            <a:xfrm>
              <a:off x="188970" y="6352894"/>
              <a:ext cx="310823" cy="311508"/>
            </a:xfrm>
            <a:prstGeom prst="rect">
              <a:avLst/>
            </a:prstGeom>
            <a:noFill/>
            <a:ln cap="flat">
              <a:noFill/>
            </a:ln>
          </p:spPr>
        </p:pic>
        <p:sp>
          <p:nvSpPr>
            <p:cNvPr id="46225" name="ZoneTexte 7">
              <a:extLst>
                <a:ext uri="{FF2B5EF4-FFF2-40B4-BE49-F238E27FC236}">
                  <a16:creationId xmlns:a16="http://schemas.microsoft.com/office/drawing/2014/main" id="{2672CE67-42A2-4F0D-AD41-8A3E0AD13E5D}"/>
                </a:ext>
              </a:extLst>
            </p:cNvPr>
            <p:cNvSpPr txBox="1">
              <a:spLocks noChangeArrowheads="1"/>
            </p:cNvSpPr>
            <p:nvPr/>
          </p:nvSpPr>
          <p:spPr bwMode="auto">
            <a:xfrm>
              <a:off x="89062" y="6638672"/>
              <a:ext cx="510637"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Accueil</a:t>
              </a:r>
            </a:p>
          </p:txBody>
        </p:sp>
      </p:grpSp>
      <p:grpSp>
        <p:nvGrpSpPr>
          <p:cNvPr id="46086" name="Groupe 8">
            <a:extLst>
              <a:ext uri="{FF2B5EF4-FFF2-40B4-BE49-F238E27FC236}">
                <a16:creationId xmlns:a16="http://schemas.microsoft.com/office/drawing/2014/main" id="{AB9EF38D-8752-451F-B4DC-E167B9327287}"/>
              </a:ext>
            </a:extLst>
          </p:cNvPr>
          <p:cNvGrpSpPr>
            <a:grpSpLocks/>
          </p:cNvGrpSpPr>
          <p:nvPr/>
        </p:nvGrpSpPr>
        <p:grpSpPr bwMode="auto">
          <a:xfrm>
            <a:off x="660400" y="6307138"/>
            <a:ext cx="604838" cy="515937"/>
            <a:chOff x="659858" y="6306507"/>
            <a:chExt cx="605643" cy="516828"/>
          </a:xfrm>
        </p:grpSpPr>
        <p:pic>
          <p:nvPicPr>
            <p:cNvPr id="9" name="Graphique 9">
              <a:extLst>
                <a:ext uri="{FF2B5EF4-FFF2-40B4-BE49-F238E27FC236}">
                  <a16:creationId xmlns:a16="http://schemas.microsoft.com/office/drawing/2014/main" id="{1719C13C-05C8-4DFF-8C47-FA04E9E17696}"/>
                </a:ext>
              </a:extLst>
            </p:cNvPr>
            <p:cNvPicPr>
              <a:picLocks noChangeAspect="1"/>
            </p:cNvPicPr>
            <p:nvPr/>
          </p:nvPicPr>
          <p:blipFill>
            <a:blip r:embed="rId3"/>
            <a:srcRect/>
            <a:stretch>
              <a:fillRect/>
            </a:stretch>
          </p:blipFill>
          <p:spPr>
            <a:xfrm>
              <a:off x="755235" y="6306507"/>
              <a:ext cx="414889" cy="415053"/>
            </a:xfrm>
            <a:prstGeom prst="rect">
              <a:avLst/>
            </a:prstGeom>
            <a:noFill/>
            <a:ln cap="flat">
              <a:noFill/>
            </a:ln>
          </p:spPr>
        </p:pic>
        <p:sp>
          <p:nvSpPr>
            <p:cNvPr id="46223" name="ZoneTexte 10">
              <a:extLst>
                <a:ext uri="{FF2B5EF4-FFF2-40B4-BE49-F238E27FC236}">
                  <a16:creationId xmlns:a16="http://schemas.microsoft.com/office/drawing/2014/main" id="{EF97AF6E-2178-49F8-903C-5AA275191DC0}"/>
                </a:ext>
              </a:extLst>
            </p:cNvPr>
            <p:cNvSpPr txBox="1">
              <a:spLocks noChangeArrowheads="1"/>
            </p:cNvSpPr>
            <p:nvPr/>
          </p:nvSpPr>
          <p:spPr bwMode="auto">
            <a:xfrm>
              <a:off x="659858" y="6638672"/>
              <a:ext cx="605643"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Sommaire</a:t>
              </a:r>
            </a:p>
          </p:txBody>
        </p:sp>
      </p:grpSp>
      <p:sp>
        <p:nvSpPr>
          <p:cNvPr id="46087" name="ZoneTexte 11">
            <a:extLst>
              <a:ext uri="{FF2B5EF4-FFF2-40B4-BE49-F238E27FC236}">
                <a16:creationId xmlns:a16="http://schemas.microsoft.com/office/drawing/2014/main" id="{279386E9-CA93-49ED-A1FF-89684C80DE47}"/>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46088" name="Connecteur droit 12">
            <a:extLst>
              <a:ext uri="{FF2B5EF4-FFF2-40B4-BE49-F238E27FC236}">
                <a16:creationId xmlns:a16="http://schemas.microsoft.com/office/drawing/2014/main" id="{9B6679F2-F88F-4FE6-92EC-6432F6A78A11}"/>
              </a:ext>
            </a:extLst>
          </p:cNvPr>
          <p:cNvCxnSpPr>
            <a:cxnSpLocks noChangeShapeType="1"/>
          </p:cNvCxnSpPr>
          <p:nvPr/>
        </p:nvCxnSpPr>
        <p:spPr bwMode="auto">
          <a:xfrm>
            <a:off x="141922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cxnSp>
        <p:nvCxnSpPr>
          <p:cNvPr id="46089" name="Connecteur droit 13">
            <a:extLst>
              <a:ext uri="{FF2B5EF4-FFF2-40B4-BE49-F238E27FC236}">
                <a16:creationId xmlns:a16="http://schemas.microsoft.com/office/drawing/2014/main" id="{EDB78F0C-64AC-4FBC-B9E7-11421D3AAE98}"/>
              </a:ext>
            </a:extLst>
          </p:cNvPr>
          <p:cNvCxnSpPr>
            <a:cxnSpLocks noChangeShapeType="1"/>
          </p:cNvCxnSpPr>
          <p:nvPr/>
        </p:nvCxnSpPr>
        <p:spPr bwMode="auto">
          <a:xfrm>
            <a:off x="255587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6090" name="Groupe 14">
            <a:extLst>
              <a:ext uri="{FF2B5EF4-FFF2-40B4-BE49-F238E27FC236}">
                <a16:creationId xmlns:a16="http://schemas.microsoft.com/office/drawing/2014/main" id="{28415248-400F-422C-8691-402693ECAFB5}"/>
              </a:ext>
            </a:extLst>
          </p:cNvPr>
          <p:cNvGrpSpPr>
            <a:grpSpLocks/>
          </p:cNvGrpSpPr>
          <p:nvPr/>
        </p:nvGrpSpPr>
        <p:grpSpPr bwMode="auto">
          <a:xfrm>
            <a:off x="4746625" y="6332538"/>
            <a:ext cx="784225" cy="490537"/>
            <a:chOff x="4747007" y="6332220"/>
            <a:chExt cx="784390" cy="490776"/>
          </a:xfrm>
        </p:grpSpPr>
        <p:pic>
          <p:nvPicPr>
            <p:cNvPr id="15" name="Graphique 15">
              <a:extLst>
                <a:ext uri="{FF2B5EF4-FFF2-40B4-BE49-F238E27FC236}">
                  <a16:creationId xmlns:a16="http://schemas.microsoft.com/office/drawing/2014/main" id="{4D0C0C21-C894-42D1-9D4F-2F6C9358E27B}"/>
                </a:ext>
              </a:extLst>
            </p:cNvPr>
            <p:cNvPicPr>
              <a:picLocks noChangeAspect="1"/>
            </p:cNvPicPr>
            <p:nvPr/>
          </p:nvPicPr>
          <p:blipFill>
            <a:blip r:embed="rId4"/>
            <a:stretch>
              <a:fillRect/>
            </a:stretch>
          </p:blipFill>
          <p:spPr>
            <a:xfrm>
              <a:off x="4966128" y="6332220"/>
              <a:ext cx="352499" cy="352597"/>
            </a:xfrm>
            <a:prstGeom prst="rect">
              <a:avLst/>
            </a:prstGeom>
            <a:noFill/>
            <a:ln cap="flat">
              <a:noFill/>
            </a:ln>
          </p:spPr>
        </p:pic>
        <p:sp>
          <p:nvSpPr>
            <p:cNvPr id="46221" name="ZoneTexte 16">
              <a:extLst>
                <a:ext uri="{FF2B5EF4-FFF2-40B4-BE49-F238E27FC236}">
                  <a16:creationId xmlns:a16="http://schemas.microsoft.com/office/drawing/2014/main" id="{9E65D32D-7BA3-4636-9D60-14B13591B787}"/>
                </a:ext>
              </a:extLst>
            </p:cNvPr>
            <p:cNvSpPr txBox="1">
              <a:spLocks noChangeArrowheads="1"/>
            </p:cNvSpPr>
            <p:nvPr/>
          </p:nvSpPr>
          <p:spPr bwMode="auto">
            <a:xfrm>
              <a:off x="4747007"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Rénovation</a:t>
              </a:r>
            </a:p>
          </p:txBody>
        </p:sp>
      </p:grpSp>
      <p:grpSp>
        <p:nvGrpSpPr>
          <p:cNvPr id="46091" name="Groupe 17">
            <a:extLst>
              <a:ext uri="{FF2B5EF4-FFF2-40B4-BE49-F238E27FC236}">
                <a16:creationId xmlns:a16="http://schemas.microsoft.com/office/drawing/2014/main" id="{8A2FC158-3E4E-4619-B383-909C161FC51C}"/>
              </a:ext>
            </a:extLst>
          </p:cNvPr>
          <p:cNvGrpSpPr>
            <a:grpSpLocks/>
          </p:cNvGrpSpPr>
          <p:nvPr/>
        </p:nvGrpSpPr>
        <p:grpSpPr bwMode="auto">
          <a:xfrm>
            <a:off x="5367338" y="6348413"/>
            <a:ext cx="784225" cy="474662"/>
            <a:chOff x="5367052" y="6348999"/>
            <a:chExt cx="784390" cy="473997"/>
          </a:xfrm>
        </p:grpSpPr>
        <p:pic>
          <p:nvPicPr>
            <p:cNvPr id="18" name="Graphique 18">
              <a:extLst>
                <a:ext uri="{FF2B5EF4-FFF2-40B4-BE49-F238E27FC236}">
                  <a16:creationId xmlns:a16="http://schemas.microsoft.com/office/drawing/2014/main" id="{C6CCAA1F-43B9-4CBE-8513-C89D48B4D88D}"/>
                </a:ext>
              </a:extLst>
            </p:cNvPr>
            <p:cNvPicPr>
              <a:picLocks noChangeAspect="1"/>
            </p:cNvPicPr>
            <p:nvPr/>
          </p:nvPicPr>
          <p:blipFill>
            <a:blip r:embed="rId5"/>
            <a:stretch>
              <a:fillRect/>
            </a:stretch>
          </p:blipFill>
          <p:spPr>
            <a:xfrm>
              <a:off x="5586173" y="6348999"/>
              <a:ext cx="352499" cy="353516"/>
            </a:xfrm>
            <a:prstGeom prst="rect">
              <a:avLst/>
            </a:prstGeom>
            <a:noFill/>
            <a:ln cap="flat">
              <a:noFill/>
            </a:ln>
          </p:spPr>
        </p:pic>
        <p:sp>
          <p:nvSpPr>
            <p:cNvPr id="46219" name="ZoneTexte 19">
              <a:extLst>
                <a:ext uri="{FF2B5EF4-FFF2-40B4-BE49-F238E27FC236}">
                  <a16:creationId xmlns:a16="http://schemas.microsoft.com/office/drawing/2014/main" id="{0EC5F5E3-2092-4860-81DB-254A96FC0168}"/>
                </a:ext>
              </a:extLst>
            </p:cNvPr>
            <p:cNvSpPr txBox="1">
              <a:spLocks noChangeArrowheads="1"/>
            </p:cNvSpPr>
            <p:nvPr/>
          </p:nvSpPr>
          <p:spPr bwMode="auto">
            <a:xfrm>
              <a:off x="5367052"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Mobilité</a:t>
              </a:r>
            </a:p>
          </p:txBody>
        </p:sp>
      </p:grpSp>
      <p:grpSp>
        <p:nvGrpSpPr>
          <p:cNvPr id="46092" name="Groupe 20">
            <a:extLst>
              <a:ext uri="{FF2B5EF4-FFF2-40B4-BE49-F238E27FC236}">
                <a16:creationId xmlns:a16="http://schemas.microsoft.com/office/drawing/2014/main" id="{FD636AA4-5296-474D-B8BA-10367141AE73}"/>
              </a:ext>
            </a:extLst>
          </p:cNvPr>
          <p:cNvGrpSpPr>
            <a:grpSpLocks/>
          </p:cNvGrpSpPr>
          <p:nvPr/>
        </p:nvGrpSpPr>
        <p:grpSpPr bwMode="auto">
          <a:xfrm>
            <a:off x="1581150" y="6342063"/>
            <a:ext cx="784225" cy="481012"/>
            <a:chOff x="1580613" y="6342470"/>
            <a:chExt cx="784390" cy="480526"/>
          </a:xfrm>
        </p:grpSpPr>
        <p:pic>
          <p:nvPicPr>
            <p:cNvPr id="21" name="Graphique 21">
              <a:extLst>
                <a:ext uri="{FF2B5EF4-FFF2-40B4-BE49-F238E27FC236}">
                  <a16:creationId xmlns:a16="http://schemas.microsoft.com/office/drawing/2014/main" id="{3C3531D0-7416-45F3-B686-4A6FFAF621B4}"/>
                </a:ext>
              </a:extLst>
            </p:cNvPr>
            <p:cNvPicPr>
              <a:picLocks noChangeAspect="1"/>
            </p:cNvPicPr>
            <p:nvPr/>
          </p:nvPicPr>
          <p:blipFill>
            <a:blip r:embed="rId6"/>
            <a:srcRect/>
            <a:stretch>
              <a:fillRect/>
            </a:stretch>
          </p:blipFill>
          <p:spPr>
            <a:xfrm>
              <a:off x="1799734" y="6342470"/>
              <a:ext cx="346148" cy="345725"/>
            </a:xfrm>
            <a:prstGeom prst="rect">
              <a:avLst/>
            </a:prstGeom>
            <a:noFill/>
            <a:ln cap="flat">
              <a:noFill/>
            </a:ln>
          </p:spPr>
        </p:pic>
        <p:sp>
          <p:nvSpPr>
            <p:cNvPr id="46217" name="ZoneTexte 22">
              <a:extLst>
                <a:ext uri="{FF2B5EF4-FFF2-40B4-BE49-F238E27FC236}">
                  <a16:creationId xmlns:a16="http://schemas.microsoft.com/office/drawing/2014/main" id="{7409C518-D00B-4C42-B42E-50A7855E05A4}"/>
                </a:ext>
              </a:extLst>
            </p:cNvPr>
            <p:cNvSpPr txBox="1">
              <a:spLocks noChangeArrowheads="1"/>
            </p:cNvSpPr>
            <p:nvPr/>
          </p:nvSpPr>
          <p:spPr bwMode="auto">
            <a:xfrm>
              <a:off x="1580613"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Approche conseil</a:t>
              </a:r>
            </a:p>
          </p:txBody>
        </p:sp>
      </p:grpSp>
      <p:grpSp>
        <p:nvGrpSpPr>
          <p:cNvPr id="46093" name="Groupe 23">
            <a:extLst>
              <a:ext uri="{FF2B5EF4-FFF2-40B4-BE49-F238E27FC236}">
                <a16:creationId xmlns:a16="http://schemas.microsoft.com/office/drawing/2014/main" id="{685462E5-5F80-46F6-A07D-6F378E47018E}"/>
              </a:ext>
            </a:extLst>
          </p:cNvPr>
          <p:cNvGrpSpPr>
            <a:grpSpLocks/>
          </p:cNvGrpSpPr>
          <p:nvPr/>
        </p:nvGrpSpPr>
        <p:grpSpPr bwMode="auto">
          <a:xfrm>
            <a:off x="8907463" y="6334125"/>
            <a:ext cx="1304925" cy="488950"/>
            <a:chOff x="8907444" y="6334405"/>
            <a:chExt cx="1305361" cy="488930"/>
          </a:xfrm>
        </p:grpSpPr>
        <p:grpSp>
          <p:nvGrpSpPr>
            <p:cNvPr id="46209" name="Groupe 24">
              <a:extLst>
                <a:ext uri="{FF2B5EF4-FFF2-40B4-BE49-F238E27FC236}">
                  <a16:creationId xmlns:a16="http://schemas.microsoft.com/office/drawing/2014/main" id="{7EA56AB2-2FC7-4084-BBAA-C3EAEAB447AC}"/>
                </a:ext>
              </a:extLst>
            </p:cNvPr>
            <p:cNvGrpSpPr>
              <a:grpSpLocks/>
            </p:cNvGrpSpPr>
            <p:nvPr/>
          </p:nvGrpSpPr>
          <p:grpSpPr bwMode="auto">
            <a:xfrm>
              <a:off x="8907444" y="6334405"/>
              <a:ext cx="547826" cy="488930"/>
              <a:chOff x="8907444" y="6334405"/>
              <a:chExt cx="547826" cy="488930"/>
            </a:xfrm>
          </p:grpSpPr>
          <p:pic>
            <p:nvPicPr>
              <p:cNvPr id="25" name="Graphique 29">
                <a:extLst>
                  <a:ext uri="{FF2B5EF4-FFF2-40B4-BE49-F238E27FC236}">
                    <a16:creationId xmlns:a16="http://schemas.microsoft.com/office/drawing/2014/main" id="{2DAF35F0-0C54-4DDD-8D4E-09D94F6170C3}"/>
                  </a:ext>
                </a:extLst>
              </p:cNvPr>
              <p:cNvPicPr>
                <a:picLocks noChangeAspect="1"/>
              </p:cNvPicPr>
              <p:nvPr/>
            </p:nvPicPr>
            <p:blipFill>
              <a:blip r:embed="rId7"/>
              <a:srcRect/>
              <a:stretch>
                <a:fillRect/>
              </a:stretch>
            </p:blipFill>
            <p:spPr>
              <a:xfrm>
                <a:off x="9002726" y="6334405"/>
                <a:ext cx="352543" cy="352411"/>
              </a:xfrm>
              <a:prstGeom prst="rect">
                <a:avLst/>
              </a:prstGeom>
              <a:noFill/>
              <a:ln cap="flat">
                <a:noFill/>
              </a:ln>
            </p:spPr>
          </p:pic>
          <p:sp>
            <p:nvSpPr>
              <p:cNvPr id="46215" name="ZoneTexte 30">
                <a:extLst>
                  <a:ext uri="{FF2B5EF4-FFF2-40B4-BE49-F238E27FC236}">
                    <a16:creationId xmlns:a16="http://schemas.microsoft.com/office/drawing/2014/main" id="{72224FCF-3313-466D-8533-79111885403B}"/>
                  </a:ext>
                </a:extLst>
              </p:cNvPr>
              <p:cNvSpPr txBox="1">
                <a:spLocks noChangeArrowheads="1"/>
              </p:cNvSpPr>
              <p:nvPr/>
            </p:nvSpPr>
            <p:spPr bwMode="auto">
              <a:xfrm>
                <a:off x="8907444" y="6638672"/>
                <a:ext cx="547826"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798"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Nos offres</a:t>
                </a:r>
              </a:p>
            </p:txBody>
          </p:sp>
        </p:grpSp>
        <p:cxnSp>
          <p:nvCxnSpPr>
            <p:cNvPr id="46210" name="Connecteur droit 25">
              <a:extLst>
                <a:ext uri="{FF2B5EF4-FFF2-40B4-BE49-F238E27FC236}">
                  <a16:creationId xmlns:a16="http://schemas.microsoft.com/office/drawing/2014/main" id="{2E270324-9497-4877-A172-BBD7E2A58EB5}"/>
                </a:ext>
              </a:extLst>
            </p:cNvPr>
            <p:cNvCxnSpPr>
              <a:cxnSpLocks noChangeShapeType="1"/>
            </p:cNvCxnSpPr>
            <p:nvPr/>
          </p:nvCxnSpPr>
          <p:spPr bwMode="auto">
            <a:xfrm>
              <a:off x="9605141" y="6387943"/>
              <a:ext cx="0" cy="369326"/>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6211" name="Groupe 26">
              <a:extLst>
                <a:ext uri="{FF2B5EF4-FFF2-40B4-BE49-F238E27FC236}">
                  <a16:creationId xmlns:a16="http://schemas.microsoft.com/office/drawing/2014/main" id="{6DE411A8-ECD3-4BD3-ACA2-860F22E728D2}"/>
                </a:ext>
              </a:extLst>
            </p:cNvPr>
            <p:cNvGrpSpPr>
              <a:grpSpLocks/>
            </p:cNvGrpSpPr>
            <p:nvPr/>
          </p:nvGrpSpPr>
          <p:grpSpPr bwMode="auto">
            <a:xfrm>
              <a:off x="9781867" y="6342470"/>
              <a:ext cx="430938" cy="480526"/>
              <a:chOff x="9781867" y="6342470"/>
              <a:chExt cx="430938" cy="480526"/>
            </a:xfrm>
          </p:grpSpPr>
          <p:pic>
            <p:nvPicPr>
              <p:cNvPr id="29" name="Graphique 27">
                <a:extLst>
                  <a:ext uri="{FF2B5EF4-FFF2-40B4-BE49-F238E27FC236}">
                    <a16:creationId xmlns:a16="http://schemas.microsoft.com/office/drawing/2014/main" id="{A5C694B6-3371-4AB2-BC7C-6FB00D67EAB4}"/>
                  </a:ext>
                </a:extLst>
              </p:cNvPr>
              <p:cNvPicPr>
                <a:picLocks noChangeAspect="1"/>
              </p:cNvPicPr>
              <p:nvPr/>
            </p:nvPicPr>
            <p:blipFill>
              <a:blip r:embed="rId8"/>
              <a:srcRect/>
              <a:stretch>
                <a:fillRect/>
              </a:stretch>
            </p:blipFill>
            <p:spPr>
              <a:xfrm>
                <a:off x="9818973" y="6342343"/>
                <a:ext cx="346191" cy="346061"/>
              </a:xfrm>
              <a:prstGeom prst="rect">
                <a:avLst/>
              </a:prstGeom>
              <a:noFill/>
              <a:ln cap="flat">
                <a:noFill/>
              </a:ln>
            </p:spPr>
          </p:pic>
          <p:sp>
            <p:nvSpPr>
              <p:cNvPr id="46213" name="ZoneTexte 28">
                <a:extLst>
                  <a:ext uri="{FF2B5EF4-FFF2-40B4-BE49-F238E27FC236}">
                    <a16:creationId xmlns:a16="http://schemas.microsoft.com/office/drawing/2014/main" id="{BE204BB1-CB0E-4C01-A4A3-A0396D4CECD8}"/>
                  </a:ext>
                </a:extLst>
              </p:cNvPr>
              <p:cNvSpPr txBox="1">
                <a:spLocks noChangeArrowheads="1"/>
              </p:cNvSpPr>
              <p:nvPr/>
            </p:nvSpPr>
            <p:spPr bwMode="auto">
              <a:xfrm>
                <a:off x="9781867" y="6638333"/>
                <a:ext cx="430938"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Annexes</a:t>
                </a:r>
              </a:p>
            </p:txBody>
          </p:sp>
        </p:grpSp>
      </p:grpSp>
      <p:pic>
        <p:nvPicPr>
          <p:cNvPr id="31" name="Graphique 31">
            <a:extLst>
              <a:ext uri="{FF2B5EF4-FFF2-40B4-BE49-F238E27FC236}">
                <a16:creationId xmlns:a16="http://schemas.microsoft.com/office/drawing/2014/main" id="{B4386819-B454-46FF-BFEE-7957E01510C7}"/>
              </a:ext>
            </a:extLst>
          </p:cNvPr>
          <p:cNvPicPr>
            <a:picLocks noChangeAspect="1"/>
          </p:cNvPicPr>
          <p:nvPr/>
        </p:nvPicPr>
        <p:blipFill>
          <a:blip r:embed="rId9"/>
          <a:srcRect/>
          <a:stretch>
            <a:fillRect/>
          </a:stretch>
        </p:blipFill>
        <p:spPr>
          <a:xfrm>
            <a:off x="0" y="0"/>
            <a:ext cx="701675" cy="701675"/>
          </a:xfrm>
          <a:prstGeom prst="rect">
            <a:avLst/>
          </a:prstGeom>
          <a:noFill/>
          <a:ln cap="flat">
            <a:noFill/>
          </a:ln>
        </p:spPr>
      </p:pic>
      <p:grpSp>
        <p:nvGrpSpPr>
          <p:cNvPr id="46095" name="Groupe 33">
            <a:extLst>
              <a:ext uri="{FF2B5EF4-FFF2-40B4-BE49-F238E27FC236}">
                <a16:creationId xmlns:a16="http://schemas.microsoft.com/office/drawing/2014/main" id="{48F1DA76-43DC-45DF-8476-3C791D8E560F}"/>
              </a:ext>
            </a:extLst>
          </p:cNvPr>
          <p:cNvGrpSpPr>
            <a:grpSpLocks/>
          </p:cNvGrpSpPr>
          <p:nvPr/>
        </p:nvGrpSpPr>
        <p:grpSpPr bwMode="auto">
          <a:xfrm>
            <a:off x="3365500" y="6388100"/>
            <a:ext cx="1417638" cy="369888"/>
            <a:chOff x="3365449" y="6388409"/>
            <a:chExt cx="1417328" cy="369335"/>
          </a:xfrm>
        </p:grpSpPr>
        <p:sp>
          <p:nvSpPr>
            <p:cNvPr id="46207" name="Rectangle 34">
              <a:extLst>
                <a:ext uri="{FF2B5EF4-FFF2-40B4-BE49-F238E27FC236}">
                  <a16:creationId xmlns:a16="http://schemas.microsoft.com/office/drawing/2014/main" id="{BA0DE075-DF8A-4230-9DBD-F1E41964D1A1}"/>
                </a:ext>
              </a:extLst>
            </p:cNvPr>
            <p:cNvSpPr>
              <a:spLocks noChangeArrowheads="1"/>
            </p:cNvSpPr>
            <p:nvPr/>
          </p:nvSpPr>
          <p:spPr bwMode="auto">
            <a:xfrm>
              <a:off x="3365449" y="6388409"/>
              <a:ext cx="560609" cy="369335"/>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05.</a:t>
              </a:r>
            </a:p>
          </p:txBody>
        </p:sp>
        <p:sp>
          <p:nvSpPr>
            <p:cNvPr id="46208" name="ZoneTexte 35">
              <a:extLst>
                <a:ext uri="{FF2B5EF4-FFF2-40B4-BE49-F238E27FC236}">
                  <a16:creationId xmlns:a16="http://schemas.microsoft.com/office/drawing/2014/main" id="{1F66F532-6A98-44B8-BB39-3D4BAE96CC04}"/>
                </a:ext>
              </a:extLst>
            </p:cNvPr>
            <p:cNvSpPr txBox="1">
              <a:spLocks noChangeArrowheads="1"/>
            </p:cNvSpPr>
            <p:nvPr/>
          </p:nvSpPr>
          <p:spPr bwMode="auto">
            <a:xfrm>
              <a:off x="3917417" y="6480736"/>
              <a:ext cx="86536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6096" name="Rectangle 36">
            <a:extLst>
              <a:ext uri="{FF2B5EF4-FFF2-40B4-BE49-F238E27FC236}">
                <a16:creationId xmlns:a16="http://schemas.microsoft.com/office/drawing/2014/main" id="{133C1889-A1CA-4A71-9025-6F0B810B25FA}"/>
              </a:ext>
            </a:extLst>
          </p:cNvPr>
          <p:cNvSpPr>
            <a:spLocks noChangeArrowheads="1"/>
          </p:cNvSpPr>
          <p:nvPr/>
        </p:nvSpPr>
        <p:spPr bwMode="auto">
          <a:xfrm>
            <a:off x="9845675" y="6829425"/>
            <a:ext cx="301625" cy="46038"/>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A4CB74"/>
              </a:solidFill>
            </a:endParaRPr>
          </a:p>
        </p:txBody>
      </p:sp>
      <p:grpSp>
        <p:nvGrpSpPr>
          <p:cNvPr id="46097" name="Groupe 41">
            <a:extLst>
              <a:ext uri="{FF2B5EF4-FFF2-40B4-BE49-F238E27FC236}">
                <a16:creationId xmlns:a16="http://schemas.microsoft.com/office/drawing/2014/main" id="{A9EB64E5-AEA3-423D-ACF4-1F8BB9A5DD55}"/>
              </a:ext>
            </a:extLst>
          </p:cNvPr>
          <p:cNvGrpSpPr>
            <a:grpSpLocks/>
          </p:cNvGrpSpPr>
          <p:nvPr/>
        </p:nvGrpSpPr>
        <p:grpSpPr bwMode="auto">
          <a:xfrm>
            <a:off x="6048375" y="6324600"/>
            <a:ext cx="784225" cy="496888"/>
            <a:chOff x="6048573" y="6323834"/>
            <a:chExt cx="784390" cy="497617"/>
          </a:xfrm>
        </p:grpSpPr>
        <p:pic>
          <p:nvPicPr>
            <p:cNvPr id="37" name="Graphique 42">
              <a:extLst>
                <a:ext uri="{FF2B5EF4-FFF2-40B4-BE49-F238E27FC236}">
                  <a16:creationId xmlns:a16="http://schemas.microsoft.com/office/drawing/2014/main" id="{68EE2C26-62A8-496C-8BD1-3F8FA10CF54F}"/>
                </a:ext>
              </a:extLst>
            </p:cNvPr>
            <p:cNvPicPr>
              <a:picLocks noChangeAspect="1"/>
            </p:cNvPicPr>
            <p:nvPr/>
          </p:nvPicPr>
          <p:blipFill>
            <a:blip r:embed="rId10"/>
            <a:stretch>
              <a:fillRect/>
            </a:stretch>
          </p:blipFill>
          <p:spPr>
            <a:xfrm>
              <a:off x="6245464" y="6323834"/>
              <a:ext cx="352499" cy="352942"/>
            </a:xfrm>
            <a:prstGeom prst="rect">
              <a:avLst/>
            </a:prstGeom>
            <a:noFill/>
            <a:ln cap="flat">
              <a:noFill/>
            </a:ln>
          </p:spPr>
        </p:pic>
        <p:sp>
          <p:nvSpPr>
            <p:cNvPr id="46206" name="ZoneTexte 43">
              <a:extLst>
                <a:ext uri="{FF2B5EF4-FFF2-40B4-BE49-F238E27FC236}">
                  <a16:creationId xmlns:a16="http://schemas.microsoft.com/office/drawing/2014/main" id="{7B4A342B-2E85-4906-A252-96414DF52019}"/>
                </a:ext>
              </a:extLst>
            </p:cNvPr>
            <p:cNvSpPr txBox="1">
              <a:spLocks noChangeArrowheads="1"/>
            </p:cNvSpPr>
            <p:nvPr/>
          </p:nvSpPr>
          <p:spPr bwMode="auto">
            <a:xfrm>
              <a:off x="6048573" y="6636788"/>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Épargne Resp.</a:t>
              </a:r>
            </a:p>
          </p:txBody>
        </p:sp>
      </p:grpSp>
      <p:grpSp>
        <p:nvGrpSpPr>
          <p:cNvPr id="46098" name="Groupe 44">
            <a:extLst>
              <a:ext uri="{FF2B5EF4-FFF2-40B4-BE49-F238E27FC236}">
                <a16:creationId xmlns:a16="http://schemas.microsoft.com/office/drawing/2014/main" id="{79DE12E4-D5AA-4CA2-AFA3-01C19298C7CD}"/>
              </a:ext>
            </a:extLst>
          </p:cNvPr>
          <p:cNvGrpSpPr>
            <a:grpSpLocks/>
          </p:cNvGrpSpPr>
          <p:nvPr/>
        </p:nvGrpSpPr>
        <p:grpSpPr bwMode="auto">
          <a:xfrm>
            <a:off x="71438" y="6324600"/>
            <a:ext cx="11553825" cy="496888"/>
            <a:chOff x="71515" y="6323834"/>
            <a:chExt cx="11554421" cy="497616"/>
          </a:xfrm>
        </p:grpSpPr>
        <p:pic>
          <p:nvPicPr>
            <p:cNvPr id="40" name="Graphique 45">
              <a:hlinkClick r:id="" action="ppaction://hlinkshowjump?jump=previousslide"/>
              <a:extLst>
                <a:ext uri="{FF2B5EF4-FFF2-40B4-BE49-F238E27FC236}">
                  <a16:creationId xmlns:a16="http://schemas.microsoft.com/office/drawing/2014/main" id="{D417AFE4-6D2E-4F51-BCC7-45C14F5B7505}"/>
                </a:ext>
              </a:extLst>
            </p:cNvPr>
            <p:cNvPicPr>
              <a:picLocks noChangeAspect="1"/>
            </p:cNvPicPr>
            <p:nvPr/>
          </p:nvPicPr>
          <p:blipFill>
            <a:blip r:embed="rId11"/>
            <a:srcRect/>
            <a:stretch>
              <a:fillRect/>
            </a:stretch>
          </p:blipFill>
          <p:spPr>
            <a:xfrm rot="10799991">
              <a:off x="11062344" y="6427173"/>
              <a:ext cx="281002" cy="279809"/>
            </a:xfrm>
            <a:prstGeom prst="rect">
              <a:avLst/>
            </a:prstGeom>
            <a:noFill/>
            <a:ln cap="flat">
              <a:noFill/>
            </a:ln>
          </p:spPr>
        </p:pic>
        <p:pic>
          <p:nvPicPr>
            <p:cNvPr id="41" name="Graphique 46">
              <a:hlinkClick r:id="" action="ppaction://hlinkshowjump?jump=nextslide"/>
              <a:extLst>
                <a:ext uri="{FF2B5EF4-FFF2-40B4-BE49-F238E27FC236}">
                  <a16:creationId xmlns:a16="http://schemas.microsoft.com/office/drawing/2014/main" id="{2951C8BB-3FCB-4632-85B0-B15A950C2C08}"/>
                </a:ext>
              </a:extLst>
            </p:cNvPr>
            <p:cNvPicPr>
              <a:picLocks noChangeAspect="1"/>
            </p:cNvPicPr>
            <p:nvPr/>
          </p:nvPicPr>
          <p:blipFill>
            <a:blip r:embed="rId11"/>
            <a:srcRect/>
            <a:stretch>
              <a:fillRect/>
            </a:stretch>
          </p:blipFill>
          <p:spPr>
            <a:xfrm>
              <a:off x="11344934" y="6431942"/>
              <a:ext cx="281002" cy="281400"/>
            </a:xfrm>
            <a:prstGeom prst="rect">
              <a:avLst/>
            </a:prstGeom>
            <a:noFill/>
            <a:ln cap="flat">
              <a:noFill/>
            </a:ln>
          </p:spPr>
        </p:pic>
        <p:sp>
          <p:nvSpPr>
            <p:cNvPr id="46197" name="Rectangle 47">
              <a:hlinkClick r:id="rId12" action="ppaction://hlinksldjump"/>
              <a:extLst>
                <a:ext uri="{FF2B5EF4-FFF2-40B4-BE49-F238E27FC236}">
                  <a16:creationId xmlns:a16="http://schemas.microsoft.com/office/drawing/2014/main" id="{304688D4-BE2C-4E6E-8C00-B69F9AF3B8F6}"/>
                </a:ext>
              </a:extLst>
            </p:cNvPr>
            <p:cNvSpPr>
              <a:spLocks noChangeArrowheads="1"/>
            </p:cNvSpPr>
            <p:nvPr/>
          </p:nvSpPr>
          <p:spPr bwMode="auto">
            <a:xfrm>
              <a:off x="71515" y="6323834"/>
              <a:ext cx="539541"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198" name="Rectangle 48">
              <a:hlinkClick r:id="rId13" action="ppaction://hlinksldjump"/>
              <a:extLst>
                <a:ext uri="{FF2B5EF4-FFF2-40B4-BE49-F238E27FC236}">
                  <a16:creationId xmlns:a16="http://schemas.microsoft.com/office/drawing/2014/main" id="{CC958953-B380-40DA-AD55-D1135CE26BED}"/>
                </a:ext>
              </a:extLst>
            </p:cNvPr>
            <p:cNvSpPr>
              <a:spLocks noChangeArrowheads="1"/>
            </p:cNvSpPr>
            <p:nvPr/>
          </p:nvSpPr>
          <p:spPr bwMode="auto">
            <a:xfrm>
              <a:off x="681538" y="6323834"/>
              <a:ext cx="570210"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199" name="Rectangle 49">
              <a:hlinkClick r:id="rId14" action="ppaction://hlinksldjump"/>
              <a:extLst>
                <a:ext uri="{FF2B5EF4-FFF2-40B4-BE49-F238E27FC236}">
                  <a16:creationId xmlns:a16="http://schemas.microsoft.com/office/drawing/2014/main" id="{CB9511B7-9ABF-4D1B-A545-2F4190F69204}"/>
                </a:ext>
              </a:extLst>
            </p:cNvPr>
            <p:cNvSpPr>
              <a:spLocks noChangeArrowheads="1"/>
            </p:cNvSpPr>
            <p:nvPr/>
          </p:nvSpPr>
          <p:spPr bwMode="auto">
            <a:xfrm>
              <a:off x="1612983" y="6323834"/>
              <a:ext cx="703036"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200" name="Rectangle 50">
              <a:hlinkClick r:id="rId15" action="ppaction://hlinksldjump"/>
              <a:extLst>
                <a:ext uri="{FF2B5EF4-FFF2-40B4-BE49-F238E27FC236}">
                  <a16:creationId xmlns:a16="http://schemas.microsoft.com/office/drawing/2014/main" id="{15FADAED-34F7-4947-B8C4-E6009AB17F54}"/>
                </a:ext>
              </a:extLst>
            </p:cNvPr>
            <p:cNvSpPr>
              <a:spLocks noChangeArrowheads="1"/>
            </p:cNvSpPr>
            <p:nvPr/>
          </p:nvSpPr>
          <p:spPr bwMode="auto">
            <a:xfrm>
              <a:off x="486733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201" name="Rectangle 51">
              <a:hlinkClick r:id="rId16" action="ppaction://hlinksldjump"/>
              <a:extLst>
                <a:ext uri="{FF2B5EF4-FFF2-40B4-BE49-F238E27FC236}">
                  <a16:creationId xmlns:a16="http://schemas.microsoft.com/office/drawing/2014/main" id="{72482CFE-212D-4CC5-B935-B37FC88043B3}"/>
                </a:ext>
              </a:extLst>
            </p:cNvPr>
            <p:cNvSpPr>
              <a:spLocks noChangeArrowheads="1"/>
            </p:cNvSpPr>
            <p:nvPr/>
          </p:nvSpPr>
          <p:spPr bwMode="auto">
            <a:xfrm>
              <a:off x="548640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202" name="Rectangle 52">
              <a:hlinkClick r:id="rId17" action="ppaction://hlinksldjump"/>
              <a:extLst>
                <a:ext uri="{FF2B5EF4-FFF2-40B4-BE49-F238E27FC236}">
                  <a16:creationId xmlns:a16="http://schemas.microsoft.com/office/drawing/2014/main" id="{625C6FFC-63E1-4ABE-ABED-59B1C03CCBD0}"/>
                </a:ext>
              </a:extLst>
            </p:cNvPr>
            <p:cNvSpPr>
              <a:spLocks noChangeArrowheads="1"/>
            </p:cNvSpPr>
            <p:nvPr/>
          </p:nvSpPr>
          <p:spPr bwMode="auto">
            <a:xfrm>
              <a:off x="6167948"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203" name="Rectangle 53">
              <a:hlinkClick r:id="rId18" action="ppaction://hlinksldjump"/>
              <a:extLst>
                <a:ext uri="{FF2B5EF4-FFF2-40B4-BE49-F238E27FC236}">
                  <a16:creationId xmlns:a16="http://schemas.microsoft.com/office/drawing/2014/main" id="{FA1F7ECF-3B66-4F81-9632-BF347E8A8A4A}"/>
                </a:ext>
              </a:extLst>
            </p:cNvPr>
            <p:cNvSpPr>
              <a:spLocks noChangeArrowheads="1"/>
            </p:cNvSpPr>
            <p:nvPr/>
          </p:nvSpPr>
          <p:spPr bwMode="auto">
            <a:xfrm>
              <a:off x="889978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204" name="Rectangle 54">
              <a:hlinkClick r:id="rId19" action="ppaction://hlinksldjump"/>
              <a:extLst>
                <a:ext uri="{FF2B5EF4-FFF2-40B4-BE49-F238E27FC236}">
                  <a16:creationId xmlns:a16="http://schemas.microsoft.com/office/drawing/2014/main" id="{7DC330CA-6750-48FE-9BFE-EA351EFDCF2B}"/>
                </a:ext>
              </a:extLst>
            </p:cNvPr>
            <p:cNvSpPr>
              <a:spLocks noChangeArrowheads="1"/>
            </p:cNvSpPr>
            <p:nvPr/>
          </p:nvSpPr>
          <p:spPr bwMode="auto">
            <a:xfrm>
              <a:off x="971763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sp>
        <p:nvSpPr>
          <p:cNvPr id="46099" name="ZoneTexte 202">
            <a:extLst>
              <a:ext uri="{FF2B5EF4-FFF2-40B4-BE49-F238E27FC236}">
                <a16:creationId xmlns:a16="http://schemas.microsoft.com/office/drawing/2014/main" id="{86845F3A-78C4-4A85-8438-60D3E1DDB32D}"/>
              </a:ext>
            </a:extLst>
          </p:cNvPr>
          <p:cNvSpPr txBox="1">
            <a:spLocks noChangeArrowheads="1"/>
          </p:cNvSpPr>
          <p:nvPr/>
        </p:nvSpPr>
        <p:spPr bwMode="auto">
          <a:xfrm>
            <a:off x="3403600" y="720725"/>
            <a:ext cx="50371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000000"/>
                </a:solidFill>
                <a:latin typeface="Arial" panose="020B0604020202020204" pitchFamily="34" charset="0"/>
                <a:cs typeface="Arial" panose="020B0604020202020204" pitchFamily="34" charset="0"/>
              </a:rPr>
              <a:t>Les « plus » de l’offre Cozynergy</a:t>
            </a:r>
          </a:p>
        </p:txBody>
      </p:sp>
      <p:sp>
        <p:nvSpPr>
          <p:cNvPr id="46100" name="Rectangle 204">
            <a:extLst>
              <a:ext uri="{FF2B5EF4-FFF2-40B4-BE49-F238E27FC236}">
                <a16:creationId xmlns:a16="http://schemas.microsoft.com/office/drawing/2014/main" id="{90C1029B-E4EA-4ABF-BEC9-19A0FFF074E9}"/>
              </a:ext>
            </a:extLst>
          </p:cNvPr>
          <p:cNvSpPr>
            <a:spLocks noChangeArrowheads="1"/>
          </p:cNvSpPr>
          <p:nvPr/>
        </p:nvSpPr>
        <p:spPr bwMode="auto">
          <a:xfrm>
            <a:off x="1350963" y="1903413"/>
            <a:ext cx="4400550" cy="965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999" tIns="35999" rIns="0" bIns="35999"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B34A8C"/>
                </a:solidFill>
                <a:latin typeface="Arial" panose="020B0604020202020204" pitchFamily="34" charset="0"/>
                <a:cs typeface="Arial" panose="020B0604020202020204" pitchFamily="34" charset="0"/>
              </a:rPr>
              <a:t>Une offre clé en main, sans équivalent sur le marché</a:t>
            </a:r>
          </a:p>
          <a:p>
            <a:pPr algn="ctr" eaLnBrk="1" hangingPunct="1">
              <a:spcBef>
                <a:spcPts val="600"/>
              </a:spcBef>
            </a:pPr>
            <a:r>
              <a:rPr lang="fr-FR" altLang="fr-FR" sz="1400">
                <a:solidFill>
                  <a:srgbClr val="000000"/>
                </a:solidFill>
                <a:latin typeface="Arial" panose="020B0604020202020204" pitchFamily="34" charset="0"/>
                <a:cs typeface="Arial" panose="020B0604020202020204" pitchFamily="34" charset="0"/>
              </a:rPr>
              <a:t>Cozynergy est le </a:t>
            </a:r>
            <a:r>
              <a:rPr lang="fr-FR" altLang="fr-FR" sz="1400" b="1">
                <a:solidFill>
                  <a:srgbClr val="000000"/>
                </a:solidFill>
                <a:latin typeface="Arial" panose="020B0604020202020204" pitchFamily="34" charset="0"/>
                <a:cs typeface="Arial" panose="020B0604020202020204" pitchFamily="34" charset="0"/>
              </a:rPr>
              <a:t>seul acteur du marché </a:t>
            </a:r>
            <a:r>
              <a:rPr lang="fr-FR" altLang="fr-FR" sz="1400">
                <a:solidFill>
                  <a:srgbClr val="000000"/>
                </a:solidFill>
                <a:latin typeface="Arial" panose="020B0604020202020204" pitchFamily="34" charset="0"/>
                <a:cs typeface="Arial" panose="020B0604020202020204" pitchFamily="34" charset="0"/>
              </a:rPr>
              <a:t>à proposer un accompagnement complet. </a:t>
            </a:r>
          </a:p>
          <a:p>
            <a:pPr algn="ctr" eaLnBrk="1" hangingPunct="1"/>
            <a:r>
              <a:rPr lang="fr-FR" altLang="fr-FR" sz="1400">
                <a:solidFill>
                  <a:srgbClr val="000000"/>
                </a:solidFill>
                <a:latin typeface="Arial" panose="020B0604020202020204" pitchFamily="34" charset="0"/>
                <a:cs typeface="Arial" panose="020B0604020202020204" pitchFamily="34" charset="0"/>
              </a:rPr>
              <a:t>Certains concurrents communiquent sur une offre de rénovation énergétique globale, mais dans les faits, sont spécialisés sur un seul produit et un seul fournisseur. </a:t>
            </a:r>
          </a:p>
          <a:p>
            <a:pPr algn="ctr" eaLnBrk="1" hangingPunct="1"/>
            <a:endParaRPr lang="fr-FR" altLang="fr-FR" sz="1400">
              <a:solidFill>
                <a:srgbClr val="000000"/>
              </a:solidFill>
              <a:latin typeface="Arial" panose="020B0604020202020204" pitchFamily="34" charset="0"/>
              <a:cs typeface="Arial" panose="020B0604020202020204" pitchFamily="34" charset="0"/>
            </a:endParaRPr>
          </a:p>
        </p:txBody>
      </p:sp>
      <p:sp>
        <p:nvSpPr>
          <p:cNvPr id="46101" name="Rectangle 207">
            <a:extLst>
              <a:ext uri="{FF2B5EF4-FFF2-40B4-BE49-F238E27FC236}">
                <a16:creationId xmlns:a16="http://schemas.microsoft.com/office/drawing/2014/main" id="{29BFE7EB-3783-4394-900A-8E2937E053B6}"/>
              </a:ext>
            </a:extLst>
          </p:cNvPr>
          <p:cNvSpPr>
            <a:spLocks noChangeArrowheads="1"/>
          </p:cNvSpPr>
          <p:nvPr/>
        </p:nvSpPr>
        <p:spPr bwMode="auto">
          <a:xfrm>
            <a:off x="1549400" y="4595813"/>
            <a:ext cx="4000500" cy="611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999" tIns="35999" rIns="0" bIns="35999"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spcBef>
                <a:spcPts val="600"/>
              </a:spcBef>
            </a:pPr>
            <a:r>
              <a:rPr lang="fr-FR" altLang="fr-FR" b="1">
                <a:solidFill>
                  <a:srgbClr val="B34A8C"/>
                </a:solidFill>
                <a:latin typeface="Arial" panose="020B0604020202020204" pitchFamily="34" charset="0"/>
                <a:cs typeface="Arial" panose="020B0604020202020204" pitchFamily="34" charset="0"/>
              </a:rPr>
              <a:t>Pas de souci de gestion des artisans </a:t>
            </a:r>
          </a:p>
          <a:p>
            <a:pPr algn="ctr" eaLnBrk="1" hangingPunct="1">
              <a:spcBef>
                <a:spcPts val="600"/>
              </a:spcBef>
            </a:pPr>
            <a:r>
              <a:rPr lang="fr-FR" altLang="fr-FR" sz="1400">
                <a:solidFill>
                  <a:srgbClr val="000000"/>
                </a:solidFill>
                <a:latin typeface="Arial" panose="020B0604020202020204" pitchFamily="34" charset="0"/>
                <a:cs typeface="Arial" panose="020B0604020202020204" pitchFamily="34" charset="0"/>
              </a:rPr>
              <a:t>Cozynergy </a:t>
            </a:r>
            <a:r>
              <a:rPr lang="fr-FR" altLang="fr-FR" sz="1400" b="1">
                <a:solidFill>
                  <a:srgbClr val="000000"/>
                </a:solidFill>
                <a:latin typeface="Arial" panose="020B0604020202020204" pitchFamily="34" charset="0"/>
                <a:cs typeface="Arial" panose="020B0604020202020204" pitchFamily="34" charset="0"/>
              </a:rPr>
              <a:t>sélectionne</a:t>
            </a:r>
            <a:r>
              <a:rPr lang="fr-FR" altLang="fr-FR" sz="1400">
                <a:solidFill>
                  <a:srgbClr val="000000"/>
                </a:solidFill>
                <a:latin typeface="Arial" panose="020B0604020202020204" pitchFamily="34" charset="0"/>
                <a:cs typeface="Arial" panose="020B0604020202020204" pitchFamily="34" charset="0"/>
              </a:rPr>
              <a:t> les artisans*, </a:t>
            </a:r>
            <a:r>
              <a:rPr lang="fr-FR" altLang="fr-FR" sz="1400" b="1">
                <a:solidFill>
                  <a:srgbClr val="000000"/>
                </a:solidFill>
                <a:latin typeface="Arial" panose="020B0604020202020204" pitchFamily="34" charset="0"/>
                <a:cs typeface="Arial" panose="020B0604020202020204" pitchFamily="34" charset="0"/>
              </a:rPr>
              <a:t>négocie</a:t>
            </a:r>
            <a:r>
              <a:rPr lang="fr-FR" altLang="fr-FR" sz="1400">
                <a:solidFill>
                  <a:srgbClr val="000000"/>
                </a:solidFill>
                <a:latin typeface="Arial" panose="020B0604020202020204" pitchFamily="34" charset="0"/>
                <a:cs typeface="Arial" panose="020B0604020202020204" pitchFamily="34" charset="0"/>
              </a:rPr>
              <a:t> les contrats avec eux, </a:t>
            </a:r>
            <a:r>
              <a:rPr lang="fr-FR" altLang="fr-FR" sz="1400" b="1">
                <a:solidFill>
                  <a:srgbClr val="000000"/>
                </a:solidFill>
                <a:latin typeface="Arial" panose="020B0604020202020204" pitchFamily="34" charset="0"/>
                <a:cs typeface="Arial" panose="020B0604020202020204" pitchFamily="34" charset="0"/>
              </a:rPr>
              <a:t>supervise</a:t>
            </a:r>
            <a:r>
              <a:rPr lang="fr-FR" altLang="fr-FR" sz="1400">
                <a:solidFill>
                  <a:srgbClr val="000000"/>
                </a:solidFill>
                <a:latin typeface="Arial" panose="020B0604020202020204" pitchFamily="34" charset="0"/>
                <a:cs typeface="Arial" panose="020B0604020202020204" pitchFamily="34" charset="0"/>
              </a:rPr>
              <a:t> la réalisation des travaux et garantit la bonne fin des travaux.</a:t>
            </a:r>
          </a:p>
        </p:txBody>
      </p:sp>
      <p:sp>
        <p:nvSpPr>
          <p:cNvPr id="46102" name="Rectangle 210">
            <a:extLst>
              <a:ext uri="{FF2B5EF4-FFF2-40B4-BE49-F238E27FC236}">
                <a16:creationId xmlns:a16="http://schemas.microsoft.com/office/drawing/2014/main" id="{05862B88-5B20-4043-ABD0-E2A3F229D80A}"/>
              </a:ext>
            </a:extLst>
          </p:cNvPr>
          <p:cNvSpPr>
            <a:spLocks noChangeArrowheads="1"/>
          </p:cNvSpPr>
          <p:nvPr/>
        </p:nvSpPr>
        <p:spPr bwMode="auto">
          <a:xfrm>
            <a:off x="6326188" y="4595813"/>
            <a:ext cx="4000500" cy="611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999" tIns="35999" rIns="0" bIns="35999"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B34A8C"/>
                </a:solidFill>
                <a:latin typeface="Arial" panose="020B0604020202020204" pitchFamily="34" charset="0"/>
                <a:cs typeface="Arial" panose="020B0604020202020204" pitchFamily="34" charset="0"/>
              </a:rPr>
              <a:t>La garantie de matériels de qualité </a:t>
            </a:r>
          </a:p>
          <a:p>
            <a:pPr algn="ctr" eaLnBrk="1" hangingPunct="1">
              <a:spcBef>
                <a:spcPts val="600"/>
              </a:spcBef>
            </a:pPr>
            <a:r>
              <a:rPr lang="fr-FR" altLang="fr-FR" sz="1400">
                <a:solidFill>
                  <a:srgbClr val="000000"/>
                </a:solidFill>
                <a:latin typeface="Arial" panose="020B0604020202020204" pitchFamily="34" charset="0"/>
                <a:cs typeface="Arial" panose="020B0604020202020204" pitchFamily="34" charset="0"/>
              </a:rPr>
              <a:t>Cozynergy mobilise son savoir-faire dans la transition énergétique pour </a:t>
            </a:r>
            <a:r>
              <a:rPr lang="fr-FR" altLang="fr-FR" sz="1400" b="1">
                <a:solidFill>
                  <a:srgbClr val="000000"/>
                </a:solidFill>
                <a:latin typeface="Arial" panose="020B0604020202020204" pitchFamily="34" charset="0"/>
                <a:cs typeface="Arial" panose="020B0604020202020204" pitchFamily="34" charset="0"/>
              </a:rPr>
              <a:t>sélectionner les meilleurs matériaux et équipements.</a:t>
            </a:r>
          </a:p>
        </p:txBody>
      </p:sp>
      <p:sp>
        <p:nvSpPr>
          <p:cNvPr id="46103" name="Rectangle 213">
            <a:extLst>
              <a:ext uri="{FF2B5EF4-FFF2-40B4-BE49-F238E27FC236}">
                <a16:creationId xmlns:a16="http://schemas.microsoft.com/office/drawing/2014/main" id="{2D17D99A-F053-413E-94D5-66EDB257501B}"/>
              </a:ext>
            </a:extLst>
          </p:cNvPr>
          <p:cNvSpPr>
            <a:spLocks noChangeArrowheads="1"/>
          </p:cNvSpPr>
          <p:nvPr/>
        </p:nvSpPr>
        <p:spPr bwMode="auto">
          <a:xfrm>
            <a:off x="6350000" y="1903413"/>
            <a:ext cx="4000500" cy="611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999" tIns="35999" rIns="0" bIns="35999"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B34A8C"/>
                </a:solidFill>
                <a:latin typeface="Arial" panose="020B0604020202020204" pitchFamily="34" charset="0"/>
                <a:cs typeface="Arial" panose="020B0604020202020204" pitchFamily="34" charset="0"/>
              </a:rPr>
              <a:t>La certitude de mobiliser toutes les subventions disponibles : </a:t>
            </a:r>
          </a:p>
          <a:p>
            <a:pPr algn="ctr" eaLnBrk="1" hangingPunct="1">
              <a:spcBef>
                <a:spcPts val="600"/>
              </a:spcBef>
            </a:pPr>
            <a:r>
              <a:rPr lang="fr-FR" altLang="fr-FR" sz="1400">
                <a:solidFill>
                  <a:srgbClr val="000000"/>
                </a:solidFill>
                <a:latin typeface="Arial" panose="020B0604020202020204" pitchFamily="34" charset="0"/>
                <a:cs typeface="Arial" panose="020B0604020202020204" pitchFamily="34" charset="0"/>
              </a:rPr>
              <a:t>Cozynergy dispose d’un savoir-faire unique pour i</a:t>
            </a:r>
            <a:r>
              <a:rPr lang="fr-FR" altLang="fr-FR" sz="1400" b="1">
                <a:solidFill>
                  <a:srgbClr val="000000"/>
                </a:solidFill>
                <a:latin typeface="Arial" panose="020B0604020202020204" pitchFamily="34" charset="0"/>
                <a:cs typeface="Arial" panose="020B0604020202020204" pitchFamily="34" charset="0"/>
              </a:rPr>
              <a:t>dentifier l’ensemble des subventions auxquelles le client est éligible </a:t>
            </a:r>
            <a:r>
              <a:rPr lang="fr-FR" altLang="fr-FR" sz="1400">
                <a:solidFill>
                  <a:srgbClr val="000000"/>
                </a:solidFill>
                <a:latin typeface="Arial" panose="020B0604020202020204" pitchFamily="34" charset="0"/>
                <a:cs typeface="Arial" panose="020B0604020202020204" pitchFamily="34" charset="0"/>
              </a:rPr>
              <a:t>(subventions nationales et locales).</a:t>
            </a:r>
          </a:p>
        </p:txBody>
      </p:sp>
      <p:grpSp>
        <p:nvGrpSpPr>
          <p:cNvPr id="46104" name="Groupe 218">
            <a:extLst>
              <a:ext uri="{FF2B5EF4-FFF2-40B4-BE49-F238E27FC236}">
                <a16:creationId xmlns:a16="http://schemas.microsoft.com/office/drawing/2014/main" id="{F1DC25EF-EF27-4C8A-9B78-7769630BC24B}"/>
              </a:ext>
            </a:extLst>
          </p:cNvPr>
          <p:cNvGrpSpPr>
            <a:grpSpLocks/>
          </p:cNvGrpSpPr>
          <p:nvPr/>
        </p:nvGrpSpPr>
        <p:grpSpPr bwMode="auto">
          <a:xfrm>
            <a:off x="3344863" y="1365250"/>
            <a:ext cx="433387" cy="431800"/>
            <a:chOff x="3345643" y="1365409"/>
            <a:chExt cx="431999" cy="431999"/>
          </a:xfrm>
        </p:grpSpPr>
        <p:sp>
          <p:nvSpPr>
            <p:cNvPr id="46185" name="Ellipse 219">
              <a:extLst>
                <a:ext uri="{FF2B5EF4-FFF2-40B4-BE49-F238E27FC236}">
                  <a16:creationId xmlns:a16="http://schemas.microsoft.com/office/drawing/2014/main" id="{94952EC1-69A2-45A5-B6D2-2A7CFA7A664C}"/>
                </a:ext>
              </a:extLst>
            </p:cNvPr>
            <p:cNvSpPr>
              <a:spLocks/>
            </p:cNvSpPr>
            <p:nvPr/>
          </p:nvSpPr>
          <p:spPr bwMode="auto">
            <a:xfrm>
              <a:off x="3345643" y="1365409"/>
              <a:ext cx="431999" cy="431999"/>
            </a:xfrm>
            <a:custGeom>
              <a:avLst/>
              <a:gdLst>
                <a:gd name="T0" fmla="*/ 216000 w 431999"/>
                <a:gd name="T1" fmla="*/ 0 h 431999"/>
                <a:gd name="T2" fmla="*/ 431999 w 431999"/>
                <a:gd name="T3" fmla="*/ 216000 h 431999"/>
                <a:gd name="T4" fmla="*/ 216000 w 431999"/>
                <a:gd name="T5" fmla="*/ 431999 h 431999"/>
                <a:gd name="T6" fmla="*/ 0 w 431999"/>
                <a:gd name="T7" fmla="*/ 216000 h 431999"/>
                <a:gd name="T8" fmla="*/ 63265 w 431999"/>
                <a:gd name="T9" fmla="*/ 63265 h 431999"/>
                <a:gd name="T10" fmla="*/ 63265 w 431999"/>
                <a:gd name="T11" fmla="*/ 368734 h 431999"/>
                <a:gd name="T12" fmla="*/ 368734 w 431999"/>
                <a:gd name="T13" fmla="*/ 368734 h 431999"/>
                <a:gd name="T14" fmla="*/ 368734 w 431999"/>
                <a:gd name="T15" fmla="*/ 63265 h 431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3265 w 431999"/>
                <a:gd name="T25" fmla="*/ 63265 h 431999"/>
                <a:gd name="T26" fmla="*/ 368734 w 431999"/>
                <a:gd name="T27" fmla="*/ 368734 h 431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1999" h="431999">
                  <a:moveTo>
                    <a:pt x="0" y="216000"/>
                  </a:moveTo>
                  <a:lnTo>
                    <a:pt x="0" y="216000"/>
                  </a:lnTo>
                  <a:cubicBezTo>
                    <a:pt x="0" y="335293"/>
                    <a:pt x="96706" y="432000"/>
                    <a:pt x="216000" y="432000"/>
                  </a:cubicBezTo>
                  <a:cubicBezTo>
                    <a:pt x="335293" y="432000"/>
                    <a:pt x="432000" y="335293"/>
                    <a:pt x="432000" y="216000"/>
                  </a:cubicBezTo>
                  <a:cubicBezTo>
                    <a:pt x="432000" y="96706"/>
                    <a:pt x="335293" y="0"/>
                    <a:pt x="216000" y="0"/>
                  </a:cubicBezTo>
                  <a:cubicBezTo>
                    <a:pt x="96706" y="0"/>
                    <a:pt x="0" y="96706"/>
                    <a:pt x="0" y="216000"/>
                  </a:cubicBezTo>
                  <a:close/>
                </a:path>
              </a:pathLst>
            </a:custGeom>
            <a:solidFill>
              <a:srgbClr val="FFFFFF"/>
            </a:solidFill>
            <a:ln w="12701" cap="flat">
              <a:solidFill>
                <a:srgbClr val="4472C4"/>
              </a:solidFill>
              <a:prstDash val="solid"/>
              <a:miter lim="800000"/>
              <a:headEnd/>
              <a:tailEnd/>
            </a:ln>
          </p:spPr>
          <p:txBody>
            <a:bodyPr anchor="ctr" anchorCtr="1"/>
            <a:lstStyle/>
            <a:p>
              <a:endParaRPr lang="fr-FR"/>
            </a:p>
          </p:txBody>
        </p:sp>
        <p:grpSp>
          <p:nvGrpSpPr>
            <p:cNvPr id="46186" name="Groupe 220">
              <a:extLst>
                <a:ext uri="{FF2B5EF4-FFF2-40B4-BE49-F238E27FC236}">
                  <a16:creationId xmlns:a16="http://schemas.microsoft.com/office/drawing/2014/main" id="{E2ECE97B-D730-49A4-BFE7-F9C34F8FB144}"/>
                </a:ext>
              </a:extLst>
            </p:cNvPr>
            <p:cNvGrpSpPr>
              <a:grpSpLocks/>
            </p:cNvGrpSpPr>
            <p:nvPr/>
          </p:nvGrpSpPr>
          <p:grpSpPr bwMode="auto">
            <a:xfrm>
              <a:off x="3419097" y="1433952"/>
              <a:ext cx="323194" cy="308601"/>
              <a:chOff x="3419097" y="1433952"/>
              <a:chExt cx="323194" cy="308601"/>
            </a:xfrm>
          </p:grpSpPr>
          <p:sp>
            <p:nvSpPr>
              <p:cNvPr id="46187" name="Line 6">
                <a:extLst>
                  <a:ext uri="{FF2B5EF4-FFF2-40B4-BE49-F238E27FC236}">
                    <a16:creationId xmlns:a16="http://schemas.microsoft.com/office/drawing/2014/main" id="{E01380D4-E957-4B63-95ED-60F868B2E8A3}"/>
                  </a:ext>
                </a:extLst>
              </p:cNvPr>
              <p:cNvSpPr>
                <a:spLocks/>
              </p:cNvSpPr>
              <p:nvPr/>
            </p:nvSpPr>
            <p:spPr bwMode="auto">
              <a:xfrm flipH="1">
                <a:off x="3419097" y="1717133"/>
                <a:ext cx="9235" cy="0"/>
              </a:xfrm>
              <a:custGeom>
                <a:avLst/>
                <a:gdLst>
                  <a:gd name="T0" fmla="*/ 4618 w 9235"/>
                  <a:gd name="T1" fmla="*/ 9235 w 9235"/>
                  <a:gd name="T2" fmla="*/ 4618 w 9235"/>
                  <a:gd name="T3" fmla="*/ 0 w 9235"/>
                  <a:gd name="T4" fmla="*/ 0 w 9235"/>
                  <a:gd name="T5" fmla="*/ 9235 w 9235"/>
                  <a:gd name="T6" fmla="*/ 17694720 60000 65536"/>
                  <a:gd name="T7" fmla="*/ 0 60000 65536"/>
                  <a:gd name="T8" fmla="*/ 5898240 60000 65536"/>
                  <a:gd name="T9" fmla="*/ 11796480 60000 65536"/>
                  <a:gd name="T10" fmla="*/ 5898240 60000 65536"/>
                  <a:gd name="T11" fmla="*/ 17694720 60000 65536"/>
                  <a:gd name="T12" fmla="*/ 0 w 9235"/>
                  <a:gd name="T13" fmla="*/ 9235 w 9235"/>
                </a:gdLst>
                <a:ahLst/>
                <a:cxnLst>
                  <a:cxn ang="T6">
                    <a:pos x="T0" y="0"/>
                  </a:cxn>
                  <a:cxn ang="T7">
                    <a:pos x="T1" y="0"/>
                  </a:cxn>
                  <a:cxn ang="T8">
                    <a:pos x="T2" y="0"/>
                  </a:cxn>
                  <a:cxn ang="T9">
                    <a:pos x="T3" y="0"/>
                  </a:cxn>
                  <a:cxn ang="T10">
                    <a:pos x="T4" y="0"/>
                  </a:cxn>
                  <a:cxn ang="T11">
                    <a:pos x="T5" y="0"/>
                  </a:cxn>
                </a:cxnLst>
                <a:rect l="T12" t="0" r="T13" b="0"/>
                <a:pathLst>
                  <a:path w="9235">
                    <a:moveTo>
                      <a:pt x="0" y="0"/>
                    </a:moveTo>
                    <a:lnTo>
                      <a:pt x="9235"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8" name="Freeform 7">
                <a:extLst>
                  <a:ext uri="{FF2B5EF4-FFF2-40B4-BE49-F238E27FC236}">
                    <a16:creationId xmlns:a16="http://schemas.microsoft.com/office/drawing/2014/main" id="{B2F27ED7-DA1E-4663-91F3-939A95904104}"/>
                  </a:ext>
                </a:extLst>
              </p:cNvPr>
              <p:cNvSpPr>
                <a:spLocks/>
              </p:cNvSpPr>
              <p:nvPr/>
            </p:nvSpPr>
            <p:spPr bwMode="auto">
              <a:xfrm>
                <a:off x="3441252" y="1682057"/>
                <a:ext cx="22165" cy="35067"/>
              </a:xfrm>
              <a:custGeom>
                <a:avLst/>
                <a:gdLst>
                  <a:gd name="T0" fmla="*/ 11083 w 10"/>
                  <a:gd name="T1" fmla="*/ 0 h 17"/>
                  <a:gd name="T2" fmla="*/ 22165 w 10"/>
                  <a:gd name="T3" fmla="*/ 17534 h 17"/>
                  <a:gd name="T4" fmla="*/ 11083 w 10"/>
                  <a:gd name="T5" fmla="*/ 35067 h 17"/>
                  <a:gd name="T6" fmla="*/ 0 w 10"/>
                  <a:gd name="T7" fmla="*/ 17534 h 17"/>
                  <a:gd name="T8" fmla="*/ 22165 w 10"/>
                  <a:gd name="T9" fmla="*/ 0 h 17"/>
                  <a:gd name="T10" fmla="*/ 22165 w 10"/>
                  <a:gd name="T11" fmla="*/ 28879 h 17"/>
                  <a:gd name="T12" fmla="*/ 17732 w 10"/>
                  <a:gd name="T13" fmla="*/ 35067 h 17"/>
                  <a:gd name="T14" fmla="*/ 0 w 10"/>
                  <a:gd name="T15" fmla="*/ 35067 h 17"/>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10"/>
                  <a:gd name="T25" fmla="*/ 0 h 17"/>
                  <a:gd name="T26" fmla="*/ 10 w 10"/>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7">
                    <a:moveTo>
                      <a:pt x="10" y="0"/>
                    </a:moveTo>
                    <a:cubicBezTo>
                      <a:pt x="10" y="14"/>
                      <a:pt x="10" y="14"/>
                      <a:pt x="10" y="14"/>
                    </a:cubicBezTo>
                    <a:cubicBezTo>
                      <a:pt x="10" y="16"/>
                      <a:pt x="9" y="17"/>
                      <a:pt x="8" y="17"/>
                    </a:cubicBezTo>
                    <a:cubicBezTo>
                      <a:pt x="0" y="17"/>
                      <a:pt x="0" y="17"/>
                      <a:pt x="0" y="17"/>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9" name="Freeform 8">
                <a:extLst>
                  <a:ext uri="{FF2B5EF4-FFF2-40B4-BE49-F238E27FC236}">
                    <a16:creationId xmlns:a16="http://schemas.microsoft.com/office/drawing/2014/main" id="{8FEF7012-1C78-4BDD-8331-CA06F2A261A2}"/>
                  </a:ext>
                </a:extLst>
              </p:cNvPr>
              <p:cNvSpPr>
                <a:spLocks/>
              </p:cNvSpPr>
              <p:nvPr/>
            </p:nvSpPr>
            <p:spPr bwMode="auto">
              <a:xfrm>
                <a:off x="3439405" y="1608420"/>
                <a:ext cx="24012" cy="52605"/>
              </a:xfrm>
              <a:custGeom>
                <a:avLst/>
                <a:gdLst>
                  <a:gd name="T0" fmla="*/ 12006 w 11"/>
                  <a:gd name="T1" fmla="*/ 0 h 25"/>
                  <a:gd name="T2" fmla="*/ 24012 w 11"/>
                  <a:gd name="T3" fmla="*/ 26303 h 25"/>
                  <a:gd name="T4" fmla="*/ 12006 w 11"/>
                  <a:gd name="T5" fmla="*/ 52605 h 25"/>
                  <a:gd name="T6" fmla="*/ 0 w 11"/>
                  <a:gd name="T7" fmla="*/ 26303 h 25"/>
                  <a:gd name="T8" fmla="*/ 0 w 11"/>
                  <a:gd name="T9" fmla="*/ 0 h 25"/>
                  <a:gd name="T10" fmla="*/ 19646 w 11"/>
                  <a:gd name="T11" fmla="*/ 0 h 25"/>
                  <a:gd name="T12" fmla="*/ 24012 w 11"/>
                  <a:gd name="T13" fmla="*/ 4208 h 25"/>
                  <a:gd name="T14" fmla="*/ 24012 w 11"/>
                  <a:gd name="T15" fmla="*/ 52605 h 25"/>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11"/>
                  <a:gd name="T25" fmla="*/ 0 h 25"/>
                  <a:gd name="T26" fmla="*/ 11 w 11"/>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25">
                    <a:moveTo>
                      <a:pt x="0" y="0"/>
                    </a:moveTo>
                    <a:cubicBezTo>
                      <a:pt x="9" y="0"/>
                      <a:pt x="9" y="0"/>
                      <a:pt x="9" y="0"/>
                    </a:cubicBezTo>
                    <a:cubicBezTo>
                      <a:pt x="10" y="0"/>
                      <a:pt x="11" y="1"/>
                      <a:pt x="11" y="2"/>
                    </a:cubicBezTo>
                    <a:cubicBezTo>
                      <a:pt x="11" y="25"/>
                      <a:pt x="11" y="25"/>
                      <a:pt x="11" y="25"/>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90" name="Freeform 9">
                <a:extLst>
                  <a:ext uri="{FF2B5EF4-FFF2-40B4-BE49-F238E27FC236}">
                    <a16:creationId xmlns:a16="http://schemas.microsoft.com/office/drawing/2014/main" id="{47D46549-1CA1-4B4A-84C7-D811B7EFA2BE}"/>
                  </a:ext>
                </a:extLst>
              </p:cNvPr>
              <p:cNvSpPr>
                <a:spLocks/>
              </p:cNvSpPr>
              <p:nvPr/>
            </p:nvSpPr>
            <p:spPr bwMode="auto">
              <a:xfrm>
                <a:off x="3463418" y="1614556"/>
                <a:ext cx="165286" cy="69256"/>
              </a:xfrm>
              <a:custGeom>
                <a:avLst/>
                <a:gdLst>
                  <a:gd name="T0" fmla="*/ 82643 w 74"/>
                  <a:gd name="T1" fmla="*/ 0 h 33"/>
                  <a:gd name="T2" fmla="*/ 165286 w 74"/>
                  <a:gd name="T3" fmla="*/ 34628 h 33"/>
                  <a:gd name="T4" fmla="*/ 82643 w 74"/>
                  <a:gd name="T5" fmla="*/ 69256 h 33"/>
                  <a:gd name="T6" fmla="*/ 0 w 74"/>
                  <a:gd name="T7" fmla="*/ 34628 h 33"/>
                  <a:gd name="T8" fmla="*/ 0 w 74"/>
                  <a:gd name="T9" fmla="*/ 6296 h 33"/>
                  <a:gd name="T10" fmla="*/ 91577 w 74"/>
                  <a:gd name="T11" fmla="*/ 23085 h 33"/>
                  <a:gd name="T12" fmla="*/ 147417 w 74"/>
                  <a:gd name="T13" fmla="*/ 23085 h 33"/>
                  <a:gd name="T14" fmla="*/ 165286 w 74"/>
                  <a:gd name="T15" fmla="*/ 39875 h 33"/>
                  <a:gd name="T16" fmla="*/ 145184 w 74"/>
                  <a:gd name="T17" fmla="*/ 54565 h 33"/>
                  <a:gd name="T18" fmla="*/ 100512 w 74"/>
                  <a:gd name="T19" fmla="*/ 54565 h 33"/>
                  <a:gd name="T20" fmla="*/ 87110 w 74"/>
                  <a:gd name="T21" fmla="*/ 69256 h 33"/>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74"/>
                  <a:gd name="T34" fmla="*/ 0 h 33"/>
                  <a:gd name="T35" fmla="*/ 74 w 74"/>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4" h="33">
                    <a:moveTo>
                      <a:pt x="0" y="3"/>
                    </a:moveTo>
                    <a:cubicBezTo>
                      <a:pt x="0" y="3"/>
                      <a:pt x="25" y="0"/>
                      <a:pt x="41" y="11"/>
                    </a:cubicBezTo>
                    <a:cubicBezTo>
                      <a:pt x="66" y="11"/>
                      <a:pt x="66" y="11"/>
                      <a:pt x="66" y="11"/>
                    </a:cubicBezTo>
                    <a:cubicBezTo>
                      <a:pt x="66" y="11"/>
                      <a:pt x="74" y="11"/>
                      <a:pt x="74" y="19"/>
                    </a:cubicBezTo>
                    <a:cubicBezTo>
                      <a:pt x="74" y="27"/>
                      <a:pt x="65" y="26"/>
                      <a:pt x="65" y="26"/>
                    </a:cubicBezTo>
                    <a:cubicBezTo>
                      <a:pt x="45" y="26"/>
                      <a:pt x="45" y="26"/>
                      <a:pt x="45" y="26"/>
                    </a:cubicBezTo>
                    <a:cubicBezTo>
                      <a:pt x="39" y="33"/>
                      <a:pt x="39" y="33"/>
                      <a:pt x="39" y="33"/>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91" name="Freeform 10">
                <a:extLst>
                  <a:ext uri="{FF2B5EF4-FFF2-40B4-BE49-F238E27FC236}">
                    <a16:creationId xmlns:a16="http://schemas.microsoft.com/office/drawing/2014/main" id="{8728BB44-21BE-44CC-B3FC-544B6F3809F6}"/>
                  </a:ext>
                </a:extLst>
              </p:cNvPr>
              <p:cNvSpPr>
                <a:spLocks/>
              </p:cNvSpPr>
              <p:nvPr/>
            </p:nvSpPr>
            <p:spPr bwMode="auto">
              <a:xfrm>
                <a:off x="3466188" y="1700473"/>
                <a:ext cx="124660" cy="42080"/>
              </a:xfrm>
              <a:custGeom>
                <a:avLst/>
                <a:gdLst>
                  <a:gd name="T0" fmla="*/ 62330 w 56"/>
                  <a:gd name="T1" fmla="*/ 0 h 20"/>
                  <a:gd name="T2" fmla="*/ 124660 w 56"/>
                  <a:gd name="T3" fmla="*/ 21040 h 20"/>
                  <a:gd name="T4" fmla="*/ 62330 w 56"/>
                  <a:gd name="T5" fmla="*/ 42080 h 20"/>
                  <a:gd name="T6" fmla="*/ 0 w 56"/>
                  <a:gd name="T7" fmla="*/ 21040 h 20"/>
                  <a:gd name="T8" fmla="*/ 124660 w 56"/>
                  <a:gd name="T9" fmla="*/ 37872 h 20"/>
                  <a:gd name="T10" fmla="*/ 102399 w 56"/>
                  <a:gd name="T11" fmla="*/ 33664 h 20"/>
                  <a:gd name="T12" fmla="*/ 31165 w 56"/>
                  <a:gd name="T13" fmla="*/ 0 h 20"/>
                  <a:gd name="T14" fmla="*/ 0 w 56"/>
                  <a:gd name="T15" fmla="*/ 0 h 20"/>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56"/>
                  <a:gd name="T25" fmla="*/ 0 h 20"/>
                  <a:gd name="T26" fmla="*/ 56 w 56"/>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20">
                    <a:moveTo>
                      <a:pt x="56" y="18"/>
                    </a:moveTo>
                    <a:cubicBezTo>
                      <a:pt x="56" y="18"/>
                      <a:pt x="52" y="20"/>
                      <a:pt x="46" y="16"/>
                    </a:cubicBezTo>
                    <a:cubicBezTo>
                      <a:pt x="40" y="13"/>
                      <a:pt x="14" y="0"/>
                      <a:pt x="14" y="0"/>
                    </a:cubicBezTo>
                    <a:cubicBezTo>
                      <a:pt x="0" y="0"/>
                      <a:pt x="0" y="0"/>
                      <a:pt x="0"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92" name="Freeform 11">
                <a:extLst>
                  <a:ext uri="{FF2B5EF4-FFF2-40B4-BE49-F238E27FC236}">
                    <a16:creationId xmlns:a16="http://schemas.microsoft.com/office/drawing/2014/main" id="{3DB61CAC-15AE-4704-81D0-1B24B8DC3F5A}"/>
                  </a:ext>
                </a:extLst>
              </p:cNvPr>
              <p:cNvSpPr>
                <a:spLocks/>
              </p:cNvSpPr>
              <p:nvPr/>
            </p:nvSpPr>
            <p:spPr bwMode="auto">
              <a:xfrm>
                <a:off x="3606549" y="1637352"/>
                <a:ext cx="135742" cy="94686"/>
              </a:xfrm>
              <a:custGeom>
                <a:avLst/>
                <a:gdLst>
                  <a:gd name="T0" fmla="*/ 67871 w 61"/>
                  <a:gd name="T1" fmla="*/ 0 h 45"/>
                  <a:gd name="T2" fmla="*/ 135742 w 61"/>
                  <a:gd name="T3" fmla="*/ 47343 h 45"/>
                  <a:gd name="T4" fmla="*/ 67871 w 61"/>
                  <a:gd name="T5" fmla="*/ 94686 h 45"/>
                  <a:gd name="T6" fmla="*/ 0 w 61"/>
                  <a:gd name="T7" fmla="*/ 47343 h 45"/>
                  <a:gd name="T8" fmla="*/ 44506 w 61"/>
                  <a:gd name="T9" fmla="*/ 31562 h 45"/>
                  <a:gd name="T10" fmla="*/ 120165 w 61"/>
                  <a:gd name="T11" fmla="*/ 16833 h 45"/>
                  <a:gd name="T12" fmla="*/ 0 w 61"/>
                  <a:gd name="T13" fmla="*/ 94686 h 45"/>
                  <a:gd name="T14" fmla="*/ 17694720 60000 65536"/>
                  <a:gd name="T15" fmla="*/ 0 60000 65536"/>
                  <a:gd name="T16" fmla="*/ 5898240 60000 65536"/>
                  <a:gd name="T17" fmla="*/ 11796480 60000 65536"/>
                  <a:gd name="T18" fmla="*/ 0 60000 65536"/>
                  <a:gd name="T19" fmla="*/ 0 60000 65536"/>
                  <a:gd name="T20" fmla="*/ 0 60000 65536"/>
                  <a:gd name="T21" fmla="*/ 0 w 61"/>
                  <a:gd name="T22" fmla="*/ 0 h 45"/>
                  <a:gd name="T23" fmla="*/ 61 w 61"/>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45">
                    <a:moveTo>
                      <a:pt x="20" y="15"/>
                    </a:moveTo>
                    <a:cubicBezTo>
                      <a:pt x="20" y="15"/>
                      <a:pt x="46" y="0"/>
                      <a:pt x="54" y="8"/>
                    </a:cubicBezTo>
                    <a:cubicBezTo>
                      <a:pt x="61" y="16"/>
                      <a:pt x="17" y="37"/>
                      <a:pt x="0" y="45"/>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93" name="Oval 12">
                <a:extLst>
                  <a:ext uri="{FF2B5EF4-FFF2-40B4-BE49-F238E27FC236}">
                    <a16:creationId xmlns:a16="http://schemas.microsoft.com/office/drawing/2014/main" id="{BFFD88E0-E4A0-45BF-9B0D-25D2CD612B08}"/>
                  </a:ext>
                </a:extLst>
              </p:cNvPr>
              <p:cNvSpPr>
                <a:spLocks/>
              </p:cNvSpPr>
              <p:nvPr/>
            </p:nvSpPr>
            <p:spPr bwMode="auto">
              <a:xfrm>
                <a:off x="3494818" y="1433952"/>
                <a:ext cx="189299" cy="178847"/>
              </a:xfrm>
              <a:custGeom>
                <a:avLst/>
                <a:gdLst>
                  <a:gd name="T0" fmla="*/ 94650 w 189299"/>
                  <a:gd name="T1" fmla="*/ 0 h 178847"/>
                  <a:gd name="T2" fmla="*/ 189299 w 189299"/>
                  <a:gd name="T3" fmla="*/ 89424 h 178847"/>
                  <a:gd name="T4" fmla="*/ 94650 w 189299"/>
                  <a:gd name="T5" fmla="*/ 178847 h 178847"/>
                  <a:gd name="T6" fmla="*/ 0 w 189299"/>
                  <a:gd name="T7" fmla="*/ 89424 h 178847"/>
                  <a:gd name="T8" fmla="*/ 27722 w 189299"/>
                  <a:gd name="T9" fmla="*/ 26192 h 178847"/>
                  <a:gd name="T10" fmla="*/ 27722 w 189299"/>
                  <a:gd name="T11" fmla="*/ 152655 h 178847"/>
                  <a:gd name="T12" fmla="*/ 161577 w 189299"/>
                  <a:gd name="T13" fmla="*/ 152655 h 178847"/>
                  <a:gd name="T14" fmla="*/ 161577 w 189299"/>
                  <a:gd name="T15" fmla="*/ 26192 h 178847"/>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7722 w 189299"/>
                  <a:gd name="T25" fmla="*/ 26192 h 178847"/>
                  <a:gd name="T26" fmla="*/ 161577 w 189299"/>
                  <a:gd name="T27" fmla="*/ 152655 h 1788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9299" h="178847">
                    <a:moveTo>
                      <a:pt x="0" y="89424"/>
                    </a:moveTo>
                    <a:lnTo>
                      <a:pt x="0" y="89424"/>
                    </a:lnTo>
                    <a:cubicBezTo>
                      <a:pt x="0" y="138811"/>
                      <a:pt x="42376" y="178848"/>
                      <a:pt x="94650" y="178848"/>
                    </a:cubicBezTo>
                    <a:cubicBezTo>
                      <a:pt x="146923" y="178848"/>
                      <a:pt x="189300" y="138811"/>
                      <a:pt x="189300" y="89424"/>
                    </a:cubicBezTo>
                    <a:cubicBezTo>
                      <a:pt x="189300" y="40036"/>
                      <a:pt x="146923" y="0"/>
                      <a:pt x="94650" y="0"/>
                    </a:cubicBezTo>
                    <a:cubicBezTo>
                      <a:pt x="42376" y="0"/>
                      <a:pt x="0" y="40036"/>
                      <a:pt x="0" y="89424"/>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94" name="Freeform 13">
                <a:extLst>
                  <a:ext uri="{FF2B5EF4-FFF2-40B4-BE49-F238E27FC236}">
                    <a16:creationId xmlns:a16="http://schemas.microsoft.com/office/drawing/2014/main" id="{341E00F0-EF56-41B5-9C34-CC17501ADD48}"/>
                  </a:ext>
                </a:extLst>
              </p:cNvPr>
              <p:cNvSpPr>
                <a:spLocks/>
              </p:cNvSpPr>
              <p:nvPr/>
            </p:nvSpPr>
            <p:spPr bwMode="auto">
              <a:xfrm>
                <a:off x="3529904" y="1463762"/>
                <a:ext cx="120965" cy="108713"/>
              </a:xfrm>
              <a:custGeom>
                <a:avLst/>
                <a:gdLst>
                  <a:gd name="T0" fmla="*/ 60483 w 131"/>
                  <a:gd name="T1" fmla="*/ 0 h 124"/>
                  <a:gd name="T2" fmla="*/ 120965 w 131"/>
                  <a:gd name="T3" fmla="*/ 54357 h 124"/>
                  <a:gd name="T4" fmla="*/ 60483 w 131"/>
                  <a:gd name="T5" fmla="*/ 108713 h 124"/>
                  <a:gd name="T6" fmla="*/ 0 w 131"/>
                  <a:gd name="T7" fmla="*/ 54357 h 124"/>
                  <a:gd name="T8" fmla="*/ 60944 w 131"/>
                  <a:gd name="T9" fmla="*/ 0 h 124"/>
                  <a:gd name="T10" fmla="*/ 78489 w 131"/>
                  <a:gd name="T11" fmla="*/ 37699 h 124"/>
                  <a:gd name="T12" fmla="*/ 120965 w 131"/>
                  <a:gd name="T13" fmla="*/ 42082 h 124"/>
                  <a:gd name="T14" fmla="*/ 89570 w 131"/>
                  <a:gd name="T15" fmla="*/ 69261 h 124"/>
                  <a:gd name="T16" fmla="*/ 98803 w 131"/>
                  <a:gd name="T17" fmla="*/ 108713 h 124"/>
                  <a:gd name="T18" fmla="*/ 60944 w 131"/>
                  <a:gd name="T19" fmla="*/ 90302 h 124"/>
                  <a:gd name="T20" fmla="*/ 23085 w 131"/>
                  <a:gd name="T21" fmla="*/ 108713 h 124"/>
                  <a:gd name="T22" fmla="*/ 31395 w 131"/>
                  <a:gd name="T23" fmla="*/ 69261 h 124"/>
                  <a:gd name="T24" fmla="*/ 0 w 131"/>
                  <a:gd name="T25" fmla="*/ 42082 h 124"/>
                  <a:gd name="T26" fmla="*/ 42476 w 131"/>
                  <a:gd name="T27" fmla="*/ 37699 h 124"/>
                  <a:gd name="T28" fmla="*/ 49863 w 131"/>
                  <a:gd name="T29" fmla="*/ 22795 h 124"/>
                  <a:gd name="T30" fmla="*/ 60944 w 131"/>
                  <a:gd name="T31" fmla="*/ 0 h 124"/>
                  <a:gd name="T32" fmla="*/ 17694720 60000 65536"/>
                  <a:gd name="T33" fmla="*/ 0 60000 65536"/>
                  <a:gd name="T34" fmla="*/ 5898240 60000 65536"/>
                  <a:gd name="T35" fmla="*/ 1179648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1"/>
                  <a:gd name="T49" fmla="*/ 0 h 124"/>
                  <a:gd name="T50" fmla="*/ 131 w 131"/>
                  <a:gd name="T51" fmla="*/ 124 h 1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1" h="124">
                    <a:moveTo>
                      <a:pt x="66" y="0"/>
                    </a:moveTo>
                    <a:lnTo>
                      <a:pt x="85" y="43"/>
                    </a:lnTo>
                    <a:lnTo>
                      <a:pt x="131" y="48"/>
                    </a:lnTo>
                    <a:lnTo>
                      <a:pt x="97" y="79"/>
                    </a:lnTo>
                    <a:lnTo>
                      <a:pt x="107" y="124"/>
                    </a:lnTo>
                    <a:lnTo>
                      <a:pt x="66" y="103"/>
                    </a:lnTo>
                    <a:lnTo>
                      <a:pt x="25" y="124"/>
                    </a:lnTo>
                    <a:lnTo>
                      <a:pt x="34" y="79"/>
                    </a:lnTo>
                    <a:lnTo>
                      <a:pt x="0" y="48"/>
                    </a:lnTo>
                    <a:lnTo>
                      <a:pt x="46" y="43"/>
                    </a:lnTo>
                    <a:lnTo>
                      <a:pt x="54" y="26"/>
                    </a:lnTo>
                    <a:lnTo>
                      <a:pt x="66" y="0"/>
                    </a:ln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46105" name="Groupe 322">
            <a:extLst>
              <a:ext uri="{FF2B5EF4-FFF2-40B4-BE49-F238E27FC236}">
                <a16:creationId xmlns:a16="http://schemas.microsoft.com/office/drawing/2014/main" id="{9CEC5A50-412F-47D6-8FC6-EE56F19AA092}"/>
              </a:ext>
            </a:extLst>
          </p:cNvPr>
          <p:cNvGrpSpPr>
            <a:grpSpLocks/>
          </p:cNvGrpSpPr>
          <p:nvPr/>
        </p:nvGrpSpPr>
        <p:grpSpPr bwMode="auto">
          <a:xfrm>
            <a:off x="3316288" y="4117975"/>
            <a:ext cx="431800" cy="431800"/>
            <a:chOff x="3316108" y="4117259"/>
            <a:chExt cx="431999" cy="431999"/>
          </a:xfrm>
        </p:grpSpPr>
        <p:sp>
          <p:nvSpPr>
            <p:cNvPr id="46143" name="Ellipse 229">
              <a:extLst>
                <a:ext uri="{FF2B5EF4-FFF2-40B4-BE49-F238E27FC236}">
                  <a16:creationId xmlns:a16="http://schemas.microsoft.com/office/drawing/2014/main" id="{01FBCF9D-8E33-4EE9-96D7-73B91CCD4E0B}"/>
                </a:ext>
              </a:extLst>
            </p:cNvPr>
            <p:cNvSpPr>
              <a:spLocks/>
            </p:cNvSpPr>
            <p:nvPr/>
          </p:nvSpPr>
          <p:spPr bwMode="auto">
            <a:xfrm>
              <a:off x="3316108" y="4117259"/>
              <a:ext cx="431999" cy="431999"/>
            </a:xfrm>
            <a:custGeom>
              <a:avLst/>
              <a:gdLst>
                <a:gd name="T0" fmla="*/ 216000 w 431999"/>
                <a:gd name="T1" fmla="*/ 0 h 431999"/>
                <a:gd name="T2" fmla="*/ 431999 w 431999"/>
                <a:gd name="T3" fmla="*/ 216000 h 431999"/>
                <a:gd name="T4" fmla="*/ 216000 w 431999"/>
                <a:gd name="T5" fmla="*/ 431999 h 431999"/>
                <a:gd name="T6" fmla="*/ 0 w 431999"/>
                <a:gd name="T7" fmla="*/ 216000 h 431999"/>
                <a:gd name="T8" fmla="*/ 63265 w 431999"/>
                <a:gd name="T9" fmla="*/ 63265 h 431999"/>
                <a:gd name="T10" fmla="*/ 63265 w 431999"/>
                <a:gd name="T11" fmla="*/ 368734 h 431999"/>
                <a:gd name="T12" fmla="*/ 368734 w 431999"/>
                <a:gd name="T13" fmla="*/ 368734 h 431999"/>
                <a:gd name="T14" fmla="*/ 368734 w 431999"/>
                <a:gd name="T15" fmla="*/ 63265 h 431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3265 w 431999"/>
                <a:gd name="T25" fmla="*/ 63265 h 431999"/>
                <a:gd name="T26" fmla="*/ 368734 w 431999"/>
                <a:gd name="T27" fmla="*/ 368734 h 431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1999" h="431999">
                  <a:moveTo>
                    <a:pt x="0" y="216000"/>
                  </a:moveTo>
                  <a:lnTo>
                    <a:pt x="0" y="216000"/>
                  </a:lnTo>
                  <a:cubicBezTo>
                    <a:pt x="0" y="335293"/>
                    <a:pt x="96706" y="432000"/>
                    <a:pt x="216000" y="432000"/>
                  </a:cubicBezTo>
                  <a:cubicBezTo>
                    <a:pt x="335293" y="432000"/>
                    <a:pt x="432000" y="335293"/>
                    <a:pt x="432000" y="216000"/>
                  </a:cubicBezTo>
                  <a:cubicBezTo>
                    <a:pt x="432000" y="96706"/>
                    <a:pt x="335293" y="0"/>
                    <a:pt x="216000" y="0"/>
                  </a:cubicBezTo>
                  <a:cubicBezTo>
                    <a:pt x="96706" y="0"/>
                    <a:pt x="0" y="96706"/>
                    <a:pt x="0" y="216000"/>
                  </a:cubicBezTo>
                  <a:close/>
                </a:path>
              </a:pathLst>
            </a:custGeom>
            <a:solidFill>
              <a:srgbClr val="FFFFFF"/>
            </a:solidFill>
            <a:ln w="12701" cap="flat">
              <a:solidFill>
                <a:srgbClr val="ED7D31"/>
              </a:solidFill>
              <a:prstDash val="solid"/>
              <a:miter lim="800000"/>
              <a:headEnd/>
              <a:tailEnd/>
            </a:ln>
          </p:spPr>
          <p:txBody>
            <a:bodyPr anchor="ctr" anchorCtr="1"/>
            <a:lstStyle/>
            <a:p>
              <a:endParaRPr lang="fr-FR"/>
            </a:p>
          </p:txBody>
        </p:sp>
        <p:grpSp>
          <p:nvGrpSpPr>
            <p:cNvPr id="46144" name="Groupe 230">
              <a:extLst>
                <a:ext uri="{FF2B5EF4-FFF2-40B4-BE49-F238E27FC236}">
                  <a16:creationId xmlns:a16="http://schemas.microsoft.com/office/drawing/2014/main" id="{7DF12262-39B9-4F9C-9E1C-7CE9FCA67778}"/>
                </a:ext>
              </a:extLst>
            </p:cNvPr>
            <p:cNvGrpSpPr>
              <a:grpSpLocks/>
            </p:cNvGrpSpPr>
            <p:nvPr/>
          </p:nvGrpSpPr>
          <p:grpSpPr bwMode="auto">
            <a:xfrm>
              <a:off x="3433507" y="4147754"/>
              <a:ext cx="197190" cy="356937"/>
              <a:chOff x="3433507" y="4147754"/>
              <a:chExt cx="197190" cy="356937"/>
            </a:xfrm>
          </p:grpSpPr>
          <p:sp>
            <p:nvSpPr>
              <p:cNvPr id="46145" name="Line 177">
                <a:extLst>
                  <a:ext uri="{FF2B5EF4-FFF2-40B4-BE49-F238E27FC236}">
                    <a16:creationId xmlns:a16="http://schemas.microsoft.com/office/drawing/2014/main" id="{8241B293-7A29-4562-8F96-1C5B846BAABE}"/>
                  </a:ext>
                </a:extLst>
              </p:cNvPr>
              <p:cNvSpPr>
                <a:spLocks/>
              </p:cNvSpPr>
              <p:nvPr/>
            </p:nvSpPr>
            <p:spPr bwMode="auto">
              <a:xfrm>
                <a:off x="3515758" y="4204658"/>
                <a:ext cx="0" cy="3447"/>
              </a:xfrm>
              <a:custGeom>
                <a:avLst/>
                <a:gdLst>
                  <a:gd name="T0" fmla="*/ 0 h 3447"/>
                  <a:gd name="T1" fmla="*/ 1724 h 3447"/>
                  <a:gd name="T2" fmla="*/ 3447 h 3447"/>
                  <a:gd name="T3" fmla="*/ 1724 h 3447"/>
                  <a:gd name="T4" fmla="*/ 0 h 3447"/>
                  <a:gd name="T5" fmla="*/ 3447 h 3447"/>
                  <a:gd name="T6" fmla="*/ 17694720 60000 65536"/>
                  <a:gd name="T7" fmla="*/ 0 60000 65536"/>
                  <a:gd name="T8" fmla="*/ 5898240 60000 65536"/>
                  <a:gd name="T9" fmla="*/ 11796480 60000 65536"/>
                  <a:gd name="T10" fmla="*/ 5898240 60000 65536"/>
                  <a:gd name="T11" fmla="*/ 17694720 60000 65536"/>
                  <a:gd name="T12" fmla="*/ 0 h 3447"/>
                  <a:gd name="T13" fmla="*/ 3447 h 3447"/>
                </a:gdLst>
                <a:ahLst/>
                <a:cxnLst>
                  <a:cxn ang="T6">
                    <a:pos x="0" y="T0"/>
                  </a:cxn>
                  <a:cxn ang="T7">
                    <a:pos x="0" y="T1"/>
                  </a:cxn>
                  <a:cxn ang="T8">
                    <a:pos x="0" y="T2"/>
                  </a:cxn>
                  <a:cxn ang="T9">
                    <a:pos x="0" y="T3"/>
                  </a:cxn>
                  <a:cxn ang="T10">
                    <a:pos x="0" y="T4"/>
                  </a:cxn>
                  <a:cxn ang="T11">
                    <a:pos x="0" y="T5"/>
                  </a:cxn>
                </a:cxnLst>
                <a:rect l="0" t="T12" r="0" b="T13"/>
                <a:pathLst>
                  <a:path h="3447">
                    <a:moveTo>
                      <a:pt x="0" y="0"/>
                    </a:moveTo>
                    <a:lnTo>
                      <a:pt x="1" y="3447"/>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6" name="Line 178">
                <a:extLst>
                  <a:ext uri="{FF2B5EF4-FFF2-40B4-BE49-F238E27FC236}">
                    <a16:creationId xmlns:a16="http://schemas.microsoft.com/office/drawing/2014/main" id="{395339D9-D048-4998-A994-5F77ADA73B3B}"/>
                  </a:ext>
                </a:extLst>
              </p:cNvPr>
              <p:cNvSpPr>
                <a:spLocks/>
              </p:cNvSpPr>
              <p:nvPr/>
            </p:nvSpPr>
            <p:spPr bwMode="auto">
              <a:xfrm>
                <a:off x="3543501" y="4204658"/>
                <a:ext cx="0" cy="3447"/>
              </a:xfrm>
              <a:custGeom>
                <a:avLst/>
                <a:gdLst>
                  <a:gd name="T0" fmla="*/ 0 h 3447"/>
                  <a:gd name="T1" fmla="*/ 1724 h 3447"/>
                  <a:gd name="T2" fmla="*/ 3447 h 3447"/>
                  <a:gd name="T3" fmla="*/ 1724 h 3447"/>
                  <a:gd name="T4" fmla="*/ 0 h 3447"/>
                  <a:gd name="T5" fmla="*/ 3447 h 3447"/>
                  <a:gd name="T6" fmla="*/ 17694720 60000 65536"/>
                  <a:gd name="T7" fmla="*/ 0 60000 65536"/>
                  <a:gd name="T8" fmla="*/ 5898240 60000 65536"/>
                  <a:gd name="T9" fmla="*/ 11796480 60000 65536"/>
                  <a:gd name="T10" fmla="*/ 5898240 60000 65536"/>
                  <a:gd name="T11" fmla="*/ 17694720 60000 65536"/>
                  <a:gd name="T12" fmla="*/ 0 h 3447"/>
                  <a:gd name="T13" fmla="*/ 3447 h 3447"/>
                </a:gdLst>
                <a:ahLst/>
                <a:cxnLst>
                  <a:cxn ang="T6">
                    <a:pos x="0" y="T0"/>
                  </a:cxn>
                  <a:cxn ang="T7">
                    <a:pos x="0" y="T1"/>
                  </a:cxn>
                  <a:cxn ang="T8">
                    <a:pos x="0" y="T2"/>
                  </a:cxn>
                  <a:cxn ang="T9">
                    <a:pos x="0" y="T3"/>
                  </a:cxn>
                  <a:cxn ang="T10">
                    <a:pos x="0" y="T4"/>
                  </a:cxn>
                  <a:cxn ang="T11">
                    <a:pos x="0" y="T5"/>
                  </a:cxn>
                </a:cxnLst>
                <a:rect l="0" t="T12" r="0" b="T13"/>
                <a:pathLst>
                  <a:path h="3447">
                    <a:moveTo>
                      <a:pt x="0" y="0"/>
                    </a:moveTo>
                    <a:lnTo>
                      <a:pt x="1" y="3447"/>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7" name="Freeform 179">
                <a:extLst>
                  <a:ext uri="{FF2B5EF4-FFF2-40B4-BE49-F238E27FC236}">
                    <a16:creationId xmlns:a16="http://schemas.microsoft.com/office/drawing/2014/main" id="{A224D4C3-750E-414F-894D-E6ED54E36AA7}"/>
                  </a:ext>
                </a:extLst>
              </p:cNvPr>
              <p:cNvSpPr>
                <a:spLocks/>
              </p:cNvSpPr>
              <p:nvPr/>
            </p:nvSpPr>
            <p:spPr bwMode="auto">
              <a:xfrm>
                <a:off x="3523686" y="4225350"/>
                <a:ext cx="9912" cy="1728"/>
              </a:xfrm>
              <a:custGeom>
                <a:avLst/>
                <a:gdLst>
                  <a:gd name="T0" fmla="*/ 4956 w 5"/>
                  <a:gd name="T1" fmla="*/ 0 h 1"/>
                  <a:gd name="T2" fmla="*/ 9912 w 5"/>
                  <a:gd name="T3" fmla="*/ 864 h 1"/>
                  <a:gd name="T4" fmla="*/ 4956 w 5"/>
                  <a:gd name="T5" fmla="*/ 1728 h 1"/>
                  <a:gd name="T6" fmla="*/ 0 w 5"/>
                  <a:gd name="T7" fmla="*/ 864 h 1"/>
                  <a:gd name="T8" fmla="*/ 9912 w 5"/>
                  <a:gd name="T9" fmla="*/ 0 h 1"/>
                  <a:gd name="T10" fmla="*/ 5947 w 5"/>
                  <a:gd name="T11" fmla="*/ 1728 h 1"/>
                  <a:gd name="T12" fmla="*/ 0 w 5"/>
                  <a:gd name="T13" fmla="*/ 0 h 1"/>
                  <a:gd name="T14" fmla="*/ 17694720 60000 65536"/>
                  <a:gd name="T15" fmla="*/ 0 60000 65536"/>
                  <a:gd name="T16" fmla="*/ 5898240 60000 65536"/>
                  <a:gd name="T17" fmla="*/ 11796480 60000 65536"/>
                  <a:gd name="T18" fmla="*/ 0 60000 65536"/>
                  <a:gd name="T19" fmla="*/ 0 60000 65536"/>
                  <a:gd name="T20" fmla="*/ 0 60000 65536"/>
                  <a:gd name="T21" fmla="*/ 0 w 5"/>
                  <a:gd name="T22" fmla="*/ 0 h 1"/>
                  <a:gd name="T23" fmla="*/ 5 w 5"/>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
                    <a:moveTo>
                      <a:pt x="5" y="0"/>
                    </a:moveTo>
                    <a:cubicBezTo>
                      <a:pt x="5" y="1"/>
                      <a:pt x="4" y="1"/>
                      <a:pt x="3" y="1"/>
                    </a:cubicBezTo>
                    <a:cubicBezTo>
                      <a:pt x="2" y="1"/>
                      <a:pt x="1" y="1"/>
                      <a:pt x="0"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8" name="Freeform 180">
                <a:extLst>
                  <a:ext uri="{FF2B5EF4-FFF2-40B4-BE49-F238E27FC236}">
                    <a16:creationId xmlns:a16="http://schemas.microsoft.com/office/drawing/2014/main" id="{8768CF90-521F-4184-9C6F-2775814ED488}"/>
                  </a:ext>
                </a:extLst>
              </p:cNvPr>
              <p:cNvSpPr>
                <a:spLocks/>
              </p:cNvSpPr>
              <p:nvPr/>
            </p:nvSpPr>
            <p:spPr bwMode="auto">
              <a:xfrm>
                <a:off x="3495934" y="4209824"/>
                <a:ext cx="67382" cy="32762"/>
              </a:xfrm>
              <a:custGeom>
                <a:avLst/>
                <a:gdLst>
                  <a:gd name="T0" fmla="*/ 33691 w 34"/>
                  <a:gd name="T1" fmla="*/ 0 h 19"/>
                  <a:gd name="T2" fmla="*/ 67382 w 34"/>
                  <a:gd name="T3" fmla="*/ 16381 h 19"/>
                  <a:gd name="T4" fmla="*/ 33691 w 34"/>
                  <a:gd name="T5" fmla="*/ 32762 h 19"/>
                  <a:gd name="T6" fmla="*/ 0 w 34"/>
                  <a:gd name="T7" fmla="*/ 16381 h 19"/>
                  <a:gd name="T8" fmla="*/ 67382 w 34"/>
                  <a:gd name="T9" fmla="*/ 0 h 19"/>
                  <a:gd name="T10" fmla="*/ 33691 w 34"/>
                  <a:gd name="T11" fmla="*/ 32762 h 19"/>
                  <a:gd name="T12" fmla="*/ 0 w 34"/>
                  <a:gd name="T13" fmla="*/ 0 h 19"/>
                  <a:gd name="T14" fmla="*/ 17694720 60000 65536"/>
                  <a:gd name="T15" fmla="*/ 0 60000 65536"/>
                  <a:gd name="T16" fmla="*/ 5898240 60000 65536"/>
                  <a:gd name="T17" fmla="*/ 11796480 60000 65536"/>
                  <a:gd name="T18" fmla="*/ 0 60000 65536"/>
                  <a:gd name="T19" fmla="*/ 0 60000 65536"/>
                  <a:gd name="T20" fmla="*/ 0 60000 65536"/>
                  <a:gd name="T21" fmla="*/ 0 w 34"/>
                  <a:gd name="T22" fmla="*/ 0 h 19"/>
                  <a:gd name="T23" fmla="*/ 34 w 34"/>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9">
                    <a:moveTo>
                      <a:pt x="34" y="0"/>
                    </a:moveTo>
                    <a:cubicBezTo>
                      <a:pt x="34" y="10"/>
                      <a:pt x="26" y="19"/>
                      <a:pt x="17" y="19"/>
                    </a:cubicBezTo>
                    <a:cubicBezTo>
                      <a:pt x="7" y="19"/>
                      <a:pt x="0" y="10"/>
                      <a:pt x="0"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9" name="Freeform 181">
                <a:extLst>
                  <a:ext uri="{FF2B5EF4-FFF2-40B4-BE49-F238E27FC236}">
                    <a16:creationId xmlns:a16="http://schemas.microsoft.com/office/drawing/2014/main" id="{CF37353C-5023-4372-A073-3662412937C3}"/>
                  </a:ext>
                </a:extLst>
              </p:cNvPr>
              <p:cNvSpPr>
                <a:spLocks/>
              </p:cNvSpPr>
              <p:nvPr/>
            </p:nvSpPr>
            <p:spPr bwMode="auto">
              <a:xfrm>
                <a:off x="3495934" y="4171895"/>
                <a:ext cx="67382" cy="32762"/>
              </a:xfrm>
              <a:custGeom>
                <a:avLst/>
                <a:gdLst>
                  <a:gd name="T0" fmla="*/ 33691 w 34"/>
                  <a:gd name="T1" fmla="*/ 0 h 19"/>
                  <a:gd name="T2" fmla="*/ 67382 w 34"/>
                  <a:gd name="T3" fmla="*/ 16381 h 19"/>
                  <a:gd name="T4" fmla="*/ 33691 w 34"/>
                  <a:gd name="T5" fmla="*/ 32762 h 19"/>
                  <a:gd name="T6" fmla="*/ 0 w 34"/>
                  <a:gd name="T7" fmla="*/ 16381 h 19"/>
                  <a:gd name="T8" fmla="*/ 0 w 34"/>
                  <a:gd name="T9" fmla="*/ 31038 h 19"/>
                  <a:gd name="T10" fmla="*/ 17836 w 34"/>
                  <a:gd name="T11" fmla="*/ 3449 h 19"/>
                  <a:gd name="T12" fmla="*/ 37655 w 34"/>
                  <a:gd name="T13" fmla="*/ 12070 h 19"/>
                  <a:gd name="T14" fmla="*/ 47564 w 34"/>
                  <a:gd name="T15" fmla="*/ 3449 h 19"/>
                  <a:gd name="T16" fmla="*/ 67382 w 34"/>
                  <a:gd name="T17" fmla="*/ 32762 h 19"/>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4"/>
                  <a:gd name="T28" fmla="*/ 0 h 19"/>
                  <a:gd name="T29" fmla="*/ 34 w 34"/>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19">
                    <a:moveTo>
                      <a:pt x="0" y="18"/>
                    </a:moveTo>
                    <a:cubicBezTo>
                      <a:pt x="0" y="18"/>
                      <a:pt x="0" y="0"/>
                      <a:pt x="9" y="2"/>
                    </a:cubicBezTo>
                    <a:cubicBezTo>
                      <a:pt x="17" y="3"/>
                      <a:pt x="19" y="7"/>
                      <a:pt x="19" y="7"/>
                    </a:cubicBezTo>
                    <a:cubicBezTo>
                      <a:pt x="19" y="7"/>
                      <a:pt x="25" y="7"/>
                      <a:pt x="24" y="2"/>
                    </a:cubicBezTo>
                    <a:cubicBezTo>
                      <a:pt x="24" y="2"/>
                      <a:pt x="34" y="3"/>
                      <a:pt x="34" y="19"/>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0" name="Freeform 182">
                <a:extLst>
                  <a:ext uri="{FF2B5EF4-FFF2-40B4-BE49-F238E27FC236}">
                    <a16:creationId xmlns:a16="http://schemas.microsoft.com/office/drawing/2014/main" id="{44B84318-C97A-4E13-B36B-0526F57081C4}"/>
                  </a:ext>
                </a:extLst>
              </p:cNvPr>
              <p:cNvSpPr>
                <a:spLocks/>
              </p:cNvSpPr>
              <p:nvPr/>
            </p:nvSpPr>
            <p:spPr bwMode="auto">
              <a:xfrm>
                <a:off x="3484046" y="4147754"/>
                <a:ext cx="89181" cy="55174"/>
              </a:xfrm>
              <a:custGeom>
                <a:avLst/>
                <a:gdLst>
                  <a:gd name="T0" fmla="*/ 44591 w 45"/>
                  <a:gd name="T1" fmla="*/ 0 h 32"/>
                  <a:gd name="T2" fmla="*/ 89181 w 45"/>
                  <a:gd name="T3" fmla="*/ 27587 h 32"/>
                  <a:gd name="T4" fmla="*/ 44591 w 45"/>
                  <a:gd name="T5" fmla="*/ 55174 h 32"/>
                  <a:gd name="T6" fmla="*/ 0 w 45"/>
                  <a:gd name="T7" fmla="*/ 27587 h 32"/>
                  <a:gd name="T8" fmla="*/ 7927 w 45"/>
                  <a:gd name="T9" fmla="*/ 55174 h 32"/>
                  <a:gd name="T10" fmla="*/ 11891 w 45"/>
                  <a:gd name="T11" fmla="*/ 25863 h 32"/>
                  <a:gd name="T12" fmla="*/ 25763 w 45"/>
                  <a:gd name="T13" fmla="*/ 13794 h 32"/>
                  <a:gd name="T14" fmla="*/ 25763 w 45"/>
                  <a:gd name="T15" fmla="*/ 6897 h 32"/>
                  <a:gd name="T16" fmla="*/ 57472 w 45"/>
                  <a:gd name="T17" fmla="*/ 8621 h 32"/>
                  <a:gd name="T18" fmla="*/ 69363 w 45"/>
                  <a:gd name="T19" fmla="*/ 15518 h 32"/>
                  <a:gd name="T20" fmla="*/ 85217 w 45"/>
                  <a:gd name="T21" fmla="*/ 24139 h 32"/>
                  <a:gd name="T22" fmla="*/ 81254 w 45"/>
                  <a:gd name="T23" fmla="*/ 27587 h 32"/>
                  <a:gd name="T24" fmla="*/ 81254 w 45"/>
                  <a:gd name="T25" fmla="*/ 55174 h 32"/>
                  <a:gd name="T26" fmla="*/ 17694720 60000 65536"/>
                  <a:gd name="T27" fmla="*/ 0 60000 65536"/>
                  <a:gd name="T28" fmla="*/ 5898240 60000 65536"/>
                  <a:gd name="T29" fmla="*/ 1179648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32"/>
                  <a:gd name="T41" fmla="*/ 45 w 45"/>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32">
                    <a:moveTo>
                      <a:pt x="4" y="32"/>
                    </a:moveTo>
                    <a:cubicBezTo>
                      <a:pt x="4" y="32"/>
                      <a:pt x="0" y="19"/>
                      <a:pt x="6" y="15"/>
                    </a:cubicBezTo>
                    <a:cubicBezTo>
                      <a:pt x="6" y="15"/>
                      <a:pt x="4" y="9"/>
                      <a:pt x="13" y="8"/>
                    </a:cubicBezTo>
                    <a:cubicBezTo>
                      <a:pt x="13" y="8"/>
                      <a:pt x="14" y="6"/>
                      <a:pt x="13" y="4"/>
                    </a:cubicBezTo>
                    <a:cubicBezTo>
                      <a:pt x="13" y="4"/>
                      <a:pt x="23" y="0"/>
                      <a:pt x="29" y="5"/>
                    </a:cubicBezTo>
                    <a:cubicBezTo>
                      <a:pt x="29" y="5"/>
                      <a:pt x="34" y="4"/>
                      <a:pt x="35" y="9"/>
                    </a:cubicBezTo>
                    <a:cubicBezTo>
                      <a:pt x="35" y="9"/>
                      <a:pt x="41" y="9"/>
                      <a:pt x="43" y="14"/>
                    </a:cubicBezTo>
                    <a:cubicBezTo>
                      <a:pt x="43" y="14"/>
                      <a:pt x="41" y="14"/>
                      <a:pt x="41" y="16"/>
                    </a:cubicBezTo>
                    <a:cubicBezTo>
                      <a:pt x="41" y="16"/>
                      <a:pt x="45" y="24"/>
                      <a:pt x="41" y="32"/>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1" name="Freeform 183">
                <a:extLst>
                  <a:ext uri="{FF2B5EF4-FFF2-40B4-BE49-F238E27FC236}">
                    <a16:creationId xmlns:a16="http://schemas.microsoft.com/office/drawing/2014/main" id="{15F118BA-C886-4E44-896F-FC3D45D17695}"/>
                  </a:ext>
                </a:extLst>
              </p:cNvPr>
              <p:cNvSpPr>
                <a:spLocks/>
              </p:cNvSpPr>
              <p:nvPr/>
            </p:nvSpPr>
            <p:spPr bwMode="auto">
              <a:xfrm>
                <a:off x="3488006" y="4286560"/>
                <a:ext cx="1984" cy="27587"/>
              </a:xfrm>
              <a:custGeom>
                <a:avLst/>
                <a:gdLst>
                  <a:gd name="T0" fmla="*/ 992 w 1"/>
                  <a:gd name="T1" fmla="*/ 0 h 16"/>
                  <a:gd name="T2" fmla="*/ 1984 w 1"/>
                  <a:gd name="T3" fmla="*/ 13794 h 16"/>
                  <a:gd name="T4" fmla="*/ 992 w 1"/>
                  <a:gd name="T5" fmla="*/ 27587 h 16"/>
                  <a:gd name="T6" fmla="*/ 0 w 1"/>
                  <a:gd name="T7" fmla="*/ 13794 h 16"/>
                  <a:gd name="T8" fmla="*/ 0 w 1"/>
                  <a:gd name="T9" fmla="*/ 27587 h 16"/>
                  <a:gd name="T10" fmla="*/ 1984 w 1"/>
                  <a:gd name="T11" fmla="*/ 0 h 16"/>
                  <a:gd name="T12" fmla="*/ 17694720 60000 65536"/>
                  <a:gd name="T13" fmla="*/ 0 60000 65536"/>
                  <a:gd name="T14" fmla="*/ 5898240 60000 65536"/>
                  <a:gd name="T15" fmla="*/ 11796480 60000 65536"/>
                  <a:gd name="T16" fmla="*/ 0 60000 65536"/>
                  <a:gd name="T17" fmla="*/ 0 60000 65536"/>
                  <a:gd name="T18" fmla="*/ 0 w 1"/>
                  <a:gd name="T19" fmla="*/ 0 h 16"/>
                  <a:gd name="T20" fmla="*/ 1 w 1"/>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 h="16">
                    <a:moveTo>
                      <a:pt x="0" y="16"/>
                    </a:moveTo>
                    <a:cubicBezTo>
                      <a:pt x="0" y="10"/>
                      <a:pt x="0" y="5"/>
                      <a:pt x="1"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2" name="Freeform 184">
                <a:extLst>
                  <a:ext uri="{FF2B5EF4-FFF2-40B4-BE49-F238E27FC236}">
                    <a16:creationId xmlns:a16="http://schemas.microsoft.com/office/drawing/2014/main" id="{0562264D-8DC1-411A-936C-7CE8F1780F15}"/>
                  </a:ext>
                </a:extLst>
              </p:cNvPr>
              <p:cNvSpPr>
                <a:spLocks/>
              </p:cNvSpPr>
              <p:nvPr/>
            </p:nvSpPr>
            <p:spPr bwMode="auto">
              <a:xfrm>
                <a:off x="3488006" y="4403814"/>
                <a:ext cx="35670" cy="85359"/>
              </a:xfrm>
              <a:custGeom>
                <a:avLst/>
                <a:gdLst>
                  <a:gd name="T0" fmla="*/ 17835 w 18"/>
                  <a:gd name="T1" fmla="*/ 0 h 49"/>
                  <a:gd name="T2" fmla="*/ 35670 w 18"/>
                  <a:gd name="T3" fmla="*/ 42680 h 49"/>
                  <a:gd name="T4" fmla="*/ 17835 w 18"/>
                  <a:gd name="T5" fmla="*/ 85359 h 49"/>
                  <a:gd name="T6" fmla="*/ 0 w 18"/>
                  <a:gd name="T7" fmla="*/ 42680 h 49"/>
                  <a:gd name="T8" fmla="*/ 35670 w 18"/>
                  <a:gd name="T9" fmla="*/ 0 h 49"/>
                  <a:gd name="T10" fmla="*/ 21798 w 18"/>
                  <a:gd name="T11" fmla="*/ 85359 h 49"/>
                  <a:gd name="T12" fmla="*/ 3963 w 18"/>
                  <a:gd name="T13" fmla="*/ 85359 h 49"/>
                  <a:gd name="T14" fmla="*/ 0 w 18"/>
                  <a:gd name="T15" fmla="*/ 0 h 49"/>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18"/>
                  <a:gd name="T25" fmla="*/ 0 h 49"/>
                  <a:gd name="T26" fmla="*/ 18 w 18"/>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49">
                    <a:moveTo>
                      <a:pt x="18" y="0"/>
                    </a:moveTo>
                    <a:cubicBezTo>
                      <a:pt x="11" y="49"/>
                      <a:pt x="11" y="49"/>
                      <a:pt x="11" y="49"/>
                    </a:cubicBezTo>
                    <a:cubicBezTo>
                      <a:pt x="2" y="49"/>
                      <a:pt x="2" y="49"/>
                      <a:pt x="2" y="49"/>
                    </a:cubicBezTo>
                    <a:cubicBezTo>
                      <a:pt x="2" y="49"/>
                      <a:pt x="1" y="28"/>
                      <a:pt x="0"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3" name="Freeform 185">
                <a:extLst>
                  <a:ext uri="{FF2B5EF4-FFF2-40B4-BE49-F238E27FC236}">
                    <a16:creationId xmlns:a16="http://schemas.microsoft.com/office/drawing/2014/main" id="{26BC6AF3-9F25-4B02-8509-83D113F42814}"/>
                  </a:ext>
                </a:extLst>
              </p:cNvPr>
              <p:cNvSpPr>
                <a:spLocks/>
              </p:cNvSpPr>
              <p:nvPr/>
            </p:nvSpPr>
            <p:spPr bwMode="auto">
              <a:xfrm>
                <a:off x="3533589" y="4403814"/>
                <a:ext cx="37654" cy="83631"/>
              </a:xfrm>
              <a:custGeom>
                <a:avLst/>
                <a:gdLst>
                  <a:gd name="T0" fmla="*/ 18827 w 38"/>
                  <a:gd name="T1" fmla="*/ 0 h 97"/>
                  <a:gd name="T2" fmla="*/ 37654 w 38"/>
                  <a:gd name="T3" fmla="*/ 41816 h 97"/>
                  <a:gd name="T4" fmla="*/ 18827 w 38"/>
                  <a:gd name="T5" fmla="*/ 83631 h 97"/>
                  <a:gd name="T6" fmla="*/ 0 w 38"/>
                  <a:gd name="T7" fmla="*/ 41816 h 97"/>
                  <a:gd name="T8" fmla="*/ 37654 w 38"/>
                  <a:gd name="T9" fmla="*/ 0 h 97"/>
                  <a:gd name="T10" fmla="*/ 33690 w 38"/>
                  <a:gd name="T11" fmla="*/ 83631 h 97"/>
                  <a:gd name="T12" fmla="*/ 15854 w 38"/>
                  <a:gd name="T13" fmla="*/ 83631 h 97"/>
                  <a:gd name="T14" fmla="*/ 0 w 38"/>
                  <a:gd name="T15" fmla="*/ 0 h 97"/>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38"/>
                  <a:gd name="T25" fmla="*/ 0 h 97"/>
                  <a:gd name="T26" fmla="*/ 38 w 38"/>
                  <a:gd name="T27" fmla="*/ 97 h 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97">
                    <a:moveTo>
                      <a:pt x="38" y="0"/>
                    </a:moveTo>
                    <a:lnTo>
                      <a:pt x="34" y="97"/>
                    </a:lnTo>
                    <a:lnTo>
                      <a:pt x="16" y="97"/>
                    </a:lnTo>
                    <a:lnTo>
                      <a:pt x="0" y="0"/>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4" name="Line 186">
                <a:extLst>
                  <a:ext uri="{FF2B5EF4-FFF2-40B4-BE49-F238E27FC236}">
                    <a16:creationId xmlns:a16="http://schemas.microsoft.com/office/drawing/2014/main" id="{E33D42B3-3122-472A-ABA3-0F47D483904F}"/>
                  </a:ext>
                </a:extLst>
              </p:cNvPr>
              <p:cNvSpPr>
                <a:spLocks/>
              </p:cNvSpPr>
              <p:nvPr/>
            </p:nvSpPr>
            <p:spPr bwMode="auto">
              <a:xfrm>
                <a:off x="3571244" y="4284841"/>
                <a:ext cx="1984" cy="29315"/>
              </a:xfrm>
              <a:custGeom>
                <a:avLst/>
                <a:gdLst>
                  <a:gd name="T0" fmla="*/ 992 w 1984"/>
                  <a:gd name="T1" fmla="*/ 0 h 29315"/>
                  <a:gd name="T2" fmla="*/ 1984 w 1984"/>
                  <a:gd name="T3" fmla="*/ 14658 h 29315"/>
                  <a:gd name="T4" fmla="*/ 992 w 1984"/>
                  <a:gd name="T5" fmla="*/ 29315 h 29315"/>
                  <a:gd name="T6" fmla="*/ 0 w 1984"/>
                  <a:gd name="T7" fmla="*/ 14658 h 29315"/>
                  <a:gd name="T8" fmla="*/ 0 w 1984"/>
                  <a:gd name="T9" fmla="*/ 0 h 29315"/>
                  <a:gd name="T10" fmla="*/ 1984 w 1984"/>
                  <a:gd name="T11" fmla="*/ 29315 h 29315"/>
                  <a:gd name="T12" fmla="*/ 17694720 60000 65536"/>
                  <a:gd name="T13" fmla="*/ 0 60000 65536"/>
                  <a:gd name="T14" fmla="*/ 5898240 60000 65536"/>
                  <a:gd name="T15" fmla="*/ 11796480 60000 65536"/>
                  <a:gd name="T16" fmla="*/ 5898240 60000 65536"/>
                  <a:gd name="T17" fmla="*/ 17694720 60000 65536"/>
                  <a:gd name="T18" fmla="*/ 0 w 1984"/>
                  <a:gd name="T19" fmla="*/ 0 h 29315"/>
                  <a:gd name="T20" fmla="*/ 1984 w 1984"/>
                  <a:gd name="T21" fmla="*/ 29315 h 29315"/>
                </a:gdLst>
                <a:ahLst/>
                <a:cxnLst>
                  <a:cxn ang="T12">
                    <a:pos x="T0" y="T1"/>
                  </a:cxn>
                  <a:cxn ang="T13">
                    <a:pos x="T2" y="T3"/>
                  </a:cxn>
                  <a:cxn ang="T14">
                    <a:pos x="T4" y="T5"/>
                  </a:cxn>
                  <a:cxn ang="T15">
                    <a:pos x="T6" y="T7"/>
                  </a:cxn>
                  <a:cxn ang="T16">
                    <a:pos x="T8" y="T9"/>
                  </a:cxn>
                  <a:cxn ang="T17">
                    <a:pos x="T10" y="T11"/>
                  </a:cxn>
                </a:cxnLst>
                <a:rect l="T18" t="T19" r="T20" b="T21"/>
                <a:pathLst>
                  <a:path w="1984" h="29315">
                    <a:moveTo>
                      <a:pt x="0" y="0"/>
                    </a:moveTo>
                    <a:lnTo>
                      <a:pt x="1984" y="29315"/>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5" name="Freeform 187">
                <a:extLst>
                  <a:ext uri="{FF2B5EF4-FFF2-40B4-BE49-F238E27FC236}">
                    <a16:creationId xmlns:a16="http://schemas.microsoft.com/office/drawing/2014/main" id="{E0363BA8-7F2C-4E2E-9EB5-FFBC5AEA5CE5}"/>
                  </a:ext>
                </a:extLst>
              </p:cNvPr>
              <p:cNvSpPr>
                <a:spLocks/>
              </p:cNvSpPr>
              <p:nvPr/>
            </p:nvSpPr>
            <p:spPr bwMode="auto">
              <a:xfrm>
                <a:off x="3547460" y="4244315"/>
                <a:ext cx="83237" cy="107771"/>
              </a:xfrm>
              <a:custGeom>
                <a:avLst/>
                <a:gdLst>
                  <a:gd name="T0" fmla="*/ 41619 w 42"/>
                  <a:gd name="T1" fmla="*/ 0 h 62"/>
                  <a:gd name="T2" fmla="*/ 83237 w 42"/>
                  <a:gd name="T3" fmla="*/ 53886 h 62"/>
                  <a:gd name="T4" fmla="*/ 41619 w 42"/>
                  <a:gd name="T5" fmla="*/ 107771 h 62"/>
                  <a:gd name="T6" fmla="*/ 0 w 42"/>
                  <a:gd name="T7" fmla="*/ 53886 h 62"/>
                  <a:gd name="T8" fmla="*/ 0 w 42"/>
                  <a:gd name="T9" fmla="*/ 5215 h 62"/>
                  <a:gd name="T10" fmla="*/ 51528 w 42"/>
                  <a:gd name="T11" fmla="*/ 24335 h 62"/>
                  <a:gd name="T12" fmla="*/ 79273 w 42"/>
                  <a:gd name="T13" fmla="*/ 67791 h 62"/>
                  <a:gd name="T14" fmla="*/ 41619 w 42"/>
                  <a:gd name="T15" fmla="*/ 107771 h 62"/>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42"/>
                  <a:gd name="T25" fmla="*/ 0 h 62"/>
                  <a:gd name="T26" fmla="*/ 42 w 42"/>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62">
                    <a:moveTo>
                      <a:pt x="0" y="3"/>
                    </a:moveTo>
                    <a:cubicBezTo>
                      <a:pt x="0" y="3"/>
                      <a:pt x="17" y="0"/>
                      <a:pt x="26" y="14"/>
                    </a:cubicBezTo>
                    <a:cubicBezTo>
                      <a:pt x="40" y="39"/>
                      <a:pt x="40" y="39"/>
                      <a:pt x="40" y="39"/>
                    </a:cubicBezTo>
                    <a:cubicBezTo>
                      <a:pt x="40" y="39"/>
                      <a:pt x="42" y="50"/>
                      <a:pt x="21" y="62"/>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6" name="Line 188">
                <a:extLst>
                  <a:ext uri="{FF2B5EF4-FFF2-40B4-BE49-F238E27FC236}">
                    <a16:creationId xmlns:a16="http://schemas.microsoft.com/office/drawing/2014/main" id="{7B40C03E-7BC2-414E-90FE-6C7409A92CB8}"/>
                  </a:ext>
                </a:extLst>
              </p:cNvPr>
              <p:cNvSpPr>
                <a:spLocks/>
              </p:cNvSpPr>
              <p:nvPr/>
            </p:nvSpPr>
            <p:spPr bwMode="auto">
              <a:xfrm>
                <a:off x="3577196" y="4377955"/>
                <a:ext cx="0" cy="0"/>
              </a:xfrm>
              <a:custGeom>
                <a:avLst/>
                <a:gdLst>
                  <a:gd name="T0" fmla="*/ 17694720 60000 65536"/>
                  <a:gd name="T1" fmla="*/ 0 60000 65536"/>
                  <a:gd name="T2" fmla="*/ 5898240 60000 65536"/>
                  <a:gd name="T3" fmla="*/ 11796480 60000 65536"/>
                  <a:gd name="T4" fmla="*/ 5898240 60000 65536"/>
                  <a:gd name="T5" fmla="*/ 17694720 60000 65536"/>
                </a:gdLst>
                <a:ahLst/>
                <a:cxnLst>
                  <a:cxn ang="T0">
                    <a:pos x="0" y="0"/>
                  </a:cxn>
                  <a:cxn ang="T1">
                    <a:pos x="0" y="0"/>
                  </a:cxn>
                  <a:cxn ang="T2">
                    <a:pos x="0" y="0"/>
                  </a:cxn>
                  <a:cxn ang="T3">
                    <a:pos x="0" y="0"/>
                  </a:cxn>
                  <a:cxn ang="T4">
                    <a:pos x="0" y="0"/>
                  </a:cxn>
                  <a:cxn ang="T5">
                    <a:pos x="0" y="0"/>
                  </a:cxn>
                </a:cxnLst>
                <a:rect l="0" t="0" r="0" b="0"/>
                <a:pathLst>
                  <a:path>
                    <a:moveTo>
                      <a:pt x="0" y="0"/>
                    </a:moveTo>
                    <a:lnTo>
                      <a:pt x="1"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7" name="Line 189">
                <a:extLst>
                  <a:ext uri="{FF2B5EF4-FFF2-40B4-BE49-F238E27FC236}">
                    <a16:creationId xmlns:a16="http://schemas.microsoft.com/office/drawing/2014/main" id="{25F8D2A4-138A-4162-BD1B-CA578A3C9086}"/>
                  </a:ext>
                </a:extLst>
              </p:cNvPr>
              <p:cNvSpPr>
                <a:spLocks/>
              </p:cNvSpPr>
              <p:nvPr/>
            </p:nvSpPr>
            <p:spPr bwMode="auto">
              <a:xfrm>
                <a:off x="3501877" y="4247762"/>
                <a:ext cx="0" cy="0"/>
              </a:xfrm>
              <a:custGeom>
                <a:avLst/>
                <a:gdLst>
                  <a:gd name="T0" fmla="*/ 17694720 60000 65536"/>
                  <a:gd name="T1" fmla="*/ 0 60000 65536"/>
                  <a:gd name="T2" fmla="*/ 5898240 60000 65536"/>
                  <a:gd name="T3" fmla="*/ 11796480 60000 65536"/>
                  <a:gd name="T4" fmla="*/ 5898240 60000 65536"/>
                  <a:gd name="T5" fmla="*/ 17694720 60000 65536"/>
                </a:gdLst>
                <a:ahLst/>
                <a:cxnLst>
                  <a:cxn ang="T0">
                    <a:pos x="0" y="0"/>
                  </a:cxn>
                  <a:cxn ang="T1">
                    <a:pos x="0" y="0"/>
                  </a:cxn>
                  <a:cxn ang="T2">
                    <a:pos x="0" y="0"/>
                  </a:cxn>
                  <a:cxn ang="T3">
                    <a:pos x="0" y="0"/>
                  </a:cxn>
                  <a:cxn ang="T4">
                    <a:pos x="0" y="0"/>
                  </a:cxn>
                  <a:cxn ang="T5">
                    <a:pos x="0" y="0"/>
                  </a:cxn>
                </a:cxnLst>
                <a:rect l="0" t="0" r="0" b="0"/>
                <a:pathLst>
                  <a:path>
                    <a:moveTo>
                      <a:pt x="0" y="0"/>
                    </a:moveTo>
                    <a:lnTo>
                      <a:pt x="1"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8" name="Freeform 190">
                <a:extLst>
                  <a:ext uri="{FF2B5EF4-FFF2-40B4-BE49-F238E27FC236}">
                    <a16:creationId xmlns:a16="http://schemas.microsoft.com/office/drawing/2014/main" id="{BAC79BBB-209D-43D3-8041-02069B8579BF}"/>
                  </a:ext>
                </a:extLst>
              </p:cNvPr>
              <p:cNvSpPr>
                <a:spLocks/>
              </p:cNvSpPr>
              <p:nvPr/>
            </p:nvSpPr>
            <p:spPr bwMode="auto">
              <a:xfrm>
                <a:off x="3553413" y="4489173"/>
                <a:ext cx="27742" cy="13798"/>
              </a:xfrm>
              <a:custGeom>
                <a:avLst/>
                <a:gdLst>
                  <a:gd name="T0" fmla="*/ 13871 w 28"/>
                  <a:gd name="T1" fmla="*/ 0 h 16"/>
                  <a:gd name="T2" fmla="*/ 27742 w 28"/>
                  <a:gd name="T3" fmla="*/ 6899 h 16"/>
                  <a:gd name="T4" fmla="*/ 13871 w 28"/>
                  <a:gd name="T5" fmla="*/ 13798 h 16"/>
                  <a:gd name="T6" fmla="*/ 0 w 28"/>
                  <a:gd name="T7" fmla="*/ 6899 h 16"/>
                  <a:gd name="T8" fmla="*/ 11889 w 28"/>
                  <a:gd name="T9" fmla="*/ 0 h 16"/>
                  <a:gd name="T10" fmla="*/ 27742 w 28"/>
                  <a:gd name="T11" fmla="*/ 13798 h 16"/>
                  <a:gd name="T12" fmla="*/ 0 w 28"/>
                  <a:gd name="T13" fmla="*/ 13798 h 16"/>
                  <a:gd name="T14" fmla="*/ 0 w 28"/>
                  <a:gd name="T15" fmla="*/ 0 h 16"/>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8"/>
                  <a:gd name="T25" fmla="*/ 0 h 16"/>
                  <a:gd name="T26" fmla="*/ 28 w 28"/>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16">
                    <a:moveTo>
                      <a:pt x="12" y="0"/>
                    </a:moveTo>
                    <a:lnTo>
                      <a:pt x="28" y="16"/>
                    </a:lnTo>
                    <a:lnTo>
                      <a:pt x="0" y="16"/>
                    </a:lnTo>
                    <a:lnTo>
                      <a:pt x="0" y="0"/>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59" name="Line 191">
                <a:extLst>
                  <a:ext uri="{FF2B5EF4-FFF2-40B4-BE49-F238E27FC236}">
                    <a16:creationId xmlns:a16="http://schemas.microsoft.com/office/drawing/2014/main" id="{7A4399DA-F100-485C-A816-C98BD235CF53}"/>
                  </a:ext>
                </a:extLst>
              </p:cNvPr>
              <p:cNvSpPr>
                <a:spLocks/>
              </p:cNvSpPr>
              <p:nvPr/>
            </p:nvSpPr>
            <p:spPr bwMode="auto">
              <a:xfrm>
                <a:off x="3565300" y="4487445"/>
                <a:ext cx="0" cy="0"/>
              </a:xfrm>
              <a:custGeom>
                <a:avLst/>
                <a:gdLst>
                  <a:gd name="T0" fmla="*/ 17694720 60000 65536"/>
                  <a:gd name="T1" fmla="*/ 0 60000 65536"/>
                  <a:gd name="T2" fmla="*/ 5898240 60000 65536"/>
                  <a:gd name="T3" fmla="*/ 11796480 60000 65536"/>
                  <a:gd name="T4" fmla="*/ 5898240 60000 65536"/>
                  <a:gd name="T5" fmla="*/ 17694720 60000 65536"/>
                </a:gdLst>
                <a:ahLst/>
                <a:cxnLst>
                  <a:cxn ang="T0">
                    <a:pos x="0" y="0"/>
                  </a:cxn>
                  <a:cxn ang="T1">
                    <a:pos x="0" y="0"/>
                  </a:cxn>
                  <a:cxn ang="T2">
                    <a:pos x="0" y="0"/>
                  </a:cxn>
                  <a:cxn ang="T3">
                    <a:pos x="0" y="0"/>
                  </a:cxn>
                  <a:cxn ang="T4">
                    <a:pos x="0" y="0"/>
                  </a:cxn>
                  <a:cxn ang="T5">
                    <a:pos x="0" y="0"/>
                  </a:cxn>
                </a:cxnLst>
                <a:rect l="0" t="0" r="0" b="0"/>
                <a:pathLst>
                  <a:path>
                    <a:moveTo>
                      <a:pt x="0" y="0"/>
                    </a:moveTo>
                    <a:lnTo>
                      <a:pt x="1"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0" name="Freeform 192">
                <a:extLst>
                  <a:ext uri="{FF2B5EF4-FFF2-40B4-BE49-F238E27FC236}">
                    <a16:creationId xmlns:a16="http://schemas.microsoft.com/office/drawing/2014/main" id="{B6C8A516-FBA7-4FD7-8BE8-5B1A796412B0}"/>
                  </a:ext>
                </a:extLst>
              </p:cNvPr>
              <p:cNvSpPr>
                <a:spLocks/>
              </p:cNvSpPr>
              <p:nvPr/>
            </p:nvSpPr>
            <p:spPr bwMode="auto">
              <a:xfrm>
                <a:off x="3482062" y="4489173"/>
                <a:ext cx="25767" cy="13798"/>
              </a:xfrm>
              <a:custGeom>
                <a:avLst/>
                <a:gdLst>
                  <a:gd name="T0" fmla="*/ 12884 w 26"/>
                  <a:gd name="T1" fmla="*/ 0 h 16"/>
                  <a:gd name="T2" fmla="*/ 25767 w 26"/>
                  <a:gd name="T3" fmla="*/ 6899 h 16"/>
                  <a:gd name="T4" fmla="*/ 12884 w 26"/>
                  <a:gd name="T5" fmla="*/ 13798 h 16"/>
                  <a:gd name="T6" fmla="*/ 0 w 26"/>
                  <a:gd name="T7" fmla="*/ 6899 h 16"/>
                  <a:gd name="T8" fmla="*/ 25767 w 26"/>
                  <a:gd name="T9" fmla="*/ 0 h 16"/>
                  <a:gd name="T10" fmla="*/ 25767 w 26"/>
                  <a:gd name="T11" fmla="*/ 13798 h 16"/>
                  <a:gd name="T12" fmla="*/ 0 w 26"/>
                  <a:gd name="T13" fmla="*/ 13798 h 16"/>
                  <a:gd name="T14" fmla="*/ 13875 w 26"/>
                  <a:gd name="T15" fmla="*/ 1725 h 16"/>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6"/>
                  <a:gd name="T25" fmla="*/ 0 h 16"/>
                  <a:gd name="T26" fmla="*/ 26 w 26"/>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6">
                    <a:moveTo>
                      <a:pt x="26" y="0"/>
                    </a:moveTo>
                    <a:lnTo>
                      <a:pt x="26" y="16"/>
                    </a:lnTo>
                    <a:lnTo>
                      <a:pt x="0" y="16"/>
                    </a:lnTo>
                    <a:lnTo>
                      <a:pt x="14" y="2"/>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1" name="Line 193">
                <a:extLst>
                  <a:ext uri="{FF2B5EF4-FFF2-40B4-BE49-F238E27FC236}">
                    <a16:creationId xmlns:a16="http://schemas.microsoft.com/office/drawing/2014/main" id="{E6BB9948-729F-4362-A8F1-E91354072029}"/>
                  </a:ext>
                </a:extLst>
              </p:cNvPr>
              <p:cNvSpPr>
                <a:spLocks/>
              </p:cNvSpPr>
              <p:nvPr/>
            </p:nvSpPr>
            <p:spPr bwMode="auto">
              <a:xfrm>
                <a:off x="3447379" y="4504691"/>
                <a:ext cx="167472" cy="0"/>
              </a:xfrm>
              <a:custGeom>
                <a:avLst/>
                <a:gdLst>
                  <a:gd name="T0" fmla="*/ 83736 w 167472"/>
                  <a:gd name="T1" fmla="*/ 167472 w 167472"/>
                  <a:gd name="T2" fmla="*/ 83736 w 167472"/>
                  <a:gd name="T3" fmla="*/ 0 w 167472"/>
                  <a:gd name="T4" fmla="*/ 0 w 167472"/>
                  <a:gd name="T5" fmla="*/ 167472 w 167472"/>
                  <a:gd name="T6" fmla="*/ 17694720 60000 65536"/>
                  <a:gd name="T7" fmla="*/ 0 60000 65536"/>
                  <a:gd name="T8" fmla="*/ 5898240 60000 65536"/>
                  <a:gd name="T9" fmla="*/ 11796480 60000 65536"/>
                  <a:gd name="T10" fmla="*/ 5898240 60000 65536"/>
                  <a:gd name="T11" fmla="*/ 17694720 60000 65536"/>
                  <a:gd name="T12" fmla="*/ 0 w 167472"/>
                  <a:gd name="T13" fmla="*/ 167472 w 167472"/>
                </a:gdLst>
                <a:ahLst/>
                <a:cxnLst>
                  <a:cxn ang="T6">
                    <a:pos x="T0" y="0"/>
                  </a:cxn>
                  <a:cxn ang="T7">
                    <a:pos x="T1" y="0"/>
                  </a:cxn>
                  <a:cxn ang="T8">
                    <a:pos x="T2" y="0"/>
                  </a:cxn>
                  <a:cxn ang="T9">
                    <a:pos x="T3" y="0"/>
                  </a:cxn>
                  <a:cxn ang="T10">
                    <a:pos x="T4" y="0"/>
                  </a:cxn>
                  <a:cxn ang="T11">
                    <a:pos x="T5" y="0"/>
                  </a:cxn>
                </a:cxnLst>
                <a:rect l="T12" t="0" r="T13" b="0"/>
                <a:pathLst>
                  <a:path w="167472">
                    <a:moveTo>
                      <a:pt x="0" y="0"/>
                    </a:moveTo>
                    <a:lnTo>
                      <a:pt x="167472"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2" name="Freeform 194">
                <a:extLst>
                  <a:ext uri="{FF2B5EF4-FFF2-40B4-BE49-F238E27FC236}">
                    <a16:creationId xmlns:a16="http://schemas.microsoft.com/office/drawing/2014/main" id="{7BA4D2E1-3637-463B-B389-778E6E1F6194}"/>
                  </a:ext>
                </a:extLst>
              </p:cNvPr>
              <p:cNvSpPr>
                <a:spLocks/>
              </p:cNvSpPr>
              <p:nvPr/>
            </p:nvSpPr>
            <p:spPr bwMode="auto">
              <a:xfrm>
                <a:off x="3466206" y="4246043"/>
                <a:ext cx="45582" cy="59490"/>
              </a:xfrm>
              <a:custGeom>
                <a:avLst/>
                <a:gdLst>
                  <a:gd name="T0" fmla="*/ 22791 w 23"/>
                  <a:gd name="T1" fmla="*/ 0 h 34"/>
                  <a:gd name="T2" fmla="*/ 45582 w 23"/>
                  <a:gd name="T3" fmla="*/ 29745 h 34"/>
                  <a:gd name="T4" fmla="*/ 22791 w 23"/>
                  <a:gd name="T5" fmla="*/ 59490 h 34"/>
                  <a:gd name="T6" fmla="*/ 0 w 23"/>
                  <a:gd name="T7" fmla="*/ 29745 h 34"/>
                  <a:gd name="T8" fmla="*/ 45582 w 23"/>
                  <a:gd name="T9" fmla="*/ 3499 h 34"/>
                  <a:gd name="T10" fmla="*/ 3964 w 23"/>
                  <a:gd name="T11" fmla="*/ 59490 h 34"/>
                  <a:gd name="T12" fmla="*/ 17694720 60000 65536"/>
                  <a:gd name="T13" fmla="*/ 0 60000 65536"/>
                  <a:gd name="T14" fmla="*/ 5898240 60000 65536"/>
                  <a:gd name="T15" fmla="*/ 11796480 60000 65536"/>
                  <a:gd name="T16" fmla="*/ 0 60000 65536"/>
                  <a:gd name="T17" fmla="*/ 0 60000 65536"/>
                  <a:gd name="T18" fmla="*/ 0 w 23"/>
                  <a:gd name="T19" fmla="*/ 0 h 34"/>
                  <a:gd name="T20" fmla="*/ 23 w 2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23" h="34">
                    <a:moveTo>
                      <a:pt x="23" y="2"/>
                    </a:moveTo>
                    <a:cubicBezTo>
                      <a:pt x="23" y="2"/>
                      <a:pt x="0" y="0"/>
                      <a:pt x="2" y="34"/>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3" name="Line 195">
                <a:extLst>
                  <a:ext uri="{FF2B5EF4-FFF2-40B4-BE49-F238E27FC236}">
                    <a16:creationId xmlns:a16="http://schemas.microsoft.com/office/drawing/2014/main" id="{160AF034-EF11-4D4E-B77B-78DA2099E0FB}"/>
                  </a:ext>
                </a:extLst>
              </p:cNvPr>
              <p:cNvSpPr>
                <a:spLocks/>
              </p:cNvSpPr>
              <p:nvPr/>
            </p:nvSpPr>
            <p:spPr bwMode="auto">
              <a:xfrm flipV="1">
                <a:off x="3511789" y="4239140"/>
                <a:ext cx="0" cy="10341"/>
              </a:xfrm>
              <a:custGeom>
                <a:avLst/>
                <a:gdLst>
                  <a:gd name="T0" fmla="*/ 0 h 10341"/>
                  <a:gd name="T1" fmla="*/ 5171 h 10341"/>
                  <a:gd name="T2" fmla="*/ 10341 h 10341"/>
                  <a:gd name="T3" fmla="*/ 5171 h 10341"/>
                  <a:gd name="T4" fmla="*/ 0 h 10341"/>
                  <a:gd name="T5" fmla="*/ 10341 h 10341"/>
                  <a:gd name="T6" fmla="*/ 17694720 60000 65536"/>
                  <a:gd name="T7" fmla="*/ 0 60000 65536"/>
                  <a:gd name="T8" fmla="*/ 5898240 60000 65536"/>
                  <a:gd name="T9" fmla="*/ 11796480 60000 65536"/>
                  <a:gd name="T10" fmla="*/ 5898240 60000 65536"/>
                  <a:gd name="T11" fmla="*/ 17694720 60000 65536"/>
                  <a:gd name="T12" fmla="*/ 0 h 10341"/>
                  <a:gd name="T13" fmla="*/ 10341 h 10341"/>
                </a:gdLst>
                <a:ahLst/>
                <a:cxnLst>
                  <a:cxn ang="T6">
                    <a:pos x="0" y="T0"/>
                  </a:cxn>
                  <a:cxn ang="T7">
                    <a:pos x="0" y="T1"/>
                  </a:cxn>
                  <a:cxn ang="T8">
                    <a:pos x="0" y="T2"/>
                  </a:cxn>
                  <a:cxn ang="T9">
                    <a:pos x="0" y="T3"/>
                  </a:cxn>
                  <a:cxn ang="T10">
                    <a:pos x="0" y="T4"/>
                  </a:cxn>
                  <a:cxn ang="T11">
                    <a:pos x="0" y="T5"/>
                  </a:cxn>
                </a:cxnLst>
                <a:rect l="0" t="T12" r="0" b="T13"/>
                <a:pathLst>
                  <a:path h="10341">
                    <a:moveTo>
                      <a:pt x="0" y="0"/>
                    </a:moveTo>
                    <a:lnTo>
                      <a:pt x="1" y="1034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4" name="Freeform 196">
                <a:extLst>
                  <a:ext uri="{FF2B5EF4-FFF2-40B4-BE49-F238E27FC236}">
                    <a16:creationId xmlns:a16="http://schemas.microsoft.com/office/drawing/2014/main" id="{7FDA805E-8D75-4239-A767-90F393310CDC}"/>
                  </a:ext>
                </a:extLst>
              </p:cNvPr>
              <p:cNvSpPr>
                <a:spLocks/>
              </p:cNvSpPr>
              <p:nvPr/>
            </p:nvSpPr>
            <p:spPr bwMode="auto">
              <a:xfrm>
                <a:off x="3482062" y="4277938"/>
                <a:ext cx="95125" cy="125876"/>
              </a:xfrm>
              <a:custGeom>
                <a:avLst/>
                <a:gdLst>
                  <a:gd name="T0" fmla="*/ 47563 w 48"/>
                  <a:gd name="T1" fmla="*/ 0 h 73"/>
                  <a:gd name="T2" fmla="*/ 95125 w 48"/>
                  <a:gd name="T3" fmla="*/ 62938 h 73"/>
                  <a:gd name="T4" fmla="*/ 47563 w 48"/>
                  <a:gd name="T5" fmla="*/ 125876 h 73"/>
                  <a:gd name="T6" fmla="*/ 0 w 48"/>
                  <a:gd name="T7" fmla="*/ 62938 h 73"/>
                  <a:gd name="T8" fmla="*/ 25763 w 48"/>
                  <a:gd name="T9" fmla="*/ 0 h 73"/>
                  <a:gd name="T10" fmla="*/ 69362 w 48"/>
                  <a:gd name="T11" fmla="*/ 0 h 73"/>
                  <a:gd name="T12" fmla="*/ 75307 w 48"/>
                  <a:gd name="T13" fmla="*/ 5173 h 73"/>
                  <a:gd name="T14" fmla="*/ 91161 w 48"/>
                  <a:gd name="T15" fmla="*/ 36211 h 73"/>
                  <a:gd name="T16" fmla="*/ 95125 w 48"/>
                  <a:gd name="T17" fmla="*/ 41384 h 73"/>
                  <a:gd name="T18" fmla="*/ 95125 w 48"/>
                  <a:gd name="T19" fmla="*/ 120703 h 73"/>
                  <a:gd name="T20" fmla="*/ 91161 w 48"/>
                  <a:gd name="T21" fmla="*/ 125876 h 73"/>
                  <a:gd name="T22" fmla="*/ 5945 w 48"/>
                  <a:gd name="T23" fmla="*/ 125876 h 73"/>
                  <a:gd name="T24" fmla="*/ 0 w 48"/>
                  <a:gd name="T25" fmla="*/ 120703 h 73"/>
                  <a:gd name="T26" fmla="*/ 0 w 48"/>
                  <a:gd name="T27" fmla="*/ 41384 h 73"/>
                  <a:gd name="T28" fmla="*/ 3964 w 48"/>
                  <a:gd name="T29" fmla="*/ 36211 h 73"/>
                  <a:gd name="T30" fmla="*/ 19818 w 48"/>
                  <a:gd name="T31" fmla="*/ 5173 h 73"/>
                  <a:gd name="T32" fmla="*/ 25763 w 48"/>
                  <a:gd name="T33" fmla="*/ 0 h 73"/>
                  <a:gd name="T34" fmla="*/ 17694720 60000 65536"/>
                  <a:gd name="T35" fmla="*/ 0 60000 65536"/>
                  <a:gd name="T36" fmla="*/ 5898240 60000 65536"/>
                  <a:gd name="T37" fmla="*/ 1179648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73"/>
                  <a:gd name="T53" fmla="*/ 48 w 48"/>
                  <a:gd name="T54" fmla="*/ 73 h 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73">
                    <a:moveTo>
                      <a:pt x="13" y="0"/>
                    </a:moveTo>
                    <a:cubicBezTo>
                      <a:pt x="35" y="0"/>
                      <a:pt x="35" y="0"/>
                      <a:pt x="35" y="0"/>
                    </a:cubicBezTo>
                    <a:cubicBezTo>
                      <a:pt x="37" y="0"/>
                      <a:pt x="38" y="1"/>
                      <a:pt x="38" y="3"/>
                    </a:cubicBezTo>
                    <a:cubicBezTo>
                      <a:pt x="38" y="8"/>
                      <a:pt x="38" y="19"/>
                      <a:pt x="46" y="21"/>
                    </a:cubicBezTo>
                    <a:cubicBezTo>
                      <a:pt x="47" y="21"/>
                      <a:pt x="48" y="22"/>
                      <a:pt x="48" y="24"/>
                    </a:cubicBezTo>
                    <a:cubicBezTo>
                      <a:pt x="48" y="70"/>
                      <a:pt x="48" y="70"/>
                      <a:pt x="48" y="70"/>
                    </a:cubicBezTo>
                    <a:cubicBezTo>
                      <a:pt x="48" y="72"/>
                      <a:pt x="47" y="73"/>
                      <a:pt x="46" y="73"/>
                    </a:cubicBezTo>
                    <a:cubicBezTo>
                      <a:pt x="3" y="73"/>
                      <a:pt x="3" y="73"/>
                      <a:pt x="3" y="73"/>
                    </a:cubicBezTo>
                    <a:cubicBezTo>
                      <a:pt x="1" y="73"/>
                      <a:pt x="0" y="72"/>
                      <a:pt x="0" y="70"/>
                    </a:cubicBezTo>
                    <a:cubicBezTo>
                      <a:pt x="0" y="24"/>
                      <a:pt x="0" y="24"/>
                      <a:pt x="0" y="24"/>
                    </a:cubicBezTo>
                    <a:cubicBezTo>
                      <a:pt x="0" y="23"/>
                      <a:pt x="1" y="22"/>
                      <a:pt x="2" y="21"/>
                    </a:cubicBezTo>
                    <a:cubicBezTo>
                      <a:pt x="5" y="21"/>
                      <a:pt x="10" y="17"/>
                      <a:pt x="10" y="3"/>
                    </a:cubicBezTo>
                    <a:cubicBezTo>
                      <a:pt x="10" y="1"/>
                      <a:pt x="11" y="0"/>
                      <a:pt x="13" y="0"/>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5" name="Freeform 197">
                <a:extLst>
                  <a:ext uri="{FF2B5EF4-FFF2-40B4-BE49-F238E27FC236}">
                    <a16:creationId xmlns:a16="http://schemas.microsoft.com/office/drawing/2014/main" id="{A3BC6C8C-E8FB-4373-BFA2-DAF36C039873}"/>
                  </a:ext>
                </a:extLst>
              </p:cNvPr>
              <p:cNvSpPr>
                <a:spLocks/>
              </p:cNvSpPr>
              <p:nvPr/>
            </p:nvSpPr>
            <p:spPr bwMode="auto">
              <a:xfrm>
                <a:off x="3517733" y="4293455"/>
                <a:ext cx="23783" cy="18964"/>
              </a:xfrm>
              <a:custGeom>
                <a:avLst/>
                <a:gdLst>
                  <a:gd name="T0" fmla="*/ 11892 w 12"/>
                  <a:gd name="T1" fmla="*/ 0 h 11"/>
                  <a:gd name="T2" fmla="*/ 23783 w 12"/>
                  <a:gd name="T3" fmla="*/ 9482 h 11"/>
                  <a:gd name="T4" fmla="*/ 11892 w 12"/>
                  <a:gd name="T5" fmla="*/ 18964 h 11"/>
                  <a:gd name="T6" fmla="*/ 0 w 12"/>
                  <a:gd name="T7" fmla="*/ 9482 h 11"/>
                  <a:gd name="T8" fmla="*/ 17837 w 12"/>
                  <a:gd name="T9" fmla="*/ 18964 h 11"/>
                  <a:gd name="T10" fmla="*/ 5946 w 12"/>
                  <a:gd name="T11" fmla="*/ 18964 h 11"/>
                  <a:gd name="T12" fmla="*/ 0 w 12"/>
                  <a:gd name="T13" fmla="*/ 12068 h 11"/>
                  <a:gd name="T14" fmla="*/ 0 w 12"/>
                  <a:gd name="T15" fmla="*/ 0 h 11"/>
                  <a:gd name="T16" fmla="*/ 23783 w 12"/>
                  <a:gd name="T17" fmla="*/ 0 h 11"/>
                  <a:gd name="T18" fmla="*/ 23783 w 12"/>
                  <a:gd name="T19" fmla="*/ 12068 h 11"/>
                  <a:gd name="T20" fmla="*/ 17837 w 12"/>
                  <a:gd name="T21" fmla="*/ 18964 h 11"/>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12"/>
                  <a:gd name="T34" fmla="*/ 0 h 11"/>
                  <a:gd name="T35" fmla="*/ 12 w 12"/>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1">
                    <a:moveTo>
                      <a:pt x="9" y="11"/>
                    </a:moveTo>
                    <a:cubicBezTo>
                      <a:pt x="3" y="11"/>
                      <a:pt x="3" y="11"/>
                      <a:pt x="3" y="11"/>
                    </a:cubicBezTo>
                    <a:cubicBezTo>
                      <a:pt x="1" y="11"/>
                      <a:pt x="0" y="9"/>
                      <a:pt x="0" y="7"/>
                    </a:cubicBezTo>
                    <a:cubicBezTo>
                      <a:pt x="0" y="0"/>
                      <a:pt x="0" y="0"/>
                      <a:pt x="0" y="0"/>
                    </a:cubicBezTo>
                    <a:cubicBezTo>
                      <a:pt x="12" y="0"/>
                      <a:pt x="12" y="0"/>
                      <a:pt x="12" y="0"/>
                    </a:cubicBezTo>
                    <a:cubicBezTo>
                      <a:pt x="12" y="7"/>
                      <a:pt x="12" y="7"/>
                      <a:pt x="12" y="7"/>
                    </a:cubicBezTo>
                    <a:cubicBezTo>
                      <a:pt x="12" y="9"/>
                      <a:pt x="11" y="11"/>
                      <a:pt x="9" y="11"/>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6" name="Freeform 198">
                <a:extLst>
                  <a:ext uri="{FF2B5EF4-FFF2-40B4-BE49-F238E27FC236}">
                    <a16:creationId xmlns:a16="http://schemas.microsoft.com/office/drawing/2014/main" id="{0C25EE68-5529-4640-B17A-19CCABCD28CA}"/>
                  </a:ext>
                </a:extLst>
              </p:cNvPr>
              <p:cNvSpPr>
                <a:spLocks/>
              </p:cNvSpPr>
              <p:nvPr/>
            </p:nvSpPr>
            <p:spPr bwMode="auto">
              <a:xfrm>
                <a:off x="3497918" y="4346911"/>
                <a:ext cx="63422" cy="31034"/>
              </a:xfrm>
              <a:custGeom>
                <a:avLst/>
                <a:gdLst>
                  <a:gd name="T0" fmla="*/ 31711 w 32"/>
                  <a:gd name="T1" fmla="*/ 0 h 18"/>
                  <a:gd name="T2" fmla="*/ 63422 w 32"/>
                  <a:gd name="T3" fmla="*/ 15517 h 18"/>
                  <a:gd name="T4" fmla="*/ 31711 w 32"/>
                  <a:gd name="T5" fmla="*/ 31034 h 18"/>
                  <a:gd name="T6" fmla="*/ 0 w 32"/>
                  <a:gd name="T7" fmla="*/ 15517 h 18"/>
                  <a:gd name="T8" fmla="*/ 55494 w 32"/>
                  <a:gd name="T9" fmla="*/ 31034 h 18"/>
                  <a:gd name="T10" fmla="*/ 7928 w 32"/>
                  <a:gd name="T11" fmla="*/ 31034 h 18"/>
                  <a:gd name="T12" fmla="*/ 0 w 32"/>
                  <a:gd name="T13" fmla="*/ 22413 h 18"/>
                  <a:gd name="T14" fmla="*/ 0 w 32"/>
                  <a:gd name="T15" fmla="*/ 0 h 18"/>
                  <a:gd name="T16" fmla="*/ 63422 w 32"/>
                  <a:gd name="T17" fmla="*/ 0 h 18"/>
                  <a:gd name="T18" fmla="*/ 63422 w 32"/>
                  <a:gd name="T19" fmla="*/ 22413 h 18"/>
                  <a:gd name="T20" fmla="*/ 55494 w 32"/>
                  <a:gd name="T21" fmla="*/ 31034 h 18"/>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32"/>
                  <a:gd name="T34" fmla="*/ 0 h 18"/>
                  <a:gd name="T35" fmla="*/ 32 w 3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18">
                    <a:moveTo>
                      <a:pt x="28" y="18"/>
                    </a:moveTo>
                    <a:cubicBezTo>
                      <a:pt x="4" y="18"/>
                      <a:pt x="4" y="18"/>
                      <a:pt x="4" y="18"/>
                    </a:cubicBezTo>
                    <a:cubicBezTo>
                      <a:pt x="2" y="18"/>
                      <a:pt x="0" y="16"/>
                      <a:pt x="0" y="13"/>
                    </a:cubicBezTo>
                    <a:cubicBezTo>
                      <a:pt x="0" y="0"/>
                      <a:pt x="0" y="0"/>
                      <a:pt x="0" y="0"/>
                    </a:cubicBezTo>
                    <a:cubicBezTo>
                      <a:pt x="32" y="0"/>
                      <a:pt x="32" y="0"/>
                      <a:pt x="32" y="0"/>
                    </a:cubicBezTo>
                    <a:cubicBezTo>
                      <a:pt x="32" y="13"/>
                      <a:pt x="32" y="13"/>
                      <a:pt x="32" y="13"/>
                    </a:cubicBezTo>
                    <a:cubicBezTo>
                      <a:pt x="32" y="16"/>
                      <a:pt x="30" y="18"/>
                      <a:pt x="28" y="18"/>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7" name="Freeform 199">
                <a:extLst>
                  <a:ext uri="{FF2B5EF4-FFF2-40B4-BE49-F238E27FC236}">
                    <a16:creationId xmlns:a16="http://schemas.microsoft.com/office/drawing/2014/main" id="{69BD236F-33E5-4375-91EA-3883756F9073}"/>
                  </a:ext>
                </a:extLst>
              </p:cNvPr>
              <p:cNvSpPr>
                <a:spLocks/>
              </p:cNvSpPr>
              <p:nvPr/>
            </p:nvSpPr>
            <p:spPr bwMode="auto">
              <a:xfrm>
                <a:off x="3505846" y="4331393"/>
                <a:ext cx="9912" cy="13798"/>
              </a:xfrm>
              <a:custGeom>
                <a:avLst/>
                <a:gdLst>
                  <a:gd name="T0" fmla="*/ 4956 w 5"/>
                  <a:gd name="T1" fmla="*/ 0 h 8"/>
                  <a:gd name="T2" fmla="*/ 9912 w 5"/>
                  <a:gd name="T3" fmla="*/ 6899 h 8"/>
                  <a:gd name="T4" fmla="*/ 4956 w 5"/>
                  <a:gd name="T5" fmla="*/ 13798 h 8"/>
                  <a:gd name="T6" fmla="*/ 0 w 5"/>
                  <a:gd name="T7" fmla="*/ 6899 h 8"/>
                  <a:gd name="T8" fmla="*/ 0 w 5"/>
                  <a:gd name="T9" fmla="*/ 13798 h 8"/>
                  <a:gd name="T10" fmla="*/ 0 w 5"/>
                  <a:gd name="T11" fmla="*/ 3450 h 8"/>
                  <a:gd name="T12" fmla="*/ 5947 w 5"/>
                  <a:gd name="T13" fmla="*/ 0 h 8"/>
                  <a:gd name="T14" fmla="*/ 5947 w 5"/>
                  <a:gd name="T15" fmla="*/ 0 h 8"/>
                  <a:gd name="T16" fmla="*/ 9912 w 5"/>
                  <a:gd name="T17" fmla="*/ 3450 h 8"/>
                  <a:gd name="T18" fmla="*/ 9912 w 5"/>
                  <a:gd name="T19" fmla="*/ 13798 h 8"/>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5"/>
                  <a:gd name="T31" fmla="*/ 0 h 8"/>
                  <a:gd name="T32" fmla="*/ 5 w 5"/>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8" name="Freeform 200">
                <a:extLst>
                  <a:ext uri="{FF2B5EF4-FFF2-40B4-BE49-F238E27FC236}">
                    <a16:creationId xmlns:a16="http://schemas.microsoft.com/office/drawing/2014/main" id="{76856174-2AE3-44D2-BD0B-BAB805160391}"/>
                  </a:ext>
                </a:extLst>
              </p:cNvPr>
              <p:cNvSpPr>
                <a:spLocks/>
              </p:cNvSpPr>
              <p:nvPr/>
            </p:nvSpPr>
            <p:spPr bwMode="auto">
              <a:xfrm>
                <a:off x="3525661" y="4331393"/>
                <a:ext cx="9912" cy="13798"/>
              </a:xfrm>
              <a:custGeom>
                <a:avLst/>
                <a:gdLst>
                  <a:gd name="T0" fmla="*/ 4956 w 5"/>
                  <a:gd name="T1" fmla="*/ 0 h 8"/>
                  <a:gd name="T2" fmla="*/ 9912 w 5"/>
                  <a:gd name="T3" fmla="*/ 6899 h 8"/>
                  <a:gd name="T4" fmla="*/ 4956 w 5"/>
                  <a:gd name="T5" fmla="*/ 13798 h 8"/>
                  <a:gd name="T6" fmla="*/ 0 w 5"/>
                  <a:gd name="T7" fmla="*/ 6899 h 8"/>
                  <a:gd name="T8" fmla="*/ 0 w 5"/>
                  <a:gd name="T9" fmla="*/ 13798 h 8"/>
                  <a:gd name="T10" fmla="*/ 0 w 5"/>
                  <a:gd name="T11" fmla="*/ 3450 h 8"/>
                  <a:gd name="T12" fmla="*/ 3965 w 5"/>
                  <a:gd name="T13" fmla="*/ 0 h 8"/>
                  <a:gd name="T14" fmla="*/ 3965 w 5"/>
                  <a:gd name="T15" fmla="*/ 0 h 8"/>
                  <a:gd name="T16" fmla="*/ 9912 w 5"/>
                  <a:gd name="T17" fmla="*/ 3450 h 8"/>
                  <a:gd name="T18" fmla="*/ 9912 w 5"/>
                  <a:gd name="T19" fmla="*/ 13798 h 8"/>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5"/>
                  <a:gd name="T31" fmla="*/ 0 h 8"/>
                  <a:gd name="T32" fmla="*/ 5 w 5"/>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8">
                    <a:moveTo>
                      <a:pt x="0" y="8"/>
                    </a:moveTo>
                    <a:cubicBezTo>
                      <a:pt x="0" y="2"/>
                      <a:pt x="0" y="2"/>
                      <a:pt x="0" y="2"/>
                    </a:cubicBezTo>
                    <a:cubicBezTo>
                      <a:pt x="0" y="1"/>
                      <a:pt x="1" y="0"/>
                      <a:pt x="2" y="0"/>
                    </a:cubicBezTo>
                    <a:cubicBezTo>
                      <a:pt x="2" y="0"/>
                      <a:pt x="2" y="0"/>
                      <a:pt x="2" y="0"/>
                    </a:cubicBezTo>
                    <a:cubicBezTo>
                      <a:pt x="3" y="0"/>
                      <a:pt x="5" y="1"/>
                      <a:pt x="5" y="2"/>
                    </a:cubicBezTo>
                    <a:cubicBezTo>
                      <a:pt x="5" y="8"/>
                      <a:pt x="5" y="8"/>
                      <a:pt x="5" y="8"/>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69" name="Freeform 201">
                <a:extLst>
                  <a:ext uri="{FF2B5EF4-FFF2-40B4-BE49-F238E27FC236}">
                    <a16:creationId xmlns:a16="http://schemas.microsoft.com/office/drawing/2014/main" id="{BA524242-6AF6-40C4-85B9-34AF0CD7A0B3}"/>
                  </a:ext>
                </a:extLst>
              </p:cNvPr>
              <p:cNvSpPr>
                <a:spLocks/>
              </p:cNvSpPr>
              <p:nvPr/>
            </p:nvSpPr>
            <p:spPr bwMode="auto">
              <a:xfrm>
                <a:off x="3543501" y="4331393"/>
                <a:ext cx="9912" cy="13798"/>
              </a:xfrm>
              <a:custGeom>
                <a:avLst/>
                <a:gdLst>
                  <a:gd name="T0" fmla="*/ 4956 w 5"/>
                  <a:gd name="T1" fmla="*/ 0 h 8"/>
                  <a:gd name="T2" fmla="*/ 9912 w 5"/>
                  <a:gd name="T3" fmla="*/ 6899 h 8"/>
                  <a:gd name="T4" fmla="*/ 4956 w 5"/>
                  <a:gd name="T5" fmla="*/ 13798 h 8"/>
                  <a:gd name="T6" fmla="*/ 0 w 5"/>
                  <a:gd name="T7" fmla="*/ 6899 h 8"/>
                  <a:gd name="T8" fmla="*/ 0 w 5"/>
                  <a:gd name="T9" fmla="*/ 13798 h 8"/>
                  <a:gd name="T10" fmla="*/ 0 w 5"/>
                  <a:gd name="T11" fmla="*/ 3450 h 8"/>
                  <a:gd name="T12" fmla="*/ 5947 w 5"/>
                  <a:gd name="T13" fmla="*/ 0 h 8"/>
                  <a:gd name="T14" fmla="*/ 5947 w 5"/>
                  <a:gd name="T15" fmla="*/ 0 h 8"/>
                  <a:gd name="T16" fmla="*/ 9912 w 5"/>
                  <a:gd name="T17" fmla="*/ 3450 h 8"/>
                  <a:gd name="T18" fmla="*/ 9912 w 5"/>
                  <a:gd name="T19" fmla="*/ 13798 h 8"/>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5"/>
                  <a:gd name="T31" fmla="*/ 0 h 8"/>
                  <a:gd name="T32" fmla="*/ 5 w 5"/>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0" name="Line 202">
                <a:extLst>
                  <a:ext uri="{FF2B5EF4-FFF2-40B4-BE49-F238E27FC236}">
                    <a16:creationId xmlns:a16="http://schemas.microsoft.com/office/drawing/2014/main" id="{3E52EA2A-4215-4C52-9A07-0DF64157736E}"/>
                  </a:ext>
                </a:extLst>
              </p:cNvPr>
              <p:cNvSpPr>
                <a:spLocks/>
              </p:cNvSpPr>
              <p:nvPr/>
            </p:nvSpPr>
            <p:spPr bwMode="auto">
              <a:xfrm flipV="1">
                <a:off x="3507830" y="4249491"/>
                <a:ext cx="0" cy="28456"/>
              </a:xfrm>
              <a:custGeom>
                <a:avLst/>
                <a:gdLst>
                  <a:gd name="T0" fmla="*/ 0 h 28456"/>
                  <a:gd name="T1" fmla="*/ 14228 h 28456"/>
                  <a:gd name="T2" fmla="*/ 28456 h 28456"/>
                  <a:gd name="T3" fmla="*/ 14228 h 28456"/>
                  <a:gd name="T4" fmla="*/ 0 h 28456"/>
                  <a:gd name="T5" fmla="*/ 28456 h 28456"/>
                  <a:gd name="T6" fmla="*/ 17694720 60000 65536"/>
                  <a:gd name="T7" fmla="*/ 0 60000 65536"/>
                  <a:gd name="T8" fmla="*/ 5898240 60000 65536"/>
                  <a:gd name="T9" fmla="*/ 11796480 60000 65536"/>
                  <a:gd name="T10" fmla="*/ 5898240 60000 65536"/>
                  <a:gd name="T11" fmla="*/ 17694720 60000 65536"/>
                  <a:gd name="T12" fmla="*/ 0 h 28456"/>
                  <a:gd name="T13" fmla="*/ 28456 h 28456"/>
                </a:gdLst>
                <a:ahLst/>
                <a:cxnLst>
                  <a:cxn ang="T6">
                    <a:pos x="0" y="T0"/>
                  </a:cxn>
                  <a:cxn ang="T7">
                    <a:pos x="0" y="T1"/>
                  </a:cxn>
                  <a:cxn ang="T8">
                    <a:pos x="0" y="T2"/>
                  </a:cxn>
                  <a:cxn ang="T9">
                    <a:pos x="0" y="T3"/>
                  </a:cxn>
                  <a:cxn ang="T10">
                    <a:pos x="0" y="T4"/>
                  </a:cxn>
                  <a:cxn ang="T11">
                    <a:pos x="0" y="T5"/>
                  </a:cxn>
                </a:cxnLst>
                <a:rect l="0" t="T12" r="0" b="T13"/>
                <a:pathLst>
                  <a:path h="28456">
                    <a:moveTo>
                      <a:pt x="0" y="0"/>
                    </a:moveTo>
                    <a:lnTo>
                      <a:pt x="1" y="28456"/>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1" name="Line 203">
                <a:extLst>
                  <a:ext uri="{FF2B5EF4-FFF2-40B4-BE49-F238E27FC236}">
                    <a16:creationId xmlns:a16="http://schemas.microsoft.com/office/drawing/2014/main" id="{3698A016-F742-4734-AEA6-AC6699B6A92C}"/>
                  </a:ext>
                </a:extLst>
              </p:cNvPr>
              <p:cNvSpPr>
                <a:spLocks/>
              </p:cNvSpPr>
              <p:nvPr/>
            </p:nvSpPr>
            <p:spPr bwMode="auto">
              <a:xfrm flipV="1">
                <a:off x="3513774" y="4257245"/>
                <a:ext cx="0" cy="20692"/>
              </a:xfrm>
              <a:custGeom>
                <a:avLst/>
                <a:gdLst>
                  <a:gd name="T0" fmla="*/ 0 h 20692"/>
                  <a:gd name="T1" fmla="*/ 10346 h 20692"/>
                  <a:gd name="T2" fmla="*/ 20692 h 20692"/>
                  <a:gd name="T3" fmla="*/ 10346 h 20692"/>
                  <a:gd name="T4" fmla="*/ 0 h 20692"/>
                  <a:gd name="T5" fmla="*/ 20692 h 20692"/>
                  <a:gd name="T6" fmla="*/ 17694720 60000 65536"/>
                  <a:gd name="T7" fmla="*/ 0 60000 65536"/>
                  <a:gd name="T8" fmla="*/ 5898240 60000 65536"/>
                  <a:gd name="T9" fmla="*/ 11796480 60000 65536"/>
                  <a:gd name="T10" fmla="*/ 5898240 60000 65536"/>
                  <a:gd name="T11" fmla="*/ 17694720 60000 65536"/>
                  <a:gd name="T12" fmla="*/ 0 h 20692"/>
                  <a:gd name="T13" fmla="*/ 20692 h 20692"/>
                </a:gdLst>
                <a:ahLst/>
                <a:cxnLst>
                  <a:cxn ang="T6">
                    <a:pos x="0" y="T0"/>
                  </a:cxn>
                  <a:cxn ang="T7">
                    <a:pos x="0" y="T1"/>
                  </a:cxn>
                  <a:cxn ang="T8">
                    <a:pos x="0" y="T2"/>
                  </a:cxn>
                  <a:cxn ang="T9">
                    <a:pos x="0" y="T3"/>
                  </a:cxn>
                  <a:cxn ang="T10">
                    <a:pos x="0" y="T4"/>
                  </a:cxn>
                  <a:cxn ang="T11">
                    <a:pos x="0" y="T5"/>
                  </a:cxn>
                </a:cxnLst>
                <a:rect l="0" t="T12" r="0" b="T13"/>
                <a:pathLst>
                  <a:path h="20692">
                    <a:moveTo>
                      <a:pt x="0" y="0"/>
                    </a:moveTo>
                    <a:lnTo>
                      <a:pt x="1" y="20692"/>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2" name="Line 204">
                <a:extLst>
                  <a:ext uri="{FF2B5EF4-FFF2-40B4-BE49-F238E27FC236}">
                    <a16:creationId xmlns:a16="http://schemas.microsoft.com/office/drawing/2014/main" id="{CDD4A6FF-7322-4A87-A391-628C6E7BA5F7}"/>
                  </a:ext>
                </a:extLst>
              </p:cNvPr>
              <p:cNvSpPr>
                <a:spLocks/>
              </p:cNvSpPr>
              <p:nvPr/>
            </p:nvSpPr>
            <p:spPr bwMode="auto">
              <a:xfrm flipV="1">
                <a:off x="3551429" y="4249491"/>
                <a:ext cx="0" cy="28456"/>
              </a:xfrm>
              <a:custGeom>
                <a:avLst/>
                <a:gdLst>
                  <a:gd name="T0" fmla="*/ 0 h 28456"/>
                  <a:gd name="T1" fmla="*/ 14228 h 28456"/>
                  <a:gd name="T2" fmla="*/ 28456 h 28456"/>
                  <a:gd name="T3" fmla="*/ 14228 h 28456"/>
                  <a:gd name="T4" fmla="*/ 0 h 28456"/>
                  <a:gd name="T5" fmla="*/ 28456 h 28456"/>
                  <a:gd name="T6" fmla="*/ 17694720 60000 65536"/>
                  <a:gd name="T7" fmla="*/ 0 60000 65536"/>
                  <a:gd name="T8" fmla="*/ 5898240 60000 65536"/>
                  <a:gd name="T9" fmla="*/ 11796480 60000 65536"/>
                  <a:gd name="T10" fmla="*/ 5898240 60000 65536"/>
                  <a:gd name="T11" fmla="*/ 17694720 60000 65536"/>
                  <a:gd name="T12" fmla="*/ 0 h 28456"/>
                  <a:gd name="T13" fmla="*/ 28456 h 28456"/>
                </a:gdLst>
                <a:ahLst/>
                <a:cxnLst>
                  <a:cxn ang="T6">
                    <a:pos x="0" y="T0"/>
                  </a:cxn>
                  <a:cxn ang="T7">
                    <a:pos x="0" y="T1"/>
                  </a:cxn>
                  <a:cxn ang="T8">
                    <a:pos x="0" y="T2"/>
                  </a:cxn>
                  <a:cxn ang="T9">
                    <a:pos x="0" y="T3"/>
                  </a:cxn>
                  <a:cxn ang="T10">
                    <a:pos x="0" y="T4"/>
                  </a:cxn>
                  <a:cxn ang="T11">
                    <a:pos x="0" y="T5"/>
                  </a:cxn>
                </a:cxnLst>
                <a:rect l="0" t="T12" r="0" b="T13"/>
                <a:pathLst>
                  <a:path h="28456">
                    <a:moveTo>
                      <a:pt x="0" y="0"/>
                    </a:moveTo>
                    <a:lnTo>
                      <a:pt x="1" y="28456"/>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3" name="Line 205">
                <a:extLst>
                  <a:ext uri="{FF2B5EF4-FFF2-40B4-BE49-F238E27FC236}">
                    <a16:creationId xmlns:a16="http://schemas.microsoft.com/office/drawing/2014/main" id="{1AB74D8E-E432-4D9D-BB4F-991CF63C8C44}"/>
                  </a:ext>
                </a:extLst>
              </p:cNvPr>
              <p:cNvSpPr>
                <a:spLocks/>
              </p:cNvSpPr>
              <p:nvPr/>
            </p:nvSpPr>
            <p:spPr bwMode="auto">
              <a:xfrm flipV="1">
                <a:off x="3543501" y="4258973"/>
                <a:ext cx="0" cy="17245"/>
              </a:xfrm>
              <a:custGeom>
                <a:avLst/>
                <a:gdLst>
                  <a:gd name="T0" fmla="*/ 0 h 17245"/>
                  <a:gd name="T1" fmla="*/ 8623 h 17245"/>
                  <a:gd name="T2" fmla="*/ 17245 h 17245"/>
                  <a:gd name="T3" fmla="*/ 8623 h 17245"/>
                  <a:gd name="T4" fmla="*/ 0 h 17245"/>
                  <a:gd name="T5" fmla="*/ 17245 h 17245"/>
                  <a:gd name="T6" fmla="*/ 17694720 60000 65536"/>
                  <a:gd name="T7" fmla="*/ 0 60000 65536"/>
                  <a:gd name="T8" fmla="*/ 5898240 60000 65536"/>
                  <a:gd name="T9" fmla="*/ 11796480 60000 65536"/>
                  <a:gd name="T10" fmla="*/ 5898240 60000 65536"/>
                  <a:gd name="T11" fmla="*/ 17694720 60000 65536"/>
                  <a:gd name="T12" fmla="*/ 0 h 17245"/>
                  <a:gd name="T13" fmla="*/ 17245 h 17245"/>
                </a:gdLst>
                <a:ahLst/>
                <a:cxnLst>
                  <a:cxn ang="T6">
                    <a:pos x="0" y="T0"/>
                  </a:cxn>
                  <a:cxn ang="T7">
                    <a:pos x="0" y="T1"/>
                  </a:cxn>
                  <a:cxn ang="T8">
                    <a:pos x="0" y="T2"/>
                  </a:cxn>
                  <a:cxn ang="T9">
                    <a:pos x="0" y="T3"/>
                  </a:cxn>
                  <a:cxn ang="T10">
                    <a:pos x="0" y="T4"/>
                  </a:cxn>
                  <a:cxn ang="T11">
                    <a:pos x="0" y="T5"/>
                  </a:cxn>
                </a:cxnLst>
                <a:rect l="0" t="T12" r="0" b="T13"/>
                <a:pathLst>
                  <a:path h="17245">
                    <a:moveTo>
                      <a:pt x="0" y="0"/>
                    </a:moveTo>
                    <a:lnTo>
                      <a:pt x="1" y="17245"/>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4" name="Freeform 206">
                <a:extLst>
                  <a:ext uri="{FF2B5EF4-FFF2-40B4-BE49-F238E27FC236}">
                    <a16:creationId xmlns:a16="http://schemas.microsoft.com/office/drawing/2014/main" id="{DA934908-18FC-4D57-9C7B-285F9C9BF5D1}"/>
                  </a:ext>
                </a:extLst>
              </p:cNvPr>
              <p:cNvSpPr>
                <a:spLocks/>
              </p:cNvSpPr>
              <p:nvPr/>
            </p:nvSpPr>
            <p:spPr bwMode="auto">
              <a:xfrm>
                <a:off x="3437476" y="4232245"/>
                <a:ext cx="38642" cy="12070"/>
              </a:xfrm>
              <a:custGeom>
                <a:avLst/>
                <a:gdLst>
                  <a:gd name="T0" fmla="*/ 19321 w 19"/>
                  <a:gd name="T1" fmla="*/ 0 h 7"/>
                  <a:gd name="T2" fmla="*/ 38642 w 19"/>
                  <a:gd name="T3" fmla="*/ 6035 h 7"/>
                  <a:gd name="T4" fmla="*/ 19321 w 19"/>
                  <a:gd name="T5" fmla="*/ 12070 h 7"/>
                  <a:gd name="T6" fmla="*/ 0 w 19"/>
                  <a:gd name="T7" fmla="*/ 6035 h 7"/>
                  <a:gd name="T8" fmla="*/ 0 w 19"/>
                  <a:gd name="T9" fmla="*/ 0 h 7"/>
                  <a:gd name="T10" fmla="*/ 0 w 19"/>
                  <a:gd name="T11" fmla="*/ 12070 h 7"/>
                  <a:gd name="T12" fmla="*/ 38642 w 19"/>
                  <a:gd name="T13" fmla="*/ 12070 h 7"/>
                  <a:gd name="T14" fmla="*/ 38642 w 19"/>
                  <a:gd name="T15" fmla="*/ 5173 h 7"/>
                  <a:gd name="T16" fmla="*/ 30507 w 19"/>
                  <a:gd name="T17" fmla="*/ 5173 h 7"/>
                  <a:gd name="T18" fmla="*/ 22372 w 19"/>
                  <a:gd name="T19" fmla="*/ 0 h 7"/>
                  <a:gd name="T20" fmla="*/ 0 w 19"/>
                  <a:gd name="T21" fmla="*/ 0 h 7"/>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19"/>
                  <a:gd name="T34" fmla="*/ 0 h 7"/>
                  <a:gd name="T35" fmla="*/ 19 w 19"/>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7">
                    <a:moveTo>
                      <a:pt x="0" y="0"/>
                    </a:moveTo>
                    <a:cubicBezTo>
                      <a:pt x="0" y="7"/>
                      <a:pt x="0" y="7"/>
                      <a:pt x="0" y="7"/>
                    </a:cubicBezTo>
                    <a:cubicBezTo>
                      <a:pt x="19" y="7"/>
                      <a:pt x="19" y="7"/>
                      <a:pt x="19" y="7"/>
                    </a:cubicBezTo>
                    <a:cubicBezTo>
                      <a:pt x="19" y="3"/>
                      <a:pt x="19" y="3"/>
                      <a:pt x="19" y="3"/>
                    </a:cubicBezTo>
                    <a:cubicBezTo>
                      <a:pt x="15" y="3"/>
                      <a:pt x="15" y="3"/>
                      <a:pt x="15" y="3"/>
                    </a:cubicBezTo>
                    <a:cubicBezTo>
                      <a:pt x="15" y="3"/>
                      <a:pt x="11" y="3"/>
                      <a:pt x="11" y="0"/>
                    </a:cubicBezTo>
                    <a:lnTo>
                      <a:pt x="0" y="0"/>
                    </a:ln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5" name="Line 207">
                <a:extLst>
                  <a:ext uri="{FF2B5EF4-FFF2-40B4-BE49-F238E27FC236}">
                    <a16:creationId xmlns:a16="http://schemas.microsoft.com/office/drawing/2014/main" id="{0D766769-A62E-48F0-94A9-D1B845D5182F}"/>
                  </a:ext>
                </a:extLst>
              </p:cNvPr>
              <p:cNvSpPr>
                <a:spLocks/>
              </p:cNvSpPr>
              <p:nvPr/>
            </p:nvSpPr>
            <p:spPr bwMode="auto">
              <a:xfrm>
                <a:off x="3451347" y="4244315"/>
                <a:ext cx="0" cy="31903"/>
              </a:xfrm>
              <a:custGeom>
                <a:avLst/>
                <a:gdLst>
                  <a:gd name="T0" fmla="*/ 0 h 31903"/>
                  <a:gd name="T1" fmla="*/ 15952 h 31903"/>
                  <a:gd name="T2" fmla="*/ 31903 h 31903"/>
                  <a:gd name="T3" fmla="*/ 15952 h 31903"/>
                  <a:gd name="T4" fmla="*/ 0 h 31903"/>
                  <a:gd name="T5" fmla="*/ 31903 h 31903"/>
                  <a:gd name="T6" fmla="*/ 17694720 60000 65536"/>
                  <a:gd name="T7" fmla="*/ 0 60000 65536"/>
                  <a:gd name="T8" fmla="*/ 5898240 60000 65536"/>
                  <a:gd name="T9" fmla="*/ 11796480 60000 65536"/>
                  <a:gd name="T10" fmla="*/ 5898240 60000 65536"/>
                  <a:gd name="T11" fmla="*/ 17694720 60000 65536"/>
                  <a:gd name="T12" fmla="*/ 0 h 31903"/>
                  <a:gd name="T13" fmla="*/ 31903 h 31903"/>
                </a:gdLst>
                <a:ahLst/>
                <a:cxnLst>
                  <a:cxn ang="T6">
                    <a:pos x="0" y="T0"/>
                  </a:cxn>
                  <a:cxn ang="T7">
                    <a:pos x="0" y="T1"/>
                  </a:cxn>
                  <a:cxn ang="T8">
                    <a:pos x="0" y="T2"/>
                  </a:cxn>
                  <a:cxn ang="T9">
                    <a:pos x="0" y="T3"/>
                  </a:cxn>
                  <a:cxn ang="T10">
                    <a:pos x="0" y="T4"/>
                  </a:cxn>
                  <a:cxn ang="T11">
                    <a:pos x="0" y="T5"/>
                  </a:cxn>
                </a:cxnLst>
                <a:rect l="0" t="T12" r="0" b="T13"/>
                <a:pathLst>
                  <a:path h="31903">
                    <a:moveTo>
                      <a:pt x="0" y="0"/>
                    </a:moveTo>
                    <a:lnTo>
                      <a:pt x="1" y="31903"/>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6" name="Line 208">
                <a:extLst>
                  <a:ext uri="{FF2B5EF4-FFF2-40B4-BE49-F238E27FC236}">
                    <a16:creationId xmlns:a16="http://schemas.microsoft.com/office/drawing/2014/main" id="{DB2834A1-14A5-41E1-BA11-39729791A010}"/>
                  </a:ext>
                </a:extLst>
              </p:cNvPr>
              <p:cNvSpPr>
                <a:spLocks/>
              </p:cNvSpPr>
              <p:nvPr/>
            </p:nvSpPr>
            <p:spPr bwMode="auto">
              <a:xfrm>
                <a:off x="3460263" y="4244315"/>
                <a:ext cx="0" cy="33622"/>
              </a:xfrm>
              <a:custGeom>
                <a:avLst/>
                <a:gdLst>
                  <a:gd name="T0" fmla="*/ 0 h 33622"/>
                  <a:gd name="T1" fmla="*/ 16811 h 33622"/>
                  <a:gd name="T2" fmla="*/ 33622 h 33622"/>
                  <a:gd name="T3" fmla="*/ 16811 h 33622"/>
                  <a:gd name="T4" fmla="*/ 0 h 33622"/>
                  <a:gd name="T5" fmla="*/ 33622 h 33622"/>
                  <a:gd name="T6" fmla="*/ 17694720 60000 65536"/>
                  <a:gd name="T7" fmla="*/ 0 60000 65536"/>
                  <a:gd name="T8" fmla="*/ 5898240 60000 65536"/>
                  <a:gd name="T9" fmla="*/ 11796480 60000 65536"/>
                  <a:gd name="T10" fmla="*/ 5898240 60000 65536"/>
                  <a:gd name="T11" fmla="*/ 17694720 60000 65536"/>
                  <a:gd name="T12" fmla="*/ 0 h 33622"/>
                  <a:gd name="T13" fmla="*/ 33622 h 33622"/>
                </a:gdLst>
                <a:ahLst/>
                <a:cxnLst>
                  <a:cxn ang="T6">
                    <a:pos x="0" y="T0"/>
                  </a:cxn>
                  <a:cxn ang="T7">
                    <a:pos x="0" y="T1"/>
                  </a:cxn>
                  <a:cxn ang="T8">
                    <a:pos x="0" y="T2"/>
                  </a:cxn>
                  <a:cxn ang="T9">
                    <a:pos x="0" y="T3"/>
                  </a:cxn>
                  <a:cxn ang="T10">
                    <a:pos x="0" y="T4"/>
                  </a:cxn>
                  <a:cxn ang="T11">
                    <a:pos x="0" y="T5"/>
                  </a:cxn>
                </a:cxnLst>
                <a:rect l="0" t="T12" r="0" b="T13"/>
                <a:pathLst>
                  <a:path h="33622">
                    <a:moveTo>
                      <a:pt x="0" y="0"/>
                    </a:moveTo>
                    <a:lnTo>
                      <a:pt x="1" y="33622"/>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7" name="Freeform 209">
                <a:extLst>
                  <a:ext uri="{FF2B5EF4-FFF2-40B4-BE49-F238E27FC236}">
                    <a16:creationId xmlns:a16="http://schemas.microsoft.com/office/drawing/2014/main" id="{18B1D69C-4B30-422D-8AB7-B3FDED96B8C0}"/>
                  </a:ext>
                </a:extLst>
              </p:cNvPr>
              <p:cNvSpPr>
                <a:spLocks/>
              </p:cNvSpPr>
              <p:nvPr/>
            </p:nvSpPr>
            <p:spPr bwMode="auto">
              <a:xfrm>
                <a:off x="3451347" y="4296911"/>
                <a:ext cx="8915" cy="10341"/>
              </a:xfrm>
              <a:custGeom>
                <a:avLst/>
                <a:gdLst>
                  <a:gd name="T0" fmla="*/ 4458 w 9"/>
                  <a:gd name="T1" fmla="*/ 0 h 12"/>
                  <a:gd name="T2" fmla="*/ 8915 w 9"/>
                  <a:gd name="T3" fmla="*/ 5171 h 12"/>
                  <a:gd name="T4" fmla="*/ 4458 w 9"/>
                  <a:gd name="T5" fmla="*/ 10341 h 12"/>
                  <a:gd name="T6" fmla="*/ 0 w 9"/>
                  <a:gd name="T7" fmla="*/ 5171 h 12"/>
                  <a:gd name="T8" fmla="*/ 0 w 9"/>
                  <a:gd name="T9" fmla="*/ 1724 h 12"/>
                  <a:gd name="T10" fmla="*/ 0 w 9"/>
                  <a:gd name="T11" fmla="*/ 10341 h 12"/>
                  <a:gd name="T12" fmla="*/ 8915 w 9"/>
                  <a:gd name="T13" fmla="*/ 10341 h 12"/>
                  <a:gd name="T14" fmla="*/ 8915 w 9"/>
                  <a:gd name="T15" fmla="*/ 0 h 12"/>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9"/>
                  <a:gd name="T25" fmla="*/ 0 h 12"/>
                  <a:gd name="T26" fmla="*/ 9 w 9"/>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12">
                    <a:moveTo>
                      <a:pt x="0" y="2"/>
                    </a:moveTo>
                    <a:lnTo>
                      <a:pt x="0" y="12"/>
                    </a:lnTo>
                    <a:lnTo>
                      <a:pt x="9" y="12"/>
                    </a:lnTo>
                    <a:lnTo>
                      <a:pt x="9" y="0"/>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8" name="Freeform 210">
                <a:extLst>
                  <a:ext uri="{FF2B5EF4-FFF2-40B4-BE49-F238E27FC236}">
                    <a16:creationId xmlns:a16="http://schemas.microsoft.com/office/drawing/2014/main" id="{F4D9F6B8-F408-45A9-94C6-50E5B367C9E9}"/>
                  </a:ext>
                </a:extLst>
              </p:cNvPr>
              <p:cNvSpPr>
                <a:spLocks/>
              </p:cNvSpPr>
              <p:nvPr/>
            </p:nvSpPr>
            <p:spPr bwMode="auto">
              <a:xfrm>
                <a:off x="3439451" y="4276219"/>
                <a:ext cx="24771" cy="22411"/>
              </a:xfrm>
              <a:custGeom>
                <a:avLst/>
                <a:gdLst>
                  <a:gd name="T0" fmla="*/ 12386 w 12"/>
                  <a:gd name="T1" fmla="*/ 0 h 13"/>
                  <a:gd name="T2" fmla="*/ 24771 w 12"/>
                  <a:gd name="T3" fmla="*/ 11206 h 13"/>
                  <a:gd name="T4" fmla="*/ 12386 w 12"/>
                  <a:gd name="T5" fmla="*/ 22411 h 13"/>
                  <a:gd name="T6" fmla="*/ 0 w 12"/>
                  <a:gd name="T7" fmla="*/ 11206 h 13"/>
                  <a:gd name="T8" fmla="*/ 0 w 12"/>
                  <a:gd name="T9" fmla="*/ 12067 h 13"/>
                  <a:gd name="T10" fmla="*/ 12386 w 12"/>
                  <a:gd name="T11" fmla="*/ 0 h 13"/>
                  <a:gd name="T12" fmla="*/ 24771 w 12"/>
                  <a:gd name="T13" fmla="*/ 12067 h 13"/>
                  <a:gd name="T14" fmla="*/ 12386 w 12"/>
                  <a:gd name="T15" fmla="*/ 22411 h 13"/>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12"/>
                  <a:gd name="T25" fmla="*/ 0 h 13"/>
                  <a:gd name="T26" fmla="*/ 12 w 1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3">
                    <a:moveTo>
                      <a:pt x="0" y="7"/>
                    </a:moveTo>
                    <a:cubicBezTo>
                      <a:pt x="0" y="3"/>
                      <a:pt x="3" y="0"/>
                      <a:pt x="6" y="0"/>
                    </a:cubicBezTo>
                    <a:cubicBezTo>
                      <a:pt x="10" y="0"/>
                      <a:pt x="12" y="3"/>
                      <a:pt x="12" y="7"/>
                    </a:cubicBezTo>
                    <a:cubicBezTo>
                      <a:pt x="12" y="10"/>
                      <a:pt x="10" y="13"/>
                      <a:pt x="6" y="13"/>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79" name="Line 211">
                <a:extLst>
                  <a:ext uri="{FF2B5EF4-FFF2-40B4-BE49-F238E27FC236}">
                    <a16:creationId xmlns:a16="http://schemas.microsoft.com/office/drawing/2014/main" id="{B9522D9E-CDF3-402E-8B85-78D4F3D74CC3}"/>
                  </a:ext>
                </a:extLst>
              </p:cNvPr>
              <p:cNvSpPr>
                <a:spLocks/>
              </p:cNvSpPr>
              <p:nvPr/>
            </p:nvSpPr>
            <p:spPr bwMode="auto">
              <a:xfrm>
                <a:off x="3451347" y="4298630"/>
                <a:ext cx="0" cy="0"/>
              </a:xfrm>
              <a:custGeom>
                <a:avLst/>
                <a:gdLst>
                  <a:gd name="T0" fmla="*/ 17694720 60000 65536"/>
                  <a:gd name="T1" fmla="*/ 0 60000 65536"/>
                  <a:gd name="T2" fmla="*/ 5898240 60000 65536"/>
                  <a:gd name="T3" fmla="*/ 11796480 60000 65536"/>
                  <a:gd name="T4" fmla="*/ 5898240 60000 65536"/>
                  <a:gd name="T5" fmla="*/ 17694720 60000 65536"/>
                </a:gdLst>
                <a:ahLst/>
                <a:cxnLst>
                  <a:cxn ang="T0">
                    <a:pos x="0" y="0"/>
                  </a:cxn>
                  <a:cxn ang="T1">
                    <a:pos x="0" y="0"/>
                  </a:cxn>
                  <a:cxn ang="T2">
                    <a:pos x="0" y="0"/>
                  </a:cxn>
                  <a:cxn ang="T3">
                    <a:pos x="0" y="0"/>
                  </a:cxn>
                  <a:cxn ang="T4">
                    <a:pos x="0" y="0"/>
                  </a:cxn>
                  <a:cxn ang="T5">
                    <a:pos x="0" y="0"/>
                  </a:cxn>
                </a:cxnLst>
                <a:rect l="0" t="0" r="0" b="0"/>
                <a:pathLst>
                  <a:path>
                    <a:moveTo>
                      <a:pt x="0" y="0"/>
                    </a:moveTo>
                    <a:lnTo>
                      <a:pt x="1" y="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0" name="Freeform 212">
                <a:extLst>
                  <a:ext uri="{FF2B5EF4-FFF2-40B4-BE49-F238E27FC236}">
                    <a16:creationId xmlns:a16="http://schemas.microsoft.com/office/drawing/2014/main" id="{34FAB883-7643-42E9-9DB5-0CD3780AD794}"/>
                  </a:ext>
                </a:extLst>
              </p:cNvPr>
              <p:cNvSpPr>
                <a:spLocks/>
              </p:cNvSpPr>
              <p:nvPr/>
            </p:nvSpPr>
            <p:spPr bwMode="auto">
              <a:xfrm>
                <a:off x="3433507" y="4288289"/>
                <a:ext cx="46570" cy="56903"/>
              </a:xfrm>
              <a:custGeom>
                <a:avLst/>
                <a:gdLst>
                  <a:gd name="T0" fmla="*/ 23285 w 23"/>
                  <a:gd name="T1" fmla="*/ 0 h 33"/>
                  <a:gd name="T2" fmla="*/ 46570 w 23"/>
                  <a:gd name="T3" fmla="*/ 28452 h 33"/>
                  <a:gd name="T4" fmla="*/ 23285 w 23"/>
                  <a:gd name="T5" fmla="*/ 56903 h 33"/>
                  <a:gd name="T6" fmla="*/ 0 w 23"/>
                  <a:gd name="T7" fmla="*/ 28452 h 33"/>
                  <a:gd name="T8" fmla="*/ 6074 w 23"/>
                  <a:gd name="T9" fmla="*/ 0 h 33"/>
                  <a:gd name="T10" fmla="*/ 46570 w 23"/>
                  <a:gd name="T11" fmla="*/ 56903 h 33"/>
                  <a:gd name="T12" fmla="*/ 17694720 60000 65536"/>
                  <a:gd name="T13" fmla="*/ 0 60000 65536"/>
                  <a:gd name="T14" fmla="*/ 5898240 60000 65536"/>
                  <a:gd name="T15" fmla="*/ 11796480 60000 65536"/>
                  <a:gd name="T16" fmla="*/ 0 60000 65536"/>
                  <a:gd name="T17" fmla="*/ 0 60000 65536"/>
                  <a:gd name="T18" fmla="*/ 0 w 23"/>
                  <a:gd name="T19" fmla="*/ 0 h 33"/>
                  <a:gd name="T20" fmla="*/ 23 w 23"/>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23" h="33">
                    <a:moveTo>
                      <a:pt x="3" y="0"/>
                    </a:moveTo>
                    <a:cubicBezTo>
                      <a:pt x="3" y="0"/>
                      <a:pt x="0" y="33"/>
                      <a:pt x="23" y="33"/>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1" name="Freeform 213">
                <a:extLst>
                  <a:ext uri="{FF2B5EF4-FFF2-40B4-BE49-F238E27FC236}">
                    <a16:creationId xmlns:a16="http://schemas.microsoft.com/office/drawing/2014/main" id="{B12049E5-40B1-4200-82AA-12A1C6920808}"/>
                  </a:ext>
                </a:extLst>
              </p:cNvPr>
              <p:cNvSpPr>
                <a:spLocks/>
              </p:cNvSpPr>
              <p:nvPr/>
            </p:nvSpPr>
            <p:spPr bwMode="auto">
              <a:xfrm>
                <a:off x="3573228" y="4291736"/>
                <a:ext cx="21799" cy="50008"/>
              </a:xfrm>
              <a:custGeom>
                <a:avLst/>
                <a:gdLst>
                  <a:gd name="T0" fmla="*/ 10900 w 22"/>
                  <a:gd name="T1" fmla="*/ 0 h 58"/>
                  <a:gd name="T2" fmla="*/ 21799 w 22"/>
                  <a:gd name="T3" fmla="*/ 25004 h 58"/>
                  <a:gd name="T4" fmla="*/ 10900 w 22"/>
                  <a:gd name="T5" fmla="*/ 50008 h 58"/>
                  <a:gd name="T6" fmla="*/ 0 w 22"/>
                  <a:gd name="T7" fmla="*/ 25004 h 58"/>
                  <a:gd name="T8" fmla="*/ 0 w 22"/>
                  <a:gd name="T9" fmla="*/ 0 h 58"/>
                  <a:gd name="T10" fmla="*/ 21799 w 22"/>
                  <a:gd name="T11" fmla="*/ 22417 h 58"/>
                  <a:gd name="T12" fmla="*/ 5945 w 22"/>
                  <a:gd name="T13" fmla="*/ 50008 h 58"/>
                  <a:gd name="T14" fmla="*/ 17694720 60000 65536"/>
                  <a:gd name="T15" fmla="*/ 0 60000 65536"/>
                  <a:gd name="T16" fmla="*/ 5898240 60000 65536"/>
                  <a:gd name="T17" fmla="*/ 11796480 60000 65536"/>
                  <a:gd name="T18" fmla="*/ 0 60000 65536"/>
                  <a:gd name="T19" fmla="*/ 0 60000 65536"/>
                  <a:gd name="T20" fmla="*/ 0 60000 65536"/>
                  <a:gd name="T21" fmla="*/ 0 w 22"/>
                  <a:gd name="T22" fmla="*/ 0 h 58"/>
                  <a:gd name="T23" fmla="*/ 22 w 22"/>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58">
                    <a:moveTo>
                      <a:pt x="0" y="0"/>
                    </a:moveTo>
                    <a:lnTo>
                      <a:pt x="22" y="26"/>
                    </a:lnTo>
                    <a:lnTo>
                      <a:pt x="6" y="58"/>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2" name="Freeform 214">
                <a:extLst>
                  <a:ext uri="{FF2B5EF4-FFF2-40B4-BE49-F238E27FC236}">
                    <a16:creationId xmlns:a16="http://schemas.microsoft.com/office/drawing/2014/main" id="{6E5739E7-0977-46B7-8F77-BDB5B873DC05}"/>
                  </a:ext>
                </a:extLst>
              </p:cNvPr>
              <p:cNvSpPr>
                <a:spLocks/>
              </p:cNvSpPr>
              <p:nvPr/>
            </p:nvSpPr>
            <p:spPr bwMode="auto">
              <a:xfrm>
                <a:off x="3595027" y="4303806"/>
                <a:ext cx="31711" cy="10341"/>
              </a:xfrm>
              <a:custGeom>
                <a:avLst/>
                <a:gdLst>
                  <a:gd name="T0" fmla="*/ 15856 w 16"/>
                  <a:gd name="T1" fmla="*/ 0 h 6"/>
                  <a:gd name="T2" fmla="*/ 31711 w 16"/>
                  <a:gd name="T3" fmla="*/ 5171 h 6"/>
                  <a:gd name="T4" fmla="*/ 15856 w 16"/>
                  <a:gd name="T5" fmla="*/ 10341 h 6"/>
                  <a:gd name="T6" fmla="*/ 0 w 16"/>
                  <a:gd name="T7" fmla="*/ 5171 h 6"/>
                  <a:gd name="T8" fmla="*/ 0 w 16"/>
                  <a:gd name="T9" fmla="*/ 10341 h 6"/>
                  <a:gd name="T10" fmla="*/ 31711 w 16"/>
                  <a:gd name="T11" fmla="*/ 8618 h 6"/>
                  <a:gd name="T12" fmla="*/ 17694720 60000 65536"/>
                  <a:gd name="T13" fmla="*/ 0 60000 65536"/>
                  <a:gd name="T14" fmla="*/ 5898240 60000 65536"/>
                  <a:gd name="T15" fmla="*/ 11796480 60000 65536"/>
                  <a:gd name="T16" fmla="*/ 0 60000 65536"/>
                  <a:gd name="T17" fmla="*/ 0 60000 65536"/>
                  <a:gd name="T18" fmla="*/ 0 w 16"/>
                  <a:gd name="T19" fmla="*/ 0 h 6"/>
                  <a:gd name="T20" fmla="*/ 16 w 16"/>
                  <a:gd name="T21" fmla="*/ 6 h 6"/>
                </a:gdLst>
                <a:ahLst/>
                <a:cxnLst>
                  <a:cxn ang="T12">
                    <a:pos x="T0" y="T1"/>
                  </a:cxn>
                  <a:cxn ang="T13">
                    <a:pos x="T2" y="T3"/>
                  </a:cxn>
                  <a:cxn ang="T14">
                    <a:pos x="T4" y="T5"/>
                  </a:cxn>
                  <a:cxn ang="T15">
                    <a:pos x="T6" y="T7"/>
                  </a:cxn>
                  <a:cxn ang="T16">
                    <a:pos x="T8" y="T9"/>
                  </a:cxn>
                  <a:cxn ang="T17">
                    <a:pos x="T10" y="T11"/>
                  </a:cxn>
                </a:cxnLst>
                <a:rect l="T18" t="T19" r="T20" b="T21"/>
                <a:pathLst>
                  <a:path w="16" h="6">
                    <a:moveTo>
                      <a:pt x="0" y="6"/>
                    </a:moveTo>
                    <a:cubicBezTo>
                      <a:pt x="0" y="6"/>
                      <a:pt x="6" y="0"/>
                      <a:pt x="16" y="5"/>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3" name="Freeform 215">
                <a:extLst>
                  <a:ext uri="{FF2B5EF4-FFF2-40B4-BE49-F238E27FC236}">
                    <a16:creationId xmlns:a16="http://schemas.microsoft.com/office/drawing/2014/main" id="{AF4ED118-7D2C-489E-A715-688A36C5F2B4}"/>
                  </a:ext>
                </a:extLst>
              </p:cNvPr>
              <p:cNvSpPr>
                <a:spLocks/>
              </p:cNvSpPr>
              <p:nvPr/>
            </p:nvSpPr>
            <p:spPr bwMode="auto">
              <a:xfrm>
                <a:off x="3587099" y="4298630"/>
                <a:ext cx="17839" cy="6894"/>
              </a:xfrm>
              <a:custGeom>
                <a:avLst/>
                <a:gdLst>
                  <a:gd name="T0" fmla="*/ 8920 w 9"/>
                  <a:gd name="T1" fmla="*/ 0 h 4"/>
                  <a:gd name="T2" fmla="*/ 17839 w 9"/>
                  <a:gd name="T3" fmla="*/ 3447 h 4"/>
                  <a:gd name="T4" fmla="*/ 8920 w 9"/>
                  <a:gd name="T5" fmla="*/ 6894 h 4"/>
                  <a:gd name="T6" fmla="*/ 0 w 9"/>
                  <a:gd name="T7" fmla="*/ 3447 h 4"/>
                  <a:gd name="T8" fmla="*/ 0 w 9"/>
                  <a:gd name="T9" fmla="*/ 6894 h 4"/>
                  <a:gd name="T10" fmla="*/ 17839 w 9"/>
                  <a:gd name="T11" fmla="*/ 0 h 4"/>
                  <a:gd name="T12" fmla="*/ 17694720 60000 65536"/>
                  <a:gd name="T13" fmla="*/ 0 60000 65536"/>
                  <a:gd name="T14" fmla="*/ 5898240 60000 65536"/>
                  <a:gd name="T15" fmla="*/ 11796480 60000 65536"/>
                  <a:gd name="T16" fmla="*/ 0 60000 65536"/>
                  <a:gd name="T17" fmla="*/ 0 60000 65536"/>
                  <a:gd name="T18" fmla="*/ 0 w 9"/>
                  <a:gd name="T19" fmla="*/ 0 h 4"/>
                  <a:gd name="T20" fmla="*/ 9 w 9"/>
                  <a:gd name="T21" fmla="*/ 4 h 4"/>
                </a:gdLst>
                <a:ahLst/>
                <a:cxnLst>
                  <a:cxn ang="T12">
                    <a:pos x="T0" y="T1"/>
                  </a:cxn>
                  <a:cxn ang="T13">
                    <a:pos x="T2" y="T3"/>
                  </a:cxn>
                  <a:cxn ang="T14">
                    <a:pos x="T4" y="T5"/>
                  </a:cxn>
                  <a:cxn ang="T15">
                    <a:pos x="T6" y="T7"/>
                  </a:cxn>
                  <a:cxn ang="T16">
                    <a:pos x="T8" y="T9"/>
                  </a:cxn>
                  <a:cxn ang="T17">
                    <a:pos x="T10" y="T11"/>
                  </a:cxn>
                </a:cxnLst>
                <a:rect l="T18" t="T19" r="T20" b="T21"/>
                <a:pathLst>
                  <a:path w="9" h="4">
                    <a:moveTo>
                      <a:pt x="0" y="4"/>
                    </a:moveTo>
                    <a:cubicBezTo>
                      <a:pt x="0" y="4"/>
                      <a:pt x="2" y="0"/>
                      <a:pt x="9"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84" name="Freeform 216">
                <a:extLst>
                  <a:ext uri="{FF2B5EF4-FFF2-40B4-BE49-F238E27FC236}">
                    <a16:creationId xmlns:a16="http://schemas.microsoft.com/office/drawing/2014/main" id="{8886C32A-20DA-46EA-A51F-AC1BE5288719}"/>
                  </a:ext>
                </a:extLst>
              </p:cNvPr>
              <p:cNvSpPr>
                <a:spLocks/>
              </p:cNvSpPr>
              <p:nvPr/>
            </p:nvSpPr>
            <p:spPr bwMode="auto">
              <a:xfrm>
                <a:off x="3577196" y="4350358"/>
                <a:ext cx="17839" cy="18964"/>
              </a:xfrm>
              <a:custGeom>
                <a:avLst/>
                <a:gdLst>
                  <a:gd name="T0" fmla="*/ 8920 w 9"/>
                  <a:gd name="T1" fmla="*/ 0 h 11"/>
                  <a:gd name="T2" fmla="*/ 17839 w 9"/>
                  <a:gd name="T3" fmla="*/ 9482 h 11"/>
                  <a:gd name="T4" fmla="*/ 8920 w 9"/>
                  <a:gd name="T5" fmla="*/ 18964 h 11"/>
                  <a:gd name="T6" fmla="*/ 0 w 9"/>
                  <a:gd name="T7" fmla="*/ 9482 h 11"/>
                  <a:gd name="T8" fmla="*/ 0 w 9"/>
                  <a:gd name="T9" fmla="*/ 12068 h 11"/>
                  <a:gd name="T10" fmla="*/ 17839 w 9"/>
                  <a:gd name="T11" fmla="*/ 0 h 11"/>
                  <a:gd name="T12" fmla="*/ 17694720 60000 65536"/>
                  <a:gd name="T13" fmla="*/ 0 60000 65536"/>
                  <a:gd name="T14" fmla="*/ 5898240 60000 65536"/>
                  <a:gd name="T15" fmla="*/ 1179648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0" y="7"/>
                    </a:moveTo>
                    <a:cubicBezTo>
                      <a:pt x="0" y="7"/>
                      <a:pt x="8" y="11"/>
                      <a:pt x="9"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46106" name="Groupe 271">
            <a:extLst>
              <a:ext uri="{FF2B5EF4-FFF2-40B4-BE49-F238E27FC236}">
                <a16:creationId xmlns:a16="http://schemas.microsoft.com/office/drawing/2014/main" id="{3831D30F-FCAE-4122-A64C-36AA818BE346}"/>
              </a:ext>
            </a:extLst>
          </p:cNvPr>
          <p:cNvGrpSpPr>
            <a:grpSpLocks/>
          </p:cNvGrpSpPr>
          <p:nvPr/>
        </p:nvGrpSpPr>
        <p:grpSpPr bwMode="auto">
          <a:xfrm>
            <a:off x="8069263" y="4117975"/>
            <a:ext cx="431800" cy="431800"/>
            <a:chOff x="8069113" y="4117259"/>
            <a:chExt cx="431999" cy="431999"/>
          </a:xfrm>
        </p:grpSpPr>
        <p:sp>
          <p:nvSpPr>
            <p:cNvPr id="46131" name="Ellipse 272">
              <a:extLst>
                <a:ext uri="{FF2B5EF4-FFF2-40B4-BE49-F238E27FC236}">
                  <a16:creationId xmlns:a16="http://schemas.microsoft.com/office/drawing/2014/main" id="{67AA454B-B2BC-445E-8523-E0AE1614581E}"/>
                </a:ext>
              </a:extLst>
            </p:cNvPr>
            <p:cNvSpPr>
              <a:spLocks/>
            </p:cNvSpPr>
            <p:nvPr/>
          </p:nvSpPr>
          <p:spPr bwMode="auto">
            <a:xfrm>
              <a:off x="8069113" y="4117259"/>
              <a:ext cx="431999" cy="431999"/>
            </a:xfrm>
            <a:custGeom>
              <a:avLst/>
              <a:gdLst>
                <a:gd name="T0" fmla="*/ 216000 w 431999"/>
                <a:gd name="T1" fmla="*/ 0 h 431999"/>
                <a:gd name="T2" fmla="*/ 431999 w 431999"/>
                <a:gd name="T3" fmla="*/ 216000 h 431999"/>
                <a:gd name="T4" fmla="*/ 216000 w 431999"/>
                <a:gd name="T5" fmla="*/ 431999 h 431999"/>
                <a:gd name="T6" fmla="*/ 0 w 431999"/>
                <a:gd name="T7" fmla="*/ 216000 h 431999"/>
                <a:gd name="T8" fmla="*/ 63265 w 431999"/>
                <a:gd name="T9" fmla="*/ 63265 h 431999"/>
                <a:gd name="T10" fmla="*/ 63265 w 431999"/>
                <a:gd name="T11" fmla="*/ 368734 h 431999"/>
                <a:gd name="T12" fmla="*/ 368734 w 431999"/>
                <a:gd name="T13" fmla="*/ 368734 h 431999"/>
                <a:gd name="T14" fmla="*/ 368734 w 431999"/>
                <a:gd name="T15" fmla="*/ 63265 h 431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3265 w 431999"/>
                <a:gd name="T25" fmla="*/ 63265 h 431999"/>
                <a:gd name="T26" fmla="*/ 368734 w 431999"/>
                <a:gd name="T27" fmla="*/ 368734 h 431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1999" h="431999">
                  <a:moveTo>
                    <a:pt x="0" y="216000"/>
                  </a:moveTo>
                  <a:lnTo>
                    <a:pt x="0" y="216000"/>
                  </a:lnTo>
                  <a:cubicBezTo>
                    <a:pt x="0" y="335293"/>
                    <a:pt x="96706" y="432000"/>
                    <a:pt x="216000" y="432000"/>
                  </a:cubicBezTo>
                  <a:cubicBezTo>
                    <a:pt x="335293" y="432000"/>
                    <a:pt x="432000" y="335293"/>
                    <a:pt x="432000" y="216000"/>
                  </a:cubicBezTo>
                  <a:cubicBezTo>
                    <a:pt x="432000" y="96706"/>
                    <a:pt x="335293" y="0"/>
                    <a:pt x="216000" y="0"/>
                  </a:cubicBezTo>
                  <a:cubicBezTo>
                    <a:pt x="96706" y="0"/>
                    <a:pt x="0" y="96706"/>
                    <a:pt x="0" y="216000"/>
                  </a:cubicBezTo>
                  <a:close/>
                </a:path>
              </a:pathLst>
            </a:custGeom>
            <a:solidFill>
              <a:srgbClr val="FFFFFF"/>
            </a:solidFill>
            <a:ln w="12701" cap="flat">
              <a:solidFill>
                <a:srgbClr val="A5A5A5"/>
              </a:solidFill>
              <a:prstDash val="solid"/>
              <a:miter lim="800000"/>
              <a:headEnd/>
              <a:tailEnd/>
            </a:ln>
          </p:spPr>
          <p:txBody>
            <a:bodyPr anchor="ctr" anchorCtr="1"/>
            <a:lstStyle/>
            <a:p>
              <a:endParaRPr lang="fr-FR"/>
            </a:p>
          </p:txBody>
        </p:sp>
        <p:grpSp>
          <p:nvGrpSpPr>
            <p:cNvPr id="46132" name="Groupe 273">
              <a:extLst>
                <a:ext uri="{FF2B5EF4-FFF2-40B4-BE49-F238E27FC236}">
                  <a16:creationId xmlns:a16="http://schemas.microsoft.com/office/drawing/2014/main" id="{A5656698-3CBF-4F35-B78C-03F0D79E119D}"/>
                </a:ext>
              </a:extLst>
            </p:cNvPr>
            <p:cNvGrpSpPr>
              <a:grpSpLocks/>
            </p:cNvGrpSpPr>
            <p:nvPr/>
          </p:nvGrpSpPr>
          <p:grpSpPr bwMode="auto">
            <a:xfrm>
              <a:off x="8146096" y="4192706"/>
              <a:ext cx="278014" cy="281050"/>
              <a:chOff x="8146096" y="4192706"/>
              <a:chExt cx="278014" cy="281050"/>
            </a:xfrm>
          </p:grpSpPr>
          <p:sp>
            <p:nvSpPr>
              <p:cNvPr id="46133" name="Freeform 125">
                <a:extLst>
                  <a:ext uri="{FF2B5EF4-FFF2-40B4-BE49-F238E27FC236}">
                    <a16:creationId xmlns:a16="http://schemas.microsoft.com/office/drawing/2014/main" id="{C0EB6755-767B-4448-B805-7443BE67D52B}"/>
                  </a:ext>
                </a:extLst>
              </p:cNvPr>
              <p:cNvSpPr>
                <a:spLocks/>
              </p:cNvSpPr>
              <p:nvPr/>
            </p:nvSpPr>
            <p:spPr bwMode="auto">
              <a:xfrm>
                <a:off x="8167329" y="4416131"/>
                <a:ext cx="41449" cy="36393"/>
              </a:xfrm>
              <a:custGeom>
                <a:avLst/>
                <a:gdLst>
                  <a:gd name="T0" fmla="*/ 20725 w 41"/>
                  <a:gd name="T1" fmla="*/ 0 h 36"/>
                  <a:gd name="T2" fmla="*/ 41449 w 41"/>
                  <a:gd name="T3" fmla="*/ 18197 h 36"/>
                  <a:gd name="T4" fmla="*/ 20725 w 41"/>
                  <a:gd name="T5" fmla="*/ 36393 h 36"/>
                  <a:gd name="T6" fmla="*/ 0 w 41"/>
                  <a:gd name="T7" fmla="*/ 18197 h 36"/>
                  <a:gd name="T8" fmla="*/ 10110 w 41"/>
                  <a:gd name="T9" fmla="*/ 36393 h 36"/>
                  <a:gd name="T10" fmla="*/ 0 w 41"/>
                  <a:gd name="T11" fmla="*/ 17186 h 36"/>
                  <a:gd name="T12" fmla="*/ 10110 w 41"/>
                  <a:gd name="T13" fmla="*/ 0 h 36"/>
                  <a:gd name="T14" fmla="*/ 29318 w 41"/>
                  <a:gd name="T15" fmla="*/ 0 h 36"/>
                  <a:gd name="T16" fmla="*/ 41449 w 41"/>
                  <a:gd name="T17" fmla="*/ 17186 h 36"/>
                  <a:gd name="T18" fmla="*/ 29318 w 41"/>
                  <a:gd name="T19" fmla="*/ 36393 h 36"/>
                  <a:gd name="T20" fmla="*/ 10110 w 41"/>
                  <a:gd name="T21" fmla="*/ 36393 h 36"/>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41"/>
                  <a:gd name="T34" fmla="*/ 0 h 36"/>
                  <a:gd name="T35" fmla="*/ 41 w 41"/>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36">
                    <a:moveTo>
                      <a:pt x="10" y="36"/>
                    </a:moveTo>
                    <a:lnTo>
                      <a:pt x="0" y="17"/>
                    </a:lnTo>
                    <a:lnTo>
                      <a:pt x="10" y="0"/>
                    </a:lnTo>
                    <a:lnTo>
                      <a:pt x="29" y="0"/>
                    </a:lnTo>
                    <a:lnTo>
                      <a:pt x="41" y="17"/>
                    </a:lnTo>
                    <a:lnTo>
                      <a:pt x="29" y="36"/>
                    </a:lnTo>
                    <a:lnTo>
                      <a:pt x="10" y="36"/>
                    </a:ln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4" name="Freeform 126">
                <a:extLst>
                  <a:ext uri="{FF2B5EF4-FFF2-40B4-BE49-F238E27FC236}">
                    <a16:creationId xmlns:a16="http://schemas.microsoft.com/office/drawing/2014/main" id="{829FCFD2-F57E-4CA2-9BCB-5F24FB3CFCD8}"/>
                  </a:ext>
                </a:extLst>
              </p:cNvPr>
              <p:cNvSpPr>
                <a:spLocks/>
              </p:cNvSpPr>
              <p:nvPr/>
            </p:nvSpPr>
            <p:spPr bwMode="auto">
              <a:xfrm>
                <a:off x="8146096" y="4192706"/>
                <a:ext cx="278014" cy="281049"/>
              </a:xfrm>
              <a:custGeom>
                <a:avLst/>
                <a:gdLst>
                  <a:gd name="T0" fmla="*/ 139007 w 116"/>
                  <a:gd name="T1" fmla="*/ 0 h 116"/>
                  <a:gd name="T2" fmla="*/ 278014 w 116"/>
                  <a:gd name="T3" fmla="*/ 140525 h 116"/>
                  <a:gd name="T4" fmla="*/ 139007 w 116"/>
                  <a:gd name="T5" fmla="*/ 281049 h 116"/>
                  <a:gd name="T6" fmla="*/ 0 w 116"/>
                  <a:gd name="T7" fmla="*/ 140525 h 116"/>
                  <a:gd name="T8" fmla="*/ 275617 w 116"/>
                  <a:gd name="T9" fmla="*/ 38765 h 116"/>
                  <a:gd name="T10" fmla="*/ 251651 w 116"/>
                  <a:gd name="T11" fmla="*/ 62994 h 116"/>
                  <a:gd name="T12" fmla="*/ 225287 w 116"/>
                  <a:gd name="T13" fmla="*/ 55725 h 116"/>
                  <a:gd name="T14" fmla="*/ 215701 w 116"/>
                  <a:gd name="T15" fmla="*/ 26651 h 116"/>
                  <a:gd name="T16" fmla="*/ 239667 w 116"/>
                  <a:gd name="T17" fmla="*/ 2423 h 116"/>
                  <a:gd name="T18" fmla="*/ 225287 w 116"/>
                  <a:gd name="T19" fmla="*/ 0 h 116"/>
                  <a:gd name="T20" fmla="*/ 170164 w 116"/>
                  <a:gd name="T21" fmla="*/ 55725 h 116"/>
                  <a:gd name="T22" fmla="*/ 172560 w 116"/>
                  <a:gd name="T23" fmla="*/ 70262 h 116"/>
                  <a:gd name="T24" fmla="*/ 45537 w 116"/>
                  <a:gd name="T25" fmla="*/ 201095 h 116"/>
                  <a:gd name="T26" fmla="*/ 40743 w 116"/>
                  <a:gd name="T27" fmla="*/ 198673 h 116"/>
                  <a:gd name="T28" fmla="*/ 0 w 116"/>
                  <a:gd name="T29" fmla="*/ 239861 h 116"/>
                  <a:gd name="T30" fmla="*/ 40743 w 116"/>
                  <a:gd name="T31" fmla="*/ 281049 h 116"/>
                  <a:gd name="T32" fmla="*/ 81487 w 116"/>
                  <a:gd name="T33" fmla="*/ 239861 h 116"/>
                  <a:gd name="T34" fmla="*/ 81487 w 116"/>
                  <a:gd name="T35" fmla="*/ 235015 h 116"/>
                  <a:gd name="T36" fmla="*/ 208510 w 116"/>
                  <a:gd name="T37" fmla="*/ 106605 h 116"/>
                  <a:gd name="T38" fmla="*/ 225287 w 116"/>
                  <a:gd name="T39" fmla="*/ 109028 h 116"/>
                  <a:gd name="T40" fmla="*/ 278014 w 116"/>
                  <a:gd name="T41" fmla="*/ 55725 h 116"/>
                  <a:gd name="T42" fmla="*/ 275617 w 116"/>
                  <a:gd name="T43" fmla="*/ 38765 h 116"/>
                  <a:gd name="T44" fmla="*/ 17694720 60000 65536"/>
                  <a:gd name="T45" fmla="*/ 0 60000 65536"/>
                  <a:gd name="T46" fmla="*/ 5898240 60000 65536"/>
                  <a:gd name="T47" fmla="*/ 1179648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6"/>
                  <a:gd name="T67" fmla="*/ 0 h 116"/>
                  <a:gd name="T68" fmla="*/ 116 w 116"/>
                  <a:gd name="T69" fmla="*/ 116 h 1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6" h="116">
                    <a:moveTo>
                      <a:pt x="115" y="16"/>
                    </a:moveTo>
                    <a:cubicBezTo>
                      <a:pt x="105" y="26"/>
                      <a:pt x="105" y="26"/>
                      <a:pt x="105" y="26"/>
                    </a:cubicBezTo>
                    <a:cubicBezTo>
                      <a:pt x="94" y="23"/>
                      <a:pt x="94" y="23"/>
                      <a:pt x="94" y="23"/>
                    </a:cubicBezTo>
                    <a:cubicBezTo>
                      <a:pt x="90" y="11"/>
                      <a:pt x="90" y="11"/>
                      <a:pt x="90" y="11"/>
                    </a:cubicBezTo>
                    <a:cubicBezTo>
                      <a:pt x="100" y="1"/>
                      <a:pt x="100" y="1"/>
                      <a:pt x="100" y="1"/>
                    </a:cubicBezTo>
                    <a:cubicBezTo>
                      <a:pt x="98" y="1"/>
                      <a:pt x="96" y="0"/>
                      <a:pt x="94" y="0"/>
                    </a:cubicBezTo>
                    <a:cubicBezTo>
                      <a:pt x="81" y="0"/>
                      <a:pt x="71" y="10"/>
                      <a:pt x="71" y="23"/>
                    </a:cubicBezTo>
                    <a:cubicBezTo>
                      <a:pt x="71" y="25"/>
                      <a:pt x="72" y="27"/>
                      <a:pt x="72" y="29"/>
                    </a:cubicBezTo>
                    <a:cubicBezTo>
                      <a:pt x="19" y="83"/>
                      <a:pt x="19" y="83"/>
                      <a:pt x="19" y="83"/>
                    </a:cubicBezTo>
                    <a:cubicBezTo>
                      <a:pt x="18" y="82"/>
                      <a:pt x="18" y="82"/>
                      <a:pt x="17" y="82"/>
                    </a:cubicBezTo>
                    <a:cubicBezTo>
                      <a:pt x="8" y="82"/>
                      <a:pt x="0" y="90"/>
                      <a:pt x="0" y="99"/>
                    </a:cubicBezTo>
                    <a:cubicBezTo>
                      <a:pt x="0" y="108"/>
                      <a:pt x="8" y="116"/>
                      <a:pt x="17" y="116"/>
                    </a:cubicBezTo>
                    <a:cubicBezTo>
                      <a:pt x="26" y="116"/>
                      <a:pt x="34" y="108"/>
                      <a:pt x="34" y="99"/>
                    </a:cubicBezTo>
                    <a:cubicBezTo>
                      <a:pt x="34" y="99"/>
                      <a:pt x="34" y="98"/>
                      <a:pt x="34" y="97"/>
                    </a:cubicBezTo>
                    <a:cubicBezTo>
                      <a:pt x="87" y="44"/>
                      <a:pt x="87" y="44"/>
                      <a:pt x="87" y="44"/>
                    </a:cubicBezTo>
                    <a:cubicBezTo>
                      <a:pt x="89" y="45"/>
                      <a:pt x="91" y="45"/>
                      <a:pt x="94" y="45"/>
                    </a:cubicBezTo>
                    <a:cubicBezTo>
                      <a:pt x="106" y="45"/>
                      <a:pt x="116" y="35"/>
                      <a:pt x="116" y="23"/>
                    </a:cubicBezTo>
                    <a:cubicBezTo>
                      <a:pt x="116" y="20"/>
                      <a:pt x="116" y="18"/>
                      <a:pt x="115" y="16"/>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5" name="Line 127">
                <a:extLst>
                  <a:ext uri="{FF2B5EF4-FFF2-40B4-BE49-F238E27FC236}">
                    <a16:creationId xmlns:a16="http://schemas.microsoft.com/office/drawing/2014/main" id="{E7B93A42-F7DD-48F1-B5C7-0148E7C60649}"/>
                  </a:ext>
                </a:extLst>
              </p:cNvPr>
              <p:cNvSpPr>
                <a:spLocks/>
              </p:cNvSpPr>
              <p:nvPr/>
            </p:nvSpPr>
            <p:spPr bwMode="auto">
              <a:xfrm flipV="1">
                <a:off x="8210799" y="4391872"/>
                <a:ext cx="17190" cy="19211"/>
              </a:xfrm>
              <a:custGeom>
                <a:avLst/>
                <a:gdLst>
                  <a:gd name="T0" fmla="*/ 8595 w 17190"/>
                  <a:gd name="T1" fmla="*/ 0 h 19211"/>
                  <a:gd name="T2" fmla="*/ 17190 w 17190"/>
                  <a:gd name="T3" fmla="*/ 9606 h 19211"/>
                  <a:gd name="T4" fmla="*/ 8595 w 17190"/>
                  <a:gd name="T5" fmla="*/ 19211 h 19211"/>
                  <a:gd name="T6" fmla="*/ 0 w 17190"/>
                  <a:gd name="T7" fmla="*/ 9606 h 19211"/>
                  <a:gd name="T8" fmla="*/ 0 w 17190"/>
                  <a:gd name="T9" fmla="*/ 0 h 19211"/>
                  <a:gd name="T10" fmla="*/ 17190 w 17190"/>
                  <a:gd name="T11" fmla="*/ 19211 h 19211"/>
                  <a:gd name="T12" fmla="*/ 17694720 60000 65536"/>
                  <a:gd name="T13" fmla="*/ 0 60000 65536"/>
                  <a:gd name="T14" fmla="*/ 5898240 60000 65536"/>
                  <a:gd name="T15" fmla="*/ 11796480 60000 65536"/>
                  <a:gd name="T16" fmla="*/ 5898240 60000 65536"/>
                  <a:gd name="T17" fmla="*/ 17694720 60000 65536"/>
                  <a:gd name="T18" fmla="*/ 0 w 17190"/>
                  <a:gd name="T19" fmla="*/ 0 h 19211"/>
                  <a:gd name="T20" fmla="*/ 17190 w 17190"/>
                  <a:gd name="T21" fmla="*/ 19211 h 19211"/>
                </a:gdLst>
                <a:ahLst/>
                <a:cxnLst>
                  <a:cxn ang="T12">
                    <a:pos x="T0" y="T1"/>
                  </a:cxn>
                  <a:cxn ang="T13">
                    <a:pos x="T2" y="T3"/>
                  </a:cxn>
                  <a:cxn ang="T14">
                    <a:pos x="T4" y="T5"/>
                  </a:cxn>
                  <a:cxn ang="T15">
                    <a:pos x="T6" y="T7"/>
                  </a:cxn>
                  <a:cxn ang="T16">
                    <a:pos x="T8" y="T9"/>
                  </a:cxn>
                  <a:cxn ang="T17">
                    <a:pos x="T10" y="T11"/>
                  </a:cxn>
                </a:cxnLst>
                <a:rect l="T18" t="T19" r="T20" b="T21"/>
                <a:pathLst>
                  <a:path w="17190" h="19211">
                    <a:moveTo>
                      <a:pt x="0" y="0"/>
                    </a:moveTo>
                    <a:lnTo>
                      <a:pt x="17190" y="1921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6" name="Line 128">
                <a:extLst>
                  <a:ext uri="{FF2B5EF4-FFF2-40B4-BE49-F238E27FC236}">
                    <a16:creationId xmlns:a16="http://schemas.microsoft.com/office/drawing/2014/main" id="{B1B1B5A0-B6FC-4629-9CF2-A3419AD2022A}"/>
                  </a:ext>
                </a:extLst>
              </p:cNvPr>
              <p:cNvSpPr>
                <a:spLocks/>
              </p:cNvSpPr>
              <p:nvPr/>
            </p:nvSpPr>
            <p:spPr bwMode="auto">
              <a:xfrm flipV="1">
                <a:off x="8244157" y="4355470"/>
                <a:ext cx="19211" cy="19211"/>
              </a:xfrm>
              <a:custGeom>
                <a:avLst/>
                <a:gdLst>
                  <a:gd name="T0" fmla="*/ 9606 w 19211"/>
                  <a:gd name="T1" fmla="*/ 0 h 19211"/>
                  <a:gd name="T2" fmla="*/ 19211 w 19211"/>
                  <a:gd name="T3" fmla="*/ 9606 h 19211"/>
                  <a:gd name="T4" fmla="*/ 9606 w 19211"/>
                  <a:gd name="T5" fmla="*/ 19211 h 19211"/>
                  <a:gd name="T6" fmla="*/ 0 w 19211"/>
                  <a:gd name="T7" fmla="*/ 9606 h 19211"/>
                  <a:gd name="T8" fmla="*/ 0 w 19211"/>
                  <a:gd name="T9" fmla="*/ 0 h 19211"/>
                  <a:gd name="T10" fmla="*/ 19211 w 19211"/>
                  <a:gd name="T11" fmla="*/ 19211 h 19211"/>
                  <a:gd name="T12" fmla="*/ 17694720 60000 65536"/>
                  <a:gd name="T13" fmla="*/ 0 60000 65536"/>
                  <a:gd name="T14" fmla="*/ 5898240 60000 65536"/>
                  <a:gd name="T15" fmla="*/ 11796480 60000 65536"/>
                  <a:gd name="T16" fmla="*/ 5898240 60000 65536"/>
                  <a:gd name="T17" fmla="*/ 17694720 60000 65536"/>
                  <a:gd name="T18" fmla="*/ 0 w 19211"/>
                  <a:gd name="T19" fmla="*/ 0 h 19211"/>
                  <a:gd name="T20" fmla="*/ 19211 w 19211"/>
                  <a:gd name="T21" fmla="*/ 19211 h 19211"/>
                </a:gdLst>
                <a:ahLst/>
                <a:cxnLst>
                  <a:cxn ang="T12">
                    <a:pos x="T0" y="T1"/>
                  </a:cxn>
                  <a:cxn ang="T13">
                    <a:pos x="T2" y="T3"/>
                  </a:cxn>
                  <a:cxn ang="T14">
                    <a:pos x="T4" y="T5"/>
                  </a:cxn>
                  <a:cxn ang="T15">
                    <a:pos x="T6" y="T7"/>
                  </a:cxn>
                  <a:cxn ang="T16">
                    <a:pos x="T8" y="T9"/>
                  </a:cxn>
                  <a:cxn ang="T17">
                    <a:pos x="T10" y="T11"/>
                  </a:cxn>
                </a:cxnLst>
                <a:rect l="T18" t="T19" r="T20" b="T21"/>
                <a:pathLst>
                  <a:path w="19211" h="19211">
                    <a:moveTo>
                      <a:pt x="0" y="0"/>
                    </a:moveTo>
                    <a:lnTo>
                      <a:pt x="19211" y="1921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7" name="Line 129">
                <a:extLst>
                  <a:ext uri="{FF2B5EF4-FFF2-40B4-BE49-F238E27FC236}">
                    <a16:creationId xmlns:a16="http://schemas.microsoft.com/office/drawing/2014/main" id="{AF5B99BB-71F6-4139-9AF2-AC8EA275A876}"/>
                  </a:ext>
                </a:extLst>
              </p:cNvPr>
              <p:cNvSpPr>
                <a:spLocks/>
              </p:cNvSpPr>
              <p:nvPr/>
            </p:nvSpPr>
            <p:spPr bwMode="auto">
              <a:xfrm flipV="1">
                <a:off x="8280559" y="4321097"/>
                <a:ext cx="19211" cy="17181"/>
              </a:xfrm>
              <a:custGeom>
                <a:avLst/>
                <a:gdLst>
                  <a:gd name="T0" fmla="*/ 9606 w 19211"/>
                  <a:gd name="T1" fmla="*/ 0 h 17181"/>
                  <a:gd name="T2" fmla="*/ 19211 w 19211"/>
                  <a:gd name="T3" fmla="*/ 8591 h 17181"/>
                  <a:gd name="T4" fmla="*/ 9606 w 19211"/>
                  <a:gd name="T5" fmla="*/ 17181 h 17181"/>
                  <a:gd name="T6" fmla="*/ 0 w 19211"/>
                  <a:gd name="T7" fmla="*/ 8591 h 17181"/>
                  <a:gd name="T8" fmla="*/ 0 w 19211"/>
                  <a:gd name="T9" fmla="*/ 0 h 17181"/>
                  <a:gd name="T10" fmla="*/ 19211 w 19211"/>
                  <a:gd name="T11" fmla="*/ 17181 h 17181"/>
                  <a:gd name="T12" fmla="*/ 17694720 60000 65536"/>
                  <a:gd name="T13" fmla="*/ 0 60000 65536"/>
                  <a:gd name="T14" fmla="*/ 5898240 60000 65536"/>
                  <a:gd name="T15" fmla="*/ 11796480 60000 65536"/>
                  <a:gd name="T16" fmla="*/ 5898240 60000 65536"/>
                  <a:gd name="T17" fmla="*/ 17694720 60000 65536"/>
                  <a:gd name="T18" fmla="*/ 0 w 19211"/>
                  <a:gd name="T19" fmla="*/ 0 h 17181"/>
                  <a:gd name="T20" fmla="*/ 19211 w 19211"/>
                  <a:gd name="T21" fmla="*/ 17181 h 17181"/>
                </a:gdLst>
                <a:ahLst/>
                <a:cxnLst>
                  <a:cxn ang="T12">
                    <a:pos x="T0" y="T1"/>
                  </a:cxn>
                  <a:cxn ang="T13">
                    <a:pos x="T2" y="T3"/>
                  </a:cxn>
                  <a:cxn ang="T14">
                    <a:pos x="T4" y="T5"/>
                  </a:cxn>
                  <a:cxn ang="T15">
                    <a:pos x="T6" y="T7"/>
                  </a:cxn>
                  <a:cxn ang="T16">
                    <a:pos x="T8" y="T9"/>
                  </a:cxn>
                  <a:cxn ang="T17">
                    <a:pos x="T10" y="T11"/>
                  </a:cxn>
                </a:cxnLst>
                <a:rect l="T18" t="T19" r="T20" b="T21"/>
                <a:pathLst>
                  <a:path w="19211" h="17181">
                    <a:moveTo>
                      <a:pt x="0" y="0"/>
                    </a:moveTo>
                    <a:lnTo>
                      <a:pt x="19211" y="1718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8" name="Line 130">
                <a:extLst>
                  <a:ext uri="{FF2B5EF4-FFF2-40B4-BE49-F238E27FC236}">
                    <a16:creationId xmlns:a16="http://schemas.microsoft.com/office/drawing/2014/main" id="{BCD6ED22-5DBC-4DE1-B4F0-AC2001507B6D}"/>
                  </a:ext>
                </a:extLst>
              </p:cNvPr>
              <p:cNvSpPr>
                <a:spLocks/>
              </p:cNvSpPr>
              <p:nvPr/>
            </p:nvSpPr>
            <p:spPr bwMode="auto">
              <a:xfrm flipV="1">
                <a:off x="8315937" y="4284704"/>
                <a:ext cx="19211" cy="17181"/>
              </a:xfrm>
              <a:custGeom>
                <a:avLst/>
                <a:gdLst>
                  <a:gd name="T0" fmla="*/ 9606 w 19211"/>
                  <a:gd name="T1" fmla="*/ 0 h 17181"/>
                  <a:gd name="T2" fmla="*/ 19211 w 19211"/>
                  <a:gd name="T3" fmla="*/ 8591 h 17181"/>
                  <a:gd name="T4" fmla="*/ 9606 w 19211"/>
                  <a:gd name="T5" fmla="*/ 17181 h 17181"/>
                  <a:gd name="T6" fmla="*/ 0 w 19211"/>
                  <a:gd name="T7" fmla="*/ 8591 h 17181"/>
                  <a:gd name="T8" fmla="*/ 0 w 19211"/>
                  <a:gd name="T9" fmla="*/ 0 h 17181"/>
                  <a:gd name="T10" fmla="*/ 19211 w 19211"/>
                  <a:gd name="T11" fmla="*/ 17181 h 17181"/>
                  <a:gd name="T12" fmla="*/ 17694720 60000 65536"/>
                  <a:gd name="T13" fmla="*/ 0 60000 65536"/>
                  <a:gd name="T14" fmla="*/ 5898240 60000 65536"/>
                  <a:gd name="T15" fmla="*/ 11796480 60000 65536"/>
                  <a:gd name="T16" fmla="*/ 5898240 60000 65536"/>
                  <a:gd name="T17" fmla="*/ 17694720 60000 65536"/>
                  <a:gd name="T18" fmla="*/ 0 w 19211"/>
                  <a:gd name="T19" fmla="*/ 0 h 17181"/>
                  <a:gd name="T20" fmla="*/ 19211 w 19211"/>
                  <a:gd name="T21" fmla="*/ 17181 h 17181"/>
                </a:gdLst>
                <a:ahLst/>
                <a:cxnLst>
                  <a:cxn ang="T12">
                    <a:pos x="T0" y="T1"/>
                  </a:cxn>
                  <a:cxn ang="T13">
                    <a:pos x="T2" y="T3"/>
                  </a:cxn>
                  <a:cxn ang="T14">
                    <a:pos x="T4" y="T5"/>
                  </a:cxn>
                  <a:cxn ang="T15">
                    <a:pos x="T6" y="T7"/>
                  </a:cxn>
                  <a:cxn ang="T16">
                    <a:pos x="T8" y="T9"/>
                  </a:cxn>
                  <a:cxn ang="T17">
                    <a:pos x="T10" y="T11"/>
                  </a:cxn>
                </a:cxnLst>
                <a:rect l="T18" t="T19" r="T20" b="T21"/>
                <a:pathLst>
                  <a:path w="19211" h="17181">
                    <a:moveTo>
                      <a:pt x="0" y="0"/>
                    </a:moveTo>
                    <a:lnTo>
                      <a:pt x="19211" y="17181"/>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9" name="Freeform 131">
                <a:extLst>
                  <a:ext uri="{FF2B5EF4-FFF2-40B4-BE49-F238E27FC236}">
                    <a16:creationId xmlns:a16="http://schemas.microsoft.com/office/drawing/2014/main" id="{99D0854B-8DD4-4811-BB57-6D5ACDA8D164}"/>
                  </a:ext>
                </a:extLst>
              </p:cNvPr>
              <p:cNvSpPr>
                <a:spLocks/>
              </p:cNvSpPr>
              <p:nvPr/>
            </p:nvSpPr>
            <p:spPr bwMode="auto">
              <a:xfrm>
                <a:off x="8277523" y="4324133"/>
                <a:ext cx="146587" cy="149623"/>
              </a:xfrm>
              <a:custGeom>
                <a:avLst/>
                <a:gdLst>
                  <a:gd name="T0" fmla="*/ 73294 w 61"/>
                  <a:gd name="T1" fmla="*/ 0 h 62"/>
                  <a:gd name="T2" fmla="*/ 146587 w 61"/>
                  <a:gd name="T3" fmla="*/ 74812 h 62"/>
                  <a:gd name="T4" fmla="*/ 73294 w 61"/>
                  <a:gd name="T5" fmla="*/ 149623 h 62"/>
                  <a:gd name="T6" fmla="*/ 0 w 61"/>
                  <a:gd name="T7" fmla="*/ 74812 h 62"/>
                  <a:gd name="T8" fmla="*/ 146587 w 61"/>
                  <a:gd name="T9" fmla="*/ 111011 h 62"/>
                  <a:gd name="T10" fmla="*/ 146587 w 61"/>
                  <a:gd name="T11" fmla="*/ 111011 h 62"/>
                  <a:gd name="T12" fmla="*/ 134572 w 61"/>
                  <a:gd name="T13" fmla="*/ 84465 h 62"/>
                  <a:gd name="T14" fmla="*/ 52867 w 61"/>
                  <a:gd name="T15" fmla="*/ 0 h 62"/>
                  <a:gd name="T16" fmla="*/ 0 w 61"/>
                  <a:gd name="T17" fmla="*/ 55505 h 62"/>
                  <a:gd name="T18" fmla="*/ 81704 w 61"/>
                  <a:gd name="T19" fmla="*/ 137557 h 62"/>
                  <a:gd name="T20" fmla="*/ 108138 w 61"/>
                  <a:gd name="T21" fmla="*/ 149623 h 62"/>
                  <a:gd name="T22" fmla="*/ 108138 w 61"/>
                  <a:gd name="T23" fmla="*/ 149623 h 62"/>
                  <a:gd name="T24" fmla="*/ 146587 w 61"/>
                  <a:gd name="T25" fmla="*/ 111011 h 62"/>
                  <a:gd name="T26" fmla="*/ 17694720 60000 65536"/>
                  <a:gd name="T27" fmla="*/ 0 60000 65536"/>
                  <a:gd name="T28" fmla="*/ 5898240 60000 65536"/>
                  <a:gd name="T29" fmla="*/ 1179648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62"/>
                  <a:gd name="T41" fmla="*/ 61 w 61"/>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62">
                    <a:moveTo>
                      <a:pt x="61" y="46"/>
                    </a:moveTo>
                    <a:cubicBezTo>
                      <a:pt x="61" y="46"/>
                      <a:pt x="61" y="46"/>
                      <a:pt x="61" y="46"/>
                    </a:cubicBezTo>
                    <a:cubicBezTo>
                      <a:pt x="61" y="42"/>
                      <a:pt x="59" y="38"/>
                      <a:pt x="56" y="35"/>
                    </a:cubicBezTo>
                    <a:cubicBezTo>
                      <a:pt x="22" y="0"/>
                      <a:pt x="22" y="0"/>
                      <a:pt x="22" y="0"/>
                    </a:cubicBezTo>
                    <a:cubicBezTo>
                      <a:pt x="0" y="23"/>
                      <a:pt x="0" y="23"/>
                      <a:pt x="0" y="23"/>
                    </a:cubicBezTo>
                    <a:cubicBezTo>
                      <a:pt x="34" y="57"/>
                      <a:pt x="34" y="57"/>
                      <a:pt x="34" y="57"/>
                    </a:cubicBezTo>
                    <a:cubicBezTo>
                      <a:pt x="37" y="60"/>
                      <a:pt x="41" y="62"/>
                      <a:pt x="45" y="62"/>
                    </a:cubicBezTo>
                    <a:cubicBezTo>
                      <a:pt x="45" y="62"/>
                      <a:pt x="45" y="62"/>
                      <a:pt x="45" y="62"/>
                    </a:cubicBezTo>
                    <a:cubicBezTo>
                      <a:pt x="54" y="62"/>
                      <a:pt x="61" y="55"/>
                      <a:pt x="61" y="46"/>
                    </a:cubicBez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0" name="Freeform 132">
                <a:extLst>
                  <a:ext uri="{FF2B5EF4-FFF2-40B4-BE49-F238E27FC236}">
                    <a16:creationId xmlns:a16="http://schemas.microsoft.com/office/drawing/2014/main" id="{7AADE2F6-7C09-456B-A132-ECEFE2266F94}"/>
                  </a:ext>
                </a:extLst>
              </p:cNvPr>
              <p:cNvSpPr>
                <a:spLocks/>
              </p:cNvSpPr>
              <p:nvPr/>
            </p:nvSpPr>
            <p:spPr bwMode="auto">
              <a:xfrm>
                <a:off x="8146096" y="4192706"/>
                <a:ext cx="131426" cy="131426"/>
              </a:xfrm>
              <a:custGeom>
                <a:avLst/>
                <a:gdLst>
                  <a:gd name="T0" fmla="*/ 65713 w 130"/>
                  <a:gd name="T1" fmla="*/ 0 h 130"/>
                  <a:gd name="T2" fmla="*/ 131426 w 130"/>
                  <a:gd name="T3" fmla="*/ 65713 h 130"/>
                  <a:gd name="T4" fmla="*/ 65713 w 130"/>
                  <a:gd name="T5" fmla="*/ 131426 h 130"/>
                  <a:gd name="T6" fmla="*/ 0 w 130"/>
                  <a:gd name="T7" fmla="*/ 65713 h 130"/>
                  <a:gd name="T8" fmla="*/ 64702 w 130"/>
                  <a:gd name="T9" fmla="*/ 46505 h 130"/>
                  <a:gd name="T10" fmla="*/ 59647 w 130"/>
                  <a:gd name="T11" fmla="*/ 51559 h 130"/>
                  <a:gd name="T12" fmla="*/ 45494 w 130"/>
                  <a:gd name="T13" fmla="*/ 36395 h 130"/>
                  <a:gd name="T14" fmla="*/ 35384 w 130"/>
                  <a:gd name="T15" fmla="*/ 20219 h 130"/>
                  <a:gd name="T16" fmla="*/ 9099 w 130"/>
                  <a:gd name="T17" fmla="*/ 0 h 130"/>
                  <a:gd name="T18" fmla="*/ 0 w 130"/>
                  <a:gd name="T19" fmla="*/ 10110 h 130"/>
                  <a:gd name="T20" fmla="*/ 19208 w 130"/>
                  <a:gd name="T21" fmla="*/ 36395 h 130"/>
                  <a:gd name="T22" fmla="*/ 35384 w 130"/>
                  <a:gd name="T23" fmla="*/ 46505 h 130"/>
                  <a:gd name="T24" fmla="*/ 50548 w 130"/>
                  <a:gd name="T25" fmla="*/ 60658 h 130"/>
                  <a:gd name="T26" fmla="*/ 45494 w 130"/>
                  <a:gd name="T27" fmla="*/ 63691 h 130"/>
                  <a:gd name="T28" fmla="*/ 112218 w 130"/>
                  <a:gd name="T29" fmla="*/ 131426 h 130"/>
                  <a:gd name="T30" fmla="*/ 131426 w 130"/>
                  <a:gd name="T31" fmla="*/ 114240 h 130"/>
                  <a:gd name="T32" fmla="*/ 64702 w 130"/>
                  <a:gd name="T33" fmla="*/ 46505 h 130"/>
                  <a:gd name="T34" fmla="*/ 17694720 60000 65536"/>
                  <a:gd name="T35" fmla="*/ 0 60000 65536"/>
                  <a:gd name="T36" fmla="*/ 5898240 60000 65536"/>
                  <a:gd name="T37" fmla="*/ 1179648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0"/>
                  <a:gd name="T52" fmla="*/ 0 h 130"/>
                  <a:gd name="T53" fmla="*/ 130 w 130"/>
                  <a:gd name="T54" fmla="*/ 130 h 1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0" h="130">
                    <a:moveTo>
                      <a:pt x="64" y="46"/>
                    </a:moveTo>
                    <a:lnTo>
                      <a:pt x="59" y="51"/>
                    </a:lnTo>
                    <a:lnTo>
                      <a:pt x="45" y="36"/>
                    </a:lnTo>
                    <a:lnTo>
                      <a:pt x="35" y="20"/>
                    </a:lnTo>
                    <a:lnTo>
                      <a:pt x="9" y="0"/>
                    </a:lnTo>
                    <a:lnTo>
                      <a:pt x="0" y="10"/>
                    </a:lnTo>
                    <a:lnTo>
                      <a:pt x="19" y="36"/>
                    </a:lnTo>
                    <a:lnTo>
                      <a:pt x="35" y="46"/>
                    </a:lnTo>
                    <a:lnTo>
                      <a:pt x="50" y="60"/>
                    </a:lnTo>
                    <a:lnTo>
                      <a:pt x="45" y="63"/>
                    </a:lnTo>
                    <a:lnTo>
                      <a:pt x="111" y="130"/>
                    </a:lnTo>
                    <a:lnTo>
                      <a:pt x="130" y="113"/>
                    </a:lnTo>
                    <a:lnTo>
                      <a:pt x="64" y="46"/>
                    </a:lnTo>
                    <a:close/>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1" name="Line 133">
                <a:extLst>
                  <a:ext uri="{FF2B5EF4-FFF2-40B4-BE49-F238E27FC236}">
                    <a16:creationId xmlns:a16="http://schemas.microsoft.com/office/drawing/2014/main" id="{45C134F3-6117-4D61-969C-2E3EB7F1F257}"/>
                  </a:ext>
                </a:extLst>
              </p:cNvPr>
              <p:cNvSpPr>
                <a:spLocks/>
              </p:cNvSpPr>
              <p:nvPr/>
            </p:nvSpPr>
            <p:spPr bwMode="auto">
              <a:xfrm>
                <a:off x="8308860" y="4374681"/>
                <a:ext cx="62682" cy="62682"/>
              </a:xfrm>
              <a:custGeom>
                <a:avLst/>
                <a:gdLst>
                  <a:gd name="T0" fmla="*/ 31341 w 62682"/>
                  <a:gd name="T1" fmla="*/ 0 h 62682"/>
                  <a:gd name="T2" fmla="*/ 62682 w 62682"/>
                  <a:gd name="T3" fmla="*/ 31341 h 62682"/>
                  <a:gd name="T4" fmla="*/ 31341 w 62682"/>
                  <a:gd name="T5" fmla="*/ 62682 h 62682"/>
                  <a:gd name="T6" fmla="*/ 0 w 62682"/>
                  <a:gd name="T7" fmla="*/ 31341 h 62682"/>
                  <a:gd name="T8" fmla="*/ 0 w 62682"/>
                  <a:gd name="T9" fmla="*/ 0 h 62682"/>
                  <a:gd name="T10" fmla="*/ 62682 w 62682"/>
                  <a:gd name="T11" fmla="*/ 62682 h 62682"/>
                  <a:gd name="T12" fmla="*/ 17694720 60000 65536"/>
                  <a:gd name="T13" fmla="*/ 0 60000 65536"/>
                  <a:gd name="T14" fmla="*/ 5898240 60000 65536"/>
                  <a:gd name="T15" fmla="*/ 11796480 60000 65536"/>
                  <a:gd name="T16" fmla="*/ 5898240 60000 65536"/>
                  <a:gd name="T17" fmla="*/ 17694720 60000 65536"/>
                  <a:gd name="T18" fmla="*/ 0 w 62682"/>
                  <a:gd name="T19" fmla="*/ 0 h 62682"/>
                  <a:gd name="T20" fmla="*/ 62682 w 62682"/>
                  <a:gd name="T21" fmla="*/ 62682 h 62682"/>
                </a:gdLst>
                <a:ahLst/>
                <a:cxnLst>
                  <a:cxn ang="T12">
                    <a:pos x="T0" y="T1"/>
                  </a:cxn>
                  <a:cxn ang="T13">
                    <a:pos x="T2" y="T3"/>
                  </a:cxn>
                  <a:cxn ang="T14">
                    <a:pos x="T4" y="T5"/>
                  </a:cxn>
                  <a:cxn ang="T15">
                    <a:pos x="T6" y="T7"/>
                  </a:cxn>
                  <a:cxn ang="T16">
                    <a:pos x="T8" y="T9"/>
                  </a:cxn>
                  <a:cxn ang="T17">
                    <a:pos x="T10" y="T11"/>
                  </a:cxn>
                </a:cxnLst>
                <a:rect l="T18" t="T19" r="T20" b="T21"/>
                <a:pathLst>
                  <a:path w="62682" h="62682">
                    <a:moveTo>
                      <a:pt x="0" y="0"/>
                    </a:moveTo>
                    <a:lnTo>
                      <a:pt x="62682" y="62682"/>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42" name="Line 134">
                <a:extLst>
                  <a:ext uri="{FF2B5EF4-FFF2-40B4-BE49-F238E27FC236}">
                    <a16:creationId xmlns:a16="http://schemas.microsoft.com/office/drawing/2014/main" id="{92F77681-8872-48DD-AA92-424A1B8AE3A9}"/>
                  </a:ext>
                </a:extLst>
              </p:cNvPr>
              <p:cNvSpPr>
                <a:spLocks/>
              </p:cNvSpPr>
              <p:nvPr/>
            </p:nvSpPr>
            <p:spPr bwMode="auto">
              <a:xfrm>
                <a:off x="8326050" y="4355470"/>
                <a:ext cx="61667" cy="65708"/>
              </a:xfrm>
              <a:custGeom>
                <a:avLst/>
                <a:gdLst>
                  <a:gd name="T0" fmla="*/ 30834 w 61667"/>
                  <a:gd name="T1" fmla="*/ 0 h 65708"/>
                  <a:gd name="T2" fmla="*/ 61667 w 61667"/>
                  <a:gd name="T3" fmla="*/ 32854 h 65708"/>
                  <a:gd name="T4" fmla="*/ 30834 w 61667"/>
                  <a:gd name="T5" fmla="*/ 65708 h 65708"/>
                  <a:gd name="T6" fmla="*/ 0 w 61667"/>
                  <a:gd name="T7" fmla="*/ 32854 h 65708"/>
                  <a:gd name="T8" fmla="*/ 0 w 61667"/>
                  <a:gd name="T9" fmla="*/ 0 h 65708"/>
                  <a:gd name="T10" fmla="*/ 61667 w 61667"/>
                  <a:gd name="T11" fmla="*/ 65708 h 65708"/>
                  <a:gd name="T12" fmla="*/ 17694720 60000 65536"/>
                  <a:gd name="T13" fmla="*/ 0 60000 65536"/>
                  <a:gd name="T14" fmla="*/ 5898240 60000 65536"/>
                  <a:gd name="T15" fmla="*/ 11796480 60000 65536"/>
                  <a:gd name="T16" fmla="*/ 5898240 60000 65536"/>
                  <a:gd name="T17" fmla="*/ 17694720 60000 65536"/>
                  <a:gd name="T18" fmla="*/ 0 w 61667"/>
                  <a:gd name="T19" fmla="*/ 0 h 65708"/>
                  <a:gd name="T20" fmla="*/ 61667 w 61667"/>
                  <a:gd name="T21" fmla="*/ 65708 h 65708"/>
                </a:gdLst>
                <a:ahLst/>
                <a:cxnLst>
                  <a:cxn ang="T12">
                    <a:pos x="T0" y="T1"/>
                  </a:cxn>
                  <a:cxn ang="T13">
                    <a:pos x="T2" y="T3"/>
                  </a:cxn>
                  <a:cxn ang="T14">
                    <a:pos x="T4" y="T5"/>
                  </a:cxn>
                  <a:cxn ang="T15">
                    <a:pos x="T6" y="T7"/>
                  </a:cxn>
                  <a:cxn ang="T16">
                    <a:pos x="T8" y="T9"/>
                  </a:cxn>
                  <a:cxn ang="T17">
                    <a:pos x="T10" y="T11"/>
                  </a:cxn>
                </a:cxnLst>
                <a:rect l="T18" t="T19" r="T20" b="T21"/>
                <a:pathLst>
                  <a:path w="61667" h="65708">
                    <a:moveTo>
                      <a:pt x="0" y="0"/>
                    </a:moveTo>
                    <a:lnTo>
                      <a:pt x="61667" y="65708"/>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46107" name="Groupe 323">
            <a:extLst>
              <a:ext uri="{FF2B5EF4-FFF2-40B4-BE49-F238E27FC236}">
                <a16:creationId xmlns:a16="http://schemas.microsoft.com/office/drawing/2014/main" id="{10B91695-7365-4A72-8300-BBE22AD1A2F4}"/>
              </a:ext>
            </a:extLst>
          </p:cNvPr>
          <p:cNvGrpSpPr>
            <a:grpSpLocks/>
          </p:cNvGrpSpPr>
          <p:nvPr/>
        </p:nvGrpSpPr>
        <p:grpSpPr bwMode="auto">
          <a:xfrm>
            <a:off x="8093075" y="1365250"/>
            <a:ext cx="431800" cy="431800"/>
            <a:chOff x="8093336" y="1365409"/>
            <a:chExt cx="431999" cy="431999"/>
          </a:xfrm>
        </p:grpSpPr>
        <p:sp>
          <p:nvSpPr>
            <p:cNvPr id="46115" name="Ellipse 284">
              <a:extLst>
                <a:ext uri="{FF2B5EF4-FFF2-40B4-BE49-F238E27FC236}">
                  <a16:creationId xmlns:a16="http://schemas.microsoft.com/office/drawing/2014/main" id="{F09E6E96-510D-48BF-9CE6-EFD7D814383C}"/>
                </a:ext>
              </a:extLst>
            </p:cNvPr>
            <p:cNvSpPr>
              <a:spLocks/>
            </p:cNvSpPr>
            <p:nvPr/>
          </p:nvSpPr>
          <p:spPr bwMode="auto">
            <a:xfrm>
              <a:off x="8093336" y="1365409"/>
              <a:ext cx="431999" cy="431999"/>
            </a:xfrm>
            <a:custGeom>
              <a:avLst/>
              <a:gdLst>
                <a:gd name="T0" fmla="*/ 216000 w 431999"/>
                <a:gd name="T1" fmla="*/ 0 h 431999"/>
                <a:gd name="T2" fmla="*/ 431999 w 431999"/>
                <a:gd name="T3" fmla="*/ 216000 h 431999"/>
                <a:gd name="T4" fmla="*/ 216000 w 431999"/>
                <a:gd name="T5" fmla="*/ 431999 h 431999"/>
                <a:gd name="T6" fmla="*/ 0 w 431999"/>
                <a:gd name="T7" fmla="*/ 216000 h 431999"/>
                <a:gd name="T8" fmla="*/ 63265 w 431999"/>
                <a:gd name="T9" fmla="*/ 63265 h 431999"/>
                <a:gd name="T10" fmla="*/ 63265 w 431999"/>
                <a:gd name="T11" fmla="*/ 368734 h 431999"/>
                <a:gd name="T12" fmla="*/ 368734 w 431999"/>
                <a:gd name="T13" fmla="*/ 368734 h 431999"/>
                <a:gd name="T14" fmla="*/ 368734 w 431999"/>
                <a:gd name="T15" fmla="*/ 63265 h 431999"/>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3265 w 431999"/>
                <a:gd name="T25" fmla="*/ 63265 h 431999"/>
                <a:gd name="T26" fmla="*/ 368734 w 431999"/>
                <a:gd name="T27" fmla="*/ 368734 h 431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1999" h="431999">
                  <a:moveTo>
                    <a:pt x="0" y="216000"/>
                  </a:moveTo>
                  <a:lnTo>
                    <a:pt x="0" y="216000"/>
                  </a:lnTo>
                  <a:cubicBezTo>
                    <a:pt x="0" y="335293"/>
                    <a:pt x="96706" y="432000"/>
                    <a:pt x="216000" y="432000"/>
                  </a:cubicBezTo>
                  <a:cubicBezTo>
                    <a:pt x="335293" y="432000"/>
                    <a:pt x="432000" y="335293"/>
                    <a:pt x="432000" y="216000"/>
                  </a:cubicBezTo>
                  <a:cubicBezTo>
                    <a:pt x="432000" y="96706"/>
                    <a:pt x="335293" y="0"/>
                    <a:pt x="216000" y="0"/>
                  </a:cubicBezTo>
                  <a:cubicBezTo>
                    <a:pt x="96706" y="0"/>
                    <a:pt x="0" y="96706"/>
                    <a:pt x="0" y="216000"/>
                  </a:cubicBezTo>
                  <a:close/>
                </a:path>
              </a:pathLst>
            </a:custGeom>
            <a:solidFill>
              <a:srgbClr val="FFFFFF"/>
            </a:solidFill>
            <a:ln w="12701" cap="flat">
              <a:solidFill>
                <a:srgbClr val="70AD47"/>
              </a:solidFill>
              <a:prstDash val="solid"/>
              <a:miter lim="800000"/>
              <a:headEnd/>
              <a:tailEnd/>
            </a:ln>
          </p:spPr>
          <p:txBody>
            <a:bodyPr anchor="ctr" anchorCtr="1"/>
            <a:lstStyle/>
            <a:p>
              <a:endParaRPr lang="fr-FR"/>
            </a:p>
          </p:txBody>
        </p:sp>
        <p:grpSp>
          <p:nvGrpSpPr>
            <p:cNvPr id="46116" name="Groupe 285">
              <a:extLst>
                <a:ext uri="{FF2B5EF4-FFF2-40B4-BE49-F238E27FC236}">
                  <a16:creationId xmlns:a16="http://schemas.microsoft.com/office/drawing/2014/main" id="{1125D3DD-8D8D-42D0-8FDF-7F2DCCEF2872}"/>
                </a:ext>
              </a:extLst>
            </p:cNvPr>
            <p:cNvGrpSpPr>
              <a:grpSpLocks/>
            </p:cNvGrpSpPr>
            <p:nvPr/>
          </p:nvGrpSpPr>
          <p:grpSpPr bwMode="auto">
            <a:xfrm>
              <a:off x="8133231" y="1458751"/>
              <a:ext cx="352199" cy="273030"/>
              <a:chOff x="8133231" y="1458751"/>
              <a:chExt cx="352199" cy="273030"/>
            </a:xfrm>
          </p:grpSpPr>
          <p:sp>
            <p:nvSpPr>
              <p:cNvPr id="46117" name="Freeform 174">
                <a:extLst>
                  <a:ext uri="{FF2B5EF4-FFF2-40B4-BE49-F238E27FC236}">
                    <a16:creationId xmlns:a16="http://schemas.microsoft.com/office/drawing/2014/main" id="{E09058F2-1C9E-4D82-8B37-989B98A1F28A}"/>
                  </a:ext>
                </a:extLst>
              </p:cNvPr>
              <p:cNvSpPr>
                <a:spLocks/>
              </p:cNvSpPr>
              <p:nvPr/>
            </p:nvSpPr>
            <p:spPr bwMode="auto">
              <a:xfrm>
                <a:off x="8162665" y="1639418"/>
                <a:ext cx="147172" cy="92363"/>
              </a:xfrm>
              <a:custGeom>
                <a:avLst/>
                <a:gdLst>
                  <a:gd name="T0" fmla="*/ 73586 w 60"/>
                  <a:gd name="T1" fmla="*/ 0 h 38"/>
                  <a:gd name="T2" fmla="*/ 147172 w 60"/>
                  <a:gd name="T3" fmla="*/ 46182 h 38"/>
                  <a:gd name="T4" fmla="*/ 73586 w 60"/>
                  <a:gd name="T5" fmla="*/ 92363 h 38"/>
                  <a:gd name="T6" fmla="*/ 0 w 60"/>
                  <a:gd name="T7" fmla="*/ 46182 h 38"/>
                  <a:gd name="T8" fmla="*/ 147172 w 60"/>
                  <a:gd name="T9" fmla="*/ 68057 h 38"/>
                  <a:gd name="T10" fmla="*/ 147172 w 60"/>
                  <a:gd name="T11" fmla="*/ 68057 h 38"/>
                  <a:gd name="T12" fmla="*/ 22076 w 60"/>
                  <a:gd name="T13" fmla="*/ 34028 h 38"/>
                  <a:gd name="T14" fmla="*/ 0 w 60"/>
                  <a:gd name="T15" fmla="*/ 0 h 38"/>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60"/>
                  <a:gd name="T25" fmla="*/ 0 h 38"/>
                  <a:gd name="T26" fmla="*/ 60 w 60"/>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38">
                    <a:moveTo>
                      <a:pt x="60" y="28"/>
                    </a:moveTo>
                    <a:cubicBezTo>
                      <a:pt x="60" y="28"/>
                      <a:pt x="60" y="28"/>
                      <a:pt x="60" y="28"/>
                    </a:cubicBezTo>
                    <a:cubicBezTo>
                      <a:pt x="42" y="38"/>
                      <a:pt x="19" y="32"/>
                      <a:pt x="9" y="14"/>
                    </a:cubicBezTo>
                    <a:cubicBezTo>
                      <a:pt x="0" y="0"/>
                      <a:pt x="0" y="0"/>
                      <a:pt x="0"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18" name="Freeform 175">
                <a:extLst>
                  <a:ext uri="{FF2B5EF4-FFF2-40B4-BE49-F238E27FC236}">
                    <a16:creationId xmlns:a16="http://schemas.microsoft.com/office/drawing/2014/main" id="{1CA5E6D3-3D9F-482C-8CF7-701D8C0A980D}"/>
                  </a:ext>
                </a:extLst>
              </p:cNvPr>
              <p:cNvSpPr>
                <a:spLocks/>
              </p:cNvSpPr>
              <p:nvPr/>
            </p:nvSpPr>
            <p:spPr bwMode="auto">
              <a:xfrm>
                <a:off x="8133231" y="1495290"/>
                <a:ext cx="88303" cy="148178"/>
              </a:xfrm>
              <a:custGeom>
                <a:avLst/>
                <a:gdLst>
                  <a:gd name="T0" fmla="*/ 44152 w 36"/>
                  <a:gd name="T1" fmla="*/ 0 h 61"/>
                  <a:gd name="T2" fmla="*/ 88303 w 36"/>
                  <a:gd name="T3" fmla="*/ 74089 h 61"/>
                  <a:gd name="T4" fmla="*/ 44152 w 36"/>
                  <a:gd name="T5" fmla="*/ 148178 h 61"/>
                  <a:gd name="T6" fmla="*/ 0 w 36"/>
                  <a:gd name="T7" fmla="*/ 74089 h 61"/>
                  <a:gd name="T8" fmla="*/ 73586 w 36"/>
                  <a:gd name="T9" fmla="*/ 148178 h 61"/>
                  <a:gd name="T10" fmla="*/ 4906 w 36"/>
                  <a:gd name="T11" fmla="*/ 29150 h 61"/>
                  <a:gd name="T12" fmla="*/ 12264 w 36"/>
                  <a:gd name="T13" fmla="*/ 4858 h 61"/>
                  <a:gd name="T14" fmla="*/ 36793 w 36"/>
                  <a:gd name="T15" fmla="*/ 9717 h 61"/>
                  <a:gd name="T16" fmla="*/ 88303 w 36"/>
                  <a:gd name="T17" fmla="*/ 99595 h 61"/>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6"/>
                  <a:gd name="T28" fmla="*/ 0 h 61"/>
                  <a:gd name="T29" fmla="*/ 36 w 36"/>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1">
                    <a:moveTo>
                      <a:pt x="30" y="61"/>
                    </a:moveTo>
                    <a:cubicBezTo>
                      <a:pt x="2" y="12"/>
                      <a:pt x="2" y="12"/>
                      <a:pt x="2" y="12"/>
                    </a:cubicBezTo>
                    <a:cubicBezTo>
                      <a:pt x="0" y="8"/>
                      <a:pt x="1" y="4"/>
                      <a:pt x="5" y="2"/>
                    </a:cubicBezTo>
                    <a:cubicBezTo>
                      <a:pt x="8" y="0"/>
                      <a:pt x="13" y="1"/>
                      <a:pt x="15" y="4"/>
                    </a:cubicBezTo>
                    <a:cubicBezTo>
                      <a:pt x="36" y="41"/>
                      <a:pt x="36" y="41"/>
                      <a:pt x="36" y="41"/>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19" name="Freeform 176">
                <a:extLst>
                  <a:ext uri="{FF2B5EF4-FFF2-40B4-BE49-F238E27FC236}">
                    <a16:creationId xmlns:a16="http://schemas.microsoft.com/office/drawing/2014/main" id="{322E152D-3A24-4122-AD99-7C04BAD0E65C}"/>
                  </a:ext>
                </a:extLst>
              </p:cNvPr>
              <p:cNvSpPr>
                <a:spLocks/>
              </p:cNvSpPr>
              <p:nvPr/>
            </p:nvSpPr>
            <p:spPr bwMode="auto">
              <a:xfrm>
                <a:off x="8199205" y="1460790"/>
                <a:ext cx="85258" cy="95408"/>
              </a:xfrm>
              <a:custGeom>
                <a:avLst/>
                <a:gdLst>
                  <a:gd name="T0" fmla="*/ 42629 w 35"/>
                  <a:gd name="T1" fmla="*/ 0 h 39"/>
                  <a:gd name="T2" fmla="*/ 85258 w 35"/>
                  <a:gd name="T3" fmla="*/ 47704 h 39"/>
                  <a:gd name="T4" fmla="*/ 42629 w 35"/>
                  <a:gd name="T5" fmla="*/ 95408 h 39"/>
                  <a:gd name="T6" fmla="*/ 0 w 35"/>
                  <a:gd name="T7" fmla="*/ 47704 h 39"/>
                  <a:gd name="T8" fmla="*/ 38975 w 35"/>
                  <a:gd name="T9" fmla="*/ 92962 h 39"/>
                  <a:gd name="T10" fmla="*/ 4872 w 35"/>
                  <a:gd name="T11" fmla="*/ 29356 h 39"/>
                  <a:gd name="T12" fmla="*/ 12180 w 35"/>
                  <a:gd name="T13" fmla="*/ 4893 h 39"/>
                  <a:gd name="T14" fmla="*/ 36539 w 35"/>
                  <a:gd name="T15" fmla="*/ 12232 h 39"/>
                  <a:gd name="T16" fmla="*/ 85258 w 35"/>
                  <a:gd name="T17" fmla="*/ 95408 h 39"/>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5"/>
                  <a:gd name="T28" fmla="*/ 0 h 39"/>
                  <a:gd name="T29" fmla="*/ 35 w 35"/>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9">
                    <a:moveTo>
                      <a:pt x="16" y="38"/>
                    </a:moveTo>
                    <a:cubicBezTo>
                      <a:pt x="2" y="12"/>
                      <a:pt x="2" y="12"/>
                      <a:pt x="2" y="12"/>
                    </a:cubicBezTo>
                    <a:cubicBezTo>
                      <a:pt x="0" y="9"/>
                      <a:pt x="1" y="4"/>
                      <a:pt x="5" y="2"/>
                    </a:cubicBezTo>
                    <a:cubicBezTo>
                      <a:pt x="8" y="0"/>
                      <a:pt x="13" y="1"/>
                      <a:pt x="15" y="5"/>
                    </a:cubicBezTo>
                    <a:cubicBezTo>
                      <a:pt x="35" y="39"/>
                      <a:pt x="35" y="39"/>
                      <a:pt x="35" y="39"/>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0" name="Freeform 177">
                <a:extLst>
                  <a:ext uri="{FF2B5EF4-FFF2-40B4-BE49-F238E27FC236}">
                    <a16:creationId xmlns:a16="http://schemas.microsoft.com/office/drawing/2014/main" id="{0DA8FDF7-EB0E-4004-AA82-3EEFDCC7FE34}"/>
                  </a:ext>
                </a:extLst>
              </p:cNvPr>
              <p:cNvSpPr>
                <a:spLocks/>
              </p:cNvSpPr>
              <p:nvPr/>
            </p:nvSpPr>
            <p:spPr bwMode="auto">
              <a:xfrm>
                <a:off x="8242849" y="1463835"/>
                <a:ext cx="83228" cy="92363"/>
              </a:xfrm>
              <a:custGeom>
                <a:avLst/>
                <a:gdLst>
                  <a:gd name="T0" fmla="*/ 41614 w 34"/>
                  <a:gd name="T1" fmla="*/ 0 h 38"/>
                  <a:gd name="T2" fmla="*/ 83228 w 34"/>
                  <a:gd name="T3" fmla="*/ 46182 h 38"/>
                  <a:gd name="T4" fmla="*/ 41614 w 34"/>
                  <a:gd name="T5" fmla="*/ 92363 h 38"/>
                  <a:gd name="T6" fmla="*/ 0 w 34"/>
                  <a:gd name="T7" fmla="*/ 46182 h 38"/>
                  <a:gd name="T8" fmla="*/ 41614 w 34"/>
                  <a:gd name="T9" fmla="*/ 92363 h 38"/>
                  <a:gd name="T10" fmla="*/ 4896 w 34"/>
                  <a:gd name="T11" fmla="*/ 29167 h 38"/>
                  <a:gd name="T12" fmla="*/ 9792 w 34"/>
                  <a:gd name="T13" fmla="*/ 4861 h 38"/>
                  <a:gd name="T14" fmla="*/ 36718 w 34"/>
                  <a:gd name="T15" fmla="*/ 12153 h 38"/>
                  <a:gd name="T16" fmla="*/ 83228 w 34"/>
                  <a:gd name="T17" fmla="*/ 92363 h 38"/>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4"/>
                  <a:gd name="T28" fmla="*/ 0 h 38"/>
                  <a:gd name="T29" fmla="*/ 34 w 34"/>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38">
                    <a:moveTo>
                      <a:pt x="17" y="38"/>
                    </a:moveTo>
                    <a:cubicBezTo>
                      <a:pt x="2" y="12"/>
                      <a:pt x="2" y="12"/>
                      <a:pt x="2" y="12"/>
                    </a:cubicBezTo>
                    <a:cubicBezTo>
                      <a:pt x="0" y="8"/>
                      <a:pt x="1" y="4"/>
                      <a:pt x="4" y="2"/>
                    </a:cubicBezTo>
                    <a:cubicBezTo>
                      <a:pt x="8" y="0"/>
                      <a:pt x="13" y="1"/>
                      <a:pt x="15" y="5"/>
                    </a:cubicBezTo>
                    <a:cubicBezTo>
                      <a:pt x="34" y="38"/>
                      <a:pt x="34" y="38"/>
                      <a:pt x="34" y="38"/>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1" name="Freeform 178">
                <a:extLst>
                  <a:ext uri="{FF2B5EF4-FFF2-40B4-BE49-F238E27FC236}">
                    <a16:creationId xmlns:a16="http://schemas.microsoft.com/office/drawing/2014/main" id="{B6A424B3-32D5-4586-A81E-13A44B8CE716}"/>
                  </a:ext>
                </a:extLst>
              </p:cNvPr>
              <p:cNvSpPr>
                <a:spLocks/>
              </p:cNvSpPr>
              <p:nvPr/>
            </p:nvSpPr>
            <p:spPr bwMode="auto">
              <a:xfrm>
                <a:off x="8155561" y="1458760"/>
                <a:ext cx="65973" cy="135998"/>
              </a:xfrm>
              <a:custGeom>
                <a:avLst/>
                <a:gdLst>
                  <a:gd name="T0" fmla="*/ 32987 w 27"/>
                  <a:gd name="T1" fmla="*/ 0 h 56"/>
                  <a:gd name="T2" fmla="*/ 65973 w 27"/>
                  <a:gd name="T3" fmla="*/ 67999 h 56"/>
                  <a:gd name="T4" fmla="*/ 32987 w 27"/>
                  <a:gd name="T5" fmla="*/ 135998 h 56"/>
                  <a:gd name="T6" fmla="*/ 0 w 27"/>
                  <a:gd name="T7" fmla="*/ 67999 h 56"/>
                  <a:gd name="T8" fmla="*/ 65973 w 27"/>
                  <a:gd name="T9" fmla="*/ 135998 h 56"/>
                  <a:gd name="T10" fmla="*/ 4887 w 27"/>
                  <a:gd name="T11" fmla="*/ 31571 h 56"/>
                  <a:gd name="T12" fmla="*/ 12217 w 27"/>
                  <a:gd name="T13" fmla="*/ 4857 h 56"/>
                  <a:gd name="T14" fmla="*/ 36652 w 27"/>
                  <a:gd name="T15" fmla="*/ 12143 h 56"/>
                  <a:gd name="T16" fmla="*/ 61086 w 27"/>
                  <a:gd name="T17" fmla="*/ 55856 h 56"/>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7"/>
                  <a:gd name="T28" fmla="*/ 0 h 56"/>
                  <a:gd name="T29" fmla="*/ 27 w 27"/>
                  <a:gd name="T30" fmla="*/ 56 h 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56">
                    <a:moveTo>
                      <a:pt x="27" y="56"/>
                    </a:moveTo>
                    <a:cubicBezTo>
                      <a:pt x="2" y="13"/>
                      <a:pt x="2" y="13"/>
                      <a:pt x="2" y="13"/>
                    </a:cubicBezTo>
                    <a:cubicBezTo>
                      <a:pt x="0" y="9"/>
                      <a:pt x="1" y="4"/>
                      <a:pt x="5" y="2"/>
                    </a:cubicBezTo>
                    <a:cubicBezTo>
                      <a:pt x="8" y="0"/>
                      <a:pt x="13" y="1"/>
                      <a:pt x="15" y="5"/>
                    </a:cubicBezTo>
                    <a:cubicBezTo>
                      <a:pt x="25" y="23"/>
                      <a:pt x="25" y="23"/>
                      <a:pt x="25" y="23"/>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2" name="Freeform 179">
                <a:extLst>
                  <a:ext uri="{FF2B5EF4-FFF2-40B4-BE49-F238E27FC236}">
                    <a16:creationId xmlns:a16="http://schemas.microsoft.com/office/drawing/2014/main" id="{6D4BE28B-2BA9-47AF-A025-4E801D2B746D}"/>
                  </a:ext>
                </a:extLst>
              </p:cNvPr>
              <p:cNvSpPr>
                <a:spLocks/>
              </p:cNvSpPr>
              <p:nvPr/>
            </p:nvSpPr>
            <p:spPr bwMode="auto">
              <a:xfrm>
                <a:off x="8135261" y="1578519"/>
                <a:ext cx="58869" cy="60899"/>
              </a:xfrm>
              <a:custGeom>
                <a:avLst/>
                <a:gdLst>
                  <a:gd name="T0" fmla="*/ 29435 w 24"/>
                  <a:gd name="T1" fmla="*/ 0 h 25"/>
                  <a:gd name="T2" fmla="*/ 58869 w 24"/>
                  <a:gd name="T3" fmla="*/ 30450 h 25"/>
                  <a:gd name="T4" fmla="*/ 29435 w 24"/>
                  <a:gd name="T5" fmla="*/ 60899 h 25"/>
                  <a:gd name="T6" fmla="*/ 0 w 24"/>
                  <a:gd name="T7" fmla="*/ 30450 h 25"/>
                  <a:gd name="T8" fmla="*/ 58869 w 24"/>
                  <a:gd name="T9" fmla="*/ 43847 h 25"/>
                  <a:gd name="T10" fmla="*/ 44152 w 24"/>
                  <a:gd name="T11" fmla="*/ 17052 h 25"/>
                  <a:gd name="T12" fmla="*/ 4906 w 24"/>
                  <a:gd name="T13" fmla="*/ 7308 h 25"/>
                  <a:gd name="T14" fmla="*/ 4906 w 24"/>
                  <a:gd name="T15" fmla="*/ 7308 h 25"/>
                  <a:gd name="T16" fmla="*/ 2453 w 24"/>
                  <a:gd name="T17" fmla="*/ 17052 h 25"/>
                  <a:gd name="T18" fmla="*/ 26982 w 24"/>
                  <a:gd name="T19" fmla="*/ 60899 h 25"/>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24"/>
                  <a:gd name="T31" fmla="*/ 0 h 25"/>
                  <a:gd name="T32" fmla="*/ 24 w 24"/>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5">
                    <a:moveTo>
                      <a:pt x="24" y="18"/>
                    </a:moveTo>
                    <a:cubicBezTo>
                      <a:pt x="18" y="7"/>
                      <a:pt x="18" y="7"/>
                      <a:pt x="18" y="7"/>
                    </a:cubicBezTo>
                    <a:cubicBezTo>
                      <a:pt x="15" y="2"/>
                      <a:pt x="7" y="0"/>
                      <a:pt x="2" y="3"/>
                    </a:cubicBezTo>
                    <a:cubicBezTo>
                      <a:pt x="2" y="3"/>
                      <a:pt x="2" y="3"/>
                      <a:pt x="2" y="3"/>
                    </a:cubicBezTo>
                    <a:cubicBezTo>
                      <a:pt x="0" y="4"/>
                      <a:pt x="0" y="5"/>
                      <a:pt x="1" y="7"/>
                    </a:cubicBezTo>
                    <a:cubicBezTo>
                      <a:pt x="11" y="25"/>
                      <a:pt x="11" y="25"/>
                      <a:pt x="11" y="25"/>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3" name="Freeform 180">
                <a:extLst>
                  <a:ext uri="{FF2B5EF4-FFF2-40B4-BE49-F238E27FC236}">
                    <a16:creationId xmlns:a16="http://schemas.microsoft.com/office/drawing/2014/main" id="{2A1450D1-D2FC-474E-9EEE-2C79F5C1584B}"/>
                  </a:ext>
                </a:extLst>
              </p:cNvPr>
              <p:cNvSpPr>
                <a:spLocks/>
              </p:cNvSpPr>
              <p:nvPr/>
            </p:nvSpPr>
            <p:spPr bwMode="auto">
              <a:xfrm>
                <a:off x="8309829" y="1639418"/>
                <a:ext cx="144127" cy="92363"/>
              </a:xfrm>
              <a:custGeom>
                <a:avLst/>
                <a:gdLst>
                  <a:gd name="T0" fmla="*/ 72064 w 59"/>
                  <a:gd name="T1" fmla="*/ 0 h 38"/>
                  <a:gd name="T2" fmla="*/ 144127 w 59"/>
                  <a:gd name="T3" fmla="*/ 46182 h 38"/>
                  <a:gd name="T4" fmla="*/ 72064 w 59"/>
                  <a:gd name="T5" fmla="*/ 92363 h 38"/>
                  <a:gd name="T6" fmla="*/ 0 w 59"/>
                  <a:gd name="T7" fmla="*/ 46182 h 38"/>
                  <a:gd name="T8" fmla="*/ 0 w 59"/>
                  <a:gd name="T9" fmla="*/ 68057 h 38"/>
                  <a:gd name="T10" fmla="*/ 0 w 59"/>
                  <a:gd name="T11" fmla="*/ 68057 h 38"/>
                  <a:gd name="T12" fmla="*/ 124584 w 59"/>
                  <a:gd name="T13" fmla="*/ 34028 h 38"/>
                  <a:gd name="T14" fmla="*/ 144127 w 59"/>
                  <a:gd name="T15" fmla="*/ 0 h 38"/>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59"/>
                  <a:gd name="T25" fmla="*/ 0 h 38"/>
                  <a:gd name="T26" fmla="*/ 59 w 59"/>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38">
                    <a:moveTo>
                      <a:pt x="0" y="28"/>
                    </a:moveTo>
                    <a:cubicBezTo>
                      <a:pt x="0" y="28"/>
                      <a:pt x="0" y="28"/>
                      <a:pt x="0" y="28"/>
                    </a:cubicBezTo>
                    <a:cubicBezTo>
                      <a:pt x="18" y="38"/>
                      <a:pt x="41" y="32"/>
                      <a:pt x="51" y="14"/>
                    </a:cubicBezTo>
                    <a:cubicBezTo>
                      <a:pt x="59" y="0"/>
                      <a:pt x="59" y="0"/>
                      <a:pt x="59" y="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4" name="Freeform 181">
                <a:extLst>
                  <a:ext uri="{FF2B5EF4-FFF2-40B4-BE49-F238E27FC236}">
                    <a16:creationId xmlns:a16="http://schemas.microsoft.com/office/drawing/2014/main" id="{948C5279-D9A7-4231-B8CD-3B33B319DD46}"/>
                  </a:ext>
                </a:extLst>
              </p:cNvPr>
              <p:cNvSpPr>
                <a:spLocks/>
              </p:cNvSpPr>
              <p:nvPr/>
            </p:nvSpPr>
            <p:spPr bwMode="auto">
              <a:xfrm>
                <a:off x="8397127" y="1495290"/>
                <a:ext cx="88303" cy="148178"/>
              </a:xfrm>
              <a:custGeom>
                <a:avLst/>
                <a:gdLst>
                  <a:gd name="T0" fmla="*/ 44152 w 36"/>
                  <a:gd name="T1" fmla="*/ 0 h 61"/>
                  <a:gd name="T2" fmla="*/ 88303 w 36"/>
                  <a:gd name="T3" fmla="*/ 74089 h 61"/>
                  <a:gd name="T4" fmla="*/ 44152 w 36"/>
                  <a:gd name="T5" fmla="*/ 148178 h 61"/>
                  <a:gd name="T6" fmla="*/ 0 w 36"/>
                  <a:gd name="T7" fmla="*/ 74089 h 61"/>
                  <a:gd name="T8" fmla="*/ 14717 w 36"/>
                  <a:gd name="T9" fmla="*/ 148178 h 61"/>
                  <a:gd name="T10" fmla="*/ 83397 w 36"/>
                  <a:gd name="T11" fmla="*/ 29150 h 61"/>
                  <a:gd name="T12" fmla="*/ 76039 w 36"/>
                  <a:gd name="T13" fmla="*/ 4858 h 61"/>
                  <a:gd name="T14" fmla="*/ 51510 w 36"/>
                  <a:gd name="T15" fmla="*/ 9717 h 61"/>
                  <a:gd name="T16" fmla="*/ 0 w 36"/>
                  <a:gd name="T17" fmla="*/ 99595 h 61"/>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6"/>
                  <a:gd name="T28" fmla="*/ 0 h 61"/>
                  <a:gd name="T29" fmla="*/ 36 w 36"/>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1">
                    <a:moveTo>
                      <a:pt x="6" y="61"/>
                    </a:moveTo>
                    <a:cubicBezTo>
                      <a:pt x="34" y="12"/>
                      <a:pt x="34" y="12"/>
                      <a:pt x="34" y="12"/>
                    </a:cubicBezTo>
                    <a:cubicBezTo>
                      <a:pt x="36" y="8"/>
                      <a:pt x="35" y="4"/>
                      <a:pt x="31" y="2"/>
                    </a:cubicBezTo>
                    <a:cubicBezTo>
                      <a:pt x="27" y="0"/>
                      <a:pt x="23" y="1"/>
                      <a:pt x="21" y="4"/>
                    </a:cubicBezTo>
                    <a:cubicBezTo>
                      <a:pt x="0" y="41"/>
                      <a:pt x="0" y="41"/>
                      <a:pt x="0" y="41"/>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5" name="Freeform 182">
                <a:extLst>
                  <a:ext uri="{FF2B5EF4-FFF2-40B4-BE49-F238E27FC236}">
                    <a16:creationId xmlns:a16="http://schemas.microsoft.com/office/drawing/2014/main" id="{F566BC01-F757-4F77-9EB8-572E6944DE5F}"/>
                  </a:ext>
                </a:extLst>
              </p:cNvPr>
              <p:cNvSpPr>
                <a:spLocks/>
              </p:cNvSpPr>
              <p:nvPr/>
            </p:nvSpPr>
            <p:spPr bwMode="auto">
              <a:xfrm>
                <a:off x="8343333" y="1460781"/>
                <a:ext cx="76123" cy="76123"/>
              </a:xfrm>
              <a:custGeom>
                <a:avLst/>
                <a:gdLst>
                  <a:gd name="T0" fmla="*/ 38062 w 31"/>
                  <a:gd name="T1" fmla="*/ 0 h 31"/>
                  <a:gd name="T2" fmla="*/ 76123 w 31"/>
                  <a:gd name="T3" fmla="*/ 38062 h 31"/>
                  <a:gd name="T4" fmla="*/ 38062 w 31"/>
                  <a:gd name="T5" fmla="*/ 76123 h 31"/>
                  <a:gd name="T6" fmla="*/ 0 w 31"/>
                  <a:gd name="T7" fmla="*/ 38062 h 31"/>
                  <a:gd name="T8" fmla="*/ 71212 w 31"/>
                  <a:gd name="T9" fmla="*/ 29467 h 31"/>
                  <a:gd name="T10" fmla="*/ 63845 w 31"/>
                  <a:gd name="T11" fmla="*/ 4911 h 31"/>
                  <a:gd name="T12" fmla="*/ 39289 w 31"/>
                  <a:gd name="T13" fmla="*/ 12278 h 31"/>
                  <a:gd name="T14" fmla="*/ 0 w 31"/>
                  <a:gd name="T15" fmla="*/ 76123 h 31"/>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31"/>
                  <a:gd name="T25" fmla="*/ 0 h 31"/>
                  <a:gd name="T26" fmla="*/ 31 w 31"/>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31">
                    <a:moveTo>
                      <a:pt x="29" y="12"/>
                    </a:moveTo>
                    <a:cubicBezTo>
                      <a:pt x="31" y="9"/>
                      <a:pt x="30" y="4"/>
                      <a:pt x="26" y="2"/>
                    </a:cubicBezTo>
                    <a:cubicBezTo>
                      <a:pt x="22" y="0"/>
                      <a:pt x="18" y="1"/>
                      <a:pt x="16" y="5"/>
                    </a:cubicBezTo>
                    <a:cubicBezTo>
                      <a:pt x="0" y="31"/>
                      <a:pt x="0" y="31"/>
                      <a:pt x="0" y="31"/>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6" name="Freeform 183">
                <a:extLst>
                  <a:ext uri="{FF2B5EF4-FFF2-40B4-BE49-F238E27FC236}">
                    <a16:creationId xmlns:a16="http://schemas.microsoft.com/office/drawing/2014/main" id="{D94721AB-7B0C-41AB-A2C9-BEB0E5F6B126}"/>
                  </a:ext>
                </a:extLst>
              </p:cNvPr>
              <p:cNvSpPr>
                <a:spLocks/>
              </p:cNvSpPr>
              <p:nvPr/>
            </p:nvSpPr>
            <p:spPr bwMode="auto">
              <a:xfrm>
                <a:off x="8311868" y="1463826"/>
                <a:ext cx="63943" cy="57854"/>
              </a:xfrm>
              <a:custGeom>
                <a:avLst/>
                <a:gdLst>
                  <a:gd name="T0" fmla="*/ 31972 w 26"/>
                  <a:gd name="T1" fmla="*/ 0 h 24"/>
                  <a:gd name="T2" fmla="*/ 63943 w 26"/>
                  <a:gd name="T3" fmla="*/ 28927 h 24"/>
                  <a:gd name="T4" fmla="*/ 31972 w 26"/>
                  <a:gd name="T5" fmla="*/ 57854 h 24"/>
                  <a:gd name="T6" fmla="*/ 0 w 26"/>
                  <a:gd name="T7" fmla="*/ 28927 h 24"/>
                  <a:gd name="T8" fmla="*/ 59024 w 26"/>
                  <a:gd name="T9" fmla="*/ 28927 h 24"/>
                  <a:gd name="T10" fmla="*/ 51646 w 26"/>
                  <a:gd name="T11" fmla="*/ 4821 h 24"/>
                  <a:gd name="T12" fmla="*/ 27053 w 26"/>
                  <a:gd name="T13" fmla="*/ 12053 h 24"/>
                  <a:gd name="T14" fmla="*/ 0 w 26"/>
                  <a:gd name="T15" fmla="*/ 57854 h 24"/>
                  <a:gd name="T16" fmla="*/ 17694720 60000 65536"/>
                  <a:gd name="T17" fmla="*/ 0 60000 65536"/>
                  <a:gd name="T18" fmla="*/ 5898240 60000 65536"/>
                  <a:gd name="T19" fmla="*/ 11796480 60000 65536"/>
                  <a:gd name="T20" fmla="*/ 0 60000 65536"/>
                  <a:gd name="T21" fmla="*/ 0 60000 65536"/>
                  <a:gd name="T22" fmla="*/ 0 60000 65536"/>
                  <a:gd name="T23" fmla="*/ 0 60000 65536"/>
                  <a:gd name="T24" fmla="*/ 0 w 26"/>
                  <a:gd name="T25" fmla="*/ 0 h 24"/>
                  <a:gd name="T26" fmla="*/ 26 w 26"/>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4">
                    <a:moveTo>
                      <a:pt x="24" y="12"/>
                    </a:moveTo>
                    <a:cubicBezTo>
                      <a:pt x="26" y="8"/>
                      <a:pt x="25" y="4"/>
                      <a:pt x="21" y="2"/>
                    </a:cubicBezTo>
                    <a:cubicBezTo>
                      <a:pt x="18" y="0"/>
                      <a:pt x="13" y="1"/>
                      <a:pt x="11" y="5"/>
                    </a:cubicBezTo>
                    <a:cubicBezTo>
                      <a:pt x="0" y="24"/>
                      <a:pt x="0" y="24"/>
                      <a:pt x="0" y="24"/>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7" name="Freeform 184">
                <a:extLst>
                  <a:ext uri="{FF2B5EF4-FFF2-40B4-BE49-F238E27FC236}">
                    <a16:creationId xmlns:a16="http://schemas.microsoft.com/office/drawing/2014/main" id="{38FF6847-A83B-4B57-9DEF-AEE7AF1B5E4A}"/>
                  </a:ext>
                </a:extLst>
              </p:cNvPr>
              <p:cNvSpPr>
                <a:spLocks/>
              </p:cNvSpPr>
              <p:nvPr/>
            </p:nvSpPr>
            <p:spPr bwMode="auto">
              <a:xfrm>
                <a:off x="8375812" y="1458751"/>
                <a:ext cx="87288" cy="135998"/>
              </a:xfrm>
              <a:custGeom>
                <a:avLst/>
                <a:gdLst>
                  <a:gd name="T0" fmla="*/ 43644 w 36"/>
                  <a:gd name="T1" fmla="*/ 0 h 56"/>
                  <a:gd name="T2" fmla="*/ 87288 w 36"/>
                  <a:gd name="T3" fmla="*/ 67999 h 56"/>
                  <a:gd name="T4" fmla="*/ 43644 w 36"/>
                  <a:gd name="T5" fmla="*/ 135998 h 56"/>
                  <a:gd name="T6" fmla="*/ 0 w 36"/>
                  <a:gd name="T7" fmla="*/ 67999 h 56"/>
                  <a:gd name="T8" fmla="*/ 21822 w 36"/>
                  <a:gd name="T9" fmla="*/ 135998 h 56"/>
                  <a:gd name="T10" fmla="*/ 82439 w 36"/>
                  <a:gd name="T11" fmla="*/ 31571 h 56"/>
                  <a:gd name="T12" fmla="*/ 75165 w 36"/>
                  <a:gd name="T13" fmla="*/ 4857 h 56"/>
                  <a:gd name="T14" fmla="*/ 50918 w 36"/>
                  <a:gd name="T15" fmla="*/ 12143 h 56"/>
                  <a:gd name="T16" fmla="*/ 0 w 36"/>
                  <a:gd name="T17" fmla="*/ 97141 h 56"/>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36"/>
                  <a:gd name="T28" fmla="*/ 0 h 56"/>
                  <a:gd name="T29" fmla="*/ 36 w 36"/>
                  <a:gd name="T30" fmla="*/ 56 h 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56">
                    <a:moveTo>
                      <a:pt x="9" y="56"/>
                    </a:moveTo>
                    <a:cubicBezTo>
                      <a:pt x="34" y="13"/>
                      <a:pt x="34" y="13"/>
                      <a:pt x="34" y="13"/>
                    </a:cubicBezTo>
                    <a:cubicBezTo>
                      <a:pt x="36" y="9"/>
                      <a:pt x="35" y="4"/>
                      <a:pt x="31" y="2"/>
                    </a:cubicBezTo>
                    <a:cubicBezTo>
                      <a:pt x="27" y="0"/>
                      <a:pt x="23" y="1"/>
                      <a:pt x="21" y="5"/>
                    </a:cubicBezTo>
                    <a:cubicBezTo>
                      <a:pt x="0" y="40"/>
                      <a:pt x="0" y="40"/>
                      <a:pt x="0" y="40"/>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8" name="Freeform 185">
                <a:extLst>
                  <a:ext uri="{FF2B5EF4-FFF2-40B4-BE49-F238E27FC236}">
                    <a16:creationId xmlns:a16="http://schemas.microsoft.com/office/drawing/2014/main" id="{4FC3490F-80FD-4F98-8679-791F59A106A9}"/>
                  </a:ext>
                </a:extLst>
              </p:cNvPr>
              <p:cNvSpPr>
                <a:spLocks/>
              </p:cNvSpPr>
              <p:nvPr/>
            </p:nvSpPr>
            <p:spPr bwMode="auto">
              <a:xfrm>
                <a:off x="8424531" y="1578519"/>
                <a:ext cx="58869" cy="60899"/>
              </a:xfrm>
              <a:custGeom>
                <a:avLst/>
                <a:gdLst>
                  <a:gd name="T0" fmla="*/ 29435 w 24"/>
                  <a:gd name="T1" fmla="*/ 0 h 25"/>
                  <a:gd name="T2" fmla="*/ 58869 w 24"/>
                  <a:gd name="T3" fmla="*/ 30450 h 25"/>
                  <a:gd name="T4" fmla="*/ 29435 w 24"/>
                  <a:gd name="T5" fmla="*/ 60899 h 25"/>
                  <a:gd name="T6" fmla="*/ 0 w 24"/>
                  <a:gd name="T7" fmla="*/ 30450 h 25"/>
                  <a:gd name="T8" fmla="*/ 0 w 24"/>
                  <a:gd name="T9" fmla="*/ 43847 h 25"/>
                  <a:gd name="T10" fmla="*/ 14717 w 24"/>
                  <a:gd name="T11" fmla="*/ 17052 h 25"/>
                  <a:gd name="T12" fmla="*/ 53963 w 24"/>
                  <a:gd name="T13" fmla="*/ 7308 h 25"/>
                  <a:gd name="T14" fmla="*/ 53963 w 24"/>
                  <a:gd name="T15" fmla="*/ 7308 h 25"/>
                  <a:gd name="T16" fmla="*/ 56416 w 24"/>
                  <a:gd name="T17" fmla="*/ 17052 h 25"/>
                  <a:gd name="T18" fmla="*/ 29435 w 24"/>
                  <a:gd name="T19" fmla="*/ 60899 h 25"/>
                  <a:gd name="T20" fmla="*/ 17694720 60000 65536"/>
                  <a:gd name="T21" fmla="*/ 0 60000 65536"/>
                  <a:gd name="T22" fmla="*/ 5898240 60000 65536"/>
                  <a:gd name="T23" fmla="*/ 11796480 60000 65536"/>
                  <a:gd name="T24" fmla="*/ 0 60000 65536"/>
                  <a:gd name="T25" fmla="*/ 0 60000 65536"/>
                  <a:gd name="T26" fmla="*/ 0 60000 65536"/>
                  <a:gd name="T27" fmla="*/ 0 60000 65536"/>
                  <a:gd name="T28" fmla="*/ 0 60000 65536"/>
                  <a:gd name="T29" fmla="*/ 0 60000 65536"/>
                  <a:gd name="T30" fmla="*/ 0 w 24"/>
                  <a:gd name="T31" fmla="*/ 0 h 25"/>
                  <a:gd name="T32" fmla="*/ 24 w 24"/>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5">
                    <a:moveTo>
                      <a:pt x="0" y="18"/>
                    </a:moveTo>
                    <a:cubicBezTo>
                      <a:pt x="6" y="7"/>
                      <a:pt x="6" y="7"/>
                      <a:pt x="6" y="7"/>
                    </a:cubicBezTo>
                    <a:cubicBezTo>
                      <a:pt x="9" y="2"/>
                      <a:pt x="16" y="0"/>
                      <a:pt x="22" y="3"/>
                    </a:cubicBezTo>
                    <a:cubicBezTo>
                      <a:pt x="22" y="3"/>
                      <a:pt x="22" y="3"/>
                      <a:pt x="22" y="3"/>
                    </a:cubicBezTo>
                    <a:cubicBezTo>
                      <a:pt x="23" y="4"/>
                      <a:pt x="24" y="5"/>
                      <a:pt x="23" y="7"/>
                    </a:cubicBezTo>
                    <a:cubicBezTo>
                      <a:pt x="12" y="25"/>
                      <a:pt x="12" y="25"/>
                      <a:pt x="12" y="25"/>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29" name="Freeform 186">
                <a:extLst>
                  <a:ext uri="{FF2B5EF4-FFF2-40B4-BE49-F238E27FC236}">
                    <a16:creationId xmlns:a16="http://schemas.microsoft.com/office/drawing/2014/main" id="{9C7E9189-2F0C-4618-9242-754C623B2FC3}"/>
                  </a:ext>
                </a:extLst>
              </p:cNvPr>
              <p:cNvSpPr>
                <a:spLocks/>
              </p:cNvSpPr>
              <p:nvPr/>
            </p:nvSpPr>
            <p:spPr bwMode="auto">
              <a:xfrm>
                <a:off x="8233723" y="1578519"/>
                <a:ext cx="149202" cy="64958"/>
              </a:xfrm>
              <a:custGeom>
                <a:avLst/>
                <a:gdLst>
                  <a:gd name="T0" fmla="*/ 74601 w 61"/>
                  <a:gd name="T1" fmla="*/ 0 h 27"/>
                  <a:gd name="T2" fmla="*/ 149202 w 61"/>
                  <a:gd name="T3" fmla="*/ 32479 h 27"/>
                  <a:gd name="T4" fmla="*/ 74601 w 61"/>
                  <a:gd name="T5" fmla="*/ 64958 h 27"/>
                  <a:gd name="T6" fmla="*/ 0 w 61"/>
                  <a:gd name="T7" fmla="*/ 32479 h 27"/>
                  <a:gd name="T8" fmla="*/ 139418 w 61"/>
                  <a:gd name="T9" fmla="*/ 62552 h 27"/>
                  <a:gd name="T10" fmla="*/ 134526 w 61"/>
                  <a:gd name="T11" fmla="*/ 14435 h 27"/>
                  <a:gd name="T12" fmla="*/ 80716 w 61"/>
                  <a:gd name="T13" fmla="*/ 14435 h 27"/>
                  <a:gd name="T14" fmla="*/ 75824 w 61"/>
                  <a:gd name="T15" fmla="*/ 21653 h 27"/>
                  <a:gd name="T16" fmla="*/ 70932 w 61"/>
                  <a:gd name="T17" fmla="*/ 14435 h 27"/>
                  <a:gd name="T18" fmla="*/ 14676 w 61"/>
                  <a:gd name="T19" fmla="*/ 14435 h 27"/>
                  <a:gd name="T20" fmla="*/ 12230 w 61"/>
                  <a:gd name="T21" fmla="*/ 64958 h 27"/>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61"/>
                  <a:gd name="T34" fmla="*/ 0 h 27"/>
                  <a:gd name="T35" fmla="*/ 61 w 61"/>
                  <a:gd name="T36" fmla="*/ 27 h 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 h="27">
                    <a:moveTo>
                      <a:pt x="57" y="26"/>
                    </a:moveTo>
                    <a:cubicBezTo>
                      <a:pt x="61" y="20"/>
                      <a:pt x="61" y="12"/>
                      <a:pt x="55" y="6"/>
                    </a:cubicBezTo>
                    <a:cubicBezTo>
                      <a:pt x="49" y="0"/>
                      <a:pt x="39" y="0"/>
                      <a:pt x="33" y="6"/>
                    </a:cubicBezTo>
                    <a:cubicBezTo>
                      <a:pt x="32" y="7"/>
                      <a:pt x="32" y="8"/>
                      <a:pt x="31" y="9"/>
                    </a:cubicBezTo>
                    <a:cubicBezTo>
                      <a:pt x="30" y="8"/>
                      <a:pt x="30" y="7"/>
                      <a:pt x="29" y="6"/>
                    </a:cubicBezTo>
                    <a:cubicBezTo>
                      <a:pt x="22" y="0"/>
                      <a:pt x="13" y="0"/>
                      <a:pt x="6" y="6"/>
                    </a:cubicBezTo>
                    <a:cubicBezTo>
                      <a:pt x="1" y="12"/>
                      <a:pt x="0" y="20"/>
                      <a:pt x="5" y="27"/>
                    </a:cubicBez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30" name="Freeform 187">
                <a:extLst>
                  <a:ext uri="{FF2B5EF4-FFF2-40B4-BE49-F238E27FC236}">
                    <a16:creationId xmlns:a16="http://schemas.microsoft.com/office/drawing/2014/main" id="{5EF5398C-2DF9-4DBD-942C-0F388F9202E6}"/>
                  </a:ext>
                </a:extLst>
              </p:cNvPr>
              <p:cNvSpPr>
                <a:spLocks/>
              </p:cNvSpPr>
              <p:nvPr/>
            </p:nvSpPr>
            <p:spPr bwMode="auto">
              <a:xfrm>
                <a:off x="8245903" y="1641448"/>
                <a:ext cx="126873" cy="65973"/>
              </a:xfrm>
              <a:custGeom>
                <a:avLst/>
                <a:gdLst>
                  <a:gd name="T0" fmla="*/ 63437 w 125"/>
                  <a:gd name="T1" fmla="*/ 0 h 65"/>
                  <a:gd name="T2" fmla="*/ 126873 w 125"/>
                  <a:gd name="T3" fmla="*/ 32987 h 65"/>
                  <a:gd name="T4" fmla="*/ 63437 w 125"/>
                  <a:gd name="T5" fmla="*/ 65973 h 65"/>
                  <a:gd name="T6" fmla="*/ 0 w 125"/>
                  <a:gd name="T7" fmla="*/ 32987 h 65"/>
                  <a:gd name="T8" fmla="*/ 0 w 125"/>
                  <a:gd name="T9" fmla="*/ 2030 h 65"/>
                  <a:gd name="T10" fmla="*/ 63944 w 125"/>
                  <a:gd name="T11" fmla="*/ 65973 h 65"/>
                  <a:gd name="T12" fmla="*/ 126873 w 125"/>
                  <a:gd name="T13" fmla="*/ 0 h 65"/>
                  <a:gd name="T14" fmla="*/ 17694720 60000 65536"/>
                  <a:gd name="T15" fmla="*/ 0 60000 65536"/>
                  <a:gd name="T16" fmla="*/ 5898240 60000 65536"/>
                  <a:gd name="T17" fmla="*/ 11796480 60000 65536"/>
                  <a:gd name="T18" fmla="*/ 0 60000 65536"/>
                  <a:gd name="T19" fmla="*/ 0 60000 65536"/>
                  <a:gd name="T20" fmla="*/ 0 60000 65536"/>
                  <a:gd name="T21" fmla="*/ 0 w 125"/>
                  <a:gd name="T22" fmla="*/ 0 h 65"/>
                  <a:gd name="T23" fmla="*/ 125 w 125"/>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65">
                    <a:moveTo>
                      <a:pt x="0" y="2"/>
                    </a:moveTo>
                    <a:lnTo>
                      <a:pt x="63" y="65"/>
                    </a:lnTo>
                    <a:lnTo>
                      <a:pt x="125" y="0"/>
                    </a:lnTo>
                  </a:path>
                </a:pathLst>
              </a:custGeom>
              <a:noFill/>
              <a:ln w="9528"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pic>
        <p:nvPicPr>
          <p:cNvPr id="139" name="Graphique 142">
            <a:extLst>
              <a:ext uri="{FF2B5EF4-FFF2-40B4-BE49-F238E27FC236}">
                <a16:creationId xmlns:a16="http://schemas.microsoft.com/office/drawing/2014/main" id="{8545172E-9E38-428E-9168-C4EE393C8791}"/>
              </a:ext>
            </a:extLst>
          </p:cNvPr>
          <p:cNvPicPr>
            <a:picLocks noChangeAspect="1"/>
          </p:cNvPicPr>
          <p:nvPr/>
        </p:nvPicPr>
        <p:blipFill>
          <a:blip r:embed="rId20"/>
          <a:srcRect l="3698" t="2498" r="40393" b="19900"/>
          <a:stretch>
            <a:fillRect/>
          </a:stretch>
        </p:blipFill>
        <p:spPr>
          <a:xfrm>
            <a:off x="7775575" y="728663"/>
            <a:ext cx="4416425" cy="6129337"/>
          </a:xfrm>
          <a:prstGeom prst="rect">
            <a:avLst/>
          </a:prstGeom>
          <a:noFill/>
          <a:ln cap="flat">
            <a:noFill/>
          </a:ln>
        </p:spPr>
      </p:pic>
      <p:grpSp>
        <p:nvGrpSpPr>
          <p:cNvPr id="46109" name="Groupe 150">
            <a:extLst>
              <a:ext uri="{FF2B5EF4-FFF2-40B4-BE49-F238E27FC236}">
                <a16:creationId xmlns:a16="http://schemas.microsoft.com/office/drawing/2014/main" id="{92F9DFC5-F118-4907-A86F-A664272F46A8}"/>
              </a:ext>
            </a:extLst>
          </p:cNvPr>
          <p:cNvGrpSpPr>
            <a:grpSpLocks/>
          </p:cNvGrpSpPr>
          <p:nvPr/>
        </p:nvGrpSpPr>
        <p:grpSpPr bwMode="auto">
          <a:xfrm>
            <a:off x="11252200" y="5872163"/>
            <a:ext cx="879475" cy="361950"/>
            <a:chOff x="11252588" y="5872176"/>
            <a:chExt cx="878592" cy="362285"/>
          </a:xfrm>
        </p:grpSpPr>
        <p:sp>
          <p:nvSpPr>
            <p:cNvPr id="46113" name="Rectangle 151">
              <a:extLst>
                <a:ext uri="{FF2B5EF4-FFF2-40B4-BE49-F238E27FC236}">
                  <a16:creationId xmlns:a16="http://schemas.microsoft.com/office/drawing/2014/main" id="{D78259C2-D6E8-48D6-B43D-DC287946EB7E}"/>
                </a:ext>
              </a:extLst>
            </p:cNvPr>
            <p:cNvSpPr>
              <a:spLocks noChangeArrowheads="1"/>
            </p:cNvSpPr>
            <p:nvPr/>
          </p:nvSpPr>
          <p:spPr bwMode="auto">
            <a:xfrm>
              <a:off x="11252588" y="5872176"/>
              <a:ext cx="878592" cy="362285"/>
            </a:xfrm>
            <a:prstGeom prst="rect">
              <a:avLst/>
            </a:prstGeom>
            <a:solidFill>
              <a:srgbClr val="394348"/>
            </a:solidFill>
            <a:ln>
              <a:noFill/>
            </a:ln>
            <a:effectLst>
              <a:outerShdw algn="tl" rotWithShape="0">
                <a:srgbClr val="000000">
                  <a:alpha val="30182"/>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9720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FFFFFF"/>
                  </a:solidFill>
                  <a:latin typeface="Arial" panose="020B0604020202020204" pitchFamily="34" charset="0"/>
                  <a:cs typeface="Arial" panose="020B0604020202020204" pitchFamily="34" charset="0"/>
                </a:rPr>
                <a:t>    </a:t>
              </a:r>
              <a:r>
                <a:rPr lang="fr-FR" altLang="fr-FR" sz="1200" b="1">
                  <a:solidFill>
                    <a:srgbClr val="FFFFFF"/>
                  </a:solidFill>
                  <a:latin typeface="Arial" panose="020B0604020202020204" pitchFamily="34" charset="0"/>
                  <a:cs typeface="Arial" panose="020B0604020202020204" pitchFamily="34" charset="0"/>
                </a:rPr>
                <a:t>retour</a:t>
              </a:r>
            </a:p>
          </p:txBody>
        </p:sp>
        <p:sp>
          <p:nvSpPr>
            <p:cNvPr id="46114" name="Triangle 29">
              <a:extLst>
                <a:ext uri="{FF2B5EF4-FFF2-40B4-BE49-F238E27FC236}">
                  <a16:creationId xmlns:a16="http://schemas.microsoft.com/office/drawing/2014/main" id="{A2D44A20-D508-4A6D-9F9D-C56324525502}"/>
                </a:ext>
              </a:extLst>
            </p:cNvPr>
            <p:cNvSpPr>
              <a:spLocks/>
            </p:cNvSpPr>
            <p:nvPr/>
          </p:nvSpPr>
          <p:spPr bwMode="auto">
            <a:xfrm rot="-5399996">
              <a:off x="11371497" y="5998975"/>
              <a:ext cx="126077" cy="108685"/>
            </a:xfrm>
            <a:custGeom>
              <a:avLst/>
              <a:gdLst>
                <a:gd name="T0" fmla="*/ 63039 w 126077"/>
                <a:gd name="T1" fmla="*/ 0 h 108685"/>
                <a:gd name="T2" fmla="*/ 126077 w 126077"/>
                <a:gd name="T3" fmla="*/ 54343 h 108685"/>
                <a:gd name="T4" fmla="*/ 63039 w 126077"/>
                <a:gd name="T5" fmla="*/ 108685 h 108685"/>
                <a:gd name="T6" fmla="*/ 0 w 126077"/>
                <a:gd name="T7" fmla="*/ 54343 h 108685"/>
                <a:gd name="T8" fmla="*/ 63038 w 126077"/>
                <a:gd name="T9" fmla="*/ 0 h 108685"/>
                <a:gd name="T10" fmla="*/ 31519 w 126077"/>
                <a:gd name="T11" fmla="*/ 54342 h 108685"/>
                <a:gd name="T12" fmla="*/ 0 w 126077"/>
                <a:gd name="T13" fmla="*/ 108685 h 108685"/>
                <a:gd name="T14" fmla="*/ 63038 w 126077"/>
                <a:gd name="T15" fmla="*/ 108685 h 108685"/>
                <a:gd name="T16" fmla="*/ 126077 w 126077"/>
                <a:gd name="T17" fmla="*/ 108685 h 108685"/>
                <a:gd name="T18" fmla="*/ 94558 w 126077"/>
                <a:gd name="T19" fmla="*/ 54342 h 108685"/>
                <a:gd name="T20" fmla="*/ 17694720 60000 65536"/>
                <a:gd name="T21" fmla="*/ 0 60000 65536"/>
                <a:gd name="T22" fmla="*/ 5898240 60000 65536"/>
                <a:gd name="T23" fmla="*/ 11796480 60000 65536"/>
                <a:gd name="T24" fmla="*/ 17694720 60000 65536"/>
                <a:gd name="T25" fmla="*/ 11796480 60000 65536"/>
                <a:gd name="T26" fmla="*/ 5898240 60000 65536"/>
                <a:gd name="T27" fmla="*/ 5898240 60000 65536"/>
                <a:gd name="T28" fmla="*/ 5898240 60000 65536"/>
                <a:gd name="T29" fmla="*/ 0 60000 65536"/>
                <a:gd name="T30" fmla="*/ 31519 w 126077"/>
                <a:gd name="T31" fmla="*/ 54342 h 108685"/>
                <a:gd name="T32" fmla="*/ 94558 w 126077"/>
                <a:gd name="T33" fmla="*/ 108685 h 1086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077" h="108685">
                  <a:moveTo>
                    <a:pt x="0" y="108685"/>
                  </a:moveTo>
                  <a:lnTo>
                    <a:pt x="63038" y="0"/>
                  </a:lnTo>
                  <a:lnTo>
                    <a:pt x="126077" y="108685"/>
                  </a:lnTo>
                  <a:lnTo>
                    <a:pt x="0" y="108685"/>
                  </a:lnTo>
                  <a:close/>
                </a:path>
              </a:pathLst>
            </a:custGeom>
            <a:solidFill>
              <a:srgbClr val="FFFFF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grpSp>
      <p:sp>
        <p:nvSpPr>
          <p:cNvPr id="46110" name="Rectangle 153">
            <a:hlinkClick r:id="rId21" action="ppaction://hlinksldjump"/>
            <a:extLst>
              <a:ext uri="{FF2B5EF4-FFF2-40B4-BE49-F238E27FC236}">
                <a16:creationId xmlns:a16="http://schemas.microsoft.com/office/drawing/2014/main" id="{A995390D-6C46-49E8-B9D0-C41B4859B7DE}"/>
              </a:ext>
            </a:extLst>
          </p:cNvPr>
          <p:cNvSpPr>
            <a:spLocks noChangeArrowheads="1"/>
          </p:cNvSpPr>
          <p:nvPr/>
        </p:nvSpPr>
        <p:spPr bwMode="auto">
          <a:xfrm>
            <a:off x="11202988" y="5821363"/>
            <a:ext cx="9890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6111" name="Rectangle 143">
            <a:extLst>
              <a:ext uri="{FF2B5EF4-FFF2-40B4-BE49-F238E27FC236}">
                <a16:creationId xmlns:a16="http://schemas.microsoft.com/office/drawing/2014/main" id="{04F81B93-0B6B-4D89-85D2-B5BCB40E7265}"/>
              </a:ext>
            </a:extLst>
          </p:cNvPr>
          <p:cNvSpPr>
            <a:spLocks noChangeArrowheads="1"/>
          </p:cNvSpPr>
          <p:nvPr/>
        </p:nvSpPr>
        <p:spPr bwMode="auto">
          <a:xfrm>
            <a:off x="11768138" y="6472238"/>
            <a:ext cx="423862" cy="185737"/>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b="1">
                <a:solidFill>
                  <a:srgbClr val="FFFFFF"/>
                </a:solidFill>
                <a:latin typeface="Arial" panose="020B0604020202020204" pitchFamily="34" charset="0"/>
                <a:cs typeface="Arial" panose="020B0604020202020204" pitchFamily="34" charset="0"/>
              </a:rPr>
              <a:t>44</a:t>
            </a:r>
          </a:p>
        </p:txBody>
      </p:sp>
      <p:sp>
        <p:nvSpPr>
          <p:cNvPr id="46112" name="ZoneTexte 144">
            <a:extLst>
              <a:ext uri="{FF2B5EF4-FFF2-40B4-BE49-F238E27FC236}">
                <a16:creationId xmlns:a16="http://schemas.microsoft.com/office/drawing/2014/main" id="{46ADBDF3-C5F1-43EC-A9D0-AB76D9E7D9C6}"/>
              </a:ext>
            </a:extLst>
          </p:cNvPr>
          <p:cNvSpPr txBox="1">
            <a:spLocks noChangeArrowheads="1"/>
          </p:cNvSpPr>
          <p:nvPr/>
        </p:nvSpPr>
        <p:spPr bwMode="auto">
          <a:xfrm>
            <a:off x="14288" y="6083300"/>
            <a:ext cx="358775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000000"/>
                </a:solidFill>
                <a:latin typeface="Arial" panose="020B0604020202020204" pitchFamily="34" charset="0"/>
                <a:cs typeface="Arial" panose="020B0604020202020204" pitchFamily="34" charset="0"/>
              </a:rPr>
              <a:t>* Reconnus Garants de l‘Environnement (RGE)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Graphique 171">
            <a:extLst>
              <a:ext uri="{FF2B5EF4-FFF2-40B4-BE49-F238E27FC236}">
                <a16:creationId xmlns:a16="http://schemas.microsoft.com/office/drawing/2014/main" id="{806A2B69-6A1A-44B5-A2D7-C6249083722D}"/>
              </a:ext>
            </a:extLst>
          </p:cNvPr>
          <p:cNvPicPr>
            <a:picLocks noChangeAspect="1"/>
          </p:cNvPicPr>
          <p:nvPr/>
        </p:nvPicPr>
        <p:blipFill>
          <a:blip r:embed="rId2"/>
          <a:srcRect l="3698" t="2498" r="40393" b="19900"/>
          <a:stretch>
            <a:fillRect/>
          </a:stretch>
        </p:blipFill>
        <p:spPr>
          <a:xfrm>
            <a:off x="7758113" y="1128713"/>
            <a:ext cx="4416425" cy="6127750"/>
          </a:xfrm>
          <a:prstGeom prst="rect">
            <a:avLst/>
          </a:prstGeom>
          <a:noFill/>
          <a:ln cap="flat">
            <a:noFill/>
          </a:ln>
        </p:spPr>
      </p:pic>
      <p:sp>
        <p:nvSpPr>
          <p:cNvPr id="47107" name="Rectangle 1">
            <a:extLst>
              <a:ext uri="{FF2B5EF4-FFF2-40B4-BE49-F238E27FC236}">
                <a16:creationId xmlns:a16="http://schemas.microsoft.com/office/drawing/2014/main" id="{2368DD6B-5F96-4CAB-BA13-F8A88A695034}"/>
              </a:ext>
            </a:extLst>
          </p:cNvPr>
          <p:cNvSpPr>
            <a:spLocks noChangeArrowheads="1"/>
          </p:cNvSpPr>
          <p:nvPr/>
        </p:nvSpPr>
        <p:spPr bwMode="auto">
          <a:xfrm>
            <a:off x="0" y="0"/>
            <a:ext cx="12192000" cy="36195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79999" tIns="107999" bIns="143999"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i="1">
                <a:solidFill>
                  <a:srgbClr val="FFFFFF"/>
                </a:solidFill>
                <a:latin typeface="Arial" panose="020B0604020202020204" pitchFamily="34" charset="0"/>
                <a:cs typeface="Arial" panose="020B0604020202020204" pitchFamily="34" charset="0"/>
              </a:rPr>
              <a:t>Cozynergy</a:t>
            </a:r>
          </a:p>
        </p:txBody>
      </p:sp>
      <p:sp>
        <p:nvSpPr>
          <p:cNvPr id="47108" name="Rectangle 2">
            <a:extLst>
              <a:ext uri="{FF2B5EF4-FFF2-40B4-BE49-F238E27FC236}">
                <a16:creationId xmlns:a16="http://schemas.microsoft.com/office/drawing/2014/main" id="{230B1D1A-E4C5-4440-9700-9C15F23A7A96}"/>
              </a:ext>
            </a:extLst>
          </p:cNvPr>
          <p:cNvSpPr>
            <a:spLocks noChangeArrowheads="1"/>
          </p:cNvSpPr>
          <p:nvPr/>
        </p:nvSpPr>
        <p:spPr bwMode="auto">
          <a:xfrm>
            <a:off x="0" y="6229350"/>
            <a:ext cx="12192000" cy="106363"/>
          </a:xfrm>
          <a:prstGeom prst="rect">
            <a:avLst/>
          </a:prstGeom>
          <a:gradFill rotWithShape="0">
            <a:gsLst>
              <a:gs pos="0">
                <a:srgbClr val="000000">
                  <a:alpha val="0"/>
                </a:srgbClr>
              </a:gs>
              <a:gs pos="100000">
                <a:srgbClr val="000000">
                  <a:alpha val="0"/>
                </a:srgbClr>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109" name="Rectangle 3">
            <a:extLst>
              <a:ext uri="{FF2B5EF4-FFF2-40B4-BE49-F238E27FC236}">
                <a16:creationId xmlns:a16="http://schemas.microsoft.com/office/drawing/2014/main" id="{4D447928-9DDD-44C9-83BF-40DED1360ADE}"/>
              </a:ext>
            </a:extLst>
          </p:cNvPr>
          <p:cNvSpPr>
            <a:spLocks noChangeArrowheads="1"/>
          </p:cNvSpPr>
          <p:nvPr/>
        </p:nvSpPr>
        <p:spPr bwMode="auto">
          <a:xfrm>
            <a:off x="0" y="6286500"/>
            <a:ext cx="12192000" cy="571500"/>
          </a:xfrm>
          <a:prstGeom prst="rect">
            <a:avLst/>
          </a:prstGeom>
          <a:solidFill>
            <a:srgbClr val="3943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nvGrpSpPr>
          <p:cNvPr id="47110" name="Groupe 5">
            <a:extLst>
              <a:ext uri="{FF2B5EF4-FFF2-40B4-BE49-F238E27FC236}">
                <a16:creationId xmlns:a16="http://schemas.microsoft.com/office/drawing/2014/main" id="{10B60A08-70DF-4A55-BBAD-4F5E722C060F}"/>
              </a:ext>
            </a:extLst>
          </p:cNvPr>
          <p:cNvGrpSpPr>
            <a:grpSpLocks/>
          </p:cNvGrpSpPr>
          <p:nvPr/>
        </p:nvGrpSpPr>
        <p:grpSpPr bwMode="auto">
          <a:xfrm>
            <a:off x="88900" y="6353175"/>
            <a:ext cx="511175" cy="469900"/>
            <a:chOff x="89062" y="6352894"/>
            <a:chExt cx="510637" cy="470441"/>
          </a:xfrm>
        </p:grpSpPr>
        <p:pic>
          <p:nvPicPr>
            <p:cNvPr id="6" name="Graphique 6">
              <a:extLst>
                <a:ext uri="{FF2B5EF4-FFF2-40B4-BE49-F238E27FC236}">
                  <a16:creationId xmlns:a16="http://schemas.microsoft.com/office/drawing/2014/main" id="{2540098B-9D53-4C7D-952F-40CA7B575359}"/>
                </a:ext>
              </a:extLst>
            </p:cNvPr>
            <p:cNvPicPr>
              <a:picLocks noChangeAspect="1"/>
            </p:cNvPicPr>
            <p:nvPr/>
          </p:nvPicPr>
          <p:blipFill>
            <a:blip r:embed="rId3"/>
            <a:srcRect/>
            <a:stretch>
              <a:fillRect/>
            </a:stretch>
          </p:blipFill>
          <p:spPr>
            <a:xfrm>
              <a:off x="188970" y="6352894"/>
              <a:ext cx="310823" cy="311508"/>
            </a:xfrm>
            <a:prstGeom prst="rect">
              <a:avLst/>
            </a:prstGeom>
            <a:noFill/>
            <a:ln cap="flat">
              <a:noFill/>
            </a:ln>
          </p:spPr>
        </p:pic>
        <p:sp>
          <p:nvSpPr>
            <p:cNvPr id="47276" name="ZoneTexte 7">
              <a:extLst>
                <a:ext uri="{FF2B5EF4-FFF2-40B4-BE49-F238E27FC236}">
                  <a16:creationId xmlns:a16="http://schemas.microsoft.com/office/drawing/2014/main" id="{0B74AF33-E669-4027-9F7C-FF706D799DE0}"/>
                </a:ext>
              </a:extLst>
            </p:cNvPr>
            <p:cNvSpPr txBox="1">
              <a:spLocks noChangeArrowheads="1"/>
            </p:cNvSpPr>
            <p:nvPr/>
          </p:nvSpPr>
          <p:spPr bwMode="auto">
            <a:xfrm>
              <a:off x="89062" y="6638672"/>
              <a:ext cx="510637"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Accueil</a:t>
              </a:r>
            </a:p>
          </p:txBody>
        </p:sp>
      </p:grpSp>
      <p:grpSp>
        <p:nvGrpSpPr>
          <p:cNvPr id="47111" name="Groupe 8">
            <a:extLst>
              <a:ext uri="{FF2B5EF4-FFF2-40B4-BE49-F238E27FC236}">
                <a16:creationId xmlns:a16="http://schemas.microsoft.com/office/drawing/2014/main" id="{E167948F-4B2E-4ADD-A97E-5D41EB62C2C8}"/>
              </a:ext>
            </a:extLst>
          </p:cNvPr>
          <p:cNvGrpSpPr>
            <a:grpSpLocks/>
          </p:cNvGrpSpPr>
          <p:nvPr/>
        </p:nvGrpSpPr>
        <p:grpSpPr bwMode="auto">
          <a:xfrm>
            <a:off x="660400" y="6307138"/>
            <a:ext cx="604838" cy="515937"/>
            <a:chOff x="659858" y="6306507"/>
            <a:chExt cx="605643" cy="516828"/>
          </a:xfrm>
        </p:grpSpPr>
        <p:pic>
          <p:nvPicPr>
            <p:cNvPr id="9" name="Graphique 9">
              <a:extLst>
                <a:ext uri="{FF2B5EF4-FFF2-40B4-BE49-F238E27FC236}">
                  <a16:creationId xmlns:a16="http://schemas.microsoft.com/office/drawing/2014/main" id="{C5FA1099-373A-4E74-9DD0-42F6BFFB6CBE}"/>
                </a:ext>
              </a:extLst>
            </p:cNvPr>
            <p:cNvPicPr>
              <a:picLocks noChangeAspect="1"/>
            </p:cNvPicPr>
            <p:nvPr/>
          </p:nvPicPr>
          <p:blipFill>
            <a:blip r:embed="rId4"/>
            <a:srcRect/>
            <a:stretch>
              <a:fillRect/>
            </a:stretch>
          </p:blipFill>
          <p:spPr>
            <a:xfrm>
              <a:off x="755235" y="6306507"/>
              <a:ext cx="414889" cy="415053"/>
            </a:xfrm>
            <a:prstGeom prst="rect">
              <a:avLst/>
            </a:prstGeom>
            <a:noFill/>
            <a:ln cap="flat">
              <a:noFill/>
            </a:ln>
          </p:spPr>
        </p:pic>
        <p:sp>
          <p:nvSpPr>
            <p:cNvPr id="47274" name="ZoneTexte 10">
              <a:extLst>
                <a:ext uri="{FF2B5EF4-FFF2-40B4-BE49-F238E27FC236}">
                  <a16:creationId xmlns:a16="http://schemas.microsoft.com/office/drawing/2014/main" id="{BBA705C1-3E3C-4D03-8BFB-AE9B9704F206}"/>
                </a:ext>
              </a:extLst>
            </p:cNvPr>
            <p:cNvSpPr txBox="1">
              <a:spLocks noChangeArrowheads="1"/>
            </p:cNvSpPr>
            <p:nvPr/>
          </p:nvSpPr>
          <p:spPr bwMode="auto">
            <a:xfrm>
              <a:off x="659858" y="6638672"/>
              <a:ext cx="605643"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Sommaire</a:t>
              </a:r>
            </a:p>
          </p:txBody>
        </p:sp>
      </p:grpSp>
      <p:sp>
        <p:nvSpPr>
          <p:cNvPr id="47112" name="ZoneTexte 11">
            <a:extLst>
              <a:ext uri="{FF2B5EF4-FFF2-40B4-BE49-F238E27FC236}">
                <a16:creationId xmlns:a16="http://schemas.microsoft.com/office/drawing/2014/main" id="{3E7ED067-4BA7-4A02-A17B-29E3438C984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47113" name="Connecteur droit 12">
            <a:extLst>
              <a:ext uri="{FF2B5EF4-FFF2-40B4-BE49-F238E27FC236}">
                <a16:creationId xmlns:a16="http://schemas.microsoft.com/office/drawing/2014/main" id="{38565F5B-BD76-4FFD-8C29-6EE8BCED5ADA}"/>
              </a:ext>
            </a:extLst>
          </p:cNvPr>
          <p:cNvCxnSpPr>
            <a:cxnSpLocks noChangeShapeType="1"/>
          </p:cNvCxnSpPr>
          <p:nvPr/>
        </p:nvCxnSpPr>
        <p:spPr bwMode="auto">
          <a:xfrm>
            <a:off x="141922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cxnSp>
        <p:nvCxnSpPr>
          <p:cNvPr id="47114" name="Connecteur droit 13">
            <a:extLst>
              <a:ext uri="{FF2B5EF4-FFF2-40B4-BE49-F238E27FC236}">
                <a16:creationId xmlns:a16="http://schemas.microsoft.com/office/drawing/2014/main" id="{99C20BF3-2BD0-469F-98A0-96743788DCBF}"/>
              </a:ext>
            </a:extLst>
          </p:cNvPr>
          <p:cNvCxnSpPr>
            <a:cxnSpLocks noChangeShapeType="1"/>
          </p:cNvCxnSpPr>
          <p:nvPr/>
        </p:nvCxnSpPr>
        <p:spPr bwMode="auto">
          <a:xfrm>
            <a:off x="2555875" y="6388100"/>
            <a:ext cx="0" cy="369888"/>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7115" name="Groupe 14">
            <a:extLst>
              <a:ext uri="{FF2B5EF4-FFF2-40B4-BE49-F238E27FC236}">
                <a16:creationId xmlns:a16="http://schemas.microsoft.com/office/drawing/2014/main" id="{8459B5DF-D60A-45AA-9B07-A66DD61493CF}"/>
              </a:ext>
            </a:extLst>
          </p:cNvPr>
          <p:cNvGrpSpPr>
            <a:grpSpLocks/>
          </p:cNvGrpSpPr>
          <p:nvPr/>
        </p:nvGrpSpPr>
        <p:grpSpPr bwMode="auto">
          <a:xfrm>
            <a:off x="4746625" y="6332538"/>
            <a:ext cx="784225" cy="490537"/>
            <a:chOff x="4747007" y="6332220"/>
            <a:chExt cx="784390" cy="490776"/>
          </a:xfrm>
        </p:grpSpPr>
        <p:pic>
          <p:nvPicPr>
            <p:cNvPr id="15" name="Graphique 15">
              <a:extLst>
                <a:ext uri="{FF2B5EF4-FFF2-40B4-BE49-F238E27FC236}">
                  <a16:creationId xmlns:a16="http://schemas.microsoft.com/office/drawing/2014/main" id="{43C7101B-5F1E-41B4-B233-6CB3AA0FBAF6}"/>
                </a:ext>
              </a:extLst>
            </p:cNvPr>
            <p:cNvPicPr>
              <a:picLocks noChangeAspect="1"/>
            </p:cNvPicPr>
            <p:nvPr/>
          </p:nvPicPr>
          <p:blipFill>
            <a:blip r:embed="rId5"/>
            <a:stretch>
              <a:fillRect/>
            </a:stretch>
          </p:blipFill>
          <p:spPr>
            <a:xfrm>
              <a:off x="4966128" y="6332220"/>
              <a:ext cx="352499" cy="352597"/>
            </a:xfrm>
            <a:prstGeom prst="rect">
              <a:avLst/>
            </a:prstGeom>
            <a:noFill/>
            <a:ln cap="flat">
              <a:noFill/>
            </a:ln>
          </p:spPr>
        </p:pic>
        <p:sp>
          <p:nvSpPr>
            <p:cNvPr id="47272" name="ZoneTexte 16">
              <a:extLst>
                <a:ext uri="{FF2B5EF4-FFF2-40B4-BE49-F238E27FC236}">
                  <a16:creationId xmlns:a16="http://schemas.microsoft.com/office/drawing/2014/main" id="{550A1EC1-10C2-4DDE-BFAC-3822D90B96FB}"/>
                </a:ext>
              </a:extLst>
            </p:cNvPr>
            <p:cNvSpPr txBox="1">
              <a:spLocks noChangeArrowheads="1"/>
            </p:cNvSpPr>
            <p:nvPr/>
          </p:nvSpPr>
          <p:spPr bwMode="auto">
            <a:xfrm>
              <a:off x="4747007"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Rénovation</a:t>
              </a:r>
            </a:p>
          </p:txBody>
        </p:sp>
      </p:grpSp>
      <p:grpSp>
        <p:nvGrpSpPr>
          <p:cNvPr id="47116" name="Groupe 17">
            <a:extLst>
              <a:ext uri="{FF2B5EF4-FFF2-40B4-BE49-F238E27FC236}">
                <a16:creationId xmlns:a16="http://schemas.microsoft.com/office/drawing/2014/main" id="{FD3C360D-198D-46A8-9C55-D52D18DE2A66}"/>
              </a:ext>
            </a:extLst>
          </p:cNvPr>
          <p:cNvGrpSpPr>
            <a:grpSpLocks/>
          </p:cNvGrpSpPr>
          <p:nvPr/>
        </p:nvGrpSpPr>
        <p:grpSpPr bwMode="auto">
          <a:xfrm>
            <a:off x="5367338" y="6348413"/>
            <a:ext cx="784225" cy="474662"/>
            <a:chOff x="5367052" y="6348999"/>
            <a:chExt cx="784390" cy="473997"/>
          </a:xfrm>
        </p:grpSpPr>
        <p:pic>
          <p:nvPicPr>
            <p:cNvPr id="18" name="Graphique 18">
              <a:extLst>
                <a:ext uri="{FF2B5EF4-FFF2-40B4-BE49-F238E27FC236}">
                  <a16:creationId xmlns:a16="http://schemas.microsoft.com/office/drawing/2014/main" id="{0C53E99F-FE9B-4BD6-A81A-EA24EA91CA91}"/>
                </a:ext>
              </a:extLst>
            </p:cNvPr>
            <p:cNvPicPr>
              <a:picLocks noChangeAspect="1"/>
            </p:cNvPicPr>
            <p:nvPr/>
          </p:nvPicPr>
          <p:blipFill>
            <a:blip r:embed="rId6"/>
            <a:stretch>
              <a:fillRect/>
            </a:stretch>
          </p:blipFill>
          <p:spPr>
            <a:xfrm>
              <a:off x="5586173" y="6348999"/>
              <a:ext cx="352499" cy="353516"/>
            </a:xfrm>
            <a:prstGeom prst="rect">
              <a:avLst/>
            </a:prstGeom>
            <a:noFill/>
            <a:ln cap="flat">
              <a:noFill/>
            </a:ln>
          </p:spPr>
        </p:pic>
        <p:sp>
          <p:nvSpPr>
            <p:cNvPr id="47270" name="ZoneTexte 19">
              <a:extLst>
                <a:ext uri="{FF2B5EF4-FFF2-40B4-BE49-F238E27FC236}">
                  <a16:creationId xmlns:a16="http://schemas.microsoft.com/office/drawing/2014/main" id="{9AC06640-6235-4FD3-8681-2E7094C9A2A5}"/>
                </a:ext>
              </a:extLst>
            </p:cNvPr>
            <p:cNvSpPr txBox="1">
              <a:spLocks noChangeArrowheads="1"/>
            </p:cNvSpPr>
            <p:nvPr/>
          </p:nvSpPr>
          <p:spPr bwMode="auto">
            <a:xfrm>
              <a:off x="5367052"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Mobilité</a:t>
              </a:r>
            </a:p>
          </p:txBody>
        </p:sp>
      </p:grpSp>
      <p:grpSp>
        <p:nvGrpSpPr>
          <p:cNvPr id="47117" name="Groupe 20">
            <a:extLst>
              <a:ext uri="{FF2B5EF4-FFF2-40B4-BE49-F238E27FC236}">
                <a16:creationId xmlns:a16="http://schemas.microsoft.com/office/drawing/2014/main" id="{0060BCBB-513A-460C-A267-7B16D559BFA1}"/>
              </a:ext>
            </a:extLst>
          </p:cNvPr>
          <p:cNvGrpSpPr>
            <a:grpSpLocks/>
          </p:cNvGrpSpPr>
          <p:nvPr/>
        </p:nvGrpSpPr>
        <p:grpSpPr bwMode="auto">
          <a:xfrm>
            <a:off x="1581150" y="6342063"/>
            <a:ext cx="784225" cy="481012"/>
            <a:chOff x="1580613" y="6342470"/>
            <a:chExt cx="784390" cy="480526"/>
          </a:xfrm>
        </p:grpSpPr>
        <p:pic>
          <p:nvPicPr>
            <p:cNvPr id="21" name="Graphique 21">
              <a:extLst>
                <a:ext uri="{FF2B5EF4-FFF2-40B4-BE49-F238E27FC236}">
                  <a16:creationId xmlns:a16="http://schemas.microsoft.com/office/drawing/2014/main" id="{C7F40C2F-7224-44FA-9235-E8E321A80D5C}"/>
                </a:ext>
              </a:extLst>
            </p:cNvPr>
            <p:cNvPicPr>
              <a:picLocks noChangeAspect="1"/>
            </p:cNvPicPr>
            <p:nvPr/>
          </p:nvPicPr>
          <p:blipFill>
            <a:blip r:embed="rId7"/>
            <a:srcRect/>
            <a:stretch>
              <a:fillRect/>
            </a:stretch>
          </p:blipFill>
          <p:spPr>
            <a:xfrm>
              <a:off x="1799734" y="6342470"/>
              <a:ext cx="346148" cy="345725"/>
            </a:xfrm>
            <a:prstGeom prst="rect">
              <a:avLst/>
            </a:prstGeom>
            <a:noFill/>
            <a:ln cap="flat">
              <a:noFill/>
            </a:ln>
          </p:spPr>
        </p:pic>
        <p:sp>
          <p:nvSpPr>
            <p:cNvPr id="47268" name="ZoneTexte 22">
              <a:extLst>
                <a:ext uri="{FF2B5EF4-FFF2-40B4-BE49-F238E27FC236}">
                  <a16:creationId xmlns:a16="http://schemas.microsoft.com/office/drawing/2014/main" id="{BD2F062D-8B69-4040-A67E-5C4D85B29B77}"/>
                </a:ext>
              </a:extLst>
            </p:cNvPr>
            <p:cNvSpPr txBox="1">
              <a:spLocks noChangeArrowheads="1"/>
            </p:cNvSpPr>
            <p:nvPr/>
          </p:nvSpPr>
          <p:spPr bwMode="auto">
            <a:xfrm>
              <a:off x="1580613" y="6638333"/>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Approche conseil</a:t>
              </a:r>
            </a:p>
          </p:txBody>
        </p:sp>
      </p:grpSp>
      <p:grpSp>
        <p:nvGrpSpPr>
          <p:cNvPr id="47118" name="Groupe 23">
            <a:extLst>
              <a:ext uri="{FF2B5EF4-FFF2-40B4-BE49-F238E27FC236}">
                <a16:creationId xmlns:a16="http://schemas.microsoft.com/office/drawing/2014/main" id="{3E164543-6C94-43D9-B290-09D2087A4236}"/>
              </a:ext>
            </a:extLst>
          </p:cNvPr>
          <p:cNvGrpSpPr>
            <a:grpSpLocks/>
          </p:cNvGrpSpPr>
          <p:nvPr/>
        </p:nvGrpSpPr>
        <p:grpSpPr bwMode="auto">
          <a:xfrm>
            <a:off x="8907463" y="6334125"/>
            <a:ext cx="1304925" cy="488950"/>
            <a:chOff x="8907444" y="6334405"/>
            <a:chExt cx="1305361" cy="488930"/>
          </a:xfrm>
        </p:grpSpPr>
        <p:grpSp>
          <p:nvGrpSpPr>
            <p:cNvPr id="47260" name="Groupe 24">
              <a:extLst>
                <a:ext uri="{FF2B5EF4-FFF2-40B4-BE49-F238E27FC236}">
                  <a16:creationId xmlns:a16="http://schemas.microsoft.com/office/drawing/2014/main" id="{77066B42-0C2F-496D-A34C-4659CCF7F3E0}"/>
                </a:ext>
              </a:extLst>
            </p:cNvPr>
            <p:cNvGrpSpPr>
              <a:grpSpLocks/>
            </p:cNvGrpSpPr>
            <p:nvPr/>
          </p:nvGrpSpPr>
          <p:grpSpPr bwMode="auto">
            <a:xfrm>
              <a:off x="8907444" y="6334405"/>
              <a:ext cx="547826" cy="488930"/>
              <a:chOff x="8907444" y="6334405"/>
              <a:chExt cx="547826" cy="488930"/>
            </a:xfrm>
          </p:grpSpPr>
          <p:pic>
            <p:nvPicPr>
              <p:cNvPr id="25" name="Graphique 29">
                <a:extLst>
                  <a:ext uri="{FF2B5EF4-FFF2-40B4-BE49-F238E27FC236}">
                    <a16:creationId xmlns:a16="http://schemas.microsoft.com/office/drawing/2014/main" id="{AC211492-2C51-40B8-9305-FF5678E6280A}"/>
                  </a:ext>
                </a:extLst>
              </p:cNvPr>
              <p:cNvPicPr>
                <a:picLocks noChangeAspect="1"/>
              </p:cNvPicPr>
              <p:nvPr/>
            </p:nvPicPr>
            <p:blipFill>
              <a:blip r:embed="rId8"/>
              <a:srcRect/>
              <a:stretch>
                <a:fillRect/>
              </a:stretch>
            </p:blipFill>
            <p:spPr>
              <a:xfrm>
                <a:off x="9002726" y="6334405"/>
                <a:ext cx="352543" cy="352411"/>
              </a:xfrm>
              <a:prstGeom prst="rect">
                <a:avLst/>
              </a:prstGeom>
              <a:noFill/>
              <a:ln cap="flat">
                <a:noFill/>
              </a:ln>
            </p:spPr>
          </p:pic>
          <p:sp>
            <p:nvSpPr>
              <p:cNvPr id="47266" name="ZoneTexte 30">
                <a:extLst>
                  <a:ext uri="{FF2B5EF4-FFF2-40B4-BE49-F238E27FC236}">
                    <a16:creationId xmlns:a16="http://schemas.microsoft.com/office/drawing/2014/main" id="{751AED2E-4A09-4A6C-91DE-FB9879F8A5D8}"/>
                  </a:ext>
                </a:extLst>
              </p:cNvPr>
              <p:cNvSpPr txBox="1">
                <a:spLocks noChangeArrowheads="1"/>
              </p:cNvSpPr>
              <p:nvPr/>
            </p:nvSpPr>
            <p:spPr bwMode="auto">
              <a:xfrm>
                <a:off x="8907444" y="6638672"/>
                <a:ext cx="547826"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798"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Nos offres</a:t>
                </a:r>
              </a:p>
            </p:txBody>
          </p:sp>
        </p:grpSp>
        <p:cxnSp>
          <p:nvCxnSpPr>
            <p:cNvPr id="47261" name="Connecteur droit 25">
              <a:extLst>
                <a:ext uri="{FF2B5EF4-FFF2-40B4-BE49-F238E27FC236}">
                  <a16:creationId xmlns:a16="http://schemas.microsoft.com/office/drawing/2014/main" id="{58F7E711-9F6F-4C58-BEA3-F1099285A9E5}"/>
                </a:ext>
              </a:extLst>
            </p:cNvPr>
            <p:cNvCxnSpPr>
              <a:cxnSpLocks noChangeShapeType="1"/>
            </p:cNvCxnSpPr>
            <p:nvPr/>
          </p:nvCxnSpPr>
          <p:spPr bwMode="auto">
            <a:xfrm>
              <a:off x="9605141" y="6387943"/>
              <a:ext cx="0" cy="369326"/>
            </a:xfrm>
            <a:prstGeom prst="straightConnector1">
              <a:avLst/>
            </a:prstGeom>
            <a:noFill/>
            <a:ln w="9528">
              <a:solidFill>
                <a:srgbClr val="FFFFFF"/>
              </a:solidFill>
              <a:miter lim="800000"/>
              <a:headEnd/>
              <a:tailEnd/>
            </a:ln>
            <a:extLst>
              <a:ext uri="{909E8E84-426E-40DD-AFC4-6F175D3DCCD1}">
                <a14:hiddenFill xmlns:a14="http://schemas.microsoft.com/office/drawing/2010/main">
                  <a:noFill/>
                </a14:hiddenFill>
              </a:ext>
            </a:extLst>
          </p:spPr>
        </p:cxnSp>
        <p:grpSp>
          <p:nvGrpSpPr>
            <p:cNvPr id="47262" name="Groupe 26">
              <a:extLst>
                <a:ext uri="{FF2B5EF4-FFF2-40B4-BE49-F238E27FC236}">
                  <a16:creationId xmlns:a16="http://schemas.microsoft.com/office/drawing/2014/main" id="{E0A62D55-5239-4B2D-A486-9113F62D146E}"/>
                </a:ext>
              </a:extLst>
            </p:cNvPr>
            <p:cNvGrpSpPr>
              <a:grpSpLocks/>
            </p:cNvGrpSpPr>
            <p:nvPr/>
          </p:nvGrpSpPr>
          <p:grpSpPr bwMode="auto">
            <a:xfrm>
              <a:off x="9781867" y="6342470"/>
              <a:ext cx="430938" cy="480526"/>
              <a:chOff x="9781867" y="6342470"/>
              <a:chExt cx="430938" cy="480526"/>
            </a:xfrm>
          </p:grpSpPr>
          <p:pic>
            <p:nvPicPr>
              <p:cNvPr id="29" name="Graphique 27">
                <a:extLst>
                  <a:ext uri="{FF2B5EF4-FFF2-40B4-BE49-F238E27FC236}">
                    <a16:creationId xmlns:a16="http://schemas.microsoft.com/office/drawing/2014/main" id="{56A472DE-ABAF-4BBC-B8C5-915B736B3390}"/>
                  </a:ext>
                </a:extLst>
              </p:cNvPr>
              <p:cNvPicPr>
                <a:picLocks noChangeAspect="1"/>
              </p:cNvPicPr>
              <p:nvPr/>
            </p:nvPicPr>
            <p:blipFill>
              <a:blip r:embed="rId9"/>
              <a:srcRect/>
              <a:stretch>
                <a:fillRect/>
              </a:stretch>
            </p:blipFill>
            <p:spPr>
              <a:xfrm>
                <a:off x="9818973" y="6342343"/>
                <a:ext cx="346191" cy="346061"/>
              </a:xfrm>
              <a:prstGeom prst="rect">
                <a:avLst/>
              </a:prstGeom>
              <a:noFill/>
              <a:ln cap="flat">
                <a:noFill/>
              </a:ln>
            </p:spPr>
          </p:pic>
          <p:sp>
            <p:nvSpPr>
              <p:cNvPr id="47264" name="ZoneTexte 28">
                <a:extLst>
                  <a:ext uri="{FF2B5EF4-FFF2-40B4-BE49-F238E27FC236}">
                    <a16:creationId xmlns:a16="http://schemas.microsoft.com/office/drawing/2014/main" id="{A90F966B-F307-4285-BB6E-E565B0A28D87}"/>
                  </a:ext>
                </a:extLst>
              </p:cNvPr>
              <p:cNvSpPr txBox="1">
                <a:spLocks noChangeArrowheads="1"/>
              </p:cNvSpPr>
              <p:nvPr/>
            </p:nvSpPr>
            <p:spPr bwMode="auto">
              <a:xfrm>
                <a:off x="9781867" y="6638333"/>
                <a:ext cx="430938"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Annexes</a:t>
                </a:r>
              </a:p>
            </p:txBody>
          </p:sp>
        </p:grpSp>
      </p:grpSp>
      <p:pic>
        <p:nvPicPr>
          <p:cNvPr id="31" name="Graphique 31">
            <a:extLst>
              <a:ext uri="{FF2B5EF4-FFF2-40B4-BE49-F238E27FC236}">
                <a16:creationId xmlns:a16="http://schemas.microsoft.com/office/drawing/2014/main" id="{463ED815-FF97-4CE8-B7F2-4F3E521B432D}"/>
              </a:ext>
            </a:extLst>
          </p:cNvPr>
          <p:cNvPicPr>
            <a:picLocks noChangeAspect="1"/>
          </p:cNvPicPr>
          <p:nvPr/>
        </p:nvPicPr>
        <p:blipFill>
          <a:blip r:embed="rId10"/>
          <a:srcRect/>
          <a:stretch>
            <a:fillRect/>
          </a:stretch>
        </p:blipFill>
        <p:spPr>
          <a:xfrm>
            <a:off x="0" y="0"/>
            <a:ext cx="701675" cy="701675"/>
          </a:xfrm>
          <a:prstGeom prst="rect">
            <a:avLst/>
          </a:prstGeom>
          <a:noFill/>
          <a:ln cap="flat">
            <a:noFill/>
          </a:ln>
        </p:spPr>
      </p:pic>
      <p:grpSp>
        <p:nvGrpSpPr>
          <p:cNvPr id="47120" name="Groupe 33">
            <a:extLst>
              <a:ext uri="{FF2B5EF4-FFF2-40B4-BE49-F238E27FC236}">
                <a16:creationId xmlns:a16="http://schemas.microsoft.com/office/drawing/2014/main" id="{FCB11813-41EE-4449-82F0-1367F324AAB2}"/>
              </a:ext>
            </a:extLst>
          </p:cNvPr>
          <p:cNvGrpSpPr>
            <a:grpSpLocks/>
          </p:cNvGrpSpPr>
          <p:nvPr/>
        </p:nvGrpSpPr>
        <p:grpSpPr bwMode="auto">
          <a:xfrm>
            <a:off x="3365500" y="6388100"/>
            <a:ext cx="1417638" cy="369888"/>
            <a:chOff x="3365449" y="6388409"/>
            <a:chExt cx="1417328" cy="369335"/>
          </a:xfrm>
        </p:grpSpPr>
        <p:sp>
          <p:nvSpPr>
            <p:cNvPr id="47258" name="Rectangle 34">
              <a:extLst>
                <a:ext uri="{FF2B5EF4-FFF2-40B4-BE49-F238E27FC236}">
                  <a16:creationId xmlns:a16="http://schemas.microsoft.com/office/drawing/2014/main" id="{A6E9DF4D-42A6-48F8-AD31-3F950C14C008}"/>
                </a:ext>
              </a:extLst>
            </p:cNvPr>
            <p:cNvSpPr>
              <a:spLocks noChangeArrowheads="1"/>
            </p:cNvSpPr>
            <p:nvPr/>
          </p:nvSpPr>
          <p:spPr bwMode="auto">
            <a:xfrm>
              <a:off x="3365449" y="6388409"/>
              <a:ext cx="560609" cy="369335"/>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2000" b="1">
                  <a:solidFill>
                    <a:srgbClr val="FFFFFF"/>
                  </a:solidFill>
                  <a:latin typeface="Arial" panose="020B0604020202020204" pitchFamily="34" charset="0"/>
                  <a:cs typeface="Arial" panose="020B0604020202020204" pitchFamily="34" charset="0"/>
                </a:rPr>
                <a:t>05.</a:t>
              </a:r>
            </a:p>
          </p:txBody>
        </p:sp>
        <p:sp>
          <p:nvSpPr>
            <p:cNvPr id="47259" name="ZoneTexte 35">
              <a:extLst>
                <a:ext uri="{FF2B5EF4-FFF2-40B4-BE49-F238E27FC236}">
                  <a16:creationId xmlns:a16="http://schemas.microsoft.com/office/drawing/2014/main" id="{32298B7B-1266-43AC-8A15-3D2F6C6A3C68}"/>
                </a:ext>
              </a:extLst>
            </p:cNvPr>
            <p:cNvSpPr txBox="1">
              <a:spLocks noChangeArrowheads="1"/>
            </p:cNvSpPr>
            <p:nvPr/>
          </p:nvSpPr>
          <p:spPr bwMode="auto">
            <a:xfrm>
              <a:off x="3917417" y="6480736"/>
              <a:ext cx="86536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FFFFFF"/>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7121" name="Rectangle 36">
            <a:extLst>
              <a:ext uri="{FF2B5EF4-FFF2-40B4-BE49-F238E27FC236}">
                <a16:creationId xmlns:a16="http://schemas.microsoft.com/office/drawing/2014/main" id="{C71FE2D4-B995-4BFC-913B-8A681293FDDA}"/>
              </a:ext>
            </a:extLst>
          </p:cNvPr>
          <p:cNvSpPr>
            <a:spLocks noChangeArrowheads="1"/>
          </p:cNvSpPr>
          <p:nvPr/>
        </p:nvSpPr>
        <p:spPr bwMode="auto">
          <a:xfrm>
            <a:off x="9845675" y="6829425"/>
            <a:ext cx="301625" cy="46038"/>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A4CB74"/>
              </a:solidFill>
            </a:endParaRPr>
          </a:p>
        </p:txBody>
      </p:sp>
      <p:grpSp>
        <p:nvGrpSpPr>
          <p:cNvPr id="47122" name="Groupe 41">
            <a:extLst>
              <a:ext uri="{FF2B5EF4-FFF2-40B4-BE49-F238E27FC236}">
                <a16:creationId xmlns:a16="http://schemas.microsoft.com/office/drawing/2014/main" id="{137A6398-69C3-4654-A576-531B035185D0}"/>
              </a:ext>
            </a:extLst>
          </p:cNvPr>
          <p:cNvGrpSpPr>
            <a:grpSpLocks/>
          </p:cNvGrpSpPr>
          <p:nvPr/>
        </p:nvGrpSpPr>
        <p:grpSpPr bwMode="auto">
          <a:xfrm>
            <a:off x="6048375" y="6324600"/>
            <a:ext cx="784225" cy="496888"/>
            <a:chOff x="6048573" y="6323834"/>
            <a:chExt cx="784390" cy="497617"/>
          </a:xfrm>
        </p:grpSpPr>
        <p:pic>
          <p:nvPicPr>
            <p:cNvPr id="37" name="Graphique 42">
              <a:extLst>
                <a:ext uri="{FF2B5EF4-FFF2-40B4-BE49-F238E27FC236}">
                  <a16:creationId xmlns:a16="http://schemas.microsoft.com/office/drawing/2014/main" id="{10ABA976-4CC3-400D-9BE6-792711C37CC0}"/>
                </a:ext>
              </a:extLst>
            </p:cNvPr>
            <p:cNvPicPr>
              <a:picLocks noChangeAspect="1"/>
            </p:cNvPicPr>
            <p:nvPr/>
          </p:nvPicPr>
          <p:blipFill>
            <a:blip r:embed="rId11"/>
            <a:stretch>
              <a:fillRect/>
            </a:stretch>
          </p:blipFill>
          <p:spPr>
            <a:xfrm>
              <a:off x="6245464" y="6323834"/>
              <a:ext cx="352499" cy="352942"/>
            </a:xfrm>
            <a:prstGeom prst="rect">
              <a:avLst/>
            </a:prstGeom>
            <a:noFill/>
            <a:ln cap="flat">
              <a:noFill/>
            </a:ln>
          </p:spPr>
        </p:pic>
        <p:sp>
          <p:nvSpPr>
            <p:cNvPr id="47257" name="ZoneTexte 43">
              <a:extLst>
                <a:ext uri="{FF2B5EF4-FFF2-40B4-BE49-F238E27FC236}">
                  <a16:creationId xmlns:a16="http://schemas.microsoft.com/office/drawing/2014/main" id="{630ACEEF-FB7E-4948-B777-E7B1082D4F40}"/>
                </a:ext>
              </a:extLst>
            </p:cNvPr>
            <p:cNvSpPr txBox="1">
              <a:spLocks noChangeArrowheads="1"/>
            </p:cNvSpPr>
            <p:nvPr/>
          </p:nvSpPr>
          <p:spPr bwMode="auto">
            <a:xfrm>
              <a:off x="6048573" y="6636788"/>
              <a:ext cx="784390"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rgbClr val="FFFFFF"/>
                  </a:solidFill>
                  <a:latin typeface="Arial" panose="020B0604020202020204" pitchFamily="34" charset="0"/>
                  <a:cs typeface="Arial" panose="020B0604020202020204" pitchFamily="34" charset="0"/>
                </a:rPr>
                <a:t>Épargne Resp.</a:t>
              </a:r>
            </a:p>
          </p:txBody>
        </p:sp>
      </p:grpSp>
      <p:grpSp>
        <p:nvGrpSpPr>
          <p:cNvPr id="47123" name="Groupe 44">
            <a:extLst>
              <a:ext uri="{FF2B5EF4-FFF2-40B4-BE49-F238E27FC236}">
                <a16:creationId xmlns:a16="http://schemas.microsoft.com/office/drawing/2014/main" id="{BE53A48D-3CA5-422F-A3A8-2BE6713E902E}"/>
              </a:ext>
            </a:extLst>
          </p:cNvPr>
          <p:cNvGrpSpPr>
            <a:grpSpLocks/>
          </p:cNvGrpSpPr>
          <p:nvPr/>
        </p:nvGrpSpPr>
        <p:grpSpPr bwMode="auto">
          <a:xfrm>
            <a:off x="71438" y="6324600"/>
            <a:ext cx="11553825" cy="496888"/>
            <a:chOff x="71515" y="6323834"/>
            <a:chExt cx="11554421" cy="497616"/>
          </a:xfrm>
        </p:grpSpPr>
        <p:pic>
          <p:nvPicPr>
            <p:cNvPr id="40" name="Graphique 45">
              <a:hlinkClick r:id="" action="ppaction://hlinkshowjump?jump=previousslide"/>
              <a:extLst>
                <a:ext uri="{FF2B5EF4-FFF2-40B4-BE49-F238E27FC236}">
                  <a16:creationId xmlns:a16="http://schemas.microsoft.com/office/drawing/2014/main" id="{77BCF079-3A1F-4BD9-B1FB-E7CAE6992253}"/>
                </a:ext>
              </a:extLst>
            </p:cNvPr>
            <p:cNvPicPr>
              <a:picLocks noChangeAspect="1"/>
            </p:cNvPicPr>
            <p:nvPr/>
          </p:nvPicPr>
          <p:blipFill>
            <a:blip r:embed="rId12"/>
            <a:srcRect/>
            <a:stretch>
              <a:fillRect/>
            </a:stretch>
          </p:blipFill>
          <p:spPr>
            <a:xfrm rot="10799991">
              <a:off x="11062344" y="6427173"/>
              <a:ext cx="281002" cy="279809"/>
            </a:xfrm>
            <a:prstGeom prst="rect">
              <a:avLst/>
            </a:prstGeom>
            <a:noFill/>
            <a:ln cap="flat">
              <a:noFill/>
            </a:ln>
          </p:spPr>
        </p:pic>
        <p:pic>
          <p:nvPicPr>
            <p:cNvPr id="41" name="Graphique 46">
              <a:hlinkClick r:id="" action="ppaction://hlinkshowjump?jump=nextslide"/>
              <a:extLst>
                <a:ext uri="{FF2B5EF4-FFF2-40B4-BE49-F238E27FC236}">
                  <a16:creationId xmlns:a16="http://schemas.microsoft.com/office/drawing/2014/main" id="{80752A9B-5F64-446B-B0B0-7740C2D0AEE4}"/>
                </a:ext>
              </a:extLst>
            </p:cNvPr>
            <p:cNvPicPr>
              <a:picLocks noChangeAspect="1"/>
            </p:cNvPicPr>
            <p:nvPr/>
          </p:nvPicPr>
          <p:blipFill>
            <a:blip r:embed="rId12"/>
            <a:srcRect/>
            <a:stretch>
              <a:fillRect/>
            </a:stretch>
          </p:blipFill>
          <p:spPr>
            <a:xfrm>
              <a:off x="11344934" y="6431942"/>
              <a:ext cx="281002" cy="281400"/>
            </a:xfrm>
            <a:prstGeom prst="rect">
              <a:avLst/>
            </a:prstGeom>
            <a:noFill/>
            <a:ln cap="flat">
              <a:noFill/>
            </a:ln>
          </p:spPr>
        </p:pic>
        <p:sp>
          <p:nvSpPr>
            <p:cNvPr id="47248" name="Rectangle 47">
              <a:hlinkClick r:id="rId13" action="ppaction://hlinksldjump"/>
              <a:extLst>
                <a:ext uri="{FF2B5EF4-FFF2-40B4-BE49-F238E27FC236}">
                  <a16:creationId xmlns:a16="http://schemas.microsoft.com/office/drawing/2014/main" id="{4C0A49DA-9791-460A-9CDE-8CF023D271CC}"/>
                </a:ext>
              </a:extLst>
            </p:cNvPr>
            <p:cNvSpPr>
              <a:spLocks noChangeArrowheads="1"/>
            </p:cNvSpPr>
            <p:nvPr/>
          </p:nvSpPr>
          <p:spPr bwMode="auto">
            <a:xfrm>
              <a:off x="71515" y="6323834"/>
              <a:ext cx="539541"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49" name="Rectangle 48">
              <a:hlinkClick r:id="rId14" action="ppaction://hlinksldjump"/>
              <a:extLst>
                <a:ext uri="{FF2B5EF4-FFF2-40B4-BE49-F238E27FC236}">
                  <a16:creationId xmlns:a16="http://schemas.microsoft.com/office/drawing/2014/main" id="{E3E754F7-D08F-417B-BA9A-29459DC0B576}"/>
                </a:ext>
              </a:extLst>
            </p:cNvPr>
            <p:cNvSpPr>
              <a:spLocks noChangeArrowheads="1"/>
            </p:cNvSpPr>
            <p:nvPr/>
          </p:nvSpPr>
          <p:spPr bwMode="auto">
            <a:xfrm>
              <a:off x="681538" y="6323834"/>
              <a:ext cx="570210"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0" name="Rectangle 49">
              <a:hlinkClick r:id="rId15" action="ppaction://hlinksldjump"/>
              <a:extLst>
                <a:ext uri="{FF2B5EF4-FFF2-40B4-BE49-F238E27FC236}">
                  <a16:creationId xmlns:a16="http://schemas.microsoft.com/office/drawing/2014/main" id="{8A92F326-1130-4B0D-9FDF-F2D1088D017A}"/>
                </a:ext>
              </a:extLst>
            </p:cNvPr>
            <p:cNvSpPr>
              <a:spLocks noChangeArrowheads="1"/>
            </p:cNvSpPr>
            <p:nvPr/>
          </p:nvSpPr>
          <p:spPr bwMode="auto">
            <a:xfrm>
              <a:off x="1612983" y="6323834"/>
              <a:ext cx="703036"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1" name="Rectangle 50">
              <a:hlinkClick r:id="rId16" action="ppaction://hlinksldjump"/>
              <a:extLst>
                <a:ext uri="{FF2B5EF4-FFF2-40B4-BE49-F238E27FC236}">
                  <a16:creationId xmlns:a16="http://schemas.microsoft.com/office/drawing/2014/main" id="{2E542558-8411-4342-9D02-C74DC80D1482}"/>
                </a:ext>
              </a:extLst>
            </p:cNvPr>
            <p:cNvSpPr>
              <a:spLocks noChangeArrowheads="1"/>
            </p:cNvSpPr>
            <p:nvPr/>
          </p:nvSpPr>
          <p:spPr bwMode="auto">
            <a:xfrm>
              <a:off x="486733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2" name="Rectangle 51">
              <a:hlinkClick r:id="rId17" action="ppaction://hlinksldjump"/>
              <a:extLst>
                <a:ext uri="{FF2B5EF4-FFF2-40B4-BE49-F238E27FC236}">
                  <a16:creationId xmlns:a16="http://schemas.microsoft.com/office/drawing/2014/main" id="{F7CDB0BE-4777-475A-AEA4-80DEB4873F9E}"/>
                </a:ext>
              </a:extLst>
            </p:cNvPr>
            <p:cNvSpPr>
              <a:spLocks noChangeArrowheads="1"/>
            </p:cNvSpPr>
            <p:nvPr/>
          </p:nvSpPr>
          <p:spPr bwMode="auto">
            <a:xfrm>
              <a:off x="548640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3" name="Rectangle 52">
              <a:hlinkClick r:id="rId18" action="ppaction://hlinksldjump"/>
              <a:extLst>
                <a:ext uri="{FF2B5EF4-FFF2-40B4-BE49-F238E27FC236}">
                  <a16:creationId xmlns:a16="http://schemas.microsoft.com/office/drawing/2014/main" id="{955CBD05-1356-4CB4-AA27-505A4C2A659D}"/>
                </a:ext>
              </a:extLst>
            </p:cNvPr>
            <p:cNvSpPr>
              <a:spLocks noChangeArrowheads="1"/>
            </p:cNvSpPr>
            <p:nvPr/>
          </p:nvSpPr>
          <p:spPr bwMode="auto">
            <a:xfrm>
              <a:off x="6167948"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4" name="Rectangle 53">
              <a:hlinkClick r:id="rId19" action="ppaction://hlinksldjump"/>
              <a:extLst>
                <a:ext uri="{FF2B5EF4-FFF2-40B4-BE49-F238E27FC236}">
                  <a16:creationId xmlns:a16="http://schemas.microsoft.com/office/drawing/2014/main" id="{75F1F43F-637E-43B8-B42E-66DA322F7988}"/>
                </a:ext>
              </a:extLst>
            </p:cNvPr>
            <p:cNvSpPr>
              <a:spLocks noChangeArrowheads="1"/>
            </p:cNvSpPr>
            <p:nvPr/>
          </p:nvSpPr>
          <p:spPr bwMode="auto">
            <a:xfrm>
              <a:off x="8899782"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255" name="Rectangle 54">
              <a:hlinkClick r:id="rId20" action="ppaction://hlinksldjump"/>
              <a:extLst>
                <a:ext uri="{FF2B5EF4-FFF2-40B4-BE49-F238E27FC236}">
                  <a16:creationId xmlns:a16="http://schemas.microsoft.com/office/drawing/2014/main" id="{DCF5CD90-B600-4540-96E3-3DEFD5E0ED00}"/>
                </a:ext>
              </a:extLst>
            </p:cNvPr>
            <p:cNvSpPr>
              <a:spLocks noChangeArrowheads="1"/>
            </p:cNvSpPr>
            <p:nvPr/>
          </p:nvSpPr>
          <p:spPr bwMode="auto">
            <a:xfrm>
              <a:off x="9717630" y="6323834"/>
              <a:ext cx="529254" cy="4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grpSp>
      <p:sp>
        <p:nvSpPr>
          <p:cNvPr id="47124" name="Rectangle : coins arrondis 209">
            <a:extLst>
              <a:ext uri="{FF2B5EF4-FFF2-40B4-BE49-F238E27FC236}">
                <a16:creationId xmlns:a16="http://schemas.microsoft.com/office/drawing/2014/main" id="{AA9B4AAD-74D2-45C1-8BAF-1E2071FF9122}"/>
              </a:ext>
            </a:extLst>
          </p:cNvPr>
          <p:cNvSpPr>
            <a:spLocks/>
          </p:cNvSpPr>
          <p:nvPr/>
        </p:nvSpPr>
        <p:spPr bwMode="auto">
          <a:xfrm>
            <a:off x="300038" y="2393950"/>
            <a:ext cx="3595687" cy="808038"/>
          </a:xfrm>
          <a:custGeom>
            <a:avLst/>
            <a:gdLst>
              <a:gd name="T0" fmla="*/ 1797477 w 3594954"/>
              <a:gd name="T1" fmla="*/ 0 h 808174"/>
              <a:gd name="T2" fmla="*/ 3594954 w 3594954"/>
              <a:gd name="T3" fmla="*/ 404087 h 808174"/>
              <a:gd name="T4" fmla="*/ 1797477 w 3594954"/>
              <a:gd name="T5" fmla="*/ 808174 h 808174"/>
              <a:gd name="T6" fmla="*/ 0 w 3594954"/>
              <a:gd name="T7" fmla="*/ 404087 h 808174"/>
              <a:gd name="T8" fmla="*/ 17694720 60000 65536"/>
              <a:gd name="T9" fmla="*/ 0 60000 65536"/>
              <a:gd name="T10" fmla="*/ 5898240 60000 65536"/>
              <a:gd name="T11" fmla="*/ 11796480 60000 65536"/>
              <a:gd name="T12" fmla="*/ 0 w 3594954"/>
              <a:gd name="T13" fmla="*/ 0 h 808174"/>
              <a:gd name="T14" fmla="*/ 3594954 w 3594954"/>
              <a:gd name="T15" fmla="*/ 808174 h 808174"/>
            </a:gdLst>
            <a:ahLst/>
            <a:cxnLst>
              <a:cxn ang="T8">
                <a:pos x="T0" y="T1"/>
              </a:cxn>
              <a:cxn ang="T9">
                <a:pos x="T2" y="T3"/>
              </a:cxn>
              <a:cxn ang="T10">
                <a:pos x="T4" y="T5"/>
              </a:cxn>
              <a:cxn ang="T11">
                <a:pos x="T6" y="T7"/>
              </a:cxn>
            </a:cxnLst>
            <a:rect l="T12" t="T13" r="T14" b="T15"/>
            <a:pathLst>
              <a:path w="3594954" h="808174">
                <a:moveTo>
                  <a:pt x="0" y="0"/>
                </a:moveTo>
                <a:lnTo>
                  <a:pt x="0" y="808174"/>
                </a:lnTo>
                <a:lnTo>
                  <a:pt x="3594954" y="808174"/>
                </a:lnTo>
                <a:lnTo>
                  <a:pt x="359495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b="1">
                <a:solidFill>
                  <a:srgbClr val="000000"/>
                </a:solidFill>
                <a:latin typeface="Arial" panose="020B0604020202020204" pitchFamily="34" charset="0"/>
                <a:cs typeface="Arial" panose="020B0604020202020204" pitchFamily="34" charset="0"/>
              </a:rPr>
              <a:t>Non</a:t>
            </a:r>
            <a:r>
              <a:rPr lang="fr-FR" altLang="fr-FR" sz="1000">
                <a:solidFill>
                  <a:srgbClr val="000000"/>
                </a:solidFill>
                <a:latin typeface="Arial" panose="020B0604020202020204" pitchFamily="34" charset="0"/>
                <a:cs typeface="Arial" panose="020B0604020202020204" pitchFamily="34" charset="0"/>
              </a:rPr>
              <a:t>, les locataires ne peuvent entreprendre de leur propre initiative des travaux de rénovation énergétique. Ils peuvent néanmoins inciter leur bailleur à effectuer des travaux de rénovation pour améliorer la qualité et la valeur du logement. </a:t>
            </a:r>
          </a:p>
        </p:txBody>
      </p:sp>
      <p:sp>
        <p:nvSpPr>
          <p:cNvPr id="47125" name="Bulle narrative : rectangle à coins arrondis 211">
            <a:extLst>
              <a:ext uri="{FF2B5EF4-FFF2-40B4-BE49-F238E27FC236}">
                <a16:creationId xmlns:a16="http://schemas.microsoft.com/office/drawing/2014/main" id="{556A2021-5D92-431B-BFDD-F0D2F19484E7}"/>
              </a:ext>
            </a:extLst>
          </p:cNvPr>
          <p:cNvSpPr>
            <a:spLocks/>
          </p:cNvSpPr>
          <p:nvPr/>
        </p:nvSpPr>
        <p:spPr bwMode="auto">
          <a:xfrm>
            <a:off x="300038" y="1747838"/>
            <a:ext cx="3595687" cy="466725"/>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FFF2CC">
              <a:alpha val="50195"/>
            </a:srgbClr>
          </a:solidFill>
          <a:ln w="9528">
            <a:solidFill>
              <a:srgbClr val="EAB818"/>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Mon client est </a:t>
            </a:r>
            <a:r>
              <a:rPr lang="fr-FR" altLang="fr-FR" sz="1200" b="1">
                <a:solidFill>
                  <a:srgbClr val="EAB818"/>
                </a:solidFill>
                <a:latin typeface="Arial" panose="020B0604020202020204" pitchFamily="34" charset="0"/>
                <a:cs typeface="Arial" panose="020B0604020202020204" pitchFamily="34" charset="0"/>
              </a:rPr>
              <a:t>locataire</a:t>
            </a:r>
            <a:r>
              <a:rPr lang="fr-FR" altLang="fr-FR" sz="1000" b="1">
                <a:solidFill>
                  <a:srgbClr val="000000"/>
                </a:solidFill>
                <a:latin typeface="Arial" panose="020B0604020202020204" pitchFamily="34" charset="0"/>
                <a:cs typeface="Arial" panose="020B0604020202020204" pitchFamily="34" charset="0"/>
              </a:rPr>
              <a:t>, peut-il faire appel aux services de Cozynergy ?</a:t>
            </a:r>
          </a:p>
        </p:txBody>
      </p:sp>
      <p:sp>
        <p:nvSpPr>
          <p:cNvPr id="47126" name="ZoneTexte 328">
            <a:extLst>
              <a:ext uri="{FF2B5EF4-FFF2-40B4-BE49-F238E27FC236}">
                <a16:creationId xmlns:a16="http://schemas.microsoft.com/office/drawing/2014/main" id="{D5686C5A-3009-4342-8D05-9C34F531BAB7}"/>
              </a:ext>
            </a:extLst>
          </p:cNvPr>
          <p:cNvSpPr txBox="1">
            <a:spLocks noChangeArrowheads="1"/>
          </p:cNvSpPr>
          <p:nvPr/>
        </p:nvSpPr>
        <p:spPr bwMode="auto">
          <a:xfrm>
            <a:off x="3133725" y="642938"/>
            <a:ext cx="561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000000"/>
                </a:solidFill>
                <a:latin typeface="Arial" panose="020B0604020202020204" pitchFamily="34" charset="0"/>
                <a:cs typeface="Arial" panose="020B0604020202020204" pitchFamily="34" charset="0"/>
              </a:rPr>
              <a:t>Réponse aux questions clés</a:t>
            </a:r>
          </a:p>
        </p:txBody>
      </p:sp>
      <p:sp>
        <p:nvSpPr>
          <p:cNvPr id="47127" name="Rectangle 4">
            <a:extLst>
              <a:ext uri="{FF2B5EF4-FFF2-40B4-BE49-F238E27FC236}">
                <a16:creationId xmlns:a16="http://schemas.microsoft.com/office/drawing/2014/main" id="{7B77BBBD-6E1F-4299-9779-95EBB5C1A358}"/>
              </a:ext>
            </a:extLst>
          </p:cNvPr>
          <p:cNvSpPr>
            <a:spLocks noChangeArrowheads="1"/>
          </p:cNvSpPr>
          <p:nvPr/>
        </p:nvSpPr>
        <p:spPr bwMode="auto">
          <a:xfrm>
            <a:off x="295275" y="1293813"/>
            <a:ext cx="3600450" cy="279400"/>
          </a:xfrm>
          <a:prstGeom prst="rect">
            <a:avLst/>
          </a:prstGeom>
          <a:solidFill>
            <a:srgbClr val="EAB81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FFFFFF"/>
                </a:solidFill>
              </a:rPr>
              <a:t>Eligibilité</a:t>
            </a:r>
          </a:p>
        </p:txBody>
      </p:sp>
      <p:sp>
        <p:nvSpPr>
          <p:cNvPr id="47128" name="Rectangle 330">
            <a:extLst>
              <a:ext uri="{FF2B5EF4-FFF2-40B4-BE49-F238E27FC236}">
                <a16:creationId xmlns:a16="http://schemas.microsoft.com/office/drawing/2014/main" id="{20C65D4E-AF12-4C05-99EC-F3907E887CF3}"/>
              </a:ext>
            </a:extLst>
          </p:cNvPr>
          <p:cNvSpPr>
            <a:spLocks noChangeArrowheads="1"/>
          </p:cNvSpPr>
          <p:nvPr/>
        </p:nvSpPr>
        <p:spPr bwMode="auto">
          <a:xfrm>
            <a:off x="8462963" y="1293813"/>
            <a:ext cx="3598862" cy="279400"/>
          </a:xfrm>
          <a:prstGeom prst="rect">
            <a:avLst/>
          </a:prstGeom>
          <a:solidFill>
            <a:srgbClr val="00A19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rgbClr val="FFFFFF"/>
                </a:solidFill>
                <a:latin typeface="Arial" panose="020B0604020202020204" pitchFamily="34" charset="0"/>
                <a:cs typeface="Arial" panose="020B0604020202020204" pitchFamily="34" charset="0"/>
              </a:rPr>
              <a:t>Couverture territoriale</a:t>
            </a:r>
          </a:p>
        </p:txBody>
      </p:sp>
      <p:sp>
        <p:nvSpPr>
          <p:cNvPr id="47129" name="Rectangle 331">
            <a:extLst>
              <a:ext uri="{FF2B5EF4-FFF2-40B4-BE49-F238E27FC236}">
                <a16:creationId xmlns:a16="http://schemas.microsoft.com/office/drawing/2014/main" id="{A4BAE750-DB81-427B-9D32-27317008F4CC}"/>
              </a:ext>
            </a:extLst>
          </p:cNvPr>
          <p:cNvSpPr>
            <a:spLocks noChangeArrowheads="1"/>
          </p:cNvSpPr>
          <p:nvPr/>
        </p:nvSpPr>
        <p:spPr bwMode="auto">
          <a:xfrm>
            <a:off x="8462963" y="3654425"/>
            <a:ext cx="3598862" cy="279400"/>
          </a:xfrm>
          <a:prstGeom prst="rect">
            <a:avLst/>
          </a:prstGeom>
          <a:solidFill>
            <a:srgbClr val="C55A11"/>
          </a:solidFill>
          <a:ln w="12701">
            <a:solidFill>
              <a:srgbClr val="FFFFFF"/>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rgbClr val="FFFFFF"/>
                </a:solidFill>
                <a:latin typeface="Arial" panose="020B0604020202020204" pitchFamily="34" charset="0"/>
                <a:cs typeface="Arial" panose="020B0604020202020204" pitchFamily="34" charset="0"/>
              </a:rPr>
              <a:t>Choix des artisans</a:t>
            </a:r>
          </a:p>
        </p:txBody>
      </p:sp>
      <p:sp>
        <p:nvSpPr>
          <p:cNvPr id="56" name="Ellipse 407">
            <a:extLst>
              <a:ext uri="{FF2B5EF4-FFF2-40B4-BE49-F238E27FC236}">
                <a16:creationId xmlns:a16="http://schemas.microsoft.com/office/drawing/2014/main" id="{D8C775C2-E28C-4020-8D37-578FDA3D5E54}"/>
              </a:ext>
            </a:extLst>
          </p:cNvPr>
          <p:cNvSpPr/>
          <p:nvPr/>
        </p:nvSpPr>
        <p:spPr>
          <a:xfrm>
            <a:off x="8386763" y="1236663"/>
            <a:ext cx="425450" cy="42545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193"/>
          </a:solidFill>
          <a:ln w="6345" cap="flat">
            <a:solidFill>
              <a:srgbClr val="FFFFFF"/>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b="1" kern="0">
              <a:solidFill>
                <a:srgbClr val="FFFFFF"/>
              </a:solidFill>
              <a:latin typeface="Arial"/>
            </a:endParaRPr>
          </a:p>
        </p:txBody>
      </p:sp>
      <p:sp>
        <p:nvSpPr>
          <p:cNvPr id="57" name="Ellipse 408">
            <a:extLst>
              <a:ext uri="{FF2B5EF4-FFF2-40B4-BE49-F238E27FC236}">
                <a16:creationId xmlns:a16="http://schemas.microsoft.com/office/drawing/2014/main" id="{347CFBE8-AE9B-4ECA-AEC4-E4B262CC8C82}"/>
              </a:ext>
            </a:extLst>
          </p:cNvPr>
          <p:cNvSpPr/>
          <p:nvPr/>
        </p:nvSpPr>
        <p:spPr>
          <a:xfrm>
            <a:off x="8424863" y="3556000"/>
            <a:ext cx="425450" cy="42545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55A11"/>
          </a:solidFill>
          <a:ln w="28575" cap="flat">
            <a:solidFill>
              <a:srgbClr val="FFFFFF"/>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b="1" kern="0">
              <a:solidFill>
                <a:srgbClr val="FFFFFF"/>
              </a:solidFill>
              <a:latin typeface="Arial"/>
            </a:endParaRPr>
          </a:p>
        </p:txBody>
      </p:sp>
      <p:sp>
        <p:nvSpPr>
          <p:cNvPr id="58" name="Line 177">
            <a:extLst>
              <a:ext uri="{FF2B5EF4-FFF2-40B4-BE49-F238E27FC236}">
                <a16:creationId xmlns:a16="http://schemas.microsoft.com/office/drawing/2014/main" id="{57C94511-1D7F-41AD-838B-DBA78001CF17}"/>
              </a:ext>
            </a:extLst>
          </p:cNvPr>
          <p:cNvSpPr/>
          <p:nvPr/>
        </p:nvSpPr>
        <p:spPr>
          <a:xfrm>
            <a:off x="8629650" y="3654425"/>
            <a:ext cx="0" cy="31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59" name="Line 178">
            <a:extLst>
              <a:ext uri="{FF2B5EF4-FFF2-40B4-BE49-F238E27FC236}">
                <a16:creationId xmlns:a16="http://schemas.microsoft.com/office/drawing/2014/main" id="{61C75B3D-AB79-4C52-A82A-CDA7FFD5AAAF}"/>
              </a:ext>
            </a:extLst>
          </p:cNvPr>
          <p:cNvSpPr/>
          <p:nvPr/>
        </p:nvSpPr>
        <p:spPr>
          <a:xfrm>
            <a:off x="8656638" y="3654425"/>
            <a:ext cx="0" cy="31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0" name="Freeform 179">
            <a:extLst>
              <a:ext uri="{FF2B5EF4-FFF2-40B4-BE49-F238E27FC236}">
                <a16:creationId xmlns:a16="http://schemas.microsoft.com/office/drawing/2014/main" id="{85DF918F-A9A1-4FB4-8BBB-C2A7FA2A5B68}"/>
              </a:ext>
            </a:extLst>
          </p:cNvPr>
          <p:cNvSpPr/>
          <p:nvPr/>
        </p:nvSpPr>
        <p:spPr>
          <a:xfrm>
            <a:off x="8637588" y="3673475"/>
            <a:ext cx="9525" cy="1588"/>
          </a:xfrm>
          <a:custGeom>
            <a:avLst/>
            <a:gdLst>
              <a:gd name="f0" fmla="val 10800000"/>
              <a:gd name="f1" fmla="val 5400000"/>
              <a:gd name="f2" fmla="val 180"/>
              <a:gd name="f3" fmla="val w"/>
              <a:gd name="f4" fmla="val h"/>
              <a:gd name="f5" fmla="val 0"/>
              <a:gd name="f6" fmla="val 5"/>
              <a:gd name="f7" fmla="val 1"/>
              <a:gd name="f8" fmla="val 4"/>
              <a:gd name="f9" fmla="val 3"/>
              <a:gd name="f10" fmla="val 2"/>
              <a:gd name="f11" fmla="+- 0 0 -90"/>
              <a:gd name="f12" fmla="*/ f3 1 5"/>
              <a:gd name="f13" fmla="*/ f4 1 1"/>
              <a:gd name="f14" fmla="val f5"/>
              <a:gd name="f15" fmla="val f6"/>
              <a:gd name="f16" fmla="val f7"/>
              <a:gd name="f17" fmla="*/ f11 f0 1"/>
              <a:gd name="f18" fmla="+- f16 0 f14"/>
              <a:gd name="f19" fmla="+- f15 0 f14"/>
              <a:gd name="f20" fmla="*/ f17 1 f2"/>
              <a:gd name="f21" fmla="*/ f19 1 5"/>
              <a:gd name="f22" fmla="val f18"/>
              <a:gd name="f23" fmla="*/ 5 f19 1"/>
              <a:gd name="f24" fmla="*/ 0 f18 1"/>
              <a:gd name="f25" fmla="*/ 3 f19 1"/>
              <a:gd name="f26" fmla="*/ 1 f18 1"/>
              <a:gd name="f27" fmla="*/ 0 f19 1"/>
              <a:gd name="f28" fmla="+- f20 0 f1"/>
              <a:gd name="f29" fmla="*/ f23 1 5"/>
              <a:gd name="f30" fmla="*/ f25 1 5"/>
              <a:gd name="f31" fmla="*/ f27 1 5"/>
              <a:gd name="f32" fmla="*/ f24 1 f22"/>
              <a:gd name="f33" fmla="*/ f26 1 f22"/>
              <a:gd name="f34" fmla="*/ 0 1 f21"/>
              <a:gd name="f35" fmla="*/ f15 1 f21"/>
              <a:gd name="f36" fmla="*/ 0 1 f22"/>
              <a:gd name="f37" fmla="*/ f16 1 f22"/>
              <a:gd name="f38" fmla="*/ f29 1 f21"/>
              <a:gd name="f39" fmla="*/ f30 1 f21"/>
              <a:gd name="f40" fmla="*/ f31 1 f21"/>
              <a:gd name="f41" fmla="*/ f34 f12 1"/>
              <a:gd name="f42" fmla="*/ f35 f12 1"/>
              <a:gd name="f43" fmla="*/ f37 f13 1"/>
              <a:gd name="f44" fmla="*/ f36 f13 1"/>
              <a:gd name="f45" fmla="*/ f32 f13 1"/>
              <a:gd name="f46" fmla="*/ f33 f13 1"/>
              <a:gd name="f47" fmla="*/ f38 f12 1"/>
              <a:gd name="f48" fmla="*/ f39 f12 1"/>
              <a:gd name="f49" fmla="*/ f40 f12 1"/>
            </a:gdLst>
            <a:ahLst/>
            <a:cxnLst>
              <a:cxn ang="3cd4">
                <a:pos x="hc" y="t"/>
              </a:cxn>
              <a:cxn ang="0">
                <a:pos x="r" y="vc"/>
              </a:cxn>
              <a:cxn ang="cd4">
                <a:pos x="hc" y="b"/>
              </a:cxn>
              <a:cxn ang="cd2">
                <a:pos x="l" y="vc"/>
              </a:cxn>
              <a:cxn ang="f28">
                <a:pos x="f47" y="f45"/>
              </a:cxn>
              <a:cxn ang="f28">
                <a:pos x="f48" y="f46"/>
              </a:cxn>
              <a:cxn ang="f28">
                <a:pos x="f49" y="f45"/>
              </a:cxn>
            </a:cxnLst>
            <a:rect l="f41" t="f44" r="f42" b="f43"/>
            <a:pathLst>
              <a:path w="5" h="1">
                <a:moveTo>
                  <a:pt x="f6" y="f5"/>
                </a:moveTo>
                <a:cubicBezTo>
                  <a:pt x="f6" y="f7"/>
                  <a:pt x="f8" y="f7"/>
                  <a:pt x="f9" y="f7"/>
                </a:cubicBezTo>
                <a:cubicBezTo>
                  <a:pt x="f10" y="f7"/>
                  <a:pt x="f7" y="f7"/>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1" name="Freeform 180">
            <a:extLst>
              <a:ext uri="{FF2B5EF4-FFF2-40B4-BE49-F238E27FC236}">
                <a16:creationId xmlns:a16="http://schemas.microsoft.com/office/drawing/2014/main" id="{5ECB4806-CC07-44F0-97AC-71659434C0B9}"/>
              </a:ext>
            </a:extLst>
          </p:cNvPr>
          <p:cNvSpPr/>
          <p:nvPr/>
        </p:nvSpPr>
        <p:spPr>
          <a:xfrm>
            <a:off x="8609013" y="3659188"/>
            <a:ext cx="66675" cy="30162"/>
          </a:xfrm>
          <a:custGeom>
            <a:avLst/>
            <a:gdLst>
              <a:gd name="f0" fmla="val 10800000"/>
              <a:gd name="f1" fmla="val 5400000"/>
              <a:gd name="f2" fmla="val 180"/>
              <a:gd name="f3" fmla="val w"/>
              <a:gd name="f4" fmla="val h"/>
              <a:gd name="f5" fmla="val 0"/>
              <a:gd name="f6" fmla="val 34"/>
              <a:gd name="f7" fmla="val 19"/>
              <a:gd name="f8" fmla="val 10"/>
              <a:gd name="f9" fmla="val 26"/>
              <a:gd name="f10" fmla="val 17"/>
              <a:gd name="f11" fmla="val 7"/>
              <a:gd name="f12" fmla="+- 0 0 -90"/>
              <a:gd name="f13" fmla="*/ f3 1 34"/>
              <a:gd name="f14" fmla="*/ f4 1 19"/>
              <a:gd name="f15" fmla="val f5"/>
              <a:gd name="f16" fmla="val f6"/>
              <a:gd name="f17" fmla="val f7"/>
              <a:gd name="f18" fmla="*/ f12 f0 1"/>
              <a:gd name="f19" fmla="+- f17 0 f15"/>
              <a:gd name="f20" fmla="+- f16 0 f15"/>
              <a:gd name="f21" fmla="*/ f18 1 f2"/>
              <a:gd name="f22" fmla="*/ f20 1 34"/>
              <a:gd name="f23" fmla="*/ f19 1 19"/>
              <a:gd name="f24" fmla="*/ 34 f20 1"/>
              <a:gd name="f25" fmla="*/ 0 f19 1"/>
              <a:gd name="f26" fmla="*/ 17 f20 1"/>
              <a:gd name="f27" fmla="*/ 19 f19 1"/>
              <a:gd name="f28" fmla="*/ 0 f20 1"/>
              <a:gd name="f29" fmla="+- f21 0 f1"/>
              <a:gd name="f30" fmla="*/ f24 1 34"/>
              <a:gd name="f31" fmla="*/ f25 1 19"/>
              <a:gd name="f32" fmla="*/ f26 1 34"/>
              <a:gd name="f33" fmla="*/ f27 1 19"/>
              <a:gd name="f34" fmla="*/ f28 1 34"/>
              <a:gd name="f35" fmla="*/ 0 1 f22"/>
              <a:gd name="f36" fmla="*/ f16 1 f22"/>
              <a:gd name="f37" fmla="*/ 0 1 f23"/>
              <a:gd name="f38" fmla="*/ f17 1 f23"/>
              <a:gd name="f39" fmla="*/ f30 1 f22"/>
              <a:gd name="f40" fmla="*/ f31 1 f23"/>
              <a:gd name="f41" fmla="*/ f32 1 f22"/>
              <a:gd name="f42" fmla="*/ f33 1 f23"/>
              <a:gd name="f43" fmla="*/ f34 1 f22"/>
              <a:gd name="f44" fmla="*/ f35 f13 1"/>
              <a:gd name="f45" fmla="*/ f36 f13 1"/>
              <a:gd name="f46" fmla="*/ f38 f14 1"/>
              <a:gd name="f47" fmla="*/ f37 f14 1"/>
              <a:gd name="f48" fmla="*/ f39 f13 1"/>
              <a:gd name="f49" fmla="*/ f40 f14 1"/>
              <a:gd name="f50" fmla="*/ f41 f13 1"/>
              <a:gd name="f51" fmla="*/ f42 f14 1"/>
              <a:gd name="f52" fmla="*/ f43 f13 1"/>
            </a:gdLst>
            <a:ahLst/>
            <a:cxnLst>
              <a:cxn ang="3cd4">
                <a:pos x="hc" y="t"/>
              </a:cxn>
              <a:cxn ang="0">
                <a:pos x="r" y="vc"/>
              </a:cxn>
              <a:cxn ang="cd4">
                <a:pos x="hc" y="b"/>
              </a:cxn>
              <a:cxn ang="cd2">
                <a:pos x="l" y="vc"/>
              </a:cxn>
              <a:cxn ang="f29">
                <a:pos x="f48" y="f49"/>
              </a:cxn>
              <a:cxn ang="f29">
                <a:pos x="f50" y="f51"/>
              </a:cxn>
              <a:cxn ang="f29">
                <a:pos x="f52" y="f49"/>
              </a:cxn>
            </a:cxnLst>
            <a:rect l="f44" t="f47" r="f45" b="f46"/>
            <a:pathLst>
              <a:path w="34" h="19">
                <a:moveTo>
                  <a:pt x="f6" y="f5"/>
                </a:moveTo>
                <a:cubicBezTo>
                  <a:pt x="f6" y="f8"/>
                  <a:pt x="f9" y="f7"/>
                  <a:pt x="f10" y="f7"/>
                </a:cubicBezTo>
                <a:cubicBezTo>
                  <a:pt x="f11" y="f7"/>
                  <a:pt x="f5" y="f8"/>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2" name="Freeform 181">
            <a:extLst>
              <a:ext uri="{FF2B5EF4-FFF2-40B4-BE49-F238E27FC236}">
                <a16:creationId xmlns:a16="http://schemas.microsoft.com/office/drawing/2014/main" id="{0860B356-C954-4D79-A8B1-2BE6F13EF874}"/>
              </a:ext>
            </a:extLst>
          </p:cNvPr>
          <p:cNvSpPr/>
          <p:nvPr/>
        </p:nvSpPr>
        <p:spPr>
          <a:xfrm>
            <a:off x="8609013" y="3622675"/>
            <a:ext cx="66675" cy="31750"/>
          </a:xfrm>
          <a:custGeom>
            <a:avLst/>
            <a:gdLst>
              <a:gd name="f0" fmla="val 10800000"/>
              <a:gd name="f1" fmla="val 5400000"/>
              <a:gd name="f2" fmla="val 180"/>
              <a:gd name="f3" fmla="val w"/>
              <a:gd name="f4" fmla="val h"/>
              <a:gd name="f5" fmla="val 0"/>
              <a:gd name="f6" fmla="val 34"/>
              <a:gd name="f7" fmla="val 19"/>
              <a:gd name="f8" fmla="val 18"/>
              <a:gd name="f9" fmla="val 9"/>
              <a:gd name="f10" fmla="val 2"/>
              <a:gd name="f11" fmla="val 17"/>
              <a:gd name="f12" fmla="val 3"/>
              <a:gd name="f13" fmla="val 7"/>
              <a:gd name="f14" fmla="val 25"/>
              <a:gd name="f15" fmla="val 24"/>
              <a:gd name="f16" fmla="+- 0 0 -90"/>
              <a:gd name="f17" fmla="*/ f3 1 34"/>
              <a:gd name="f18" fmla="*/ f4 1 19"/>
              <a:gd name="f19" fmla="val f5"/>
              <a:gd name="f20" fmla="val f6"/>
              <a:gd name="f21" fmla="val f7"/>
              <a:gd name="f22" fmla="*/ f16 f0 1"/>
              <a:gd name="f23" fmla="+- f21 0 f19"/>
              <a:gd name="f24" fmla="+- f20 0 f19"/>
              <a:gd name="f25" fmla="*/ f22 1 f2"/>
              <a:gd name="f26" fmla="*/ f24 1 34"/>
              <a:gd name="f27" fmla="*/ f23 1 19"/>
              <a:gd name="f28" fmla="*/ 0 f24 1"/>
              <a:gd name="f29" fmla="*/ 18 f23 1"/>
              <a:gd name="f30" fmla="*/ 9 f24 1"/>
              <a:gd name="f31" fmla="*/ 2 f23 1"/>
              <a:gd name="f32" fmla="*/ 19 f24 1"/>
              <a:gd name="f33" fmla="*/ 7 f23 1"/>
              <a:gd name="f34" fmla="*/ 24 f24 1"/>
              <a:gd name="f35" fmla="*/ 34 f24 1"/>
              <a:gd name="f36" fmla="*/ 19 f23 1"/>
              <a:gd name="f37" fmla="+- f25 0 f1"/>
              <a:gd name="f38" fmla="*/ f28 1 34"/>
              <a:gd name="f39" fmla="*/ f29 1 19"/>
              <a:gd name="f40" fmla="*/ f30 1 34"/>
              <a:gd name="f41" fmla="*/ f31 1 19"/>
              <a:gd name="f42" fmla="*/ f32 1 34"/>
              <a:gd name="f43" fmla="*/ f33 1 19"/>
              <a:gd name="f44" fmla="*/ f34 1 34"/>
              <a:gd name="f45" fmla="*/ f35 1 34"/>
              <a:gd name="f46" fmla="*/ f36 1 19"/>
              <a:gd name="f47" fmla="*/ 0 1 f26"/>
              <a:gd name="f48" fmla="*/ f20 1 f26"/>
              <a:gd name="f49" fmla="*/ 0 1 f27"/>
              <a:gd name="f50" fmla="*/ f21 1 f27"/>
              <a:gd name="f51" fmla="*/ f38 1 f26"/>
              <a:gd name="f52" fmla="*/ f39 1 f27"/>
              <a:gd name="f53" fmla="*/ f40 1 f26"/>
              <a:gd name="f54" fmla="*/ f41 1 f27"/>
              <a:gd name="f55" fmla="*/ f42 1 f26"/>
              <a:gd name="f56" fmla="*/ f43 1 f27"/>
              <a:gd name="f57" fmla="*/ f44 1 f26"/>
              <a:gd name="f58" fmla="*/ f45 1 f26"/>
              <a:gd name="f59" fmla="*/ f46 1 f27"/>
              <a:gd name="f60" fmla="*/ f47 f17 1"/>
              <a:gd name="f61" fmla="*/ f48 f17 1"/>
              <a:gd name="f62" fmla="*/ f50 f18 1"/>
              <a:gd name="f63" fmla="*/ f49 f18 1"/>
              <a:gd name="f64" fmla="*/ f51 f17 1"/>
              <a:gd name="f65" fmla="*/ f52 f18 1"/>
              <a:gd name="f66" fmla="*/ f53 f17 1"/>
              <a:gd name="f67" fmla="*/ f54 f18 1"/>
              <a:gd name="f68" fmla="*/ f55 f17 1"/>
              <a:gd name="f69" fmla="*/ f56 f18 1"/>
              <a:gd name="f70" fmla="*/ f57 f17 1"/>
              <a:gd name="f71" fmla="*/ f58 f17 1"/>
              <a:gd name="f72" fmla="*/ f59 f18 1"/>
            </a:gdLst>
            <a:ahLst/>
            <a:cxnLst>
              <a:cxn ang="3cd4">
                <a:pos x="hc" y="t"/>
              </a:cxn>
              <a:cxn ang="0">
                <a:pos x="r" y="vc"/>
              </a:cxn>
              <a:cxn ang="cd4">
                <a:pos x="hc" y="b"/>
              </a:cxn>
              <a:cxn ang="cd2">
                <a:pos x="l" y="vc"/>
              </a:cxn>
              <a:cxn ang="f37">
                <a:pos x="f64" y="f65"/>
              </a:cxn>
              <a:cxn ang="f37">
                <a:pos x="f66" y="f67"/>
              </a:cxn>
              <a:cxn ang="f37">
                <a:pos x="f68" y="f69"/>
              </a:cxn>
              <a:cxn ang="f37">
                <a:pos x="f70" y="f67"/>
              </a:cxn>
              <a:cxn ang="f37">
                <a:pos x="f71" y="f72"/>
              </a:cxn>
            </a:cxnLst>
            <a:rect l="f60" t="f63" r="f61" b="f62"/>
            <a:pathLst>
              <a:path w="34" h="19">
                <a:moveTo>
                  <a:pt x="f5" y="f8"/>
                </a:moveTo>
                <a:cubicBezTo>
                  <a:pt x="f5" y="f8"/>
                  <a:pt x="f5" y="f5"/>
                  <a:pt x="f9" y="f10"/>
                </a:cubicBezTo>
                <a:cubicBezTo>
                  <a:pt x="f11" y="f12"/>
                  <a:pt x="f7" y="f13"/>
                  <a:pt x="f7" y="f13"/>
                </a:cubicBezTo>
                <a:cubicBezTo>
                  <a:pt x="f7" y="f13"/>
                  <a:pt x="f14" y="f13"/>
                  <a:pt x="f15" y="f10"/>
                </a:cubicBezTo>
                <a:cubicBezTo>
                  <a:pt x="f15" y="f10"/>
                  <a:pt x="f6" y="f12"/>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3" name="Freeform 182">
            <a:extLst>
              <a:ext uri="{FF2B5EF4-FFF2-40B4-BE49-F238E27FC236}">
                <a16:creationId xmlns:a16="http://schemas.microsoft.com/office/drawing/2014/main" id="{24167B9C-79AB-4C2A-8FEC-85C280C81517}"/>
              </a:ext>
            </a:extLst>
          </p:cNvPr>
          <p:cNvSpPr/>
          <p:nvPr/>
        </p:nvSpPr>
        <p:spPr>
          <a:xfrm>
            <a:off x="8597900" y="3600450"/>
            <a:ext cx="88900" cy="52388"/>
          </a:xfrm>
          <a:custGeom>
            <a:avLst/>
            <a:gdLst>
              <a:gd name="f0" fmla="val 10800000"/>
              <a:gd name="f1" fmla="val 5400000"/>
              <a:gd name="f2" fmla="val 180"/>
              <a:gd name="f3" fmla="val w"/>
              <a:gd name="f4" fmla="val h"/>
              <a:gd name="f5" fmla="val 0"/>
              <a:gd name="f6" fmla="val 45"/>
              <a:gd name="f7" fmla="val 32"/>
              <a:gd name="f8" fmla="val 4"/>
              <a:gd name="f9" fmla="val 19"/>
              <a:gd name="f10" fmla="val 6"/>
              <a:gd name="f11" fmla="val 15"/>
              <a:gd name="f12" fmla="val 9"/>
              <a:gd name="f13" fmla="val 13"/>
              <a:gd name="f14" fmla="val 8"/>
              <a:gd name="f15" fmla="val 14"/>
              <a:gd name="f16" fmla="val 23"/>
              <a:gd name="f17" fmla="val 29"/>
              <a:gd name="f18" fmla="val 5"/>
              <a:gd name="f19" fmla="val 34"/>
              <a:gd name="f20" fmla="val 35"/>
              <a:gd name="f21" fmla="val 41"/>
              <a:gd name="f22" fmla="val 43"/>
              <a:gd name="f23" fmla="val 16"/>
              <a:gd name="f24" fmla="val 24"/>
              <a:gd name="f25" fmla="+- 0 0 -90"/>
              <a:gd name="f26" fmla="*/ f3 1 45"/>
              <a:gd name="f27" fmla="*/ f4 1 32"/>
              <a:gd name="f28" fmla="val f5"/>
              <a:gd name="f29" fmla="val f6"/>
              <a:gd name="f30" fmla="val f7"/>
              <a:gd name="f31" fmla="*/ f25 f0 1"/>
              <a:gd name="f32" fmla="+- f30 0 f28"/>
              <a:gd name="f33" fmla="+- f29 0 f28"/>
              <a:gd name="f34" fmla="*/ f31 1 f2"/>
              <a:gd name="f35" fmla="*/ f33 1 45"/>
              <a:gd name="f36" fmla="*/ f32 1 32"/>
              <a:gd name="f37" fmla="*/ 4 f33 1"/>
              <a:gd name="f38" fmla="*/ 32 f32 1"/>
              <a:gd name="f39" fmla="*/ 6 f33 1"/>
              <a:gd name="f40" fmla="*/ 15 f32 1"/>
              <a:gd name="f41" fmla="*/ 13 f33 1"/>
              <a:gd name="f42" fmla="*/ 8 f32 1"/>
              <a:gd name="f43" fmla="*/ 4 f32 1"/>
              <a:gd name="f44" fmla="*/ 29 f33 1"/>
              <a:gd name="f45" fmla="*/ 5 f32 1"/>
              <a:gd name="f46" fmla="*/ 35 f33 1"/>
              <a:gd name="f47" fmla="*/ 9 f32 1"/>
              <a:gd name="f48" fmla="*/ 43 f33 1"/>
              <a:gd name="f49" fmla="*/ 14 f32 1"/>
              <a:gd name="f50" fmla="*/ 41 f33 1"/>
              <a:gd name="f51" fmla="*/ 16 f32 1"/>
              <a:gd name="f52" fmla="+- f34 0 f1"/>
              <a:gd name="f53" fmla="*/ f37 1 45"/>
              <a:gd name="f54" fmla="*/ f38 1 32"/>
              <a:gd name="f55" fmla="*/ f39 1 45"/>
              <a:gd name="f56" fmla="*/ f40 1 32"/>
              <a:gd name="f57" fmla="*/ f41 1 45"/>
              <a:gd name="f58" fmla="*/ f42 1 32"/>
              <a:gd name="f59" fmla="*/ f43 1 32"/>
              <a:gd name="f60" fmla="*/ f44 1 45"/>
              <a:gd name="f61" fmla="*/ f45 1 32"/>
              <a:gd name="f62" fmla="*/ f46 1 45"/>
              <a:gd name="f63" fmla="*/ f47 1 32"/>
              <a:gd name="f64" fmla="*/ f48 1 45"/>
              <a:gd name="f65" fmla="*/ f49 1 32"/>
              <a:gd name="f66" fmla="*/ f50 1 45"/>
              <a:gd name="f67" fmla="*/ f51 1 32"/>
              <a:gd name="f68" fmla="*/ 0 1 f35"/>
              <a:gd name="f69" fmla="*/ f29 1 f35"/>
              <a:gd name="f70" fmla="*/ 0 1 f36"/>
              <a:gd name="f71" fmla="*/ f30 1 f36"/>
              <a:gd name="f72" fmla="*/ f53 1 f35"/>
              <a:gd name="f73" fmla="*/ f54 1 f36"/>
              <a:gd name="f74" fmla="*/ f55 1 f35"/>
              <a:gd name="f75" fmla="*/ f56 1 f36"/>
              <a:gd name="f76" fmla="*/ f57 1 f35"/>
              <a:gd name="f77" fmla="*/ f58 1 f36"/>
              <a:gd name="f78" fmla="*/ f59 1 f36"/>
              <a:gd name="f79" fmla="*/ f60 1 f35"/>
              <a:gd name="f80" fmla="*/ f61 1 f36"/>
              <a:gd name="f81" fmla="*/ f62 1 f35"/>
              <a:gd name="f82" fmla="*/ f63 1 f36"/>
              <a:gd name="f83" fmla="*/ f64 1 f35"/>
              <a:gd name="f84" fmla="*/ f65 1 f36"/>
              <a:gd name="f85" fmla="*/ f66 1 f35"/>
              <a:gd name="f86" fmla="*/ f67 1 f36"/>
              <a:gd name="f87" fmla="*/ f68 f26 1"/>
              <a:gd name="f88" fmla="*/ f69 f26 1"/>
              <a:gd name="f89" fmla="*/ f71 f27 1"/>
              <a:gd name="f90" fmla="*/ f70 f27 1"/>
              <a:gd name="f91" fmla="*/ f72 f26 1"/>
              <a:gd name="f92" fmla="*/ f73 f27 1"/>
              <a:gd name="f93" fmla="*/ f74 f26 1"/>
              <a:gd name="f94" fmla="*/ f75 f27 1"/>
              <a:gd name="f95" fmla="*/ f76 f26 1"/>
              <a:gd name="f96" fmla="*/ f77 f27 1"/>
              <a:gd name="f97" fmla="*/ f78 f27 1"/>
              <a:gd name="f98" fmla="*/ f79 f26 1"/>
              <a:gd name="f99" fmla="*/ f80 f27 1"/>
              <a:gd name="f100" fmla="*/ f81 f26 1"/>
              <a:gd name="f101" fmla="*/ f82 f27 1"/>
              <a:gd name="f102" fmla="*/ f83 f26 1"/>
              <a:gd name="f103" fmla="*/ f84 f27 1"/>
              <a:gd name="f104" fmla="*/ f85 f26 1"/>
              <a:gd name="f105" fmla="*/ f86 f27 1"/>
            </a:gdLst>
            <a:ahLst/>
            <a:cxnLst>
              <a:cxn ang="3cd4">
                <a:pos x="hc" y="t"/>
              </a:cxn>
              <a:cxn ang="0">
                <a:pos x="r" y="vc"/>
              </a:cxn>
              <a:cxn ang="cd4">
                <a:pos x="hc" y="b"/>
              </a:cxn>
              <a:cxn ang="cd2">
                <a:pos x="l" y="vc"/>
              </a:cxn>
              <a:cxn ang="f52">
                <a:pos x="f91" y="f92"/>
              </a:cxn>
              <a:cxn ang="f52">
                <a:pos x="f93" y="f94"/>
              </a:cxn>
              <a:cxn ang="f52">
                <a:pos x="f95" y="f96"/>
              </a:cxn>
              <a:cxn ang="f52">
                <a:pos x="f95" y="f97"/>
              </a:cxn>
              <a:cxn ang="f52">
                <a:pos x="f98" y="f99"/>
              </a:cxn>
              <a:cxn ang="f52">
                <a:pos x="f100" y="f101"/>
              </a:cxn>
              <a:cxn ang="f52">
                <a:pos x="f102" y="f103"/>
              </a:cxn>
              <a:cxn ang="f52">
                <a:pos x="f104" y="f105"/>
              </a:cxn>
              <a:cxn ang="f52">
                <a:pos x="f104" y="f92"/>
              </a:cxn>
            </a:cxnLst>
            <a:rect l="f87" t="f90" r="f88" b="f89"/>
            <a:pathLst>
              <a:path w="45" h="32">
                <a:moveTo>
                  <a:pt x="f8" y="f7"/>
                </a:moveTo>
                <a:cubicBezTo>
                  <a:pt x="f8" y="f7"/>
                  <a:pt x="f5" y="f9"/>
                  <a:pt x="f10" y="f11"/>
                </a:cubicBezTo>
                <a:cubicBezTo>
                  <a:pt x="f10" y="f11"/>
                  <a:pt x="f8" y="f12"/>
                  <a:pt x="f13" y="f14"/>
                </a:cubicBezTo>
                <a:cubicBezTo>
                  <a:pt x="f13" y="f14"/>
                  <a:pt x="f15" y="f10"/>
                  <a:pt x="f13" y="f8"/>
                </a:cubicBezTo>
                <a:cubicBezTo>
                  <a:pt x="f13" y="f8"/>
                  <a:pt x="f16" y="f5"/>
                  <a:pt x="f17" y="f18"/>
                </a:cubicBezTo>
                <a:cubicBezTo>
                  <a:pt x="f17" y="f18"/>
                  <a:pt x="f19" y="f8"/>
                  <a:pt x="f20" y="f12"/>
                </a:cubicBezTo>
                <a:cubicBezTo>
                  <a:pt x="f20" y="f12"/>
                  <a:pt x="f21" y="f12"/>
                  <a:pt x="f22" y="f15"/>
                </a:cubicBezTo>
                <a:cubicBezTo>
                  <a:pt x="f22" y="f15"/>
                  <a:pt x="f21" y="f15"/>
                  <a:pt x="f21" y="f23"/>
                </a:cubicBezTo>
                <a:cubicBezTo>
                  <a:pt x="f21" y="f23"/>
                  <a:pt x="f6" y="f24"/>
                  <a:pt x="f21"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4" name="Freeform 183">
            <a:extLst>
              <a:ext uri="{FF2B5EF4-FFF2-40B4-BE49-F238E27FC236}">
                <a16:creationId xmlns:a16="http://schemas.microsoft.com/office/drawing/2014/main" id="{2205CB28-6F4E-4175-AD09-3FA6A9EC8FC3}"/>
              </a:ext>
            </a:extLst>
          </p:cNvPr>
          <p:cNvSpPr/>
          <p:nvPr/>
        </p:nvSpPr>
        <p:spPr>
          <a:xfrm>
            <a:off x="8601075" y="3730625"/>
            <a:ext cx="1588" cy="26988"/>
          </a:xfrm>
          <a:custGeom>
            <a:avLst/>
            <a:gdLst>
              <a:gd name="f0" fmla="val 10800000"/>
              <a:gd name="f1" fmla="val 5400000"/>
              <a:gd name="f2" fmla="val 180"/>
              <a:gd name="f3" fmla="val w"/>
              <a:gd name="f4" fmla="val h"/>
              <a:gd name="f5" fmla="val 0"/>
              <a:gd name="f6" fmla="val 1"/>
              <a:gd name="f7" fmla="val 16"/>
              <a:gd name="f8" fmla="val 10"/>
              <a:gd name="f9" fmla="val 5"/>
              <a:gd name="f10" fmla="+- 0 0 -90"/>
              <a:gd name="f11" fmla="*/ f3 1 1"/>
              <a:gd name="f12" fmla="*/ f4 1 16"/>
              <a:gd name="f13" fmla="val f5"/>
              <a:gd name="f14" fmla="val f6"/>
              <a:gd name="f15" fmla="val f7"/>
              <a:gd name="f16" fmla="*/ f10 f0 1"/>
              <a:gd name="f17" fmla="+- f15 0 f13"/>
              <a:gd name="f18" fmla="+- f14 0 f13"/>
              <a:gd name="f19" fmla="*/ f16 1 f2"/>
              <a:gd name="f20" fmla="val f18"/>
              <a:gd name="f21" fmla="*/ f17 1 16"/>
              <a:gd name="f22" fmla="*/ 0 f18 1"/>
              <a:gd name="f23" fmla="*/ 16 f17 1"/>
              <a:gd name="f24" fmla="*/ 1 f18 1"/>
              <a:gd name="f25" fmla="*/ 0 f17 1"/>
              <a:gd name="f26" fmla="+- f19 0 f1"/>
              <a:gd name="f27" fmla="*/ f23 1 16"/>
              <a:gd name="f28" fmla="*/ f25 1 16"/>
              <a:gd name="f29" fmla="*/ f22 1 f20"/>
              <a:gd name="f30" fmla="*/ f24 1 f20"/>
              <a:gd name="f31" fmla="*/ 0 1 f20"/>
              <a:gd name="f32" fmla="*/ f14 1 f20"/>
              <a:gd name="f33" fmla="*/ 0 1 f21"/>
              <a:gd name="f34" fmla="*/ f15 1 f21"/>
              <a:gd name="f35" fmla="*/ f27 1 f21"/>
              <a:gd name="f36" fmla="*/ f28 1 f21"/>
              <a:gd name="f37" fmla="*/ f31 f11 1"/>
              <a:gd name="f38" fmla="*/ f32 f11 1"/>
              <a:gd name="f39" fmla="*/ f34 f12 1"/>
              <a:gd name="f40" fmla="*/ f33 f12 1"/>
              <a:gd name="f41" fmla="*/ f29 f11 1"/>
              <a:gd name="f42" fmla="*/ f30 f11 1"/>
              <a:gd name="f43" fmla="*/ f35 f12 1"/>
              <a:gd name="f44" fmla="*/ f36 f12 1"/>
            </a:gdLst>
            <a:ahLst/>
            <a:cxnLst>
              <a:cxn ang="3cd4">
                <a:pos x="hc" y="t"/>
              </a:cxn>
              <a:cxn ang="0">
                <a:pos x="r" y="vc"/>
              </a:cxn>
              <a:cxn ang="cd4">
                <a:pos x="hc" y="b"/>
              </a:cxn>
              <a:cxn ang="cd2">
                <a:pos x="l" y="vc"/>
              </a:cxn>
              <a:cxn ang="f26">
                <a:pos x="f41" y="f43"/>
              </a:cxn>
              <a:cxn ang="f26">
                <a:pos x="f42" y="f44"/>
              </a:cxn>
            </a:cxnLst>
            <a:rect l="f37" t="f40" r="f38" b="f39"/>
            <a:pathLst>
              <a:path w="1" h="16">
                <a:moveTo>
                  <a:pt x="f5" y="f7"/>
                </a:moveTo>
                <a:cubicBezTo>
                  <a:pt x="f5" y="f8"/>
                  <a:pt x="f5" y="f9"/>
                  <a:pt x="f6"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5" name="Freeform 184">
            <a:extLst>
              <a:ext uri="{FF2B5EF4-FFF2-40B4-BE49-F238E27FC236}">
                <a16:creationId xmlns:a16="http://schemas.microsoft.com/office/drawing/2014/main" id="{2A62A9A1-0703-4BC8-8861-2ADEDCCA0497}"/>
              </a:ext>
            </a:extLst>
          </p:cNvPr>
          <p:cNvSpPr/>
          <p:nvPr/>
        </p:nvSpPr>
        <p:spPr>
          <a:xfrm>
            <a:off x="8601075" y="3841750"/>
            <a:ext cx="36513" cy="80963"/>
          </a:xfrm>
          <a:custGeom>
            <a:avLst/>
            <a:gdLst>
              <a:gd name="f0" fmla="val 10800000"/>
              <a:gd name="f1" fmla="val 5400000"/>
              <a:gd name="f2" fmla="val 180"/>
              <a:gd name="f3" fmla="val w"/>
              <a:gd name="f4" fmla="val h"/>
              <a:gd name="f5" fmla="val 0"/>
              <a:gd name="f6" fmla="val 18"/>
              <a:gd name="f7" fmla="val 49"/>
              <a:gd name="f8" fmla="val 11"/>
              <a:gd name="f9" fmla="val 2"/>
              <a:gd name="f10" fmla="val 1"/>
              <a:gd name="f11" fmla="val 28"/>
              <a:gd name="f12" fmla="+- 0 0 -90"/>
              <a:gd name="f13" fmla="*/ f3 1 18"/>
              <a:gd name="f14" fmla="*/ f4 1 49"/>
              <a:gd name="f15" fmla="val f5"/>
              <a:gd name="f16" fmla="val f6"/>
              <a:gd name="f17" fmla="val f7"/>
              <a:gd name="f18" fmla="*/ f12 f0 1"/>
              <a:gd name="f19" fmla="+- f17 0 f15"/>
              <a:gd name="f20" fmla="+- f16 0 f15"/>
              <a:gd name="f21" fmla="*/ f18 1 f2"/>
              <a:gd name="f22" fmla="*/ f20 1 18"/>
              <a:gd name="f23" fmla="*/ f19 1 49"/>
              <a:gd name="f24" fmla="*/ 18 f20 1"/>
              <a:gd name="f25" fmla="*/ 0 f19 1"/>
              <a:gd name="f26" fmla="*/ 11 f20 1"/>
              <a:gd name="f27" fmla="*/ 49 f19 1"/>
              <a:gd name="f28" fmla="*/ 2 f20 1"/>
              <a:gd name="f29" fmla="*/ 0 f20 1"/>
              <a:gd name="f30" fmla="+- f21 0 f1"/>
              <a:gd name="f31" fmla="*/ f24 1 18"/>
              <a:gd name="f32" fmla="*/ f25 1 49"/>
              <a:gd name="f33" fmla="*/ f26 1 18"/>
              <a:gd name="f34" fmla="*/ f27 1 49"/>
              <a:gd name="f35" fmla="*/ f28 1 18"/>
              <a:gd name="f36" fmla="*/ f29 1 18"/>
              <a:gd name="f37" fmla="*/ 0 1 f22"/>
              <a:gd name="f38" fmla="*/ f16 1 f22"/>
              <a:gd name="f39" fmla="*/ 0 1 f23"/>
              <a:gd name="f40" fmla="*/ f17 1 f23"/>
              <a:gd name="f41" fmla="*/ f31 1 f22"/>
              <a:gd name="f42" fmla="*/ f32 1 f23"/>
              <a:gd name="f43" fmla="*/ f33 1 f22"/>
              <a:gd name="f44" fmla="*/ f34 1 f23"/>
              <a:gd name="f45" fmla="*/ f35 1 f22"/>
              <a:gd name="f46" fmla="*/ f36 1 f22"/>
              <a:gd name="f47" fmla="*/ f37 f13 1"/>
              <a:gd name="f48" fmla="*/ f38 f13 1"/>
              <a:gd name="f49" fmla="*/ f40 f14 1"/>
              <a:gd name="f50" fmla="*/ f39 f14 1"/>
              <a:gd name="f51" fmla="*/ f41 f13 1"/>
              <a:gd name="f52" fmla="*/ f42 f14 1"/>
              <a:gd name="f53" fmla="*/ f43 f13 1"/>
              <a:gd name="f54" fmla="*/ f44 f14 1"/>
              <a:gd name="f55" fmla="*/ f45 f13 1"/>
              <a:gd name="f56" fmla="*/ f46 f13 1"/>
            </a:gdLst>
            <a:ahLst/>
            <a:cxnLst>
              <a:cxn ang="3cd4">
                <a:pos x="hc" y="t"/>
              </a:cxn>
              <a:cxn ang="0">
                <a:pos x="r" y="vc"/>
              </a:cxn>
              <a:cxn ang="cd4">
                <a:pos x="hc" y="b"/>
              </a:cxn>
              <a:cxn ang="cd2">
                <a:pos x="l" y="vc"/>
              </a:cxn>
              <a:cxn ang="f30">
                <a:pos x="f51" y="f52"/>
              </a:cxn>
              <a:cxn ang="f30">
                <a:pos x="f53" y="f54"/>
              </a:cxn>
              <a:cxn ang="f30">
                <a:pos x="f55" y="f54"/>
              </a:cxn>
              <a:cxn ang="f30">
                <a:pos x="f56" y="f52"/>
              </a:cxn>
            </a:cxnLst>
            <a:rect l="f47" t="f50" r="f48" b="f49"/>
            <a:pathLst>
              <a:path w="18" h="49">
                <a:moveTo>
                  <a:pt x="f6" y="f5"/>
                </a:moveTo>
                <a:cubicBezTo>
                  <a:pt x="f8" y="f7"/>
                  <a:pt x="f8" y="f7"/>
                  <a:pt x="f8" y="f7"/>
                </a:cubicBezTo>
                <a:cubicBezTo>
                  <a:pt x="f9" y="f7"/>
                  <a:pt x="f9" y="f7"/>
                  <a:pt x="f9" y="f7"/>
                </a:cubicBezTo>
                <a:cubicBezTo>
                  <a:pt x="f9" y="f7"/>
                  <a:pt x="f10" y="f11"/>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6" name="Freeform 185">
            <a:extLst>
              <a:ext uri="{FF2B5EF4-FFF2-40B4-BE49-F238E27FC236}">
                <a16:creationId xmlns:a16="http://schemas.microsoft.com/office/drawing/2014/main" id="{83250AF7-54DE-446D-9443-91C9DDD75C24}"/>
              </a:ext>
            </a:extLst>
          </p:cNvPr>
          <p:cNvSpPr/>
          <p:nvPr/>
        </p:nvSpPr>
        <p:spPr>
          <a:xfrm>
            <a:off x="8647113" y="3841750"/>
            <a:ext cx="36512" cy="79375"/>
          </a:xfrm>
          <a:custGeom>
            <a:avLst/>
            <a:gdLst>
              <a:gd name="f0" fmla="val 10800000"/>
              <a:gd name="f1" fmla="val 5400000"/>
              <a:gd name="f2" fmla="val 180"/>
              <a:gd name="f3" fmla="val w"/>
              <a:gd name="f4" fmla="val h"/>
              <a:gd name="f5" fmla="val 0"/>
              <a:gd name="f6" fmla="val 38"/>
              <a:gd name="f7" fmla="val 97"/>
              <a:gd name="f8" fmla="val 34"/>
              <a:gd name="f9" fmla="val 16"/>
              <a:gd name="f10" fmla="+- 0 0 -90"/>
              <a:gd name="f11" fmla="*/ f3 1 38"/>
              <a:gd name="f12" fmla="*/ f4 1 97"/>
              <a:gd name="f13" fmla="val f5"/>
              <a:gd name="f14" fmla="val f6"/>
              <a:gd name="f15" fmla="val f7"/>
              <a:gd name="f16" fmla="*/ f10 f0 1"/>
              <a:gd name="f17" fmla="+- f15 0 f13"/>
              <a:gd name="f18" fmla="+- f14 0 f13"/>
              <a:gd name="f19" fmla="*/ f16 1 f2"/>
              <a:gd name="f20" fmla="*/ f18 1 38"/>
              <a:gd name="f21" fmla="*/ f17 1 97"/>
              <a:gd name="f22" fmla="*/ 38 f18 1"/>
              <a:gd name="f23" fmla="*/ 0 f17 1"/>
              <a:gd name="f24" fmla="*/ 34 f18 1"/>
              <a:gd name="f25" fmla="*/ 97 f17 1"/>
              <a:gd name="f26" fmla="*/ 16 f18 1"/>
              <a:gd name="f27" fmla="*/ 0 f18 1"/>
              <a:gd name="f28" fmla="+- f19 0 f1"/>
              <a:gd name="f29" fmla="*/ f22 1 38"/>
              <a:gd name="f30" fmla="*/ f23 1 97"/>
              <a:gd name="f31" fmla="*/ f24 1 38"/>
              <a:gd name="f32" fmla="*/ f25 1 97"/>
              <a:gd name="f33" fmla="*/ f26 1 38"/>
              <a:gd name="f34" fmla="*/ f27 1 38"/>
              <a:gd name="f35" fmla="*/ 0 1 f20"/>
              <a:gd name="f36" fmla="*/ f14 1 f20"/>
              <a:gd name="f37" fmla="*/ 0 1 f21"/>
              <a:gd name="f38" fmla="*/ f15 1 f21"/>
              <a:gd name="f39" fmla="*/ f29 1 f20"/>
              <a:gd name="f40" fmla="*/ f30 1 f21"/>
              <a:gd name="f41" fmla="*/ f31 1 f20"/>
              <a:gd name="f42" fmla="*/ f32 1 f21"/>
              <a:gd name="f43" fmla="*/ f33 1 f20"/>
              <a:gd name="f44" fmla="*/ f34 1 f20"/>
              <a:gd name="f45" fmla="*/ f35 f11 1"/>
              <a:gd name="f46" fmla="*/ f36 f11 1"/>
              <a:gd name="f47" fmla="*/ f38 f12 1"/>
              <a:gd name="f48" fmla="*/ f37 f12 1"/>
              <a:gd name="f49" fmla="*/ f39 f11 1"/>
              <a:gd name="f50" fmla="*/ f40 f12 1"/>
              <a:gd name="f51" fmla="*/ f41 f11 1"/>
              <a:gd name="f52" fmla="*/ f42 f12 1"/>
              <a:gd name="f53" fmla="*/ f43 f11 1"/>
              <a:gd name="f54" fmla="*/ f44 f11 1"/>
            </a:gdLst>
            <a:ahLst/>
            <a:cxnLst>
              <a:cxn ang="3cd4">
                <a:pos x="hc" y="t"/>
              </a:cxn>
              <a:cxn ang="0">
                <a:pos x="r" y="vc"/>
              </a:cxn>
              <a:cxn ang="cd4">
                <a:pos x="hc" y="b"/>
              </a:cxn>
              <a:cxn ang="cd2">
                <a:pos x="l" y="vc"/>
              </a:cxn>
              <a:cxn ang="f28">
                <a:pos x="f49" y="f50"/>
              </a:cxn>
              <a:cxn ang="f28">
                <a:pos x="f51" y="f52"/>
              </a:cxn>
              <a:cxn ang="f28">
                <a:pos x="f53" y="f52"/>
              </a:cxn>
              <a:cxn ang="f28">
                <a:pos x="f54" y="f50"/>
              </a:cxn>
            </a:cxnLst>
            <a:rect l="f45" t="f48" r="f46" b="f47"/>
            <a:pathLst>
              <a:path w="38" h="97">
                <a:moveTo>
                  <a:pt x="f6" y="f5"/>
                </a:moveTo>
                <a:lnTo>
                  <a:pt x="f8" y="f7"/>
                </a:lnTo>
                <a:lnTo>
                  <a:pt x="f9" y="f7"/>
                </a:lnTo>
                <a:lnTo>
                  <a:pt x="f5" y="f5"/>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7" name="Line 186">
            <a:extLst>
              <a:ext uri="{FF2B5EF4-FFF2-40B4-BE49-F238E27FC236}">
                <a16:creationId xmlns:a16="http://schemas.microsoft.com/office/drawing/2014/main" id="{894ACAF1-5A4D-40D4-8343-1336EDE13647}"/>
              </a:ext>
            </a:extLst>
          </p:cNvPr>
          <p:cNvSpPr/>
          <p:nvPr/>
        </p:nvSpPr>
        <p:spPr>
          <a:xfrm>
            <a:off x="8683625" y="3729038"/>
            <a:ext cx="3175" cy="285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8" name="Freeform 187">
            <a:extLst>
              <a:ext uri="{FF2B5EF4-FFF2-40B4-BE49-F238E27FC236}">
                <a16:creationId xmlns:a16="http://schemas.microsoft.com/office/drawing/2014/main" id="{AABE60C9-5DCF-4B53-B4C4-8E24C913352B}"/>
              </a:ext>
            </a:extLst>
          </p:cNvPr>
          <p:cNvSpPr/>
          <p:nvPr/>
        </p:nvSpPr>
        <p:spPr>
          <a:xfrm>
            <a:off x="8659813" y="3690938"/>
            <a:ext cx="84137" cy="101600"/>
          </a:xfrm>
          <a:custGeom>
            <a:avLst/>
            <a:gdLst>
              <a:gd name="f0" fmla="val 10800000"/>
              <a:gd name="f1" fmla="val 5400000"/>
              <a:gd name="f2" fmla="val 180"/>
              <a:gd name="f3" fmla="val w"/>
              <a:gd name="f4" fmla="val h"/>
              <a:gd name="f5" fmla="val 0"/>
              <a:gd name="f6" fmla="val 42"/>
              <a:gd name="f7" fmla="val 62"/>
              <a:gd name="f8" fmla="val 3"/>
              <a:gd name="f9" fmla="val 17"/>
              <a:gd name="f10" fmla="val 26"/>
              <a:gd name="f11" fmla="val 14"/>
              <a:gd name="f12" fmla="val 40"/>
              <a:gd name="f13" fmla="val 39"/>
              <a:gd name="f14" fmla="val 50"/>
              <a:gd name="f15" fmla="val 21"/>
              <a:gd name="f16" fmla="+- 0 0 -90"/>
              <a:gd name="f17" fmla="*/ f3 1 42"/>
              <a:gd name="f18" fmla="*/ f4 1 62"/>
              <a:gd name="f19" fmla="val f5"/>
              <a:gd name="f20" fmla="val f6"/>
              <a:gd name="f21" fmla="val f7"/>
              <a:gd name="f22" fmla="*/ f16 f0 1"/>
              <a:gd name="f23" fmla="+- f21 0 f19"/>
              <a:gd name="f24" fmla="+- f20 0 f19"/>
              <a:gd name="f25" fmla="*/ f22 1 f2"/>
              <a:gd name="f26" fmla="*/ f24 1 42"/>
              <a:gd name="f27" fmla="*/ f23 1 62"/>
              <a:gd name="f28" fmla="*/ 0 f24 1"/>
              <a:gd name="f29" fmla="*/ 3 f23 1"/>
              <a:gd name="f30" fmla="*/ 26 f24 1"/>
              <a:gd name="f31" fmla="*/ 14 f23 1"/>
              <a:gd name="f32" fmla="*/ 40 f24 1"/>
              <a:gd name="f33" fmla="*/ 39 f23 1"/>
              <a:gd name="f34" fmla="*/ 21 f24 1"/>
              <a:gd name="f35" fmla="*/ 62 f23 1"/>
              <a:gd name="f36" fmla="+- f25 0 f1"/>
              <a:gd name="f37" fmla="*/ f28 1 42"/>
              <a:gd name="f38" fmla="*/ f29 1 62"/>
              <a:gd name="f39" fmla="*/ f30 1 42"/>
              <a:gd name="f40" fmla="*/ f31 1 62"/>
              <a:gd name="f41" fmla="*/ f32 1 42"/>
              <a:gd name="f42" fmla="*/ f33 1 62"/>
              <a:gd name="f43" fmla="*/ f34 1 42"/>
              <a:gd name="f44" fmla="*/ f35 1 62"/>
              <a:gd name="f45" fmla="*/ 0 1 f26"/>
              <a:gd name="f46" fmla="*/ f20 1 f26"/>
              <a:gd name="f47" fmla="*/ 0 1 f27"/>
              <a:gd name="f48" fmla="*/ f21 1 f27"/>
              <a:gd name="f49" fmla="*/ f37 1 f26"/>
              <a:gd name="f50" fmla="*/ f38 1 f27"/>
              <a:gd name="f51" fmla="*/ f39 1 f26"/>
              <a:gd name="f52" fmla="*/ f40 1 f27"/>
              <a:gd name="f53" fmla="*/ f41 1 f26"/>
              <a:gd name="f54" fmla="*/ f42 1 f27"/>
              <a:gd name="f55" fmla="*/ f43 1 f26"/>
              <a:gd name="f56" fmla="*/ f44 1 f27"/>
              <a:gd name="f57" fmla="*/ f45 f17 1"/>
              <a:gd name="f58" fmla="*/ f46 f17 1"/>
              <a:gd name="f59" fmla="*/ f48 f18 1"/>
              <a:gd name="f60" fmla="*/ f47 f18 1"/>
              <a:gd name="f61" fmla="*/ f49 f17 1"/>
              <a:gd name="f62" fmla="*/ f50 f18 1"/>
              <a:gd name="f63" fmla="*/ f51 f17 1"/>
              <a:gd name="f64" fmla="*/ f52 f18 1"/>
              <a:gd name="f65" fmla="*/ f53 f17 1"/>
              <a:gd name="f66" fmla="*/ f54 f18 1"/>
              <a:gd name="f67" fmla="*/ f55 f17 1"/>
              <a:gd name="f68" fmla="*/ f56 f18 1"/>
            </a:gdLst>
            <a:ahLst/>
            <a:cxnLst>
              <a:cxn ang="3cd4">
                <a:pos x="hc" y="t"/>
              </a:cxn>
              <a:cxn ang="0">
                <a:pos x="r" y="vc"/>
              </a:cxn>
              <a:cxn ang="cd4">
                <a:pos x="hc" y="b"/>
              </a:cxn>
              <a:cxn ang="cd2">
                <a:pos x="l" y="vc"/>
              </a:cxn>
              <a:cxn ang="f36">
                <a:pos x="f61" y="f62"/>
              </a:cxn>
              <a:cxn ang="f36">
                <a:pos x="f63" y="f64"/>
              </a:cxn>
              <a:cxn ang="f36">
                <a:pos x="f65" y="f66"/>
              </a:cxn>
              <a:cxn ang="f36">
                <a:pos x="f67" y="f68"/>
              </a:cxn>
            </a:cxnLst>
            <a:rect l="f57" t="f60" r="f58" b="f59"/>
            <a:pathLst>
              <a:path w="42" h="62">
                <a:moveTo>
                  <a:pt x="f5" y="f8"/>
                </a:moveTo>
                <a:cubicBezTo>
                  <a:pt x="f5" y="f8"/>
                  <a:pt x="f9" y="f5"/>
                  <a:pt x="f10" y="f11"/>
                </a:cubicBezTo>
                <a:cubicBezTo>
                  <a:pt x="f12" y="f13"/>
                  <a:pt x="f12" y="f13"/>
                  <a:pt x="f12" y="f13"/>
                </a:cubicBezTo>
                <a:cubicBezTo>
                  <a:pt x="f12" y="f13"/>
                  <a:pt x="f6" y="f14"/>
                  <a:pt x="f15"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69" name="Line 188">
            <a:extLst>
              <a:ext uri="{FF2B5EF4-FFF2-40B4-BE49-F238E27FC236}">
                <a16:creationId xmlns:a16="http://schemas.microsoft.com/office/drawing/2014/main" id="{0E3FD6FC-495C-49F9-A247-AC0239C9DAB1}"/>
              </a:ext>
            </a:extLst>
          </p:cNvPr>
          <p:cNvSpPr/>
          <p:nvPr/>
        </p:nvSpPr>
        <p:spPr>
          <a:xfrm>
            <a:off x="8689975" y="3817938"/>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0" name="Line 189">
            <a:extLst>
              <a:ext uri="{FF2B5EF4-FFF2-40B4-BE49-F238E27FC236}">
                <a16:creationId xmlns:a16="http://schemas.microsoft.com/office/drawing/2014/main" id="{A48DEDA0-0211-4340-980A-D4F1372F5043}"/>
              </a:ext>
            </a:extLst>
          </p:cNvPr>
          <p:cNvSpPr/>
          <p:nvPr/>
        </p:nvSpPr>
        <p:spPr>
          <a:xfrm>
            <a:off x="8615363" y="3694113"/>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1" name="Freeform 190">
            <a:extLst>
              <a:ext uri="{FF2B5EF4-FFF2-40B4-BE49-F238E27FC236}">
                <a16:creationId xmlns:a16="http://schemas.microsoft.com/office/drawing/2014/main" id="{AEED82E0-2986-4DF8-A5E1-86C2FE64DD9A}"/>
              </a:ext>
            </a:extLst>
          </p:cNvPr>
          <p:cNvSpPr/>
          <p:nvPr/>
        </p:nvSpPr>
        <p:spPr>
          <a:xfrm>
            <a:off x="8666163" y="3922713"/>
            <a:ext cx="28575" cy="12700"/>
          </a:xfrm>
          <a:custGeom>
            <a:avLst/>
            <a:gdLst>
              <a:gd name="f0" fmla="val 10800000"/>
              <a:gd name="f1" fmla="val 5400000"/>
              <a:gd name="f2" fmla="val 180"/>
              <a:gd name="f3" fmla="val w"/>
              <a:gd name="f4" fmla="val h"/>
              <a:gd name="f5" fmla="val 0"/>
              <a:gd name="f6" fmla="val 28"/>
              <a:gd name="f7" fmla="val 16"/>
              <a:gd name="f8" fmla="val 12"/>
              <a:gd name="f9" fmla="+- 0 0 -90"/>
              <a:gd name="f10" fmla="*/ f3 1 28"/>
              <a:gd name="f11" fmla="*/ f4 1 16"/>
              <a:gd name="f12" fmla="val f5"/>
              <a:gd name="f13" fmla="val f6"/>
              <a:gd name="f14" fmla="val f7"/>
              <a:gd name="f15" fmla="*/ f9 f0 1"/>
              <a:gd name="f16" fmla="+- f14 0 f12"/>
              <a:gd name="f17" fmla="+- f13 0 f12"/>
              <a:gd name="f18" fmla="*/ f15 1 f2"/>
              <a:gd name="f19" fmla="*/ f17 1 28"/>
              <a:gd name="f20" fmla="*/ f16 1 16"/>
              <a:gd name="f21" fmla="*/ 12 f17 1"/>
              <a:gd name="f22" fmla="*/ 0 f16 1"/>
              <a:gd name="f23" fmla="*/ 28 f17 1"/>
              <a:gd name="f24" fmla="*/ 16 f16 1"/>
              <a:gd name="f25" fmla="*/ 0 f17 1"/>
              <a:gd name="f26" fmla="+- f18 0 f1"/>
              <a:gd name="f27" fmla="*/ f21 1 28"/>
              <a:gd name="f28" fmla="*/ f22 1 16"/>
              <a:gd name="f29" fmla="*/ f23 1 28"/>
              <a:gd name="f30" fmla="*/ f24 1 16"/>
              <a:gd name="f31" fmla="*/ f25 1 28"/>
              <a:gd name="f32" fmla="*/ 0 1 f19"/>
              <a:gd name="f33" fmla="*/ f13 1 f19"/>
              <a:gd name="f34" fmla="*/ 0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8"/>
              </a:cxn>
              <a:cxn ang="f26">
                <a:pos x="f49" y="f48"/>
              </a:cxn>
              <a:cxn ang="f26">
                <a:pos x="f49" y="f46"/>
              </a:cxn>
            </a:cxnLst>
            <a:rect l="f41" t="f44" r="f42" b="f43"/>
            <a:pathLst>
              <a:path w="28" h="16">
                <a:moveTo>
                  <a:pt x="f8" y="f5"/>
                </a:moveTo>
                <a:lnTo>
                  <a:pt x="f6" y="f7"/>
                </a:lnTo>
                <a:lnTo>
                  <a:pt x="f5" y="f7"/>
                </a:lnTo>
                <a:lnTo>
                  <a:pt x="f5" y="f5"/>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2" name="Line 191">
            <a:extLst>
              <a:ext uri="{FF2B5EF4-FFF2-40B4-BE49-F238E27FC236}">
                <a16:creationId xmlns:a16="http://schemas.microsoft.com/office/drawing/2014/main" id="{F9CE70FD-9E6A-48DB-8CA7-DE30ED12E3AA}"/>
              </a:ext>
            </a:extLst>
          </p:cNvPr>
          <p:cNvSpPr/>
          <p:nvPr/>
        </p:nvSpPr>
        <p:spPr>
          <a:xfrm>
            <a:off x="8678863" y="3921125"/>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3" name="Freeform 192">
            <a:extLst>
              <a:ext uri="{FF2B5EF4-FFF2-40B4-BE49-F238E27FC236}">
                <a16:creationId xmlns:a16="http://schemas.microsoft.com/office/drawing/2014/main" id="{45C6463B-EA74-47A7-970F-E56F4696CBAD}"/>
              </a:ext>
            </a:extLst>
          </p:cNvPr>
          <p:cNvSpPr/>
          <p:nvPr/>
        </p:nvSpPr>
        <p:spPr>
          <a:xfrm>
            <a:off x="8596313" y="3922713"/>
            <a:ext cx="25400" cy="12700"/>
          </a:xfrm>
          <a:custGeom>
            <a:avLst/>
            <a:gdLst>
              <a:gd name="f0" fmla="val 10800000"/>
              <a:gd name="f1" fmla="val 5400000"/>
              <a:gd name="f2" fmla="val 180"/>
              <a:gd name="f3" fmla="val w"/>
              <a:gd name="f4" fmla="val h"/>
              <a:gd name="f5" fmla="val 0"/>
              <a:gd name="f6" fmla="val 26"/>
              <a:gd name="f7" fmla="val 16"/>
              <a:gd name="f8" fmla="val 14"/>
              <a:gd name="f9" fmla="val 2"/>
              <a:gd name="f10" fmla="+- 0 0 -90"/>
              <a:gd name="f11" fmla="*/ f3 1 26"/>
              <a:gd name="f12" fmla="*/ f4 1 16"/>
              <a:gd name="f13" fmla="val f5"/>
              <a:gd name="f14" fmla="val f6"/>
              <a:gd name="f15" fmla="val f7"/>
              <a:gd name="f16" fmla="*/ f10 f0 1"/>
              <a:gd name="f17" fmla="+- f15 0 f13"/>
              <a:gd name="f18" fmla="+- f14 0 f13"/>
              <a:gd name="f19" fmla="*/ f16 1 f2"/>
              <a:gd name="f20" fmla="*/ f18 1 26"/>
              <a:gd name="f21" fmla="*/ f17 1 16"/>
              <a:gd name="f22" fmla="*/ 26 f18 1"/>
              <a:gd name="f23" fmla="*/ 0 f17 1"/>
              <a:gd name="f24" fmla="*/ 16 f17 1"/>
              <a:gd name="f25" fmla="*/ 0 f18 1"/>
              <a:gd name="f26" fmla="*/ 14 f18 1"/>
              <a:gd name="f27" fmla="*/ 2 f17 1"/>
              <a:gd name="f28" fmla="+- f19 0 f1"/>
              <a:gd name="f29" fmla="*/ f22 1 26"/>
              <a:gd name="f30" fmla="*/ f23 1 16"/>
              <a:gd name="f31" fmla="*/ f24 1 16"/>
              <a:gd name="f32" fmla="*/ f25 1 26"/>
              <a:gd name="f33" fmla="*/ f26 1 26"/>
              <a:gd name="f34" fmla="*/ f27 1 16"/>
              <a:gd name="f35" fmla="*/ 0 1 f20"/>
              <a:gd name="f36" fmla="*/ f14 1 f20"/>
              <a:gd name="f37" fmla="*/ 0 1 f21"/>
              <a:gd name="f38" fmla="*/ f15 1 f21"/>
              <a:gd name="f39" fmla="*/ f29 1 f20"/>
              <a:gd name="f40" fmla="*/ f30 1 f21"/>
              <a:gd name="f41" fmla="*/ f31 1 f21"/>
              <a:gd name="f42" fmla="*/ f32 1 f20"/>
              <a:gd name="f43" fmla="*/ f33 1 f20"/>
              <a:gd name="f44" fmla="*/ f34 1 f21"/>
              <a:gd name="f45" fmla="*/ f35 f11 1"/>
              <a:gd name="f46" fmla="*/ f36 f11 1"/>
              <a:gd name="f47" fmla="*/ f38 f12 1"/>
              <a:gd name="f48" fmla="*/ f37 f12 1"/>
              <a:gd name="f49" fmla="*/ f39 f11 1"/>
              <a:gd name="f50" fmla="*/ f40 f12 1"/>
              <a:gd name="f51" fmla="*/ f41 f12 1"/>
              <a:gd name="f52" fmla="*/ f42 f11 1"/>
              <a:gd name="f53" fmla="*/ f43 f11 1"/>
              <a:gd name="f54" fmla="*/ f44 f12 1"/>
            </a:gdLst>
            <a:ahLst/>
            <a:cxnLst>
              <a:cxn ang="3cd4">
                <a:pos x="hc" y="t"/>
              </a:cxn>
              <a:cxn ang="0">
                <a:pos x="r" y="vc"/>
              </a:cxn>
              <a:cxn ang="cd4">
                <a:pos x="hc" y="b"/>
              </a:cxn>
              <a:cxn ang="cd2">
                <a:pos x="l" y="vc"/>
              </a:cxn>
              <a:cxn ang="f28">
                <a:pos x="f49" y="f50"/>
              </a:cxn>
              <a:cxn ang="f28">
                <a:pos x="f49" y="f51"/>
              </a:cxn>
              <a:cxn ang="f28">
                <a:pos x="f52" y="f51"/>
              </a:cxn>
              <a:cxn ang="f28">
                <a:pos x="f53" y="f54"/>
              </a:cxn>
            </a:cxnLst>
            <a:rect l="f45" t="f48" r="f46" b="f47"/>
            <a:pathLst>
              <a:path w="26" h="16">
                <a:moveTo>
                  <a:pt x="f6" y="f5"/>
                </a:moveTo>
                <a:lnTo>
                  <a:pt x="f6" y="f7"/>
                </a:lnTo>
                <a:lnTo>
                  <a:pt x="f5" y="f7"/>
                </a:lnTo>
                <a:lnTo>
                  <a:pt x="f8" y="f9"/>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4" name="Line 193">
            <a:extLst>
              <a:ext uri="{FF2B5EF4-FFF2-40B4-BE49-F238E27FC236}">
                <a16:creationId xmlns:a16="http://schemas.microsoft.com/office/drawing/2014/main" id="{5775CB12-25D5-4425-90D6-D24AFD3E0BA3}"/>
              </a:ext>
            </a:extLst>
          </p:cNvPr>
          <p:cNvSpPr/>
          <p:nvPr/>
        </p:nvSpPr>
        <p:spPr>
          <a:xfrm>
            <a:off x="8561388" y="3937000"/>
            <a:ext cx="166687"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5" name="Freeform 194">
            <a:extLst>
              <a:ext uri="{FF2B5EF4-FFF2-40B4-BE49-F238E27FC236}">
                <a16:creationId xmlns:a16="http://schemas.microsoft.com/office/drawing/2014/main" id="{993FA53F-CCB1-4C64-9309-864CDD79669F}"/>
              </a:ext>
            </a:extLst>
          </p:cNvPr>
          <p:cNvSpPr/>
          <p:nvPr/>
        </p:nvSpPr>
        <p:spPr>
          <a:xfrm>
            <a:off x="8580438" y="3692525"/>
            <a:ext cx="44450" cy="57150"/>
          </a:xfrm>
          <a:custGeom>
            <a:avLst/>
            <a:gdLst>
              <a:gd name="f0" fmla="val 10800000"/>
              <a:gd name="f1" fmla="val 5400000"/>
              <a:gd name="f2" fmla="val 180"/>
              <a:gd name="f3" fmla="val w"/>
              <a:gd name="f4" fmla="val h"/>
              <a:gd name="f5" fmla="val 0"/>
              <a:gd name="f6" fmla="val 23"/>
              <a:gd name="f7" fmla="val 34"/>
              <a:gd name="f8" fmla="val 2"/>
              <a:gd name="f9" fmla="+- 0 0 -90"/>
              <a:gd name="f10" fmla="*/ f3 1 23"/>
              <a:gd name="f11" fmla="*/ f4 1 34"/>
              <a:gd name="f12" fmla="val f5"/>
              <a:gd name="f13" fmla="val f6"/>
              <a:gd name="f14" fmla="val f7"/>
              <a:gd name="f15" fmla="*/ f9 f0 1"/>
              <a:gd name="f16" fmla="+- f14 0 f12"/>
              <a:gd name="f17" fmla="+- f13 0 f12"/>
              <a:gd name="f18" fmla="*/ f15 1 f2"/>
              <a:gd name="f19" fmla="*/ f17 1 23"/>
              <a:gd name="f20" fmla="*/ f16 1 34"/>
              <a:gd name="f21" fmla="*/ 23 f17 1"/>
              <a:gd name="f22" fmla="*/ 2 f16 1"/>
              <a:gd name="f23" fmla="*/ 2 f17 1"/>
              <a:gd name="f24" fmla="*/ 34 f16 1"/>
              <a:gd name="f25" fmla="+- f18 0 f1"/>
              <a:gd name="f26" fmla="*/ f21 1 23"/>
              <a:gd name="f27" fmla="*/ f22 1 34"/>
              <a:gd name="f28" fmla="*/ f23 1 23"/>
              <a:gd name="f29" fmla="*/ f24 1 34"/>
              <a:gd name="f30" fmla="*/ 0 1 f19"/>
              <a:gd name="f31" fmla="*/ f13 1 f19"/>
              <a:gd name="f32" fmla="*/ 0 1 f20"/>
              <a:gd name="f33" fmla="*/ f14 1 f20"/>
              <a:gd name="f34" fmla="*/ f26 1 f19"/>
              <a:gd name="f35" fmla="*/ f27 1 f20"/>
              <a:gd name="f36" fmla="*/ f28 1 f19"/>
              <a:gd name="f37" fmla="*/ f29 1 f20"/>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23" h="34">
                <a:moveTo>
                  <a:pt x="f6" y="f8"/>
                </a:moveTo>
                <a:cubicBezTo>
                  <a:pt x="f6" y="f8"/>
                  <a:pt x="f5" y="f5"/>
                  <a:pt x="f8"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6" name="Line 195">
            <a:extLst>
              <a:ext uri="{FF2B5EF4-FFF2-40B4-BE49-F238E27FC236}">
                <a16:creationId xmlns:a16="http://schemas.microsoft.com/office/drawing/2014/main" id="{DA45A3BF-6101-47D2-86A8-F14076212950}"/>
              </a:ext>
            </a:extLst>
          </p:cNvPr>
          <p:cNvSpPr/>
          <p:nvPr/>
        </p:nvSpPr>
        <p:spPr>
          <a:xfrm flipV="1">
            <a:off x="8624888" y="3686175"/>
            <a:ext cx="0" cy="952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7" name="Freeform 196">
            <a:extLst>
              <a:ext uri="{FF2B5EF4-FFF2-40B4-BE49-F238E27FC236}">
                <a16:creationId xmlns:a16="http://schemas.microsoft.com/office/drawing/2014/main" id="{BB59DC37-B74D-4029-B22E-7DEDD39ECCE5}"/>
              </a:ext>
            </a:extLst>
          </p:cNvPr>
          <p:cNvSpPr/>
          <p:nvPr/>
        </p:nvSpPr>
        <p:spPr>
          <a:xfrm>
            <a:off x="8596313" y="3722688"/>
            <a:ext cx="93662" cy="119062"/>
          </a:xfrm>
          <a:custGeom>
            <a:avLst/>
            <a:gdLst>
              <a:gd name="f0" fmla="val 10800000"/>
              <a:gd name="f1" fmla="val 5400000"/>
              <a:gd name="f2" fmla="val 180"/>
              <a:gd name="f3" fmla="val w"/>
              <a:gd name="f4" fmla="val h"/>
              <a:gd name="f5" fmla="val 0"/>
              <a:gd name="f6" fmla="val 48"/>
              <a:gd name="f7" fmla="val 73"/>
              <a:gd name="f8" fmla="val 13"/>
              <a:gd name="f9" fmla="val 35"/>
              <a:gd name="f10" fmla="val 37"/>
              <a:gd name="f11" fmla="val 38"/>
              <a:gd name="f12" fmla="val 1"/>
              <a:gd name="f13" fmla="val 3"/>
              <a:gd name="f14" fmla="val 8"/>
              <a:gd name="f15" fmla="val 19"/>
              <a:gd name="f16" fmla="val 46"/>
              <a:gd name="f17" fmla="val 21"/>
              <a:gd name="f18" fmla="val 47"/>
              <a:gd name="f19" fmla="val 22"/>
              <a:gd name="f20" fmla="val 24"/>
              <a:gd name="f21" fmla="val 70"/>
              <a:gd name="f22" fmla="val 72"/>
              <a:gd name="f23" fmla="val 23"/>
              <a:gd name="f24" fmla="val 2"/>
              <a:gd name="f25" fmla="val 5"/>
              <a:gd name="f26" fmla="val 10"/>
              <a:gd name="f27" fmla="val 17"/>
              <a:gd name="f28" fmla="val 11"/>
              <a:gd name="f29" fmla="+- 0 0 -90"/>
              <a:gd name="f30" fmla="*/ f3 1 48"/>
              <a:gd name="f31" fmla="*/ f4 1 73"/>
              <a:gd name="f32" fmla="val f5"/>
              <a:gd name="f33" fmla="val f6"/>
              <a:gd name="f34" fmla="val f7"/>
              <a:gd name="f35" fmla="*/ f29 f0 1"/>
              <a:gd name="f36" fmla="+- f34 0 f32"/>
              <a:gd name="f37" fmla="+- f33 0 f32"/>
              <a:gd name="f38" fmla="*/ f35 1 f2"/>
              <a:gd name="f39" fmla="*/ f37 1 48"/>
              <a:gd name="f40" fmla="*/ f36 1 73"/>
              <a:gd name="f41" fmla="*/ 13 f37 1"/>
              <a:gd name="f42" fmla="*/ 0 f36 1"/>
              <a:gd name="f43" fmla="*/ 35 f37 1"/>
              <a:gd name="f44" fmla="*/ 38 f37 1"/>
              <a:gd name="f45" fmla="*/ 3 f36 1"/>
              <a:gd name="f46" fmla="*/ 46 f37 1"/>
              <a:gd name="f47" fmla="*/ 21 f36 1"/>
              <a:gd name="f48" fmla="*/ 48 f37 1"/>
              <a:gd name="f49" fmla="*/ 24 f36 1"/>
              <a:gd name="f50" fmla="*/ 70 f36 1"/>
              <a:gd name="f51" fmla="*/ 73 f36 1"/>
              <a:gd name="f52" fmla="*/ 3 f37 1"/>
              <a:gd name="f53" fmla="*/ 0 f37 1"/>
              <a:gd name="f54" fmla="*/ 2 f37 1"/>
              <a:gd name="f55" fmla="*/ 10 f37 1"/>
              <a:gd name="f56" fmla="+- f38 0 f1"/>
              <a:gd name="f57" fmla="*/ f41 1 48"/>
              <a:gd name="f58" fmla="*/ f42 1 73"/>
              <a:gd name="f59" fmla="*/ f43 1 48"/>
              <a:gd name="f60" fmla="*/ f44 1 48"/>
              <a:gd name="f61" fmla="*/ f45 1 73"/>
              <a:gd name="f62" fmla="*/ f46 1 48"/>
              <a:gd name="f63" fmla="*/ f47 1 73"/>
              <a:gd name="f64" fmla="*/ f48 1 48"/>
              <a:gd name="f65" fmla="*/ f49 1 73"/>
              <a:gd name="f66" fmla="*/ f50 1 73"/>
              <a:gd name="f67" fmla="*/ f51 1 73"/>
              <a:gd name="f68" fmla="*/ f52 1 48"/>
              <a:gd name="f69" fmla="*/ f53 1 48"/>
              <a:gd name="f70" fmla="*/ f54 1 48"/>
              <a:gd name="f71" fmla="*/ f55 1 48"/>
              <a:gd name="f72" fmla="*/ 0 1 f39"/>
              <a:gd name="f73" fmla="*/ f33 1 f39"/>
              <a:gd name="f74" fmla="*/ 0 1 f40"/>
              <a:gd name="f75" fmla="*/ f34 1 f40"/>
              <a:gd name="f76" fmla="*/ f57 1 f39"/>
              <a:gd name="f77" fmla="*/ f58 1 f40"/>
              <a:gd name="f78" fmla="*/ f59 1 f39"/>
              <a:gd name="f79" fmla="*/ f60 1 f39"/>
              <a:gd name="f80" fmla="*/ f61 1 f40"/>
              <a:gd name="f81" fmla="*/ f62 1 f39"/>
              <a:gd name="f82" fmla="*/ f63 1 f40"/>
              <a:gd name="f83" fmla="*/ f64 1 f39"/>
              <a:gd name="f84" fmla="*/ f65 1 f40"/>
              <a:gd name="f85" fmla="*/ f66 1 f40"/>
              <a:gd name="f86" fmla="*/ f67 1 f40"/>
              <a:gd name="f87" fmla="*/ f68 1 f39"/>
              <a:gd name="f88" fmla="*/ f69 1 f39"/>
              <a:gd name="f89" fmla="*/ f70 1 f39"/>
              <a:gd name="f90" fmla="*/ f71 1 f39"/>
              <a:gd name="f91" fmla="*/ f72 f30 1"/>
              <a:gd name="f92" fmla="*/ f73 f30 1"/>
              <a:gd name="f93" fmla="*/ f75 f31 1"/>
              <a:gd name="f94" fmla="*/ f74 f31 1"/>
              <a:gd name="f95" fmla="*/ f76 f30 1"/>
              <a:gd name="f96" fmla="*/ f77 f31 1"/>
              <a:gd name="f97" fmla="*/ f78 f30 1"/>
              <a:gd name="f98" fmla="*/ f79 f30 1"/>
              <a:gd name="f99" fmla="*/ f80 f31 1"/>
              <a:gd name="f100" fmla="*/ f81 f30 1"/>
              <a:gd name="f101" fmla="*/ f82 f31 1"/>
              <a:gd name="f102" fmla="*/ f83 f30 1"/>
              <a:gd name="f103" fmla="*/ f84 f31 1"/>
              <a:gd name="f104" fmla="*/ f85 f31 1"/>
              <a:gd name="f105" fmla="*/ f86 f31 1"/>
              <a:gd name="f106" fmla="*/ f87 f30 1"/>
              <a:gd name="f107" fmla="*/ f88 f30 1"/>
              <a:gd name="f108" fmla="*/ f89 f30 1"/>
              <a:gd name="f109" fmla="*/ f90 f30 1"/>
            </a:gdLst>
            <a:ahLst/>
            <a:cxnLst>
              <a:cxn ang="3cd4">
                <a:pos x="hc" y="t"/>
              </a:cxn>
              <a:cxn ang="0">
                <a:pos x="r" y="vc"/>
              </a:cxn>
              <a:cxn ang="cd4">
                <a:pos x="hc" y="b"/>
              </a:cxn>
              <a:cxn ang="cd2">
                <a:pos x="l" y="vc"/>
              </a:cxn>
              <a:cxn ang="f56">
                <a:pos x="f95" y="f96"/>
              </a:cxn>
              <a:cxn ang="f56">
                <a:pos x="f97" y="f96"/>
              </a:cxn>
              <a:cxn ang="f56">
                <a:pos x="f98" y="f99"/>
              </a:cxn>
              <a:cxn ang="f56">
                <a:pos x="f100" y="f101"/>
              </a:cxn>
              <a:cxn ang="f56">
                <a:pos x="f102" y="f103"/>
              </a:cxn>
              <a:cxn ang="f56">
                <a:pos x="f102" y="f104"/>
              </a:cxn>
              <a:cxn ang="f56">
                <a:pos x="f100" y="f105"/>
              </a:cxn>
              <a:cxn ang="f56">
                <a:pos x="f106" y="f105"/>
              </a:cxn>
              <a:cxn ang="f56">
                <a:pos x="f107" y="f104"/>
              </a:cxn>
              <a:cxn ang="f56">
                <a:pos x="f107" y="f103"/>
              </a:cxn>
              <a:cxn ang="f56">
                <a:pos x="f108" y="f101"/>
              </a:cxn>
              <a:cxn ang="f56">
                <a:pos x="f109" y="f99"/>
              </a:cxn>
              <a:cxn ang="f56">
                <a:pos x="f95" y="f96"/>
              </a:cxn>
            </a:cxnLst>
            <a:rect l="f91" t="f94" r="f92" b="f93"/>
            <a:pathLst>
              <a:path w="48" h="73">
                <a:moveTo>
                  <a:pt x="f8" y="f5"/>
                </a:moveTo>
                <a:cubicBezTo>
                  <a:pt x="f9" y="f5"/>
                  <a:pt x="f9" y="f5"/>
                  <a:pt x="f9" y="f5"/>
                </a:cubicBezTo>
                <a:cubicBezTo>
                  <a:pt x="f10" y="f5"/>
                  <a:pt x="f11" y="f12"/>
                  <a:pt x="f11" y="f13"/>
                </a:cubicBezTo>
                <a:cubicBezTo>
                  <a:pt x="f11" y="f14"/>
                  <a:pt x="f11" y="f15"/>
                  <a:pt x="f16" y="f17"/>
                </a:cubicBezTo>
                <a:cubicBezTo>
                  <a:pt x="f18" y="f17"/>
                  <a:pt x="f6" y="f19"/>
                  <a:pt x="f6" y="f20"/>
                </a:cubicBezTo>
                <a:cubicBezTo>
                  <a:pt x="f6" y="f21"/>
                  <a:pt x="f6" y="f21"/>
                  <a:pt x="f6" y="f21"/>
                </a:cubicBezTo>
                <a:cubicBezTo>
                  <a:pt x="f6" y="f22"/>
                  <a:pt x="f18" y="f7"/>
                  <a:pt x="f16" y="f7"/>
                </a:cubicBezTo>
                <a:cubicBezTo>
                  <a:pt x="f13" y="f7"/>
                  <a:pt x="f13" y="f7"/>
                  <a:pt x="f13" y="f7"/>
                </a:cubicBezTo>
                <a:cubicBezTo>
                  <a:pt x="f12" y="f7"/>
                  <a:pt x="f5" y="f22"/>
                  <a:pt x="f5" y="f21"/>
                </a:cubicBezTo>
                <a:cubicBezTo>
                  <a:pt x="f5" y="f20"/>
                  <a:pt x="f5" y="f20"/>
                  <a:pt x="f5" y="f20"/>
                </a:cubicBezTo>
                <a:cubicBezTo>
                  <a:pt x="f5" y="f23"/>
                  <a:pt x="f12" y="f19"/>
                  <a:pt x="f24" y="f17"/>
                </a:cubicBezTo>
                <a:cubicBezTo>
                  <a:pt x="f25" y="f17"/>
                  <a:pt x="f26" y="f27"/>
                  <a:pt x="f26" y="f13"/>
                </a:cubicBezTo>
                <a:cubicBezTo>
                  <a:pt x="f26" y="f12"/>
                  <a:pt x="f28" y="f5"/>
                  <a:pt x="f8" y="f5"/>
                </a:cubicBezTo>
                <a:close/>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8" name="Freeform 197">
            <a:extLst>
              <a:ext uri="{FF2B5EF4-FFF2-40B4-BE49-F238E27FC236}">
                <a16:creationId xmlns:a16="http://schemas.microsoft.com/office/drawing/2014/main" id="{897DB136-E626-47FD-A098-D40E107D97F1}"/>
              </a:ext>
            </a:extLst>
          </p:cNvPr>
          <p:cNvSpPr/>
          <p:nvPr/>
        </p:nvSpPr>
        <p:spPr>
          <a:xfrm>
            <a:off x="8631238" y="3738563"/>
            <a:ext cx="23812" cy="17462"/>
          </a:xfrm>
          <a:custGeom>
            <a:avLst/>
            <a:gdLst>
              <a:gd name="f0" fmla="val 10800000"/>
              <a:gd name="f1" fmla="val 5400000"/>
              <a:gd name="f2" fmla="val 180"/>
              <a:gd name="f3" fmla="val w"/>
              <a:gd name="f4" fmla="val h"/>
              <a:gd name="f5" fmla="val 0"/>
              <a:gd name="f6" fmla="val 12"/>
              <a:gd name="f7" fmla="val 11"/>
              <a:gd name="f8" fmla="val 9"/>
              <a:gd name="f9" fmla="val 3"/>
              <a:gd name="f10" fmla="val 1"/>
              <a:gd name="f11" fmla="val 7"/>
              <a:gd name="f12" fmla="+- 0 0 -90"/>
              <a:gd name="f13" fmla="*/ f3 1 12"/>
              <a:gd name="f14" fmla="*/ f4 1 11"/>
              <a:gd name="f15" fmla="val f5"/>
              <a:gd name="f16" fmla="val f6"/>
              <a:gd name="f17" fmla="val f7"/>
              <a:gd name="f18" fmla="*/ f12 f0 1"/>
              <a:gd name="f19" fmla="+- f17 0 f15"/>
              <a:gd name="f20" fmla="+- f16 0 f15"/>
              <a:gd name="f21" fmla="*/ f18 1 f2"/>
              <a:gd name="f22" fmla="*/ f20 1 12"/>
              <a:gd name="f23" fmla="*/ f19 1 11"/>
              <a:gd name="f24" fmla="*/ 9 f20 1"/>
              <a:gd name="f25" fmla="*/ 11 f19 1"/>
              <a:gd name="f26" fmla="*/ 3 f20 1"/>
              <a:gd name="f27" fmla="*/ 0 f20 1"/>
              <a:gd name="f28" fmla="*/ 7 f19 1"/>
              <a:gd name="f29" fmla="*/ 0 f19 1"/>
              <a:gd name="f30" fmla="*/ 12 f20 1"/>
              <a:gd name="f31" fmla="+- f21 0 f1"/>
              <a:gd name="f32" fmla="*/ f24 1 12"/>
              <a:gd name="f33" fmla="*/ f25 1 11"/>
              <a:gd name="f34" fmla="*/ f26 1 12"/>
              <a:gd name="f35" fmla="*/ f27 1 12"/>
              <a:gd name="f36" fmla="*/ f28 1 11"/>
              <a:gd name="f37" fmla="*/ f29 1 11"/>
              <a:gd name="f38" fmla="*/ f30 1 12"/>
              <a:gd name="f39" fmla="*/ 0 1 f22"/>
              <a:gd name="f40" fmla="*/ f16 1 f22"/>
              <a:gd name="f41" fmla="*/ 0 1 f23"/>
              <a:gd name="f42" fmla="*/ f17 1 f23"/>
              <a:gd name="f43" fmla="*/ f32 1 f22"/>
              <a:gd name="f44" fmla="*/ f33 1 f23"/>
              <a:gd name="f45" fmla="*/ f34 1 f22"/>
              <a:gd name="f46" fmla="*/ f35 1 f22"/>
              <a:gd name="f47" fmla="*/ f36 1 f23"/>
              <a:gd name="f48" fmla="*/ f37 1 f23"/>
              <a:gd name="f49" fmla="*/ f38 1 f22"/>
              <a:gd name="f50" fmla="*/ f39 f13 1"/>
              <a:gd name="f51" fmla="*/ f40 f13 1"/>
              <a:gd name="f52" fmla="*/ f42 f14 1"/>
              <a:gd name="f53" fmla="*/ f41 f14 1"/>
              <a:gd name="f54" fmla="*/ f43 f13 1"/>
              <a:gd name="f55" fmla="*/ f44 f14 1"/>
              <a:gd name="f56" fmla="*/ f45 f13 1"/>
              <a:gd name="f57" fmla="*/ f46 f13 1"/>
              <a:gd name="f58" fmla="*/ f47 f14 1"/>
              <a:gd name="f59" fmla="*/ f48 f14 1"/>
              <a:gd name="f60" fmla="*/ f49 f13 1"/>
            </a:gdLst>
            <a:ahLst/>
            <a:cxnLst>
              <a:cxn ang="3cd4">
                <a:pos x="hc" y="t"/>
              </a:cxn>
              <a:cxn ang="0">
                <a:pos x="r" y="vc"/>
              </a:cxn>
              <a:cxn ang="cd4">
                <a:pos x="hc" y="b"/>
              </a:cxn>
              <a:cxn ang="cd2">
                <a:pos x="l" y="vc"/>
              </a:cxn>
              <a:cxn ang="f31">
                <a:pos x="f54" y="f55"/>
              </a:cxn>
              <a:cxn ang="f31">
                <a:pos x="f56" y="f55"/>
              </a:cxn>
              <a:cxn ang="f31">
                <a:pos x="f57" y="f58"/>
              </a:cxn>
              <a:cxn ang="f31">
                <a:pos x="f57" y="f59"/>
              </a:cxn>
              <a:cxn ang="f31">
                <a:pos x="f60" y="f59"/>
              </a:cxn>
              <a:cxn ang="f31">
                <a:pos x="f60" y="f58"/>
              </a:cxn>
              <a:cxn ang="f31">
                <a:pos x="f54" y="f55"/>
              </a:cxn>
            </a:cxnLst>
            <a:rect l="f50" t="f53" r="f51" b="f52"/>
            <a:pathLst>
              <a:path w="12" h="11">
                <a:moveTo>
                  <a:pt x="f8" y="f7"/>
                </a:moveTo>
                <a:cubicBezTo>
                  <a:pt x="f9" y="f7"/>
                  <a:pt x="f9" y="f7"/>
                  <a:pt x="f9" y="f7"/>
                </a:cubicBezTo>
                <a:cubicBezTo>
                  <a:pt x="f10" y="f7"/>
                  <a:pt x="f5" y="f8"/>
                  <a:pt x="f5" y="f11"/>
                </a:cubicBezTo>
                <a:cubicBezTo>
                  <a:pt x="f5" y="f5"/>
                  <a:pt x="f5" y="f5"/>
                  <a:pt x="f5" y="f5"/>
                </a:cubicBezTo>
                <a:cubicBezTo>
                  <a:pt x="f6" y="f5"/>
                  <a:pt x="f6" y="f5"/>
                  <a:pt x="f6" y="f5"/>
                </a:cubicBezTo>
                <a:cubicBezTo>
                  <a:pt x="f6" y="f11"/>
                  <a:pt x="f6" y="f11"/>
                  <a:pt x="f6" y="f11"/>
                </a:cubicBezTo>
                <a:cubicBezTo>
                  <a:pt x="f6" y="f8"/>
                  <a:pt x="f7" y="f7"/>
                  <a:pt x="f8" y="f7"/>
                </a:cubicBezTo>
                <a:close/>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79" name="Freeform 198">
            <a:extLst>
              <a:ext uri="{FF2B5EF4-FFF2-40B4-BE49-F238E27FC236}">
                <a16:creationId xmlns:a16="http://schemas.microsoft.com/office/drawing/2014/main" id="{9BE68BB8-A987-4359-88CC-F414C5A0FD54}"/>
              </a:ext>
            </a:extLst>
          </p:cNvPr>
          <p:cNvSpPr/>
          <p:nvPr/>
        </p:nvSpPr>
        <p:spPr>
          <a:xfrm>
            <a:off x="8610600" y="3787775"/>
            <a:ext cx="63500" cy="30163"/>
          </a:xfrm>
          <a:custGeom>
            <a:avLst/>
            <a:gdLst>
              <a:gd name="f0" fmla="val 10800000"/>
              <a:gd name="f1" fmla="val 5400000"/>
              <a:gd name="f2" fmla="val 180"/>
              <a:gd name="f3" fmla="val w"/>
              <a:gd name="f4" fmla="val h"/>
              <a:gd name="f5" fmla="val 0"/>
              <a:gd name="f6" fmla="val 32"/>
              <a:gd name="f7" fmla="val 18"/>
              <a:gd name="f8" fmla="val 28"/>
              <a:gd name="f9" fmla="val 4"/>
              <a:gd name="f10" fmla="val 2"/>
              <a:gd name="f11" fmla="val 16"/>
              <a:gd name="f12" fmla="val 13"/>
              <a:gd name="f13" fmla="val 30"/>
              <a:gd name="f14" fmla="+- 0 0 -90"/>
              <a:gd name="f15" fmla="*/ f3 1 32"/>
              <a:gd name="f16" fmla="*/ f4 1 18"/>
              <a:gd name="f17" fmla="val f5"/>
              <a:gd name="f18" fmla="val f6"/>
              <a:gd name="f19" fmla="val f7"/>
              <a:gd name="f20" fmla="*/ f14 f0 1"/>
              <a:gd name="f21" fmla="+- f19 0 f17"/>
              <a:gd name="f22" fmla="+- f18 0 f17"/>
              <a:gd name="f23" fmla="*/ f20 1 f2"/>
              <a:gd name="f24" fmla="*/ f22 1 32"/>
              <a:gd name="f25" fmla="*/ f21 1 18"/>
              <a:gd name="f26" fmla="*/ 28 f22 1"/>
              <a:gd name="f27" fmla="*/ 18 f21 1"/>
              <a:gd name="f28" fmla="*/ 4 f22 1"/>
              <a:gd name="f29" fmla="*/ 0 f22 1"/>
              <a:gd name="f30" fmla="*/ 13 f21 1"/>
              <a:gd name="f31" fmla="*/ 0 f21 1"/>
              <a:gd name="f32" fmla="*/ 32 f22 1"/>
              <a:gd name="f33" fmla="+- f23 0 f1"/>
              <a:gd name="f34" fmla="*/ f26 1 32"/>
              <a:gd name="f35" fmla="*/ f27 1 18"/>
              <a:gd name="f36" fmla="*/ f28 1 32"/>
              <a:gd name="f37" fmla="*/ f29 1 32"/>
              <a:gd name="f38" fmla="*/ f30 1 18"/>
              <a:gd name="f39" fmla="*/ f31 1 18"/>
              <a:gd name="f40" fmla="*/ f32 1 32"/>
              <a:gd name="f41" fmla="*/ 0 1 f24"/>
              <a:gd name="f42" fmla="*/ f18 1 f24"/>
              <a:gd name="f43" fmla="*/ 0 1 f25"/>
              <a:gd name="f44" fmla="*/ f19 1 f25"/>
              <a:gd name="f45" fmla="*/ f34 1 f24"/>
              <a:gd name="f46" fmla="*/ f35 1 f25"/>
              <a:gd name="f47" fmla="*/ f36 1 f24"/>
              <a:gd name="f48" fmla="*/ f37 1 f24"/>
              <a:gd name="f49" fmla="*/ f38 1 f25"/>
              <a:gd name="f50" fmla="*/ f39 1 f25"/>
              <a:gd name="f51" fmla="*/ f40 1 f24"/>
              <a:gd name="f52" fmla="*/ f41 f15 1"/>
              <a:gd name="f53" fmla="*/ f42 f15 1"/>
              <a:gd name="f54" fmla="*/ f44 f16 1"/>
              <a:gd name="f55" fmla="*/ f43 f16 1"/>
              <a:gd name="f56" fmla="*/ f45 f15 1"/>
              <a:gd name="f57" fmla="*/ f46 f16 1"/>
              <a:gd name="f58" fmla="*/ f47 f15 1"/>
              <a:gd name="f59" fmla="*/ f48 f15 1"/>
              <a:gd name="f60" fmla="*/ f49 f16 1"/>
              <a:gd name="f61" fmla="*/ f50 f16 1"/>
              <a:gd name="f62" fmla="*/ f51 f15 1"/>
            </a:gdLst>
            <a:ahLst/>
            <a:cxnLst>
              <a:cxn ang="3cd4">
                <a:pos x="hc" y="t"/>
              </a:cxn>
              <a:cxn ang="0">
                <a:pos x="r" y="vc"/>
              </a:cxn>
              <a:cxn ang="cd4">
                <a:pos x="hc" y="b"/>
              </a:cxn>
              <a:cxn ang="cd2">
                <a:pos x="l" y="vc"/>
              </a:cxn>
              <a:cxn ang="f33">
                <a:pos x="f56" y="f57"/>
              </a:cxn>
              <a:cxn ang="f33">
                <a:pos x="f58" y="f57"/>
              </a:cxn>
              <a:cxn ang="f33">
                <a:pos x="f59" y="f60"/>
              </a:cxn>
              <a:cxn ang="f33">
                <a:pos x="f59" y="f61"/>
              </a:cxn>
              <a:cxn ang="f33">
                <a:pos x="f62" y="f61"/>
              </a:cxn>
              <a:cxn ang="f33">
                <a:pos x="f62" y="f60"/>
              </a:cxn>
              <a:cxn ang="f33">
                <a:pos x="f56" y="f57"/>
              </a:cxn>
            </a:cxnLst>
            <a:rect l="f52" t="f55" r="f53" b="f54"/>
            <a:pathLst>
              <a:path w="32" h="18">
                <a:moveTo>
                  <a:pt x="f8" y="f7"/>
                </a:moveTo>
                <a:cubicBezTo>
                  <a:pt x="f9" y="f7"/>
                  <a:pt x="f9" y="f7"/>
                  <a:pt x="f9" y="f7"/>
                </a:cubicBezTo>
                <a:cubicBezTo>
                  <a:pt x="f10" y="f7"/>
                  <a:pt x="f5" y="f11"/>
                  <a:pt x="f5" y="f12"/>
                </a:cubicBezTo>
                <a:cubicBezTo>
                  <a:pt x="f5" y="f5"/>
                  <a:pt x="f5" y="f5"/>
                  <a:pt x="f5" y="f5"/>
                </a:cubicBezTo>
                <a:cubicBezTo>
                  <a:pt x="f6" y="f5"/>
                  <a:pt x="f6" y="f5"/>
                  <a:pt x="f6" y="f5"/>
                </a:cubicBezTo>
                <a:cubicBezTo>
                  <a:pt x="f6" y="f12"/>
                  <a:pt x="f6" y="f12"/>
                  <a:pt x="f6" y="f12"/>
                </a:cubicBezTo>
                <a:cubicBezTo>
                  <a:pt x="f6" y="f11"/>
                  <a:pt x="f13" y="f7"/>
                  <a:pt x="f8" y="f7"/>
                </a:cubicBezTo>
                <a:close/>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0" name="Freeform 199">
            <a:extLst>
              <a:ext uri="{FF2B5EF4-FFF2-40B4-BE49-F238E27FC236}">
                <a16:creationId xmlns:a16="http://schemas.microsoft.com/office/drawing/2014/main" id="{B869E005-DA62-41E6-9E6A-BF5384B0DA9D}"/>
              </a:ext>
            </a:extLst>
          </p:cNvPr>
          <p:cNvSpPr/>
          <p:nvPr/>
        </p:nvSpPr>
        <p:spPr>
          <a:xfrm>
            <a:off x="8618538" y="3773488"/>
            <a:ext cx="11112" cy="12700"/>
          </a:xfrm>
          <a:custGeom>
            <a:avLst/>
            <a:gdLst>
              <a:gd name="f0" fmla="val 10800000"/>
              <a:gd name="f1" fmla="val 5400000"/>
              <a:gd name="f2" fmla="val 180"/>
              <a:gd name="f3" fmla="val w"/>
              <a:gd name="f4" fmla="val h"/>
              <a:gd name="f5" fmla="val 0"/>
              <a:gd name="f6" fmla="val 5"/>
              <a:gd name="f7" fmla="val 8"/>
              <a:gd name="f8" fmla="val 2"/>
              <a:gd name="f9" fmla="val 1"/>
              <a:gd name="f10" fmla="val 3"/>
              <a:gd name="f11" fmla="val 4"/>
              <a:gd name="f12" fmla="+- 0 0 -90"/>
              <a:gd name="f13" fmla="*/ f3 1 5"/>
              <a:gd name="f14" fmla="*/ f4 1 8"/>
              <a:gd name="f15" fmla="val f5"/>
              <a:gd name="f16" fmla="val f6"/>
              <a:gd name="f17" fmla="val f7"/>
              <a:gd name="f18" fmla="*/ f12 f0 1"/>
              <a:gd name="f19" fmla="+- f17 0 f15"/>
              <a:gd name="f20" fmla="+- f16 0 f15"/>
              <a:gd name="f21" fmla="*/ f18 1 f2"/>
              <a:gd name="f22" fmla="*/ f19 1 8"/>
              <a:gd name="f23" fmla="*/ f20 1 5"/>
              <a:gd name="f24" fmla="*/ 0 f20 1"/>
              <a:gd name="f25" fmla="*/ 8 f19 1"/>
              <a:gd name="f26" fmla="*/ 2 f19 1"/>
              <a:gd name="f27" fmla="*/ 3 f20 1"/>
              <a:gd name="f28" fmla="*/ 0 f19 1"/>
              <a:gd name="f29" fmla="*/ 5 f20 1"/>
              <a:gd name="f30" fmla="+- f21 0 f1"/>
              <a:gd name="f31" fmla="*/ f24 1 5"/>
              <a:gd name="f32" fmla="*/ f25 1 8"/>
              <a:gd name="f33" fmla="*/ f26 1 8"/>
              <a:gd name="f34" fmla="*/ f27 1 5"/>
              <a:gd name="f35" fmla="*/ f28 1 8"/>
              <a:gd name="f36" fmla="*/ f29 1 5"/>
              <a:gd name="f37" fmla="*/ 0 1 f23"/>
              <a:gd name="f38" fmla="*/ f16 1 f23"/>
              <a:gd name="f39" fmla="*/ 0 1 f22"/>
              <a:gd name="f40" fmla="*/ f17 1 f22"/>
              <a:gd name="f41" fmla="*/ f31 1 f23"/>
              <a:gd name="f42" fmla="*/ f32 1 f22"/>
              <a:gd name="f43" fmla="*/ f33 1 f22"/>
              <a:gd name="f44" fmla="*/ f34 1 f23"/>
              <a:gd name="f45" fmla="*/ f35 1 f22"/>
              <a:gd name="f46" fmla="*/ f36 1 f23"/>
              <a:gd name="f47" fmla="*/ f37 f13 1"/>
              <a:gd name="f48" fmla="*/ f38 f13 1"/>
              <a:gd name="f49" fmla="*/ f40 f14 1"/>
              <a:gd name="f50" fmla="*/ f39 f14 1"/>
              <a:gd name="f51" fmla="*/ f41 f13 1"/>
              <a:gd name="f52" fmla="*/ f42 f14 1"/>
              <a:gd name="f53" fmla="*/ f43 f14 1"/>
              <a:gd name="f54" fmla="*/ f44 f13 1"/>
              <a:gd name="f55" fmla="*/ f45 f14 1"/>
              <a:gd name="f56" fmla="*/ f46 f13 1"/>
            </a:gdLst>
            <a:ahLst/>
            <a:cxnLst>
              <a:cxn ang="3cd4">
                <a:pos x="hc" y="t"/>
              </a:cxn>
              <a:cxn ang="0">
                <a:pos x="r" y="vc"/>
              </a:cxn>
              <a:cxn ang="cd4">
                <a:pos x="hc" y="b"/>
              </a:cxn>
              <a:cxn ang="cd2">
                <a:pos x="l" y="vc"/>
              </a:cxn>
              <a:cxn ang="f30">
                <a:pos x="f51" y="f52"/>
              </a:cxn>
              <a:cxn ang="f30">
                <a:pos x="f51" y="f53"/>
              </a:cxn>
              <a:cxn ang="f30">
                <a:pos x="f54" y="f55"/>
              </a:cxn>
              <a:cxn ang="f30">
                <a:pos x="f54" y="f55"/>
              </a:cxn>
              <a:cxn ang="f30">
                <a:pos x="f56" y="f53"/>
              </a:cxn>
              <a:cxn ang="f30">
                <a:pos x="f56" y="f52"/>
              </a:cxn>
            </a:cxnLst>
            <a:rect l="f47" t="f50" r="f48" b="f49"/>
            <a:pathLst>
              <a:path w="5" h="8">
                <a:moveTo>
                  <a:pt x="f5" y="f7"/>
                </a:moveTo>
                <a:cubicBezTo>
                  <a:pt x="f5" y="f8"/>
                  <a:pt x="f5" y="f8"/>
                  <a:pt x="f5" y="f8"/>
                </a:cubicBezTo>
                <a:cubicBezTo>
                  <a:pt x="f5" y="f9"/>
                  <a:pt x="f9" y="f5"/>
                  <a:pt x="f10" y="f5"/>
                </a:cubicBezTo>
                <a:cubicBezTo>
                  <a:pt x="f10" y="f5"/>
                  <a:pt x="f10" y="f5"/>
                  <a:pt x="f10" y="f5"/>
                </a:cubicBezTo>
                <a:cubicBezTo>
                  <a:pt x="f11" y="f5"/>
                  <a:pt x="f6" y="f9"/>
                  <a:pt x="f6" y="f8"/>
                </a:cubicBezTo>
                <a:cubicBezTo>
                  <a:pt x="f6" y="f7"/>
                  <a:pt x="f6" y="f7"/>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1" name="Freeform 200">
            <a:extLst>
              <a:ext uri="{FF2B5EF4-FFF2-40B4-BE49-F238E27FC236}">
                <a16:creationId xmlns:a16="http://schemas.microsoft.com/office/drawing/2014/main" id="{E785DE27-CFB1-49F8-B469-A45600B603B3}"/>
              </a:ext>
            </a:extLst>
          </p:cNvPr>
          <p:cNvSpPr/>
          <p:nvPr/>
        </p:nvSpPr>
        <p:spPr>
          <a:xfrm>
            <a:off x="8639175" y="3773488"/>
            <a:ext cx="9525" cy="12700"/>
          </a:xfrm>
          <a:custGeom>
            <a:avLst/>
            <a:gdLst>
              <a:gd name="f0" fmla="val 10800000"/>
              <a:gd name="f1" fmla="val 5400000"/>
              <a:gd name="f2" fmla="val 180"/>
              <a:gd name="f3" fmla="val w"/>
              <a:gd name="f4" fmla="val h"/>
              <a:gd name="f5" fmla="val 0"/>
              <a:gd name="f6" fmla="val 5"/>
              <a:gd name="f7" fmla="val 8"/>
              <a:gd name="f8" fmla="val 2"/>
              <a:gd name="f9" fmla="val 1"/>
              <a:gd name="f10" fmla="val 3"/>
              <a:gd name="f11" fmla="+- 0 0 -90"/>
              <a:gd name="f12" fmla="*/ f3 1 5"/>
              <a:gd name="f13" fmla="*/ f4 1 8"/>
              <a:gd name="f14" fmla="val f5"/>
              <a:gd name="f15" fmla="val f6"/>
              <a:gd name="f16" fmla="val f7"/>
              <a:gd name="f17" fmla="*/ f11 f0 1"/>
              <a:gd name="f18" fmla="+- f16 0 f14"/>
              <a:gd name="f19" fmla="+- f15 0 f14"/>
              <a:gd name="f20" fmla="*/ f17 1 f2"/>
              <a:gd name="f21" fmla="*/ f18 1 8"/>
              <a:gd name="f22" fmla="*/ f19 1 5"/>
              <a:gd name="f23" fmla="*/ 0 f19 1"/>
              <a:gd name="f24" fmla="*/ 8 f18 1"/>
              <a:gd name="f25" fmla="*/ 2 f18 1"/>
              <a:gd name="f26" fmla="*/ 2 f19 1"/>
              <a:gd name="f27" fmla="*/ 0 f18 1"/>
              <a:gd name="f28" fmla="*/ 5 f19 1"/>
              <a:gd name="f29" fmla="+- f20 0 f1"/>
              <a:gd name="f30" fmla="*/ f23 1 5"/>
              <a:gd name="f31" fmla="*/ f24 1 8"/>
              <a:gd name="f32" fmla="*/ f25 1 8"/>
              <a:gd name="f33" fmla="*/ f26 1 5"/>
              <a:gd name="f34" fmla="*/ f27 1 8"/>
              <a:gd name="f35" fmla="*/ f28 1 5"/>
              <a:gd name="f36" fmla="*/ 0 1 f22"/>
              <a:gd name="f37" fmla="*/ f15 1 f22"/>
              <a:gd name="f38" fmla="*/ 0 1 f21"/>
              <a:gd name="f39" fmla="*/ f16 1 f21"/>
              <a:gd name="f40" fmla="*/ f30 1 f22"/>
              <a:gd name="f41" fmla="*/ f31 1 f21"/>
              <a:gd name="f42" fmla="*/ f32 1 f21"/>
              <a:gd name="f43" fmla="*/ f33 1 f22"/>
              <a:gd name="f44" fmla="*/ f34 1 f21"/>
              <a:gd name="f45" fmla="*/ f35 1 f22"/>
              <a:gd name="f46" fmla="*/ f36 f12 1"/>
              <a:gd name="f47" fmla="*/ f37 f12 1"/>
              <a:gd name="f48" fmla="*/ f39 f13 1"/>
              <a:gd name="f49" fmla="*/ f38 f13 1"/>
              <a:gd name="f50" fmla="*/ f40 f12 1"/>
              <a:gd name="f51" fmla="*/ f41 f13 1"/>
              <a:gd name="f52" fmla="*/ f42 f13 1"/>
              <a:gd name="f53" fmla="*/ f43 f12 1"/>
              <a:gd name="f54" fmla="*/ f44 f13 1"/>
              <a:gd name="f55" fmla="*/ f45 f12 1"/>
            </a:gdLst>
            <a:ahLst/>
            <a:cxnLst>
              <a:cxn ang="3cd4">
                <a:pos x="hc" y="t"/>
              </a:cxn>
              <a:cxn ang="0">
                <a:pos x="r" y="vc"/>
              </a:cxn>
              <a:cxn ang="cd4">
                <a:pos x="hc" y="b"/>
              </a:cxn>
              <a:cxn ang="cd2">
                <a:pos x="l" y="vc"/>
              </a:cxn>
              <a:cxn ang="f29">
                <a:pos x="f50" y="f51"/>
              </a:cxn>
              <a:cxn ang="f29">
                <a:pos x="f50" y="f52"/>
              </a:cxn>
              <a:cxn ang="f29">
                <a:pos x="f53" y="f54"/>
              </a:cxn>
              <a:cxn ang="f29">
                <a:pos x="f53" y="f54"/>
              </a:cxn>
              <a:cxn ang="f29">
                <a:pos x="f55" y="f52"/>
              </a:cxn>
              <a:cxn ang="f29">
                <a:pos x="f55" y="f51"/>
              </a:cxn>
            </a:cxnLst>
            <a:rect l="f46" t="f49" r="f47" b="f48"/>
            <a:pathLst>
              <a:path w="5" h="8">
                <a:moveTo>
                  <a:pt x="f5" y="f7"/>
                </a:moveTo>
                <a:cubicBezTo>
                  <a:pt x="f5" y="f8"/>
                  <a:pt x="f5" y="f8"/>
                  <a:pt x="f5" y="f8"/>
                </a:cubicBezTo>
                <a:cubicBezTo>
                  <a:pt x="f5" y="f9"/>
                  <a:pt x="f9" y="f5"/>
                  <a:pt x="f8" y="f5"/>
                </a:cubicBezTo>
                <a:cubicBezTo>
                  <a:pt x="f8" y="f5"/>
                  <a:pt x="f8" y="f5"/>
                  <a:pt x="f8" y="f5"/>
                </a:cubicBezTo>
                <a:cubicBezTo>
                  <a:pt x="f10" y="f5"/>
                  <a:pt x="f6" y="f9"/>
                  <a:pt x="f6" y="f8"/>
                </a:cubicBezTo>
                <a:cubicBezTo>
                  <a:pt x="f6" y="f7"/>
                  <a:pt x="f6" y="f7"/>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2" name="Freeform 201">
            <a:extLst>
              <a:ext uri="{FF2B5EF4-FFF2-40B4-BE49-F238E27FC236}">
                <a16:creationId xmlns:a16="http://schemas.microsoft.com/office/drawing/2014/main" id="{E432EDFC-A9F8-4E60-8490-C018D2F47964}"/>
              </a:ext>
            </a:extLst>
          </p:cNvPr>
          <p:cNvSpPr/>
          <p:nvPr/>
        </p:nvSpPr>
        <p:spPr>
          <a:xfrm>
            <a:off x="8656638" y="3773488"/>
            <a:ext cx="9525" cy="12700"/>
          </a:xfrm>
          <a:custGeom>
            <a:avLst/>
            <a:gdLst>
              <a:gd name="f0" fmla="val 10800000"/>
              <a:gd name="f1" fmla="val 5400000"/>
              <a:gd name="f2" fmla="val 180"/>
              <a:gd name="f3" fmla="val w"/>
              <a:gd name="f4" fmla="val h"/>
              <a:gd name="f5" fmla="val 0"/>
              <a:gd name="f6" fmla="val 5"/>
              <a:gd name="f7" fmla="val 8"/>
              <a:gd name="f8" fmla="val 2"/>
              <a:gd name="f9" fmla="val 1"/>
              <a:gd name="f10" fmla="val 3"/>
              <a:gd name="f11" fmla="val 4"/>
              <a:gd name="f12" fmla="+- 0 0 -90"/>
              <a:gd name="f13" fmla="*/ f3 1 5"/>
              <a:gd name="f14" fmla="*/ f4 1 8"/>
              <a:gd name="f15" fmla="val f5"/>
              <a:gd name="f16" fmla="val f6"/>
              <a:gd name="f17" fmla="val f7"/>
              <a:gd name="f18" fmla="*/ f12 f0 1"/>
              <a:gd name="f19" fmla="+- f17 0 f15"/>
              <a:gd name="f20" fmla="+- f16 0 f15"/>
              <a:gd name="f21" fmla="*/ f18 1 f2"/>
              <a:gd name="f22" fmla="*/ f19 1 8"/>
              <a:gd name="f23" fmla="*/ f20 1 5"/>
              <a:gd name="f24" fmla="*/ 0 f20 1"/>
              <a:gd name="f25" fmla="*/ 8 f19 1"/>
              <a:gd name="f26" fmla="*/ 2 f19 1"/>
              <a:gd name="f27" fmla="*/ 3 f20 1"/>
              <a:gd name="f28" fmla="*/ 0 f19 1"/>
              <a:gd name="f29" fmla="*/ 5 f20 1"/>
              <a:gd name="f30" fmla="+- f21 0 f1"/>
              <a:gd name="f31" fmla="*/ f24 1 5"/>
              <a:gd name="f32" fmla="*/ f25 1 8"/>
              <a:gd name="f33" fmla="*/ f26 1 8"/>
              <a:gd name="f34" fmla="*/ f27 1 5"/>
              <a:gd name="f35" fmla="*/ f28 1 8"/>
              <a:gd name="f36" fmla="*/ f29 1 5"/>
              <a:gd name="f37" fmla="*/ 0 1 f23"/>
              <a:gd name="f38" fmla="*/ f16 1 f23"/>
              <a:gd name="f39" fmla="*/ 0 1 f22"/>
              <a:gd name="f40" fmla="*/ f17 1 f22"/>
              <a:gd name="f41" fmla="*/ f31 1 f23"/>
              <a:gd name="f42" fmla="*/ f32 1 f22"/>
              <a:gd name="f43" fmla="*/ f33 1 f22"/>
              <a:gd name="f44" fmla="*/ f34 1 f23"/>
              <a:gd name="f45" fmla="*/ f35 1 f22"/>
              <a:gd name="f46" fmla="*/ f36 1 f23"/>
              <a:gd name="f47" fmla="*/ f37 f13 1"/>
              <a:gd name="f48" fmla="*/ f38 f13 1"/>
              <a:gd name="f49" fmla="*/ f40 f14 1"/>
              <a:gd name="f50" fmla="*/ f39 f14 1"/>
              <a:gd name="f51" fmla="*/ f41 f13 1"/>
              <a:gd name="f52" fmla="*/ f42 f14 1"/>
              <a:gd name="f53" fmla="*/ f43 f14 1"/>
              <a:gd name="f54" fmla="*/ f44 f13 1"/>
              <a:gd name="f55" fmla="*/ f45 f14 1"/>
              <a:gd name="f56" fmla="*/ f46 f13 1"/>
            </a:gdLst>
            <a:ahLst/>
            <a:cxnLst>
              <a:cxn ang="3cd4">
                <a:pos x="hc" y="t"/>
              </a:cxn>
              <a:cxn ang="0">
                <a:pos x="r" y="vc"/>
              </a:cxn>
              <a:cxn ang="cd4">
                <a:pos x="hc" y="b"/>
              </a:cxn>
              <a:cxn ang="cd2">
                <a:pos x="l" y="vc"/>
              </a:cxn>
              <a:cxn ang="f30">
                <a:pos x="f51" y="f52"/>
              </a:cxn>
              <a:cxn ang="f30">
                <a:pos x="f51" y="f53"/>
              </a:cxn>
              <a:cxn ang="f30">
                <a:pos x="f54" y="f55"/>
              </a:cxn>
              <a:cxn ang="f30">
                <a:pos x="f54" y="f55"/>
              </a:cxn>
              <a:cxn ang="f30">
                <a:pos x="f56" y="f53"/>
              </a:cxn>
              <a:cxn ang="f30">
                <a:pos x="f56" y="f52"/>
              </a:cxn>
            </a:cxnLst>
            <a:rect l="f47" t="f50" r="f48" b="f49"/>
            <a:pathLst>
              <a:path w="5" h="8">
                <a:moveTo>
                  <a:pt x="f5" y="f7"/>
                </a:moveTo>
                <a:cubicBezTo>
                  <a:pt x="f5" y="f8"/>
                  <a:pt x="f5" y="f8"/>
                  <a:pt x="f5" y="f8"/>
                </a:cubicBezTo>
                <a:cubicBezTo>
                  <a:pt x="f5" y="f9"/>
                  <a:pt x="f9" y="f5"/>
                  <a:pt x="f10" y="f5"/>
                </a:cubicBezTo>
                <a:cubicBezTo>
                  <a:pt x="f10" y="f5"/>
                  <a:pt x="f10" y="f5"/>
                  <a:pt x="f10" y="f5"/>
                </a:cubicBezTo>
                <a:cubicBezTo>
                  <a:pt x="f11" y="f5"/>
                  <a:pt x="f6" y="f9"/>
                  <a:pt x="f6" y="f8"/>
                </a:cubicBezTo>
                <a:cubicBezTo>
                  <a:pt x="f6" y="f7"/>
                  <a:pt x="f6" y="f7"/>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3" name="Line 202">
            <a:extLst>
              <a:ext uri="{FF2B5EF4-FFF2-40B4-BE49-F238E27FC236}">
                <a16:creationId xmlns:a16="http://schemas.microsoft.com/office/drawing/2014/main" id="{CD3DBB46-660F-4D75-AC1D-E275E8699166}"/>
              </a:ext>
            </a:extLst>
          </p:cNvPr>
          <p:cNvSpPr/>
          <p:nvPr/>
        </p:nvSpPr>
        <p:spPr>
          <a:xfrm flipV="1">
            <a:off x="8621713" y="3695700"/>
            <a:ext cx="0" cy="2698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4" name="Line 203">
            <a:extLst>
              <a:ext uri="{FF2B5EF4-FFF2-40B4-BE49-F238E27FC236}">
                <a16:creationId xmlns:a16="http://schemas.microsoft.com/office/drawing/2014/main" id="{E0E34B85-324A-4F97-A55E-6B22E51A6794}"/>
              </a:ext>
            </a:extLst>
          </p:cNvPr>
          <p:cNvSpPr/>
          <p:nvPr/>
        </p:nvSpPr>
        <p:spPr>
          <a:xfrm flipV="1">
            <a:off x="8626475" y="3703638"/>
            <a:ext cx="0" cy="190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5" name="Line 204">
            <a:extLst>
              <a:ext uri="{FF2B5EF4-FFF2-40B4-BE49-F238E27FC236}">
                <a16:creationId xmlns:a16="http://schemas.microsoft.com/office/drawing/2014/main" id="{3F050BFB-4A24-4718-BD89-79928132B1A8}"/>
              </a:ext>
            </a:extLst>
          </p:cNvPr>
          <p:cNvSpPr/>
          <p:nvPr/>
        </p:nvSpPr>
        <p:spPr>
          <a:xfrm flipV="1">
            <a:off x="8664575" y="3695700"/>
            <a:ext cx="0" cy="26988"/>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6" name="Line 205">
            <a:extLst>
              <a:ext uri="{FF2B5EF4-FFF2-40B4-BE49-F238E27FC236}">
                <a16:creationId xmlns:a16="http://schemas.microsoft.com/office/drawing/2014/main" id="{E22CCABF-69F9-4EEB-9E99-73DE17D32667}"/>
              </a:ext>
            </a:extLst>
          </p:cNvPr>
          <p:cNvSpPr/>
          <p:nvPr/>
        </p:nvSpPr>
        <p:spPr>
          <a:xfrm flipV="1">
            <a:off x="8656638" y="3705225"/>
            <a:ext cx="0" cy="1587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7" name="Freeform 206">
            <a:extLst>
              <a:ext uri="{FF2B5EF4-FFF2-40B4-BE49-F238E27FC236}">
                <a16:creationId xmlns:a16="http://schemas.microsoft.com/office/drawing/2014/main" id="{E2CAF125-9499-4475-894C-56661D130EED}"/>
              </a:ext>
            </a:extLst>
          </p:cNvPr>
          <p:cNvSpPr/>
          <p:nvPr/>
        </p:nvSpPr>
        <p:spPr>
          <a:xfrm>
            <a:off x="8551863" y="3679825"/>
            <a:ext cx="38100" cy="11113"/>
          </a:xfrm>
          <a:custGeom>
            <a:avLst/>
            <a:gdLst>
              <a:gd name="f0" fmla="val 10800000"/>
              <a:gd name="f1" fmla="val 5400000"/>
              <a:gd name="f2" fmla="val 180"/>
              <a:gd name="f3" fmla="val w"/>
              <a:gd name="f4" fmla="val h"/>
              <a:gd name="f5" fmla="val 0"/>
              <a:gd name="f6" fmla="val 19"/>
              <a:gd name="f7" fmla="val 7"/>
              <a:gd name="f8" fmla="val 3"/>
              <a:gd name="f9" fmla="val 15"/>
              <a:gd name="f10" fmla="val 11"/>
              <a:gd name="f11" fmla="+- 0 0 -90"/>
              <a:gd name="f12" fmla="*/ f3 1 19"/>
              <a:gd name="f13" fmla="*/ f4 1 7"/>
              <a:gd name="f14" fmla="val f5"/>
              <a:gd name="f15" fmla="val f6"/>
              <a:gd name="f16" fmla="val f7"/>
              <a:gd name="f17" fmla="*/ f11 f0 1"/>
              <a:gd name="f18" fmla="+- f16 0 f14"/>
              <a:gd name="f19" fmla="+- f15 0 f14"/>
              <a:gd name="f20" fmla="*/ f17 1 f2"/>
              <a:gd name="f21" fmla="*/ f19 1 19"/>
              <a:gd name="f22" fmla="*/ f18 1 7"/>
              <a:gd name="f23" fmla="*/ 0 f19 1"/>
              <a:gd name="f24" fmla="*/ 0 f18 1"/>
              <a:gd name="f25" fmla="*/ 7 f18 1"/>
              <a:gd name="f26" fmla="*/ 19 f19 1"/>
              <a:gd name="f27" fmla="*/ 3 f18 1"/>
              <a:gd name="f28" fmla="*/ 15 f19 1"/>
              <a:gd name="f29" fmla="*/ 11 f19 1"/>
              <a:gd name="f30" fmla="+- f20 0 f1"/>
              <a:gd name="f31" fmla="*/ f23 1 19"/>
              <a:gd name="f32" fmla="*/ f24 1 7"/>
              <a:gd name="f33" fmla="*/ f25 1 7"/>
              <a:gd name="f34" fmla="*/ f26 1 19"/>
              <a:gd name="f35" fmla="*/ f27 1 7"/>
              <a:gd name="f36" fmla="*/ f28 1 19"/>
              <a:gd name="f37" fmla="*/ f29 1 19"/>
              <a:gd name="f38" fmla="*/ 0 1 f21"/>
              <a:gd name="f39" fmla="*/ f15 1 f21"/>
              <a:gd name="f40" fmla="*/ 0 1 f22"/>
              <a:gd name="f41" fmla="*/ f16 1 f22"/>
              <a:gd name="f42" fmla="*/ f31 1 f21"/>
              <a:gd name="f43" fmla="*/ f32 1 f22"/>
              <a:gd name="f44" fmla="*/ f33 1 f22"/>
              <a:gd name="f45" fmla="*/ f34 1 f21"/>
              <a:gd name="f46" fmla="*/ f35 1 f22"/>
              <a:gd name="f47" fmla="*/ f36 1 f21"/>
              <a:gd name="f48" fmla="*/ f37 1 f21"/>
              <a:gd name="f49" fmla="*/ f38 f12 1"/>
              <a:gd name="f50" fmla="*/ f39 f12 1"/>
              <a:gd name="f51" fmla="*/ f41 f13 1"/>
              <a:gd name="f52" fmla="*/ f40 f13 1"/>
              <a:gd name="f53" fmla="*/ f42 f12 1"/>
              <a:gd name="f54" fmla="*/ f43 f13 1"/>
              <a:gd name="f55" fmla="*/ f44 f13 1"/>
              <a:gd name="f56" fmla="*/ f45 f12 1"/>
              <a:gd name="f57" fmla="*/ f46 f13 1"/>
              <a:gd name="f58" fmla="*/ f47 f12 1"/>
              <a:gd name="f59" fmla="*/ f48 f12 1"/>
            </a:gdLst>
            <a:ahLst/>
            <a:cxnLst>
              <a:cxn ang="3cd4">
                <a:pos x="hc" y="t"/>
              </a:cxn>
              <a:cxn ang="0">
                <a:pos x="r" y="vc"/>
              </a:cxn>
              <a:cxn ang="cd4">
                <a:pos x="hc" y="b"/>
              </a:cxn>
              <a:cxn ang="cd2">
                <a:pos x="l" y="vc"/>
              </a:cxn>
              <a:cxn ang="f30">
                <a:pos x="f53" y="f54"/>
              </a:cxn>
              <a:cxn ang="f30">
                <a:pos x="f53" y="f55"/>
              </a:cxn>
              <a:cxn ang="f30">
                <a:pos x="f56" y="f55"/>
              </a:cxn>
              <a:cxn ang="f30">
                <a:pos x="f56" y="f57"/>
              </a:cxn>
              <a:cxn ang="f30">
                <a:pos x="f58" y="f57"/>
              </a:cxn>
              <a:cxn ang="f30">
                <a:pos x="f59" y="f54"/>
              </a:cxn>
              <a:cxn ang="f30">
                <a:pos x="f53" y="f54"/>
              </a:cxn>
            </a:cxnLst>
            <a:rect l="f49" t="f52" r="f50" b="f51"/>
            <a:pathLst>
              <a:path w="19" h="7">
                <a:moveTo>
                  <a:pt x="f5" y="f5"/>
                </a:moveTo>
                <a:cubicBezTo>
                  <a:pt x="f5" y="f7"/>
                  <a:pt x="f5" y="f7"/>
                  <a:pt x="f5" y="f7"/>
                </a:cubicBezTo>
                <a:cubicBezTo>
                  <a:pt x="f6" y="f7"/>
                  <a:pt x="f6" y="f7"/>
                  <a:pt x="f6" y="f7"/>
                </a:cubicBezTo>
                <a:cubicBezTo>
                  <a:pt x="f6" y="f8"/>
                  <a:pt x="f6" y="f8"/>
                  <a:pt x="f6" y="f8"/>
                </a:cubicBezTo>
                <a:cubicBezTo>
                  <a:pt x="f9" y="f8"/>
                  <a:pt x="f9" y="f8"/>
                  <a:pt x="f9" y="f8"/>
                </a:cubicBezTo>
                <a:cubicBezTo>
                  <a:pt x="f9" y="f8"/>
                  <a:pt x="f10" y="f8"/>
                  <a:pt x="f10" y="f5"/>
                </a:cubicBezTo>
                <a:lnTo>
                  <a:pt x="f5" y="f5"/>
                </a:lnTo>
                <a:close/>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8" name="Line 207">
            <a:extLst>
              <a:ext uri="{FF2B5EF4-FFF2-40B4-BE49-F238E27FC236}">
                <a16:creationId xmlns:a16="http://schemas.microsoft.com/office/drawing/2014/main" id="{DE633D08-80B2-4FD3-9F4D-61F5A7E51AFE}"/>
              </a:ext>
            </a:extLst>
          </p:cNvPr>
          <p:cNvSpPr/>
          <p:nvPr/>
        </p:nvSpPr>
        <p:spPr>
          <a:xfrm>
            <a:off x="8564563" y="3690938"/>
            <a:ext cx="0" cy="30162"/>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89" name="Line 208">
            <a:extLst>
              <a:ext uri="{FF2B5EF4-FFF2-40B4-BE49-F238E27FC236}">
                <a16:creationId xmlns:a16="http://schemas.microsoft.com/office/drawing/2014/main" id="{C73215D1-3CDD-432A-9F6B-B4579AB99949}"/>
              </a:ext>
            </a:extLst>
          </p:cNvPr>
          <p:cNvSpPr/>
          <p:nvPr/>
        </p:nvSpPr>
        <p:spPr>
          <a:xfrm>
            <a:off x="8574088" y="3690938"/>
            <a:ext cx="0" cy="317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0" name="Freeform 209">
            <a:extLst>
              <a:ext uri="{FF2B5EF4-FFF2-40B4-BE49-F238E27FC236}">
                <a16:creationId xmlns:a16="http://schemas.microsoft.com/office/drawing/2014/main" id="{2066354C-81CD-4CAA-A646-45632977E7AE}"/>
              </a:ext>
            </a:extLst>
          </p:cNvPr>
          <p:cNvSpPr/>
          <p:nvPr/>
        </p:nvSpPr>
        <p:spPr>
          <a:xfrm>
            <a:off x="8564563" y="3741738"/>
            <a:ext cx="9525" cy="9525"/>
          </a:xfrm>
          <a:custGeom>
            <a:avLst/>
            <a:gdLst>
              <a:gd name="f0" fmla="val 10800000"/>
              <a:gd name="f1" fmla="val 5400000"/>
              <a:gd name="f2" fmla="val 180"/>
              <a:gd name="f3" fmla="val w"/>
              <a:gd name="f4" fmla="val h"/>
              <a:gd name="f5" fmla="val 0"/>
              <a:gd name="f6" fmla="val 9"/>
              <a:gd name="f7" fmla="val 12"/>
              <a:gd name="f8" fmla="val 2"/>
              <a:gd name="f9" fmla="+- 0 0 -90"/>
              <a:gd name="f10" fmla="*/ f3 1 9"/>
              <a:gd name="f11" fmla="*/ f4 1 12"/>
              <a:gd name="f12" fmla="val f5"/>
              <a:gd name="f13" fmla="val f6"/>
              <a:gd name="f14" fmla="val f7"/>
              <a:gd name="f15" fmla="*/ f9 f0 1"/>
              <a:gd name="f16" fmla="+- f14 0 f12"/>
              <a:gd name="f17" fmla="+- f13 0 f12"/>
              <a:gd name="f18" fmla="*/ f15 1 f2"/>
              <a:gd name="f19" fmla="*/ f17 1 9"/>
              <a:gd name="f20" fmla="*/ f16 1 12"/>
              <a:gd name="f21" fmla="*/ 0 f17 1"/>
              <a:gd name="f22" fmla="*/ 2 f16 1"/>
              <a:gd name="f23" fmla="*/ 12 f16 1"/>
              <a:gd name="f24" fmla="*/ 9 f17 1"/>
              <a:gd name="f25" fmla="*/ 0 f16 1"/>
              <a:gd name="f26" fmla="+- f18 0 f1"/>
              <a:gd name="f27" fmla="*/ f21 1 9"/>
              <a:gd name="f28" fmla="*/ f22 1 12"/>
              <a:gd name="f29" fmla="*/ f23 1 12"/>
              <a:gd name="f30" fmla="*/ f24 1 9"/>
              <a:gd name="f31" fmla="*/ f25 1 12"/>
              <a:gd name="f32" fmla="*/ 0 1 f19"/>
              <a:gd name="f33" fmla="*/ f13 1 f19"/>
              <a:gd name="f34" fmla="*/ 0 1 f20"/>
              <a:gd name="f35" fmla="*/ f14 1 f20"/>
              <a:gd name="f36" fmla="*/ f27 1 f19"/>
              <a:gd name="f37" fmla="*/ f28 1 f20"/>
              <a:gd name="f38" fmla="*/ f29 1 f20"/>
              <a:gd name="f39" fmla="*/ f30 1 f19"/>
              <a:gd name="f40" fmla="*/ f31 1 f20"/>
              <a:gd name="f41" fmla="*/ f32 f10 1"/>
              <a:gd name="f42" fmla="*/ f33 f10 1"/>
              <a:gd name="f43" fmla="*/ f35 f11 1"/>
              <a:gd name="f44" fmla="*/ f34 f11 1"/>
              <a:gd name="f45" fmla="*/ f36 f10 1"/>
              <a:gd name="f46" fmla="*/ f37 f11 1"/>
              <a:gd name="f47" fmla="*/ f38 f11 1"/>
              <a:gd name="f48" fmla="*/ f39 f10 1"/>
              <a:gd name="f49" fmla="*/ f40 f11 1"/>
            </a:gdLst>
            <a:ahLst/>
            <a:cxnLst>
              <a:cxn ang="3cd4">
                <a:pos x="hc" y="t"/>
              </a:cxn>
              <a:cxn ang="0">
                <a:pos x="r" y="vc"/>
              </a:cxn>
              <a:cxn ang="cd4">
                <a:pos x="hc" y="b"/>
              </a:cxn>
              <a:cxn ang="cd2">
                <a:pos x="l" y="vc"/>
              </a:cxn>
              <a:cxn ang="f26">
                <a:pos x="f45" y="f46"/>
              </a:cxn>
              <a:cxn ang="f26">
                <a:pos x="f45" y="f47"/>
              </a:cxn>
              <a:cxn ang="f26">
                <a:pos x="f48" y="f47"/>
              </a:cxn>
              <a:cxn ang="f26">
                <a:pos x="f48" y="f49"/>
              </a:cxn>
            </a:cxnLst>
            <a:rect l="f41" t="f44" r="f42" b="f43"/>
            <a:pathLst>
              <a:path w="9" h="12">
                <a:moveTo>
                  <a:pt x="f5" y="f8"/>
                </a:moveTo>
                <a:lnTo>
                  <a:pt x="f5" y="f7"/>
                </a:lnTo>
                <a:lnTo>
                  <a:pt x="f6" y="f7"/>
                </a:lnTo>
                <a:lnTo>
                  <a:pt x="f6" y="f5"/>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1" name="Freeform 210">
            <a:extLst>
              <a:ext uri="{FF2B5EF4-FFF2-40B4-BE49-F238E27FC236}">
                <a16:creationId xmlns:a16="http://schemas.microsoft.com/office/drawing/2014/main" id="{6F60BA22-46EB-41F0-955C-F39EB31A5CC6}"/>
              </a:ext>
            </a:extLst>
          </p:cNvPr>
          <p:cNvSpPr/>
          <p:nvPr/>
        </p:nvSpPr>
        <p:spPr>
          <a:xfrm>
            <a:off x="8553450" y="3721100"/>
            <a:ext cx="23813" cy="22225"/>
          </a:xfrm>
          <a:custGeom>
            <a:avLst/>
            <a:gdLst>
              <a:gd name="f0" fmla="val 10800000"/>
              <a:gd name="f1" fmla="val 5400000"/>
              <a:gd name="f2" fmla="val 180"/>
              <a:gd name="f3" fmla="val w"/>
              <a:gd name="f4" fmla="val h"/>
              <a:gd name="f5" fmla="val 0"/>
              <a:gd name="f6" fmla="val 12"/>
              <a:gd name="f7" fmla="val 13"/>
              <a:gd name="f8" fmla="val 7"/>
              <a:gd name="f9" fmla="val 3"/>
              <a:gd name="f10" fmla="val 6"/>
              <a:gd name="f11" fmla="val 10"/>
              <a:gd name="f12" fmla="+- 0 0 -90"/>
              <a:gd name="f13" fmla="*/ f3 1 12"/>
              <a:gd name="f14" fmla="*/ f4 1 13"/>
              <a:gd name="f15" fmla="val f5"/>
              <a:gd name="f16" fmla="val f6"/>
              <a:gd name="f17" fmla="val f7"/>
              <a:gd name="f18" fmla="*/ f12 f0 1"/>
              <a:gd name="f19" fmla="+- f17 0 f15"/>
              <a:gd name="f20" fmla="+- f16 0 f15"/>
              <a:gd name="f21" fmla="*/ f18 1 f2"/>
              <a:gd name="f22" fmla="*/ f20 1 12"/>
              <a:gd name="f23" fmla="*/ f19 1 13"/>
              <a:gd name="f24" fmla="*/ 0 f20 1"/>
              <a:gd name="f25" fmla="*/ 7 f19 1"/>
              <a:gd name="f26" fmla="*/ 6 f20 1"/>
              <a:gd name="f27" fmla="*/ 0 f19 1"/>
              <a:gd name="f28" fmla="*/ 12 f20 1"/>
              <a:gd name="f29" fmla="*/ 13 f19 1"/>
              <a:gd name="f30" fmla="+- f21 0 f1"/>
              <a:gd name="f31" fmla="*/ f24 1 12"/>
              <a:gd name="f32" fmla="*/ f25 1 13"/>
              <a:gd name="f33" fmla="*/ f26 1 12"/>
              <a:gd name="f34" fmla="*/ f27 1 13"/>
              <a:gd name="f35" fmla="*/ f28 1 12"/>
              <a:gd name="f36" fmla="*/ f29 1 13"/>
              <a:gd name="f37" fmla="*/ 0 1 f22"/>
              <a:gd name="f38" fmla="*/ f16 1 f22"/>
              <a:gd name="f39" fmla="*/ 0 1 f23"/>
              <a:gd name="f40" fmla="*/ f17 1 f23"/>
              <a:gd name="f41" fmla="*/ f31 1 f22"/>
              <a:gd name="f42" fmla="*/ f32 1 f23"/>
              <a:gd name="f43" fmla="*/ f33 1 f22"/>
              <a:gd name="f44" fmla="*/ f34 1 f23"/>
              <a:gd name="f45" fmla="*/ f35 1 f22"/>
              <a:gd name="f46" fmla="*/ f36 1 f23"/>
              <a:gd name="f47" fmla="*/ f37 f13 1"/>
              <a:gd name="f48" fmla="*/ f38 f13 1"/>
              <a:gd name="f49" fmla="*/ f40 f14 1"/>
              <a:gd name="f50" fmla="*/ f39 f14 1"/>
              <a:gd name="f51" fmla="*/ f41 f13 1"/>
              <a:gd name="f52" fmla="*/ f42 f14 1"/>
              <a:gd name="f53" fmla="*/ f43 f13 1"/>
              <a:gd name="f54" fmla="*/ f44 f14 1"/>
              <a:gd name="f55" fmla="*/ f45 f13 1"/>
              <a:gd name="f56" fmla="*/ f46 f14 1"/>
            </a:gdLst>
            <a:ahLst/>
            <a:cxnLst>
              <a:cxn ang="3cd4">
                <a:pos x="hc" y="t"/>
              </a:cxn>
              <a:cxn ang="0">
                <a:pos x="r" y="vc"/>
              </a:cxn>
              <a:cxn ang="cd4">
                <a:pos x="hc" y="b"/>
              </a:cxn>
              <a:cxn ang="cd2">
                <a:pos x="l" y="vc"/>
              </a:cxn>
              <a:cxn ang="f30">
                <a:pos x="f51" y="f52"/>
              </a:cxn>
              <a:cxn ang="f30">
                <a:pos x="f53" y="f54"/>
              </a:cxn>
              <a:cxn ang="f30">
                <a:pos x="f55" y="f52"/>
              </a:cxn>
              <a:cxn ang="f30">
                <a:pos x="f53" y="f56"/>
              </a:cxn>
            </a:cxnLst>
            <a:rect l="f47" t="f50" r="f48" b="f49"/>
            <a:pathLst>
              <a:path w="12" h="13">
                <a:moveTo>
                  <a:pt x="f5" y="f8"/>
                </a:moveTo>
                <a:cubicBezTo>
                  <a:pt x="f5" y="f9"/>
                  <a:pt x="f9" y="f5"/>
                  <a:pt x="f10" y="f5"/>
                </a:cubicBezTo>
                <a:cubicBezTo>
                  <a:pt x="f11" y="f5"/>
                  <a:pt x="f6" y="f9"/>
                  <a:pt x="f6" y="f8"/>
                </a:cubicBezTo>
                <a:cubicBezTo>
                  <a:pt x="f6" y="f11"/>
                  <a:pt x="f11" y="f7"/>
                  <a:pt x="f10"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2" name="Line 211">
            <a:extLst>
              <a:ext uri="{FF2B5EF4-FFF2-40B4-BE49-F238E27FC236}">
                <a16:creationId xmlns:a16="http://schemas.microsoft.com/office/drawing/2014/main" id="{4D727AB9-BD42-4398-A1CC-E21C74DC32D2}"/>
              </a:ext>
            </a:extLst>
          </p:cNvPr>
          <p:cNvSpPr/>
          <p:nvPr/>
        </p:nvSpPr>
        <p:spPr>
          <a:xfrm>
            <a:off x="8564563" y="3743325"/>
            <a:ext cx="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3" name="Freeform 212">
            <a:extLst>
              <a:ext uri="{FF2B5EF4-FFF2-40B4-BE49-F238E27FC236}">
                <a16:creationId xmlns:a16="http://schemas.microsoft.com/office/drawing/2014/main" id="{B2DF3275-CB81-4497-A0F3-34FE4262FC8C}"/>
              </a:ext>
            </a:extLst>
          </p:cNvPr>
          <p:cNvSpPr/>
          <p:nvPr/>
        </p:nvSpPr>
        <p:spPr>
          <a:xfrm>
            <a:off x="8547100" y="3732213"/>
            <a:ext cx="46038" cy="53975"/>
          </a:xfrm>
          <a:custGeom>
            <a:avLst/>
            <a:gdLst>
              <a:gd name="f0" fmla="val 10800000"/>
              <a:gd name="f1" fmla="val 5400000"/>
              <a:gd name="f2" fmla="val 180"/>
              <a:gd name="f3" fmla="val w"/>
              <a:gd name="f4" fmla="val h"/>
              <a:gd name="f5" fmla="val 0"/>
              <a:gd name="f6" fmla="val 23"/>
              <a:gd name="f7" fmla="val 33"/>
              <a:gd name="f8" fmla="val 3"/>
              <a:gd name="f9" fmla="+- 0 0 -90"/>
              <a:gd name="f10" fmla="*/ f3 1 23"/>
              <a:gd name="f11" fmla="*/ f4 1 33"/>
              <a:gd name="f12" fmla="val f5"/>
              <a:gd name="f13" fmla="val f6"/>
              <a:gd name="f14" fmla="val f7"/>
              <a:gd name="f15" fmla="*/ f9 f0 1"/>
              <a:gd name="f16" fmla="+- f14 0 f12"/>
              <a:gd name="f17" fmla="+- f13 0 f12"/>
              <a:gd name="f18" fmla="*/ f15 1 f2"/>
              <a:gd name="f19" fmla="*/ f17 1 23"/>
              <a:gd name="f20" fmla="*/ f16 1 33"/>
              <a:gd name="f21" fmla="*/ 3 f17 1"/>
              <a:gd name="f22" fmla="*/ 0 f16 1"/>
              <a:gd name="f23" fmla="*/ 23 f17 1"/>
              <a:gd name="f24" fmla="*/ 33 f16 1"/>
              <a:gd name="f25" fmla="+- f18 0 f1"/>
              <a:gd name="f26" fmla="*/ f21 1 23"/>
              <a:gd name="f27" fmla="*/ f22 1 33"/>
              <a:gd name="f28" fmla="*/ f23 1 23"/>
              <a:gd name="f29" fmla="*/ f24 1 33"/>
              <a:gd name="f30" fmla="*/ 0 1 f19"/>
              <a:gd name="f31" fmla="*/ f13 1 f19"/>
              <a:gd name="f32" fmla="*/ 0 1 f20"/>
              <a:gd name="f33" fmla="*/ f14 1 f20"/>
              <a:gd name="f34" fmla="*/ f26 1 f19"/>
              <a:gd name="f35" fmla="*/ f27 1 f20"/>
              <a:gd name="f36" fmla="*/ f28 1 f19"/>
              <a:gd name="f37" fmla="*/ f29 1 f20"/>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23" h="33">
                <a:moveTo>
                  <a:pt x="f8" y="f5"/>
                </a:moveTo>
                <a:cubicBezTo>
                  <a:pt x="f8" y="f5"/>
                  <a:pt x="f5" y="f7"/>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4" name="Freeform 213">
            <a:extLst>
              <a:ext uri="{FF2B5EF4-FFF2-40B4-BE49-F238E27FC236}">
                <a16:creationId xmlns:a16="http://schemas.microsoft.com/office/drawing/2014/main" id="{05CAB88C-A218-41DF-80D8-018F5EA2F9CB}"/>
              </a:ext>
            </a:extLst>
          </p:cNvPr>
          <p:cNvSpPr/>
          <p:nvPr/>
        </p:nvSpPr>
        <p:spPr>
          <a:xfrm>
            <a:off x="8686800" y="3736975"/>
            <a:ext cx="20638" cy="46038"/>
          </a:xfrm>
          <a:custGeom>
            <a:avLst/>
            <a:gdLst>
              <a:gd name="f0" fmla="val 10800000"/>
              <a:gd name="f1" fmla="val 5400000"/>
              <a:gd name="f2" fmla="val 180"/>
              <a:gd name="f3" fmla="val w"/>
              <a:gd name="f4" fmla="val h"/>
              <a:gd name="f5" fmla="val 0"/>
              <a:gd name="f6" fmla="val 22"/>
              <a:gd name="f7" fmla="val 58"/>
              <a:gd name="f8" fmla="val 26"/>
              <a:gd name="f9" fmla="val 6"/>
              <a:gd name="f10" fmla="+- 0 0 -90"/>
              <a:gd name="f11" fmla="*/ f3 1 22"/>
              <a:gd name="f12" fmla="*/ f4 1 58"/>
              <a:gd name="f13" fmla="val f5"/>
              <a:gd name="f14" fmla="val f6"/>
              <a:gd name="f15" fmla="val f7"/>
              <a:gd name="f16" fmla="*/ f10 f0 1"/>
              <a:gd name="f17" fmla="+- f15 0 f13"/>
              <a:gd name="f18" fmla="+- f14 0 f13"/>
              <a:gd name="f19" fmla="*/ f16 1 f2"/>
              <a:gd name="f20" fmla="*/ f18 1 22"/>
              <a:gd name="f21" fmla="*/ f17 1 58"/>
              <a:gd name="f22" fmla="*/ 0 f18 1"/>
              <a:gd name="f23" fmla="*/ 0 f17 1"/>
              <a:gd name="f24" fmla="*/ 22 f18 1"/>
              <a:gd name="f25" fmla="*/ 26 f17 1"/>
              <a:gd name="f26" fmla="*/ 6 f18 1"/>
              <a:gd name="f27" fmla="*/ 58 f17 1"/>
              <a:gd name="f28" fmla="+- f19 0 f1"/>
              <a:gd name="f29" fmla="*/ f22 1 22"/>
              <a:gd name="f30" fmla="*/ f23 1 58"/>
              <a:gd name="f31" fmla="*/ f24 1 22"/>
              <a:gd name="f32" fmla="*/ f25 1 58"/>
              <a:gd name="f33" fmla="*/ f26 1 22"/>
              <a:gd name="f34" fmla="*/ f27 1 58"/>
              <a:gd name="f35" fmla="*/ 0 1 f20"/>
              <a:gd name="f36" fmla="*/ f14 1 f20"/>
              <a:gd name="f37" fmla="*/ 0 1 f21"/>
              <a:gd name="f38" fmla="*/ f15 1 f21"/>
              <a:gd name="f39" fmla="*/ f29 1 f20"/>
              <a:gd name="f40" fmla="*/ f30 1 f21"/>
              <a:gd name="f41" fmla="*/ f31 1 f20"/>
              <a:gd name="f42" fmla="*/ f32 1 f21"/>
              <a:gd name="f43" fmla="*/ f33 1 f20"/>
              <a:gd name="f44" fmla="*/ f34 1 f21"/>
              <a:gd name="f45" fmla="*/ f35 f11 1"/>
              <a:gd name="f46" fmla="*/ f36 f11 1"/>
              <a:gd name="f47" fmla="*/ f38 f12 1"/>
              <a:gd name="f48" fmla="*/ f37 f12 1"/>
              <a:gd name="f49" fmla="*/ f39 f11 1"/>
              <a:gd name="f50" fmla="*/ f40 f12 1"/>
              <a:gd name="f51" fmla="*/ f41 f11 1"/>
              <a:gd name="f52" fmla="*/ f42 f12 1"/>
              <a:gd name="f53" fmla="*/ f43 f11 1"/>
              <a:gd name="f54" fmla="*/ f44 f12 1"/>
            </a:gdLst>
            <a:ahLst/>
            <a:cxnLst>
              <a:cxn ang="3cd4">
                <a:pos x="hc" y="t"/>
              </a:cxn>
              <a:cxn ang="0">
                <a:pos x="r" y="vc"/>
              </a:cxn>
              <a:cxn ang="cd4">
                <a:pos x="hc" y="b"/>
              </a:cxn>
              <a:cxn ang="cd2">
                <a:pos x="l" y="vc"/>
              </a:cxn>
              <a:cxn ang="f28">
                <a:pos x="f49" y="f50"/>
              </a:cxn>
              <a:cxn ang="f28">
                <a:pos x="f51" y="f52"/>
              </a:cxn>
              <a:cxn ang="f28">
                <a:pos x="f53" y="f54"/>
              </a:cxn>
            </a:cxnLst>
            <a:rect l="f45" t="f48" r="f46" b="f47"/>
            <a:pathLst>
              <a:path w="22" h="58">
                <a:moveTo>
                  <a:pt x="f5" y="f5"/>
                </a:moveTo>
                <a:lnTo>
                  <a:pt x="f6" y="f8"/>
                </a:lnTo>
                <a:lnTo>
                  <a:pt x="f9" y="f7"/>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5" name="Freeform 214">
            <a:extLst>
              <a:ext uri="{FF2B5EF4-FFF2-40B4-BE49-F238E27FC236}">
                <a16:creationId xmlns:a16="http://schemas.microsoft.com/office/drawing/2014/main" id="{A0D6C647-4D42-45E6-AADF-564AB54F0906}"/>
              </a:ext>
            </a:extLst>
          </p:cNvPr>
          <p:cNvSpPr/>
          <p:nvPr/>
        </p:nvSpPr>
        <p:spPr>
          <a:xfrm>
            <a:off x="8707438" y="3748088"/>
            <a:ext cx="31750" cy="9525"/>
          </a:xfrm>
          <a:custGeom>
            <a:avLst/>
            <a:gdLst>
              <a:gd name="f0" fmla="val 10800000"/>
              <a:gd name="f1" fmla="val 5400000"/>
              <a:gd name="f2" fmla="val 180"/>
              <a:gd name="f3" fmla="val w"/>
              <a:gd name="f4" fmla="val h"/>
              <a:gd name="f5" fmla="val 0"/>
              <a:gd name="f6" fmla="val 16"/>
              <a:gd name="f7" fmla="val 6"/>
              <a:gd name="f8" fmla="val 5"/>
              <a:gd name="f9" fmla="+- 0 0 -90"/>
              <a:gd name="f10" fmla="*/ f3 1 16"/>
              <a:gd name="f11" fmla="*/ f4 1 6"/>
              <a:gd name="f12" fmla="val f5"/>
              <a:gd name="f13" fmla="val f6"/>
              <a:gd name="f14" fmla="val f7"/>
              <a:gd name="f15" fmla="*/ f9 f0 1"/>
              <a:gd name="f16" fmla="+- f14 0 f12"/>
              <a:gd name="f17" fmla="+- f13 0 f12"/>
              <a:gd name="f18" fmla="*/ f15 1 f2"/>
              <a:gd name="f19" fmla="*/ f16 1 6"/>
              <a:gd name="f20" fmla="*/ f17 1 16"/>
              <a:gd name="f21" fmla="*/ 0 f17 1"/>
              <a:gd name="f22" fmla="*/ 6 f16 1"/>
              <a:gd name="f23" fmla="*/ 16 f17 1"/>
              <a:gd name="f24" fmla="*/ 5 f16 1"/>
              <a:gd name="f25" fmla="+- f18 0 f1"/>
              <a:gd name="f26" fmla="*/ f21 1 16"/>
              <a:gd name="f27" fmla="*/ f22 1 6"/>
              <a:gd name="f28" fmla="*/ f23 1 16"/>
              <a:gd name="f29" fmla="*/ f24 1 6"/>
              <a:gd name="f30" fmla="*/ 0 1 f20"/>
              <a:gd name="f31" fmla="*/ f13 1 f20"/>
              <a:gd name="f32" fmla="*/ 0 1 f19"/>
              <a:gd name="f33" fmla="*/ f14 1 f19"/>
              <a:gd name="f34" fmla="*/ f26 1 f20"/>
              <a:gd name="f35" fmla="*/ f27 1 f19"/>
              <a:gd name="f36" fmla="*/ f28 1 f20"/>
              <a:gd name="f37" fmla="*/ f29 1 f19"/>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16" h="6">
                <a:moveTo>
                  <a:pt x="f5" y="f7"/>
                </a:moveTo>
                <a:cubicBezTo>
                  <a:pt x="f5" y="f7"/>
                  <a:pt x="f7" y="f5"/>
                  <a:pt x="f6" y="f8"/>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6" name="Freeform 215">
            <a:extLst>
              <a:ext uri="{FF2B5EF4-FFF2-40B4-BE49-F238E27FC236}">
                <a16:creationId xmlns:a16="http://schemas.microsoft.com/office/drawing/2014/main" id="{DD275D68-E73E-432A-AA5B-E0B0BD017BD6}"/>
              </a:ext>
            </a:extLst>
          </p:cNvPr>
          <p:cNvSpPr/>
          <p:nvPr/>
        </p:nvSpPr>
        <p:spPr>
          <a:xfrm>
            <a:off x="8699500" y="3743325"/>
            <a:ext cx="17463" cy="6350"/>
          </a:xfrm>
          <a:custGeom>
            <a:avLst/>
            <a:gdLst>
              <a:gd name="f0" fmla="val 10800000"/>
              <a:gd name="f1" fmla="val 5400000"/>
              <a:gd name="f2" fmla="val 180"/>
              <a:gd name="f3" fmla="val w"/>
              <a:gd name="f4" fmla="val h"/>
              <a:gd name="f5" fmla="val 0"/>
              <a:gd name="f6" fmla="val 9"/>
              <a:gd name="f7" fmla="val 4"/>
              <a:gd name="f8" fmla="val 2"/>
              <a:gd name="f9" fmla="+- 0 0 -90"/>
              <a:gd name="f10" fmla="*/ f3 1 9"/>
              <a:gd name="f11" fmla="*/ f4 1 4"/>
              <a:gd name="f12" fmla="val f5"/>
              <a:gd name="f13" fmla="val f6"/>
              <a:gd name="f14" fmla="val f7"/>
              <a:gd name="f15" fmla="*/ f9 f0 1"/>
              <a:gd name="f16" fmla="+- f14 0 f12"/>
              <a:gd name="f17" fmla="+- f13 0 f12"/>
              <a:gd name="f18" fmla="*/ f15 1 f2"/>
              <a:gd name="f19" fmla="*/ f16 1 4"/>
              <a:gd name="f20" fmla="*/ f17 1 9"/>
              <a:gd name="f21" fmla="*/ 0 f17 1"/>
              <a:gd name="f22" fmla="*/ 4 f16 1"/>
              <a:gd name="f23" fmla="*/ 9 f17 1"/>
              <a:gd name="f24" fmla="*/ 0 f16 1"/>
              <a:gd name="f25" fmla="+- f18 0 f1"/>
              <a:gd name="f26" fmla="*/ f21 1 9"/>
              <a:gd name="f27" fmla="*/ f22 1 4"/>
              <a:gd name="f28" fmla="*/ f23 1 9"/>
              <a:gd name="f29" fmla="*/ f24 1 4"/>
              <a:gd name="f30" fmla="*/ 0 1 f20"/>
              <a:gd name="f31" fmla="*/ f13 1 f20"/>
              <a:gd name="f32" fmla="*/ 0 1 f19"/>
              <a:gd name="f33" fmla="*/ f14 1 f19"/>
              <a:gd name="f34" fmla="*/ f26 1 f20"/>
              <a:gd name="f35" fmla="*/ f27 1 f19"/>
              <a:gd name="f36" fmla="*/ f28 1 f20"/>
              <a:gd name="f37" fmla="*/ f29 1 f19"/>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9" h="4">
                <a:moveTo>
                  <a:pt x="f5" y="f7"/>
                </a:moveTo>
                <a:cubicBezTo>
                  <a:pt x="f5" y="f7"/>
                  <a:pt x="f8" y="f5"/>
                  <a:pt x="f6"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97" name="Freeform 216">
            <a:extLst>
              <a:ext uri="{FF2B5EF4-FFF2-40B4-BE49-F238E27FC236}">
                <a16:creationId xmlns:a16="http://schemas.microsoft.com/office/drawing/2014/main" id="{34ECB462-1AAF-4216-8B74-40588AC2DFE3}"/>
              </a:ext>
            </a:extLst>
          </p:cNvPr>
          <p:cNvSpPr/>
          <p:nvPr/>
        </p:nvSpPr>
        <p:spPr>
          <a:xfrm>
            <a:off x="8689975" y="3790950"/>
            <a:ext cx="17463" cy="19050"/>
          </a:xfrm>
          <a:custGeom>
            <a:avLst/>
            <a:gdLst>
              <a:gd name="f0" fmla="val 10800000"/>
              <a:gd name="f1" fmla="val 5400000"/>
              <a:gd name="f2" fmla="val 180"/>
              <a:gd name="f3" fmla="val w"/>
              <a:gd name="f4" fmla="val h"/>
              <a:gd name="f5" fmla="val 0"/>
              <a:gd name="f6" fmla="val 9"/>
              <a:gd name="f7" fmla="val 11"/>
              <a:gd name="f8" fmla="val 7"/>
              <a:gd name="f9" fmla="val 8"/>
              <a:gd name="f10" fmla="+- 0 0 -90"/>
              <a:gd name="f11" fmla="*/ f3 1 9"/>
              <a:gd name="f12" fmla="*/ f4 1 11"/>
              <a:gd name="f13" fmla="val f5"/>
              <a:gd name="f14" fmla="val f6"/>
              <a:gd name="f15" fmla="val f7"/>
              <a:gd name="f16" fmla="*/ f10 f0 1"/>
              <a:gd name="f17" fmla="+- f15 0 f13"/>
              <a:gd name="f18" fmla="+- f14 0 f13"/>
              <a:gd name="f19" fmla="*/ f16 1 f2"/>
              <a:gd name="f20" fmla="*/ f18 1 9"/>
              <a:gd name="f21" fmla="*/ f17 1 11"/>
              <a:gd name="f22" fmla="*/ 0 f18 1"/>
              <a:gd name="f23" fmla="*/ 7 f17 1"/>
              <a:gd name="f24" fmla="*/ 9 f18 1"/>
              <a:gd name="f25" fmla="*/ 0 f17 1"/>
              <a:gd name="f26" fmla="+- f19 0 f1"/>
              <a:gd name="f27" fmla="*/ f22 1 9"/>
              <a:gd name="f28" fmla="*/ f23 1 11"/>
              <a:gd name="f29" fmla="*/ f24 1 9"/>
              <a:gd name="f30" fmla="*/ f25 1 11"/>
              <a:gd name="f31" fmla="*/ 0 1 f20"/>
              <a:gd name="f32" fmla="*/ f14 1 f20"/>
              <a:gd name="f33" fmla="*/ 0 1 f21"/>
              <a:gd name="f34" fmla="*/ f15 1 f21"/>
              <a:gd name="f35" fmla="*/ f27 1 f20"/>
              <a:gd name="f36" fmla="*/ f28 1 f21"/>
              <a:gd name="f37" fmla="*/ f29 1 f20"/>
              <a:gd name="f38" fmla="*/ f30 1 f21"/>
              <a:gd name="f39" fmla="*/ f31 f11 1"/>
              <a:gd name="f40" fmla="*/ f32 f11 1"/>
              <a:gd name="f41" fmla="*/ f34 f12 1"/>
              <a:gd name="f42" fmla="*/ f33 f12 1"/>
              <a:gd name="f43" fmla="*/ f35 f11 1"/>
              <a:gd name="f44" fmla="*/ f36 f12 1"/>
              <a:gd name="f45" fmla="*/ f37 f11 1"/>
              <a:gd name="f46" fmla="*/ f38 f12 1"/>
            </a:gdLst>
            <a:ahLst/>
            <a:cxnLst>
              <a:cxn ang="3cd4">
                <a:pos x="hc" y="t"/>
              </a:cxn>
              <a:cxn ang="0">
                <a:pos x="r" y="vc"/>
              </a:cxn>
              <a:cxn ang="cd4">
                <a:pos x="hc" y="b"/>
              </a:cxn>
              <a:cxn ang="cd2">
                <a:pos x="l" y="vc"/>
              </a:cxn>
              <a:cxn ang="f26">
                <a:pos x="f43" y="f44"/>
              </a:cxn>
              <a:cxn ang="f26">
                <a:pos x="f45" y="f46"/>
              </a:cxn>
            </a:cxnLst>
            <a:rect l="f39" t="f42" r="f40" b="f41"/>
            <a:pathLst>
              <a:path w="9" h="11">
                <a:moveTo>
                  <a:pt x="f5" y="f8"/>
                </a:moveTo>
                <a:cubicBezTo>
                  <a:pt x="f5" y="f8"/>
                  <a:pt x="f9" y="f7"/>
                  <a:pt x="f6"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nvGrpSpPr>
          <p:cNvPr id="47172" name="Groupe 450">
            <a:extLst>
              <a:ext uri="{FF2B5EF4-FFF2-40B4-BE49-F238E27FC236}">
                <a16:creationId xmlns:a16="http://schemas.microsoft.com/office/drawing/2014/main" id="{446A4E9E-C899-4C74-AF6F-7AC3A2CD5EAB}"/>
              </a:ext>
            </a:extLst>
          </p:cNvPr>
          <p:cNvGrpSpPr>
            <a:grpSpLocks/>
          </p:cNvGrpSpPr>
          <p:nvPr/>
        </p:nvGrpSpPr>
        <p:grpSpPr bwMode="auto">
          <a:xfrm>
            <a:off x="8424863" y="1293813"/>
            <a:ext cx="314325" cy="328612"/>
            <a:chOff x="8424092" y="1293034"/>
            <a:chExt cx="314874" cy="329184"/>
          </a:xfrm>
        </p:grpSpPr>
        <p:sp>
          <p:nvSpPr>
            <p:cNvPr id="99" name="Freeform 179">
              <a:extLst>
                <a:ext uri="{FF2B5EF4-FFF2-40B4-BE49-F238E27FC236}">
                  <a16:creationId xmlns:a16="http://schemas.microsoft.com/office/drawing/2014/main" id="{6DD1A1AC-6563-40B9-8E2B-28179670E5D4}"/>
                </a:ext>
              </a:extLst>
            </p:cNvPr>
            <p:cNvSpPr/>
            <p:nvPr/>
          </p:nvSpPr>
          <p:spPr>
            <a:xfrm>
              <a:off x="8579939" y="1293034"/>
              <a:ext cx="159027" cy="329184"/>
            </a:xfrm>
            <a:custGeom>
              <a:avLst/>
              <a:gdLst>
                <a:gd name="f0" fmla="val 10800000"/>
                <a:gd name="f1" fmla="val 5400000"/>
                <a:gd name="f2" fmla="val 180"/>
                <a:gd name="f3" fmla="val w"/>
                <a:gd name="f4" fmla="val h"/>
                <a:gd name="f5" fmla="val 0"/>
                <a:gd name="f6" fmla="val 121"/>
                <a:gd name="f7" fmla="val 238"/>
                <a:gd name="f8" fmla="val 20"/>
                <a:gd name="f9" fmla="val 6"/>
                <a:gd name="f10" fmla="val 13"/>
                <a:gd name="f11" fmla="val 10"/>
                <a:gd name="f12" fmla="val 11"/>
                <a:gd name="f13" fmla="val 24"/>
                <a:gd name="f14" fmla="val 51"/>
                <a:gd name="f15" fmla="val 50"/>
                <a:gd name="f16" fmla="val 114"/>
                <a:gd name="f17" fmla="val 55"/>
                <a:gd name="f18" fmla="val 109"/>
                <a:gd name="f19" fmla="val 93"/>
                <a:gd name="f20" fmla="val 86"/>
                <a:gd name="f21" fmla="val 126"/>
                <a:gd name="f22" fmla="val 105"/>
                <a:gd name="f23" fmla="val 129"/>
                <a:gd name="f24" fmla="val 99"/>
                <a:gd name="f25" fmla="val 164"/>
                <a:gd name="f26" fmla="val 185"/>
                <a:gd name="f27" fmla="val 91"/>
                <a:gd name="f28" fmla="val 216"/>
                <a:gd name="f29" fmla="val 49"/>
                <a:gd name="f30" fmla="val 199"/>
                <a:gd name="f31" fmla="val 25"/>
                <a:gd name="f32" fmla="val 19"/>
                <a:gd name="f33" fmla="val 235"/>
                <a:gd name="f34" fmla="val 9"/>
                <a:gd name="f35" fmla="val 230"/>
                <a:gd name="f36" fmla="+- 0 0 -90"/>
                <a:gd name="f37" fmla="*/ f3 1 121"/>
                <a:gd name="f38" fmla="*/ f4 1 238"/>
                <a:gd name="f39" fmla="val f5"/>
                <a:gd name="f40" fmla="val f6"/>
                <a:gd name="f41" fmla="val f7"/>
                <a:gd name="f42" fmla="*/ f36 f0 1"/>
                <a:gd name="f43" fmla="+- f41 0 f39"/>
                <a:gd name="f44" fmla="+- f40 0 f39"/>
                <a:gd name="f45" fmla="*/ f42 1 f2"/>
                <a:gd name="f46" fmla="*/ f44 1 121"/>
                <a:gd name="f47" fmla="*/ f43 1 238"/>
                <a:gd name="f48" fmla="*/ 0 f44 1"/>
                <a:gd name="f49" fmla="*/ 20 f43 1"/>
                <a:gd name="f50" fmla="*/ 11 f44 1"/>
                <a:gd name="f51" fmla="*/ 0 f43 1"/>
                <a:gd name="f52" fmla="*/ 24 f44 1"/>
                <a:gd name="f53" fmla="*/ 114 f44 1"/>
                <a:gd name="f54" fmla="*/ 55 f43 1"/>
                <a:gd name="f55" fmla="*/ 109 f44 1"/>
                <a:gd name="f56" fmla="*/ 93 f43 1"/>
                <a:gd name="f57" fmla="*/ 86 f44 1"/>
                <a:gd name="f58" fmla="*/ 126 f43 1"/>
                <a:gd name="f59" fmla="*/ 99 f44 1"/>
                <a:gd name="f60" fmla="*/ 164 f43 1"/>
                <a:gd name="f61" fmla="*/ 121 f44 1"/>
                <a:gd name="f62" fmla="*/ 185 f43 1"/>
                <a:gd name="f63" fmla="*/ 91 f44 1"/>
                <a:gd name="f64" fmla="*/ 216 f43 1"/>
                <a:gd name="f65" fmla="*/ 49 f44 1"/>
                <a:gd name="f66" fmla="*/ 199 f43 1"/>
                <a:gd name="f67" fmla="*/ 25 f44 1"/>
                <a:gd name="f68" fmla="*/ 238 f43 1"/>
                <a:gd name="f69" fmla="*/ 9 f44 1"/>
                <a:gd name="f70" fmla="*/ 230 f43 1"/>
                <a:gd name="f71" fmla="+- f45 0 f1"/>
                <a:gd name="f72" fmla="*/ f48 1 121"/>
                <a:gd name="f73" fmla="*/ f49 1 238"/>
                <a:gd name="f74" fmla="*/ f50 1 121"/>
                <a:gd name="f75" fmla="*/ f51 1 238"/>
                <a:gd name="f76" fmla="*/ f52 1 121"/>
                <a:gd name="f77" fmla="*/ f53 1 121"/>
                <a:gd name="f78" fmla="*/ f54 1 238"/>
                <a:gd name="f79" fmla="*/ f55 1 121"/>
                <a:gd name="f80" fmla="*/ f56 1 238"/>
                <a:gd name="f81" fmla="*/ f57 1 121"/>
                <a:gd name="f82" fmla="*/ f58 1 238"/>
                <a:gd name="f83" fmla="*/ f59 1 121"/>
                <a:gd name="f84" fmla="*/ f60 1 238"/>
                <a:gd name="f85" fmla="*/ f61 1 121"/>
                <a:gd name="f86" fmla="*/ f62 1 238"/>
                <a:gd name="f87" fmla="*/ f63 1 121"/>
                <a:gd name="f88" fmla="*/ f64 1 238"/>
                <a:gd name="f89" fmla="*/ f65 1 121"/>
                <a:gd name="f90" fmla="*/ f66 1 238"/>
                <a:gd name="f91" fmla="*/ f67 1 121"/>
                <a:gd name="f92" fmla="*/ f68 1 238"/>
                <a:gd name="f93" fmla="*/ f69 1 121"/>
                <a:gd name="f94" fmla="*/ f70 1 238"/>
                <a:gd name="f95" fmla="*/ 0 1 f46"/>
                <a:gd name="f96" fmla="*/ f40 1 f46"/>
                <a:gd name="f97" fmla="*/ 0 1 f47"/>
                <a:gd name="f98" fmla="*/ f41 1 f47"/>
                <a:gd name="f99" fmla="*/ f72 1 f46"/>
                <a:gd name="f100" fmla="*/ f73 1 f47"/>
                <a:gd name="f101" fmla="*/ f74 1 f46"/>
                <a:gd name="f102" fmla="*/ f75 1 f47"/>
                <a:gd name="f103" fmla="*/ f76 1 f46"/>
                <a:gd name="f104" fmla="*/ f77 1 f46"/>
                <a:gd name="f105" fmla="*/ f78 1 f47"/>
                <a:gd name="f106" fmla="*/ f79 1 f46"/>
                <a:gd name="f107" fmla="*/ f80 1 f47"/>
                <a:gd name="f108" fmla="*/ f81 1 f46"/>
                <a:gd name="f109" fmla="*/ f82 1 f47"/>
                <a:gd name="f110" fmla="*/ f83 1 f46"/>
                <a:gd name="f111" fmla="*/ f84 1 f47"/>
                <a:gd name="f112" fmla="*/ f85 1 f46"/>
                <a:gd name="f113" fmla="*/ f86 1 f47"/>
                <a:gd name="f114" fmla="*/ f87 1 f46"/>
                <a:gd name="f115" fmla="*/ f88 1 f47"/>
                <a:gd name="f116" fmla="*/ f89 1 f46"/>
                <a:gd name="f117" fmla="*/ f90 1 f47"/>
                <a:gd name="f118" fmla="*/ f91 1 f46"/>
                <a:gd name="f119" fmla="*/ f92 1 f47"/>
                <a:gd name="f120" fmla="*/ f93 1 f46"/>
                <a:gd name="f121" fmla="*/ f94 1 f47"/>
                <a:gd name="f122" fmla="*/ f95 f37 1"/>
                <a:gd name="f123" fmla="*/ f96 f37 1"/>
                <a:gd name="f124" fmla="*/ f98 f38 1"/>
                <a:gd name="f125" fmla="*/ f97 f38 1"/>
                <a:gd name="f126" fmla="*/ f99 f37 1"/>
                <a:gd name="f127" fmla="*/ f100 f38 1"/>
                <a:gd name="f128" fmla="*/ f101 f37 1"/>
                <a:gd name="f129" fmla="*/ f102 f38 1"/>
                <a:gd name="f130" fmla="*/ f103 f37 1"/>
                <a:gd name="f131" fmla="*/ f104 f37 1"/>
                <a:gd name="f132" fmla="*/ f105 f38 1"/>
                <a:gd name="f133" fmla="*/ f106 f37 1"/>
                <a:gd name="f134" fmla="*/ f107 f38 1"/>
                <a:gd name="f135" fmla="*/ f108 f37 1"/>
                <a:gd name="f136" fmla="*/ f109 f38 1"/>
                <a:gd name="f137" fmla="*/ f110 f37 1"/>
                <a:gd name="f138" fmla="*/ f111 f38 1"/>
                <a:gd name="f139" fmla="*/ f112 f37 1"/>
                <a:gd name="f140" fmla="*/ f113 f38 1"/>
                <a:gd name="f141" fmla="*/ f114 f37 1"/>
                <a:gd name="f142" fmla="*/ f115 f38 1"/>
                <a:gd name="f143" fmla="*/ f116 f37 1"/>
                <a:gd name="f144" fmla="*/ f117 f38 1"/>
                <a:gd name="f145" fmla="*/ f118 f37 1"/>
                <a:gd name="f146" fmla="*/ f119 f38 1"/>
                <a:gd name="f147" fmla="*/ f120 f37 1"/>
                <a:gd name="f148" fmla="*/ f121 f38 1"/>
              </a:gdLst>
              <a:ahLst/>
              <a:cxnLst>
                <a:cxn ang="3cd4">
                  <a:pos x="hc" y="t"/>
                </a:cxn>
                <a:cxn ang="0">
                  <a:pos x="r" y="vc"/>
                </a:cxn>
                <a:cxn ang="cd4">
                  <a:pos x="hc" y="b"/>
                </a:cxn>
                <a:cxn ang="cd2">
                  <a:pos x="l" y="vc"/>
                </a:cxn>
                <a:cxn ang="f71">
                  <a:pos x="f126" y="f127"/>
                </a:cxn>
                <a:cxn ang="f71">
                  <a:pos x="f128" y="f129"/>
                </a:cxn>
                <a:cxn ang="f71">
                  <a:pos x="f130" y="f129"/>
                </a:cxn>
                <a:cxn ang="f71">
                  <a:pos x="f131" y="f132"/>
                </a:cxn>
                <a:cxn ang="f71">
                  <a:pos x="f133" y="f134"/>
                </a:cxn>
                <a:cxn ang="f71">
                  <a:pos x="f135" y="f136"/>
                </a:cxn>
                <a:cxn ang="f71">
                  <a:pos x="f137" y="f138"/>
                </a:cxn>
                <a:cxn ang="f71">
                  <a:pos x="f139" y="f140"/>
                </a:cxn>
                <a:cxn ang="f71">
                  <a:pos x="f141" y="f142"/>
                </a:cxn>
                <a:cxn ang="f71">
                  <a:pos x="f143" y="f144"/>
                </a:cxn>
                <a:cxn ang="f71">
                  <a:pos x="f145" y="f146"/>
                </a:cxn>
                <a:cxn ang="f71">
                  <a:pos x="f147" y="f148"/>
                </a:cxn>
              </a:cxnLst>
              <a:rect l="f122" t="f125" r="f123" b="f124"/>
              <a:pathLst>
                <a:path w="121" h="238">
                  <a:moveTo>
                    <a:pt x="f5" y="f8"/>
                  </a:moveTo>
                  <a:cubicBezTo>
                    <a:pt x="f9" y="f10"/>
                    <a:pt x="f11" y="f9"/>
                    <a:pt x="f12" y="f5"/>
                  </a:cubicBezTo>
                  <a:cubicBezTo>
                    <a:pt x="f13" y="f5"/>
                    <a:pt x="f13" y="f5"/>
                    <a:pt x="f13" y="f5"/>
                  </a:cubicBezTo>
                  <a:cubicBezTo>
                    <a:pt x="f13" y="f5"/>
                    <a:pt x="f14" y="f15"/>
                    <a:pt x="f16" y="f17"/>
                  </a:cubicBezTo>
                  <a:cubicBezTo>
                    <a:pt x="f18" y="f19"/>
                    <a:pt x="f18" y="f19"/>
                    <a:pt x="f18" y="f19"/>
                  </a:cubicBezTo>
                  <a:cubicBezTo>
                    <a:pt x="f20" y="f21"/>
                    <a:pt x="f20" y="f21"/>
                    <a:pt x="f20" y="f21"/>
                  </a:cubicBezTo>
                  <a:cubicBezTo>
                    <a:pt x="f20" y="f21"/>
                    <a:pt x="f22" y="f23"/>
                    <a:pt x="f24" y="f25"/>
                  </a:cubicBezTo>
                  <a:cubicBezTo>
                    <a:pt x="f6" y="f26"/>
                    <a:pt x="f6" y="f26"/>
                    <a:pt x="f6" y="f26"/>
                  </a:cubicBezTo>
                  <a:cubicBezTo>
                    <a:pt x="f27" y="f28"/>
                    <a:pt x="f27" y="f28"/>
                    <a:pt x="f27" y="f28"/>
                  </a:cubicBezTo>
                  <a:cubicBezTo>
                    <a:pt x="f29" y="f30"/>
                    <a:pt x="f29" y="f30"/>
                    <a:pt x="f29" y="f30"/>
                  </a:cubicBezTo>
                  <a:cubicBezTo>
                    <a:pt x="f31" y="f7"/>
                    <a:pt x="f31" y="f7"/>
                    <a:pt x="f31" y="f7"/>
                  </a:cubicBezTo>
                  <a:cubicBezTo>
                    <a:pt x="f31" y="f7"/>
                    <a:pt x="f32" y="f33"/>
                    <a:pt x="f34" y="f3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0" name="Freeform 180">
              <a:extLst>
                <a:ext uri="{FF2B5EF4-FFF2-40B4-BE49-F238E27FC236}">
                  <a16:creationId xmlns:a16="http://schemas.microsoft.com/office/drawing/2014/main" id="{71D22056-86B5-46E7-AA5E-F1414FAD494D}"/>
                </a:ext>
              </a:extLst>
            </p:cNvPr>
            <p:cNvSpPr/>
            <p:nvPr/>
          </p:nvSpPr>
          <p:spPr>
            <a:xfrm>
              <a:off x="8486112" y="1448880"/>
              <a:ext cx="77924" cy="151075"/>
            </a:xfrm>
            <a:custGeom>
              <a:avLst/>
              <a:gdLst>
                <a:gd name="f0" fmla="val 10800000"/>
                <a:gd name="f1" fmla="val 5400000"/>
                <a:gd name="f2" fmla="val 180"/>
                <a:gd name="f3" fmla="val w"/>
                <a:gd name="f4" fmla="val h"/>
                <a:gd name="f5" fmla="val 0"/>
                <a:gd name="f6" fmla="val 60"/>
                <a:gd name="f7" fmla="val 109"/>
                <a:gd name="f8" fmla="val 11"/>
                <a:gd name="f9" fmla="val 14"/>
                <a:gd name="f10" fmla="val 22"/>
                <a:gd name="f11" fmla="val 48"/>
                <a:gd name="f12" fmla="val 10"/>
                <a:gd name="f13" fmla="val 78"/>
                <a:gd name="f14" fmla="val 6"/>
                <a:gd name="f15" fmla="val 89"/>
                <a:gd name="f16" fmla="val 97"/>
                <a:gd name="f17" fmla="val 98"/>
                <a:gd name="f18" fmla="val 43"/>
                <a:gd name="f19" fmla="val 103"/>
                <a:gd name="f20" fmla="+- 0 0 -90"/>
                <a:gd name="f21" fmla="*/ f3 1 60"/>
                <a:gd name="f22" fmla="*/ f4 1 109"/>
                <a:gd name="f23" fmla="val f5"/>
                <a:gd name="f24" fmla="val f6"/>
                <a:gd name="f25" fmla="val f7"/>
                <a:gd name="f26" fmla="*/ f20 f0 1"/>
                <a:gd name="f27" fmla="+- f25 0 f23"/>
                <a:gd name="f28" fmla="+- f24 0 f23"/>
                <a:gd name="f29" fmla="*/ f26 1 f2"/>
                <a:gd name="f30" fmla="*/ f28 1 60"/>
                <a:gd name="f31" fmla="*/ f27 1 109"/>
                <a:gd name="f32" fmla="*/ 11 f28 1"/>
                <a:gd name="f33" fmla="*/ 0 f27 1"/>
                <a:gd name="f34" fmla="*/ 10 f28 1"/>
                <a:gd name="f35" fmla="*/ 78 f27 1"/>
                <a:gd name="f36" fmla="*/ 0 f28 1"/>
                <a:gd name="f37" fmla="*/ 97 f27 1"/>
                <a:gd name="f38" fmla="*/ 60 f28 1"/>
                <a:gd name="f39" fmla="*/ 109 f27 1"/>
                <a:gd name="f40" fmla="+- f29 0 f1"/>
                <a:gd name="f41" fmla="*/ f32 1 60"/>
                <a:gd name="f42" fmla="*/ f33 1 109"/>
                <a:gd name="f43" fmla="*/ f34 1 60"/>
                <a:gd name="f44" fmla="*/ f35 1 109"/>
                <a:gd name="f45" fmla="*/ f36 1 60"/>
                <a:gd name="f46" fmla="*/ f37 1 109"/>
                <a:gd name="f47" fmla="*/ f38 1 60"/>
                <a:gd name="f48" fmla="*/ f39 1 109"/>
                <a:gd name="f49" fmla="*/ 0 1 f30"/>
                <a:gd name="f50" fmla="*/ f24 1 f30"/>
                <a:gd name="f51" fmla="*/ 0 1 f31"/>
                <a:gd name="f52" fmla="*/ f25 1 f31"/>
                <a:gd name="f53" fmla="*/ f41 1 f30"/>
                <a:gd name="f54" fmla="*/ f42 1 f31"/>
                <a:gd name="f55" fmla="*/ f43 1 f30"/>
                <a:gd name="f56" fmla="*/ f44 1 f31"/>
                <a:gd name="f57" fmla="*/ f45 1 f30"/>
                <a:gd name="f58" fmla="*/ f46 1 f31"/>
                <a:gd name="f59" fmla="*/ f47 1 f30"/>
                <a:gd name="f60" fmla="*/ f48 1 f31"/>
                <a:gd name="f61" fmla="*/ f49 f21 1"/>
                <a:gd name="f62" fmla="*/ f50 f21 1"/>
                <a:gd name="f63" fmla="*/ f52 f22 1"/>
                <a:gd name="f64" fmla="*/ f51 f22 1"/>
                <a:gd name="f65" fmla="*/ f53 f21 1"/>
                <a:gd name="f66" fmla="*/ f54 f22 1"/>
                <a:gd name="f67" fmla="*/ f55 f21 1"/>
                <a:gd name="f68" fmla="*/ f56 f22 1"/>
                <a:gd name="f69" fmla="*/ f57 f21 1"/>
                <a:gd name="f70" fmla="*/ f58 f22 1"/>
                <a:gd name="f71" fmla="*/ f59 f21 1"/>
                <a:gd name="f72" fmla="*/ f60 f22 1"/>
              </a:gdLst>
              <a:ahLst/>
              <a:cxnLst>
                <a:cxn ang="3cd4">
                  <a:pos x="hc" y="t"/>
                </a:cxn>
                <a:cxn ang="0">
                  <a:pos x="r" y="vc"/>
                </a:cxn>
                <a:cxn ang="cd4">
                  <a:pos x="hc" y="b"/>
                </a:cxn>
                <a:cxn ang="cd2">
                  <a:pos x="l" y="vc"/>
                </a:cxn>
                <a:cxn ang="f40">
                  <a:pos x="f65" y="f66"/>
                </a:cxn>
                <a:cxn ang="f40">
                  <a:pos x="f67" y="f68"/>
                </a:cxn>
                <a:cxn ang="f40">
                  <a:pos x="f69" y="f70"/>
                </a:cxn>
                <a:cxn ang="f40">
                  <a:pos x="f71" y="f72"/>
                </a:cxn>
              </a:cxnLst>
              <a:rect l="f61" t="f64" r="f62" b="f63"/>
              <a:pathLst>
                <a:path w="60" h="109">
                  <a:moveTo>
                    <a:pt x="f8" y="f5"/>
                  </a:moveTo>
                  <a:cubicBezTo>
                    <a:pt x="f9" y="f8"/>
                    <a:pt x="f10" y="f11"/>
                    <a:pt x="f12" y="f13"/>
                  </a:cubicBezTo>
                  <a:cubicBezTo>
                    <a:pt x="f14" y="f15"/>
                    <a:pt x="f5" y="f16"/>
                    <a:pt x="f5" y="f16"/>
                  </a:cubicBezTo>
                  <a:cubicBezTo>
                    <a:pt x="f10" y="f17"/>
                    <a:pt x="f18" y="f19"/>
                    <a:pt x="f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1" name="Freeform 181">
              <a:extLst>
                <a:ext uri="{FF2B5EF4-FFF2-40B4-BE49-F238E27FC236}">
                  <a16:creationId xmlns:a16="http://schemas.microsoft.com/office/drawing/2014/main" id="{1017FCF0-ED26-4784-AFB4-69B9D90AC50E}"/>
                </a:ext>
              </a:extLst>
            </p:cNvPr>
            <p:cNvSpPr/>
            <p:nvPr/>
          </p:nvSpPr>
          <p:spPr>
            <a:xfrm>
              <a:off x="8511556" y="1553837"/>
              <a:ext cx="6361" cy="14312"/>
            </a:xfrm>
            <a:custGeom>
              <a:avLst/>
              <a:gdLst>
                <a:gd name="f0" fmla="val 10800000"/>
                <a:gd name="f1" fmla="val 5400000"/>
                <a:gd name="f2" fmla="val 180"/>
                <a:gd name="f3" fmla="val w"/>
                <a:gd name="f4" fmla="val h"/>
                <a:gd name="f5" fmla="val 0"/>
                <a:gd name="f6" fmla="val 5"/>
                <a:gd name="f7" fmla="val 11"/>
                <a:gd name="f8" fmla="val 4"/>
                <a:gd name="f9" fmla="val 1"/>
                <a:gd name="f10" fmla="val 3"/>
                <a:gd name="f11" fmla="val 8"/>
                <a:gd name="f12" fmla="+- 0 0 -90"/>
                <a:gd name="f13" fmla="*/ f3 1 5"/>
                <a:gd name="f14" fmla="*/ f4 1 11"/>
                <a:gd name="f15" fmla="val f5"/>
                <a:gd name="f16" fmla="val f6"/>
                <a:gd name="f17" fmla="val f7"/>
                <a:gd name="f18" fmla="*/ f12 f0 1"/>
                <a:gd name="f19" fmla="+- f17 0 f15"/>
                <a:gd name="f20" fmla="+- f16 0 f15"/>
                <a:gd name="f21" fmla="*/ f18 1 f2"/>
                <a:gd name="f22" fmla="*/ f20 1 5"/>
                <a:gd name="f23" fmla="*/ f19 1 11"/>
                <a:gd name="f24" fmla="*/ 5 f20 1"/>
                <a:gd name="f25" fmla="*/ 0 f19 1"/>
                <a:gd name="f26" fmla="*/ 4 f20 1"/>
                <a:gd name="f27" fmla="*/ 1 f19 1"/>
                <a:gd name="f28" fmla="*/ 0 f20 1"/>
                <a:gd name="f29" fmla="*/ 11 f19 1"/>
                <a:gd name="f30" fmla="+- f21 0 f1"/>
                <a:gd name="f31" fmla="*/ f24 1 5"/>
                <a:gd name="f32" fmla="*/ f25 1 11"/>
                <a:gd name="f33" fmla="*/ f26 1 5"/>
                <a:gd name="f34" fmla="*/ f27 1 11"/>
                <a:gd name="f35" fmla="*/ f28 1 5"/>
                <a:gd name="f36" fmla="*/ f29 1 11"/>
                <a:gd name="f37" fmla="*/ 0 1 f22"/>
                <a:gd name="f38" fmla="*/ f16 1 f22"/>
                <a:gd name="f39" fmla="*/ 0 1 f23"/>
                <a:gd name="f40" fmla="*/ f17 1 f23"/>
                <a:gd name="f41" fmla="*/ f31 1 f22"/>
                <a:gd name="f42" fmla="*/ f32 1 f23"/>
                <a:gd name="f43" fmla="*/ f33 1 f22"/>
                <a:gd name="f44" fmla="*/ f34 1 f23"/>
                <a:gd name="f45" fmla="*/ f35 1 f22"/>
                <a:gd name="f46" fmla="*/ f36 1 f23"/>
                <a:gd name="f47" fmla="*/ f37 f13 1"/>
                <a:gd name="f48" fmla="*/ f38 f13 1"/>
                <a:gd name="f49" fmla="*/ f40 f14 1"/>
                <a:gd name="f50" fmla="*/ f39 f14 1"/>
                <a:gd name="f51" fmla="*/ f41 f13 1"/>
                <a:gd name="f52" fmla="*/ f42 f14 1"/>
                <a:gd name="f53" fmla="*/ f43 f13 1"/>
                <a:gd name="f54" fmla="*/ f44 f14 1"/>
                <a:gd name="f55" fmla="*/ f45 f13 1"/>
                <a:gd name="f56" fmla="*/ f46 f14 1"/>
              </a:gdLst>
              <a:ahLst/>
              <a:cxnLst>
                <a:cxn ang="3cd4">
                  <a:pos x="hc" y="t"/>
                </a:cxn>
                <a:cxn ang="0">
                  <a:pos x="r" y="vc"/>
                </a:cxn>
                <a:cxn ang="cd4">
                  <a:pos x="hc" y="b"/>
                </a:cxn>
                <a:cxn ang="cd2">
                  <a:pos x="l" y="vc"/>
                </a:cxn>
                <a:cxn ang="f30">
                  <a:pos x="f51" y="f52"/>
                </a:cxn>
                <a:cxn ang="f30">
                  <a:pos x="f53" y="f54"/>
                </a:cxn>
                <a:cxn ang="f30">
                  <a:pos x="f55" y="f56"/>
                </a:cxn>
              </a:cxnLst>
              <a:rect l="f47" t="f50" r="f48" b="f49"/>
              <a:pathLst>
                <a:path w="5" h="11">
                  <a:moveTo>
                    <a:pt x="f6" y="f5"/>
                  </a:moveTo>
                  <a:cubicBezTo>
                    <a:pt x="f6" y="f5"/>
                    <a:pt x="f8" y="f9"/>
                    <a:pt x="f8" y="f9"/>
                  </a:cubicBezTo>
                  <a:cubicBezTo>
                    <a:pt x="f10" y="f6"/>
                    <a:pt x="f9" y="f11"/>
                    <a:pt x="f5"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2" name="Freeform 182">
              <a:extLst>
                <a:ext uri="{FF2B5EF4-FFF2-40B4-BE49-F238E27FC236}">
                  <a16:creationId xmlns:a16="http://schemas.microsoft.com/office/drawing/2014/main" id="{8899377C-B24F-49A8-823B-7659B7D653E3}"/>
                </a:ext>
              </a:extLst>
            </p:cNvPr>
            <p:cNvSpPr/>
            <p:nvPr/>
          </p:nvSpPr>
          <p:spPr>
            <a:xfrm>
              <a:off x="8521098" y="1463192"/>
              <a:ext cx="4771" cy="71562"/>
            </a:xfrm>
            <a:custGeom>
              <a:avLst/>
              <a:gdLst>
                <a:gd name="f0" fmla="val 10800000"/>
                <a:gd name="f1" fmla="val 5400000"/>
                <a:gd name="f2" fmla="val 180"/>
                <a:gd name="f3" fmla="val w"/>
                <a:gd name="f4" fmla="val h"/>
                <a:gd name="f5" fmla="val 0"/>
                <a:gd name="f6" fmla="val 5"/>
                <a:gd name="f7" fmla="val 52"/>
                <a:gd name="f8" fmla="val 3"/>
                <a:gd name="f9" fmla="val 13"/>
                <a:gd name="f10" fmla="val 32"/>
                <a:gd name="f11" fmla="val 1"/>
                <a:gd name="f12" fmla="+- 0 0 -90"/>
                <a:gd name="f13" fmla="*/ f3 1 5"/>
                <a:gd name="f14" fmla="*/ f4 1 52"/>
                <a:gd name="f15" fmla="val f5"/>
                <a:gd name="f16" fmla="val f6"/>
                <a:gd name="f17" fmla="val f7"/>
                <a:gd name="f18" fmla="*/ f12 f0 1"/>
                <a:gd name="f19" fmla="+- f17 0 f15"/>
                <a:gd name="f20" fmla="+- f16 0 f15"/>
                <a:gd name="f21" fmla="*/ f18 1 f2"/>
                <a:gd name="f22" fmla="*/ f20 1 5"/>
                <a:gd name="f23" fmla="*/ f19 1 52"/>
                <a:gd name="f24" fmla="*/ 0 f20 1"/>
                <a:gd name="f25" fmla="*/ 0 f19 1"/>
                <a:gd name="f26" fmla="*/ 1 f20 1"/>
                <a:gd name="f27" fmla="*/ 52 f19 1"/>
                <a:gd name="f28" fmla="+- f21 0 f1"/>
                <a:gd name="f29" fmla="*/ f24 1 5"/>
                <a:gd name="f30" fmla="*/ f25 1 52"/>
                <a:gd name="f31" fmla="*/ f26 1 5"/>
                <a:gd name="f32" fmla="*/ f27 1 52"/>
                <a:gd name="f33" fmla="*/ 0 1 f22"/>
                <a:gd name="f34" fmla="*/ f16 1 f22"/>
                <a:gd name="f35" fmla="*/ 0 1 f23"/>
                <a:gd name="f36" fmla="*/ f17 1 f23"/>
                <a:gd name="f37" fmla="*/ f29 1 f22"/>
                <a:gd name="f38" fmla="*/ f30 1 f23"/>
                <a:gd name="f39" fmla="*/ f31 1 f22"/>
                <a:gd name="f40" fmla="*/ f32 1 f23"/>
                <a:gd name="f41" fmla="*/ f33 f13 1"/>
                <a:gd name="f42" fmla="*/ f34 f13 1"/>
                <a:gd name="f43" fmla="*/ f36 f14 1"/>
                <a:gd name="f44" fmla="*/ f35 f14 1"/>
                <a:gd name="f45" fmla="*/ f37 f13 1"/>
                <a:gd name="f46" fmla="*/ f38 f14 1"/>
                <a:gd name="f47" fmla="*/ f39 f13 1"/>
                <a:gd name="f48" fmla="*/ f40 f14 1"/>
              </a:gdLst>
              <a:ahLst/>
              <a:cxnLst>
                <a:cxn ang="3cd4">
                  <a:pos x="hc" y="t"/>
                </a:cxn>
                <a:cxn ang="0">
                  <a:pos x="r" y="vc"/>
                </a:cxn>
                <a:cxn ang="cd4">
                  <a:pos x="hc" y="b"/>
                </a:cxn>
                <a:cxn ang="cd2">
                  <a:pos x="l" y="vc"/>
                </a:cxn>
                <a:cxn ang="f28">
                  <a:pos x="f45" y="f46"/>
                </a:cxn>
                <a:cxn ang="f28">
                  <a:pos x="f47" y="f48"/>
                </a:cxn>
              </a:cxnLst>
              <a:rect l="f41" t="f44" r="f42" b="f43"/>
              <a:pathLst>
                <a:path w="5" h="52">
                  <a:moveTo>
                    <a:pt x="f5" y="f5"/>
                  </a:moveTo>
                  <a:cubicBezTo>
                    <a:pt x="f8" y="f9"/>
                    <a:pt x="f6" y="f10"/>
                    <a:pt x="f11"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3" name="Freeform 183">
              <a:extLst>
                <a:ext uri="{FF2B5EF4-FFF2-40B4-BE49-F238E27FC236}">
                  <a16:creationId xmlns:a16="http://schemas.microsoft.com/office/drawing/2014/main" id="{C791727D-219D-462A-A705-1A600E2BE59C}"/>
                </a:ext>
              </a:extLst>
            </p:cNvPr>
            <p:cNvSpPr/>
            <p:nvPr/>
          </p:nvSpPr>
          <p:spPr>
            <a:xfrm>
              <a:off x="8424092" y="1335971"/>
              <a:ext cx="139944" cy="106548"/>
            </a:xfrm>
            <a:custGeom>
              <a:avLst/>
              <a:gdLst>
                <a:gd name="f0" fmla="val 10800000"/>
                <a:gd name="f1" fmla="val 5400000"/>
                <a:gd name="f2" fmla="val 180"/>
                <a:gd name="f3" fmla="val w"/>
                <a:gd name="f4" fmla="val h"/>
                <a:gd name="f5" fmla="val 0"/>
                <a:gd name="f6" fmla="val 106"/>
                <a:gd name="f7" fmla="val 77"/>
                <a:gd name="f8" fmla="val 94"/>
                <a:gd name="f9" fmla="val 11"/>
                <a:gd name="f10" fmla="val 81"/>
                <a:gd name="f11" fmla="val 18"/>
                <a:gd name="f12" fmla="val 58"/>
                <a:gd name="f13" fmla="val 1"/>
                <a:gd name="f14" fmla="val 54"/>
                <a:gd name="f15" fmla="val 3"/>
                <a:gd name="f16" fmla="val 50"/>
                <a:gd name="f17" fmla="val 4"/>
                <a:gd name="f18" fmla="val 35"/>
                <a:gd name="f19" fmla="val 33"/>
                <a:gd name="f20" fmla="val 57"/>
                <a:gd name="f21" fmla="val 72"/>
                <a:gd name="f22" fmla="+- 0 0 -90"/>
                <a:gd name="f23" fmla="*/ f3 1 106"/>
                <a:gd name="f24" fmla="*/ f4 1 77"/>
                <a:gd name="f25" fmla="val f5"/>
                <a:gd name="f26" fmla="val f6"/>
                <a:gd name="f27" fmla="val f7"/>
                <a:gd name="f28" fmla="*/ f22 f0 1"/>
                <a:gd name="f29" fmla="+- f27 0 f25"/>
                <a:gd name="f30" fmla="+- f26 0 f25"/>
                <a:gd name="f31" fmla="*/ f28 1 f2"/>
                <a:gd name="f32" fmla="*/ f30 1 106"/>
                <a:gd name="f33" fmla="*/ f29 1 77"/>
                <a:gd name="f34" fmla="*/ 106 f30 1"/>
                <a:gd name="f35" fmla="*/ 0 f29 1"/>
                <a:gd name="f36" fmla="*/ 81 f30 1"/>
                <a:gd name="f37" fmla="*/ 18 f29 1"/>
                <a:gd name="f38" fmla="*/ 54 f30 1"/>
                <a:gd name="f39" fmla="*/ 3 f29 1"/>
                <a:gd name="f40" fmla="*/ 35 f29 1"/>
                <a:gd name="f41" fmla="*/ 0 f30 1"/>
                <a:gd name="f42" fmla="*/ 33 f29 1"/>
                <a:gd name="f43" fmla="*/ 50 f30 1"/>
                <a:gd name="f44" fmla="*/ 77 f29 1"/>
                <a:gd name="f45" fmla="+- f31 0 f1"/>
                <a:gd name="f46" fmla="*/ f34 1 106"/>
                <a:gd name="f47" fmla="*/ f35 1 77"/>
                <a:gd name="f48" fmla="*/ f36 1 106"/>
                <a:gd name="f49" fmla="*/ f37 1 77"/>
                <a:gd name="f50" fmla="*/ f38 1 106"/>
                <a:gd name="f51" fmla="*/ f39 1 77"/>
                <a:gd name="f52" fmla="*/ f40 1 77"/>
                <a:gd name="f53" fmla="*/ f41 1 106"/>
                <a:gd name="f54" fmla="*/ f42 1 77"/>
                <a:gd name="f55" fmla="*/ f43 1 106"/>
                <a:gd name="f56" fmla="*/ f44 1 77"/>
                <a:gd name="f57" fmla="*/ 0 1 f32"/>
                <a:gd name="f58" fmla="*/ f26 1 f32"/>
                <a:gd name="f59" fmla="*/ 0 1 f33"/>
                <a:gd name="f60" fmla="*/ f27 1 f33"/>
                <a:gd name="f61" fmla="*/ f46 1 f32"/>
                <a:gd name="f62" fmla="*/ f47 1 f33"/>
                <a:gd name="f63" fmla="*/ f48 1 f32"/>
                <a:gd name="f64" fmla="*/ f49 1 f33"/>
                <a:gd name="f65" fmla="*/ f50 1 f32"/>
                <a:gd name="f66" fmla="*/ f51 1 f33"/>
                <a:gd name="f67" fmla="*/ f52 1 f33"/>
                <a:gd name="f68" fmla="*/ f53 1 f32"/>
                <a:gd name="f69" fmla="*/ f54 1 f33"/>
                <a:gd name="f70" fmla="*/ f55 1 f32"/>
                <a:gd name="f71" fmla="*/ f56 1 f33"/>
                <a:gd name="f72" fmla="*/ f57 f23 1"/>
                <a:gd name="f73" fmla="*/ f58 f23 1"/>
                <a:gd name="f74" fmla="*/ f60 f24 1"/>
                <a:gd name="f75" fmla="*/ f59 f24 1"/>
                <a:gd name="f76" fmla="*/ f61 f23 1"/>
                <a:gd name="f77" fmla="*/ f62 f24 1"/>
                <a:gd name="f78" fmla="*/ f63 f23 1"/>
                <a:gd name="f79" fmla="*/ f64 f24 1"/>
                <a:gd name="f80" fmla="*/ f65 f23 1"/>
                <a:gd name="f81" fmla="*/ f66 f24 1"/>
                <a:gd name="f82" fmla="*/ f67 f24 1"/>
                <a:gd name="f83" fmla="*/ f68 f23 1"/>
                <a:gd name="f84" fmla="*/ f69 f24 1"/>
                <a:gd name="f85" fmla="*/ f70 f23 1"/>
                <a:gd name="f86" fmla="*/ f71 f24 1"/>
              </a:gdLst>
              <a:ahLst/>
              <a:cxnLst>
                <a:cxn ang="3cd4">
                  <a:pos x="hc" y="t"/>
                </a:cxn>
                <a:cxn ang="0">
                  <a:pos x="r" y="vc"/>
                </a:cxn>
                <a:cxn ang="cd4">
                  <a:pos x="hc" y="b"/>
                </a:cxn>
                <a:cxn ang="cd2">
                  <a:pos x="l" y="vc"/>
                </a:cxn>
                <a:cxn ang="f45">
                  <a:pos x="f76" y="f77"/>
                </a:cxn>
                <a:cxn ang="f45">
                  <a:pos x="f78" y="f79"/>
                </a:cxn>
                <a:cxn ang="f45">
                  <a:pos x="f80" y="f81"/>
                </a:cxn>
                <a:cxn ang="f45">
                  <a:pos x="f80" y="f82"/>
                </a:cxn>
                <a:cxn ang="f45">
                  <a:pos x="f83" y="f84"/>
                </a:cxn>
                <a:cxn ang="f45">
                  <a:pos x="f85" y="f86"/>
                </a:cxn>
              </a:cxnLst>
              <a:rect l="f72" t="f75" r="f73" b="f74"/>
              <a:pathLst>
                <a:path w="106" h="77">
                  <a:moveTo>
                    <a:pt x="f6" y="f5"/>
                  </a:moveTo>
                  <a:cubicBezTo>
                    <a:pt x="f8" y="f9"/>
                    <a:pt x="f10" y="f11"/>
                    <a:pt x="f10" y="f11"/>
                  </a:cubicBezTo>
                  <a:cubicBezTo>
                    <a:pt x="f10" y="f11"/>
                    <a:pt x="f12" y="f13"/>
                    <a:pt x="f14" y="f15"/>
                  </a:cubicBezTo>
                  <a:cubicBezTo>
                    <a:pt x="f16" y="f17"/>
                    <a:pt x="f14" y="f18"/>
                    <a:pt x="f14" y="f18"/>
                  </a:cubicBezTo>
                  <a:cubicBezTo>
                    <a:pt x="f5" y="f19"/>
                    <a:pt x="f5" y="f19"/>
                    <a:pt x="f5" y="f19"/>
                  </a:cubicBezTo>
                  <a:cubicBezTo>
                    <a:pt x="f5" y="f20"/>
                    <a:pt x="f18" y="f21"/>
                    <a:pt x="f16"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4" name="Line 184">
              <a:extLst>
                <a:ext uri="{FF2B5EF4-FFF2-40B4-BE49-F238E27FC236}">
                  <a16:creationId xmlns:a16="http://schemas.microsoft.com/office/drawing/2014/main" id="{F7BEE9C9-0DA0-49A1-923C-FDCB53AB361A}"/>
                </a:ext>
              </a:extLst>
            </p:cNvPr>
            <p:cNvSpPr/>
            <p:nvPr/>
          </p:nvSpPr>
          <p:spPr>
            <a:xfrm flipH="1">
              <a:off x="8667403" y="1402762"/>
              <a:ext cx="5725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5" name="Line 185">
              <a:extLst>
                <a:ext uri="{FF2B5EF4-FFF2-40B4-BE49-F238E27FC236}">
                  <a16:creationId xmlns:a16="http://schemas.microsoft.com/office/drawing/2014/main" id="{A3D0B041-182E-48B7-97B8-8198003D2BB4}"/>
                </a:ext>
              </a:extLst>
            </p:cNvPr>
            <p:cNvSpPr/>
            <p:nvPr/>
          </p:nvSpPr>
          <p:spPr>
            <a:xfrm flipH="1">
              <a:off x="8678536" y="1386859"/>
              <a:ext cx="47708"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06" name="Line 186">
              <a:extLst>
                <a:ext uri="{FF2B5EF4-FFF2-40B4-BE49-F238E27FC236}">
                  <a16:creationId xmlns:a16="http://schemas.microsoft.com/office/drawing/2014/main" id="{DB2D0E4B-A09E-420F-A204-E8497F8F22F2}"/>
                </a:ext>
              </a:extLst>
            </p:cNvPr>
            <p:cNvSpPr/>
            <p:nvPr/>
          </p:nvSpPr>
          <p:spPr>
            <a:xfrm flipH="1">
              <a:off x="8694438" y="1415484"/>
              <a:ext cx="2862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grpSp>
        <p:nvGrpSpPr>
          <p:cNvPr id="47173" name="Groupe 495">
            <a:extLst>
              <a:ext uri="{FF2B5EF4-FFF2-40B4-BE49-F238E27FC236}">
                <a16:creationId xmlns:a16="http://schemas.microsoft.com/office/drawing/2014/main" id="{5047FF8A-0ACD-4312-BFA1-2D0973592C73}"/>
              </a:ext>
            </a:extLst>
          </p:cNvPr>
          <p:cNvGrpSpPr>
            <a:grpSpLocks/>
          </p:cNvGrpSpPr>
          <p:nvPr/>
        </p:nvGrpSpPr>
        <p:grpSpPr bwMode="auto">
          <a:xfrm>
            <a:off x="222250" y="1193800"/>
            <a:ext cx="425450" cy="425450"/>
            <a:chOff x="222089" y="1194206"/>
            <a:chExt cx="425452" cy="425452"/>
          </a:xfrm>
        </p:grpSpPr>
        <p:sp>
          <p:nvSpPr>
            <p:cNvPr id="108" name="Ellipse 496">
              <a:extLst>
                <a:ext uri="{FF2B5EF4-FFF2-40B4-BE49-F238E27FC236}">
                  <a16:creationId xmlns:a16="http://schemas.microsoft.com/office/drawing/2014/main" id="{C8CDD621-BFE7-4DD1-A543-826BA900461C}"/>
                </a:ext>
              </a:extLst>
            </p:cNvPr>
            <p:cNvSpPr/>
            <p:nvPr/>
          </p:nvSpPr>
          <p:spPr>
            <a:xfrm>
              <a:off x="222089" y="1194206"/>
              <a:ext cx="425452" cy="42545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AB818"/>
            </a:solidFill>
            <a:ln w="28575" cap="flat">
              <a:solidFill>
                <a:srgbClr val="FFFFFF"/>
              </a:solidFill>
              <a:prstDash val="solid"/>
              <a:miter/>
            </a:ln>
          </p:spPr>
          <p:txBody>
            <a:bodyPr anchor="ctr" anchorCtr="1"/>
            <a:lstStyle/>
            <a:p>
              <a:pPr algn="ctr" eaLnBrk="1" fontAlgn="auto" hangingPunct="1">
                <a:spcBef>
                  <a:spcPts val="0"/>
                </a:spcBef>
                <a:spcAft>
                  <a:spcPts val="0"/>
                </a:spcAft>
                <a:defRPr sz="1800" b="0" i="0" u="none" strike="noStrike" kern="0" cap="none" spc="0" baseline="0">
                  <a:solidFill>
                    <a:srgbClr val="000000"/>
                  </a:solidFill>
                  <a:uFillTx/>
                </a:defRPr>
              </a:pPr>
              <a:endParaRPr lang="fr-FR" sz="1400" b="1" kern="0">
                <a:solidFill>
                  <a:srgbClr val="FFFFFF"/>
                </a:solidFill>
                <a:latin typeface="Arial"/>
              </a:endParaRPr>
            </a:p>
          </p:txBody>
        </p:sp>
        <p:grpSp>
          <p:nvGrpSpPr>
            <p:cNvPr id="47206" name="Groupe 497">
              <a:extLst>
                <a:ext uri="{FF2B5EF4-FFF2-40B4-BE49-F238E27FC236}">
                  <a16:creationId xmlns:a16="http://schemas.microsoft.com/office/drawing/2014/main" id="{436054E0-CE42-4CD1-9FAC-9ACDEB35DB51}"/>
                </a:ext>
              </a:extLst>
            </p:cNvPr>
            <p:cNvGrpSpPr>
              <a:grpSpLocks/>
            </p:cNvGrpSpPr>
            <p:nvPr/>
          </p:nvGrpSpPr>
          <p:grpSpPr bwMode="auto">
            <a:xfrm>
              <a:off x="267846" y="1273567"/>
              <a:ext cx="345725" cy="286243"/>
              <a:chOff x="267846" y="1273567"/>
              <a:chExt cx="345725" cy="286243"/>
            </a:xfrm>
          </p:grpSpPr>
          <p:sp>
            <p:nvSpPr>
              <p:cNvPr id="110" name="Freeform 83">
                <a:extLst>
                  <a:ext uri="{FF2B5EF4-FFF2-40B4-BE49-F238E27FC236}">
                    <a16:creationId xmlns:a16="http://schemas.microsoft.com/office/drawing/2014/main" id="{DA81C2C9-89D8-420E-989A-348BFCDA363A}"/>
                  </a:ext>
                </a:extLst>
              </p:cNvPr>
              <p:cNvSpPr/>
              <p:nvPr/>
            </p:nvSpPr>
            <p:spPr>
              <a:xfrm>
                <a:off x="420528" y="1467257"/>
                <a:ext cx="26987" cy="92075"/>
              </a:xfrm>
              <a:custGeom>
                <a:avLst/>
                <a:gdLst>
                  <a:gd name="f0" fmla="val 10800000"/>
                  <a:gd name="f1" fmla="val 5400000"/>
                  <a:gd name="f2" fmla="val 180"/>
                  <a:gd name="f3" fmla="val w"/>
                  <a:gd name="f4" fmla="val h"/>
                  <a:gd name="f5" fmla="val 0"/>
                  <a:gd name="f6" fmla="val 30"/>
                  <a:gd name="f7" fmla="val 85"/>
                  <a:gd name="f8" fmla="val 16"/>
                  <a:gd name="f9" fmla="val 65"/>
                  <a:gd name="f10" fmla="val 67"/>
                  <a:gd name="f11" fmla="+- 0 0 -90"/>
                  <a:gd name="f12" fmla="*/ f3 1 30"/>
                  <a:gd name="f13" fmla="*/ f4 1 85"/>
                  <a:gd name="f14" fmla="val f5"/>
                  <a:gd name="f15" fmla="val f6"/>
                  <a:gd name="f16" fmla="val f7"/>
                  <a:gd name="f17" fmla="*/ f11 f0 1"/>
                  <a:gd name="f18" fmla="+- f16 0 f14"/>
                  <a:gd name="f19" fmla="+- f15 0 f14"/>
                  <a:gd name="f20" fmla="*/ f17 1 f2"/>
                  <a:gd name="f21" fmla="*/ f19 1 30"/>
                  <a:gd name="f22" fmla="*/ f18 1 85"/>
                  <a:gd name="f23" fmla="*/ 16 f19 1"/>
                  <a:gd name="f24" fmla="*/ 0 f18 1"/>
                  <a:gd name="f25" fmla="*/ 30 f19 1"/>
                  <a:gd name="f26" fmla="*/ 65 f18 1"/>
                  <a:gd name="f27" fmla="*/ 85 f18 1"/>
                  <a:gd name="f28" fmla="*/ 0 f19 1"/>
                  <a:gd name="f29" fmla="*/ 67 f18 1"/>
                  <a:gd name="f30" fmla="+- f20 0 f1"/>
                  <a:gd name="f31" fmla="*/ f23 1 30"/>
                  <a:gd name="f32" fmla="*/ f24 1 85"/>
                  <a:gd name="f33" fmla="*/ f25 1 30"/>
                  <a:gd name="f34" fmla="*/ f26 1 85"/>
                  <a:gd name="f35" fmla="*/ f27 1 85"/>
                  <a:gd name="f36" fmla="*/ f28 1 30"/>
                  <a:gd name="f37" fmla="*/ f29 1 85"/>
                  <a:gd name="f38" fmla="*/ 0 1 f21"/>
                  <a:gd name="f39" fmla="*/ f15 1 f21"/>
                  <a:gd name="f40" fmla="*/ 0 1 f22"/>
                  <a:gd name="f41" fmla="*/ f16 1 f22"/>
                  <a:gd name="f42" fmla="*/ f31 1 f21"/>
                  <a:gd name="f43" fmla="*/ f32 1 f22"/>
                  <a:gd name="f44" fmla="*/ f33 1 f21"/>
                  <a:gd name="f45" fmla="*/ f34 1 f22"/>
                  <a:gd name="f46" fmla="*/ f35 1 f22"/>
                  <a:gd name="f47" fmla="*/ f36 1 f21"/>
                  <a:gd name="f48" fmla="*/ f37 1 f22"/>
                  <a:gd name="f49" fmla="*/ f38 f12 1"/>
                  <a:gd name="f50" fmla="*/ f39 f12 1"/>
                  <a:gd name="f51" fmla="*/ f41 f13 1"/>
                  <a:gd name="f52" fmla="*/ f40 f13 1"/>
                  <a:gd name="f53" fmla="*/ f42 f12 1"/>
                  <a:gd name="f54" fmla="*/ f43 f13 1"/>
                  <a:gd name="f55" fmla="*/ f44 f12 1"/>
                  <a:gd name="f56" fmla="*/ f45 f13 1"/>
                  <a:gd name="f57" fmla="*/ f46 f13 1"/>
                  <a:gd name="f58" fmla="*/ f47 f12 1"/>
                  <a:gd name="f59" fmla="*/ f48 f13 1"/>
                </a:gdLst>
                <a:ahLst/>
                <a:cxnLst>
                  <a:cxn ang="3cd4">
                    <a:pos x="hc" y="t"/>
                  </a:cxn>
                  <a:cxn ang="0">
                    <a:pos x="r" y="vc"/>
                  </a:cxn>
                  <a:cxn ang="cd4">
                    <a:pos x="hc" y="b"/>
                  </a:cxn>
                  <a:cxn ang="cd2">
                    <a:pos x="l" y="vc"/>
                  </a:cxn>
                  <a:cxn ang="f30">
                    <a:pos x="f53" y="f54"/>
                  </a:cxn>
                  <a:cxn ang="f30">
                    <a:pos x="f55" y="f56"/>
                  </a:cxn>
                  <a:cxn ang="f30">
                    <a:pos x="f53" y="f57"/>
                  </a:cxn>
                  <a:cxn ang="f30">
                    <a:pos x="f58" y="f59"/>
                  </a:cxn>
                  <a:cxn ang="f30">
                    <a:pos x="f53" y="f54"/>
                  </a:cxn>
                </a:cxnLst>
                <a:rect l="f49" t="f52" r="f50" b="f51"/>
                <a:pathLst>
                  <a:path w="30" h="85">
                    <a:moveTo>
                      <a:pt x="f8" y="f5"/>
                    </a:moveTo>
                    <a:lnTo>
                      <a:pt x="f6" y="f9"/>
                    </a:lnTo>
                    <a:lnTo>
                      <a:pt x="f8" y="f7"/>
                    </a:lnTo>
                    <a:lnTo>
                      <a:pt x="f5" y="f10"/>
                    </a:lnTo>
                    <a:lnTo>
                      <a:pt x="f8" y="f5"/>
                    </a:lnTo>
                    <a:close/>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1" name="Freeform 84">
                <a:extLst>
                  <a:ext uri="{FF2B5EF4-FFF2-40B4-BE49-F238E27FC236}">
                    <a16:creationId xmlns:a16="http://schemas.microsoft.com/office/drawing/2014/main" id="{314F2670-823E-4716-85E9-881DDDD8A3DB}"/>
                  </a:ext>
                </a:extLst>
              </p:cNvPr>
              <p:cNvSpPr/>
              <p:nvPr/>
            </p:nvSpPr>
            <p:spPr>
              <a:xfrm>
                <a:off x="403065" y="1306919"/>
                <a:ext cx="61913" cy="34925"/>
              </a:xfrm>
              <a:custGeom>
                <a:avLst/>
                <a:gdLst>
                  <a:gd name="f0" fmla="val 10800000"/>
                  <a:gd name="f1" fmla="val 5400000"/>
                  <a:gd name="f2" fmla="val 180"/>
                  <a:gd name="f3" fmla="val w"/>
                  <a:gd name="f4" fmla="val h"/>
                  <a:gd name="f5" fmla="val 0"/>
                  <a:gd name="f6" fmla="val 34"/>
                  <a:gd name="f7" fmla="val 16"/>
                  <a:gd name="f8" fmla="val 7"/>
                  <a:gd name="f9" fmla="val 17"/>
                  <a:gd name="f10" fmla="val 29"/>
                  <a:gd name="f11" fmla="val 31"/>
                  <a:gd name="f12" fmla="val 2"/>
                  <a:gd name="f13" fmla="val 32"/>
                  <a:gd name="f14" fmla="val 8"/>
                  <a:gd name="f15" fmla="val 5"/>
                  <a:gd name="f16" fmla="+- 0 0 -90"/>
                  <a:gd name="f17" fmla="*/ f3 1 34"/>
                  <a:gd name="f18" fmla="*/ f4 1 16"/>
                  <a:gd name="f19" fmla="val f5"/>
                  <a:gd name="f20" fmla="val f6"/>
                  <a:gd name="f21" fmla="val f7"/>
                  <a:gd name="f22" fmla="*/ f16 f0 1"/>
                  <a:gd name="f23" fmla="+- f21 0 f19"/>
                  <a:gd name="f24" fmla="+- f20 0 f19"/>
                  <a:gd name="f25" fmla="*/ f22 1 f2"/>
                  <a:gd name="f26" fmla="*/ f24 1 34"/>
                  <a:gd name="f27" fmla="*/ f23 1 16"/>
                  <a:gd name="f28" fmla="*/ 0 f24 1"/>
                  <a:gd name="f29" fmla="*/ 7 f23 1"/>
                  <a:gd name="f30" fmla="*/ 29 f24 1"/>
                  <a:gd name="f31" fmla="*/ 0 f23 1"/>
                  <a:gd name="f32" fmla="*/ 34 f24 1"/>
                  <a:gd name="f33" fmla="*/ 5 f23 1"/>
                  <a:gd name="f34" fmla="+- f25 0 f1"/>
                  <a:gd name="f35" fmla="*/ f28 1 34"/>
                  <a:gd name="f36" fmla="*/ f29 1 16"/>
                  <a:gd name="f37" fmla="*/ f30 1 34"/>
                  <a:gd name="f38" fmla="*/ f31 1 16"/>
                  <a:gd name="f39" fmla="*/ f32 1 34"/>
                  <a:gd name="f40" fmla="*/ f33 1 16"/>
                  <a:gd name="f41" fmla="*/ 0 1 f26"/>
                  <a:gd name="f42" fmla="*/ f20 1 f26"/>
                  <a:gd name="f43" fmla="*/ 0 1 f27"/>
                  <a:gd name="f44" fmla="*/ f21 1 f27"/>
                  <a:gd name="f45" fmla="*/ f35 1 f26"/>
                  <a:gd name="f46" fmla="*/ f36 1 f27"/>
                  <a:gd name="f47" fmla="*/ f37 1 f26"/>
                  <a:gd name="f48" fmla="*/ f38 1 f27"/>
                  <a:gd name="f49" fmla="*/ f39 1 f26"/>
                  <a:gd name="f50" fmla="*/ f40 1 f27"/>
                  <a:gd name="f51" fmla="*/ f41 f17 1"/>
                  <a:gd name="f52" fmla="*/ f42 f17 1"/>
                  <a:gd name="f53" fmla="*/ f44 f18 1"/>
                  <a:gd name="f54" fmla="*/ f43 f18 1"/>
                  <a:gd name="f55" fmla="*/ f45 f17 1"/>
                  <a:gd name="f56" fmla="*/ f46 f18 1"/>
                  <a:gd name="f57" fmla="*/ f47 f17 1"/>
                  <a:gd name="f58" fmla="*/ f48 f18 1"/>
                  <a:gd name="f59" fmla="*/ f49 f17 1"/>
                  <a:gd name="f60" fmla="*/ f50 f18 1"/>
                </a:gdLst>
                <a:ahLst/>
                <a:cxnLst>
                  <a:cxn ang="3cd4">
                    <a:pos x="hc" y="t"/>
                  </a:cxn>
                  <a:cxn ang="0">
                    <a:pos x="r" y="vc"/>
                  </a:cxn>
                  <a:cxn ang="cd4">
                    <a:pos x="hc" y="b"/>
                  </a:cxn>
                  <a:cxn ang="cd2">
                    <a:pos x="l" y="vc"/>
                  </a:cxn>
                  <a:cxn ang="f34">
                    <a:pos x="f55" y="f56"/>
                  </a:cxn>
                  <a:cxn ang="f34">
                    <a:pos x="f57" y="f58"/>
                  </a:cxn>
                  <a:cxn ang="f34">
                    <a:pos x="f57" y="f56"/>
                  </a:cxn>
                  <a:cxn ang="f34">
                    <a:pos x="f59" y="f60"/>
                  </a:cxn>
                </a:cxnLst>
                <a:rect l="f51" t="f54" r="f52" b="f53"/>
                <a:pathLst>
                  <a:path w="34" h="16">
                    <a:moveTo>
                      <a:pt x="f5" y="f8"/>
                    </a:moveTo>
                    <a:cubicBezTo>
                      <a:pt x="f5" y="f8"/>
                      <a:pt x="f9" y="f7"/>
                      <a:pt x="f10" y="f5"/>
                    </a:cubicBezTo>
                    <a:cubicBezTo>
                      <a:pt x="f10" y="f5"/>
                      <a:pt x="f11" y="f12"/>
                      <a:pt x="f10" y="f8"/>
                    </a:cubicBezTo>
                    <a:cubicBezTo>
                      <a:pt x="f10" y="f8"/>
                      <a:pt x="f13" y="f14"/>
                      <a:pt x="f6" y="f1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2" name="Freeform 85">
                <a:extLst>
                  <a:ext uri="{FF2B5EF4-FFF2-40B4-BE49-F238E27FC236}">
                    <a16:creationId xmlns:a16="http://schemas.microsoft.com/office/drawing/2014/main" id="{FB24D9F0-7B8E-4002-8E7D-D0243719EE08}"/>
                  </a:ext>
                </a:extLst>
              </p:cNvPr>
              <p:cNvSpPr/>
              <p:nvPr/>
            </p:nvSpPr>
            <p:spPr>
              <a:xfrm>
                <a:off x="380840" y="1273581"/>
                <a:ext cx="53975" cy="144464"/>
              </a:xfrm>
              <a:custGeom>
                <a:avLst/>
                <a:gdLst>
                  <a:gd name="f0" fmla="val 10800000"/>
                  <a:gd name="f1" fmla="val 5400000"/>
                  <a:gd name="f2" fmla="val 180"/>
                  <a:gd name="f3" fmla="val w"/>
                  <a:gd name="f4" fmla="val h"/>
                  <a:gd name="f5" fmla="val 0"/>
                  <a:gd name="f6" fmla="val 30"/>
                  <a:gd name="f7" fmla="val 66"/>
                  <a:gd name="f8" fmla="val 15"/>
                  <a:gd name="f9" fmla="val 9"/>
                  <a:gd name="f10" fmla="val 47"/>
                  <a:gd name="f11" fmla="val 6"/>
                  <a:gd name="f12" fmla="val 48"/>
                  <a:gd name="f13" fmla="val 5"/>
                  <a:gd name="f14" fmla="val 43"/>
                  <a:gd name="f15" fmla="val 4"/>
                  <a:gd name="f16" fmla="val 38"/>
                  <a:gd name="f17" fmla="val 8"/>
                  <a:gd name="f18" fmla="val 37"/>
                  <a:gd name="f19" fmla="val 29"/>
                  <a:gd name="f20" fmla="+- 0 0 -90"/>
                  <a:gd name="f21" fmla="*/ f3 1 30"/>
                  <a:gd name="f22" fmla="*/ f4 1 66"/>
                  <a:gd name="f23" fmla="val f5"/>
                  <a:gd name="f24" fmla="val f6"/>
                  <a:gd name="f25" fmla="val f7"/>
                  <a:gd name="f26" fmla="*/ f20 f0 1"/>
                  <a:gd name="f27" fmla="+- f25 0 f23"/>
                  <a:gd name="f28" fmla="+- f24 0 f23"/>
                  <a:gd name="f29" fmla="*/ f26 1 f2"/>
                  <a:gd name="f30" fmla="*/ f28 1 30"/>
                  <a:gd name="f31" fmla="*/ f27 1 66"/>
                  <a:gd name="f32" fmla="*/ 30 f28 1"/>
                  <a:gd name="f33" fmla="*/ 66 f27 1"/>
                  <a:gd name="f34" fmla="*/ 9 f28 1"/>
                  <a:gd name="f35" fmla="*/ 47 f27 1"/>
                  <a:gd name="f36" fmla="*/ 5 f28 1"/>
                  <a:gd name="f37" fmla="*/ 43 f27 1"/>
                  <a:gd name="f38" fmla="*/ 8 f28 1"/>
                  <a:gd name="f39" fmla="*/ 37 f27 1"/>
                  <a:gd name="f40" fmla="*/ 29 f28 1"/>
                  <a:gd name="f41" fmla="*/ 0 f27 1"/>
                  <a:gd name="f42" fmla="+- f29 0 f1"/>
                  <a:gd name="f43" fmla="*/ f32 1 30"/>
                  <a:gd name="f44" fmla="*/ f33 1 66"/>
                  <a:gd name="f45" fmla="*/ f34 1 30"/>
                  <a:gd name="f46" fmla="*/ f35 1 66"/>
                  <a:gd name="f47" fmla="*/ f36 1 30"/>
                  <a:gd name="f48" fmla="*/ f37 1 66"/>
                  <a:gd name="f49" fmla="*/ f38 1 30"/>
                  <a:gd name="f50" fmla="*/ f39 1 66"/>
                  <a:gd name="f51" fmla="*/ f40 1 30"/>
                  <a:gd name="f52" fmla="*/ f41 1 66"/>
                  <a:gd name="f53" fmla="*/ 0 1 f30"/>
                  <a:gd name="f54" fmla="*/ f24 1 f30"/>
                  <a:gd name="f55" fmla="*/ 0 1 f31"/>
                  <a:gd name="f56" fmla="*/ f25 1 f31"/>
                  <a:gd name="f57" fmla="*/ f43 1 f30"/>
                  <a:gd name="f58" fmla="*/ f44 1 f31"/>
                  <a:gd name="f59" fmla="*/ f45 1 f30"/>
                  <a:gd name="f60" fmla="*/ f46 1 f31"/>
                  <a:gd name="f61" fmla="*/ f47 1 f30"/>
                  <a:gd name="f62" fmla="*/ f48 1 f31"/>
                  <a:gd name="f63" fmla="*/ f49 1 f30"/>
                  <a:gd name="f64" fmla="*/ f50 1 f31"/>
                  <a:gd name="f65" fmla="*/ f51 1 f30"/>
                  <a:gd name="f66" fmla="*/ f52 1 f31"/>
                  <a:gd name="f67" fmla="*/ f53 f21 1"/>
                  <a:gd name="f68" fmla="*/ f54 f21 1"/>
                  <a:gd name="f69" fmla="*/ f56 f22 1"/>
                  <a:gd name="f70" fmla="*/ f55 f22 1"/>
                  <a:gd name="f71" fmla="*/ f57 f21 1"/>
                  <a:gd name="f72" fmla="*/ f58 f22 1"/>
                  <a:gd name="f73" fmla="*/ f59 f21 1"/>
                  <a:gd name="f74" fmla="*/ f60 f22 1"/>
                  <a:gd name="f75" fmla="*/ f61 f21 1"/>
                  <a:gd name="f76" fmla="*/ f62 f22 1"/>
                  <a:gd name="f77" fmla="*/ f63 f21 1"/>
                  <a:gd name="f78" fmla="*/ f64 f22 1"/>
                  <a:gd name="f79" fmla="*/ f65 f21 1"/>
                  <a:gd name="f80" fmla="*/ f66 f22 1"/>
                </a:gdLst>
                <a:ahLst/>
                <a:cxnLst>
                  <a:cxn ang="3cd4">
                    <a:pos x="hc" y="t"/>
                  </a:cxn>
                  <a:cxn ang="0">
                    <a:pos x="r" y="vc"/>
                  </a:cxn>
                  <a:cxn ang="cd4">
                    <a:pos x="hc" y="b"/>
                  </a:cxn>
                  <a:cxn ang="cd2">
                    <a:pos x="l" y="vc"/>
                  </a:cxn>
                  <a:cxn ang="f42">
                    <a:pos x="f71" y="f72"/>
                  </a:cxn>
                  <a:cxn ang="f42">
                    <a:pos x="f73" y="f74"/>
                  </a:cxn>
                  <a:cxn ang="f42">
                    <a:pos x="f75" y="f76"/>
                  </a:cxn>
                  <a:cxn ang="f42">
                    <a:pos x="f77" y="f78"/>
                  </a:cxn>
                  <a:cxn ang="f42">
                    <a:pos x="f79" y="f80"/>
                  </a:cxn>
                </a:cxnLst>
                <a:rect l="f67" t="f70" r="f68" b="f69"/>
                <a:pathLst>
                  <a:path w="30" h="66">
                    <a:moveTo>
                      <a:pt x="f6" y="f7"/>
                    </a:moveTo>
                    <a:cubicBezTo>
                      <a:pt x="f8" y="f7"/>
                      <a:pt x="f9" y="f10"/>
                      <a:pt x="f9" y="f10"/>
                    </a:cubicBezTo>
                    <a:cubicBezTo>
                      <a:pt x="f9" y="f10"/>
                      <a:pt x="f11" y="f12"/>
                      <a:pt x="f13" y="f14"/>
                    </a:cubicBezTo>
                    <a:cubicBezTo>
                      <a:pt x="f15" y="f16"/>
                      <a:pt x="f17" y="f18"/>
                      <a:pt x="f17" y="f18"/>
                    </a:cubicBezTo>
                    <a:cubicBezTo>
                      <a:pt x="f17" y="f18"/>
                      <a:pt x="f5" y="f17"/>
                      <a:pt x="f19"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3" name="Freeform 86">
                <a:extLst>
                  <a:ext uri="{FF2B5EF4-FFF2-40B4-BE49-F238E27FC236}">
                    <a16:creationId xmlns:a16="http://schemas.microsoft.com/office/drawing/2014/main" id="{3D96E1E1-9DEC-4AB5-9D4D-5A2D7F8D1FC6}"/>
                  </a:ext>
                </a:extLst>
              </p:cNvPr>
              <p:cNvSpPr/>
              <p:nvPr/>
            </p:nvSpPr>
            <p:spPr>
              <a:xfrm>
                <a:off x="439578" y="1279931"/>
                <a:ext cx="52387" cy="138113"/>
              </a:xfrm>
              <a:custGeom>
                <a:avLst/>
                <a:gdLst>
                  <a:gd name="f0" fmla="val 10800000"/>
                  <a:gd name="f1" fmla="val 5400000"/>
                  <a:gd name="f2" fmla="val 180"/>
                  <a:gd name="f3" fmla="val w"/>
                  <a:gd name="f4" fmla="val h"/>
                  <a:gd name="f5" fmla="val 0"/>
                  <a:gd name="f6" fmla="val 29"/>
                  <a:gd name="f7" fmla="val 63"/>
                  <a:gd name="f8" fmla="val 15"/>
                  <a:gd name="f9" fmla="val 21"/>
                  <a:gd name="f10" fmla="val 44"/>
                  <a:gd name="f11" fmla="val 25"/>
                  <a:gd name="f12" fmla="val 45"/>
                  <a:gd name="f13" fmla="val 26"/>
                  <a:gd name="f14" fmla="val 40"/>
                  <a:gd name="f15" fmla="val 27"/>
                  <a:gd name="f16" fmla="val 35"/>
                  <a:gd name="f17" fmla="val 22"/>
                  <a:gd name="f18" fmla="val 34"/>
                  <a:gd name="f19" fmla="val 10"/>
                  <a:gd name="f20" fmla="val 9"/>
                  <a:gd name="f21" fmla="+- 0 0 -90"/>
                  <a:gd name="f22" fmla="*/ f3 1 29"/>
                  <a:gd name="f23" fmla="*/ f4 1 63"/>
                  <a:gd name="f24" fmla="val f5"/>
                  <a:gd name="f25" fmla="val f6"/>
                  <a:gd name="f26" fmla="val f7"/>
                  <a:gd name="f27" fmla="*/ f21 f0 1"/>
                  <a:gd name="f28" fmla="+- f26 0 f24"/>
                  <a:gd name="f29" fmla="+- f25 0 f24"/>
                  <a:gd name="f30" fmla="*/ f27 1 f2"/>
                  <a:gd name="f31" fmla="*/ f29 1 29"/>
                  <a:gd name="f32" fmla="*/ f28 1 63"/>
                  <a:gd name="f33" fmla="*/ 0 f29 1"/>
                  <a:gd name="f34" fmla="*/ 63 f28 1"/>
                  <a:gd name="f35" fmla="*/ 21 f29 1"/>
                  <a:gd name="f36" fmla="*/ 44 f28 1"/>
                  <a:gd name="f37" fmla="*/ 26 f29 1"/>
                  <a:gd name="f38" fmla="*/ 40 f28 1"/>
                  <a:gd name="f39" fmla="*/ 22 f29 1"/>
                  <a:gd name="f40" fmla="*/ 34 f28 1"/>
                  <a:gd name="f41" fmla="*/ 9 f29 1"/>
                  <a:gd name="f42" fmla="*/ 0 f28 1"/>
                  <a:gd name="f43" fmla="+- f30 0 f1"/>
                  <a:gd name="f44" fmla="*/ f33 1 29"/>
                  <a:gd name="f45" fmla="*/ f34 1 63"/>
                  <a:gd name="f46" fmla="*/ f35 1 29"/>
                  <a:gd name="f47" fmla="*/ f36 1 63"/>
                  <a:gd name="f48" fmla="*/ f37 1 29"/>
                  <a:gd name="f49" fmla="*/ f38 1 63"/>
                  <a:gd name="f50" fmla="*/ f39 1 29"/>
                  <a:gd name="f51" fmla="*/ f40 1 63"/>
                  <a:gd name="f52" fmla="*/ f41 1 29"/>
                  <a:gd name="f53" fmla="*/ f42 1 63"/>
                  <a:gd name="f54" fmla="*/ 0 1 f31"/>
                  <a:gd name="f55" fmla="*/ f25 1 f31"/>
                  <a:gd name="f56" fmla="*/ 0 1 f32"/>
                  <a:gd name="f57" fmla="*/ f26 1 f32"/>
                  <a:gd name="f58" fmla="*/ f44 1 f31"/>
                  <a:gd name="f59" fmla="*/ f45 1 f32"/>
                  <a:gd name="f60" fmla="*/ f46 1 f31"/>
                  <a:gd name="f61" fmla="*/ f47 1 f32"/>
                  <a:gd name="f62" fmla="*/ f48 1 f31"/>
                  <a:gd name="f63" fmla="*/ f49 1 f32"/>
                  <a:gd name="f64" fmla="*/ f50 1 f31"/>
                  <a:gd name="f65" fmla="*/ f51 1 f32"/>
                  <a:gd name="f66" fmla="*/ f52 1 f31"/>
                  <a:gd name="f67" fmla="*/ f53 1 f32"/>
                  <a:gd name="f68" fmla="*/ f54 f22 1"/>
                  <a:gd name="f69" fmla="*/ f55 f22 1"/>
                  <a:gd name="f70" fmla="*/ f57 f23 1"/>
                  <a:gd name="f71" fmla="*/ f56 f23 1"/>
                  <a:gd name="f72" fmla="*/ f58 f22 1"/>
                  <a:gd name="f73" fmla="*/ f59 f23 1"/>
                  <a:gd name="f74" fmla="*/ f60 f22 1"/>
                  <a:gd name="f75" fmla="*/ f61 f23 1"/>
                  <a:gd name="f76" fmla="*/ f62 f22 1"/>
                  <a:gd name="f77" fmla="*/ f63 f23 1"/>
                  <a:gd name="f78" fmla="*/ f64 f22 1"/>
                  <a:gd name="f79" fmla="*/ f65 f23 1"/>
                  <a:gd name="f80" fmla="*/ f66 f22 1"/>
                  <a:gd name="f81" fmla="*/ f67 f23 1"/>
                </a:gdLst>
                <a:ahLst/>
                <a:cxnLst>
                  <a:cxn ang="3cd4">
                    <a:pos x="hc" y="t"/>
                  </a:cxn>
                  <a:cxn ang="0">
                    <a:pos x="r" y="vc"/>
                  </a:cxn>
                  <a:cxn ang="cd4">
                    <a:pos x="hc" y="b"/>
                  </a:cxn>
                  <a:cxn ang="cd2">
                    <a:pos x="l" y="vc"/>
                  </a:cxn>
                  <a:cxn ang="f43">
                    <a:pos x="f72" y="f73"/>
                  </a:cxn>
                  <a:cxn ang="f43">
                    <a:pos x="f74" y="f75"/>
                  </a:cxn>
                  <a:cxn ang="f43">
                    <a:pos x="f76" y="f77"/>
                  </a:cxn>
                  <a:cxn ang="f43">
                    <a:pos x="f78" y="f79"/>
                  </a:cxn>
                  <a:cxn ang="f43">
                    <a:pos x="f80" y="f81"/>
                  </a:cxn>
                </a:cxnLst>
                <a:rect l="f68" t="f71" r="f69" b="f70"/>
                <a:pathLst>
                  <a:path w="29" h="63">
                    <a:moveTo>
                      <a:pt x="f5" y="f7"/>
                    </a:moveTo>
                    <a:cubicBezTo>
                      <a:pt x="f8" y="f7"/>
                      <a:pt x="f9" y="f10"/>
                      <a:pt x="f9" y="f10"/>
                    </a:cubicBezTo>
                    <a:cubicBezTo>
                      <a:pt x="f9" y="f10"/>
                      <a:pt x="f11" y="f12"/>
                      <a:pt x="f13" y="f14"/>
                    </a:cubicBezTo>
                    <a:cubicBezTo>
                      <a:pt x="f15" y="f16"/>
                      <a:pt x="f17" y="f18"/>
                      <a:pt x="f17" y="f18"/>
                    </a:cubicBezTo>
                    <a:cubicBezTo>
                      <a:pt x="f17" y="f18"/>
                      <a:pt x="f6" y="f19"/>
                      <a:pt x="f20"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4" name="Line 87">
                <a:extLst>
                  <a:ext uri="{FF2B5EF4-FFF2-40B4-BE49-F238E27FC236}">
                    <a16:creationId xmlns:a16="http://schemas.microsoft.com/office/drawing/2014/main" id="{E3BD053E-90D2-4DB3-A513-AEE32AB0A130}"/>
                  </a:ext>
                </a:extLst>
              </p:cNvPr>
              <p:cNvSpPr/>
              <p:nvPr/>
            </p:nvSpPr>
            <p:spPr>
              <a:xfrm>
                <a:off x="417353" y="1352956"/>
                <a:ext cx="0" cy="1111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5" name="Line 88">
                <a:extLst>
                  <a:ext uri="{FF2B5EF4-FFF2-40B4-BE49-F238E27FC236}">
                    <a16:creationId xmlns:a16="http://schemas.microsoft.com/office/drawing/2014/main" id="{5A5CC28F-7C4E-405D-A427-D20B794801B5}"/>
                  </a:ext>
                </a:extLst>
              </p:cNvPr>
              <p:cNvSpPr/>
              <p:nvPr/>
            </p:nvSpPr>
            <p:spPr>
              <a:xfrm>
                <a:off x="452278" y="1352956"/>
                <a:ext cx="0" cy="1111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6" name="Freeform 89">
                <a:extLst>
                  <a:ext uri="{FF2B5EF4-FFF2-40B4-BE49-F238E27FC236}">
                    <a16:creationId xmlns:a16="http://schemas.microsoft.com/office/drawing/2014/main" id="{98A79414-B870-4440-98AC-0163C48553EE}"/>
                  </a:ext>
                </a:extLst>
              </p:cNvPr>
              <p:cNvSpPr/>
              <p:nvPr/>
            </p:nvSpPr>
            <p:spPr>
              <a:xfrm>
                <a:off x="428465" y="1389469"/>
                <a:ext cx="14288" cy="4762"/>
              </a:xfrm>
              <a:custGeom>
                <a:avLst/>
                <a:gdLst>
                  <a:gd name="f0" fmla="val 10800000"/>
                  <a:gd name="f1" fmla="val 5400000"/>
                  <a:gd name="f2" fmla="val 180"/>
                  <a:gd name="f3" fmla="val w"/>
                  <a:gd name="f4" fmla="val h"/>
                  <a:gd name="f5" fmla="val 0"/>
                  <a:gd name="f6" fmla="val 8"/>
                  <a:gd name="f7" fmla="val 2"/>
                  <a:gd name="f8" fmla="val 6"/>
                  <a:gd name="f9" fmla="+- 0 0 -90"/>
                  <a:gd name="f10" fmla="*/ f3 1 8"/>
                  <a:gd name="f11" fmla="*/ f4 1 2"/>
                  <a:gd name="f12" fmla="val f5"/>
                  <a:gd name="f13" fmla="val f6"/>
                  <a:gd name="f14" fmla="val f7"/>
                  <a:gd name="f15" fmla="*/ f9 f0 1"/>
                  <a:gd name="f16" fmla="+- f14 0 f12"/>
                  <a:gd name="f17" fmla="+- f13 0 f12"/>
                  <a:gd name="f18" fmla="*/ f15 1 f2"/>
                  <a:gd name="f19" fmla="*/ f16 1 2"/>
                  <a:gd name="f20" fmla="*/ f17 1 8"/>
                  <a:gd name="f21" fmla="*/ 8 f17 1"/>
                  <a:gd name="f22" fmla="*/ 0 f16 1"/>
                  <a:gd name="f23" fmla="*/ 0 f17 1"/>
                  <a:gd name="f24" fmla="+- f18 0 f1"/>
                  <a:gd name="f25" fmla="*/ f21 1 8"/>
                  <a:gd name="f26" fmla="*/ f22 1 2"/>
                  <a:gd name="f27" fmla="*/ f23 1 8"/>
                  <a:gd name="f28" fmla="*/ 0 1 f20"/>
                  <a:gd name="f29" fmla="*/ f13 1 f20"/>
                  <a:gd name="f30" fmla="*/ 0 1 f19"/>
                  <a:gd name="f31" fmla="*/ f14 1 f19"/>
                  <a:gd name="f32" fmla="*/ f25 1 f20"/>
                  <a:gd name="f33" fmla="*/ f26 1 f19"/>
                  <a:gd name="f34" fmla="*/ f27 1 f20"/>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8" h="2">
                    <a:moveTo>
                      <a:pt x="f6" y="f5"/>
                    </a:moveTo>
                    <a:cubicBezTo>
                      <a:pt x="f8" y="f7"/>
                      <a:pt x="f7" y="f7"/>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7" name="Freeform 90">
                <a:extLst>
                  <a:ext uri="{FF2B5EF4-FFF2-40B4-BE49-F238E27FC236}">
                    <a16:creationId xmlns:a16="http://schemas.microsoft.com/office/drawing/2014/main" id="{22A69878-76C7-4CAA-B3E3-F1581D6BA358}"/>
                  </a:ext>
                </a:extLst>
              </p:cNvPr>
              <p:cNvSpPr/>
              <p:nvPr/>
            </p:nvSpPr>
            <p:spPr>
              <a:xfrm>
                <a:off x="339564" y="1418045"/>
                <a:ext cx="96839" cy="100012"/>
              </a:xfrm>
              <a:custGeom>
                <a:avLst/>
                <a:gdLst>
                  <a:gd name="f0" fmla="val 10800000"/>
                  <a:gd name="f1" fmla="val 5400000"/>
                  <a:gd name="f2" fmla="val 180"/>
                  <a:gd name="f3" fmla="val w"/>
                  <a:gd name="f4" fmla="val h"/>
                  <a:gd name="f5" fmla="val 0"/>
                  <a:gd name="f6" fmla="val 54"/>
                  <a:gd name="f7" fmla="val 46"/>
                  <a:gd name="f8" fmla="val 4"/>
                  <a:gd name="f9" fmla="val 17"/>
                  <a:gd name="f10" fmla="val 33"/>
                  <a:gd name="f11" fmla="val 9"/>
                  <a:gd name="f12" fmla="val 39"/>
                  <a:gd name="f13" fmla="val 13"/>
                  <a:gd name="f14" fmla="val 22"/>
                  <a:gd name="f15" fmla="val 38"/>
                  <a:gd name="f16" fmla="val 14"/>
                  <a:gd name="f17" fmla="+- 0 0 -90"/>
                  <a:gd name="f18" fmla="*/ f3 1 54"/>
                  <a:gd name="f19" fmla="*/ f4 1 46"/>
                  <a:gd name="f20" fmla="val f5"/>
                  <a:gd name="f21" fmla="val f6"/>
                  <a:gd name="f22" fmla="val f7"/>
                  <a:gd name="f23" fmla="*/ f17 f0 1"/>
                  <a:gd name="f24" fmla="+- f22 0 f20"/>
                  <a:gd name="f25" fmla="+- f21 0 f20"/>
                  <a:gd name="f26" fmla="*/ f23 1 f2"/>
                  <a:gd name="f27" fmla="*/ f25 1 54"/>
                  <a:gd name="f28" fmla="*/ f24 1 46"/>
                  <a:gd name="f29" fmla="*/ 4 f25 1"/>
                  <a:gd name="f30" fmla="*/ 46 f24 1"/>
                  <a:gd name="f31" fmla="*/ 33 f25 1"/>
                  <a:gd name="f32" fmla="*/ 9 f24 1"/>
                  <a:gd name="f33" fmla="*/ 39 f25 1"/>
                  <a:gd name="f34" fmla="*/ 0 f24 1"/>
                  <a:gd name="f35" fmla="*/ 54 f25 1"/>
                  <a:gd name="f36" fmla="*/ 13 f24 1"/>
                  <a:gd name="f37" fmla="*/ 46 f25 1"/>
                  <a:gd name="f38" fmla="*/ 22 f24 1"/>
                  <a:gd name="f39" fmla="*/ 38 f25 1"/>
                  <a:gd name="f40" fmla="*/ 14 f24 1"/>
                  <a:gd name="f41" fmla="+- f26 0 f1"/>
                  <a:gd name="f42" fmla="*/ f29 1 54"/>
                  <a:gd name="f43" fmla="*/ f30 1 46"/>
                  <a:gd name="f44" fmla="*/ f31 1 54"/>
                  <a:gd name="f45" fmla="*/ f32 1 46"/>
                  <a:gd name="f46" fmla="*/ f33 1 54"/>
                  <a:gd name="f47" fmla="*/ f34 1 46"/>
                  <a:gd name="f48" fmla="*/ f35 1 54"/>
                  <a:gd name="f49" fmla="*/ f36 1 46"/>
                  <a:gd name="f50" fmla="*/ f37 1 54"/>
                  <a:gd name="f51" fmla="*/ f38 1 46"/>
                  <a:gd name="f52" fmla="*/ f39 1 54"/>
                  <a:gd name="f53" fmla="*/ f40 1 46"/>
                  <a:gd name="f54" fmla="*/ 0 1 f27"/>
                  <a:gd name="f55" fmla="*/ f21 1 f27"/>
                  <a:gd name="f56" fmla="*/ 0 1 f28"/>
                  <a:gd name="f57" fmla="*/ f22 1 f28"/>
                  <a:gd name="f58" fmla="*/ f42 1 f27"/>
                  <a:gd name="f59" fmla="*/ f43 1 f28"/>
                  <a:gd name="f60" fmla="*/ f44 1 f27"/>
                  <a:gd name="f61" fmla="*/ f45 1 f28"/>
                  <a:gd name="f62" fmla="*/ f46 1 f27"/>
                  <a:gd name="f63" fmla="*/ f47 1 f28"/>
                  <a:gd name="f64" fmla="*/ f48 1 f27"/>
                  <a:gd name="f65" fmla="*/ f49 1 f28"/>
                  <a:gd name="f66" fmla="*/ f50 1 f27"/>
                  <a:gd name="f67" fmla="*/ f51 1 f28"/>
                  <a:gd name="f68" fmla="*/ f52 1 f27"/>
                  <a:gd name="f69" fmla="*/ f53 1 f28"/>
                  <a:gd name="f70" fmla="*/ f54 f18 1"/>
                  <a:gd name="f71" fmla="*/ f55 f18 1"/>
                  <a:gd name="f72" fmla="*/ f57 f19 1"/>
                  <a:gd name="f73" fmla="*/ f56 f19 1"/>
                  <a:gd name="f74" fmla="*/ f58 f18 1"/>
                  <a:gd name="f75" fmla="*/ f59 f19 1"/>
                  <a:gd name="f76" fmla="*/ f60 f18 1"/>
                  <a:gd name="f77" fmla="*/ f61 f19 1"/>
                  <a:gd name="f78" fmla="*/ f62 f18 1"/>
                  <a:gd name="f79" fmla="*/ f63 f19 1"/>
                  <a:gd name="f80" fmla="*/ f64 f18 1"/>
                  <a:gd name="f81" fmla="*/ f65 f19 1"/>
                  <a:gd name="f82" fmla="*/ f66 f18 1"/>
                  <a:gd name="f83" fmla="*/ f67 f19 1"/>
                  <a:gd name="f84" fmla="*/ f68 f18 1"/>
                  <a:gd name="f85" fmla="*/ f69 f19 1"/>
                </a:gdLst>
                <a:ahLst/>
                <a:cxnLst>
                  <a:cxn ang="3cd4">
                    <a:pos x="hc" y="t"/>
                  </a:cxn>
                  <a:cxn ang="0">
                    <a:pos x="r" y="vc"/>
                  </a:cxn>
                  <a:cxn ang="cd4">
                    <a:pos x="hc" y="b"/>
                  </a:cxn>
                  <a:cxn ang="cd2">
                    <a:pos x="l" y="vc"/>
                  </a:cxn>
                  <a:cxn ang="f41">
                    <a:pos x="f74" y="f75"/>
                  </a:cxn>
                  <a:cxn ang="f41">
                    <a:pos x="f76" y="f77"/>
                  </a:cxn>
                  <a:cxn ang="f41">
                    <a:pos x="f78" y="f79"/>
                  </a:cxn>
                  <a:cxn ang="f41">
                    <a:pos x="f80" y="f81"/>
                  </a:cxn>
                  <a:cxn ang="f41">
                    <a:pos x="f82" y="f83"/>
                  </a:cxn>
                  <a:cxn ang="f41">
                    <a:pos x="f84" y="f85"/>
                  </a:cxn>
                </a:cxnLst>
                <a:rect l="f70" t="f73" r="f71" b="f72"/>
                <a:pathLst>
                  <a:path w="54" h="46">
                    <a:moveTo>
                      <a:pt x="f8" y="f7"/>
                    </a:moveTo>
                    <a:cubicBezTo>
                      <a:pt x="f8" y="f7"/>
                      <a:pt x="f5" y="f9"/>
                      <a:pt x="f10" y="f11"/>
                    </a:cubicBezTo>
                    <a:cubicBezTo>
                      <a:pt x="f12" y="f5"/>
                      <a:pt x="f12" y="f5"/>
                      <a:pt x="f12" y="f5"/>
                    </a:cubicBezTo>
                    <a:cubicBezTo>
                      <a:pt x="f6" y="f13"/>
                      <a:pt x="f6" y="f13"/>
                      <a:pt x="f6" y="f13"/>
                    </a:cubicBezTo>
                    <a:cubicBezTo>
                      <a:pt x="f7" y="f14"/>
                      <a:pt x="f7" y="f14"/>
                      <a:pt x="f7" y="f14"/>
                    </a:cubicBezTo>
                    <a:cubicBezTo>
                      <a:pt x="f15" y="f16"/>
                      <a:pt x="f15" y="f16"/>
                      <a:pt x="f15" y="f16"/>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8" name="Freeform 91">
                <a:extLst>
                  <a:ext uri="{FF2B5EF4-FFF2-40B4-BE49-F238E27FC236}">
                    <a16:creationId xmlns:a16="http://schemas.microsoft.com/office/drawing/2014/main" id="{0E752020-68A7-4174-AFDF-0526C2CD1149}"/>
                  </a:ext>
                </a:extLst>
              </p:cNvPr>
              <p:cNvSpPr/>
              <p:nvPr/>
            </p:nvSpPr>
            <p:spPr>
              <a:xfrm>
                <a:off x="436403" y="1418045"/>
                <a:ext cx="87313" cy="66675"/>
              </a:xfrm>
              <a:custGeom>
                <a:avLst/>
                <a:gdLst>
                  <a:gd name="f0" fmla="val 10800000"/>
                  <a:gd name="f1" fmla="val 5400000"/>
                  <a:gd name="f2" fmla="val 180"/>
                  <a:gd name="f3" fmla="val w"/>
                  <a:gd name="f4" fmla="val h"/>
                  <a:gd name="f5" fmla="val 0"/>
                  <a:gd name="f6" fmla="val 48"/>
                  <a:gd name="f7" fmla="val 31"/>
                  <a:gd name="f8" fmla="val 45"/>
                  <a:gd name="f9" fmla="val 22"/>
                  <a:gd name="f10" fmla="val 37"/>
                  <a:gd name="f11" fmla="val 13"/>
                  <a:gd name="f12" fmla="val 21"/>
                  <a:gd name="f13" fmla="val 9"/>
                  <a:gd name="f14" fmla="val 15"/>
                  <a:gd name="f15" fmla="val 8"/>
                  <a:gd name="f16" fmla="val 16"/>
                  <a:gd name="f17" fmla="val 14"/>
                  <a:gd name="f18" fmla="+- 0 0 -90"/>
                  <a:gd name="f19" fmla="*/ f3 1 48"/>
                  <a:gd name="f20" fmla="*/ f4 1 31"/>
                  <a:gd name="f21" fmla="val f5"/>
                  <a:gd name="f22" fmla="val f6"/>
                  <a:gd name="f23" fmla="val f7"/>
                  <a:gd name="f24" fmla="*/ f18 f0 1"/>
                  <a:gd name="f25" fmla="+- f23 0 f21"/>
                  <a:gd name="f26" fmla="+- f22 0 f21"/>
                  <a:gd name="f27" fmla="*/ f24 1 f2"/>
                  <a:gd name="f28" fmla="*/ f26 1 48"/>
                  <a:gd name="f29" fmla="*/ f25 1 31"/>
                  <a:gd name="f30" fmla="*/ 48 f26 1"/>
                  <a:gd name="f31" fmla="*/ 31 f25 1"/>
                  <a:gd name="f32" fmla="*/ 21 f26 1"/>
                  <a:gd name="f33" fmla="*/ 9 f25 1"/>
                  <a:gd name="f34" fmla="*/ 15 f26 1"/>
                  <a:gd name="f35" fmla="*/ 0 f25 1"/>
                  <a:gd name="f36" fmla="*/ 0 f26 1"/>
                  <a:gd name="f37" fmla="*/ 13 f25 1"/>
                  <a:gd name="f38" fmla="*/ 8 f26 1"/>
                  <a:gd name="f39" fmla="*/ 22 f25 1"/>
                  <a:gd name="f40" fmla="*/ 16 f26 1"/>
                  <a:gd name="f41" fmla="*/ 14 f25 1"/>
                  <a:gd name="f42" fmla="+- f27 0 f1"/>
                  <a:gd name="f43" fmla="*/ f30 1 48"/>
                  <a:gd name="f44" fmla="*/ f31 1 31"/>
                  <a:gd name="f45" fmla="*/ f32 1 48"/>
                  <a:gd name="f46" fmla="*/ f33 1 31"/>
                  <a:gd name="f47" fmla="*/ f34 1 48"/>
                  <a:gd name="f48" fmla="*/ f35 1 31"/>
                  <a:gd name="f49" fmla="*/ f36 1 48"/>
                  <a:gd name="f50" fmla="*/ f37 1 31"/>
                  <a:gd name="f51" fmla="*/ f38 1 48"/>
                  <a:gd name="f52" fmla="*/ f39 1 31"/>
                  <a:gd name="f53" fmla="*/ f40 1 48"/>
                  <a:gd name="f54" fmla="*/ f41 1 31"/>
                  <a:gd name="f55" fmla="*/ 0 1 f28"/>
                  <a:gd name="f56" fmla="*/ f22 1 f28"/>
                  <a:gd name="f57" fmla="*/ 0 1 f29"/>
                  <a:gd name="f58" fmla="*/ f23 1 f29"/>
                  <a:gd name="f59" fmla="*/ f43 1 f28"/>
                  <a:gd name="f60" fmla="*/ f44 1 f29"/>
                  <a:gd name="f61" fmla="*/ f45 1 f28"/>
                  <a:gd name="f62" fmla="*/ f46 1 f29"/>
                  <a:gd name="f63" fmla="*/ f47 1 f28"/>
                  <a:gd name="f64" fmla="*/ f48 1 f29"/>
                  <a:gd name="f65" fmla="*/ f49 1 f28"/>
                  <a:gd name="f66" fmla="*/ f50 1 f29"/>
                  <a:gd name="f67" fmla="*/ f51 1 f28"/>
                  <a:gd name="f68" fmla="*/ f52 1 f29"/>
                  <a:gd name="f69" fmla="*/ f53 1 f28"/>
                  <a:gd name="f70" fmla="*/ f54 1 f29"/>
                  <a:gd name="f71" fmla="*/ f55 f19 1"/>
                  <a:gd name="f72" fmla="*/ f56 f19 1"/>
                  <a:gd name="f73" fmla="*/ f58 f20 1"/>
                  <a:gd name="f74" fmla="*/ f57 f20 1"/>
                  <a:gd name="f75" fmla="*/ f59 f19 1"/>
                  <a:gd name="f76" fmla="*/ f60 f20 1"/>
                  <a:gd name="f77" fmla="*/ f61 f19 1"/>
                  <a:gd name="f78" fmla="*/ f62 f20 1"/>
                  <a:gd name="f79" fmla="*/ f63 f19 1"/>
                  <a:gd name="f80" fmla="*/ f64 f20 1"/>
                  <a:gd name="f81" fmla="*/ f65 f19 1"/>
                  <a:gd name="f82" fmla="*/ f66 f20 1"/>
                  <a:gd name="f83" fmla="*/ f67 f19 1"/>
                  <a:gd name="f84" fmla="*/ f68 f20 1"/>
                  <a:gd name="f85" fmla="*/ f69 f19 1"/>
                  <a:gd name="f86" fmla="*/ f70 f20 1"/>
                </a:gdLst>
                <a:ahLst/>
                <a:cxnLst>
                  <a:cxn ang="3cd4">
                    <a:pos x="hc" y="t"/>
                  </a:cxn>
                  <a:cxn ang="0">
                    <a:pos x="r" y="vc"/>
                  </a:cxn>
                  <a:cxn ang="cd4">
                    <a:pos x="hc" y="b"/>
                  </a:cxn>
                  <a:cxn ang="cd2">
                    <a:pos x="l" y="vc"/>
                  </a:cxn>
                  <a:cxn ang="f42">
                    <a:pos x="f75" y="f76"/>
                  </a:cxn>
                  <a:cxn ang="f42">
                    <a:pos x="f77" y="f78"/>
                  </a:cxn>
                  <a:cxn ang="f42">
                    <a:pos x="f79" y="f80"/>
                  </a:cxn>
                  <a:cxn ang="f42">
                    <a:pos x="f81" y="f82"/>
                  </a:cxn>
                  <a:cxn ang="f42">
                    <a:pos x="f83" y="f84"/>
                  </a:cxn>
                  <a:cxn ang="f42">
                    <a:pos x="f85" y="f86"/>
                  </a:cxn>
                </a:cxnLst>
                <a:rect l="f71" t="f74" r="f72" b="f73"/>
                <a:pathLst>
                  <a:path w="48" h="31">
                    <a:moveTo>
                      <a:pt x="f6" y="f7"/>
                    </a:moveTo>
                    <a:cubicBezTo>
                      <a:pt x="f8" y="f9"/>
                      <a:pt x="f10" y="f11"/>
                      <a:pt x="f12" y="f13"/>
                    </a:cubicBezTo>
                    <a:cubicBezTo>
                      <a:pt x="f14" y="f5"/>
                      <a:pt x="f14" y="f5"/>
                      <a:pt x="f14" y="f5"/>
                    </a:cubicBezTo>
                    <a:cubicBezTo>
                      <a:pt x="f5" y="f11"/>
                      <a:pt x="f5" y="f11"/>
                      <a:pt x="f5" y="f11"/>
                    </a:cubicBezTo>
                    <a:cubicBezTo>
                      <a:pt x="f15" y="f9"/>
                      <a:pt x="f15" y="f9"/>
                      <a:pt x="f15" y="f9"/>
                    </a:cubicBezTo>
                    <a:cubicBezTo>
                      <a:pt x="f16" y="f17"/>
                      <a:pt x="f16" y="f17"/>
                      <a:pt x="f16" y="f1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19" name="Freeform 92">
                <a:extLst>
                  <a:ext uri="{FF2B5EF4-FFF2-40B4-BE49-F238E27FC236}">
                    <a16:creationId xmlns:a16="http://schemas.microsoft.com/office/drawing/2014/main" id="{1E7D41C0-B470-482B-A1F0-DB9FF57CB3E8}"/>
                  </a:ext>
                </a:extLst>
              </p:cNvPr>
              <p:cNvSpPr/>
              <p:nvPr/>
            </p:nvSpPr>
            <p:spPr>
              <a:xfrm>
                <a:off x="293527" y="1349781"/>
                <a:ext cx="36512" cy="58738"/>
              </a:xfrm>
              <a:custGeom>
                <a:avLst/>
                <a:gdLst>
                  <a:gd name="f0" fmla="val 10800000"/>
                  <a:gd name="f1" fmla="val 5400000"/>
                  <a:gd name="f2" fmla="val 180"/>
                  <a:gd name="f3" fmla="val w"/>
                  <a:gd name="f4" fmla="val h"/>
                  <a:gd name="f5" fmla="val 0"/>
                  <a:gd name="f6" fmla="val 20"/>
                  <a:gd name="f7" fmla="val 27"/>
                  <a:gd name="f8" fmla="val 8"/>
                  <a:gd name="f9" fmla="val 5"/>
                  <a:gd name="f10" fmla="val 14"/>
                  <a:gd name="f11" fmla="val 2"/>
                  <a:gd name="f12" fmla="val 1"/>
                  <a:gd name="f13" fmla="val 10"/>
                  <a:gd name="f14" fmla="val 7"/>
                  <a:gd name="f15" fmla="val 4"/>
                  <a:gd name="f16" fmla="val 6"/>
                  <a:gd name="f17" fmla="val 3"/>
                  <a:gd name="f18" fmla="+- 0 0 -90"/>
                  <a:gd name="f19" fmla="*/ f3 1 20"/>
                  <a:gd name="f20" fmla="*/ f4 1 27"/>
                  <a:gd name="f21" fmla="val f5"/>
                  <a:gd name="f22" fmla="val f6"/>
                  <a:gd name="f23" fmla="val f7"/>
                  <a:gd name="f24" fmla="*/ f18 f0 1"/>
                  <a:gd name="f25" fmla="+- f23 0 f21"/>
                  <a:gd name="f26" fmla="+- f22 0 f21"/>
                  <a:gd name="f27" fmla="*/ f24 1 f2"/>
                  <a:gd name="f28" fmla="*/ f26 1 20"/>
                  <a:gd name="f29" fmla="*/ f25 1 27"/>
                  <a:gd name="f30" fmla="*/ 20 f26 1"/>
                  <a:gd name="f31" fmla="*/ 27 f25 1"/>
                  <a:gd name="f32" fmla="*/ 5 f26 1"/>
                  <a:gd name="f33" fmla="*/ 14 f25 1"/>
                  <a:gd name="f34" fmla="*/ 1 f26 1"/>
                  <a:gd name="f35" fmla="*/ 10 f25 1"/>
                  <a:gd name="f36" fmla="*/ 4 f26 1"/>
                  <a:gd name="f37" fmla="*/ 6 f25 1"/>
                  <a:gd name="f38" fmla="*/ 3 f26 1"/>
                  <a:gd name="f39" fmla="*/ 0 f25 1"/>
                  <a:gd name="f40" fmla="+- f27 0 f1"/>
                  <a:gd name="f41" fmla="*/ f30 1 20"/>
                  <a:gd name="f42" fmla="*/ f31 1 27"/>
                  <a:gd name="f43" fmla="*/ f32 1 20"/>
                  <a:gd name="f44" fmla="*/ f33 1 27"/>
                  <a:gd name="f45" fmla="*/ f34 1 20"/>
                  <a:gd name="f46" fmla="*/ f35 1 27"/>
                  <a:gd name="f47" fmla="*/ f36 1 20"/>
                  <a:gd name="f48" fmla="*/ f37 1 27"/>
                  <a:gd name="f49" fmla="*/ f38 1 20"/>
                  <a:gd name="f50" fmla="*/ f39 1 27"/>
                  <a:gd name="f51" fmla="*/ 0 1 f28"/>
                  <a:gd name="f52" fmla="*/ f22 1 f28"/>
                  <a:gd name="f53" fmla="*/ 0 1 f29"/>
                  <a:gd name="f54" fmla="*/ f23 1 f29"/>
                  <a:gd name="f55" fmla="*/ f41 1 f28"/>
                  <a:gd name="f56" fmla="*/ f42 1 f29"/>
                  <a:gd name="f57" fmla="*/ f43 1 f28"/>
                  <a:gd name="f58" fmla="*/ f44 1 f29"/>
                  <a:gd name="f59" fmla="*/ f45 1 f28"/>
                  <a:gd name="f60" fmla="*/ f46 1 f29"/>
                  <a:gd name="f61" fmla="*/ f47 1 f28"/>
                  <a:gd name="f62" fmla="*/ f48 1 f29"/>
                  <a:gd name="f63" fmla="*/ f49 1 f28"/>
                  <a:gd name="f64" fmla="*/ f50 1 f29"/>
                  <a:gd name="f65" fmla="*/ f51 f19 1"/>
                  <a:gd name="f66" fmla="*/ f52 f19 1"/>
                  <a:gd name="f67" fmla="*/ f54 f20 1"/>
                  <a:gd name="f68" fmla="*/ f53 f20 1"/>
                  <a:gd name="f69" fmla="*/ f55 f19 1"/>
                  <a:gd name="f70" fmla="*/ f56 f20 1"/>
                  <a:gd name="f71" fmla="*/ f57 f19 1"/>
                  <a:gd name="f72" fmla="*/ f58 f20 1"/>
                  <a:gd name="f73" fmla="*/ f59 f19 1"/>
                  <a:gd name="f74" fmla="*/ f60 f20 1"/>
                  <a:gd name="f75" fmla="*/ f61 f19 1"/>
                  <a:gd name="f76" fmla="*/ f62 f20 1"/>
                  <a:gd name="f77" fmla="*/ f63 f19 1"/>
                  <a:gd name="f78" fmla="*/ f64 f20 1"/>
                </a:gdLst>
                <a:ahLst/>
                <a:cxnLst>
                  <a:cxn ang="3cd4">
                    <a:pos x="hc" y="t"/>
                  </a:cxn>
                  <a:cxn ang="0">
                    <a:pos x="r" y="vc"/>
                  </a:cxn>
                  <a:cxn ang="cd4">
                    <a:pos x="hc" y="b"/>
                  </a:cxn>
                  <a:cxn ang="cd2">
                    <a:pos x="l" y="vc"/>
                  </a:cxn>
                  <a:cxn ang="f40">
                    <a:pos x="f69" y="f70"/>
                  </a:cxn>
                  <a:cxn ang="f40">
                    <a:pos x="f71" y="f72"/>
                  </a:cxn>
                  <a:cxn ang="f40">
                    <a:pos x="f73" y="f74"/>
                  </a:cxn>
                  <a:cxn ang="f40">
                    <a:pos x="f75" y="f76"/>
                  </a:cxn>
                  <a:cxn ang="f40">
                    <a:pos x="f77" y="f78"/>
                  </a:cxn>
                </a:cxnLst>
                <a:rect l="f65" t="f68" r="f66" b="f67"/>
                <a:pathLst>
                  <a:path w="20" h="27">
                    <a:moveTo>
                      <a:pt x="f6" y="f7"/>
                    </a:moveTo>
                    <a:cubicBezTo>
                      <a:pt x="f8" y="f7"/>
                      <a:pt x="f9" y="f10"/>
                      <a:pt x="f9" y="f10"/>
                    </a:cubicBezTo>
                    <a:cubicBezTo>
                      <a:pt x="f9" y="f10"/>
                      <a:pt x="f11" y="f10"/>
                      <a:pt x="f12" y="f13"/>
                    </a:cubicBezTo>
                    <a:cubicBezTo>
                      <a:pt x="f5" y="f14"/>
                      <a:pt x="f15" y="f16"/>
                      <a:pt x="f15" y="f16"/>
                    </a:cubicBezTo>
                    <a:cubicBezTo>
                      <a:pt x="f15" y="f16"/>
                      <a:pt x="f17" y="f15"/>
                      <a:pt x="f17"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0" name="Freeform 94">
                <a:extLst>
                  <a:ext uri="{FF2B5EF4-FFF2-40B4-BE49-F238E27FC236}">
                    <a16:creationId xmlns:a16="http://schemas.microsoft.com/office/drawing/2014/main" id="{49E69372-56FD-42F6-856C-3312C54574DD}"/>
                  </a:ext>
                </a:extLst>
              </p:cNvPr>
              <p:cNvSpPr/>
              <p:nvPr/>
            </p:nvSpPr>
            <p:spPr>
              <a:xfrm>
                <a:off x="331627" y="1364069"/>
                <a:ext cx="36512" cy="44450"/>
              </a:xfrm>
              <a:custGeom>
                <a:avLst/>
                <a:gdLst>
                  <a:gd name="f0" fmla="val 10800000"/>
                  <a:gd name="f1" fmla="val 5400000"/>
                  <a:gd name="f2" fmla="val 180"/>
                  <a:gd name="f3" fmla="val w"/>
                  <a:gd name="f4" fmla="val h"/>
                  <a:gd name="f5" fmla="val 0"/>
                  <a:gd name="f6" fmla="val 20"/>
                  <a:gd name="f7" fmla="val 21"/>
                  <a:gd name="f8" fmla="val 12"/>
                  <a:gd name="f9" fmla="val 16"/>
                  <a:gd name="f10" fmla="val 8"/>
                  <a:gd name="f11" fmla="val 19"/>
                  <a:gd name="f12" fmla="val 4"/>
                  <a:gd name="f13" fmla="val 1"/>
                  <a:gd name="f14" fmla="val 17"/>
                  <a:gd name="f15" fmla="+- 0 0 -90"/>
                  <a:gd name="f16" fmla="*/ f3 1 20"/>
                  <a:gd name="f17" fmla="*/ f4 1 21"/>
                  <a:gd name="f18" fmla="val f5"/>
                  <a:gd name="f19" fmla="val f6"/>
                  <a:gd name="f20" fmla="val f7"/>
                  <a:gd name="f21" fmla="*/ f15 f0 1"/>
                  <a:gd name="f22" fmla="+- f20 0 f18"/>
                  <a:gd name="f23" fmla="+- f19 0 f18"/>
                  <a:gd name="f24" fmla="*/ f21 1 f2"/>
                  <a:gd name="f25" fmla="*/ f23 1 20"/>
                  <a:gd name="f26" fmla="*/ f22 1 21"/>
                  <a:gd name="f27" fmla="*/ 0 f23 1"/>
                  <a:gd name="f28" fmla="*/ 21 f22 1"/>
                  <a:gd name="f29" fmla="*/ 16 f23 1"/>
                  <a:gd name="f30" fmla="*/ 8 f22 1"/>
                  <a:gd name="f31" fmla="*/ 19 f23 1"/>
                  <a:gd name="f32" fmla="*/ 4 f22 1"/>
                  <a:gd name="f33" fmla="*/ 17 f23 1"/>
                  <a:gd name="f34" fmla="*/ 0 f22 1"/>
                  <a:gd name="f35" fmla="+- f24 0 f1"/>
                  <a:gd name="f36" fmla="*/ f27 1 20"/>
                  <a:gd name="f37" fmla="*/ f28 1 21"/>
                  <a:gd name="f38" fmla="*/ f29 1 20"/>
                  <a:gd name="f39" fmla="*/ f30 1 21"/>
                  <a:gd name="f40" fmla="*/ f31 1 20"/>
                  <a:gd name="f41" fmla="*/ f32 1 21"/>
                  <a:gd name="f42" fmla="*/ f33 1 20"/>
                  <a:gd name="f43" fmla="*/ f34 1 21"/>
                  <a:gd name="f44" fmla="*/ 0 1 f25"/>
                  <a:gd name="f45" fmla="*/ f19 1 f25"/>
                  <a:gd name="f46" fmla="*/ 0 1 f26"/>
                  <a:gd name="f47" fmla="*/ f20 1 f26"/>
                  <a:gd name="f48" fmla="*/ f36 1 f25"/>
                  <a:gd name="f49" fmla="*/ f37 1 f26"/>
                  <a:gd name="f50" fmla="*/ f38 1 f25"/>
                  <a:gd name="f51" fmla="*/ f39 1 f26"/>
                  <a:gd name="f52" fmla="*/ f40 1 f25"/>
                  <a:gd name="f53" fmla="*/ f41 1 f26"/>
                  <a:gd name="f54" fmla="*/ f42 1 f25"/>
                  <a:gd name="f55" fmla="*/ f43 1 f26"/>
                  <a:gd name="f56" fmla="*/ f44 f16 1"/>
                  <a:gd name="f57" fmla="*/ f45 f16 1"/>
                  <a:gd name="f58" fmla="*/ f47 f17 1"/>
                  <a:gd name="f59" fmla="*/ f46 f17 1"/>
                  <a:gd name="f60" fmla="*/ f48 f16 1"/>
                  <a:gd name="f61" fmla="*/ f49 f17 1"/>
                  <a:gd name="f62" fmla="*/ f50 f16 1"/>
                  <a:gd name="f63" fmla="*/ f51 f17 1"/>
                  <a:gd name="f64" fmla="*/ f52 f16 1"/>
                  <a:gd name="f65" fmla="*/ f53 f17 1"/>
                  <a:gd name="f66" fmla="*/ f54 f16 1"/>
                  <a:gd name="f67" fmla="*/ f55 f17 1"/>
                </a:gdLst>
                <a:ahLst/>
                <a:cxnLst>
                  <a:cxn ang="3cd4">
                    <a:pos x="hc" y="t"/>
                  </a:cxn>
                  <a:cxn ang="0">
                    <a:pos x="r" y="vc"/>
                  </a:cxn>
                  <a:cxn ang="cd4">
                    <a:pos x="hc" y="b"/>
                  </a:cxn>
                  <a:cxn ang="cd2">
                    <a:pos x="l" y="vc"/>
                  </a:cxn>
                  <a:cxn ang="f35">
                    <a:pos x="f60" y="f61"/>
                  </a:cxn>
                  <a:cxn ang="f35">
                    <a:pos x="f62" y="f63"/>
                  </a:cxn>
                  <a:cxn ang="f35">
                    <a:pos x="f64" y="f65"/>
                  </a:cxn>
                  <a:cxn ang="f35">
                    <a:pos x="f66" y="f67"/>
                  </a:cxn>
                </a:cxnLst>
                <a:rect l="f56" t="f59" r="f57" b="f58"/>
                <a:pathLst>
                  <a:path w="20" h="21">
                    <a:moveTo>
                      <a:pt x="f5" y="f7"/>
                    </a:moveTo>
                    <a:cubicBezTo>
                      <a:pt x="f8" y="f7"/>
                      <a:pt x="f9" y="f10"/>
                      <a:pt x="f9" y="f10"/>
                    </a:cubicBezTo>
                    <a:cubicBezTo>
                      <a:pt x="f9" y="f10"/>
                      <a:pt x="f11" y="f10"/>
                      <a:pt x="f11" y="f12"/>
                    </a:cubicBezTo>
                    <a:cubicBezTo>
                      <a:pt x="f6" y="f13"/>
                      <a:pt x="f14" y="f5"/>
                      <a:pt x="f14"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1" name="Line 95">
                <a:extLst>
                  <a:ext uri="{FF2B5EF4-FFF2-40B4-BE49-F238E27FC236}">
                    <a16:creationId xmlns:a16="http://schemas.microsoft.com/office/drawing/2014/main" id="{1CCCE46C-92C2-4561-BDBB-99BF8025C88C}"/>
                  </a:ext>
                </a:extLst>
              </p:cNvPr>
              <p:cNvSpPr/>
              <p:nvPr/>
            </p:nvSpPr>
            <p:spPr>
              <a:xfrm>
                <a:off x="318927" y="1359306"/>
                <a:ext cx="0" cy="63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2" name="Line 96">
                <a:extLst>
                  <a:ext uri="{FF2B5EF4-FFF2-40B4-BE49-F238E27FC236}">
                    <a16:creationId xmlns:a16="http://schemas.microsoft.com/office/drawing/2014/main" id="{B372B3C2-E852-49A3-9222-8F9BD8FBADAE}"/>
                  </a:ext>
                </a:extLst>
              </p:cNvPr>
              <p:cNvSpPr/>
              <p:nvPr/>
            </p:nvSpPr>
            <p:spPr>
              <a:xfrm>
                <a:off x="341152" y="1356131"/>
                <a:ext cx="0" cy="9525"/>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3" name="Freeform 97">
                <a:extLst>
                  <a:ext uri="{FF2B5EF4-FFF2-40B4-BE49-F238E27FC236}">
                    <a16:creationId xmlns:a16="http://schemas.microsoft.com/office/drawing/2014/main" id="{00AC9555-088A-4E95-B836-9C4D4657E28B}"/>
                  </a:ext>
                </a:extLst>
              </p:cNvPr>
              <p:cNvSpPr/>
              <p:nvPr/>
            </p:nvSpPr>
            <p:spPr>
              <a:xfrm>
                <a:off x="323689" y="1387881"/>
                <a:ext cx="11113" cy="3175"/>
              </a:xfrm>
              <a:custGeom>
                <a:avLst/>
                <a:gdLst>
                  <a:gd name="f0" fmla="val 10800000"/>
                  <a:gd name="f1" fmla="val 5400000"/>
                  <a:gd name="f2" fmla="val 180"/>
                  <a:gd name="f3" fmla="val w"/>
                  <a:gd name="f4" fmla="val h"/>
                  <a:gd name="f5" fmla="val 0"/>
                  <a:gd name="f6" fmla="val 6"/>
                  <a:gd name="f7" fmla="val 2"/>
                  <a:gd name="f8" fmla="val 4"/>
                  <a:gd name="f9" fmla="+- 0 0 -90"/>
                  <a:gd name="f10" fmla="*/ f3 1 6"/>
                  <a:gd name="f11" fmla="*/ f4 1 2"/>
                  <a:gd name="f12" fmla="val f5"/>
                  <a:gd name="f13" fmla="val f6"/>
                  <a:gd name="f14" fmla="val f7"/>
                  <a:gd name="f15" fmla="*/ f9 f0 1"/>
                  <a:gd name="f16" fmla="+- f14 0 f12"/>
                  <a:gd name="f17" fmla="+- f13 0 f12"/>
                  <a:gd name="f18" fmla="*/ f15 1 f2"/>
                  <a:gd name="f19" fmla="*/ f16 1 2"/>
                  <a:gd name="f20" fmla="*/ f17 1 6"/>
                  <a:gd name="f21" fmla="*/ 6 f17 1"/>
                  <a:gd name="f22" fmla="*/ 0 f16 1"/>
                  <a:gd name="f23" fmla="*/ 0 f17 1"/>
                  <a:gd name="f24" fmla="+- f18 0 f1"/>
                  <a:gd name="f25" fmla="*/ f21 1 6"/>
                  <a:gd name="f26" fmla="*/ f22 1 2"/>
                  <a:gd name="f27" fmla="*/ f23 1 6"/>
                  <a:gd name="f28" fmla="*/ 0 1 f20"/>
                  <a:gd name="f29" fmla="*/ f13 1 f20"/>
                  <a:gd name="f30" fmla="*/ 0 1 f19"/>
                  <a:gd name="f31" fmla="*/ f14 1 f19"/>
                  <a:gd name="f32" fmla="*/ f25 1 f20"/>
                  <a:gd name="f33" fmla="*/ f26 1 f19"/>
                  <a:gd name="f34" fmla="*/ f27 1 f20"/>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6" h="2">
                    <a:moveTo>
                      <a:pt x="f6" y="f5"/>
                    </a:moveTo>
                    <a:cubicBezTo>
                      <a:pt x="f8" y="f7"/>
                      <a:pt x="f7" y="f7"/>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4" name="Freeform 98">
                <a:extLst>
                  <a:ext uri="{FF2B5EF4-FFF2-40B4-BE49-F238E27FC236}">
                    <a16:creationId xmlns:a16="http://schemas.microsoft.com/office/drawing/2014/main" id="{9019F7BE-A6C7-4E56-BDF8-CED9079D6A4D}"/>
                  </a:ext>
                </a:extLst>
              </p:cNvPr>
              <p:cNvSpPr/>
              <p:nvPr/>
            </p:nvSpPr>
            <p:spPr>
              <a:xfrm>
                <a:off x="268127" y="1408519"/>
                <a:ext cx="61912" cy="46037"/>
              </a:xfrm>
              <a:custGeom>
                <a:avLst/>
                <a:gdLst>
                  <a:gd name="f0" fmla="val 10800000"/>
                  <a:gd name="f1" fmla="val 5400000"/>
                  <a:gd name="f2" fmla="val 180"/>
                  <a:gd name="f3" fmla="val w"/>
                  <a:gd name="f4" fmla="val h"/>
                  <a:gd name="f5" fmla="val 0"/>
                  <a:gd name="f6" fmla="val 34"/>
                  <a:gd name="f7" fmla="val 21"/>
                  <a:gd name="f8" fmla="val 3"/>
                  <a:gd name="f9" fmla="val 15"/>
                  <a:gd name="f10" fmla="val 8"/>
                  <a:gd name="f11" fmla="val 10"/>
                  <a:gd name="f12" fmla="val 19"/>
                  <a:gd name="f13" fmla="val 7"/>
                  <a:gd name="f14" fmla="val 23"/>
                  <a:gd name="f15" fmla="val 9"/>
                  <a:gd name="f16" fmla="val 28"/>
                  <a:gd name="f17" fmla="val 17"/>
                  <a:gd name="f18" fmla="val 11"/>
                  <a:gd name="f19" fmla="+- 0 0 -90"/>
                  <a:gd name="f20" fmla="*/ f3 1 34"/>
                  <a:gd name="f21" fmla="*/ f4 1 21"/>
                  <a:gd name="f22" fmla="val f5"/>
                  <a:gd name="f23" fmla="val f6"/>
                  <a:gd name="f24" fmla="val f7"/>
                  <a:gd name="f25" fmla="*/ f19 f0 1"/>
                  <a:gd name="f26" fmla="+- f24 0 f22"/>
                  <a:gd name="f27" fmla="+- f23 0 f22"/>
                  <a:gd name="f28" fmla="*/ f25 1 f2"/>
                  <a:gd name="f29" fmla="*/ f27 1 34"/>
                  <a:gd name="f30" fmla="*/ f26 1 21"/>
                  <a:gd name="f31" fmla="*/ 0 f27 1"/>
                  <a:gd name="f32" fmla="*/ 21 f26 1"/>
                  <a:gd name="f33" fmla="*/ 19 f27 1"/>
                  <a:gd name="f34" fmla="*/ 7 f26 1"/>
                  <a:gd name="f35" fmla="*/ 23 f27 1"/>
                  <a:gd name="f36" fmla="*/ 0 f26 1"/>
                  <a:gd name="f37" fmla="*/ 34 f27 1"/>
                  <a:gd name="f38" fmla="*/ 9 f26 1"/>
                  <a:gd name="f39" fmla="*/ 28 f27 1"/>
                  <a:gd name="f40" fmla="*/ 17 f26 1"/>
                  <a:gd name="f41" fmla="*/ 11 f26 1"/>
                  <a:gd name="f42" fmla="+- f28 0 f1"/>
                  <a:gd name="f43" fmla="*/ f31 1 34"/>
                  <a:gd name="f44" fmla="*/ f32 1 21"/>
                  <a:gd name="f45" fmla="*/ f33 1 34"/>
                  <a:gd name="f46" fmla="*/ f34 1 21"/>
                  <a:gd name="f47" fmla="*/ f35 1 34"/>
                  <a:gd name="f48" fmla="*/ f36 1 21"/>
                  <a:gd name="f49" fmla="*/ f37 1 34"/>
                  <a:gd name="f50" fmla="*/ f38 1 21"/>
                  <a:gd name="f51" fmla="*/ f39 1 34"/>
                  <a:gd name="f52" fmla="*/ f40 1 21"/>
                  <a:gd name="f53" fmla="*/ f41 1 21"/>
                  <a:gd name="f54" fmla="*/ 0 1 f29"/>
                  <a:gd name="f55" fmla="*/ f23 1 f29"/>
                  <a:gd name="f56" fmla="*/ 0 1 f30"/>
                  <a:gd name="f57" fmla="*/ f24 1 f30"/>
                  <a:gd name="f58" fmla="*/ f43 1 f29"/>
                  <a:gd name="f59" fmla="*/ f44 1 f30"/>
                  <a:gd name="f60" fmla="*/ f45 1 f29"/>
                  <a:gd name="f61" fmla="*/ f46 1 f30"/>
                  <a:gd name="f62" fmla="*/ f47 1 f29"/>
                  <a:gd name="f63" fmla="*/ f48 1 f30"/>
                  <a:gd name="f64" fmla="*/ f49 1 f29"/>
                  <a:gd name="f65" fmla="*/ f50 1 f30"/>
                  <a:gd name="f66" fmla="*/ f51 1 f29"/>
                  <a:gd name="f67" fmla="*/ f52 1 f30"/>
                  <a:gd name="f68" fmla="*/ f53 1 f30"/>
                  <a:gd name="f69" fmla="*/ f54 f20 1"/>
                  <a:gd name="f70" fmla="*/ f55 f20 1"/>
                  <a:gd name="f71" fmla="*/ f57 f21 1"/>
                  <a:gd name="f72" fmla="*/ f56 f21 1"/>
                  <a:gd name="f73" fmla="*/ f58 f20 1"/>
                  <a:gd name="f74" fmla="*/ f59 f21 1"/>
                  <a:gd name="f75" fmla="*/ f60 f20 1"/>
                  <a:gd name="f76" fmla="*/ f61 f21 1"/>
                  <a:gd name="f77" fmla="*/ f62 f20 1"/>
                  <a:gd name="f78" fmla="*/ f63 f21 1"/>
                  <a:gd name="f79" fmla="*/ f64 f20 1"/>
                  <a:gd name="f80" fmla="*/ f65 f21 1"/>
                  <a:gd name="f81" fmla="*/ f66 f20 1"/>
                  <a:gd name="f82" fmla="*/ f67 f21 1"/>
                  <a:gd name="f83" fmla="*/ f68 f21 1"/>
                </a:gdLst>
                <a:ahLst/>
                <a:cxnLst>
                  <a:cxn ang="3cd4">
                    <a:pos x="hc" y="t"/>
                  </a:cxn>
                  <a:cxn ang="0">
                    <a:pos x="r" y="vc"/>
                  </a:cxn>
                  <a:cxn ang="cd4">
                    <a:pos x="hc" y="b"/>
                  </a:cxn>
                  <a:cxn ang="cd2">
                    <a:pos x="l" y="vc"/>
                  </a:cxn>
                  <a:cxn ang="f42">
                    <a:pos x="f73" y="f74"/>
                  </a:cxn>
                  <a:cxn ang="f42">
                    <a:pos x="f75" y="f76"/>
                  </a:cxn>
                  <a:cxn ang="f42">
                    <a:pos x="f77" y="f78"/>
                  </a:cxn>
                  <a:cxn ang="f42">
                    <a:pos x="f79" y="f80"/>
                  </a:cxn>
                  <a:cxn ang="f42">
                    <a:pos x="f81" y="f82"/>
                  </a:cxn>
                  <a:cxn ang="f42">
                    <a:pos x="f77" y="f83"/>
                  </a:cxn>
                </a:cxnLst>
                <a:rect l="f69" t="f72" r="f70" b="f71"/>
                <a:pathLst>
                  <a:path w="34" h="21">
                    <a:moveTo>
                      <a:pt x="f5" y="f7"/>
                    </a:moveTo>
                    <a:cubicBezTo>
                      <a:pt x="f8" y="f9"/>
                      <a:pt x="f10" y="f11"/>
                      <a:pt x="f12" y="f13"/>
                    </a:cubicBezTo>
                    <a:cubicBezTo>
                      <a:pt x="f14" y="f5"/>
                      <a:pt x="f14" y="f5"/>
                      <a:pt x="f14" y="f5"/>
                    </a:cubicBezTo>
                    <a:cubicBezTo>
                      <a:pt x="f6" y="f15"/>
                      <a:pt x="f6" y="f15"/>
                      <a:pt x="f6" y="f15"/>
                    </a:cubicBezTo>
                    <a:cubicBezTo>
                      <a:pt x="f16" y="f17"/>
                      <a:pt x="f16" y="f17"/>
                      <a:pt x="f16" y="f17"/>
                    </a:cubicBezTo>
                    <a:cubicBezTo>
                      <a:pt x="f14" y="f18"/>
                      <a:pt x="f14" y="f18"/>
                      <a:pt x="f14" y="f18"/>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5" name="Freeform 99">
                <a:extLst>
                  <a:ext uri="{FF2B5EF4-FFF2-40B4-BE49-F238E27FC236}">
                    <a16:creationId xmlns:a16="http://schemas.microsoft.com/office/drawing/2014/main" id="{7F76FA6C-B1CA-48FA-8A86-F5D713D74DD7}"/>
                  </a:ext>
                </a:extLst>
              </p:cNvPr>
              <p:cNvSpPr/>
              <p:nvPr/>
            </p:nvSpPr>
            <p:spPr>
              <a:xfrm>
                <a:off x="331627" y="1411694"/>
                <a:ext cx="53975" cy="33337"/>
              </a:xfrm>
              <a:custGeom>
                <a:avLst/>
                <a:gdLst>
                  <a:gd name="f0" fmla="val 10800000"/>
                  <a:gd name="f1" fmla="val 5400000"/>
                  <a:gd name="f2" fmla="val 180"/>
                  <a:gd name="f3" fmla="val w"/>
                  <a:gd name="f4" fmla="val h"/>
                  <a:gd name="f5" fmla="val 0"/>
                  <a:gd name="f6" fmla="val 30"/>
                  <a:gd name="f7" fmla="val 16"/>
                  <a:gd name="f8" fmla="val 14"/>
                  <a:gd name="f9" fmla="val 27"/>
                  <a:gd name="f10" fmla="val 11"/>
                  <a:gd name="f11" fmla="val 22"/>
                  <a:gd name="f12" fmla="val 8"/>
                  <a:gd name="f13" fmla="val 15"/>
                  <a:gd name="f14" fmla="val 6"/>
                  <a:gd name="f15" fmla="val 9"/>
                  <a:gd name="f16" fmla="val 12"/>
                  <a:gd name="f17" fmla="val 10"/>
                  <a:gd name="f18" fmla="+- 0 0 -90"/>
                  <a:gd name="f19" fmla="*/ f3 1 30"/>
                  <a:gd name="f20" fmla="*/ f4 1 16"/>
                  <a:gd name="f21" fmla="val f5"/>
                  <a:gd name="f22" fmla="val f6"/>
                  <a:gd name="f23" fmla="val f7"/>
                  <a:gd name="f24" fmla="*/ f18 f0 1"/>
                  <a:gd name="f25" fmla="+- f23 0 f21"/>
                  <a:gd name="f26" fmla="+- f22 0 f21"/>
                  <a:gd name="f27" fmla="*/ f24 1 f2"/>
                  <a:gd name="f28" fmla="*/ f26 1 30"/>
                  <a:gd name="f29" fmla="*/ f25 1 16"/>
                  <a:gd name="f30" fmla="*/ 30 f26 1"/>
                  <a:gd name="f31" fmla="*/ 14 f25 1"/>
                  <a:gd name="f32" fmla="*/ 15 f26 1"/>
                  <a:gd name="f33" fmla="*/ 6 f25 1"/>
                  <a:gd name="f34" fmla="*/ 11 f26 1"/>
                  <a:gd name="f35" fmla="*/ 0 f25 1"/>
                  <a:gd name="f36" fmla="*/ 0 f26 1"/>
                  <a:gd name="f37" fmla="*/ 9 f25 1"/>
                  <a:gd name="f38" fmla="*/ 6 f26 1"/>
                  <a:gd name="f39" fmla="*/ 16 f25 1"/>
                  <a:gd name="f40" fmla="*/ 12 f26 1"/>
                  <a:gd name="f41" fmla="*/ 10 f25 1"/>
                  <a:gd name="f42" fmla="+- f27 0 f1"/>
                  <a:gd name="f43" fmla="*/ f30 1 30"/>
                  <a:gd name="f44" fmla="*/ f31 1 16"/>
                  <a:gd name="f45" fmla="*/ f32 1 30"/>
                  <a:gd name="f46" fmla="*/ f33 1 16"/>
                  <a:gd name="f47" fmla="*/ f34 1 30"/>
                  <a:gd name="f48" fmla="*/ f35 1 16"/>
                  <a:gd name="f49" fmla="*/ f36 1 30"/>
                  <a:gd name="f50" fmla="*/ f37 1 16"/>
                  <a:gd name="f51" fmla="*/ f38 1 30"/>
                  <a:gd name="f52" fmla="*/ f39 1 16"/>
                  <a:gd name="f53" fmla="*/ f40 1 30"/>
                  <a:gd name="f54" fmla="*/ f41 1 16"/>
                  <a:gd name="f55" fmla="*/ 0 1 f28"/>
                  <a:gd name="f56" fmla="*/ f22 1 f28"/>
                  <a:gd name="f57" fmla="*/ 0 1 f29"/>
                  <a:gd name="f58" fmla="*/ f23 1 f29"/>
                  <a:gd name="f59" fmla="*/ f43 1 f28"/>
                  <a:gd name="f60" fmla="*/ f44 1 f29"/>
                  <a:gd name="f61" fmla="*/ f45 1 f28"/>
                  <a:gd name="f62" fmla="*/ f46 1 f29"/>
                  <a:gd name="f63" fmla="*/ f47 1 f28"/>
                  <a:gd name="f64" fmla="*/ f48 1 f29"/>
                  <a:gd name="f65" fmla="*/ f49 1 f28"/>
                  <a:gd name="f66" fmla="*/ f50 1 f29"/>
                  <a:gd name="f67" fmla="*/ f51 1 f28"/>
                  <a:gd name="f68" fmla="*/ f52 1 f29"/>
                  <a:gd name="f69" fmla="*/ f53 1 f28"/>
                  <a:gd name="f70" fmla="*/ f54 1 f29"/>
                  <a:gd name="f71" fmla="*/ f55 f19 1"/>
                  <a:gd name="f72" fmla="*/ f56 f19 1"/>
                  <a:gd name="f73" fmla="*/ f58 f20 1"/>
                  <a:gd name="f74" fmla="*/ f57 f20 1"/>
                  <a:gd name="f75" fmla="*/ f59 f19 1"/>
                  <a:gd name="f76" fmla="*/ f60 f20 1"/>
                  <a:gd name="f77" fmla="*/ f61 f19 1"/>
                  <a:gd name="f78" fmla="*/ f62 f20 1"/>
                  <a:gd name="f79" fmla="*/ f63 f19 1"/>
                  <a:gd name="f80" fmla="*/ f64 f20 1"/>
                  <a:gd name="f81" fmla="*/ f65 f19 1"/>
                  <a:gd name="f82" fmla="*/ f66 f20 1"/>
                  <a:gd name="f83" fmla="*/ f67 f19 1"/>
                  <a:gd name="f84" fmla="*/ f68 f20 1"/>
                  <a:gd name="f85" fmla="*/ f69 f19 1"/>
                  <a:gd name="f86" fmla="*/ f70 f20 1"/>
                </a:gdLst>
                <a:ahLst/>
                <a:cxnLst>
                  <a:cxn ang="3cd4">
                    <a:pos x="hc" y="t"/>
                  </a:cxn>
                  <a:cxn ang="0">
                    <a:pos x="r" y="vc"/>
                  </a:cxn>
                  <a:cxn ang="cd4">
                    <a:pos x="hc" y="b"/>
                  </a:cxn>
                  <a:cxn ang="cd2">
                    <a:pos x="l" y="vc"/>
                  </a:cxn>
                  <a:cxn ang="f42">
                    <a:pos x="f75" y="f76"/>
                  </a:cxn>
                  <a:cxn ang="f42">
                    <a:pos x="f77" y="f78"/>
                  </a:cxn>
                  <a:cxn ang="f42">
                    <a:pos x="f79" y="f80"/>
                  </a:cxn>
                  <a:cxn ang="f42">
                    <a:pos x="f81" y="f82"/>
                  </a:cxn>
                  <a:cxn ang="f42">
                    <a:pos x="f83" y="f84"/>
                  </a:cxn>
                  <a:cxn ang="f42">
                    <a:pos x="f85" y="f86"/>
                  </a:cxn>
                </a:cxnLst>
                <a:rect l="f71" t="f74" r="f72" b="f73"/>
                <a:pathLst>
                  <a:path w="30" h="16">
                    <a:moveTo>
                      <a:pt x="f6" y="f8"/>
                    </a:moveTo>
                    <a:cubicBezTo>
                      <a:pt x="f9" y="f10"/>
                      <a:pt x="f11" y="f12"/>
                      <a:pt x="f13" y="f14"/>
                    </a:cubicBezTo>
                    <a:cubicBezTo>
                      <a:pt x="f10" y="f5"/>
                      <a:pt x="f10" y="f5"/>
                      <a:pt x="f10" y="f5"/>
                    </a:cubicBezTo>
                    <a:cubicBezTo>
                      <a:pt x="f5" y="f15"/>
                      <a:pt x="f5" y="f15"/>
                      <a:pt x="f5" y="f15"/>
                    </a:cubicBezTo>
                    <a:cubicBezTo>
                      <a:pt x="f14" y="f7"/>
                      <a:pt x="f14" y="f7"/>
                      <a:pt x="f14" y="f7"/>
                    </a:cubicBezTo>
                    <a:cubicBezTo>
                      <a:pt x="f16" y="f17"/>
                      <a:pt x="f16" y="f17"/>
                      <a:pt x="f16" y="f1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6" name="Freeform 100">
                <a:extLst>
                  <a:ext uri="{FF2B5EF4-FFF2-40B4-BE49-F238E27FC236}">
                    <a16:creationId xmlns:a16="http://schemas.microsoft.com/office/drawing/2014/main" id="{4401CEF7-77F3-4DDE-8B9C-81CEFCB0EAB3}"/>
                  </a:ext>
                </a:extLst>
              </p:cNvPr>
              <p:cNvSpPr/>
              <p:nvPr/>
            </p:nvSpPr>
            <p:spPr>
              <a:xfrm>
                <a:off x="507840" y="1367244"/>
                <a:ext cx="38100" cy="47625"/>
              </a:xfrm>
              <a:custGeom>
                <a:avLst/>
                <a:gdLst>
                  <a:gd name="f0" fmla="val 10800000"/>
                  <a:gd name="f1" fmla="val 5400000"/>
                  <a:gd name="f2" fmla="val 180"/>
                  <a:gd name="f3" fmla="val w"/>
                  <a:gd name="f4" fmla="val h"/>
                  <a:gd name="f5" fmla="val 0"/>
                  <a:gd name="f6" fmla="val 20"/>
                  <a:gd name="f7" fmla="val 22"/>
                  <a:gd name="f8" fmla="val 8"/>
                  <a:gd name="f9" fmla="val 5"/>
                  <a:gd name="f10" fmla="val 2"/>
                  <a:gd name="f11" fmla="val 1"/>
                  <a:gd name="f12" fmla="val 4"/>
                  <a:gd name="f13" fmla="+- 0 0 -90"/>
                  <a:gd name="f14" fmla="*/ f3 1 20"/>
                  <a:gd name="f15" fmla="*/ f4 1 22"/>
                  <a:gd name="f16" fmla="val f5"/>
                  <a:gd name="f17" fmla="val f6"/>
                  <a:gd name="f18" fmla="val f7"/>
                  <a:gd name="f19" fmla="*/ f13 f0 1"/>
                  <a:gd name="f20" fmla="+- f18 0 f16"/>
                  <a:gd name="f21" fmla="+- f17 0 f16"/>
                  <a:gd name="f22" fmla="*/ f19 1 f2"/>
                  <a:gd name="f23" fmla="*/ f21 1 20"/>
                  <a:gd name="f24" fmla="*/ f20 1 22"/>
                  <a:gd name="f25" fmla="*/ 20 f21 1"/>
                  <a:gd name="f26" fmla="*/ 22 f20 1"/>
                  <a:gd name="f27" fmla="*/ 5 f21 1"/>
                  <a:gd name="f28" fmla="*/ 8 f20 1"/>
                  <a:gd name="f29" fmla="*/ 1 f21 1"/>
                  <a:gd name="f30" fmla="*/ 4 f20 1"/>
                  <a:gd name="f31" fmla="*/ 4 f21 1"/>
                  <a:gd name="f32" fmla="*/ 0 f20 1"/>
                  <a:gd name="f33" fmla="+- f22 0 f1"/>
                  <a:gd name="f34" fmla="*/ f25 1 20"/>
                  <a:gd name="f35" fmla="*/ f26 1 22"/>
                  <a:gd name="f36" fmla="*/ f27 1 20"/>
                  <a:gd name="f37" fmla="*/ f28 1 22"/>
                  <a:gd name="f38" fmla="*/ f29 1 20"/>
                  <a:gd name="f39" fmla="*/ f30 1 22"/>
                  <a:gd name="f40" fmla="*/ f31 1 20"/>
                  <a:gd name="f41" fmla="*/ f32 1 22"/>
                  <a:gd name="f42" fmla="*/ 0 1 f23"/>
                  <a:gd name="f43" fmla="*/ f17 1 f23"/>
                  <a:gd name="f44" fmla="*/ 0 1 f24"/>
                  <a:gd name="f45" fmla="*/ f18 1 f24"/>
                  <a:gd name="f46" fmla="*/ f34 1 f23"/>
                  <a:gd name="f47" fmla="*/ f35 1 f24"/>
                  <a:gd name="f48" fmla="*/ f36 1 f23"/>
                  <a:gd name="f49" fmla="*/ f37 1 f24"/>
                  <a:gd name="f50" fmla="*/ f38 1 f23"/>
                  <a:gd name="f51" fmla="*/ f39 1 f24"/>
                  <a:gd name="f52" fmla="*/ f40 1 f23"/>
                  <a:gd name="f53" fmla="*/ f41 1 f24"/>
                  <a:gd name="f54" fmla="*/ f42 f14 1"/>
                  <a:gd name="f55" fmla="*/ f43 f14 1"/>
                  <a:gd name="f56" fmla="*/ f45 f15 1"/>
                  <a:gd name="f57" fmla="*/ f44 f15 1"/>
                  <a:gd name="f58" fmla="*/ f46 f14 1"/>
                  <a:gd name="f59" fmla="*/ f47 f15 1"/>
                  <a:gd name="f60" fmla="*/ f48 f14 1"/>
                  <a:gd name="f61" fmla="*/ f49 f15 1"/>
                  <a:gd name="f62" fmla="*/ f50 f14 1"/>
                  <a:gd name="f63" fmla="*/ f51 f15 1"/>
                  <a:gd name="f64" fmla="*/ f52 f14 1"/>
                  <a:gd name="f65" fmla="*/ f53 f15 1"/>
                </a:gdLst>
                <a:ahLst/>
                <a:cxnLst>
                  <a:cxn ang="3cd4">
                    <a:pos x="hc" y="t"/>
                  </a:cxn>
                  <a:cxn ang="0">
                    <a:pos x="r" y="vc"/>
                  </a:cxn>
                  <a:cxn ang="cd4">
                    <a:pos x="hc" y="b"/>
                  </a:cxn>
                  <a:cxn ang="cd2">
                    <a:pos x="l" y="vc"/>
                  </a:cxn>
                  <a:cxn ang="f33">
                    <a:pos x="f58" y="f59"/>
                  </a:cxn>
                  <a:cxn ang="f33">
                    <a:pos x="f60" y="f61"/>
                  </a:cxn>
                  <a:cxn ang="f33">
                    <a:pos x="f62" y="f63"/>
                  </a:cxn>
                  <a:cxn ang="f33">
                    <a:pos x="f64" y="f65"/>
                  </a:cxn>
                </a:cxnLst>
                <a:rect l="f54" t="f57" r="f55" b="f56"/>
                <a:pathLst>
                  <a:path w="20" h="22">
                    <a:moveTo>
                      <a:pt x="f6" y="f7"/>
                    </a:moveTo>
                    <a:cubicBezTo>
                      <a:pt x="f8" y="f7"/>
                      <a:pt x="f9" y="f8"/>
                      <a:pt x="f9" y="f8"/>
                    </a:cubicBezTo>
                    <a:cubicBezTo>
                      <a:pt x="f9" y="f8"/>
                      <a:pt x="f10" y="f8"/>
                      <a:pt x="f11" y="f12"/>
                    </a:cubicBezTo>
                    <a:cubicBezTo>
                      <a:pt x="f5" y="f11"/>
                      <a:pt x="f12" y="f5"/>
                      <a:pt x="f12"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7" name="Freeform 101">
                <a:extLst>
                  <a:ext uri="{FF2B5EF4-FFF2-40B4-BE49-F238E27FC236}">
                    <a16:creationId xmlns:a16="http://schemas.microsoft.com/office/drawing/2014/main" id="{9C2400EC-2EF7-4CF7-BB23-C042077709F9}"/>
                  </a:ext>
                </a:extLst>
              </p:cNvPr>
              <p:cNvSpPr/>
              <p:nvPr/>
            </p:nvSpPr>
            <p:spPr>
              <a:xfrm>
                <a:off x="547529" y="1367244"/>
                <a:ext cx="36512" cy="47625"/>
              </a:xfrm>
              <a:custGeom>
                <a:avLst/>
                <a:gdLst>
                  <a:gd name="f0" fmla="val 10800000"/>
                  <a:gd name="f1" fmla="val 5400000"/>
                  <a:gd name="f2" fmla="val 180"/>
                  <a:gd name="f3" fmla="val w"/>
                  <a:gd name="f4" fmla="val h"/>
                  <a:gd name="f5" fmla="val 0"/>
                  <a:gd name="f6" fmla="val 20"/>
                  <a:gd name="f7" fmla="val 22"/>
                  <a:gd name="f8" fmla="val 12"/>
                  <a:gd name="f9" fmla="val 16"/>
                  <a:gd name="f10" fmla="val 8"/>
                  <a:gd name="f11" fmla="val 19"/>
                  <a:gd name="f12" fmla="val 4"/>
                  <a:gd name="f13" fmla="val 1"/>
                  <a:gd name="f14" fmla="val 17"/>
                  <a:gd name="f15" fmla="+- 0 0 -90"/>
                  <a:gd name="f16" fmla="*/ f3 1 20"/>
                  <a:gd name="f17" fmla="*/ f4 1 22"/>
                  <a:gd name="f18" fmla="val f5"/>
                  <a:gd name="f19" fmla="val f6"/>
                  <a:gd name="f20" fmla="val f7"/>
                  <a:gd name="f21" fmla="*/ f15 f0 1"/>
                  <a:gd name="f22" fmla="+- f20 0 f18"/>
                  <a:gd name="f23" fmla="+- f19 0 f18"/>
                  <a:gd name="f24" fmla="*/ f21 1 f2"/>
                  <a:gd name="f25" fmla="*/ f23 1 20"/>
                  <a:gd name="f26" fmla="*/ f22 1 22"/>
                  <a:gd name="f27" fmla="*/ 0 f23 1"/>
                  <a:gd name="f28" fmla="*/ 22 f22 1"/>
                  <a:gd name="f29" fmla="*/ 16 f23 1"/>
                  <a:gd name="f30" fmla="*/ 8 f22 1"/>
                  <a:gd name="f31" fmla="*/ 19 f23 1"/>
                  <a:gd name="f32" fmla="*/ 4 f22 1"/>
                  <a:gd name="f33" fmla="*/ 17 f23 1"/>
                  <a:gd name="f34" fmla="*/ 0 f22 1"/>
                  <a:gd name="f35" fmla="+- f24 0 f1"/>
                  <a:gd name="f36" fmla="*/ f27 1 20"/>
                  <a:gd name="f37" fmla="*/ f28 1 22"/>
                  <a:gd name="f38" fmla="*/ f29 1 20"/>
                  <a:gd name="f39" fmla="*/ f30 1 22"/>
                  <a:gd name="f40" fmla="*/ f31 1 20"/>
                  <a:gd name="f41" fmla="*/ f32 1 22"/>
                  <a:gd name="f42" fmla="*/ f33 1 20"/>
                  <a:gd name="f43" fmla="*/ f34 1 22"/>
                  <a:gd name="f44" fmla="*/ 0 1 f25"/>
                  <a:gd name="f45" fmla="*/ f19 1 f25"/>
                  <a:gd name="f46" fmla="*/ 0 1 f26"/>
                  <a:gd name="f47" fmla="*/ f20 1 f26"/>
                  <a:gd name="f48" fmla="*/ f36 1 f25"/>
                  <a:gd name="f49" fmla="*/ f37 1 f26"/>
                  <a:gd name="f50" fmla="*/ f38 1 f25"/>
                  <a:gd name="f51" fmla="*/ f39 1 f26"/>
                  <a:gd name="f52" fmla="*/ f40 1 f25"/>
                  <a:gd name="f53" fmla="*/ f41 1 f26"/>
                  <a:gd name="f54" fmla="*/ f42 1 f25"/>
                  <a:gd name="f55" fmla="*/ f43 1 f26"/>
                  <a:gd name="f56" fmla="*/ f44 f16 1"/>
                  <a:gd name="f57" fmla="*/ f45 f16 1"/>
                  <a:gd name="f58" fmla="*/ f47 f17 1"/>
                  <a:gd name="f59" fmla="*/ f46 f17 1"/>
                  <a:gd name="f60" fmla="*/ f48 f16 1"/>
                  <a:gd name="f61" fmla="*/ f49 f17 1"/>
                  <a:gd name="f62" fmla="*/ f50 f16 1"/>
                  <a:gd name="f63" fmla="*/ f51 f17 1"/>
                  <a:gd name="f64" fmla="*/ f52 f16 1"/>
                  <a:gd name="f65" fmla="*/ f53 f17 1"/>
                  <a:gd name="f66" fmla="*/ f54 f16 1"/>
                  <a:gd name="f67" fmla="*/ f55 f17 1"/>
                </a:gdLst>
                <a:ahLst/>
                <a:cxnLst>
                  <a:cxn ang="3cd4">
                    <a:pos x="hc" y="t"/>
                  </a:cxn>
                  <a:cxn ang="0">
                    <a:pos x="r" y="vc"/>
                  </a:cxn>
                  <a:cxn ang="cd4">
                    <a:pos x="hc" y="b"/>
                  </a:cxn>
                  <a:cxn ang="cd2">
                    <a:pos x="l" y="vc"/>
                  </a:cxn>
                  <a:cxn ang="f35">
                    <a:pos x="f60" y="f61"/>
                  </a:cxn>
                  <a:cxn ang="f35">
                    <a:pos x="f62" y="f63"/>
                  </a:cxn>
                  <a:cxn ang="f35">
                    <a:pos x="f64" y="f65"/>
                  </a:cxn>
                  <a:cxn ang="f35">
                    <a:pos x="f66" y="f67"/>
                  </a:cxn>
                </a:cxnLst>
                <a:rect l="f56" t="f59" r="f57" b="f58"/>
                <a:pathLst>
                  <a:path w="20" h="22">
                    <a:moveTo>
                      <a:pt x="f5" y="f7"/>
                    </a:moveTo>
                    <a:cubicBezTo>
                      <a:pt x="f8" y="f7"/>
                      <a:pt x="f9" y="f10"/>
                      <a:pt x="f9" y="f10"/>
                    </a:cubicBezTo>
                    <a:cubicBezTo>
                      <a:pt x="f9" y="f10"/>
                      <a:pt x="f11" y="f10"/>
                      <a:pt x="f11" y="f12"/>
                    </a:cubicBezTo>
                    <a:cubicBezTo>
                      <a:pt x="f6" y="f13"/>
                      <a:pt x="f14" y="f5"/>
                      <a:pt x="f14"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8" name="Line 102">
                <a:extLst>
                  <a:ext uri="{FF2B5EF4-FFF2-40B4-BE49-F238E27FC236}">
                    <a16:creationId xmlns:a16="http://schemas.microsoft.com/office/drawing/2014/main" id="{8944E8FA-E216-413E-B561-402278568B2B}"/>
                  </a:ext>
                </a:extLst>
              </p:cNvPr>
              <p:cNvSpPr/>
              <p:nvPr/>
            </p:nvSpPr>
            <p:spPr>
              <a:xfrm>
                <a:off x="530066" y="1364069"/>
                <a:ext cx="0" cy="63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29" name="Line 103">
                <a:extLst>
                  <a:ext uri="{FF2B5EF4-FFF2-40B4-BE49-F238E27FC236}">
                    <a16:creationId xmlns:a16="http://schemas.microsoft.com/office/drawing/2014/main" id="{79CE6C32-8ACA-4733-A029-3EF997DB63ED}"/>
                  </a:ext>
                </a:extLst>
              </p:cNvPr>
              <p:cNvSpPr/>
              <p:nvPr/>
            </p:nvSpPr>
            <p:spPr>
              <a:xfrm>
                <a:off x="560229" y="1364069"/>
                <a:ext cx="0" cy="63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0" name="Freeform 104">
                <a:extLst>
                  <a:ext uri="{FF2B5EF4-FFF2-40B4-BE49-F238E27FC236}">
                    <a16:creationId xmlns:a16="http://schemas.microsoft.com/office/drawing/2014/main" id="{5FB49131-467F-4A07-AAE4-36B811C6FD56}"/>
                  </a:ext>
                </a:extLst>
              </p:cNvPr>
              <p:cNvSpPr/>
              <p:nvPr/>
            </p:nvSpPr>
            <p:spPr>
              <a:xfrm>
                <a:off x="539591" y="1394231"/>
                <a:ext cx="11113" cy="1588"/>
              </a:xfrm>
              <a:custGeom>
                <a:avLst/>
                <a:gdLst>
                  <a:gd name="f0" fmla="val 10800000"/>
                  <a:gd name="f1" fmla="val 5400000"/>
                  <a:gd name="f2" fmla="val 180"/>
                  <a:gd name="f3" fmla="val w"/>
                  <a:gd name="f4" fmla="val h"/>
                  <a:gd name="f5" fmla="val 0"/>
                  <a:gd name="f6" fmla="val 6"/>
                  <a:gd name="f7" fmla="val 1"/>
                  <a:gd name="f8" fmla="val 4"/>
                  <a:gd name="f9" fmla="val 2"/>
                  <a:gd name="f10" fmla="+- 0 0 -90"/>
                  <a:gd name="f11" fmla="*/ f3 1 6"/>
                  <a:gd name="f12" fmla="*/ f4 1 1"/>
                  <a:gd name="f13" fmla="val f5"/>
                  <a:gd name="f14" fmla="val f6"/>
                  <a:gd name="f15" fmla="val f7"/>
                  <a:gd name="f16" fmla="*/ f10 f0 1"/>
                  <a:gd name="f17" fmla="+- f15 0 f13"/>
                  <a:gd name="f18" fmla="+- f14 0 f13"/>
                  <a:gd name="f19" fmla="*/ f16 1 f2"/>
                  <a:gd name="f20" fmla="*/ f18 1 6"/>
                  <a:gd name="f21" fmla="val f17"/>
                  <a:gd name="f22" fmla="*/ 6 f18 1"/>
                  <a:gd name="f23" fmla="*/ 0 f17 1"/>
                  <a:gd name="f24" fmla="*/ 0 f18 1"/>
                  <a:gd name="f25" fmla="+- f19 0 f1"/>
                  <a:gd name="f26" fmla="*/ f22 1 6"/>
                  <a:gd name="f27" fmla="*/ f24 1 6"/>
                  <a:gd name="f28" fmla="*/ f23 1 f21"/>
                  <a:gd name="f29" fmla="*/ 0 1 f20"/>
                  <a:gd name="f30" fmla="*/ f14 1 f20"/>
                  <a:gd name="f31" fmla="*/ 0 1 f21"/>
                  <a:gd name="f32" fmla="*/ f15 1 f21"/>
                  <a:gd name="f33" fmla="*/ f26 1 f20"/>
                  <a:gd name="f34" fmla="*/ f27 1 f20"/>
                  <a:gd name="f35" fmla="*/ f29 f11 1"/>
                  <a:gd name="f36" fmla="*/ f30 f11 1"/>
                  <a:gd name="f37" fmla="*/ f32 f12 1"/>
                  <a:gd name="f38" fmla="*/ f31 f12 1"/>
                  <a:gd name="f39" fmla="*/ f28 f12 1"/>
                  <a:gd name="f40" fmla="*/ f33 f11 1"/>
                  <a:gd name="f41" fmla="*/ f34 f11 1"/>
                </a:gdLst>
                <a:ahLst/>
                <a:cxnLst>
                  <a:cxn ang="3cd4">
                    <a:pos x="hc" y="t"/>
                  </a:cxn>
                  <a:cxn ang="0">
                    <a:pos x="r" y="vc"/>
                  </a:cxn>
                  <a:cxn ang="cd4">
                    <a:pos x="hc" y="b"/>
                  </a:cxn>
                  <a:cxn ang="cd2">
                    <a:pos x="l" y="vc"/>
                  </a:cxn>
                  <a:cxn ang="f25">
                    <a:pos x="f40" y="f39"/>
                  </a:cxn>
                  <a:cxn ang="f25">
                    <a:pos x="f41" y="f39"/>
                  </a:cxn>
                </a:cxnLst>
                <a:rect l="f35" t="f38" r="f36" b="f37"/>
                <a:pathLst>
                  <a:path w="6" h="1">
                    <a:moveTo>
                      <a:pt x="f6" y="f5"/>
                    </a:moveTo>
                    <a:cubicBezTo>
                      <a:pt x="f8" y="f7"/>
                      <a:pt x="f9" y="f7"/>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1" name="Freeform 105">
                <a:extLst>
                  <a:ext uri="{FF2B5EF4-FFF2-40B4-BE49-F238E27FC236}">
                    <a16:creationId xmlns:a16="http://schemas.microsoft.com/office/drawing/2014/main" id="{63602ABE-B60B-46BC-A23A-370F865FD992}"/>
                  </a:ext>
                </a:extLst>
              </p:cNvPr>
              <p:cNvSpPr/>
              <p:nvPr/>
            </p:nvSpPr>
            <p:spPr>
              <a:xfrm>
                <a:off x="499903" y="1414869"/>
                <a:ext cx="46037" cy="34925"/>
              </a:xfrm>
              <a:custGeom>
                <a:avLst/>
                <a:gdLst>
                  <a:gd name="f0" fmla="val 10800000"/>
                  <a:gd name="f1" fmla="val 5400000"/>
                  <a:gd name="f2" fmla="val 180"/>
                  <a:gd name="f3" fmla="val w"/>
                  <a:gd name="f4" fmla="val h"/>
                  <a:gd name="f5" fmla="val 0"/>
                  <a:gd name="f6" fmla="val 24"/>
                  <a:gd name="f7" fmla="val 16"/>
                  <a:gd name="f8" fmla="val 10"/>
                  <a:gd name="f9" fmla="val 2"/>
                  <a:gd name="f10" fmla="val 8"/>
                  <a:gd name="f11" fmla="val 5"/>
                  <a:gd name="f12" fmla="val 7"/>
                  <a:gd name="f13" fmla="val 9"/>
                  <a:gd name="f14" fmla="val 6"/>
                  <a:gd name="f15" fmla="val 13"/>
                  <a:gd name="f16" fmla="val 18"/>
                  <a:gd name="f17" fmla="val 12"/>
                  <a:gd name="f18" fmla="+- 0 0 -90"/>
                  <a:gd name="f19" fmla="*/ f3 1 24"/>
                  <a:gd name="f20" fmla="*/ f4 1 16"/>
                  <a:gd name="f21" fmla="val f5"/>
                  <a:gd name="f22" fmla="val f6"/>
                  <a:gd name="f23" fmla="val f7"/>
                  <a:gd name="f24" fmla="*/ f18 f0 1"/>
                  <a:gd name="f25" fmla="+- f23 0 f21"/>
                  <a:gd name="f26" fmla="+- f22 0 f21"/>
                  <a:gd name="f27" fmla="*/ f24 1 f2"/>
                  <a:gd name="f28" fmla="*/ f26 1 24"/>
                  <a:gd name="f29" fmla="*/ f25 1 16"/>
                  <a:gd name="f30" fmla="*/ 0 f26 1"/>
                  <a:gd name="f31" fmla="*/ 10 f25 1"/>
                  <a:gd name="f32" fmla="*/ 9 f26 1"/>
                  <a:gd name="f33" fmla="*/ 6 f25 1"/>
                  <a:gd name="f34" fmla="*/ 13 f26 1"/>
                  <a:gd name="f35" fmla="*/ 0 f25 1"/>
                  <a:gd name="f36" fmla="*/ 24 f26 1"/>
                  <a:gd name="f37" fmla="*/ 9 f25 1"/>
                  <a:gd name="f38" fmla="*/ 18 f26 1"/>
                  <a:gd name="f39" fmla="*/ 16 f25 1"/>
                  <a:gd name="f40" fmla="*/ 12 f26 1"/>
                  <a:gd name="f41" fmla="+- f27 0 f1"/>
                  <a:gd name="f42" fmla="*/ f30 1 24"/>
                  <a:gd name="f43" fmla="*/ f31 1 16"/>
                  <a:gd name="f44" fmla="*/ f32 1 24"/>
                  <a:gd name="f45" fmla="*/ f33 1 16"/>
                  <a:gd name="f46" fmla="*/ f34 1 24"/>
                  <a:gd name="f47" fmla="*/ f35 1 16"/>
                  <a:gd name="f48" fmla="*/ f36 1 24"/>
                  <a:gd name="f49" fmla="*/ f37 1 16"/>
                  <a:gd name="f50" fmla="*/ f38 1 24"/>
                  <a:gd name="f51" fmla="*/ f39 1 16"/>
                  <a:gd name="f52" fmla="*/ f40 1 24"/>
                  <a:gd name="f53" fmla="*/ 0 1 f28"/>
                  <a:gd name="f54" fmla="*/ f22 1 f28"/>
                  <a:gd name="f55" fmla="*/ 0 1 f29"/>
                  <a:gd name="f56" fmla="*/ f23 1 f29"/>
                  <a:gd name="f57" fmla="*/ f42 1 f28"/>
                  <a:gd name="f58" fmla="*/ f43 1 f29"/>
                  <a:gd name="f59" fmla="*/ f44 1 f28"/>
                  <a:gd name="f60" fmla="*/ f45 1 f29"/>
                  <a:gd name="f61" fmla="*/ f46 1 f28"/>
                  <a:gd name="f62" fmla="*/ f47 1 f29"/>
                  <a:gd name="f63" fmla="*/ f48 1 f28"/>
                  <a:gd name="f64" fmla="*/ f49 1 f29"/>
                  <a:gd name="f65" fmla="*/ f50 1 f28"/>
                  <a:gd name="f66" fmla="*/ f51 1 f29"/>
                  <a:gd name="f67" fmla="*/ f52 1 f28"/>
                  <a:gd name="f68" fmla="*/ f53 f19 1"/>
                  <a:gd name="f69" fmla="*/ f54 f19 1"/>
                  <a:gd name="f70" fmla="*/ f56 f20 1"/>
                  <a:gd name="f71" fmla="*/ f55 f20 1"/>
                  <a:gd name="f72" fmla="*/ f57 f19 1"/>
                  <a:gd name="f73" fmla="*/ f58 f20 1"/>
                  <a:gd name="f74" fmla="*/ f59 f19 1"/>
                  <a:gd name="f75" fmla="*/ f60 f20 1"/>
                  <a:gd name="f76" fmla="*/ f61 f19 1"/>
                  <a:gd name="f77" fmla="*/ f62 f20 1"/>
                  <a:gd name="f78" fmla="*/ f63 f19 1"/>
                  <a:gd name="f79" fmla="*/ f64 f20 1"/>
                  <a:gd name="f80" fmla="*/ f65 f19 1"/>
                  <a:gd name="f81" fmla="*/ f66 f20 1"/>
                  <a:gd name="f82" fmla="*/ f67 f19 1"/>
                </a:gdLst>
                <a:ahLst/>
                <a:cxnLst>
                  <a:cxn ang="3cd4">
                    <a:pos x="hc" y="t"/>
                  </a:cxn>
                  <a:cxn ang="0">
                    <a:pos x="r" y="vc"/>
                  </a:cxn>
                  <a:cxn ang="cd4">
                    <a:pos x="hc" y="b"/>
                  </a:cxn>
                  <a:cxn ang="cd2">
                    <a:pos x="l" y="vc"/>
                  </a:cxn>
                  <a:cxn ang="f41">
                    <a:pos x="f72" y="f73"/>
                  </a:cxn>
                  <a:cxn ang="f41">
                    <a:pos x="f74" y="f75"/>
                  </a:cxn>
                  <a:cxn ang="f41">
                    <a:pos x="f76" y="f77"/>
                  </a:cxn>
                  <a:cxn ang="f41">
                    <a:pos x="f78" y="f79"/>
                  </a:cxn>
                  <a:cxn ang="f41">
                    <a:pos x="f80" y="f81"/>
                  </a:cxn>
                  <a:cxn ang="f41">
                    <a:pos x="f82" y="f73"/>
                  </a:cxn>
                </a:cxnLst>
                <a:rect l="f68" t="f71" r="f69" b="f70"/>
                <a:pathLst>
                  <a:path w="24" h="16">
                    <a:moveTo>
                      <a:pt x="f5" y="f8"/>
                    </a:moveTo>
                    <a:cubicBezTo>
                      <a:pt x="f9" y="f10"/>
                      <a:pt x="f11" y="f12"/>
                      <a:pt x="f13" y="f14"/>
                    </a:cubicBezTo>
                    <a:cubicBezTo>
                      <a:pt x="f15" y="f5"/>
                      <a:pt x="f15" y="f5"/>
                      <a:pt x="f15" y="f5"/>
                    </a:cubicBezTo>
                    <a:cubicBezTo>
                      <a:pt x="f6" y="f13"/>
                      <a:pt x="f6" y="f13"/>
                      <a:pt x="f6" y="f13"/>
                    </a:cubicBezTo>
                    <a:cubicBezTo>
                      <a:pt x="f16" y="f7"/>
                      <a:pt x="f16" y="f7"/>
                      <a:pt x="f16" y="f7"/>
                    </a:cubicBezTo>
                    <a:cubicBezTo>
                      <a:pt x="f17" y="f8"/>
                      <a:pt x="f17" y="f8"/>
                      <a:pt x="f17" y="f8"/>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2" name="Freeform 106">
                <a:extLst>
                  <a:ext uri="{FF2B5EF4-FFF2-40B4-BE49-F238E27FC236}">
                    <a16:creationId xmlns:a16="http://schemas.microsoft.com/office/drawing/2014/main" id="{FE2E9B22-F524-4182-ADB4-C5D08EE1C9A7}"/>
                  </a:ext>
                </a:extLst>
              </p:cNvPr>
              <p:cNvSpPr/>
              <p:nvPr/>
            </p:nvSpPr>
            <p:spPr>
              <a:xfrm>
                <a:off x="547529" y="1414869"/>
                <a:ext cx="63500" cy="47625"/>
              </a:xfrm>
              <a:custGeom>
                <a:avLst/>
                <a:gdLst>
                  <a:gd name="f0" fmla="val 10800000"/>
                  <a:gd name="f1" fmla="val 5400000"/>
                  <a:gd name="f2" fmla="val 180"/>
                  <a:gd name="f3" fmla="val w"/>
                  <a:gd name="f4" fmla="val h"/>
                  <a:gd name="f5" fmla="val 0"/>
                  <a:gd name="f6" fmla="val 35"/>
                  <a:gd name="f7" fmla="val 22"/>
                  <a:gd name="f8" fmla="val 32"/>
                  <a:gd name="f9" fmla="val 16"/>
                  <a:gd name="f10" fmla="val 27"/>
                  <a:gd name="f11" fmla="val 9"/>
                  <a:gd name="f12" fmla="val 15"/>
                  <a:gd name="f13" fmla="val 6"/>
                  <a:gd name="f14" fmla="val 11"/>
                  <a:gd name="f15" fmla="val 10"/>
                  <a:gd name="f16" fmla="+- 0 0 -90"/>
                  <a:gd name="f17" fmla="*/ f3 1 35"/>
                  <a:gd name="f18" fmla="*/ f4 1 22"/>
                  <a:gd name="f19" fmla="val f5"/>
                  <a:gd name="f20" fmla="val f6"/>
                  <a:gd name="f21" fmla="val f7"/>
                  <a:gd name="f22" fmla="*/ f16 f0 1"/>
                  <a:gd name="f23" fmla="+- f21 0 f19"/>
                  <a:gd name="f24" fmla="+- f20 0 f19"/>
                  <a:gd name="f25" fmla="*/ f22 1 f2"/>
                  <a:gd name="f26" fmla="*/ f24 1 35"/>
                  <a:gd name="f27" fmla="*/ f23 1 22"/>
                  <a:gd name="f28" fmla="*/ 35 f24 1"/>
                  <a:gd name="f29" fmla="*/ 22 f23 1"/>
                  <a:gd name="f30" fmla="*/ 15 f24 1"/>
                  <a:gd name="f31" fmla="*/ 6 f23 1"/>
                  <a:gd name="f32" fmla="*/ 11 f24 1"/>
                  <a:gd name="f33" fmla="*/ 0 f23 1"/>
                  <a:gd name="f34" fmla="*/ 0 f24 1"/>
                  <a:gd name="f35" fmla="*/ 9 f23 1"/>
                  <a:gd name="f36" fmla="*/ 6 f24 1"/>
                  <a:gd name="f37" fmla="*/ 16 f23 1"/>
                  <a:gd name="f38" fmla="*/ 10 f23 1"/>
                  <a:gd name="f39" fmla="+- f25 0 f1"/>
                  <a:gd name="f40" fmla="*/ f28 1 35"/>
                  <a:gd name="f41" fmla="*/ f29 1 22"/>
                  <a:gd name="f42" fmla="*/ f30 1 35"/>
                  <a:gd name="f43" fmla="*/ f31 1 22"/>
                  <a:gd name="f44" fmla="*/ f32 1 35"/>
                  <a:gd name="f45" fmla="*/ f33 1 22"/>
                  <a:gd name="f46" fmla="*/ f34 1 35"/>
                  <a:gd name="f47" fmla="*/ f35 1 22"/>
                  <a:gd name="f48" fmla="*/ f36 1 35"/>
                  <a:gd name="f49" fmla="*/ f37 1 22"/>
                  <a:gd name="f50" fmla="*/ f38 1 22"/>
                  <a:gd name="f51" fmla="*/ 0 1 f26"/>
                  <a:gd name="f52" fmla="*/ f20 1 f26"/>
                  <a:gd name="f53" fmla="*/ 0 1 f27"/>
                  <a:gd name="f54" fmla="*/ f21 1 f27"/>
                  <a:gd name="f55" fmla="*/ f40 1 f26"/>
                  <a:gd name="f56" fmla="*/ f41 1 f27"/>
                  <a:gd name="f57" fmla="*/ f42 1 f26"/>
                  <a:gd name="f58" fmla="*/ f43 1 f27"/>
                  <a:gd name="f59" fmla="*/ f44 1 f26"/>
                  <a:gd name="f60" fmla="*/ f45 1 f27"/>
                  <a:gd name="f61" fmla="*/ f46 1 f26"/>
                  <a:gd name="f62" fmla="*/ f47 1 f27"/>
                  <a:gd name="f63" fmla="*/ f48 1 f26"/>
                  <a:gd name="f64" fmla="*/ f49 1 f27"/>
                  <a:gd name="f65" fmla="*/ f50 1 f27"/>
                  <a:gd name="f66" fmla="*/ f51 f17 1"/>
                  <a:gd name="f67" fmla="*/ f52 f17 1"/>
                  <a:gd name="f68" fmla="*/ f54 f18 1"/>
                  <a:gd name="f69" fmla="*/ f53 f18 1"/>
                  <a:gd name="f70" fmla="*/ f55 f17 1"/>
                  <a:gd name="f71" fmla="*/ f56 f18 1"/>
                  <a:gd name="f72" fmla="*/ f57 f17 1"/>
                  <a:gd name="f73" fmla="*/ f58 f18 1"/>
                  <a:gd name="f74" fmla="*/ f59 f17 1"/>
                  <a:gd name="f75" fmla="*/ f60 f18 1"/>
                  <a:gd name="f76" fmla="*/ f61 f17 1"/>
                  <a:gd name="f77" fmla="*/ f62 f18 1"/>
                  <a:gd name="f78" fmla="*/ f63 f17 1"/>
                  <a:gd name="f79" fmla="*/ f64 f18 1"/>
                  <a:gd name="f80" fmla="*/ f65 f18 1"/>
                </a:gdLst>
                <a:ahLst/>
                <a:cxnLst>
                  <a:cxn ang="3cd4">
                    <a:pos x="hc" y="t"/>
                  </a:cxn>
                  <a:cxn ang="0">
                    <a:pos x="r" y="vc"/>
                  </a:cxn>
                  <a:cxn ang="cd4">
                    <a:pos x="hc" y="b"/>
                  </a:cxn>
                  <a:cxn ang="cd2">
                    <a:pos x="l" y="vc"/>
                  </a:cxn>
                  <a:cxn ang="f39">
                    <a:pos x="f70" y="f71"/>
                  </a:cxn>
                  <a:cxn ang="f39">
                    <a:pos x="f72" y="f73"/>
                  </a:cxn>
                  <a:cxn ang="f39">
                    <a:pos x="f74" y="f75"/>
                  </a:cxn>
                  <a:cxn ang="f39">
                    <a:pos x="f76" y="f77"/>
                  </a:cxn>
                  <a:cxn ang="f39">
                    <a:pos x="f78" y="f79"/>
                  </a:cxn>
                  <a:cxn ang="f39">
                    <a:pos x="f74" y="f80"/>
                  </a:cxn>
                </a:cxnLst>
                <a:rect l="f66" t="f69" r="f67" b="f68"/>
                <a:pathLst>
                  <a:path w="35" h="22">
                    <a:moveTo>
                      <a:pt x="f6" y="f7"/>
                    </a:moveTo>
                    <a:cubicBezTo>
                      <a:pt x="f8" y="f9"/>
                      <a:pt x="f10" y="f11"/>
                      <a:pt x="f12" y="f13"/>
                    </a:cubicBezTo>
                    <a:cubicBezTo>
                      <a:pt x="f14" y="f5"/>
                      <a:pt x="f14" y="f5"/>
                      <a:pt x="f14" y="f5"/>
                    </a:cubicBezTo>
                    <a:cubicBezTo>
                      <a:pt x="f5" y="f11"/>
                      <a:pt x="f5" y="f11"/>
                      <a:pt x="f5" y="f11"/>
                    </a:cubicBezTo>
                    <a:cubicBezTo>
                      <a:pt x="f13" y="f9"/>
                      <a:pt x="f13" y="f9"/>
                      <a:pt x="f13" y="f9"/>
                    </a:cubicBezTo>
                    <a:cubicBezTo>
                      <a:pt x="f14" y="f15"/>
                      <a:pt x="f14" y="f15"/>
                      <a:pt x="f14" y="f1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3" name="Freeform 107">
                <a:extLst>
                  <a:ext uri="{FF2B5EF4-FFF2-40B4-BE49-F238E27FC236}">
                    <a16:creationId xmlns:a16="http://schemas.microsoft.com/office/drawing/2014/main" id="{BB90B28F-D97F-4000-804F-DD1182370553}"/>
                  </a:ext>
                </a:extLst>
              </p:cNvPr>
              <p:cNvSpPr/>
              <p:nvPr/>
            </p:nvSpPr>
            <p:spPr>
              <a:xfrm>
                <a:off x="612616" y="1479957"/>
                <a:ext cx="1588" cy="9525"/>
              </a:xfrm>
              <a:custGeom>
                <a:avLst/>
                <a:gdLst>
                  <a:gd name="f0" fmla="val 10800000"/>
                  <a:gd name="f1" fmla="val 5400000"/>
                  <a:gd name="f2" fmla="val 180"/>
                  <a:gd name="f3" fmla="val w"/>
                  <a:gd name="f4" fmla="val h"/>
                  <a:gd name="f5" fmla="val 0"/>
                  <a:gd name="f6" fmla="val 1"/>
                  <a:gd name="f7" fmla="val 4"/>
                  <a:gd name="f8" fmla="val 2"/>
                  <a:gd name="f9" fmla="+- 0 0 -90"/>
                  <a:gd name="f10" fmla="*/ f3 1 1"/>
                  <a:gd name="f11" fmla="*/ f4 1 4"/>
                  <a:gd name="f12" fmla="val f5"/>
                  <a:gd name="f13" fmla="val f6"/>
                  <a:gd name="f14" fmla="val f7"/>
                  <a:gd name="f15" fmla="*/ f9 f0 1"/>
                  <a:gd name="f16" fmla="+- f14 0 f12"/>
                  <a:gd name="f17" fmla="+- f13 0 f12"/>
                  <a:gd name="f18" fmla="*/ f15 1 f2"/>
                  <a:gd name="f19" fmla="*/ f16 1 4"/>
                  <a:gd name="f20" fmla="val f17"/>
                  <a:gd name="f21" fmla="*/ 0 f17 1"/>
                  <a:gd name="f22" fmla="*/ 4 f16 1"/>
                  <a:gd name="f23" fmla="*/ 0 f16 1"/>
                  <a:gd name="f24" fmla="+- f18 0 f1"/>
                  <a:gd name="f25" fmla="*/ f22 1 4"/>
                  <a:gd name="f26" fmla="*/ f23 1 4"/>
                  <a:gd name="f27" fmla="*/ f21 1 f20"/>
                  <a:gd name="f28" fmla="*/ 0 1 f20"/>
                  <a:gd name="f29" fmla="*/ f13 1 f20"/>
                  <a:gd name="f30" fmla="*/ 0 1 f19"/>
                  <a:gd name="f31" fmla="*/ f14 1 f19"/>
                  <a:gd name="f32" fmla="*/ f25 1 f19"/>
                  <a:gd name="f33" fmla="*/ f26 1 f19"/>
                  <a:gd name="f34" fmla="*/ f28 f10 1"/>
                  <a:gd name="f35" fmla="*/ f29 f10 1"/>
                  <a:gd name="f36" fmla="*/ f31 f11 1"/>
                  <a:gd name="f37" fmla="*/ f30 f11 1"/>
                  <a:gd name="f38" fmla="*/ f27 f10 1"/>
                  <a:gd name="f39" fmla="*/ f32 f11 1"/>
                  <a:gd name="f40" fmla="*/ f33 f11 1"/>
                </a:gdLst>
                <a:ahLst/>
                <a:cxnLst>
                  <a:cxn ang="3cd4">
                    <a:pos x="hc" y="t"/>
                  </a:cxn>
                  <a:cxn ang="0">
                    <a:pos x="r" y="vc"/>
                  </a:cxn>
                  <a:cxn ang="cd4">
                    <a:pos x="hc" y="b"/>
                  </a:cxn>
                  <a:cxn ang="cd2">
                    <a:pos x="l" y="vc"/>
                  </a:cxn>
                  <a:cxn ang="f24">
                    <a:pos x="f38" y="f39"/>
                  </a:cxn>
                  <a:cxn ang="f24">
                    <a:pos x="f38" y="f40"/>
                  </a:cxn>
                </a:cxnLst>
                <a:rect l="f34" t="f37" r="f35" b="f36"/>
                <a:pathLst>
                  <a:path w="1" h="4">
                    <a:moveTo>
                      <a:pt x="f5" y="f7"/>
                    </a:moveTo>
                    <a:cubicBezTo>
                      <a:pt x="f5" y="f7"/>
                      <a:pt x="f6" y="f8"/>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4" name="Freeform 108">
                <a:extLst>
                  <a:ext uri="{FF2B5EF4-FFF2-40B4-BE49-F238E27FC236}">
                    <a16:creationId xmlns:a16="http://schemas.microsoft.com/office/drawing/2014/main" id="{C000B79D-828B-4658-BC41-144F00B7AD5B}"/>
                  </a:ext>
                </a:extLst>
              </p:cNvPr>
              <p:cNvSpPr/>
              <p:nvPr/>
            </p:nvSpPr>
            <p:spPr>
              <a:xfrm>
                <a:off x="280827" y="1295806"/>
                <a:ext cx="104776" cy="69850"/>
              </a:xfrm>
              <a:custGeom>
                <a:avLst/>
                <a:gdLst>
                  <a:gd name="f0" fmla="val 10800000"/>
                  <a:gd name="f1" fmla="val 5400000"/>
                  <a:gd name="f2" fmla="val 180"/>
                  <a:gd name="f3" fmla="val w"/>
                  <a:gd name="f4" fmla="val h"/>
                  <a:gd name="f5" fmla="val 0"/>
                  <a:gd name="f6" fmla="val 58"/>
                  <a:gd name="f7" fmla="val 32"/>
                  <a:gd name="f8" fmla="val 38"/>
                  <a:gd name="f9" fmla="val 12"/>
                  <a:gd name="f10" fmla="val 30"/>
                  <a:gd name="f11" fmla="val 21"/>
                  <a:gd name="f12" fmla="val 14"/>
                  <a:gd name="f13" fmla="val 20"/>
                  <a:gd name="f14" fmla="val 19"/>
                  <a:gd name="f15" fmla="val 7"/>
                  <a:gd name="f16" fmla="val 2"/>
                  <a:gd name="f17" fmla="val 34"/>
                  <a:gd name="f18" fmla="val 44"/>
                  <a:gd name="f19" fmla="val 43"/>
                  <a:gd name="f20" fmla="val 25"/>
                  <a:gd name="f21" fmla="val 41"/>
                  <a:gd name="f22" fmla="+- 0 0 -90"/>
                  <a:gd name="f23" fmla="*/ f3 1 58"/>
                  <a:gd name="f24" fmla="*/ f4 1 32"/>
                  <a:gd name="f25" fmla="val f5"/>
                  <a:gd name="f26" fmla="val f6"/>
                  <a:gd name="f27" fmla="val f7"/>
                  <a:gd name="f28" fmla="*/ f22 f0 1"/>
                  <a:gd name="f29" fmla="+- f27 0 f25"/>
                  <a:gd name="f30" fmla="+- f26 0 f25"/>
                  <a:gd name="f31" fmla="*/ f28 1 f2"/>
                  <a:gd name="f32" fmla="*/ f30 1 58"/>
                  <a:gd name="f33" fmla="*/ f29 1 32"/>
                  <a:gd name="f34" fmla="*/ 38 f30 1"/>
                  <a:gd name="f35" fmla="*/ 12 f29 1"/>
                  <a:gd name="f36" fmla="*/ 14 f30 1"/>
                  <a:gd name="f37" fmla="*/ 20 f29 1"/>
                  <a:gd name="f38" fmla="*/ 7 f30 1"/>
                  <a:gd name="f39" fmla="*/ 2 f29 1"/>
                  <a:gd name="f40" fmla="*/ 34 f30 1"/>
                  <a:gd name="f41" fmla="*/ 44 f30 1"/>
                  <a:gd name="f42" fmla="*/ 32 f29 1"/>
                  <a:gd name="f43" fmla="*/ 41 f30 1"/>
                  <a:gd name="f44" fmla="+- f31 0 f1"/>
                  <a:gd name="f45" fmla="*/ f34 1 58"/>
                  <a:gd name="f46" fmla="*/ f35 1 32"/>
                  <a:gd name="f47" fmla="*/ f36 1 58"/>
                  <a:gd name="f48" fmla="*/ f37 1 32"/>
                  <a:gd name="f49" fmla="*/ f38 1 58"/>
                  <a:gd name="f50" fmla="*/ f39 1 32"/>
                  <a:gd name="f51" fmla="*/ f40 1 58"/>
                  <a:gd name="f52" fmla="*/ f41 1 58"/>
                  <a:gd name="f53" fmla="*/ f42 1 32"/>
                  <a:gd name="f54" fmla="*/ f43 1 58"/>
                  <a:gd name="f55" fmla="*/ 0 1 f32"/>
                  <a:gd name="f56" fmla="*/ f26 1 f32"/>
                  <a:gd name="f57" fmla="*/ 0 1 f33"/>
                  <a:gd name="f58" fmla="*/ f27 1 f33"/>
                  <a:gd name="f59" fmla="*/ f45 1 f32"/>
                  <a:gd name="f60" fmla="*/ f46 1 f33"/>
                  <a:gd name="f61" fmla="*/ f47 1 f32"/>
                  <a:gd name="f62" fmla="*/ f48 1 f33"/>
                  <a:gd name="f63" fmla="*/ f49 1 f32"/>
                  <a:gd name="f64" fmla="*/ f50 1 f33"/>
                  <a:gd name="f65" fmla="*/ f51 1 f32"/>
                  <a:gd name="f66" fmla="*/ f52 1 f32"/>
                  <a:gd name="f67" fmla="*/ f53 1 f33"/>
                  <a:gd name="f68" fmla="*/ f54 1 f32"/>
                  <a:gd name="f69" fmla="*/ f55 f23 1"/>
                  <a:gd name="f70" fmla="*/ f56 f23 1"/>
                  <a:gd name="f71" fmla="*/ f58 f24 1"/>
                  <a:gd name="f72" fmla="*/ f57 f24 1"/>
                  <a:gd name="f73" fmla="*/ f59 f23 1"/>
                  <a:gd name="f74" fmla="*/ f60 f24 1"/>
                  <a:gd name="f75" fmla="*/ f61 f23 1"/>
                  <a:gd name="f76" fmla="*/ f62 f24 1"/>
                  <a:gd name="f77" fmla="*/ f63 f23 1"/>
                  <a:gd name="f78" fmla="*/ f64 f24 1"/>
                  <a:gd name="f79" fmla="*/ f65 f23 1"/>
                  <a:gd name="f80" fmla="*/ f66 f23 1"/>
                  <a:gd name="f81" fmla="*/ f67 f24 1"/>
                  <a:gd name="f82" fmla="*/ f68 f23 1"/>
                </a:gdLst>
                <a:ahLst/>
                <a:cxnLst>
                  <a:cxn ang="3cd4">
                    <a:pos x="hc" y="t"/>
                  </a:cxn>
                  <a:cxn ang="0">
                    <a:pos x="r" y="vc"/>
                  </a:cxn>
                  <a:cxn ang="cd4">
                    <a:pos x="hc" y="b"/>
                  </a:cxn>
                  <a:cxn ang="cd2">
                    <a:pos x="l" y="vc"/>
                  </a:cxn>
                  <a:cxn ang="f44">
                    <a:pos x="f73" y="f74"/>
                  </a:cxn>
                  <a:cxn ang="f44">
                    <a:pos x="f75" y="f76"/>
                  </a:cxn>
                  <a:cxn ang="f44">
                    <a:pos x="f77" y="f78"/>
                  </a:cxn>
                  <a:cxn ang="f44">
                    <a:pos x="f79" y="f78"/>
                  </a:cxn>
                  <a:cxn ang="f44">
                    <a:pos x="f80" y="f81"/>
                  </a:cxn>
                  <a:cxn ang="f44">
                    <a:pos x="f82" y="f76"/>
                  </a:cxn>
                </a:cxnLst>
                <a:rect l="f69" t="f72" r="f70" b="f71"/>
                <a:pathLst>
                  <a:path w="58" h="32">
                    <a:moveTo>
                      <a:pt x="f8" y="f9"/>
                    </a:moveTo>
                    <a:cubicBezTo>
                      <a:pt x="f8" y="f9"/>
                      <a:pt x="f10" y="f11"/>
                      <a:pt x="f12" y="f13"/>
                    </a:cubicBezTo>
                    <a:cubicBezTo>
                      <a:pt x="f5" y="f14"/>
                      <a:pt x="f15" y="f16"/>
                      <a:pt x="f15" y="f16"/>
                    </a:cubicBezTo>
                    <a:cubicBezTo>
                      <a:pt x="f9" y="f12"/>
                      <a:pt x="f13" y="f5"/>
                      <a:pt x="f17" y="f16"/>
                    </a:cubicBezTo>
                    <a:cubicBezTo>
                      <a:pt x="f6" y="f15"/>
                      <a:pt x="f18" y="f7"/>
                      <a:pt x="f18" y="f7"/>
                    </a:cubicBezTo>
                    <a:cubicBezTo>
                      <a:pt x="f18" y="f7"/>
                      <a:pt x="f19" y="f20"/>
                      <a:pt x="f21" y="f13"/>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5" name="Freeform 109">
                <a:extLst>
                  <a:ext uri="{FF2B5EF4-FFF2-40B4-BE49-F238E27FC236}">
                    <a16:creationId xmlns:a16="http://schemas.microsoft.com/office/drawing/2014/main" id="{39B8834F-EF17-4369-B806-AC3233F13CBC}"/>
                  </a:ext>
                </a:extLst>
              </p:cNvPr>
              <p:cNvSpPr/>
              <p:nvPr/>
            </p:nvSpPr>
            <p:spPr>
              <a:xfrm>
                <a:off x="534829" y="1333906"/>
                <a:ext cx="42862" cy="26988"/>
              </a:xfrm>
              <a:custGeom>
                <a:avLst/>
                <a:gdLst>
                  <a:gd name="f0" fmla="val 10800000"/>
                  <a:gd name="f1" fmla="val 5400000"/>
                  <a:gd name="f2" fmla="val 180"/>
                  <a:gd name="f3" fmla="val w"/>
                  <a:gd name="f4" fmla="val h"/>
                  <a:gd name="f5" fmla="val 0"/>
                  <a:gd name="f6" fmla="val 24"/>
                  <a:gd name="f7" fmla="val 13"/>
                  <a:gd name="f8" fmla="val 12"/>
                  <a:gd name="f9" fmla="+- 0 0 -90"/>
                  <a:gd name="f10" fmla="*/ f3 1 24"/>
                  <a:gd name="f11" fmla="*/ f4 1 13"/>
                  <a:gd name="f12" fmla="val f5"/>
                  <a:gd name="f13" fmla="val f6"/>
                  <a:gd name="f14" fmla="val f7"/>
                  <a:gd name="f15" fmla="*/ f9 f0 1"/>
                  <a:gd name="f16" fmla="+- f14 0 f12"/>
                  <a:gd name="f17" fmla="+- f13 0 f12"/>
                  <a:gd name="f18" fmla="*/ f15 1 f2"/>
                  <a:gd name="f19" fmla="*/ f17 1 24"/>
                  <a:gd name="f20" fmla="*/ f16 1 13"/>
                  <a:gd name="f21" fmla="*/ 24 f17 1"/>
                  <a:gd name="f22" fmla="*/ 12 f16 1"/>
                  <a:gd name="f23" fmla="*/ 0 f17 1"/>
                  <a:gd name="f24" fmla="*/ 0 f16 1"/>
                  <a:gd name="f25" fmla="+- f18 0 f1"/>
                  <a:gd name="f26" fmla="*/ f21 1 24"/>
                  <a:gd name="f27" fmla="*/ f22 1 13"/>
                  <a:gd name="f28" fmla="*/ f23 1 24"/>
                  <a:gd name="f29" fmla="*/ f24 1 13"/>
                  <a:gd name="f30" fmla="*/ 0 1 f19"/>
                  <a:gd name="f31" fmla="*/ f13 1 f19"/>
                  <a:gd name="f32" fmla="*/ 0 1 f20"/>
                  <a:gd name="f33" fmla="*/ f14 1 f20"/>
                  <a:gd name="f34" fmla="*/ f26 1 f19"/>
                  <a:gd name="f35" fmla="*/ f27 1 f20"/>
                  <a:gd name="f36" fmla="*/ f28 1 f19"/>
                  <a:gd name="f37" fmla="*/ f29 1 f20"/>
                  <a:gd name="f38" fmla="*/ f30 f10 1"/>
                  <a:gd name="f39" fmla="*/ f31 f10 1"/>
                  <a:gd name="f40" fmla="*/ f33 f11 1"/>
                  <a:gd name="f41" fmla="*/ f32 f11 1"/>
                  <a:gd name="f42" fmla="*/ f34 f10 1"/>
                  <a:gd name="f43" fmla="*/ f35 f11 1"/>
                  <a:gd name="f44" fmla="*/ f36 f10 1"/>
                  <a:gd name="f45" fmla="*/ f37 f11 1"/>
                </a:gdLst>
                <a:ahLst/>
                <a:cxnLst>
                  <a:cxn ang="3cd4">
                    <a:pos x="hc" y="t"/>
                  </a:cxn>
                  <a:cxn ang="0">
                    <a:pos x="r" y="vc"/>
                  </a:cxn>
                  <a:cxn ang="cd4">
                    <a:pos x="hc" y="b"/>
                  </a:cxn>
                  <a:cxn ang="cd2">
                    <a:pos x="l" y="vc"/>
                  </a:cxn>
                  <a:cxn ang="f25">
                    <a:pos x="f42" y="f43"/>
                  </a:cxn>
                  <a:cxn ang="f25">
                    <a:pos x="f44" y="f45"/>
                  </a:cxn>
                </a:cxnLst>
                <a:rect l="f38" t="f41" r="f39" b="f40"/>
                <a:pathLst>
                  <a:path w="24" h="13">
                    <a:moveTo>
                      <a:pt x="f6" y="f8"/>
                    </a:moveTo>
                    <a:cubicBezTo>
                      <a:pt x="f6" y="f8"/>
                      <a:pt x="f7" y="f7"/>
                      <a:pt x="f5" y="f5"/>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6" name="Freeform 110">
                <a:extLst>
                  <a:ext uri="{FF2B5EF4-FFF2-40B4-BE49-F238E27FC236}">
                    <a16:creationId xmlns:a16="http://schemas.microsoft.com/office/drawing/2014/main" id="{F31E2425-0FC2-4640-8330-8A92D7136267}"/>
                  </a:ext>
                </a:extLst>
              </p:cNvPr>
              <p:cNvSpPr/>
              <p:nvPr/>
            </p:nvSpPr>
            <p:spPr>
              <a:xfrm>
                <a:off x="574516" y="1330731"/>
                <a:ext cx="19050" cy="76200"/>
              </a:xfrm>
              <a:custGeom>
                <a:avLst/>
                <a:gdLst>
                  <a:gd name="f0" fmla="val 10800000"/>
                  <a:gd name="f1" fmla="val 5400000"/>
                  <a:gd name="f2" fmla="val 180"/>
                  <a:gd name="f3" fmla="val w"/>
                  <a:gd name="f4" fmla="val h"/>
                  <a:gd name="f5" fmla="val 0"/>
                  <a:gd name="f6" fmla="val 11"/>
                  <a:gd name="f7" fmla="val 35"/>
                  <a:gd name="f8" fmla="val 4"/>
                  <a:gd name="f9" fmla="val 7"/>
                  <a:gd name="f10" fmla="val 6"/>
                  <a:gd name="f11" fmla="val 8"/>
                  <a:gd name="f12" fmla="val 13"/>
                  <a:gd name="f13" fmla="val 19"/>
                  <a:gd name="f14" fmla="val 29"/>
                  <a:gd name="f15" fmla="val 31"/>
                  <a:gd name="f16" fmla="val 34"/>
                  <a:gd name="f17" fmla="val 3"/>
                  <a:gd name="f18" fmla="+- 0 0 -90"/>
                  <a:gd name="f19" fmla="*/ f3 1 11"/>
                  <a:gd name="f20" fmla="*/ f4 1 35"/>
                  <a:gd name="f21" fmla="val f5"/>
                  <a:gd name="f22" fmla="val f6"/>
                  <a:gd name="f23" fmla="val f7"/>
                  <a:gd name="f24" fmla="*/ f18 f0 1"/>
                  <a:gd name="f25" fmla="+- f23 0 f21"/>
                  <a:gd name="f26" fmla="+- f22 0 f21"/>
                  <a:gd name="f27" fmla="*/ f24 1 f2"/>
                  <a:gd name="f28" fmla="*/ f26 1 11"/>
                  <a:gd name="f29" fmla="*/ f25 1 35"/>
                  <a:gd name="f30" fmla="*/ 4 f26 1"/>
                  <a:gd name="f31" fmla="*/ 0 f25 1"/>
                  <a:gd name="f32" fmla="*/ 7 f26 1"/>
                  <a:gd name="f33" fmla="*/ 19 f25 1"/>
                  <a:gd name="f34" fmla="*/ 11 f26 1"/>
                  <a:gd name="f35" fmla="*/ 31 f25 1"/>
                  <a:gd name="f36" fmla="*/ 0 f26 1"/>
                  <a:gd name="f37" fmla="*/ 35 f25 1"/>
                  <a:gd name="f38" fmla="+- f27 0 f1"/>
                  <a:gd name="f39" fmla="*/ f30 1 11"/>
                  <a:gd name="f40" fmla="*/ f31 1 35"/>
                  <a:gd name="f41" fmla="*/ f32 1 11"/>
                  <a:gd name="f42" fmla="*/ f33 1 35"/>
                  <a:gd name="f43" fmla="*/ f34 1 11"/>
                  <a:gd name="f44" fmla="*/ f35 1 35"/>
                  <a:gd name="f45" fmla="*/ f36 1 11"/>
                  <a:gd name="f46" fmla="*/ f37 1 35"/>
                  <a:gd name="f47" fmla="*/ 0 1 f28"/>
                  <a:gd name="f48" fmla="*/ f22 1 f28"/>
                  <a:gd name="f49" fmla="*/ 0 1 f29"/>
                  <a:gd name="f50" fmla="*/ f23 1 f29"/>
                  <a:gd name="f51" fmla="*/ f39 1 f28"/>
                  <a:gd name="f52" fmla="*/ f40 1 f29"/>
                  <a:gd name="f53" fmla="*/ f41 1 f28"/>
                  <a:gd name="f54" fmla="*/ f42 1 f29"/>
                  <a:gd name="f55" fmla="*/ f43 1 f28"/>
                  <a:gd name="f56" fmla="*/ f44 1 f29"/>
                  <a:gd name="f57" fmla="*/ f45 1 f28"/>
                  <a:gd name="f58" fmla="*/ f46 1 f29"/>
                  <a:gd name="f59" fmla="*/ f47 f19 1"/>
                  <a:gd name="f60" fmla="*/ f48 f19 1"/>
                  <a:gd name="f61" fmla="*/ f50 f20 1"/>
                  <a:gd name="f62" fmla="*/ f49 f20 1"/>
                  <a:gd name="f63" fmla="*/ f51 f19 1"/>
                  <a:gd name="f64" fmla="*/ f52 f20 1"/>
                  <a:gd name="f65" fmla="*/ f53 f19 1"/>
                  <a:gd name="f66" fmla="*/ f54 f20 1"/>
                  <a:gd name="f67" fmla="*/ f55 f19 1"/>
                  <a:gd name="f68" fmla="*/ f56 f20 1"/>
                  <a:gd name="f69" fmla="*/ f57 f19 1"/>
                  <a:gd name="f70" fmla="*/ f58 f20 1"/>
                </a:gdLst>
                <a:ahLst/>
                <a:cxnLst>
                  <a:cxn ang="3cd4">
                    <a:pos x="hc" y="t"/>
                  </a:cxn>
                  <a:cxn ang="0">
                    <a:pos x="r" y="vc"/>
                  </a:cxn>
                  <a:cxn ang="cd4">
                    <a:pos x="hc" y="b"/>
                  </a:cxn>
                  <a:cxn ang="cd2">
                    <a:pos x="l" y="vc"/>
                  </a:cxn>
                  <a:cxn ang="f38">
                    <a:pos x="f63" y="f64"/>
                  </a:cxn>
                  <a:cxn ang="f38">
                    <a:pos x="f65" y="f66"/>
                  </a:cxn>
                  <a:cxn ang="f38">
                    <a:pos x="f67" y="f68"/>
                  </a:cxn>
                  <a:cxn ang="f38">
                    <a:pos x="f69" y="f70"/>
                  </a:cxn>
                </a:cxnLst>
                <a:rect l="f59" t="f62" r="f60" b="f61"/>
                <a:pathLst>
                  <a:path w="11" h="35">
                    <a:moveTo>
                      <a:pt x="f8" y="f5"/>
                    </a:moveTo>
                    <a:cubicBezTo>
                      <a:pt x="f9" y="f10"/>
                      <a:pt x="f11" y="f12"/>
                      <a:pt x="f9" y="f13"/>
                    </a:cubicBezTo>
                    <a:cubicBezTo>
                      <a:pt x="f8" y="f14"/>
                      <a:pt x="f6" y="f15"/>
                      <a:pt x="f6" y="f15"/>
                    </a:cubicBezTo>
                    <a:cubicBezTo>
                      <a:pt x="f9" y="f16"/>
                      <a:pt x="f17" y="f7"/>
                      <a:pt x="f5" y="f7"/>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7" name="Freeform 111">
                <a:extLst>
                  <a:ext uri="{FF2B5EF4-FFF2-40B4-BE49-F238E27FC236}">
                    <a16:creationId xmlns:a16="http://schemas.microsoft.com/office/drawing/2014/main" id="{2128CD47-867F-48CE-B2D7-9ECC843723DC}"/>
                  </a:ext>
                </a:extLst>
              </p:cNvPr>
              <p:cNvSpPr/>
              <p:nvPr/>
            </p:nvSpPr>
            <p:spPr>
              <a:xfrm>
                <a:off x="496728" y="1305331"/>
                <a:ext cx="71437" cy="103188"/>
              </a:xfrm>
              <a:custGeom>
                <a:avLst/>
                <a:gdLst>
                  <a:gd name="f0" fmla="val 10800000"/>
                  <a:gd name="f1" fmla="val 5400000"/>
                  <a:gd name="f2" fmla="val 180"/>
                  <a:gd name="f3" fmla="val w"/>
                  <a:gd name="f4" fmla="val h"/>
                  <a:gd name="f5" fmla="val 0"/>
                  <a:gd name="f6" fmla="val 39"/>
                  <a:gd name="f7" fmla="val 48"/>
                  <a:gd name="f8" fmla="val 15"/>
                  <a:gd name="f9" fmla="val 46"/>
                  <a:gd name="f10" fmla="val 13"/>
                  <a:gd name="f11" fmla="val 47"/>
                  <a:gd name="f12" fmla="val 7"/>
                  <a:gd name="f13" fmla="val 43"/>
                  <a:gd name="f14" fmla="val 41"/>
                  <a:gd name="f15" fmla="val 4"/>
                  <a:gd name="f16" fmla="val 31"/>
                  <a:gd name="f17" fmla="val 2"/>
                  <a:gd name="f18" fmla="val 20"/>
                  <a:gd name="f19" fmla="val 10"/>
                  <a:gd name="f20" fmla="val 27"/>
                  <a:gd name="f21" fmla="val 36"/>
                  <a:gd name="f22" fmla="val 1"/>
                  <a:gd name="f23" fmla="val 3"/>
                  <a:gd name="f24" fmla="+- 0 0 -90"/>
                  <a:gd name="f25" fmla="*/ f3 1 39"/>
                  <a:gd name="f26" fmla="*/ f4 1 48"/>
                  <a:gd name="f27" fmla="val f5"/>
                  <a:gd name="f28" fmla="val f6"/>
                  <a:gd name="f29" fmla="val f7"/>
                  <a:gd name="f30" fmla="*/ f24 f0 1"/>
                  <a:gd name="f31" fmla="+- f29 0 f27"/>
                  <a:gd name="f32" fmla="+- f28 0 f27"/>
                  <a:gd name="f33" fmla="*/ f30 1 f2"/>
                  <a:gd name="f34" fmla="*/ f32 1 39"/>
                  <a:gd name="f35" fmla="*/ f31 1 48"/>
                  <a:gd name="f36" fmla="*/ 15 f32 1"/>
                  <a:gd name="f37" fmla="*/ 46 f31 1"/>
                  <a:gd name="f38" fmla="*/ 0 f32 1"/>
                  <a:gd name="f39" fmla="*/ 43 f31 1"/>
                  <a:gd name="f40" fmla="*/ 4 f32 1"/>
                  <a:gd name="f41" fmla="*/ 31 f31 1"/>
                  <a:gd name="f42" fmla="*/ 27 f32 1"/>
                  <a:gd name="f43" fmla="*/ 0 f31 1"/>
                  <a:gd name="f44" fmla="*/ 39 f32 1"/>
                  <a:gd name="f45" fmla="*/ 3 f31 1"/>
                  <a:gd name="f46" fmla="+- f33 0 f1"/>
                  <a:gd name="f47" fmla="*/ f36 1 39"/>
                  <a:gd name="f48" fmla="*/ f37 1 48"/>
                  <a:gd name="f49" fmla="*/ f38 1 39"/>
                  <a:gd name="f50" fmla="*/ f39 1 48"/>
                  <a:gd name="f51" fmla="*/ f40 1 39"/>
                  <a:gd name="f52" fmla="*/ f41 1 48"/>
                  <a:gd name="f53" fmla="*/ f42 1 39"/>
                  <a:gd name="f54" fmla="*/ f43 1 48"/>
                  <a:gd name="f55" fmla="*/ f44 1 39"/>
                  <a:gd name="f56" fmla="*/ f45 1 48"/>
                  <a:gd name="f57" fmla="*/ 0 1 f34"/>
                  <a:gd name="f58" fmla="*/ f28 1 f34"/>
                  <a:gd name="f59" fmla="*/ 0 1 f35"/>
                  <a:gd name="f60" fmla="*/ f29 1 f35"/>
                  <a:gd name="f61" fmla="*/ f47 1 f34"/>
                  <a:gd name="f62" fmla="*/ f48 1 f35"/>
                  <a:gd name="f63" fmla="*/ f49 1 f34"/>
                  <a:gd name="f64" fmla="*/ f50 1 f35"/>
                  <a:gd name="f65" fmla="*/ f51 1 f34"/>
                  <a:gd name="f66" fmla="*/ f52 1 f35"/>
                  <a:gd name="f67" fmla="*/ f53 1 f34"/>
                  <a:gd name="f68" fmla="*/ f54 1 f35"/>
                  <a:gd name="f69" fmla="*/ f55 1 f34"/>
                  <a:gd name="f70" fmla="*/ f56 1 f35"/>
                  <a:gd name="f71" fmla="*/ f57 f25 1"/>
                  <a:gd name="f72" fmla="*/ f58 f25 1"/>
                  <a:gd name="f73" fmla="*/ f60 f26 1"/>
                  <a:gd name="f74" fmla="*/ f59 f26 1"/>
                  <a:gd name="f75" fmla="*/ f61 f25 1"/>
                  <a:gd name="f76" fmla="*/ f62 f26 1"/>
                  <a:gd name="f77" fmla="*/ f63 f25 1"/>
                  <a:gd name="f78" fmla="*/ f64 f26 1"/>
                  <a:gd name="f79" fmla="*/ f65 f25 1"/>
                  <a:gd name="f80" fmla="*/ f66 f26 1"/>
                  <a:gd name="f81" fmla="*/ f67 f25 1"/>
                  <a:gd name="f82" fmla="*/ f68 f26 1"/>
                  <a:gd name="f83" fmla="*/ f69 f25 1"/>
                  <a:gd name="f84" fmla="*/ f70 f26 1"/>
                </a:gdLst>
                <a:ahLst/>
                <a:cxnLst>
                  <a:cxn ang="3cd4">
                    <a:pos x="hc" y="t"/>
                  </a:cxn>
                  <a:cxn ang="0">
                    <a:pos x="r" y="vc"/>
                  </a:cxn>
                  <a:cxn ang="cd4">
                    <a:pos x="hc" y="b"/>
                  </a:cxn>
                  <a:cxn ang="cd2">
                    <a:pos x="l" y="vc"/>
                  </a:cxn>
                  <a:cxn ang="f46">
                    <a:pos x="f75" y="f76"/>
                  </a:cxn>
                  <a:cxn ang="f46">
                    <a:pos x="f77" y="f78"/>
                  </a:cxn>
                  <a:cxn ang="f46">
                    <a:pos x="f79" y="f80"/>
                  </a:cxn>
                  <a:cxn ang="f46">
                    <a:pos x="f81" y="f82"/>
                  </a:cxn>
                  <a:cxn ang="f46">
                    <a:pos x="f81" y="f82"/>
                  </a:cxn>
                  <a:cxn ang="f46">
                    <a:pos x="f83" y="f84"/>
                  </a:cxn>
                </a:cxnLst>
                <a:rect l="f71" t="f74" r="f72" b="f73"/>
                <a:pathLst>
                  <a:path w="39" h="48">
                    <a:moveTo>
                      <a:pt x="f8" y="f9"/>
                    </a:moveTo>
                    <a:cubicBezTo>
                      <a:pt x="f10" y="f11"/>
                      <a:pt x="f12" y="f7"/>
                      <a:pt x="f5" y="f13"/>
                    </a:cubicBezTo>
                    <a:cubicBezTo>
                      <a:pt x="f5" y="f13"/>
                      <a:pt x="f12" y="f14"/>
                      <a:pt x="f15" y="f16"/>
                    </a:cubicBezTo>
                    <a:cubicBezTo>
                      <a:pt x="f17" y="f18"/>
                      <a:pt x="f19" y="f5"/>
                      <a:pt x="f20" y="f5"/>
                    </a:cubicBezTo>
                    <a:cubicBezTo>
                      <a:pt x="f20" y="f5"/>
                      <a:pt x="f20" y="f5"/>
                      <a:pt x="f20" y="f5"/>
                    </a:cubicBezTo>
                    <a:cubicBezTo>
                      <a:pt x="f16" y="f5"/>
                      <a:pt x="f21" y="f22"/>
                      <a:pt x="f6" y="f23"/>
                    </a:cubicBez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8" name="Line 112">
                <a:extLst>
                  <a:ext uri="{FF2B5EF4-FFF2-40B4-BE49-F238E27FC236}">
                    <a16:creationId xmlns:a16="http://schemas.microsoft.com/office/drawing/2014/main" id="{D7701EBF-D503-43C2-8CCC-EBEEE7537C4D}"/>
                  </a:ext>
                </a:extLst>
              </p:cNvPr>
              <p:cNvSpPr/>
              <p:nvPr/>
            </p:nvSpPr>
            <p:spPr>
              <a:xfrm>
                <a:off x="352264" y="1479957"/>
                <a:ext cx="1905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39" name="Line 113">
                <a:extLst>
                  <a:ext uri="{FF2B5EF4-FFF2-40B4-BE49-F238E27FC236}">
                    <a16:creationId xmlns:a16="http://schemas.microsoft.com/office/drawing/2014/main" id="{5222C99E-DF56-4A03-B3BF-2D4B8C2DEE6A}"/>
                  </a:ext>
                </a:extLst>
              </p:cNvPr>
              <p:cNvSpPr/>
              <p:nvPr/>
            </p:nvSpPr>
            <p:spPr>
              <a:xfrm>
                <a:off x="347502" y="1492657"/>
                <a:ext cx="381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sp>
            <p:nvSpPr>
              <p:cNvPr id="140" name="Line 114">
                <a:extLst>
                  <a:ext uri="{FF2B5EF4-FFF2-40B4-BE49-F238E27FC236}">
                    <a16:creationId xmlns:a16="http://schemas.microsoft.com/office/drawing/2014/main" id="{5DBFC687-EAF0-430A-A64D-F87D2CA73C43}"/>
                  </a:ext>
                </a:extLst>
              </p:cNvPr>
              <p:cNvSpPr/>
              <p:nvPr/>
            </p:nvSpPr>
            <p:spPr>
              <a:xfrm>
                <a:off x="345914" y="1530757"/>
                <a:ext cx="0" cy="635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9528" cap="rnd">
                <a:solidFill>
                  <a:srgbClr val="FFFFFF"/>
                </a:solidFill>
                <a:prstDash val="solid"/>
                <a:round/>
              </a:ln>
            </p:spPr>
            <p:txBody>
              <a:bodyPr/>
              <a:lstStyle/>
              <a:p>
                <a:pPr eaLnBrk="1" fontAlgn="auto" hangingPunct="1">
                  <a:spcBef>
                    <a:spcPts val="0"/>
                  </a:spcBef>
                  <a:spcAft>
                    <a:spcPts val="0"/>
                  </a:spcAft>
                  <a:defRPr sz="1800" b="0" i="0" u="none" strike="noStrike" kern="0" cap="none" spc="0" baseline="0">
                    <a:solidFill>
                      <a:srgbClr val="000000"/>
                    </a:solidFill>
                    <a:uFillTx/>
                  </a:defRPr>
                </a:pPr>
                <a:endParaRPr lang="fr-FR" sz="1400" kern="0">
                  <a:solidFill>
                    <a:srgbClr val="000000"/>
                  </a:solidFill>
                  <a:latin typeface="Arial"/>
                  <a:cs typeface="Arial"/>
                </a:endParaRPr>
              </a:p>
            </p:txBody>
          </p:sp>
        </p:grpSp>
      </p:grpSp>
      <p:sp>
        <p:nvSpPr>
          <p:cNvPr id="47174" name="Rectangle 543">
            <a:extLst>
              <a:ext uri="{FF2B5EF4-FFF2-40B4-BE49-F238E27FC236}">
                <a16:creationId xmlns:a16="http://schemas.microsoft.com/office/drawing/2014/main" id="{183DC0B6-3513-46CD-A744-7A6A2F25178F}"/>
              </a:ext>
            </a:extLst>
          </p:cNvPr>
          <p:cNvSpPr>
            <a:spLocks noChangeArrowheads="1"/>
          </p:cNvSpPr>
          <p:nvPr/>
        </p:nvSpPr>
        <p:spPr bwMode="auto">
          <a:xfrm>
            <a:off x="4437063" y="1293813"/>
            <a:ext cx="3600450" cy="279400"/>
          </a:xfrm>
          <a:prstGeom prst="rect">
            <a:avLst/>
          </a:prstGeom>
          <a:solidFill>
            <a:srgbClr val="4472C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600" b="1">
                <a:solidFill>
                  <a:srgbClr val="FFFFFF"/>
                </a:solidFill>
                <a:latin typeface="Arial" panose="020B0604020202020204" pitchFamily="34" charset="0"/>
                <a:cs typeface="Arial" panose="020B0604020202020204" pitchFamily="34" charset="0"/>
              </a:rPr>
              <a:t>Coûts des travaux / projet</a:t>
            </a:r>
          </a:p>
        </p:txBody>
      </p:sp>
      <p:grpSp>
        <p:nvGrpSpPr>
          <p:cNvPr id="47175" name="Groupe 530">
            <a:extLst>
              <a:ext uri="{FF2B5EF4-FFF2-40B4-BE49-F238E27FC236}">
                <a16:creationId xmlns:a16="http://schemas.microsoft.com/office/drawing/2014/main" id="{8B3D8101-BF25-4932-B254-2C53ACD41F3A}"/>
              </a:ext>
            </a:extLst>
          </p:cNvPr>
          <p:cNvGrpSpPr>
            <a:grpSpLocks/>
          </p:cNvGrpSpPr>
          <p:nvPr/>
        </p:nvGrpSpPr>
        <p:grpSpPr bwMode="auto">
          <a:xfrm>
            <a:off x="4313238" y="1196975"/>
            <a:ext cx="425450" cy="425450"/>
            <a:chOff x="4312968" y="1196775"/>
            <a:chExt cx="425452" cy="425452"/>
          </a:xfrm>
        </p:grpSpPr>
        <p:sp>
          <p:nvSpPr>
            <p:cNvPr id="47193" name="Ellipse 531">
              <a:extLst>
                <a:ext uri="{FF2B5EF4-FFF2-40B4-BE49-F238E27FC236}">
                  <a16:creationId xmlns:a16="http://schemas.microsoft.com/office/drawing/2014/main" id="{083063E8-6029-45A9-887E-AC1D97A1E2C5}"/>
                </a:ext>
              </a:extLst>
            </p:cNvPr>
            <p:cNvSpPr>
              <a:spLocks/>
            </p:cNvSpPr>
            <p:nvPr/>
          </p:nvSpPr>
          <p:spPr bwMode="auto">
            <a:xfrm>
              <a:off x="4312968" y="1196775"/>
              <a:ext cx="425452" cy="425452"/>
            </a:xfrm>
            <a:custGeom>
              <a:avLst/>
              <a:gdLst>
                <a:gd name="T0" fmla="*/ 212726 w 425452"/>
                <a:gd name="T1" fmla="*/ 0 h 425452"/>
                <a:gd name="T2" fmla="*/ 425452 w 425452"/>
                <a:gd name="T3" fmla="*/ 212726 h 425452"/>
                <a:gd name="T4" fmla="*/ 212726 w 425452"/>
                <a:gd name="T5" fmla="*/ 425452 h 425452"/>
                <a:gd name="T6" fmla="*/ 0 w 425452"/>
                <a:gd name="T7" fmla="*/ 212726 h 425452"/>
                <a:gd name="T8" fmla="*/ 62306 w 425452"/>
                <a:gd name="T9" fmla="*/ 62306 h 425452"/>
                <a:gd name="T10" fmla="*/ 62306 w 425452"/>
                <a:gd name="T11" fmla="*/ 363146 h 425452"/>
                <a:gd name="T12" fmla="*/ 363146 w 425452"/>
                <a:gd name="T13" fmla="*/ 363146 h 425452"/>
                <a:gd name="T14" fmla="*/ 363146 w 425452"/>
                <a:gd name="T15" fmla="*/ 62306 h 425452"/>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2306 w 425452"/>
                <a:gd name="T25" fmla="*/ 62306 h 425452"/>
                <a:gd name="T26" fmla="*/ 363146 w 425452"/>
                <a:gd name="T27" fmla="*/ 363146 h 4254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5452" h="425452">
                  <a:moveTo>
                    <a:pt x="0" y="212726"/>
                  </a:moveTo>
                  <a:lnTo>
                    <a:pt x="0" y="212726"/>
                  </a:lnTo>
                  <a:cubicBezTo>
                    <a:pt x="0" y="330211"/>
                    <a:pt x="95240" y="425452"/>
                    <a:pt x="212726" y="425452"/>
                  </a:cubicBezTo>
                  <a:cubicBezTo>
                    <a:pt x="330211" y="425452"/>
                    <a:pt x="425452" y="330211"/>
                    <a:pt x="425452" y="212726"/>
                  </a:cubicBezTo>
                  <a:cubicBezTo>
                    <a:pt x="425452" y="95240"/>
                    <a:pt x="330211" y="0"/>
                    <a:pt x="212726" y="0"/>
                  </a:cubicBezTo>
                  <a:cubicBezTo>
                    <a:pt x="95240" y="0"/>
                    <a:pt x="0" y="95240"/>
                    <a:pt x="0" y="212726"/>
                  </a:cubicBezTo>
                  <a:close/>
                </a:path>
              </a:pathLst>
            </a:custGeom>
            <a:solidFill>
              <a:srgbClr val="4472C4"/>
            </a:solidFill>
            <a:ln w="6345" cap="flat">
              <a:solidFill>
                <a:srgbClr val="FFFFFF"/>
              </a:solidFill>
              <a:prstDash val="solid"/>
              <a:miter lim="800000"/>
              <a:headEnd/>
              <a:tailEnd/>
            </a:ln>
          </p:spPr>
          <p:txBody>
            <a:bodyPr anchor="ctr" anchorCtr="1"/>
            <a:lstStyle/>
            <a:p>
              <a:endParaRPr lang="fr-FR"/>
            </a:p>
          </p:txBody>
        </p:sp>
        <p:grpSp>
          <p:nvGrpSpPr>
            <p:cNvPr id="47194" name="Groupe 532">
              <a:extLst>
                <a:ext uri="{FF2B5EF4-FFF2-40B4-BE49-F238E27FC236}">
                  <a16:creationId xmlns:a16="http://schemas.microsoft.com/office/drawing/2014/main" id="{5D277907-D0B7-4801-A3E8-0F75E188A39E}"/>
                </a:ext>
              </a:extLst>
            </p:cNvPr>
            <p:cNvGrpSpPr>
              <a:grpSpLocks/>
            </p:cNvGrpSpPr>
            <p:nvPr/>
          </p:nvGrpSpPr>
          <p:grpSpPr bwMode="auto">
            <a:xfrm>
              <a:off x="4408733" y="1282400"/>
              <a:ext cx="252749" cy="255501"/>
              <a:chOff x="4408733" y="1282400"/>
              <a:chExt cx="252749" cy="255501"/>
            </a:xfrm>
          </p:grpSpPr>
          <p:sp>
            <p:nvSpPr>
              <p:cNvPr id="47195" name="Freeform 125">
                <a:extLst>
                  <a:ext uri="{FF2B5EF4-FFF2-40B4-BE49-F238E27FC236}">
                    <a16:creationId xmlns:a16="http://schemas.microsoft.com/office/drawing/2014/main" id="{C2491210-144D-46A2-BB0D-1A477BA76101}"/>
                  </a:ext>
                </a:extLst>
              </p:cNvPr>
              <p:cNvSpPr>
                <a:spLocks/>
              </p:cNvSpPr>
              <p:nvPr/>
            </p:nvSpPr>
            <p:spPr bwMode="auto">
              <a:xfrm>
                <a:off x="4428036" y="1485515"/>
                <a:ext cx="37682" cy="33082"/>
              </a:xfrm>
              <a:custGeom>
                <a:avLst/>
                <a:gdLst>
                  <a:gd name="T0" fmla="*/ 18841 w 41"/>
                  <a:gd name="T1" fmla="*/ 0 h 36"/>
                  <a:gd name="T2" fmla="*/ 37682 w 41"/>
                  <a:gd name="T3" fmla="*/ 16541 h 36"/>
                  <a:gd name="T4" fmla="*/ 18841 w 41"/>
                  <a:gd name="T5" fmla="*/ 33082 h 36"/>
                  <a:gd name="T6" fmla="*/ 0 w 41"/>
                  <a:gd name="T7" fmla="*/ 16541 h 36"/>
                  <a:gd name="T8" fmla="*/ 9191 w 41"/>
                  <a:gd name="T9" fmla="*/ 33082 h 36"/>
                  <a:gd name="T10" fmla="*/ 0 w 41"/>
                  <a:gd name="T11" fmla="*/ 15622 h 36"/>
                  <a:gd name="T12" fmla="*/ 9191 w 41"/>
                  <a:gd name="T13" fmla="*/ 0 h 36"/>
                  <a:gd name="T14" fmla="*/ 26653 w 41"/>
                  <a:gd name="T15" fmla="*/ 0 h 36"/>
                  <a:gd name="T16" fmla="*/ 37682 w 41"/>
                  <a:gd name="T17" fmla="*/ 15622 h 36"/>
                  <a:gd name="T18" fmla="*/ 26653 w 41"/>
                  <a:gd name="T19" fmla="*/ 33082 h 36"/>
                  <a:gd name="T20" fmla="*/ 9191 w 41"/>
                  <a:gd name="T21" fmla="*/ 33082 h 36"/>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41"/>
                  <a:gd name="T34" fmla="*/ 0 h 36"/>
                  <a:gd name="T35" fmla="*/ 41 w 41"/>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36">
                    <a:moveTo>
                      <a:pt x="10" y="36"/>
                    </a:moveTo>
                    <a:lnTo>
                      <a:pt x="0" y="17"/>
                    </a:lnTo>
                    <a:lnTo>
                      <a:pt x="10" y="0"/>
                    </a:lnTo>
                    <a:lnTo>
                      <a:pt x="29" y="0"/>
                    </a:lnTo>
                    <a:lnTo>
                      <a:pt x="41" y="17"/>
                    </a:lnTo>
                    <a:lnTo>
                      <a:pt x="29" y="36"/>
                    </a:lnTo>
                    <a:lnTo>
                      <a:pt x="10" y="36"/>
                    </a:lnTo>
                    <a:close/>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96" name="Freeform 126">
                <a:extLst>
                  <a:ext uri="{FF2B5EF4-FFF2-40B4-BE49-F238E27FC236}">
                    <a16:creationId xmlns:a16="http://schemas.microsoft.com/office/drawing/2014/main" id="{3EB9B758-F05F-4B73-B759-9F510E6559E1}"/>
                  </a:ext>
                </a:extLst>
              </p:cNvPr>
              <p:cNvSpPr>
                <a:spLocks/>
              </p:cNvSpPr>
              <p:nvPr/>
            </p:nvSpPr>
            <p:spPr bwMode="auto">
              <a:xfrm>
                <a:off x="4408733" y="1282400"/>
                <a:ext cx="252740" cy="255501"/>
              </a:xfrm>
              <a:custGeom>
                <a:avLst/>
                <a:gdLst>
                  <a:gd name="T0" fmla="*/ 126370 w 116"/>
                  <a:gd name="T1" fmla="*/ 0 h 116"/>
                  <a:gd name="T2" fmla="*/ 252740 w 116"/>
                  <a:gd name="T3" fmla="*/ 127751 h 116"/>
                  <a:gd name="T4" fmla="*/ 126370 w 116"/>
                  <a:gd name="T5" fmla="*/ 255501 h 116"/>
                  <a:gd name="T6" fmla="*/ 0 w 116"/>
                  <a:gd name="T7" fmla="*/ 127751 h 116"/>
                  <a:gd name="T8" fmla="*/ 250561 w 116"/>
                  <a:gd name="T9" fmla="*/ 35242 h 116"/>
                  <a:gd name="T10" fmla="*/ 228773 w 116"/>
                  <a:gd name="T11" fmla="*/ 57267 h 116"/>
                  <a:gd name="T12" fmla="*/ 204807 w 116"/>
                  <a:gd name="T13" fmla="*/ 50660 h 116"/>
                  <a:gd name="T14" fmla="*/ 196091 w 116"/>
                  <a:gd name="T15" fmla="*/ 24229 h 116"/>
                  <a:gd name="T16" fmla="*/ 217879 w 116"/>
                  <a:gd name="T17" fmla="*/ 2203 h 116"/>
                  <a:gd name="T18" fmla="*/ 204807 w 116"/>
                  <a:gd name="T19" fmla="*/ 0 h 116"/>
                  <a:gd name="T20" fmla="*/ 154694 w 116"/>
                  <a:gd name="T21" fmla="*/ 50660 h 116"/>
                  <a:gd name="T22" fmla="*/ 156873 w 116"/>
                  <a:gd name="T23" fmla="*/ 63875 h 116"/>
                  <a:gd name="T24" fmla="*/ 41397 w 116"/>
                  <a:gd name="T25" fmla="*/ 182815 h 116"/>
                  <a:gd name="T26" fmla="*/ 37039 w 116"/>
                  <a:gd name="T27" fmla="*/ 180613 h 116"/>
                  <a:gd name="T28" fmla="*/ 0 w 116"/>
                  <a:gd name="T29" fmla="*/ 218057 h 116"/>
                  <a:gd name="T30" fmla="*/ 37039 w 116"/>
                  <a:gd name="T31" fmla="*/ 255501 h 116"/>
                  <a:gd name="T32" fmla="*/ 74079 w 116"/>
                  <a:gd name="T33" fmla="*/ 218057 h 116"/>
                  <a:gd name="T34" fmla="*/ 74079 w 116"/>
                  <a:gd name="T35" fmla="*/ 213652 h 116"/>
                  <a:gd name="T36" fmla="*/ 189555 w 116"/>
                  <a:gd name="T37" fmla="*/ 96914 h 116"/>
                  <a:gd name="T38" fmla="*/ 204807 w 116"/>
                  <a:gd name="T39" fmla="*/ 99117 h 116"/>
                  <a:gd name="T40" fmla="*/ 252740 w 116"/>
                  <a:gd name="T41" fmla="*/ 50660 h 116"/>
                  <a:gd name="T42" fmla="*/ 250561 w 116"/>
                  <a:gd name="T43" fmla="*/ 35242 h 116"/>
                  <a:gd name="T44" fmla="*/ 17694720 60000 65536"/>
                  <a:gd name="T45" fmla="*/ 0 60000 65536"/>
                  <a:gd name="T46" fmla="*/ 5898240 60000 65536"/>
                  <a:gd name="T47" fmla="*/ 1179648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6"/>
                  <a:gd name="T67" fmla="*/ 0 h 116"/>
                  <a:gd name="T68" fmla="*/ 116 w 116"/>
                  <a:gd name="T69" fmla="*/ 116 h 1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6" h="116">
                    <a:moveTo>
                      <a:pt x="115" y="16"/>
                    </a:moveTo>
                    <a:cubicBezTo>
                      <a:pt x="105" y="26"/>
                      <a:pt x="105" y="26"/>
                      <a:pt x="105" y="26"/>
                    </a:cubicBezTo>
                    <a:cubicBezTo>
                      <a:pt x="94" y="23"/>
                      <a:pt x="94" y="23"/>
                      <a:pt x="94" y="23"/>
                    </a:cubicBezTo>
                    <a:cubicBezTo>
                      <a:pt x="90" y="11"/>
                      <a:pt x="90" y="11"/>
                      <a:pt x="90" y="11"/>
                    </a:cubicBezTo>
                    <a:cubicBezTo>
                      <a:pt x="100" y="1"/>
                      <a:pt x="100" y="1"/>
                      <a:pt x="100" y="1"/>
                    </a:cubicBezTo>
                    <a:cubicBezTo>
                      <a:pt x="98" y="1"/>
                      <a:pt x="96" y="0"/>
                      <a:pt x="94" y="0"/>
                    </a:cubicBezTo>
                    <a:cubicBezTo>
                      <a:pt x="81" y="0"/>
                      <a:pt x="71" y="10"/>
                      <a:pt x="71" y="23"/>
                    </a:cubicBezTo>
                    <a:cubicBezTo>
                      <a:pt x="71" y="25"/>
                      <a:pt x="72" y="27"/>
                      <a:pt x="72" y="29"/>
                    </a:cubicBezTo>
                    <a:cubicBezTo>
                      <a:pt x="19" y="83"/>
                      <a:pt x="19" y="83"/>
                      <a:pt x="19" y="83"/>
                    </a:cubicBezTo>
                    <a:cubicBezTo>
                      <a:pt x="18" y="82"/>
                      <a:pt x="18" y="82"/>
                      <a:pt x="17" y="82"/>
                    </a:cubicBezTo>
                    <a:cubicBezTo>
                      <a:pt x="8" y="82"/>
                      <a:pt x="0" y="90"/>
                      <a:pt x="0" y="99"/>
                    </a:cubicBezTo>
                    <a:cubicBezTo>
                      <a:pt x="0" y="108"/>
                      <a:pt x="8" y="116"/>
                      <a:pt x="17" y="116"/>
                    </a:cubicBezTo>
                    <a:cubicBezTo>
                      <a:pt x="26" y="116"/>
                      <a:pt x="34" y="108"/>
                      <a:pt x="34" y="99"/>
                    </a:cubicBezTo>
                    <a:cubicBezTo>
                      <a:pt x="34" y="99"/>
                      <a:pt x="34" y="98"/>
                      <a:pt x="34" y="97"/>
                    </a:cubicBezTo>
                    <a:cubicBezTo>
                      <a:pt x="87" y="44"/>
                      <a:pt x="87" y="44"/>
                      <a:pt x="87" y="44"/>
                    </a:cubicBezTo>
                    <a:cubicBezTo>
                      <a:pt x="89" y="45"/>
                      <a:pt x="91" y="45"/>
                      <a:pt x="94" y="45"/>
                    </a:cubicBezTo>
                    <a:cubicBezTo>
                      <a:pt x="106" y="45"/>
                      <a:pt x="116" y="35"/>
                      <a:pt x="116" y="23"/>
                    </a:cubicBezTo>
                    <a:cubicBezTo>
                      <a:pt x="116" y="20"/>
                      <a:pt x="116" y="18"/>
                      <a:pt x="115" y="16"/>
                    </a:cubicBezTo>
                    <a:close/>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97" name="Line 127">
                <a:extLst>
                  <a:ext uri="{FF2B5EF4-FFF2-40B4-BE49-F238E27FC236}">
                    <a16:creationId xmlns:a16="http://schemas.microsoft.com/office/drawing/2014/main" id="{FC2F8E94-646E-404E-BCAC-BF032C143AC5}"/>
                  </a:ext>
                </a:extLst>
              </p:cNvPr>
              <p:cNvSpPr>
                <a:spLocks/>
              </p:cNvSpPr>
              <p:nvPr/>
            </p:nvSpPr>
            <p:spPr bwMode="auto">
              <a:xfrm flipV="1">
                <a:off x="4467557" y="1463451"/>
                <a:ext cx="15627" cy="17465"/>
              </a:xfrm>
              <a:custGeom>
                <a:avLst/>
                <a:gdLst>
                  <a:gd name="T0" fmla="*/ 7814 w 15627"/>
                  <a:gd name="T1" fmla="*/ 0 h 17465"/>
                  <a:gd name="T2" fmla="*/ 15627 w 15627"/>
                  <a:gd name="T3" fmla="*/ 8733 h 17465"/>
                  <a:gd name="T4" fmla="*/ 7814 w 15627"/>
                  <a:gd name="T5" fmla="*/ 17465 h 17465"/>
                  <a:gd name="T6" fmla="*/ 0 w 15627"/>
                  <a:gd name="T7" fmla="*/ 8733 h 17465"/>
                  <a:gd name="T8" fmla="*/ 0 w 15627"/>
                  <a:gd name="T9" fmla="*/ 0 h 17465"/>
                  <a:gd name="T10" fmla="*/ 15627 w 15627"/>
                  <a:gd name="T11" fmla="*/ 17465 h 17465"/>
                  <a:gd name="T12" fmla="*/ 17694720 60000 65536"/>
                  <a:gd name="T13" fmla="*/ 0 60000 65536"/>
                  <a:gd name="T14" fmla="*/ 5898240 60000 65536"/>
                  <a:gd name="T15" fmla="*/ 11796480 60000 65536"/>
                  <a:gd name="T16" fmla="*/ 5898240 60000 65536"/>
                  <a:gd name="T17" fmla="*/ 17694720 60000 65536"/>
                  <a:gd name="T18" fmla="*/ 0 w 15627"/>
                  <a:gd name="T19" fmla="*/ 0 h 17465"/>
                  <a:gd name="T20" fmla="*/ 15627 w 15627"/>
                  <a:gd name="T21" fmla="*/ 17465 h 17465"/>
                </a:gdLst>
                <a:ahLst/>
                <a:cxnLst>
                  <a:cxn ang="T12">
                    <a:pos x="T0" y="T1"/>
                  </a:cxn>
                  <a:cxn ang="T13">
                    <a:pos x="T2" y="T3"/>
                  </a:cxn>
                  <a:cxn ang="T14">
                    <a:pos x="T4" y="T5"/>
                  </a:cxn>
                  <a:cxn ang="T15">
                    <a:pos x="T6" y="T7"/>
                  </a:cxn>
                  <a:cxn ang="T16">
                    <a:pos x="T8" y="T9"/>
                  </a:cxn>
                  <a:cxn ang="T17">
                    <a:pos x="T10" y="T11"/>
                  </a:cxn>
                </a:cxnLst>
                <a:rect l="T18" t="T19" r="T20" b="T21"/>
                <a:pathLst>
                  <a:path w="15627" h="17465">
                    <a:moveTo>
                      <a:pt x="0" y="0"/>
                    </a:moveTo>
                    <a:lnTo>
                      <a:pt x="15627" y="17465"/>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98" name="Line 128">
                <a:extLst>
                  <a:ext uri="{FF2B5EF4-FFF2-40B4-BE49-F238E27FC236}">
                    <a16:creationId xmlns:a16="http://schemas.microsoft.com/office/drawing/2014/main" id="{F10BFA7F-BB52-4243-B95E-1208A9072665}"/>
                  </a:ext>
                </a:extLst>
              </p:cNvPr>
              <p:cNvSpPr>
                <a:spLocks/>
              </p:cNvSpPr>
              <p:nvPr/>
            </p:nvSpPr>
            <p:spPr bwMode="auto">
              <a:xfrm flipV="1">
                <a:off x="4497887" y="1430368"/>
                <a:ext cx="17465" cy="17465"/>
              </a:xfrm>
              <a:custGeom>
                <a:avLst/>
                <a:gdLst>
                  <a:gd name="T0" fmla="*/ 8733 w 17465"/>
                  <a:gd name="T1" fmla="*/ 0 h 17465"/>
                  <a:gd name="T2" fmla="*/ 17465 w 17465"/>
                  <a:gd name="T3" fmla="*/ 8733 h 17465"/>
                  <a:gd name="T4" fmla="*/ 8733 w 17465"/>
                  <a:gd name="T5" fmla="*/ 17465 h 17465"/>
                  <a:gd name="T6" fmla="*/ 0 w 17465"/>
                  <a:gd name="T7" fmla="*/ 8733 h 17465"/>
                  <a:gd name="T8" fmla="*/ 0 w 17465"/>
                  <a:gd name="T9" fmla="*/ 0 h 17465"/>
                  <a:gd name="T10" fmla="*/ 17465 w 17465"/>
                  <a:gd name="T11" fmla="*/ 17465 h 17465"/>
                  <a:gd name="T12" fmla="*/ 17694720 60000 65536"/>
                  <a:gd name="T13" fmla="*/ 0 60000 65536"/>
                  <a:gd name="T14" fmla="*/ 5898240 60000 65536"/>
                  <a:gd name="T15" fmla="*/ 11796480 60000 65536"/>
                  <a:gd name="T16" fmla="*/ 5898240 60000 65536"/>
                  <a:gd name="T17" fmla="*/ 17694720 60000 65536"/>
                  <a:gd name="T18" fmla="*/ 0 w 17465"/>
                  <a:gd name="T19" fmla="*/ 0 h 17465"/>
                  <a:gd name="T20" fmla="*/ 17465 w 17465"/>
                  <a:gd name="T21" fmla="*/ 17465 h 17465"/>
                </a:gdLst>
                <a:ahLst/>
                <a:cxnLst>
                  <a:cxn ang="T12">
                    <a:pos x="T0" y="T1"/>
                  </a:cxn>
                  <a:cxn ang="T13">
                    <a:pos x="T2" y="T3"/>
                  </a:cxn>
                  <a:cxn ang="T14">
                    <a:pos x="T4" y="T5"/>
                  </a:cxn>
                  <a:cxn ang="T15">
                    <a:pos x="T6" y="T7"/>
                  </a:cxn>
                  <a:cxn ang="T16">
                    <a:pos x="T8" y="T9"/>
                  </a:cxn>
                  <a:cxn ang="T17">
                    <a:pos x="T10" y="T11"/>
                  </a:cxn>
                </a:cxnLst>
                <a:rect l="T18" t="T19" r="T20" b="T21"/>
                <a:pathLst>
                  <a:path w="17465" h="17465">
                    <a:moveTo>
                      <a:pt x="0" y="0"/>
                    </a:moveTo>
                    <a:lnTo>
                      <a:pt x="17465" y="17465"/>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99" name="Line 129">
                <a:extLst>
                  <a:ext uri="{FF2B5EF4-FFF2-40B4-BE49-F238E27FC236}">
                    <a16:creationId xmlns:a16="http://schemas.microsoft.com/office/drawing/2014/main" id="{632FFD60-5D45-48F5-BD78-08E31C0772D6}"/>
                  </a:ext>
                </a:extLst>
              </p:cNvPr>
              <p:cNvSpPr>
                <a:spLocks/>
              </p:cNvSpPr>
              <p:nvPr/>
            </p:nvSpPr>
            <p:spPr bwMode="auto">
              <a:xfrm flipV="1">
                <a:off x="4530970" y="1399123"/>
                <a:ext cx="17465" cy="15627"/>
              </a:xfrm>
              <a:custGeom>
                <a:avLst/>
                <a:gdLst>
                  <a:gd name="T0" fmla="*/ 8733 w 17465"/>
                  <a:gd name="T1" fmla="*/ 0 h 15627"/>
                  <a:gd name="T2" fmla="*/ 17465 w 17465"/>
                  <a:gd name="T3" fmla="*/ 7814 h 15627"/>
                  <a:gd name="T4" fmla="*/ 8733 w 17465"/>
                  <a:gd name="T5" fmla="*/ 15627 h 15627"/>
                  <a:gd name="T6" fmla="*/ 0 w 17465"/>
                  <a:gd name="T7" fmla="*/ 7814 h 15627"/>
                  <a:gd name="T8" fmla="*/ 0 w 17465"/>
                  <a:gd name="T9" fmla="*/ 0 h 15627"/>
                  <a:gd name="T10" fmla="*/ 17465 w 17465"/>
                  <a:gd name="T11" fmla="*/ 15627 h 15627"/>
                  <a:gd name="T12" fmla="*/ 17694720 60000 65536"/>
                  <a:gd name="T13" fmla="*/ 0 60000 65536"/>
                  <a:gd name="T14" fmla="*/ 5898240 60000 65536"/>
                  <a:gd name="T15" fmla="*/ 11796480 60000 65536"/>
                  <a:gd name="T16" fmla="*/ 5898240 60000 65536"/>
                  <a:gd name="T17" fmla="*/ 17694720 60000 65536"/>
                  <a:gd name="T18" fmla="*/ 0 w 17465"/>
                  <a:gd name="T19" fmla="*/ 0 h 15627"/>
                  <a:gd name="T20" fmla="*/ 17465 w 17465"/>
                  <a:gd name="T21" fmla="*/ 15627 h 15627"/>
                </a:gdLst>
                <a:ahLst/>
                <a:cxnLst>
                  <a:cxn ang="T12">
                    <a:pos x="T0" y="T1"/>
                  </a:cxn>
                  <a:cxn ang="T13">
                    <a:pos x="T2" y="T3"/>
                  </a:cxn>
                  <a:cxn ang="T14">
                    <a:pos x="T4" y="T5"/>
                  </a:cxn>
                  <a:cxn ang="T15">
                    <a:pos x="T6" y="T7"/>
                  </a:cxn>
                  <a:cxn ang="T16">
                    <a:pos x="T8" y="T9"/>
                  </a:cxn>
                  <a:cxn ang="T17">
                    <a:pos x="T10" y="T11"/>
                  </a:cxn>
                </a:cxnLst>
                <a:rect l="T18" t="T19" r="T20" b="T21"/>
                <a:pathLst>
                  <a:path w="17465" h="15627">
                    <a:moveTo>
                      <a:pt x="0" y="0"/>
                    </a:moveTo>
                    <a:lnTo>
                      <a:pt x="17465" y="15627"/>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00" name="Line 130">
                <a:extLst>
                  <a:ext uri="{FF2B5EF4-FFF2-40B4-BE49-F238E27FC236}">
                    <a16:creationId xmlns:a16="http://schemas.microsoft.com/office/drawing/2014/main" id="{10884B7C-EDBF-45F1-806B-DF39E2FF8BD3}"/>
                  </a:ext>
                </a:extLst>
              </p:cNvPr>
              <p:cNvSpPr>
                <a:spLocks/>
              </p:cNvSpPr>
              <p:nvPr/>
            </p:nvSpPr>
            <p:spPr bwMode="auto">
              <a:xfrm flipV="1">
                <a:off x="4563139" y="1366031"/>
                <a:ext cx="17465" cy="15627"/>
              </a:xfrm>
              <a:custGeom>
                <a:avLst/>
                <a:gdLst>
                  <a:gd name="T0" fmla="*/ 8733 w 17465"/>
                  <a:gd name="T1" fmla="*/ 0 h 15627"/>
                  <a:gd name="T2" fmla="*/ 17465 w 17465"/>
                  <a:gd name="T3" fmla="*/ 7814 h 15627"/>
                  <a:gd name="T4" fmla="*/ 8733 w 17465"/>
                  <a:gd name="T5" fmla="*/ 15627 h 15627"/>
                  <a:gd name="T6" fmla="*/ 0 w 17465"/>
                  <a:gd name="T7" fmla="*/ 7814 h 15627"/>
                  <a:gd name="T8" fmla="*/ 0 w 17465"/>
                  <a:gd name="T9" fmla="*/ 0 h 15627"/>
                  <a:gd name="T10" fmla="*/ 17465 w 17465"/>
                  <a:gd name="T11" fmla="*/ 15627 h 15627"/>
                  <a:gd name="T12" fmla="*/ 17694720 60000 65536"/>
                  <a:gd name="T13" fmla="*/ 0 60000 65536"/>
                  <a:gd name="T14" fmla="*/ 5898240 60000 65536"/>
                  <a:gd name="T15" fmla="*/ 11796480 60000 65536"/>
                  <a:gd name="T16" fmla="*/ 5898240 60000 65536"/>
                  <a:gd name="T17" fmla="*/ 17694720 60000 65536"/>
                  <a:gd name="T18" fmla="*/ 0 w 17465"/>
                  <a:gd name="T19" fmla="*/ 0 h 15627"/>
                  <a:gd name="T20" fmla="*/ 17465 w 17465"/>
                  <a:gd name="T21" fmla="*/ 15627 h 15627"/>
                </a:gdLst>
                <a:ahLst/>
                <a:cxnLst>
                  <a:cxn ang="T12">
                    <a:pos x="T0" y="T1"/>
                  </a:cxn>
                  <a:cxn ang="T13">
                    <a:pos x="T2" y="T3"/>
                  </a:cxn>
                  <a:cxn ang="T14">
                    <a:pos x="T4" y="T5"/>
                  </a:cxn>
                  <a:cxn ang="T15">
                    <a:pos x="T6" y="T7"/>
                  </a:cxn>
                  <a:cxn ang="T16">
                    <a:pos x="T8" y="T9"/>
                  </a:cxn>
                  <a:cxn ang="T17">
                    <a:pos x="T10" y="T11"/>
                  </a:cxn>
                </a:cxnLst>
                <a:rect l="T18" t="T19" r="T20" b="T21"/>
                <a:pathLst>
                  <a:path w="17465" h="15627">
                    <a:moveTo>
                      <a:pt x="0" y="0"/>
                    </a:moveTo>
                    <a:lnTo>
                      <a:pt x="17465" y="15627"/>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01" name="Freeform 131">
                <a:extLst>
                  <a:ext uri="{FF2B5EF4-FFF2-40B4-BE49-F238E27FC236}">
                    <a16:creationId xmlns:a16="http://schemas.microsoft.com/office/drawing/2014/main" id="{2DC30706-DDA5-4D80-98E4-91D3F3A41E75}"/>
                  </a:ext>
                </a:extLst>
              </p:cNvPr>
              <p:cNvSpPr>
                <a:spLocks/>
              </p:cNvSpPr>
              <p:nvPr/>
            </p:nvSpPr>
            <p:spPr bwMode="auto">
              <a:xfrm>
                <a:off x="4528218" y="1401875"/>
                <a:ext cx="133264" cy="136026"/>
              </a:xfrm>
              <a:custGeom>
                <a:avLst/>
                <a:gdLst>
                  <a:gd name="T0" fmla="*/ 66632 w 61"/>
                  <a:gd name="T1" fmla="*/ 0 h 62"/>
                  <a:gd name="T2" fmla="*/ 133264 w 61"/>
                  <a:gd name="T3" fmla="*/ 68013 h 62"/>
                  <a:gd name="T4" fmla="*/ 66632 w 61"/>
                  <a:gd name="T5" fmla="*/ 136026 h 62"/>
                  <a:gd name="T6" fmla="*/ 0 w 61"/>
                  <a:gd name="T7" fmla="*/ 68013 h 62"/>
                  <a:gd name="T8" fmla="*/ 133264 w 61"/>
                  <a:gd name="T9" fmla="*/ 100923 h 62"/>
                  <a:gd name="T10" fmla="*/ 133264 w 61"/>
                  <a:gd name="T11" fmla="*/ 100923 h 62"/>
                  <a:gd name="T12" fmla="*/ 122341 w 61"/>
                  <a:gd name="T13" fmla="*/ 76789 h 62"/>
                  <a:gd name="T14" fmla="*/ 48062 w 61"/>
                  <a:gd name="T15" fmla="*/ 0 h 62"/>
                  <a:gd name="T16" fmla="*/ 0 w 61"/>
                  <a:gd name="T17" fmla="*/ 50461 h 62"/>
                  <a:gd name="T18" fmla="*/ 74278 w 61"/>
                  <a:gd name="T19" fmla="*/ 125056 h 62"/>
                  <a:gd name="T20" fmla="*/ 98310 w 61"/>
                  <a:gd name="T21" fmla="*/ 136026 h 62"/>
                  <a:gd name="T22" fmla="*/ 98310 w 61"/>
                  <a:gd name="T23" fmla="*/ 136026 h 62"/>
                  <a:gd name="T24" fmla="*/ 133264 w 61"/>
                  <a:gd name="T25" fmla="*/ 100923 h 62"/>
                  <a:gd name="T26" fmla="*/ 17694720 60000 65536"/>
                  <a:gd name="T27" fmla="*/ 0 60000 65536"/>
                  <a:gd name="T28" fmla="*/ 5898240 60000 65536"/>
                  <a:gd name="T29" fmla="*/ 1179648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62"/>
                  <a:gd name="T41" fmla="*/ 61 w 61"/>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62">
                    <a:moveTo>
                      <a:pt x="61" y="46"/>
                    </a:moveTo>
                    <a:cubicBezTo>
                      <a:pt x="61" y="46"/>
                      <a:pt x="61" y="46"/>
                      <a:pt x="61" y="46"/>
                    </a:cubicBezTo>
                    <a:cubicBezTo>
                      <a:pt x="61" y="42"/>
                      <a:pt x="59" y="38"/>
                      <a:pt x="56" y="35"/>
                    </a:cubicBezTo>
                    <a:cubicBezTo>
                      <a:pt x="22" y="0"/>
                      <a:pt x="22" y="0"/>
                      <a:pt x="22" y="0"/>
                    </a:cubicBezTo>
                    <a:cubicBezTo>
                      <a:pt x="0" y="23"/>
                      <a:pt x="0" y="23"/>
                      <a:pt x="0" y="23"/>
                    </a:cubicBezTo>
                    <a:cubicBezTo>
                      <a:pt x="34" y="57"/>
                      <a:pt x="34" y="57"/>
                      <a:pt x="34" y="57"/>
                    </a:cubicBezTo>
                    <a:cubicBezTo>
                      <a:pt x="37" y="60"/>
                      <a:pt x="41" y="62"/>
                      <a:pt x="45" y="62"/>
                    </a:cubicBezTo>
                    <a:cubicBezTo>
                      <a:pt x="45" y="62"/>
                      <a:pt x="45" y="62"/>
                      <a:pt x="45" y="62"/>
                    </a:cubicBezTo>
                    <a:cubicBezTo>
                      <a:pt x="54" y="62"/>
                      <a:pt x="61" y="55"/>
                      <a:pt x="61" y="46"/>
                    </a:cubicBezTo>
                    <a:close/>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02" name="Freeform 132">
                <a:extLst>
                  <a:ext uri="{FF2B5EF4-FFF2-40B4-BE49-F238E27FC236}">
                    <a16:creationId xmlns:a16="http://schemas.microsoft.com/office/drawing/2014/main" id="{22162CA7-723B-49E1-AD63-D9DB99A9331B}"/>
                  </a:ext>
                </a:extLst>
              </p:cNvPr>
              <p:cNvSpPr>
                <a:spLocks/>
              </p:cNvSpPr>
              <p:nvPr/>
            </p:nvSpPr>
            <p:spPr bwMode="auto">
              <a:xfrm>
                <a:off x="4408733" y="1282400"/>
                <a:ext cx="119475" cy="119475"/>
              </a:xfrm>
              <a:custGeom>
                <a:avLst/>
                <a:gdLst>
                  <a:gd name="T0" fmla="*/ 59738 w 130"/>
                  <a:gd name="T1" fmla="*/ 0 h 130"/>
                  <a:gd name="T2" fmla="*/ 119475 w 130"/>
                  <a:gd name="T3" fmla="*/ 59738 h 130"/>
                  <a:gd name="T4" fmla="*/ 59738 w 130"/>
                  <a:gd name="T5" fmla="*/ 119475 h 130"/>
                  <a:gd name="T6" fmla="*/ 0 w 130"/>
                  <a:gd name="T7" fmla="*/ 59738 h 130"/>
                  <a:gd name="T8" fmla="*/ 58818 w 130"/>
                  <a:gd name="T9" fmla="*/ 42276 h 130"/>
                  <a:gd name="T10" fmla="*/ 54223 w 130"/>
                  <a:gd name="T11" fmla="*/ 46871 h 130"/>
                  <a:gd name="T12" fmla="*/ 41357 w 130"/>
                  <a:gd name="T13" fmla="*/ 33085 h 130"/>
                  <a:gd name="T14" fmla="*/ 32166 w 130"/>
                  <a:gd name="T15" fmla="*/ 18381 h 130"/>
                  <a:gd name="T16" fmla="*/ 8271 w 130"/>
                  <a:gd name="T17" fmla="*/ 0 h 130"/>
                  <a:gd name="T18" fmla="*/ 0 w 130"/>
                  <a:gd name="T19" fmla="*/ 9190 h 130"/>
                  <a:gd name="T20" fmla="*/ 17462 w 130"/>
                  <a:gd name="T21" fmla="*/ 33085 h 130"/>
                  <a:gd name="T22" fmla="*/ 32166 w 130"/>
                  <a:gd name="T23" fmla="*/ 42276 h 130"/>
                  <a:gd name="T24" fmla="*/ 45952 w 130"/>
                  <a:gd name="T25" fmla="*/ 55142 h 130"/>
                  <a:gd name="T26" fmla="*/ 41357 w 130"/>
                  <a:gd name="T27" fmla="*/ 57899 h 130"/>
                  <a:gd name="T28" fmla="*/ 102013 w 130"/>
                  <a:gd name="T29" fmla="*/ 119475 h 130"/>
                  <a:gd name="T30" fmla="*/ 119475 w 130"/>
                  <a:gd name="T31" fmla="*/ 103851 h 130"/>
                  <a:gd name="T32" fmla="*/ 58818 w 130"/>
                  <a:gd name="T33" fmla="*/ 42276 h 130"/>
                  <a:gd name="T34" fmla="*/ 17694720 60000 65536"/>
                  <a:gd name="T35" fmla="*/ 0 60000 65536"/>
                  <a:gd name="T36" fmla="*/ 5898240 60000 65536"/>
                  <a:gd name="T37" fmla="*/ 1179648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0"/>
                  <a:gd name="T52" fmla="*/ 0 h 130"/>
                  <a:gd name="T53" fmla="*/ 130 w 130"/>
                  <a:gd name="T54" fmla="*/ 130 h 1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0" h="130">
                    <a:moveTo>
                      <a:pt x="64" y="46"/>
                    </a:moveTo>
                    <a:lnTo>
                      <a:pt x="59" y="51"/>
                    </a:lnTo>
                    <a:lnTo>
                      <a:pt x="45" y="36"/>
                    </a:lnTo>
                    <a:lnTo>
                      <a:pt x="35" y="20"/>
                    </a:lnTo>
                    <a:lnTo>
                      <a:pt x="9" y="0"/>
                    </a:lnTo>
                    <a:lnTo>
                      <a:pt x="0" y="10"/>
                    </a:lnTo>
                    <a:lnTo>
                      <a:pt x="19" y="36"/>
                    </a:lnTo>
                    <a:lnTo>
                      <a:pt x="35" y="46"/>
                    </a:lnTo>
                    <a:lnTo>
                      <a:pt x="50" y="60"/>
                    </a:lnTo>
                    <a:lnTo>
                      <a:pt x="45" y="63"/>
                    </a:lnTo>
                    <a:lnTo>
                      <a:pt x="111" y="130"/>
                    </a:lnTo>
                    <a:lnTo>
                      <a:pt x="130" y="113"/>
                    </a:lnTo>
                    <a:lnTo>
                      <a:pt x="64" y="46"/>
                    </a:lnTo>
                    <a:close/>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03" name="Line 133">
                <a:extLst>
                  <a:ext uri="{FF2B5EF4-FFF2-40B4-BE49-F238E27FC236}">
                    <a16:creationId xmlns:a16="http://schemas.microsoft.com/office/drawing/2014/main" id="{7890AEA4-5982-416A-9DFB-1A12AECFEA9D}"/>
                  </a:ext>
                </a:extLst>
              </p:cNvPr>
              <p:cNvSpPr>
                <a:spLocks/>
              </p:cNvSpPr>
              <p:nvPr/>
            </p:nvSpPr>
            <p:spPr bwMode="auto">
              <a:xfrm>
                <a:off x="4556711" y="1447833"/>
                <a:ext cx="56985" cy="56985"/>
              </a:xfrm>
              <a:custGeom>
                <a:avLst/>
                <a:gdLst>
                  <a:gd name="T0" fmla="*/ 28493 w 56985"/>
                  <a:gd name="T1" fmla="*/ 0 h 56985"/>
                  <a:gd name="T2" fmla="*/ 56985 w 56985"/>
                  <a:gd name="T3" fmla="*/ 28493 h 56985"/>
                  <a:gd name="T4" fmla="*/ 28493 w 56985"/>
                  <a:gd name="T5" fmla="*/ 56985 h 56985"/>
                  <a:gd name="T6" fmla="*/ 0 w 56985"/>
                  <a:gd name="T7" fmla="*/ 28493 h 56985"/>
                  <a:gd name="T8" fmla="*/ 0 w 56985"/>
                  <a:gd name="T9" fmla="*/ 0 h 56985"/>
                  <a:gd name="T10" fmla="*/ 56985 w 56985"/>
                  <a:gd name="T11" fmla="*/ 56985 h 56985"/>
                  <a:gd name="T12" fmla="*/ 17694720 60000 65536"/>
                  <a:gd name="T13" fmla="*/ 0 60000 65536"/>
                  <a:gd name="T14" fmla="*/ 5898240 60000 65536"/>
                  <a:gd name="T15" fmla="*/ 11796480 60000 65536"/>
                  <a:gd name="T16" fmla="*/ 5898240 60000 65536"/>
                  <a:gd name="T17" fmla="*/ 17694720 60000 65536"/>
                  <a:gd name="T18" fmla="*/ 0 w 56985"/>
                  <a:gd name="T19" fmla="*/ 0 h 56985"/>
                  <a:gd name="T20" fmla="*/ 56985 w 56985"/>
                  <a:gd name="T21" fmla="*/ 56985 h 56985"/>
                </a:gdLst>
                <a:ahLst/>
                <a:cxnLst>
                  <a:cxn ang="T12">
                    <a:pos x="T0" y="T1"/>
                  </a:cxn>
                  <a:cxn ang="T13">
                    <a:pos x="T2" y="T3"/>
                  </a:cxn>
                  <a:cxn ang="T14">
                    <a:pos x="T4" y="T5"/>
                  </a:cxn>
                  <a:cxn ang="T15">
                    <a:pos x="T6" y="T7"/>
                  </a:cxn>
                  <a:cxn ang="T16">
                    <a:pos x="T8" y="T9"/>
                  </a:cxn>
                  <a:cxn ang="T17">
                    <a:pos x="T10" y="T11"/>
                  </a:cxn>
                </a:cxnLst>
                <a:rect l="T18" t="T19" r="T20" b="T21"/>
                <a:pathLst>
                  <a:path w="56985" h="56985">
                    <a:moveTo>
                      <a:pt x="0" y="0"/>
                    </a:moveTo>
                    <a:lnTo>
                      <a:pt x="56985" y="56985"/>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04" name="Line 134">
                <a:extLst>
                  <a:ext uri="{FF2B5EF4-FFF2-40B4-BE49-F238E27FC236}">
                    <a16:creationId xmlns:a16="http://schemas.microsoft.com/office/drawing/2014/main" id="{39CE7F63-3238-46ED-939F-4C7CF241F702}"/>
                  </a:ext>
                </a:extLst>
              </p:cNvPr>
              <p:cNvSpPr>
                <a:spLocks/>
              </p:cNvSpPr>
              <p:nvPr/>
            </p:nvSpPr>
            <p:spPr bwMode="auto">
              <a:xfrm>
                <a:off x="4572329" y="1430368"/>
                <a:ext cx="56061" cy="59737"/>
              </a:xfrm>
              <a:custGeom>
                <a:avLst/>
                <a:gdLst>
                  <a:gd name="T0" fmla="*/ 28031 w 56061"/>
                  <a:gd name="T1" fmla="*/ 0 h 59737"/>
                  <a:gd name="T2" fmla="*/ 56061 w 56061"/>
                  <a:gd name="T3" fmla="*/ 29869 h 59737"/>
                  <a:gd name="T4" fmla="*/ 28031 w 56061"/>
                  <a:gd name="T5" fmla="*/ 59737 h 59737"/>
                  <a:gd name="T6" fmla="*/ 0 w 56061"/>
                  <a:gd name="T7" fmla="*/ 29869 h 59737"/>
                  <a:gd name="T8" fmla="*/ 0 w 56061"/>
                  <a:gd name="T9" fmla="*/ 0 h 59737"/>
                  <a:gd name="T10" fmla="*/ 56061 w 56061"/>
                  <a:gd name="T11" fmla="*/ 59737 h 59737"/>
                  <a:gd name="T12" fmla="*/ 17694720 60000 65536"/>
                  <a:gd name="T13" fmla="*/ 0 60000 65536"/>
                  <a:gd name="T14" fmla="*/ 5898240 60000 65536"/>
                  <a:gd name="T15" fmla="*/ 11796480 60000 65536"/>
                  <a:gd name="T16" fmla="*/ 5898240 60000 65536"/>
                  <a:gd name="T17" fmla="*/ 17694720 60000 65536"/>
                  <a:gd name="T18" fmla="*/ 0 w 56061"/>
                  <a:gd name="T19" fmla="*/ 0 h 59737"/>
                  <a:gd name="T20" fmla="*/ 56061 w 56061"/>
                  <a:gd name="T21" fmla="*/ 59737 h 59737"/>
                </a:gdLst>
                <a:ahLst/>
                <a:cxnLst>
                  <a:cxn ang="T12">
                    <a:pos x="T0" y="T1"/>
                  </a:cxn>
                  <a:cxn ang="T13">
                    <a:pos x="T2" y="T3"/>
                  </a:cxn>
                  <a:cxn ang="T14">
                    <a:pos x="T4" y="T5"/>
                  </a:cxn>
                  <a:cxn ang="T15">
                    <a:pos x="T6" y="T7"/>
                  </a:cxn>
                  <a:cxn ang="T16">
                    <a:pos x="T8" y="T9"/>
                  </a:cxn>
                  <a:cxn ang="T17">
                    <a:pos x="T10" y="T11"/>
                  </a:cxn>
                </a:cxnLst>
                <a:rect l="T18" t="T19" r="T20" b="T21"/>
                <a:pathLst>
                  <a:path w="56061" h="59737">
                    <a:moveTo>
                      <a:pt x="0" y="0"/>
                    </a:moveTo>
                    <a:lnTo>
                      <a:pt x="56061" y="59737"/>
                    </a:lnTo>
                  </a:path>
                </a:pathLst>
              </a:custGeom>
              <a:noFill/>
              <a:ln w="952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sp>
        <p:nvSpPr>
          <p:cNvPr id="47176" name="Rectangle : coins arrondis 182">
            <a:extLst>
              <a:ext uri="{FF2B5EF4-FFF2-40B4-BE49-F238E27FC236}">
                <a16:creationId xmlns:a16="http://schemas.microsoft.com/office/drawing/2014/main" id="{AEE5BCF5-FBF3-4349-AFC0-C789FFA490C4}"/>
              </a:ext>
            </a:extLst>
          </p:cNvPr>
          <p:cNvSpPr>
            <a:spLocks/>
          </p:cNvSpPr>
          <p:nvPr/>
        </p:nvSpPr>
        <p:spPr bwMode="auto">
          <a:xfrm>
            <a:off x="300038" y="4422775"/>
            <a:ext cx="3595687" cy="808038"/>
          </a:xfrm>
          <a:custGeom>
            <a:avLst/>
            <a:gdLst>
              <a:gd name="T0" fmla="*/ 1797477 w 3594954"/>
              <a:gd name="T1" fmla="*/ 0 h 808174"/>
              <a:gd name="T2" fmla="*/ 3594954 w 3594954"/>
              <a:gd name="T3" fmla="*/ 404087 h 808174"/>
              <a:gd name="T4" fmla="*/ 1797477 w 3594954"/>
              <a:gd name="T5" fmla="*/ 808174 h 808174"/>
              <a:gd name="T6" fmla="*/ 0 w 3594954"/>
              <a:gd name="T7" fmla="*/ 404087 h 808174"/>
              <a:gd name="T8" fmla="*/ 17694720 60000 65536"/>
              <a:gd name="T9" fmla="*/ 0 60000 65536"/>
              <a:gd name="T10" fmla="*/ 5898240 60000 65536"/>
              <a:gd name="T11" fmla="*/ 11796480 60000 65536"/>
              <a:gd name="T12" fmla="*/ 0 w 3594954"/>
              <a:gd name="T13" fmla="*/ 0 h 808174"/>
              <a:gd name="T14" fmla="*/ 3594954 w 3594954"/>
              <a:gd name="T15" fmla="*/ 808174 h 808174"/>
            </a:gdLst>
            <a:ahLst/>
            <a:cxnLst>
              <a:cxn ang="T8">
                <a:pos x="T0" y="T1"/>
              </a:cxn>
              <a:cxn ang="T9">
                <a:pos x="T2" y="T3"/>
              </a:cxn>
              <a:cxn ang="T10">
                <a:pos x="T4" y="T5"/>
              </a:cxn>
              <a:cxn ang="T11">
                <a:pos x="T6" y="T7"/>
              </a:cxn>
            </a:cxnLst>
            <a:rect l="T12" t="T13" r="T14" b="T15"/>
            <a:pathLst>
              <a:path w="3594954" h="808174">
                <a:moveTo>
                  <a:pt x="0" y="0"/>
                </a:moveTo>
                <a:lnTo>
                  <a:pt x="0" y="808174"/>
                </a:lnTo>
                <a:lnTo>
                  <a:pt x="3594954" y="808174"/>
                </a:lnTo>
                <a:lnTo>
                  <a:pt x="359495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000000"/>
                </a:solidFill>
                <a:latin typeface="Arial" panose="020B0604020202020204" pitchFamily="34" charset="0"/>
                <a:cs typeface="Arial" panose="020B0604020202020204" pitchFamily="34" charset="0"/>
              </a:rPr>
              <a:t>Les appartements sont tout à fait </a:t>
            </a:r>
            <a:r>
              <a:rPr lang="fr-FR" altLang="fr-FR" sz="1000" b="1">
                <a:solidFill>
                  <a:srgbClr val="000000"/>
                </a:solidFill>
                <a:latin typeface="Arial" panose="020B0604020202020204" pitchFamily="34" charset="0"/>
                <a:cs typeface="Arial" panose="020B0604020202020204" pitchFamily="34" charset="0"/>
              </a:rPr>
              <a:t>éligibles</a:t>
            </a:r>
            <a:r>
              <a:rPr lang="fr-FR" altLang="fr-FR" sz="1000">
                <a:solidFill>
                  <a:srgbClr val="000000"/>
                </a:solidFill>
                <a:latin typeface="Arial" panose="020B0604020202020204" pitchFamily="34" charset="0"/>
                <a:cs typeface="Arial" panose="020B0604020202020204" pitchFamily="34" charset="0"/>
              </a:rPr>
              <a:t> aux prestations de Cozynergy. </a:t>
            </a:r>
          </a:p>
          <a:p>
            <a:pPr algn="just" eaLnBrk="1" hangingPunct="1">
              <a:spcBef>
                <a:spcPts val="600"/>
              </a:spcBef>
            </a:pPr>
            <a:r>
              <a:rPr lang="fr-FR" altLang="fr-FR" sz="1000">
                <a:solidFill>
                  <a:srgbClr val="000000"/>
                </a:solidFill>
                <a:latin typeface="Arial" panose="020B0604020202020204" pitchFamily="34" charset="0"/>
                <a:cs typeface="Arial" panose="020B0604020202020204" pitchFamily="34" charset="0"/>
              </a:rPr>
              <a:t>Toutefois pour que la prestation de rénovation énergétique apportée par Cozynergy soit d'intérêt pour le client, le bouquet de travaux ne doit pas être inférieur à </a:t>
            </a:r>
            <a:r>
              <a:rPr lang="fr-FR" altLang="fr-FR" sz="1000" b="1">
                <a:solidFill>
                  <a:srgbClr val="000000"/>
                </a:solidFill>
                <a:latin typeface="Arial" panose="020B0604020202020204" pitchFamily="34" charset="0"/>
                <a:cs typeface="Arial" panose="020B0604020202020204" pitchFamily="34" charset="0"/>
              </a:rPr>
              <a:t>1500 €.</a:t>
            </a:r>
          </a:p>
        </p:txBody>
      </p:sp>
      <p:sp>
        <p:nvSpPr>
          <p:cNvPr id="47177" name="Bulle narrative : rectangle à coins arrondis 183">
            <a:extLst>
              <a:ext uri="{FF2B5EF4-FFF2-40B4-BE49-F238E27FC236}">
                <a16:creationId xmlns:a16="http://schemas.microsoft.com/office/drawing/2014/main" id="{43E74CE6-612A-4DD0-8462-65D9B98DCC5D}"/>
              </a:ext>
            </a:extLst>
          </p:cNvPr>
          <p:cNvSpPr>
            <a:spLocks/>
          </p:cNvSpPr>
          <p:nvPr/>
        </p:nvSpPr>
        <p:spPr bwMode="auto">
          <a:xfrm>
            <a:off x="300038" y="3775075"/>
            <a:ext cx="3595687" cy="468313"/>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FFF2CC">
              <a:alpha val="50195"/>
            </a:srgbClr>
          </a:solidFill>
          <a:ln w="9528">
            <a:solidFill>
              <a:srgbClr val="EAB818"/>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Mon client est </a:t>
            </a:r>
            <a:r>
              <a:rPr lang="fr-FR" altLang="fr-FR" sz="1200" b="1">
                <a:solidFill>
                  <a:srgbClr val="EAB818"/>
                </a:solidFill>
                <a:latin typeface="Arial" panose="020B0604020202020204" pitchFamily="34" charset="0"/>
                <a:cs typeface="Arial" panose="020B0604020202020204" pitchFamily="34" charset="0"/>
              </a:rPr>
              <a:t>en appartement</a:t>
            </a:r>
            <a:r>
              <a:rPr lang="fr-FR" altLang="fr-FR" sz="1000" b="1">
                <a:solidFill>
                  <a:srgbClr val="000000"/>
                </a:solidFill>
                <a:latin typeface="Arial" panose="020B0604020202020204" pitchFamily="34" charset="0"/>
                <a:cs typeface="Arial" panose="020B0604020202020204" pitchFamily="34" charset="0"/>
              </a:rPr>
              <a:t>, peut-il bénéficier des services de Cozynergy ?</a:t>
            </a:r>
          </a:p>
        </p:txBody>
      </p:sp>
      <p:sp>
        <p:nvSpPr>
          <p:cNvPr id="47178" name="Bulle narrative : rectangle à coins arrondis 184">
            <a:extLst>
              <a:ext uri="{FF2B5EF4-FFF2-40B4-BE49-F238E27FC236}">
                <a16:creationId xmlns:a16="http://schemas.microsoft.com/office/drawing/2014/main" id="{B0DB81FE-5AA5-475B-8F2E-18BE194E0088}"/>
              </a:ext>
            </a:extLst>
          </p:cNvPr>
          <p:cNvSpPr>
            <a:spLocks/>
          </p:cNvSpPr>
          <p:nvPr/>
        </p:nvSpPr>
        <p:spPr bwMode="auto">
          <a:xfrm>
            <a:off x="4441825" y="1747838"/>
            <a:ext cx="3595688" cy="466725"/>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DEEBF7">
              <a:alpha val="50195"/>
            </a:srgbClr>
          </a:solidFill>
          <a:ln w="9528">
            <a:solidFill>
              <a:srgbClr val="4472C4"/>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Quel est le </a:t>
            </a:r>
            <a:r>
              <a:rPr lang="fr-FR" altLang="fr-FR" sz="1200" b="1">
                <a:solidFill>
                  <a:srgbClr val="4472C4"/>
                </a:solidFill>
                <a:latin typeface="Arial" panose="020B0604020202020204" pitchFamily="34" charset="0"/>
                <a:cs typeface="Arial" panose="020B0604020202020204" pitchFamily="34" charset="0"/>
              </a:rPr>
              <a:t>coût des travaux </a:t>
            </a:r>
          </a:p>
          <a:p>
            <a:pPr algn="ctr" eaLnBrk="1" hangingPunct="1"/>
            <a:r>
              <a:rPr lang="fr-FR" altLang="fr-FR" sz="1000" b="1">
                <a:solidFill>
                  <a:srgbClr val="000000"/>
                </a:solidFill>
                <a:latin typeface="Arial" panose="020B0604020202020204" pitchFamily="34" charset="0"/>
                <a:cs typeface="Arial" panose="020B0604020202020204" pitchFamily="34" charset="0"/>
              </a:rPr>
              <a:t>de rénovation énergétique ? </a:t>
            </a:r>
          </a:p>
        </p:txBody>
      </p:sp>
      <p:sp>
        <p:nvSpPr>
          <p:cNvPr id="47179" name="Rectangle : coins arrondis 185">
            <a:extLst>
              <a:ext uri="{FF2B5EF4-FFF2-40B4-BE49-F238E27FC236}">
                <a16:creationId xmlns:a16="http://schemas.microsoft.com/office/drawing/2014/main" id="{FE527BA3-9ECE-4B8C-816A-7FE9AEFE2840}"/>
              </a:ext>
            </a:extLst>
          </p:cNvPr>
          <p:cNvSpPr>
            <a:spLocks/>
          </p:cNvSpPr>
          <p:nvPr/>
        </p:nvSpPr>
        <p:spPr bwMode="auto">
          <a:xfrm>
            <a:off x="4437063" y="2297113"/>
            <a:ext cx="3595687" cy="1260475"/>
          </a:xfrm>
          <a:custGeom>
            <a:avLst/>
            <a:gdLst>
              <a:gd name="T0" fmla="*/ 1797477 w 3594954"/>
              <a:gd name="T1" fmla="*/ 0 h 1259997"/>
              <a:gd name="T2" fmla="*/ 3594954 w 3594954"/>
              <a:gd name="T3" fmla="*/ 629999 h 1259997"/>
              <a:gd name="T4" fmla="*/ 1797477 w 3594954"/>
              <a:gd name="T5" fmla="*/ 1259997 h 1259997"/>
              <a:gd name="T6" fmla="*/ 0 w 3594954"/>
              <a:gd name="T7" fmla="*/ 629999 h 1259997"/>
              <a:gd name="T8" fmla="*/ 17694720 60000 65536"/>
              <a:gd name="T9" fmla="*/ 0 60000 65536"/>
              <a:gd name="T10" fmla="*/ 5898240 60000 65536"/>
              <a:gd name="T11" fmla="*/ 11796480 60000 65536"/>
              <a:gd name="T12" fmla="*/ 0 w 3594954"/>
              <a:gd name="T13" fmla="*/ 0 h 1259997"/>
              <a:gd name="T14" fmla="*/ 3594954 w 3594954"/>
              <a:gd name="T15" fmla="*/ 1259997 h 1259997"/>
            </a:gdLst>
            <a:ahLst/>
            <a:cxnLst>
              <a:cxn ang="T8">
                <a:pos x="T0" y="T1"/>
              </a:cxn>
              <a:cxn ang="T9">
                <a:pos x="T2" y="T3"/>
              </a:cxn>
              <a:cxn ang="T10">
                <a:pos x="T4" y="T5"/>
              </a:cxn>
              <a:cxn ang="T11">
                <a:pos x="T6" y="T7"/>
              </a:cxn>
            </a:cxnLst>
            <a:rect l="T12" t="T13" r="T14" b="T15"/>
            <a:pathLst>
              <a:path w="3594954" h="1259997">
                <a:moveTo>
                  <a:pt x="0" y="0"/>
                </a:moveTo>
                <a:lnTo>
                  <a:pt x="0" y="1259997"/>
                </a:lnTo>
                <a:lnTo>
                  <a:pt x="3594954" y="1259997"/>
                </a:lnTo>
                <a:lnTo>
                  <a:pt x="359495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000000"/>
                </a:solidFill>
                <a:latin typeface="Arial" panose="020B0604020202020204" pitchFamily="34" charset="0"/>
                <a:cs typeface="Arial" panose="020B0604020202020204" pitchFamily="34" charset="0"/>
              </a:rPr>
              <a:t>Le coût des travaux de rénovation énergétique est très </a:t>
            </a:r>
            <a:r>
              <a:rPr lang="fr-FR" altLang="fr-FR" sz="1000" b="1">
                <a:solidFill>
                  <a:srgbClr val="000000"/>
                </a:solidFill>
                <a:latin typeface="Arial" panose="020B0604020202020204" pitchFamily="34" charset="0"/>
                <a:cs typeface="Arial" panose="020B0604020202020204" pitchFamily="34" charset="0"/>
              </a:rPr>
              <a:t>variable d’un projet à l’autre</a:t>
            </a:r>
            <a:r>
              <a:rPr lang="fr-FR" altLang="fr-FR" sz="1000">
                <a:solidFill>
                  <a:srgbClr val="000000"/>
                </a:solidFill>
                <a:latin typeface="Arial" panose="020B0604020202020204" pitchFamily="34" charset="0"/>
                <a:cs typeface="Arial" panose="020B0604020202020204" pitchFamily="34" charset="0"/>
              </a:rPr>
              <a:t>. Il est généralement compris entre 10k – 50k €, hors subventions.</a:t>
            </a:r>
          </a:p>
          <a:p>
            <a:pPr algn="just" eaLnBrk="1" hangingPunct="1"/>
            <a:r>
              <a:rPr lang="fr-FR" altLang="fr-FR" sz="1000">
                <a:solidFill>
                  <a:srgbClr val="000000"/>
                </a:solidFill>
                <a:latin typeface="Arial" panose="020B0604020202020204" pitchFamily="34" charset="0"/>
                <a:cs typeface="Arial" panose="020B0604020202020204" pitchFamily="34" charset="0"/>
              </a:rPr>
              <a:t>Une rénovation globale peut avoir un coût encore plus important. </a:t>
            </a:r>
          </a:p>
          <a:p>
            <a:pPr algn="just" eaLnBrk="1" hangingPunct="1"/>
            <a:r>
              <a:rPr lang="fr-FR" altLang="fr-FR" sz="1000">
                <a:solidFill>
                  <a:srgbClr val="000000"/>
                </a:solidFill>
                <a:latin typeface="Arial" panose="020B0604020202020204" pitchFamily="34" charset="0"/>
                <a:cs typeface="Arial" panose="020B0604020202020204" pitchFamily="34" charset="0"/>
              </a:rPr>
              <a:t>Le simulateur disponible sur le site Cozynergy permet d’obtenir une première estimation des travaux, qui sera affinée lors du rendez-vous avec le chargé de projet.</a:t>
            </a:r>
          </a:p>
        </p:txBody>
      </p:sp>
      <p:sp>
        <p:nvSpPr>
          <p:cNvPr id="47180" name="Bulle narrative : rectangle à coins arrondis 186">
            <a:extLst>
              <a:ext uri="{FF2B5EF4-FFF2-40B4-BE49-F238E27FC236}">
                <a16:creationId xmlns:a16="http://schemas.microsoft.com/office/drawing/2014/main" id="{4FA33C1B-DE02-4287-9F7B-47320FDD19CC}"/>
              </a:ext>
            </a:extLst>
          </p:cNvPr>
          <p:cNvSpPr>
            <a:spLocks/>
          </p:cNvSpPr>
          <p:nvPr/>
        </p:nvSpPr>
        <p:spPr bwMode="auto">
          <a:xfrm>
            <a:off x="4441825" y="3643313"/>
            <a:ext cx="3595688" cy="468312"/>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DEEBF7">
              <a:alpha val="50195"/>
            </a:srgbClr>
          </a:solidFill>
          <a:ln w="9528">
            <a:solidFill>
              <a:srgbClr val="4472C4"/>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Quel est le </a:t>
            </a:r>
            <a:r>
              <a:rPr lang="fr-FR" altLang="fr-FR" sz="1200" b="1">
                <a:solidFill>
                  <a:srgbClr val="4472C4"/>
                </a:solidFill>
                <a:latin typeface="Arial" panose="020B0604020202020204" pitchFamily="34" charset="0"/>
                <a:cs typeface="Arial" panose="020B0604020202020204" pitchFamily="34" charset="0"/>
              </a:rPr>
              <a:t>coût de la prestation Cozynergy </a:t>
            </a:r>
            <a:r>
              <a:rPr lang="fr-FR" altLang="fr-FR" sz="1000" b="1">
                <a:solidFill>
                  <a:srgbClr val="000000"/>
                </a:solidFill>
                <a:latin typeface="Arial" panose="020B0604020202020204" pitchFamily="34" charset="0"/>
                <a:cs typeface="Arial" panose="020B0604020202020204" pitchFamily="34" charset="0"/>
              </a:rPr>
              <a:t>?</a:t>
            </a:r>
          </a:p>
        </p:txBody>
      </p:sp>
      <p:sp>
        <p:nvSpPr>
          <p:cNvPr id="47181" name="Rectangle : coins arrondis 187">
            <a:extLst>
              <a:ext uri="{FF2B5EF4-FFF2-40B4-BE49-F238E27FC236}">
                <a16:creationId xmlns:a16="http://schemas.microsoft.com/office/drawing/2014/main" id="{C4955B44-6DFF-47EA-A522-CE3E72A66DD5}"/>
              </a:ext>
            </a:extLst>
          </p:cNvPr>
          <p:cNvSpPr>
            <a:spLocks/>
          </p:cNvSpPr>
          <p:nvPr/>
        </p:nvSpPr>
        <p:spPr bwMode="auto">
          <a:xfrm>
            <a:off x="4437063" y="4192588"/>
            <a:ext cx="3595687" cy="639762"/>
          </a:xfrm>
          <a:custGeom>
            <a:avLst/>
            <a:gdLst>
              <a:gd name="T0" fmla="*/ 1797477 w 3594954"/>
              <a:gd name="T1" fmla="*/ 0 h 639266"/>
              <a:gd name="T2" fmla="*/ 3594954 w 3594954"/>
              <a:gd name="T3" fmla="*/ 319633 h 639266"/>
              <a:gd name="T4" fmla="*/ 1797477 w 3594954"/>
              <a:gd name="T5" fmla="*/ 639266 h 639266"/>
              <a:gd name="T6" fmla="*/ 0 w 3594954"/>
              <a:gd name="T7" fmla="*/ 319633 h 639266"/>
              <a:gd name="T8" fmla="*/ 17694720 60000 65536"/>
              <a:gd name="T9" fmla="*/ 0 60000 65536"/>
              <a:gd name="T10" fmla="*/ 5898240 60000 65536"/>
              <a:gd name="T11" fmla="*/ 11796480 60000 65536"/>
              <a:gd name="T12" fmla="*/ 0 w 3594954"/>
              <a:gd name="T13" fmla="*/ 0 h 639266"/>
              <a:gd name="T14" fmla="*/ 3594954 w 3594954"/>
              <a:gd name="T15" fmla="*/ 639266 h 639266"/>
            </a:gdLst>
            <a:ahLst/>
            <a:cxnLst>
              <a:cxn ang="T8">
                <a:pos x="T0" y="T1"/>
              </a:cxn>
              <a:cxn ang="T9">
                <a:pos x="T2" y="T3"/>
              </a:cxn>
              <a:cxn ang="T10">
                <a:pos x="T4" y="T5"/>
              </a:cxn>
              <a:cxn ang="T11">
                <a:pos x="T6" y="T7"/>
              </a:cxn>
            </a:cxnLst>
            <a:rect l="T12" t="T13" r="T14" b="T15"/>
            <a:pathLst>
              <a:path w="3594954" h="639266">
                <a:moveTo>
                  <a:pt x="0" y="0"/>
                </a:moveTo>
                <a:lnTo>
                  <a:pt x="0" y="639266"/>
                </a:lnTo>
                <a:lnTo>
                  <a:pt x="3594954" y="639266"/>
                </a:lnTo>
                <a:lnTo>
                  <a:pt x="359495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000000"/>
                </a:solidFill>
                <a:latin typeface="Arial" panose="020B0604020202020204" pitchFamily="34" charset="0"/>
                <a:cs typeface="Arial" panose="020B0604020202020204" pitchFamily="34" charset="0"/>
              </a:rPr>
              <a:t>Cozynergy </a:t>
            </a:r>
            <a:r>
              <a:rPr lang="fr-FR" altLang="fr-FR" sz="1000" b="1">
                <a:solidFill>
                  <a:srgbClr val="000000"/>
                </a:solidFill>
                <a:latin typeface="Arial" panose="020B0604020202020204" pitchFamily="34" charset="0"/>
                <a:cs typeface="Arial" panose="020B0604020202020204" pitchFamily="34" charset="0"/>
              </a:rPr>
              <a:t>ne facture pas son accompagnement</a:t>
            </a:r>
            <a:r>
              <a:rPr lang="fr-FR" altLang="fr-FR" sz="1000">
                <a:solidFill>
                  <a:srgbClr val="000000"/>
                </a:solidFill>
                <a:latin typeface="Arial" panose="020B0604020202020204" pitchFamily="34" charset="0"/>
                <a:cs typeface="Arial" panose="020B0604020202020204" pitchFamily="34" charset="0"/>
              </a:rPr>
              <a:t>, mais émet un devis et une facture portant sur l’ensemble des travaux avec le détail de chaque poste (main d’œuvre, équipements,…).</a:t>
            </a:r>
          </a:p>
        </p:txBody>
      </p:sp>
      <p:sp>
        <p:nvSpPr>
          <p:cNvPr id="47182" name="Bulle narrative : rectangle à coins arrondis 188">
            <a:extLst>
              <a:ext uri="{FF2B5EF4-FFF2-40B4-BE49-F238E27FC236}">
                <a16:creationId xmlns:a16="http://schemas.microsoft.com/office/drawing/2014/main" id="{0F9D3FEF-DF5F-46C2-9DCF-5C776D72A644}"/>
              </a:ext>
            </a:extLst>
          </p:cNvPr>
          <p:cNvSpPr>
            <a:spLocks/>
          </p:cNvSpPr>
          <p:nvPr/>
        </p:nvSpPr>
        <p:spPr bwMode="auto">
          <a:xfrm>
            <a:off x="4441825" y="4967288"/>
            <a:ext cx="3595688" cy="468312"/>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DEEBF7">
              <a:alpha val="50195"/>
            </a:srgbClr>
          </a:solidFill>
          <a:ln w="9528">
            <a:solidFill>
              <a:srgbClr val="4472C4"/>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Comment est fixé le </a:t>
            </a:r>
            <a:r>
              <a:rPr lang="fr-FR" altLang="fr-FR" sz="1200" b="1">
                <a:solidFill>
                  <a:srgbClr val="4472C4"/>
                </a:solidFill>
                <a:latin typeface="Arial" panose="020B0604020202020204" pitchFamily="34" charset="0"/>
                <a:cs typeface="Arial" panose="020B0604020202020204" pitchFamily="34" charset="0"/>
              </a:rPr>
              <a:t>prix de l’installateur </a:t>
            </a:r>
            <a:r>
              <a:rPr lang="fr-FR" altLang="fr-FR" sz="1000" b="1">
                <a:solidFill>
                  <a:srgbClr val="000000"/>
                </a:solidFill>
                <a:latin typeface="Arial" panose="020B0604020202020204" pitchFamily="34" charset="0"/>
                <a:cs typeface="Arial" panose="020B0604020202020204" pitchFamily="34" charset="0"/>
              </a:rPr>
              <a:t>?</a:t>
            </a:r>
          </a:p>
        </p:txBody>
      </p:sp>
      <p:sp>
        <p:nvSpPr>
          <p:cNvPr id="47183" name="Rectangle : coins arrondis 189">
            <a:extLst>
              <a:ext uri="{FF2B5EF4-FFF2-40B4-BE49-F238E27FC236}">
                <a16:creationId xmlns:a16="http://schemas.microsoft.com/office/drawing/2014/main" id="{3110F0EC-927E-4516-88D7-9F8981C542FE}"/>
              </a:ext>
            </a:extLst>
          </p:cNvPr>
          <p:cNvSpPr>
            <a:spLocks/>
          </p:cNvSpPr>
          <p:nvPr/>
        </p:nvSpPr>
        <p:spPr bwMode="auto">
          <a:xfrm>
            <a:off x="4437063" y="5494338"/>
            <a:ext cx="3595687" cy="638175"/>
          </a:xfrm>
          <a:custGeom>
            <a:avLst/>
            <a:gdLst>
              <a:gd name="T0" fmla="*/ 1797477 w 3594954"/>
              <a:gd name="T1" fmla="*/ 0 h 639266"/>
              <a:gd name="T2" fmla="*/ 3594954 w 3594954"/>
              <a:gd name="T3" fmla="*/ 319633 h 639266"/>
              <a:gd name="T4" fmla="*/ 1797477 w 3594954"/>
              <a:gd name="T5" fmla="*/ 639266 h 639266"/>
              <a:gd name="T6" fmla="*/ 0 w 3594954"/>
              <a:gd name="T7" fmla="*/ 319633 h 639266"/>
              <a:gd name="T8" fmla="*/ 17694720 60000 65536"/>
              <a:gd name="T9" fmla="*/ 0 60000 65536"/>
              <a:gd name="T10" fmla="*/ 5898240 60000 65536"/>
              <a:gd name="T11" fmla="*/ 11796480 60000 65536"/>
              <a:gd name="T12" fmla="*/ 0 w 3594954"/>
              <a:gd name="T13" fmla="*/ 0 h 639266"/>
              <a:gd name="T14" fmla="*/ 3594954 w 3594954"/>
              <a:gd name="T15" fmla="*/ 639266 h 639266"/>
            </a:gdLst>
            <a:ahLst/>
            <a:cxnLst>
              <a:cxn ang="T8">
                <a:pos x="T0" y="T1"/>
              </a:cxn>
              <a:cxn ang="T9">
                <a:pos x="T2" y="T3"/>
              </a:cxn>
              <a:cxn ang="T10">
                <a:pos x="T4" y="T5"/>
              </a:cxn>
              <a:cxn ang="T11">
                <a:pos x="T6" y="T7"/>
              </a:cxn>
            </a:cxnLst>
            <a:rect l="T12" t="T13" r="T14" b="T15"/>
            <a:pathLst>
              <a:path w="3594954" h="639266">
                <a:moveTo>
                  <a:pt x="0" y="0"/>
                </a:moveTo>
                <a:lnTo>
                  <a:pt x="0" y="639266"/>
                </a:lnTo>
                <a:lnTo>
                  <a:pt x="3594954" y="639266"/>
                </a:lnTo>
                <a:lnTo>
                  <a:pt x="359495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000000"/>
                </a:solidFill>
                <a:latin typeface="Arial" panose="020B0604020202020204" pitchFamily="34" charset="0"/>
                <a:cs typeface="Arial" panose="020B0604020202020204" pitchFamily="34" charset="0"/>
              </a:rPr>
              <a:t>Cozynergy </a:t>
            </a:r>
            <a:r>
              <a:rPr lang="fr-FR" altLang="fr-FR" sz="1000" b="1">
                <a:solidFill>
                  <a:srgbClr val="000000"/>
                </a:solidFill>
                <a:latin typeface="Arial" panose="020B0604020202020204" pitchFamily="34" charset="0"/>
                <a:cs typeface="Arial" panose="020B0604020202020204" pitchFamily="34" charset="0"/>
              </a:rPr>
              <a:t>négocie à l'avance des grilles de prix</a:t>
            </a:r>
            <a:r>
              <a:rPr lang="fr-FR" altLang="fr-FR" sz="1000">
                <a:solidFill>
                  <a:srgbClr val="000000"/>
                </a:solidFill>
                <a:latin typeface="Arial" panose="020B0604020202020204" pitchFamily="34" charset="0"/>
                <a:cs typeface="Arial" panose="020B0604020202020204" pitchFamily="34" charset="0"/>
              </a:rPr>
              <a:t> avec ses artisans agréés selon les secteurs et la dimension des travaux. L’ensemble des postes de coûts figurent dans le devis et la facture.</a:t>
            </a:r>
          </a:p>
        </p:txBody>
      </p:sp>
      <p:sp>
        <p:nvSpPr>
          <p:cNvPr id="47184" name="Bulle narrative : rectangle à coins arrondis 190">
            <a:extLst>
              <a:ext uri="{FF2B5EF4-FFF2-40B4-BE49-F238E27FC236}">
                <a16:creationId xmlns:a16="http://schemas.microsoft.com/office/drawing/2014/main" id="{3C4FDA08-EF6B-4330-84AB-903F8C6338AC}"/>
              </a:ext>
            </a:extLst>
          </p:cNvPr>
          <p:cNvSpPr>
            <a:spLocks/>
          </p:cNvSpPr>
          <p:nvPr/>
        </p:nvSpPr>
        <p:spPr bwMode="auto">
          <a:xfrm>
            <a:off x="8448675" y="1747838"/>
            <a:ext cx="3595688" cy="466725"/>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E2F0D9">
              <a:alpha val="50195"/>
            </a:srgbClr>
          </a:solidFill>
          <a:ln w="9528">
            <a:solidFill>
              <a:srgbClr val="00A193"/>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Cozynergy couvre-t-il les </a:t>
            </a:r>
            <a:r>
              <a:rPr lang="fr-FR" altLang="fr-FR" sz="1200" b="1">
                <a:solidFill>
                  <a:srgbClr val="00A193"/>
                </a:solidFill>
                <a:latin typeface="Arial" panose="020B0604020202020204" pitchFamily="34" charset="0"/>
                <a:cs typeface="Arial" panose="020B0604020202020204" pitchFamily="34" charset="0"/>
              </a:rPr>
              <a:t>territoires ruraux et enclavés </a:t>
            </a:r>
            <a:r>
              <a:rPr lang="fr-FR" altLang="fr-FR" sz="1000" b="1">
                <a:solidFill>
                  <a:srgbClr val="000000"/>
                </a:solidFill>
                <a:latin typeface="Arial" panose="020B0604020202020204" pitchFamily="34" charset="0"/>
                <a:cs typeface="Arial" panose="020B0604020202020204" pitchFamily="34" charset="0"/>
              </a:rPr>
              <a:t>?</a:t>
            </a:r>
          </a:p>
        </p:txBody>
      </p:sp>
      <p:sp>
        <p:nvSpPr>
          <p:cNvPr id="47185" name="Rectangle : coins arrondis 191">
            <a:extLst>
              <a:ext uri="{FF2B5EF4-FFF2-40B4-BE49-F238E27FC236}">
                <a16:creationId xmlns:a16="http://schemas.microsoft.com/office/drawing/2014/main" id="{79B2748B-A6C0-42CA-B468-CBED00F5865C}"/>
              </a:ext>
            </a:extLst>
          </p:cNvPr>
          <p:cNvSpPr>
            <a:spLocks/>
          </p:cNvSpPr>
          <p:nvPr/>
        </p:nvSpPr>
        <p:spPr bwMode="auto">
          <a:xfrm>
            <a:off x="8445500" y="2297113"/>
            <a:ext cx="3594100" cy="969962"/>
          </a:xfrm>
          <a:custGeom>
            <a:avLst/>
            <a:gdLst>
              <a:gd name="T0" fmla="*/ 1797477 w 3594954"/>
              <a:gd name="T1" fmla="*/ 0 h 968998"/>
              <a:gd name="T2" fmla="*/ 3594954 w 3594954"/>
              <a:gd name="T3" fmla="*/ 484499 h 968998"/>
              <a:gd name="T4" fmla="*/ 1797477 w 3594954"/>
              <a:gd name="T5" fmla="*/ 968998 h 968998"/>
              <a:gd name="T6" fmla="*/ 0 w 3594954"/>
              <a:gd name="T7" fmla="*/ 484499 h 968998"/>
              <a:gd name="T8" fmla="*/ 17694720 60000 65536"/>
              <a:gd name="T9" fmla="*/ 0 60000 65536"/>
              <a:gd name="T10" fmla="*/ 5898240 60000 65536"/>
              <a:gd name="T11" fmla="*/ 11796480 60000 65536"/>
              <a:gd name="T12" fmla="*/ 0 w 3594954"/>
              <a:gd name="T13" fmla="*/ 0 h 968998"/>
              <a:gd name="T14" fmla="*/ 3594954 w 3594954"/>
              <a:gd name="T15" fmla="*/ 968998 h 968998"/>
            </a:gdLst>
            <a:ahLst/>
            <a:cxnLst>
              <a:cxn ang="T8">
                <a:pos x="T0" y="T1"/>
              </a:cxn>
              <a:cxn ang="T9">
                <a:pos x="T2" y="T3"/>
              </a:cxn>
              <a:cxn ang="T10">
                <a:pos x="T4" y="T5"/>
              </a:cxn>
              <a:cxn ang="T11">
                <a:pos x="T6" y="T7"/>
              </a:cxn>
            </a:cxnLst>
            <a:rect l="T12" t="T13" r="T14" b="T15"/>
            <a:pathLst>
              <a:path w="3594954" h="968998">
                <a:moveTo>
                  <a:pt x="0" y="0"/>
                </a:moveTo>
                <a:lnTo>
                  <a:pt x="0" y="968998"/>
                </a:lnTo>
                <a:lnTo>
                  <a:pt x="3594954" y="968998"/>
                </a:lnTo>
                <a:lnTo>
                  <a:pt x="3594954"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fr-FR" altLang="fr-FR" sz="1000">
                <a:solidFill>
                  <a:srgbClr val="000000"/>
                </a:solidFill>
                <a:latin typeface="Arial" panose="020B0604020202020204" pitchFamily="34" charset="0"/>
                <a:cs typeface="Arial" panose="020B0604020202020204" pitchFamily="34" charset="0"/>
              </a:rPr>
              <a:t>Cozynergy a un réseau d'artisans qui permet d'intervenir sur </a:t>
            </a:r>
            <a:r>
              <a:rPr lang="fr-FR" altLang="fr-FR" sz="1000" b="1">
                <a:solidFill>
                  <a:srgbClr val="000000"/>
                </a:solidFill>
                <a:latin typeface="Arial" panose="020B0604020202020204" pitchFamily="34" charset="0"/>
                <a:cs typeface="Arial" panose="020B0604020202020204" pitchFamily="34" charset="0"/>
              </a:rPr>
              <a:t>l'ensemble de la France métropolitaine. </a:t>
            </a:r>
            <a:r>
              <a:rPr lang="fr-FR" altLang="fr-FR" sz="1000">
                <a:solidFill>
                  <a:srgbClr val="000000"/>
                </a:solidFill>
                <a:latin typeface="Arial" panose="020B0604020202020204" pitchFamily="34" charset="0"/>
                <a:cs typeface="Arial" panose="020B0604020202020204" pitchFamily="34" charset="0"/>
              </a:rPr>
              <a:t>Il interviendra prochainement en Corse (prévu pour 2023).</a:t>
            </a:r>
          </a:p>
          <a:p>
            <a:pPr algn="just" eaLnBrk="1" hangingPunct="1">
              <a:spcBef>
                <a:spcPts val="600"/>
              </a:spcBef>
            </a:pPr>
            <a:r>
              <a:rPr lang="fr-FR" altLang="fr-FR" sz="1000">
                <a:solidFill>
                  <a:srgbClr val="000000"/>
                </a:solidFill>
                <a:latin typeface="Arial" panose="020B0604020202020204" pitchFamily="34" charset="0"/>
                <a:cs typeface="Arial" panose="020B0604020202020204" pitchFamily="34" charset="0"/>
              </a:rPr>
              <a:t>L’intervention dans les départements et territoires d’outre mer n’est pas envisagée à date.</a:t>
            </a:r>
          </a:p>
        </p:txBody>
      </p:sp>
      <p:sp>
        <p:nvSpPr>
          <p:cNvPr id="47186" name="Bulle narrative : rectangle à coins arrondis 202">
            <a:extLst>
              <a:ext uri="{FF2B5EF4-FFF2-40B4-BE49-F238E27FC236}">
                <a16:creationId xmlns:a16="http://schemas.microsoft.com/office/drawing/2014/main" id="{60E48737-1F5F-4AF0-B73E-4A51C22A1DC1}"/>
              </a:ext>
            </a:extLst>
          </p:cNvPr>
          <p:cNvSpPr>
            <a:spLocks/>
          </p:cNvSpPr>
          <p:nvPr/>
        </p:nvSpPr>
        <p:spPr bwMode="auto">
          <a:xfrm>
            <a:off x="8448675" y="4095750"/>
            <a:ext cx="3595688" cy="468313"/>
          </a:xfrm>
          <a:custGeom>
            <a:avLst/>
            <a:gdLst>
              <a:gd name="T0" fmla="*/ 1797477 w 21600"/>
              <a:gd name="T1" fmla="*/ 0 h 21600"/>
              <a:gd name="T2" fmla="*/ 3594954 w 21600"/>
              <a:gd name="T3" fmla="*/ 234000 h 21600"/>
              <a:gd name="T4" fmla="*/ 1797477 w 21600"/>
              <a:gd name="T5" fmla="*/ 467999 h 21600"/>
              <a:gd name="T6" fmla="*/ 0 w 21600"/>
              <a:gd name="T7" fmla="*/ 234000 h 21600"/>
              <a:gd name="T8" fmla="*/ -190732 w 21600"/>
              <a:gd name="T9" fmla="*/ 436452 h 21600"/>
              <a:gd name="T10" fmla="*/ 17694720 60000 65536"/>
              <a:gd name="T11" fmla="*/ 0 60000 65536"/>
              <a:gd name="T12" fmla="*/ 5898240 60000 65536"/>
              <a:gd name="T13" fmla="*/ 11796480 60000 65536"/>
              <a:gd name="T14" fmla="*/ 5898240 60000 65536"/>
              <a:gd name="T15" fmla="*/ 800 w 21600"/>
              <a:gd name="T16" fmla="*/ 800 h 21600"/>
              <a:gd name="T17" fmla="*/ 20800 w 21600"/>
              <a:gd name="T18" fmla="*/ 20800 h 21600"/>
            </a:gdLst>
            <a:ahLst/>
            <a:cxnLst>
              <a:cxn ang="T10">
                <a:pos x="T0" y="T1"/>
              </a:cxn>
              <a:cxn ang="T11">
                <a:pos x="T2" y="T3"/>
              </a:cxn>
              <a:cxn ang="T12">
                <a:pos x="T4" y="T5"/>
              </a:cxn>
              <a:cxn ang="T13">
                <a:pos x="T6" y="T7"/>
              </a:cxn>
              <a:cxn ang="T14">
                <a:pos x="T8" y="T9"/>
              </a:cxn>
            </a:cxnLst>
            <a:rect l="T15" t="T16" r="T17" b="T18"/>
            <a:pathLst>
              <a:path w="21600" h="21600">
                <a:moveTo>
                  <a:pt x="3590" y="0"/>
                </a:moveTo>
                <a:lnTo>
                  <a:pt x="3589" y="0"/>
                </a:lnTo>
                <a:cubicBezTo>
                  <a:pt x="1607" y="0"/>
                  <a:pt x="0" y="1607"/>
                  <a:pt x="0" y="3589"/>
                </a:cubicBezTo>
                <a:lnTo>
                  <a:pt x="0" y="6280"/>
                </a:lnTo>
                <a:lnTo>
                  <a:pt x="0" y="8970"/>
                </a:lnTo>
                <a:lnTo>
                  <a:pt x="0" y="12630"/>
                </a:lnTo>
                <a:lnTo>
                  <a:pt x="-1146" y="20144"/>
                </a:lnTo>
                <a:lnTo>
                  <a:pt x="0" y="18010"/>
                </a:lnTo>
                <a:cubicBezTo>
                  <a:pt x="0" y="19992"/>
                  <a:pt x="1607" y="21600"/>
                  <a:pt x="3590" y="21600"/>
                </a:cubicBezTo>
                <a:lnTo>
                  <a:pt x="6280" y="21600"/>
                </a:lnTo>
                <a:lnTo>
                  <a:pt x="8970" y="21600"/>
                </a:lnTo>
                <a:lnTo>
                  <a:pt x="12630" y="21600"/>
                </a:lnTo>
                <a:lnTo>
                  <a:pt x="15320" y="21600"/>
                </a:lnTo>
                <a:lnTo>
                  <a:pt x="18010" y="21600"/>
                </a:lnTo>
                <a:cubicBezTo>
                  <a:pt x="19992" y="21600"/>
                  <a:pt x="21600" y="19992"/>
                  <a:pt x="21600" y="18010"/>
                </a:cubicBezTo>
                <a:lnTo>
                  <a:pt x="21600" y="15320"/>
                </a:lnTo>
                <a:lnTo>
                  <a:pt x="21600" y="12630"/>
                </a:lnTo>
                <a:lnTo>
                  <a:pt x="21600" y="8970"/>
                </a:lnTo>
                <a:lnTo>
                  <a:pt x="21600" y="6280"/>
                </a:lnTo>
                <a:lnTo>
                  <a:pt x="21600" y="3590"/>
                </a:lnTo>
                <a:cubicBezTo>
                  <a:pt x="21600" y="1607"/>
                  <a:pt x="19992" y="0"/>
                  <a:pt x="18010" y="0"/>
                </a:cubicBezTo>
                <a:lnTo>
                  <a:pt x="15320" y="0"/>
                </a:lnTo>
                <a:lnTo>
                  <a:pt x="12630" y="0"/>
                </a:lnTo>
                <a:lnTo>
                  <a:pt x="8970" y="0"/>
                </a:lnTo>
                <a:lnTo>
                  <a:pt x="6280" y="0"/>
                </a:lnTo>
                <a:lnTo>
                  <a:pt x="3590" y="0"/>
                </a:lnTo>
                <a:close/>
              </a:path>
            </a:pathLst>
          </a:custGeom>
          <a:solidFill>
            <a:srgbClr val="FBE5D6">
              <a:alpha val="50195"/>
            </a:srgbClr>
          </a:solidFill>
          <a:ln w="9528">
            <a:solidFill>
              <a:srgbClr val="C55A11"/>
            </a:solidFill>
            <a:miter lim="800000"/>
            <a:headEnd/>
            <a:tailEnd/>
          </a:ln>
        </p:spPr>
        <p:txBody>
          <a:bodyPr lIns="0" r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0000"/>
                </a:solidFill>
                <a:latin typeface="Arial" panose="020B0604020202020204" pitchFamily="34" charset="0"/>
                <a:cs typeface="Arial" panose="020B0604020202020204" pitchFamily="34" charset="0"/>
              </a:rPr>
              <a:t>Est-il possible de fragmenter les travaux et de </a:t>
            </a:r>
            <a:r>
              <a:rPr lang="fr-FR" altLang="fr-FR" sz="1200" b="1">
                <a:solidFill>
                  <a:srgbClr val="C55A11"/>
                </a:solidFill>
                <a:latin typeface="Arial" panose="020B0604020202020204" pitchFamily="34" charset="0"/>
                <a:cs typeface="Arial" panose="020B0604020202020204" pitchFamily="34" charset="0"/>
              </a:rPr>
              <a:t>faire appel à des artisans autres que Cozynergy </a:t>
            </a:r>
            <a:r>
              <a:rPr lang="fr-FR" altLang="fr-FR" sz="1000" b="1">
                <a:solidFill>
                  <a:srgbClr val="000000"/>
                </a:solidFill>
                <a:latin typeface="Arial" panose="020B0604020202020204" pitchFamily="34" charset="0"/>
                <a:cs typeface="Arial" panose="020B0604020202020204" pitchFamily="34" charset="0"/>
              </a:rPr>
              <a:t>? </a:t>
            </a:r>
          </a:p>
        </p:txBody>
      </p:sp>
      <p:sp>
        <p:nvSpPr>
          <p:cNvPr id="47187" name="Rectangle : coins arrondis 203">
            <a:extLst>
              <a:ext uri="{FF2B5EF4-FFF2-40B4-BE49-F238E27FC236}">
                <a16:creationId xmlns:a16="http://schemas.microsoft.com/office/drawing/2014/main" id="{35075F7D-8C89-47C0-89EC-58A95939EEB4}"/>
              </a:ext>
            </a:extLst>
          </p:cNvPr>
          <p:cNvSpPr>
            <a:spLocks/>
          </p:cNvSpPr>
          <p:nvPr/>
        </p:nvSpPr>
        <p:spPr bwMode="auto">
          <a:xfrm>
            <a:off x="8445500" y="4646613"/>
            <a:ext cx="3594100" cy="890587"/>
          </a:xfrm>
          <a:custGeom>
            <a:avLst/>
            <a:gdLst>
              <a:gd name="T0" fmla="*/ 1797477 w 3594954"/>
              <a:gd name="T1" fmla="*/ 0 h 890973"/>
              <a:gd name="T2" fmla="*/ 3594954 w 3594954"/>
              <a:gd name="T3" fmla="*/ 445487 h 890973"/>
              <a:gd name="T4" fmla="*/ 1797477 w 3594954"/>
              <a:gd name="T5" fmla="*/ 890973 h 890973"/>
              <a:gd name="T6" fmla="*/ 0 w 3594954"/>
              <a:gd name="T7" fmla="*/ 445487 h 890973"/>
              <a:gd name="T8" fmla="*/ 17694720 60000 65536"/>
              <a:gd name="T9" fmla="*/ 0 60000 65536"/>
              <a:gd name="T10" fmla="*/ 5898240 60000 65536"/>
              <a:gd name="T11" fmla="*/ 11796480 60000 65536"/>
              <a:gd name="T12" fmla="*/ 0 w 3594954"/>
              <a:gd name="T13" fmla="*/ 0 h 890973"/>
              <a:gd name="T14" fmla="*/ 3594954 w 3594954"/>
              <a:gd name="T15" fmla="*/ 890973 h 890973"/>
            </a:gdLst>
            <a:ahLst/>
            <a:cxnLst>
              <a:cxn ang="T8">
                <a:pos x="T0" y="T1"/>
              </a:cxn>
              <a:cxn ang="T9">
                <a:pos x="T2" y="T3"/>
              </a:cxn>
              <a:cxn ang="T10">
                <a:pos x="T4" y="T5"/>
              </a:cxn>
              <a:cxn ang="T11">
                <a:pos x="T6" y="T7"/>
              </a:cxn>
            </a:cxnLst>
            <a:rect l="T12" t="T13" r="T14" b="T15"/>
            <a:pathLst>
              <a:path w="3594954" h="890973">
                <a:moveTo>
                  <a:pt x="0" y="0"/>
                </a:moveTo>
                <a:lnTo>
                  <a:pt x="0" y="890973"/>
                </a:lnTo>
                <a:lnTo>
                  <a:pt x="3594954" y="890973"/>
                </a:lnTo>
                <a:lnTo>
                  <a:pt x="3594954"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a:solidFill>
                  <a:srgbClr val="000000"/>
                </a:solidFill>
                <a:latin typeface="Arial" panose="020B0604020202020204" pitchFamily="34" charset="0"/>
                <a:cs typeface="Arial" panose="020B0604020202020204" pitchFamily="34" charset="0"/>
              </a:rPr>
              <a:t>Cozynergy accompagne ses clients sur l'ensemble des lots soumis à subvention et pour des raisons juridiques et de conformité </a:t>
            </a:r>
            <a:r>
              <a:rPr lang="fr-FR" altLang="fr-FR" sz="1000" b="1">
                <a:solidFill>
                  <a:srgbClr val="000000"/>
                </a:solidFill>
                <a:latin typeface="Arial" panose="020B0604020202020204" pitchFamily="34" charset="0"/>
                <a:cs typeface="Arial" panose="020B0604020202020204" pitchFamily="34" charset="0"/>
              </a:rPr>
              <a:t>ne permet pas à des artisans tiers de réaliser les travaux </a:t>
            </a:r>
            <a:r>
              <a:rPr lang="fr-FR" altLang="fr-FR" sz="1000">
                <a:solidFill>
                  <a:srgbClr val="000000"/>
                </a:solidFill>
                <a:latin typeface="Arial" panose="020B0604020202020204" pitchFamily="34" charset="0"/>
                <a:cs typeface="Arial" panose="020B0604020202020204" pitchFamily="34" charset="0"/>
              </a:rPr>
              <a:t>sur lesquels Cozynergy intervient.</a:t>
            </a:r>
          </a:p>
        </p:txBody>
      </p:sp>
      <p:grpSp>
        <p:nvGrpSpPr>
          <p:cNvPr id="47188" name="Groupe 179">
            <a:extLst>
              <a:ext uri="{FF2B5EF4-FFF2-40B4-BE49-F238E27FC236}">
                <a16:creationId xmlns:a16="http://schemas.microsoft.com/office/drawing/2014/main" id="{40B8D291-7C20-4775-8309-B1CE7001A773}"/>
              </a:ext>
            </a:extLst>
          </p:cNvPr>
          <p:cNvGrpSpPr>
            <a:grpSpLocks/>
          </p:cNvGrpSpPr>
          <p:nvPr/>
        </p:nvGrpSpPr>
        <p:grpSpPr bwMode="auto">
          <a:xfrm>
            <a:off x="11252200" y="5872163"/>
            <a:ext cx="879475" cy="361950"/>
            <a:chOff x="11252588" y="5872176"/>
            <a:chExt cx="878592" cy="362285"/>
          </a:xfrm>
        </p:grpSpPr>
        <p:sp>
          <p:nvSpPr>
            <p:cNvPr id="47191" name="Rectangle 180">
              <a:extLst>
                <a:ext uri="{FF2B5EF4-FFF2-40B4-BE49-F238E27FC236}">
                  <a16:creationId xmlns:a16="http://schemas.microsoft.com/office/drawing/2014/main" id="{E8ED6A1B-EB23-4374-B4A1-32D5A827F4A6}"/>
                </a:ext>
              </a:extLst>
            </p:cNvPr>
            <p:cNvSpPr>
              <a:spLocks noChangeArrowheads="1"/>
            </p:cNvSpPr>
            <p:nvPr/>
          </p:nvSpPr>
          <p:spPr bwMode="auto">
            <a:xfrm>
              <a:off x="11252588" y="5872176"/>
              <a:ext cx="878592" cy="362285"/>
            </a:xfrm>
            <a:prstGeom prst="rect">
              <a:avLst/>
            </a:prstGeom>
            <a:solidFill>
              <a:srgbClr val="394348"/>
            </a:solidFill>
            <a:ln>
              <a:noFill/>
            </a:ln>
            <a:effectLst>
              <a:outerShdw algn="tl" rotWithShape="0">
                <a:srgbClr val="000000">
                  <a:alpha val="30182"/>
                </a:srgbClr>
              </a:outerShdw>
            </a:effectLst>
            <a:extLst>
              <a:ext uri="{91240B29-F687-4F45-9708-019B960494DF}">
                <a14:hiddenLine xmlns:a14="http://schemas.microsoft.com/office/drawing/2010/main" w="9525">
                  <a:solidFill>
                    <a:srgbClr val="000000"/>
                  </a:solidFill>
                  <a:miter lim="800000"/>
                  <a:headEnd/>
                  <a:tailEnd/>
                </a14:hiddenLine>
              </a:ext>
            </a:extLst>
          </p:spPr>
          <p:txBody>
            <a:bodyPr bIns="9720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FFFFFF"/>
                  </a:solidFill>
                  <a:latin typeface="Arial" panose="020B0604020202020204" pitchFamily="34" charset="0"/>
                  <a:cs typeface="Arial" panose="020B0604020202020204" pitchFamily="34" charset="0"/>
                </a:rPr>
                <a:t>    </a:t>
              </a:r>
              <a:r>
                <a:rPr lang="fr-FR" altLang="fr-FR" sz="1200" b="1">
                  <a:solidFill>
                    <a:srgbClr val="FFFFFF"/>
                  </a:solidFill>
                  <a:latin typeface="Arial" panose="020B0604020202020204" pitchFamily="34" charset="0"/>
                  <a:cs typeface="Arial" panose="020B0604020202020204" pitchFamily="34" charset="0"/>
                </a:rPr>
                <a:t>retour</a:t>
              </a:r>
            </a:p>
          </p:txBody>
        </p:sp>
        <p:sp>
          <p:nvSpPr>
            <p:cNvPr id="47192" name="Triangle 29">
              <a:extLst>
                <a:ext uri="{FF2B5EF4-FFF2-40B4-BE49-F238E27FC236}">
                  <a16:creationId xmlns:a16="http://schemas.microsoft.com/office/drawing/2014/main" id="{9BF4894E-2717-488D-929C-6E49D52C05FF}"/>
                </a:ext>
              </a:extLst>
            </p:cNvPr>
            <p:cNvSpPr>
              <a:spLocks/>
            </p:cNvSpPr>
            <p:nvPr/>
          </p:nvSpPr>
          <p:spPr bwMode="auto">
            <a:xfrm rot="-5399996">
              <a:off x="11371497" y="5998975"/>
              <a:ext cx="126077" cy="108685"/>
            </a:xfrm>
            <a:custGeom>
              <a:avLst/>
              <a:gdLst>
                <a:gd name="T0" fmla="*/ 63039 w 126077"/>
                <a:gd name="T1" fmla="*/ 0 h 108685"/>
                <a:gd name="T2" fmla="*/ 126077 w 126077"/>
                <a:gd name="T3" fmla="*/ 54343 h 108685"/>
                <a:gd name="T4" fmla="*/ 63039 w 126077"/>
                <a:gd name="T5" fmla="*/ 108685 h 108685"/>
                <a:gd name="T6" fmla="*/ 0 w 126077"/>
                <a:gd name="T7" fmla="*/ 54343 h 108685"/>
                <a:gd name="T8" fmla="*/ 63038 w 126077"/>
                <a:gd name="T9" fmla="*/ 0 h 108685"/>
                <a:gd name="T10" fmla="*/ 31519 w 126077"/>
                <a:gd name="T11" fmla="*/ 54342 h 108685"/>
                <a:gd name="T12" fmla="*/ 0 w 126077"/>
                <a:gd name="T13" fmla="*/ 108685 h 108685"/>
                <a:gd name="T14" fmla="*/ 63038 w 126077"/>
                <a:gd name="T15" fmla="*/ 108685 h 108685"/>
                <a:gd name="T16" fmla="*/ 126077 w 126077"/>
                <a:gd name="T17" fmla="*/ 108685 h 108685"/>
                <a:gd name="T18" fmla="*/ 94558 w 126077"/>
                <a:gd name="T19" fmla="*/ 54342 h 108685"/>
                <a:gd name="T20" fmla="*/ 17694720 60000 65536"/>
                <a:gd name="T21" fmla="*/ 0 60000 65536"/>
                <a:gd name="T22" fmla="*/ 5898240 60000 65536"/>
                <a:gd name="T23" fmla="*/ 11796480 60000 65536"/>
                <a:gd name="T24" fmla="*/ 17694720 60000 65536"/>
                <a:gd name="T25" fmla="*/ 11796480 60000 65536"/>
                <a:gd name="T26" fmla="*/ 5898240 60000 65536"/>
                <a:gd name="T27" fmla="*/ 5898240 60000 65536"/>
                <a:gd name="T28" fmla="*/ 5898240 60000 65536"/>
                <a:gd name="T29" fmla="*/ 0 60000 65536"/>
                <a:gd name="T30" fmla="*/ 31519 w 126077"/>
                <a:gd name="T31" fmla="*/ 54342 h 108685"/>
                <a:gd name="T32" fmla="*/ 94558 w 126077"/>
                <a:gd name="T33" fmla="*/ 108685 h 1086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077" h="108685">
                  <a:moveTo>
                    <a:pt x="0" y="108685"/>
                  </a:moveTo>
                  <a:lnTo>
                    <a:pt x="63038" y="0"/>
                  </a:lnTo>
                  <a:lnTo>
                    <a:pt x="126077" y="108685"/>
                  </a:lnTo>
                  <a:lnTo>
                    <a:pt x="0" y="108685"/>
                  </a:lnTo>
                  <a:close/>
                </a:path>
              </a:pathLst>
            </a:custGeom>
            <a:solidFill>
              <a:srgbClr val="FFFFF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fr-FR"/>
            </a:p>
          </p:txBody>
        </p:sp>
      </p:grpSp>
      <p:sp>
        <p:nvSpPr>
          <p:cNvPr id="47189" name="Rectangle 192">
            <a:hlinkClick r:id="rId21" action="ppaction://hlinksldjump"/>
            <a:extLst>
              <a:ext uri="{FF2B5EF4-FFF2-40B4-BE49-F238E27FC236}">
                <a16:creationId xmlns:a16="http://schemas.microsoft.com/office/drawing/2014/main" id="{9E5CE6BD-41F1-4C7D-8D5A-27C421B65AFE}"/>
              </a:ext>
            </a:extLst>
          </p:cNvPr>
          <p:cNvSpPr>
            <a:spLocks noChangeArrowheads="1"/>
          </p:cNvSpPr>
          <p:nvPr/>
        </p:nvSpPr>
        <p:spPr bwMode="auto">
          <a:xfrm>
            <a:off x="11202988" y="5821363"/>
            <a:ext cx="9890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fr-FR" altLang="fr-FR">
              <a:solidFill>
                <a:srgbClr val="FFFFFF"/>
              </a:solidFill>
            </a:endParaRPr>
          </a:p>
        </p:txBody>
      </p:sp>
      <p:sp>
        <p:nvSpPr>
          <p:cNvPr id="47190" name="Rectangle 172">
            <a:extLst>
              <a:ext uri="{FF2B5EF4-FFF2-40B4-BE49-F238E27FC236}">
                <a16:creationId xmlns:a16="http://schemas.microsoft.com/office/drawing/2014/main" id="{9A11CCB9-58BE-4D40-81DE-D349AD518CD4}"/>
              </a:ext>
            </a:extLst>
          </p:cNvPr>
          <p:cNvSpPr>
            <a:spLocks noChangeArrowheads="1"/>
          </p:cNvSpPr>
          <p:nvPr/>
        </p:nvSpPr>
        <p:spPr bwMode="auto">
          <a:xfrm>
            <a:off x="11768138" y="6472238"/>
            <a:ext cx="423862" cy="185737"/>
          </a:xfrm>
          <a:prstGeom prst="rect">
            <a:avLst/>
          </a:prstGeom>
          <a:solidFill>
            <a:srgbClr val="77BF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b="1">
                <a:solidFill>
                  <a:srgbClr val="FFFFFF"/>
                </a:solidFill>
                <a:latin typeface="Arial" panose="020B0604020202020204" pitchFamily="34" charset="0"/>
                <a:cs typeface="Arial" panose="020B0604020202020204" pitchFamily="34" charset="0"/>
              </a:rPr>
              <a:t>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E2F3232D-9685-412C-9447-C6DFBFC183D4}"/>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BBBA1927-C0DA-4735-B56A-81427AE6D06B}"/>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B036D02F-71CF-486B-B610-D69DE444EC11}"/>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1E4DD35D-3A50-4C66-909E-1CB0F18EF43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76D1BE84-1349-4D1E-9B8A-677B84087D6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46</a:t>
            </a:r>
          </a:p>
        </p:txBody>
      </p:sp>
      <p:grpSp>
        <p:nvGrpSpPr>
          <p:cNvPr id="48135" name="Groupe 57">
            <a:extLst>
              <a:ext uri="{FF2B5EF4-FFF2-40B4-BE49-F238E27FC236}">
                <a16:creationId xmlns:a16="http://schemas.microsoft.com/office/drawing/2014/main" id="{EC2EAD7F-33A7-4F1C-B03C-85F3B700F522}"/>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2F701496-494C-481F-9FDD-62C928EB4396}"/>
                </a:ext>
              </a:extLst>
            </p:cNvPr>
            <p:cNvPicPr>
              <a:picLocks noChangeAspect="1"/>
            </p:cNvPicPr>
            <p:nvPr/>
          </p:nvPicPr>
          <p:blipFill>
            <a:blip r:embed="rId4"/>
            <a:srcRect/>
            <a:stretch/>
          </p:blipFill>
          <p:spPr>
            <a:xfrm>
              <a:off x="188971" y="6352891"/>
              <a:ext cx="310824" cy="311510"/>
            </a:xfrm>
            <a:prstGeom prst="rect">
              <a:avLst/>
            </a:prstGeom>
          </p:spPr>
        </p:pic>
        <p:sp>
          <p:nvSpPr>
            <p:cNvPr id="48188" name="ZoneTexte 59">
              <a:extLst>
                <a:ext uri="{FF2B5EF4-FFF2-40B4-BE49-F238E27FC236}">
                  <a16:creationId xmlns:a16="http://schemas.microsoft.com/office/drawing/2014/main" id="{A7F90F4C-3D0C-4A8D-9616-AA6C4573091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8136" name="Groupe 60">
            <a:extLst>
              <a:ext uri="{FF2B5EF4-FFF2-40B4-BE49-F238E27FC236}">
                <a16:creationId xmlns:a16="http://schemas.microsoft.com/office/drawing/2014/main" id="{D4959964-6DD8-42BA-BFF5-508EDB23B91C}"/>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9DEBA42-B9EA-4265-8D3C-9D885728595B}"/>
                </a:ext>
              </a:extLst>
            </p:cNvPr>
            <p:cNvPicPr>
              <a:picLocks noChangeAspect="1"/>
            </p:cNvPicPr>
            <p:nvPr/>
          </p:nvPicPr>
          <p:blipFill>
            <a:blip r:embed="rId5"/>
            <a:srcRect/>
            <a:stretch/>
          </p:blipFill>
          <p:spPr>
            <a:xfrm>
              <a:off x="706949" y="6306505"/>
              <a:ext cx="414890" cy="415053"/>
            </a:xfrm>
            <a:prstGeom prst="rect">
              <a:avLst/>
            </a:prstGeom>
          </p:spPr>
        </p:pic>
        <p:sp>
          <p:nvSpPr>
            <p:cNvPr id="48186" name="ZoneTexte 62">
              <a:extLst>
                <a:ext uri="{FF2B5EF4-FFF2-40B4-BE49-F238E27FC236}">
                  <a16:creationId xmlns:a16="http://schemas.microsoft.com/office/drawing/2014/main" id="{0621104E-4E3C-4750-B6C9-8AFBC63DCF8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8137" name="ZoneTexte 63">
            <a:extLst>
              <a:ext uri="{FF2B5EF4-FFF2-40B4-BE49-F238E27FC236}">
                <a16:creationId xmlns:a16="http://schemas.microsoft.com/office/drawing/2014/main" id="{9B787B06-1263-42DE-8903-AAD7D3D55F5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312049A3-D6FB-4585-86F7-6DD405830A05}"/>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6A60F2F-E6C2-4274-9459-2AA7CF9A066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8140" name="Groupe 67">
            <a:extLst>
              <a:ext uri="{FF2B5EF4-FFF2-40B4-BE49-F238E27FC236}">
                <a16:creationId xmlns:a16="http://schemas.microsoft.com/office/drawing/2014/main" id="{A84B2F5D-9C47-4CC5-BB15-98CC8FBD228D}"/>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24A982C8-DABB-4425-AF68-F02C934271A5}"/>
                </a:ext>
              </a:extLst>
            </p:cNvPr>
            <p:cNvPicPr>
              <a:picLocks noChangeAspect="1"/>
            </p:cNvPicPr>
            <p:nvPr/>
          </p:nvPicPr>
          <p:blipFill>
            <a:blip r:embed="rId6"/>
            <a:stretch>
              <a:fillRect/>
            </a:stretch>
          </p:blipFill>
          <p:spPr>
            <a:xfrm>
              <a:off x="5890290" y="6332222"/>
              <a:ext cx="352498" cy="352600"/>
            </a:xfrm>
            <a:prstGeom prst="rect">
              <a:avLst/>
            </a:prstGeom>
          </p:spPr>
        </p:pic>
        <p:sp>
          <p:nvSpPr>
            <p:cNvPr id="48184" name="ZoneTexte 69">
              <a:extLst>
                <a:ext uri="{FF2B5EF4-FFF2-40B4-BE49-F238E27FC236}">
                  <a16:creationId xmlns:a16="http://schemas.microsoft.com/office/drawing/2014/main" id="{96E1C45F-A691-42DF-A5DE-D204B9DDA75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8141" name="Groupe 70">
            <a:extLst>
              <a:ext uri="{FF2B5EF4-FFF2-40B4-BE49-F238E27FC236}">
                <a16:creationId xmlns:a16="http://schemas.microsoft.com/office/drawing/2014/main" id="{A55632D5-4494-4D41-8DDE-EB161176D9CE}"/>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D2949564-85D8-47A5-8E7F-7C33941C8F9D}"/>
                </a:ext>
              </a:extLst>
            </p:cNvPr>
            <p:cNvPicPr>
              <a:picLocks noChangeAspect="1"/>
            </p:cNvPicPr>
            <p:nvPr/>
          </p:nvPicPr>
          <p:blipFill>
            <a:blip r:embed="rId7"/>
            <a:stretch>
              <a:fillRect/>
            </a:stretch>
          </p:blipFill>
          <p:spPr>
            <a:xfrm>
              <a:off x="6416601" y="6348998"/>
              <a:ext cx="352498" cy="353522"/>
            </a:xfrm>
            <a:prstGeom prst="rect">
              <a:avLst/>
            </a:prstGeom>
          </p:spPr>
        </p:pic>
        <p:sp>
          <p:nvSpPr>
            <p:cNvPr id="48182" name="ZoneTexte 73">
              <a:extLst>
                <a:ext uri="{FF2B5EF4-FFF2-40B4-BE49-F238E27FC236}">
                  <a16:creationId xmlns:a16="http://schemas.microsoft.com/office/drawing/2014/main" id="{A0360764-7F7C-4F2A-9452-1C6151CCCD0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8142" name="Groupe 81">
            <a:extLst>
              <a:ext uri="{FF2B5EF4-FFF2-40B4-BE49-F238E27FC236}">
                <a16:creationId xmlns:a16="http://schemas.microsoft.com/office/drawing/2014/main" id="{A1B1870D-6716-4E2E-A0DE-6C2984438F92}"/>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2A6373A-13D5-47C7-84A9-5F5639B96458}"/>
                </a:ext>
              </a:extLst>
            </p:cNvPr>
            <p:cNvPicPr>
              <a:picLocks noChangeAspect="1"/>
            </p:cNvPicPr>
            <p:nvPr/>
          </p:nvPicPr>
          <p:blipFill>
            <a:blip r:embed="rId8"/>
            <a:srcRect/>
            <a:stretch/>
          </p:blipFill>
          <p:spPr>
            <a:xfrm>
              <a:off x="6013563" y="6342472"/>
              <a:ext cx="346147" cy="345729"/>
            </a:xfrm>
            <a:prstGeom prst="rect">
              <a:avLst/>
            </a:prstGeom>
          </p:spPr>
        </p:pic>
        <p:sp>
          <p:nvSpPr>
            <p:cNvPr id="48180" name="ZoneTexte 83">
              <a:extLst>
                <a:ext uri="{FF2B5EF4-FFF2-40B4-BE49-F238E27FC236}">
                  <a16:creationId xmlns:a16="http://schemas.microsoft.com/office/drawing/2014/main" id="{992C7AC2-DC04-4990-8EAB-995458F9910B}"/>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8143" name="Groupe 2">
            <a:extLst>
              <a:ext uri="{FF2B5EF4-FFF2-40B4-BE49-F238E27FC236}">
                <a16:creationId xmlns:a16="http://schemas.microsoft.com/office/drawing/2014/main" id="{9F871C48-224A-4F81-A62B-B812CA83C00F}"/>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8C41D8DD-BB0D-4619-8FB9-3B9233C0D183}"/>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1FB54241-4E44-4DD2-975C-2A322701CE7D}"/>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48144" name="Groupe 85">
            <a:extLst>
              <a:ext uri="{FF2B5EF4-FFF2-40B4-BE49-F238E27FC236}">
                <a16:creationId xmlns:a16="http://schemas.microsoft.com/office/drawing/2014/main" id="{51AB4DD2-4F01-48AF-AB7D-331D6462D918}"/>
              </a:ext>
            </a:extLst>
          </p:cNvPr>
          <p:cNvGrpSpPr>
            <a:grpSpLocks/>
          </p:cNvGrpSpPr>
          <p:nvPr/>
        </p:nvGrpSpPr>
        <p:grpSpPr bwMode="auto">
          <a:xfrm>
            <a:off x="8907463" y="6334125"/>
            <a:ext cx="1304925" cy="488950"/>
            <a:chOff x="9429931" y="6334408"/>
            <a:chExt cx="1305361" cy="488926"/>
          </a:xfrm>
        </p:grpSpPr>
        <p:grpSp>
          <p:nvGrpSpPr>
            <p:cNvPr id="48170" name="Groupe 87">
              <a:extLst>
                <a:ext uri="{FF2B5EF4-FFF2-40B4-BE49-F238E27FC236}">
                  <a16:creationId xmlns:a16="http://schemas.microsoft.com/office/drawing/2014/main" id="{2512D468-807D-442B-A360-F9EEF1E0569C}"/>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512E5E25-77B5-467D-8B42-F1C113652F1E}"/>
                  </a:ext>
                </a:extLst>
              </p:cNvPr>
              <p:cNvPicPr>
                <a:picLocks noChangeAspect="1"/>
              </p:cNvPicPr>
              <p:nvPr/>
            </p:nvPicPr>
            <p:blipFill>
              <a:blip r:embed="rId9"/>
              <a:srcRect/>
              <a:stretch/>
            </p:blipFill>
            <p:spPr>
              <a:xfrm>
                <a:off x="735763" y="6334408"/>
                <a:ext cx="352543" cy="352408"/>
              </a:xfrm>
              <a:prstGeom prst="rect">
                <a:avLst/>
              </a:prstGeom>
            </p:spPr>
          </p:pic>
          <p:sp>
            <p:nvSpPr>
              <p:cNvPr id="48176" name="ZoneTexte 94">
                <a:extLst>
                  <a:ext uri="{FF2B5EF4-FFF2-40B4-BE49-F238E27FC236}">
                    <a16:creationId xmlns:a16="http://schemas.microsoft.com/office/drawing/2014/main" id="{7148B995-6070-49E0-94CE-3AA43FF4C0FA}"/>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F26516A0-1C7C-4E47-8416-FF9A32E8D21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8172" name="Groupe 89">
              <a:extLst>
                <a:ext uri="{FF2B5EF4-FFF2-40B4-BE49-F238E27FC236}">
                  <a16:creationId xmlns:a16="http://schemas.microsoft.com/office/drawing/2014/main" id="{B4D923E6-8E0F-47E6-889A-AE5759336C9C}"/>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2BEF1B60-2C16-4B0C-9CB0-BFD65D6DA9A3}"/>
                  </a:ext>
                </a:extLst>
              </p:cNvPr>
              <p:cNvPicPr>
                <a:picLocks noChangeAspect="1"/>
              </p:cNvPicPr>
              <p:nvPr/>
            </p:nvPicPr>
            <p:blipFill>
              <a:blip r:embed="rId10"/>
              <a:srcRect/>
              <a:stretch/>
            </p:blipFill>
            <p:spPr>
              <a:xfrm>
                <a:off x="6008273" y="6342346"/>
                <a:ext cx="346191" cy="346058"/>
              </a:xfrm>
              <a:prstGeom prst="rect">
                <a:avLst/>
              </a:prstGeom>
            </p:spPr>
          </p:pic>
          <p:sp>
            <p:nvSpPr>
              <p:cNvPr id="48174" name="ZoneTexte 92">
                <a:extLst>
                  <a:ext uri="{FF2B5EF4-FFF2-40B4-BE49-F238E27FC236}">
                    <a16:creationId xmlns:a16="http://schemas.microsoft.com/office/drawing/2014/main" id="{804A28D3-8A97-4DD4-9D6E-F8A3700954B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48146" name="Groupe 120">
            <a:extLst>
              <a:ext uri="{FF2B5EF4-FFF2-40B4-BE49-F238E27FC236}">
                <a16:creationId xmlns:a16="http://schemas.microsoft.com/office/drawing/2014/main" id="{7C1A7EC9-DFDF-455A-93C7-9B6357B4A7D4}"/>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DEA3F63C-30AC-4155-A6C2-636B0D69F39E}"/>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8167" name="ZoneTexte 122">
              <a:extLst>
                <a:ext uri="{FF2B5EF4-FFF2-40B4-BE49-F238E27FC236}">
                  <a16:creationId xmlns:a16="http://schemas.microsoft.com/office/drawing/2014/main" id="{37C14702-6418-4872-9260-9908AE5A3533}"/>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92BA2CEF-07D8-4B96-99EE-BF70EF032979}"/>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48148" name="Groupe 4">
            <a:extLst>
              <a:ext uri="{FF2B5EF4-FFF2-40B4-BE49-F238E27FC236}">
                <a16:creationId xmlns:a16="http://schemas.microsoft.com/office/drawing/2014/main" id="{CD8A2F42-2C7F-4C5F-BE56-C317698E3812}"/>
              </a:ext>
            </a:extLst>
          </p:cNvPr>
          <p:cNvGrpSpPr>
            <a:grpSpLocks/>
          </p:cNvGrpSpPr>
          <p:nvPr/>
        </p:nvGrpSpPr>
        <p:grpSpPr bwMode="auto">
          <a:xfrm>
            <a:off x="8770938" y="765175"/>
            <a:ext cx="2219325" cy="460375"/>
            <a:chOff x="8708093" y="821111"/>
            <a:chExt cx="2218684" cy="460159"/>
          </a:xfrm>
        </p:grpSpPr>
        <p:sp>
          <p:nvSpPr>
            <p:cNvPr id="125" name="Rectangle 124">
              <a:extLst>
                <a:ext uri="{FF2B5EF4-FFF2-40B4-BE49-F238E27FC236}">
                  <a16:creationId xmlns:a16="http://schemas.microsoft.com/office/drawing/2014/main" id="{AC33C7E2-4742-4C7B-8F0F-D711B459AF64}"/>
                </a:ext>
              </a:extLst>
            </p:cNvPr>
            <p:cNvSpPr/>
            <p:nvPr/>
          </p:nvSpPr>
          <p:spPr>
            <a:xfrm>
              <a:off x="9839653" y="876648"/>
              <a:ext cx="108712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100" name="Rectangle 99">
              <a:extLst>
                <a:ext uri="{FF2B5EF4-FFF2-40B4-BE49-F238E27FC236}">
                  <a16:creationId xmlns:a16="http://schemas.microsoft.com/office/drawing/2014/main" id="{20583D83-1B9A-47E5-823F-0A5B3E6A3E21}"/>
                </a:ext>
              </a:extLst>
            </p:cNvPr>
            <p:cNvSpPr/>
            <p:nvPr/>
          </p:nvSpPr>
          <p:spPr>
            <a:xfrm>
              <a:off x="8708093" y="821111"/>
              <a:ext cx="221868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576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Aide gouvernementale</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97" name="Rectangle 96">
            <a:hlinkClick r:id="rId11" action="ppaction://hlinksldjump"/>
            <a:extLst>
              <a:ext uri="{FF2B5EF4-FFF2-40B4-BE49-F238E27FC236}">
                <a16:creationId xmlns:a16="http://schemas.microsoft.com/office/drawing/2014/main" id="{43D2CDC2-8645-42B1-863B-9DF4D36FB732}"/>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8150" name="Groupe 66">
            <a:extLst>
              <a:ext uri="{FF2B5EF4-FFF2-40B4-BE49-F238E27FC236}">
                <a16:creationId xmlns:a16="http://schemas.microsoft.com/office/drawing/2014/main" id="{EFE34815-C213-459D-8768-070E84894A34}"/>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FB8E3B58-1B35-4ADD-88BF-14BF5787FC0C}"/>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48163" name="ZoneTexte 77">
              <a:extLst>
                <a:ext uri="{FF2B5EF4-FFF2-40B4-BE49-F238E27FC236}">
                  <a16:creationId xmlns:a16="http://schemas.microsoft.com/office/drawing/2014/main" id="{4BF640E5-8A00-449C-AD82-A679B5072015}"/>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8151" name="Groupe 78">
            <a:extLst>
              <a:ext uri="{FF2B5EF4-FFF2-40B4-BE49-F238E27FC236}">
                <a16:creationId xmlns:a16="http://schemas.microsoft.com/office/drawing/2014/main" id="{96A4E5C4-9C3C-4059-95F0-88EBE7E950DD}"/>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7D59B993-645F-43EE-92CE-0AF756B96C47}"/>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068F0C4E-C591-4F2C-ADCB-F5DA4142666A}"/>
                </a:ext>
              </a:extLst>
            </p:cNvPr>
            <p:cNvPicPr>
              <a:picLocks noChangeAspect="1"/>
            </p:cNvPicPr>
            <p:nvPr/>
          </p:nvPicPr>
          <p:blipFill>
            <a:blip r:embed="rId13"/>
            <a:srcRect/>
            <a:stretch/>
          </p:blipFill>
          <p:spPr>
            <a:xfrm>
              <a:off x="11344940" y="6431943"/>
              <a:ext cx="281003" cy="281402"/>
            </a:xfrm>
            <a:prstGeom prst="rect">
              <a:avLst/>
            </a:prstGeom>
          </p:spPr>
        </p:pic>
        <p:sp>
          <p:nvSpPr>
            <p:cNvPr id="85" name="Rectangle 84">
              <a:hlinkClick r:id="rId14" action="ppaction://hlinksldjump"/>
              <a:extLst>
                <a:ext uri="{FF2B5EF4-FFF2-40B4-BE49-F238E27FC236}">
                  <a16:creationId xmlns:a16="http://schemas.microsoft.com/office/drawing/2014/main" id="{65AD518A-47C1-4D10-BDEA-A0DA5C9C8CE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5" action="ppaction://hlinksldjump"/>
              <a:extLst>
                <a:ext uri="{FF2B5EF4-FFF2-40B4-BE49-F238E27FC236}">
                  <a16:creationId xmlns:a16="http://schemas.microsoft.com/office/drawing/2014/main" id="{9FF01D3D-34F1-4B36-A134-5FA0231C2B2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6" action="ppaction://hlinksldjump"/>
              <a:extLst>
                <a:ext uri="{FF2B5EF4-FFF2-40B4-BE49-F238E27FC236}">
                  <a16:creationId xmlns:a16="http://schemas.microsoft.com/office/drawing/2014/main" id="{52F362D8-CDB1-436C-884B-931013C4805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7" action="ppaction://hlinksldjump"/>
              <a:extLst>
                <a:ext uri="{FF2B5EF4-FFF2-40B4-BE49-F238E27FC236}">
                  <a16:creationId xmlns:a16="http://schemas.microsoft.com/office/drawing/2014/main" id="{9F53B434-B1C3-473E-BB34-D406D5B3E9C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8" action="ppaction://hlinksldjump"/>
              <a:extLst>
                <a:ext uri="{FF2B5EF4-FFF2-40B4-BE49-F238E27FC236}">
                  <a16:creationId xmlns:a16="http://schemas.microsoft.com/office/drawing/2014/main" id="{73058E6E-EA65-4793-A2A0-4F6184CE341D}"/>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AC34BFAF-FE0D-4544-88AA-768F26385665}"/>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0" action="ppaction://hlinksldjump"/>
              <a:extLst>
                <a:ext uri="{FF2B5EF4-FFF2-40B4-BE49-F238E27FC236}">
                  <a16:creationId xmlns:a16="http://schemas.microsoft.com/office/drawing/2014/main" id="{F4269D22-6295-4966-952D-3E730192CE59}"/>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1" action="ppaction://hlinksldjump"/>
              <a:extLst>
                <a:ext uri="{FF2B5EF4-FFF2-40B4-BE49-F238E27FC236}">
                  <a16:creationId xmlns:a16="http://schemas.microsoft.com/office/drawing/2014/main" id="{868F6749-982A-4535-9296-C54116BD1FC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2" name="Groupe 3">
            <a:extLst>
              <a:ext uri="{FF2B5EF4-FFF2-40B4-BE49-F238E27FC236}">
                <a16:creationId xmlns:a16="http://schemas.microsoft.com/office/drawing/2014/main" id="{F33967C9-FDEC-11AF-19C1-083144D53C38}"/>
              </a:ext>
            </a:extLst>
          </p:cNvPr>
          <p:cNvGrpSpPr/>
          <p:nvPr/>
        </p:nvGrpSpPr>
        <p:grpSpPr>
          <a:xfrm>
            <a:off x="2343908" y="1221638"/>
            <a:ext cx="7504188" cy="4599852"/>
            <a:chOff x="2343908" y="1221638"/>
            <a:chExt cx="7504188" cy="4599852"/>
          </a:xfrm>
        </p:grpSpPr>
        <p:sp>
          <p:nvSpPr>
            <p:cNvPr id="3" name="object 5">
              <a:extLst>
                <a:ext uri="{FF2B5EF4-FFF2-40B4-BE49-F238E27FC236}">
                  <a16:creationId xmlns:a16="http://schemas.microsoft.com/office/drawing/2014/main" id="{40C548C3-D9D9-F60E-DE68-895DCDF8B124}"/>
                </a:ext>
              </a:extLst>
            </p:cNvPr>
            <p:cNvSpPr txBox="1"/>
            <p:nvPr/>
          </p:nvSpPr>
          <p:spPr>
            <a:xfrm>
              <a:off x="2343908" y="1783756"/>
              <a:ext cx="7502395" cy="4037734"/>
            </a:xfrm>
            <a:prstGeom prst="rect">
              <a:avLst/>
            </a:prstGeom>
            <a:solidFill>
              <a:srgbClr val="FFFFFF"/>
            </a:solidFill>
            <a:ln w="9528" cap="flat">
              <a:solidFill>
                <a:srgbClr val="9DC3E6"/>
              </a:solidFill>
              <a:prstDash val="solid"/>
              <a:miter/>
            </a:ln>
          </p:spPr>
          <p:txBody>
            <a:bodyPr vert="horz" wrap="square" lIns="215999" tIns="179999" rIns="215999" bIns="143999"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300" b="0" i="0" u="none" strike="noStrike" kern="1200" cap="none" spc="0" baseline="0" dirty="0" err="1">
                  <a:solidFill>
                    <a:srgbClr val="394348"/>
                  </a:solidFill>
                  <a:uFillTx/>
                  <a:latin typeface="Calibri"/>
                  <a:cs typeface="Arial" pitchFamily="34"/>
                </a:rPr>
                <a:t>MaPrimeRénov</a:t>
              </a:r>
              <a:r>
                <a:rPr lang="fr-FR" sz="1300" b="0" i="0" u="none" strike="noStrike" kern="1200" cap="none" spc="0" baseline="0" dirty="0">
                  <a:solidFill>
                    <a:srgbClr val="394348"/>
                  </a:solidFill>
                  <a:uFillTx/>
                  <a:latin typeface="Calibri"/>
                  <a:cs typeface="Arial" pitchFamily="34"/>
                </a:rPr>
                <a:t>’ évolue en 2024 afin de mieux s’adapter aux besoins des ménages (situation financière, projet de travaux, caractéristiques du logement) et aux enjeux de la transition écologique.</a:t>
              </a:r>
            </a:p>
            <a:p>
              <a:pPr marL="285750" marR="0" lvl="0" indent="-285750" algn="just"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300" b="0" i="0" u="none" strike="noStrike" kern="1200" cap="none" spc="0" baseline="0" dirty="0">
                  <a:solidFill>
                    <a:srgbClr val="394348"/>
                  </a:solidFill>
                  <a:uFillTx/>
                  <a:latin typeface="Calibri"/>
                  <a:cs typeface="Arial" pitchFamily="34"/>
                </a:rPr>
                <a:t>Au 1er janvier 2024 : cette aide est accessible à tous les propriétaires avec des revenus très modestes, modestes et intermédiaires.</a:t>
              </a:r>
            </a:p>
          </p:txBody>
        </p:sp>
        <p:sp>
          <p:nvSpPr>
            <p:cNvPr id="4" name="object 5">
              <a:extLst>
                <a:ext uri="{FF2B5EF4-FFF2-40B4-BE49-F238E27FC236}">
                  <a16:creationId xmlns:a16="http://schemas.microsoft.com/office/drawing/2014/main" id="{A3DEC8F7-02CD-F013-72A8-B5646C3EC1A2}"/>
                </a:ext>
              </a:extLst>
            </p:cNvPr>
            <p:cNvSpPr txBox="1"/>
            <p:nvPr/>
          </p:nvSpPr>
          <p:spPr>
            <a:xfrm>
              <a:off x="2343908" y="1221638"/>
              <a:ext cx="7504188" cy="495111"/>
            </a:xfrm>
            <a:prstGeom prst="rect">
              <a:avLst/>
            </a:prstGeom>
            <a:solidFill>
              <a:srgbClr val="BDD7EE"/>
            </a:solidFill>
            <a:ln w="9528" cap="flat">
              <a:solidFill>
                <a:srgbClr val="BDD7EE"/>
              </a:solidFill>
              <a:prstDash val="solid"/>
              <a:miter/>
            </a:ln>
          </p:spPr>
          <p:txBody>
            <a:bodyPr vert="horz" wrap="square" lIns="90004" tIns="107999" rIns="90004" bIns="107999"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94348"/>
                  </a:solidFill>
                  <a:uFillTx/>
                  <a:latin typeface="Arial" pitchFamily="34"/>
                  <a:cs typeface="Arial" pitchFamily="34"/>
                </a:rPr>
                <a:t>MaPrimeRénov’</a:t>
              </a:r>
              <a:endParaRPr lang="fr-FR" sz="1800" b="0" i="0" u="none" strike="noStrike" kern="1200" cap="none" spc="0" baseline="0">
                <a:solidFill>
                  <a:srgbClr val="394348"/>
                </a:solidFill>
                <a:uFillTx/>
                <a:latin typeface="Arial" pitchFamily="34"/>
                <a:cs typeface="Arial" pitchFamily="34"/>
              </a:endParaRPr>
            </a:p>
          </p:txBody>
        </p:sp>
      </p:grpSp>
      <p:graphicFrame>
        <p:nvGraphicFramePr>
          <p:cNvPr id="5" name="Tableau 7">
            <a:extLst>
              <a:ext uri="{FF2B5EF4-FFF2-40B4-BE49-F238E27FC236}">
                <a16:creationId xmlns:a16="http://schemas.microsoft.com/office/drawing/2014/main" id="{C84866E3-CE63-9A4C-E80B-EABF4AEF9BA2}"/>
              </a:ext>
            </a:extLst>
          </p:cNvPr>
          <p:cNvGraphicFramePr>
            <a:graphicFrameLocks noGrp="1"/>
          </p:cNvGraphicFramePr>
          <p:nvPr>
            <p:extLst>
              <p:ext uri="{D42A27DB-BD31-4B8C-83A1-F6EECF244321}">
                <p14:modId xmlns:p14="http://schemas.microsoft.com/office/powerpoint/2010/main" val="558204725"/>
              </p:ext>
            </p:extLst>
          </p:nvPr>
        </p:nvGraphicFramePr>
        <p:xfrm>
          <a:off x="2738079" y="2924743"/>
          <a:ext cx="6687308" cy="2632868"/>
        </p:xfrm>
        <a:graphic>
          <a:graphicData uri="http://schemas.openxmlformats.org/drawingml/2006/table">
            <a:tbl>
              <a:tblPr firstRow="1" bandRow="1">
                <a:effectLst/>
                <a:tableStyleId>{C083E6E3-FA7D-4D7B-A595-EF9225AFEA82}</a:tableStyleId>
              </a:tblPr>
              <a:tblGrid>
                <a:gridCol w="2524612">
                  <a:extLst>
                    <a:ext uri="{9D8B030D-6E8A-4147-A177-3AD203B41FA5}">
                      <a16:colId xmlns:a16="http://schemas.microsoft.com/office/drawing/2014/main" val="932885992"/>
                    </a:ext>
                  </a:extLst>
                </a:gridCol>
                <a:gridCol w="4162696">
                  <a:extLst>
                    <a:ext uri="{9D8B030D-6E8A-4147-A177-3AD203B41FA5}">
                      <a16:colId xmlns:a16="http://schemas.microsoft.com/office/drawing/2014/main" val="3561708490"/>
                    </a:ext>
                  </a:extLst>
                </a:gridCol>
              </a:tblGrid>
              <a:tr h="766907">
                <a:tc>
                  <a:txBody>
                    <a:bodyPr/>
                    <a:lstStyle/>
                    <a:p>
                      <a:pPr lvl="0"/>
                      <a:r>
                        <a:rPr lang="fr-FR" sz="1200" b="0" kern="1200">
                          <a:solidFill>
                            <a:srgbClr val="394348"/>
                          </a:solidFill>
                        </a:rPr>
                        <a:t>Eligibilité</a:t>
                      </a:r>
                      <a:endParaRPr lang="fr-FR" sz="1200" b="0" kern="1200">
                        <a:solidFill>
                          <a:srgbClr val="394348"/>
                        </a:solidFill>
                        <a:latin typeface="Arial" pitchFamily="34"/>
                        <a:cs typeface="Arial" pitchFamily="34"/>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lvl="0" algn="ctr"/>
                      <a:r>
                        <a:rPr lang="fr-FR" sz="1200" b="0" kern="1200" dirty="0">
                          <a:solidFill>
                            <a:srgbClr val="394348"/>
                          </a:solidFill>
                        </a:rPr>
                        <a:t>Propriétaires occupants ou bailleurs</a:t>
                      </a:r>
                    </a:p>
                    <a:p>
                      <a:pPr lvl="0" algn="ctr"/>
                      <a:r>
                        <a:rPr lang="fr-FR" sz="1200" b="0" kern="1200" dirty="0">
                          <a:solidFill>
                            <a:srgbClr val="394348"/>
                          </a:solidFill>
                        </a:rPr>
                        <a:t>Résidence principale construite depuis au moins 15 ans</a:t>
                      </a:r>
                    </a:p>
                    <a:p>
                      <a:pPr lvl="0" algn="ctr"/>
                      <a:r>
                        <a:rPr lang="fr-FR" sz="1200" b="0" kern="1200" dirty="0">
                          <a:solidFill>
                            <a:srgbClr val="394348"/>
                          </a:solidFill>
                        </a:rPr>
                        <a:t>DPE ou audit énergétique facultatifs</a:t>
                      </a:r>
                    </a:p>
                    <a:p>
                      <a:pPr lvl="0" algn="ctr"/>
                      <a:r>
                        <a:rPr lang="fr-FR" sz="1200" b="0" kern="1200" dirty="0">
                          <a:solidFill>
                            <a:srgbClr val="394348"/>
                          </a:solidFill>
                        </a:rPr>
                        <a:t>Travaux réalisés par un professionnel RGE</a:t>
                      </a:r>
                      <a:endParaRPr lang="fr-FR" sz="1200" b="0" kern="1200" dirty="0">
                        <a:solidFill>
                          <a:srgbClr val="394348"/>
                        </a:solidFill>
                        <a:latin typeface="Arial" pitchFamily="34"/>
                        <a:cs typeface="Arial" pitchFamily="34"/>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73989983"/>
                  </a:ext>
                </a:extLst>
              </a:tr>
              <a:tr h="995607">
                <a:tc>
                  <a:txBody>
                    <a:bodyPr/>
                    <a:lstStyle/>
                    <a:p>
                      <a:pPr lvl="0"/>
                      <a:r>
                        <a:rPr lang="fr-FR" sz="1200" kern="1200" dirty="0">
                          <a:solidFill>
                            <a:srgbClr val="394348"/>
                          </a:solidFill>
                        </a:rPr>
                        <a:t>Objets financés</a:t>
                      </a:r>
                      <a:endParaRPr lang="fr-FR" sz="1200" kern="1200" dirty="0">
                        <a:solidFill>
                          <a:srgbClr val="394348"/>
                        </a:solidFill>
                        <a:latin typeface="Arial" pitchFamily="34"/>
                        <a:cs typeface="Arial" pitchFamily="34"/>
                      </a:endParaRPr>
                    </a:p>
                  </a:txBody>
                  <a:tcPr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tcPr>
                </a:tc>
                <a:tc>
                  <a:txBody>
                    <a:bodyPr/>
                    <a:lstStyle/>
                    <a:p>
                      <a:pPr lvl="0"/>
                      <a:r>
                        <a:rPr lang="fr-FR" sz="1200" kern="1200" dirty="0">
                          <a:solidFill>
                            <a:srgbClr val="394348"/>
                          </a:solidFill>
                        </a:rPr>
                        <a:t>Rénovation d’un ou plusieurs gestes de travaux intégrant obligatoirement l’installation d’un système de chauffage et/ou de production d’eau chaude sanitaire limitant les gaz à effet de serre OU la poste d’une isolation thermique. Le geste de travaux de ventilation doit être associé à un ou des travaux d’isolation thermique.</a:t>
                      </a:r>
                      <a:endParaRPr lang="fr-FR" sz="1200" kern="1200" dirty="0">
                        <a:solidFill>
                          <a:srgbClr val="394348"/>
                        </a:solidFill>
                        <a:latin typeface="Arial" pitchFamily="34"/>
                        <a:cs typeface="Arial" pitchFamily="34"/>
                      </a:endParaRPr>
                    </a:p>
                  </a:txBody>
                  <a:tcPr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97424790"/>
                  </a:ext>
                </a:extLst>
              </a:tr>
              <a:tr h="310594">
                <a:tc>
                  <a:txBody>
                    <a:bodyPr/>
                    <a:lstStyle/>
                    <a:p>
                      <a:pPr lvl="0"/>
                      <a:endParaRPr lang="fr-FR" sz="1200" kern="1200">
                        <a:solidFill>
                          <a:srgbClr val="394348"/>
                        </a:solidFill>
                        <a:highlight>
                          <a:srgbClr val="FFFF00"/>
                        </a:highlight>
                        <a:latin typeface="Arial" pitchFamily="34"/>
                        <a:cs typeface="Arial" pitchFamily="34"/>
                      </a:endParaRPr>
                    </a:p>
                  </a:txBody>
                  <a:tcPr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lvl="0" algn="l"/>
                      <a:r>
                        <a:rPr lang="fr-FR" sz="1200" kern="1200" dirty="0">
                          <a:solidFill>
                            <a:srgbClr val="394348"/>
                          </a:solidFill>
                        </a:rPr>
                        <a:t>Cumulable avec d’autres aides</a:t>
                      </a:r>
                      <a:endParaRPr lang="fr-FR" sz="1200" kern="1200" dirty="0">
                        <a:solidFill>
                          <a:srgbClr val="394348"/>
                        </a:solidFill>
                        <a:latin typeface="Arial" pitchFamily="34"/>
                        <a:cs typeface="Arial" pitchFamily="34"/>
                      </a:endParaRPr>
                    </a:p>
                  </a:txBody>
                  <a:tcPr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22796933"/>
                  </a:ext>
                </a:extLst>
              </a:tr>
              <a:tr h="310594">
                <a:tc>
                  <a:txBody>
                    <a:bodyPr/>
                    <a:lstStyle/>
                    <a:p>
                      <a:pPr lvl="0"/>
                      <a:endParaRPr lang="fr-FR" sz="1200" kern="1200" dirty="0">
                        <a:solidFill>
                          <a:srgbClr val="394348"/>
                        </a:solidFill>
                        <a:highlight>
                          <a:srgbClr val="FFFF00"/>
                        </a:highlight>
                        <a:latin typeface="Arial" pitchFamily="34"/>
                        <a:cs typeface="Arial" pitchFamily="34"/>
                      </a:endParaRP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r>
                        <a:rPr lang="fr-FR" sz="1200" dirty="0">
                          <a:solidFill>
                            <a:srgbClr val="394348"/>
                          </a:solidFill>
                          <a:hlinkClick r:id="rId22"/>
                        </a:rPr>
                        <a:t>https://www.maprimerenov.gouv.fr/</a:t>
                      </a:r>
                      <a:endParaRPr lang="fr-FR" sz="1200" kern="1200" dirty="0">
                        <a:solidFill>
                          <a:srgbClr val="394348"/>
                        </a:solidFill>
                        <a:latin typeface="Arial" pitchFamily="34"/>
                        <a:cs typeface="Arial" pitchFamily="34"/>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915623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E2F3232D-9685-412C-9447-C6DFBFC183D4}"/>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BBBA1927-C0DA-4735-B56A-81427AE6D06B}"/>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B036D02F-71CF-486B-B610-D69DE444EC11}"/>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1E4DD35D-3A50-4C66-909E-1CB0F18EF43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76D1BE84-1349-4D1E-9B8A-677B84087D6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46</a:t>
            </a:r>
          </a:p>
        </p:txBody>
      </p:sp>
      <p:grpSp>
        <p:nvGrpSpPr>
          <p:cNvPr id="48135" name="Groupe 57">
            <a:extLst>
              <a:ext uri="{FF2B5EF4-FFF2-40B4-BE49-F238E27FC236}">
                <a16:creationId xmlns:a16="http://schemas.microsoft.com/office/drawing/2014/main" id="{EC2EAD7F-33A7-4F1C-B03C-85F3B700F522}"/>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2F701496-494C-481F-9FDD-62C928EB4396}"/>
                </a:ext>
              </a:extLst>
            </p:cNvPr>
            <p:cNvPicPr>
              <a:picLocks noChangeAspect="1"/>
            </p:cNvPicPr>
            <p:nvPr/>
          </p:nvPicPr>
          <p:blipFill>
            <a:blip r:embed="rId4"/>
            <a:srcRect/>
            <a:stretch/>
          </p:blipFill>
          <p:spPr>
            <a:xfrm>
              <a:off x="188971" y="6352891"/>
              <a:ext cx="310824" cy="311510"/>
            </a:xfrm>
            <a:prstGeom prst="rect">
              <a:avLst/>
            </a:prstGeom>
          </p:spPr>
        </p:pic>
        <p:sp>
          <p:nvSpPr>
            <p:cNvPr id="48188" name="ZoneTexte 59">
              <a:extLst>
                <a:ext uri="{FF2B5EF4-FFF2-40B4-BE49-F238E27FC236}">
                  <a16:creationId xmlns:a16="http://schemas.microsoft.com/office/drawing/2014/main" id="{A7F90F4C-3D0C-4A8D-9616-AA6C4573091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8136" name="Groupe 60">
            <a:extLst>
              <a:ext uri="{FF2B5EF4-FFF2-40B4-BE49-F238E27FC236}">
                <a16:creationId xmlns:a16="http://schemas.microsoft.com/office/drawing/2014/main" id="{D4959964-6DD8-42BA-BFF5-508EDB23B91C}"/>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9DEBA42-B9EA-4265-8D3C-9D885728595B}"/>
                </a:ext>
              </a:extLst>
            </p:cNvPr>
            <p:cNvPicPr>
              <a:picLocks noChangeAspect="1"/>
            </p:cNvPicPr>
            <p:nvPr/>
          </p:nvPicPr>
          <p:blipFill>
            <a:blip r:embed="rId5"/>
            <a:srcRect/>
            <a:stretch/>
          </p:blipFill>
          <p:spPr>
            <a:xfrm>
              <a:off x="706949" y="6306505"/>
              <a:ext cx="414890" cy="415053"/>
            </a:xfrm>
            <a:prstGeom prst="rect">
              <a:avLst/>
            </a:prstGeom>
          </p:spPr>
        </p:pic>
        <p:sp>
          <p:nvSpPr>
            <p:cNvPr id="48186" name="ZoneTexte 62">
              <a:extLst>
                <a:ext uri="{FF2B5EF4-FFF2-40B4-BE49-F238E27FC236}">
                  <a16:creationId xmlns:a16="http://schemas.microsoft.com/office/drawing/2014/main" id="{0621104E-4E3C-4750-B6C9-8AFBC63DCF8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8137" name="ZoneTexte 63">
            <a:extLst>
              <a:ext uri="{FF2B5EF4-FFF2-40B4-BE49-F238E27FC236}">
                <a16:creationId xmlns:a16="http://schemas.microsoft.com/office/drawing/2014/main" id="{9B787B06-1263-42DE-8903-AAD7D3D55F5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312049A3-D6FB-4585-86F7-6DD405830A05}"/>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26A60F2F-E6C2-4274-9459-2AA7CF9A066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8140" name="Groupe 67">
            <a:extLst>
              <a:ext uri="{FF2B5EF4-FFF2-40B4-BE49-F238E27FC236}">
                <a16:creationId xmlns:a16="http://schemas.microsoft.com/office/drawing/2014/main" id="{A84B2F5D-9C47-4CC5-BB15-98CC8FBD228D}"/>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24A982C8-DABB-4425-AF68-F02C934271A5}"/>
                </a:ext>
              </a:extLst>
            </p:cNvPr>
            <p:cNvPicPr>
              <a:picLocks noChangeAspect="1"/>
            </p:cNvPicPr>
            <p:nvPr/>
          </p:nvPicPr>
          <p:blipFill>
            <a:blip r:embed="rId6"/>
            <a:stretch>
              <a:fillRect/>
            </a:stretch>
          </p:blipFill>
          <p:spPr>
            <a:xfrm>
              <a:off x="5890290" y="6332222"/>
              <a:ext cx="352498" cy="352600"/>
            </a:xfrm>
            <a:prstGeom prst="rect">
              <a:avLst/>
            </a:prstGeom>
          </p:spPr>
        </p:pic>
        <p:sp>
          <p:nvSpPr>
            <p:cNvPr id="48184" name="ZoneTexte 69">
              <a:extLst>
                <a:ext uri="{FF2B5EF4-FFF2-40B4-BE49-F238E27FC236}">
                  <a16:creationId xmlns:a16="http://schemas.microsoft.com/office/drawing/2014/main" id="{96E1C45F-A691-42DF-A5DE-D204B9DDA75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8141" name="Groupe 70">
            <a:extLst>
              <a:ext uri="{FF2B5EF4-FFF2-40B4-BE49-F238E27FC236}">
                <a16:creationId xmlns:a16="http://schemas.microsoft.com/office/drawing/2014/main" id="{A55632D5-4494-4D41-8DDE-EB161176D9CE}"/>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D2949564-85D8-47A5-8E7F-7C33941C8F9D}"/>
                </a:ext>
              </a:extLst>
            </p:cNvPr>
            <p:cNvPicPr>
              <a:picLocks noChangeAspect="1"/>
            </p:cNvPicPr>
            <p:nvPr/>
          </p:nvPicPr>
          <p:blipFill>
            <a:blip r:embed="rId7"/>
            <a:stretch>
              <a:fillRect/>
            </a:stretch>
          </p:blipFill>
          <p:spPr>
            <a:xfrm>
              <a:off x="6416601" y="6348998"/>
              <a:ext cx="352498" cy="353522"/>
            </a:xfrm>
            <a:prstGeom prst="rect">
              <a:avLst/>
            </a:prstGeom>
          </p:spPr>
        </p:pic>
        <p:sp>
          <p:nvSpPr>
            <p:cNvPr id="48182" name="ZoneTexte 73">
              <a:extLst>
                <a:ext uri="{FF2B5EF4-FFF2-40B4-BE49-F238E27FC236}">
                  <a16:creationId xmlns:a16="http://schemas.microsoft.com/office/drawing/2014/main" id="{A0360764-7F7C-4F2A-9452-1C6151CCCD0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8142" name="Groupe 81">
            <a:extLst>
              <a:ext uri="{FF2B5EF4-FFF2-40B4-BE49-F238E27FC236}">
                <a16:creationId xmlns:a16="http://schemas.microsoft.com/office/drawing/2014/main" id="{A1B1870D-6716-4E2E-A0DE-6C2984438F92}"/>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2A6373A-13D5-47C7-84A9-5F5639B96458}"/>
                </a:ext>
              </a:extLst>
            </p:cNvPr>
            <p:cNvPicPr>
              <a:picLocks noChangeAspect="1"/>
            </p:cNvPicPr>
            <p:nvPr/>
          </p:nvPicPr>
          <p:blipFill>
            <a:blip r:embed="rId8"/>
            <a:srcRect/>
            <a:stretch/>
          </p:blipFill>
          <p:spPr>
            <a:xfrm>
              <a:off x="6013563" y="6342472"/>
              <a:ext cx="346147" cy="345729"/>
            </a:xfrm>
            <a:prstGeom prst="rect">
              <a:avLst/>
            </a:prstGeom>
          </p:spPr>
        </p:pic>
        <p:sp>
          <p:nvSpPr>
            <p:cNvPr id="48180" name="ZoneTexte 83">
              <a:extLst>
                <a:ext uri="{FF2B5EF4-FFF2-40B4-BE49-F238E27FC236}">
                  <a16:creationId xmlns:a16="http://schemas.microsoft.com/office/drawing/2014/main" id="{992C7AC2-DC04-4990-8EAB-995458F9910B}"/>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8143" name="Groupe 2">
            <a:extLst>
              <a:ext uri="{FF2B5EF4-FFF2-40B4-BE49-F238E27FC236}">
                <a16:creationId xmlns:a16="http://schemas.microsoft.com/office/drawing/2014/main" id="{9F871C48-224A-4F81-A62B-B812CA83C00F}"/>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8C41D8DD-BB0D-4619-8FB9-3B9233C0D183}"/>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1FB54241-4E44-4DD2-975C-2A322701CE7D}"/>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48144" name="Groupe 85">
            <a:extLst>
              <a:ext uri="{FF2B5EF4-FFF2-40B4-BE49-F238E27FC236}">
                <a16:creationId xmlns:a16="http://schemas.microsoft.com/office/drawing/2014/main" id="{51AB4DD2-4F01-48AF-AB7D-331D6462D918}"/>
              </a:ext>
            </a:extLst>
          </p:cNvPr>
          <p:cNvGrpSpPr>
            <a:grpSpLocks/>
          </p:cNvGrpSpPr>
          <p:nvPr/>
        </p:nvGrpSpPr>
        <p:grpSpPr bwMode="auto">
          <a:xfrm>
            <a:off x="8907463" y="6334125"/>
            <a:ext cx="1304925" cy="488950"/>
            <a:chOff x="9429931" y="6334408"/>
            <a:chExt cx="1305361" cy="488926"/>
          </a:xfrm>
        </p:grpSpPr>
        <p:grpSp>
          <p:nvGrpSpPr>
            <p:cNvPr id="48170" name="Groupe 87">
              <a:extLst>
                <a:ext uri="{FF2B5EF4-FFF2-40B4-BE49-F238E27FC236}">
                  <a16:creationId xmlns:a16="http://schemas.microsoft.com/office/drawing/2014/main" id="{2512D468-807D-442B-A360-F9EEF1E0569C}"/>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512E5E25-77B5-467D-8B42-F1C113652F1E}"/>
                  </a:ext>
                </a:extLst>
              </p:cNvPr>
              <p:cNvPicPr>
                <a:picLocks noChangeAspect="1"/>
              </p:cNvPicPr>
              <p:nvPr/>
            </p:nvPicPr>
            <p:blipFill>
              <a:blip r:embed="rId9"/>
              <a:srcRect/>
              <a:stretch/>
            </p:blipFill>
            <p:spPr>
              <a:xfrm>
                <a:off x="735763" y="6334408"/>
                <a:ext cx="352543" cy="352408"/>
              </a:xfrm>
              <a:prstGeom prst="rect">
                <a:avLst/>
              </a:prstGeom>
            </p:spPr>
          </p:pic>
          <p:sp>
            <p:nvSpPr>
              <p:cNvPr id="48176" name="ZoneTexte 94">
                <a:extLst>
                  <a:ext uri="{FF2B5EF4-FFF2-40B4-BE49-F238E27FC236}">
                    <a16:creationId xmlns:a16="http://schemas.microsoft.com/office/drawing/2014/main" id="{7148B995-6070-49E0-94CE-3AA43FF4C0FA}"/>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F26516A0-1C7C-4E47-8416-FF9A32E8D21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8172" name="Groupe 89">
              <a:extLst>
                <a:ext uri="{FF2B5EF4-FFF2-40B4-BE49-F238E27FC236}">
                  <a16:creationId xmlns:a16="http://schemas.microsoft.com/office/drawing/2014/main" id="{B4D923E6-8E0F-47E6-889A-AE5759336C9C}"/>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2BEF1B60-2C16-4B0C-9CB0-BFD65D6DA9A3}"/>
                  </a:ext>
                </a:extLst>
              </p:cNvPr>
              <p:cNvPicPr>
                <a:picLocks noChangeAspect="1"/>
              </p:cNvPicPr>
              <p:nvPr/>
            </p:nvPicPr>
            <p:blipFill>
              <a:blip r:embed="rId10"/>
              <a:srcRect/>
              <a:stretch/>
            </p:blipFill>
            <p:spPr>
              <a:xfrm>
                <a:off x="6008273" y="6342346"/>
                <a:ext cx="346191" cy="346058"/>
              </a:xfrm>
              <a:prstGeom prst="rect">
                <a:avLst/>
              </a:prstGeom>
            </p:spPr>
          </p:pic>
          <p:sp>
            <p:nvSpPr>
              <p:cNvPr id="48174" name="ZoneTexte 92">
                <a:extLst>
                  <a:ext uri="{FF2B5EF4-FFF2-40B4-BE49-F238E27FC236}">
                    <a16:creationId xmlns:a16="http://schemas.microsoft.com/office/drawing/2014/main" id="{804A28D3-8A97-4DD4-9D6E-F8A3700954B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48146" name="Groupe 120">
            <a:extLst>
              <a:ext uri="{FF2B5EF4-FFF2-40B4-BE49-F238E27FC236}">
                <a16:creationId xmlns:a16="http://schemas.microsoft.com/office/drawing/2014/main" id="{7C1A7EC9-DFDF-455A-93C7-9B6357B4A7D4}"/>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DEA3F63C-30AC-4155-A6C2-636B0D69F39E}"/>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8167" name="ZoneTexte 122">
              <a:extLst>
                <a:ext uri="{FF2B5EF4-FFF2-40B4-BE49-F238E27FC236}">
                  <a16:creationId xmlns:a16="http://schemas.microsoft.com/office/drawing/2014/main" id="{37C14702-6418-4872-9260-9908AE5A3533}"/>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92BA2CEF-07D8-4B96-99EE-BF70EF032979}"/>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97" name="Rectangle 96">
            <a:hlinkClick r:id="rId11" action="ppaction://hlinksldjump"/>
            <a:extLst>
              <a:ext uri="{FF2B5EF4-FFF2-40B4-BE49-F238E27FC236}">
                <a16:creationId xmlns:a16="http://schemas.microsoft.com/office/drawing/2014/main" id="{43D2CDC2-8645-42B1-863B-9DF4D36FB732}"/>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8150" name="Groupe 66">
            <a:extLst>
              <a:ext uri="{FF2B5EF4-FFF2-40B4-BE49-F238E27FC236}">
                <a16:creationId xmlns:a16="http://schemas.microsoft.com/office/drawing/2014/main" id="{EFE34815-C213-459D-8768-070E84894A34}"/>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FB8E3B58-1B35-4ADD-88BF-14BF5787FC0C}"/>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48163" name="ZoneTexte 77">
              <a:extLst>
                <a:ext uri="{FF2B5EF4-FFF2-40B4-BE49-F238E27FC236}">
                  <a16:creationId xmlns:a16="http://schemas.microsoft.com/office/drawing/2014/main" id="{4BF640E5-8A00-449C-AD82-A679B5072015}"/>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8151" name="Groupe 78">
            <a:extLst>
              <a:ext uri="{FF2B5EF4-FFF2-40B4-BE49-F238E27FC236}">
                <a16:creationId xmlns:a16="http://schemas.microsoft.com/office/drawing/2014/main" id="{96A4E5C4-9C3C-4059-95F0-88EBE7E950DD}"/>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7D59B993-645F-43EE-92CE-0AF756B96C47}"/>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068F0C4E-C591-4F2C-ADCB-F5DA4142666A}"/>
                </a:ext>
              </a:extLst>
            </p:cNvPr>
            <p:cNvPicPr>
              <a:picLocks noChangeAspect="1"/>
            </p:cNvPicPr>
            <p:nvPr/>
          </p:nvPicPr>
          <p:blipFill>
            <a:blip r:embed="rId13"/>
            <a:srcRect/>
            <a:stretch/>
          </p:blipFill>
          <p:spPr>
            <a:xfrm>
              <a:off x="11344940" y="6431943"/>
              <a:ext cx="281003" cy="281402"/>
            </a:xfrm>
            <a:prstGeom prst="rect">
              <a:avLst/>
            </a:prstGeom>
          </p:spPr>
        </p:pic>
        <p:sp>
          <p:nvSpPr>
            <p:cNvPr id="85" name="Rectangle 84">
              <a:hlinkClick r:id="rId14" action="ppaction://hlinksldjump"/>
              <a:extLst>
                <a:ext uri="{FF2B5EF4-FFF2-40B4-BE49-F238E27FC236}">
                  <a16:creationId xmlns:a16="http://schemas.microsoft.com/office/drawing/2014/main" id="{65AD518A-47C1-4D10-BDEA-A0DA5C9C8CE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5" action="ppaction://hlinksldjump"/>
              <a:extLst>
                <a:ext uri="{FF2B5EF4-FFF2-40B4-BE49-F238E27FC236}">
                  <a16:creationId xmlns:a16="http://schemas.microsoft.com/office/drawing/2014/main" id="{9FF01D3D-34F1-4B36-A134-5FA0231C2B2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6" action="ppaction://hlinksldjump"/>
              <a:extLst>
                <a:ext uri="{FF2B5EF4-FFF2-40B4-BE49-F238E27FC236}">
                  <a16:creationId xmlns:a16="http://schemas.microsoft.com/office/drawing/2014/main" id="{52F362D8-CDB1-436C-884B-931013C4805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7" action="ppaction://hlinksldjump"/>
              <a:extLst>
                <a:ext uri="{FF2B5EF4-FFF2-40B4-BE49-F238E27FC236}">
                  <a16:creationId xmlns:a16="http://schemas.microsoft.com/office/drawing/2014/main" id="{9F53B434-B1C3-473E-BB34-D406D5B3E9C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8" action="ppaction://hlinksldjump"/>
              <a:extLst>
                <a:ext uri="{FF2B5EF4-FFF2-40B4-BE49-F238E27FC236}">
                  <a16:creationId xmlns:a16="http://schemas.microsoft.com/office/drawing/2014/main" id="{73058E6E-EA65-4793-A2A0-4F6184CE341D}"/>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AC34BFAF-FE0D-4544-88AA-768F26385665}"/>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0" action="ppaction://hlinksldjump"/>
              <a:extLst>
                <a:ext uri="{FF2B5EF4-FFF2-40B4-BE49-F238E27FC236}">
                  <a16:creationId xmlns:a16="http://schemas.microsoft.com/office/drawing/2014/main" id="{F4269D22-6295-4966-952D-3E730192CE59}"/>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1" action="ppaction://hlinksldjump"/>
              <a:extLst>
                <a:ext uri="{FF2B5EF4-FFF2-40B4-BE49-F238E27FC236}">
                  <a16:creationId xmlns:a16="http://schemas.microsoft.com/office/drawing/2014/main" id="{868F6749-982A-4535-9296-C54116BD1FC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 name="Groupe 3">
            <a:extLst>
              <a:ext uri="{FF2B5EF4-FFF2-40B4-BE49-F238E27FC236}">
                <a16:creationId xmlns:a16="http://schemas.microsoft.com/office/drawing/2014/main" id="{FACC4BDF-C098-A6E8-0DBB-EB8ABD4868B8}"/>
              </a:ext>
            </a:extLst>
          </p:cNvPr>
          <p:cNvGrpSpPr/>
          <p:nvPr/>
        </p:nvGrpSpPr>
        <p:grpSpPr>
          <a:xfrm>
            <a:off x="2343908" y="1221638"/>
            <a:ext cx="7504188" cy="4599852"/>
            <a:chOff x="2343908" y="1221638"/>
            <a:chExt cx="7504188" cy="4599852"/>
          </a:xfrm>
        </p:grpSpPr>
        <p:sp>
          <p:nvSpPr>
            <p:cNvPr id="7" name="object 5">
              <a:extLst>
                <a:ext uri="{FF2B5EF4-FFF2-40B4-BE49-F238E27FC236}">
                  <a16:creationId xmlns:a16="http://schemas.microsoft.com/office/drawing/2014/main" id="{6550423B-41F8-5402-0CC1-9D6E15BF7A7F}"/>
                </a:ext>
              </a:extLst>
            </p:cNvPr>
            <p:cNvSpPr txBox="1"/>
            <p:nvPr/>
          </p:nvSpPr>
          <p:spPr>
            <a:xfrm>
              <a:off x="2343908" y="1783756"/>
              <a:ext cx="7502395" cy="4037734"/>
            </a:xfrm>
            <a:prstGeom prst="rect">
              <a:avLst/>
            </a:prstGeom>
            <a:solidFill>
              <a:srgbClr val="FFFFFF"/>
            </a:solidFill>
            <a:ln w="9528" cap="flat">
              <a:solidFill>
                <a:srgbClr val="9DC3E6"/>
              </a:solidFill>
              <a:prstDash val="solid"/>
              <a:miter/>
            </a:ln>
          </p:spPr>
          <p:txBody>
            <a:bodyPr vert="horz" wrap="square" lIns="215999" tIns="179999" rIns="215999" bIns="143999"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300" b="0" i="0" u="none" strike="noStrike" kern="1200" cap="none" spc="0" baseline="0" dirty="0" err="1">
                  <a:solidFill>
                    <a:srgbClr val="394348"/>
                  </a:solidFill>
                  <a:uFillTx/>
                  <a:latin typeface="Calibri"/>
                  <a:cs typeface="Arial" pitchFamily="34"/>
                </a:rPr>
                <a:t>MaPrimeRénov</a:t>
              </a:r>
              <a:r>
                <a:rPr lang="fr-FR" sz="1300" b="0" i="0" u="none" strike="noStrike" kern="1200" cap="none" spc="0" baseline="0" dirty="0">
                  <a:solidFill>
                    <a:srgbClr val="394348"/>
                  </a:solidFill>
                  <a:uFillTx/>
                  <a:latin typeface="Calibri"/>
                  <a:cs typeface="Arial" pitchFamily="34"/>
                </a:rPr>
                <a:t>’ Parcours accompagné vise à encourager les ménages à entreprendre des rénovations ambitieuses en finançant une part importante des travaux. Elle est accessible quelle que soit l’étiquette énergétique du logement et quels que soient les revenus du ménage.</a:t>
              </a:r>
              <a:endParaRPr lang="fr-FR" sz="1200" b="1" i="0" u="none" strike="noStrike" kern="1200" cap="none" spc="0" baseline="0" dirty="0">
                <a:solidFill>
                  <a:srgbClr val="9DC3E6"/>
                </a:solidFill>
                <a:uFillTx/>
                <a:latin typeface="Arial" pitchFamily="34"/>
                <a:cs typeface="Arial" pitchFamily="34"/>
              </a:endParaRPr>
            </a:p>
          </p:txBody>
        </p:sp>
        <p:sp>
          <p:nvSpPr>
            <p:cNvPr id="8" name="object 5">
              <a:extLst>
                <a:ext uri="{FF2B5EF4-FFF2-40B4-BE49-F238E27FC236}">
                  <a16:creationId xmlns:a16="http://schemas.microsoft.com/office/drawing/2014/main" id="{C5A33935-0EEC-70B0-8687-25F5338ECF4C}"/>
                </a:ext>
              </a:extLst>
            </p:cNvPr>
            <p:cNvSpPr txBox="1"/>
            <p:nvPr/>
          </p:nvSpPr>
          <p:spPr>
            <a:xfrm>
              <a:off x="2343908" y="1221638"/>
              <a:ext cx="7504188" cy="495111"/>
            </a:xfrm>
            <a:prstGeom prst="rect">
              <a:avLst/>
            </a:prstGeom>
            <a:solidFill>
              <a:srgbClr val="BDD7EE"/>
            </a:solidFill>
            <a:ln w="9528" cap="flat">
              <a:solidFill>
                <a:srgbClr val="BDD7EE"/>
              </a:solidFill>
              <a:prstDash val="solid"/>
              <a:miter/>
            </a:ln>
          </p:spPr>
          <p:txBody>
            <a:bodyPr vert="horz" wrap="square" lIns="90004" tIns="107999" rIns="90004" bIns="107999"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94348"/>
                  </a:solidFill>
                  <a:uFillTx/>
                  <a:latin typeface="Arial" pitchFamily="34"/>
                  <a:cs typeface="Arial" pitchFamily="34"/>
                </a:rPr>
                <a:t>MaPrimeRénov’ Parcours accompagné</a:t>
              </a:r>
              <a:endParaRPr lang="fr-FR" sz="1800" b="0" i="0" u="none" strike="noStrike" kern="1200" cap="none" spc="0" baseline="0">
                <a:solidFill>
                  <a:srgbClr val="394348"/>
                </a:solidFill>
                <a:uFillTx/>
                <a:latin typeface="Arial" pitchFamily="34"/>
                <a:cs typeface="Arial" pitchFamily="34"/>
              </a:endParaRPr>
            </a:p>
          </p:txBody>
        </p:sp>
      </p:grpSp>
      <p:grpSp>
        <p:nvGrpSpPr>
          <p:cNvPr id="10" name="Groupe 4">
            <a:extLst>
              <a:ext uri="{FF2B5EF4-FFF2-40B4-BE49-F238E27FC236}">
                <a16:creationId xmlns:a16="http://schemas.microsoft.com/office/drawing/2014/main" id="{4AC4498F-A30D-3E15-C774-E7AF37E3387E}"/>
              </a:ext>
            </a:extLst>
          </p:cNvPr>
          <p:cNvGrpSpPr/>
          <p:nvPr/>
        </p:nvGrpSpPr>
        <p:grpSpPr>
          <a:xfrm>
            <a:off x="8771153" y="765672"/>
            <a:ext cx="2218691" cy="460163"/>
            <a:chOff x="8771153" y="765672"/>
            <a:chExt cx="2218691" cy="460163"/>
          </a:xfrm>
        </p:grpSpPr>
        <p:sp>
          <p:nvSpPr>
            <p:cNvPr id="11" name="Rectangle 124">
              <a:extLst>
                <a:ext uri="{FF2B5EF4-FFF2-40B4-BE49-F238E27FC236}">
                  <a16:creationId xmlns:a16="http://schemas.microsoft.com/office/drawing/2014/main" id="{786D5C00-1A5C-1CF7-6E8E-9DB4E7A2C2B9}"/>
                </a:ext>
              </a:extLst>
            </p:cNvPr>
            <p:cNvSpPr/>
            <p:nvPr/>
          </p:nvSpPr>
          <p:spPr>
            <a:xfrm>
              <a:off x="9902650" y="821588"/>
              <a:ext cx="1087194" cy="404247"/>
            </a:xfrm>
            <a:prstGeom prst="rect">
              <a:avLst/>
            </a:prstGeom>
            <a:solidFill>
              <a:srgbClr val="75C032"/>
            </a:solidFill>
            <a:ln cap="flat">
              <a:noFill/>
              <a:prstDash val="solid"/>
            </a:ln>
          </p:spPr>
          <p:txBody>
            <a:bodyPr vert="horz" wrap="square" lIns="179999" tIns="57598" rIns="91440" bIns="107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400" b="1" i="1" u="none" strike="noStrike" kern="1200" cap="none" spc="0" baseline="0">
                <a:solidFill>
                  <a:srgbClr val="FFFFFF"/>
                </a:solidFill>
                <a:uFillTx/>
                <a:latin typeface="Arial" pitchFamily="34"/>
                <a:cs typeface="Arial" pitchFamily="34"/>
              </a:endParaRPr>
            </a:p>
          </p:txBody>
        </p:sp>
        <p:sp>
          <p:nvSpPr>
            <p:cNvPr id="12" name="Rectangle 99">
              <a:extLst>
                <a:ext uri="{FF2B5EF4-FFF2-40B4-BE49-F238E27FC236}">
                  <a16:creationId xmlns:a16="http://schemas.microsoft.com/office/drawing/2014/main" id="{880C7D3F-8825-C692-28D0-193240AB518D}"/>
                </a:ext>
              </a:extLst>
            </p:cNvPr>
            <p:cNvSpPr/>
            <p:nvPr/>
          </p:nvSpPr>
          <p:spPr>
            <a:xfrm>
              <a:off x="8771153" y="765672"/>
              <a:ext cx="2218681" cy="404247"/>
            </a:xfrm>
            <a:prstGeom prst="rect">
              <a:avLst/>
            </a:prstGeom>
            <a:solidFill>
              <a:srgbClr val="75C032"/>
            </a:solidFill>
            <a:ln cap="flat">
              <a:noFill/>
              <a:prstDash val="solid"/>
            </a:ln>
          </p:spPr>
          <p:txBody>
            <a:bodyPr vert="horz" wrap="square" lIns="90004" tIns="57598" rIns="91440" bIns="107999"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1" u="none" strike="noStrike" kern="1200" cap="none" spc="0" baseline="0">
                  <a:solidFill>
                    <a:srgbClr val="FFFFFF"/>
                  </a:solidFill>
                  <a:uFillTx/>
                  <a:latin typeface="Arial" pitchFamily="34"/>
                  <a:cs typeface="Arial" pitchFamily="34"/>
                </a:rPr>
                <a:t>Aide gouvernementale</a:t>
              </a:r>
            </a:p>
          </p:txBody>
        </p:sp>
      </p:grpSp>
      <p:graphicFrame>
        <p:nvGraphicFramePr>
          <p:cNvPr id="13" name="Tableau 7">
            <a:extLst>
              <a:ext uri="{FF2B5EF4-FFF2-40B4-BE49-F238E27FC236}">
                <a16:creationId xmlns:a16="http://schemas.microsoft.com/office/drawing/2014/main" id="{BC1E6F1B-7C43-C40B-4AD3-9E4076D95E7E}"/>
              </a:ext>
            </a:extLst>
          </p:cNvPr>
          <p:cNvGraphicFramePr>
            <a:graphicFrameLocks noGrp="1"/>
          </p:cNvGraphicFramePr>
          <p:nvPr>
            <p:extLst>
              <p:ext uri="{D42A27DB-BD31-4B8C-83A1-F6EECF244321}">
                <p14:modId xmlns:p14="http://schemas.microsoft.com/office/powerpoint/2010/main" val="821247370"/>
              </p:ext>
            </p:extLst>
          </p:nvPr>
        </p:nvGraphicFramePr>
        <p:xfrm>
          <a:off x="2560384" y="2700890"/>
          <a:ext cx="7221482" cy="3216895"/>
        </p:xfrm>
        <a:graphic>
          <a:graphicData uri="http://schemas.openxmlformats.org/drawingml/2006/table">
            <a:tbl>
              <a:tblPr firstRow="1" bandRow="1">
                <a:effectLst/>
                <a:tableStyleId>{C083E6E3-FA7D-4D7B-A595-EF9225AFEA82}</a:tableStyleId>
              </a:tblPr>
              <a:tblGrid>
                <a:gridCol w="2717761">
                  <a:extLst>
                    <a:ext uri="{9D8B030D-6E8A-4147-A177-3AD203B41FA5}">
                      <a16:colId xmlns:a16="http://schemas.microsoft.com/office/drawing/2014/main" val="3750206392"/>
                    </a:ext>
                  </a:extLst>
                </a:gridCol>
                <a:gridCol w="4503721">
                  <a:extLst>
                    <a:ext uri="{9D8B030D-6E8A-4147-A177-3AD203B41FA5}">
                      <a16:colId xmlns:a16="http://schemas.microsoft.com/office/drawing/2014/main" val="990677726"/>
                    </a:ext>
                  </a:extLst>
                </a:gridCol>
              </a:tblGrid>
              <a:tr h="766907">
                <a:tc>
                  <a:txBody>
                    <a:bodyPr/>
                    <a:lstStyle/>
                    <a:p>
                      <a:pPr lvl="0"/>
                      <a:r>
                        <a:rPr lang="fr-FR" sz="1200" kern="1200">
                          <a:solidFill>
                            <a:srgbClr val="394348"/>
                          </a:solidFill>
                        </a:rPr>
                        <a:t>Eligibilité</a:t>
                      </a:r>
                      <a:endParaRPr lang="fr-FR" sz="1200" kern="1200">
                        <a:solidFill>
                          <a:srgbClr val="394348"/>
                        </a:solidFill>
                        <a:latin typeface="Arial" pitchFamily="34"/>
                        <a:cs typeface="Arial" pitchFamily="34"/>
                      </a:endParaRPr>
                    </a:p>
                  </a:txBody>
                  <a:tcPr anchor="ctr"/>
                </a:tc>
                <a:tc>
                  <a:txBody>
                    <a:bodyPr/>
                    <a:lstStyle/>
                    <a:p>
                      <a:pPr lvl="0" algn="ctr"/>
                      <a:r>
                        <a:rPr lang="fr-FR" sz="1200" kern="1200">
                          <a:solidFill>
                            <a:srgbClr val="394348"/>
                          </a:solidFill>
                        </a:rPr>
                        <a:t>Propriétaires occupants ou bailleurs</a:t>
                      </a:r>
                    </a:p>
                    <a:p>
                      <a:pPr lvl="0" algn="ctr"/>
                      <a:r>
                        <a:rPr lang="fr-FR" sz="1200" kern="1200">
                          <a:solidFill>
                            <a:srgbClr val="394348"/>
                          </a:solidFill>
                        </a:rPr>
                        <a:t>Résidence principale construite depuis au moins 15 ans</a:t>
                      </a:r>
                    </a:p>
                    <a:p>
                      <a:pPr lvl="0" algn="ctr"/>
                      <a:r>
                        <a:rPr lang="fr-FR" sz="1200" kern="1200">
                          <a:solidFill>
                            <a:srgbClr val="394348"/>
                          </a:solidFill>
                        </a:rPr>
                        <a:t>Travaux réalisés par un professionnel RGE</a:t>
                      </a:r>
                      <a:endParaRPr lang="fr-FR" sz="1200" kern="1200">
                        <a:solidFill>
                          <a:srgbClr val="394348"/>
                        </a:solidFill>
                        <a:latin typeface="Arial" pitchFamily="34"/>
                        <a:cs typeface="Arial" pitchFamily="34"/>
                      </a:endParaRPr>
                    </a:p>
                  </a:txBody>
                  <a:tcPr anchor="ctr"/>
                </a:tc>
                <a:extLst>
                  <a:ext uri="{0D108BD9-81ED-4DB2-BD59-A6C34878D82A}">
                    <a16:rowId xmlns:a16="http://schemas.microsoft.com/office/drawing/2014/main" val="3150745881"/>
                  </a:ext>
                </a:extLst>
              </a:tr>
              <a:tr h="426055">
                <a:tc>
                  <a:txBody>
                    <a:bodyPr/>
                    <a:lstStyle/>
                    <a:p>
                      <a:pPr lvl="0"/>
                      <a:endParaRPr lang="fr-FR" sz="1200" kern="1200">
                        <a:solidFill>
                          <a:srgbClr val="394348"/>
                        </a:solidFill>
                        <a:latin typeface="Arial" pitchFamily="34"/>
                        <a:cs typeface="Arial" pitchFamily="34"/>
                      </a:endParaRPr>
                    </a:p>
                  </a:txBody>
                  <a:tcPr anchor="ctr"/>
                </a:tc>
                <a:tc>
                  <a:txBody>
                    <a:bodyPr/>
                    <a:lstStyle/>
                    <a:p>
                      <a:pPr lvl="0"/>
                      <a:r>
                        <a:rPr lang="fr-FR" sz="1200" kern="1200">
                          <a:solidFill>
                            <a:srgbClr val="394348"/>
                          </a:solidFill>
                        </a:rPr>
                        <a:t>Accompagnement obligatoire par Mon Accompagnateur Rénov’ qui réalise un audit énergétique</a:t>
                      </a:r>
                      <a:endParaRPr lang="fr-FR" sz="1200" kern="1200">
                        <a:solidFill>
                          <a:srgbClr val="394348"/>
                        </a:solidFill>
                        <a:latin typeface="Arial" pitchFamily="34"/>
                        <a:cs typeface="Arial" pitchFamily="34"/>
                      </a:endParaRPr>
                    </a:p>
                  </a:txBody>
                  <a:tcPr anchor="ctr"/>
                </a:tc>
                <a:extLst>
                  <a:ext uri="{0D108BD9-81ED-4DB2-BD59-A6C34878D82A}">
                    <a16:rowId xmlns:a16="http://schemas.microsoft.com/office/drawing/2014/main" val="2044753225"/>
                  </a:ext>
                </a:extLst>
              </a:tr>
              <a:tr h="995607">
                <a:tc>
                  <a:txBody>
                    <a:bodyPr/>
                    <a:lstStyle/>
                    <a:p>
                      <a:pPr lvl="0"/>
                      <a:r>
                        <a:rPr lang="fr-FR" sz="1200" kern="1200">
                          <a:solidFill>
                            <a:srgbClr val="394348"/>
                          </a:solidFill>
                        </a:rPr>
                        <a:t>Objets financés</a:t>
                      </a:r>
                      <a:endParaRPr lang="fr-FR" sz="1200" kern="1200">
                        <a:solidFill>
                          <a:srgbClr val="394348"/>
                        </a:solidFill>
                        <a:latin typeface="Arial" pitchFamily="34"/>
                        <a:cs typeface="Arial" pitchFamily="34"/>
                      </a:endParaRPr>
                    </a:p>
                  </a:txBody>
                  <a:tcPr anchor="ctr"/>
                </a:tc>
                <a:tc>
                  <a:txBody>
                    <a:bodyPr/>
                    <a:lstStyle/>
                    <a:p>
                      <a:pPr lvl="0"/>
                      <a:r>
                        <a:rPr lang="fr-FR" sz="1200" kern="1200">
                          <a:solidFill>
                            <a:srgbClr val="394348"/>
                          </a:solidFill>
                        </a:rPr>
                        <a:t>Travaux doivent permettre un gain d’au moins 2 classes énergétiques sur le DPE. Afin d’engager des travaux performants et de qualité, il est demandé d’inclure deux gestes d’isolation (toiture, fenêtre/menuiserie, sols ou murs) dans le programme de travaux. Le projet ne doit pas prévoir d’installer un chauffage fonctionnant majoritairement aux énergies fossiles. Interdiction de garder un chauffage fonctionnant au fioul ou au charbon.</a:t>
                      </a:r>
                      <a:endParaRPr lang="fr-FR" sz="1200" kern="1200">
                        <a:solidFill>
                          <a:srgbClr val="394348"/>
                        </a:solidFill>
                        <a:latin typeface="Arial" pitchFamily="34"/>
                        <a:cs typeface="Arial" pitchFamily="34"/>
                      </a:endParaRPr>
                    </a:p>
                  </a:txBody>
                  <a:tcPr anchor="ctr"/>
                </a:tc>
                <a:extLst>
                  <a:ext uri="{0D108BD9-81ED-4DB2-BD59-A6C34878D82A}">
                    <a16:rowId xmlns:a16="http://schemas.microsoft.com/office/drawing/2014/main" val="2348167277"/>
                  </a:ext>
                </a:extLst>
              </a:tr>
              <a:tr h="310594">
                <a:tc>
                  <a:txBody>
                    <a:bodyPr/>
                    <a:lstStyle/>
                    <a:p>
                      <a:pPr lvl="0"/>
                      <a:endParaRPr lang="fr-FR" sz="1200" kern="1200">
                        <a:solidFill>
                          <a:srgbClr val="394348"/>
                        </a:solidFill>
                        <a:latin typeface="Arial" pitchFamily="34"/>
                        <a:cs typeface="Arial" pitchFamily="34"/>
                      </a:endParaRPr>
                    </a:p>
                  </a:txBody>
                  <a:tcPr anchor="ctr"/>
                </a:tc>
                <a:tc>
                  <a:txBody>
                    <a:bodyPr/>
                    <a:lstStyle/>
                    <a:p>
                      <a:pPr lvl="0" algn="ctr"/>
                      <a:r>
                        <a:rPr lang="fr-FR" sz="1200" kern="1200">
                          <a:solidFill>
                            <a:srgbClr val="394348"/>
                          </a:solidFill>
                        </a:rPr>
                        <a:t>Cumulable avec d’autres aides</a:t>
                      </a:r>
                      <a:endParaRPr lang="fr-FR" sz="1200" kern="1200">
                        <a:solidFill>
                          <a:srgbClr val="394348"/>
                        </a:solidFill>
                        <a:latin typeface="Arial" pitchFamily="34"/>
                        <a:cs typeface="Arial" pitchFamily="34"/>
                      </a:endParaRPr>
                    </a:p>
                  </a:txBody>
                  <a:tcPr anchor="ctr"/>
                </a:tc>
                <a:extLst>
                  <a:ext uri="{0D108BD9-81ED-4DB2-BD59-A6C34878D82A}">
                    <a16:rowId xmlns:a16="http://schemas.microsoft.com/office/drawing/2014/main" val="2761086825"/>
                  </a:ext>
                </a:extLst>
              </a:tr>
              <a:tr h="310594">
                <a:tc>
                  <a:txBody>
                    <a:bodyPr/>
                    <a:lstStyle/>
                    <a:p>
                      <a:pPr lvl="0"/>
                      <a:endParaRPr lang="fr-FR" sz="1200" kern="1200">
                        <a:solidFill>
                          <a:srgbClr val="394348"/>
                        </a:solidFill>
                        <a:latin typeface="Arial" pitchFamily="34"/>
                        <a:cs typeface="Arial" pitchFamily="34"/>
                      </a:endParaRPr>
                    </a:p>
                  </a:txBody>
                  <a:tcPr anchor="ctr"/>
                </a:tc>
                <a:tc>
                  <a:txBody>
                    <a:bodyPr/>
                    <a:lstStyle/>
                    <a:p>
                      <a:pPr lvl="0" algn="ctr"/>
                      <a:r>
                        <a:rPr lang="fr-FR" sz="1200" dirty="0">
                          <a:solidFill>
                            <a:srgbClr val="394348"/>
                          </a:solidFill>
                          <a:hlinkClick r:id="rId22"/>
                        </a:rPr>
                        <a:t>https://www.maprimerenov.gouv.fr/</a:t>
                      </a:r>
                      <a:endParaRPr lang="fr-FR" sz="1200" kern="1200" dirty="0">
                        <a:solidFill>
                          <a:srgbClr val="394348"/>
                        </a:solidFill>
                        <a:latin typeface="Arial" pitchFamily="34"/>
                        <a:cs typeface="Arial" pitchFamily="34"/>
                      </a:endParaRPr>
                    </a:p>
                  </a:txBody>
                  <a:tcPr anchor="ctr"/>
                </a:tc>
                <a:extLst>
                  <a:ext uri="{0D108BD9-81ED-4DB2-BD59-A6C34878D82A}">
                    <a16:rowId xmlns:a16="http://schemas.microsoft.com/office/drawing/2014/main" val="3478750423"/>
                  </a:ext>
                </a:extLst>
              </a:tr>
            </a:tbl>
          </a:graphicData>
        </a:graphic>
      </p:graphicFrame>
      <p:sp>
        <p:nvSpPr>
          <p:cNvPr id="14" name="Rectangle : coins arrondis 3">
            <a:extLst>
              <a:ext uri="{FF2B5EF4-FFF2-40B4-BE49-F238E27FC236}">
                <a16:creationId xmlns:a16="http://schemas.microsoft.com/office/drawing/2014/main" id="{92A409EA-64ED-6868-647E-F2FB87F10645}"/>
              </a:ext>
            </a:extLst>
          </p:cNvPr>
          <p:cNvSpPr/>
          <p:nvPr/>
        </p:nvSpPr>
        <p:spPr>
          <a:xfrm>
            <a:off x="291795" y="2286228"/>
            <a:ext cx="1321106" cy="1503237"/>
          </a:xfrm>
          <a:custGeom>
            <a:avLst>
              <a:gd name="f10" fmla="val 0"/>
            </a:avLst>
            <a:gdLst>
              <a:gd name="f1" fmla="val 10800000"/>
              <a:gd name="f2" fmla="val 5400000"/>
              <a:gd name="f3" fmla="val 16200000"/>
              <a:gd name="f4" fmla="val w"/>
              <a:gd name="f5" fmla="val h"/>
              <a:gd name="f6" fmla="val ss"/>
              <a:gd name="f7" fmla="val 0"/>
              <a:gd name="f8" fmla="*/ 5419351 1 1725033"/>
              <a:gd name="f9" fmla="val 45"/>
              <a:gd name="f10" fmla="val 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00"/>
          </a:solidFill>
          <a:ln w="12701" cap="flat">
            <a:solidFill>
              <a:srgbClr val="2F528F"/>
            </a:solidFill>
            <a:prstDash val="solid"/>
            <a:miter/>
          </a:ln>
        </p:spPr>
        <p:txBody>
          <a:bodyPr vert="horz" wrap="square" lIns="35999" tIns="45720" rIns="35999" bIns="45720" anchor="ctr"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fr-FR" sz="1050" b="0" i="0" u="none" strike="noStrike" kern="1200" cap="none" spc="0" baseline="0" dirty="0" err="1">
                <a:solidFill>
                  <a:srgbClr val="000000"/>
                </a:solidFill>
                <a:uFillTx/>
                <a:latin typeface="Calibri"/>
              </a:rPr>
              <a:t>MaPrimeRénov</a:t>
            </a:r>
            <a:r>
              <a:rPr lang="fr-FR" sz="1050" b="0" i="0" u="none" strike="noStrike" kern="1200" cap="none" spc="0" baseline="0" dirty="0">
                <a:solidFill>
                  <a:srgbClr val="000000"/>
                </a:solidFill>
                <a:uFillTx/>
                <a:latin typeface="Calibri"/>
              </a:rPr>
              <a:t>’ parcours accompagné </a:t>
            </a:r>
            <a:r>
              <a:rPr lang="fr-FR" sz="1050" b="0" i="0" u="none" strike="noStrike" kern="1200" cap="none" spc="0" baseline="0" dirty="0">
                <a:solidFill>
                  <a:srgbClr val="FF0000"/>
                </a:solidFill>
                <a:uFillTx/>
                <a:latin typeface="Calibri"/>
              </a:rPr>
              <a:t>vient remplacer  </a:t>
            </a:r>
            <a:r>
              <a:rPr lang="fr-FR" sz="1050" b="0" i="0" u="none" strike="noStrike" kern="1200" cap="none" spc="0" baseline="0" dirty="0" err="1">
                <a:solidFill>
                  <a:srgbClr val="000000"/>
                </a:solidFill>
                <a:uFillTx/>
                <a:latin typeface="Calibri"/>
              </a:rPr>
              <a:t>MaPrimeRénov</a:t>
            </a:r>
            <a:r>
              <a:rPr lang="fr-FR" sz="1050" b="0" i="0" u="none" strike="noStrike" kern="1200" cap="none" spc="0" baseline="0" dirty="0">
                <a:solidFill>
                  <a:srgbClr val="000000"/>
                </a:solidFill>
                <a:uFillTx/>
                <a:latin typeface="Calibri"/>
              </a:rPr>
              <a:t>’ Sérénité </a:t>
            </a:r>
          </a:p>
        </p:txBody>
      </p:sp>
    </p:spTree>
    <p:extLst>
      <p:ext uri="{BB962C8B-B14F-4D97-AF65-F5344CB8AC3E}">
        <p14:creationId xmlns:p14="http://schemas.microsoft.com/office/powerpoint/2010/main" val="505168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BA0275EA-A3AF-448F-879B-B06C6B909D51}"/>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B99FF8CF-8E07-4AF3-B044-FB486CF18F8F}"/>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C828CCFE-DB38-4AB5-BC1C-A52FF82A5D4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02FAA678-2402-48A2-8E43-0B343C94B6D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AD69B27C-0FF5-4318-A76E-E746FBDD264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47</a:t>
            </a:r>
          </a:p>
        </p:txBody>
      </p:sp>
      <p:grpSp>
        <p:nvGrpSpPr>
          <p:cNvPr id="49159" name="Groupe 57">
            <a:extLst>
              <a:ext uri="{FF2B5EF4-FFF2-40B4-BE49-F238E27FC236}">
                <a16:creationId xmlns:a16="http://schemas.microsoft.com/office/drawing/2014/main" id="{65043CE3-4F7A-4634-A3B1-822F91CCC9F7}"/>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8B757B41-8354-4005-8557-7974E82C3039}"/>
                </a:ext>
              </a:extLst>
            </p:cNvPr>
            <p:cNvPicPr>
              <a:picLocks noChangeAspect="1"/>
            </p:cNvPicPr>
            <p:nvPr/>
          </p:nvPicPr>
          <p:blipFill>
            <a:blip r:embed="rId4"/>
            <a:srcRect/>
            <a:stretch/>
          </p:blipFill>
          <p:spPr>
            <a:xfrm>
              <a:off x="188971" y="6352891"/>
              <a:ext cx="310824" cy="311510"/>
            </a:xfrm>
            <a:prstGeom prst="rect">
              <a:avLst/>
            </a:prstGeom>
          </p:spPr>
        </p:pic>
        <p:sp>
          <p:nvSpPr>
            <p:cNvPr id="49212" name="ZoneTexte 59">
              <a:extLst>
                <a:ext uri="{FF2B5EF4-FFF2-40B4-BE49-F238E27FC236}">
                  <a16:creationId xmlns:a16="http://schemas.microsoft.com/office/drawing/2014/main" id="{C51DD314-EC93-4B43-8DF2-D251EC3D10AD}"/>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49160" name="Groupe 60">
            <a:extLst>
              <a:ext uri="{FF2B5EF4-FFF2-40B4-BE49-F238E27FC236}">
                <a16:creationId xmlns:a16="http://schemas.microsoft.com/office/drawing/2014/main" id="{A013BE3A-F607-4E5C-A59E-AF44E3968D53}"/>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AD5071CE-4D05-4E44-A38C-84ABD19AEA34}"/>
                </a:ext>
              </a:extLst>
            </p:cNvPr>
            <p:cNvPicPr>
              <a:picLocks noChangeAspect="1"/>
            </p:cNvPicPr>
            <p:nvPr/>
          </p:nvPicPr>
          <p:blipFill>
            <a:blip r:embed="rId5"/>
            <a:srcRect/>
            <a:stretch/>
          </p:blipFill>
          <p:spPr>
            <a:xfrm>
              <a:off x="706949" y="6306505"/>
              <a:ext cx="414890" cy="415053"/>
            </a:xfrm>
            <a:prstGeom prst="rect">
              <a:avLst/>
            </a:prstGeom>
          </p:spPr>
        </p:pic>
        <p:sp>
          <p:nvSpPr>
            <p:cNvPr id="49210" name="ZoneTexte 62">
              <a:extLst>
                <a:ext uri="{FF2B5EF4-FFF2-40B4-BE49-F238E27FC236}">
                  <a16:creationId xmlns:a16="http://schemas.microsoft.com/office/drawing/2014/main" id="{0F74CB8D-3020-46AF-8602-B656C85F5759}"/>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49161" name="ZoneTexte 63">
            <a:extLst>
              <a:ext uri="{FF2B5EF4-FFF2-40B4-BE49-F238E27FC236}">
                <a16:creationId xmlns:a16="http://schemas.microsoft.com/office/drawing/2014/main" id="{0AF2A89F-1080-44B6-95B5-DDD8362598EA}"/>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1C6B5C6A-0D33-4DFF-BC4B-3FFA7D3AEE8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5CF339D9-629F-4F66-BDAB-78D8761B1AF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9164" name="Groupe 67">
            <a:extLst>
              <a:ext uri="{FF2B5EF4-FFF2-40B4-BE49-F238E27FC236}">
                <a16:creationId xmlns:a16="http://schemas.microsoft.com/office/drawing/2014/main" id="{98C59E27-86C1-4DAA-9E44-B0FCDECBF633}"/>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7BEFA91B-4FA1-4F4C-8B98-5A25FEE2B64A}"/>
                </a:ext>
              </a:extLst>
            </p:cNvPr>
            <p:cNvPicPr>
              <a:picLocks noChangeAspect="1"/>
            </p:cNvPicPr>
            <p:nvPr/>
          </p:nvPicPr>
          <p:blipFill>
            <a:blip r:embed="rId6"/>
            <a:stretch>
              <a:fillRect/>
            </a:stretch>
          </p:blipFill>
          <p:spPr>
            <a:xfrm>
              <a:off x="5890290" y="6332222"/>
              <a:ext cx="352498" cy="352600"/>
            </a:xfrm>
            <a:prstGeom prst="rect">
              <a:avLst/>
            </a:prstGeom>
          </p:spPr>
        </p:pic>
        <p:sp>
          <p:nvSpPr>
            <p:cNvPr id="49208" name="ZoneTexte 69">
              <a:extLst>
                <a:ext uri="{FF2B5EF4-FFF2-40B4-BE49-F238E27FC236}">
                  <a16:creationId xmlns:a16="http://schemas.microsoft.com/office/drawing/2014/main" id="{0FE65C06-C4F9-4104-B2B8-4F7977BA865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49165" name="Groupe 70">
            <a:extLst>
              <a:ext uri="{FF2B5EF4-FFF2-40B4-BE49-F238E27FC236}">
                <a16:creationId xmlns:a16="http://schemas.microsoft.com/office/drawing/2014/main" id="{0658EF21-29A7-4EE9-ABC5-2949EC2E0EDD}"/>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F9771AD4-63A2-425E-8B6F-314E80E28449}"/>
                </a:ext>
              </a:extLst>
            </p:cNvPr>
            <p:cNvPicPr>
              <a:picLocks noChangeAspect="1"/>
            </p:cNvPicPr>
            <p:nvPr/>
          </p:nvPicPr>
          <p:blipFill>
            <a:blip r:embed="rId7"/>
            <a:stretch>
              <a:fillRect/>
            </a:stretch>
          </p:blipFill>
          <p:spPr>
            <a:xfrm>
              <a:off x="6416601" y="6348998"/>
              <a:ext cx="352498" cy="353522"/>
            </a:xfrm>
            <a:prstGeom prst="rect">
              <a:avLst/>
            </a:prstGeom>
          </p:spPr>
        </p:pic>
        <p:sp>
          <p:nvSpPr>
            <p:cNvPr id="49206" name="ZoneTexte 73">
              <a:extLst>
                <a:ext uri="{FF2B5EF4-FFF2-40B4-BE49-F238E27FC236}">
                  <a16:creationId xmlns:a16="http://schemas.microsoft.com/office/drawing/2014/main" id="{D8832D47-FBDA-444C-9D56-83AC6FD4B34A}"/>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49166" name="Groupe 81">
            <a:extLst>
              <a:ext uri="{FF2B5EF4-FFF2-40B4-BE49-F238E27FC236}">
                <a16:creationId xmlns:a16="http://schemas.microsoft.com/office/drawing/2014/main" id="{D9A2900C-24BB-41FF-B790-04DF9AFE5F79}"/>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4B004D2-2BB7-4D31-A960-4EB35DA214EB}"/>
                </a:ext>
              </a:extLst>
            </p:cNvPr>
            <p:cNvPicPr>
              <a:picLocks noChangeAspect="1"/>
            </p:cNvPicPr>
            <p:nvPr/>
          </p:nvPicPr>
          <p:blipFill>
            <a:blip r:embed="rId8"/>
            <a:srcRect/>
            <a:stretch/>
          </p:blipFill>
          <p:spPr>
            <a:xfrm>
              <a:off x="6013563" y="6342472"/>
              <a:ext cx="346147" cy="345729"/>
            </a:xfrm>
            <a:prstGeom prst="rect">
              <a:avLst/>
            </a:prstGeom>
          </p:spPr>
        </p:pic>
        <p:sp>
          <p:nvSpPr>
            <p:cNvPr id="49204" name="ZoneTexte 83">
              <a:extLst>
                <a:ext uri="{FF2B5EF4-FFF2-40B4-BE49-F238E27FC236}">
                  <a16:creationId xmlns:a16="http://schemas.microsoft.com/office/drawing/2014/main" id="{22FC7C74-B91C-403E-8D75-4443524E9778}"/>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49167" name="Groupe 2">
            <a:extLst>
              <a:ext uri="{FF2B5EF4-FFF2-40B4-BE49-F238E27FC236}">
                <a16:creationId xmlns:a16="http://schemas.microsoft.com/office/drawing/2014/main" id="{D2097E22-A250-4656-B804-2C2419E0431B}"/>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2619A4EC-7733-45B3-8B0E-57C780D3CCE7}"/>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E54DA541-92FB-47F8-9510-BA756362382E}"/>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49168" name="Groupe 85">
            <a:extLst>
              <a:ext uri="{FF2B5EF4-FFF2-40B4-BE49-F238E27FC236}">
                <a16:creationId xmlns:a16="http://schemas.microsoft.com/office/drawing/2014/main" id="{0A844991-14DB-49B4-BD7B-76049E65ACE0}"/>
              </a:ext>
            </a:extLst>
          </p:cNvPr>
          <p:cNvGrpSpPr>
            <a:grpSpLocks/>
          </p:cNvGrpSpPr>
          <p:nvPr/>
        </p:nvGrpSpPr>
        <p:grpSpPr bwMode="auto">
          <a:xfrm>
            <a:off x="8907463" y="6334125"/>
            <a:ext cx="1304925" cy="488950"/>
            <a:chOff x="9429931" y="6334408"/>
            <a:chExt cx="1305361" cy="488926"/>
          </a:xfrm>
        </p:grpSpPr>
        <p:grpSp>
          <p:nvGrpSpPr>
            <p:cNvPr id="49194" name="Groupe 87">
              <a:extLst>
                <a:ext uri="{FF2B5EF4-FFF2-40B4-BE49-F238E27FC236}">
                  <a16:creationId xmlns:a16="http://schemas.microsoft.com/office/drawing/2014/main" id="{CA0B10BD-5970-4311-B3C9-D867B34DAA12}"/>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ED64771A-2FB3-4B4E-B245-3040DD30F5B4}"/>
                  </a:ext>
                </a:extLst>
              </p:cNvPr>
              <p:cNvPicPr>
                <a:picLocks noChangeAspect="1"/>
              </p:cNvPicPr>
              <p:nvPr/>
            </p:nvPicPr>
            <p:blipFill>
              <a:blip r:embed="rId9"/>
              <a:srcRect/>
              <a:stretch/>
            </p:blipFill>
            <p:spPr>
              <a:xfrm>
                <a:off x="735763" y="6334408"/>
                <a:ext cx="352543" cy="352408"/>
              </a:xfrm>
              <a:prstGeom prst="rect">
                <a:avLst/>
              </a:prstGeom>
            </p:spPr>
          </p:pic>
          <p:sp>
            <p:nvSpPr>
              <p:cNvPr id="49200" name="ZoneTexte 94">
                <a:extLst>
                  <a:ext uri="{FF2B5EF4-FFF2-40B4-BE49-F238E27FC236}">
                    <a16:creationId xmlns:a16="http://schemas.microsoft.com/office/drawing/2014/main" id="{C5819E16-C10D-4D80-B9D5-51412C6C983B}"/>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7F32F620-2F29-41C4-B898-715DC33D3980}"/>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9196" name="Groupe 89">
              <a:extLst>
                <a:ext uri="{FF2B5EF4-FFF2-40B4-BE49-F238E27FC236}">
                  <a16:creationId xmlns:a16="http://schemas.microsoft.com/office/drawing/2014/main" id="{1942AED5-33CD-4AC6-BC7D-798447B8894B}"/>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093764CD-61BC-489D-810E-806ACBAB6A14}"/>
                  </a:ext>
                </a:extLst>
              </p:cNvPr>
              <p:cNvPicPr>
                <a:picLocks noChangeAspect="1"/>
              </p:cNvPicPr>
              <p:nvPr/>
            </p:nvPicPr>
            <p:blipFill>
              <a:blip r:embed="rId10"/>
              <a:srcRect/>
              <a:stretch/>
            </p:blipFill>
            <p:spPr>
              <a:xfrm>
                <a:off x="6008273" y="6342346"/>
                <a:ext cx="346191" cy="346058"/>
              </a:xfrm>
              <a:prstGeom prst="rect">
                <a:avLst/>
              </a:prstGeom>
            </p:spPr>
          </p:pic>
          <p:sp>
            <p:nvSpPr>
              <p:cNvPr id="49198" name="ZoneTexte 92">
                <a:extLst>
                  <a:ext uri="{FF2B5EF4-FFF2-40B4-BE49-F238E27FC236}">
                    <a16:creationId xmlns:a16="http://schemas.microsoft.com/office/drawing/2014/main" id="{07C5C11B-7269-4C79-A71C-AAE51212B700}"/>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49169" name="Groupe 1">
            <a:extLst>
              <a:ext uri="{FF2B5EF4-FFF2-40B4-BE49-F238E27FC236}">
                <a16:creationId xmlns:a16="http://schemas.microsoft.com/office/drawing/2014/main" id="{FAC96E60-CE1D-49C7-973A-2FCDFC2F5C8D}"/>
              </a:ext>
            </a:extLst>
          </p:cNvPr>
          <p:cNvGrpSpPr>
            <a:grpSpLocks/>
          </p:cNvGrpSpPr>
          <p:nvPr/>
        </p:nvGrpSpPr>
        <p:grpSpPr bwMode="auto">
          <a:xfrm>
            <a:off x="2344738" y="1406525"/>
            <a:ext cx="7502525" cy="3289300"/>
            <a:chOff x="2520633" y="837198"/>
            <a:chExt cx="7502400" cy="3289939"/>
          </a:xfrm>
        </p:grpSpPr>
        <p:sp>
          <p:nvSpPr>
            <p:cNvPr id="96" name="object 5">
              <a:extLst>
                <a:ext uri="{FF2B5EF4-FFF2-40B4-BE49-F238E27FC236}">
                  <a16:creationId xmlns:a16="http://schemas.microsoft.com/office/drawing/2014/main" id="{03434E57-9338-42EC-B25A-1BC3B3ACCC25}"/>
                </a:ext>
              </a:extLst>
            </p:cNvPr>
            <p:cNvSpPr txBox="1"/>
            <p:nvPr/>
          </p:nvSpPr>
          <p:spPr>
            <a:xfrm>
              <a:off x="2520633" y="1399282"/>
              <a:ext cx="7502400" cy="2727855"/>
            </a:xfrm>
            <a:prstGeom prst="rect">
              <a:avLst/>
            </a:prstGeom>
            <a:solidFill>
              <a:schemeClr val="bg1"/>
            </a:solidFill>
            <a:ln>
              <a:solidFill>
                <a:srgbClr val="FFBF58"/>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Eligibilité</a:t>
              </a:r>
              <a:r>
                <a:rPr lang="fr-FR" sz="1200" dirty="0">
                  <a:solidFill>
                    <a:srgbClr val="FFBF58"/>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Copropriétés comprenant au moins 75% de lots d'habitation principale et inscrites au registre national des copropriétés.</a:t>
              </a:r>
            </a:p>
            <a:p>
              <a:pPr marL="628650" lvl="1"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Réaliser des travaux permettant un gain énergétique d’au moins 35%.</a:t>
              </a:r>
            </a:p>
            <a:p>
              <a:pPr marL="628650" lvl="1"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Recours à un Assistant à Maitrise d'Ouvrage (AMO).</a:t>
              </a:r>
            </a:p>
            <a:p>
              <a:pPr marL="628650" lvl="1" indent="-171450" algn="just" eaLnBrk="1" fontAlgn="auto" hangingPunct="1">
                <a:spcBef>
                  <a:spcPts val="0"/>
                </a:spcBef>
                <a:spcAft>
                  <a:spcPts val="0"/>
                </a:spcAft>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FFBF58"/>
                </a:buClr>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Objets financés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Travaux de rénovation énergétique sur les parties communes des copropriétés qui garantissent une amélioration significative du confort et de la performance énergétique.</a:t>
              </a:r>
            </a:p>
            <a:p>
              <a:pPr marL="176213" indent="-176213" algn="just" eaLnBrk="1" fontAlgn="auto" hangingPunct="1">
                <a:spcBef>
                  <a:spcPts val="0"/>
                </a:spcBef>
                <a:spcAft>
                  <a:spcPts val="0"/>
                </a:spcAft>
                <a:buClr>
                  <a:srgbClr val="FFBF58"/>
                </a:buClr>
                <a:buFont typeface="Wingdings" panose="05000000000000000000" pitchFamily="2" charset="2"/>
                <a:buChar char="§"/>
                <a:defRPr/>
              </a:pPr>
              <a:endParaRPr lang="fr-FR" sz="1200" dirty="0">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FFBF58"/>
                </a:buClr>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Modalités de l’aide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Aide unique versée au syndicat de copropriétaires </a:t>
              </a:r>
              <a:r>
                <a:rPr lang="fr-FR" sz="1200" b="0" i="0" u="none" strike="noStrike" kern="1200" cap="none" spc="0" baseline="0" dirty="0">
                  <a:solidFill>
                    <a:srgbClr val="394348"/>
                  </a:solidFill>
                  <a:uFillTx/>
                  <a:latin typeface="Arial" pitchFamily="34"/>
                  <a:cs typeface="Arial" pitchFamily="34"/>
                </a:rPr>
                <a:t>(30% à 45% du montant des travaux plafonné à 25 000€ par logement).</a:t>
              </a:r>
              <a:endParaRPr lang="fr-FR" sz="1200" dirty="0">
                <a:solidFill>
                  <a:srgbClr val="394348"/>
                </a:solidFill>
                <a:latin typeface="Arial" panose="020B0604020202020204" pitchFamily="34" charset="0"/>
                <a:cs typeface="Arial" panose="020B0604020202020204" pitchFamily="34" charset="0"/>
              </a:endParaRPr>
            </a:p>
            <a:p>
              <a:pPr marL="9525" algn="just" eaLnBrk="1" fontAlgn="auto" hangingPunct="1">
                <a:spcBef>
                  <a:spcPts val="0"/>
                </a:spcBef>
                <a:spcAft>
                  <a:spcPts val="0"/>
                </a:spcAft>
                <a:defRPr/>
              </a:pPr>
              <a:endParaRPr lang="fr-FR" sz="1200" dirty="0">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FFBF58"/>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MaPrimeRenov' Copropriétés | France Rénov' (france-renov.gouv.fr)</a:t>
              </a:r>
              <a:endParaRPr lang="fr-FR" sz="1200" dirty="0">
                <a:solidFill>
                  <a:srgbClr val="394348"/>
                </a:solidFill>
                <a:latin typeface="Arial" panose="020B0604020202020204" pitchFamily="34" charset="0"/>
                <a:cs typeface="Arial" panose="020B0604020202020204" pitchFamily="34" charset="0"/>
              </a:endParaRPr>
            </a:p>
          </p:txBody>
        </p:sp>
        <p:sp>
          <p:nvSpPr>
            <p:cNvPr id="49193" name="object 5">
              <a:extLst>
                <a:ext uri="{FF2B5EF4-FFF2-40B4-BE49-F238E27FC236}">
                  <a16:creationId xmlns:a16="http://schemas.microsoft.com/office/drawing/2014/main" id="{A3606297-3E41-4666-8095-EFD939B067F8}"/>
                </a:ext>
              </a:extLst>
            </p:cNvPr>
            <p:cNvSpPr txBox="1">
              <a:spLocks noChangeArrowheads="1"/>
            </p:cNvSpPr>
            <p:nvPr/>
          </p:nvSpPr>
          <p:spPr bwMode="auto">
            <a:xfrm>
              <a:off x="2520633" y="837198"/>
              <a:ext cx="7502400" cy="495108"/>
            </a:xfrm>
            <a:prstGeom prst="rect">
              <a:avLst/>
            </a:prstGeom>
            <a:solidFill>
              <a:srgbClr val="FFBF58"/>
            </a:solidFill>
            <a:ln w="9525">
              <a:solidFill>
                <a:srgbClr val="FFBF58"/>
              </a:solidFill>
              <a:miter lim="800000"/>
              <a:headEnd/>
              <a:tailEnd/>
            </a:ln>
          </p:spPr>
          <p:txBody>
            <a:bodyPr lIns="90000" tIns="108000" rIns="90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394348"/>
                  </a:solidFill>
                  <a:latin typeface="Arial" panose="020B0604020202020204" pitchFamily="34" charset="0"/>
                  <a:cs typeface="Arial" panose="020B0604020202020204" pitchFamily="34" charset="0"/>
                </a:rPr>
                <a:t>MaPrimeRénov’ Copropriété</a:t>
              </a:r>
            </a:p>
          </p:txBody>
        </p:sp>
      </p:grpSp>
      <p:grpSp>
        <p:nvGrpSpPr>
          <p:cNvPr id="49170" name="Groupe 120">
            <a:extLst>
              <a:ext uri="{FF2B5EF4-FFF2-40B4-BE49-F238E27FC236}">
                <a16:creationId xmlns:a16="http://schemas.microsoft.com/office/drawing/2014/main" id="{8FC42E1F-7E07-4153-98BE-F3E256E62F3D}"/>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01B5B87E-3A1C-48ED-879F-07C17B0C8E05}"/>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49191" name="ZoneTexte 122">
              <a:extLst>
                <a:ext uri="{FF2B5EF4-FFF2-40B4-BE49-F238E27FC236}">
                  <a16:creationId xmlns:a16="http://schemas.microsoft.com/office/drawing/2014/main" id="{CA75757E-C95F-46D7-AF6F-A2628B0531C3}"/>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8D6F3F80-49D9-4B83-8CC7-6EF348E0ADFB}"/>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49172" name="Groupe 48">
            <a:extLst>
              <a:ext uri="{FF2B5EF4-FFF2-40B4-BE49-F238E27FC236}">
                <a16:creationId xmlns:a16="http://schemas.microsoft.com/office/drawing/2014/main" id="{4E06DD39-35CE-42F6-A4DB-09B8C84F5283}"/>
              </a:ext>
            </a:extLst>
          </p:cNvPr>
          <p:cNvGrpSpPr>
            <a:grpSpLocks/>
          </p:cNvGrpSpPr>
          <p:nvPr/>
        </p:nvGrpSpPr>
        <p:grpSpPr bwMode="auto">
          <a:xfrm>
            <a:off x="8770938" y="946150"/>
            <a:ext cx="2219325" cy="460375"/>
            <a:chOff x="8708093" y="821111"/>
            <a:chExt cx="2218684" cy="460159"/>
          </a:xfrm>
        </p:grpSpPr>
        <p:sp>
          <p:nvSpPr>
            <p:cNvPr id="50" name="Rectangle 49">
              <a:extLst>
                <a:ext uri="{FF2B5EF4-FFF2-40B4-BE49-F238E27FC236}">
                  <a16:creationId xmlns:a16="http://schemas.microsoft.com/office/drawing/2014/main" id="{2F50C05F-4963-4172-9CE0-FF8A6647DE19}"/>
                </a:ext>
              </a:extLst>
            </p:cNvPr>
            <p:cNvSpPr/>
            <p:nvPr/>
          </p:nvSpPr>
          <p:spPr>
            <a:xfrm>
              <a:off x="9839653" y="876648"/>
              <a:ext cx="108712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1CB5171D-CA87-4ED5-B02F-E336EAD9E5D6}"/>
                </a:ext>
              </a:extLst>
            </p:cNvPr>
            <p:cNvSpPr/>
            <p:nvPr/>
          </p:nvSpPr>
          <p:spPr>
            <a:xfrm>
              <a:off x="8708093" y="821111"/>
              <a:ext cx="221868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576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Aide gouvernementale</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99" name="Rectangle 98">
            <a:hlinkClick r:id="rId12" action="ppaction://hlinksldjump"/>
            <a:extLst>
              <a:ext uri="{FF2B5EF4-FFF2-40B4-BE49-F238E27FC236}">
                <a16:creationId xmlns:a16="http://schemas.microsoft.com/office/drawing/2014/main" id="{7A28EFD3-5C27-46BE-86D2-CB4910FD5B6F}"/>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49174" name="Groupe 66">
            <a:extLst>
              <a:ext uri="{FF2B5EF4-FFF2-40B4-BE49-F238E27FC236}">
                <a16:creationId xmlns:a16="http://schemas.microsoft.com/office/drawing/2014/main" id="{E088B119-A01D-4212-8195-FC18BF122D44}"/>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13F0ADBF-CC30-4DC9-8357-3FED5AA8B080}"/>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49187" name="ZoneTexte 77">
              <a:extLst>
                <a:ext uri="{FF2B5EF4-FFF2-40B4-BE49-F238E27FC236}">
                  <a16:creationId xmlns:a16="http://schemas.microsoft.com/office/drawing/2014/main" id="{B5456239-26DB-424A-B5BF-F61B200195C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49175" name="Groupe 78">
            <a:extLst>
              <a:ext uri="{FF2B5EF4-FFF2-40B4-BE49-F238E27FC236}">
                <a16:creationId xmlns:a16="http://schemas.microsoft.com/office/drawing/2014/main" id="{5F544613-718C-4AFD-BA8A-2CD65596F8EF}"/>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DF8C3558-BB56-42F0-A23E-59A3AAD10E05}"/>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014CCCF0-7169-4518-B852-D07910B1F4D0}"/>
                </a:ext>
              </a:extLst>
            </p:cNvPr>
            <p:cNvPicPr>
              <a:picLocks noChangeAspect="1"/>
            </p:cNvPicPr>
            <p:nvPr/>
          </p:nvPicPr>
          <p:blipFill>
            <a:blip r:embed="rId14"/>
            <a:srcRect/>
            <a:stretch/>
          </p:blipFill>
          <p:spPr>
            <a:xfrm>
              <a:off x="11344940" y="6431943"/>
              <a:ext cx="281003" cy="281402"/>
            </a:xfrm>
            <a:prstGeom prst="rect">
              <a:avLst/>
            </a:prstGeom>
          </p:spPr>
        </p:pic>
        <p:sp>
          <p:nvSpPr>
            <p:cNvPr id="85" name="Rectangle 84">
              <a:hlinkClick r:id="rId15" action="ppaction://hlinksldjump"/>
              <a:extLst>
                <a:ext uri="{FF2B5EF4-FFF2-40B4-BE49-F238E27FC236}">
                  <a16:creationId xmlns:a16="http://schemas.microsoft.com/office/drawing/2014/main" id="{59FEFB97-F2AB-4838-B42B-101A3C4A797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6" action="ppaction://hlinksldjump"/>
              <a:extLst>
                <a:ext uri="{FF2B5EF4-FFF2-40B4-BE49-F238E27FC236}">
                  <a16:creationId xmlns:a16="http://schemas.microsoft.com/office/drawing/2014/main" id="{2C3A153A-9650-4C98-9489-CF9FA9BAD00F}"/>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7" action="ppaction://hlinksldjump"/>
              <a:extLst>
                <a:ext uri="{FF2B5EF4-FFF2-40B4-BE49-F238E27FC236}">
                  <a16:creationId xmlns:a16="http://schemas.microsoft.com/office/drawing/2014/main" id="{DAB6E8CC-890E-4495-B4CA-4ADB376078B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18" action="ppaction://hlinksldjump"/>
              <a:extLst>
                <a:ext uri="{FF2B5EF4-FFF2-40B4-BE49-F238E27FC236}">
                  <a16:creationId xmlns:a16="http://schemas.microsoft.com/office/drawing/2014/main" id="{CC799083-E85A-4028-9FDB-889C9680FD9E}"/>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9" action="ppaction://hlinksldjump"/>
              <a:extLst>
                <a:ext uri="{FF2B5EF4-FFF2-40B4-BE49-F238E27FC236}">
                  <a16:creationId xmlns:a16="http://schemas.microsoft.com/office/drawing/2014/main" id="{E793FCEC-9BCC-456D-9D4B-97E91BAAE741}"/>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0" action="ppaction://hlinksldjump"/>
              <a:extLst>
                <a:ext uri="{FF2B5EF4-FFF2-40B4-BE49-F238E27FC236}">
                  <a16:creationId xmlns:a16="http://schemas.microsoft.com/office/drawing/2014/main" id="{49194C45-E143-4EF2-908E-3047775F472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1" action="ppaction://hlinksldjump"/>
              <a:extLst>
                <a:ext uri="{FF2B5EF4-FFF2-40B4-BE49-F238E27FC236}">
                  <a16:creationId xmlns:a16="http://schemas.microsoft.com/office/drawing/2014/main" id="{2D5C8241-5A2F-4FAE-A998-2AD0710A01E4}"/>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2" action="ppaction://hlinksldjump"/>
              <a:extLst>
                <a:ext uri="{FF2B5EF4-FFF2-40B4-BE49-F238E27FC236}">
                  <a16:creationId xmlns:a16="http://schemas.microsoft.com/office/drawing/2014/main" id="{7CC2EBCF-CB68-4735-B766-7B025E9F8A9D}"/>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D23AAD10-D489-4B35-86E6-350C5064F14E}"/>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7FEAD74F-D79D-4680-B65C-50526C5FCAF0}"/>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3246582B-E8F1-4826-81B1-1AE8FEC6EFA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D1BCEBC6-7C29-4E3D-A919-5B6FDBD88B6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AD44D511-996A-43B3-A13E-B60FCDDBAA3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49</a:t>
            </a:r>
          </a:p>
        </p:txBody>
      </p:sp>
      <p:grpSp>
        <p:nvGrpSpPr>
          <p:cNvPr id="51207" name="Groupe 57">
            <a:extLst>
              <a:ext uri="{FF2B5EF4-FFF2-40B4-BE49-F238E27FC236}">
                <a16:creationId xmlns:a16="http://schemas.microsoft.com/office/drawing/2014/main" id="{148C0F25-BBF1-48BA-874D-A26AD1FCC391}"/>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B10314C3-CDF0-441B-842E-F4DB7B11A524}"/>
                </a:ext>
              </a:extLst>
            </p:cNvPr>
            <p:cNvPicPr>
              <a:picLocks noChangeAspect="1"/>
            </p:cNvPicPr>
            <p:nvPr/>
          </p:nvPicPr>
          <p:blipFill>
            <a:blip r:embed="rId4"/>
            <a:srcRect/>
            <a:stretch/>
          </p:blipFill>
          <p:spPr>
            <a:xfrm>
              <a:off x="188971" y="6352891"/>
              <a:ext cx="310824" cy="311510"/>
            </a:xfrm>
            <a:prstGeom prst="rect">
              <a:avLst/>
            </a:prstGeom>
          </p:spPr>
        </p:pic>
        <p:sp>
          <p:nvSpPr>
            <p:cNvPr id="51260" name="ZoneTexte 59">
              <a:extLst>
                <a:ext uri="{FF2B5EF4-FFF2-40B4-BE49-F238E27FC236}">
                  <a16:creationId xmlns:a16="http://schemas.microsoft.com/office/drawing/2014/main" id="{D500D07F-2DE1-42D6-B9A6-66F7BE3238D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1208" name="Groupe 60">
            <a:extLst>
              <a:ext uri="{FF2B5EF4-FFF2-40B4-BE49-F238E27FC236}">
                <a16:creationId xmlns:a16="http://schemas.microsoft.com/office/drawing/2014/main" id="{393B4CF7-5E6C-4725-AE0D-E0C4459462B2}"/>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4F783912-32C0-48F1-ABBB-D7450C2CE54A}"/>
                </a:ext>
              </a:extLst>
            </p:cNvPr>
            <p:cNvPicPr>
              <a:picLocks noChangeAspect="1"/>
            </p:cNvPicPr>
            <p:nvPr/>
          </p:nvPicPr>
          <p:blipFill>
            <a:blip r:embed="rId5"/>
            <a:srcRect/>
            <a:stretch/>
          </p:blipFill>
          <p:spPr>
            <a:xfrm>
              <a:off x="706949" y="6306505"/>
              <a:ext cx="414890" cy="415053"/>
            </a:xfrm>
            <a:prstGeom prst="rect">
              <a:avLst/>
            </a:prstGeom>
          </p:spPr>
        </p:pic>
        <p:sp>
          <p:nvSpPr>
            <p:cNvPr id="51258" name="ZoneTexte 62">
              <a:extLst>
                <a:ext uri="{FF2B5EF4-FFF2-40B4-BE49-F238E27FC236}">
                  <a16:creationId xmlns:a16="http://schemas.microsoft.com/office/drawing/2014/main" id="{7B5E1ABF-9404-434A-AD92-1B4AEFF8270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1209" name="ZoneTexte 63">
            <a:extLst>
              <a:ext uri="{FF2B5EF4-FFF2-40B4-BE49-F238E27FC236}">
                <a16:creationId xmlns:a16="http://schemas.microsoft.com/office/drawing/2014/main" id="{A7C37E86-5CE4-4CFB-A507-0264D0A7DA9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C0963261-8C7F-4D05-BCB3-2FA0AF0FE83B}"/>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E4575D92-53E5-43F9-B106-6249631A820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212" name="Groupe 67">
            <a:extLst>
              <a:ext uri="{FF2B5EF4-FFF2-40B4-BE49-F238E27FC236}">
                <a16:creationId xmlns:a16="http://schemas.microsoft.com/office/drawing/2014/main" id="{001BF51F-F1BA-4C40-AF9E-545F8FFF3F0A}"/>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6628CA4D-97A5-40D2-8107-0C30D74692EC}"/>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1256" name="ZoneTexte 69">
              <a:extLst>
                <a:ext uri="{FF2B5EF4-FFF2-40B4-BE49-F238E27FC236}">
                  <a16:creationId xmlns:a16="http://schemas.microsoft.com/office/drawing/2014/main" id="{AD4FBA0A-B795-4419-BE93-6037F95BC7E4}"/>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1213" name="Groupe 70">
            <a:extLst>
              <a:ext uri="{FF2B5EF4-FFF2-40B4-BE49-F238E27FC236}">
                <a16:creationId xmlns:a16="http://schemas.microsoft.com/office/drawing/2014/main" id="{27D1D87E-DC1E-4785-8120-5A8884BBF5B1}"/>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0EA65EAA-E383-47D1-B39F-F5F84ADC434D}"/>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1254" name="ZoneTexte 73">
              <a:extLst>
                <a:ext uri="{FF2B5EF4-FFF2-40B4-BE49-F238E27FC236}">
                  <a16:creationId xmlns:a16="http://schemas.microsoft.com/office/drawing/2014/main" id="{04EE43E8-E27E-47C4-98B1-871115FD917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1214" name="Groupe 81">
            <a:extLst>
              <a:ext uri="{FF2B5EF4-FFF2-40B4-BE49-F238E27FC236}">
                <a16:creationId xmlns:a16="http://schemas.microsoft.com/office/drawing/2014/main" id="{1457C4BA-F732-4C80-B350-8CC114E00630}"/>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C732198E-8DE6-492A-996F-FEF7C21C7A8A}"/>
                </a:ext>
              </a:extLst>
            </p:cNvPr>
            <p:cNvPicPr>
              <a:picLocks noChangeAspect="1"/>
            </p:cNvPicPr>
            <p:nvPr/>
          </p:nvPicPr>
          <p:blipFill>
            <a:blip r:embed="rId8"/>
            <a:srcRect/>
            <a:stretch/>
          </p:blipFill>
          <p:spPr>
            <a:xfrm>
              <a:off x="6013563" y="6342472"/>
              <a:ext cx="346147" cy="345729"/>
            </a:xfrm>
            <a:prstGeom prst="rect">
              <a:avLst/>
            </a:prstGeom>
          </p:spPr>
        </p:pic>
        <p:sp>
          <p:nvSpPr>
            <p:cNvPr id="51252" name="ZoneTexte 83">
              <a:extLst>
                <a:ext uri="{FF2B5EF4-FFF2-40B4-BE49-F238E27FC236}">
                  <a16:creationId xmlns:a16="http://schemas.microsoft.com/office/drawing/2014/main" id="{F28BA270-2721-4460-928B-7E559270F94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1215" name="Groupe 2">
            <a:extLst>
              <a:ext uri="{FF2B5EF4-FFF2-40B4-BE49-F238E27FC236}">
                <a16:creationId xmlns:a16="http://schemas.microsoft.com/office/drawing/2014/main" id="{EE8E8A4E-2BB3-45DB-814E-AFE066D26F74}"/>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9A975E03-C8E4-4547-81BE-F2531E372082}"/>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42D1D51A-1718-4E66-8978-A9E03D9F4993}"/>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1216" name="Groupe 85">
            <a:extLst>
              <a:ext uri="{FF2B5EF4-FFF2-40B4-BE49-F238E27FC236}">
                <a16:creationId xmlns:a16="http://schemas.microsoft.com/office/drawing/2014/main" id="{94CE571D-F3F4-41CC-83BA-EBF6E9BBA6FB}"/>
              </a:ext>
            </a:extLst>
          </p:cNvPr>
          <p:cNvGrpSpPr>
            <a:grpSpLocks/>
          </p:cNvGrpSpPr>
          <p:nvPr/>
        </p:nvGrpSpPr>
        <p:grpSpPr bwMode="auto">
          <a:xfrm>
            <a:off x="8907463" y="6334125"/>
            <a:ext cx="1304925" cy="488950"/>
            <a:chOff x="9429931" y="6334408"/>
            <a:chExt cx="1305361" cy="488926"/>
          </a:xfrm>
        </p:grpSpPr>
        <p:grpSp>
          <p:nvGrpSpPr>
            <p:cNvPr id="51242" name="Groupe 87">
              <a:extLst>
                <a:ext uri="{FF2B5EF4-FFF2-40B4-BE49-F238E27FC236}">
                  <a16:creationId xmlns:a16="http://schemas.microsoft.com/office/drawing/2014/main" id="{D0692ED1-A04F-4398-88B0-FE3A8A618107}"/>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E5986915-27D8-4C5B-965D-7F228AD3DB33}"/>
                  </a:ext>
                </a:extLst>
              </p:cNvPr>
              <p:cNvPicPr>
                <a:picLocks noChangeAspect="1"/>
              </p:cNvPicPr>
              <p:nvPr/>
            </p:nvPicPr>
            <p:blipFill>
              <a:blip r:embed="rId9"/>
              <a:srcRect/>
              <a:stretch/>
            </p:blipFill>
            <p:spPr>
              <a:xfrm>
                <a:off x="735763" y="6334408"/>
                <a:ext cx="352543" cy="352408"/>
              </a:xfrm>
              <a:prstGeom prst="rect">
                <a:avLst/>
              </a:prstGeom>
            </p:spPr>
          </p:pic>
          <p:sp>
            <p:nvSpPr>
              <p:cNvPr id="51248" name="ZoneTexte 94">
                <a:extLst>
                  <a:ext uri="{FF2B5EF4-FFF2-40B4-BE49-F238E27FC236}">
                    <a16:creationId xmlns:a16="http://schemas.microsoft.com/office/drawing/2014/main" id="{0FF19BCF-D534-437E-922D-B6A4D859474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59C5F6AF-4B2A-41B4-9D4A-9127E5085B8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244" name="Groupe 89">
              <a:extLst>
                <a:ext uri="{FF2B5EF4-FFF2-40B4-BE49-F238E27FC236}">
                  <a16:creationId xmlns:a16="http://schemas.microsoft.com/office/drawing/2014/main" id="{7505709E-1C35-4C05-B576-BB4ED6FCE69A}"/>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65B2D5D6-7A16-44CE-9D14-D744A1D9C4F3}"/>
                  </a:ext>
                </a:extLst>
              </p:cNvPr>
              <p:cNvPicPr>
                <a:picLocks noChangeAspect="1"/>
              </p:cNvPicPr>
              <p:nvPr/>
            </p:nvPicPr>
            <p:blipFill>
              <a:blip r:embed="rId10"/>
              <a:srcRect/>
              <a:stretch/>
            </p:blipFill>
            <p:spPr>
              <a:xfrm>
                <a:off x="6008273" y="6342346"/>
                <a:ext cx="346191" cy="346058"/>
              </a:xfrm>
              <a:prstGeom prst="rect">
                <a:avLst/>
              </a:prstGeom>
            </p:spPr>
          </p:pic>
          <p:sp>
            <p:nvSpPr>
              <p:cNvPr id="51246" name="ZoneTexte 92">
                <a:extLst>
                  <a:ext uri="{FF2B5EF4-FFF2-40B4-BE49-F238E27FC236}">
                    <a16:creationId xmlns:a16="http://schemas.microsoft.com/office/drawing/2014/main" id="{628C5168-AF6B-4D81-9CFE-D3EF9A0B95A9}"/>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1217" name="Groupe 3">
            <a:extLst>
              <a:ext uri="{FF2B5EF4-FFF2-40B4-BE49-F238E27FC236}">
                <a16:creationId xmlns:a16="http://schemas.microsoft.com/office/drawing/2014/main" id="{66B729C1-C6C8-4868-A533-5927E47A3854}"/>
              </a:ext>
            </a:extLst>
          </p:cNvPr>
          <p:cNvGrpSpPr>
            <a:grpSpLocks/>
          </p:cNvGrpSpPr>
          <p:nvPr/>
        </p:nvGrpSpPr>
        <p:grpSpPr bwMode="auto">
          <a:xfrm>
            <a:off x="2343150" y="1100138"/>
            <a:ext cx="7505700" cy="4029075"/>
            <a:chOff x="2277686" y="1281950"/>
            <a:chExt cx="7504184" cy="4028603"/>
          </a:xfrm>
        </p:grpSpPr>
        <p:sp>
          <p:nvSpPr>
            <p:cNvPr id="96" name="object 5">
              <a:extLst>
                <a:ext uri="{FF2B5EF4-FFF2-40B4-BE49-F238E27FC236}">
                  <a16:creationId xmlns:a16="http://schemas.microsoft.com/office/drawing/2014/main" id="{98E055EC-3778-443D-8756-FF6E35E4CCFF}"/>
                </a:ext>
              </a:extLst>
            </p:cNvPr>
            <p:cNvSpPr txBox="1"/>
            <p:nvPr/>
          </p:nvSpPr>
          <p:spPr>
            <a:xfrm>
              <a:off x="2277686" y="1843859"/>
              <a:ext cx="7502597" cy="3466694"/>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Propriétaires occupants, bailleurs, syndicats de copropriété, locataires et occupants à titre gratuit.</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Logement achevé depuis plus de 2 ans.</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Résidence principale ou secondaire.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Travaux d’efficacité énergétique.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latin typeface="Arial" panose="020B0604020202020204" pitchFamily="34" charset="0"/>
                  <a:cs typeface="Arial" panose="020B0604020202020204" pitchFamily="34" charset="0"/>
                </a:rPr>
                <a:t>Travaux et réparations pour améliorer l’efficacité énergétique du logement (isolation thermique, chauffage, etc.).</a:t>
              </a: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dirty="0">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Le taux de TVA pour les travaux de rénovation est de 10% mais ce taux est réduit à 5,5% pour les travaux d’amélioration de performance énergétique.</a:t>
              </a:r>
            </a:p>
            <a:p>
              <a:pPr marL="180975" algn="just" eaLnBrk="1" fontAlgn="auto" hangingPunct="1">
                <a:spcBef>
                  <a:spcPts val="0"/>
                </a:spcBef>
                <a:spcAft>
                  <a:spcPts val="0"/>
                </a:spcAft>
                <a:buClr>
                  <a:srgbClr val="BDD7EE"/>
                </a:buCl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Aucune démarche à effectuer, taux réduit directement appliqué sur la facture par le professionnel ayant réalisé les travaux.</a:t>
              </a:r>
            </a:p>
            <a:p>
              <a:pPr marL="180975" indent="-171450" algn="just" eaLnBrk="1" fontAlgn="auto" hangingPunct="1">
                <a:spcBef>
                  <a:spcPts val="0"/>
                </a:spcBef>
                <a:spcAft>
                  <a:spcPts val="0"/>
                </a:spcAft>
                <a:buClr>
                  <a:schemeClr val="accent5">
                    <a:lumMod val="60000"/>
                    <a:lumOff val="40000"/>
                  </a:schemeClr>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chemeClr val="accent5">
                    <a:lumMod val="60000"/>
                    <a:lumOff val="40000"/>
                  </a:schemeClr>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TVA à taux réduits : pour quels travaux ? | economie.gouv.fr</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86FCFF3F-DCA8-4E75-B4CC-97C34EDAD181}"/>
                </a:ext>
              </a:extLst>
            </p:cNvPr>
            <p:cNvSpPr txBox="1"/>
            <p:nvPr/>
          </p:nvSpPr>
          <p:spPr>
            <a:xfrm>
              <a:off x="2277686" y="1281950"/>
              <a:ext cx="7504184" cy="495242"/>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Réduction de TVA sur travaux</a:t>
              </a:r>
            </a:p>
          </p:txBody>
        </p:sp>
      </p:grpSp>
      <p:grpSp>
        <p:nvGrpSpPr>
          <p:cNvPr id="51218" name="Groupe 120">
            <a:extLst>
              <a:ext uri="{FF2B5EF4-FFF2-40B4-BE49-F238E27FC236}">
                <a16:creationId xmlns:a16="http://schemas.microsoft.com/office/drawing/2014/main" id="{552DD5FA-29F6-4211-8778-0C1EEA4F2D1A}"/>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F5E06223-9C66-49D5-A336-103B91B62FF9}"/>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1239" name="ZoneTexte 122">
              <a:extLst>
                <a:ext uri="{FF2B5EF4-FFF2-40B4-BE49-F238E27FC236}">
                  <a16:creationId xmlns:a16="http://schemas.microsoft.com/office/drawing/2014/main" id="{F420EE23-C0A6-4B68-9171-8674FA05C291}"/>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B364FD99-122F-41D8-A1C6-DE852C82FB03}"/>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51220" name="Groupe 4">
            <a:extLst>
              <a:ext uri="{FF2B5EF4-FFF2-40B4-BE49-F238E27FC236}">
                <a16:creationId xmlns:a16="http://schemas.microsoft.com/office/drawing/2014/main" id="{7E78E7A6-A1E0-4DA0-ABBC-53CB3C316135}"/>
              </a:ext>
            </a:extLst>
          </p:cNvPr>
          <p:cNvGrpSpPr>
            <a:grpSpLocks/>
          </p:cNvGrpSpPr>
          <p:nvPr/>
        </p:nvGrpSpPr>
        <p:grpSpPr bwMode="auto">
          <a:xfrm>
            <a:off x="8988425" y="639763"/>
            <a:ext cx="1585913" cy="460375"/>
            <a:chOff x="8925661" y="821111"/>
            <a:chExt cx="1586294" cy="460159"/>
          </a:xfrm>
        </p:grpSpPr>
        <p:sp>
          <p:nvSpPr>
            <p:cNvPr id="125" name="Rectangle 124">
              <a:extLst>
                <a:ext uri="{FF2B5EF4-FFF2-40B4-BE49-F238E27FC236}">
                  <a16:creationId xmlns:a16="http://schemas.microsoft.com/office/drawing/2014/main" id="{FFD97FDA-4E60-4F4C-BC0E-A6AAF3F3B51C}"/>
                </a:ext>
              </a:extLst>
            </p:cNvPr>
            <p:cNvSpPr/>
            <p:nvPr/>
          </p:nvSpPr>
          <p:spPr>
            <a:xfrm>
              <a:off x="9840281" y="876647"/>
              <a:ext cx="67167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100" name="Rectangle 99">
              <a:extLst>
                <a:ext uri="{FF2B5EF4-FFF2-40B4-BE49-F238E27FC236}">
                  <a16:creationId xmlns:a16="http://schemas.microsoft.com/office/drawing/2014/main" id="{BE87547E-67DE-4CDC-BD02-E0995BEEEAD6}"/>
                </a:ext>
              </a:extLst>
            </p:cNvPr>
            <p:cNvSpPr/>
            <p:nvPr/>
          </p:nvSpPr>
          <p:spPr>
            <a:xfrm>
              <a:off x="8925661" y="821111"/>
              <a:ext cx="158629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57600" rIns="1080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Avantage fiscal</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98" name="Rectangle 97">
            <a:hlinkClick r:id="rId12" action="ppaction://hlinksldjump"/>
            <a:extLst>
              <a:ext uri="{FF2B5EF4-FFF2-40B4-BE49-F238E27FC236}">
                <a16:creationId xmlns:a16="http://schemas.microsoft.com/office/drawing/2014/main" id="{C1CD0C95-C21B-41F4-A5B4-611566B9E60E}"/>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1222" name="Groupe 66">
            <a:extLst>
              <a:ext uri="{FF2B5EF4-FFF2-40B4-BE49-F238E27FC236}">
                <a16:creationId xmlns:a16="http://schemas.microsoft.com/office/drawing/2014/main" id="{4F153015-F447-481C-9E37-3186D5A53AFC}"/>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DC3B6692-4B94-4FC9-BA7A-364A3CA67E3B}"/>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1235" name="ZoneTexte 77">
              <a:extLst>
                <a:ext uri="{FF2B5EF4-FFF2-40B4-BE49-F238E27FC236}">
                  <a16:creationId xmlns:a16="http://schemas.microsoft.com/office/drawing/2014/main" id="{2FC9D3FA-E547-4770-B253-F2CBB7DA3FA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1223" name="Groupe 78">
            <a:extLst>
              <a:ext uri="{FF2B5EF4-FFF2-40B4-BE49-F238E27FC236}">
                <a16:creationId xmlns:a16="http://schemas.microsoft.com/office/drawing/2014/main" id="{95F4E3EF-7ACF-4613-AE02-8AC8A904B2B4}"/>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BA3CD5DC-16A3-429C-974D-1FA9C8549256}"/>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811B727B-811F-4A52-BC43-A5AFD774DC7A}"/>
                </a:ext>
              </a:extLst>
            </p:cNvPr>
            <p:cNvPicPr>
              <a:picLocks noChangeAspect="1"/>
            </p:cNvPicPr>
            <p:nvPr/>
          </p:nvPicPr>
          <p:blipFill>
            <a:blip r:embed="rId14"/>
            <a:srcRect/>
            <a:stretch/>
          </p:blipFill>
          <p:spPr>
            <a:xfrm>
              <a:off x="11344940" y="6431943"/>
              <a:ext cx="281003" cy="281402"/>
            </a:xfrm>
            <a:prstGeom prst="rect">
              <a:avLst/>
            </a:prstGeom>
          </p:spPr>
        </p:pic>
        <p:sp>
          <p:nvSpPr>
            <p:cNvPr id="85" name="Rectangle 84">
              <a:hlinkClick r:id="rId15" action="ppaction://hlinksldjump"/>
              <a:extLst>
                <a:ext uri="{FF2B5EF4-FFF2-40B4-BE49-F238E27FC236}">
                  <a16:creationId xmlns:a16="http://schemas.microsoft.com/office/drawing/2014/main" id="{D226D947-A194-4153-94CD-69650E4F8EC4}"/>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6" action="ppaction://hlinksldjump"/>
              <a:extLst>
                <a:ext uri="{FF2B5EF4-FFF2-40B4-BE49-F238E27FC236}">
                  <a16:creationId xmlns:a16="http://schemas.microsoft.com/office/drawing/2014/main" id="{A4818C0F-5085-4309-BEBD-462224C30D2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7" action="ppaction://hlinksldjump"/>
              <a:extLst>
                <a:ext uri="{FF2B5EF4-FFF2-40B4-BE49-F238E27FC236}">
                  <a16:creationId xmlns:a16="http://schemas.microsoft.com/office/drawing/2014/main" id="{3B09B1EC-C5DD-487B-A50E-396E38B0F39B}"/>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8" action="ppaction://hlinksldjump"/>
              <a:extLst>
                <a:ext uri="{FF2B5EF4-FFF2-40B4-BE49-F238E27FC236}">
                  <a16:creationId xmlns:a16="http://schemas.microsoft.com/office/drawing/2014/main" id="{5DBCE940-0E4F-41FA-8AEF-1F102EA3950A}"/>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9" action="ppaction://hlinksldjump"/>
              <a:extLst>
                <a:ext uri="{FF2B5EF4-FFF2-40B4-BE49-F238E27FC236}">
                  <a16:creationId xmlns:a16="http://schemas.microsoft.com/office/drawing/2014/main" id="{21319C5C-6E94-47E7-82E2-5D3425357021}"/>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0" action="ppaction://hlinksldjump"/>
              <a:extLst>
                <a:ext uri="{FF2B5EF4-FFF2-40B4-BE49-F238E27FC236}">
                  <a16:creationId xmlns:a16="http://schemas.microsoft.com/office/drawing/2014/main" id="{216AF4FD-F67D-45BB-85FA-2F12D202F19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1" action="ppaction://hlinksldjump"/>
              <a:extLst>
                <a:ext uri="{FF2B5EF4-FFF2-40B4-BE49-F238E27FC236}">
                  <a16:creationId xmlns:a16="http://schemas.microsoft.com/office/drawing/2014/main" id="{C874763E-1A87-4C0F-B309-1621666883EB}"/>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2" action="ppaction://hlinksldjump"/>
              <a:extLst>
                <a:ext uri="{FF2B5EF4-FFF2-40B4-BE49-F238E27FC236}">
                  <a16:creationId xmlns:a16="http://schemas.microsoft.com/office/drawing/2014/main" id="{3415C0CF-A8F6-4ED7-B0F8-B26B9F8CBE13}"/>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6486CA8D-DED7-4DEE-A1D0-435DAD549EF7}"/>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4E116EAF-7BF1-4F14-85B3-EDE321754754}"/>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A724CEBF-8588-41A2-A4C3-FA54048DF39E}"/>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A9CEA069-FD3D-40A7-9D0C-53D7189E967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9FC491D9-BF93-49CF-9521-A4F81A5B5C4D}"/>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50</a:t>
            </a:r>
          </a:p>
        </p:txBody>
      </p:sp>
      <p:grpSp>
        <p:nvGrpSpPr>
          <p:cNvPr id="52231" name="Groupe 57">
            <a:extLst>
              <a:ext uri="{FF2B5EF4-FFF2-40B4-BE49-F238E27FC236}">
                <a16:creationId xmlns:a16="http://schemas.microsoft.com/office/drawing/2014/main" id="{A8161203-030B-49D4-BAA4-D5E3B4E132D2}"/>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ECAE112C-6882-45E9-9705-781D45977CE6}"/>
                </a:ext>
              </a:extLst>
            </p:cNvPr>
            <p:cNvPicPr>
              <a:picLocks noChangeAspect="1"/>
            </p:cNvPicPr>
            <p:nvPr/>
          </p:nvPicPr>
          <p:blipFill>
            <a:blip r:embed="rId4"/>
            <a:srcRect/>
            <a:stretch/>
          </p:blipFill>
          <p:spPr>
            <a:xfrm>
              <a:off x="188971" y="6352891"/>
              <a:ext cx="310824" cy="311510"/>
            </a:xfrm>
            <a:prstGeom prst="rect">
              <a:avLst/>
            </a:prstGeom>
          </p:spPr>
        </p:pic>
        <p:sp>
          <p:nvSpPr>
            <p:cNvPr id="52284" name="ZoneTexte 59">
              <a:extLst>
                <a:ext uri="{FF2B5EF4-FFF2-40B4-BE49-F238E27FC236}">
                  <a16:creationId xmlns:a16="http://schemas.microsoft.com/office/drawing/2014/main" id="{4357A474-CE4F-4587-8C62-410D4CE5FC6A}"/>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2232" name="Groupe 60">
            <a:extLst>
              <a:ext uri="{FF2B5EF4-FFF2-40B4-BE49-F238E27FC236}">
                <a16:creationId xmlns:a16="http://schemas.microsoft.com/office/drawing/2014/main" id="{3C11F7CF-2267-44E4-B055-543C453BD7E8}"/>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A9455E30-387F-4B8B-832E-8A531A5F85FC}"/>
                </a:ext>
              </a:extLst>
            </p:cNvPr>
            <p:cNvPicPr>
              <a:picLocks noChangeAspect="1"/>
            </p:cNvPicPr>
            <p:nvPr/>
          </p:nvPicPr>
          <p:blipFill>
            <a:blip r:embed="rId5"/>
            <a:srcRect/>
            <a:stretch/>
          </p:blipFill>
          <p:spPr>
            <a:xfrm>
              <a:off x="706949" y="6306505"/>
              <a:ext cx="414890" cy="415053"/>
            </a:xfrm>
            <a:prstGeom prst="rect">
              <a:avLst/>
            </a:prstGeom>
          </p:spPr>
        </p:pic>
        <p:sp>
          <p:nvSpPr>
            <p:cNvPr id="52282" name="ZoneTexte 62">
              <a:extLst>
                <a:ext uri="{FF2B5EF4-FFF2-40B4-BE49-F238E27FC236}">
                  <a16:creationId xmlns:a16="http://schemas.microsoft.com/office/drawing/2014/main" id="{464FD7E7-C05C-4339-9BA1-4992DD6EC14A}"/>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2233" name="ZoneTexte 63">
            <a:extLst>
              <a:ext uri="{FF2B5EF4-FFF2-40B4-BE49-F238E27FC236}">
                <a16:creationId xmlns:a16="http://schemas.microsoft.com/office/drawing/2014/main" id="{59B2169F-9A8F-4C5C-ADA0-A63A1635869D}"/>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9FB55A8A-0C9B-41A6-A14D-86F7785C326B}"/>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652800FC-724D-494C-B417-879A5147795C}"/>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2236" name="Groupe 67">
            <a:extLst>
              <a:ext uri="{FF2B5EF4-FFF2-40B4-BE49-F238E27FC236}">
                <a16:creationId xmlns:a16="http://schemas.microsoft.com/office/drawing/2014/main" id="{BA1AABB1-5720-4794-9477-618EFC2B14B8}"/>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BE185712-184D-41A5-B927-989EC9140584}"/>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2280" name="ZoneTexte 69">
              <a:extLst>
                <a:ext uri="{FF2B5EF4-FFF2-40B4-BE49-F238E27FC236}">
                  <a16:creationId xmlns:a16="http://schemas.microsoft.com/office/drawing/2014/main" id="{206EA4DF-7D5F-4BF3-8590-C05C12AD2BFE}"/>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2237" name="Groupe 70">
            <a:extLst>
              <a:ext uri="{FF2B5EF4-FFF2-40B4-BE49-F238E27FC236}">
                <a16:creationId xmlns:a16="http://schemas.microsoft.com/office/drawing/2014/main" id="{2BC07846-CA6E-4442-81EE-547DB0EC8444}"/>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F002509F-7763-45EF-A03E-6BFA5F68DAC6}"/>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2278" name="ZoneTexte 73">
              <a:extLst>
                <a:ext uri="{FF2B5EF4-FFF2-40B4-BE49-F238E27FC236}">
                  <a16:creationId xmlns:a16="http://schemas.microsoft.com/office/drawing/2014/main" id="{BB764D75-8CD2-49AE-914C-0BCBD83C3BF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2238" name="Groupe 81">
            <a:extLst>
              <a:ext uri="{FF2B5EF4-FFF2-40B4-BE49-F238E27FC236}">
                <a16:creationId xmlns:a16="http://schemas.microsoft.com/office/drawing/2014/main" id="{7C401173-04EE-4DFC-8825-DF346180AA40}"/>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FEE8382D-B7B7-485F-805E-8F9CC03166D3}"/>
                </a:ext>
              </a:extLst>
            </p:cNvPr>
            <p:cNvPicPr>
              <a:picLocks noChangeAspect="1"/>
            </p:cNvPicPr>
            <p:nvPr/>
          </p:nvPicPr>
          <p:blipFill>
            <a:blip r:embed="rId8"/>
            <a:srcRect/>
            <a:stretch/>
          </p:blipFill>
          <p:spPr>
            <a:xfrm>
              <a:off x="6013563" y="6342472"/>
              <a:ext cx="346147" cy="345729"/>
            </a:xfrm>
            <a:prstGeom prst="rect">
              <a:avLst/>
            </a:prstGeom>
          </p:spPr>
        </p:pic>
        <p:sp>
          <p:nvSpPr>
            <p:cNvPr id="52276" name="ZoneTexte 83">
              <a:extLst>
                <a:ext uri="{FF2B5EF4-FFF2-40B4-BE49-F238E27FC236}">
                  <a16:creationId xmlns:a16="http://schemas.microsoft.com/office/drawing/2014/main" id="{F57C33CA-4593-49F4-A297-856448769EE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2239" name="Groupe 2">
            <a:extLst>
              <a:ext uri="{FF2B5EF4-FFF2-40B4-BE49-F238E27FC236}">
                <a16:creationId xmlns:a16="http://schemas.microsoft.com/office/drawing/2014/main" id="{06C15CD3-DFA0-4D77-B052-0178AE286925}"/>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38037B87-FDF5-4F54-9A38-96FC47E2FD04}"/>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3AF8BF80-0F19-42C8-9729-BCBCEC4A5BF5}"/>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2240" name="Groupe 85">
            <a:extLst>
              <a:ext uri="{FF2B5EF4-FFF2-40B4-BE49-F238E27FC236}">
                <a16:creationId xmlns:a16="http://schemas.microsoft.com/office/drawing/2014/main" id="{1B165E2D-4B11-4CD8-81B1-C1A7DAE48A7B}"/>
              </a:ext>
            </a:extLst>
          </p:cNvPr>
          <p:cNvGrpSpPr>
            <a:grpSpLocks/>
          </p:cNvGrpSpPr>
          <p:nvPr/>
        </p:nvGrpSpPr>
        <p:grpSpPr bwMode="auto">
          <a:xfrm>
            <a:off x="8907463" y="6334125"/>
            <a:ext cx="1304925" cy="488950"/>
            <a:chOff x="9429931" y="6334408"/>
            <a:chExt cx="1305361" cy="488926"/>
          </a:xfrm>
        </p:grpSpPr>
        <p:grpSp>
          <p:nvGrpSpPr>
            <p:cNvPr id="52266" name="Groupe 87">
              <a:extLst>
                <a:ext uri="{FF2B5EF4-FFF2-40B4-BE49-F238E27FC236}">
                  <a16:creationId xmlns:a16="http://schemas.microsoft.com/office/drawing/2014/main" id="{E0A214D5-5318-4B63-A61C-6F5854CAAD4C}"/>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F25EDF77-BA4D-4465-BDDE-450EC8794882}"/>
                  </a:ext>
                </a:extLst>
              </p:cNvPr>
              <p:cNvPicPr>
                <a:picLocks noChangeAspect="1"/>
              </p:cNvPicPr>
              <p:nvPr/>
            </p:nvPicPr>
            <p:blipFill>
              <a:blip r:embed="rId9"/>
              <a:srcRect/>
              <a:stretch/>
            </p:blipFill>
            <p:spPr>
              <a:xfrm>
                <a:off x="735763" y="6334408"/>
                <a:ext cx="352543" cy="352408"/>
              </a:xfrm>
              <a:prstGeom prst="rect">
                <a:avLst/>
              </a:prstGeom>
            </p:spPr>
          </p:pic>
          <p:sp>
            <p:nvSpPr>
              <p:cNvPr id="52272" name="ZoneTexte 94">
                <a:extLst>
                  <a:ext uri="{FF2B5EF4-FFF2-40B4-BE49-F238E27FC236}">
                    <a16:creationId xmlns:a16="http://schemas.microsoft.com/office/drawing/2014/main" id="{AFF99D32-0C67-4B36-A7D2-E6849DA41799}"/>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B126D2F0-03CF-45C5-9F2A-164BF5664B00}"/>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2268" name="Groupe 89">
              <a:extLst>
                <a:ext uri="{FF2B5EF4-FFF2-40B4-BE49-F238E27FC236}">
                  <a16:creationId xmlns:a16="http://schemas.microsoft.com/office/drawing/2014/main" id="{6C17ACEA-338C-4007-B248-EC9A41996CDE}"/>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331829D7-CB3B-4FD1-8E50-76073D77FC42}"/>
                  </a:ext>
                </a:extLst>
              </p:cNvPr>
              <p:cNvPicPr>
                <a:picLocks noChangeAspect="1"/>
              </p:cNvPicPr>
              <p:nvPr/>
            </p:nvPicPr>
            <p:blipFill>
              <a:blip r:embed="rId10"/>
              <a:srcRect/>
              <a:stretch/>
            </p:blipFill>
            <p:spPr>
              <a:xfrm>
                <a:off x="6008273" y="6342346"/>
                <a:ext cx="346191" cy="346058"/>
              </a:xfrm>
              <a:prstGeom prst="rect">
                <a:avLst/>
              </a:prstGeom>
            </p:spPr>
          </p:pic>
          <p:sp>
            <p:nvSpPr>
              <p:cNvPr id="52270" name="ZoneTexte 92">
                <a:extLst>
                  <a:ext uri="{FF2B5EF4-FFF2-40B4-BE49-F238E27FC236}">
                    <a16:creationId xmlns:a16="http://schemas.microsoft.com/office/drawing/2014/main" id="{B75252E1-B92B-42AF-B1B1-A798784DC63A}"/>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2241" name="Groupe 3">
            <a:extLst>
              <a:ext uri="{FF2B5EF4-FFF2-40B4-BE49-F238E27FC236}">
                <a16:creationId xmlns:a16="http://schemas.microsoft.com/office/drawing/2014/main" id="{EADB6F96-20BA-4F6C-BF8B-7FF8F6B0036D}"/>
              </a:ext>
            </a:extLst>
          </p:cNvPr>
          <p:cNvGrpSpPr>
            <a:grpSpLocks/>
          </p:cNvGrpSpPr>
          <p:nvPr/>
        </p:nvGrpSpPr>
        <p:grpSpPr bwMode="auto">
          <a:xfrm>
            <a:off x="2343150" y="1498600"/>
            <a:ext cx="7505700" cy="3475038"/>
            <a:chOff x="2277686" y="1281950"/>
            <a:chExt cx="7504184" cy="3474605"/>
          </a:xfrm>
        </p:grpSpPr>
        <p:sp>
          <p:nvSpPr>
            <p:cNvPr id="96" name="object 5">
              <a:extLst>
                <a:ext uri="{FF2B5EF4-FFF2-40B4-BE49-F238E27FC236}">
                  <a16:creationId xmlns:a16="http://schemas.microsoft.com/office/drawing/2014/main" id="{74C845B7-9142-4BE2-A84C-A8EC1A399444}"/>
                </a:ext>
              </a:extLst>
            </p:cNvPr>
            <p:cNvSpPr txBox="1"/>
            <p:nvPr/>
          </p:nvSpPr>
          <p:spPr>
            <a:xfrm>
              <a:off x="2277686" y="1843855"/>
              <a:ext cx="7502597" cy="2912700"/>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Propriétaires occupants, bailleurs, locataires.</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Travaux réalisés par un professionnel RGE.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Contractualiser la démarche avec le fournisseur d’énergie avant l’acceptation du devis.</a:t>
              </a:r>
              <a:br>
                <a:rPr lang="fr-FR" sz="1200" dirty="0">
                  <a:solidFill>
                    <a:srgbClr val="394348"/>
                  </a:solidFill>
                  <a:latin typeface="Arial" panose="020B0604020202020204" pitchFamily="34" charset="0"/>
                  <a:cs typeface="Arial" panose="020B0604020202020204" pitchFamily="34" charset="0"/>
                </a:rPr>
              </a:br>
              <a:r>
                <a:rPr lang="fr-FR" sz="1200" dirty="0">
                  <a:solidFill>
                    <a:srgbClr val="394348"/>
                  </a:solidFill>
                  <a:latin typeface="Arial" panose="020B0604020202020204" pitchFamily="34" charset="0"/>
                  <a:cs typeface="Arial" panose="020B0604020202020204" pitchFamily="34" charset="0"/>
                </a:rPr>
                <a:t>Si le devis est signé avant de faire la demande d’aide CEE, il n’est plus possible d’en bénéficier.</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Travaux améliorant l’efficacité énergétique du logement et faisant partis de la liste des opérations standardisées.</a:t>
              </a:r>
              <a:endParaRPr lang="fr-FR" sz="1200" b="1"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b="1" dirty="0">
                <a:solidFill>
                  <a:schemeClr val="accent5">
                    <a:lumMod val="60000"/>
                    <a:lumOff val="40000"/>
                  </a:schemeClr>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Aides CEE pour des travaux standards (isolation, chauffage, énergies renouvelables, régulation) et aides « Coups de pouce » (chauffage, thermostat…).</a:t>
              </a:r>
            </a:p>
            <a:p>
              <a:pPr marL="9525" algn="just" eaLnBrk="1" fontAlgn="auto" hangingPunct="1">
                <a:spcBef>
                  <a:spcPts val="0"/>
                </a:spcBef>
                <a:spcAft>
                  <a:spcPts val="0"/>
                </a:spcAft>
                <a:buClr>
                  <a:schemeClr val="accent5">
                    <a:lumMod val="60000"/>
                    <a:lumOff val="40000"/>
                  </a:schemeClr>
                </a:buCl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chemeClr val="accent5">
                    <a:lumMod val="60000"/>
                    <a:lumOff val="40000"/>
                  </a:schemeClr>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France Rénov’ | Les certificats d'économies d'énergie</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B0EC3CF7-95FA-4B05-915E-1E0026BA77B7}"/>
                </a:ext>
              </a:extLst>
            </p:cNvPr>
            <p:cNvSpPr txBox="1"/>
            <p:nvPr/>
          </p:nvSpPr>
          <p:spPr>
            <a:xfrm>
              <a:off x="2277686" y="1281950"/>
              <a:ext cx="7504184" cy="495238"/>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Certificats d’Economies d’Energie (CEE)</a:t>
              </a:r>
            </a:p>
          </p:txBody>
        </p:sp>
      </p:grpSp>
      <p:grpSp>
        <p:nvGrpSpPr>
          <p:cNvPr id="52242" name="Groupe 120">
            <a:extLst>
              <a:ext uri="{FF2B5EF4-FFF2-40B4-BE49-F238E27FC236}">
                <a16:creationId xmlns:a16="http://schemas.microsoft.com/office/drawing/2014/main" id="{4E77FDAB-4F28-446B-91B7-06D71689B2F0}"/>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29E780C3-2A85-472D-916A-6552C9FC0CBA}"/>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2263" name="ZoneTexte 122">
              <a:extLst>
                <a:ext uri="{FF2B5EF4-FFF2-40B4-BE49-F238E27FC236}">
                  <a16:creationId xmlns:a16="http://schemas.microsoft.com/office/drawing/2014/main" id="{91E3EF3D-5DA6-4C90-8BFA-D2E69F6071F4}"/>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BB73D405-0BE5-4FFB-8412-B755276F63D9}"/>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52244" name="Groupe 51">
            <a:extLst>
              <a:ext uri="{FF2B5EF4-FFF2-40B4-BE49-F238E27FC236}">
                <a16:creationId xmlns:a16="http://schemas.microsoft.com/office/drawing/2014/main" id="{E2D2D752-2147-4F2C-80E7-0B9030F566FC}"/>
              </a:ext>
            </a:extLst>
          </p:cNvPr>
          <p:cNvGrpSpPr>
            <a:grpSpLocks/>
          </p:cNvGrpSpPr>
          <p:nvPr/>
        </p:nvGrpSpPr>
        <p:grpSpPr bwMode="auto">
          <a:xfrm>
            <a:off x="8770938" y="1035050"/>
            <a:ext cx="2219325" cy="460375"/>
            <a:chOff x="8708093" y="821111"/>
            <a:chExt cx="2218684" cy="460159"/>
          </a:xfrm>
        </p:grpSpPr>
        <p:sp>
          <p:nvSpPr>
            <p:cNvPr id="67" name="Rectangle 66">
              <a:extLst>
                <a:ext uri="{FF2B5EF4-FFF2-40B4-BE49-F238E27FC236}">
                  <a16:creationId xmlns:a16="http://schemas.microsoft.com/office/drawing/2014/main" id="{A66D7D84-4856-4E88-BEB5-D77D36CE29CD}"/>
                </a:ext>
              </a:extLst>
            </p:cNvPr>
            <p:cNvSpPr/>
            <p:nvPr/>
          </p:nvSpPr>
          <p:spPr>
            <a:xfrm>
              <a:off x="9839653" y="876648"/>
              <a:ext cx="108712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73" name="Rectangle 72">
              <a:extLst>
                <a:ext uri="{FF2B5EF4-FFF2-40B4-BE49-F238E27FC236}">
                  <a16:creationId xmlns:a16="http://schemas.microsoft.com/office/drawing/2014/main" id="{5623E1FF-E3BE-41FA-A10D-904E143C2004}"/>
                </a:ext>
              </a:extLst>
            </p:cNvPr>
            <p:cNvSpPr/>
            <p:nvPr/>
          </p:nvSpPr>
          <p:spPr>
            <a:xfrm>
              <a:off x="8708093" y="821111"/>
              <a:ext cx="221868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576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Aide complémentaire</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101" name="Rectangle 100">
            <a:hlinkClick r:id="rId12" action="ppaction://hlinksldjump"/>
            <a:extLst>
              <a:ext uri="{FF2B5EF4-FFF2-40B4-BE49-F238E27FC236}">
                <a16:creationId xmlns:a16="http://schemas.microsoft.com/office/drawing/2014/main" id="{21C9D7BE-0566-4C24-B35D-9952D16A3C8A}"/>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2246" name="Groupe 77">
            <a:extLst>
              <a:ext uri="{FF2B5EF4-FFF2-40B4-BE49-F238E27FC236}">
                <a16:creationId xmlns:a16="http://schemas.microsoft.com/office/drawing/2014/main" id="{A4373AEA-6510-436A-AA37-8C405DD68150}"/>
              </a:ext>
            </a:extLst>
          </p:cNvPr>
          <p:cNvGrpSpPr>
            <a:grpSpLocks/>
          </p:cNvGrpSpPr>
          <p:nvPr/>
        </p:nvGrpSpPr>
        <p:grpSpPr bwMode="auto">
          <a:xfrm>
            <a:off x="6048375" y="6324600"/>
            <a:ext cx="784225" cy="496888"/>
            <a:chOff x="6767187" y="6323834"/>
            <a:chExt cx="784388" cy="497620"/>
          </a:xfrm>
        </p:grpSpPr>
        <p:pic>
          <p:nvPicPr>
            <p:cNvPr id="79" name="Graphique 78">
              <a:extLst>
                <a:ext uri="{FF2B5EF4-FFF2-40B4-BE49-F238E27FC236}">
                  <a16:creationId xmlns:a16="http://schemas.microsoft.com/office/drawing/2014/main" id="{C57AA4D4-9221-42A1-8AFC-0126F352F72D}"/>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2259" name="ZoneTexte 79">
              <a:extLst>
                <a:ext uri="{FF2B5EF4-FFF2-40B4-BE49-F238E27FC236}">
                  <a16:creationId xmlns:a16="http://schemas.microsoft.com/office/drawing/2014/main" id="{20A9AA39-EBFC-4940-9FD8-195B23190CDF}"/>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2247" name="Groupe 80">
            <a:extLst>
              <a:ext uri="{FF2B5EF4-FFF2-40B4-BE49-F238E27FC236}">
                <a16:creationId xmlns:a16="http://schemas.microsoft.com/office/drawing/2014/main" id="{46AFD776-5AF5-470D-BD47-A23CDA6974A0}"/>
              </a:ext>
            </a:extLst>
          </p:cNvPr>
          <p:cNvGrpSpPr>
            <a:grpSpLocks/>
          </p:cNvGrpSpPr>
          <p:nvPr/>
        </p:nvGrpSpPr>
        <p:grpSpPr bwMode="auto">
          <a:xfrm>
            <a:off x="71438" y="6324600"/>
            <a:ext cx="11553825" cy="496888"/>
            <a:chOff x="71517" y="6323834"/>
            <a:chExt cx="11554426" cy="497620"/>
          </a:xfrm>
        </p:grpSpPr>
        <p:pic>
          <p:nvPicPr>
            <p:cNvPr id="85" name="Graphique 84">
              <a:hlinkClick r:id="" action="ppaction://hlinkshowjump?jump=previousslide"/>
              <a:extLst>
                <a:ext uri="{FF2B5EF4-FFF2-40B4-BE49-F238E27FC236}">
                  <a16:creationId xmlns:a16="http://schemas.microsoft.com/office/drawing/2014/main" id="{9269EC16-72D4-495A-836A-EB8AF3A6138B}"/>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7" name="Graphique 86">
              <a:hlinkClick r:id="" action="ppaction://hlinkshowjump?jump=nextslide"/>
              <a:extLst>
                <a:ext uri="{FF2B5EF4-FFF2-40B4-BE49-F238E27FC236}">
                  <a16:creationId xmlns:a16="http://schemas.microsoft.com/office/drawing/2014/main" id="{FA26F0B3-0F95-437E-B8B6-58CC3AF453B0}"/>
                </a:ext>
              </a:extLst>
            </p:cNvPr>
            <p:cNvPicPr>
              <a:picLocks noChangeAspect="1"/>
            </p:cNvPicPr>
            <p:nvPr/>
          </p:nvPicPr>
          <p:blipFill>
            <a:blip r:embed="rId14"/>
            <a:srcRect/>
            <a:stretch/>
          </p:blipFill>
          <p:spPr>
            <a:xfrm>
              <a:off x="11344940" y="6431943"/>
              <a:ext cx="281003" cy="281402"/>
            </a:xfrm>
            <a:prstGeom prst="rect">
              <a:avLst/>
            </a:prstGeom>
          </p:spPr>
        </p:pic>
        <p:sp>
          <p:nvSpPr>
            <p:cNvPr id="91" name="Rectangle 90">
              <a:hlinkClick r:id="rId15" action="ppaction://hlinksldjump"/>
              <a:extLst>
                <a:ext uri="{FF2B5EF4-FFF2-40B4-BE49-F238E27FC236}">
                  <a16:creationId xmlns:a16="http://schemas.microsoft.com/office/drawing/2014/main" id="{AE676769-DE25-4F52-B804-8FCB2E54503D}"/>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16" action="ppaction://hlinksldjump"/>
              <a:extLst>
                <a:ext uri="{FF2B5EF4-FFF2-40B4-BE49-F238E27FC236}">
                  <a16:creationId xmlns:a16="http://schemas.microsoft.com/office/drawing/2014/main" id="{3B42273E-0EB8-4C31-A080-F6ECD336E09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Rectangle 97">
              <a:hlinkClick r:id="rId17" action="ppaction://hlinksldjump"/>
              <a:extLst>
                <a:ext uri="{FF2B5EF4-FFF2-40B4-BE49-F238E27FC236}">
                  <a16:creationId xmlns:a16="http://schemas.microsoft.com/office/drawing/2014/main" id="{6E8331B4-F0CD-4B0F-BE54-B0269BB80C9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9" name="Rectangle 98">
              <a:hlinkClick r:id="rId18" action="ppaction://hlinksldjump"/>
              <a:extLst>
                <a:ext uri="{FF2B5EF4-FFF2-40B4-BE49-F238E27FC236}">
                  <a16:creationId xmlns:a16="http://schemas.microsoft.com/office/drawing/2014/main" id="{A3C5A5A4-E3FA-4355-9F36-727888D4005E}"/>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5A8A9F7E-B561-46BF-A6EE-0D4F07A9BC0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0" action="ppaction://hlinksldjump"/>
              <a:extLst>
                <a:ext uri="{FF2B5EF4-FFF2-40B4-BE49-F238E27FC236}">
                  <a16:creationId xmlns:a16="http://schemas.microsoft.com/office/drawing/2014/main" id="{01368327-1BB2-47A7-99DB-E800C8575336}"/>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1" action="ppaction://hlinksldjump"/>
              <a:extLst>
                <a:ext uri="{FF2B5EF4-FFF2-40B4-BE49-F238E27FC236}">
                  <a16:creationId xmlns:a16="http://schemas.microsoft.com/office/drawing/2014/main" id="{38630371-02F4-4B69-9650-9E57E0D8B02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2" action="ppaction://hlinksldjump"/>
              <a:extLst>
                <a:ext uri="{FF2B5EF4-FFF2-40B4-BE49-F238E27FC236}">
                  <a16:creationId xmlns:a16="http://schemas.microsoft.com/office/drawing/2014/main" id="{E50F9C0E-95D3-4A4D-B04E-C57E55DA9F2C}"/>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89DC4ECD-D48E-4C6F-A93D-A43AE2F929F5}"/>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9C348FAB-B0E5-4F3F-A871-E5E365636E0A}"/>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2B2C4E2C-C916-4C37-8644-829208F49DED}"/>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C0591CD4-6B9D-4AC7-BD4A-9D5B777CA60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539F9915-37FE-4358-B860-3132FF58CA76}"/>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51</a:t>
            </a:r>
          </a:p>
        </p:txBody>
      </p:sp>
      <p:grpSp>
        <p:nvGrpSpPr>
          <p:cNvPr id="53255" name="Groupe 57">
            <a:extLst>
              <a:ext uri="{FF2B5EF4-FFF2-40B4-BE49-F238E27FC236}">
                <a16:creationId xmlns:a16="http://schemas.microsoft.com/office/drawing/2014/main" id="{D6FF47C1-06EF-475D-B370-6B4532C9B0DA}"/>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58FB9C7-EC31-4746-A208-70C0DBF9DFF4}"/>
                </a:ext>
              </a:extLst>
            </p:cNvPr>
            <p:cNvPicPr>
              <a:picLocks noChangeAspect="1"/>
            </p:cNvPicPr>
            <p:nvPr/>
          </p:nvPicPr>
          <p:blipFill>
            <a:blip r:embed="rId4"/>
            <a:srcRect/>
            <a:stretch/>
          </p:blipFill>
          <p:spPr>
            <a:xfrm>
              <a:off x="188971" y="6352891"/>
              <a:ext cx="310824" cy="311510"/>
            </a:xfrm>
            <a:prstGeom prst="rect">
              <a:avLst/>
            </a:prstGeom>
          </p:spPr>
        </p:pic>
        <p:sp>
          <p:nvSpPr>
            <p:cNvPr id="53308" name="ZoneTexte 59">
              <a:extLst>
                <a:ext uri="{FF2B5EF4-FFF2-40B4-BE49-F238E27FC236}">
                  <a16:creationId xmlns:a16="http://schemas.microsoft.com/office/drawing/2014/main" id="{B084ECE2-BF80-437D-909F-031E7504869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3256" name="Groupe 60">
            <a:extLst>
              <a:ext uri="{FF2B5EF4-FFF2-40B4-BE49-F238E27FC236}">
                <a16:creationId xmlns:a16="http://schemas.microsoft.com/office/drawing/2014/main" id="{E9BCB63E-C9C7-410A-B81A-1142D9219DC8}"/>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25BA75A4-ACE4-457D-B531-A45385547922}"/>
                </a:ext>
              </a:extLst>
            </p:cNvPr>
            <p:cNvPicPr>
              <a:picLocks noChangeAspect="1"/>
            </p:cNvPicPr>
            <p:nvPr/>
          </p:nvPicPr>
          <p:blipFill>
            <a:blip r:embed="rId5"/>
            <a:srcRect/>
            <a:stretch/>
          </p:blipFill>
          <p:spPr>
            <a:xfrm>
              <a:off x="706949" y="6306505"/>
              <a:ext cx="414890" cy="415053"/>
            </a:xfrm>
            <a:prstGeom prst="rect">
              <a:avLst/>
            </a:prstGeom>
          </p:spPr>
        </p:pic>
        <p:sp>
          <p:nvSpPr>
            <p:cNvPr id="53306" name="ZoneTexte 62">
              <a:extLst>
                <a:ext uri="{FF2B5EF4-FFF2-40B4-BE49-F238E27FC236}">
                  <a16:creationId xmlns:a16="http://schemas.microsoft.com/office/drawing/2014/main" id="{6C601304-37E2-4A46-96E1-1CAF2263A0C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3257" name="ZoneTexte 63">
            <a:extLst>
              <a:ext uri="{FF2B5EF4-FFF2-40B4-BE49-F238E27FC236}">
                <a16:creationId xmlns:a16="http://schemas.microsoft.com/office/drawing/2014/main" id="{DADBCCCB-229F-43E8-B355-2754F67E8794}"/>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B5D159BB-558D-483C-9220-8D0ECF1BB9EB}"/>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6708C8FD-ABE2-4A4E-9329-E35D74579FE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3260" name="Groupe 67">
            <a:extLst>
              <a:ext uri="{FF2B5EF4-FFF2-40B4-BE49-F238E27FC236}">
                <a16:creationId xmlns:a16="http://schemas.microsoft.com/office/drawing/2014/main" id="{C2E35F1F-716D-4140-A22D-D4465C9B6AA0}"/>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08B95CCA-8A91-4AFB-B45F-B849DD27815D}"/>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3304" name="ZoneTexte 69">
              <a:extLst>
                <a:ext uri="{FF2B5EF4-FFF2-40B4-BE49-F238E27FC236}">
                  <a16:creationId xmlns:a16="http://schemas.microsoft.com/office/drawing/2014/main" id="{AA8E9620-C87B-478E-801B-38107A58CAA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3261" name="Groupe 70">
            <a:extLst>
              <a:ext uri="{FF2B5EF4-FFF2-40B4-BE49-F238E27FC236}">
                <a16:creationId xmlns:a16="http://schemas.microsoft.com/office/drawing/2014/main" id="{DCF9666D-D606-49AF-A687-5BDCA4F92597}"/>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FE38E526-F480-492F-8C8C-65FC0CC83507}"/>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3302" name="ZoneTexte 73">
              <a:extLst>
                <a:ext uri="{FF2B5EF4-FFF2-40B4-BE49-F238E27FC236}">
                  <a16:creationId xmlns:a16="http://schemas.microsoft.com/office/drawing/2014/main" id="{6B04D65E-313D-4605-A409-BCF7FA80B6B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3262" name="Groupe 81">
            <a:extLst>
              <a:ext uri="{FF2B5EF4-FFF2-40B4-BE49-F238E27FC236}">
                <a16:creationId xmlns:a16="http://schemas.microsoft.com/office/drawing/2014/main" id="{1E8DE7F3-0DD4-426A-B991-5ABBFCC71C0B}"/>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E288641F-C05B-4F1B-ABF7-319BB61BEDC9}"/>
                </a:ext>
              </a:extLst>
            </p:cNvPr>
            <p:cNvPicPr>
              <a:picLocks noChangeAspect="1"/>
            </p:cNvPicPr>
            <p:nvPr/>
          </p:nvPicPr>
          <p:blipFill>
            <a:blip r:embed="rId8"/>
            <a:srcRect/>
            <a:stretch/>
          </p:blipFill>
          <p:spPr>
            <a:xfrm>
              <a:off x="6013563" y="6342472"/>
              <a:ext cx="346147" cy="345729"/>
            </a:xfrm>
            <a:prstGeom prst="rect">
              <a:avLst/>
            </a:prstGeom>
          </p:spPr>
        </p:pic>
        <p:sp>
          <p:nvSpPr>
            <p:cNvPr id="53300" name="ZoneTexte 83">
              <a:extLst>
                <a:ext uri="{FF2B5EF4-FFF2-40B4-BE49-F238E27FC236}">
                  <a16:creationId xmlns:a16="http://schemas.microsoft.com/office/drawing/2014/main" id="{AC17DF39-D206-417E-8024-A24C12289D71}"/>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3263" name="Groupe 2">
            <a:extLst>
              <a:ext uri="{FF2B5EF4-FFF2-40B4-BE49-F238E27FC236}">
                <a16:creationId xmlns:a16="http://schemas.microsoft.com/office/drawing/2014/main" id="{0B26AB98-A681-4E88-8CD9-0E794004947E}"/>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591DA3CC-40E5-48E1-8598-215303020E6A}"/>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32DE720D-D1BF-4E47-924E-28CACE589E7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3264" name="Groupe 85">
            <a:extLst>
              <a:ext uri="{FF2B5EF4-FFF2-40B4-BE49-F238E27FC236}">
                <a16:creationId xmlns:a16="http://schemas.microsoft.com/office/drawing/2014/main" id="{76693A6D-37CE-4670-8357-A6A0D4A3C11A}"/>
              </a:ext>
            </a:extLst>
          </p:cNvPr>
          <p:cNvGrpSpPr>
            <a:grpSpLocks/>
          </p:cNvGrpSpPr>
          <p:nvPr/>
        </p:nvGrpSpPr>
        <p:grpSpPr bwMode="auto">
          <a:xfrm>
            <a:off x="8907463" y="6334125"/>
            <a:ext cx="1304925" cy="488950"/>
            <a:chOff x="9429931" y="6334408"/>
            <a:chExt cx="1305361" cy="488926"/>
          </a:xfrm>
        </p:grpSpPr>
        <p:grpSp>
          <p:nvGrpSpPr>
            <p:cNvPr id="53290" name="Groupe 87">
              <a:extLst>
                <a:ext uri="{FF2B5EF4-FFF2-40B4-BE49-F238E27FC236}">
                  <a16:creationId xmlns:a16="http://schemas.microsoft.com/office/drawing/2014/main" id="{477102FB-631D-4F42-A506-172A88C8FC02}"/>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5FC3011B-D889-43A2-BD48-4D05B3006FA5}"/>
                  </a:ext>
                </a:extLst>
              </p:cNvPr>
              <p:cNvPicPr>
                <a:picLocks noChangeAspect="1"/>
              </p:cNvPicPr>
              <p:nvPr/>
            </p:nvPicPr>
            <p:blipFill>
              <a:blip r:embed="rId9"/>
              <a:srcRect/>
              <a:stretch/>
            </p:blipFill>
            <p:spPr>
              <a:xfrm>
                <a:off x="735763" y="6334408"/>
                <a:ext cx="352543" cy="352408"/>
              </a:xfrm>
              <a:prstGeom prst="rect">
                <a:avLst/>
              </a:prstGeom>
            </p:spPr>
          </p:pic>
          <p:sp>
            <p:nvSpPr>
              <p:cNvPr id="53296" name="ZoneTexte 94">
                <a:extLst>
                  <a:ext uri="{FF2B5EF4-FFF2-40B4-BE49-F238E27FC236}">
                    <a16:creationId xmlns:a16="http://schemas.microsoft.com/office/drawing/2014/main" id="{98F9FBB6-2247-4533-8387-92B446E66BFA}"/>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E088688A-C9AE-4891-BF56-1D0FBA988D48}"/>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3292" name="Groupe 89">
              <a:extLst>
                <a:ext uri="{FF2B5EF4-FFF2-40B4-BE49-F238E27FC236}">
                  <a16:creationId xmlns:a16="http://schemas.microsoft.com/office/drawing/2014/main" id="{68D98067-69F7-4290-8F1B-B01ABD31348A}"/>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A012C9C1-DA63-40D9-96D7-1BB0442B5166}"/>
                  </a:ext>
                </a:extLst>
              </p:cNvPr>
              <p:cNvPicPr>
                <a:picLocks noChangeAspect="1"/>
              </p:cNvPicPr>
              <p:nvPr/>
            </p:nvPicPr>
            <p:blipFill>
              <a:blip r:embed="rId10"/>
              <a:srcRect/>
              <a:stretch/>
            </p:blipFill>
            <p:spPr>
              <a:xfrm>
                <a:off x="6008273" y="6342346"/>
                <a:ext cx="346191" cy="346058"/>
              </a:xfrm>
              <a:prstGeom prst="rect">
                <a:avLst/>
              </a:prstGeom>
            </p:spPr>
          </p:pic>
          <p:sp>
            <p:nvSpPr>
              <p:cNvPr id="53294" name="ZoneTexte 92">
                <a:extLst>
                  <a:ext uri="{FF2B5EF4-FFF2-40B4-BE49-F238E27FC236}">
                    <a16:creationId xmlns:a16="http://schemas.microsoft.com/office/drawing/2014/main" id="{7E23C1D6-CC11-4771-B4FD-83C793E52EF9}"/>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3265" name="Groupe 3">
            <a:extLst>
              <a:ext uri="{FF2B5EF4-FFF2-40B4-BE49-F238E27FC236}">
                <a16:creationId xmlns:a16="http://schemas.microsoft.com/office/drawing/2014/main" id="{95977CC0-3369-46CF-A7FF-B6941D2B0249}"/>
              </a:ext>
            </a:extLst>
          </p:cNvPr>
          <p:cNvGrpSpPr>
            <a:grpSpLocks/>
          </p:cNvGrpSpPr>
          <p:nvPr/>
        </p:nvGrpSpPr>
        <p:grpSpPr bwMode="auto">
          <a:xfrm>
            <a:off x="2343150" y="1314450"/>
            <a:ext cx="7505700" cy="3659188"/>
            <a:chOff x="2277686" y="1281950"/>
            <a:chExt cx="7504184" cy="3659271"/>
          </a:xfrm>
        </p:grpSpPr>
        <p:sp>
          <p:nvSpPr>
            <p:cNvPr id="96" name="object 5">
              <a:extLst>
                <a:ext uri="{FF2B5EF4-FFF2-40B4-BE49-F238E27FC236}">
                  <a16:creationId xmlns:a16="http://schemas.microsoft.com/office/drawing/2014/main" id="{E3D083B5-E6C7-47C7-B586-78BF33ADA224}"/>
                </a:ext>
              </a:extLst>
            </p:cNvPr>
            <p:cNvSpPr txBox="1"/>
            <p:nvPr/>
          </p:nvSpPr>
          <p:spPr>
            <a:xfrm>
              <a:off x="2277686" y="1843938"/>
              <a:ext cx="7502597" cy="3097283"/>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Logement ancien faisant l’objet de travaux d’amélioration.</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Logement non meublé, loué comme habitation principale sur une période longue durée.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Réduction d’impôt en fonction de la durée de la location.</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Faire des travaux à hauteur d’au moins 25% du coût total de l’opération immobilière.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Rénovation d’un logement ancien faisait parti des zones éligibles.</a:t>
              </a: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b="1"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Réduction d’impôt sur le revenu accordée aux particuliers achetant un logement vide à rénover, dans certaines zones, pour ensuite le mettre en location.</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Déclaration en ligne ou papier.</a:t>
              </a:r>
            </a:p>
            <a:p>
              <a:pPr marL="9525" algn="just" eaLnBrk="1" fontAlgn="auto" hangingPunct="1">
                <a:spcBef>
                  <a:spcPts val="0"/>
                </a:spcBef>
                <a:spcAft>
                  <a:spcPts val="0"/>
                </a:spcAft>
                <a:buClr>
                  <a:schemeClr val="accent5">
                    <a:lumMod val="60000"/>
                    <a:lumOff val="40000"/>
                  </a:schemeClr>
                </a:buCl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chemeClr val="accent5">
                    <a:lumMod val="60000"/>
                    <a:lumOff val="40000"/>
                  </a:schemeClr>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Rénovation d'un logement ancien : tout savoir sur la réduction d'impôt Denormandie | economie.gouv.fr</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A329948D-86AB-4540-A7E9-D307D73BC389}"/>
                </a:ext>
              </a:extLst>
            </p:cNvPr>
            <p:cNvSpPr txBox="1"/>
            <p:nvPr/>
          </p:nvSpPr>
          <p:spPr>
            <a:xfrm>
              <a:off x="2277686" y="1281950"/>
              <a:ext cx="7504184" cy="495311"/>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Réduction d’impôt </a:t>
              </a:r>
              <a:r>
                <a:rPr lang="fr-FR" b="1" dirty="0" err="1">
                  <a:solidFill>
                    <a:srgbClr val="394348"/>
                  </a:solidFill>
                  <a:latin typeface="Arial" panose="020B0604020202020204" pitchFamily="34" charset="0"/>
                  <a:cs typeface="Arial" panose="020B0604020202020204" pitchFamily="34" charset="0"/>
                </a:rPr>
                <a:t>Denormandie</a:t>
              </a:r>
              <a:endParaRPr lang="fr-FR" b="1" dirty="0">
                <a:solidFill>
                  <a:srgbClr val="394348"/>
                </a:solidFill>
                <a:latin typeface="Arial" panose="020B0604020202020204" pitchFamily="34" charset="0"/>
                <a:cs typeface="Arial" panose="020B0604020202020204" pitchFamily="34" charset="0"/>
              </a:endParaRPr>
            </a:p>
          </p:txBody>
        </p:sp>
      </p:grpSp>
      <p:grpSp>
        <p:nvGrpSpPr>
          <p:cNvPr id="53266" name="Groupe 120">
            <a:extLst>
              <a:ext uri="{FF2B5EF4-FFF2-40B4-BE49-F238E27FC236}">
                <a16:creationId xmlns:a16="http://schemas.microsoft.com/office/drawing/2014/main" id="{F7A1CD8A-E9A2-4367-BE35-D084DB960362}"/>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A3FF891F-0DC6-433F-891D-166056683547}"/>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3287" name="ZoneTexte 122">
              <a:extLst>
                <a:ext uri="{FF2B5EF4-FFF2-40B4-BE49-F238E27FC236}">
                  <a16:creationId xmlns:a16="http://schemas.microsoft.com/office/drawing/2014/main" id="{29226995-2027-4115-93AF-992C86911E88}"/>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8E0184A3-24F9-4483-A016-A862479760D6}"/>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53268" name="Groupe 51">
            <a:extLst>
              <a:ext uri="{FF2B5EF4-FFF2-40B4-BE49-F238E27FC236}">
                <a16:creationId xmlns:a16="http://schemas.microsoft.com/office/drawing/2014/main" id="{212CEF68-EEE3-43B7-A09A-895D0DACE3C7}"/>
              </a:ext>
            </a:extLst>
          </p:cNvPr>
          <p:cNvGrpSpPr>
            <a:grpSpLocks/>
          </p:cNvGrpSpPr>
          <p:nvPr/>
        </p:nvGrpSpPr>
        <p:grpSpPr bwMode="auto">
          <a:xfrm>
            <a:off x="8770938" y="854075"/>
            <a:ext cx="2219325" cy="460375"/>
            <a:chOff x="8708093" y="821111"/>
            <a:chExt cx="2218684" cy="460159"/>
          </a:xfrm>
        </p:grpSpPr>
        <p:sp>
          <p:nvSpPr>
            <p:cNvPr id="67" name="Rectangle 66">
              <a:extLst>
                <a:ext uri="{FF2B5EF4-FFF2-40B4-BE49-F238E27FC236}">
                  <a16:creationId xmlns:a16="http://schemas.microsoft.com/office/drawing/2014/main" id="{DDBB1D24-99BE-4194-8883-5D0E4166F7AF}"/>
                </a:ext>
              </a:extLst>
            </p:cNvPr>
            <p:cNvSpPr/>
            <p:nvPr/>
          </p:nvSpPr>
          <p:spPr>
            <a:xfrm>
              <a:off x="9839653" y="876648"/>
              <a:ext cx="108712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73" name="Rectangle 72">
              <a:extLst>
                <a:ext uri="{FF2B5EF4-FFF2-40B4-BE49-F238E27FC236}">
                  <a16:creationId xmlns:a16="http://schemas.microsoft.com/office/drawing/2014/main" id="{D83874C1-BA83-4E7A-8CC0-D41332C91825}"/>
                </a:ext>
              </a:extLst>
            </p:cNvPr>
            <p:cNvSpPr/>
            <p:nvPr/>
          </p:nvSpPr>
          <p:spPr>
            <a:xfrm>
              <a:off x="8708093" y="821111"/>
              <a:ext cx="221868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576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Dispositif local</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101" name="Rectangle 100">
            <a:hlinkClick r:id="rId12" action="ppaction://hlinksldjump"/>
            <a:extLst>
              <a:ext uri="{FF2B5EF4-FFF2-40B4-BE49-F238E27FC236}">
                <a16:creationId xmlns:a16="http://schemas.microsoft.com/office/drawing/2014/main" id="{9961434A-82FB-4762-930A-D6A6A46C59C4}"/>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3270" name="Groupe 77">
            <a:extLst>
              <a:ext uri="{FF2B5EF4-FFF2-40B4-BE49-F238E27FC236}">
                <a16:creationId xmlns:a16="http://schemas.microsoft.com/office/drawing/2014/main" id="{FD082A98-1F28-42A7-926A-C0D3CE7280AE}"/>
              </a:ext>
            </a:extLst>
          </p:cNvPr>
          <p:cNvGrpSpPr>
            <a:grpSpLocks/>
          </p:cNvGrpSpPr>
          <p:nvPr/>
        </p:nvGrpSpPr>
        <p:grpSpPr bwMode="auto">
          <a:xfrm>
            <a:off x="6048375" y="6324600"/>
            <a:ext cx="784225" cy="496888"/>
            <a:chOff x="6767187" y="6323834"/>
            <a:chExt cx="784388" cy="497620"/>
          </a:xfrm>
        </p:grpSpPr>
        <p:pic>
          <p:nvPicPr>
            <p:cNvPr id="79" name="Graphique 78">
              <a:extLst>
                <a:ext uri="{FF2B5EF4-FFF2-40B4-BE49-F238E27FC236}">
                  <a16:creationId xmlns:a16="http://schemas.microsoft.com/office/drawing/2014/main" id="{67359402-441C-404A-8415-C54E98D14D4D}"/>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3283" name="ZoneTexte 79">
              <a:extLst>
                <a:ext uri="{FF2B5EF4-FFF2-40B4-BE49-F238E27FC236}">
                  <a16:creationId xmlns:a16="http://schemas.microsoft.com/office/drawing/2014/main" id="{FE3E805E-2D58-46C9-8573-C47977D225F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3271" name="Groupe 80">
            <a:extLst>
              <a:ext uri="{FF2B5EF4-FFF2-40B4-BE49-F238E27FC236}">
                <a16:creationId xmlns:a16="http://schemas.microsoft.com/office/drawing/2014/main" id="{FA396E46-B619-40F2-BCFB-AB0B1C9B8B75}"/>
              </a:ext>
            </a:extLst>
          </p:cNvPr>
          <p:cNvGrpSpPr>
            <a:grpSpLocks/>
          </p:cNvGrpSpPr>
          <p:nvPr/>
        </p:nvGrpSpPr>
        <p:grpSpPr bwMode="auto">
          <a:xfrm>
            <a:off x="71438" y="6324600"/>
            <a:ext cx="11553825" cy="496888"/>
            <a:chOff x="71517" y="6323834"/>
            <a:chExt cx="11554426" cy="497620"/>
          </a:xfrm>
        </p:grpSpPr>
        <p:pic>
          <p:nvPicPr>
            <p:cNvPr id="85" name="Graphique 84">
              <a:hlinkClick r:id="" action="ppaction://hlinkshowjump?jump=previousslide"/>
              <a:extLst>
                <a:ext uri="{FF2B5EF4-FFF2-40B4-BE49-F238E27FC236}">
                  <a16:creationId xmlns:a16="http://schemas.microsoft.com/office/drawing/2014/main" id="{4EA701D4-C9C6-44DC-9BBD-D5D93BCCDB4E}"/>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7" name="Graphique 86">
              <a:hlinkClick r:id="" action="ppaction://hlinkshowjump?jump=nextslide"/>
              <a:extLst>
                <a:ext uri="{FF2B5EF4-FFF2-40B4-BE49-F238E27FC236}">
                  <a16:creationId xmlns:a16="http://schemas.microsoft.com/office/drawing/2014/main" id="{5A13DA4C-1FEC-494F-A76E-4FB4DFA46110}"/>
                </a:ext>
              </a:extLst>
            </p:cNvPr>
            <p:cNvPicPr>
              <a:picLocks noChangeAspect="1"/>
            </p:cNvPicPr>
            <p:nvPr/>
          </p:nvPicPr>
          <p:blipFill>
            <a:blip r:embed="rId14"/>
            <a:srcRect/>
            <a:stretch/>
          </p:blipFill>
          <p:spPr>
            <a:xfrm>
              <a:off x="11344940" y="6431943"/>
              <a:ext cx="281003" cy="281402"/>
            </a:xfrm>
            <a:prstGeom prst="rect">
              <a:avLst/>
            </a:prstGeom>
          </p:spPr>
        </p:pic>
        <p:sp>
          <p:nvSpPr>
            <p:cNvPr id="91" name="Rectangle 90">
              <a:hlinkClick r:id="rId15" action="ppaction://hlinksldjump"/>
              <a:extLst>
                <a:ext uri="{FF2B5EF4-FFF2-40B4-BE49-F238E27FC236}">
                  <a16:creationId xmlns:a16="http://schemas.microsoft.com/office/drawing/2014/main" id="{E392D7FF-4EEF-4F74-850E-B1C3C4BD08F5}"/>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16" action="ppaction://hlinksldjump"/>
              <a:extLst>
                <a:ext uri="{FF2B5EF4-FFF2-40B4-BE49-F238E27FC236}">
                  <a16:creationId xmlns:a16="http://schemas.microsoft.com/office/drawing/2014/main" id="{6A220B9F-54EA-4932-B742-75D4B5882CA9}"/>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Rectangle 97">
              <a:hlinkClick r:id="rId17" action="ppaction://hlinksldjump"/>
              <a:extLst>
                <a:ext uri="{FF2B5EF4-FFF2-40B4-BE49-F238E27FC236}">
                  <a16:creationId xmlns:a16="http://schemas.microsoft.com/office/drawing/2014/main" id="{63AA080B-478B-404B-BA84-D8D752CE738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9" name="Rectangle 98">
              <a:hlinkClick r:id="rId18" action="ppaction://hlinksldjump"/>
              <a:extLst>
                <a:ext uri="{FF2B5EF4-FFF2-40B4-BE49-F238E27FC236}">
                  <a16:creationId xmlns:a16="http://schemas.microsoft.com/office/drawing/2014/main" id="{AFB45985-3571-4273-8934-A1B75BBEB89C}"/>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D689AC5F-9E03-4AF6-9D75-FB9B79BD7438}"/>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0" action="ppaction://hlinksldjump"/>
              <a:extLst>
                <a:ext uri="{FF2B5EF4-FFF2-40B4-BE49-F238E27FC236}">
                  <a16:creationId xmlns:a16="http://schemas.microsoft.com/office/drawing/2014/main" id="{B227DFE8-E41E-4BA2-8419-0B0D85534017}"/>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1" action="ppaction://hlinksldjump"/>
              <a:extLst>
                <a:ext uri="{FF2B5EF4-FFF2-40B4-BE49-F238E27FC236}">
                  <a16:creationId xmlns:a16="http://schemas.microsoft.com/office/drawing/2014/main" id="{B7954D47-BF15-46DA-AE98-741135CD035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2" action="ppaction://hlinksldjump"/>
              <a:extLst>
                <a:ext uri="{FF2B5EF4-FFF2-40B4-BE49-F238E27FC236}">
                  <a16:creationId xmlns:a16="http://schemas.microsoft.com/office/drawing/2014/main" id="{71D8E645-092F-47DE-B247-36F39B4DB015}"/>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2" name="ZoneTexte 4">
            <a:extLst>
              <a:ext uri="{FF2B5EF4-FFF2-40B4-BE49-F238E27FC236}">
                <a16:creationId xmlns:a16="http://schemas.microsoft.com/office/drawing/2014/main" id="{DD52468F-7FBC-27A5-FAA1-174818CA8ABC}"/>
              </a:ext>
            </a:extLst>
          </p:cNvPr>
          <p:cNvSpPr txBox="1"/>
          <p:nvPr/>
        </p:nvSpPr>
        <p:spPr>
          <a:xfrm>
            <a:off x="6996815" y="5000314"/>
            <a:ext cx="2784741" cy="246220"/>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394348"/>
                </a:solidFill>
                <a:uFillTx/>
                <a:latin typeface="Arial" pitchFamily="34"/>
                <a:cs typeface="Arial" pitchFamily="34"/>
              </a:rPr>
              <a:t>Dispositif prorogé jusqu’au 31 décembre 2026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4CF9BC3D-F45E-4521-8964-231B79D69DBA}"/>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pic>
        <p:nvPicPr>
          <p:cNvPr id="111" name="Graphique 110">
            <a:extLst>
              <a:ext uri="{FF2B5EF4-FFF2-40B4-BE49-F238E27FC236}">
                <a16:creationId xmlns:a16="http://schemas.microsoft.com/office/drawing/2014/main" id="{A0E9986D-E5A9-41D4-85CB-5648008221CB}"/>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1A057588-4BD4-4F02-B1DA-4AF1044E167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7E217F15-A6D0-4352-BE07-CC35A52F5BA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F31FB741-08BE-4014-AC04-A0DD44035F5B}"/>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52</a:t>
            </a:r>
          </a:p>
        </p:txBody>
      </p:sp>
      <p:grpSp>
        <p:nvGrpSpPr>
          <p:cNvPr id="54279" name="Groupe 57">
            <a:extLst>
              <a:ext uri="{FF2B5EF4-FFF2-40B4-BE49-F238E27FC236}">
                <a16:creationId xmlns:a16="http://schemas.microsoft.com/office/drawing/2014/main" id="{4F3D2DA4-D339-440E-A1E7-71C8E8C7B887}"/>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52662313-1A6F-412D-9D5B-6B76C3112761}"/>
                </a:ext>
              </a:extLst>
            </p:cNvPr>
            <p:cNvPicPr>
              <a:picLocks noChangeAspect="1"/>
            </p:cNvPicPr>
            <p:nvPr/>
          </p:nvPicPr>
          <p:blipFill>
            <a:blip r:embed="rId4"/>
            <a:srcRect/>
            <a:stretch/>
          </p:blipFill>
          <p:spPr>
            <a:xfrm>
              <a:off x="188971" y="6352891"/>
              <a:ext cx="310824" cy="311510"/>
            </a:xfrm>
            <a:prstGeom prst="rect">
              <a:avLst/>
            </a:prstGeom>
          </p:spPr>
        </p:pic>
        <p:sp>
          <p:nvSpPr>
            <p:cNvPr id="54332" name="ZoneTexte 59">
              <a:extLst>
                <a:ext uri="{FF2B5EF4-FFF2-40B4-BE49-F238E27FC236}">
                  <a16:creationId xmlns:a16="http://schemas.microsoft.com/office/drawing/2014/main" id="{473A2ED9-73DA-4BDC-ACB5-647725CA49D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4280" name="Groupe 60">
            <a:extLst>
              <a:ext uri="{FF2B5EF4-FFF2-40B4-BE49-F238E27FC236}">
                <a16:creationId xmlns:a16="http://schemas.microsoft.com/office/drawing/2014/main" id="{1865F8F7-4EFC-4196-B944-81F115BCB5DA}"/>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CDD93C9E-36D5-4194-AF0F-F419B0A524BD}"/>
                </a:ext>
              </a:extLst>
            </p:cNvPr>
            <p:cNvPicPr>
              <a:picLocks noChangeAspect="1"/>
            </p:cNvPicPr>
            <p:nvPr/>
          </p:nvPicPr>
          <p:blipFill>
            <a:blip r:embed="rId5"/>
            <a:srcRect/>
            <a:stretch/>
          </p:blipFill>
          <p:spPr>
            <a:xfrm>
              <a:off x="706949" y="6306505"/>
              <a:ext cx="414890" cy="415053"/>
            </a:xfrm>
            <a:prstGeom prst="rect">
              <a:avLst/>
            </a:prstGeom>
          </p:spPr>
        </p:pic>
        <p:sp>
          <p:nvSpPr>
            <p:cNvPr id="54330" name="ZoneTexte 62">
              <a:extLst>
                <a:ext uri="{FF2B5EF4-FFF2-40B4-BE49-F238E27FC236}">
                  <a16:creationId xmlns:a16="http://schemas.microsoft.com/office/drawing/2014/main" id="{2C6DDE54-084B-4B43-AF56-F2178037EC86}"/>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4281" name="ZoneTexte 63">
            <a:extLst>
              <a:ext uri="{FF2B5EF4-FFF2-40B4-BE49-F238E27FC236}">
                <a16:creationId xmlns:a16="http://schemas.microsoft.com/office/drawing/2014/main" id="{6D105C13-3D7E-48E4-A0BE-3BFCE9867042}"/>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6270E61C-F285-447C-B23F-469B7C5901BC}"/>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780D04E4-6635-4F38-82F4-DED166FFF22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4284" name="Groupe 67">
            <a:extLst>
              <a:ext uri="{FF2B5EF4-FFF2-40B4-BE49-F238E27FC236}">
                <a16:creationId xmlns:a16="http://schemas.microsoft.com/office/drawing/2014/main" id="{109D4E7E-7698-4E15-8B60-F5B3D9EC2672}"/>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2D7EA13D-178F-4479-9E9A-7C4D98816C97}"/>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4328" name="ZoneTexte 69">
              <a:extLst>
                <a:ext uri="{FF2B5EF4-FFF2-40B4-BE49-F238E27FC236}">
                  <a16:creationId xmlns:a16="http://schemas.microsoft.com/office/drawing/2014/main" id="{F4773197-4738-4EEF-B879-4BD780F2274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4285" name="Groupe 70">
            <a:extLst>
              <a:ext uri="{FF2B5EF4-FFF2-40B4-BE49-F238E27FC236}">
                <a16:creationId xmlns:a16="http://schemas.microsoft.com/office/drawing/2014/main" id="{307E3440-C191-469B-8915-1A0B38AAC12E}"/>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36ED3F47-26A1-45ED-9151-36C1E7424477}"/>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4326" name="ZoneTexte 73">
              <a:extLst>
                <a:ext uri="{FF2B5EF4-FFF2-40B4-BE49-F238E27FC236}">
                  <a16:creationId xmlns:a16="http://schemas.microsoft.com/office/drawing/2014/main" id="{36284FCA-9B81-48B6-B27C-4570326D18F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4286" name="Groupe 81">
            <a:extLst>
              <a:ext uri="{FF2B5EF4-FFF2-40B4-BE49-F238E27FC236}">
                <a16:creationId xmlns:a16="http://schemas.microsoft.com/office/drawing/2014/main" id="{BC83C6B7-F5BA-4612-AAFB-5D4D3682315A}"/>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2480989A-210B-4A0A-8257-ABC51D62B193}"/>
                </a:ext>
              </a:extLst>
            </p:cNvPr>
            <p:cNvPicPr>
              <a:picLocks noChangeAspect="1"/>
            </p:cNvPicPr>
            <p:nvPr/>
          </p:nvPicPr>
          <p:blipFill>
            <a:blip r:embed="rId8"/>
            <a:srcRect/>
            <a:stretch/>
          </p:blipFill>
          <p:spPr>
            <a:xfrm>
              <a:off x="6013563" y="6342472"/>
              <a:ext cx="346147" cy="345729"/>
            </a:xfrm>
            <a:prstGeom prst="rect">
              <a:avLst/>
            </a:prstGeom>
          </p:spPr>
        </p:pic>
        <p:sp>
          <p:nvSpPr>
            <p:cNvPr id="54324" name="ZoneTexte 83">
              <a:extLst>
                <a:ext uri="{FF2B5EF4-FFF2-40B4-BE49-F238E27FC236}">
                  <a16:creationId xmlns:a16="http://schemas.microsoft.com/office/drawing/2014/main" id="{60BC7938-6E0E-46EE-8FB9-B11308010BF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4287" name="Groupe 2">
            <a:extLst>
              <a:ext uri="{FF2B5EF4-FFF2-40B4-BE49-F238E27FC236}">
                <a16:creationId xmlns:a16="http://schemas.microsoft.com/office/drawing/2014/main" id="{A4F4B835-B78E-4E00-BD42-9BD5CF308BC7}"/>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6E3A4512-5FF4-4B0D-8823-0F9BE5E3A564}"/>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0E80C1DC-5248-4F68-9E10-583D16295C68}"/>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4288" name="Groupe 85">
            <a:extLst>
              <a:ext uri="{FF2B5EF4-FFF2-40B4-BE49-F238E27FC236}">
                <a16:creationId xmlns:a16="http://schemas.microsoft.com/office/drawing/2014/main" id="{89F650D8-7213-4189-8C14-D765DA85329B}"/>
              </a:ext>
            </a:extLst>
          </p:cNvPr>
          <p:cNvGrpSpPr>
            <a:grpSpLocks/>
          </p:cNvGrpSpPr>
          <p:nvPr/>
        </p:nvGrpSpPr>
        <p:grpSpPr bwMode="auto">
          <a:xfrm>
            <a:off x="8907463" y="6334125"/>
            <a:ext cx="1304925" cy="488950"/>
            <a:chOff x="9429931" y="6334408"/>
            <a:chExt cx="1305361" cy="488926"/>
          </a:xfrm>
        </p:grpSpPr>
        <p:grpSp>
          <p:nvGrpSpPr>
            <p:cNvPr id="54314" name="Groupe 87">
              <a:extLst>
                <a:ext uri="{FF2B5EF4-FFF2-40B4-BE49-F238E27FC236}">
                  <a16:creationId xmlns:a16="http://schemas.microsoft.com/office/drawing/2014/main" id="{6EFDBBDB-35B4-4065-8456-D020A2E32D79}"/>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183498DD-3A3A-4425-872F-CFBA94F7CB94}"/>
                  </a:ext>
                </a:extLst>
              </p:cNvPr>
              <p:cNvPicPr>
                <a:picLocks noChangeAspect="1"/>
              </p:cNvPicPr>
              <p:nvPr/>
            </p:nvPicPr>
            <p:blipFill>
              <a:blip r:embed="rId9"/>
              <a:srcRect/>
              <a:stretch/>
            </p:blipFill>
            <p:spPr>
              <a:xfrm>
                <a:off x="735763" y="6334408"/>
                <a:ext cx="352543" cy="352408"/>
              </a:xfrm>
              <a:prstGeom prst="rect">
                <a:avLst/>
              </a:prstGeom>
            </p:spPr>
          </p:pic>
          <p:sp>
            <p:nvSpPr>
              <p:cNvPr id="54320" name="ZoneTexte 94">
                <a:extLst>
                  <a:ext uri="{FF2B5EF4-FFF2-40B4-BE49-F238E27FC236}">
                    <a16:creationId xmlns:a16="http://schemas.microsoft.com/office/drawing/2014/main" id="{185B9733-D788-47BD-8C62-92B7230BC92C}"/>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99B4EEFE-EC2F-463B-9BC5-6A069135C720}"/>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4316" name="Groupe 89">
              <a:extLst>
                <a:ext uri="{FF2B5EF4-FFF2-40B4-BE49-F238E27FC236}">
                  <a16:creationId xmlns:a16="http://schemas.microsoft.com/office/drawing/2014/main" id="{02D30DAE-FCFC-4EB4-8A1E-626EBA35927D}"/>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1E8EC58C-7684-43CA-920A-59BA4003E508}"/>
                  </a:ext>
                </a:extLst>
              </p:cNvPr>
              <p:cNvPicPr>
                <a:picLocks noChangeAspect="1"/>
              </p:cNvPicPr>
              <p:nvPr/>
            </p:nvPicPr>
            <p:blipFill>
              <a:blip r:embed="rId10"/>
              <a:srcRect/>
              <a:stretch/>
            </p:blipFill>
            <p:spPr>
              <a:xfrm>
                <a:off x="6008273" y="6342346"/>
                <a:ext cx="346191" cy="346058"/>
              </a:xfrm>
              <a:prstGeom prst="rect">
                <a:avLst/>
              </a:prstGeom>
            </p:spPr>
          </p:pic>
          <p:sp>
            <p:nvSpPr>
              <p:cNvPr id="54318" name="ZoneTexte 92">
                <a:extLst>
                  <a:ext uri="{FF2B5EF4-FFF2-40B4-BE49-F238E27FC236}">
                    <a16:creationId xmlns:a16="http://schemas.microsoft.com/office/drawing/2014/main" id="{AC225FBF-CABE-4D2A-9203-11FAEDF1D28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4289" name="Groupe 3">
            <a:extLst>
              <a:ext uri="{FF2B5EF4-FFF2-40B4-BE49-F238E27FC236}">
                <a16:creationId xmlns:a16="http://schemas.microsoft.com/office/drawing/2014/main" id="{9DFE340E-1AE4-46A9-87D6-EC9B3D285618}"/>
              </a:ext>
            </a:extLst>
          </p:cNvPr>
          <p:cNvGrpSpPr>
            <a:grpSpLocks/>
          </p:cNvGrpSpPr>
          <p:nvPr/>
        </p:nvGrpSpPr>
        <p:grpSpPr bwMode="auto">
          <a:xfrm>
            <a:off x="2136775" y="1128713"/>
            <a:ext cx="7918450" cy="3659128"/>
            <a:chOff x="2071296" y="1281950"/>
            <a:chExt cx="7916964" cy="3658699"/>
          </a:xfrm>
        </p:grpSpPr>
        <p:sp>
          <p:nvSpPr>
            <p:cNvPr id="96" name="object 5">
              <a:extLst>
                <a:ext uri="{FF2B5EF4-FFF2-40B4-BE49-F238E27FC236}">
                  <a16:creationId xmlns:a16="http://schemas.microsoft.com/office/drawing/2014/main" id="{81E05E69-693E-4A27-B866-9DEBDC9A8007}"/>
                </a:ext>
              </a:extLst>
            </p:cNvPr>
            <p:cNvSpPr txBox="1"/>
            <p:nvPr/>
          </p:nvSpPr>
          <p:spPr>
            <a:xfrm>
              <a:off x="2071296" y="1843859"/>
              <a:ext cx="7915377" cy="3096790"/>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Propriétaires, occupants, bailleurs.</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Logement achevé avant le 1</a:t>
              </a:r>
              <a:r>
                <a:rPr lang="fr-FR" sz="1200" baseline="30000" dirty="0">
                  <a:solidFill>
                    <a:srgbClr val="394348"/>
                  </a:solidFill>
                  <a:latin typeface="Arial" panose="020B0604020202020204" pitchFamily="34" charset="0"/>
                  <a:cs typeface="Arial" panose="020B0604020202020204" pitchFamily="34" charset="0"/>
                </a:rPr>
                <a:t>er</a:t>
              </a:r>
              <a:r>
                <a:rPr lang="fr-FR" sz="1200" dirty="0">
                  <a:solidFill>
                    <a:srgbClr val="394348"/>
                  </a:solidFill>
                  <a:latin typeface="Arial" panose="020B0604020202020204" pitchFamily="34" charset="0"/>
                  <a:cs typeface="Arial" panose="020B0604020202020204" pitchFamily="34" charset="0"/>
                </a:rPr>
                <a:t> janvier 1989 ayant fait l’objet de travaux en faveur des économies d’énergie.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Travaux en faveur d’économies d’énergie (isolation thermique, pompes à chaleur, récupération et traitement des eaux pluviales…</a:t>
              </a: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b="1"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a:t>
              </a:r>
            </a:p>
            <a:p>
              <a:pPr marL="628650" lvl="1" indent="-171450" algn="just" fontAlgn="auto" hangingPunct="1">
                <a:spcBef>
                  <a:spcPts val="0"/>
                </a:spcBef>
                <a:spcAft>
                  <a:spcPts val="0"/>
                </a:spcAft>
                <a:buClr>
                  <a:srgbClr val="BDD7EE"/>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Pour bénéficier de cette exonération de 50 à 100 %, d’une durée de 3 ans, le montant total des dépenses payées par logement doit être supérieur à :</a:t>
              </a:r>
            </a:p>
            <a:p>
              <a:pPr marL="1085850" lvl="2" indent="-171450" algn="just" fontAlgn="auto" hangingPunct="1">
                <a:spcBef>
                  <a:spcPts val="0"/>
                </a:spcBef>
                <a:spcAft>
                  <a:spcPts val="0"/>
                </a:spcAft>
                <a:buClr>
                  <a:srgbClr val="BDD7EE"/>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Soit 10 000 € l’année précédant l’année d’application de l’exonération ;</a:t>
              </a:r>
            </a:p>
            <a:p>
              <a:pPr marL="1085850" lvl="2" indent="-171450" algn="just" fontAlgn="auto" hangingPunct="1">
                <a:spcBef>
                  <a:spcPts val="0"/>
                </a:spcBef>
                <a:spcAft>
                  <a:spcPts val="0"/>
                </a:spcAft>
                <a:buClr>
                  <a:srgbClr val="BDD7EE"/>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Soit 15 000 € au cours des 3 années précédant l’année d’application de l’exonération.</a:t>
              </a:r>
            </a:p>
            <a:p>
              <a:pPr marL="9525" algn="just" eaLnBrk="1" fontAlgn="auto" hangingPunct="1">
                <a:spcBef>
                  <a:spcPts val="0"/>
                </a:spcBef>
                <a:spcAft>
                  <a:spcPts val="0"/>
                </a:spcAft>
                <a:buClr>
                  <a:schemeClr val="accent5">
                    <a:lumMod val="60000"/>
                    <a:lumOff val="40000"/>
                  </a:schemeClr>
                </a:buCl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chemeClr val="accent5">
                    <a:lumMod val="60000"/>
                    <a:lumOff val="40000"/>
                  </a:schemeClr>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Ai-je droit pour ma taxe Foncière à l'exonération en faveur des économies d'énergie ? | impots.gouv.fr</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B6E5E723-44C3-469A-AD6B-1D2A2A863874}"/>
                </a:ext>
              </a:extLst>
            </p:cNvPr>
            <p:cNvSpPr txBox="1"/>
            <p:nvPr/>
          </p:nvSpPr>
          <p:spPr>
            <a:xfrm>
              <a:off x="2071296" y="1281950"/>
              <a:ext cx="7916964" cy="495242"/>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Exonération de la taxe foncière pour les travaux d’économie d’énergie</a:t>
              </a:r>
            </a:p>
          </p:txBody>
        </p:sp>
      </p:grpSp>
      <p:grpSp>
        <p:nvGrpSpPr>
          <p:cNvPr id="54290" name="Groupe 120">
            <a:extLst>
              <a:ext uri="{FF2B5EF4-FFF2-40B4-BE49-F238E27FC236}">
                <a16:creationId xmlns:a16="http://schemas.microsoft.com/office/drawing/2014/main" id="{30D6DE22-66F2-4D26-A3E0-2A8620DD54CA}"/>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10F49FD6-B607-42E4-ABCD-AC28008838AB}"/>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4311" name="ZoneTexte 122">
              <a:extLst>
                <a:ext uri="{FF2B5EF4-FFF2-40B4-BE49-F238E27FC236}">
                  <a16:creationId xmlns:a16="http://schemas.microsoft.com/office/drawing/2014/main" id="{433C43E3-C1C3-4F5C-955B-F49212BB858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2788475A-CD91-4407-992F-9D56DB307C4A}"/>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54292" name="Groupe 51">
            <a:extLst>
              <a:ext uri="{FF2B5EF4-FFF2-40B4-BE49-F238E27FC236}">
                <a16:creationId xmlns:a16="http://schemas.microsoft.com/office/drawing/2014/main" id="{B8907D45-D9A7-4357-9360-98E0F6521DD5}"/>
              </a:ext>
            </a:extLst>
          </p:cNvPr>
          <p:cNvGrpSpPr>
            <a:grpSpLocks/>
          </p:cNvGrpSpPr>
          <p:nvPr/>
        </p:nvGrpSpPr>
        <p:grpSpPr bwMode="auto">
          <a:xfrm>
            <a:off x="8977313" y="661988"/>
            <a:ext cx="2219325" cy="460375"/>
            <a:chOff x="8708093" y="821111"/>
            <a:chExt cx="2218684" cy="460159"/>
          </a:xfrm>
        </p:grpSpPr>
        <p:sp>
          <p:nvSpPr>
            <p:cNvPr id="67" name="Rectangle 66">
              <a:extLst>
                <a:ext uri="{FF2B5EF4-FFF2-40B4-BE49-F238E27FC236}">
                  <a16:creationId xmlns:a16="http://schemas.microsoft.com/office/drawing/2014/main" id="{340E76DA-3191-4D4D-95CF-AE3AB33F381C}"/>
                </a:ext>
              </a:extLst>
            </p:cNvPr>
            <p:cNvSpPr/>
            <p:nvPr/>
          </p:nvSpPr>
          <p:spPr>
            <a:xfrm>
              <a:off x="9839653" y="876647"/>
              <a:ext cx="1087124" cy="404623"/>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7600" bIns="108000" anchor="ctr"/>
            <a:lstStyle/>
            <a:p>
              <a:pPr eaLnBrk="1" fontAlgn="auto" hangingPunct="1">
                <a:spcBef>
                  <a:spcPts val="0"/>
                </a:spcBef>
                <a:spcAft>
                  <a:spcPts val="0"/>
                </a:spcAft>
                <a:defRPr/>
              </a:pPr>
              <a:endParaRPr lang="fr-FR" sz="1400" b="1" i="1" dirty="0">
                <a:solidFill>
                  <a:schemeClr val="bg1"/>
                </a:solidFill>
                <a:latin typeface="Arial" panose="020B0604020202020204" pitchFamily="34" charset="0"/>
                <a:cs typeface="Arial" panose="020B0604020202020204" pitchFamily="34" charset="0"/>
              </a:endParaRPr>
            </a:p>
          </p:txBody>
        </p:sp>
        <p:sp>
          <p:nvSpPr>
            <p:cNvPr id="73" name="Rectangle 72">
              <a:extLst>
                <a:ext uri="{FF2B5EF4-FFF2-40B4-BE49-F238E27FC236}">
                  <a16:creationId xmlns:a16="http://schemas.microsoft.com/office/drawing/2014/main" id="{554F5369-CE43-4353-A31A-C8D9DE2B6E80}"/>
                </a:ext>
              </a:extLst>
            </p:cNvPr>
            <p:cNvSpPr/>
            <p:nvPr/>
          </p:nvSpPr>
          <p:spPr>
            <a:xfrm>
              <a:off x="8708093" y="821111"/>
              <a:ext cx="2218684" cy="404622"/>
            </a:xfrm>
            <a:prstGeom prst="rect">
              <a:avLst/>
            </a:prstGeom>
            <a:solidFill>
              <a:srgbClr val="75C03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57600" bIns="108000" anchor="ctr"/>
            <a:lstStyle/>
            <a:p>
              <a:pPr algn="ctr" eaLnBrk="1" fontAlgn="auto" hangingPunct="1">
                <a:spcBef>
                  <a:spcPts val="0"/>
                </a:spcBef>
                <a:spcAft>
                  <a:spcPts val="0"/>
                </a:spcAft>
                <a:defRPr/>
              </a:pPr>
              <a:r>
                <a:rPr lang="fr-FR" sz="1400" b="1" i="1" dirty="0">
                  <a:latin typeface="Arial" panose="020B0604020202020204" pitchFamily="34" charset="0"/>
                  <a:cs typeface="Arial" panose="020B0604020202020204" pitchFamily="34" charset="0"/>
                </a:rPr>
                <a:t>Dispositif local</a:t>
              </a:r>
              <a:endParaRPr lang="fr-FR" sz="1400" b="1" i="1" dirty="0">
                <a:solidFill>
                  <a:schemeClr val="bg1"/>
                </a:solidFill>
                <a:latin typeface="Arial" panose="020B0604020202020204" pitchFamily="34" charset="0"/>
                <a:cs typeface="Arial" panose="020B0604020202020204" pitchFamily="34" charset="0"/>
              </a:endParaRPr>
            </a:p>
          </p:txBody>
        </p:sp>
      </p:grpSp>
      <p:sp>
        <p:nvSpPr>
          <p:cNvPr id="101" name="Rectangle 100">
            <a:hlinkClick r:id="rId12" action="ppaction://hlinksldjump"/>
            <a:extLst>
              <a:ext uri="{FF2B5EF4-FFF2-40B4-BE49-F238E27FC236}">
                <a16:creationId xmlns:a16="http://schemas.microsoft.com/office/drawing/2014/main" id="{C9A1F46F-3631-4355-9DB6-1187697706F7}"/>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4294" name="Groupe 77">
            <a:extLst>
              <a:ext uri="{FF2B5EF4-FFF2-40B4-BE49-F238E27FC236}">
                <a16:creationId xmlns:a16="http://schemas.microsoft.com/office/drawing/2014/main" id="{23937BAF-4C0D-4A26-9DEE-FBF8E0645D03}"/>
              </a:ext>
            </a:extLst>
          </p:cNvPr>
          <p:cNvGrpSpPr>
            <a:grpSpLocks/>
          </p:cNvGrpSpPr>
          <p:nvPr/>
        </p:nvGrpSpPr>
        <p:grpSpPr bwMode="auto">
          <a:xfrm>
            <a:off x="6048375" y="6324600"/>
            <a:ext cx="784225" cy="496888"/>
            <a:chOff x="6767187" y="6323834"/>
            <a:chExt cx="784388" cy="497620"/>
          </a:xfrm>
        </p:grpSpPr>
        <p:pic>
          <p:nvPicPr>
            <p:cNvPr id="79" name="Graphique 78">
              <a:extLst>
                <a:ext uri="{FF2B5EF4-FFF2-40B4-BE49-F238E27FC236}">
                  <a16:creationId xmlns:a16="http://schemas.microsoft.com/office/drawing/2014/main" id="{CE04377B-2A5D-4DA6-B948-1092FE7F8C56}"/>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4307" name="ZoneTexte 79">
              <a:extLst>
                <a:ext uri="{FF2B5EF4-FFF2-40B4-BE49-F238E27FC236}">
                  <a16:creationId xmlns:a16="http://schemas.microsoft.com/office/drawing/2014/main" id="{237EAFB6-5804-4FB7-B2FC-983FE26F6268}"/>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4295" name="Groupe 80">
            <a:extLst>
              <a:ext uri="{FF2B5EF4-FFF2-40B4-BE49-F238E27FC236}">
                <a16:creationId xmlns:a16="http://schemas.microsoft.com/office/drawing/2014/main" id="{450D64AE-C570-4A4A-94E3-E66B2A1BCD4D}"/>
              </a:ext>
            </a:extLst>
          </p:cNvPr>
          <p:cNvGrpSpPr>
            <a:grpSpLocks/>
          </p:cNvGrpSpPr>
          <p:nvPr/>
        </p:nvGrpSpPr>
        <p:grpSpPr bwMode="auto">
          <a:xfrm>
            <a:off x="71438" y="6324600"/>
            <a:ext cx="11553825" cy="496888"/>
            <a:chOff x="71517" y="6323834"/>
            <a:chExt cx="11554426" cy="497620"/>
          </a:xfrm>
        </p:grpSpPr>
        <p:pic>
          <p:nvPicPr>
            <p:cNvPr id="85" name="Graphique 84">
              <a:hlinkClick r:id="" action="ppaction://hlinkshowjump?jump=previousslide"/>
              <a:extLst>
                <a:ext uri="{FF2B5EF4-FFF2-40B4-BE49-F238E27FC236}">
                  <a16:creationId xmlns:a16="http://schemas.microsoft.com/office/drawing/2014/main" id="{FAB3DA5D-7659-4E5C-A47A-1473A16CDF5A}"/>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7" name="Graphique 86">
              <a:hlinkClick r:id="" action="ppaction://hlinkshowjump?jump=nextslide"/>
              <a:extLst>
                <a:ext uri="{FF2B5EF4-FFF2-40B4-BE49-F238E27FC236}">
                  <a16:creationId xmlns:a16="http://schemas.microsoft.com/office/drawing/2014/main" id="{9D84E444-226C-400D-AEEB-3DB9AF6A0B1E}"/>
                </a:ext>
              </a:extLst>
            </p:cNvPr>
            <p:cNvPicPr>
              <a:picLocks noChangeAspect="1"/>
            </p:cNvPicPr>
            <p:nvPr/>
          </p:nvPicPr>
          <p:blipFill>
            <a:blip r:embed="rId14"/>
            <a:srcRect/>
            <a:stretch/>
          </p:blipFill>
          <p:spPr>
            <a:xfrm>
              <a:off x="11344940" y="6431943"/>
              <a:ext cx="281003" cy="281402"/>
            </a:xfrm>
            <a:prstGeom prst="rect">
              <a:avLst/>
            </a:prstGeom>
          </p:spPr>
        </p:pic>
        <p:sp>
          <p:nvSpPr>
            <p:cNvPr id="91" name="Rectangle 90">
              <a:hlinkClick r:id="rId15" action="ppaction://hlinksldjump"/>
              <a:extLst>
                <a:ext uri="{FF2B5EF4-FFF2-40B4-BE49-F238E27FC236}">
                  <a16:creationId xmlns:a16="http://schemas.microsoft.com/office/drawing/2014/main" id="{AAB52D5B-FB35-4FD2-88CC-4315F72FF6E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16" action="ppaction://hlinksldjump"/>
              <a:extLst>
                <a:ext uri="{FF2B5EF4-FFF2-40B4-BE49-F238E27FC236}">
                  <a16:creationId xmlns:a16="http://schemas.microsoft.com/office/drawing/2014/main" id="{1A683242-4CEA-4F97-9CE3-76C3D9AF861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8" name="Rectangle 97">
              <a:hlinkClick r:id="rId17" action="ppaction://hlinksldjump"/>
              <a:extLst>
                <a:ext uri="{FF2B5EF4-FFF2-40B4-BE49-F238E27FC236}">
                  <a16:creationId xmlns:a16="http://schemas.microsoft.com/office/drawing/2014/main" id="{7C4B0EDC-21D0-4D19-8366-A531E703430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9" name="Rectangle 98">
              <a:hlinkClick r:id="rId18" action="ppaction://hlinksldjump"/>
              <a:extLst>
                <a:ext uri="{FF2B5EF4-FFF2-40B4-BE49-F238E27FC236}">
                  <a16:creationId xmlns:a16="http://schemas.microsoft.com/office/drawing/2014/main" id="{6073B362-AAA9-4628-8DBE-C062DD5D22CD}"/>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9" action="ppaction://hlinksldjump"/>
              <a:extLst>
                <a:ext uri="{FF2B5EF4-FFF2-40B4-BE49-F238E27FC236}">
                  <a16:creationId xmlns:a16="http://schemas.microsoft.com/office/drawing/2014/main" id="{D5648FB2-8062-400D-AD00-974B28D35D0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0" action="ppaction://hlinksldjump"/>
              <a:extLst>
                <a:ext uri="{FF2B5EF4-FFF2-40B4-BE49-F238E27FC236}">
                  <a16:creationId xmlns:a16="http://schemas.microsoft.com/office/drawing/2014/main" id="{CED31413-1B90-40DE-9DBD-42A4E87D6BE4}"/>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1" action="ppaction://hlinksldjump"/>
              <a:extLst>
                <a:ext uri="{FF2B5EF4-FFF2-40B4-BE49-F238E27FC236}">
                  <a16:creationId xmlns:a16="http://schemas.microsoft.com/office/drawing/2014/main" id="{6B98C053-2EB9-42B6-806F-0389FF95C83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2" action="ppaction://hlinksldjump"/>
              <a:extLst>
                <a:ext uri="{FF2B5EF4-FFF2-40B4-BE49-F238E27FC236}">
                  <a16:creationId xmlns:a16="http://schemas.microsoft.com/office/drawing/2014/main" id="{84E2E691-6E25-497C-849B-94425BB673A5}"/>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E4D2A3E1-CDC3-4F96-A0D3-52C2C3FD754E}"/>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87" name="Rectangle 86">
            <a:extLst>
              <a:ext uri="{FF2B5EF4-FFF2-40B4-BE49-F238E27FC236}">
                <a16:creationId xmlns:a16="http://schemas.microsoft.com/office/drawing/2014/main" id="{770B9A3A-8096-470F-8DB8-32B3617647A0}"/>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Prêt Rénovation Énergétique – Différé partiel</a:t>
            </a:r>
          </a:p>
        </p:txBody>
      </p:sp>
      <p:pic>
        <p:nvPicPr>
          <p:cNvPr id="111" name="Graphique 110">
            <a:extLst>
              <a:ext uri="{FF2B5EF4-FFF2-40B4-BE49-F238E27FC236}">
                <a16:creationId xmlns:a16="http://schemas.microsoft.com/office/drawing/2014/main" id="{C9AD98ED-9E74-45B0-81E8-E4E499D219FA}"/>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24F503B3-8BC0-4E04-98F7-20510ED193B6}"/>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0EE325FD-41B6-4277-AB5D-134352737E93}"/>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F597D306-9E5E-4BCD-A4C7-25BB307E5C1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53</a:t>
            </a:r>
          </a:p>
        </p:txBody>
      </p:sp>
      <p:grpSp>
        <p:nvGrpSpPr>
          <p:cNvPr id="55304" name="Groupe 57">
            <a:extLst>
              <a:ext uri="{FF2B5EF4-FFF2-40B4-BE49-F238E27FC236}">
                <a16:creationId xmlns:a16="http://schemas.microsoft.com/office/drawing/2014/main" id="{AD679238-EB65-4F59-A41B-4395A7612403}"/>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6BCB6B02-1783-47DF-8945-37BD40C190F4}"/>
                </a:ext>
              </a:extLst>
            </p:cNvPr>
            <p:cNvPicPr>
              <a:picLocks noChangeAspect="1"/>
            </p:cNvPicPr>
            <p:nvPr/>
          </p:nvPicPr>
          <p:blipFill>
            <a:blip r:embed="rId4"/>
            <a:srcRect/>
            <a:stretch/>
          </p:blipFill>
          <p:spPr>
            <a:xfrm>
              <a:off x="188971" y="6352891"/>
              <a:ext cx="310824" cy="311510"/>
            </a:xfrm>
            <a:prstGeom prst="rect">
              <a:avLst/>
            </a:prstGeom>
          </p:spPr>
        </p:pic>
        <p:sp>
          <p:nvSpPr>
            <p:cNvPr id="55380" name="ZoneTexte 59">
              <a:extLst>
                <a:ext uri="{FF2B5EF4-FFF2-40B4-BE49-F238E27FC236}">
                  <a16:creationId xmlns:a16="http://schemas.microsoft.com/office/drawing/2014/main" id="{7D814251-07C9-4F3F-BE13-1E1E305A534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5305" name="Groupe 60">
            <a:extLst>
              <a:ext uri="{FF2B5EF4-FFF2-40B4-BE49-F238E27FC236}">
                <a16:creationId xmlns:a16="http://schemas.microsoft.com/office/drawing/2014/main" id="{E222C3D0-A6EB-4393-B3F2-0AABF7C29E3C}"/>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E2E73061-B4F2-4308-8E12-3438CED0E646}"/>
                </a:ext>
              </a:extLst>
            </p:cNvPr>
            <p:cNvPicPr>
              <a:picLocks noChangeAspect="1"/>
            </p:cNvPicPr>
            <p:nvPr/>
          </p:nvPicPr>
          <p:blipFill>
            <a:blip r:embed="rId5"/>
            <a:srcRect/>
            <a:stretch/>
          </p:blipFill>
          <p:spPr>
            <a:xfrm>
              <a:off x="706949" y="6306505"/>
              <a:ext cx="414890" cy="415053"/>
            </a:xfrm>
            <a:prstGeom prst="rect">
              <a:avLst/>
            </a:prstGeom>
          </p:spPr>
        </p:pic>
        <p:sp>
          <p:nvSpPr>
            <p:cNvPr id="55378" name="ZoneTexte 62">
              <a:extLst>
                <a:ext uri="{FF2B5EF4-FFF2-40B4-BE49-F238E27FC236}">
                  <a16:creationId xmlns:a16="http://schemas.microsoft.com/office/drawing/2014/main" id="{6C276677-2C4F-4373-947E-33FE94EFAD5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5306" name="ZoneTexte 63">
            <a:extLst>
              <a:ext uri="{FF2B5EF4-FFF2-40B4-BE49-F238E27FC236}">
                <a16:creationId xmlns:a16="http://schemas.microsoft.com/office/drawing/2014/main" id="{76B984ED-8383-45D2-A207-65814C2EAA1A}"/>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1D2EA156-0F7B-4E4F-A834-760848A305F8}"/>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CB516402-E331-406D-A4C4-E929DE47C5F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5309" name="Groupe 67">
            <a:extLst>
              <a:ext uri="{FF2B5EF4-FFF2-40B4-BE49-F238E27FC236}">
                <a16:creationId xmlns:a16="http://schemas.microsoft.com/office/drawing/2014/main" id="{DEDB56E6-F58C-4C8E-B48D-0DB2D7C588B0}"/>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B449DC33-5D39-4E6F-A21A-C6CDA408F8C0}"/>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5376" name="ZoneTexte 69">
              <a:extLst>
                <a:ext uri="{FF2B5EF4-FFF2-40B4-BE49-F238E27FC236}">
                  <a16:creationId xmlns:a16="http://schemas.microsoft.com/office/drawing/2014/main" id="{7CA3CA2D-C1E7-4B00-A913-701E5E6DBB8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5310" name="Groupe 70">
            <a:extLst>
              <a:ext uri="{FF2B5EF4-FFF2-40B4-BE49-F238E27FC236}">
                <a16:creationId xmlns:a16="http://schemas.microsoft.com/office/drawing/2014/main" id="{40A8178B-6DFB-41D9-A4DC-99C4A81B1C1B}"/>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182AF22C-59F5-41AD-ADA8-1E57A91523ED}"/>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5374" name="ZoneTexte 73">
              <a:extLst>
                <a:ext uri="{FF2B5EF4-FFF2-40B4-BE49-F238E27FC236}">
                  <a16:creationId xmlns:a16="http://schemas.microsoft.com/office/drawing/2014/main" id="{7304FD7D-48DB-4874-BEF7-EAB5283AA03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5311" name="Groupe 81">
            <a:extLst>
              <a:ext uri="{FF2B5EF4-FFF2-40B4-BE49-F238E27FC236}">
                <a16:creationId xmlns:a16="http://schemas.microsoft.com/office/drawing/2014/main" id="{AF47D5B5-1801-4E4D-A7F5-399D7F3E2A9E}"/>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0E4A4323-134A-4EBC-8AB1-542D8794B02B}"/>
                </a:ext>
              </a:extLst>
            </p:cNvPr>
            <p:cNvPicPr>
              <a:picLocks noChangeAspect="1"/>
            </p:cNvPicPr>
            <p:nvPr/>
          </p:nvPicPr>
          <p:blipFill>
            <a:blip r:embed="rId8"/>
            <a:srcRect/>
            <a:stretch/>
          </p:blipFill>
          <p:spPr>
            <a:xfrm>
              <a:off x="6013563" y="6342472"/>
              <a:ext cx="346147" cy="345729"/>
            </a:xfrm>
            <a:prstGeom prst="rect">
              <a:avLst/>
            </a:prstGeom>
          </p:spPr>
        </p:pic>
        <p:sp>
          <p:nvSpPr>
            <p:cNvPr id="55372" name="ZoneTexte 83">
              <a:extLst>
                <a:ext uri="{FF2B5EF4-FFF2-40B4-BE49-F238E27FC236}">
                  <a16:creationId xmlns:a16="http://schemas.microsoft.com/office/drawing/2014/main" id="{B78721B9-61B5-4A41-897B-719A8EC18C94}"/>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5312" name="Groupe 2">
            <a:extLst>
              <a:ext uri="{FF2B5EF4-FFF2-40B4-BE49-F238E27FC236}">
                <a16:creationId xmlns:a16="http://schemas.microsoft.com/office/drawing/2014/main" id="{C640E78A-C86E-4ACB-927C-487579D16C37}"/>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01FEEF72-2450-417E-84ED-E1190FB684C6}"/>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340240AD-24E0-4409-A10D-A068ED53A0CA}"/>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5313" name="Groupe 85">
            <a:extLst>
              <a:ext uri="{FF2B5EF4-FFF2-40B4-BE49-F238E27FC236}">
                <a16:creationId xmlns:a16="http://schemas.microsoft.com/office/drawing/2014/main" id="{E0788E60-BCD8-4233-9D76-CC709EE14A14}"/>
              </a:ext>
            </a:extLst>
          </p:cNvPr>
          <p:cNvGrpSpPr>
            <a:grpSpLocks/>
          </p:cNvGrpSpPr>
          <p:nvPr/>
        </p:nvGrpSpPr>
        <p:grpSpPr bwMode="auto">
          <a:xfrm>
            <a:off x="8907463" y="6334125"/>
            <a:ext cx="1304925" cy="488950"/>
            <a:chOff x="9429931" y="6334408"/>
            <a:chExt cx="1305361" cy="488926"/>
          </a:xfrm>
        </p:grpSpPr>
        <p:grpSp>
          <p:nvGrpSpPr>
            <p:cNvPr id="55362" name="Groupe 87">
              <a:extLst>
                <a:ext uri="{FF2B5EF4-FFF2-40B4-BE49-F238E27FC236}">
                  <a16:creationId xmlns:a16="http://schemas.microsoft.com/office/drawing/2014/main" id="{6F63646D-92A3-4D9D-91FE-56B36B57AB4B}"/>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B665FA6D-4447-4378-8E30-85537EFC0516}"/>
                  </a:ext>
                </a:extLst>
              </p:cNvPr>
              <p:cNvPicPr>
                <a:picLocks noChangeAspect="1"/>
              </p:cNvPicPr>
              <p:nvPr/>
            </p:nvPicPr>
            <p:blipFill>
              <a:blip r:embed="rId9"/>
              <a:srcRect/>
              <a:stretch/>
            </p:blipFill>
            <p:spPr>
              <a:xfrm>
                <a:off x="735763" y="6334408"/>
                <a:ext cx="352543" cy="352408"/>
              </a:xfrm>
              <a:prstGeom prst="rect">
                <a:avLst/>
              </a:prstGeom>
            </p:spPr>
          </p:pic>
          <p:sp>
            <p:nvSpPr>
              <p:cNvPr id="55368" name="ZoneTexte 94">
                <a:extLst>
                  <a:ext uri="{FF2B5EF4-FFF2-40B4-BE49-F238E27FC236}">
                    <a16:creationId xmlns:a16="http://schemas.microsoft.com/office/drawing/2014/main" id="{01C1F684-0EFE-4A52-BA67-7AE3217D01C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87903909-772C-4DE7-9D7A-4E4D0A248BFB}"/>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5364" name="Groupe 89">
              <a:extLst>
                <a:ext uri="{FF2B5EF4-FFF2-40B4-BE49-F238E27FC236}">
                  <a16:creationId xmlns:a16="http://schemas.microsoft.com/office/drawing/2014/main" id="{611A95F4-6A94-4553-979C-8E9BE475E341}"/>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436B1F53-95F3-4EC9-9731-23736790159B}"/>
                  </a:ext>
                </a:extLst>
              </p:cNvPr>
              <p:cNvPicPr>
                <a:picLocks noChangeAspect="1"/>
              </p:cNvPicPr>
              <p:nvPr/>
            </p:nvPicPr>
            <p:blipFill>
              <a:blip r:embed="rId10"/>
              <a:srcRect/>
              <a:stretch/>
            </p:blipFill>
            <p:spPr>
              <a:xfrm>
                <a:off x="6008273" y="6342346"/>
                <a:ext cx="346191" cy="346058"/>
              </a:xfrm>
              <a:prstGeom prst="rect">
                <a:avLst/>
              </a:prstGeom>
            </p:spPr>
          </p:pic>
          <p:sp>
            <p:nvSpPr>
              <p:cNvPr id="55366" name="ZoneTexte 92">
                <a:extLst>
                  <a:ext uri="{FF2B5EF4-FFF2-40B4-BE49-F238E27FC236}">
                    <a16:creationId xmlns:a16="http://schemas.microsoft.com/office/drawing/2014/main" id="{EE1EA311-A7D3-4E74-8916-399B436CD5F3}"/>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9" name="Forme libre 98">
            <a:extLst>
              <a:ext uri="{FF2B5EF4-FFF2-40B4-BE49-F238E27FC236}">
                <a16:creationId xmlns:a16="http://schemas.microsoft.com/office/drawing/2014/main" id="{220DE733-5884-40CE-BABC-D8C530FD4802}"/>
              </a:ext>
            </a:extLst>
          </p:cNvPr>
          <p:cNvSpPr/>
          <p:nvPr/>
        </p:nvSpPr>
        <p:spPr>
          <a:xfrm>
            <a:off x="5840413" y="5116513"/>
            <a:ext cx="3570287" cy="520700"/>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91" name="Forme libre 90">
            <a:extLst>
              <a:ext uri="{FF2B5EF4-FFF2-40B4-BE49-F238E27FC236}">
                <a16:creationId xmlns:a16="http://schemas.microsoft.com/office/drawing/2014/main" id="{E0849311-7AC8-47BA-84A9-0FF86B06A0D6}"/>
              </a:ext>
            </a:extLst>
          </p:cNvPr>
          <p:cNvSpPr/>
          <p:nvPr/>
        </p:nvSpPr>
        <p:spPr>
          <a:xfrm>
            <a:off x="5840413" y="4495800"/>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4" name="Forme libre 103">
            <a:extLst>
              <a:ext uri="{FF2B5EF4-FFF2-40B4-BE49-F238E27FC236}">
                <a16:creationId xmlns:a16="http://schemas.microsoft.com/office/drawing/2014/main" id="{A153F161-193A-421A-89D2-45F558F7762B}"/>
              </a:ext>
            </a:extLst>
          </p:cNvPr>
          <p:cNvSpPr/>
          <p:nvPr/>
        </p:nvSpPr>
        <p:spPr>
          <a:xfrm>
            <a:off x="5840413" y="3875088"/>
            <a:ext cx="3570287"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8" name="Forme libre 107">
            <a:extLst>
              <a:ext uri="{FF2B5EF4-FFF2-40B4-BE49-F238E27FC236}">
                <a16:creationId xmlns:a16="http://schemas.microsoft.com/office/drawing/2014/main" id="{B8EA38A4-AD9F-48A8-B3A2-8F2ECD713422}"/>
              </a:ext>
            </a:extLst>
          </p:cNvPr>
          <p:cNvSpPr/>
          <p:nvPr/>
        </p:nvSpPr>
        <p:spPr>
          <a:xfrm>
            <a:off x="5840413" y="3254375"/>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9" name="Forme libre 108">
            <a:extLst>
              <a:ext uri="{FF2B5EF4-FFF2-40B4-BE49-F238E27FC236}">
                <a16:creationId xmlns:a16="http://schemas.microsoft.com/office/drawing/2014/main" id="{CC1C12B5-415A-40DA-A52A-5C9F49E53E89}"/>
              </a:ext>
            </a:extLst>
          </p:cNvPr>
          <p:cNvSpPr/>
          <p:nvPr/>
        </p:nvSpPr>
        <p:spPr>
          <a:xfrm>
            <a:off x="5840413" y="2632075"/>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0" name="Forme libre 109">
            <a:extLst>
              <a:ext uri="{FF2B5EF4-FFF2-40B4-BE49-F238E27FC236}">
                <a16:creationId xmlns:a16="http://schemas.microsoft.com/office/drawing/2014/main" id="{74E495BA-74C3-4DF9-B7B3-70C483CEAC3B}"/>
              </a:ext>
            </a:extLst>
          </p:cNvPr>
          <p:cNvSpPr/>
          <p:nvPr/>
        </p:nvSpPr>
        <p:spPr>
          <a:xfrm>
            <a:off x="5840413" y="2011363"/>
            <a:ext cx="3570287"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6" name="Forme libre 115">
            <a:extLst>
              <a:ext uri="{FF2B5EF4-FFF2-40B4-BE49-F238E27FC236}">
                <a16:creationId xmlns:a16="http://schemas.microsoft.com/office/drawing/2014/main" id="{A4E22FB6-B2F7-452A-B84E-710BA46F1751}"/>
              </a:ext>
            </a:extLst>
          </p:cNvPr>
          <p:cNvSpPr/>
          <p:nvPr/>
        </p:nvSpPr>
        <p:spPr>
          <a:xfrm>
            <a:off x="5840413" y="1390650"/>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54" name="Rectangle 153">
            <a:extLst>
              <a:ext uri="{FF2B5EF4-FFF2-40B4-BE49-F238E27FC236}">
                <a16:creationId xmlns:a16="http://schemas.microsoft.com/office/drawing/2014/main" id="{BE7175CA-1684-4B1A-93C5-38113554ED55}"/>
              </a:ext>
            </a:extLst>
          </p:cNvPr>
          <p:cNvSpPr/>
          <p:nvPr/>
        </p:nvSpPr>
        <p:spPr>
          <a:xfrm>
            <a:off x="2724150" y="8016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Prêt non réglementé</a:t>
            </a:r>
          </a:p>
        </p:txBody>
      </p:sp>
      <p:sp>
        <p:nvSpPr>
          <p:cNvPr id="2" name="Signalisation droite 1">
            <a:extLst>
              <a:ext uri="{FF2B5EF4-FFF2-40B4-BE49-F238E27FC236}">
                <a16:creationId xmlns:a16="http://schemas.microsoft.com/office/drawing/2014/main" id="{68191CC2-9953-4DB6-9648-740C17621195}"/>
              </a:ext>
            </a:extLst>
          </p:cNvPr>
          <p:cNvSpPr/>
          <p:nvPr/>
        </p:nvSpPr>
        <p:spPr>
          <a:xfrm>
            <a:off x="2779713" y="139065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23" name="ZoneTexte 113">
            <a:extLst>
              <a:ext uri="{FF2B5EF4-FFF2-40B4-BE49-F238E27FC236}">
                <a16:creationId xmlns:a16="http://schemas.microsoft.com/office/drawing/2014/main" id="{1F1AB25E-1A17-435D-886B-35678CD31442}"/>
              </a:ext>
            </a:extLst>
          </p:cNvPr>
          <p:cNvSpPr txBox="1">
            <a:spLocks noChangeArrowheads="1"/>
          </p:cNvSpPr>
          <p:nvPr/>
        </p:nvSpPr>
        <p:spPr bwMode="auto">
          <a:xfrm>
            <a:off x="3609975" y="149860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55324" name="ZoneTexte 114">
            <a:extLst>
              <a:ext uri="{FF2B5EF4-FFF2-40B4-BE49-F238E27FC236}">
                <a16:creationId xmlns:a16="http://schemas.microsoft.com/office/drawing/2014/main" id="{6512648B-200A-44C8-9811-F19605B993B5}"/>
              </a:ext>
            </a:extLst>
          </p:cNvPr>
          <p:cNvSpPr txBox="1">
            <a:spLocks noChangeArrowheads="1"/>
          </p:cNvSpPr>
          <p:nvPr/>
        </p:nvSpPr>
        <p:spPr bwMode="auto">
          <a:xfrm>
            <a:off x="6442075" y="1495425"/>
            <a:ext cx="2857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Tous travaux rénovation énergétique</a:t>
            </a:r>
          </a:p>
        </p:txBody>
      </p:sp>
      <p:sp>
        <p:nvSpPr>
          <p:cNvPr id="101" name="Signalisation droite 100">
            <a:extLst>
              <a:ext uri="{FF2B5EF4-FFF2-40B4-BE49-F238E27FC236}">
                <a16:creationId xmlns:a16="http://schemas.microsoft.com/office/drawing/2014/main" id="{225B7448-DED9-4DC5-A43E-396FB59F3EEF}"/>
              </a:ext>
            </a:extLst>
          </p:cNvPr>
          <p:cNvSpPr/>
          <p:nvPr/>
        </p:nvSpPr>
        <p:spPr>
          <a:xfrm>
            <a:off x="2779713" y="2011363"/>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26" name="ZoneTexte 104">
            <a:extLst>
              <a:ext uri="{FF2B5EF4-FFF2-40B4-BE49-F238E27FC236}">
                <a16:creationId xmlns:a16="http://schemas.microsoft.com/office/drawing/2014/main" id="{6F6C8672-B8FA-418B-8FE4-F518D686BA04}"/>
              </a:ext>
            </a:extLst>
          </p:cNvPr>
          <p:cNvSpPr txBox="1">
            <a:spLocks noChangeArrowheads="1"/>
          </p:cNvSpPr>
          <p:nvPr/>
        </p:nvSpPr>
        <p:spPr bwMode="auto">
          <a:xfrm>
            <a:off x="3609975" y="2119313"/>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Montant d’emprunt</a:t>
            </a:r>
          </a:p>
        </p:txBody>
      </p:sp>
      <p:sp>
        <p:nvSpPr>
          <p:cNvPr id="55327" name="ZoneTexte 105">
            <a:extLst>
              <a:ext uri="{FF2B5EF4-FFF2-40B4-BE49-F238E27FC236}">
                <a16:creationId xmlns:a16="http://schemas.microsoft.com/office/drawing/2014/main" id="{7DE7F6A1-E021-4520-8C12-A71AEFF22972}"/>
              </a:ext>
            </a:extLst>
          </p:cNvPr>
          <p:cNvSpPr txBox="1">
            <a:spLocks noChangeArrowheads="1"/>
          </p:cNvSpPr>
          <p:nvPr/>
        </p:nvSpPr>
        <p:spPr bwMode="auto">
          <a:xfrm>
            <a:off x="6442075" y="2117725"/>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Jusqu’à 75 000 €</a:t>
            </a:r>
          </a:p>
        </p:txBody>
      </p:sp>
      <p:sp>
        <p:nvSpPr>
          <p:cNvPr id="112" name="Signalisation droite 111">
            <a:extLst>
              <a:ext uri="{FF2B5EF4-FFF2-40B4-BE49-F238E27FC236}">
                <a16:creationId xmlns:a16="http://schemas.microsoft.com/office/drawing/2014/main" id="{5D944159-DF86-4C6C-91EE-D668C10C4CED}"/>
              </a:ext>
            </a:extLst>
          </p:cNvPr>
          <p:cNvSpPr/>
          <p:nvPr/>
        </p:nvSpPr>
        <p:spPr>
          <a:xfrm>
            <a:off x="2779713" y="263207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29" name="ZoneTexte 125">
            <a:extLst>
              <a:ext uri="{FF2B5EF4-FFF2-40B4-BE49-F238E27FC236}">
                <a16:creationId xmlns:a16="http://schemas.microsoft.com/office/drawing/2014/main" id="{84D90BC0-5A08-41AF-8272-0394F5DFD866}"/>
              </a:ext>
            </a:extLst>
          </p:cNvPr>
          <p:cNvSpPr txBox="1">
            <a:spLocks noChangeArrowheads="1"/>
          </p:cNvSpPr>
          <p:nvPr/>
        </p:nvSpPr>
        <p:spPr bwMode="auto">
          <a:xfrm>
            <a:off x="3201988" y="2740025"/>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remboursement</a:t>
            </a:r>
          </a:p>
        </p:txBody>
      </p:sp>
      <p:sp>
        <p:nvSpPr>
          <p:cNvPr id="55330" name="ZoneTexte 126">
            <a:extLst>
              <a:ext uri="{FF2B5EF4-FFF2-40B4-BE49-F238E27FC236}">
                <a16:creationId xmlns:a16="http://schemas.microsoft.com/office/drawing/2014/main" id="{F1E8B28F-0BEE-43F6-8B5C-AC16FB3AD29C}"/>
              </a:ext>
            </a:extLst>
          </p:cNvPr>
          <p:cNvSpPr txBox="1">
            <a:spLocks noChangeArrowheads="1"/>
          </p:cNvSpPr>
          <p:nvPr/>
        </p:nvSpPr>
        <p:spPr bwMode="auto">
          <a:xfrm>
            <a:off x="6442075" y="2738438"/>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4 à 96 mois</a:t>
            </a:r>
          </a:p>
        </p:txBody>
      </p:sp>
      <p:sp>
        <p:nvSpPr>
          <p:cNvPr id="129" name="Signalisation droite 128">
            <a:extLst>
              <a:ext uri="{FF2B5EF4-FFF2-40B4-BE49-F238E27FC236}">
                <a16:creationId xmlns:a16="http://schemas.microsoft.com/office/drawing/2014/main" id="{FA8C4087-C383-4D73-8171-1DDB5559E76B}"/>
              </a:ext>
            </a:extLst>
          </p:cNvPr>
          <p:cNvSpPr/>
          <p:nvPr/>
        </p:nvSpPr>
        <p:spPr>
          <a:xfrm>
            <a:off x="2779713" y="325437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32" name="ZoneTexte 131">
            <a:extLst>
              <a:ext uri="{FF2B5EF4-FFF2-40B4-BE49-F238E27FC236}">
                <a16:creationId xmlns:a16="http://schemas.microsoft.com/office/drawing/2014/main" id="{AFC990CA-F5B8-4175-9410-021C8E34425E}"/>
              </a:ext>
            </a:extLst>
          </p:cNvPr>
          <p:cNvSpPr txBox="1">
            <a:spLocks noChangeArrowheads="1"/>
          </p:cNvSpPr>
          <p:nvPr/>
        </p:nvSpPr>
        <p:spPr bwMode="auto">
          <a:xfrm>
            <a:off x="3201988" y="3362325"/>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Décaissement total/partiel</a:t>
            </a:r>
          </a:p>
        </p:txBody>
      </p:sp>
      <p:sp>
        <p:nvSpPr>
          <p:cNvPr id="55333" name="ZoneTexte 132">
            <a:extLst>
              <a:ext uri="{FF2B5EF4-FFF2-40B4-BE49-F238E27FC236}">
                <a16:creationId xmlns:a16="http://schemas.microsoft.com/office/drawing/2014/main" id="{B021BD03-2529-449B-BF5C-19AB11B8592B}"/>
              </a:ext>
            </a:extLst>
          </p:cNvPr>
          <p:cNvSpPr txBox="1">
            <a:spLocks noChangeArrowheads="1"/>
          </p:cNvSpPr>
          <p:nvPr/>
        </p:nvSpPr>
        <p:spPr bwMode="auto">
          <a:xfrm>
            <a:off x="6442075" y="3359150"/>
            <a:ext cx="2857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4 à 24 mois</a:t>
            </a:r>
          </a:p>
        </p:txBody>
      </p:sp>
      <p:sp>
        <p:nvSpPr>
          <p:cNvPr id="135" name="Signalisation droite 134">
            <a:extLst>
              <a:ext uri="{FF2B5EF4-FFF2-40B4-BE49-F238E27FC236}">
                <a16:creationId xmlns:a16="http://schemas.microsoft.com/office/drawing/2014/main" id="{93FE0507-FCD9-458A-B19D-61438BC371A3}"/>
              </a:ext>
            </a:extLst>
          </p:cNvPr>
          <p:cNvSpPr/>
          <p:nvPr/>
        </p:nvSpPr>
        <p:spPr>
          <a:xfrm>
            <a:off x="2779713" y="3875088"/>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5335" name="ZoneTexte 137">
            <a:extLst>
              <a:ext uri="{FF2B5EF4-FFF2-40B4-BE49-F238E27FC236}">
                <a16:creationId xmlns:a16="http://schemas.microsoft.com/office/drawing/2014/main" id="{74CC6851-9875-4E88-BC0C-3A6C279BDC30}"/>
              </a:ext>
            </a:extLst>
          </p:cNvPr>
          <p:cNvSpPr txBox="1">
            <a:spLocks noChangeArrowheads="1"/>
          </p:cNvSpPr>
          <p:nvPr/>
        </p:nvSpPr>
        <p:spPr bwMode="auto">
          <a:xfrm>
            <a:off x="3201988" y="3983038"/>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Remboursement anticipé</a:t>
            </a:r>
          </a:p>
        </p:txBody>
      </p:sp>
      <p:sp>
        <p:nvSpPr>
          <p:cNvPr id="55336" name="ZoneTexte 138">
            <a:extLst>
              <a:ext uri="{FF2B5EF4-FFF2-40B4-BE49-F238E27FC236}">
                <a16:creationId xmlns:a16="http://schemas.microsoft.com/office/drawing/2014/main" id="{36F33133-C3BB-4E86-B607-209821D7E13C}"/>
              </a:ext>
            </a:extLst>
          </p:cNvPr>
          <p:cNvSpPr txBox="1">
            <a:spLocks noChangeArrowheads="1"/>
          </p:cNvSpPr>
          <p:nvPr/>
        </p:nvSpPr>
        <p:spPr bwMode="auto">
          <a:xfrm>
            <a:off x="6442075" y="3981450"/>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Partiel ou total sans frais</a:t>
            </a:r>
          </a:p>
        </p:txBody>
      </p:sp>
      <p:sp>
        <p:nvSpPr>
          <p:cNvPr id="141" name="Signalisation droite 140">
            <a:extLst>
              <a:ext uri="{FF2B5EF4-FFF2-40B4-BE49-F238E27FC236}">
                <a16:creationId xmlns:a16="http://schemas.microsoft.com/office/drawing/2014/main" id="{9540B159-D13D-4CAB-9C07-085E25F2B8A8}"/>
              </a:ext>
            </a:extLst>
          </p:cNvPr>
          <p:cNvSpPr/>
          <p:nvPr/>
        </p:nvSpPr>
        <p:spPr>
          <a:xfrm>
            <a:off x="2779713" y="44958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38" name="ZoneTexte 143">
            <a:extLst>
              <a:ext uri="{FF2B5EF4-FFF2-40B4-BE49-F238E27FC236}">
                <a16:creationId xmlns:a16="http://schemas.microsoft.com/office/drawing/2014/main" id="{E3D1EA56-6767-4A54-99A0-8FE92BA69351}"/>
              </a:ext>
            </a:extLst>
          </p:cNvPr>
          <p:cNvSpPr txBox="1">
            <a:spLocks noChangeArrowheads="1"/>
          </p:cNvSpPr>
          <p:nvPr/>
        </p:nvSpPr>
        <p:spPr bwMode="auto">
          <a:xfrm>
            <a:off x="3609975" y="460375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Taux</a:t>
            </a:r>
          </a:p>
        </p:txBody>
      </p:sp>
      <p:sp>
        <p:nvSpPr>
          <p:cNvPr id="145" name="ZoneTexte 144">
            <a:extLst>
              <a:ext uri="{FF2B5EF4-FFF2-40B4-BE49-F238E27FC236}">
                <a16:creationId xmlns:a16="http://schemas.microsoft.com/office/drawing/2014/main" id="{5EA7D98A-5D4D-4563-A8B5-F8A08E3358AF}"/>
              </a:ext>
            </a:extLst>
          </p:cNvPr>
          <p:cNvSpPr txBox="1"/>
          <p:nvPr/>
        </p:nvSpPr>
        <p:spPr>
          <a:xfrm>
            <a:off x="6442075" y="4602163"/>
            <a:ext cx="2857500" cy="276999"/>
          </a:xfrm>
          <a:prstGeom prst="rect">
            <a:avLst/>
          </a:prstGeom>
          <a:noFill/>
        </p:spPr>
        <p:txBody>
          <a:bodyPr>
            <a:spAutoFit/>
          </a:bodyP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Voir</a:t>
            </a:r>
            <a:r>
              <a:rPr lang="fr-FR" sz="12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hlinkClick r:id="rId11"/>
              </a:rPr>
              <a:t>Book des offres </a:t>
            </a:r>
            <a:endParaRPr lang="fr-FR" sz="1200" b="1" dirty="0">
              <a:latin typeface="Arial" panose="020B0604020202020204" pitchFamily="34" charset="0"/>
              <a:cs typeface="Arial" panose="020B0604020202020204" pitchFamily="34" charset="0"/>
            </a:endParaRPr>
          </a:p>
        </p:txBody>
      </p:sp>
      <p:sp>
        <p:nvSpPr>
          <p:cNvPr id="147" name="Signalisation droite 146">
            <a:extLst>
              <a:ext uri="{FF2B5EF4-FFF2-40B4-BE49-F238E27FC236}">
                <a16:creationId xmlns:a16="http://schemas.microsoft.com/office/drawing/2014/main" id="{6E614197-FC31-4CA6-8089-6F98B3166782}"/>
              </a:ext>
            </a:extLst>
          </p:cNvPr>
          <p:cNvSpPr/>
          <p:nvPr/>
        </p:nvSpPr>
        <p:spPr>
          <a:xfrm>
            <a:off x="2779713" y="51181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5341" name="ZoneTexte 149">
            <a:extLst>
              <a:ext uri="{FF2B5EF4-FFF2-40B4-BE49-F238E27FC236}">
                <a16:creationId xmlns:a16="http://schemas.microsoft.com/office/drawing/2014/main" id="{3F1327B5-A5DA-4B79-BC56-733CD06A39DE}"/>
              </a:ext>
            </a:extLst>
          </p:cNvPr>
          <p:cNvSpPr txBox="1">
            <a:spLocks noChangeArrowheads="1"/>
          </p:cNvSpPr>
          <p:nvPr/>
        </p:nvSpPr>
        <p:spPr bwMode="auto">
          <a:xfrm>
            <a:off x="3609975" y="522605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Instruction</a:t>
            </a:r>
          </a:p>
        </p:txBody>
      </p:sp>
      <p:sp>
        <p:nvSpPr>
          <p:cNvPr id="55342" name="ZoneTexte 150">
            <a:extLst>
              <a:ext uri="{FF2B5EF4-FFF2-40B4-BE49-F238E27FC236}">
                <a16:creationId xmlns:a16="http://schemas.microsoft.com/office/drawing/2014/main" id="{B2292BAA-D719-44AC-8290-200D1EAB3217}"/>
              </a:ext>
            </a:extLst>
          </p:cNvPr>
          <p:cNvSpPr txBox="1">
            <a:spLocks noChangeArrowheads="1"/>
          </p:cNvSpPr>
          <p:nvPr/>
        </p:nvSpPr>
        <p:spPr bwMode="auto">
          <a:xfrm>
            <a:off x="6442075" y="5222875"/>
            <a:ext cx="2857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Izivente</a:t>
            </a:r>
          </a:p>
        </p:txBody>
      </p:sp>
      <p:grpSp>
        <p:nvGrpSpPr>
          <p:cNvPr id="55343" name="Groupe 95">
            <a:extLst>
              <a:ext uri="{FF2B5EF4-FFF2-40B4-BE49-F238E27FC236}">
                <a16:creationId xmlns:a16="http://schemas.microsoft.com/office/drawing/2014/main" id="{77A4A211-EACC-4B44-AE45-BE4A313D8FAE}"/>
              </a:ext>
            </a:extLst>
          </p:cNvPr>
          <p:cNvGrpSpPr>
            <a:grpSpLocks/>
          </p:cNvGrpSpPr>
          <p:nvPr/>
        </p:nvGrpSpPr>
        <p:grpSpPr bwMode="auto">
          <a:xfrm>
            <a:off x="3365500" y="6388100"/>
            <a:ext cx="1417638" cy="369888"/>
            <a:chOff x="2237439" y="6388408"/>
            <a:chExt cx="1417322" cy="369331"/>
          </a:xfrm>
        </p:grpSpPr>
        <p:sp>
          <p:nvSpPr>
            <p:cNvPr id="97" name="Rectangle 96">
              <a:extLst>
                <a:ext uri="{FF2B5EF4-FFF2-40B4-BE49-F238E27FC236}">
                  <a16:creationId xmlns:a16="http://schemas.microsoft.com/office/drawing/2014/main" id="{083C8414-3501-46DA-B9D7-03FE7A824A9C}"/>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5361" name="ZoneTexte 97">
              <a:extLst>
                <a:ext uri="{FF2B5EF4-FFF2-40B4-BE49-F238E27FC236}">
                  <a16:creationId xmlns:a16="http://schemas.microsoft.com/office/drawing/2014/main" id="{E0FCF46D-6FEE-429D-9D4A-277307447F8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0" name="Rectangle 99">
            <a:extLst>
              <a:ext uri="{FF2B5EF4-FFF2-40B4-BE49-F238E27FC236}">
                <a16:creationId xmlns:a16="http://schemas.microsoft.com/office/drawing/2014/main" id="{D0406775-11B1-4982-895F-BEE9AC223AD0}"/>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4" name="Rectangle 123">
            <a:hlinkClick r:id="rId12" action="ppaction://hlinksldjump"/>
            <a:extLst>
              <a:ext uri="{FF2B5EF4-FFF2-40B4-BE49-F238E27FC236}">
                <a16:creationId xmlns:a16="http://schemas.microsoft.com/office/drawing/2014/main" id="{1194ABAC-F7F1-4495-BFF8-42AB4060CAA9}"/>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5346" name="Groupe 101">
            <a:extLst>
              <a:ext uri="{FF2B5EF4-FFF2-40B4-BE49-F238E27FC236}">
                <a16:creationId xmlns:a16="http://schemas.microsoft.com/office/drawing/2014/main" id="{AC4FFB9A-A043-477E-ADF5-1283427A3405}"/>
              </a:ext>
            </a:extLst>
          </p:cNvPr>
          <p:cNvGrpSpPr>
            <a:grpSpLocks/>
          </p:cNvGrpSpPr>
          <p:nvPr/>
        </p:nvGrpSpPr>
        <p:grpSpPr bwMode="auto">
          <a:xfrm>
            <a:off x="6048375" y="6324600"/>
            <a:ext cx="784225" cy="496888"/>
            <a:chOff x="6767187" y="6323834"/>
            <a:chExt cx="784388" cy="497620"/>
          </a:xfrm>
        </p:grpSpPr>
        <p:pic>
          <p:nvPicPr>
            <p:cNvPr id="103" name="Graphique 102">
              <a:extLst>
                <a:ext uri="{FF2B5EF4-FFF2-40B4-BE49-F238E27FC236}">
                  <a16:creationId xmlns:a16="http://schemas.microsoft.com/office/drawing/2014/main" id="{BBEF98AE-BCFF-41D2-951B-B57A03C8222A}"/>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5359" name="ZoneTexte 106">
              <a:extLst>
                <a:ext uri="{FF2B5EF4-FFF2-40B4-BE49-F238E27FC236}">
                  <a16:creationId xmlns:a16="http://schemas.microsoft.com/office/drawing/2014/main" id="{56BAB92F-CA22-4AC6-A225-69BAD5EE4E5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5347" name="Groupe 112">
            <a:extLst>
              <a:ext uri="{FF2B5EF4-FFF2-40B4-BE49-F238E27FC236}">
                <a16:creationId xmlns:a16="http://schemas.microsoft.com/office/drawing/2014/main" id="{737B6404-02E7-45CC-8D8D-B1B7FFAE3FFB}"/>
              </a:ext>
            </a:extLst>
          </p:cNvPr>
          <p:cNvGrpSpPr>
            <a:grpSpLocks/>
          </p:cNvGrpSpPr>
          <p:nvPr/>
        </p:nvGrpSpPr>
        <p:grpSpPr bwMode="auto">
          <a:xfrm>
            <a:off x="71438" y="6324600"/>
            <a:ext cx="11553825" cy="496888"/>
            <a:chOff x="71517" y="6323834"/>
            <a:chExt cx="11554426" cy="497620"/>
          </a:xfrm>
        </p:grpSpPr>
        <p:pic>
          <p:nvPicPr>
            <p:cNvPr id="121" name="Graphique 120">
              <a:hlinkClick r:id="" action="ppaction://hlinkshowjump?jump=previousslide"/>
              <a:extLst>
                <a:ext uri="{FF2B5EF4-FFF2-40B4-BE49-F238E27FC236}">
                  <a16:creationId xmlns:a16="http://schemas.microsoft.com/office/drawing/2014/main" id="{60B64969-E51C-4B88-8DA0-AD393C01E745}"/>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122" name="Graphique 121">
              <a:hlinkClick r:id="" action="ppaction://hlinkshowjump?jump=nextslide"/>
              <a:extLst>
                <a:ext uri="{FF2B5EF4-FFF2-40B4-BE49-F238E27FC236}">
                  <a16:creationId xmlns:a16="http://schemas.microsoft.com/office/drawing/2014/main" id="{A8DDBB86-36D0-47C5-9FD5-8956DCF0C16C}"/>
                </a:ext>
              </a:extLst>
            </p:cNvPr>
            <p:cNvPicPr>
              <a:picLocks noChangeAspect="1"/>
            </p:cNvPicPr>
            <p:nvPr/>
          </p:nvPicPr>
          <p:blipFill>
            <a:blip r:embed="rId14"/>
            <a:srcRect/>
            <a:stretch/>
          </p:blipFill>
          <p:spPr>
            <a:xfrm>
              <a:off x="11344940" y="6431943"/>
              <a:ext cx="281003" cy="281402"/>
            </a:xfrm>
            <a:prstGeom prst="rect">
              <a:avLst/>
            </a:prstGeom>
          </p:spPr>
        </p:pic>
        <p:sp>
          <p:nvSpPr>
            <p:cNvPr id="123" name="Rectangle 122">
              <a:hlinkClick r:id="rId15" action="ppaction://hlinksldjump"/>
              <a:extLst>
                <a:ext uri="{FF2B5EF4-FFF2-40B4-BE49-F238E27FC236}">
                  <a16:creationId xmlns:a16="http://schemas.microsoft.com/office/drawing/2014/main" id="{A646D64A-23C0-4CCD-8EE3-1914EA3525BC}"/>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6" action="ppaction://hlinksldjump"/>
              <a:extLst>
                <a:ext uri="{FF2B5EF4-FFF2-40B4-BE49-F238E27FC236}">
                  <a16:creationId xmlns:a16="http://schemas.microsoft.com/office/drawing/2014/main" id="{DD4823B4-20D5-4121-8AF4-CBF61E3FEBE0}"/>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17" action="ppaction://hlinksldjump"/>
              <a:extLst>
                <a:ext uri="{FF2B5EF4-FFF2-40B4-BE49-F238E27FC236}">
                  <a16:creationId xmlns:a16="http://schemas.microsoft.com/office/drawing/2014/main" id="{F7567C23-5B45-4059-9A72-EB7D854BC1C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2" name="Rectangle 151">
              <a:hlinkClick r:id="rId18" action="ppaction://hlinksldjump"/>
              <a:extLst>
                <a:ext uri="{FF2B5EF4-FFF2-40B4-BE49-F238E27FC236}">
                  <a16:creationId xmlns:a16="http://schemas.microsoft.com/office/drawing/2014/main" id="{B75DF2D3-28BA-400F-A42F-6A48A048EDA9}"/>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Rectangle 152">
              <a:hlinkClick r:id="rId19" action="ppaction://hlinksldjump"/>
              <a:extLst>
                <a:ext uri="{FF2B5EF4-FFF2-40B4-BE49-F238E27FC236}">
                  <a16:creationId xmlns:a16="http://schemas.microsoft.com/office/drawing/2014/main" id="{CD7327BA-708F-425E-9108-8A7841E867BD}"/>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Rectangle 154">
              <a:hlinkClick r:id="rId20" action="ppaction://hlinksldjump"/>
              <a:extLst>
                <a:ext uri="{FF2B5EF4-FFF2-40B4-BE49-F238E27FC236}">
                  <a16:creationId xmlns:a16="http://schemas.microsoft.com/office/drawing/2014/main" id="{9A2AB184-E708-41B0-9166-D988A09AA098}"/>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1" action="ppaction://hlinksldjump"/>
              <a:extLst>
                <a:ext uri="{FF2B5EF4-FFF2-40B4-BE49-F238E27FC236}">
                  <a16:creationId xmlns:a16="http://schemas.microsoft.com/office/drawing/2014/main" id="{717F427E-4368-47B0-AD36-56E717A3E1F4}"/>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7" name="Rectangle 156">
              <a:hlinkClick r:id="rId22" action="ppaction://hlinksldjump"/>
              <a:extLst>
                <a:ext uri="{FF2B5EF4-FFF2-40B4-BE49-F238E27FC236}">
                  <a16:creationId xmlns:a16="http://schemas.microsoft.com/office/drawing/2014/main" id="{01D6DF94-BF38-4CB3-B75C-133D7432B15D}"/>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FA0873CE-7E13-4B48-86A1-75B19CA43C94}"/>
              </a:ext>
            </a:extLst>
          </p:cNvPr>
          <p:cNvPicPr>
            <a:picLocks noChangeAspect="1"/>
          </p:cNvPicPr>
          <p:nvPr/>
        </p:nvPicPr>
        <p:blipFill rotWithShape="1">
          <a:blip r:embed="rId2"/>
          <a:srcRect l="3698" t="2498" r="40393" b="19900"/>
          <a:stretch/>
        </p:blipFill>
        <p:spPr>
          <a:xfrm>
            <a:off x="7775575" y="761321"/>
            <a:ext cx="4416425" cy="6129337"/>
          </a:xfrm>
          <a:prstGeom prst="rect">
            <a:avLst/>
          </a:prstGeom>
        </p:spPr>
      </p:pic>
      <p:sp>
        <p:nvSpPr>
          <p:cNvPr id="87" name="Rectangle 86">
            <a:extLst>
              <a:ext uri="{FF2B5EF4-FFF2-40B4-BE49-F238E27FC236}">
                <a16:creationId xmlns:a16="http://schemas.microsoft.com/office/drawing/2014/main" id="{6665FFDD-BF14-4F85-B8E4-A93E757F5E1F}"/>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Prêt Rénovation Énergétique – Amortissement immédiat</a:t>
            </a:r>
          </a:p>
        </p:txBody>
      </p:sp>
      <p:pic>
        <p:nvPicPr>
          <p:cNvPr id="111" name="Graphique 110">
            <a:extLst>
              <a:ext uri="{FF2B5EF4-FFF2-40B4-BE49-F238E27FC236}">
                <a16:creationId xmlns:a16="http://schemas.microsoft.com/office/drawing/2014/main" id="{BC72DBB8-D1A6-4435-88B4-BC0CFA577C8D}"/>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D9D3FDC6-C6CD-4C4C-B0B3-4951B89813F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EC652645-A07D-4136-9160-3E85FA3F28F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269F714C-BE93-42CF-A083-3BA78B3529B6}"/>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54</a:t>
            </a:r>
          </a:p>
        </p:txBody>
      </p:sp>
      <p:grpSp>
        <p:nvGrpSpPr>
          <p:cNvPr id="56328" name="Groupe 57">
            <a:extLst>
              <a:ext uri="{FF2B5EF4-FFF2-40B4-BE49-F238E27FC236}">
                <a16:creationId xmlns:a16="http://schemas.microsoft.com/office/drawing/2014/main" id="{B74377A0-0415-4112-BF8C-931C5F0793E2}"/>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510E97C2-02F8-468B-B20E-DE2DAF5D7A04}"/>
                </a:ext>
              </a:extLst>
            </p:cNvPr>
            <p:cNvPicPr>
              <a:picLocks noChangeAspect="1"/>
            </p:cNvPicPr>
            <p:nvPr/>
          </p:nvPicPr>
          <p:blipFill>
            <a:blip r:embed="rId4"/>
            <a:srcRect/>
            <a:stretch/>
          </p:blipFill>
          <p:spPr>
            <a:xfrm>
              <a:off x="188971" y="6352891"/>
              <a:ext cx="310824" cy="311510"/>
            </a:xfrm>
            <a:prstGeom prst="rect">
              <a:avLst/>
            </a:prstGeom>
          </p:spPr>
        </p:pic>
        <p:sp>
          <p:nvSpPr>
            <p:cNvPr id="56404" name="ZoneTexte 59">
              <a:extLst>
                <a:ext uri="{FF2B5EF4-FFF2-40B4-BE49-F238E27FC236}">
                  <a16:creationId xmlns:a16="http://schemas.microsoft.com/office/drawing/2014/main" id="{4EBCB67E-4BF7-4A16-B016-B89E9B6E98F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6329" name="Groupe 60">
            <a:extLst>
              <a:ext uri="{FF2B5EF4-FFF2-40B4-BE49-F238E27FC236}">
                <a16:creationId xmlns:a16="http://schemas.microsoft.com/office/drawing/2014/main" id="{B51EB846-21F1-4DD2-8FBB-4B9FE82465D7}"/>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8893ED53-969C-49EC-9985-A13FCBA33F1C}"/>
                </a:ext>
              </a:extLst>
            </p:cNvPr>
            <p:cNvPicPr>
              <a:picLocks noChangeAspect="1"/>
            </p:cNvPicPr>
            <p:nvPr/>
          </p:nvPicPr>
          <p:blipFill>
            <a:blip r:embed="rId5"/>
            <a:srcRect/>
            <a:stretch/>
          </p:blipFill>
          <p:spPr>
            <a:xfrm>
              <a:off x="706949" y="6306505"/>
              <a:ext cx="414890" cy="415053"/>
            </a:xfrm>
            <a:prstGeom prst="rect">
              <a:avLst/>
            </a:prstGeom>
          </p:spPr>
        </p:pic>
        <p:sp>
          <p:nvSpPr>
            <p:cNvPr id="56402" name="ZoneTexte 62">
              <a:extLst>
                <a:ext uri="{FF2B5EF4-FFF2-40B4-BE49-F238E27FC236}">
                  <a16:creationId xmlns:a16="http://schemas.microsoft.com/office/drawing/2014/main" id="{8F63D272-3D9A-47D0-88B2-23F068A0AF01}"/>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6330" name="ZoneTexte 63">
            <a:extLst>
              <a:ext uri="{FF2B5EF4-FFF2-40B4-BE49-F238E27FC236}">
                <a16:creationId xmlns:a16="http://schemas.microsoft.com/office/drawing/2014/main" id="{F061B076-BFC7-4CD9-9632-D5EF4805CD5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4DFB36C5-C107-4704-A610-5EC3E5CAC7D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F0982D84-40FF-4F88-98AB-5240C0EC55C0}"/>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6333" name="Groupe 67">
            <a:extLst>
              <a:ext uri="{FF2B5EF4-FFF2-40B4-BE49-F238E27FC236}">
                <a16:creationId xmlns:a16="http://schemas.microsoft.com/office/drawing/2014/main" id="{30AA6DE0-0377-4223-A418-960C536CDDC2}"/>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7F543067-A624-46E0-98C4-DFB6052008E8}"/>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6400" name="ZoneTexte 69">
              <a:extLst>
                <a:ext uri="{FF2B5EF4-FFF2-40B4-BE49-F238E27FC236}">
                  <a16:creationId xmlns:a16="http://schemas.microsoft.com/office/drawing/2014/main" id="{E5E52A9E-A72B-483B-85FA-B14380F54D4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6334" name="Groupe 70">
            <a:extLst>
              <a:ext uri="{FF2B5EF4-FFF2-40B4-BE49-F238E27FC236}">
                <a16:creationId xmlns:a16="http://schemas.microsoft.com/office/drawing/2014/main" id="{0ABF26AC-18C8-40B1-B082-437F317A455D}"/>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A876372-D8D0-4555-BD47-E6D40DA0E831}"/>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6398" name="ZoneTexte 73">
              <a:extLst>
                <a:ext uri="{FF2B5EF4-FFF2-40B4-BE49-F238E27FC236}">
                  <a16:creationId xmlns:a16="http://schemas.microsoft.com/office/drawing/2014/main" id="{AF9614CD-05B7-41F9-8E1F-E63A218DDFE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6335" name="Groupe 81">
            <a:extLst>
              <a:ext uri="{FF2B5EF4-FFF2-40B4-BE49-F238E27FC236}">
                <a16:creationId xmlns:a16="http://schemas.microsoft.com/office/drawing/2014/main" id="{B09BB067-9DAC-419C-9837-AFE39D1EFBBB}"/>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AF907EFE-0F88-414F-8B3E-59D0AA36370C}"/>
                </a:ext>
              </a:extLst>
            </p:cNvPr>
            <p:cNvPicPr>
              <a:picLocks noChangeAspect="1"/>
            </p:cNvPicPr>
            <p:nvPr/>
          </p:nvPicPr>
          <p:blipFill>
            <a:blip r:embed="rId8"/>
            <a:srcRect/>
            <a:stretch/>
          </p:blipFill>
          <p:spPr>
            <a:xfrm>
              <a:off x="6013563" y="6342472"/>
              <a:ext cx="346147" cy="345729"/>
            </a:xfrm>
            <a:prstGeom prst="rect">
              <a:avLst/>
            </a:prstGeom>
          </p:spPr>
        </p:pic>
        <p:sp>
          <p:nvSpPr>
            <p:cNvPr id="56396" name="ZoneTexte 83">
              <a:extLst>
                <a:ext uri="{FF2B5EF4-FFF2-40B4-BE49-F238E27FC236}">
                  <a16:creationId xmlns:a16="http://schemas.microsoft.com/office/drawing/2014/main" id="{33C18C77-33C8-410E-9DAB-046C3FD2BC6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6336" name="Groupe 2">
            <a:extLst>
              <a:ext uri="{FF2B5EF4-FFF2-40B4-BE49-F238E27FC236}">
                <a16:creationId xmlns:a16="http://schemas.microsoft.com/office/drawing/2014/main" id="{61CA759B-6B46-464B-BBA6-67C8A38E6356}"/>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DDFBAF36-D9D5-46B1-92B7-C8449F23AA19}"/>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D1868E94-E699-46D0-B3BC-3A63A4D03996}"/>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6337" name="Groupe 85">
            <a:extLst>
              <a:ext uri="{FF2B5EF4-FFF2-40B4-BE49-F238E27FC236}">
                <a16:creationId xmlns:a16="http://schemas.microsoft.com/office/drawing/2014/main" id="{2CD72073-51FF-4E75-A18B-392A2D0B95C2}"/>
              </a:ext>
            </a:extLst>
          </p:cNvPr>
          <p:cNvGrpSpPr>
            <a:grpSpLocks/>
          </p:cNvGrpSpPr>
          <p:nvPr/>
        </p:nvGrpSpPr>
        <p:grpSpPr bwMode="auto">
          <a:xfrm>
            <a:off x="8907463" y="6334125"/>
            <a:ext cx="1304925" cy="488950"/>
            <a:chOff x="9429931" y="6334408"/>
            <a:chExt cx="1305361" cy="488926"/>
          </a:xfrm>
        </p:grpSpPr>
        <p:grpSp>
          <p:nvGrpSpPr>
            <p:cNvPr id="56386" name="Groupe 87">
              <a:extLst>
                <a:ext uri="{FF2B5EF4-FFF2-40B4-BE49-F238E27FC236}">
                  <a16:creationId xmlns:a16="http://schemas.microsoft.com/office/drawing/2014/main" id="{FB404153-5857-4D7F-AF0F-0FA86BDD3FBF}"/>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E2C032FE-F4E3-4722-9240-266D550770E3}"/>
                  </a:ext>
                </a:extLst>
              </p:cNvPr>
              <p:cNvPicPr>
                <a:picLocks noChangeAspect="1"/>
              </p:cNvPicPr>
              <p:nvPr/>
            </p:nvPicPr>
            <p:blipFill>
              <a:blip r:embed="rId9"/>
              <a:srcRect/>
              <a:stretch/>
            </p:blipFill>
            <p:spPr>
              <a:xfrm>
                <a:off x="735763" y="6334408"/>
                <a:ext cx="352543" cy="352408"/>
              </a:xfrm>
              <a:prstGeom prst="rect">
                <a:avLst/>
              </a:prstGeom>
            </p:spPr>
          </p:pic>
          <p:sp>
            <p:nvSpPr>
              <p:cNvPr id="56392" name="ZoneTexte 94">
                <a:extLst>
                  <a:ext uri="{FF2B5EF4-FFF2-40B4-BE49-F238E27FC236}">
                    <a16:creationId xmlns:a16="http://schemas.microsoft.com/office/drawing/2014/main" id="{1CC2CA1B-08EA-4D04-82D4-BF269A1738EF}"/>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DA6BBCA6-41CD-4A86-967D-5C64BF67C89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6388" name="Groupe 89">
              <a:extLst>
                <a:ext uri="{FF2B5EF4-FFF2-40B4-BE49-F238E27FC236}">
                  <a16:creationId xmlns:a16="http://schemas.microsoft.com/office/drawing/2014/main" id="{191589AB-9272-44B0-B852-B4FA56D19188}"/>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0638030C-F9C8-4DEF-ABC2-3C140E9A49C7}"/>
                  </a:ext>
                </a:extLst>
              </p:cNvPr>
              <p:cNvPicPr>
                <a:picLocks noChangeAspect="1"/>
              </p:cNvPicPr>
              <p:nvPr/>
            </p:nvPicPr>
            <p:blipFill>
              <a:blip r:embed="rId10"/>
              <a:srcRect/>
              <a:stretch/>
            </p:blipFill>
            <p:spPr>
              <a:xfrm>
                <a:off x="6008273" y="6342346"/>
                <a:ext cx="346191" cy="346058"/>
              </a:xfrm>
              <a:prstGeom prst="rect">
                <a:avLst/>
              </a:prstGeom>
            </p:spPr>
          </p:pic>
          <p:sp>
            <p:nvSpPr>
              <p:cNvPr id="56390" name="ZoneTexte 92">
                <a:extLst>
                  <a:ext uri="{FF2B5EF4-FFF2-40B4-BE49-F238E27FC236}">
                    <a16:creationId xmlns:a16="http://schemas.microsoft.com/office/drawing/2014/main" id="{ACECE860-E5F4-41A8-B8C3-1EF60BA6BC37}"/>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54" name="Rectangle 153">
            <a:extLst>
              <a:ext uri="{FF2B5EF4-FFF2-40B4-BE49-F238E27FC236}">
                <a16:creationId xmlns:a16="http://schemas.microsoft.com/office/drawing/2014/main" id="{E295F34D-EAD7-4FC7-8E5B-BB208BDE63DE}"/>
              </a:ext>
            </a:extLst>
          </p:cNvPr>
          <p:cNvSpPr/>
          <p:nvPr/>
        </p:nvSpPr>
        <p:spPr>
          <a:xfrm>
            <a:off x="2724150" y="8016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Prêt non réglementé</a:t>
            </a:r>
          </a:p>
        </p:txBody>
      </p:sp>
      <p:grpSp>
        <p:nvGrpSpPr>
          <p:cNvPr id="56339" name="Groupe 3">
            <a:extLst>
              <a:ext uri="{FF2B5EF4-FFF2-40B4-BE49-F238E27FC236}">
                <a16:creationId xmlns:a16="http://schemas.microsoft.com/office/drawing/2014/main" id="{326F4A55-7C0C-46F7-B382-9DD120633D86}"/>
              </a:ext>
            </a:extLst>
          </p:cNvPr>
          <p:cNvGrpSpPr>
            <a:grpSpLocks/>
          </p:cNvGrpSpPr>
          <p:nvPr/>
        </p:nvGrpSpPr>
        <p:grpSpPr bwMode="auto">
          <a:xfrm>
            <a:off x="2779713" y="1700213"/>
            <a:ext cx="8767762" cy="3625850"/>
            <a:chOff x="2780055" y="1624351"/>
            <a:chExt cx="8767374" cy="3625317"/>
          </a:xfrm>
        </p:grpSpPr>
        <p:sp>
          <p:nvSpPr>
            <p:cNvPr id="109" name="Forme libre 108">
              <a:extLst>
                <a:ext uri="{FF2B5EF4-FFF2-40B4-BE49-F238E27FC236}">
                  <a16:creationId xmlns:a16="http://schemas.microsoft.com/office/drawing/2014/main" id="{4D4245F6-314B-42DD-9158-5A435CB06A98}"/>
                </a:ext>
              </a:extLst>
            </p:cNvPr>
            <p:cNvSpPr/>
            <p:nvPr/>
          </p:nvSpPr>
          <p:spPr>
            <a:xfrm>
              <a:off x="5840620" y="2867180"/>
              <a:ext cx="3570129"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0" name="Forme libre 109">
              <a:extLst>
                <a:ext uri="{FF2B5EF4-FFF2-40B4-BE49-F238E27FC236}">
                  <a16:creationId xmlns:a16="http://schemas.microsoft.com/office/drawing/2014/main" id="{49EE6EAD-E87E-4355-934B-72FD9F21410E}"/>
                </a:ext>
              </a:extLst>
            </p:cNvPr>
            <p:cNvSpPr/>
            <p:nvPr/>
          </p:nvSpPr>
          <p:spPr>
            <a:xfrm>
              <a:off x="5840620" y="2244972"/>
              <a:ext cx="3570129" cy="52062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6" name="Forme libre 115">
              <a:extLst>
                <a:ext uri="{FF2B5EF4-FFF2-40B4-BE49-F238E27FC236}">
                  <a16:creationId xmlns:a16="http://schemas.microsoft.com/office/drawing/2014/main" id="{5C5A3F7F-0491-4766-8C13-AD85449AF79E}"/>
                </a:ext>
              </a:extLst>
            </p:cNvPr>
            <p:cNvSpPr/>
            <p:nvPr/>
          </p:nvSpPr>
          <p:spPr>
            <a:xfrm>
              <a:off x="5840620" y="1624351"/>
              <a:ext cx="3570129" cy="519036"/>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2" name="Signalisation droite 1">
              <a:extLst>
                <a:ext uri="{FF2B5EF4-FFF2-40B4-BE49-F238E27FC236}">
                  <a16:creationId xmlns:a16="http://schemas.microsoft.com/office/drawing/2014/main" id="{4B66202F-45A0-418E-8A31-A339DD065407}"/>
                </a:ext>
              </a:extLst>
            </p:cNvPr>
            <p:cNvSpPr/>
            <p:nvPr/>
          </p:nvSpPr>
          <p:spPr>
            <a:xfrm>
              <a:off x="2780055" y="1624351"/>
              <a:ext cx="359552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6364" name="ZoneTexte 113">
              <a:extLst>
                <a:ext uri="{FF2B5EF4-FFF2-40B4-BE49-F238E27FC236}">
                  <a16:creationId xmlns:a16="http://schemas.microsoft.com/office/drawing/2014/main" id="{49AA80D7-F4B2-4771-B0C2-8CBCABA0DCC6}"/>
                </a:ext>
              </a:extLst>
            </p:cNvPr>
            <p:cNvSpPr txBox="1">
              <a:spLocks noChangeArrowheads="1"/>
            </p:cNvSpPr>
            <p:nvPr/>
          </p:nvSpPr>
          <p:spPr bwMode="auto">
            <a:xfrm>
              <a:off x="3609361" y="1732581"/>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56365" name="ZoneTexte 114">
              <a:extLst>
                <a:ext uri="{FF2B5EF4-FFF2-40B4-BE49-F238E27FC236}">
                  <a16:creationId xmlns:a16="http://schemas.microsoft.com/office/drawing/2014/main" id="{03588DB9-6D0F-4AD0-97AB-B66E6E7B063F}"/>
                </a:ext>
              </a:extLst>
            </p:cNvPr>
            <p:cNvSpPr txBox="1">
              <a:spLocks noChangeArrowheads="1"/>
            </p:cNvSpPr>
            <p:nvPr/>
          </p:nvSpPr>
          <p:spPr bwMode="auto">
            <a:xfrm>
              <a:off x="6441577" y="1730263"/>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Tous travaux rénovation énergétique</a:t>
              </a:r>
            </a:p>
          </p:txBody>
        </p:sp>
        <p:sp>
          <p:nvSpPr>
            <p:cNvPr id="101" name="Signalisation droite 100">
              <a:extLst>
                <a:ext uri="{FF2B5EF4-FFF2-40B4-BE49-F238E27FC236}">
                  <a16:creationId xmlns:a16="http://schemas.microsoft.com/office/drawing/2014/main" id="{DAEDDC01-3718-4676-BC2D-D2EB89231584}"/>
                </a:ext>
              </a:extLst>
            </p:cNvPr>
            <p:cNvSpPr/>
            <p:nvPr/>
          </p:nvSpPr>
          <p:spPr>
            <a:xfrm>
              <a:off x="2780055" y="2244972"/>
              <a:ext cx="359552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6367" name="ZoneTexte 104">
              <a:extLst>
                <a:ext uri="{FF2B5EF4-FFF2-40B4-BE49-F238E27FC236}">
                  <a16:creationId xmlns:a16="http://schemas.microsoft.com/office/drawing/2014/main" id="{13C53E6B-FDCB-4325-860E-E4C9BEC4AAEC}"/>
                </a:ext>
              </a:extLst>
            </p:cNvPr>
            <p:cNvSpPr txBox="1">
              <a:spLocks noChangeArrowheads="1"/>
            </p:cNvSpPr>
            <p:nvPr/>
          </p:nvSpPr>
          <p:spPr bwMode="auto">
            <a:xfrm>
              <a:off x="3609361" y="2353807"/>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Montant d’emprunt</a:t>
              </a:r>
            </a:p>
          </p:txBody>
        </p:sp>
        <p:sp>
          <p:nvSpPr>
            <p:cNvPr id="56368" name="ZoneTexte 105">
              <a:extLst>
                <a:ext uri="{FF2B5EF4-FFF2-40B4-BE49-F238E27FC236}">
                  <a16:creationId xmlns:a16="http://schemas.microsoft.com/office/drawing/2014/main" id="{1BDE2BA8-D7AC-4563-9800-84EE8D896527}"/>
                </a:ext>
              </a:extLst>
            </p:cNvPr>
            <p:cNvSpPr txBox="1">
              <a:spLocks noChangeArrowheads="1"/>
            </p:cNvSpPr>
            <p:nvPr/>
          </p:nvSpPr>
          <p:spPr bwMode="auto">
            <a:xfrm>
              <a:off x="6441577" y="2351489"/>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Jusqu’à 75 000 €</a:t>
              </a:r>
            </a:p>
          </p:txBody>
        </p:sp>
        <p:sp>
          <p:nvSpPr>
            <p:cNvPr id="112" name="Signalisation droite 111">
              <a:extLst>
                <a:ext uri="{FF2B5EF4-FFF2-40B4-BE49-F238E27FC236}">
                  <a16:creationId xmlns:a16="http://schemas.microsoft.com/office/drawing/2014/main" id="{828114FD-9E75-4BDA-BEFF-EF8E0A809C92}"/>
                </a:ext>
              </a:extLst>
            </p:cNvPr>
            <p:cNvSpPr/>
            <p:nvPr/>
          </p:nvSpPr>
          <p:spPr>
            <a:xfrm>
              <a:off x="2780055" y="2867180"/>
              <a:ext cx="359552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6370" name="ZoneTexte 125">
              <a:extLst>
                <a:ext uri="{FF2B5EF4-FFF2-40B4-BE49-F238E27FC236}">
                  <a16:creationId xmlns:a16="http://schemas.microsoft.com/office/drawing/2014/main" id="{FBD7EA38-E67B-4A1B-A839-0D51961ABE76}"/>
                </a:ext>
              </a:extLst>
            </p:cNvPr>
            <p:cNvSpPr txBox="1">
              <a:spLocks noChangeArrowheads="1"/>
            </p:cNvSpPr>
            <p:nvPr/>
          </p:nvSpPr>
          <p:spPr bwMode="auto">
            <a:xfrm>
              <a:off x="3201510" y="2975033"/>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remboursement</a:t>
              </a:r>
            </a:p>
          </p:txBody>
        </p:sp>
        <p:sp>
          <p:nvSpPr>
            <p:cNvPr id="56371" name="ZoneTexte 126">
              <a:extLst>
                <a:ext uri="{FF2B5EF4-FFF2-40B4-BE49-F238E27FC236}">
                  <a16:creationId xmlns:a16="http://schemas.microsoft.com/office/drawing/2014/main" id="{0D866673-AE12-4E79-8960-B078689C41CD}"/>
                </a:ext>
              </a:extLst>
            </p:cNvPr>
            <p:cNvSpPr txBox="1">
              <a:spLocks noChangeArrowheads="1"/>
            </p:cNvSpPr>
            <p:nvPr/>
          </p:nvSpPr>
          <p:spPr bwMode="auto">
            <a:xfrm>
              <a:off x="6441577" y="2972715"/>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4 à 120 mois</a:t>
              </a:r>
            </a:p>
          </p:txBody>
        </p:sp>
        <p:grpSp>
          <p:nvGrpSpPr>
            <p:cNvPr id="56372" name="Groupe 95">
              <a:extLst>
                <a:ext uri="{FF2B5EF4-FFF2-40B4-BE49-F238E27FC236}">
                  <a16:creationId xmlns:a16="http://schemas.microsoft.com/office/drawing/2014/main" id="{4A818AA3-B7A9-4E42-812C-7D42D8285AE1}"/>
                </a:ext>
              </a:extLst>
            </p:cNvPr>
            <p:cNvGrpSpPr>
              <a:grpSpLocks/>
            </p:cNvGrpSpPr>
            <p:nvPr/>
          </p:nvGrpSpPr>
          <p:grpSpPr bwMode="auto">
            <a:xfrm>
              <a:off x="9625994" y="4240508"/>
              <a:ext cx="1921435" cy="268876"/>
              <a:chOff x="10250016" y="66068"/>
              <a:chExt cx="1921435" cy="268876"/>
            </a:xfrm>
          </p:grpSpPr>
          <p:pic>
            <p:nvPicPr>
              <p:cNvPr id="98" name="Graphique 97">
                <a:extLst>
                  <a:ext uri="{FF2B5EF4-FFF2-40B4-BE49-F238E27FC236}">
                    <a16:creationId xmlns:a16="http://schemas.microsoft.com/office/drawing/2014/main" id="{25D66216-1E1A-4E5B-992F-1F07C09C1588}"/>
                  </a:ext>
                </a:extLst>
              </p:cNvPr>
              <p:cNvPicPr>
                <a:picLocks noChangeAspect="1"/>
              </p:cNvPicPr>
              <p:nvPr/>
            </p:nvPicPr>
            <p:blipFill>
              <a:blip r:embed="rId11"/>
              <a:stretch>
                <a:fillRect/>
              </a:stretch>
            </p:blipFill>
            <p:spPr>
              <a:xfrm>
                <a:off x="10250661" y="65726"/>
                <a:ext cx="268276" cy="269835"/>
              </a:xfrm>
              <a:prstGeom prst="rect">
                <a:avLst/>
              </a:prstGeom>
            </p:spPr>
          </p:pic>
          <p:sp>
            <p:nvSpPr>
              <p:cNvPr id="100" name="ZoneTexte 99">
                <a:extLst>
                  <a:ext uri="{FF2B5EF4-FFF2-40B4-BE49-F238E27FC236}">
                    <a16:creationId xmlns:a16="http://schemas.microsoft.com/office/drawing/2014/main" id="{AD894204-078C-47C8-B518-B71AB67DB27D}"/>
                  </a:ext>
                </a:extLst>
              </p:cNvPr>
              <p:cNvSpPr txBox="1"/>
              <p:nvPr/>
            </p:nvSpPr>
            <p:spPr>
              <a:xfrm>
                <a:off x="10539573" y="76836"/>
                <a:ext cx="1631878" cy="231741"/>
              </a:xfrm>
              <a:prstGeom prst="rect">
                <a:avLst/>
              </a:prstGeom>
              <a:noFill/>
            </p:spPr>
            <p:txBody>
              <a:bodyPr>
                <a:spAutoFit/>
              </a:bodyPr>
              <a:lstStyle/>
              <a:p>
                <a:pPr eaLnBrk="1" fontAlgn="auto" hangingPunct="1">
                  <a:spcBef>
                    <a:spcPts val="0"/>
                  </a:spcBef>
                  <a:spcAft>
                    <a:spcPts val="0"/>
                  </a:spcAft>
                  <a:defRPr/>
                </a:pPr>
                <a:r>
                  <a:rPr lang="fr-FR" sz="900" b="1" i="1" spc="25" dirty="0">
                    <a:solidFill>
                      <a:schemeClr val="bg1"/>
                    </a:solidFill>
                    <a:latin typeface="Arial" panose="020B0604020202020204" pitchFamily="34" charset="0"/>
                    <a:cs typeface="Arial" panose="020B0604020202020204" pitchFamily="34" charset="0"/>
                  </a:rPr>
                  <a:t>Page personnalisable CE</a:t>
                </a:r>
                <a:endParaRPr lang="fr-FR" sz="900" i="1" dirty="0">
                  <a:latin typeface="+mn-lt"/>
                </a:endParaRPr>
              </a:p>
            </p:txBody>
          </p:sp>
        </p:grpSp>
        <p:sp>
          <p:nvSpPr>
            <p:cNvPr id="102" name="Forme libre 101">
              <a:extLst>
                <a:ext uri="{FF2B5EF4-FFF2-40B4-BE49-F238E27FC236}">
                  <a16:creationId xmlns:a16="http://schemas.microsoft.com/office/drawing/2014/main" id="{63B41904-40CE-4660-81B0-50B75275D523}"/>
                </a:ext>
              </a:extLst>
            </p:cNvPr>
            <p:cNvSpPr/>
            <p:nvPr/>
          </p:nvSpPr>
          <p:spPr>
            <a:xfrm>
              <a:off x="5840620" y="4730631"/>
              <a:ext cx="3570129"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3" name="Forme libre 102">
              <a:extLst>
                <a:ext uri="{FF2B5EF4-FFF2-40B4-BE49-F238E27FC236}">
                  <a16:creationId xmlns:a16="http://schemas.microsoft.com/office/drawing/2014/main" id="{FD6635C1-B0D4-4F84-B6EC-13E2CCD55F09}"/>
                </a:ext>
              </a:extLst>
            </p:cNvPr>
            <p:cNvSpPr/>
            <p:nvPr/>
          </p:nvSpPr>
          <p:spPr>
            <a:xfrm>
              <a:off x="5840620" y="4108423"/>
              <a:ext cx="3570129"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7" name="Forme libre 106">
              <a:extLst>
                <a:ext uri="{FF2B5EF4-FFF2-40B4-BE49-F238E27FC236}">
                  <a16:creationId xmlns:a16="http://schemas.microsoft.com/office/drawing/2014/main" id="{17FEF73E-B74A-44F1-BDA8-617BF338E30C}"/>
                </a:ext>
              </a:extLst>
            </p:cNvPr>
            <p:cNvSpPr/>
            <p:nvPr/>
          </p:nvSpPr>
          <p:spPr>
            <a:xfrm>
              <a:off x="5840620" y="3487802"/>
              <a:ext cx="3570129" cy="519036"/>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3" name="Signalisation droite 112">
              <a:extLst>
                <a:ext uri="{FF2B5EF4-FFF2-40B4-BE49-F238E27FC236}">
                  <a16:creationId xmlns:a16="http://schemas.microsoft.com/office/drawing/2014/main" id="{1BEF1C2D-7E61-486B-84D5-D9FF6653FD24}"/>
                </a:ext>
              </a:extLst>
            </p:cNvPr>
            <p:cNvSpPr/>
            <p:nvPr/>
          </p:nvSpPr>
          <p:spPr>
            <a:xfrm>
              <a:off x="2780055" y="3487802"/>
              <a:ext cx="359552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6377" name="ZoneTexte 120">
              <a:extLst>
                <a:ext uri="{FF2B5EF4-FFF2-40B4-BE49-F238E27FC236}">
                  <a16:creationId xmlns:a16="http://schemas.microsoft.com/office/drawing/2014/main" id="{C51CC0C4-DB9C-454E-94D4-01E84FE96534}"/>
                </a:ext>
              </a:extLst>
            </p:cNvPr>
            <p:cNvSpPr txBox="1">
              <a:spLocks noChangeArrowheads="1"/>
            </p:cNvSpPr>
            <p:nvPr/>
          </p:nvSpPr>
          <p:spPr bwMode="auto">
            <a:xfrm>
              <a:off x="3201510" y="3596259"/>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Remboursement anticipé</a:t>
              </a:r>
            </a:p>
          </p:txBody>
        </p:sp>
        <p:sp>
          <p:nvSpPr>
            <p:cNvPr id="56378" name="ZoneTexte 121">
              <a:extLst>
                <a:ext uri="{FF2B5EF4-FFF2-40B4-BE49-F238E27FC236}">
                  <a16:creationId xmlns:a16="http://schemas.microsoft.com/office/drawing/2014/main" id="{FA46EEAB-6261-4A90-9F67-599EB5BB095F}"/>
                </a:ext>
              </a:extLst>
            </p:cNvPr>
            <p:cNvSpPr txBox="1">
              <a:spLocks noChangeArrowheads="1"/>
            </p:cNvSpPr>
            <p:nvPr/>
          </p:nvSpPr>
          <p:spPr bwMode="auto">
            <a:xfrm>
              <a:off x="6441577" y="3593941"/>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Partiel ou total sans frais</a:t>
              </a:r>
            </a:p>
          </p:txBody>
        </p:sp>
        <p:sp>
          <p:nvSpPr>
            <p:cNvPr id="123" name="Signalisation droite 122">
              <a:extLst>
                <a:ext uri="{FF2B5EF4-FFF2-40B4-BE49-F238E27FC236}">
                  <a16:creationId xmlns:a16="http://schemas.microsoft.com/office/drawing/2014/main" id="{08C19B48-9B61-404B-8F5E-623005E9C7D6}"/>
                </a:ext>
              </a:extLst>
            </p:cNvPr>
            <p:cNvSpPr/>
            <p:nvPr/>
          </p:nvSpPr>
          <p:spPr>
            <a:xfrm>
              <a:off x="2780055" y="4110011"/>
              <a:ext cx="359552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6380" name="ZoneTexte 123">
              <a:extLst>
                <a:ext uri="{FF2B5EF4-FFF2-40B4-BE49-F238E27FC236}">
                  <a16:creationId xmlns:a16="http://schemas.microsoft.com/office/drawing/2014/main" id="{BD210F74-83FA-4A36-9E99-B18407D28473}"/>
                </a:ext>
              </a:extLst>
            </p:cNvPr>
            <p:cNvSpPr txBox="1">
              <a:spLocks noChangeArrowheads="1"/>
            </p:cNvSpPr>
            <p:nvPr/>
          </p:nvSpPr>
          <p:spPr bwMode="auto">
            <a:xfrm>
              <a:off x="3609361" y="4217485"/>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Taux</a:t>
              </a:r>
            </a:p>
          </p:txBody>
        </p:sp>
        <p:sp>
          <p:nvSpPr>
            <p:cNvPr id="128" name="Signalisation droite 127">
              <a:extLst>
                <a:ext uri="{FF2B5EF4-FFF2-40B4-BE49-F238E27FC236}">
                  <a16:creationId xmlns:a16="http://schemas.microsoft.com/office/drawing/2014/main" id="{5C81900E-F78B-4F58-82F0-A545FF2C391A}"/>
                </a:ext>
              </a:extLst>
            </p:cNvPr>
            <p:cNvSpPr/>
            <p:nvPr/>
          </p:nvSpPr>
          <p:spPr>
            <a:xfrm>
              <a:off x="2780055" y="4730631"/>
              <a:ext cx="359552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6382" name="ZoneTexte 129">
              <a:extLst>
                <a:ext uri="{FF2B5EF4-FFF2-40B4-BE49-F238E27FC236}">
                  <a16:creationId xmlns:a16="http://schemas.microsoft.com/office/drawing/2014/main" id="{61FFC9E4-EF9F-4BB8-8222-E0EA43EA7487}"/>
                </a:ext>
              </a:extLst>
            </p:cNvPr>
            <p:cNvSpPr txBox="1">
              <a:spLocks noChangeArrowheads="1"/>
            </p:cNvSpPr>
            <p:nvPr/>
          </p:nvSpPr>
          <p:spPr bwMode="auto">
            <a:xfrm>
              <a:off x="3609361" y="4838709"/>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Instruction</a:t>
              </a:r>
            </a:p>
          </p:txBody>
        </p:sp>
        <p:sp>
          <p:nvSpPr>
            <p:cNvPr id="56383" name="ZoneTexte 130">
              <a:extLst>
                <a:ext uri="{FF2B5EF4-FFF2-40B4-BE49-F238E27FC236}">
                  <a16:creationId xmlns:a16="http://schemas.microsoft.com/office/drawing/2014/main" id="{086586EE-2005-45E7-BEE1-DED118CADE75}"/>
                </a:ext>
              </a:extLst>
            </p:cNvPr>
            <p:cNvSpPr txBox="1">
              <a:spLocks noChangeArrowheads="1"/>
            </p:cNvSpPr>
            <p:nvPr/>
          </p:nvSpPr>
          <p:spPr bwMode="auto">
            <a:xfrm>
              <a:off x="6441577" y="4836391"/>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Izivente</a:t>
              </a:r>
            </a:p>
          </p:txBody>
        </p:sp>
      </p:grpSp>
      <p:grpSp>
        <p:nvGrpSpPr>
          <p:cNvPr id="56340" name="Groupe 77">
            <a:extLst>
              <a:ext uri="{FF2B5EF4-FFF2-40B4-BE49-F238E27FC236}">
                <a16:creationId xmlns:a16="http://schemas.microsoft.com/office/drawing/2014/main" id="{1CA17AF7-6BB3-4765-BA24-9FE3B0A46100}"/>
              </a:ext>
            </a:extLst>
          </p:cNvPr>
          <p:cNvGrpSpPr>
            <a:grpSpLocks/>
          </p:cNvGrpSpPr>
          <p:nvPr/>
        </p:nvGrpSpPr>
        <p:grpSpPr bwMode="auto">
          <a:xfrm>
            <a:off x="3365500" y="6388100"/>
            <a:ext cx="1417638" cy="369888"/>
            <a:chOff x="2237439" y="6388408"/>
            <a:chExt cx="1417322" cy="369331"/>
          </a:xfrm>
        </p:grpSpPr>
        <p:sp>
          <p:nvSpPr>
            <p:cNvPr id="91" name="Rectangle 90">
              <a:extLst>
                <a:ext uri="{FF2B5EF4-FFF2-40B4-BE49-F238E27FC236}">
                  <a16:creationId xmlns:a16="http://schemas.microsoft.com/office/drawing/2014/main" id="{82B28AFE-39D4-4D44-B177-B0E3E701AC2D}"/>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6359" name="ZoneTexte 98">
              <a:extLst>
                <a:ext uri="{FF2B5EF4-FFF2-40B4-BE49-F238E27FC236}">
                  <a16:creationId xmlns:a16="http://schemas.microsoft.com/office/drawing/2014/main" id="{E453C39F-E04B-43D7-9DC6-AEEDE2322D49}"/>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4" name="Rectangle 103">
            <a:extLst>
              <a:ext uri="{FF2B5EF4-FFF2-40B4-BE49-F238E27FC236}">
                <a16:creationId xmlns:a16="http://schemas.microsoft.com/office/drawing/2014/main" id="{BE397A5D-515B-49B0-B3D3-7968569EC9AD}"/>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33" name="Rectangle 132">
            <a:hlinkClick r:id="rId12" action="ppaction://hlinksldjump"/>
            <a:extLst>
              <a:ext uri="{FF2B5EF4-FFF2-40B4-BE49-F238E27FC236}">
                <a16:creationId xmlns:a16="http://schemas.microsoft.com/office/drawing/2014/main" id="{A46E1497-9EE0-48BB-8763-5172563AC7CA}"/>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6343" name="Groupe 107">
            <a:extLst>
              <a:ext uri="{FF2B5EF4-FFF2-40B4-BE49-F238E27FC236}">
                <a16:creationId xmlns:a16="http://schemas.microsoft.com/office/drawing/2014/main" id="{470A0C8A-DF84-479B-BEDB-E9B89892C72A}"/>
              </a:ext>
            </a:extLst>
          </p:cNvPr>
          <p:cNvGrpSpPr>
            <a:grpSpLocks/>
          </p:cNvGrpSpPr>
          <p:nvPr/>
        </p:nvGrpSpPr>
        <p:grpSpPr bwMode="auto">
          <a:xfrm>
            <a:off x="6048375" y="6324600"/>
            <a:ext cx="784225" cy="496888"/>
            <a:chOff x="6767187" y="6323834"/>
            <a:chExt cx="784388" cy="497620"/>
          </a:xfrm>
        </p:grpSpPr>
        <p:pic>
          <p:nvPicPr>
            <p:cNvPr id="117" name="Graphique 116">
              <a:extLst>
                <a:ext uri="{FF2B5EF4-FFF2-40B4-BE49-F238E27FC236}">
                  <a16:creationId xmlns:a16="http://schemas.microsoft.com/office/drawing/2014/main" id="{5D1A5426-2FE3-4F09-8FB0-820D83846E12}"/>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6357" name="ZoneTexte 117">
              <a:extLst>
                <a:ext uri="{FF2B5EF4-FFF2-40B4-BE49-F238E27FC236}">
                  <a16:creationId xmlns:a16="http://schemas.microsoft.com/office/drawing/2014/main" id="{4880CFF6-0370-4F1F-978A-CEF1B7D369CF}"/>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6344" name="Groupe 118">
            <a:extLst>
              <a:ext uri="{FF2B5EF4-FFF2-40B4-BE49-F238E27FC236}">
                <a16:creationId xmlns:a16="http://schemas.microsoft.com/office/drawing/2014/main" id="{BFE099AB-D10C-4C38-BBA7-CE1285833D7E}"/>
              </a:ext>
            </a:extLst>
          </p:cNvPr>
          <p:cNvGrpSpPr>
            <a:grpSpLocks/>
          </p:cNvGrpSpPr>
          <p:nvPr/>
        </p:nvGrpSpPr>
        <p:grpSpPr bwMode="auto">
          <a:xfrm>
            <a:off x="71438" y="6324600"/>
            <a:ext cx="11553825" cy="496888"/>
            <a:chOff x="71517" y="6323834"/>
            <a:chExt cx="11554426" cy="497620"/>
          </a:xfrm>
        </p:grpSpPr>
        <p:pic>
          <p:nvPicPr>
            <p:cNvPr id="120" name="Graphique 119">
              <a:hlinkClick r:id="" action="ppaction://hlinkshowjump?jump=previousslide"/>
              <a:extLst>
                <a:ext uri="{FF2B5EF4-FFF2-40B4-BE49-F238E27FC236}">
                  <a16:creationId xmlns:a16="http://schemas.microsoft.com/office/drawing/2014/main" id="{611BB663-6DA2-42A3-942D-984555B7D5F3}"/>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129" name="Graphique 128">
              <a:hlinkClick r:id="" action="ppaction://hlinkshowjump?jump=nextslide"/>
              <a:extLst>
                <a:ext uri="{FF2B5EF4-FFF2-40B4-BE49-F238E27FC236}">
                  <a16:creationId xmlns:a16="http://schemas.microsoft.com/office/drawing/2014/main" id="{A9BE12AF-25C7-4822-A19C-4127B4BC402E}"/>
                </a:ext>
              </a:extLst>
            </p:cNvPr>
            <p:cNvPicPr>
              <a:picLocks noChangeAspect="1"/>
            </p:cNvPicPr>
            <p:nvPr/>
          </p:nvPicPr>
          <p:blipFill>
            <a:blip r:embed="rId14"/>
            <a:srcRect/>
            <a:stretch/>
          </p:blipFill>
          <p:spPr>
            <a:xfrm>
              <a:off x="11344940" y="6431943"/>
              <a:ext cx="281003" cy="281402"/>
            </a:xfrm>
            <a:prstGeom prst="rect">
              <a:avLst/>
            </a:prstGeom>
          </p:spPr>
        </p:pic>
        <p:sp>
          <p:nvSpPr>
            <p:cNvPr id="132" name="Rectangle 131">
              <a:hlinkClick r:id="rId15" action="ppaction://hlinksldjump"/>
              <a:extLst>
                <a:ext uri="{FF2B5EF4-FFF2-40B4-BE49-F238E27FC236}">
                  <a16:creationId xmlns:a16="http://schemas.microsoft.com/office/drawing/2014/main" id="{2BD92998-82AB-41D8-B50E-5A3AB5E724B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16" action="ppaction://hlinksldjump"/>
              <a:extLst>
                <a:ext uri="{FF2B5EF4-FFF2-40B4-BE49-F238E27FC236}">
                  <a16:creationId xmlns:a16="http://schemas.microsoft.com/office/drawing/2014/main" id="{C43E5300-6A75-4DE1-AF6B-CDCDCF9E22B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6" name="Rectangle 145">
              <a:hlinkClick r:id="rId17" action="ppaction://hlinksldjump"/>
              <a:extLst>
                <a:ext uri="{FF2B5EF4-FFF2-40B4-BE49-F238E27FC236}">
                  <a16:creationId xmlns:a16="http://schemas.microsoft.com/office/drawing/2014/main" id="{587BC68D-6063-4D27-AC9B-EB181DA8BAC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7" name="Rectangle 146">
              <a:hlinkClick r:id="rId18" action="ppaction://hlinksldjump"/>
              <a:extLst>
                <a:ext uri="{FF2B5EF4-FFF2-40B4-BE49-F238E27FC236}">
                  <a16:creationId xmlns:a16="http://schemas.microsoft.com/office/drawing/2014/main" id="{43F32721-1474-4077-A0FF-FE0E4E9375FC}"/>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9" action="ppaction://hlinksldjump"/>
              <a:extLst>
                <a:ext uri="{FF2B5EF4-FFF2-40B4-BE49-F238E27FC236}">
                  <a16:creationId xmlns:a16="http://schemas.microsoft.com/office/drawing/2014/main" id="{45767D95-68AD-4B0D-AFC9-F2F0F9197CC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20" action="ppaction://hlinksldjump"/>
              <a:extLst>
                <a:ext uri="{FF2B5EF4-FFF2-40B4-BE49-F238E27FC236}">
                  <a16:creationId xmlns:a16="http://schemas.microsoft.com/office/drawing/2014/main" id="{971A8D81-3371-478C-B9A5-DD1279790BAD}"/>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0" name="Rectangle 149">
              <a:hlinkClick r:id="rId21" action="ppaction://hlinksldjump"/>
              <a:extLst>
                <a:ext uri="{FF2B5EF4-FFF2-40B4-BE49-F238E27FC236}">
                  <a16:creationId xmlns:a16="http://schemas.microsoft.com/office/drawing/2014/main" id="{083DAFC4-60F7-40C7-B925-37A34DA67FC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1" name="Rectangle 150">
              <a:hlinkClick r:id="rId22" action="ppaction://hlinksldjump"/>
              <a:extLst>
                <a:ext uri="{FF2B5EF4-FFF2-40B4-BE49-F238E27FC236}">
                  <a16:creationId xmlns:a16="http://schemas.microsoft.com/office/drawing/2014/main" id="{3BF662FB-E9D4-43EE-BCF3-F77100E16E6A}"/>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35" name="ZoneTexte 134">
            <a:extLst>
              <a:ext uri="{FF2B5EF4-FFF2-40B4-BE49-F238E27FC236}">
                <a16:creationId xmlns:a16="http://schemas.microsoft.com/office/drawing/2014/main" id="{00E2DFD7-68C9-427C-B3F7-F2B241EAF71D}"/>
              </a:ext>
            </a:extLst>
          </p:cNvPr>
          <p:cNvSpPr txBox="1"/>
          <p:nvPr/>
        </p:nvSpPr>
        <p:spPr>
          <a:xfrm>
            <a:off x="6432550" y="4315733"/>
            <a:ext cx="2859088" cy="276999"/>
          </a:xfrm>
          <a:prstGeom prst="rect">
            <a:avLst/>
          </a:prstGeom>
          <a:noFill/>
        </p:spPr>
        <p:txBody>
          <a:bodyPr>
            <a:spAutoFit/>
          </a:bodyP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Voir</a:t>
            </a:r>
            <a:r>
              <a:rPr lang="fr-FR" sz="12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hlinkClick r:id="rId23"/>
              </a:rPr>
              <a:t>Book des offres </a:t>
            </a:r>
            <a:endParaRPr lang="fr-FR" sz="1200" b="1" dirty="0">
              <a:latin typeface="Arial" panose="020B0604020202020204" pitchFamily="34" charset="0"/>
              <a:cs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D9F988AF-72FA-46D8-85A7-7BE61C63597C}"/>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87" name="Rectangle 86">
            <a:extLst>
              <a:ext uri="{FF2B5EF4-FFF2-40B4-BE49-F238E27FC236}">
                <a16:creationId xmlns:a16="http://schemas.microsoft.com/office/drawing/2014/main" id="{9108A767-C101-4893-A340-0BF4F7AA127E}"/>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Prêt Rénovation Énergétique – Prêt projet</a:t>
            </a:r>
          </a:p>
        </p:txBody>
      </p:sp>
      <p:pic>
        <p:nvPicPr>
          <p:cNvPr id="111" name="Graphique 110">
            <a:extLst>
              <a:ext uri="{FF2B5EF4-FFF2-40B4-BE49-F238E27FC236}">
                <a16:creationId xmlns:a16="http://schemas.microsoft.com/office/drawing/2014/main" id="{AAAC3A94-1141-4C5A-86E5-ADC72E118680}"/>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E6B89955-200E-4515-A3D6-2E051CEEA92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D3E8A269-8860-4DF9-B441-F6CFEFA68BFA}"/>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C265E444-5013-4124-8889-AA652354A2E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55</a:t>
            </a:r>
          </a:p>
        </p:txBody>
      </p:sp>
      <p:grpSp>
        <p:nvGrpSpPr>
          <p:cNvPr id="57352" name="Groupe 57">
            <a:extLst>
              <a:ext uri="{FF2B5EF4-FFF2-40B4-BE49-F238E27FC236}">
                <a16:creationId xmlns:a16="http://schemas.microsoft.com/office/drawing/2014/main" id="{754642CB-ACAF-416B-A2E7-F10EBBCEAA3A}"/>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CE5D20F2-2C60-43E5-A05A-B525BD05A0D8}"/>
                </a:ext>
              </a:extLst>
            </p:cNvPr>
            <p:cNvPicPr>
              <a:picLocks noChangeAspect="1"/>
            </p:cNvPicPr>
            <p:nvPr/>
          </p:nvPicPr>
          <p:blipFill>
            <a:blip r:embed="rId4"/>
            <a:srcRect/>
            <a:stretch/>
          </p:blipFill>
          <p:spPr>
            <a:xfrm>
              <a:off x="188971" y="6352891"/>
              <a:ext cx="310824" cy="311510"/>
            </a:xfrm>
            <a:prstGeom prst="rect">
              <a:avLst/>
            </a:prstGeom>
          </p:spPr>
        </p:pic>
        <p:sp>
          <p:nvSpPr>
            <p:cNvPr id="57428" name="ZoneTexte 59">
              <a:extLst>
                <a:ext uri="{FF2B5EF4-FFF2-40B4-BE49-F238E27FC236}">
                  <a16:creationId xmlns:a16="http://schemas.microsoft.com/office/drawing/2014/main" id="{54CF5F69-BB2E-4C3E-B4FC-A4A257458E5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7353" name="Groupe 60">
            <a:extLst>
              <a:ext uri="{FF2B5EF4-FFF2-40B4-BE49-F238E27FC236}">
                <a16:creationId xmlns:a16="http://schemas.microsoft.com/office/drawing/2014/main" id="{AABE25FC-B735-48CE-96F7-D204D1BA40E9}"/>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DE90E46-5635-4890-9E4F-7EE996158D15}"/>
                </a:ext>
              </a:extLst>
            </p:cNvPr>
            <p:cNvPicPr>
              <a:picLocks noChangeAspect="1"/>
            </p:cNvPicPr>
            <p:nvPr/>
          </p:nvPicPr>
          <p:blipFill>
            <a:blip r:embed="rId5"/>
            <a:srcRect/>
            <a:stretch/>
          </p:blipFill>
          <p:spPr>
            <a:xfrm>
              <a:off x="706949" y="6306505"/>
              <a:ext cx="414890" cy="415053"/>
            </a:xfrm>
            <a:prstGeom prst="rect">
              <a:avLst/>
            </a:prstGeom>
          </p:spPr>
        </p:pic>
        <p:sp>
          <p:nvSpPr>
            <p:cNvPr id="57426" name="ZoneTexte 62">
              <a:extLst>
                <a:ext uri="{FF2B5EF4-FFF2-40B4-BE49-F238E27FC236}">
                  <a16:creationId xmlns:a16="http://schemas.microsoft.com/office/drawing/2014/main" id="{B574597A-FF5C-418E-9D2B-BD7D118C584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7354" name="ZoneTexte 63">
            <a:extLst>
              <a:ext uri="{FF2B5EF4-FFF2-40B4-BE49-F238E27FC236}">
                <a16:creationId xmlns:a16="http://schemas.microsoft.com/office/drawing/2014/main" id="{98CD9AA3-4958-4863-8D91-0BDF7E92245D}"/>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7B4BB599-8A56-4033-BAF4-65D864606EAF}"/>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04E821B8-705D-4CBB-A742-634FC1503A7E}"/>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357" name="Groupe 67">
            <a:extLst>
              <a:ext uri="{FF2B5EF4-FFF2-40B4-BE49-F238E27FC236}">
                <a16:creationId xmlns:a16="http://schemas.microsoft.com/office/drawing/2014/main" id="{EAEF98EC-6844-432B-9FD7-46D9E4096F96}"/>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C97A5E45-62C1-4430-BBAD-6470BECEAB4E}"/>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7424" name="ZoneTexte 69">
              <a:extLst>
                <a:ext uri="{FF2B5EF4-FFF2-40B4-BE49-F238E27FC236}">
                  <a16:creationId xmlns:a16="http://schemas.microsoft.com/office/drawing/2014/main" id="{3B6406BC-E429-4D5C-BE68-56CF89F63C2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7358" name="Groupe 70">
            <a:extLst>
              <a:ext uri="{FF2B5EF4-FFF2-40B4-BE49-F238E27FC236}">
                <a16:creationId xmlns:a16="http://schemas.microsoft.com/office/drawing/2014/main" id="{4059F41C-B02C-4C4C-88EC-71A159459D6C}"/>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039943B-CAB1-4C8C-A0E4-944C8DEC0525}"/>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7422" name="ZoneTexte 73">
              <a:extLst>
                <a:ext uri="{FF2B5EF4-FFF2-40B4-BE49-F238E27FC236}">
                  <a16:creationId xmlns:a16="http://schemas.microsoft.com/office/drawing/2014/main" id="{0AECB6F7-19EB-41CF-A45E-12E59AD5161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7359" name="Groupe 81">
            <a:extLst>
              <a:ext uri="{FF2B5EF4-FFF2-40B4-BE49-F238E27FC236}">
                <a16:creationId xmlns:a16="http://schemas.microsoft.com/office/drawing/2014/main" id="{B5A047A8-5548-4B03-BFFB-C31FC6BD37C9}"/>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1A06923A-F4DF-4D21-B7CB-18B243B10BBF}"/>
                </a:ext>
              </a:extLst>
            </p:cNvPr>
            <p:cNvPicPr>
              <a:picLocks noChangeAspect="1"/>
            </p:cNvPicPr>
            <p:nvPr/>
          </p:nvPicPr>
          <p:blipFill>
            <a:blip r:embed="rId8"/>
            <a:srcRect/>
            <a:stretch/>
          </p:blipFill>
          <p:spPr>
            <a:xfrm>
              <a:off x="6013563" y="6342472"/>
              <a:ext cx="346147" cy="345729"/>
            </a:xfrm>
            <a:prstGeom prst="rect">
              <a:avLst/>
            </a:prstGeom>
          </p:spPr>
        </p:pic>
        <p:sp>
          <p:nvSpPr>
            <p:cNvPr id="57420" name="ZoneTexte 83">
              <a:extLst>
                <a:ext uri="{FF2B5EF4-FFF2-40B4-BE49-F238E27FC236}">
                  <a16:creationId xmlns:a16="http://schemas.microsoft.com/office/drawing/2014/main" id="{C5256D32-B408-4C62-8FF1-357821844B9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7360" name="Groupe 2">
            <a:extLst>
              <a:ext uri="{FF2B5EF4-FFF2-40B4-BE49-F238E27FC236}">
                <a16:creationId xmlns:a16="http://schemas.microsoft.com/office/drawing/2014/main" id="{715B9A1D-C53D-4B4E-8F1A-4D86DAD31F3E}"/>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C6A5D2B2-5072-4325-98DF-96FF7DC4852A}"/>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08C694F0-8C57-41B8-A86D-DC9DE1AA54C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7361" name="Groupe 85">
            <a:extLst>
              <a:ext uri="{FF2B5EF4-FFF2-40B4-BE49-F238E27FC236}">
                <a16:creationId xmlns:a16="http://schemas.microsoft.com/office/drawing/2014/main" id="{C0807F36-DFA3-4954-A3BB-7784513ED693}"/>
              </a:ext>
            </a:extLst>
          </p:cNvPr>
          <p:cNvGrpSpPr>
            <a:grpSpLocks/>
          </p:cNvGrpSpPr>
          <p:nvPr/>
        </p:nvGrpSpPr>
        <p:grpSpPr bwMode="auto">
          <a:xfrm>
            <a:off x="8907463" y="6334125"/>
            <a:ext cx="1304925" cy="488950"/>
            <a:chOff x="9429931" y="6334408"/>
            <a:chExt cx="1305361" cy="488926"/>
          </a:xfrm>
        </p:grpSpPr>
        <p:grpSp>
          <p:nvGrpSpPr>
            <p:cNvPr id="57410" name="Groupe 87">
              <a:extLst>
                <a:ext uri="{FF2B5EF4-FFF2-40B4-BE49-F238E27FC236}">
                  <a16:creationId xmlns:a16="http://schemas.microsoft.com/office/drawing/2014/main" id="{A861C2B9-26B3-4D29-BFD6-3E1F31374FE8}"/>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FCA78142-40E4-4C15-997F-F922EA5FAA23}"/>
                  </a:ext>
                </a:extLst>
              </p:cNvPr>
              <p:cNvPicPr>
                <a:picLocks noChangeAspect="1"/>
              </p:cNvPicPr>
              <p:nvPr/>
            </p:nvPicPr>
            <p:blipFill>
              <a:blip r:embed="rId9"/>
              <a:srcRect/>
              <a:stretch/>
            </p:blipFill>
            <p:spPr>
              <a:xfrm>
                <a:off x="735763" y="6334408"/>
                <a:ext cx="352543" cy="352408"/>
              </a:xfrm>
              <a:prstGeom prst="rect">
                <a:avLst/>
              </a:prstGeom>
            </p:spPr>
          </p:pic>
          <p:sp>
            <p:nvSpPr>
              <p:cNvPr id="57416" name="ZoneTexte 94">
                <a:extLst>
                  <a:ext uri="{FF2B5EF4-FFF2-40B4-BE49-F238E27FC236}">
                    <a16:creationId xmlns:a16="http://schemas.microsoft.com/office/drawing/2014/main" id="{DC55ACFA-7F43-4769-8599-820192F61FD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C6451123-E6FC-4F8B-B79C-6B2047B223C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412" name="Groupe 89">
              <a:extLst>
                <a:ext uri="{FF2B5EF4-FFF2-40B4-BE49-F238E27FC236}">
                  <a16:creationId xmlns:a16="http://schemas.microsoft.com/office/drawing/2014/main" id="{E4E52670-2F13-4A64-A23D-9821F8057C29}"/>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29AAEC1D-3039-47EC-ABF6-EC92AD0F1F5F}"/>
                  </a:ext>
                </a:extLst>
              </p:cNvPr>
              <p:cNvPicPr>
                <a:picLocks noChangeAspect="1"/>
              </p:cNvPicPr>
              <p:nvPr/>
            </p:nvPicPr>
            <p:blipFill>
              <a:blip r:embed="rId10"/>
              <a:srcRect/>
              <a:stretch/>
            </p:blipFill>
            <p:spPr>
              <a:xfrm>
                <a:off x="6008273" y="6342346"/>
                <a:ext cx="346191" cy="346058"/>
              </a:xfrm>
              <a:prstGeom prst="rect">
                <a:avLst/>
              </a:prstGeom>
            </p:spPr>
          </p:pic>
          <p:sp>
            <p:nvSpPr>
              <p:cNvPr id="57414" name="ZoneTexte 92">
                <a:extLst>
                  <a:ext uri="{FF2B5EF4-FFF2-40B4-BE49-F238E27FC236}">
                    <a16:creationId xmlns:a16="http://schemas.microsoft.com/office/drawing/2014/main" id="{1E560C4E-34DE-4220-B518-75E0A0C971C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9" name="Forme libre 98">
            <a:extLst>
              <a:ext uri="{FF2B5EF4-FFF2-40B4-BE49-F238E27FC236}">
                <a16:creationId xmlns:a16="http://schemas.microsoft.com/office/drawing/2014/main" id="{24595739-1A0F-45C6-86E8-C22EF5DCB240}"/>
              </a:ext>
            </a:extLst>
          </p:cNvPr>
          <p:cNvSpPr/>
          <p:nvPr/>
        </p:nvSpPr>
        <p:spPr>
          <a:xfrm>
            <a:off x="5840413" y="5116513"/>
            <a:ext cx="3570287" cy="520700"/>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91" name="Forme libre 90">
            <a:extLst>
              <a:ext uri="{FF2B5EF4-FFF2-40B4-BE49-F238E27FC236}">
                <a16:creationId xmlns:a16="http://schemas.microsoft.com/office/drawing/2014/main" id="{A579FE3E-87FC-4765-B861-A9BF0BA2CC71}"/>
              </a:ext>
            </a:extLst>
          </p:cNvPr>
          <p:cNvSpPr/>
          <p:nvPr/>
        </p:nvSpPr>
        <p:spPr>
          <a:xfrm>
            <a:off x="5840413" y="4495800"/>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4" name="Forme libre 103">
            <a:extLst>
              <a:ext uri="{FF2B5EF4-FFF2-40B4-BE49-F238E27FC236}">
                <a16:creationId xmlns:a16="http://schemas.microsoft.com/office/drawing/2014/main" id="{750D6547-DCB6-405D-814A-8830C7AA147F}"/>
              </a:ext>
            </a:extLst>
          </p:cNvPr>
          <p:cNvSpPr/>
          <p:nvPr/>
        </p:nvSpPr>
        <p:spPr>
          <a:xfrm>
            <a:off x="5840413" y="3875088"/>
            <a:ext cx="3570287"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8" name="Forme libre 107">
            <a:extLst>
              <a:ext uri="{FF2B5EF4-FFF2-40B4-BE49-F238E27FC236}">
                <a16:creationId xmlns:a16="http://schemas.microsoft.com/office/drawing/2014/main" id="{2650B818-27D9-440B-93A8-9CA7EA1E5B35}"/>
              </a:ext>
            </a:extLst>
          </p:cNvPr>
          <p:cNvSpPr/>
          <p:nvPr/>
        </p:nvSpPr>
        <p:spPr>
          <a:xfrm>
            <a:off x="5840413" y="3254375"/>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09" name="Forme libre 108">
            <a:extLst>
              <a:ext uri="{FF2B5EF4-FFF2-40B4-BE49-F238E27FC236}">
                <a16:creationId xmlns:a16="http://schemas.microsoft.com/office/drawing/2014/main" id="{92C71BFB-C1CB-41D6-99EB-BD66699BB54E}"/>
              </a:ext>
            </a:extLst>
          </p:cNvPr>
          <p:cNvSpPr/>
          <p:nvPr/>
        </p:nvSpPr>
        <p:spPr>
          <a:xfrm>
            <a:off x="5840413" y="2632075"/>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0" name="Forme libre 109">
            <a:extLst>
              <a:ext uri="{FF2B5EF4-FFF2-40B4-BE49-F238E27FC236}">
                <a16:creationId xmlns:a16="http://schemas.microsoft.com/office/drawing/2014/main" id="{AF2DE4BF-6671-4A21-A039-D47D41688FE8}"/>
              </a:ext>
            </a:extLst>
          </p:cNvPr>
          <p:cNvSpPr/>
          <p:nvPr/>
        </p:nvSpPr>
        <p:spPr>
          <a:xfrm>
            <a:off x="5840413" y="2011363"/>
            <a:ext cx="3570287"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16" name="Forme libre 115">
            <a:extLst>
              <a:ext uri="{FF2B5EF4-FFF2-40B4-BE49-F238E27FC236}">
                <a16:creationId xmlns:a16="http://schemas.microsoft.com/office/drawing/2014/main" id="{64E0A3D3-55F5-46ED-9EDE-D15418D27430}"/>
              </a:ext>
            </a:extLst>
          </p:cNvPr>
          <p:cNvSpPr/>
          <p:nvPr/>
        </p:nvSpPr>
        <p:spPr>
          <a:xfrm>
            <a:off x="5840413" y="1390650"/>
            <a:ext cx="3570287"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54" name="Rectangle 153">
            <a:extLst>
              <a:ext uri="{FF2B5EF4-FFF2-40B4-BE49-F238E27FC236}">
                <a16:creationId xmlns:a16="http://schemas.microsoft.com/office/drawing/2014/main" id="{8D93E9D2-E79B-489F-A848-A784EB3998EA}"/>
              </a:ext>
            </a:extLst>
          </p:cNvPr>
          <p:cNvSpPr/>
          <p:nvPr/>
        </p:nvSpPr>
        <p:spPr>
          <a:xfrm>
            <a:off x="2724150" y="8016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Prêt non réglementé</a:t>
            </a:r>
          </a:p>
        </p:txBody>
      </p:sp>
      <p:sp>
        <p:nvSpPr>
          <p:cNvPr id="2" name="Signalisation droite 1">
            <a:extLst>
              <a:ext uri="{FF2B5EF4-FFF2-40B4-BE49-F238E27FC236}">
                <a16:creationId xmlns:a16="http://schemas.microsoft.com/office/drawing/2014/main" id="{1B71FCA7-001B-48BC-B917-9D002C068512}"/>
              </a:ext>
            </a:extLst>
          </p:cNvPr>
          <p:cNvSpPr/>
          <p:nvPr/>
        </p:nvSpPr>
        <p:spPr>
          <a:xfrm>
            <a:off x="2779713" y="139065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1" name="ZoneTexte 113">
            <a:extLst>
              <a:ext uri="{FF2B5EF4-FFF2-40B4-BE49-F238E27FC236}">
                <a16:creationId xmlns:a16="http://schemas.microsoft.com/office/drawing/2014/main" id="{44173C2A-DB4E-46B7-9649-EC163ED4421D}"/>
              </a:ext>
            </a:extLst>
          </p:cNvPr>
          <p:cNvSpPr txBox="1">
            <a:spLocks noChangeArrowheads="1"/>
          </p:cNvSpPr>
          <p:nvPr/>
        </p:nvSpPr>
        <p:spPr bwMode="auto">
          <a:xfrm>
            <a:off x="3609975" y="149860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57372" name="ZoneTexte 114">
            <a:extLst>
              <a:ext uri="{FF2B5EF4-FFF2-40B4-BE49-F238E27FC236}">
                <a16:creationId xmlns:a16="http://schemas.microsoft.com/office/drawing/2014/main" id="{0A295D55-A2BF-4393-A0C4-27925CB31FDB}"/>
              </a:ext>
            </a:extLst>
          </p:cNvPr>
          <p:cNvSpPr txBox="1">
            <a:spLocks noChangeArrowheads="1"/>
          </p:cNvSpPr>
          <p:nvPr/>
        </p:nvSpPr>
        <p:spPr bwMode="auto">
          <a:xfrm>
            <a:off x="6442075" y="1495425"/>
            <a:ext cx="2857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Tous travaux rénovation énergétique</a:t>
            </a:r>
          </a:p>
        </p:txBody>
      </p:sp>
      <p:sp>
        <p:nvSpPr>
          <p:cNvPr id="101" name="Signalisation droite 100">
            <a:extLst>
              <a:ext uri="{FF2B5EF4-FFF2-40B4-BE49-F238E27FC236}">
                <a16:creationId xmlns:a16="http://schemas.microsoft.com/office/drawing/2014/main" id="{A998B140-8F66-4DBF-A165-A37B57E77348}"/>
              </a:ext>
            </a:extLst>
          </p:cNvPr>
          <p:cNvSpPr/>
          <p:nvPr/>
        </p:nvSpPr>
        <p:spPr>
          <a:xfrm>
            <a:off x="2779713" y="2011363"/>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4" name="ZoneTexte 104">
            <a:extLst>
              <a:ext uri="{FF2B5EF4-FFF2-40B4-BE49-F238E27FC236}">
                <a16:creationId xmlns:a16="http://schemas.microsoft.com/office/drawing/2014/main" id="{617E7AF2-1BAE-4D89-A076-D1346C580361}"/>
              </a:ext>
            </a:extLst>
          </p:cNvPr>
          <p:cNvSpPr txBox="1">
            <a:spLocks noChangeArrowheads="1"/>
          </p:cNvSpPr>
          <p:nvPr/>
        </p:nvSpPr>
        <p:spPr bwMode="auto">
          <a:xfrm>
            <a:off x="3609975" y="2119313"/>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Montant d’emprunt</a:t>
            </a:r>
          </a:p>
        </p:txBody>
      </p:sp>
      <p:sp>
        <p:nvSpPr>
          <p:cNvPr id="57375" name="ZoneTexte 105">
            <a:extLst>
              <a:ext uri="{FF2B5EF4-FFF2-40B4-BE49-F238E27FC236}">
                <a16:creationId xmlns:a16="http://schemas.microsoft.com/office/drawing/2014/main" id="{4E026D67-CE50-4C26-BBB4-3AEF50730C95}"/>
              </a:ext>
            </a:extLst>
          </p:cNvPr>
          <p:cNvSpPr txBox="1">
            <a:spLocks noChangeArrowheads="1"/>
          </p:cNvSpPr>
          <p:nvPr/>
        </p:nvSpPr>
        <p:spPr bwMode="auto">
          <a:xfrm>
            <a:off x="6442075" y="2117725"/>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Jusqu’à 75 000 €</a:t>
            </a:r>
          </a:p>
        </p:txBody>
      </p:sp>
      <p:sp>
        <p:nvSpPr>
          <p:cNvPr id="112" name="Signalisation droite 111">
            <a:extLst>
              <a:ext uri="{FF2B5EF4-FFF2-40B4-BE49-F238E27FC236}">
                <a16:creationId xmlns:a16="http://schemas.microsoft.com/office/drawing/2014/main" id="{5073B6B5-FEE3-4802-A8E7-60611BF0C0D4}"/>
              </a:ext>
            </a:extLst>
          </p:cNvPr>
          <p:cNvSpPr/>
          <p:nvPr/>
        </p:nvSpPr>
        <p:spPr>
          <a:xfrm>
            <a:off x="2779713" y="263207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7" name="ZoneTexte 125">
            <a:extLst>
              <a:ext uri="{FF2B5EF4-FFF2-40B4-BE49-F238E27FC236}">
                <a16:creationId xmlns:a16="http://schemas.microsoft.com/office/drawing/2014/main" id="{439DE35E-CA8D-46B7-BDEC-976E772B1681}"/>
              </a:ext>
            </a:extLst>
          </p:cNvPr>
          <p:cNvSpPr txBox="1">
            <a:spLocks noChangeArrowheads="1"/>
          </p:cNvSpPr>
          <p:nvPr/>
        </p:nvSpPr>
        <p:spPr bwMode="auto">
          <a:xfrm>
            <a:off x="3201988" y="2740025"/>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remboursement</a:t>
            </a:r>
          </a:p>
        </p:txBody>
      </p:sp>
      <p:sp>
        <p:nvSpPr>
          <p:cNvPr id="57378" name="ZoneTexte 126">
            <a:extLst>
              <a:ext uri="{FF2B5EF4-FFF2-40B4-BE49-F238E27FC236}">
                <a16:creationId xmlns:a16="http://schemas.microsoft.com/office/drawing/2014/main" id="{EFFE00E8-97AA-494D-82A3-DDFA75CE489D}"/>
              </a:ext>
            </a:extLst>
          </p:cNvPr>
          <p:cNvSpPr txBox="1">
            <a:spLocks noChangeArrowheads="1"/>
          </p:cNvSpPr>
          <p:nvPr/>
        </p:nvSpPr>
        <p:spPr bwMode="auto">
          <a:xfrm>
            <a:off x="6442075" y="2738438"/>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4 à 120 mois</a:t>
            </a:r>
          </a:p>
        </p:txBody>
      </p:sp>
      <p:sp>
        <p:nvSpPr>
          <p:cNvPr id="129" name="Signalisation droite 128">
            <a:extLst>
              <a:ext uri="{FF2B5EF4-FFF2-40B4-BE49-F238E27FC236}">
                <a16:creationId xmlns:a16="http://schemas.microsoft.com/office/drawing/2014/main" id="{9E789D33-527F-4059-AE37-E69449FE5C5E}"/>
              </a:ext>
            </a:extLst>
          </p:cNvPr>
          <p:cNvSpPr/>
          <p:nvPr/>
        </p:nvSpPr>
        <p:spPr>
          <a:xfrm>
            <a:off x="2779713" y="325437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0" name="ZoneTexte 131">
            <a:extLst>
              <a:ext uri="{FF2B5EF4-FFF2-40B4-BE49-F238E27FC236}">
                <a16:creationId xmlns:a16="http://schemas.microsoft.com/office/drawing/2014/main" id="{1FBF8DAD-8ACF-4B8A-B4E0-E6AE14AABD48}"/>
              </a:ext>
            </a:extLst>
          </p:cNvPr>
          <p:cNvSpPr txBox="1">
            <a:spLocks noChangeArrowheads="1"/>
          </p:cNvSpPr>
          <p:nvPr/>
        </p:nvSpPr>
        <p:spPr bwMode="auto">
          <a:xfrm>
            <a:off x="3201988" y="3362325"/>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Décaissement total/partiel</a:t>
            </a:r>
          </a:p>
        </p:txBody>
      </p:sp>
      <p:sp>
        <p:nvSpPr>
          <p:cNvPr id="133" name="ZoneTexte 132">
            <a:extLst>
              <a:ext uri="{FF2B5EF4-FFF2-40B4-BE49-F238E27FC236}">
                <a16:creationId xmlns:a16="http://schemas.microsoft.com/office/drawing/2014/main" id="{83A7ECEF-8A60-4FA0-BFFF-A9B1DE02F69D}"/>
              </a:ext>
            </a:extLst>
          </p:cNvPr>
          <p:cNvSpPr txBox="1"/>
          <p:nvPr/>
        </p:nvSpPr>
        <p:spPr>
          <a:xfrm>
            <a:off x="6330950" y="3276600"/>
            <a:ext cx="3079750" cy="460375"/>
          </a:xfrm>
          <a:prstGeom prst="rect">
            <a:avLst/>
          </a:prstGeom>
          <a:noFill/>
        </p:spPr>
        <p:txBody>
          <a:bodyPr>
            <a:spAutoFit/>
          </a:bodyPr>
          <a:lstStyle/>
          <a:p>
            <a:pPr algn="ctr" eaLnBrk="1" fontAlgn="auto" hangingPunct="1">
              <a:spcBef>
                <a:spcPts val="0"/>
              </a:spcBef>
              <a:spcAft>
                <a:spcPts val="0"/>
              </a:spcAft>
              <a:defRPr/>
            </a:pPr>
            <a:r>
              <a:rPr lang="fr-FR" sz="1200" b="1" spc="-20" dirty="0">
                <a:solidFill>
                  <a:srgbClr val="394348"/>
                </a:solidFill>
                <a:latin typeface="Arial" panose="020B0604020202020204" pitchFamily="34" charset="0"/>
                <a:cs typeface="Arial" panose="020B0604020202020204" pitchFamily="34" charset="0"/>
              </a:rPr>
              <a:t>1 à 5 décaissements dans les 6 mois suivant la signature du contrat de crédit</a:t>
            </a:r>
          </a:p>
        </p:txBody>
      </p:sp>
      <p:sp>
        <p:nvSpPr>
          <p:cNvPr id="135" name="Signalisation droite 134">
            <a:extLst>
              <a:ext uri="{FF2B5EF4-FFF2-40B4-BE49-F238E27FC236}">
                <a16:creationId xmlns:a16="http://schemas.microsoft.com/office/drawing/2014/main" id="{4B14D9A9-D098-48E2-B545-CB06DAB88FFD}"/>
              </a:ext>
            </a:extLst>
          </p:cNvPr>
          <p:cNvSpPr/>
          <p:nvPr/>
        </p:nvSpPr>
        <p:spPr>
          <a:xfrm>
            <a:off x="2779713" y="3875088"/>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383" name="ZoneTexte 137">
            <a:extLst>
              <a:ext uri="{FF2B5EF4-FFF2-40B4-BE49-F238E27FC236}">
                <a16:creationId xmlns:a16="http://schemas.microsoft.com/office/drawing/2014/main" id="{FDE82838-10BF-4443-A1A6-83CCB8D4F515}"/>
              </a:ext>
            </a:extLst>
          </p:cNvPr>
          <p:cNvSpPr txBox="1">
            <a:spLocks noChangeArrowheads="1"/>
          </p:cNvSpPr>
          <p:nvPr/>
        </p:nvSpPr>
        <p:spPr bwMode="auto">
          <a:xfrm>
            <a:off x="3201988" y="3983038"/>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Remboursement anticipé</a:t>
            </a:r>
          </a:p>
        </p:txBody>
      </p:sp>
      <p:sp>
        <p:nvSpPr>
          <p:cNvPr id="57384" name="ZoneTexte 138">
            <a:extLst>
              <a:ext uri="{FF2B5EF4-FFF2-40B4-BE49-F238E27FC236}">
                <a16:creationId xmlns:a16="http://schemas.microsoft.com/office/drawing/2014/main" id="{847460EF-A03A-4866-958F-F17FD1B8D2CB}"/>
              </a:ext>
            </a:extLst>
          </p:cNvPr>
          <p:cNvSpPr txBox="1">
            <a:spLocks noChangeArrowheads="1"/>
          </p:cNvSpPr>
          <p:nvPr/>
        </p:nvSpPr>
        <p:spPr bwMode="auto">
          <a:xfrm>
            <a:off x="6442075" y="3981450"/>
            <a:ext cx="2857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Partiel ou total sans frais</a:t>
            </a:r>
          </a:p>
        </p:txBody>
      </p:sp>
      <p:sp>
        <p:nvSpPr>
          <p:cNvPr id="141" name="Signalisation droite 140">
            <a:extLst>
              <a:ext uri="{FF2B5EF4-FFF2-40B4-BE49-F238E27FC236}">
                <a16:creationId xmlns:a16="http://schemas.microsoft.com/office/drawing/2014/main" id="{FCBCE076-28D3-4D27-B9D1-F160E9C30E35}"/>
              </a:ext>
            </a:extLst>
          </p:cNvPr>
          <p:cNvSpPr/>
          <p:nvPr/>
        </p:nvSpPr>
        <p:spPr>
          <a:xfrm>
            <a:off x="2779713" y="44958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6" name="ZoneTexte 143">
            <a:extLst>
              <a:ext uri="{FF2B5EF4-FFF2-40B4-BE49-F238E27FC236}">
                <a16:creationId xmlns:a16="http://schemas.microsoft.com/office/drawing/2014/main" id="{783670C0-175A-4BDB-919C-53738F070DED}"/>
              </a:ext>
            </a:extLst>
          </p:cNvPr>
          <p:cNvSpPr txBox="1">
            <a:spLocks noChangeArrowheads="1"/>
          </p:cNvSpPr>
          <p:nvPr/>
        </p:nvSpPr>
        <p:spPr bwMode="auto">
          <a:xfrm>
            <a:off x="3609975" y="460375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Taux</a:t>
            </a:r>
          </a:p>
        </p:txBody>
      </p:sp>
      <p:sp>
        <p:nvSpPr>
          <p:cNvPr id="147" name="Signalisation droite 146">
            <a:extLst>
              <a:ext uri="{FF2B5EF4-FFF2-40B4-BE49-F238E27FC236}">
                <a16:creationId xmlns:a16="http://schemas.microsoft.com/office/drawing/2014/main" id="{F7B4CBAA-2FDD-4297-B6A3-47F979F86EF2}"/>
              </a:ext>
            </a:extLst>
          </p:cNvPr>
          <p:cNvSpPr/>
          <p:nvPr/>
        </p:nvSpPr>
        <p:spPr>
          <a:xfrm>
            <a:off x="2779713" y="51181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8" name="ZoneTexte 149">
            <a:extLst>
              <a:ext uri="{FF2B5EF4-FFF2-40B4-BE49-F238E27FC236}">
                <a16:creationId xmlns:a16="http://schemas.microsoft.com/office/drawing/2014/main" id="{A70E8FD4-74F6-46A0-BD67-77E4953EFA7A}"/>
              </a:ext>
            </a:extLst>
          </p:cNvPr>
          <p:cNvSpPr txBox="1">
            <a:spLocks noChangeArrowheads="1"/>
          </p:cNvSpPr>
          <p:nvPr/>
        </p:nvSpPr>
        <p:spPr bwMode="auto">
          <a:xfrm>
            <a:off x="3609975" y="5226050"/>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Instruction</a:t>
            </a:r>
          </a:p>
        </p:txBody>
      </p:sp>
      <p:sp>
        <p:nvSpPr>
          <p:cNvPr id="57389" name="ZoneTexte 150">
            <a:extLst>
              <a:ext uri="{FF2B5EF4-FFF2-40B4-BE49-F238E27FC236}">
                <a16:creationId xmlns:a16="http://schemas.microsoft.com/office/drawing/2014/main" id="{DF7EE2E1-2B70-429D-824B-29CB01590C79}"/>
              </a:ext>
            </a:extLst>
          </p:cNvPr>
          <p:cNvSpPr txBox="1">
            <a:spLocks noChangeArrowheads="1"/>
          </p:cNvSpPr>
          <p:nvPr/>
        </p:nvSpPr>
        <p:spPr bwMode="auto">
          <a:xfrm>
            <a:off x="6442075" y="5222875"/>
            <a:ext cx="2857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Izivente</a:t>
            </a:r>
          </a:p>
        </p:txBody>
      </p:sp>
      <p:grpSp>
        <p:nvGrpSpPr>
          <p:cNvPr id="57390" name="Groupe 95">
            <a:extLst>
              <a:ext uri="{FF2B5EF4-FFF2-40B4-BE49-F238E27FC236}">
                <a16:creationId xmlns:a16="http://schemas.microsoft.com/office/drawing/2014/main" id="{4A563CE4-B9BC-45EE-AB04-54E99421790F}"/>
              </a:ext>
            </a:extLst>
          </p:cNvPr>
          <p:cNvGrpSpPr>
            <a:grpSpLocks/>
          </p:cNvGrpSpPr>
          <p:nvPr/>
        </p:nvGrpSpPr>
        <p:grpSpPr bwMode="auto">
          <a:xfrm>
            <a:off x="3365500" y="6388100"/>
            <a:ext cx="1417638" cy="369888"/>
            <a:chOff x="2237439" y="6388408"/>
            <a:chExt cx="1417322" cy="369331"/>
          </a:xfrm>
        </p:grpSpPr>
        <p:sp>
          <p:nvSpPr>
            <p:cNvPr id="97" name="Rectangle 96">
              <a:extLst>
                <a:ext uri="{FF2B5EF4-FFF2-40B4-BE49-F238E27FC236}">
                  <a16:creationId xmlns:a16="http://schemas.microsoft.com/office/drawing/2014/main" id="{668EB9FD-8312-4B8B-879E-C85B46C2C796}"/>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7409" name="ZoneTexte 97">
              <a:extLst>
                <a:ext uri="{FF2B5EF4-FFF2-40B4-BE49-F238E27FC236}">
                  <a16:creationId xmlns:a16="http://schemas.microsoft.com/office/drawing/2014/main" id="{99865EC9-6808-4B7A-A5F1-0F9CC5C279B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0" name="Rectangle 99">
            <a:extLst>
              <a:ext uri="{FF2B5EF4-FFF2-40B4-BE49-F238E27FC236}">
                <a16:creationId xmlns:a16="http://schemas.microsoft.com/office/drawing/2014/main" id="{B1B251D6-E01F-4427-B00D-98BD5617BCF7}"/>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4" name="Rectangle 123">
            <a:hlinkClick r:id="rId11" action="ppaction://hlinksldjump"/>
            <a:extLst>
              <a:ext uri="{FF2B5EF4-FFF2-40B4-BE49-F238E27FC236}">
                <a16:creationId xmlns:a16="http://schemas.microsoft.com/office/drawing/2014/main" id="{B55819DC-D11B-414B-95F9-AF93035A8EC6}"/>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7393" name="Groupe 101">
            <a:extLst>
              <a:ext uri="{FF2B5EF4-FFF2-40B4-BE49-F238E27FC236}">
                <a16:creationId xmlns:a16="http://schemas.microsoft.com/office/drawing/2014/main" id="{FA56C68F-E2CC-4F94-8FE7-7130FC24F9A7}"/>
              </a:ext>
            </a:extLst>
          </p:cNvPr>
          <p:cNvGrpSpPr>
            <a:grpSpLocks/>
          </p:cNvGrpSpPr>
          <p:nvPr/>
        </p:nvGrpSpPr>
        <p:grpSpPr bwMode="auto">
          <a:xfrm>
            <a:off x="6048375" y="6324600"/>
            <a:ext cx="784225" cy="496888"/>
            <a:chOff x="6767187" y="6323834"/>
            <a:chExt cx="784388" cy="497620"/>
          </a:xfrm>
        </p:grpSpPr>
        <p:pic>
          <p:nvPicPr>
            <p:cNvPr id="103" name="Graphique 102">
              <a:extLst>
                <a:ext uri="{FF2B5EF4-FFF2-40B4-BE49-F238E27FC236}">
                  <a16:creationId xmlns:a16="http://schemas.microsoft.com/office/drawing/2014/main" id="{56E22CE1-0E46-4857-8826-4EA573040D59}"/>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57407" name="ZoneTexte 106">
              <a:extLst>
                <a:ext uri="{FF2B5EF4-FFF2-40B4-BE49-F238E27FC236}">
                  <a16:creationId xmlns:a16="http://schemas.microsoft.com/office/drawing/2014/main" id="{F5D8A8E7-0255-4F98-8194-C8F10FA3F96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7394" name="Groupe 112">
            <a:extLst>
              <a:ext uri="{FF2B5EF4-FFF2-40B4-BE49-F238E27FC236}">
                <a16:creationId xmlns:a16="http://schemas.microsoft.com/office/drawing/2014/main" id="{BCA48C24-F69F-4CEB-A399-39FBBA7F3987}"/>
              </a:ext>
            </a:extLst>
          </p:cNvPr>
          <p:cNvGrpSpPr>
            <a:grpSpLocks/>
          </p:cNvGrpSpPr>
          <p:nvPr/>
        </p:nvGrpSpPr>
        <p:grpSpPr bwMode="auto">
          <a:xfrm>
            <a:off x="71438" y="6324600"/>
            <a:ext cx="11553825" cy="496888"/>
            <a:chOff x="71517" y="6323834"/>
            <a:chExt cx="11554426" cy="497620"/>
          </a:xfrm>
        </p:grpSpPr>
        <p:pic>
          <p:nvPicPr>
            <p:cNvPr id="121" name="Graphique 120">
              <a:hlinkClick r:id="" action="ppaction://hlinkshowjump?jump=previousslide"/>
              <a:extLst>
                <a:ext uri="{FF2B5EF4-FFF2-40B4-BE49-F238E27FC236}">
                  <a16:creationId xmlns:a16="http://schemas.microsoft.com/office/drawing/2014/main" id="{E5D3D715-28F1-45BE-A331-5C9F6449DB32}"/>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122" name="Graphique 121">
              <a:hlinkClick r:id="" action="ppaction://hlinkshowjump?jump=nextslide"/>
              <a:extLst>
                <a:ext uri="{FF2B5EF4-FFF2-40B4-BE49-F238E27FC236}">
                  <a16:creationId xmlns:a16="http://schemas.microsoft.com/office/drawing/2014/main" id="{EF0FB671-77AB-454E-A2C0-AEFD14C289BD}"/>
                </a:ext>
              </a:extLst>
            </p:cNvPr>
            <p:cNvPicPr>
              <a:picLocks noChangeAspect="1"/>
            </p:cNvPicPr>
            <p:nvPr/>
          </p:nvPicPr>
          <p:blipFill>
            <a:blip r:embed="rId13"/>
            <a:srcRect/>
            <a:stretch/>
          </p:blipFill>
          <p:spPr>
            <a:xfrm>
              <a:off x="11344940" y="6431943"/>
              <a:ext cx="281003" cy="281402"/>
            </a:xfrm>
            <a:prstGeom prst="rect">
              <a:avLst/>
            </a:prstGeom>
          </p:spPr>
        </p:pic>
        <p:sp>
          <p:nvSpPr>
            <p:cNvPr id="123" name="Rectangle 122">
              <a:hlinkClick r:id="rId14" action="ppaction://hlinksldjump"/>
              <a:extLst>
                <a:ext uri="{FF2B5EF4-FFF2-40B4-BE49-F238E27FC236}">
                  <a16:creationId xmlns:a16="http://schemas.microsoft.com/office/drawing/2014/main" id="{E3A32B66-8592-4151-96EC-E8EE639AE35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5" action="ppaction://hlinksldjump"/>
              <a:extLst>
                <a:ext uri="{FF2B5EF4-FFF2-40B4-BE49-F238E27FC236}">
                  <a16:creationId xmlns:a16="http://schemas.microsoft.com/office/drawing/2014/main" id="{41844E55-6227-422A-8641-80F3B2CEDA0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16" action="ppaction://hlinksldjump"/>
              <a:extLst>
                <a:ext uri="{FF2B5EF4-FFF2-40B4-BE49-F238E27FC236}">
                  <a16:creationId xmlns:a16="http://schemas.microsoft.com/office/drawing/2014/main" id="{DCD5A5CC-B51A-416C-972E-C7AA2E4A8DE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2" name="Rectangle 151">
              <a:hlinkClick r:id="rId17" action="ppaction://hlinksldjump"/>
              <a:extLst>
                <a:ext uri="{FF2B5EF4-FFF2-40B4-BE49-F238E27FC236}">
                  <a16:creationId xmlns:a16="http://schemas.microsoft.com/office/drawing/2014/main" id="{74CA98FA-19FE-4C3F-B5C0-91FA0DB77826}"/>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Rectangle 152">
              <a:hlinkClick r:id="rId18" action="ppaction://hlinksldjump"/>
              <a:extLst>
                <a:ext uri="{FF2B5EF4-FFF2-40B4-BE49-F238E27FC236}">
                  <a16:creationId xmlns:a16="http://schemas.microsoft.com/office/drawing/2014/main" id="{8B78AF43-1743-49FD-9250-98315DA5A04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Rectangle 154">
              <a:hlinkClick r:id="rId19" action="ppaction://hlinksldjump"/>
              <a:extLst>
                <a:ext uri="{FF2B5EF4-FFF2-40B4-BE49-F238E27FC236}">
                  <a16:creationId xmlns:a16="http://schemas.microsoft.com/office/drawing/2014/main" id="{B7D7FB47-54C7-4F13-868F-7C8BD9E68DF1}"/>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0" action="ppaction://hlinksldjump"/>
              <a:extLst>
                <a:ext uri="{FF2B5EF4-FFF2-40B4-BE49-F238E27FC236}">
                  <a16:creationId xmlns:a16="http://schemas.microsoft.com/office/drawing/2014/main" id="{F3A395A2-D183-4575-B9BA-7EEDAE61161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7" name="Rectangle 156">
              <a:hlinkClick r:id="rId21" action="ppaction://hlinksldjump"/>
              <a:extLst>
                <a:ext uri="{FF2B5EF4-FFF2-40B4-BE49-F238E27FC236}">
                  <a16:creationId xmlns:a16="http://schemas.microsoft.com/office/drawing/2014/main" id="{106C9A40-5858-4FF3-A39F-720762973BDB}"/>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25" name="ZoneTexte 124">
            <a:extLst>
              <a:ext uri="{FF2B5EF4-FFF2-40B4-BE49-F238E27FC236}">
                <a16:creationId xmlns:a16="http://schemas.microsoft.com/office/drawing/2014/main" id="{8D575BC6-3127-40CA-AADD-4E022E172B75}"/>
              </a:ext>
            </a:extLst>
          </p:cNvPr>
          <p:cNvSpPr txBox="1"/>
          <p:nvPr/>
        </p:nvSpPr>
        <p:spPr>
          <a:xfrm>
            <a:off x="6415088" y="4603750"/>
            <a:ext cx="2859087" cy="277813"/>
          </a:xfrm>
          <a:prstGeom prst="rect">
            <a:avLst/>
          </a:prstGeom>
          <a:noFill/>
        </p:spPr>
        <p:txBody>
          <a:bodyPr>
            <a:spAutoFit/>
          </a:bodyP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Voir</a:t>
            </a:r>
            <a:r>
              <a:rPr lang="fr-FR" sz="12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hlinkClick r:id="rId22"/>
              </a:rPr>
              <a:t>Book des offres </a:t>
            </a:r>
            <a:endParaRPr lang="fr-FR" sz="1200" b="1" dirty="0">
              <a:latin typeface="Arial" panose="020B0604020202020204" pitchFamily="34" charset="0"/>
              <a:cs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0E5438AF-5BBF-428B-9E54-5A42DB268E31}"/>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Éco-Prêt à Taux Zéro</a:t>
            </a:r>
          </a:p>
        </p:txBody>
      </p:sp>
      <p:pic>
        <p:nvPicPr>
          <p:cNvPr id="111" name="Graphique 110">
            <a:extLst>
              <a:ext uri="{FF2B5EF4-FFF2-40B4-BE49-F238E27FC236}">
                <a16:creationId xmlns:a16="http://schemas.microsoft.com/office/drawing/2014/main" id="{6767FA05-2B94-478A-A050-909220246680}"/>
              </a:ext>
            </a:extLst>
          </p:cNvPr>
          <p:cNvPicPr>
            <a:picLocks noChangeAspect="1"/>
          </p:cNvPicPr>
          <p:nvPr/>
        </p:nvPicPr>
        <p:blipFill>
          <a:blip r:embed="rId2"/>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488E00A8-2AD3-4210-930E-97F5BB91735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2C62F005-F5D3-4CA2-B451-56132DA8EDE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DE98BDE2-973B-438F-9704-48E4AA36B931}"/>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56</a:t>
            </a:r>
          </a:p>
        </p:txBody>
      </p:sp>
      <p:grpSp>
        <p:nvGrpSpPr>
          <p:cNvPr id="58375" name="Groupe 57">
            <a:extLst>
              <a:ext uri="{FF2B5EF4-FFF2-40B4-BE49-F238E27FC236}">
                <a16:creationId xmlns:a16="http://schemas.microsoft.com/office/drawing/2014/main" id="{16741F5C-A9D9-40FA-B226-D4C1C899B3E6}"/>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8B65325-EAD4-4C97-8468-C42D63925868}"/>
                </a:ext>
              </a:extLst>
            </p:cNvPr>
            <p:cNvPicPr>
              <a:picLocks noChangeAspect="1"/>
            </p:cNvPicPr>
            <p:nvPr/>
          </p:nvPicPr>
          <p:blipFill>
            <a:blip r:embed="rId3"/>
            <a:srcRect/>
            <a:stretch/>
          </p:blipFill>
          <p:spPr>
            <a:xfrm>
              <a:off x="188971" y="6352891"/>
              <a:ext cx="310824" cy="311510"/>
            </a:xfrm>
            <a:prstGeom prst="rect">
              <a:avLst/>
            </a:prstGeom>
          </p:spPr>
        </p:pic>
        <p:sp>
          <p:nvSpPr>
            <p:cNvPr id="58455" name="ZoneTexte 59">
              <a:extLst>
                <a:ext uri="{FF2B5EF4-FFF2-40B4-BE49-F238E27FC236}">
                  <a16:creationId xmlns:a16="http://schemas.microsoft.com/office/drawing/2014/main" id="{FD4F5BB4-CDD7-4B2C-BCAE-36799E02A28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8376" name="Groupe 60">
            <a:extLst>
              <a:ext uri="{FF2B5EF4-FFF2-40B4-BE49-F238E27FC236}">
                <a16:creationId xmlns:a16="http://schemas.microsoft.com/office/drawing/2014/main" id="{CDC568B4-0981-4C7E-BCCD-9EF2A0B52116}"/>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CFAD863-F2F5-41B3-95BF-6763C16757F7}"/>
                </a:ext>
              </a:extLst>
            </p:cNvPr>
            <p:cNvPicPr>
              <a:picLocks noChangeAspect="1"/>
            </p:cNvPicPr>
            <p:nvPr/>
          </p:nvPicPr>
          <p:blipFill>
            <a:blip r:embed="rId4"/>
            <a:srcRect/>
            <a:stretch/>
          </p:blipFill>
          <p:spPr>
            <a:xfrm>
              <a:off x="706949" y="6306505"/>
              <a:ext cx="414890" cy="415053"/>
            </a:xfrm>
            <a:prstGeom prst="rect">
              <a:avLst/>
            </a:prstGeom>
          </p:spPr>
        </p:pic>
        <p:sp>
          <p:nvSpPr>
            <p:cNvPr id="58453" name="ZoneTexte 62">
              <a:extLst>
                <a:ext uri="{FF2B5EF4-FFF2-40B4-BE49-F238E27FC236}">
                  <a16:creationId xmlns:a16="http://schemas.microsoft.com/office/drawing/2014/main" id="{AEEE1646-5C9E-4304-9B64-6194254F176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8377" name="ZoneTexte 63">
            <a:extLst>
              <a:ext uri="{FF2B5EF4-FFF2-40B4-BE49-F238E27FC236}">
                <a16:creationId xmlns:a16="http://schemas.microsoft.com/office/drawing/2014/main" id="{B8E80F59-8089-4CCC-ACA5-348F2B6C920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15304F0D-905A-4353-81E9-C8CD0F26E9AE}"/>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AD390C0A-DC83-4D58-B3A5-2B2F22DDF0DB}"/>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8380" name="Groupe 67">
            <a:extLst>
              <a:ext uri="{FF2B5EF4-FFF2-40B4-BE49-F238E27FC236}">
                <a16:creationId xmlns:a16="http://schemas.microsoft.com/office/drawing/2014/main" id="{2199A687-CCB8-4FDE-92FB-BAC7E7030E05}"/>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C29223B6-2E23-4033-BC76-3F2970A80661}"/>
                </a:ext>
              </a:extLst>
            </p:cNvPr>
            <p:cNvPicPr>
              <a:picLocks noChangeAspect="1"/>
            </p:cNvPicPr>
            <p:nvPr/>
          </p:nvPicPr>
          <p:blipFill>
            <a:blip r:embed="rId5"/>
            <a:stretch>
              <a:fillRect/>
            </a:stretch>
          </p:blipFill>
          <p:spPr>
            <a:xfrm>
              <a:off x="5890290" y="6332222"/>
              <a:ext cx="352498" cy="352600"/>
            </a:xfrm>
            <a:prstGeom prst="rect">
              <a:avLst/>
            </a:prstGeom>
          </p:spPr>
        </p:pic>
        <p:sp>
          <p:nvSpPr>
            <p:cNvPr id="58451" name="ZoneTexte 69">
              <a:extLst>
                <a:ext uri="{FF2B5EF4-FFF2-40B4-BE49-F238E27FC236}">
                  <a16:creationId xmlns:a16="http://schemas.microsoft.com/office/drawing/2014/main" id="{62B3A071-732B-4AFF-9AC3-C50B97EDD19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8381" name="Groupe 70">
            <a:extLst>
              <a:ext uri="{FF2B5EF4-FFF2-40B4-BE49-F238E27FC236}">
                <a16:creationId xmlns:a16="http://schemas.microsoft.com/office/drawing/2014/main" id="{CF0EA7FD-E6BF-4528-8F9F-276E1A9B2E3A}"/>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118F4C0-1DCF-4658-AC94-1EF2D702A5AE}"/>
                </a:ext>
              </a:extLst>
            </p:cNvPr>
            <p:cNvPicPr>
              <a:picLocks noChangeAspect="1"/>
            </p:cNvPicPr>
            <p:nvPr/>
          </p:nvPicPr>
          <p:blipFill>
            <a:blip r:embed="rId6"/>
            <a:stretch>
              <a:fillRect/>
            </a:stretch>
          </p:blipFill>
          <p:spPr>
            <a:xfrm>
              <a:off x="6416601" y="6348998"/>
              <a:ext cx="352498" cy="353522"/>
            </a:xfrm>
            <a:prstGeom prst="rect">
              <a:avLst/>
            </a:prstGeom>
          </p:spPr>
        </p:pic>
        <p:sp>
          <p:nvSpPr>
            <p:cNvPr id="58449" name="ZoneTexte 73">
              <a:extLst>
                <a:ext uri="{FF2B5EF4-FFF2-40B4-BE49-F238E27FC236}">
                  <a16:creationId xmlns:a16="http://schemas.microsoft.com/office/drawing/2014/main" id="{0A4D549A-8769-45B6-B6DB-C57F60BBD0C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8382" name="Groupe 81">
            <a:extLst>
              <a:ext uri="{FF2B5EF4-FFF2-40B4-BE49-F238E27FC236}">
                <a16:creationId xmlns:a16="http://schemas.microsoft.com/office/drawing/2014/main" id="{D153916B-A782-4E90-81F9-4E76FE55A133}"/>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05202008-5FEA-416D-8F26-FF9E8DA46EF7}"/>
                </a:ext>
              </a:extLst>
            </p:cNvPr>
            <p:cNvPicPr>
              <a:picLocks noChangeAspect="1"/>
            </p:cNvPicPr>
            <p:nvPr/>
          </p:nvPicPr>
          <p:blipFill>
            <a:blip r:embed="rId7"/>
            <a:srcRect/>
            <a:stretch/>
          </p:blipFill>
          <p:spPr>
            <a:xfrm>
              <a:off x="6013563" y="6342472"/>
              <a:ext cx="346147" cy="345729"/>
            </a:xfrm>
            <a:prstGeom prst="rect">
              <a:avLst/>
            </a:prstGeom>
          </p:spPr>
        </p:pic>
        <p:sp>
          <p:nvSpPr>
            <p:cNvPr id="58447" name="ZoneTexte 83">
              <a:extLst>
                <a:ext uri="{FF2B5EF4-FFF2-40B4-BE49-F238E27FC236}">
                  <a16:creationId xmlns:a16="http://schemas.microsoft.com/office/drawing/2014/main" id="{309886E4-8F7E-4848-9D12-92FE41D91BB8}"/>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8383" name="Groupe 2">
            <a:extLst>
              <a:ext uri="{FF2B5EF4-FFF2-40B4-BE49-F238E27FC236}">
                <a16:creationId xmlns:a16="http://schemas.microsoft.com/office/drawing/2014/main" id="{79C41AF0-068F-4D6B-B79C-815F5D4B17AF}"/>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ADCB258C-6EA2-48DA-BEA2-252682F1C336}"/>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509AF03E-88EB-43E7-9D13-8479EDC9C869}"/>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8384" name="Groupe 85">
            <a:extLst>
              <a:ext uri="{FF2B5EF4-FFF2-40B4-BE49-F238E27FC236}">
                <a16:creationId xmlns:a16="http://schemas.microsoft.com/office/drawing/2014/main" id="{1E16E9DA-7400-4907-BA08-349252273036}"/>
              </a:ext>
            </a:extLst>
          </p:cNvPr>
          <p:cNvGrpSpPr>
            <a:grpSpLocks/>
          </p:cNvGrpSpPr>
          <p:nvPr/>
        </p:nvGrpSpPr>
        <p:grpSpPr bwMode="auto">
          <a:xfrm>
            <a:off x="8907463" y="6334125"/>
            <a:ext cx="1304925" cy="488950"/>
            <a:chOff x="9429931" y="6334408"/>
            <a:chExt cx="1305361" cy="488926"/>
          </a:xfrm>
        </p:grpSpPr>
        <p:grpSp>
          <p:nvGrpSpPr>
            <p:cNvPr id="58437" name="Groupe 87">
              <a:extLst>
                <a:ext uri="{FF2B5EF4-FFF2-40B4-BE49-F238E27FC236}">
                  <a16:creationId xmlns:a16="http://schemas.microsoft.com/office/drawing/2014/main" id="{C1C8AB67-336A-4C5C-8782-C6E7B28EE862}"/>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5D6B7C02-A579-4A06-BE1B-128D96B68F9F}"/>
                  </a:ext>
                </a:extLst>
              </p:cNvPr>
              <p:cNvPicPr>
                <a:picLocks noChangeAspect="1"/>
              </p:cNvPicPr>
              <p:nvPr/>
            </p:nvPicPr>
            <p:blipFill>
              <a:blip r:embed="rId8"/>
              <a:srcRect/>
              <a:stretch/>
            </p:blipFill>
            <p:spPr>
              <a:xfrm>
                <a:off x="735763" y="6334408"/>
                <a:ext cx="352543" cy="352408"/>
              </a:xfrm>
              <a:prstGeom prst="rect">
                <a:avLst/>
              </a:prstGeom>
            </p:spPr>
          </p:pic>
          <p:sp>
            <p:nvSpPr>
              <p:cNvPr id="58443" name="ZoneTexte 94">
                <a:extLst>
                  <a:ext uri="{FF2B5EF4-FFF2-40B4-BE49-F238E27FC236}">
                    <a16:creationId xmlns:a16="http://schemas.microsoft.com/office/drawing/2014/main" id="{535384FA-97E2-47F2-8B5E-854630AF33F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03D7405E-BC0E-4159-87A0-7F3AED62417E}"/>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8439" name="Groupe 89">
              <a:extLst>
                <a:ext uri="{FF2B5EF4-FFF2-40B4-BE49-F238E27FC236}">
                  <a16:creationId xmlns:a16="http://schemas.microsoft.com/office/drawing/2014/main" id="{E6CCF163-3FE2-45E4-84AA-2A5AA6A512E7}"/>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CFAE5248-FD7F-49E9-8AFC-910B85E3A709}"/>
                  </a:ext>
                </a:extLst>
              </p:cNvPr>
              <p:cNvPicPr>
                <a:picLocks noChangeAspect="1"/>
              </p:cNvPicPr>
              <p:nvPr/>
            </p:nvPicPr>
            <p:blipFill>
              <a:blip r:embed="rId9"/>
              <a:srcRect/>
              <a:stretch/>
            </p:blipFill>
            <p:spPr>
              <a:xfrm>
                <a:off x="6008273" y="6342346"/>
                <a:ext cx="346191" cy="346058"/>
              </a:xfrm>
              <a:prstGeom prst="rect">
                <a:avLst/>
              </a:prstGeom>
            </p:spPr>
          </p:pic>
          <p:sp>
            <p:nvSpPr>
              <p:cNvPr id="58441" name="ZoneTexte 92">
                <a:extLst>
                  <a:ext uri="{FF2B5EF4-FFF2-40B4-BE49-F238E27FC236}">
                    <a16:creationId xmlns:a16="http://schemas.microsoft.com/office/drawing/2014/main" id="{B809B21B-E811-45E6-A3DD-73B27998B777}"/>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8385" name="Groupe 95">
            <a:extLst>
              <a:ext uri="{FF2B5EF4-FFF2-40B4-BE49-F238E27FC236}">
                <a16:creationId xmlns:a16="http://schemas.microsoft.com/office/drawing/2014/main" id="{084046DB-923C-4A96-9AA4-AA422AE8C0F2}"/>
              </a:ext>
            </a:extLst>
          </p:cNvPr>
          <p:cNvGrpSpPr>
            <a:grpSpLocks/>
          </p:cNvGrpSpPr>
          <p:nvPr/>
        </p:nvGrpSpPr>
        <p:grpSpPr bwMode="auto">
          <a:xfrm>
            <a:off x="3365500" y="6388100"/>
            <a:ext cx="1417638" cy="369888"/>
            <a:chOff x="2237439" y="6388408"/>
            <a:chExt cx="1417322" cy="369331"/>
          </a:xfrm>
        </p:grpSpPr>
        <p:sp>
          <p:nvSpPr>
            <p:cNvPr id="97" name="Rectangle 96">
              <a:extLst>
                <a:ext uri="{FF2B5EF4-FFF2-40B4-BE49-F238E27FC236}">
                  <a16:creationId xmlns:a16="http://schemas.microsoft.com/office/drawing/2014/main" id="{95412E80-FFCB-49A1-9060-8530D4E29E76}"/>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8436" name="ZoneTexte 97">
              <a:extLst>
                <a:ext uri="{FF2B5EF4-FFF2-40B4-BE49-F238E27FC236}">
                  <a16:creationId xmlns:a16="http://schemas.microsoft.com/office/drawing/2014/main" id="{5C09407C-D008-466F-B3D0-7DE3B77BD73A}"/>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0" name="Rectangle 99">
            <a:extLst>
              <a:ext uri="{FF2B5EF4-FFF2-40B4-BE49-F238E27FC236}">
                <a16:creationId xmlns:a16="http://schemas.microsoft.com/office/drawing/2014/main" id="{2E98F3F6-E0A4-4F57-AA3E-5B4C059B3D84}"/>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grpSp>
        <p:nvGrpSpPr>
          <p:cNvPr id="58387" name="Groupe 1">
            <a:extLst>
              <a:ext uri="{FF2B5EF4-FFF2-40B4-BE49-F238E27FC236}">
                <a16:creationId xmlns:a16="http://schemas.microsoft.com/office/drawing/2014/main" id="{18AE1FE3-C116-4D98-931D-6EE46A551B23}"/>
              </a:ext>
            </a:extLst>
          </p:cNvPr>
          <p:cNvGrpSpPr>
            <a:grpSpLocks/>
          </p:cNvGrpSpPr>
          <p:nvPr/>
        </p:nvGrpSpPr>
        <p:grpSpPr bwMode="auto">
          <a:xfrm>
            <a:off x="727075" y="941388"/>
            <a:ext cx="10737850" cy="4678362"/>
            <a:chOff x="681187" y="900376"/>
            <a:chExt cx="10736379" cy="4677929"/>
          </a:xfrm>
        </p:grpSpPr>
        <p:sp>
          <p:nvSpPr>
            <p:cNvPr id="79" name="Rectangle 78">
              <a:extLst>
                <a:ext uri="{FF2B5EF4-FFF2-40B4-BE49-F238E27FC236}">
                  <a16:creationId xmlns:a16="http://schemas.microsoft.com/office/drawing/2014/main" id="{29D8C9CB-301C-493B-8316-2ECA2927F633}"/>
                </a:ext>
              </a:extLst>
            </p:cNvPr>
            <p:cNvSpPr/>
            <p:nvPr/>
          </p:nvSpPr>
          <p:spPr>
            <a:xfrm>
              <a:off x="681187" y="5146545"/>
              <a:ext cx="2063467" cy="43176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Durée de remboursement</a:t>
              </a:r>
            </a:p>
          </p:txBody>
        </p:sp>
        <p:sp>
          <p:nvSpPr>
            <p:cNvPr id="80" name="Rectangle 79">
              <a:extLst>
                <a:ext uri="{FF2B5EF4-FFF2-40B4-BE49-F238E27FC236}">
                  <a16:creationId xmlns:a16="http://schemas.microsoft.com/office/drawing/2014/main" id="{D4F5685A-0D1A-4C84-A187-18C174D3A60B}"/>
                </a:ext>
              </a:extLst>
            </p:cNvPr>
            <p:cNvSpPr/>
            <p:nvPr/>
          </p:nvSpPr>
          <p:spPr>
            <a:xfrm>
              <a:off x="2798622" y="5146545"/>
              <a:ext cx="8618944" cy="43176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fr-FR" sz="1400" dirty="0">
                <a:solidFill>
                  <a:srgbClr val="FF0000"/>
                </a:solidFill>
                <a:latin typeface="Arial" panose="020B0604020202020204" pitchFamily="34" charset="0"/>
                <a:cs typeface="Arial" panose="020B0604020202020204" pitchFamily="34" charset="0"/>
              </a:endParaRPr>
            </a:p>
          </p:txBody>
        </p:sp>
        <p:sp>
          <p:nvSpPr>
            <p:cNvPr id="81" name="Rectangle 80">
              <a:extLst>
                <a:ext uri="{FF2B5EF4-FFF2-40B4-BE49-F238E27FC236}">
                  <a16:creationId xmlns:a16="http://schemas.microsoft.com/office/drawing/2014/main" id="{83B887B4-0223-4989-8D0E-5F248D4E7F80}"/>
                </a:ext>
              </a:extLst>
            </p:cNvPr>
            <p:cNvSpPr/>
            <p:nvPr/>
          </p:nvSpPr>
          <p:spPr>
            <a:xfrm>
              <a:off x="681187" y="900376"/>
              <a:ext cx="2063467"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64800" anchor="ctr"/>
            <a:lstStyle/>
            <a:p>
              <a:pPr algn="ctr" eaLnBrk="1" fontAlgn="auto" hangingPunct="1">
                <a:lnSpc>
                  <a:spcPts val="1240"/>
                </a:lnSpc>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Prêt réglementé accordé jusqu’au 31/12/2027</a:t>
              </a:r>
            </a:p>
          </p:txBody>
        </p:sp>
        <p:sp>
          <p:nvSpPr>
            <p:cNvPr id="85" name="Rectangle 84">
              <a:extLst>
                <a:ext uri="{FF2B5EF4-FFF2-40B4-BE49-F238E27FC236}">
                  <a16:creationId xmlns:a16="http://schemas.microsoft.com/office/drawing/2014/main" id="{AF03A66F-0C47-48DE-824B-756CFEB24C94}"/>
                </a:ext>
              </a:extLst>
            </p:cNvPr>
            <p:cNvSpPr/>
            <p:nvPr/>
          </p:nvSpPr>
          <p:spPr>
            <a:xfrm>
              <a:off x="681187" y="2008348"/>
              <a:ext cx="2063467" cy="1933396"/>
            </a:xfrm>
            <a:prstGeom prst="rect">
              <a:avLst/>
            </a:prstGeom>
            <a:solidFill>
              <a:schemeClr val="accent6">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Objets financés</a:t>
              </a:r>
            </a:p>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Tous travaux</a:t>
              </a:r>
            </a:p>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d’amélioration</a:t>
              </a:r>
            </a:p>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de la performance énergétique</a:t>
              </a:r>
            </a:p>
            <a:p>
              <a:pPr algn="ctr" eaLnBrk="1" fontAlgn="auto" hangingPunct="1">
                <a:spcBef>
                  <a:spcPts val="0"/>
                </a:spcBef>
                <a:spcAft>
                  <a:spcPts val="0"/>
                </a:spcAft>
                <a:defRPr/>
              </a:pPr>
              <a:endParaRPr lang="fr-FR" sz="1200" b="1" dirty="0">
                <a:solidFill>
                  <a:srgbClr val="394348"/>
                </a:solidFill>
                <a:latin typeface="Arial" panose="020B0604020202020204" pitchFamily="34" charset="0"/>
                <a:cs typeface="Arial" panose="020B0604020202020204" pitchFamily="34" charset="0"/>
              </a:endParaRPr>
            </a:p>
          </p:txBody>
        </p:sp>
        <p:sp>
          <p:nvSpPr>
            <p:cNvPr id="102" name="Rectangle 101">
              <a:extLst>
                <a:ext uri="{FF2B5EF4-FFF2-40B4-BE49-F238E27FC236}">
                  <a16:creationId xmlns:a16="http://schemas.microsoft.com/office/drawing/2014/main" id="{E167D7C9-11CC-40B1-B915-20487CBDA4CE}"/>
                </a:ext>
              </a:extLst>
            </p:cNvPr>
            <p:cNvSpPr/>
            <p:nvPr/>
          </p:nvSpPr>
          <p:spPr>
            <a:xfrm>
              <a:off x="2798622" y="2008348"/>
              <a:ext cx="8618944" cy="1933396"/>
            </a:xfrm>
            <a:prstGeom prst="rect">
              <a:avLst/>
            </a:prstGeom>
            <a:solidFill>
              <a:schemeClr val="accent6">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fr-FR" sz="1400" dirty="0">
                <a:solidFill>
                  <a:srgbClr val="FF0000"/>
                </a:solidFill>
                <a:latin typeface="Arial" panose="020B0604020202020204" pitchFamily="34" charset="0"/>
                <a:cs typeface="Arial" panose="020B0604020202020204" pitchFamily="34" charset="0"/>
              </a:endParaRPr>
            </a:p>
          </p:txBody>
        </p:sp>
        <p:sp>
          <p:nvSpPr>
            <p:cNvPr id="103" name="Rectangle 102">
              <a:extLst>
                <a:ext uri="{FF2B5EF4-FFF2-40B4-BE49-F238E27FC236}">
                  <a16:creationId xmlns:a16="http://schemas.microsoft.com/office/drawing/2014/main" id="{DC2005E3-AA88-4ADE-AD2B-2BA0A7A34A89}"/>
                </a:ext>
              </a:extLst>
            </p:cNvPr>
            <p:cNvSpPr/>
            <p:nvPr/>
          </p:nvSpPr>
          <p:spPr>
            <a:xfrm>
              <a:off x="681187" y="1454362"/>
              <a:ext cx="2063467" cy="43176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Eligibilité</a:t>
              </a:r>
            </a:p>
          </p:txBody>
        </p:sp>
        <p:sp>
          <p:nvSpPr>
            <p:cNvPr id="107" name="Rectangle 106">
              <a:extLst>
                <a:ext uri="{FF2B5EF4-FFF2-40B4-BE49-F238E27FC236}">
                  <a16:creationId xmlns:a16="http://schemas.microsoft.com/office/drawing/2014/main" id="{336E654E-A84E-423B-9B71-E25F73E228D4}"/>
                </a:ext>
              </a:extLst>
            </p:cNvPr>
            <p:cNvSpPr/>
            <p:nvPr/>
          </p:nvSpPr>
          <p:spPr>
            <a:xfrm>
              <a:off x="2798622" y="1454362"/>
              <a:ext cx="8618944" cy="43176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Propriétaire d’un logement utilisé comme résidence principale achevé depuis plus de 2 ans</a:t>
              </a:r>
            </a:p>
          </p:txBody>
        </p:sp>
        <p:sp>
          <p:nvSpPr>
            <p:cNvPr id="113" name="Rectangle 112">
              <a:extLst>
                <a:ext uri="{FF2B5EF4-FFF2-40B4-BE49-F238E27FC236}">
                  <a16:creationId xmlns:a16="http://schemas.microsoft.com/office/drawing/2014/main" id="{88EB2998-7FF3-483E-AAFB-C8CE73A27835}"/>
                </a:ext>
              </a:extLst>
            </p:cNvPr>
            <p:cNvSpPr/>
            <p:nvPr/>
          </p:nvSpPr>
          <p:spPr>
            <a:xfrm>
              <a:off x="2798622" y="900376"/>
              <a:ext cx="1106336"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Prêt immédiat</a:t>
              </a:r>
            </a:p>
          </p:txBody>
        </p:sp>
        <p:sp>
          <p:nvSpPr>
            <p:cNvPr id="121" name="Rectangle 120">
              <a:extLst>
                <a:ext uri="{FF2B5EF4-FFF2-40B4-BE49-F238E27FC236}">
                  <a16:creationId xmlns:a16="http://schemas.microsoft.com/office/drawing/2014/main" id="{00B18EB8-FB0A-4014-B844-021E6B387662}"/>
                </a:ext>
              </a:extLst>
            </p:cNvPr>
            <p:cNvSpPr/>
            <p:nvPr/>
          </p:nvSpPr>
          <p:spPr>
            <a:xfrm>
              <a:off x="5266847" y="900376"/>
              <a:ext cx="1385697"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Prêt sans condition de ressources</a:t>
              </a:r>
            </a:p>
          </p:txBody>
        </p:sp>
        <p:sp>
          <p:nvSpPr>
            <p:cNvPr id="122" name="Rectangle 121">
              <a:extLst>
                <a:ext uri="{FF2B5EF4-FFF2-40B4-BE49-F238E27FC236}">
                  <a16:creationId xmlns:a16="http://schemas.microsoft.com/office/drawing/2014/main" id="{4AA35027-D271-4E62-BECC-FCBD85E6CAA8}"/>
                </a:ext>
              </a:extLst>
            </p:cNvPr>
            <p:cNvSpPr/>
            <p:nvPr/>
          </p:nvSpPr>
          <p:spPr>
            <a:xfrm>
              <a:off x="6706511" y="900376"/>
              <a:ext cx="1385698"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Travaux réalisés par un artisan RGE</a:t>
              </a:r>
            </a:p>
          </p:txBody>
        </p:sp>
        <p:sp>
          <p:nvSpPr>
            <p:cNvPr id="123" name="Rectangle 122">
              <a:extLst>
                <a:ext uri="{FF2B5EF4-FFF2-40B4-BE49-F238E27FC236}">
                  <a16:creationId xmlns:a16="http://schemas.microsoft.com/office/drawing/2014/main" id="{75D4EB10-B812-4F7B-9522-3468499DD915}"/>
                </a:ext>
              </a:extLst>
            </p:cNvPr>
            <p:cNvSpPr/>
            <p:nvPr/>
          </p:nvSpPr>
          <p:spPr>
            <a:xfrm>
              <a:off x="681187" y="4070320"/>
              <a:ext cx="2063467" cy="95241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Montant maximal du prêt </a:t>
              </a:r>
            </a:p>
            <a:p>
              <a:pPr algn="ctr" eaLnBrk="1" fontAlgn="auto" hangingPunct="1">
                <a:spcBef>
                  <a:spcPts val="0"/>
                </a:spcBef>
                <a:spcAft>
                  <a:spcPts val="0"/>
                </a:spcAft>
                <a:defRPr/>
              </a:pPr>
              <a:r>
                <a:rPr lang="fr-FR" sz="800" dirty="0">
                  <a:solidFill>
                    <a:srgbClr val="394348"/>
                  </a:solidFill>
                  <a:latin typeface="Arial" panose="020B0604020202020204" pitchFamily="34" charset="0"/>
                  <a:cs typeface="Arial" panose="020B0604020202020204" pitchFamily="34" charset="0"/>
                </a:rPr>
                <a:t>(les conditions diffèrent en fonction</a:t>
              </a:r>
              <a:br>
                <a:rPr lang="fr-FR" sz="800" dirty="0">
                  <a:solidFill>
                    <a:srgbClr val="394348"/>
                  </a:solidFill>
                  <a:latin typeface="Arial" panose="020B0604020202020204" pitchFamily="34" charset="0"/>
                  <a:cs typeface="Arial" panose="020B0604020202020204" pitchFamily="34" charset="0"/>
                </a:rPr>
              </a:br>
              <a:r>
                <a:rPr lang="fr-FR" sz="800" dirty="0">
                  <a:solidFill>
                    <a:srgbClr val="394348"/>
                  </a:solidFill>
                  <a:latin typeface="Arial" panose="020B0604020202020204" pitchFamily="34" charset="0"/>
                  <a:cs typeface="Arial" panose="020B0604020202020204" pitchFamily="34" charset="0"/>
                </a:rPr>
                <a:t>des travaux envisagés)</a:t>
              </a:r>
            </a:p>
          </p:txBody>
        </p:sp>
        <p:sp>
          <p:nvSpPr>
            <p:cNvPr id="124" name="Rectangle 123">
              <a:extLst>
                <a:ext uri="{FF2B5EF4-FFF2-40B4-BE49-F238E27FC236}">
                  <a16:creationId xmlns:a16="http://schemas.microsoft.com/office/drawing/2014/main" id="{09233863-E44C-47FC-A2D4-75DD9ACC92E9}"/>
                </a:ext>
              </a:extLst>
            </p:cNvPr>
            <p:cNvSpPr/>
            <p:nvPr/>
          </p:nvSpPr>
          <p:spPr>
            <a:xfrm>
              <a:off x="2798622" y="4070320"/>
              <a:ext cx="8618944" cy="95241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fr-FR" sz="900" dirty="0">
                <a:solidFill>
                  <a:srgbClr val="FF0000"/>
                </a:solidFill>
                <a:latin typeface="Arial" panose="020B0604020202020204" pitchFamily="34" charset="0"/>
                <a:cs typeface="Arial" panose="020B0604020202020204" pitchFamily="34" charset="0"/>
              </a:endParaRPr>
            </a:p>
          </p:txBody>
        </p:sp>
        <p:sp>
          <p:nvSpPr>
            <p:cNvPr id="125" name="Rectangle 124">
              <a:extLst>
                <a:ext uri="{FF2B5EF4-FFF2-40B4-BE49-F238E27FC236}">
                  <a16:creationId xmlns:a16="http://schemas.microsoft.com/office/drawing/2014/main" id="{699CC621-C5F7-46CE-BB4D-610A1BCF43C5}"/>
                </a:ext>
              </a:extLst>
            </p:cNvPr>
            <p:cNvSpPr/>
            <p:nvPr/>
          </p:nvSpPr>
          <p:spPr>
            <a:xfrm>
              <a:off x="3957338" y="900376"/>
              <a:ext cx="1257128"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Taux client = 0%</a:t>
              </a:r>
            </a:p>
          </p:txBody>
        </p:sp>
        <p:sp>
          <p:nvSpPr>
            <p:cNvPr id="128" name="Rectangle 127">
              <a:extLst>
                <a:ext uri="{FF2B5EF4-FFF2-40B4-BE49-F238E27FC236}">
                  <a16:creationId xmlns:a16="http://schemas.microsoft.com/office/drawing/2014/main" id="{60D24DED-4BE9-436E-941A-6E6B28E9E9FC}"/>
                </a:ext>
              </a:extLst>
            </p:cNvPr>
            <p:cNvSpPr/>
            <p:nvPr/>
          </p:nvSpPr>
          <p:spPr>
            <a:xfrm>
              <a:off x="8147764" y="900376"/>
              <a:ext cx="1119035" cy="431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Pas de frais de dossier</a:t>
              </a:r>
            </a:p>
          </p:txBody>
        </p:sp>
        <p:sp>
          <p:nvSpPr>
            <p:cNvPr id="130" name="Rectangle 129">
              <a:extLst>
                <a:ext uri="{FF2B5EF4-FFF2-40B4-BE49-F238E27FC236}">
                  <a16:creationId xmlns:a16="http://schemas.microsoft.com/office/drawing/2014/main" id="{11BE8CF9-3A09-49A4-BEB2-6B2F6F3F43FC}"/>
                </a:ext>
              </a:extLst>
            </p:cNvPr>
            <p:cNvSpPr/>
            <p:nvPr/>
          </p:nvSpPr>
          <p:spPr>
            <a:xfrm>
              <a:off x="10001710" y="906725"/>
              <a:ext cx="1415856" cy="41747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rIns="0" anchor="ctr"/>
            <a:lstStyle/>
            <a:p>
              <a:pPr algn="ctr" eaLnBrk="1" fontAlgn="auto" hangingPunct="1">
                <a:spcBef>
                  <a:spcPts val="0"/>
                </a:spcBef>
                <a:spcAft>
                  <a:spcPts val="0"/>
                </a:spcAft>
                <a:defRPr/>
              </a:pPr>
              <a:r>
                <a:rPr lang="fr-FR" sz="1100" b="1" dirty="0" err="1">
                  <a:solidFill>
                    <a:schemeClr val="tx1">
                      <a:lumMod val="75000"/>
                      <a:lumOff val="25000"/>
                    </a:schemeClr>
                  </a:solidFill>
                  <a:latin typeface="Arial" panose="020B0604020202020204" pitchFamily="34" charset="0"/>
                  <a:cs typeface="Arial" panose="020B0604020202020204" pitchFamily="34" charset="0"/>
                </a:rPr>
                <a:t>Mycreditimmo</a:t>
              </a:r>
              <a:endParaRPr lang="fr-FR" sz="11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34" name="Rectangle 133">
              <a:extLst>
                <a:ext uri="{FF2B5EF4-FFF2-40B4-BE49-F238E27FC236}">
                  <a16:creationId xmlns:a16="http://schemas.microsoft.com/office/drawing/2014/main" id="{0382C06C-2B54-47CF-9B4D-B8298069DB6C}"/>
                </a:ext>
              </a:extLst>
            </p:cNvPr>
            <p:cNvSpPr/>
            <p:nvPr/>
          </p:nvSpPr>
          <p:spPr>
            <a:xfrm>
              <a:off x="2852589" y="2063905"/>
              <a:ext cx="8515771" cy="353980"/>
            </a:xfrm>
            <a:prstGeom prst="rect">
              <a:avLst/>
            </a:prstGeom>
            <a:solidFill>
              <a:srgbClr val="F25858"/>
            </a:solidFill>
            <a:ln>
              <a:solidFill>
                <a:srgbClr val="F25858"/>
              </a:solidFill>
            </a:ln>
          </p:spPr>
          <p:style>
            <a:lnRef idx="2">
              <a:schemeClr val="accent1">
                <a:shade val="50000"/>
              </a:schemeClr>
            </a:lnRef>
            <a:fillRef idx="1">
              <a:schemeClr val="accent1"/>
            </a:fillRef>
            <a:effectRef idx="0">
              <a:schemeClr val="accent1"/>
            </a:effectRef>
            <a:fontRef idx="minor">
              <a:schemeClr val="lt1"/>
            </a:fontRef>
          </p:style>
          <p:txBody>
            <a:bodyPr lIns="251999" anchor="ctr"/>
            <a:lstStyle/>
            <a:p>
              <a:pP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1 </a:t>
              </a:r>
              <a:r>
                <a:rPr lang="fr-FR" sz="1050" dirty="0">
                  <a:latin typeface="Arial" panose="020B0604020202020204" pitchFamily="34" charset="0"/>
                  <a:cs typeface="Arial" panose="020B0604020202020204" pitchFamily="34" charset="0"/>
                </a:rPr>
                <a:t>: Travaux d’isolation et/ou d’installation d’équipements</a:t>
              </a:r>
            </a:p>
          </p:txBody>
        </p:sp>
        <p:sp>
          <p:nvSpPr>
            <p:cNvPr id="137" name="Rectangle 136">
              <a:extLst>
                <a:ext uri="{FF2B5EF4-FFF2-40B4-BE49-F238E27FC236}">
                  <a16:creationId xmlns:a16="http://schemas.microsoft.com/office/drawing/2014/main" id="{0A7DA016-29CD-4478-A696-BDD8D5BFB2FE}"/>
                </a:ext>
              </a:extLst>
            </p:cNvPr>
            <p:cNvSpPr/>
            <p:nvPr/>
          </p:nvSpPr>
          <p:spPr>
            <a:xfrm>
              <a:off x="2852589" y="3536969"/>
              <a:ext cx="8517358" cy="344456"/>
            </a:xfrm>
            <a:prstGeom prst="rect">
              <a:avLst/>
            </a:prstGeom>
            <a:solidFill>
              <a:srgbClr val="F88C8B"/>
            </a:solidFill>
            <a:ln>
              <a:solidFill>
                <a:srgbClr val="F88C8B"/>
              </a:solidFill>
            </a:ln>
          </p:spPr>
          <p:style>
            <a:lnRef idx="2">
              <a:schemeClr val="accent1">
                <a:shade val="50000"/>
              </a:schemeClr>
            </a:lnRef>
            <a:fillRef idx="1">
              <a:schemeClr val="accent1"/>
            </a:fillRef>
            <a:effectRef idx="0">
              <a:schemeClr val="accent1"/>
            </a:effectRef>
            <a:fontRef idx="minor">
              <a:schemeClr val="lt1"/>
            </a:fontRef>
          </p:style>
          <p:txBody>
            <a:bodyPr lIns="251999" anchor="ctr"/>
            <a:lstStyle/>
            <a:p>
              <a:pP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3 </a:t>
              </a:r>
              <a:r>
                <a:rPr lang="fr-FR" sz="1050" dirty="0">
                  <a:latin typeface="Arial" panose="020B0604020202020204" pitchFamily="34" charset="0"/>
                  <a:cs typeface="Arial" panose="020B0604020202020204" pitchFamily="34" charset="0"/>
                </a:rPr>
                <a:t>: Réhabilitation d’un système d’assainissement non collectif</a:t>
              </a:r>
            </a:p>
          </p:txBody>
        </p:sp>
        <p:sp>
          <p:nvSpPr>
            <p:cNvPr id="140" name="Rectangle 139">
              <a:extLst>
                <a:ext uri="{FF2B5EF4-FFF2-40B4-BE49-F238E27FC236}">
                  <a16:creationId xmlns:a16="http://schemas.microsoft.com/office/drawing/2014/main" id="{5C605FDF-5400-482B-A72E-A7C4942B0DDE}"/>
                </a:ext>
              </a:extLst>
            </p:cNvPr>
            <p:cNvSpPr/>
            <p:nvPr/>
          </p:nvSpPr>
          <p:spPr>
            <a:xfrm>
              <a:off x="2852589" y="2417886"/>
              <a:ext cx="3931699" cy="666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anchor="ctr"/>
            <a:lstStyle/>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Isolation thermique de la toiture.</a:t>
              </a:r>
            </a:p>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Isolation thermique des murs donnant sur l’extérieur.</a:t>
              </a:r>
            </a:p>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Isolation thermique des fenêtres et portes donnant sur l'extérieur.</a:t>
              </a:r>
            </a:p>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Isolation des planchers bas.</a:t>
              </a:r>
            </a:p>
          </p:txBody>
        </p:sp>
        <p:sp>
          <p:nvSpPr>
            <p:cNvPr id="142" name="Rectangle 141">
              <a:extLst>
                <a:ext uri="{FF2B5EF4-FFF2-40B4-BE49-F238E27FC236}">
                  <a16:creationId xmlns:a16="http://schemas.microsoft.com/office/drawing/2014/main" id="{2D3AB721-A3F6-439F-B0AD-3459AD25C6C1}"/>
                </a:ext>
              </a:extLst>
            </p:cNvPr>
            <p:cNvSpPr/>
            <p:nvPr/>
          </p:nvSpPr>
          <p:spPr>
            <a:xfrm>
              <a:off x="2852589" y="3138544"/>
              <a:ext cx="8517358" cy="346043"/>
            </a:xfrm>
            <a:prstGeom prst="rect">
              <a:avLst/>
            </a:prstGeom>
            <a:solidFill>
              <a:srgbClr val="F67372"/>
            </a:solidFill>
            <a:ln>
              <a:solidFill>
                <a:srgbClr val="F67372"/>
              </a:solidFill>
            </a:ln>
          </p:spPr>
          <p:style>
            <a:lnRef idx="2">
              <a:schemeClr val="accent1">
                <a:shade val="50000"/>
              </a:schemeClr>
            </a:lnRef>
            <a:fillRef idx="1">
              <a:schemeClr val="accent1"/>
            </a:fillRef>
            <a:effectRef idx="0">
              <a:schemeClr val="accent1"/>
            </a:effectRef>
            <a:fontRef idx="minor">
              <a:schemeClr val="lt1"/>
            </a:fontRef>
          </p:style>
          <p:txBody>
            <a:bodyPr lIns="251999" anchor="ctr"/>
            <a:lstStyle/>
            <a:p>
              <a:pP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2 </a:t>
              </a:r>
              <a:r>
                <a:rPr lang="fr-FR" sz="1050" dirty="0">
                  <a:latin typeface="Arial" panose="020B0604020202020204" pitchFamily="34" charset="0"/>
                  <a:cs typeface="Arial" panose="020B0604020202020204" pitchFamily="34" charset="0"/>
                </a:rPr>
                <a:t>: Travaux d’amélioration du niveau de performance énergétique globale permettant d’améliorer d’au moins 35% la performance énergétique globale du logement</a:t>
              </a:r>
            </a:p>
          </p:txBody>
        </p:sp>
        <p:sp>
          <p:nvSpPr>
            <p:cNvPr id="143" name="Rectangle 142">
              <a:extLst>
                <a:ext uri="{FF2B5EF4-FFF2-40B4-BE49-F238E27FC236}">
                  <a16:creationId xmlns:a16="http://schemas.microsoft.com/office/drawing/2014/main" id="{F34A86BB-5B5C-49FB-A600-830E9093D07C}"/>
                </a:ext>
              </a:extLst>
            </p:cNvPr>
            <p:cNvSpPr/>
            <p:nvPr/>
          </p:nvSpPr>
          <p:spPr>
            <a:xfrm>
              <a:off x="7773165" y="4130639"/>
              <a:ext cx="3596782" cy="388902"/>
            </a:xfrm>
            <a:prstGeom prst="rect">
              <a:avLst/>
            </a:prstGeom>
            <a:solidFill>
              <a:srgbClr val="F673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2 </a:t>
              </a:r>
              <a:r>
                <a:rPr lang="fr-FR" sz="1050" dirty="0">
                  <a:latin typeface="Arial" panose="020B0604020202020204" pitchFamily="34" charset="0"/>
                  <a:cs typeface="Arial" panose="020B0604020202020204" pitchFamily="34" charset="0"/>
                </a:rPr>
                <a:t>: 50 000€</a:t>
              </a:r>
            </a:p>
          </p:txBody>
        </p:sp>
        <p:sp>
          <p:nvSpPr>
            <p:cNvPr id="146" name="Rectangle 145">
              <a:extLst>
                <a:ext uri="{FF2B5EF4-FFF2-40B4-BE49-F238E27FC236}">
                  <a16:creationId xmlns:a16="http://schemas.microsoft.com/office/drawing/2014/main" id="{B1E9B33A-EC0E-44B2-A719-A99DD06B9326}"/>
                </a:ext>
              </a:extLst>
            </p:cNvPr>
            <p:cNvSpPr/>
            <p:nvPr/>
          </p:nvSpPr>
          <p:spPr>
            <a:xfrm>
              <a:off x="7773165" y="4573511"/>
              <a:ext cx="3596782" cy="388901"/>
            </a:xfrm>
            <a:prstGeom prst="rect">
              <a:avLst/>
            </a:prstGeom>
            <a:solidFill>
              <a:srgbClr val="F88C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3 </a:t>
              </a:r>
              <a:r>
                <a:rPr lang="fr-FR" sz="1050" dirty="0">
                  <a:latin typeface="Arial" panose="020B0604020202020204" pitchFamily="34" charset="0"/>
                  <a:cs typeface="Arial" panose="020B0604020202020204" pitchFamily="34" charset="0"/>
                </a:rPr>
                <a:t>: 10 000€</a:t>
              </a:r>
            </a:p>
          </p:txBody>
        </p:sp>
        <p:sp>
          <p:nvSpPr>
            <p:cNvPr id="148" name="Rectangle 147">
              <a:extLst>
                <a:ext uri="{FF2B5EF4-FFF2-40B4-BE49-F238E27FC236}">
                  <a16:creationId xmlns:a16="http://schemas.microsoft.com/office/drawing/2014/main" id="{FE52BCA9-3207-4CD5-B960-69DEBFD94032}"/>
                </a:ext>
              </a:extLst>
            </p:cNvPr>
            <p:cNvSpPr/>
            <p:nvPr/>
          </p:nvSpPr>
          <p:spPr>
            <a:xfrm>
              <a:off x="2852589" y="4125877"/>
              <a:ext cx="4872957" cy="836535"/>
            </a:xfrm>
            <a:prstGeom prst="rect">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lIns="251999" rIns="36000" bIns="108000" anchor="ctr"/>
            <a:lstStyle/>
            <a:p>
              <a:pPr eaLnBrk="1" fontAlgn="auto" hangingPunct="1">
                <a:lnSpc>
                  <a:spcPct val="150000"/>
                </a:lnSpc>
                <a:spcBef>
                  <a:spcPts val="0"/>
                </a:spcBef>
                <a:spcAft>
                  <a:spcPts val="0"/>
                </a:spcAft>
                <a:defRPr/>
              </a:pPr>
              <a:r>
                <a:rPr lang="fr-FR" sz="1050" b="1" dirty="0">
                  <a:latin typeface="Arial" panose="020B0604020202020204" pitchFamily="34" charset="0"/>
                  <a:cs typeface="Arial" panose="020B0604020202020204" pitchFamily="34" charset="0"/>
                </a:rPr>
                <a:t>Catégorie 1 </a:t>
              </a:r>
              <a:r>
                <a:rPr lang="fr-FR" sz="1050" dirty="0">
                  <a:latin typeface="Arial" panose="020B0604020202020204" pitchFamily="34" charset="0"/>
                  <a:cs typeface="Arial" panose="020B0604020202020204" pitchFamily="34" charset="0"/>
                </a:rPr>
                <a:t>:</a:t>
              </a:r>
            </a:p>
          </p:txBody>
        </p:sp>
        <p:sp>
          <p:nvSpPr>
            <p:cNvPr id="149" name="Rectangle 148">
              <a:extLst>
                <a:ext uri="{FF2B5EF4-FFF2-40B4-BE49-F238E27FC236}">
                  <a16:creationId xmlns:a16="http://schemas.microsoft.com/office/drawing/2014/main" id="{B5D57EB5-DD53-4C06-8B67-4982CB993832}"/>
                </a:ext>
              </a:extLst>
            </p:cNvPr>
            <p:cNvSpPr/>
            <p:nvPr/>
          </p:nvSpPr>
          <p:spPr>
            <a:xfrm>
              <a:off x="2854177" y="5194166"/>
              <a:ext cx="2801553" cy="336519"/>
            </a:xfrm>
            <a:prstGeom prst="rect">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1 </a:t>
              </a:r>
              <a:r>
                <a:rPr lang="fr-FR" sz="1050" dirty="0">
                  <a:latin typeface="Arial" panose="020B0604020202020204" pitchFamily="34" charset="0"/>
                  <a:cs typeface="Arial" panose="020B0604020202020204" pitchFamily="34" charset="0"/>
                </a:rPr>
                <a:t>: max 180 mois</a:t>
              </a:r>
            </a:p>
          </p:txBody>
        </p:sp>
        <p:sp>
          <p:nvSpPr>
            <p:cNvPr id="152" name="Rectangle 151">
              <a:extLst>
                <a:ext uri="{FF2B5EF4-FFF2-40B4-BE49-F238E27FC236}">
                  <a16:creationId xmlns:a16="http://schemas.microsoft.com/office/drawing/2014/main" id="{905793A1-849F-450D-9206-7EF50CBCDD3F}"/>
                </a:ext>
              </a:extLst>
            </p:cNvPr>
            <p:cNvSpPr/>
            <p:nvPr/>
          </p:nvSpPr>
          <p:spPr>
            <a:xfrm>
              <a:off x="5711286" y="5194166"/>
              <a:ext cx="2799966" cy="336519"/>
            </a:xfrm>
            <a:prstGeom prst="rect">
              <a:avLst/>
            </a:prstGeom>
            <a:solidFill>
              <a:srgbClr val="F673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2 </a:t>
              </a:r>
              <a:r>
                <a:rPr lang="fr-FR" sz="1050" dirty="0">
                  <a:latin typeface="Arial" panose="020B0604020202020204" pitchFamily="34" charset="0"/>
                  <a:cs typeface="Arial" panose="020B0604020202020204" pitchFamily="34" charset="0"/>
                </a:rPr>
                <a:t>: max 240 mois</a:t>
              </a:r>
            </a:p>
          </p:txBody>
        </p:sp>
        <p:sp>
          <p:nvSpPr>
            <p:cNvPr id="153" name="Rectangle 152">
              <a:extLst>
                <a:ext uri="{FF2B5EF4-FFF2-40B4-BE49-F238E27FC236}">
                  <a16:creationId xmlns:a16="http://schemas.microsoft.com/office/drawing/2014/main" id="{AB23FEBD-9B23-4303-A916-64DC7691C52D}"/>
                </a:ext>
              </a:extLst>
            </p:cNvPr>
            <p:cNvSpPr/>
            <p:nvPr/>
          </p:nvSpPr>
          <p:spPr>
            <a:xfrm>
              <a:off x="8566807" y="5194166"/>
              <a:ext cx="2801554" cy="336519"/>
            </a:xfrm>
            <a:prstGeom prst="rect">
              <a:avLst/>
            </a:prstGeom>
            <a:solidFill>
              <a:srgbClr val="F88C8B"/>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eaLnBrk="1" fontAlgn="auto" hangingPunct="1">
                <a:spcBef>
                  <a:spcPts val="0"/>
                </a:spcBef>
                <a:spcAft>
                  <a:spcPts val="0"/>
                </a:spcAft>
                <a:defRPr/>
              </a:pPr>
              <a:r>
                <a:rPr lang="fr-FR" sz="1050" b="1" dirty="0">
                  <a:latin typeface="Arial" panose="020B0604020202020204" pitchFamily="34" charset="0"/>
                  <a:cs typeface="Arial" panose="020B0604020202020204" pitchFamily="34" charset="0"/>
                </a:rPr>
                <a:t>Catégorie 3 </a:t>
              </a:r>
              <a:r>
                <a:rPr lang="fr-FR" sz="1050" dirty="0">
                  <a:latin typeface="Arial" panose="020B0604020202020204" pitchFamily="34" charset="0"/>
                  <a:cs typeface="Arial" panose="020B0604020202020204" pitchFamily="34" charset="0"/>
                </a:rPr>
                <a:t>: max 180 mois</a:t>
              </a:r>
            </a:p>
          </p:txBody>
        </p:sp>
        <p:sp>
          <p:nvSpPr>
            <p:cNvPr id="160" name="Rectangle 159">
              <a:extLst>
                <a:ext uri="{FF2B5EF4-FFF2-40B4-BE49-F238E27FC236}">
                  <a16:creationId xmlns:a16="http://schemas.microsoft.com/office/drawing/2014/main" id="{88A484F8-6C68-4C0B-BC65-E5D7ED7485D6}"/>
                </a:ext>
              </a:extLst>
            </p:cNvPr>
            <p:cNvSpPr/>
            <p:nvPr/>
          </p:nvSpPr>
          <p:spPr>
            <a:xfrm>
              <a:off x="6784289" y="2417886"/>
              <a:ext cx="4585659" cy="666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Installation ou remplacement d'un chauffage ou d'une production d'eau chaude sanitaire.</a:t>
              </a:r>
            </a:p>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Installation d'un chauffage utilisant une source d'énergie renouvelable.</a:t>
              </a:r>
            </a:p>
            <a:p>
              <a:pPr marL="171450" indent="-171450" eaLnBrk="1" fontAlgn="auto" hangingPunct="1">
                <a:spcBef>
                  <a:spcPts val="0"/>
                </a:spcBef>
                <a:spcAft>
                  <a:spcPts val="0"/>
                </a:spcAft>
                <a:buClr>
                  <a:srgbClr val="F25858"/>
                </a:buClr>
                <a:buFont typeface="Wingdings" pitchFamily="2" charset="2"/>
                <a:buChar char="§"/>
                <a:defRPr/>
              </a:pPr>
              <a:r>
                <a:rPr lang="fr-FR" sz="800" dirty="0">
                  <a:solidFill>
                    <a:srgbClr val="394348"/>
                  </a:solidFill>
                  <a:latin typeface="Arial" panose="020B0604020202020204" pitchFamily="34" charset="0"/>
                  <a:cs typeface="Arial" panose="020B0604020202020204" pitchFamily="34" charset="0"/>
                </a:rPr>
                <a:t>Installation d'une production d'eau chaude sanitaire utilisant une source d'énergie renouvelable.</a:t>
              </a:r>
            </a:p>
          </p:txBody>
        </p:sp>
        <p:sp>
          <p:nvSpPr>
            <p:cNvPr id="5" name="Signalisation droite 4">
              <a:extLst>
                <a:ext uri="{FF2B5EF4-FFF2-40B4-BE49-F238E27FC236}">
                  <a16:creationId xmlns:a16="http://schemas.microsoft.com/office/drawing/2014/main" id="{63509C94-BA26-4101-892F-81EBF7063C11}"/>
                </a:ext>
              </a:extLst>
            </p:cNvPr>
            <p:cNvSpPr/>
            <p:nvPr/>
          </p:nvSpPr>
          <p:spPr>
            <a:xfrm>
              <a:off x="9323941" y="900376"/>
              <a:ext cx="993639" cy="428585"/>
            </a:xfrm>
            <a:prstGeom prst="homePlate">
              <a:avLst>
                <a:gd name="adj" fmla="val 3589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dirty="0">
                  <a:solidFill>
                    <a:srgbClr val="394348"/>
                  </a:solidFill>
                  <a:latin typeface="Arial" panose="020B0604020202020204" pitchFamily="34" charset="0"/>
                  <a:cs typeface="Arial" panose="020B0604020202020204" pitchFamily="34" charset="0"/>
                </a:rPr>
                <a:t>Instruction</a:t>
              </a:r>
              <a:endParaRPr lang="fr-FR" sz="1100" dirty="0"/>
            </a:p>
          </p:txBody>
        </p:sp>
        <p:sp>
          <p:nvSpPr>
            <p:cNvPr id="91" name="Rectangle 90">
              <a:extLst>
                <a:ext uri="{FF2B5EF4-FFF2-40B4-BE49-F238E27FC236}">
                  <a16:creationId xmlns:a16="http://schemas.microsoft.com/office/drawing/2014/main" id="{CE65BA56-384F-4D86-8C85-5508B09BBC24}"/>
                </a:ext>
              </a:extLst>
            </p:cNvPr>
            <p:cNvSpPr/>
            <p:nvPr/>
          </p:nvSpPr>
          <p:spPr>
            <a:xfrm>
              <a:off x="4071622" y="4125877"/>
              <a:ext cx="3645988" cy="836535"/>
            </a:xfrm>
            <a:prstGeom prst="rect">
              <a:avLst/>
            </a:prstGeom>
            <a:solidFill>
              <a:srgbClr val="F2585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anchor="ctr"/>
            <a:lstStyle/>
            <a:p>
              <a:pPr marL="360000" lvl="1" indent="-171450" eaLnBrk="1" fontAlgn="auto" hangingPunct="1">
                <a:spcBef>
                  <a:spcPts val="0"/>
                </a:spcBef>
                <a:spcAft>
                  <a:spcPts val="0"/>
                </a:spcAft>
                <a:buFont typeface="Wingdings" pitchFamily="2" charset="2"/>
                <a:buChar char="§"/>
                <a:defRPr/>
              </a:pPr>
              <a:r>
                <a:rPr lang="fr-FR" sz="800" dirty="0">
                  <a:latin typeface="Arial" panose="020B0604020202020204" pitchFamily="34" charset="0"/>
                  <a:cs typeface="Arial" panose="020B0604020202020204" pitchFamily="34" charset="0"/>
                </a:rPr>
                <a:t>7 000 € pour une action simple sur les parois vitrées</a:t>
              </a:r>
            </a:p>
            <a:p>
              <a:pPr marL="360000" lvl="1" indent="-171450" eaLnBrk="1" fontAlgn="auto" hangingPunct="1">
                <a:spcBef>
                  <a:spcPts val="0"/>
                </a:spcBef>
                <a:spcAft>
                  <a:spcPts val="0"/>
                </a:spcAft>
                <a:buFont typeface="Wingdings" pitchFamily="2" charset="2"/>
                <a:buChar char="§"/>
                <a:defRPr/>
              </a:pPr>
              <a:r>
                <a:rPr lang="fr-FR" sz="800" dirty="0">
                  <a:latin typeface="Arial" panose="020B0604020202020204" pitchFamily="34" charset="0"/>
                  <a:cs typeface="Arial" panose="020B0604020202020204" pitchFamily="34" charset="0"/>
                </a:rPr>
                <a:t>15 000 € pour une action simple de travaux d'une autre nature</a:t>
              </a:r>
            </a:p>
            <a:p>
              <a:pPr marL="360000" lvl="1" indent="-171450" eaLnBrk="1" fontAlgn="auto" hangingPunct="1">
                <a:spcBef>
                  <a:spcPts val="0"/>
                </a:spcBef>
                <a:spcAft>
                  <a:spcPts val="0"/>
                </a:spcAft>
                <a:buFont typeface="Wingdings" pitchFamily="2" charset="2"/>
                <a:buChar char="§"/>
                <a:defRPr/>
              </a:pPr>
              <a:r>
                <a:rPr lang="fr-FR" sz="800" dirty="0">
                  <a:latin typeface="Arial" panose="020B0604020202020204" pitchFamily="34" charset="0"/>
                  <a:cs typeface="Arial" panose="020B0604020202020204" pitchFamily="34" charset="0"/>
                </a:rPr>
                <a:t>25 000 € pour un bouquet de 2 travaux</a:t>
              </a:r>
            </a:p>
            <a:p>
              <a:pPr marL="360000" lvl="1" indent="-171450" eaLnBrk="1" fontAlgn="auto" hangingPunct="1">
                <a:spcBef>
                  <a:spcPts val="0"/>
                </a:spcBef>
                <a:spcAft>
                  <a:spcPts val="0"/>
                </a:spcAft>
                <a:buFont typeface="Wingdings" pitchFamily="2" charset="2"/>
                <a:buChar char="§"/>
                <a:defRPr/>
              </a:pPr>
              <a:r>
                <a:rPr lang="fr-FR" sz="800" dirty="0">
                  <a:latin typeface="Arial" panose="020B0604020202020204" pitchFamily="34" charset="0"/>
                  <a:cs typeface="Arial" panose="020B0604020202020204" pitchFamily="34" charset="0"/>
                </a:rPr>
                <a:t>30 000 € pour un bouquet de 3 travaux ou plus</a:t>
              </a:r>
            </a:p>
          </p:txBody>
        </p:sp>
      </p:grpSp>
      <p:grpSp>
        <p:nvGrpSpPr>
          <p:cNvPr id="58388" name="Groupe 3">
            <a:extLst>
              <a:ext uri="{FF2B5EF4-FFF2-40B4-BE49-F238E27FC236}">
                <a16:creationId xmlns:a16="http://schemas.microsoft.com/office/drawing/2014/main" id="{AAB9E94B-4848-40FE-B925-DB3C2C100417}"/>
              </a:ext>
            </a:extLst>
          </p:cNvPr>
          <p:cNvGrpSpPr>
            <a:grpSpLocks/>
          </p:cNvGrpSpPr>
          <p:nvPr/>
        </p:nvGrpSpPr>
        <p:grpSpPr bwMode="auto">
          <a:xfrm>
            <a:off x="4518025" y="5767388"/>
            <a:ext cx="3155950" cy="373062"/>
            <a:chOff x="3819991" y="5791398"/>
            <a:chExt cx="3156889" cy="373770"/>
          </a:xfrm>
        </p:grpSpPr>
        <p:sp>
          <p:nvSpPr>
            <p:cNvPr id="58405" name="ZoneTexte 154">
              <a:extLst>
                <a:ext uri="{FF2B5EF4-FFF2-40B4-BE49-F238E27FC236}">
                  <a16:creationId xmlns:a16="http://schemas.microsoft.com/office/drawing/2014/main" id="{500AAA8D-24FB-4688-A0AA-B9DE25DBF2EC}"/>
                </a:ext>
              </a:extLst>
            </p:cNvPr>
            <p:cNvSpPr txBox="1">
              <a:spLocks noChangeArrowheads="1"/>
            </p:cNvSpPr>
            <p:nvPr/>
          </p:nvSpPr>
          <p:spPr bwMode="auto">
            <a:xfrm>
              <a:off x="3819991" y="5851782"/>
              <a:ext cx="12763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1000">
                  <a:latin typeface="Arial" panose="020B0604020202020204" pitchFamily="34" charset="0"/>
                  <a:cs typeface="Arial" panose="020B0604020202020204" pitchFamily="34" charset="0"/>
                </a:rPr>
                <a:t>Pour en savoir plus</a:t>
              </a:r>
            </a:p>
          </p:txBody>
        </p:sp>
        <p:pic>
          <p:nvPicPr>
            <p:cNvPr id="58406" name="Image 160">
              <a:hlinkClick r:id="rId10"/>
              <a:extLst>
                <a:ext uri="{FF2B5EF4-FFF2-40B4-BE49-F238E27FC236}">
                  <a16:creationId xmlns:a16="http://schemas.microsoft.com/office/drawing/2014/main" id="{C468D508-1088-4D83-AB4B-B5F8545A62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t="2" b="34590"/>
            <a:stretch>
              <a:fillRect/>
            </a:stretch>
          </p:blipFill>
          <p:spPr bwMode="auto">
            <a:xfrm>
              <a:off x="5174242" y="5791398"/>
              <a:ext cx="1802638" cy="37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Rectangle 5">
            <a:extLst>
              <a:ext uri="{FF2B5EF4-FFF2-40B4-BE49-F238E27FC236}">
                <a16:creationId xmlns:a16="http://schemas.microsoft.com/office/drawing/2014/main" id="{9A961880-2E57-40E4-83D2-9A207F217808}"/>
              </a:ext>
            </a:extLst>
          </p:cNvPr>
          <p:cNvSpPr/>
          <p:nvPr/>
        </p:nvSpPr>
        <p:spPr>
          <a:xfrm>
            <a:off x="2898775" y="2459038"/>
            <a:ext cx="8515350" cy="666750"/>
          </a:xfrm>
          <a:prstGeom prst="rect">
            <a:avLst/>
          </a:prstGeom>
          <a:noFill/>
          <a:ln>
            <a:solidFill>
              <a:srgbClr val="F2585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ln>
                <a:solidFill>
                  <a:srgbClr val="F25858"/>
                </a:solidFill>
              </a:ln>
            </a:endParaRPr>
          </a:p>
        </p:txBody>
      </p:sp>
      <p:sp>
        <p:nvSpPr>
          <p:cNvPr id="116" name="Rectangle 115">
            <a:hlinkClick r:id="rId12" action="ppaction://hlinksldjump"/>
            <a:extLst>
              <a:ext uri="{FF2B5EF4-FFF2-40B4-BE49-F238E27FC236}">
                <a16:creationId xmlns:a16="http://schemas.microsoft.com/office/drawing/2014/main" id="{CE0236B4-72E3-4FA2-9A17-267985F813AA}"/>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8391" name="Groupe 98">
            <a:extLst>
              <a:ext uri="{FF2B5EF4-FFF2-40B4-BE49-F238E27FC236}">
                <a16:creationId xmlns:a16="http://schemas.microsoft.com/office/drawing/2014/main" id="{C5609500-15D9-4668-BB3F-345F7C9802C1}"/>
              </a:ext>
            </a:extLst>
          </p:cNvPr>
          <p:cNvGrpSpPr>
            <a:grpSpLocks/>
          </p:cNvGrpSpPr>
          <p:nvPr/>
        </p:nvGrpSpPr>
        <p:grpSpPr bwMode="auto">
          <a:xfrm>
            <a:off x="6048375" y="6324600"/>
            <a:ext cx="784225" cy="496888"/>
            <a:chOff x="6767187" y="6323834"/>
            <a:chExt cx="784388" cy="497620"/>
          </a:xfrm>
        </p:grpSpPr>
        <p:pic>
          <p:nvPicPr>
            <p:cNvPr id="101" name="Graphique 100">
              <a:extLst>
                <a:ext uri="{FF2B5EF4-FFF2-40B4-BE49-F238E27FC236}">
                  <a16:creationId xmlns:a16="http://schemas.microsoft.com/office/drawing/2014/main" id="{6E7C58CB-8DC5-4B79-A2E6-5BC1198A3533}"/>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58404" name="ZoneTexte 103">
              <a:extLst>
                <a:ext uri="{FF2B5EF4-FFF2-40B4-BE49-F238E27FC236}">
                  <a16:creationId xmlns:a16="http://schemas.microsoft.com/office/drawing/2014/main" id="{323323A8-E695-497B-8501-6FC030135CA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8392" name="Groupe 104">
            <a:extLst>
              <a:ext uri="{FF2B5EF4-FFF2-40B4-BE49-F238E27FC236}">
                <a16:creationId xmlns:a16="http://schemas.microsoft.com/office/drawing/2014/main" id="{9A8D4EB3-6B4E-47EB-89C6-D0CB749DC7BD}"/>
              </a:ext>
            </a:extLst>
          </p:cNvPr>
          <p:cNvGrpSpPr>
            <a:grpSpLocks/>
          </p:cNvGrpSpPr>
          <p:nvPr/>
        </p:nvGrpSpPr>
        <p:grpSpPr bwMode="auto">
          <a:xfrm>
            <a:off x="71438" y="6324600"/>
            <a:ext cx="11553825" cy="496888"/>
            <a:chOff x="71517" y="6323834"/>
            <a:chExt cx="11554426" cy="497620"/>
          </a:xfrm>
        </p:grpSpPr>
        <p:pic>
          <p:nvPicPr>
            <p:cNvPr id="106" name="Graphique 105">
              <a:hlinkClick r:id="" action="ppaction://hlinkshowjump?jump=previousslide"/>
              <a:extLst>
                <a:ext uri="{FF2B5EF4-FFF2-40B4-BE49-F238E27FC236}">
                  <a16:creationId xmlns:a16="http://schemas.microsoft.com/office/drawing/2014/main" id="{473EAA6F-D1AA-4F73-9BBE-D08032788D66}"/>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108" name="Graphique 107">
              <a:hlinkClick r:id="" action="ppaction://hlinkshowjump?jump=nextslide"/>
              <a:extLst>
                <a:ext uri="{FF2B5EF4-FFF2-40B4-BE49-F238E27FC236}">
                  <a16:creationId xmlns:a16="http://schemas.microsoft.com/office/drawing/2014/main" id="{B32FF4E2-AAC4-477E-B853-34AE693BE234}"/>
                </a:ext>
              </a:extLst>
            </p:cNvPr>
            <p:cNvPicPr>
              <a:picLocks noChangeAspect="1"/>
            </p:cNvPicPr>
            <p:nvPr/>
          </p:nvPicPr>
          <p:blipFill>
            <a:blip r:embed="rId14"/>
            <a:srcRect/>
            <a:stretch/>
          </p:blipFill>
          <p:spPr>
            <a:xfrm>
              <a:off x="11344940" y="6431943"/>
              <a:ext cx="281003" cy="281402"/>
            </a:xfrm>
            <a:prstGeom prst="rect">
              <a:avLst/>
            </a:prstGeom>
          </p:spPr>
        </p:pic>
        <p:sp>
          <p:nvSpPr>
            <p:cNvPr id="109" name="Rectangle 108">
              <a:hlinkClick r:id="rId15" action="ppaction://hlinksldjump"/>
              <a:extLst>
                <a:ext uri="{FF2B5EF4-FFF2-40B4-BE49-F238E27FC236}">
                  <a16:creationId xmlns:a16="http://schemas.microsoft.com/office/drawing/2014/main" id="{37AD6842-E404-44D2-865E-671DA71DE1A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6" action="ppaction://hlinksldjump"/>
              <a:extLst>
                <a:ext uri="{FF2B5EF4-FFF2-40B4-BE49-F238E27FC236}">
                  <a16:creationId xmlns:a16="http://schemas.microsoft.com/office/drawing/2014/main" id="{F0A4E18E-48CB-4733-9D66-3695F2137417}"/>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7" action="ppaction://hlinksldjump"/>
              <a:extLst>
                <a:ext uri="{FF2B5EF4-FFF2-40B4-BE49-F238E27FC236}">
                  <a16:creationId xmlns:a16="http://schemas.microsoft.com/office/drawing/2014/main" id="{6F9D6CE0-DBB1-4B4C-9B35-FD542A4AC059}"/>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8" action="ppaction://hlinksldjump"/>
              <a:extLst>
                <a:ext uri="{FF2B5EF4-FFF2-40B4-BE49-F238E27FC236}">
                  <a16:creationId xmlns:a16="http://schemas.microsoft.com/office/drawing/2014/main" id="{E92D9697-C73D-487E-8851-2A96117080CB}"/>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19" action="ppaction://hlinksldjump"/>
              <a:extLst>
                <a:ext uri="{FF2B5EF4-FFF2-40B4-BE49-F238E27FC236}">
                  <a16:creationId xmlns:a16="http://schemas.microsoft.com/office/drawing/2014/main" id="{474561F1-4D12-44D6-A7F6-227096C31E5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4" name="Rectangle 143">
              <a:hlinkClick r:id="rId20" action="ppaction://hlinksldjump"/>
              <a:extLst>
                <a:ext uri="{FF2B5EF4-FFF2-40B4-BE49-F238E27FC236}">
                  <a16:creationId xmlns:a16="http://schemas.microsoft.com/office/drawing/2014/main" id="{D0296DAE-6788-4F98-8494-4D732446614B}"/>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5" name="Rectangle 144">
              <a:hlinkClick r:id="rId21" action="ppaction://hlinksldjump"/>
              <a:extLst>
                <a:ext uri="{FF2B5EF4-FFF2-40B4-BE49-F238E27FC236}">
                  <a16:creationId xmlns:a16="http://schemas.microsoft.com/office/drawing/2014/main" id="{C61F2E35-F3A8-423D-BEFF-DAC2CE7383AF}"/>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7" name="Rectangle 146">
              <a:hlinkClick r:id="rId22" action="ppaction://hlinksldjump"/>
              <a:extLst>
                <a:ext uri="{FF2B5EF4-FFF2-40B4-BE49-F238E27FC236}">
                  <a16:creationId xmlns:a16="http://schemas.microsoft.com/office/drawing/2014/main" id="{70C6AB1B-20BA-4FF5-88FF-5EC429CADEE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D9F988AF-72FA-46D8-85A7-7BE61C63597C}"/>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87" name="Rectangle 86">
            <a:extLst>
              <a:ext uri="{FF2B5EF4-FFF2-40B4-BE49-F238E27FC236}">
                <a16:creationId xmlns:a16="http://schemas.microsoft.com/office/drawing/2014/main" id="{9108A767-C101-4893-A340-0BF4F7AA127E}"/>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Mon Éco-PTZ Ma Prime </a:t>
            </a:r>
            <a:r>
              <a:rPr lang="fr-FR" b="1" i="1" dirty="0" err="1">
                <a:latin typeface="Arial" panose="020B0604020202020204" pitchFamily="34" charset="0"/>
                <a:cs typeface="Arial" panose="020B0604020202020204" pitchFamily="34" charset="0"/>
              </a:rPr>
              <a:t>Rénov</a:t>
            </a:r>
            <a:r>
              <a:rPr lang="fr-FR" b="1" i="1" dirty="0">
                <a:latin typeface="Arial" panose="020B0604020202020204" pitchFamily="34" charset="0"/>
                <a:cs typeface="Arial" panose="020B0604020202020204" pitchFamily="34" charset="0"/>
              </a:rPr>
              <a:t>’</a:t>
            </a:r>
          </a:p>
        </p:txBody>
      </p:sp>
      <p:pic>
        <p:nvPicPr>
          <p:cNvPr id="111" name="Graphique 110">
            <a:extLst>
              <a:ext uri="{FF2B5EF4-FFF2-40B4-BE49-F238E27FC236}">
                <a16:creationId xmlns:a16="http://schemas.microsoft.com/office/drawing/2014/main" id="{AAAC3A94-1141-4C5A-86E5-ADC72E118680}"/>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E6B89955-200E-4515-A3D6-2E051CEEA92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D3E8A269-8860-4DF9-B441-F6CFEFA68BFA}"/>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C265E444-5013-4124-8889-AA652354A2E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55</a:t>
            </a:r>
          </a:p>
        </p:txBody>
      </p:sp>
      <p:grpSp>
        <p:nvGrpSpPr>
          <p:cNvPr id="57352" name="Groupe 57">
            <a:extLst>
              <a:ext uri="{FF2B5EF4-FFF2-40B4-BE49-F238E27FC236}">
                <a16:creationId xmlns:a16="http://schemas.microsoft.com/office/drawing/2014/main" id="{754642CB-ACAF-416B-A2E7-F10EBBCEAA3A}"/>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CE5D20F2-2C60-43E5-A05A-B525BD05A0D8}"/>
                </a:ext>
              </a:extLst>
            </p:cNvPr>
            <p:cNvPicPr>
              <a:picLocks noChangeAspect="1"/>
            </p:cNvPicPr>
            <p:nvPr/>
          </p:nvPicPr>
          <p:blipFill>
            <a:blip r:embed="rId4"/>
            <a:srcRect/>
            <a:stretch/>
          </p:blipFill>
          <p:spPr>
            <a:xfrm>
              <a:off x="188971" y="6352891"/>
              <a:ext cx="310824" cy="311510"/>
            </a:xfrm>
            <a:prstGeom prst="rect">
              <a:avLst/>
            </a:prstGeom>
          </p:spPr>
        </p:pic>
        <p:sp>
          <p:nvSpPr>
            <p:cNvPr id="57428" name="ZoneTexte 59">
              <a:extLst>
                <a:ext uri="{FF2B5EF4-FFF2-40B4-BE49-F238E27FC236}">
                  <a16:creationId xmlns:a16="http://schemas.microsoft.com/office/drawing/2014/main" id="{54CF5F69-BB2E-4C3E-B4FC-A4A257458E5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7353" name="Groupe 60">
            <a:extLst>
              <a:ext uri="{FF2B5EF4-FFF2-40B4-BE49-F238E27FC236}">
                <a16:creationId xmlns:a16="http://schemas.microsoft.com/office/drawing/2014/main" id="{AABE25FC-B735-48CE-96F7-D204D1BA40E9}"/>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DE90E46-5635-4890-9E4F-7EE996158D15}"/>
                </a:ext>
              </a:extLst>
            </p:cNvPr>
            <p:cNvPicPr>
              <a:picLocks noChangeAspect="1"/>
            </p:cNvPicPr>
            <p:nvPr/>
          </p:nvPicPr>
          <p:blipFill>
            <a:blip r:embed="rId5"/>
            <a:srcRect/>
            <a:stretch/>
          </p:blipFill>
          <p:spPr>
            <a:xfrm>
              <a:off x="706949" y="6306505"/>
              <a:ext cx="414890" cy="415053"/>
            </a:xfrm>
            <a:prstGeom prst="rect">
              <a:avLst/>
            </a:prstGeom>
          </p:spPr>
        </p:pic>
        <p:sp>
          <p:nvSpPr>
            <p:cNvPr id="57426" name="ZoneTexte 62">
              <a:extLst>
                <a:ext uri="{FF2B5EF4-FFF2-40B4-BE49-F238E27FC236}">
                  <a16:creationId xmlns:a16="http://schemas.microsoft.com/office/drawing/2014/main" id="{B574597A-FF5C-418E-9D2B-BD7D118C584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7354" name="ZoneTexte 63">
            <a:extLst>
              <a:ext uri="{FF2B5EF4-FFF2-40B4-BE49-F238E27FC236}">
                <a16:creationId xmlns:a16="http://schemas.microsoft.com/office/drawing/2014/main" id="{98CD9AA3-4958-4863-8D91-0BDF7E92245D}"/>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7B4BB599-8A56-4033-BAF4-65D864606EAF}"/>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04E821B8-705D-4CBB-A742-634FC1503A7E}"/>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357" name="Groupe 67">
            <a:extLst>
              <a:ext uri="{FF2B5EF4-FFF2-40B4-BE49-F238E27FC236}">
                <a16:creationId xmlns:a16="http://schemas.microsoft.com/office/drawing/2014/main" id="{EAEF98EC-6844-432B-9FD7-46D9E4096F96}"/>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C97A5E45-62C1-4430-BBAD-6470BECEAB4E}"/>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7424" name="ZoneTexte 69">
              <a:extLst>
                <a:ext uri="{FF2B5EF4-FFF2-40B4-BE49-F238E27FC236}">
                  <a16:creationId xmlns:a16="http://schemas.microsoft.com/office/drawing/2014/main" id="{3B6406BC-E429-4D5C-BE68-56CF89F63C2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7358" name="Groupe 70">
            <a:extLst>
              <a:ext uri="{FF2B5EF4-FFF2-40B4-BE49-F238E27FC236}">
                <a16:creationId xmlns:a16="http://schemas.microsoft.com/office/drawing/2014/main" id="{4059F41C-B02C-4C4C-88EC-71A159459D6C}"/>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039943B-CAB1-4C8C-A0E4-944C8DEC0525}"/>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7422" name="ZoneTexte 73">
              <a:extLst>
                <a:ext uri="{FF2B5EF4-FFF2-40B4-BE49-F238E27FC236}">
                  <a16:creationId xmlns:a16="http://schemas.microsoft.com/office/drawing/2014/main" id="{0AECB6F7-19EB-41CF-A45E-12E59AD5161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7359" name="Groupe 81">
            <a:extLst>
              <a:ext uri="{FF2B5EF4-FFF2-40B4-BE49-F238E27FC236}">
                <a16:creationId xmlns:a16="http://schemas.microsoft.com/office/drawing/2014/main" id="{B5A047A8-5548-4B03-BFFB-C31FC6BD37C9}"/>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1A06923A-F4DF-4D21-B7CB-18B243B10BBF}"/>
                </a:ext>
              </a:extLst>
            </p:cNvPr>
            <p:cNvPicPr>
              <a:picLocks noChangeAspect="1"/>
            </p:cNvPicPr>
            <p:nvPr/>
          </p:nvPicPr>
          <p:blipFill>
            <a:blip r:embed="rId8"/>
            <a:srcRect/>
            <a:stretch/>
          </p:blipFill>
          <p:spPr>
            <a:xfrm>
              <a:off x="6013563" y="6342472"/>
              <a:ext cx="346147" cy="345729"/>
            </a:xfrm>
            <a:prstGeom prst="rect">
              <a:avLst/>
            </a:prstGeom>
          </p:spPr>
        </p:pic>
        <p:sp>
          <p:nvSpPr>
            <p:cNvPr id="57420" name="ZoneTexte 83">
              <a:extLst>
                <a:ext uri="{FF2B5EF4-FFF2-40B4-BE49-F238E27FC236}">
                  <a16:creationId xmlns:a16="http://schemas.microsoft.com/office/drawing/2014/main" id="{C5256D32-B408-4C62-8FF1-357821844B9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7360" name="Groupe 2">
            <a:extLst>
              <a:ext uri="{FF2B5EF4-FFF2-40B4-BE49-F238E27FC236}">
                <a16:creationId xmlns:a16="http://schemas.microsoft.com/office/drawing/2014/main" id="{715B9A1D-C53D-4B4E-8F1A-4D86DAD31F3E}"/>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C6A5D2B2-5072-4325-98DF-96FF7DC4852A}"/>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08C694F0-8C57-41B8-A86D-DC9DE1AA54C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7361" name="Groupe 85">
            <a:extLst>
              <a:ext uri="{FF2B5EF4-FFF2-40B4-BE49-F238E27FC236}">
                <a16:creationId xmlns:a16="http://schemas.microsoft.com/office/drawing/2014/main" id="{C0807F36-DFA3-4954-A3BB-7784513ED693}"/>
              </a:ext>
            </a:extLst>
          </p:cNvPr>
          <p:cNvGrpSpPr>
            <a:grpSpLocks/>
          </p:cNvGrpSpPr>
          <p:nvPr/>
        </p:nvGrpSpPr>
        <p:grpSpPr bwMode="auto">
          <a:xfrm>
            <a:off x="8907463" y="6334125"/>
            <a:ext cx="1304925" cy="488950"/>
            <a:chOff x="9429931" y="6334408"/>
            <a:chExt cx="1305361" cy="488926"/>
          </a:xfrm>
        </p:grpSpPr>
        <p:grpSp>
          <p:nvGrpSpPr>
            <p:cNvPr id="57410" name="Groupe 87">
              <a:extLst>
                <a:ext uri="{FF2B5EF4-FFF2-40B4-BE49-F238E27FC236}">
                  <a16:creationId xmlns:a16="http://schemas.microsoft.com/office/drawing/2014/main" id="{A861C2B9-26B3-4D29-BFD6-3E1F31374FE8}"/>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FCA78142-40E4-4C15-997F-F922EA5FAA23}"/>
                  </a:ext>
                </a:extLst>
              </p:cNvPr>
              <p:cNvPicPr>
                <a:picLocks noChangeAspect="1"/>
              </p:cNvPicPr>
              <p:nvPr/>
            </p:nvPicPr>
            <p:blipFill>
              <a:blip r:embed="rId9"/>
              <a:srcRect/>
              <a:stretch/>
            </p:blipFill>
            <p:spPr>
              <a:xfrm>
                <a:off x="735763" y="6334408"/>
                <a:ext cx="352543" cy="352408"/>
              </a:xfrm>
              <a:prstGeom prst="rect">
                <a:avLst/>
              </a:prstGeom>
            </p:spPr>
          </p:pic>
          <p:sp>
            <p:nvSpPr>
              <p:cNvPr id="57416" name="ZoneTexte 94">
                <a:extLst>
                  <a:ext uri="{FF2B5EF4-FFF2-40B4-BE49-F238E27FC236}">
                    <a16:creationId xmlns:a16="http://schemas.microsoft.com/office/drawing/2014/main" id="{DC55ACFA-7F43-4769-8599-820192F61FD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C6451123-E6FC-4F8B-B79C-6B2047B223C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412" name="Groupe 89">
              <a:extLst>
                <a:ext uri="{FF2B5EF4-FFF2-40B4-BE49-F238E27FC236}">
                  <a16:creationId xmlns:a16="http://schemas.microsoft.com/office/drawing/2014/main" id="{E4E52670-2F13-4A64-A23D-9821F8057C29}"/>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29AAEC1D-3039-47EC-ABF6-EC92AD0F1F5F}"/>
                  </a:ext>
                </a:extLst>
              </p:cNvPr>
              <p:cNvPicPr>
                <a:picLocks noChangeAspect="1"/>
              </p:cNvPicPr>
              <p:nvPr/>
            </p:nvPicPr>
            <p:blipFill>
              <a:blip r:embed="rId10"/>
              <a:srcRect/>
              <a:stretch/>
            </p:blipFill>
            <p:spPr>
              <a:xfrm>
                <a:off x="6008273" y="6342346"/>
                <a:ext cx="346191" cy="346058"/>
              </a:xfrm>
              <a:prstGeom prst="rect">
                <a:avLst/>
              </a:prstGeom>
            </p:spPr>
          </p:pic>
          <p:sp>
            <p:nvSpPr>
              <p:cNvPr id="57414" name="ZoneTexte 92">
                <a:extLst>
                  <a:ext uri="{FF2B5EF4-FFF2-40B4-BE49-F238E27FC236}">
                    <a16:creationId xmlns:a16="http://schemas.microsoft.com/office/drawing/2014/main" id="{1E560C4E-34DE-4220-B518-75E0A0C971C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99" name="Forme libre 98">
            <a:extLst>
              <a:ext uri="{FF2B5EF4-FFF2-40B4-BE49-F238E27FC236}">
                <a16:creationId xmlns:a16="http://schemas.microsoft.com/office/drawing/2014/main" id="{24595739-1A0F-45C6-86E8-C22EF5DCB240}"/>
              </a:ext>
            </a:extLst>
          </p:cNvPr>
          <p:cNvSpPr/>
          <p:nvPr/>
        </p:nvSpPr>
        <p:spPr>
          <a:xfrm>
            <a:off x="4416426" y="5100638"/>
            <a:ext cx="6075642" cy="520700"/>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altLang="fr-FR" sz="1200" b="1" dirty="0" err="1">
                <a:solidFill>
                  <a:srgbClr val="394348"/>
                </a:solidFill>
                <a:latin typeface="Arial" panose="020B0604020202020204" pitchFamily="34" charset="0"/>
                <a:cs typeface="Arial" panose="020B0604020202020204" pitchFamily="34" charset="0"/>
              </a:rPr>
              <a:t>MyCrédImmo</a:t>
            </a:r>
            <a:endParaRPr lang="fr-FR" sz="1200" dirty="0">
              <a:solidFill>
                <a:schemeClr val="tx1"/>
              </a:solidFill>
            </a:endParaRPr>
          </a:p>
        </p:txBody>
      </p:sp>
      <p:sp>
        <p:nvSpPr>
          <p:cNvPr id="91" name="Forme libre 90">
            <a:extLst>
              <a:ext uri="{FF2B5EF4-FFF2-40B4-BE49-F238E27FC236}">
                <a16:creationId xmlns:a16="http://schemas.microsoft.com/office/drawing/2014/main" id="{A579FE3E-87FC-4765-B861-A9BF0BA2CC71}"/>
              </a:ext>
            </a:extLst>
          </p:cNvPr>
          <p:cNvSpPr/>
          <p:nvPr/>
        </p:nvSpPr>
        <p:spPr>
          <a:xfrm>
            <a:off x="4416425" y="4479925"/>
            <a:ext cx="6075643"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dirty="0">
                <a:solidFill>
                  <a:schemeClr val="tx1">
                    <a:lumMod val="75000"/>
                    <a:lumOff val="25000"/>
                  </a:schemeClr>
                </a:solidFill>
                <a:latin typeface="Arial" panose="020B0604020202020204" pitchFamily="34" charset="0"/>
                <a:cs typeface="Arial" panose="020B0604020202020204" pitchFamily="34" charset="0"/>
              </a:rPr>
              <a:t>0 %</a:t>
            </a:r>
          </a:p>
        </p:txBody>
      </p:sp>
      <p:sp>
        <p:nvSpPr>
          <p:cNvPr id="104" name="Forme libre 103">
            <a:extLst>
              <a:ext uri="{FF2B5EF4-FFF2-40B4-BE49-F238E27FC236}">
                <a16:creationId xmlns:a16="http://schemas.microsoft.com/office/drawing/2014/main" id="{750D6547-DCB6-405D-814A-8830C7AA147F}"/>
              </a:ext>
            </a:extLst>
          </p:cNvPr>
          <p:cNvSpPr/>
          <p:nvPr/>
        </p:nvSpPr>
        <p:spPr>
          <a:xfrm>
            <a:off x="4416425" y="3859213"/>
            <a:ext cx="6075643"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Partiel ou total sans frais</a:t>
            </a:r>
          </a:p>
        </p:txBody>
      </p:sp>
      <p:sp>
        <p:nvSpPr>
          <p:cNvPr id="108" name="Forme libre 107">
            <a:extLst>
              <a:ext uri="{FF2B5EF4-FFF2-40B4-BE49-F238E27FC236}">
                <a16:creationId xmlns:a16="http://schemas.microsoft.com/office/drawing/2014/main" id="{2650B818-27D9-440B-93A8-9CA7EA1E5B35}"/>
              </a:ext>
            </a:extLst>
          </p:cNvPr>
          <p:cNvSpPr/>
          <p:nvPr/>
        </p:nvSpPr>
        <p:spPr>
          <a:xfrm>
            <a:off x="4461157" y="3238500"/>
            <a:ext cx="6030912"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200" b="1" spc="-20" dirty="0">
                <a:solidFill>
                  <a:srgbClr val="394348"/>
                </a:solidFill>
                <a:latin typeface="Arial" panose="020B0604020202020204" pitchFamily="34" charset="0"/>
                <a:cs typeface="Arial" panose="020B0604020202020204" pitchFamily="34" charset="0"/>
              </a:rPr>
              <a:t>Notification d’accord de Ma Prime </a:t>
            </a:r>
            <a:r>
              <a:rPr lang="fr-FR" sz="1200" b="1" spc="-20" dirty="0" err="1">
                <a:solidFill>
                  <a:srgbClr val="394348"/>
                </a:solidFill>
                <a:latin typeface="Arial" panose="020B0604020202020204" pitchFamily="34" charset="0"/>
                <a:cs typeface="Arial" panose="020B0604020202020204" pitchFamily="34" charset="0"/>
              </a:rPr>
              <a:t>Rénov</a:t>
            </a:r>
            <a:r>
              <a:rPr lang="fr-FR" sz="1200" b="1" spc="-20" dirty="0">
                <a:solidFill>
                  <a:srgbClr val="394348"/>
                </a:solidFill>
                <a:latin typeface="Arial" panose="020B0604020202020204" pitchFamily="34" charset="0"/>
                <a:cs typeface="Arial" panose="020B0604020202020204" pitchFamily="34" charset="0"/>
              </a:rPr>
              <a:t>’ délivrée par l’ANAH* datant                         de moins de 6 mois et faisant apparaître le reste à charge estimé du client</a:t>
            </a:r>
          </a:p>
        </p:txBody>
      </p:sp>
      <p:sp>
        <p:nvSpPr>
          <p:cNvPr id="109" name="Forme libre 108">
            <a:extLst>
              <a:ext uri="{FF2B5EF4-FFF2-40B4-BE49-F238E27FC236}">
                <a16:creationId xmlns:a16="http://schemas.microsoft.com/office/drawing/2014/main" id="{92C71BFB-C1CB-41D6-99EB-BD66699BB54E}"/>
              </a:ext>
            </a:extLst>
          </p:cNvPr>
          <p:cNvSpPr/>
          <p:nvPr/>
        </p:nvSpPr>
        <p:spPr>
          <a:xfrm>
            <a:off x="4416426" y="2616200"/>
            <a:ext cx="6075642"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36 à 240 mois</a:t>
            </a:r>
          </a:p>
        </p:txBody>
      </p:sp>
      <p:sp>
        <p:nvSpPr>
          <p:cNvPr id="110" name="Forme libre 109">
            <a:extLst>
              <a:ext uri="{FF2B5EF4-FFF2-40B4-BE49-F238E27FC236}">
                <a16:creationId xmlns:a16="http://schemas.microsoft.com/office/drawing/2014/main" id="{AF2DE4BF-6671-4A21-A039-D47D41688FE8}"/>
              </a:ext>
            </a:extLst>
          </p:cNvPr>
          <p:cNvSpPr/>
          <p:nvPr/>
        </p:nvSpPr>
        <p:spPr>
          <a:xfrm>
            <a:off x="4416425" y="1995488"/>
            <a:ext cx="6075643" cy="519112"/>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Reste à charge dû par le client dans la limite de 50 000 €                                            après obtention de Ma Prime </a:t>
            </a:r>
            <a:r>
              <a:rPr lang="fr-FR" altLang="fr-FR" sz="1200" b="1" dirty="0" err="1">
                <a:solidFill>
                  <a:srgbClr val="394348"/>
                </a:solidFill>
                <a:latin typeface="Arial" panose="020B0604020202020204" pitchFamily="34" charset="0"/>
                <a:cs typeface="Arial" panose="020B0604020202020204" pitchFamily="34" charset="0"/>
              </a:rPr>
              <a:t>Rénov</a:t>
            </a:r>
            <a:r>
              <a:rPr lang="fr-FR" altLang="fr-FR" sz="1200" b="1" dirty="0">
                <a:solidFill>
                  <a:srgbClr val="394348"/>
                </a:solidFill>
                <a:latin typeface="Arial" panose="020B0604020202020204" pitchFamily="34" charset="0"/>
                <a:cs typeface="Arial" panose="020B0604020202020204" pitchFamily="34" charset="0"/>
              </a:rPr>
              <a:t>’</a:t>
            </a:r>
          </a:p>
        </p:txBody>
      </p:sp>
      <p:sp>
        <p:nvSpPr>
          <p:cNvPr id="116" name="Forme libre 115">
            <a:extLst>
              <a:ext uri="{FF2B5EF4-FFF2-40B4-BE49-F238E27FC236}">
                <a16:creationId xmlns:a16="http://schemas.microsoft.com/office/drawing/2014/main" id="{64E0A3D3-55F5-46ED-9EDE-D15418D27430}"/>
              </a:ext>
            </a:extLst>
          </p:cNvPr>
          <p:cNvSpPr/>
          <p:nvPr/>
        </p:nvSpPr>
        <p:spPr>
          <a:xfrm>
            <a:off x="4416426" y="1374775"/>
            <a:ext cx="6075643" cy="519113"/>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fr-FR" altLang="fr-FR" sz="1200" b="1" dirty="0">
                <a:solidFill>
                  <a:srgbClr val="394348"/>
                </a:solidFill>
                <a:latin typeface="Arial" panose="020B0604020202020204" pitchFamily="34" charset="0"/>
                <a:cs typeface="Arial" panose="020B0604020202020204" pitchFamily="34" charset="0"/>
              </a:rPr>
              <a:t>Travaux d’amélioration de la performance énergétique des                                  résidences principales achevées depuis plus de 15 ans en </a:t>
            </a:r>
            <a:r>
              <a:rPr lang="fr-FR" altLang="fr-FR" sz="1200" b="1" dirty="0" err="1">
                <a:solidFill>
                  <a:srgbClr val="394348"/>
                </a:solidFill>
                <a:latin typeface="Arial" panose="020B0604020202020204" pitchFamily="34" charset="0"/>
                <a:cs typeface="Arial" panose="020B0604020202020204" pitchFamily="34" charset="0"/>
              </a:rPr>
              <a:t>métropôle</a:t>
            </a:r>
            <a:endParaRPr lang="fr-FR" altLang="fr-FR" sz="1200" b="1" dirty="0">
              <a:solidFill>
                <a:srgbClr val="394348"/>
              </a:solidFill>
              <a:latin typeface="Arial" panose="020B0604020202020204" pitchFamily="34" charset="0"/>
              <a:cs typeface="Arial" panose="020B0604020202020204" pitchFamily="34" charset="0"/>
            </a:endParaRPr>
          </a:p>
        </p:txBody>
      </p:sp>
      <p:sp>
        <p:nvSpPr>
          <p:cNvPr id="154" name="Rectangle 153">
            <a:extLst>
              <a:ext uri="{FF2B5EF4-FFF2-40B4-BE49-F238E27FC236}">
                <a16:creationId xmlns:a16="http://schemas.microsoft.com/office/drawing/2014/main" id="{8D93E9D2-E79B-489F-A848-A784EB3998EA}"/>
              </a:ext>
            </a:extLst>
          </p:cNvPr>
          <p:cNvSpPr/>
          <p:nvPr/>
        </p:nvSpPr>
        <p:spPr>
          <a:xfrm>
            <a:off x="2724150" y="85547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Prêt réglementé</a:t>
            </a:r>
          </a:p>
        </p:txBody>
      </p:sp>
      <p:sp>
        <p:nvSpPr>
          <p:cNvPr id="2" name="Signalisation droite 1">
            <a:extLst>
              <a:ext uri="{FF2B5EF4-FFF2-40B4-BE49-F238E27FC236}">
                <a16:creationId xmlns:a16="http://schemas.microsoft.com/office/drawing/2014/main" id="{1B71FCA7-001B-48BC-B917-9D002C068512}"/>
              </a:ext>
            </a:extLst>
          </p:cNvPr>
          <p:cNvSpPr/>
          <p:nvPr/>
        </p:nvSpPr>
        <p:spPr>
          <a:xfrm>
            <a:off x="1355726" y="137477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1" name="ZoneTexte 113">
            <a:extLst>
              <a:ext uri="{FF2B5EF4-FFF2-40B4-BE49-F238E27FC236}">
                <a16:creationId xmlns:a16="http://schemas.microsoft.com/office/drawing/2014/main" id="{44173C2A-DB4E-46B7-9649-EC163ED4421D}"/>
              </a:ext>
            </a:extLst>
          </p:cNvPr>
          <p:cNvSpPr txBox="1">
            <a:spLocks noChangeArrowheads="1"/>
          </p:cNvSpPr>
          <p:nvPr/>
        </p:nvSpPr>
        <p:spPr bwMode="auto">
          <a:xfrm>
            <a:off x="2185988" y="1482725"/>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101" name="Signalisation droite 100">
            <a:extLst>
              <a:ext uri="{FF2B5EF4-FFF2-40B4-BE49-F238E27FC236}">
                <a16:creationId xmlns:a16="http://schemas.microsoft.com/office/drawing/2014/main" id="{A998B140-8F66-4DBF-A165-A37B57E77348}"/>
              </a:ext>
            </a:extLst>
          </p:cNvPr>
          <p:cNvSpPr/>
          <p:nvPr/>
        </p:nvSpPr>
        <p:spPr>
          <a:xfrm>
            <a:off x="1355726" y="1995488"/>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4" name="ZoneTexte 104">
            <a:extLst>
              <a:ext uri="{FF2B5EF4-FFF2-40B4-BE49-F238E27FC236}">
                <a16:creationId xmlns:a16="http://schemas.microsoft.com/office/drawing/2014/main" id="{617E7AF2-1BAE-4D89-A076-D1346C580361}"/>
              </a:ext>
            </a:extLst>
          </p:cNvPr>
          <p:cNvSpPr txBox="1">
            <a:spLocks noChangeArrowheads="1"/>
          </p:cNvSpPr>
          <p:nvPr/>
        </p:nvSpPr>
        <p:spPr bwMode="auto">
          <a:xfrm>
            <a:off x="2185988" y="2103438"/>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Montant d’emprunt</a:t>
            </a:r>
          </a:p>
        </p:txBody>
      </p:sp>
      <p:sp>
        <p:nvSpPr>
          <p:cNvPr id="112" name="Signalisation droite 111">
            <a:extLst>
              <a:ext uri="{FF2B5EF4-FFF2-40B4-BE49-F238E27FC236}">
                <a16:creationId xmlns:a16="http://schemas.microsoft.com/office/drawing/2014/main" id="{5073B6B5-FEE3-4802-A8E7-60611BF0C0D4}"/>
              </a:ext>
            </a:extLst>
          </p:cNvPr>
          <p:cNvSpPr/>
          <p:nvPr/>
        </p:nvSpPr>
        <p:spPr>
          <a:xfrm>
            <a:off x="1355726" y="26162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77" name="ZoneTexte 125">
            <a:extLst>
              <a:ext uri="{FF2B5EF4-FFF2-40B4-BE49-F238E27FC236}">
                <a16:creationId xmlns:a16="http://schemas.microsoft.com/office/drawing/2014/main" id="{439DE35E-CA8D-46B7-BDEC-976E772B1681}"/>
              </a:ext>
            </a:extLst>
          </p:cNvPr>
          <p:cNvSpPr txBox="1">
            <a:spLocks noChangeArrowheads="1"/>
          </p:cNvSpPr>
          <p:nvPr/>
        </p:nvSpPr>
        <p:spPr bwMode="auto">
          <a:xfrm>
            <a:off x="1778001" y="2724150"/>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remboursement</a:t>
            </a:r>
          </a:p>
        </p:txBody>
      </p:sp>
      <p:sp>
        <p:nvSpPr>
          <p:cNvPr id="129" name="Signalisation droite 128">
            <a:extLst>
              <a:ext uri="{FF2B5EF4-FFF2-40B4-BE49-F238E27FC236}">
                <a16:creationId xmlns:a16="http://schemas.microsoft.com/office/drawing/2014/main" id="{9E789D33-527F-4059-AE37-E69449FE5C5E}"/>
              </a:ext>
            </a:extLst>
          </p:cNvPr>
          <p:cNvSpPr/>
          <p:nvPr/>
        </p:nvSpPr>
        <p:spPr>
          <a:xfrm>
            <a:off x="1355726" y="3238500"/>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0" name="ZoneTexte 131">
            <a:extLst>
              <a:ext uri="{FF2B5EF4-FFF2-40B4-BE49-F238E27FC236}">
                <a16:creationId xmlns:a16="http://schemas.microsoft.com/office/drawing/2014/main" id="{1FBF8DAD-8ACF-4B8A-B4E0-E6AE14AABD48}"/>
              </a:ext>
            </a:extLst>
          </p:cNvPr>
          <p:cNvSpPr txBox="1">
            <a:spLocks noChangeArrowheads="1"/>
          </p:cNvSpPr>
          <p:nvPr/>
        </p:nvSpPr>
        <p:spPr bwMode="auto">
          <a:xfrm>
            <a:off x="1778001" y="3346450"/>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chemeClr val="bg1"/>
                </a:solidFill>
                <a:latin typeface="Arial" panose="020B0604020202020204" pitchFamily="34" charset="0"/>
                <a:cs typeface="Arial" panose="020B0604020202020204" pitchFamily="34" charset="0"/>
              </a:rPr>
              <a:t>Justificatif</a:t>
            </a:r>
          </a:p>
        </p:txBody>
      </p:sp>
      <p:sp>
        <p:nvSpPr>
          <p:cNvPr id="135" name="Signalisation droite 134">
            <a:extLst>
              <a:ext uri="{FF2B5EF4-FFF2-40B4-BE49-F238E27FC236}">
                <a16:creationId xmlns:a16="http://schemas.microsoft.com/office/drawing/2014/main" id="{4B14D9A9-D098-48E2-B545-CB06DAB88FFD}"/>
              </a:ext>
            </a:extLst>
          </p:cNvPr>
          <p:cNvSpPr/>
          <p:nvPr/>
        </p:nvSpPr>
        <p:spPr>
          <a:xfrm>
            <a:off x="1355726" y="3859213"/>
            <a:ext cx="3597275" cy="519112"/>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383" name="ZoneTexte 137">
            <a:extLst>
              <a:ext uri="{FF2B5EF4-FFF2-40B4-BE49-F238E27FC236}">
                <a16:creationId xmlns:a16="http://schemas.microsoft.com/office/drawing/2014/main" id="{FDE82838-10BF-4443-A1A6-83CCB8D4F515}"/>
              </a:ext>
            </a:extLst>
          </p:cNvPr>
          <p:cNvSpPr txBox="1">
            <a:spLocks noChangeArrowheads="1"/>
          </p:cNvSpPr>
          <p:nvPr/>
        </p:nvSpPr>
        <p:spPr bwMode="auto">
          <a:xfrm>
            <a:off x="1778001" y="3967163"/>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Remboursement anticipé</a:t>
            </a:r>
          </a:p>
        </p:txBody>
      </p:sp>
      <p:sp>
        <p:nvSpPr>
          <p:cNvPr id="141" name="Signalisation droite 140">
            <a:extLst>
              <a:ext uri="{FF2B5EF4-FFF2-40B4-BE49-F238E27FC236}">
                <a16:creationId xmlns:a16="http://schemas.microsoft.com/office/drawing/2014/main" id="{FCBCE076-28D3-4D27-B9D1-F160E9C30E35}"/>
              </a:ext>
            </a:extLst>
          </p:cNvPr>
          <p:cNvSpPr/>
          <p:nvPr/>
        </p:nvSpPr>
        <p:spPr>
          <a:xfrm>
            <a:off x="1355726" y="447992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6" name="ZoneTexte 143">
            <a:extLst>
              <a:ext uri="{FF2B5EF4-FFF2-40B4-BE49-F238E27FC236}">
                <a16:creationId xmlns:a16="http://schemas.microsoft.com/office/drawing/2014/main" id="{783670C0-175A-4BDB-919C-53738F070DED}"/>
              </a:ext>
            </a:extLst>
          </p:cNvPr>
          <p:cNvSpPr txBox="1">
            <a:spLocks noChangeArrowheads="1"/>
          </p:cNvSpPr>
          <p:nvPr/>
        </p:nvSpPr>
        <p:spPr bwMode="auto">
          <a:xfrm>
            <a:off x="2185988" y="4587875"/>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Taux</a:t>
            </a:r>
          </a:p>
        </p:txBody>
      </p:sp>
      <p:sp>
        <p:nvSpPr>
          <p:cNvPr id="147" name="Signalisation droite 146">
            <a:extLst>
              <a:ext uri="{FF2B5EF4-FFF2-40B4-BE49-F238E27FC236}">
                <a16:creationId xmlns:a16="http://schemas.microsoft.com/office/drawing/2014/main" id="{F7B4CBAA-2FDD-4297-B6A3-47F979F86EF2}"/>
              </a:ext>
            </a:extLst>
          </p:cNvPr>
          <p:cNvSpPr/>
          <p:nvPr/>
        </p:nvSpPr>
        <p:spPr>
          <a:xfrm>
            <a:off x="1355726" y="5102225"/>
            <a:ext cx="3597275" cy="519113"/>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7388" name="ZoneTexte 149">
            <a:extLst>
              <a:ext uri="{FF2B5EF4-FFF2-40B4-BE49-F238E27FC236}">
                <a16:creationId xmlns:a16="http://schemas.microsoft.com/office/drawing/2014/main" id="{A70E8FD4-74F6-46A0-BD67-77E4953EFA7A}"/>
              </a:ext>
            </a:extLst>
          </p:cNvPr>
          <p:cNvSpPr txBox="1">
            <a:spLocks noChangeArrowheads="1"/>
          </p:cNvSpPr>
          <p:nvPr/>
        </p:nvSpPr>
        <p:spPr bwMode="auto">
          <a:xfrm>
            <a:off x="2185988" y="5210175"/>
            <a:ext cx="193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Instruction</a:t>
            </a:r>
          </a:p>
        </p:txBody>
      </p:sp>
      <p:grpSp>
        <p:nvGrpSpPr>
          <p:cNvPr id="57390" name="Groupe 95">
            <a:extLst>
              <a:ext uri="{FF2B5EF4-FFF2-40B4-BE49-F238E27FC236}">
                <a16:creationId xmlns:a16="http://schemas.microsoft.com/office/drawing/2014/main" id="{4A563CE4-B9BC-45EE-AB04-54E99421790F}"/>
              </a:ext>
            </a:extLst>
          </p:cNvPr>
          <p:cNvGrpSpPr>
            <a:grpSpLocks/>
          </p:cNvGrpSpPr>
          <p:nvPr/>
        </p:nvGrpSpPr>
        <p:grpSpPr bwMode="auto">
          <a:xfrm>
            <a:off x="3365500" y="6388100"/>
            <a:ext cx="1417638" cy="369888"/>
            <a:chOff x="2237439" y="6388408"/>
            <a:chExt cx="1417322" cy="369331"/>
          </a:xfrm>
        </p:grpSpPr>
        <p:sp>
          <p:nvSpPr>
            <p:cNvPr id="97" name="Rectangle 96">
              <a:extLst>
                <a:ext uri="{FF2B5EF4-FFF2-40B4-BE49-F238E27FC236}">
                  <a16:creationId xmlns:a16="http://schemas.microsoft.com/office/drawing/2014/main" id="{668EB9FD-8312-4B8B-879E-C85B46C2C796}"/>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7409" name="ZoneTexte 97">
              <a:extLst>
                <a:ext uri="{FF2B5EF4-FFF2-40B4-BE49-F238E27FC236}">
                  <a16:creationId xmlns:a16="http://schemas.microsoft.com/office/drawing/2014/main" id="{99865EC9-6808-4B7A-A5F1-0F9CC5C279B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0" name="Rectangle 99">
            <a:extLst>
              <a:ext uri="{FF2B5EF4-FFF2-40B4-BE49-F238E27FC236}">
                <a16:creationId xmlns:a16="http://schemas.microsoft.com/office/drawing/2014/main" id="{B1B251D6-E01F-4427-B00D-98BD5617BCF7}"/>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4" name="Rectangle 123">
            <a:hlinkClick r:id="rId11" action="ppaction://hlinksldjump"/>
            <a:extLst>
              <a:ext uri="{FF2B5EF4-FFF2-40B4-BE49-F238E27FC236}">
                <a16:creationId xmlns:a16="http://schemas.microsoft.com/office/drawing/2014/main" id="{B55819DC-D11B-414B-95F9-AF93035A8EC6}"/>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7393" name="Groupe 101">
            <a:extLst>
              <a:ext uri="{FF2B5EF4-FFF2-40B4-BE49-F238E27FC236}">
                <a16:creationId xmlns:a16="http://schemas.microsoft.com/office/drawing/2014/main" id="{FA56C68F-E2CC-4F94-8FE7-7130FC24F9A7}"/>
              </a:ext>
            </a:extLst>
          </p:cNvPr>
          <p:cNvGrpSpPr>
            <a:grpSpLocks/>
          </p:cNvGrpSpPr>
          <p:nvPr/>
        </p:nvGrpSpPr>
        <p:grpSpPr bwMode="auto">
          <a:xfrm>
            <a:off x="6048375" y="6324600"/>
            <a:ext cx="784225" cy="496888"/>
            <a:chOff x="6767187" y="6323834"/>
            <a:chExt cx="784388" cy="497620"/>
          </a:xfrm>
        </p:grpSpPr>
        <p:pic>
          <p:nvPicPr>
            <p:cNvPr id="103" name="Graphique 102">
              <a:extLst>
                <a:ext uri="{FF2B5EF4-FFF2-40B4-BE49-F238E27FC236}">
                  <a16:creationId xmlns:a16="http://schemas.microsoft.com/office/drawing/2014/main" id="{56E22CE1-0E46-4857-8826-4EA573040D59}"/>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57407" name="ZoneTexte 106">
              <a:extLst>
                <a:ext uri="{FF2B5EF4-FFF2-40B4-BE49-F238E27FC236}">
                  <a16:creationId xmlns:a16="http://schemas.microsoft.com/office/drawing/2014/main" id="{F5D8A8E7-0255-4F98-8194-C8F10FA3F96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7394" name="Groupe 112">
            <a:extLst>
              <a:ext uri="{FF2B5EF4-FFF2-40B4-BE49-F238E27FC236}">
                <a16:creationId xmlns:a16="http://schemas.microsoft.com/office/drawing/2014/main" id="{BCA48C24-F69F-4CEB-A399-39FBBA7F3987}"/>
              </a:ext>
            </a:extLst>
          </p:cNvPr>
          <p:cNvGrpSpPr>
            <a:grpSpLocks/>
          </p:cNvGrpSpPr>
          <p:nvPr/>
        </p:nvGrpSpPr>
        <p:grpSpPr bwMode="auto">
          <a:xfrm>
            <a:off x="71438" y="6324600"/>
            <a:ext cx="11553825" cy="496888"/>
            <a:chOff x="71517" y="6323834"/>
            <a:chExt cx="11554426" cy="497620"/>
          </a:xfrm>
        </p:grpSpPr>
        <p:pic>
          <p:nvPicPr>
            <p:cNvPr id="121" name="Graphique 120">
              <a:hlinkClick r:id="" action="ppaction://hlinkshowjump?jump=previousslide"/>
              <a:extLst>
                <a:ext uri="{FF2B5EF4-FFF2-40B4-BE49-F238E27FC236}">
                  <a16:creationId xmlns:a16="http://schemas.microsoft.com/office/drawing/2014/main" id="{E5D3D715-28F1-45BE-A331-5C9F6449DB32}"/>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122" name="Graphique 121">
              <a:hlinkClick r:id="" action="ppaction://hlinkshowjump?jump=nextslide"/>
              <a:extLst>
                <a:ext uri="{FF2B5EF4-FFF2-40B4-BE49-F238E27FC236}">
                  <a16:creationId xmlns:a16="http://schemas.microsoft.com/office/drawing/2014/main" id="{EF0FB671-77AB-454E-A2C0-AEFD14C289BD}"/>
                </a:ext>
              </a:extLst>
            </p:cNvPr>
            <p:cNvPicPr>
              <a:picLocks noChangeAspect="1"/>
            </p:cNvPicPr>
            <p:nvPr/>
          </p:nvPicPr>
          <p:blipFill>
            <a:blip r:embed="rId13"/>
            <a:srcRect/>
            <a:stretch/>
          </p:blipFill>
          <p:spPr>
            <a:xfrm>
              <a:off x="11344940" y="6431943"/>
              <a:ext cx="281003" cy="281402"/>
            </a:xfrm>
            <a:prstGeom prst="rect">
              <a:avLst/>
            </a:prstGeom>
          </p:spPr>
        </p:pic>
        <p:sp>
          <p:nvSpPr>
            <p:cNvPr id="123" name="Rectangle 122">
              <a:hlinkClick r:id="rId14" action="ppaction://hlinksldjump"/>
              <a:extLst>
                <a:ext uri="{FF2B5EF4-FFF2-40B4-BE49-F238E27FC236}">
                  <a16:creationId xmlns:a16="http://schemas.microsoft.com/office/drawing/2014/main" id="{E3A32B66-8592-4151-96EC-E8EE639AE35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5" action="ppaction://hlinksldjump"/>
              <a:extLst>
                <a:ext uri="{FF2B5EF4-FFF2-40B4-BE49-F238E27FC236}">
                  <a16:creationId xmlns:a16="http://schemas.microsoft.com/office/drawing/2014/main" id="{41844E55-6227-422A-8641-80F3B2CEDA0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16" action="ppaction://hlinksldjump"/>
              <a:extLst>
                <a:ext uri="{FF2B5EF4-FFF2-40B4-BE49-F238E27FC236}">
                  <a16:creationId xmlns:a16="http://schemas.microsoft.com/office/drawing/2014/main" id="{DCD5A5CC-B51A-416C-972E-C7AA2E4A8DE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2" name="Rectangle 151">
              <a:hlinkClick r:id="rId17" action="ppaction://hlinksldjump"/>
              <a:extLst>
                <a:ext uri="{FF2B5EF4-FFF2-40B4-BE49-F238E27FC236}">
                  <a16:creationId xmlns:a16="http://schemas.microsoft.com/office/drawing/2014/main" id="{74CA98FA-19FE-4C3F-B5C0-91FA0DB77826}"/>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Rectangle 152">
              <a:hlinkClick r:id="rId18" action="ppaction://hlinksldjump"/>
              <a:extLst>
                <a:ext uri="{FF2B5EF4-FFF2-40B4-BE49-F238E27FC236}">
                  <a16:creationId xmlns:a16="http://schemas.microsoft.com/office/drawing/2014/main" id="{8B78AF43-1743-49FD-9250-98315DA5A04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Rectangle 154">
              <a:hlinkClick r:id="rId19" action="ppaction://hlinksldjump"/>
              <a:extLst>
                <a:ext uri="{FF2B5EF4-FFF2-40B4-BE49-F238E27FC236}">
                  <a16:creationId xmlns:a16="http://schemas.microsoft.com/office/drawing/2014/main" id="{B7D7FB47-54C7-4F13-868F-7C8BD9E68DF1}"/>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0" action="ppaction://hlinksldjump"/>
              <a:extLst>
                <a:ext uri="{FF2B5EF4-FFF2-40B4-BE49-F238E27FC236}">
                  <a16:creationId xmlns:a16="http://schemas.microsoft.com/office/drawing/2014/main" id="{F3A395A2-D183-4575-B9BA-7EEDAE61161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7" name="Rectangle 156">
              <a:hlinkClick r:id="rId21" action="ppaction://hlinksldjump"/>
              <a:extLst>
                <a:ext uri="{FF2B5EF4-FFF2-40B4-BE49-F238E27FC236}">
                  <a16:creationId xmlns:a16="http://schemas.microsoft.com/office/drawing/2014/main" id="{106C9A40-5858-4FF3-A39F-720762973BDB}"/>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85" name="Rectangle 84">
            <a:extLst>
              <a:ext uri="{FF2B5EF4-FFF2-40B4-BE49-F238E27FC236}">
                <a16:creationId xmlns:a16="http://schemas.microsoft.com/office/drawing/2014/main" id="{1F6FBB1F-63B8-4737-8BEF-F4BBA870E417}"/>
              </a:ext>
            </a:extLst>
          </p:cNvPr>
          <p:cNvSpPr/>
          <p:nvPr/>
        </p:nvSpPr>
        <p:spPr>
          <a:xfrm>
            <a:off x="1568636" y="452041"/>
            <a:ext cx="9050991"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sz="1400" b="1" dirty="0">
                <a:solidFill>
                  <a:srgbClr val="394348"/>
                </a:solidFill>
                <a:latin typeface="Arial" panose="020B0604020202020204" pitchFamily="34" charset="0"/>
                <a:cs typeface="Arial" panose="020B0604020202020204" pitchFamily="34" charset="0"/>
              </a:rPr>
              <a:t>Financement du reste à charge des clients qui ont obtenu l’aide Ma Prime </a:t>
            </a:r>
            <a:r>
              <a:rPr lang="fr-FR" sz="1400" b="1" dirty="0" err="1">
                <a:solidFill>
                  <a:srgbClr val="394348"/>
                </a:solidFill>
                <a:latin typeface="Arial" panose="020B0604020202020204" pitchFamily="34" charset="0"/>
                <a:cs typeface="Arial" panose="020B0604020202020204" pitchFamily="34" charset="0"/>
              </a:rPr>
              <a:t>Rénov</a:t>
            </a:r>
            <a:r>
              <a:rPr lang="fr-FR" sz="1400" b="1" dirty="0">
                <a:solidFill>
                  <a:srgbClr val="394348"/>
                </a:solidFill>
                <a:latin typeface="Arial" panose="020B0604020202020204" pitchFamily="34" charset="0"/>
                <a:cs typeface="Arial" panose="020B0604020202020204" pitchFamily="34" charset="0"/>
              </a:rPr>
              <a:t>’ de la part de l’Etat.</a:t>
            </a:r>
          </a:p>
        </p:txBody>
      </p:sp>
      <p:pic>
        <p:nvPicPr>
          <p:cNvPr id="92162" name="Picture 2">
            <a:hlinkClick r:id="rId22" action="ppaction://hlinksldjump"/>
            <a:extLst>
              <a:ext uri="{FF2B5EF4-FFF2-40B4-BE49-F238E27FC236}">
                <a16:creationId xmlns:a16="http://schemas.microsoft.com/office/drawing/2014/main" id="{7479C3CE-2411-4C0C-9505-AE3745A7F15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590027" y="3380948"/>
            <a:ext cx="295275" cy="2952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E7F8536-278B-4991-9610-00EE1EE3C0FB}"/>
              </a:ext>
            </a:extLst>
          </p:cNvPr>
          <p:cNvSpPr/>
          <p:nvPr/>
        </p:nvSpPr>
        <p:spPr>
          <a:xfrm>
            <a:off x="7933765" y="5821363"/>
            <a:ext cx="2456329" cy="295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Agence Nationale de l’Habitat</a:t>
            </a:r>
          </a:p>
        </p:txBody>
      </p:sp>
    </p:spTree>
    <p:extLst>
      <p:ext uri="{BB962C8B-B14F-4D97-AF65-F5344CB8AC3E}">
        <p14:creationId xmlns:p14="http://schemas.microsoft.com/office/powerpoint/2010/main" val="33289173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Graphique 157">
            <a:extLst>
              <a:ext uri="{FF2B5EF4-FFF2-40B4-BE49-F238E27FC236}">
                <a16:creationId xmlns:a16="http://schemas.microsoft.com/office/drawing/2014/main" id="{D9F988AF-72FA-46D8-85A7-7BE61C63597C}"/>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87" name="Rectangle 86">
            <a:extLst>
              <a:ext uri="{FF2B5EF4-FFF2-40B4-BE49-F238E27FC236}">
                <a16:creationId xmlns:a16="http://schemas.microsoft.com/office/drawing/2014/main" id="{9108A767-C101-4893-A340-0BF4F7AA127E}"/>
              </a:ext>
            </a:extLst>
          </p:cNvPr>
          <p:cNvSpPr/>
          <p:nvPr/>
        </p:nvSpPr>
        <p:spPr>
          <a:xfrm>
            <a:off x="0" y="0"/>
            <a:ext cx="12192000" cy="361950"/>
          </a:xfrm>
          <a:prstGeom prst="rect">
            <a:avLst/>
          </a:prstGeom>
          <a:solidFill>
            <a:srgbClr val="AF1114"/>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25999"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Exemple de notification d’accord Ma Prime </a:t>
            </a:r>
            <a:r>
              <a:rPr lang="fr-FR" b="1" i="1" dirty="0" err="1">
                <a:latin typeface="Arial" panose="020B0604020202020204" pitchFamily="34" charset="0"/>
                <a:cs typeface="Arial" panose="020B0604020202020204" pitchFamily="34" charset="0"/>
              </a:rPr>
              <a:t>Rénov</a:t>
            </a:r>
            <a:r>
              <a:rPr lang="fr-FR" b="1" i="1" dirty="0">
                <a:latin typeface="Arial" panose="020B0604020202020204" pitchFamily="34" charset="0"/>
                <a:cs typeface="Arial" panose="020B0604020202020204" pitchFamily="34" charset="0"/>
              </a:rPr>
              <a:t>’ délivrée par l’’ANAH</a:t>
            </a:r>
          </a:p>
        </p:txBody>
      </p:sp>
      <p:pic>
        <p:nvPicPr>
          <p:cNvPr id="111" name="Graphique 110">
            <a:extLst>
              <a:ext uri="{FF2B5EF4-FFF2-40B4-BE49-F238E27FC236}">
                <a16:creationId xmlns:a16="http://schemas.microsoft.com/office/drawing/2014/main" id="{AAAC3A94-1141-4C5A-86E5-ADC72E118680}"/>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E6B89955-200E-4515-A3D6-2E051CEEA92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D3E8A269-8860-4DF9-B441-F6CFEFA68BFA}"/>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C265E444-5013-4124-8889-AA652354A2E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55</a:t>
            </a:r>
          </a:p>
        </p:txBody>
      </p:sp>
      <p:grpSp>
        <p:nvGrpSpPr>
          <p:cNvPr id="57352" name="Groupe 57">
            <a:extLst>
              <a:ext uri="{FF2B5EF4-FFF2-40B4-BE49-F238E27FC236}">
                <a16:creationId xmlns:a16="http://schemas.microsoft.com/office/drawing/2014/main" id="{754642CB-ACAF-416B-A2E7-F10EBBCEAA3A}"/>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CE5D20F2-2C60-43E5-A05A-B525BD05A0D8}"/>
                </a:ext>
              </a:extLst>
            </p:cNvPr>
            <p:cNvPicPr>
              <a:picLocks noChangeAspect="1"/>
            </p:cNvPicPr>
            <p:nvPr/>
          </p:nvPicPr>
          <p:blipFill>
            <a:blip r:embed="rId4"/>
            <a:srcRect/>
            <a:stretch/>
          </p:blipFill>
          <p:spPr>
            <a:xfrm>
              <a:off x="188971" y="6352891"/>
              <a:ext cx="310824" cy="311510"/>
            </a:xfrm>
            <a:prstGeom prst="rect">
              <a:avLst/>
            </a:prstGeom>
          </p:spPr>
        </p:pic>
        <p:sp>
          <p:nvSpPr>
            <p:cNvPr id="57428" name="ZoneTexte 59">
              <a:extLst>
                <a:ext uri="{FF2B5EF4-FFF2-40B4-BE49-F238E27FC236}">
                  <a16:creationId xmlns:a16="http://schemas.microsoft.com/office/drawing/2014/main" id="{54CF5F69-BB2E-4C3E-B4FC-A4A257458E5B}"/>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7353" name="Groupe 60">
            <a:extLst>
              <a:ext uri="{FF2B5EF4-FFF2-40B4-BE49-F238E27FC236}">
                <a16:creationId xmlns:a16="http://schemas.microsoft.com/office/drawing/2014/main" id="{AABE25FC-B735-48CE-96F7-D204D1BA40E9}"/>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DE90E46-5635-4890-9E4F-7EE996158D15}"/>
                </a:ext>
              </a:extLst>
            </p:cNvPr>
            <p:cNvPicPr>
              <a:picLocks noChangeAspect="1"/>
            </p:cNvPicPr>
            <p:nvPr/>
          </p:nvPicPr>
          <p:blipFill>
            <a:blip r:embed="rId5"/>
            <a:srcRect/>
            <a:stretch/>
          </p:blipFill>
          <p:spPr>
            <a:xfrm>
              <a:off x="706949" y="6306505"/>
              <a:ext cx="414890" cy="415053"/>
            </a:xfrm>
            <a:prstGeom prst="rect">
              <a:avLst/>
            </a:prstGeom>
          </p:spPr>
        </p:pic>
        <p:sp>
          <p:nvSpPr>
            <p:cNvPr id="57426" name="ZoneTexte 62">
              <a:extLst>
                <a:ext uri="{FF2B5EF4-FFF2-40B4-BE49-F238E27FC236}">
                  <a16:creationId xmlns:a16="http://schemas.microsoft.com/office/drawing/2014/main" id="{B574597A-FF5C-418E-9D2B-BD7D118C584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7354" name="ZoneTexte 63">
            <a:extLst>
              <a:ext uri="{FF2B5EF4-FFF2-40B4-BE49-F238E27FC236}">
                <a16:creationId xmlns:a16="http://schemas.microsoft.com/office/drawing/2014/main" id="{98CD9AA3-4958-4863-8D91-0BDF7E92245D}"/>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7B4BB599-8A56-4033-BAF4-65D864606EAF}"/>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04E821B8-705D-4CBB-A742-634FC1503A7E}"/>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357" name="Groupe 67">
            <a:extLst>
              <a:ext uri="{FF2B5EF4-FFF2-40B4-BE49-F238E27FC236}">
                <a16:creationId xmlns:a16="http://schemas.microsoft.com/office/drawing/2014/main" id="{EAEF98EC-6844-432B-9FD7-46D9E4096F96}"/>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C97A5E45-62C1-4430-BBAD-6470BECEAB4E}"/>
                </a:ext>
              </a:extLst>
            </p:cNvPr>
            <p:cNvPicPr>
              <a:picLocks noChangeAspect="1"/>
            </p:cNvPicPr>
            <p:nvPr/>
          </p:nvPicPr>
          <p:blipFill>
            <a:blip r:embed="rId6"/>
            <a:stretch>
              <a:fillRect/>
            </a:stretch>
          </p:blipFill>
          <p:spPr>
            <a:xfrm>
              <a:off x="5890290" y="6332222"/>
              <a:ext cx="352498" cy="352600"/>
            </a:xfrm>
            <a:prstGeom prst="rect">
              <a:avLst/>
            </a:prstGeom>
          </p:spPr>
        </p:pic>
        <p:sp>
          <p:nvSpPr>
            <p:cNvPr id="57424" name="ZoneTexte 69">
              <a:extLst>
                <a:ext uri="{FF2B5EF4-FFF2-40B4-BE49-F238E27FC236}">
                  <a16:creationId xmlns:a16="http://schemas.microsoft.com/office/drawing/2014/main" id="{3B6406BC-E429-4D5C-BE68-56CF89F63C2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7358" name="Groupe 70">
            <a:extLst>
              <a:ext uri="{FF2B5EF4-FFF2-40B4-BE49-F238E27FC236}">
                <a16:creationId xmlns:a16="http://schemas.microsoft.com/office/drawing/2014/main" id="{4059F41C-B02C-4C4C-88EC-71A159459D6C}"/>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039943B-CAB1-4C8C-A0E4-944C8DEC0525}"/>
                </a:ext>
              </a:extLst>
            </p:cNvPr>
            <p:cNvPicPr>
              <a:picLocks noChangeAspect="1"/>
            </p:cNvPicPr>
            <p:nvPr/>
          </p:nvPicPr>
          <p:blipFill>
            <a:blip r:embed="rId7"/>
            <a:stretch>
              <a:fillRect/>
            </a:stretch>
          </p:blipFill>
          <p:spPr>
            <a:xfrm>
              <a:off x="6416601" y="6348998"/>
              <a:ext cx="352498" cy="353522"/>
            </a:xfrm>
            <a:prstGeom prst="rect">
              <a:avLst/>
            </a:prstGeom>
          </p:spPr>
        </p:pic>
        <p:sp>
          <p:nvSpPr>
            <p:cNvPr id="57422" name="ZoneTexte 73">
              <a:extLst>
                <a:ext uri="{FF2B5EF4-FFF2-40B4-BE49-F238E27FC236}">
                  <a16:creationId xmlns:a16="http://schemas.microsoft.com/office/drawing/2014/main" id="{0AECB6F7-19EB-41CF-A45E-12E59AD5161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57359" name="Groupe 81">
            <a:extLst>
              <a:ext uri="{FF2B5EF4-FFF2-40B4-BE49-F238E27FC236}">
                <a16:creationId xmlns:a16="http://schemas.microsoft.com/office/drawing/2014/main" id="{B5A047A8-5548-4B03-BFFB-C31FC6BD37C9}"/>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1A06923A-F4DF-4D21-B7CB-18B243B10BBF}"/>
                </a:ext>
              </a:extLst>
            </p:cNvPr>
            <p:cNvPicPr>
              <a:picLocks noChangeAspect="1"/>
            </p:cNvPicPr>
            <p:nvPr/>
          </p:nvPicPr>
          <p:blipFill>
            <a:blip r:embed="rId8"/>
            <a:srcRect/>
            <a:stretch/>
          </p:blipFill>
          <p:spPr>
            <a:xfrm>
              <a:off x="6013563" y="6342472"/>
              <a:ext cx="346147" cy="345729"/>
            </a:xfrm>
            <a:prstGeom prst="rect">
              <a:avLst/>
            </a:prstGeom>
          </p:spPr>
        </p:pic>
        <p:sp>
          <p:nvSpPr>
            <p:cNvPr id="57420" name="ZoneTexte 83">
              <a:extLst>
                <a:ext uri="{FF2B5EF4-FFF2-40B4-BE49-F238E27FC236}">
                  <a16:creationId xmlns:a16="http://schemas.microsoft.com/office/drawing/2014/main" id="{C5256D32-B408-4C62-8FF1-357821844B9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7360" name="Groupe 2">
            <a:extLst>
              <a:ext uri="{FF2B5EF4-FFF2-40B4-BE49-F238E27FC236}">
                <a16:creationId xmlns:a16="http://schemas.microsoft.com/office/drawing/2014/main" id="{715B9A1D-C53D-4B4E-8F1A-4D86DAD31F3E}"/>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C6A5D2B2-5072-4325-98DF-96FF7DC4852A}"/>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08C694F0-8C57-41B8-A86D-DC9DE1AA54C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7361" name="Groupe 85">
            <a:extLst>
              <a:ext uri="{FF2B5EF4-FFF2-40B4-BE49-F238E27FC236}">
                <a16:creationId xmlns:a16="http://schemas.microsoft.com/office/drawing/2014/main" id="{C0807F36-DFA3-4954-A3BB-7784513ED693}"/>
              </a:ext>
            </a:extLst>
          </p:cNvPr>
          <p:cNvGrpSpPr>
            <a:grpSpLocks/>
          </p:cNvGrpSpPr>
          <p:nvPr/>
        </p:nvGrpSpPr>
        <p:grpSpPr bwMode="auto">
          <a:xfrm>
            <a:off x="8907463" y="6334125"/>
            <a:ext cx="1304925" cy="488950"/>
            <a:chOff x="9429931" y="6334408"/>
            <a:chExt cx="1305361" cy="488926"/>
          </a:xfrm>
        </p:grpSpPr>
        <p:grpSp>
          <p:nvGrpSpPr>
            <p:cNvPr id="57410" name="Groupe 87">
              <a:extLst>
                <a:ext uri="{FF2B5EF4-FFF2-40B4-BE49-F238E27FC236}">
                  <a16:creationId xmlns:a16="http://schemas.microsoft.com/office/drawing/2014/main" id="{A861C2B9-26B3-4D29-BFD6-3E1F31374FE8}"/>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FCA78142-40E4-4C15-997F-F922EA5FAA23}"/>
                  </a:ext>
                </a:extLst>
              </p:cNvPr>
              <p:cNvPicPr>
                <a:picLocks noChangeAspect="1"/>
              </p:cNvPicPr>
              <p:nvPr/>
            </p:nvPicPr>
            <p:blipFill>
              <a:blip r:embed="rId9"/>
              <a:srcRect/>
              <a:stretch/>
            </p:blipFill>
            <p:spPr>
              <a:xfrm>
                <a:off x="735763" y="6334408"/>
                <a:ext cx="352543" cy="352408"/>
              </a:xfrm>
              <a:prstGeom prst="rect">
                <a:avLst/>
              </a:prstGeom>
            </p:spPr>
          </p:pic>
          <p:sp>
            <p:nvSpPr>
              <p:cNvPr id="57416" name="ZoneTexte 94">
                <a:extLst>
                  <a:ext uri="{FF2B5EF4-FFF2-40B4-BE49-F238E27FC236}">
                    <a16:creationId xmlns:a16="http://schemas.microsoft.com/office/drawing/2014/main" id="{DC55ACFA-7F43-4769-8599-820192F61FD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C6451123-E6FC-4F8B-B79C-6B2047B223C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412" name="Groupe 89">
              <a:extLst>
                <a:ext uri="{FF2B5EF4-FFF2-40B4-BE49-F238E27FC236}">
                  <a16:creationId xmlns:a16="http://schemas.microsoft.com/office/drawing/2014/main" id="{E4E52670-2F13-4A64-A23D-9821F8057C29}"/>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29AAEC1D-3039-47EC-ABF6-EC92AD0F1F5F}"/>
                  </a:ext>
                </a:extLst>
              </p:cNvPr>
              <p:cNvPicPr>
                <a:picLocks noChangeAspect="1"/>
              </p:cNvPicPr>
              <p:nvPr/>
            </p:nvPicPr>
            <p:blipFill>
              <a:blip r:embed="rId10"/>
              <a:srcRect/>
              <a:stretch/>
            </p:blipFill>
            <p:spPr>
              <a:xfrm>
                <a:off x="6008273" y="6342346"/>
                <a:ext cx="346191" cy="346058"/>
              </a:xfrm>
              <a:prstGeom prst="rect">
                <a:avLst/>
              </a:prstGeom>
            </p:spPr>
          </p:pic>
          <p:sp>
            <p:nvSpPr>
              <p:cNvPr id="57414" name="ZoneTexte 92">
                <a:extLst>
                  <a:ext uri="{FF2B5EF4-FFF2-40B4-BE49-F238E27FC236}">
                    <a16:creationId xmlns:a16="http://schemas.microsoft.com/office/drawing/2014/main" id="{1E560C4E-34DE-4220-B518-75E0A0C971C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7390" name="Groupe 95">
            <a:extLst>
              <a:ext uri="{FF2B5EF4-FFF2-40B4-BE49-F238E27FC236}">
                <a16:creationId xmlns:a16="http://schemas.microsoft.com/office/drawing/2014/main" id="{4A563CE4-B9BC-45EE-AB04-54E99421790F}"/>
              </a:ext>
            </a:extLst>
          </p:cNvPr>
          <p:cNvGrpSpPr>
            <a:grpSpLocks/>
          </p:cNvGrpSpPr>
          <p:nvPr/>
        </p:nvGrpSpPr>
        <p:grpSpPr bwMode="auto">
          <a:xfrm>
            <a:off x="3365500" y="6388100"/>
            <a:ext cx="1417638" cy="369888"/>
            <a:chOff x="2237439" y="6388408"/>
            <a:chExt cx="1417322" cy="369331"/>
          </a:xfrm>
        </p:grpSpPr>
        <p:sp>
          <p:nvSpPr>
            <p:cNvPr id="97" name="Rectangle 96">
              <a:extLst>
                <a:ext uri="{FF2B5EF4-FFF2-40B4-BE49-F238E27FC236}">
                  <a16:creationId xmlns:a16="http://schemas.microsoft.com/office/drawing/2014/main" id="{668EB9FD-8312-4B8B-879E-C85B46C2C796}"/>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7409" name="ZoneTexte 97">
              <a:extLst>
                <a:ext uri="{FF2B5EF4-FFF2-40B4-BE49-F238E27FC236}">
                  <a16:creationId xmlns:a16="http://schemas.microsoft.com/office/drawing/2014/main" id="{99865EC9-6808-4B7A-A5F1-0F9CC5C279B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00" name="Rectangle 99">
            <a:extLst>
              <a:ext uri="{FF2B5EF4-FFF2-40B4-BE49-F238E27FC236}">
                <a16:creationId xmlns:a16="http://schemas.microsoft.com/office/drawing/2014/main" id="{B1B251D6-E01F-4427-B00D-98BD5617BCF7}"/>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124" name="Rectangle 123">
            <a:hlinkClick r:id="rId11" action="ppaction://hlinksldjump"/>
            <a:extLst>
              <a:ext uri="{FF2B5EF4-FFF2-40B4-BE49-F238E27FC236}">
                <a16:creationId xmlns:a16="http://schemas.microsoft.com/office/drawing/2014/main" id="{B55819DC-D11B-414B-95F9-AF93035A8EC6}"/>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7393" name="Groupe 101">
            <a:extLst>
              <a:ext uri="{FF2B5EF4-FFF2-40B4-BE49-F238E27FC236}">
                <a16:creationId xmlns:a16="http://schemas.microsoft.com/office/drawing/2014/main" id="{FA56C68F-E2CC-4F94-8FE7-7130FC24F9A7}"/>
              </a:ext>
            </a:extLst>
          </p:cNvPr>
          <p:cNvGrpSpPr>
            <a:grpSpLocks/>
          </p:cNvGrpSpPr>
          <p:nvPr/>
        </p:nvGrpSpPr>
        <p:grpSpPr bwMode="auto">
          <a:xfrm>
            <a:off x="6048375" y="6324600"/>
            <a:ext cx="784225" cy="496888"/>
            <a:chOff x="6767187" y="6323834"/>
            <a:chExt cx="784388" cy="497620"/>
          </a:xfrm>
        </p:grpSpPr>
        <p:pic>
          <p:nvPicPr>
            <p:cNvPr id="103" name="Graphique 102">
              <a:extLst>
                <a:ext uri="{FF2B5EF4-FFF2-40B4-BE49-F238E27FC236}">
                  <a16:creationId xmlns:a16="http://schemas.microsoft.com/office/drawing/2014/main" id="{56E22CE1-0E46-4857-8826-4EA573040D59}"/>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57407" name="ZoneTexte 106">
              <a:extLst>
                <a:ext uri="{FF2B5EF4-FFF2-40B4-BE49-F238E27FC236}">
                  <a16:creationId xmlns:a16="http://schemas.microsoft.com/office/drawing/2014/main" id="{F5D8A8E7-0255-4F98-8194-C8F10FA3F96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7394" name="Groupe 112">
            <a:extLst>
              <a:ext uri="{FF2B5EF4-FFF2-40B4-BE49-F238E27FC236}">
                <a16:creationId xmlns:a16="http://schemas.microsoft.com/office/drawing/2014/main" id="{BCA48C24-F69F-4CEB-A399-39FBBA7F3987}"/>
              </a:ext>
            </a:extLst>
          </p:cNvPr>
          <p:cNvGrpSpPr>
            <a:grpSpLocks/>
          </p:cNvGrpSpPr>
          <p:nvPr/>
        </p:nvGrpSpPr>
        <p:grpSpPr bwMode="auto">
          <a:xfrm>
            <a:off x="71438" y="6324600"/>
            <a:ext cx="11553825" cy="496888"/>
            <a:chOff x="71517" y="6323834"/>
            <a:chExt cx="11554426" cy="497620"/>
          </a:xfrm>
        </p:grpSpPr>
        <p:pic>
          <p:nvPicPr>
            <p:cNvPr id="121" name="Graphique 120">
              <a:hlinkClick r:id="" action="ppaction://hlinkshowjump?jump=previousslide"/>
              <a:extLst>
                <a:ext uri="{FF2B5EF4-FFF2-40B4-BE49-F238E27FC236}">
                  <a16:creationId xmlns:a16="http://schemas.microsoft.com/office/drawing/2014/main" id="{E5D3D715-28F1-45BE-A331-5C9F6449DB32}"/>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122" name="Graphique 121">
              <a:hlinkClick r:id="" action="ppaction://hlinkshowjump?jump=nextslide"/>
              <a:extLst>
                <a:ext uri="{FF2B5EF4-FFF2-40B4-BE49-F238E27FC236}">
                  <a16:creationId xmlns:a16="http://schemas.microsoft.com/office/drawing/2014/main" id="{EF0FB671-77AB-454E-A2C0-AEFD14C289BD}"/>
                </a:ext>
              </a:extLst>
            </p:cNvPr>
            <p:cNvPicPr>
              <a:picLocks noChangeAspect="1"/>
            </p:cNvPicPr>
            <p:nvPr/>
          </p:nvPicPr>
          <p:blipFill>
            <a:blip r:embed="rId13"/>
            <a:srcRect/>
            <a:stretch/>
          </p:blipFill>
          <p:spPr>
            <a:xfrm>
              <a:off x="11344940" y="6431943"/>
              <a:ext cx="281003" cy="281402"/>
            </a:xfrm>
            <a:prstGeom prst="rect">
              <a:avLst/>
            </a:prstGeom>
          </p:spPr>
        </p:pic>
        <p:sp>
          <p:nvSpPr>
            <p:cNvPr id="123" name="Rectangle 122">
              <a:hlinkClick r:id="rId14" action="ppaction://hlinksldjump"/>
              <a:extLst>
                <a:ext uri="{FF2B5EF4-FFF2-40B4-BE49-F238E27FC236}">
                  <a16:creationId xmlns:a16="http://schemas.microsoft.com/office/drawing/2014/main" id="{E3A32B66-8592-4151-96EC-E8EE639AE35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8" name="Rectangle 147">
              <a:hlinkClick r:id="rId15" action="ppaction://hlinksldjump"/>
              <a:extLst>
                <a:ext uri="{FF2B5EF4-FFF2-40B4-BE49-F238E27FC236}">
                  <a16:creationId xmlns:a16="http://schemas.microsoft.com/office/drawing/2014/main" id="{41844E55-6227-422A-8641-80F3B2CEDA0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49" name="Rectangle 148">
              <a:hlinkClick r:id="rId16" action="ppaction://hlinksldjump"/>
              <a:extLst>
                <a:ext uri="{FF2B5EF4-FFF2-40B4-BE49-F238E27FC236}">
                  <a16:creationId xmlns:a16="http://schemas.microsoft.com/office/drawing/2014/main" id="{DCD5A5CC-B51A-416C-972E-C7AA2E4A8DE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2" name="Rectangle 151">
              <a:hlinkClick r:id="rId17" action="ppaction://hlinksldjump"/>
              <a:extLst>
                <a:ext uri="{FF2B5EF4-FFF2-40B4-BE49-F238E27FC236}">
                  <a16:creationId xmlns:a16="http://schemas.microsoft.com/office/drawing/2014/main" id="{74CA98FA-19FE-4C3F-B5C0-91FA0DB77826}"/>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3" name="Rectangle 152">
              <a:hlinkClick r:id="rId18" action="ppaction://hlinksldjump"/>
              <a:extLst>
                <a:ext uri="{FF2B5EF4-FFF2-40B4-BE49-F238E27FC236}">
                  <a16:creationId xmlns:a16="http://schemas.microsoft.com/office/drawing/2014/main" id="{8B78AF43-1743-49FD-9250-98315DA5A04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5" name="Rectangle 154">
              <a:hlinkClick r:id="rId19" action="ppaction://hlinksldjump"/>
              <a:extLst>
                <a:ext uri="{FF2B5EF4-FFF2-40B4-BE49-F238E27FC236}">
                  <a16:creationId xmlns:a16="http://schemas.microsoft.com/office/drawing/2014/main" id="{B7D7FB47-54C7-4F13-868F-7C8BD9E68DF1}"/>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6" name="Rectangle 155">
              <a:hlinkClick r:id="rId20" action="ppaction://hlinksldjump"/>
              <a:extLst>
                <a:ext uri="{FF2B5EF4-FFF2-40B4-BE49-F238E27FC236}">
                  <a16:creationId xmlns:a16="http://schemas.microsoft.com/office/drawing/2014/main" id="{F3A395A2-D183-4575-B9BA-7EEDAE61161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57" name="Rectangle 156">
              <a:hlinkClick r:id="rId21" action="ppaction://hlinksldjump"/>
              <a:extLst>
                <a:ext uri="{FF2B5EF4-FFF2-40B4-BE49-F238E27FC236}">
                  <a16:creationId xmlns:a16="http://schemas.microsoft.com/office/drawing/2014/main" id="{106C9A40-5858-4FF3-A39F-720762973BDB}"/>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6" name="Rectangle 5">
            <a:extLst>
              <a:ext uri="{FF2B5EF4-FFF2-40B4-BE49-F238E27FC236}">
                <a16:creationId xmlns:a16="http://schemas.microsoft.com/office/drawing/2014/main" id="{AE7F8536-278B-4991-9610-00EE1EE3C0FB}"/>
              </a:ext>
            </a:extLst>
          </p:cNvPr>
          <p:cNvSpPr/>
          <p:nvPr/>
        </p:nvSpPr>
        <p:spPr>
          <a:xfrm>
            <a:off x="7933765" y="5821363"/>
            <a:ext cx="2456329" cy="295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 Agence Nationale de l’Habitat</a:t>
            </a:r>
          </a:p>
        </p:txBody>
      </p:sp>
      <p:pic>
        <p:nvPicPr>
          <p:cNvPr id="93186" name="Picture 2">
            <a:extLst>
              <a:ext uri="{FF2B5EF4-FFF2-40B4-BE49-F238E27FC236}">
                <a16:creationId xmlns:a16="http://schemas.microsoft.com/office/drawing/2014/main" id="{381D1AC4-AB4B-46C5-BA86-73454E943B8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19225" y="1587330"/>
            <a:ext cx="6293861" cy="368333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a:extLst>
              <a:ext uri="{FF2B5EF4-FFF2-40B4-BE49-F238E27FC236}">
                <a16:creationId xmlns:a16="http://schemas.microsoft.com/office/drawing/2014/main" id="{CBFA725C-BAB1-400A-9140-9FC2A7117C43}"/>
              </a:ext>
            </a:extLst>
          </p:cNvPr>
          <p:cNvCxnSpPr/>
          <p:nvPr/>
        </p:nvCxnSpPr>
        <p:spPr>
          <a:xfrm flipH="1">
            <a:off x="4015908" y="1757084"/>
            <a:ext cx="430305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6" name="Rectangle 7">
            <a:extLst>
              <a:ext uri="{FF2B5EF4-FFF2-40B4-BE49-F238E27FC236}">
                <a16:creationId xmlns:a16="http://schemas.microsoft.com/office/drawing/2014/main" id="{D50EF1E0-82A7-458C-9FFA-BEEB256C5F2C}"/>
              </a:ext>
            </a:extLst>
          </p:cNvPr>
          <p:cNvSpPr>
            <a:spLocks noChangeArrowheads="1"/>
          </p:cNvSpPr>
          <p:nvPr/>
        </p:nvSpPr>
        <p:spPr bwMode="auto">
          <a:xfrm>
            <a:off x="8316285" y="1076570"/>
            <a:ext cx="2930618" cy="1350197"/>
          </a:xfrm>
          <a:prstGeom prst="rect">
            <a:avLst/>
          </a:prstGeom>
          <a:solidFill>
            <a:srgbClr val="F2F2F2"/>
          </a:solidFill>
          <a:ln w="12701">
            <a:solidFill>
              <a:srgbClr val="A5A5A5"/>
            </a:solidFill>
            <a:miter lim="800000"/>
            <a:headEnd/>
            <a:tailEnd/>
          </a:ln>
        </p:spPr>
        <p:txBody>
          <a:bodyPr tIns="36000" bIns="36000"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fr-FR" sz="1200" dirty="0"/>
              <a:t>La référence de dossier MPR comporte </a:t>
            </a:r>
            <a:r>
              <a:rPr lang="fr-FR" sz="1200" b="1" dirty="0"/>
              <a:t>14 caractères</a:t>
            </a:r>
            <a:r>
              <a:rPr lang="fr-FR" sz="1200" dirty="0"/>
              <a:t>, commence par « </a:t>
            </a:r>
            <a:r>
              <a:rPr lang="fr-FR" sz="1200" b="1" dirty="0"/>
              <a:t>MPR</a:t>
            </a:r>
            <a:r>
              <a:rPr lang="fr-FR" sz="1200" dirty="0"/>
              <a:t> », suivi de </a:t>
            </a:r>
            <a:r>
              <a:rPr lang="fr-FR" sz="1200" b="1" dirty="0"/>
              <a:t>l’année d’instruction </a:t>
            </a:r>
            <a:r>
              <a:rPr lang="fr-FR" sz="1200" dirty="0"/>
              <a:t>(qui est postérieure à 2022) suivi de </a:t>
            </a:r>
            <a:r>
              <a:rPr lang="fr-FR" sz="1200" b="1" dirty="0"/>
              <a:t>7 chiffres</a:t>
            </a:r>
            <a:r>
              <a:rPr lang="fr-FR" sz="1200" dirty="0"/>
              <a:t>.</a:t>
            </a:r>
          </a:p>
          <a:p>
            <a:endParaRPr lang="fr-FR" sz="1200" dirty="0"/>
          </a:p>
          <a:p>
            <a:r>
              <a:rPr lang="fr-FR" sz="1200" dirty="0"/>
              <a:t>Cette référence est à reporter dans notre SI au moment de la saisie de l’ECOPTZ MPR.</a:t>
            </a:r>
          </a:p>
        </p:txBody>
      </p:sp>
    </p:spTree>
    <p:extLst>
      <p:ext uri="{BB962C8B-B14F-4D97-AF65-F5344CB8AC3E}">
        <p14:creationId xmlns:p14="http://schemas.microsoft.com/office/powerpoint/2010/main" val="3443973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767E7DCC-A561-4B59-BE93-52576A462BE5}"/>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104" name="Rectangle 103">
            <a:extLst>
              <a:ext uri="{FF2B5EF4-FFF2-40B4-BE49-F238E27FC236}">
                <a16:creationId xmlns:a16="http://schemas.microsoft.com/office/drawing/2014/main" id="{F8F3897F-34D9-40AF-BD62-1A45DA637DBB}"/>
              </a:ext>
            </a:extLst>
          </p:cNvPr>
          <p:cNvSpPr/>
          <p:nvPr/>
        </p:nvSpPr>
        <p:spPr>
          <a:xfrm>
            <a:off x="5605463" y="1163638"/>
            <a:ext cx="6218237" cy="2828925"/>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91B170E2-7E7A-43BB-A0DA-931A0C982DB2}"/>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44" name="Connecteur droit 43">
            <a:extLst>
              <a:ext uri="{FF2B5EF4-FFF2-40B4-BE49-F238E27FC236}">
                <a16:creationId xmlns:a16="http://schemas.microsoft.com/office/drawing/2014/main" id="{E076CA4B-34D6-4929-82B3-C02BB3B95FCB}"/>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A691669-B44F-4D37-B958-62FCA3A2C5D0}"/>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pic>
        <p:nvPicPr>
          <p:cNvPr id="46" name="Graphique 45">
            <a:extLst>
              <a:ext uri="{FF2B5EF4-FFF2-40B4-BE49-F238E27FC236}">
                <a16:creationId xmlns:a16="http://schemas.microsoft.com/office/drawing/2014/main" id="{949162A9-3734-48BE-AB82-F3ED7E468CB9}"/>
              </a:ext>
            </a:extLst>
          </p:cNvPr>
          <p:cNvPicPr>
            <a:picLocks noChangeAspect="1"/>
          </p:cNvPicPr>
          <p:nvPr/>
        </p:nvPicPr>
        <p:blipFill>
          <a:blip r:embed="rId3"/>
          <a:srcRect/>
          <a:stretch/>
        </p:blipFill>
        <p:spPr>
          <a:xfrm>
            <a:off x="0" y="0"/>
            <a:ext cx="701675" cy="701675"/>
          </a:xfrm>
          <a:prstGeom prst="rect">
            <a:avLst/>
          </a:prstGeom>
        </p:spPr>
      </p:pic>
      <p:sp>
        <p:nvSpPr>
          <p:cNvPr id="47" name="ZoneTexte 46">
            <a:extLst>
              <a:ext uri="{FF2B5EF4-FFF2-40B4-BE49-F238E27FC236}">
                <a16:creationId xmlns:a16="http://schemas.microsoft.com/office/drawing/2014/main" id="{0F339ADD-E582-4F4E-A8AD-3907608FFD3C}"/>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48" name="ZoneTexte 47">
            <a:extLst>
              <a:ext uri="{FF2B5EF4-FFF2-40B4-BE49-F238E27FC236}">
                <a16:creationId xmlns:a16="http://schemas.microsoft.com/office/drawing/2014/main" id="{778BCB29-C2E8-4873-9930-E8C1E8000617}"/>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49" name="ZoneTexte 48">
            <a:extLst>
              <a:ext uri="{FF2B5EF4-FFF2-40B4-BE49-F238E27FC236}">
                <a16:creationId xmlns:a16="http://schemas.microsoft.com/office/drawing/2014/main" id="{6EDE8804-221C-4509-893A-430A55308A13}"/>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
        <p:nvSpPr>
          <p:cNvPr id="50" name="ZoneTexte 49">
            <a:extLst>
              <a:ext uri="{FF2B5EF4-FFF2-40B4-BE49-F238E27FC236}">
                <a16:creationId xmlns:a16="http://schemas.microsoft.com/office/drawing/2014/main" id="{817061DF-DA01-433E-B3D3-D810B208791D}"/>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51" name="ZoneTexte 50">
            <a:extLst>
              <a:ext uri="{FF2B5EF4-FFF2-40B4-BE49-F238E27FC236}">
                <a16:creationId xmlns:a16="http://schemas.microsoft.com/office/drawing/2014/main" id="{821B4646-D796-4B38-B3F4-037416A77A59}"/>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52" name="ZoneTexte 51">
            <a:extLst>
              <a:ext uri="{FF2B5EF4-FFF2-40B4-BE49-F238E27FC236}">
                <a16:creationId xmlns:a16="http://schemas.microsoft.com/office/drawing/2014/main" id="{C201FEC5-70F3-4E42-B7EE-81AA7682FB1C}"/>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53" name="Ellipse 52">
            <a:extLst>
              <a:ext uri="{FF2B5EF4-FFF2-40B4-BE49-F238E27FC236}">
                <a16:creationId xmlns:a16="http://schemas.microsoft.com/office/drawing/2014/main" id="{D69B80C0-5320-4A8B-983D-F9CB1584D474}"/>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54" name="Ellipse 53">
            <a:extLst>
              <a:ext uri="{FF2B5EF4-FFF2-40B4-BE49-F238E27FC236}">
                <a16:creationId xmlns:a16="http://schemas.microsoft.com/office/drawing/2014/main" id="{12C03ADA-7628-4236-B7D4-A7B7453008ED}"/>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55" name="Ellipse 54">
            <a:extLst>
              <a:ext uri="{FF2B5EF4-FFF2-40B4-BE49-F238E27FC236}">
                <a16:creationId xmlns:a16="http://schemas.microsoft.com/office/drawing/2014/main" id="{7627A97D-6D84-43A2-BA73-E795E10A3A72}"/>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56" name="Ellipse 55">
            <a:extLst>
              <a:ext uri="{FF2B5EF4-FFF2-40B4-BE49-F238E27FC236}">
                <a16:creationId xmlns:a16="http://schemas.microsoft.com/office/drawing/2014/main" id="{1295E454-685A-47F3-992F-FCB15E25F7CD}"/>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57" name="Ellipse 56">
            <a:extLst>
              <a:ext uri="{FF2B5EF4-FFF2-40B4-BE49-F238E27FC236}">
                <a16:creationId xmlns:a16="http://schemas.microsoft.com/office/drawing/2014/main" id="{518EF6BE-9E91-47B2-BEDC-6226D28A0B46}"/>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58" name="ZoneTexte 57">
            <a:extLst>
              <a:ext uri="{FF2B5EF4-FFF2-40B4-BE49-F238E27FC236}">
                <a16:creationId xmlns:a16="http://schemas.microsoft.com/office/drawing/2014/main" id="{59629B2F-EC22-4DF8-9BF6-2457724283B4}"/>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59" name="ZoneTexte 58">
            <a:extLst>
              <a:ext uri="{FF2B5EF4-FFF2-40B4-BE49-F238E27FC236}">
                <a16:creationId xmlns:a16="http://schemas.microsoft.com/office/drawing/2014/main" id="{9E23087E-04F8-46FF-87E0-1026AEDABE36}"/>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60" name="Ellipse 59">
            <a:extLst>
              <a:ext uri="{FF2B5EF4-FFF2-40B4-BE49-F238E27FC236}">
                <a16:creationId xmlns:a16="http://schemas.microsoft.com/office/drawing/2014/main" id="{2F2E03C0-3A3D-46AA-A15C-8DABEC6D7487}"/>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61" name="Ellipse 60">
            <a:extLst>
              <a:ext uri="{FF2B5EF4-FFF2-40B4-BE49-F238E27FC236}">
                <a16:creationId xmlns:a16="http://schemas.microsoft.com/office/drawing/2014/main" id="{7166C4DF-FF91-44D9-9782-FCC4E6581193}"/>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62" name="Ellipse 61">
            <a:extLst>
              <a:ext uri="{FF2B5EF4-FFF2-40B4-BE49-F238E27FC236}">
                <a16:creationId xmlns:a16="http://schemas.microsoft.com/office/drawing/2014/main" id="{1CB569F2-8B66-48B8-9585-42EF6D5EFC3B}"/>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59416" name="Groupe 62">
            <a:extLst>
              <a:ext uri="{FF2B5EF4-FFF2-40B4-BE49-F238E27FC236}">
                <a16:creationId xmlns:a16="http://schemas.microsoft.com/office/drawing/2014/main" id="{2B779591-F4C5-4A97-B524-EFA285780F32}"/>
              </a:ext>
            </a:extLst>
          </p:cNvPr>
          <p:cNvGrpSpPr>
            <a:grpSpLocks/>
          </p:cNvGrpSpPr>
          <p:nvPr/>
        </p:nvGrpSpPr>
        <p:grpSpPr bwMode="auto">
          <a:xfrm>
            <a:off x="90488" y="2282825"/>
            <a:ext cx="1460500" cy="338138"/>
            <a:chOff x="90785" y="1823764"/>
            <a:chExt cx="1460705" cy="338554"/>
          </a:xfrm>
        </p:grpSpPr>
        <p:sp>
          <p:nvSpPr>
            <p:cNvPr id="64" name="Rectangle 63">
              <a:extLst>
                <a:ext uri="{FF2B5EF4-FFF2-40B4-BE49-F238E27FC236}">
                  <a16:creationId xmlns:a16="http://schemas.microsoft.com/office/drawing/2014/main" id="{D6C89E75-D4F4-4BE8-8D5E-2E09F2C39DAA}"/>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5" name="Triangle 64">
              <a:extLst>
                <a:ext uri="{FF2B5EF4-FFF2-40B4-BE49-F238E27FC236}">
                  <a16:creationId xmlns:a16="http://schemas.microsoft.com/office/drawing/2014/main" id="{D0FFDE52-1547-4C33-B62A-F0048B4C26AE}"/>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3" name="Rectangle 2">
            <a:extLst>
              <a:ext uri="{FF2B5EF4-FFF2-40B4-BE49-F238E27FC236}">
                <a16:creationId xmlns:a16="http://schemas.microsoft.com/office/drawing/2014/main" id="{D5D9F15A-CD11-4AB4-9B53-D580C313DB8F}"/>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 name="Rectangle 5">
            <a:extLst>
              <a:ext uri="{FF2B5EF4-FFF2-40B4-BE49-F238E27FC236}">
                <a16:creationId xmlns:a16="http://schemas.microsoft.com/office/drawing/2014/main" id="{0A07AFE4-7F35-42A7-88CE-90E22740C7E8}"/>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57</a:t>
            </a:r>
          </a:p>
        </p:txBody>
      </p:sp>
      <p:grpSp>
        <p:nvGrpSpPr>
          <p:cNvPr id="59419" name="Groupe 6">
            <a:extLst>
              <a:ext uri="{FF2B5EF4-FFF2-40B4-BE49-F238E27FC236}">
                <a16:creationId xmlns:a16="http://schemas.microsoft.com/office/drawing/2014/main" id="{BABB717C-AF97-41B4-904A-31A820C66E7D}"/>
              </a:ext>
            </a:extLst>
          </p:cNvPr>
          <p:cNvGrpSpPr>
            <a:grpSpLocks/>
          </p:cNvGrpSpPr>
          <p:nvPr/>
        </p:nvGrpSpPr>
        <p:grpSpPr bwMode="auto">
          <a:xfrm>
            <a:off x="88900" y="6353175"/>
            <a:ext cx="511175" cy="469900"/>
            <a:chOff x="89063" y="6352891"/>
            <a:chExt cx="510639" cy="470443"/>
          </a:xfrm>
        </p:grpSpPr>
        <p:pic>
          <p:nvPicPr>
            <p:cNvPr id="8" name="Graphique 7">
              <a:extLst>
                <a:ext uri="{FF2B5EF4-FFF2-40B4-BE49-F238E27FC236}">
                  <a16:creationId xmlns:a16="http://schemas.microsoft.com/office/drawing/2014/main" id="{6868D551-BF46-4E72-AF5D-390F0C435A08}"/>
                </a:ext>
              </a:extLst>
            </p:cNvPr>
            <p:cNvPicPr>
              <a:picLocks noChangeAspect="1"/>
            </p:cNvPicPr>
            <p:nvPr/>
          </p:nvPicPr>
          <p:blipFill>
            <a:blip r:embed="rId4"/>
            <a:srcRect/>
            <a:stretch/>
          </p:blipFill>
          <p:spPr>
            <a:xfrm>
              <a:off x="188971" y="6352891"/>
              <a:ext cx="310824" cy="311510"/>
            </a:xfrm>
            <a:prstGeom prst="rect">
              <a:avLst/>
            </a:prstGeom>
          </p:spPr>
        </p:pic>
        <p:sp>
          <p:nvSpPr>
            <p:cNvPr id="59538" name="ZoneTexte 8">
              <a:extLst>
                <a:ext uri="{FF2B5EF4-FFF2-40B4-BE49-F238E27FC236}">
                  <a16:creationId xmlns:a16="http://schemas.microsoft.com/office/drawing/2014/main" id="{70C93E2F-4121-4FAD-A65F-4CBDD8B00E8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59420" name="Groupe 9">
            <a:extLst>
              <a:ext uri="{FF2B5EF4-FFF2-40B4-BE49-F238E27FC236}">
                <a16:creationId xmlns:a16="http://schemas.microsoft.com/office/drawing/2014/main" id="{F2B6C769-B566-4FC5-8726-B4AD0C43C88D}"/>
              </a:ext>
            </a:extLst>
          </p:cNvPr>
          <p:cNvGrpSpPr>
            <a:grpSpLocks/>
          </p:cNvGrpSpPr>
          <p:nvPr/>
        </p:nvGrpSpPr>
        <p:grpSpPr bwMode="auto">
          <a:xfrm>
            <a:off x="660400" y="6307138"/>
            <a:ext cx="604838" cy="515937"/>
            <a:chOff x="611572" y="6306505"/>
            <a:chExt cx="605644" cy="516829"/>
          </a:xfrm>
        </p:grpSpPr>
        <p:pic>
          <p:nvPicPr>
            <p:cNvPr id="11" name="Graphique 10">
              <a:extLst>
                <a:ext uri="{FF2B5EF4-FFF2-40B4-BE49-F238E27FC236}">
                  <a16:creationId xmlns:a16="http://schemas.microsoft.com/office/drawing/2014/main" id="{B7EF3CD2-E6C7-4DCC-9F67-09AAC4B93AF0}"/>
                </a:ext>
              </a:extLst>
            </p:cNvPr>
            <p:cNvPicPr>
              <a:picLocks noChangeAspect="1"/>
            </p:cNvPicPr>
            <p:nvPr/>
          </p:nvPicPr>
          <p:blipFill>
            <a:blip r:embed="rId5"/>
            <a:srcRect/>
            <a:stretch/>
          </p:blipFill>
          <p:spPr>
            <a:xfrm>
              <a:off x="706949" y="6306505"/>
              <a:ext cx="414890" cy="415053"/>
            </a:xfrm>
            <a:prstGeom prst="rect">
              <a:avLst/>
            </a:prstGeom>
          </p:spPr>
        </p:pic>
        <p:sp>
          <p:nvSpPr>
            <p:cNvPr id="59536" name="ZoneTexte 11">
              <a:extLst>
                <a:ext uri="{FF2B5EF4-FFF2-40B4-BE49-F238E27FC236}">
                  <a16:creationId xmlns:a16="http://schemas.microsoft.com/office/drawing/2014/main" id="{1F72DC2F-C061-45F3-96DA-6630E031F71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59421" name="ZoneTexte 12">
            <a:extLst>
              <a:ext uri="{FF2B5EF4-FFF2-40B4-BE49-F238E27FC236}">
                <a16:creationId xmlns:a16="http://schemas.microsoft.com/office/drawing/2014/main" id="{61D45F5F-F335-46F2-A370-C402F43B3F66}"/>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4" name="Connecteur droit 13">
            <a:extLst>
              <a:ext uri="{FF2B5EF4-FFF2-40B4-BE49-F238E27FC236}">
                <a16:creationId xmlns:a16="http://schemas.microsoft.com/office/drawing/2014/main" id="{52BE211E-D4E5-45C4-850E-DEECC72A9A19}"/>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E272570-5A25-4A8A-AB76-1CA6CDA0710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424" name="Groupe 24">
            <a:extLst>
              <a:ext uri="{FF2B5EF4-FFF2-40B4-BE49-F238E27FC236}">
                <a16:creationId xmlns:a16="http://schemas.microsoft.com/office/drawing/2014/main" id="{E3AFA398-4492-452C-96A9-EBC153B0A904}"/>
              </a:ext>
            </a:extLst>
          </p:cNvPr>
          <p:cNvGrpSpPr>
            <a:grpSpLocks/>
          </p:cNvGrpSpPr>
          <p:nvPr/>
        </p:nvGrpSpPr>
        <p:grpSpPr bwMode="auto">
          <a:xfrm>
            <a:off x="1581150" y="6342063"/>
            <a:ext cx="784225" cy="481012"/>
            <a:chOff x="5794442" y="6342472"/>
            <a:chExt cx="784388" cy="480531"/>
          </a:xfrm>
        </p:grpSpPr>
        <p:pic>
          <p:nvPicPr>
            <p:cNvPr id="26" name="Graphique 25">
              <a:extLst>
                <a:ext uri="{FF2B5EF4-FFF2-40B4-BE49-F238E27FC236}">
                  <a16:creationId xmlns:a16="http://schemas.microsoft.com/office/drawing/2014/main" id="{B827AE54-95C4-4504-9BB8-3F9294D9BBF5}"/>
                </a:ext>
              </a:extLst>
            </p:cNvPr>
            <p:cNvPicPr>
              <a:picLocks noChangeAspect="1"/>
            </p:cNvPicPr>
            <p:nvPr/>
          </p:nvPicPr>
          <p:blipFill>
            <a:blip r:embed="rId6"/>
            <a:srcRect/>
            <a:stretch/>
          </p:blipFill>
          <p:spPr>
            <a:xfrm>
              <a:off x="6013563" y="6342472"/>
              <a:ext cx="346147" cy="345729"/>
            </a:xfrm>
            <a:prstGeom prst="rect">
              <a:avLst/>
            </a:prstGeom>
          </p:spPr>
        </p:pic>
        <p:sp>
          <p:nvSpPr>
            <p:cNvPr id="59534" name="ZoneTexte 26">
              <a:extLst>
                <a:ext uri="{FF2B5EF4-FFF2-40B4-BE49-F238E27FC236}">
                  <a16:creationId xmlns:a16="http://schemas.microsoft.com/office/drawing/2014/main" id="{F95FEE80-F63C-412D-8B88-868BCBFAED0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59425" name="Groupe 27">
            <a:extLst>
              <a:ext uri="{FF2B5EF4-FFF2-40B4-BE49-F238E27FC236}">
                <a16:creationId xmlns:a16="http://schemas.microsoft.com/office/drawing/2014/main" id="{8B98934B-3426-472B-B1EA-52F3689BC4D9}"/>
              </a:ext>
            </a:extLst>
          </p:cNvPr>
          <p:cNvGrpSpPr>
            <a:grpSpLocks/>
          </p:cNvGrpSpPr>
          <p:nvPr/>
        </p:nvGrpSpPr>
        <p:grpSpPr bwMode="auto">
          <a:xfrm>
            <a:off x="11252200" y="5872163"/>
            <a:ext cx="879475" cy="361950"/>
            <a:chOff x="702023" y="0"/>
            <a:chExt cx="878589" cy="362285"/>
          </a:xfrm>
        </p:grpSpPr>
        <p:sp>
          <p:nvSpPr>
            <p:cNvPr id="29" name="Rectangle 28">
              <a:extLst>
                <a:ext uri="{FF2B5EF4-FFF2-40B4-BE49-F238E27FC236}">
                  <a16:creationId xmlns:a16="http://schemas.microsoft.com/office/drawing/2014/main" id="{AEA3E052-87B0-4CD4-A863-D588C95F8E18}"/>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30" name="Triangle 29">
              <a:extLst>
                <a:ext uri="{FF2B5EF4-FFF2-40B4-BE49-F238E27FC236}">
                  <a16:creationId xmlns:a16="http://schemas.microsoft.com/office/drawing/2014/main" id="{AE8606F0-36D9-4FA9-AE1C-EC5D2633442C}"/>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59426" name="Groupe 30">
            <a:extLst>
              <a:ext uri="{FF2B5EF4-FFF2-40B4-BE49-F238E27FC236}">
                <a16:creationId xmlns:a16="http://schemas.microsoft.com/office/drawing/2014/main" id="{992ACAD9-6375-45B7-AFAF-BDCCB5ABFD9D}"/>
              </a:ext>
            </a:extLst>
          </p:cNvPr>
          <p:cNvGrpSpPr>
            <a:grpSpLocks/>
          </p:cNvGrpSpPr>
          <p:nvPr/>
        </p:nvGrpSpPr>
        <p:grpSpPr bwMode="auto">
          <a:xfrm>
            <a:off x="8907463" y="6334125"/>
            <a:ext cx="1304925" cy="488950"/>
            <a:chOff x="9429931" y="6334408"/>
            <a:chExt cx="1305361" cy="488926"/>
          </a:xfrm>
        </p:grpSpPr>
        <p:grpSp>
          <p:nvGrpSpPr>
            <p:cNvPr id="59524" name="Groupe 31">
              <a:extLst>
                <a:ext uri="{FF2B5EF4-FFF2-40B4-BE49-F238E27FC236}">
                  <a16:creationId xmlns:a16="http://schemas.microsoft.com/office/drawing/2014/main" id="{58D80811-736D-4676-8BE3-D246D0234D0D}"/>
                </a:ext>
              </a:extLst>
            </p:cNvPr>
            <p:cNvGrpSpPr>
              <a:grpSpLocks/>
            </p:cNvGrpSpPr>
            <p:nvPr/>
          </p:nvGrpSpPr>
          <p:grpSpPr bwMode="auto">
            <a:xfrm>
              <a:off x="9429931" y="6334408"/>
              <a:ext cx="547826" cy="488926"/>
              <a:chOff x="640481" y="6334408"/>
              <a:chExt cx="547826" cy="488926"/>
            </a:xfrm>
          </p:grpSpPr>
          <p:pic>
            <p:nvPicPr>
              <p:cNvPr id="37" name="Graphique 36">
                <a:extLst>
                  <a:ext uri="{FF2B5EF4-FFF2-40B4-BE49-F238E27FC236}">
                    <a16:creationId xmlns:a16="http://schemas.microsoft.com/office/drawing/2014/main" id="{4AEAF5C1-F051-4BE8-97BE-F9E6D38AC71F}"/>
                  </a:ext>
                </a:extLst>
              </p:cNvPr>
              <p:cNvPicPr>
                <a:picLocks noChangeAspect="1"/>
              </p:cNvPicPr>
              <p:nvPr/>
            </p:nvPicPr>
            <p:blipFill>
              <a:blip r:embed="rId7"/>
              <a:srcRect/>
              <a:stretch/>
            </p:blipFill>
            <p:spPr>
              <a:xfrm>
                <a:off x="735763" y="6334408"/>
                <a:ext cx="352543" cy="352408"/>
              </a:xfrm>
              <a:prstGeom prst="rect">
                <a:avLst/>
              </a:prstGeom>
            </p:spPr>
          </p:pic>
          <p:sp>
            <p:nvSpPr>
              <p:cNvPr id="59530" name="ZoneTexte 37">
                <a:extLst>
                  <a:ext uri="{FF2B5EF4-FFF2-40B4-BE49-F238E27FC236}">
                    <a16:creationId xmlns:a16="http://schemas.microsoft.com/office/drawing/2014/main" id="{971351BA-467A-43ED-B978-E407BA21E717}"/>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3" name="Connecteur droit 32">
              <a:extLst>
                <a:ext uri="{FF2B5EF4-FFF2-40B4-BE49-F238E27FC236}">
                  <a16:creationId xmlns:a16="http://schemas.microsoft.com/office/drawing/2014/main" id="{D9815C62-C474-473A-B798-404B91A400D1}"/>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526" name="Groupe 33">
              <a:extLst>
                <a:ext uri="{FF2B5EF4-FFF2-40B4-BE49-F238E27FC236}">
                  <a16:creationId xmlns:a16="http://schemas.microsoft.com/office/drawing/2014/main" id="{0DDE0D8D-3E17-4BDC-9E0D-18CE790E8123}"/>
                </a:ext>
              </a:extLst>
            </p:cNvPr>
            <p:cNvGrpSpPr>
              <a:grpSpLocks/>
            </p:cNvGrpSpPr>
            <p:nvPr/>
          </p:nvGrpSpPr>
          <p:grpSpPr bwMode="auto">
            <a:xfrm>
              <a:off x="10304354" y="6342472"/>
              <a:ext cx="430938" cy="480531"/>
              <a:chOff x="5971167" y="6342472"/>
              <a:chExt cx="430938" cy="480531"/>
            </a:xfrm>
          </p:grpSpPr>
          <p:pic>
            <p:nvPicPr>
              <p:cNvPr id="35" name="Graphique 34">
                <a:extLst>
                  <a:ext uri="{FF2B5EF4-FFF2-40B4-BE49-F238E27FC236}">
                    <a16:creationId xmlns:a16="http://schemas.microsoft.com/office/drawing/2014/main" id="{3CF1C473-38A6-4556-A86B-A801007E36E9}"/>
                  </a:ext>
                </a:extLst>
              </p:cNvPr>
              <p:cNvPicPr>
                <a:picLocks noChangeAspect="1"/>
              </p:cNvPicPr>
              <p:nvPr/>
            </p:nvPicPr>
            <p:blipFill>
              <a:blip r:embed="rId8"/>
              <a:srcRect/>
              <a:stretch/>
            </p:blipFill>
            <p:spPr>
              <a:xfrm>
                <a:off x="6008273" y="6342346"/>
                <a:ext cx="346191" cy="346058"/>
              </a:xfrm>
              <a:prstGeom prst="rect">
                <a:avLst/>
              </a:prstGeom>
            </p:spPr>
          </p:pic>
          <p:sp>
            <p:nvSpPr>
              <p:cNvPr id="59528" name="ZoneTexte 35">
                <a:extLst>
                  <a:ext uri="{FF2B5EF4-FFF2-40B4-BE49-F238E27FC236}">
                    <a16:creationId xmlns:a16="http://schemas.microsoft.com/office/drawing/2014/main" id="{9BCB1549-2476-4ECB-B719-5A21D4416813}"/>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59427" name="Groupe 38">
            <a:extLst>
              <a:ext uri="{FF2B5EF4-FFF2-40B4-BE49-F238E27FC236}">
                <a16:creationId xmlns:a16="http://schemas.microsoft.com/office/drawing/2014/main" id="{5EA824BD-EC01-42E5-8F9A-CC22035839D7}"/>
              </a:ext>
            </a:extLst>
          </p:cNvPr>
          <p:cNvGrpSpPr>
            <a:grpSpLocks/>
          </p:cNvGrpSpPr>
          <p:nvPr/>
        </p:nvGrpSpPr>
        <p:grpSpPr bwMode="auto">
          <a:xfrm>
            <a:off x="3365500" y="6388100"/>
            <a:ext cx="1417638" cy="369888"/>
            <a:chOff x="2237439" y="6388408"/>
            <a:chExt cx="1417322" cy="369331"/>
          </a:xfrm>
        </p:grpSpPr>
        <p:sp>
          <p:nvSpPr>
            <p:cNvPr id="40" name="Rectangle 39">
              <a:extLst>
                <a:ext uri="{FF2B5EF4-FFF2-40B4-BE49-F238E27FC236}">
                  <a16:creationId xmlns:a16="http://schemas.microsoft.com/office/drawing/2014/main" id="{11DD5B91-E6CF-44E6-BC2A-6B1624E8F67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59523" name="ZoneTexte 40">
              <a:extLst>
                <a:ext uri="{FF2B5EF4-FFF2-40B4-BE49-F238E27FC236}">
                  <a16:creationId xmlns:a16="http://schemas.microsoft.com/office/drawing/2014/main" id="{55CB9E22-D691-4038-A62D-F7FBF1BBDAF9}"/>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2" name="Rectangle 41">
            <a:extLst>
              <a:ext uri="{FF2B5EF4-FFF2-40B4-BE49-F238E27FC236}">
                <a16:creationId xmlns:a16="http://schemas.microsoft.com/office/drawing/2014/main" id="{BBDB8D8A-3FA9-4D4E-8DE6-B0D379E70A7E}"/>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66" name="Rectangle 65">
            <a:extLst>
              <a:ext uri="{FF2B5EF4-FFF2-40B4-BE49-F238E27FC236}">
                <a16:creationId xmlns:a16="http://schemas.microsoft.com/office/drawing/2014/main" id="{E5A89C87-B7DA-49CE-B935-10EF087B5642}"/>
              </a:ext>
            </a:extLst>
          </p:cNvPr>
          <p:cNvSpPr/>
          <p:nvPr/>
        </p:nvSpPr>
        <p:spPr>
          <a:xfrm>
            <a:off x="2197100" y="350838"/>
            <a:ext cx="9215438" cy="831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Mon client souhaite</a:t>
            </a:r>
          </a:p>
          <a:p>
            <a:pPr algn="ctr" eaLnBrk="1" fontAlgn="auto" hangingPunct="1">
              <a:spcBef>
                <a:spcPts val="0"/>
              </a:spcBef>
              <a:spcAft>
                <a:spcPts val="0"/>
              </a:spcAft>
              <a:defRPr/>
            </a:pPr>
            <a:r>
              <a:rPr lang="fr-FR" dirty="0">
                <a:solidFill>
                  <a:srgbClr val="394348"/>
                </a:solidFill>
                <a:latin typeface="Arial" panose="020B0604020202020204" pitchFamily="34" charset="0"/>
                <a:cs typeface="Arial" panose="020B0604020202020204" pitchFamily="34" charset="0"/>
              </a:rPr>
              <a:t>acheter/louer* un véhicule** neuf ou d’occasion</a:t>
            </a:r>
          </a:p>
        </p:txBody>
      </p:sp>
      <p:sp>
        <p:nvSpPr>
          <p:cNvPr id="67" name="Rectangle 66">
            <a:extLst>
              <a:ext uri="{FF2B5EF4-FFF2-40B4-BE49-F238E27FC236}">
                <a16:creationId xmlns:a16="http://schemas.microsoft.com/office/drawing/2014/main" id="{4DA3E8B0-C422-4CB9-B29E-8193545CF07A}"/>
              </a:ext>
            </a:extLst>
          </p:cNvPr>
          <p:cNvSpPr/>
          <p:nvPr/>
        </p:nvSpPr>
        <p:spPr>
          <a:xfrm>
            <a:off x="1819275" y="1163638"/>
            <a:ext cx="1897063" cy="28289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Prime</a:t>
            </a:r>
          </a:p>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à la conversion</a:t>
            </a:r>
            <a:r>
              <a:rPr lang="fr-FR" sz="1400" b="1" dirty="0">
                <a:solidFill>
                  <a:srgbClr val="394348"/>
                </a:solidFill>
                <a:latin typeface="Arial" panose="020B0604020202020204" pitchFamily="34" charset="0"/>
                <a:cs typeface="Arial" panose="020B0604020202020204" pitchFamily="34" charset="0"/>
              </a:rPr>
              <a:t> </a:t>
            </a: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(le montant dépend de la situation du demandeur)</a:t>
            </a:r>
          </a:p>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Sous conditions de ressources</a:t>
            </a:r>
          </a:p>
        </p:txBody>
      </p:sp>
      <p:sp>
        <p:nvSpPr>
          <p:cNvPr id="68" name="Rectangle 67">
            <a:extLst>
              <a:ext uri="{FF2B5EF4-FFF2-40B4-BE49-F238E27FC236}">
                <a16:creationId xmlns:a16="http://schemas.microsoft.com/office/drawing/2014/main" id="{8E5C9D2D-388F-4406-8610-94716F2A5C40}"/>
              </a:ext>
            </a:extLst>
          </p:cNvPr>
          <p:cNvSpPr/>
          <p:nvPr/>
        </p:nvSpPr>
        <p:spPr>
          <a:xfrm>
            <a:off x="1819275" y="4106863"/>
            <a:ext cx="1897063" cy="11906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Bonus </a:t>
            </a:r>
          </a:p>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    Écologique***</a:t>
            </a:r>
          </a:p>
        </p:txBody>
      </p:sp>
      <p:sp>
        <p:nvSpPr>
          <p:cNvPr id="69" name="Rectangle 68">
            <a:extLst>
              <a:ext uri="{FF2B5EF4-FFF2-40B4-BE49-F238E27FC236}">
                <a16:creationId xmlns:a16="http://schemas.microsoft.com/office/drawing/2014/main" id="{BFFD6739-F7A0-4F01-95C5-1A9CB39CC4C3}"/>
              </a:ext>
            </a:extLst>
          </p:cNvPr>
          <p:cNvSpPr/>
          <p:nvPr/>
        </p:nvSpPr>
        <p:spPr>
          <a:xfrm>
            <a:off x="3790950" y="1163638"/>
            <a:ext cx="1739900" cy="2828925"/>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sp>
        <p:nvSpPr>
          <p:cNvPr id="59433" name="ZoneTexte 69">
            <a:extLst>
              <a:ext uri="{FF2B5EF4-FFF2-40B4-BE49-F238E27FC236}">
                <a16:creationId xmlns:a16="http://schemas.microsoft.com/office/drawing/2014/main" id="{6DEB838D-9C11-4B04-8EF3-24BFE1444A3E}"/>
              </a:ext>
            </a:extLst>
          </p:cNvPr>
          <p:cNvSpPr txBox="1">
            <a:spLocks noChangeArrowheads="1"/>
          </p:cNvSpPr>
          <p:nvPr/>
        </p:nvSpPr>
        <p:spPr bwMode="auto">
          <a:xfrm>
            <a:off x="3917950" y="1247775"/>
            <a:ext cx="1449388"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394348"/>
                </a:solidFill>
                <a:latin typeface="Arial" panose="020B0604020202020204" pitchFamily="34" charset="0"/>
                <a:cs typeface="Arial" panose="020B0604020202020204" pitchFamily="34" charset="0"/>
              </a:rPr>
              <a:t>En échange</a:t>
            </a:r>
          </a:p>
          <a:p>
            <a:pPr algn="ctr" eaLnBrk="1" hangingPunct="1"/>
            <a:r>
              <a:rPr lang="fr-FR" altLang="fr-FR" sz="1400">
                <a:solidFill>
                  <a:srgbClr val="394348"/>
                </a:solidFill>
                <a:latin typeface="Arial" panose="020B0604020202020204" pitchFamily="34" charset="0"/>
                <a:cs typeface="Arial" panose="020B0604020202020204" pitchFamily="34" charset="0"/>
              </a:rPr>
              <a:t>de la mise au rebut d’un ancien véhicule</a:t>
            </a:r>
          </a:p>
          <a:p>
            <a:pPr algn="ctr" eaLnBrk="1" hangingPunct="1"/>
            <a:endParaRPr lang="fr-FR" altLang="fr-FR" sz="1400">
              <a:solidFill>
                <a:srgbClr val="394348"/>
              </a:solidFill>
              <a:latin typeface="Arial" panose="020B0604020202020204" pitchFamily="34" charset="0"/>
              <a:cs typeface="Arial" panose="020B0604020202020204" pitchFamily="34" charset="0"/>
            </a:endParaRPr>
          </a:p>
        </p:txBody>
      </p:sp>
      <p:pic>
        <p:nvPicPr>
          <p:cNvPr id="72" name="Graphique 71">
            <a:extLst>
              <a:ext uri="{FF2B5EF4-FFF2-40B4-BE49-F238E27FC236}">
                <a16:creationId xmlns:a16="http://schemas.microsoft.com/office/drawing/2014/main" id="{015CFF4B-1312-46DE-8120-2232D22995EA}"/>
              </a:ext>
            </a:extLst>
          </p:cNvPr>
          <p:cNvPicPr>
            <a:picLocks noChangeAspect="1"/>
          </p:cNvPicPr>
          <p:nvPr/>
        </p:nvPicPr>
        <p:blipFill>
          <a:blip r:embed="rId9"/>
          <a:stretch>
            <a:fillRect/>
          </a:stretch>
        </p:blipFill>
        <p:spPr>
          <a:xfrm>
            <a:off x="3957638" y="2243138"/>
            <a:ext cx="333375" cy="333375"/>
          </a:xfrm>
          <a:prstGeom prst="rect">
            <a:avLst/>
          </a:prstGeom>
        </p:spPr>
      </p:pic>
      <p:sp>
        <p:nvSpPr>
          <p:cNvPr id="59435" name="ZoneTexte 72">
            <a:extLst>
              <a:ext uri="{FF2B5EF4-FFF2-40B4-BE49-F238E27FC236}">
                <a16:creationId xmlns:a16="http://schemas.microsoft.com/office/drawing/2014/main" id="{E3E4B662-7A6D-4ED1-8756-935DE24DC3F7}"/>
              </a:ext>
            </a:extLst>
          </p:cNvPr>
          <p:cNvSpPr txBox="1">
            <a:spLocks noChangeArrowheads="1"/>
          </p:cNvSpPr>
          <p:nvPr/>
        </p:nvSpPr>
        <p:spPr bwMode="auto">
          <a:xfrm>
            <a:off x="4225925" y="2281238"/>
            <a:ext cx="15795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Véhicule* </a:t>
            </a:r>
            <a:r>
              <a:rPr lang="fr-FR" altLang="fr-FR" sz="900" b="1">
                <a:solidFill>
                  <a:srgbClr val="394348"/>
                </a:solidFill>
                <a:latin typeface="Arial" panose="020B0604020202020204" pitchFamily="34" charset="0"/>
                <a:cs typeface="Arial" panose="020B0604020202020204" pitchFamily="34" charset="0"/>
              </a:rPr>
              <a:t>essence</a:t>
            </a:r>
            <a:r>
              <a:rPr lang="fr-FR" altLang="fr-FR" sz="900">
                <a:solidFill>
                  <a:srgbClr val="394348"/>
                </a:solidFill>
                <a:latin typeface="Arial" panose="020B0604020202020204" pitchFamily="34" charset="0"/>
                <a:cs typeface="Arial" panose="020B0604020202020204" pitchFamily="34" charset="0"/>
              </a:rPr>
              <a:t> immatriculé</a:t>
            </a:r>
            <a:br>
              <a:rPr lang="fr-FR" altLang="fr-FR" sz="900">
                <a:solidFill>
                  <a:srgbClr val="394348"/>
                </a:solidFill>
                <a:latin typeface="Arial" panose="020B0604020202020204" pitchFamily="34" charset="0"/>
                <a:cs typeface="Arial" panose="020B0604020202020204" pitchFamily="34" charset="0"/>
              </a:rPr>
            </a:br>
            <a:r>
              <a:rPr lang="fr-FR" altLang="fr-FR" sz="900" b="1" u="sng">
                <a:solidFill>
                  <a:srgbClr val="394348"/>
                </a:solidFill>
                <a:latin typeface="Arial" panose="020B0604020202020204" pitchFamily="34" charset="0"/>
                <a:cs typeface="Arial" panose="020B0604020202020204" pitchFamily="34" charset="0"/>
              </a:rPr>
              <a:t>avant 2006</a:t>
            </a:r>
          </a:p>
        </p:txBody>
      </p:sp>
      <p:pic>
        <p:nvPicPr>
          <p:cNvPr id="74" name="Graphique 73">
            <a:extLst>
              <a:ext uri="{FF2B5EF4-FFF2-40B4-BE49-F238E27FC236}">
                <a16:creationId xmlns:a16="http://schemas.microsoft.com/office/drawing/2014/main" id="{65352A60-F620-453B-95FC-DD3AB478571E}"/>
              </a:ext>
            </a:extLst>
          </p:cNvPr>
          <p:cNvPicPr>
            <a:picLocks noChangeAspect="1"/>
          </p:cNvPicPr>
          <p:nvPr/>
        </p:nvPicPr>
        <p:blipFill>
          <a:blip r:embed="rId9"/>
          <a:stretch>
            <a:fillRect/>
          </a:stretch>
        </p:blipFill>
        <p:spPr>
          <a:xfrm>
            <a:off x="3957638" y="2840038"/>
            <a:ext cx="333375" cy="333375"/>
          </a:xfrm>
          <a:prstGeom prst="rect">
            <a:avLst/>
          </a:prstGeom>
        </p:spPr>
      </p:pic>
      <p:sp>
        <p:nvSpPr>
          <p:cNvPr id="59437" name="ZoneTexte 74">
            <a:extLst>
              <a:ext uri="{FF2B5EF4-FFF2-40B4-BE49-F238E27FC236}">
                <a16:creationId xmlns:a16="http://schemas.microsoft.com/office/drawing/2014/main" id="{15947998-AD21-484C-B136-0C917F9C510D}"/>
              </a:ext>
            </a:extLst>
          </p:cNvPr>
          <p:cNvSpPr txBox="1">
            <a:spLocks noChangeArrowheads="1"/>
          </p:cNvSpPr>
          <p:nvPr/>
        </p:nvSpPr>
        <p:spPr bwMode="auto">
          <a:xfrm>
            <a:off x="4225925" y="2886075"/>
            <a:ext cx="15573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900">
                <a:solidFill>
                  <a:srgbClr val="394348"/>
                </a:solidFill>
                <a:latin typeface="Arial" panose="020B0604020202020204" pitchFamily="34" charset="0"/>
                <a:cs typeface="Arial" panose="020B0604020202020204" pitchFamily="34" charset="0"/>
              </a:rPr>
              <a:t>Véhicule* </a:t>
            </a:r>
            <a:r>
              <a:rPr lang="fr-FR" altLang="fr-FR" sz="900" b="1">
                <a:solidFill>
                  <a:srgbClr val="394348"/>
                </a:solidFill>
                <a:latin typeface="Arial" panose="020B0604020202020204" pitchFamily="34" charset="0"/>
                <a:cs typeface="Arial" panose="020B0604020202020204" pitchFamily="34" charset="0"/>
              </a:rPr>
              <a:t>diesel</a:t>
            </a:r>
            <a:r>
              <a:rPr lang="fr-FR" altLang="fr-FR" sz="900">
                <a:solidFill>
                  <a:srgbClr val="394348"/>
                </a:solidFill>
                <a:latin typeface="Arial" panose="020B0604020202020204" pitchFamily="34" charset="0"/>
                <a:cs typeface="Arial" panose="020B0604020202020204" pitchFamily="34" charset="0"/>
              </a:rPr>
              <a:t> immatriculé</a:t>
            </a:r>
            <a:br>
              <a:rPr lang="fr-FR" altLang="fr-FR" sz="900">
                <a:solidFill>
                  <a:srgbClr val="394348"/>
                </a:solidFill>
                <a:latin typeface="Arial" panose="020B0604020202020204" pitchFamily="34" charset="0"/>
                <a:cs typeface="Arial" panose="020B0604020202020204" pitchFamily="34" charset="0"/>
              </a:rPr>
            </a:br>
            <a:r>
              <a:rPr lang="fr-FR" altLang="fr-FR" sz="900" b="1" u="sng">
                <a:solidFill>
                  <a:srgbClr val="394348"/>
                </a:solidFill>
                <a:latin typeface="Arial" panose="020B0604020202020204" pitchFamily="34" charset="0"/>
                <a:cs typeface="Arial" panose="020B0604020202020204" pitchFamily="34" charset="0"/>
              </a:rPr>
              <a:t>avant 2011</a:t>
            </a:r>
          </a:p>
        </p:txBody>
      </p:sp>
      <p:sp>
        <p:nvSpPr>
          <p:cNvPr id="59438" name="ZoneTexte 75">
            <a:extLst>
              <a:ext uri="{FF2B5EF4-FFF2-40B4-BE49-F238E27FC236}">
                <a16:creationId xmlns:a16="http://schemas.microsoft.com/office/drawing/2014/main" id="{8C22DD4F-851C-407C-9049-F9330D18247E}"/>
              </a:ext>
            </a:extLst>
          </p:cNvPr>
          <p:cNvSpPr txBox="1">
            <a:spLocks noChangeArrowheads="1"/>
          </p:cNvSpPr>
          <p:nvPr/>
        </p:nvSpPr>
        <p:spPr bwMode="auto">
          <a:xfrm>
            <a:off x="3957638" y="3514725"/>
            <a:ext cx="1573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rgbClr val="394348"/>
                </a:solidFill>
                <a:latin typeface="Arial" panose="020B0604020202020204" pitchFamily="34" charset="0"/>
                <a:cs typeface="Arial" panose="020B0604020202020204" pitchFamily="34" charset="0"/>
              </a:rPr>
              <a:t>* Voiture ou camionnette dont le poids total autorisé en charge n’excède pas 3,5 tonnes.</a:t>
            </a:r>
          </a:p>
        </p:txBody>
      </p:sp>
      <p:sp>
        <p:nvSpPr>
          <p:cNvPr id="59439" name="ZoneTexte 76">
            <a:extLst>
              <a:ext uri="{FF2B5EF4-FFF2-40B4-BE49-F238E27FC236}">
                <a16:creationId xmlns:a16="http://schemas.microsoft.com/office/drawing/2014/main" id="{CCDC6B56-A05E-4B26-B9AE-692B0A080FE4}"/>
              </a:ext>
            </a:extLst>
          </p:cNvPr>
          <p:cNvSpPr txBox="1">
            <a:spLocks noChangeArrowheads="1"/>
          </p:cNvSpPr>
          <p:nvPr/>
        </p:nvSpPr>
        <p:spPr bwMode="auto">
          <a:xfrm>
            <a:off x="6689725" y="1247775"/>
            <a:ext cx="4051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394348"/>
                </a:solidFill>
                <a:latin typeface="Arial" panose="020B0604020202020204" pitchFamily="34" charset="0"/>
                <a:cs typeface="Arial" panose="020B0604020202020204" pitchFamily="34" charset="0"/>
              </a:rPr>
              <a:t>Montant de la prime </a:t>
            </a:r>
            <a:r>
              <a:rPr lang="fr-FR" altLang="fr-FR" sz="1400">
                <a:solidFill>
                  <a:srgbClr val="394348"/>
                </a:solidFill>
                <a:latin typeface="Arial" panose="020B0604020202020204" pitchFamily="34" charset="0"/>
                <a:cs typeface="Arial" panose="020B0604020202020204" pitchFamily="34" charset="0"/>
              </a:rPr>
              <a:t>selon le type de véhicule</a:t>
            </a:r>
          </a:p>
        </p:txBody>
      </p:sp>
      <p:sp>
        <p:nvSpPr>
          <p:cNvPr id="121" name="Rectangle 120">
            <a:extLst>
              <a:ext uri="{FF2B5EF4-FFF2-40B4-BE49-F238E27FC236}">
                <a16:creationId xmlns:a16="http://schemas.microsoft.com/office/drawing/2014/main" id="{665C4FDA-BC6F-4F9A-B080-D6DF94C781CF}"/>
              </a:ext>
            </a:extLst>
          </p:cNvPr>
          <p:cNvSpPr/>
          <p:nvPr/>
        </p:nvSpPr>
        <p:spPr>
          <a:xfrm>
            <a:off x="5776913" y="2751138"/>
            <a:ext cx="1149350" cy="341312"/>
          </a:xfrm>
          <a:prstGeom prst="rect">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1000"/>
              </a:lnSpc>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Prime</a:t>
            </a:r>
          </a:p>
          <a:p>
            <a:pPr algn="ctr" eaLnBrk="1" fontAlgn="auto" hangingPunct="1">
              <a:lnSpc>
                <a:spcPts val="1000"/>
              </a:lnSpc>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6 000 €</a:t>
            </a:r>
            <a:endParaRPr lang="fr-FR" dirty="0"/>
          </a:p>
        </p:txBody>
      </p:sp>
      <p:grpSp>
        <p:nvGrpSpPr>
          <p:cNvPr id="59441" name="Groupe 104">
            <a:extLst>
              <a:ext uri="{FF2B5EF4-FFF2-40B4-BE49-F238E27FC236}">
                <a16:creationId xmlns:a16="http://schemas.microsoft.com/office/drawing/2014/main" id="{0E4E8876-E707-4E11-87EF-9E766D9399CF}"/>
              </a:ext>
            </a:extLst>
          </p:cNvPr>
          <p:cNvGrpSpPr>
            <a:grpSpLocks/>
          </p:cNvGrpSpPr>
          <p:nvPr/>
        </p:nvGrpSpPr>
        <p:grpSpPr bwMode="auto">
          <a:xfrm>
            <a:off x="5721350" y="1296988"/>
            <a:ext cx="1276350" cy="1349375"/>
            <a:chOff x="5698167" y="1703011"/>
            <a:chExt cx="1276213" cy="1349108"/>
          </a:xfrm>
        </p:grpSpPr>
        <p:pic>
          <p:nvPicPr>
            <p:cNvPr id="82" name="Image 81">
              <a:extLst>
                <a:ext uri="{FF2B5EF4-FFF2-40B4-BE49-F238E27FC236}">
                  <a16:creationId xmlns:a16="http://schemas.microsoft.com/office/drawing/2014/main" id="{FB09B643-5C52-4CEF-B70F-4504F34D944D}"/>
                </a:ext>
              </a:extLst>
            </p:cNvPr>
            <p:cNvPicPr>
              <a:picLocks noChangeAspect="1"/>
            </p:cNvPicPr>
            <p:nvPr/>
          </p:nvPicPr>
          <p:blipFill>
            <a:blip r:embed="rId10">
              <a:duotone>
                <a:schemeClr val="accent6">
                  <a:shade val="45000"/>
                  <a:satMod val="135000"/>
                </a:schemeClr>
                <a:prstClr val="white"/>
              </a:duotone>
            </a:blip>
            <a:stretch>
              <a:fillRect/>
            </a:stretch>
          </p:blipFill>
          <p:spPr>
            <a:xfrm>
              <a:off x="5872979" y="1703011"/>
              <a:ext cx="920625" cy="920625"/>
            </a:xfrm>
            <a:prstGeom prst="rect">
              <a:avLst/>
            </a:prstGeom>
          </p:spPr>
        </p:pic>
        <p:sp>
          <p:nvSpPr>
            <p:cNvPr id="59517" name="ZoneTexte 83">
              <a:extLst>
                <a:ext uri="{FF2B5EF4-FFF2-40B4-BE49-F238E27FC236}">
                  <a16:creationId xmlns:a16="http://schemas.microsoft.com/office/drawing/2014/main" id="{4D93652F-AD7B-452E-9030-EE3C909512CC}"/>
                </a:ext>
              </a:extLst>
            </p:cNvPr>
            <p:cNvSpPr txBox="1">
              <a:spLocks noChangeArrowheads="1"/>
            </p:cNvSpPr>
            <p:nvPr/>
          </p:nvSpPr>
          <p:spPr bwMode="auto">
            <a:xfrm>
              <a:off x="5698167" y="2449931"/>
              <a:ext cx="12762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76C032"/>
                  </a:solidFill>
                  <a:latin typeface="Arial" panose="020B0604020202020204" pitchFamily="34" charset="0"/>
                  <a:cs typeface="Arial" panose="020B0604020202020204" pitchFamily="34" charset="0"/>
                </a:rPr>
                <a:t>Électrique</a:t>
              </a:r>
            </a:p>
            <a:p>
              <a:pPr algn="ctr" eaLnBrk="1" hangingPunct="1"/>
              <a:endParaRPr lang="fr-FR" altLang="fr-FR" sz="1000">
                <a:solidFill>
                  <a:srgbClr val="76C032"/>
                </a:solidFill>
                <a:latin typeface="Arial" panose="020B0604020202020204" pitchFamily="34" charset="0"/>
                <a:cs typeface="Arial" panose="020B0604020202020204" pitchFamily="34" charset="0"/>
              </a:endParaRPr>
            </a:p>
            <a:p>
              <a:pPr algn="ctr" eaLnBrk="1" hangingPunct="1"/>
              <a:endParaRPr lang="fr-FR" altLang="fr-FR" sz="1000">
                <a:solidFill>
                  <a:srgbClr val="76C032"/>
                </a:solidFill>
                <a:latin typeface="Arial" panose="020B0604020202020204" pitchFamily="34" charset="0"/>
                <a:cs typeface="Arial" panose="020B0604020202020204" pitchFamily="34" charset="0"/>
              </a:endParaRPr>
            </a:p>
          </p:txBody>
        </p:sp>
        <p:pic>
          <p:nvPicPr>
            <p:cNvPr id="85" name="Graphique 84">
              <a:extLst>
                <a:ext uri="{FF2B5EF4-FFF2-40B4-BE49-F238E27FC236}">
                  <a16:creationId xmlns:a16="http://schemas.microsoft.com/office/drawing/2014/main" id="{4040DEC9-7CF9-4515-BE0E-909734F4A08E}"/>
                </a:ext>
              </a:extLst>
            </p:cNvPr>
            <p:cNvPicPr>
              <a:picLocks noChangeAspect="1"/>
            </p:cNvPicPr>
            <p:nvPr/>
          </p:nvPicPr>
          <p:blipFill>
            <a:blip r:embed="rId9"/>
            <a:stretch>
              <a:fillRect/>
            </a:stretch>
          </p:blipFill>
          <p:spPr>
            <a:xfrm>
              <a:off x="5998335" y="2686375"/>
              <a:ext cx="180000" cy="180000"/>
            </a:xfrm>
            <a:prstGeom prst="rect">
              <a:avLst/>
            </a:prstGeom>
          </p:spPr>
        </p:pic>
        <p:sp>
          <p:nvSpPr>
            <p:cNvPr id="59519" name="ZoneTexte 85">
              <a:extLst>
                <a:ext uri="{FF2B5EF4-FFF2-40B4-BE49-F238E27FC236}">
                  <a16:creationId xmlns:a16="http://schemas.microsoft.com/office/drawing/2014/main" id="{4BD6D657-516E-4AD1-8957-279E7C3694DB}"/>
                </a:ext>
              </a:extLst>
            </p:cNvPr>
            <p:cNvSpPr txBox="1">
              <a:spLocks noChangeArrowheads="1"/>
            </p:cNvSpPr>
            <p:nvPr/>
          </p:nvSpPr>
          <p:spPr bwMode="auto">
            <a:xfrm>
              <a:off x="6095568" y="2665632"/>
              <a:ext cx="6747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a:solidFill>
                    <a:srgbClr val="76C032"/>
                  </a:solidFill>
                  <a:latin typeface="Arial" panose="020B0604020202020204" pitchFamily="34" charset="0"/>
                  <a:cs typeface="Arial" panose="020B0604020202020204" pitchFamily="34" charset="0"/>
                </a:rPr>
                <a:t>neuf</a:t>
              </a:r>
            </a:p>
          </p:txBody>
        </p:sp>
        <p:pic>
          <p:nvPicPr>
            <p:cNvPr id="87" name="Graphique 86">
              <a:extLst>
                <a:ext uri="{FF2B5EF4-FFF2-40B4-BE49-F238E27FC236}">
                  <a16:creationId xmlns:a16="http://schemas.microsoft.com/office/drawing/2014/main" id="{485D59DE-EA2B-4575-9630-0513934E3DCD}"/>
                </a:ext>
              </a:extLst>
            </p:cNvPr>
            <p:cNvPicPr>
              <a:picLocks noChangeAspect="1"/>
            </p:cNvPicPr>
            <p:nvPr/>
          </p:nvPicPr>
          <p:blipFill>
            <a:blip r:embed="rId9"/>
            <a:stretch>
              <a:fillRect/>
            </a:stretch>
          </p:blipFill>
          <p:spPr>
            <a:xfrm>
              <a:off x="5998335" y="2857418"/>
              <a:ext cx="180000" cy="180000"/>
            </a:xfrm>
            <a:prstGeom prst="rect">
              <a:avLst/>
            </a:prstGeom>
          </p:spPr>
        </p:pic>
        <p:sp>
          <p:nvSpPr>
            <p:cNvPr id="59521" name="ZoneTexte 87">
              <a:extLst>
                <a:ext uri="{FF2B5EF4-FFF2-40B4-BE49-F238E27FC236}">
                  <a16:creationId xmlns:a16="http://schemas.microsoft.com/office/drawing/2014/main" id="{95C2A139-A392-445D-9125-8826F1E4CBB9}"/>
                </a:ext>
              </a:extLst>
            </p:cNvPr>
            <p:cNvSpPr txBox="1">
              <a:spLocks noChangeArrowheads="1"/>
            </p:cNvSpPr>
            <p:nvPr/>
          </p:nvSpPr>
          <p:spPr bwMode="auto">
            <a:xfrm>
              <a:off x="6095568" y="2836675"/>
              <a:ext cx="71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a:solidFill>
                    <a:srgbClr val="76C032"/>
                  </a:solidFill>
                  <a:latin typeface="Arial" panose="020B0604020202020204" pitchFamily="34" charset="0"/>
                  <a:cs typeface="Arial" panose="020B0604020202020204" pitchFamily="34" charset="0"/>
                </a:rPr>
                <a:t>occasion</a:t>
              </a:r>
            </a:p>
          </p:txBody>
        </p:sp>
      </p:grpSp>
      <p:sp>
        <p:nvSpPr>
          <p:cNvPr id="123" name="Rectangle 122">
            <a:extLst>
              <a:ext uri="{FF2B5EF4-FFF2-40B4-BE49-F238E27FC236}">
                <a16:creationId xmlns:a16="http://schemas.microsoft.com/office/drawing/2014/main" id="{1FFE1267-EF4A-4A9E-A254-68C62F20D692}"/>
              </a:ext>
            </a:extLst>
          </p:cNvPr>
          <p:cNvSpPr/>
          <p:nvPr/>
        </p:nvSpPr>
        <p:spPr>
          <a:xfrm>
            <a:off x="8075295" y="2752725"/>
            <a:ext cx="1128713" cy="34131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1000"/>
              </a:lnSpc>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Prime</a:t>
            </a:r>
          </a:p>
          <a:p>
            <a:pPr algn="ctr" eaLnBrk="1" fontAlgn="auto" hangingPunct="1">
              <a:lnSpc>
                <a:spcPts val="1000"/>
              </a:lnSpc>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4 000 €</a:t>
            </a:r>
            <a:endParaRPr lang="fr-FR" sz="1000" dirty="0"/>
          </a:p>
        </p:txBody>
      </p:sp>
      <p:grpSp>
        <p:nvGrpSpPr>
          <p:cNvPr id="59446" name="Groupe 106">
            <a:extLst>
              <a:ext uri="{FF2B5EF4-FFF2-40B4-BE49-F238E27FC236}">
                <a16:creationId xmlns:a16="http://schemas.microsoft.com/office/drawing/2014/main" id="{A97FAC7B-AC1B-4E67-B76C-96E006548348}"/>
              </a:ext>
            </a:extLst>
          </p:cNvPr>
          <p:cNvGrpSpPr>
            <a:grpSpLocks/>
          </p:cNvGrpSpPr>
          <p:nvPr/>
        </p:nvGrpSpPr>
        <p:grpSpPr bwMode="auto">
          <a:xfrm>
            <a:off x="7783195" y="1296988"/>
            <a:ext cx="1728788" cy="1349375"/>
            <a:chOff x="8353494" y="1703011"/>
            <a:chExt cx="1727766" cy="1349108"/>
          </a:xfrm>
        </p:grpSpPr>
        <p:pic>
          <p:nvPicPr>
            <p:cNvPr id="83" name="Image 82">
              <a:extLst>
                <a:ext uri="{FF2B5EF4-FFF2-40B4-BE49-F238E27FC236}">
                  <a16:creationId xmlns:a16="http://schemas.microsoft.com/office/drawing/2014/main" id="{DC45356C-D389-4845-83CC-168D2816457D}"/>
                </a:ext>
              </a:extLst>
            </p:cNvPr>
            <p:cNvPicPr>
              <a:picLocks noChangeAspect="1"/>
            </p:cNvPicPr>
            <p:nvPr/>
          </p:nvPicPr>
          <p:blipFill>
            <a:blip r:embed="rId10">
              <a:duotone>
                <a:schemeClr val="accent5">
                  <a:shade val="45000"/>
                  <a:satMod val="135000"/>
                </a:schemeClr>
                <a:prstClr val="white"/>
              </a:duotone>
            </a:blip>
            <a:stretch>
              <a:fillRect/>
            </a:stretch>
          </p:blipFill>
          <p:spPr>
            <a:xfrm>
              <a:off x="8745419" y="1703011"/>
              <a:ext cx="920625" cy="920625"/>
            </a:xfrm>
            <a:prstGeom prst="rect">
              <a:avLst/>
            </a:prstGeom>
          </p:spPr>
        </p:pic>
        <p:sp>
          <p:nvSpPr>
            <p:cNvPr id="59506" name="ZoneTexte 98">
              <a:extLst>
                <a:ext uri="{FF2B5EF4-FFF2-40B4-BE49-F238E27FC236}">
                  <a16:creationId xmlns:a16="http://schemas.microsoft.com/office/drawing/2014/main" id="{2B0F72C7-359E-4E4F-A9D5-91C0C3A7C65B}"/>
                </a:ext>
              </a:extLst>
            </p:cNvPr>
            <p:cNvSpPr txBox="1">
              <a:spLocks noChangeArrowheads="1"/>
            </p:cNvSpPr>
            <p:nvPr/>
          </p:nvSpPr>
          <p:spPr bwMode="auto">
            <a:xfrm>
              <a:off x="8353494" y="2449931"/>
              <a:ext cx="172776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0070C0"/>
                  </a:solidFill>
                  <a:latin typeface="Arial" panose="020B0604020202020204" pitchFamily="34" charset="0"/>
                  <a:cs typeface="Arial" panose="020B0604020202020204" pitchFamily="34" charset="0"/>
                </a:rPr>
                <a:t>Thermique</a:t>
              </a:r>
              <a:endParaRPr lang="fr-FR" altLang="fr-FR" sz="1000" b="1">
                <a:solidFill>
                  <a:schemeClr val="bg1"/>
                </a:solidFill>
                <a:latin typeface="Arial" panose="020B0604020202020204" pitchFamily="34" charset="0"/>
                <a:cs typeface="Arial" panose="020B0604020202020204" pitchFamily="34" charset="0"/>
              </a:endParaRPr>
            </a:p>
          </p:txBody>
        </p:sp>
        <p:pic>
          <p:nvPicPr>
            <p:cNvPr id="100" name="Graphique 99">
              <a:extLst>
                <a:ext uri="{FF2B5EF4-FFF2-40B4-BE49-F238E27FC236}">
                  <a16:creationId xmlns:a16="http://schemas.microsoft.com/office/drawing/2014/main" id="{54F0EAAB-58FD-4276-B310-BFE53D52216D}"/>
                </a:ext>
              </a:extLst>
            </p:cNvPr>
            <p:cNvPicPr>
              <a:picLocks noChangeAspect="1"/>
            </p:cNvPicPr>
            <p:nvPr/>
          </p:nvPicPr>
          <p:blipFill>
            <a:blip r:embed="rId11"/>
            <a:stretch>
              <a:fillRect/>
            </a:stretch>
          </p:blipFill>
          <p:spPr>
            <a:xfrm>
              <a:off x="8894107" y="2686375"/>
              <a:ext cx="180000" cy="180000"/>
            </a:xfrm>
            <a:prstGeom prst="rect">
              <a:avLst/>
            </a:prstGeom>
          </p:spPr>
        </p:pic>
        <p:sp>
          <p:nvSpPr>
            <p:cNvPr id="101" name="ZoneTexte 100">
              <a:extLst>
                <a:ext uri="{FF2B5EF4-FFF2-40B4-BE49-F238E27FC236}">
                  <a16:creationId xmlns:a16="http://schemas.microsoft.com/office/drawing/2014/main" id="{A36B6C36-8A60-4B2C-AC06-6AFB73374D4A}"/>
                </a:ext>
              </a:extLst>
            </p:cNvPr>
            <p:cNvSpPr txBox="1"/>
            <p:nvPr/>
          </p:nvSpPr>
          <p:spPr>
            <a:xfrm>
              <a:off x="8991292" y="2664846"/>
              <a:ext cx="674289" cy="215857"/>
            </a:xfrm>
            <a:prstGeom prst="rect">
              <a:avLst/>
            </a:prstGeom>
            <a:noFill/>
          </p:spPr>
          <p:txBody>
            <a:bodyPr>
              <a:spAutoFit/>
            </a:bodyPr>
            <a:lstStyle/>
            <a:p>
              <a:pPr eaLnBrk="1" fontAlgn="auto" hangingPunct="1">
                <a:spcBef>
                  <a:spcPts val="0"/>
                </a:spcBef>
                <a:spcAft>
                  <a:spcPts val="0"/>
                </a:spcAft>
                <a:defRPr/>
              </a:pPr>
              <a:r>
                <a:rPr lang="fr-FR" sz="800" dirty="0">
                  <a:solidFill>
                    <a:schemeClr val="accent5">
                      <a:lumMod val="75000"/>
                    </a:schemeClr>
                  </a:solidFill>
                  <a:latin typeface="Arial" panose="020B0604020202020204" pitchFamily="34" charset="0"/>
                  <a:cs typeface="Arial" panose="020B0604020202020204" pitchFamily="34" charset="0"/>
                </a:rPr>
                <a:t>neuf</a:t>
              </a:r>
            </a:p>
          </p:txBody>
        </p:sp>
        <p:pic>
          <p:nvPicPr>
            <p:cNvPr id="102" name="Graphique 101">
              <a:extLst>
                <a:ext uri="{FF2B5EF4-FFF2-40B4-BE49-F238E27FC236}">
                  <a16:creationId xmlns:a16="http://schemas.microsoft.com/office/drawing/2014/main" id="{D4A2B215-7122-49E0-8482-19D2B83C3BAA}"/>
                </a:ext>
              </a:extLst>
            </p:cNvPr>
            <p:cNvPicPr>
              <a:picLocks noChangeAspect="1"/>
            </p:cNvPicPr>
            <p:nvPr/>
          </p:nvPicPr>
          <p:blipFill>
            <a:blip r:embed="rId11"/>
            <a:stretch>
              <a:fillRect/>
            </a:stretch>
          </p:blipFill>
          <p:spPr>
            <a:xfrm>
              <a:off x="8894107" y="2857418"/>
              <a:ext cx="180000" cy="180000"/>
            </a:xfrm>
            <a:prstGeom prst="rect">
              <a:avLst/>
            </a:prstGeom>
          </p:spPr>
        </p:pic>
        <p:sp>
          <p:nvSpPr>
            <p:cNvPr id="103" name="ZoneTexte 102">
              <a:extLst>
                <a:ext uri="{FF2B5EF4-FFF2-40B4-BE49-F238E27FC236}">
                  <a16:creationId xmlns:a16="http://schemas.microsoft.com/office/drawing/2014/main" id="{77CB90D8-59D1-4E3A-9CD3-B00D3B3DC079}"/>
                </a:ext>
              </a:extLst>
            </p:cNvPr>
            <p:cNvSpPr txBox="1"/>
            <p:nvPr/>
          </p:nvSpPr>
          <p:spPr>
            <a:xfrm>
              <a:off x="8991292" y="2836262"/>
              <a:ext cx="717126" cy="215857"/>
            </a:xfrm>
            <a:prstGeom prst="rect">
              <a:avLst/>
            </a:prstGeom>
            <a:noFill/>
          </p:spPr>
          <p:txBody>
            <a:bodyPr>
              <a:spAutoFit/>
            </a:bodyPr>
            <a:lstStyle/>
            <a:p>
              <a:pPr eaLnBrk="1" fontAlgn="auto" hangingPunct="1">
                <a:spcBef>
                  <a:spcPts val="0"/>
                </a:spcBef>
                <a:spcAft>
                  <a:spcPts val="0"/>
                </a:spcAft>
                <a:defRPr/>
              </a:pPr>
              <a:r>
                <a:rPr lang="fr-FR" sz="800" dirty="0">
                  <a:solidFill>
                    <a:schemeClr val="accent5">
                      <a:lumMod val="75000"/>
                    </a:schemeClr>
                  </a:solidFill>
                  <a:latin typeface="Arial" panose="020B0604020202020204" pitchFamily="34" charset="0"/>
                  <a:cs typeface="Arial" panose="020B0604020202020204" pitchFamily="34" charset="0"/>
                </a:rPr>
                <a:t>occasion</a:t>
              </a:r>
            </a:p>
          </p:txBody>
        </p:sp>
      </p:grpSp>
      <p:sp>
        <p:nvSpPr>
          <p:cNvPr id="124" name="Rectangle 123">
            <a:extLst>
              <a:ext uri="{FF2B5EF4-FFF2-40B4-BE49-F238E27FC236}">
                <a16:creationId xmlns:a16="http://schemas.microsoft.com/office/drawing/2014/main" id="{1CFAED80-BB1B-4FEC-9F68-4906B6E5A47B}"/>
              </a:ext>
            </a:extLst>
          </p:cNvPr>
          <p:cNvSpPr/>
          <p:nvPr/>
        </p:nvSpPr>
        <p:spPr>
          <a:xfrm>
            <a:off x="10448925" y="2757488"/>
            <a:ext cx="1200150" cy="34131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1000"/>
              </a:lnSpc>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Prime</a:t>
            </a:r>
          </a:p>
          <a:p>
            <a:pPr algn="ctr" eaLnBrk="1" fontAlgn="auto" hangingPunct="1">
              <a:lnSpc>
                <a:spcPts val="1000"/>
              </a:lnSpc>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1 100 €</a:t>
            </a:r>
            <a:endParaRPr lang="fr-FR" sz="1000" dirty="0"/>
          </a:p>
        </p:txBody>
      </p:sp>
      <p:grpSp>
        <p:nvGrpSpPr>
          <p:cNvPr id="59448" name="Groupe 118">
            <a:extLst>
              <a:ext uri="{FF2B5EF4-FFF2-40B4-BE49-F238E27FC236}">
                <a16:creationId xmlns:a16="http://schemas.microsoft.com/office/drawing/2014/main" id="{F2D8CDBB-6685-4C47-8017-ACFAB12665F5}"/>
              </a:ext>
            </a:extLst>
          </p:cNvPr>
          <p:cNvGrpSpPr>
            <a:grpSpLocks/>
          </p:cNvGrpSpPr>
          <p:nvPr/>
        </p:nvGrpSpPr>
        <p:grpSpPr bwMode="auto">
          <a:xfrm>
            <a:off x="10410825" y="1320800"/>
            <a:ext cx="1276350" cy="1377950"/>
            <a:chOff x="10280830" y="1725757"/>
            <a:chExt cx="1276213" cy="1378837"/>
          </a:xfrm>
        </p:grpSpPr>
        <p:pic>
          <p:nvPicPr>
            <p:cNvPr id="79" name="Image 78">
              <a:extLst>
                <a:ext uri="{FF2B5EF4-FFF2-40B4-BE49-F238E27FC236}">
                  <a16:creationId xmlns:a16="http://schemas.microsoft.com/office/drawing/2014/main" id="{7BD2B1AB-876A-456B-B5B8-C6A320700027}"/>
                </a:ext>
              </a:extLst>
            </p:cNvPr>
            <p:cNvPicPr>
              <a:picLocks noChangeAspect="1"/>
            </p:cNvPicPr>
            <p:nvPr/>
          </p:nvPicPr>
          <p:blipFill>
            <a:blip r:embed="rId12">
              <a:duotone>
                <a:schemeClr val="accent2">
                  <a:shade val="45000"/>
                  <a:satMod val="135000"/>
                </a:schemeClr>
                <a:prstClr val="white"/>
              </a:duotone>
            </a:blip>
            <a:stretch>
              <a:fillRect/>
            </a:stretch>
          </p:blipFill>
          <p:spPr>
            <a:xfrm>
              <a:off x="10485994" y="1725757"/>
              <a:ext cx="888292" cy="888290"/>
            </a:xfrm>
            <a:prstGeom prst="rect">
              <a:avLst/>
            </a:prstGeom>
          </p:spPr>
        </p:pic>
        <p:sp>
          <p:nvSpPr>
            <p:cNvPr id="114" name="ZoneTexte 113">
              <a:extLst>
                <a:ext uri="{FF2B5EF4-FFF2-40B4-BE49-F238E27FC236}">
                  <a16:creationId xmlns:a16="http://schemas.microsoft.com/office/drawing/2014/main" id="{77A06398-6F9A-4947-A646-6041A5DB09CD}"/>
                </a:ext>
              </a:extLst>
            </p:cNvPr>
            <p:cNvSpPr txBox="1"/>
            <p:nvPr/>
          </p:nvSpPr>
          <p:spPr>
            <a:xfrm>
              <a:off x="10280830" y="2450123"/>
              <a:ext cx="1276213" cy="492442"/>
            </a:xfrm>
            <a:prstGeom prst="rect">
              <a:avLst/>
            </a:prstGeom>
            <a:noFill/>
          </p:spPr>
          <p:txBody>
            <a:bodyPr>
              <a:spAutoFit/>
            </a:bodyPr>
            <a:lstStyle/>
            <a:p>
              <a:pPr algn="ctr" eaLnBrk="1" fontAlgn="auto" hangingPunct="1">
                <a:spcBef>
                  <a:spcPts val="0"/>
                </a:spcBef>
                <a:spcAft>
                  <a:spcPts val="0"/>
                </a:spcAft>
                <a:defRPr/>
              </a:pPr>
              <a:r>
                <a:rPr lang="fr-FR" sz="1000" b="1" dirty="0">
                  <a:solidFill>
                    <a:schemeClr val="accent2">
                      <a:lumMod val="75000"/>
                    </a:schemeClr>
                  </a:solidFill>
                  <a:latin typeface="Arial" panose="020B0604020202020204" pitchFamily="34" charset="0"/>
                  <a:cs typeface="Arial" panose="020B0604020202020204" pitchFamily="34" charset="0"/>
                </a:rPr>
                <a:t>2 roues</a:t>
              </a:r>
            </a:p>
            <a:p>
              <a:pPr algn="ctr" eaLnBrk="1" fontAlgn="auto" hangingPunct="1">
                <a:lnSpc>
                  <a:spcPts val="860"/>
                </a:lnSpc>
                <a:spcBef>
                  <a:spcPts val="0"/>
                </a:spcBef>
                <a:spcAft>
                  <a:spcPts val="0"/>
                </a:spcAft>
                <a:defRPr/>
              </a:pPr>
              <a:r>
                <a:rPr lang="fr-FR" sz="800" b="1" dirty="0">
                  <a:solidFill>
                    <a:schemeClr val="accent2">
                      <a:lumMod val="75000"/>
                    </a:schemeClr>
                  </a:solidFill>
                  <a:latin typeface="Arial" panose="020B0604020202020204" pitchFamily="34" charset="0"/>
                  <a:cs typeface="Arial" panose="020B0604020202020204" pitchFamily="34" charset="0"/>
                </a:rPr>
                <a:t>3 roues, quadricycle, électrique</a:t>
              </a:r>
            </a:p>
          </p:txBody>
        </p:sp>
        <p:pic>
          <p:nvPicPr>
            <p:cNvPr id="115" name="Graphique 114">
              <a:extLst>
                <a:ext uri="{FF2B5EF4-FFF2-40B4-BE49-F238E27FC236}">
                  <a16:creationId xmlns:a16="http://schemas.microsoft.com/office/drawing/2014/main" id="{F4F9B053-E131-4611-9E1A-8002477B4FFE}"/>
                </a:ext>
              </a:extLst>
            </p:cNvPr>
            <p:cNvPicPr>
              <a:picLocks noChangeAspect="1"/>
            </p:cNvPicPr>
            <p:nvPr/>
          </p:nvPicPr>
          <p:blipFill>
            <a:blip r:embed="rId13"/>
            <a:stretch>
              <a:fillRect/>
            </a:stretch>
          </p:blipFill>
          <p:spPr>
            <a:xfrm>
              <a:off x="10696845" y="2909893"/>
              <a:ext cx="180000" cy="180000"/>
            </a:xfrm>
            <a:prstGeom prst="rect">
              <a:avLst/>
            </a:prstGeom>
          </p:spPr>
        </p:pic>
        <p:sp>
          <p:nvSpPr>
            <p:cNvPr id="116" name="ZoneTexte 115">
              <a:extLst>
                <a:ext uri="{FF2B5EF4-FFF2-40B4-BE49-F238E27FC236}">
                  <a16:creationId xmlns:a16="http://schemas.microsoft.com/office/drawing/2014/main" id="{5BBA8374-9B65-449E-AEB2-CB51816FE9A3}"/>
                </a:ext>
              </a:extLst>
            </p:cNvPr>
            <p:cNvSpPr txBox="1"/>
            <p:nvPr/>
          </p:nvSpPr>
          <p:spPr>
            <a:xfrm>
              <a:off x="10793538" y="2888555"/>
              <a:ext cx="412706" cy="216039"/>
            </a:xfrm>
            <a:prstGeom prst="rect">
              <a:avLst/>
            </a:prstGeom>
            <a:noFill/>
          </p:spPr>
          <p:txBody>
            <a:bodyPr>
              <a:spAutoFit/>
            </a:bodyPr>
            <a:lstStyle/>
            <a:p>
              <a:pPr eaLnBrk="1" fontAlgn="auto" hangingPunct="1">
                <a:spcBef>
                  <a:spcPts val="0"/>
                </a:spcBef>
                <a:spcAft>
                  <a:spcPts val="0"/>
                </a:spcAft>
                <a:defRPr/>
              </a:pPr>
              <a:r>
                <a:rPr lang="fr-FR" sz="800" dirty="0">
                  <a:solidFill>
                    <a:schemeClr val="accent2">
                      <a:lumMod val="75000"/>
                    </a:schemeClr>
                  </a:solidFill>
                  <a:latin typeface="Arial" panose="020B0604020202020204" pitchFamily="34" charset="0"/>
                  <a:cs typeface="Arial" panose="020B0604020202020204" pitchFamily="34" charset="0"/>
                </a:rPr>
                <a:t>neuf</a:t>
              </a:r>
            </a:p>
          </p:txBody>
        </p:sp>
      </p:grpSp>
      <p:sp>
        <p:nvSpPr>
          <p:cNvPr id="125" name="Rectangle 124">
            <a:extLst>
              <a:ext uri="{FF2B5EF4-FFF2-40B4-BE49-F238E27FC236}">
                <a16:creationId xmlns:a16="http://schemas.microsoft.com/office/drawing/2014/main" id="{265C33E0-05DF-49D3-BF4F-107B2ADDA874}"/>
              </a:ext>
            </a:extLst>
          </p:cNvPr>
          <p:cNvSpPr/>
          <p:nvPr/>
        </p:nvSpPr>
        <p:spPr>
          <a:xfrm>
            <a:off x="3790950" y="4106863"/>
            <a:ext cx="8032750" cy="119380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grpSp>
        <p:nvGrpSpPr>
          <p:cNvPr id="59450" name="Groupe 168">
            <a:extLst>
              <a:ext uri="{FF2B5EF4-FFF2-40B4-BE49-F238E27FC236}">
                <a16:creationId xmlns:a16="http://schemas.microsoft.com/office/drawing/2014/main" id="{8B1C7264-E1F3-4FFD-9E62-5104D160FF34}"/>
              </a:ext>
            </a:extLst>
          </p:cNvPr>
          <p:cNvGrpSpPr>
            <a:grpSpLocks/>
          </p:cNvGrpSpPr>
          <p:nvPr/>
        </p:nvGrpSpPr>
        <p:grpSpPr bwMode="auto">
          <a:xfrm>
            <a:off x="3857625" y="4039095"/>
            <a:ext cx="2425700" cy="1126156"/>
            <a:chOff x="3725206" y="4457448"/>
            <a:chExt cx="2426237" cy="1125498"/>
          </a:xfrm>
        </p:grpSpPr>
        <p:sp>
          <p:nvSpPr>
            <p:cNvPr id="59496" name="ZoneTexte 134">
              <a:extLst>
                <a:ext uri="{FF2B5EF4-FFF2-40B4-BE49-F238E27FC236}">
                  <a16:creationId xmlns:a16="http://schemas.microsoft.com/office/drawing/2014/main" id="{B0526E73-3740-468B-9201-11F77B8A1159}"/>
                </a:ext>
              </a:extLst>
            </p:cNvPr>
            <p:cNvSpPr txBox="1">
              <a:spLocks noChangeArrowheads="1"/>
            </p:cNvSpPr>
            <p:nvPr/>
          </p:nvSpPr>
          <p:spPr bwMode="auto">
            <a:xfrm>
              <a:off x="3725206" y="5183070"/>
              <a:ext cx="1276213" cy="39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dirty="0">
                  <a:solidFill>
                    <a:srgbClr val="76C032"/>
                  </a:solidFill>
                  <a:latin typeface="Arial" panose="020B0604020202020204" pitchFamily="34" charset="0"/>
                  <a:cs typeface="Arial" panose="020B0604020202020204" pitchFamily="34" charset="0"/>
                </a:rPr>
                <a:t>Électrique</a:t>
              </a:r>
            </a:p>
            <a:p>
              <a:pPr algn="ctr" eaLnBrk="1" hangingPunct="1"/>
              <a:r>
                <a:rPr lang="fr-FR" altLang="fr-FR" sz="1000" b="1" dirty="0">
                  <a:solidFill>
                    <a:srgbClr val="76C032"/>
                  </a:solidFill>
                  <a:latin typeface="Arial" panose="020B0604020202020204" pitchFamily="34" charset="0"/>
                  <a:cs typeface="Arial" panose="020B0604020202020204" pitchFamily="34" charset="0"/>
                </a:rPr>
                <a:t>Hydrogène</a:t>
              </a:r>
              <a:endParaRPr lang="fr-FR" altLang="fr-FR" sz="1000" b="1" dirty="0">
                <a:solidFill>
                  <a:schemeClr val="bg1"/>
                </a:solidFill>
                <a:latin typeface="Arial" panose="020B0604020202020204" pitchFamily="34" charset="0"/>
                <a:cs typeface="Arial" panose="020B0604020202020204" pitchFamily="34" charset="0"/>
              </a:endParaRPr>
            </a:p>
          </p:txBody>
        </p:sp>
        <p:sp>
          <p:nvSpPr>
            <p:cNvPr id="132" name="Rectangle 131">
              <a:extLst>
                <a:ext uri="{FF2B5EF4-FFF2-40B4-BE49-F238E27FC236}">
                  <a16:creationId xmlns:a16="http://schemas.microsoft.com/office/drawing/2014/main" id="{256D08D3-C3D1-44C3-849D-A73ADBF8F447}"/>
                </a:ext>
              </a:extLst>
            </p:cNvPr>
            <p:cNvSpPr/>
            <p:nvPr/>
          </p:nvSpPr>
          <p:spPr>
            <a:xfrm>
              <a:off x="4849405" y="4672979"/>
              <a:ext cx="1302038" cy="382363"/>
            </a:xfrm>
            <a:prstGeom prst="rect">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108000" anchor="ctr"/>
            <a:lstStyle/>
            <a:p>
              <a:pPr algn="ctr" eaLnBrk="1" fontAlgn="auto" hangingPunct="1">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Bonus écologique</a:t>
              </a:r>
            </a:p>
            <a:p>
              <a:pPr algn="ctr" eaLnBrk="1" fontAlgn="auto" hangingPunct="1">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7 000 €</a:t>
              </a:r>
            </a:p>
          </p:txBody>
        </p:sp>
        <p:pic>
          <p:nvPicPr>
            <p:cNvPr id="134" name="Image 133">
              <a:extLst>
                <a:ext uri="{FF2B5EF4-FFF2-40B4-BE49-F238E27FC236}">
                  <a16:creationId xmlns:a16="http://schemas.microsoft.com/office/drawing/2014/main" id="{BDDA1F20-700F-46E4-9F63-35701B59251A}"/>
                </a:ext>
              </a:extLst>
            </p:cNvPr>
            <p:cNvPicPr>
              <a:picLocks noChangeAspect="1"/>
            </p:cNvPicPr>
            <p:nvPr/>
          </p:nvPicPr>
          <p:blipFill>
            <a:blip r:embed="rId10">
              <a:duotone>
                <a:schemeClr val="accent6">
                  <a:shade val="45000"/>
                  <a:satMod val="135000"/>
                </a:schemeClr>
                <a:prstClr val="white"/>
              </a:duotone>
            </a:blip>
            <a:stretch>
              <a:fillRect/>
            </a:stretch>
          </p:blipFill>
          <p:spPr>
            <a:xfrm>
              <a:off x="3904572" y="4457448"/>
              <a:ext cx="920625" cy="920625"/>
            </a:xfrm>
            <a:prstGeom prst="rect">
              <a:avLst/>
            </a:prstGeom>
          </p:spPr>
        </p:pic>
        <p:pic>
          <p:nvPicPr>
            <p:cNvPr id="136" name="Graphique 135">
              <a:extLst>
                <a:ext uri="{FF2B5EF4-FFF2-40B4-BE49-F238E27FC236}">
                  <a16:creationId xmlns:a16="http://schemas.microsoft.com/office/drawing/2014/main" id="{7A7FE907-EB22-4914-90F6-8ED1F2CA208D}"/>
                </a:ext>
              </a:extLst>
            </p:cNvPr>
            <p:cNvPicPr>
              <a:picLocks noChangeAspect="1"/>
            </p:cNvPicPr>
            <p:nvPr/>
          </p:nvPicPr>
          <p:blipFill>
            <a:blip r:embed="rId9"/>
            <a:stretch>
              <a:fillRect/>
            </a:stretch>
          </p:blipFill>
          <p:spPr>
            <a:xfrm>
              <a:off x="4836664" y="5094656"/>
              <a:ext cx="180000" cy="180000"/>
            </a:xfrm>
            <a:prstGeom prst="rect">
              <a:avLst/>
            </a:prstGeom>
          </p:spPr>
        </p:pic>
        <p:sp>
          <p:nvSpPr>
            <p:cNvPr id="59500" name="ZoneTexte 136">
              <a:extLst>
                <a:ext uri="{FF2B5EF4-FFF2-40B4-BE49-F238E27FC236}">
                  <a16:creationId xmlns:a16="http://schemas.microsoft.com/office/drawing/2014/main" id="{EFBBE203-CE80-44BA-9598-BB6E4ACEC808}"/>
                </a:ext>
              </a:extLst>
            </p:cNvPr>
            <p:cNvSpPr txBox="1">
              <a:spLocks noChangeArrowheads="1"/>
            </p:cNvSpPr>
            <p:nvPr/>
          </p:nvSpPr>
          <p:spPr bwMode="auto">
            <a:xfrm>
              <a:off x="4933897" y="5073913"/>
              <a:ext cx="6747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dirty="0">
                  <a:solidFill>
                    <a:srgbClr val="76C032"/>
                  </a:solidFill>
                  <a:latin typeface="Arial" panose="020B0604020202020204" pitchFamily="34" charset="0"/>
                  <a:cs typeface="Arial" panose="020B0604020202020204" pitchFamily="34" charset="0"/>
                </a:rPr>
                <a:t>neuf</a:t>
              </a:r>
            </a:p>
          </p:txBody>
        </p:sp>
      </p:grpSp>
      <p:grpSp>
        <p:nvGrpSpPr>
          <p:cNvPr id="59451" name="Groupe 169">
            <a:extLst>
              <a:ext uri="{FF2B5EF4-FFF2-40B4-BE49-F238E27FC236}">
                <a16:creationId xmlns:a16="http://schemas.microsoft.com/office/drawing/2014/main" id="{431585C8-EC1E-43AE-B724-8758CC968A0E}"/>
              </a:ext>
            </a:extLst>
          </p:cNvPr>
          <p:cNvGrpSpPr>
            <a:grpSpLocks/>
          </p:cNvGrpSpPr>
          <p:nvPr/>
        </p:nvGrpSpPr>
        <p:grpSpPr bwMode="auto">
          <a:xfrm>
            <a:off x="6479771" y="4043079"/>
            <a:ext cx="2430866" cy="1105908"/>
            <a:chOff x="6190625" y="4220205"/>
            <a:chExt cx="2430898" cy="1106073"/>
          </a:xfrm>
        </p:grpSpPr>
        <p:sp>
          <p:nvSpPr>
            <p:cNvPr id="59491" name="ZoneTexte 141">
              <a:extLst>
                <a:ext uri="{FF2B5EF4-FFF2-40B4-BE49-F238E27FC236}">
                  <a16:creationId xmlns:a16="http://schemas.microsoft.com/office/drawing/2014/main" id="{BFA6A3FD-1AEE-42F0-A22B-A1A1DB036117}"/>
                </a:ext>
              </a:extLst>
            </p:cNvPr>
            <p:cNvSpPr txBox="1">
              <a:spLocks noChangeArrowheads="1"/>
            </p:cNvSpPr>
            <p:nvPr/>
          </p:nvSpPr>
          <p:spPr bwMode="auto">
            <a:xfrm>
              <a:off x="6190625" y="4926108"/>
              <a:ext cx="1276213"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dirty="0">
                  <a:solidFill>
                    <a:schemeClr val="accent6">
                      <a:lumMod val="75000"/>
                    </a:schemeClr>
                  </a:solidFill>
                  <a:latin typeface="Arial" panose="020B0604020202020204" pitchFamily="34" charset="0"/>
                  <a:cs typeface="Arial" panose="020B0604020202020204" pitchFamily="34" charset="0"/>
                </a:rPr>
                <a:t>Electrique</a:t>
              </a:r>
            </a:p>
            <a:p>
              <a:pPr algn="ctr" eaLnBrk="1" hangingPunct="1"/>
              <a:r>
                <a:rPr lang="fr-FR" altLang="fr-FR" sz="1000" b="1" dirty="0">
                  <a:solidFill>
                    <a:schemeClr val="accent6">
                      <a:lumMod val="75000"/>
                    </a:schemeClr>
                  </a:solidFill>
                  <a:latin typeface="Arial" panose="020B0604020202020204" pitchFamily="34" charset="0"/>
                  <a:cs typeface="Arial" panose="020B0604020202020204" pitchFamily="34" charset="0"/>
                </a:rPr>
                <a:t>Hydrogène</a:t>
              </a:r>
            </a:p>
          </p:txBody>
        </p:sp>
        <p:pic>
          <p:nvPicPr>
            <p:cNvPr id="141" name="Image 140">
              <a:extLst>
                <a:ext uri="{FF2B5EF4-FFF2-40B4-BE49-F238E27FC236}">
                  <a16:creationId xmlns:a16="http://schemas.microsoft.com/office/drawing/2014/main" id="{CD799805-D842-4271-8B2B-7A24C49B33D5}"/>
                </a:ext>
              </a:extLst>
            </p:cNvPr>
            <p:cNvPicPr>
              <a:picLocks noChangeAspect="1"/>
            </p:cNvPicPr>
            <p:nvPr/>
          </p:nvPicPr>
          <p:blipFill>
            <a:blip r:embed="rId10">
              <a:duotone>
                <a:schemeClr val="accent6">
                  <a:shade val="45000"/>
                  <a:satMod val="135000"/>
                </a:schemeClr>
                <a:prstClr val="white"/>
              </a:duotone>
            </a:blip>
            <a:stretch>
              <a:fillRect/>
            </a:stretch>
          </p:blipFill>
          <p:spPr>
            <a:xfrm>
              <a:off x="6378237" y="4220205"/>
              <a:ext cx="920625" cy="920625"/>
            </a:xfrm>
            <a:prstGeom prst="rect">
              <a:avLst/>
            </a:prstGeom>
            <a:ln>
              <a:noFill/>
            </a:ln>
          </p:spPr>
        </p:pic>
        <p:sp>
          <p:nvSpPr>
            <p:cNvPr id="59494" name="ZoneTexte 143">
              <a:extLst>
                <a:ext uri="{FF2B5EF4-FFF2-40B4-BE49-F238E27FC236}">
                  <a16:creationId xmlns:a16="http://schemas.microsoft.com/office/drawing/2014/main" id="{E8018021-47A7-496B-B936-0732D00C05D0}"/>
                </a:ext>
              </a:extLst>
            </p:cNvPr>
            <p:cNvSpPr txBox="1">
              <a:spLocks noChangeArrowheads="1"/>
            </p:cNvSpPr>
            <p:nvPr/>
          </p:nvSpPr>
          <p:spPr bwMode="auto">
            <a:xfrm>
              <a:off x="7486475" y="4942893"/>
              <a:ext cx="6747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dirty="0">
                  <a:solidFill>
                    <a:schemeClr val="accent6">
                      <a:lumMod val="75000"/>
                    </a:schemeClr>
                  </a:solidFill>
                  <a:latin typeface="Arial" panose="020B0604020202020204" pitchFamily="34" charset="0"/>
                  <a:cs typeface="Arial" panose="020B0604020202020204" pitchFamily="34" charset="0"/>
                </a:rPr>
                <a:t>occasion</a:t>
              </a:r>
            </a:p>
          </p:txBody>
        </p:sp>
        <p:sp>
          <p:nvSpPr>
            <p:cNvPr id="159" name="Rectangle 158">
              <a:extLst>
                <a:ext uri="{FF2B5EF4-FFF2-40B4-BE49-F238E27FC236}">
                  <a16:creationId xmlns:a16="http://schemas.microsoft.com/office/drawing/2014/main" id="{C8F093EC-3AF2-468C-8B50-077AC872DC9C}"/>
                </a:ext>
              </a:extLst>
            </p:cNvPr>
            <p:cNvSpPr/>
            <p:nvPr/>
          </p:nvSpPr>
          <p:spPr>
            <a:xfrm>
              <a:off x="7319756" y="4441115"/>
              <a:ext cx="1301767" cy="3826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108000" anchor="ctr"/>
            <a:lstStyle/>
            <a:p>
              <a:pPr algn="ctr" eaLnBrk="1" fontAlgn="auto" hangingPunct="1">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Bonus écologique</a:t>
              </a:r>
            </a:p>
            <a:p>
              <a:pPr algn="ctr" eaLnBrk="1" fontAlgn="auto" hangingPunct="1">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1 000 €</a:t>
              </a:r>
            </a:p>
          </p:txBody>
        </p:sp>
      </p:grpSp>
      <p:grpSp>
        <p:nvGrpSpPr>
          <p:cNvPr id="59452" name="Groupe 166">
            <a:extLst>
              <a:ext uri="{FF2B5EF4-FFF2-40B4-BE49-F238E27FC236}">
                <a16:creationId xmlns:a16="http://schemas.microsoft.com/office/drawing/2014/main" id="{50D58270-AA77-455E-B122-1A191E570C4D}"/>
              </a:ext>
            </a:extLst>
          </p:cNvPr>
          <p:cNvGrpSpPr>
            <a:grpSpLocks/>
          </p:cNvGrpSpPr>
          <p:nvPr/>
        </p:nvGrpSpPr>
        <p:grpSpPr bwMode="auto">
          <a:xfrm>
            <a:off x="9329738" y="4113213"/>
            <a:ext cx="2151062" cy="963612"/>
            <a:chOff x="9146158" y="4397192"/>
            <a:chExt cx="2150482" cy="963462"/>
          </a:xfrm>
        </p:grpSpPr>
        <p:pic>
          <p:nvPicPr>
            <p:cNvPr id="155" name="Image 154">
              <a:extLst>
                <a:ext uri="{FF2B5EF4-FFF2-40B4-BE49-F238E27FC236}">
                  <a16:creationId xmlns:a16="http://schemas.microsoft.com/office/drawing/2014/main" id="{38B38426-966D-4995-BCE8-5BF00F675579}"/>
                </a:ext>
              </a:extLst>
            </p:cNvPr>
            <p:cNvPicPr>
              <a:picLocks noChangeAspect="1"/>
            </p:cNvPicPr>
            <p:nvPr/>
          </p:nvPicPr>
          <p:blipFill>
            <a:blip r:embed="rId12">
              <a:duotone>
                <a:schemeClr val="accent2">
                  <a:shade val="45000"/>
                  <a:satMod val="135000"/>
                </a:schemeClr>
                <a:prstClr val="white"/>
              </a:duotone>
            </a:blip>
            <a:stretch>
              <a:fillRect/>
            </a:stretch>
          </p:blipFill>
          <p:spPr>
            <a:xfrm>
              <a:off x="9146158" y="4397192"/>
              <a:ext cx="784590" cy="784588"/>
            </a:xfrm>
            <a:prstGeom prst="rect">
              <a:avLst/>
            </a:prstGeom>
          </p:spPr>
        </p:pic>
        <p:sp>
          <p:nvSpPr>
            <p:cNvPr id="156" name="ZoneTexte 155">
              <a:extLst>
                <a:ext uri="{FF2B5EF4-FFF2-40B4-BE49-F238E27FC236}">
                  <a16:creationId xmlns:a16="http://schemas.microsoft.com/office/drawing/2014/main" id="{116F9580-A550-46B3-BBFF-3576BAA4D036}"/>
                </a:ext>
              </a:extLst>
            </p:cNvPr>
            <p:cNvSpPr txBox="1"/>
            <p:nvPr/>
          </p:nvSpPr>
          <p:spPr>
            <a:xfrm>
              <a:off x="9222337" y="5006697"/>
              <a:ext cx="1564853" cy="353957"/>
            </a:xfrm>
            <a:prstGeom prst="rect">
              <a:avLst/>
            </a:prstGeom>
            <a:noFill/>
          </p:spPr>
          <p:txBody>
            <a:bodyPr>
              <a:spAutoFit/>
            </a:bodyPr>
            <a:lstStyle/>
            <a:p>
              <a:pPr eaLnBrk="1" fontAlgn="auto" hangingPunct="1">
                <a:spcBef>
                  <a:spcPts val="0"/>
                </a:spcBef>
                <a:spcAft>
                  <a:spcPts val="0"/>
                </a:spcAft>
                <a:defRPr/>
              </a:pPr>
              <a:r>
                <a:rPr lang="fr-FR" sz="1000" b="1" dirty="0">
                  <a:solidFill>
                    <a:schemeClr val="accent2">
                      <a:lumMod val="75000"/>
                    </a:schemeClr>
                  </a:solidFill>
                  <a:latin typeface="Arial" panose="020B0604020202020204" pitchFamily="34" charset="0"/>
                  <a:cs typeface="Arial" panose="020B0604020202020204" pitchFamily="34" charset="0"/>
                </a:rPr>
                <a:t>2 roues</a:t>
              </a:r>
              <a:endParaRPr lang="fr-FR" sz="1000" dirty="0">
                <a:solidFill>
                  <a:schemeClr val="accent2">
                    <a:lumMod val="75000"/>
                  </a:schemeClr>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fr-FR" sz="700" b="1" dirty="0">
                  <a:solidFill>
                    <a:schemeClr val="accent2">
                      <a:lumMod val="75000"/>
                    </a:schemeClr>
                  </a:solidFill>
                  <a:latin typeface="Arial" panose="020B0604020202020204" pitchFamily="34" charset="0"/>
                  <a:cs typeface="Arial" panose="020B0604020202020204" pitchFamily="34" charset="0"/>
                </a:rPr>
                <a:t>3 roues, quadricycle, électrique</a:t>
              </a:r>
              <a:endParaRPr lang="fr-FR" sz="1000" b="1" dirty="0">
                <a:solidFill>
                  <a:schemeClr val="bg1"/>
                </a:solidFill>
                <a:latin typeface="Arial" panose="020B0604020202020204" pitchFamily="34" charset="0"/>
                <a:cs typeface="Arial" panose="020B0604020202020204" pitchFamily="34" charset="0"/>
              </a:endParaRPr>
            </a:p>
          </p:txBody>
        </p:sp>
        <p:pic>
          <p:nvPicPr>
            <p:cNvPr id="157" name="Graphique 156">
              <a:extLst>
                <a:ext uri="{FF2B5EF4-FFF2-40B4-BE49-F238E27FC236}">
                  <a16:creationId xmlns:a16="http://schemas.microsoft.com/office/drawing/2014/main" id="{DBCC0B55-D886-4F83-A153-FBC1E2AC04D4}"/>
                </a:ext>
              </a:extLst>
            </p:cNvPr>
            <p:cNvPicPr>
              <a:picLocks noChangeAspect="1"/>
            </p:cNvPicPr>
            <p:nvPr/>
          </p:nvPicPr>
          <p:blipFill>
            <a:blip r:embed="rId13"/>
            <a:stretch>
              <a:fillRect/>
            </a:stretch>
          </p:blipFill>
          <p:spPr>
            <a:xfrm>
              <a:off x="10787823" y="5055612"/>
              <a:ext cx="180000" cy="180000"/>
            </a:xfrm>
            <a:prstGeom prst="rect">
              <a:avLst/>
            </a:prstGeom>
          </p:spPr>
        </p:pic>
        <p:sp>
          <p:nvSpPr>
            <p:cNvPr id="158" name="ZoneTexte 157">
              <a:extLst>
                <a:ext uri="{FF2B5EF4-FFF2-40B4-BE49-F238E27FC236}">
                  <a16:creationId xmlns:a16="http://schemas.microsoft.com/office/drawing/2014/main" id="{30228DFD-7357-412A-949A-F6C5C95E9554}"/>
                </a:ext>
              </a:extLst>
            </p:cNvPr>
            <p:cNvSpPr txBox="1"/>
            <p:nvPr/>
          </p:nvSpPr>
          <p:spPr>
            <a:xfrm>
              <a:off x="10885589" y="5035268"/>
              <a:ext cx="411051" cy="214279"/>
            </a:xfrm>
            <a:prstGeom prst="rect">
              <a:avLst/>
            </a:prstGeom>
            <a:noFill/>
          </p:spPr>
          <p:txBody>
            <a:bodyPr>
              <a:spAutoFit/>
            </a:bodyPr>
            <a:lstStyle/>
            <a:p>
              <a:pPr eaLnBrk="1" fontAlgn="auto" hangingPunct="1">
                <a:spcBef>
                  <a:spcPts val="0"/>
                </a:spcBef>
                <a:spcAft>
                  <a:spcPts val="0"/>
                </a:spcAft>
                <a:defRPr/>
              </a:pPr>
              <a:r>
                <a:rPr lang="fr-FR" sz="800" dirty="0">
                  <a:solidFill>
                    <a:schemeClr val="accent2">
                      <a:lumMod val="75000"/>
                    </a:schemeClr>
                  </a:solidFill>
                  <a:latin typeface="Arial" panose="020B0604020202020204" pitchFamily="34" charset="0"/>
                  <a:cs typeface="Arial" panose="020B0604020202020204" pitchFamily="34" charset="0"/>
                </a:rPr>
                <a:t>neuf</a:t>
              </a:r>
            </a:p>
          </p:txBody>
        </p:sp>
        <p:sp>
          <p:nvSpPr>
            <p:cNvPr id="160" name="Rectangle 159">
              <a:extLst>
                <a:ext uri="{FF2B5EF4-FFF2-40B4-BE49-F238E27FC236}">
                  <a16:creationId xmlns:a16="http://schemas.microsoft.com/office/drawing/2014/main" id="{635E875A-700F-437A-B5BA-E0EAF6A0B449}"/>
                </a:ext>
              </a:extLst>
            </p:cNvPr>
            <p:cNvSpPr/>
            <p:nvPr/>
          </p:nvSpPr>
          <p:spPr>
            <a:xfrm>
              <a:off x="9912713" y="4538705"/>
              <a:ext cx="1301399" cy="38252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108000" anchor="ctr"/>
            <a:lstStyle/>
            <a:p>
              <a:pPr algn="ctr" eaLnBrk="1" fontAlgn="auto" hangingPunct="1">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Bonus écologique</a:t>
              </a:r>
            </a:p>
            <a:p>
              <a:pPr algn="ctr" eaLnBrk="1" fontAlgn="auto" hangingPunct="1">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900 €</a:t>
              </a:r>
            </a:p>
          </p:txBody>
        </p:sp>
      </p:grpSp>
      <p:sp>
        <p:nvSpPr>
          <p:cNvPr id="179" name="ZoneTexte 178">
            <a:extLst>
              <a:ext uri="{FF2B5EF4-FFF2-40B4-BE49-F238E27FC236}">
                <a16:creationId xmlns:a16="http://schemas.microsoft.com/office/drawing/2014/main" id="{08345DCD-F774-42D8-8A5A-0FCA32070232}"/>
              </a:ext>
            </a:extLst>
          </p:cNvPr>
          <p:cNvSpPr txBox="1"/>
          <p:nvPr/>
        </p:nvSpPr>
        <p:spPr>
          <a:xfrm>
            <a:off x="1422400" y="6083300"/>
            <a:ext cx="10580688" cy="185738"/>
          </a:xfrm>
          <a:prstGeom prst="rect">
            <a:avLst/>
          </a:prstGeom>
          <a:noFill/>
        </p:spPr>
        <p:txBody>
          <a:bodyPr>
            <a:spAutoFit/>
          </a:bodyPr>
          <a:lstStyle/>
          <a:p>
            <a:pPr eaLnBrk="1" fontAlgn="auto" hangingPunct="1">
              <a:spcBef>
                <a:spcPts val="0"/>
              </a:spcBef>
              <a:spcAft>
                <a:spcPts val="0"/>
              </a:spcAft>
              <a:defRPr/>
            </a:pPr>
            <a:r>
              <a:rPr lang="fr-FR" sz="600" dirty="0">
                <a:latin typeface="Arial" panose="020B0604020202020204" pitchFamily="34" charset="0"/>
                <a:cs typeface="Arial" panose="020B0604020202020204" pitchFamily="34" charset="0"/>
              </a:rPr>
              <a:t>* </a:t>
            </a:r>
            <a:r>
              <a:rPr lang="fr-FR" sz="600" spc="-5" dirty="0">
                <a:solidFill>
                  <a:srgbClr val="333333"/>
                </a:solidFill>
                <a:latin typeface="Arial" panose="020B0604020202020204" pitchFamily="34" charset="0"/>
                <a:cs typeface="Arial" panose="020B0604020202020204" pitchFamily="34" charset="0"/>
              </a:rPr>
              <a:t>Location d’au moins 2 ans. ** Voitures particulières, véhicules électriques à moteur à 2 ou 3 roues et les quadricycles à moteur électrique. </a:t>
            </a:r>
            <a:r>
              <a:rPr lang="fr-FR" sz="600" dirty="0">
                <a:latin typeface="Arial" panose="020B0604020202020204" pitchFamily="34" charset="0"/>
                <a:cs typeface="Arial" panose="020B0604020202020204" pitchFamily="34" charset="0"/>
              </a:rPr>
              <a:t>*** Montant sous réserve de l’évolution de la réglementation en vigueur..</a:t>
            </a:r>
          </a:p>
        </p:txBody>
      </p:sp>
      <p:sp>
        <p:nvSpPr>
          <p:cNvPr id="180" name="ZoneTexte 179">
            <a:extLst>
              <a:ext uri="{FF2B5EF4-FFF2-40B4-BE49-F238E27FC236}">
                <a16:creationId xmlns:a16="http://schemas.microsoft.com/office/drawing/2014/main" id="{A430A5E6-C8C5-4838-9105-9E2A0CFFA47B}"/>
              </a:ext>
            </a:extLst>
          </p:cNvPr>
          <p:cNvSpPr txBox="1"/>
          <p:nvPr/>
        </p:nvSpPr>
        <p:spPr>
          <a:xfrm>
            <a:off x="1819275" y="5402263"/>
            <a:ext cx="10004425" cy="338137"/>
          </a:xfrm>
          <a:prstGeom prst="rect">
            <a:avLst/>
          </a:prstGeom>
          <a:solidFill>
            <a:schemeClr val="accent6">
              <a:lumMod val="40000"/>
              <a:lumOff val="60000"/>
            </a:schemeClr>
          </a:solidFill>
        </p:spPr>
        <p:txBody>
          <a:bodyPr>
            <a:spAutoFit/>
          </a:bodyPr>
          <a:lstStyle/>
          <a:p>
            <a:pPr eaLnBrk="1" fontAlgn="auto" hangingPunct="1">
              <a:spcBef>
                <a:spcPts val="0"/>
              </a:spcBef>
              <a:spcAft>
                <a:spcPts val="0"/>
              </a:spcAft>
              <a:defRPr/>
            </a:pPr>
            <a:r>
              <a:rPr lang="fr-FR" sz="800" dirty="0">
                <a:solidFill>
                  <a:srgbClr val="394348"/>
                </a:solidFill>
                <a:latin typeface="+mn-lt"/>
              </a:rPr>
              <a:t>D’autres aides peuvent être disponibles auprès des collectivités locales (régions, départements, villes) pour aider à l'achat de véhicules plus propres et plus performants, mais aussi pour l'installation d'infrastructures de recharge.</a:t>
            </a:r>
          </a:p>
          <a:p>
            <a:pPr eaLnBrk="1" fontAlgn="auto" hangingPunct="1">
              <a:spcBef>
                <a:spcPts val="0"/>
              </a:spcBef>
              <a:spcAft>
                <a:spcPts val="0"/>
              </a:spcAft>
              <a:defRPr/>
            </a:pPr>
            <a:r>
              <a:rPr lang="fr-FR" sz="800" dirty="0">
                <a:solidFill>
                  <a:srgbClr val="394348"/>
                </a:solidFill>
                <a:latin typeface="+mn-lt"/>
              </a:rPr>
              <a:t>Elles sont cumulables avec les aides nationales mises en place par l’Etat. Leur montant ainsi que les conditions d'attributions varient selon les collectivités</a:t>
            </a:r>
          </a:p>
        </p:txBody>
      </p:sp>
      <p:grpSp>
        <p:nvGrpSpPr>
          <p:cNvPr id="59456" name="Groupe 176">
            <a:extLst>
              <a:ext uri="{FF2B5EF4-FFF2-40B4-BE49-F238E27FC236}">
                <a16:creationId xmlns:a16="http://schemas.microsoft.com/office/drawing/2014/main" id="{CC01B3CD-9CB2-4BD2-B215-42FA0F82127D}"/>
              </a:ext>
            </a:extLst>
          </p:cNvPr>
          <p:cNvGrpSpPr>
            <a:grpSpLocks/>
          </p:cNvGrpSpPr>
          <p:nvPr/>
        </p:nvGrpSpPr>
        <p:grpSpPr bwMode="auto">
          <a:xfrm>
            <a:off x="4746625" y="6332538"/>
            <a:ext cx="784225" cy="490537"/>
            <a:chOff x="5671169" y="6332222"/>
            <a:chExt cx="784388" cy="490781"/>
          </a:xfrm>
        </p:grpSpPr>
        <p:pic>
          <p:nvPicPr>
            <p:cNvPr id="178" name="Graphique 177">
              <a:extLst>
                <a:ext uri="{FF2B5EF4-FFF2-40B4-BE49-F238E27FC236}">
                  <a16:creationId xmlns:a16="http://schemas.microsoft.com/office/drawing/2014/main" id="{14289584-DCE3-4D03-AEDE-A47CED32AC3E}"/>
                </a:ext>
              </a:extLst>
            </p:cNvPr>
            <p:cNvPicPr>
              <a:picLocks noChangeAspect="1"/>
            </p:cNvPicPr>
            <p:nvPr/>
          </p:nvPicPr>
          <p:blipFill>
            <a:blip r:embed="rId14"/>
            <a:stretch>
              <a:fillRect/>
            </a:stretch>
          </p:blipFill>
          <p:spPr>
            <a:xfrm>
              <a:off x="5890290" y="6332222"/>
              <a:ext cx="352498" cy="352600"/>
            </a:xfrm>
            <a:prstGeom prst="rect">
              <a:avLst/>
            </a:prstGeom>
          </p:spPr>
        </p:pic>
        <p:sp>
          <p:nvSpPr>
            <p:cNvPr id="59485" name="ZoneTexte 184">
              <a:extLst>
                <a:ext uri="{FF2B5EF4-FFF2-40B4-BE49-F238E27FC236}">
                  <a16:creationId xmlns:a16="http://schemas.microsoft.com/office/drawing/2014/main" id="{B93C2E55-86EA-4997-992E-F7E50B029C17}"/>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59457" name="Groupe 185">
            <a:extLst>
              <a:ext uri="{FF2B5EF4-FFF2-40B4-BE49-F238E27FC236}">
                <a16:creationId xmlns:a16="http://schemas.microsoft.com/office/drawing/2014/main" id="{0C3014C4-08DD-4BCD-9F4D-9EEC29AFCDAE}"/>
              </a:ext>
            </a:extLst>
          </p:cNvPr>
          <p:cNvGrpSpPr>
            <a:grpSpLocks/>
          </p:cNvGrpSpPr>
          <p:nvPr/>
        </p:nvGrpSpPr>
        <p:grpSpPr bwMode="auto">
          <a:xfrm>
            <a:off x="5367338" y="6348413"/>
            <a:ext cx="784225" cy="474662"/>
            <a:chOff x="6197480" y="6348998"/>
            <a:chExt cx="784388" cy="474005"/>
          </a:xfrm>
        </p:grpSpPr>
        <p:pic>
          <p:nvPicPr>
            <p:cNvPr id="187" name="Graphique 186">
              <a:extLst>
                <a:ext uri="{FF2B5EF4-FFF2-40B4-BE49-F238E27FC236}">
                  <a16:creationId xmlns:a16="http://schemas.microsoft.com/office/drawing/2014/main" id="{9EA56DAA-11D7-4B9C-88E4-D8FFBF7D919B}"/>
                </a:ext>
              </a:extLst>
            </p:cNvPr>
            <p:cNvPicPr>
              <a:picLocks noChangeAspect="1"/>
            </p:cNvPicPr>
            <p:nvPr/>
          </p:nvPicPr>
          <p:blipFill>
            <a:blip r:embed="rId15"/>
            <a:stretch>
              <a:fillRect/>
            </a:stretch>
          </p:blipFill>
          <p:spPr>
            <a:xfrm>
              <a:off x="6416601" y="6348998"/>
              <a:ext cx="352498" cy="353522"/>
            </a:xfrm>
            <a:prstGeom prst="rect">
              <a:avLst/>
            </a:prstGeom>
          </p:spPr>
        </p:pic>
        <p:sp>
          <p:nvSpPr>
            <p:cNvPr id="59483" name="ZoneTexte 187">
              <a:extLst>
                <a:ext uri="{FF2B5EF4-FFF2-40B4-BE49-F238E27FC236}">
                  <a16:creationId xmlns:a16="http://schemas.microsoft.com/office/drawing/2014/main" id="{7387B3A1-EF21-4F3F-AC85-34CFBEF5943B}"/>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pic>
        <p:nvPicPr>
          <p:cNvPr id="198" name="Graphique 197">
            <a:hlinkClick r:id="rId16" action="ppaction://hlinksldjump"/>
            <a:extLst>
              <a:ext uri="{FF2B5EF4-FFF2-40B4-BE49-F238E27FC236}">
                <a16:creationId xmlns:a16="http://schemas.microsoft.com/office/drawing/2014/main" id="{AF59E5A5-80F7-4D57-898D-FDD3A85F62C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62113" y="422116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 name="Graphique 198">
            <a:hlinkClick r:id="rId18" action="ppaction://hlinksldjump"/>
            <a:extLst>
              <a:ext uri="{FF2B5EF4-FFF2-40B4-BE49-F238E27FC236}">
                <a16:creationId xmlns:a16="http://schemas.microsoft.com/office/drawing/2014/main" id="{7E36ED1A-4F55-4C4C-A19F-34DAEDC2893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62113" y="19780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9460" name="Groupe 22">
            <a:extLst>
              <a:ext uri="{FF2B5EF4-FFF2-40B4-BE49-F238E27FC236}">
                <a16:creationId xmlns:a16="http://schemas.microsoft.com/office/drawing/2014/main" id="{911D071A-123C-4402-83E1-C91FFF4B6E3E}"/>
              </a:ext>
            </a:extLst>
          </p:cNvPr>
          <p:cNvGrpSpPr>
            <a:grpSpLocks/>
          </p:cNvGrpSpPr>
          <p:nvPr/>
        </p:nvGrpSpPr>
        <p:grpSpPr bwMode="auto">
          <a:xfrm>
            <a:off x="1890713" y="4781550"/>
            <a:ext cx="1754187" cy="442913"/>
            <a:chOff x="1884505" y="4718790"/>
            <a:chExt cx="1753937" cy="442248"/>
          </a:xfrm>
        </p:grpSpPr>
        <p:sp>
          <p:nvSpPr>
            <p:cNvPr id="200" name="Rectangle 199">
              <a:extLst>
                <a:ext uri="{FF2B5EF4-FFF2-40B4-BE49-F238E27FC236}">
                  <a16:creationId xmlns:a16="http://schemas.microsoft.com/office/drawing/2014/main" id="{B150C899-984F-4DCA-9E31-7A00E99EBE74}"/>
                </a:ext>
              </a:extLst>
            </p:cNvPr>
            <p:cNvSpPr/>
            <p:nvPr/>
          </p:nvSpPr>
          <p:spPr>
            <a:xfrm>
              <a:off x="1884505" y="4718790"/>
              <a:ext cx="1753937" cy="442248"/>
            </a:xfrm>
            <a:prstGeom prst="rect">
              <a:avLst/>
            </a:prstGeom>
            <a:solidFill>
              <a:schemeClr val="bg1"/>
            </a:solid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9479" name="Groupe 200">
              <a:extLst>
                <a:ext uri="{FF2B5EF4-FFF2-40B4-BE49-F238E27FC236}">
                  <a16:creationId xmlns:a16="http://schemas.microsoft.com/office/drawing/2014/main" id="{4AC4787A-F826-428D-9001-D7E616348348}"/>
                </a:ext>
              </a:extLst>
            </p:cNvPr>
            <p:cNvGrpSpPr>
              <a:grpSpLocks/>
            </p:cNvGrpSpPr>
            <p:nvPr/>
          </p:nvGrpSpPr>
          <p:grpSpPr bwMode="auto">
            <a:xfrm>
              <a:off x="1910842" y="4718790"/>
              <a:ext cx="1727600" cy="442248"/>
              <a:chOff x="3635033" y="5390518"/>
              <a:chExt cx="1727600" cy="442248"/>
            </a:xfrm>
          </p:grpSpPr>
          <p:pic>
            <p:nvPicPr>
              <p:cNvPr id="202" name="Graphique 201">
                <a:extLst>
                  <a:ext uri="{FF2B5EF4-FFF2-40B4-BE49-F238E27FC236}">
                    <a16:creationId xmlns:a16="http://schemas.microsoft.com/office/drawing/2014/main" id="{6F334B98-225D-4C1C-80B7-F5CDC6A2FF42}"/>
                  </a:ext>
                </a:extLst>
              </p:cNvPr>
              <p:cNvPicPr>
                <a:picLocks noChangeAspect="1"/>
              </p:cNvPicPr>
              <p:nvPr/>
            </p:nvPicPr>
            <p:blipFill>
              <a:blip r:embed="rId19"/>
              <a:stretch>
                <a:fillRect/>
              </a:stretch>
            </p:blipFill>
            <p:spPr>
              <a:xfrm>
                <a:off x="3635679" y="5390518"/>
                <a:ext cx="442850" cy="442248"/>
              </a:xfrm>
              <a:prstGeom prst="rect">
                <a:avLst/>
              </a:prstGeom>
            </p:spPr>
          </p:pic>
          <p:sp>
            <p:nvSpPr>
              <p:cNvPr id="203" name="ZoneTexte 202">
                <a:extLst>
                  <a:ext uri="{FF2B5EF4-FFF2-40B4-BE49-F238E27FC236}">
                    <a16:creationId xmlns:a16="http://schemas.microsoft.com/office/drawing/2014/main" id="{420B251B-D004-4982-99E2-9F30A026BAE4}"/>
                  </a:ext>
                </a:extLst>
              </p:cNvPr>
              <p:cNvSpPr txBox="1"/>
              <p:nvPr/>
            </p:nvSpPr>
            <p:spPr>
              <a:xfrm>
                <a:off x="4018212" y="5411125"/>
                <a:ext cx="1344421" cy="401034"/>
              </a:xfrm>
              <a:prstGeom prst="rect">
                <a:avLst/>
              </a:prstGeom>
              <a:noFill/>
            </p:spPr>
            <p:txBody>
              <a:bodyPr>
                <a:spAutoFit/>
              </a:bodyPr>
              <a:lstStyle/>
              <a:p>
                <a:pPr eaLnBrk="1" fontAlgn="auto" hangingPunct="1">
                  <a:lnSpc>
                    <a:spcPts val="760"/>
                  </a:lnSpc>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Les véhicules thermiques</a:t>
                </a:r>
              </a:p>
              <a:p>
                <a:pPr eaLnBrk="1" fontAlgn="auto" hangingPunct="1">
                  <a:lnSpc>
                    <a:spcPts val="760"/>
                  </a:lnSpc>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ne sont pas éligibles au</a:t>
                </a:r>
              </a:p>
              <a:p>
                <a:pPr eaLnBrk="1" fontAlgn="auto" hangingPunct="1">
                  <a:lnSpc>
                    <a:spcPts val="760"/>
                  </a:lnSpc>
                  <a:spcBef>
                    <a:spcPts val="0"/>
                  </a:spcBef>
                  <a:spcAft>
                    <a:spcPts val="0"/>
                  </a:spcAft>
                  <a:defRPr/>
                </a:pPr>
                <a:r>
                  <a:rPr lang="fr-FR" sz="800" i="1" spc="-5" dirty="0">
                    <a:solidFill>
                      <a:srgbClr val="394348"/>
                    </a:solidFill>
                    <a:latin typeface="Arial" panose="020B0604020202020204" pitchFamily="34" charset="0"/>
                    <a:cs typeface="Arial" panose="020B0604020202020204" pitchFamily="34" charset="0"/>
                  </a:rPr>
                  <a:t>bonus écologique</a:t>
                </a:r>
              </a:p>
            </p:txBody>
          </p:sp>
        </p:grpSp>
      </p:grpSp>
      <p:sp>
        <p:nvSpPr>
          <p:cNvPr id="147" name="ZoneTexte 146">
            <a:extLst>
              <a:ext uri="{FF2B5EF4-FFF2-40B4-BE49-F238E27FC236}">
                <a16:creationId xmlns:a16="http://schemas.microsoft.com/office/drawing/2014/main" id="{EBE873DB-6FAB-40FA-A254-FB57FF416B22}"/>
              </a:ext>
            </a:extLst>
          </p:cNvPr>
          <p:cNvSpPr txBox="1"/>
          <p:nvPr/>
        </p:nvSpPr>
        <p:spPr>
          <a:xfrm>
            <a:off x="7783195" y="3160713"/>
            <a:ext cx="1728788" cy="630942"/>
          </a:xfrm>
          <a:prstGeom prst="rect">
            <a:avLst/>
          </a:prstGeom>
          <a:noFill/>
        </p:spPr>
        <p:txBody>
          <a:bodyPr>
            <a:spAutoFit/>
          </a:bodyPr>
          <a:lstStyle/>
          <a:p>
            <a:pPr algn="ctr" eaLnBrk="1" fontAlgn="auto" hangingPunct="1">
              <a:spcBef>
                <a:spcPts val="0"/>
              </a:spcBef>
              <a:spcAft>
                <a:spcPts val="0"/>
              </a:spcAft>
              <a:defRPr/>
            </a:pPr>
            <a:r>
              <a:rPr lang="fr-FR" sz="700" b="1" dirty="0">
                <a:solidFill>
                  <a:srgbClr val="0070C0"/>
                </a:solidFill>
                <a:latin typeface="Arial" panose="020B0604020202020204" pitchFamily="34" charset="0"/>
                <a:cs typeface="Arial" panose="020B0604020202020204" pitchFamily="34" charset="0"/>
              </a:rPr>
              <a:t>Essence</a:t>
            </a:r>
          </a:p>
          <a:p>
            <a:pPr algn="ctr" eaLnBrk="1" fontAlgn="auto" hangingPunct="1">
              <a:spcBef>
                <a:spcPts val="0"/>
              </a:spcBef>
              <a:spcAft>
                <a:spcPts val="0"/>
              </a:spcAft>
              <a:defRPr/>
            </a:pPr>
            <a:r>
              <a:rPr lang="fr-FR" sz="700" b="1" spc="-20" dirty="0">
                <a:solidFill>
                  <a:srgbClr val="0070C0"/>
                </a:solidFill>
                <a:latin typeface="Arial" panose="020B0604020202020204" pitchFamily="34" charset="0"/>
                <a:cs typeface="Arial" panose="020B0604020202020204" pitchFamily="34" charset="0"/>
              </a:rPr>
              <a:t>Gaz naturel</a:t>
            </a:r>
          </a:p>
          <a:p>
            <a:pPr algn="ctr" eaLnBrk="1" fontAlgn="auto" hangingPunct="1">
              <a:spcBef>
                <a:spcPts val="0"/>
              </a:spcBef>
              <a:spcAft>
                <a:spcPts val="0"/>
              </a:spcAft>
              <a:defRPr/>
            </a:pPr>
            <a:r>
              <a:rPr lang="fr-FR" sz="700" b="1" spc="-20" dirty="0">
                <a:solidFill>
                  <a:srgbClr val="0070C0"/>
                </a:solidFill>
                <a:latin typeface="Arial" panose="020B0604020202020204" pitchFamily="34" charset="0"/>
                <a:cs typeface="Arial" panose="020B0604020202020204" pitchFamily="34" charset="0"/>
              </a:rPr>
              <a:t>GPL</a:t>
            </a:r>
          </a:p>
          <a:p>
            <a:pPr algn="ctr" eaLnBrk="1" fontAlgn="auto" hangingPunct="1">
              <a:spcBef>
                <a:spcPts val="0"/>
              </a:spcBef>
              <a:spcAft>
                <a:spcPts val="0"/>
              </a:spcAft>
              <a:defRPr/>
            </a:pPr>
            <a:r>
              <a:rPr lang="fr-FR" sz="700" b="1" spc="-20" dirty="0">
                <a:solidFill>
                  <a:srgbClr val="0070C0"/>
                </a:solidFill>
                <a:latin typeface="Arial" panose="020B0604020202020204" pitchFamily="34" charset="0"/>
                <a:cs typeface="Arial" panose="020B0604020202020204" pitchFamily="34" charset="0"/>
              </a:rPr>
              <a:t>Ethanol</a:t>
            </a:r>
          </a:p>
          <a:p>
            <a:pPr algn="ctr" eaLnBrk="1" fontAlgn="auto" hangingPunct="1">
              <a:spcBef>
                <a:spcPts val="0"/>
              </a:spcBef>
              <a:spcAft>
                <a:spcPts val="0"/>
              </a:spcAft>
              <a:defRPr/>
            </a:pPr>
            <a:r>
              <a:rPr lang="fr-FR" sz="700" b="1" spc="-20" dirty="0">
                <a:solidFill>
                  <a:srgbClr val="0070C0"/>
                </a:solidFill>
                <a:latin typeface="Arial" panose="020B0604020202020204" pitchFamily="34" charset="0"/>
                <a:cs typeface="Arial" panose="020B0604020202020204" pitchFamily="34" charset="0"/>
              </a:rPr>
              <a:t>Super Ethanol</a:t>
            </a:r>
            <a:endParaRPr lang="fr-FR" sz="600" spc="-20" dirty="0">
              <a:solidFill>
                <a:srgbClr val="0070C0"/>
              </a:solidFill>
              <a:latin typeface="Arial" panose="020B0604020202020204" pitchFamily="34" charset="0"/>
              <a:cs typeface="Arial" panose="020B0604020202020204" pitchFamily="34" charset="0"/>
            </a:endParaRPr>
          </a:p>
        </p:txBody>
      </p:sp>
      <p:sp>
        <p:nvSpPr>
          <p:cNvPr id="165" name="Rectangle 164">
            <a:hlinkClick r:id="rId20" action="ppaction://hlinksldjump"/>
            <a:extLst>
              <a:ext uri="{FF2B5EF4-FFF2-40B4-BE49-F238E27FC236}">
                <a16:creationId xmlns:a16="http://schemas.microsoft.com/office/drawing/2014/main" id="{E6E91473-1A23-495F-A8EB-97C531644CDD}"/>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59464" name="Groupe 152">
            <a:extLst>
              <a:ext uri="{FF2B5EF4-FFF2-40B4-BE49-F238E27FC236}">
                <a16:creationId xmlns:a16="http://schemas.microsoft.com/office/drawing/2014/main" id="{AF3DFFCA-BAA2-4BA3-B33A-1731806CB352}"/>
              </a:ext>
            </a:extLst>
          </p:cNvPr>
          <p:cNvGrpSpPr>
            <a:grpSpLocks/>
          </p:cNvGrpSpPr>
          <p:nvPr/>
        </p:nvGrpSpPr>
        <p:grpSpPr bwMode="auto">
          <a:xfrm>
            <a:off x="6048375" y="6324600"/>
            <a:ext cx="784225" cy="496888"/>
            <a:chOff x="6767187" y="6323834"/>
            <a:chExt cx="784388" cy="497620"/>
          </a:xfrm>
        </p:grpSpPr>
        <p:pic>
          <p:nvPicPr>
            <p:cNvPr id="154" name="Graphique 153">
              <a:extLst>
                <a:ext uri="{FF2B5EF4-FFF2-40B4-BE49-F238E27FC236}">
                  <a16:creationId xmlns:a16="http://schemas.microsoft.com/office/drawing/2014/main" id="{FA74F524-5A46-4EB8-92CA-FD205B0E3D5B}"/>
                </a:ext>
              </a:extLst>
            </p:cNvPr>
            <p:cNvPicPr>
              <a:picLocks noChangeAspect="1"/>
            </p:cNvPicPr>
            <p:nvPr/>
          </p:nvPicPr>
          <p:blipFill>
            <a:blip r:embed="rId21"/>
            <a:stretch>
              <a:fillRect/>
            </a:stretch>
          </p:blipFill>
          <p:spPr>
            <a:xfrm>
              <a:off x="6964078" y="6323834"/>
              <a:ext cx="352498" cy="352944"/>
            </a:xfrm>
            <a:prstGeom prst="rect">
              <a:avLst/>
            </a:prstGeom>
          </p:spPr>
        </p:pic>
        <p:sp>
          <p:nvSpPr>
            <p:cNvPr id="59477" name="ZoneTexte 160">
              <a:extLst>
                <a:ext uri="{FF2B5EF4-FFF2-40B4-BE49-F238E27FC236}">
                  <a16:creationId xmlns:a16="http://schemas.microsoft.com/office/drawing/2014/main" id="{8AAA67B2-270F-4930-BC24-0F4A40B3A49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59465" name="Groupe 161">
            <a:extLst>
              <a:ext uri="{FF2B5EF4-FFF2-40B4-BE49-F238E27FC236}">
                <a16:creationId xmlns:a16="http://schemas.microsoft.com/office/drawing/2014/main" id="{AAD2AE3F-3C57-41B2-B14C-64EBE426DCFE}"/>
              </a:ext>
            </a:extLst>
          </p:cNvPr>
          <p:cNvGrpSpPr>
            <a:grpSpLocks/>
          </p:cNvGrpSpPr>
          <p:nvPr/>
        </p:nvGrpSpPr>
        <p:grpSpPr bwMode="auto">
          <a:xfrm>
            <a:off x="71438" y="6324600"/>
            <a:ext cx="11553825" cy="496888"/>
            <a:chOff x="71517" y="6323834"/>
            <a:chExt cx="11554426" cy="497620"/>
          </a:xfrm>
        </p:grpSpPr>
        <p:pic>
          <p:nvPicPr>
            <p:cNvPr id="163" name="Graphique 162">
              <a:hlinkClick r:id="" action="ppaction://hlinkshowjump?jump=previousslide"/>
              <a:extLst>
                <a:ext uri="{FF2B5EF4-FFF2-40B4-BE49-F238E27FC236}">
                  <a16:creationId xmlns:a16="http://schemas.microsoft.com/office/drawing/2014/main" id="{0947852F-385B-4AA5-B8D7-61E942BE5474}"/>
                </a:ext>
              </a:extLst>
            </p:cNvPr>
            <p:cNvPicPr>
              <a:picLocks noChangeAspect="1"/>
            </p:cNvPicPr>
            <p:nvPr/>
          </p:nvPicPr>
          <p:blipFill>
            <a:blip r:embed="rId22"/>
            <a:srcRect/>
            <a:stretch/>
          </p:blipFill>
          <p:spPr>
            <a:xfrm rot="10800000">
              <a:off x="11062351" y="6427174"/>
              <a:ext cx="281003" cy="279812"/>
            </a:xfrm>
            <a:prstGeom prst="rect">
              <a:avLst/>
            </a:prstGeom>
          </p:spPr>
        </p:pic>
        <p:pic>
          <p:nvPicPr>
            <p:cNvPr id="164" name="Graphique 163">
              <a:hlinkClick r:id="" action="ppaction://hlinkshowjump?jump=nextslide"/>
              <a:extLst>
                <a:ext uri="{FF2B5EF4-FFF2-40B4-BE49-F238E27FC236}">
                  <a16:creationId xmlns:a16="http://schemas.microsoft.com/office/drawing/2014/main" id="{AF2BCC3B-F3EA-4346-9F5E-FC339BB34D75}"/>
                </a:ext>
              </a:extLst>
            </p:cNvPr>
            <p:cNvPicPr>
              <a:picLocks noChangeAspect="1"/>
            </p:cNvPicPr>
            <p:nvPr/>
          </p:nvPicPr>
          <p:blipFill>
            <a:blip r:embed="rId22"/>
            <a:srcRect/>
            <a:stretch/>
          </p:blipFill>
          <p:spPr>
            <a:xfrm>
              <a:off x="11344940" y="6431943"/>
              <a:ext cx="281003" cy="281402"/>
            </a:xfrm>
            <a:prstGeom prst="rect">
              <a:avLst/>
            </a:prstGeom>
          </p:spPr>
        </p:pic>
        <p:sp>
          <p:nvSpPr>
            <p:cNvPr id="184" name="Rectangle 183">
              <a:hlinkClick r:id="rId23" action="ppaction://hlinksldjump"/>
              <a:extLst>
                <a:ext uri="{FF2B5EF4-FFF2-40B4-BE49-F238E27FC236}">
                  <a16:creationId xmlns:a16="http://schemas.microsoft.com/office/drawing/2014/main" id="{065EAE35-A8AE-451C-AE51-F55606E7124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6" name="Rectangle 195">
              <a:hlinkClick r:id="rId24" action="ppaction://hlinksldjump"/>
              <a:extLst>
                <a:ext uri="{FF2B5EF4-FFF2-40B4-BE49-F238E27FC236}">
                  <a16:creationId xmlns:a16="http://schemas.microsoft.com/office/drawing/2014/main" id="{44C472D6-C389-465B-AF73-DC1BCEF82F7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7" name="Rectangle 196">
              <a:hlinkClick r:id="rId25" action="ppaction://hlinksldjump"/>
              <a:extLst>
                <a:ext uri="{FF2B5EF4-FFF2-40B4-BE49-F238E27FC236}">
                  <a16:creationId xmlns:a16="http://schemas.microsoft.com/office/drawing/2014/main" id="{03BCC358-9BB7-4286-9467-945366FC69D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4" name="Rectangle 203">
              <a:hlinkClick r:id="rId26" action="ppaction://hlinksldjump"/>
              <a:extLst>
                <a:ext uri="{FF2B5EF4-FFF2-40B4-BE49-F238E27FC236}">
                  <a16:creationId xmlns:a16="http://schemas.microsoft.com/office/drawing/2014/main" id="{3DC39A6D-F856-40EE-8F12-9D7DE41D530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5" name="Rectangle 204">
              <a:hlinkClick r:id="rId27" action="ppaction://hlinksldjump"/>
              <a:extLst>
                <a:ext uri="{FF2B5EF4-FFF2-40B4-BE49-F238E27FC236}">
                  <a16:creationId xmlns:a16="http://schemas.microsoft.com/office/drawing/2014/main" id="{E94567B6-22CD-480C-BDFF-4D1BC8AED0A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6" name="Rectangle 205">
              <a:hlinkClick r:id="rId28" action="ppaction://hlinksldjump"/>
              <a:extLst>
                <a:ext uri="{FF2B5EF4-FFF2-40B4-BE49-F238E27FC236}">
                  <a16:creationId xmlns:a16="http://schemas.microsoft.com/office/drawing/2014/main" id="{47419698-1F7B-4ADB-99F3-301AA6867AFB}"/>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7" name="Rectangle 206">
              <a:hlinkClick r:id="rId29" action="ppaction://hlinksldjump"/>
              <a:extLst>
                <a:ext uri="{FF2B5EF4-FFF2-40B4-BE49-F238E27FC236}">
                  <a16:creationId xmlns:a16="http://schemas.microsoft.com/office/drawing/2014/main" id="{B23006FD-1F4C-4B26-90EC-338D97A6334D}"/>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8" name="Rectangle 207">
              <a:hlinkClick r:id="rId30" action="ppaction://hlinksldjump"/>
              <a:extLst>
                <a:ext uri="{FF2B5EF4-FFF2-40B4-BE49-F238E27FC236}">
                  <a16:creationId xmlns:a16="http://schemas.microsoft.com/office/drawing/2014/main" id="{0A6C94ED-7735-41E8-8F4A-7CF2997EB2B1}"/>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pic>
        <p:nvPicPr>
          <p:cNvPr id="149" name="Graphique 192">
            <a:extLst>
              <a:ext uri="{FF2B5EF4-FFF2-40B4-BE49-F238E27FC236}">
                <a16:creationId xmlns:a16="http://schemas.microsoft.com/office/drawing/2014/main" id="{10C79318-04D4-46B6-AE2F-D9D63181B581}"/>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7682109" y="4799650"/>
            <a:ext cx="179999" cy="179999"/>
          </a:xfrm>
          <a:prstGeom prst="rect">
            <a:avLst/>
          </a:prstGeom>
          <a:noFill/>
          <a:ln cap="flat">
            <a:noFill/>
          </a:ln>
        </p:spPr>
      </p:pic>
      <p:sp>
        <p:nvSpPr>
          <p:cNvPr id="12" name="ZoneTexte 11">
            <a:extLst>
              <a:ext uri="{FF2B5EF4-FFF2-40B4-BE49-F238E27FC236}">
                <a16:creationId xmlns:a16="http://schemas.microsoft.com/office/drawing/2014/main" id="{64B8FB2F-A785-D53F-9B04-70119F5DBC73}"/>
              </a:ext>
            </a:extLst>
          </p:cNvPr>
          <p:cNvSpPr txBox="1"/>
          <p:nvPr/>
        </p:nvSpPr>
        <p:spPr>
          <a:xfrm>
            <a:off x="4895087" y="4814224"/>
            <a:ext cx="1449388" cy="215444"/>
          </a:xfrm>
          <a:prstGeom prst="rect">
            <a:avLst/>
          </a:prstGeom>
          <a:noFill/>
        </p:spPr>
        <p:txBody>
          <a:bodyPr wrap="square">
            <a:spAutoFit/>
          </a:bodyPr>
          <a:lstStyle/>
          <a:p>
            <a:r>
              <a:rPr lang="fr-FR" sz="800" b="1" dirty="0">
                <a:solidFill>
                  <a:srgbClr val="76C032"/>
                </a:solidFill>
                <a:latin typeface="Arial" panose="020B0604020202020204" pitchFamily="34" charset="0"/>
                <a:cs typeface="Arial" panose="020B0604020202020204" pitchFamily="34" charset="0"/>
              </a:rPr>
              <a:t>Prix du véhicule &lt; 47K€</a:t>
            </a:r>
          </a:p>
        </p:txBody>
      </p:sp>
      <p:sp>
        <p:nvSpPr>
          <p:cNvPr id="5" name="ZoneTexte 16">
            <a:extLst>
              <a:ext uri="{FF2B5EF4-FFF2-40B4-BE49-F238E27FC236}">
                <a16:creationId xmlns:a16="http://schemas.microsoft.com/office/drawing/2014/main" id="{C503D0D8-25C5-0C5E-E1E0-A7A5A17E28A8}"/>
              </a:ext>
            </a:extLst>
          </p:cNvPr>
          <p:cNvSpPr txBox="1"/>
          <p:nvPr/>
        </p:nvSpPr>
        <p:spPr>
          <a:xfrm>
            <a:off x="4832558" y="4999417"/>
            <a:ext cx="1776130"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0" u="none" strike="noStrike" kern="1200" cap="none" spc="0" baseline="0" dirty="0">
                <a:solidFill>
                  <a:srgbClr val="76C032"/>
                </a:solidFill>
                <a:uFillTx/>
                <a:latin typeface="Arial" pitchFamily="34"/>
                <a:cs typeface="Arial" pitchFamily="34"/>
              </a:rPr>
              <a:t>Score environnemental minimum </a:t>
            </a:r>
            <a:r>
              <a:rPr lang="fr-FR" sz="800" b="0" i="0" u="none" strike="noStrike" kern="1200" cap="none" spc="0" baseline="0" dirty="0">
                <a:solidFill>
                  <a:srgbClr val="76C032"/>
                </a:solidFill>
                <a:uFillTx/>
                <a:latin typeface="Arial" pitchFamily="34"/>
                <a:cs typeface="Arial" pitchFamily="34"/>
                <a:hlinkClick r:id="rId33"/>
              </a:rPr>
              <a:t>(liste de véhicules définie</a:t>
            </a:r>
            <a:r>
              <a:rPr lang="fr-FR" sz="800" b="0" i="0" u="none" strike="noStrike" kern="1200" cap="none" spc="0" baseline="0" dirty="0">
                <a:solidFill>
                  <a:srgbClr val="76C032"/>
                </a:solidFill>
                <a:uFillTx/>
                <a:latin typeface="Arial" pitchFamily="34"/>
                <a:cs typeface="Arial" pitchFamily="34"/>
              </a:rPr>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03C0BA29-B1F3-4BEA-9938-82D2C608ABAD}"/>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4" name="Rectangle 3">
            <a:extLst>
              <a:ext uri="{FF2B5EF4-FFF2-40B4-BE49-F238E27FC236}">
                <a16:creationId xmlns:a16="http://schemas.microsoft.com/office/drawing/2014/main" id="{F58C183B-431F-4833-935C-700FE97731EE}"/>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5" name="Connecteur droit 4">
            <a:extLst>
              <a:ext uri="{FF2B5EF4-FFF2-40B4-BE49-F238E27FC236}">
                <a16:creationId xmlns:a16="http://schemas.microsoft.com/office/drawing/2014/main" id="{D8E245B7-17B2-4209-9925-49A0A90F70E5}"/>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71EC5217-E66D-48D5-B047-E43D29472D1B}"/>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pic>
        <p:nvPicPr>
          <p:cNvPr id="7" name="Graphique 6">
            <a:extLst>
              <a:ext uri="{FF2B5EF4-FFF2-40B4-BE49-F238E27FC236}">
                <a16:creationId xmlns:a16="http://schemas.microsoft.com/office/drawing/2014/main" id="{7B3C5288-2580-4D6C-A2CE-9081F6DFD3B1}"/>
              </a:ext>
            </a:extLst>
          </p:cNvPr>
          <p:cNvPicPr>
            <a:picLocks noChangeAspect="1"/>
          </p:cNvPicPr>
          <p:nvPr/>
        </p:nvPicPr>
        <p:blipFill>
          <a:blip r:embed="rId3"/>
          <a:srcRect/>
          <a:stretch/>
        </p:blipFill>
        <p:spPr>
          <a:xfrm>
            <a:off x="0" y="0"/>
            <a:ext cx="701675" cy="701675"/>
          </a:xfrm>
          <a:prstGeom prst="rect">
            <a:avLst/>
          </a:prstGeom>
        </p:spPr>
      </p:pic>
      <p:sp>
        <p:nvSpPr>
          <p:cNvPr id="8" name="ZoneTexte 7">
            <a:extLst>
              <a:ext uri="{FF2B5EF4-FFF2-40B4-BE49-F238E27FC236}">
                <a16:creationId xmlns:a16="http://schemas.microsoft.com/office/drawing/2014/main" id="{0958D034-E1A7-4DB0-B587-70809F0A3629}"/>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9" name="ZoneTexte 8">
            <a:extLst>
              <a:ext uri="{FF2B5EF4-FFF2-40B4-BE49-F238E27FC236}">
                <a16:creationId xmlns:a16="http://schemas.microsoft.com/office/drawing/2014/main" id="{DE9D3139-0BBF-425E-8F5B-050EA7117C60}"/>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F8436206-F0C0-4E90-89A5-36DCFAF27BA1}"/>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
        <p:nvSpPr>
          <p:cNvPr id="11" name="ZoneTexte 10">
            <a:extLst>
              <a:ext uri="{FF2B5EF4-FFF2-40B4-BE49-F238E27FC236}">
                <a16:creationId xmlns:a16="http://schemas.microsoft.com/office/drawing/2014/main" id="{C0D41A13-AFE1-403E-A468-52060376F580}"/>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2" name="ZoneTexte 11">
            <a:extLst>
              <a:ext uri="{FF2B5EF4-FFF2-40B4-BE49-F238E27FC236}">
                <a16:creationId xmlns:a16="http://schemas.microsoft.com/office/drawing/2014/main" id="{3A599473-5BE3-4AC8-A9AC-13FC42BF1F85}"/>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B40A1A14-BDE4-488B-95F3-7EF4DC9C88CF}"/>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 name="Ellipse 13">
            <a:extLst>
              <a:ext uri="{FF2B5EF4-FFF2-40B4-BE49-F238E27FC236}">
                <a16:creationId xmlns:a16="http://schemas.microsoft.com/office/drawing/2014/main" id="{3D5194BC-24D7-46E2-9B14-F736B065712C}"/>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5" name="Ellipse 14">
            <a:extLst>
              <a:ext uri="{FF2B5EF4-FFF2-40B4-BE49-F238E27FC236}">
                <a16:creationId xmlns:a16="http://schemas.microsoft.com/office/drawing/2014/main" id="{138F9A7B-ECD1-4019-9AD3-A10C224460EB}"/>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5945FC9C-C5C8-4094-B503-BC52CB11D937}"/>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Ellipse 16">
            <a:extLst>
              <a:ext uri="{FF2B5EF4-FFF2-40B4-BE49-F238E27FC236}">
                <a16:creationId xmlns:a16="http://schemas.microsoft.com/office/drawing/2014/main" id="{3D6117BC-601C-477E-8FFF-A552D4A28908}"/>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8" name="Ellipse 17">
            <a:extLst>
              <a:ext uri="{FF2B5EF4-FFF2-40B4-BE49-F238E27FC236}">
                <a16:creationId xmlns:a16="http://schemas.microsoft.com/office/drawing/2014/main" id="{E5F8CC7C-D19E-4A7B-AE1F-69CB0DC0EDFF}"/>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9" name="ZoneTexte 18">
            <a:extLst>
              <a:ext uri="{FF2B5EF4-FFF2-40B4-BE49-F238E27FC236}">
                <a16:creationId xmlns:a16="http://schemas.microsoft.com/office/drawing/2014/main" id="{29BBC76F-6D9A-4645-AF55-62385B0005CC}"/>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20" name="ZoneTexte 19">
            <a:extLst>
              <a:ext uri="{FF2B5EF4-FFF2-40B4-BE49-F238E27FC236}">
                <a16:creationId xmlns:a16="http://schemas.microsoft.com/office/drawing/2014/main" id="{7006F902-2834-4FA1-AC43-F01392C2AC5E}"/>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21" name="Ellipse 20">
            <a:extLst>
              <a:ext uri="{FF2B5EF4-FFF2-40B4-BE49-F238E27FC236}">
                <a16:creationId xmlns:a16="http://schemas.microsoft.com/office/drawing/2014/main" id="{B8314B5B-7AD1-4FAC-8A06-34CC225D9BD7}"/>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22" name="Ellipse 21">
            <a:extLst>
              <a:ext uri="{FF2B5EF4-FFF2-40B4-BE49-F238E27FC236}">
                <a16:creationId xmlns:a16="http://schemas.microsoft.com/office/drawing/2014/main" id="{9CC7E09D-04A4-421C-B23F-19678A671DCE}"/>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23" name="Ellipse 22">
            <a:extLst>
              <a:ext uri="{FF2B5EF4-FFF2-40B4-BE49-F238E27FC236}">
                <a16:creationId xmlns:a16="http://schemas.microsoft.com/office/drawing/2014/main" id="{F2E2A5BE-7F37-4073-ADFE-2246FC86EE25}"/>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60439" name="Groupe 23">
            <a:extLst>
              <a:ext uri="{FF2B5EF4-FFF2-40B4-BE49-F238E27FC236}">
                <a16:creationId xmlns:a16="http://schemas.microsoft.com/office/drawing/2014/main" id="{F6F76144-9115-4949-8839-CC55796C4E0C}"/>
              </a:ext>
            </a:extLst>
          </p:cNvPr>
          <p:cNvGrpSpPr>
            <a:grpSpLocks/>
          </p:cNvGrpSpPr>
          <p:nvPr/>
        </p:nvGrpSpPr>
        <p:grpSpPr bwMode="auto">
          <a:xfrm>
            <a:off x="90488" y="2282825"/>
            <a:ext cx="1460500" cy="338138"/>
            <a:chOff x="90785" y="1823764"/>
            <a:chExt cx="1460705" cy="338554"/>
          </a:xfrm>
        </p:grpSpPr>
        <p:sp>
          <p:nvSpPr>
            <p:cNvPr id="25" name="Rectangle 24">
              <a:extLst>
                <a:ext uri="{FF2B5EF4-FFF2-40B4-BE49-F238E27FC236}">
                  <a16:creationId xmlns:a16="http://schemas.microsoft.com/office/drawing/2014/main" id="{26BCB51F-5459-4B9F-996F-75AF69BDFB56}"/>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6" name="Triangle 25">
              <a:extLst>
                <a:ext uri="{FF2B5EF4-FFF2-40B4-BE49-F238E27FC236}">
                  <a16:creationId xmlns:a16="http://schemas.microsoft.com/office/drawing/2014/main" id="{248C7DE8-DC00-4731-94B2-3B69A5C489CB}"/>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27" name="Rectangle 26">
            <a:extLst>
              <a:ext uri="{FF2B5EF4-FFF2-40B4-BE49-F238E27FC236}">
                <a16:creationId xmlns:a16="http://schemas.microsoft.com/office/drawing/2014/main" id="{E5A35C19-F8A0-4A0F-9482-188682313C8E}"/>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0" name="Rectangle 29">
            <a:extLst>
              <a:ext uri="{FF2B5EF4-FFF2-40B4-BE49-F238E27FC236}">
                <a16:creationId xmlns:a16="http://schemas.microsoft.com/office/drawing/2014/main" id="{75C0BCE0-D1B9-4FEF-99DC-5156F968CF9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58</a:t>
            </a:r>
          </a:p>
        </p:txBody>
      </p:sp>
      <p:grpSp>
        <p:nvGrpSpPr>
          <p:cNvPr id="60442" name="Groupe 30">
            <a:extLst>
              <a:ext uri="{FF2B5EF4-FFF2-40B4-BE49-F238E27FC236}">
                <a16:creationId xmlns:a16="http://schemas.microsoft.com/office/drawing/2014/main" id="{F504BFD2-DEA2-460F-AEE0-AD6E515BC4CD}"/>
              </a:ext>
            </a:extLst>
          </p:cNvPr>
          <p:cNvGrpSpPr>
            <a:grpSpLocks/>
          </p:cNvGrpSpPr>
          <p:nvPr/>
        </p:nvGrpSpPr>
        <p:grpSpPr bwMode="auto">
          <a:xfrm>
            <a:off x="88900" y="6353175"/>
            <a:ext cx="511175" cy="469900"/>
            <a:chOff x="89063" y="6352891"/>
            <a:chExt cx="510639" cy="470443"/>
          </a:xfrm>
        </p:grpSpPr>
        <p:pic>
          <p:nvPicPr>
            <p:cNvPr id="32" name="Graphique 31">
              <a:extLst>
                <a:ext uri="{FF2B5EF4-FFF2-40B4-BE49-F238E27FC236}">
                  <a16:creationId xmlns:a16="http://schemas.microsoft.com/office/drawing/2014/main" id="{93DEEE53-475C-4446-B15D-96C0A6C3D69B}"/>
                </a:ext>
              </a:extLst>
            </p:cNvPr>
            <p:cNvPicPr>
              <a:picLocks noChangeAspect="1"/>
            </p:cNvPicPr>
            <p:nvPr/>
          </p:nvPicPr>
          <p:blipFill>
            <a:blip r:embed="rId4"/>
            <a:srcRect/>
            <a:stretch/>
          </p:blipFill>
          <p:spPr>
            <a:xfrm>
              <a:off x="188971" y="6352891"/>
              <a:ext cx="310824" cy="311510"/>
            </a:xfrm>
            <a:prstGeom prst="rect">
              <a:avLst/>
            </a:prstGeom>
          </p:spPr>
        </p:pic>
        <p:sp>
          <p:nvSpPr>
            <p:cNvPr id="60496" name="ZoneTexte 32">
              <a:extLst>
                <a:ext uri="{FF2B5EF4-FFF2-40B4-BE49-F238E27FC236}">
                  <a16:creationId xmlns:a16="http://schemas.microsoft.com/office/drawing/2014/main" id="{33440C72-EB80-4CCD-914E-61543B546EF7}"/>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0443" name="Groupe 33">
            <a:extLst>
              <a:ext uri="{FF2B5EF4-FFF2-40B4-BE49-F238E27FC236}">
                <a16:creationId xmlns:a16="http://schemas.microsoft.com/office/drawing/2014/main" id="{690F4B53-4ACB-4DAE-8FB9-5F297A4D67EB}"/>
              </a:ext>
            </a:extLst>
          </p:cNvPr>
          <p:cNvGrpSpPr>
            <a:grpSpLocks/>
          </p:cNvGrpSpPr>
          <p:nvPr/>
        </p:nvGrpSpPr>
        <p:grpSpPr bwMode="auto">
          <a:xfrm>
            <a:off x="660400" y="6307138"/>
            <a:ext cx="604838" cy="515937"/>
            <a:chOff x="611572" y="6306505"/>
            <a:chExt cx="605644" cy="516829"/>
          </a:xfrm>
        </p:grpSpPr>
        <p:pic>
          <p:nvPicPr>
            <p:cNvPr id="35" name="Graphique 34">
              <a:extLst>
                <a:ext uri="{FF2B5EF4-FFF2-40B4-BE49-F238E27FC236}">
                  <a16:creationId xmlns:a16="http://schemas.microsoft.com/office/drawing/2014/main" id="{B80EF35C-7FA2-49FD-823C-CE9EBBFDE3EE}"/>
                </a:ext>
              </a:extLst>
            </p:cNvPr>
            <p:cNvPicPr>
              <a:picLocks noChangeAspect="1"/>
            </p:cNvPicPr>
            <p:nvPr/>
          </p:nvPicPr>
          <p:blipFill>
            <a:blip r:embed="rId5"/>
            <a:srcRect/>
            <a:stretch/>
          </p:blipFill>
          <p:spPr>
            <a:xfrm>
              <a:off x="706949" y="6306505"/>
              <a:ext cx="414890" cy="415053"/>
            </a:xfrm>
            <a:prstGeom prst="rect">
              <a:avLst/>
            </a:prstGeom>
          </p:spPr>
        </p:pic>
        <p:sp>
          <p:nvSpPr>
            <p:cNvPr id="60494" name="ZoneTexte 35">
              <a:extLst>
                <a:ext uri="{FF2B5EF4-FFF2-40B4-BE49-F238E27FC236}">
                  <a16:creationId xmlns:a16="http://schemas.microsoft.com/office/drawing/2014/main" id="{E0032AD8-762F-4E8E-AE18-0FB8806408C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0444" name="ZoneTexte 36">
            <a:extLst>
              <a:ext uri="{FF2B5EF4-FFF2-40B4-BE49-F238E27FC236}">
                <a16:creationId xmlns:a16="http://schemas.microsoft.com/office/drawing/2014/main" id="{EE97E49D-7BF2-42D9-84FD-95C9FBF5EE32}"/>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38" name="Connecteur droit 37">
            <a:extLst>
              <a:ext uri="{FF2B5EF4-FFF2-40B4-BE49-F238E27FC236}">
                <a16:creationId xmlns:a16="http://schemas.microsoft.com/office/drawing/2014/main" id="{F02301EC-E063-4CD0-A1C6-01939AA7DD9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DE3AC6D-BFFF-462D-BE9B-7DB04FC5105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0447" name="Groupe 39">
            <a:extLst>
              <a:ext uri="{FF2B5EF4-FFF2-40B4-BE49-F238E27FC236}">
                <a16:creationId xmlns:a16="http://schemas.microsoft.com/office/drawing/2014/main" id="{C06BFD9B-CF6B-4972-A9F1-C0475433EDDF}"/>
              </a:ext>
            </a:extLst>
          </p:cNvPr>
          <p:cNvGrpSpPr>
            <a:grpSpLocks/>
          </p:cNvGrpSpPr>
          <p:nvPr/>
        </p:nvGrpSpPr>
        <p:grpSpPr bwMode="auto">
          <a:xfrm>
            <a:off x="1581150" y="6342063"/>
            <a:ext cx="784225" cy="481012"/>
            <a:chOff x="5794442" y="6342472"/>
            <a:chExt cx="784388" cy="480531"/>
          </a:xfrm>
        </p:grpSpPr>
        <p:pic>
          <p:nvPicPr>
            <p:cNvPr id="41" name="Graphique 40">
              <a:extLst>
                <a:ext uri="{FF2B5EF4-FFF2-40B4-BE49-F238E27FC236}">
                  <a16:creationId xmlns:a16="http://schemas.microsoft.com/office/drawing/2014/main" id="{18DFEA85-CB90-452E-8EBB-0370CE85953E}"/>
                </a:ext>
              </a:extLst>
            </p:cNvPr>
            <p:cNvPicPr>
              <a:picLocks noChangeAspect="1"/>
            </p:cNvPicPr>
            <p:nvPr/>
          </p:nvPicPr>
          <p:blipFill>
            <a:blip r:embed="rId6"/>
            <a:srcRect/>
            <a:stretch/>
          </p:blipFill>
          <p:spPr>
            <a:xfrm>
              <a:off x="6013563" y="6342472"/>
              <a:ext cx="346147" cy="345729"/>
            </a:xfrm>
            <a:prstGeom prst="rect">
              <a:avLst/>
            </a:prstGeom>
          </p:spPr>
        </p:pic>
        <p:sp>
          <p:nvSpPr>
            <p:cNvPr id="60492" name="ZoneTexte 41">
              <a:extLst>
                <a:ext uri="{FF2B5EF4-FFF2-40B4-BE49-F238E27FC236}">
                  <a16:creationId xmlns:a16="http://schemas.microsoft.com/office/drawing/2014/main" id="{56DD7319-4A9E-4E6E-9859-24FC87544BF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0448" name="Groupe 42">
            <a:extLst>
              <a:ext uri="{FF2B5EF4-FFF2-40B4-BE49-F238E27FC236}">
                <a16:creationId xmlns:a16="http://schemas.microsoft.com/office/drawing/2014/main" id="{1610FA13-2B6F-4F32-9D4D-F8D5EB7C4735}"/>
              </a:ext>
            </a:extLst>
          </p:cNvPr>
          <p:cNvGrpSpPr>
            <a:grpSpLocks/>
          </p:cNvGrpSpPr>
          <p:nvPr/>
        </p:nvGrpSpPr>
        <p:grpSpPr bwMode="auto">
          <a:xfrm>
            <a:off x="11252200" y="5872163"/>
            <a:ext cx="879475" cy="361950"/>
            <a:chOff x="702023" y="0"/>
            <a:chExt cx="878589" cy="362285"/>
          </a:xfrm>
        </p:grpSpPr>
        <p:sp>
          <p:nvSpPr>
            <p:cNvPr id="44" name="Rectangle 43">
              <a:extLst>
                <a:ext uri="{FF2B5EF4-FFF2-40B4-BE49-F238E27FC236}">
                  <a16:creationId xmlns:a16="http://schemas.microsoft.com/office/drawing/2014/main" id="{268B71AE-2A7B-4934-A6BD-05A95128972D}"/>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45" name="Triangle 44">
              <a:extLst>
                <a:ext uri="{FF2B5EF4-FFF2-40B4-BE49-F238E27FC236}">
                  <a16:creationId xmlns:a16="http://schemas.microsoft.com/office/drawing/2014/main" id="{EABA0A7C-AC68-419B-B1EA-F453C185B742}"/>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0449" name="Groupe 45">
            <a:extLst>
              <a:ext uri="{FF2B5EF4-FFF2-40B4-BE49-F238E27FC236}">
                <a16:creationId xmlns:a16="http://schemas.microsoft.com/office/drawing/2014/main" id="{FB1808FA-187B-4CAB-AC15-A34B9BA07582}"/>
              </a:ext>
            </a:extLst>
          </p:cNvPr>
          <p:cNvGrpSpPr>
            <a:grpSpLocks/>
          </p:cNvGrpSpPr>
          <p:nvPr/>
        </p:nvGrpSpPr>
        <p:grpSpPr bwMode="auto">
          <a:xfrm>
            <a:off x="8907463" y="6334125"/>
            <a:ext cx="1304925" cy="488950"/>
            <a:chOff x="9429931" y="6334408"/>
            <a:chExt cx="1305361" cy="488926"/>
          </a:xfrm>
        </p:grpSpPr>
        <p:grpSp>
          <p:nvGrpSpPr>
            <p:cNvPr id="60482" name="Groupe 46">
              <a:extLst>
                <a:ext uri="{FF2B5EF4-FFF2-40B4-BE49-F238E27FC236}">
                  <a16:creationId xmlns:a16="http://schemas.microsoft.com/office/drawing/2014/main" id="{8B79FCAB-B596-45B7-827E-08806BCACE7E}"/>
                </a:ext>
              </a:extLst>
            </p:cNvPr>
            <p:cNvGrpSpPr>
              <a:grpSpLocks/>
            </p:cNvGrpSpPr>
            <p:nvPr/>
          </p:nvGrpSpPr>
          <p:grpSpPr bwMode="auto">
            <a:xfrm>
              <a:off x="9429931" y="6334408"/>
              <a:ext cx="547826" cy="488926"/>
              <a:chOff x="640481" y="6334408"/>
              <a:chExt cx="547826" cy="488926"/>
            </a:xfrm>
          </p:grpSpPr>
          <p:pic>
            <p:nvPicPr>
              <p:cNvPr id="52" name="Graphique 51">
                <a:extLst>
                  <a:ext uri="{FF2B5EF4-FFF2-40B4-BE49-F238E27FC236}">
                    <a16:creationId xmlns:a16="http://schemas.microsoft.com/office/drawing/2014/main" id="{D8E7F488-D35C-45CD-BD8A-7D7976685B5D}"/>
                  </a:ext>
                </a:extLst>
              </p:cNvPr>
              <p:cNvPicPr>
                <a:picLocks noChangeAspect="1"/>
              </p:cNvPicPr>
              <p:nvPr/>
            </p:nvPicPr>
            <p:blipFill>
              <a:blip r:embed="rId7"/>
              <a:srcRect/>
              <a:stretch/>
            </p:blipFill>
            <p:spPr>
              <a:xfrm>
                <a:off x="735763" y="6334408"/>
                <a:ext cx="352543" cy="352408"/>
              </a:xfrm>
              <a:prstGeom prst="rect">
                <a:avLst/>
              </a:prstGeom>
            </p:spPr>
          </p:pic>
          <p:sp>
            <p:nvSpPr>
              <p:cNvPr id="60488" name="ZoneTexte 52">
                <a:extLst>
                  <a:ext uri="{FF2B5EF4-FFF2-40B4-BE49-F238E27FC236}">
                    <a16:creationId xmlns:a16="http://schemas.microsoft.com/office/drawing/2014/main" id="{B7C534C2-EE2D-476F-8693-D97DC1A0372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8" name="Connecteur droit 47">
              <a:extLst>
                <a:ext uri="{FF2B5EF4-FFF2-40B4-BE49-F238E27FC236}">
                  <a16:creationId xmlns:a16="http://schemas.microsoft.com/office/drawing/2014/main" id="{B14013A4-40F8-4F75-A686-E3DAC1CFBA76}"/>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0484" name="Groupe 48">
              <a:extLst>
                <a:ext uri="{FF2B5EF4-FFF2-40B4-BE49-F238E27FC236}">
                  <a16:creationId xmlns:a16="http://schemas.microsoft.com/office/drawing/2014/main" id="{88F0F87C-5847-4E23-9AB9-2389C81EE39C}"/>
                </a:ext>
              </a:extLst>
            </p:cNvPr>
            <p:cNvGrpSpPr>
              <a:grpSpLocks/>
            </p:cNvGrpSpPr>
            <p:nvPr/>
          </p:nvGrpSpPr>
          <p:grpSpPr bwMode="auto">
            <a:xfrm>
              <a:off x="10304354" y="6342472"/>
              <a:ext cx="430938" cy="480531"/>
              <a:chOff x="5971167" y="6342472"/>
              <a:chExt cx="430938" cy="480531"/>
            </a:xfrm>
          </p:grpSpPr>
          <p:pic>
            <p:nvPicPr>
              <p:cNvPr id="50" name="Graphique 49">
                <a:extLst>
                  <a:ext uri="{FF2B5EF4-FFF2-40B4-BE49-F238E27FC236}">
                    <a16:creationId xmlns:a16="http://schemas.microsoft.com/office/drawing/2014/main" id="{B65A46FD-96FC-473C-9BC9-EABE99647525}"/>
                  </a:ext>
                </a:extLst>
              </p:cNvPr>
              <p:cNvPicPr>
                <a:picLocks noChangeAspect="1"/>
              </p:cNvPicPr>
              <p:nvPr/>
            </p:nvPicPr>
            <p:blipFill>
              <a:blip r:embed="rId8"/>
              <a:srcRect/>
              <a:stretch/>
            </p:blipFill>
            <p:spPr>
              <a:xfrm>
                <a:off x="6008273" y="6342346"/>
                <a:ext cx="346191" cy="346058"/>
              </a:xfrm>
              <a:prstGeom prst="rect">
                <a:avLst/>
              </a:prstGeom>
            </p:spPr>
          </p:pic>
          <p:sp>
            <p:nvSpPr>
              <p:cNvPr id="60486" name="ZoneTexte 50">
                <a:extLst>
                  <a:ext uri="{FF2B5EF4-FFF2-40B4-BE49-F238E27FC236}">
                    <a16:creationId xmlns:a16="http://schemas.microsoft.com/office/drawing/2014/main" id="{96F67523-4456-446D-9602-124CC01C7C0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0450" name="Groupe 53">
            <a:extLst>
              <a:ext uri="{FF2B5EF4-FFF2-40B4-BE49-F238E27FC236}">
                <a16:creationId xmlns:a16="http://schemas.microsoft.com/office/drawing/2014/main" id="{D0F4EBCE-6F18-4CBD-ACD3-5976C201A004}"/>
              </a:ext>
            </a:extLst>
          </p:cNvPr>
          <p:cNvGrpSpPr>
            <a:grpSpLocks/>
          </p:cNvGrpSpPr>
          <p:nvPr/>
        </p:nvGrpSpPr>
        <p:grpSpPr bwMode="auto">
          <a:xfrm>
            <a:off x="3365500" y="6388100"/>
            <a:ext cx="1417638" cy="369888"/>
            <a:chOff x="2237439" y="6388408"/>
            <a:chExt cx="1417322" cy="369331"/>
          </a:xfrm>
        </p:grpSpPr>
        <p:sp>
          <p:nvSpPr>
            <p:cNvPr id="55" name="Rectangle 54">
              <a:extLst>
                <a:ext uri="{FF2B5EF4-FFF2-40B4-BE49-F238E27FC236}">
                  <a16:creationId xmlns:a16="http://schemas.microsoft.com/office/drawing/2014/main" id="{C45C9267-6189-4FB8-81AC-B95A3C3D722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0481" name="ZoneTexte 55">
              <a:extLst>
                <a:ext uri="{FF2B5EF4-FFF2-40B4-BE49-F238E27FC236}">
                  <a16:creationId xmlns:a16="http://schemas.microsoft.com/office/drawing/2014/main" id="{083BA7E4-3847-44E6-8EE4-A352852B7924}"/>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57" name="Rectangle 56">
            <a:extLst>
              <a:ext uri="{FF2B5EF4-FFF2-40B4-BE49-F238E27FC236}">
                <a16:creationId xmlns:a16="http://schemas.microsoft.com/office/drawing/2014/main" id="{9AF83F72-36B7-4F01-BCCF-805A2C99CA88}"/>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58" name="Rectangle 57">
            <a:extLst>
              <a:ext uri="{FF2B5EF4-FFF2-40B4-BE49-F238E27FC236}">
                <a16:creationId xmlns:a16="http://schemas.microsoft.com/office/drawing/2014/main" id="{CD3AFB4F-A255-408F-916C-18117200AE08}"/>
              </a:ext>
            </a:extLst>
          </p:cNvPr>
          <p:cNvSpPr/>
          <p:nvPr/>
        </p:nvSpPr>
        <p:spPr>
          <a:xfrm>
            <a:off x="2197100" y="1185863"/>
            <a:ext cx="9215438" cy="831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Mon client souhaite</a:t>
            </a:r>
          </a:p>
          <a:p>
            <a:pPr algn="ctr" eaLnBrk="1" fontAlgn="auto" hangingPunct="1">
              <a:spcBef>
                <a:spcPts val="0"/>
              </a:spcBef>
              <a:spcAft>
                <a:spcPts val="0"/>
              </a:spcAft>
              <a:defRPr/>
            </a:pPr>
            <a:r>
              <a:rPr lang="fr-FR" dirty="0">
                <a:solidFill>
                  <a:schemeClr val="tx1">
                    <a:lumMod val="75000"/>
                  </a:schemeClr>
                </a:solidFill>
                <a:latin typeface="Arial" panose="020B0604020202020204" pitchFamily="34" charset="0"/>
                <a:cs typeface="Arial" panose="020B0604020202020204" pitchFamily="34" charset="0"/>
              </a:rPr>
              <a:t>acquérir et installer une borne de recharge électrique</a:t>
            </a:r>
          </a:p>
        </p:txBody>
      </p:sp>
      <p:grpSp>
        <p:nvGrpSpPr>
          <p:cNvPr id="60453" name="Groupe 131">
            <a:extLst>
              <a:ext uri="{FF2B5EF4-FFF2-40B4-BE49-F238E27FC236}">
                <a16:creationId xmlns:a16="http://schemas.microsoft.com/office/drawing/2014/main" id="{B0A21323-7BEE-4B05-9EAB-44CF000398BF}"/>
              </a:ext>
            </a:extLst>
          </p:cNvPr>
          <p:cNvGrpSpPr>
            <a:grpSpLocks/>
          </p:cNvGrpSpPr>
          <p:nvPr/>
        </p:nvGrpSpPr>
        <p:grpSpPr bwMode="auto">
          <a:xfrm>
            <a:off x="4746625" y="6332538"/>
            <a:ext cx="784225" cy="490537"/>
            <a:chOff x="5671169" y="6332222"/>
            <a:chExt cx="784388" cy="490781"/>
          </a:xfrm>
        </p:grpSpPr>
        <p:pic>
          <p:nvPicPr>
            <p:cNvPr id="133" name="Graphique 132">
              <a:extLst>
                <a:ext uri="{FF2B5EF4-FFF2-40B4-BE49-F238E27FC236}">
                  <a16:creationId xmlns:a16="http://schemas.microsoft.com/office/drawing/2014/main" id="{A6FB0675-5D92-47EB-95B8-C181D47FC943}"/>
                </a:ext>
              </a:extLst>
            </p:cNvPr>
            <p:cNvPicPr>
              <a:picLocks noChangeAspect="1"/>
            </p:cNvPicPr>
            <p:nvPr/>
          </p:nvPicPr>
          <p:blipFill>
            <a:blip r:embed="rId9"/>
            <a:stretch>
              <a:fillRect/>
            </a:stretch>
          </p:blipFill>
          <p:spPr>
            <a:xfrm>
              <a:off x="5890290" y="6332222"/>
              <a:ext cx="352498" cy="352600"/>
            </a:xfrm>
            <a:prstGeom prst="rect">
              <a:avLst/>
            </a:prstGeom>
          </p:spPr>
        </p:pic>
        <p:sp>
          <p:nvSpPr>
            <p:cNvPr id="60479" name="ZoneTexte 133">
              <a:extLst>
                <a:ext uri="{FF2B5EF4-FFF2-40B4-BE49-F238E27FC236}">
                  <a16:creationId xmlns:a16="http://schemas.microsoft.com/office/drawing/2014/main" id="{ACCCAE11-6CF7-466C-8FFA-18D86C1900C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0454" name="Groupe 134">
            <a:extLst>
              <a:ext uri="{FF2B5EF4-FFF2-40B4-BE49-F238E27FC236}">
                <a16:creationId xmlns:a16="http://schemas.microsoft.com/office/drawing/2014/main" id="{0C45CA95-470B-44E8-8470-7DAAB5ECC78E}"/>
              </a:ext>
            </a:extLst>
          </p:cNvPr>
          <p:cNvGrpSpPr>
            <a:grpSpLocks/>
          </p:cNvGrpSpPr>
          <p:nvPr/>
        </p:nvGrpSpPr>
        <p:grpSpPr bwMode="auto">
          <a:xfrm>
            <a:off x="5367338" y="6348413"/>
            <a:ext cx="784225" cy="474662"/>
            <a:chOff x="6197480" y="6348998"/>
            <a:chExt cx="784388" cy="474005"/>
          </a:xfrm>
        </p:grpSpPr>
        <p:pic>
          <p:nvPicPr>
            <p:cNvPr id="136" name="Graphique 135">
              <a:extLst>
                <a:ext uri="{FF2B5EF4-FFF2-40B4-BE49-F238E27FC236}">
                  <a16:creationId xmlns:a16="http://schemas.microsoft.com/office/drawing/2014/main" id="{47FEDBA9-0BBF-4432-B362-46952C3A9EDA}"/>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60477" name="ZoneTexte 136">
              <a:extLst>
                <a:ext uri="{FF2B5EF4-FFF2-40B4-BE49-F238E27FC236}">
                  <a16:creationId xmlns:a16="http://schemas.microsoft.com/office/drawing/2014/main" id="{A996E145-2E0A-40AC-A991-406184C6AA7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sp>
        <p:nvSpPr>
          <p:cNvPr id="141" name="Rectangle 140">
            <a:extLst>
              <a:ext uri="{FF2B5EF4-FFF2-40B4-BE49-F238E27FC236}">
                <a16:creationId xmlns:a16="http://schemas.microsoft.com/office/drawing/2014/main" id="{5BF7DD6D-0781-4B00-9A93-3DC6A308287F}"/>
              </a:ext>
            </a:extLst>
          </p:cNvPr>
          <p:cNvSpPr/>
          <p:nvPr/>
        </p:nvSpPr>
        <p:spPr>
          <a:xfrm>
            <a:off x="3421063" y="2357438"/>
            <a:ext cx="2100262" cy="19446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Crédit d'impôt</a:t>
            </a:r>
            <a:br>
              <a:rPr lang="fr-FR" sz="1400" b="1" dirty="0">
                <a:solidFill>
                  <a:srgbClr val="76C032"/>
                </a:solidFill>
                <a:latin typeface="Arial" panose="020B0604020202020204" pitchFamily="34" charset="0"/>
                <a:cs typeface="Arial" panose="020B0604020202020204" pitchFamily="34" charset="0"/>
              </a:rPr>
            </a:br>
            <a:r>
              <a:rPr lang="fr-FR" sz="1400" dirty="0">
                <a:solidFill>
                  <a:srgbClr val="394348"/>
                </a:solidFill>
                <a:latin typeface="Arial" panose="020B0604020202020204" pitchFamily="34" charset="0"/>
                <a:cs typeface="Arial" panose="020B0604020202020204" pitchFamily="34" charset="0"/>
              </a:rPr>
              <a:t>bornes</a:t>
            </a:r>
          </a:p>
          <a:p>
            <a:pPr algn="ctr" eaLnBrk="1" fontAlgn="auto" hangingPunct="1">
              <a:spcBef>
                <a:spcPts val="0"/>
              </a:spcBef>
              <a:spcAft>
                <a:spcPts val="0"/>
              </a:spcAft>
              <a:defRPr/>
            </a:pPr>
            <a:r>
              <a:rPr lang="fr-FR" sz="1400" dirty="0">
                <a:solidFill>
                  <a:srgbClr val="394348"/>
                </a:solidFill>
                <a:latin typeface="Arial" panose="020B0604020202020204" pitchFamily="34" charset="0"/>
                <a:cs typeface="Arial" panose="020B0604020202020204" pitchFamily="34" charset="0"/>
              </a:rPr>
              <a:t>de recharge</a:t>
            </a:r>
          </a:p>
        </p:txBody>
      </p:sp>
      <p:pic>
        <p:nvPicPr>
          <p:cNvPr id="145" name="Graphique 144">
            <a:hlinkClick r:id="rId11" action="ppaction://hlinksldjump"/>
            <a:extLst>
              <a:ext uri="{FF2B5EF4-FFF2-40B4-BE49-F238E27FC236}">
                <a16:creationId xmlns:a16="http://schemas.microsoft.com/office/drawing/2014/main" id="{99825758-08FD-4264-B55B-0C67A474AAB0}"/>
              </a:ext>
            </a:extLst>
          </p:cNvPr>
          <p:cNvPicPr>
            <a:picLocks noChangeAspect="1"/>
          </p:cNvPicPr>
          <p:nvPr/>
        </p:nvPicPr>
        <p:blipFill>
          <a:blip r:embed="rId12"/>
          <a:srcRect/>
          <a:stretch/>
        </p:blipFill>
        <p:spPr>
          <a:xfrm>
            <a:off x="4427538" y="4149725"/>
            <a:ext cx="319087" cy="304800"/>
          </a:xfrm>
          <a:prstGeom prst="rect">
            <a:avLst/>
          </a:prstGeom>
        </p:spPr>
      </p:pic>
      <p:sp>
        <p:nvSpPr>
          <p:cNvPr id="142" name="Rectangle 141">
            <a:extLst>
              <a:ext uri="{FF2B5EF4-FFF2-40B4-BE49-F238E27FC236}">
                <a16:creationId xmlns:a16="http://schemas.microsoft.com/office/drawing/2014/main" id="{5808D9DE-98DD-4191-9298-92F4F1C5DAA4}"/>
              </a:ext>
            </a:extLst>
          </p:cNvPr>
          <p:cNvSpPr/>
          <p:nvPr/>
        </p:nvSpPr>
        <p:spPr>
          <a:xfrm>
            <a:off x="5692775" y="2357438"/>
            <a:ext cx="2100263" cy="19446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Prime Advenir Résidentiel Collectif / </a:t>
            </a:r>
            <a:r>
              <a:rPr lang="fr-FR" sz="1400" dirty="0">
                <a:solidFill>
                  <a:srgbClr val="394348"/>
                </a:solidFill>
                <a:latin typeface="Arial" panose="020B0604020202020204" pitchFamily="34" charset="0"/>
                <a:cs typeface="Arial" panose="020B0604020202020204" pitchFamily="34" charset="0"/>
              </a:rPr>
              <a:t>point de recharge individuel</a:t>
            </a:r>
          </a:p>
        </p:txBody>
      </p:sp>
      <p:pic>
        <p:nvPicPr>
          <p:cNvPr id="146" name="Graphique 145">
            <a:hlinkClick r:id="rId13" action="ppaction://hlinksldjump"/>
            <a:extLst>
              <a:ext uri="{FF2B5EF4-FFF2-40B4-BE49-F238E27FC236}">
                <a16:creationId xmlns:a16="http://schemas.microsoft.com/office/drawing/2014/main" id="{B4054671-6859-4177-910D-625C06E03982}"/>
              </a:ext>
            </a:extLst>
          </p:cNvPr>
          <p:cNvPicPr>
            <a:picLocks noChangeAspect="1"/>
          </p:cNvPicPr>
          <p:nvPr/>
        </p:nvPicPr>
        <p:blipFill>
          <a:blip r:embed="rId12"/>
          <a:srcRect/>
          <a:stretch/>
        </p:blipFill>
        <p:spPr>
          <a:xfrm>
            <a:off x="6664325" y="4149725"/>
            <a:ext cx="320675" cy="304800"/>
          </a:xfrm>
          <a:prstGeom prst="rect">
            <a:avLst/>
          </a:prstGeom>
        </p:spPr>
      </p:pic>
      <p:sp>
        <p:nvSpPr>
          <p:cNvPr id="143" name="Rectangle 142">
            <a:extLst>
              <a:ext uri="{FF2B5EF4-FFF2-40B4-BE49-F238E27FC236}">
                <a16:creationId xmlns:a16="http://schemas.microsoft.com/office/drawing/2014/main" id="{84366065-5A55-4C91-8CB1-0773C4CE8E39}"/>
              </a:ext>
            </a:extLst>
          </p:cNvPr>
          <p:cNvSpPr/>
          <p:nvPr/>
        </p:nvSpPr>
        <p:spPr>
          <a:xfrm>
            <a:off x="7962900" y="2357438"/>
            <a:ext cx="2101850" cy="19446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Prime Advenir Résidentiel Collectif / </a:t>
            </a:r>
            <a:r>
              <a:rPr lang="fr-FR" sz="1400" dirty="0">
                <a:solidFill>
                  <a:srgbClr val="394348"/>
                </a:solidFill>
                <a:latin typeface="Arial" panose="020B0604020202020204" pitchFamily="34" charset="0"/>
                <a:cs typeface="Arial" panose="020B0604020202020204" pitchFamily="34" charset="0"/>
              </a:rPr>
              <a:t>point de recharge</a:t>
            </a:r>
          </a:p>
          <a:p>
            <a:pPr algn="ctr" eaLnBrk="1" fontAlgn="auto" hangingPunct="1">
              <a:spcBef>
                <a:spcPts val="0"/>
              </a:spcBef>
              <a:spcAft>
                <a:spcPts val="0"/>
              </a:spcAft>
              <a:defRPr/>
            </a:pPr>
            <a:r>
              <a:rPr lang="fr-FR" sz="1400" dirty="0">
                <a:solidFill>
                  <a:srgbClr val="394348"/>
                </a:solidFill>
                <a:latin typeface="Arial" panose="020B0604020202020204" pitchFamily="34" charset="0"/>
                <a:cs typeface="Arial" panose="020B0604020202020204" pitchFamily="34" charset="0"/>
              </a:rPr>
              <a:t>partagé</a:t>
            </a:r>
          </a:p>
        </p:txBody>
      </p:sp>
      <p:pic>
        <p:nvPicPr>
          <p:cNvPr id="147" name="Graphique 146">
            <a:hlinkClick r:id="rId14" action="ppaction://hlinksldjump"/>
            <a:extLst>
              <a:ext uri="{FF2B5EF4-FFF2-40B4-BE49-F238E27FC236}">
                <a16:creationId xmlns:a16="http://schemas.microsoft.com/office/drawing/2014/main" id="{893CC40A-DFAF-4ED5-91D0-68D9AE388194}"/>
              </a:ext>
            </a:extLst>
          </p:cNvPr>
          <p:cNvPicPr>
            <a:picLocks noChangeAspect="1"/>
          </p:cNvPicPr>
          <p:nvPr/>
        </p:nvPicPr>
        <p:blipFill>
          <a:blip r:embed="rId12"/>
          <a:srcRect/>
          <a:stretch/>
        </p:blipFill>
        <p:spPr>
          <a:xfrm>
            <a:off x="8859838" y="4149725"/>
            <a:ext cx="320675" cy="304800"/>
          </a:xfrm>
          <a:prstGeom prst="rect">
            <a:avLst/>
          </a:prstGeom>
        </p:spPr>
      </p:pic>
      <p:sp>
        <p:nvSpPr>
          <p:cNvPr id="84" name="Rectangle 83">
            <a:hlinkClick r:id="rId15" action="ppaction://hlinksldjump"/>
            <a:extLst>
              <a:ext uri="{FF2B5EF4-FFF2-40B4-BE49-F238E27FC236}">
                <a16:creationId xmlns:a16="http://schemas.microsoft.com/office/drawing/2014/main" id="{4AA176CD-7A1E-4FD9-8B71-676B02E2A836}"/>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0462" name="Groupe 82">
            <a:extLst>
              <a:ext uri="{FF2B5EF4-FFF2-40B4-BE49-F238E27FC236}">
                <a16:creationId xmlns:a16="http://schemas.microsoft.com/office/drawing/2014/main" id="{846215CE-F0CA-4DB2-BC32-AC16483FE344}"/>
              </a:ext>
            </a:extLst>
          </p:cNvPr>
          <p:cNvGrpSpPr>
            <a:grpSpLocks/>
          </p:cNvGrpSpPr>
          <p:nvPr/>
        </p:nvGrpSpPr>
        <p:grpSpPr bwMode="auto">
          <a:xfrm>
            <a:off x="6048375" y="6324600"/>
            <a:ext cx="784225" cy="496888"/>
            <a:chOff x="6767187" y="6323834"/>
            <a:chExt cx="784388" cy="497620"/>
          </a:xfrm>
        </p:grpSpPr>
        <p:pic>
          <p:nvPicPr>
            <p:cNvPr id="96" name="Graphique 95">
              <a:extLst>
                <a:ext uri="{FF2B5EF4-FFF2-40B4-BE49-F238E27FC236}">
                  <a16:creationId xmlns:a16="http://schemas.microsoft.com/office/drawing/2014/main" id="{8C5192E2-29DA-4ED0-B918-9FB4F4B413A4}"/>
                </a:ext>
              </a:extLst>
            </p:cNvPr>
            <p:cNvPicPr>
              <a:picLocks noChangeAspect="1"/>
            </p:cNvPicPr>
            <p:nvPr/>
          </p:nvPicPr>
          <p:blipFill>
            <a:blip r:embed="rId16"/>
            <a:stretch>
              <a:fillRect/>
            </a:stretch>
          </p:blipFill>
          <p:spPr>
            <a:xfrm>
              <a:off x="6964078" y="6323834"/>
              <a:ext cx="352498" cy="352944"/>
            </a:xfrm>
            <a:prstGeom prst="rect">
              <a:avLst/>
            </a:prstGeom>
          </p:spPr>
        </p:pic>
        <p:sp>
          <p:nvSpPr>
            <p:cNvPr id="60475" name="ZoneTexte 96">
              <a:extLst>
                <a:ext uri="{FF2B5EF4-FFF2-40B4-BE49-F238E27FC236}">
                  <a16:creationId xmlns:a16="http://schemas.microsoft.com/office/drawing/2014/main" id="{8CAB2652-DFD7-4B58-AACA-92695DF5755C}"/>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0463" name="Groupe 97">
            <a:extLst>
              <a:ext uri="{FF2B5EF4-FFF2-40B4-BE49-F238E27FC236}">
                <a16:creationId xmlns:a16="http://schemas.microsoft.com/office/drawing/2014/main" id="{6DB8C4BD-E53D-43CF-B1FD-2F24CC980557}"/>
              </a:ext>
            </a:extLst>
          </p:cNvPr>
          <p:cNvGrpSpPr>
            <a:grpSpLocks/>
          </p:cNvGrpSpPr>
          <p:nvPr/>
        </p:nvGrpSpPr>
        <p:grpSpPr bwMode="auto">
          <a:xfrm>
            <a:off x="71438" y="6324600"/>
            <a:ext cx="11553825" cy="496888"/>
            <a:chOff x="71517" y="6323834"/>
            <a:chExt cx="11554426" cy="497620"/>
          </a:xfrm>
        </p:grpSpPr>
        <p:pic>
          <p:nvPicPr>
            <p:cNvPr id="99" name="Graphique 98">
              <a:hlinkClick r:id="" action="ppaction://hlinkshowjump?jump=previousslide"/>
              <a:extLst>
                <a:ext uri="{FF2B5EF4-FFF2-40B4-BE49-F238E27FC236}">
                  <a16:creationId xmlns:a16="http://schemas.microsoft.com/office/drawing/2014/main" id="{9018159A-1BF9-4BAE-BC69-BE1131DD9AAB}"/>
                </a:ext>
              </a:extLst>
            </p:cNvPr>
            <p:cNvPicPr>
              <a:picLocks noChangeAspect="1"/>
            </p:cNvPicPr>
            <p:nvPr/>
          </p:nvPicPr>
          <p:blipFill>
            <a:blip r:embed="rId17"/>
            <a:srcRect/>
            <a:stretch/>
          </p:blipFill>
          <p:spPr>
            <a:xfrm rot="10800000">
              <a:off x="11062351" y="6427174"/>
              <a:ext cx="281003" cy="279812"/>
            </a:xfrm>
            <a:prstGeom prst="rect">
              <a:avLst/>
            </a:prstGeom>
          </p:spPr>
        </p:pic>
        <p:pic>
          <p:nvPicPr>
            <p:cNvPr id="100" name="Graphique 99">
              <a:hlinkClick r:id="" action="ppaction://hlinkshowjump?jump=nextslide"/>
              <a:extLst>
                <a:ext uri="{FF2B5EF4-FFF2-40B4-BE49-F238E27FC236}">
                  <a16:creationId xmlns:a16="http://schemas.microsoft.com/office/drawing/2014/main" id="{944EA1FB-878A-4F47-B1AB-71800A2B4C1C}"/>
                </a:ext>
              </a:extLst>
            </p:cNvPr>
            <p:cNvPicPr>
              <a:picLocks noChangeAspect="1"/>
            </p:cNvPicPr>
            <p:nvPr/>
          </p:nvPicPr>
          <p:blipFill>
            <a:blip r:embed="rId17"/>
            <a:srcRect/>
            <a:stretch/>
          </p:blipFill>
          <p:spPr>
            <a:xfrm>
              <a:off x="11344940" y="6431943"/>
              <a:ext cx="281003" cy="281402"/>
            </a:xfrm>
            <a:prstGeom prst="rect">
              <a:avLst/>
            </a:prstGeom>
          </p:spPr>
        </p:pic>
        <p:sp>
          <p:nvSpPr>
            <p:cNvPr id="101" name="Rectangle 100">
              <a:hlinkClick r:id="rId18" action="ppaction://hlinksldjump"/>
              <a:extLst>
                <a:ext uri="{FF2B5EF4-FFF2-40B4-BE49-F238E27FC236}">
                  <a16:creationId xmlns:a16="http://schemas.microsoft.com/office/drawing/2014/main" id="{16EDB67D-3E85-4D9C-964A-886DBEC9C1D1}"/>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hlinkClick r:id="rId19" action="ppaction://hlinksldjump"/>
              <a:extLst>
                <a:ext uri="{FF2B5EF4-FFF2-40B4-BE49-F238E27FC236}">
                  <a16:creationId xmlns:a16="http://schemas.microsoft.com/office/drawing/2014/main" id="{14ECC9A5-B583-439B-8827-A773BDA0531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3" name="Rectangle 102">
              <a:hlinkClick r:id="rId20" action="ppaction://hlinksldjump"/>
              <a:extLst>
                <a:ext uri="{FF2B5EF4-FFF2-40B4-BE49-F238E27FC236}">
                  <a16:creationId xmlns:a16="http://schemas.microsoft.com/office/drawing/2014/main" id="{F1C3A37C-2B3D-4049-97C7-1CAF6552D624}"/>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21" action="ppaction://hlinksldjump"/>
              <a:extLst>
                <a:ext uri="{FF2B5EF4-FFF2-40B4-BE49-F238E27FC236}">
                  <a16:creationId xmlns:a16="http://schemas.microsoft.com/office/drawing/2014/main" id="{C7052594-6F79-4DA3-91A1-E4E677668615}"/>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22" action="ppaction://hlinksldjump"/>
              <a:extLst>
                <a:ext uri="{FF2B5EF4-FFF2-40B4-BE49-F238E27FC236}">
                  <a16:creationId xmlns:a16="http://schemas.microsoft.com/office/drawing/2014/main" id="{786F8F69-52A1-4DD2-A3FE-07F7D9240E6E}"/>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23" action="ppaction://hlinksldjump"/>
              <a:extLst>
                <a:ext uri="{FF2B5EF4-FFF2-40B4-BE49-F238E27FC236}">
                  <a16:creationId xmlns:a16="http://schemas.microsoft.com/office/drawing/2014/main" id="{C3026368-EDD5-4140-A88B-77F1F652BE0C}"/>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24" action="ppaction://hlinksldjump"/>
              <a:extLst>
                <a:ext uri="{FF2B5EF4-FFF2-40B4-BE49-F238E27FC236}">
                  <a16:creationId xmlns:a16="http://schemas.microsoft.com/office/drawing/2014/main" id="{A1004ECE-BE68-439B-B0B3-666E1DAE900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5" action="ppaction://hlinksldjump"/>
              <a:extLst>
                <a:ext uri="{FF2B5EF4-FFF2-40B4-BE49-F238E27FC236}">
                  <a16:creationId xmlns:a16="http://schemas.microsoft.com/office/drawing/2014/main" id="{C3F32CFC-5944-4026-957D-96770C4C525B}"/>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B2267F6F-99E6-4303-B608-9D686374A0CE}"/>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4" name="Rectangle 3">
            <a:extLst>
              <a:ext uri="{FF2B5EF4-FFF2-40B4-BE49-F238E27FC236}">
                <a16:creationId xmlns:a16="http://schemas.microsoft.com/office/drawing/2014/main" id="{8DA1006B-84D3-4EB5-A706-AF2CE211EFBE}"/>
              </a:ext>
            </a:extLst>
          </p:cNvPr>
          <p:cNvSpPr/>
          <p:nvPr/>
        </p:nvSpPr>
        <p:spPr>
          <a:xfrm>
            <a:off x="0" y="4763"/>
            <a:ext cx="1419225" cy="62849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cxnSp>
        <p:nvCxnSpPr>
          <p:cNvPr id="5" name="Connecteur droit 4">
            <a:extLst>
              <a:ext uri="{FF2B5EF4-FFF2-40B4-BE49-F238E27FC236}">
                <a16:creationId xmlns:a16="http://schemas.microsoft.com/office/drawing/2014/main" id="{FE494E26-0D29-45F0-870B-4C550183DDCE}"/>
              </a:ext>
            </a:extLst>
          </p:cNvPr>
          <p:cNvCxnSpPr>
            <a:cxnSpLocks/>
          </p:cNvCxnSpPr>
          <p:nvPr/>
        </p:nvCxnSpPr>
        <p:spPr>
          <a:xfrm>
            <a:off x="261938" y="1455738"/>
            <a:ext cx="0" cy="4879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0C1E7D4-0F0F-48B3-9960-306E0EEF4EDA}"/>
              </a:ext>
            </a:extLst>
          </p:cNvPr>
          <p:cNvSpPr/>
          <p:nvPr/>
        </p:nvSpPr>
        <p:spPr>
          <a:xfrm>
            <a:off x="1419225" y="0"/>
            <a:ext cx="10772775" cy="361950"/>
          </a:xfrm>
          <a:prstGeom prst="rect">
            <a:avLst/>
          </a:prstGeom>
          <a:solidFill>
            <a:srgbClr val="558C0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i="1" dirty="0">
                <a:latin typeface="Arial" panose="020B0604020202020204" pitchFamily="34" charset="0"/>
                <a:cs typeface="Arial" panose="020B0604020202020204" pitchFamily="34" charset="0"/>
              </a:rPr>
              <a:t>Encourager les projets de mobilité verte de mon client Particulier</a:t>
            </a:r>
          </a:p>
        </p:txBody>
      </p:sp>
      <p:pic>
        <p:nvPicPr>
          <p:cNvPr id="7" name="Graphique 6">
            <a:extLst>
              <a:ext uri="{FF2B5EF4-FFF2-40B4-BE49-F238E27FC236}">
                <a16:creationId xmlns:a16="http://schemas.microsoft.com/office/drawing/2014/main" id="{00AF20C6-9F01-4BE3-AB88-E64E383893B6}"/>
              </a:ext>
            </a:extLst>
          </p:cNvPr>
          <p:cNvPicPr>
            <a:picLocks noChangeAspect="1"/>
          </p:cNvPicPr>
          <p:nvPr/>
        </p:nvPicPr>
        <p:blipFill>
          <a:blip r:embed="rId3"/>
          <a:srcRect/>
          <a:stretch/>
        </p:blipFill>
        <p:spPr>
          <a:xfrm>
            <a:off x="0" y="0"/>
            <a:ext cx="701675" cy="701675"/>
          </a:xfrm>
          <a:prstGeom prst="rect">
            <a:avLst/>
          </a:prstGeom>
        </p:spPr>
      </p:pic>
      <p:sp>
        <p:nvSpPr>
          <p:cNvPr id="8" name="ZoneTexte 7">
            <a:extLst>
              <a:ext uri="{FF2B5EF4-FFF2-40B4-BE49-F238E27FC236}">
                <a16:creationId xmlns:a16="http://schemas.microsoft.com/office/drawing/2014/main" id="{1F0A4CD0-E6D9-4CA2-AAF7-AECB56C6CDA6}"/>
              </a:ext>
            </a:extLst>
          </p:cNvPr>
          <p:cNvSpPr txBox="1"/>
          <p:nvPr/>
        </p:nvSpPr>
        <p:spPr>
          <a:xfrm>
            <a:off x="368300" y="3236913"/>
            <a:ext cx="1243013" cy="223837"/>
          </a:xfrm>
          <a:prstGeom prst="rect">
            <a:avLst/>
          </a:prstGeom>
          <a:noFill/>
        </p:spPr>
        <p:txBody>
          <a:bodyPr>
            <a:spAutoFit/>
          </a:bodyPr>
          <a:lstStyle/>
          <a:p>
            <a:pPr eaLnBrk="1" fontAlgn="auto" hangingPunct="1">
              <a:spcBef>
                <a:spcPts val="0"/>
              </a:spcBef>
              <a:spcAft>
                <a:spcPts val="0"/>
              </a:spcAft>
              <a:defRPr/>
            </a:pPr>
            <a:r>
              <a:rPr lang="fr-FR" sz="850" b="1" kern="1000" spc="-20" dirty="0">
                <a:solidFill>
                  <a:schemeClr val="bg1">
                    <a:lumMod val="75000"/>
                  </a:schemeClr>
                </a:solidFill>
                <a:latin typeface="Arial" panose="020B0604020202020204" pitchFamily="34" charset="0"/>
                <a:cs typeface="Arial" panose="020B0604020202020204" pitchFamily="34" charset="0"/>
              </a:rPr>
              <a:t>JE </a:t>
            </a:r>
            <a:r>
              <a:rPr lang="fr-FR" sz="850" b="1" kern="1000" dirty="0">
                <a:solidFill>
                  <a:schemeClr val="bg1">
                    <a:lumMod val="75000"/>
                  </a:schemeClr>
                </a:solidFill>
                <a:latin typeface="Arial" panose="020B0604020202020204" pitchFamily="34" charset="0"/>
                <a:cs typeface="Arial" panose="020B0604020202020204" pitchFamily="34" charset="0"/>
              </a:rPr>
              <a:t>CONCRÉTISE</a:t>
            </a:r>
          </a:p>
        </p:txBody>
      </p:sp>
      <p:sp>
        <p:nvSpPr>
          <p:cNvPr id="9" name="ZoneTexte 8">
            <a:extLst>
              <a:ext uri="{FF2B5EF4-FFF2-40B4-BE49-F238E27FC236}">
                <a16:creationId xmlns:a16="http://schemas.microsoft.com/office/drawing/2014/main" id="{48CD21E3-E954-454F-93E2-6184FD689486}"/>
              </a:ext>
            </a:extLst>
          </p:cNvPr>
          <p:cNvSpPr txBox="1"/>
          <p:nvPr/>
        </p:nvSpPr>
        <p:spPr>
          <a:xfrm>
            <a:off x="311150" y="2724150"/>
            <a:ext cx="1293813" cy="215900"/>
          </a:xfrm>
          <a:prstGeom prst="rect">
            <a:avLst/>
          </a:prstGeom>
          <a:noFill/>
        </p:spPr>
        <p:txBody>
          <a:bodyPr>
            <a:spAutoFit/>
          </a:bodyPr>
          <a:lstStyle/>
          <a:p>
            <a:pPr marL="11516" eaLnBrk="1" fontAlgn="auto" hangingPunct="1">
              <a:spcBef>
                <a:spcPts val="1632"/>
              </a:spcBef>
              <a:spcAft>
                <a:spcPts val="0"/>
              </a:spcAft>
              <a:defRPr/>
            </a:pPr>
            <a:r>
              <a:rPr lang="fr-FR" sz="800" b="1" dirty="0">
                <a:solidFill>
                  <a:schemeClr val="bg1">
                    <a:lumMod val="75000"/>
                  </a:schemeClr>
                </a:solidFill>
                <a:latin typeface="Arial" panose="020B0604020202020204" pitchFamily="34" charset="0"/>
                <a:cs typeface="Arial" panose="020B0604020202020204" pitchFamily="34" charset="0"/>
              </a:rPr>
              <a:t>ACCOMPAGNER</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80E33E7B-733D-426E-B668-F7EA6D77023C}"/>
              </a:ext>
            </a:extLst>
          </p:cNvPr>
          <p:cNvSpPr txBox="1"/>
          <p:nvPr/>
        </p:nvSpPr>
        <p:spPr>
          <a:xfrm>
            <a:off x="368300" y="1317625"/>
            <a:ext cx="969963" cy="353943"/>
          </a:xfrm>
          <a:prstGeom prst="rect">
            <a:avLst/>
          </a:prstGeom>
          <a:noFill/>
        </p:spPr>
        <p:txBody>
          <a:bodyPr>
            <a:spAutoFit/>
          </a:bodyPr>
          <a:lstStyle/>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M’INFORME</a:t>
            </a:r>
          </a:p>
          <a:p>
            <a:pPr eaLnBrk="1" fontAlgn="auto" hangingPunct="1">
              <a:spcBef>
                <a:spcPts val="0"/>
              </a:spcBef>
              <a:spcAft>
                <a:spcPts val="0"/>
              </a:spcAft>
              <a:defRPr/>
            </a:pPr>
            <a:r>
              <a:rPr lang="fr-FR" sz="850" b="1" dirty="0">
                <a:solidFill>
                  <a:srgbClr val="D51317"/>
                </a:solidFill>
                <a:latin typeface="Arial" panose="020B0604020202020204" pitchFamily="34" charset="0"/>
                <a:cs typeface="Arial" panose="020B0604020202020204" pitchFamily="34" charset="0"/>
              </a:rPr>
              <a:t>JE CONSEILLE</a:t>
            </a:r>
          </a:p>
        </p:txBody>
      </p:sp>
      <p:sp>
        <p:nvSpPr>
          <p:cNvPr id="11" name="ZoneTexte 10">
            <a:extLst>
              <a:ext uri="{FF2B5EF4-FFF2-40B4-BE49-F238E27FC236}">
                <a16:creationId xmlns:a16="http://schemas.microsoft.com/office/drawing/2014/main" id="{32C68C3F-925A-4D71-A1F4-C7668D1E898D}"/>
              </a:ext>
            </a:extLst>
          </p:cNvPr>
          <p:cNvSpPr txBox="1"/>
          <p:nvPr/>
        </p:nvSpPr>
        <p:spPr>
          <a:xfrm>
            <a:off x="368300" y="4268788"/>
            <a:ext cx="895350" cy="354012"/>
          </a:xfrm>
          <a:prstGeom prst="rect">
            <a:avLst/>
          </a:prstGeom>
          <a:noFill/>
        </p:spPr>
        <p:txBody>
          <a:bodyPr>
            <a:spAutoFit/>
          </a:bodyPr>
          <a:lstStyle/>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JE RESTE</a:t>
            </a:r>
          </a:p>
          <a:p>
            <a:pPr eaLnBrk="1" fontAlgn="auto" hangingPunct="1">
              <a:spcBef>
                <a:spcPts val="0"/>
              </a:spcBef>
              <a:spcAft>
                <a:spcPts val="0"/>
              </a:spcAft>
              <a:defRPr/>
            </a:pPr>
            <a:r>
              <a:rPr lang="fr-FR" sz="850" b="1" dirty="0">
                <a:solidFill>
                  <a:schemeClr val="bg1">
                    <a:lumMod val="75000"/>
                  </a:schemeClr>
                </a:solidFill>
                <a:latin typeface="Arial" panose="020B0604020202020204" pitchFamily="34" charset="0"/>
                <a:cs typeface="Arial" panose="020B0604020202020204" pitchFamily="34" charset="0"/>
              </a:rPr>
              <a:t>(IN)FORMÉ</a:t>
            </a:r>
          </a:p>
        </p:txBody>
      </p:sp>
      <p:sp>
        <p:nvSpPr>
          <p:cNvPr id="12" name="ZoneTexte 11">
            <a:extLst>
              <a:ext uri="{FF2B5EF4-FFF2-40B4-BE49-F238E27FC236}">
                <a16:creationId xmlns:a16="http://schemas.microsoft.com/office/drawing/2014/main" id="{5B4546CB-FD04-4D4A-96ED-585A4DC97D50}"/>
              </a:ext>
            </a:extLst>
          </p:cNvPr>
          <p:cNvSpPr txBox="1"/>
          <p:nvPr/>
        </p:nvSpPr>
        <p:spPr>
          <a:xfrm>
            <a:off x="311150" y="1824038"/>
            <a:ext cx="896938" cy="338137"/>
          </a:xfrm>
          <a:prstGeom prst="rect">
            <a:avLst/>
          </a:prstGeom>
          <a:noFill/>
        </p:spPr>
        <p:txBody>
          <a:bodyPr>
            <a:spAutoFit/>
          </a:bodyPr>
          <a:lstStyle/>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DÉCOUVRIR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 BESOIN</a:t>
            </a:r>
            <a:endParaRPr lang="fr-FR" sz="800" dirty="0">
              <a:solidFill>
                <a:schemeClr val="bg1">
                  <a:lumMod val="75000"/>
                </a:schemeClr>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76213F12-B6E0-4880-AA97-BD4BB167562C}"/>
              </a:ext>
            </a:extLst>
          </p:cNvPr>
          <p:cNvSpPr txBox="1"/>
          <p:nvPr/>
        </p:nvSpPr>
        <p:spPr>
          <a:xfrm>
            <a:off x="311150" y="374332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chemeClr val="bg1">
                    <a:lumMod val="75000"/>
                  </a:schemeClr>
                </a:solidFill>
                <a:latin typeface="Arial" panose="020B0604020202020204" pitchFamily="34" charset="0"/>
                <a:cs typeface="Arial" panose="020B0604020202020204" pitchFamily="34" charset="0"/>
              </a:rPr>
              <a:t>FINALISER</a:t>
            </a:r>
          </a:p>
          <a:p>
            <a:pPr marL="11516" eaLnBrk="1" fontAlgn="auto" hangingPunct="1">
              <a:spcBef>
                <a:spcPts val="0"/>
              </a:spcBef>
              <a:spcAft>
                <a:spcPts val="0"/>
              </a:spcAft>
              <a:defRPr/>
            </a:pPr>
            <a:r>
              <a:rPr lang="fr-FR" sz="800" b="1" spc="18" dirty="0">
                <a:solidFill>
                  <a:schemeClr val="bg1">
                    <a:lumMod val="75000"/>
                  </a:schemeClr>
                </a:solidFill>
                <a:latin typeface="Arial" panose="020B0604020202020204" pitchFamily="34" charset="0"/>
                <a:cs typeface="Arial" panose="020B0604020202020204" pitchFamily="34" charset="0"/>
              </a:rPr>
              <a:t>LE</a:t>
            </a:r>
            <a:r>
              <a:rPr lang="fr-FR" sz="800" b="1" spc="-18" dirty="0">
                <a:solidFill>
                  <a:schemeClr val="bg1">
                    <a:lumMod val="75000"/>
                  </a:schemeClr>
                </a:solidFill>
                <a:latin typeface="Arial" panose="020B0604020202020204" pitchFamily="34" charset="0"/>
                <a:cs typeface="Arial" panose="020B0604020202020204" pitchFamily="34" charset="0"/>
              </a:rPr>
              <a:t> </a:t>
            </a:r>
            <a:r>
              <a:rPr lang="fr-FR" sz="800" b="1" spc="27" dirty="0">
                <a:solidFill>
                  <a:schemeClr val="bg1">
                    <a:lumMod val="75000"/>
                  </a:schemeClr>
                </a:solidFill>
                <a:latin typeface="Arial" panose="020B0604020202020204" pitchFamily="34" charset="0"/>
                <a:cs typeface="Arial" panose="020B0604020202020204" pitchFamily="34" charset="0"/>
              </a:rPr>
              <a:t>PROJET</a:t>
            </a:r>
            <a:endParaRPr lang="fr-FR" sz="800" spc="23" dirty="0">
              <a:solidFill>
                <a:schemeClr val="bg1">
                  <a:lumMod val="75000"/>
                </a:schemeClr>
              </a:solidFill>
              <a:latin typeface="Arial" panose="020B0604020202020204" pitchFamily="34" charset="0"/>
              <a:cs typeface="Arial" panose="020B0604020202020204" pitchFamily="34" charset="0"/>
            </a:endParaRPr>
          </a:p>
        </p:txBody>
      </p:sp>
      <p:sp>
        <p:nvSpPr>
          <p:cNvPr id="14" name="Ellipse 13">
            <a:extLst>
              <a:ext uri="{FF2B5EF4-FFF2-40B4-BE49-F238E27FC236}">
                <a16:creationId xmlns:a16="http://schemas.microsoft.com/office/drawing/2014/main" id="{C34B1E6C-6106-45D9-A8A6-57E3DB3B5553}"/>
              </a:ext>
            </a:extLst>
          </p:cNvPr>
          <p:cNvSpPr/>
          <p:nvPr/>
        </p:nvSpPr>
        <p:spPr>
          <a:xfrm>
            <a:off x="215900" y="1882775"/>
            <a:ext cx="90488" cy="904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bg1">
                  <a:lumMod val="75000"/>
                </a:schemeClr>
              </a:solidFill>
            </a:endParaRPr>
          </a:p>
        </p:txBody>
      </p:sp>
      <p:sp>
        <p:nvSpPr>
          <p:cNvPr id="15" name="Ellipse 14">
            <a:extLst>
              <a:ext uri="{FF2B5EF4-FFF2-40B4-BE49-F238E27FC236}">
                <a16:creationId xmlns:a16="http://schemas.microsoft.com/office/drawing/2014/main" id="{814BD800-447D-4F69-B30A-40D0E50327B1}"/>
              </a:ext>
            </a:extLst>
          </p:cNvPr>
          <p:cNvSpPr/>
          <p:nvPr/>
        </p:nvSpPr>
        <p:spPr>
          <a:xfrm>
            <a:off x="215900" y="2357438"/>
            <a:ext cx="90488" cy="88900"/>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6" name="Ellipse 15">
            <a:extLst>
              <a:ext uri="{FF2B5EF4-FFF2-40B4-BE49-F238E27FC236}">
                <a16:creationId xmlns:a16="http://schemas.microsoft.com/office/drawing/2014/main" id="{EA31414A-9E8F-42F1-B5CF-C3401BFCA04C}"/>
              </a:ext>
            </a:extLst>
          </p:cNvPr>
          <p:cNvSpPr/>
          <p:nvPr/>
        </p:nvSpPr>
        <p:spPr>
          <a:xfrm>
            <a:off x="215900" y="2792413"/>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7" name="Ellipse 16">
            <a:extLst>
              <a:ext uri="{FF2B5EF4-FFF2-40B4-BE49-F238E27FC236}">
                <a16:creationId xmlns:a16="http://schemas.microsoft.com/office/drawing/2014/main" id="{780E78EE-FD89-4F37-91D6-EAC7465F1619}"/>
              </a:ext>
            </a:extLst>
          </p:cNvPr>
          <p:cNvSpPr/>
          <p:nvPr/>
        </p:nvSpPr>
        <p:spPr>
          <a:xfrm>
            <a:off x="215900" y="3805238"/>
            <a:ext cx="90488" cy="9048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8" name="Ellipse 17">
            <a:extLst>
              <a:ext uri="{FF2B5EF4-FFF2-40B4-BE49-F238E27FC236}">
                <a16:creationId xmlns:a16="http://schemas.microsoft.com/office/drawing/2014/main" id="{4F0950E3-351F-4A7D-9D89-1F3E005500A0}"/>
              </a:ext>
            </a:extLst>
          </p:cNvPr>
          <p:cNvSpPr/>
          <p:nvPr/>
        </p:nvSpPr>
        <p:spPr>
          <a:xfrm>
            <a:off x="215900" y="4908550"/>
            <a:ext cx="90488" cy="889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394348"/>
              </a:solidFill>
            </a:endParaRPr>
          </a:p>
        </p:txBody>
      </p:sp>
      <p:sp>
        <p:nvSpPr>
          <p:cNvPr id="19" name="ZoneTexte 18">
            <a:extLst>
              <a:ext uri="{FF2B5EF4-FFF2-40B4-BE49-F238E27FC236}">
                <a16:creationId xmlns:a16="http://schemas.microsoft.com/office/drawing/2014/main" id="{5755D9E0-CB50-473D-833C-3071BA2D6861}"/>
              </a:ext>
            </a:extLst>
          </p:cNvPr>
          <p:cNvSpPr txBox="1"/>
          <p:nvPr/>
        </p:nvSpPr>
        <p:spPr>
          <a:xfrm>
            <a:off x="311150" y="2289175"/>
            <a:ext cx="896938" cy="338138"/>
          </a:xfrm>
          <a:prstGeom prst="rect">
            <a:avLst/>
          </a:prstGeom>
          <a:noFill/>
        </p:spPr>
        <p:txBody>
          <a:bodyPr>
            <a:spAutoFit/>
          </a:bodyPr>
          <a:lstStyle/>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RECENSER</a:t>
            </a:r>
          </a:p>
          <a:p>
            <a:pPr marL="11516" eaLnBrk="1" fontAlgn="auto" hangingPunct="1">
              <a:spcBef>
                <a:spcPts val="0"/>
              </a:spcBef>
              <a:spcAft>
                <a:spcPts val="0"/>
              </a:spcAft>
              <a:defRPr/>
            </a:pPr>
            <a:r>
              <a:rPr lang="fr-FR" sz="800" b="1" spc="-9" dirty="0">
                <a:solidFill>
                  <a:srgbClr val="D51317"/>
                </a:solidFill>
                <a:latin typeface="Arial" panose="020B0604020202020204" pitchFamily="34" charset="0"/>
                <a:cs typeface="Arial" panose="020B0604020202020204" pitchFamily="34" charset="0"/>
              </a:rPr>
              <a:t>LES AIDES</a:t>
            </a:r>
            <a:endParaRPr lang="fr-FR" sz="800" spc="23" dirty="0">
              <a:solidFill>
                <a:srgbClr val="D51317"/>
              </a:solidFill>
              <a:latin typeface="Arial" panose="020B0604020202020204" pitchFamily="34" charset="0"/>
              <a:cs typeface="Arial" panose="020B0604020202020204" pitchFamily="34" charset="0"/>
            </a:endParaRPr>
          </a:p>
        </p:txBody>
      </p:sp>
      <p:sp>
        <p:nvSpPr>
          <p:cNvPr id="20" name="ZoneTexte 19">
            <a:extLst>
              <a:ext uri="{FF2B5EF4-FFF2-40B4-BE49-F238E27FC236}">
                <a16:creationId xmlns:a16="http://schemas.microsoft.com/office/drawing/2014/main" id="{1743BDD5-E779-445E-8AE3-F841E8FBA159}"/>
              </a:ext>
            </a:extLst>
          </p:cNvPr>
          <p:cNvSpPr txBox="1"/>
          <p:nvPr/>
        </p:nvSpPr>
        <p:spPr>
          <a:xfrm>
            <a:off x="311150" y="4846638"/>
            <a:ext cx="1163638" cy="338137"/>
          </a:xfrm>
          <a:prstGeom prst="rect">
            <a:avLst/>
          </a:prstGeom>
          <a:noFill/>
        </p:spPr>
        <p:txBody>
          <a:bodyPr>
            <a:spAutoFit/>
          </a:bodyPr>
          <a:lstStyle/>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S’(IN)FORMER /</a:t>
            </a:r>
          </a:p>
          <a:p>
            <a:pPr marL="11516" eaLnBrk="1" fontAlgn="auto" hangingPunct="1">
              <a:spcBef>
                <a:spcPts val="0"/>
              </a:spcBef>
              <a:spcAft>
                <a:spcPts val="0"/>
              </a:spcAft>
              <a:defRPr/>
            </a:pPr>
            <a:r>
              <a:rPr lang="fr-FR" sz="800" b="1" spc="5" dirty="0">
                <a:solidFill>
                  <a:schemeClr val="bg1">
                    <a:lumMod val="75000"/>
                  </a:schemeClr>
                </a:solidFill>
                <a:latin typeface="Arial" panose="020B0604020202020204" pitchFamily="34" charset="0"/>
                <a:cs typeface="Arial" panose="020B0604020202020204" pitchFamily="34" charset="0"/>
              </a:rPr>
              <a:t>SE RENSEIGNER</a:t>
            </a:r>
          </a:p>
        </p:txBody>
      </p:sp>
      <p:sp>
        <p:nvSpPr>
          <p:cNvPr id="21" name="Ellipse 20">
            <a:extLst>
              <a:ext uri="{FF2B5EF4-FFF2-40B4-BE49-F238E27FC236}">
                <a16:creationId xmlns:a16="http://schemas.microsoft.com/office/drawing/2014/main" id="{E1B88B71-54D0-4B9B-B611-D912A1581EF1}"/>
              </a:ext>
            </a:extLst>
          </p:cNvPr>
          <p:cNvSpPr/>
          <p:nvPr/>
        </p:nvSpPr>
        <p:spPr>
          <a:xfrm>
            <a:off x="117475" y="1281113"/>
            <a:ext cx="287338" cy="288925"/>
          </a:xfrm>
          <a:prstGeom prst="ellips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0" tIns="54000" rIns="1080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1</a:t>
            </a:r>
          </a:p>
        </p:txBody>
      </p:sp>
      <p:sp>
        <p:nvSpPr>
          <p:cNvPr id="22" name="Ellipse 21">
            <a:extLst>
              <a:ext uri="{FF2B5EF4-FFF2-40B4-BE49-F238E27FC236}">
                <a16:creationId xmlns:a16="http://schemas.microsoft.com/office/drawing/2014/main" id="{ED603257-9342-4383-8614-F5D7B12BEF07}"/>
              </a:ext>
            </a:extLst>
          </p:cNvPr>
          <p:cNvSpPr/>
          <p:nvPr/>
        </p:nvSpPr>
        <p:spPr>
          <a:xfrm>
            <a:off x="117475" y="319881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2</a:t>
            </a:r>
          </a:p>
        </p:txBody>
      </p:sp>
      <p:sp>
        <p:nvSpPr>
          <p:cNvPr id="23" name="Ellipse 22">
            <a:extLst>
              <a:ext uri="{FF2B5EF4-FFF2-40B4-BE49-F238E27FC236}">
                <a16:creationId xmlns:a16="http://schemas.microsoft.com/office/drawing/2014/main" id="{0DA4E4BD-C982-4281-B122-56E68609680B}"/>
              </a:ext>
            </a:extLst>
          </p:cNvPr>
          <p:cNvSpPr/>
          <p:nvPr/>
        </p:nvSpPr>
        <p:spPr>
          <a:xfrm>
            <a:off x="117475" y="4297363"/>
            <a:ext cx="287338" cy="2889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 bIns="64800"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3</a:t>
            </a:r>
          </a:p>
        </p:txBody>
      </p:sp>
      <p:grpSp>
        <p:nvGrpSpPr>
          <p:cNvPr id="61463" name="Groupe 23">
            <a:extLst>
              <a:ext uri="{FF2B5EF4-FFF2-40B4-BE49-F238E27FC236}">
                <a16:creationId xmlns:a16="http://schemas.microsoft.com/office/drawing/2014/main" id="{B60F2B2E-F739-4CEF-9375-33E104E9752B}"/>
              </a:ext>
            </a:extLst>
          </p:cNvPr>
          <p:cNvGrpSpPr>
            <a:grpSpLocks/>
          </p:cNvGrpSpPr>
          <p:nvPr/>
        </p:nvGrpSpPr>
        <p:grpSpPr bwMode="auto">
          <a:xfrm>
            <a:off x="90488" y="2282825"/>
            <a:ext cx="1460500" cy="338138"/>
            <a:chOff x="90785" y="1823764"/>
            <a:chExt cx="1460705" cy="338554"/>
          </a:xfrm>
        </p:grpSpPr>
        <p:sp>
          <p:nvSpPr>
            <p:cNvPr id="25" name="Rectangle 24">
              <a:extLst>
                <a:ext uri="{FF2B5EF4-FFF2-40B4-BE49-F238E27FC236}">
                  <a16:creationId xmlns:a16="http://schemas.microsoft.com/office/drawing/2014/main" id="{C7D1130D-0720-48D2-882E-444C58985E28}"/>
                </a:ext>
              </a:extLst>
            </p:cNvPr>
            <p:cNvSpPr/>
            <p:nvPr/>
          </p:nvSpPr>
          <p:spPr>
            <a:xfrm>
              <a:off x="90785" y="1823764"/>
              <a:ext cx="1328924" cy="338554"/>
            </a:xfrm>
            <a:prstGeom prst="rect">
              <a:avLst/>
            </a:prstGeom>
            <a:noFill/>
            <a:ln w="12700">
              <a:solidFill>
                <a:srgbClr val="D513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6" name="Triangle 25">
              <a:extLst>
                <a:ext uri="{FF2B5EF4-FFF2-40B4-BE49-F238E27FC236}">
                  <a16:creationId xmlns:a16="http://schemas.microsoft.com/office/drawing/2014/main" id="{5CCF5DC5-6811-4D16-948B-51A25044F14B}"/>
                </a:ext>
              </a:extLst>
            </p:cNvPr>
            <p:cNvSpPr/>
            <p:nvPr/>
          </p:nvSpPr>
          <p:spPr>
            <a:xfrm rot="5400000">
              <a:off x="1415642" y="1940639"/>
              <a:ext cx="179609" cy="92088"/>
            </a:xfrm>
            <a:prstGeom prst="triangle">
              <a:avLst/>
            </a:prstGeom>
            <a:solidFill>
              <a:srgbClr val="D513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27" name="Rectangle 26">
            <a:extLst>
              <a:ext uri="{FF2B5EF4-FFF2-40B4-BE49-F238E27FC236}">
                <a16:creationId xmlns:a16="http://schemas.microsoft.com/office/drawing/2014/main" id="{CCC07042-3000-4DEB-8B01-8F85F123A79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30" name="Rectangle 29">
            <a:extLst>
              <a:ext uri="{FF2B5EF4-FFF2-40B4-BE49-F238E27FC236}">
                <a16:creationId xmlns:a16="http://schemas.microsoft.com/office/drawing/2014/main" id="{C2972170-CF49-4926-9377-1055748D2B14}"/>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59</a:t>
            </a:r>
          </a:p>
        </p:txBody>
      </p:sp>
      <p:grpSp>
        <p:nvGrpSpPr>
          <p:cNvPr id="61466" name="Groupe 30">
            <a:extLst>
              <a:ext uri="{FF2B5EF4-FFF2-40B4-BE49-F238E27FC236}">
                <a16:creationId xmlns:a16="http://schemas.microsoft.com/office/drawing/2014/main" id="{DDC59CF4-AFB0-42BE-9710-7C217A5DC4E1}"/>
              </a:ext>
            </a:extLst>
          </p:cNvPr>
          <p:cNvGrpSpPr>
            <a:grpSpLocks/>
          </p:cNvGrpSpPr>
          <p:nvPr/>
        </p:nvGrpSpPr>
        <p:grpSpPr bwMode="auto">
          <a:xfrm>
            <a:off x="88900" y="6353175"/>
            <a:ext cx="511175" cy="469900"/>
            <a:chOff x="89063" y="6352891"/>
            <a:chExt cx="510639" cy="470443"/>
          </a:xfrm>
        </p:grpSpPr>
        <p:pic>
          <p:nvPicPr>
            <p:cNvPr id="32" name="Graphique 31">
              <a:extLst>
                <a:ext uri="{FF2B5EF4-FFF2-40B4-BE49-F238E27FC236}">
                  <a16:creationId xmlns:a16="http://schemas.microsoft.com/office/drawing/2014/main" id="{24334964-EEA0-434A-B6B2-C94F98A21EFC}"/>
                </a:ext>
              </a:extLst>
            </p:cNvPr>
            <p:cNvPicPr>
              <a:picLocks noChangeAspect="1"/>
            </p:cNvPicPr>
            <p:nvPr/>
          </p:nvPicPr>
          <p:blipFill>
            <a:blip r:embed="rId4"/>
            <a:srcRect/>
            <a:stretch/>
          </p:blipFill>
          <p:spPr>
            <a:xfrm>
              <a:off x="188971" y="6352891"/>
              <a:ext cx="310824" cy="311510"/>
            </a:xfrm>
            <a:prstGeom prst="rect">
              <a:avLst/>
            </a:prstGeom>
          </p:spPr>
        </p:pic>
        <p:sp>
          <p:nvSpPr>
            <p:cNvPr id="61531" name="ZoneTexte 32">
              <a:extLst>
                <a:ext uri="{FF2B5EF4-FFF2-40B4-BE49-F238E27FC236}">
                  <a16:creationId xmlns:a16="http://schemas.microsoft.com/office/drawing/2014/main" id="{DFEA7420-FC5F-422C-88FA-87E9B6B4E7BD}"/>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1467" name="Groupe 33">
            <a:extLst>
              <a:ext uri="{FF2B5EF4-FFF2-40B4-BE49-F238E27FC236}">
                <a16:creationId xmlns:a16="http://schemas.microsoft.com/office/drawing/2014/main" id="{7EBC9D2F-DA24-4B75-80A9-3F23D997F34A}"/>
              </a:ext>
            </a:extLst>
          </p:cNvPr>
          <p:cNvGrpSpPr>
            <a:grpSpLocks/>
          </p:cNvGrpSpPr>
          <p:nvPr/>
        </p:nvGrpSpPr>
        <p:grpSpPr bwMode="auto">
          <a:xfrm>
            <a:off x="660400" y="6307138"/>
            <a:ext cx="604838" cy="515937"/>
            <a:chOff x="611572" y="6306505"/>
            <a:chExt cx="605644" cy="516829"/>
          </a:xfrm>
        </p:grpSpPr>
        <p:pic>
          <p:nvPicPr>
            <p:cNvPr id="35" name="Graphique 34">
              <a:extLst>
                <a:ext uri="{FF2B5EF4-FFF2-40B4-BE49-F238E27FC236}">
                  <a16:creationId xmlns:a16="http://schemas.microsoft.com/office/drawing/2014/main" id="{05E0986C-D2C5-4350-A04D-B99001BC4D34}"/>
                </a:ext>
              </a:extLst>
            </p:cNvPr>
            <p:cNvPicPr>
              <a:picLocks noChangeAspect="1"/>
            </p:cNvPicPr>
            <p:nvPr/>
          </p:nvPicPr>
          <p:blipFill>
            <a:blip r:embed="rId5"/>
            <a:srcRect/>
            <a:stretch/>
          </p:blipFill>
          <p:spPr>
            <a:xfrm>
              <a:off x="706949" y="6306505"/>
              <a:ext cx="414890" cy="415053"/>
            </a:xfrm>
            <a:prstGeom prst="rect">
              <a:avLst/>
            </a:prstGeom>
          </p:spPr>
        </p:pic>
        <p:sp>
          <p:nvSpPr>
            <p:cNvPr id="61529" name="ZoneTexte 35">
              <a:extLst>
                <a:ext uri="{FF2B5EF4-FFF2-40B4-BE49-F238E27FC236}">
                  <a16:creationId xmlns:a16="http://schemas.microsoft.com/office/drawing/2014/main" id="{537B7D4C-A6EE-42A3-A62C-64F97F1F8C24}"/>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1468" name="ZoneTexte 36">
            <a:extLst>
              <a:ext uri="{FF2B5EF4-FFF2-40B4-BE49-F238E27FC236}">
                <a16:creationId xmlns:a16="http://schemas.microsoft.com/office/drawing/2014/main" id="{A2A78FA0-57E3-4A84-AC88-297D9BA725BD}"/>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38" name="Connecteur droit 37">
            <a:extLst>
              <a:ext uri="{FF2B5EF4-FFF2-40B4-BE49-F238E27FC236}">
                <a16:creationId xmlns:a16="http://schemas.microsoft.com/office/drawing/2014/main" id="{35351052-85D5-4183-AE6E-DB3FFB9A2821}"/>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58F2892D-2CAF-4844-86D2-9DB595859C7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471" name="Groupe 39">
            <a:extLst>
              <a:ext uri="{FF2B5EF4-FFF2-40B4-BE49-F238E27FC236}">
                <a16:creationId xmlns:a16="http://schemas.microsoft.com/office/drawing/2014/main" id="{4AA8F4D0-C614-4A2C-A512-C0286869BE34}"/>
              </a:ext>
            </a:extLst>
          </p:cNvPr>
          <p:cNvGrpSpPr>
            <a:grpSpLocks/>
          </p:cNvGrpSpPr>
          <p:nvPr/>
        </p:nvGrpSpPr>
        <p:grpSpPr bwMode="auto">
          <a:xfrm>
            <a:off x="1581150" y="6342063"/>
            <a:ext cx="784225" cy="481012"/>
            <a:chOff x="5794442" y="6342472"/>
            <a:chExt cx="784388" cy="480531"/>
          </a:xfrm>
        </p:grpSpPr>
        <p:pic>
          <p:nvPicPr>
            <p:cNvPr id="41" name="Graphique 40">
              <a:extLst>
                <a:ext uri="{FF2B5EF4-FFF2-40B4-BE49-F238E27FC236}">
                  <a16:creationId xmlns:a16="http://schemas.microsoft.com/office/drawing/2014/main" id="{5A8FA834-C300-485D-A709-4588441DF899}"/>
                </a:ext>
              </a:extLst>
            </p:cNvPr>
            <p:cNvPicPr>
              <a:picLocks noChangeAspect="1"/>
            </p:cNvPicPr>
            <p:nvPr/>
          </p:nvPicPr>
          <p:blipFill>
            <a:blip r:embed="rId6"/>
            <a:srcRect/>
            <a:stretch/>
          </p:blipFill>
          <p:spPr>
            <a:xfrm>
              <a:off x="6013563" y="6342472"/>
              <a:ext cx="346147" cy="345729"/>
            </a:xfrm>
            <a:prstGeom prst="rect">
              <a:avLst/>
            </a:prstGeom>
          </p:spPr>
        </p:pic>
        <p:sp>
          <p:nvSpPr>
            <p:cNvPr id="61527" name="ZoneTexte 41">
              <a:extLst>
                <a:ext uri="{FF2B5EF4-FFF2-40B4-BE49-F238E27FC236}">
                  <a16:creationId xmlns:a16="http://schemas.microsoft.com/office/drawing/2014/main" id="{0C81B7B5-8787-4CAE-B46F-29591E7BD9A5}"/>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1472" name="Groupe 42">
            <a:extLst>
              <a:ext uri="{FF2B5EF4-FFF2-40B4-BE49-F238E27FC236}">
                <a16:creationId xmlns:a16="http://schemas.microsoft.com/office/drawing/2014/main" id="{DE6E3462-37E3-44B8-AB35-D45B5C27F424}"/>
              </a:ext>
            </a:extLst>
          </p:cNvPr>
          <p:cNvGrpSpPr>
            <a:grpSpLocks/>
          </p:cNvGrpSpPr>
          <p:nvPr/>
        </p:nvGrpSpPr>
        <p:grpSpPr bwMode="auto">
          <a:xfrm>
            <a:off x="11252200" y="5872163"/>
            <a:ext cx="879475" cy="361950"/>
            <a:chOff x="702023" y="0"/>
            <a:chExt cx="878589" cy="362285"/>
          </a:xfrm>
        </p:grpSpPr>
        <p:sp>
          <p:nvSpPr>
            <p:cNvPr id="44" name="Rectangle 43">
              <a:extLst>
                <a:ext uri="{FF2B5EF4-FFF2-40B4-BE49-F238E27FC236}">
                  <a16:creationId xmlns:a16="http://schemas.microsoft.com/office/drawing/2014/main" id="{87016375-2F25-4FD6-AAA0-D85722A1EDAB}"/>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45" name="Triangle 44">
              <a:extLst>
                <a:ext uri="{FF2B5EF4-FFF2-40B4-BE49-F238E27FC236}">
                  <a16:creationId xmlns:a16="http://schemas.microsoft.com/office/drawing/2014/main" id="{C1470590-5CBC-40D0-98D9-992D85EC76D4}"/>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1473" name="Groupe 45">
            <a:extLst>
              <a:ext uri="{FF2B5EF4-FFF2-40B4-BE49-F238E27FC236}">
                <a16:creationId xmlns:a16="http://schemas.microsoft.com/office/drawing/2014/main" id="{5D15D64F-8FB5-4DD6-AC9D-E245783C5A3E}"/>
              </a:ext>
            </a:extLst>
          </p:cNvPr>
          <p:cNvGrpSpPr>
            <a:grpSpLocks/>
          </p:cNvGrpSpPr>
          <p:nvPr/>
        </p:nvGrpSpPr>
        <p:grpSpPr bwMode="auto">
          <a:xfrm>
            <a:off x="8907463" y="6334125"/>
            <a:ext cx="1304925" cy="488950"/>
            <a:chOff x="9429931" y="6334408"/>
            <a:chExt cx="1305361" cy="488926"/>
          </a:xfrm>
        </p:grpSpPr>
        <p:grpSp>
          <p:nvGrpSpPr>
            <p:cNvPr id="61517" name="Groupe 46">
              <a:extLst>
                <a:ext uri="{FF2B5EF4-FFF2-40B4-BE49-F238E27FC236}">
                  <a16:creationId xmlns:a16="http://schemas.microsoft.com/office/drawing/2014/main" id="{1ED6C3E7-6F13-4B36-A09F-DE4223B9E377}"/>
                </a:ext>
              </a:extLst>
            </p:cNvPr>
            <p:cNvGrpSpPr>
              <a:grpSpLocks/>
            </p:cNvGrpSpPr>
            <p:nvPr/>
          </p:nvGrpSpPr>
          <p:grpSpPr bwMode="auto">
            <a:xfrm>
              <a:off x="9429931" y="6334408"/>
              <a:ext cx="547826" cy="488926"/>
              <a:chOff x="640481" y="6334408"/>
              <a:chExt cx="547826" cy="488926"/>
            </a:xfrm>
          </p:grpSpPr>
          <p:pic>
            <p:nvPicPr>
              <p:cNvPr id="52" name="Graphique 51">
                <a:extLst>
                  <a:ext uri="{FF2B5EF4-FFF2-40B4-BE49-F238E27FC236}">
                    <a16:creationId xmlns:a16="http://schemas.microsoft.com/office/drawing/2014/main" id="{6E77ABD8-8B79-496A-BE34-C2EBD6DF5FD7}"/>
                  </a:ext>
                </a:extLst>
              </p:cNvPr>
              <p:cNvPicPr>
                <a:picLocks noChangeAspect="1"/>
              </p:cNvPicPr>
              <p:nvPr/>
            </p:nvPicPr>
            <p:blipFill>
              <a:blip r:embed="rId7"/>
              <a:srcRect/>
              <a:stretch/>
            </p:blipFill>
            <p:spPr>
              <a:xfrm>
                <a:off x="735763" y="6334408"/>
                <a:ext cx="352543" cy="352408"/>
              </a:xfrm>
              <a:prstGeom prst="rect">
                <a:avLst/>
              </a:prstGeom>
            </p:spPr>
          </p:pic>
          <p:sp>
            <p:nvSpPr>
              <p:cNvPr id="61523" name="ZoneTexte 52">
                <a:extLst>
                  <a:ext uri="{FF2B5EF4-FFF2-40B4-BE49-F238E27FC236}">
                    <a16:creationId xmlns:a16="http://schemas.microsoft.com/office/drawing/2014/main" id="{B406D2DE-A911-4DEB-B227-9A3F7216FD3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48" name="Connecteur droit 47">
              <a:extLst>
                <a:ext uri="{FF2B5EF4-FFF2-40B4-BE49-F238E27FC236}">
                  <a16:creationId xmlns:a16="http://schemas.microsoft.com/office/drawing/2014/main" id="{8B8ECBFB-9DC0-425C-AA16-44233FB0A03C}"/>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519" name="Groupe 48">
              <a:extLst>
                <a:ext uri="{FF2B5EF4-FFF2-40B4-BE49-F238E27FC236}">
                  <a16:creationId xmlns:a16="http://schemas.microsoft.com/office/drawing/2014/main" id="{F5BEEF9D-8450-4AEA-9CB6-EA01928DD8CB}"/>
                </a:ext>
              </a:extLst>
            </p:cNvPr>
            <p:cNvGrpSpPr>
              <a:grpSpLocks/>
            </p:cNvGrpSpPr>
            <p:nvPr/>
          </p:nvGrpSpPr>
          <p:grpSpPr bwMode="auto">
            <a:xfrm>
              <a:off x="10304354" y="6342472"/>
              <a:ext cx="430938" cy="480531"/>
              <a:chOff x="5971167" y="6342472"/>
              <a:chExt cx="430938" cy="480531"/>
            </a:xfrm>
          </p:grpSpPr>
          <p:pic>
            <p:nvPicPr>
              <p:cNvPr id="50" name="Graphique 49">
                <a:extLst>
                  <a:ext uri="{FF2B5EF4-FFF2-40B4-BE49-F238E27FC236}">
                    <a16:creationId xmlns:a16="http://schemas.microsoft.com/office/drawing/2014/main" id="{C7CC3BA5-76D4-430A-900C-59CE6D4D2C83}"/>
                  </a:ext>
                </a:extLst>
              </p:cNvPr>
              <p:cNvPicPr>
                <a:picLocks noChangeAspect="1"/>
              </p:cNvPicPr>
              <p:nvPr/>
            </p:nvPicPr>
            <p:blipFill>
              <a:blip r:embed="rId8"/>
              <a:srcRect/>
              <a:stretch/>
            </p:blipFill>
            <p:spPr>
              <a:xfrm>
                <a:off x="6008273" y="6342346"/>
                <a:ext cx="346191" cy="346058"/>
              </a:xfrm>
              <a:prstGeom prst="rect">
                <a:avLst/>
              </a:prstGeom>
            </p:spPr>
          </p:pic>
          <p:sp>
            <p:nvSpPr>
              <p:cNvPr id="61521" name="ZoneTexte 50">
                <a:extLst>
                  <a:ext uri="{FF2B5EF4-FFF2-40B4-BE49-F238E27FC236}">
                    <a16:creationId xmlns:a16="http://schemas.microsoft.com/office/drawing/2014/main" id="{AE4E2AD2-EC83-47F7-8FAD-49AB5E7C7B64}"/>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1474" name="Groupe 53">
            <a:extLst>
              <a:ext uri="{FF2B5EF4-FFF2-40B4-BE49-F238E27FC236}">
                <a16:creationId xmlns:a16="http://schemas.microsoft.com/office/drawing/2014/main" id="{9150D733-8401-4DC0-994D-89A8B40D4F29}"/>
              </a:ext>
            </a:extLst>
          </p:cNvPr>
          <p:cNvGrpSpPr>
            <a:grpSpLocks/>
          </p:cNvGrpSpPr>
          <p:nvPr/>
        </p:nvGrpSpPr>
        <p:grpSpPr bwMode="auto">
          <a:xfrm>
            <a:off x="3365500" y="6388100"/>
            <a:ext cx="1417638" cy="369888"/>
            <a:chOff x="2237439" y="6388408"/>
            <a:chExt cx="1417322" cy="369331"/>
          </a:xfrm>
        </p:grpSpPr>
        <p:sp>
          <p:nvSpPr>
            <p:cNvPr id="55" name="Rectangle 54">
              <a:extLst>
                <a:ext uri="{FF2B5EF4-FFF2-40B4-BE49-F238E27FC236}">
                  <a16:creationId xmlns:a16="http://schemas.microsoft.com/office/drawing/2014/main" id="{39D7B6FA-E475-49E5-8739-4C6DCE612175}"/>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1516" name="ZoneTexte 55">
              <a:extLst>
                <a:ext uri="{FF2B5EF4-FFF2-40B4-BE49-F238E27FC236}">
                  <a16:creationId xmlns:a16="http://schemas.microsoft.com/office/drawing/2014/main" id="{7FD8D837-7EA1-453B-9C9B-4D501365D6CD}"/>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57" name="Rectangle 56">
            <a:extLst>
              <a:ext uri="{FF2B5EF4-FFF2-40B4-BE49-F238E27FC236}">
                <a16:creationId xmlns:a16="http://schemas.microsoft.com/office/drawing/2014/main" id="{1D64A8E6-64F6-448A-9D99-15EBEF396FC0}"/>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58" name="Rectangle 57">
            <a:extLst>
              <a:ext uri="{FF2B5EF4-FFF2-40B4-BE49-F238E27FC236}">
                <a16:creationId xmlns:a16="http://schemas.microsoft.com/office/drawing/2014/main" id="{2A7DA584-51CB-42A7-9925-847FACB37BAC}"/>
              </a:ext>
            </a:extLst>
          </p:cNvPr>
          <p:cNvSpPr/>
          <p:nvPr/>
        </p:nvSpPr>
        <p:spPr>
          <a:xfrm>
            <a:off x="2197100" y="865188"/>
            <a:ext cx="9215438" cy="833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Mon client souhaite</a:t>
            </a:r>
            <a:br>
              <a:rPr lang="fr-FR" b="1" dirty="0">
                <a:solidFill>
                  <a:srgbClr val="394348"/>
                </a:solidFill>
                <a:latin typeface="Arial" panose="020B0604020202020204" pitchFamily="34" charset="0"/>
                <a:cs typeface="Arial" panose="020B0604020202020204" pitchFamily="34" charset="0"/>
              </a:rPr>
            </a:br>
            <a:r>
              <a:rPr lang="fr-FR" dirty="0">
                <a:solidFill>
                  <a:schemeClr val="tx1">
                    <a:lumMod val="75000"/>
                  </a:schemeClr>
                </a:solidFill>
                <a:latin typeface="Arial" panose="020B0604020202020204" pitchFamily="34" charset="0"/>
                <a:cs typeface="Arial" panose="020B0604020202020204" pitchFamily="34" charset="0"/>
              </a:rPr>
              <a:t>acheter un vélo à assistance électrique</a:t>
            </a:r>
          </a:p>
        </p:txBody>
      </p:sp>
      <p:grpSp>
        <p:nvGrpSpPr>
          <p:cNvPr id="61477" name="Groupe 131">
            <a:extLst>
              <a:ext uri="{FF2B5EF4-FFF2-40B4-BE49-F238E27FC236}">
                <a16:creationId xmlns:a16="http://schemas.microsoft.com/office/drawing/2014/main" id="{815AF7BB-A699-4F88-90AA-1C72889C00CF}"/>
              </a:ext>
            </a:extLst>
          </p:cNvPr>
          <p:cNvGrpSpPr>
            <a:grpSpLocks/>
          </p:cNvGrpSpPr>
          <p:nvPr/>
        </p:nvGrpSpPr>
        <p:grpSpPr bwMode="auto">
          <a:xfrm>
            <a:off x="4746625" y="6332538"/>
            <a:ext cx="784225" cy="490537"/>
            <a:chOff x="5671169" y="6332222"/>
            <a:chExt cx="784388" cy="490781"/>
          </a:xfrm>
        </p:grpSpPr>
        <p:pic>
          <p:nvPicPr>
            <p:cNvPr id="133" name="Graphique 132">
              <a:extLst>
                <a:ext uri="{FF2B5EF4-FFF2-40B4-BE49-F238E27FC236}">
                  <a16:creationId xmlns:a16="http://schemas.microsoft.com/office/drawing/2014/main" id="{2D4F3A4D-A0C5-4DCB-A549-CE880E3FCD84}"/>
                </a:ext>
              </a:extLst>
            </p:cNvPr>
            <p:cNvPicPr>
              <a:picLocks noChangeAspect="1"/>
            </p:cNvPicPr>
            <p:nvPr/>
          </p:nvPicPr>
          <p:blipFill>
            <a:blip r:embed="rId9"/>
            <a:stretch>
              <a:fillRect/>
            </a:stretch>
          </p:blipFill>
          <p:spPr>
            <a:xfrm>
              <a:off x="5890290" y="6332222"/>
              <a:ext cx="352498" cy="352600"/>
            </a:xfrm>
            <a:prstGeom prst="rect">
              <a:avLst/>
            </a:prstGeom>
          </p:spPr>
        </p:pic>
        <p:sp>
          <p:nvSpPr>
            <p:cNvPr id="61514" name="ZoneTexte 133">
              <a:extLst>
                <a:ext uri="{FF2B5EF4-FFF2-40B4-BE49-F238E27FC236}">
                  <a16:creationId xmlns:a16="http://schemas.microsoft.com/office/drawing/2014/main" id="{A10A1CE3-4EED-47AD-8749-59005CA49CAC}"/>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1478" name="Groupe 134">
            <a:extLst>
              <a:ext uri="{FF2B5EF4-FFF2-40B4-BE49-F238E27FC236}">
                <a16:creationId xmlns:a16="http://schemas.microsoft.com/office/drawing/2014/main" id="{76428DEF-622C-4EB2-AB05-86051ED4B3DF}"/>
              </a:ext>
            </a:extLst>
          </p:cNvPr>
          <p:cNvGrpSpPr>
            <a:grpSpLocks/>
          </p:cNvGrpSpPr>
          <p:nvPr/>
        </p:nvGrpSpPr>
        <p:grpSpPr bwMode="auto">
          <a:xfrm>
            <a:off x="5367338" y="6348413"/>
            <a:ext cx="784225" cy="474662"/>
            <a:chOff x="6197480" y="6348998"/>
            <a:chExt cx="784388" cy="474005"/>
          </a:xfrm>
        </p:grpSpPr>
        <p:pic>
          <p:nvPicPr>
            <p:cNvPr id="136" name="Graphique 135">
              <a:extLst>
                <a:ext uri="{FF2B5EF4-FFF2-40B4-BE49-F238E27FC236}">
                  <a16:creationId xmlns:a16="http://schemas.microsoft.com/office/drawing/2014/main" id="{41D2F85C-AF76-410D-BC53-679CC114889A}"/>
                </a:ext>
              </a:extLst>
            </p:cNvPr>
            <p:cNvPicPr>
              <a:picLocks noChangeAspect="1"/>
            </p:cNvPicPr>
            <p:nvPr/>
          </p:nvPicPr>
          <p:blipFill>
            <a:blip r:embed="rId10"/>
            <a:stretch>
              <a:fillRect/>
            </a:stretch>
          </p:blipFill>
          <p:spPr>
            <a:xfrm>
              <a:off x="6416601" y="6348998"/>
              <a:ext cx="352498" cy="353522"/>
            </a:xfrm>
            <a:prstGeom prst="rect">
              <a:avLst/>
            </a:prstGeom>
          </p:spPr>
        </p:pic>
        <p:sp>
          <p:nvSpPr>
            <p:cNvPr id="61512" name="ZoneTexte 136">
              <a:extLst>
                <a:ext uri="{FF2B5EF4-FFF2-40B4-BE49-F238E27FC236}">
                  <a16:creationId xmlns:a16="http://schemas.microsoft.com/office/drawing/2014/main" id="{49BFDB86-2ADD-4EDA-AF49-560492660BA4}"/>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1479" name="Groupe 58">
            <a:extLst>
              <a:ext uri="{FF2B5EF4-FFF2-40B4-BE49-F238E27FC236}">
                <a16:creationId xmlns:a16="http://schemas.microsoft.com/office/drawing/2014/main" id="{A4BD26F7-0E8E-4C7B-B5F4-45028F4ADC5C}"/>
              </a:ext>
            </a:extLst>
          </p:cNvPr>
          <p:cNvGrpSpPr>
            <a:grpSpLocks/>
          </p:cNvGrpSpPr>
          <p:nvPr/>
        </p:nvGrpSpPr>
        <p:grpSpPr bwMode="auto">
          <a:xfrm>
            <a:off x="3821113" y="1992313"/>
            <a:ext cx="5967412" cy="2971800"/>
            <a:chOff x="3324123" y="1586301"/>
            <a:chExt cx="5967838" cy="2970734"/>
          </a:xfrm>
        </p:grpSpPr>
        <p:sp>
          <p:nvSpPr>
            <p:cNvPr id="141" name="Rectangle 140">
              <a:extLst>
                <a:ext uri="{FF2B5EF4-FFF2-40B4-BE49-F238E27FC236}">
                  <a16:creationId xmlns:a16="http://schemas.microsoft.com/office/drawing/2014/main" id="{A51B92FC-D652-4606-A134-D56EDF91CE97}"/>
                </a:ext>
              </a:extLst>
            </p:cNvPr>
            <p:cNvSpPr/>
            <p:nvPr/>
          </p:nvSpPr>
          <p:spPr>
            <a:xfrm>
              <a:off x="3324123" y="1586301"/>
              <a:ext cx="1960702" cy="142506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Prime</a:t>
              </a:r>
            </a:p>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à la conversion</a:t>
              </a:r>
            </a:p>
            <a:p>
              <a:pPr algn="ctr" eaLnBrk="1" fontAlgn="auto" hangingPunct="1">
                <a:spcBef>
                  <a:spcPts val="0"/>
                </a:spcBef>
                <a:spcAft>
                  <a:spcPts val="0"/>
                </a:spcAft>
                <a:defRPr/>
              </a:pPr>
              <a:r>
                <a:rPr lang="fr-FR" sz="1000" dirty="0">
                  <a:solidFill>
                    <a:srgbClr val="394348"/>
                  </a:solidFill>
                  <a:latin typeface="Arial" panose="020B0604020202020204" pitchFamily="34" charset="0"/>
                  <a:cs typeface="Arial" panose="020B0604020202020204" pitchFamily="34" charset="0"/>
                </a:rPr>
                <a:t>(le montant dépend de la situation du demandeur)</a:t>
              </a:r>
            </a:p>
          </p:txBody>
        </p:sp>
        <p:sp>
          <p:nvSpPr>
            <p:cNvPr id="142" name="Rectangle 141">
              <a:extLst>
                <a:ext uri="{FF2B5EF4-FFF2-40B4-BE49-F238E27FC236}">
                  <a16:creationId xmlns:a16="http://schemas.microsoft.com/office/drawing/2014/main" id="{CF01080C-BF92-409D-8832-19C9942E51D2}"/>
                </a:ext>
              </a:extLst>
            </p:cNvPr>
            <p:cNvSpPr/>
            <p:nvPr/>
          </p:nvSpPr>
          <p:spPr>
            <a:xfrm>
              <a:off x="3324123" y="3117688"/>
              <a:ext cx="1960702" cy="674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Bonus</a:t>
              </a:r>
            </a:p>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vélo</a:t>
              </a:r>
              <a:endParaRPr lang="fr-FR" sz="1400" dirty="0">
                <a:solidFill>
                  <a:srgbClr val="394348"/>
                </a:solidFill>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3FA7D7FD-5B12-4AD4-B847-427670A3BC94}"/>
                </a:ext>
              </a:extLst>
            </p:cNvPr>
            <p:cNvSpPr/>
            <p:nvPr/>
          </p:nvSpPr>
          <p:spPr>
            <a:xfrm>
              <a:off x="3324123" y="3882589"/>
              <a:ext cx="1960702" cy="67444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Aide financière</a:t>
              </a:r>
            </a:p>
            <a:p>
              <a:pPr algn="ctr" eaLnBrk="1" fontAlgn="auto" hangingPunct="1">
                <a:spcBef>
                  <a:spcPts val="0"/>
                </a:spcBef>
                <a:spcAft>
                  <a:spcPts val="0"/>
                </a:spcAft>
                <a:defRPr/>
              </a:pPr>
              <a:r>
                <a:rPr lang="fr-FR" sz="1400" b="1" dirty="0">
                  <a:solidFill>
                    <a:srgbClr val="76C032"/>
                  </a:solidFill>
                  <a:latin typeface="Arial" panose="020B0604020202020204" pitchFamily="34" charset="0"/>
                  <a:cs typeface="Arial" panose="020B0604020202020204" pitchFamily="34" charset="0"/>
                </a:rPr>
                <a:t>employeur</a:t>
              </a:r>
              <a:endParaRPr lang="fr-FR" sz="1400" dirty="0">
                <a:solidFill>
                  <a:srgbClr val="394348"/>
                </a:solidFill>
                <a:latin typeface="Arial" panose="020B0604020202020204" pitchFamily="34" charset="0"/>
                <a:cs typeface="Arial" panose="020B0604020202020204" pitchFamily="34" charset="0"/>
              </a:endParaRPr>
            </a:p>
          </p:txBody>
        </p:sp>
        <p:sp>
          <p:nvSpPr>
            <p:cNvPr id="76" name="Rectangle 75">
              <a:extLst>
                <a:ext uri="{FF2B5EF4-FFF2-40B4-BE49-F238E27FC236}">
                  <a16:creationId xmlns:a16="http://schemas.microsoft.com/office/drawing/2014/main" id="{CB8BC8E3-05DC-4169-B5F8-9C7943F040DD}"/>
                </a:ext>
              </a:extLst>
            </p:cNvPr>
            <p:cNvSpPr/>
            <p:nvPr/>
          </p:nvSpPr>
          <p:spPr>
            <a:xfrm>
              <a:off x="5375319" y="1586301"/>
              <a:ext cx="3916642" cy="1425064"/>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7697F178-397D-42DA-9824-6F520A0C1CC4}"/>
                </a:ext>
              </a:extLst>
            </p:cNvPr>
            <p:cNvSpPr/>
            <p:nvPr/>
          </p:nvSpPr>
          <p:spPr>
            <a:xfrm>
              <a:off x="5375319" y="3114515"/>
              <a:ext cx="3916642" cy="67444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endParaRPr lang="fr-FR" sz="1000" dirty="0">
                <a:solidFill>
                  <a:srgbClr val="394348"/>
                </a:solidFill>
                <a:latin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E330A258-ACCD-4CDE-A58D-B2141ABE4F77}"/>
                </a:ext>
              </a:extLst>
            </p:cNvPr>
            <p:cNvSpPr/>
            <p:nvPr/>
          </p:nvSpPr>
          <p:spPr>
            <a:xfrm>
              <a:off x="5375319" y="3884176"/>
              <a:ext cx="3916642" cy="672859"/>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anchor="ctr"/>
            <a:lstStyle/>
            <a:p>
              <a:pPr algn="ctr" eaLnBrk="1" fontAlgn="auto" hangingPunct="1">
                <a:spcBef>
                  <a:spcPts val="0"/>
                </a:spcBef>
                <a:spcAft>
                  <a:spcPts val="0"/>
                </a:spcAft>
                <a:defRPr/>
              </a:pPr>
              <a:r>
                <a:rPr lang="fr-FR" sz="1000" b="1" dirty="0">
                  <a:solidFill>
                    <a:srgbClr val="394348"/>
                  </a:solidFill>
                  <a:latin typeface="Arial" panose="020B0604020202020204" pitchFamily="34" charset="0"/>
                  <a:cs typeface="Arial" panose="020B0604020202020204" pitchFamily="34" charset="0"/>
                </a:rPr>
                <a:t>Montant versé au salarié pour encourager l’usage</a:t>
              </a:r>
            </a:p>
            <a:p>
              <a:pPr algn="ctr" eaLnBrk="1" fontAlgn="auto" hangingPunct="1">
                <a:spcBef>
                  <a:spcPts val="0"/>
                </a:spcBef>
                <a:spcAft>
                  <a:spcPts val="0"/>
                </a:spcAft>
                <a:defRPr/>
              </a:pPr>
              <a:r>
                <a:rPr lang="fr-FR" sz="1000" b="1" dirty="0">
                  <a:solidFill>
                    <a:srgbClr val="394348"/>
                  </a:solidFill>
                  <a:latin typeface="Arial" panose="020B0604020202020204" pitchFamily="34" charset="0"/>
                  <a:cs typeface="Arial" panose="020B0604020202020204" pitchFamily="34" charset="0"/>
                </a:rPr>
                <a:t>d’un mode de transport alternatif</a:t>
              </a:r>
            </a:p>
          </p:txBody>
        </p:sp>
        <p:sp>
          <p:nvSpPr>
            <p:cNvPr id="61503" name="ZoneTexte 78">
              <a:extLst>
                <a:ext uri="{FF2B5EF4-FFF2-40B4-BE49-F238E27FC236}">
                  <a16:creationId xmlns:a16="http://schemas.microsoft.com/office/drawing/2014/main" id="{0C451B3E-0EFC-47D2-B924-35AB625B0071}"/>
                </a:ext>
              </a:extLst>
            </p:cNvPr>
            <p:cNvSpPr txBox="1">
              <a:spLocks noChangeArrowheads="1"/>
            </p:cNvSpPr>
            <p:nvPr/>
          </p:nvSpPr>
          <p:spPr bwMode="auto">
            <a:xfrm>
              <a:off x="6249275" y="1678109"/>
              <a:ext cx="21686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rgbClr val="394348"/>
                  </a:solidFill>
                  <a:latin typeface="Arial" panose="020B0604020202020204" pitchFamily="34" charset="0"/>
                  <a:cs typeface="Arial" panose="020B0604020202020204" pitchFamily="34" charset="0"/>
                </a:rPr>
                <a:t>Montant de la prime</a:t>
              </a:r>
              <a:endParaRPr lang="fr-FR" altLang="fr-FR" sz="1400">
                <a:solidFill>
                  <a:srgbClr val="394348"/>
                </a:solidFill>
                <a:latin typeface="Arial" panose="020B0604020202020204" pitchFamily="34" charset="0"/>
                <a:cs typeface="Arial" panose="020B0604020202020204" pitchFamily="34" charset="0"/>
              </a:endParaRPr>
            </a:p>
          </p:txBody>
        </p:sp>
        <p:sp>
          <p:nvSpPr>
            <p:cNvPr id="81" name="Rectangle 80">
              <a:extLst>
                <a:ext uri="{FF2B5EF4-FFF2-40B4-BE49-F238E27FC236}">
                  <a16:creationId xmlns:a16="http://schemas.microsoft.com/office/drawing/2014/main" id="{0D9F4A6C-188C-4292-A9BF-43BB489A74B6}"/>
                </a:ext>
              </a:extLst>
            </p:cNvPr>
            <p:cNvSpPr/>
            <p:nvPr/>
          </p:nvSpPr>
          <p:spPr>
            <a:xfrm>
              <a:off x="7825006" y="2227421"/>
              <a:ext cx="1241514" cy="399907"/>
            </a:xfrm>
            <a:prstGeom prst="rect">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1000"/>
                </a:lnSpc>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Prime</a:t>
              </a:r>
            </a:p>
            <a:p>
              <a:pPr algn="ctr" eaLnBrk="1" fontAlgn="auto" hangingPunct="1">
                <a:lnSpc>
                  <a:spcPts val="1000"/>
                </a:lnSpc>
                <a:spcBef>
                  <a:spcPts val="0"/>
                </a:spcBef>
                <a:spcAft>
                  <a:spcPts val="0"/>
                </a:spcAft>
                <a:defRPr/>
              </a:pPr>
              <a:r>
                <a:rPr lang="fr-FR" sz="1000" b="1" dirty="0">
                  <a:solidFill>
                    <a:schemeClr val="bg1"/>
                  </a:solidFill>
                  <a:latin typeface="Arial" panose="020B0604020202020204" pitchFamily="34" charset="0"/>
                  <a:cs typeface="Arial" panose="020B0604020202020204" pitchFamily="34" charset="0"/>
                </a:rPr>
                <a:t>Jusqu’à 3 000 €*</a:t>
              </a:r>
              <a:endParaRPr lang="fr-FR" sz="1000" dirty="0"/>
            </a:p>
          </p:txBody>
        </p:sp>
        <p:pic>
          <p:nvPicPr>
            <p:cNvPr id="83" name="Image 82">
              <a:extLst>
                <a:ext uri="{FF2B5EF4-FFF2-40B4-BE49-F238E27FC236}">
                  <a16:creationId xmlns:a16="http://schemas.microsoft.com/office/drawing/2014/main" id="{787ACA1B-9EB6-4409-82DE-63280A6CFA2E}"/>
                </a:ext>
              </a:extLst>
            </p:cNvPr>
            <p:cNvPicPr>
              <a:picLocks noChangeAspect="1"/>
            </p:cNvPicPr>
            <p:nvPr/>
          </p:nvPicPr>
          <p:blipFill>
            <a:blip r:embed="rId11">
              <a:duotone>
                <a:schemeClr val="accent6">
                  <a:shade val="45000"/>
                  <a:satMod val="135000"/>
                </a:schemeClr>
                <a:prstClr val="white"/>
              </a:duotone>
            </a:blip>
            <a:srcRect/>
            <a:stretch/>
          </p:blipFill>
          <p:spPr>
            <a:xfrm>
              <a:off x="5466907" y="1922408"/>
              <a:ext cx="920625" cy="920625"/>
            </a:xfrm>
            <a:prstGeom prst="rect">
              <a:avLst/>
            </a:prstGeom>
          </p:spPr>
        </p:pic>
        <p:sp>
          <p:nvSpPr>
            <p:cNvPr id="61506" name="ZoneTexte 83">
              <a:extLst>
                <a:ext uri="{FF2B5EF4-FFF2-40B4-BE49-F238E27FC236}">
                  <a16:creationId xmlns:a16="http://schemas.microsoft.com/office/drawing/2014/main" id="{02E8354C-36B8-4D16-AE09-1199226A5B2A}"/>
                </a:ext>
              </a:extLst>
            </p:cNvPr>
            <p:cNvSpPr txBox="1">
              <a:spLocks noChangeArrowheads="1"/>
            </p:cNvSpPr>
            <p:nvPr/>
          </p:nvSpPr>
          <p:spPr bwMode="auto">
            <a:xfrm>
              <a:off x="6417055" y="2192558"/>
              <a:ext cx="12762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000" b="1">
                  <a:solidFill>
                    <a:srgbClr val="76C032"/>
                  </a:solidFill>
                  <a:latin typeface="Arial" panose="020B0604020202020204" pitchFamily="34" charset="0"/>
                  <a:cs typeface="Arial" panose="020B0604020202020204" pitchFamily="34" charset="0"/>
                </a:rPr>
                <a:t>Vélo électrique</a:t>
              </a:r>
              <a:endParaRPr lang="fr-FR" altLang="fr-FR" sz="1000" b="1">
                <a:solidFill>
                  <a:schemeClr val="bg1"/>
                </a:solidFill>
                <a:latin typeface="Arial" panose="020B0604020202020204" pitchFamily="34" charset="0"/>
                <a:cs typeface="Arial" panose="020B0604020202020204" pitchFamily="34" charset="0"/>
              </a:endParaRPr>
            </a:p>
          </p:txBody>
        </p:sp>
        <p:grpSp>
          <p:nvGrpSpPr>
            <p:cNvPr id="61507" name="Groupe 2">
              <a:extLst>
                <a:ext uri="{FF2B5EF4-FFF2-40B4-BE49-F238E27FC236}">
                  <a16:creationId xmlns:a16="http://schemas.microsoft.com/office/drawing/2014/main" id="{103CAB9A-AA35-4068-98E2-005176AD05A0}"/>
                </a:ext>
              </a:extLst>
            </p:cNvPr>
            <p:cNvGrpSpPr>
              <a:grpSpLocks/>
            </p:cNvGrpSpPr>
            <p:nvPr/>
          </p:nvGrpSpPr>
          <p:grpSpPr bwMode="auto">
            <a:xfrm>
              <a:off x="6578526" y="2401846"/>
              <a:ext cx="486017" cy="215444"/>
              <a:chOff x="5840824" y="2938818"/>
              <a:chExt cx="486017" cy="215444"/>
            </a:xfrm>
          </p:grpSpPr>
          <p:pic>
            <p:nvPicPr>
              <p:cNvPr id="85" name="Graphique 84">
                <a:extLst>
                  <a:ext uri="{FF2B5EF4-FFF2-40B4-BE49-F238E27FC236}">
                    <a16:creationId xmlns:a16="http://schemas.microsoft.com/office/drawing/2014/main" id="{4D32A128-82A5-4895-912C-EC6600B5B5FB}"/>
                  </a:ext>
                </a:extLst>
              </p:cNvPr>
              <p:cNvPicPr>
                <a:picLocks noChangeAspect="1"/>
              </p:cNvPicPr>
              <p:nvPr/>
            </p:nvPicPr>
            <p:blipFill>
              <a:blip r:embed="rId12"/>
              <a:stretch>
                <a:fillRect/>
              </a:stretch>
            </p:blipFill>
            <p:spPr>
              <a:xfrm>
                <a:off x="5840824" y="2959561"/>
                <a:ext cx="180000" cy="180000"/>
              </a:xfrm>
              <a:prstGeom prst="rect">
                <a:avLst/>
              </a:prstGeom>
            </p:spPr>
          </p:pic>
          <p:sp>
            <p:nvSpPr>
              <p:cNvPr id="61510" name="ZoneTexte 85">
                <a:extLst>
                  <a:ext uri="{FF2B5EF4-FFF2-40B4-BE49-F238E27FC236}">
                    <a16:creationId xmlns:a16="http://schemas.microsoft.com/office/drawing/2014/main" id="{618F0B44-DE07-4952-900F-10261CE194F8}"/>
                  </a:ext>
                </a:extLst>
              </p:cNvPr>
              <p:cNvSpPr txBox="1">
                <a:spLocks noChangeArrowheads="1"/>
              </p:cNvSpPr>
              <p:nvPr/>
            </p:nvSpPr>
            <p:spPr bwMode="auto">
              <a:xfrm>
                <a:off x="5938057" y="2938818"/>
                <a:ext cx="3887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800">
                    <a:solidFill>
                      <a:srgbClr val="76C032"/>
                    </a:solidFill>
                    <a:latin typeface="Arial" panose="020B0604020202020204" pitchFamily="34" charset="0"/>
                    <a:cs typeface="Arial" panose="020B0604020202020204" pitchFamily="34" charset="0"/>
                  </a:rPr>
                  <a:t>neuf</a:t>
                </a:r>
              </a:p>
            </p:txBody>
          </p:sp>
        </p:grpSp>
        <p:sp>
          <p:nvSpPr>
            <p:cNvPr id="90" name="Rectangle 89">
              <a:extLst>
                <a:ext uri="{FF2B5EF4-FFF2-40B4-BE49-F238E27FC236}">
                  <a16:creationId xmlns:a16="http://schemas.microsoft.com/office/drawing/2014/main" id="{B157B511-E651-4FF1-906D-2C43C196FCC1}"/>
                </a:ext>
              </a:extLst>
            </p:cNvPr>
            <p:cNvSpPr/>
            <p:nvPr/>
          </p:nvSpPr>
          <p:spPr>
            <a:xfrm>
              <a:off x="6191353" y="3260512"/>
              <a:ext cx="2284575" cy="382451"/>
            </a:xfrm>
            <a:prstGeom prst="rect">
              <a:avLst/>
            </a:prstGeom>
            <a:solidFill>
              <a:srgbClr val="76C03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108000" anchor="ctr"/>
            <a:lstStyle/>
            <a:p>
              <a:pPr algn="ctr" eaLnBrk="1" fontAlgn="auto" hangingPunct="1">
                <a:spcBef>
                  <a:spcPts val="0"/>
                </a:spcBef>
                <a:spcAft>
                  <a:spcPts val="0"/>
                </a:spcAft>
                <a:defRPr/>
              </a:pPr>
              <a:r>
                <a:rPr lang="fr-FR" sz="1000" dirty="0">
                  <a:solidFill>
                    <a:schemeClr val="bg1"/>
                  </a:solidFill>
                  <a:latin typeface="Arial" panose="020B0604020202020204" pitchFamily="34" charset="0"/>
                  <a:cs typeface="Arial" panose="020B0604020202020204" pitchFamily="34" charset="0"/>
                </a:rPr>
                <a:t>Bonus écologique </a:t>
              </a:r>
              <a:r>
                <a:rPr lang="fr-FR" sz="1000" b="1" dirty="0">
                  <a:solidFill>
                    <a:schemeClr val="bg1"/>
                  </a:solidFill>
                  <a:latin typeface="Arial" panose="020B0604020202020204" pitchFamily="34" charset="0"/>
                  <a:cs typeface="Arial" panose="020B0604020202020204" pitchFamily="34" charset="0"/>
                </a:rPr>
                <a:t>Jusqu’à 400 €</a:t>
              </a:r>
            </a:p>
          </p:txBody>
        </p:sp>
      </p:grpSp>
      <p:pic>
        <p:nvPicPr>
          <p:cNvPr id="146" name="Graphique 145">
            <a:hlinkClick r:id="rId13" action="ppaction://hlinksldjump"/>
            <a:extLst>
              <a:ext uri="{FF2B5EF4-FFF2-40B4-BE49-F238E27FC236}">
                <a16:creationId xmlns:a16="http://schemas.microsoft.com/office/drawing/2014/main" id="{F510CC1E-EA32-4636-95B6-9876AB0C38C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56013" y="372586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ZoneTexte 91">
            <a:extLst>
              <a:ext uri="{FF2B5EF4-FFF2-40B4-BE49-F238E27FC236}">
                <a16:creationId xmlns:a16="http://schemas.microsoft.com/office/drawing/2014/main" id="{DE1E2EA9-60E8-468D-8677-738B93F33E2A}"/>
              </a:ext>
            </a:extLst>
          </p:cNvPr>
          <p:cNvSpPr txBox="1"/>
          <p:nvPr/>
        </p:nvSpPr>
        <p:spPr>
          <a:xfrm>
            <a:off x="1422400" y="6083300"/>
            <a:ext cx="10580688" cy="185738"/>
          </a:xfrm>
          <a:prstGeom prst="rect">
            <a:avLst/>
          </a:prstGeom>
          <a:noFill/>
        </p:spPr>
        <p:txBody>
          <a:bodyPr>
            <a:spAutoFit/>
          </a:bodyPr>
          <a:lstStyle/>
          <a:p>
            <a:pPr eaLnBrk="1" fontAlgn="auto" hangingPunct="1">
              <a:spcBef>
                <a:spcPts val="0"/>
              </a:spcBef>
              <a:spcAft>
                <a:spcPts val="0"/>
              </a:spcAft>
              <a:defRPr/>
            </a:pPr>
            <a:r>
              <a:rPr lang="fr-FR" sz="600" dirty="0">
                <a:latin typeface="Arial" panose="020B0604020202020204" pitchFamily="34" charset="0"/>
                <a:cs typeface="Arial" panose="020B0604020202020204" pitchFamily="34" charset="0"/>
              </a:rPr>
              <a:t>* </a:t>
            </a:r>
            <a:r>
              <a:rPr lang="fr-FR" sz="600" spc="-5" dirty="0">
                <a:solidFill>
                  <a:srgbClr val="333333"/>
                </a:solidFill>
                <a:latin typeface="Arial" panose="020B0604020202020204" pitchFamily="34" charset="0"/>
                <a:cs typeface="Arial" panose="020B0604020202020204" pitchFamily="34" charset="0"/>
              </a:rPr>
              <a:t>Location d’au moins 2 ans.</a:t>
            </a:r>
            <a:endParaRPr lang="fr-FR" sz="600" dirty="0">
              <a:latin typeface="Arial" panose="020B0604020202020204" pitchFamily="34" charset="0"/>
              <a:cs typeface="Arial" panose="020B0604020202020204" pitchFamily="34" charset="0"/>
            </a:endParaRPr>
          </a:p>
        </p:txBody>
      </p:sp>
      <p:sp>
        <p:nvSpPr>
          <p:cNvPr id="100" name="Rectangle 99">
            <a:hlinkClick r:id="rId15" action="ppaction://hlinksldjump"/>
            <a:extLst>
              <a:ext uri="{FF2B5EF4-FFF2-40B4-BE49-F238E27FC236}">
                <a16:creationId xmlns:a16="http://schemas.microsoft.com/office/drawing/2014/main" id="{45621736-D77C-4CD4-A39C-C41F0E262BA7}"/>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1483" name="Groupe 93">
            <a:extLst>
              <a:ext uri="{FF2B5EF4-FFF2-40B4-BE49-F238E27FC236}">
                <a16:creationId xmlns:a16="http://schemas.microsoft.com/office/drawing/2014/main" id="{565FBC19-D38E-4449-86F8-DA5097008F66}"/>
              </a:ext>
            </a:extLst>
          </p:cNvPr>
          <p:cNvGrpSpPr>
            <a:grpSpLocks/>
          </p:cNvGrpSpPr>
          <p:nvPr/>
        </p:nvGrpSpPr>
        <p:grpSpPr bwMode="auto">
          <a:xfrm>
            <a:off x="6048375" y="6324600"/>
            <a:ext cx="784225" cy="496888"/>
            <a:chOff x="6767187" y="6323834"/>
            <a:chExt cx="784388" cy="497620"/>
          </a:xfrm>
        </p:grpSpPr>
        <p:pic>
          <p:nvPicPr>
            <p:cNvPr id="95" name="Graphique 94">
              <a:extLst>
                <a:ext uri="{FF2B5EF4-FFF2-40B4-BE49-F238E27FC236}">
                  <a16:creationId xmlns:a16="http://schemas.microsoft.com/office/drawing/2014/main" id="{86536285-0328-45FC-A15C-8028D7310936}"/>
                </a:ext>
              </a:extLst>
            </p:cNvPr>
            <p:cNvPicPr>
              <a:picLocks noChangeAspect="1"/>
            </p:cNvPicPr>
            <p:nvPr/>
          </p:nvPicPr>
          <p:blipFill>
            <a:blip r:embed="rId16"/>
            <a:stretch>
              <a:fillRect/>
            </a:stretch>
          </p:blipFill>
          <p:spPr>
            <a:xfrm>
              <a:off x="6964078" y="6323834"/>
              <a:ext cx="352498" cy="352944"/>
            </a:xfrm>
            <a:prstGeom prst="rect">
              <a:avLst/>
            </a:prstGeom>
          </p:spPr>
        </p:pic>
        <p:sp>
          <p:nvSpPr>
            <p:cNvPr id="61496" name="ZoneTexte 95">
              <a:extLst>
                <a:ext uri="{FF2B5EF4-FFF2-40B4-BE49-F238E27FC236}">
                  <a16:creationId xmlns:a16="http://schemas.microsoft.com/office/drawing/2014/main" id="{154A6461-FE62-45E3-886C-10D15339869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1484" name="Groupe 96">
            <a:extLst>
              <a:ext uri="{FF2B5EF4-FFF2-40B4-BE49-F238E27FC236}">
                <a16:creationId xmlns:a16="http://schemas.microsoft.com/office/drawing/2014/main" id="{1C4D1A38-8283-4DC4-80C4-B5F42257C2D8}"/>
              </a:ext>
            </a:extLst>
          </p:cNvPr>
          <p:cNvGrpSpPr>
            <a:grpSpLocks/>
          </p:cNvGrpSpPr>
          <p:nvPr/>
        </p:nvGrpSpPr>
        <p:grpSpPr bwMode="auto">
          <a:xfrm>
            <a:off x="71438" y="6324600"/>
            <a:ext cx="11553825" cy="496888"/>
            <a:chOff x="71517" y="6323834"/>
            <a:chExt cx="11554426" cy="497620"/>
          </a:xfrm>
        </p:grpSpPr>
        <p:pic>
          <p:nvPicPr>
            <p:cNvPr id="98" name="Graphique 97">
              <a:hlinkClick r:id="" action="ppaction://hlinkshowjump?jump=previousslide"/>
              <a:extLst>
                <a:ext uri="{FF2B5EF4-FFF2-40B4-BE49-F238E27FC236}">
                  <a16:creationId xmlns:a16="http://schemas.microsoft.com/office/drawing/2014/main" id="{D8C63702-2618-4A26-97EA-732BD33B04BD}"/>
                </a:ext>
              </a:extLst>
            </p:cNvPr>
            <p:cNvPicPr>
              <a:picLocks noChangeAspect="1"/>
            </p:cNvPicPr>
            <p:nvPr/>
          </p:nvPicPr>
          <p:blipFill>
            <a:blip r:embed="rId17"/>
            <a:srcRect/>
            <a:stretch/>
          </p:blipFill>
          <p:spPr>
            <a:xfrm rot="10800000">
              <a:off x="11062351" y="6427174"/>
              <a:ext cx="281003" cy="279812"/>
            </a:xfrm>
            <a:prstGeom prst="rect">
              <a:avLst/>
            </a:prstGeom>
          </p:spPr>
        </p:pic>
        <p:pic>
          <p:nvPicPr>
            <p:cNvPr id="99" name="Graphique 98">
              <a:hlinkClick r:id="" action="ppaction://hlinkshowjump?jump=nextslide"/>
              <a:extLst>
                <a:ext uri="{FF2B5EF4-FFF2-40B4-BE49-F238E27FC236}">
                  <a16:creationId xmlns:a16="http://schemas.microsoft.com/office/drawing/2014/main" id="{785B7901-F779-405C-B4DC-00E58B8B66F3}"/>
                </a:ext>
              </a:extLst>
            </p:cNvPr>
            <p:cNvPicPr>
              <a:picLocks noChangeAspect="1"/>
            </p:cNvPicPr>
            <p:nvPr/>
          </p:nvPicPr>
          <p:blipFill>
            <a:blip r:embed="rId17"/>
            <a:srcRect/>
            <a:stretch/>
          </p:blipFill>
          <p:spPr>
            <a:xfrm>
              <a:off x="11344940" y="6431943"/>
              <a:ext cx="281003" cy="281402"/>
            </a:xfrm>
            <a:prstGeom prst="rect">
              <a:avLst/>
            </a:prstGeom>
          </p:spPr>
        </p:pic>
        <p:sp>
          <p:nvSpPr>
            <p:cNvPr id="112" name="Rectangle 111">
              <a:hlinkClick r:id="rId18" action="ppaction://hlinksldjump"/>
              <a:extLst>
                <a:ext uri="{FF2B5EF4-FFF2-40B4-BE49-F238E27FC236}">
                  <a16:creationId xmlns:a16="http://schemas.microsoft.com/office/drawing/2014/main" id="{B8682016-3B9D-4820-A058-F469D1813B8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9" action="ppaction://hlinksldjump"/>
              <a:extLst>
                <a:ext uri="{FF2B5EF4-FFF2-40B4-BE49-F238E27FC236}">
                  <a16:creationId xmlns:a16="http://schemas.microsoft.com/office/drawing/2014/main" id="{A426C9C3-6FDD-4187-8C9E-CD664C0A8FA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0" action="ppaction://hlinksldjump"/>
              <a:extLst>
                <a:ext uri="{FF2B5EF4-FFF2-40B4-BE49-F238E27FC236}">
                  <a16:creationId xmlns:a16="http://schemas.microsoft.com/office/drawing/2014/main" id="{C75C4705-C87D-4800-B1A0-F32BFB754ED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1" action="ppaction://hlinksldjump"/>
              <a:extLst>
                <a:ext uri="{FF2B5EF4-FFF2-40B4-BE49-F238E27FC236}">
                  <a16:creationId xmlns:a16="http://schemas.microsoft.com/office/drawing/2014/main" id="{85F5B6B7-15B3-4BBD-90D0-CCC7976C662F}"/>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2" action="ppaction://hlinksldjump"/>
              <a:extLst>
                <a:ext uri="{FF2B5EF4-FFF2-40B4-BE49-F238E27FC236}">
                  <a16:creationId xmlns:a16="http://schemas.microsoft.com/office/drawing/2014/main" id="{66607802-0665-4735-B097-2B251DD45273}"/>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7" name="Rectangle 116">
              <a:hlinkClick r:id="rId23" action="ppaction://hlinksldjump"/>
              <a:extLst>
                <a:ext uri="{FF2B5EF4-FFF2-40B4-BE49-F238E27FC236}">
                  <a16:creationId xmlns:a16="http://schemas.microsoft.com/office/drawing/2014/main" id="{F3937FF1-908D-4464-BE85-DDE69B4F04A6}"/>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8" name="Rectangle 117">
              <a:hlinkClick r:id="rId24" action="ppaction://hlinksldjump"/>
              <a:extLst>
                <a:ext uri="{FF2B5EF4-FFF2-40B4-BE49-F238E27FC236}">
                  <a16:creationId xmlns:a16="http://schemas.microsoft.com/office/drawing/2014/main" id="{0ECA8A51-4681-4787-88DE-D07AD23CD6C2}"/>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25" action="ppaction://hlinksldjump"/>
              <a:extLst>
                <a:ext uri="{FF2B5EF4-FFF2-40B4-BE49-F238E27FC236}">
                  <a16:creationId xmlns:a16="http://schemas.microsoft.com/office/drawing/2014/main" id="{D87F5E9B-0947-4FDD-B75B-6DE315F44B82}"/>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Graphique 47">
            <a:extLst>
              <a:ext uri="{FF2B5EF4-FFF2-40B4-BE49-F238E27FC236}">
                <a16:creationId xmlns:a16="http://schemas.microsoft.com/office/drawing/2014/main" id="{5531EDDE-6941-4A6D-AABB-FAA806CC6E03}"/>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pic>
        <p:nvPicPr>
          <p:cNvPr id="111" name="Graphique 110">
            <a:extLst>
              <a:ext uri="{FF2B5EF4-FFF2-40B4-BE49-F238E27FC236}">
                <a16:creationId xmlns:a16="http://schemas.microsoft.com/office/drawing/2014/main" id="{789B67EE-B298-4B8F-A7C9-48A1720B7BC5}"/>
              </a:ext>
            </a:extLst>
          </p:cNvPr>
          <p:cNvPicPr>
            <a:picLocks noChangeAspect="1"/>
          </p:cNvPicPr>
          <p:nvPr/>
        </p:nvPicPr>
        <p:blipFill>
          <a:blip r:embed="rId3"/>
          <a:srcRect/>
          <a:stretch/>
        </p:blipFill>
        <p:spPr>
          <a:xfrm>
            <a:off x="0" y="0"/>
            <a:ext cx="701675" cy="701675"/>
          </a:xfrm>
          <a:prstGeom prst="rect">
            <a:avLst/>
          </a:prstGeom>
        </p:spPr>
      </p:pic>
      <p:sp>
        <p:nvSpPr>
          <p:cNvPr id="53" name="Rectangle 52">
            <a:extLst>
              <a:ext uri="{FF2B5EF4-FFF2-40B4-BE49-F238E27FC236}">
                <a16:creationId xmlns:a16="http://schemas.microsoft.com/office/drawing/2014/main" id="{DC3E7AFF-7247-4104-8972-AA6F8240204F}"/>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79BB5537-09E1-4159-AEA4-05412E750B43}"/>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11EC03D3-0FC3-4224-AA04-4ECC6B32523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60</a:t>
            </a:r>
          </a:p>
        </p:txBody>
      </p:sp>
      <p:grpSp>
        <p:nvGrpSpPr>
          <p:cNvPr id="62471" name="Groupe 57">
            <a:extLst>
              <a:ext uri="{FF2B5EF4-FFF2-40B4-BE49-F238E27FC236}">
                <a16:creationId xmlns:a16="http://schemas.microsoft.com/office/drawing/2014/main" id="{5EA35B24-203B-41E3-9BF4-D5516C85ED34}"/>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67941F7F-CEA2-407B-BF56-0B45E9ED4E90}"/>
                </a:ext>
              </a:extLst>
            </p:cNvPr>
            <p:cNvPicPr>
              <a:picLocks noChangeAspect="1"/>
            </p:cNvPicPr>
            <p:nvPr/>
          </p:nvPicPr>
          <p:blipFill>
            <a:blip r:embed="rId4"/>
            <a:srcRect/>
            <a:stretch/>
          </p:blipFill>
          <p:spPr>
            <a:xfrm>
              <a:off x="188971" y="6352891"/>
              <a:ext cx="310824" cy="311510"/>
            </a:xfrm>
            <a:prstGeom prst="rect">
              <a:avLst/>
            </a:prstGeom>
          </p:spPr>
        </p:pic>
        <p:sp>
          <p:nvSpPr>
            <p:cNvPr id="62521" name="ZoneTexte 59">
              <a:extLst>
                <a:ext uri="{FF2B5EF4-FFF2-40B4-BE49-F238E27FC236}">
                  <a16:creationId xmlns:a16="http://schemas.microsoft.com/office/drawing/2014/main" id="{E0CA80E8-CD5F-4FDC-AEDF-2C2DE143CD36}"/>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2472" name="Groupe 60">
            <a:extLst>
              <a:ext uri="{FF2B5EF4-FFF2-40B4-BE49-F238E27FC236}">
                <a16:creationId xmlns:a16="http://schemas.microsoft.com/office/drawing/2014/main" id="{66CF6EB5-1257-4360-9811-40507BCC291A}"/>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08954BA9-9AE6-488D-9221-2A8FDC9FB8FF}"/>
                </a:ext>
              </a:extLst>
            </p:cNvPr>
            <p:cNvPicPr>
              <a:picLocks noChangeAspect="1"/>
            </p:cNvPicPr>
            <p:nvPr/>
          </p:nvPicPr>
          <p:blipFill>
            <a:blip r:embed="rId5"/>
            <a:srcRect/>
            <a:stretch/>
          </p:blipFill>
          <p:spPr>
            <a:xfrm>
              <a:off x="706949" y="6306505"/>
              <a:ext cx="414890" cy="415053"/>
            </a:xfrm>
            <a:prstGeom prst="rect">
              <a:avLst/>
            </a:prstGeom>
          </p:spPr>
        </p:pic>
        <p:sp>
          <p:nvSpPr>
            <p:cNvPr id="62519" name="ZoneTexte 62">
              <a:extLst>
                <a:ext uri="{FF2B5EF4-FFF2-40B4-BE49-F238E27FC236}">
                  <a16:creationId xmlns:a16="http://schemas.microsoft.com/office/drawing/2014/main" id="{98D8DD0D-6328-47A1-B78B-D4F8446E70F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2473" name="ZoneTexte 63">
            <a:extLst>
              <a:ext uri="{FF2B5EF4-FFF2-40B4-BE49-F238E27FC236}">
                <a16:creationId xmlns:a16="http://schemas.microsoft.com/office/drawing/2014/main" id="{FA2846D0-A8B2-42F9-90D4-45900C42B5C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CE4C8A49-7DC7-4173-A1F6-1C5C42EDC399}"/>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924FE210-7844-4BED-A417-7772592C038D}"/>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2476" name="Groupe 67">
            <a:extLst>
              <a:ext uri="{FF2B5EF4-FFF2-40B4-BE49-F238E27FC236}">
                <a16:creationId xmlns:a16="http://schemas.microsoft.com/office/drawing/2014/main" id="{AE0CD215-AA54-4FF5-B94C-0248871DE3A0}"/>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B6E4012A-C328-490D-B2FF-B3C8DD836F3E}"/>
                </a:ext>
              </a:extLst>
            </p:cNvPr>
            <p:cNvPicPr>
              <a:picLocks noChangeAspect="1"/>
            </p:cNvPicPr>
            <p:nvPr/>
          </p:nvPicPr>
          <p:blipFill>
            <a:blip r:embed="rId6"/>
            <a:stretch>
              <a:fillRect/>
            </a:stretch>
          </p:blipFill>
          <p:spPr>
            <a:xfrm>
              <a:off x="5890290" y="6332222"/>
              <a:ext cx="352498" cy="352600"/>
            </a:xfrm>
            <a:prstGeom prst="rect">
              <a:avLst/>
            </a:prstGeom>
          </p:spPr>
        </p:pic>
        <p:sp>
          <p:nvSpPr>
            <p:cNvPr id="62517" name="ZoneTexte 69">
              <a:extLst>
                <a:ext uri="{FF2B5EF4-FFF2-40B4-BE49-F238E27FC236}">
                  <a16:creationId xmlns:a16="http://schemas.microsoft.com/office/drawing/2014/main" id="{3BC9FFFD-32B1-469C-8BAF-6B71290BC6E7}"/>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2477" name="Groupe 70">
            <a:extLst>
              <a:ext uri="{FF2B5EF4-FFF2-40B4-BE49-F238E27FC236}">
                <a16:creationId xmlns:a16="http://schemas.microsoft.com/office/drawing/2014/main" id="{144C9E04-494B-4D21-8CA5-840BFB54ECF1}"/>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EF59111-A8DE-412B-9144-CD65CA3E74E2}"/>
                </a:ext>
              </a:extLst>
            </p:cNvPr>
            <p:cNvPicPr>
              <a:picLocks noChangeAspect="1"/>
            </p:cNvPicPr>
            <p:nvPr/>
          </p:nvPicPr>
          <p:blipFill>
            <a:blip r:embed="rId7"/>
            <a:stretch>
              <a:fillRect/>
            </a:stretch>
          </p:blipFill>
          <p:spPr>
            <a:xfrm>
              <a:off x="6416601" y="6348998"/>
              <a:ext cx="352498" cy="353522"/>
            </a:xfrm>
            <a:prstGeom prst="rect">
              <a:avLst/>
            </a:prstGeom>
          </p:spPr>
        </p:pic>
        <p:sp>
          <p:nvSpPr>
            <p:cNvPr id="62515" name="ZoneTexte 73">
              <a:extLst>
                <a:ext uri="{FF2B5EF4-FFF2-40B4-BE49-F238E27FC236}">
                  <a16:creationId xmlns:a16="http://schemas.microsoft.com/office/drawing/2014/main" id="{E6E37EC7-2703-4640-B94B-5AF06E518699}"/>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2478" name="Groupe 81">
            <a:extLst>
              <a:ext uri="{FF2B5EF4-FFF2-40B4-BE49-F238E27FC236}">
                <a16:creationId xmlns:a16="http://schemas.microsoft.com/office/drawing/2014/main" id="{51E67A7F-F44F-481C-9205-AFA746CCFBB4}"/>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53C36A05-BBBE-4128-9114-BCC4565C84D1}"/>
                </a:ext>
              </a:extLst>
            </p:cNvPr>
            <p:cNvPicPr>
              <a:picLocks noChangeAspect="1"/>
            </p:cNvPicPr>
            <p:nvPr/>
          </p:nvPicPr>
          <p:blipFill>
            <a:blip r:embed="rId8"/>
            <a:srcRect/>
            <a:stretch/>
          </p:blipFill>
          <p:spPr>
            <a:xfrm>
              <a:off x="6013563" y="6342472"/>
              <a:ext cx="346147" cy="345729"/>
            </a:xfrm>
            <a:prstGeom prst="rect">
              <a:avLst/>
            </a:prstGeom>
          </p:spPr>
        </p:pic>
        <p:sp>
          <p:nvSpPr>
            <p:cNvPr id="62513" name="ZoneTexte 83">
              <a:extLst>
                <a:ext uri="{FF2B5EF4-FFF2-40B4-BE49-F238E27FC236}">
                  <a16:creationId xmlns:a16="http://schemas.microsoft.com/office/drawing/2014/main" id="{78354338-873E-481E-A57E-826B360C9B97}"/>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2479" name="Groupe 2">
            <a:extLst>
              <a:ext uri="{FF2B5EF4-FFF2-40B4-BE49-F238E27FC236}">
                <a16:creationId xmlns:a16="http://schemas.microsoft.com/office/drawing/2014/main" id="{FEF4B614-19A0-4BFB-B3BB-B64CB8B00320}"/>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BC60B2E8-4FEF-4FA2-B531-F8EB04B202B4}"/>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99CFE5DC-C3ED-43AA-BA35-A987B8FF54E3}"/>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2480" name="Groupe 85">
            <a:extLst>
              <a:ext uri="{FF2B5EF4-FFF2-40B4-BE49-F238E27FC236}">
                <a16:creationId xmlns:a16="http://schemas.microsoft.com/office/drawing/2014/main" id="{A50FB379-94D5-4619-BB2A-26DE59072B36}"/>
              </a:ext>
            </a:extLst>
          </p:cNvPr>
          <p:cNvGrpSpPr>
            <a:grpSpLocks/>
          </p:cNvGrpSpPr>
          <p:nvPr/>
        </p:nvGrpSpPr>
        <p:grpSpPr bwMode="auto">
          <a:xfrm>
            <a:off x="8907463" y="6334125"/>
            <a:ext cx="1304925" cy="488950"/>
            <a:chOff x="9429931" y="6334408"/>
            <a:chExt cx="1305361" cy="488926"/>
          </a:xfrm>
        </p:grpSpPr>
        <p:grpSp>
          <p:nvGrpSpPr>
            <p:cNvPr id="62503" name="Groupe 87">
              <a:extLst>
                <a:ext uri="{FF2B5EF4-FFF2-40B4-BE49-F238E27FC236}">
                  <a16:creationId xmlns:a16="http://schemas.microsoft.com/office/drawing/2014/main" id="{6767EE82-8F18-42EB-85FA-B49CD29199F7}"/>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55CF5520-65B5-4641-8985-E6EAC6098FA4}"/>
                  </a:ext>
                </a:extLst>
              </p:cNvPr>
              <p:cNvPicPr>
                <a:picLocks noChangeAspect="1"/>
              </p:cNvPicPr>
              <p:nvPr/>
            </p:nvPicPr>
            <p:blipFill>
              <a:blip r:embed="rId9"/>
              <a:srcRect/>
              <a:stretch/>
            </p:blipFill>
            <p:spPr>
              <a:xfrm>
                <a:off x="735763" y="6334408"/>
                <a:ext cx="352543" cy="352408"/>
              </a:xfrm>
              <a:prstGeom prst="rect">
                <a:avLst/>
              </a:prstGeom>
            </p:spPr>
          </p:pic>
          <p:sp>
            <p:nvSpPr>
              <p:cNvPr id="62509" name="ZoneTexte 94">
                <a:extLst>
                  <a:ext uri="{FF2B5EF4-FFF2-40B4-BE49-F238E27FC236}">
                    <a16:creationId xmlns:a16="http://schemas.microsoft.com/office/drawing/2014/main" id="{A7AD6451-197F-44F1-8304-CCD1E2FCEDFA}"/>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681A689C-9DC2-4B76-9B78-4B03F72FAAD3}"/>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2505" name="Groupe 89">
              <a:extLst>
                <a:ext uri="{FF2B5EF4-FFF2-40B4-BE49-F238E27FC236}">
                  <a16:creationId xmlns:a16="http://schemas.microsoft.com/office/drawing/2014/main" id="{63FC9353-A628-41D9-814C-5B7DF06DE6BD}"/>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429EAF1A-059F-4EB9-AFDE-A59CA2B4507D}"/>
                  </a:ext>
                </a:extLst>
              </p:cNvPr>
              <p:cNvPicPr>
                <a:picLocks noChangeAspect="1"/>
              </p:cNvPicPr>
              <p:nvPr/>
            </p:nvPicPr>
            <p:blipFill>
              <a:blip r:embed="rId10"/>
              <a:srcRect/>
              <a:stretch/>
            </p:blipFill>
            <p:spPr>
              <a:xfrm>
                <a:off x="6008273" y="6342346"/>
                <a:ext cx="346191" cy="346058"/>
              </a:xfrm>
              <a:prstGeom prst="rect">
                <a:avLst/>
              </a:prstGeom>
            </p:spPr>
          </p:pic>
          <p:sp>
            <p:nvSpPr>
              <p:cNvPr id="62507" name="ZoneTexte 92">
                <a:extLst>
                  <a:ext uri="{FF2B5EF4-FFF2-40B4-BE49-F238E27FC236}">
                    <a16:creationId xmlns:a16="http://schemas.microsoft.com/office/drawing/2014/main" id="{DE34DC42-5006-4A52-AD1B-3E71C968C8B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2481" name="Groupe 1">
            <a:extLst>
              <a:ext uri="{FF2B5EF4-FFF2-40B4-BE49-F238E27FC236}">
                <a16:creationId xmlns:a16="http://schemas.microsoft.com/office/drawing/2014/main" id="{1753456F-11B0-46CF-A21D-42D3E3626E16}"/>
              </a:ext>
            </a:extLst>
          </p:cNvPr>
          <p:cNvGrpSpPr>
            <a:grpSpLocks/>
          </p:cNvGrpSpPr>
          <p:nvPr/>
        </p:nvGrpSpPr>
        <p:grpSpPr bwMode="auto">
          <a:xfrm>
            <a:off x="1978025" y="668338"/>
            <a:ext cx="8235950" cy="5321122"/>
            <a:chOff x="1912224" y="837198"/>
            <a:chExt cx="8236800" cy="5322196"/>
          </a:xfrm>
        </p:grpSpPr>
        <p:sp>
          <p:nvSpPr>
            <p:cNvPr id="96" name="object 5">
              <a:extLst>
                <a:ext uri="{FF2B5EF4-FFF2-40B4-BE49-F238E27FC236}">
                  <a16:creationId xmlns:a16="http://schemas.microsoft.com/office/drawing/2014/main" id="{6595596A-2E72-4577-9C1B-89DD7F781FA5}"/>
                </a:ext>
              </a:extLst>
            </p:cNvPr>
            <p:cNvSpPr txBox="1"/>
            <p:nvPr/>
          </p:nvSpPr>
          <p:spPr>
            <a:xfrm>
              <a:off x="1912224" y="1399286"/>
              <a:ext cx="8236800" cy="4760108"/>
            </a:xfrm>
            <a:prstGeom prst="rect">
              <a:avLst/>
            </a:prstGeom>
            <a:solidFill>
              <a:schemeClr val="bg1"/>
            </a:solidFill>
            <a:ln>
              <a:solidFill>
                <a:srgbClr val="FFBF58"/>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Eligibilité</a:t>
              </a:r>
              <a:r>
                <a:rPr lang="fr-FR" sz="1200" dirty="0">
                  <a:solidFill>
                    <a:srgbClr val="FFBF58"/>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SzPct val="100000"/>
                <a:buFont typeface="Wingdings" pitchFamily="2" charset="2"/>
                <a:buChar char="§"/>
                <a:defRPr/>
              </a:pPr>
              <a:r>
                <a:rPr lang="fr-FR" sz="1200" b="1" dirty="0">
                  <a:solidFill>
                    <a:srgbClr val="394348"/>
                  </a:solidFill>
                  <a:latin typeface="Arial" panose="020B0604020202020204" pitchFamily="34" charset="0"/>
                  <a:cs typeface="Arial" panose="020B0604020202020204" pitchFamily="34" charset="0"/>
                </a:rPr>
                <a:t>Vieux véhicule </a:t>
              </a:r>
              <a:r>
                <a:rPr lang="fr-FR" sz="1200" dirty="0">
                  <a:solidFill>
                    <a:srgbClr val="394348"/>
                  </a:solidFill>
                  <a:latin typeface="Arial" panose="020B0604020202020204" pitchFamily="34" charset="0"/>
                  <a:cs typeface="Arial" panose="020B0604020202020204" pitchFamily="34" charset="0"/>
                </a:rPr>
                <a:t>: voiture ou camionnette (poids total autorisé en charge &lt; 3,5 tonnes).</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Pour un véhicule diesel, la première immatriculation doit être antérieure à 2011 ;</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Pour un véhicule essence, la première immatriculation doit être antérieure à 2006 ;</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Le propriétaire doit posséder le véhicule depuis au moins un an.</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Immatriculé en France.</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Ne doit pas être gagé et ne doit pas être considéré comme véhicule endommagé.</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Mis au rebut dans un centre agréé VHU (Véhicule hors d’usage) qui se chargera de recycler</a:t>
              </a:r>
              <a:br>
                <a:rPr lang="fr-FR" sz="1200" dirty="0">
                  <a:solidFill>
                    <a:srgbClr val="394348"/>
                  </a:solidFill>
                  <a:latin typeface="Arial" panose="020B0604020202020204" pitchFamily="34" charset="0"/>
                  <a:cs typeface="Arial" panose="020B0604020202020204" pitchFamily="34" charset="0"/>
                </a:rPr>
              </a:br>
              <a:r>
                <a:rPr lang="fr-FR" sz="1200" dirty="0">
                  <a:solidFill>
                    <a:srgbClr val="394348"/>
                  </a:solidFill>
                  <a:latin typeface="Arial" panose="020B0604020202020204" pitchFamily="34" charset="0"/>
                  <a:cs typeface="Arial" panose="020B0604020202020204" pitchFamily="34" charset="0"/>
                </a:rPr>
                <a:t>le véhicule.</a:t>
              </a:r>
            </a:p>
            <a:p>
              <a:pPr marL="628650" lvl="1" indent="-171450" algn="just" eaLnBrk="1" fontAlgn="auto" hangingPunct="1">
                <a:spcBef>
                  <a:spcPts val="0"/>
                </a:spcBef>
                <a:spcAft>
                  <a:spcPts val="0"/>
                </a:spcAft>
                <a:buSzPct val="100000"/>
                <a:buFont typeface="Wingdings" pitchFamily="2" charset="2"/>
                <a:buChar char="§"/>
                <a:defRPr/>
              </a:pPr>
              <a:r>
                <a:rPr lang="fr-FR" sz="1200" b="1" dirty="0">
                  <a:solidFill>
                    <a:srgbClr val="394348"/>
                  </a:solidFill>
                  <a:latin typeface="Arial" panose="020B0604020202020204" pitchFamily="34" charset="0"/>
                  <a:cs typeface="Arial" panose="020B0604020202020204" pitchFamily="34" charset="0"/>
                </a:rPr>
                <a:t>Nouveau véhicule </a:t>
              </a:r>
              <a:r>
                <a:rPr lang="fr-FR" sz="1200" dirty="0">
                  <a:solidFill>
                    <a:srgbClr val="394348"/>
                  </a:solidFill>
                  <a:latin typeface="Arial" panose="020B0604020202020204" pitchFamily="34" charset="0"/>
                  <a:cs typeface="Arial" panose="020B0604020202020204" pitchFamily="34" charset="0"/>
                </a:rPr>
                <a:t>: voiture particulière, camionnette, deux ou trois roues à moteur, quadricycle à moteur.</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Achat ou location.</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Immatriculé en France.</a:t>
              </a:r>
            </a:p>
            <a:p>
              <a:pPr marL="1085850" lvl="2" indent="-171450" algn="just" eaLnBrk="1" fontAlgn="auto" hangingPunct="1">
                <a:spcBef>
                  <a:spcPts val="0"/>
                </a:spcBef>
                <a:spcAft>
                  <a:spcPts val="0"/>
                </a:spcAft>
                <a:buClr>
                  <a:srgbClr val="FFBF58"/>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2 types de véhicules neufs ou d’occasion donnent droit à la prime.</a:t>
              </a:r>
            </a:p>
            <a:p>
              <a:pPr marL="628650" lvl="1" indent="-171450" algn="just" eaLnBrk="1" fontAlgn="auto" hangingPunct="1">
                <a:spcBef>
                  <a:spcPts val="0"/>
                </a:spcBef>
                <a:spcAft>
                  <a:spcPts val="0"/>
                </a:spcAft>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Objets financés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Aide pour acheter ou louer un véhicule neuf ou d’occasion en échange de la mise au rebut d’un vieux véhicule dans un centre agréé.</a:t>
              </a:r>
            </a:p>
            <a:p>
              <a:pPr marL="176213" indent="-176213" algn="just" eaLnBrk="1" fontAlgn="auto" hangingPunct="1">
                <a:spcBef>
                  <a:spcPts val="0"/>
                </a:spcBef>
                <a:spcAft>
                  <a:spcPts val="0"/>
                </a:spcAft>
                <a:buFont typeface="Wingdings" panose="05000000000000000000" pitchFamily="2" charset="2"/>
                <a:buChar char="§"/>
                <a:defRPr/>
              </a:pPr>
              <a:endParaRPr lang="fr-FR" sz="1200" dirty="0">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Modalités de l’aide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Prime d’un montant maximal de 6 000 € (ce montant dépend de la catégorie et du coût d’acquisition du véhicule acheté, de la situation fiscale, du kilométrage effectué pour se rendre au travail.</a:t>
              </a:r>
              <a:br>
                <a:rPr lang="fr-FR" sz="1200" dirty="0">
                  <a:solidFill>
                    <a:srgbClr val="394348"/>
                  </a:solidFill>
                  <a:latin typeface="Arial" panose="020B0604020202020204" pitchFamily="34" charset="0"/>
                  <a:cs typeface="Arial" panose="020B0604020202020204" pitchFamily="34" charset="0"/>
                </a:rPr>
              </a:br>
              <a:r>
                <a:rPr lang="fr-FR" sz="1200" dirty="0">
                  <a:solidFill>
                    <a:srgbClr val="394348"/>
                  </a:solidFill>
                  <a:latin typeface="Arial" panose="020B0604020202020204" pitchFamily="34" charset="0"/>
                  <a:cs typeface="Arial" panose="020B0604020202020204" pitchFamily="34" charset="0"/>
                </a:rPr>
                <a:t>Il existe une surprime de 1 000 € lorsque le bénéficiaire habite ou travaille dans une ZFE (Zone à Faible Emissions – l'accès est réservé aux véhicules les moins polluants afin d'améliorer la qualité de l'air).</a:t>
              </a:r>
            </a:p>
            <a:p>
              <a:pPr marL="9525" algn="just" eaLnBrk="1" fontAlgn="auto" hangingPunct="1">
                <a:spcBef>
                  <a:spcPts val="0"/>
                </a:spcBef>
                <a:spcAft>
                  <a:spcPts val="0"/>
                </a:spcAft>
                <a:defRPr/>
              </a:pPr>
              <a:endParaRPr lang="fr-FR" sz="1200" dirty="0">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FFBF58"/>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1"/>
                </a:rPr>
                <a:t>Je Change Ma Voiture</a:t>
              </a:r>
              <a:r>
                <a:rPr lang="fr-FR" sz="1200" dirty="0">
                  <a:solidFill>
                    <a:srgbClr val="394348"/>
                  </a:solidFill>
                  <a:latin typeface="Arial" panose="020B0604020202020204" pitchFamily="34" charset="0"/>
                  <a:cs typeface="Arial" panose="020B0604020202020204" pitchFamily="34" charset="0"/>
                </a:rPr>
                <a:t> </a:t>
              </a:r>
            </a:p>
          </p:txBody>
        </p:sp>
        <p:sp>
          <p:nvSpPr>
            <p:cNvPr id="62502" name="object 5">
              <a:extLst>
                <a:ext uri="{FF2B5EF4-FFF2-40B4-BE49-F238E27FC236}">
                  <a16:creationId xmlns:a16="http://schemas.microsoft.com/office/drawing/2014/main" id="{87417CF2-B5E4-4009-9527-5985569EC057}"/>
                </a:ext>
              </a:extLst>
            </p:cNvPr>
            <p:cNvSpPr txBox="1">
              <a:spLocks noChangeArrowheads="1"/>
            </p:cNvSpPr>
            <p:nvPr/>
          </p:nvSpPr>
          <p:spPr bwMode="auto">
            <a:xfrm>
              <a:off x="1912224" y="837198"/>
              <a:ext cx="8236800" cy="495108"/>
            </a:xfrm>
            <a:prstGeom prst="rect">
              <a:avLst/>
            </a:prstGeom>
            <a:solidFill>
              <a:srgbClr val="FFBF58"/>
            </a:solidFill>
            <a:ln w="9525">
              <a:solidFill>
                <a:srgbClr val="FFBF58"/>
              </a:solidFill>
              <a:miter lim="800000"/>
              <a:headEnd/>
              <a:tailEnd/>
            </a:ln>
          </p:spPr>
          <p:txBody>
            <a:bodyPr lIns="90000" tIns="108000" rIns="90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b="1">
                  <a:solidFill>
                    <a:srgbClr val="394348"/>
                  </a:solidFill>
                  <a:latin typeface="Arial" panose="020B0604020202020204" pitchFamily="34" charset="0"/>
                  <a:cs typeface="Arial" panose="020B0604020202020204" pitchFamily="34" charset="0"/>
                </a:rPr>
                <a:t>Prime à la conversion</a:t>
              </a:r>
              <a:endParaRPr lang="fr-FR" altLang="fr-FR">
                <a:solidFill>
                  <a:srgbClr val="394348"/>
                </a:solidFill>
                <a:latin typeface="Arial" panose="020B0604020202020204" pitchFamily="34" charset="0"/>
                <a:cs typeface="Arial" panose="020B0604020202020204" pitchFamily="34" charset="0"/>
              </a:endParaRPr>
            </a:p>
          </p:txBody>
        </p:sp>
      </p:grpSp>
      <p:grpSp>
        <p:nvGrpSpPr>
          <p:cNvPr id="62482" name="Groupe 120">
            <a:extLst>
              <a:ext uri="{FF2B5EF4-FFF2-40B4-BE49-F238E27FC236}">
                <a16:creationId xmlns:a16="http://schemas.microsoft.com/office/drawing/2014/main" id="{B95EFB71-1A19-4579-89FF-C14554173E90}"/>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B87273A0-2EAB-4EA0-9713-EB22027CC5DC}"/>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2500" name="ZoneTexte 122">
              <a:extLst>
                <a:ext uri="{FF2B5EF4-FFF2-40B4-BE49-F238E27FC236}">
                  <a16:creationId xmlns:a16="http://schemas.microsoft.com/office/drawing/2014/main" id="{A2CEA2D1-2AA9-478D-86E1-EB79975B1616}"/>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E9FA8F38-8EED-4859-A766-9342C3D76DF7}"/>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7" name="Rectangle 86">
            <a:hlinkClick r:id="rId12" action="ppaction://hlinksldjump"/>
            <a:extLst>
              <a:ext uri="{FF2B5EF4-FFF2-40B4-BE49-F238E27FC236}">
                <a16:creationId xmlns:a16="http://schemas.microsoft.com/office/drawing/2014/main" id="{1132B540-09F5-45C1-8150-8EA0761EB434}"/>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2485" name="Groupe 66">
            <a:extLst>
              <a:ext uri="{FF2B5EF4-FFF2-40B4-BE49-F238E27FC236}">
                <a16:creationId xmlns:a16="http://schemas.microsoft.com/office/drawing/2014/main" id="{40C1207E-5663-4845-A3D3-E331610FEF5F}"/>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CDD13341-0917-4EF0-BFF6-4B017EF57F95}"/>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62498" name="ZoneTexte 77">
              <a:extLst>
                <a:ext uri="{FF2B5EF4-FFF2-40B4-BE49-F238E27FC236}">
                  <a16:creationId xmlns:a16="http://schemas.microsoft.com/office/drawing/2014/main" id="{3DA1D1FC-03E2-4D28-844B-FEC4A6820FC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2486" name="Groupe 78">
            <a:extLst>
              <a:ext uri="{FF2B5EF4-FFF2-40B4-BE49-F238E27FC236}">
                <a16:creationId xmlns:a16="http://schemas.microsoft.com/office/drawing/2014/main" id="{66C8A83B-6813-49E3-9FB2-76F3A34861BE}"/>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85BEDB14-EF10-4FDA-85B9-A9FFFC83C4AB}"/>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CE25E5FE-39C0-4D96-90F9-2D937035D240}"/>
                </a:ext>
              </a:extLst>
            </p:cNvPr>
            <p:cNvPicPr>
              <a:picLocks noChangeAspect="1"/>
            </p:cNvPicPr>
            <p:nvPr/>
          </p:nvPicPr>
          <p:blipFill>
            <a:blip r:embed="rId14"/>
            <a:srcRect/>
            <a:stretch/>
          </p:blipFill>
          <p:spPr>
            <a:xfrm>
              <a:off x="11344940" y="6431943"/>
              <a:ext cx="281003" cy="281402"/>
            </a:xfrm>
            <a:prstGeom prst="rect">
              <a:avLst/>
            </a:prstGeom>
          </p:spPr>
        </p:pic>
        <p:sp>
          <p:nvSpPr>
            <p:cNvPr id="85" name="Rectangle 84">
              <a:hlinkClick r:id="rId15" action="ppaction://hlinksldjump"/>
              <a:extLst>
                <a:ext uri="{FF2B5EF4-FFF2-40B4-BE49-F238E27FC236}">
                  <a16:creationId xmlns:a16="http://schemas.microsoft.com/office/drawing/2014/main" id="{B12421E3-7A23-4F62-B8E9-81F88B8EC808}"/>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16" action="ppaction://hlinksldjump"/>
              <a:extLst>
                <a:ext uri="{FF2B5EF4-FFF2-40B4-BE49-F238E27FC236}">
                  <a16:creationId xmlns:a16="http://schemas.microsoft.com/office/drawing/2014/main" id="{569FE388-67CC-4E02-8BB4-0FCAFD85491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7" action="ppaction://hlinksldjump"/>
              <a:extLst>
                <a:ext uri="{FF2B5EF4-FFF2-40B4-BE49-F238E27FC236}">
                  <a16:creationId xmlns:a16="http://schemas.microsoft.com/office/drawing/2014/main" id="{9B839E48-5DDD-4D83-BD31-1CBC5E7FA1D1}"/>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8" action="ppaction://hlinksldjump"/>
              <a:extLst>
                <a:ext uri="{FF2B5EF4-FFF2-40B4-BE49-F238E27FC236}">
                  <a16:creationId xmlns:a16="http://schemas.microsoft.com/office/drawing/2014/main" id="{CA27D4AB-67DB-4DEE-AF82-91353D4F0030}"/>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9" action="ppaction://hlinksldjump"/>
              <a:extLst>
                <a:ext uri="{FF2B5EF4-FFF2-40B4-BE49-F238E27FC236}">
                  <a16:creationId xmlns:a16="http://schemas.microsoft.com/office/drawing/2014/main" id="{9736FEA8-5D5C-4ED6-84B5-3F1C7B131379}"/>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0" action="ppaction://hlinksldjump"/>
              <a:extLst>
                <a:ext uri="{FF2B5EF4-FFF2-40B4-BE49-F238E27FC236}">
                  <a16:creationId xmlns:a16="http://schemas.microsoft.com/office/drawing/2014/main" id="{CB09B498-2FAC-41BF-9609-6AA063CBA63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1" action="ppaction://hlinksldjump"/>
              <a:extLst>
                <a:ext uri="{FF2B5EF4-FFF2-40B4-BE49-F238E27FC236}">
                  <a16:creationId xmlns:a16="http://schemas.microsoft.com/office/drawing/2014/main" id="{DB05527A-5858-45DE-8E8F-7557A3C804E7}"/>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2" action="ppaction://hlinksldjump"/>
              <a:extLst>
                <a:ext uri="{FF2B5EF4-FFF2-40B4-BE49-F238E27FC236}">
                  <a16:creationId xmlns:a16="http://schemas.microsoft.com/office/drawing/2014/main" id="{444C0C94-102D-465C-9769-43806A49A98B}"/>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que 48">
            <a:extLst>
              <a:ext uri="{FF2B5EF4-FFF2-40B4-BE49-F238E27FC236}">
                <a16:creationId xmlns:a16="http://schemas.microsoft.com/office/drawing/2014/main" id="{F0707146-7088-491E-B946-4C58F97D0C01}"/>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DE8E40F9-0798-4697-9092-AAD5B3F75DE8}"/>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066FDBD1-B22A-43D4-BC3D-DCAEAE3A5716}"/>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DD9EE201-BD96-40FF-92B3-B1CA806ADA61}"/>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61</a:t>
            </a:r>
          </a:p>
        </p:txBody>
      </p:sp>
      <p:grpSp>
        <p:nvGrpSpPr>
          <p:cNvPr id="63494" name="Groupe 57">
            <a:extLst>
              <a:ext uri="{FF2B5EF4-FFF2-40B4-BE49-F238E27FC236}">
                <a16:creationId xmlns:a16="http://schemas.microsoft.com/office/drawing/2014/main" id="{A1432545-495E-4D78-A1CB-A9053B90E53E}"/>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DF5C5E6-F037-4DAD-A843-ED5264F056E1}"/>
                </a:ext>
              </a:extLst>
            </p:cNvPr>
            <p:cNvPicPr>
              <a:picLocks noChangeAspect="1"/>
            </p:cNvPicPr>
            <p:nvPr/>
          </p:nvPicPr>
          <p:blipFill>
            <a:blip r:embed="rId3"/>
            <a:srcRect/>
            <a:stretch/>
          </p:blipFill>
          <p:spPr>
            <a:xfrm>
              <a:off x="188971" y="6352891"/>
              <a:ext cx="310824" cy="311510"/>
            </a:xfrm>
            <a:prstGeom prst="rect">
              <a:avLst/>
            </a:prstGeom>
          </p:spPr>
        </p:pic>
        <p:sp>
          <p:nvSpPr>
            <p:cNvPr id="63545" name="ZoneTexte 59">
              <a:extLst>
                <a:ext uri="{FF2B5EF4-FFF2-40B4-BE49-F238E27FC236}">
                  <a16:creationId xmlns:a16="http://schemas.microsoft.com/office/drawing/2014/main" id="{C0A4FE26-110B-4F88-87DE-C230E33A7C6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3495" name="Groupe 60">
            <a:extLst>
              <a:ext uri="{FF2B5EF4-FFF2-40B4-BE49-F238E27FC236}">
                <a16:creationId xmlns:a16="http://schemas.microsoft.com/office/drawing/2014/main" id="{A2CC432C-D4E2-47D5-981C-82EC5D6D8F2F}"/>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161A90A-9A79-468F-A2D6-75DACE33ABB2}"/>
                </a:ext>
              </a:extLst>
            </p:cNvPr>
            <p:cNvPicPr>
              <a:picLocks noChangeAspect="1"/>
            </p:cNvPicPr>
            <p:nvPr/>
          </p:nvPicPr>
          <p:blipFill>
            <a:blip r:embed="rId4"/>
            <a:srcRect/>
            <a:stretch/>
          </p:blipFill>
          <p:spPr>
            <a:xfrm>
              <a:off x="706949" y="6306505"/>
              <a:ext cx="414890" cy="415053"/>
            </a:xfrm>
            <a:prstGeom prst="rect">
              <a:avLst/>
            </a:prstGeom>
          </p:spPr>
        </p:pic>
        <p:sp>
          <p:nvSpPr>
            <p:cNvPr id="63543" name="ZoneTexte 62">
              <a:extLst>
                <a:ext uri="{FF2B5EF4-FFF2-40B4-BE49-F238E27FC236}">
                  <a16:creationId xmlns:a16="http://schemas.microsoft.com/office/drawing/2014/main" id="{EF18F05B-D281-4D99-9828-875DD8EC0903}"/>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3496" name="ZoneTexte 63">
            <a:extLst>
              <a:ext uri="{FF2B5EF4-FFF2-40B4-BE49-F238E27FC236}">
                <a16:creationId xmlns:a16="http://schemas.microsoft.com/office/drawing/2014/main" id="{85A47167-E963-43DD-8A31-180EAF765620}"/>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2B04D4A9-8C79-4C98-BB55-343CF2C7F1BA}"/>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9BC5FDE9-3351-4C07-9159-7F400990A2AA}"/>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499" name="Groupe 67">
            <a:extLst>
              <a:ext uri="{FF2B5EF4-FFF2-40B4-BE49-F238E27FC236}">
                <a16:creationId xmlns:a16="http://schemas.microsoft.com/office/drawing/2014/main" id="{6EF454A1-1AED-4655-A46A-ED2F15092599}"/>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E56D76FF-6C94-483E-AA76-57DA3BCF3DFB}"/>
                </a:ext>
              </a:extLst>
            </p:cNvPr>
            <p:cNvPicPr>
              <a:picLocks noChangeAspect="1"/>
            </p:cNvPicPr>
            <p:nvPr/>
          </p:nvPicPr>
          <p:blipFill>
            <a:blip r:embed="rId5"/>
            <a:stretch>
              <a:fillRect/>
            </a:stretch>
          </p:blipFill>
          <p:spPr>
            <a:xfrm>
              <a:off x="5890290" y="6332222"/>
              <a:ext cx="352498" cy="352600"/>
            </a:xfrm>
            <a:prstGeom prst="rect">
              <a:avLst/>
            </a:prstGeom>
          </p:spPr>
        </p:pic>
        <p:sp>
          <p:nvSpPr>
            <p:cNvPr id="63541" name="ZoneTexte 69">
              <a:extLst>
                <a:ext uri="{FF2B5EF4-FFF2-40B4-BE49-F238E27FC236}">
                  <a16:creationId xmlns:a16="http://schemas.microsoft.com/office/drawing/2014/main" id="{286B0132-A7C0-4EEF-9E5E-C65F2F9C81BA}"/>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3500" name="Groupe 70">
            <a:extLst>
              <a:ext uri="{FF2B5EF4-FFF2-40B4-BE49-F238E27FC236}">
                <a16:creationId xmlns:a16="http://schemas.microsoft.com/office/drawing/2014/main" id="{9394DEAA-38A7-471A-B0DC-268D75F15B80}"/>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40A92A2E-EFC3-4353-A24D-473FAB2DCCB0}"/>
                </a:ext>
              </a:extLst>
            </p:cNvPr>
            <p:cNvPicPr>
              <a:picLocks noChangeAspect="1"/>
            </p:cNvPicPr>
            <p:nvPr/>
          </p:nvPicPr>
          <p:blipFill>
            <a:blip r:embed="rId6"/>
            <a:stretch>
              <a:fillRect/>
            </a:stretch>
          </p:blipFill>
          <p:spPr>
            <a:xfrm>
              <a:off x="6416601" y="6348998"/>
              <a:ext cx="352498" cy="353522"/>
            </a:xfrm>
            <a:prstGeom prst="rect">
              <a:avLst/>
            </a:prstGeom>
          </p:spPr>
        </p:pic>
        <p:sp>
          <p:nvSpPr>
            <p:cNvPr id="63539" name="ZoneTexte 73">
              <a:extLst>
                <a:ext uri="{FF2B5EF4-FFF2-40B4-BE49-F238E27FC236}">
                  <a16:creationId xmlns:a16="http://schemas.microsoft.com/office/drawing/2014/main" id="{D596B437-3642-4FD0-8DC1-BF8B9E183073}"/>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3501" name="Groupe 81">
            <a:extLst>
              <a:ext uri="{FF2B5EF4-FFF2-40B4-BE49-F238E27FC236}">
                <a16:creationId xmlns:a16="http://schemas.microsoft.com/office/drawing/2014/main" id="{295326C0-7A3B-4BE9-A89C-B0C6FCF18C61}"/>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9B1B1BF0-0976-425C-8548-D75C1631DE4F}"/>
                </a:ext>
              </a:extLst>
            </p:cNvPr>
            <p:cNvPicPr>
              <a:picLocks noChangeAspect="1"/>
            </p:cNvPicPr>
            <p:nvPr/>
          </p:nvPicPr>
          <p:blipFill>
            <a:blip r:embed="rId7"/>
            <a:srcRect/>
            <a:stretch/>
          </p:blipFill>
          <p:spPr>
            <a:xfrm>
              <a:off x="6013563" y="6342472"/>
              <a:ext cx="346147" cy="345729"/>
            </a:xfrm>
            <a:prstGeom prst="rect">
              <a:avLst/>
            </a:prstGeom>
          </p:spPr>
        </p:pic>
        <p:sp>
          <p:nvSpPr>
            <p:cNvPr id="63537" name="ZoneTexte 83">
              <a:extLst>
                <a:ext uri="{FF2B5EF4-FFF2-40B4-BE49-F238E27FC236}">
                  <a16:creationId xmlns:a16="http://schemas.microsoft.com/office/drawing/2014/main" id="{FFC4AA6B-4F84-4E5B-8662-E764154C0FBA}"/>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3502" name="Groupe 2">
            <a:extLst>
              <a:ext uri="{FF2B5EF4-FFF2-40B4-BE49-F238E27FC236}">
                <a16:creationId xmlns:a16="http://schemas.microsoft.com/office/drawing/2014/main" id="{549116D0-9E9A-46E3-83CA-41411ED63183}"/>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DDE314D9-6F4E-4A99-AC01-D66D467D0614}"/>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27596925-F30C-4B97-854A-16ECE13CFC6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3503" name="Groupe 85">
            <a:extLst>
              <a:ext uri="{FF2B5EF4-FFF2-40B4-BE49-F238E27FC236}">
                <a16:creationId xmlns:a16="http://schemas.microsoft.com/office/drawing/2014/main" id="{B037122F-230E-421B-B6E5-D87BE0111D61}"/>
              </a:ext>
            </a:extLst>
          </p:cNvPr>
          <p:cNvGrpSpPr>
            <a:grpSpLocks/>
          </p:cNvGrpSpPr>
          <p:nvPr/>
        </p:nvGrpSpPr>
        <p:grpSpPr bwMode="auto">
          <a:xfrm>
            <a:off x="8907463" y="6334125"/>
            <a:ext cx="1304925" cy="488950"/>
            <a:chOff x="9429931" y="6334408"/>
            <a:chExt cx="1305361" cy="488926"/>
          </a:xfrm>
        </p:grpSpPr>
        <p:grpSp>
          <p:nvGrpSpPr>
            <p:cNvPr id="63527" name="Groupe 87">
              <a:extLst>
                <a:ext uri="{FF2B5EF4-FFF2-40B4-BE49-F238E27FC236}">
                  <a16:creationId xmlns:a16="http://schemas.microsoft.com/office/drawing/2014/main" id="{C4056E82-2325-4E6F-8F10-AAD7F943EC5C}"/>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A6684E9C-CF3D-4D75-9D3F-60324069C178}"/>
                  </a:ext>
                </a:extLst>
              </p:cNvPr>
              <p:cNvPicPr>
                <a:picLocks noChangeAspect="1"/>
              </p:cNvPicPr>
              <p:nvPr/>
            </p:nvPicPr>
            <p:blipFill>
              <a:blip r:embed="rId8"/>
              <a:srcRect/>
              <a:stretch/>
            </p:blipFill>
            <p:spPr>
              <a:xfrm>
                <a:off x="735763" y="6334408"/>
                <a:ext cx="352543" cy="352408"/>
              </a:xfrm>
              <a:prstGeom prst="rect">
                <a:avLst/>
              </a:prstGeom>
            </p:spPr>
          </p:pic>
          <p:sp>
            <p:nvSpPr>
              <p:cNvPr id="63533" name="ZoneTexte 94">
                <a:extLst>
                  <a:ext uri="{FF2B5EF4-FFF2-40B4-BE49-F238E27FC236}">
                    <a16:creationId xmlns:a16="http://schemas.microsoft.com/office/drawing/2014/main" id="{BF256754-CFBA-4339-B92F-6CB74D5A9E0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2EBAF6D3-F137-4D73-AFA7-812EFCBE97C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529" name="Groupe 89">
              <a:extLst>
                <a:ext uri="{FF2B5EF4-FFF2-40B4-BE49-F238E27FC236}">
                  <a16:creationId xmlns:a16="http://schemas.microsoft.com/office/drawing/2014/main" id="{F3ACCA0A-B500-4E4D-B616-2D018725493A}"/>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94FAF48C-95DC-49FE-9FF8-F53F7C06C03B}"/>
                  </a:ext>
                </a:extLst>
              </p:cNvPr>
              <p:cNvPicPr>
                <a:picLocks noChangeAspect="1"/>
              </p:cNvPicPr>
              <p:nvPr/>
            </p:nvPicPr>
            <p:blipFill>
              <a:blip r:embed="rId9"/>
              <a:srcRect/>
              <a:stretch/>
            </p:blipFill>
            <p:spPr>
              <a:xfrm>
                <a:off x="6008273" y="6342346"/>
                <a:ext cx="346191" cy="346058"/>
              </a:xfrm>
              <a:prstGeom prst="rect">
                <a:avLst/>
              </a:prstGeom>
            </p:spPr>
          </p:pic>
          <p:sp>
            <p:nvSpPr>
              <p:cNvPr id="63531" name="ZoneTexte 92">
                <a:extLst>
                  <a:ext uri="{FF2B5EF4-FFF2-40B4-BE49-F238E27FC236}">
                    <a16:creationId xmlns:a16="http://schemas.microsoft.com/office/drawing/2014/main" id="{3F0B5733-23CC-43B9-8AB4-23CD8910AB63}"/>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3504" name="Groupe 3">
            <a:extLst>
              <a:ext uri="{FF2B5EF4-FFF2-40B4-BE49-F238E27FC236}">
                <a16:creationId xmlns:a16="http://schemas.microsoft.com/office/drawing/2014/main" id="{BB4D3F5E-D4C5-46C6-B6FD-C6F2798724F8}"/>
              </a:ext>
            </a:extLst>
          </p:cNvPr>
          <p:cNvGrpSpPr>
            <a:grpSpLocks/>
          </p:cNvGrpSpPr>
          <p:nvPr/>
        </p:nvGrpSpPr>
        <p:grpSpPr bwMode="auto">
          <a:xfrm>
            <a:off x="2343150" y="1311275"/>
            <a:ext cx="7505700" cy="4028461"/>
            <a:chOff x="2277686" y="1281950"/>
            <a:chExt cx="7504184" cy="4028552"/>
          </a:xfrm>
        </p:grpSpPr>
        <p:sp>
          <p:nvSpPr>
            <p:cNvPr id="96" name="object 5">
              <a:extLst>
                <a:ext uri="{FF2B5EF4-FFF2-40B4-BE49-F238E27FC236}">
                  <a16:creationId xmlns:a16="http://schemas.microsoft.com/office/drawing/2014/main" id="{A80B14A7-BFBE-4B01-8986-58CCA711251E}"/>
                </a:ext>
              </a:extLst>
            </p:cNvPr>
            <p:cNvSpPr txBox="1"/>
            <p:nvPr/>
          </p:nvSpPr>
          <p:spPr>
            <a:xfrm>
              <a:off x="2277686" y="1843938"/>
              <a:ext cx="7502597" cy="3466564"/>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Bénéficiaire majeur et domicilié en France.</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Véhicule neuf ou d’occasion</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Immatriculé en France.</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Achat ou location (durée d’au moins 2 ans), ne pas être vendu dans les 6 mois suivant l’achat.</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Voiture électrique, Hydrogène ou Hydrogène-Electricité</a:t>
              </a:r>
            </a:p>
            <a:p>
              <a:pPr marL="628650" marR="0" lvl="1" indent="-171450" algn="just" defTabSz="914400" rtl="0" fontAlgn="auto" hangingPunct="1">
                <a:lnSpc>
                  <a:spcPct val="100000"/>
                </a:lnSpc>
                <a:spcBef>
                  <a:spcPts val="0"/>
                </a:spcBef>
                <a:spcAft>
                  <a:spcPts val="0"/>
                </a:spcAft>
                <a:buClr>
                  <a:srgbClr val="BDD7EE"/>
                </a:buClr>
                <a:buSzPct val="60000"/>
                <a:buFont typeface="Arial Narrow" pitchFamily="34"/>
                <a:buChar char="►"/>
                <a:tabLst/>
                <a:defRPr sz="1800" b="0" i="0" u="none" strike="noStrike" kern="0" cap="none" spc="0" baseline="0">
                  <a:solidFill>
                    <a:srgbClr val="000000"/>
                  </a:solidFill>
                  <a:uFillTx/>
                </a:defRPr>
              </a:pPr>
              <a:r>
                <a:rPr lang="fr-FR" sz="1200" b="0" i="0" u="none" strike="noStrike" kern="1200" cap="none" spc="0" baseline="0" dirty="0">
                  <a:solidFill>
                    <a:srgbClr val="394348"/>
                  </a:solidFill>
                  <a:uFillTx/>
                  <a:latin typeface="Arial" pitchFamily="34"/>
                  <a:cs typeface="Arial" pitchFamily="34"/>
                </a:rPr>
                <a:t>Véhicule doit bénéficier d’un score environnemental minimum</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BDD7EE"/>
                </a:buClr>
                <a:buSzPct val="100000"/>
                <a:buFont typeface="Wingdings"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Aide financière pour l’achat d’un véhicule </a:t>
              </a:r>
              <a:r>
                <a:rPr lang="fr-FR" sz="1200" dirty="0">
                  <a:solidFill>
                    <a:srgbClr val="394348"/>
                  </a:solidFill>
                  <a:latin typeface="Arial" pitchFamily="34"/>
                  <a:cs typeface="Arial" pitchFamily="34"/>
                </a:rPr>
                <a:t>électrique, Hydrogène ou Hydrogène-Electrique neuf</a:t>
              </a:r>
              <a:endParaRPr lang="fr-FR" sz="1200" dirty="0">
                <a:solidFill>
                  <a:srgbClr val="394348"/>
                </a:solidFill>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dirty="0">
                <a:latin typeface="Arial" panose="020B0604020202020204" pitchFamily="34" charset="0"/>
                <a:cs typeface="Arial" panose="020B0604020202020204" pitchFamily="34" charset="0"/>
              </a:endParaRPr>
            </a:p>
            <a:p>
              <a:pPr marL="176214" marR="0" lvl="0" indent="-176214" algn="just" defTabSz="914400" rtl="0" fontAlgn="auto" hangingPunct="1">
                <a:lnSpc>
                  <a:spcPct val="100000"/>
                </a:lnSpc>
                <a:spcBef>
                  <a:spcPts val="0"/>
                </a:spcBef>
                <a:spcAft>
                  <a:spcPts val="0"/>
                </a:spcAft>
                <a:buClr>
                  <a:srgbClr val="BDD7EE"/>
                </a:buClr>
                <a:buSzPct val="100000"/>
                <a:buFont typeface="Wingdings" pitchFamily="2"/>
                <a:buChar char="§"/>
                <a:tabLst/>
                <a:defRPr sz="1800" b="0" i="0" u="none" strike="noStrike" kern="0" cap="none" spc="0" baseline="0">
                  <a:solidFill>
                    <a:srgbClr val="000000"/>
                  </a:solidFill>
                  <a:uFillTx/>
                </a:defRPr>
              </a:pPr>
              <a:r>
                <a:rPr lang="fr-FR" sz="1200" b="1" i="0" u="none" strike="noStrike" kern="1200" cap="none" spc="0" baseline="0" dirty="0">
                  <a:solidFill>
                    <a:srgbClr val="9DC3E6"/>
                  </a:solidFill>
                  <a:uFillTx/>
                  <a:latin typeface="Arial" pitchFamily="34"/>
                  <a:cs typeface="Arial" pitchFamily="34"/>
                </a:rPr>
                <a:t>Modalités de l’aide </a:t>
              </a:r>
              <a:r>
                <a:rPr lang="fr-FR" sz="1200" b="0" i="0" u="none" strike="noStrike" kern="1200" cap="none" spc="0" baseline="0" dirty="0">
                  <a:solidFill>
                    <a:srgbClr val="9DC3E6"/>
                  </a:solidFill>
                  <a:uFillTx/>
                  <a:latin typeface="Arial" pitchFamily="34"/>
                  <a:cs typeface="Arial" pitchFamily="34"/>
                </a:rPr>
                <a:t>: </a:t>
              </a:r>
              <a:r>
                <a:rPr lang="fr-FR" sz="1200" b="0" i="0" u="none" strike="noStrike" kern="1200" cap="none" spc="0" baseline="0" dirty="0">
                  <a:solidFill>
                    <a:srgbClr val="394348"/>
                  </a:solidFill>
                  <a:uFillTx/>
                  <a:latin typeface="Arial" pitchFamily="34"/>
                  <a:cs typeface="Arial" pitchFamily="34"/>
                </a:rPr>
                <a:t>Le montant du bonus atteint jusqu’à 7000€ pour une voiture particulière neuve (sous conditions de revenus) et 1 000 € pour une voiture particulière d'occasion. Son montant exact dépend du prix du véhicule, de la nature du demandeur (particulier ou personne morale) et, dans le cas d'une personne physique, de son revenu fiscal de référence par part.</a:t>
              </a:r>
            </a:p>
            <a:p>
              <a:pPr marL="180975" indent="-171450" algn="just" eaLnBrk="1" fontAlgn="auto" hangingPunct="1">
                <a:spcBef>
                  <a:spcPts val="0"/>
                </a:spcBef>
                <a:spcAft>
                  <a:spcPts val="0"/>
                </a:spcAft>
                <a:buClr>
                  <a:srgbClr val="BDD7EE"/>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BDD7EE"/>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000000"/>
                  </a:solidFill>
                  <a:latin typeface="Calibri"/>
                  <a:hlinkClick r:id="rId10"/>
                </a:rPr>
                <a:t>Prime à la conversion des véhicules | Ministère de la transition énergétique (primealaconversion.gouv.fr)</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AE498CB0-550C-41B1-A942-1AC2E70DE389}"/>
                </a:ext>
              </a:extLst>
            </p:cNvPr>
            <p:cNvSpPr txBox="1"/>
            <p:nvPr/>
          </p:nvSpPr>
          <p:spPr>
            <a:xfrm>
              <a:off x="2277686" y="1281950"/>
              <a:ext cx="7504184" cy="495311"/>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Bonus écologique</a:t>
              </a:r>
            </a:p>
          </p:txBody>
        </p:sp>
      </p:grpSp>
      <p:grpSp>
        <p:nvGrpSpPr>
          <p:cNvPr id="63505" name="Groupe 120">
            <a:extLst>
              <a:ext uri="{FF2B5EF4-FFF2-40B4-BE49-F238E27FC236}">
                <a16:creationId xmlns:a16="http://schemas.microsoft.com/office/drawing/2014/main" id="{1B32FAF0-14E9-4919-B844-1D3023B1A05B}"/>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B061B922-31F8-41E0-BF53-30FD53D25938}"/>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3524" name="ZoneTexte 122">
              <a:extLst>
                <a:ext uri="{FF2B5EF4-FFF2-40B4-BE49-F238E27FC236}">
                  <a16:creationId xmlns:a16="http://schemas.microsoft.com/office/drawing/2014/main" id="{54F8CA1E-15BD-40C3-A1FD-0D8F6DA09581}"/>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C1F0916F-45AC-4CC7-B9D5-F1427D586842}"/>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48" name="Graphique 47">
            <a:extLst>
              <a:ext uri="{FF2B5EF4-FFF2-40B4-BE49-F238E27FC236}">
                <a16:creationId xmlns:a16="http://schemas.microsoft.com/office/drawing/2014/main" id="{8A045B64-F23F-4217-A0C8-447390D8A03B}"/>
              </a:ext>
            </a:extLst>
          </p:cNvPr>
          <p:cNvPicPr>
            <a:picLocks noChangeAspect="1"/>
          </p:cNvPicPr>
          <p:nvPr/>
        </p:nvPicPr>
        <p:blipFill>
          <a:blip r:embed="rId11"/>
          <a:srcRect/>
          <a:stretch/>
        </p:blipFill>
        <p:spPr>
          <a:xfrm>
            <a:off x="0" y="0"/>
            <a:ext cx="701675" cy="701675"/>
          </a:xfrm>
          <a:prstGeom prst="rect">
            <a:avLst/>
          </a:prstGeom>
        </p:spPr>
      </p:pic>
      <p:sp>
        <p:nvSpPr>
          <p:cNvPr id="91" name="Rectangle 90">
            <a:hlinkClick r:id="rId12" action="ppaction://hlinksldjump"/>
            <a:extLst>
              <a:ext uri="{FF2B5EF4-FFF2-40B4-BE49-F238E27FC236}">
                <a16:creationId xmlns:a16="http://schemas.microsoft.com/office/drawing/2014/main" id="{9892F628-0AFD-4351-B6F2-8CB881F27D15}"/>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3509" name="Groupe 66">
            <a:extLst>
              <a:ext uri="{FF2B5EF4-FFF2-40B4-BE49-F238E27FC236}">
                <a16:creationId xmlns:a16="http://schemas.microsoft.com/office/drawing/2014/main" id="{50868563-0225-4BC8-B671-B0F33CC42A7B}"/>
              </a:ext>
            </a:extLst>
          </p:cNvPr>
          <p:cNvGrpSpPr>
            <a:grpSpLocks/>
          </p:cNvGrpSpPr>
          <p:nvPr/>
        </p:nvGrpSpPr>
        <p:grpSpPr bwMode="auto">
          <a:xfrm>
            <a:off x="6048375" y="6324600"/>
            <a:ext cx="784225" cy="496888"/>
            <a:chOff x="6767187" y="6323834"/>
            <a:chExt cx="784388" cy="497620"/>
          </a:xfrm>
        </p:grpSpPr>
        <p:pic>
          <p:nvPicPr>
            <p:cNvPr id="73" name="Graphique 72">
              <a:extLst>
                <a:ext uri="{FF2B5EF4-FFF2-40B4-BE49-F238E27FC236}">
                  <a16:creationId xmlns:a16="http://schemas.microsoft.com/office/drawing/2014/main" id="{0EA8D169-E273-4EEC-AB66-7A8C3114DF46}"/>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63522" name="ZoneTexte 77">
              <a:extLst>
                <a:ext uri="{FF2B5EF4-FFF2-40B4-BE49-F238E27FC236}">
                  <a16:creationId xmlns:a16="http://schemas.microsoft.com/office/drawing/2014/main" id="{B970BEBD-A4BD-4249-8653-4F71358A203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3510" name="Groupe 78">
            <a:extLst>
              <a:ext uri="{FF2B5EF4-FFF2-40B4-BE49-F238E27FC236}">
                <a16:creationId xmlns:a16="http://schemas.microsoft.com/office/drawing/2014/main" id="{C6230BD1-F690-4DE8-825C-D5C53445988F}"/>
              </a:ext>
            </a:extLst>
          </p:cNvPr>
          <p:cNvGrpSpPr>
            <a:grpSpLocks/>
          </p:cNvGrpSpPr>
          <p:nvPr/>
        </p:nvGrpSpPr>
        <p:grpSpPr bwMode="auto">
          <a:xfrm>
            <a:off x="71438" y="6324600"/>
            <a:ext cx="11553825" cy="496888"/>
            <a:chOff x="71517" y="6323834"/>
            <a:chExt cx="11554426" cy="497620"/>
          </a:xfrm>
        </p:grpSpPr>
        <p:pic>
          <p:nvPicPr>
            <p:cNvPr id="80" name="Graphique 79">
              <a:hlinkClick r:id="" action="ppaction://hlinkshowjump?jump=previousslide"/>
              <a:extLst>
                <a:ext uri="{FF2B5EF4-FFF2-40B4-BE49-F238E27FC236}">
                  <a16:creationId xmlns:a16="http://schemas.microsoft.com/office/drawing/2014/main" id="{716ADD36-1D1D-41D2-820F-441201F6D73D}"/>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1" name="Graphique 80">
              <a:hlinkClick r:id="" action="ppaction://hlinkshowjump?jump=nextslide"/>
              <a:extLst>
                <a:ext uri="{FF2B5EF4-FFF2-40B4-BE49-F238E27FC236}">
                  <a16:creationId xmlns:a16="http://schemas.microsoft.com/office/drawing/2014/main" id="{1558DF70-7158-4D10-8A9F-6517868FB04E}"/>
                </a:ext>
              </a:extLst>
            </p:cNvPr>
            <p:cNvPicPr>
              <a:picLocks noChangeAspect="1"/>
            </p:cNvPicPr>
            <p:nvPr/>
          </p:nvPicPr>
          <p:blipFill>
            <a:blip r:embed="rId14"/>
            <a:srcRect/>
            <a:stretch/>
          </p:blipFill>
          <p:spPr>
            <a:xfrm>
              <a:off x="11344940" y="6431943"/>
              <a:ext cx="281003" cy="281402"/>
            </a:xfrm>
            <a:prstGeom prst="rect">
              <a:avLst/>
            </a:prstGeom>
          </p:spPr>
        </p:pic>
        <p:sp>
          <p:nvSpPr>
            <p:cNvPr id="85" name="Rectangle 84">
              <a:hlinkClick r:id="rId15" action="ppaction://hlinksldjump"/>
              <a:extLst>
                <a:ext uri="{FF2B5EF4-FFF2-40B4-BE49-F238E27FC236}">
                  <a16:creationId xmlns:a16="http://schemas.microsoft.com/office/drawing/2014/main" id="{C77B6E1D-E39D-4D98-9A92-46D821960E83}"/>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7" name="Rectangle 86">
              <a:hlinkClick r:id="rId16" action="ppaction://hlinksldjump"/>
              <a:extLst>
                <a:ext uri="{FF2B5EF4-FFF2-40B4-BE49-F238E27FC236}">
                  <a16:creationId xmlns:a16="http://schemas.microsoft.com/office/drawing/2014/main" id="{FE373AAF-8297-416E-9D2A-C600E967669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7" action="ppaction://hlinksldjump"/>
              <a:extLst>
                <a:ext uri="{FF2B5EF4-FFF2-40B4-BE49-F238E27FC236}">
                  <a16:creationId xmlns:a16="http://schemas.microsoft.com/office/drawing/2014/main" id="{3F88262A-0109-41DE-9AE8-145B2252E453}"/>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8" action="ppaction://hlinksldjump"/>
              <a:extLst>
                <a:ext uri="{FF2B5EF4-FFF2-40B4-BE49-F238E27FC236}">
                  <a16:creationId xmlns:a16="http://schemas.microsoft.com/office/drawing/2014/main" id="{F52506F1-880B-4DD2-A615-3184FF079A29}"/>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9" action="ppaction://hlinksldjump"/>
              <a:extLst>
                <a:ext uri="{FF2B5EF4-FFF2-40B4-BE49-F238E27FC236}">
                  <a16:creationId xmlns:a16="http://schemas.microsoft.com/office/drawing/2014/main" id="{5442238A-7F42-4453-A9B1-16EA8A649FD5}"/>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20" action="ppaction://hlinksldjump"/>
              <a:extLst>
                <a:ext uri="{FF2B5EF4-FFF2-40B4-BE49-F238E27FC236}">
                  <a16:creationId xmlns:a16="http://schemas.microsoft.com/office/drawing/2014/main" id="{25C23466-723A-4ADC-B565-9EAE8F65EDF7}"/>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1" action="ppaction://hlinksldjump"/>
              <a:extLst>
                <a:ext uri="{FF2B5EF4-FFF2-40B4-BE49-F238E27FC236}">
                  <a16:creationId xmlns:a16="http://schemas.microsoft.com/office/drawing/2014/main" id="{90CBAFA9-E180-4174-A1BC-C611348180E8}"/>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2" action="ppaction://hlinksldjump"/>
              <a:extLst>
                <a:ext uri="{FF2B5EF4-FFF2-40B4-BE49-F238E27FC236}">
                  <a16:creationId xmlns:a16="http://schemas.microsoft.com/office/drawing/2014/main" id="{25CEAAF4-8C53-4BD2-AC92-C42B705F96E4}"/>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Graphique 72">
            <a:extLst>
              <a:ext uri="{FF2B5EF4-FFF2-40B4-BE49-F238E27FC236}">
                <a16:creationId xmlns:a16="http://schemas.microsoft.com/office/drawing/2014/main" id="{BCF7846D-F9D3-4F10-BEC0-7ED26FACB059}"/>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B20C7945-4356-463F-82D4-19290E3F5953}"/>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9D64DD5A-C010-4EAF-8D64-BBDA67C860E1}"/>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0B12C8FF-8BC0-4F61-A4D2-E66AD8E39D22}"/>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62</a:t>
            </a:r>
          </a:p>
        </p:txBody>
      </p:sp>
      <p:grpSp>
        <p:nvGrpSpPr>
          <p:cNvPr id="64518" name="Groupe 57">
            <a:extLst>
              <a:ext uri="{FF2B5EF4-FFF2-40B4-BE49-F238E27FC236}">
                <a16:creationId xmlns:a16="http://schemas.microsoft.com/office/drawing/2014/main" id="{C00757B5-AA23-4FF3-BB19-E131C2913CA9}"/>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C4DD38A8-AF8B-4DE9-A9F1-D6831E26FAE5}"/>
                </a:ext>
              </a:extLst>
            </p:cNvPr>
            <p:cNvPicPr>
              <a:picLocks noChangeAspect="1"/>
            </p:cNvPicPr>
            <p:nvPr/>
          </p:nvPicPr>
          <p:blipFill>
            <a:blip r:embed="rId3"/>
            <a:srcRect/>
            <a:stretch/>
          </p:blipFill>
          <p:spPr>
            <a:xfrm>
              <a:off x="188971" y="6352891"/>
              <a:ext cx="310824" cy="311510"/>
            </a:xfrm>
            <a:prstGeom prst="rect">
              <a:avLst/>
            </a:prstGeom>
          </p:spPr>
        </p:pic>
        <p:sp>
          <p:nvSpPr>
            <p:cNvPr id="64569" name="ZoneTexte 59">
              <a:extLst>
                <a:ext uri="{FF2B5EF4-FFF2-40B4-BE49-F238E27FC236}">
                  <a16:creationId xmlns:a16="http://schemas.microsoft.com/office/drawing/2014/main" id="{F55477E8-382A-4703-86B6-4CB2FCC08F63}"/>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4519" name="Groupe 60">
            <a:extLst>
              <a:ext uri="{FF2B5EF4-FFF2-40B4-BE49-F238E27FC236}">
                <a16:creationId xmlns:a16="http://schemas.microsoft.com/office/drawing/2014/main" id="{03CF2204-E6A3-46EA-B9DC-3FF809867D20}"/>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B95BDD06-B93F-4820-8488-A5B877EF4E0B}"/>
                </a:ext>
              </a:extLst>
            </p:cNvPr>
            <p:cNvPicPr>
              <a:picLocks noChangeAspect="1"/>
            </p:cNvPicPr>
            <p:nvPr/>
          </p:nvPicPr>
          <p:blipFill>
            <a:blip r:embed="rId4"/>
            <a:srcRect/>
            <a:stretch/>
          </p:blipFill>
          <p:spPr>
            <a:xfrm>
              <a:off x="706949" y="6306505"/>
              <a:ext cx="414890" cy="415053"/>
            </a:xfrm>
            <a:prstGeom prst="rect">
              <a:avLst/>
            </a:prstGeom>
          </p:spPr>
        </p:pic>
        <p:sp>
          <p:nvSpPr>
            <p:cNvPr id="64567" name="ZoneTexte 62">
              <a:extLst>
                <a:ext uri="{FF2B5EF4-FFF2-40B4-BE49-F238E27FC236}">
                  <a16:creationId xmlns:a16="http://schemas.microsoft.com/office/drawing/2014/main" id="{894E22E0-EABA-4030-A4AB-5447B16A3916}"/>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4520" name="ZoneTexte 63">
            <a:extLst>
              <a:ext uri="{FF2B5EF4-FFF2-40B4-BE49-F238E27FC236}">
                <a16:creationId xmlns:a16="http://schemas.microsoft.com/office/drawing/2014/main" id="{B997BCDC-6CC4-4E66-A882-0FFDEF032B0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DAB8820A-2563-4605-A798-EBE555797CD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0B08DC51-815F-4C0A-9804-51EAD1C1A90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4523" name="Groupe 67">
            <a:extLst>
              <a:ext uri="{FF2B5EF4-FFF2-40B4-BE49-F238E27FC236}">
                <a16:creationId xmlns:a16="http://schemas.microsoft.com/office/drawing/2014/main" id="{721BB93F-8C5B-4888-A590-B3A024F1D7B5}"/>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4EBA32CE-0A9D-451C-A5FB-CA9A69146409}"/>
                </a:ext>
              </a:extLst>
            </p:cNvPr>
            <p:cNvPicPr>
              <a:picLocks noChangeAspect="1"/>
            </p:cNvPicPr>
            <p:nvPr/>
          </p:nvPicPr>
          <p:blipFill>
            <a:blip r:embed="rId5"/>
            <a:stretch>
              <a:fillRect/>
            </a:stretch>
          </p:blipFill>
          <p:spPr>
            <a:xfrm>
              <a:off x="5890290" y="6332222"/>
              <a:ext cx="352498" cy="352600"/>
            </a:xfrm>
            <a:prstGeom prst="rect">
              <a:avLst/>
            </a:prstGeom>
          </p:spPr>
        </p:pic>
        <p:sp>
          <p:nvSpPr>
            <p:cNvPr id="64565" name="ZoneTexte 69">
              <a:extLst>
                <a:ext uri="{FF2B5EF4-FFF2-40B4-BE49-F238E27FC236}">
                  <a16:creationId xmlns:a16="http://schemas.microsoft.com/office/drawing/2014/main" id="{C52C0F15-3074-4186-A998-EF660A116283}"/>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4524" name="Groupe 70">
            <a:extLst>
              <a:ext uri="{FF2B5EF4-FFF2-40B4-BE49-F238E27FC236}">
                <a16:creationId xmlns:a16="http://schemas.microsoft.com/office/drawing/2014/main" id="{0BEA6D3C-88A6-4927-B56A-ADCB86B29781}"/>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E3217626-D87C-4886-9C3D-BEFBBAD51817}"/>
                </a:ext>
              </a:extLst>
            </p:cNvPr>
            <p:cNvPicPr>
              <a:picLocks noChangeAspect="1"/>
            </p:cNvPicPr>
            <p:nvPr/>
          </p:nvPicPr>
          <p:blipFill>
            <a:blip r:embed="rId6"/>
            <a:stretch>
              <a:fillRect/>
            </a:stretch>
          </p:blipFill>
          <p:spPr>
            <a:xfrm>
              <a:off x="6416601" y="6348998"/>
              <a:ext cx="352498" cy="353522"/>
            </a:xfrm>
            <a:prstGeom prst="rect">
              <a:avLst/>
            </a:prstGeom>
          </p:spPr>
        </p:pic>
        <p:sp>
          <p:nvSpPr>
            <p:cNvPr id="64563" name="ZoneTexte 73">
              <a:extLst>
                <a:ext uri="{FF2B5EF4-FFF2-40B4-BE49-F238E27FC236}">
                  <a16:creationId xmlns:a16="http://schemas.microsoft.com/office/drawing/2014/main" id="{020C7017-43CA-44EE-AA27-6FBD168CDB7C}"/>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4525" name="Groupe 81">
            <a:extLst>
              <a:ext uri="{FF2B5EF4-FFF2-40B4-BE49-F238E27FC236}">
                <a16:creationId xmlns:a16="http://schemas.microsoft.com/office/drawing/2014/main" id="{A366740C-72CB-4D08-A9C0-9888987E461F}"/>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6F4B5D82-5A42-4B8A-B784-7332D68D55C0}"/>
                </a:ext>
              </a:extLst>
            </p:cNvPr>
            <p:cNvPicPr>
              <a:picLocks noChangeAspect="1"/>
            </p:cNvPicPr>
            <p:nvPr/>
          </p:nvPicPr>
          <p:blipFill>
            <a:blip r:embed="rId7"/>
            <a:srcRect/>
            <a:stretch/>
          </p:blipFill>
          <p:spPr>
            <a:xfrm>
              <a:off x="6013563" y="6342472"/>
              <a:ext cx="346147" cy="345729"/>
            </a:xfrm>
            <a:prstGeom prst="rect">
              <a:avLst/>
            </a:prstGeom>
          </p:spPr>
        </p:pic>
        <p:sp>
          <p:nvSpPr>
            <p:cNvPr id="64561" name="ZoneTexte 83">
              <a:extLst>
                <a:ext uri="{FF2B5EF4-FFF2-40B4-BE49-F238E27FC236}">
                  <a16:creationId xmlns:a16="http://schemas.microsoft.com/office/drawing/2014/main" id="{973E3645-3449-4AA0-9D62-96D84E167CAE}"/>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4526" name="Groupe 2">
            <a:extLst>
              <a:ext uri="{FF2B5EF4-FFF2-40B4-BE49-F238E27FC236}">
                <a16:creationId xmlns:a16="http://schemas.microsoft.com/office/drawing/2014/main" id="{6B070AF7-BE5B-4A57-B734-1C4832175BB6}"/>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260203E4-3876-4255-8D8C-85AFFD6CED97}"/>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374F4039-1724-4FE1-95DF-3C64B6C19828}"/>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4527" name="Groupe 85">
            <a:extLst>
              <a:ext uri="{FF2B5EF4-FFF2-40B4-BE49-F238E27FC236}">
                <a16:creationId xmlns:a16="http://schemas.microsoft.com/office/drawing/2014/main" id="{69B735AF-C305-408F-8B93-9117477A4EF7}"/>
              </a:ext>
            </a:extLst>
          </p:cNvPr>
          <p:cNvGrpSpPr>
            <a:grpSpLocks/>
          </p:cNvGrpSpPr>
          <p:nvPr/>
        </p:nvGrpSpPr>
        <p:grpSpPr bwMode="auto">
          <a:xfrm>
            <a:off x="8907463" y="6334125"/>
            <a:ext cx="1304925" cy="488950"/>
            <a:chOff x="9429931" y="6334408"/>
            <a:chExt cx="1305361" cy="488926"/>
          </a:xfrm>
        </p:grpSpPr>
        <p:grpSp>
          <p:nvGrpSpPr>
            <p:cNvPr id="64551" name="Groupe 87">
              <a:extLst>
                <a:ext uri="{FF2B5EF4-FFF2-40B4-BE49-F238E27FC236}">
                  <a16:creationId xmlns:a16="http://schemas.microsoft.com/office/drawing/2014/main" id="{8783BD6E-75D8-4638-A6EB-B35AF0D4172D}"/>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4C60261B-DB06-4797-8DD7-ABF633DCF8B2}"/>
                  </a:ext>
                </a:extLst>
              </p:cNvPr>
              <p:cNvPicPr>
                <a:picLocks noChangeAspect="1"/>
              </p:cNvPicPr>
              <p:nvPr/>
            </p:nvPicPr>
            <p:blipFill>
              <a:blip r:embed="rId8"/>
              <a:srcRect/>
              <a:stretch/>
            </p:blipFill>
            <p:spPr>
              <a:xfrm>
                <a:off x="735763" y="6334408"/>
                <a:ext cx="352543" cy="352408"/>
              </a:xfrm>
              <a:prstGeom prst="rect">
                <a:avLst/>
              </a:prstGeom>
            </p:spPr>
          </p:pic>
          <p:sp>
            <p:nvSpPr>
              <p:cNvPr id="64557" name="ZoneTexte 94">
                <a:extLst>
                  <a:ext uri="{FF2B5EF4-FFF2-40B4-BE49-F238E27FC236}">
                    <a16:creationId xmlns:a16="http://schemas.microsoft.com/office/drawing/2014/main" id="{52E4C157-0502-4105-A223-FA75DC521022}"/>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B53F4FDA-331C-4CD6-89C3-BE77DF7CC8EE}"/>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4553" name="Groupe 89">
              <a:extLst>
                <a:ext uri="{FF2B5EF4-FFF2-40B4-BE49-F238E27FC236}">
                  <a16:creationId xmlns:a16="http://schemas.microsoft.com/office/drawing/2014/main" id="{3C9D86C0-867A-4BE4-A5A2-96A090E78A24}"/>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B5D7AB64-82CB-4435-9F6E-C4B75977D389}"/>
                  </a:ext>
                </a:extLst>
              </p:cNvPr>
              <p:cNvPicPr>
                <a:picLocks noChangeAspect="1"/>
              </p:cNvPicPr>
              <p:nvPr/>
            </p:nvPicPr>
            <p:blipFill>
              <a:blip r:embed="rId9"/>
              <a:srcRect/>
              <a:stretch/>
            </p:blipFill>
            <p:spPr>
              <a:xfrm>
                <a:off x="6008273" y="6342346"/>
                <a:ext cx="346191" cy="346058"/>
              </a:xfrm>
              <a:prstGeom prst="rect">
                <a:avLst/>
              </a:prstGeom>
            </p:spPr>
          </p:pic>
          <p:sp>
            <p:nvSpPr>
              <p:cNvPr id="64555" name="ZoneTexte 92">
                <a:extLst>
                  <a:ext uri="{FF2B5EF4-FFF2-40B4-BE49-F238E27FC236}">
                    <a16:creationId xmlns:a16="http://schemas.microsoft.com/office/drawing/2014/main" id="{09696718-41C3-4FAE-80E9-032E42517E9B}"/>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4528" name="Groupe 3">
            <a:extLst>
              <a:ext uri="{FF2B5EF4-FFF2-40B4-BE49-F238E27FC236}">
                <a16:creationId xmlns:a16="http://schemas.microsoft.com/office/drawing/2014/main" id="{0DB16FA8-36C3-402B-883C-FDBF8BC8D7A6}"/>
              </a:ext>
            </a:extLst>
          </p:cNvPr>
          <p:cNvGrpSpPr>
            <a:grpSpLocks/>
          </p:cNvGrpSpPr>
          <p:nvPr/>
        </p:nvGrpSpPr>
        <p:grpSpPr bwMode="auto">
          <a:xfrm>
            <a:off x="2343150" y="1590675"/>
            <a:ext cx="7505700" cy="3105150"/>
            <a:chOff x="2277686" y="1281950"/>
            <a:chExt cx="7504184" cy="3105273"/>
          </a:xfrm>
        </p:grpSpPr>
        <p:sp>
          <p:nvSpPr>
            <p:cNvPr id="96" name="object 5">
              <a:extLst>
                <a:ext uri="{FF2B5EF4-FFF2-40B4-BE49-F238E27FC236}">
                  <a16:creationId xmlns:a16="http://schemas.microsoft.com/office/drawing/2014/main" id="{D4949F10-673E-4C69-834C-37E7FA9526BD}"/>
                </a:ext>
              </a:extLst>
            </p:cNvPr>
            <p:cNvSpPr txBox="1"/>
            <p:nvPr/>
          </p:nvSpPr>
          <p:spPr>
            <a:xfrm>
              <a:off x="2277686" y="1843947"/>
              <a:ext cx="7502597" cy="2543276"/>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L’ensemble des ménages, quelque soit leur revenu.</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Logement du contribuable doit être une résidence principale ou secondaire.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Propriétaires, locataires ou hébergés à titre gratuit.</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BDD7EE"/>
                </a:buClr>
                <a:buSzPct val="100000"/>
                <a:buFont typeface="Wingdings"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Dépenses liées à l’acquisition d’une borne de recharge électrique.</a:t>
              </a:r>
            </a:p>
            <a:p>
              <a:pPr marL="176213" indent="-176213" algn="just" eaLnBrk="1" fontAlgn="auto" hangingPunct="1">
                <a:spcBef>
                  <a:spcPts val="0"/>
                </a:spcBef>
                <a:spcAft>
                  <a:spcPts val="0"/>
                </a:spcAft>
                <a:buClr>
                  <a:srgbClr val="BDD7EE"/>
                </a:buClr>
                <a:buFont typeface="Wingdings" panose="05000000000000000000" pitchFamily="2" charset="2"/>
                <a:buChar char="§"/>
                <a:defRPr/>
              </a:pPr>
              <a:endParaRPr lang="fr-FR" sz="1200" dirty="0">
                <a:latin typeface="Arial" panose="020B0604020202020204" pitchFamily="34" charset="0"/>
                <a:cs typeface="Arial" panose="020B0604020202020204" pitchFamily="34" charset="0"/>
              </a:endParaRPr>
            </a:p>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Le crédit est égal à 75% du montant des dépenses engagées dans la limite de 300€ (frais de pose inclus) par système de charge.</a:t>
              </a:r>
            </a:p>
            <a:p>
              <a:pPr marL="180975" indent="-171450" algn="just" eaLnBrk="1" fontAlgn="auto" hangingPunct="1">
                <a:spcBef>
                  <a:spcPts val="0"/>
                </a:spcBef>
                <a:spcAft>
                  <a:spcPts val="0"/>
                </a:spcAft>
                <a:buClr>
                  <a:srgbClr val="BDD7EE"/>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BDD7EE"/>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0"/>
                </a:rPr>
                <a:t>Je viens d'acquérir une borne de recharge pour ma voiture électrique, puis-je bénéficier d'un crédit d'impôt transition énergétique ? | impots.gouv.fr</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24E70C1E-FF1D-4294-987E-1234C5A689EC}"/>
                </a:ext>
              </a:extLst>
            </p:cNvPr>
            <p:cNvSpPr txBox="1"/>
            <p:nvPr/>
          </p:nvSpPr>
          <p:spPr>
            <a:xfrm>
              <a:off x="2277686" y="1281950"/>
              <a:ext cx="7504184" cy="495320"/>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Crédit d’impôt bornes de recharge</a:t>
              </a:r>
              <a:endParaRPr lang="fr-FR" dirty="0">
                <a:solidFill>
                  <a:srgbClr val="394348"/>
                </a:solidFill>
                <a:latin typeface="Arial" panose="020B0604020202020204" pitchFamily="34" charset="0"/>
                <a:cs typeface="Arial" panose="020B0604020202020204" pitchFamily="34" charset="0"/>
              </a:endParaRPr>
            </a:p>
          </p:txBody>
        </p:sp>
      </p:grpSp>
      <p:grpSp>
        <p:nvGrpSpPr>
          <p:cNvPr id="64529" name="Groupe 120">
            <a:extLst>
              <a:ext uri="{FF2B5EF4-FFF2-40B4-BE49-F238E27FC236}">
                <a16:creationId xmlns:a16="http://schemas.microsoft.com/office/drawing/2014/main" id="{B5325DC2-CB15-49C0-9757-37D118F9E182}"/>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486728E2-CC1E-4039-BE38-3B1B53EA3954}"/>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4548" name="ZoneTexte 122">
              <a:extLst>
                <a:ext uri="{FF2B5EF4-FFF2-40B4-BE49-F238E27FC236}">
                  <a16:creationId xmlns:a16="http://schemas.microsoft.com/office/drawing/2014/main" id="{BE4B7470-12D6-4240-A642-24133582D4C1}"/>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C8589A11-93DA-4110-837C-04FCFFA6D836}"/>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67" name="Graphique 66">
            <a:extLst>
              <a:ext uri="{FF2B5EF4-FFF2-40B4-BE49-F238E27FC236}">
                <a16:creationId xmlns:a16="http://schemas.microsoft.com/office/drawing/2014/main" id="{546C3B1C-C6A7-47CF-9384-EBC00056D9F9}"/>
              </a:ext>
            </a:extLst>
          </p:cNvPr>
          <p:cNvPicPr>
            <a:picLocks noChangeAspect="1"/>
          </p:cNvPicPr>
          <p:nvPr/>
        </p:nvPicPr>
        <p:blipFill>
          <a:blip r:embed="rId11"/>
          <a:srcRect/>
          <a:stretch/>
        </p:blipFill>
        <p:spPr>
          <a:xfrm>
            <a:off x="0" y="0"/>
            <a:ext cx="701675" cy="701675"/>
          </a:xfrm>
          <a:prstGeom prst="rect">
            <a:avLst/>
          </a:prstGeom>
        </p:spPr>
      </p:pic>
      <p:sp>
        <p:nvSpPr>
          <p:cNvPr id="91" name="Rectangle 90">
            <a:hlinkClick r:id="rId12" action="ppaction://hlinksldjump"/>
            <a:extLst>
              <a:ext uri="{FF2B5EF4-FFF2-40B4-BE49-F238E27FC236}">
                <a16:creationId xmlns:a16="http://schemas.microsoft.com/office/drawing/2014/main" id="{22791B5D-083C-4A77-890E-8ADA0A0C751E}"/>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4533" name="Groupe 77">
            <a:extLst>
              <a:ext uri="{FF2B5EF4-FFF2-40B4-BE49-F238E27FC236}">
                <a16:creationId xmlns:a16="http://schemas.microsoft.com/office/drawing/2014/main" id="{73A28683-A3D5-4670-A79C-8D8AA89620EF}"/>
              </a:ext>
            </a:extLst>
          </p:cNvPr>
          <p:cNvGrpSpPr>
            <a:grpSpLocks/>
          </p:cNvGrpSpPr>
          <p:nvPr/>
        </p:nvGrpSpPr>
        <p:grpSpPr bwMode="auto">
          <a:xfrm>
            <a:off x="6048375" y="6324600"/>
            <a:ext cx="784225" cy="496888"/>
            <a:chOff x="6767187" y="6323834"/>
            <a:chExt cx="784388" cy="497620"/>
          </a:xfrm>
        </p:grpSpPr>
        <p:pic>
          <p:nvPicPr>
            <p:cNvPr id="79" name="Graphique 78">
              <a:extLst>
                <a:ext uri="{FF2B5EF4-FFF2-40B4-BE49-F238E27FC236}">
                  <a16:creationId xmlns:a16="http://schemas.microsoft.com/office/drawing/2014/main" id="{28C1209D-70C3-4A30-BC69-63A74D5E2AF5}"/>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64546" name="ZoneTexte 79">
              <a:extLst>
                <a:ext uri="{FF2B5EF4-FFF2-40B4-BE49-F238E27FC236}">
                  <a16:creationId xmlns:a16="http://schemas.microsoft.com/office/drawing/2014/main" id="{B697A837-A877-413D-A585-DF7AD32581C4}"/>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4534" name="Groupe 80">
            <a:extLst>
              <a:ext uri="{FF2B5EF4-FFF2-40B4-BE49-F238E27FC236}">
                <a16:creationId xmlns:a16="http://schemas.microsoft.com/office/drawing/2014/main" id="{C5491309-610D-4E80-9BA4-19D34943C8AA}"/>
              </a:ext>
            </a:extLst>
          </p:cNvPr>
          <p:cNvGrpSpPr>
            <a:grpSpLocks/>
          </p:cNvGrpSpPr>
          <p:nvPr/>
        </p:nvGrpSpPr>
        <p:grpSpPr bwMode="auto">
          <a:xfrm>
            <a:off x="71438" y="6324600"/>
            <a:ext cx="11553825" cy="496888"/>
            <a:chOff x="71517" y="6323834"/>
            <a:chExt cx="11554426" cy="497620"/>
          </a:xfrm>
        </p:grpSpPr>
        <p:pic>
          <p:nvPicPr>
            <p:cNvPr id="85" name="Graphique 84">
              <a:hlinkClick r:id="" action="ppaction://hlinkshowjump?jump=previousslide"/>
              <a:extLst>
                <a:ext uri="{FF2B5EF4-FFF2-40B4-BE49-F238E27FC236}">
                  <a16:creationId xmlns:a16="http://schemas.microsoft.com/office/drawing/2014/main" id="{FBF777D7-331D-435F-9CCB-95445B23FC97}"/>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7" name="Graphique 86">
              <a:hlinkClick r:id="" action="ppaction://hlinkshowjump?jump=nextslide"/>
              <a:extLst>
                <a:ext uri="{FF2B5EF4-FFF2-40B4-BE49-F238E27FC236}">
                  <a16:creationId xmlns:a16="http://schemas.microsoft.com/office/drawing/2014/main" id="{60B0DA97-723A-4B20-AC66-2DF1729D7179}"/>
                </a:ext>
              </a:extLst>
            </p:cNvPr>
            <p:cNvPicPr>
              <a:picLocks noChangeAspect="1"/>
            </p:cNvPicPr>
            <p:nvPr/>
          </p:nvPicPr>
          <p:blipFill>
            <a:blip r:embed="rId14"/>
            <a:srcRect/>
            <a:stretch/>
          </p:blipFill>
          <p:spPr>
            <a:xfrm>
              <a:off x="11344940" y="6431943"/>
              <a:ext cx="281003" cy="281402"/>
            </a:xfrm>
            <a:prstGeom prst="rect">
              <a:avLst/>
            </a:prstGeom>
          </p:spPr>
        </p:pic>
        <p:sp>
          <p:nvSpPr>
            <p:cNvPr id="109" name="Rectangle 108">
              <a:hlinkClick r:id="rId15" action="ppaction://hlinksldjump"/>
              <a:extLst>
                <a:ext uri="{FF2B5EF4-FFF2-40B4-BE49-F238E27FC236}">
                  <a16:creationId xmlns:a16="http://schemas.microsoft.com/office/drawing/2014/main" id="{5B0AFC38-3C08-4594-AD72-1F6249C66F5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6" action="ppaction://hlinksldjump"/>
              <a:extLst>
                <a:ext uri="{FF2B5EF4-FFF2-40B4-BE49-F238E27FC236}">
                  <a16:creationId xmlns:a16="http://schemas.microsoft.com/office/drawing/2014/main" id="{CE5C378C-1F8A-495F-88C5-A79939CEA6F5}"/>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7" action="ppaction://hlinksldjump"/>
              <a:extLst>
                <a:ext uri="{FF2B5EF4-FFF2-40B4-BE49-F238E27FC236}">
                  <a16:creationId xmlns:a16="http://schemas.microsoft.com/office/drawing/2014/main" id="{0ABDD3B5-E06D-4A83-9C08-BD2FA530F168}"/>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8" action="ppaction://hlinksldjump"/>
              <a:extLst>
                <a:ext uri="{FF2B5EF4-FFF2-40B4-BE49-F238E27FC236}">
                  <a16:creationId xmlns:a16="http://schemas.microsoft.com/office/drawing/2014/main" id="{9A84F915-805A-4547-ACAD-0C3D41469E15}"/>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9" action="ppaction://hlinksldjump"/>
              <a:extLst>
                <a:ext uri="{FF2B5EF4-FFF2-40B4-BE49-F238E27FC236}">
                  <a16:creationId xmlns:a16="http://schemas.microsoft.com/office/drawing/2014/main" id="{ED6176C9-2488-4B16-B50D-92C481E15A6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0" action="ppaction://hlinksldjump"/>
              <a:extLst>
                <a:ext uri="{FF2B5EF4-FFF2-40B4-BE49-F238E27FC236}">
                  <a16:creationId xmlns:a16="http://schemas.microsoft.com/office/drawing/2014/main" id="{AC0AB3AB-05D6-4333-AE3B-1C4D56689FEB}"/>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1" action="ppaction://hlinksldjump"/>
              <a:extLst>
                <a:ext uri="{FF2B5EF4-FFF2-40B4-BE49-F238E27FC236}">
                  <a16:creationId xmlns:a16="http://schemas.microsoft.com/office/drawing/2014/main" id="{AC0E6618-EEA2-4574-8A57-A07036D1A4D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2" action="ppaction://hlinksldjump"/>
              <a:extLst>
                <a:ext uri="{FF2B5EF4-FFF2-40B4-BE49-F238E27FC236}">
                  <a16:creationId xmlns:a16="http://schemas.microsoft.com/office/drawing/2014/main" id="{DEA5DF56-8E34-47F3-BB18-166EF6AEF509}"/>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que 48">
            <a:extLst>
              <a:ext uri="{FF2B5EF4-FFF2-40B4-BE49-F238E27FC236}">
                <a16:creationId xmlns:a16="http://schemas.microsoft.com/office/drawing/2014/main" id="{84690A3E-D14C-4ACB-9D4B-2BF5B9F4E209}"/>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2F3F073A-C14E-45D0-A521-2445B4BD07E1}"/>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37C47893-C8F0-4C79-8272-8E16D02C60A9}"/>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04547003-1A54-4821-8257-D01B3F526EA1}"/>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63</a:t>
            </a:r>
          </a:p>
        </p:txBody>
      </p:sp>
      <p:grpSp>
        <p:nvGrpSpPr>
          <p:cNvPr id="65542" name="Groupe 57">
            <a:extLst>
              <a:ext uri="{FF2B5EF4-FFF2-40B4-BE49-F238E27FC236}">
                <a16:creationId xmlns:a16="http://schemas.microsoft.com/office/drawing/2014/main" id="{9F691D05-C29C-4249-B409-DAD3A11CB533}"/>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CEA94045-5C7F-4086-BC88-69C4A10331B8}"/>
                </a:ext>
              </a:extLst>
            </p:cNvPr>
            <p:cNvPicPr>
              <a:picLocks noChangeAspect="1"/>
            </p:cNvPicPr>
            <p:nvPr/>
          </p:nvPicPr>
          <p:blipFill>
            <a:blip r:embed="rId3"/>
            <a:srcRect/>
            <a:stretch/>
          </p:blipFill>
          <p:spPr>
            <a:xfrm>
              <a:off x="188971" y="6352891"/>
              <a:ext cx="310824" cy="311510"/>
            </a:xfrm>
            <a:prstGeom prst="rect">
              <a:avLst/>
            </a:prstGeom>
          </p:spPr>
        </p:pic>
        <p:sp>
          <p:nvSpPr>
            <p:cNvPr id="65593" name="ZoneTexte 59">
              <a:extLst>
                <a:ext uri="{FF2B5EF4-FFF2-40B4-BE49-F238E27FC236}">
                  <a16:creationId xmlns:a16="http://schemas.microsoft.com/office/drawing/2014/main" id="{78E87501-034E-432C-B31C-4A05BC8990C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5543" name="Groupe 60">
            <a:extLst>
              <a:ext uri="{FF2B5EF4-FFF2-40B4-BE49-F238E27FC236}">
                <a16:creationId xmlns:a16="http://schemas.microsoft.com/office/drawing/2014/main" id="{918610C8-61E0-417D-A705-7271D764D13C}"/>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ACCFB7A3-6CEA-46B3-9E50-1F0E6C31FC86}"/>
                </a:ext>
              </a:extLst>
            </p:cNvPr>
            <p:cNvPicPr>
              <a:picLocks noChangeAspect="1"/>
            </p:cNvPicPr>
            <p:nvPr/>
          </p:nvPicPr>
          <p:blipFill>
            <a:blip r:embed="rId4"/>
            <a:srcRect/>
            <a:stretch/>
          </p:blipFill>
          <p:spPr>
            <a:xfrm>
              <a:off x="706949" y="6306505"/>
              <a:ext cx="414890" cy="415053"/>
            </a:xfrm>
            <a:prstGeom prst="rect">
              <a:avLst/>
            </a:prstGeom>
          </p:spPr>
        </p:pic>
        <p:sp>
          <p:nvSpPr>
            <p:cNvPr id="65591" name="ZoneTexte 62">
              <a:extLst>
                <a:ext uri="{FF2B5EF4-FFF2-40B4-BE49-F238E27FC236}">
                  <a16:creationId xmlns:a16="http://schemas.microsoft.com/office/drawing/2014/main" id="{E2687A79-BAA6-4065-88AF-055A44B3216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5544" name="ZoneTexte 63">
            <a:extLst>
              <a:ext uri="{FF2B5EF4-FFF2-40B4-BE49-F238E27FC236}">
                <a16:creationId xmlns:a16="http://schemas.microsoft.com/office/drawing/2014/main" id="{4382072A-BA2F-4ABC-A248-EC6B1A230921}"/>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297CBC59-6071-4ACD-80AB-4263F0E62057}"/>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BA207B7E-1B8D-4592-93D2-69AE4D71F56B}"/>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5547" name="Groupe 67">
            <a:extLst>
              <a:ext uri="{FF2B5EF4-FFF2-40B4-BE49-F238E27FC236}">
                <a16:creationId xmlns:a16="http://schemas.microsoft.com/office/drawing/2014/main" id="{BCF07969-AA17-40DB-81F9-7C9ED4043FC9}"/>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42167B46-BA93-4085-BB63-2F05EA870785}"/>
                </a:ext>
              </a:extLst>
            </p:cNvPr>
            <p:cNvPicPr>
              <a:picLocks noChangeAspect="1"/>
            </p:cNvPicPr>
            <p:nvPr/>
          </p:nvPicPr>
          <p:blipFill>
            <a:blip r:embed="rId5"/>
            <a:stretch>
              <a:fillRect/>
            </a:stretch>
          </p:blipFill>
          <p:spPr>
            <a:xfrm>
              <a:off x="5890290" y="6332222"/>
              <a:ext cx="352498" cy="352600"/>
            </a:xfrm>
            <a:prstGeom prst="rect">
              <a:avLst/>
            </a:prstGeom>
          </p:spPr>
        </p:pic>
        <p:sp>
          <p:nvSpPr>
            <p:cNvPr id="65589" name="ZoneTexte 69">
              <a:extLst>
                <a:ext uri="{FF2B5EF4-FFF2-40B4-BE49-F238E27FC236}">
                  <a16:creationId xmlns:a16="http://schemas.microsoft.com/office/drawing/2014/main" id="{6DED3377-0C31-4BD3-925D-5E1C6562C9D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5548" name="Groupe 70">
            <a:extLst>
              <a:ext uri="{FF2B5EF4-FFF2-40B4-BE49-F238E27FC236}">
                <a16:creationId xmlns:a16="http://schemas.microsoft.com/office/drawing/2014/main" id="{BD6D4F00-4A59-4D0D-92DB-CD964DF0C336}"/>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35349FFA-48D5-4818-8D4A-0F03372C7C74}"/>
                </a:ext>
              </a:extLst>
            </p:cNvPr>
            <p:cNvPicPr>
              <a:picLocks noChangeAspect="1"/>
            </p:cNvPicPr>
            <p:nvPr/>
          </p:nvPicPr>
          <p:blipFill>
            <a:blip r:embed="rId6"/>
            <a:stretch>
              <a:fillRect/>
            </a:stretch>
          </p:blipFill>
          <p:spPr>
            <a:xfrm>
              <a:off x="6416601" y="6348998"/>
              <a:ext cx="352498" cy="353522"/>
            </a:xfrm>
            <a:prstGeom prst="rect">
              <a:avLst/>
            </a:prstGeom>
          </p:spPr>
        </p:pic>
        <p:sp>
          <p:nvSpPr>
            <p:cNvPr id="65587" name="ZoneTexte 73">
              <a:extLst>
                <a:ext uri="{FF2B5EF4-FFF2-40B4-BE49-F238E27FC236}">
                  <a16:creationId xmlns:a16="http://schemas.microsoft.com/office/drawing/2014/main" id="{7DF88A2F-EA3D-42F8-92A6-C833FBBC9C3E}"/>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5549" name="Groupe 81">
            <a:extLst>
              <a:ext uri="{FF2B5EF4-FFF2-40B4-BE49-F238E27FC236}">
                <a16:creationId xmlns:a16="http://schemas.microsoft.com/office/drawing/2014/main" id="{99A891EA-C9B1-4393-93C6-B65DF48103B8}"/>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6FB89952-16DE-4C90-A969-4CC366843C98}"/>
                </a:ext>
              </a:extLst>
            </p:cNvPr>
            <p:cNvPicPr>
              <a:picLocks noChangeAspect="1"/>
            </p:cNvPicPr>
            <p:nvPr/>
          </p:nvPicPr>
          <p:blipFill>
            <a:blip r:embed="rId7"/>
            <a:srcRect/>
            <a:stretch/>
          </p:blipFill>
          <p:spPr>
            <a:xfrm>
              <a:off x="6013563" y="6342472"/>
              <a:ext cx="346147" cy="345729"/>
            </a:xfrm>
            <a:prstGeom prst="rect">
              <a:avLst/>
            </a:prstGeom>
          </p:spPr>
        </p:pic>
        <p:sp>
          <p:nvSpPr>
            <p:cNvPr id="65585" name="ZoneTexte 83">
              <a:extLst>
                <a:ext uri="{FF2B5EF4-FFF2-40B4-BE49-F238E27FC236}">
                  <a16:creationId xmlns:a16="http://schemas.microsoft.com/office/drawing/2014/main" id="{516718BB-645C-4742-91A6-B61388A28DA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5550" name="Groupe 2">
            <a:extLst>
              <a:ext uri="{FF2B5EF4-FFF2-40B4-BE49-F238E27FC236}">
                <a16:creationId xmlns:a16="http://schemas.microsoft.com/office/drawing/2014/main" id="{00CF2443-B47A-4FC9-8B48-031C7FF8EA71}"/>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EEE69592-654D-49B5-8724-80A548FEB6E2}"/>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13585997-AE65-44A3-92C1-64A72CD2DA53}"/>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5551" name="Groupe 85">
            <a:extLst>
              <a:ext uri="{FF2B5EF4-FFF2-40B4-BE49-F238E27FC236}">
                <a16:creationId xmlns:a16="http://schemas.microsoft.com/office/drawing/2014/main" id="{8182013A-CA87-42FB-A369-6584E657696C}"/>
              </a:ext>
            </a:extLst>
          </p:cNvPr>
          <p:cNvGrpSpPr>
            <a:grpSpLocks/>
          </p:cNvGrpSpPr>
          <p:nvPr/>
        </p:nvGrpSpPr>
        <p:grpSpPr bwMode="auto">
          <a:xfrm>
            <a:off x="8907463" y="6334125"/>
            <a:ext cx="1304925" cy="488950"/>
            <a:chOff x="9429931" y="6334408"/>
            <a:chExt cx="1305361" cy="488926"/>
          </a:xfrm>
        </p:grpSpPr>
        <p:grpSp>
          <p:nvGrpSpPr>
            <p:cNvPr id="65575" name="Groupe 87">
              <a:extLst>
                <a:ext uri="{FF2B5EF4-FFF2-40B4-BE49-F238E27FC236}">
                  <a16:creationId xmlns:a16="http://schemas.microsoft.com/office/drawing/2014/main" id="{30495ABA-22A6-46FB-B766-CA443D59507B}"/>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6CDAB05B-D065-4CA8-9790-07743CA0C56E}"/>
                  </a:ext>
                </a:extLst>
              </p:cNvPr>
              <p:cNvPicPr>
                <a:picLocks noChangeAspect="1"/>
              </p:cNvPicPr>
              <p:nvPr/>
            </p:nvPicPr>
            <p:blipFill>
              <a:blip r:embed="rId8"/>
              <a:srcRect/>
              <a:stretch/>
            </p:blipFill>
            <p:spPr>
              <a:xfrm>
                <a:off x="735763" y="6334408"/>
                <a:ext cx="352543" cy="352408"/>
              </a:xfrm>
              <a:prstGeom prst="rect">
                <a:avLst/>
              </a:prstGeom>
            </p:spPr>
          </p:pic>
          <p:sp>
            <p:nvSpPr>
              <p:cNvPr id="65581" name="ZoneTexte 94">
                <a:extLst>
                  <a:ext uri="{FF2B5EF4-FFF2-40B4-BE49-F238E27FC236}">
                    <a16:creationId xmlns:a16="http://schemas.microsoft.com/office/drawing/2014/main" id="{4ECD3553-B8EF-47D4-B835-DCF23E2A9835}"/>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BB411297-FBD5-41B0-B6AC-3B4450878B6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5577" name="Groupe 89">
              <a:extLst>
                <a:ext uri="{FF2B5EF4-FFF2-40B4-BE49-F238E27FC236}">
                  <a16:creationId xmlns:a16="http://schemas.microsoft.com/office/drawing/2014/main" id="{46C0E10E-07D1-4753-96D7-4DABEB6506AB}"/>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0E4B4AEA-1D95-44FA-B79C-1692F2C48453}"/>
                  </a:ext>
                </a:extLst>
              </p:cNvPr>
              <p:cNvPicPr>
                <a:picLocks noChangeAspect="1"/>
              </p:cNvPicPr>
              <p:nvPr/>
            </p:nvPicPr>
            <p:blipFill>
              <a:blip r:embed="rId9"/>
              <a:srcRect/>
              <a:stretch/>
            </p:blipFill>
            <p:spPr>
              <a:xfrm>
                <a:off x="6008273" y="6342346"/>
                <a:ext cx="346191" cy="346058"/>
              </a:xfrm>
              <a:prstGeom prst="rect">
                <a:avLst/>
              </a:prstGeom>
            </p:spPr>
          </p:pic>
          <p:sp>
            <p:nvSpPr>
              <p:cNvPr id="65579" name="ZoneTexte 92">
                <a:extLst>
                  <a:ext uri="{FF2B5EF4-FFF2-40B4-BE49-F238E27FC236}">
                    <a16:creationId xmlns:a16="http://schemas.microsoft.com/office/drawing/2014/main" id="{3BC77E61-3094-44D3-8DD7-D72C9D2E5EB9}"/>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5552" name="Groupe 3">
            <a:extLst>
              <a:ext uri="{FF2B5EF4-FFF2-40B4-BE49-F238E27FC236}">
                <a16:creationId xmlns:a16="http://schemas.microsoft.com/office/drawing/2014/main" id="{C937A8CF-CD45-4DA6-8C5E-3D624EDF468B}"/>
              </a:ext>
            </a:extLst>
          </p:cNvPr>
          <p:cNvGrpSpPr>
            <a:grpSpLocks/>
          </p:cNvGrpSpPr>
          <p:nvPr/>
        </p:nvGrpSpPr>
        <p:grpSpPr bwMode="auto">
          <a:xfrm>
            <a:off x="2343150" y="1590675"/>
            <a:ext cx="7505700" cy="3474461"/>
            <a:chOff x="2277686" y="1281950"/>
            <a:chExt cx="7504184" cy="3474599"/>
          </a:xfrm>
        </p:grpSpPr>
        <p:sp>
          <p:nvSpPr>
            <p:cNvPr id="96" name="object 5">
              <a:extLst>
                <a:ext uri="{FF2B5EF4-FFF2-40B4-BE49-F238E27FC236}">
                  <a16:creationId xmlns:a16="http://schemas.microsoft.com/office/drawing/2014/main" id="{81EA4EC1-EB7E-45BF-97BA-6DE44528B4BC}"/>
                </a:ext>
              </a:extLst>
            </p:cNvPr>
            <p:cNvSpPr txBox="1"/>
            <p:nvPr/>
          </p:nvSpPr>
          <p:spPr>
            <a:xfrm>
              <a:off x="2277686" y="1843947"/>
              <a:ext cx="7502597" cy="2912602"/>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Propriétaire ou occupant d’un logement collectif.</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L’installation doit être faite sur une place dédiée et par un installeur certifié IRVE.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Les maisons individuelles ne sont pas éligibles à la prime.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BDD7EE"/>
                </a:buClr>
                <a:buSzPct val="100000"/>
                <a:buFont typeface="Wingdings"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La prime couvre les coûts de fourniture et d’installation à hauteur de 50% pour les points de recharge individuels en résidentiel collectif.</a:t>
              </a:r>
            </a:p>
            <a:p>
              <a:pPr marL="176213" indent="-176213" algn="just" eaLnBrk="1" fontAlgn="auto" hangingPunct="1">
                <a:spcBef>
                  <a:spcPts val="0"/>
                </a:spcBef>
                <a:spcAft>
                  <a:spcPts val="0"/>
                </a:spcAft>
                <a:buClr>
                  <a:srgbClr val="BDD7EE"/>
                </a:buClr>
                <a:buFont typeface="Wingdings" pitchFamily="2" charset="2"/>
                <a:buChar char="§"/>
                <a:defRPr/>
              </a:pPr>
              <a:endParaRPr lang="fr-FR" sz="1200" dirty="0">
                <a:latin typeface="Arial" panose="020B0604020202020204" pitchFamily="34" charset="0"/>
                <a:cs typeface="Arial" panose="020B0604020202020204" pitchFamily="34" charset="0"/>
              </a:endParaRPr>
            </a:p>
            <a:p>
              <a:pPr marL="171450" marR="0" lvl="0" indent="-171450" algn="just" defTabSz="914400" rtl="0" fontAlgn="auto" hangingPunct="1">
                <a:lnSpc>
                  <a:spcPct val="100000"/>
                </a:lnSpc>
                <a:spcBef>
                  <a:spcPts val="0"/>
                </a:spcBef>
                <a:spcAft>
                  <a:spcPts val="0"/>
                </a:spcAft>
                <a:buClr>
                  <a:srgbClr val="BDD7EE"/>
                </a:buClr>
                <a:buSzPct val="100000"/>
                <a:buFont typeface="Wingdings" pitchFamily="2"/>
                <a:buChar char="§"/>
                <a:tabLst/>
                <a:defRPr sz="1800" b="0" i="0" u="none" strike="noStrike" kern="0" cap="none" spc="0" baseline="0">
                  <a:solidFill>
                    <a:srgbClr val="000000"/>
                  </a:solidFill>
                  <a:uFillTx/>
                </a:defRPr>
              </a:pPr>
              <a:r>
                <a:rPr lang="fr-FR" sz="1200" b="1" i="0" u="none" strike="noStrike" kern="1200" cap="none" spc="0" baseline="0" dirty="0">
                  <a:solidFill>
                    <a:srgbClr val="9DC3E6"/>
                  </a:solidFill>
                  <a:uFillTx/>
                  <a:latin typeface="Arial" pitchFamily="34"/>
                  <a:cs typeface="Arial" pitchFamily="34"/>
                </a:rPr>
                <a:t>Modalités de l’aide </a:t>
              </a:r>
              <a:r>
                <a:rPr lang="fr-FR" sz="1200" b="0" i="0" u="none" strike="noStrike" kern="1200" cap="none" spc="0" baseline="0" dirty="0">
                  <a:solidFill>
                    <a:srgbClr val="9DC3E6"/>
                  </a:solidFill>
                  <a:uFillTx/>
                  <a:latin typeface="Arial" pitchFamily="34"/>
                  <a:cs typeface="Arial" pitchFamily="34"/>
                </a:rPr>
                <a:t>: </a:t>
              </a:r>
              <a:r>
                <a:rPr lang="fr-FR" sz="1200" b="0" i="0" u="none" strike="noStrike" kern="1200" cap="none" spc="0" baseline="0" dirty="0">
                  <a:solidFill>
                    <a:srgbClr val="394348"/>
                  </a:solidFill>
                  <a:uFillTx/>
                  <a:latin typeface="Arial" pitchFamily="34"/>
                  <a:cs typeface="Arial" pitchFamily="34"/>
                </a:rPr>
                <a:t>Montant de la prime s’élève à 50% du montant hors taxe de la prestation de fourniture et d’installation de points de recharge financés plafonné à 600€ HT par point de recharge. Après avoir obtenu une offre commerciale labellisée ADVENIR, déposer une demande de prime en ligne.</a:t>
              </a:r>
            </a:p>
            <a:p>
              <a:pPr marL="180975" indent="-171450" algn="just" eaLnBrk="1" fontAlgn="auto" hangingPunct="1">
                <a:spcBef>
                  <a:spcPts val="0"/>
                </a:spcBef>
                <a:spcAft>
                  <a:spcPts val="0"/>
                </a:spcAft>
                <a:buClr>
                  <a:srgbClr val="BDD7EE"/>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BDD7EE"/>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0"/>
                </a:rPr>
                <a:t>ADVENIR ∣ Point de recharge individuel</a:t>
              </a:r>
              <a:endParaRPr lang="fr-FR" sz="12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966E07D7-F78E-4946-9BCF-04A2F059B70F}"/>
                </a:ext>
              </a:extLst>
            </p:cNvPr>
            <p:cNvSpPr txBox="1"/>
            <p:nvPr/>
          </p:nvSpPr>
          <p:spPr>
            <a:xfrm>
              <a:off x="2277686" y="1281950"/>
              <a:ext cx="7504184" cy="495320"/>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Prime ADVENIR résidentiel collectif / Point de recharge individuel</a:t>
              </a:r>
              <a:endParaRPr lang="fr-FR" dirty="0">
                <a:solidFill>
                  <a:srgbClr val="394348"/>
                </a:solidFill>
                <a:latin typeface="Arial" panose="020B0604020202020204" pitchFamily="34" charset="0"/>
                <a:cs typeface="Arial" panose="020B0604020202020204" pitchFamily="34" charset="0"/>
              </a:endParaRPr>
            </a:p>
          </p:txBody>
        </p:sp>
      </p:grpSp>
      <p:grpSp>
        <p:nvGrpSpPr>
          <p:cNvPr id="65553" name="Groupe 120">
            <a:extLst>
              <a:ext uri="{FF2B5EF4-FFF2-40B4-BE49-F238E27FC236}">
                <a16:creationId xmlns:a16="http://schemas.microsoft.com/office/drawing/2014/main" id="{AA54532F-9ED9-46B3-A3E7-1EA6CCDE29CD}"/>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F9249B4F-E53B-4A04-91A0-A00B32743BAB}"/>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5572" name="ZoneTexte 122">
              <a:extLst>
                <a:ext uri="{FF2B5EF4-FFF2-40B4-BE49-F238E27FC236}">
                  <a16:creationId xmlns:a16="http://schemas.microsoft.com/office/drawing/2014/main" id="{1C35504A-2435-4096-8C36-5FB2DEF7FD24}"/>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30DAEDE1-C5AB-4006-9AA3-AB697C6BF6DB}"/>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67" name="Graphique 66">
            <a:extLst>
              <a:ext uri="{FF2B5EF4-FFF2-40B4-BE49-F238E27FC236}">
                <a16:creationId xmlns:a16="http://schemas.microsoft.com/office/drawing/2014/main" id="{2D644E6A-4533-4120-A6D3-E2F1F742A985}"/>
              </a:ext>
            </a:extLst>
          </p:cNvPr>
          <p:cNvPicPr>
            <a:picLocks noChangeAspect="1"/>
          </p:cNvPicPr>
          <p:nvPr/>
        </p:nvPicPr>
        <p:blipFill>
          <a:blip r:embed="rId11"/>
          <a:srcRect/>
          <a:stretch/>
        </p:blipFill>
        <p:spPr>
          <a:xfrm>
            <a:off x="0" y="0"/>
            <a:ext cx="701675" cy="701675"/>
          </a:xfrm>
          <a:prstGeom prst="rect">
            <a:avLst/>
          </a:prstGeom>
        </p:spPr>
      </p:pic>
      <p:sp>
        <p:nvSpPr>
          <p:cNvPr id="91" name="Rectangle 90">
            <a:hlinkClick r:id="rId12" action="ppaction://hlinksldjump"/>
            <a:extLst>
              <a:ext uri="{FF2B5EF4-FFF2-40B4-BE49-F238E27FC236}">
                <a16:creationId xmlns:a16="http://schemas.microsoft.com/office/drawing/2014/main" id="{E8DEE988-8438-49E0-BFB7-FD636B5583AF}"/>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5557" name="Groupe 72">
            <a:extLst>
              <a:ext uri="{FF2B5EF4-FFF2-40B4-BE49-F238E27FC236}">
                <a16:creationId xmlns:a16="http://schemas.microsoft.com/office/drawing/2014/main" id="{036D27D4-2AAD-4D5E-B54C-B6991F06E85B}"/>
              </a:ext>
            </a:extLst>
          </p:cNvPr>
          <p:cNvGrpSpPr>
            <a:grpSpLocks/>
          </p:cNvGrpSpPr>
          <p:nvPr/>
        </p:nvGrpSpPr>
        <p:grpSpPr bwMode="auto">
          <a:xfrm>
            <a:off x="6048375" y="6324600"/>
            <a:ext cx="784225" cy="496888"/>
            <a:chOff x="6767187" y="6323834"/>
            <a:chExt cx="784388" cy="497620"/>
          </a:xfrm>
        </p:grpSpPr>
        <p:pic>
          <p:nvPicPr>
            <p:cNvPr id="78" name="Graphique 77">
              <a:extLst>
                <a:ext uri="{FF2B5EF4-FFF2-40B4-BE49-F238E27FC236}">
                  <a16:creationId xmlns:a16="http://schemas.microsoft.com/office/drawing/2014/main" id="{C6C00486-DE6E-4270-89E8-7A1CBBD54566}"/>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65570" name="ZoneTexte 78">
              <a:extLst>
                <a:ext uri="{FF2B5EF4-FFF2-40B4-BE49-F238E27FC236}">
                  <a16:creationId xmlns:a16="http://schemas.microsoft.com/office/drawing/2014/main" id="{10A905CD-76C2-45C5-A621-CF54C9ADD4FE}"/>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5558" name="Groupe 79">
            <a:extLst>
              <a:ext uri="{FF2B5EF4-FFF2-40B4-BE49-F238E27FC236}">
                <a16:creationId xmlns:a16="http://schemas.microsoft.com/office/drawing/2014/main" id="{5067A288-81E8-4147-AC36-67882BD09FD5}"/>
              </a:ext>
            </a:extLst>
          </p:cNvPr>
          <p:cNvGrpSpPr>
            <a:grpSpLocks/>
          </p:cNvGrpSpPr>
          <p:nvPr/>
        </p:nvGrpSpPr>
        <p:grpSpPr bwMode="auto">
          <a:xfrm>
            <a:off x="71438" y="6324600"/>
            <a:ext cx="11553825" cy="496888"/>
            <a:chOff x="71517" y="6323834"/>
            <a:chExt cx="11554426" cy="497620"/>
          </a:xfrm>
        </p:grpSpPr>
        <p:pic>
          <p:nvPicPr>
            <p:cNvPr id="81" name="Graphique 80">
              <a:hlinkClick r:id="" action="ppaction://hlinkshowjump?jump=previousslide"/>
              <a:extLst>
                <a:ext uri="{FF2B5EF4-FFF2-40B4-BE49-F238E27FC236}">
                  <a16:creationId xmlns:a16="http://schemas.microsoft.com/office/drawing/2014/main" id="{0F7620D6-9FEB-4D5A-9268-4B90DFF57577}"/>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5" name="Graphique 84">
              <a:hlinkClick r:id="" action="ppaction://hlinkshowjump?jump=nextslide"/>
              <a:extLst>
                <a:ext uri="{FF2B5EF4-FFF2-40B4-BE49-F238E27FC236}">
                  <a16:creationId xmlns:a16="http://schemas.microsoft.com/office/drawing/2014/main" id="{FDFC2ACA-6F4F-4E67-B300-37CA7186B81A}"/>
                </a:ext>
              </a:extLst>
            </p:cNvPr>
            <p:cNvPicPr>
              <a:picLocks noChangeAspect="1"/>
            </p:cNvPicPr>
            <p:nvPr/>
          </p:nvPicPr>
          <p:blipFill>
            <a:blip r:embed="rId14"/>
            <a:srcRect/>
            <a:stretch/>
          </p:blipFill>
          <p:spPr>
            <a:xfrm>
              <a:off x="11344940" y="6431943"/>
              <a:ext cx="281003" cy="281402"/>
            </a:xfrm>
            <a:prstGeom prst="rect">
              <a:avLst/>
            </a:prstGeom>
          </p:spPr>
        </p:pic>
        <p:sp>
          <p:nvSpPr>
            <p:cNvPr id="87" name="Rectangle 86">
              <a:hlinkClick r:id="rId15" action="ppaction://hlinksldjump"/>
              <a:extLst>
                <a:ext uri="{FF2B5EF4-FFF2-40B4-BE49-F238E27FC236}">
                  <a16:creationId xmlns:a16="http://schemas.microsoft.com/office/drawing/2014/main" id="{7149FAAE-A485-470F-AB10-07C09EAA8008}"/>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6" action="ppaction://hlinksldjump"/>
              <a:extLst>
                <a:ext uri="{FF2B5EF4-FFF2-40B4-BE49-F238E27FC236}">
                  <a16:creationId xmlns:a16="http://schemas.microsoft.com/office/drawing/2014/main" id="{226976AF-29CF-4BEA-9343-5E4BC3786400}"/>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7" action="ppaction://hlinksldjump"/>
              <a:extLst>
                <a:ext uri="{FF2B5EF4-FFF2-40B4-BE49-F238E27FC236}">
                  <a16:creationId xmlns:a16="http://schemas.microsoft.com/office/drawing/2014/main" id="{E50DAD70-2450-4A12-A9D8-FA61E120FECE}"/>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8" action="ppaction://hlinksldjump"/>
              <a:extLst>
                <a:ext uri="{FF2B5EF4-FFF2-40B4-BE49-F238E27FC236}">
                  <a16:creationId xmlns:a16="http://schemas.microsoft.com/office/drawing/2014/main" id="{C357DB42-CD43-4931-A39F-38E63202F5E3}"/>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9" action="ppaction://hlinksldjump"/>
              <a:extLst>
                <a:ext uri="{FF2B5EF4-FFF2-40B4-BE49-F238E27FC236}">
                  <a16:creationId xmlns:a16="http://schemas.microsoft.com/office/drawing/2014/main" id="{F7CAFB3C-029B-4CA1-B7EA-95FB4AFB5AA4}"/>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0" action="ppaction://hlinksldjump"/>
              <a:extLst>
                <a:ext uri="{FF2B5EF4-FFF2-40B4-BE49-F238E27FC236}">
                  <a16:creationId xmlns:a16="http://schemas.microsoft.com/office/drawing/2014/main" id="{E0D00F98-AA88-43AE-A952-8910CBD3A17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1" action="ppaction://hlinksldjump"/>
              <a:extLst>
                <a:ext uri="{FF2B5EF4-FFF2-40B4-BE49-F238E27FC236}">
                  <a16:creationId xmlns:a16="http://schemas.microsoft.com/office/drawing/2014/main" id="{582EB4B9-51BC-4892-91BA-FF0657A3228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2" action="ppaction://hlinksldjump"/>
              <a:extLst>
                <a:ext uri="{FF2B5EF4-FFF2-40B4-BE49-F238E27FC236}">
                  <a16:creationId xmlns:a16="http://schemas.microsoft.com/office/drawing/2014/main" id="{9FE56F0E-1421-4B64-9379-A472080D2FB8}"/>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que 48">
            <a:extLst>
              <a:ext uri="{FF2B5EF4-FFF2-40B4-BE49-F238E27FC236}">
                <a16:creationId xmlns:a16="http://schemas.microsoft.com/office/drawing/2014/main" id="{663AE536-B515-43AB-B483-FF148D68B447}"/>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3364A839-AF65-49B5-8FF6-90CD9733C16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220B16D1-5211-4A10-B8FE-691E24D219C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AA46B7CB-A1DD-42C3-B66B-E24F89E3A90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64</a:t>
            </a:r>
          </a:p>
        </p:txBody>
      </p:sp>
      <p:grpSp>
        <p:nvGrpSpPr>
          <p:cNvPr id="66566" name="Groupe 57">
            <a:extLst>
              <a:ext uri="{FF2B5EF4-FFF2-40B4-BE49-F238E27FC236}">
                <a16:creationId xmlns:a16="http://schemas.microsoft.com/office/drawing/2014/main" id="{C6870C47-0A0F-49DE-BB2B-BDE8DC87B4D3}"/>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60C24AB1-39D4-4BBB-B1C9-5FC9C7819582}"/>
                </a:ext>
              </a:extLst>
            </p:cNvPr>
            <p:cNvPicPr>
              <a:picLocks noChangeAspect="1"/>
            </p:cNvPicPr>
            <p:nvPr/>
          </p:nvPicPr>
          <p:blipFill>
            <a:blip r:embed="rId3"/>
            <a:srcRect/>
            <a:stretch/>
          </p:blipFill>
          <p:spPr>
            <a:xfrm>
              <a:off x="188971" y="6352891"/>
              <a:ext cx="310824" cy="311510"/>
            </a:xfrm>
            <a:prstGeom prst="rect">
              <a:avLst/>
            </a:prstGeom>
          </p:spPr>
        </p:pic>
        <p:sp>
          <p:nvSpPr>
            <p:cNvPr id="66617" name="ZoneTexte 59">
              <a:extLst>
                <a:ext uri="{FF2B5EF4-FFF2-40B4-BE49-F238E27FC236}">
                  <a16:creationId xmlns:a16="http://schemas.microsoft.com/office/drawing/2014/main" id="{F37A4A3C-7205-40A1-80A4-D64122B14A25}"/>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6567" name="Groupe 60">
            <a:extLst>
              <a:ext uri="{FF2B5EF4-FFF2-40B4-BE49-F238E27FC236}">
                <a16:creationId xmlns:a16="http://schemas.microsoft.com/office/drawing/2014/main" id="{74AF6104-4DA2-4A39-9FA4-1E085A967865}"/>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BEA3550-F9C2-4AF2-8905-F60751853BFC}"/>
                </a:ext>
              </a:extLst>
            </p:cNvPr>
            <p:cNvPicPr>
              <a:picLocks noChangeAspect="1"/>
            </p:cNvPicPr>
            <p:nvPr/>
          </p:nvPicPr>
          <p:blipFill>
            <a:blip r:embed="rId4"/>
            <a:srcRect/>
            <a:stretch/>
          </p:blipFill>
          <p:spPr>
            <a:xfrm>
              <a:off x="706949" y="6306505"/>
              <a:ext cx="414890" cy="415053"/>
            </a:xfrm>
            <a:prstGeom prst="rect">
              <a:avLst/>
            </a:prstGeom>
          </p:spPr>
        </p:pic>
        <p:sp>
          <p:nvSpPr>
            <p:cNvPr id="66615" name="ZoneTexte 62">
              <a:extLst>
                <a:ext uri="{FF2B5EF4-FFF2-40B4-BE49-F238E27FC236}">
                  <a16:creationId xmlns:a16="http://schemas.microsoft.com/office/drawing/2014/main" id="{020A34AB-EAAC-405E-9C75-99A76DEB454B}"/>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6568" name="ZoneTexte 63">
            <a:extLst>
              <a:ext uri="{FF2B5EF4-FFF2-40B4-BE49-F238E27FC236}">
                <a16:creationId xmlns:a16="http://schemas.microsoft.com/office/drawing/2014/main" id="{2177960F-480E-4B53-B5DF-4EB15C4357CF}"/>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C4FD5C93-2CD4-4406-B5DC-8C2957586B72}"/>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1541D1F0-EFCF-4C8B-B3AB-35C025E749BA}"/>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6571" name="Groupe 67">
            <a:extLst>
              <a:ext uri="{FF2B5EF4-FFF2-40B4-BE49-F238E27FC236}">
                <a16:creationId xmlns:a16="http://schemas.microsoft.com/office/drawing/2014/main" id="{6A671030-395E-47CF-92BF-A94C6E415807}"/>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986A67D5-D8CF-4EC9-A97D-C82C6DF247ED}"/>
                </a:ext>
              </a:extLst>
            </p:cNvPr>
            <p:cNvPicPr>
              <a:picLocks noChangeAspect="1"/>
            </p:cNvPicPr>
            <p:nvPr/>
          </p:nvPicPr>
          <p:blipFill>
            <a:blip r:embed="rId5"/>
            <a:stretch>
              <a:fillRect/>
            </a:stretch>
          </p:blipFill>
          <p:spPr>
            <a:xfrm>
              <a:off x="5890290" y="6332222"/>
              <a:ext cx="352498" cy="352600"/>
            </a:xfrm>
            <a:prstGeom prst="rect">
              <a:avLst/>
            </a:prstGeom>
          </p:spPr>
        </p:pic>
        <p:sp>
          <p:nvSpPr>
            <p:cNvPr id="66613" name="ZoneTexte 69">
              <a:extLst>
                <a:ext uri="{FF2B5EF4-FFF2-40B4-BE49-F238E27FC236}">
                  <a16:creationId xmlns:a16="http://schemas.microsoft.com/office/drawing/2014/main" id="{28725BB6-86E7-4208-8CCB-450BF2001E85}"/>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6572" name="Groupe 70">
            <a:extLst>
              <a:ext uri="{FF2B5EF4-FFF2-40B4-BE49-F238E27FC236}">
                <a16:creationId xmlns:a16="http://schemas.microsoft.com/office/drawing/2014/main" id="{80E4EBD6-1D0D-42E7-9B36-405659F42E1B}"/>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15905636-F0A2-471A-AB56-9E3E3249B5F4}"/>
                </a:ext>
              </a:extLst>
            </p:cNvPr>
            <p:cNvPicPr>
              <a:picLocks noChangeAspect="1"/>
            </p:cNvPicPr>
            <p:nvPr/>
          </p:nvPicPr>
          <p:blipFill>
            <a:blip r:embed="rId6"/>
            <a:stretch>
              <a:fillRect/>
            </a:stretch>
          </p:blipFill>
          <p:spPr>
            <a:xfrm>
              <a:off x="6416601" y="6348998"/>
              <a:ext cx="352498" cy="353522"/>
            </a:xfrm>
            <a:prstGeom prst="rect">
              <a:avLst/>
            </a:prstGeom>
          </p:spPr>
        </p:pic>
        <p:sp>
          <p:nvSpPr>
            <p:cNvPr id="66611" name="ZoneTexte 73">
              <a:extLst>
                <a:ext uri="{FF2B5EF4-FFF2-40B4-BE49-F238E27FC236}">
                  <a16:creationId xmlns:a16="http://schemas.microsoft.com/office/drawing/2014/main" id="{6BFE171B-DE53-4BA3-8B6B-FD36C372B9E0}"/>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6573" name="Groupe 81">
            <a:extLst>
              <a:ext uri="{FF2B5EF4-FFF2-40B4-BE49-F238E27FC236}">
                <a16:creationId xmlns:a16="http://schemas.microsoft.com/office/drawing/2014/main" id="{4860F564-579C-40AB-A0C8-9605A4A26777}"/>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C98E61C-F69B-497A-8FCA-3EFC0037E3CD}"/>
                </a:ext>
              </a:extLst>
            </p:cNvPr>
            <p:cNvPicPr>
              <a:picLocks noChangeAspect="1"/>
            </p:cNvPicPr>
            <p:nvPr/>
          </p:nvPicPr>
          <p:blipFill>
            <a:blip r:embed="rId7"/>
            <a:srcRect/>
            <a:stretch/>
          </p:blipFill>
          <p:spPr>
            <a:xfrm>
              <a:off x="6013563" y="6342472"/>
              <a:ext cx="346147" cy="345729"/>
            </a:xfrm>
            <a:prstGeom prst="rect">
              <a:avLst/>
            </a:prstGeom>
          </p:spPr>
        </p:pic>
        <p:sp>
          <p:nvSpPr>
            <p:cNvPr id="66609" name="ZoneTexte 83">
              <a:extLst>
                <a:ext uri="{FF2B5EF4-FFF2-40B4-BE49-F238E27FC236}">
                  <a16:creationId xmlns:a16="http://schemas.microsoft.com/office/drawing/2014/main" id="{40540113-9E7D-4C0A-9509-272F8D00F833}"/>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6574" name="Groupe 2">
            <a:extLst>
              <a:ext uri="{FF2B5EF4-FFF2-40B4-BE49-F238E27FC236}">
                <a16:creationId xmlns:a16="http://schemas.microsoft.com/office/drawing/2014/main" id="{C3FA246B-4E48-4ED1-A335-BF49A080B6C8}"/>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9A0D1D50-6A38-4115-AC7D-07F990FA878B}"/>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AF047FC2-281E-4D43-ACC4-2DBA263CFF5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6575" name="Groupe 85">
            <a:extLst>
              <a:ext uri="{FF2B5EF4-FFF2-40B4-BE49-F238E27FC236}">
                <a16:creationId xmlns:a16="http://schemas.microsoft.com/office/drawing/2014/main" id="{6B76055E-3219-4267-B397-9F59C258D8F0}"/>
              </a:ext>
            </a:extLst>
          </p:cNvPr>
          <p:cNvGrpSpPr>
            <a:grpSpLocks/>
          </p:cNvGrpSpPr>
          <p:nvPr/>
        </p:nvGrpSpPr>
        <p:grpSpPr bwMode="auto">
          <a:xfrm>
            <a:off x="8907463" y="6334125"/>
            <a:ext cx="1304925" cy="488950"/>
            <a:chOff x="9429931" y="6334408"/>
            <a:chExt cx="1305361" cy="488926"/>
          </a:xfrm>
        </p:grpSpPr>
        <p:grpSp>
          <p:nvGrpSpPr>
            <p:cNvPr id="66599" name="Groupe 87">
              <a:extLst>
                <a:ext uri="{FF2B5EF4-FFF2-40B4-BE49-F238E27FC236}">
                  <a16:creationId xmlns:a16="http://schemas.microsoft.com/office/drawing/2014/main" id="{D9CAA4A7-8A75-4080-9D04-55DCA178CDAA}"/>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D9CC60B6-376A-4589-9415-E81367BC41DA}"/>
                  </a:ext>
                </a:extLst>
              </p:cNvPr>
              <p:cNvPicPr>
                <a:picLocks noChangeAspect="1"/>
              </p:cNvPicPr>
              <p:nvPr/>
            </p:nvPicPr>
            <p:blipFill>
              <a:blip r:embed="rId8"/>
              <a:srcRect/>
              <a:stretch/>
            </p:blipFill>
            <p:spPr>
              <a:xfrm>
                <a:off x="735763" y="6334408"/>
                <a:ext cx="352543" cy="352408"/>
              </a:xfrm>
              <a:prstGeom prst="rect">
                <a:avLst/>
              </a:prstGeom>
            </p:spPr>
          </p:pic>
          <p:sp>
            <p:nvSpPr>
              <p:cNvPr id="66605" name="ZoneTexte 94">
                <a:extLst>
                  <a:ext uri="{FF2B5EF4-FFF2-40B4-BE49-F238E27FC236}">
                    <a16:creationId xmlns:a16="http://schemas.microsoft.com/office/drawing/2014/main" id="{996B964A-8182-4972-AAA8-3A03EDC66A89}"/>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F165F287-12E7-47B9-8EB4-84F03E5785F5}"/>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6601" name="Groupe 89">
              <a:extLst>
                <a:ext uri="{FF2B5EF4-FFF2-40B4-BE49-F238E27FC236}">
                  <a16:creationId xmlns:a16="http://schemas.microsoft.com/office/drawing/2014/main" id="{1D4D6331-42A8-4EE7-8DDC-8DE703870804}"/>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4A294F7E-DA33-4187-A293-D0B968D116D8}"/>
                  </a:ext>
                </a:extLst>
              </p:cNvPr>
              <p:cNvPicPr>
                <a:picLocks noChangeAspect="1"/>
              </p:cNvPicPr>
              <p:nvPr/>
            </p:nvPicPr>
            <p:blipFill>
              <a:blip r:embed="rId9"/>
              <a:srcRect/>
              <a:stretch/>
            </p:blipFill>
            <p:spPr>
              <a:xfrm>
                <a:off x="6008273" y="6342346"/>
                <a:ext cx="346191" cy="346058"/>
              </a:xfrm>
              <a:prstGeom prst="rect">
                <a:avLst/>
              </a:prstGeom>
            </p:spPr>
          </p:pic>
          <p:sp>
            <p:nvSpPr>
              <p:cNvPr id="66603" name="ZoneTexte 92">
                <a:extLst>
                  <a:ext uri="{FF2B5EF4-FFF2-40B4-BE49-F238E27FC236}">
                    <a16:creationId xmlns:a16="http://schemas.microsoft.com/office/drawing/2014/main" id="{CCCC3495-9B37-4B97-9475-EC2C08C1EAC2}"/>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6576" name="Groupe 3">
            <a:extLst>
              <a:ext uri="{FF2B5EF4-FFF2-40B4-BE49-F238E27FC236}">
                <a16:creationId xmlns:a16="http://schemas.microsoft.com/office/drawing/2014/main" id="{5602ED0C-4ED5-4386-BCF3-E5EA40A5E0EA}"/>
              </a:ext>
            </a:extLst>
          </p:cNvPr>
          <p:cNvGrpSpPr>
            <a:grpSpLocks/>
          </p:cNvGrpSpPr>
          <p:nvPr/>
        </p:nvGrpSpPr>
        <p:grpSpPr bwMode="auto">
          <a:xfrm>
            <a:off x="2343150" y="1360488"/>
            <a:ext cx="7505700" cy="3567112"/>
            <a:chOff x="2277686" y="1281950"/>
            <a:chExt cx="7504184" cy="3566938"/>
          </a:xfrm>
        </p:grpSpPr>
        <p:sp>
          <p:nvSpPr>
            <p:cNvPr id="96" name="object 5">
              <a:extLst>
                <a:ext uri="{FF2B5EF4-FFF2-40B4-BE49-F238E27FC236}">
                  <a16:creationId xmlns:a16="http://schemas.microsoft.com/office/drawing/2014/main" id="{8BF83AE7-F01F-4121-ADBF-79E4DF7F3756}"/>
                </a:ext>
              </a:extLst>
            </p:cNvPr>
            <p:cNvSpPr txBox="1"/>
            <p:nvPr/>
          </p:nvSpPr>
          <p:spPr>
            <a:xfrm>
              <a:off x="2277686" y="1843898"/>
              <a:ext cx="7502597" cy="3004990"/>
            </a:xfrm>
            <a:prstGeom prst="rect">
              <a:avLst/>
            </a:prstGeom>
            <a:solidFill>
              <a:schemeClr val="bg1"/>
            </a:solidFill>
            <a:ln>
              <a:solidFill>
                <a:schemeClr val="accent5">
                  <a:lumMod val="60000"/>
                  <a:lumOff val="40000"/>
                </a:schemeClr>
              </a:solidFill>
            </a:ln>
          </p:spPr>
          <p:txBody>
            <a:bodyPr lIns="216000" tIns="180000" rIns="216000" bIns="144000">
              <a:spAutoFit/>
            </a:bodyPr>
            <a:lstStyle/>
            <a:p>
              <a:pPr marL="176213" indent="-176213" algn="just" eaLnBrk="1" fontAlgn="auto" hangingPunct="1">
                <a:spcBef>
                  <a:spcPts val="0"/>
                </a:spcBef>
                <a:spcAft>
                  <a:spcPts val="0"/>
                </a:spcAft>
                <a:buClr>
                  <a:srgbClr val="BDD7EE"/>
                </a:buClr>
                <a:buFont typeface="Wingdings" panose="05000000000000000000"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Eligibilité</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Bailleur ou syndic de copropriété en logement collectif.</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Installation dans un parking à usage partagé.</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Contacter un installateur certifié IRVE et faire réaliser des devis.</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Soumission au vote des copropriétaires*.</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La recharge doit être accessible à l’ensemble des habitants pour leur propre véhicule.</a:t>
              </a:r>
            </a:p>
            <a:p>
              <a:pPr marL="628650" lvl="1" indent="-171450" algn="just" eaLnBrk="1" fontAlgn="auto" hangingPunct="1">
                <a:spcBef>
                  <a:spcPts val="0"/>
                </a:spcBef>
                <a:spcAft>
                  <a:spcPts val="0"/>
                </a:spcAft>
                <a:buClr>
                  <a:srgbClr val="BDD7EE"/>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BDD7EE"/>
                </a:buClr>
                <a:buSzPct val="100000"/>
                <a:buFont typeface="Wingdings"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Objets financés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La prime couvre les coûts de fourniture et d’installation à hauteur de 50% pour les points de recharge partagés en résidentiel collectif.</a:t>
              </a:r>
            </a:p>
            <a:p>
              <a:pPr marL="176213" indent="-176213" algn="just" eaLnBrk="1" fontAlgn="auto" hangingPunct="1">
                <a:spcBef>
                  <a:spcPts val="0"/>
                </a:spcBef>
                <a:spcAft>
                  <a:spcPts val="0"/>
                </a:spcAft>
                <a:buClr>
                  <a:srgbClr val="BDD7EE"/>
                </a:buClr>
                <a:buFont typeface="Wingdings" pitchFamily="2" charset="2"/>
                <a:buChar char="§"/>
                <a:defRPr/>
              </a:pPr>
              <a:endParaRPr lang="fr-FR" sz="1200" dirty="0">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BDD7EE"/>
                </a:buClr>
                <a:buSzPct val="100000"/>
                <a:buFont typeface="Wingdings" pitchFamily="2" charset="2"/>
                <a:buChar char="§"/>
                <a:defRPr/>
              </a:pPr>
              <a:r>
                <a:rPr lang="fr-FR" sz="1200" b="1" dirty="0">
                  <a:solidFill>
                    <a:schemeClr val="accent5">
                      <a:lumMod val="60000"/>
                      <a:lumOff val="40000"/>
                    </a:schemeClr>
                  </a:solidFill>
                  <a:latin typeface="Arial" panose="020B0604020202020204" pitchFamily="34" charset="0"/>
                  <a:cs typeface="Arial" panose="020B0604020202020204" pitchFamily="34" charset="0"/>
                </a:rPr>
                <a:t>Modalités de l’aide </a:t>
              </a:r>
              <a:r>
                <a:rPr lang="fr-FR" sz="1200" dirty="0">
                  <a:solidFill>
                    <a:schemeClr val="accent5">
                      <a:lumMod val="60000"/>
                      <a:lumOff val="40000"/>
                    </a:schemeClr>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Montant maximal d’aide versée de 1660€ HT par point de recharge. </a:t>
              </a:r>
            </a:p>
            <a:p>
              <a:pPr marL="180975" indent="-171450" algn="just" eaLnBrk="1" fontAlgn="auto" hangingPunct="1">
                <a:spcBef>
                  <a:spcPts val="0"/>
                </a:spcBef>
                <a:spcAft>
                  <a:spcPts val="0"/>
                </a:spcAft>
                <a:buClr>
                  <a:srgbClr val="BDD7EE"/>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BDD7EE"/>
                </a:buClr>
                <a:buFont typeface="Wingdings" panose="05000000000000000000"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anose="020B0604020202020204" pitchFamily="34" charset="0"/>
                  <a:cs typeface="Arial" panose="020B0604020202020204" pitchFamily="34" charset="0"/>
                  <a:hlinkClick r:id="rId10"/>
                </a:rPr>
                <a:t>ADVENIR ∣ Point de recharge partagé</a:t>
              </a: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BDD7EE"/>
                </a:buClr>
                <a:buFont typeface="Wingdings" panose="05000000000000000000"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9525" algn="just" eaLnBrk="1" fontAlgn="auto" hangingPunct="1">
                <a:spcBef>
                  <a:spcPts val="0"/>
                </a:spcBef>
                <a:spcAft>
                  <a:spcPts val="0"/>
                </a:spcAft>
                <a:buClr>
                  <a:srgbClr val="BDD7EE"/>
                </a:buClr>
                <a:defRPr/>
              </a:pPr>
              <a:r>
                <a:rPr lang="fr-FR" sz="600" i="1" dirty="0">
                  <a:solidFill>
                    <a:srgbClr val="394348"/>
                  </a:solidFill>
                  <a:latin typeface="Arial" panose="020B0604020202020204" pitchFamily="34" charset="0"/>
                  <a:cs typeface="Arial" panose="020B0604020202020204" pitchFamily="34" charset="0"/>
                </a:rPr>
                <a:t>* Tous les copropriétaires n’ont pas pour obligation de prendre en charge le coût de la borne</a:t>
              </a:r>
              <a:endParaRPr lang="fr-FR" sz="600" dirty="0">
                <a:solidFill>
                  <a:srgbClr val="394348"/>
                </a:solidFill>
                <a:latin typeface="Arial" panose="020B0604020202020204" pitchFamily="34" charset="0"/>
                <a:cs typeface="Arial" panose="020B0604020202020204" pitchFamily="34" charset="0"/>
              </a:endParaRPr>
            </a:p>
          </p:txBody>
        </p:sp>
        <p:sp>
          <p:nvSpPr>
            <p:cNvPr id="102" name="object 5">
              <a:extLst>
                <a:ext uri="{FF2B5EF4-FFF2-40B4-BE49-F238E27FC236}">
                  <a16:creationId xmlns:a16="http://schemas.microsoft.com/office/drawing/2014/main" id="{BDB0CDDA-0B2E-49C9-AD0B-F5BE2544E89F}"/>
                </a:ext>
              </a:extLst>
            </p:cNvPr>
            <p:cNvSpPr txBox="1"/>
            <p:nvPr/>
          </p:nvSpPr>
          <p:spPr>
            <a:xfrm>
              <a:off x="2277686" y="1281950"/>
              <a:ext cx="7504184" cy="495276"/>
            </a:xfrm>
            <a:prstGeom prst="rect">
              <a:avLst/>
            </a:prstGeom>
            <a:solidFill>
              <a:srgbClr val="BDD7EE"/>
            </a:solidFill>
            <a:ln>
              <a:solidFill>
                <a:schemeClr val="accent5">
                  <a:lumMod val="40000"/>
                  <a:lumOff val="60000"/>
                </a:schemeClr>
              </a:solidFill>
            </a:ln>
          </p:spPr>
          <p:txBody>
            <a:bodyPr lIns="90000" tIns="108000" rIns="90000" bIns="108000">
              <a:spAutoFit/>
            </a:bodyPr>
            <a:lstStyle/>
            <a:p>
              <a:pPr algn="ctr" eaLnBrk="1" fontAlgn="auto" hangingPunct="1">
                <a:spcBef>
                  <a:spcPts val="0"/>
                </a:spcBef>
                <a:spcAft>
                  <a:spcPts val="300"/>
                </a:spcAft>
                <a:defRPr/>
              </a:pPr>
              <a:r>
                <a:rPr lang="fr-FR" b="1" dirty="0">
                  <a:solidFill>
                    <a:srgbClr val="394348"/>
                  </a:solidFill>
                  <a:latin typeface="Arial" panose="020B0604020202020204" pitchFamily="34" charset="0"/>
                  <a:cs typeface="Arial" panose="020B0604020202020204" pitchFamily="34" charset="0"/>
                </a:rPr>
                <a:t>Prime ADVENIR résidentiel collectif / point de recharge partagé</a:t>
              </a:r>
              <a:endParaRPr lang="fr-FR" dirty="0">
                <a:solidFill>
                  <a:srgbClr val="394348"/>
                </a:solidFill>
                <a:latin typeface="Arial" panose="020B0604020202020204" pitchFamily="34" charset="0"/>
                <a:cs typeface="Arial" panose="020B0604020202020204" pitchFamily="34" charset="0"/>
              </a:endParaRPr>
            </a:p>
          </p:txBody>
        </p:sp>
      </p:grpSp>
      <p:grpSp>
        <p:nvGrpSpPr>
          <p:cNvPr id="66577" name="Groupe 120">
            <a:extLst>
              <a:ext uri="{FF2B5EF4-FFF2-40B4-BE49-F238E27FC236}">
                <a16:creationId xmlns:a16="http://schemas.microsoft.com/office/drawing/2014/main" id="{142D8B68-A9F6-4983-B696-D2FAFDECF130}"/>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4BF10C55-4417-4E07-9207-250DC53F5A3D}"/>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6596" name="ZoneTexte 122">
              <a:extLst>
                <a:ext uri="{FF2B5EF4-FFF2-40B4-BE49-F238E27FC236}">
                  <a16:creationId xmlns:a16="http://schemas.microsoft.com/office/drawing/2014/main" id="{FD0E4A52-C8E2-4995-A37F-4FEA6AD813EA}"/>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AA994EAA-1295-40B0-A65C-30C50A4A4220}"/>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67" name="Graphique 66">
            <a:extLst>
              <a:ext uri="{FF2B5EF4-FFF2-40B4-BE49-F238E27FC236}">
                <a16:creationId xmlns:a16="http://schemas.microsoft.com/office/drawing/2014/main" id="{3F30F71B-37FE-44A8-8A27-A950E2D77D18}"/>
              </a:ext>
            </a:extLst>
          </p:cNvPr>
          <p:cNvPicPr>
            <a:picLocks noChangeAspect="1"/>
          </p:cNvPicPr>
          <p:nvPr/>
        </p:nvPicPr>
        <p:blipFill>
          <a:blip r:embed="rId11"/>
          <a:srcRect/>
          <a:stretch/>
        </p:blipFill>
        <p:spPr>
          <a:xfrm>
            <a:off x="0" y="0"/>
            <a:ext cx="701675" cy="701675"/>
          </a:xfrm>
          <a:prstGeom prst="rect">
            <a:avLst/>
          </a:prstGeom>
        </p:spPr>
      </p:pic>
      <p:sp>
        <p:nvSpPr>
          <p:cNvPr id="91" name="Rectangle 90">
            <a:hlinkClick r:id="rId12" action="ppaction://hlinksldjump"/>
            <a:extLst>
              <a:ext uri="{FF2B5EF4-FFF2-40B4-BE49-F238E27FC236}">
                <a16:creationId xmlns:a16="http://schemas.microsoft.com/office/drawing/2014/main" id="{BFDFF460-5870-4CEE-94B5-8AFBB15BC1F3}"/>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6581" name="Groupe 72">
            <a:extLst>
              <a:ext uri="{FF2B5EF4-FFF2-40B4-BE49-F238E27FC236}">
                <a16:creationId xmlns:a16="http://schemas.microsoft.com/office/drawing/2014/main" id="{DAD245C8-58BD-4BE4-B81E-7E21650574BF}"/>
              </a:ext>
            </a:extLst>
          </p:cNvPr>
          <p:cNvGrpSpPr>
            <a:grpSpLocks/>
          </p:cNvGrpSpPr>
          <p:nvPr/>
        </p:nvGrpSpPr>
        <p:grpSpPr bwMode="auto">
          <a:xfrm>
            <a:off x="6048375" y="6324600"/>
            <a:ext cx="784225" cy="496888"/>
            <a:chOff x="6767187" y="6323834"/>
            <a:chExt cx="784388" cy="497620"/>
          </a:xfrm>
        </p:grpSpPr>
        <p:pic>
          <p:nvPicPr>
            <p:cNvPr id="78" name="Graphique 77">
              <a:extLst>
                <a:ext uri="{FF2B5EF4-FFF2-40B4-BE49-F238E27FC236}">
                  <a16:creationId xmlns:a16="http://schemas.microsoft.com/office/drawing/2014/main" id="{6C9939E6-C15E-49F7-9307-7783944E09F0}"/>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66594" name="ZoneTexte 78">
              <a:extLst>
                <a:ext uri="{FF2B5EF4-FFF2-40B4-BE49-F238E27FC236}">
                  <a16:creationId xmlns:a16="http://schemas.microsoft.com/office/drawing/2014/main" id="{B636C877-83F9-4C13-A04A-8FFED3F6E807}"/>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6582" name="Groupe 79">
            <a:extLst>
              <a:ext uri="{FF2B5EF4-FFF2-40B4-BE49-F238E27FC236}">
                <a16:creationId xmlns:a16="http://schemas.microsoft.com/office/drawing/2014/main" id="{227B46C8-26FB-4BAA-B043-ED926D6D6E8F}"/>
              </a:ext>
            </a:extLst>
          </p:cNvPr>
          <p:cNvGrpSpPr>
            <a:grpSpLocks/>
          </p:cNvGrpSpPr>
          <p:nvPr/>
        </p:nvGrpSpPr>
        <p:grpSpPr bwMode="auto">
          <a:xfrm>
            <a:off x="71438" y="6324600"/>
            <a:ext cx="11553825" cy="496888"/>
            <a:chOff x="71517" y="6323834"/>
            <a:chExt cx="11554426" cy="497620"/>
          </a:xfrm>
        </p:grpSpPr>
        <p:pic>
          <p:nvPicPr>
            <p:cNvPr id="81" name="Graphique 80">
              <a:hlinkClick r:id="" action="ppaction://hlinkshowjump?jump=previousslide"/>
              <a:extLst>
                <a:ext uri="{FF2B5EF4-FFF2-40B4-BE49-F238E27FC236}">
                  <a16:creationId xmlns:a16="http://schemas.microsoft.com/office/drawing/2014/main" id="{E39B9223-4ACD-4741-8E47-849B9222873D}"/>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85" name="Graphique 84">
              <a:hlinkClick r:id="" action="ppaction://hlinkshowjump?jump=nextslide"/>
              <a:extLst>
                <a:ext uri="{FF2B5EF4-FFF2-40B4-BE49-F238E27FC236}">
                  <a16:creationId xmlns:a16="http://schemas.microsoft.com/office/drawing/2014/main" id="{5A6F9C03-A9E9-4D11-807C-4360C2B87D66}"/>
                </a:ext>
              </a:extLst>
            </p:cNvPr>
            <p:cNvPicPr>
              <a:picLocks noChangeAspect="1"/>
            </p:cNvPicPr>
            <p:nvPr/>
          </p:nvPicPr>
          <p:blipFill>
            <a:blip r:embed="rId14"/>
            <a:srcRect/>
            <a:stretch/>
          </p:blipFill>
          <p:spPr>
            <a:xfrm>
              <a:off x="11344940" y="6431943"/>
              <a:ext cx="281003" cy="281402"/>
            </a:xfrm>
            <a:prstGeom prst="rect">
              <a:avLst/>
            </a:prstGeom>
          </p:spPr>
        </p:pic>
        <p:sp>
          <p:nvSpPr>
            <p:cNvPr id="87" name="Rectangle 86">
              <a:hlinkClick r:id="rId15" action="ppaction://hlinksldjump"/>
              <a:extLst>
                <a:ext uri="{FF2B5EF4-FFF2-40B4-BE49-F238E27FC236}">
                  <a16:creationId xmlns:a16="http://schemas.microsoft.com/office/drawing/2014/main" id="{04234D56-E984-4BDB-B3A7-3EC08D5EEF4C}"/>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6" action="ppaction://hlinksldjump"/>
              <a:extLst>
                <a:ext uri="{FF2B5EF4-FFF2-40B4-BE49-F238E27FC236}">
                  <a16:creationId xmlns:a16="http://schemas.microsoft.com/office/drawing/2014/main" id="{FFC85AE0-F4EA-4879-AD77-A4D5C79AEEB3}"/>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7" action="ppaction://hlinksldjump"/>
              <a:extLst>
                <a:ext uri="{FF2B5EF4-FFF2-40B4-BE49-F238E27FC236}">
                  <a16:creationId xmlns:a16="http://schemas.microsoft.com/office/drawing/2014/main" id="{79140F20-2875-4AEA-B0AF-C73958FE537A}"/>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8" action="ppaction://hlinksldjump"/>
              <a:extLst>
                <a:ext uri="{FF2B5EF4-FFF2-40B4-BE49-F238E27FC236}">
                  <a16:creationId xmlns:a16="http://schemas.microsoft.com/office/drawing/2014/main" id="{602E4E67-7EDB-4C3D-8163-D8641DA1D550}"/>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9" action="ppaction://hlinksldjump"/>
              <a:extLst>
                <a:ext uri="{FF2B5EF4-FFF2-40B4-BE49-F238E27FC236}">
                  <a16:creationId xmlns:a16="http://schemas.microsoft.com/office/drawing/2014/main" id="{D2450949-9668-42B2-9DBF-E38E9E87B09F}"/>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0" action="ppaction://hlinksldjump"/>
              <a:extLst>
                <a:ext uri="{FF2B5EF4-FFF2-40B4-BE49-F238E27FC236}">
                  <a16:creationId xmlns:a16="http://schemas.microsoft.com/office/drawing/2014/main" id="{AB9E981C-F234-4BB0-9243-CB6E12072AF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1" action="ppaction://hlinksldjump"/>
              <a:extLst>
                <a:ext uri="{FF2B5EF4-FFF2-40B4-BE49-F238E27FC236}">
                  <a16:creationId xmlns:a16="http://schemas.microsoft.com/office/drawing/2014/main" id="{47E9925A-C664-4C53-8193-B0DA30D34B43}"/>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2" action="ppaction://hlinksldjump"/>
              <a:extLst>
                <a:ext uri="{FF2B5EF4-FFF2-40B4-BE49-F238E27FC236}">
                  <a16:creationId xmlns:a16="http://schemas.microsoft.com/office/drawing/2014/main" id="{CCFF24E5-7CBF-4474-9720-93B62538FCC9}"/>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Graphique 66">
            <a:extLst>
              <a:ext uri="{FF2B5EF4-FFF2-40B4-BE49-F238E27FC236}">
                <a16:creationId xmlns:a16="http://schemas.microsoft.com/office/drawing/2014/main" id="{48602210-0D5D-4334-BB31-D32AC304961B}"/>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6F9F888E-42E6-43C9-901A-01A927574194}"/>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54CE005C-3A7F-4386-8D8F-2AC3663157E3}"/>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2DF4E358-D5C0-4FFA-A2CE-CCAA026F4763}"/>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65</a:t>
            </a:r>
          </a:p>
        </p:txBody>
      </p:sp>
      <p:grpSp>
        <p:nvGrpSpPr>
          <p:cNvPr id="67590" name="Groupe 57">
            <a:extLst>
              <a:ext uri="{FF2B5EF4-FFF2-40B4-BE49-F238E27FC236}">
                <a16:creationId xmlns:a16="http://schemas.microsoft.com/office/drawing/2014/main" id="{7A7ECC39-197D-4F11-8C29-23CDFE3FF80E}"/>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2DC3F5CE-F59A-4D30-8E90-9B8F75CC94AA}"/>
                </a:ext>
              </a:extLst>
            </p:cNvPr>
            <p:cNvPicPr>
              <a:picLocks noChangeAspect="1"/>
            </p:cNvPicPr>
            <p:nvPr/>
          </p:nvPicPr>
          <p:blipFill>
            <a:blip r:embed="rId3"/>
            <a:srcRect/>
            <a:stretch/>
          </p:blipFill>
          <p:spPr>
            <a:xfrm>
              <a:off x="188971" y="6352891"/>
              <a:ext cx="310824" cy="311510"/>
            </a:xfrm>
            <a:prstGeom prst="rect">
              <a:avLst/>
            </a:prstGeom>
          </p:spPr>
        </p:pic>
        <p:sp>
          <p:nvSpPr>
            <p:cNvPr id="67641" name="ZoneTexte 59">
              <a:extLst>
                <a:ext uri="{FF2B5EF4-FFF2-40B4-BE49-F238E27FC236}">
                  <a16:creationId xmlns:a16="http://schemas.microsoft.com/office/drawing/2014/main" id="{E020820B-26A4-471D-80E9-A30F240128EE}"/>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7591" name="Groupe 60">
            <a:extLst>
              <a:ext uri="{FF2B5EF4-FFF2-40B4-BE49-F238E27FC236}">
                <a16:creationId xmlns:a16="http://schemas.microsoft.com/office/drawing/2014/main" id="{E3A37226-53D0-4A8C-8A66-43B06C47F984}"/>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0914E20C-B72C-431C-A5A0-2416F5D52AC8}"/>
                </a:ext>
              </a:extLst>
            </p:cNvPr>
            <p:cNvPicPr>
              <a:picLocks noChangeAspect="1"/>
            </p:cNvPicPr>
            <p:nvPr/>
          </p:nvPicPr>
          <p:blipFill>
            <a:blip r:embed="rId4"/>
            <a:srcRect/>
            <a:stretch/>
          </p:blipFill>
          <p:spPr>
            <a:xfrm>
              <a:off x="706949" y="6306505"/>
              <a:ext cx="414890" cy="415053"/>
            </a:xfrm>
            <a:prstGeom prst="rect">
              <a:avLst/>
            </a:prstGeom>
          </p:spPr>
        </p:pic>
        <p:sp>
          <p:nvSpPr>
            <p:cNvPr id="67639" name="ZoneTexte 62">
              <a:extLst>
                <a:ext uri="{FF2B5EF4-FFF2-40B4-BE49-F238E27FC236}">
                  <a16:creationId xmlns:a16="http://schemas.microsoft.com/office/drawing/2014/main" id="{376AE10A-0361-4532-8528-EF1820563CE9}"/>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7592" name="ZoneTexte 63">
            <a:extLst>
              <a:ext uri="{FF2B5EF4-FFF2-40B4-BE49-F238E27FC236}">
                <a16:creationId xmlns:a16="http://schemas.microsoft.com/office/drawing/2014/main" id="{F3C039BC-04E3-484D-8E00-9C501262D69B}"/>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5BD3322D-3CE3-46E3-8FA6-5609989C24E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C0570226-EEAF-4FB7-AF69-CF72F4A3C01F}"/>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7595" name="Groupe 67">
            <a:extLst>
              <a:ext uri="{FF2B5EF4-FFF2-40B4-BE49-F238E27FC236}">
                <a16:creationId xmlns:a16="http://schemas.microsoft.com/office/drawing/2014/main" id="{00C7890D-8871-4857-8F98-123F859B7C37}"/>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B88B3C84-20CC-4244-B9A7-ECF99FBEC896}"/>
                </a:ext>
              </a:extLst>
            </p:cNvPr>
            <p:cNvPicPr>
              <a:picLocks noChangeAspect="1"/>
            </p:cNvPicPr>
            <p:nvPr/>
          </p:nvPicPr>
          <p:blipFill>
            <a:blip r:embed="rId5"/>
            <a:stretch>
              <a:fillRect/>
            </a:stretch>
          </p:blipFill>
          <p:spPr>
            <a:xfrm>
              <a:off x="5890290" y="6332222"/>
              <a:ext cx="352498" cy="352600"/>
            </a:xfrm>
            <a:prstGeom prst="rect">
              <a:avLst/>
            </a:prstGeom>
          </p:spPr>
        </p:pic>
        <p:sp>
          <p:nvSpPr>
            <p:cNvPr id="67637" name="ZoneTexte 69">
              <a:extLst>
                <a:ext uri="{FF2B5EF4-FFF2-40B4-BE49-F238E27FC236}">
                  <a16:creationId xmlns:a16="http://schemas.microsoft.com/office/drawing/2014/main" id="{7A08EF13-3028-41F6-AD37-632CCE7ABA2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7596" name="Groupe 70">
            <a:extLst>
              <a:ext uri="{FF2B5EF4-FFF2-40B4-BE49-F238E27FC236}">
                <a16:creationId xmlns:a16="http://schemas.microsoft.com/office/drawing/2014/main" id="{7AA8229D-5B69-4061-ACDC-F88585032A8C}"/>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6F9F9B95-FC78-4B06-8489-89665EFA7921}"/>
                </a:ext>
              </a:extLst>
            </p:cNvPr>
            <p:cNvPicPr>
              <a:picLocks noChangeAspect="1"/>
            </p:cNvPicPr>
            <p:nvPr/>
          </p:nvPicPr>
          <p:blipFill>
            <a:blip r:embed="rId6"/>
            <a:stretch>
              <a:fillRect/>
            </a:stretch>
          </p:blipFill>
          <p:spPr>
            <a:xfrm>
              <a:off x="6416601" y="6348998"/>
              <a:ext cx="352498" cy="353522"/>
            </a:xfrm>
            <a:prstGeom prst="rect">
              <a:avLst/>
            </a:prstGeom>
          </p:spPr>
        </p:pic>
        <p:sp>
          <p:nvSpPr>
            <p:cNvPr id="67635" name="ZoneTexte 73">
              <a:extLst>
                <a:ext uri="{FF2B5EF4-FFF2-40B4-BE49-F238E27FC236}">
                  <a16:creationId xmlns:a16="http://schemas.microsoft.com/office/drawing/2014/main" id="{EA75F49B-03F6-4F09-A870-1F245D33B01D}"/>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7597" name="Groupe 81">
            <a:extLst>
              <a:ext uri="{FF2B5EF4-FFF2-40B4-BE49-F238E27FC236}">
                <a16:creationId xmlns:a16="http://schemas.microsoft.com/office/drawing/2014/main" id="{FDE58E30-7365-4F11-A41A-6609D772BFD5}"/>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A297A838-DA39-4173-864E-81C80DACF604}"/>
                </a:ext>
              </a:extLst>
            </p:cNvPr>
            <p:cNvPicPr>
              <a:picLocks noChangeAspect="1"/>
            </p:cNvPicPr>
            <p:nvPr/>
          </p:nvPicPr>
          <p:blipFill>
            <a:blip r:embed="rId7"/>
            <a:srcRect/>
            <a:stretch/>
          </p:blipFill>
          <p:spPr>
            <a:xfrm>
              <a:off x="6013563" y="6342472"/>
              <a:ext cx="346147" cy="345729"/>
            </a:xfrm>
            <a:prstGeom prst="rect">
              <a:avLst/>
            </a:prstGeom>
          </p:spPr>
        </p:pic>
        <p:sp>
          <p:nvSpPr>
            <p:cNvPr id="67633" name="ZoneTexte 83">
              <a:extLst>
                <a:ext uri="{FF2B5EF4-FFF2-40B4-BE49-F238E27FC236}">
                  <a16:creationId xmlns:a16="http://schemas.microsoft.com/office/drawing/2014/main" id="{9BAE7654-0ACB-47CA-81AB-A46AA11A2F44}"/>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7598" name="Groupe 2">
            <a:extLst>
              <a:ext uri="{FF2B5EF4-FFF2-40B4-BE49-F238E27FC236}">
                <a16:creationId xmlns:a16="http://schemas.microsoft.com/office/drawing/2014/main" id="{CDE8B999-B59E-4DE5-B442-1E0289A5A3F0}"/>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294323FB-D707-4A59-9F26-49F2F8A56B72}"/>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3EC7C3A4-0A60-4661-8394-93C6967F6F80}"/>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7599" name="Groupe 85">
            <a:extLst>
              <a:ext uri="{FF2B5EF4-FFF2-40B4-BE49-F238E27FC236}">
                <a16:creationId xmlns:a16="http://schemas.microsoft.com/office/drawing/2014/main" id="{777554B2-97DC-4025-BA15-BE254FE6A879}"/>
              </a:ext>
            </a:extLst>
          </p:cNvPr>
          <p:cNvGrpSpPr>
            <a:grpSpLocks/>
          </p:cNvGrpSpPr>
          <p:nvPr/>
        </p:nvGrpSpPr>
        <p:grpSpPr bwMode="auto">
          <a:xfrm>
            <a:off x="8907463" y="6334125"/>
            <a:ext cx="1304925" cy="488950"/>
            <a:chOff x="9429931" y="6334408"/>
            <a:chExt cx="1305361" cy="488926"/>
          </a:xfrm>
        </p:grpSpPr>
        <p:grpSp>
          <p:nvGrpSpPr>
            <p:cNvPr id="67623" name="Groupe 87">
              <a:extLst>
                <a:ext uri="{FF2B5EF4-FFF2-40B4-BE49-F238E27FC236}">
                  <a16:creationId xmlns:a16="http://schemas.microsoft.com/office/drawing/2014/main" id="{FB233EAA-4281-4684-8BE3-88F093AFA39B}"/>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19579BFA-62D2-4BC5-9622-72E0DBA97ADE}"/>
                  </a:ext>
                </a:extLst>
              </p:cNvPr>
              <p:cNvPicPr>
                <a:picLocks noChangeAspect="1"/>
              </p:cNvPicPr>
              <p:nvPr/>
            </p:nvPicPr>
            <p:blipFill>
              <a:blip r:embed="rId8"/>
              <a:srcRect/>
              <a:stretch/>
            </p:blipFill>
            <p:spPr>
              <a:xfrm>
                <a:off x="735763" y="6334408"/>
                <a:ext cx="352543" cy="352408"/>
              </a:xfrm>
              <a:prstGeom prst="rect">
                <a:avLst/>
              </a:prstGeom>
            </p:spPr>
          </p:pic>
          <p:sp>
            <p:nvSpPr>
              <p:cNvPr id="67629" name="ZoneTexte 94">
                <a:extLst>
                  <a:ext uri="{FF2B5EF4-FFF2-40B4-BE49-F238E27FC236}">
                    <a16:creationId xmlns:a16="http://schemas.microsoft.com/office/drawing/2014/main" id="{D22DF5CE-960B-4F3E-B793-69777EA70FB0}"/>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664A4BA0-4390-4F84-B131-2C4655F34CD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7625" name="Groupe 89">
              <a:extLst>
                <a:ext uri="{FF2B5EF4-FFF2-40B4-BE49-F238E27FC236}">
                  <a16:creationId xmlns:a16="http://schemas.microsoft.com/office/drawing/2014/main" id="{82EC27F2-A89E-44E5-B7CE-952628F4F5C8}"/>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D14E6D26-83B9-44A6-BE37-3BF98978EAAA}"/>
                  </a:ext>
                </a:extLst>
              </p:cNvPr>
              <p:cNvPicPr>
                <a:picLocks noChangeAspect="1"/>
              </p:cNvPicPr>
              <p:nvPr/>
            </p:nvPicPr>
            <p:blipFill>
              <a:blip r:embed="rId9"/>
              <a:srcRect/>
              <a:stretch/>
            </p:blipFill>
            <p:spPr>
              <a:xfrm>
                <a:off x="6008273" y="6342346"/>
                <a:ext cx="346191" cy="346058"/>
              </a:xfrm>
              <a:prstGeom prst="rect">
                <a:avLst/>
              </a:prstGeom>
            </p:spPr>
          </p:pic>
          <p:sp>
            <p:nvSpPr>
              <p:cNvPr id="67627" name="ZoneTexte 92">
                <a:extLst>
                  <a:ext uri="{FF2B5EF4-FFF2-40B4-BE49-F238E27FC236}">
                    <a16:creationId xmlns:a16="http://schemas.microsoft.com/office/drawing/2014/main" id="{94E1B3F2-43ED-4CF0-948E-1B9414AC7DD2}"/>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7600" name="Groupe 1">
            <a:extLst>
              <a:ext uri="{FF2B5EF4-FFF2-40B4-BE49-F238E27FC236}">
                <a16:creationId xmlns:a16="http://schemas.microsoft.com/office/drawing/2014/main" id="{EEE4C09B-16B8-4DFE-BB47-7FE62CD131DD}"/>
              </a:ext>
            </a:extLst>
          </p:cNvPr>
          <p:cNvGrpSpPr>
            <a:grpSpLocks/>
          </p:cNvGrpSpPr>
          <p:nvPr/>
        </p:nvGrpSpPr>
        <p:grpSpPr bwMode="auto">
          <a:xfrm>
            <a:off x="2344738" y="1314450"/>
            <a:ext cx="7502525" cy="3659188"/>
            <a:chOff x="1912224" y="837198"/>
            <a:chExt cx="7502400" cy="3659271"/>
          </a:xfrm>
        </p:grpSpPr>
        <p:sp>
          <p:nvSpPr>
            <p:cNvPr id="96" name="object 5">
              <a:extLst>
                <a:ext uri="{FF2B5EF4-FFF2-40B4-BE49-F238E27FC236}">
                  <a16:creationId xmlns:a16="http://schemas.microsoft.com/office/drawing/2014/main" id="{85EC4F17-9DDF-422F-B798-E387E655DAD7}"/>
                </a:ext>
              </a:extLst>
            </p:cNvPr>
            <p:cNvSpPr txBox="1"/>
            <p:nvPr/>
          </p:nvSpPr>
          <p:spPr>
            <a:xfrm>
              <a:off x="1912224" y="1399186"/>
              <a:ext cx="7502400" cy="3097283"/>
            </a:xfrm>
            <a:prstGeom prst="rect">
              <a:avLst/>
            </a:prstGeom>
            <a:solidFill>
              <a:schemeClr val="bg1"/>
            </a:solidFill>
            <a:ln>
              <a:solidFill>
                <a:srgbClr val="FFBF58"/>
              </a:solidFill>
            </a:ln>
          </p:spPr>
          <p:txBody>
            <a:bodyPr lIns="216000" tIns="180000" rIns="216000" bIns="144000">
              <a:spAutoFit/>
            </a:bodyPr>
            <a:lstStyle/>
            <a:p>
              <a:pPr marL="176213" indent="-176213" algn="just" eaLnBrk="1" fontAlgn="auto" hangingPunct="1">
                <a:spcBef>
                  <a:spcPts val="0"/>
                </a:spcBef>
                <a:spcAft>
                  <a:spcPts val="0"/>
                </a:spcAft>
                <a:buFont typeface="Wingdings" panose="05000000000000000000" pitchFamily="2" charset="2"/>
                <a:buChar char="§"/>
                <a:defRPr/>
              </a:pPr>
              <a:r>
                <a:rPr lang="fr-FR" sz="1200" b="1" dirty="0">
                  <a:solidFill>
                    <a:srgbClr val="FFBF58"/>
                  </a:solidFill>
                  <a:latin typeface="Arial" panose="020B0604020202020204" pitchFamily="34" charset="0"/>
                  <a:cs typeface="Arial" panose="020B0604020202020204" pitchFamily="34" charset="0"/>
                </a:rPr>
                <a:t>Eligibilité</a:t>
              </a:r>
              <a:r>
                <a:rPr lang="fr-FR" sz="1200" dirty="0">
                  <a:solidFill>
                    <a:srgbClr val="FFBF58"/>
                  </a:solidFill>
                  <a:latin typeface="Arial" panose="020B0604020202020204" pitchFamily="34" charset="0"/>
                  <a:cs typeface="Arial" panose="020B0604020202020204" pitchFamily="34" charset="0"/>
                </a:rPr>
                <a:t> :</a:t>
              </a:r>
            </a:p>
            <a:p>
              <a:pPr marL="628650" lvl="1" indent="-171450" algn="just" fontAlgn="auto" hangingPunct="1">
                <a:spcBef>
                  <a:spcPts val="0"/>
                </a:spcBef>
                <a:spcAft>
                  <a:spcPts val="0"/>
                </a:spcAft>
                <a:buClr>
                  <a:srgbClr val="FFBF58"/>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Bénéficiaire majeur et domicilié en France.</a:t>
              </a:r>
            </a:p>
            <a:p>
              <a:pPr marL="628650" lvl="1" indent="-171450" algn="just" fontAlgn="auto" hangingPunct="1">
                <a:spcBef>
                  <a:spcPts val="0"/>
                </a:spcBef>
                <a:spcAft>
                  <a:spcPts val="0"/>
                </a:spcAft>
                <a:buClr>
                  <a:srgbClr val="FFBF58"/>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Avoir un revenu fiscal de référence par part inférieur ou égal à 14 089 €.</a:t>
              </a:r>
            </a:p>
            <a:p>
              <a:pPr marL="628650" lvl="1" indent="-171450" algn="just" fontAlgn="auto" hangingPunct="1">
                <a:spcBef>
                  <a:spcPts val="0"/>
                </a:spcBef>
                <a:spcAft>
                  <a:spcPts val="0"/>
                </a:spcAft>
                <a:buClr>
                  <a:srgbClr val="FFBF58"/>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Vélo neuf ou occasion, sans batterie au plomb, être un cycle à pédalage assisté, ne pas être cédé par l’acquéreur dans l’année suivant son acquisition.</a:t>
              </a:r>
            </a:p>
            <a:p>
              <a:pPr marL="628650" lvl="1" indent="-171450" algn="just" fontAlgn="auto" hangingPunct="1">
                <a:spcBef>
                  <a:spcPts val="0"/>
                </a:spcBef>
                <a:spcAft>
                  <a:spcPts val="0"/>
                </a:spcAft>
                <a:buClr>
                  <a:srgbClr val="FFBF58"/>
                </a:buClr>
                <a:buSzPct val="60000"/>
                <a:buFont typeface="Arial Narrow" pitchFamily="34"/>
                <a:buChar char="►"/>
                <a:defRPr sz="1800" b="0" i="0" u="none" strike="noStrike" kern="0" cap="none" spc="0" baseline="0">
                  <a:solidFill>
                    <a:srgbClr val="000000"/>
                  </a:solidFill>
                  <a:uFillTx/>
                </a:defRPr>
              </a:pPr>
              <a:r>
                <a:rPr lang="fr-FR" sz="1200" dirty="0">
                  <a:solidFill>
                    <a:srgbClr val="394348"/>
                  </a:solidFill>
                  <a:latin typeface="Arial" pitchFamily="34"/>
                  <a:cs typeface="Arial" pitchFamily="34"/>
                </a:rPr>
                <a:t>Déposer sur le site </a:t>
              </a:r>
              <a:r>
                <a:rPr lang="fr-FR" sz="1200" dirty="0">
                  <a:solidFill>
                    <a:srgbClr val="000000"/>
                  </a:solidFill>
                  <a:latin typeface="Calibri"/>
                  <a:hlinkClick r:id="rId10"/>
                </a:rPr>
                <a:t>Téléservice - Prime à la conversion des véhicules | Ministère de la transition énergétique (primealaconversion.gouv.fr)</a:t>
              </a:r>
              <a:r>
                <a:rPr lang="fr-FR" sz="1200" dirty="0">
                  <a:solidFill>
                    <a:srgbClr val="000000"/>
                  </a:solidFill>
                  <a:latin typeface="Calibri"/>
                </a:rPr>
                <a:t> </a:t>
              </a:r>
              <a:r>
                <a:rPr lang="fr-FR" sz="1200" dirty="0">
                  <a:solidFill>
                    <a:srgbClr val="394348"/>
                  </a:solidFill>
                  <a:latin typeface="Arial" pitchFamily="34"/>
                  <a:cs typeface="Arial" pitchFamily="34"/>
                </a:rPr>
                <a:t>sa demande dans les 6 mois suivant la date de facturation du vélo.</a:t>
              </a:r>
            </a:p>
            <a:p>
              <a:pPr marL="628650" lvl="1" indent="-171450" algn="just" eaLnBrk="1" fontAlgn="auto" hangingPunct="1">
                <a:spcBef>
                  <a:spcPts val="0"/>
                </a:spcBef>
                <a:spcAft>
                  <a:spcPts val="0"/>
                </a:spcAft>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FFBF58"/>
                </a:buClr>
                <a:buSzPct val="100000"/>
                <a:buFont typeface="Wingdings" pitchFamily="2" charset="2"/>
                <a:buChar char="§"/>
                <a:defRPr/>
              </a:pPr>
              <a:r>
                <a:rPr lang="fr-FR" sz="1200" b="1" dirty="0">
                  <a:solidFill>
                    <a:srgbClr val="FFBF58"/>
                  </a:solidFill>
                  <a:latin typeface="Arial" panose="020B0604020202020204" pitchFamily="34" charset="0"/>
                  <a:cs typeface="Arial" panose="020B0604020202020204" pitchFamily="34" charset="0"/>
                </a:rPr>
                <a:t>Objets financés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Aide pour l’achat d’un vélo à assistance électrique (VAE).</a:t>
              </a:r>
            </a:p>
            <a:p>
              <a:pPr marL="176213" indent="-176213" algn="just" eaLnBrk="1" fontAlgn="auto" hangingPunct="1">
                <a:spcBef>
                  <a:spcPts val="0"/>
                </a:spcBef>
                <a:spcAft>
                  <a:spcPts val="0"/>
                </a:spcAft>
                <a:buClr>
                  <a:srgbClr val="FFBF58"/>
                </a:buClr>
                <a:buFont typeface="Wingdings" pitchFamily="2" charset="2"/>
                <a:buChar char="§"/>
                <a:defRPr/>
              </a:pPr>
              <a:endParaRPr lang="fr-FR" sz="1200" dirty="0">
                <a:latin typeface="Arial" panose="020B0604020202020204" pitchFamily="34" charset="0"/>
                <a:cs typeface="Arial" panose="020B0604020202020204" pitchFamily="34" charset="0"/>
              </a:endParaRPr>
            </a:p>
            <a:p>
              <a:pPr marL="171450" indent="-171450" algn="just" eaLnBrk="1" fontAlgn="auto" hangingPunct="1">
                <a:spcBef>
                  <a:spcPts val="0"/>
                </a:spcBef>
                <a:spcAft>
                  <a:spcPts val="0"/>
                </a:spcAft>
                <a:buClr>
                  <a:srgbClr val="FFBF58"/>
                </a:buClr>
                <a:buSzPct val="100000"/>
                <a:buFont typeface="Wingdings" pitchFamily="2" charset="2"/>
                <a:buChar char="§"/>
                <a:defRPr/>
              </a:pPr>
              <a:r>
                <a:rPr lang="fr-FR" sz="1200" b="1" dirty="0">
                  <a:solidFill>
                    <a:srgbClr val="FFBF58"/>
                  </a:solidFill>
                  <a:latin typeface="Arial" panose="020B0604020202020204" pitchFamily="34" charset="0"/>
                  <a:cs typeface="Arial" panose="020B0604020202020204" pitchFamily="34" charset="0"/>
                </a:rPr>
                <a:t>Modalités de l’aide </a:t>
              </a:r>
              <a:r>
                <a:rPr lang="fr-FR" sz="1200" dirty="0">
                  <a:solidFill>
                    <a:srgbClr val="FFBF58"/>
                  </a:solidFill>
                  <a:latin typeface="Arial" panose="020B0604020202020204" pitchFamily="34" charset="0"/>
                  <a:cs typeface="Arial" panose="020B0604020202020204" pitchFamily="34" charset="0"/>
                </a:rPr>
                <a:t>: </a:t>
              </a:r>
              <a:r>
                <a:rPr lang="fr-FR" sz="1200" dirty="0">
                  <a:solidFill>
                    <a:srgbClr val="394348"/>
                  </a:solidFill>
                  <a:latin typeface="Arial" panose="020B0604020202020204" pitchFamily="34" charset="0"/>
                  <a:cs typeface="Arial" panose="020B0604020202020204" pitchFamily="34" charset="0"/>
                </a:rPr>
                <a:t>Depuis le 15 août 2022 l’obtention de l’aide bonus écologique n’est plus conditionnée par l’obtention préalable d’une aide locale.</a:t>
              </a:r>
            </a:p>
            <a:p>
              <a:pPr marL="180975" indent="-171450" algn="just" eaLnBrk="1" fontAlgn="auto" hangingPunct="1">
                <a:spcBef>
                  <a:spcPts val="0"/>
                </a:spcBef>
                <a:spcAft>
                  <a:spcPts val="0"/>
                </a:spcAft>
                <a:buFont typeface="Wingdings" pitchFamily="2" charset="2"/>
                <a:buChar char="§"/>
                <a:defRPr/>
              </a:pPr>
              <a:endParaRPr lang="fr-FR" sz="1200" dirty="0">
                <a:solidFill>
                  <a:srgbClr val="394348"/>
                </a:solidFill>
                <a:latin typeface="Arial" panose="020B0604020202020204" pitchFamily="34" charset="0"/>
                <a:cs typeface="Arial" panose="020B0604020202020204" pitchFamily="34" charset="0"/>
              </a:endParaRPr>
            </a:p>
            <a:p>
              <a:pPr marL="180975" indent="-171450" algn="just" eaLnBrk="1" fontAlgn="auto" hangingPunct="1">
                <a:spcBef>
                  <a:spcPts val="0"/>
                </a:spcBef>
                <a:spcAft>
                  <a:spcPts val="0"/>
                </a:spcAft>
                <a:buClr>
                  <a:srgbClr val="FFBF58"/>
                </a:buClr>
                <a:buFont typeface="Wingdings" pitchFamily="2" charset="2"/>
                <a:buChar char="§"/>
                <a:defRPr/>
              </a:pPr>
              <a:r>
                <a:rPr lang="fr-FR" sz="1200" dirty="0">
                  <a:solidFill>
                    <a:srgbClr val="394348"/>
                  </a:solidFill>
                  <a:latin typeface="Arial" panose="020B0604020202020204" pitchFamily="34" charset="0"/>
                  <a:cs typeface="Arial" panose="020B0604020202020204" pitchFamily="34" charset="0"/>
                </a:rPr>
                <a:t>Site : </a:t>
              </a:r>
              <a:r>
                <a:rPr lang="fr-FR" sz="1200" dirty="0">
                  <a:solidFill>
                    <a:srgbClr val="394348"/>
                  </a:solidFill>
                  <a:latin typeface="Arial" pitchFamily="34"/>
                  <a:cs typeface="Arial" pitchFamily="34"/>
                  <a:hlinkClick r:id="rId11"/>
                </a:rPr>
                <a:t>Bonus vélo | service-public.fr</a:t>
              </a:r>
              <a:endParaRPr lang="fr-FR" sz="1200" dirty="0">
                <a:solidFill>
                  <a:srgbClr val="394348"/>
                </a:solidFill>
                <a:latin typeface="Arial" panose="020B0604020202020204" pitchFamily="34" charset="0"/>
                <a:cs typeface="Arial" panose="020B0604020202020204" pitchFamily="34" charset="0"/>
              </a:endParaRPr>
            </a:p>
          </p:txBody>
        </p:sp>
        <p:sp>
          <p:nvSpPr>
            <p:cNvPr id="67622" name="object 5">
              <a:extLst>
                <a:ext uri="{FF2B5EF4-FFF2-40B4-BE49-F238E27FC236}">
                  <a16:creationId xmlns:a16="http://schemas.microsoft.com/office/drawing/2014/main" id="{5DF77046-EFCC-4036-A542-A289418ABF50}"/>
                </a:ext>
              </a:extLst>
            </p:cNvPr>
            <p:cNvSpPr txBox="1">
              <a:spLocks noChangeArrowheads="1"/>
            </p:cNvSpPr>
            <p:nvPr/>
          </p:nvSpPr>
          <p:spPr bwMode="auto">
            <a:xfrm>
              <a:off x="1912224" y="837198"/>
              <a:ext cx="7502400" cy="495108"/>
            </a:xfrm>
            <a:prstGeom prst="rect">
              <a:avLst/>
            </a:prstGeom>
            <a:solidFill>
              <a:srgbClr val="FFBF58"/>
            </a:solidFill>
            <a:ln w="9525">
              <a:solidFill>
                <a:srgbClr val="FFBF58"/>
              </a:solidFill>
              <a:miter lim="800000"/>
              <a:headEnd/>
              <a:tailEnd/>
            </a:ln>
          </p:spPr>
          <p:txBody>
            <a:bodyPr lIns="90000" tIns="108000" rIns="90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spcAft>
                  <a:spcPts val="300"/>
                </a:spcAft>
              </a:pPr>
              <a:r>
                <a:rPr lang="fr-FR" altLang="fr-FR" b="1">
                  <a:solidFill>
                    <a:srgbClr val="394348"/>
                  </a:solidFill>
                  <a:latin typeface="Arial" panose="020B0604020202020204" pitchFamily="34" charset="0"/>
                  <a:cs typeface="Arial" panose="020B0604020202020204" pitchFamily="34" charset="0"/>
                </a:rPr>
                <a:t>Bonus vélo à assistance électrique</a:t>
              </a:r>
            </a:p>
          </p:txBody>
        </p:sp>
      </p:grpSp>
      <p:grpSp>
        <p:nvGrpSpPr>
          <p:cNvPr id="67601" name="Groupe 120">
            <a:extLst>
              <a:ext uri="{FF2B5EF4-FFF2-40B4-BE49-F238E27FC236}">
                <a16:creationId xmlns:a16="http://schemas.microsoft.com/office/drawing/2014/main" id="{A6B35A69-52A7-4A54-A798-6E1DD856E601}"/>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8C162135-3D90-48DB-BB62-BAB54C1831C2}"/>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7620" name="ZoneTexte 122">
              <a:extLst>
                <a:ext uri="{FF2B5EF4-FFF2-40B4-BE49-F238E27FC236}">
                  <a16:creationId xmlns:a16="http://schemas.microsoft.com/office/drawing/2014/main" id="{8B7E081A-B6C4-4E5B-B9C2-3404B0C70D13}"/>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60456D62-9E28-4B58-9D8C-4B269B8B86D6}"/>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48" name="Graphique 47">
            <a:extLst>
              <a:ext uri="{FF2B5EF4-FFF2-40B4-BE49-F238E27FC236}">
                <a16:creationId xmlns:a16="http://schemas.microsoft.com/office/drawing/2014/main" id="{63ACE9B8-0346-438C-AB2B-01B0440396CE}"/>
              </a:ext>
            </a:extLst>
          </p:cNvPr>
          <p:cNvPicPr>
            <a:picLocks noChangeAspect="1"/>
          </p:cNvPicPr>
          <p:nvPr/>
        </p:nvPicPr>
        <p:blipFill>
          <a:blip r:embed="rId12"/>
          <a:srcRect/>
          <a:stretch/>
        </p:blipFill>
        <p:spPr>
          <a:xfrm>
            <a:off x="0" y="0"/>
            <a:ext cx="701675" cy="701675"/>
          </a:xfrm>
          <a:prstGeom prst="rect">
            <a:avLst/>
          </a:prstGeom>
        </p:spPr>
      </p:pic>
      <p:sp>
        <p:nvSpPr>
          <p:cNvPr id="91" name="Rectangle 90">
            <a:hlinkClick r:id="rId13" action="ppaction://hlinksldjump"/>
            <a:extLst>
              <a:ext uri="{FF2B5EF4-FFF2-40B4-BE49-F238E27FC236}">
                <a16:creationId xmlns:a16="http://schemas.microsoft.com/office/drawing/2014/main" id="{DD1551C9-FE1A-48F1-A72A-F45B8E9C3C5D}"/>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7605" name="Groupe 72">
            <a:extLst>
              <a:ext uri="{FF2B5EF4-FFF2-40B4-BE49-F238E27FC236}">
                <a16:creationId xmlns:a16="http://schemas.microsoft.com/office/drawing/2014/main" id="{1AB28CCE-970E-40C5-8CAF-F61C4891C700}"/>
              </a:ext>
            </a:extLst>
          </p:cNvPr>
          <p:cNvGrpSpPr>
            <a:grpSpLocks/>
          </p:cNvGrpSpPr>
          <p:nvPr/>
        </p:nvGrpSpPr>
        <p:grpSpPr bwMode="auto">
          <a:xfrm>
            <a:off x="6048375" y="6324600"/>
            <a:ext cx="784225" cy="496888"/>
            <a:chOff x="6767187" y="6323834"/>
            <a:chExt cx="784388" cy="497620"/>
          </a:xfrm>
        </p:grpSpPr>
        <p:pic>
          <p:nvPicPr>
            <p:cNvPr id="78" name="Graphique 77">
              <a:extLst>
                <a:ext uri="{FF2B5EF4-FFF2-40B4-BE49-F238E27FC236}">
                  <a16:creationId xmlns:a16="http://schemas.microsoft.com/office/drawing/2014/main" id="{620A86EF-9D46-4663-BE6F-948D96A40A26}"/>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67618" name="ZoneTexte 78">
              <a:extLst>
                <a:ext uri="{FF2B5EF4-FFF2-40B4-BE49-F238E27FC236}">
                  <a16:creationId xmlns:a16="http://schemas.microsoft.com/office/drawing/2014/main" id="{2B728D8E-1AD2-4E22-97D6-C5649CFB5876}"/>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7606" name="Groupe 79">
            <a:extLst>
              <a:ext uri="{FF2B5EF4-FFF2-40B4-BE49-F238E27FC236}">
                <a16:creationId xmlns:a16="http://schemas.microsoft.com/office/drawing/2014/main" id="{A497F46C-8290-411A-A172-5FEF71C1C4E2}"/>
              </a:ext>
            </a:extLst>
          </p:cNvPr>
          <p:cNvGrpSpPr>
            <a:grpSpLocks/>
          </p:cNvGrpSpPr>
          <p:nvPr/>
        </p:nvGrpSpPr>
        <p:grpSpPr bwMode="auto">
          <a:xfrm>
            <a:off x="71438" y="6324600"/>
            <a:ext cx="11553825" cy="496888"/>
            <a:chOff x="71517" y="6323834"/>
            <a:chExt cx="11554426" cy="497620"/>
          </a:xfrm>
        </p:grpSpPr>
        <p:pic>
          <p:nvPicPr>
            <p:cNvPr id="81" name="Graphique 80">
              <a:hlinkClick r:id="" action="ppaction://hlinkshowjump?jump=previousslide"/>
              <a:extLst>
                <a:ext uri="{FF2B5EF4-FFF2-40B4-BE49-F238E27FC236}">
                  <a16:creationId xmlns:a16="http://schemas.microsoft.com/office/drawing/2014/main" id="{7D7B9209-69F5-4A23-A22C-0D8A11B33BD6}"/>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85" name="Graphique 84">
              <a:hlinkClick r:id="" action="ppaction://hlinkshowjump?jump=nextslide"/>
              <a:extLst>
                <a:ext uri="{FF2B5EF4-FFF2-40B4-BE49-F238E27FC236}">
                  <a16:creationId xmlns:a16="http://schemas.microsoft.com/office/drawing/2014/main" id="{7431B807-0364-458C-965E-7B2AF690BE3F}"/>
                </a:ext>
              </a:extLst>
            </p:cNvPr>
            <p:cNvPicPr>
              <a:picLocks noChangeAspect="1"/>
            </p:cNvPicPr>
            <p:nvPr/>
          </p:nvPicPr>
          <p:blipFill>
            <a:blip r:embed="rId15"/>
            <a:srcRect/>
            <a:stretch/>
          </p:blipFill>
          <p:spPr>
            <a:xfrm>
              <a:off x="11344940" y="6431943"/>
              <a:ext cx="281003" cy="281402"/>
            </a:xfrm>
            <a:prstGeom prst="rect">
              <a:avLst/>
            </a:prstGeom>
          </p:spPr>
        </p:pic>
        <p:sp>
          <p:nvSpPr>
            <p:cNvPr id="87" name="Rectangle 86">
              <a:hlinkClick r:id="rId16" action="ppaction://hlinksldjump"/>
              <a:extLst>
                <a:ext uri="{FF2B5EF4-FFF2-40B4-BE49-F238E27FC236}">
                  <a16:creationId xmlns:a16="http://schemas.microsoft.com/office/drawing/2014/main" id="{FFD525B8-4518-4036-8A12-AADC8D74CB6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7" action="ppaction://hlinksldjump"/>
              <a:extLst>
                <a:ext uri="{FF2B5EF4-FFF2-40B4-BE49-F238E27FC236}">
                  <a16:creationId xmlns:a16="http://schemas.microsoft.com/office/drawing/2014/main" id="{323E17AF-57FB-4947-9DEF-C5EF19374B0C}"/>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8" action="ppaction://hlinksldjump"/>
              <a:extLst>
                <a:ext uri="{FF2B5EF4-FFF2-40B4-BE49-F238E27FC236}">
                  <a16:creationId xmlns:a16="http://schemas.microsoft.com/office/drawing/2014/main" id="{030A84F4-A368-4E1D-A3E7-66DC206C589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9" action="ppaction://hlinksldjump"/>
              <a:extLst>
                <a:ext uri="{FF2B5EF4-FFF2-40B4-BE49-F238E27FC236}">
                  <a16:creationId xmlns:a16="http://schemas.microsoft.com/office/drawing/2014/main" id="{7D3E42AC-7F54-4547-B648-DD182C887C11}"/>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20" action="ppaction://hlinksldjump"/>
              <a:extLst>
                <a:ext uri="{FF2B5EF4-FFF2-40B4-BE49-F238E27FC236}">
                  <a16:creationId xmlns:a16="http://schemas.microsoft.com/office/drawing/2014/main" id="{48C1F041-9479-4E85-B44B-1457C6F76833}"/>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21" action="ppaction://hlinksldjump"/>
              <a:extLst>
                <a:ext uri="{FF2B5EF4-FFF2-40B4-BE49-F238E27FC236}">
                  <a16:creationId xmlns:a16="http://schemas.microsoft.com/office/drawing/2014/main" id="{380BC619-715B-43ED-B612-6078DF909DAF}"/>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2" action="ppaction://hlinksldjump"/>
              <a:extLst>
                <a:ext uri="{FF2B5EF4-FFF2-40B4-BE49-F238E27FC236}">
                  <a16:creationId xmlns:a16="http://schemas.microsoft.com/office/drawing/2014/main" id="{03761EF0-3771-4ABC-A403-571613AC7002}"/>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3" action="ppaction://hlinksldjump"/>
              <a:extLst>
                <a:ext uri="{FF2B5EF4-FFF2-40B4-BE49-F238E27FC236}">
                  <a16:creationId xmlns:a16="http://schemas.microsoft.com/office/drawing/2014/main" id="{50291CBA-01BB-4E34-AF4C-050DB4057ECF}"/>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172B6D-4C8E-4D89-94E2-A7AEF96583A1}"/>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4AB78C31-355F-44FC-A85D-26B8C20A608D}"/>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 name="Rectangle 5">
            <a:extLst>
              <a:ext uri="{FF2B5EF4-FFF2-40B4-BE49-F238E27FC236}">
                <a16:creationId xmlns:a16="http://schemas.microsoft.com/office/drawing/2014/main" id="{CBE0681C-2344-4AC9-ADFF-9AB01BA64A85}"/>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66</a:t>
            </a:r>
          </a:p>
        </p:txBody>
      </p:sp>
      <p:grpSp>
        <p:nvGrpSpPr>
          <p:cNvPr id="68613" name="Groupe 6">
            <a:extLst>
              <a:ext uri="{FF2B5EF4-FFF2-40B4-BE49-F238E27FC236}">
                <a16:creationId xmlns:a16="http://schemas.microsoft.com/office/drawing/2014/main" id="{4443812A-F722-4EE2-A811-97B74B0E670D}"/>
              </a:ext>
            </a:extLst>
          </p:cNvPr>
          <p:cNvGrpSpPr>
            <a:grpSpLocks/>
          </p:cNvGrpSpPr>
          <p:nvPr/>
        </p:nvGrpSpPr>
        <p:grpSpPr bwMode="auto">
          <a:xfrm>
            <a:off x="88900" y="6353175"/>
            <a:ext cx="511175" cy="469900"/>
            <a:chOff x="89063" y="6352891"/>
            <a:chExt cx="510639" cy="470443"/>
          </a:xfrm>
        </p:grpSpPr>
        <p:pic>
          <p:nvPicPr>
            <p:cNvPr id="8" name="Graphique 7">
              <a:extLst>
                <a:ext uri="{FF2B5EF4-FFF2-40B4-BE49-F238E27FC236}">
                  <a16:creationId xmlns:a16="http://schemas.microsoft.com/office/drawing/2014/main" id="{615A6A37-B54B-468C-99F6-1D20BEF34222}"/>
                </a:ext>
              </a:extLst>
            </p:cNvPr>
            <p:cNvPicPr>
              <a:picLocks noChangeAspect="1"/>
            </p:cNvPicPr>
            <p:nvPr/>
          </p:nvPicPr>
          <p:blipFill>
            <a:blip r:embed="rId2"/>
            <a:srcRect/>
            <a:stretch/>
          </p:blipFill>
          <p:spPr>
            <a:xfrm>
              <a:off x="188971" y="6352891"/>
              <a:ext cx="310824" cy="311510"/>
            </a:xfrm>
            <a:prstGeom prst="rect">
              <a:avLst/>
            </a:prstGeom>
          </p:spPr>
        </p:pic>
        <p:sp>
          <p:nvSpPr>
            <p:cNvPr id="68687" name="ZoneTexte 8">
              <a:extLst>
                <a:ext uri="{FF2B5EF4-FFF2-40B4-BE49-F238E27FC236}">
                  <a16:creationId xmlns:a16="http://schemas.microsoft.com/office/drawing/2014/main" id="{05F4E5EF-3658-403E-AC1E-129F59FA9184}"/>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68614" name="Groupe 9">
            <a:extLst>
              <a:ext uri="{FF2B5EF4-FFF2-40B4-BE49-F238E27FC236}">
                <a16:creationId xmlns:a16="http://schemas.microsoft.com/office/drawing/2014/main" id="{9CE4864F-F7CA-4253-A404-051E26C1945D}"/>
              </a:ext>
            </a:extLst>
          </p:cNvPr>
          <p:cNvGrpSpPr>
            <a:grpSpLocks/>
          </p:cNvGrpSpPr>
          <p:nvPr/>
        </p:nvGrpSpPr>
        <p:grpSpPr bwMode="auto">
          <a:xfrm>
            <a:off x="660400" y="6307138"/>
            <a:ext cx="604838" cy="515937"/>
            <a:chOff x="611572" y="6306505"/>
            <a:chExt cx="605644" cy="516829"/>
          </a:xfrm>
        </p:grpSpPr>
        <p:pic>
          <p:nvPicPr>
            <p:cNvPr id="11" name="Graphique 10">
              <a:extLst>
                <a:ext uri="{FF2B5EF4-FFF2-40B4-BE49-F238E27FC236}">
                  <a16:creationId xmlns:a16="http://schemas.microsoft.com/office/drawing/2014/main" id="{30399A64-298E-4D2C-8125-F9221B41FCF5}"/>
                </a:ext>
              </a:extLst>
            </p:cNvPr>
            <p:cNvPicPr>
              <a:picLocks noChangeAspect="1"/>
            </p:cNvPicPr>
            <p:nvPr/>
          </p:nvPicPr>
          <p:blipFill>
            <a:blip r:embed="rId3"/>
            <a:srcRect/>
            <a:stretch/>
          </p:blipFill>
          <p:spPr>
            <a:xfrm>
              <a:off x="706949" y="6306505"/>
              <a:ext cx="414890" cy="415053"/>
            </a:xfrm>
            <a:prstGeom prst="rect">
              <a:avLst/>
            </a:prstGeom>
          </p:spPr>
        </p:pic>
        <p:sp>
          <p:nvSpPr>
            <p:cNvPr id="68685" name="ZoneTexte 11">
              <a:extLst>
                <a:ext uri="{FF2B5EF4-FFF2-40B4-BE49-F238E27FC236}">
                  <a16:creationId xmlns:a16="http://schemas.microsoft.com/office/drawing/2014/main" id="{36D7E845-326B-49C6-ADEC-A5E3866EC882}"/>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68615" name="ZoneTexte 12">
            <a:extLst>
              <a:ext uri="{FF2B5EF4-FFF2-40B4-BE49-F238E27FC236}">
                <a16:creationId xmlns:a16="http://schemas.microsoft.com/office/drawing/2014/main" id="{02CED18F-8CD4-4B8F-A28A-FCFD2D0BA575}"/>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4" name="Connecteur droit 13">
            <a:extLst>
              <a:ext uri="{FF2B5EF4-FFF2-40B4-BE49-F238E27FC236}">
                <a16:creationId xmlns:a16="http://schemas.microsoft.com/office/drawing/2014/main" id="{4C769D7D-1B47-42B0-8AE7-1423ACFEF6BD}"/>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43146B3-F73C-49CB-8260-2CD22A0890AB}"/>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8618" name="Groupe 15">
            <a:extLst>
              <a:ext uri="{FF2B5EF4-FFF2-40B4-BE49-F238E27FC236}">
                <a16:creationId xmlns:a16="http://schemas.microsoft.com/office/drawing/2014/main" id="{E6C07017-4128-4497-B0D5-73B74465C753}"/>
              </a:ext>
            </a:extLst>
          </p:cNvPr>
          <p:cNvGrpSpPr>
            <a:grpSpLocks/>
          </p:cNvGrpSpPr>
          <p:nvPr/>
        </p:nvGrpSpPr>
        <p:grpSpPr bwMode="auto">
          <a:xfrm>
            <a:off x="4746625" y="6332538"/>
            <a:ext cx="784225" cy="490537"/>
            <a:chOff x="5671169" y="6332222"/>
            <a:chExt cx="784388" cy="490781"/>
          </a:xfrm>
        </p:grpSpPr>
        <p:pic>
          <p:nvPicPr>
            <p:cNvPr id="17" name="Graphique 16">
              <a:extLst>
                <a:ext uri="{FF2B5EF4-FFF2-40B4-BE49-F238E27FC236}">
                  <a16:creationId xmlns:a16="http://schemas.microsoft.com/office/drawing/2014/main" id="{D2E00EC5-B5A4-4B5C-ADFF-DBF1BE392374}"/>
                </a:ext>
              </a:extLst>
            </p:cNvPr>
            <p:cNvPicPr>
              <a:picLocks noChangeAspect="1"/>
            </p:cNvPicPr>
            <p:nvPr/>
          </p:nvPicPr>
          <p:blipFill>
            <a:blip r:embed="rId4"/>
            <a:stretch>
              <a:fillRect/>
            </a:stretch>
          </p:blipFill>
          <p:spPr>
            <a:xfrm>
              <a:off x="5890290" y="6332222"/>
              <a:ext cx="352498" cy="352600"/>
            </a:xfrm>
            <a:prstGeom prst="rect">
              <a:avLst/>
            </a:prstGeom>
          </p:spPr>
        </p:pic>
        <p:sp>
          <p:nvSpPr>
            <p:cNvPr id="68683" name="ZoneTexte 17">
              <a:extLst>
                <a:ext uri="{FF2B5EF4-FFF2-40B4-BE49-F238E27FC236}">
                  <a16:creationId xmlns:a16="http://schemas.microsoft.com/office/drawing/2014/main" id="{4C2C3309-BFB1-4B36-97A3-D8D5EF60DF0B}"/>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68619" name="Groupe 18">
            <a:extLst>
              <a:ext uri="{FF2B5EF4-FFF2-40B4-BE49-F238E27FC236}">
                <a16:creationId xmlns:a16="http://schemas.microsoft.com/office/drawing/2014/main" id="{6D4B4FE6-6B5A-43F1-8108-66E7D5A555FC}"/>
              </a:ext>
            </a:extLst>
          </p:cNvPr>
          <p:cNvGrpSpPr>
            <a:grpSpLocks/>
          </p:cNvGrpSpPr>
          <p:nvPr/>
        </p:nvGrpSpPr>
        <p:grpSpPr bwMode="auto">
          <a:xfrm>
            <a:off x="5367338" y="6348413"/>
            <a:ext cx="784225" cy="474662"/>
            <a:chOff x="6197480" y="6348998"/>
            <a:chExt cx="784388" cy="474005"/>
          </a:xfrm>
        </p:grpSpPr>
        <p:pic>
          <p:nvPicPr>
            <p:cNvPr id="20" name="Graphique 19">
              <a:extLst>
                <a:ext uri="{FF2B5EF4-FFF2-40B4-BE49-F238E27FC236}">
                  <a16:creationId xmlns:a16="http://schemas.microsoft.com/office/drawing/2014/main" id="{C4B6C440-E660-4E60-BDC9-80D0F4D6A557}"/>
                </a:ext>
              </a:extLst>
            </p:cNvPr>
            <p:cNvPicPr>
              <a:picLocks noChangeAspect="1"/>
            </p:cNvPicPr>
            <p:nvPr/>
          </p:nvPicPr>
          <p:blipFill>
            <a:blip r:embed="rId5"/>
            <a:stretch>
              <a:fillRect/>
            </a:stretch>
          </p:blipFill>
          <p:spPr>
            <a:xfrm>
              <a:off x="6416601" y="6348998"/>
              <a:ext cx="352498" cy="353522"/>
            </a:xfrm>
            <a:prstGeom prst="rect">
              <a:avLst/>
            </a:prstGeom>
          </p:spPr>
        </p:pic>
        <p:sp>
          <p:nvSpPr>
            <p:cNvPr id="68681" name="ZoneTexte 20">
              <a:extLst>
                <a:ext uri="{FF2B5EF4-FFF2-40B4-BE49-F238E27FC236}">
                  <a16:creationId xmlns:a16="http://schemas.microsoft.com/office/drawing/2014/main" id="{21D76A89-7A3C-47D3-A7F0-74661030A0B1}"/>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68620" name="Groupe 24">
            <a:extLst>
              <a:ext uri="{FF2B5EF4-FFF2-40B4-BE49-F238E27FC236}">
                <a16:creationId xmlns:a16="http://schemas.microsoft.com/office/drawing/2014/main" id="{3CE5F033-9FDE-42CE-83D9-430D65077047}"/>
              </a:ext>
            </a:extLst>
          </p:cNvPr>
          <p:cNvGrpSpPr>
            <a:grpSpLocks/>
          </p:cNvGrpSpPr>
          <p:nvPr/>
        </p:nvGrpSpPr>
        <p:grpSpPr bwMode="auto">
          <a:xfrm>
            <a:off x="1581150" y="6342063"/>
            <a:ext cx="784225" cy="481012"/>
            <a:chOff x="5794442" y="6342472"/>
            <a:chExt cx="784388" cy="480531"/>
          </a:xfrm>
        </p:grpSpPr>
        <p:pic>
          <p:nvPicPr>
            <p:cNvPr id="26" name="Graphique 25">
              <a:extLst>
                <a:ext uri="{FF2B5EF4-FFF2-40B4-BE49-F238E27FC236}">
                  <a16:creationId xmlns:a16="http://schemas.microsoft.com/office/drawing/2014/main" id="{0A441936-B832-4D41-948E-929966E34FAF}"/>
                </a:ext>
              </a:extLst>
            </p:cNvPr>
            <p:cNvPicPr>
              <a:picLocks noChangeAspect="1"/>
            </p:cNvPicPr>
            <p:nvPr/>
          </p:nvPicPr>
          <p:blipFill>
            <a:blip r:embed="rId6"/>
            <a:srcRect/>
            <a:stretch/>
          </p:blipFill>
          <p:spPr>
            <a:xfrm>
              <a:off x="6013563" y="6342472"/>
              <a:ext cx="346147" cy="345729"/>
            </a:xfrm>
            <a:prstGeom prst="rect">
              <a:avLst/>
            </a:prstGeom>
          </p:spPr>
        </p:pic>
        <p:sp>
          <p:nvSpPr>
            <p:cNvPr id="68679" name="ZoneTexte 26">
              <a:extLst>
                <a:ext uri="{FF2B5EF4-FFF2-40B4-BE49-F238E27FC236}">
                  <a16:creationId xmlns:a16="http://schemas.microsoft.com/office/drawing/2014/main" id="{878DB157-E159-49BE-BDC4-11F4D56B452D}"/>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68621" name="Groupe 27">
            <a:extLst>
              <a:ext uri="{FF2B5EF4-FFF2-40B4-BE49-F238E27FC236}">
                <a16:creationId xmlns:a16="http://schemas.microsoft.com/office/drawing/2014/main" id="{DEFAD545-BA1D-4555-8241-46C800A043CE}"/>
              </a:ext>
            </a:extLst>
          </p:cNvPr>
          <p:cNvGrpSpPr>
            <a:grpSpLocks/>
          </p:cNvGrpSpPr>
          <p:nvPr/>
        </p:nvGrpSpPr>
        <p:grpSpPr bwMode="auto">
          <a:xfrm>
            <a:off x="11252200" y="5872163"/>
            <a:ext cx="879475" cy="361950"/>
            <a:chOff x="702023" y="0"/>
            <a:chExt cx="878589" cy="362285"/>
          </a:xfrm>
        </p:grpSpPr>
        <p:sp>
          <p:nvSpPr>
            <p:cNvPr id="29" name="Rectangle 28">
              <a:extLst>
                <a:ext uri="{FF2B5EF4-FFF2-40B4-BE49-F238E27FC236}">
                  <a16:creationId xmlns:a16="http://schemas.microsoft.com/office/drawing/2014/main" id="{6B2FB8A8-E3BB-463C-9825-5DB4DC54936E}"/>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30" name="Triangle 29">
              <a:extLst>
                <a:ext uri="{FF2B5EF4-FFF2-40B4-BE49-F238E27FC236}">
                  <a16:creationId xmlns:a16="http://schemas.microsoft.com/office/drawing/2014/main" id="{0E6D17D0-19C6-4AD8-BD6A-794875B42561}"/>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68622" name="Groupe 30">
            <a:extLst>
              <a:ext uri="{FF2B5EF4-FFF2-40B4-BE49-F238E27FC236}">
                <a16:creationId xmlns:a16="http://schemas.microsoft.com/office/drawing/2014/main" id="{F4E99484-F214-49BC-8698-8DBB9CE9A5EC}"/>
              </a:ext>
            </a:extLst>
          </p:cNvPr>
          <p:cNvGrpSpPr>
            <a:grpSpLocks/>
          </p:cNvGrpSpPr>
          <p:nvPr/>
        </p:nvGrpSpPr>
        <p:grpSpPr bwMode="auto">
          <a:xfrm>
            <a:off x="8907463" y="6334125"/>
            <a:ext cx="1304925" cy="488950"/>
            <a:chOff x="9429931" y="6334408"/>
            <a:chExt cx="1305361" cy="488926"/>
          </a:xfrm>
        </p:grpSpPr>
        <p:grpSp>
          <p:nvGrpSpPr>
            <p:cNvPr id="68669" name="Groupe 31">
              <a:extLst>
                <a:ext uri="{FF2B5EF4-FFF2-40B4-BE49-F238E27FC236}">
                  <a16:creationId xmlns:a16="http://schemas.microsoft.com/office/drawing/2014/main" id="{E0054A89-FC83-4273-AF98-5E2F4DD3E881}"/>
                </a:ext>
              </a:extLst>
            </p:cNvPr>
            <p:cNvGrpSpPr>
              <a:grpSpLocks/>
            </p:cNvGrpSpPr>
            <p:nvPr/>
          </p:nvGrpSpPr>
          <p:grpSpPr bwMode="auto">
            <a:xfrm>
              <a:off x="9429931" y="6334408"/>
              <a:ext cx="547826" cy="488926"/>
              <a:chOff x="640481" y="6334408"/>
              <a:chExt cx="547826" cy="488926"/>
            </a:xfrm>
          </p:grpSpPr>
          <p:pic>
            <p:nvPicPr>
              <p:cNvPr id="37" name="Graphique 36">
                <a:extLst>
                  <a:ext uri="{FF2B5EF4-FFF2-40B4-BE49-F238E27FC236}">
                    <a16:creationId xmlns:a16="http://schemas.microsoft.com/office/drawing/2014/main" id="{178E7433-C44C-4D08-A6BE-2ACACE66D6C8}"/>
                  </a:ext>
                </a:extLst>
              </p:cNvPr>
              <p:cNvPicPr>
                <a:picLocks noChangeAspect="1"/>
              </p:cNvPicPr>
              <p:nvPr/>
            </p:nvPicPr>
            <p:blipFill>
              <a:blip r:embed="rId7"/>
              <a:srcRect/>
              <a:stretch/>
            </p:blipFill>
            <p:spPr>
              <a:xfrm>
                <a:off x="735763" y="6334408"/>
                <a:ext cx="352543" cy="352408"/>
              </a:xfrm>
              <a:prstGeom prst="rect">
                <a:avLst/>
              </a:prstGeom>
            </p:spPr>
          </p:pic>
          <p:sp>
            <p:nvSpPr>
              <p:cNvPr id="68675" name="ZoneTexte 37">
                <a:extLst>
                  <a:ext uri="{FF2B5EF4-FFF2-40B4-BE49-F238E27FC236}">
                    <a16:creationId xmlns:a16="http://schemas.microsoft.com/office/drawing/2014/main" id="{915921D4-9168-41DA-890C-CB74F816A9D6}"/>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3" name="Connecteur droit 32">
              <a:extLst>
                <a:ext uri="{FF2B5EF4-FFF2-40B4-BE49-F238E27FC236}">
                  <a16:creationId xmlns:a16="http://schemas.microsoft.com/office/drawing/2014/main" id="{307B582C-64B6-4840-8B8A-BD98935D402F}"/>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8671" name="Groupe 33">
              <a:extLst>
                <a:ext uri="{FF2B5EF4-FFF2-40B4-BE49-F238E27FC236}">
                  <a16:creationId xmlns:a16="http://schemas.microsoft.com/office/drawing/2014/main" id="{E0936E9E-7DBE-4753-8F11-FE4C018A3BD5}"/>
                </a:ext>
              </a:extLst>
            </p:cNvPr>
            <p:cNvGrpSpPr>
              <a:grpSpLocks/>
            </p:cNvGrpSpPr>
            <p:nvPr/>
          </p:nvGrpSpPr>
          <p:grpSpPr bwMode="auto">
            <a:xfrm>
              <a:off x="10304354" y="6342472"/>
              <a:ext cx="430938" cy="480531"/>
              <a:chOff x="5971167" y="6342472"/>
              <a:chExt cx="430938" cy="480531"/>
            </a:xfrm>
          </p:grpSpPr>
          <p:pic>
            <p:nvPicPr>
              <p:cNvPr id="35" name="Graphique 34">
                <a:extLst>
                  <a:ext uri="{FF2B5EF4-FFF2-40B4-BE49-F238E27FC236}">
                    <a16:creationId xmlns:a16="http://schemas.microsoft.com/office/drawing/2014/main" id="{3919FEF0-9993-47D2-8A10-30C9E71D3ADA}"/>
                  </a:ext>
                </a:extLst>
              </p:cNvPr>
              <p:cNvPicPr>
                <a:picLocks noChangeAspect="1"/>
              </p:cNvPicPr>
              <p:nvPr/>
            </p:nvPicPr>
            <p:blipFill>
              <a:blip r:embed="rId8"/>
              <a:srcRect/>
              <a:stretch/>
            </p:blipFill>
            <p:spPr>
              <a:xfrm>
                <a:off x="6008273" y="6342346"/>
                <a:ext cx="346191" cy="346058"/>
              </a:xfrm>
              <a:prstGeom prst="rect">
                <a:avLst/>
              </a:prstGeom>
            </p:spPr>
          </p:pic>
          <p:sp>
            <p:nvSpPr>
              <p:cNvPr id="68673" name="ZoneTexte 35">
                <a:extLst>
                  <a:ext uri="{FF2B5EF4-FFF2-40B4-BE49-F238E27FC236}">
                    <a16:creationId xmlns:a16="http://schemas.microsoft.com/office/drawing/2014/main" id="{0D1FA513-897E-49F2-BA5B-53F8039C258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68623" name="Groupe 38">
            <a:extLst>
              <a:ext uri="{FF2B5EF4-FFF2-40B4-BE49-F238E27FC236}">
                <a16:creationId xmlns:a16="http://schemas.microsoft.com/office/drawing/2014/main" id="{DE4D327E-427A-466C-87C9-D5DDDD56B13D}"/>
              </a:ext>
            </a:extLst>
          </p:cNvPr>
          <p:cNvGrpSpPr>
            <a:grpSpLocks/>
          </p:cNvGrpSpPr>
          <p:nvPr/>
        </p:nvGrpSpPr>
        <p:grpSpPr bwMode="auto">
          <a:xfrm>
            <a:off x="3365500" y="6388100"/>
            <a:ext cx="1417638" cy="369888"/>
            <a:chOff x="2237439" y="6388408"/>
            <a:chExt cx="1417322" cy="369331"/>
          </a:xfrm>
        </p:grpSpPr>
        <p:sp>
          <p:nvSpPr>
            <p:cNvPr id="40" name="Rectangle 39">
              <a:extLst>
                <a:ext uri="{FF2B5EF4-FFF2-40B4-BE49-F238E27FC236}">
                  <a16:creationId xmlns:a16="http://schemas.microsoft.com/office/drawing/2014/main" id="{649BC909-8BDB-4533-BD27-1C022568DB70}"/>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68668" name="ZoneTexte 40">
              <a:extLst>
                <a:ext uri="{FF2B5EF4-FFF2-40B4-BE49-F238E27FC236}">
                  <a16:creationId xmlns:a16="http://schemas.microsoft.com/office/drawing/2014/main" id="{95F06278-5E70-4DDC-A18E-D08D0EA4F942}"/>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2" name="Rectangle 41">
            <a:extLst>
              <a:ext uri="{FF2B5EF4-FFF2-40B4-BE49-F238E27FC236}">
                <a16:creationId xmlns:a16="http://schemas.microsoft.com/office/drawing/2014/main" id="{B42DD362-93DC-4778-8CCA-70924E8FEF62}"/>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53" name="Rectangle 52">
            <a:extLst>
              <a:ext uri="{FF2B5EF4-FFF2-40B4-BE49-F238E27FC236}">
                <a16:creationId xmlns:a16="http://schemas.microsoft.com/office/drawing/2014/main" id="{C52F5FA2-59FF-4CA3-A305-D795746B60DC}"/>
              </a:ext>
            </a:extLst>
          </p:cNvPr>
          <p:cNvSpPr/>
          <p:nvPr/>
        </p:nvSpPr>
        <p:spPr>
          <a:xfrm>
            <a:off x="1489075" y="133350"/>
            <a:ext cx="9213850" cy="8334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bIns="144000" anchor="ctr"/>
          <a:lstStyle/>
          <a:p>
            <a:pPr algn="ctr" eaLnBrk="1" fontAlgn="auto" hangingPunct="1">
              <a:spcBef>
                <a:spcPts val="0"/>
              </a:spcBef>
              <a:spcAft>
                <a:spcPts val="0"/>
              </a:spcAft>
              <a:defRPr/>
            </a:pPr>
            <a:r>
              <a:rPr lang="fr-FR" b="1" dirty="0">
                <a:solidFill>
                  <a:srgbClr val="394348"/>
                </a:solidFill>
                <a:latin typeface="Arial" panose="020B0604020202020204" pitchFamily="34" charset="0"/>
                <a:cs typeface="Arial" panose="020B0604020202020204" pitchFamily="34" charset="0"/>
              </a:rPr>
              <a:t>Zones à Faibles Émissions (ZFE)</a:t>
            </a:r>
          </a:p>
        </p:txBody>
      </p:sp>
      <p:sp>
        <p:nvSpPr>
          <p:cNvPr id="68627" name="ZoneTexte 98">
            <a:extLst>
              <a:ext uri="{FF2B5EF4-FFF2-40B4-BE49-F238E27FC236}">
                <a16:creationId xmlns:a16="http://schemas.microsoft.com/office/drawing/2014/main" id="{A3C96BEF-F0C5-4620-862E-B34FDD9D6AA1}"/>
              </a:ext>
            </a:extLst>
          </p:cNvPr>
          <p:cNvSpPr txBox="1">
            <a:spLocks noChangeArrowheads="1"/>
          </p:cNvSpPr>
          <p:nvPr/>
        </p:nvSpPr>
        <p:spPr bwMode="auto">
          <a:xfrm>
            <a:off x="0" y="6083300"/>
            <a:ext cx="105806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dirty="0">
                <a:latin typeface="Arial" panose="020B0604020202020204" pitchFamily="34" charset="0"/>
                <a:cs typeface="Arial" panose="020B0604020202020204" pitchFamily="34" charset="0"/>
              </a:rPr>
              <a:t>* La liste des véhicules impactés varie en fonction des ZFE</a:t>
            </a:r>
          </a:p>
        </p:txBody>
      </p:sp>
      <p:sp>
        <p:nvSpPr>
          <p:cNvPr id="92" name="Rectangle 91">
            <a:hlinkClick r:id="rId9" action="ppaction://hlinksldjump"/>
            <a:extLst>
              <a:ext uri="{FF2B5EF4-FFF2-40B4-BE49-F238E27FC236}">
                <a16:creationId xmlns:a16="http://schemas.microsoft.com/office/drawing/2014/main" id="{ECDAB2C4-82AA-4797-979D-82BBCE5F9BDE}"/>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68629" name="Groupe 83">
            <a:extLst>
              <a:ext uri="{FF2B5EF4-FFF2-40B4-BE49-F238E27FC236}">
                <a16:creationId xmlns:a16="http://schemas.microsoft.com/office/drawing/2014/main" id="{CB1CCAD9-9EF5-4E9D-9F96-E5DCC39B04E5}"/>
              </a:ext>
            </a:extLst>
          </p:cNvPr>
          <p:cNvGrpSpPr>
            <a:grpSpLocks/>
          </p:cNvGrpSpPr>
          <p:nvPr/>
        </p:nvGrpSpPr>
        <p:grpSpPr bwMode="auto">
          <a:xfrm>
            <a:off x="6048375" y="6324600"/>
            <a:ext cx="784225" cy="496888"/>
            <a:chOff x="6767187" y="6323834"/>
            <a:chExt cx="784388" cy="497620"/>
          </a:xfrm>
        </p:grpSpPr>
        <p:pic>
          <p:nvPicPr>
            <p:cNvPr id="85" name="Graphique 84">
              <a:extLst>
                <a:ext uri="{FF2B5EF4-FFF2-40B4-BE49-F238E27FC236}">
                  <a16:creationId xmlns:a16="http://schemas.microsoft.com/office/drawing/2014/main" id="{E14F1133-4619-47F4-956D-8C0F7A9E532F}"/>
                </a:ext>
              </a:extLst>
            </p:cNvPr>
            <p:cNvPicPr>
              <a:picLocks noChangeAspect="1"/>
            </p:cNvPicPr>
            <p:nvPr/>
          </p:nvPicPr>
          <p:blipFill>
            <a:blip r:embed="rId10"/>
            <a:stretch>
              <a:fillRect/>
            </a:stretch>
          </p:blipFill>
          <p:spPr>
            <a:xfrm>
              <a:off x="6964078" y="6323834"/>
              <a:ext cx="352498" cy="352944"/>
            </a:xfrm>
            <a:prstGeom prst="rect">
              <a:avLst/>
            </a:prstGeom>
          </p:spPr>
        </p:pic>
        <p:sp>
          <p:nvSpPr>
            <p:cNvPr id="68642" name="ZoneTexte 85">
              <a:extLst>
                <a:ext uri="{FF2B5EF4-FFF2-40B4-BE49-F238E27FC236}">
                  <a16:creationId xmlns:a16="http://schemas.microsoft.com/office/drawing/2014/main" id="{60CDB707-F754-4025-B849-98D0FC17F635}"/>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68630" name="Groupe 86">
            <a:extLst>
              <a:ext uri="{FF2B5EF4-FFF2-40B4-BE49-F238E27FC236}">
                <a16:creationId xmlns:a16="http://schemas.microsoft.com/office/drawing/2014/main" id="{12A54E88-3A19-4712-9C41-B09879BD735D}"/>
              </a:ext>
            </a:extLst>
          </p:cNvPr>
          <p:cNvGrpSpPr>
            <a:grpSpLocks/>
          </p:cNvGrpSpPr>
          <p:nvPr/>
        </p:nvGrpSpPr>
        <p:grpSpPr bwMode="auto">
          <a:xfrm>
            <a:off x="71438" y="6324600"/>
            <a:ext cx="11553825" cy="496888"/>
            <a:chOff x="71517" y="6323834"/>
            <a:chExt cx="11554426" cy="497620"/>
          </a:xfrm>
        </p:grpSpPr>
        <p:pic>
          <p:nvPicPr>
            <p:cNvPr id="88" name="Graphique 87">
              <a:hlinkClick r:id="" action="ppaction://hlinkshowjump?jump=previousslide"/>
              <a:extLst>
                <a:ext uri="{FF2B5EF4-FFF2-40B4-BE49-F238E27FC236}">
                  <a16:creationId xmlns:a16="http://schemas.microsoft.com/office/drawing/2014/main" id="{CE17CEB8-F833-48CA-B655-5F54904E4D82}"/>
                </a:ext>
              </a:extLst>
            </p:cNvPr>
            <p:cNvPicPr>
              <a:picLocks noChangeAspect="1"/>
            </p:cNvPicPr>
            <p:nvPr/>
          </p:nvPicPr>
          <p:blipFill>
            <a:blip r:embed="rId11"/>
            <a:srcRect/>
            <a:stretch/>
          </p:blipFill>
          <p:spPr>
            <a:xfrm rot="10800000">
              <a:off x="11062351" y="6427174"/>
              <a:ext cx="281003" cy="279812"/>
            </a:xfrm>
            <a:prstGeom prst="rect">
              <a:avLst/>
            </a:prstGeom>
          </p:spPr>
        </p:pic>
        <p:pic>
          <p:nvPicPr>
            <p:cNvPr id="89" name="Graphique 88">
              <a:hlinkClick r:id="" action="ppaction://hlinkshowjump?jump=nextslide"/>
              <a:extLst>
                <a:ext uri="{FF2B5EF4-FFF2-40B4-BE49-F238E27FC236}">
                  <a16:creationId xmlns:a16="http://schemas.microsoft.com/office/drawing/2014/main" id="{981DFFFF-7A69-43B4-97F1-93434DC397C9}"/>
                </a:ext>
              </a:extLst>
            </p:cNvPr>
            <p:cNvPicPr>
              <a:picLocks noChangeAspect="1"/>
            </p:cNvPicPr>
            <p:nvPr/>
          </p:nvPicPr>
          <p:blipFill>
            <a:blip r:embed="rId11"/>
            <a:srcRect/>
            <a:stretch/>
          </p:blipFill>
          <p:spPr>
            <a:xfrm>
              <a:off x="11344940" y="6431943"/>
              <a:ext cx="281003" cy="281402"/>
            </a:xfrm>
            <a:prstGeom prst="rect">
              <a:avLst/>
            </a:prstGeom>
          </p:spPr>
        </p:pic>
        <p:sp>
          <p:nvSpPr>
            <p:cNvPr id="90" name="Rectangle 89">
              <a:hlinkClick r:id="rId12" action="ppaction://hlinksldjump"/>
              <a:extLst>
                <a:ext uri="{FF2B5EF4-FFF2-40B4-BE49-F238E27FC236}">
                  <a16:creationId xmlns:a16="http://schemas.microsoft.com/office/drawing/2014/main" id="{9FD9B173-ABC8-4C68-918B-D0EEB396A637}"/>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3" action="ppaction://hlinksldjump"/>
              <a:extLst>
                <a:ext uri="{FF2B5EF4-FFF2-40B4-BE49-F238E27FC236}">
                  <a16:creationId xmlns:a16="http://schemas.microsoft.com/office/drawing/2014/main" id="{3BCAF64C-B755-4ED8-9850-A3012A51648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4" action="ppaction://hlinksldjump"/>
              <a:extLst>
                <a:ext uri="{FF2B5EF4-FFF2-40B4-BE49-F238E27FC236}">
                  <a16:creationId xmlns:a16="http://schemas.microsoft.com/office/drawing/2014/main" id="{3880B44A-644A-43CD-BA21-A6B064759E1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5" action="ppaction://hlinksldjump"/>
              <a:extLst>
                <a:ext uri="{FF2B5EF4-FFF2-40B4-BE49-F238E27FC236}">
                  <a16:creationId xmlns:a16="http://schemas.microsoft.com/office/drawing/2014/main" id="{BA532A38-56E3-4EA1-8CF6-0C5F488875D4}"/>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6" action="ppaction://hlinksldjump"/>
              <a:extLst>
                <a:ext uri="{FF2B5EF4-FFF2-40B4-BE49-F238E27FC236}">
                  <a16:creationId xmlns:a16="http://schemas.microsoft.com/office/drawing/2014/main" id="{80ED6CFA-6D47-4297-9DFA-AD1E2D737CD0}"/>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7" action="ppaction://hlinksldjump"/>
              <a:extLst>
                <a:ext uri="{FF2B5EF4-FFF2-40B4-BE49-F238E27FC236}">
                  <a16:creationId xmlns:a16="http://schemas.microsoft.com/office/drawing/2014/main" id="{92DEAA00-1732-4C03-8EAB-75C44CA5DCE2}"/>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18" action="ppaction://hlinksldjump"/>
              <a:extLst>
                <a:ext uri="{FF2B5EF4-FFF2-40B4-BE49-F238E27FC236}">
                  <a16:creationId xmlns:a16="http://schemas.microsoft.com/office/drawing/2014/main" id="{322F06FB-A475-4E3A-B6F2-9A38B765AA12}"/>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19" action="ppaction://hlinksldjump"/>
              <a:extLst>
                <a:ext uri="{FF2B5EF4-FFF2-40B4-BE49-F238E27FC236}">
                  <a16:creationId xmlns:a16="http://schemas.microsoft.com/office/drawing/2014/main" id="{E52B7233-6F39-4F99-A57C-82C256D6AC90}"/>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4" name="Rectangle 3">
            <a:extLst>
              <a:ext uri="{FF2B5EF4-FFF2-40B4-BE49-F238E27FC236}">
                <a16:creationId xmlns:a16="http://schemas.microsoft.com/office/drawing/2014/main" id="{B517057E-B5DF-63A0-85FA-FAA8EF0599E4}"/>
              </a:ext>
            </a:extLst>
          </p:cNvPr>
          <p:cNvSpPr/>
          <p:nvPr/>
        </p:nvSpPr>
        <p:spPr>
          <a:xfrm>
            <a:off x="111384" y="942265"/>
            <a:ext cx="6337959" cy="577081"/>
          </a:xfrm>
          <a:prstGeom prst="rect">
            <a:avLst/>
          </a:prstGeom>
          <a:solidFill>
            <a:schemeClr val="accent6">
              <a:lumMod val="20000"/>
              <a:lumOff val="80000"/>
            </a:schemeClr>
          </a:solidFill>
        </p:spPr>
        <p:txBody>
          <a:bodyPr wrap="square">
            <a:spAutoFit/>
          </a:bodyPr>
          <a:lstStyle/>
          <a:p>
            <a:r>
              <a:rPr lang="fr-FR" sz="1050" b="1" dirty="0">
                <a:solidFill>
                  <a:srgbClr val="394348"/>
                </a:solidFill>
                <a:latin typeface="Arial" panose="020B0604020202020204" pitchFamily="34" charset="0"/>
                <a:cs typeface="Arial" panose="020B0604020202020204" pitchFamily="34" charset="0"/>
              </a:rPr>
              <a:t>Depuis juillet 2023</a:t>
            </a:r>
            <a:r>
              <a:rPr lang="fr-FR" sz="1050" dirty="0">
                <a:solidFill>
                  <a:srgbClr val="394348"/>
                </a:solidFill>
                <a:latin typeface="Arial" panose="020B0604020202020204" pitchFamily="34" charset="0"/>
                <a:cs typeface="Arial" panose="020B0604020202020204" pitchFamily="34" charset="0"/>
              </a:rPr>
              <a:t>, il existe 2 types de territoires afin de mettre en évidence leur situation et le niveau de contrainte associé : agglomérations qui dépassent ou qui respectent les seuils réglementaires de qualité de l’air</a:t>
            </a:r>
          </a:p>
        </p:txBody>
      </p:sp>
      <p:sp>
        <p:nvSpPr>
          <p:cNvPr id="5" name="ZoneTexte 4">
            <a:extLst>
              <a:ext uri="{FF2B5EF4-FFF2-40B4-BE49-F238E27FC236}">
                <a16:creationId xmlns:a16="http://schemas.microsoft.com/office/drawing/2014/main" id="{7C20BA16-A7E6-9926-8D2B-14306FF2E420}"/>
              </a:ext>
            </a:extLst>
          </p:cNvPr>
          <p:cNvSpPr txBox="1"/>
          <p:nvPr/>
        </p:nvSpPr>
        <p:spPr>
          <a:xfrm>
            <a:off x="1304380" y="1615620"/>
            <a:ext cx="3442629" cy="1500453"/>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defPPr>
              <a:defRPr lang="fr-FR"/>
            </a:defPPr>
            <a:lvl1pPr algn="ctr">
              <a:defRPr sz="1000">
                <a:solidFill>
                  <a:srgbClr val="394348"/>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spcAft>
                <a:spcPts val="300"/>
              </a:spcAft>
            </a:pPr>
            <a:r>
              <a:rPr lang="fr-FR" sz="900" dirty="0"/>
              <a:t>5 villes (Rouen, Paris/Grand Paris, Strasbourg, Lyon et Aix/Marseille) soumises à des interdictions de circulation :</a:t>
            </a:r>
          </a:p>
          <a:p>
            <a:pPr marL="171450" indent="-171450" algn="just">
              <a:spcAft>
                <a:spcPts val="300"/>
              </a:spcAft>
              <a:buFont typeface="Arial" panose="020B0604020202020204" pitchFamily="34" charset="0"/>
              <a:buChar char="•"/>
            </a:pPr>
            <a:r>
              <a:rPr lang="fr-FR" sz="900" b="1" dirty="0"/>
              <a:t>Depuis le 1er janvier 2023</a:t>
            </a:r>
            <a:r>
              <a:rPr lang="fr-FR" sz="900" dirty="0"/>
              <a:t>, interdiction des voitures diesel de plus de 22 ans (Crit’Air 5)</a:t>
            </a:r>
          </a:p>
          <a:p>
            <a:pPr marL="171450" indent="-171450" algn="just">
              <a:spcAft>
                <a:spcPts val="300"/>
              </a:spcAft>
              <a:buFont typeface="Arial" panose="020B0604020202020204" pitchFamily="34" charset="0"/>
              <a:buChar char="•"/>
            </a:pPr>
            <a:r>
              <a:rPr lang="fr-FR" sz="900" b="1" dirty="0">
                <a:solidFill>
                  <a:schemeClr val="accent2"/>
                </a:solidFill>
              </a:rPr>
              <a:t>Au 1er janvier 2024</a:t>
            </a:r>
            <a:r>
              <a:rPr lang="fr-FR" sz="900" dirty="0"/>
              <a:t>, restrictions pour les voitures diesel de plus de 18 ans (Crit’Air 4)</a:t>
            </a:r>
          </a:p>
          <a:p>
            <a:pPr marL="171450" indent="-171450" algn="just">
              <a:spcAft>
                <a:spcPts val="300"/>
              </a:spcAft>
              <a:buFont typeface="Arial" panose="020B0604020202020204" pitchFamily="34" charset="0"/>
              <a:buChar char="•"/>
            </a:pPr>
            <a:r>
              <a:rPr lang="fr-FR" sz="900" b="1" dirty="0">
                <a:solidFill>
                  <a:schemeClr val="accent2"/>
                </a:solidFill>
              </a:rPr>
              <a:t>Au 1er janvier 2025</a:t>
            </a:r>
            <a:r>
              <a:rPr lang="fr-FR" sz="900" dirty="0"/>
              <a:t>, restrictions pour les voitures diesel de plus de 14 ans et les voitures essence de plus de 19 ans (Crit’Air 3)</a:t>
            </a:r>
          </a:p>
        </p:txBody>
      </p:sp>
      <p:sp>
        <p:nvSpPr>
          <p:cNvPr id="7" name="ZoneTexte 6">
            <a:extLst>
              <a:ext uri="{FF2B5EF4-FFF2-40B4-BE49-F238E27FC236}">
                <a16:creationId xmlns:a16="http://schemas.microsoft.com/office/drawing/2014/main" id="{6E86D165-874A-21B1-2307-C8CA06C5A8A5}"/>
              </a:ext>
            </a:extLst>
          </p:cNvPr>
          <p:cNvSpPr txBox="1"/>
          <p:nvPr/>
        </p:nvSpPr>
        <p:spPr>
          <a:xfrm>
            <a:off x="1304379" y="3332265"/>
            <a:ext cx="2217211" cy="2266506"/>
          </a:xfrm>
          <a:prstGeom prst="rect">
            <a:avLst/>
          </a:prstGeom>
          <a:solidFill>
            <a:schemeClr val="bg1"/>
          </a:solidFill>
          <a:ln>
            <a:solidFill>
              <a:srgbClr val="A3CB8A"/>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t"/>
          <a:lstStyle>
            <a:defPPr>
              <a:defRPr lang="fr-FR"/>
            </a:defPPr>
            <a:lvl1pPr algn="just">
              <a:spcAft>
                <a:spcPts val="300"/>
              </a:spcAft>
              <a:defRPr sz="900">
                <a:solidFill>
                  <a:srgbClr val="394348"/>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71450" indent="-171450">
              <a:buFont typeface="Arial" panose="020B0604020202020204" pitchFamily="34" charset="0"/>
              <a:buChar char="•"/>
            </a:pPr>
            <a:r>
              <a:rPr lang="fr-FR" dirty="0"/>
              <a:t>Les </a:t>
            </a:r>
            <a:r>
              <a:rPr lang="fr-FR" b="1" dirty="0"/>
              <a:t>6 agglomérations qui étaient ZFE </a:t>
            </a:r>
            <a:r>
              <a:rPr lang="fr-FR" dirty="0"/>
              <a:t>(Reims, Saint-Etienne, Grenoble, Montpellier, Toulouse, Nice) ont toutes mis en place les restrictions minimales prévues par la loi. Elles n’ont donc plus aucune obligation de renforcer leurs restrictions actuelles.</a:t>
            </a:r>
          </a:p>
          <a:p>
            <a:pPr marL="171450" indent="-171450">
              <a:buFont typeface="Arial" panose="020B0604020202020204" pitchFamily="34" charset="0"/>
              <a:buChar char="•"/>
            </a:pPr>
            <a:r>
              <a:rPr lang="fr-FR" dirty="0"/>
              <a:t>Les </a:t>
            </a:r>
            <a:r>
              <a:rPr lang="fr-FR" b="1" dirty="0"/>
              <a:t>31 autres agglomérations </a:t>
            </a:r>
            <a:r>
              <a:rPr lang="fr-FR" dirty="0"/>
              <a:t>n’ayant pas encore mis en place de règles: la seule obligation légale est la restriction de circulation avant le 1er janvier 2025 des voitures immatriculées jusqu’au 31 décembre 1996 (non classés).</a:t>
            </a:r>
          </a:p>
        </p:txBody>
      </p:sp>
      <p:sp>
        <p:nvSpPr>
          <p:cNvPr id="9" name="Rectangle 8">
            <a:extLst>
              <a:ext uri="{FF2B5EF4-FFF2-40B4-BE49-F238E27FC236}">
                <a16:creationId xmlns:a16="http://schemas.microsoft.com/office/drawing/2014/main" id="{0980F157-2D58-91C7-1C98-39D73AEB5552}"/>
              </a:ext>
            </a:extLst>
          </p:cNvPr>
          <p:cNvSpPr/>
          <p:nvPr/>
        </p:nvSpPr>
        <p:spPr>
          <a:xfrm>
            <a:off x="111385" y="1615620"/>
            <a:ext cx="1140369" cy="150045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fr-FR" sz="1400" b="1" dirty="0">
                <a:solidFill>
                  <a:srgbClr val="76C032"/>
                </a:solidFill>
                <a:latin typeface="Arial" panose="020B0604020202020204" pitchFamily="34" charset="0"/>
                <a:cs typeface="Arial" panose="020B0604020202020204" pitchFamily="34" charset="0"/>
              </a:rPr>
              <a:t>Territoires ZFE</a:t>
            </a:r>
            <a:endParaRPr lang="fr-FR" sz="1000" dirty="0">
              <a:solidFill>
                <a:srgbClr val="394348"/>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9D2A4AFB-146A-6C44-CBBC-38F115E8741F}"/>
              </a:ext>
            </a:extLst>
          </p:cNvPr>
          <p:cNvSpPr/>
          <p:nvPr/>
        </p:nvSpPr>
        <p:spPr>
          <a:xfrm>
            <a:off x="111385" y="3332265"/>
            <a:ext cx="1140369" cy="22665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fr-FR" sz="1400" b="1" dirty="0">
                <a:solidFill>
                  <a:srgbClr val="76C032"/>
                </a:solidFill>
                <a:latin typeface="Arial" panose="020B0604020202020204" pitchFamily="34" charset="0"/>
                <a:cs typeface="Arial" panose="020B0604020202020204" pitchFamily="34" charset="0"/>
              </a:rPr>
              <a:t>Territoires de vigilance</a:t>
            </a:r>
            <a:endParaRPr lang="fr-FR" sz="1000" dirty="0">
              <a:solidFill>
                <a:srgbClr val="394348"/>
              </a:solidFill>
              <a:latin typeface="Arial" panose="020B0604020202020204" pitchFamily="34" charset="0"/>
              <a:cs typeface="Arial" panose="020B0604020202020204" pitchFamily="34" charset="0"/>
            </a:endParaRPr>
          </a:p>
        </p:txBody>
      </p:sp>
      <p:grpSp>
        <p:nvGrpSpPr>
          <p:cNvPr id="12" name="Groupe 11">
            <a:extLst>
              <a:ext uri="{FF2B5EF4-FFF2-40B4-BE49-F238E27FC236}">
                <a16:creationId xmlns:a16="http://schemas.microsoft.com/office/drawing/2014/main" id="{81E8D4E2-FA08-0975-152A-3C33C1B13614}"/>
              </a:ext>
            </a:extLst>
          </p:cNvPr>
          <p:cNvGrpSpPr/>
          <p:nvPr/>
        </p:nvGrpSpPr>
        <p:grpSpPr>
          <a:xfrm>
            <a:off x="4799635" y="1615620"/>
            <a:ext cx="1649708" cy="1500453"/>
            <a:chOff x="4799635" y="1615620"/>
            <a:chExt cx="1649708" cy="1500453"/>
          </a:xfrm>
        </p:grpSpPr>
        <p:pic>
          <p:nvPicPr>
            <p:cNvPr id="13" name="Image 12">
              <a:extLst>
                <a:ext uri="{FF2B5EF4-FFF2-40B4-BE49-F238E27FC236}">
                  <a16:creationId xmlns:a16="http://schemas.microsoft.com/office/drawing/2014/main" id="{8DFB78BE-E725-9DF4-B7CD-A636D86B834F}"/>
                </a:ext>
              </a:extLst>
            </p:cNvPr>
            <p:cNvPicPr>
              <a:picLocks noChangeAspect="1"/>
            </p:cNvPicPr>
            <p:nvPr/>
          </p:nvPicPr>
          <p:blipFill rotWithShape="1">
            <a:blip r:embed="rId20"/>
            <a:srcRect l="56971" t="61559" r="16106" b="16675"/>
            <a:stretch/>
          </p:blipFill>
          <p:spPr>
            <a:xfrm>
              <a:off x="4799635" y="1615620"/>
              <a:ext cx="1649708" cy="1500453"/>
            </a:xfrm>
            <a:prstGeom prst="rect">
              <a:avLst/>
            </a:prstGeom>
            <a:effectLst>
              <a:outerShdw blurRad="50800" dist="38100" dir="5400000" algn="t" rotWithShape="0">
                <a:prstClr val="black">
                  <a:alpha val="40000"/>
                </a:prstClr>
              </a:outerShdw>
            </a:effectLst>
          </p:spPr>
        </p:pic>
        <p:sp>
          <p:nvSpPr>
            <p:cNvPr id="16" name="Rectangle 15">
              <a:extLst>
                <a:ext uri="{FF2B5EF4-FFF2-40B4-BE49-F238E27FC236}">
                  <a16:creationId xmlns:a16="http://schemas.microsoft.com/office/drawing/2014/main" id="{6ADAC711-0A6B-680C-757A-5E558FD22E6F}"/>
                </a:ext>
              </a:extLst>
            </p:cNvPr>
            <p:cNvSpPr/>
            <p:nvPr/>
          </p:nvSpPr>
          <p:spPr>
            <a:xfrm>
              <a:off x="4815572" y="1615620"/>
              <a:ext cx="166769" cy="159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 name="Groupe 17">
            <a:extLst>
              <a:ext uri="{FF2B5EF4-FFF2-40B4-BE49-F238E27FC236}">
                <a16:creationId xmlns:a16="http://schemas.microsoft.com/office/drawing/2014/main" id="{F9F8B957-FABE-BBB4-4C3B-005527A169AF}"/>
              </a:ext>
            </a:extLst>
          </p:cNvPr>
          <p:cNvGrpSpPr/>
          <p:nvPr/>
        </p:nvGrpSpPr>
        <p:grpSpPr>
          <a:xfrm>
            <a:off x="3575570" y="3333631"/>
            <a:ext cx="2254503" cy="2272304"/>
            <a:chOff x="3575570" y="3333631"/>
            <a:chExt cx="2254503" cy="2272304"/>
          </a:xfrm>
        </p:grpSpPr>
        <p:pic>
          <p:nvPicPr>
            <p:cNvPr id="19" name="Image 18">
              <a:extLst>
                <a:ext uri="{FF2B5EF4-FFF2-40B4-BE49-F238E27FC236}">
                  <a16:creationId xmlns:a16="http://schemas.microsoft.com/office/drawing/2014/main" id="{E8B07008-94A9-3C60-4E05-F438234DC982}"/>
                </a:ext>
              </a:extLst>
            </p:cNvPr>
            <p:cNvPicPr>
              <a:picLocks noChangeAspect="1"/>
            </p:cNvPicPr>
            <p:nvPr/>
          </p:nvPicPr>
          <p:blipFill rotWithShape="1">
            <a:blip r:embed="rId21"/>
            <a:srcRect l="54159" t="63327" r="16717" b="10580"/>
            <a:stretch/>
          </p:blipFill>
          <p:spPr>
            <a:xfrm>
              <a:off x="3575570" y="3333631"/>
              <a:ext cx="2254503" cy="2272304"/>
            </a:xfrm>
            <a:prstGeom prst="rect">
              <a:avLst/>
            </a:prstGeom>
            <a:effectLst>
              <a:outerShdw blurRad="50800" dist="38100" dir="5400000" algn="t" rotWithShape="0">
                <a:prstClr val="black">
                  <a:alpha val="40000"/>
                </a:prstClr>
              </a:outerShdw>
            </a:effectLst>
          </p:spPr>
        </p:pic>
        <p:sp>
          <p:nvSpPr>
            <p:cNvPr id="21" name="Rectangle 20">
              <a:extLst>
                <a:ext uri="{FF2B5EF4-FFF2-40B4-BE49-F238E27FC236}">
                  <a16:creationId xmlns:a16="http://schemas.microsoft.com/office/drawing/2014/main" id="{90BBE9EC-DE87-3B11-44C5-83813774FAB2}"/>
                </a:ext>
              </a:extLst>
            </p:cNvPr>
            <p:cNvSpPr/>
            <p:nvPr/>
          </p:nvSpPr>
          <p:spPr>
            <a:xfrm>
              <a:off x="3819053" y="3348145"/>
              <a:ext cx="178272" cy="1759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2" name="Rectangle 21">
            <a:extLst>
              <a:ext uri="{FF2B5EF4-FFF2-40B4-BE49-F238E27FC236}">
                <a16:creationId xmlns:a16="http://schemas.microsoft.com/office/drawing/2014/main" id="{8DA6F9F4-1592-89A9-B2B2-7523284F561C}"/>
              </a:ext>
            </a:extLst>
          </p:cNvPr>
          <p:cNvSpPr/>
          <p:nvPr/>
        </p:nvSpPr>
        <p:spPr>
          <a:xfrm>
            <a:off x="6830191" y="1104109"/>
            <a:ext cx="5250425" cy="4568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fr-FR" sz="1400" b="1" dirty="0">
                <a:solidFill>
                  <a:srgbClr val="394348"/>
                </a:solidFill>
                <a:latin typeface="Arial" panose="020B0604020202020204" pitchFamily="34" charset="0"/>
                <a:cs typeface="Arial" panose="020B0604020202020204" pitchFamily="34" charset="0"/>
              </a:rPr>
              <a:t>   Les sanctions pour un véhicule polluant en ZFE</a:t>
            </a:r>
          </a:p>
        </p:txBody>
      </p:sp>
      <p:sp>
        <p:nvSpPr>
          <p:cNvPr id="23" name="Rectangle 22">
            <a:extLst>
              <a:ext uri="{FF2B5EF4-FFF2-40B4-BE49-F238E27FC236}">
                <a16:creationId xmlns:a16="http://schemas.microsoft.com/office/drawing/2014/main" id="{D156DE7C-6AB9-AFF1-0FAF-2A418AC8322A}"/>
              </a:ext>
            </a:extLst>
          </p:cNvPr>
          <p:cNvSpPr/>
          <p:nvPr/>
        </p:nvSpPr>
        <p:spPr>
          <a:xfrm>
            <a:off x="6830191" y="1623513"/>
            <a:ext cx="5250424" cy="182749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endParaRPr lang="fr-FR" sz="1000">
              <a:solidFill>
                <a:srgbClr val="394348"/>
              </a:solidFill>
              <a:latin typeface="Arial" panose="020B0604020202020204" pitchFamily="34" charset="0"/>
              <a:cs typeface="Arial" panose="020B0604020202020204" pitchFamily="34" charset="0"/>
            </a:endParaRPr>
          </a:p>
        </p:txBody>
      </p:sp>
      <p:sp>
        <p:nvSpPr>
          <p:cNvPr id="24" name="ZoneTexte 23">
            <a:extLst>
              <a:ext uri="{FF2B5EF4-FFF2-40B4-BE49-F238E27FC236}">
                <a16:creationId xmlns:a16="http://schemas.microsoft.com/office/drawing/2014/main" id="{6F7ADEE1-77A7-9881-8F39-FDAEA5D0BF26}"/>
              </a:ext>
            </a:extLst>
          </p:cNvPr>
          <p:cNvSpPr txBox="1"/>
          <p:nvPr/>
        </p:nvSpPr>
        <p:spPr>
          <a:xfrm>
            <a:off x="7275125" y="1830883"/>
            <a:ext cx="4411632" cy="541140"/>
          </a:xfrm>
          <a:prstGeom prst="rect">
            <a:avLst/>
          </a:prstGeom>
          <a:noFill/>
        </p:spPr>
        <p:txBody>
          <a:bodyPr wrap="square" numCol="1" rtlCol="0">
            <a:noAutofit/>
          </a:bodyPr>
          <a:lstStyle/>
          <a:p>
            <a:pPr marL="171450" indent="-171450">
              <a:buClr>
                <a:srgbClr val="D61316"/>
              </a:buClr>
              <a:buFont typeface="Wingdings" pitchFamily="2" charset="2"/>
              <a:buChar char="§"/>
            </a:pPr>
            <a:r>
              <a:rPr lang="fr-FR" sz="1000" dirty="0">
                <a:latin typeface="Arial" panose="020B0604020202020204" pitchFamily="34" charset="0"/>
                <a:cs typeface="Arial" panose="020B0604020202020204" pitchFamily="34" charset="0"/>
              </a:rPr>
              <a:t>Amende forfaitaire de </a:t>
            </a:r>
            <a:r>
              <a:rPr lang="fr-FR" sz="1400" b="1" dirty="0">
                <a:solidFill>
                  <a:srgbClr val="C00000"/>
                </a:solidFill>
                <a:latin typeface="Arial" panose="020B0604020202020204" pitchFamily="34" charset="0"/>
                <a:cs typeface="Arial" panose="020B0604020202020204" pitchFamily="34" charset="0"/>
              </a:rPr>
              <a:t>68 € </a:t>
            </a:r>
            <a:r>
              <a:rPr lang="fr-FR" sz="1000" dirty="0">
                <a:latin typeface="Arial" panose="020B0604020202020204" pitchFamily="34" charset="0"/>
                <a:cs typeface="Arial" panose="020B0604020202020204" pitchFamily="34" charset="0"/>
              </a:rPr>
              <a:t>pour les voitures et deux-roues</a:t>
            </a:r>
          </a:p>
          <a:p>
            <a:pPr marL="171450" indent="-171450">
              <a:buClr>
                <a:srgbClr val="D61316"/>
              </a:buClr>
              <a:buFont typeface="Wingdings" pitchFamily="2" charset="2"/>
              <a:buChar char="§"/>
            </a:pPr>
            <a:r>
              <a:rPr lang="fr-FR" sz="1000" dirty="0">
                <a:latin typeface="Arial" panose="020B0604020202020204" pitchFamily="34" charset="0"/>
                <a:cs typeface="Arial" panose="020B0604020202020204" pitchFamily="34" charset="0"/>
              </a:rPr>
              <a:t>Amende forfaitaire de </a:t>
            </a:r>
            <a:r>
              <a:rPr lang="fr-FR" sz="1400" b="1" dirty="0">
                <a:solidFill>
                  <a:srgbClr val="C00000"/>
                </a:solidFill>
                <a:latin typeface="Arial" panose="020B0604020202020204" pitchFamily="34" charset="0"/>
                <a:cs typeface="Arial" panose="020B0604020202020204" pitchFamily="34" charset="0"/>
              </a:rPr>
              <a:t>135 € </a:t>
            </a:r>
            <a:r>
              <a:rPr lang="fr-FR" sz="1000" dirty="0">
                <a:latin typeface="Arial" panose="020B0604020202020204" pitchFamily="34" charset="0"/>
                <a:cs typeface="Arial" panose="020B0604020202020204" pitchFamily="34" charset="0"/>
              </a:rPr>
              <a:t>pour les poids-lourds, bus et autocars</a:t>
            </a:r>
          </a:p>
        </p:txBody>
      </p:sp>
      <p:pic>
        <p:nvPicPr>
          <p:cNvPr id="25" name="Graphique 24">
            <a:extLst>
              <a:ext uri="{FF2B5EF4-FFF2-40B4-BE49-F238E27FC236}">
                <a16:creationId xmlns:a16="http://schemas.microsoft.com/office/drawing/2014/main" id="{283637F1-79AF-2E0B-3AF7-7A8E6061B14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967268" y="1111415"/>
            <a:ext cx="442248" cy="442248"/>
          </a:xfrm>
          <a:prstGeom prst="rect">
            <a:avLst/>
          </a:prstGeom>
        </p:spPr>
      </p:pic>
      <p:pic>
        <p:nvPicPr>
          <p:cNvPr id="27" name="Image 26">
            <a:extLst>
              <a:ext uri="{FF2B5EF4-FFF2-40B4-BE49-F238E27FC236}">
                <a16:creationId xmlns:a16="http://schemas.microsoft.com/office/drawing/2014/main" id="{2AA8CBA5-617D-8875-486D-B4844BCC090F}"/>
              </a:ext>
            </a:extLst>
          </p:cNvPr>
          <p:cNvPicPr>
            <a:picLocks noChangeAspect="1"/>
          </p:cNvPicPr>
          <p:nvPr/>
        </p:nvPicPr>
        <p:blipFill>
          <a:blip r:embed="rId24"/>
          <a:stretch>
            <a:fillRect/>
          </a:stretch>
        </p:blipFill>
        <p:spPr>
          <a:xfrm>
            <a:off x="7882800" y="2240676"/>
            <a:ext cx="684272" cy="684272"/>
          </a:xfrm>
          <a:prstGeom prst="rect">
            <a:avLst/>
          </a:prstGeom>
        </p:spPr>
      </p:pic>
      <p:pic>
        <p:nvPicPr>
          <p:cNvPr id="28" name="Image 27">
            <a:extLst>
              <a:ext uri="{FF2B5EF4-FFF2-40B4-BE49-F238E27FC236}">
                <a16:creationId xmlns:a16="http://schemas.microsoft.com/office/drawing/2014/main" id="{81E9B079-5941-4695-5E41-A93E2D8E43A0}"/>
              </a:ext>
            </a:extLst>
          </p:cNvPr>
          <p:cNvPicPr>
            <a:picLocks noChangeAspect="1"/>
          </p:cNvPicPr>
          <p:nvPr/>
        </p:nvPicPr>
        <p:blipFill>
          <a:blip r:embed="rId25"/>
          <a:stretch>
            <a:fillRect/>
          </a:stretch>
        </p:blipFill>
        <p:spPr>
          <a:xfrm>
            <a:off x="8686281" y="2240676"/>
            <a:ext cx="684272" cy="684272"/>
          </a:xfrm>
          <a:prstGeom prst="rect">
            <a:avLst/>
          </a:prstGeom>
        </p:spPr>
      </p:pic>
      <p:pic>
        <p:nvPicPr>
          <p:cNvPr id="31" name="Image 30">
            <a:extLst>
              <a:ext uri="{FF2B5EF4-FFF2-40B4-BE49-F238E27FC236}">
                <a16:creationId xmlns:a16="http://schemas.microsoft.com/office/drawing/2014/main" id="{52370D35-AEB9-F9F2-27CB-694DE9C6E56F}"/>
              </a:ext>
            </a:extLst>
          </p:cNvPr>
          <p:cNvPicPr>
            <a:picLocks noChangeAspect="1"/>
          </p:cNvPicPr>
          <p:nvPr/>
        </p:nvPicPr>
        <p:blipFill>
          <a:blip r:embed="rId26"/>
          <a:stretch>
            <a:fillRect/>
          </a:stretch>
        </p:blipFill>
        <p:spPr>
          <a:xfrm>
            <a:off x="9489762" y="2240676"/>
            <a:ext cx="684272" cy="684272"/>
          </a:xfrm>
          <a:prstGeom prst="rect">
            <a:avLst/>
          </a:prstGeom>
        </p:spPr>
      </p:pic>
      <p:pic>
        <p:nvPicPr>
          <p:cNvPr id="32" name="Image 31">
            <a:extLst>
              <a:ext uri="{FF2B5EF4-FFF2-40B4-BE49-F238E27FC236}">
                <a16:creationId xmlns:a16="http://schemas.microsoft.com/office/drawing/2014/main" id="{3E24405E-14C9-09AC-F031-664E186FC8BE}"/>
              </a:ext>
            </a:extLst>
          </p:cNvPr>
          <p:cNvPicPr>
            <a:picLocks noChangeAspect="1"/>
          </p:cNvPicPr>
          <p:nvPr/>
        </p:nvPicPr>
        <p:blipFill>
          <a:blip r:embed="rId27"/>
          <a:stretch>
            <a:fillRect/>
          </a:stretch>
        </p:blipFill>
        <p:spPr>
          <a:xfrm>
            <a:off x="10293243" y="2240676"/>
            <a:ext cx="684272" cy="684272"/>
          </a:xfrm>
          <a:prstGeom prst="rect">
            <a:avLst/>
          </a:prstGeom>
        </p:spPr>
      </p:pic>
      <p:sp>
        <p:nvSpPr>
          <p:cNvPr id="34" name="ZoneTexte 33">
            <a:extLst>
              <a:ext uri="{FF2B5EF4-FFF2-40B4-BE49-F238E27FC236}">
                <a16:creationId xmlns:a16="http://schemas.microsoft.com/office/drawing/2014/main" id="{7682B966-529B-A137-F2DF-BBD150650EA1}"/>
              </a:ext>
            </a:extLst>
          </p:cNvPr>
          <p:cNvSpPr txBox="1"/>
          <p:nvPr/>
        </p:nvSpPr>
        <p:spPr>
          <a:xfrm>
            <a:off x="8012301" y="2976241"/>
            <a:ext cx="2875318" cy="306069"/>
          </a:xfrm>
          <a:prstGeom prst="rect">
            <a:avLst/>
          </a:prstGeom>
          <a:noFill/>
          <a:ln w="12700">
            <a:solidFill>
              <a:srgbClr val="394348"/>
            </a:solidFill>
          </a:ln>
        </p:spPr>
        <p:txBody>
          <a:bodyPr wrap="square" numCol="1" rtlCol="0">
            <a:noAutofit/>
          </a:bodyPr>
          <a:lstStyle/>
          <a:p>
            <a:pPr algn="ctr">
              <a:buClr>
                <a:srgbClr val="D61316"/>
              </a:buClr>
            </a:pPr>
            <a:r>
              <a:rPr lang="fr-FR" sz="1200" dirty="0">
                <a:solidFill>
                  <a:srgbClr val="394348"/>
                </a:solidFill>
                <a:latin typeface="Arial" panose="020B0604020202020204" pitchFamily="34" charset="0"/>
                <a:cs typeface="Arial" panose="020B0604020202020204" pitchFamily="34" charset="0"/>
              </a:rPr>
              <a:t>Réglementation par agglomération</a:t>
            </a:r>
          </a:p>
        </p:txBody>
      </p:sp>
      <p:sp>
        <p:nvSpPr>
          <p:cNvPr id="36" name="Rectangle 35">
            <a:extLst>
              <a:ext uri="{FF2B5EF4-FFF2-40B4-BE49-F238E27FC236}">
                <a16:creationId xmlns:a16="http://schemas.microsoft.com/office/drawing/2014/main" id="{0DD3FE94-BBFD-FB02-ED16-E95D4635FA16}"/>
              </a:ext>
            </a:extLst>
          </p:cNvPr>
          <p:cNvSpPr/>
          <p:nvPr/>
        </p:nvSpPr>
        <p:spPr>
          <a:xfrm>
            <a:off x="6830191" y="3531007"/>
            <a:ext cx="5250425" cy="456861"/>
          </a:xfrm>
          <a:prstGeom prst="rect">
            <a:avLst/>
          </a:prstGeom>
          <a:solidFill>
            <a:srgbClr val="F6BDBC"/>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fr-FR" sz="1400" b="1" dirty="0">
                <a:solidFill>
                  <a:srgbClr val="394348"/>
                </a:solidFill>
                <a:latin typeface="Arial" panose="020B0604020202020204" pitchFamily="34" charset="0"/>
                <a:cs typeface="Arial" panose="020B0604020202020204" pitchFamily="34" charset="0"/>
              </a:rPr>
              <a:t>Véhicules impactés*</a:t>
            </a:r>
          </a:p>
        </p:txBody>
      </p:sp>
      <p:sp>
        <p:nvSpPr>
          <p:cNvPr id="38" name="Rectangle 37">
            <a:extLst>
              <a:ext uri="{FF2B5EF4-FFF2-40B4-BE49-F238E27FC236}">
                <a16:creationId xmlns:a16="http://schemas.microsoft.com/office/drawing/2014/main" id="{A862428C-F850-9CCE-4249-962D86F82525}"/>
              </a:ext>
            </a:extLst>
          </p:cNvPr>
          <p:cNvSpPr/>
          <p:nvPr/>
        </p:nvSpPr>
        <p:spPr>
          <a:xfrm>
            <a:off x="6830191" y="4050411"/>
            <a:ext cx="5250424" cy="1489349"/>
          </a:xfrm>
          <a:prstGeom prst="rect">
            <a:avLst/>
          </a:prstGeom>
          <a:solidFill>
            <a:schemeClr val="bg1"/>
          </a:solidFill>
          <a:ln>
            <a:solidFill>
              <a:srgbClr val="F6BDBC"/>
            </a:solid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endParaRPr lang="fr-FR" sz="1000">
              <a:solidFill>
                <a:srgbClr val="394348"/>
              </a:solidFill>
              <a:latin typeface="Arial" panose="020B0604020202020204" pitchFamily="34" charset="0"/>
              <a:cs typeface="Arial" panose="020B0604020202020204" pitchFamily="34" charset="0"/>
            </a:endParaRPr>
          </a:p>
        </p:txBody>
      </p:sp>
      <p:sp>
        <p:nvSpPr>
          <p:cNvPr id="39" name="ZoneTexte 38">
            <a:extLst>
              <a:ext uri="{FF2B5EF4-FFF2-40B4-BE49-F238E27FC236}">
                <a16:creationId xmlns:a16="http://schemas.microsoft.com/office/drawing/2014/main" id="{FED917BC-7AAD-AB55-E1C0-C7D85CFF733F}"/>
              </a:ext>
            </a:extLst>
          </p:cNvPr>
          <p:cNvSpPr txBox="1"/>
          <p:nvPr/>
        </p:nvSpPr>
        <p:spPr>
          <a:xfrm>
            <a:off x="7028758" y="4273591"/>
            <a:ext cx="2423454" cy="1118255"/>
          </a:xfrm>
          <a:prstGeom prst="rect">
            <a:avLst/>
          </a:prstGeom>
          <a:noFill/>
        </p:spPr>
        <p:txBody>
          <a:bodyPr wrap="square" numCol="1" rtlCol="0">
            <a:spAutoFit/>
          </a:bodyPr>
          <a:lstStyle/>
          <a:p>
            <a:pPr marL="171450" indent="-171450">
              <a:spcBef>
                <a:spcPts val="500"/>
              </a:spcBef>
              <a:buClr>
                <a:srgbClr val="F6BDBC"/>
              </a:buClr>
              <a:buFont typeface="Wingdings" pitchFamily="2" charset="2"/>
              <a:buChar char="§"/>
            </a:pPr>
            <a:r>
              <a:rPr lang="fr-FR" sz="1000" dirty="0">
                <a:solidFill>
                  <a:srgbClr val="394348"/>
                </a:solidFill>
                <a:latin typeface="Arial" panose="020B0604020202020204" pitchFamily="34" charset="0"/>
                <a:cs typeface="Arial" panose="020B0604020202020204" pitchFamily="34" charset="0"/>
              </a:rPr>
              <a:t>Véhicules particuliers</a:t>
            </a:r>
          </a:p>
          <a:p>
            <a:pPr marL="171450" indent="-171450">
              <a:spcBef>
                <a:spcPts val="500"/>
              </a:spcBef>
              <a:buClr>
                <a:srgbClr val="F6BDBC"/>
              </a:buClr>
              <a:buFont typeface="Wingdings" pitchFamily="2" charset="2"/>
              <a:buChar char="§"/>
            </a:pPr>
            <a:r>
              <a:rPr lang="fr-FR" sz="1000" dirty="0">
                <a:solidFill>
                  <a:srgbClr val="394348"/>
                </a:solidFill>
                <a:latin typeface="Arial" panose="020B0604020202020204" pitchFamily="34" charset="0"/>
                <a:cs typeface="Arial" panose="020B0604020202020204" pitchFamily="34" charset="0"/>
              </a:rPr>
              <a:t>Véhicules utilitaires légers</a:t>
            </a:r>
          </a:p>
          <a:p>
            <a:pPr marL="171450" indent="-171450">
              <a:spcBef>
                <a:spcPts val="500"/>
              </a:spcBef>
              <a:buClr>
                <a:srgbClr val="F6BDBC"/>
              </a:buClr>
              <a:buFont typeface="Wingdings" pitchFamily="2" charset="2"/>
              <a:buChar char="§"/>
            </a:pPr>
            <a:r>
              <a:rPr lang="fr-FR" sz="1000" dirty="0">
                <a:solidFill>
                  <a:srgbClr val="394348"/>
                </a:solidFill>
                <a:latin typeface="Arial" panose="020B0604020202020204" pitchFamily="34" charset="0"/>
                <a:cs typeface="Arial" panose="020B0604020202020204" pitchFamily="34" charset="0"/>
              </a:rPr>
              <a:t>Motocycles</a:t>
            </a:r>
          </a:p>
          <a:p>
            <a:pPr marL="171450" indent="-171450">
              <a:spcBef>
                <a:spcPts val="500"/>
              </a:spcBef>
              <a:buClr>
                <a:srgbClr val="F6BDBC"/>
              </a:buClr>
              <a:buFont typeface="Wingdings" pitchFamily="2" charset="2"/>
              <a:buChar char="§"/>
            </a:pPr>
            <a:r>
              <a:rPr lang="fr-FR" sz="1000" dirty="0">
                <a:solidFill>
                  <a:srgbClr val="394348"/>
                </a:solidFill>
                <a:latin typeface="Arial" panose="020B0604020202020204" pitchFamily="34" charset="0"/>
                <a:cs typeface="Arial" panose="020B0604020202020204" pitchFamily="34" charset="0"/>
              </a:rPr>
              <a:t>Cyclomoteurs</a:t>
            </a:r>
          </a:p>
          <a:p>
            <a:pPr marL="171450" indent="-171450">
              <a:spcBef>
                <a:spcPts val="500"/>
              </a:spcBef>
              <a:buClr>
                <a:srgbClr val="F6BDBC"/>
              </a:buClr>
              <a:buFont typeface="Wingdings" pitchFamily="2" charset="2"/>
              <a:buChar char="§"/>
            </a:pPr>
            <a:r>
              <a:rPr lang="fr-FR" sz="1000" dirty="0">
                <a:solidFill>
                  <a:srgbClr val="394348"/>
                </a:solidFill>
                <a:latin typeface="Arial" panose="020B0604020202020204" pitchFamily="34" charset="0"/>
                <a:cs typeface="Arial" panose="020B0604020202020204" pitchFamily="34" charset="0"/>
              </a:rPr>
              <a:t>Poids lourds, autobus et autocars</a:t>
            </a:r>
            <a:endParaRPr lang="fr-FR" sz="1000" dirty="0">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4CC7524B-D355-37BF-C89D-0911968AF0BD}"/>
              </a:ext>
            </a:extLst>
          </p:cNvPr>
          <p:cNvSpPr/>
          <p:nvPr/>
        </p:nvSpPr>
        <p:spPr>
          <a:xfrm>
            <a:off x="9489762" y="4383702"/>
            <a:ext cx="2147556" cy="787880"/>
          </a:xfrm>
          <a:prstGeom prst="rect">
            <a:avLst/>
          </a:prstGeom>
          <a:solidFill>
            <a:schemeClr val="bg1"/>
          </a:solidFill>
          <a:ln>
            <a:solidFill>
              <a:srgbClr val="EB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C00000"/>
                </a:solidFill>
                <a:latin typeface="Arial" panose="020B0604020202020204" pitchFamily="34" charset="0"/>
                <a:cs typeface="Arial" panose="020B0604020202020204" pitchFamily="34" charset="0"/>
              </a:rPr>
              <a:t>Bonus de 1000 €</a:t>
            </a:r>
          </a:p>
          <a:p>
            <a:pPr algn="ctr"/>
            <a:r>
              <a:rPr lang="fr-FR" sz="1200">
                <a:solidFill>
                  <a:srgbClr val="C00000"/>
                </a:solidFill>
                <a:latin typeface="Arial" panose="020B0604020202020204" pitchFamily="34" charset="0"/>
                <a:cs typeface="Arial" panose="020B0604020202020204" pitchFamily="34" charset="0"/>
              </a:rPr>
              <a:t>sur la prime à la conversion</a:t>
            </a:r>
          </a:p>
          <a:p>
            <a:pPr algn="ctr"/>
            <a:r>
              <a:rPr lang="fr-FR" sz="1200">
                <a:solidFill>
                  <a:srgbClr val="C00000"/>
                </a:solidFill>
                <a:latin typeface="Arial" panose="020B0604020202020204" pitchFamily="34" charset="0"/>
                <a:cs typeface="Arial" panose="020B0604020202020204" pitchFamily="34" charset="0"/>
              </a:rPr>
              <a:t>dans les ZFE</a:t>
            </a:r>
          </a:p>
        </p:txBody>
      </p:sp>
      <p:pic>
        <p:nvPicPr>
          <p:cNvPr id="43" name="Graphique 42">
            <a:hlinkClick r:id="rId28" action="ppaction://hlinksldjump"/>
            <a:extLst>
              <a:ext uri="{FF2B5EF4-FFF2-40B4-BE49-F238E27FC236}">
                <a16:creationId xmlns:a16="http://schemas.microsoft.com/office/drawing/2014/main" id="{15D4530B-5CB7-91CE-9DD7-307A30ABA32A}"/>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11507922" y="4651503"/>
            <a:ext cx="304800" cy="304800"/>
          </a:xfrm>
          <a:prstGeom prst="rect">
            <a:avLst/>
          </a:prstGeom>
        </p:spPr>
      </p:pic>
      <p:pic>
        <p:nvPicPr>
          <p:cNvPr id="44" name="Graphique 43">
            <a:hlinkClick r:id="rId31"/>
            <a:extLst>
              <a:ext uri="{FF2B5EF4-FFF2-40B4-BE49-F238E27FC236}">
                <a16:creationId xmlns:a16="http://schemas.microsoft.com/office/drawing/2014/main" id="{0CA60B09-310C-E2C1-A413-E75F49239F2D}"/>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10746135" y="3000983"/>
            <a:ext cx="304800" cy="304800"/>
          </a:xfrm>
          <a:prstGeom prst="rect">
            <a:avLst/>
          </a:prstGeom>
        </p:spPr>
      </p:pic>
      <p:grpSp>
        <p:nvGrpSpPr>
          <p:cNvPr id="45" name="Groupe 44">
            <a:extLst>
              <a:ext uri="{FF2B5EF4-FFF2-40B4-BE49-F238E27FC236}">
                <a16:creationId xmlns:a16="http://schemas.microsoft.com/office/drawing/2014/main" id="{D199D0FA-FF33-9188-BA8A-438F63526C60}"/>
              </a:ext>
            </a:extLst>
          </p:cNvPr>
          <p:cNvGrpSpPr/>
          <p:nvPr/>
        </p:nvGrpSpPr>
        <p:grpSpPr>
          <a:xfrm>
            <a:off x="4331280" y="5767224"/>
            <a:ext cx="6804423" cy="507831"/>
            <a:chOff x="3407043" y="3145478"/>
            <a:chExt cx="6804423" cy="507831"/>
          </a:xfrm>
        </p:grpSpPr>
        <p:pic>
          <p:nvPicPr>
            <p:cNvPr id="46" name="Graphique 45">
              <a:extLst>
                <a:ext uri="{FF2B5EF4-FFF2-40B4-BE49-F238E27FC236}">
                  <a16:creationId xmlns:a16="http://schemas.microsoft.com/office/drawing/2014/main" id="{0F923FF7-12FC-4612-9DDF-32268AC9921F}"/>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407043" y="3170466"/>
              <a:ext cx="442248" cy="442248"/>
            </a:xfrm>
            <a:prstGeom prst="rect">
              <a:avLst/>
            </a:prstGeom>
          </p:spPr>
        </p:pic>
        <p:sp>
          <p:nvSpPr>
            <p:cNvPr id="47" name="ZoneTexte 46">
              <a:extLst>
                <a:ext uri="{FF2B5EF4-FFF2-40B4-BE49-F238E27FC236}">
                  <a16:creationId xmlns:a16="http://schemas.microsoft.com/office/drawing/2014/main" id="{F84DE33D-A10C-B18D-2471-0EEFC21D02A7}"/>
                </a:ext>
              </a:extLst>
            </p:cNvPr>
            <p:cNvSpPr txBox="1"/>
            <p:nvPr/>
          </p:nvSpPr>
          <p:spPr>
            <a:xfrm>
              <a:off x="3760895" y="3145478"/>
              <a:ext cx="6450571" cy="507831"/>
            </a:xfrm>
            <a:prstGeom prst="rect">
              <a:avLst/>
            </a:prstGeom>
            <a:noFill/>
          </p:spPr>
          <p:txBody>
            <a:bodyPr wrap="square" rtlCol="0">
              <a:spAutoFit/>
            </a:bodyPr>
            <a:lstStyle/>
            <a:p>
              <a:pPr algn="just"/>
              <a:r>
                <a:rPr lang="fr-FR" sz="900" b="1" dirty="0">
                  <a:solidFill>
                    <a:srgbClr val="394348"/>
                  </a:solidFill>
                  <a:latin typeface="Arial" panose="020B0604020202020204" pitchFamily="34" charset="0"/>
                  <a:cs typeface="Arial" panose="020B0604020202020204" pitchFamily="34" charset="0"/>
                </a:rPr>
                <a:t>Au 1</a:t>
              </a:r>
              <a:r>
                <a:rPr lang="fr-FR" sz="900" b="1" baseline="30000" dirty="0">
                  <a:solidFill>
                    <a:srgbClr val="394348"/>
                  </a:solidFill>
                  <a:latin typeface="Arial" panose="020B0604020202020204" pitchFamily="34" charset="0"/>
                  <a:cs typeface="Arial" panose="020B0604020202020204" pitchFamily="34" charset="0"/>
                </a:rPr>
                <a:t>er</a:t>
              </a:r>
              <a:r>
                <a:rPr lang="fr-FR" sz="900" b="1" dirty="0">
                  <a:solidFill>
                    <a:srgbClr val="394348"/>
                  </a:solidFill>
                  <a:latin typeface="Arial" panose="020B0604020202020204" pitchFamily="34" charset="0"/>
                  <a:cs typeface="Arial" panose="020B0604020202020204" pitchFamily="34" charset="0"/>
                </a:rPr>
                <a:t> janvier 2025, la loi Climat et Résilience a prévu l’extension de l’obligation de mise en place de ZFE à l’ensemble des agglomérations de plus de 150 000 habitants. Toutefois, seules les agglomérations qui connaissent des dépassements réguliers des seuils réglementaires doivent respecter un calendrier de restrictions.</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Graphique 95">
            <a:extLst>
              <a:ext uri="{FF2B5EF4-FFF2-40B4-BE49-F238E27FC236}">
                <a16:creationId xmlns:a16="http://schemas.microsoft.com/office/drawing/2014/main" id="{45774904-6E92-4A10-AE5F-B8F75E435E85}"/>
              </a:ext>
            </a:extLst>
          </p:cNvPr>
          <p:cNvPicPr>
            <a:picLocks noChangeAspect="1"/>
          </p:cNvPicPr>
          <p:nvPr/>
        </p:nvPicPr>
        <p:blipFill rotWithShape="1">
          <a:blip r:embed="rId2"/>
          <a:srcRect l="3698" t="2498" r="40393" b="19900"/>
          <a:stretch/>
        </p:blipFill>
        <p:spPr>
          <a:xfrm>
            <a:off x="7775575" y="891948"/>
            <a:ext cx="4416425" cy="6129337"/>
          </a:xfrm>
          <a:prstGeom prst="rect">
            <a:avLst/>
          </a:prstGeom>
        </p:spPr>
      </p:pic>
      <p:sp>
        <p:nvSpPr>
          <p:cNvPr id="100" name="Rectangle 99">
            <a:extLst>
              <a:ext uri="{FF2B5EF4-FFF2-40B4-BE49-F238E27FC236}">
                <a16:creationId xmlns:a16="http://schemas.microsoft.com/office/drawing/2014/main" id="{65B6BB83-6F03-46A0-B27D-0F4807DD1192}"/>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extLst>
              <a:ext uri="{FF2B5EF4-FFF2-40B4-BE49-F238E27FC236}">
                <a16:creationId xmlns:a16="http://schemas.microsoft.com/office/drawing/2014/main" id="{01B8E5EC-F4C8-49F3-BE50-4DC4EFD28171}"/>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3" name="Rectangle 112">
            <a:extLst>
              <a:ext uri="{FF2B5EF4-FFF2-40B4-BE49-F238E27FC236}">
                <a16:creationId xmlns:a16="http://schemas.microsoft.com/office/drawing/2014/main" id="{323DF5A1-AC98-4474-B672-8DB2947E933E}"/>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68</a:t>
            </a:r>
          </a:p>
        </p:txBody>
      </p:sp>
      <p:grpSp>
        <p:nvGrpSpPr>
          <p:cNvPr id="70662" name="Groupe 120">
            <a:extLst>
              <a:ext uri="{FF2B5EF4-FFF2-40B4-BE49-F238E27FC236}">
                <a16:creationId xmlns:a16="http://schemas.microsoft.com/office/drawing/2014/main" id="{3C64C437-E169-436A-8BB9-A45AA01C03E1}"/>
              </a:ext>
            </a:extLst>
          </p:cNvPr>
          <p:cNvGrpSpPr>
            <a:grpSpLocks/>
          </p:cNvGrpSpPr>
          <p:nvPr/>
        </p:nvGrpSpPr>
        <p:grpSpPr bwMode="auto">
          <a:xfrm>
            <a:off x="88900" y="6353175"/>
            <a:ext cx="511175" cy="469900"/>
            <a:chOff x="89063" y="6352891"/>
            <a:chExt cx="510639" cy="470443"/>
          </a:xfrm>
        </p:grpSpPr>
        <p:pic>
          <p:nvPicPr>
            <p:cNvPr id="122" name="Graphique 121">
              <a:extLst>
                <a:ext uri="{FF2B5EF4-FFF2-40B4-BE49-F238E27FC236}">
                  <a16:creationId xmlns:a16="http://schemas.microsoft.com/office/drawing/2014/main" id="{64C4B0CF-069E-41A3-9D33-256FB00F00F1}"/>
                </a:ext>
              </a:extLst>
            </p:cNvPr>
            <p:cNvPicPr>
              <a:picLocks noChangeAspect="1"/>
            </p:cNvPicPr>
            <p:nvPr/>
          </p:nvPicPr>
          <p:blipFill>
            <a:blip r:embed="rId3"/>
            <a:srcRect/>
            <a:stretch/>
          </p:blipFill>
          <p:spPr>
            <a:xfrm>
              <a:off x="188971" y="6352891"/>
              <a:ext cx="310824" cy="311510"/>
            </a:xfrm>
            <a:prstGeom prst="rect">
              <a:avLst/>
            </a:prstGeom>
          </p:spPr>
        </p:pic>
        <p:sp>
          <p:nvSpPr>
            <p:cNvPr id="70749" name="ZoneTexte 122">
              <a:extLst>
                <a:ext uri="{FF2B5EF4-FFF2-40B4-BE49-F238E27FC236}">
                  <a16:creationId xmlns:a16="http://schemas.microsoft.com/office/drawing/2014/main" id="{9AD9DAB7-CF3E-461E-BB62-6E5362B4DC41}"/>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0663" name="Groupe 123">
            <a:extLst>
              <a:ext uri="{FF2B5EF4-FFF2-40B4-BE49-F238E27FC236}">
                <a16:creationId xmlns:a16="http://schemas.microsoft.com/office/drawing/2014/main" id="{C7F9845D-01BB-48AD-859D-95948C56A536}"/>
              </a:ext>
            </a:extLst>
          </p:cNvPr>
          <p:cNvGrpSpPr>
            <a:grpSpLocks/>
          </p:cNvGrpSpPr>
          <p:nvPr/>
        </p:nvGrpSpPr>
        <p:grpSpPr bwMode="auto">
          <a:xfrm>
            <a:off x="660400" y="6307138"/>
            <a:ext cx="604838" cy="515937"/>
            <a:chOff x="611572" y="6306505"/>
            <a:chExt cx="605644" cy="516829"/>
          </a:xfrm>
        </p:grpSpPr>
        <p:pic>
          <p:nvPicPr>
            <p:cNvPr id="125" name="Graphique 124">
              <a:extLst>
                <a:ext uri="{FF2B5EF4-FFF2-40B4-BE49-F238E27FC236}">
                  <a16:creationId xmlns:a16="http://schemas.microsoft.com/office/drawing/2014/main" id="{FDFBCD59-43D5-4299-922B-1F87304BCC64}"/>
                </a:ext>
              </a:extLst>
            </p:cNvPr>
            <p:cNvPicPr>
              <a:picLocks noChangeAspect="1"/>
            </p:cNvPicPr>
            <p:nvPr/>
          </p:nvPicPr>
          <p:blipFill>
            <a:blip r:embed="rId4"/>
            <a:srcRect/>
            <a:stretch/>
          </p:blipFill>
          <p:spPr>
            <a:xfrm>
              <a:off x="706949" y="6306505"/>
              <a:ext cx="414890" cy="415053"/>
            </a:xfrm>
            <a:prstGeom prst="rect">
              <a:avLst/>
            </a:prstGeom>
          </p:spPr>
        </p:pic>
        <p:sp>
          <p:nvSpPr>
            <p:cNvPr id="70747" name="ZoneTexte 127">
              <a:extLst>
                <a:ext uri="{FF2B5EF4-FFF2-40B4-BE49-F238E27FC236}">
                  <a16:creationId xmlns:a16="http://schemas.microsoft.com/office/drawing/2014/main" id="{41FB0884-8EBE-4B31-8D5D-F81BA257651C}"/>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0664" name="ZoneTexte 129">
            <a:extLst>
              <a:ext uri="{FF2B5EF4-FFF2-40B4-BE49-F238E27FC236}">
                <a16:creationId xmlns:a16="http://schemas.microsoft.com/office/drawing/2014/main" id="{1208D50C-23C0-4556-82C3-00BD77E58A09}"/>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31" name="Connecteur droit 130">
            <a:extLst>
              <a:ext uri="{FF2B5EF4-FFF2-40B4-BE49-F238E27FC236}">
                <a16:creationId xmlns:a16="http://schemas.microsoft.com/office/drawing/2014/main" id="{86EBE40D-2711-42D4-A2A8-F361DBEB7E24}"/>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id="{53CCF0D0-9EF5-4532-B826-9809A38C1283}"/>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0667" name="Groupe 135">
            <a:extLst>
              <a:ext uri="{FF2B5EF4-FFF2-40B4-BE49-F238E27FC236}">
                <a16:creationId xmlns:a16="http://schemas.microsoft.com/office/drawing/2014/main" id="{3110826D-6CF5-4B99-87BD-BBB7DBEACD7B}"/>
              </a:ext>
            </a:extLst>
          </p:cNvPr>
          <p:cNvGrpSpPr>
            <a:grpSpLocks/>
          </p:cNvGrpSpPr>
          <p:nvPr/>
        </p:nvGrpSpPr>
        <p:grpSpPr bwMode="auto">
          <a:xfrm>
            <a:off x="4746625" y="6332538"/>
            <a:ext cx="784225" cy="490537"/>
            <a:chOff x="5671169" y="6332222"/>
            <a:chExt cx="784388" cy="490781"/>
          </a:xfrm>
        </p:grpSpPr>
        <p:pic>
          <p:nvPicPr>
            <p:cNvPr id="137" name="Graphique 136">
              <a:extLst>
                <a:ext uri="{FF2B5EF4-FFF2-40B4-BE49-F238E27FC236}">
                  <a16:creationId xmlns:a16="http://schemas.microsoft.com/office/drawing/2014/main" id="{05472994-50B1-45A5-ADD8-28B7F5FE5371}"/>
                </a:ext>
              </a:extLst>
            </p:cNvPr>
            <p:cNvPicPr>
              <a:picLocks noChangeAspect="1"/>
            </p:cNvPicPr>
            <p:nvPr/>
          </p:nvPicPr>
          <p:blipFill>
            <a:blip r:embed="rId5"/>
            <a:stretch>
              <a:fillRect/>
            </a:stretch>
          </p:blipFill>
          <p:spPr>
            <a:xfrm>
              <a:off x="5890290" y="6332222"/>
              <a:ext cx="352498" cy="352600"/>
            </a:xfrm>
            <a:prstGeom prst="rect">
              <a:avLst/>
            </a:prstGeom>
          </p:spPr>
        </p:pic>
        <p:sp>
          <p:nvSpPr>
            <p:cNvPr id="70745" name="ZoneTexte 139">
              <a:extLst>
                <a:ext uri="{FF2B5EF4-FFF2-40B4-BE49-F238E27FC236}">
                  <a16:creationId xmlns:a16="http://schemas.microsoft.com/office/drawing/2014/main" id="{D8520DAB-5D04-4B51-A10D-EC4FD3A2E84F}"/>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0668" name="Groupe 141">
            <a:extLst>
              <a:ext uri="{FF2B5EF4-FFF2-40B4-BE49-F238E27FC236}">
                <a16:creationId xmlns:a16="http://schemas.microsoft.com/office/drawing/2014/main" id="{0CBBC375-A343-4068-9D9B-3144347FAD86}"/>
              </a:ext>
            </a:extLst>
          </p:cNvPr>
          <p:cNvGrpSpPr>
            <a:grpSpLocks/>
          </p:cNvGrpSpPr>
          <p:nvPr/>
        </p:nvGrpSpPr>
        <p:grpSpPr bwMode="auto">
          <a:xfrm>
            <a:off x="5367338" y="6348413"/>
            <a:ext cx="784225" cy="474662"/>
            <a:chOff x="6197480" y="6348998"/>
            <a:chExt cx="784388" cy="474005"/>
          </a:xfrm>
        </p:grpSpPr>
        <p:pic>
          <p:nvPicPr>
            <p:cNvPr id="143" name="Graphique 142">
              <a:extLst>
                <a:ext uri="{FF2B5EF4-FFF2-40B4-BE49-F238E27FC236}">
                  <a16:creationId xmlns:a16="http://schemas.microsoft.com/office/drawing/2014/main" id="{EA85A117-8CBE-47DA-BDE3-D80264A28233}"/>
                </a:ext>
              </a:extLst>
            </p:cNvPr>
            <p:cNvPicPr>
              <a:picLocks noChangeAspect="1"/>
            </p:cNvPicPr>
            <p:nvPr/>
          </p:nvPicPr>
          <p:blipFill>
            <a:blip r:embed="rId6"/>
            <a:stretch>
              <a:fillRect/>
            </a:stretch>
          </p:blipFill>
          <p:spPr>
            <a:xfrm>
              <a:off x="6416601" y="6348998"/>
              <a:ext cx="352498" cy="353522"/>
            </a:xfrm>
            <a:prstGeom prst="rect">
              <a:avLst/>
            </a:prstGeom>
          </p:spPr>
        </p:pic>
        <p:sp>
          <p:nvSpPr>
            <p:cNvPr id="70743" name="ZoneTexte 145">
              <a:extLst>
                <a:ext uri="{FF2B5EF4-FFF2-40B4-BE49-F238E27FC236}">
                  <a16:creationId xmlns:a16="http://schemas.microsoft.com/office/drawing/2014/main" id="{70912E68-1487-4A09-8F79-E186561CF76B}"/>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0669" name="Groupe 156">
            <a:extLst>
              <a:ext uri="{FF2B5EF4-FFF2-40B4-BE49-F238E27FC236}">
                <a16:creationId xmlns:a16="http://schemas.microsoft.com/office/drawing/2014/main" id="{CE361333-559B-49D7-BC26-074D39CF2DD8}"/>
              </a:ext>
            </a:extLst>
          </p:cNvPr>
          <p:cNvGrpSpPr>
            <a:grpSpLocks/>
          </p:cNvGrpSpPr>
          <p:nvPr/>
        </p:nvGrpSpPr>
        <p:grpSpPr bwMode="auto">
          <a:xfrm>
            <a:off x="1581150" y="6342063"/>
            <a:ext cx="784225" cy="481012"/>
            <a:chOff x="5794442" y="6342472"/>
            <a:chExt cx="784388" cy="480531"/>
          </a:xfrm>
        </p:grpSpPr>
        <p:pic>
          <p:nvPicPr>
            <p:cNvPr id="159" name="Graphique 158">
              <a:extLst>
                <a:ext uri="{FF2B5EF4-FFF2-40B4-BE49-F238E27FC236}">
                  <a16:creationId xmlns:a16="http://schemas.microsoft.com/office/drawing/2014/main" id="{2B3548D4-9566-4C52-9C08-BB3284EAE52D}"/>
                </a:ext>
              </a:extLst>
            </p:cNvPr>
            <p:cNvPicPr>
              <a:picLocks noChangeAspect="1"/>
            </p:cNvPicPr>
            <p:nvPr/>
          </p:nvPicPr>
          <p:blipFill>
            <a:blip r:embed="rId7"/>
            <a:srcRect/>
            <a:stretch/>
          </p:blipFill>
          <p:spPr>
            <a:xfrm>
              <a:off x="6013563" y="6342472"/>
              <a:ext cx="346147" cy="345729"/>
            </a:xfrm>
            <a:prstGeom prst="rect">
              <a:avLst/>
            </a:prstGeom>
          </p:spPr>
        </p:pic>
        <p:sp>
          <p:nvSpPr>
            <p:cNvPr id="70741" name="ZoneTexte 159">
              <a:extLst>
                <a:ext uri="{FF2B5EF4-FFF2-40B4-BE49-F238E27FC236}">
                  <a16:creationId xmlns:a16="http://schemas.microsoft.com/office/drawing/2014/main" id="{3C3E1DD1-6A5A-4CAC-B115-312A6E53BC60}"/>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0670" name="Groupe 161">
            <a:extLst>
              <a:ext uri="{FF2B5EF4-FFF2-40B4-BE49-F238E27FC236}">
                <a16:creationId xmlns:a16="http://schemas.microsoft.com/office/drawing/2014/main" id="{6FFAC7F3-2BAB-4B3A-8BF5-87EF605A5995}"/>
              </a:ext>
            </a:extLst>
          </p:cNvPr>
          <p:cNvGrpSpPr>
            <a:grpSpLocks/>
          </p:cNvGrpSpPr>
          <p:nvPr/>
        </p:nvGrpSpPr>
        <p:grpSpPr bwMode="auto">
          <a:xfrm>
            <a:off x="11252200" y="5872163"/>
            <a:ext cx="879475" cy="361950"/>
            <a:chOff x="702023" y="0"/>
            <a:chExt cx="878589" cy="362285"/>
          </a:xfrm>
        </p:grpSpPr>
        <p:sp>
          <p:nvSpPr>
            <p:cNvPr id="163" name="Rectangle 162">
              <a:extLst>
                <a:ext uri="{FF2B5EF4-FFF2-40B4-BE49-F238E27FC236}">
                  <a16:creationId xmlns:a16="http://schemas.microsoft.com/office/drawing/2014/main" id="{361A054A-97D3-4E0E-82CE-318391F5EE89}"/>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164" name="Triangle 163">
              <a:extLst>
                <a:ext uri="{FF2B5EF4-FFF2-40B4-BE49-F238E27FC236}">
                  <a16:creationId xmlns:a16="http://schemas.microsoft.com/office/drawing/2014/main" id="{6F47946C-096F-41BA-BEC5-2D22D9D25435}"/>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70671" name="Groupe 168">
            <a:extLst>
              <a:ext uri="{FF2B5EF4-FFF2-40B4-BE49-F238E27FC236}">
                <a16:creationId xmlns:a16="http://schemas.microsoft.com/office/drawing/2014/main" id="{981A5CB7-5646-4E80-8E8A-D7F228E21664}"/>
              </a:ext>
            </a:extLst>
          </p:cNvPr>
          <p:cNvGrpSpPr>
            <a:grpSpLocks/>
          </p:cNvGrpSpPr>
          <p:nvPr/>
        </p:nvGrpSpPr>
        <p:grpSpPr bwMode="auto">
          <a:xfrm>
            <a:off x="8907463" y="6334125"/>
            <a:ext cx="1304925" cy="488950"/>
            <a:chOff x="9429931" y="6334408"/>
            <a:chExt cx="1305361" cy="488926"/>
          </a:xfrm>
        </p:grpSpPr>
        <p:grpSp>
          <p:nvGrpSpPr>
            <p:cNvPr id="70731" name="Groupe 169">
              <a:extLst>
                <a:ext uri="{FF2B5EF4-FFF2-40B4-BE49-F238E27FC236}">
                  <a16:creationId xmlns:a16="http://schemas.microsoft.com/office/drawing/2014/main" id="{A74B6552-9F8F-4FBD-B432-45366EE7DC8C}"/>
                </a:ext>
              </a:extLst>
            </p:cNvPr>
            <p:cNvGrpSpPr>
              <a:grpSpLocks/>
            </p:cNvGrpSpPr>
            <p:nvPr/>
          </p:nvGrpSpPr>
          <p:grpSpPr bwMode="auto">
            <a:xfrm>
              <a:off x="9429931" y="6334408"/>
              <a:ext cx="547826" cy="488926"/>
              <a:chOff x="640481" y="6334408"/>
              <a:chExt cx="547826" cy="488926"/>
            </a:xfrm>
          </p:grpSpPr>
          <p:pic>
            <p:nvPicPr>
              <p:cNvPr id="175" name="Graphique 174">
                <a:extLst>
                  <a:ext uri="{FF2B5EF4-FFF2-40B4-BE49-F238E27FC236}">
                    <a16:creationId xmlns:a16="http://schemas.microsoft.com/office/drawing/2014/main" id="{774E7B3A-CD23-4B09-AA59-E8A713777AC9}"/>
                  </a:ext>
                </a:extLst>
              </p:cNvPr>
              <p:cNvPicPr>
                <a:picLocks noChangeAspect="1"/>
              </p:cNvPicPr>
              <p:nvPr/>
            </p:nvPicPr>
            <p:blipFill>
              <a:blip r:embed="rId8"/>
              <a:srcRect/>
              <a:stretch/>
            </p:blipFill>
            <p:spPr>
              <a:xfrm>
                <a:off x="735763" y="6334408"/>
                <a:ext cx="352543" cy="352408"/>
              </a:xfrm>
              <a:prstGeom prst="rect">
                <a:avLst/>
              </a:prstGeom>
            </p:spPr>
          </p:pic>
          <p:sp>
            <p:nvSpPr>
              <p:cNvPr id="70737" name="ZoneTexte 175">
                <a:extLst>
                  <a:ext uri="{FF2B5EF4-FFF2-40B4-BE49-F238E27FC236}">
                    <a16:creationId xmlns:a16="http://schemas.microsoft.com/office/drawing/2014/main" id="{673B9D4E-4805-4902-AF56-D4C6E15BB7CB}"/>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71" name="Connecteur droit 170">
              <a:extLst>
                <a:ext uri="{FF2B5EF4-FFF2-40B4-BE49-F238E27FC236}">
                  <a16:creationId xmlns:a16="http://schemas.microsoft.com/office/drawing/2014/main" id="{66DD4676-DD34-4CDF-9C41-7835CB993F6F}"/>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0733" name="Groupe 171">
              <a:extLst>
                <a:ext uri="{FF2B5EF4-FFF2-40B4-BE49-F238E27FC236}">
                  <a16:creationId xmlns:a16="http://schemas.microsoft.com/office/drawing/2014/main" id="{998998E8-16B4-4198-9025-9F9EC433380D}"/>
                </a:ext>
              </a:extLst>
            </p:cNvPr>
            <p:cNvGrpSpPr>
              <a:grpSpLocks/>
            </p:cNvGrpSpPr>
            <p:nvPr/>
          </p:nvGrpSpPr>
          <p:grpSpPr bwMode="auto">
            <a:xfrm>
              <a:off x="10304354" y="6342472"/>
              <a:ext cx="430938" cy="480531"/>
              <a:chOff x="5971167" y="6342472"/>
              <a:chExt cx="430938" cy="480531"/>
            </a:xfrm>
          </p:grpSpPr>
          <p:pic>
            <p:nvPicPr>
              <p:cNvPr id="173" name="Graphique 172">
                <a:extLst>
                  <a:ext uri="{FF2B5EF4-FFF2-40B4-BE49-F238E27FC236}">
                    <a16:creationId xmlns:a16="http://schemas.microsoft.com/office/drawing/2014/main" id="{A855F385-01BF-4475-9F7E-4718CCFDF609}"/>
                  </a:ext>
                </a:extLst>
              </p:cNvPr>
              <p:cNvPicPr>
                <a:picLocks noChangeAspect="1"/>
              </p:cNvPicPr>
              <p:nvPr/>
            </p:nvPicPr>
            <p:blipFill>
              <a:blip r:embed="rId9"/>
              <a:srcRect/>
              <a:stretch/>
            </p:blipFill>
            <p:spPr>
              <a:xfrm>
                <a:off x="6008273" y="6342346"/>
                <a:ext cx="346191" cy="346058"/>
              </a:xfrm>
              <a:prstGeom prst="rect">
                <a:avLst/>
              </a:prstGeom>
            </p:spPr>
          </p:pic>
          <p:sp>
            <p:nvSpPr>
              <p:cNvPr id="70735" name="ZoneTexte 173">
                <a:extLst>
                  <a:ext uri="{FF2B5EF4-FFF2-40B4-BE49-F238E27FC236}">
                    <a16:creationId xmlns:a16="http://schemas.microsoft.com/office/drawing/2014/main" id="{DDEC27D3-AACB-4636-A993-558C1FA52B45}"/>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70672" name="Groupe 1">
            <a:extLst>
              <a:ext uri="{FF2B5EF4-FFF2-40B4-BE49-F238E27FC236}">
                <a16:creationId xmlns:a16="http://schemas.microsoft.com/office/drawing/2014/main" id="{D36C845B-8785-4DA8-8040-1BCFEC190DB7}"/>
              </a:ext>
            </a:extLst>
          </p:cNvPr>
          <p:cNvGrpSpPr>
            <a:grpSpLocks/>
          </p:cNvGrpSpPr>
          <p:nvPr/>
        </p:nvGrpSpPr>
        <p:grpSpPr bwMode="auto">
          <a:xfrm>
            <a:off x="1960766" y="1126933"/>
            <a:ext cx="8790309" cy="4678963"/>
            <a:chOff x="2780055" y="1389973"/>
            <a:chExt cx="7114860" cy="4246543"/>
          </a:xfrm>
        </p:grpSpPr>
        <p:pic>
          <p:nvPicPr>
            <p:cNvPr id="167" name="Graphique 166">
              <a:extLst>
                <a:ext uri="{FF2B5EF4-FFF2-40B4-BE49-F238E27FC236}">
                  <a16:creationId xmlns:a16="http://schemas.microsoft.com/office/drawing/2014/main" id="{2E6CB617-0897-4418-A30B-666236F04128}"/>
                </a:ext>
              </a:extLst>
            </p:cNvPr>
            <p:cNvPicPr>
              <a:picLocks noChangeAspect="1"/>
            </p:cNvPicPr>
            <p:nvPr/>
          </p:nvPicPr>
          <p:blipFill>
            <a:blip r:embed="rId10"/>
            <a:stretch>
              <a:fillRect/>
            </a:stretch>
          </p:blipFill>
          <p:spPr bwMode="auto">
            <a:xfrm>
              <a:off x="9626639" y="4628081"/>
              <a:ext cx="268276" cy="268387"/>
            </a:xfrm>
            <a:prstGeom prst="rect">
              <a:avLst/>
            </a:prstGeom>
          </p:spPr>
        </p:pic>
        <p:sp>
          <p:nvSpPr>
            <p:cNvPr id="177" name="Forme libre 176">
              <a:extLst>
                <a:ext uri="{FF2B5EF4-FFF2-40B4-BE49-F238E27FC236}">
                  <a16:creationId xmlns:a16="http://schemas.microsoft.com/office/drawing/2014/main" id="{8A32C5E4-0C58-4189-A0E4-79F1444EB0E8}"/>
                </a:ext>
              </a:extLst>
            </p:cNvPr>
            <p:cNvSpPr/>
            <p:nvPr/>
          </p:nvSpPr>
          <p:spPr>
            <a:xfrm>
              <a:off x="5840620" y="5117211"/>
              <a:ext cx="3570129"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78" name="Forme libre 177">
              <a:extLst>
                <a:ext uri="{FF2B5EF4-FFF2-40B4-BE49-F238E27FC236}">
                  <a16:creationId xmlns:a16="http://schemas.microsoft.com/office/drawing/2014/main" id="{F06DF7D6-B5A2-4182-96F7-70D9F00CD8AF}"/>
                </a:ext>
              </a:extLst>
            </p:cNvPr>
            <p:cNvSpPr/>
            <p:nvPr/>
          </p:nvSpPr>
          <p:spPr>
            <a:xfrm>
              <a:off x="5840620" y="4496270"/>
              <a:ext cx="3570129"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79" name="Forme libre 178">
              <a:extLst>
                <a:ext uri="{FF2B5EF4-FFF2-40B4-BE49-F238E27FC236}">
                  <a16:creationId xmlns:a16="http://schemas.microsoft.com/office/drawing/2014/main" id="{37A46879-D6B9-47CD-85F9-57F47E06EA2B}"/>
                </a:ext>
              </a:extLst>
            </p:cNvPr>
            <p:cNvSpPr/>
            <p:nvPr/>
          </p:nvSpPr>
          <p:spPr>
            <a:xfrm>
              <a:off x="5840620" y="3875328"/>
              <a:ext cx="3570129"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0" name="Forme libre 179">
              <a:extLst>
                <a:ext uri="{FF2B5EF4-FFF2-40B4-BE49-F238E27FC236}">
                  <a16:creationId xmlns:a16="http://schemas.microsoft.com/office/drawing/2014/main" id="{7993B215-C3B1-4CB1-A55D-8CE6B6B5FF0C}"/>
                </a:ext>
              </a:extLst>
            </p:cNvPr>
            <p:cNvSpPr/>
            <p:nvPr/>
          </p:nvSpPr>
          <p:spPr>
            <a:xfrm>
              <a:off x="5840620" y="3254386"/>
              <a:ext cx="3570129"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1" name="Forme libre 180">
              <a:extLst>
                <a:ext uri="{FF2B5EF4-FFF2-40B4-BE49-F238E27FC236}">
                  <a16:creationId xmlns:a16="http://schemas.microsoft.com/office/drawing/2014/main" id="{C293871C-B257-4F87-8031-F10E0DAC6656}"/>
                </a:ext>
              </a:extLst>
            </p:cNvPr>
            <p:cNvSpPr/>
            <p:nvPr/>
          </p:nvSpPr>
          <p:spPr>
            <a:xfrm>
              <a:off x="5840620" y="2631857"/>
              <a:ext cx="3570129"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2" name="Forme libre 181">
              <a:extLst>
                <a:ext uri="{FF2B5EF4-FFF2-40B4-BE49-F238E27FC236}">
                  <a16:creationId xmlns:a16="http://schemas.microsoft.com/office/drawing/2014/main" id="{2992F292-D52B-41AE-A09A-121BA0929AAB}"/>
                </a:ext>
              </a:extLst>
            </p:cNvPr>
            <p:cNvSpPr/>
            <p:nvPr/>
          </p:nvSpPr>
          <p:spPr>
            <a:xfrm>
              <a:off x="5840620" y="2010914"/>
              <a:ext cx="3570129"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3" name="Forme libre 182">
              <a:extLst>
                <a:ext uri="{FF2B5EF4-FFF2-40B4-BE49-F238E27FC236}">
                  <a16:creationId xmlns:a16="http://schemas.microsoft.com/office/drawing/2014/main" id="{C4A3A733-E676-4906-8487-D187ED1B76D0}"/>
                </a:ext>
              </a:extLst>
            </p:cNvPr>
            <p:cNvSpPr/>
            <p:nvPr/>
          </p:nvSpPr>
          <p:spPr>
            <a:xfrm>
              <a:off x="5840620" y="1389973"/>
              <a:ext cx="3570129"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5" name="Signalisation droite 184">
              <a:extLst>
                <a:ext uri="{FF2B5EF4-FFF2-40B4-BE49-F238E27FC236}">
                  <a16:creationId xmlns:a16="http://schemas.microsoft.com/office/drawing/2014/main" id="{4131A976-8733-4958-BD0B-3A0BFC522B13}"/>
                </a:ext>
              </a:extLst>
            </p:cNvPr>
            <p:cNvSpPr/>
            <p:nvPr/>
          </p:nvSpPr>
          <p:spPr>
            <a:xfrm>
              <a:off x="2780055" y="1389973"/>
              <a:ext cx="334705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04" name="ZoneTexte 185">
              <a:extLst>
                <a:ext uri="{FF2B5EF4-FFF2-40B4-BE49-F238E27FC236}">
                  <a16:creationId xmlns:a16="http://schemas.microsoft.com/office/drawing/2014/main" id="{292A3657-ABA5-4FE6-B936-99483B04242E}"/>
                </a:ext>
              </a:extLst>
            </p:cNvPr>
            <p:cNvSpPr txBox="1">
              <a:spLocks noChangeArrowheads="1"/>
            </p:cNvSpPr>
            <p:nvPr/>
          </p:nvSpPr>
          <p:spPr bwMode="auto">
            <a:xfrm>
              <a:off x="3609361" y="149820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70705" name="ZoneTexte 186">
              <a:extLst>
                <a:ext uri="{FF2B5EF4-FFF2-40B4-BE49-F238E27FC236}">
                  <a16:creationId xmlns:a16="http://schemas.microsoft.com/office/drawing/2014/main" id="{5B21BA6B-FE3F-4A09-9650-51DB57051448}"/>
                </a:ext>
              </a:extLst>
            </p:cNvPr>
            <p:cNvSpPr txBox="1">
              <a:spLocks noChangeArrowheads="1"/>
            </p:cNvSpPr>
            <p:nvPr/>
          </p:nvSpPr>
          <p:spPr bwMode="auto">
            <a:xfrm>
              <a:off x="6092657" y="1441315"/>
              <a:ext cx="3327698" cy="41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394348"/>
                  </a:solidFill>
                  <a:uFillTx/>
                  <a:latin typeface="Arial" pitchFamily="34"/>
                  <a:cs typeface="Arial" pitchFamily="34"/>
                </a:rPr>
                <a:t>Véhicules propres = Véhicules électriques, hybrides rechargeables et véhicule électrique à 1, 2 ou 3 roues</a:t>
              </a:r>
            </a:p>
          </p:txBody>
        </p:sp>
        <p:sp>
          <p:nvSpPr>
            <p:cNvPr id="188" name="Signalisation droite 187">
              <a:extLst>
                <a:ext uri="{FF2B5EF4-FFF2-40B4-BE49-F238E27FC236}">
                  <a16:creationId xmlns:a16="http://schemas.microsoft.com/office/drawing/2014/main" id="{2288C837-389D-48F3-9AFD-B3DE2F4395E6}"/>
                </a:ext>
              </a:extLst>
            </p:cNvPr>
            <p:cNvSpPr/>
            <p:nvPr/>
          </p:nvSpPr>
          <p:spPr>
            <a:xfrm>
              <a:off x="2780055" y="2010914"/>
              <a:ext cx="334705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07" name="ZoneTexte 188">
              <a:extLst>
                <a:ext uri="{FF2B5EF4-FFF2-40B4-BE49-F238E27FC236}">
                  <a16:creationId xmlns:a16="http://schemas.microsoft.com/office/drawing/2014/main" id="{5F1D73D9-D64D-4974-B470-0350A60316DE}"/>
                </a:ext>
              </a:extLst>
            </p:cNvPr>
            <p:cNvSpPr txBox="1">
              <a:spLocks noChangeArrowheads="1"/>
            </p:cNvSpPr>
            <p:nvPr/>
          </p:nvSpPr>
          <p:spPr bwMode="auto">
            <a:xfrm>
              <a:off x="3609361" y="2119429"/>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dirty="0">
                  <a:solidFill>
                    <a:schemeClr val="bg1"/>
                  </a:solidFill>
                  <a:latin typeface="Arial" panose="020B0604020202020204" pitchFamily="34" charset="0"/>
                  <a:cs typeface="Arial" panose="020B0604020202020204" pitchFamily="34" charset="0"/>
                </a:rPr>
                <a:t>Montant du prêt</a:t>
              </a:r>
            </a:p>
          </p:txBody>
        </p:sp>
        <p:sp>
          <p:nvSpPr>
            <p:cNvPr id="190" name="ZoneTexte 189">
              <a:extLst>
                <a:ext uri="{FF2B5EF4-FFF2-40B4-BE49-F238E27FC236}">
                  <a16:creationId xmlns:a16="http://schemas.microsoft.com/office/drawing/2014/main" id="{9F66CF50-C4C8-40B2-800C-02DA71F8537C}"/>
                </a:ext>
              </a:extLst>
            </p:cNvPr>
            <p:cNvSpPr txBox="1"/>
            <p:nvPr/>
          </p:nvSpPr>
          <p:spPr>
            <a:xfrm>
              <a:off x="6442255" y="2117317"/>
              <a:ext cx="2857374" cy="276327"/>
            </a:xfrm>
            <a:prstGeom prst="rect">
              <a:avLst/>
            </a:prstGeom>
            <a:noFill/>
          </p:spPr>
          <p:txBody>
            <a:bodyPr>
              <a:spAutoFit/>
            </a:bodyPr>
            <a:lstStyle/>
            <a:p>
              <a:pPr algn="ctr" eaLnBrk="1" fontAlgn="auto" hangingPunct="1">
                <a:spcBef>
                  <a:spcPts val="0"/>
                </a:spcBef>
                <a:spcAft>
                  <a:spcPts val="0"/>
                </a:spcAft>
                <a:defRPr/>
              </a:pPr>
              <a:r>
                <a:rPr lang="fr-FR" sz="1200" b="1" dirty="0">
                  <a:solidFill>
                    <a:schemeClr val="tx1">
                      <a:lumMod val="75000"/>
                      <a:lumOff val="25000"/>
                    </a:schemeClr>
                  </a:solidFill>
                  <a:latin typeface="Arial" panose="020B0604020202020204" pitchFamily="34" charset="0"/>
                  <a:cs typeface="Arial" panose="020B0604020202020204" pitchFamily="34" charset="0"/>
                </a:rPr>
                <a:t>1 000 € à 75 000 €</a:t>
              </a:r>
            </a:p>
          </p:txBody>
        </p:sp>
        <p:sp>
          <p:nvSpPr>
            <p:cNvPr id="191" name="Signalisation droite 190">
              <a:extLst>
                <a:ext uri="{FF2B5EF4-FFF2-40B4-BE49-F238E27FC236}">
                  <a16:creationId xmlns:a16="http://schemas.microsoft.com/office/drawing/2014/main" id="{589B78B6-193C-4E8C-8927-87864BA144A7}"/>
                </a:ext>
              </a:extLst>
            </p:cNvPr>
            <p:cNvSpPr/>
            <p:nvPr/>
          </p:nvSpPr>
          <p:spPr>
            <a:xfrm>
              <a:off x="2780055" y="2631857"/>
              <a:ext cx="334705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10" name="ZoneTexte 191">
              <a:extLst>
                <a:ext uri="{FF2B5EF4-FFF2-40B4-BE49-F238E27FC236}">
                  <a16:creationId xmlns:a16="http://schemas.microsoft.com/office/drawing/2014/main" id="{53ADD8D8-51C3-4D5A-838A-5A215EED4E3D}"/>
                </a:ext>
              </a:extLst>
            </p:cNvPr>
            <p:cNvSpPr txBox="1">
              <a:spLocks noChangeArrowheads="1"/>
            </p:cNvSpPr>
            <p:nvPr/>
          </p:nvSpPr>
          <p:spPr bwMode="auto">
            <a:xfrm>
              <a:off x="3201510" y="2740655"/>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remboursement</a:t>
              </a:r>
            </a:p>
          </p:txBody>
        </p:sp>
        <p:sp>
          <p:nvSpPr>
            <p:cNvPr id="193" name="ZoneTexte 192">
              <a:extLst>
                <a:ext uri="{FF2B5EF4-FFF2-40B4-BE49-F238E27FC236}">
                  <a16:creationId xmlns:a16="http://schemas.microsoft.com/office/drawing/2014/main" id="{6D746AF4-1380-488F-8C4F-CFE360E0F37F}"/>
                </a:ext>
              </a:extLst>
            </p:cNvPr>
            <p:cNvSpPr txBox="1"/>
            <p:nvPr/>
          </p:nvSpPr>
          <p:spPr>
            <a:xfrm>
              <a:off x="6442255" y="2738258"/>
              <a:ext cx="2857374" cy="276327"/>
            </a:xfrm>
            <a:prstGeom prst="rect">
              <a:avLst/>
            </a:prstGeom>
            <a:noFill/>
          </p:spPr>
          <p:txBody>
            <a:bodyPr>
              <a:spAutoFit/>
            </a:bodyPr>
            <a:lstStyle/>
            <a:p>
              <a:pPr algn="ctr" eaLnBrk="1" fontAlgn="auto" hangingPunct="1">
                <a:spcBef>
                  <a:spcPts val="0"/>
                </a:spcBef>
                <a:spcAft>
                  <a:spcPts val="0"/>
                </a:spcAft>
                <a:defRPr/>
              </a:pPr>
              <a:r>
                <a:rPr lang="fr-FR" sz="1200" b="1" dirty="0">
                  <a:solidFill>
                    <a:schemeClr val="tx1">
                      <a:lumMod val="75000"/>
                      <a:lumOff val="25000"/>
                    </a:schemeClr>
                  </a:solidFill>
                  <a:latin typeface="Arial" panose="020B0604020202020204" pitchFamily="34" charset="0"/>
                  <a:cs typeface="Arial" panose="020B0604020202020204" pitchFamily="34" charset="0"/>
                </a:rPr>
                <a:t>4 - 120 mois</a:t>
              </a:r>
            </a:p>
          </p:txBody>
        </p:sp>
        <p:sp>
          <p:nvSpPr>
            <p:cNvPr id="194" name="Signalisation droite 193">
              <a:extLst>
                <a:ext uri="{FF2B5EF4-FFF2-40B4-BE49-F238E27FC236}">
                  <a16:creationId xmlns:a16="http://schemas.microsoft.com/office/drawing/2014/main" id="{3A9EC9B9-B793-44C2-93DD-2E5CFD6ECC55}"/>
                </a:ext>
              </a:extLst>
            </p:cNvPr>
            <p:cNvSpPr/>
            <p:nvPr/>
          </p:nvSpPr>
          <p:spPr>
            <a:xfrm>
              <a:off x="2780055" y="3254386"/>
              <a:ext cx="3347051" cy="51771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13" name="ZoneTexte 194">
              <a:extLst>
                <a:ext uri="{FF2B5EF4-FFF2-40B4-BE49-F238E27FC236}">
                  <a16:creationId xmlns:a16="http://schemas.microsoft.com/office/drawing/2014/main" id="{4A4B62B0-A9D8-4421-B0BB-8AC6F4B29B19}"/>
                </a:ext>
              </a:extLst>
            </p:cNvPr>
            <p:cNvSpPr txBox="1">
              <a:spLocks noChangeArrowheads="1"/>
            </p:cNvSpPr>
            <p:nvPr/>
          </p:nvSpPr>
          <p:spPr bwMode="auto">
            <a:xfrm>
              <a:off x="3201510" y="3361881"/>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Différé d’amortissement</a:t>
              </a:r>
            </a:p>
          </p:txBody>
        </p:sp>
        <p:sp>
          <p:nvSpPr>
            <p:cNvPr id="197" name="Signalisation droite 196">
              <a:extLst>
                <a:ext uri="{FF2B5EF4-FFF2-40B4-BE49-F238E27FC236}">
                  <a16:creationId xmlns:a16="http://schemas.microsoft.com/office/drawing/2014/main" id="{7CE6D12A-FCE5-43AB-AB6B-4627889FE1AF}"/>
                </a:ext>
              </a:extLst>
            </p:cNvPr>
            <p:cNvSpPr/>
            <p:nvPr/>
          </p:nvSpPr>
          <p:spPr>
            <a:xfrm>
              <a:off x="2780055" y="3875328"/>
              <a:ext cx="334705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0715" name="ZoneTexte 197">
              <a:extLst>
                <a:ext uri="{FF2B5EF4-FFF2-40B4-BE49-F238E27FC236}">
                  <a16:creationId xmlns:a16="http://schemas.microsoft.com/office/drawing/2014/main" id="{4D0E1985-0F6E-4A94-AA54-7C8573910F54}"/>
                </a:ext>
              </a:extLst>
            </p:cNvPr>
            <p:cNvSpPr txBox="1">
              <a:spLocks noChangeArrowheads="1"/>
            </p:cNvSpPr>
            <p:nvPr/>
          </p:nvSpPr>
          <p:spPr bwMode="auto">
            <a:xfrm>
              <a:off x="3201510" y="3983107"/>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Remboursement anticipé</a:t>
              </a:r>
            </a:p>
          </p:txBody>
        </p:sp>
        <p:sp>
          <p:nvSpPr>
            <p:cNvPr id="70716" name="ZoneTexte 198">
              <a:extLst>
                <a:ext uri="{FF2B5EF4-FFF2-40B4-BE49-F238E27FC236}">
                  <a16:creationId xmlns:a16="http://schemas.microsoft.com/office/drawing/2014/main" id="{174A6774-2088-492A-8A43-90CB96BE3AC7}"/>
                </a:ext>
              </a:extLst>
            </p:cNvPr>
            <p:cNvSpPr txBox="1">
              <a:spLocks noChangeArrowheads="1"/>
            </p:cNvSpPr>
            <p:nvPr/>
          </p:nvSpPr>
          <p:spPr bwMode="auto">
            <a:xfrm>
              <a:off x="6441577" y="3980789"/>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Partiel ou total sans frais</a:t>
              </a:r>
            </a:p>
          </p:txBody>
        </p:sp>
        <p:sp>
          <p:nvSpPr>
            <p:cNvPr id="200" name="Signalisation droite 199">
              <a:extLst>
                <a:ext uri="{FF2B5EF4-FFF2-40B4-BE49-F238E27FC236}">
                  <a16:creationId xmlns:a16="http://schemas.microsoft.com/office/drawing/2014/main" id="{2C740FCB-332E-41E9-A53F-B550D5DF8984}"/>
                </a:ext>
              </a:extLst>
            </p:cNvPr>
            <p:cNvSpPr/>
            <p:nvPr/>
          </p:nvSpPr>
          <p:spPr>
            <a:xfrm>
              <a:off x="2780055" y="4496270"/>
              <a:ext cx="334705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18" name="ZoneTexte 200">
              <a:extLst>
                <a:ext uri="{FF2B5EF4-FFF2-40B4-BE49-F238E27FC236}">
                  <a16:creationId xmlns:a16="http://schemas.microsoft.com/office/drawing/2014/main" id="{BCB5529A-4F52-47CC-B0EA-3378DC52E15A}"/>
                </a:ext>
              </a:extLst>
            </p:cNvPr>
            <p:cNvSpPr txBox="1">
              <a:spLocks noChangeArrowheads="1"/>
            </p:cNvSpPr>
            <p:nvPr/>
          </p:nvSpPr>
          <p:spPr bwMode="auto">
            <a:xfrm>
              <a:off x="3609361" y="460433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Taux</a:t>
              </a:r>
            </a:p>
          </p:txBody>
        </p:sp>
        <p:sp>
          <p:nvSpPr>
            <p:cNvPr id="203" name="Signalisation droite 202">
              <a:extLst>
                <a:ext uri="{FF2B5EF4-FFF2-40B4-BE49-F238E27FC236}">
                  <a16:creationId xmlns:a16="http://schemas.microsoft.com/office/drawing/2014/main" id="{10D4F001-7EAA-440E-9EE7-2D0A36130D7D}"/>
                </a:ext>
              </a:extLst>
            </p:cNvPr>
            <p:cNvSpPr/>
            <p:nvPr/>
          </p:nvSpPr>
          <p:spPr>
            <a:xfrm>
              <a:off x="2780055" y="5117211"/>
              <a:ext cx="334705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0720" name="ZoneTexte 203">
              <a:extLst>
                <a:ext uri="{FF2B5EF4-FFF2-40B4-BE49-F238E27FC236}">
                  <a16:creationId xmlns:a16="http://schemas.microsoft.com/office/drawing/2014/main" id="{9F5F70C6-D0AE-4038-9E2D-796B2D0AF343}"/>
                </a:ext>
              </a:extLst>
            </p:cNvPr>
            <p:cNvSpPr txBox="1">
              <a:spLocks noChangeArrowheads="1"/>
            </p:cNvSpPr>
            <p:nvPr/>
          </p:nvSpPr>
          <p:spPr bwMode="auto">
            <a:xfrm>
              <a:off x="3609361" y="5225557"/>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Instruction</a:t>
              </a:r>
            </a:p>
          </p:txBody>
        </p:sp>
        <p:sp>
          <p:nvSpPr>
            <p:cNvPr id="70721" name="ZoneTexte 204">
              <a:extLst>
                <a:ext uri="{FF2B5EF4-FFF2-40B4-BE49-F238E27FC236}">
                  <a16:creationId xmlns:a16="http://schemas.microsoft.com/office/drawing/2014/main" id="{D319296A-1CC9-4442-BAD8-EDA8E78EE5FA}"/>
                </a:ext>
              </a:extLst>
            </p:cNvPr>
            <p:cNvSpPr txBox="1">
              <a:spLocks noChangeArrowheads="1"/>
            </p:cNvSpPr>
            <p:nvPr/>
          </p:nvSpPr>
          <p:spPr bwMode="auto">
            <a:xfrm>
              <a:off x="6441577" y="5223239"/>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Izivente</a:t>
              </a:r>
            </a:p>
          </p:txBody>
        </p:sp>
        <p:sp>
          <p:nvSpPr>
            <p:cNvPr id="70722" name="ZoneTexte 205">
              <a:extLst>
                <a:ext uri="{FF2B5EF4-FFF2-40B4-BE49-F238E27FC236}">
                  <a16:creationId xmlns:a16="http://schemas.microsoft.com/office/drawing/2014/main" id="{F3EC2749-BDEE-4F10-824E-933F1B5A4EDF}"/>
                </a:ext>
              </a:extLst>
            </p:cNvPr>
            <p:cNvSpPr txBox="1">
              <a:spLocks noChangeArrowheads="1"/>
            </p:cNvSpPr>
            <p:nvPr/>
          </p:nvSpPr>
          <p:spPr bwMode="auto">
            <a:xfrm>
              <a:off x="6441577" y="3375772"/>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Pas de différé</a:t>
              </a:r>
            </a:p>
          </p:txBody>
        </p:sp>
        <p:pic>
          <p:nvPicPr>
            <p:cNvPr id="209" name="Graphique 208">
              <a:extLst>
                <a:ext uri="{FF2B5EF4-FFF2-40B4-BE49-F238E27FC236}">
                  <a16:creationId xmlns:a16="http://schemas.microsoft.com/office/drawing/2014/main" id="{C603DB99-FB5E-46A2-8FE8-36DCAD19D5EF}"/>
                </a:ext>
              </a:extLst>
            </p:cNvPr>
            <p:cNvPicPr>
              <a:picLocks noChangeAspect="1"/>
            </p:cNvPicPr>
            <p:nvPr/>
          </p:nvPicPr>
          <p:blipFill>
            <a:blip r:embed="rId10"/>
            <a:stretch>
              <a:fillRect/>
            </a:stretch>
          </p:blipFill>
          <p:spPr bwMode="auto">
            <a:xfrm>
              <a:off x="9626639" y="2763667"/>
              <a:ext cx="268276" cy="269974"/>
            </a:xfrm>
            <a:prstGeom prst="rect">
              <a:avLst/>
            </a:prstGeom>
          </p:spPr>
        </p:pic>
        <p:pic>
          <p:nvPicPr>
            <p:cNvPr id="213" name="Graphique 212">
              <a:extLst>
                <a:ext uri="{FF2B5EF4-FFF2-40B4-BE49-F238E27FC236}">
                  <a16:creationId xmlns:a16="http://schemas.microsoft.com/office/drawing/2014/main" id="{6FAFE8F8-0C4D-483B-B304-216E22D1A291}"/>
                </a:ext>
              </a:extLst>
            </p:cNvPr>
            <p:cNvPicPr>
              <a:picLocks noChangeAspect="1"/>
            </p:cNvPicPr>
            <p:nvPr/>
          </p:nvPicPr>
          <p:blipFill>
            <a:blip r:embed="rId10"/>
            <a:stretch>
              <a:fillRect/>
            </a:stretch>
          </p:blipFill>
          <p:spPr bwMode="auto">
            <a:xfrm>
              <a:off x="9626639" y="2152254"/>
              <a:ext cx="268276" cy="268386"/>
            </a:xfrm>
            <a:prstGeom prst="rect">
              <a:avLst/>
            </a:prstGeom>
          </p:spPr>
        </p:pic>
      </p:grpSp>
      <p:pic>
        <p:nvPicPr>
          <p:cNvPr id="215" name="Graphique 214">
            <a:extLst>
              <a:ext uri="{FF2B5EF4-FFF2-40B4-BE49-F238E27FC236}">
                <a16:creationId xmlns:a16="http://schemas.microsoft.com/office/drawing/2014/main" id="{577F009C-488F-42FD-926C-604AAA69A0DA}"/>
              </a:ext>
            </a:extLst>
          </p:cNvPr>
          <p:cNvPicPr>
            <a:picLocks noChangeAspect="1"/>
          </p:cNvPicPr>
          <p:nvPr/>
        </p:nvPicPr>
        <p:blipFill>
          <a:blip r:embed="rId11"/>
          <a:srcRect/>
          <a:stretch/>
        </p:blipFill>
        <p:spPr>
          <a:xfrm>
            <a:off x="0" y="0"/>
            <a:ext cx="701675" cy="701675"/>
          </a:xfrm>
          <a:prstGeom prst="rect">
            <a:avLst/>
          </a:prstGeom>
        </p:spPr>
      </p:pic>
      <p:grpSp>
        <p:nvGrpSpPr>
          <p:cNvPr id="70674" name="Groupe 86">
            <a:extLst>
              <a:ext uri="{FF2B5EF4-FFF2-40B4-BE49-F238E27FC236}">
                <a16:creationId xmlns:a16="http://schemas.microsoft.com/office/drawing/2014/main" id="{A67FAB3D-0926-495D-A1DC-F48B0E965B57}"/>
              </a:ext>
            </a:extLst>
          </p:cNvPr>
          <p:cNvGrpSpPr>
            <a:grpSpLocks/>
          </p:cNvGrpSpPr>
          <p:nvPr/>
        </p:nvGrpSpPr>
        <p:grpSpPr bwMode="auto">
          <a:xfrm>
            <a:off x="3365500" y="6388100"/>
            <a:ext cx="1417638" cy="369888"/>
            <a:chOff x="2237439" y="6388408"/>
            <a:chExt cx="1417322" cy="369331"/>
          </a:xfrm>
        </p:grpSpPr>
        <p:sp>
          <p:nvSpPr>
            <p:cNvPr id="88" name="Rectangle 87">
              <a:extLst>
                <a:ext uri="{FF2B5EF4-FFF2-40B4-BE49-F238E27FC236}">
                  <a16:creationId xmlns:a16="http://schemas.microsoft.com/office/drawing/2014/main" id="{2C32927C-EE31-4688-BCA6-672DEDBB920A}"/>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70694" name="ZoneTexte 88">
              <a:extLst>
                <a:ext uri="{FF2B5EF4-FFF2-40B4-BE49-F238E27FC236}">
                  <a16:creationId xmlns:a16="http://schemas.microsoft.com/office/drawing/2014/main" id="{F971C531-6315-4610-BEFC-5A24D16EAF4B}"/>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90" name="Rectangle 89">
            <a:extLst>
              <a:ext uri="{FF2B5EF4-FFF2-40B4-BE49-F238E27FC236}">
                <a16:creationId xmlns:a16="http://schemas.microsoft.com/office/drawing/2014/main" id="{972EB8FF-2748-45BF-B69A-C69C6AAF05EC}"/>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91" name="Rectangle 90">
            <a:extLst>
              <a:ext uri="{FF2B5EF4-FFF2-40B4-BE49-F238E27FC236}">
                <a16:creationId xmlns:a16="http://schemas.microsoft.com/office/drawing/2014/main" id="{6A7A28AD-98C2-4180-B526-CCA4C14BEBE2}"/>
              </a:ext>
            </a:extLst>
          </p:cNvPr>
          <p:cNvSpPr/>
          <p:nvPr/>
        </p:nvSpPr>
        <p:spPr>
          <a:xfrm>
            <a:off x="2724150" y="5095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sz="2000" b="1" i="1" dirty="0">
                <a:solidFill>
                  <a:srgbClr val="C00F14"/>
                </a:solidFill>
                <a:latin typeface="Arial" panose="020B0604020202020204" pitchFamily="34" charset="0"/>
                <a:cs typeface="Arial" panose="020B0604020202020204" pitchFamily="34" charset="0"/>
              </a:rPr>
              <a:t>Prêt Véhicule Propre</a:t>
            </a:r>
          </a:p>
        </p:txBody>
      </p:sp>
      <p:sp>
        <p:nvSpPr>
          <p:cNvPr id="109" name="Rectangle 108">
            <a:hlinkClick r:id="rId12" action="ppaction://hlinksldjump"/>
            <a:extLst>
              <a:ext uri="{FF2B5EF4-FFF2-40B4-BE49-F238E27FC236}">
                <a16:creationId xmlns:a16="http://schemas.microsoft.com/office/drawing/2014/main" id="{78061A3E-A296-46E5-9A47-C5A79E1D262F}"/>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0678" name="Groupe 96">
            <a:extLst>
              <a:ext uri="{FF2B5EF4-FFF2-40B4-BE49-F238E27FC236}">
                <a16:creationId xmlns:a16="http://schemas.microsoft.com/office/drawing/2014/main" id="{8D1E155C-4763-4E01-8C27-457C2D3F1235}"/>
              </a:ext>
            </a:extLst>
          </p:cNvPr>
          <p:cNvGrpSpPr>
            <a:grpSpLocks/>
          </p:cNvGrpSpPr>
          <p:nvPr/>
        </p:nvGrpSpPr>
        <p:grpSpPr bwMode="auto">
          <a:xfrm>
            <a:off x="6048375" y="6324600"/>
            <a:ext cx="784225" cy="496888"/>
            <a:chOff x="6767187" y="6323834"/>
            <a:chExt cx="784388" cy="497620"/>
          </a:xfrm>
        </p:grpSpPr>
        <p:pic>
          <p:nvPicPr>
            <p:cNvPr id="98" name="Graphique 97">
              <a:extLst>
                <a:ext uri="{FF2B5EF4-FFF2-40B4-BE49-F238E27FC236}">
                  <a16:creationId xmlns:a16="http://schemas.microsoft.com/office/drawing/2014/main" id="{98B87563-212B-478C-84D5-70167B4451C9}"/>
                </a:ext>
              </a:extLst>
            </p:cNvPr>
            <p:cNvPicPr>
              <a:picLocks noChangeAspect="1"/>
            </p:cNvPicPr>
            <p:nvPr/>
          </p:nvPicPr>
          <p:blipFill>
            <a:blip r:embed="rId13"/>
            <a:stretch>
              <a:fillRect/>
            </a:stretch>
          </p:blipFill>
          <p:spPr>
            <a:xfrm>
              <a:off x="6964078" y="6323834"/>
              <a:ext cx="352498" cy="352944"/>
            </a:xfrm>
            <a:prstGeom prst="rect">
              <a:avLst/>
            </a:prstGeom>
          </p:spPr>
        </p:pic>
        <p:sp>
          <p:nvSpPr>
            <p:cNvPr id="70692" name="ZoneTexte 98">
              <a:extLst>
                <a:ext uri="{FF2B5EF4-FFF2-40B4-BE49-F238E27FC236}">
                  <a16:creationId xmlns:a16="http://schemas.microsoft.com/office/drawing/2014/main" id="{1C641422-A046-400B-B24D-3F24253097F0}"/>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0679" name="Groupe 100">
            <a:extLst>
              <a:ext uri="{FF2B5EF4-FFF2-40B4-BE49-F238E27FC236}">
                <a16:creationId xmlns:a16="http://schemas.microsoft.com/office/drawing/2014/main" id="{BB10A70A-3717-45EE-9898-B4C4D7933B7E}"/>
              </a:ext>
            </a:extLst>
          </p:cNvPr>
          <p:cNvGrpSpPr>
            <a:grpSpLocks/>
          </p:cNvGrpSpPr>
          <p:nvPr/>
        </p:nvGrpSpPr>
        <p:grpSpPr bwMode="auto">
          <a:xfrm>
            <a:off x="71438" y="6324600"/>
            <a:ext cx="11553825" cy="496888"/>
            <a:chOff x="71517" y="6323834"/>
            <a:chExt cx="11554426" cy="497620"/>
          </a:xfrm>
        </p:grpSpPr>
        <p:pic>
          <p:nvPicPr>
            <p:cNvPr id="104" name="Graphique 103">
              <a:hlinkClick r:id="" action="ppaction://hlinkshowjump?jump=previousslide"/>
              <a:extLst>
                <a:ext uri="{FF2B5EF4-FFF2-40B4-BE49-F238E27FC236}">
                  <a16:creationId xmlns:a16="http://schemas.microsoft.com/office/drawing/2014/main" id="{8BF53B2B-4A46-4A5D-AF4B-2FF5763F33FB}"/>
                </a:ext>
              </a:extLst>
            </p:cNvPr>
            <p:cNvPicPr>
              <a:picLocks noChangeAspect="1"/>
            </p:cNvPicPr>
            <p:nvPr/>
          </p:nvPicPr>
          <p:blipFill>
            <a:blip r:embed="rId14"/>
            <a:srcRect/>
            <a:stretch/>
          </p:blipFill>
          <p:spPr>
            <a:xfrm rot="10800000">
              <a:off x="11062351" y="6427174"/>
              <a:ext cx="281003" cy="279812"/>
            </a:xfrm>
            <a:prstGeom prst="rect">
              <a:avLst/>
            </a:prstGeom>
          </p:spPr>
        </p:pic>
        <p:pic>
          <p:nvPicPr>
            <p:cNvPr id="105" name="Graphique 104">
              <a:hlinkClick r:id="" action="ppaction://hlinkshowjump?jump=nextslide"/>
              <a:extLst>
                <a:ext uri="{FF2B5EF4-FFF2-40B4-BE49-F238E27FC236}">
                  <a16:creationId xmlns:a16="http://schemas.microsoft.com/office/drawing/2014/main" id="{2EC28488-B081-4846-94EC-93DD791B222D}"/>
                </a:ext>
              </a:extLst>
            </p:cNvPr>
            <p:cNvPicPr>
              <a:picLocks noChangeAspect="1"/>
            </p:cNvPicPr>
            <p:nvPr/>
          </p:nvPicPr>
          <p:blipFill>
            <a:blip r:embed="rId14"/>
            <a:srcRect/>
            <a:stretch/>
          </p:blipFill>
          <p:spPr>
            <a:xfrm>
              <a:off x="11344940" y="6431943"/>
              <a:ext cx="281003" cy="281402"/>
            </a:xfrm>
            <a:prstGeom prst="rect">
              <a:avLst/>
            </a:prstGeom>
          </p:spPr>
        </p:pic>
        <p:sp>
          <p:nvSpPr>
            <p:cNvPr id="106" name="Rectangle 105">
              <a:hlinkClick r:id="rId15" action="ppaction://hlinksldjump"/>
              <a:extLst>
                <a:ext uri="{FF2B5EF4-FFF2-40B4-BE49-F238E27FC236}">
                  <a16:creationId xmlns:a16="http://schemas.microsoft.com/office/drawing/2014/main" id="{36EE9F76-E5E0-478D-B91C-B42AFC9F6EA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9" name="Rectangle 118">
              <a:hlinkClick r:id="rId16" action="ppaction://hlinksldjump"/>
              <a:extLst>
                <a:ext uri="{FF2B5EF4-FFF2-40B4-BE49-F238E27FC236}">
                  <a16:creationId xmlns:a16="http://schemas.microsoft.com/office/drawing/2014/main" id="{8C522F25-6480-48FB-9DA9-0CDE7248FC6F}"/>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0" name="Rectangle 119">
              <a:hlinkClick r:id="rId17" action="ppaction://hlinksldjump"/>
              <a:extLst>
                <a:ext uri="{FF2B5EF4-FFF2-40B4-BE49-F238E27FC236}">
                  <a16:creationId xmlns:a16="http://schemas.microsoft.com/office/drawing/2014/main" id="{173F657A-9D6D-4F17-96A8-12EE8E8A5F65}"/>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6" name="Rectangle 125">
              <a:hlinkClick r:id="rId18" action="ppaction://hlinksldjump"/>
              <a:extLst>
                <a:ext uri="{FF2B5EF4-FFF2-40B4-BE49-F238E27FC236}">
                  <a16:creationId xmlns:a16="http://schemas.microsoft.com/office/drawing/2014/main" id="{EE7CFEC6-CFBF-4B9F-8B66-0C4DA135EAD0}"/>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7" name="Rectangle 126">
              <a:hlinkClick r:id="rId19" action="ppaction://hlinksldjump"/>
              <a:extLst>
                <a:ext uri="{FF2B5EF4-FFF2-40B4-BE49-F238E27FC236}">
                  <a16:creationId xmlns:a16="http://schemas.microsoft.com/office/drawing/2014/main" id="{EE543640-0746-46BE-84F4-930A6EACFBAD}"/>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9" name="Rectangle 128">
              <a:hlinkClick r:id="rId20" action="ppaction://hlinksldjump"/>
              <a:extLst>
                <a:ext uri="{FF2B5EF4-FFF2-40B4-BE49-F238E27FC236}">
                  <a16:creationId xmlns:a16="http://schemas.microsoft.com/office/drawing/2014/main" id="{29F32C28-1852-41FA-AE50-24D017965170}"/>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2" name="Rectangle 131">
              <a:hlinkClick r:id="rId21" action="ppaction://hlinksldjump"/>
              <a:extLst>
                <a:ext uri="{FF2B5EF4-FFF2-40B4-BE49-F238E27FC236}">
                  <a16:creationId xmlns:a16="http://schemas.microsoft.com/office/drawing/2014/main" id="{3872ACB8-0ACC-49C5-9168-F173B6ACD316}"/>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33" name="Rectangle 132">
              <a:hlinkClick r:id="rId22" action="ppaction://hlinksldjump"/>
              <a:extLst>
                <a:ext uri="{FF2B5EF4-FFF2-40B4-BE49-F238E27FC236}">
                  <a16:creationId xmlns:a16="http://schemas.microsoft.com/office/drawing/2014/main" id="{B0CC9108-15E2-4222-99E0-7C13C36C912A}"/>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107" name="ZoneTexte 106">
            <a:extLst>
              <a:ext uri="{FF2B5EF4-FFF2-40B4-BE49-F238E27FC236}">
                <a16:creationId xmlns:a16="http://schemas.microsoft.com/office/drawing/2014/main" id="{F72E0DD8-64B9-4549-915D-C9F870EC7966}"/>
              </a:ext>
            </a:extLst>
          </p:cNvPr>
          <p:cNvSpPr txBox="1"/>
          <p:nvPr/>
        </p:nvSpPr>
        <p:spPr>
          <a:xfrm>
            <a:off x="6442075" y="4602163"/>
            <a:ext cx="2857500" cy="276225"/>
          </a:xfrm>
          <a:prstGeom prst="rect">
            <a:avLst/>
          </a:prstGeom>
          <a:noFill/>
        </p:spPr>
        <p:txBody>
          <a:bodyPr>
            <a:spAutoFit/>
          </a:bodyPr>
          <a:lstStyle/>
          <a:p>
            <a:pPr algn="ctr" eaLnBrk="1" fontAlgn="auto" hangingPunct="1">
              <a:spcBef>
                <a:spcPts val="0"/>
              </a:spcBef>
              <a:spcAft>
                <a:spcPts val="0"/>
              </a:spcAft>
              <a:defRPr/>
            </a:pPr>
            <a:r>
              <a:rPr lang="fr-FR" sz="1200" b="1" dirty="0">
                <a:solidFill>
                  <a:srgbClr val="394348"/>
                </a:solidFill>
                <a:latin typeface="Arial" panose="020B0604020202020204" pitchFamily="34" charset="0"/>
                <a:cs typeface="Arial" panose="020B0604020202020204" pitchFamily="34" charset="0"/>
              </a:rPr>
              <a:t>Voir</a:t>
            </a:r>
            <a:r>
              <a:rPr lang="fr-FR" sz="12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hlinkClick r:id="rId23"/>
              </a:rPr>
              <a:t>Book des offres </a:t>
            </a:r>
            <a:endParaRPr lang="fr-FR" sz="1200" b="1" dirty="0">
              <a:latin typeface="Arial" panose="020B0604020202020204" pitchFamily="34" charset="0"/>
              <a:cs typeface="Arial" panose="020B0604020202020204"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Graphique 95">
            <a:extLst>
              <a:ext uri="{FF2B5EF4-FFF2-40B4-BE49-F238E27FC236}">
                <a16:creationId xmlns:a16="http://schemas.microsoft.com/office/drawing/2014/main" id="{790344D2-AAB6-4465-B4B0-7DEEAEB33326}"/>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100" name="Rectangle 99">
            <a:extLst>
              <a:ext uri="{FF2B5EF4-FFF2-40B4-BE49-F238E27FC236}">
                <a16:creationId xmlns:a16="http://schemas.microsoft.com/office/drawing/2014/main" id="{75CA7CAC-6A5A-43A2-BD0A-2E51CEA0C83B}"/>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extLst>
              <a:ext uri="{FF2B5EF4-FFF2-40B4-BE49-F238E27FC236}">
                <a16:creationId xmlns:a16="http://schemas.microsoft.com/office/drawing/2014/main" id="{99554A0D-4811-4942-90AB-8A3627A7ED29}"/>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3" name="Rectangle 112">
            <a:extLst>
              <a:ext uri="{FF2B5EF4-FFF2-40B4-BE49-F238E27FC236}">
                <a16:creationId xmlns:a16="http://schemas.microsoft.com/office/drawing/2014/main" id="{3F08A1F3-3973-45BE-A276-756E294B11E3}"/>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70</a:t>
            </a:r>
          </a:p>
        </p:txBody>
      </p:sp>
      <p:grpSp>
        <p:nvGrpSpPr>
          <p:cNvPr id="72710" name="Groupe 120">
            <a:extLst>
              <a:ext uri="{FF2B5EF4-FFF2-40B4-BE49-F238E27FC236}">
                <a16:creationId xmlns:a16="http://schemas.microsoft.com/office/drawing/2014/main" id="{06F9B0D1-C2A1-413F-92CE-E175E9E1B739}"/>
              </a:ext>
            </a:extLst>
          </p:cNvPr>
          <p:cNvGrpSpPr>
            <a:grpSpLocks/>
          </p:cNvGrpSpPr>
          <p:nvPr/>
        </p:nvGrpSpPr>
        <p:grpSpPr bwMode="auto">
          <a:xfrm>
            <a:off x="88900" y="6353175"/>
            <a:ext cx="511175" cy="469900"/>
            <a:chOff x="89063" y="6352891"/>
            <a:chExt cx="510639" cy="470443"/>
          </a:xfrm>
        </p:grpSpPr>
        <p:pic>
          <p:nvPicPr>
            <p:cNvPr id="122" name="Graphique 121">
              <a:extLst>
                <a:ext uri="{FF2B5EF4-FFF2-40B4-BE49-F238E27FC236}">
                  <a16:creationId xmlns:a16="http://schemas.microsoft.com/office/drawing/2014/main" id="{645AB016-56D7-4565-B759-B940BC23D320}"/>
                </a:ext>
              </a:extLst>
            </p:cNvPr>
            <p:cNvPicPr>
              <a:picLocks noChangeAspect="1"/>
            </p:cNvPicPr>
            <p:nvPr/>
          </p:nvPicPr>
          <p:blipFill>
            <a:blip r:embed="rId3"/>
            <a:srcRect/>
            <a:stretch/>
          </p:blipFill>
          <p:spPr>
            <a:xfrm>
              <a:off x="188971" y="6352891"/>
              <a:ext cx="310824" cy="311510"/>
            </a:xfrm>
            <a:prstGeom prst="rect">
              <a:avLst/>
            </a:prstGeom>
          </p:spPr>
        </p:pic>
        <p:sp>
          <p:nvSpPr>
            <p:cNvPr id="72789" name="ZoneTexte 122">
              <a:extLst>
                <a:ext uri="{FF2B5EF4-FFF2-40B4-BE49-F238E27FC236}">
                  <a16:creationId xmlns:a16="http://schemas.microsoft.com/office/drawing/2014/main" id="{CFA1B998-3E44-4754-9D6A-D8E0544BAFD3}"/>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2711" name="Groupe 123">
            <a:extLst>
              <a:ext uri="{FF2B5EF4-FFF2-40B4-BE49-F238E27FC236}">
                <a16:creationId xmlns:a16="http://schemas.microsoft.com/office/drawing/2014/main" id="{9A02D4FB-1301-46E6-9C9D-25188580DC67}"/>
              </a:ext>
            </a:extLst>
          </p:cNvPr>
          <p:cNvGrpSpPr>
            <a:grpSpLocks/>
          </p:cNvGrpSpPr>
          <p:nvPr/>
        </p:nvGrpSpPr>
        <p:grpSpPr bwMode="auto">
          <a:xfrm>
            <a:off x="660400" y="6307138"/>
            <a:ext cx="604838" cy="515937"/>
            <a:chOff x="611572" y="6306505"/>
            <a:chExt cx="605644" cy="516829"/>
          </a:xfrm>
        </p:grpSpPr>
        <p:pic>
          <p:nvPicPr>
            <p:cNvPr id="125" name="Graphique 124">
              <a:extLst>
                <a:ext uri="{FF2B5EF4-FFF2-40B4-BE49-F238E27FC236}">
                  <a16:creationId xmlns:a16="http://schemas.microsoft.com/office/drawing/2014/main" id="{8E506C17-4062-4492-A5AD-9C2405F731D1}"/>
                </a:ext>
              </a:extLst>
            </p:cNvPr>
            <p:cNvPicPr>
              <a:picLocks noChangeAspect="1"/>
            </p:cNvPicPr>
            <p:nvPr/>
          </p:nvPicPr>
          <p:blipFill>
            <a:blip r:embed="rId4"/>
            <a:srcRect/>
            <a:stretch/>
          </p:blipFill>
          <p:spPr>
            <a:xfrm>
              <a:off x="706949" y="6306505"/>
              <a:ext cx="414890" cy="415053"/>
            </a:xfrm>
            <a:prstGeom prst="rect">
              <a:avLst/>
            </a:prstGeom>
          </p:spPr>
        </p:pic>
        <p:sp>
          <p:nvSpPr>
            <p:cNvPr id="72787" name="ZoneTexte 127">
              <a:extLst>
                <a:ext uri="{FF2B5EF4-FFF2-40B4-BE49-F238E27FC236}">
                  <a16:creationId xmlns:a16="http://schemas.microsoft.com/office/drawing/2014/main" id="{0BC67085-7E23-4940-8B9C-07AE35639F6E}"/>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2712" name="ZoneTexte 129">
            <a:extLst>
              <a:ext uri="{FF2B5EF4-FFF2-40B4-BE49-F238E27FC236}">
                <a16:creationId xmlns:a16="http://schemas.microsoft.com/office/drawing/2014/main" id="{94EFCF8A-2140-4FC2-8A78-98896A0529E2}"/>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31" name="Connecteur droit 130">
            <a:extLst>
              <a:ext uri="{FF2B5EF4-FFF2-40B4-BE49-F238E27FC236}">
                <a16:creationId xmlns:a16="http://schemas.microsoft.com/office/drawing/2014/main" id="{64B9821C-24BF-4686-8777-BED705443C0A}"/>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id="{A5DC1EC6-F7D7-47F3-B613-C0BD72B3A70A}"/>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715" name="Groupe 135">
            <a:extLst>
              <a:ext uri="{FF2B5EF4-FFF2-40B4-BE49-F238E27FC236}">
                <a16:creationId xmlns:a16="http://schemas.microsoft.com/office/drawing/2014/main" id="{77A941E3-81B2-44EE-9CB9-BAC5ED89D61E}"/>
              </a:ext>
            </a:extLst>
          </p:cNvPr>
          <p:cNvGrpSpPr>
            <a:grpSpLocks/>
          </p:cNvGrpSpPr>
          <p:nvPr/>
        </p:nvGrpSpPr>
        <p:grpSpPr bwMode="auto">
          <a:xfrm>
            <a:off x="4746625" y="6332538"/>
            <a:ext cx="784225" cy="490537"/>
            <a:chOff x="5671169" y="6332222"/>
            <a:chExt cx="784388" cy="490781"/>
          </a:xfrm>
        </p:grpSpPr>
        <p:pic>
          <p:nvPicPr>
            <p:cNvPr id="137" name="Graphique 136">
              <a:extLst>
                <a:ext uri="{FF2B5EF4-FFF2-40B4-BE49-F238E27FC236}">
                  <a16:creationId xmlns:a16="http://schemas.microsoft.com/office/drawing/2014/main" id="{D1E47EE4-55A0-4892-80B0-39642AA9799D}"/>
                </a:ext>
              </a:extLst>
            </p:cNvPr>
            <p:cNvPicPr>
              <a:picLocks noChangeAspect="1"/>
            </p:cNvPicPr>
            <p:nvPr/>
          </p:nvPicPr>
          <p:blipFill>
            <a:blip r:embed="rId5"/>
            <a:stretch>
              <a:fillRect/>
            </a:stretch>
          </p:blipFill>
          <p:spPr>
            <a:xfrm>
              <a:off x="5890290" y="6332222"/>
              <a:ext cx="352498" cy="352600"/>
            </a:xfrm>
            <a:prstGeom prst="rect">
              <a:avLst/>
            </a:prstGeom>
          </p:spPr>
        </p:pic>
        <p:sp>
          <p:nvSpPr>
            <p:cNvPr id="72785" name="ZoneTexte 139">
              <a:extLst>
                <a:ext uri="{FF2B5EF4-FFF2-40B4-BE49-F238E27FC236}">
                  <a16:creationId xmlns:a16="http://schemas.microsoft.com/office/drawing/2014/main" id="{7AF94904-4447-4F21-BC39-3A6884828D29}"/>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2716" name="Groupe 141">
            <a:extLst>
              <a:ext uri="{FF2B5EF4-FFF2-40B4-BE49-F238E27FC236}">
                <a16:creationId xmlns:a16="http://schemas.microsoft.com/office/drawing/2014/main" id="{63215354-A938-4BAE-9D63-0AB85A8EB622}"/>
              </a:ext>
            </a:extLst>
          </p:cNvPr>
          <p:cNvGrpSpPr>
            <a:grpSpLocks/>
          </p:cNvGrpSpPr>
          <p:nvPr/>
        </p:nvGrpSpPr>
        <p:grpSpPr bwMode="auto">
          <a:xfrm>
            <a:off x="5367338" y="6348413"/>
            <a:ext cx="784225" cy="474662"/>
            <a:chOff x="6197480" y="6348998"/>
            <a:chExt cx="784388" cy="474005"/>
          </a:xfrm>
        </p:grpSpPr>
        <p:pic>
          <p:nvPicPr>
            <p:cNvPr id="143" name="Graphique 142">
              <a:extLst>
                <a:ext uri="{FF2B5EF4-FFF2-40B4-BE49-F238E27FC236}">
                  <a16:creationId xmlns:a16="http://schemas.microsoft.com/office/drawing/2014/main" id="{4D66CD9E-5872-4F4F-B683-AEF023935F72}"/>
                </a:ext>
              </a:extLst>
            </p:cNvPr>
            <p:cNvPicPr>
              <a:picLocks noChangeAspect="1"/>
            </p:cNvPicPr>
            <p:nvPr/>
          </p:nvPicPr>
          <p:blipFill>
            <a:blip r:embed="rId6"/>
            <a:stretch>
              <a:fillRect/>
            </a:stretch>
          </p:blipFill>
          <p:spPr>
            <a:xfrm>
              <a:off x="6416601" y="6348998"/>
              <a:ext cx="352498" cy="353522"/>
            </a:xfrm>
            <a:prstGeom prst="rect">
              <a:avLst/>
            </a:prstGeom>
          </p:spPr>
        </p:pic>
        <p:sp>
          <p:nvSpPr>
            <p:cNvPr id="72783" name="ZoneTexte 145">
              <a:extLst>
                <a:ext uri="{FF2B5EF4-FFF2-40B4-BE49-F238E27FC236}">
                  <a16:creationId xmlns:a16="http://schemas.microsoft.com/office/drawing/2014/main" id="{DE8ECFE1-9390-484E-AF68-635773D398A7}"/>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2717" name="Groupe 156">
            <a:extLst>
              <a:ext uri="{FF2B5EF4-FFF2-40B4-BE49-F238E27FC236}">
                <a16:creationId xmlns:a16="http://schemas.microsoft.com/office/drawing/2014/main" id="{FB6FB747-100B-444B-82AA-0987D95B0AC2}"/>
              </a:ext>
            </a:extLst>
          </p:cNvPr>
          <p:cNvGrpSpPr>
            <a:grpSpLocks/>
          </p:cNvGrpSpPr>
          <p:nvPr/>
        </p:nvGrpSpPr>
        <p:grpSpPr bwMode="auto">
          <a:xfrm>
            <a:off x="1581150" y="6342063"/>
            <a:ext cx="784225" cy="481012"/>
            <a:chOff x="5794442" y="6342472"/>
            <a:chExt cx="784388" cy="480531"/>
          </a:xfrm>
        </p:grpSpPr>
        <p:pic>
          <p:nvPicPr>
            <p:cNvPr id="159" name="Graphique 158">
              <a:extLst>
                <a:ext uri="{FF2B5EF4-FFF2-40B4-BE49-F238E27FC236}">
                  <a16:creationId xmlns:a16="http://schemas.microsoft.com/office/drawing/2014/main" id="{40F25B86-AFC7-4757-8B11-0898E0EF80F1}"/>
                </a:ext>
              </a:extLst>
            </p:cNvPr>
            <p:cNvPicPr>
              <a:picLocks noChangeAspect="1"/>
            </p:cNvPicPr>
            <p:nvPr/>
          </p:nvPicPr>
          <p:blipFill>
            <a:blip r:embed="rId7"/>
            <a:srcRect/>
            <a:stretch/>
          </p:blipFill>
          <p:spPr>
            <a:xfrm>
              <a:off x="6013563" y="6342472"/>
              <a:ext cx="346147" cy="345729"/>
            </a:xfrm>
            <a:prstGeom prst="rect">
              <a:avLst/>
            </a:prstGeom>
          </p:spPr>
        </p:pic>
        <p:sp>
          <p:nvSpPr>
            <p:cNvPr id="72781" name="ZoneTexte 159">
              <a:extLst>
                <a:ext uri="{FF2B5EF4-FFF2-40B4-BE49-F238E27FC236}">
                  <a16:creationId xmlns:a16="http://schemas.microsoft.com/office/drawing/2014/main" id="{C0A8F4B9-AB3C-4F8A-9431-8FD6DC8E2D24}"/>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2718" name="Groupe 161">
            <a:extLst>
              <a:ext uri="{FF2B5EF4-FFF2-40B4-BE49-F238E27FC236}">
                <a16:creationId xmlns:a16="http://schemas.microsoft.com/office/drawing/2014/main" id="{FD28D923-7869-4425-9338-F8D98B8A6E72}"/>
              </a:ext>
            </a:extLst>
          </p:cNvPr>
          <p:cNvGrpSpPr>
            <a:grpSpLocks/>
          </p:cNvGrpSpPr>
          <p:nvPr/>
        </p:nvGrpSpPr>
        <p:grpSpPr bwMode="auto">
          <a:xfrm>
            <a:off x="11252200" y="5872163"/>
            <a:ext cx="879475" cy="361950"/>
            <a:chOff x="702023" y="0"/>
            <a:chExt cx="878589" cy="362285"/>
          </a:xfrm>
        </p:grpSpPr>
        <p:sp>
          <p:nvSpPr>
            <p:cNvPr id="163" name="Rectangle 162">
              <a:extLst>
                <a:ext uri="{FF2B5EF4-FFF2-40B4-BE49-F238E27FC236}">
                  <a16:creationId xmlns:a16="http://schemas.microsoft.com/office/drawing/2014/main" id="{2CA6D71F-24B9-444D-A31C-B0756127F369}"/>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164" name="Triangle 163">
              <a:extLst>
                <a:ext uri="{FF2B5EF4-FFF2-40B4-BE49-F238E27FC236}">
                  <a16:creationId xmlns:a16="http://schemas.microsoft.com/office/drawing/2014/main" id="{ABA39BC2-9DDC-4CE7-A5E3-AA5D2E371721}"/>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72719" name="Groupe 168">
            <a:extLst>
              <a:ext uri="{FF2B5EF4-FFF2-40B4-BE49-F238E27FC236}">
                <a16:creationId xmlns:a16="http://schemas.microsoft.com/office/drawing/2014/main" id="{F8FF8EED-9E93-4C32-B6F1-C7A7DD72388B}"/>
              </a:ext>
            </a:extLst>
          </p:cNvPr>
          <p:cNvGrpSpPr>
            <a:grpSpLocks/>
          </p:cNvGrpSpPr>
          <p:nvPr/>
        </p:nvGrpSpPr>
        <p:grpSpPr bwMode="auto">
          <a:xfrm>
            <a:off x="8907463" y="6334125"/>
            <a:ext cx="1304925" cy="488950"/>
            <a:chOff x="9429931" y="6334408"/>
            <a:chExt cx="1305361" cy="488926"/>
          </a:xfrm>
        </p:grpSpPr>
        <p:grpSp>
          <p:nvGrpSpPr>
            <p:cNvPr id="72771" name="Groupe 169">
              <a:extLst>
                <a:ext uri="{FF2B5EF4-FFF2-40B4-BE49-F238E27FC236}">
                  <a16:creationId xmlns:a16="http://schemas.microsoft.com/office/drawing/2014/main" id="{64859DE3-9E2B-4D50-9F52-8E2B6F42A4E2}"/>
                </a:ext>
              </a:extLst>
            </p:cNvPr>
            <p:cNvGrpSpPr>
              <a:grpSpLocks/>
            </p:cNvGrpSpPr>
            <p:nvPr/>
          </p:nvGrpSpPr>
          <p:grpSpPr bwMode="auto">
            <a:xfrm>
              <a:off x="9429931" y="6334408"/>
              <a:ext cx="547826" cy="488926"/>
              <a:chOff x="640481" y="6334408"/>
              <a:chExt cx="547826" cy="488926"/>
            </a:xfrm>
          </p:grpSpPr>
          <p:pic>
            <p:nvPicPr>
              <p:cNvPr id="175" name="Graphique 174">
                <a:extLst>
                  <a:ext uri="{FF2B5EF4-FFF2-40B4-BE49-F238E27FC236}">
                    <a16:creationId xmlns:a16="http://schemas.microsoft.com/office/drawing/2014/main" id="{34CC3375-1D0E-4093-B8E6-3793BB4E052C}"/>
                  </a:ext>
                </a:extLst>
              </p:cNvPr>
              <p:cNvPicPr>
                <a:picLocks noChangeAspect="1"/>
              </p:cNvPicPr>
              <p:nvPr/>
            </p:nvPicPr>
            <p:blipFill>
              <a:blip r:embed="rId8"/>
              <a:srcRect/>
              <a:stretch/>
            </p:blipFill>
            <p:spPr>
              <a:xfrm>
                <a:off x="735763" y="6334408"/>
                <a:ext cx="352543" cy="352408"/>
              </a:xfrm>
              <a:prstGeom prst="rect">
                <a:avLst/>
              </a:prstGeom>
            </p:spPr>
          </p:pic>
          <p:sp>
            <p:nvSpPr>
              <p:cNvPr id="72777" name="ZoneTexte 175">
                <a:extLst>
                  <a:ext uri="{FF2B5EF4-FFF2-40B4-BE49-F238E27FC236}">
                    <a16:creationId xmlns:a16="http://schemas.microsoft.com/office/drawing/2014/main" id="{9559EE5C-7646-48A7-BF85-0BB2832D0B88}"/>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71" name="Connecteur droit 170">
              <a:extLst>
                <a:ext uri="{FF2B5EF4-FFF2-40B4-BE49-F238E27FC236}">
                  <a16:creationId xmlns:a16="http://schemas.microsoft.com/office/drawing/2014/main" id="{5EF540AD-1691-4748-9050-B3E9628932C4}"/>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773" name="Groupe 171">
              <a:extLst>
                <a:ext uri="{FF2B5EF4-FFF2-40B4-BE49-F238E27FC236}">
                  <a16:creationId xmlns:a16="http://schemas.microsoft.com/office/drawing/2014/main" id="{87CCBD68-7E53-4A4C-95CE-E9ED7BBF65BD}"/>
                </a:ext>
              </a:extLst>
            </p:cNvPr>
            <p:cNvGrpSpPr>
              <a:grpSpLocks/>
            </p:cNvGrpSpPr>
            <p:nvPr/>
          </p:nvGrpSpPr>
          <p:grpSpPr bwMode="auto">
            <a:xfrm>
              <a:off x="10304354" y="6342472"/>
              <a:ext cx="430938" cy="480531"/>
              <a:chOff x="5971167" y="6342472"/>
              <a:chExt cx="430938" cy="480531"/>
            </a:xfrm>
          </p:grpSpPr>
          <p:pic>
            <p:nvPicPr>
              <p:cNvPr id="173" name="Graphique 172">
                <a:extLst>
                  <a:ext uri="{FF2B5EF4-FFF2-40B4-BE49-F238E27FC236}">
                    <a16:creationId xmlns:a16="http://schemas.microsoft.com/office/drawing/2014/main" id="{25289AD6-D7BA-4E42-80B8-0D8192D0E021}"/>
                  </a:ext>
                </a:extLst>
              </p:cNvPr>
              <p:cNvPicPr>
                <a:picLocks noChangeAspect="1"/>
              </p:cNvPicPr>
              <p:nvPr/>
            </p:nvPicPr>
            <p:blipFill>
              <a:blip r:embed="rId9"/>
              <a:srcRect/>
              <a:stretch/>
            </p:blipFill>
            <p:spPr>
              <a:xfrm>
                <a:off x="6008273" y="6342346"/>
                <a:ext cx="346191" cy="346058"/>
              </a:xfrm>
              <a:prstGeom prst="rect">
                <a:avLst/>
              </a:prstGeom>
            </p:spPr>
          </p:pic>
          <p:sp>
            <p:nvSpPr>
              <p:cNvPr id="72775" name="ZoneTexte 173">
                <a:extLst>
                  <a:ext uri="{FF2B5EF4-FFF2-40B4-BE49-F238E27FC236}">
                    <a16:creationId xmlns:a16="http://schemas.microsoft.com/office/drawing/2014/main" id="{4694ADC6-40FB-40D2-9A9A-52BF978A508C}"/>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84" name="Rectangle 183">
            <a:extLst>
              <a:ext uri="{FF2B5EF4-FFF2-40B4-BE49-F238E27FC236}">
                <a16:creationId xmlns:a16="http://schemas.microsoft.com/office/drawing/2014/main" id="{F919704C-FB04-47BB-992C-FDF32AAC9DBB}"/>
              </a:ext>
            </a:extLst>
          </p:cNvPr>
          <p:cNvSpPr/>
          <p:nvPr/>
        </p:nvSpPr>
        <p:spPr>
          <a:xfrm>
            <a:off x="2724150" y="5095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sz="2000" b="1" i="1" dirty="0">
                <a:solidFill>
                  <a:srgbClr val="C00F14"/>
                </a:solidFill>
                <a:latin typeface="Arial" panose="020B0604020202020204" pitchFamily="34" charset="0"/>
                <a:cs typeface="Arial" panose="020B0604020202020204" pitchFamily="34" charset="0"/>
              </a:rPr>
              <a:t>LOA – BPCE </a:t>
            </a:r>
            <a:r>
              <a:rPr lang="fr-FR" sz="2000" b="1" i="1" dirty="0" err="1">
                <a:solidFill>
                  <a:srgbClr val="C00F14"/>
                </a:solidFill>
                <a:latin typeface="Arial" panose="020B0604020202020204" pitchFamily="34" charset="0"/>
                <a:cs typeface="Arial" panose="020B0604020202020204" pitchFamily="34" charset="0"/>
              </a:rPr>
              <a:t>Lease</a:t>
            </a:r>
            <a:endParaRPr lang="fr-FR" sz="2000" b="1" i="1" dirty="0">
              <a:solidFill>
                <a:srgbClr val="C00F14"/>
              </a:solidFill>
              <a:latin typeface="Arial" panose="020B0604020202020204" pitchFamily="34" charset="0"/>
              <a:cs typeface="Arial" panose="020B0604020202020204" pitchFamily="34" charset="0"/>
            </a:endParaRPr>
          </a:p>
        </p:txBody>
      </p:sp>
      <p:grpSp>
        <p:nvGrpSpPr>
          <p:cNvPr id="72721" name="Groupe 1">
            <a:extLst>
              <a:ext uri="{FF2B5EF4-FFF2-40B4-BE49-F238E27FC236}">
                <a16:creationId xmlns:a16="http://schemas.microsoft.com/office/drawing/2014/main" id="{12BA25C5-147B-4273-AC2D-AFD5CF7660E0}"/>
              </a:ext>
            </a:extLst>
          </p:cNvPr>
          <p:cNvGrpSpPr>
            <a:grpSpLocks/>
          </p:cNvGrpSpPr>
          <p:nvPr/>
        </p:nvGrpSpPr>
        <p:grpSpPr bwMode="auto">
          <a:xfrm>
            <a:off x="2779713" y="1370013"/>
            <a:ext cx="6630987" cy="4244975"/>
            <a:chOff x="2780055" y="1389973"/>
            <a:chExt cx="6631049" cy="4246543"/>
          </a:xfrm>
        </p:grpSpPr>
        <p:sp>
          <p:nvSpPr>
            <p:cNvPr id="177" name="Forme libre 176">
              <a:extLst>
                <a:ext uri="{FF2B5EF4-FFF2-40B4-BE49-F238E27FC236}">
                  <a16:creationId xmlns:a16="http://schemas.microsoft.com/office/drawing/2014/main" id="{4FA53B22-9E20-46EF-A05C-8D00DE969FC0}"/>
                </a:ext>
              </a:extLst>
            </p:cNvPr>
            <p:cNvSpPr/>
            <p:nvPr/>
          </p:nvSpPr>
          <p:spPr>
            <a:xfrm>
              <a:off x="5840784" y="5117211"/>
              <a:ext cx="3570320"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78" name="Forme libre 177">
              <a:extLst>
                <a:ext uri="{FF2B5EF4-FFF2-40B4-BE49-F238E27FC236}">
                  <a16:creationId xmlns:a16="http://schemas.microsoft.com/office/drawing/2014/main" id="{ABA90831-DB48-4E31-9A43-8B31830AACEE}"/>
                </a:ext>
              </a:extLst>
            </p:cNvPr>
            <p:cNvSpPr/>
            <p:nvPr/>
          </p:nvSpPr>
          <p:spPr>
            <a:xfrm>
              <a:off x="5840784" y="4496270"/>
              <a:ext cx="3570320"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79" name="Forme libre 178">
              <a:extLst>
                <a:ext uri="{FF2B5EF4-FFF2-40B4-BE49-F238E27FC236}">
                  <a16:creationId xmlns:a16="http://schemas.microsoft.com/office/drawing/2014/main" id="{6C54C23E-1042-4F8C-B6BA-83F3D3E6A479}"/>
                </a:ext>
              </a:extLst>
            </p:cNvPr>
            <p:cNvSpPr/>
            <p:nvPr/>
          </p:nvSpPr>
          <p:spPr>
            <a:xfrm>
              <a:off x="5840784" y="3875328"/>
              <a:ext cx="3570320"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0" name="Forme libre 179">
              <a:extLst>
                <a:ext uri="{FF2B5EF4-FFF2-40B4-BE49-F238E27FC236}">
                  <a16:creationId xmlns:a16="http://schemas.microsoft.com/office/drawing/2014/main" id="{070CC2E7-36FB-4717-9834-8195A857E0A5}"/>
                </a:ext>
              </a:extLst>
            </p:cNvPr>
            <p:cNvSpPr/>
            <p:nvPr/>
          </p:nvSpPr>
          <p:spPr>
            <a:xfrm>
              <a:off x="5840784" y="3254386"/>
              <a:ext cx="3570320"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1" name="Forme libre 180">
              <a:extLst>
                <a:ext uri="{FF2B5EF4-FFF2-40B4-BE49-F238E27FC236}">
                  <a16:creationId xmlns:a16="http://schemas.microsoft.com/office/drawing/2014/main" id="{35BEF0C7-BF0D-4F39-BC93-B7C5679E0E3F}"/>
                </a:ext>
              </a:extLst>
            </p:cNvPr>
            <p:cNvSpPr/>
            <p:nvPr/>
          </p:nvSpPr>
          <p:spPr>
            <a:xfrm>
              <a:off x="5840784" y="2631857"/>
              <a:ext cx="3570320"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2" name="Forme libre 181">
              <a:extLst>
                <a:ext uri="{FF2B5EF4-FFF2-40B4-BE49-F238E27FC236}">
                  <a16:creationId xmlns:a16="http://schemas.microsoft.com/office/drawing/2014/main" id="{B5D0BE1C-383B-4404-A05B-D1FB49794F7D}"/>
                </a:ext>
              </a:extLst>
            </p:cNvPr>
            <p:cNvSpPr/>
            <p:nvPr/>
          </p:nvSpPr>
          <p:spPr>
            <a:xfrm>
              <a:off x="5840784" y="2010914"/>
              <a:ext cx="3570320" cy="519305"/>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3" name="Forme libre 182">
              <a:extLst>
                <a:ext uri="{FF2B5EF4-FFF2-40B4-BE49-F238E27FC236}">
                  <a16:creationId xmlns:a16="http://schemas.microsoft.com/office/drawing/2014/main" id="{8BDC3EA8-34B0-4EF9-984B-86BCE7F14D9A}"/>
                </a:ext>
              </a:extLst>
            </p:cNvPr>
            <p:cNvSpPr/>
            <p:nvPr/>
          </p:nvSpPr>
          <p:spPr>
            <a:xfrm>
              <a:off x="5840784" y="1389973"/>
              <a:ext cx="3570320" cy="51930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5" name="Signalisation droite 184">
              <a:extLst>
                <a:ext uri="{FF2B5EF4-FFF2-40B4-BE49-F238E27FC236}">
                  <a16:creationId xmlns:a16="http://schemas.microsoft.com/office/drawing/2014/main" id="{2DE05A84-DEBC-46CD-A70E-84EAD83C2562}"/>
                </a:ext>
              </a:extLst>
            </p:cNvPr>
            <p:cNvSpPr/>
            <p:nvPr/>
          </p:nvSpPr>
          <p:spPr>
            <a:xfrm>
              <a:off x="2780055" y="1389973"/>
              <a:ext cx="359572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52" name="ZoneTexte 185">
              <a:extLst>
                <a:ext uri="{FF2B5EF4-FFF2-40B4-BE49-F238E27FC236}">
                  <a16:creationId xmlns:a16="http://schemas.microsoft.com/office/drawing/2014/main" id="{6EEE3438-CDB3-43B3-8D0A-4CA159946CAD}"/>
                </a:ext>
              </a:extLst>
            </p:cNvPr>
            <p:cNvSpPr txBox="1">
              <a:spLocks noChangeArrowheads="1"/>
            </p:cNvSpPr>
            <p:nvPr/>
          </p:nvSpPr>
          <p:spPr bwMode="auto">
            <a:xfrm>
              <a:off x="3609361" y="149820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188" name="Signalisation droite 187">
              <a:extLst>
                <a:ext uri="{FF2B5EF4-FFF2-40B4-BE49-F238E27FC236}">
                  <a16:creationId xmlns:a16="http://schemas.microsoft.com/office/drawing/2014/main" id="{132CCF3B-A506-4BB4-98E7-0D446D15A78C}"/>
                </a:ext>
              </a:extLst>
            </p:cNvPr>
            <p:cNvSpPr/>
            <p:nvPr/>
          </p:nvSpPr>
          <p:spPr>
            <a:xfrm>
              <a:off x="2780055" y="2010914"/>
              <a:ext cx="359572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54" name="ZoneTexte 188">
              <a:extLst>
                <a:ext uri="{FF2B5EF4-FFF2-40B4-BE49-F238E27FC236}">
                  <a16:creationId xmlns:a16="http://schemas.microsoft.com/office/drawing/2014/main" id="{6955EE9B-EE8B-43B1-BC10-156AAF863687}"/>
                </a:ext>
              </a:extLst>
            </p:cNvPr>
            <p:cNvSpPr txBox="1">
              <a:spLocks noChangeArrowheads="1"/>
            </p:cNvSpPr>
            <p:nvPr/>
          </p:nvSpPr>
          <p:spPr bwMode="auto">
            <a:xfrm>
              <a:off x="3609361" y="2119429"/>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location</a:t>
              </a:r>
            </a:p>
          </p:txBody>
        </p:sp>
        <p:sp>
          <p:nvSpPr>
            <p:cNvPr id="72755" name="ZoneTexte 189">
              <a:extLst>
                <a:ext uri="{FF2B5EF4-FFF2-40B4-BE49-F238E27FC236}">
                  <a16:creationId xmlns:a16="http://schemas.microsoft.com/office/drawing/2014/main" id="{B3AD02D8-8130-4C40-B500-3C4FD35981CF}"/>
                </a:ext>
              </a:extLst>
            </p:cNvPr>
            <p:cNvSpPr txBox="1">
              <a:spLocks noChangeArrowheads="1"/>
            </p:cNvSpPr>
            <p:nvPr/>
          </p:nvSpPr>
          <p:spPr bwMode="auto">
            <a:xfrm>
              <a:off x="6441577" y="2117111"/>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2 - 5 ans</a:t>
              </a:r>
            </a:p>
          </p:txBody>
        </p:sp>
        <p:sp>
          <p:nvSpPr>
            <p:cNvPr id="191" name="Signalisation droite 190">
              <a:extLst>
                <a:ext uri="{FF2B5EF4-FFF2-40B4-BE49-F238E27FC236}">
                  <a16:creationId xmlns:a16="http://schemas.microsoft.com/office/drawing/2014/main" id="{2744183C-98CD-4AB0-AF78-7FA112CB63C9}"/>
                </a:ext>
              </a:extLst>
            </p:cNvPr>
            <p:cNvSpPr/>
            <p:nvPr/>
          </p:nvSpPr>
          <p:spPr>
            <a:xfrm>
              <a:off x="2780055" y="2631857"/>
              <a:ext cx="359572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57" name="ZoneTexte 191">
              <a:extLst>
                <a:ext uri="{FF2B5EF4-FFF2-40B4-BE49-F238E27FC236}">
                  <a16:creationId xmlns:a16="http://schemas.microsoft.com/office/drawing/2014/main" id="{763034F2-CC26-4CED-9BEC-5DE752CD350B}"/>
                </a:ext>
              </a:extLst>
            </p:cNvPr>
            <p:cNvSpPr txBox="1">
              <a:spLocks noChangeArrowheads="1"/>
            </p:cNvSpPr>
            <p:nvPr/>
          </p:nvSpPr>
          <p:spPr bwMode="auto">
            <a:xfrm>
              <a:off x="3201510" y="2740655"/>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Kilométrage annuel</a:t>
              </a:r>
            </a:p>
          </p:txBody>
        </p:sp>
        <p:sp>
          <p:nvSpPr>
            <p:cNvPr id="72758" name="ZoneTexte 192">
              <a:extLst>
                <a:ext uri="{FF2B5EF4-FFF2-40B4-BE49-F238E27FC236}">
                  <a16:creationId xmlns:a16="http://schemas.microsoft.com/office/drawing/2014/main" id="{05391F52-1B66-4EC9-9C40-FB3C4F7781FA}"/>
                </a:ext>
              </a:extLst>
            </p:cNvPr>
            <p:cNvSpPr txBox="1">
              <a:spLocks noChangeArrowheads="1"/>
            </p:cNvSpPr>
            <p:nvPr/>
          </p:nvSpPr>
          <p:spPr bwMode="auto">
            <a:xfrm>
              <a:off x="6441577" y="2738337"/>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10 000 à 60 000 km/an</a:t>
              </a:r>
            </a:p>
          </p:txBody>
        </p:sp>
        <p:sp>
          <p:nvSpPr>
            <p:cNvPr id="194" name="Signalisation droite 193">
              <a:extLst>
                <a:ext uri="{FF2B5EF4-FFF2-40B4-BE49-F238E27FC236}">
                  <a16:creationId xmlns:a16="http://schemas.microsoft.com/office/drawing/2014/main" id="{9BE3BAB6-5AF8-4E53-ADAF-EFEAEC8E04A8}"/>
                </a:ext>
              </a:extLst>
            </p:cNvPr>
            <p:cNvSpPr/>
            <p:nvPr/>
          </p:nvSpPr>
          <p:spPr>
            <a:xfrm>
              <a:off x="2780055" y="3254386"/>
              <a:ext cx="3595721" cy="51771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60" name="ZoneTexte 194">
              <a:extLst>
                <a:ext uri="{FF2B5EF4-FFF2-40B4-BE49-F238E27FC236}">
                  <a16:creationId xmlns:a16="http://schemas.microsoft.com/office/drawing/2014/main" id="{352F7F75-1542-41C9-981A-831BD5FA03DF}"/>
                </a:ext>
              </a:extLst>
            </p:cNvPr>
            <p:cNvSpPr txBox="1">
              <a:spLocks noChangeArrowheads="1"/>
            </p:cNvSpPr>
            <p:nvPr/>
          </p:nvSpPr>
          <p:spPr bwMode="auto">
            <a:xfrm>
              <a:off x="3201510" y="3361881"/>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Assurance obligatoire</a:t>
              </a:r>
            </a:p>
          </p:txBody>
        </p:sp>
        <p:sp>
          <p:nvSpPr>
            <p:cNvPr id="197" name="Signalisation droite 196">
              <a:extLst>
                <a:ext uri="{FF2B5EF4-FFF2-40B4-BE49-F238E27FC236}">
                  <a16:creationId xmlns:a16="http://schemas.microsoft.com/office/drawing/2014/main" id="{7749E29A-8DA1-460F-AA7A-2A415B5E02CF}"/>
                </a:ext>
              </a:extLst>
            </p:cNvPr>
            <p:cNvSpPr/>
            <p:nvPr/>
          </p:nvSpPr>
          <p:spPr>
            <a:xfrm>
              <a:off x="2780055" y="3875328"/>
              <a:ext cx="359572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2762" name="ZoneTexte 197">
              <a:extLst>
                <a:ext uri="{FF2B5EF4-FFF2-40B4-BE49-F238E27FC236}">
                  <a16:creationId xmlns:a16="http://schemas.microsoft.com/office/drawing/2014/main" id="{1F3B903E-9553-4FD6-95E5-DA498AE9C4BA}"/>
                </a:ext>
              </a:extLst>
            </p:cNvPr>
            <p:cNvSpPr txBox="1">
              <a:spLocks noChangeArrowheads="1"/>
            </p:cNvSpPr>
            <p:nvPr/>
          </p:nvSpPr>
          <p:spPr bwMode="auto">
            <a:xfrm>
              <a:off x="3201510" y="3983107"/>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Services optionnels</a:t>
              </a:r>
            </a:p>
          </p:txBody>
        </p:sp>
        <p:sp>
          <p:nvSpPr>
            <p:cNvPr id="72763" name="ZoneTexte 198">
              <a:extLst>
                <a:ext uri="{FF2B5EF4-FFF2-40B4-BE49-F238E27FC236}">
                  <a16:creationId xmlns:a16="http://schemas.microsoft.com/office/drawing/2014/main" id="{82E3571C-52D8-4726-8432-D9B9981B5C7E}"/>
                </a:ext>
              </a:extLst>
            </p:cNvPr>
            <p:cNvSpPr txBox="1">
              <a:spLocks noChangeArrowheads="1"/>
            </p:cNvSpPr>
            <p:nvPr/>
          </p:nvSpPr>
          <p:spPr bwMode="auto">
            <a:xfrm>
              <a:off x="6441577" y="3897979"/>
              <a:ext cx="28585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Plusieurs formules</a:t>
              </a:r>
            </a:p>
            <a:p>
              <a:pPr algn="ctr" eaLnBrk="1" hangingPunct="1"/>
              <a:r>
                <a:rPr lang="fr-FR" altLang="fr-FR" sz="1200" b="1">
                  <a:solidFill>
                    <a:srgbClr val="394348"/>
                  </a:solidFill>
                  <a:latin typeface="Arial" panose="020B0604020202020204" pitchFamily="34" charset="0"/>
                  <a:cs typeface="Arial" panose="020B0604020202020204" pitchFamily="34" charset="0"/>
                </a:rPr>
                <a:t>(Confort, Entretien, Maintenance)</a:t>
              </a:r>
            </a:p>
          </p:txBody>
        </p:sp>
        <p:sp>
          <p:nvSpPr>
            <p:cNvPr id="200" name="Signalisation droite 199">
              <a:extLst>
                <a:ext uri="{FF2B5EF4-FFF2-40B4-BE49-F238E27FC236}">
                  <a16:creationId xmlns:a16="http://schemas.microsoft.com/office/drawing/2014/main" id="{4483E939-7712-4541-82BF-D783CE42B6CA}"/>
                </a:ext>
              </a:extLst>
            </p:cNvPr>
            <p:cNvSpPr/>
            <p:nvPr/>
          </p:nvSpPr>
          <p:spPr>
            <a:xfrm>
              <a:off x="2780055" y="4496270"/>
              <a:ext cx="3595721" cy="519304"/>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65" name="ZoneTexte 200">
              <a:extLst>
                <a:ext uri="{FF2B5EF4-FFF2-40B4-BE49-F238E27FC236}">
                  <a16:creationId xmlns:a16="http://schemas.microsoft.com/office/drawing/2014/main" id="{CEB2B604-20EB-43A4-91F8-B9A8C85225BB}"/>
                </a:ext>
              </a:extLst>
            </p:cNvPr>
            <p:cNvSpPr txBox="1">
              <a:spLocks noChangeArrowheads="1"/>
            </p:cNvSpPr>
            <p:nvPr/>
          </p:nvSpPr>
          <p:spPr bwMode="auto">
            <a:xfrm>
              <a:off x="3609361" y="460433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Fin de contrat</a:t>
              </a:r>
            </a:p>
          </p:txBody>
        </p:sp>
        <p:sp>
          <p:nvSpPr>
            <p:cNvPr id="72766" name="ZoneTexte 201">
              <a:extLst>
                <a:ext uri="{FF2B5EF4-FFF2-40B4-BE49-F238E27FC236}">
                  <a16:creationId xmlns:a16="http://schemas.microsoft.com/office/drawing/2014/main" id="{7E381D49-9955-4AF4-8C00-EE825369C82F}"/>
                </a:ext>
              </a:extLst>
            </p:cNvPr>
            <p:cNvSpPr txBox="1">
              <a:spLocks noChangeArrowheads="1"/>
            </p:cNvSpPr>
            <p:nvPr/>
          </p:nvSpPr>
          <p:spPr bwMode="auto">
            <a:xfrm>
              <a:off x="6441577" y="4602015"/>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Acheter ou restituer le véhicule</a:t>
              </a:r>
            </a:p>
          </p:txBody>
        </p:sp>
        <p:sp>
          <p:nvSpPr>
            <p:cNvPr id="203" name="Signalisation droite 202">
              <a:extLst>
                <a:ext uri="{FF2B5EF4-FFF2-40B4-BE49-F238E27FC236}">
                  <a16:creationId xmlns:a16="http://schemas.microsoft.com/office/drawing/2014/main" id="{84E1C730-BE03-4A8D-BAEC-C030F236C51E}"/>
                </a:ext>
              </a:extLst>
            </p:cNvPr>
            <p:cNvSpPr/>
            <p:nvPr/>
          </p:nvSpPr>
          <p:spPr>
            <a:xfrm>
              <a:off x="2780055" y="5117211"/>
              <a:ext cx="3595721" cy="519305"/>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2768" name="ZoneTexte 203">
              <a:extLst>
                <a:ext uri="{FF2B5EF4-FFF2-40B4-BE49-F238E27FC236}">
                  <a16:creationId xmlns:a16="http://schemas.microsoft.com/office/drawing/2014/main" id="{0249C2BE-7EB4-4770-940B-3C720C0836E3}"/>
                </a:ext>
              </a:extLst>
            </p:cNvPr>
            <p:cNvSpPr txBox="1">
              <a:spLocks noChangeArrowheads="1"/>
            </p:cNvSpPr>
            <p:nvPr/>
          </p:nvSpPr>
          <p:spPr bwMode="auto">
            <a:xfrm>
              <a:off x="3609361" y="5225557"/>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Apport personnel</a:t>
              </a:r>
            </a:p>
          </p:txBody>
        </p:sp>
        <p:sp>
          <p:nvSpPr>
            <p:cNvPr id="72769" name="ZoneTexte 204">
              <a:extLst>
                <a:ext uri="{FF2B5EF4-FFF2-40B4-BE49-F238E27FC236}">
                  <a16:creationId xmlns:a16="http://schemas.microsoft.com/office/drawing/2014/main" id="{256C0288-3AF8-4B88-A9E2-30CCD8D031E9}"/>
                </a:ext>
              </a:extLst>
            </p:cNvPr>
            <p:cNvSpPr txBox="1">
              <a:spLocks noChangeArrowheads="1"/>
            </p:cNvSpPr>
            <p:nvPr/>
          </p:nvSpPr>
          <p:spPr bwMode="auto">
            <a:xfrm>
              <a:off x="6441577" y="5223239"/>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Facultatif</a:t>
              </a:r>
            </a:p>
          </p:txBody>
        </p:sp>
        <p:sp>
          <p:nvSpPr>
            <p:cNvPr id="72770" name="ZoneTexte 205">
              <a:extLst>
                <a:ext uri="{FF2B5EF4-FFF2-40B4-BE49-F238E27FC236}">
                  <a16:creationId xmlns:a16="http://schemas.microsoft.com/office/drawing/2014/main" id="{C936D058-85F4-45E9-A923-38C7A5B6CC19}"/>
                </a:ext>
              </a:extLst>
            </p:cNvPr>
            <p:cNvSpPr txBox="1">
              <a:spLocks noChangeArrowheads="1"/>
            </p:cNvSpPr>
            <p:nvPr/>
          </p:nvSpPr>
          <p:spPr bwMode="auto">
            <a:xfrm>
              <a:off x="6441577" y="3375772"/>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Auto « tous risques »</a:t>
              </a:r>
            </a:p>
          </p:txBody>
        </p:sp>
      </p:grpSp>
      <p:pic>
        <p:nvPicPr>
          <p:cNvPr id="215" name="Graphique 214">
            <a:extLst>
              <a:ext uri="{FF2B5EF4-FFF2-40B4-BE49-F238E27FC236}">
                <a16:creationId xmlns:a16="http://schemas.microsoft.com/office/drawing/2014/main" id="{5BB4E9BE-6521-47CB-8A97-3992129FCAB5}"/>
              </a:ext>
            </a:extLst>
          </p:cNvPr>
          <p:cNvPicPr>
            <a:picLocks noChangeAspect="1"/>
          </p:cNvPicPr>
          <p:nvPr/>
        </p:nvPicPr>
        <p:blipFill>
          <a:blip r:embed="rId10"/>
          <a:srcRect/>
          <a:stretch/>
        </p:blipFill>
        <p:spPr>
          <a:xfrm>
            <a:off x="0" y="0"/>
            <a:ext cx="701675" cy="701675"/>
          </a:xfrm>
          <a:prstGeom prst="rect">
            <a:avLst/>
          </a:prstGeom>
        </p:spPr>
      </p:pic>
      <p:pic>
        <p:nvPicPr>
          <p:cNvPr id="87" name="Graphique 86">
            <a:hlinkClick r:id="rId11"/>
            <a:extLst>
              <a:ext uri="{FF2B5EF4-FFF2-40B4-BE49-F238E27FC236}">
                <a16:creationId xmlns:a16="http://schemas.microsoft.com/office/drawing/2014/main" id="{F91AE8FB-F3E3-4138-B8AF-C88C79532C68}"/>
              </a:ext>
            </a:extLst>
          </p:cNvPr>
          <p:cNvPicPr>
            <a:picLocks noChangeAspect="1"/>
          </p:cNvPicPr>
          <p:nvPr/>
        </p:nvPicPr>
        <p:blipFill>
          <a:blip r:embed="rId12"/>
          <a:srcRect/>
          <a:stretch/>
        </p:blipFill>
        <p:spPr>
          <a:xfrm>
            <a:off x="7377113" y="587375"/>
            <a:ext cx="304800" cy="304800"/>
          </a:xfrm>
          <a:prstGeom prst="rect">
            <a:avLst/>
          </a:prstGeom>
        </p:spPr>
      </p:pic>
      <p:grpSp>
        <p:nvGrpSpPr>
          <p:cNvPr id="72724" name="Groupe 75">
            <a:extLst>
              <a:ext uri="{FF2B5EF4-FFF2-40B4-BE49-F238E27FC236}">
                <a16:creationId xmlns:a16="http://schemas.microsoft.com/office/drawing/2014/main" id="{CA766F0C-7595-48BA-888E-DC39C784E206}"/>
              </a:ext>
            </a:extLst>
          </p:cNvPr>
          <p:cNvGrpSpPr>
            <a:grpSpLocks/>
          </p:cNvGrpSpPr>
          <p:nvPr/>
        </p:nvGrpSpPr>
        <p:grpSpPr bwMode="auto">
          <a:xfrm>
            <a:off x="3365500" y="6388100"/>
            <a:ext cx="1417638" cy="369888"/>
            <a:chOff x="2237439" y="6388408"/>
            <a:chExt cx="1417322" cy="369331"/>
          </a:xfrm>
        </p:grpSpPr>
        <p:sp>
          <p:nvSpPr>
            <p:cNvPr id="77" name="Rectangle 76">
              <a:extLst>
                <a:ext uri="{FF2B5EF4-FFF2-40B4-BE49-F238E27FC236}">
                  <a16:creationId xmlns:a16="http://schemas.microsoft.com/office/drawing/2014/main" id="{C7BB0923-9588-47A8-B8A1-A6A20F4A88E3}"/>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72743" name="ZoneTexte 77">
              <a:extLst>
                <a:ext uri="{FF2B5EF4-FFF2-40B4-BE49-F238E27FC236}">
                  <a16:creationId xmlns:a16="http://schemas.microsoft.com/office/drawing/2014/main" id="{05BF0A54-DA9C-403C-BC42-8CA4483A6AE3}"/>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79" name="Rectangle 78">
            <a:extLst>
              <a:ext uri="{FF2B5EF4-FFF2-40B4-BE49-F238E27FC236}">
                <a16:creationId xmlns:a16="http://schemas.microsoft.com/office/drawing/2014/main" id="{8C48457C-8771-408B-A9D8-D249CF1BEA7A}"/>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80" name="ZoneTexte 79">
            <a:extLst>
              <a:ext uri="{FF2B5EF4-FFF2-40B4-BE49-F238E27FC236}">
                <a16:creationId xmlns:a16="http://schemas.microsoft.com/office/drawing/2014/main" id="{24D4D110-A823-402D-AA3F-B232062981FA}"/>
              </a:ext>
            </a:extLst>
          </p:cNvPr>
          <p:cNvSpPr txBox="1"/>
          <p:nvPr/>
        </p:nvSpPr>
        <p:spPr>
          <a:xfrm>
            <a:off x="6353175" y="1479550"/>
            <a:ext cx="3081338" cy="277813"/>
          </a:xfrm>
          <a:prstGeom prst="rect">
            <a:avLst/>
          </a:prstGeom>
          <a:noFill/>
        </p:spPr>
        <p:txBody>
          <a:bodyPr>
            <a:spAutoFit/>
          </a:bodyPr>
          <a:lstStyle/>
          <a:p>
            <a:pPr algn="ctr" eaLnBrk="1" fontAlgn="auto" hangingPunct="1">
              <a:spcBef>
                <a:spcPts val="0"/>
              </a:spcBef>
              <a:spcAft>
                <a:spcPts val="0"/>
              </a:spcAft>
              <a:defRPr/>
            </a:pPr>
            <a:r>
              <a:rPr lang="fr-FR" sz="1200" b="1" spc="-10" dirty="0">
                <a:solidFill>
                  <a:srgbClr val="394348"/>
                </a:solidFill>
                <a:latin typeface="Arial" panose="020B0604020202020204" pitchFamily="34" charset="0"/>
                <a:cs typeface="Arial" panose="020B0604020202020204" pitchFamily="34" charset="0"/>
              </a:rPr>
              <a:t>Véhicule propre ou à faibles émissions</a:t>
            </a:r>
          </a:p>
        </p:txBody>
      </p:sp>
      <p:sp>
        <p:nvSpPr>
          <p:cNvPr id="93" name="Rectangle 92">
            <a:hlinkClick r:id="rId13" action="ppaction://hlinksldjump"/>
            <a:extLst>
              <a:ext uri="{FF2B5EF4-FFF2-40B4-BE49-F238E27FC236}">
                <a16:creationId xmlns:a16="http://schemas.microsoft.com/office/drawing/2014/main" id="{EF884D54-33CE-4DA4-92FD-B7D10CAEA2EE}"/>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2728" name="Groupe 85">
            <a:extLst>
              <a:ext uri="{FF2B5EF4-FFF2-40B4-BE49-F238E27FC236}">
                <a16:creationId xmlns:a16="http://schemas.microsoft.com/office/drawing/2014/main" id="{A9D17844-5C58-4FF1-B4F2-416286EBA68F}"/>
              </a:ext>
            </a:extLst>
          </p:cNvPr>
          <p:cNvGrpSpPr>
            <a:grpSpLocks/>
          </p:cNvGrpSpPr>
          <p:nvPr/>
        </p:nvGrpSpPr>
        <p:grpSpPr bwMode="auto">
          <a:xfrm>
            <a:off x="6048375" y="6324600"/>
            <a:ext cx="784225" cy="496888"/>
            <a:chOff x="6767187" y="6323834"/>
            <a:chExt cx="784388" cy="497620"/>
          </a:xfrm>
        </p:grpSpPr>
        <p:pic>
          <p:nvPicPr>
            <p:cNvPr id="88" name="Graphique 87">
              <a:extLst>
                <a:ext uri="{FF2B5EF4-FFF2-40B4-BE49-F238E27FC236}">
                  <a16:creationId xmlns:a16="http://schemas.microsoft.com/office/drawing/2014/main" id="{874D3909-8B54-4FB7-B2BB-BE6E89E4BF94}"/>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72741" name="ZoneTexte 88">
              <a:extLst>
                <a:ext uri="{FF2B5EF4-FFF2-40B4-BE49-F238E27FC236}">
                  <a16:creationId xmlns:a16="http://schemas.microsoft.com/office/drawing/2014/main" id="{07C767EA-3BD8-45C5-A0B5-0C22AB839D2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2729" name="Groupe 89">
            <a:extLst>
              <a:ext uri="{FF2B5EF4-FFF2-40B4-BE49-F238E27FC236}">
                <a16:creationId xmlns:a16="http://schemas.microsoft.com/office/drawing/2014/main" id="{2766354A-AAE8-44AA-989C-153E975997CC}"/>
              </a:ext>
            </a:extLst>
          </p:cNvPr>
          <p:cNvGrpSpPr>
            <a:grpSpLocks/>
          </p:cNvGrpSpPr>
          <p:nvPr/>
        </p:nvGrpSpPr>
        <p:grpSpPr bwMode="auto">
          <a:xfrm>
            <a:off x="71438" y="6324600"/>
            <a:ext cx="11553825" cy="496888"/>
            <a:chOff x="71517" y="6323834"/>
            <a:chExt cx="11554426" cy="497620"/>
          </a:xfrm>
        </p:grpSpPr>
        <p:pic>
          <p:nvPicPr>
            <p:cNvPr id="91" name="Graphique 90">
              <a:hlinkClick r:id="" action="ppaction://hlinkshowjump?jump=previousslide"/>
              <a:extLst>
                <a:ext uri="{FF2B5EF4-FFF2-40B4-BE49-F238E27FC236}">
                  <a16:creationId xmlns:a16="http://schemas.microsoft.com/office/drawing/2014/main" id="{D63AFEF7-7B94-45DE-AE6F-73FD30791889}"/>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92" name="Graphique 91">
              <a:hlinkClick r:id="" action="ppaction://hlinkshowjump?jump=nextslide"/>
              <a:extLst>
                <a:ext uri="{FF2B5EF4-FFF2-40B4-BE49-F238E27FC236}">
                  <a16:creationId xmlns:a16="http://schemas.microsoft.com/office/drawing/2014/main" id="{92078864-FCC6-4B77-9CC5-C4231855AD27}"/>
                </a:ext>
              </a:extLst>
            </p:cNvPr>
            <p:cNvPicPr>
              <a:picLocks noChangeAspect="1"/>
            </p:cNvPicPr>
            <p:nvPr/>
          </p:nvPicPr>
          <p:blipFill>
            <a:blip r:embed="rId15"/>
            <a:srcRect/>
            <a:stretch/>
          </p:blipFill>
          <p:spPr>
            <a:xfrm>
              <a:off x="11344940" y="6431943"/>
              <a:ext cx="281003" cy="281402"/>
            </a:xfrm>
            <a:prstGeom prst="rect">
              <a:avLst/>
            </a:prstGeom>
          </p:spPr>
        </p:pic>
        <p:sp>
          <p:nvSpPr>
            <p:cNvPr id="108" name="Rectangle 107">
              <a:hlinkClick r:id="rId16" action="ppaction://hlinksldjump"/>
              <a:extLst>
                <a:ext uri="{FF2B5EF4-FFF2-40B4-BE49-F238E27FC236}">
                  <a16:creationId xmlns:a16="http://schemas.microsoft.com/office/drawing/2014/main" id="{98140137-FA28-480B-9156-2664321B5DB2}"/>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17" action="ppaction://hlinksldjump"/>
              <a:extLst>
                <a:ext uri="{FF2B5EF4-FFF2-40B4-BE49-F238E27FC236}">
                  <a16:creationId xmlns:a16="http://schemas.microsoft.com/office/drawing/2014/main" id="{FF53D8E6-4611-4BA7-BF2D-41EF4F6EDF4E}"/>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18" action="ppaction://hlinksldjump"/>
              <a:extLst>
                <a:ext uri="{FF2B5EF4-FFF2-40B4-BE49-F238E27FC236}">
                  <a16:creationId xmlns:a16="http://schemas.microsoft.com/office/drawing/2014/main" id="{6A27DFCC-F23E-42E2-9361-9C63EBD2C924}"/>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9" action="ppaction://hlinksldjump"/>
              <a:extLst>
                <a:ext uri="{FF2B5EF4-FFF2-40B4-BE49-F238E27FC236}">
                  <a16:creationId xmlns:a16="http://schemas.microsoft.com/office/drawing/2014/main" id="{92DA8AB2-DE75-4FA0-8D2D-528CC0E13A57}"/>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20" action="ppaction://hlinksldjump"/>
              <a:extLst>
                <a:ext uri="{FF2B5EF4-FFF2-40B4-BE49-F238E27FC236}">
                  <a16:creationId xmlns:a16="http://schemas.microsoft.com/office/drawing/2014/main" id="{F9176677-3924-4285-B5B9-A0AC36E47823}"/>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1" action="ppaction://hlinksldjump"/>
              <a:extLst>
                <a:ext uri="{FF2B5EF4-FFF2-40B4-BE49-F238E27FC236}">
                  <a16:creationId xmlns:a16="http://schemas.microsoft.com/office/drawing/2014/main" id="{514E9CA6-E9D2-475B-8D5D-02E81D2E533C}"/>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2" action="ppaction://hlinksldjump"/>
              <a:extLst>
                <a:ext uri="{FF2B5EF4-FFF2-40B4-BE49-F238E27FC236}">
                  <a16:creationId xmlns:a16="http://schemas.microsoft.com/office/drawing/2014/main" id="{C785C07E-E522-456F-B45E-D471C00BA841}"/>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6" name="Rectangle 115">
              <a:hlinkClick r:id="rId23" action="ppaction://hlinksldjump"/>
              <a:extLst>
                <a:ext uri="{FF2B5EF4-FFF2-40B4-BE49-F238E27FC236}">
                  <a16:creationId xmlns:a16="http://schemas.microsoft.com/office/drawing/2014/main" id="{026CCA0A-EB58-4ABE-A015-36FFB16B1E79}"/>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Graphique 95">
            <a:extLst>
              <a:ext uri="{FF2B5EF4-FFF2-40B4-BE49-F238E27FC236}">
                <a16:creationId xmlns:a16="http://schemas.microsoft.com/office/drawing/2014/main" id="{233ECB54-FC34-4568-A918-C2C2E0B0B291}"/>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100" name="Rectangle 99">
            <a:extLst>
              <a:ext uri="{FF2B5EF4-FFF2-40B4-BE49-F238E27FC236}">
                <a16:creationId xmlns:a16="http://schemas.microsoft.com/office/drawing/2014/main" id="{B71663AD-9E7C-43F9-9957-23ED34D9D874}"/>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2" name="Rectangle 101">
            <a:extLst>
              <a:ext uri="{FF2B5EF4-FFF2-40B4-BE49-F238E27FC236}">
                <a16:creationId xmlns:a16="http://schemas.microsoft.com/office/drawing/2014/main" id="{16E78032-F0C3-480A-929C-B693282A4E8C}"/>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13" name="Rectangle 112">
            <a:extLst>
              <a:ext uri="{FF2B5EF4-FFF2-40B4-BE49-F238E27FC236}">
                <a16:creationId xmlns:a16="http://schemas.microsoft.com/office/drawing/2014/main" id="{126F5349-1FF3-4498-9AC1-9C9A9F8F4EA0}"/>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71</a:t>
            </a:r>
          </a:p>
        </p:txBody>
      </p:sp>
      <p:grpSp>
        <p:nvGrpSpPr>
          <p:cNvPr id="73734" name="Groupe 120">
            <a:extLst>
              <a:ext uri="{FF2B5EF4-FFF2-40B4-BE49-F238E27FC236}">
                <a16:creationId xmlns:a16="http://schemas.microsoft.com/office/drawing/2014/main" id="{8627ACC2-B285-4EBB-995D-602630528EDD}"/>
              </a:ext>
            </a:extLst>
          </p:cNvPr>
          <p:cNvGrpSpPr>
            <a:grpSpLocks/>
          </p:cNvGrpSpPr>
          <p:nvPr/>
        </p:nvGrpSpPr>
        <p:grpSpPr bwMode="auto">
          <a:xfrm>
            <a:off x="88900" y="6353175"/>
            <a:ext cx="511175" cy="469900"/>
            <a:chOff x="89063" y="6352891"/>
            <a:chExt cx="510639" cy="470443"/>
          </a:xfrm>
        </p:grpSpPr>
        <p:pic>
          <p:nvPicPr>
            <p:cNvPr id="122" name="Graphique 121">
              <a:extLst>
                <a:ext uri="{FF2B5EF4-FFF2-40B4-BE49-F238E27FC236}">
                  <a16:creationId xmlns:a16="http://schemas.microsoft.com/office/drawing/2014/main" id="{E3AA91FA-396A-49E5-B812-ACF79010B5B0}"/>
                </a:ext>
              </a:extLst>
            </p:cNvPr>
            <p:cNvPicPr>
              <a:picLocks noChangeAspect="1"/>
            </p:cNvPicPr>
            <p:nvPr/>
          </p:nvPicPr>
          <p:blipFill>
            <a:blip r:embed="rId3"/>
            <a:srcRect/>
            <a:stretch/>
          </p:blipFill>
          <p:spPr>
            <a:xfrm>
              <a:off x="188971" y="6352891"/>
              <a:ext cx="310824" cy="311510"/>
            </a:xfrm>
            <a:prstGeom prst="rect">
              <a:avLst/>
            </a:prstGeom>
          </p:spPr>
        </p:pic>
        <p:sp>
          <p:nvSpPr>
            <p:cNvPr id="73809" name="ZoneTexte 122">
              <a:extLst>
                <a:ext uri="{FF2B5EF4-FFF2-40B4-BE49-F238E27FC236}">
                  <a16:creationId xmlns:a16="http://schemas.microsoft.com/office/drawing/2014/main" id="{80636AFD-673F-4F6B-B6D2-047E0D7E7599}"/>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3735" name="Groupe 123">
            <a:extLst>
              <a:ext uri="{FF2B5EF4-FFF2-40B4-BE49-F238E27FC236}">
                <a16:creationId xmlns:a16="http://schemas.microsoft.com/office/drawing/2014/main" id="{8A63C223-CF18-4597-ACB2-13911F11C09F}"/>
              </a:ext>
            </a:extLst>
          </p:cNvPr>
          <p:cNvGrpSpPr>
            <a:grpSpLocks/>
          </p:cNvGrpSpPr>
          <p:nvPr/>
        </p:nvGrpSpPr>
        <p:grpSpPr bwMode="auto">
          <a:xfrm>
            <a:off x="660400" y="6307138"/>
            <a:ext cx="604838" cy="515937"/>
            <a:chOff x="611572" y="6306505"/>
            <a:chExt cx="605644" cy="516829"/>
          </a:xfrm>
        </p:grpSpPr>
        <p:pic>
          <p:nvPicPr>
            <p:cNvPr id="125" name="Graphique 124">
              <a:extLst>
                <a:ext uri="{FF2B5EF4-FFF2-40B4-BE49-F238E27FC236}">
                  <a16:creationId xmlns:a16="http://schemas.microsoft.com/office/drawing/2014/main" id="{323B66A5-5ADD-4EFA-8120-BE280A4B7189}"/>
                </a:ext>
              </a:extLst>
            </p:cNvPr>
            <p:cNvPicPr>
              <a:picLocks noChangeAspect="1"/>
            </p:cNvPicPr>
            <p:nvPr/>
          </p:nvPicPr>
          <p:blipFill>
            <a:blip r:embed="rId4"/>
            <a:srcRect/>
            <a:stretch/>
          </p:blipFill>
          <p:spPr>
            <a:xfrm>
              <a:off x="706949" y="6306505"/>
              <a:ext cx="414890" cy="415053"/>
            </a:xfrm>
            <a:prstGeom prst="rect">
              <a:avLst/>
            </a:prstGeom>
          </p:spPr>
        </p:pic>
        <p:sp>
          <p:nvSpPr>
            <p:cNvPr id="73807" name="ZoneTexte 127">
              <a:extLst>
                <a:ext uri="{FF2B5EF4-FFF2-40B4-BE49-F238E27FC236}">
                  <a16:creationId xmlns:a16="http://schemas.microsoft.com/office/drawing/2014/main" id="{B401C282-B68D-46B9-81B7-8470F6699485}"/>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3736" name="ZoneTexte 129">
            <a:extLst>
              <a:ext uri="{FF2B5EF4-FFF2-40B4-BE49-F238E27FC236}">
                <a16:creationId xmlns:a16="http://schemas.microsoft.com/office/drawing/2014/main" id="{1A4F8BB0-9ADB-4E5A-ADBC-720D6E672843}"/>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31" name="Connecteur droit 130">
            <a:extLst>
              <a:ext uri="{FF2B5EF4-FFF2-40B4-BE49-F238E27FC236}">
                <a16:creationId xmlns:a16="http://schemas.microsoft.com/office/drawing/2014/main" id="{49D082AB-3AF0-408E-8B70-3ED00505A3BF}"/>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id="{075006F0-BB0A-44E6-A133-61EA2AF4D84E}"/>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3739" name="Groupe 135">
            <a:extLst>
              <a:ext uri="{FF2B5EF4-FFF2-40B4-BE49-F238E27FC236}">
                <a16:creationId xmlns:a16="http://schemas.microsoft.com/office/drawing/2014/main" id="{519FC28D-A6F3-405A-88E0-182F05DC1C88}"/>
              </a:ext>
            </a:extLst>
          </p:cNvPr>
          <p:cNvGrpSpPr>
            <a:grpSpLocks/>
          </p:cNvGrpSpPr>
          <p:nvPr/>
        </p:nvGrpSpPr>
        <p:grpSpPr bwMode="auto">
          <a:xfrm>
            <a:off x="4746625" y="6332538"/>
            <a:ext cx="784225" cy="490537"/>
            <a:chOff x="5671169" y="6332222"/>
            <a:chExt cx="784388" cy="490781"/>
          </a:xfrm>
        </p:grpSpPr>
        <p:pic>
          <p:nvPicPr>
            <p:cNvPr id="137" name="Graphique 136">
              <a:extLst>
                <a:ext uri="{FF2B5EF4-FFF2-40B4-BE49-F238E27FC236}">
                  <a16:creationId xmlns:a16="http://schemas.microsoft.com/office/drawing/2014/main" id="{E94C6D16-7754-40AB-A9D8-39732A98DECE}"/>
                </a:ext>
              </a:extLst>
            </p:cNvPr>
            <p:cNvPicPr>
              <a:picLocks noChangeAspect="1"/>
            </p:cNvPicPr>
            <p:nvPr/>
          </p:nvPicPr>
          <p:blipFill>
            <a:blip r:embed="rId5"/>
            <a:stretch>
              <a:fillRect/>
            </a:stretch>
          </p:blipFill>
          <p:spPr>
            <a:xfrm>
              <a:off x="5890290" y="6332222"/>
              <a:ext cx="352498" cy="352600"/>
            </a:xfrm>
            <a:prstGeom prst="rect">
              <a:avLst/>
            </a:prstGeom>
          </p:spPr>
        </p:pic>
        <p:sp>
          <p:nvSpPr>
            <p:cNvPr id="73805" name="ZoneTexte 139">
              <a:extLst>
                <a:ext uri="{FF2B5EF4-FFF2-40B4-BE49-F238E27FC236}">
                  <a16:creationId xmlns:a16="http://schemas.microsoft.com/office/drawing/2014/main" id="{49BE5A6B-6106-461C-B728-7B34C3786FDC}"/>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3740" name="Groupe 141">
            <a:extLst>
              <a:ext uri="{FF2B5EF4-FFF2-40B4-BE49-F238E27FC236}">
                <a16:creationId xmlns:a16="http://schemas.microsoft.com/office/drawing/2014/main" id="{DFFC0759-9957-4370-924B-1BE1FB3D2C8E}"/>
              </a:ext>
            </a:extLst>
          </p:cNvPr>
          <p:cNvGrpSpPr>
            <a:grpSpLocks/>
          </p:cNvGrpSpPr>
          <p:nvPr/>
        </p:nvGrpSpPr>
        <p:grpSpPr bwMode="auto">
          <a:xfrm>
            <a:off x="5367338" y="6348413"/>
            <a:ext cx="784225" cy="474662"/>
            <a:chOff x="6197480" y="6348998"/>
            <a:chExt cx="784388" cy="474005"/>
          </a:xfrm>
        </p:grpSpPr>
        <p:pic>
          <p:nvPicPr>
            <p:cNvPr id="143" name="Graphique 142">
              <a:extLst>
                <a:ext uri="{FF2B5EF4-FFF2-40B4-BE49-F238E27FC236}">
                  <a16:creationId xmlns:a16="http://schemas.microsoft.com/office/drawing/2014/main" id="{3FDF45BB-7022-43C4-8901-45B1E966B3D6}"/>
                </a:ext>
              </a:extLst>
            </p:cNvPr>
            <p:cNvPicPr>
              <a:picLocks noChangeAspect="1"/>
            </p:cNvPicPr>
            <p:nvPr/>
          </p:nvPicPr>
          <p:blipFill>
            <a:blip r:embed="rId6"/>
            <a:stretch>
              <a:fillRect/>
            </a:stretch>
          </p:blipFill>
          <p:spPr>
            <a:xfrm>
              <a:off x="6416601" y="6348998"/>
              <a:ext cx="352498" cy="353522"/>
            </a:xfrm>
            <a:prstGeom prst="rect">
              <a:avLst/>
            </a:prstGeom>
          </p:spPr>
        </p:pic>
        <p:sp>
          <p:nvSpPr>
            <p:cNvPr id="73803" name="ZoneTexte 145">
              <a:extLst>
                <a:ext uri="{FF2B5EF4-FFF2-40B4-BE49-F238E27FC236}">
                  <a16:creationId xmlns:a16="http://schemas.microsoft.com/office/drawing/2014/main" id="{53EF0D7A-87D5-4D4F-99A8-A6D00F681421}"/>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3741" name="Groupe 156">
            <a:extLst>
              <a:ext uri="{FF2B5EF4-FFF2-40B4-BE49-F238E27FC236}">
                <a16:creationId xmlns:a16="http://schemas.microsoft.com/office/drawing/2014/main" id="{8CD015E7-98BD-4EDE-9766-500C6CFE026F}"/>
              </a:ext>
            </a:extLst>
          </p:cNvPr>
          <p:cNvGrpSpPr>
            <a:grpSpLocks/>
          </p:cNvGrpSpPr>
          <p:nvPr/>
        </p:nvGrpSpPr>
        <p:grpSpPr bwMode="auto">
          <a:xfrm>
            <a:off x="1581150" y="6342063"/>
            <a:ext cx="784225" cy="481012"/>
            <a:chOff x="5794442" y="6342472"/>
            <a:chExt cx="784388" cy="480531"/>
          </a:xfrm>
        </p:grpSpPr>
        <p:pic>
          <p:nvPicPr>
            <p:cNvPr id="159" name="Graphique 158">
              <a:extLst>
                <a:ext uri="{FF2B5EF4-FFF2-40B4-BE49-F238E27FC236}">
                  <a16:creationId xmlns:a16="http://schemas.microsoft.com/office/drawing/2014/main" id="{540FFDED-84D8-4E3C-BCEC-FED850CBC3FF}"/>
                </a:ext>
              </a:extLst>
            </p:cNvPr>
            <p:cNvPicPr>
              <a:picLocks noChangeAspect="1"/>
            </p:cNvPicPr>
            <p:nvPr/>
          </p:nvPicPr>
          <p:blipFill>
            <a:blip r:embed="rId7"/>
            <a:srcRect/>
            <a:stretch/>
          </p:blipFill>
          <p:spPr>
            <a:xfrm>
              <a:off x="6013563" y="6342472"/>
              <a:ext cx="346147" cy="345729"/>
            </a:xfrm>
            <a:prstGeom prst="rect">
              <a:avLst/>
            </a:prstGeom>
          </p:spPr>
        </p:pic>
        <p:sp>
          <p:nvSpPr>
            <p:cNvPr id="73801" name="ZoneTexte 159">
              <a:extLst>
                <a:ext uri="{FF2B5EF4-FFF2-40B4-BE49-F238E27FC236}">
                  <a16:creationId xmlns:a16="http://schemas.microsoft.com/office/drawing/2014/main" id="{E1382CF5-6825-48FB-9BA4-3D0E5FCAE450}"/>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3742" name="Groupe 161">
            <a:extLst>
              <a:ext uri="{FF2B5EF4-FFF2-40B4-BE49-F238E27FC236}">
                <a16:creationId xmlns:a16="http://schemas.microsoft.com/office/drawing/2014/main" id="{03AD3EC2-3238-4DAC-9704-DFE780E3BA98}"/>
              </a:ext>
            </a:extLst>
          </p:cNvPr>
          <p:cNvGrpSpPr>
            <a:grpSpLocks/>
          </p:cNvGrpSpPr>
          <p:nvPr/>
        </p:nvGrpSpPr>
        <p:grpSpPr bwMode="auto">
          <a:xfrm>
            <a:off x="11252200" y="5872163"/>
            <a:ext cx="879475" cy="361950"/>
            <a:chOff x="702023" y="0"/>
            <a:chExt cx="878589" cy="362285"/>
          </a:xfrm>
        </p:grpSpPr>
        <p:sp>
          <p:nvSpPr>
            <p:cNvPr id="163" name="Rectangle 162">
              <a:extLst>
                <a:ext uri="{FF2B5EF4-FFF2-40B4-BE49-F238E27FC236}">
                  <a16:creationId xmlns:a16="http://schemas.microsoft.com/office/drawing/2014/main" id="{8E5CB270-E5BD-4774-8446-08ADF8F852CC}"/>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164" name="Triangle 163">
              <a:extLst>
                <a:ext uri="{FF2B5EF4-FFF2-40B4-BE49-F238E27FC236}">
                  <a16:creationId xmlns:a16="http://schemas.microsoft.com/office/drawing/2014/main" id="{A6AE867C-0CD7-4C19-9B88-32F2C2D21BF1}"/>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73743" name="Groupe 168">
            <a:extLst>
              <a:ext uri="{FF2B5EF4-FFF2-40B4-BE49-F238E27FC236}">
                <a16:creationId xmlns:a16="http://schemas.microsoft.com/office/drawing/2014/main" id="{B1876724-7933-494A-9D91-5FB308B8CBB3}"/>
              </a:ext>
            </a:extLst>
          </p:cNvPr>
          <p:cNvGrpSpPr>
            <a:grpSpLocks/>
          </p:cNvGrpSpPr>
          <p:nvPr/>
        </p:nvGrpSpPr>
        <p:grpSpPr bwMode="auto">
          <a:xfrm>
            <a:off x="8907463" y="6334125"/>
            <a:ext cx="1304925" cy="488950"/>
            <a:chOff x="9429931" y="6334408"/>
            <a:chExt cx="1305361" cy="488926"/>
          </a:xfrm>
        </p:grpSpPr>
        <p:grpSp>
          <p:nvGrpSpPr>
            <p:cNvPr id="73791" name="Groupe 169">
              <a:extLst>
                <a:ext uri="{FF2B5EF4-FFF2-40B4-BE49-F238E27FC236}">
                  <a16:creationId xmlns:a16="http://schemas.microsoft.com/office/drawing/2014/main" id="{A38F462D-3F76-4FCA-8D95-9CCB58322496}"/>
                </a:ext>
              </a:extLst>
            </p:cNvPr>
            <p:cNvGrpSpPr>
              <a:grpSpLocks/>
            </p:cNvGrpSpPr>
            <p:nvPr/>
          </p:nvGrpSpPr>
          <p:grpSpPr bwMode="auto">
            <a:xfrm>
              <a:off x="9429931" y="6334408"/>
              <a:ext cx="547826" cy="488926"/>
              <a:chOff x="640481" y="6334408"/>
              <a:chExt cx="547826" cy="488926"/>
            </a:xfrm>
          </p:grpSpPr>
          <p:pic>
            <p:nvPicPr>
              <p:cNvPr id="175" name="Graphique 174">
                <a:extLst>
                  <a:ext uri="{FF2B5EF4-FFF2-40B4-BE49-F238E27FC236}">
                    <a16:creationId xmlns:a16="http://schemas.microsoft.com/office/drawing/2014/main" id="{FC46C691-429F-4269-A6D7-062F21C4DD4A}"/>
                  </a:ext>
                </a:extLst>
              </p:cNvPr>
              <p:cNvPicPr>
                <a:picLocks noChangeAspect="1"/>
              </p:cNvPicPr>
              <p:nvPr/>
            </p:nvPicPr>
            <p:blipFill>
              <a:blip r:embed="rId8"/>
              <a:srcRect/>
              <a:stretch/>
            </p:blipFill>
            <p:spPr>
              <a:xfrm>
                <a:off x="735763" y="6334408"/>
                <a:ext cx="352543" cy="352408"/>
              </a:xfrm>
              <a:prstGeom prst="rect">
                <a:avLst/>
              </a:prstGeom>
            </p:spPr>
          </p:pic>
          <p:sp>
            <p:nvSpPr>
              <p:cNvPr id="73797" name="ZoneTexte 175">
                <a:extLst>
                  <a:ext uri="{FF2B5EF4-FFF2-40B4-BE49-F238E27FC236}">
                    <a16:creationId xmlns:a16="http://schemas.microsoft.com/office/drawing/2014/main" id="{DC6E0006-F2DF-4E12-9690-3627C933CD0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171" name="Connecteur droit 170">
              <a:extLst>
                <a:ext uri="{FF2B5EF4-FFF2-40B4-BE49-F238E27FC236}">
                  <a16:creationId xmlns:a16="http://schemas.microsoft.com/office/drawing/2014/main" id="{2C6C00FF-B97F-4DF9-A9A6-83D23A9AE81B}"/>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3793" name="Groupe 171">
              <a:extLst>
                <a:ext uri="{FF2B5EF4-FFF2-40B4-BE49-F238E27FC236}">
                  <a16:creationId xmlns:a16="http://schemas.microsoft.com/office/drawing/2014/main" id="{719478BC-AA91-475E-BA8F-28A2B62E726D}"/>
                </a:ext>
              </a:extLst>
            </p:cNvPr>
            <p:cNvGrpSpPr>
              <a:grpSpLocks/>
            </p:cNvGrpSpPr>
            <p:nvPr/>
          </p:nvGrpSpPr>
          <p:grpSpPr bwMode="auto">
            <a:xfrm>
              <a:off x="10304354" y="6342472"/>
              <a:ext cx="430938" cy="480531"/>
              <a:chOff x="5971167" y="6342472"/>
              <a:chExt cx="430938" cy="480531"/>
            </a:xfrm>
          </p:grpSpPr>
          <p:pic>
            <p:nvPicPr>
              <p:cNvPr id="173" name="Graphique 172">
                <a:extLst>
                  <a:ext uri="{FF2B5EF4-FFF2-40B4-BE49-F238E27FC236}">
                    <a16:creationId xmlns:a16="http://schemas.microsoft.com/office/drawing/2014/main" id="{26EF69E6-AE55-432E-8EEF-3247CD9DBDA6}"/>
                  </a:ext>
                </a:extLst>
              </p:cNvPr>
              <p:cNvPicPr>
                <a:picLocks noChangeAspect="1"/>
              </p:cNvPicPr>
              <p:nvPr/>
            </p:nvPicPr>
            <p:blipFill>
              <a:blip r:embed="rId9"/>
              <a:srcRect/>
              <a:stretch/>
            </p:blipFill>
            <p:spPr>
              <a:xfrm>
                <a:off x="6008273" y="6342346"/>
                <a:ext cx="346191" cy="346058"/>
              </a:xfrm>
              <a:prstGeom prst="rect">
                <a:avLst/>
              </a:prstGeom>
            </p:spPr>
          </p:pic>
          <p:sp>
            <p:nvSpPr>
              <p:cNvPr id="73795" name="ZoneTexte 173">
                <a:extLst>
                  <a:ext uri="{FF2B5EF4-FFF2-40B4-BE49-F238E27FC236}">
                    <a16:creationId xmlns:a16="http://schemas.microsoft.com/office/drawing/2014/main" id="{588B953F-953F-441F-84DD-9AE7F268F6F7}"/>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sp>
        <p:nvSpPr>
          <p:cNvPr id="184" name="Rectangle 183">
            <a:extLst>
              <a:ext uri="{FF2B5EF4-FFF2-40B4-BE49-F238E27FC236}">
                <a16:creationId xmlns:a16="http://schemas.microsoft.com/office/drawing/2014/main" id="{D3563F79-6910-4EA7-A1EF-B0160276B1E7}"/>
              </a:ext>
            </a:extLst>
          </p:cNvPr>
          <p:cNvSpPr/>
          <p:nvPr/>
        </p:nvSpPr>
        <p:spPr>
          <a:xfrm>
            <a:off x="2724150" y="509588"/>
            <a:ext cx="6743700" cy="384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bIns="108000" anchor="ctr"/>
          <a:lstStyle/>
          <a:p>
            <a:pPr algn="ctr" eaLnBrk="1" fontAlgn="auto" hangingPunct="1">
              <a:spcBef>
                <a:spcPts val="0"/>
              </a:spcBef>
              <a:spcAft>
                <a:spcPts val="0"/>
              </a:spcAft>
              <a:defRPr/>
            </a:pPr>
            <a:r>
              <a:rPr lang="fr-FR" sz="2000" b="1" i="1" dirty="0">
                <a:solidFill>
                  <a:srgbClr val="C00F14"/>
                </a:solidFill>
                <a:latin typeface="Arial" panose="020B0604020202020204" pitchFamily="34" charset="0"/>
                <a:cs typeface="Arial" panose="020B0604020202020204" pitchFamily="34" charset="0"/>
              </a:rPr>
              <a:t>LLD – BPCE </a:t>
            </a:r>
            <a:r>
              <a:rPr lang="fr-FR" sz="2000" b="1" i="1" dirty="0" err="1">
                <a:solidFill>
                  <a:srgbClr val="C00F14"/>
                </a:solidFill>
                <a:latin typeface="Arial" panose="020B0604020202020204" pitchFamily="34" charset="0"/>
                <a:cs typeface="Arial" panose="020B0604020202020204" pitchFamily="34" charset="0"/>
              </a:rPr>
              <a:t>Lease</a:t>
            </a:r>
            <a:endParaRPr lang="fr-FR" sz="2000" b="1" i="1" dirty="0">
              <a:solidFill>
                <a:srgbClr val="C00F14"/>
              </a:solidFill>
              <a:latin typeface="Arial" panose="020B0604020202020204" pitchFamily="34" charset="0"/>
              <a:cs typeface="Arial" panose="020B0604020202020204" pitchFamily="34" charset="0"/>
            </a:endParaRPr>
          </a:p>
        </p:txBody>
      </p:sp>
      <p:grpSp>
        <p:nvGrpSpPr>
          <p:cNvPr id="73745" name="Groupe 1">
            <a:extLst>
              <a:ext uri="{FF2B5EF4-FFF2-40B4-BE49-F238E27FC236}">
                <a16:creationId xmlns:a16="http://schemas.microsoft.com/office/drawing/2014/main" id="{6D893F96-6E9B-4065-9C4C-9B008A5EEBE7}"/>
              </a:ext>
            </a:extLst>
          </p:cNvPr>
          <p:cNvGrpSpPr>
            <a:grpSpLocks/>
          </p:cNvGrpSpPr>
          <p:nvPr/>
        </p:nvGrpSpPr>
        <p:grpSpPr bwMode="auto">
          <a:xfrm>
            <a:off x="2779713" y="1679575"/>
            <a:ext cx="6654800" cy="3625850"/>
            <a:chOff x="2780055" y="1389973"/>
            <a:chExt cx="6653769" cy="3625319"/>
          </a:xfrm>
        </p:grpSpPr>
        <p:sp>
          <p:nvSpPr>
            <p:cNvPr id="178" name="Forme libre 177">
              <a:extLst>
                <a:ext uri="{FF2B5EF4-FFF2-40B4-BE49-F238E27FC236}">
                  <a16:creationId xmlns:a16="http://schemas.microsoft.com/office/drawing/2014/main" id="{76447FB7-0AE6-4EE2-9B38-E5CCC9AED1C2}"/>
                </a:ext>
              </a:extLst>
            </p:cNvPr>
            <p:cNvSpPr/>
            <p:nvPr/>
          </p:nvSpPr>
          <p:spPr>
            <a:xfrm>
              <a:off x="5840281" y="4496256"/>
              <a:ext cx="3571322" cy="519036"/>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79" name="Forme libre 178">
              <a:extLst>
                <a:ext uri="{FF2B5EF4-FFF2-40B4-BE49-F238E27FC236}">
                  <a16:creationId xmlns:a16="http://schemas.microsoft.com/office/drawing/2014/main" id="{ABA5962B-6FAA-4C99-A8D8-F91550EC9D50}"/>
                </a:ext>
              </a:extLst>
            </p:cNvPr>
            <p:cNvSpPr/>
            <p:nvPr/>
          </p:nvSpPr>
          <p:spPr>
            <a:xfrm>
              <a:off x="5840281" y="3875634"/>
              <a:ext cx="3571322"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0" name="Forme libre 179">
              <a:extLst>
                <a:ext uri="{FF2B5EF4-FFF2-40B4-BE49-F238E27FC236}">
                  <a16:creationId xmlns:a16="http://schemas.microsoft.com/office/drawing/2014/main" id="{974302FE-C1F3-46B8-857F-9BCD249B7C00}"/>
                </a:ext>
              </a:extLst>
            </p:cNvPr>
            <p:cNvSpPr/>
            <p:nvPr/>
          </p:nvSpPr>
          <p:spPr>
            <a:xfrm>
              <a:off x="5840281" y="3253425"/>
              <a:ext cx="3571322"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1" name="Forme libre 180">
              <a:extLst>
                <a:ext uri="{FF2B5EF4-FFF2-40B4-BE49-F238E27FC236}">
                  <a16:creationId xmlns:a16="http://schemas.microsoft.com/office/drawing/2014/main" id="{AB0C424A-0022-4258-91E5-A4851F90A3AC}"/>
                </a:ext>
              </a:extLst>
            </p:cNvPr>
            <p:cNvSpPr/>
            <p:nvPr/>
          </p:nvSpPr>
          <p:spPr>
            <a:xfrm>
              <a:off x="5840281" y="2632804"/>
              <a:ext cx="3571322" cy="519036"/>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2" name="Forme libre 181">
              <a:extLst>
                <a:ext uri="{FF2B5EF4-FFF2-40B4-BE49-F238E27FC236}">
                  <a16:creationId xmlns:a16="http://schemas.microsoft.com/office/drawing/2014/main" id="{29926F5B-A11C-430C-B4FA-DE71B99397A1}"/>
                </a:ext>
              </a:extLst>
            </p:cNvPr>
            <p:cNvSpPr/>
            <p:nvPr/>
          </p:nvSpPr>
          <p:spPr>
            <a:xfrm>
              <a:off x="5840281" y="2010595"/>
              <a:ext cx="3571322" cy="520624"/>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3" name="Forme libre 182">
              <a:extLst>
                <a:ext uri="{FF2B5EF4-FFF2-40B4-BE49-F238E27FC236}">
                  <a16:creationId xmlns:a16="http://schemas.microsoft.com/office/drawing/2014/main" id="{C1159FB7-F475-4887-92B6-E842B881FE20}"/>
                </a:ext>
              </a:extLst>
            </p:cNvPr>
            <p:cNvSpPr/>
            <p:nvPr/>
          </p:nvSpPr>
          <p:spPr>
            <a:xfrm>
              <a:off x="5840281" y="1389973"/>
              <a:ext cx="3571322" cy="519037"/>
            </a:xfrm>
            <a:custGeom>
              <a:avLst/>
              <a:gdLst>
                <a:gd name="connsiteX0" fmla="*/ 0 w 3224649"/>
                <a:gd name="connsiteY0" fmla="*/ 0 h 519480"/>
                <a:gd name="connsiteX1" fmla="*/ 660186 w 3224649"/>
                <a:gd name="connsiteY1" fmla="*/ 0 h 519480"/>
                <a:gd name="connsiteX2" fmla="*/ 660476 w 3224649"/>
                <a:gd name="connsiteY2" fmla="*/ 290 h 519480"/>
                <a:gd name="connsiteX3" fmla="*/ 3224649 w 3224649"/>
                <a:gd name="connsiteY3" fmla="*/ 290 h 519480"/>
                <a:gd name="connsiteX4" fmla="*/ 3224649 w 3224649"/>
                <a:gd name="connsiteY4" fmla="*/ 519479 h 519480"/>
                <a:gd name="connsiteX5" fmla="*/ 660187 w 3224649"/>
                <a:gd name="connsiteY5" fmla="*/ 519479 h 519480"/>
                <a:gd name="connsiteX6" fmla="*/ 660186 w 3224649"/>
                <a:gd name="connsiteY6" fmla="*/ 519480 h 519480"/>
                <a:gd name="connsiteX7" fmla="*/ 0 w 3224649"/>
                <a:gd name="connsiteY7" fmla="*/ 519480 h 519480"/>
                <a:gd name="connsiteX8" fmla="*/ 259740 w 3224649"/>
                <a:gd name="connsiteY8" fmla="*/ 259740 h 51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4649" h="519480">
                  <a:moveTo>
                    <a:pt x="0" y="0"/>
                  </a:moveTo>
                  <a:lnTo>
                    <a:pt x="660186" y="0"/>
                  </a:lnTo>
                  <a:lnTo>
                    <a:pt x="660476" y="290"/>
                  </a:lnTo>
                  <a:lnTo>
                    <a:pt x="3224649" y="290"/>
                  </a:lnTo>
                  <a:lnTo>
                    <a:pt x="3224649" y="519479"/>
                  </a:lnTo>
                  <a:lnTo>
                    <a:pt x="660187" y="519479"/>
                  </a:lnTo>
                  <a:lnTo>
                    <a:pt x="660186" y="519480"/>
                  </a:lnTo>
                  <a:lnTo>
                    <a:pt x="0" y="519480"/>
                  </a:lnTo>
                  <a:lnTo>
                    <a:pt x="259740" y="259740"/>
                  </a:lnTo>
                  <a:close/>
                </a:path>
              </a:pathLst>
            </a:custGeom>
            <a:solidFill>
              <a:schemeClr val="bg1"/>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185" name="Signalisation droite 184">
              <a:extLst>
                <a:ext uri="{FF2B5EF4-FFF2-40B4-BE49-F238E27FC236}">
                  <a16:creationId xmlns:a16="http://schemas.microsoft.com/office/drawing/2014/main" id="{1BD01829-7042-4BBF-A5B6-0B5B2524138B}"/>
                </a:ext>
              </a:extLst>
            </p:cNvPr>
            <p:cNvSpPr/>
            <p:nvPr/>
          </p:nvSpPr>
          <p:spPr>
            <a:xfrm>
              <a:off x="2780055" y="1389973"/>
              <a:ext cx="359671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774" name="ZoneTexte 185">
              <a:extLst>
                <a:ext uri="{FF2B5EF4-FFF2-40B4-BE49-F238E27FC236}">
                  <a16:creationId xmlns:a16="http://schemas.microsoft.com/office/drawing/2014/main" id="{CC21A5C9-3BC3-475C-963B-0C142BE0CFB2}"/>
                </a:ext>
              </a:extLst>
            </p:cNvPr>
            <p:cNvSpPr txBox="1">
              <a:spLocks noChangeArrowheads="1"/>
            </p:cNvSpPr>
            <p:nvPr/>
          </p:nvSpPr>
          <p:spPr bwMode="auto">
            <a:xfrm>
              <a:off x="3609361" y="149820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Objets financés</a:t>
              </a:r>
            </a:p>
          </p:txBody>
        </p:sp>
        <p:sp>
          <p:nvSpPr>
            <p:cNvPr id="187" name="ZoneTexte 186">
              <a:extLst>
                <a:ext uri="{FF2B5EF4-FFF2-40B4-BE49-F238E27FC236}">
                  <a16:creationId xmlns:a16="http://schemas.microsoft.com/office/drawing/2014/main" id="{F77ECD6E-61F6-422E-8C33-5C63442F648C}"/>
                </a:ext>
              </a:extLst>
            </p:cNvPr>
            <p:cNvSpPr txBox="1"/>
            <p:nvPr/>
          </p:nvSpPr>
          <p:spPr>
            <a:xfrm>
              <a:off x="6352963" y="1494733"/>
              <a:ext cx="3080861" cy="277772"/>
            </a:xfrm>
            <a:prstGeom prst="rect">
              <a:avLst/>
            </a:prstGeom>
            <a:noFill/>
          </p:spPr>
          <p:txBody>
            <a:bodyPr>
              <a:spAutoFit/>
            </a:bodyPr>
            <a:lstStyle/>
            <a:p>
              <a:pPr algn="ctr" eaLnBrk="1" fontAlgn="auto" hangingPunct="1">
                <a:spcBef>
                  <a:spcPts val="0"/>
                </a:spcBef>
                <a:spcAft>
                  <a:spcPts val="0"/>
                </a:spcAft>
                <a:defRPr/>
              </a:pPr>
              <a:r>
                <a:rPr lang="fr-FR" sz="1200" b="1" spc="-10" dirty="0">
                  <a:solidFill>
                    <a:srgbClr val="394348"/>
                  </a:solidFill>
                  <a:latin typeface="Arial" panose="020B0604020202020204" pitchFamily="34" charset="0"/>
                  <a:cs typeface="Arial" panose="020B0604020202020204" pitchFamily="34" charset="0"/>
                </a:rPr>
                <a:t>Véhicule propre ou à faibles émissions</a:t>
              </a:r>
            </a:p>
          </p:txBody>
        </p:sp>
        <p:sp>
          <p:nvSpPr>
            <p:cNvPr id="188" name="Signalisation droite 187">
              <a:extLst>
                <a:ext uri="{FF2B5EF4-FFF2-40B4-BE49-F238E27FC236}">
                  <a16:creationId xmlns:a16="http://schemas.microsoft.com/office/drawing/2014/main" id="{18DFBB5F-CA1E-4698-AEA9-229EC13002B8}"/>
                </a:ext>
              </a:extLst>
            </p:cNvPr>
            <p:cNvSpPr/>
            <p:nvPr/>
          </p:nvSpPr>
          <p:spPr>
            <a:xfrm>
              <a:off x="2780055" y="2010595"/>
              <a:ext cx="359671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777" name="ZoneTexte 188">
              <a:extLst>
                <a:ext uri="{FF2B5EF4-FFF2-40B4-BE49-F238E27FC236}">
                  <a16:creationId xmlns:a16="http://schemas.microsoft.com/office/drawing/2014/main" id="{A525398D-2771-46A8-9CE7-00213A4228E4}"/>
                </a:ext>
              </a:extLst>
            </p:cNvPr>
            <p:cNvSpPr txBox="1">
              <a:spLocks noChangeArrowheads="1"/>
            </p:cNvSpPr>
            <p:nvPr/>
          </p:nvSpPr>
          <p:spPr bwMode="auto">
            <a:xfrm>
              <a:off x="3609361" y="2119429"/>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Durée de location</a:t>
              </a:r>
            </a:p>
          </p:txBody>
        </p:sp>
        <p:sp>
          <p:nvSpPr>
            <p:cNvPr id="73778" name="ZoneTexte 189">
              <a:extLst>
                <a:ext uri="{FF2B5EF4-FFF2-40B4-BE49-F238E27FC236}">
                  <a16:creationId xmlns:a16="http://schemas.microsoft.com/office/drawing/2014/main" id="{5A653B18-4CE2-4050-BB32-E789C8C5653E}"/>
                </a:ext>
              </a:extLst>
            </p:cNvPr>
            <p:cNvSpPr txBox="1">
              <a:spLocks noChangeArrowheads="1"/>
            </p:cNvSpPr>
            <p:nvPr/>
          </p:nvSpPr>
          <p:spPr bwMode="auto">
            <a:xfrm>
              <a:off x="6441577" y="2117111"/>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2 - 5 ans</a:t>
              </a:r>
            </a:p>
          </p:txBody>
        </p:sp>
        <p:sp>
          <p:nvSpPr>
            <p:cNvPr id="191" name="Signalisation droite 190">
              <a:extLst>
                <a:ext uri="{FF2B5EF4-FFF2-40B4-BE49-F238E27FC236}">
                  <a16:creationId xmlns:a16="http://schemas.microsoft.com/office/drawing/2014/main" id="{FC08762C-6F33-476C-9942-5BFC7447D690}"/>
                </a:ext>
              </a:extLst>
            </p:cNvPr>
            <p:cNvSpPr/>
            <p:nvPr/>
          </p:nvSpPr>
          <p:spPr>
            <a:xfrm>
              <a:off x="2780055" y="2632804"/>
              <a:ext cx="359671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780" name="ZoneTexte 191">
              <a:extLst>
                <a:ext uri="{FF2B5EF4-FFF2-40B4-BE49-F238E27FC236}">
                  <a16:creationId xmlns:a16="http://schemas.microsoft.com/office/drawing/2014/main" id="{3EB42D34-2FF3-4EDA-91CD-D952500D726F}"/>
                </a:ext>
              </a:extLst>
            </p:cNvPr>
            <p:cNvSpPr txBox="1">
              <a:spLocks noChangeArrowheads="1"/>
            </p:cNvSpPr>
            <p:nvPr/>
          </p:nvSpPr>
          <p:spPr bwMode="auto">
            <a:xfrm>
              <a:off x="3201510" y="2740655"/>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Kilométrage annuel</a:t>
              </a:r>
            </a:p>
          </p:txBody>
        </p:sp>
        <p:sp>
          <p:nvSpPr>
            <p:cNvPr id="73781" name="ZoneTexte 192">
              <a:extLst>
                <a:ext uri="{FF2B5EF4-FFF2-40B4-BE49-F238E27FC236}">
                  <a16:creationId xmlns:a16="http://schemas.microsoft.com/office/drawing/2014/main" id="{EF3244D1-55DB-44B8-BF78-62DC25D16E2B}"/>
                </a:ext>
              </a:extLst>
            </p:cNvPr>
            <p:cNvSpPr txBox="1">
              <a:spLocks noChangeArrowheads="1"/>
            </p:cNvSpPr>
            <p:nvPr/>
          </p:nvSpPr>
          <p:spPr bwMode="auto">
            <a:xfrm>
              <a:off x="6441577" y="2738337"/>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10 000 à 30 000 km/an</a:t>
              </a:r>
            </a:p>
          </p:txBody>
        </p:sp>
        <p:sp>
          <p:nvSpPr>
            <p:cNvPr id="194" name="Signalisation droite 193">
              <a:extLst>
                <a:ext uri="{FF2B5EF4-FFF2-40B4-BE49-F238E27FC236}">
                  <a16:creationId xmlns:a16="http://schemas.microsoft.com/office/drawing/2014/main" id="{3569DA81-F02A-4571-9F53-0633EDCA6736}"/>
                </a:ext>
              </a:extLst>
            </p:cNvPr>
            <p:cNvSpPr/>
            <p:nvPr/>
          </p:nvSpPr>
          <p:spPr>
            <a:xfrm>
              <a:off x="2780055" y="3253425"/>
              <a:ext cx="359671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783" name="ZoneTexte 194">
              <a:extLst>
                <a:ext uri="{FF2B5EF4-FFF2-40B4-BE49-F238E27FC236}">
                  <a16:creationId xmlns:a16="http://schemas.microsoft.com/office/drawing/2014/main" id="{0FEB9D59-D63F-4769-8DCB-F64710F93183}"/>
                </a:ext>
              </a:extLst>
            </p:cNvPr>
            <p:cNvSpPr txBox="1">
              <a:spLocks noChangeArrowheads="1"/>
            </p:cNvSpPr>
            <p:nvPr/>
          </p:nvSpPr>
          <p:spPr bwMode="auto">
            <a:xfrm>
              <a:off x="3201510" y="3361881"/>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Fin de contrat</a:t>
              </a:r>
            </a:p>
          </p:txBody>
        </p:sp>
        <p:sp>
          <p:nvSpPr>
            <p:cNvPr id="197" name="Signalisation droite 196">
              <a:extLst>
                <a:ext uri="{FF2B5EF4-FFF2-40B4-BE49-F238E27FC236}">
                  <a16:creationId xmlns:a16="http://schemas.microsoft.com/office/drawing/2014/main" id="{A83B3893-9833-40C1-9E7B-6FE76A640F99}"/>
                </a:ext>
              </a:extLst>
            </p:cNvPr>
            <p:cNvSpPr/>
            <p:nvPr/>
          </p:nvSpPr>
          <p:spPr>
            <a:xfrm>
              <a:off x="2780055" y="3875634"/>
              <a:ext cx="3596718" cy="519037"/>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3785" name="ZoneTexte 197">
              <a:extLst>
                <a:ext uri="{FF2B5EF4-FFF2-40B4-BE49-F238E27FC236}">
                  <a16:creationId xmlns:a16="http://schemas.microsoft.com/office/drawing/2014/main" id="{17BA14E6-1B45-4107-AC27-4504AC06EC57}"/>
                </a:ext>
              </a:extLst>
            </p:cNvPr>
            <p:cNvSpPr txBox="1">
              <a:spLocks noChangeArrowheads="1"/>
            </p:cNvSpPr>
            <p:nvPr/>
          </p:nvSpPr>
          <p:spPr bwMode="auto">
            <a:xfrm>
              <a:off x="3201510" y="3983107"/>
              <a:ext cx="2753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Services inclus</a:t>
              </a:r>
            </a:p>
          </p:txBody>
        </p:sp>
        <p:sp>
          <p:nvSpPr>
            <p:cNvPr id="73786" name="ZoneTexte 198">
              <a:extLst>
                <a:ext uri="{FF2B5EF4-FFF2-40B4-BE49-F238E27FC236}">
                  <a16:creationId xmlns:a16="http://schemas.microsoft.com/office/drawing/2014/main" id="{F07A76C9-9805-453E-A723-528B80BCCAB0}"/>
                </a:ext>
              </a:extLst>
            </p:cNvPr>
            <p:cNvSpPr txBox="1">
              <a:spLocks noChangeArrowheads="1"/>
            </p:cNvSpPr>
            <p:nvPr/>
          </p:nvSpPr>
          <p:spPr bwMode="auto">
            <a:xfrm>
              <a:off x="6441577" y="3897979"/>
              <a:ext cx="28585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Entretien, assistance,</a:t>
              </a:r>
            </a:p>
            <a:p>
              <a:pPr algn="ctr" eaLnBrk="1" hangingPunct="1"/>
              <a:r>
                <a:rPr lang="fr-FR" altLang="fr-FR" sz="1200" b="1">
                  <a:solidFill>
                    <a:srgbClr val="394348"/>
                  </a:solidFill>
                  <a:latin typeface="Arial" panose="020B0604020202020204" pitchFamily="34" charset="0"/>
                  <a:cs typeface="Arial" panose="020B0604020202020204" pitchFamily="34" charset="0"/>
                </a:rPr>
                <a:t>perte financière</a:t>
              </a:r>
            </a:p>
          </p:txBody>
        </p:sp>
        <p:sp>
          <p:nvSpPr>
            <p:cNvPr id="200" name="Signalisation droite 199">
              <a:extLst>
                <a:ext uri="{FF2B5EF4-FFF2-40B4-BE49-F238E27FC236}">
                  <a16:creationId xmlns:a16="http://schemas.microsoft.com/office/drawing/2014/main" id="{6DF09339-71A8-4981-9392-B6EC887D30E6}"/>
                </a:ext>
              </a:extLst>
            </p:cNvPr>
            <p:cNvSpPr/>
            <p:nvPr/>
          </p:nvSpPr>
          <p:spPr>
            <a:xfrm>
              <a:off x="2780055" y="4496256"/>
              <a:ext cx="3596718" cy="519036"/>
            </a:xfrm>
            <a:prstGeom prst="homePlate">
              <a:avLst/>
            </a:prstGeom>
            <a:solidFill>
              <a:srgbClr val="C01014"/>
            </a:solidFill>
            <a:ln>
              <a:solidFill>
                <a:srgbClr val="C010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3788" name="ZoneTexte 200">
              <a:extLst>
                <a:ext uri="{FF2B5EF4-FFF2-40B4-BE49-F238E27FC236}">
                  <a16:creationId xmlns:a16="http://schemas.microsoft.com/office/drawing/2014/main" id="{3CA40CB5-7C5C-4AE3-932D-A683FEB8CA64}"/>
                </a:ext>
              </a:extLst>
            </p:cNvPr>
            <p:cNvSpPr txBox="1">
              <a:spLocks noChangeArrowheads="1"/>
            </p:cNvSpPr>
            <p:nvPr/>
          </p:nvSpPr>
          <p:spPr bwMode="auto">
            <a:xfrm>
              <a:off x="3609361" y="4604333"/>
              <a:ext cx="1937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400" b="1">
                  <a:solidFill>
                    <a:schemeClr val="bg1"/>
                  </a:solidFill>
                  <a:latin typeface="Arial" panose="020B0604020202020204" pitchFamily="34" charset="0"/>
                  <a:cs typeface="Arial" panose="020B0604020202020204" pitchFamily="34" charset="0"/>
                </a:rPr>
                <a:t>Services optionnels</a:t>
              </a:r>
            </a:p>
          </p:txBody>
        </p:sp>
        <p:sp>
          <p:nvSpPr>
            <p:cNvPr id="73789" name="ZoneTexte 201">
              <a:extLst>
                <a:ext uri="{FF2B5EF4-FFF2-40B4-BE49-F238E27FC236}">
                  <a16:creationId xmlns:a16="http://schemas.microsoft.com/office/drawing/2014/main" id="{39D5826E-F9B9-489C-8137-B1062D91AE48}"/>
                </a:ext>
              </a:extLst>
            </p:cNvPr>
            <p:cNvSpPr txBox="1">
              <a:spLocks noChangeArrowheads="1"/>
            </p:cNvSpPr>
            <p:nvPr/>
          </p:nvSpPr>
          <p:spPr bwMode="auto">
            <a:xfrm>
              <a:off x="6441577" y="4526390"/>
              <a:ext cx="28585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Pneumatiques, livraison à domicile, réduction carbone</a:t>
              </a:r>
            </a:p>
          </p:txBody>
        </p:sp>
        <p:sp>
          <p:nvSpPr>
            <p:cNvPr id="73790" name="ZoneTexte 205">
              <a:extLst>
                <a:ext uri="{FF2B5EF4-FFF2-40B4-BE49-F238E27FC236}">
                  <a16:creationId xmlns:a16="http://schemas.microsoft.com/office/drawing/2014/main" id="{2317AD76-D42E-4EA2-905F-AB8450C008AB}"/>
                </a:ext>
              </a:extLst>
            </p:cNvPr>
            <p:cNvSpPr txBox="1">
              <a:spLocks noChangeArrowheads="1"/>
            </p:cNvSpPr>
            <p:nvPr/>
          </p:nvSpPr>
          <p:spPr bwMode="auto">
            <a:xfrm>
              <a:off x="6441577" y="3375772"/>
              <a:ext cx="285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1200" b="1">
                  <a:solidFill>
                    <a:srgbClr val="394348"/>
                  </a:solidFill>
                  <a:latin typeface="Arial" panose="020B0604020202020204" pitchFamily="34" charset="0"/>
                  <a:cs typeface="Arial" panose="020B0604020202020204" pitchFamily="34" charset="0"/>
                </a:rPr>
                <a:t>Restituer le véhicule</a:t>
              </a:r>
            </a:p>
          </p:txBody>
        </p:sp>
      </p:grpSp>
      <p:pic>
        <p:nvPicPr>
          <p:cNvPr id="215" name="Graphique 214">
            <a:extLst>
              <a:ext uri="{FF2B5EF4-FFF2-40B4-BE49-F238E27FC236}">
                <a16:creationId xmlns:a16="http://schemas.microsoft.com/office/drawing/2014/main" id="{CF288544-20F9-40AA-A1A3-08537D03AB71}"/>
              </a:ext>
            </a:extLst>
          </p:cNvPr>
          <p:cNvPicPr>
            <a:picLocks noChangeAspect="1"/>
          </p:cNvPicPr>
          <p:nvPr/>
        </p:nvPicPr>
        <p:blipFill>
          <a:blip r:embed="rId10"/>
          <a:srcRect/>
          <a:stretch/>
        </p:blipFill>
        <p:spPr>
          <a:xfrm>
            <a:off x="0" y="0"/>
            <a:ext cx="701675" cy="701675"/>
          </a:xfrm>
          <a:prstGeom prst="rect">
            <a:avLst/>
          </a:prstGeom>
        </p:spPr>
      </p:pic>
      <p:grpSp>
        <p:nvGrpSpPr>
          <p:cNvPr id="73747" name="Groupe 72">
            <a:extLst>
              <a:ext uri="{FF2B5EF4-FFF2-40B4-BE49-F238E27FC236}">
                <a16:creationId xmlns:a16="http://schemas.microsoft.com/office/drawing/2014/main" id="{D239D9EA-EB53-411E-9CA6-BBEB4D6A4163}"/>
              </a:ext>
            </a:extLst>
          </p:cNvPr>
          <p:cNvGrpSpPr>
            <a:grpSpLocks/>
          </p:cNvGrpSpPr>
          <p:nvPr/>
        </p:nvGrpSpPr>
        <p:grpSpPr bwMode="auto">
          <a:xfrm>
            <a:off x="3365500" y="6388100"/>
            <a:ext cx="1417638" cy="369888"/>
            <a:chOff x="2237439" y="6388408"/>
            <a:chExt cx="1417322" cy="369331"/>
          </a:xfrm>
        </p:grpSpPr>
        <p:sp>
          <p:nvSpPr>
            <p:cNvPr id="74" name="Rectangle 73">
              <a:extLst>
                <a:ext uri="{FF2B5EF4-FFF2-40B4-BE49-F238E27FC236}">
                  <a16:creationId xmlns:a16="http://schemas.microsoft.com/office/drawing/2014/main" id="{D3DF16EF-E351-4441-B320-D1CC1A329879}"/>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73766" name="ZoneTexte 74">
              <a:extLst>
                <a:ext uri="{FF2B5EF4-FFF2-40B4-BE49-F238E27FC236}">
                  <a16:creationId xmlns:a16="http://schemas.microsoft.com/office/drawing/2014/main" id="{A1C4D2D2-4830-4163-A387-610652757505}"/>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76" name="Rectangle 75">
            <a:extLst>
              <a:ext uri="{FF2B5EF4-FFF2-40B4-BE49-F238E27FC236}">
                <a16:creationId xmlns:a16="http://schemas.microsoft.com/office/drawing/2014/main" id="{9F596A53-B331-47DA-ACB6-47D81F70C32A}"/>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79" name="Graphique 78">
            <a:hlinkClick r:id="rId11"/>
            <a:extLst>
              <a:ext uri="{FF2B5EF4-FFF2-40B4-BE49-F238E27FC236}">
                <a16:creationId xmlns:a16="http://schemas.microsoft.com/office/drawing/2014/main" id="{9481DE51-68D7-4014-8D86-F41A2CF7CCAA}"/>
              </a:ext>
            </a:extLst>
          </p:cNvPr>
          <p:cNvPicPr>
            <a:picLocks noChangeAspect="1"/>
          </p:cNvPicPr>
          <p:nvPr/>
        </p:nvPicPr>
        <p:blipFill>
          <a:blip r:embed="rId12"/>
          <a:srcRect/>
          <a:stretch/>
        </p:blipFill>
        <p:spPr>
          <a:xfrm>
            <a:off x="7366000" y="587375"/>
            <a:ext cx="304800" cy="304800"/>
          </a:xfrm>
          <a:prstGeom prst="rect">
            <a:avLst/>
          </a:prstGeom>
        </p:spPr>
      </p:pic>
      <p:sp>
        <p:nvSpPr>
          <p:cNvPr id="88" name="Rectangle 87">
            <a:hlinkClick r:id="rId13" action="ppaction://hlinksldjump"/>
            <a:extLst>
              <a:ext uri="{FF2B5EF4-FFF2-40B4-BE49-F238E27FC236}">
                <a16:creationId xmlns:a16="http://schemas.microsoft.com/office/drawing/2014/main" id="{902F6D91-A04F-4E76-AC2C-C6160BA00CED}"/>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3751" name="Groupe 81">
            <a:extLst>
              <a:ext uri="{FF2B5EF4-FFF2-40B4-BE49-F238E27FC236}">
                <a16:creationId xmlns:a16="http://schemas.microsoft.com/office/drawing/2014/main" id="{ADDDF2A6-DB93-4181-8085-E6956C0D8A8E}"/>
              </a:ext>
            </a:extLst>
          </p:cNvPr>
          <p:cNvGrpSpPr>
            <a:grpSpLocks/>
          </p:cNvGrpSpPr>
          <p:nvPr/>
        </p:nvGrpSpPr>
        <p:grpSpPr bwMode="auto">
          <a:xfrm>
            <a:off x="6048375" y="6324600"/>
            <a:ext cx="784225" cy="496888"/>
            <a:chOff x="6767187" y="6323834"/>
            <a:chExt cx="784388" cy="497620"/>
          </a:xfrm>
        </p:grpSpPr>
        <p:pic>
          <p:nvPicPr>
            <p:cNvPr id="83" name="Graphique 82">
              <a:extLst>
                <a:ext uri="{FF2B5EF4-FFF2-40B4-BE49-F238E27FC236}">
                  <a16:creationId xmlns:a16="http://schemas.microsoft.com/office/drawing/2014/main" id="{4BFF29F7-7DA7-467F-A5F2-C8AAE0EFBF7F}"/>
                </a:ext>
              </a:extLst>
            </p:cNvPr>
            <p:cNvPicPr>
              <a:picLocks noChangeAspect="1"/>
            </p:cNvPicPr>
            <p:nvPr/>
          </p:nvPicPr>
          <p:blipFill>
            <a:blip r:embed="rId14"/>
            <a:stretch>
              <a:fillRect/>
            </a:stretch>
          </p:blipFill>
          <p:spPr>
            <a:xfrm>
              <a:off x="6964078" y="6323834"/>
              <a:ext cx="352498" cy="352944"/>
            </a:xfrm>
            <a:prstGeom prst="rect">
              <a:avLst/>
            </a:prstGeom>
          </p:spPr>
        </p:pic>
        <p:sp>
          <p:nvSpPr>
            <p:cNvPr id="73764" name="ZoneTexte 83">
              <a:extLst>
                <a:ext uri="{FF2B5EF4-FFF2-40B4-BE49-F238E27FC236}">
                  <a16:creationId xmlns:a16="http://schemas.microsoft.com/office/drawing/2014/main" id="{DA6A7712-2F7D-4212-B1EE-2CF800B5FF7D}"/>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3752" name="Groupe 84">
            <a:extLst>
              <a:ext uri="{FF2B5EF4-FFF2-40B4-BE49-F238E27FC236}">
                <a16:creationId xmlns:a16="http://schemas.microsoft.com/office/drawing/2014/main" id="{B52D8D6B-D950-4EA7-AC40-39655E4A9FFB}"/>
              </a:ext>
            </a:extLst>
          </p:cNvPr>
          <p:cNvGrpSpPr>
            <a:grpSpLocks/>
          </p:cNvGrpSpPr>
          <p:nvPr/>
        </p:nvGrpSpPr>
        <p:grpSpPr bwMode="auto">
          <a:xfrm>
            <a:off x="71438" y="6324600"/>
            <a:ext cx="11553825" cy="496888"/>
            <a:chOff x="71517" y="6323834"/>
            <a:chExt cx="11554426" cy="497620"/>
          </a:xfrm>
        </p:grpSpPr>
        <p:pic>
          <p:nvPicPr>
            <p:cNvPr id="86" name="Graphique 85">
              <a:hlinkClick r:id="" action="ppaction://hlinkshowjump?jump=previousslide"/>
              <a:extLst>
                <a:ext uri="{FF2B5EF4-FFF2-40B4-BE49-F238E27FC236}">
                  <a16:creationId xmlns:a16="http://schemas.microsoft.com/office/drawing/2014/main" id="{A30E0DA1-E7AB-4A6D-AF3B-7A66F027207A}"/>
                </a:ext>
              </a:extLst>
            </p:cNvPr>
            <p:cNvPicPr>
              <a:picLocks noChangeAspect="1"/>
            </p:cNvPicPr>
            <p:nvPr/>
          </p:nvPicPr>
          <p:blipFill>
            <a:blip r:embed="rId15"/>
            <a:srcRect/>
            <a:stretch/>
          </p:blipFill>
          <p:spPr>
            <a:xfrm rot="10800000">
              <a:off x="11062351" y="6427174"/>
              <a:ext cx="281003" cy="279812"/>
            </a:xfrm>
            <a:prstGeom prst="rect">
              <a:avLst/>
            </a:prstGeom>
          </p:spPr>
        </p:pic>
        <p:pic>
          <p:nvPicPr>
            <p:cNvPr id="87" name="Graphique 86">
              <a:hlinkClick r:id="" action="ppaction://hlinkshowjump?jump=nextslide"/>
              <a:extLst>
                <a:ext uri="{FF2B5EF4-FFF2-40B4-BE49-F238E27FC236}">
                  <a16:creationId xmlns:a16="http://schemas.microsoft.com/office/drawing/2014/main" id="{0B392CBE-64F8-4856-A7E3-34BD7B352365}"/>
                </a:ext>
              </a:extLst>
            </p:cNvPr>
            <p:cNvPicPr>
              <a:picLocks noChangeAspect="1"/>
            </p:cNvPicPr>
            <p:nvPr/>
          </p:nvPicPr>
          <p:blipFill>
            <a:blip r:embed="rId15"/>
            <a:srcRect/>
            <a:stretch/>
          </p:blipFill>
          <p:spPr>
            <a:xfrm>
              <a:off x="11344940" y="6431943"/>
              <a:ext cx="281003" cy="281402"/>
            </a:xfrm>
            <a:prstGeom prst="rect">
              <a:avLst/>
            </a:prstGeom>
          </p:spPr>
        </p:pic>
        <p:sp>
          <p:nvSpPr>
            <p:cNvPr id="103" name="Rectangle 102">
              <a:hlinkClick r:id="rId16" action="ppaction://hlinksldjump"/>
              <a:extLst>
                <a:ext uri="{FF2B5EF4-FFF2-40B4-BE49-F238E27FC236}">
                  <a16:creationId xmlns:a16="http://schemas.microsoft.com/office/drawing/2014/main" id="{8CD2DA03-BCB9-49F1-B17E-45322727BCC0}"/>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4" name="Rectangle 103">
              <a:hlinkClick r:id="rId17" action="ppaction://hlinksldjump"/>
              <a:extLst>
                <a:ext uri="{FF2B5EF4-FFF2-40B4-BE49-F238E27FC236}">
                  <a16:creationId xmlns:a16="http://schemas.microsoft.com/office/drawing/2014/main" id="{69B6881A-43C5-4C66-8570-9CA7CD6E64F6}"/>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5" name="Rectangle 104">
              <a:hlinkClick r:id="rId18" action="ppaction://hlinksldjump"/>
              <a:extLst>
                <a:ext uri="{FF2B5EF4-FFF2-40B4-BE49-F238E27FC236}">
                  <a16:creationId xmlns:a16="http://schemas.microsoft.com/office/drawing/2014/main" id="{67A417CE-9D57-4B30-8BE1-847566F16360}"/>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6" name="Rectangle 105">
              <a:hlinkClick r:id="rId19" action="ppaction://hlinksldjump"/>
              <a:extLst>
                <a:ext uri="{FF2B5EF4-FFF2-40B4-BE49-F238E27FC236}">
                  <a16:creationId xmlns:a16="http://schemas.microsoft.com/office/drawing/2014/main" id="{B22660CD-D85A-433C-9668-013EFD87673B}"/>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7" name="Rectangle 106">
              <a:hlinkClick r:id="rId20" action="ppaction://hlinksldjump"/>
              <a:extLst>
                <a:ext uri="{FF2B5EF4-FFF2-40B4-BE49-F238E27FC236}">
                  <a16:creationId xmlns:a16="http://schemas.microsoft.com/office/drawing/2014/main" id="{AF00A720-0F6A-495F-8183-78E729ACF996}"/>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8" name="Rectangle 107">
              <a:hlinkClick r:id="rId21" action="ppaction://hlinksldjump"/>
              <a:extLst>
                <a:ext uri="{FF2B5EF4-FFF2-40B4-BE49-F238E27FC236}">
                  <a16:creationId xmlns:a16="http://schemas.microsoft.com/office/drawing/2014/main" id="{0B93C3FD-E380-4445-9168-254E968A4D83}"/>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09" name="Rectangle 108">
              <a:hlinkClick r:id="rId22" action="ppaction://hlinksldjump"/>
              <a:extLst>
                <a:ext uri="{FF2B5EF4-FFF2-40B4-BE49-F238E27FC236}">
                  <a16:creationId xmlns:a16="http://schemas.microsoft.com/office/drawing/2014/main" id="{7690BE93-C1FB-495A-B15F-30A03DADE8B0}"/>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0" name="Rectangle 109">
              <a:hlinkClick r:id="rId23" action="ppaction://hlinksldjump"/>
              <a:extLst>
                <a:ext uri="{FF2B5EF4-FFF2-40B4-BE49-F238E27FC236}">
                  <a16:creationId xmlns:a16="http://schemas.microsoft.com/office/drawing/2014/main" id="{16F8D7AA-400B-4CC4-9D10-7409E4476410}"/>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Graphique 66">
            <a:extLst>
              <a:ext uri="{FF2B5EF4-FFF2-40B4-BE49-F238E27FC236}">
                <a16:creationId xmlns:a16="http://schemas.microsoft.com/office/drawing/2014/main" id="{669D2DF9-54B0-4DD0-AC26-9D384247C196}"/>
              </a:ext>
            </a:extLst>
          </p:cNvPr>
          <p:cNvPicPr>
            <a:picLocks noChangeAspect="1"/>
          </p:cNvPicPr>
          <p:nvPr/>
        </p:nvPicPr>
        <p:blipFill rotWithShape="1">
          <a:blip r:embed="rId2"/>
          <a:srcRect l="-1280" t="19621" r="39707" b="23148"/>
          <a:stretch/>
        </p:blipFill>
        <p:spPr>
          <a:xfrm>
            <a:off x="7948613" y="2363788"/>
            <a:ext cx="4240212" cy="3943350"/>
          </a:xfrm>
          <a:prstGeom prst="rect">
            <a:avLst/>
          </a:prstGeom>
        </p:spPr>
      </p:pic>
      <p:sp>
        <p:nvSpPr>
          <p:cNvPr id="53" name="Rectangle 52">
            <a:extLst>
              <a:ext uri="{FF2B5EF4-FFF2-40B4-BE49-F238E27FC236}">
                <a16:creationId xmlns:a16="http://schemas.microsoft.com/office/drawing/2014/main" id="{628818AF-73EA-4A8F-AD7A-8091F8EFA849}"/>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4" name="Rectangle 53">
            <a:extLst>
              <a:ext uri="{FF2B5EF4-FFF2-40B4-BE49-F238E27FC236}">
                <a16:creationId xmlns:a16="http://schemas.microsoft.com/office/drawing/2014/main" id="{EE37A393-1D56-485D-A110-D3D0FC7153D1}"/>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57" name="Rectangle 56">
            <a:extLst>
              <a:ext uri="{FF2B5EF4-FFF2-40B4-BE49-F238E27FC236}">
                <a16:creationId xmlns:a16="http://schemas.microsoft.com/office/drawing/2014/main" id="{BAA11653-1A8F-48C5-819E-8029DE34F931}"/>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72</a:t>
            </a:r>
          </a:p>
        </p:txBody>
      </p:sp>
      <p:grpSp>
        <p:nvGrpSpPr>
          <p:cNvPr id="74758" name="Groupe 57">
            <a:extLst>
              <a:ext uri="{FF2B5EF4-FFF2-40B4-BE49-F238E27FC236}">
                <a16:creationId xmlns:a16="http://schemas.microsoft.com/office/drawing/2014/main" id="{AF07DC3B-3534-4AA7-A5AB-ED47241B3947}"/>
              </a:ext>
            </a:extLst>
          </p:cNvPr>
          <p:cNvGrpSpPr>
            <a:grpSpLocks/>
          </p:cNvGrpSpPr>
          <p:nvPr/>
        </p:nvGrpSpPr>
        <p:grpSpPr bwMode="auto">
          <a:xfrm>
            <a:off x="88900" y="6353175"/>
            <a:ext cx="511175" cy="469900"/>
            <a:chOff x="89063" y="6352891"/>
            <a:chExt cx="510639" cy="470443"/>
          </a:xfrm>
        </p:grpSpPr>
        <p:pic>
          <p:nvPicPr>
            <p:cNvPr id="59" name="Graphique 58">
              <a:extLst>
                <a:ext uri="{FF2B5EF4-FFF2-40B4-BE49-F238E27FC236}">
                  <a16:creationId xmlns:a16="http://schemas.microsoft.com/office/drawing/2014/main" id="{969ACED5-C8D4-42A5-90F3-AAFA6FE73CD9}"/>
                </a:ext>
              </a:extLst>
            </p:cNvPr>
            <p:cNvPicPr>
              <a:picLocks noChangeAspect="1"/>
            </p:cNvPicPr>
            <p:nvPr/>
          </p:nvPicPr>
          <p:blipFill>
            <a:blip r:embed="rId3"/>
            <a:srcRect/>
            <a:stretch/>
          </p:blipFill>
          <p:spPr>
            <a:xfrm>
              <a:off x="188971" y="6352891"/>
              <a:ext cx="310824" cy="311510"/>
            </a:xfrm>
            <a:prstGeom prst="rect">
              <a:avLst/>
            </a:prstGeom>
          </p:spPr>
        </p:pic>
        <p:sp>
          <p:nvSpPr>
            <p:cNvPr id="74811" name="ZoneTexte 59">
              <a:extLst>
                <a:ext uri="{FF2B5EF4-FFF2-40B4-BE49-F238E27FC236}">
                  <a16:creationId xmlns:a16="http://schemas.microsoft.com/office/drawing/2014/main" id="{2BCB4B29-2507-4BC0-B148-7CC52436523D}"/>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4759" name="Groupe 60">
            <a:extLst>
              <a:ext uri="{FF2B5EF4-FFF2-40B4-BE49-F238E27FC236}">
                <a16:creationId xmlns:a16="http://schemas.microsoft.com/office/drawing/2014/main" id="{06B44CBC-654C-4873-9AB6-CBDAF362FD96}"/>
              </a:ext>
            </a:extLst>
          </p:cNvPr>
          <p:cNvGrpSpPr>
            <a:grpSpLocks/>
          </p:cNvGrpSpPr>
          <p:nvPr/>
        </p:nvGrpSpPr>
        <p:grpSpPr bwMode="auto">
          <a:xfrm>
            <a:off x="660400" y="6307138"/>
            <a:ext cx="604838" cy="515937"/>
            <a:chOff x="611572" y="6306505"/>
            <a:chExt cx="605644" cy="516829"/>
          </a:xfrm>
        </p:grpSpPr>
        <p:pic>
          <p:nvPicPr>
            <p:cNvPr id="62" name="Graphique 61">
              <a:extLst>
                <a:ext uri="{FF2B5EF4-FFF2-40B4-BE49-F238E27FC236}">
                  <a16:creationId xmlns:a16="http://schemas.microsoft.com/office/drawing/2014/main" id="{F37B2BD9-709E-4CCE-99A7-FDBDD3F88064}"/>
                </a:ext>
              </a:extLst>
            </p:cNvPr>
            <p:cNvPicPr>
              <a:picLocks noChangeAspect="1"/>
            </p:cNvPicPr>
            <p:nvPr/>
          </p:nvPicPr>
          <p:blipFill>
            <a:blip r:embed="rId4"/>
            <a:srcRect/>
            <a:stretch/>
          </p:blipFill>
          <p:spPr>
            <a:xfrm>
              <a:off x="706949" y="6306505"/>
              <a:ext cx="414890" cy="415053"/>
            </a:xfrm>
            <a:prstGeom prst="rect">
              <a:avLst/>
            </a:prstGeom>
          </p:spPr>
        </p:pic>
        <p:sp>
          <p:nvSpPr>
            <p:cNvPr id="74809" name="ZoneTexte 62">
              <a:extLst>
                <a:ext uri="{FF2B5EF4-FFF2-40B4-BE49-F238E27FC236}">
                  <a16:creationId xmlns:a16="http://schemas.microsoft.com/office/drawing/2014/main" id="{C2F1F829-5C5F-4AD5-93A1-8B00E73197FD}"/>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4760" name="ZoneTexte 63">
            <a:extLst>
              <a:ext uri="{FF2B5EF4-FFF2-40B4-BE49-F238E27FC236}">
                <a16:creationId xmlns:a16="http://schemas.microsoft.com/office/drawing/2014/main" id="{8EFF72E2-94A6-41CB-9A8C-80B9AD43FF9C}"/>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65" name="Connecteur droit 64">
            <a:extLst>
              <a:ext uri="{FF2B5EF4-FFF2-40B4-BE49-F238E27FC236}">
                <a16:creationId xmlns:a16="http://schemas.microsoft.com/office/drawing/2014/main" id="{9D8F2812-4B78-4706-81C2-127CBB93B3F6}"/>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FC87A494-1696-4157-B6D7-3FC097D258B5}"/>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763" name="Groupe 67">
            <a:extLst>
              <a:ext uri="{FF2B5EF4-FFF2-40B4-BE49-F238E27FC236}">
                <a16:creationId xmlns:a16="http://schemas.microsoft.com/office/drawing/2014/main" id="{82B452E2-4D6D-4EA9-BD23-0E283DB1A3D8}"/>
              </a:ext>
            </a:extLst>
          </p:cNvPr>
          <p:cNvGrpSpPr>
            <a:grpSpLocks/>
          </p:cNvGrpSpPr>
          <p:nvPr/>
        </p:nvGrpSpPr>
        <p:grpSpPr bwMode="auto">
          <a:xfrm>
            <a:off x="4746625" y="6332538"/>
            <a:ext cx="784225" cy="490537"/>
            <a:chOff x="5671169" y="6332222"/>
            <a:chExt cx="784388" cy="490781"/>
          </a:xfrm>
        </p:grpSpPr>
        <p:pic>
          <p:nvPicPr>
            <p:cNvPr id="69" name="Graphique 68">
              <a:extLst>
                <a:ext uri="{FF2B5EF4-FFF2-40B4-BE49-F238E27FC236}">
                  <a16:creationId xmlns:a16="http://schemas.microsoft.com/office/drawing/2014/main" id="{B22442FE-F1C4-4448-9FD9-47533B684DAA}"/>
                </a:ext>
              </a:extLst>
            </p:cNvPr>
            <p:cNvPicPr>
              <a:picLocks noChangeAspect="1"/>
            </p:cNvPicPr>
            <p:nvPr/>
          </p:nvPicPr>
          <p:blipFill>
            <a:blip r:embed="rId5"/>
            <a:stretch>
              <a:fillRect/>
            </a:stretch>
          </p:blipFill>
          <p:spPr>
            <a:xfrm>
              <a:off x="5890290" y="6332222"/>
              <a:ext cx="352498" cy="352600"/>
            </a:xfrm>
            <a:prstGeom prst="rect">
              <a:avLst/>
            </a:prstGeom>
          </p:spPr>
        </p:pic>
        <p:sp>
          <p:nvSpPr>
            <p:cNvPr id="74807" name="ZoneTexte 69">
              <a:extLst>
                <a:ext uri="{FF2B5EF4-FFF2-40B4-BE49-F238E27FC236}">
                  <a16:creationId xmlns:a16="http://schemas.microsoft.com/office/drawing/2014/main" id="{CCC61059-1368-4EA4-A38F-C44DA7000A70}"/>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4764" name="Groupe 70">
            <a:extLst>
              <a:ext uri="{FF2B5EF4-FFF2-40B4-BE49-F238E27FC236}">
                <a16:creationId xmlns:a16="http://schemas.microsoft.com/office/drawing/2014/main" id="{877A0E85-F2B3-461F-B5D8-2E6AF470D394}"/>
              </a:ext>
            </a:extLst>
          </p:cNvPr>
          <p:cNvGrpSpPr>
            <a:grpSpLocks/>
          </p:cNvGrpSpPr>
          <p:nvPr/>
        </p:nvGrpSpPr>
        <p:grpSpPr bwMode="auto">
          <a:xfrm>
            <a:off x="5367338" y="6348413"/>
            <a:ext cx="784225" cy="474662"/>
            <a:chOff x="6197480" y="6348998"/>
            <a:chExt cx="784388" cy="474005"/>
          </a:xfrm>
        </p:grpSpPr>
        <p:pic>
          <p:nvPicPr>
            <p:cNvPr id="72" name="Graphique 71">
              <a:extLst>
                <a:ext uri="{FF2B5EF4-FFF2-40B4-BE49-F238E27FC236}">
                  <a16:creationId xmlns:a16="http://schemas.microsoft.com/office/drawing/2014/main" id="{550701CF-57BF-41B2-91DC-9143744CD0E3}"/>
                </a:ext>
              </a:extLst>
            </p:cNvPr>
            <p:cNvPicPr>
              <a:picLocks noChangeAspect="1"/>
            </p:cNvPicPr>
            <p:nvPr/>
          </p:nvPicPr>
          <p:blipFill>
            <a:blip r:embed="rId6"/>
            <a:stretch>
              <a:fillRect/>
            </a:stretch>
          </p:blipFill>
          <p:spPr>
            <a:xfrm>
              <a:off x="6416601" y="6348998"/>
              <a:ext cx="352498" cy="353522"/>
            </a:xfrm>
            <a:prstGeom prst="rect">
              <a:avLst/>
            </a:prstGeom>
          </p:spPr>
        </p:pic>
        <p:sp>
          <p:nvSpPr>
            <p:cNvPr id="74805" name="ZoneTexte 73">
              <a:extLst>
                <a:ext uri="{FF2B5EF4-FFF2-40B4-BE49-F238E27FC236}">
                  <a16:creationId xmlns:a16="http://schemas.microsoft.com/office/drawing/2014/main" id="{DC45F02E-6C34-47CD-A0E5-525FDD17E2FB}"/>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4765" name="Groupe 81">
            <a:extLst>
              <a:ext uri="{FF2B5EF4-FFF2-40B4-BE49-F238E27FC236}">
                <a16:creationId xmlns:a16="http://schemas.microsoft.com/office/drawing/2014/main" id="{FFF0B1FB-6657-4EBD-BF80-76E1BD029A86}"/>
              </a:ext>
            </a:extLst>
          </p:cNvPr>
          <p:cNvGrpSpPr>
            <a:grpSpLocks/>
          </p:cNvGrpSpPr>
          <p:nvPr/>
        </p:nvGrpSpPr>
        <p:grpSpPr bwMode="auto">
          <a:xfrm>
            <a:off x="1581150" y="6342063"/>
            <a:ext cx="784225" cy="481012"/>
            <a:chOff x="5794442" y="6342472"/>
            <a:chExt cx="784388" cy="480531"/>
          </a:xfrm>
        </p:grpSpPr>
        <p:pic>
          <p:nvPicPr>
            <p:cNvPr id="83" name="Graphique 82">
              <a:extLst>
                <a:ext uri="{FF2B5EF4-FFF2-40B4-BE49-F238E27FC236}">
                  <a16:creationId xmlns:a16="http://schemas.microsoft.com/office/drawing/2014/main" id="{39148046-7721-40F5-8210-FFB6C5B43896}"/>
                </a:ext>
              </a:extLst>
            </p:cNvPr>
            <p:cNvPicPr>
              <a:picLocks noChangeAspect="1"/>
            </p:cNvPicPr>
            <p:nvPr/>
          </p:nvPicPr>
          <p:blipFill>
            <a:blip r:embed="rId7"/>
            <a:srcRect/>
            <a:stretch/>
          </p:blipFill>
          <p:spPr>
            <a:xfrm>
              <a:off x="6013563" y="6342472"/>
              <a:ext cx="346147" cy="345729"/>
            </a:xfrm>
            <a:prstGeom prst="rect">
              <a:avLst/>
            </a:prstGeom>
          </p:spPr>
        </p:pic>
        <p:sp>
          <p:nvSpPr>
            <p:cNvPr id="74803" name="ZoneTexte 83">
              <a:extLst>
                <a:ext uri="{FF2B5EF4-FFF2-40B4-BE49-F238E27FC236}">
                  <a16:creationId xmlns:a16="http://schemas.microsoft.com/office/drawing/2014/main" id="{1CB17CEF-0EC0-450B-91BB-D606222D88FC}"/>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4766" name="Groupe 2">
            <a:extLst>
              <a:ext uri="{FF2B5EF4-FFF2-40B4-BE49-F238E27FC236}">
                <a16:creationId xmlns:a16="http://schemas.microsoft.com/office/drawing/2014/main" id="{6EC2078A-3720-42D2-A4EC-E43DC17A592B}"/>
              </a:ext>
            </a:extLst>
          </p:cNvPr>
          <p:cNvGrpSpPr>
            <a:grpSpLocks/>
          </p:cNvGrpSpPr>
          <p:nvPr/>
        </p:nvGrpSpPr>
        <p:grpSpPr bwMode="auto">
          <a:xfrm>
            <a:off x="11252200" y="5872163"/>
            <a:ext cx="879475" cy="361950"/>
            <a:chOff x="702023" y="0"/>
            <a:chExt cx="878589" cy="362285"/>
          </a:xfrm>
        </p:grpSpPr>
        <p:sp>
          <p:nvSpPr>
            <p:cNvPr id="9" name="Rectangle 8">
              <a:extLst>
                <a:ext uri="{FF2B5EF4-FFF2-40B4-BE49-F238E27FC236}">
                  <a16:creationId xmlns:a16="http://schemas.microsoft.com/office/drawing/2014/main" id="{2B3716CB-DD8D-42D8-812D-F5C89555D1E7}"/>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20" name="Triangle 19">
              <a:extLst>
                <a:ext uri="{FF2B5EF4-FFF2-40B4-BE49-F238E27FC236}">
                  <a16:creationId xmlns:a16="http://schemas.microsoft.com/office/drawing/2014/main" id="{238FB3B8-E0EF-47EB-B3B1-C2CCAFA1FEDD}"/>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74767" name="Groupe 85">
            <a:extLst>
              <a:ext uri="{FF2B5EF4-FFF2-40B4-BE49-F238E27FC236}">
                <a16:creationId xmlns:a16="http://schemas.microsoft.com/office/drawing/2014/main" id="{A1C4E195-252C-45A9-8268-9EDCC430C4DE}"/>
              </a:ext>
            </a:extLst>
          </p:cNvPr>
          <p:cNvGrpSpPr>
            <a:grpSpLocks/>
          </p:cNvGrpSpPr>
          <p:nvPr/>
        </p:nvGrpSpPr>
        <p:grpSpPr bwMode="auto">
          <a:xfrm>
            <a:off x="8907463" y="6334125"/>
            <a:ext cx="1304925" cy="488950"/>
            <a:chOff x="9429931" y="6334408"/>
            <a:chExt cx="1305361" cy="488926"/>
          </a:xfrm>
        </p:grpSpPr>
        <p:grpSp>
          <p:nvGrpSpPr>
            <p:cNvPr id="74793" name="Groupe 87">
              <a:extLst>
                <a:ext uri="{FF2B5EF4-FFF2-40B4-BE49-F238E27FC236}">
                  <a16:creationId xmlns:a16="http://schemas.microsoft.com/office/drawing/2014/main" id="{87EE08D4-5FED-444E-B5AC-729B80F34E0E}"/>
                </a:ext>
              </a:extLst>
            </p:cNvPr>
            <p:cNvGrpSpPr>
              <a:grpSpLocks/>
            </p:cNvGrpSpPr>
            <p:nvPr/>
          </p:nvGrpSpPr>
          <p:grpSpPr bwMode="auto">
            <a:xfrm>
              <a:off x="9429931" y="6334408"/>
              <a:ext cx="547826" cy="488926"/>
              <a:chOff x="640481" y="6334408"/>
              <a:chExt cx="547826" cy="488926"/>
            </a:xfrm>
          </p:grpSpPr>
          <p:pic>
            <p:nvPicPr>
              <p:cNvPr id="94" name="Graphique 93">
                <a:extLst>
                  <a:ext uri="{FF2B5EF4-FFF2-40B4-BE49-F238E27FC236}">
                    <a16:creationId xmlns:a16="http://schemas.microsoft.com/office/drawing/2014/main" id="{DC9F30C1-F062-4A5A-923D-A590C710250F}"/>
                  </a:ext>
                </a:extLst>
              </p:cNvPr>
              <p:cNvPicPr>
                <a:picLocks noChangeAspect="1"/>
              </p:cNvPicPr>
              <p:nvPr/>
            </p:nvPicPr>
            <p:blipFill>
              <a:blip r:embed="rId8"/>
              <a:srcRect/>
              <a:stretch/>
            </p:blipFill>
            <p:spPr>
              <a:xfrm>
                <a:off x="735763" y="6334408"/>
                <a:ext cx="352543" cy="352408"/>
              </a:xfrm>
              <a:prstGeom prst="rect">
                <a:avLst/>
              </a:prstGeom>
            </p:spPr>
          </p:pic>
          <p:sp>
            <p:nvSpPr>
              <p:cNvPr id="74799" name="ZoneTexte 94">
                <a:extLst>
                  <a:ext uri="{FF2B5EF4-FFF2-40B4-BE49-F238E27FC236}">
                    <a16:creationId xmlns:a16="http://schemas.microsoft.com/office/drawing/2014/main" id="{92AF3A62-CE75-4C38-BD2F-0516DB45FDB4}"/>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89" name="Connecteur droit 88">
              <a:extLst>
                <a:ext uri="{FF2B5EF4-FFF2-40B4-BE49-F238E27FC236}">
                  <a16:creationId xmlns:a16="http://schemas.microsoft.com/office/drawing/2014/main" id="{94FF1513-F5E0-4521-BF72-6B0A29085FA1}"/>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795" name="Groupe 89">
              <a:extLst>
                <a:ext uri="{FF2B5EF4-FFF2-40B4-BE49-F238E27FC236}">
                  <a16:creationId xmlns:a16="http://schemas.microsoft.com/office/drawing/2014/main" id="{A22A168C-7C1C-4A4C-AA2F-44A2170841C7}"/>
                </a:ext>
              </a:extLst>
            </p:cNvPr>
            <p:cNvGrpSpPr>
              <a:grpSpLocks/>
            </p:cNvGrpSpPr>
            <p:nvPr/>
          </p:nvGrpSpPr>
          <p:grpSpPr bwMode="auto">
            <a:xfrm>
              <a:off x="10304354" y="6342472"/>
              <a:ext cx="430938" cy="480531"/>
              <a:chOff x="5971167" y="6342472"/>
              <a:chExt cx="430938" cy="480531"/>
            </a:xfrm>
          </p:grpSpPr>
          <p:pic>
            <p:nvPicPr>
              <p:cNvPr id="92" name="Graphique 91">
                <a:extLst>
                  <a:ext uri="{FF2B5EF4-FFF2-40B4-BE49-F238E27FC236}">
                    <a16:creationId xmlns:a16="http://schemas.microsoft.com/office/drawing/2014/main" id="{B960410D-9D8E-48AE-9C00-78E6F1333219}"/>
                  </a:ext>
                </a:extLst>
              </p:cNvPr>
              <p:cNvPicPr>
                <a:picLocks noChangeAspect="1"/>
              </p:cNvPicPr>
              <p:nvPr/>
            </p:nvPicPr>
            <p:blipFill>
              <a:blip r:embed="rId9"/>
              <a:srcRect/>
              <a:stretch/>
            </p:blipFill>
            <p:spPr>
              <a:xfrm>
                <a:off x="6008273" y="6342346"/>
                <a:ext cx="346191" cy="346058"/>
              </a:xfrm>
              <a:prstGeom prst="rect">
                <a:avLst/>
              </a:prstGeom>
            </p:spPr>
          </p:pic>
          <p:sp>
            <p:nvSpPr>
              <p:cNvPr id="74797" name="ZoneTexte 92">
                <a:extLst>
                  <a:ext uri="{FF2B5EF4-FFF2-40B4-BE49-F238E27FC236}">
                    <a16:creationId xmlns:a16="http://schemas.microsoft.com/office/drawing/2014/main" id="{3C90F123-FCE3-4E7A-A0FA-59A9D595B598}"/>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74768" name="Groupe 1">
            <a:extLst>
              <a:ext uri="{FF2B5EF4-FFF2-40B4-BE49-F238E27FC236}">
                <a16:creationId xmlns:a16="http://schemas.microsoft.com/office/drawing/2014/main" id="{7EBE5A89-89A3-457D-809F-0C7D81E368FD}"/>
              </a:ext>
            </a:extLst>
          </p:cNvPr>
          <p:cNvGrpSpPr>
            <a:grpSpLocks/>
          </p:cNvGrpSpPr>
          <p:nvPr/>
        </p:nvGrpSpPr>
        <p:grpSpPr bwMode="auto">
          <a:xfrm>
            <a:off x="2365374" y="777875"/>
            <a:ext cx="7502527" cy="4744351"/>
            <a:chOff x="1912224" y="837198"/>
            <a:chExt cx="7502401" cy="3807992"/>
          </a:xfrm>
        </p:grpSpPr>
        <p:sp>
          <p:nvSpPr>
            <p:cNvPr id="96" name="object 5">
              <a:extLst>
                <a:ext uri="{FF2B5EF4-FFF2-40B4-BE49-F238E27FC236}">
                  <a16:creationId xmlns:a16="http://schemas.microsoft.com/office/drawing/2014/main" id="{566B8FF6-340A-4D07-8E81-C10F12CBF869}"/>
                </a:ext>
              </a:extLst>
            </p:cNvPr>
            <p:cNvSpPr txBox="1"/>
            <p:nvPr/>
          </p:nvSpPr>
          <p:spPr>
            <a:xfrm>
              <a:off x="1912225" y="1395608"/>
              <a:ext cx="7502400" cy="2485889"/>
            </a:xfrm>
            <a:prstGeom prst="rect">
              <a:avLst/>
            </a:prstGeom>
            <a:solidFill>
              <a:schemeClr val="bg1"/>
            </a:solidFill>
            <a:ln>
              <a:solidFill>
                <a:srgbClr val="C5DCAF"/>
              </a:solidFill>
            </a:ln>
          </p:spPr>
          <p:txBody>
            <a:bodyPr lIns="216000" tIns="180000" rIns="216000" bIns="144000">
              <a:spAutoFit/>
            </a:bodyPr>
            <a:lstStyle/>
            <a:p>
              <a:pPr marL="176213" indent="-176213" algn="just" eaLnBrk="1" fontAlgn="auto" hangingPunct="1">
                <a:spcBef>
                  <a:spcPts val="0"/>
                </a:spcBef>
                <a:spcAft>
                  <a:spcPts val="0"/>
                </a:spcAft>
                <a:buClr>
                  <a:srgbClr val="C5DCAF"/>
                </a:buClr>
                <a:buFont typeface="Wingdings" panose="05000000000000000000" pitchFamily="2" charset="2"/>
                <a:buChar char="§"/>
                <a:defRPr/>
              </a:pPr>
              <a:r>
                <a:rPr lang="fr-FR" sz="1200" b="1" dirty="0">
                  <a:solidFill>
                    <a:schemeClr val="accent6">
                      <a:lumMod val="60000"/>
                      <a:lumOff val="40000"/>
                    </a:schemeClr>
                  </a:solidFill>
                  <a:latin typeface="Arial" panose="020B0604020202020204" pitchFamily="34" charset="0"/>
                  <a:cs typeface="Arial" panose="020B0604020202020204" pitchFamily="34" charset="0"/>
                </a:rPr>
                <a:t>Assurance Auto </a:t>
              </a:r>
              <a:r>
                <a:rPr lang="fr-FR" sz="1200" b="1" baseline="30000" dirty="0">
                  <a:solidFill>
                    <a:schemeClr val="accent6">
                      <a:lumMod val="60000"/>
                      <a:lumOff val="40000"/>
                    </a:schemeClr>
                  </a:solidFill>
                  <a:latin typeface="Arial" panose="020B0604020202020204" pitchFamily="34" charset="0"/>
                  <a:cs typeface="Arial" panose="020B0604020202020204" pitchFamily="34" charset="0"/>
                </a:rPr>
                <a:t>(1)</a:t>
              </a:r>
              <a:r>
                <a:rPr lang="fr-FR" sz="1200" baseline="30000" dirty="0">
                  <a:solidFill>
                    <a:schemeClr val="accent6">
                      <a:lumMod val="60000"/>
                      <a:lumOff val="40000"/>
                    </a:schemeClr>
                  </a:solidFill>
                  <a:latin typeface="Arial" panose="020B0604020202020204" pitchFamily="34" charset="0"/>
                  <a:cs typeface="Arial" panose="020B0604020202020204" pitchFamily="34" charset="0"/>
                </a:rPr>
                <a:t> </a:t>
              </a:r>
              <a:r>
                <a:rPr lang="fr-FR" sz="1200" dirty="0">
                  <a:solidFill>
                    <a:schemeClr val="accent6">
                      <a:lumMod val="60000"/>
                      <a:lumOff val="40000"/>
                    </a:schemeClr>
                  </a:solidFill>
                  <a:latin typeface="Arial" panose="020B0604020202020204" pitchFamily="34" charset="0"/>
                  <a:cs typeface="Arial" panose="020B0604020202020204" pitchFamily="34" charset="0"/>
                </a:rPr>
                <a:t>:</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Avantage tarifaire pour les véhicules propres</a:t>
              </a:r>
              <a:r>
                <a:rPr lang="fr-FR" sz="1200" baseline="30000" dirty="0">
                  <a:solidFill>
                    <a:srgbClr val="394348"/>
                  </a:solidFill>
                  <a:latin typeface="Arial" panose="020B0604020202020204" pitchFamily="34" charset="0"/>
                  <a:cs typeface="Arial" panose="020B0604020202020204" pitchFamily="34" charset="0"/>
                </a:rPr>
                <a:t>(2)</a:t>
              </a:r>
              <a:r>
                <a:rPr lang="fr-FR" sz="1200" dirty="0">
                  <a:solidFill>
                    <a:srgbClr val="394348"/>
                  </a:solidFill>
                  <a:latin typeface="Arial" panose="020B0604020202020204" pitchFamily="34" charset="0"/>
                  <a:cs typeface="Arial" panose="020B0604020202020204" pitchFamily="34" charset="0"/>
                </a:rPr>
                <a:t> : réduction jusqu’à -10 % de la prime annuelle</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Prise en charge des batteries des véhicules électriques</a:t>
              </a:r>
            </a:p>
            <a:p>
              <a:pPr lvl="1" algn="just" eaLnBrk="1" fontAlgn="auto" hangingPunct="1">
                <a:spcBef>
                  <a:spcPts val="0"/>
                </a:spcBef>
                <a:spcAft>
                  <a:spcPts val="0"/>
                </a:spcAft>
                <a:buClr>
                  <a:srgbClr val="C5DCAF"/>
                </a:buClr>
                <a:buSzPct val="60000"/>
                <a:defRPr/>
              </a:pPr>
              <a:endParaRPr lang="fr-FR" sz="1200" b="1"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Avantage pour la conduite écoresponsable : </a:t>
              </a:r>
              <a:r>
                <a:rPr lang="fr-FR" sz="1200" b="1" dirty="0">
                  <a:solidFill>
                    <a:srgbClr val="394348"/>
                  </a:solidFill>
                  <a:latin typeface="Arial" panose="020B0604020202020204" pitchFamily="34" charset="0"/>
                  <a:cs typeface="Arial" panose="020B0604020202020204" pitchFamily="34" charset="0"/>
                </a:rPr>
                <a:t>1 stage </a:t>
              </a:r>
              <a:r>
                <a:rPr lang="fr-FR" sz="1200" b="1" dirty="0" err="1">
                  <a:solidFill>
                    <a:srgbClr val="394348"/>
                  </a:solidFill>
                  <a:latin typeface="Arial" panose="020B0604020202020204" pitchFamily="34" charset="0"/>
                  <a:cs typeface="Arial" panose="020B0604020202020204" pitchFamily="34" charset="0"/>
                </a:rPr>
                <a:t>écoconduite</a:t>
              </a:r>
              <a:r>
                <a:rPr lang="fr-FR" sz="1200" b="1" dirty="0">
                  <a:solidFill>
                    <a:srgbClr val="394348"/>
                  </a:solidFill>
                  <a:latin typeface="Arial" panose="020B0604020202020204" pitchFamily="34" charset="0"/>
                  <a:cs typeface="Arial" panose="020B0604020202020204" pitchFamily="34" charset="0"/>
                </a:rPr>
                <a:t> offert / an</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endParaRPr lang="fr-FR" sz="1200" b="1"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Avantage tarifaire pour les petits rouleurs parcourant moins de 8000km par an (jusqu'à-10%)</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Option de l’assurance Auto : possibilité d’assurer les dommages et vol des vélos loués en libre-service (jusqu’à 300 € / 1 fois par an).</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endParaRPr lang="fr-FR" sz="1200" dirty="0">
                <a:solidFill>
                  <a:srgbClr val="394348"/>
                </a:solidFill>
                <a:latin typeface="Arial" panose="020B0604020202020204" pitchFamily="34" charset="0"/>
                <a:cs typeface="Arial" panose="020B0604020202020204" pitchFamily="34" charset="0"/>
              </a:endParaRP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Dans le cadre de la gestion des sinistres : mise en avant de </a:t>
              </a:r>
              <a:r>
                <a:rPr lang="fr-FR" sz="1200" b="1" dirty="0">
                  <a:solidFill>
                    <a:srgbClr val="394348"/>
                  </a:solidFill>
                  <a:latin typeface="Arial" panose="020B0604020202020204" pitchFamily="34" charset="0"/>
                  <a:cs typeface="Arial" panose="020B0604020202020204" pitchFamily="34" charset="0"/>
                </a:rPr>
                <a:t>la réparation plutôt que le changement de pièces</a:t>
              </a:r>
              <a:r>
                <a:rPr lang="fr-FR" sz="1200" dirty="0">
                  <a:solidFill>
                    <a:srgbClr val="394348"/>
                  </a:solidFill>
                  <a:latin typeface="Arial" panose="020B0604020202020204" pitchFamily="34" charset="0"/>
                  <a:cs typeface="Arial" panose="020B0604020202020204" pitchFamily="34" charset="0"/>
                </a:rPr>
                <a:t> et le début des pièces de « réemploi ». En 2021, le taux d’utilisation de pièces de réemploi dans la réparation automobile était d’environ 10%</a:t>
              </a:r>
              <a:r>
                <a:rPr lang="fr-FR" sz="1200" baseline="30000" dirty="0">
                  <a:solidFill>
                    <a:srgbClr val="394348"/>
                  </a:solidFill>
                  <a:latin typeface="Arial" panose="020B0604020202020204" pitchFamily="34" charset="0"/>
                  <a:cs typeface="Arial" panose="020B0604020202020204" pitchFamily="34" charset="0"/>
                </a:rPr>
                <a:t>(3)</a:t>
              </a:r>
              <a:r>
                <a:rPr lang="fr-FR" sz="1200" dirty="0">
                  <a:solidFill>
                    <a:srgbClr val="394348"/>
                  </a:solidFill>
                  <a:latin typeface="Arial" panose="020B0604020202020204" pitchFamily="34" charset="0"/>
                  <a:cs typeface="Arial" panose="020B0604020202020204" pitchFamily="34" charset="0"/>
                </a:rPr>
                <a:t>.</a:t>
              </a:r>
            </a:p>
          </p:txBody>
        </p:sp>
        <p:sp>
          <p:nvSpPr>
            <p:cNvPr id="74791" name="object 5">
              <a:extLst>
                <a:ext uri="{FF2B5EF4-FFF2-40B4-BE49-F238E27FC236}">
                  <a16:creationId xmlns:a16="http://schemas.microsoft.com/office/drawing/2014/main" id="{8411F3C2-2E81-45FE-AD57-A376665BBE4A}"/>
                </a:ext>
              </a:extLst>
            </p:cNvPr>
            <p:cNvSpPr txBox="1">
              <a:spLocks noChangeArrowheads="1"/>
            </p:cNvSpPr>
            <p:nvPr/>
          </p:nvSpPr>
          <p:spPr bwMode="auto">
            <a:xfrm>
              <a:off x="1912224" y="837198"/>
              <a:ext cx="7502400" cy="495108"/>
            </a:xfrm>
            <a:prstGeom prst="rect">
              <a:avLst/>
            </a:prstGeom>
            <a:solidFill>
              <a:srgbClr val="C5DCAF"/>
            </a:solidFill>
            <a:ln w="9525">
              <a:solidFill>
                <a:srgbClr val="C5DCAF"/>
              </a:solidFill>
              <a:miter lim="800000"/>
              <a:headEnd/>
              <a:tailEnd/>
            </a:ln>
          </p:spPr>
          <p:txBody>
            <a:bodyPr lIns="90000" tIns="108000" rIns="90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spcAft>
                  <a:spcPts val="300"/>
                </a:spcAft>
              </a:pPr>
              <a:r>
                <a:rPr lang="fr-FR" altLang="fr-FR" b="1">
                  <a:solidFill>
                    <a:srgbClr val="394348"/>
                  </a:solidFill>
                  <a:latin typeface="Arial" panose="020B0604020202020204" pitchFamily="34" charset="0"/>
                  <a:cs typeface="Arial" panose="020B0604020202020204" pitchFamily="34" charset="0"/>
                </a:rPr>
                <a:t>Prestations de l’assurance IARD</a:t>
              </a:r>
            </a:p>
          </p:txBody>
        </p:sp>
        <p:sp>
          <p:nvSpPr>
            <p:cNvPr id="49" name="object 5">
              <a:extLst>
                <a:ext uri="{FF2B5EF4-FFF2-40B4-BE49-F238E27FC236}">
                  <a16:creationId xmlns:a16="http://schemas.microsoft.com/office/drawing/2014/main" id="{D9554AC3-5DD4-4291-B1EB-2EB3AEDE5E3F}"/>
                </a:ext>
              </a:extLst>
            </p:cNvPr>
            <p:cNvSpPr txBox="1"/>
            <p:nvPr/>
          </p:nvSpPr>
          <p:spPr>
            <a:xfrm>
              <a:off x="1912225" y="3937937"/>
              <a:ext cx="7502400" cy="707253"/>
            </a:xfrm>
            <a:prstGeom prst="rect">
              <a:avLst/>
            </a:prstGeom>
            <a:solidFill>
              <a:schemeClr val="bg1"/>
            </a:solidFill>
            <a:ln>
              <a:solidFill>
                <a:srgbClr val="C5DCAF"/>
              </a:solidFill>
            </a:ln>
          </p:spPr>
          <p:txBody>
            <a:bodyPr lIns="216000" tIns="180000" rIns="216000" bIns="144000">
              <a:spAutoFit/>
            </a:bodyPr>
            <a:lstStyle/>
            <a:p>
              <a:pPr marL="176213" indent="-176213" algn="just" eaLnBrk="1" fontAlgn="auto" hangingPunct="1">
                <a:spcBef>
                  <a:spcPts val="0"/>
                </a:spcBef>
                <a:spcAft>
                  <a:spcPts val="0"/>
                </a:spcAft>
                <a:buClr>
                  <a:srgbClr val="C5DCAF"/>
                </a:buClr>
                <a:buFont typeface="Wingdings" panose="05000000000000000000" pitchFamily="2" charset="2"/>
                <a:buChar char="§"/>
                <a:defRPr/>
              </a:pPr>
              <a:r>
                <a:rPr lang="fr-FR" sz="1200" b="1" dirty="0">
                  <a:solidFill>
                    <a:schemeClr val="accent6">
                      <a:lumMod val="60000"/>
                      <a:lumOff val="40000"/>
                    </a:schemeClr>
                  </a:solidFill>
                  <a:latin typeface="Arial" panose="020B0604020202020204" pitchFamily="34" charset="0"/>
                  <a:cs typeface="Arial" panose="020B0604020202020204" pitchFamily="34" charset="0"/>
                </a:rPr>
                <a:t>Assurance Habitation</a:t>
              </a:r>
              <a:r>
                <a:rPr lang="fr-FR" sz="1200" b="1" baseline="30000" dirty="0">
                  <a:solidFill>
                    <a:schemeClr val="accent6">
                      <a:lumMod val="60000"/>
                      <a:lumOff val="40000"/>
                    </a:schemeClr>
                  </a:solidFill>
                  <a:latin typeface="Arial" panose="020B0604020202020204" pitchFamily="34" charset="0"/>
                  <a:cs typeface="Arial" panose="020B0604020202020204" pitchFamily="34" charset="0"/>
                </a:rPr>
                <a:t>(1)</a:t>
              </a:r>
              <a:r>
                <a:rPr lang="fr-FR" sz="1200" baseline="30000" dirty="0">
                  <a:solidFill>
                    <a:schemeClr val="accent6">
                      <a:lumMod val="60000"/>
                      <a:lumOff val="40000"/>
                    </a:schemeClr>
                  </a:solidFill>
                  <a:latin typeface="Arial" panose="020B0604020202020204" pitchFamily="34" charset="0"/>
                  <a:cs typeface="Arial" panose="020B0604020202020204" pitchFamily="34" charset="0"/>
                </a:rPr>
                <a:t> </a:t>
              </a:r>
              <a:r>
                <a:rPr lang="fr-FR" sz="1200" dirty="0">
                  <a:solidFill>
                    <a:schemeClr val="accent6">
                      <a:lumMod val="60000"/>
                      <a:lumOff val="40000"/>
                    </a:schemeClr>
                  </a:solidFill>
                  <a:latin typeface="Arial" panose="020B0604020202020204" pitchFamily="34" charset="0"/>
                  <a:cs typeface="Arial" panose="020B0604020202020204" pitchFamily="34" charset="0"/>
                </a:rPr>
                <a:t>:</a:t>
              </a:r>
            </a:p>
            <a:p>
              <a:pPr marL="628650" lvl="1" indent="-171450" algn="just" eaLnBrk="1" fontAlgn="auto" hangingPunct="1">
                <a:spcBef>
                  <a:spcPts val="0"/>
                </a:spcBef>
                <a:spcAft>
                  <a:spcPts val="0"/>
                </a:spcAft>
                <a:buClr>
                  <a:srgbClr val="C5DCAF"/>
                </a:buClr>
                <a:buSzPct val="60000"/>
                <a:buFont typeface="Arial Narrow" panose="020B0606020202030204" pitchFamily="34" charset="0"/>
                <a:buChar char="►"/>
                <a:defRPr/>
              </a:pPr>
              <a:r>
                <a:rPr lang="fr-FR" sz="1200" dirty="0">
                  <a:solidFill>
                    <a:srgbClr val="394348"/>
                  </a:solidFill>
                  <a:latin typeface="Arial" panose="020B0604020202020204" pitchFamily="34" charset="0"/>
                  <a:cs typeface="Arial" panose="020B0604020202020204" pitchFamily="34" charset="0"/>
                </a:rPr>
                <a:t>En option, possibilité </a:t>
              </a:r>
              <a:r>
                <a:rPr lang="fr-FR" sz="1200" b="1" dirty="0">
                  <a:solidFill>
                    <a:srgbClr val="394348"/>
                  </a:solidFill>
                  <a:latin typeface="Arial" panose="020B0604020202020204" pitchFamily="34" charset="0"/>
                  <a:cs typeface="Arial" panose="020B0604020202020204" pitchFamily="34" charset="0"/>
                </a:rPr>
                <a:t>d’assurer les nouveaux moyens de déplacements urbains </a:t>
              </a:r>
              <a:r>
                <a:rPr lang="fr-FR" sz="1200" dirty="0">
                  <a:solidFill>
                    <a:srgbClr val="394348"/>
                  </a:solidFill>
                  <a:latin typeface="Arial" panose="020B0604020202020204" pitchFamily="34" charset="0"/>
                  <a:cs typeface="Arial" panose="020B0604020202020204" pitchFamily="34" charset="0"/>
                </a:rPr>
                <a:t>(vélo, vélo à assistance électrique, trottinette, trottinette électrique, gyropode…)</a:t>
              </a:r>
            </a:p>
          </p:txBody>
        </p:sp>
      </p:grpSp>
      <p:grpSp>
        <p:nvGrpSpPr>
          <p:cNvPr id="74769" name="Groupe 120">
            <a:extLst>
              <a:ext uri="{FF2B5EF4-FFF2-40B4-BE49-F238E27FC236}">
                <a16:creationId xmlns:a16="http://schemas.microsoft.com/office/drawing/2014/main" id="{BE64F123-35F8-40AE-AC92-0B70D1D52C5B}"/>
              </a:ext>
            </a:extLst>
          </p:cNvPr>
          <p:cNvGrpSpPr>
            <a:grpSpLocks/>
          </p:cNvGrpSpPr>
          <p:nvPr/>
        </p:nvGrpSpPr>
        <p:grpSpPr bwMode="auto">
          <a:xfrm>
            <a:off x="3365500" y="6388100"/>
            <a:ext cx="1417638" cy="369888"/>
            <a:chOff x="2237439" y="6388408"/>
            <a:chExt cx="1417322" cy="369331"/>
          </a:xfrm>
        </p:grpSpPr>
        <p:sp>
          <p:nvSpPr>
            <p:cNvPr id="122" name="Rectangle 121">
              <a:extLst>
                <a:ext uri="{FF2B5EF4-FFF2-40B4-BE49-F238E27FC236}">
                  <a16:creationId xmlns:a16="http://schemas.microsoft.com/office/drawing/2014/main" id="{CE3B030D-1ABA-4550-ADB3-24711D24F714}"/>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74789" name="ZoneTexte 122">
              <a:extLst>
                <a:ext uri="{FF2B5EF4-FFF2-40B4-BE49-F238E27FC236}">
                  <a16:creationId xmlns:a16="http://schemas.microsoft.com/office/drawing/2014/main" id="{3F48AC2C-16FE-4A2F-831A-5EEDC09E474A}"/>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124" name="Rectangle 123">
            <a:extLst>
              <a:ext uri="{FF2B5EF4-FFF2-40B4-BE49-F238E27FC236}">
                <a16:creationId xmlns:a16="http://schemas.microsoft.com/office/drawing/2014/main" id="{C0DEE8D8-697B-4BAF-BF62-B93123404AC8}"/>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pic>
        <p:nvPicPr>
          <p:cNvPr id="48" name="Graphique 47">
            <a:extLst>
              <a:ext uri="{FF2B5EF4-FFF2-40B4-BE49-F238E27FC236}">
                <a16:creationId xmlns:a16="http://schemas.microsoft.com/office/drawing/2014/main" id="{69C6A6A1-AB2C-45B5-8578-7FA5FE0B9E95}"/>
              </a:ext>
            </a:extLst>
          </p:cNvPr>
          <p:cNvPicPr>
            <a:picLocks noChangeAspect="1"/>
          </p:cNvPicPr>
          <p:nvPr/>
        </p:nvPicPr>
        <p:blipFill>
          <a:blip r:embed="rId10"/>
          <a:srcRect/>
          <a:stretch/>
        </p:blipFill>
        <p:spPr>
          <a:xfrm>
            <a:off x="0" y="0"/>
            <a:ext cx="701675" cy="701675"/>
          </a:xfrm>
          <a:prstGeom prst="rect">
            <a:avLst/>
          </a:prstGeom>
        </p:spPr>
      </p:pic>
      <p:sp>
        <p:nvSpPr>
          <p:cNvPr id="74772" name="ZoneTexte 49">
            <a:extLst>
              <a:ext uri="{FF2B5EF4-FFF2-40B4-BE49-F238E27FC236}">
                <a16:creationId xmlns:a16="http://schemas.microsoft.com/office/drawing/2014/main" id="{7D4568B6-16E2-4C57-ADA5-68D276E15556}"/>
              </a:ext>
            </a:extLst>
          </p:cNvPr>
          <p:cNvSpPr txBox="1">
            <a:spLocks noChangeArrowheads="1"/>
          </p:cNvSpPr>
          <p:nvPr/>
        </p:nvSpPr>
        <p:spPr bwMode="auto">
          <a:xfrm>
            <a:off x="-20637" y="5894665"/>
            <a:ext cx="10580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dirty="0">
                <a:latin typeface="Arial" panose="020B0604020202020204" pitchFamily="34" charset="0"/>
                <a:cs typeface="Arial" panose="020B0604020202020204" pitchFamily="34" charset="0"/>
              </a:rPr>
              <a:t>(1) Selon limites, conditions et exclusions prévues dans les engagements contractuels en vigueur</a:t>
            </a:r>
            <a:br>
              <a:rPr lang="fr-FR" altLang="fr-FR" sz="600" dirty="0">
                <a:latin typeface="Arial" panose="020B0604020202020204" pitchFamily="34" charset="0"/>
                <a:cs typeface="Arial" panose="020B0604020202020204" pitchFamily="34" charset="0"/>
              </a:rPr>
            </a:br>
            <a:r>
              <a:rPr lang="fr-FR" altLang="fr-FR" sz="600" dirty="0">
                <a:latin typeface="Arial" panose="020B0604020202020204" pitchFamily="34" charset="0"/>
                <a:cs typeface="Arial" panose="020B0604020202020204" pitchFamily="34" charset="0"/>
              </a:rPr>
              <a:t>(2) véhicules électriques et hybrides rechargeables émettant moins de 50g de CO2 / km</a:t>
            </a:r>
            <a:br>
              <a:rPr lang="fr-FR" altLang="fr-FR" sz="600" dirty="0">
                <a:latin typeface="Arial" panose="020B0604020202020204" pitchFamily="34" charset="0"/>
                <a:cs typeface="Arial" panose="020B0604020202020204" pitchFamily="34" charset="0"/>
              </a:rPr>
            </a:br>
            <a:r>
              <a:rPr lang="fr-FR" altLang="fr-FR" sz="600" dirty="0">
                <a:latin typeface="Arial" panose="020B0604020202020204" pitchFamily="34" charset="0"/>
                <a:cs typeface="Arial" panose="020B0604020202020204" pitchFamily="34" charset="0"/>
              </a:rPr>
              <a:t>(3) Source BPCE Assurances</a:t>
            </a:r>
          </a:p>
        </p:txBody>
      </p:sp>
      <p:sp>
        <p:nvSpPr>
          <p:cNvPr id="98" name="Rectangle 97">
            <a:hlinkClick r:id="rId11" action="ppaction://hlinksldjump"/>
            <a:extLst>
              <a:ext uri="{FF2B5EF4-FFF2-40B4-BE49-F238E27FC236}">
                <a16:creationId xmlns:a16="http://schemas.microsoft.com/office/drawing/2014/main" id="{18FA8725-A6E0-4121-94EB-F9CEE0402C2A}"/>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4774" name="Groupe 72">
            <a:extLst>
              <a:ext uri="{FF2B5EF4-FFF2-40B4-BE49-F238E27FC236}">
                <a16:creationId xmlns:a16="http://schemas.microsoft.com/office/drawing/2014/main" id="{6C324527-CF9B-4322-BD59-F0541E7D0307}"/>
              </a:ext>
            </a:extLst>
          </p:cNvPr>
          <p:cNvGrpSpPr>
            <a:grpSpLocks/>
          </p:cNvGrpSpPr>
          <p:nvPr/>
        </p:nvGrpSpPr>
        <p:grpSpPr bwMode="auto">
          <a:xfrm>
            <a:off x="6048375" y="6324600"/>
            <a:ext cx="784225" cy="496888"/>
            <a:chOff x="6767187" y="6323834"/>
            <a:chExt cx="784388" cy="497620"/>
          </a:xfrm>
        </p:grpSpPr>
        <p:pic>
          <p:nvPicPr>
            <p:cNvPr id="78" name="Graphique 77">
              <a:extLst>
                <a:ext uri="{FF2B5EF4-FFF2-40B4-BE49-F238E27FC236}">
                  <a16:creationId xmlns:a16="http://schemas.microsoft.com/office/drawing/2014/main" id="{6CA276B5-F811-415B-89AA-176245666B07}"/>
                </a:ext>
              </a:extLst>
            </p:cNvPr>
            <p:cNvPicPr>
              <a:picLocks noChangeAspect="1"/>
            </p:cNvPicPr>
            <p:nvPr/>
          </p:nvPicPr>
          <p:blipFill>
            <a:blip r:embed="rId12"/>
            <a:stretch>
              <a:fillRect/>
            </a:stretch>
          </p:blipFill>
          <p:spPr>
            <a:xfrm>
              <a:off x="6964078" y="6323834"/>
              <a:ext cx="352498" cy="352944"/>
            </a:xfrm>
            <a:prstGeom prst="rect">
              <a:avLst/>
            </a:prstGeom>
          </p:spPr>
        </p:pic>
        <p:sp>
          <p:nvSpPr>
            <p:cNvPr id="74787" name="ZoneTexte 78">
              <a:extLst>
                <a:ext uri="{FF2B5EF4-FFF2-40B4-BE49-F238E27FC236}">
                  <a16:creationId xmlns:a16="http://schemas.microsoft.com/office/drawing/2014/main" id="{C4BEF206-910B-4066-A058-64FCDEC616B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4775" name="Groupe 79">
            <a:extLst>
              <a:ext uri="{FF2B5EF4-FFF2-40B4-BE49-F238E27FC236}">
                <a16:creationId xmlns:a16="http://schemas.microsoft.com/office/drawing/2014/main" id="{A7A66923-1FC9-46EA-A7FC-61B6CBE457AD}"/>
              </a:ext>
            </a:extLst>
          </p:cNvPr>
          <p:cNvGrpSpPr>
            <a:grpSpLocks/>
          </p:cNvGrpSpPr>
          <p:nvPr/>
        </p:nvGrpSpPr>
        <p:grpSpPr bwMode="auto">
          <a:xfrm>
            <a:off x="71438" y="6324600"/>
            <a:ext cx="11553825" cy="496888"/>
            <a:chOff x="71517" y="6323834"/>
            <a:chExt cx="11554426" cy="497620"/>
          </a:xfrm>
        </p:grpSpPr>
        <p:pic>
          <p:nvPicPr>
            <p:cNvPr id="81" name="Graphique 80">
              <a:hlinkClick r:id="" action="ppaction://hlinkshowjump?jump=previousslide"/>
              <a:extLst>
                <a:ext uri="{FF2B5EF4-FFF2-40B4-BE49-F238E27FC236}">
                  <a16:creationId xmlns:a16="http://schemas.microsoft.com/office/drawing/2014/main" id="{9262AF61-7C9E-4D75-927A-AC96FE5FEE71}"/>
                </a:ext>
              </a:extLst>
            </p:cNvPr>
            <p:cNvPicPr>
              <a:picLocks noChangeAspect="1"/>
            </p:cNvPicPr>
            <p:nvPr/>
          </p:nvPicPr>
          <p:blipFill>
            <a:blip r:embed="rId13"/>
            <a:srcRect/>
            <a:stretch/>
          </p:blipFill>
          <p:spPr>
            <a:xfrm rot="10800000">
              <a:off x="11062351" y="6427174"/>
              <a:ext cx="281003" cy="279812"/>
            </a:xfrm>
            <a:prstGeom prst="rect">
              <a:avLst/>
            </a:prstGeom>
          </p:spPr>
        </p:pic>
        <p:pic>
          <p:nvPicPr>
            <p:cNvPr id="85" name="Graphique 84">
              <a:hlinkClick r:id="" action="ppaction://hlinkshowjump?jump=nextslide"/>
              <a:extLst>
                <a:ext uri="{FF2B5EF4-FFF2-40B4-BE49-F238E27FC236}">
                  <a16:creationId xmlns:a16="http://schemas.microsoft.com/office/drawing/2014/main" id="{2619E01C-D427-46F4-9F4C-888CD7F899E9}"/>
                </a:ext>
              </a:extLst>
            </p:cNvPr>
            <p:cNvPicPr>
              <a:picLocks noChangeAspect="1"/>
            </p:cNvPicPr>
            <p:nvPr/>
          </p:nvPicPr>
          <p:blipFill>
            <a:blip r:embed="rId13"/>
            <a:srcRect/>
            <a:stretch/>
          </p:blipFill>
          <p:spPr>
            <a:xfrm>
              <a:off x="11344940" y="6431943"/>
              <a:ext cx="281003" cy="281402"/>
            </a:xfrm>
            <a:prstGeom prst="rect">
              <a:avLst/>
            </a:prstGeom>
          </p:spPr>
        </p:pic>
        <p:sp>
          <p:nvSpPr>
            <p:cNvPr id="87" name="Rectangle 86">
              <a:hlinkClick r:id="rId14" action="ppaction://hlinksldjump"/>
              <a:extLst>
                <a:ext uri="{FF2B5EF4-FFF2-40B4-BE49-F238E27FC236}">
                  <a16:creationId xmlns:a16="http://schemas.microsoft.com/office/drawing/2014/main" id="{6969062C-75FB-4042-B5BD-76B4D85BFDE6}"/>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1" name="Rectangle 90">
              <a:hlinkClick r:id="rId15" action="ppaction://hlinksldjump"/>
              <a:extLst>
                <a:ext uri="{FF2B5EF4-FFF2-40B4-BE49-F238E27FC236}">
                  <a16:creationId xmlns:a16="http://schemas.microsoft.com/office/drawing/2014/main" id="{59E8FB00-4E4A-4925-A4A3-067FD3A32631}"/>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7" name="Rectangle 96">
              <a:hlinkClick r:id="rId16" action="ppaction://hlinksldjump"/>
              <a:extLst>
                <a:ext uri="{FF2B5EF4-FFF2-40B4-BE49-F238E27FC236}">
                  <a16:creationId xmlns:a16="http://schemas.microsoft.com/office/drawing/2014/main" id="{B0A8CA5A-3EE3-4B5F-AD36-7ED13618FB3B}"/>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1" name="Rectangle 110">
              <a:hlinkClick r:id="rId17" action="ppaction://hlinksldjump"/>
              <a:extLst>
                <a:ext uri="{FF2B5EF4-FFF2-40B4-BE49-F238E27FC236}">
                  <a16:creationId xmlns:a16="http://schemas.microsoft.com/office/drawing/2014/main" id="{40B8E955-AEF1-48D9-B52B-323FD7263F3B}"/>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2" name="Rectangle 111">
              <a:hlinkClick r:id="rId18" action="ppaction://hlinksldjump"/>
              <a:extLst>
                <a:ext uri="{FF2B5EF4-FFF2-40B4-BE49-F238E27FC236}">
                  <a16:creationId xmlns:a16="http://schemas.microsoft.com/office/drawing/2014/main" id="{A8000339-0449-4D98-B823-A3AF7F0CE38A}"/>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3" name="Rectangle 112">
              <a:hlinkClick r:id="rId19" action="ppaction://hlinksldjump"/>
              <a:extLst>
                <a:ext uri="{FF2B5EF4-FFF2-40B4-BE49-F238E27FC236}">
                  <a16:creationId xmlns:a16="http://schemas.microsoft.com/office/drawing/2014/main" id="{C5EC1CC4-E4C0-4454-8A90-1791FA791796}"/>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4" name="Rectangle 113">
              <a:hlinkClick r:id="rId20" action="ppaction://hlinksldjump"/>
              <a:extLst>
                <a:ext uri="{FF2B5EF4-FFF2-40B4-BE49-F238E27FC236}">
                  <a16:creationId xmlns:a16="http://schemas.microsoft.com/office/drawing/2014/main" id="{7D0B1CF0-89E0-416D-A1A6-C8A73938EE8A}"/>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5" name="Rectangle 114">
              <a:hlinkClick r:id="rId21" action="ppaction://hlinksldjump"/>
              <a:extLst>
                <a:ext uri="{FF2B5EF4-FFF2-40B4-BE49-F238E27FC236}">
                  <a16:creationId xmlns:a16="http://schemas.microsoft.com/office/drawing/2014/main" id="{187D7F69-3CF6-4F41-B3F6-85D0C541A0F5}"/>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3A591-0627-3528-892F-8777DA05A53A}"/>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DE43F295-7C6F-577E-D17F-36BADF340376}"/>
              </a:ext>
            </a:extLst>
          </p:cNvPr>
          <p:cNvSpPr/>
          <p:nvPr/>
        </p:nvSpPr>
        <p:spPr>
          <a:xfrm>
            <a:off x="0" y="6287213"/>
            <a:ext cx="12191996" cy="570786"/>
          </a:xfrm>
          <a:prstGeom prst="rect">
            <a:avLst/>
          </a:prstGeom>
          <a:solidFill>
            <a:srgbClr val="394348"/>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Rectangle 5">
            <a:extLst>
              <a:ext uri="{FF2B5EF4-FFF2-40B4-BE49-F238E27FC236}">
                <a16:creationId xmlns:a16="http://schemas.microsoft.com/office/drawing/2014/main" id="{E3CF8340-CA6E-CB6B-F577-4A5A036CA49F}"/>
              </a:ext>
            </a:extLst>
          </p:cNvPr>
          <p:cNvSpPr/>
          <p:nvPr/>
        </p:nvSpPr>
        <p:spPr>
          <a:xfrm>
            <a:off x="11768446" y="6471666"/>
            <a:ext cx="423550" cy="186601"/>
          </a:xfrm>
          <a:prstGeom prst="rect">
            <a:avLst/>
          </a:prstGeom>
          <a:solidFill>
            <a:srgbClr val="77BF32"/>
          </a:solidFill>
          <a:ln cap="flat">
            <a:noFill/>
            <a:prstDash val="solid"/>
          </a:ln>
        </p:spPr>
        <p:txBody>
          <a:bodyPr vert="horz" wrap="square" lIns="91440" tIns="45720" rIns="91440" bIns="45720" anchor="ctr"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800" b="1" i="0" u="none" strike="noStrike" kern="1200" cap="none" spc="0" normalizeH="0" baseline="0" noProof="0">
                <a:ln>
                  <a:noFill/>
                </a:ln>
                <a:solidFill>
                  <a:srgbClr val="FFFFFF"/>
                </a:solidFill>
                <a:effectLst/>
                <a:uLnTx/>
                <a:uFillTx/>
                <a:latin typeface="Arial" pitchFamily="34"/>
                <a:ea typeface="+mn-ea"/>
                <a:cs typeface="Arial" pitchFamily="34"/>
              </a:rPr>
              <a:t>73</a:t>
            </a:r>
          </a:p>
        </p:txBody>
      </p:sp>
      <p:grpSp>
        <p:nvGrpSpPr>
          <p:cNvPr id="5" name="Groupe 6">
            <a:extLst>
              <a:ext uri="{FF2B5EF4-FFF2-40B4-BE49-F238E27FC236}">
                <a16:creationId xmlns:a16="http://schemas.microsoft.com/office/drawing/2014/main" id="{628D6A79-C906-6F2D-BF12-7754BE3DB95E}"/>
              </a:ext>
            </a:extLst>
          </p:cNvPr>
          <p:cNvGrpSpPr/>
          <p:nvPr/>
        </p:nvGrpSpPr>
        <p:grpSpPr>
          <a:xfrm>
            <a:off x="89062" y="6352894"/>
            <a:ext cx="510637" cy="470441"/>
            <a:chOff x="89062" y="6352894"/>
            <a:chExt cx="510637" cy="470441"/>
          </a:xfrm>
        </p:grpSpPr>
        <p:pic>
          <p:nvPicPr>
            <p:cNvPr id="6" name="Graphique 7">
              <a:extLst>
                <a:ext uri="{FF2B5EF4-FFF2-40B4-BE49-F238E27FC236}">
                  <a16:creationId xmlns:a16="http://schemas.microsoft.com/office/drawing/2014/main" id="{B24AEF83-8BF8-DF0E-1176-4F810410F499}"/>
                </a:ext>
              </a:extLst>
            </p:cNvP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188887" y="6352894"/>
              <a:ext cx="310987" cy="310987"/>
            </a:xfrm>
            <a:prstGeom prst="rect">
              <a:avLst/>
            </a:prstGeom>
            <a:noFill/>
            <a:ln cap="flat">
              <a:noFill/>
            </a:ln>
          </p:spPr>
        </p:pic>
        <p:sp>
          <p:nvSpPr>
            <p:cNvPr id="7" name="ZoneTexte 8">
              <a:extLst>
                <a:ext uri="{FF2B5EF4-FFF2-40B4-BE49-F238E27FC236}">
                  <a16:creationId xmlns:a16="http://schemas.microsoft.com/office/drawing/2014/main" id="{BDF5FF99-E627-B871-BF13-BA1CB7CEB297}"/>
                </a:ext>
              </a:extLst>
            </p:cNvPr>
            <p:cNvSpPr txBox="1"/>
            <p:nvPr/>
          </p:nvSpPr>
          <p:spPr>
            <a:xfrm>
              <a:off x="89062" y="6638672"/>
              <a:ext cx="510637"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Accueil</a:t>
              </a:r>
            </a:p>
          </p:txBody>
        </p:sp>
      </p:grpSp>
      <p:grpSp>
        <p:nvGrpSpPr>
          <p:cNvPr id="8" name="Groupe 9">
            <a:extLst>
              <a:ext uri="{FF2B5EF4-FFF2-40B4-BE49-F238E27FC236}">
                <a16:creationId xmlns:a16="http://schemas.microsoft.com/office/drawing/2014/main" id="{5997266E-FD6E-63A1-953F-4B1230D1542B}"/>
              </a:ext>
            </a:extLst>
          </p:cNvPr>
          <p:cNvGrpSpPr/>
          <p:nvPr/>
        </p:nvGrpSpPr>
        <p:grpSpPr>
          <a:xfrm>
            <a:off x="659858" y="6306507"/>
            <a:ext cx="605643" cy="516828"/>
            <a:chOff x="659858" y="6306507"/>
            <a:chExt cx="605643" cy="516828"/>
          </a:xfrm>
        </p:grpSpPr>
        <p:pic>
          <p:nvPicPr>
            <p:cNvPr id="9" name="Graphique 10">
              <a:extLst>
                <a:ext uri="{FF2B5EF4-FFF2-40B4-BE49-F238E27FC236}">
                  <a16:creationId xmlns:a16="http://schemas.microsoft.com/office/drawing/2014/main" id="{9928519B-F6AD-E933-EC3B-F27C43A32DBC}"/>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754864" y="6306507"/>
              <a:ext cx="415640" cy="415640"/>
            </a:xfrm>
            <a:prstGeom prst="rect">
              <a:avLst/>
            </a:prstGeom>
            <a:noFill/>
            <a:ln cap="flat">
              <a:noFill/>
            </a:ln>
          </p:spPr>
        </p:pic>
        <p:sp>
          <p:nvSpPr>
            <p:cNvPr id="10" name="ZoneTexte 11">
              <a:extLst>
                <a:ext uri="{FF2B5EF4-FFF2-40B4-BE49-F238E27FC236}">
                  <a16:creationId xmlns:a16="http://schemas.microsoft.com/office/drawing/2014/main" id="{E538AD48-3140-C0C0-AF2B-78317F426001}"/>
                </a:ext>
              </a:extLst>
            </p:cNvPr>
            <p:cNvSpPr txBox="1"/>
            <p:nvPr/>
          </p:nvSpPr>
          <p:spPr>
            <a:xfrm>
              <a:off x="659858" y="6638672"/>
              <a:ext cx="605643"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Sommaire</a:t>
              </a:r>
            </a:p>
          </p:txBody>
        </p:sp>
      </p:grpSp>
      <p:sp>
        <p:nvSpPr>
          <p:cNvPr id="11" name="ZoneTexte 12">
            <a:extLst>
              <a:ext uri="{FF2B5EF4-FFF2-40B4-BE49-F238E27FC236}">
                <a16:creationId xmlns:a16="http://schemas.microsoft.com/office/drawing/2014/main" id="{0EDD5026-FE8C-A41D-9BD5-78CC66F69385}"/>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Vous êtes ici :</a:t>
            </a:r>
            <a:endParaRPr kumimoji="0" lang="fr-FR" sz="600" b="0" i="0" u="none" strike="noStrike" kern="1200" cap="none" spc="0" normalizeH="0" baseline="0" noProof="0">
              <a:ln>
                <a:noFill/>
              </a:ln>
              <a:solidFill>
                <a:srgbClr val="A4CB74"/>
              </a:solidFill>
              <a:effectLst/>
              <a:uLnTx/>
              <a:uFillTx/>
              <a:latin typeface="Arial" pitchFamily="34"/>
              <a:ea typeface="+mn-ea"/>
              <a:cs typeface="Arial" pitchFamily="34"/>
            </a:endParaRPr>
          </a:p>
        </p:txBody>
      </p:sp>
      <p:cxnSp>
        <p:nvCxnSpPr>
          <p:cNvPr id="12" name="Connecteur droit 13">
            <a:extLst>
              <a:ext uri="{FF2B5EF4-FFF2-40B4-BE49-F238E27FC236}">
                <a16:creationId xmlns:a16="http://schemas.microsoft.com/office/drawing/2014/main" id="{4737BF2F-9DC6-D83D-9A90-E1AB9D1A61C1}"/>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3" name="Connecteur droit 14">
            <a:extLst>
              <a:ext uri="{FF2B5EF4-FFF2-40B4-BE49-F238E27FC236}">
                <a16:creationId xmlns:a16="http://schemas.microsoft.com/office/drawing/2014/main" id="{1C194BF5-77DA-8C10-2FE2-FF299E9BAEFB}"/>
              </a:ext>
            </a:extLst>
          </p:cNvPr>
          <p:cNvCxnSpPr/>
          <p:nvPr/>
        </p:nvCxnSpPr>
        <p:spPr>
          <a:xfrm>
            <a:off x="2555318" y="6387943"/>
            <a:ext cx="0" cy="369326"/>
          </a:xfrm>
          <a:prstGeom prst="straightConnector1">
            <a:avLst/>
          </a:prstGeom>
          <a:noFill/>
          <a:ln w="9528" cap="flat">
            <a:solidFill>
              <a:srgbClr val="FFFFFF"/>
            </a:solidFill>
            <a:prstDash val="solid"/>
            <a:miter/>
          </a:ln>
        </p:spPr>
      </p:cxnSp>
      <p:grpSp>
        <p:nvGrpSpPr>
          <p:cNvPr id="14" name="Groupe 15">
            <a:extLst>
              <a:ext uri="{FF2B5EF4-FFF2-40B4-BE49-F238E27FC236}">
                <a16:creationId xmlns:a16="http://schemas.microsoft.com/office/drawing/2014/main" id="{1BBF0A59-F5B7-B933-DF6A-3D33690C56D0}"/>
              </a:ext>
            </a:extLst>
          </p:cNvPr>
          <p:cNvGrpSpPr/>
          <p:nvPr/>
        </p:nvGrpSpPr>
        <p:grpSpPr>
          <a:xfrm>
            <a:off x="4747007" y="6332220"/>
            <a:ext cx="784390" cy="490776"/>
            <a:chOff x="4747007" y="6332220"/>
            <a:chExt cx="784390" cy="490776"/>
          </a:xfrm>
        </p:grpSpPr>
        <p:pic>
          <p:nvPicPr>
            <p:cNvPr id="15" name="Graphique 16">
              <a:extLst>
                <a:ext uri="{FF2B5EF4-FFF2-40B4-BE49-F238E27FC236}">
                  <a16:creationId xmlns:a16="http://schemas.microsoft.com/office/drawing/2014/main" id="{E1C8F9CB-0F7D-4633-83E2-614865A2C4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6408" y="6332220"/>
              <a:ext cx="352802" cy="352802"/>
            </a:xfrm>
            <a:prstGeom prst="rect">
              <a:avLst/>
            </a:prstGeom>
            <a:noFill/>
            <a:ln cap="flat">
              <a:noFill/>
            </a:ln>
          </p:spPr>
        </p:pic>
        <p:sp>
          <p:nvSpPr>
            <p:cNvPr id="16" name="ZoneTexte 17">
              <a:extLst>
                <a:ext uri="{FF2B5EF4-FFF2-40B4-BE49-F238E27FC236}">
                  <a16:creationId xmlns:a16="http://schemas.microsoft.com/office/drawing/2014/main" id="{24369BC0-E6DE-0ACD-F6DB-D9470F78227F}"/>
                </a:ext>
              </a:extLst>
            </p:cNvPr>
            <p:cNvSpPr txBox="1"/>
            <p:nvPr/>
          </p:nvSpPr>
          <p:spPr>
            <a:xfrm>
              <a:off x="4747007"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Rénovation</a:t>
              </a:r>
            </a:p>
          </p:txBody>
        </p:sp>
      </p:grpSp>
      <p:grpSp>
        <p:nvGrpSpPr>
          <p:cNvPr id="17" name="Groupe 18">
            <a:extLst>
              <a:ext uri="{FF2B5EF4-FFF2-40B4-BE49-F238E27FC236}">
                <a16:creationId xmlns:a16="http://schemas.microsoft.com/office/drawing/2014/main" id="{8D9E654B-B0BF-C51E-1259-D98B823DB1D6}"/>
              </a:ext>
            </a:extLst>
          </p:cNvPr>
          <p:cNvGrpSpPr/>
          <p:nvPr/>
        </p:nvGrpSpPr>
        <p:grpSpPr>
          <a:xfrm>
            <a:off x="5367052" y="6348999"/>
            <a:ext cx="784390" cy="473997"/>
            <a:chOff x="5367052" y="6348999"/>
            <a:chExt cx="784390" cy="473997"/>
          </a:xfrm>
        </p:grpSpPr>
        <p:pic>
          <p:nvPicPr>
            <p:cNvPr id="18" name="Graphique 19">
              <a:extLst>
                <a:ext uri="{FF2B5EF4-FFF2-40B4-BE49-F238E27FC236}">
                  <a16:creationId xmlns:a16="http://schemas.microsoft.com/office/drawing/2014/main" id="{E3B88587-DD89-8C6A-64E6-543A27CCE1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86453" y="6348999"/>
              <a:ext cx="352802" cy="352802"/>
            </a:xfrm>
            <a:prstGeom prst="rect">
              <a:avLst/>
            </a:prstGeom>
            <a:noFill/>
            <a:ln cap="flat">
              <a:noFill/>
            </a:ln>
          </p:spPr>
        </p:pic>
        <p:sp>
          <p:nvSpPr>
            <p:cNvPr id="19" name="ZoneTexte 20">
              <a:extLst>
                <a:ext uri="{FF2B5EF4-FFF2-40B4-BE49-F238E27FC236}">
                  <a16:creationId xmlns:a16="http://schemas.microsoft.com/office/drawing/2014/main" id="{D3D69B32-0BD8-D067-7506-085CF3410958}"/>
                </a:ext>
              </a:extLst>
            </p:cNvPr>
            <p:cNvSpPr txBox="1"/>
            <p:nvPr/>
          </p:nvSpPr>
          <p:spPr>
            <a:xfrm>
              <a:off x="5367052"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Mobilité</a:t>
              </a:r>
            </a:p>
          </p:txBody>
        </p:sp>
      </p:grpSp>
      <p:grpSp>
        <p:nvGrpSpPr>
          <p:cNvPr id="20" name="Groupe 24">
            <a:extLst>
              <a:ext uri="{FF2B5EF4-FFF2-40B4-BE49-F238E27FC236}">
                <a16:creationId xmlns:a16="http://schemas.microsoft.com/office/drawing/2014/main" id="{F0D06FCD-4F96-D93A-48FE-08DEE92152AA}"/>
              </a:ext>
            </a:extLst>
          </p:cNvPr>
          <p:cNvGrpSpPr/>
          <p:nvPr/>
        </p:nvGrpSpPr>
        <p:grpSpPr>
          <a:xfrm>
            <a:off x="1580613" y="6342470"/>
            <a:ext cx="784390" cy="480526"/>
            <a:chOff x="1580613" y="6342470"/>
            <a:chExt cx="784390" cy="480526"/>
          </a:xfrm>
        </p:grpSpPr>
        <p:pic>
          <p:nvPicPr>
            <p:cNvPr id="21" name="Graphique 25">
              <a:extLst>
                <a:ext uri="{FF2B5EF4-FFF2-40B4-BE49-F238E27FC236}">
                  <a16:creationId xmlns:a16="http://schemas.microsoft.com/office/drawing/2014/main" id="{BA529C19-4DEE-0577-DE73-8BA2374A1344}"/>
                </a:ext>
              </a:extLst>
            </p:cNvP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1799831" y="6342470"/>
              <a:ext cx="345944" cy="345944"/>
            </a:xfrm>
            <a:prstGeom prst="rect">
              <a:avLst/>
            </a:prstGeom>
            <a:noFill/>
            <a:ln cap="flat">
              <a:noFill/>
            </a:ln>
          </p:spPr>
        </p:pic>
        <p:sp>
          <p:nvSpPr>
            <p:cNvPr id="22" name="ZoneTexte 26">
              <a:extLst>
                <a:ext uri="{FF2B5EF4-FFF2-40B4-BE49-F238E27FC236}">
                  <a16:creationId xmlns:a16="http://schemas.microsoft.com/office/drawing/2014/main" id="{D9D1340A-5982-434E-CB7E-D547EEB890A7}"/>
                </a:ext>
              </a:extLst>
            </p:cNvPr>
            <p:cNvSpPr txBox="1"/>
            <p:nvPr/>
          </p:nvSpPr>
          <p:spPr>
            <a:xfrm>
              <a:off x="1580613"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Approche conseil</a:t>
              </a:r>
            </a:p>
          </p:txBody>
        </p:sp>
      </p:grpSp>
      <p:grpSp>
        <p:nvGrpSpPr>
          <p:cNvPr id="23" name="Groupe 27">
            <a:extLst>
              <a:ext uri="{FF2B5EF4-FFF2-40B4-BE49-F238E27FC236}">
                <a16:creationId xmlns:a16="http://schemas.microsoft.com/office/drawing/2014/main" id="{D09EA1DA-6C22-673B-5069-F5E6D00D7E32}"/>
              </a:ext>
            </a:extLst>
          </p:cNvPr>
          <p:cNvGrpSpPr/>
          <p:nvPr/>
        </p:nvGrpSpPr>
        <p:grpSpPr>
          <a:xfrm>
            <a:off x="11252588" y="5872176"/>
            <a:ext cx="878592" cy="362285"/>
            <a:chOff x="11252588" y="5872176"/>
            <a:chExt cx="878592" cy="362285"/>
          </a:xfrm>
        </p:grpSpPr>
        <p:sp>
          <p:nvSpPr>
            <p:cNvPr id="24" name="Rectangle 28">
              <a:extLst>
                <a:ext uri="{FF2B5EF4-FFF2-40B4-BE49-F238E27FC236}">
                  <a16:creationId xmlns:a16="http://schemas.microsoft.com/office/drawing/2014/main" id="{732F48E6-6391-3FAD-7CE8-E8841472A3BE}"/>
                </a:ext>
              </a:extLst>
            </p:cNvPr>
            <p:cNvSpPr/>
            <p:nvPr/>
          </p:nvSpPr>
          <p:spPr>
            <a:xfrm>
              <a:off x="11252588" y="5872176"/>
              <a:ext cx="878592" cy="362285"/>
            </a:xfrm>
            <a:prstGeom prst="rect">
              <a:avLst/>
            </a:prstGeom>
            <a:solidFill>
              <a:srgbClr val="394348"/>
            </a:solidFill>
            <a:ln cap="flat">
              <a:noFill/>
              <a:prstDash val="solid"/>
            </a:ln>
            <a:effectLst>
              <a:outerShdw dir="16200000" algn="tl">
                <a:srgbClr val="000000">
                  <a:alpha val="30182"/>
                </a:srgbClr>
              </a:outerShdw>
            </a:effectLst>
          </p:spPr>
          <p:txBody>
            <a:bodyPr vert="horz" wrap="square" lIns="91440" tIns="45720" rIns="91440" bIns="9720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1200" cap="none" spc="0" normalizeH="0" baseline="0" noProof="0">
                  <a:ln>
                    <a:noFill/>
                  </a:ln>
                  <a:solidFill>
                    <a:srgbClr val="FFFFFF"/>
                  </a:solidFill>
                  <a:effectLst/>
                  <a:uLnTx/>
                  <a:uFillTx/>
                  <a:latin typeface="Arial" pitchFamily="34"/>
                  <a:ea typeface="+mn-ea"/>
                  <a:cs typeface="Arial" pitchFamily="34"/>
                </a:rPr>
                <a:t>    </a:t>
              </a:r>
              <a:r>
                <a:rPr kumimoji="0" lang="fr-FR" sz="1200" b="1" i="0" u="none" strike="noStrike" kern="1200" cap="none" spc="0" normalizeH="0" baseline="0" noProof="0">
                  <a:ln>
                    <a:noFill/>
                  </a:ln>
                  <a:solidFill>
                    <a:srgbClr val="FFFFFF"/>
                  </a:solidFill>
                  <a:effectLst/>
                  <a:uLnTx/>
                  <a:uFillTx/>
                  <a:latin typeface="Arial" pitchFamily="34"/>
                  <a:ea typeface="+mn-ea"/>
                  <a:cs typeface="Arial" pitchFamily="34"/>
                </a:rPr>
                <a:t>retour</a:t>
              </a:r>
            </a:p>
          </p:txBody>
        </p:sp>
        <p:sp>
          <p:nvSpPr>
            <p:cNvPr id="25" name="Triangle 29">
              <a:extLst>
                <a:ext uri="{FF2B5EF4-FFF2-40B4-BE49-F238E27FC236}">
                  <a16:creationId xmlns:a16="http://schemas.microsoft.com/office/drawing/2014/main" id="{FE270771-0513-E767-9C41-666BE4C18F9A}"/>
                </a:ext>
              </a:extLst>
            </p:cNvPr>
            <p:cNvSpPr/>
            <p:nvPr/>
          </p:nvSpPr>
          <p:spPr>
            <a:xfrm rot="16200004">
              <a:off x="11371497" y="5998975"/>
              <a:ext cx="126077" cy="108685"/>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6" name="Groupe 30">
            <a:extLst>
              <a:ext uri="{FF2B5EF4-FFF2-40B4-BE49-F238E27FC236}">
                <a16:creationId xmlns:a16="http://schemas.microsoft.com/office/drawing/2014/main" id="{955D47A5-11D8-8647-88C1-4C6836CDD593}"/>
              </a:ext>
            </a:extLst>
          </p:cNvPr>
          <p:cNvGrpSpPr/>
          <p:nvPr/>
        </p:nvGrpSpPr>
        <p:grpSpPr>
          <a:xfrm>
            <a:off x="8907444" y="6334405"/>
            <a:ext cx="1305361" cy="488930"/>
            <a:chOff x="8907444" y="6334405"/>
            <a:chExt cx="1305361" cy="488930"/>
          </a:xfrm>
        </p:grpSpPr>
        <p:grpSp>
          <p:nvGrpSpPr>
            <p:cNvPr id="27" name="Groupe 31">
              <a:extLst>
                <a:ext uri="{FF2B5EF4-FFF2-40B4-BE49-F238E27FC236}">
                  <a16:creationId xmlns:a16="http://schemas.microsoft.com/office/drawing/2014/main" id="{8BADF179-419D-AF69-7B68-297F84D8E877}"/>
                </a:ext>
              </a:extLst>
            </p:cNvPr>
            <p:cNvGrpSpPr/>
            <p:nvPr/>
          </p:nvGrpSpPr>
          <p:grpSpPr>
            <a:xfrm>
              <a:off x="8907444" y="6334405"/>
              <a:ext cx="547826" cy="488930"/>
              <a:chOff x="8907444" y="6334405"/>
              <a:chExt cx="547826" cy="488930"/>
            </a:xfrm>
          </p:grpSpPr>
          <p:pic>
            <p:nvPicPr>
              <p:cNvPr id="28" name="Graphique 36">
                <a:extLst>
                  <a:ext uri="{FF2B5EF4-FFF2-40B4-BE49-F238E27FC236}">
                    <a16:creationId xmlns:a16="http://schemas.microsoft.com/office/drawing/2014/main" id="{EDDBA744-87E7-9AA9-F337-10C09C4596E0}"/>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9003228" y="6334405"/>
                <a:ext cx="352108" cy="352108"/>
              </a:xfrm>
              <a:prstGeom prst="rect">
                <a:avLst/>
              </a:prstGeom>
              <a:noFill/>
              <a:ln cap="flat">
                <a:noFill/>
              </a:ln>
            </p:spPr>
          </p:pic>
          <p:sp>
            <p:nvSpPr>
              <p:cNvPr id="29" name="ZoneTexte 37">
                <a:extLst>
                  <a:ext uri="{FF2B5EF4-FFF2-40B4-BE49-F238E27FC236}">
                    <a16:creationId xmlns:a16="http://schemas.microsoft.com/office/drawing/2014/main" id="{790FE6C1-956C-055C-B1B1-0084B07519EE}"/>
                  </a:ext>
                </a:extLst>
              </p:cNvPr>
              <p:cNvSpPr txBox="1"/>
              <p:nvPr/>
            </p:nvSpPr>
            <p:spPr>
              <a:xfrm>
                <a:off x="8907444" y="6638672"/>
                <a:ext cx="547826" cy="184663"/>
              </a:xfrm>
              <a:prstGeom prst="rect">
                <a:avLst/>
              </a:prstGeom>
              <a:noFill/>
              <a:ln cap="flat">
                <a:noFill/>
              </a:ln>
            </p:spPr>
            <p:txBody>
              <a:bodyPr vert="horz" wrap="square" lIns="0" tIns="45720" rIns="0" bIns="46798"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Nos offres</a:t>
                </a:r>
              </a:p>
            </p:txBody>
          </p:sp>
        </p:grpSp>
        <p:cxnSp>
          <p:nvCxnSpPr>
            <p:cNvPr id="30" name="Connecteur droit 32">
              <a:extLst>
                <a:ext uri="{FF2B5EF4-FFF2-40B4-BE49-F238E27FC236}">
                  <a16:creationId xmlns:a16="http://schemas.microsoft.com/office/drawing/2014/main" id="{79A99616-5AD4-9B4F-F4E4-D5DD486D348C}"/>
                </a:ext>
              </a:extLst>
            </p:cNvPr>
            <p:cNvCxnSpPr/>
            <p:nvPr/>
          </p:nvCxnSpPr>
          <p:spPr>
            <a:xfrm>
              <a:off x="9605141" y="6387943"/>
              <a:ext cx="0" cy="369326"/>
            </a:xfrm>
            <a:prstGeom prst="straightConnector1">
              <a:avLst/>
            </a:prstGeom>
            <a:noFill/>
            <a:ln w="9528" cap="flat">
              <a:solidFill>
                <a:srgbClr val="FFFFFF"/>
              </a:solidFill>
              <a:prstDash val="solid"/>
              <a:miter/>
            </a:ln>
          </p:spPr>
        </p:cxnSp>
        <p:grpSp>
          <p:nvGrpSpPr>
            <p:cNvPr id="31" name="Groupe 33">
              <a:extLst>
                <a:ext uri="{FF2B5EF4-FFF2-40B4-BE49-F238E27FC236}">
                  <a16:creationId xmlns:a16="http://schemas.microsoft.com/office/drawing/2014/main" id="{F49CB2C5-3C8C-BF09-F7E4-556D69C7EE28}"/>
                </a:ext>
              </a:extLst>
            </p:cNvPr>
            <p:cNvGrpSpPr/>
            <p:nvPr/>
          </p:nvGrpSpPr>
          <p:grpSpPr>
            <a:xfrm>
              <a:off x="9781867" y="6342470"/>
              <a:ext cx="430938" cy="480526"/>
              <a:chOff x="9781867" y="6342470"/>
              <a:chExt cx="430938" cy="480526"/>
            </a:xfrm>
          </p:grpSpPr>
          <p:pic>
            <p:nvPicPr>
              <p:cNvPr id="32" name="Graphique 34">
                <a:extLst>
                  <a:ext uri="{FF2B5EF4-FFF2-40B4-BE49-F238E27FC236}">
                    <a16:creationId xmlns:a16="http://schemas.microsoft.com/office/drawing/2014/main" id="{DB5878A5-E89D-B5D7-9EAB-E81C484C4F2E}"/>
                  </a:ext>
                </a:extLst>
              </p:cNvP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9818424" y="6342470"/>
                <a:ext cx="345944" cy="345944"/>
              </a:xfrm>
              <a:prstGeom prst="rect">
                <a:avLst/>
              </a:prstGeom>
              <a:noFill/>
              <a:ln cap="flat">
                <a:noFill/>
              </a:ln>
            </p:spPr>
          </p:pic>
          <p:sp>
            <p:nvSpPr>
              <p:cNvPr id="33" name="ZoneTexte 35">
                <a:extLst>
                  <a:ext uri="{FF2B5EF4-FFF2-40B4-BE49-F238E27FC236}">
                    <a16:creationId xmlns:a16="http://schemas.microsoft.com/office/drawing/2014/main" id="{141D7614-CDFD-075F-EC21-44FAF99B04E4}"/>
                  </a:ext>
                </a:extLst>
              </p:cNvPr>
              <p:cNvSpPr txBox="1"/>
              <p:nvPr/>
            </p:nvSpPr>
            <p:spPr>
              <a:xfrm>
                <a:off x="9781867" y="6638333"/>
                <a:ext cx="430938" cy="184663"/>
              </a:xfrm>
              <a:prstGeom prst="rect">
                <a:avLst/>
              </a:prstGeom>
              <a:noFill/>
              <a:ln cap="flat">
                <a:noFill/>
              </a:ln>
            </p:spPr>
            <p:txBody>
              <a:bodyPr vert="horz" wrap="square" lIns="0" tIns="45720" rIns="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Annexes</a:t>
                </a:r>
              </a:p>
            </p:txBody>
          </p:sp>
        </p:grpSp>
      </p:grpSp>
      <p:grpSp>
        <p:nvGrpSpPr>
          <p:cNvPr id="34" name="Groupe 38">
            <a:extLst>
              <a:ext uri="{FF2B5EF4-FFF2-40B4-BE49-F238E27FC236}">
                <a16:creationId xmlns:a16="http://schemas.microsoft.com/office/drawing/2014/main" id="{1FF066BC-6DDE-FF77-3EED-95CFEC5278A5}"/>
              </a:ext>
            </a:extLst>
          </p:cNvPr>
          <p:cNvGrpSpPr/>
          <p:nvPr/>
        </p:nvGrpSpPr>
        <p:grpSpPr>
          <a:xfrm>
            <a:off x="3365449" y="6388409"/>
            <a:ext cx="1417328" cy="369335"/>
            <a:chOff x="3365449" y="6388409"/>
            <a:chExt cx="1417328" cy="369335"/>
          </a:xfrm>
        </p:grpSpPr>
        <p:sp>
          <p:nvSpPr>
            <p:cNvPr id="35" name="Rectangle 39">
              <a:extLst>
                <a:ext uri="{FF2B5EF4-FFF2-40B4-BE49-F238E27FC236}">
                  <a16:creationId xmlns:a16="http://schemas.microsoft.com/office/drawing/2014/main" id="{00CCBA20-EA9E-20FB-44D1-F9A9A2732369}"/>
                </a:ext>
              </a:extLst>
            </p:cNvPr>
            <p:cNvSpPr/>
            <p:nvPr/>
          </p:nvSpPr>
          <p:spPr>
            <a:xfrm>
              <a:off x="3365449" y="6388409"/>
              <a:ext cx="560609" cy="369335"/>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1200" cap="none" spc="0" normalizeH="0" baseline="0" noProof="0">
                  <a:ln>
                    <a:noFill/>
                  </a:ln>
                  <a:solidFill>
                    <a:srgbClr val="FFFFFF"/>
                  </a:solidFill>
                  <a:effectLst/>
                  <a:uLnTx/>
                  <a:uFillTx/>
                  <a:latin typeface="Arial" pitchFamily="34"/>
                  <a:ea typeface="+mn-ea"/>
                  <a:cs typeface="Arial" pitchFamily="34"/>
                </a:rPr>
                <a:t>05.</a:t>
              </a:r>
            </a:p>
          </p:txBody>
        </p:sp>
        <p:sp>
          <p:nvSpPr>
            <p:cNvPr id="36" name="ZoneTexte 40">
              <a:extLst>
                <a:ext uri="{FF2B5EF4-FFF2-40B4-BE49-F238E27FC236}">
                  <a16:creationId xmlns:a16="http://schemas.microsoft.com/office/drawing/2014/main" id="{DA000D2D-45E1-696C-BDCF-F9FA9E351B76}"/>
                </a:ext>
              </a:extLst>
            </p:cNvPr>
            <p:cNvSpPr txBox="1"/>
            <p:nvPr/>
          </p:nvSpPr>
          <p:spPr>
            <a:xfrm>
              <a:off x="3917417" y="6480736"/>
              <a:ext cx="865360"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Annexes</a:t>
              </a:r>
              <a:endParaRPr kumimoji="0" lang="fr-FR" sz="600" b="0" i="0" u="none" strike="noStrike" kern="1200" cap="none" spc="0" normalizeH="0" baseline="0" noProof="0">
                <a:ln>
                  <a:noFill/>
                </a:ln>
                <a:solidFill>
                  <a:srgbClr val="A4CB74"/>
                </a:solidFill>
                <a:effectLst/>
                <a:uLnTx/>
                <a:uFillTx/>
                <a:latin typeface="Arial" pitchFamily="34"/>
                <a:ea typeface="+mn-ea"/>
                <a:cs typeface="Arial" pitchFamily="34"/>
              </a:endParaRPr>
            </a:p>
          </p:txBody>
        </p:sp>
      </p:grpSp>
      <p:sp>
        <p:nvSpPr>
          <p:cNvPr id="37" name="Rectangle 41">
            <a:extLst>
              <a:ext uri="{FF2B5EF4-FFF2-40B4-BE49-F238E27FC236}">
                <a16:creationId xmlns:a16="http://schemas.microsoft.com/office/drawing/2014/main" id="{4161C676-E4B3-EA59-23EE-02A21825D83B}"/>
              </a:ext>
            </a:extLst>
          </p:cNvPr>
          <p:cNvSpPr/>
          <p:nvPr/>
        </p:nvSpPr>
        <p:spPr>
          <a:xfrm>
            <a:off x="9844933" y="6829781"/>
            <a:ext cx="302401" cy="45720"/>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A4CB74"/>
              </a:solidFill>
              <a:effectLst/>
              <a:uLnTx/>
              <a:uFillTx/>
              <a:latin typeface="Calibri"/>
              <a:ea typeface="+mn-ea"/>
              <a:cs typeface="+mn-cs"/>
            </a:endParaRPr>
          </a:p>
        </p:txBody>
      </p:sp>
      <p:sp>
        <p:nvSpPr>
          <p:cNvPr id="38" name="Rectangle 100">
            <a:hlinkClick r:id="rId16" action="ppaction://hlinksldjump"/>
            <a:extLst>
              <a:ext uri="{FF2B5EF4-FFF2-40B4-BE49-F238E27FC236}">
                <a16:creationId xmlns:a16="http://schemas.microsoft.com/office/drawing/2014/main" id="{BCEFB343-C015-5914-0A66-8AE5B3770383}"/>
              </a:ext>
            </a:extLst>
          </p:cNvPr>
          <p:cNvSpPr/>
          <p:nvPr/>
        </p:nvSpPr>
        <p:spPr>
          <a:xfrm>
            <a:off x="11203466" y="5821491"/>
            <a:ext cx="988539" cy="44822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9" name="Groupe 85">
            <a:extLst>
              <a:ext uri="{FF2B5EF4-FFF2-40B4-BE49-F238E27FC236}">
                <a16:creationId xmlns:a16="http://schemas.microsoft.com/office/drawing/2014/main" id="{BE6BA062-A72F-8AFF-647B-DECAC36A7B3B}"/>
              </a:ext>
            </a:extLst>
          </p:cNvPr>
          <p:cNvGrpSpPr/>
          <p:nvPr/>
        </p:nvGrpSpPr>
        <p:grpSpPr>
          <a:xfrm>
            <a:off x="6048573" y="6323834"/>
            <a:ext cx="784390" cy="497617"/>
            <a:chOff x="6048573" y="6323834"/>
            <a:chExt cx="784390" cy="497617"/>
          </a:xfrm>
        </p:grpSpPr>
        <p:pic>
          <p:nvPicPr>
            <p:cNvPr id="40" name="Graphique 88">
              <a:extLst>
                <a:ext uri="{FF2B5EF4-FFF2-40B4-BE49-F238E27FC236}">
                  <a16:creationId xmlns:a16="http://schemas.microsoft.com/office/drawing/2014/main" id="{DD85F02E-E97B-45DD-9994-32E1515DC60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245662" y="6323834"/>
              <a:ext cx="352802" cy="352802"/>
            </a:xfrm>
            <a:prstGeom prst="rect">
              <a:avLst/>
            </a:prstGeom>
            <a:noFill/>
            <a:ln cap="flat">
              <a:noFill/>
            </a:ln>
          </p:spPr>
        </p:pic>
        <p:sp>
          <p:nvSpPr>
            <p:cNvPr id="41" name="ZoneTexte 90">
              <a:extLst>
                <a:ext uri="{FF2B5EF4-FFF2-40B4-BE49-F238E27FC236}">
                  <a16:creationId xmlns:a16="http://schemas.microsoft.com/office/drawing/2014/main" id="{185F1D30-9CF6-6FE4-35EF-73C0E614071E}"/>
                </a:ext>
              </a:extLst>
            </p:cNvPr>
            <p:cNvSpPr txBox="1"/>
            <p:nvPr/>
          </p:nvSpPr>
          <p:spPr>
            <a:xfrm>
              <a:off x="6048573" y="6636788"/>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Épargne Resp.</a:t>
              </a:r>
            </a:p>
          </p:txBody>
        </p:sp>
      </p:grpSp>
      <p:grpSp>
        <p:nvGrpSpPr>
          <p:cNvPr id="42" name="Groupe 91">
            <a:extLst>
              <a:ext uri="{FF2B5EF4-FFF2-40B4-BE49-F238E27FC236}">
                <a16:creationId xmlns:a16="http://schemas.microsoft.com/office/drawing/2014/main" id="{CC8EADF0-7765-0548-6C46-27993B31C429}"/>
              </a:ext>
            </a:extLst>
          </p:cNvPr>
          <p:cNvGrpSpPr/>
          <p:nvPr/>
        </p:nvGrpSpPr>
        <p:grpSpPr>
          <a:xfrm>
            <a:off x="71515" y="6323834"/>
            <a:ext cx="11554421" cy="497616"/>
            <a:chOff x="71515" y="6323834"/>
            <a:chExt cx="11554421" cy="497616"/>
          </a:xfrm>
        </p:grpSpPr>
        <p:pic>
          <p:nvPicPr>
            <p:cNvPr id="43" name="Graphique 93">
              <a:hlinkClick r:id="" action="ppaction://hlinkshowjump?jump=previousslide"/>
              <a:extLst>
                <a:ext uri="{FF2B5EF4-FFF2-40B4-BE49-F238E27FC236}">
                  <a16:creationId xmlns:a16="http://schemas.microsoft.com/office/drawing/2014/main" id="{F100BDC8-0542-7617-EFB6-F94ABA4DB01E}"/>
                </a:ext>
              </a:extLst>
            </p:cNvPr>
            <p:cNvPicPr>
              <a:picLocks noChangeAspect="1"/>
            </p:cNvPicPr>
            <p:nvPr/>
          </p:nvPicPr>
          <p:blipFill>
            <a:blip r:embed="rId19">
              <a:extLst>
                <a:ext uri="{96DAC541-7B7A-43D3-8B79-37D633B846F1}">
                  <asvg:svgBlip xmlns:asvg="http://schemas.microsoft.com/office/drawing/2016/SVG/main" r:embed="rId20"/>
                </a:ext>
              </a:extLst>
            </a:blip>
            <a:srcRect/>
            <a:stretch>
              <a:fillRect/>
            </a:stretch>
          </p:blipFill>
          <p:spPr>
            <a:xfrm rot="10799991">
              <a:off x="11061889" y="6426613"/>
              <a:ext cx="281031" cy="281031"/>
            </a:xfrm>
            <a:prstGeom prst="rect">
              <a:avLst/>
            </a:prstGeom>
            <a:noFill/>
            <a:ln cap="flat">
              <a:noFill/>
            </a:ln>
          </p:spPr>
        </p:pic>
        <p:pic>
          <p:nvPicPr>
            <p:cNvPr id="44" name="Graphique 97">
              <a:hlinkClick r:id="" action="ppaction://hlinkshowjump?jump=nextslide"/>
              <a:extLst>
                <a:ext uri="{FF2B5EF4-FFF2-40B4-BE49-F238E27FC236}">
                  <a16:creationId xmlns:a16="http://schemas.microsoft.com/office/drawing/2014/main" id="{C7EEA54E-20A6-FAF7-28D0-872225B691FF}"/>
                </a:ext>
              </a:extLst>
            </p:cNvPr>
            <p:cNvPicPr>
              <a:picLocks noChangeAspect="1"/>
            </p:cNvPicPr>
            <p:nvPr/>
          </p:nvPicPr>
          <p:blipFill>
            <a:blip r:embed="rId19">
              <a:extLst>
                <a:ext uri="{96DAC541-7B7A-43D3-8B79-37D633B846F1}">
                  <asvg:svgBlip xmlns:asvg="http://schemas.microsoft.com/office/drawing/2016/SVG/main" r:embed="rId20"/>
                </a:ext>
              </a:extLst>
            </a:blip>
            <a:srcRect/>
            <a:stretch>
              <a:fillRect/>
            </a:stretch>
          </p:blipFill>
          <p:spPr>
            <a:xfrm>
              <a:off x="11344905" y="6432090"/>
              <a:ext cx="281031" cy="281031"/>
            </a:xfrm>
            <a:prstGeom prst="rect">
              <a:avLst/>
            </a:prstGeom>
            <a:noFill/>
            <a:ln cap="flat">
              <a:noFill/>
            </a:ln>
          </p:spPr>
        </p:pic>
        <p:sp>
          <p:nvSpPr>
            <p:cNvPr id="45" name="Rectangle 99">
              <a:hlinkClick r:id="rId21" action="ppaction://hlinksldjump"/>
              <a:extLst>
                <a:ext uri="{FF2B5EF4-FFF2-40B4-BE49-F238E27FC236}">
                  <a16:creationId xmlns:a16="http://schemas.microsoft.com/office/drawing/2014/main" id="{873CFC61-16FB-560F-F91F-90C81B853467}"/>
                </a:ext>
              </a:extLst>
            </p:cNvPr>
            <p:cNvSpPr/>
            <p:nvPr/>
          </p:nvSpPr>
          <p:spPr>
            <a:xfrm>
              <a:off x="71515" y="6323834"/>
              <a:ext cx="539541"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6" name="Rectangle 115">
              <a:hlinkClick r:id="rId22" action="ppaction://hlinksldjump"/>
              <a:extLst>
                <a:ext uri="{FF2B5EF4-FFF2-40B4-BE49-F238E27FC236}">
                  <a16:creationId xmlns:a16="http://schemas.microsoft.com/office/drawing/2014/main" id="{5F6EF883-51D6-7805-653C-FFF6E0CD3925}"/>
                </a:ext>
              </a:extLst>
            </p:cNvPr>
            <p:cNvSpPr/>
            <p:nvPr/>
          </p:nvSpPr>
          <p:spPr>
            <a:xfrm>
              <a:off x="681538" y="6323834"/>
              <a:ext cx="570210"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7" name="Rectangle 116">
              <a:hlinkClick r:id="rId23" action="ppaction://hlinksldjump"/>
              <a:extLst>
                <a:ext uri="{FF2B5EF4-FFF2-40B4-BE49-F238E27FC236}">
                  <a16:creationId xmlns:a16="http://schemas.microsoft.com/office/drawing/2014/main" id="{EA9C87E4-2523-B327-47FE-4B3417957321}"/>
                </a:ext>
              </a:extLst>
            </p:cNvPr>
            <p:cNvSpPr/>
            <p:nvPr/>
          </p:nvSpPr>
          <p:spPr>
            <a:xfrm>
              <a:off x="1612983" y="6323834"/>
              <a:ext cx="703036"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8" name="Rectangle 117">
              <a:hlinkClick r:id="rId24" action="ppaction://hlinksldjump"/>
              <a:extLst>
                <a:ext uri="{FF2B5EF4-FFF2-40B4-BE49-F238E27FC236}">
                  <a16:creationId xmlns:a16="http://schemas.microsoft.com/office/drawing/2014/main" id="{AE5B1FB3-9AE7-59EE-2384-DF39175005E8}"/>
                </a:ext>
              </a:extLst>
            </p:cNvPr>
            <p:cNvSpPr/>
            <p:nvPr/>
          </p:nvSpPr>
          <p:spPr>
            <a:xfrm>
              <a:off x="486733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9" name="Rectangle 118">
              <a:hlinkClick r:id="rId25" action="ppaction://hlinksldjump"/>
              <a:extLst>
                <a:ext uri="{FF2B5EF4-FFF2-40B4-BE49-F238E27FC236}">
                  <a16:creationId xmlns:a16="http://schemas.microsoft.com/office/drawing/2014/main" id="{38A0FE5D-EEAB-F1B1-582C-062F905F0FA3}"/>
                </a:ext>
              </a:extLst>
            </p:cNvPr>
            <p:cNvSpPr/>
            <p:nvPr/>
          </p:nvSpPr>
          <p:spPr>
            <a:xfrm>
              <a:off x="548640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0" name="Rectangle 119">
              <a:hlinkClick r:id="rId26" action="ppaction://hlinksldjump"/>
              <a:extLst>
                <a:ext uri="{FF2B5EF4-FFF2-40B4-BE49-F238E27FC236}">
                  <a16:creationId xmlns:a16="http://schemas.microsoft.com/office/drawing/2014/main" id="{82D0EC68-5182-36D8-EA50-F3F87BD4A9C5}"/>
                </a:ext>
              </a:extLst>
            </p:cNvPr>
            <p:cNvSpPr/>
            <p:nvPr/>
          </p:nvSpPr>
          <p:spPr>
            <a:xfrm>
              <a:off x="6167948"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1" name="Rectangle 120">
              <a:hlinkClick r:id="rId27" action="ppaction://hlinksldjump"/>
              <a:extLst>
                <a:ext uri="{FF2B5EF4-FFF2-40B4-BE49-F238E27FC236}">
                  <a16:creationId xmlns:a16="http://schemas.microsoft.com/office/drawing/2014/main" id="{60734C9F-A71E-F7F5-4783-5B9DAB3393C0}"/>
                </a:ext>
              </a:extLst>
            </p:cNvPr>
            <p:cNvSpPr/>
            <p:nvPr/>
          </p:nvSpPr>
          <p:spPr>
            <a:xfrm>
              <a:off x="889978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2" name="Rectangle 121">
              <a:hlinkClick r:id="rId28" action="ppaction://hlinksldjump"/>
              <a:extLst>
                <a:ext uri="{FF2B5EF4-FFF2-40B4-BE49-F238E27FC236}">
                  <a16:creationId xmlns:a16="http://schemas.microsoft.com/office/drawing/2014/main" id="{5BDC0ED9-FBA3-80CF-0CCE-2037957ACE5D}"/>
                </a:ext>
              </a:extLst>
            </p:cNvPr>
            <p:cNvSpPr/>
            <p:nvPr/>
          </p:nvSpPr>
          <p:spPr>
            <a:xfrm>
              <a:off x="971763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pic>
        <p:nvPicPr>
          <p:cNvPr id="53" name="Graphique 102">
            <a:extLst>
              <a:ext uri="{FF2B5EF4-FFF2-40B4-BE49-F238E27FC236}">
                <a16:creationId xmlns:a16="http://schemas.microsoft.com/office/drawing/2014/main" id="{0F970E24-694A-DF21-AFA7-19FB49BB8B0D}"/>
              </a:ext>
            </a:extLst>
          </p:cNvPr>
          <p:cNvPicPr>
            <a:picLocks noChangeAspect="1"/>
          </p:cNvPicPr>
          <p:nvPr/>
        </p:nvPicPr>
        <p:blipFill>
          <a:blip r:embed="rId29">
            <a:extLst>
              <a:ext uri="{96DAC541-7B7A-43D3-8B79-37D633B846F1}">
                <asvg:svgBlip xmlns:asvg="http://schemas.microsoft.com/office/drawing/2016/SVG/main" r:embed="rId30"/>
              </a:ext>
            </a:extLst>
          </a:blip>
          <a:srcRect/>
          <a:stretch>
            <a:fillRect/>
          </a:stretch>
        </p:blipFill>
        <p:spPr>
          <a:xfrm>
            <a:off x="0" y="0"/>
            <a:ext cx="702021" cy="702021"/>
          </a:xfrm>
          <a:prstGeom prst="rect">
            <a:avLst/>
          </a:prstGeom>
          <a:noFill/>
          <a:ln cap="flat">
            <a:noFill/>
          </a:ln>
        </p:spPr>
      </p:pic>
      <p:pic>
        <p:nvPicPr>
          <p:cNvPr id="54" name="Image 4">
            <a:extLst>
              <a:ext uri="{FF2B5EF4-FFF2-40B4-BE49-F238E27FC236}">
                <a16:creationId xmlns:a16="http://schemas.microsoft.com/office/drawing/2014/main" id="{62059D0E-C212-3D95-C4C7-34910FD88E78}"/>
              </a:ext>
            </a:extLst>
          </p:cNvPr>
          <p:cNvPicPr>
            <a:picLocks noChangeAspect="1"/>
          </p:cNvPicPr>
          <p:nvPr/>
        </p:nvPicPr>
        <p:blipFill>
          <a:blip r:embed="rId31"/>
          <a:stretch>
            <a:fillRect/>
          </a:stretch>
        </p:blipFill>
        <p:spPr>
          <a:xfrm>
            <a:off x="226167" y="2996735"/>
            <a:ext cx="4580604" cy="2400318"/>
          </a:xfrm>
          <a:prstGeom prst="rect">
            <a:avLst/>
          </a:prstGeom>
          <a:noFill/>
          <a:ln cap="flat">
            <a:noFill/>
          </a:ln>
        </p:spPr>
      </p:pic>
      <p:pic>
        <p:nvPicPr>
          <p:cNvPr id="55" name="Image 22">
            <a:extLst>
              <a:ext uri="{FF2B5EF4-FFF2-40B4-BE49-F238E27FC236}">
                <a16:creationId xmlns:a16="http://schemas.microsoft.com/office/drawing/2014/main" id="{92D36DF1-0AD4-15C2-CD21-0DC3E7C5FE28}"/>
              </a:ext>
            </a:extLst>
          </p:cNvPr>
          <p:cNvPicPr>
            <a:picLocks noChangeAspect="1"/>
          </p:cNvPicPr>
          <p:nvPr/>
        </p:nvPicPr>
        <p:blipFill>
          <a:blip r:embed="rId32"/>
          <a:stretch>
            <a:fillRect/>
          </a:stretch>
        </p:blipFill>
        <p:spPr>
          <a:xfrm>
            <a:off x="3026115" y="1337895"/>
            <a:ext cx="4476938" cy="2409645"/>
          </a:xfrm>
          <a:prstGeom prst="rect">
            <a:avLst/>
          </a:prstGeom>
          <a:noFill/>
          <a:ln cap="flat">
            <a:noFill/>
          </a:ln>
        </p:spPr>
      </p:pic>
      <p:pic>
        <p:nvPicPr>
          <p:cNvPr id="56" name="Image 43">
            <a:extLst>
              <a:ext uri="{FF2B5EF4-FFF2-40B4-BE49-F238E27FC236}">
                <a16:creationId xmlns:a16="http://schemas.microsoft.com/office/drawing/2014/main" id="{FC5C681A-55A3-6E96-5100-BDA484A2B8C2}"/>
              </a:ext>
            </a:extLst>
          </p:cNvPr>
          <p:cNvPicPr>
            <a:picLocks noChangeAspect="1"/>
          </p:cNvPicPr>
          <p:nvPr/>
        </p:nvPicPr>
        <p:blipFill>
          <a:blip r:embed="rId33"/>
          <a:stretch>
            <a:fillRect/>
          </a:stretch>
        </p:blipFill>
        <p:spPr>
          <a:xfrm>
            <a:off x="7322780" y="3255949"/>
            <a:ext cx="4476938" cy="2412205"/>
          </a:xfrm>
          <a:prstGeom prst="rect">
            <a:avLst/>
          </a:prstGeom>
          <a:noFill/>
          <a:ln cap="flat">
            <a:noFill/>
          </a:ln>
        </p:spPr>
      </p:pic>
      <p:sp>
        <p:nvSpPr>
          <p:cNvPr id="57" name="Rectangle 105">
            <a:extLst>
              <a:ext uri="{FF2B5EF4-FFF2-40B4-BE49-F238E27FC236}">
                <a16:creationId xmlns:a16="http://schemas.microsoft.com/office/drawing/2014/main" id="{FACFF068-4413-E51C-02B2-820152A4CD43}"/>
              </a:ext>
            </a:extLst>
          </p:cNvPr>
          <p:cNvSpPr/>
          <p:nvPr/>
        </p:nvSpPr>
        <p:spPr>
          <a:xfrm>
            <a:off x="477517" y="107899"/>
            <a:ext cx="11236961" cy="764072"/>
          </a:xfrm>
          <a:prstGeom prst="rect">
            <a:avLst/>
          </a:prstGeom>
          <a:noFill/>
          <a:ln cap="flat">
            <a:noFill/>
            <a:prstDash val="solid"/>
          </a:ln>
        </p:spPr>
        <p:txBody>
          <a:bodyPr vert="horz" wrap="square" lIns="179999" tIns="107999" rIns="91440" bIns="143999" anchor="ctr" anchorCtr="1" compatLnSpc="1">
            <a:noAutofit/>
          </a:bodyPr>
          <a:lstStyle/>
          <a:p>
            <a:pPr marL="270004" marR="0" lvl="2"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394348"/>
                </a:solidFill>
                <a:effectLst/>
                <a:uLnTx/>
                <a:uFillTx/>
                <a:latin typeface="Arial" pitchFamily="34"/>
                <a:ea typeface="+mn-ea"/>
                <a:cs typeface="Arial" pitchFamily="34"/>
              </a:rPr>
              <a:t>La Finance Durable, c’est l’orientation des investissements vers des activités économiques et des entreprises qui allient performance financière et respect de 3 critères extra-financiers, dits ESG</a:t>
            </a:r>
            <a:endParaRPr kumimoji="0" lang="fr-FR" sz="1800" b="0" i="0" u="none" strike="noStrike" kern="1200" cap="none" spc="0" normalizeH="0" baseline="0" noProof="0">
              <a:ln>
                <a:noFill/>
              </a:ln>
              <a:solidFill>
                <a:srgbClr val="394348"/>
              </a:solidFill>
              <a:effectLst/>
              <a:uLnTx/>
              <a:uFillTx/>
              <a:latin typeface="Arial" pitchFamily="34"/>
              <a:ea typeface="+mn-ea"/>
              <a:cs typeface="Arial" pitchFamily="34"/>
            </a:endParaRPr>
          </a:p>
        </p:txBody>
      </p:sp>
      <p:sp>
        <p:nvSpPr>
          <p:cNvPr id="58" name="Rectangle 106">
            <a:extLst>
              <a:ext uri="{FF2B5EF4-FFF2-40B4-BE49-F238E27FC236}">
                <a16:creationId xmlns:a16="http://schemas.microsoft.com/office/drawing/2014/main" id="{139DE82D-E26F-BBF6-8672-0BD31BE31428}"/>
              </a:ext>
            </a:extLst>
          </p:cNvPr>
          <p:cNvSpPr/>
          <p:nvPr/>
        </p:nvSpPr>
        <p:spPr>
          <a:xfrm>
            <a:off x="188887" y="5307872"/>
            <a:ext cx="4580604" cy="764072"/>
          </a:xfrm>
          <a:prstGeom prst="rect">
            <a:avLst/>
          </a:prstGeom>
          <a:noFill/>
          <a:ln cap="flat">
            <a:noFill/>
            <a:prstDash val="solid"/>
          </a:ln>
        </p:spPr>
        <p:txBody>
          <a:bodyPr vert="horz" wrap="square" lIns="71999" tIns="107999" rIns="0" bIns="143999" anchor="ctr" anchorCtr="0" compatLnSpc="1">
            <a:noAutofit/>
          </a:bodyPr>
          <a:lstStyle/>
          <a:p>
            <a:pPr marL="0" marR="0" lvl="2"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1200" cap="none" spc="0" normalizeH="0" baseline="0" noProof="0">
                <a:ln>
                  <a:noFill/>
                </a:ln>
                <a:solidFill>
                  <a:srgbClr val="394348"/>
                </a:solidFill>
                <a:effectLst/>
                <a:uLnTx/>
                <a:uFillTx/>
                <a:latin typeface="Arial" pitchFamily="34"/>
                <a:ea typeface="+mn-ea"/>
                <a:cs typeface="Arial" pitchFamily="34"/>
              </a:rPr>
              <a:t>E pour le critère Environnemental qui mesure leur impact sur l’environnement</a:t>
            </a:r>
            <a:endParaRPr kumimoji="0" lang="fr-FR" sz="1200" b="0" i="0" u="none" strike="noStrike" kern="1200" cap="none" spc="0" normalizeH="0" baseline="0" noProof="0">
              <a:ln>
                <a:noFill/>
              </a:ln>
              <a:solidFill>
                <a:srgbClr val="394348"/>
              </a:solidFill>
              <a:effectLst/>
              <a:uLnTx/>
              <a:uFillTx/>
              <a:latin typeface="Arial" pitchFamily="34"/>
              <a:ea typeface="+mn-ea"/>
              <a:cs typeface="Arial" pitchFamily="34"/>
            </a:endParaRPr>
          </a:p>
        </p:txBody>
      </p:sp>
      <p:sp>
        <p:nvSpPr>
          <p:cNvPr id="59" name="Rectangle 107">
            <a:extLst>
              <a:ext uri="{FF2B5EF4-FFF2-40B4-BE49-F238E27FC236}">
                <a16:creationId xmlns:a16="http://schemas.microsoft.com/office/drawing/2014/main" id="{A03D6697-84B0-0BE8-106A-CBACFA05006F}"/>
              </a:ext>
            </a:extLst>
          </p:cNvPr>
          <p:cNvSpPr/>
          <p:nvPr/>
        </p:nvSpPr>
        <p:spPr>
          <a:xfrm>
            <a:off x="3026115" y="739502"/>
            <a:ext cx="4476938" cy="764072"/>
          </a:xfrm>
          <a:prstGeom prst="rect">
            <a:avLst/>
          </a:prstGeom>
          <a:noFill/>
          <a:ln cap="flat">
            <a:noFill/>
            <a:prstDash val="solid"/>
          </a:ln>
        </p:spPr>
        <p:txBody>
          <a:bodyPr vert="horz" wrap="square" lIns="71999" tIns="107999" rIns="0" bIns="143999" anchor="ctr" anchorCtr="0" compatLnSpc="1">
            <a:noAutofit/>
          </a:bodyPr>
          <a:lstStyle/>
          <a:p>
            <a:pPr marL="0" marR="0" lvl="2"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1200" cap="none" spc="0" normalizeH="0" baseline="0" noProof="0">
                <a:ln>
                  <a:noFill/>
                </a:ln>
                <a:solidFill>
                  <a:srgbClr val="394348"/>
                </a:solidFill>
                <a:effectLst/>
                <a:uLnTx/>
                <a:uFillTx/>
                <a:latin typeface="Arial" pitchFamily="34"/>
                <a:ea typeface="+mn-ea"/>
                <a:cs typeface="Arial" pitchFamily="34"/>
              </a:rPr>
              <a:t>S pour le critère Social qui mesure leur comportement vis-à-vis de leurs employés et leur engagement sociétal.</a:t>
            </a:r>
            <a:endParaRPr kumimoji="0" lang="fr-FR" sz="1200" b="0" i="0" u="none" strike="noStrike" kern="1200" cap="none" spc="0" normalizeH="0" baseline="0" noProof="0">
              <a:ln>
                <a:noFill/>
              </a:ln>
              <a:solidFill>
                <a:srgbClr val="394348"/>
              </a:solidFill>
              <a:effectLst/>
              <a:uLnTx/>
              <a:uFillTx/>
              <a:latin typeface="Arial" pitchFamily="34"/>
              <a:ea typeface="+mn-ea"/>
              <a:cs typeface="Arial" pitchFamily="34"/>
            </a:endParaRPr>
          </a:p>
        </p:txBody>
      </p:sp>
      <p:sp>
        <p:nvSpPr>
          <p:cNvPr id="60" name="Rectangle 108">
            <a:extLst>
              <a:ext uri="{FF2B5EF4-FFF2-40B4-BE49-F238E27FC236}">
                <a16:creationId xmlns:a16="http://schemas.microsoft.com/office/drawing/2014/main" id="{69F63C08-9752-69CB-DD66-C8C2BA31E4D1}"/>
              </a:ext>
            </a:extLst>
          </p:cNvPr>
          <p:cNvSpPr/>
          <p:nvPr/>
        </p:nvSpPr>
        <p:spPr>
          <a:xfrm>
            <a:off x="7322780" y="5478197"/>
            <a:ext cx="4580604" cy="764072"/>
          </a:xfrm>
          <a:prstGeom prst="rect">
            <a:avLst/>
          </a:prstGeom>
          <a:noFill/>
          <a:ln cap="flat">
            <a:noFill/>
            <a:prstDash val="solid"/>
          </a:ln>
        </p:spPr>
        <p:txBody>
          <a:bodyPr vert="horz" wrap="square" lIns="71999" tIns="107999" rIns="0" bIns="143999" anchor="ctr" anchorCtr="0" compatLnSpc="1">
            <a:noAutofit/>
          </a:bodyPr>
          <a:lstStyle/>
          <a:p>
            <a:pPr marL="0" marR="0" lvl="2"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1200" cap="none" spc="0" normalizeH="0" baseline="0" noProof="0">
                <a:ln>
                  <a:noFill/>
                </a:ln>
                <a:solidFill>
                  <a:srgbClr val="394348"/>
                </a:solidFill>
                <a:effectLst/>
                <a:uLnTx/>
                <a:uFillTx/>
                <a:latin typeface="Arial" pitchFamily="34"/>
                <a:ea typeface="+mn-ea"/>
                <a:cs typeface="Arial" pitchFamily="34"/>
              </a:rPr>
              <a:t>G pour le critère Gouvernance qui mesure la façon dont elles sont dirigées.</a:t>
            </a:r>
            <a:endParaRPr kumimoji="0" lang="fr-FR" sz="1200" b="0" i="0" u="none" strike="noStrike" kern="1200" cap="none" spc="0" normalizeH="0" baseline="0" noProof="0">
              <a:ln>
                <a:noFill/>
              </a:ln>
              <a:solidFill>
                <a:srgbClr val="394348"/>
              </a:solidFill>
              <a:effectLst/>
              <a:uLnTx/>
              <a:uFillTx/>
              <a:latin typeface="Arial" pitchFamily="34"/>
              <a:ea typeface="+mn-ea"/>
              <a:cs typeface="Arial" pitchFamily="34"/>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Graphique 54">
            <a:extLst>
              <a:ext uri="{FF2B5EF4-FFF2-40B4-BE49-F238E27FC236}">
                <a16:creationId xmlns:a16="http://schemas.microsoft.com/office/drawing/2014/main" id="{C7884C38-6439-42E1-B53D-89DE5B189D34}"/>
              </a:ext>
            </a:extLst>
          </p:cNvPr>
          <p:cNvPicPr>
            <a:picLocks noChangeAspect="1"/>
          </p:cNvPicPr>
          <p:nvPr/>
        </p:nvPicPr>
        <p:blipFill rotWithShape="1">
          <a:blip r:embed="rId2"/>
          <a:srcRect l="3698" t="2498" r="40393" b="19900"/>
          <a:stretch/>
        </p:blipFill>
        <p:spPr>
          <a:xfrm>
            <a:off x="7775575" y="728663"/>
            <a:ext cx="4416425" cy="6129337"/>
          </a:xfrm>
          <a:prstGeom prst="rect">
            <a:avLst/>
          </a:prstGeom>
        </p:spPr>
      </p:pic>
      <p:sp>
        <p:nvSpPr>
          <p:cNvPr id="6" name="Rectangle 5">
            <a:extLst>
              <a:ext uri="{FF2B5EF4-FFF2-40B4-BE49-F238E27FC236}">
                <a16:creationId xmlns:a16="http://schemas.microsoft.com/office/drawing/2014/main" id="{05C7334B-BC1C-4CE1-8365-0C98635E21E7}"/>
              </a:ext>
            </a:extLst>
          </p:cNvPr>
          <p:cNvSpPr/>
          <p:nvPr/>
        </p:nvSpPr>
        <p:spPr>
          <a:xfrm>
            <a:off x="0" y="6229350"/>
            <a:ext cx="12192000" cy="106363"/>
          </a:xfrm>
          <a:prstGeom prst="rect">
            <a:avLst/>
          </a:prstGeom>
          <a:gradFill>
            <a:gsLst>
              <a:gs pos="17000">
                <a:srgbClr val="000000">
                  <a:lumMod val="0"/>
                  <a:alpha val="0"/>
                </a:srgbClr>
              </a:gs>
              <a:gs pos="0">
                <a:schemeClr val="accent1">
                  <a:alpha val="0"/>
                  <a:lumMod val="0"/>
                </a:schemeClr>
              </a:gs>
              <a:gs pos="100000">
                <a:schemeClr val="tx1">
                  <a:alpha val="3995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6F988862-372C-4ADC-98AD-61A763A9A094}"/>
              </a:ext>
            </a:extLst>
          </p:cNvPr>
          <p:cNvSpPr/>
          <p:nvPr/>
        </p:nvSpPr>
        <p:spPr>
          <a:xfrm>
            <a:off x="0" y="6286500"/>
            <a:ext cx="12192000" cy="571500"/>
          </a:xfrm>
          <a:prstGeom prst="rect">
            <a:avLst/>
          </a:prstGeom>
          <a:solidFill>
            <a:srgbClr val="3943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10" name="Rectangle 9">
            <a:extLst>
              <a:ext uri="{FF2B5EF4-FFF2-40B4-BE49-F238E27FC236}">
                <a16:creationId xmlns:a16="http://schemas.microsoft.com/office/drawing/2014/main" id="{A16A3C7C-0E6C-49C3-9199-5C4C452D280A}"/>
              </a:ext>
            </a:extLst>
          </p:cNvPr>
          <p:cNvSpPr/>
          <p:nvPr/>
        </p:nvSpPr>
        <p:spPr>
          <a:xfrm>
            <a:off x="11768138" y="6472238"/>
            <a:ext cx="423862" cy="185737"/>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800" b="1" dirty="0">
                <a:solidFill>
                  <a:schemeClr val="bg1"/>
                </a:solidFill>
                <a:latin typeface="Arial" panose="020B0604020202020204" pitchFamily="34" charset="0"/>
                <a:cs typeface="Arial" panose="020B0604020202020204" pitchFamily="34" charset="0"/>
              </a:rPr>
              <a:t>75</a:t>
            </a:r>
          </a:p>
        </p:txBody>
      </p:sp>
      <p:grpSp>
        <p:nvGrpSpPr>
          <p:cNvPr id="77832" name="Groupe 10">
            <a:extLst>
              <a:ext uri="{FF2B5EF4-FFF2-40B4-BE49-F238E27FC236}">
                <a16:creationId xmlns:a16="http://schemas.microsoft.com/office/drawing/2014/main" id="{D2141748-1267-44B6-BD41-08CA7D97C517}"/>
              </a:ext>
            </a:extLst>
          </p:cNvPr>
          <p:cNvGrpSpPr>
            <a:grpSpLocks/>
          </p:cNvGrpSpPr>
          <p:nvPr/>
        </p:nvGrpSpPr>
        <p:grpSpPr bwMode="auto">
          <a:xfrm>
            <a:off x="88900" y="6353175"/>
            <a:ext cx="511175" cy="469900"/>
            <a:chOff x="89063" y="6352891"/>
            <a:chExt cx="510639" cy="470443"/>
          </a:xfrm>
        </p:grpSpPr>
        <p:pic>
          <p:nvPicPr>
            <p:cNvPr id="12" name="Graphique 11">
              <a:extLst>
                <a:ext uri="{FF2B5EF4-FFF2-40B4-BE49-F238E27FC236}">
                  <a16:creationId xmlns:a16="http://schemas.microsoft.com/office/drawing/2014/main" id="{ADAE5B4C-1513-4B27-A40F-D2C12EBB1A86}"/>
                </a:ext>
              </a:extLst>
            </p:cNvPr>
            <p:cNvPicPr>
              <a:picLocks noChangeAspect="1"/>
            </p:cNvPicPr>
            <p:nvPr/>
          </p:nvPicPr>
          <p:blipFill>
            <a:blip r:embed="rId3"/>
            <a:srcRect/>
            <a:stretch/>
          </p:blipFill>
          <p:spPr>
            <a:xfrm>
              <a:off x="188971" y="6352891"/>
              <a:ext cx="310824" cy="311510"/>
            </a:xfrm>
            <a:prstGeom prst="rect">
              <a:avLst/>
            </a:prstGeom>
          </p:spPr>
        </p:pic>
        <p:sp>
          <p:nvSpPr>
            <p:cNvPr id="77884" name="ZoneTexte 12">
              <a:extLst>
                <a:ext uri="{FF2B5EF4-FFF2-40B4-BE49-F238E27FC236}">
                  <a16:creationId xmlns:a16="http://schemas.microsoft.com/office/drawing/2014/main" id="{F0DBF542-16DB-4F52-A286-6B09C7F0A91C}"/>
                </a:ext>
              </a:extLst>
            </p:cNvPr>
            <p:cNvSpPr txBox="1">
              <a:spLocks noChangeArrowheads="1"/>
            </p:cNvSpPr>
            <p:nvPr/>
          </p:nvSpPr>
          <p:spPr bwMode="auto">
            <a:xfrm>
              <a:off x="89063" y="6638668"/>
              <a:ext cx="5106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Accueil</a:t>
              </a:r>
            </a:p>
          </p:txBody>
        </p:sp>
      </p:grpSp>
      <p:grpSp>
        <p:nvGrpSpPr>
          <p:cNvPr id="77833" name="Groupe 13">
            <a:extLst>
              <a:ext uri="{FF2B5EF4-FFF2-40B4-BE49-F238E27FC236}">
                <a16:creationId xmlns:a16="http://schemas.microsoft.com/office/drawing/2014/main" id="{524AE15D-E76D-49AE-BF19-42B81BEE2951}"/>
              </a:ext>
            </a:extLst>
          </p:cNvPr>
          <p:cNvGrpSpPr>
            <a:grpSpLocks/>
          </p:cNvGrpSpPr>
          <p:nvPr/>
        </p:nvGrpSpPr>
        <p:grpSpPr bwMode="auto">
          <a:xfrm>
            <a:off x="660400" y="6307138"/>
            <a:ext cx="604838" cy="515937"/>
            <a:chOff x="611572" y="6306505"/>
            <a:chExt cx="605644" cy="516829"/>
          </a:xfrm>
        </p:grpSpPr>
        <p:pic>
          <p:nvPicPr>
            <p:cNvPr id="15" name="Graphique 14">
              <a:extLst>
                <a:ext uri="{FF2B5EF4-FFF2-40B4-BE49-F238E27FC236}">
                  <a16:creationId xmlns:a16="http://schemas.microsoft.com/office/drawing/2014/main" id="{8FC9B0FF-0A01-49F6-B3E0-A20037C5E394}"/>
                </a:ext>
              </a:extLst>
            </p:cNvPr>
            <p:cNvPicPr>
              <a:picLocks noChangeAspect="1"/>
            </p:cNvPicPr>
            <p:nvPr/>
          </p:nvPicPr>
          <p:blipFill>
            <a:blip r:embed="rId4"/>
            <a:srcRect/>
            <a:stretch/>
          </p:blipFill>
          <p:spPr>
            <a:xfrm>
              <a:off x="706949" y="6306505"/>
              <a:ext cx="414890" cy="415053"/>
            </a:xfrm>
            <a:prstGeom prst="rect">
              <a:avLst/>
            </a:prstGeom>
          </p:spPr>
        </p:pic>
        <p:sp>
          <p:nvSpPr>
            <p:cNvPr id="77882" name="ZoneTexte 15">
              <a:extLst>
                <a:ext uri="{FF2B5EF4-FFF2-40B4-BE49-F238E27FC236}">
                  <a16:creationId xmlns:a16="http://schemas.microsoft.com/office/drawing/2014/main" id="{FD0FBFF8-B87D-4F17-A20E-41DB969389BF}"/>
                </a:ext>
              </a:extLst>
            </p:cNvPr>
            <p:cNvSpPr txBox="1">
              <a:spLocks noChangeArrowheads="1"/>
            </p:cNvSpPr>
            <p:nvPr/>
          </p:nvSpPr>
          <p:spPr bwMode="auto">
            <a:xfrm>
              <a:off x="611572" y="6638668"/>
              <a:ext cx="6056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Sommaire</a:t>
              </a:r>
            </a:p>
          </p:txBody>
        </p:sp>
      </p:grpSp>
      <p:sp>
        <p:nvSpPr>
          <p:cNvPr id="77834" name="ZoneTexte 16">
            <a:extLst>
              <a:ext uri="{FF2B5EF4-FFF2-40B4-BE49-F238E27FC236}">
                <a16:creationId xmlns:a16="http://schemas.microsoft.com/office/drawing/2014/main" id="{A1F8412F-7C82-47FA-B971-C24BA76EA897}"/>
              </a:ext>
            </a:extLst>
          </p:cNvPr>
          <p:cNvSpPr txBox="1">
            <a:spLocks noChangeArrowheads="1"/>
          </p:cNvSpPr>
          <p:nvPr/>
        </p:nvSpPr>
        <p:spPr bwMode="auto">
          <a:xfrm>
            <a:off x="2700338" y="6473825"/>
            <a:ext cx="7715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Vous êtes ici :</a:t>
            </a:r>
            <a:endParaRPr lang="fr-FR" altLang="fr-FR" sz="600">
              <a:solidFill>
                <a:srgbClr val="A4CB74"/>
              </a:solidFill>
              <a:latin typeface="Arial" panose="020B0604020202020204" pitchFamily="34" charset="0"/>
              <a:cs typeface="Arial" panose="020B0604020202020204" pitchFamily="34" charset="0"/>
            </a:endParaRPr>
          </a:p>
        </p:txBody>
      </p:sp>
      <p:cxnSp>
        <p:nvCxnSpPr>
          <p:cNvPr id="18" name="Connecteur droit 17">
            <a:extLst>
              <a:ext uri="{FF2B5EF4-FFF2-40B4-BE49-F238E27FC236}">
                <a16:creationId xmlns:a16="http://schemas.microsoft.com/office/drawing/2014/main" id="{2FA3734B-B5F8-494E-8069-D0E0E6A2D792}"/>
              </a:ext>
            </a:extLst>
          </p:cNvPr>
          <p:cNvCxnSpPr>
            <a:cxnSpLocks/>
          </p:cNvCxnSpPr>
          <p:nvPr/>
        </p:nvCxnSpPr>
        <p:spPr>
          <a:xfrm>
            <a:off x="141922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66C55779-5102-422C-9BD8-754A01802C41}"/>
              </a:ext>
            </a:extLst>
          </p:cNvPr>
          <p:cNvCxnSpPr>
            <a:cxnSpLocks/>
          </p:cNvCxnSpPr>
          <p:nvPr/>
        </p:nvCxnSpPr>
        <p:spPr>
          <a:xfrm>
            <a:off x="2555875" y="6388100"/>
            <a:ext cx="0" cy="3698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7837" name="Groupe 19">
            <a:extLst>
              <a:ext uri="{FF2B5EF4-FFF2-40B4-BE49-F238E27FC236}">
                <a16:creationId xmlns:a16="http://schemas.microsoft.com/office/drawing/2014/main" id="{EB115C8D-F858-4F8A-AE0E-86D3B79BD51F}"/>
              </a:ext>
            </a:extLst>
          </p:cNvPr>
          <p:cNvGrpSpPr>
            <a:grpSpLocks/>
          </p:cNvGrpSpPr>
          <p:nvPr/>
        </p:nvGrpSpPr>
        <p:grpSpPr bwMode="auto">
          <a:xfrm>
            <a:off x="4746625" y="6332538"/>
            <a:ext cx="784225" cy="490537"/>
            <a:chOff x="5671169" y="6332222"/>
            <a:chExt cx="784388" cy="490781"/>
          </a:xfrm>
        </p:grpSpPr>
        <p:pic>
          <p:nvPicPr>
            <p:cNvPr id="21" name="Graphique 20">
              <a:extLst>
                <a:ext uri="{FF2B5EF4-FFF2-40B4-BE49-F238E27FC236}">
                  <a16:creationId xmlns:a16="http://schemas.microsoft.com/office/drawing/2014/main" id="{DDEFB7E3-9961-4088-957A-1D05492C8D49}"/>
                </a:ext>
              </a:extLst>
            </p:cNvPr>
            <p:cNvPicPr>
              <a:picLocks noChangeAspect="1"/>
            </p:cNvPicPr>
            <p:nvPr/>
          </p:nvPicPr>
          <p:blipFill>
            <a:blip r:embed="rId5"/>
            <a:stretch>
              <a:fillRect/>
            </a:stretch>
          </p:blipFill>
          <p:spPr>
            <a:xfrm>
              <a:off x="5890290" y="6332222"/>
              <a:ext cx="352498" cy="352600"/>
            </a:xfrm>
            <a:prstGeom prst="rect">
              <a:avLst/>
            </a:prstGeom>
          </p:spPr>
        </p:pic>
        <p:sp>
          <p:nvSpPr>
            <p:cNvPr id="77880" name="ZoneTexte 21">
              <a:extLst>
                <a:ext uri="{FF2B5EF4-FFF2-40B4-BE49-F238E27FC236}">
                  <a16:creationId xmlns:a16="http://schemas.microsoft.com/office/drawing/2014/main" id="{9E399114-D2D9-4CC4-96AA-30965E69D8C8}"/>
                </a:ext>
              </a:extLst>
            </p:cNvPr>
            <p:cNvSpPr txBox="1">
              <a:spLocks noChangeArrowheads="1"/>
            </p:cNvSpPr>
            <p:nvPr/>
          </p:nvSpPr>
          <p:spPr bwMode="auto">
            <a:xfrm>
              <a:off x="5671169"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Rénovation</a:t>
              </a:r>
            </a:p>
          </p:txBody>
        </p:sp>
      </p:grpSp>
      <p:grpSp>
        <p:nvGrpSpPr>
          <p:cNvPr id="77838" name="Groupe 22">
            <a:extLst>
              <a:ext uri="{FF2B5EF4-FFF2-40B4-BE49-F238E27FC236}">
                <a16:creationId xmlns:a16="http://schemas.microsoft.com/office/drawing/2014/main" id="{B1FAE992-4F4B-4DB2-A800-801200CE793E}"/>
              </a:ext>
            </a:extLst>
          </p:cNvPr>
          <p:cNvGrpSpPr>
            <a:grpSpLocks/>
          </p:cNvGrpSpPr>
          <p:nvPr/>
        </p:nvGrpSpPr>
        <p:grpSpPr bwMode="auto">
          <a:xfrm>
            <a:off x="5367338" y="6348413"/>
            <a:ext cx="784225" cy="474662"/>
            <a:chOff x="6197480" y="6348998"/>
            <a:chExt cx="784388" cy="474005"/>
          </a:xfrm>
        </p:grpSpPr>
        <p:pic>
          <p:nvPicPr>
            <p:cNvPr id="24" name="Graphique 23">
              <a:extLst>
                <a:ext uri="{FF2B5EF4-FFF2-40B4-BE49-F238E27FC236}">
                  <a16:creationId xmlns:a16="http://schemas.microsoft.com/office/drawing/2014/main" id="{ABFE195C-EAF3-4E9B-A7C7-1AC3067EAACD}"/>
                </a:ext>
              </a:extLst>
            </p:cNvPr>
            <p:cNvPicPr>
              <a:picLocks noChangeAspect="1"/>
            </p:cNvPicPr>
            <p:nvPr/>
          </p:nvPicPr>
          <p:blipFill>
            <a:blip r:embed="rId6"/>
            <a:stretch>
              <a:fillRect/>
            </a:stretch>
          </p:blipFill>
          <p:spPr>
            <a:xfrm>
              <a:off x="6416601" y="6348998"/>
              <a:ext cx="352498" cy="353522"/>
            </a:xfrm>
            <a:prstGeom prst="rect">
              <a:avLst/>
            </a:prstGeom>
          </p:spPr>
        </p:pic>
        <p:sp>
          <p:nvSpPr>
            <p:cNvPr id="77878" name="ZoneTexte 24">
              <a:extLst>
                <a:ext uri="{FF2B5EF4-FFF2-40B4-BE49-F238E27FC236}">
                  <a16:creationId xmlns:a16="http://schemas.microsoft.com/office/drawing/2014/main" id="{54AEA9E3-39C8-4750-8291-1AD1B7D0706A}"/>
                </a:ext>
              </a:extLst>
            </p:cNvPr>
            <p:cNvSpPr txBox="1">
              <a:spLocks noChangeArrowheads="1"/>
            </p:cNvSpPr>
            <p:nvPr/>
          </p:nvSpPr>
          <p:spPr bwMode="auto">
            <a:xfrm>
              <a:off x="6197480"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Mobilité</a:t>
              </a:r>
            </a:p>
          </p:txBody>
        </p:sp>
      </p:grpSp>
      <p:grpSp>
        <p:nvGrpSpPr>
          <p:cNvPr id="77839" name="Groupe 28">
            <a:extLst>
              <a:ext uri="{FF2B5EF4-FFF2-40B4-BE49-F238E27FC236}">
                <a16:creationId xmlns:a16="http://schemas.microsoft.com/office/drawing/2014/main" id="{185C9AA4-BDC8-45D8-BC04-565A888102FD}"/>
              </a:ext>
            </a:extLst>
          </p:cNvPr>
          <p:cNvGrpSpPr>
            <a:grpSpLocks/>
          </p:cNvGrpSpPr>
          <p:nvPr/>
        </p:nvGrpSpPr>
        <p:grpSpPr bwMode="auto">
          <a:xfrm>
            <a:off x="1581150" y="6342063"/>
            <a:ext cx="784225" cy="481012"/>
            <a:chOff x="5794442" y="6342472"/>
            <a:chExt cx="784388" cy="480531"/>
          </a:xfrm>
        </p:grpSpPr>
        <p:pic>
          <p:nvPicPr>
            <p:cNvPr id="30" name="Graphique 29">
              <a:extLst>
                <a:ext uri="{FF2B5EF4-FFF2-40B4-BE49-F238E27FC236}">
                  <a16:creationId xmlns:a16="http://schemas.microsoft.com/office/drawing/2014/main" id="{037A8AB0-1753-4E7B-BD23-0501671BF06C}"/>
                </a:ext>
              </a:extLst>
            </p:cNvPr>
            <p:cNvPicPr>
              <a:picLocks noChangeAspect="1"/>
            </p:cNvPicPr>
            <p:nvPr/>
          </p:nvPicPr>
          <p:blipFill>
            <a:blip r:embed="rId7"/>
            <a:srcRect/>
            <a:stretch/>
          </p:blipFill>
          <p:spPr>
            <a:xfrm>
              <a:off x="6013563" y="6342472"/>
              <a:ext cx="346147" cy="345729"/>
            </a:xfrm>
            <a:prstGeom prst="rect">
              <a:avLst/>
            </a:prstGeom>
          </p:spPr>
        </p:pic>
        <p:sp>
          <p:nvSpPr>
            <p:cNvPr id="77876" name="ZoneTexte 30">
              <a:extLst>
                <a:ext uri="{FF2B5EF4-FFF2-40B4-BE49-F238E27FC236}">
                  <a16:creationId xmlns:a16="http://schemas.microsoft.com/office/drawing/2014/main" id="{74A92D4F-A45A-44AB-B84A-B98B57F4CEB4}"/>
                </a:ext>
              </a:extLst>
            </p:cNvPr>
            <p:cNvSpPr txBox="1">
              <a:spLocks noChangeArrowheads="1"/>
            </p:cNvSpPr>
            <p:nvPr/>
          </p:nvSpPr>
          <p:spPr bwMode="auto">
            <a:xfrm>
              <a:off x="5794442" y="6638337"/>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Approche conseil</a:t>
              </a:r>
            </a:p>
          </p:txBody>
        </p:sp>
      </p:grpSp>
      <p:grpSp>
        <p:nvGrpSpPr>
          <p:cNvPr id="77840" name="Groupe 31">
            <a:extLst>
              <a:ext uri="{FF2B5EF4-FFF2-40B4-BE49-F238E27FC236}">
                <a16:creationId xmlns:a16="http://schemas.microsoft.com/office/drawing/2014/main" id="{C660021B-3F04-4B2B-A76A-DE7FFD515FE9}"/>
              </a:ext>
            </a:extLst>
          </p:cNvPr>
          <p:cNvGrpSpPr>
            <a:grpSpLocks/>
          </p:cNvGrpSpPr>
          <p:nvPr/>
        </p:nvGrpSpPr>
        <p:grpSpPr bwMode="auto">
          <a:xfrm>
            <a:off x="11252200" y="5872163"/>
            <a:ext cx="879475" cy="361950"/>
            <a:chOff x="702023" y="0"/>
            <a:chExt cx="878589" cy="362285"/>
          </a:xfrm>
        </p:grpSpPr>
        <p:sp>
          <p:nvSpPr>
            <p:cNvPr id="33" name="Rectangle 32">
              <a:extLst>
                <a:ext uri="{FF2B5EF4-FFF2-40B4-BE49-F238E27FC236}">
                  <a16:creationId xmlns:a16="http://schemas.microsoft.com/office/drawing/2014/main" id="{8050F3F7-C5C8-49C5-9403-C779315B905A}"/>
                </a:ext>
              </a:extLst>
            </p:cNvPr>
            <p:cNvSpPr/>
            <p:nvPr/>
          </p:nvSpPr>
          <p:spPr>
            <a:xfrm>
              <a:off x="702023" y="0"/>
              <a:ext cx="878589" cy="362285"/>
            </a:xfrm>
            <a:prstGeom prst="rect">
              <a:avLst/>
            </a:prstGeom>
            <a:solidFill>
              <a:srgbClr val="394348"/>
            </a:solidFill>
            <a:ln>
              <a:noFill/>
            </a:ln>
            <a:effectLst>
              <a:outerShdw blurRad="63500" sx="102000" sy="102000" algn="ctr" rotWithShape="0">
                <a:prstClr val="black">
                  <a:alpha val="30182"/>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7200" anchor="ctr"/>
            <a:lstStyle/>
            <a:p>
              <a:pPr algn="ctr" eaLnBrk="1" fontAlgn="auto" hangingPunct="1">
                <a:spcBef>
                  <a:spcPts val="0"/>
                </a:spcBef>
                <a:spcAft>
                  <a:spcPts val="0"/>
                </a:spcAft>
                <a:defRPr/>
              </a:pPr>
              <a:r>
                <a:rPr lang="fr-FR" sz="1400" b="1" dirty="0">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retour</a:t>
              </a:r>
            </a:p>
          </p:txBody>
        </p:sp>
        <p:sp>
          <p:nvSpPr>
            <p:cNvPr id="34" name="Triangle 33">
              <a:extLst>
                <a:ext uri="{FF2B5EF4-FFF2-40B4-BE49-F238E27FC236}">
                  <a16:creationId xmlns:a16="http://schemas.microsoft.com/office/drawing/2014/main" id="{F1B27BF1-DAA7-4721-97C7-AC44DF97D6D6}"/>
                </a:ext>
              </a:extLst>
            </p:cNvPr>
            <p:cNvSpPr>
              <a:spLocks noChangeAspect="1"/>
            </p:cNvSpPr>
            <p:nvPr/>
          </p:nvSpPr>
          <p:spPr>
            <a:xfrm rot="16200000">
              <a:off x="820050" y="126429"/>
              <a:ext cx="127118" cy="109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grpSp>
        <p:nvGrpSpPr>
          <p:cNvPr id="77841" name="Groupe 34">
            <a:extLst>
              <a:ext uri="{FF2B5EF4-FFF2-40B4-BE49-F238E27FC236}">
                <a16:creationId xmlns:a16="http://schemas.microsoft.com/office/drawing/2014/main" id="{F6F3D5DA-42CA-4764-9887-20BE3C1ACCC0}"/>
              </a:ext>
            </a:extLst>
          </p:cNvPr>
          <p:cNvGrpSpPr>
            <a:grpSpLocks/>
          </p:cNvGrpSpPr>
          <p:nvPr/>
        </p:nvGrpSpPr>
        <p:grpSpPr bwMode="auto">
          <a:xfrm>
            <a:off x="8907463" y="6334125"/>
            <a:ext cx="1304925" cy="488950"/>
            <a:chOff x="9429931" y="6334408"/>
            <a:chExt cx="1305361" cy="488926"/>
          </a:xfrm>
        </p:grpSpPr>
        <p:grpSp>
          <p:nvGrpSpPr>
            <p:cNvPr id="77866" name="Groupe 35">
              <a:extLst>
                <a:ext uri="{FF2B5EF4-FFF2-40B4-BE49-F238E27FC236}">
                  <a16:creationId xmlns:a16="http://schemas.microsoft.com/office/drawing/2014/main" id="{CB44EFD9-EDBF-44CA-A70C-F5B27A6083E6}"/>
                </a:ext>
              </a:extLst>
            </p:cNvPr>
            <p:cNvGrpSpPr>
              <a:grpSpLocks/>
            </p:cNvGrpSpPr>
            <p:nvPr/>
          </p:nvGrpSpPr>
          <p:grpSpPr bwMode="auto">
            <a:xfrm>
              <a:off x="9429931" y="6334408"/>
              <a:ext cx="547826" cy="488926"/>
              <a:chOff x="640481" y="6334408"/>
              <a:chExt cx="547826" cy="488926"/>
            </a:xfrm>
          </p:grpSpPr>
          <p:pic>
            <p:nvPicPr>
              <p:cNvPr id="41" name="Graphique 40">
                <a:extLst>
                  <a:ext uri="{FF2B5EF4-FFF2-40B4-BE49-F238E27FC236}">
                    <a16:creationId xmlns:a16="http://schemas.microsoft.com/office/drawing/2014/main" id="{050BFE7A-D0B3-4617-ADA5-B8DF0510D658}"/>
                  </a:ext>
                </a:extLst>
              </p:cNvPr>
              <p:cNvPicPr>
                <a:picLocks noChangeAspect="1"/>
              </p:cNvPicPr>
              <p:nvPr/>
            </p:nvPicPr>
            <p:blipFill>
              <a:blip r:embed="rId8"/>
              <a:srcRect/>
              <a:stretch/>
            </p:blipFill>
            <p:spPr>
              <a:xfrm>
                <a:off x="735763" y="6334408"/>
                <a:ext cx="352543" cy="352408"/>
              </a:xfrm>
              <a:prstGeom prst="rect">
                <a:avLst/>
              </a:prstGeom>
            </p:spPr>
          </p:pic>
          <p:sp>
            <p:nvSpPr>
              <p:cNvPr id="77872" name="ZoneTexte 41">
                <a:extLst>
                  <a:ext uri="{FF2B5EF4-FFF2-40B4-BE49-F238E27FC236}">
                    <a16:creationId xmlns:a16="http://schemas.microsoft.com/office/drawing/2014/main" id="{5D2C46FD-8332-4103-B05C-809B451A92C3}"/>
                  </a:ext>
                </a:extLst>
              </p:cNvPr>
              <p:cNvSpPr txBox="1">
                <a:spLocks noChangeArrowheads="1"/>
              </p:cNvSpPr>
              <p:nvPr/>
            </p:nvSpPr>
            <p:spPr bwMode="auto">
              <a:xfrm>
                <a:off x="640481" y="6638668"/>
                <a:ext cx="547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468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Nos offres</a:t>
                </a:r>
              </a:p>
            </p:txBody>
          </p:sp>
        </p:grpSp>
        <p:cxnSp>
          <p:nvCxnSpPr>
            <p:cNvPr id="37" name="Connecteur droit 36">
              <a:extLst>
                <a:ext uri="{FF2B5EF4-FFF2-40B4-BE49-F238E27FC236}">
                  <a16:creationId xmlns:a16="http://schemas.microsoft.com/office/drawing/2014/main" id="{DD0D7043-9B6F-4403-AEA2-24AEB55EC5CF}"/>
                </a:ext>
              </a:extLst>
            </p:cNvPr>
            <p:cNvCxnSpPr>
              <a:cxnSpLocks/>
            </p:cNvCxnSpPr>
            <p:nvPr/>
          </p:nvCxnSpPr>
          <p:spPr>
            <a:xfrm>
              <a:off x="10127076" y="6388380"/>
              <a:ext cx="0" cy="368282"/>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7868" name="Groupe 37">
              <a:extLst>
                <a:ext uri="{FF2B5EF4-FFF2-40B4-BE49-F238E27FC236}">
                  <a16:creationId xmlns:a16="http://schemas.microsoft.com/office/drawing/2014/main" id="{7CE49025-D74B-4F4E-A581-6DCBF2E18724}"/>
                </a:ext>
              </a:extLst>
            </p:cNvPr>
            <p:cNvGrpSpPr>
              <a:grpSpLocks/>
            </p:cNvGrpSpPr>
            <p:nvPr/>
          </p:nvGrpSpPr>
          <p:grpSpPr bwMode="auto">
            <a:xfrm>
              <a:off x="10304354" y="6342472"/>
              <a:ext cx="430938" cy="480531"/>
              <a:chOff x="5971167" y="6342472"/>
              <a:chExt cx="430938" cy="480531"/>
            </a:xfrm>
          </p:grpSpPr>
          <p:pic>
            <p:nvPicPr>
              <p:cNvPr id="39" name="Graphique 38">
                <a:extLst>
                  <a:ext uri="{FF2B5EF4-FFF2-40B4-BE49-F238E27FC236}">
                    <a16:creationId xmlns:a16="http://schemas.microsoft.com/office/drawing/2014/main" id="{F3D1E921-416B-40CC-AB1C-80DAC1608BF3}"/>
                  </a:ext>
                </a:extLst>
              </p:cNvPr>
              <p:cNvPicPr>
                <a:picLocks noChangeAspect="1"/>
              </p:cNvPicPr>
              <p:nvPr/>
            </p:nvPicPr>
            <p:blipFill>
              <a:blip r:embed="rId9"/>
              <a:srcRect/>
              <a:stretch/>
            </p:blipFill>
            <p:spPr>
              <a:xfrm>
                <a:off x="6008273" y="6342346"/>
                <a:ext cx="346191" cy="346058"/>
              </a:xfrm>
              <a:prstGeom prst="rect">
                <a:avLst/>
              </a:prstGeom>
            </p:spPr>
          </p:pic>
          <p:sp>
            <p:nvSpPr>
              <p:cNvPr id="77870" name="ZoneTexte 39">
                <a:extLst>
                  <a:ext uri="{FF2B5EF4-FFF2-40B4-BE49-F238E27FC236}">
                    <a16:creationId xmlns:a16="http://schemas.microsoft.com/office/drawing/2014/main" id="{5BD201BD-F34B-455A-8C6F-43CB8E7B3FA1}"/>
                  </a:ext>
                </a:extLst>
              </p:cNvPr>
              <p:cNvSpPr txBox="1">
                <a:spLocks noChangeArrowheads="1"/>
              </p:cNvSpPr>
              <p:nvPr/>
            </p:nvSpPr>
            <p:spPr bwMode="auto">
              <a:xfrm>
                <a:off x="5971167" y="6638337"/>
                <a:ext cx="4309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Annexes</a:t>
                </a:r>
              </a:p>
            </p:txBody>
          </p:sp>
        </p:grpSp>
      </p:grpSp>
      <p:grpSp>
        <p:nvGrpSpPr>
          <p:cNvPr id="77842" name="Groupe 42">
            <a:extLst>
              <a:ext uri="{FF2B5EF4-FFF2-40B4-BE49-F238E27FC236}">
                <a16:creationId xmlns:a16="http://schemas.microsoft.com/office/drawing/2014/main" id="{A3454FB4-F47D-4375-987F-0DD535854DC2}"/>
              </a:ext>
            </a:extLst>
          </p:cNvPr>
          <p:cNvGrpSpPr>
            <a:grpSpLocks/>
          </p:cNvGrpSpPr>
          <p:nvPr/>
        </p:nvGrpSpPr>
        <p:grpSpPr bwMode="auto">
          <a:xfrm>
            <a:off x="3365500" y="6388100"/>
            <a:ext cx="1417638" cy="369888"/>
            <a:chOff x="2237439" y="6388408"/>
            <a:chExt cx="1417322" cy="369331"/>
          </a:xfrm>
        </p:grpSpPr>
        <p:sp>
          <p:nvSpPr>
            <p:cNvPr id="44" name="Rectangle 43">
              <a:extLst>
                <a:ext uri="{FF2B5EF4-FFF2-40B4-BE49-F238E27FC236}">
                  <a16:creationId xmlns:a16="http://schemas.microsoft.com/office/drawing/2014/main" id="{82144FE8-769D-4475-98BE-A46A9633C9E0}"/>
                </a:ext>
              </a:extLst>
            </p:cNvPr>
            <p:cNvSpPr/>
            <p:nvPr/>
          </p:nvSpPr>
          <p:spPr>
            <a:xfrm>
              <a:off x="2237439" y="6388408"/>
              <a:ext cx="560263" cy="369331"/>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2000" b="1" dirty="0">
                  <a:latin typeface="Arial" panose="020B0604020202020204" pitchFamily="34" charset="0"/>
                  <a:cs typeface="Arial" panose="020B0604020202020204" pitchFamily="34" charset="0"/>
                </a:rPr>
                <a:t>05.</a:t>
              </a:r>
            </a:p>
          </p:txBody>
        </p:sp>
        <p:sp>
          <p:nvSpPr>
            <p:cNvPr id="77865" name="ZoneTexte 44">
              <a:extLst>
                <a:ext uri="{FF2B5EF4-FFF2-40B4-BE49-F238E27FC236}">
                  <a16:creationId xmlns:a16="http://schemas.microsoft.com/office/drawing/2014/main" id="{04B8F924-8CF8-4C5B-98CC-06CBC8D839D5}"/>
                </a:ext>
              </a:extLst>
            </p:cNvPr>
            <p:cNvSpPr txBox="1">
              <a:spLocks noChangeArrowheads="1"/>
            </p:cNvSpPr>
            <p:nvPr/>
          </p:nvSpPr>
          <p:spPr bwMode="auto">
            <a:xfrm>
              <a:off x="2789403" y="6480740"/>
              <a:ext cx="8653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600">
                  <a:solidFill>
                    <a:schemeClr val="bg1"/>
                  </a:solidFill>
                  <a:latin typeface="Arial" panose="020B0604020202020204" pitchFamily="34" charset="0"/>
                  <a:cs typeface="Arial" panose="020B0604020202020204" pitchFamily="34" charset="0"/>
                </a:rPr>
                <a:t>Annexes</a:t>
              </a:r>
              <a:endParaRPr lang="fr-FR" altLang="fr-FR" sz="600">
                <a:solidFill>
                  <a:srgbClr val="A4CB74"/>
                </a:solidFill>
                <a:latin typeface="Arial" panose="020B0604020202020204" pitchFamily="34" charset="0"/>
                <a:cs typeface="Arial" panose="020B0604020202020204" pitchFamily="34" charset="0"/>
              </a:endParaRPr>
            </a:p>
          </p:txBody>
        </p:sp>
      </p:grpSp>
      <p:sp>
        <p:nvSpPr>
          <p:cNvPr id="46" name="Rectangle 45">
            <a:extLst>
              <a:ext uri="{FF2B5EF4-FFF2-40B4-BE49-F238E27FC236}">
                <a16:creationId xmlns:a16="http://schemas.microsoft.com/office/drawing/2014/main" id="{06DEFEA9-BEA2-4C74-A880-96014ED5CA7C}"/>
              </a:ext>
            </a:extLst>
          </p:cNvPr>
          <p:cNvSpPr/>
          <p:nvPr/>
        </p:nvSpPr>
        <p:spPr>
          <a:xfrm>
            <a:off x="9845675" y="6829425"/>
            <a:ext cx="301625" cy="46038"/>
          </a:xfrm>
          <a:prstGeom prst="rect">
            <a:avLst/>
          </a:prstGeom>
          <a:solidFill>
            <a:srgbClr val="77B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rgbClr val="A4CB74"/>
              </a:solidFill>
            </a:endParaRPr>
          </a:p>
        </p:txBody>
      </p:sp>
      <p:sp>
        <p:nvSpPr>
          <p:cNvPr id="66" name="Rectangle 65">
            <a:hlinkClick r:id="rId10" action="ppaction://hlinksldjump"/>
            <a:extLst>
              <a:ext uri="{FF2B5EF4-FFF2-40B4-BE49-F238E27FC236}">
                <a16:creationId xmlns:a16="http://schemas.microsoft.com/office/drawing/2014/main" id="{07F9C52A-D701-4B41-AF54-1DFFB080596B}"/>
              </a:ext>
            </a:extLst>
          </p:cNvPr>
          <p:cNvSpPr/>
          <p:nvPr/>
        </p:nvSpPr>
        <p:spPr>
          <a:xfrm>
            <a:off x="11202988" y="5821363"/>
            <a:ext cx="989012"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nvGrpSpPr>
          <p:cNvPr id="77846" name="Groupe 60">
            <a:extLst>
              <a:ext uri="{FF2B5EF4-FFF2-40B4-BE49-F238E27FC236}">
                <a16:creationId xmlns:a16="http://schemas.microsoft.com/office/drawing/2014/main" id="{C92E04E6-2994-439A-AB8A-88666D586F84}"/>
              </a:ext>
            </a:extLst>
          </p:cNvPr>
          <p:cNvGrpSpPr>
            <a:grpSpLocks/>
          </p:cNvGrpSpPr>
          <p:nvPr/>
        </p:nvGrpSpPr>
        <p:grpSpPr bwMode="auto">
          <a:xfrm>
            <a:off x="6048375" y="6324600"/>
            <a:ext cx="784225" cy="496888"/>
            <a:chOff x="6767187" y="6323834"/>
            <a:chExt cx="784388" cy="497620"/>
          </a:xfrm>
        </p:grpSpPr>
        <p:pic>
          <p:nvPicPr>
            <p:cNvPr id="62" name="Graphique 61">
              <a:extLst>
                <a:ext uri="{FF2B5EF4-FFF2-40B4-BE49-F238E27FC236}">
                  <a16:creationId xmlns:a16="http://schemas.microsoft.com/office/drawing/2014/main" id="{3A53CBA4-8948-4B07-806B-A9D119C3320F}"/>
                </a:ext>
              </a:extLst>
            </p:cNvPr>
            <p:cNvPicPr>
              <a:picLocks noChangeAspect="1"/>
            </p:cNvPicPr>
            <p:nvPr/>
          </p:nvPicPr>
          <p:blipFill>
            <a:blip r:embed="rId11"/>
            <a:stretch>
              <a:fillRect/>
            </a:stretch>
          </p:blipFill>
          <p:spPr>
            <a:xfrm>
              <a:off x="6964078" y="6323834"/>
              <a:ext cx="352498" cy="352944"/>
            </a:xfrm>
            <a:prstGeom prst="rect">
              <a:avLst/>
            </a:prstGeom>
          </p:spPr>
        </p:pic>
        <p:sp>
          <p:nvSpPr>
            <p:cNvPr id="77859" name="ZoneTexte 62">
              <a:extLst>
                <a:ext uri="{FF2B5EF4-FFF2-40B4-BE49-F238E27FC236}">
                  <a16:creationId xmlns:a16="http://schemas.microsoft.com/office/drawing/2014/main" id="{316CBE92-8C16-40E9-9D57-BDF8EAA25BD2}"/>
                </a:ext>
              </a:extLst>
            </p:cNvPr>
            <p:cNvSpPr txBox="1">
              <a:spLocks noChangeArrowheads="1"/>
            </p:cNvSpPr>
            <p:nvPr/>
          </p:nvSpPr>
          <p:spPr bwMode="auto">
            <a:xfrm>
              <a:off x="6767187" y="6636788"/>
              <a:ext cx="784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fr-FR" altLang="fr-FR" sz="600">
                  <a:solidFill>
                    <a:schemeClr val="bg1"/>
                  </a:solidFill>
                  <a:latin typeface="Arial" panose="020B0604020202020204" pitchFamily="34" charset="0"/>
                  <a:cs typeface="Arial" panose="020B0604020202020204" pitchFamily="34" charset="0"/>
                </a:rPr>
                <a:t>Épargne Resp.</a:t>
              </a:r>
            </a:p>
          </p:txBody>
        </p:sp>
      </p:grpSp>
      <p:grpSp>
        <p:nvGrpSpPr>
          <p:cNvPr id="77847" name="Groupe 63">
            <a:extLst>
              <a:ext uri="{FF2B5EF4-FFF2-40B4-BE49-F238E27FC236}">
                <a16:creationId xmlns:a16="http://schemas.microsoft.com/office/drawing/2014/main" id="{1C7B12DD-077D-403F-B6EF-F7E86FE866E2}"/>
              </a:ext>
            </a:extLst>
          </p:cNvPr>
          <p:cNvGrpSpPr>
            <a:grpSpLocks/>
          </p:cNvGrpSpPr>
          <p:nvPr/>
        </p:nvGrpSpPr>
        <p:grpSpPr bwMode="auto">
          <a:xfrm>
            <a:off x="71438" y="6324600"/>
            <a:ext cx="11553825" cy="496888"/>
            <a:chOff x="71517" y="6323834"/>
            <a:chExt cx="11554426" cy="497620"/>
          </a:xfrm>
        </p:grpSpPr>
        <p:pic>
          <p:nvPicPr>
            <p:cNvPr id="65" name="Graphique 64">
              <a:hlinkClick r:id="" action="ppaction://hlinkshowjump?jump=previousslide"/>
              <a:extLst>
                <a:ext uri="{FF2B5EF4-FFF2-40B4-BE49-F238E27FC236}">
                  <a16:creationId xmlns:a16="http://schemas.microsoft.com/office/drawing/2014/main" id="{CFD1E93F-2B9B-44CC-B7F5-C532F9A2B328}"/>
                </a:ext>
              </a:extLst>
            </p:cNvPr>
            <p:cNvPicPr>
              <a:picLocks noChangeAspect="1"/>
            </p:cNvPicPr>
            <p:nvPr/>
          </p:nvPicPr>
          <p:blipFill>
            <a:blip r:embed="rId12"/>
            <a:srcRect/>
            <a:stretch/>
          </p:blipFill>
          <p:spPr>
            <a:xfrm rot="10800000">
              <a:off x="11062351" y="6427174"/>
              <a:ext cx="281003" cy="279812"/>
            </a:xfrm>
            <a:prstGeom prst="rect">
              <a:avLst/>
            </a:prstGeom>
          </p:spPr>
        </p:pic>
        <p:pic>
          <p:nvPicPr>
            <p:cNvPr id="78" name="Graphique 77">
              <a:hlinkClick r:id="" action="ppaction://hlinkshowjump?jump=nextslide"/>
              <a:extLst>
                <a:ext uri="{FF2B5EF4-FFF2-40B4-BE49-F238E27FC236}">
                  <a16:creationId xmlns:a16="http://schemas.microsoft.com/office/drawing/2014/main" id="{4F006C48-8F80-4DD2-9783-29598FA83B94}"/>
                </a:ext>
              </a:extLst>
            </p:cNvPr>
            <p:cNvPicPr>
              <a:picLocks noChangeAspect="1"/>
            </p:cNvPicPr>
            <p:nvPr/>
          </p:nvPicPr>
          <p:blipFill>
            <a:blip r:embed="rId12"/>
            <a:srcRect/>
            <a:stretch/>
          </p:blipFill>
          <p:spPr>
            <a:xfrm>
              <a:off x="11344940" y="6431943"/>
              <a:ext cx="281003" cy="281402"/>
            </a:xfrm>
            <a:prstGeom prst="rect">
              <a:avLst/>
            </a:prstGeom>
          </p:spPr>
        </p:pic>
        <p:sp>
          <p:nvSpPr>
            <p:cNvPr id="79" name="Rectangle 78">
              <a:hlinkClick r:id="rId13" action="ppaction://hlinksldjump"/>
              <a:extLst>
                <a:ext uri="{FF2B5EF4-FFF2-40B4-BE49-F238E27FC236}">
                  <a16:creationId xmlns:a16="http://schemas.microsoft.com/office/drawing/2014/main" id="{C0D73048-A56A-45D7-8D8E-A4D21BB3309B}"/>
                </a:ext>
              </a:extLst>
            </p:cNvPr>
            <p:cNvSpPr/>
            <p:nvPr/>
          </p:nvSpPr>
          <p:spPr>
            <a:xfrm>
              <a:off x="71517" y="6323834"/>
              <a:ext cx="539778"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0" name="Rectangle 79">
              <a:hlinkClick r:id="rId14" action="ppaction://hlinksldjump"/>
              <a:extLst>
                <a:ext uri="{FF2B5EF4-FFF2-40B4-BE49-F238E27FC236}">
                  <a16:creationId xmlns:a16="http://schemas.microsoft.com/office/drawing/2014/main" id="{77DCBF9B-16BF-4B4E-A519-636DD34C2D59}"/>
                </a:ext>
              </a:extLst>
            </p:cNvPr>
            <p:cNvSpPr/>
            <p:nvPr/>
          </p:nvSpPr>
          <p:spPr>
            <a:xfrm>
              <a:off x="681149" y="6323834"/>
              <a:ext cx="569942"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1" name="Rectangle 80">
              <a:hlinkClick r:id="rId15" action="ppaction://hlinksldjump"/>
              <a:extLst>
                <a:ext uri="{FF2B5EF4-FFF2-40B4-BE49-F238E27FC236}">
                  <a16:creationId xmlns:a16="http://schemas.microsoft.com/office/drawing/2014/main" id="{72B8E2EF-E809-4B19-BB87-A9B02A17060F}"/>
                </a:ext>
              </a:extLst>
            </p:cNvPr>
            <p:cNvSpPr/>
            <p:nvPr/>
          </p:nvSpPr>
          <p:spPr>
            <a:xfrm>
              <a:off x="1613059" y="6323834"/>
              <a:ext cx="703300"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2" name="Rectangle 81">
              <a:hlinkClick r:id="rId16" action="ppaction://hlinksldjump"/>
              <a:extLst>
                <a:ext uri="{FF2B5EF4-FFF2-40B4-BE49-F238E27FC236}">
                  <a16:creationId xmlns:a16="http://schemas.microsoft.com/office/drawing/2014/main" id="{6DBEF8D5-7776-4F24-BD93-F96D38574D0C}"/>
                </a:ext>
              </a:extLst>
            </p:cNvPr>
            <p:cNvSpPr/>
            <p:nvPr/>
          </p:nvSpPr>
          <p:spPr>
            <a:xfrm>
              <a:off x="486760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3" name="Rectangle 82">
              <a:hlinkClick r:id="rId17" action="ppaction://hlinksldjump"/>
              <a:extLst>
                <a:ext uri="{FF2B5EF4-FFF2-40B4-BE49-F238E27FC236}">
                  <a16:creationId xmlns:a16="http://schemas.microsoft.com/office/drawing/2014/main" id="{1970B4A5-EB8C-4EE3-975E-90992A62D797}"/>
                </a:ext>
              </a:extLst>
            </p:cNvPr>
            <p:cNvSpPr/>
            <p:nvPr/>
          </p:nvSpPr>
          <p:spPr>
            <a:xfrm>
              <a:off x="5486761"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4" name="Rectangle 83">
              <a:hlinkClick r:id="rId18" action="ppaction://hlinksldjump"/>
              <a:extLst>
                <a:ext uri="{FF2B5EF4-FFF2-40B4-BE49-F238E27FC236}">
                  <a16:creationId xmlns:a16="http://schemas.microsoft.com/office/drawing/2014/main" id="{AC0072C2-CCF8-4D13-A247-79C3CE49EFC9}"/>
                </a:ext>
              </a:extLst>
            </p:cNvPr>
            <p:cNvSpPr/>
            <p:nvPr/>
          </p:nvSpPr>
          <p:spPr>
            <a:xfrm>
              <a:off x="6167834"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5" name="Rectangle 84">
              <a:hlinkClick r:id="rId19" action="ppaction://hlinksldjump"/>
              <a:extLst>
                <a:ext uri="{FF2B5EF4-FFF2-40B4-BE49-F238E27FC236}">
                  <a16:creationId xmlns:a16="http://schemas.microsoft.com/office/drawing/2014/main" id="{98223F65-FC18-42A4-9CC9-5D591E39E07C}"/>
                </a:ext>
              </a:extLst>
            </p:cNvPr>
            <p:cNvSpPr/>
            <p:nvPr/>
          </p:nvSpPr>
          <p:spPr>
            <a:xfrm>
              <a:off x="8900063" y="6323834"/>
              <a:ext cx="528665"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6" name="Rectangle 85">
              <a:hlinkClick r:id="rId20" action="ppaction://hlinksldjump"/>
              <a:extLst>
                <a:ext uri="{FF2B5EF4-FFF2-40B4-BE49-F238E27FC236}">
                  <a16:creationId xmlns:a16="http://schemas.microsoft.com/office/drawing/2014/main" id="{2E1FBA1F-E887-4972-B869-7DDE6269B0B8}"/>
                </a:ext>
              </a:extLst>
            </p:cNvPr>
            <p:cNvSpPr/>
            <p:nvPr/>
          </p:nvSpPr>
          <p:spPr>
            <a:xfrm>
              <a:off x="9717669" y="6323834"/>
              <a:ext cx="528664" cy="497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grpSp>
      <p:sp>
        <p:nvSpPr>
          <p:cNvPr id="4" name="Rectangle 1">
            <a:extLst>
              <a:ext uri="{FF2B5EF4-FFF2-40B4-BE49-F238E27FC236}">
                <a16:creationId xmlns:a16="http://schemas.microsoft.com/office/drawing/2014/main" id="{82AE5E11-2318-4413-ECE7-60654DB4D9DE}"/>
              </a:ext>
            </a:extLst>
          </p:cNvPr>
          <p:cNvSpPr/>
          <p:nvPr/>
        </p:nvSpPr>
        <p:spPr>
          <a:xfrm>
            <a:off x="499875" y="100263"/>
            <a:ext cx="11126062" cy="594817"/>
          </a:xfrm>
          <a:prstGeom prst="rect">
            <a:avLst/>
          </a:prstGeom>
          <a:noFill/>
          <a:ln cap="flat">
            <a:noFill/>
            <a:prstDash val="solid"/>
          </a:ln>
        </p:spPr>
        <p:txBody>
          <a:bodyPr vert="horz" wrap="square" lIns="179999" tIns="107999" rIns="91440" bIns="143999"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94348"/>
                </a:solidFill>
                <a:uFillTx/>
                <a:latin typeface="Arial" pitchFamily="34"/>
                <a:cs typeface="Arial" pitchFamily="34"/>
              </a:rPr>
              <a:t>Identifier chaque produit avec un taux d’engagement minimum d’investissement durable et comprendre l’impact de ce produit en terme de durabilité dans le projet d’investissement du client</a:t>
            </a:r>
          </a:p>
        </p:txBody>
      </p:sp>
      <p:sp>
        <p:nvSpPr>
          <p:cNvPr id="5" name="Rectangle 2">
            <a:extLst>
              <a:ext uri="{FF2B5EF4-FFF2-40B4-BE49-F238E27FC236}">
                <a16:creationId xmlns:a16="http://schemas.microsoft.com/office/drawing/2014/main" id="{F507C9F4-DCA1-AE8E-86CA-2503F0712949}"/>
              </a:ext>
            </a:extLst>
          </p:cNvPr>
          <p:cNvSpPr/>
          <p:nvPr/>
        </p:nvSpPr>
        <p:spPr>
          <a:xfrm>
            <a:off x="1488442" y="811118"/>
            <a:ext cx="9215112" cy="469901"/>
          </a:xfrm>
          <a:prstGeom prst="rect">
            <a:avLst/>
          </a:prstGeom>
          <a:noFill/>
          <a:ln cap="flat">
            <a:noFill/>
            <a:prstDash val="solid"/>
          </a:ln>
        </p:spPr>
        <p:txBody>
          <a:bodyPr vert="horz" wrap="square" lIns="179999" tIns="107999" rIns="91440" bIns="143999" anchor="ctr"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394348"/>
                </a:solidFill>
                <a:uFillTx/>
                <a:latin typeface="Arial" pitchFamily="34"/>
                <a:cs typeface="Arial" pitchFamily="34"/>
              </a:rPr>
              <a:t>Exemple de composition de la proposition / Approche projet</a:t>
            </a:r>
            <a:endParaRPr lang="fr-FR" sz="1400" b="0" i="0" u="none" strike="noStrike" kern="1200" cap="none" spc="0" baseline="0">
              <a:solidFill>
                <a:srgbClr val="394348"/>
              </a:solidFill>
              <a:uFillTx/>
              <a:latin typeface="Arial" pitchFamily="34"/>
              <a:cs typeface="Arial" pitchFamily="34"/>
            </a:endParaRPr>
          </a:p>
        </p:txBody>
      </p:sp>
      <p:pic>
        <p:nvPicPr>
          <p:cNvPr id="8" name="Image 25">
            <a:extLst>
              <a:ext uri="{FF2B5EF4-FFF2-40B4-BE49-F238E27FC236}">
                <a16:creationId xmlns:a16="http://schemas.microsoft.com/office/drawing/2014/main" id="{6EDE2948-D1EC-7BD8-86DA-C931E1D46662}"/>
              </a:ext>
            </a:extLst>
          </p:cNvPr>
          <p:cNvPicPr>
            <a:picLocks noChangeAspect="1"/>
          </p:cNvPicPr>
          <p:nvPr/>
        </p:nvPicPr>
        <p:blipFill>
          <a:blip r:embed="rId21"/>
          <a:stretch>
            <a:fillRect/>
          </a:stretch>
        </p:blipFill>
        <p:spPr>
          <a:xfrm>
            <a:off x="943993" y="2253127"/>
            <a:ext cx="3420075" cy="2541766"/>
          </a:xfrm>
          <a:prstGeom prst="rect">
            <a:avLst/>
          </a:prstGeom>
          <a:noFill/>
          <a:ln cap="flat">
            <a:noFill/>
          </a:ln>
        </p:spPr>
      </p:pic>
      <p:pic>
        <p:nvPicPr>
          <p:cNvPr id="9" name="Image 26">
            <a:extLst>
              <a:ext uri="{FF2B5EF4-FFF2-40B4-BE49-F238E27FC236}">
                <a16:creationId xmlns:a16="http://schemas.microsoft.com/office/drawing/2014/main" id="{71891582-5FC9-8FED-0670-CC9722D9EF78}"/>
              </a:ext>
            </a:extLst>
          </p:cNvPr>
          <p:cNvPicPr>
            <a:picLocks noChangeAspect="1"/>
          </p:cNvPicPr>
          <p:nvPr/>
        </p:nvPicPr>
        <p:blipFill>
          <a:blip r:embed="rId22"/>
          <a:stretch>
            <a:fillRect/>
          </a:stretch>
        </p:blipFill>
        <p:spPr>
          <a:xfrm>
            <a:off x="5106593" y="1500905"/>
            <a:ext cx="5452430" cy="4525100"/>
          </a:xfrm>
          <a:prstGeom prst="rect">
            <a:avLst/>
          </a:prstGeom>
          <a:noFill/>
          <a:ln cap="flat">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2">
            <a:extLst>
              <a:ext uri="{FF2B5EF4-FFF2-40B4-BE49-F238E27FC236}">
                <a16:creationId xmlns:a16="http://schemas.microsoft.com/office/drawing/2014/main" id="{8BBE97B2-DCE1-33B4-1056-A3998EE0677E}"/>
              </a:ext>
            </a:extLst>
          </p:cNvPr>
          <p:cNvSpPr/>
          <p:nvPr/>
        </p:nvSpPr>
        <p:spPr>
          <a:xfrm>
            <a:off x="0" y="6229542"/>
            <a:ext cx="12191996" cy="106875"/>
          </a:xfrm>
          <a:prstGeom prst="rect">
            <a:avLst/>
          </a:prstGeom>
          <a:gradFill>
            <a:gsLst>
              <a:gs pos="0">
                <a:srgbClr val="000000">
                  <a:alpha val="0"/>
                </a:srgbClr>
              </a:gs>
              <a:gs pos="100000">
                <a:srgbClr val="000000">
                  <a:alpha val="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53">
            <a:extLst>
              <a:ext uri="{FF2B5EF4-FFF2-40B4-BE49-F238E27FC236}">
                <a16:creationId xmlns:a16="http://schemas.microsoft.com/office/drawing/2014/main" id="{AF822F5E-65EC-415A-F291-40B7976C6D16}"/>
              </a:ext>
            </a:extLst>
          </p:cNvPr>
          <p:cNvSpPr/>
          <p:nvPr/>
        </p:nvSpPr>
        <p:spPr>
          <a:xfrm>
            <a:off x="0" y="6287213"/>
            <a:ext cx="12191996" cy="570786"/>
          </a:xfrm>
          <a:prstGeom prst="rect">
            <a:avLst/>
          </a:prstGeom>
          <a:solidFill>
            <a:srgbClr val="394348"/>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Rectangle 56">
            <a:extLst>
              <a:ext uri="{FF2B5EF4-FFF2-40B4-BE49-F238E27FC236}">
                <a16:creationId xmlns:a16="http://schemas.microsoft.com/office/drawing/2014/main" id="{0092FAE2-3865-FE90-FA07-9BE718031DB2}"/>
              </a:ext>
            </a:extLst>
          </p:cNvPr>
          <p:cNvSpPr/>
          <p:nvPr/>
        </p:nvSpPr>
        <p:spPr>
          <a:xfrm>
            <a:off x="11768446" y="6471666"/>
            <a:ext cx="423550" cy="186601"/>
          </a:xfrm>
          <a:prstGeom prst="rect">
            <a:avLst/>
          </a:prstGeom>
          <a:solidFill>
            <a:srgbClr val="77BF32"/>
          </a:solidFill>
          <a:ln cap="flat">
            <a:noFill/>
            <a:prstDash val="solid"/>
          </a:ln>
        </p:spPr>
        <p:txBody>
          <a:bodyPr vert="horz" wrap="square" lIns="91440" tIns="45720" rIns="91440" bIns="45720" anchor="ctr"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800" b="1" i="0" u="none" strike="noStrike" kern="1200" cap="none" spc="0" normalizeH="0" baseline="0" noProof="0">
                <a:ln>
                  <a:noFill/>
                </a:ln>
                <a:solidFill>
                  <a:srgbClr val="FFFFFF"/>
                </a:solidFill>
                <a:effectLst/>
                <a:uLnTx/>
                <a:uFillTx/>
                <a:latin typeface="Arial" pitchFamily="34"/>
                <a:ea typeface="+mn-ea"/>
                <a:cs typeface="Arial" pitchFamily="34"/>
              </a:rPr>
              <a:t>72</a:t>
            </a:r>
          </a:p>
        </p:txBody>
      </p:sp>
      <p:grpSp>
        <p:nvGrpSpPr>
          <p:cNvPr id="5" name="Groupe 57">
            <a:extLst>
              <a:ext uri="{FF2B5EF4-FFF2-40B4-BE49-F238E27FC236}">
                <a16:creationId xmlns:a16="http://schemas.microsoft.com/office/drawing/2014/main" id="{B8E051C0-028B-32B6-A618-07C03C100D43}"/>
              </a:ext>
            </a:extLst>
          </p:cNvPr>
          <p:cNvGrpSpPr/>
          <p:nvPr/>
        </p:nvGrpSpPr>
        <p:grpSpPr>
          <a:xfrm>
            <a:off x="89062" y="6352894"/>
            <a:ext cx="510637" cy="470441"/>
            <a:chOff x="89062" y="6352894"/>
            <a:chExt cx="510637" cy="470441"/>
          </a:xfrm>
        </p:grpSpPr>
        <p:pic>
          <p:nvPicPr>
            <p:cNvPr id="6" name="Graphique 58">
              <a:extLst>
                <a:ext uri="{FF2B5EF4-FFF2-40B4-BE49-F238E27FC236}">
                  <a16:creationId xmlns:a16="http://schemas.microsoft.com/office/drawing/2014/main" id="{2656F5D2-86F9-EAB7-F9DA-2E096A5FEA62}"/>
                </a:ext>
              </a:extLst>
            </p:cNvP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188887" y="6352894"/>
              <a:ext cx="310987" cy="310987"/>
            </a:xfrm>
            <a:prstGeom prst="rect">
              <a:avLst/>
            </a:prstGeom>
            <a:noFill/>
            <a:ln cap="flat">
              <a:noFill/>
            </a:ln>
          </p:spPr>
        </p:pic>
        <p:sp>
          <p:nvSpPr>
            <p:cNvPr id="7" name="ZoneTexte 59">
              <a:extLst>
                <a:ext uri="{FF2B5EF4-FFF2-40B4-BE49-F238E27FC236}">
                  <a16:creationId xmlns:a16="http://schemas.microsoft.com/office/drawing/2014/main" id="{21DB2586-CE99-B1DA-D005-DCB12F407DB0}"/>
                </a:ext>
              </a:extLst>
            </p:cNvPr>
            <p:cNvSpPr txBox="1"/>
            <p:nvPr/>
          </p:nvSpPr>
          <p:spPr>
            <a:xfrm>
              <a:off x="89062" y="6638672"/>
              <a:ext cx="510637"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Accueil</a:t>
              </a:r>
            </a:p>
          </p:txBody>
        </p:sp>
      </p:grpSp>
      <p:grpSp>
        <p:nvGrpSpPr>
          <p:cNvPr id="8" name="Groupe 60">
            <a:extLst>
              <a:ext uri="{FF2B5EF4-FFF2-40B4-BE49-F238E27FC236}">
                <a16:creationId xmlns:a16="http://schemas.microsoft.com/office/drawing/2014/main" id="{8F24BBEB-5F3B-E10C-D029-12F067F8A008}"/>
              </a:ext>
            </a:extLst>
          </p:cNvPr>
          <p:cNvGrpSpPr/>
          <p:nvPr/>
        </p:nvGrpSpPr>
        <p:grpSpPr>
          <a:xfrm>
            <a:off x="659858" y="6306507"/>
            <a:ext cx="605643" cy="516828"/>
            <a:chOff x="659858" y="6306507"/>
            <a:chExt cx="605643" cy="516828"/>
          </a:xfrm>
        </p:grpSpPr>
        <p:pic>
          <p:nvPicPr>
            <p:cNvPr id="9" name="Graphique 61">
              <a:extLst>
                <a:ext uri="{FF2B5EF4-FFF2-40B4-BE49-F238E27FC236}">
                  <a16:creationId xmlns:a16="http://schemas.microsoft.com/office/drawing/2014/main" id="{BB993E25-C5A3-38CA-0BF4-074F0C5235F8}"/>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754864" y="6306507"/>
              <a:ext cx="415640" cy="415640"/>
            </a:xfrm>
            <a:prstGeom prst="rect">
              <a:avLst/>
            </a:prstGeom>
            <a:noFill/>
            <a:ln cap="flat">
              <a:noFill/>
            </a:ln>
          </p:spPr>
        </p:pic>
        <p:sp>
          <p:nvSpPr>
            <p:cNvPr id="10" name="ZoneTexte 62">
              <a:extLst>
                <a:ext uri="{FF2B5EF4-FFF2-40B4-BE49-F238E27FC236}">
                  <a16:creationId xmlns:a16="http://schemas.microsoft.com/office/drawing/2014/main" id="{55B25873-FD54-A93A-E949-3A37F5932448}"/>
                </a:ext>
              </a:extLst>
            </p:cNvPr>
            <p:cNvSpPr txBox="1"/>
            <p:nvPr/>
          </p:nvSpPr>
          <p:spPr>
            <a:xfrm>
              <a:off x="659858" y="6638672"/>
              <a:ext cx="605643"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Sommaire</a:t>
              </a:r>
            </a:p>
          </p:txBody>
        </p:sp>
      </p:grpSp>
      <p:sp>
        <p:nvSpPr>
          <p:cNvPr id="11" name="ZoneTexte 63">
            <a:extLst>
              <a:ext uri="{FF2B5EF4-FFF2-40B4-BE49-F238E27FC236}">
                <a16:creationId xmlns:a16="http://schemas.microsoft.com/office/drawing/2014/main" id="{3BE44B8F-0F0C-F17C-FF30-E0ADC1A938FC}"/>
              </a:ext>
            </a:extLst>
          </p:cNvPr>
          <p:cNvSpPr txBox="1"/>
          <p:nvPr/>
        </p:nvSpPr>
        <p:spPr>
          <a:xfrm>
            <a:off x="2700406" y="6473595"/>
            <a:ext cx="771186"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Vous êtes ici :</a:t>
            </a:r>
            <a:endParaRPr kumimoji="0" lang="fr-FR" sz="600" b="0" i="0" u="none" strike="noStrike" kern="1200" cap="none" spc="0" normalizeH="0" baseline="0" noProof="0">
              <a:ln>
                <a:noFill/>
              </a:ln>
              <a:solidFill>
                <a:srgbClr val="A4CB74"/>
              </a:solidFill>
              <a:effectLst/>
              <a:uLnTx/>
              <a:uFillTx/>
              <a:latin typeface="Arial" pitchFamily="34"/>
              <a:ea typeface="+mn-ea"/>
              <a:cs typeface="Arial" pitchFamily="34"/>
            </a:endParaRPr>
          </a:p>
        </p:txBody>
      </p:sp>
      <p:cxnSp>
        <p:nvCxnSpPr>
          <p:cNvPr id="12" name="Connecteur droit 64">
            <a:extLst>
              <a:ext uri="{FF2B5EF4-FFF2-40B4-BE49-F238E27FC236}">
                <a16:creationId xmlns:a16="http://schemas.microsoft.com/office/drawing/2014/main" id="{C6FC866E-C6C3-1DD9-5B9E-D2F0A9B4BB32}"/>
              </a:ext>
            </a:extLst>
          </p:cNvPr>
          <p:cNvCxnSpPr/>
          <p:nvPr/>
        </p:nvCxnSpPr>
        <p:spPr>
          <a:xfrm>
            <a:off x="1418508" y="6387943"/>
            <a:ext cx="0" cy="369326"/>
          </a:xfrm>
          <a:prstGeom prst="straightConnector1">
            <a:avLst/>
          </a:prstGeom>
          <a:noFill/>
          <a:ln w="9528" cap="flat">
            <a:solidFill>
              <a:srgbClr val="FFFFFF"/>
            </a:solidFill>
            <a:prstDash val="solid"/>
            <a:miter/>
          </a:ln>
        </p:spPr>
      </p:cxnSp>
      <p:cxnSp>
        <p:nvCxnSpPr>
          <p:cNvPr id="13" name="Connecteur droit 65">
            <a:extLst>
              <a:ext uri="{FF2B5EF4-FFF2-40B4-BE49-F238E27FC236}">
                <a16:creationId xmlns:a16="http://schemas.microsoft.com/office/drawing/2014/main" id="{B19EE068-0B85-6C3E-F4CB-4BE120B19DE1}"/>
              </a:ext>
            </a:extLst>
          </p:cNvPr>
          <p:cNvCxnSpPr/>
          <p:nvPr/>
        </p:nvCxnSpPr>
        <p:spPr>
          <a:xfrm>
            <a:off x="2555318" y="6387943"/>
            <a:ext cx="0" cy="369326"/>
          </a:xfrm>
          <a:prstGeom prst="straightConnector1">
            <a:avLst/>
          </a:prstGeom>
          <a:noFill/>
          <a:ln w="9528" cap="flat">
            <a:solidFill>
              <a:srgbClr val="FFFFFF"/>
            </a:solidFill>
            <a:prstDash val="solid"/>
            <a:miter/>
          </a:ln>
        </p:spPr>
      </p:cxnSp>
      <p:grpSp>
        <p:nvGrpSpPr>
          <p:cNvPr id="14" name="Groupe 67">
            <a:extLst>
              <a:ext uri="{FF2B5EF4-FFF2-40B4-BE49-F238E27FC236}">
                <a16:creationId xmlns:a16="http://schemas.microsoft.com/office/drawing/2014/main" id="{FBC7433C-BC5B-F2CE-4A1B-0EF2983AA015}"/>
              </a:ext>
            </a:extLst>
          </p:cNvPr>
          <p:cNvGrpSpPr/>
          <p:nvPr/>
        </p:nvGrpSpPr>
        <p:grpSpPr>
          <a:xfrm>
            <a:off x="4747007" y="6332220"/>
            <a:ext cx="784390" cy="490776"/>
            <a:chOff x="4747007" y="6332220"/>
            <a:chExt cx="784390" cy="490776"/>
          </a:xfrm>
        </p:grpSpPr>
        <p:pic>
          <p:nvPicPr>
            <p:cNvPr id="15" name="Graphique 68">
              <a:extLst>
                <a:ext uri="{FF2B5EF4-FFF2-40B4-BE49-F238E27FC236}">
                  <a16:creationId xmlns:a16="http://schemas.microsoft.com/office/drawing/2014/main" id="{B3DBDA5A-861D-17FF-7579-3236A37FDD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6408" y="6332220"/>
              <a:ext cx="352802" cy="352802"/>
            </a:xfrm>
            <a:prstGeom prst="rect">
              <a:avLst/>
            </a:prstGeom>
            <a:noFill/>
            <a:ln cap="flat">
              <a:noFill/>
            </a:ln>
          </p:spPr>
        </p:pic>
        <p:sp>
          <p:nvSpPr>
            <p:cNvPr id="16" name="ZoneTexte 69">
              <a:extLst>
                <a:ext uri="{FF2B5EF4-FFF2-40B4-BE49-F238E27FC236}">
                  <a16:creationId xmlns:a16="http://schemas.microsoft.com/office/drawing/2014/main" id="{20F95082-0E06-3054-1461-7A7D6A77998C}"/>
                </a:ext>
              </a:extLst>
            </p:cNvPr>
            <p:cNvSpPr txBox="1"/>
            <p:nvPr/>
          </p:nvSpPr>
          <p:spPr>
            <a:xfrm>
              <a:off x="4747007"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Rénovation</a:t>
              </a:r>
            </a:p>
          </p:txBody>
        </p:sp>
      </p:grpSp>
      <p:grpSp>
        <p:nvGrpSpPr>
          <p:cNvPr id="17" name="Groupe 70">
            <a:extLst>
              <a:ext uri="{FF2B5EF4-FFF2-40B4-BE49-F238E27FC236}">
                <a16:creationId xmlns:a16="http://schemas.microsoft.com/office/drawing/2014/main" id="{BDA823CC-FE1F-425F-C8F0-F50476CCF428}"/>
              </a:ext>
            </a:extLst>
          </p:cNvPr>
          <p:cNvGrpSpPr/>
          <p:nvPr/>
        </p:nvGrpSpPr>
        <p:grpSpPr>
          <a:xfrm>
            <a:off x="5367052" y="6348999"/>
            <a:ext cx="784390" cy="473997"/>
            <a:chOff x="5367052" y="6348999"/>
            <a:chExt cx="784390" cy="473997"/>
          </a:xfrm>
        </p:grpSpPr>
        <p:pic>
          <p:nvPicPr>
            <p:cNvPr id="18" name="Graphique 71">
              <a:extLst>
                <a:ext uri="{FF2B5EF4-FFF2-40B4-BE49-F238E27FC236}">
                  <a16:creationId xmlns:a16="http://schemas.microsoft.com/office/drawing/2014/main" id="{3E5E652F-0ADD-FF77-4046-3C01FCB8269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86453" y="6348999"/>
              <a:ext cx="352802" cy="352802"/>
            </a:xfrm>
            <a:prstGeom prst="rect">
              <a:avLst/>
            </a:prstGeom>
            <a:noFill/>
            <a:ln cap="flat">
              <a:noFill/>
            </a:ln>
          </p:spPr>
        </p:pic>
        <p:sp>
          <p:nvSpPr>
            <p:cNvPr id="19" name="ZoneTexte 73">
              <a:extLst>
                <a:ext uri="{FF2B5EF4-FFF2-40B4-BE49-F238E27FC236}">
                  <a16:creationId xmlns:a16="http://schemas.microsoft.com/office/drawing/2014/main" id="{8B7D9840-7085-2897-4930-4589B67C91C9}"/>
                </a:ext>
              </a:extLst>
            </p:cNvPr>
            <p:cNvSpPr txBox="1"/>
            <p:nvPr/>
          </p:nvSpPr>
          <p:spPr>
            <a:xfrm>
              <a:off x="5367052"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Mobilité</a:t>
              </a:r>
            </a:p>
          </p:txBody>
        </p:sp>
      </p:grpSp>
      <p:grpSp>
        <p:nvGrpSpPr>
          <p:cNvPr id="20" name="Groupe 81">
            <a:extLst>
              <a:ext uri="{FF2B5EF4-FFF2-40B4-BE49-F238E27FC236}">
                <a16:creationId xmlns:a16="http://schemas.microsoft.com/office/drawing/2014/main" id="{3B5B5CE4-983E-804B-28D5-E6E6C9C0BF8F}"/>
              </a:ext>
            </a:extLst>
          </p:cNvPr>
          <p:cNvGrpSpPr/>
          <p:nvPr/>
        </p:nvGrpSpPr>
        <p:grpSpPr>
          <a:xfrm>
            <a:off x="1580613" y="6342470"/>
            <a:ext cx="784390" cy="480526"/>
            <a:chOff x="1580613" y="6342470"/>
            <a:chExt cx="784390" cy="480526"/>
          </a:xfrm>
        </p:grpSpPr>
        <p:pic>
          <p:nvPicPr>
            <p:cNvPr id="21" name="Graphique 82">
              <a:extLst>
                <a:ext uri="{FF2B5EF4-FFF2-40B4-BE49-F238E27FC236}">
                  <a16:creationId xmlns:a16="http://schemas.microsoft.com/office/drawing/2014/main" id="{A1BAD713-056F-046C-87D6-64098942DF72}"/>
                </a:ext>
              </a:extLst>
            </p:cNvP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1799831" y="6342470"/>
              <a:ext cx="345944" cy="345944"/>
            </a:xfrm>
            <a:prstGeom prst="rect">
              <a:avLst/>
            </a:prstGeom>
            <a:noFill/>
            <a:ln cap="flat">
              <a:noFill/>
            </a:ln>
          </p:spPr>
        </p:pic>
        <p:sp>
          <p:nvSpPr>
            <p:cNvPr id="22" name="ZoneTexte 83">
              <a:extLst>
                <a:ext uri="{FF2B5EF4-FFF2-40B4-BE49-F238E27FC236}">
                  <a16:creationId xmlns:a16="http://schemas.microsoft.com/office/drawing/2014/main" id="{F324E0C8-992A-4824-C2E7-498F9C4716DA}"/>
                </a:ext>
              </a:extLst>
            </p:cNvPr>
            <p:cNvSpPr txBox="1"/>
            <p:nvPr/>
          </p:nvSpPr>
          <p:spPr>
            <a:xfrm>
              <a:off x="1580613" y="6638333"/>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Approche conseil</a:t>
              </a:r>
            </a:p>
          </p:txBody>
        </p:sp>
      </p:grpSp>
      <p:grpSp>
        <p:nvGrpSpPr>
          <p:cNvPr id="23" name="Groupe 2">
            <a:extLst>
              <a:ext uri="{FF2B5EF4-FFF2-40B4-BE49-F238E27FC236}">
                <a16:creationId xmlns:a16="http://schemas.microsoft.com/office/drawing/2014/main" id="{55153781-580A-46E8-EA0C-949202C8A1DF}"/>
              </a:ext>
            </a:extLst>
          </p:cNvPr>
          <p:cNvGrpSpPr/>
          <p:nvPr/>
        </p:nvGrpSpPr>
        <p:grpSpPr>
          <a:xfrm>
            <a:off x="11252588" y="5872176"/>
            <a:ext cx="878592" cy="362285"/>
            <a:chOff x="11252588" y="5872176"/>
            <a:chExt cx="878592" cy="362285"/>
          </a:xfrm>
        </p:grpSpPr>
        <p:sp>
          <p:nvSpPr>
            <p:cNvPr id="24" name="Rectangle 8">
              <a:extLst>
                <a:ext uri="{FF2B5EF4-FFF2-40B4-BE49-F238E27FC236}">
                  <a16:creationId xmlns:a16="http://schemas.microsoft.com/office/drawing/2014/main" id="{39E63E28-A48E-051D-D275-E87C096C8584}"/>
                </a:ext>
              </a:extLst>
            </p:cNvPr>
            <p:cNvSpPr/>
            <p:nvPr/>
          </p:nvSpPr>
          <p:spPr>
            <a:xfrm>
              <a:off x="11252588" y="5872176"/>
              <a:ext cx="878592" cy="362285"/>
            </a:xfrm>
            <a:prstGeom prst="rect">
              <a:avLst/>
            </a:prstGeom>
            <a:solidFill>
              <a:srgbClr val="394348"/>
            </a:solidFill>
            <a:ln cap="flat">
              <a:noFill/>
              <a:prstDash val="solid"/>
            </a:ln>
            <a:effectLst>
              <a:outerShdw dir="16200000" algn="tl">
                <a:srgbClr val="000000">
                  <a:alpha val="30182"/>
                </a:srgbClr>
              </a:outerShdw>
            </a:effectLst>
          </p:spPr>
          <p:txBody>
            <a:bodyPr vert="horz" wrap="square" lIns="91440" tIns="45720" rIns="91440" bIns="9720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1200" cap="none" spc="0" normalizeH="0" baseline="0" noProof="0">
                  <a:ln>
                    <a:noFill/>
                  </a:ln>
                  <a:solidFill>
                    <a:srgbClr val="FFFFFF"/>
                  </a:solidFill>
                  <a:effectLst/>
                  <a:uLnTx/>
                  <a:uFillTx/>
                  <a:latin typeface="Arial" pitchFamily="34"/>
                  <a:ea typeface="+mn-ea"/>
                  <a:cs typeface="Arial" pitchFamily="34"/>
                </a:rPr>
                <a:t>    </a:t>
              </a:r>
              <a:r>
                <a:rPr kumimoji="0" lang="fr-FR" sz="1200" b="1" i="0" u="none" strike="noStrike" kern="1200" cap="none" spc="0" normalizeH="0" baseline="0" noProof="0">
                  <a:ln>
                    <a:noFill/>
                  </a:ln>
                  <a:solidFill>
                    <a:srgbClr val="FFFFFF"/>
                  </a:solidFill>
                  <a:effectLst/>
                  <a:uLnTx/>
                  <a:uFillTx/>
                  <a:latin typeface="Arial" pitchFamily="34"/>
                  <a:ea typeface="+mn-ea"/>
                  <a:cs typeface="Arial" pitchFamily="34"/>
                </a:rPr>
                <a:t>retour</a:t>
              </a:r>
            </a:p>
          </p:txBody>
        </p:sp>
        <p:sp>
          <p:nvSpPr>
            <p:cNvPr id="25" name="Triangle 19">
              <a:extLst>
                <a:ext uri="{FF2B5EF4-FFF2-40B4-BE49-F238E27FC236}">
                  <a16:creationId xmlns:a16="http://schemas.microsoft.com/office/drawing/2014/main" id="{9705C652-0DE4-66BD-C4A9-0FF83B01C24E}"/>
                </a:ext>
              </a:extLst>
            </p:cNvPr>
            <p:cNvSpPr/>
            <p:nvPr/>
          </p:nvSpPr>
          <p:spPr>
            <a:xfrm rot="16200004">
              <a:off x="11371497" y="5998975"/>
              <a:ext cx="126077" cy="108685"/>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6" name="Groupe 85">
            <a:extLst>
              <a:ext uri="{FF2B5EF4-FFF2-40B4-BE49-F238E27FC236}">
                <a16:creationId xmlns:a16="http://schemas.microsoft.com/office/drawing/2014/main" id="{247F3C6E-A994-5268-9816-2F82F6528780}"/>
              </a:ext>
            </a:extLst>
          </p:cNvPr>
          <p:cNvGrpSpPr/>
          <p:nvPr/>
        </p:nvGrpSpPr>
        <p:grpSpPr>
          <a:xfrm>
            <a:off x="8907444" y="6334405"/>
            <a:ext cx="1305361" cy="488930"/>
            <a:chOff x="8907444" y="6334405"/>
            <a:chExt cx="1305361" cy="488930"/>
          </a:xfrm>
        </p:grpSpPr>
        <p:grpSp>
          <p:nvGrpSpPr>
            <p:cNvPr id="27" name="Groupe 87">
              <a:extLst>
                <a:ext uri="{FF2B5EF4-FFF2-40B4-BE49-F238E27FC236}">
                  <a16:creationId xmlns:a16="http://schemas.microsoft.com/office/drawing/2014/main" id="{6EE0A140-C88F-9EBC-6FBD-AD844E5E440D}"/>
                </a:ext>
              </a:extLst>
            </p:cNvPr>
            <p:cNvGrpSpPr/>
            <p:nvPr/>
          </p:nvGrpSpPr>
          <p:grpSpPr>
            <a:xfrm>
              <a:off x="8907444" y="6334405"/>
              <a:ext cx="547826" cy="488930"/>
              <a:chOff x="8907444" y="6334405"/>
              <a:chExt cx="547826" cy="488930"/>
            </a:xfrm>
          </p:grpSpPr>
          <p:pic>
            <p:nvPicPr>
              <p:cNvPr id="28" name="Graphique 93">
                <a:extLst>
                  <a:ext uri="{FF2B5EF4-FFF2-40B4-BE49-F238E27FC236}">
                    <a16:creationId xmlns:a16="http://schemas.microsoft.com/office/drawing/2014/main" id="{E452F4AC-44A4-C336-9C8A-72C9E64DE281}"/>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9003228" y="6334405"/>
                <a:ext cx="352108" cy="352108"/>
              </a:xfrm>
              <a:prstGeom prst="rect">
                <a:avLst/>
              </a:prstGeom>
              <a:noFill/>
              <a:ln cap="flat">
                <a:noFill/>
              </a:ln>
            </p:spPr>
          </p:pic>
          <p:sp>
            <p:nvSpPr>
              <p:cNvPr id="29" name="ZoneTexte 94">
                <a:extLst>
                  <a:ext uri="{FF2B5EF4-FFF2-40B4-BE49-F238E27FC236}">
                    <a16:creationId xmlns:a16="http://schemas.microsoft.com/office/drawing/2014/main" id="{172004F6-7678-0C04-3F04-2D3E55C77A4A}"/>
                  </a:ext>
                </a:extLst>
              </p:cNvPr>
              <p:cNvSpPr txBox="1"/>
              <p:nvPr/>
            </p:nvSpPr>
            <p:spPr>
              <a:xfrm>
                <a:off x="8907444" y="6638672"/>
                <a:ext cx="547826" cy="184663"/>
              </a:xfrm>
              <a:prstGeom prst="rect">
                <a:avLst/>
              </a:prstGeom>
              <a:noFill/>
              <a:ln cap="flat">
                <a:noFill/>
              </a:ln>
            </p:spPr>
            <p:txBody>
              <a:bodyPr vert="horz" wrap="square" lIns="0" tIns="45720" rIns="0" bIns="46798"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Nos offres</a:t>
                </a:r>
              </a:p>
            </p:txBody>
          </p:sp>
        </p:grpSp>
        <p:cxnSp>
          <p:nvCxnSpPr>
            <p:cNvPr id="30" name="Connecteur droit 88">
              <a:extLst>
                <a:ext uri="{FF2B5EF4-FFF2-40B4-BE49-F238E27FC236}">
                  <a16:creationId xmlns:a16="http://schemas.microsoft.com/office/drawing/2014/main" id="{7FB7845A-DE6A-EE18-C3FF-7D21F9070BAA}"/>
                </a:ext>
              </a:extLst>
            </p:cNvPr>
            <p:cNvCxnSpPr/>
            <p:nvPr/>
          </p:nvCxnSpPr>
          <p:spPr>
            <a:xfrm>
              <a:off x="9605141" y="6387943"/>
              <a:ext cx="0" cy="369326"/>
            </a:xfrm>
            <a:prstGeom prst="straightConnector1">
              <a:avLst/>
            </a:prstGeom>
            <a:noFill/>
            <a:ln w="9528" cap="flat">
              <a:solidFill>
                <a:srgbClr val="FFFFFF"/>
              </a:solidFill>
              <a:prstDash val="solid"/>
              <a:miter/>
            </a:ln>
          </p:spPr>
        </p:cxnSp>
        <p:grpSp>
          <p:nvGrpSpPr>
            <p:cNvPr id="31" name="Groupe 89">
              <a:extLst>
                <a:ext uri="{FF2B5EF4-FFF2-40B4-BE49-F238E27FC236}">
                  <a16:creationId xmlns:a16="http://schemas.microsoft.com/office/drawing/2014/main" id="{DDF9A539-535D-71C0-1A16-E471F3E1F9FA}"/>
                </a:ext>
              </a:extLst>
            </p:cNvPr>
            <p:cNvGrpSpPr/>
            <p:nvPr/>
          </p:nvGrpSpPr>
          <p:grpSpPr>
            <a:xfrm>
              <a:off x="9781867" y="6342470"/>
              <a:ext cx="430938" cy="480526"/>
              <a:chOff x="9781867" y="6342470"/>
              <a:chExt cx="430938" cy="480526"/>
            </a:xfrm>
          </p:grpSpPr>
          <p:pic>
            <p:nvPicPr>
              <p:cNvPr id="32" name="Graphique 91">
                <a:extLst>
                  <a:ext uri="{FF2B5EF4-FFF2-40B4-BE49-F238E27FC236}">
                    <a16:creationId xmlns:a16="http://schemas.microsoft.com/office/drawing/2014/main" id="{5E292D87-A5DE-2D73-A9F7-5218DC386F85}"/>
                  </a:ext>
                </a:extLst>
              </p:cNvP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9818424" y="6342470"/>
                <a:ext cx="345944" cy="345944"/>
              </a:xfrm>
              <a:prstGeom prst="rect">
                <a:avLst/>
              </a:prstGeom>
              <a:noFill/>
              <a:ln cap="flat">
                <a:noFill/>
              </a:ln>
            </p:spPr>
          </p:pic>
          <p:sp>
            <p:nvSpPr>
              <p:cNvPr id="33" name="ZoneTexte 92">
                <a:extLst>
                  <a:ext uri="{FF2B5EF4-FFF2-40B4-BE49-F238E27FC236}">
                    <a16:creationId xmlns:a16="http://schemas.microsoft.com/office/drawing/2014/main" id="{199AA6B5-E753-8B76-99E4-4610311E75F7}"/>
                  </a:ext>
                </a:extLst>
              </p:cNvPr>
              <p:cNvSpPr txBox="1"/>
              <p:nvPr/>
            </p:nvSpPr>
            <p:spPr>
              <a:xfrm>
                <a:off x="9781867" y="6638333"/>
                <a:ext cx="430938" cy="184663"/>
              </a:xfrm>
              <a:prstGeom prst="rect">
                <a:avLst/>
              </a:prstGeom>
              <a:noFill/>
              <a:ln cap="flat">
                <a:noFill/>
              </a:ln>
            </p:spPr>
            <p:txBody>
              <a:bodyPr vert="horz" wrap="square" lIns="0" tIns="45720" rIns="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Annexes</a:t>
                </a:r>
              </a:p>
            </p:txBody>
          </p:sp>
        </p:grpSp>
      </p:grpSp>
      <p:grpSp>
        <p:nvGrpSpPr>
          <p:cNvPr id="34" name="Groupe 120">
            <a:extLst>
              <a:ext uri="{FF2B5EF4-FFF2-40B4-BE49-F238E27FC236}">
                <a16:creationId xmlns:a16="http://schemas.microsoft.com/office/drawing/2014/main" id="{8D84D6B9-BA64-59C5-3423-3CC8D7C8B772}"/>
              </a:ext>
            </a:extLst>
          </p:cNvPr>
          <p:cNvGrpSpPr/>
          <p:nvPr/>
        </p:nvGrpSpPr>
        <p:grpSpPr>
          <a:xfrm>
            <a:off x="3365449" y="6388409"/>
            <a:ext cx="1417328" cy="369335"/>
            <a:chOff x="3365449" y="6388409"/>
            <a:chExt cx="1417328" cy="369335"/>
          </a:xfrm>
        </p:grpSpPr>
        <p:sp>
          <p:nvSpPr>
            <p:cNvPr id="35" name="Rectangle 121">
              <a:extLst>
                <a:ext uri="{FF2B5EF4-FFF2-40B4-BE49-F238E27FC236}">
                  <a16:creationId xmlns:a16="http://schemas.microsoft.com/office/drawing/2014/main" id="{B6C301DA-02F4-39E1-946F-A85AC932F229}"/>
                </a:ext>
              </a:extLst>
            </p:cNvPr>
            <p:cNvSpPr/>
            <p:nvPr/>
          </p:nvSpPr>
          <p:spPr>
            <a:xfrm>
              <a:off x="3365449" y="6388409"/>
              <a:ext cx="560609" cy="369335"/>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1200" cap="none" spc="0" normalizeH="0" baseline="0" noProof="0">
                  <a:ln>
                    <a:noFill/>
                  </a:ln>
                  <a:solidFill>
                    <a:srgbClr val="FFFFFF"/>
                  </a:solidFill>
                  <a:effectLst/>
                  <a:uLnTx/>
                  <a:uFillTx/>
                  <a:latin typeface="Arial" pitchFamily="34"/>
                  <a:ea typeface="+mn-ea"/>
                  <a:cs typeface="Arial" pitchFamily="34"/>
                </a:rPr>
                <a:t>05.</a:t>
              </a:r>
            </a:p>
          </p:txBody>
        </p:sp>
        <p:sp>
          <p:nvSpPr>
            <p:cNvPr id="36" name="ZoneTexte 122">
              <a:extLst>
                <a:ext uri="{FF2B5EF4-FFF2-40B4-BE49-F238E27FC236}">
                  <a16:creationId xmlns:a16="http://schemas.microsoft.com/office/drawing/2014/main" id="{085568DC-B86A-EB3F-2711-187F0E52FA05}"/>
                </a:ext>
              </a:extLst>
            </p:cNvPr>
            <p:cNvSpPr txBox="1"/>
            <p:nvPr/>
          </p:nvSpPr>
          <p:spPr>
            <a:xfrm>
              <a:off x="3917417" y="6480736"/>
              <a:ext cx="865360" cy="18466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Annexes</a:t>
              </a:r>
              <a:endParaRPr kumimoji="0" lang="fr-FR" sz="600" b="0" i="0" u="none" strike="noStrike" kern="1200" cap="none" spc="0" normalizeH="0" baseline="0" noProof="0">
                <a:ln>
                  <a:noFill/>
                </a:ln>
                <a:solidFill>
                  <a:srgbClr val="A4CB74"/>
                </a:solidFill>
                <a:effectLst/>
                <a:uLnTx/>
                <a:uFillTx/>
                <a:latin typeface="Arial" pitchFamily="34"/>
                <a:ea typeface="+mn-ea"/>
                <a:cs typeface="Arial" pitchFamily="34"/>
              </a:endParaRPr>
            </a:p>
          </p:txBody>
        </p:sp>
      </p:grpSp>
      <p:sp>
        <p:nvSpPr>
          <p:cNvPr id="37" name="Rectangle 123">
            <a:extLst>
              <a:ext uri="{FF2B5EF4-FFF2-40B4-BE49-F238E27FC236}">
                <a16:creationId xmlns:a16="http://schemas.microsoft.com/office/drawing/2014/main" id="{82ED581C-3E39-0B91-AD58-1ECFFD24AE04}"/>
              </a:ext>
            </a:extLst>
          </p:cNvPr>
          <p:cNvSpPr/>
          <p:nvPr/>
        </p:nvSpPr>
        <p:spPr>
          <a:xfrm>
            <a:off x="9844933" y="6829781"/>
            <a:ext cx="302401" cy="45720"/>
          </a:xfrm>
          <a:prstGeom prst="rect">
            <a:avLst/>
          </a:prstGeom>
          <a:solidFill>
            <a:srgbClr val="77BF32"/>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A4CB74"/>
              </a:solidFill>
              <a:effectLst/>
              <a:uLnTx/>
              <a:uFillTx/>
              <a:latin typeface="Calibri"/>
              <a:ea typeface="+mn-ea"/>
              <a:cs typeface="+mn-cs"/>
            </a:endParaRPr>
          </a:p>
        </p:txBody>
      </p:sp>
      <p:sp>
        <p:nvSpPr>
          <p:cNvPr id="38" name="Rectangle 97">
            <a:hlinkClick r:id="rId16" action="ppaction://hlinksldjump"/>
            <a:extLst>
              <a:ext uri="{FF2B5EF4-FFF2-40B4-BE49-F238E27FC236}">
                <a16:creationId xmlns:a16="http://schemas.microsoft.com/office/drawing/2014/main" id="{260D55E5-2528-3A9C-FFB0-B6D1C1877F50}"/>
              </a:ext>
            </a:extLst>
          </p:cNvPr>
          <p:cNvSpPr/>
          <p:nvPr/>
        </p:nvSpPr>
        <p:spPr>
          <a:xfrm>
            <a:off x="11203466" y="5821491"/>
            <a:ext cx="988539" cy="44822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9" name="Groupe 72">
            <a:extLst>
              <a:ext uri="{FF2B5EF4-FFF2-40B4-BE49-F238E27FC236}">
                <a16:creationId xmlns:a16="http://schemas.microsoft.com/office/drawing/2014/main" id="{1F3CFC1E-74E9-F40B-E371-5B2EE9CA7E09}"/>
              </a:ext>
            </a:extLst>
          </p:cNvPr>
          <p:cNvGrpSpPr/>
          <p:nvPr/>
        </p:nvGrpSpPr>
        <p:grpSpPr>
          <a:xfrm>
            <a:off x="6048573" y="6323834"/>
            <a:ext cx="784390" cy="497617"/>
            <a:chOff x="6048573" y="6323834"/>
            <a:chExt cx="784390" cy="497617"/>
          </a:xfrm>
        </p:grpSpPr>
        <p:pic>
          <p:nvPicPr>
            <p:cNvPr id="40" name="Graphique 77">
              <a:extLst>
                <a:ext uri="{FF2B5EF4-FFF2-40B4-BE49-F238E27FC236}">
                  <a16:creationId xmlns:a16="http://schemas.microsoft.com/office/drawing/2014/main" id="{C5AAD89A-DB39-22A6-9346-C5B0EB5E8DA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245662" y="6323834"/>
              <a:ext cx="352802" cy="352802"/>
            </a:xfrm>
            <a:prstGeom prst="rect">
              <a:avLst/>
            </a:prstGeom>
            <a:noFill/>
            <a:ln cap="flat">
              <a:noFill/>
            </a:ln>
          </p:spPr>
        </p:pic>
        <p:sp>
          <p:nvSpPr>
            <p:cNvPr id="41" name="ZoneTexte 78">
              <a:extLst>
                <a:ext uri="{FF2B5EF4-FFF2-40B4-BE49-F238E27FC236}">
                  <a16:creationId xmlns:a16="http://schemas.microsoft.com/office/drawing/2014/main" id="{F7BCB221-B8A6-E7FD-BC00-A5333F1CEFC6}"/>
                </a:ext>
              </a:extLst>
            </p:cNvPr>
            <p:cNvSpPr txBox="1"/>
            <p:nvPr/>
          </p:nvSpPr>
          <p:spPr>
            <a:xfrm>
              <a:off x="6048573" y="6636788"/>
              <a:ext cx="784390" cy="18466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600" b="0" i="0" u="none" strike="noStrike" kern="1200" cap="none" spc="0" normalizeH="0" baseline="0" noProof="0">
                  <a:ln>
                    <a:noFill/>
                  </a:ln>
                  <a:solidFill>
                    <a:srgbClr val="FFFFFF"/>
                  </a:solidFill>
                  <a:effectLst/>
                  <a:uLnTx/>
                  <a:uFillTx/>
                  <a:latin typeface="Arial" pitchFamily="34"/>
                  <a:ea typeface="+mn-ea"/>
                  <a:cs typeface="Arial" pitchFamily="34"/>
                </a:rPr>
                <a:t>Épargne Resp.</a:t>
              </a:r>
            </a:p>
          </p:txBody>
        </p:sp>
      </p:grpSp>
      <p:grpSp>
        <p:nvGrpSpPr>
          <p:cNvPr id="42" name="Groupe 79">
            <a:extLst>
              <a:ext uri="{FF2B5EF4-FFF2-40B4-BE49-F238E27FC236}">
                <a16:creationId xmlns:a16="http://schemas.microsoft.com/office/drawing/2014/main" id="{A49E16BB-CE49-0F6F-E305-0C485273043E}"/>
              </a:ext>
            </a:extLst>
          </p:cNvPr>
          <p:cNvGrpSpPr/>
          <p:nvPr/>
        </p:nvGrpSpPr>
        <p:grpSpPr>
          <a:xfrm>
            <a:off x="71515" y="6323834"/>
            <a:ext cx="11554421" cy="497616"/>
            <a:chOff x="71515" y="6323834"/>
            <a:chExt cx="11554421" cy="497616"/>
          </a:xfrm>
        </p:grpSpPr>
        <p:pic>
          <p:nvPicPr>
            <p:cNvPr id="43" name="Graphique 80">
              <a:hlinkClick r:id="" action="ppaction://hlinkshowjump?jump=previousslide"/>
              <a:extLst>
                <a:ext uri="{FF2B5EF4-FFF2-40B4-BE49-F238E27FC236}">
                  <a16:creationId xmlns:a16="http://schemas.microsoft.com/office/drawing/2014/main" id="{5EEF373D-60EF-2A8F-FF9C-407F143C616A}"/>
                </a:ext>
              </a:extLst>
            </p:cNvPr>
            <p:cNvPicPr>
              <a:picLocks noChangeAspect="1"/>
            </p:cNvPicPr>
            <p:nvPr/>
          </p:nvPicPr>
          <p:blipFill>
            <a:blip r:embed="rId19">
              <a:extLst>
                <a:ext uri="{96DAC541-7B7A-43D3-8B79-37D633B846F1}">
                  <asvg:svgBlip xmlns:asvg="http://schemas.microsoft.com/office/drawing/2016/SVG/main" r:embed="rId20"/>
                </a:ext>
              </a:extLst>
            </a:blip>
            <a:srcRect/>
            <a:stretch>
              <a:fillRect/>
            </a:stretch>
          </p:blipFill>
          <p:spPr>
            <a:xfrm rot="10799991">
              <a:off x="11061889" y="6426613"/>
              <a:ext cx="281031" cy="281031"/>
            </a:xfrm>
            <a:prstGeom prst="rect">
              <a:avLst/>
            </a:prstGeom>
            <a:noFill/>
            <a:ln cap="flat">
              <a:noFill/>
            </a:ln>
          </p:spPr>
        </p:pic>
        <p:pic>
          <p:nvPicPr>
            <p:cNvPr id="44" name="Graphique 84">
              <a:hlinkClick r:id="" action="ppaction://hlinkshowjump?jump=nextslide"/>
              <a:extLst>
                <a:ext uri="{FF2B5EF4-FFF2-40B4-BE49-F238E27FC236}">
                  <a16:creationId xmlns:a16="http://schemas.microsoft.com/office/drawing/2014/main" id="{4D03BC5B-460F-56D9-2396-02D56123B7BE}"/>
                </a:ext>
              </a:extLst>
            </p:cNvPr>
            <p:cNvPicPr>
              <a:picLocks noChangeAspect="1"/>
            </p:cNvPicPr>
            <p:nvPr/>
          </p:nvPicPr>
          <p:blipFill>
            <a:blip r:embed="rId19">
              <a:extLst>
                <a:ext uri="{96DAC541-7B7A-43D3-8B79-37D633B846F1}">
                  <asvg:svgBlip xmlns:asvg="http://schemas.microsoft.com/office/drawing/2016/SVG/main" r:embed="rId20"/>
                </a:ext>
              </a:extLst>
            </a:blip>
            <a:srcRect/>
            <a:stretch>
              <a:fillRect/>
            </a:stretch>
          </p:blipFill>
          <p:spPr>
            <a:xfrm>
              <a:off x="11344905" y="6432090"/>
              <a:ext cx="281031" cy="281031"/>
            </a:xfrm>
            <a:prstGeom prst="rect">
              <a:avLst/>
            </a:prstGeom>
            <a:noFill/>
            <a:ln cap="flat">
              <a:noFill/>
            </a:ln>
          </p:spPr>
        </p:pic>
        <p:sp>
          <p:nvSpPr>
            <p:cNvPr id="45" name="Rectangle 86">
              <a:hlinkClick r:id="rId21" action="ppaction://hlinksldjump"/>
              <a:extLst>
                <a:ext uri="{FF2B5EF4-FFF2-40B4-BE49-F238E27FC236}">
                  <a16:creationId xmlns:a16="http://schemas.microsoft.com/office/drawing/2014/main" id="{394E5191-816F-C3C5-6257-D871C5052852}"/>
                </a:ext>
              </a:extLst>
            </p:cNvPr>
            <p:cNvSpPr/>
            <p:nvPr/>
          </p:nvSpPr>
          <p:spPr>
            <a:xfrm>
              <a:off x="71515" y="6323834"/>
              <a:ext cx="539541"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6" name="Rectangle 90">
              <a:hlinkClick r:id="rId22" action="ppaction://hlinksldjump"/>
              <a:extLst>
                <a:ext uri="{FF2B5EF4-FFF2-40B4-BE49-F238E27FC236}">
                  <a16:creationId xmlns:a16="http://schemas.microsoft.com/office/drawing/2014/main" id="{A9AFCD20-E7B4-68F6-6633-E494CB41D531}"/>
                </a:ext>
              </a:extLst>
            </p:cNvPr>
            <p:cNvSpPr/>
            <p:nvPr/>
          </p:nvSpPr>
          <p:spPr>
            <a:xfrm>
              <a:off x="681538" y="6323834"/>
              <a:ext cx="570210"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7" name="Rectangle 96">
              <a:hlinkClick r:id="rId16" action="ppaction://hlinksldjump"/>
              <a:extLst>
                <a:ext uri="{FF2B5EF4-FFF2-40B4-BE49-F238E27FC236}">
                  <a16:creationId xmlns:a16="http://schemas.microsoft.com/office/drawing/2014/main" id="{FA6ACA42-C3E6-9E4F-36DF-0DD460443FD5}"/>
                </a:ext>
              </a:extLst>
            </p:cNvPr>
            <p:cNvSpPr/>
            <p:nvPr/>
          </p:nvSpPr>
          <p:spPr>
            <a:xfrm>
              <a:off x="1612983" y="6323834"/>
              <a:ext cx="703036"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8" name="Rectangle 110">
              <a:hlinkClick r:id="rId23" action="ppaction://hlinksldjump"/>
              <a:extLst>
                <a:ext uri="{FF2B5EF4-FFF2-40B4-BE49-F238E27FC236}">
                  <a16:creationId xmlns:a16="http://schemas.microsoft.com/office/drawing/2014/main" id="{EA47ED24-B5B0-10D2-42B8-3686FE7F96CE}"/>
                </a:ext>
              </a:extLst>
            </p:cNvPr>
            <p:cNvSpPr/>
            <p:nvPr/>
          </p:nvSpPr>
          <p:spPr>
            <a:xfrm>
              <a:off x="486733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49" name="Rectangle 111">
              <a:hlinkClick r:id="rId24" action="ppaction://hlinksldjump"/>
              <a:extLst>
                <a:ext uri="{FF2B5EF4-FFF2-40B4-BE49-F238E27FC236}">
                  <a16:creationId xmlns:a16="http://schemas.microsoft.com/office/drawing/2014/main" id="{1C8F3545-1767-5584-AE96-F77F256041BE}"/>
                </a:ext>
              </a:extLst>
            </p:cNvPr>
            <p:cNvSpPr/>
            <p:nvPr/>
          </p:nvSpPr>
          <p:spPr>
            <a:xfrm>
              <a:off x="548640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0" name="Rectangle 112">
              <a:hlinkClick r:id="rId25" action="ppaction://hlinksldjump"/>
              <a:extLst>
                <a:ext uri="{FF2B5EF4-FFF2-40B4-BE49-F238E27FC236}">
                  <a16:creationId xmlns:a16="http://schemas.microsoft.com/office/drawing/2014/main" id="{772E5827-B1A5-38DA-94B5-2E290562881E}"/>
                </a:ext>
              </a:extLst>
            </p:cNvPr>
            <p:cNvSpPr/>
            <p:nvPr/>
          </p:nvSpPr>
          <p:spPr>
            <a:xfrm>
              <a:off x="6167948"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1" name="Rectangle 113">
              <a:hlinkClick r:id="rId26" action="ppaction://hlinksldjump"/>
              <a:extLst>
                <a:ext uri="{FF2B5EF4-FFF2-40B4-BE49-F238E27FC236}">
                  <a16:creationId xmlns:a16="http://schemas.microsoft.com/office/drawing/2014/main" id="{D6787D47-A5F1-92E4-23CD-D630017B6A28}"/>
                </a:ext>
              </a:extLst>
            </p:cNvPr>
            <p:cNvSpPr/>
            <p:nvPr/>
          </p:nvSpPr>
          <p:spPr>
            <a:xfrm>
              <a:off x="8899782"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sp>
          <p:nvSpPr>
            <p:cNvPr id="52" name="Rectangle 114">
              <a:hlinkClick r:id="rId27" action="ppaction://hlinksldjump"/>
              <a:extLst>
                <a:ext uri="{FF2B5EF4-FFF2-40B4-BE49-F238E27FC236}">
                  <a16:creationId xmlns:a16="http://schemas.microsoft.com/office/drawing/2014/main" id="{D3343BDB-F658-1536-2676-6D8DF755039E}"/>
                </a:ext>
              </a:extLst>
            </p:cNvPr>
            <p:cNvSpPr/>
            <p:nvPr/>
          </p:nvSpPr>
          <p:spPr>
            <a:xfrm>
              <a:off x="9717630" y="6323834"/>
              <a:ext cx="529254" cy="497616"/>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53" name="ZoneTexte 6">
            <a:extLst>
              <a:ext uri="{FF2B5EF4-FFF2-40B4-BE49-F238E27FC236}">
                <a16:creationId xmlns:a16="http://schemas.microsoft.com/office/drawing/2014/main" id="{29430563-A22A-7A6B-CBF3-640108DCF194}"/>
              </a:ext>
            </a:extLst>
          </p:cNvPr>
          <p:cNvSpPr txBox="1"/>
          <p:nvPr/>
        </p:nvSpPr>
        <p:spPr>
          <a:xfrm>
            <a:off x="2801035" y="4726707"/>
            <a:ext cx="1497842" cy="64633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0" i="0" u="none" strike="noStrike" kern="1200" cap="none" spc="0" normalizeH="0" baseline="0" noProof="0">
                <a:ln>
                  <a:noFill/>
                </a:ln>
                <a:solidFill>
                  <a:srgbClr val="000000"/>
                </a:solidFill>
                <a:effectLst/>
                <a:uLnTx/>
                <a:uFillTx/>
                <a:latin typeface="Calibri"/>
                <a:ea typeface="+mn-ea"/>
                <a:cs typeface="+mn-cs"/>
              </a:rPr>
              <a:t>disponible dans l’application mobile BANXO uniquement</a:t>
            </a:r>
          </a:p>
        </p:txBody>
      </p:sp>
      <p:sp>
        <p:nvSpPr>
          <p:cNvPr id="54" name="ZoneTexte 7">
            <a:extLst>
              <a:ext uri="{FF2B5EF4-FFF2-40B4-BE49-F238E27FC236}">
                <a16:creationId xmlns:a16="http://schemas.microsoft.com/office/drawing/2014/main" id="{6A301F81-1698-2806-A2E5-EDB541A23475}"/>
              </a:ext>
            </a:extLst>
          </p:cNvPr>
          <p:cNvSpPr txBox="1"/>
          <p:nvPr/>
        </p:nvSpPr>
        <p:spPr>
          <a:xfrm>
            <a:off x="0" y="199732"/>
            <a:ext cx="12191996" cy="338556"/>
          </a:xfrm>
          <a:prstGeom prst="rect">
            <a:avLst/>
          </a:prstGeom>
          <a:solidFill>
            <a:srgbClr val="548235"/>
          </a:solidFill>
          <a:ln cap="flat">
            <a:noFill/>
          </a:ln>
        </p:spPr>
        <p:txBody>
          <a:bodyPr vert="horz" wrap="square" lIns="91440" tIns="45720" rIns="91440" bIns="4572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600" b="0" i="0" u="none" strike="noStrike" kern="1200" cap="none" spc="0" normalizeH="0" baseline="0" noProof="0">
                <a:ln>
                  <a:noFill/>
                </a:ln>
                <a:solidFill>
                  <a:srgbClr val="FFFFFF"/>
                </a:solidFill>
                <a:effectLst/>
                <a:uLnTx/>
                <a:uFillTx/>
                <a:latin typeface="Calibri"/>
                <a:ea typeface="+mn-ea"/>
                <a:cs typeface="+mn-cs"/>
              </a:rPr>
              <a:t>Rubrique </a:t>
            </a:r>
            <a:r>
              <a:rPr kumimoji="0" lang="fr-FR" sz="1600" b="1" i="0" u="none" strike="noStrike" kern="1200" cap="none" spc="0" normalizeH="0" baseline="0" noProof="0">
                <a:ln>
                  <a:noFill/>
                </a:ln>
                <a:solidFill>
                  <a:srgbClr val="FFFFFF"/>
                </a:solidFill>
                <a:effectLst/>
                <a:uLnTx/>
                <a:uFillTx/>
                <a:latin typeface="Calibri"/>
                <a:ea typeface="+mn-ea"/>
                <a:cs typeface="+mn-cs"/>
              </a:rPr>
              <a:t>« Conseils et solutions durables » </a:t>
            </a:r>
            <a:r>
              <a:rPr kumimoji="0" lang="fr-FR" sz="1600" b="0" i="0" u="none" strike="noStrike" kern="1200" cap="none" spc="0" normalizeH="0" baseline="0" noProof="0">
                <a:ln>
                  <a:noFill/>
                </a:ln>
                <a:solidFill>
                  <a:srgbClr val="FFFFFF"/>
                </a:solidFill>
                <a:effectLst/>
                <a:uLnTx/>
                <a:uFillTx/>
                <a:latin typeface="Calibri"/>
                <a:ea typeface="+mn-ea"/>
                <a:cs typeface="Arial" pitchFamily="34"/>
              </a:rPr>
              <a:t>est un espace dédié destiné à accompagner les clients dans leur projet de transition énergétique</a:t>
            </a:r>
            <a:endParaRPr kumimoji="0" lang="fr-FR" sz="1600" b="0" i="0" u="none" strike="noStrike" kern="1200" cap="none" spc="0" normalizeH="0" baseline="0" noProof="0">
              <a:ln>
                <a:noFill/>
              </a:ln>
              <a:solidFill>
                <a:srgbClr val="FFFFFF"/>
              </a:solidFill>
              <a:effectLst/>
              <a:uLnTx/>
              <a:uFillTx/>
              <a:latin typeface="Calibri"/>
              <a:ea typeface="+mn-ea"/>
              <a:cs typeface="+mn-cs"/>
            </a:endParaRPr>
          </a:p>
        </p:txBody>
      </p:sp>
      <p:pic>
        <p:nvPicPr>
          <p:cNvPr id="55" name="Image 9" descr="Une image contenant texte&#10;&#10;Description générée automatiquement">
            <a:extLst>
              <a:ext uri="{FF2B5EF4-FFF2-40B4-BE49-F238E27FC236}">
                <a16:creationId xmlns:a16="http://schemas.microsoft.com/office/drawing/2014/main" id="{EB30C2D8-5229-B159-E12B-8F21D3D9B04C}"/>
              </a:ext>
            </a:extLst>
          </p:cNvPr>
          <p:cNvPicPr>
            <a:picLocks noChangeAspect="1"/>
          </p:cNvPicPr>
          <p:nvPr/>
        </p:nvPicPr>
        <p:blipFill>
          <a:blip r:embed="rId28"/>
          <a:stretch>
            <a:fillRect/>
          </a:stretch>
        </p:blipFill>
        <p:spPr>
          <a:xfrm>
            <a:off x="441289" y="1076166"/>
            <a:ext cx="2051584" cy="4438707"/>
          </a:xfrm>
          <a:prstGeom prst="rect">
            <a:avLst/>
          </a:prstGeom>
          <a:solidFill>
            <a:srgbClr val="FFFFFF"/>
          </a:solidFill>
          <a:ln w="76196" cap="sq">
            <a:solidFill>
              <a:srgbClr val="292929"/>
            </a:solidFill>
            <a:prstDash val="solid"/>
            <a:miter/>
          </a:ln>
        </p:spPr>
      </p:pic>
      <p:sp>
        <p:nvSpPr>
          <p:cNvPr id="56" name="ZoneTexte 10">
            <a:extLst>
              <a:ext uri="{FF2B5EF4-FFF2-40B4-BE49-F238E27FC236}">
                <a16:creationId xmlns:a16="http://schemas.microsoft.com/office/drawing/2014/main" id="{9E180247-33EB-8437-2E85-6C93CD6CE51B}"/>
              </a:ext>
            </a:extLst>
          </p:cNvPr>
          <p:cNvSpPr txBox="1"/>
          <p:nvPr/>
        </p:nvSpPr>
        <p:spPr>
          <a:xfrm>
            <a:off x="2599602" y="742465"/>
            <a:ext cx="7644923" cy="677104"/>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1200" cap="none" spc="0" normalizeH="0" baseline="0" noProof="0">
                <a:ln>
                  <a:noFill/>
                </a:ln>
                <a:solidFill>
                  <a:srgbClr val="70AD47"/>
                </a:solidFill>
                <a:effectLst/>
                <a:uLnTx/>
                <a:uFillTx/>
                <a:latin typeface="Calibri"/>
                <a:ea typeface="+mn-ea"/>
                <a:cs typeface="+mn-cs"/>
              </a:rPr>
              <a:t>5 rubriques utiles </a:t>
            </a:r>
            <a:r>
              <a:rPr kumimoji="0" lang="fr-FR" sz="1800" b="0" i="0" u="none" strike="noStrike" kern="1200" cap="none" spc="0" normalizeH="0" baseline="0" noProof="0">
                <a:ln>
                  <a:noFill/>
                </a:ln>
                <a:solidFill>
                  <a:srgbClr val="000000"/>
                </a:solidFill>
                <a:effectLst/>
                <a:uLnTx/>
                <a:uFillTx/>
                <a:latin typeface="Calibri"/>
                <a:ea typeface="+mn-ea"/>
                <a:cs typeface="+mn-cs"/>
              </a:rPr>
              <a:t>pour le client pour retrouver des informations et des outils utiles sur les 3 domaines d’action</a:t>
            </a:r>
          </a:p>
        </p:txBody>
      </p:sp>
      <p:pic>
        <p:nvPicPr>
          <p:cNvPr id="57" name="Image 12">
            <a:extLst>
              <a:ext uri="{FF2B5EF4-FFF2-40B4-BE49-F238E27FC236}">
                <a16:creationId xmlns:a16="http://schemas.microsoft.com/office/drawing/2014/main" id="{32375572-C4D2-AC8A-C4A0-3DF2D154A63B}"/>
              </a:ext>
            </a:extLst>
          </p:cNvPr>
          <p:cNvPicPr>
            <a:picLocks noChangeAspect="1"/>
          </p:cNvPicPr>
          <p:nvPr/>
        </p:nvPicPr>
        <p:blipFill>
          <a:blip r:embed="rId29"/>
          <a:stretch>
            <a:fillRect/>
          </a:stretch>
        </p:blipFill>
        <p:spPr>
          <a:xfrm rot="20715828">
            <a:off x="3343697" y="4271910"/>
            <a:ext cx="297207" cy="472900"/>
          </a:xfrm>
          <a:prstGeom prst="rect">
            <a:avLst/>
          </a:prstGeom>
          <a:noFill/>
          <a:ln cap="flat">
            <a:noFill/>
          </a:ln>
        </p:spPr>
      </p:pic>
      <p:sp>
        <p:nvSpPr>
          <p:cNvPr id="58" name="ZoneTexte 13">
            <a:extLst>
              <a:ext uri="{FF2B5EF4-FFF2-40B4-BE49-F238E27FC236}">
                <a16:creationId xmlns:a16="http://schemas.microsoft.com/office/drawing/2014/main" id="{6FF0E5BB-9095-E508-2696-8941DBE226BB}"/>
              </a:ext>
            </a:extLst>
          </p:cNvPr>
          <p:cNvSpPr txBox="1"/>
          <p:nvPr/>
        </p:nvSpPr>
        <p:spPr>
          <a:xfrm>
            <a:off x="3322582" y="1500018"/>
            <a:ext cx="3309689"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70AD47"/>
                </a:solidFill>
                <a:effectLst/>
                <a:uLnTx/>
                <a:uFillTx/>
                <a:latin typeface="Calibri"/>
                <a:ea typeface="+mn-ea"/>
                <a:cs typeface="+mn-cs"/>
              </a:rPr>
              <a:t>Calculer mon empreinte carbone</a:t>
            </a:r>
          </a:p>
        </p:txBody>
      </p:sp>
      <p:sp>
        <p:nvSpPr>
          <p:cNvPr id="59" name="Ellipse 14">
            <a:extLst>
              <a:ext uri="{FF2B5EF4-FFF2-40B4-BE49-F238E27FC236}">
                <a16:creationId xmlns:a16="http://schemas.microsoft.com/office/drawing/2014/main" id="{7864E516-34D2-4ADF-4E71-9F63DB4299B7}"/>
              </a:ext>
            </a:extLst>
          </p:cNvPr>
          <p:cNvSpPr/>
          <p:nvPr/>
        </p:nvSpPr>
        <p:spPr>
          <a:xfrm>
            <a:off x="2883313" y="1485552"/>
            <a:ext cx="395999" cy="39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0AD47"/>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FFFFFF"/>
                </a:solidFill>
                <a:effectLst/>
                <a:uLnTx/>
                <a:uFillTx/>
                <a:latin typeface="Calibri"/>
                <a:ea typeface="+mn-ea"/>
                <a:cs typeface="+mn-cs"/>
              </a:rPr>
              <a:t>1</a:t>
            </a:r>
          </a:p>
        </p:txBody>
      </p:sp>
      <p:sp>
        <p:nvSpPr>
          <p:cNvPr id="60" name="ZoneTexte 15">
            <a:extLst>
              <a:ext uri="{FF2B5EF4-FFF2-40B4-BE49-F238E27FC236}">
                <a16:creationId xmlns:a16="http://schemas.microsoft.com/office/drawing/2014/main" id="{FE25AC66-3066-25AE-0F1F-571AAE95DE72}"/>
              </a:ext>
            </a:extLst>
          </p:cNvPr>
          <p:cNvSpPr txBox="1"/>
          <p:nvPr/>
        </p:nvSpPr>
        <p:spPr>
          <a:xfrm>
            <a:off x="3709931" y="2362379"/>
            <a:ext cx="2404506"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70AD47"/>
                </a:solidFill>
                <a:effectLst/>
                <a:uLnTx/>
                <a:uFillTx/>
                <a:latin typeface="Calibri"/>
                <a:ea typeface="+mn-ea"/>
                <a:cs typeface="+mn-cs"/>
              </a:rPr>
              <a:t>Adapter mon logement</a:t>
            </a:r>
          </a:p>
        </p:txBody>
      </p:sp>
      <p:sp>
        <p:nvSpPr>
          <p:cNvPr id="61" name="Ellipse 16">
            <a:extLst>
              <a:ext uri="{FF2B5EF4-FFF2-40B4-BE49-F238E27FC236}">
                <a16:creationId xmlns:a16="http://schemas.microsoft.com/office/drawing/2014/main" id="{B405B4F5-7675-9A6F-36C3-900361921173}"/>
              </a:ext>
            </a:extLst>
          </p:cNvPr>
          <p:cNvSpPr/>
          <p:nvPr/>
        </p:nvSpPr>
        <p:spPr>
          <a:xfrm>
            <a:off x="3334835" y="2363961"/>
            <a:ext cx="395999" cy="39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0AD47"/>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FFFFFF"/>
                </a:solidFill>
                <a:effectLst/>
                <a:uLnTx/>
                <a:uFillTx/>
                <a:latin typeface="Calibri"/>
                <a:ea typeface="+mn-ea"/>
                <a:cs typeface="+mn-cs"/>
              </a:rPr>
              <a:t>2</a:t>
            </a:r>
          </a:p>
        </p:txBody>
      </p:sp>
      <p:sp>
        <p:nvSpPr>
          <p:cNvPr id="62" name="ZoneTexte 17">
            <a:extLst>
              <a:ext uri="{FF2B5EF4-FFF2-40B4-BE49-F238E27FC236}">
                <a16:creationId xmlns:a16="http://schemas.microsoft.com/office/drawing/2014/main" id="{A80CCB9C-D0A2-D87D-B5FD-65F837B3AFA9}"/>
              </a:ext>
            </a:extLst>
          </p:cNvPr>
          <p:cNvSpPr txBox="1"/>
          <p:nvPr/>
        </p:nvSpPr>
        <p:spPr>
          <a:xfrm>
            <a:off x="4278166" y="3369435"/>
            <a:ext cx="2506452"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70AD47"/>
                </a:solidFill>
                <a:effectLst/>
                <a:uLnTx/>
                <a:uFillTx/>
                <a:latin typeface="Calibri"/>
                <a:ea typeface="+mn-ea"/>
                <a:cs typeface="+mn-cs"/>
              </a:rPr>
              <a:t>Décarboner ma mobilité</a:t>
            </a:r>
          </a:p>
        </p:txBody>
      </p:sp>
      <p:sp>
        <p:nvSpPr>
          <p:cNvPr id="63" name="Ellipse 18">
            <a:extLst>
              <a:ext uri="{FF2B5EF4-FFF2-40B4-BE49-F238E27FC236}">
                <a16:creationId xmlns:a16="http://schemas.microsoft.com/office/drawing/2014/main" id="{98717F0C-3364-ED94-A9E5-EE6BDA04E7F3}"/>
              </a:ext>
            </a:extLst>
          </p:cNvPr>
          <p:cNvSpPr/>
          <p:nvPr/>
        </p:nvSpPr>
        <p:spPr>
          <a:xfrm>
            <a:off x="3882167" y="3356104"/>
            <a:ext cx="395999" cy="39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0AD47"/>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FFFFFF"/>
                </a:solidFill>
                <a:effectLst/>
                <a:uLnTx/>
                <a:uFillTx/>
                <a:latin typeface="Calibri"/>
                <a:ea typeface="+mn-ea"/>
                <a:cs typeface="+mn-cs"/>
              </a:rPr>
              <a:t>3</a:t>
            </a:r>
          </a:p>
        </p:txBody>
      </p:sp>
      <p:sp>
        <p:nvSpPr>
          <p:cNvPr id="64" name="ZoneTexte 20">
            <a:extLst>
              <a:ext uri="{FF2B5EF4-FFF2-40B4-BE49-F238E27FC236}">
                <a16:creationId xmlns:a16="http://schemas.microsoft.com/office/drawing/2014/main" id="{7870E51E-375F-BB1A-BDAB-3B02869C4BCE}"/>
              </a:ext>
            </a:extLst>
          </p:cNvPr>
          <p:cNvSpPr txBox="1"/>
          <p:nvPr/>
        </p:nvSpPr>
        <p:spPr>
          <a:xfrm>
            <a:off x="4875983" y="4400001"/>
            <a:ext cx="3158749"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70AD47"/>
                </a:solidFill>
                <a:effectLst/>
                <a:uLnTx/>
                <a:uFillTx/>
                <a:latin typeface="Calibri"/>
                <a:ea typeface="+mn-ea"/>
                <a:cs typeface="+mn-cs"/>
              </a:rPr>
              <a:t>Donner du sens à mon épargne</a:t>
            </a:r>
          </a:p>
        </p:txBody>
      </p:sp>
      <p:sp>
        <p:nvSpPr>
          <p:cNvPr id="65" name="Ellipse 21">
            <a:extLst>
              <a:ext uri="{FF2B5EF4-FFF2-40B4-BE49-F238E27FC236}">
                <a16:creationId xmlns:a16="http://schemas.microsoft.com/office/drawing/2014/main" id="{EF5AE22B-16A6-7CE7-591D-5854B2A71DD2}"/>
              </a:ext>
            </a:extLst>
          </p:cNvPr>
          <p:cNvSpPr/>
          <p:nvPr/>
        </p:nvSpPr>
        <p:spPr>
          <a:xfrm>
            <a:off x="4471333" y="4414595"/>
            <a:ext cx="395999" cy="39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0AD47"/>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FFFFFF"/>
                </a:solidFill>
                <a:effectLst/>
                <a:uLnTx/>
                <a:uFillTx/>
                <a:latin typeface="Calibri"/>
                <a:ea typeface="+mn-ea"/>
                <a:cs typeface="+mn-cs"/>
              </a:rPr>
              <a:t>4</a:t>
            </a:r>
          </a:p>
        </p:txBody>
      </p:sp>
      <p:sp>
        <p:nvSpPr>
          <p:cNvPr id="66" name="ZoneTexte 22">
            <a:extLst>
              <a:ext uri="{FF2B5EF4-FFF2-40B4-BE49-F238E27FC236}">
                <a16:creationId xmlns:a16="http://schemas.microsoft.com/office/drawing/2014/main" id="{BF42CCCC-1A88-5E07-F872-C5E86D0E42AA}"/>
              </a:ext>
            </a:extLst>
          </p:cNvPr>
          <p:cNvSpPr txBox="1"/>
          <p:nvPr/>
        </p:nvSpPr>
        <p:spPr>
          <a:xfrm>
            <a:off x="5551907" y="5261384"/>
            <a:ext cx="1518745"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70AD47"/>
                </a:solidFill>
                <a:effectLst/>
                <a:uLnTx/>
                <a:uFillTx/>
                <a:latin typeface="Calibri"/>
                <a:ea typeface="+mn-ea"/>
                <a:cs typeface="+mn-cs"/>
              </a:rPr>
              <a:t>Mon actualité</a:t>
            </a:r>
          </a:p>
        </p:txBody>
      </p:sp>
      <p:sp>
        <p:nvSpPr>
          <p:cNvPr id="67" name="Ellipse 23">
            <a:extLst>
              <a:ext uri="{FF2B5EF4-FFF2-40B4-BE49-F238E27FC236}">
                <a16:creationId xmlns:a16="http://schemas.microsoft.com/office/drawing/2014/main" id="{18FCE5EE-2AE6-D4D8-07BE-7E19BBE31E59}"/>
              </a:ext>
            </a:extLst>
          </p:cNvPr>
          <p:cNvSpPr/>
          <p:nvPr/>
        </p:nvSpPr>
        <p:spPr>
          <a:xfrm>
            <a:off x="5103403" y="5279809"/>
            <a:ext cx="395999" cy="39599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0AD47"/>
          </a:solidFill>
          <a:ln w="12701" cap="flat">
            <a:solidFill>
              <a:srgbClr val="70AD47"/>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a:ln>
                  <a:noFill/>
                </a:ln>
                <a:solidFill>
                  <a:srgbClr val="FFFFFF"/>
                </a:solidFill>
                <a:effectLst/>
                <a:uLnTx/>
                <a:uFillTx/>
                <a:latin typeface="Calibri"/>
                <a:ea typeface="+mn-ea"/>
                <a:cs typeface="+mn-cs"/>
              </a:rPr>
              <a:t>5</a:t>
            </a:r>
          </a:p>
        </p:txBody>
      </p:sp>
      <p:grpSp>
        <p:nvGrpSpPr>
          <p:cNvPr id="68" name="Groupe 36">
            <a:extLst>
              <a:ext uri="{FF2B5EF4-FFF2-40B4-BE49-F238E27FC236}">
                <a16:creationId xmlns:a16="http://schemas.microsoft.com/office/drawing/2014/main" id="{2EF69B11-933C-EB53-E6B4-5176A1C11654}"/>
              </a:ext>
            </a:extLst>
          </p:cNvPr>
          <p:cNvGrpSpPr/>
          <p:nvPr/>
        </p:nvGrpSpPr>
        <p:grpSpPr>
          <a:xfrm>
            <a:off x="10246885" y="823472"/>
            <a:ext cx="1735027" cy="736063"/>
            <a:chOff x="10246885" y="823472"/>
            <a:chExt cx="1735027" cy="736063"/>
          </a:xfrm>
        </p:grpSpPr>
        <p:pic>
          <p:nvPicPr>
            <p:cNvPr id="69" name="Image 28">
              <a:extLst>
                <a:ext uri="{FF2B5EF4-FFF2-40B4-BE49-F238E27FC236}">
                  <a16:creationId xmlns:a16="http://schemas.microsoft.com/office/drawing/2014/main" id="{A4B000A9-B3AB-2AF6-96E9-227160DE4060}"/>
                </a:ext>
              </a:extLst>
            </p:cNvPr>
            <p:cNvPicPr>
              <a:picLocks noChangeAspect="1"/>
            </p:cNvPicPr>
            <p:nvPr/>
          </p:nvPicPr>
          <p:blipFill>
            <a:blip r:embed="rId30"/>
            <a:stretch>
              <a:fillRect/>
            </a:stretch>
          </p:blipFill>
          <p:spPr>
            <a:xfrm>
              <a:off x="11477914" y="823472"/>
              <a:ext cx="503998" cy="503998"/>
            </a:xfrm>
            <a:prstGeom prst="rect">
              <a:avLst/>
            </a:prstGeom>
            <a:noFill/>
            <a:ln cap="flat">
              <a:noFill/>
            </a:ln>
          </p:spPr>
        </p:pic>
        <p:pic>
          <p:nvPicPr>
            <p:cNvPr id="70" name="Image 30">
              <a:extLst>
                <a:ext uri="{FF2B5EF4-FFF2-40B4-BE49-F238E27FC236}">
                  <a16:creationId xmlns:a16="http://schemas.microsoft.com/office/drawing/2014/main" id="{9880F88B-9CB2-1631-1E2A-5A598AE3B2D3}"/>
                </a:ext>
              </a:extLst>
            </p:cNvPr>
            <p:cNvPicPr>
              <a:picLocks noChangeAspect="1"/>
            </p:cNvPicPr>
            <p:nvPr/>
          </p:nvPicPr>
          <p:blipFill>
            <a:blip r:embed="rId31"/>
            <a:stretch>
              <a:fillRect/>
            </a:stretch>
          </p:blipFill>
          <p:spPr>
            <a:xfrm>
              <a:off x="10875507" y="823472"/>
              <a:ext cx="503998" cy="503998"/>
            </a:xfrm>
            <a:prstGeom prst="rect">
              <a:avLst/>
            </a:prstGeom>
            <a:noFill/>
            <a:ln cap="flat">
              <a:noFill/>
            </a:ln>
          </p:spPr>
        </p:pic>
        <p:pic>
          <p:nvPicPr>
            <p:cNvPr id="71" name="Image 32">
              <a:extLst>
                <a:ext uri="{FF2B5EF4-FFF2-40B4-BE49-F238E27FC236}">
                  <a16:creationId xmlns:a16="http://schemas.microsoft.com/office/drawing/2014/main" id="{EE0E582A-978C-DB6D-07E8-AAD64C55E7A0}"/>
                </a:ext>
              </a:extLst>
            </p:cNvPr>
            <p:cNvPicPr>
              <a:picLocks noChangeAspect="1"/>
            </p:cNvPicPr>
            <p:nvPr/>
          </p:nvPicPr>
          <p:blipFill>
            <a:blip r:embed="rId32"/>
            <a:stretch>
              <a:fillRect/>
            </a:stretch>
          </p:blipFill>
          <p:spPr>
            <a:xfrm>
              <a:off x="10246885" y="823472"/>
              <a:ext cx="503998" cy="503998"/>
            </a:xfrm>
            <a:prstGeom prst="rect">
              <a:avLst/>
            </a:prstGeom>
            <a:noFill/>
            <a:ln cap="flat">
              <a:noFill/>
            </a:ln>
          </p:spPr>
        </p:pic>
        <p:sp>
          <p:nvSpPr>
            <p:cNvPr id="72" name="ZoneTexte 33">
              <a:extLst>
                <a:ext uri="{FF2B5EF4-FFF2-40B4-BE49-F238E27FC236}">
                  <a16:creationId xmlns:a16="http://schemas.microsoft.com/office/drawing/2014/main" id="{CC6ACC7F-2298-266F-E4B1-21C36BB43123}"/>
                </a:ext>
              </a:extLst>
            </p:cNvPr>
            <p:cNvSpPr txBox="1"/>
            <p:nvPr/>
          </p:nvSpPr>
          <p:spPr>
            <a:xfrm>
              <a:off x="10246885" y="1344094"/>
              <a:ext cx="503998" cy="215441"/>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700" b="0" i="0" u="none" strike="noStrike" kern="1200" cap="none" spc="0" normalizeH="0" baseline="0" noProof="0">
                  <a:ln>
                    <a:noFill/>
                  </a:ln>
                  <a:solidFill>
                    <a:srgbClr val="000000"/>
                  </a:solidFill>
                  <a:effectLst/>
                  <a:uLnTx/>
                  <a:uFillTx/>
                  <a:latin typeface="Calibri"/>
                  <a:ea typeface="+mn-ea"/>
                  <a:cs typeface="+mn-cs"/>
                </a:rPr>
                <a:t>Rénovation énergétique</a:t>
              </a:r>
            </a:p>
          </p:txBody>
        </p:sp>
        <p:sp>
          <p:nvSpPr>
            <p:cNvPr id="73" name="ZoneTexte 34">
              <a:extLst>
                <a:ext uri="{FF2B5EF4-FFF2-40B4-BE49-F238E27FC236}">
                  <a16:creationId xmlns:a16="http://schemas.microsoft.com/office/drawing/2014/main" id="{B17E6C30-4C98-A79A-EB93-78F2344F668A}"/>
                </a:ext>
              </a:extLst>
            </p:cNvPr>
            <p:cNvSpPr txBox="1"/>
            <p:nvPr/>
          </p:nvSpPr>
          <p:spPr>
            <a:xfrm>
              <a:off x="10875507" y="1344094"/>
              <a:ext cx="503998" cy="215441"/>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700" b="0" i="0" u="none" strike="noStrike" kern="1200" cap="none" spc="0" normalizeH="0" baseline="0" noProof="0">
                  <a:ln>
                    <a:noFill/>
                  </a:ln>
                  <a:solidFill>
                    <a:srgbClr val="000000"/>
                  </a:solidFill>
                  <a:effectLst/>
                  <a:uLnTx/>
                  <a:uFillTx/>
                  <a:latin typeface="Calibri"/>
                  <a:ea typeface="+mn-ea"/>
                  <a:cs typeface="+mn-cs"/>
                </a:rPr>
                <a:t>Mobilité verte</a:t>
              </a:r>
            </a:p>
          </p:txBody>
        </p:sp>
        <p:sp>
          <p:nvSpPr>
            <p:cNvPr id="74" name="ZoneTexte 35">
              <a:extLst>
                <a:ext uri="{FF2B5EF4-FFF2-40B4-BE49-F238E27FC236}">
                  <a16:creationId xmlns:a16="http://schemas.microsoft.com/office/drawing/2014/main" id="{6F61E730-6CD1-2837-EDC3-E5217459C061}"/>
                </a:ext>
              </a:extLst>
            </p:cNvPr>
            <p:cNvSpPr txBox="1"/>
            <p:nvPr/>
          </p:nvSpPr>
          <p:spPr>
            <a:xfrm>
              <a:off x="11473562" y="1344094"/>
              <a:ext cx="503998" cy="215441"/>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700" b="0" i="0" u="none" strike="noStrike" kern="1200" cap="none" spc="0" normalizeH="0" baseline="0" noProof="0">
                  <a:ln>
                    <a:noFill/>
                  </a:ln>
                  <a:solidFill>
                    <a:srgbClr val="000000"/>
                  </a:solidFill>
                  <a:effectLst/>
                  <a:uLnTx/>
                  <a:uFillTx/>
                  <a:latin typeface="Calibri"/>
                  <a:ea typeface="+mn-ea"/>
                  <a:cs typeface="+mn-cs"/>
                </a:rPr>
                <a:t>Epargne responsable</a:t>
              </a:r>
            </a:p>
          </p:txBody>
        </p:sp>
      </p:grpSp>
      <p:sp>
        <p:nvSpPr>
          <p:cNvPr id="75" name="ZoneTexte 37">
            <a:extLst>
              <a:ext uri="{FF2B5EF4-FFF2-40B4-BE49-F238E27FC236}">
                <a16:creationId xmlns:a16="http://schemas.microsoft.com/office/drawing/2014/main" id="{BDE85B71-EEFD-2F7E-1031-A9EC6F992E26}"/>
              </a:ext>
            </a:extLst>
          </p:cNvPr>
          <p:cNvSpPr txBox="1"/>
          <p:nvPr/>
        </p:nvSpPr>
        <p:spPr>
          <a:xfrm>
            <a:off x="3532839" y="1808774"/>
            <a:ext cx="8592470" cy="430883"/>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eaLnBrk="1" fontAlgn="auto" latinLnBrk="0" hangingPunct="1">
              <a:lnSpc>
                <a:spcPct val="100000"/>
              </a:lnSpc>
              <a:spcBef>
                <a:spcPts val="0"/>
              </a:spcBef>
              <a:spcAft>
                <a:spcPts val="0"/>
              </a:spcAft>
              <a:buClrTx/>
              <a:buSzPct val="100000"/>
              <a:buFont typeface="Wingdings" pitchFamily="2"/>
              <a:buChar char="Ø"/>
              <a:tabLst/>
              <a:defRPr sz="1800" b="0" i="0" u="none" strike="noStrike" kern="0" cap="none" spc="0" baseline="0">
                <a:solidFill>
                  <a:srgbClr val="000000"/>
                </a:solidFill>
                <a:uFillTx/>
              </a:defRPr>
            </a:pPr>
            <a:r>
              <a:rPr kumimoji="0" lang="fr-FR" sz="1100" b="0" i="0" u="none" strike="noStrike" kern="1200" cap="none" spc="0" normalizeH="0" baseline="0" noProof="0">
                <a:ln>
                  <a:noFill/>
                </a:ln>
                <a:solidFill>
                  <a:srgbClr val="000000"/>
                </a:solidFill>
                <a:effectLst/>
                <a:uLnTx/>
                <a:uFillTx/>
                <a:latin typeface="Calibri"/>
                <a:ea typeface="+mn-ea"/>
                <a:cs typeface="+mn-cs"/>
              </a:rPr>
              <a:t>Accéder au simulateur de l’ADEME* et indiquer ses postes de consommation courante (logement, déplacements, alimentation…). A l’issue du parcours, </a:t>
            </a:r>
            <a:r>
              <a:rPr kumimoji="0" lang="fr-FR" sz="1100" b="0" i="0" u="none" strike="noStrike" kern="1200" cap="none" spc="0" normalizeH="0" baseline="0" noProof="0">
                <a:ln>
                  <a:noFill/>
                </a:ln>
                <a:solidFill>
                  <a:srgbClr val="000000"/>
                </a:solidFill>
                <a:effectLst/>
                <a:uLnTx/>
                <a:uFillTx/>
                <a:latin typeface="Calibri"/>
                <a:ea typeface="+mn-ea"/>
                <a:cs typeface="Arial" pitchFamily="34"/>
              </a:rPr>
              <a:t>estimation de son empreinte carbone présentée par grandes catégories ou postes de consommation. </a:t>
            </a:r>
            <a:endParaRPr kumimoji="0" lang="fr-FR" sz="1100" b="0" i="0" u="none" strike="noStrike" kern="1200" cap="none" spc="0" normalizeH="0" baseline="0" noProof="0">
              <a:ln>
                <a:noFill/>
              </a:ln>
              <a:solidFill>
                <a:srgbClr val="000000"/>
              </a:solidFill>
              <a:effectLst/>
              <a:uLnTx/>
              <a:uFillTx/>
              <a:latin typeface="Calibri"/>
              <a:ea typeface="+mn-ea"/>
              <a:cs typeface="+mn-cs"/>
            </a:endParaRPr>
          </a:p>
        </p:txBody>
      </p:sp>
      <p:sp>
        <p:nvSpPr>
          <p:cNvPr id="76" name="ZoneTexte 38">
            <a:extLst>
              <a:ext uri="{FF2B5EF4-FFF2-40B4-BE49-F238E27FC236}">
                <a16:creationId xmlns:a16="http://schemas.microsoft.com/office/drawing/2014/main" id="{B8947F7D-BF51-B035-BDA7-EFA81455471F}"/>
              </a:ext>
            </a:extLst>
          </p:cNvPr>
          <p:cNvSpPr txBox="1"/>
          <p:nvPr/>
        </p:nvSpPr>
        <p:spPr>
          <a:xfrm>
            <a:off x="3174229" y="6074670"/>
            <a:ext cx="2624437" cy="215441"/>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800" b="0" i="0" u="none" strike="noStrike" kern="1200" cap="none" spc="0" normalizeH="0" baseline="0" noProof="0">
                <a:ln>
                  <a:noFill/>
                </a:ln>
                <a:solidFill>
                  <a:srgbClr val="000000"/>
                </a:solidFill>
                <a:effectLst/>
                <a:uLnTx/>
                <a:uFillTx/>
                <a:latin typeface="Calibri"/>
                <a:ea typeface="+mn-ea"/>
                <a:cs typeface="+mn-cs"/>
              </a:rPr>
              <a:t>* Agence de l’environnement et de la maitrise de l’énergie</a:t>
            </a:r>
          </a:p>
        </p:txBody>
      </p:sp>
      <p:sp>
        <p:nvSpPr>
          <p:cNvPr id="77" name="ZoneTexte 39">
            <a:extLst>
              <a:ext uri="{FF2B5EF4-FFF2-40B4-BE49-F238E27FC236}">
                <a16:creationId xmlns:a16="http://schemas.microsoft.com/office/drawing/2014/main" id="{3758B9D4-048B-DF20-54CD-8FB1CE7D3C2B}"/>
              </a:ext>
            </a:extLst>
          </p:cNvPr>
          <p:cNvSpPr txBox="1"/>
          <p:nvPr/>
        </p:nvSpPr>
        <p:spPr>
          <a:xfrm>
            <a:off x="3926058" y="2673605"/>
            <a:ext cx="8205121" cy="600166"/>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eaLnBrk="1" fontAlgn="auto" latinLnBrk="0" hangingPunct="1">
              <a:lnSpc>
                <a:spcPct val="100000"/>
              </a:lnSpc>
              <a:spcBef>
                <a:spcPts val="0"/>
              </a:spcBef>
              <a:spcAft>
                <a:spcPts val="0"/>
              </a:spcAft>
              <a:buClrTx/>
              <a:buSzPct val="100000"/>
              <a:buFont typeface="Wingdings" pitchFamily="2"/>
              <a:buChar char="Ø"/>
              <a:tabLst/>
              <a:defRPr sz="1800" b="0" i="0" u="none" strike="noStrike" kern="0" cap="none" spc="0" baseline="0">
                <a:solidFill>
                  <a:srgbClr val="000000"/>
                </a:solidFill>
                <a:uFillTx/>
              </a:defRPr>
            </a:pPr>
            <a:r>
              <a:rPr kumimoji="0" lang="fr-FR" sz="1100" b="0" i="0" u="none" strike="noStrike" kern="1200" cap="none" spc="0" normalizeH="0" baseline="0" noProof="0">
                <a:ln>
                  <a:noFill/>
                </a:ln>
                <a:solidFill>
                  <a:srgbClr val="000000"/>
                </a:solidFill>
                <a:effectLst/>
                <a:uLnTx/>
                <a:uFillTx/>
                <a:latin typeface="Calibri"/>
                <a:ea typeface="+mn-ea"/>
                <a:cs typeface="+mn-cs"/>
              </a:rPr>
              <a:t>Identifier ses travaux de rénovation énergétique, se documenter sur les aides nationales et régionales à sa disposition et découvrir les solutions de financement et d’assurance adaptées à ses besoins. Identifier ses dépenses d’énergie classées dans la catégorie : « Energie » et prendre connaissance des écogestes pour réduire son empreinte carbone et diminuer ses dépenses.</a:t>
            </a:r>
          </a:p>
        </p:txBody>
      </p:sp>
      <p:sp>
        <p:nvSpPr>
          <p:cNvPr id="78" name="ZoneTexte 42">
            <a:extLst>
              <a:ext uri="{FF2B5EF4-FFF2-40B4-BE49-F238E27FC236}">
                <a16:creationId xmlns:a16="http://schemas.microsoft.com/office/drawing/2014/main" id="{742E4182-6B41-7063-1730-5A8C9B1A3533}"/>
              </a:ext>
            </a:extLst>
          </p:cNvPr>
          <p:cNvSpPr txBox="1"/>
          <p:nvPr/>
        </p:nvSpPr>
        <p:spPr>
          <a:xfrm>
            <a:off x="4412281" y="3674562"/>
            <a:ext cx="7636885" cy="600166"/>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eaLnBrk="1" fontAlgn="auto" latinLnBrk="0" hangingPunct="1">
              <a:lnSpc>
                <a:spcPct val="100000"/>
              </a:lnSpc>
              <a:spcBef>
                <a:spcPts val="0"/>
              </a:spcBef>
              <a:spcAft>
                <a:spcPts val="0"/>
              </a:spcAft>
              <a:buClrTx/>
              <a:buSzPct val="100000"/>
              <a:buFont typeface="Wingdings" pitchFamily="2"/>
              <a:buChar char="Ø"/>
              <a:tabLst/>
              <a:defRPr sz="1800" b="0" i="0" u="none" strike="noStrike" kern="0" cap="none" spc="0" baseline="0">
                <a:solidFill>
                  <a:srgbClr val="000000"/>
                </a:solidFill>
                <a:uFillTx/>
              </a:defRPr>
            </a:pPr>
            <a:r>
              <a:rPr kumimoji="0" lang="fr-FR" sz="1100" b="0" i="0" u="none" strike="noStrike" kern="1200" cap="none" spc="0" normalizeH="0" baseline="0" noProof="0">
                <a:ln>
                  <a:noFill/>
                </a:ln>
                <a:solidFill>
                  <a:srgbClr val="000000"/>
                </a:solidFill>
                <a:effectLst/>
                <a:uLnTx/>
                <a:uFillTx/>
                <a:latin typeface="Calibri"/>
                <a:ea typeface="+mn-ea"/>
                <a:cs typeface="+mn-cs"/>
              </a:rPr>
              <a:t>S’informer sur les évolutions réglementaires concernant les zones ZFE et la vignette Crit’Air, se documenter sur les aides ou les solutions de financement et d’assurance à sa disposition. Identifier ses dépenses de transport sur une année ou sur un mois. Prendre connaissance des écogestes à adopter pour diminuer ses dépenses. </a:t>
            </a:r>
          </a:p>
        </p:txBody>
      </p:sp>
      <p:sp>
        <p:nvSpPr>
          <p:cNvPr id="79" name="ZoneTexte 43">
            <a:extLst>
              <a:ext uri="{FF2B5EF4-FFF2-40B4-BE49-F238E27FC236}">
                <a16:creationId xmlns:a16="http://schemas.microsoft.com/office/drawing/2014/main" id="{6CA4DC1B-FE91-9C4B-9A6F-2341FD837C84}"/>
              </a:ext>
            </a:extLst>
          </p:cNvPr>
          <p:cNvSpPr txBox="1"/>
          <p:nvPr/>
        </p:nvSpPr>
        <p:spPr>
          <a:xfrm>
            <a:off x="4999738" y="4720809"/>
            <a:ext cx="7129905" cy="261609"/>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eaLnBrk="1" fontAlgn="auto" latinLnBrk="0" hangingPunct="1">
              <a:lnSpc>
                <a:spcPct val="100000"/>
              </a:lnSpc>
              <a:spcBef>
                <a:spcPts val="0"/>
              </a:spcBef>
              <a:spcAft>
                <a:spcPts val="0"/>
              </a:spcAft>
              <a:buClrTx/>
              <a:buSzPct val="100000"/>
              <a:buFont typeface="Wingdings" pitchFamily="2"/>
              <a:buChar char="Ø"/>
              <a:tabLst/>
              <a:defRPr sz="1800" b="0" i="0" u="none" strike="noStrike" kern="0" cap="none" spc="0" baseline="0">
                <a:solidFill>
                  <a:srgbClr val="000000"/>
                </a:solidFill>
                <a:uFillTx/>
              </a:defRPr>
            </a:pPr>
            <a:r>
              <a:rPr kumimoji="0" lang="fr-FR" sz="1100" b="0" i="0" u="none" strike="noStrike" kern="1200" cap="none" spc="0" normalizeH="0" baseline="0" noProof="0">
                <a:ln>
                  <a:noFill/>
                </a:ln>
                <a:solidFill>
                  <a:srgbClr val="000000"/>
                </a:solidFill>
                <a:effectLst/>
                <a:uLnTx/>
                <a:uFillTx/>
                <a:latin typeface="Calibri"/>
                <a:ea typeface="+mn-ea"/>
                <a:cs typeface="+mn-cs"/>
              </a:rPr>
              <a:t>Consulter les règles de fonctionnement de l’épargne bancaire verte et découvrir l’offre adaptée. </a:t>
            </a:r>
          </a:p>
        </p:txBody>
      </p:sp>
      <p:sp>
        <p:nvSpPr>
          <p:cNvPr id="80" name="ZoneTexte 44">
            <a:extLst>
              <a:ext uri="{FF2B5EF4-FFF2-40B4-BE49-F238E27FC236}">
                <a16:creationId xmlns:a16="http://schemas.microsoft.com/office/drawing/2014/main" id="{39739336-B2FC-28F1-8639-5E973D796362}"/>
              </a:ext>
            </a:extLst>
          </p:cNvPr>
          <p:cNvSpPr txBox="1"/>
          <p:nvPr/>
        </p:nvSpPr>
        <p:spPr>
          <a:xfrm>
            <a:off x="5723458" y="5567964"/>
            <a:ext cx="6471757" cy="430883"/>
          </a:xfrm>
          <a:prstGeom prst="rect">
            <a:avLst/>
          </a:prstGeom>
          <a:noFill/>
          <a:ln cap="flat">
            <a:noFill/>
          </a:ln>
        </p:spPr>
        <p:txBody>
          <a:bodyPr vert="horz" wrap="square" lIns="91440" tIns="45720" rIns="91440" bIns="45720" anchor="t" anchorCtr="0" compatLnSpc="1">
            <a:spAutoFit/>
          </a:bodyPr>
          <a:lstStyle/>
          <a:p>
            <a:pPr marL="171450" marR="0" lvl="0" indent="-171450" algn="l" defTabSz="914400" rtl="0" eaLnBrk="1" fontAlgn="auto" latinLnBrk="0" hangingPunct="1">
              <a:lnSpc>
                <a:spcPct val="100000"/>
              </a:lnSpc>
              <a:spcBef>
                <a:spcPts val="0"/>
              </a:spcBef>
              <a:spcAft>
                <a:spcPts val="0"/>
              </a:spcAft>
              <a:buClrTx/>
              <a:buSzPct val="100000"/>
              <a:buFont typeface="Wingdings" pitchFamily="2"/>
              <a:buChar char="Ø"/>
              <a:tabLst/>
              <a:defRPr sz="1800" b="0" i="0" u="none" strike="noStrike" kern="0" cap="none" spc="0" baseline="0">
                <a:solidFill>
                  <a:srgbClr val="000000"/>
                </a:solidFill>
                <a:uFillTx/>
              </a:defRPr>
            </a:pPr>
            <a:r>
              <a:rPr kumimoji="0" lang="fr-FR" sz="1100" b="0" i="0" u="none" strike="noStrike" kern="1200" cap="none" spc="0" normalizeH="0" baseline="0" noProof="0">
                <a:ln>
                  <a:noFill/>
                </a:ln>
                <a:solidFill>
                  <a:srgbClr val="000000"/>
                </a:solidFill>
                <a:effectLst/>
                <a:uLnTx/>
                <a:uFillTx/>
                <a:latin typeface="Calibri"/>
                <a:ea typeface="+mn-ea"/>
                <a:cs typeface="+mn-cs"/>
              </a:rPr>
              <a:t>Réaliser une comparaison de ses dépenses mensuelles de transport et d’énergie et suivre son évolution sur les deux dernières années. </a:t>
            </a:r>
          </a:p>
        </p:txBody>
      </p:sp>
      <p:pic>
        <p:nvPicPr>
          <p:cNvPr id="81" name="Image 51">
            <a:hlinkClick r:id="rId33"/>
            <a:extLst>
              <a:ext uri="{FF2B5EF4-FFF2-40B4-BE49-F238E27FC236}">
                <a16:creationId xmlns:a16="http://schemas.microsoft.com/office/drawing/2014/main" id="{11E3598F-8678-B0AD-0102-E5DCA364AFC9}"/>
              </a:ext>
            </a:extLst>
          </p:cNvPr>
          <p:cNvPicPr>
            <a:picLocks noChangeAspect="1"/>
          </p:cNvPicPr>
          <p:nvPr/>
        </p:nvPicPr>
        <p:blipFill>
          <a:blip r:embed="rId34"/>
          <a:stretch>
            <a:fillRect/>
          </a:stretch>
        </p:blipFill>
        <p:spPr>
          <a:xfrm>
            <a:off x="6619908" y="1586849"/>
            <a:ext cx="284634" cy="203518"/>
          </a:xfrm>
          <a:prstGeom prst="rect">
            <a:avLst/>
          </a:prstGeom>
          <a:noFill/>
          <a:ln cap="flat">
            <a:noFill/>
          </a:ln>
        </p:spPr>
      </p:pic>
      <p:pic>
        <p:nvPicPr>
          <p:cNvPr id="82" name="Image 54">
            <a:hlinkClick r:id="rId35"/>
            <a:extLst>
              <a:ext uri="{FF2B5EF4-FFF2-40B4-BE49-F238E27FC236}">
                <a16:creationId xmlns:a16="http://schemas.microsoft.com/office/drawing/2014/main" id="{6F416FAF-C01B-C86A-53B9-E3D24BEF749D}"/>
              </a:ext>
            </a:extLst>
          </p:cNvPr>
          <p:cNvPicPr>
            <a:picLocks noChangeAspect="1"/>
          </p:cNvPicPr>
          <p:nvPr/>
        </p:nvPicPr>
        <p:blipFill>
          <a:blip r:embed="rId34"/>
          <a:stretch>
            <a:fillRect/>
          </a:stretch>
        </p:blipFill>
        <p:spPr>
          <a:xfrm>
            <a:off x="6114437" y="2456745"/>
            <a:ext cx="284634" cy="203518"/>
          </a:xfrm>
          <a:prstGeom prst="rect">
            <a:avLst/>
          </a:prstGeom>
          <a:noFill/>
          <a:ln cap="flat">
            <a:noFill/>
          </a:ln>
        </p:spPr>
      </p:pic>
      <p:pic>
        <p:nvPicPr>
          <p:cNvPr id="83" name="Image 55">
            <a:hlinkClick r:id="rId36"/>
            <a:extLst>
              <a:ext uri="{FF2B5EF4-FFF2-40B4-BE49-F238E27FC236}">
                <a16:creationId xmlns:a16="http://schemas.microsoft.com/office/drawing/2014/main" id="{6BB91CC4-7768-0A2D-DD4F-10E5C9042AB1}"/>
              </a:ext>
            </a:extLst>
          </p:cNvPr>
          <p:cNvPicPr>
            <a:picLocks noChangeAspect="1"/>
          </p:cNvPicPr>
          <p:nvPr/>
        </p:nvPicPr>
        <p:blipFill>
          <a:blip r:embed="rId34"/>
          <a:stretch>
            <a:fillRect/>
          </a:stretch>
        </p:blipFill>
        <p:spPr>
          <a:xfrm>
            <a:off x="6786027" y="3472379"/>
            <a:ext cx="284634" cy="203518"/>
          </a:xfrm>
          <a:prstGeom prst="rect">
            <a:avLst/>
          </a:prstGeom>
          <a:noFill/>
          <a:ln cap="flat">
            <a:noFill/>
          </a:ln>
        </p:spPr>
      </p:pic>
      <p:pic>
        <p:nvPicPr>
          <p:cNvPr id="84" name="Image 74">
            <a:hlinkClick r:id="rId37"/>
            <a:extLst>
              <a:ext uri="{FF2B5EF4-FFF2-40B4-BE49-F238E27FC236}">
                <a16:creationId xmlns:a16="http://schemas.microsoft.com/office/drawing/2014/main" id="{7AC7841F-A3EC-DEE1-9DA5-F5D4FE0C97F7}"/>
              </a:ext>
            </a:extLst>
          </p:cNvPr>
          <p:cNvPicPr>
            <a:picLocks noChangeAspect="1"/>
          </p:cNvPicPr>
          <p:nvPr/>
        </p:nvPicPr>
        <p:blipFill>
          <a:blip r:embed="rId34"/>
          <a:stretch>
            <a:fillRect/>
          </a:stretch>
        </p:blipFill>
        <p:spPr>
          <a:xfrm>
            <a:off x="8028614" y="4494010"/>
            <a:ext cx="284634" cy="203518"/>
          </a:xfrm>
          <a:prstGeom prst="rect">
            <a:avLst/>
          </a:prstGeom>
          <a:noFill/>
          <a:ln cap="flat">
            <a:noFill/>
          </a:ln>
        </p:spPr>
      </p:pic>
      <p:pic>
        <p:nvPicPr>
          <p:cNvPr id="85" name="Image 75">
            <a:hlinkClick r:id="rId38"/>
            <a:extLst>
              <a:ext uri="{FF2B5EF4-FFF2-40B4-BE49-F238E27FC236}">
                <a16:creationId xmlns:a16="http://schemas.microsoft.com/office/drawing/2014/main" id="{1416E1F3-82A8-97AE-3492-F7B25CA9664B}"/>
              </a:ext>
            </a:extLst>
          </p:cNvPr>
          <p:cNvPicPr>
            <a:picLocks noChangeAspect="1"/>
          </p:cNvPicPr>
          <p:nvPr/>
        </p:nvPicPr>
        <p:blipFill>
          <a:blip r:embed="rId34"/>
          <a:stretch>
            <a:fillRect/>
          </a:stretch>
        </p:blipFill>
        <p:spPr>
          <a:xfrm>
            <a:off x="7109853" y="5349267"/>
            <a:ext cx="284634" cy="203518"/>
          </a:xfrm>
          <a:prstGeom prst="rect">
            <a:avLst/>
          </a:prstGeom>
          <a:noFill/>
          <a:ln cap="flat">
            <a:noFill/>
          </a:ln>
        </p:spPr>
      </p:pic>
      <p:pic>
        <p:nvPicPr>
          <p:cNvPr id="86" name="Image 76">
            <a:hlinkClick r:id="rId39"/>
            <a:extLst>
              <a:ext uri="{FF2B5EF4-FFF2-40B4-BE49-F238E27FC236}">
                <a16:creationId xmlns:a16="http://schemas.microsoft.com/office/drawing/2014/main" id="{9D6B8544-A6D1-B653-2D10-C1BF737E9DD7}"/>
              </a:ext>
            </a:extLst>
          </p:cNvPr>
          <p:cNvPicPr>
            <a:picLocks noChangeAspect="1"/>
          </p:cNvPicPr>
          <p:nvPr/>
        </p:nvPicPr>
        <p:blipFill>
          <a:blip r:embed="rId34"/>
          <a:stretch>
            <a:fillRect/>
          </a:stretch>
        </p:blipFill>
        <p:spPr>
          <a:xfrm>
            <a:off x="590638" y="664841"/>
            <a:ext cx="443694" cy="317260"/>
          </a:xfrm>
          <a:prstGeom prst="rect">
            <a:avLst/>
          </a:prstGeom>
          <a:noFill/>
          <a:ln cap="flat">
            <a:noFill/>
          </a:ln>
        </p:spPr>
      </p:pic>
      <p:sp>
        <p:nvSpPr>
          <p:cNvPr id="87" name="ZoneTexte 98">
            <a:extLst>
              <a:ext uri="{FF2B5EF4-FFF2-40B4-BE49-F238E27FC236}">
                <a16:creationId xmlns:a16="http://schemas.microsoft.com/office/drawing/2014/main" id="{A6541E3B-78A1-E7EF-4F88-B82D180E83E0}"/>
              </a:ext>
            </a:extLst>
          </p:cNvPr>
          <p:cNvSpPr txBox="1"/>
          <p:nvPr/>
        </p:nvSpPr>
        <p:spPr>
          <a:xfrm>
            <a:off x="979578" y="702954"/>
            <a:ext cx="1714115" cy="261609"/>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100" b="0" i="1" u="none" strike="noStrike" kern="1200" cap="none" spc="0" normalizeH="0" baseline="0" noProof="0">
                <a:ln>
                  <a:noFill/>
                </a:ln>
                <a:solidFill>
                  <a:srgbClr val="548235"/>
                </a:solidFill>
                <a:effectLst/>
                <a:uLnTx/>
                <a:uFillTx/>
                <a:latin typeface="Calibri"/>
                <a:ea typeface="+mn-ea"/>
                <a:cs typeface="+mn-cs"/>
              </a:rPr>
              <a:t>Présentation générale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F28E528-3B4B-445C-A853-D804B85E5AC6}"/>
              </a:ext>
            </a:extLst>
          </p:cNvPr>
          <p:cNvSpPr txBox="1"/>
          <p:nvPr/>
        </p:nvSpPr>
        <p:spPr>
          <a:xfrm>
            <a:off x="219075" y="5654675"/>
            <a:ext cx="11782425" cy="989013"/>
          </a:xfrm>
          <a:prstGeom prst="rect">
            <a:avLst/>
          </a:prstGeom>
          <a:noFill/>
        </p:spPr>
        <p:txBody>
          <a:bodyPr>
            <a:spAutoFit/>
          </a:bodyPr>
          <a:lstStyle/>
          <a:p>
            <a:pPr algn="just" eaLnBrk="1" fontAlgn="auto" hangingPunct="1">
              <a:spcBef>
                <a:spcPts val="0"/>
              </a:spcBef>
              <a:spcAft>
                <a:spcPts val="400"/>
              </a:spcAft>
              <a:defRPr/>
            </a:pPr>
            <a:r>
              <a:rPr lang="fr-FR" sz="750" spc="-10" dirty="0">
                <a:solidFill>
                  <a:schemeClr val="bg1">
                    <a:lumMod val="50000"/>
                  </a:schemeClr>
                </a:solidFill>
                <a:latin typeface="Arial" panose="020B0604020202020204" pitchFamily="34" charset="0"/>
                <a:cs typeface="Arial" panose="020B0604020202020204" pitchFamily="34" charset="0"/>
              </a:rPr>
              <a:t>Assurance Habitation et Assurance Auto sont des contrats de BPCE Assurances IARD, entreprise régie par le Code des assurances. Société Anonyme au capital de 61 996 212 euros. Siège social, 7 promenade Germaine Sablon 75013 PARIS - RCS Paris n° B 350 663 860. Distribués par la Caisse d'Epargne.</a:t>
            </a:r>
          </a:p>
          <a:p>
            <a:pPr algn="just" eaLnBrk="1" fontAlgn="auto" hangingPunct="1">
              <a:spcBef>
                <a:spcPts val="0"/>
              </a:spcBef>
              <a:spcAft>
                <a:spcPts val="400"/>
              </a:spcAft>
              <a:defRPr/>
            </a:pPr>
            <a:r>
              <a:rPr lang="fr-FR" sz="750" dirty="0">
                <a:solidFill>
                  <a:schemeClr val="bg1">
                    <a:lumMod val="50000"/>
                  </a:schemeClr>
                </a:solidFill>
                <a:latin typeface="Arial" panose="020B0604020202020204" pitchFamily="34" charset="0"/>
                <a:cs typeface="Arial" panose="020B0604020202020204" pitchFamily="34" charset="0"/>
              </a:rPr>
              <a:t>BPCE Vie Société anonyme au capital social de 161 469 776 euros. Entreprise régie par le code des assurances - 349 004 341 RCS Paris. Siège social : 7 promenade Germaine Sablon 75013 Paris.</a:t>
            </a:r>
          </a:p>
          <a:p>
            <a:pPr algn="just" eaLnBrk="1" fontAlgn="auto" hangingPunct="1">
              <a:spcBef>
                <a:spcPts val="0"/>
              </a:spcBef>
              <a:spcAft>
                <a:spcPts val="400"/>
              </a:spcAft>
              <a:defRPr/>
            </a:pPr>
            <a:r>
              <a:rPr lang="fr-FR" sz="750" dirty="0" err="1">
                <a:solidFill>
                  <a:schemeClr val="bg1">
                    <a:lumMod val="50000"/>
                  </a:schemeClr>
                </a:solidFill>
                <a:latin typeface="Arial" panose="020B0604020202020204" pitchFamily="34" charset="0"/>
                <a:cs typeface="Arial" panose="020B0604020202020204" pitchFamily="34" charset="0"/>
              </a:rPr>
              <a:t>Assisteur</a:t>
            </a:r>
            <a:r>
              <a:rPr lang="fr-FR" sz="750" dirty="0">
                <a:solidFill>
                  <a:schemeClr val="bg1">
                    <a:lumMod val="50000"/>
                  </a:schemeClr>
                </a:solidFill>
                <a:latin typeface="Arial" panose="020B0604020202020204" pitchFamily="34" charset="0"/>
                <a:cs typeface="Arial" panose="020B0604020202020204" pitchFamily="34" charset="0"/>
              </a:rPr>
              <a:t> : IMA GIE, Groupement d'intérêt économique au capital de 3 547 170 euros, entreprise régie par le Code des assurances. Siège social 118 avenue de Paris 79033 Niort Cedex 9.</a:t>
            </a:r>
          </a:p>
          <a:p>
            <a:pPr algn="just" eaLnBrk="1" fontAlgn="auto" hangingPunct="1">
              <a:spcBef>
                <a:spcPts val="0"/>
              </a:spcBef>
              <a:spcAft>
                <a:spcPts val="400"/>
              </a:spcAft>
              <a:defRPr/>
            </a:pPr>
            <a:r>
              <a:rPr lang="fr-FR" sz="750" dirty="0">
                <a:solidFill>
                  <a:schemeClr val="bg1">
                    <a:lumMod val="50000"/>
                  </a:schemeClr>
                </a:solidFill>
                <a:latin typeface="Arial" panose="020B0604020202020204" pitchFamily="34" charset="0"/>
                <a:cs typeface="Arial" panose="020B0604020202020204" pitchFamily="34" charset="0"/>
              </a:rPr>
              <a:t>IMA Assurances Société anonyme au capital social de 7 000 000 euros entièrement libéré. Entreprise régie par le Code des assurances - 481 511 632 RCS Niort. Siege social 118 avenue de Paris 79033 Niort Cedex 9.</a:t>
            </a:r>
          </a:p>
          <a:p>
            <a:pPr marL="0" marR="0" lvl="0" indent="0" algn="just" defTabSz="914400" rtl="0" fontAlgn="auto" hangingPunct="1">
              <a:lnSpc>
                <a:spcPct val="100000"/>
              </a:lnSpc>
              <a:spcBef>
                <a:spcPts val="0"/>
              </a:spcBef>
              <a:spcAft>
                <a:spcPts val="400"/>
              </a:spcAft>
              <a:buNone/>
              <a:tabLst/>
              <a:defRPr sz="1800" b="0" i="0" u="none" strike="noStrike" kern="0" cap="none" spc="0" baseline="0">
                <a:solidFill>
                  <a:srgbClr val="000000"/>
                </a:solidFill>
                <a:uFillTx/>
              </a:defRPr>
            </a:pPr>
            <a:r>
              <a:rPr lang="fr-FR" sz="750" b="0" i="0" u="none" strike="noStrike" kern="1200" cap="none" spc="-10" baseline="0" dirty="0">
                <a:solidFill>
                  <a:srgbClr val="7F7F7F"/>
                </a:solidFill>
                <a:uFillTx/>
                <a:latin typeface="Arial" pitchFamily="34"/>
                <a:cs typeface="Arial" pitchFamily="34"/>
              </a:rPr>
              <a:t>BPCE. Société anonyme à directoire et conseil de surveillance au capital de 188 932 730 euros. Siège social : 7, promenade Germaine Sablon – 75013 Paris. RCS Paris N° 493 455 042. Intermédiaire en assurances inscrit à l'ORIAS sous le N° 08 045 100 - www.orias.fr.</a:t>
            </a:r>
          </a:p>
        </p:txBody>
      </p:sp>
      <p:pic>
        <p:nvPicPr>
          <p:cNvPr id="4" name="Graphique 3">
            <a:extLst>
              <a:ext uri="{FF2B5EF4-FFF2-40B4-BE49-F238E27FC236}">
                <a16:creationId xmlns:a16="http://schemas.microsoft.com/office/drawing/2014/main" id="{54D0535C-0BC2-41B2-9411-A1884528ACFE}"/>
              </a:ext>
            </a:extLst>
          </p:cNvPr>
          <p:cNvPicPr>
            <a:picLocks noChangeAspect="1"/>
          </p:cNvPicPr>
          <p:nvPr/>
        </p:nvPicPr>
        <p:blipFill rotWithShape="1">
          <a:blip r:embed="rId2"/>
          <a:srcRect l="15435" t="27426" r="15405" b="28130"/>
          <a:stretch/>
        </p:blipFill>
        <p:spPr>
          <a:xfrm>
            <a:off x="3444875" y="2141538"/>
            <a:ext cx="5302250" cy="1916112"/>
          </a:xfrm>
          <a:prstGeom prst="rect">
            <a:avLst/>
          </a:prstGeom>
        </p:spPr>
      </p:pic>
      <p:sp>
        <p:nvSpPr>
          <p:cNvPr id="9" name="ZoneTexte 8">
            <a:extLst>
              <a:ext uri="{FF2B5EF4-FFF2-40B4-BE49-F238E27FC236}">
                <a16:creationId xmlns:a16="http://schemas.microsoft.com/office/drawing/2014/main" id="{75A59B45-5A7A-4AD1-8B7B-5291EBABB200}"/>
              </a:ext>
            </a:extLst>
          </p:cNvPr>
          <p:cNvSpPr txBox="1"/>
          <p:nvPr/>
        </p:nvSpPr>
        <p:spPr>
          <a:xfrm>
            <a:off x="218536" y="5079381"/>
            <a:ext cx="3034873" cy="574516"/>
          </a:xfrm>
          <a:prstGeom prst="rect">
            <a:avLst/>
          </a:prstGeom>
          <a:noFill/>
        </p:spPr>
        <p:txBody>
          <a:bodyPr>
            <a:spAutoFit/>
          </a:bodyPr>
          <a:lstStyle/>
          <a:p>
            <a:pPr eaLnBrk="1" fontAlgn="auto" hangingPunct="1">
              <a:spcBef>
                <a:spcPts val="0"/>
              </a:spcBef>
              <a:spcAft>
                <a:spcPts val="400"/>
              </a:spcAft>
              <a:defRPr/>
            </a:pPr>
            <a:r>
              <a:rPr lang="fr-FR" sz="1600" b="1" dirty="0">
                <a:solidFill>
                  <a:srgbClr val="394348">
                    <a:alpha val="74583"/>
                  </a:srgbClr>
                </a:solidFill>
                <a:latin typeface="Arial" panose="020B0604020202020204" pitchFamily="34" charset="0"/>
                <a:cs typeface="Arial" panose="020B0604020202020204" pitchFamily="34" charset="0"/>
              </a:rPr>
              <a:t>GREEN BOOK </a:t>
            </a:r>
            <a:r>
              <a:rPr lang="fr-FR" sz="1600" dirty="0">
                <a:solidFill>
                  <a:srgbClr val="394348">
                    <a:alpha val="74583"/>
                  </a:srgbClr>
                </a:solidFill>
                <a:latin typeface="Arial" panose="020B0604020202020204" pitchFamily="34" charset="0"/>
                <a:cs typeface="Arial" panose="020B0604020202020204" pitchFamily="34" charset="0"/>
              </a:rPr>
              <a:t>COMMERCIAL</a:t>
            </a:r>
          </a:p>
          <a:p>
            <a:pPr eaLnBrk="1" fontAlgn="auto" hangingPunct="1">
              <a:spcBef>
                <a:spcPts val="0"/>
              </a:spcBef>
              <a:spcAft>
                <a:spcPts val="400"/>
              </a:spcAft>
              <a:defRPr/>
            </a:pPr>
            <a:r>
              <a:rPr lang="fr-FR" sz="1200" b="1" dirty="0">
                <a:solidFill>
                  <a:srgbClr val="394348">
                    <a:alpha val="74583"/>
                  </a:srgbClr>
                </a:solidFill>
                <a:latin typeface="Arial" panose="020B0604020202020204" pitchFamily="34" charset="0"/>
                <a:cs typeface="Arial" panose="020B0604020202020204" pitchFamily="34" charset="0"/>
              </a:rPr>
              <a:t>Mai 2024</a:t>
            </a:r>
            <a:endParaRPr lang="fr-FR" sz="1200" dirty="0">
              <a:solidFill>
                <a:srgbClr val="394348">
                  <a:alpha val="74583"/>
                </a:srgbClr>
              </a:solidFill>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LastSyncTimeStamp="2019-08-23T10:08:15.47Z"/>
</file>

<file path=customXml/item2.xml><?xml version="1.0" encoding="utf-8"?>
<ct:contentTypeSchema xmlns:ct="http://schemas.microsoft.com/office/2006/metadata/contentType" xmlns:ma="http://schemas.microsoft.com/office/2006/metadata/properties/metaAttributes" ct:_="" ma:_="" ma:contentTypeName="Document" ma:contentTypeID="0x01010016C5180143630D42AC383DDB4FD975C6" ma:contentTypeVersion="4" ma:contentTypeDescription="Crée un document." ma:contentTypeScope="" ma:versionID="c069bda6ef162d39eb57966eaa2d9742">
  <xsd:schema xmlns:xsd="http://www.w3.org/2001/XMLSchema" xmlns:xs="http://www.w3.org/2001/XMLSchema" xmlns:p="http://schemas.microsoft.com/office/2006/metadata/properties" xmlns:ns2="3249e42c-dc9d-4f08-855f-b02f5db95cba" targetNamespace="http://schemas.microsoft.com/office/2006/metadata/properties" ma:root="true" ma:fieldsID="83f201348f6ce0c2ca5da8ebc5a6d938" ns2:_="">
    <xsd:import namespace="3249e42c-dc9d-4f08-855f-b02f5db95c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49e42c-dc9d-4f08-855f-b02f5db95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BE163A0-4598-4445-8248-318DB5DDA3D3}">
  <ds:schemaRefs>
    <ds:schemaRef ds:uri="Microsoft.SharePoint.Taxonomy.ContentTypeSync"/>
  </ds:schemaRefs>
</ds:datastoreItem>
</file>

<file path=customXml/itemProps2.xml><?xml version="1.0" encoding="utf-8"?>
<ds:datastoreItem xmlns:ds="http://schemas.openxmlformats.org/officeDocument/2006/customXml" ds:itemID="{CA816428-6E6F-44A5-B8C0-25D123452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49e42c-dc9d-4f08-855f-b02f5db95c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ADC063-A6C2-4FA3-997D-D527E683AA30}">
  <ds:schemaRefs>
    <ds:schemaRef ds:uri="http://schemas.microsoft.com/sharepoint/v3/contenttype/forms"/>
  </ds:schemaRefs>
</ds:datastoreItem>
</file>

<file path=customXml/itemProps4.xml><?xml version="1.0" encoding="utf-8"?>
<ds:datastoreItem xmlns:ds="http://schemas.openxmlformats.org/officeDocument/2006/customXml" ds:itemID="{51AA9841-208A-41DF-9D75-BEEC9183D9E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17215</TotalTime>
  <Words>14024</Words>
  <Application>Microsoft Office PowerPoint</Application>
  <PresentationFormat>Grand écran</PresentationFormat>
  <Paragraphs>2697</Paragraphs>
  <Slides>77</Slides>
  <Notes>0</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77</vt:i4>
      </vt:variant>
    </vt:vector>
  </HeadingPairs>
  <TitlesOfParts>
    <vt:vector size="92" baseType="lpstr">
      <vt:lpstr>.Lucida Grande UI Regular</vt:lpstr>
      <vt:lpstr>Arial</vt:lpstr>
      <vt:lpstr>Arial Narrow</vt:lpstr>
      <vt:lpstr>Arial Nova Cond</vt:lpstr>
      <vt:lpstr>Calibri</vt:lpstr>
      <vt:lpstr>Freestyle Script</vt:lpstr>
      <vt:lpstr>Montserrat</vt:lpstr>
      <vt:lpstr>Montserrat </vt:lpstr>
      <vt:lpstr>Montserrat ExtraBold</vt:lpstr>
      <vt:lpstr>Montserrat SemiBold</vt:lpstr>
      <vt:lpstr>Tahoma</vt:lpstr>
      <vt:lpstr>Wingdings</vt:lpstr>
      <vt:lpstr>Wingdings 2</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Nicolas LEONARD</dc:creator>
  <cp:lastModifiedBy>LOSSER Fabien [CEGEE]</cp:lastModifiedBy>
  <cp:revision>473</cp:revision>
  <cp:lastPrinted>2022-02-23T15:02:37Z</cp:lastPrinted>
  <dcterms:created xsi:type="dcterms:W3CDTF">2022-01-27T07:33:29Z</dcterms:created>
  <dcterms:modified xsi:type="dcterms:W3CDTF">2024-06-21T16:22:41Z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0x01010016C5180143630D42AC383DDB4FD975C6</vt:lpwstr>
  </property>
  <property fmtid="{D5CDD505-2E9C-101B-9397-08002B2CF9AE}" pid="3" name="MSIP_Label_48a19f0c-bea1-442e-a475-ed109d9ec508_Enabled">
    <vt:lpwstr>true</vt:lpwstr>
  </property>
  <property fmtid="{D5CDD505-2E9C-101B-9397-08002B2CF9AE}" pid="4" name="MSIP_Label_48a19f0c-bea1-442e-a475-ed109d9ec508_SetDate">
    <vt:lpwstr>2022-04-27T15:37:09Z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ActionId">
    <vt:lpwstr>87ceb0e5-6d66-4e3e-8808-431c2aaa00fa</vt:lpwstr>
  </property>
  <property fmtid="{D5CDD505-2E9C-101B-9397-08002B2CF9AE}" pid="9" name="MSIP_Label_48a19f0c-bea1-442e-a475-ed109d9ec508_ContentBits">
    <vt:lpwstr>0</vt:lpwstr>
  </property>
</Properties>
</file>