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15"/>
  </p:notesMasterIdLst>
  <p:sldIdLst>
    <p:sldId id="5355" r:id="rId6"/>
    <p:sldId id="5361" r:id="rId7"/>
    <p:sldId id="5358" r:id="rId8"/>
    <p:sldId id="5359" r:id="rId9"/>
    <p:sldId id="5362" r:id="rId10"/>
    <p:sldId id="5346" r:id="rId11"/>
    <p:sldId id="5357" r:id="rId12"/>
    <p:sldId id="5350" r:id="rId13"/>
    <p:sldId id="5363" r:id="rId1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08D1BB33-07B6-4003-BB7D-ABF814A48429}">
          <p14:sldIdLst>
            <p14:sldId id="5355"/>
            <p14:sldId id="5361"/>
          </p14:sldIdLst>
        </p14:section>
        <p14:section name="Interstitiels" id="{D23967FF-F85A-4117-B972-51277049860A}">
          <p14:sldIdLst>
            <p14:sldId id="5358"/>
            <p14:sldId id="5359"/>
          </p14:sldIdLst>
        </p14:section>
        <p14:section name="Sommaire" id="{6FA8A408-9E18-4891-B63E-C8A018C88CAB}">
          <p14:sldIdLst>
            <p14:sldId id="5362"/>
          </p14:sldIdLst>
        </p14:section>
        <p14:section name="Nouveautés" id="{1AB14023-6D90-4858-BEA8-A637D67FD761}">
          <p14:sldIdLst>
            <p14:sldId id="5346"/>
            <p14:sldId id="5357"/>
            <p14:sldId id="5350"/>
          </p14:sldIdLst>
        </p14:section>
        <p14:section name="Nouveaux supports disponibles" id="{1BA89D44-D670-4A8F-BA06-AF7388F6913E}">
          <p14:sldIdLst>
            <p14:sldId id="536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34343"/>
    <a:srgbClr val="D7000F"/>
    <a:srgbClr val="E9100C"/>
    <a:srgbClr val="DB0029"/>
    <a:srgbClr val="F9F9FB"/>
    <a:srgbClr val="FDF2F1"/>
    <a:srgbClr val="B40022"/>
    <a:srgbClr val="F7F7F7"/>
    <a:srgbClr val="3A8535"/>
    <a:srgbClr val="825C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6CDA45F-795C-5E25-2CCC-57A8EF165903}" v="6" dt="2022-09-06T14:39:26.2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4" autoAdjust="0"/>
    <p:restoredTop sz="94694"/>
  </p:normalViewPr>
  <p:slideViewPr>
    <p:cSldViewPr snapToGrid="0">
      <p:cViewPr>
        <p:scale>
          <a:sx n="26" d="100"/>
          <a:sy n="26" d="100"/>
        </p:scale>
        <p:origin x="2216" y="832"/>
      </p:cViewPr>
      <p:guideLst/>
    </p:cSldViewPr>
  </p:slideViewPr>
  <p:notesTextViewPr>
    <p:cViewPr>
      <p:scale>
        <a:sx n="400" d="100"/>
        <a:sy n="4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NDON HELENE" userId="S::helene.gandon@bpce.fr::a82dad81-6566-4d1d-a582-399b279f740c" providerId="AD" clId="Web-{86CDA45F-795C-5E25-2CCC-57A8EF165903}"/>
    <pc:docChg chg="modSld">
      <pc:chgData name="GANDON HELENE" userId="S::helene.gandon@bpce.fr::a82dad81-6566-4d1d-a582-399b279f740c" providerId="AD" clId="Web-{86CDA45F-795C-5E25-2CCC-57A8EF165903}" dt="2022-09-06T14:39:25.649" v="1" actId="20577"/>
      <pc:docMkLst>
        <pc:docMk/>
      </pc:docMkLst>
      <pc:sldChg chg="modSp">
        <pc:chgData name="GANDON HELENE" userId="S::helene.gandon@bpce.fr::a82dad81-6566-4d1d-a582-399b279f740c" providerId="AD" clId="Web-{86CDA45F-795C-5E25-2CCC-57A8EF165903}" dt="2022-09-06T14:39:25.649" v="1" actId="20577"/>
        <pc:sldMkLst>
          <pc:docMk/>
          <pc:sldMk cId="188725875" sldId="5355"/>
        </pc:sldMkLst>
        <pc:spChg chg="mod">
          <ac:chgData name="GANDON HELENE" userId="S::helene.gandon@bpce.fr::a82dad81-6566-4d1d-a582-399b279f740c" providerId="AD" clId="Web-{86CDA45F-795C-5E25-2CCC-57A8EF165903}" dt="2022-09-06T14:39:25.649" v="1" actId="20577"/>
          <ac:spMkLst>
            <pc:docMk/>
            <pc:sldMk cId="188725875" sldId="5355"/>
            <ac:spMk id="13" creationId="{ED0B785C-E92F-449B-910D-B2A48EECBE5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9A960B-5259-4F45-87DA-3D3A115A0F88}" type="datetimeFigureOut">
              <a:rPr lang="fr-FR" smtClean="0"/>
              <a:t>06/09/2022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713833-E145-46BA-9AAB-8A694C5AA6E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3786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713833-E145-46BA-9AAB-8A694C5AA6E3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41486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713833-E145-46BA-9AAB-8A694C5AA6E3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376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713833-E145-46BA-9AAB-8A694C5AA6E3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1352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713833-E145-46BA-9AAB-8A694C5AA6E3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76341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713833-E145-46BA-9AAB-8A694C5AA6E3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47174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713833-E145-46BA-9AAB-8A694C5AA6E3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5193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713833-E145-46BA-9AAB-8A694C5AA6E3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53072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FBECFE-B03C-442E-A404-651F48A288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1C97B13-FD88-4BEB-B2D8-8C994D4436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1CF2E83-4CED-418E-9460-72E55C0CC1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EA5FD-F97F-45E8-A722-8B48CC23D6B7}" type="datetime1">
              <a:rPr lang="fr-FR" smtClean="0"/>
              <a:t>06/09/2022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332E3BD-468C-45C4-9A0F-A570434C5C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4E26B1E-4135-4B76-89F5-724776423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38B02-D02D-4737-A540-0D1AB839C12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7228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A11E20-324E-42A3-9C0E-8378D8FDD7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7E269E5-6863-468B-8258-4BDBA61F02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957494-012E-4764-A1B6-71B3BEFDEA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71F13-27D8-49A4-9E8E-9121F1230DE7}" type="datetime1">
              <a:rPr lang="fr-FR" smtClean="0"/>
              <a:t>06/09/2022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7824B69-2B05-436E-91CD-F43E3091A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F5E5B5F-B7FC-4B72-9AAF-06367F1BA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38B02-D02D-4737-A540-0D1AB839C12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8737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568C20-397F-4635-80C6-4DAFDEC342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9350996-697F-444D-810A-5198E7C324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83ECD5E-9E6F-463B-83C3-7605F6FC6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41A66-FC46-48B1-872E-0FBCA1DC9F84}" type="datetime1">
              <a:rPr lang="fr-FR" smtClean="0"/>
              <a:t>06/09/2022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8FA00E2-665A-49B7-AD90-B449F0C343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18817BC-C26D-4DA8-873E-00A641705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38B02-D02D-4737-A540-0D1AB839C12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5364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A80AC3-1883-4793-A454-2B0A64B4E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5384BAC-40A3-4D0A-8905-1B08AB1BC6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41DA451-6FBE-4B6A-923E-33AC5EADAD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75E80DF-4597-405D-BBE4-440A731A3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A4FE5-DCD1-4D9D-B90B-722621E29A97}" type="datetime1">
              <a:rPr lang="fr-FR" smtClean="0"/>
              <a:t>06/09/2022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BCDEA2F-57E1-4BA7-9EFA-D9A4FB6876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A708E4C-CC51-4C08-BE19-A693E5E36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38B02-D02D-4737-A540-0D1AB839C12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43106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C242CB-8A30-4FEA-8A91-4D636C734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CC8CE80-6384-47A8-A336-D41200BB9B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210C71B-1A78-494F-A278-F2EDAD2B23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41A5A2B-16C0-4312-8660-5F9C5CD471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C84774E-8E5A-4F76-A9CF-B205FC348F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AA5FA62E-DE83-4B61-AB4E-87EED6A6FA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536E6-742A-4B55-9267-AAC3E418FE1A}" type="datetime1">
              <a:rPr lang="fr-FR" smtClean="0"/>
              <a:t>06/09/2022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76A0ECB-CBFC-4E1B-84D1-32C0D0C0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7776F53-568A-4BA0-9FD5-BF3CEA3D1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38B02-D02D-4737-A540-0D1AB839C12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0243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3C06A5-B27C-45F1-8A2A-61A57F1FE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FE01D44-F8C3-4F6C-9E5E-5DD885F427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49722-6258-47AE-B542-78D2832E8478}" type="datetime1">
              <a:rPr lang="fr-FR" smtClean="0"/>
              <a:t>06/09/2022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DC9DC93-06DB-4C5C-8947-7C13DDB605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8E2E3B5-1B5A-4CC9-BFAD-281340265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38B02-D02D-4737-A540-0D1AB839C12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6932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2E4055F-0C53-4B3B-B0A3-1EF801FC84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60C07-A41D-4DE3-B9B0-677F2AD77A2F}" type="datetime1">
              <a:rPr lang="fr-FR" smtClean="0"/>
              <a:t>06/09/2022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D9A77C2-422D-4EDA-A128-000984FDA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7A94384-1CCE-435B-9360-DD3EA331C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38B02-D02D-4737-A540-0D1AB839C12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99143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89901E-218D-4A5A-951D-CA25662AD6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180EAC0-7CE5-4115-B92F-2B4AC4E1D7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F559E95-A1F9-4727-BC8C-ABD37F4495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C66577B-23C1-46C9-9258-1C0F775AB0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4F711-1083-478C-A957-F15D373F7D16}" type="datetime1">
              <a:rPr lang="fr-FR" smtClean="0"/>
              <a:t>06/09/2022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221424D-6B67-4A5E-990A-CD75E3B4E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89234BA-FCCA-4745-A056-A955617EB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38B02-D02D-4737-A540-0D1AB839C12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58620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F2B8FC-E321-4CD7-A0B2-A187C7EE82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BE968CC4-8B5C-46A1-B332-04D19DA3DE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57922B8-5175-4F69-9C5C-87698A4DD2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9050C7B-C6A3-4A32-9AB9-CDDB5021B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10B87-B655-42BB-89F8-E2ACD3AD8908}" type="datetime1">
              <a:rPr lang="fr-FR" smtClean="0"/>
              <a:t>06/09/2022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587C3AF-3FC3-4D75-8190-37534BC57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E92ADCA-4B9F-4488-9A5B-96FA48EB7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38B02-D02D-4737-A540-0D1AB839C12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9554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420C87-7ABA-4E10-B4F6-7E4634FF9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8BB04DE-67B5-42F6-959E-3C7C10A474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E8C94C0-1E27-4077-89EC-2F1F4CE8A5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0CAB9-9BB9-45DF-9B71-178BC4D500A8}" type="datetime1">
              <a:rPr lang="fr-FR" smtClean="0"/>
              <a:t>06/09/2022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CDDDFC0-FC0F-4EE0-8F30-AA2F1DC8A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9D3B10F-AF0D-4271-8C8C-BBA27042D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38B02-D02D-4737-A540-0D1AB839C12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9392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0AC825C-346C-4075-9D4F-6511093A8F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B14083B-C4DF-40ED-A8B5-836E7B4907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77995D4-46C7-4AFA-A5A8-AC9631E30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628EF-5A0F-4474-8984-E21EF8164D6A}" type="datetime1">
              <a:rPr lang="fr-FR" smtClean="0"/>
              <a:t>06/09/2022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0AC1F11-C7DB-4058-B8B1-D0B4A34687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5532A74-2731-4CBF-9253-4DA0B0AED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38B02-D02D-4737-A540-0D1AB839C12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39743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629879" y="143927"/>
            <a:ext cx="10657184" cy="8640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822405" y="383953"/>
            <a:ext cx="10272131" cy="384043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3200" b="1" i="0" baseline="0">
                <a:solidFill>
                  <a:schemeClr val="tx1"/>
                </a:solidFill>
                <a:latin typeface="Montserrat SemiBold" panose="00000700000000000000" pitchFamily="50" charset="0"/>
              </a:defRPr>
            </a:lvl1pPr>
            <a:lvl2pPr marL="609570" indent="0">
              <a:buNone/>
              <a:defRPr sz="1600" b="0">
                <a:solidFill>
                  <a:schemeClr val="bg1"/>
                </a:solidFill>
              </a:defRPr>
            </a:lvl2pPr>
            <a:lvl3pPr marL="1219140" indent="0">
              <a:buNone/>
              <a:defRPr sz="1600" b="0">
                <a:solidFill>
                  <a:schemeClr val="bg1"/>
                </a:solidFill>
              </a:defRPr>
            </a:lvl3pPr>
            <a:lvl4pPr marL="1828709" indent="0">
              <a:buNone/>
              <a:defRPr sz="1600" b="0">
                <a:solidFill>
                  <a:schemeClr val="bg1"/>
                </a:solidFill>
              </a:defRPr>
            </a:lvl4pPr>
            <a:lvl5pPr marL="2438278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1199456" y="1508787"/>
            <a:ext cx="10273141" cy="4950084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40370473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3EC8941-9837-42C9-92B3-E61500BF0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A981AC-AD82-466E-977A-CAA1B7583B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49D117B-7414-419C-94DA-548C86CBB3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C0A237-89E6-461A-90DC-DCD2E1187648}" type="datetime1">
              <a:rPr lang="fr-FR" smtClean="0"/>
              <a:t>06/09/2022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679F10D-4A5A-4A93-ACE7-57A589F2CF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0B366DE-0DEA-43EB-970D-1EF9C20C84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D38B02-D02D-4737-A540-0D1AB839C12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8166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emf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slide" Target="slide8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slide" Target="slide7.xml"/><Relationship Id="rId5" Type="http://schemas.openxmlformats.org/officeDocument/2006/relationships/slide" Target="slide6.xml"/><Relationship Id="rId4" Type="http://schemas.openxmlformats.org/officeDocument/2006/relationships/image" Target="../media/image14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svg"/><Relationship Id="rId9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3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sv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sv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13" Type="http://schemas.openxmlformats.org/officeDocument/2006/relationships/hyperlink" Target="https://www.youtube.com/watch?v=UOIA92x4hPk&amp;list=PLK1AxSKjOiQCTe8PvXx_wBYuueCiGlsO3&amp;index=2" TargetMode="External"/><Relationship Id="rId3" Type="http://schemas.openxmlformats.org/officeDocument/2006/relationships/image" Target="../media/image28.png"/><Relationship Id="rId7" Type="http://schemas.openxmlformats.org/officeDocument/2006/relationships/image" Target="../media/image30.png"/><Relationship Id="rId12" Type="http://schemas.openxmlformats.org/officeDocument/2006/relationships/hyperlink" Target="https://groupebpce.sharepoint.com/:v:/r/sites/89C3-Tutoriels/Documents%20partages/TUTO%20CE/RETAIL/DPW/2022_08_CE_Comment%20faire%20un%20virement%20depuis%20votre%20cr%C3%A9dit%20renouvelable.mp4?csf=1&amp;web=1&amp;e=XxzYTF" TargetMode="External"/><Relationship Id="rId2" Type="http://schemas.openxmlformats.org/officeDocument/2006/relationships/notesSlide" Target="../notesSlides/notesSlide7.xml"/><Relationship Id="rId16" Type="http://schemas.openxmlformats.org/officeDocument/2006/relationships/hyperlink" Target="https://www.youtube.com/watch?v=xLhfbJkqCrM&amp;list=PLK1AxSKjOiQCTe8PvXx_wBYuueCiGlsO3&amp;t=2s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youtube.com/watch?v=-hjs9V0eC5w&amp;list=PLK1AxSKjOiQCbR21Kujj_0kP0jucSYYsl&amp;index=2" TargetMode="External"/><Relationship Id="rId11" Type="http://schemas.openxmlformats.org/officeDocument/2006/relationships/image" Target="../media/image34.png"/><Relationship Id="rId5" Type="http://schemas.openxmlformats.org/officeDocument/2006/relationships/hyperlink" Target="https://groupebpce.sharepoint.com/:v:/r/sites/89C3-Tutoriels/Documents%20partages/TUTO%20CE/RETAIL/DPW/2022_07_Web_CE_Cr%C3%A9dit%20immobilier-comment%20transmettre%20ses%20pi%C3%A8ces%20justificatives.mp4?csf=1&amp;web=1&amp;e=bdkOLu" TargetMode="External"/><Relationship Id="rId15" Type="http://schemas.openxmlformats.org/officeDocument/2006/relationships/hyperlink" Target="https://groupebpce.sharepoint.com/:v:/r/sites/89C3-Tutoriels/Documents%20partages/TUTO%20CE/RETAIL/DPW/2022_08_Web_CE_Votre%20nouvel%20espace%20client%20simplifie%20votre%20quotidien.mp4?csf=1&amp;web=1&amp;e=caYdSh" TargetMode="External"/><Relationship Id="rId10" Type="http://schemas.openxmlformats.org/officeDocument/2006/relationships/image" Target="../media/image33.svg"/><Relationship Id="rId4" Type="http://schemas.openxmlformats.org/officeDocument/2006/relationships/image" Target="../media/image29.jpg"/><Relationship Id="rId9" Type="http://schemas.openxmlformats.org/officeDocument/2006/relationships/image" Target="../media/image32.png"/><Relationship Id="rId1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0835D98E-64E3-473E-AC4F-31B260B6F80A}"/>
              </a:ext>
            </a:extLst>
          </p:cNvPr>
          <p:cNvGrpSpPr/>
          <p:nvPr/>
        </p:nvGrpSpPr>
        <p:grpSpPr>
          <a:xfrm>
            <a:off x="1" y="-2680772"/>
            <a:ext cx="15881677" cy="13568983"/>
            <a:chOff x="1" y="-2680772"/>
            <a:chExt cx="15881677" cy="13568983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928EB5A-4D54-56B0-5B77-7BECAA817B2F}"/>
                </a:ext>
              </a:extLst>
            </p:cNvPr>
            <p:cNvSpPr/>
            <p:nvPr/>
          </p:nvSpPr>
          <p:spPr>
            <a:xfrm>
              <a:off x="1" y="-4739"/>
              <a:ext cx="132130" cy="6862739"/>
            </a:xfrm>
            <a:prstGeom prst="rect">
              <a:avLst/>
            </a:prstGeom>
            <a:solidFill>
              <a:srgbClr val="DB00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90DCFB2-C3EE-40A9-3AFE-82CB9C6E4E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06168" y="-2680772"/>
              <a:ext cx="9675510" cy="13568983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3025B48E-9C02-0551-F229-7F7DB61FDA2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46910" y="314173"/>
              <a:ext cx="2478851" cy="815622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43E0BC1C-54F7-B949-86FE-BAFD8122F17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539807" y="5180689"/>
              <a:ext cx="556192" cy="552132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B9A7D19B-DB2D-0B34-185B-E16592822F5A}"/>
                </a:ext>
              </a:extLst>
            </p:cNvPr>
            <p:cNvSpPr txBox="1"/>
            <p:nvPr/>
          </p:nvSpPr>
          <p:spPr>
            <a:xfrm>
              <a:off x="536576" y="2452065"/>
              <a:ext cx="7889630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4000" b="1" spc="300" dirty="0">
                  <a:latin typeface="Ubuntu" panose="020B0504030602030204" pitchFamily="34" charset="0"/>
                </a:rPr>
                <a:t>L’ACTU SUR LE WEB</a:t>
              </a: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05B7E79D-90CC-FF28-56E8-1788E0E884B1}"/>
                </a:ext>
              </a:extLst>
            </p:cNvPr>
            <p:cNvSpPr txBox="1"/>
            <p:nvPr/>
          </p:nvSpPr>
          <p:spPr>
            <a:xfrm>
              <a:off x="546910" y="3195883"/>
              <a:ext cx="788963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2400" b="1" spc="300" dirty="0">
                  <a:solidFill>
                    <a:srgbClr val="E9100C"/>
                  </a:solidFill>
                  <a:latin typeface="Ubuntu" panose="020B0504030602030204" pitchFamily="34" charset="0"/>
                </a:rPr>
                <a:t>SEPTEMBRE 2022</a:t>
              </a:r>
            </a:p>
          </p:txBody>
        </p:sp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F42CBD2A-AF73-31CC-A3AE-1BF717BCEC7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10899" y="3920373"/>
              <a:ext cx="1520942" cy="387371"/>
            </a:xfrm>
            <a:prstGeom prst="rect">
              <a:avLst/>
            </a:prstGeom>
          </p:spPr>
        </p:pic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7D4CEBB1-927B-B326-E756-1FD5D300A31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flipV="1">
              <a:off x="811826" y="6136663"/>
              <a:ext cx="2302239" cy="268656"/>
            </a:xfrm>
            <a:prstGeom prst="rect">
              <a:avLst/>
            </a:prstGeom>
          </p:spPr>
        </p:pic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C0C57679-98D1-661A-2C14-DC19DD282C8E}"/>
                </a:ext>
              </a:extLst>
            </p:cNvPr>
            <p:cNvSpPr txBox="1"/>
            <p:nvPr/>
          </p:nvSpPr>
          <p:spPr>
            <a:xfrm>
              <a:off x="6167509" y="3864226"/>
              <a:ext cx="788963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3200" b="1" spc="300" dirty="0">
                  <a:latin typeface="Ubuntu" panose="020B0504030602030204" pitchFamily="34" charset="0"/>
                </a:rPr>
                <a:t>01</a:t>
              </a:r>
            </a:p>
          </p:txBody>
        </p:sp>
        <p:pic>
          <p:nvPicPr>
            <p:cNvPr id="34" name="Image 33">
              <a:extLst>
                <a:ext uri="{FF2B5EF4-FFF2-40B4-BE49-F238E27FC236}">
                  <a16:creationId xmlns:a16="http://schemas.microsoft.com/office/drawing/2014/main" id="{C81183D0-E5DF-FE0D-03C9-9C547D8A22D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10800000">
              <a:off x="6096000" y="4628556"/>
              <a:ext cx="556192" cy="552132"/>
            </a:xfrm>
            <a:prstGeom prst="rect">
              <a:avLst/>
            </a:prstGeom>
          </p:spPr>
        </p:pic>
        <p:pic>
          <p:nvPicPr>
            <p:cNvPr id="4" name="Image 3" descr="Une image contenant texte, appareil&#10;&#10;Description générée automatiquement">
              <a:extLst>
                <a:ext uri="{FF2B5EF4-FFF2-40B4-BE49-F238E27FC236}">
                  <a16:creationId xmlns:a16="http://schemas.microsoft.com/office/drawing/2014/main" id="{FE1471AC-F789-1A37-9BCB-56625B3972D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51739" y="1373074"/>
              <a:ext cx="5052390" cy="3819975"/>
            </a:xfrm>
            <a:prstGeom prst="rect">
              <a:avLst/>
            </a:prstGeom>
          </p:spPr>
        </p:pic>
      </p:grpSp>
      <p:sp>
        <p:nvSpPr>
          <p:cNvPr id="13" name="ZoneTexte 12">
            <a:extLst>
              <a:ext uri="{FF2B5EF4-FFF2-40B4-BE49-F238E27FC236}">
                <a16:creationId xmlns:a16="http://schemas.microsoft.com/office/drawing/2014/main" id="{ED0B785C-E92F-449B-910D-B2A48EECBE5F}"/>
              </a:ext>
            </a:extLst>
          </p:cNvPr>
          <p:cNvSpPr txBox="1"/>
          <p:nvPr/>
        </p:nvSpPr>
        <p:spPr>
          <a:xfrm>
            <a:off x="6095999" y="6502245"/>
            <a:ext cx="7889630" cy="30777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fr-FR" sz="1400" b="1" spc="300" dirty="0">
                <a:solidFill>
                  <a:srgbClr val="434343"/>
                </a:solidFill>
                <a:latin typeface="Ubuntu"/>
              </a:rPr>
              <a:t>06/09/2022</a:t>
            </a:r>
            <a:endParaRPr lang="fr-FR" sz="2400" b="1" spc="300" dirty="0">
              <a:solidFill>
                <a:srgbClr val="434343"/>
              </a:solidFill>
              <a:latin typeface="Ubuntu" panose="020B0504030602030204" pitchFamily="34" charset="0"/>
            </a:endParaRP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F213FE84-4729-41EA-9589-5BC6F6705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7866" y="6442849"/>
            <a:ext cx="2743200" cy="365125"/>
          </a:xfrm>
        </p:spPr>
        <p:txBody>
          <a:bodyPr/>
          <a:lstStyle/>
          <a:p>
            <a:fld id="{6FD38B02-D02D-4737-A540-0D1AB839C122}" type="slidenum">
              <a:rPr lang="fr-FR" smtClean="0">
                <a:solidFill>
                  <a:schemeClr val="bg1"/>
                </a:solidFill>
              </a:rPr>
              <a:t>1</a:t>
            </a:fld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7258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027B4070-6F13-47B6-A8D9-3A7E88312F9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26" r="36479" b="18574"/>
          <a:stretch/>
        </p:blipFill>
        <p:spPr>
          <a:xfrm>
            <a:off x="8227899" y="-279399"/>
            <a:ext cx="5259501" cy="7493000"/>
          </a:xfrm>
          <a:prstGeom prst="rect">
            <a:avLst/>
          </a:prstGeom>
        </p:spPr>
      </p:pic>
      <p:sp>
        <p:nvSpPr>
          <p:cNvPr id="3" name="Sous-titre 2">
            <a:extLst>
              <a:ext uri="{FF2B5EF4-FFF2-40B4-BE49-F238E27FC236}">
                <a16:creationId xmlns:a16="http://schemas.microsoft.com/office/drawing/2014/main" id="{57682C41-3FC3-4B5A-9EB6-5EAE7DA648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87993" y="2570926"/>
            <a:ext cx="6181155" cy="2560239"/>
          </a:xfrm>
        </p:spPr>
        <p:txBody>
          <a:bodyPr>
            <a:normAutofit fontScale="77500" lnSpcReduction="20000"/>
          </a:bodyPr>
          <a:lstStyle/>
          <a:p>
            <a:pPr algn="just">
              <a:lnSpc>
                <a:spcPct val="120000"/>
              </a:lnSpc>
              <a:buClr>
                <a:srgbClr val="E31D1A"/>
              </a:buClr>
            </a:pPr>
            <a:r>
              <a:rPr lang="fr-FR" sz="2300" dirty="0">
                <a:solidFill>
                  <a:srgbClr val="434343"/>
                </a:solidFill>
                <a:latin typeface="Ubuntu" panose="020B0504030602030204" pitchFamily="34" charset="0"/>
                <a:cs typeface="Arial" panose="020B0604020202020204" pitchFamily="34" charset="0"/>
              </a:rPr>
              <a:t>Ce support a pour objectif de présenter les nouvelles fonctionnalités disponibles sur votre espace client web en septembre.</a:t>
            </a:r>
          </a:p>
          <a:p>
            <a:pPr algn="just">
              <a:lnSpc>
                <a:spcPct val="120000"/>
              </a:lnSpc>
              <a:buClr>
                <a:srgbClr val="E31D1A"/>
              </a:buClr>
            </a:pPr>
            <a:r>
              <a:rPr lang="fr-FR" sz="2300" dirty="0">
                <a:solidFill>
                  <a:srgbClr val="434343"/>
                </a:solidFill>
                <a:latin typeface="Ubuntu" panose="020B0504030602030204" pitchFamily="34" charset="0"/>
                <a:cs typeface="Arial" panose="020B0604020202020204" pitchFamily="34" charset="0"/>
              </a:rPr>
              <a:t>Il est destiné à un </a:t>
            </a:r>
            <a:r>
              <a:rPr lang="fr-FR" sz="2300" u="sng" dirty="0">
                <a:solidFill>
                  <a:srgbClr val="434343"/>
                </a:solidFill>
                <a:latin typeface="Ubuntu" panose="020B0504030602030204" pitchFamily="34" charset="0"/>
                <a:cs typeface="Arial" panose="020B0604020202020204" pitchFamily="34" charset="0"/>
              </a:rPr>
              <a:t>usage interne </a:t>
            </a:r>
            <a:r>
              <a:rPr lang="fr-FR" sz="2300" dirty="0">
                <a:solidFill>
                  <a:srgbClr val="434343"/>
                </a:solidFill>
                <a:latin typeface="Ubuntu" panose="020B0504030602030204" pitchFamily="34" charset="0"/>
                <a:cs typeface="Arial" panose="020B0604020202020204" pitchFamily="34" charset="0"/>
              </a:rPr>
              <a:t>et concerne uniquement les Particuliers.</a:t>
            </a:r>
          </a:p>
          <a:p>
            <a:pPr algn="just">
              <a:lnSpc>
                <a:spcPct val="120000"/>
              </a:lnSpc>
              <a:buClr>
                <a:srgbClr val="E31D1A"/>
              </a:buClr>
            </a:pPr>
            <a:r>
              <a:rPr lang="fr-FR" sz="2300" b="1" i="1" dirty="0">
                <a:solidFill>
                  <a:srgbClr val="434343"/>
                </a:solidFill>
                <a:latin typeface="Ubuntu" panose="020B0504030602030204" pitchFamily="34" charset="0"/>
                <a:cs typeface="Arial" panose="020B0604020202020204" pitchFamily="34" charset="0"/>
              </a:rPr>
              <a:t>Veuillez noter que les mises en ligne des fonctionnalités peuvent être décalées, une information serait alors diffusée.</a:t>
            </a:r>
          </a:p>
          <a:p>
            <a:endParaRPr lang="fr-FR" sz="1600" dirty="0">
              <a:latin typeface="Ubuntu" panose="020B050403060203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28EB5A-4D54-56B0-5B77-7BECAA817B2F}"/>
              </a:ext>
            </a:extLst>
          </p:cNvPr>
          <p:cNvSpPr/>
          <p:nvPr/>
        </p:nvSpPr>
        <p:spPr>
          <a:xfrm>
            <a:off x="1" y="-4739"/>
            <a:ext cx="132130" cy="6862739"/>
          </a:xfrm>
          <a:prstGeom prst="rect">
            <a:avLst/>
          </a:prstGeom>
          <a:solidFill>
            <a:srgbClr val="DB00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Graphique 3">
            <a:extLst>
              <a:ext uri="{FF2B5EF4-FFF2-40B4-BE49-F238E27FC236}">
                <a16:creationId xmlns:a16="http://schemas.microsoft.com/office/drawing/2014/main" id="{D50BD9D3-BA65-15AD-9E3D-EE50BB9AAC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67684" y="1923229"/>
            <a:ext cx="1238205" cy="122147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3C41892-DA26-03FD-D0EE-C9E3BA88DABA}"/>
              </a:ext>
            </a:extLst>
          </p:cNvPr>
          <p:cNvSpPr txBox="1"/>
          <p:nvPr/>
        </p:nvSpPr>
        <p:spPr>
          <a:xfrm>
            <a:off x="1387993" y="1426574"/>
            <a:ext cx="6636708" cy="968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  <a:buClr>
                <a:srgbClr val="E31D1A"/>
              </a:buClr>
            </a:pPr>
            <a:r>
              <a:rPr lang="fr-FR" sz="4300" b="1" dirty="0">
                <a:solidFill>
                  <a:srgbClr val="DB0029"/>
                </a:solidFill>
                <a:latin typeface="Ubuntu" panose="020B0504030602030204" pitchFamily="34" charset="0"/>
                <a:cs typeface="Arial" panose="020B0604020202020204" pitchFamily="34" charset="0"/>
              </a:rPr>
              <a:t>MESSAGE IMPORTANT</a:t>
            </a:r>
          </a:p>
        </p:txBody>
      </p:sp>
      <p:sp>
        <p:nvSpPr>
          <p:cNvPr id="15" name="Espace réservé du numéro de diapositive 1">
            <a:extLst>
              <a:ext uri="{FF2B5EF4-FFF2-40B4-BE49-F238E27FC236}">
                <a16:creationId xmlns:a16="http://schemas.microsoft.com/office/drawing/2014/main" id="{C9239609-6193-44CF-A0FE-AD9E0EEEE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7866" y="6442849"/>
            <a:ext cx="2743200" cy="365125"/>
          </a:xfrm>
        </p:spPr>
        <p:txBody>
          <a:bodyPr/>
          <a:lstStyle/>
          <a:p>
            <a:fld id="{6FD38B02-D02D-4737-A540-0D1AB839C122}" type="slidenum">
              <a:rPr lang="fr-FR" smtClean="0">
                <a:solidFill>
                  <a:schemeClr val="bg1"/>
                </a:solidFill>
              </a:rPr>
              <a:t>2</a:t>
            </a:fld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9681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èche : droite 2">
            <a:extLst>
              <a:ext uri="{FF2B5EF4-FFF2-40B4-BE49-F238E27FC236}">
                <a16:creationId xmlns:a16="http://schemas.microsoft.com/office/drawing/2014/main" id="{DD68D6AB-AC7E-5299-4871-A9BDD5A43577}"/>
              </a:ext>
            </a:extLst>
          </p:cNvPr>
          <p:cNvSpPr/>
          <p:nvPr/>
        </p:nvSpPr>
        <p:spPr>
          <a:xfrm>
            <a:off x="3492965" y="4695626"/>
            <a:ext cx="8229301" cy="15396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dirty="0">
              <a:latin typeface="Ubuntu" panose="020B0504030602030204" pitchFamily="34" charset="0"/>
            </a:endParaRPr>
          </a:p>
        </p:txBody>
      </p:sp>
      <p:sp>
        <p:nvSpPr>
          <p:cNvPr id="4" name="Flèche : droite 3">
            <a:extLst>
              <a:ext uri="{FF2B5EF4-FFF2-40B4-BE49-F238E27FC236}">
                <a16:creationId xmlns:a16="http://schemas.microsoft.com/office/drawing/2014/main" id="{0EEFA422-0F0B-56A4-4C4A-101833AF300C}"/>
              </a:ext>
            </a:extLst>
          </p:cNvPr>
          <p:cNvSpPr/>
          <p:nvPr/>
        </p:nvSpPr>
        <p:spPr>
          <a:xfrm>
            <a:off x="3492965" y="3667062"/>
            <a:ext cx="8229301" cy="15396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dirty="0">
              <a:latin typeface="Ubuntu" panose="020B0504030602030204" pitchFamily="34" charset="0"/>
            </a:endParaRPr>
          </a:p>
        </p:txBody>
      </p:sp>
      <p:sp>
        <p:nvSpPr>
          <p:cNvPr id="5" name="Flèche : droite 4">
            <a:extLst>
              <a:ext uri="{FF2B5EF4-FFF2-40B4-BE49-F238E27FC236}">
                <a16:creationId xmlns:a16="http://schemas.microsoft.com/office/drawing/2014/main" id="{8C765785-9919-ECC9-1A3C-9F9873E6598A}"/>
              </a:ext>
            </a:extLst>
          </p:cNvPr>
          <p:cNvSpPr/>
          <p:nvPr/>
        </p:nvSpPr>
        <p:spPr>
          <a:xfrm>
            <a:off x="3492965" y="2723483"/>
            <a:ext cx="8229301" cy="15396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dirty="0">
              <a:latin typeface="Ubuntu" panose="020B0504030602030204" pitchFamily="34" charset="0"/>
            </a:endParaRPr>
          </a:p>
        </p:txBody>
      </p:sp>
      <p:sp>
        <p:nvSpPr>
          <p:cNvPr id="6" name="Flèche : droite 5">
            <a:extLst>
              <a:ext uri="{FF2B5EF4-FFF2-40B4-BE49-F238E27FC236}">
                <a16:creationId xmlns:a16="http://schemas.microsoft.com/office/drawing/2014/main" id="{3E983BC4-7BDC-DD3F-4EF5-4A04A1E42FE8}"/>
              </a:ext>
            </a:extLst>
          </p:cNvPr>
          <p:cNvSpPr/>
          <p:nvPr/>
        </p:nvSpPr>
        <p:spPr>
          <a:xfrm>
            <a:off x="3492965" y="1731611"/>
            <a:ext cx="8229301" cy="15396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dirty="0">
              <a:latin typeface="Ubuntu" panose="020B0504030602030204" pitchFamily="34" charset="0"/>
            </a:endParaRPr>
          </a:p>
        </p:txBody>
      </p:sp>
      <p:sp>
        <p:nvSpPr>
          <p:cNvPr id="40" name="Flèche : droite 39">
            <a:extLst>
              <a:ext uri="{FF2B5EF4-FFF2-40B4-BE49-F238E27FC236}">
                <a16:creationId xmlns:a16="http://schemas.microsoft.com/office/drawing/2014/main" id="{73B633AA-B9EC-4595-B366-767CE404A18C}"/>
              </a:ext>
            </a:extLst>
          </p:cNvPr>
          <p:cNvSpPr/>
          <p:nvPr/>
        </p:nvSpPr>
        <p:spPr>
          <a:xfrm>
            <a:off x="3492965" y="5701102"/>
            <a:ext cx="8229301" cy="15396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dirty="0">
              <a:latin typeface="Ubuntu" panose="020B0504030602030204" pitchFamily="34" charset="0"/>
            </a:endParaRP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9B158E57-4950-41F5-8896-E57307845F82}"/>
              </a:ext>
            </a:extLst>
          </p:cNvPr>
          <p:cNvSpPr txBox="1"/>
          <p:nvPr/>
        </p:nvSpPr>
        <p:spPr>
          <a:xfrm>
            <a:off x="147145" y="6437584"/>
            <a:ext cx="7696338" cy="420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67" b="1" i="1" dirty="0">
                <a:solidFill>
                  <a:srgbClr val="E31D1A"/>
                </a:solidFill>
                <a:latin typeface="Ubuntu" panose="020B0504030602030204" pitchFamily="34" charset="0"/>
                <a:cs typeface="Arial" panose="020B0604020202020204" pitchFamily="34" charset="0"/>
              </a:rPr>
              <a:t>*Interstitiel : </a:t>
            </a:r>
            <a:r>
              <a:rPr lang="fr-FR" sz="1067" i="1" dirty="0">
                <a:solidFill>
                  <a:schemeClr val="bg2">
                    <a:lumMod val="50000"/>
                  </a:schemeClr>
                </a:solidFill>
                <a:latin typeface="Ubuntu" panose="020B0504030602030204" pitchFamily="34" charset="0"/>
                <a:cs typeface="Arial" panose="020B0604020202020204" pitchFamily="34" charset="0"/>
              </a:rPr>
              <a:t>« bannière » présentée ponctuellement à l'utilisateur au cours de sa navigation sur son espace client web.</a:t>
            </a:r>
          </a:p>
          <a:p>
            <a:r>
              <a:rPr lang="fr-FR" sz="1067" b="1" i="1" dirty="0">
                <a:solidFill>
                  <a:srgbClr val="E31D1A"/>
                </a:solidFill>
                <a:latin typeface="Ubuntu" panose="020B0504030602030204" pitchFamily="34" charset="0"/>
                <a:cs typeface="Arial" panose="020B0604020202020204" pitchFamily="34" charset="0"/>
              </a:rPr>
              <a:t>**Cookie : </a:t>
            </a:r>
            <a:r>
              <a:rPr lang="fr-FR" sz="1067" i="1" dirty="0">
                <a:solidFill>
                  <a:schemeClr val="bg2">
                    <a:lumMod val="50000"/>
                  </a:schemeClr>
                </a:solidFill>
                <a:latin typeface="Ubuntu" panose="020B0504030602030204" pitchFamily="34" charset="0"/>
                <a:cs typeface="Arial" panose="020B0604020202020204" pitchFamily="34" charset="0"/>
              </a:rPr>
              <a:t>fichier qui permet d’enregistrer des informations relatives à la navigation du client (page consultée, statistiques…).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41052618-0B3F-4079-B531-560A8007F2FA}"/>
              </a:ext>
            </a:extLst>
          </p:cNvPr>
          <p:cNvSpPr/>
          <p:nvPr/>
        </p:nvSpPr>
        <p:spPr>
          <a:xfrm>
            <a:off x="764237" y="279446"/>
            <a:ext cx="12104134" cy="451343"/>
          </a:xfrm>
          <a:prstGeom prst="rect">
            <a:avLst/>
          </a:prstGeom>
          <a:noFill/>
        </p:spPr>
        <p:txBody>
          <a:bodyPr wrap="square" lIns="121920" tIns="60960" rIns="121920" bIns="60960" anchor="t">
            <a:spAutoFit/>
          </a:bodyPr>
          <a:lstStyle/>
          <a:p>
            <a:r>
              <a:rPr lang="fr-FR" sz="2133" b="1" dirty="0">
                <a:solidFill>
                  <a:srgbClr val="E31D1A"/>
                </a:solidFill>
                <a:latin typeface="Ubuntu" panose="020B0504030602030204" pitchFamily="34" charset="0"/>
                <a:cs typeface="Arial" panose="020B0604020202020204" pitchFamily="34" charset="0"/>
              </a:rPr>
              <a:t>Les interstitiels* présentés au mois de septembre (1/2)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F4341284-01AF-4E0C-866D-126344DD3EB3}"/>
              </a:ext>
            </a:extLst>
          </p:cNvPr>
          <p:cNvSpPr/>
          <p:nvPr/>
        </p:nvSpPr>
        <p:spPr>
          <a:xfrm>
            <a:off x="1" y="-6318"/>
            <a:ext cx="147144" cy="6864317"/>
          </a:xfrm>
          <a:prstGeom prst="rect">
            <a:avLst/>
          </a:prstGeom>
          <a:solidFill>
            <a:srgbClr val="E31D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>
              <a:latin typeface="Ubuntu" panose="020B0504030602030204" pitchFamily="34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93A4E16B-315B-4B46-8785-632C1ECD6EC5}"/>
              </a:ext>
            </a:extLst>
          </p:cNvPr>
          <p:cNvSpPr/>
          <p:nvPr/>
        </p:nvSpPr>
        <p:spPr>
          <a:xfrm>
            <a:off x="147146" y="424627"/>
            <a:ext cx="617091" cy="17200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dirty="0">
              <a:latin typeface="Ubuntu" panose="020B0504030602030204" pitchFamily="34" charset="0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96E072E2-A559-4FEC-A54D-82F7B75363AC}"/>
              </a:ext>
            </a:extLst>
          </p:cNvPr>
          <p:cNvSpPr/>
          <p:nvPr/>
        </p:nvSpPr>
        <p:spPr>
          <a:xfrm>
            <a:off x="1127845" y="644691"/>
            <a:ext cx="7662582" cy="338555"/>
          </a:xfrm>
          <a:prstGeom prst="rect">
            <a:avLst/>
          </a:prstGeom>
          <a:noFill/>
        </p:spPr>
        <p:txBody>
          <a:bodyPr wrap="square" lIns="121920" tIns="60960" rIns="121920" bIns="60960" anchor="t">
            <a:spAutoFit/>
          </a:bodyPr>
          <a:lstStyle/>
          <a:p>
            <a:r>
              <a:rPr lang="fr-FR" sz="1400" i="1" dirty="0">
                <a:solidFill>
                  <a:srgbClr val="767171"/>
                </a:solidFill>
                <a:latin typeface="Ubuntu" panose="020B0504030602030204" pitchFamily="34" charset="0"/>
              </a:rPr>
              <a:t>Les écrans des interstitiels seront disponibles dans le prochain support « L’actu sur le web »</a:t>
            </a: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972F47F7-5A59-41F4-B857-C1AE8B9E97D1}"/>
              </a:ext>
            </a:extLst>
          </p:cNvPr>
          <p:cNvSpPr txBox="1"/>
          <p:nvPr/>
        </p:nvSpPr>
        <p:spPr>
          <a:xfrm>
            <a:off x="5115781" y="940036"/>
            <a:ext cx="1143263" cy="3385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sz="1600" b="1" dirty="0">
                <a:solidFill>
                  <a:srgbClr val="D80027"/>
                </a:solidFill>
                <a:latin typeface="Ubuntu" panose="020B0504030602030204" pitchFamily="34" charset="0"/>
              </a:rPr>
              <a:t>Pour qui ?</a:t>
            </a:r>
            <a:endParaRPr lang="fr-FR" sz="1600" b="1" dirty="0">
              <a:solidFill>
                <a:srgbClr val="D80027"/>
              </a:solidFill>
              <a:latin typeface="Ubuntu" panose="020B0504030602030204" pitchFamily="34" charset="0"/>
            </a:endParaRP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06F23BFC-EB6D-42C8-8EF3-B456AC6E8C6D}"/>
              </a:ext>
            </a:extLst>
          </p:cNvPr>
          <p:cNvSpPr txBox="1"/>
          <p:nvPr/>
        </p:nvSpPr>
        <p:spPr>
          <a:xfrm>
            <a:off x="8891255" y="940151"/>
            <a:ext cx="1358064" cy="3385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sz="1600" b="1" dirty="0">
                <a:solidFill>
                  <a:srgbClr val="D80027"/>
                </a:solidFill>
                <a:latin typeface="Ubuntu" panose="020B0504030602030204" pitchFamily="34" charset="0"/>
              </a:rPr>
              <a:t>Fréquence ?</a:t>
            </a:r>
            <a:endParaRPr lang="fr-FR" sz="1600" b="1" dirty="0">
              <a:solidFill>
                <a:srgbClr val="D80027"/>
              </a:solidFill>
              <a:latin typeface="Ubuntu" panose="020B0504030602030204" pitchFamily="34" charset="0"/>
            </a:endParaRPr>
          </a:p>
        </p:txBody>
      </p:sp>
      <p:pic>
        <p:nvPicPr>
          <p:cNvPr id="51" name="Graphique 50" descr="Informations">
            <a:extLst>
              <a:ext uri="{FF2B5EF4-FFF2-40B4-BE49-F238E27FC236}">
                <a16:creationId xmlns:a16="http://schemas.microsoft.com/office/drawing/2014/main" id="{133D0A1D-A67C-49AC-B61F-9FB8BE3E62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8956" y="644794"/>
            <a:ext cx="348607" cy="348607"/>
          </a:xfrm>
          <a:prstGeom prst="rect">
            <a:avLst/>
          </a:prstGeom>
        </p:spPr>
      </p:pic>
      <p:sp>
        <p:nvSpPr>
          <p:cNvPr id="48" name="ZoneTexte 47">
            <a:extLst>
              <a:ext uri="{FF2B5EF4-FFF2-40B4-BE49-F238E27FC236}">
                <a16:creationId xmlns:a16="http://schemas.microsoft.com/office/drawing/2014/main" id="{DA712B38-3159-45A3-8945-1A0E7D7E4D5D}"/>
              </a:ext>
            </a:extLst>
          </p:cNvPr>
          <p:cNvSpPr txBox="1"/>
          <p:nvPr/>
        </p:nvSpPr>
        <p:spPr>
          <a:xfrm>
            <a:off x="9688178" y="63689"/>
            <a:ext cx="2852343" cy="335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200" dirty="0">
                <a:solidFill>
                  <a:srgbClr val="767171"/>
                </a:solidFill>
                <a:latin typeface="Ubuntu" panose="020B0504030602030204" pitchFamily="34" charset="0"/>
                <a:cs typeface="Arial" panose="020B0604020202020204" pitchFamily="34" charset="0"/>
              </a:rPr>
              <a:t>Interstitiels réglementaires</a:t>
            </a:r>
          </a:p>
        </p:txBody>
      </p:sp>
      <p:sp>
        <p:nvSpPr>
          <p:cNvPr id="52" name="Étoile : 8 branches 51">
            <a:extLst>
              <a:ext uri="{FF2B5EF4-FFF2-40B4-BE49-F238E27FC236}">
                <a16:creationId xmlns:a16="http://schemas.microsoft.com/office/drawing/2014/main" id="{C1D0D2FF-A6D8-4008-84E4-0235DE6E95FE}"/>
              </a:ext>
            </a:extLst>
          </p:cNvPr>
          <p:cNvSpPr/>
          <p:nvPr/>
        </p:nvSpPr>
        <p:spPr>
          <a:xfrm>
            <a:off x="9385285" y="83166"/>
            <a:ext cx="350900" cy="352808"/>
          </a:xfrm>
          <a:prstGeom prst="star8">
            <a:avLst/>
          </a:prstGeom>
          <a:solidFill>
            <a:srgbClr val="D8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  <a:latin typeface="Ubuntu" panose="020B0504030602030204" pitchFamily="34" charset="0"/>
              </a:rPr>
              <a:t>R</a:t>
            </a:r>
          </a:p>
        </p:txBody>
      </p:sp>
      <p:sp>
        <p:nvSpPr>
          <p:cNvPr id="84" name="Graphique 8">
            <a:extLst>
              <a:ext uri="{FF2B5EF4-FFF2-40B4-BE49-F238E27FC236}">
                <a16:creationId xmlns:a16="http://schemas.microsoft.com/office/drawing/2014/main" id="{C9ABB603-63A9-8B32-46AD-A0A4965C4885}"/>
              </a:ext>
            </a:extLst>
          </p:cNvPr>
          <p:cNvSpPr/>
          <p:nvPr/>
        </p:nvSpPr>
        <p:spPr>
          <a:xfrm>
            <a:off x="4179642" y="5350743"/>
            <a:ext cx="3235373" cy="862566"/>
          </a:xfrm>
          <a:custGeom>
            <a:avLst/>
            <a:gdLst>
              <a:gd name="connsiteX0" fmla="*/ 2859306 w 3235373"/>
              <a:gd name="connsiteY0" fmla="*/ -380 h 862566"/>
              <a:gd name="connsiteX1" fmla="*/ -1627 w 3235373"/>
              <a:gd name="connsiteY1" fmla="*/ -380 h 862566"/>
              <a:gd name="connsiteX2" fmla="*/ -1627 w 3235373"/>
              <a:gd name="connsiteY2" fmla="*/ 615698 h 862566"/>
              <a:gd name="connsiteX3" fmla="*/ 372813 w 3235373"/>
              <a:gd name="connsiteY3" fmla="*/ 862186 h 862566"/>
              <a:gd name="connsiteX4" fmla="*/ 3233746 w 3235373"/>
              <a:gd name="connsiteY4" fmla="*/ 862186 h 862566"/>
              <a:gd name="connsiteX5" fmla="*/ 3233746 w 3235373"/>
              <a:gd name="connsiteY5" fmla="*/ 246108 h 862566"/>
              <a:gd name="connsiteX6" fmla="*/ 2859306 w 3235373"/>
              <a:gd name="connsiteY6" fmla="*/ -380 h 862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35373" h="862566">
                <a:moveTo>
                  <a:pt x="2859306" y="-380"/>
                </a:moveTo>
                <a:lnTo>
                  <a:pt x="-1627" y="-380"/>
                </a:lnTo>
                <a:lnTo>
                  <a:pt x="-1627" y="615698"/>
                </a:lnTo>
                <a:cubicBezTo>
                  <a:pt x="-1627" y="751831"/>
                  <a:pt x="166019" y="862186"/>
                  <a:pt x="372813" y="862186"/>
                </a:cubicBezTo>
                <a:lnTo>
                  <a:pt x="3233746" y="862186"/>
                </a:lnTo>
                <a:lnTo>
                  <a:pt x="3233746" y="246108"/>
                </a:lnTo>
                <a:cubicBezTo>
                  <a:pt x="3233746" y="109975"/>
                  <a:pt x="3066099" y="-380"/>
                  <a:pt x="2859306" y="-38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382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fr-FR" sz="1100" dirty="0">
                <a:solidFill>
                  <a:srgbClr val="767171"/>
                </a:solidFill>
                <a:latin typeface="Ubuntu" panose="020B0504030602030204" pitchFamily="34" charset="0"/>
                <a:cs typeface="Arial" panose="020B0604020202020204" pitchFamily="34" charset="0"/>
              </a:rPr>
              <a:t>Les clients dont certaines informations du dossier réglementaire sont trop anciennes</a:t>
            </a:r>
          </a:p>
        </p:txBody>
      </p:sp>
      <p:sp>
        <p:nvSpPr>
          <p:cNvPr id="83" name="Graphique 9">
            <a:extLst>
              <a:ext uri="{FF2B5EF4-FFF2-40B4-BE49-F238E27FC236}">
                <a16:creationId xmlns:a16="http://schemas.microsoft.com/office/drawing/2014/main" id="{FB8FEDFA-D99D-6C86-C387-CFDF366D7C28}"/>
              </a:ext>
            </a:extLst>
          </p:cNvPr>
          <p:cNvSpPr/>
          <p:nvPr/>
        </p:nvSpPr>
        <p:spPr>
          <a:xfrm>
            <a:off x="4179642" y="4356979"/>
            <a:ext cx="3235373" cy="862566"/>
          </a:xfrm>
          <a:custGeom>
            <a:avLst/>
            <a:gdLst>
              <a:gd name="connsiteX0" fmla="*/ 2859306 w 3235373"/>
              <a:gd name="connsiteY0" fmla="*/ -380 h 862566"/>
              <a:gd name="connsiteX1" fmla="*/ -1627 w 3235373"/>
              <a:gd name="connsiteY1" fmla="*/ -380 h 862566"/>
              <a:gd name="connsiteX2" fmla="*/ -1627 w 3235373"/>
              <a:gd name="connsiteY2" fmla="*/ 615698 h 862566"/>
              <a:gd name="connsiteX3" fmla="*/ 372813 w 3235373"/>
              <a:gd name="connsiteY3" fmla="*/ 862186 h 862566"/>
              <a:gd name="connsiteX4" fmla="*/ 3233746 w 3235373"/>
              <a:gd name="connsiteY4" fmla="*/ 862186 h 862566"/>
              <a:gd name="connsiteX5" fmla="*/ 3233746 w 3235373"/>
              <a:gd name="connsiteY5" fmla="*/ 246108 h 862566"/>
              <a:gd name="connsiteX6" fmla="*/ 2859306 w 3235373"/>
              <a:gd name="connsiteY6" fmla="*/ -380 h 862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35373" h="862566">
                <a:moveTo>
                  <a:pt x="2859306" y="-380"/>
                </a:moveTo>
                <a:lnTo>
                  <a:pt x="-1627" y="-380"/>
                </a:lnTo>
                <a:lnTo>
                  <a:pt x="-1627" y="615698"/>
                </a:lnTo>
                <a:cubicBezTo>
                  <a:pt x="-1627" y="751831"/>
                  <a:pt x="166019" y="862186"/>
                  <a:pt x="372813" y="862186"/>
                </a:cubicBezTo>
                <a:lnTo>
                  <a:pt x="3233746" y="862186"/>
                </a:lnTo>
                <a:lnTo>
                  <a:pt x="3233746" y="246108"/>
                </a:lnTo>
                <a:cubicBezTo>
                  <a:pt x="3233746" y="109975"/>
                  <a:pt x="3066099" y="-380"/>
                  <a:pt x="2859306" y="-38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382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fr-FR" sz="1100" dirty="0">
                <a:solidFill>
                  <a:srgbClr val="767171"/>
                </a:solidFill>
                <a:latin typeface="Ubuntu" panose="020B0504030602030204" pitchFamily="34" charset="0"/>
                <a:cs typeface="Arial" panose="020B0604020202020204" pitchFamily="34" charset="0"/>
              </a:rPr>
              <a:t>Les clients âgés de plus de 25 ans pour lesquels l’information est manquante</a:t>
            </a:r>
          </a:p>
        </p:txBody>
      </p:sp>
      <p:sp>
        <p:nvSpPr>
          <p:cNvPr id="82" name="Graphique 10">
            <a:extLst>
              <a:ext uri="{FF2B5EF4-FFF2-40B4-BE49-F238E27FC236}">
                <a16:creationId xmlns:a16="http://schemas.microsoft.com/office/drawing/2014/main" id="{7D611C8D-77B1-7617-BAD0-E1750B950CA3}"/>
              </a:ext>
            </a:extLst>
          </p:cNvPr>
          <p:cNvSpPr/>
          <p:nvPr/>
        </p:nvSpPr>
        <p:spPr>
          <a:xfrm>
            <a:off x="4179642" y="3363216"/>
            <a:ext cx="3235373" cy="862566"/>
          </a:xfrm>
          <a:custGeom>
            <a:avLst/>
            <a:gdLst>
              <a:gd name="connsiteX0" fmla="*/ 2859306 w 3235373"/>
              <a:gd name="connsiteY0" fmla="*/ -380 h 862566"/>
              <a:gd name="connsiteX1" fmla="*/ -1627 w 3235373"/>
              <a:gd name="connsiteY1" fmla="*/ -380 h 862566"/>
              <a:gd name="connsiteX2" fmla="*/ -1627 w 3235373"/>
              <a:gd name="connsiteY2" fmla="*/ 615698 h 862566"/>
              <a:gd name="connsiteX3" fmla="*/ 372813 w 3235373"/>
              <a:gd name="connsiteY3" fmla="*/ 862186 h 862566"/>
              <a:gd name="connsiteX4" fmla="*/ 3233746 w 3235373"/>
              <a:gd name="connsiteY4" fmla="*/ 862186 h 862566"/>
              <a:gd name="connsiteX5" fmla="*/ 3233746 w 3235373"/>
              <a:gd name="connsiteY5" fmla="*/ 246108 h 862566"/>
              <a:gd name="connsiteX6" fmla="*/ 2859306 w 3235373"/>
              <a:gd name="connsiteY6" fmla="*/ -380 h 862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35373" h="862566">
                <a:moveTo>
                  <a:pt x="2859306" y="-380"/>
                </a:moveTo>
                <a:lnTo>
                  <a:pt x="-1627" y="-380"/>
                </a:lnTo>
                <a:lnTo>
                  <a:pt x="-1627" y="615698"/>
                </a:lnTo>
                <a:cubicBezTo>
                  <a:pt x="-1627" y="751831"/>
                  <a:pt x="166019" y="862186"/>
                  <a:pt x="372813" y="862186"/>
                </a:cubicBezTo>
                <a:lnTo>
                  <a:pt x="3233746" y="862186"/>
                </a:lnTo>
                <a:lnTo>
                  <a:pt x="3233746" y="246108"/>
                </a:lnTo>
                <a:cubicBezTo>
                  <a:pt x="3233746" y="109975"/>
                  <a:pt x="3066099" y="-380"/>
                  <a:pt x="2859306" y="-38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382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fr-FR" sz="1100" dirty="0">
                <a:solidFill>
                  <a:srgbClr val="767171"/>
                </a:solidFill>
                <a:latin typeface="Ubuntu" panose="020B0504030602030204" pitchFamily="34" charset="0"/>
                <a:cs typeface="Arial" panose="020B0604020202020204" pitchFamily="34" charset="0"/>
              </a:rPr>
              <a:t>Les clients dont l’adresse e-mail n’a pas été mise à jour depuis 1 an ou plus</a:t>
            </a:r>
          </a:p>
        </p:txBody>
      </p:sp>
      <p:sp>
        <p:nvSpPr>
          <p:cNvPr id="81" name="Graphique 11">
            <a:extLst>
              <a:ext uri="{FF2B5EF4-FFF2-40B4-BE49-F238E27FC236}">
                <a16:creationId xmlns:a16="http://schemas.microsoft.com/office/drawing/2014/main" id="{581D3C8C-6D2B-FE11-1AB9-06EF60E6CF8A}"/>
              </a:ext>
            </a:extLst>
          </p:cNvPr>
          <p:cNvSpPr/>
          <p:nvPr/>
        </p:nvSpPr>
        <p:spPr>
          <a:xfrm>
            <a:off x="4179642" y="2369453"/>
            <a:ext cx="3235373" cy="862566"/>
          </a:xfrm>
          <a:custGeom>
            <a:avLst/>
            <a:gdLst>
              <a:gd name="connsiteX0" fmla="*/ 2859306 w 3235373"/>
              <a:gd name="connsiteY0" fmla="*/ -380 h 862566"/>
              <a:gd name="connsiteX1" fmla="*/ -1627 w 3235373"/>
              <a:gd name="connsiteY1" fmla="*/ -380 h 862566"/>
              <a:gd name="connsiteX2" fmla="*/ -1627 w 3235373"/>
              <a:gd name="connsiteY2" fmla="*/ 615698 h 862566"/>
              <a:gd name="connsiteX3" fmla="*/ 372813 w 3235373"/>
              <a:gd name="connsiteY3" fmla="*/ 862186 h 862566"/>
              <a:gd name="connsiteX4" fmla="*/ 3233746 w 3235373"/>
              <a:gd name="connsiteY4" fmla="*/ 862186 h 862566"/>
              <a:gd name="connsiteX5" fmla="*/ 3233746 w 3235373"/>
              <a:gd name="connsiteY5" fmla="*/ 246108 h 862566"/>
              <a:gd name="connsiteX6" fmla="*/ 2859306 w 3235373"/>
              <a:gd name="connsiteY6" fmla="*/ -380 h 862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35373" h="862566">
                <a:moveTo>
                  <a:pt x="2859306" y="-380"/>
                </a:moveTo>
                <a:lnTo>
                  <a:pt x="-1627" y="-380"/>
                </a:lnTo>
                <a:lnTo>
                  <a:pt x="-1627" y="615698"/>
                </a:lnTo>
                <a:cubicBezTo>
                  <a:pt x="-1627" y="751831"/>
                  <a:pt x="166019" y="862186"/>
                  <a:pt x="372813" y="862186"/>
                </a:cubicBezTo>
                <a:lnTo>
                  <a:pt x="3233746" y="862186"/>
                </a:lnTo>
                <a:lnTo>
                  <a:pt x="3233746" y="246108"/>
                </a:lnTo>
                <a:cubicBezTo>
                  <a:pt x="3233746" y="109975"/>
                  <a:pt x="3066099" y="-380"/>
                  <a:pt x="2859306" y="-38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382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fr-FR" sz="1100" dirty="0">
                <a:solidFill>
                  <a:srgbClr val="767171"/>
                </a:solidFill>
                <a:latin typeface="Ubuntu" panose="020B0504030602030204" pitchFamily="34" charset="0"/>
                <a:cs typeface="Arial" panose="020B0604020202020204" pitchFamily="34" charset="0"/>
              </a:rPr>
              <a:t>Les clients dont le numéro de téléphone mobile sécurisé n’a pas été mis à jour depuis 1 an ou plus</a:t>
            </a:r>
          </a:p>
        </p:txBody>
      </p:sp>
      <p:sp>
        <p:nvSpPr>
          <p:cNvPr id="80" name="Graphique 12">
            <a:extLst>
              <a:ext uri="{FF2B5EF4-FFF2-40B4-BE49-F238E27FC236}">
                <a16:creationId xmlns:a16="http://schemas.microsoft.com/office/drawing/2014/main" id="{FFACC9A0-B968-7CA8-54B4-0019AAB3B6D7}"/>
              </a:ext>
            </a:extLst>
          </p:cNvPr>
          <p:cNvSpPr/>
          <p:nvPr/>
        </p:nvSpPr>
        <p:spPr>
          <a:xfrm>
            <a:off x="4179642" y="1375689"/>
            <a:ext cx="3235373" cy="862566"/>
          </a:xfrm>
          <a:custGeom>
            <a:avLst/>
            <a:gdLst>
              <a:gd name="connsiteX0" fmla="*/ 2859306 w 3235373"/>
              <a:gd name="connsiteY0" fmla="*/ -380 h 862566"/>
              <a:gd name="connsiteX1" fmla="*/ -1627 w 3235373"/>
              <a:gd name="connsiteY1" fmla="*/ -380 h 862566"/>
              <a:gd name="connsiteX2" fmla="*/ -1627 w 3235373"/>
              <a:gd name="connsiteY2" fmla="*/ 615698 h 862566"/>
              <a:gd name="connsiteX3" fmla="*/ 372813 w 3235373"/>
              <a:gd name="connsiteY3" fmla="*/ 862186 h 862566"/>
              <a:gd name="connsiteX4" fmla="*/ 3233746 w 3235373"/>
              <a:gd name="connsiteY4" fmla="*/ 862186 h 862566"/>
              <a:gd name="connsiteX5" fmla="*/ 3233746 w 3235373"/>
              <a:gd name="connsiteY5" fmla="*/ 246108 h 862566"/>
              <a:gd name="connsiteX6" fmla="*/ 2859306 w 3235373"/>
              <a:gd name="connsiteY6" fmla="*/ -380 h 862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35373" h="862566">
                <a:moveTo>
                  <a:pt x="2859306" y="-380"/>
                </a:moveTo>
                <a:lnTo>
                  <a:pt x="-1627" y="-380"/>
                </a:lnTo>
                <a:lnTo>
                  <a:pt x="-1627" y="615698"/>
                </a:lnTo>
                <a:cubicBezTo>
                  <a:pt x="-1627" y="751831"/>
                  <a:pt x="166019" y="862186"/>
                  <a:pt x="372813" y="862186"/>
                </a:cubicBezTo>
                <a:lnTo>
                  <a:pt x="3233746" y="862186"/>
                </a:lnTo>
                <a:lnTo>
                  <a:pt x="3233746" y="246108"/>
                </a:lnTo>
                <a:cubicBezTo>
                  <a:pt x="3233746" y="109975"/>
                  <a:pt x="3066099" y="-380"/>
                  <a:pt x="2859306" y="-38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382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fr-FR" sz="1100" dirty="0">
                <a:solidFill>
                  <a:srgbClr val="767171"/>
                </a:solidFill>
                <a:latin typeface="Ubuntu" panose="020B0504030602030204" pitchFamily="34" charset="0"/>
                <a:cs typeface="Arial" panose="020B0604020202020204" pitchFamily="34" charset="0"/>
              </a:rPr>
              <a:t>Tous les clients</a:t>
            </a:r>
          </a:p>
        </p:txBody>
      </p:sp>
      <p:sp>
        <p:nvSpPr>
          <p:cNvPr id="85" name="Graphique 13">
            <a:extLst>
              <a:ext uri="{FF2B5EF4-FFF2-40B4-BE49-F238E27FC236}">
                <a16:creationId xmlns:a16="http://schemas.microsoft.com/office/drawing/2014/main" id="{D22D260D-2E84-F0C8-8622-D70D5DFBB28D}"/>
              </a:ext>
            </a:extLst>
          </p:cNvPr>
          <p:cNvSpPr/>
          <p:nvPr/>
        </p:nvSpPr>
        <p:spPr>
          <a:xfrm>
            <a:off x="8081909" y="5320860"/>
            <a:ext cx="3235373" cy="862566"/>
          </a:xfrm>
          <a:custGeom>
            <a:avLst/>
            <a:gdLst>
              <a:gd name="connsiteX0" fmla="*/ 2859306 w 3235373"/>
              <a:gd name="connsiteY0" fmla="*/ -380 h 862566"/>
              <a:gd name="connsiteX1" fmla="*/ -1627 w 3235373"/>
              <a:gd name="connsiteY1" fmla="*/ -380 h 862566"/>
              <a:gd name="connsiteX2" fmla="*/ -1627 w 3235373"/>
              <a:gd name="connsiteY2" fmla="*/ 615698 h 862566"/>
              <a:gd name="connsiteX3" fmla="*/ 372813 w 3235373"/>
              <a:gd name="connsiteY3" fmla="*/ 862186 h 862566"/>
              <a:gd name="connsiteX4" fmla="*/ 3233746 w 3235373"/>
              <a:gd name="connsiteY4" fmla="*/ 862186 h 862566"/>
              <a:gd name="connsiteX5" fmla="*/ 3233746 w 3235373"/>
              <a:gd name="connsiteY5" fmla="*/ 246108 h 862566"/>
              <a:gd name="connsiteX6" fmla="*/ 2859306 w 3235373"/>
              <a:gd name="connsiteY6" fmla="*/ -380 h 862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35373" h="862566">
                <a:moveTo>
                  <a:pt x="2859306" y="-380"/>
                </a:moveTo>
                <a:lnTo>
                  <a:pt x="-1627" y="-380"/>
                </a:lnTo>
                <a:lnTo>
                  <a:pt x="-1627" y="615698"/>
                </a:lnTo>
                <a:cubicBezTo>
                  <a:pt x="-1627" y="751831"/>
                  <a:pt x="166019" y="862186"/>
                  <a:pt x="372813" y="862186"/>
                </a:cubicBezTo>
                <a:lnTo>
                  <a:pt x="3233746" y="862186"/>
                </a:lnTo>
                <a:lnTo>
                  <a:pt x="3233746" y="246108"/>
                </a:lnTo>
                <a:cubicBezTo>
                  <a:pt x="3233746" y="109975"/>
                  <a:pt x="3066099" y="-380"/>
                  <a:pt x="2859306" y="-38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382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fr-FR" sz="1100" dirty="0">
                <a:solidFill>
                  <a:srgbClr val="767171"/>
                </a:solidFill>
                <a:latin typeface="Ubuntu" panose="020B0504030602030204" pitchFamily="34" charset="0"/>
                <a:cs typeface="Arial" panose="020B0604020202020204" pitchFamily="34" charset="0"/>
              </a:rPr>
              <a:t>À chaque connexion après authentification </a:t>
            </a:r>
          </a:p>
          <a:p>
            <a:pPr algn="ctr"/>
            <a:r>
              <a:rPr lang="fr-FR" sz="1100" dirty="0">
                <a:solidFill>
                  <a:srgbClr val="767171"/>
                </a:solidFill>
                <a:latin typeface="Ubuntu" panose="020B0504030602030204" pitchFamily="34" charset="0"/>
                <a:cs typeface="Arial" panose="020B0604020202020204" pitchFamily="34" charset="0"/>
              </a:rPr>
              <a:t>à l’espace client </a:t>
            </a:r>
            <a:br>
              <a:rPr lang="fr-FR" sz="1100" dirty="0">
                <a:solidFill>
                  <a:srgbClr val="767171"/>
                </a:solidFill>
                <a:latin typeface="Ubuntu" panose="020B0504030602030204" pitchFamily="34" charset="0"/>
                <a:cs typeface="Arial" panose="020B0604020202020204" pitchFamily="34" charset="0"/>
              </a:rPr>
            </a:br>
            <a:r>
              <a:rPr lang="fr-FR" sz="1100" dirty="0">
                <a:solidFill>
                  <a:srgbClr val="767171"/>
                </a:solidFill>
                <a:latin typeface="Ubuntu" panose="020B0504030602030204" pitchFamily="34" charset="0"/>
                <a:cs typeface="Arial" panose="020B0604020202020204" pitchFamily="34" charset="0"/>
              </a:rPr>
              <a:t> (pas de possibilité de fermer l’interstitiel)</a:t>
            </a:r>
          </a:p>
        </p:txBody>
      </p:sp>
      <p:sp>
        <p:nvSpPr>
          <p:cNvPr id="86" name="Graphique 14">
            <a:extLst>
              <a:ext uri="{FF2B5EF4-FFF2-40B4-BE49-F238E27FC236}">
                <a16:creationId xmlns:a16="http://schemas.microsoft.com/office/drawing/2014/main" id="{573E4D4A-D6BF-00C5-21E0-E45B2F5A3ACB}"/>
              </a:ext>
            </a:extLst>
          </p:cNvPr>
          <p:cNvSpPr/>
          <p:nvPr/>
        </p:nvSpPr>
        <p:spPr>
          <a:xfrm>
            <a:off x="8081909" y="4336190"/>
            <a:ext cx="3235373" cy="862566"/>
          </a:xfrm>
          <a:custGeom>
            <a:avLst/>
            <a:gdLst>
              <a:gd name="connsiteX0" fmla="*/ 2859306 w 3235373"/>
              <a:gd name="connsiteY0" fmla="*/ -380 h 862566"/>
              <a:gd name="connsiteX1" fmla="*/ -1627 w 3235373"/>
              <a:gd name="connsiteY1" fmla="*/ -380 h 862566"/>
              <a:gd name="connsiteX2" fmla="*/ -1627 w 3235373"/>
              <a:gd name="connsiteY2" fmla="*/ 615698 h 862566"/>
              <a:gd name="connsiteX3" fmla="*/ 372813 w 3235373"/>
              <a:gd name="connsiteY3" fmla="*/ 862186 h 862566"/>
              <a:gd name="connsiteX4" fmla="*/ 3233746 w 3235373"/>
              <a:gd name="connsiteY4" fmla="*/ 862186 h 862566"/>
              <a:gd name="connsiteX5" fmla="*/ 3233746 w 3235373"/>
              <a:gd name="connsiteY5" fmla="*/ 246108 h 862566"/>
              <a:gd name="connsiteX6" fmla="*/ 2859306 w 3235373"/>
              <a:gd name="connsiteY6" fmla="*/ -380 h 862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35373" h="862566">
                <a:moveTo>
                  <a:pt x="2859306" y="-380"/>
                </a:moveTo>
                <a:lnTo>
                  <a:pt x="-1627" y="-380"/>
                </a:lnTo>
                <a:lnTo>
                  <a:pt x="-1627" y="615698"/>
                </a:lnTo>
                <a:cubicBezTo>
                  <a:pt x="-1627" y="751831"/>
                  <a:pt x="166019" y="862186"/>
                  <a:pt x="372813" y="862186"/>
                </a:cubicBezTo>
                <a:lnTo>
                  <a:pt x="3233746" y="862186"/>
                </a:lnTo>
                <a:lnTo>
                  <a:pt x="3233746" y="246108"/>
                </a:lnTo>
                <a:cubicBezTo>
                  <a:pt x="3233746" y="109975"/>
                  <a:pt x="3066099" y="-380"/>
                  <a:pt x="2859306" y="-38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382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fr-FR" sz="1100" dirty="0">
                <a:solidFill>
                  <a:srgbClr val="767171"/>
                </a:solidFill>
                <a:latin typeface="Ubuntu" panose="020B0504030602030204" pitchFamily="34" charset="0"/>
                <a:cs typeface="Arial" panose="020B0604020202020204" pitchFamily="34" charset="0"/>
              </a:rPr>
              <a:t>À chaque connexion (tant que le client n’aura pas transmis son avis d’imposition)</a:t>
            </a:r>
          </a:p>
        </p:txBody>
      </p:sp>
      <p:sp>
        <p:nvSpPr>
          <p:cNvPr id="87" name="Graphique 18">
            <a:extLst>
              <a:ext uri="{FF2B5EF4-FFF2-40B4-BE49-F238E27FC236}">
                <a16:creationId xmlns:a16="http://schemas.microsoft.com/office/drawing/2014/main" id="{D84DED67-4CF0-3B36-21E0-222E711C8ADE}"/>
              </a:ext>
            </a:extLst>
          </p:cNvPr>
          <p:cNvSpPr/>
          <p:nvPr/>
        </p:nvSpPr>
        <p:spPr>
          <a:xfrm>
            <a:off x="8081909" y="3351520"/>
            <a:ext cx="3235373" cy="862566"/>
          </a:xfrm>
          <a:custGeom>
            <a:avLst/>
            <a:gdLst>
              <a:gd name="connsiteX0" fmla="*/ 2859306 w 3235373"/>
              <a:gd name="connsiteY0" fmla="*/ -380 h 862566"/>
              <a:gd name="connsiteX1" fmla="*/ -1627 w 3235373"/>
              <a:gd name="connsiteY1" fmla="*/ -380 h 862566"/>
              <a:gd name="connsiteX2" fmla="*/ -1627 w 3235373"/>
              <a:gd name="connsiteY2" fmla="*/ 615698 h 862566"/>
              <a:gd name="connsiteX3" fmla="*/ 372813 w 3235373"/>
              <a:gd name="connsiteY3" fmla="*/ 862186 h 862566"/>
              <a:gd name="connsiteX4" fmla="*/ 3233746 w 3235373"/>
              <a:gd name="connsiteY4" fmla="*/ 862186 h 862566"/>
              <a:gd name="connsiteX5" fmla="*/ 3233746 w 3235373"/>
              <a:gd name="connsiteY5" fmla="*/ 246108 h 862566"/>
              <a:gd name="connsiteX6" fmla="*/ 2859306 w 3235373"/>
              <a:gd name="connsiteY6" fmla="*/ -380 h 862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35373" h="862566">
                <a:moveTo>
                  <a:pt x="2859306" y="-380"/>
                </a:moveTo>
                <a:lnTo>
                  <a:pt x="-1627" y="-380"/>
                </a:lnTo>
                <a:lnTo>
                  <a:pt x="-1627" y="615698"/>
                </a:lnTo>
                <a:cubicBezTo>
                  <a:pt x="-1627" y="751831"/>
                  <a:pt x="166019" y="862186"/>
                  <a:pt x="372813" y="862186"/>
                </a:cubicBezTo>
                <a:lnTo>
                  <a:pt x="3233746" y="862186"/>
                </a:lnTo>
                <a:lnTo>
                  <a:pt x="3233746" y="246108"/>
                </a:lnTo>
                <a:cubicBezTo>
                  <a:pt x="3233746" y="109975"/>
                  <a:pt x="3066099" y="-380"/>
                  <a:pt x="2859306" y="-38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382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fr-FR" sz="1100" dirty="0">
                <a:solidFill>
                  <a:srgbClr val="767171"/>
                </a:solidFill>
                <a:latin typeface="Ubuntu" panose="020B0504030602030204" pitchFamily="34" charset="0"/>
                <a:cs typeface="Arial" panose="020B0604020202020204" pitchFamily="34" charset="0"/>
              </a:rPr>
              <a:t>À chaque connexion après authentification </a:t>
            </a:r>
          </a:p>
          <a:p>
            <a:pPr algn="ctr"/>
            <a:r>
              <a:rPr lang="fr-FR" sz="1100" dirty="0">
                <a:solidFill>
                  <a:srgbClr val="767171"/>
                </a:solidFill>
                <a:latin typeface="Ubuntu" panose="020B0504030602030204" pitchFamily="34" charset="0"/>
                <a:cs typeface="Arial" panose="020B0604020202020204" pitchFamily="34" charset="0"/>
              </a:rPr>
              <a:t>à l’espace client </a:t>
            </a:r>
            <a:br>
              <a:rPr lang="fr-FR" sz="1100" dirty="0">
                <a:solidFill>
                  <a:srgbClr val="767171"/>
                </a:solidFill>
                <a:latin typeface="Ubuntu" panose="020B0504030602030204" pitchFamily="34" charset="0"/>
                <a:cs typeface="Arial" panose="020B0604020202020204" pitchFamily="34" charset="0"/>
              </a:rPr>
            </a:br>
            <a:r>
              <a:rPr lang="fr-FR" sz="1100" dirty="0">
                <a:solidFill>
                  <a:srgbClr val="767171"/>
                </a:solidFill>
                <a:latin typeface="Ubuntu" panose="020B0504030602030204" pitchFamily="34" charset="0"/>
                <a:cs typeface="Arial" panose="020B0604020202020204" pitchFamily="34" charset="0"/>
              </a:rPr>
              <a:t> (pas de possibilité de fermer l’interstitiel)</a:t>
            </a:r>
          </a:p>
        </p:txBody>
      </p:sp>
      <p:sp>
        <p:nvSpPr>
          <p:cNvPr id="88" name="Graphique 19">
            <a:extLst>
              <a:ext uri="{FF2B5EF4-FFF2-40B4-BE49-F238E27FC236}">
                <a16:creationId xmlns:a16="http://schemas.microsoft.com/office/drawing/2014/main" id="{C8134D6A-3FA9-81E7-DE30-C7DCAB7E6A8C}"/>
              </a:ext>
            </a:extLst>
          </p:cNvPr>
          <p:cNvSpPr/>
          <p:nvPr/>
        </p:nvSpPr>
        <p:spPr>
          <a:xfrm>
            <a:off x="8081909" y="2366850"/>
            <a:ext cx="3235373" cy="862566"/>
          </a:xfrm>
          <a:custGeom>
            <a:avLst/>
            <a:gdLst>
              <a:gd name="connsiteX0" fmla="*/ 2859306 w 3235373"/>
              <a:gd name="connsiteY0" fmla="*/ -380 h 862566"/>
              <a:gd name="connsiteX1" fmla="*/ -1627 w 3235373"/>
              <a:gd name="connsiteY1" fmla="*/ -380 h 862566"/>
              <a:gd name="connsiteX2" fmla="*/ -1627 w 3235373"/>
              <a:gd name="connsiteY2" fmla="*/ 615698 h 862566"/>
              <a:gd name="connsiteX3" fmla="*/ 372813 w 3235373"/>
              <a:gd name="connsiteY3" fmla="*/ 862186 h 862566"/>
              <a:gd name="connsiteX4" fmla="*/ 3233746 w 3235373"/>
              <a:gd name="connsiteY4" fmla="*/ 862186 h 862566"/>
              <a:gd name="connsiteX5" fmla="*/ 3233746 w 3235373"/>
              <a:gd name="connsiteY5" fmla="*/ 246108 h 862566"/>
              <a:gd name="connsiteX6" fmla="*/ 2859306 w 3235373"/>
              <a:gd name="connsiteY6" fmla="*/ -380 h 862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35373" h="862566">
                <a:moveTo>
                  <a:pt x="2859306" y="-380"/>
                </a:moveTo>
                <a:lnTo>
                  <a:pt x="-1627" y="-380"/>
                </a:lnTo>
                <a:lnTo>
                  <a:pt x="-1627" y="615698"/>
                </a:lnTo>
                <a:cubicBezTo>
                  <a:pt x="-1627" y="751831"/>
                  <a:pt x="166019" y="862186"/>
                  <a:pt x="372813" y="862186"/>
                </a:cubicBezTo>
                <a:lnTo>
                  <a:pt x="3233746" y="862186"/>
                </a:lnTo>
                <a:lnTo>
                  <a:pt x="3233746" y="246108"/>
                </a:lnTo>
                <a:cubicBezTo>
                  <a:pt x="3233746" y="109975"/>
                  <a:pt x="3066099" y="-380"/>
                  <a:pt x="2859306" y="-38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382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fr-FR" sz="1100" dirty="0">
                <a:solidFill>
                  <a:srgbClr val="767171"/>
                </a:solidFill>
                <a:latin typeface="Ubuntu" panose="020B0504030602030204" pitchFamily="34" charset="0"/>
                <a:cs typeface="Arial" panose="020B0604020202020204" pitchFamily="34" charset="0"/>
              </a:rPr>
              <a:t>À chaque connexion après authentification </a:t>
            </a:r>
          </a:p>
          <a:p>
            <a:pPr algn="ctr"/>
            <a:r>
              <a:rPr lang="fr-FR" sz="1100" dirty="0">
                <a:solidFill>
                  <a:srgbClr val="767171"/>
                </a:solidFill>
                <a:latin typeface="Ubuntu" panose="020B0504030602030204" pitchFamily="34" charset="0"/>
                <a:cs typeface="Arial" panose="020B0604020202020204" pitchFamily="34" charset="0"/>
              </a:rPr>
              <a:t>à l’espace client </a:t>
            </a:r>
            <a:br>
              <a:rPr lang="fr-FR" sz="1100" dirty="0">
                <a:solidFill>
                  <a:srgbClr val="767171"/>
                </a:solidFill>
                <a:latin typeface="Ubuntu" panose="020B0504030602030204" pitchFamily="34" charset="0"/>
                <a:cs typeface="Arial" panose="020B0604020202020204" pitchFamily="34" charset="0"/>
              </a:rPr>
            </a:br>
            <a:r>
              <a:rPr lang="fr-FR" sz="1100" dirty="0">
                <a:solidFill>
                  <a:srgbClr val="767171"/>
                </a:solidFill>
                <a:latin typeface="Ubuntu" panose="020B0504030602030204" pitchFamily="34" charset="0"/>
                <a:cs typeface="Arial" panose="020B0604020202020204" pitchFamily="34" charset="0"/>
              </a:rPr>
              <a:t> (pas de possibilité de fermer l’interstitiel)</a:t>
            </a:r>
          </a:p>
        </p:txBody>
      </p:sp>
      <p:sp>
        <p:nvSpPr>
          <p:cNvPr id="89" name="Graphique 20">
            <a:extLst>
              <a:ext uri="{FF2B5EF4-FFF2-40B4-BE49-F238E27FC236}">
                <a16:creationId xmlns:a16="http://schemas.microsoft.com/office/drawing/2014/main" id="{0F052910-79EC-6A24-6368-C878469831CC}"/>
              </a:ext>
            </a:extLst>
          </p:cNvPr>
          <p:cNvSpPr/>
          <p:nvPr/>
        </p:nvSpPr>
        <p:spPr>
          <a:xfrm>
            <a:off x="8081909" y="1382180"/>
            <a:ext cx="3235373" cy="862566"/>
          </a:xfrm>
          <a:custGeom>
            <a:avLst/>
            <a:gdLst>
              <a:gd name="connsiteX0" fmla="*/ 2859306 w 3235373"/>
              <a:gd name="connsiteY0" fmla="*/ -380 h 862566"/>
              <a:gd name="connsiteX1" fmla="*/ -1627 w 3235373"/>
              <a:gd name="connsiteY1" fmla="*/ -380 h 862566"/>
              <a:gd name="connsiteX2" fmla="*/ -1627 w 3235373"/>
              <a:gd name="connsiteY2" fmla="*/ 615698 h 862566"/>
              <a:gd name="connsiteX3" fmla="*/ 372813 w 3235373"/>
              <a:gd name="connsiteY3" fmla="*/ 862186 h 862566"/>
              <a:gd name="connsiteX4" fmla="*/ 3233746 w 3235373"/>
              <a:gd name="connsiteY4" fmla="*/ 862186 h 862566"/>
              <a:gd name="connsiteX5" fmla="*/ 3233746 w 3235373"/>
              <a:gd name="connsiteY5" fmla="*/ 246108 h 862566"/>
              <a:gd name="connsiteX6" fmla="*/ 2859306 w 3235373"/>
              <a:gd name="connsiteY6" fmla="*/ -380 h 862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35373" h="862566">
                <a:moveTo>
                  <a:pt x="2859306" y="-380"/>
                </a:moveTo>
                <a:lnTo>
                  <a:pt x="-1627" y="-380"/>
                </a:lnTo>
                <a:lnTo>
                  <a:pt x="-1627" y="615698"/>
                </a:lnTo>
                <a:cubicBezTo>
                  <a:pt x="-1627" y="751831"/>
                  <a:pt x="166019" y="862186"/>
                  <a:pt x="372813" y="862186"/>
                </a:cubicBezTo>
                <a:lnTo>
                  <a:pt x="3233746" y="862186"/>
                </a:lnTo>
                <a:lnTo>
                  <a:pt x="3233746" y="246108"/>
                </a:lnTo>
                <a:cubicBezTo>
                  <a:pt x="3233746" y="109975"/>
                  <a:pt x="3066099" y="-380"/>
                  <a:pt x="2859306" y="-38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382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fr-FR" sz="1100" dirty="0">
                <a:solidFill>
                  <a:srgbClr val="767171"/>
                </a:solidFill>
                <a:latin typeface="Ubuntu" panose="020B0504030602030204" pitchFamily="34" charset="0"/>
                <a:cs typeface="Arial" panose="020B0604020202020204" pitchFamily="34" charset="0"/>
              </a:rPr>
              <a:t>Une fois tous les 6 mois</a:t>
            </a:r>
          </a:p>
        </p:txBody>
      </p:sp>
      <p:sp>
        <p:nvSpPr>
          <p:cNvPr id="63" name="Graphique 3">
            <a:extLst>
              <a:ext uri="{FF2B5EF4-FFF2-40B4-BE49-F238E27FC236}">
                <a16:creationId xmlns:a16="http://schemas.microsoft.com/office/drawing/2014/main" id="{79A310DF-3F6B-1741-6FB6-95185BA314CE}"/>
              </a:ext>
            </a:extLst>
          </p:cNvPr>
          <p:cNvSpPr/>
          <p:nvPr/>
        </p:nvSpPr>
        <p:spPr>
          <a:xfrm>
            <a:off x="482435" y="5305049"/>
            <a:ext cx="3235373" cy="862566"/>
          </a:xfrm>
          <a:custGeom>
            <a:avLst/>
            <a:gdLst>
              <a:gd name="connsiteX0" fmla="*/ 2859306 w 3235373"/>
              <a:gd name="connsiteY0" fmla="*/ -380 h 862566"/>
              <a:gd name="connsiteX1" fmla="*/ -1627 w 3235373"/>
              <a:gd name="connsiteY1" fmla="*/ -380 h 862566"/>
              <a:gd name="connsiteX2" fmla="*/ -1627 w 3235373"/>
              <a:gd name="connsiteY2" fmla="*/ 615698 h 862566"/>
              <a:gd name="connsiteX3" fmla="*/ 372813 w 3235373"/>
              <a:gd name="connsiteY3" fmla="*/ 862186 h 862566"/>
              <a:gd name="connsiteX4" fmla="*/ 3233746 w 3235373"/>
              <a:gd name="connsiteY4" fmla="*/ 862186 h 862566"/>
              <a:gd name="connsiteX5" fmla="*/ 3233746 w 3235373"/>
              <a:gd name="connsiteY5" fmla="*/ 246108 h 862566"/>
              <a:gd name="connsiteX6" fmla="*/ 2859306 w 3235373"/>
              <a:gd name="connsiteY6" fmla="*/ -380 h 862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35373" h="862566">
                <a:moveTo>
                  <a:pt x="2859306" y="-380"/>
                </a:moveTo>
                <a:lnTo>
                  <a:pt x="-1627" y="-380"/>
                </a:lnTo>
                <a:lnTo>
                  <a:pt x="-1627" y="615698"/>
                </a:lnTo>
                <a:cubicBezTo>
                  <a:pt x="-1627" y="751831"/>
                  <a:pt x="166019" y="862186"/>
                  <a:pt x="372813" y="862186"/>
                </a:cubicBezTo>
                <a:lnTo>
                  <a:pt x="3233746" y="862186"/>
                </a:lnTo>
                <a:lnTo>
                  <a:pt x="3233746" y="246108"/>
                </a:lnTo>
                <a:cubicBezTo>
                  <a:pt x="3233746" y="109975"/>
                  <a:pt x="3066099" y="-380"/>
                  <a:pt x="2859306" y="-380"/>
                </a:cubicBezTo>
                <a:close/>
              </a:path>
            </a:pathLst>
          </a:custGeom>
          <a:solidFill>
            <a:srgbClr val="FDF2F1"/>
          </a:solidFill>
          <a:ln w="5382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fr-FR" sz="1100" b="1" dirty="0">
                <a:solidFill>
                  <a:srgbClr val="FF0101"/>
                </a:solidFill>
                <a:latin typeface="Ubuntu" panose="020B0504030602030204" pitchFamily="34" charset="0"/>
              </a:rPr>
              <a:t>Revue Connaissance Client</a:t>
            </a:r>
          </a:p>
        </p:txBody>
      </p:sp>
      <p:sp>
        <p:nvSpPr>
          <p:cNvPr id="62" name="Graphique 4">
            <a:extLst>
              <a:ext uri="{FF2B5EF4-FFF2-40B4-BE49-F238E27FC236}">
                <a16:creationId xmlns:a16="http://schemas.microsoft.com/office/drawing/2014/main" id="{324D01C8-5171-42AA-3EF2-515E2F3FBFFD}"/>
              </a:ext>
            </a:extLst>
          </p:cNvPr>
          <p:cNvSpPr/>
          <p:nvPr/>
        </p:nvSpPr>
        <p:spPr>
          <a:xfrm>
            <a:off x="482435" y="4311285"/>
            <a:ext cx="3235373" cy="862566"/>
          </a:xfrm>
          <a:custGeom>
            <a:avLst/>
            <a:gdLst>
              <a:gd name="connsiteX0" fmla="*/ 2859306 w 3235373"/>
              <a:gd name="connsiteY0" fmla="*/ -380 h 862566"/>
              <a:gd name="connsiteX1" fmla="*/ -1627 w 3235373"/>
              <a:gd name="connsiteY1" fmla="*/ -380 h 862566"/>
              <a:gd name="connsiteX2" fmla="*/ -1627 w 3235373"/>
              <a:gd name="connsiteY2" fmla="*/ 615698 h 862566"/>
              <a:gd name="connsiteX3" fmla="*/ 372813 w 3235373"/>
              <a:gd name="connsiteY3" fmla="*/ 862186 h 862566"/>
              <a:gd name="connsiteX4" fmla="*/ 3233746 w 3235373"/>
              <a:gd name="connsiteY4" fmla="*/ 862186 h 862566"/>
              <a:gd name="connsiteX5" fmla="*/ 3233746 w 3235373"/>
              <a:gd name="connsiteY5" fmla="*/ 246108 h 862566"/>
              <a:gd name="connsiteX6" fmla="*/ 2859306 w 3235373"/>
              <a:gd name="connsiteY6" fmla="*/ -380 h 862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35373" h="862566">
                <a:moveTo>
                  <a:pt x="2859306" y="-380"/>
                </a:moveTo>
                <a:lnTo>
                  <a:pt x="-1627" y="-380"/>
                </a:lnTo>
                <a:lnTo>
                  <a:pt x="-1627" y="615698"/>
                </a:lnTo>
                <a:cubicBezTo>
                  <a:pt x="-1627" y="751831"/>
                  <a:pt x="166019" y="862186"/>
                  <a:pt x="372813" y="862186"/>
                </a:cubicBezTo>
                <a:lnTo>
                  <a:pt x="3233746" y="862186"/>
                </a:lnTo>
                <a:lnTo>
                  <a:pt x="3233746" y="246108"/>
                </a:lnTo>
                <a:cubicBezTo>
                  <a:pt x="3233746" y="109975"/>
                  <a:pt x="3066099" y="-380"/>
                  <a:pt x="2859306" y="-380"/>
                </a:cubicBezTo>
                <a:close/>
              </a:path>
            </a:pathLst>
          </a:custGeom>
          <a:solidFill>
            <a:srgbClr val="FDF2F1"/>
          </a:solidFill>
          <a:ln w="5382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fr-FR" sz="1100" b="1" dirty="0">
                <a:solidFill>
                  <a:srgbClr val="FF0101"/>
                </a:solidFill>
                <a:latin typeface="Ubuntu" panose="020B0504030602030204" pitchFamily="34" charset="0"/>
              </a:rPr>
              <a:t>Transmission </a:t>
            </a:r>
            <a:r>
              <a:rPr lang="fr-FR" sz="1100" dirty="0">
                <a:solidFill>
                  <a:srgbClr val="FF0101"/>
                </a:solidFill>
                <a:latin typeface="Ubuntu" panose="020B0504030602030204" pitchFamily="34" charset="0"/>
              </a:rPr>
              <a:t>de son </a:t>
            </a:r>
            <a:r>
              <a:rPr lang="fr-FR" sz="1100" b="1" dirty="0">
                <a:solidFill>
                  <a:srgbClr val="FF0101"/>
                </a:solidFill>
                <a:latin typeface="Ubuntu" panose="020B0504030602030204" pitchFamily="34" charset="0"/>
              </a:rPr>
              <a:t>avis d’imposition</a:t>
            </a:r>
          </a:p>
        </p:txBody>
      </p:sp>
      <p:sp>
        <p:nvSpPr>
          <p:cNvPr id="56" name="Graphique 5">
            <a:extLst>
              <a:ext uri="{FF2B5EF4-FFF2-40B4-BE49-F238E27FC236}">
                <a16:creationId xmlns:a16="http://schemas.microsoft.com/office/drawing/2014/main" id="{6B035180-06B2-B836-5785-1547224F3DDC}"/>
              </a:ext>
            </a:extLst>
          </p:cNvPr>
          <p:cNvSpPr/>
          <p:nvPr/>
        </p:nvSpPr>
        <p:spPr>
          <a:xfrm>
            <a:off x="482435" y="3317522"/>
            <a:ext cx="3235373" cy="862566"/>
          </a:xfrm>
          <a:custGeom>
            <a:avLst/>
            <a:gdLst>
              <a:gd name="connsiteX0" fmla="*/ 2859306 w 3235373"/>
              <a:gd name="connsiteY0" fmla="*/ -380 h 862566"/>
              <a:gd name="connsiteX1" fmla="*/ -1627 w 3235373"/>
              <a:gd name="connsiteY1" fmla="*/ -380 h 862566"/>
              <a:gd name="connsiteX2" fmla="*/ -1627 w 3235373"/>
              <a:gd name="connsiteY2" fmla="*/ 615698 h 862566"/>
              <a:gd name="connsiteX3" fmla="*/ 372813 w 3235373"/>
              <a:gd name="connsiteY3" fmla="*/ 862186 h 862566"/>
              <a:gd name="connsiteX4" fmla="*/ 3233746 w 3235373"/>
              <a:gd name="connsiteY4" fmla="*/ 862186 h 862566"/>
              <a:gd name="connsiteX5" fmla="*/ 3233746 w 3235373"/>
              <a:gd name="connsiteY5" fmla="*/ 246108 h 862566"/>
              <a:gd name="connsiteX6" fmla="*/ 2859306 w 3235373"/>
              <a:gd name="connsiteY6" fmla="*/ -380 h 862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35373" h="862566">
                <a:moveTo>
                  <a:pt x="2859306" y="-380"/>
                </a:moveTo>
                <a:lnTo>
                  <a:pt x="-1627" y="-380"/>
                </a:lnTo>
                <a:lnTo>
                  <a:pt x="-1627" y="615698"/>
                </a:lnTo>
                <a:cubicBezTo>
                  <a:pt x="-1627" y="751831"/>
                  <a:pt x="166019" y="862186"/>
                  <a:pt x="372813" y="862186"/>
                </a:cubicBezTo>
                <a:lnTo>
                  <a:pt x="3233746" y="862186"/>
                </a:lnTo>
                <a:lnTo>
                  <a:pt x="3233746" y="246108"/>
                </a:lnTo>
                <a:cubicBezTo>
                  <a:pt x="3233746" y="109975"/>
                  <a:pt x="3066099" y="-380"/>
                  <a:pt x="2859306" y="-380"/>
                </a:cubicBezTo>
                <a:close/>
              </a:path>
            </a:pathLst>
          </a:custGeom>
          <a:solidFill>
            <a:srgbClr val="FDF2F1"/>
          </a:solidFill>
          <a:ln w="5382" cap="flat">
            <a:noFill/>
            <a:prstDash val="solid"/>
            <a:miter/>
          </a:ln>
        </p:spPr>
        <p:txBody>
          <a:bodyPr lIns="90000" tIns="72000" rtlCol="0" anchor="ctr"/>
          <a:lstStyle/>
          <a:p>
            <a:pPr algn="ctr"/>
            <a:r>
              <a:rPr lang="fr-FR" sz="1100" b="1" dirty="0">
                <a:solidFill>
                  <a:srgbClr val="FF0101"/>
                </a:solidFill>
                <a:latin typeface="Ubuntu" panose="020B0504030602030204" pitchFamily="34" charset="0"/>
              </a:rPr>
              <a:t>Confirmation </a:t>
            </a:r>
            <a:r>
              <a:rPr lang="fr-FR" sz="1100" dirty="0">
                <a:solidFill>
                  <a:srgbClr val="FF0101"/>
                </a:solidFill>
                <a:latin typeface="Ubuntu" panose="020B0504030602030204" pitchFamily="34" charset="0"/>
              </a:rPr>
              <a:t>de son </a:t>
            </a:r>
            <a:r>
              <a:rPr lang="fr-FR" sz="1100" b="1" dirty="0">
                <a:solidFill>
                  <a:srgbClr val="FF0101"/>
                </a:solidFill>
                <a:latin typeface="Ubuntu" panose="020B0504030602030204" pitchFamily="34" charset="0"/>
              </a:rPr>
              <a:t>adresse e-mail</a:t>
            </a:r>
          </a:p>
        </p:txBody>
      </p:sp>
      <p:sp>
        <p:nvSpPr>
          <p:cNvPr id="61" name="Graphique 6">
            <a:extLst>
              <a:ext uri="{FF2B5EF4-FFF2-40B4-BE49-F238E27FC236}">
                <a16:creationId xmlns:a16="http://schemas.microsoft.com/office/drawing/2014/main" id="{742E2276-3FA3-0E0A-2AFA-EFD2183BC145}"/>
              </a:ext>
            </a:extLst>
          </p:cNvPr>
          <p:cNvSpPr/>
          <p:nvPr/>
        </p:nvSpPr>
        <p:spPr>
          <a:xfrm>
            <a:off x="482435" y="2323759"/>
            <a:ext cx="3235373" cy="862566"/>
          </a:xfrm>
          <a:custGeom>
            <a:avLst/>
            <a:gdLst>
              <a:gd name="connsiteX0" fmla="*/ 2859306 w 3235373"/>
              <a:gd name="connsiteY0" fmla="*/ -380 h 862566"/>
              <a:gd name="connsiteX1" fmla="*/ -1627 w 3235373"/>
              <a:gd name="connsiteY1" fmla="*/ -380 h 862566"/>
              <a:gd name="connsiteX2" fmla="*/ -1627 w 3235373"/>
              <a:gd name="connsiteY2" fmla="*/ 615698 h 862566"/>
              <a:gd name="connsiteX3" fmla="*/ 372813 w 3235373"/>
              <a:gd name="connsiteY3" fmla="*/ 862186 h 862566"/>
              <a:gd name="connsiteX4" fmla="*/ 3233746 w 3235373"/>
              <a:gd name="connsiteY4" fmla="*/ 862186 h 862566"/>
              <a:gd name="connsiteX5" fmla="*/ 3233746 w 3235373"/>
              <a:gd name="connsiteY5" fmla="*/ 246108 h 862566"/>
              <a:gd name="connsiteX6" fmla="*/ 2859306 w 3235373"/>
              <a:gd name="connsiteY6" fmla="*/ -380 h 862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35373" h="862566">
                <a:moveTo>
                  <a:pt x="2859306" y="-380"/>
                </a:moveTo>
                <a:lnTo>
                  <a:pt x="-1627" y="-380"/>
                </a:lnTo>
                <a:lnTo>
                  <a:pt x="-1627" y="615698"/>
                </a:lnTo>
                <a:cubicBezTo>
                  <a:pt x="-1627" y="751831"/>
                  <a:pt x="166019" y="862186"/>
                  <a:pt x="372813" y="862186"/>
                </a:cubicBezTo>
                <a:lnTo>
                  <a:pt x="3233746" y="862186"/>
                </a:lnTo>
                <a:lnTo>
                  <a:pt x="3233746" y="246108"/>
                </a:lnTo>
                <a:cubicBezTo>
                  <a:pt x="3233746" y="109975"/>
                  <a:pt x="3066099" y="-380"/>
                  <a:pt x="2859306" y="-380"/>
                </a:cubicBezTo>
                <a:close/>
              </a:path>
            </a:pathLst>
          </a:custGeom>
          <a:solidFill>
            <a:srgbClr val="FDF2F1"/>
          </a:solidFill>
          <a:ln w="5382" cap="flat">
            <a:noFill/>
            <a:prstDash val="solid"/>
            <a:miter/>
          </a:ln>
        </p:spPr>
        <p:txBody>
          <a:bodyPr tIns="180000" rtlCol="0" anchor="ctr"/>
          <a:lstStyle/>
          <a:p>
            <a:pPr algn="ctr"/>
            <a:r>
              <a:rPr lang="fr-FR" sz="1100" b="1" dirty="0">
                <a:solidFill>
                  <a:srgbClr val="FF0101"/>
                </a:solidFill>
                <a:latin typeface="Ubuntu" panose="020B0504030602030204" pitchFamily="34" charset="0"/>
              </a:rPr>
              <a:t>Confirmation </a:t>
            </a:r>
            <a:r>
              <a:rPr lang="fr-FR" sz="1100" dirty="0">
                <a:solidFill>
                  <a:srgbClr val="FF0101"/>
                </a:solidFill>
                <a:latin typeface="Ubuntu" panose="020B0504030602030204" pitchFamily="34" charset="0"/>
              </a:rPr>
              <a:t>de son </a:t>
            </a:r>
            <a:r>
              <a:rPr lang="fr-FR" sz="1100" b="1" dirty="0">
                <a:solidFill>
                  <a:srgbClr val="FF0101"/>
                </a:solidFill>
                <a:latin typeface="Ubuntu" panose="020B0504030602030204" pitchFamily="34" charset="0"/>
              </a:rPr>
              <a:t>numéro téléphone </a:t>
            </a:r>
          </a:p>
          <a:p>
            <a:pPr algn="ctr"/>
            <a:r>
              <a:rPr lang="fr-FR" sz="1100" b="1" dirty="0">
                <a:solidFill>
                  <a:srgbClr val="FF0101"/>
                </a:solidFill>
                <a:latin typeface="Ubuntu" panose="020B0504030602030204" pitchFamily="34" charset="0"/>
              </a:rPr>
              <a:t>mobile sécurisé</a:t>
            </a:r>
          </a:p>
          <a:p>
            <a:endParaRPr lang="fr-FR" sz="1100" dirty="0">
              <a:latin typeface="Ubuntu" panose="020B0504030602030204" pitchFamily="34" charset="0"/>
            </a:endParaRPr>
          </a:p>
        </p:txBody>
      </p:sp>
      <p:sp>
        <p:nvSpPr>
          <p:cNvPr id="60" name="Graphique 7">
            <a:extLst>
              <a:ext uri="{FF2B5EF4-FFF2-40B4-BE49-F238E27FC236}">
                <a16:creationId xmlns:a16="http://schemas.microsoft.com/office/drawing/2014/main" id="{FEC96FDB-825F-7F32-A67A-428A226FC883}"/>
              </a:ext>
            </a:extLst>
          </p:cNvPr>
          <p:cNvSpPr/>
          <p:nvPr/>
        </p:nvSpPr>
        <p:spPr>
          <a:xfrm>
            <a:off x="482435" y="1329995"/>
            <a:ext cx="3235373" cy="862566"/>
          </a:xfrm>
          <a:custGeom>
            <a:avLst/>
            <a:gdLst>
              <a:gd name="connsiteX0" fmla="*/ 2859306 w 3235373"/>
              <a:gd name="connsiteY0" fmla="*/ -380 h 862566"/>
              <a:gd name="connsiteX1" fmla="*/ -1627 w 3235373"/>
              <a:gd name="connsiteY1" fmla="*/ -380 h 862566"/>
              <a:gd name="connsiteX2" fmla="*/ -1627 w 3235373"/>
              <a:gd name="connsiteY2" fmla="*/ 615698 h 862566"/>
              <a:gd name="connsiteX3" fmla="*/ 372813 w 3235373"/>
              <a:gd name="connsiteY3" fmla="*/ 862186 h 862566"/>
              <a:gd name="connsiteX4" fmla="*/ 3233746 w 3235373"/>
              <a:gd name="connsiteY4" fmla="*/ 862186 h 862566"/>
              <a:gd name="connsiteX5" fmla="*/ 3233746 w 3235373"/>
              <a:gd name="connsiteY5" fmla="*/ 246108 h 862566"/>
              <a:gd name="connsiteX6" fmla="*/ 2859306 w 3235373"/>
              <a:gd name="connsiteY6" fmla="*/ -380 h 862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35373" h="862566">
                <a:moveTo>
                  <a:pt x="2859306" y="-380"/>
                </a:moveTo>
                <a:lnTo>
                  <a:pt x="-1627" y="-380"/>
                </a:lnTo>
                <a:lnTo>
                  <a:pt x="-1627" y="615698"/>
                </a:lnTo>
                <a:cubicBezTo>
                  <a:pt x="-1627" y="751831"/>
                  <a:pt x="166019" y="862186"/>
                  <a:pt x="372813" y="862186"/>
                </a:cubicBezTo>
                <a:lnTo>
                  <a:pt x="3233746" y="862186"/>
                </a:lnTo>
                <a:lnTo>
                  <a:pt x="3233746" y="246108"/>
                </a:lnTo>
                <a:cubicBezTo>
                  <a:pt x="3233746" y="109975"/>
                  <a:pt x="3066099" y="-380"/>
                  <a:pt x="2859306" y="-380"/>
                </a:cubicBezTo>
                <a:close/>
              </a:path>
            </a:pathLst>
          </a:custGeom>
          <a:solidFill>
            <a:srgbClr val="FDF2F1"/>
          </a:solidFill>
          <a:ln w="5382" cap="flat">
            <a:noFill/>
            <a:prstDash val="solid"/>
            <a:miter/>
          </a:ln>
        </p:spPr>
        <p:txBody>
          <a:bodyPr lIns="90000" tIns="216000" rtlCol="0" anchor="ctr"/>
          <a:lstStyle/>
          <a:p>
            <a:pPr algn="ctr"/>
            <a:r>
              <a:rPr lang="fr-FR" sz="1100" b="1" dirty="0">
                <a:solidFill>
                  <a:srgbClr val="FF0101"/>
                </a:solidFill>
                <a:latin typeface="Ubuntu" panose="020B0504030602030204" pitchFamily="34" charset="0"/>
              </a:rPr>
              <a:t>Demande d’autorisation </a:t>
            </a:r>
            <a:r>
              <a:rPr lang="fr-FR" sz="1100" dirty="0">
                <a:solidFill>
                  <a:srgbClr val="FF0101"/>
                </a:solidFill>
                <a:latin typeface="Ubuntu" panose="020B0504030602030204" pitchFamily="34" charset="0"/>
              </a:rPr>
              <a:t>faite au client </a:t>
            </a:r>
            <a:br>
              <a:rPr lang="fr-FR" sz="1100" dirty="0">
                <a:solidFill>
                  <a:srgbClr val="FF0101"/>
                </a:solidFill>
                <a:latin typeface="Ubuntu" panose="020B0504030602030204" pitchFamily="34" charset="0"/>
              </a:rPr>
            </a:br>
            <a:r>
              <a:rPr lang="fr-FR" sz="1100" dirty="0">
                <a:solidFill>
                  <a:srgbClr val="FF0101"/>
                </a:solidFill>
                <a:latin typeface="Ubuntu" panose="020B0504030602030204" pitchFamily="34" charset="0"/>
              </a:rPr>
              <a:t>pour </a:t>
            </a:r>
            <a:r>
              <a:rPr lang="fr-FR" sz="1100" b="1" dirty="0">
                <a:solidFill>
                  <a:srgbClr val="FF0101"/>
                </a:solidFill>
                <a:latin typeface="Ubuntu" panose="020B0504030602030204" pitchFamily="34" charset="0"/>
              </a:rPr>
              <a:t>déposer des traceurs</a:t>
            </a:r>
            <a:r>
              <a:rPr lang="fr-FR" sz="1100" dirty="0">
                <a:solidFill>
                  <a:srgbClr val="FF0101"/>
                </a:solidFill>
                <a:latin typeface="Ubuntu" panose="020B0504030602030204" pitchFamily="34" charset="0"/>
              </a:rPr>
              <a:t> (cookies**) </a:t>
            </a:r>
            <a:br>
              <a:rPr lang="fr-FR" sz="1100" dirty="0">
                <a:solidFill>
                  <a:srgbClr val="FF0101"/>
                </a:solidFill>
                <a:latin typeface="Ubuntu" panose="020B0504030602030204" pitchFamily="34" charset="0"/>
              </a:rPr>
            </a:br>
            <a:r>
              <a:rPr lang="fr-FR" sz="1100" dirty="0">
                <a:solidFill>
                  <a:srgbClr val="FF0101"/>
                </a:solidFill>
                <a:latin typeface="Ubuntu" panose="020B0504030602030204" pitchFamily="34" charset="0"/>
              </a:rPr>
              <a:t>afin de recueillir des informations sur l’usage </a:t>
            </a:r>
            <a:br>
              <a:rPr lang="fr-FR" sz="1100" dirty="0">
                <a:solidFill>
                  <a:srgbClr val="FF0101"/>
                </a:solidFill>
                <a:latin typeface="Ubuntu" panose="020B0504030602030204" pitchFamily="34" charset="0"/>
              </a:rPr>
            </a:br>
            <a:r>
              <a:rPr lang="fr-FR" sz="1100" dirty="0">
                <a:solidFill>
                  <a:srgbClr val="FF0101"/>
                </a:solidFill>
                <a:latin typeface="Ubuntu" panose="020B0504030602030204" pitchFamily="34" charset="0"/>
              </a:rPr>
              <a:t>de son espace client web</a:t>
            </a:r>
          </a:p>
          <a:p>
            <a:pPr algn="ctr"/>
            <a:endParaRPr lang="fr-FR" sz="1100" dirty="0">
              <a:latin typeface="Ubuntu" panose="020B0504030602030204" pitchFamily="34" charset="0"/>
            </a:endParaRPr>
          </a:p>
        </p:txBody>
      </p:sp>
      <p:sp>
        <p:nvSpPr>
          <p:cNvPr id="25" name="Étoile : 8 branches 24">
            <a:extLst>
              <a:ext uri="{FF2B5EF4-FFF2-40B4-BE49-F238E27FC236}">
                <a16:creationId xmlns:a16="http://schemas.microsoft.com/office/drawing/2014/main" id="{CFBEE681-67DB-4649-A3EA-285071F52BE7}"/>
              </a:ext>
            </a:extLst>
          </p:cNvPr>
          <p:cNvSpPr/>
          <p:nvPr/>
        </p:nvSpPr>
        <p:spPr>
          <a:xfrm>
            <a:off x="333728" y="1203333"/>
            <a:ext cx="350900" cy="352808"/>
          </a:xfrm>
          <a:prstGeom prst="star8">
            <a:avLst/>
          </a:prstGeom>
          <a:solidFill>
            <a:srgbClr val="D8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  <a:latin typeface="Ubuntu" panose="020B0504030602030204" pitchFamily="34" charset="0"/>
              </a:rPr>
              <a:t>R</a:t>
            </a:r>
          </a:p>
        </p:txBody>
      </p:sp>
      <p:sp>
        <p:nvSpPr>
          <p:cNvPr id="32" name="Étoile : 8 branches 31">
            <a:extLst>
              <a:ext uri="{FF2B5EF4-FFF2-40B4-BE49-F238E27FC236}">
                <a16:creationId xmlns:a16="http://schemas.microsoft.com/office/drawing/2014/main" id="{519EF1C4-C40E-23D6-5E81-FFDFEBD4D1E4}"/>
              </a:ext>
            </a:extLst>
          </p:cNvPr>
          <p:cNvSpPr/>
          <p:nvPr/>
        </p:nvSpPr>
        <p:spPr>
          <a:xfrm>
            <a:off x="329241" y="2197071"/>
            <a:ext cx="350900" cy="352808"/>
          </a:xfrm>
          <a:prstGeom prst="star8">
            <a:avLst/>
          </a:prstGeom>
          <a:solidFill>
            <a:srgbClr val="D8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  <a:latin typeface="Ubuntu" panose="020B0504030602030204" pitchFamily="34" charset="0"/>
              </a:rPr>
              <a:t>R</a:t>
            </a:r>
          </a:p>
        </p:txBody>
      </p:sp>
      <p:sp>
        <p:nvSpPr>
          <p:cNvPr id="33" name="Étoile : 8 branches 32">
            <a:extLst>
              <a:ext uri="{FF2B5EF4-FFF2-40B4-BE49-F238E27FC236}">
                <a16:creationId xmlns:a16="http://schemas.microsoft.com/office/drawing/2014/main" id="{4CE2E1FE-B261-DC63-7C33-55D3F1250334}"/>
              </a:ext>
            </a:extLst>
          </p:cNvPr>
          <p:cNvSpPr/>
          <p:nvPr/>
        </p:nvSpPr>
        <p:spPr>
          <a:xfrm>
            <a:off x="333728" y="3198280"/>
            <a:ext cx="350900" cy="352808"/>
          </a:xfrm>
          <a:prstGeom prst="star8">
            <a:avLst/>
          </a:prstGeom>
          <a:solidFill>
            <a:srgbClr val="D8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  <a:latin typeface="Ubuntu" panose="020B0504030602030204" pitchFamily="34" charset="0"/>
              </a:rPr>
              <a:t>R</a:t>
            </a:r>
          </a:p>
        </p:txBody>
      </p:sp>
      <p:sp>
        <p:nvSpPr>
          <p:cNvPr id="34" name="Étoile : 8 branches 33">
            <a:extLst>
              <a:ext uri="{FF2B5EF4-FFF2-40B4-BE49-F238E27FC236}">
                <a16:creationId xmlns:a16="http://schemas.microsoft.com/office/drawing/2014/main" id="{6ED51C24-8CC9-3368-7B78-B74216E243F1}"/>
              </a:ext>
            </a:extLst>
          </p:cNvPr>
          <p:cNvSpPr/>
          <p:nvPr/>
        </p:nvSpPr>
        <p:spPr>
          <a:xfrm>
            <a:off x="333728" y="4197290"/>
            <a:ext cx="350900" cy="352808"/>
          </a:xfrm>
          <a:prstGeom prst="star8">
            <a:avLst/>
          </a:prstGeom>
          <a:solidFill>
            <a:srgbClr val="D8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  <a:latin typeface="Ubuntu" panose="020B0504030602030204" pitchFamily="34" charset="0"/>
              </a:rPr>
              <a:t>R</a:t>
            </a:r>
          </a:p>
        </p:txBody>
      </p:sp>
      <p:sp>
        <p:nvSpPr>
          <p:cNvPr id="35" name="Étoile : 8 branches 34">
            <a:extLst>
              <a:ext uri="{FF2B5EF4-FFF2-40B4-BE49-F238E27FC236}">
                <a16:creationId xmlns:a16="http://schemas.microsoft.com/office/drawing/2014/main" id="{805E26AA-EC84-CAB1-6DE3-A8681ADE8411}"/>
              </a:ext>
            </a:extLst>
          </p:cNvPr>
          <p:cNvSpPr/>
          <p:nvPr/>
        </p:nvSpPr>
        <p:spPr>
          <a:xfrm>
            <a:off x="333728" y="5165481"/>
            <a:ext cx="350900" cy="352808"/>
          </a:xfrm>
          <a:prstGeom prst="star8">
            <a:avLst/>
          </a:prstGeom>
          <a:solidFill>
            <a:srgbClr val="D8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  <a:latin typeface="Ubuntu" panose="020B0504030602030204" pitchFamily="34" charset="0"/>
              </a:rPr>
              <a:t>R</a:t>
            </a:r>
          </a:p>
        </p:txBody>
      </p:sp>
      <p:sp>
        <p:nvSpPr>
          <p:cNvPr id="53" name="Espace réservé du numéro de diapositive 1">
            <a:extLst>
              <a:ext uri="{FF2B5EF4-FFF2-40B4-BE49-F238E27FC236}">
                <a16:creationId xmlns:a16="http://schemas.microsoft.com/office/drawing/2014/main" id="{8911AB45-D9B3-4208-9C71-34703B290937}"/>
              </a:ext>
            </a:extLst>
          </p:cNvPr>
          <p:cNvSpPr txBox="1">
            <a:spLocks/>
          </p:cNvSpPr>
          <p:nvPr/>
        </p:nvSpPr>
        <p:spPr>
          <a:xfrm>
            <a:off x="9185207" y="6549500"/>
            <a:ext cx="2743200" cy="36512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 baseline="0">
                <a:solidFill>
                  <a:schemeClr val="tx1"/>
                </a:solidFill>
                <a:latin typeface="Montserrat SemiBold" panose="00000700000000000000" pitchFamily="50" charset="0"/>
                <a:ea typeface="+mn-ea"/>
                <a:cs typeface="+mn-cs"/>
              </a:defRPr>
            </a:lvl1pPr>
            <a:lvl2pPr marL="60957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21914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828709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438278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FD38B02-D02D-4737-A540-0D1AB839C122}" type="slidenum">
              <a:rPr lang="fr-FR" sz="1200" b="0" smtClean="0">
                <a:solidFill>
                  <a:srgbClr val="434343"/>
                </a:solidFill>
                <a:latin typeface="+mn-lt"/>
              </a:rPr>
              <a:pPr algn="r"/>
              <a:t>3</a:t>
            </a:fld>
            <a:endParaRPr lang="fr-FR" sz="1200" b="0" dirty="0">
              <a:solidFill>
                <a:srgbClr val="434343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310554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èche : droite 3">
            <a:extLst>
              <a:ext uri="{FF2B5EF4-FFF2-40B4-BE49-F238E27FC236}">
                <a16:creationId xmlns:a16="http://schemas.microsoft.com/office/drawing/2014/main" id="{0EEFA422-0F0B-56A4-4C4A-101833AF300C}"/>
              </a:ext>
            </a:extLst>
          </p:cNvPr>
          <p:cNvSpPr/>
          <p:nvPr/>
        </p:nvSpPr>
        <p:spPr>
          <a:xfrm>
            <a:off x="3492965" y="3667062"/>
            <a:ext cx="8229301" cy="15396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dirty="0">
              <a:latin typeface="Ubuntu" panose="020B0504030602030204" pitchFamily="34" charset="0"/>
            </a:endParaRPr>
          </a:p>
        </p:txBody>
      </p:sp>
      <p:sp>
        <p:nvSpPr>
          <p:cNvPr id="5" name="Flèche : droite 4">
            <a:extLst>
              <a:ext uri="{FF2B5EF4-FFF2-40B4-BE49-F238E27FC236}">
                <a16:creationId xmlns:a16="http://schemas.microsoft.com/office/drawing/2014/main" id="{8C765785-9919-ECC9-1A3C-9F9873E6598A}"/>
              </a:ext>
            </a:extLst>
          </p:cNvPr>
          <p:cNvSpPr/>
          <p:nvPr/>
        </p:nvSpPr>
        <p:spPr>
          <a:xfrm>
            <a:off x="3492965" y="2723483"/>
            <a:ext cx="8229301" cy="15396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dirty="0">
              <a:latin typeface="Ubuntu" panose="020B0504030602030204" pitchFamily="34" charset="0"/>
            </a:endParaRPr>
          </a:p>
        </p:txBody>
      </p:sp>
      <p:sp>
        <p:nvSpPr>
          <p:cNvPr id="6" name="Flèche : droite 5">
            <a:extLst>
              <a:ext uri="{FF2B5EF4-FFF2-40B4-BE49-F238E27FC236}">
                <a16:creationId xmlns:a16="http://schemas.microsoft.com/office/drawing/2014/main" id="{3E983BC4-7BDC-DD3F-4EF5-4A04A1E42FE8}"/>
              </a:ext>
            </a:extLst>
          </p:cNvPr>
          <p:cNvSpPr/>
          <p:nvPr/>
        </p:nvSpPr>
        <p:spPr>
          <a:xfrm>
            <a:off x="3492965" y="1731611"/>
            <a:ext cx="8229301" cy="15396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dirty="0">
              <a:latin typeface="Ubuntu" panose="020B0504030602030204" pitchFamily="34" charset="0"/>
            </a:endParaRP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9B158E57-4950-41F5-8896-E57307845F82}"/>
              </a:ext>
            </a:extLst>
          </p:cNvPr>
          <p:cNvSpPr txBox="1"/>
          <p:nvPr/>
        </p:nvSpPr>
        <p:spPr>
          <a:xfrm>
            <a:off x="147145" y="6112441"/>
            <a:ext cx="7696338" cy="7491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67" b="1" i="1" dirty="0">
                <a:solidFill>
                  <a:srgbClr val="E31D1A"/>
                </a:solidFill>
                <a:latin typeface="Ubuntu" panose="020B0504030602030204" pitchFamily="34" charset="0"/>
                <a:cs typeface="Arial" panose="020B0604020202020204" pitchFamily="34" charset="0"/>
              </a:rPr>
              <a:t>*Interstitiel : </a:t>
            </a:r>
            <a:r>
              <a:rPr lang="fr-FR" sz="1067" i="1" dirty="0">
                <a:solidFill>
                  <a:schemeClr val="bg2">
                    <a:lumMod val="50000"/>
                  </a:schemeClr>
                </a:solidFill>
                <a:latin typeface="Ubuntu" panose="020B0504030602030204" pitchFamily="34" charset="0"/>
                <a:cs typeface="Arial" panose="020B0604020202020204" pitchFamily="34" charset="0"/>
              </a:rPr>
              <a:t>« bannière » présentée ponctuellement à l'utilisateur au cours de sa navigation sur son espace client web.</a:t>
            </a:r>
          </a:p>
          <a:p>
            <a:r>
              <a:rPr lang="fr-FR" sz="1067" b="1" i="1" dirty="0">
                <a:solidFill>
                  <a:srgbClr val="E31D1A"/>
                </a:solidFill>
                <a:latin typeface="Ubuntu" panose="020B0504030602030204" pitchFamily="34" charset="0"/>
                <a:cs typeface="Arial" panose="020B0604020202020204" pitchFamily="34" charset="0"/>
              </a:rPr>
              <a:t>**Cookie : </a:t>
            </a:r>
            <a:r>
              <a:rPr lang="fr-FR" sz="1067" i="1" dirty="0">
                <a:solidFill>
                  <a:schemeClr val="bg2">
                    <a:lumMod val="50000"/>
                  </a:schemeClr>
                </a:solidFill>
                <a:latin typeface="Ubuntu" panose="020B0504030602030204" pitchFamily="34" charset="0"/>
                <a:cs typeface="Arial" panose="020B0604020202020204" pitchFamily="34" charset="0"/>
              </a:rPr>
              <a:t>fichier qui permet d’enregistrer des informations relatives à la navigation du client (page consultée, statistiques…).</a:t>
            </a:r>
          </a:p>
          <a:p>
            <a:r>
              <a:rPr lang="fr-FR" sz="1067" b="1" i="1" dirty="0">
                <a:solidFill>
                  <a:srgbClr val="E31D1A"/>
                </a:solidFill>
                <a:latin typeface="Ubuntu" panose="020B0504030602030204" pitchFamily="34" charset="0"/>
                <a:cs typeface="Arial" panose="020B0604020202020204" pitchFamily="34" charset="0"/>
              </a:rPr>
              <a:t>***EAI : </a:t>
            </a:r>
            <a:r>
              <a:rPr lang="fr-FR" sz="1067" i="1" dirty="0">
                <a:solidFill>
                  <a:schemeClr val="bg2">
                    <a:lumMod val="50000"/>
                  </a:schemeClr>
                </a:solidFill>
                <a:latin typeface="Ubuntu" panose="020B0504030602030204" pitchFamily="34" charset="0"/>
                <a:cs typeface="Arial" panose="020B0604020202020204" pitchFamily="34" charset="0"/>
              </a:rPr>
              <a:t>échange Automatique d'Informations </a:t>
            </a:r>
          </a:p>
          <a:p>
            <a:r>
              <a:rPr lang="fr-FR" sz="1067" b="1" i="1" dirty="0">
                <a:solidFill>
                  <a:srgbClr val="E31D1A"/>
                </a:solidFill>
                <a:latin typeface="Ubuntu" panose="020B0504030602030204" pitchFamily="34" charset="0"/>
                <a:cs typeface="Arial" panose="020B0604020202020204" pitchFamily="34" charset="0"/>
              </a:rPr>
              <a:t>****QCF/QR : </a:t>
            </a:r>
            <a:r>
              <a:rPr lang="fr-FR" sz="1067" i="1" dirty="0">
                <a:solidFill>
                  <a:schemeClr val="bg2">
                    <a:lumMod val="50000"/>
                  </a:schemeClr>
                </a:solidFill>
                <a:latin typeface="Ubuntu" panose="020B0504030602030204" pitchFamily="34" charset="0"/>
                <a:cs typeface="Arial" panose="020B0604020202020204" pitchFamily="34" charset="0"/>
              </a:rPr>
              <a:t>Questionnaire de Compétences Financières / Questionnaire des Risques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41052618-0B3F-4079-B531-560A8007F2FA}"/>
              </a:ext>
            </a:extLst>
          </p:cNvPr>
          <p:cNvSpPr/>
          <p:nvPr/>
        </p:nvSpPr>
        <p:spPr>
          <a:xfrm>
            <a:off x="764237" y="279446"/>
            <a:ext cx="12104134" cy="451343"/>
          </a:xfrm>
          <a:prstGeom prst="rect">
            <a:avLst/>
          </a:prstGeom>
          <a:noFill/>
        </p:spPr>
        <p:txBody>
          <a:bodyPr wrap="square" lIns="121920" tIns="60960" rIns="121920" bIns="60960" anchor="t">
            <a:spAutoFit/>
          </a:bodyPr>
          <a:lstStyle/>
          <a:p>
            <a:r>
              <a:rPr lang="fr-FR" sz="2133" b="1" dirty="0">
                <a:solidFill>
                  <a:srgbClr val="E31D1A"/>
                </a:solidFill>
                <a:latin typeface="Ubuntu" panose="020B0504030602030204" pitchFamily="34" charset="0"/>
                <a:cs typeface="Arial" panose="020B0604020202020204" pitchFamily="34" charset="0"/>
              </a:rPr>
              <a:t>Les interstitiels* présentés au mois de septembre (2/2)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F4341284-01AF-4E0C-866D-126344DD3EB3}"/>
              </a:ext>
            </a:extLst>
          </p:cNvPr>
          <p:cNvSpPr/>
          <p:nvPr/>
        </p:nvSpPr>
        <p:spPr>
          <a:xfrm>
            <a:off x="1" y="-6318"/>
            <a:ext cx="147144" cy="6864317"/>
          </a:xfrm>
          <a:prstGeom prst="rect">
            <a:avLst/>
          </a:prstGeom>
          <a:solidFill>
            <a:srgbClr val="E31D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>
              <a:latin typeface="Ubuntu" panose="020B0504030602030204" pitchFamily="34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93A4E16B-315B-4B46-8785-632C1ECD6EC5}"/>
              </a:ext>
            </a:extLst>
          </p:cNvPr>
          <p:cNvSpPr/>
          <p:nvPr/>
        </p:nvSpPr>
        <p:spPr>
          <a:xfrm>
            <a:off x="147146" y="424627"/>
            <a:ext cx="617091" cy="17200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dirty="0">
              <a:latin typeface="Ubuntu" panose="020B0504030602030204" pitchFamily="34" charset="0"/>
            </a:endParaRP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972F47F7-5A59-41F4-B857-C1AE8B9E97D1}"/>
              </a:ext>
            </a:extLst>
          </p:cNvPr>
          <p:cNvSpPr txBox="1"/>
          <p:nvPr/>
        </p:nvSpPr>
        <p:spPr>
          <a:xfrm>
            <a:off x="5115781" y="940036"/>
            <a:ext cx="1143263" cy="3385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sz="1600" b="1" dirty="0">
                <a:solidFill>
                  <a:srgbClr val="D80027"/>
                </a:solidFill>
                <a:latin typeface="Ubuntu" panose="020B0504030602030204" pitchFamily="34" charset="0"/>
              </a:rPr>
              <a:t>Pour qui ?</a:t>
            </a:r>
            <a:endParaRPr lang="fr-FR" sz="1600" b="1" dirty="0">
              <a:solidFill>
                <a:srgbClr val="D80027"/>
              </a:solidFill>
              <a:latin typeface="Ubuntu" panose="020B0504030602030204" pitchFamily="34" charset="0"/>
            </a:endParaRP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06F23BFC-EB6D-42C8-8EF3-B456AC6E8C6D}"/>
              </a:ext>
            </a:extLst>
          </p:cNvPr>
          <p:cNvSpPr txBox="1"/>
          <p:nvPr/>
        </p:nvSpPr>
        <p:spPr>
          <a:xfrm>
            <a:off x="8891255" y="940151"/>
            <a:ext cx="1358064" cy="3385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sz="1600" b="1" dirty="0">
                <a:solidFill>
                  <a:srgbClr val="D80027"/>
                </a:solidFill>
                <a:latin typeface="Ubuntu" panose="020B0504030602030204" pitchFamily="34" charset="0"/>
              </a:rPr>
              <a:t>Fréquence ?</a:t>
            </a:r>
            <a:endParaRPr lang="fr-FR" sz="1600" b="1" dirty="0">
              <a:solidFill>
                <a:srgbClr val="D80027"/>
              </a:solidFill>
              <a:latin typeface="Ubuntu" panose="020B0504030602030204" pitchFamily="34" charset="0"/>
            </a:endParaRPr>
          </a:p>
        </p:txBody>
      </p:sp>
      <p:pic>
        <p:nvPicPr>
          <p:cNvPr id="51" name="Graphique 50" descr="Informations">
            <a:extLst>
              <a:ext uri="{FF2B5EF4-FFF2-40B4-BE49-F238E27FC236}">
                <a16:creationId xmlns:a16="http://schemas.microsoft.com/office/drawing/2014/main" id="{133D0A1D-A67C-49AC-B61F-9FB8BE3E62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8956" y="644794"/>
            <a:ext cx="348607" cy="348607"/>
          </a:xfrm>
          <a:prstGeom prst="rect">
            <a:avLst/>
          </a:prstGeom>
        </p:spPr>
      </p:pic>
      <p:sp>
        <p:nvSpPr>
          <p:cNvPr id="48" name="ZoneTexte 47">
            <a:extLst>
              <a:ext uri="{FF2B5EF4-FFF2-40B4-BE49-F238E27FC236}">
                <a16:creationId xmlns:a16="http://schemas.microsoft.com/office/drawing/2014/main" id="{DA712B38-3159-45A3-8945-1A0E7D7E4D5D}"/>
              </a:ext>
            </a:extLst>
          </p:cNvPr>
          <p:cNvSpPr txBox="1"/>
          <p:nvPr/>
        </p:nvSpPr>
        <p:spPr>
          <a:xfrm>
            <a:off x="9688178" y="63689"/>
            <a:ext cx="2852343" cy="335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200" dirty="0">
                <a:solidFill>
                  <a:srgbClr val="767171"/>
                </a:solidFill>
                <a:latin typeface="Ubuntu" panose="020B0504030602030204" pitchFamily="34" charset="0"/>
                <a:cs typeface="Arial" panose="020B0604020202020204" pitchFamily="34" charset="0"/>
              </a:rPr>
              <a:t>Interstitiels réglementaires</a:t>
            </a:r>
          </a:p>
        </p:txBody>
      </p:sp>
      <p:sp>
        <p:nvSpPr>
          <p:cNvPr id="52" name="Étoile : 8 branches 51">
            <a:extLst>
              <a:ext uri="{FF2B5EF4-FFF2-40B4-BE49-F238E27FC236}">
                <a16:creationId xmlns:a16="http://schemas.microsoft.com/office/drawing/2014/main" id="{C1D0D2FF-A6D8-4008-84E4-0235DE6E95FE}"/>
              </a:ext>
            </a:extLst>
          </p:cNvPr>
          <p:cNvSpPr/>
          <p:nvPr/>
        </p:nvSpPr>
        <p:spPr>
          <a:xfrm>
            <a:off x="9385285" y="83166"/>
            <a:ext cx="350900" cy="352808"/>
          </a:xfrm>
          <a:prstGeom prst="star8">
            <a:avLst/>
          </a:prstGeom>
          <a:solidFill>
            <a:srgbClr val="D8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  <a:latin typeface="Ubuntu" panose="020B0504030602030204" pitchFamily="34" charset="0"/>
              </a:rPr>
              <a:t>R</a:t>
            </a:r>
          </a:p>
        </p:txBody>
      </p:sp>
      <p:sp>
        <p:nvSpPr>
          <p:cNvPr id="82" name="Graphique 10">
            <a:extLst>
              <a:ext uri="{FF2B5EF4-FFF2-40B4-BE49-F238E27FC236}">
                <a16:creationId xmlns:a16="http://schemas.microsoft.com/office/drawing/2014/main" id="{7D611C8D-77B1-7617-BAD0-E1750B950CA3}"/>
              </a:ext>
            </a:extLst>
          </p:cNvPr>
          <p:cNvSpPr/>
          <p:nvPr/>
        </p:nvSpPr>
        <p:spPr>
          <a:xfrm>
            <a:off x="4179642" y="3363216"/>
            <a:ext cx="3235373" cy="862566"/>
          </a:xfrm>
          <a:custGeom>
            <a:avLst/>
            <a:gdLst>
              <a:gd name="connsiteX0" fmla="*/ 2859306 w 3235373"/>
              <a:gd name="connsiteY0" fmla="*/ -380 h 862566"/>
              <a:gd name="connsiteX1" fmla="*/ -1627 w 3235373"/>
              <a:gd name="connsiteY1" fmla="*/ -380 h 862566"/>
              <a:gd name="connsiteX2" fmla="*/ -1627 w 3235373"/>
              <a:gd name="connsiteY2" fmla="*/ 615698 h 862566"/>
              <a:gd name="connsiteX3" fmla="*/ 372813 w 3235373"/>
              <a:gd name="connsiteY3" fmla="*/ 862186 h 862566"/>
              <a:gd name="connsiteX4" fmla="*/ 3233746 w 3235373"/>
              <a:gd name="connsiteY4" fmla="*/ 862186 h 862566"/>
              <a:gd name="connsiteX5" fmla="*/ 3233746 w 3235373"/>
              <a:gd name="connsiteY5" fmla="*/ 246108 h 862566"/>
              <a:gd name="connsiteX6" fmla="*/ 2859306 w 3235373"/>
              <a:gd name="connsiteY6" fmla="*/ -380 h 862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35373" h="862566">
                <a:moveTo>
                  <a:pt x="2859306" y="-380"/>
                </a:moveTo>
                <a:lnTo>
                  <a:pt x="-1627" y="-380"/>
                </a:lnTo>
                <a:lnTo>
                  <a:pt x="-1627" y="615698"/>
                </a:lnTo>
                <a:cubicBezTo>
                  <a:pt x="-1627" y="751831"/>
                  <a:pt x="166019" y="862186"/>
                  <a:pt x="372813" y="862186"/>
                </a:cubicBezTo>
                <a:lnTo>
                  <a:pt x="3233746" y="862186"/>
                </a:lnTo>
                <a:lnTo>
                  <a:pt x="3233746" y="246108"/>
                </a:lnTo>
                <a:cubicBezTo>
                  <a:pt x="3233746" y="109975"/>
                  <a:pt x="3066099" y="-380"/>
                  <a:pt x="2859306" y="-38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382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fr-FR" sz="1100" dirty="0">
                <a:solidFill>
                  <a:srgbClr val="767171"/>
                </a:solidFill>
                <a:latin typeface="Ubuntu" panose="020B0504030602030204" pitchFamily="34" charset="0"/>
                <a:cs typeface="Arial" panose="020B0604020202020204" pitchFamily="34" charset="0"/>
              </a:rPr>
              <a:t>Les clients majeurs qui détiennent un produit d’épargne financière avec un QCF/QR**** absent ou échu depuis 2 ans ou plus</a:t>
            </a:r>
          </a:p>
        </p:txBody>
      </p:sp>
      <p:sp>
        <p:nvSpPr>
          <p:cNvPr id="81" name="Graphique 11">
            <a:extLst>
              <a:ext uri="{FF2B5EF4-FFF2-40B4-BE49-F238E27FC236}">
                <a16:creationId xmlns:a16="http://schemas.microsoft.com/office/drawing/2014/main" id="{581D3C8C-6D2B-FE11-1AB9-06EF60E6CF8A}"/>
              </a:ext>
            </a:extLst>
          </p:cNvPr>
          <p:cNvSpPr/>
          <p:nvPr/>
        </p:nvSpPr>
        <p:spPr>
          <a:xfrm>
            <a:off x="4179642" y="2369453"/>
            <a:ext cx="3235373" cy="862566"/>
          </a:xfrm>
          <a:custGeom>
            <a:avLst/>
            <a:gdLst>
              <a:gd name="connsiteX0" fmla="*/ 2859306 w 3235373"/>
              <a:gd name="connsiteY0" fmla="*/ -380 h 862566"/>
              <a:gd name="connsiteX1" fmla="*/ -1627 w 3235373"/>
              <a:gd name="connsiteY1" fmla="*/ -380 h 862566"/>
              <a:gd name="connsiteX2" fmla="*/ -1627 w 3235373"/>
              <a:gd name="connsiteY2" fmla="*/ 615698 h 862566"/>
              <a:gd name="connsiteX3" fmla="*/ 372813 w 3235373"/>
              <a:gd name="connsiteY3" fmla="*/ 862186 h 862566"/>
              <a:gd name="connsiteX4" fmla="*/ 3233746 w 3235373"/>
              <a:gd name="connsiteY4" fmla="*/ 862186 h 862566"/>
              <a:gd name="connsiteX5" fmla="*/ 3233746 w 3235373"/>
              <a:gd name="connsiteY5" fmla="*/ 246108 h 862566"/>
              <a:gd name="connsiteX6" fmla="*/ 2859306 w 3235373"/>
              <a:gd name="connsiteY6" fmla="*/ -380 h 862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35373" h="862566">
                <a:moveTo>
                  <a:pt x="2859306" y="-380"/>
                </a:moveTo>
                <a:lnTo>
                  <a:pt x="-1627" y="-380"/>
                </a:lnTo>
                <a:lnTo>
                  <a:pt x="-1627" y="615698"/>
                </a:lnTo>
                <a:cubicBezTo>
                  <a:pt x="-1627" y="751831"/>
                  <a:pt x="166019" y="862186"/>
                  <a:pt x="372813" y="862186"/>
                </a:cubicBezTo>
                <a:lnTo>
                  <a:pt x="3233746" y="862186"/>
                </a:lnTo>
                <a:lnTo>
                  <a:pt x="3233746" y="246108"/>
                </a:lnTo>
                <a:cubicBezTo>
                  <a:pt x="3233746" y="109975"/>
                  <a:pt x="3066099" y="-380"/>
                  <a:pt x="2859306" y="-38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382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fr-FR" sz="1100" kern="1200" dirty="0">
                <a:solidFill>
                  <a:srgbClr val="767171"/>
                </a:solidFill>
                <a:latin typeface="Ubuntu" panose="020B0504030602030204" pitchFamily="34" charset="0"/>
                <a:cs typeface="Arial" panose="020B0604020202020204" pitchFamily="34" charset="0"/>
              </a:rPr>
              <a:t>Les clients majeurs auxquels sont rattachés des clients mineurs </a:t>
            </a:r>
          </a:p>
        </p:txBody>
      </p:sp>
      <p:sp>
        <p:nvSpPr>
          <p:cNvPr id="80" name="Graphique 12">
            <a:extLst>
              <a:ext uri="{FF2B5EF4-FFF2-40B4-BE49-F238E27FC236}">
                <a16:creationId xmlns:a16="http://schemas.microsoft.com/office/drawing/2014/main" id="{FFACC9A0-B968-7CA8-54B4-0019AAB3B6D7}"/>
              </a:ext>
            </a:extLst>
          </p:cNvPr>
          <p:cNvSpPr/>
          <p:nvPr/>
        </p:nvSpPr>
        <p:spPr>
          <a:xfrm>
            <a:off x="4179642" y="1375689"/>
            <a:ext cx="3235373" cy="862566"/>
          </a:xfrm>
          <a:custGeom>
            <a:avLst/>
            <a:gdLst>
              <a:gd name="connsiteX0" fmla="*/ 2859306 w 3235373"/>
              <a:gd name="connsiteY0" fmla="*/ -380 h 862566"/>
              <a:gd name="connsiteX1" fmla="*/ -1627 w 3235373"/>
              <a:gd name="connsiteY1" fmla="*/ -380 h 862566"/>
              <a:gd name="connsiteX2" fmla="*/ -1627 w 3235373"/>
              <a:gd name="connsiteY2" fmla="*/ 615698 h 862566"/>
              <a:gd name="connsiteX3" fmla="*/ 372813 w 3235373"/>
              <a:gd name="connsiteY3" fmla="*/ 862186 h 862566"/>
              <a:gd name="connsiteX4" fmla="*/ 3233746 w 3235373"/>
              <a:gd name="connsiteY4" fmla="*/ 862186 h 862566"/>
              <a:gd name="connsiteX5" fmla="*/ 3233746 w 3235373"/>
              <a:gd name="connsiteY5" fmla="*/ 246108 h 862566"/>
              <a:gd name="connsiteX6" fmla="*/ 2859306 w 3235373"/>
              <a:gd name="connsiteY6" fmla="*/ -380 h 862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35373" h="862566">
                <a:moveTo>
                  <a:pt x="2859306" y="-380"/>
                </a:moveTo>
                <a:lnTo>
                  <a:pt x="-1627" y="-380"/>
                </a:lnTo>
                <a:lnTo>
                  <a:pt x="-1627" y="615698"/>
                </a:lnTo>
                <a:cubicBezTo>
                  <a:pt x="-1627" y="751831"/>
                  <a:pt x="166019" y="862186"/>
                  <a:pt x="372813" y="862186"/>
                </a:cubicBezTo>
                <a:lnTo>
                  <a:pt x="3233746" y="862186"/>
                </a:lnTo>
                <a:lnTo>
                  <a:pt x="3233746" y="246108"/>
                </a:lnTo>
                <a:cubicBezTo>
                  <a:pt x="3233746" y="109975"/>
                  <a:pt x="3066099" y="-380"/>
                  <a:pt x="2859306" y="-38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382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fr-FR" sz="1100" kern="1200" dirty="0">
                <a:solidFill>
                  <a:srgbClr val="767171"/>
                </a:solidFill>
                <a:latin typeface="Ubuntu" panose="020B0504030602030204" pitchFamily="34" charset="0"/>
                <a:cs typeface="Arial" panose="020B0604020202020204" pitchFamily="34" charset="0"/>
              </a:rPr>
              <a:t>Les clients majeurs présumés résidents fiscaux français qui n’ont pas confirmé leur pays de résidence fiscale via l’EAI***</a:t>
            </a:r>
          </a:p>
        </p:txBody>
      </p:sp>
      <p:sp>
        <p:nvSpPr>
          <p:cNvPr id="87" name="Graphique 18">
            <a:extLst>
              <a:ext uri="{FF2B5EF4-FFF2-40B4-BE49-F238E27FC236}">
                <a16:creationId xmlns:a16="http://schemas.microsoft.com/office/drawing/2014/main" id="{D84DED67-4CF0-3B36-21E0-222E711C8ADE}"/>
              </a:ext>
            </a:extLst>
          </p:cNvPr>
          <p:cNvSpPr/>
          <p:nvPr/>
        </p:nvSpPr>
        <p:spPr>
          <a:xfrm>
            <a:off x="8081909" y="3351520"/>
            <a:ext cx="3235373" cy="862566"/>
          </a:xfrm>
          <a:custGeom>
            <a:avLst/>
            <a:gdLst>
              <a:gd name="connsiteX0" fmla="*/ 2859306 w 3235373"/>
              <a:gd name="connsiteY0" fmla="*/ -380 h 862566"/>
              <a:gd name="connsiteX1" fmla="*/ -1627 w 3235373"/>
              <a:gd name="connsiteY1" fmla="*/ -380 h 862566"/>
              <a:gd name="connsiteX2" fmla="*/ -1627 w 3235373"/>
              <a:gd name="connsiteY2" fmla="*/ 615698 h 862566"/>
              <a:gd name="connsiteX3" fmla="*/ 372813 w 3235373"/>
              <a:gd name="connsiteY3" fmla="*/ 862186 h 862566"/>
              <a:gd name="connsiteX4" fmla="*/ 3233746 w 3235373"/>
              <a:gd name="connsiteY4" fmla="*/ 862186 h 862566"/>
              <a:gd name="connsiteX5" fmla="*/ 3233746 w 3235373"/>
              <a:gd name="connsiteY5" fmla="*/ 246108 h 862566"/>
              <a:gd name="connsiteX6" fmla="*/ 2859306 w 3235373"/>
              <a:gd name="connsiteY6" fmla="*/ -380 h 862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35373" h="862566">
                <a:moveTo>
                  <a:pt x="2859306" y="-380"/>
                </a:moveTo>
                <a:lnTo>
                  <a:pt x="-1627" y="-380"/>
                </a:lnTo>
                <a:lnTo>
                  <a:pt x="-1627" y="615698"/>
                </a:lnTo>
                <a:cubicBezTo>
                  <a:pt x="-1627" y="751831"/>
                  <a:pt x="166019" y="862186"/>
                  <a:pt x="372813" y="862186"/>
                </a:cubicBezTo>
                <a:lnTo>
                  <a:pt x="3233746" y="862186"/>
                </a:lnTo>
                <a:lnTo>
                  <a:pt x="3233746" y="246108"/>
                </a:lnTo>
                <a:cubicBezTo>
                  <a:pt x="3233746" y="109975"/>
                  <a:pt x="3066099" y="-380"/>
                  <a:pt x="2859306" y="-38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382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fr-FR" sz="1100" dirty="0">
                <a:solidFill>
                  <a:srgbClr val="767171"/>
                </a:solidFill>
                <a:latin typeface="Ubuntu" panose="020B0504030602030204" pitchFamily="34" charset="0"/>
                <a:cs typeface="Arial" panose="020B0604020202020204" pitchFamily="34" charset="0"/>
              </a:rPr>
              <a:t>À chaque connexion (tant que le client n’aura pas transmis son QCF/QR)</a:t>
            </a:r>
          </a:p>
        </p:txBody>
      </p:sp>
      <p:sp>
        <p:nvSpPr>
          <p:cNvPr id="88" name="Graphique 19">
            <a:extLst>
              <a:ext uri="{FF2B5EF4-FFF2-40B4-BE49-F238E27FC236}">
                <a16:creationId xmlns:a16="http://schemas.microsoft.com/office/drawing/2014/main" id="{C8134D6A-3FA9-81E7-DE30-C7DCAB7E6A8C}"/>
              </a:ext>
            </a:extLst>
          </p:cNvPr>
          <p:cNvSpPr/>
          <p:nvPr/>
        </p:nvSpPr>
        <p:spPr>
          <a:xfrm>
            <a:off x="8081909" y="2366850"/>
            <a:ext cx="3235373" cy="862566"/>
          </a:xfrm>
          <a:custGeom>
            <a:avLst/>
            <a:gdLst>
              <a:gd name="connsiteX0" fmla="*/ 2859306 w 3235373"/>
              <a:gd name="connsiteY0" fmla="*/ -380 h 862566"/>
              <a:gd name="connsiteX1" fmla="*/ -1627 w 3235373"/>
              <a:gd name="connsiteY1" fmla="*/ -380 h 862566"/>
              <a:gd name="connsiteX2" fmla="*/ -1627 w 3235373"/>
              <a:gd name="connsiteY2" fmla="*/ 615698 h 862566"/>
              <a:gd name="connsiteX3" fmla="*/ 372813 w 3235373"/>
              <a:gd name="connsiteY3" fmla="*/ 862186 h 862566"/>
              <a:gd name="connsiteX4" fmla="*/ 3233746 w 3235373"/>
              <a:gd name="connsiteY4" fmla="*/ 862186 h 862566"/>
              <a:gd name="connsiteX5" fmla="*/ 3233746 w 3235373"/>
              <a:gd name="connsiteY5" fmla="*/ 246108 h 862566"/>
              <a:gd name="connsiteX6" fmla="*/ 2859306 w 3235373"/>
              <a:gd name="connsiteY6" fmla="*/ -380 h 862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35373" h="862566">
                <a:moveTo>
                  <a:pt x="2859306" y="-380"/>
                </a:moveTo>
                <a:lnTo>
                  <a:pt x="-1627" y="-380"/>
                </a:lnTo>
                <a:lnTo>
                  <a:pt x="-1627" y="615698"/>
                </a:lnTo>
                <a:cubicBezTo>
                  <a:pt x="-1627" y="751831"/>
                  <a:pt x="166019" y="862186"/>
                  <a:pt x="372813" y="862186"/>
                </a:cubicBezTo>
                <a:lnTo>
                  <a:pt x="3233746" y="862186"/>
                </a:lnTo>
                <a:lnTo>
                  <a:pt x="3233746" y="246108"/>
                </a:lnTo>
                <a:cubicBezTo>
                  <a:pt x="3233746" y="109975"/>
                  <a:pt x="3066099" y="-380"/>
                  <a:pt x="2859306" y="-38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382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fr-FR" sz="1100" dirty="0">
                <a:solidFill>
                  <a:srgbClr val="767171"/>
                </a:solidFill>
                <a:latin typeface="Ubuntu" panose="020B0504030602030204" pitchFamily="34" charset="0"/>
                <a:cs typeface="Arial" panose="020B0604020202020204" pitchFamily="34" charset="0"/>
              </a:rPr>
              <a:t>À chaque connexion après authentification </a:t>
            </a:r>
          </a:p>
          <a:p>
            <a:pPr algn="ctr"/>
            <a:r>
              <a:rPr lang="fr-FR" sz="1100" dirty="0">
                <a:solidFill>
                  <a:srgbClr val="767171"/>
                </a:solidFill>
                <a:latin typeface="Ubuntu" panose="020B0504030602030204" pitchFamily="34" charset="0"/>
                <a:cs typeface="Arial" panose="020B0604020202020204" pitchFamily="34" charset="0"/>
              </a:rPr>
              <a:t>à l’espace client </a:t>
            </a:r>
            <a:br>
              <a:rPr lang="fr-FR" sz="1100" dirty="0">
                <a:solidFill>
                  <a:srgbClr val="767171"/>
                </a:solidFill>
                <a:latin typeface="Ubuntu" panose="020B0504030602030204" pitchFamily="34" charset="0"/>
                <a:cs typeface="Arial" panose="020B0604020202020204" pitchFamily="34" charset="0"/>
              </a:rPr>
            </a:br>
            <a:r>
              <a:rPr lang="fr-FR" sz="1100" dirty="0">
                <a:solidFill>
                  <a:srgbClr val="767171"/>
                </a:solidFill>
                <a:latin typeface="Ubuntu" panose="020B0504030602030204" pitchFamily="34" charset="0"/>
                <a:cs typeface="Arial" panose="020B0604020202020204" pitchFamily="34" charset="0"/>
              </a:rPr>
              <a:t> (pas de possibilité de fermer l’interstitiel)</a:t>
            </a:r>
            <a:endParaRPr lang="fr-FR" sz="1100" kern="1200" dirty="0">
              <a:solidFill>
                <a:srgbClr val="767171"/>
              </a:solidFill>
              <a:latin typeface="Ubuntu" panose="020B0504030602030204" pitchFamily="34" charset="0"/>
              <a:cs typeface="Arial" panose="020B0604020202020204" pitchFamily="34" charset="0"/>
            </a:endParaRPr>
          </a:p>
        </p:txBody>
      </p:sp>
      <p:sp>
        <p:nvSpPr>
          <p:cNvPr id="89" name="Graphique 20">
            <a:extLst>
              <a:ext uri="{FF2B5EF4-FFF2-40B4-BE49-F238E27FC236}">
                <a16:creationId xmlns:a16="http://schemas.microsoft.com/office/drawing/2014/main" id="{0F052910-79EC-6A24-6368-C878469831CC}"/>
              </a:ext>
            </a:extLst>
          </p:cNvPr>
          <p:cNvSpPr/>
          <p:nvPr/>
        </p:nvSpPr>
        <p:spPr>
          <a:xfrm>
            <a:off x="8081909" y="1382180"/>
            <a:ext cx="3235373" cy="862566"/>
          </a:xfrm>
          <a:custGeom>
            <a:avLst/>
            <a:gdLst>
              <a:gd name="connsiteX0" fmla="*/ 2859306 w 3235373"/>
              <a:gd name="connsiteY0" fmla="*/ -380 h 862566"/>
              <a:gd name="connsiteX1" fmla="*/ -1627 w 3235373"/>
              <a:gd name="connsiteY1" fmla="*/ -380 h 862566"/>
              <a:gd name="connsiteX2" fmla="*/ -1627 w 3235373"/>
              <a:gd name="connsiteY2" fmla="*/ 615698 h 862566"/>
              <a:gd name="connsiteX3" fmla="*/ 372813 w 3235373"/>
              <a:gd name="connsiteY3" fmla="*/ 862186 h 862566"/>
              <a:gd name="connsiteX4" fmla="*/ 3233746 w 3235373"/>
              <a:gd name="connsiteY4" fmla="*/ 862186 h 862566"/>
              <a:gd name="connsiteX5" fmla="*/ 3233746 w 3235373"/>
              <a:gd name="connsiteY5" fmla="*/ 246108 h 862566"/>
              <a:gd name="connsiteX6" fmla="*/ 2859306 w 3235373"/>
              <a:gd name="connsiteY6" fmla="*/ -380 h 862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35373" h="862566">
                <a:moveTo>
                  <a:pt x="2859306" y="-380"/>
                </a:moveTo>
                <a:lnTo>
                  <a:pt x="-1627" y="-380"/>
                </a:lnTo>
                <a:lnTo>
                  <a:pt x="-1627" y="615698"/>
                </a:lnTo>
                <a:cubicBezTo>
                  <a:pt x="-1627" y="751831"/>
                  <a:pt x="166019" y="862186"/>
                  <a:pt x="372813" y="862186"/>
                </a:cubicBezTo>
                <a:lnTo>
                  <a:pt x="3233746" y="862186"/>
                </a:lnTo>
                <a:lnTo>
                  <a:pt x="3233746" y="246108"/>
                </a:lnTo>
                <a:cubicBezTo>
                  <a:pt x="3233746" y="109975"/>
                  <a:pt x="3066099" y="-380"/>
                  <a:pt x="2859306" y="-38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382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fr-FR" sz="1100" dirty="0">
                <a:solidFill>
                  <a:srgbClr val="767171"/>
                </a:solidFill>
                <a:latin typeface="Ubuntu" panose="020B0504030602030204" pitchFamily="34" charset="0"/>
                <a:cs typeface="Arial" panose="020B0604020202020204" pitchFamily="34" charset="0"/>
              </a:rPr>
              <a:t>À chaque connexion après authentification </a:t>
            </a:r>
          </a:p>
          <a:p>
            <a:pPr algn="ctr"/>
            <a:r>
              <a:rPr lang="fr-FR" sz="1100" dirty="0">
                <a:solidFill>
                  <a:srgbClr val="767171"/>
                </a:solidFill>
                <a:latin typeface="Ubuntu" panose="020B0504030602030204" pitchFamily="34" charset="0"/>
                <a:cs typeface="Arial" panose="020B0604020202020204" pitchFamily="34" charset="0"/>
              </a:rPr>
              <a:t>à l’espace client </a:t>
            </a:r>
            <a:br>
              <a:rPr lang="fr-FR" sz="1100" dirty="0">
                <a:solidFill>
                  <a:srgbClr val="767171"/>
                </a:solidFill>
                <a:latin typeface="Ubuntu" panose="020B0504030602030204" pitchFamily="34" charset="0"/>
                <a:cs typeface="Arial" panose="020B0604020202020204" pitchFamily="34" charset="0"/>
              </a:rPr>
            </a:br>
            <a:r>
              <a:rPr lang="fr-FR" sz="1100" dirty="0">
                <a:solidFill>
                  <a:srgbClr val="767171"/>
                </a:solidFill>
                <a:latin typeface="Ubuntu" panose="020B0504030602030204" pitchFamily="34" charset="0"/>
                <a:cs typeface="Arial" panose="020B0604020202020204" pitchFamily="34" charset="0"/>
              </a:rPr>
              <a:t> (pas de possibilité de fermer l’interstitiel)</a:t>
            </a:r>
            <a:endParaRPr lang="fr-FR" sz="1100" kern="1200" dirty="0">
              <a:solidFill>
                <a:srgbClr val="767171"/>
              </a:solidFill>
              <a:latin typeface="Ubuntu" panose="020B0504030602030204" pitchFamily="34" charset="0"/>
              <a:cs typeface="Arial" panose="020B0604020202020204" pitchFamily="34" charset="0"/>
            </a:endParaRPr>
          </a:p>
        </p:txBody>
      </p:sp>
      <p:sp>
        <p:nvSpPr>
          <p:cNvPr id="56" name="Graphique 5">
            <a:extLst>
              <a:ext uri="{FF2B5EF4-FFF2-40B4-BE49-F238E27FC236}">
                <a16:creationId xmlns:a16="http://schemas.microsoft.com/office/drawing/2014/main" id="{6B035180-06B2-B836-5785-1547224F3DDC}"/>
              </a:ext>
            </a:extLst>
          </p:cNvPr>
          <p:cNvSpPr/>
          <p:nvPr/>
        </p:nvSpPr>
        <p:spPr>
          <a:xfrm>
            <a:off x="482435" y="3317522"/>
            <a:ext cx="3235373" cy="862566"/>
          </a:xfrm>
          <a:custGeom>
            <a:avLst/>
            <a:gdLst>
              <a:gd name="connsiteX0" fmla="*/ 2859306 w 3235373"/>
              <a:gd name="connsiteY0" fmla="*/ -380 h 862566"/>
              <a:gd name="connsiteX1" fmla="*/ -1627 w 3235373"/>
              <a:gd name="connsiteY1" fmla="*/ -380 h 862566"/>
              <a:gd name="connsiteX2" fmla="*/ -1627 w 3235373"/>
              <a:gd name="connsiteY2" fmla="*/ 615698 h 862566"/>
              <a:gd name="connsiteX3" fmla="*/ 372813 w 3235373"/>
              <a:gd name="connsiteY3" fmla="*/ 862186 h 862566"/>
              <a:gd name="connsiteX4" fmla="*/ 3233746 w 3235373"/>
              <a:gd name="connsiteY4" fmla="*/ 862186 h 862566"/>
              <a:gd name="connsiteX5" fmla="*/ 3233746 w 3235373"/>
              <a:gd name="connsiteY5" fmla="*/ 246108 h 862566"/>
              <a:gd name="connsiteX6" fmla="*/ 2859306 w 3235373"/>
              <a:gd name="connsiteY6" fmla="*/ -380 h 862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35373" h="862566">
                <a:moveTo>
                  <a:pt x="2859306" y="-380"/>
                </a:moveTo>
                <a:lnTo>
                  <a:pt x="-1627" y="-380"/>
                </a:lnTo>
                <a:lnTo>
                  <a:pt x="-1627" y="615698"/>
                </a:lnTo>
                <a:cubicBezTo>
                  <a:pt x="-1627" y="751831"/>
                  <a:pt x="166019" y="862186"/>
                  <a:pt x="372813" y="862186"/>
                </a:cubicBezTo>
                <a:lnTo>
                  <a:pt x="3233746" y="862186"/>
                </a:lnTo>
                <a:lnTo>
                  <a:pt x="3233746" y="246108"/>
                </a:lnTo>
                <a:cubicBezTo>
                  <a:pt x="3233746" y="109975"/>
                  <a:pt x="3066099" y="-380"/>
                  <a:pt x="2859306" y="-380"/>
                </a:cubicBezTo>
                <a:close/>
              </a:path>
            </a:pathLst>
          </a:custGeom>
          <a:solidFill>
            <a:srgbClr val="FDF2F1"/>
          </a:solidFill>
          <a:ln w="5382" cap="flat">
            <a:noFill/>
            <a:prstDash val="solid"/>
            <a:miter/>
          </a:ln>
        </p:spPr>
        <p:txBody>
          <a:bodyPr lIns="90000" tIns="72000" rtlCol="0" anchor="ctr"/>
          <a:lstStyle/>
          <a:p>
            <a:pPr algn="ctr"/>
            <a:r>
              <a:rPr lang="fr-FR" sz="1100" b="1" dirty="0">
                <a:solidFill>
                  <a:srgbClr val="FF0101"/>
                </a:solidFill>
                <a:latin typeface="Ubuntu" panose="020B0504030602030204" pitchFamily="34" charset="0"/>
              </a:rPr>
              <a:t>Profil investisseur </a:t>
            </a:r>
          </a:p>
        </p:txBody>
      </p:sp>
      <p:sp>
        <p:nvSpPr>
          <p:cNvPr id="61" name="Graphique 6">
            <a:extLst>
              <a:ext uri="{FF2B5EF4-FFF2-40B4-BE49-F238E27FC236}">
                <a16:creationId xmlns:a16="http://schemas.microsoft.com/office/drawing/2014/main" id="{742E2276-3FA3-0E0A-2AFA-EFD2183BC145}"/>
              </a:ext>
            </a:extLst>
          </p:cNvPr>
          <p:cNvSpPr/>
          <p:nvPr/>
        </p:nvSpPr>
        <p:spPr>
          <a:xfrm>
            <a:off x="482435" y="2323759"/>
            <a:ext cx="3235373" cy="862566"/>
          </a:xfrm>
          <a:custGeom>
            <a:avLst/>
            <a:gdLst>
              <a:gd name="connsiteX0" fmla="*/ 2859306 w 3235373"/>
              <a:gd name="connsiteY0" fmla="*/ -380 h 862566"/>
              <a:gd name="connsiteX1" fmla="*/ -1627 w 3235373"/>
              <a:gd name="connsiteY1" fmla="*/ -380 h 862566"/>
              <a:gd name="connsiteX2" fmla="*/ -1627 w 3235373"/>
              <a:gd name="connsiteY2" fmla="*/ 615698 h 862566"/>
              <a:gd name="connsiteX3" fmla="*/ 372813 w 3235373"/>
              <a:gd name="connsiteY3" fmla="*/ 862186 h 862566"/>
              <a:gd name="connsiteX4" fmla="*/ 3233746 w 3235373"/>
              <a:gd name="connsiteY4" fmla="*/ 862186 h 862566"/>
              <a:gd name="connsiteX5" fmla="*/ 3233746 w 3235373"/>
              <a:gd name="connsiteY5" fmla="*/ 246108 h 862566"/>
              <a:gd name="connsiteX6" fmla="*/ 2859306 w 3235373"/>
              <a:gd name="connsiteY6" fmla="*/ -380 h 862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35373" h="862566">
                <a:moveTo>
                  <a:pt x="2859306" y="-380"/>
                </a:moveTo>
                <a:lnTo>
                  <a:pt x="-1627" y="-380"/>
                </a:lnTo>
                <a:lnTo>
                  <a:pt x="-1627" y="615698"/>
                </a:lnTo>
                <a:cubicBezTo>
                  <a:pt x="-1627" y="751831"/>
                  <a:pt x="166019" y="862186"/>
                  <a:pt x="372813" y="862186"/>
                </a:cubicBezTo>
                <a:lnTo>
                  <a:pt x="3233746" y="862186"/>
                </a:lnTo>
                <a:lnTo>
                  <a:pt x="3233746" y="246108"/>
                </a:lnTo>
                <a:cubicBezTo>
                  <a:pt x="3233746" y="109975"/>
                  <a:pt x="3066099" y="-380"/>
                  <a:pt x="2859306" y="-380"/>
                </a:cubicBezTo>
                <a:close/>
              </a:path>
            </a:pathLst>
          </a:custGeom>
          <a:solidFill>
            <a:srgbClr val="FDF2F1"/>
          </a:solidFill>
          <a:ln w="5382" cap="flat">
            <a:noFill/>
            <a:prstDash val="solid"/>
            <a:miter/>
          </a:ln>
        </p:spPr>
        <p:txBody>
          <a:bodyPr tIns="180000" rtlCol="0" anchor="ctr"/>
          <a:lstStyle/>
          <a:p>
            <a:pPr algn="ctr"/>
            <a:r>
              <a:rPr lang="fr-FR" sz="1100" b="1" dirty="0">
                <a:solidFill>
                  <a:srgbClr val="FF0101"/>
                </a:solidFill>
                <a:latin typeface="Ubuntu" panose="020B0504030602030204" pitchFamily="34" charset="0"/>
              </a:rPr>
              <a:t>Confirmation</a:t>
            </a:r>
            <a:r>
              <a:rPr lang="fr-FR" sz="1100" dirty="0">
                <a:solidFill>
                  <a:srgbClr val="FF0101"/>
                </a:solidFill>
                <a:latin typeface="Ubuntu" panose="020B0504030602030204" pitchFamily="34" charset="0"/>
              </a:rPr>
              <a:t> du </a:t>
            </a:r>
            <a:r>
              <a:rPr lang="fr-FR" sz="1100" b="1" dirty="0">
                <a:solidFill>
                  <a:srgbClr val="FF0101"/>
                </a:solidFill>
                <a:latin typeface="Ubuntu" panose="020B0504030602030204" pitchFamily="34" charset="0"/>
              </a:rPr>
              <a:t>pays de résidence fiscale </a:t>
            </a:r>
            <a:r>
              <a:rPr lang="fr-FR" sz="1100" dirty="0">
                <a:solidFill>
                  <a:srgbClr val="FF0101"/>
                </a:solidFill>
                <a:latin typeface="Ubuntu" panose="020B0504030602030204" pitchFamily="34" charset="0"/>
              </a:rPr>
              <a:t>de son </a:t>
            </a:r>
            <a:r>
              <a:rPr lang="fr-FR" sz="1100" b="1" dirty="0">
                <a:solidFill>
                  <a:srgbClr val="FF0101"/>
                </a:solidFill>
                <a:latin typeface="Ubuntu" panose="020B0504030602030204" pitchFamily="34" charset="0"/>
              </a:rPr>
              <a:t>enfant</a:t>
            </a:r>
          </a:p>
          <a:p>
            <a:endParaRPr lang="fr-FR" sz="1100" dirty="0">
              <a:latin typeface="Ubuntu" panose="020B0504030602030204" pitchFamily="34" charset="0"/>
            </a:endParaRPr>
          </a:p>
        </p:txBody>
      </p:sp>
      <p:sp>
        <p:nvSpPr>
          <p:cNvPr id="60" name="Graphique 7">
            <a:extLst>
              <a:ext uri="{FF2B5EF4-FFF2-40B4-BE49-F238E27FC236}">
                <a16:creationId xmlns:a16="http://schemas.microsoft.com/office/drawing/2014/main" id="{FEC96FDB-825F-7F32-A67A-428A226FC883}"/>
              </a:ext>
            </a:extLst>
          </p:cNvPr>
          <p:cNvSpPr/>
          <p:nvPr/>
        </p:nvSpPr>
        <p:spPr>
          <a:xfrm>
            <a:off x="482435" y="1329995"/>
            <a:ext cx="3235373" cy="862566"/>
          </a:xfrm>
          <a:custGeom>
            <a:avLst/>
            <a:gdLst>
              <a:gd name="connsiteX0" fmla="*/ 2859306 w 3235373"/>
              <a:gd name="connsiteY0" fmla="*/ -380 h 862566"/>
              <a:gd name="connsiteX1" fmla="*/ -1627 w 3235373"/>
              <a:gd name="connsiteY1" fmla="*/ -380 h 862566"/>
              <a:gd name="connsiteX2" fmla="*/ -1627 w 3235373"/>
              <a:gd name="connsiteY2" fmla="*/ 615698 h 862566"/>
              <a:gd name="connsiteX3" fmla="*/ 372813 w 3235373"/>
              <a:gd name="connsiteY3" fmla="*/ 862186 h 862566"/>
              <a:gd name="connsiteX4" fmla="*/ 3233746 w 3235373"/>
              <a:gd name="connsiteY4" fmla="*/ 862186 h 862566"/>
              <a:gd name="connsiteX5" fmla="*/ 3233746 w 3235373"/>
              <a:gd name="connsiteY5" fmla="*/ 246108 h 862566"/>
              <a:gd name="connsiteX6" fmla="*/ 2859306 w 3235373"/>
              <a:gd name="connsiteY6" fmla="*/ -380 h 862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35373" h="862566">
                <a:moveTo>
                  <a:pt x="2859306" y="-380"/>
                </a:moveTo>
                <a:lnTo>
                  <a:pt x="-1627" y="-380"/>
                </a:lnTo>
                <a:lnTo>
                  <a:pt x="-1627" y="615698"/>
                </a:lnTo>
                <a:cubicBezTo>
                  <a:pt x="-1627" y="751831"/>
                  <a:pt x="166019" y="862186"/>
                  <a:pt x="372813" y="862186"/>
                </a:cubicBezTo>
                <a:lnTo>
                  <a:pt x="3233746" y="862186"/>
                </a:lnTo>
                <a:lnTo>
                  <a:pt x="3233746" y="246108"/>
                </a:lnTo>
                <a:cubicBezTo>
                  <a:pt x="3233746" y="109975"/>
                  <a:pt x="3066099" y="-380"/>
                  <a:pt x="2859306" y="-380"/>
                </a:cubicBezTo>
                <a:close/>
              </a:path>
            </a:pathLst>
          </a:custGeom>
          <a:solidFill>
            <a:srgbClr val="FDF2F1"/>
          </a:solidFill>
          <a:ln w="5382" cap="flat">
            <a:noFill/>
            <a:prstDash val="solid"/>
            <a:miter/>
          </a:ln>
        </p:spPr>
        <p:txBody>
          <a:bodyPr lIns="90000" tIns="216000" rtlCol="0" anchor="t"/>
          <a:lstStyle/>
          <a:p>
            <a:pPr algn="ctr"/>
            <a:br>
              <a:rPr lang="fr-FR" sz="700" b="1" dirty="0">
                <a:solidFill>
                  <a:srgbClr val="FF0101"/>
                </a:solidFill>
                <a:latin typeface="Ubuntu" panose="020B0504030602030204" pitchFamily="34" charset="0"/>
              </a:rPr>
            </a:br>
            <a:r>
              <a:rPr lang="fr-FR" sz="1100" b="1" dirty="0">
                <a:solidFill>
                  <a:srgbClr val="FF0101"/>
                </a:solidFill>
                <a:latin typeface="Ubuntu" panose="020B0504030602030204" pitchFamily="34" charset="0"/>
              </a:rPr>
              <a:t>Confirmation</a:t>
            </a:r>
            <a:r>
              <a:rPr lang="fr-FR" sz="1100" dirty="0">
                <a:solidFill>
                  <a:srgbClr val="FF0101"/>
                </a:solidFill>
                <a:latin typeface="Ubuntu" panose="020B0504030602030204" pitchFamily="34" charset="0"/>
              </a:rPr>
              <a:t> de son </a:t>
            </a:r>
            <a:r>
              <a:rPr lang="fr-FR" sz="1100" b="1" dirty="0">
                <a:solidFill>
                  <a:srgbClr val="FF0101"/>
                </a:solidFill>
                <a:latin typeface="Ubuntu" panose="020B0504030602030204" pitchFamily="34" charset="0"/>
              </a:rPr>
              <a:t>pays de résidence fiscale</a:t>
            </a:r>
          </a:p>
        </p:txBody>
      </p:sp>
      <p:sp>
        <p:nvSpPr>
          <p:cNvPr id="25" name="Étoile : 8 branches 24">
            <a:extLst>
              <a:ext uri="{FF2B5EF4-FFF2-40B4-BE49-F238E27FC236}">
                <a16:creationId xmlns:a16="http://schemas.microsoft.com/office/drawing/2014/main" id="{CFBEE681-67DB-4649-A3EA-285071F52BE7}"/>
              </a:ext>
            </a:extLst>
          </p:cNvPr>
          <p:cNvSpPr/>
          <p:nvPr/>
        </p:nvSpPr>
        <p:spPr>
          <a:xfrm>
            <a:off x="333728" y="1203333"/>
            <a:ext cx="350900" cy="352808"/>
          </a:xfrm>
          <a:prstGeom prst="star8">
            <a:avLst/>
          </a:prstGeom>
          <a:solidFill>
            <a:srgbClr val="D8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  <a:latin typeface="Ubuntu" panose="020B0504030602030204" pitchFamily="34" charset="0"/>
              </a:rPr>
              <a:t>R</a:t>
            </a:r>
          </a:p>
        </p:txBody>
      </p:sp>
      <p:sp>
        <p:nvSpPr>
          <p:cNvPr id="32" name="Étoile : 8 branches 31">
            <a:extLst>
              <a:ext uri="{FF2B5EF4-FFF2-40B4-BE49-F238E27FC236}">
                <a16:creationId xmlns:a16="http://schemas.microsoft.com/office/drawing/2014/main" id="{519EF1C4-C40E-23D6-5E81-FFDFEBD4D1E4}"/>
              </a:ext>
            </a:extLst>
          </p:cNvPr>
          <p:cNvSpPr/>
          <p:nvPr/>
        </p:nvSpPr>
        <p:spPr>
          <a:xfrm>
            <a:off x="329241" y="2197071"/>
            <a:ext cx="350900" cy="352808"/>
          </a:xfrm>
          <a:prstGeom prst="star8">
            <a:avLst/>
          </a:prstGeom>
          <a:solidFill>
            <a:srgbClr val="D8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  <a:latin typeface="Ubuntu" panose="020B0504030602030204" pitchFamily="34" charset="0"/>
              </a:rPr>
              <a:t>R</a:t>
            </a:r>
          </a:p>
        </p:txBody>
      </p:sp>
      <p:sp>
        <p:nvSpPr>
          <p:cNvPr id="33" name="Étoile : 8 branches 32">
            <a:extLst>
              <a:ext uri="{FF2B5EF4-FFF2-40B4-BE49-F238E27FC236}">
                <a16:creationId xmlns:a16="http://schemas.microsoft.com/office/drawing/2014/main" id="{4CE2E1FE-B261-DC63-7C33-55D3F1250334}"/>
              </a:ext>
            </a:extLst>
          </p:cNvPr>
          <p:cNvSpPr/>
          <p:nvPr/>
        </p:nvSpPr>
        <p:spPr>
          <a:xfrm>
            <a:off x="333728" y="3198280"/>
            <a:ext cx="350900" cy="352808"/>
          </a:xfrm>
          <a:prstGeom prst="star8">
            <a:avLst/>
          </a:prstGeom>
          <a:solidFill>
            <a:srgbClr val="D80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  <a:latin typeface="Ubuntu" panose="020B0504030602030204" pitchFamily="34" charset="0"/>
              </a:rPr>
              <a:t>R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CD4D8C7-76D5-41F4-8DA5-A8F3A98F33B5}"/>
              </a:ext>
            </a:extLst>
          </p:cNvPr>
          <p:cNvSpPr/>
          <p:nvPr/>
        </p:nvSpPr>
        <p:spPr>
          <a:xfrm>
            <a:off x="1127845" y="644691"/>
            <a:ext cx="7662582" cy="338555"/>
          </a:xfrm>
          <a:prstGeom prst="rect">
            <a:avLst/>
          </a:prstGeom>
          <a:noFill/>
        </p:spPr>
        <p:txBody>
          <a:bodyPr wrap="square" lIns="121920" tIns="60960" rIns="121920" bIns="60960" anchor="t">
            <a:spAutoFit/>
          </a:bodyPr>
          <a:lstStyle/>
          <a:p>
            <a:r>
              <a:rPr lang="fr-FR" sz="1400" i="1" dirty="0">
                <a:solidFill>
                  <a:srgbClr val="767171"/>
                </a:solidFill>
                <a:latin typeface="Ubuntu" panose="020B0504030602030204" pitchFamily="34" charset="0"/>
              </a:rPr>
              <a:t>Les écrans des interstitiels seront disponibles dans le prochain support « L’actu sur le web » </a:t>
            </a:r>
          </a:p>
        </p:txBody>
      </p:sp>
      <p:sp>
        <p:nvSpPr>
          <p:cNvPr id="64" name="Espace réservé du numéro de diapositive 1">
            <a:extLst>
              <a:ext uri="{FF2B5EF4-FFF2-40B4-BE49-F238E27FC236}">
                <a16:creationId xmlns:a16="http://schemas.microsoft.com/office/drawing/2014/main" id="{6FDD067C-E32B-4091-AF6C-229C215ABBA3}"/>
              </a:ext>
            </a:extLst>
          </p:cNvPr>
          <p:cNvSpPr txBox="1">
            <a:spLocks/>
          </p:cNvSpPr>
          <p:nvPr/>
        </p:nvSpPr>
        <p:spPr>
          <a:xfrm>
            <a:off x="9185207" y="6549500"/>
            <a:ext cx="2743200" cy="36512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 baseline="0">
                <a:solidFill>
                  <a:schemeClr val="tx1"/>
                </a:solidFill>
                <a:latin typeface="Montserrat SemiBold" panose="00000700000000000000" pitchFamily="50" charset="0"/>
                <a:ea typeface="+mn-ea"/>
                <a:cs typeface="+mn-cs"/>
              </a:defRPr>
            </a:lvl1pPr>
            <a:lvl2pPr marL="60957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21914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828709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438278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FD38B02-D02D-4737-A540-0D1AB839C122}" type="slidenum">
              <a:rPr lang="fr-FR" sz="1200" b="0" smtClean="0">
                <a:solidFill>
                  <a:srgbClr val="434343"/>
                </a:solidFill>
                <a:latin typeface="+mn-lt"/>
              </a:rPr>
              <a:pPr algn="r"/>
              <a:t>4</a:t>
            </a:fld>
            <a:endParaRPr lang="fr-FR" sz="1200" b="0" dirty="0">
              <a:solidFill>
                <a:srgbClr val="434343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009652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texte&#10;&#10;Description générée automatiquement">
            <a:extLst>
              <a:ext uri="{FF2B5EF4-FFF2-40B4-BE49-F238E27FC236}">
                <a16:creationId xmlns:a16="http://schemas.microsoft.com/office/drawing/2014/main" id="{85E1F92D-194F-46BF-95DC-CA754919F62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23805" r="42637" b="17623"/>
          <a:stretch/>
        </p:blipFill>
        <p:spPr>
          <a:xfrm>
            <a:off x="10221131" y="-360947"/>
            <a:ext cx="3423114" cy="7531768"/>
          </a:xfrm>
          <a:prstGeom prst="rect">
            <a:avLst/>
          </a:prstGeom>
        </p:spPr>
      </p:pic>
      <p:pic>
        <p:nvPicPr>
          <p:cNvPr id="3" name="Graphique 2">
            <a:extLst>
              <a:ext uri="{FF2B5EF4-FFF2-40B4-BE49-F238E27FC236}">
                <a16:creationId xmlns:a16="http://schemas.microsoft.com/office/drawing/2014/main" id="{EEAA65AA-0260-0AED-2AD9-B122528963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5862" y="1470446"/>
            <a:ext cx="9304620" cy="1958554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009E4D5A-B776-4B23-A570-7F5C44F70F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8265" y="201259"/>
            <a:ext cx="10756093" cy="847722"/>
          </a:xfrm>
        </p:spPr>
        <p:txBody>
          <a:bodyPr>
            <a:normAutofit fontScale="90000"/>
          </a:bodyPr>
          <a:lstStyle/>
          <a:p>
            <a:pPr algn="l"/>
            <a:r>
              <a:rPr lang="fr-FR" sz="3200" b="1" dirty="0">
                <a:solidFill>
                  <a:srgbClr val="E31D1A"/>
                </a:solidFill>
                <a:latin typeface="Ubuntu" panose="020B0504030602030204" pitchFamily="34" charset="0"/>
                <a:cs typeface="Arial" panose="020B0604020202020204" pitchFamily="34" charset="0"/>
              </a:rPr>
              <a:t>En synthèse, que vont découvrir vos clients en septembre ?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BDC349A-5CE2-1C49-C5E5-24608E7701EE}"/>
              </a:ext>
            </a:extLst>
          </p:cNvPr>
          <p:cNvSpPr/>
          <p:nvPr/>
        </p:nvSpPr>
        <p:spPr>
          <a:xfrm>
            <a:off x="1" y="-4739"/>
            <a:ext cx="132130" cy="6862739"/>
          </a:xfrm>
          <a:prstGeom prst="rect">
            <a:avLst/>
          </a:prstGeom>
          <a:solidFill>
            <a:srgbClr val="DB00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638B7DE-5ABC-727A-943F-8B13E19743E1}"/>
              </a:ext>
            </a:extLst>
          </p:cNvPr>
          <p:cNvSpPr/>
          <p:nvPr/>
        </p:nvSpPr>
        <p:spPr>
          <a:xfrm>
            <a:off x="121245" y="734111"/>
            <a:ext cx="462818" cy="129002"/>
          </a:xfrm>
          <a:prstGeom prst="rect">
            <a:avLst/>
          </a:prstGeom>
          <a:solidFill>
            <a:srgbClr val="DB00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48583ABB-1700-4609-8AF6-D086857BE4D0}"/>
              </a:ext>
            </a:extLst>
          </p:cNvPr>
          <p:cNvSpPr txBox="1"/>
          <p:nvPr/>
        </p:nvSpPr>
        <p:spPr>
          <a:xfrm>
            <a:off x="791406" y="1976955"/>
            <a:ext cx="8999076" cy="1149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fr-FR" sz="1600" b="1" dirty="0">
                <a:solidFill>
                  <a:srgbClr val="434343"/>
                </a:solidFill>
                <a:latin typeface="Ubuntu" panose="020B0504030602030204" pitchFamily="34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Comptes :</a:t>
            </a:r>
            <a:r>
              <a:rPr lang="fr-FR" sz="1600" dirty="0">
                <a:solidFill>
                  <a:srgbClr val="434343"/>
                </a:solidFill>
                <a:latin typeface="Ubuntu" panose="020B0504030602030204" pitchFamily="34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filtrage par type d’opération</a:t>
            </a:r>
            <a:endParaRPr lang="fr-FR" sz="1600" dirty="0">
              <a:solidFill>
                <a:srgbClr val="434343"/>
              </a:solidFill>
              <a:latin typeface="Ubuntu" panose="020B0504030602030204" pitchFamily="34" charset="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fr-FR" sz="1600" b="1" dirty="0">
                <a:solidFill>
                  <a:srgbClr val="434343"/>
                </a:solidFill>
                <a:latin typeface="Ubuntu" panose="020B0504030602030204" pitchFamily="34" charset="0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Comptes : </a:t>
            </a:r>
            <a:r>
              <a:rPr lang="fr-FR" sz="1600" dirty="0">
                <a:solidFill>
                  <a:srgbClr val="434343"/>
                </a:solidFill>
                <a:latin typeface="Ubuntu" panose="020B0504030602030204" pitchFamily="34" charset="0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classement de ses opérations par date d’achat ou par date comptable</a:t>
            </a:r>
            <a:endParaRPr lang="fr-FR" sz="1600" dirty="0">
              <a:solidFill>
                <a:srgbClr val="434343"/>
              </a:solidFill>
              <a:latin typeface="Ubuntu" panose="020B0504030602030204" pitchFamily="34" charset="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fr-FR" sz="1600" b="1" dirty="0">
                <a:solidFill>
                  <a:srgbClr val="434343"/>
                </a:solidFill>
                <a:latin typeface="Ubuntu" panose="020B0504030602030204" pitchFamily="34" charset="0"/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Comptes : </a:t>
            </a:r>
            <a:r>
              <a:rPr lang="fr-FR" sz="1600" dirty="0">
                <a:solidFill>
                  <a:srgbClr val="434343"/>
                </a:solidFill>
                <a:latin typeface="Ubuntu" panose="020B0504030602030204" pitchFamily="34" charset="0"/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affichage de la date comptable, de la date de valeur et de la date de l’opération </a:t>
            </a:r>
            <a:endParaRPr lang="fr-FR" sz="1400" dirty="0">
              <a:solidFill>
                <a:srgbClr val="434343"/>
              </a:solidFill>
              <a:latin typeface="Ubuntu" panose="020B0504030602030204" pitchFamily="34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E2130EBE-8E35-4398-8585-2E05DDC9E7A1}"/>
              </a:ext>
            </a:extLst>
          </p:cNvPr>
          <p:cNvSpPr txBox="1"/>
          <p:nvPr/>
        </p:nvSpPr>
        <p:spPr>
          <a:xfrm>
            <a:off x="761059" y="1591226"/>
            <a:ext cx="408384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514D4D"/>
                </a:solidFill>
                <a:latin typeface="Ubuntu" panose="020B0504030602030204" pitchFamily="34" charset="0"/>
              </a:rPr>
              <a:t>Nouvelles fonctionnalités</a:t>
            </a:r>
            <a:endParaRPr lang="fr-FR" sz="2000" b="1" dirty="0">
              <a:solidFill>
                <a:srgbClr val="514D4D"/>
              </a:solidFill>
            </a:endParaRPr>
          </a:p>
        </p:txBody>
      </p:sp>
      <p:sp>
        <p:nvSpPr>
          <p:cNvPr id="20" name="Espace réservé du numéro de diapositive 1">
            <a:extLst>
              <a:ext uri="{FF2B5EF4-FFF2-40B4-BE49-F238E27FC236}">
                <a16:creationId xmlns:a16="http://schemas.microsoft.com/office/drawing/2014/main" id="{23C95551-0212-4050-A01A-88CAED242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7866" y="6442849"/>
            <a:ext cx="2743200" cy="365125"/>
          </a:xfrm>
        </p:spPr>
        <p:txBody>
          <a:bodyPr/>
          <a:lstStyle/>
          <a:p>
            <a:fld id="{6FD38B02-D02D-4737-A540-0D1AB839C122}" type="slidenum">
              <a:rPr lang="fr-FR" smtClean="0">
                <a:solidFill>
                  <a:schemeClr val="bg1"/>
                </a:solidFill>
              </a:rPr>
              <a:t>5</a:t>
            </a:fld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51329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A0A3539E-AC1A-7CAD-714F-8CF11DFB4422}"/>
              </a:ext>
            </a:extLst>
          </p:cNvPr>
          <p:cNvSpPr/>
          <p:nvPr/>
        </p:nvSpPr>
        <p:spPr>
          <a:xfrm rot="17567768">
            <a:off x="11312419" y="-2093983"/>
            <a:ext cx="1469693" cy="4597782"/>
          </a:xfrm>
          <a:prstGeom prst="rect">
            <a:avLst/>
          </a:prstGeom>
          <a:solidFill>
            <a:srgbClr val="DB00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F023163-0799-2E19-E7FE-718750A51CB2}"/>
              </a:ext>
            </a:extLst>
          </p:cNvPr>
          <p:cNvSpPr/>
          <p:nvPr/>
        </p:nvSpPr>
        <p:spPr>
          <a:xfrm>
            <a:off x="1" y="-4739"/>
            <a:ext cx="132130" cy="6862739"/>
          </a:xfrm>
          <a:prstGeom prst="rect">
            <a:avLst/>
          </a:prstGeom>
          <a:solidFill>
            <a:srgbClr val="DB00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7478B4F-0FED-EB67-7DE0-11C91CB74195}"/>
              </a:ext>
            </a:extLst>
          </p:cNvPr>
          <p:cNvSpPr/>
          <p:nvPr/>
        </p:nvSpPr>
        <p:spPr>
          <a:xfrm>
            <a:off x="121245" y="489184"/>
            <a:ext cx="462818" cy="129002"/>
          </a:xfrm>
          <a:prstGeom prst="rect">
            <a:avLst/>
          </a:prstGeom>
          <a:solidFill>
            <a:srgbClr val="DB00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29CCC68-9AD4-C17E-A992-CDE6522DDBFD}"/>
              </a:ext>
            </a:extLst>
          </p:cNvPr>
          <p:cNvSpPr/>
          <p:nvPr/>
        </p:nvSpPr>
        <p:spPr>
          <a:xfrm rot="17439365">
            <a:off x="11457154" y="-2150257"/>
            <a:ext cx="1469693" cy="4597782"/>
          </a:xfrm>
          <a:prstGeom prst="rect">
            <a:avLst/>
          </a:prstGeom>
          <a:solidFill>
            <a:srgbClr val="B400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39F9F6E-D132-81F3-D6DB-2385D36509C9}"/>
              </a:ext>
            </a:extLst>
          </p:cNvPr>
          <p:cNvSpPr txBox="1"/>
          <p:nvPr/>
        </p:nvSpPr>
        <p:spPr>
          <a:xfrm>
            <a:off x="10680356" y="134664"/>
            <a:ext cx="151164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600" b="1" dirty="0">
                <a:solidFill>
                  <a:schemeClr val="bg1"/>
                </a:solidFill>
                <a:latin typeface="Ubuntu" panose="020B0504030602030204" pitchFamily="34" charset="0"/>
              </a:rPr>
              <a:t>07/09/22</a:t>
            </a:r>
            <a:endParaRPr lang="fr-FR" sz="1600" b="1" dirty="0">
              <a:solidFill>
                <a:schemeClr val="bg1"/>
              </a:solidFill>
            </a:endParaRPr>
          </a:p>
        </p:txBody>
      </p:sp>
      <p:pic>
        <p:nvPicPr>
          <p:cNvPr id="27" name="Graphique 26">
            <a:extLst>
              <a:ext uri="{FF2B5EF4-FFF2-40B4-BE49-F238E27FC236}">
                <a16:creationId xmlns:a16="http://schemas.microsoft.com/office/drawing/2014/main" id="{ACC94024-AFE2-4630-8404-B722006FDD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0811547">
            <a:off x="7499783" y="2069715"/>
            <a:ext cx="966781" cy="87359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C75A64F-8A64-49B9-A131-7FC9B0689E10}"/>
              </a:ext>
            </a:extLst>
          </p:cNvPr>
          <p:cNvSpPr txBox="1"/>
          <p:nvPr/>
        </p:nvSpPr>
        <p:spPr>
          <a:xfrm>
            <a:off x="1058238" y="522954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AEF7D51-2B11-426E-B7D0-312C53D7B096}"/>
              </a:ext>
            </a:extLst>
          </p:cNvPr>
          <p:cNvGrpSpPr/>
          <p:nvPr/>
        </p:nvGrpSpPr>
        <p:grpSpPr>
          <a:xfrm>
            <a:off x="7828911" y="2992046"/>
            <a:ext cx="3508569" cy="3287590"/>
            <a:chOff x="7828911" y="2992046"/>
            <a:chExt cx="3508569" cy="328759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63396831-D5FA-4AEE-BE0E-F690DA4F76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16940" t="6512" r="10460" b="7562"/>
            <a:stretch/>
          </p:blipFill>
          <p:spPr>
            <a:xfrm>
              <a:off x="7828911" y="2992046"/>
              <a:ext cx="3508569" cy="3287590"/>
            </a:xfrm>
            <a:prstGeom prst="rect">
              <a:avLst/>
            </a:prstGeom>
            <a:ln>
              <a:noFill/>
            </a:ln>
            <a:effectLst>
              <a:outerShdw blurRad="152400" dist="38100" dir="2700000" sx="104000" sy="104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B36BEDA2-941C-46C8-ACAC-91C64500D247}"/>
                </a:ext>
              </a:extLst>
            </p:cNvPr>
            <p:cNvSpPr/>
            <p:nvPr/>
          </p:nvSpPr>
          <p:spPr>
            <a:xfrm>
              <a:off x="8212985" y="3453384"/>
              <a:ext cx="843441" cy="178465"/>
            </a:xfrm>
            <a:prstGeom prst="roundRect">
              <a:avLst/>
            </a:prstGeom>
            <a:solidFill>
              <a:srgbClr val="FF0000">
                <a:alpha val="24000"/>
              </a:srgbClr>
            </a:solidFill>
            <a:ln w="19050">
              <a:noFill/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48B1A7AF-A543-422D-B846-E8B17B647C08}"/>
                </a:ext>
              </a:extLst>
            </p:cNvPr>
            <p:cNvSpPr/>
            <p:nvPr/>
          </p:nvSpPr>
          <p:spPr>
            <a:xfrm>
              <a:off x="8212986" y="4036283"/>
              <a:ext cx="843441" cy="178465"/>
            </a:xfrm>
            <a:prstGeom prst="roundRect">
              <a:avLst/>
            </a:prstGeom>
            <a:solidFill>
              <a:srgbClr val="FF0000">
                <a:alpha val="24000"/>
              </a:srgbClr>
            </a:solidFill>
            <a:ln w="19050">
              <a:noFill/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46" name="Rectangle : coins arrondis 45">
              <a:extLst>
                <a:ext uri="{FF2B5EF4-FFF2-40B4-BE49-F238E27FC236}">
                  <a16:creationId xmlns:a16="http://schemas.microsoft.com/office/drawing/2014/main" id="{2BBAAD15-6836-4E49-BED2-A6A6BBF314F2}"/>
                </a:ext>
              </a:extLst>
            </p:cNvPr>
            <p:cNvSpPr/>
            <p:nvPr/>
          </p:nvSpPr>
          <p:spPr>
            <a:xfrm>
              <a:off x="8212984" y="4967673"/>
              <a:ext cx="843441" cy="178465"/>
            </a:xfrm>
            <a:prstGeom prst="roundRect">
              <a:avLst/>
            </a:prstGeom>
            <a:solidFill>
              <a:srgbClr val="FF0000">
                <a:alpha val="24000"/>
              </a:srgbClr>
            </a:solidFill>
            <a:ln w="19050">
              <a:noFill/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</p:grpSp>
      <p:sp>
        <p:nvSpPr>
          <p:cNvPr id="32" name="ZoneTexte 31">
            <a:extLst>
              <a:ext uri="{FF2B5EF4-FFF2-40B4-BE49-F238E27FC236}">
                <a16:creationId xmlns:a16="http://schemas.microsoft.com/office/drawing/2014/main" id="{9FD939CB-E2CF-43BB-93DD-40D9FFD13004}"/>
              </a:ext>
            </a:extLst>
          </p:cNvPr>
          <p:cNvSpPr txBox="1"/>
          <p:nvPr/>
        </p:nvSpPr>
        <p:spPr>
          <a:xfrm>
            <a:off x="509103" y="920426"/>
            <a:ext cx="11278945" cy="694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Clr>
                <a:srgbClr val="DB0029"/>
              </a:buClr>
              <a:buFont typeface="Wingdings" panose="05000000000000000000" pitchFamily="2" charset="2"/>
              <a:buChar char="Ø"/>
            </a:pPr>
            <a:r>
              <a:rPr lang="fr-FR" sz="1400" dirty="0">
                <a:latin typeface="Ubuntu" panose="020B0504030602030204" pitchFamily="34" charset="0"/>
                <a:cs typeface="Arial" panose="020B0604020202020204" pitchFamily="34" charset="0"/>
              </a:rPr>
              <a:t>Votre client peut dorénavant </a:t>
            </a:r>
            <a:r>
              <a:rPr lang="fr-FR" sz="1400" b="1" dirty="0">
                <a:latin typeface="Ubuntu" panose="020B0504030602030204" pitchFamily="34" charset="0"/>
                <a:cs typeface="Arial" panose="020B0604020202020204" pitchFamily="34" charset="0"/>
              </a:rPr>
              <a:t>filtrer ses opérations selon leur statut (pointée       / non pointée      ) et selon leur nature </a:t>
            </a:r>
            <a:r>
              <a:rPr lang="fr-FR" sz="1400" dirty="0">
                <a:latin typeface="Ubuntu" panose="020B0504030602030204" pitchFamily="34" charset="0"/>
                <a:cs typeface="Arial" panose="020B0604020202020204" pitchFamily="34" charset="0"/>
              </a:rPr>
              <a:t>(carte bancaire, chèque, virement, espèces, prélèvements, frais, crédits).</a:t>
            </a:r>
            <a:endParaRPr lang="fr-FR" sz="1400" b="1" dirty="0">
              <a:latin typeface="Ubuntu" panose="020B0504030602030204" pitchFamily="34" charset="0"/>
              <a:cs typeface="Arial" panose="020B0604020202020204" pitchFamily="34" charset="0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E5C059F2-37B5-4D75-8D63-C168F7D44545}"/>
              </a:ext>
            </a:extLst>
          </p:cNvPr>
          <p:cNvGrpSpPr/>
          <p:nvPr/>
        </p:nvGrpSpPr>
        <p:grpSpPr>
          <a:xfrm>
            <a:off x="762767" y="2037879"/>
            <a:ext cx="6519861" cy="3014899"/>
            <a:chOff x="762767" y="2037879"/>
            <a:chExt cx="6519861" cy="3014899"/>
          </a:xfrm>
        </p:grpSpPr>
        <p:pic>
          <p:nvPicPr>
            <p:cNvPr id="22" name="Image 21" descr="Une image contenant texte&#10;&#10;Description générée automatiquement">
              <a:extLst>
                <a:ext uri="{FF2B5EF4-FFF2-40B4-BE49-F238E27FC236}">
                  <a16:creationId xmlns:a16="http://schemas.microsoft.com/office/drawing/2014/main" id="{1A4D566E-E3E4-47FD-B0D5-76EBECDA45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t="2241" r="3346" b="1165"/>
            <a:stretch/>
          </p:blipFill>
          <p:spPr>
            <a:xfrm>
              <a:off x="762767" y="2037879"/>
              <a:ext cx="6519861" cy="3014899"/>
            </a:xfrm>
            <a:prstGeom prst="rect">
              <a:avLst/>
            </a:prstGeom>
            <a:ln>
              <a:noFill/>
            </a:ln>
            <a:effectLst>
              <a:outerShdw blurRad="152400" dist="38100" dir="2700000" sx="104000" sy="104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8" name="Image 27" descr="Une image contenant texte&#10;&#10;Description générée automatiquement">
              <a:extLst>
                <a:ext uri="{FF2B5EF4-FFF2-40B4-BE49-F238E27FC236}">
                  <a16:creationId xmlns:a16="http://schemas.microsoft.com/office/drawing/2014/main" id="{5570379C-4291-4872-BB1F-82C53C14107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54008" t="33170" r="39225" b="53297"/>
            <a:stretch/>
          </p:blipFill>
          <p:spPr>
            <a:xfrm>
              <a:off x="4177238" y="2806583"/>
              <a:ext cx="833124" cy="770877"/>
            </a:xfrm>
            <a:prstGeom prst="ellipse">
              <a:avLst/>
            </a:prstGeom>
            <a:ln>
              <a:solidFill>
                <a:srgbClr val="DB0029"/>
              </a:solidFill>
            </a:ln>
            <a:effectLst>
              <a:outerShdw blurRad="152400" dist="38100" dir="2700000" sx="104000" sy="104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3886DFA-3E77-4CF6-B7E0-36619FB78530}"/>
                </a:ext>
              </a:extLst>
            </p:cNvPr>
            <p:cNvSpPr/>
            <p:nvPr/>
          </p:nvSpPr>
          <p:spPr>
            <a:xfrm>
              <a:off x="1487218" y="2451008"/>
              <a:ext cx="457200" cy="175745"/>
            </a:xfrm>
            <a:prstGeom prst="rect">
              <a:avLst/>
            </a:prstGeom>
            <a:solidFill>
              <a:srgbClr val="F9F9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5B6DFA3C-D7E3-4886-B955-8586057834C0}"/>
                </a:ext>
              </a:extLst>
            </p:cNvPr>
            <p:cNvSpPr/>
            <p:nvPr/>
          </p:nvSpPr>
          <p:spPr>
            <a:xfrm>
              <a:off x="4104376" y="2490462"/>
              <a:ext cx="170903" cy="175745"/>
            </a:xfrm>
            <a:prstGeom prst="rect">
              <a:avLst/>
            </a:prstGeom>
            <a:solidFill>
              <a:srgbClr val="F9F9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100" dirty="0">
                  <a:solidFill>
                    <a:srgbClr val="3A8535"/>
                  </a:solidFill>
                  <a:latin typeface="Ubuntu" panose="020B0504030602030204" pitchFamily="34" charset="0"/>
                </a:rPr>
                <a:t>+</a:t>
              </a:r>
              <a:endParaRPr lang="fr-FR" dirty="0">
                <a:solidFill>
                  <a:srgbClr val="3A8535"/>
                </a:solidFill>
                <a:latin typeface="Ubuntu" panose="020B0504030602030204" pitchFamily="34" charset="0"/>
              </a:endParaRPr>
            </a:p>
          </p:txBody>
        </p:sp>
        <p:pic>
          <p:nvPicPr>
            <p:cNvPr id="58" name="Graphique 57" descr="Curseur avec un remplissage uni">
              <a:extLst>
                <a:ext uri="{FF2B5EF4-FFF2-40B4-BE49-F238E27FC236}">
                  <a16:creationId xmlns:a16="http://schemas.microsoft.com/office/drawing/2014/main" id="{E5BCD379-05BB-4B51-A77C-48FEE576195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rot="469181">
              <a:off x="4516039" y="3160299"/>
              <a:ext cx="709890" cy="709890"/>
            </a:xfrm>
            <a:prstGeom prst="rect">
              <a:avLst/>
            </a:prstGeom>
          </p:spPr>
        </p:pic>
        <p:pic>
          <p:nvPicPr>
            <p:cNvPr id="26" name="Image 25" descr="Une image contenant texte&#10;&#10;Description générée automatiquement">
              <a:extLst>
                <a:ext uri="{FF2B5EF4-FFF2-40B4-BE49-F238E27FC236}">
                  <a16:creationId xmlns:a16="http://schemas.microsoft.com/office/drawing/2014/main" id="{E26C16F5-B29F-4A2F-B8B7-7B7A4EC1BD4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4640" t="4371" r="90896" b="92489"/>
            <a:stretch/>
          </p:blipFill>
          <p:spPr>
            <a:xfrm>
              <a:off x="1022570" y="2092997"/>
              <a:ext cx="404812" cy="131763"/>
            </a:xfrm>
            <a:prstGeom prst="rect">
              <a:avLst/>
            </a:prstGeom>
            <a:ln>
              <a:solidFill>
                <a:srgbClr val="DB0029"/>
              </a:solidFill>
            </a:ln>
            <a:effectLst>
              <a:outerShdw blurRad="152400" dist="38100" dir="2700000" sx="104000" sy="104000" algn="t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29" name="Image 28" descr="Une image contenant texte&#10;&#10;Description générée automatiquement">
            <a:extLst>
              <a:ext uri="{FF2B5EF4-FFF2-40B4-BE49-F238E27FC236}">
                <a16:creationId xmlns:a16="http://schemas.microsoft.com/office/drawing/2014/main" id="{FCB2F888-AB2E-4464-AF6F-1EA9FAA14C2F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847" t="50917" r="82892" b="42080"/>
          <a:stretch/>
        </p:blipFill>
        <p:spPr>
          <a:xfrm>
            <a:off x="7423619" y="944009"/>
            <a:ext cx="405292" cy="402699"/>
          </a:xfrm>
          <a:prstGeom prst="ellipse">
            <a:avLst/>
          </a:prstGeom>
          <a:ln>
            <a:noFill/>
          </a:ln>
          <a:effectLst/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51597289-7D03-462A-9E64-D8A18AD8615D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4651" t="51915" r="85123" b="43431"/>
          <a:stretch/>
        </p:blipFill>
        <p:spPr>
          <a:xfrm>
            <a:off x="9020199" y="991756"/>
            <a:ext cx="292202" cy="287842"/>
          </a:xfrm>
          <a:prstGeom prst="ellipse">
            <a:avLst/>
          </a:prstGeom>
          <a:ln>
            <a:noFill/>
          </a:ln>
          <a:effectLst/>
        </p:spPr>
      </p:pic>
      <p:sp>
        <p:nvSpPr>
          <p:cNvPr id="31" name="Espace réservé du numéro de diapositive 1">
            <a:extLst>
              <a:ext uri="{FF2B5EF4-FFF2-40B4-BE49-F238E27FC236}">
                <a16:creationId xmlns:a16="http://schemas.microsoft.com/office/drawing/2014/main" id="{5B6C742A-7B63-412F-BFD6-247739DD9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7866" y="6442849"/>
            <a:ext cx="2743200" cy="365125"/>
          </a:xfrm>
        </p:spPr>
        <p:txBody>
          <a:bodyPr/>
          <a:lstStyle/>
          <a:p>
            <a:fld id="{6FD38B02-D02D-4737-A540-0D1AB839C122}" type="slidenum">
              <a:rPr lang="fr-FR" smtClean="0">
                <a:solidFill>
                  <a:srgbClr val="434343"/>
                </a:solidFill>
              </a:rPr>
              <a:t>6</a:t>
            </a:fld>
            <a:endParaRPr lang="fr-FR" dirty="0">
              <a:solidFill>
                <a:srgbClr val="434343"/>
              </a:solidFill>
            </a:endParaRPr>
          </a:p>
        </p:txBody>
      </p:sp>
      <p:sp>
        <p:nvSpPr>
          <p:cNvPr id="34" name="Titre 1">
            <a:extLst>
              <a:ext uri="{FF2B5EF4-FFF2-40B4-BE49-F238E27FC236}">
                <a16:creationId xmlns:a16="http://schemas.microsoft.com/office/drawing/2014/main" id="{DF120535-A60C-4D57-8231-E25B26FA5C93}"/>
              </a:ext>
            </a:extLst>
          </p:cNvPr>
          <p:cNvSpPr txBox="1">
            <a:spLocks/>
          </p:cNvSpPr>
          <p:nvPr/>
        </p:nvSpPr>
        <p:spPr>
          <a:xfrm>
            <a:off x="593665" y="281335"/>
            <a:ext cx="10756093" cy="84772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l">
              <a:lnSpc>
                <a:spcPct val="100000"/>
              </a:lnSpc>
              <a:buFont typeface="+mj-lt"/>
              <a:buAutoNum type="arabicPeriod"/>
            </a:pPr>
            <a:r>
              <a:rPr lang="fr-FR" sz="2400" b="1" dirty="0">
                <a:solidFill>
                  <a:srgbClr val="DB0029"/>
                </a:solidFill>
                <a:latin typeface="Ubuntu" panose="020B0504030602030204" pitchFamily="34" charset="0"/>
                <a:cs typeface="Arial" panose="020B0604020202020204" pitchFamily="34" charset="0"/>
              </a:rPr>
              <a:t>Filtrage par type d’opération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3F4A179-4BA9-4E10-B73A-D8071A6AE0B1}"/>
              </a:ext>
            </a:extLst>
          </p:cNvPr>
          <p:cNvSpPr/>
          <p:nvPr/>
        </p:nvSpPr>
        <p:spPr>
          <a:xfrm>
            <a:off x="6896101" y="2128319"/>
            <a:ext cx="325437" cy="96441"/>
          </a:xfrm>
          <a:prstGeom prst="rect">
            <a:avLst/>
          </a:prstGeom>
          <a:solidFill>
            <a:srgbClr val="D700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135959D-0AD1-46EE-AA96-CB6C0BBEE3D8}"/>
              </a:ext>
            </a:extLst>
          </p:cNvPr>
          <p:cNvSpPr/>
          <p:nvPr/>
        </p:nvSpPr>
        <p:spPr>
          <a:xfrm>
            <a:off x="6803970" y="2099349"/>
            <a:ext cx="486598" cy="964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500" b="1" dirty="0">
                <a:latin typeface="Ubuntu" panose="020B0504030602030204" pitchFamily="34" charset="0"/>
              </a:rPr>
              <a:t>Omed D.</a:t>
            </a:r>
          </a:p>
        </p:txBody>
      </p:sp>
    </p:spTree>
    <p:extLst>
      <p:ext uri="{BB962C8B-B14F-4D97-AF65-F5344CB8AC3E}">
        <p14:creationId xmlns:p14="http://schemas.microsoft.com/office/powerpoint/2010/main" val="37618318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Image 34">
            <a:extLst>
              <a:ext uri="{FF2B5EF4-FFF2-40B4-BE49-F238E27FC236}">
                <a16:creationId xmlns:a16="http://schemas.microsoft.com/office/drawing/2014/main" id="{A6E7737B-C329-476B-9AD7-36C1371D2E9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6298" t="1586" r="1059" b="1340"/>
          <a:stretch/>
        </p:blipFill>
        <p:spPr>
          <a:xfrm>
            <a:off x="8956113" y="3414376"/>
            <a:ext cx="2740601" cy="2881466"/>
          </a:xfrm>
          <a:prstGeom prst="rect">
            <a:avLst/>
          </a:prstGeom>
          <a:ln>
            <a:noFill/>
          </a:ln>
          <a:effectLst>
            <a:outerShdw blurRad="152400" dist="38100" dir="2700000" sx="104000" sy="104000" algn="tl" rotWithShape="0">
              <a:prstClr val="black">
                <a:alpha val="40000"/>
              </a:prstClr>
            </a:outerShdw>
          </a:effec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0A3539E-AC1A-7CAD-714F-8CF11DFB4422}"/>
              </a:ext>
            </a:extLst>
          </p:cNvPr>
          <p:cNvSpPr/>
          <p:nvPr/>
        </p:nvSpPr>
        <p:spPr>
          <a:xfrm rot="17567768">
            <a:off x="11312419" y="-2093983"/>
            <a:ext cx="1469693" cy="4597782"/>
          </a:xfrm>
          <a:prstGeom prst="rect">
            <a:avLst/>
          </a:prstGeom>
          <a:solidFill>
            <a:srgbClr val="DB00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09E4D5A-B776-4B23-A570-7F5C44F70F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3665" y="281335"/>
            <a:ext cx="10756093" cy="847722"/>
          </a:xfrm>
        </p:spPr>
        <p:txBody>
          <a:bodyPr anchor="t">
            <a:normAutofit/>
          </a:bodyPr>
          <a:lstStyle/>
          <a:p>
            <a:pPr marL="457200" indent="-457200" algn="l">
              <a:lnSpc>
                <a:spcPct val="100000"/>
              </a:lnSpc>
              <a:buFont typeface="+mj-lt"/>
              <a:buAutoNum type="arabicPeriod" startAt="2"/>
            </a:pPr>
            <a:r>
              <a:rPr lang="fr-FR" sz="2400" b="1" dirty="0">
                <a:solidFill>
                  <a:srgbClr val="DB0029"/>
                </a:solidFill>
                <a:latin typeface="Ubuntu" panose="020B0504030602030204" pitchFamily="34" charset="0"/>
                <a:cs typeface="Arial" panose="020B0604020202020204" pitchFamily="34" charset="0"/>
              </a:rPr>
              <a:t>Classement de ses opérations par date d’achat ou par date </a:t>
            </a:r>
            <a:br>
              <a:rPr lang="fr-FR" sz="2400" b="1" dirty="0">
                <a:solidFill>
                  <a:srgbClr val="DB0029"/>
                </a:solidFill>
                <a:latin typeface="Ubuntu" panose="020B0504030602030204" pitchFamily="34" charset="0"/>
                <a:cs typeface="Arial" panose="020B0604020202020204" pitchFamily="34" charset="0"/>
              </a:rPr>
            </a:br>
            <a:r>
              <a:rPr lang="fr-FR" sz="2400" b="1" dirty="0">
                <a:solidFill>
                  <a:srgbClr val="DB0029"/>
                </a:solidFill>
                <a:latin typeface="Ubuntu" panose="020B0504030602030204" pitchFamily="34" charset="0"/>
                <a:cs typeface="Arial" panose="020B0604020202020204" pitchFamily="34" charset="0"/>
              </a:rPr>
              <a:t>comptable*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F023163-0799-2E19-E7FE-718750A51CB2}"/>
              </a:ext>
            </a:extLst>
          </p:cNvPr>
          <p:cNvSpPr/>
          <p:nvPr/>
        </p:nvSpPr>
        <p:spPr>
          <a:xfrm>
            <a:off x="1" y="-4739"/>
            <a:ext cx="132130" cy="6862739"/>
          </a:xfrm>
          <a:prstGeom prst="rect">
            <a:avLst/>
          </a:prstGeom>
          <a:solidFill>
            <a:srgbClr val="DB00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7478B4F-0FED-EB67-7DE0-11C91CB74195}"/>
              </a:ext>
            </a:extLst>
          </p:cNvPr>
          <p:cNvSpPr/>
          <p:nvPr/>
        </p:nvSpPr>
        <p:spPr>
          <a:xfrm>
            <a:off x="121245" y="489184"/>
            <a:ext cx="462818" cy="129002"/>
          </a:xfrm>
          <a:prstGeom prst="rect">
            <a:avLst/>
          </a:prstGeom>
          <a:solidFill>
            <a:srgbClr val="DB00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29CCC68-9AD4-C17E-A992-CDE6522DDBFD}"/>
              </a:ext>
            </a:extLst>
          </p:cNvPr>
          <p:cNvSpPr/>
          <p:nvPr/>
        </p:nvSpPr>
        <p:spPr>
          <a:xfrm rot="17439365">
            <a:off x="11457154" y="-2150257"/>
            <a:ext cx="1469693" cy="4597782"/>
          </a:xfrm>
          <a:prstGeom prst="rect">
            <a:avLst/>
          </a:prstGeom>
          <a:solidFill>
            <a:srgbClr val="B400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39F9F6E-D132-81F3-D6DB-2385D36509C9}"/>
              </a:ext>
            </a:extLst>
          </p:cNvPr>
          <p:cNvSpPr txBox="1"/>
          <p:nvPr/>
        </p:nvSpPr>
        <p:spPr>
          <a:xfrm>
            <a:off x="10680356" y="134664"/>
            <a:ext cx="151164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600" b="1" dirty="0">
                <a:solidFill>
                  <a:schemeClr val="bg1"/>
                </a:solidFill>
                <a:latin typeface="Ubuntu" panose="020B0504030602030204" pitchFamily="34" charset="0"/>
              </a:rPr>
              <a:t>07/09/22</a:t>
            </a:r>
            <a:endParaRPr lang="fr-FR" sz="1600" b="1" dirty="0">
              <a:solidFill>
                <a:schemeClr val="bg1"/>
              </a:solidFill>
            </a:endParaRPr>
          </a:p>
        </p:txBody>
      </p:sp>
      <p:pic>
        <p:nvPicPr>
          <p:cNvPr id="22" name="Image 21" descr="Une image contenant texte&#10;&#10;Description générée automatiquement">
            <a:extLst>
              <a:ext uri="{FF2B5EF4-FFF2-40B4-BE49-F238E27FC236}">
                <a16:creationId xmlns:a16="http://schemas.microsoft.com/office/drawing/2014/main" id="{1A4D566E-E3E4-47FD-B0D5-76EBECDA45D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31" t="1894" r="1395" b="5011"/>
          <a:stretch/>
        </p:blipFill>
        <p:spPr>
          <a:xfrm>
            <a:off x="390868" y="1233085"/>
            <a:ext cx="5276019" cy="2310503"/>
          </a:xfrm>
          <a:prstGeom prst="rect">
            <a:avLst/>
          </a:prstGeom>
          <a:ln>
            <a:noFill/>
          </a:ln>
          <a:effectLst>
            <a:outerShdw blurRad="152400" dist="38100" dir="2700000" sx="104000" sy="104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Image 26" descr="Une image contenant texte&#10;&#10;Description générée automatiquement">
            <a:extLst>
              <a:ext uri="{FF2B5EF4-FFF2-40B4-BE49-F238E27FC236}">
                <a16:creationId xmlns:a16="http://schemas.microsoft.com/office/drawing/2014/main" id="{AB980EC1-47E8-4C19-8871-CD4CB9ABBF6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8066" t="1584" r="1378" b="89793"/>
          <a:stretch/>
        </p:blipFill>
        <p:spPr>
          <a:xfrm>
            <a:off x="5075146" y="1152293"/>
            <a:ext cx="1020854" cy="385842"/>
          </a:xfrm>
          <a:prstGeom prst="roundRect">
            <a:avLst/>
          </a:prstGeom>
          <a:ln>
            <a:solidFill>
              <a:srgbClr val="DB0029"/>
            </a:solidFill>
          </a:ln>
          <a:effectLst>
            <a:outerShdw blurRad="152400" dist="38100" dir="2700000" sx="104000" sy="104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0" name="Graphique 39" descr="Curseur avec un remplissage uni">
            <a:extLst>
              <a:ext uri="{FF2B5EF4-FFF2-40B4-BE49-F238E27FC236}">
                <a16:creationId xmlns:a16="http://schemas.microsoft.com/office/drawing/2014/main" id="{51BEDCE6-0A9B-46EE-AC1C-2EEB61C89C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469181">
            <a:off x="5763126" y="1295239"/>
            <a:ext cx="636976" cy="636976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FDF09CB5-94DF-4F9A-A57B-7C12039BDAAE}"/>
              </a:ext>
            </a:extLst>
          </p:cNvPr>
          <p:cNvGrpSpPr/>
          <p:nvPr/>
        </p:nvGrpSpPr>
        <p:grpSpPr>
          <a:xfrm>
            <a:off x="6313629" y="2751656"/>
            <a:ext cx="3059086" cy="2881466"/>
            <a:chOff x="6313629" y="2751656"/>
            <a:chExt cx="3059086" cy="2881466"/>
          </a:xfrm>
        </p:grpSpPr>
        <p:pic>
          <p:nvPicPr>
            <p:cNvPr id="34" name="Image 33">
              <a:extLst>
                <a:ext uri="{FF2B5EF4-FFF2-40B4-BE49-F238E27FC236}">
                  <a16:creationId xmlns:a16="http://schemas.microsoft.com/office/drawing/2014/main" id="{983F118E-4CED-488A-B593-AD11C5071F9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56128" t="2105" r="1021"/>
            <a:stretch/>
          </p:blipFill>
          <p:spPr>
            <a:xfrm>
              <a:off x="6313629" y="2751656"/>
              <a:ext cx="2740600" cy="2881466"/>
            </a:xfrm>
            <a:prstGeom prst="rect">
              <a:avLst/>
            </a:prstGeom>
            <a:ln>
              <a:noFill/>
            </a:ln>
            <a:effectLst>
              <a:outerShdw blurRad="152400" dist="38100" dir="2700000" sx="104000" sy="104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45" name="Image 44">
              <a:extLst>
                <a:ext uri="{FF2B5EF4-FFF2-40B4-BE49-F238E27FC236}">
                  <a16:creationId xmlns:a16="http://schemas.microsoft.com/office/drawing/2014/main" id="{95E090DA-7C41-4D2F-926E-5E1ED3C42B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77480" t="20940" r="1021" b="69728"/>
            <a:stretch/>
          </p:blipFill>
          <p:spPr>
            <a:xfrm>
              <a:off x="7423183" y="3321923"/>
              <a:ext cx="1790007" cy="357588"/>
            </a:xfrm>
            <a:prstGeom prst="rect">
              <a:avLst/>
            </a:prstGeom>
            <a:ln>
              <a:solidFill>
                <a:srgbClr val="DB0029"/>
              </a:solidFill>
            </a:ln>
            <a:effectLst>
              <a:outerShdw blurRad="152400" dist="38100" dir="2700000" sx="104000" sy="104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46" name="Graphique 45" descr="Curseur avec un remplissage uni">
              <a:extLst>
                <a:ext uri="{FF2B5EF4-FFF2-40B4-BE49-F238E27FC236}">
                  <a16:creationId xmlns:a16="http://schemas.microsoft.com/office/drawing/2014/main" id="{D0FC752C-D159-4CA0-8223-471FDE363FD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469181">
              <a:off x="8735739" y="3475006"/>
              <a:ext cx="636976" cy="636976"/>
            </a:xfrm>
            <a:prstGeom prst="rect">
              <a:avLst/>
            </a:prstGeom>
          </p:spPr>
        </p:pic>
      </p:grpSp>
      <p:pic>
        <p:nvPicPr>
          <p:cNvPr id="42" name="Image 41">
            <a:extLst>
              <a:ext uri="{FF2B5EF4-FFF2-40B4-BE49-F238E27FC236}">
                <a16:creationId xmlns:a16="http://schemas.microsoft.com/office/drawing/2014/main" id="{06702572-D956-4D71-B3B7-5E849CB1579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7342" t="22084" r="840" b="43789"/>
          <a:stretch/>
        </p:blipFill>
        <p:spPr>
          <a:xfrm>
            <a:off x="10093602" y="4058388"/>
            <a:ext cx="1877123" cy="1356117"/>
          </a:xfrm>
          <a:prstGeom prst="rect">
            <a:avLst/>
          </a:prstGeom>
          <a:ln>
            <a:solidFill>
              <a:srgbClr val="DB0029"/>
            </a:solidFill>
          </a:ln>
          <a:effectLst>
            <a:outerShdw blurRad="152400" dist="38100" dir="2700000" sx="104000" sy="104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3" name="Graphique 42" descr="Curseur avec un remplissage uni">
            <a:extLst>
              <a:ext uri="{FF2B5EF4-FFF2-40B4-BE49-F238E27FC236}">
                <a16:creationId xmlns:a16="http://schemas.microsoft.com/office/drawing/2014/main" id="{0A42DAB3-15BF-450A-B49B-B3B30F3136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469181">
            <a:off x="10128396" y="4818967"/>
            <a:ext cx="636976" cy="636976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1A35C29-F987-458E-BBA8-9BB369609D6A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56102" t="2083" r="1368" b="1760"/>
          <a:stretch/>
        </p:blipFill>
        <p:spPr>
          <a:xfrm>
            <a:off x="3722043" y="2139872"/>
            <a:ext cx="2740599" cy="2881466"/>
          </a:xfrm>
          <a:prstGeom prst="rect">
            <a:avLst/>
          </a:prstGeom>
          <a:ln>
            <a:noFill/>
          </a:ln>
          <a:effectLst>
            <a:outerShdw blurRad="152400" dist="38100" dir="2700000" sx="104000" sy="104000" algn="tl" rotWithShape="0">
              <a:prstClr val="black">
                <a:alpha val="40000"/>
              </a:prstClr>
            </a:outerShdw>
          </a:effectLst>
        </p:spPr>
      </p:pic>
      <p:sp>
        <p:nvSpPr>
          <p:cNvPr id="23" name="Espace réservé du numéro de diapositive 1">
            <a:extLst>
              <a:ext uri="{FF2B5EF4-FFF2-40B4-BE49-F238E27FC236}">
                <a16:creationId xmlns:a16="http://schemas.microsoft.com/office/drawing/2014/main" id="{C89F0BC0-A95D-480D-ABFC-0CF836A1C3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7866" y="6442849"/>
            <a:ext cx="2743200" cy="365125"/>
          </a:xfrm>
        </p:spPr>
        <p:txBody>
          <a:bodyPr/>
          <a:lstStyle/>
          <a:p>
            <a:fld id="{6FD38B02-D02D-4737-A540-0D1AB839C122}" type="slidenum">
              <a:rPr lang="fr-FR" smtClean="0">
                <a:solidFill>
                  <a:srgbClr val="434343"/>
                </a:solidFill>
              </a:rPr>
              <a:t>7</a:t>
            </a:fld>
            <a:endParaRPr lang="fr-FR" dirty="0">
              <a:solidFill>
                <a:srgbClr val="434343"/>
              </a:solidFill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33A615C8-51F3-4256-93F1-91C4CFC9A3A9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76905" t="56689" r="2766" b="36386"/>
          <a:stretch/>
        </p:blipFill>
        <p:spPr>
          <a:xfrm>
            <a:off x="4869206" y="3737875"/>
            <a:ext cx="1730442" cy="274146"/>
          </a:xfrm>
          <a:prstGeom prst="rect">
            <a:avLst/>
          </a:prstGeom>
          <a:ln>
            <a:solidFill>
              <a:srgbClr val="DB0029"/>
            </a:solidFill>
          </a:ln>
          <a:effectLst>
            <a:outerShdw blurRad="152400" dist="38100" dir="2700000" sx="104000" sy="104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7" name="Graphique 36" descr="Curseur avec un remplissage uni">
            <a:extLst>
              <a:ext uri="{FF2B5EF4-FFF2-40B4-BE49-F238E27FC236}">
                <a16:creationId xmlns:a16="http://schemas.microsoft.com/office/drawing/2014/main" id="{7770614E-F55B-4895-B428-8DE656D110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469181">
            <a:off x="6314490" y="3833864"/>
            <a:ext cx="636976" cy="636976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03F7F2DD-C3CF-4ABA-84F5-D83244BD0FE5}"/>
              </a:ext>
            </a:extLst>
          </p:cNvPr>
          <p:cNvSpPr/>
          <p:nvPr/>
        </p:nvSpPr>
        <p:spPr>
          <a:xfrm>
            <a:off x="5361066" y="1290290"/>
            <a:ext cx="462431" cy="124181"/>
          </a:xfrm>
          <a:prstGeom prst="rect">
            <a:avLst/>
          </a:prstGeom>
          <a:solidFill>
            <a:srgbClr val="D700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814DF24-3CBB-4789-B667-C0230937FF33}"/>
              </a:ext>
            </a:extLst>
          </p:cNvPr>
          <p:cNvSpPr/>
          <p:nvPr/>
        </p:nvSpPr>
        <p:spPr>
          <a:xfrm>
            <a:off x="5277765" y="1290290"/>
            <a:ext cx="587935" cy="964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700" b="1" dirty="0">
                <a:latin typeface="Ubuntu" panose="020B0504030602030204" pitchFamily="34" charset="0"/>
              </a:rPr>
              <a:t>Omed D.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E55CFC7-C1A4-4906-9754-0DF674434456}"/>
              </a:ext>
            </a:extLst>
          </p:cNvPr>
          <p:cNvSpPr/>
          <p:nvPr/>
        </p:nvSpPr>
        <p:spPr>
          <a:xfrm>
            <a:off x="5424946" y="2656709"/>
            <a:ext cx="789600" cy="72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9274631-CB18-4BEE-8513-14D56CA2D2EA}"/>
              </a:ext>
            </a:extLst>
          </p:cNvPr>
          <p:cNvSpPr/>
          <p:nvPr/>
        </p:nvSpPr>
        <p:spPr>
          <a:xfrm>
            <a:off x="5391559" y="2618976"/>
            <a:ext cx="738191" cy="1342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470" b="1" dirty="0">
                <a:solidFill>
                  <a:schemeClr val="bg2">
                    <a:lumMod val="25000"/>
                  </a:schemeClr>
                </a:solidFill>
                <a:latin typeface="Ubuntu" panose="020B0504030602030204" pitchFamily="34" charset="0"/>
              </a:rPr>
              <a:t>Omed DEMO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87F457C9-64DF-4088-BC18-24770D310C60}"/>
              </a:ext>
            </a:extLst>
          </p:cNvPr>
          <p:cNvSpPr txBox="1"/>
          <p:nvPr/>
        </p:nvSpPr>
        <p:spPr>
          <a:xfrm>
            <a:off x="147145" y="6586669"/>
            <a:ext cx="730199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0" i="1" dirty="0">
                <a:solidFill>
                  <a:srgbClr val="434343"/>
                </a:solidFill>
                <a:effectLst/>
                <a:latin typeface="-apple-system"/>
              </a:rPr>
              <a:t>*Les opérations sont triées par défaut par date comptable.</a:t>
            </a:r>
            <a:endParaRPr lang="fr-FR" sz="1067" i="1" dirty="0">
              <a:solidFill>
                <a:srgbClr val="434343"/>
              </a:solidFill>
              <a:latin typeface="Ubuntu" panose="020B05040306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87334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A0A3539E-AC1A-7CAD-714F-8CF11DFB4422}"/>
              </a:ext>
            </a:extLst>
          </p:cNvPr>
          <p:cNvSpPr/>
          <p:nvPr/>
        </p:nvSpPr>
        <p:spPr>
          <a:xfrm rot="17567768">
            <a:off x="11312419" y="-2093983"/>
            <a:ext cx="1469693" cy="4597782"/>
          </a:xfrm>
          <a:prstGeom prst="rect">
            <a:avLst/>
          </a:prstGeom>
          <a:solidFill>
            <a:srgbClr val="DB00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09E4D5A-B776-4B23-A570-7F5C44F70F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3665" y="281335"/>
            <a:ext cx="10756093" cy="847722"/>
          </a:xfrm>
        </p:spPr>
        <p:txBody>
          <a:bodyPr anchor="t">
            <a:normAutofit/>
          </a:bodyPr>
          <a:lstStyle/>
          <a:p>
            <a:pPr marL="457200" indent="-457200" algn="l">
              <a:lnSpc>
                <a:spcPct val="100000"/>
              </a:lnSpc>
              <a:buFont typeface="+mj-lt"/>
              <a:buAutoNum type="arabicPeriod" startAt="3"/>
            </a:pPr>
            <a:r>
              <a:rPr lang="fr-FR" sz="2400" b="1" dirty="0">
                <a:solidFill>
                  <a:srgbClr val="DB0029"/>
                </a:solidFill>
                <a:latin typeface="Ubuntu" panose="020B0504030602030204" pitchFamily="34" charset="0"/>
                <a:cs typeface="Arial" panose="020B0604020202020204" pitchFamily="34" charset="0"/>
              </a:rPr>
              <a:t>Affichage de la date comptable, de la date de valeur et de la date</a:t>
            </a:r>
            <a:br>
              <a:rPr lang="fr-FR" sz="2400" b="1" dirty="0">
                <a:solidFill>
                  <a:srgbClr val="DB0029"/>
                </a:solidFill>
                <a:latin typeface="Ubuntu" panose="020B0504030602030204" pitchFamily="34" charset="0"/>
                <a:cs typeface="Arial" panose="020B0604020202020204" pitchFamily="34" charset="0"/>
              </a:rPr>
            </a:br>
            <a:r>
              <a:rPr lang="fr-FR" sz="2400" b="1" dirty="0">
                <a:solidFill>
                  <a:srgbClr val="DB0029"/>
                </a:solidFill>
                <a:latin typeface="Ubuntu" panose="020B0504030602030204" pitchFamily="34" charset="0"/>
                <a:cs typeface="Arial" panose="020B0604020202020204" pitchFamily="34" charset="0"/>
              </a:rPr>
              <a:t>de l’opération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F023163-0799-2E19-E7FE-718750A51CB2}"/>
              </a:ext>
            </a:extLst>
          </p:cNvPr>
          <p:cNvSpPr/>
          <p:nvPr/>
        </p:nvSpPr>
        <p:spPr>
          <a:xfrm>
            <a:off x="1" y="-4739"/>
            <a:ext cx="132130" cy="6862739"/>
          </a:xfrm>
          <a:prstGeom prst="rect">
            <a:avLst/>
          </a:prstGeom>
          <a:solidFill>
            <a:srgbClr val="DB00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7478B4F-0FED-EB67-7DE0-11C91CB74195}"/>
              </a:ext>
            </a:extLst>
          </p:cNvPr>
          <p:cNvSpPr/>
          <p:nvPr/>
        </p:nvSpPr>
        <p:spPr>
          <a:xfrm>
            <a:off x="121245" y="489184"/>
            <a:ext cx="462818" cy="129002"/>
          </a:xfrm>
          <a:prstGeom prst="rect">
            <a:avLst/>
          </a:prstGeom>
          <a:solidFill>
            <a:srgbClr val="DB00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29CCC68-9AD4-C17E-A992-CDE6522DDBFD}"/>
              </a:ext>
            </a:extLst>
          </p:cNvPr>
          <p:cNvSpPr/>
          <p:nvPr/>
        </p:nvSpPr>
        <p:spPr>
          <a:xfrm rot="17439365">
            <a:off x="11457154" y="-2150257"/>
            <a:ext cx="1469693" cy="4597782"/>
          </a:xfrm>
          <a:prstGeom prst="rect">
            <a:avLst/>
          </a:prstGeom>
          <a:solidFill>
            <a:srgbClr val="B400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39F9F6E-D132-81F3-D6DB-2385D36509C9}"/>
              </a:ext>
            </a:extLst>
          </p:cNvPr>
          <p:cNvSpPr txBox="1"/>
          <p:nvPr/>
        </p:nvSpPr>
        <p:spPr>
          <a:xfrm>
            <a:off x="10680356" y="134664"/>
            <a:ext cx="151164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600" b="1" dirty="0">
                <a:solidFill>
                  <a:schemeClr val="bg1"/>
                </a:solidFill>
                <a:latin typeface="Ubuntu" panose="020B0504030602030204" pitchFamily="34" charset="0"/>
              </a:rPr>
              <a:t>07/09/22</a:t>
            </a:r>
            <a:endParaRPr lang="fr-FR" sz="1600" b="1" dirty="0">
              <a:solidFill>
                <a:schemeClr val="bg1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80A61D49-56D5-4B75-A7C8-517D11E4CB76}"/>
              </a:ext>
            </a:extLst>
          </p:cNvPr>
          <p:cNvSpPr txBox="1"/>
          <p:nvPr/>
        </p:nvSpPr>
        <p:spPr>
          <a:xfrm>
            <a:off x="509103" y="1191375"/>
            <a:ext cx="11278945" cy="13404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Clr>
                <a:srgbClr val="DB0029"/>
              </a:buClr>
              <a:buFont typeface="Wingdings" panose="05000000000000000000" pitchFamily="2" charset="2"/>
              <a:buChar char="Ø"/>
            </a:pPr>
            <a:r>
              <a:rPr lang="fr-FR" sz="1400" dirty="0">
                <a:latin typeface="Ubuntu" panose="020B0504030602030204" pitchFamily="34" charset="0"/>
                <a:cs typeface="Arial" panose="020B0604020202020204" pitchFamily="34" charset="0"/>
              </a:rPr>
              <a:t>Lorsque votre client clique sur une opération, il peut dorénavant visualiser :</a:t>
            </a:r>
          </a:p>
          <a:p>
            <a:pPr marL="742950" lvl="1" indent="-285750" algn="just">
              <a:lnSpc>
                <a:spcPct val="150000"/>
              </a:lnSpc>
              <a:buClr>
                <a:srgbClr val="DB0029"/>
              </a:buClr>
              <a:buFont typeface="Arial" panose="020B0604020202020204" pitchFamily="34" charset="0"/>
              <a:buChar char="•"/>
            </a:pPr>
            <a:r>
              <a:rPr lang="fr-FR" sz="1400" b="1" dirty="0">
                <a:latin typeface="Ubuntu" panose="020B0504030602030204" pitchFamily="34" charset="0"/>
                <a:cs typeface="Arial" panose="020B0604020202020204" pitchFamily="34" charset="0"/>
              </a:rPr>
              <a:t>la date comptable </a:t>
            </a:r>
            <a:r>
              <a:rPr lang="fr-FR" sz="1400" dirty="0">
                <a:latin typeface="Ubuntu" panose="020B0504030602030204" pitchFamily="34" charset="0"/>
                <a:cs typeface="Arial" panose="020B0604020202020204" pitchFamily="34" charset="0"/>
              </a:rPr>
              <a:t>: date à laquelle a été enregistrée en comptabilité l'opération de retrait, de paiement ou de dépôt ;</a:t>
            </a:r>
          </a:p>
          <a:p>
            <a:pPr marL="742950" lvl="1" indent="-285750" algn="just">
              <a:lnSpc>
                <a:spcPct val="150000"/>
              </a:lnSpc>
              <a:buClr>
                <a:srgbClr val="DB0029"/>
              </a:buClr>
              <a:buFont typeface="Arial" panose="020B0604020202020204" pitchFamily="34" charset="0"/>
              <a:buChar char="•"/>
            </a:pPr>
            <a:r>
              <a:rPr lang="fr-FR" sz="1400" b="1" dirty="0">
                <a:latin typeface="Ubuntu" panose="020B0504030602030204" pitchFamily="34" charset="0"/>
                <a:cs typeface="Arial" panose="020B0604020202020204" pitchFamily="34" charset="0"/>
              </a:rPr>
              <a:t>la date de valeur</a:t>
            </a:r>
            <a:r>
              <a:rPr lang="fr-FR" sz="1400" dirty="0">
                <a:latin typeface="Ubuntu" panose="020B0504030602030204" pitchFamily="34" charset="0"/>
                <a:cs typeface="Arial" panose="020B0604020202020204" pitchFamily="34" charset="0"/>
              </a:rPr>
              <a:t> : date de prise en considération pour le calcul des intérêts débiteurs ou créditeurs ; </a:t>
            </a:r>
          </a:p>
          <a:p>
            <a:pPr marL="742950" lvl="1" indent="-285750" algn="just">
              <a:lnSpc>
                <a:spcPct val="150000"/>
              </a:lnSpc>
              <a:buClr>
                <a:srgbClr val="DB0029"/>
              </a:buClr>
              <a:buFont typeface="Arial" panose="020B0604020202020204" pitchFamily="34" charset="0"/>
              <a:buChar char="•"/>
            </a:pPr>
            <a:r>
              <a:rPr lang="fr-FR" sz="1400" b="1" dirty="0">
                <a:latin typeface="Ubuntu" panose="020B0504030602030204" pitchFamily="34" charset="0"/>
                <a:cs typeface="Arial" panose="020B0604020202020204" pitchFamily="34" charset="0"/>
              </a:rPr>
              <a:t>la date de l’opération </a:t>
            </a:r>
            <a:r>
              <a:rPr lang="fr-FR" sz="1400" dirty="0">
                <a:latin typeface="Ubuntu" panose="020B0504030602030204" pitchFamily="34" charset="0"/>
                <a:cs typeface="Arial" panose="020B0604020202020204" pitchFamily="34" charset="0"/>
              </a:rPr>
              <a:t>: date à laquelle votre client a effectué l’opération.</a:t>
            </a:r>
          </a:p>
        </p:txBody>
      </p:sp>
      <p:sp>
        <p:nvSpPr>
          <p:cNvPr id="17" name="Espace réservé du numéro de diapositive 1">
            <a:extLst>
              <a:ext uri="{FF2B5EF4-FFF2-40B4-BE49-F238E27FC236}">
                <a16:creationId xmlns:a16="http://schemas.microsoft.com/office/drawing/2014/main" id="{096AEA0C-2E11-4A04-B021-A81D7B198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7866" y="6442849"/>
            <a:ext cx="2743200" cy="365125"/>
          </a:xfrm>
        </p:spPr>
        <p:txBody>
          <a:bodyPr/>
          <a:lstStyle/>
          <a:p>
            <a:fld id="{6FD38B02-D02D-4737-A540-0D1AB839C122}" type="slidenum">
              <a:rPr lang="fr-FR" smtClean="0">
                <a:solidFill>
                  <a:srgbClr val="434343"/>
                </a:solidFill>
              </a:rPr>
              <a:t>8</a:t>
            </a:fld>
            <a:endParaRPr lang="fr-FR" dirty="0">
              <a:solidFill>
                <a:srgbClr val="434343"/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089587C9-0AA0-4678-BB39-87049B393A6B}"/>
              </a:ext>
            </a:extLst>
          </p:cNvPr>
          <p:cNvGrpSpPr/>
          <p:nvPr/>
        </p:nvGrpSpPr>
        <p:grpSpPr>
          <a:xfrm>
            <a:off x="2175215" y="2889057"/>
            <a:ext cx="7592991" cy="3489725"/>
            <a:chOff x="2175215" y="2889057"/>
            <a:chExt cx="7592991" cy="3489725"/>
          </a:xfrm>
        </p:grpSpPr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FD1897D0-036F-447D-A18F-08A30EAE8E5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81" t="1788" r="2182" b="1695"/>
            <a:stretch/>
          </p:blipFill>
          <p:spPr>
            <a:xfrm>
              <a:off x="2175215" y="2889057"/>
              <a:ext cx="7592991" cy="3489725"/>
            </a:xfrm>
            <a:prstGeom prst="rect">
              <a:avLst/>
            </a:prstGeom>
            <a:ln>
              <a:noFill/>
            </a:ln>
            <a:effectLst>
              <a:outerShdw blurRad="152400" dist="38100" dir="2700000" sx="104000" sy="104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2" name="Image 31" descr="Une image contenant texte&#10;&#10;Description générée automatiquement">
              <a:extLst>
                <a:ext uri="{FF2B5EF4-FFF2-40B4-BE49-F238E27FC236}">
                  <a16:creationId xmlns:a16="http://schemas.microsoft.com/office/drawing/2014/main" id="{2F4ADE32-17EE-4FF4-A16E-7CC9E64DC7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4640" t="4371" r="90896" b="92489"/>
            <a:stretch/>
          </p:blipFill>
          <p:spPr>
            <a:xfrm>
              <a:off x="2423794" y="2938975"/>
              <a:ext cx="404812" cy="131763"/>
            </a:xfrm>
            <a:prstGeom prst="rect">
              <a:avLst/>
            </a:prstGeom>
            <a:ln>
              <a:solidFill>
                <a:srgbClr val="DB0029"/>
              </a:solidFill>
            </a:ln>
            <a:effectLst>
              <a:outerShdw blurRad="152400" dist="38100" dir="2700000" sx="104000" sy="104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7" name="Image 36">
              <a:extLst>
                <a:ext uri="{FF2B5EF4-FFF2-40B4-BE49-F238E27FC236}">
                  <a16:creationId xmlns:a16="http://schemas.microsoft.com/office/drawing/2014/main" id="{2758BBBF-1F9B-47B2-A2A0-91E7D0DA4EC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57229" t="71659" r="28443" b="8773"/>
            <a:stretch/>
          </p:blipFill>
          <p:spPr>
            <a:xfrm>
              <a:off x="6555815" y="5368281"/>
              <a:ext cx="1425620" cy="903311"/>
            </a:xfrm>
            <a:prstGeom prst="ellipse">
              <a:avLst/>
            </a:prstGeom>
            <a:ln>
              <a:solidFill>
                <a:srgbClr val="DB0029"/>
              </a:solidFill>
            </a:ln>
            <a:effectLst>
              <a:outerShdw blurRad="152400" dist="38100" dir="2700000" sx="104000" sy="104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BAF8C8EC-D91D-4A19-8C2E-80696C6D8499}"/>
                </a:ext>
              </a:extLst>
            </p:cNvPr>
            <p:cNvSpPr/>
            <p:nvPr/>
          </p:nvSpPr>
          <p:spPr>
            <a:xfrm>
              <a:off x="3568039" y="4363655"/>
              <a:ext cx="3159746" cy="257537"/>
            </a:xfrm>
            <a:prstGeom prst="roundRect">
              <a:avLst/>
            </a:prstGeom>
            <a:solidFill>
              <a:srgbClr val="FF0000">
                <a:alpha val="24000"/>
              </a:srgbClr>
            </a:solidFill>
            <a:ln w="19050">
              <a:noFill/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pic>
          <p:nvPicPr>
            <p:cNvPr id="43" name="Graphique 42" descr="Curseur avec un remplissage uni">
              <a:extLst>
                <a:ext uri="{FF2B5EF4-FFF2-40B4-BE49-F238E27FC236}">
                  <a16:creationId xmlns:a16="http://schemas.microsoft.com/office/drawing/2014/main" id="{78CDCB77-B91B-4EB3-8331-10E664C9A69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469181">
              <a:off x="5777512" y="4404026"/>
              <a:ext cx="636976" cy="636976"/>
            </a:xfrm>
            <a:prstGeom prst="rect">
              <a:avLst/>
            </a:prstGeom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E962419-9DC8-474C-8E49-603EA65800CA}"/>
                </a:ext>
              </a:extLst>
            </p:cNvPr>
            <p:cNvSpPr/>
            <p:nvPr/>
          </p:nvSpPr>
          <p:spPr>
            <a:xfrm>
              <a:off x="9349261" y="2974297"/>
              <a:ext cx="325437" cy="96441"/>
            </a:xfrm>
            <a:prstGeom prst="rect">
              <a:avLst/>
            </a:prstGeom>
            <a:solidFill>
              <a:srgbClr val="D700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B46788A-5F59-4715-A7D1-3F4B8E9FE931}"/>
                </a:ext>
              </a:extLst>
            </p:cNvPr>
            <p:cNvSpPr/>
            <p:nvPr/>
          </p:nvSpPr>
          <p:spPr>
            <a:xfrm>
              <a:off x="9257130" y="2945327"/>
              <a:ext cx="486598" cy="9644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500" b="1" dirty="0">
                  <a:latin typeface="Ubuntu" panose="020B0504030602030204" pitchFamily="34" charset="0"/>
                </a:rPr>
                <a:t>Omed D.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927974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CA57200C-367F-419E-A66F-C06FC6514CA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55" r="33983" b="16519"/>
          <a:stretch/>
        </p:blipFill>
        <p:spPr>
          <a:xfrm>
            <a:off x="9967430" y="-370703"/>
            <a:ext cx="4059799" cy="756233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B523557-223F-5E65-D027-45B96CEC96B7}"/>
              </a:ext>
            </a:extLst>
          </p:cNvPr>
          <p:cNvSpPr/>
          <p:nvPr/>
        </p:nvSpPr>
        <p:spPr>
          <a:xfrm>
            <a:off x="1" y="-4739"/>
            <a:ext cx="132130" cy="6862739"/>
          </a:xfrm>
          <a:prstGeom prst="rect">
            <a:avLst/>
          </a:prstGeom>
          <a:solidFill>
            <a:srgbClr val="DB00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0D8032C4-06CB-4505-A519-41E830556A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3665" y="281335"/>
            <a:ext cx="10756093" cy="847722"/>
          </a:xfrm>
        </p:spPr>
        <p:txBody>
          <a:bodyPr anchor="t">
            <a:normAutofit/>
          </a:bodyPr>
          <a:lstStyle/>
          <a:p>
            <a:pPr algn="l">
              <a:lnSpc>
                <a:spcPct val="100000"/>
              </a:lnSpc>
            </a:pPr>
            <a:r>
              <a:rPr lang="fr-FR" sz="2400" b="1" dirty="0">
                <a:solidFill>
                  <a:srgbClr val="DB0029"/>
                </a:solidFill>
                <a:latin typeface="Ubuntu" panose="020B0504030602030204" pitchFamily="34" charset="0"/>
                <a:cs typeface="Arial" panose="020B0604020202020204" pitchFamily="34" charset="0"/>
              </a:rPr>
              <a:t>What’s new ? Découvrez les nouveaux supports disponibles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F712BB9-D3C6-4200-82F9-8D4A524ACE24}"/>
              </a:ext>
            </a:extLst>
          </p:cNvPr>
          <p:cNvSpPr/>
          <p:nvPr/>
        </p:nvSpPr>
        <p:spPr>
          <a:xfrm>
            <a:off x="121245" y="489184"/>
            <a:ext cx="462818" cy="129002"/>
          </a:xfrm>
          <a:prstGeom prst="rect">
            <a:avLst/>
          </a:prstGeom>
          <a:solidFill>
            <a:srgbClr val="DB00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2620EA8C-0CF9-4F60-A1CC-D13E1AF085C4}"/>
              </a:ext>
            </a:extLst>
          </p:cNvPr>
          <p:cNvGrpSpPr/>
          <p:nvPr/>
        </p:nvGrpSpPr>
        <p:grpSpPr>
          <a:xfrm>
            <a:off x="425074" y="1129058"/>
            <a:ext cx="3276593" cy="3093703"/>
            <a:chOff x="425074" y="1129058"/>
            <a:chExt cx="3276593" cy="3093703"/>
          </a:xfrm>
        </p:grpSpPr>
        <p:pic>
          <p:nvPicPr>
            <p:cNvPr id="3" name="Image 2" descr="Une image contenant texte&#10;&#10;Description générée automatiquement">
              <a:extLst>
                <a:ext uri="{FF2B5EF4-FFF2-40B4-BE49-F238E27FC236}">
                  <a16:creationId xmlns:a16="http://schemas.microsoft.com/office/drawing/2014/main" id="{5E124A3B-07B4-4C5F-B296-EF10C8F85B2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5074" y="1129058"/>
              <a:ext cx="3276593" cy="1843083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C0C58555-FFCF-4F28-964C-E04BA474892D}"/>
                </a:ext>
              </a:extLst>
            </p:cNvPr>
            <p:cNvSpPr/>
            <p:nvPr/>
          </p:nvSpPr>
          <p:spPr>
            <a:xfrm>
              <a:off x="1100174" y="3834957"/>
              <a:ext cx="1956391" cy="3878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9100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>
                  <a:solidFill>
                    <a:srgbClr val="E9100C"/>
                  </a:solidFill>
                </a:rPr>
                <a:t>     </a:t>
              </a:r>
              <a:r>
                <a:rPr lang="fr-FR" dirty="0">
                  <a:solidFill>
                    <a:srgbClr val="E9100C"/>
                  </a:solidFill>
                  <a:hlinkClick r:id="rId5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Lien SharePoint</a:t>
              </a:r>
              <a:endParaRPr lang="fr-FR" dirty="0">
                <a:solidFill>
                  <a:srgbClr val="E9100C"/>
                </a:solidFill>
              </a:endParaRP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6D0FCB1A-B6C6-4157-86E6-048F95507989}"/>
                </a:ext>
              </a:extLst>
            </p:cNvPr>
            <p:cNvSpPr/>
            <p:nvPr/>
          </p:nvSpPr>
          <p:spPr>
            <a:xfrm>
              <a:off x="1100175" y="3304491"/>
              <a:ext cx="1956391" cy="3878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9100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>
                  <a:solidFill>
                    <a:srgbClr val="E9100C"/>
                  </a:solidFill>
                </a:rPr>
                <a:t> </a:t>
              </a:r>
              <a:r>
                <a:rPr lang="fr-FR" dirty="0">
                  <a:solidFill>
                    <a:srgbClr val="E9100C"/>
                  </a:solidFill>
                  <a:hlinkClick r:id="rId6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Lien YouTube</a:t>
              </a:r>
              <a:endParaRPr lang="fr-FR" dirty="0">
                <a:solidFill>
                  <a:srgbClr val="E9100C"/>
                </a:solidFill>
              </a:endParaRPr>
            </a:p>
          </p:txBody>
        </p:sp>
        <p:pic>
          <p:nvPicPr>
            <p:cNvPr id="27" name="Graphique 26" descr="Lien avec un remplissage uni">
              <a:extLst>
                <a:ext uri="{FF2B5EF4-FFF2-40B4-BE49-F238E27FC236}">
                  <a16:creationId xmlns:a16="http://schemas.microsoft.com/office/drawing/2014/main" id="{E3E9DDA9-3E80-49DB-B3D6-2D7443B8020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171910" y="3873293"/>
              <a:ext cx="287930" cy="287930"/>
            </a:xfrm>
            <a:prstGeom prst="rect">
              <a:avLst/>
            </a:prstGeom>
          </p:spPr>
        </p:pic>
        <p:pic>
          <p:nvPicPr>
            <p:cNvPr id="28" name="Graphique 27" descr="Lien avec un remplissage uni">
              <a:extLst>
                <a:ext uri="{FF2B5EF4-FFF2-40B4-BE49-F238E27FC236}">
                  <a16:creationId xmlns:a16="http://schemas.microsoft.com/office/drawing/2014/main" id="{91E8E2B9-A2C6-4C39-88AF-A49FE5C9449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185529" y="3355119"/>
              <a:ext cx="287930" cy="287930"/>
            </a:xfrm>
            <a:prstGeom prst="rect">
              <a:avLst/>
            </a:prstGeom>
          </p:spPr>
        </p:pic>
      </p:grpSp>
      <p:sp>
        <p:nvSpPr>
          <p:cNvPr id="32" name="Rectangle 31">
            <a:extLst>
              <a:ext uri="{FF2B5EF4-FFF2-40B4-BE49-F238E27FC236}">
                <a16:creationId xmlns:a16="http://schemas.microsoft.com/office/drawing/2014/main" id="{46E9C649-1A0A-4FD4-80E4-4060DD6970EF}"/>
              </a:ext>
            </a:extLst>
          </p:cNvPr>
          <p:cNvSpPr/>
          <p:nvPr/>
        </p:nvSpPr>
        <p:spPr>
          <a:xfrm>
            <a:off x="2555970" y="2627640"/>
            <a:ext cx="1451228" cy="4036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b="1" dirty="0">
                <a:solidFill>
                  <a:schemeClr val="tx1"/>
                </a:solidFill>
                <a:latin typeface="Ubuntu" panose="020B0504030602030204" pitchFamily="34" charset="0"/>
                <a:cs typeface="Arial" panose="020B0604020202020204" pitchFamily="34" charset="0"/>
              </a:rPr>
              <a:t>27/07/2022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A540F1FF-D5FE-4319-81ED-3E9B75B990D5}"/>
              </a:ext>
            </a:extLst>
          </p:cNvPr>
          <p:cNvGrpSpPr/>
          <p:nvPr/>
        </p:nvGrpSpPr>
        <p:grpSpPr>
          <a:xfrm>
            <a:off x="4058484" y="1991873"/>
            <a:ext cx="3593419" cy="3093704"/>
            <a:chOff x="4058484" y="1991873"/>
            <a:chExt cx="3593419" cy="3093704"/>
          </a:xfrm>
        </p:grpSpPr>
        <p:pic>
          <p:nvPicPr>
            <p:cNvPr id="5" name="Image 4" descr="Une image contenant texte&#10;&#10;Description générée automatiquement">
              <a:extLst>
                <a:ext uri="{FF2B5EF4-FFF2-40B4-BE49-F238E27FC236}">
                  <a16:creationId xmlns:a16="http://schemas.microsoft.com/office/drawing/2014/main" id="{69C807AD-FC4D-49F8-AEB1-4D45993C1CE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58484" y="1991873"/>
              <a:ext cx="3276593" cy="1843084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00F30D3B-63FA-4DF1-BF85-B010B509FDC9}"/>
                </a:ext>
              </a:extLst>
            </p:cNvPr>
            <p:cNvSpPr/>
            <p:nvPr/>
          </p:nvSpPr>
          <p:spPr>
            <a:xfrm>
              <a:off x="4716688" y="4697773"/>
              <a:ext cx="1956391" cy="3878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9100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>
                  <a:solidFill>
                    <a:srgbClr val="E9100C"/>
                  </a:solidFill>
                </a:rPr>
                <a:t>     </a:t>
              </a:r>
              <a:r>
                <a:rPr lang="fr-FR" dirty="0">
                  <a:solidFill>
                    <a:srgbClr val="E9100C"/>
                  </a:solidFill>
                  <a:hlinkClick r:id="rId12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Lien SharePoint</a:t>
              </a:r>
              <a:endParaRPr lang="fr-FR" dirty="0">
                <a:solidFill>
                  <a:srgbClr val="E9100C"/>
                </a:solidFill>
              </a:endParaRPr>
            </a:p>
          </p:txBody>
        </p: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EFF98F5A-D31A-4D47-9B29-35CB7C1BB5D0}"/>
                </a:ext>
              </a:extLst>
            </p:cNvPr>
            <p:cNvSpPr/>
            <p:nvPr/>
          </p:nvSpPr>
          <p:spPr>
            <a:xfrm>
              <a:off x="4716689" y="4167307"/>
              <a:ext cx="1956391" cy="3878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9100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>
                  <a:solidFill>
                    <a:srgbClr val="E9100C"/>
                  </a:solidFill>
                </a:rPr>
                <a:t> </a:t>
              </a:r>
              <a:r>
                <a:rPr lang="fr-FR" dirty="0">
                  <a:solidFill>
                    <a:srgbClr val="E9100C"/>
                  </a:solidFill>
                  <a:hlinkClick r:id="rId1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Lien YouTube</a:t>
              </a:r>
              <a:endParaRPr lang="fr-FR" dirty="0">
                <a:solidFill>
                  <a:srgbClr val="E9100C"/>
                </a:solidFill>
              </a:endParaRPr>
            </a:p>
          </p:txBody>
        </p:sp>
        <p:pic>
          <p:nvPicPr>
            <p:cNvPr id="39" name="Graphique 38" descr="Lien avec un remplissage uni">
              <a:extLst>
                <a:ext uri="{FF2B5EF4-FFF2-40B4-BE49-F238E27FC236}">
                  <a16:creationId xmlns:a16="http://schemas.microsoft.com/office/drawing/2014/main" id="{B8AB81D1-B85A-426B-A071-A96AA69DA99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788424" y="4736109"/>
              <a:ext cx="287930" cy="287930"/>
            </a:xfrm>
            <a:prstGeom prst="rect">
              <a:avLst/>
            </a:prstGeom>
          </p:spPr>
        </p:pic>
        <p:pic>
          <p:nvPicPr>
            <p:cNvPr id="40" name="Graphique 39" descr="Lien avec un remplissage uni">
              <a:extLst>
                <a:ext uri="{FF2B5EF4-FFF2-40B4-BE49-F238E27FC236}">
                  <a16:creationId xmlns:a16="http://schemas.microsoft.com/office/drawing/2014/main" id="{7CC47CA5-9B15-41BC-9862-4F934D18A33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802043" y="4217935"/>
              <a:ext cx="287930" cy="287930"/>
            </a:xfrm>
            <a:prstGeom prst="rect">
              <a:avLst/>
            </a:prstGeom>
          </p:spPr>
        </p:pic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A60F8335-349F-48FA-ABBB-BA600FC831C6}"/>
                </a:ext>
              </a:extLst>
            </p:cNvPr>
            <p:cNvSpPr/>
            <p:nvPr/>
          </p:nvSpPr>
          <p:spPr>
            <a:xfrm>
              <a:off x="6200675" y="3485829"/>
              <a:ext cx="1451228" cy="4036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000" b="1" dirty="0">
                  <a:solidFill>
                    <a:schemeClr val="tx1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30/08/2022</a:t>
              </a: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2C774A12-1FB5-41D0-96A0-8BA053B5EC79}"/>
              </a:ext>
            </a:extLst>
          </p:cNvPr>
          <p:cNvGrpSpPr/>
          <p:nvPr/>
        </p:nvGrpSpPr>
        <p:grpSpPr>
          <a:xfrm>
            <a:off x="7728373" y="3458675"/>
            <a:ext cx="3589521" cy="3023636"/>
            <a:chOff x="7728373" y="3458675"/>
            <a:chExt cx="3589521" cy="3023636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15D232E4-6CF6-4827-8C92-50CB5A954848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28373" y="3458675"/>
              <a:ext cx="3276593" cy="1843083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FE3E8B8D-7A6C-480A-B854-2F9124E5E567}"/>
                </a:ext>
              </a:extLst>
            </p:cNvPr>
            <p:cNvSpPr/>
            <p:nvPr/>
          </p:nvSpPr>
          <p:spPr>
            <a:xfrm>
              <a:off x="8508645" y="6094507"/>
              <a:ext cx="1956391" cy="3878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9100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>
                  <a:solidFill>
                    <a:srgbClr val="E9100C"/>
                  </a:solidFill>
                </a:rPr>
                <a:t>     </a:t>
              </a:r>
              <a:r>
                <a:rPr lang="fr-FR" dirty="0">
                  <a:solidFill>
                    <a:srgbClr val="E9100C"/>
                  </a:solidFill>
                  <a:hlinkClick r:id="rId15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Lien SharePoint</a:t>
              </a:r>
              <a:endParaRPr lang="fr-FR" dirty="0">
                <a:solidFill>
                  <a:srgbClr val="E9100C"/>
                </a:solidFill>
              </a:endParaRPr>
            </a:p>
          </p:txBody>
        </p:sp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124BA448-FC66-4B80-ABC1-0DC2FD8B094F}"/>
                </a:ext>
              </a:extLst>
            </p:cNvPr>
            <p:cNvSpPr/>
            <p:nvPr/>
          </p:nvSpPr>
          <p:spPr>
            <a:xfrm>
              <a:off x="8508646" y="5564041"/>
              <a:ext cx="1956391" cy="3878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9100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>
                  <a:solidFill>
                    <a:srgbClr val="E9100C"/>
                  </a:solidFill>
                </a:rPr>
                <a:t> </a:t>
              </a:r>
              <a:r>
                <a:rPr lang="fr-FR" dirty="0">
                  <a:solidFill>
                    <a:srgbClr val="E9100C"/>
                  </a:solidFill>
                  <a:hlinkClick r:id="rId16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Lien YouTube</a:t>
              </a:r>
              <a:endParaRPr lang="fr-FR" dirty="0">
                <a:solidFill>
                  <a:srgbClr val="E9100C"/>
                </a:solidFill>
              </a:endParaRPr>
            </a:p>
          </p:txBody>
        </p:sp>
        <p:pic>
          <p:nvPicPr>
            <p:cNvPr id="43" name="Graphique 42" descr="Lien avec un remplissage uni">
              <a:extLst>
                <a:ext uri="{FF2B5EF4-FFF2-40B4-BE49-F238E27FC236}">
                  <a16:creationId xmlns:a16="http://schemas.microsoft.com/office/drawing/2014/main" id="{27CAB81D-3223-44FD-9FF4-AEE435FE8DE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580381" y="6132843"/>
              <a:ext cx="287930" cy="287930"/>
            </a:xfrm>
            <a:prstGeom prst="rect">
              <a:avLst/>
            </a:prstGeom>
          </p:spPr>
        </p:pic>
        <p:pic>
          <p:nvPicPr>
            <p:cNvPr id="44" name="Graphique 43" descr="Lien avec un remplissage uni">
              <a:extLst>
                <a:ext uri="{FF2B5EF4-FFF2-40B4-BE49-F238E27FC236}">
                  <a16:creationId xmlns:a16="http://schemas.microsoft.com/office/drawing/2014/main" id="{43E13AD1-0208-4828-9AA6-7861E183FCD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594000" y="5614669"/>
              <a:ext cx="287930" cy="287930"/>
            </a:xfrm>
            <a:prstGeom prst="rect">
              <a:avLst/>
            </a:prstGeom>
          </p:spPr>
        </p:pic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12F822A8-2461-4BBC-85B0-B1860C9002B5}"/>
                </a:ext>
              </a:extLst>
            </p:cNvPr>
            <p:cNvSpPr/>
            <p:nvPr/>
          </p:nvSpPr>
          <p:spPr>
            <a:xfrm>
              <a:off x="9866666" y="4941249"/>
              <a:ext cx="1451228" cy="4036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000" b="1" dirty="0">
                  <a:solidFill>
                    <a:schemeClr val="tx1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31/08/2022</a:t>
              </a:r>
            </a:p>
          </p:txBody>
        </p:sp>
      </p:grpSp>
      <p:sp>
        <p:nvSpPr>
          <p:cNvPr id="35" name="Espace réservé du numéro de diapositive 1">
            <a:extLst>
              <a:ext uri="{FF2B5EF4-FFF2-40B4-BE49-F238E27FC236}">
                <a16:creationId xmlns:a16="http://schemas.microsoft.com/office/drawing/2014/main" id="{EEBF020B-5439-4676-AB83-AEDF01E77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7866" y="6442849"/>
            <a:ext cx="2743200" cy="365125"/>
          </a:xfrm>
        </p:spPr>
        <p:txBody>
          <a:bodyPr/>
          <a:lstStyle/>
          <a:p>
            <a:fld id="{6FD38B02-D02D-4737-A540-0D1AB839C122}" type="slidenum">
              <a:rPr lang="fr-FR" smtClean="0">
                <a:solidFill>
                  <a:schemeClr val="bg1"/>
                </a:solidFill>
              </a:rPr>
              <a:t>9</a:t>
            </a:fld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207519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c52eb4dc-0ef3-4aa8-8e03-025dbf6c8637" ContentTypeId="0x0101" PreviousValue="false"/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1D968A4F555554083B5001399540170" ma:contentTypeVersion="14" ma:contentTypeDescription="Crée un document." ma:contentTypeScope="" ma:versionID="a3d8a00ef66b03729d220edaf68b00dd">
  <xsd:schema xmlns:xsd="http://www.w3.org/2001/XMLSchema" xmlns:xs="http://www.w3.org/2001/XMLSchema" xmlns:p="http://schemas.microsoft.com/office/2006/metadata/properties" xmlns:ns2="34211a62-4df9-42d0-9e31-ca5f364c2fae" xmlns:ns3="0f402299-0b80-4c0c-b97f-361967efc3fb" targetNamespace="http://schemas.microsoft.com/office/2006/metadata/properties" ma:root="true" ma:fieldsID="856d0beeaaefd4d85720bf7fa5fd4342" ns2:_="" ns3:_="">
    <xsd:import namespace="34211a62-4df9-42d0-9e31-ca5f364c2fae"/>
    <xsd:import namespace="0f402299-0b80-4c0c-b97f-361967efc3f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211a62-4df9-42d0-9e31-ca5f364c2fa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Balises d’images" ma:readOnly="false" ma:fieldId="{5cf76f15-5ced-4ddc-b409-7134ff3c332f}" ma:taxonomyMulti="true" ma:sspId="c52eb4dc-0ef3-4aa8-8e03-025dbf6c863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402299-0b80-4c0c-b97f-361967efc3f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7f5f3a48-1085-4f27-b79c-de3c88402c1a}" ma:internalName="TaxCatchAll" ma:showField="CatchAllData" ma:web="0f402299-0b80-4c0c-b97f-361967efc3f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f402299-0b80-4c0c-b97f-361967efc3fb" xsi:nil="true"/>
    <lcf76f155ced4ddcb4097134ff3c332f xmlns="34211a62-4df9-42d0-9e31-ca5f364c2fae">
      <Terms xmlns="http://schemas.microsoft.com/office/infopath/2007/PartnerControls"/>
    </lcf76f155ced4ddcb4097134ff3c332f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B1F484E-0B13-4FCC-84C4-6A60772BA1CE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F7FB9DCE-AE95-458F-8EED-27E6D4CFBD0D}"/>
</file>

<file path=customXml/itemProps3.xml><?xml version="1.0" encoding="utf-8"?>
<ds:datastoreItem xmlns:ds="http://schemas.openxmlformats.org/officeDocument/2006/customXml" ds:itemID="{057B9566-95C1-4B37-B99E-6855CF61DD50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4.xml><?xml version="1.0" encoding="utf-8"?>
<ds:datastoreItem xmlns:ds="http://schemas.openxmlformats.org/officeDocument/2006/customXml" ds:itemID="{56E825F0-897C-4C2F-BE99-E20BEC42A69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6515</TotalTime>
  <Words>810</Words>
  <Application>Microsoft Office PowerPoint</Application>
  <PresentationFormat>Widescreen</PresentationFormat>
  <Paragraphs>112</Paragraphs>
  <Slides>9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Thème Office</vt:lpstr>
      <vt:lpstr>PowerPoint Presentation</vt:lpstr>
      <vt:lpstr>PowerPoint Presentation</vt:lpstr>
      <vt:lpstr>PowerPoint Presentation</vt:lpstr>
      <vt:lpstr>PowerPoint Presentation</vt:lpstr>
      <vt:lpstr>En synthèse, que vont découvrir vos clients en septembre ?</vt:lpstr>
      <vt:lpstr>PowerPoint Presentation</vt:lpstr>
      <vt:lpstr>Classement de ses opérations par date d’achat ou par date  comptable*</vt:lpstr>
      <vt:lpstr>Affichage de la date comptable, de la date de valeur et de la date de l’opération </vt:lpstr>
      <vt:lpstr>What’s new ? Découvrez les nouveaux supports disponibles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QUOI DE NEUF dans l’application mobile EI ?</dc:title>
  <dc:creator>Pauline Tacik</dc:creator>
  <cp:lastModifiedBy>GANDON HELENE</cp:lastModifiedBy>
  <cp:revision>107</cp:revision>
  <dcterms:created xsi:type="dcterms:W3CDTF">2022-03-17T09:44:55Z</dcterms:created>
  <dcterms:modified xsi:type="dcterms:W3CDTF">2022-09-06T14:39:32Z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Helene.GANDON@bpce.fr</vt:lpwstr>
  </property>
  <property fmtid="{D5CDD505-2E9C-101B-9397-08002B2CF9AE}" pid="5" name="MSIP_Label_48a19f0c-bea1-442e-a475-ed109d9ec508_SetDate">
    <vt:lpwstr>2022-07-25T09:11:56.6908711Z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0x0101000BF6DAFF3A6ACF4DB72F2745D20DB8B2</vt:lpwstr>
  </property>
</Properties>
</file>